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96" r:id="rId10"/>
    <p:sldId id="288" r:id="rId11"/>
    <p:sldId id="289" r:id="rId12"/>
    <p:sldId id="290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291" r:id="rId29"/>
    <p:sldId id="292" r:id="rId30"/>
    <p:sldId id="293" r:id="rId31"/>
    <p:sldId id="294" r:id="rId32"/>
    <p:sldId id="295" r:id="rId3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7C85D-A534-4DD7-B530-5CE50D166F54}" type="datetimeFigureOut">
              <a:rPr lang="tr-TR" smtClean="0"/>
              <a:pPr/>
              <a:t>01.03.2014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45E0B-6016-4477-8EDB-22A7E0CF379B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01.03.2014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01.03.2014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01.03.2014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01.03.2014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01.03.2014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01.03.2014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01.03.2014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01.03.2014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01.03.2014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01.03.2014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01.03.2014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620FD-3118-4A75-AF3B-E916D07C1C78}" type="datetimeFigureOut">
              <a:rPr lang="tr-TR" smtClean="0"/>
              <a:pPr/>
              <a:t>01.03.2014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tx2"/>
                </a:solidFill>
                <a:latin typeface="Comic Sans MS" pitchFamily="66" charset="0"/>
              </a:rPr>
              <a:t>Programmable Implementation Technologies</a:t>
            </a:r>
            <a:endParaRPr lang="tr-TR" sz="8000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SPLD</a:t>
            </a:r>
            <a:endParaRPr lang="en-US" b="1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219200"/>
            <a:ext cx="49022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Simple Programmable Logic Devices (SPLDs)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Developed 1970s (thus, pre-dates FPGAs)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Prefabricated IC with large AND-OR structure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Connections can be "programmed" to create custom circuit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Programmable circuit shown can implement any 3-input function of up to 3 terms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e.g., F =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abc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+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a'c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'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113338" y="1347788"/>
            <a:ext cx="3357562" cy="4030662"/>
          </a:xfrm>
          <a:prstGeom prst="rect">
            <a:avLst/>
          </a:prstGeom>
          <a:noFill/>
          <a:ln w="17463">
            <a:solidFill>
              <a:srgbClr val="0078C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6338888" y="5457825"/>
            <a:ext cx="1587" cy="193675"/>
          </a:xfrm>
          <a:prstGeom prst="line">
            <a:avLst/>
          </a:prstGeom>
          <a:noFill/>
          <a:ln w="11113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6294438" y="5300663"/>
            <a:ext cx="88900" cy="179387"/>
          </a:xfrm>
          <a:custGeom>
            <a:avLst/>
            <a:gdLst>
              <a:gd name="T0" fmla="*/ 44450 w 56"/>
              <a:gd name="T1" fmla="*/ 0 h 113"/>
              <a:gd name="T2" fmla="*/ 0 w 56"/>
              <a:gd name="T3" fmla="*/ 179387 h 113"/>
              <a:gd name="T4" fmla="*/ 88900 w 56"/>
              <a:gd name="T5" fmla="*/ 179387 h 113"/>
              <a:gd name="T6" fmla="*/ 44450 w 56"/>
              <a:gd name="T7" fmla="*/ 0 h 113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113"/>
              <a:gd name="T14" fmla="*/ 56 w 56"/>
              <a:gd name="T15" fmla="*/ 113 h 1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113">
                <a:moveTo>
                  <a:pt x="28" y="0"/>
                </a:moveTo>
                <a:lnTo>
                  <a:pt x="0" y="113"/>
                </a:lnTo>
                <a:lnTo>
                  <a:pt x="56" y="113"/>
                </a:lnTo>
                <a:lnTo>
                  <a:pt x="28" y="0"/>
                </a:lnTo>
                <a:close/>
              </a:path>
            </a:pathLst>
          </a:custGeom>
          <a:solidFill>
            <a:srgbClr val="FF0000"/>
          </a:solidFill>
          <a:ln w="63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8353425" y="3459163"/>
            <a:ext cx="301625" cy="1587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5988050" y="1649413"/>
            <a:ext cx="1588" cy="3590925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6043613" y="1281113"/>
            <a:ext cx="1587" cy="139700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6099175" y="1571625"/>
            <a:ext cx="1588" cy="3668713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5659438" y="1649413"/>
            <a:ext cx="1587" cy="3590925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5715000" y="1281113"/>
            <a:ext cx="1588" cy="139700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5764213" y="1571625"/>
            <a:ext cx="1587" cy="3668713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5324475" y="1649413"/>
            <a:ext cx="1588" cy="3590925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5380038" y="1281113"/>
            <a:ext cx="1587" cy="139700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435600" y="1571625"/>
            <a:ext cx="1588" cy="3668713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6054725" y="1855788"/>
            <a:ext cx="82550" cy="82550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5943600" y="2027238"/>
            <a:ext cx="88900" cy="84137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5726113" y="2200275"/>
            <a:ext cx="82550" cy="84138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5614988" y="2373313"/>
            <a:ext cx="88900" cy="82550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4" name="Oval 25"/>
          <p:cNvSpPr>
            <a:spLocks noChangeArrowheads="1"/>
          </p:cNvSpPr>
          <p:nvPr/>
        </p:nvSpPr>
        <p:spPr bwMode="auto">
          <a:xfrm>
            <a:off x="5397500" y="2551113"/>
            <a:ext cx="82550" cy="84137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5286375" y="2724150"/>
            <a:ext cx="82550" cy="82550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6" name="Freeform 27"/>
          <p:cNvSpPr>
            <a:spLocks/>
          </p:cNvSpPr>
          <p:nvPr/>
        </p:nvSpPr>
        <p:spPr bwMode="auto">
          <a:xfrm>
            <a:off x="7502525" y="2328863"/>
            <a:ext cx="328613" cy="979487"/>
          </a:xfrm>
          <a:custGeom>
            <a:avLst/>
            <a:gdLst>
              <a:gd name="T0" fmla="*/ 0 w 207"/>
              <a:gd name="T1" fmla="*/ 0 h 617"/>
              <a:gd name="T2" fmla="*/ 115888 w 207"/>
              <a:gd name="T3" fmla="*/ 0 h 617"/>
              <a:gd name="T4" fmla="*/ 115888 w 207"/>
              <a:gd name="T5" fmla="*/ 979487 h 617"/>
              <a:gd name="T6" fmla="*/ 328613 w 207"/>
              <a:gd name="T7" fmla="*/ 979487 h 617"/>
              <a:gd name="T8" fmla="*/ 0 60000 65536"/>
              <a:gd name="T9" fmla="*/ 0 60000 65536"/>
              <a:gd name="T10" fmla="*/ 0 60000 65536"/>
              <a:gd name="T11" fmla="*/ 0 60000 65536"/>
              <a:gd name="T12" fmla="*/ 0 w 207"/>
              <a:gd name="T13" fmla="*/ 0 h 617"/>
              <a:gd name="T14" fmla="*/ 207 w 207"/>
              <a:gd name="T15" fmla="*/ 617 h 6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7" h="617">
                <a:moveTo>
                  <a:pt x="0" y="0"/>
                </a:moveTo>
                <a:lnTo>
                  <a:pt x="73" y="0"/>
                </a:lnTo>
                <a:lnTo>
                  <a:pt x="73" y="617"/>
                </a:lnTo>
                <a:lnTo>
                  <a:pt x="207" y="617"/>
                </a:lnTo>
              </a:path>
            </a:pathLst>
          </a:cu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6394450" y="2762250"/>
            <a:ext cx="417513" cy="1588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>
            <a:off x="5330825" y="2762250"/>
            <a:ext cx="935038" cy="1588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6394450" y="1893888"/>
            <a:ext cx="417513" cy="1587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6099175" y="1893888"/>
            <a:ext cx="166688" cy="1587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6394450" y="2071688"/>
            <a:ext cx="422275" cy="1587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5988050" y="2071688"/>
            <a:ext cx="277813" cy="1587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6394450" y="2244725"/>
            <a:ext cx="417513" cy="1588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5764213" y="2244725"/>
            <a:ext cx="501650" cy="1588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6394450" y="2417763"/>
            <a:ext cx="417513" cy="1587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5659438" y="2417763"/>
            <a:ext cx="606425" cy="1587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6388100" y="2589213"/>
            <a:ext cx="423863" cy="1587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>
            <a:off x="5435600" y="2589213"/>
            <a:ext cx="830263" cy="1587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9" name="Oval 40"/>
          <p:cNvSpPr>
            <a:spLocks noChangeArrowheads="1"/>
          </p:cNvSpPr>
          <p:nvPr/>
        </p:nvSpPr>
        <p:spPr bwMode="auto">
          <a:xfrm>
            <a:off x="6054725" y="2984500"/>
            <a:ext cx="82550" cy="84138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0" name="Oval 41"/>
          <p:cNvSpPr>
            <a:spLocks noChangeArrowheads="1"/>
          </p:cNvSpPr>
          <p:nvPr/>
        </p:nvSpPr>
        <p:spPr bwMode="auto">
          <a:xfrm>
            <a:off x="5943600" y="3157538"/>
            <a:ext cx="88900" cy="84137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1" name="Oval 42"/>
          <p:cNvSpPr>
            <a:spLocks noChangeArrowheads="1"/>
          </p:cNvSpPr>
          <p:nvPr/>
        </p:nvSpPr>
        <p:spPr bwMode="auto">
          <a:xfrm>
            <a:off x="5726113" y="3330575"/>
            <a:ext cx="82550" cy="82550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2" name="Oval 43"/>
          <p:cNvSpPr>
            <a:spLocks noChangeArrowheads="1"/>
          </p:cNvSpPr>
          <p:nvPr/>
        </p:nvSpPr>
        <p:spPr bwMode="auto">
          <a:xfrm>
            <a:off x="5614988" y="3503613"/>
            <a:ext cx="88900" cy="82550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3" name="Oval 44"/>
          <p:cNvSpPr>
            <a:spLocks noChangeArrowheads="1"/>
          </p:cNvSpPr>
          <p:nvPr/>
        </p:nvSpPr>
        <p:spPr bwMode="auto">
          <a:xfrm>
            <a:off x="5397500" y="3681413"/>
            <a:ext cx="82550" cy="82550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4" name="Oval 45"/>
          <p:cNvSpPr>
            <a:spLocks noChangeArrowheads="1"/>
          </p:cNvSpPr>
          <p:nvPr/>
        </p:nvSpPr>
        <p:spPr bwMode="auto">
          <a:xfrm>
            <a:off x="5286375" y="3854450"/>
            <a:ext cx="82550" cy="82550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5" name="Line 46"/>
          <p:cNvSpPr>
            <a:spLocks noChangeShapeType="1"/>
          </p:cNvSpPr>
          <p:nvPr/>
        </p:nvSpPr>
        <p:spPr bwMode="auto">
          <a:xfrm>
            <a:off x="7502525" y="3459163"/>
            <a:ext cx="339725" cy="1587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6" name="Line 47"/>
          <p:cNvSpPr>
            <a:spLocks noChangeShapeType="1"/>
          </p:cNvSpPr>
          <p:nvPr/>
        </p:nvSpPr>
        <p:spPr bwMode="auto">
          <a:xfrm>
            <a:off x="6394450" y="3024188"/>
            <a:ext cx="417513" cy="1587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7" name="Line 48"/>
          <p:cNvSpPr>
            <a:spLocks noChangeShapeType="1"/>
          </p:cNvSpPr>
          <p:nvPr/>
        </p:nvSpPr>
        <p:spPr bwMode="auto">
          <a:xfrm>
            <a:off x="6099175" y="3024188"/>
            <a:ext cx="166688" cy="1587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8" name="Line 49"/>
          <p:cNvSpPr>
            <a:spLocks noChangeShapeType="1"/>
          </p:cNvSpPr>
          <p:nvPr/>
        </p:nvSpPr>
        <p:spPr bwMode="auto">
          <a:xfrm>
            <a:off x="6394450" y="3201988"/>
            <a:ext cx="422275" cy="1587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9" name="Line 50"/>
          <p:cNvSpPr>
            <a:spLocks noChangeShapeType="1"/>
          </p:cNvSpPr>
          <p:nvPr/>
        </p:nvSpPr>
        <p:spPr bwMode="auto">
          <a:xfrm>
            <a:off x="5988050" y="3201988"/>
            <a:ext cx="277813" cy="1587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0" name="Line 51"/>
          <p:cNvSpPr>
            <a:spLocks noChangeShapeType="1"/>
          </p:cNvSpPr>
          <p:nvPr/>
        </p:nvSpPr>
        <p:spPr bwMode="auto">
          <a:xfrm>
            <a:off x="6394450" y="3375025"/>
            <a:ext cx="417513" cy="1588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1" name="Line 52"/>
          <p:cNvSpPr>
            <a:spLocks noChangeShapeType="1"/>
          </p:cNvSpPr>
          <p:nvPr/>
        </p:nvSpPr>
        <p:spPr bwMode="auto">
          <a:xfrm>
            <a:off x="5764213" y="3375025"/>
            <a:ext cx="501650" cy="1588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2" name="Line 53"/>
          <p:cNvSpPr>
            <a:spLocks noChangeShapeType="1"/>
          </p:cNvSpPr>
          <p:nvPr/>
        </p:nvSpPr>
        <p:spPr bwMode="auto">
          <a:xfrm>
            <a:off x="6394450" y="3548063"/>
            <a:ext cx="417513" cy="1587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3" name="Line 54"/>
          <p:cNvSpPr>
            <a:spLocks noChangeShapeType="1"/>
          </p:cNvSpPr>
          <p:nvPr/>
        </p:nvSpPr>
        <p:spPr bwMode="auto">
          <a:xfrm>
            <a:off x="5659438" y="3548063"/>
            <a:ext cx="606425" cy="1587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" name="Line 55"/>
          <p:cNvSpPr>
            <a:spLocks noChangeShapeType="1"/>
          </p:cNvSpPr>
          <p:nvPr/>
        </p:nvSpPr>
        <p:spPr bwMode="auto">
          <a:xfrm>
            <a:off x="6388100" y="3719513"/>
            <a:ext cx="423863" cy="1587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5" name="Line 56"/>
          <p:cNvSpPr>
            <a:spLocks noChangeShapeType="1"/>
          </p:cNvSpPr>
          <p:nvPr/>
        </p:nvSpPr>
        <p:spPr bwMode="auto">
          <a:xfrm>
            <a:off x="5435600" y="3719513"/>
            <a:ext cx="830263" cy="1587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6" name="Line 57"/>
          <p:cNvSpPr>
            <a:spLocks noChangeShapeType="1"/>
          </p:cNvSpPr>
          <p:nvPr/>
        </p:nvSpPr>
        <p:spPr bwMode="auto">
          <a:xfrm>
            <a:off x="6394450" y="3892550"/>
            <a:ext cx="422275" cy="1588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7" name="Line 58"/>
          <p:cNvSpPr>
            <a:spLocks noChangeShapeType="1"/>
          </p:cNvSpPr>
          <p:nvPr/>
        </p:nvSpPr>
        <p:spPr bwMode="auto">
          <a:xfrm>
            <a:off x="5324475" y="3892550"/>
            <a:ext cx="941388" cy="1588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8" name="Oval 59"/>
          <p:cNvSpPr>
            <a:spLocks noChangeArrowheads="1"/>
          </p:cNvSpPr>
          <p:nvPr/>
        </p:nvSpPr>
        <p:spPr bwMode="auto">
          <a:xfrm>
            <a:off x="6054725" y="4110038"/>
            <a:ext cx="82550" cy="82550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9" name="Oval 60"/>
          <p:cNvSpPr>
            <a:spLocks noChangeArrowheads="1"/>
          </p:cNvSpPr>
          <p:nvPr/>
        </p:nvSpPr>
        <p:spPr bwMode="auto">
          <a:xfrm>
            <a:off x="5943600" y="4283075"/>
            <a:ext cx="88900" cy="82550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0" name="Oval 61"/>
          <p:cNvSpPr>
            <a:spLocks noChangeArrowheads="1"/>
          </p:cNvSpPr>
          <p:nvPr/>
        </p:nvSpPr>
        <p:spPr bwMode="auto">
          <a:xfrm>
            <a:off x="5726113" y="4454525"/>
            <a:ext cx="82550" cy="84138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1" name="Oval 62"/>
          <p:cNvSpPr>
            <a:spLocks noChangeArrowheads="1"/>
          </p:cNvSpPr>
          <p:nvPr/>
        </p:nvSpPr>
        <p:spPr bwMode="auto">
          <a:xfrm>
            <a:off x="5614988" y="4627563"/>
            <a:ext cx="88900" cy="84137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2" name="Oval 63"/>
          <p:cNvSpPr>
            <a:spLocks noChangeArrowheads="1"/>
          </p:cNvSpPr>
          <p:nvPr/>
        </p:nvSpPr>
        <p:spPr bwMode="auto">
          <a:xfrm>
            <a:off x="5397500" y="4805363"/>
            <a:ext cx="82550" cy="84137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3" name="Oval 64"/>
          <p:cNvSpPr>
            <a:spLocks noChangeArrowheads="1"/>
          </p:cNvSpPr>
          <p:nvPr/>
        </p:nvSpPr>
        <p:spPr bwMode="auto">
          <a:xfrm>
            <a:off x="5286375" y="4978400"/>
            <a:ext cx="82550" cy="84138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4" name="Freeform 65"/>
          <p:cNvSpPr>
            <a:spLocks/>
          </p:cNvSpPr>
          <p:nvPr/>
        </p:nvSpPr>
        <p:spPr bwMode="auto">
          <a:xfrm>
            <a:off x="7502525" y="3608388"/>
            <a:ext cx="328613" cy="974725"/>
          </a:xfrm>
          <a:custGeom>
            <a:avLst/>
            <a:gdLst>
              <a:gd name="T0" fmla="*/ 0 w 207"/>
              <a:gd name="T1" fmla="*/ 974725 h 614"/>
              <a:gd name="T2" fmla="*/ 111125 w 207"/>
              <a:gd name="T3" fmla="*/ 974725 h 614"/>
              <a:gd name="T4" fmla="*/ 111125 w 207"/>
              <a:gd name="T5" fmla="*/ 0 h 614"/>
              <a:gd name="T6" fmla="*/ 328613 w 207"/>
              <a:gd name="T7" fmla="*/ 0 h 614"/>
              <a:gd name="T8" fmla="*/ 0 60000 65536"/>
              <a:gd name="T9" fmla="*/ 0 60000 65536"/>
              <a:gd name="T10" fmla="*/ 0 60000 65536"/>
              <a:gd name="T11" fmla="*/ 0 60000 65536"/>
              <a:gd name="T12" fmla="*/ 0 w 207"/>
              <a:gd name="T13" fmla="*/ 0 h 614"/>
              <a:gd name="T14" fmla="*/ 207 w 207"/>
              <a:gd name="T15" fmla="*/ 614 h 6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7" h="614">
                <a:moveTo>
                  <a:pt x="0" y="614"/>
                </a:moveTo>
                <a:lnTo>
                  <a:pt x="70" y="614"/>
                </a:lnTo>
                <a:lnTo>
                  <a:pt x="70" y="0"/>
                </a:lnTo>
                <a:lnTo>
                  <a:pt x="207" y="0"/>
                </a:lnTo>
              </a:path>
            </a:pathLst>
          </a:cu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5" name="Freeform 66"/>
          <p:cNvSpPr>
            <a:spLocks/>
          </p:cNvSpPr>
          <p:nvPr/>
        </p:nvSpPr>
        <p:spPr bwMode="auto">
          <a:xfrm>
            <a:off x="6816725" y="4287838"/>
            <a:ext cx="679450" cy="595312"/>
          </a:xfrm>
          <a:custGeom>
            <a:avLst/>
            <a:gdLst>
              <a:gd name="T0" fmla="*/ 0 w 122"/>
              <a:gd name="T1" fmla="*/ 595312 h 107"/>
              <a:gd name="T2" fmla="*/ 384279 w 122"/>
              <a:gd name="T3" fmla="*/ 595312 h 107"/>
              <a:gd name="T4" fmla="*/ 679450 w 122"/>
              <a:gd name="T5" fmla="*/ 300438 h 107"/>
              <a:gd name="T6" fmla="*/ 384279 w 122"/>
              <a:gd name="T7" fmla="*/ 0 h 107"/>
              <a:gd name="T8" fmla="*/ 0 w 122"/>
              <a:gd name="T9" fmla="*/ 0 h 107"/>
              <a:gd name="T10" fmla="*/ 0 w 122"/>
              <a:gd name="T11" fmla="*/ 595312 h 1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2"/>
              <a:gd name="T19" fmla="*/ 0 h 107"/>
              <a:gd name="T20" fmla="*/ 122 w 122"/>
              <a:gd name="T21" fmla="*/ 107 h 1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2" h="107">
                <a:moveTo>
                  <a:pt x="0" y="107"/>
                </a:moveTo>
                <a:cubicBezTo>
                  <a:pt x="69" y="107"/>
                  <a:pt x="69" y="107"/>
                  <a:pt x="69" y="107"/>
                </a:cubicBezTo>
                <a:cubicBezTo>
                  <a:pt x="98" y="107"/>
                  <a:pt x="122" y="83"/>
                  <a:pt x="122" y="54"/>
                </a:cubicBezTo>
                <a:cubicBezTo>
                  <a:pt x="122" y="24"/>
                  <a:pt x="98" y="0"/>
                  <a:pt x="69" y="0"/>
                </a:cubicBezTo>
                <a:cubicBezTo>
                  <a:pt x="0" y="0"/>
                  <a:pt x="0" y="0"/>
                  <a:pt x="0" y="0"/>
                </a:cubicBezTo>
                <a:lnTo>
                  <a:pt x="0" y="107"/>
                </a:lnTo>
                <a:close/>
              </a:path>
            </a:pathLst>
          </a:custGeom>
          <a:solidFill>
            <a:srgbClr val="FFFFFF"/>
          </a:solidFill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6" name="Line 67"/>
          <p:cNvSpPr>
            <a:spLocks noChangeShapeType="1"/>
          </p:cNvSpPr>
          <p:nvPr/>
        </p:nvSpPr>
        <p:spPr bwMode="auto">
          <a:xfrm>
            <a:off x="6811963" y="4065588"/>
            <a:ext cx="1587" cy="1041400"/>
          </a:xfrm>
          <a:prstGeom prst="line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7" name="Line 68"/>
          <p:cNvSpPr>
            <a:spLocks noChangeShapeType="1"/>
          </p:cNvSpPr>
          <p:nvPr/>
        </p:nvSpPr>
        <p:spPr bwMode="auto">
          <a:xfrm>
            <a:off x="6394450" y="4148138"/>
            <a:ext cx="417513" cy="1587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8" name="Line 69"/>
          <p:cNvSpPr>
            <a:spLocks noChangeShapeType="1"/>
          </p:cNvSpPr>
          <p:nvPr/>
        </p:nvSpPr>
        <p:spPr bwMode="auto">
          <a:xfrm>
            <a:off x="6099175" y="4148138"/>
            <a:ext cx="166688" cy="1587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9" name="Line 70"/>
          <p:cNvSpPr>
            <a:spLocks noChangeShapeType="1"/>
          </p:cNvSpPr>
          <p:nvPr/>
        </p:nvSpPr>
        <p:spPr bwMode="auto">
          <a:xfrm>
            <a:off x="6394450" y="4327525"/>
            <a:ext cx="422275" cy="1588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0" name="Line 71"/>
          <p:cNvSpPr>
            <a:spLocks noChangeShapeType="1"/>
          </p:cNvSpPr>
          <p:nvPr/>
        </p:nvSpPr>
        <p:spPr bwMode="auto">
          <a:xfrm>
            <a:off x="5988050" y="4327525"/>
            <a:ext cx="277813" cy="1588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1" name="Line 72"/>
          <p:cNvSpPr>
            <a:spLocks noChangeShapeType="1"/>
          </p:cNvSpPr>
          <p:nvPr/>
        </p:nvSpPr>
        <p:spPr bwMode="auto">
          <a:xfrm>
            <a:off x="6394450" y="4498975"/>
            <a:ext cx="417513" cy="1588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2" name="Line 73"/>
          <p:cNvSpPr>
            <a:spLocks noChangeShapeType="1"/>
          </p:cNvSpPr>
          <p:nvPr/>
        </p:nvSpPr>
        <p:spPr bwMode="auto">
          <a:xfrm>
            <a:off x="5764213" y="4498975"/>
            <a:ext cx="501650" cy="1588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3" name="Line 74"/>
          <p:cNvSpPr>
            <a:spLocks noChangeShapeType="1"/>
          </p:cNvSpPr>
          <p:nvPr/>
        </p:nvSpPr>
        <p:spPr bwMode="auto">
          <a:xfrm>
            <a:off x="6394450" y="4672013"/>
            <a:ext cx="417513" cy="1587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4" name="Line 75"/>
          <p:cNvSpPr>
            <a:spLocks noChangeShapeType="1"/>
          </p:cNvSpPr>
          <p:nvPr/>
        </p:nvSpPr>
        <p:spPr bwMode="auto">
          <a:xfrm>
            <a:off x="5659438" y="4672013"/>
            <a:ext cx="606425" cy="1587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5" name="Line 76"/>
          <p:cNvSpPr>
            <a:spLocks noChangeShapeType="1"/>
          </p:cNvSpPr>
          <p:nvPr/>
        </p:nvSpPr>
        <p:spPr bwMode="auto">
          <a:xfrm>
            <a:off x="6388100" y="4845050"/>
            <a:ext cx="423863" cy="1588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6" name="Line 77"/>
          <p:cNvSpPr>
            <a:spLocks noChangeShapeType="1"/>
          </p:cNvSpPr>
          <p:nvPr/>
        </p:nvSpPr>
        <p:spPr bwMode="auto">
          <a:xfrm>
            <a:off x="5435600" y="4845050"/>
            <a:ext cx="830263" cy="1588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7" name="Line 78"/>
          <p:cNvSpPr>
            <a:spLocks noChangeShapeType="1"/>
          </p:cNvSpPr>
          <p:nvPr/>
        </p:nvSpPr>
        <p:spPr bwMode="auto">
          <a:xfrm>
            <a:off x="6394450" y="5016500"/>
            <a:ext cx="422275" cy="1588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8" name="Line 79"/>
          <p:cNvSpPr>
            <a:spLocks noChangeShapeType="1"/>
          </p:cNvSpPr>
          <p:nvPr/>
        </p:nvSpPr>
        <p:spPr bwMode="auto">
          <a:xfrm>
            <a:off x="5324475" y="5016500"/>
            <a:ext cx="941388" cy="1588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9" name="Freeform 80"/>
          <p:cNvSpPr>
            <a:spLocks/>
          </p:cNvSpPr>
          <p:nvPr/>
        </p:nvSpPr>
        <p:spPr bwMode="auto">
          <a:xfrm>
            <a:off x="6816725" y="2033588"/>
            <a:ext cx="679450" cy="595312"/>
          </a:xfrm>
          <a:custGeom>
            <a:avLst/>
            <a:gdLst>
              <a:gd name="T0" fmla="*/ 0 w 122"/>
              <a:gd name="T1" fmla="*/ 595312 h 107"/>
              <a:gd name="T2" fmla="*/ 384279 w 122"/>
              <a:gd name="T3" fmla="*/ 595312 h 107"/>
              <a:gd name="T4" fmla="*/ 679450 w 122"/>
              <a:gd name="T5" fmla="*/ 300438 h 107"/>
              <a:gd name="T6" fmla="*/ 384279 w 122"/>
              <a:gd name="T7" fmla="*/ 0 h 107"/>
              <a:gd name="T8" fmla="*/ 0 w 122"/>
              <a:gd name="T9" fmla="*/ 0 h 107"/>
              <a:gd name="T10" fmla="*/ 0 w 122"/>
              <a:gd name="T11" fmla="*/ 595312 h 1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2"/>
              <a:gd name="T19" fmla="*/ 0 h 107"/>
              <a:gd name="T20" fmla="*/ 122 w 122"/>
              <a:gd name="T21" fmla="*/ 107 h 1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2" h="107">
                <a:moveTo>
                  <a:pt x="0" y="107"/>
                </a:moveTo>
                <a:cubicBezTo>
                  <a:pt x="69" y="107"/>
                  <a:pt x="69" y="107"/>
                  <a:pt x="69" y="107"/>
                </a:cubicBezTo>
                <a:cubicBezTo>
                  <a:pt x="98" y="107"/>
                  <a:pt x="122" y="83"/>
                  <a:pt x="122" y="54"/>
                </a:cubicBezTo>
                <a:cubicBezTo>
                  <a:pt x="122" y="24"/>
                  <a:pt x="98" y="0"/>
                  <a:pt x="69" y="0"/>
                </a:cubicBezTo>
                <a:cubicBezTo>
                  <a:pt x="0" y="0"/>
                  <a:pt x="0" y="0"/>
                  <a:pt x="0" y="0"/>
                </a:cubicBezTo>
                <a:lnTo>
                  <a:pt x="0" y="107"/>
                </a:lnTo>
                <a:close/>
              </a:path>
            </a:pathLst>
          </a:cu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0" name="Line 81"/>
          <p:cNvSpPr>
            <a:spLocks noChangeShapeType="1"/>
          </p:cNvSpPr>
          <p:nvPr/>
        </p:nvSpPr>
        <p:spPr bwMode="auto">
          <a:xfrm>
            <a:off x="6811963" y="1809750"/>
            <a:ext cx="1587" cy="1041400"/>
          </a:xfrm>
          <a:prstGeom prst="line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1" name="Freeform 82"/>
          <p:cNvSpPr>
            <a:spLocks/>
          </p:cNvSpPr>
          <p:nvPr/>
        </p:nvSpPr>
        <p:spPr bwMode="auto">
          <a:xfrm>
            <a:off x="6816725" y="3163888"/>
            <a:ext cx="679450" cy="595312"/>
          </a:xfrm>
          <a:custGeom>
            <a:avLst/>
            <a:gdLst>
              <a:gd name="T0" fmla="*/ 0 w 122"/>
              <a:gd name="T1" fmla="*/ 595312 h 107"/>
              <a:gd name="T2" fmla="*/ 384279 w 122"/>
              <a:gd name="T3" fmla="*/ 595312 h 107"/>
              <a:gd name="T4" fmla="*/ 679450 w 122"/>
              <a:gd name="T5" fmla="*/ 300438 h 107"/>
              <a:gd name="T6" fmla="*/ 384279 w 122"/>
              <a:gd name="T7" fmla="*/ 0 h 107"/>
              <a:gd name="T8" fmla="*/ 0 w 122"/>
              <a:gd name="T9" fmla="*/ 0 h 107"/>
              <a:gd name="T10" fmla="*/ 0 w 122"/>
              <a:gd name="T11" fmla="*/ 595312 h 1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2"/>
              <a:gd name="T19" fmla="*/ 0 h 107"/>
              <a:gd name="T20" fmla="*/ 122 w 122"/>
              <a:gd name="T21" fmla="*/ 107 h 1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2" h="107">
                <a:moveTo>
                  <a:pt x="0" y="107"/>
                </a:moveTo>
                <a:cubicBezTo>
                  <a:pt x="69" y="107"/>
                  <a:pt x="69" y="107"/>
                  <a:pt x="69" y="107"/>
                </a:cubicBezTo>
                <a:cubicBezTo>
                  <a:pt x="98" y="107"/>
                  <a:pt x="122" y="83"/>
                  <a:pt x="122" y="54"/>
                </a:cubicBezTo>
                <a:cubicBezTo>
                  <a:pt x="122" y="24"/>
                  <a:pt x="98" y="0"/>
                  <a:pt x="69" y="0"/>
                </a:cubicBezTo>
                <a:cubicBezTo>
                  <a:pt x="0" y="0"/>
                  <a:pt x="0" y="0"/>
                  <a:pt x="0" y="0"/>
                </a:cubicBezTo>
                <a:lnTo>
                  <a:pt x="0" y="107"/>
                </a:lnTo>
                <a:close/>
              </a:path>
            </a:pathLst>
          </a:custGeom>
          <a:solidFill>
            <a:srgbClr val="FFFFFF"/>
          </a:solidFill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2" name="Line 83"/>
          <p:cNvSpPr>
            <a:spLocks noChangeShapeType="1"/>
          </p:cNvSpPr>
          <p:nvPr/>
        </p:nvSpPr>
        <p:spPr bwMode="auto">
          <a:xfrm>
            <a:off x="6811963" y="2940050"/>
            <a:ext cx="1587" cy="1041400"/>
          </a:xfrm>
          <a:prstGeom prst="line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3" name="Rectangle 84"/>
          <p:cNvSpPr>
            <a:spLocks noChangeArrowheads="1"/>
          </p:cNvSpPr>
          <p:nvPr/>
        </p:nvSpPr>
        <p:spPr bwMode="auto">
          <a:xfrm>
            <a:off x="6265863" y="1833563"/>
            <a:ext cx="128587" cy="122237"/>
          </a:xfrm>
          <a:prstGeom prst="rect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4" name="Rectangle 85"/>
          <p:cNvSpPr>
            <a:spLocks noChangeArrowheads="1"/>
          </p:cNvSpPr>
          <p:nvPr/>
        </p:nvSpPr>
        <p:spPr bwMode="auto">
          <a:xfrm>
            <a:off x="6265863" y="2005013"/>
            <a:ext cx="128587" cy="128587"/>
          </a:xfrm>
          <a:prstGeom prst="rect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5" name="Rectangle 86"/>
          <p:cNvSpPr>
            <a:spLocks noChangeArrowheads="1"/>
          </p:cNvSpPr>
          <p:nvPr/>
        </p:nvSpPr>
        <p:spPr bwMode="auto">
          <a:xfrm>
            <a:off x="6265863" y="2178050"/>
            <a:ext cx="128587" cy="128588"/>
          </a:xfrm>
          <a:prstGeom prst="rect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6" name="Rectangle 87"/>
          <p:cNvSpPr>
            <a:spLocks noChangeArrowheads="1"/>
          </p:cNvSpPr>
          <p:nvPr/>
        </p:nvSpPr>
        <p:spPr bwMode="auto">
          <a:xfrm>
            <a:off x="6265863" y="2355850"/>
            <a:ext cx="128587" cy="122238"/>
          </a:xfrm>
          <a:prstGeom prst="rect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7" name="Rectangle 88"/>
          <p:cNvSpPr>
            <a:spLocks noChangeArrowheads="1"/>
          </p:cNvSpPr>
          <p:nvPr/>
        </p:nvSpPr>
        <p:spPr bwMode="auto">
          <a:xfrm>
            <a:off x="6265863" y="2528888"/>
            <a:ext cx="128587" cy="122237"/>
          </a:xfrm>
          <a:prstGeom prst="rect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" name="Freeform 89"/>
          <p:cNvSpPr>
            <a:spLocks/>
          </p:cNvSpPr>
          <p:nvPr/>
        </p:nvSpPr>
        <p:spPr bwMode="auto">
          <a:xfrm>
            <a:off x="6265863" y="2701925"/>
            <a:ext cx="128587" cy="127000"/>
          </a:xfrm>
          <a:custGeom>
            <a:avLst/>
            <a:gdLst>
              <a:gd name="T0" fmla="*/ 128587 w 81"/>
              <a:gd name="T1" fmla="*/ 60325 h 80"/>
              <a:gd name="T2" fmla="*/ 128587 w 81"/>
              <a:gd name="T3" fmla="*/ 127000 h 80"/>
              <a:gd name="T4" fmla="*/ 0 w 81"/>
              <a:gd name="T5" fmla="*/ 127000 h 80"/>
              <a:gd name="T6" fmla="*/ 0 w 81"/>
              <a:gd name="T7" fmla="*/ 0 h 80"/>
              <a:gd name="T8" fmla="*/ 128587 w 81"/>
              <a:gd name="T9" fmla="*/ 0 h 80"/>
              <a:gd name="T10" fmla="*/ 128587 w 81"/>
              <a:gd name="T11" fmla="*/ 60325 h 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1"/>
              <a:gd name="T19" fmla="*/ 0 h 80"/>
              <a:gd name="T20" fmla="*/ 81 w 81"/>
              <a:gd name="T21" fmla="*/ 80 h 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1" h="80">
                <a:moveTo>
                  <a:pt x="81" y="38"/>
                </a:moveTo>
                <a:lnTo>
                  <a:pt x="81" y="80"/>
                </a:lnTo>
                <a:lnTo>
                  <a:pt x="0" y="80"/>
                </a:lnTo>
                <a:lnTo>
                  <a:pt x="0" y="0"/>
                </a:lnTo>
                <a:lnTo>
                  <a:pt x="81" y="0"/>
                </a:lnTo>
                <a:lnTo>
                  <a:pt x="81" y="38"/>
                </a:lnTo>
              </a:path>
            </a:pathLst>
          </a:cu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9" name="Rectangle 90"/>
          <p:cNvSpPr>
            <a:spLocks noChangeArrowheads="1"/>
          </p:cNvSpPr>
          <p:nvPr/>
        </p:nvSpPr>
        <p:spPr bwMode="auto">
          <a:xfrm>
            <a:off x="6265863" y="2962275"/>
            <a:ext cx="128587" cy="123825"/>
          </a:xfrm>
          <a:prstGeom prst="rect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0" name="Rectangle 91"/>
          <p:cNvSpPr>
            <a:spLocks noChangeArrowheads="1"/>
          </p:cNvSpPr>
          <p:nvPr/>
        </p:nvSpPr>
        <p:spPr bwMode="auto">
          <a:xfrm>
            <a:off x="6265863" y="3135313"/>
            <a:ext cx="128587" cy="128587"/>
          </a:xfrm>
          <a:prstGeom prst="rect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" name="Rectangle 92"/>
          <p:cNvSpPr>
            <a:spLocks noChangeArrowheads="1"/>
          </p:cNvSpPr>
          <p:nvPr/>
        </p:nvSpPr>
        <p:spPr bwMode="auto">
          <a:xfrm>
            <a:off x="6265863" y="3308350"/>
            <a:ext cx="128587" cy="128588"/>
          </a:xfrm>
          <a:prstGeom prst="rect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2" name="Rectangle 93"/>
          <p:cNvSpPr>
            <a:spLocks noChangeArrowheads="1"/>
          </p:cNvSpPr>
          <p:nvPr/>
        </p:nvSpPr>
        <p:spPr bwMode="auto">
          <a:xfrm>
            <a:off x="6265863" y="3486150"/>
            <a:ext cx="128587" cy="122238"/>
          </a:xfrm>
          <a:prstGeom prst="rect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3" name="Rectangle 94"/>
          <p:cNvSpPr>
            <a:spLocks noChangeArrowheads="1"/>
          </p:cNvSpPr>
          <p:nvPr/>
        </p:nvSpPr>
        <p:spPr bwMode="auto">
          <a:xfrm>
            <a:off x="6265863" y="3659188"/>
            <a:ext cx="128587" cy="122237"/>
          </a:xfrm>
          <a:prstGeom prst="rect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4" name="Rectangle 95"/>
          <p:cNvSpPr>
            <a:spLocks noChangeArrowheads="1"/>
          </p:cNvSpPr>
          <p:nvPr/>
        </p:nvSpPr>
        <p:spPr bwMode="auto">
          <a:xfrm>
            <a:off x="6265863" y="3832225"/>
            <a:ext cx="128587" cy="127000"/>
          </a:xfrm>
          <a:prstGeom prst="rect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5" name="Rectangle 96"/>
          <p:cNvSpPr>
            <a:spLocks noChangeArrowheads="1"/>
          </p:cNvSpPr>
          <p:nvPr/>
        </p:nvSpPr>
        <p:spPr bwMode="auto">
          <a:xfrm>
            <a:off x="6265863" y="4087813"/>
            <a:ext cx="128587" cy="122237"/>
          </a:xfrm>
          <a:prstGeom prst="rect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6" name="Rectangle 97"/>
          <p:cNvSpPr>
            <a:spLocks noChangeArrowheads="1"/>
          </p:cNvSpPr>
          <p:nvPr/>
        </p:nvSpPr>
        <p:spPr bwMode="auto">
          <a:xfrm>
            <a:off x="6265863" y="4260850"/>
            <a:ext cx="128587" cy="127000"/>
          </a:xfrm>
          <a:prstGeom prst="rect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" name="Rectangle 98"/>
          <p:cNvSpPr>
            <a:spLocks noChangeArrowheads="1"/>
          </p:cNvSpPr>
          <p:nvPr/>
        </p:nvSpPr>
        <p:spPr bwMode="auto">
          <a:xfrm>
            <a:off x="6265863" y="4432300"/>
            <a:ext cx="128587" cy="128588"/>
          </a:xfrm>
          <a:prstGeom prst="rect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8" name="Rectangle 99"/>
          <p:cNvSpPr>
            <a:spLocks noChangeArrowheads="1"/>
          </p:cNvSpPr>
          <p:nvPr/>
        </p:nvSpPr>
        <p:spPr bwMode="auto">
          <a:xfrm>
            <a:off x="6265863" y="4610100"/>
            <a:ext cx="128587" cy="123825"/>
          </a:xfrm>
          <a:prstGeom prst="rect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9" name="Rectangle 100"/>
          <p:cNvSpPr>
            <a:spLocks noChangeArrowheads="1"/>
          </p:cNvSpPr>
          <p:nvPr/>
        </p:nvSpPr>
        <p:spPr bwMode="auto">
          <a:xfrm>
            <a:off x="6265863" y="4783138"/>
            <a:ext cx="128587" cy="122237"/>
          </a:xfrm>
          <a:prstGeom prst="rect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0" name="Rectangle 101"/>
          <p:cNvSpPr>
            <a:spLocks noChangeArrowheads="1"/>
          </p:cNvSpPr>
          <p:nvPr/>
        </p:nvSpPr>
        <p:spPr bwMode="auto">
          <a:xfrm>
            <a:off x="6265863" y="4956175"/>
            <a:ext cx="128587" cy="128588"/>
          </a:xfrm>
          <a:prstGeom prst="rect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1" name="Freeform 102"/>
          <p:cNvSpPr>
            <a:spLocks/>
          </p:cNvSpPr>
          <p:nvPr/>
        </p:nvSpPr>
        <p:spPr bwMode="auto">
          <a:xfrm>
            <a:off x="5892800" y="1420813"/>
            <a:ext cx="295275" cy="233362"/>
          </a:xfrm>
          <a:custGeom>
            <a:avLst/>
            <a:gdLst>
              <a:gd name="T0" fmla="*/ 0 w 186"/>
              <a:gd name="T1" fmla="*/ 0 h 147"/>
              <a:gd name="T2" fmla="*/ 150812 w 186"/>
              <a:gd name="T3" fmla="*/ 233362 h 147"/>
              <a:gd name="T4" fmla="*/ 295275 w 186"/>
              <a:gd name="T5" fmla="*/ 0 h 147"/>
              <a:gd name="T6" fmla="*/ 0 w 186"/>
              <a:gd name="T7" fmla="*/ 0 h 147"/>
              <a:gd name="T8" fmla="*/ 0 60000 65536"/>
              <a:gd name="T9" fmla="*/ 0 60000 65536"/>
              <a:gd name="T10" fmla="*/ 0 60000 65536"/>
              <a:gd name="T11" fmla="*/ 0 60000 65536"/>
              <a:gd name="T12" fmla="*/ 0 w 186"/>
              <a:gd name="T13" fmla="*/ 0 h 147"/>
              <a:gd name="T14" fmla="*/ 186 w 186"/>
              <a:gd name="T15" fmla="*/ 147 h 1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6" h="147">
                <a:moveTo>
                  <a:pt x="0" y="0"/>
                </a:moveTo>
                <a:lnTo>
                  <a:pt x="95" y="147"/>
                </a:lnTo>
                <a:lnTo>
                  <a:pt x="18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2" name="Freeform 103"/>
          <p:cNvSpPr>
            <a:spLocks/>
          </p:cNvSpPr>
          <p:nvPr/>
        </p:nvSpPr>
        <p:spPr bwMode="auto">
          <a:xfrm>
            <a:off x="5564188" y="1420813"/>
            <a:ext cx="295275" cy="233362"/>
          </a:xfrm>
          <a:custGeom>
            <a:avLst/>
            <a:gdLst>
              <a:gd name="T0" fmla="*/ 0 w 186"/>
              <a:gd name="T1" fmla="*/ 0 h 147"/>
              <a:gd name="T2" fmla="*/ 144463 w 186"/>
              <a:gd name="T3" fmla="*/ 233362 h 147"/>
              <a:gd name="T4" fmla="*/ 295275 w 186"/>
              <a:gd name="T5" fmla="*/ 0 h 147"/>
              <a:gd name="T6" fmla="*/ 0 w 186"/>
              <a:gd name="T7" fmla="*/ 0 h 147"/>
              <a:gd name="T8" fmla="*/ 0 60000 65536"/>
              <a:gd name="T9" fmla="*/ 0 60000 65536"/>
              <a:gd name="T10" fmla="*/ 0 60000 65536"/>
              <a:gd name="T11" fmla="*/ 0 60000 65536"/>
              <a:gd name="T12" fmla="*/ 0 w 186"/>
              <a:gd name="T13" fmla="*/ 0 h 147"/>
              <a:gd name="T14" fmla="*/ 186 w 186"/>
              <a:gd name="T15" fmla="*/ 147 h 1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6" h="147">
                <a:moveTo>
                  <a:pt x="0" y="0"/>
                </a:moveTo>
                <a:lnTo>
                  <a:pt x="91" y="147"/>
                </a:lnTo>
                <a:lnTo>
                  <a:pt x="18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3" name="Freeform 104"/>
          <p:cNvSpPr>
            <a:spLocks/>
          </p:cNvSpPr>
          <p:nvPr/>
        </p:nvSpPr>
        <p:spPr bwMode="auto">
          <a:xfrm>
            <a:off x="5235575" y="1420813"/>
            <a:ext cx="295275" cy="233362"/>
          </a:xfrm>
          <a:custGeom>
            <a:avLst/>
            <a:gdLst>
              <a:gd name="T0" fmla="*/ 0 w 186"/>
              <a:gd name="T1" fmla="*/ 0 h 147"/>
              <a:gd name="T2" fmla="*/ 144463 w 186"/>
              <a:gd name="T3" fmla="*/ 233362 h 147"/>
              <a:gd name="T4" fmla="*/ 295275 w 186"/>
              <a:gd name="T5" fmla="*/ 0 h 147"/>
              <a:gd name="T6" fmla="*/ 0 w 186"/>
              <a:gd name="T7" fmla="*/ 0 h 147"/>
              <a:gd name="T8" fmla="*/ 0 60000 65536"/>
              <a:gd name="T9" fmla="*/ 0 60000 65536"/>
              <a:gd name="T10" fmla="*/ 0 60000 65536"/>
              <a:gd name="T11" fmla="*/ 0 60000 65536"/>
              <a:gd name="T12" fmla="*/ 0 w 186"/>
              <a:gd name="T13" fmla="*/ 0 h 147"/>
              <a:gd name="T14" fmla="*/ 186 w 186"/>
              <a:gd name="T15" fmla="*/ 147 h 1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6" h="147">
                <a:moveTo>
                  <a:pt x="0" y="0"/>
                </a:moveTo>
                <a:lnTo>
                  <a:pt x="91" y="147"/>
                </a:lnTo>
                <a:lnTo>
                  <a:pt x="18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4" name="Oval 105"/>
          <p:cNvSpPr>
            <a:spLocks noChangeArrowheads="1"/>
          </p:cNvSpPr>
          <p:nvPr/>
        </p:nvSpPr>
        <p:spPr bwMode="auto">
          <a:xfrm>
            <a:off x="5959475" y="1593850"/>
            <a:ext cx="55563" cy="55563"/>
          </a:xfrm>
          <a:prstGeom prst="ellipse">
            <a:avLst/>
          </a:prstGeom>
          <a:solidFill>
            <a:srgbClr val="FFFFFF"/>
          </a:solidFill>
          <a:ln w="1111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5" name="Oval 106"/>
          <p:cNvSpPr>
            <a:spLocks noChangeArrowheads="1"/>
          </p:cNvSpPr>
          <p:nvPr/>
        </p:nvSpPr>
        <p:spPr bwMode="auto">
          <a:xfrm>
            <a:off x="5630863" y="1593850"/>
            <a:ext cx="50800" cy="55563"/>
          </a:xfrm>
          <a:prstGeom prst="ellipse">
            <a:avLst/>
          </a:prstGeom>
          <a:solidFill>
            <a:srgbClr val="FFFFFF"/>
          </a:solidFill>
          <a:ln w="1111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6" name="Oval 107"/>
          <p:cNvSpPr>
            <a:spLocks noChangeArrowheads="1"/>
          </p:cNvSpPr>
          <p:nvPr/>
        </p:nvSpPr>
        <p:spPr bwMode="auto">
          <a:xfrm>
            <a:off x="5302250" y="1593850"/>
            <a:ext cx="50800" cy="55563"/>
          </a:xfrm>
          <a:prstGeom prst="ellipse">
            <a:avLst/>
          </a:prstGeom>
          <a:solidFill>
            <a:srgbClr val="FFFFFF"/>
          </a:solidFill>
          <a:ln w="1111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7" name="Freeform 108"/>
          <p:cNvSpPr>
            <a:spLocks/>
          </p:cNvSpPr>
          <p:nvPr/>
        </p:nvSpPr>
        <p:spPr bwMode="auto">
          <a:xfrm>
            <a:off x="7751763" y="3163888"/>
            <a:ext cx="601662" cy="595312"/>
          </a:xfrm>
          <a:custGeom>
            <a:avLst/>
            <a:gdLst>
              <a:gd name="T0" fmla="*/ 601662 w 108"/>
              <a:gd name="T1" fmla="*/ 294874 h 107"/>
              <a:gd name="T2" fmla="*/ 0 w 108"/>
              <a:gd name="T3" fmla="*/ 595312 h 107"/>
              <a:gd name="T4" fmla="*/ 94706 w 108"/>
              <a:gd name="T5" fmla="*/ 300438 h 107"/>
              <a:gd name="T6" fmla="*/ 94706 w 108"/>
              <a:gd name="T7" fmla="*/ 294874 h 107"/>
              <a:gd name="T8" fmla="*/ 0 w 108"/>
              <a:gd name="T9" fmla="*/ 0 h 107"/>
              <a:gd name="T10" fmla="*/ 601662 w 108"/>
              <a:gd name="T11" fmla="*/ 294874 h 1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8"/>
              <a:gd name="T19" fmla="*/ 0 h 107"/>
              <a:gd name="T20" fmla="*/ 108 w 108"/>
              <a:gd name="T21" fmla="*/ 107 h 1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8" h="107">
                <a:moveTo>
                  <a:pt x="108" y="53"/>
                </a:moveTo>
                <a:cubicBezTo>
                  <a:pt x="108" y="53"/>
                  <a:pt x="83" y="107"/>
                  <a:pt x="0" y="107"/>
                </a:cubicBezTo>
                <a:cubicBezTo>
                  <a:pt x="0" y="107"/>
                  <a:pt x="17" y="101"/>
                  <a:pt x="17" y="54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6"/>
                  <a:pt x="0" y="0"/>
                  <a:pt x="0" y="0"/>
                </a:cubicBezTo>
                <a:cubicBezTo>
                  <a:pt x="83" y="0"/>
                  <a:pt x="108" y="53"/>
                  <a:pt x="108" y="53"/>
                </a:cubicBezTo>
                <a:close/>
              </a:path>
            </a:pathLst>
          </a:custGeom>
          <a:solidFill>
            <a:srgbClr val="FFFFFF"/>
          </a:solidFill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8" name="Oval 109"/>
          <p:cNvSpPr>
            <a:spLocks noChangeArrowheads="1"/>
          </p:cNvSpPr>
          <p:nvPr/>
        </p:nvSpPr>
        <p:spPr bwMode="auto">
          <a:xfrm>
            <a:off x="6154738" y="1631950"/>
            <a:ext cx="355600" cy="3652838"/>
          </a:xfrm>
          <a:prstGeom prst="ellipse">
            <a:avLst/>
          </a:prstGeom>
          <a:noFill/>
          <a:ln w="11113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9" name="Rectangle 110"/>
          <p:cNvSpPr>
            <a:spLocks noChangeArrowheads="1"/>
          </p:cNvSpPr>
          <p:nvPr/>
        </p:nvSpPr>
        <p:spPr bwMode="auto">
          <a:xfrm>
            <a:off x="8677275" y="3362325"/>
            <a:ext cx="22281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O1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10" name="Rectangle 111"/>
          <p:cNvSpPr>
            <a:spLocks noChangeArrowheads="1"/>
          </p:cNvSpPr>
          <p:nvPr/>
        </p:nvSpPr>
        <p:spPr bwMode="auto">
          <a:xfrm>
            <a:off x="7805738" y="5143500"/>
            <a:ext cx="3222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PLD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11" name="Rectangle 112"/>
          <p:cNvSpPr>
            <a:spLocks noChangeArrowheads="1"/>
          </p:cNvSpPr>
          <p:nvPr/>
        </p:nvSpPr>
        <p:spPr bwMode="auto">
          <a:xfrm>
            <a:off x="8201025" y="5148263"/>
            <a:ext cx="9778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I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12" name="Rectangle 113"/>
          <p:cNvSpPr>
            <a:spLocks noChangeArrowheads="1"/>
          </p:cNvSpPr>
          <p:nvPr/>
        </p:nvSpPr>
        <p:spPr bwMode="auto">
          <a:xfrm>
            <a:off x="8261350" y="5143500"/>
            <a:ext cx="1074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C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13" name="Rectangle 114"/>
          <p:cNvSpPr>
            <a:spLocks noChangeArrowheads="1"/>
          </p:cNvSpPr>
          <p:nvPr/>
        </p:nvSpPr>
        <p:spPr bwMode="auto">
          <a:xfrm>
            <a:off x="5962650" y="1065213"/>
            <a:ext cx="9778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I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14" name="Rectangle 115"/>
          <p:cNvSpPr>
            <a:spLocks noChangeArrowheads="1"/>
          </p:cNvSpPr>
          <p:nvPr/>
        </p:nvSpPr>
        <p:spPr bwMode="auto">
          <a:xfrm>
            <a:off x="6021388" y="1058863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15" name="Rectangle 116"/>
          <p:cNvSpPr>
            <a:spLocks noChangeArrowheads="1"/>
          </p:cNvSpPr>
          <p:nvPr/>
        </p:nvSpPr>
        <p:spPr bwMode="auto">
          <a:xfrm>
            <a:off x="5635625" y="1065213"/>
            <a:ext cx="9778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I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16" name="Rectangle 117"/>
          <p:cNvSpPr>
            <a:spLocks noChangeArrowheads="1"/>
          </p:cNvSpPr>
          <p:nvPr/>
        </p:nvSpPr>
        <p:spPr bwMode="auto">
          <a:xfrm>
            <a:off x="5694363" y="1058863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17" name="Rectangle 118"/>
          <p:cNvSpPr>
            <a:spLocks noChangeArrowheads="1"/>
          </p:cNvSpPr>
          <p:nvPr/>
        </p:nvSpPr>
        <p:spPr bwMode="auto">
          <a:xfrm>
            <a:off x="5300663" y="1065213"/>
            <a:ext cx="9778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I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18" name="Rectangle 119"/>
          <p:cNvSpPr>
            <a:spLocks noChangeArrowheads="1"/>
          </p:cNvSpPr>
          <p:nvPr/>
        </p:nvSpPr>
        <p:spPr bwMode="auto">
          <a:xfrm>
            <a:off x="5360988" y="1058863"/>
            <a:ext cx="801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19" name="Rectangle 120"/>
          <p:cNvSpPr>
            <a:spLocks noChangeArrowheads="1"/>
          </p:cNvSpPr>
          <p:nvPr/>
        </p:nvSpPr>
        <p:spPr bwMode="auto">
          <a:xfrm>
            <a:off x="5495925" y="5670550"/>
            <a:ext cx="170719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Comic Sans MS" pitchFamily="66" charset="0"/>
              </a:rPr>
              <a:t>programmable nodes</a:t>
            </a:r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Programmable Nodes in an SPLD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779912" y="1124744"/>
            <a:ext cx="4902200" cy="825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Fuse based – "blown" fuse removes connection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Memory based – 1 creates connection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5259388" y="2598738"/>
            <a:ext cx="125412" cy="20002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5299075" y="2705100"/>
            <a:ext cx="152400" cy="212725"/>
          </a:xfrm>
          <a:custGeom>
            <a:avLst/>
            <a:gdLst>
              <a:gd name="T0" fmla="*/ 152400 w 96"/>
              <a:gd name="T1" fmla="*/ 212725 h 134"/>
              <a:gd name="T2" fmla="*/ 85725 w 96"/>
              <a:gd name="T3" fmla="*/ 0 h 134"/>
              <a:gd name="T4" fmla="*/ 0 w 96"/>
              <a:gd name="T5" fmla="*/ 53975 h 134"/>
              <a:gd name="T6" fmla="*/ 152400 w 96"/>
              <a:gd name="T7" fmla="*/ 212725 h 13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34"/>
              <a:gd name="T14" fmla="*/ 96 w 96"/>
              <a:gd name="T15" fmla="*/ 134 h 1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34">
                <a:moveTo>
                  <a:pt x="96" y="134"/>
                </a:moveTo>
                <a:lnTo>
                  <a:pt x="54" y="0"/>
                </a:lnTo>
                <a:lnTo>
                  <a:pt x="0" y="34"/>
                </a:lnTo>
                <a:lnTo>
                  <a:pt x="96" y="1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V="1">
            <a:off x="5451475" y="5413375"/>
            <a:ext cx="1588" cy="146050"/>
          </a:xfrm>
          <a:prstGeom prst="line">
            <a:avLst/>
          </a:prstGeom>
          <a:noFill/>
          <a:ln w="25400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4557713" y="5651500"/>
            <a:ext cx="1787525" cy="185738"/>
          </a:xfrm>
          <a:custGeom>
            <a:avLst/>
            <a:gdLst>
              <a:gd name="T0" fmla="*/ 0 w 1126"/>
              <a:gd name="T1" fmla="*/ 185738 h 117"/>
              <a:gd name="T2" fmla="*/ 722312 w 1126"/>
              <a:gd name="T3" fmla="*/ 185738 h 117"/>
              <a:gd name="T4" fmla="*/ 722312 w 1126"/>
              <a:gd name="T5" fmla="*/ 0 h 117"/>
              <a:gd name="T6" fmla="*/ 1065212 w 1126"/>
              <a:gd name="T7" fmla="*/ 0 h 117"/>
              <a:gd name="T8" fmla="*/ 1065212 w 1126"/>
              <a:gd name="T9" fmla="*/ 185738 h 117"/>
              <a:gd name="T10" fmla="*/ 1787525 w 1126"/>
              <a:gd name="T11" fmla="*/ 185738 h 1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6"/>
              <a:gd name="T19" fmla="*/ 0 h 117"/>
              <a:gd name="T20" fmla="*/ 1126 w 1126"/>
              <a:gd name="T21" fmla="*/ 117 h 1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6" h="117">
                <a:moveTo>
                  <a:pt x="0" y="117"/>
                </a:moveTo>
                <a:lnTo>
                  <a:pt x="455" y="117"/>
                </a:lnTo>
                <a:lnTo>
                  <a:pt x="455" y="0"/>
                </a:lnTo>
                <a:lnTo>
                  <a:pt x="671" y="0"/>
                </a:lnTo>
                <a:lnTo>
                  <a:pt x="671" y="117"/>
                </a:lnTo>
                <a:lnTo>
                  <a:pt x="1126" y="117"/>
                </a:lnTo>
              </a:path>
            </a:pathLst>
          </a:custGeom>
          <a:noFill/>
          <a:ln w="25400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>
            <a:off x="4557713" y="3448050"/>
            <a:ext cx="1787525" cy="1588"/>
          </a:xfrm>
          <a:custGeom>
            <a:avLst/>
            <a:gdLst>
              <a:gd name="T0" fmla="*/ 0 w 1126"/>
              <a:gd name="T1" fmla="*/ 0 h 1588"/>
              <a:gd name="T2" fmla="*/ 722312 w 1126"/>
              <a:gd name="T3" fmla="*/ 0 h 1588"/>
              <a:gd name="T4" fmla="*/ 1065212 w 1126"/>
              <a:gd name="T5" fmla="*/ 0 h 1588"/>
              <a:gd name="T6" fmla="*/ 1787525 w 1126"/>
              <a:gd name="T7" fmla="*/ 0 h 1588"/>
              <a:gd name="T8" fmla="*/ 0 60000 65536"/>
              <a:gd name="T9" fmla="*/ 0 60000 65536"/>
              <a:gd name="T10" fmla="*/ 0 60000 65536"/>
              <a:gd name="T11" fmla="*/ 0 60000 65536"/>
              <a:gd name="T12" fmla="*/ 0 w 1126"/>
              <a:gd name="T13" fmla="*/ 0 h 1588"/>
              <a:gd name="T14" fmla="*/ 1126 w 1126"/>
              <a:gd name="T15" fmla="*/ 1588 h 1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6" h="1588">
                <a:moveTo>
                  <a:pt x="0" y="0"/>
                </a:moveTo>
                <a:lnTo>
                  <a:pt x="455" y="0"/>
                </a:lnTo>
                <a:lnTo>
                  <a:pt x="671" y="0"/>
                </a:lnTo>
                <a:lnTo>
                  <a:pt x="1126" y="0"/>
                </a:lnTo>
              </a:path>
            </a:pathLst>
          </a:custGeom>
          <a:noFill/>
          <a:ln w="25400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5265738" y="5559425"/>
            <a:ext cx="371475" cy="1588"/>
          </a:xfrm>
          <a:prstGeom prst="line">
            <a:avLst/>
          </a:prstGeom>
          <a:noFill/>
          <a:ln w="25400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5265738" y="5200650"/>
            <a:ext cx="371475" cy="212725"/>
          </a:xfrm>
          <a:prstGeom prst="rect">
            <a:avLst/>
          </a:prstGeom>
          <a:noFill/>
          <a:ln w="19050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5394325" y="5184775"/>
            <a:ext cx="9778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5218113" y="4940300"/>
            <a:ext cx="46006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Comic Sans MS" pitchFamily="66" charset="0"/>
              </a:rPr>
              <a:t>mem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5246688" y="3636963"/>
            <a:ext cx="13305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Comic Sans MS" pitchFamily="66" charset="0"/>
              </a:rPr>
              <a:t>F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5343525" y="3636963"/>
            <a:ext cx="33983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Comic Sans MS" pitchFamily="66" charset="0"/>
              </a:rPr>
              <a:t>use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4759325" y="4027488"/>
            <a:ext cx="50975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Comic Sans MS" pitchFamily="66" charset="0"/>
              </a:rPr>
              <a:t>"unbl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5227638" y="4027488"/>
            <a:ext cx="11541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Comic Sans MS" pitchFamily="66" charset="0"/>
              </a:rPr>
              <a:t>o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5341938" y="4027488"/>
            <a:ext cx="93775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Comic Sans MS" pitchFamily="66" charset="0"/>
              </a:rPr>
              <a:t>wn"  fuse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5008563" y="4935538"/>
            <a:ext cx="887412" cy="1047750"/>
          </a:xfrm>
          <a:prstGeom prst="rect">
            <a:avLst/>
          </a:prstGeom>
          <a:noFill/>
          <a:ln w="19050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5008563" y="2930525"/>
            <a:ext cx="887412" cy="1046163"/>
          </a:xfrm>
          <a:prstGeom prst="rect">
            <a:avLst/>
          </a:prstGeom>
          <a:noFill/>
          <a:ln w="19050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flipV="1">
            <a:off x="7516813" y="5413375"/>
            <a:ext cx="1587" cy="146050"/>
          </a:xfrm>
          <a:prstGeom prst="line">
            <a:avLst/>
          </a:prstGeom>
          <a:noFill/>
          <a:ln w="25400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4" name="Freeform 26"/>
          <p:cNvSpPr>
            <a:spLocks/>
          </p:cNvSpPr>
          <p:nvPr/>
        </p:nvSpPr>
        <p:spPr bwMode="auto">
          <a:xfrm>
            <a:off x="6623050" y="5651500"/>
            <a:ext cx="1789113" cy="185738"/>
          </a:xfrm>
          <a:custGeom>
            <a:avLst/>
            <a:gdLst>
              <a:gd name="T0" fmla="*/ 0 w 1127"/>
              <a:gd name="T1" fmla="*/ 185738 h 117"/>
              <a:gd name="T2" fmla="*/ 722313 w 1127"/>
              <a:gd name="T3" fmla="*/ 185738 h 117"/>
              <a:gd name="T4" fmla="*/ 722313 w 1127"/>
              <a:gd name="T5" fmla="*/ 0 h 117"/>
              <a:gd name="T6" fmla="*/ 1066800 w 1127"/>
              <a:gd name="T7" fmla="*/ 0 h 117"/>
              <a:gd name="T8" fmla="*/ 1066800 w 1127"/>
              <a:gd name="T9" fmla="*/ 185738 h 117"/>
              <a:gd name="T10" fmla="*/ 1789113 w 1127"/>
              <a:gd name="T11" fmla="*/ 185738 h 1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7"/>
              <a:gd name="T19" fmla="*/ 0 h 117"/>
              <a:gd name="T20" fmla="*/ 1127 w 1127"/>
              <a:gd name="T21" fmla="*/ 117 h 1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7" h="117">
                <a:moveTo>
                  <a:pt x="0" y="117"/>
                </a:moveTo>
                <a:lnTo>
                  <a:pt x="455" y="117"/>
                </a:lnTo>
                <a:lnTo>
                  <a:pt x="455" y="0"/>
                </a:lnTo>
                <a:lnTo>
                  <a:pt x="672" y="0"/>
                </a:lnTo>
                <a:lnTo>
                  <a:pt x="672" y="117"/>
                </a:lnTo>
                <a:lnTo>
                  <a:pt x="1127" y="117"/>
                </a:lnTo>
              </a:path>
            </a:pathLst>
          </a:custGeom>
          <a:noFill/>
          <a:ln w="25400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>
            <a:off x="7339013" y="5559425"/>
            <a:ext cx="363537" cy="1588"/>
          </a:xfrm>
          <a:prstGeom prst="line">
            <a:avLst/>
          </a:prstGeom>
          <a:noFill/>
          <a:ln w="25400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7339013" y="5200650"/>
            <a:ext cx="363537" cy="212725"/>
          </a:xfrm>
          <a:prstGeom prst="rect">
            <a:avLst/>
          </a:prstGeom>
          <a:noFill/>
          <a:ln w="19050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7464425" y="5184775"/>
            <a:ext cx="13305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0000"/>
                </a:solidFill>
                <a:latin typeface="Comic Sans MS" pitchFamily="66" charset="0"/>
              </a:rPr>
              <a:t>0</a:t>
            </a:r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7288213" y="4940300"/>
            <a:ext cx="46006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Comic Sans MS" pitchFamily="66" charset="0"/>
              </a:rPr>
              <a:t>mem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7073900" y="4935538"/>
            <a:ext cx="887413" cy="1047750"/>
          </a:xfrm>
          <a:prstGeom prst="rect">
            <a:avLst/>
          </a:prstGeom>
          <a:noFill/>
          <a:ln w="19050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 flipV="1">
            <a:off x="7285038" y="5592763"/>
            <a:ext cx="490537" cy="31750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 flipH="1" flipV="1">
            <a:off x="7265988" y="5592763"/>
            <a:ext cx="482600" cy="31750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5180013" y="3308350"/>
            <a:ext cx="542925" cy="284163"/>
          </a:xfrm>
          <a:prstGeom prst="rect">
            <a:avLst/>
          </a:prstGeom>
          <a:noFill/>
          <a:ln w="19050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>
            <a:off x="7696200" y="3448050"/>
            <a:ext cx="722313" cy="1588"/>
          </a:xfrm>
          <a:prstGeom prst="line">
            <a:avLst/>
          </a:prstGeom>
          <a:noFill/>
          <a:ln w="25400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>
            <a:off x="6630988" y="3448050"/>
            <a:ext cx="720725" cy="1588"/>
          </a:xfrm>
          <a:prstGeom prst="line">
            <a:avLst/>
          </a:prstGeom>
          <a:noFill/>
          <a:ln w="25400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6948488" y="4027488"/>
            <a:ext cx="28212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Comic Sans MS" pitchFamily="66" charset="0"/>
              </a:rPr>
              <a:t>"bl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7183438" y="4027488"/>
            <a:ext cx="11541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Comic Sans MS" pitchFamily="66" charset="0"/>
              </a:rPr>
              <a:t>o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7297738" y="4027488"/>
            <a:ext cx="93775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Comic Sans MS" pitchFamily="66" charset="0"/>
              </a:rPr>
              <a:t>wn"  fuse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8" name="Rectangle 42"/>
          <p:cNvSpPr>
            <a:spLocks noChangeArrowheads="1"/>
          </p:cNvSpPr>
          <p:nvPr/>
        </p:nvSpPr>
        <p:spPr bwMode="auto">
          <a:xfrm>
            <a:off x="7080250" y="2930525"/>
            <a:ext cx="887413" cy="1046163"/>
          </a:xfrm>
          <a:prstGeom prst="rect">
            <a:avLst/>
          </a:prstGeom>
          <a:noFill/>
          <a:ln w="19050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9" name="Rectangle 45"/>
          <p:cNvSpPr>
            <a:spLocks noChangeArrowheads="1"/>
          </p:cNvSpPr>
          <p:nvPr/>
        </p:nvSpPr>
        <p:spPr bwMode="auto">
          <a:xfrm>
            <a:off x="4543425" y="2359025"/>
            <a:ext cx="11702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Comic Sans MS" pitchFamily="66" charset="0"/>
              </a:rPr>
              <a:t>p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0" name="Rectangle 46"/>
          <p:cNvSpPr>
            <a:spLocks noChangeArrowheads="1"/>
          </p:cNvSpPr>
          <p:nvPr/>
        </p:nvSpPr>
        <p:spPr bwMode="auto">
          <a:xfrm>
            <a:off x="4664075" y="2359025"/>
            <a:ext cx="10419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Comic Sans MS" pitchFamily="66" charset="0"/>
              </a:rPr>
              <a:t>r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1" name="Rectangle 47"/>
          <p:cNvSpPr>
            <a:spLocks noChangeArrowheads="1"/>
          </p:cNvSpPr>
          <p:nvPr/>
        </p:nvSpPr>
        <p:spPr bwMode="auto">
          <a:xfrm>
            <a:off x="4732338" y="2359025"/>
            <a:ext cx="11541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Comic Sans MS" pitchFamily="66" charset="0"/>
              </a:rPr>
              <a:t>o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2" name="Rectangle 48"/>
          <p:cNvSpPr>
            <a:spLocks noChangeArrowheads="1"/>
          </p:cNvSpPr>
          <p:nvPr/>
        </p:nvSpPr>
        <p:spPr bwMode="auto">
          <a:xfrm>
            <a:off x="4848225" y="2359025"/>
            <a:ext cx="11541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Comic Sans MS" pitchFamily="66" charset="0"/>
              </a:rPr>
              <a:t>g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3" name="Rectangle 49"/>
          <p:cNvSpPr>
            <a:spLocks noChangeArrowheads="1"/>
          </p:cNvSpPr>
          <p:nvPr/>
        </p:nvSpPr>
        <p:spPr bwMode="auto">
          <a:xfrm>
            <a:off x="4965700" y="2359025"/>
            <a:ext cx="10419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Comic Sans MS" pitchFamily="66" charset="0"/>
              </a:rPr>
              <a:t>r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4" name="Rectangle 50"/>
          <p:cNvSpPr>
            <a:spLocks noChangeArrowheads="1"/>
          </p:cNvSpPr>
          <p:nvPr/>
        </p:nvSpPr>
        <p:spPr bwMode="auto">
          <a:xfrm>
            <a:off x="5033963" y="2359025"/>
            <a:ext cx="141705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Comic Sans MS" pitchFamily="66" charset="0"/>
              </a:rPr>
              <a:t>ammable node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5" name="Rectangle 51"/>
          <p:cNvSpPr>
            <a:spLocks noChangeArrowheads="1"/>
          </p:cNvSpPr>
          <p:nvPr/>
        </p:nvSpPr>
        <p:spPr bwMode="auto">
          <a:xfrm>
            <a:off x="4273550" y="3314700"/>
            <a:ext cx="8015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Comic Sans MS" pitchFamily="66" charset="0"/>
              </a:rPr>
              <a:t>(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6" name="Rectangle 52"/>
          <p:cNvSpPr>
            <a:spLocks noChangeArrowheads="1"/>
          </p:cNvSpPr>
          <p:nvPr/>
        </p:nvSpPr>
        <p:spPr bwMode="auto">
          <a:xfrm>
            <a:off x="4333875" y="3314700"/>
            <a:ext cx="11221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Comic Sans MS" pitchFamily="66" charset="0"/>
              </a:rPr>
              <a:t>a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7" name="Rectangle 53"/>
          <p:cNvSpPr>
            <a:spLocks noChangeArrowheads="1"/>
          </p:cNvSpPr>
          <p:nvPr/>
        </p:nvSpPr>
        <p:spPr bwMode="auto">
          <a:xfrm>
            <a:off x="4437063" y="3314700"/>
            <a:ext cx="8015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Comic Sans MS" pitchFamily="66" charset="0"/>
              </a:rPr>
              <a:t>)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8" name="Rectangle 54"/>
          <p:cNvSpPr>
            <a:spLocks noChangeArrowheads="1"/>
          </p:cNvSpPr>
          <p:nvPr/>
        </p:nvSpPr>
        <p:spPr bwMode="auto">
          <a:xfrm>
            <a:off x="4265613" y="5705475"/>
            <a:ext cx="8015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Comic Sans MS" pitchFamily="66" charset="0"/>
              </a:rPr>
              <a:t>(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9" name="Rectangle 55"/>
          <p:cNvSpPr>
            <a:spLocks noChangeArrowheads="1"/>
          </p:cNvSpPr>
          <p:nvPr/>
        </p:nvSpPr>
        <p:spPr bwMode="auto">
          <a:xfrm>
            <a:off x="4325938" y="5705475"/>
            <a:ext cx="12984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Comic Sans MS" pitchFamily="66" charset="0"/>
              </a:rPr>
              <a:t>b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0" name="Rectangle 56"/>
          <p:cNvSpPr>
            <a:spLocks noChangeArrowheads="1"/>
          </p:cNvSpPr>
          <p:nvPr/>
        </p:nvSpPr>
        <p:spPr bwMode="auto">
          <a:xfrm>
            <a:off x="4446588" y="5705475"/>
            <a:ext cx="8015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Comic Sans MS" pitchFamily="66" charset="0"/>
              </a:rPr>
              <a:t>)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1371600" y="2286000"/>
            <a:ext cx="279400" cy="215900"/>
          </a:xfrm>
          <a:prstGeom prst="ellips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2" name="Line 7"/>
          <p:cNvSpPr>
            <a:spLocks noChangeShapeType="1"/>
          </p:cNvSpPr>
          <p:nvPr/>
        </p:nvSpPr>
        <p:spPr bwMode="auto">
          <a:xfrm>
            <a:off x="1625600" y="2374900"/>
            <a:ext cx="3390900" cy="6985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3" name="Oval 8"/>
          <p:cNvSpPr>
            <a:spLocks noChangeArrowheads="1"/>
          </p:cNvSpPr>
          <p:nvPr/>
        </p:nvSpPr>
        <p:spPr bwMode="auto">
          <a:xfrm>
            <a:off x="4876800" y="2819400"/>
            <a:ext cx="1219200" cy="1257300"/>
          </a:xfrm>
          <a:prstGeom prst="ellips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grpSp>
        <p:nvGrpSpPr>
          <p:cNvPr id="54" name="Group 170"/>
          <p:cNvGrpSpPr>
            <a:grpSpLocks/>
          </p:cNvGrpSpPr>
          <p:nvPr/>
        </p:nvGrpSpPr>
        <p:grpSpPr bwMode="auto">
          <a:xfrm>
            <a:off x="376238" y="1744663"/>
            <a:ext cx="3541105" cy="3698097"/>
            <a:chOff x="3221" y="667"/>
            <a:chExt cx="2395" cy="3085"/>
          </a:xfrm>
        </p:grpSpPr>
        <p:sp>
          <p:nvSpPr>
            <p:cNvPr id="55" name="Rectangle 57"/>
            <p:cNvSpPr>
              <a:spLocks noChangeArrowheads="1"/>
            </p:cNvSpPr>
            <p:nvPr/>
          </p:nvSpPr>
          <p:spPr bwMode="auto">
            <a:xfrm>
              <a:off x="3221" y="849"/>
              <a:ext cx="2115" cy="2539"/>
            </a:xfrm>
            <a:prstGeom prst="rect">
              <a:avLst/>
            </a:prstGeom>
            <a:noFill/>
            <a:ln w="17463">
              <a:solidFill>
                <a:srgbClr val="0078C1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6" name="Line 58"/>
            <p:cNvSpPr>
              <a:spLocks noChangeShapeType="1"/>
            </p:cNvSpPr>
            <p:nvPr/>
          </p:nvSpPr>
          <p:spPr bwMode="auto">
            <a:xfrm flipV="1">
              <a:off x="3993" y="3438"/>
              <a:ext cx="1" cy="122"/>
            </a:xfrm>
            <a:prstGeom prst="line">
              <a:avLst/>
            </a:prstGeom>
            <a:noFill/>
            <a:ln w="11113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7" name="Freeform 59"/>
            <p:cNvSpPr>
              <a:spLocks/>
            </p:cNvSpPr>
            <p:nvPr/>
          </p:nvSpPr>
          <p:spPr bwMode="auto">
            <a:xfrm>
              <a:off x="3965" y="3339"/>
              <a:ext cx="56" cy="113"/>
            </a:xfrm>
            <a:custGeom>
              <a:avLst/>
              <a:gdLst>
                <a:gd name="T0" fmla="*/ 28 w 56"/>
                <a:gd name="T1" fmla="*/ 0 h 113"/>
                <a:gd name="T2" fmla="*/ 0 w 56"/>
                <a:gd name="T3" fmla="*/ 113 h 113"/>
                <a:gd name="T4" fmla="*/ 56 w 56"/>
                <a:gd name="T5" fmla="*/ 113 h 113"/>
                <a:gd name="T6" fmla="*/ 28 w 56"/>
                <a:gd name="T7" fmla="*/ 0 h 1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113"/>
                <a:gd name="T14" fmla="*/ 56 w 56"/>
                <a:gd name="T15" fmla="*/ 113 h 1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113">
                  <a:moveTo>
                    <a:pt x="28" y="0"/>
                  </a:moveTo>
                  <a:lnTo>
                    <a:pt x="0" y="113"/>
                  </a:lnTo>
                  <a:lnTo>
                    <a:pt x="56" y="11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8" name="Line 60"/>
            <p:cNvSpPr>
              <a:spLocks noChangeShapeType="1"/>
            </p:cNvSpPr>
            <p:nvPr/>
          </p:nvSpPr>
          <p:spPr bwMode="auto">
            <a:xfrm>
              <a:off x="5262" y="2179"/>
              <a:ext cx="19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9" name="Line 61"/>
            <p:cNvSpPr>
              <a:spLocks noChangeShapeType="1"/>
            </p:cNvSpPr>
            <p:nvPr/>
          </p:nvSpPr>
          <p:spPr bwMode="auto">
            <a:xfrm>
              <a:off x="3772" y="1039"/>
              <a:ext cx="1" cy="226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0" name="Line 62"/>
            <p:cNvSpPr>
              <a:spLocks noChangeShapeType="1"/>
            </p:cNvSpPr>
            <p:nvPr/>
          </p:nvSpPr>
          <p:spPr bwMode="auto">
            <a:xfrm>
              <a:off x="3807" y="807"/>
              <a:ext cx="1" cy="8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1" name="Line 63"/>
            <p:cNvSpPr>
              <a:spLocks noChangeShapeType="1"/>
            </p:cNvSpPr>
            <p:nvPr/>
          </p:nvSpPr>
          <p:spPr bwMode="auto">
            <a:xfrm>
              <a:off x="3842" y="990"/>
              <a:ext cx="1" cy="231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2" name="Line 64"/>
            <p:cNvSpPr>
              <a:spLocks noChangeShapeType="1"/>
            </p:cNvSpPr>
            <p:nvPr/>
          </p:nvSpPr>
          <p:spPr bwMode="auto">
            <a:xfrm>
              <a:off x="3565" y="1039"/>
              <a:ext cx="1" cy="226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3" name="Line 65"/>
            <p:cNvSpPr>
              <a:spLocks noChangeShapeType="1"/>
            </p:cNvSpPr>
            <p:nvPr/>
          </p:nvSpPr>
          <p:spPr bwMode="auto">
            <a:xfrm>
              <a:off x="3600" y="807"/>
              <a:ext cx="1" cy="8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4" name="Line 66"/>
            <p:cNvSpPr>
              <a:spLocks noChangeShapeType="1"/>
            </p:cNvSpPr>
            <p:nvPr/>
          </p:nvSpPr>
          <p:spPr bwMode="auto">
            <a:xfrm>
              <a:off x="3631" y="990"/>
              <a:ext cx="1" cy="231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5" name="Line 67"/>
            <p:cNvSpPr>
              <a:spLocks noChangeShapeType="1"/>
            </p:cNvSpPr>
            <p:nvPr/>
          </p:nvSpPr>
          <p:spPr bwMode="auto">
            <a:xfrm>
              <a:off x="3354" y="1039"/>
              <a:ext cx="1" cy="226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6" name="Line 68"/>
            <p:cNvSpPr>
              <a:spLocks noChangeShapeType="1"/>
            </p:cNvSpPr>
            <p:nvPr/>
          </p:nvSpPr>
          <p:spPr bwMode="auto">
            <a:xfrm>
              <a:off x="3389" y="807"/>
              <a:ext cx="1" cy="8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7" name="Line 69"/>
            <p:cNvSpPr>
              <a:spLocks noChangeShapeType="1"/>
            </p:cNvSpPr>
            <p:nvPr/>
          </p:nvSpPr>
          <p:spPr bwMode="auto">
            <a:xfrm>
              <a:off x="3424" y="990"/>
              <a:ext cx="1" cy="231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auto">
            <a:xfrm>
              <a:off x="3814" y="1169"/>
              <a:ext cx="52" cy="52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auto">
            <a:xfrm>
              <a:off x="3744" y="1277"/>
              <a:ext cx="56" cy="53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auto">
            <a:xfrm>
              <a:off x="3607" y="1386"/>
              <a:ext cx="52" cy="53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auto">
            <a:xfrm>
              <a:off x="3537" y="1495"/>
              <a:ext cx="56" cy="52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2" name="Oval 74"/>
            <p:cNvSpPr>
              <a:spLocks noChangeArrowheads="1"/>
            </p:cNvSpPr>
            <p:nvPr/>
          </p:nvSpPr>
          <p:spPr bwMode="auto">
            <a:xfrm>
              <a:off x="3400" y="1607"/>
              <a:ext cx="52" cy="53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3" name="Oval 75"/>
            <p:cNvSpPr>
              <a:spLocks noChangeArrowheads="1"/>
            </p:cNvSpPr>
            <p:nvPr/>
          </p:nvSpPr>
          <p:spPr bwMode="auto">
            <a:xfrm>
              <a:off x="3330" y="1716"/>
              <a:ext cx="52" cy="52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4" name="Freeform 76"/>
            <p:cNvSpPr>
              <a:spLocks/>
            </p:cNvSpPr>
            <p:nvPr/>
          </p:nvSpPr>
          <p:spPr bwMode="auto">
            <a:xfrm>
              <a:off x="4726" y="1467"/>
              <a:ext cx="207" cy="617"/>
            </a:xfrm>
            <a:custGeom>
              <a:avLst/>
              <a:gdLst>
                <a:gd name="T0" fmla="*/ 0 w 207"/>
                <a:gd name="T1" fmla="*/ 0 h 617"/>
                <a:gd name="T2" fmla="*/ 73 w 207"/>
                <a:gd name="T3" fmla="*/ 0 h 617"/>
                <a:gd name="T4" fmla="*/ 73 w 207"/>
                <a:gd name="T5" fmla="*/ 617 h 617"/>
                <a:gd name="T6" fmla="*/ 207 w 207"/>
                <a:gd name="T7" fmla="*/ 617 h 6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7"/>
                <a:gd name="T13" fmla="*/ 0 h 617"/>
                <a:gd name="T14" fmla="*/ 207 w 207"/>
                <a:gd name="T15" fmla="*/ 617 h 6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7" h="617">
                  <a:moveTo>
                    <a:pt x="0" y="0"/>
                  </a:moveTo>
                  <a:lnTo>
                    <a:pt x="73" y="0"/>
                  </a:lnTo>
                  <a:lnTo>
                    <a:pt x="73" y="617"/>
                  </a:lnTo>
                  <a:lnTo>
                    <a:pt x="207" y="617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5" name="Line 77"/>
            <p:cNvSpPr>
              <a:spLocks noChangeShapeType="1"/>
            </p:cNvSpPr>
            <p:nvPr/>
          </p:nvSpPr>
          <p:spPr bwMode="auto">
            <a:xfrm>
              <a:off x="4028" y="1740"/>
              <a:ext cx="26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6" name="Line 78"/>
            <p:cNvSpPr>
              <a:spLocks noChangeShapeType="1"/>
            </p:cNvSpPr>
            <p:nvPr/>
          </p:nvSpPr>
          <p:spPr bwMode="auto">
            <a:xfrm>
              <a:off x="3358" y="1740"/>
              <a:ext cx="58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7" name="Line 79"/>
            <p:cNvSpPr>
              <a:spLocks noChangeShapeType="1"/>
            </p:cNvSpPr>
            <p:nvPr/>
          </p:nvSpPr>
          <p:spPr bwMode="auto">
            <a:xfrm>
              <a:off x="4028" y="1193"/>
              <a:ext cx="26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8" name="Line 80"/>
            <p:cNvSpPr>
              <a:spLocks noChangeShapeType="1"/>
            </p:cNvSpPr>
            <p:nvPr/>
          </p:nvSpPr>
          <p:spPr bwMode="auto">
            <a:xfrm>
              <a:off x="3842" y="1193"/>
              <a:ext cx="10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9" name="Line 81"/>
            <p:cNvSpPr>
              <a:spLocks noChangeShapeType="1"/>
            </p:cNvSpPr>
            <p:nvPr/>
          </p:nvSpPr>
          <p:spPr bwMode="auto">
            <a:xfrm>
              <a:off x="4028" y="1305"/>
              <a:ext cx="26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0" name="Line 82"/>
            <p:cNvSpPr>
              <a:spLocks noChangeShapeType="1"/>
            </p:cNvSpPr>
            <p:nvPr/>
          </p:nvSpPr>
          <p:spPr bwMode="auto">
            <a:xfrm>
              <a:off x="3772" y="1305"/>
              <a:ext cx="17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1" name="Line 83"/>
            <p:cNvSpPr>
              <a:spLocks noChangeShapeType="1"/>
            </p:cNvSpPr>
            <p:nvPr/>
          </p:nvSpPr>
          <p:spPr bwMode="auto">
            <a:xfrm>
              <a:off x="4028" y="1414"/>
              <a:ext cx="26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" name="Line 84"/>
            <p:cNvSpPr>
              <a:spLocks noChangeShapeType="1"/>
            </p:cNvSpPr>
            <p:nvPr/>
          </p:nvSpPr>
          <p:spPr bwMode="auto">
            <a:xfrm>
              <a:off x="3631" y="1414"/>
              <a:ext cx="31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3" name="Line 85"/>
            <p:cNvSpPr>
              <a:spLocks noChangeShapeType="1"/>
            </p:cNvSpPr>
            <p:nvPr/>
          </p:nvSpPr>
          <p:spPr bwMode="auto">
            <a:xfrm>
              <a:off x="4028" y="1523"/>
              <a:ext cx="26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4" name="Line 86"/>
            <p:cNvSpPr>
              <a:spLocks noChangeShapeType="1"/>
            </p:cNvSpPr>
            <p:nvPr/>
          </p:nvSpPr>
          <p:spPr bwMode="auto">
            <a:xfrm>
              <a:off x="3565" y="1523"/>
              <a:ext cx="38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5" name="Line 87"/>
            <p:cNvSpPr>
              <a:spLocks noChangeShapeType="1"/>
            </p:cNvSpPr>
            <p:nvPr/>
          </p:nvSpPr>
          <p:spPr bwMode="auto">
            <a:xfrm>
              <a:off x="4024" y="1631"/>
              <a:ext cx="267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6" name="Line 88"/>
            <p:cNvSpPr>
              <a:spLocks noChangeShapeType="1"/>
            </p:cNvSpPr>
            <p:nvPr/>
          </p:nvSpPr>
          <p:spPr bwMode="auto">
            <a:xfrm>
              <a:off x="3424" y="1631"/>
              <a:ext cx="52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7" name="Oval 89"/>
            <p:cNvSpPr>
              <a:spLocks noChangeArrowheads="1"/>
            </p:cNvSpPr>
            <p:nvPr/>
          </p:nvSpPr>
          <p:spPr bwMode="auto">
            <a:xfrm>
              <a:off x="3814" y="1880"/>
              <a:ext cx="52" cy="53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8" name="Oval 90"/>
            <p:cNvSpPr>
              <a:spLocks noChangeArrowheads="1"/>
            </p:cNvSpPr>
            <p:nvPr/>
          </p:nvSpPr>
          <p:spPr bwMode="auto">
            <a:xfrm>
              <a:off x="3744" y="1989"/>
              <a:ext cx="56" cy="53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9" name="Oval 91"/>
            <p:cNvSpPr>
              <a:spLocks noChangeArrowheads="1"/>
            </p:cNvSpPr>
            <p:nvPr/>
          </p:nvSpPr>
          <p:spPr bwMode="auto">
            <a:xfrm>
              <a:off x="3607" y="2098"/>
              <a:ext cx="52" cy="52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0" name="Oval 92"/>
            <p:cNvSpPr>
              <a:spLocks noChangeArrowheads="1"/>
            </p:cNvSpPr>
            <p:nvPr/>
          </p:nvSpPr>
          <p:spPr bwMode="auto">
            <a:xfrm>
              <a:off x="3537" y="2207"/>
              <a:ext cx="56" cy="52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" name="Oval 93"/>
            <p:cNvSpPr>
              <a:spLocks noChangeArrowheads="1"/>
            </p:cNvSpPr>
            <p:nvPr/>
          </p:nvSpPr>
          <p:spPr bwMode="auto">
            <a:xfrm>
              <a:off x="3400" y="2319"/>
              <a:ext cx="52" cy="52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" name="Oval 94"/>
            <p:cNvSpPr>
              <a:spLocks noChangeArrowheads="1"/>
            </p:cNvSpPr>
            <p:nvPr/>
          </p:nvSpPr>
          <p:spPr bwMode="auto">
            <a:xfrm>
              <a:off x="3330" y="2428"/>
              <a:ext cx="52" cy="52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" name="Line 95"/>
            <p:cNvSpPr>
              <a:spLocks noChangeShapeType="1"/>
            </p:cNvSpPr>
            <p:nvPr/>
          </p:nvSpPr>
          <p:spPr bwMode="auto">
            <a:xfrm>
              <a:off x="4726" y="2179"/>
              <a:ext cx="214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4" name="Line 96"/>
            <p:cNvSpPr>
              <a:spLocks noChangeShapeType="1"/>
            </p:cNvSpPr>
            <p:nvPr/>
          </p:nvSpPr>
          <p:spPr bwMode="auto">
            <a:xfrm>
              <a:off x="4028" y="1905"/>
              <a:ext cx="26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5" name="Line 97"/>
            <p:cNvSpPr>
              <a:spLocks noChangeShapeType="1"/>
            </p:cNvSpPr>
            <p:nvPr/>
          </p:nvSpPr>
          <p:spPr bwMode="auto">
            <a:xfrm>
              <a:off x="3842" y="1905"/>
              <a:ext cx="10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6" name="Line 98"/>
            <p:cNvSpPr>
              <a:spLocks noChangeShapeType="1"/>
            </p:cNvSpPr>
            <p:nvPr/>
          </p:nvSpPr>
          <p:spPr bwMode="auto">
            <a:xfrm>
              <a:off x="4028" y="2017"/>
              <a:ext cx="26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7" name="Line 99"/>
            <p:cNvSpPr>
              <a:spLocks noChangeShapeType="1"/>
            </p:cNvSpPr>
            <p:nvPr/>
          </p:nvSpPr>
          <p:spPr bwMode="auto">
            <a:xfrm>
              <a:off x="3772" y="2017"/>
              <a:ext cx="17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8" name="Line 100"/>
            <p:cNvSpPr>
              <a:spLocks noChangeShapeType="1"/>
            </p:cNvSpPr>
            <p:nvPr/>
          </p:nvSpPr>
          <p:spPr bwMode="auto">
            <a:xfrm>
              <a:off x="4028" y="2126"/>
              <a:ext cx="26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9" name="Line 101"/>
            <p:cNvSpPr>
              <a:spLocks noChangeShapeType="1"/>
            </p:cNvSpPr>
            <p:nvPr/>
          </p:nvSpPr>
          <p:spPr bwMode="auto">
            <a:xfrm>
              <a:off x="3631" y="2126"/>
              <a:ext cx="31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0" name="Line 102"/>
            <p:cNvSpPr>
              <a:spLocks noChangeShapeType="1"/>
            </p:cNvSpPr>
            <p:nvPr/>
          </p:nvSpPr>
          <p:spPr bwMode="auto">
            <a:xfrm>
              <a:off x="4028" y="2235"/>
              <a:ext cx="26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1" name="Line 103"/>
            <p:cNvSpPr>
              <a:spLocks noChangeShapeType="1"/>
            </p:cNvSpPr>
            <p:nvPr/>
          </p:nvSpPr>
          <p:spPr bwMode="auto">
            <a:xfrm>
              <a:off x="3565" y="2235"/>
              <a:ext cx="38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2" name="Line 104"/>
            <p:cNvSpPr>
              <a:spLocks noChangeShapeType="1"/>
            </p:cNvSpPr>
            <p:nvPr/>
          </p:nvSpPr>
          <p:spPr bwMode="auto">
            <a:xfrm>
              <a:off x="4024" y="2343"/>
              <a:ext cx="267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3" name="Line 105"/>
            <p:cNvSpPr>
              <a:spLocks noChangeShapeType="1"/>
            </p:cNvSpPr>
            <p:nvPr/>
          </p:nvSpPr>
          <p:spPr bwMode="auto">
            <a:xfrm>
              <a:off x="3424" y="2343"/>
              <a:ext cx="52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4" name="Line 106"/>
            <p:cNvSpPr>
              <a:spLocks noChangeShapeType="1"/>
            </p:cNvSpPr>
            <p:nvPr/>
          </p:nvSpPr>
          <p:spPr bwMode="auto">
            <a:xfrm>
              <a:off x="4028" y="2452"/>
              <a:ext cx="26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5" name="Line 107"/>
            <p:cNvSpPr>
              <a:spLocks noChangeShapeType="1"/>
            </p:cNvSpPr>
            <p:nvPr/>
          </p:nvSpPr>
          <p:spPr bwMode="auto">
            <a:xfrm>
              <a:off x="3354" y="2452"/>
              <a:ext cx="59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6" name="Oval 108"/>
            <p:cNvSpPr>
              <a:spLocks noChangeArrowheads="1"/>
            </p:cNvSpPr>
            <p:nvPr/>
          </p:nvSpPr>
          <p:spPr bwMode="auto">
            <a:xfrm>
              <a:off x="3814" y="2589"/>
              <a:ext cx="52" cy="52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7" name="Oval 109"/>
            <p:cNvSpPr>
              <a:spLocks noChangeArrowheads="1"/>
            </p:cNvSpPr>
            <p:nvPr/>
          </p:nvSpPr>
          <p:spPr bwMode="auto">
            <a:xfrm>
              <a:off x="3744" y="2698"/>
              <a:ext cx="56" cy="52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8" name="Oval 110"/>
            <p:cNvSpPr>
              <a:spLocks noChangeArrowheads="1"/>
            </p:cNvSpPr>
            <p:nvPr/>
          </p:nvSpPr>
          <p:spPr bwMode="auto">
            <a:xfrm>
              <a:off x="3607" y="2806"/>
              <a:ext cx="52" cy="53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9" name="Oval 111"/>
            <p:cNvSpPr>
              <a:spLocks noChangeArrowheads="1"/>
            </p:cNvSpPr>
            <p:nvPr/>
          </p:nvSpPr>
          <p:spPr bwMode="auto">
            <a:xfrm>
              <a:off x="3537" y="2915"/>
              <a:ext cx="56" cy="53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0" name="Oval 112"/>
            <p:cNvSpPr>
              <a:spLocks noChangeArrowheads="1"/>
            </p:cNvSpPr>
            <p:nvPr/>
          </p:nvSpPr>
          <p:spPr bwMode="auto">
            <a:xfrm>
              <a:off x="3400" y="3027"/>
              <a:ext cx="52" cy="53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1" name="Oval 113"/>
            <p:cNvSpPr>
              <a:spLocks noChangeArrowheads="1"/>
            </p:cNvSpPr>
            <p:nvPr/>
          </p:nvSpPr>
          <p:spPr bwMode="auto">
            <a:xfrm>
              <a:off x="3330" y="3136"/>
              <a:ext cx="52" cy="53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2" name="Freeform 114"/>
            <p:cNvSpPr>
              <a:spLocks/>
            </p:cNvSpPr>
            <p:nvPr/>
          </p:nvSpPr>
          <p:spPr bwMode="auto">
            <a:xfrm>
              <a:off x="4726" y="2273"/>
              <a:ext cx="207" cy="614"/>
            </a:xfrm>
            <a:custGeom>
              <a:avLst/>
              <a:gdLst>
                <a:gd name="T0" fmla="*/ 0 w 207"/>
                <a:gd name="T1" fmla="*/ 614 h 614"/>
                <a:gd name="T2" fmla="*/ 70 w 207"/>
                <a:gd name="T3" fmla="*/ 614 h 614"/>
                <a:gd name="T4" fmla="*/ 70 w 207"/>
                <a:gd name="T5" fmla="*/ 0 h 614"/>
                <a:gd name="T6" fmla="*/ 207 w 207"/>
                <a:gd name="T7" fmla="*/ 0 h 6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7"/>
                <a:gd name="T13" fmla="*/ 0 h 614"/>
                <a:gd name="T14" fmla="*/ 207 w 207"/>
                <a:gd name="T15" fmla="*/ 614 h 6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7" h="614">
                  <a:moveTo>
                    <a:pt x="0" y="614"/>
                  </a:moveTo>
                  <a:lnTo>
                    <a:pt x="70" y="614"/>
                  </a:lnTo>
                  <a:lnTo>
                    <a:pt x="70" y="0"/>
                  </a:lnTo>
                  <a:lnTo>
                    <a:pt x="207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3" name="Freeform 115"/>
            <p:cNvSpPr>
              <a:spLocks/>
            </p:cNvSpPr>
            <p:nvPr/>
          </p:nvSpPr>
          <p:spPr bwMode="auto">
            <a:xfrm>
              <a:off x="4294" y="2701"/>
              <a:ext cx="428" cy="375"/>
            </a:xfrm>
            <a:custGeom>
              <a:avLst/>
              <a:gdLst>
                <a:gd name="T0" fmla="*/ 0 w 122"/>
                <a:gd name="T1" fmla="*/ 375 h 107"/>
                <a:gd name="T2" fmla="*/ 242 w 122"/>
                <a:gd name="T3" fmla="*/ 375 h 107"/>
                <a:gd name="T4" fmla="*/ 428 w 122"/>
                <a:gd name="T5" fmla="*/ 189 h 107"/>
                <a:gd name="T6" fmla="*/ 242 w 122"/>
                <a:gd name="T7" fmla="*/ 0 h 107"/>
                <a:gd name="T8" fmla="*/ 0 w 122"/>
                <a:gd name="T9" fmla="*/ 0 h 107"/>
                <a:gd name="T10" fmla="*/ 0 w 122"/>
                <a:gd name="T11" fmla="*/ 375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2"/>
                <a:gd name="T19" fmla="*/ 0 h 107"/>
                <a:gd name="T20" fmla="*/ 122 w 122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2" h="107">
                  <a:moveTo>
                    <a:pt x="0" y="107"/>
                  </a:moveTo>
                  <a:cubicBezTo>
                    <a:pt x="69" y="107"/>
                    <a:pt x="69" y="107"/>
                    <a:pt x="69" y="107"/>
                  </a:cubicBezTo>
                  <a:cubicBezTo>
                    <a:pt x="98" y="107"/>
                    <a:pt x="122" y="83"/>
                    <a:pt x="122" y="54"/>
                  </a:cubicBezTo>
                  <a:cubicBezTo>
                    <a:pt x="122" y="24"/>
                    <a:pt x="98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4" name="Line 116"/>
            <p:cNvSpPr>
              <a:spLocks noChangeShapeType="1"/>
            </p:cNvSpPr>
            <p:nvPr/>
          </p:nvSpPr>
          <p:spPr bwMode="auto">
            <a:xfrm>
              <a:off x="4291" y="2561"/>
              <a:ext cx="1" cy="656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5" name="Line 117"/>
            <p:cNvSpPr>
              <a:spLocks noChangeShapeType="1"/>
            </p:cNvSpPr>
            <p:nvPr/>
          </p:nvSpPr>
          <p:spPr bwMode="auto">
            <a:xfrm>
              <a:off x="4028" y="2613"/>
              <a:ext cx="26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6" name="Line 118"/>
            <p:cNvSpPr>
              <a:spLocks noChangeShapeType="1"/>
            </p:cNvSpPr>
            <p:nvPr/>
          </p:nvSpPr>
          <p:spPr bwMode="auto">
            <a:xfrm>
              <a:off x="3842" y="2613"/>
              <a:ext cx="10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7" name="Line 119"/>
            <p:cNvSpPr>
              <a:spLocks noChangeShapeType="1"/>
            </p:cNvSpPr>
            <p:nvPr/>
          </p:nvSpPr>
          <p:spPr bwMode="auto">
            <a:xfrm>
              <a:off x="4028" y="2726"/>
              <a:ext cx="26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8" name="Line 120"/>
            <p:cNvSpPr>
              <a:spLocks noChangeShapeType="1"/>
            </p:cNvSpPr>
            <p:nvPr/>
          </p:nvSpPr>
          <p:spPr bwMode="auto">
            <a:xfrm>
              <a:off x="3772" y="2726"/>
              <a:ext cx="17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9" name="Line 121"/>
            <p:cNvSpPr>
              <a:spLocks noChangeShapeType="1"/>
            </p:cNvSpPr>
            <p:nvPr/>
          </p:nvSpPr>
          <p:spPr bwMode="auto">
            <a:xfrm>
              <a:off x="4028" y="2834"/>
              <a:ext cx="26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0" name="Line 122"/>
            <p:cNvSpPr>
              <a:spLocks noChangeShapeType="1"/>
            </p:cNvSpPr>
            <p:nvPr/>
          </p:nvSpPr>
          <p:spPr bwMode="auto">
            <a:xfrm>
              <a:off x="3631" y="2834"/>
              <a:ext cx="31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1" name="Line 123"/>
            <p:cNvSpPr>
              <a:spLocks noChangeShapeType="1"/>
            </p:cNvSpPr>
            <p:nvPr/>
          </p:nvSpPr>
          <p:spPr bwMode="auto">
            <a:xfrm>
              <a:off x="4028" y="2943"/>
              <a:ext cx="26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2" name="Line 124"/>
            <p:cNvSpPr>
              <a:spLocks noChangeShapeType="1"/>
            </p:cNvSpPr>
            <p:nvPr/>
          </p:nvSpPr>
          <p:spPr bwMode="auto">
            <a:xfrm>
              <a:off x="3565" y="2943"/>
              <a:ext cx="38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3" name="Line 125"/>
            <p:cNvSpPr>
              <a:spLocks noChangeShapeType="1"/>
            </p:cNvSpPr>
            <p:nvPr/>
          </p:nvSpPr>
          <p:spPr bwMode="auto">
            <a:xfrm>
              <a:off x="4024" y="3052"/>
              <a:ext cx="267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4" name="Line 126"/>
            <p:cNvSpPr>
              <a:spLocks noChangeShapeType="1"/>
            </p:cNvSpPr>
            <p:nvPr/>
          </p:nvSpPr>
          <p:spPr bwMode="auto">
            <a:xfrm>
              <a:off x="3424" y="3052"/>
              <a:ext cx="52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5" name="Line 127"/>
            <p:cNvSpPr>
              <a:spLocks noChangeShapeType="1"/>
            </p:cNvSpPr>
            <p:nvPr/>
          </p:nvSpPr>
          <p:spPr bwMode="auto">
            <a:xfrm>
              <a:off x="4028" y="3160"/>
              <a:ext cx="26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6" name="Line 128"/>
            <p:cNvSpPr>
              <a:spLocks noChangeShapeType="1"/>
            </p:cNvSpPr>
            <p:nvPr/>
          </p:nvSpPr>
          <p:spPr bwMode="auto">
            <a:xfrm>
              <a:off x="3354" y="3160"/>
              <a:ext cx="59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7" name="Freeform 129"/>
            <p:cNvSpPr>
              <a:spLocks/>
            </p:cNvSpPr>
            <p:nvPr/>
          </p:nvSpPr>
          <p:spPr bwMode="auto">
            <a:xfrm>
              <a:off x="4294" y="1281"/>
              <a:ext cx="428" cy="375"/>
            </a:xfrm>
            <a:custGeom>
              <a:avLst/>
              <a:gdLst>
                <a:gd name="T0" fmla="*/ 0 w 122"/>
                <a:gd name="T1" fmla="*/ 375 h 107"/>
                <a:gd name="T2" fmla="*/ 242 w 122"/>
                <a:gd name="T3" fmla="*/ 375 h 107"/>
                <a:gd name="T4" fmla="*/ 428 w 122"/>
                <a:gd name="T5" fmla="*/ 189 h 107"/>
                <a:gd name="T6" fmla="*/ 242 w 122"/>
                <a:gd name="T7" fmla="*/ 0 h 107"/>
                <a:gd name="T8" fmla="*/ 0 w 122"/>
                <a:gd name="T9" fmla="*/ 0 h 107"/>
                <a:gd name="T10" fmla="*/ 0 w 122"/>
                <a:gd name="T11" fmla="*/ 375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2"/>
                <a:gd name="T19" fmla="*/ 0 h 107"/>
                <a:gd name="T20" fmla="*/ 122 w 122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2" h="107">
                  <a:moveTo>
                    <a:pt x="0" y="107"/>
                  </a:moveTo>
                  <a:cubicBezTo>
                    <a:pt x="69" y="107"/>
                    <a:pt x="69" y="107"/>
                    <a:pt x="69" y="107"/>
                  </a:cubicBezTo>
                  <a:cubicBezTo>
                    <a:pt x="98" y="107"/>
                    <a:pt x="122" y="83"/>
                    <a:pt x="122" y="54"/>
                  </a:cubicBezTo>
                  <a:cubicBezTo>
                    <a:pt x="122" y="24"/>
                    <a:pt x="98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7"/>
                  </a:lnTo>
                  <a:close/>
                </a:path>
              </a:pathLst>
            </a:cu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8" name="Line 130"/>
            <p:cNvSpPr>
              <a:spLocks noChangeShapeType="1"/>
            </p:cNvSpPr>
            <p:nvPr/>
          </p:nvSpPr>
          <p:spPr bwMode="auto">
            <a:xfrm>
              <a:off x="4291" y="1140"/>
              <a:ext cx="1" cy="656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9" name="Freeform 131"/>
            <p:cNvSpPr>
              <a:spLocks/>
            </p:cNvSpPr>
            <p:nvPr/>
          </p:nvSpPr>
          <p:spPr bwMode="auto">
            <a:xfrm>
              <a:off x="4294" y="1993"/>
              <a:ext cx="428" cy="375"/>
            </a:xfrm>
            <a:custGeom>
              <a:avLst/>
              <a:gdLst>
                <a:gd name="T0" fmla="*/ 0 w 122"/>
                <a:gd name="T1" fmla="*/ 375 h 107"/>
                <a:gd name="T2" fmla="*/ 242 w 122"/>
                <a:gd name="T3" fmla="*/ 375 h 107"/>
                <a:gd name="T4" fmla="*/ 428 w 122"/>
                <a:gd name="T5" fmla="*/ 189 h 107"/>
                <a:gd name="T6" fmla="*/ 242 w 122"/>
                <a:gd name="T7" fmla="*/ 0 h 107"/>
                <a:gd name="T8" fmla="*/ 0 w 122"/>
                <a:gd name="T9" fmla="*/ 0 h 107"/>
                <a:gd name="T10" fmla="*/ 0 w 122"/>
                <a:gd name="T11" fmla="*/ 375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2"/>
                <a:gd name="T19" fmla="*/ 0 h 107"/>
                <a:gd name="T20" fmla="*/ 122 w 122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2" h="107">
                  <a:moveTo>
                    <a:pt x="0" y="107"/>
                  </a:moveTo>
                  <a:cubicBezTo>
                    <a:pt x="69" y="107"/>
                    <a:pt x="69" y="107"/>
                    <a:pt x="69" y="107"/>
                  </a:cubicBezTo>
                  <a:cubicBezTo>
                    <a:pt x="98" y="107"/>
                    <a:pt x="122" y="83"/>
                    <a:pt x="122" y="54"/>
                  </a:cubicBezTo>
                  <a:cubicBezTo>
                    <a:pt x="122" y="24"/>
                    <a:pt x="98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0" name="Line 132"/>
            <p:cNvSpPr>
              <a:spLocks noChangeShapeType="1"/>
            </p:cNvSpPr>
            <p:nvPr/>
          </p:nvSpPr>
          <p:spPr bwMode="auto">
            <a:xfrm>
              <a:off x="4291" y="1852"/>
              <a:ext cx="1" cy="656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1" name="Rectangle 133"/>
            <p:cNvSpPr>
              <a:spLocks noChangeArrowheads="1"/>
            </p:cNvSpPr>
            <p:nvPr/>
          </p:nvSpPr>
          <p:spPr bwMode="auto">
            <a:xfrm>
              <a:off x="3947" y="1155"/>
              <a:ext cx="81" cy="77"/>
            </a:xfrm>
            <a:prstGeom prst="rect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2" name="Rectangle 134"/>
            <p:cNvSpPr>
              <a:spLocks noChangeArrowheads="1"/>
            </p:cNvSpPr>
            <p:nvPr/>
          </p:nvSpPr>
          <p:spPr bwMode="auto">
            <a:xfrm>
              <a:off x="3947" y="1263"/>
              <a:ext cx="81" cy="81"/>
            </a:xfrm>
            <a:prstGeom prst="rect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3" name="Rectangle 135"/>
            <p:cNvSpPr>
              <a:spLocks noChangeArrowheads="1"/>
            </p:cNvSpPr>
            <p:nvPr/>
          </p:nvSpPr>
          <p:spPr bwMode="auto">
            <a:xfrm>
              <a:off x="3947" y="1372"/>
              <a:ext cx="81" cy="81"/>
            </a:xfrm>
            <a:prstGeom prst="rect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4" name="Rectangle 136"/>
            <p:cNvSpPr>
              <a:spLocks noChangeArrowheads="1"/>
            </p:cNvSpPr>
            <p:nvPr/>
          </p:nvSpPr>
          <p:spPr bwMode="auto">
            <a:xfrm>
              <a:off x="3947" y="1484"/>
              <a:ext cx="81" cy="77"/>
            </a:xfrm>
            <a:prstGeom prst="rect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5" name="Rectangle 137"/>
            <p:cNvSpPr>
              <a:spLocks noChangeArrowheads="1"/>
            </p:cNvSpPr>
            <p:nvPr/>
          </p:nvSpPr>
          <p:spPr bwMode="auto">
            <a:xfrm>
              <a:off x="3947" y="1593"/>
              <a:ext cx="81" cy="77"/>
            </a:xfrm>
            <a:prstGeom prst="rect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6" name="Freeform 138"/>
            <p:cNvSpPr>
              <a:spLocks/>
            </p:cNvSpPr>
            <p:nvPr/>
          </p:nvSpPr>
          <p:spPr bwMode="auto">
            <a:xfrm>
              <a:off x="3947" y="1702"/>
              <a:ext cx="81" cy="80"/>
            </a:xfrm>
            <a:custGeom>
              <a:avLst/>
              <a:gdLst>
                <a:gd name="T0" fmla="*/ 81 w 81"/>
                <a:gd name="T1" fmla="*/ 38 h 80"/>
                <a:gd name="T2" fmla="*/ 81 w 81"/>
                <a:gd name="T3" fmla="*/ 80 h 80"/>
                <a:gd name="T4" fmla="*/ 0 w 81"/>
                <a:gd name="T5" fmla="*/ 80 h 80"/>
                <a:gd name="T6" fmla="*/ 0 w 81"/>
                <a:gd name="T7" fmla="*/ 0 h 80"/>
                <a:gd name="T8" fmla="*/ 81 w 81"/>
                <a:gd name="T9" fmla="*/ 0 h 80"/>
                <a:gd name="T10" fmla="*/ 81 w 81"/>
                <a:gd name="T11" fmla="*/ 38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"/>
                <a:gd name="T19" fmla="*/ 0 h 80"/>
                <a:gd name="T20" fmla="*/ 81 w 81"/>
                <a:gd name="T21" fmla="*/ 80 h 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" h="80">
                  <a:moveTo>
                    <a:pt x="81" y="38"/>
                  </a:moveTo>
                  <a:lnTo>
                    <a:pt x="81" y="80"/>
                  </a:lnTo>
                  <a:lnTo>
                    <a:pt x="0" y="80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38"/>
                  </a:lnTo>
                </a:path>
              </a:pathLst>
            </a:cu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7" name="Rectangle 139"/>
            <p:cNvSpPr>
              <a:spLocks noChangeArrowheads="1"/>
            </p:cNvSpPr>
            <p:nvPr/>
          </p:nvSpPr>
          <p:spPr bwMode="auto">
            <a:xfrm>
              <a:off x="3947" y="1866"/>
              <a:ext cx="81" cy="78"/>
            </a:xfrm>
            <a:prstGeom prst="rect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8" name="Rectangle 140"/>
            <p:cNvSpPr>
              <a:spLocks noChangeArrowheads="1"/>
            </p:cNvSpPr>
            <p:nvPr/>
          </p:nvSpPr>
          <p:spPr bwMode="auto">
            <a:xfrm>
              <a:off x="3947" y="1975"/>
              <a:ext cx="81" cy="81"/>
            </a:xfrm>
            <a:prstGeom prst="rect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9" name="Rectangle 141"/>
            <p:cNvSpPr>
              <a:spLocks noChangeArrowheads="1"/>
            </p:cNvSpPr>
            <p:nvPr/>
          </p:nvSpPr>
          <p:spPr bwMode="auto">
            <a:xfrm>
              <a:off x="3947" y="2084"/>
              <a:ext cx="81" cy="81"/>
            </a:xfrm>
            <a:prstGeom prst="rect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0" name="Rectangle 142"/>
            <p:cNvSpPr>
              <a:spLocks noChangeArrowheads="1"/>
            </p:cNvSpPr>
            <p:nvPr/>
          </p:nvSpPr>
          <p:spPr bwMode="auto">
            <a:xfrm>
              <a:off x="3947" y="2196"/>
              <a:ext cx="81" cy="77"/>
            </a:xfrm>
            <a:prstGeom prst="rect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1" name="Rectangle 143"/>
            <p:cNvSpPr>
              <a:spLocks noChangeArrowheads="1"/>
            </p:cNvSpPr>
            <p:nvPr/>
          </p:nvSpPr>
          <p:spPr bwMode="auto">
            <a:xfrm>
              <a:off x="3947" y="2305"/>
              <a:ext cx="81" cy="77"/>
            </a:xfrm>
            <a:prstGeom prst="rect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2" name="Rectangle 144"/>
            <p:cNvSpPr>
              <a:spLocks noChangeArrowheads="1"/>
            </p:cNvSpPr>
            <p:nvPr/>
          </p:nvSpPr>
          <p:spPr bwMode="auto">
            <a:xfrm>
              <a:off x="3947" y="2414"/>
              <a:ext cx="81" cy="80"/>
            </a:xfrm>
            <a:prstGeom prst="rect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3" name="Rectangle 145"/>
            <p:cNvSpPr>
              <a:spLocks noChangeArrowheads="1"/>
            </p:cNvSpPr>
            <p:nvPr/>
          </p:nvSpPr>
          <p:spPr bwMode="auto">
            <a:xfrm>
              <a:off x="3947" y="2575"/>
              <a:ext cx="81" cy="77"/>
            </a:xfrm>
            <a:prstGeom prst="rect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4" name="Rectangle 146"/>
            <p:cNvSpPr>
              <a:spLocks noChangeArrowheads="1"/>
            </p:cNvSpPr>
            <p:nvPr/>
          </p:nvSpPr>
          <p:spPr bwMode="auto">
            <a:xfrm>
              <a:off x="3947" y="2684"/>
              <a:ext cx="81" cy="80"/>
            </a:xfrm>
            <a:prstGeom prst="rect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5" name="Rectangle 147"/>
            <p:cNvSpPr>
              <a:spLocks noChangeArrowheads="1"/>
            </p:cNvSpPr>
            <p:nvPr/>
          </p:nvSpPr>
          <p:spPr bwMode="auto">
            <a:xfrm>
              <a:off x="3947" y="2792"/>
              <a:ext cx="81" cy="81"/>
            </a:xfrm>
            <a:prstGeom prst="rect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6" name="Rectangle 148"/>
            <p:cNvSpPr>
              <a:spLocks noChangeArrowheads="1"/>
            </p:cNvSpPr>
            <p:nvPr/>
          </p:nvSpPr>
          <p:spPr bwMode="auto">
            <a:xfrm>
              <a:off x="3947" y="2904"/>
              <a:ext cx="81" cy="78"/>
            </a:xfrm>
            <a:prstGeom prst="rect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7" name="Rectangle 149"/>
            <p:cNvSpPr>
              <a:spLocks noChangeArrowheads="1"/>
            </p:cNvSpPr>
            <p:nvPr/>
          </p:nvSpPr>
          <p:spPr bwMode="auto">
            <a:xfrm>
              <a:off x="3947" y="3013"/>
              <a:ext cx="81" cy="77"/>
            </a:xfrm>
            <a:prstGeom prst="rect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8" name="Rectangle 150"/>
            <p:cNvSpPr>
              <a:spLocks noChangeArrowheads="1"/>
            </p:cNvSpPr>
            <p:nvPr/>
          </p:nvSpPr>
          <p:spPr bwMode="auto">
            <a:xfrm>
              <a:off x="3947" y="3122"/>
              <a:ext cx="81" cy="81"/>
            </a:xfrm>
            <a:prstGeom prst="rect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9" name="Freeform 151"/>
            <p:cNvSpPr>
              <a:spLocks/>
            </p:cNvSpPr>
            <p:nvPr/>
          </p:nvSpPr>
          <p:spPr bwMode="auto">
            <a:xfrm>
              <a:off x="3712" y="895"/>
              <a:ext cx="186" cy="147"/>
            </a:xfrm>
            <a:custGeom>
              <a:avLst/>
              <a:gdLst>
                <a:gd name="T0" fmla="*/ 0 w 186"/>
                <a:gd name="T1" fmla="*/ 0 h 147"/>
                <a:gd name="T2" fmla="*/ 95 w 186"/>
                <a:gd name="T3" fmla="*/ 147 h 147"/>
                <a:gd name="T4" fmla="*/ 186 w 186"/>
                <a:gd name="T5" fmla="*/ 0 h 147"/>
                <a:gd name="T6" fmla="*/ 0 w 186"/>
                <a:gd name="T7" fmla="*/ 0 h 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6"/>
                <a:gd name="T13" fmla="*/ 0 h 147"/>
                <a:gd name="T14" fmla="*/ 186 w 186"/>
                <a:gd name="T15" fmla="*/ 147 h 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6" h="147">
                  <a:moveTo>
                    <a:pt x="0" y="0"/>
                  </a:moveTo>
                  <a:lnTo>
                    <a:pt x="95" y="147"/>
                  </a:lnTo>
                  <a:lnTo>
                    <a:pt x="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0" name="Freeform 152"/>
            <p:cNvSpPr>
              <a:spLocks/>
            </p:cNvSpPr>
            <p:nvPr/>
          </p:nvSpPr>
          <p:spPr bwMode="auto">
            <a:xfrm>
              <a:off x="3505" y="895"/>
              <a:ext cx="186" cy="147"/>
            </a:xfrm>
            <a:custGeom>
              <a:avLst/>
              <a:gdLst>
                <a:gd name="T0" fmla="*/ 0 w 186"/>
                <a:gd name="T1" fmla="*/ 0 h 147"/>
                <a:gd name="T2" fmla="*/ 91 w 186"/>
                <a:gd name="T3" fmla="*/ 147 h 147"/>
                <a:gd name="T4" fmla="*/ 186 w 186"/>
                <a:gd name="T5" fmla="*/ 0 h 147"/>
                <a:gd name="T6" fmla="*/ 0 w 186"/>
                <a:gd name="T7" fmla="*/ 0 h 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6"/>
                <a:gd name="T13" fmla="*/ 0 h 147"/>
                <a:gd name="T14" fmla="*/ 186 w 186"/>
                <a:gd name="T15" fmla="*/ 147 h 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6" h="147">
                  <a:moveTo>
                    <a:pt x="0" y="0"/>
                  </a:moveTo>
                  <a:lnTo>
                    <a:pt x="91" y="147"/>
                  </a:lnTo>
                  <a:lnTo>
                    <a:pt x="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1" name="Freeform 153"/>
            <p:cNvSpPr>
              <a:spLocks/>
            </p:cNvSpPr>
            <p:nvPr/>
          </p:nvSpPr>
          <p:spPr bwMode="auto">
            <a:xfrm>
              <a:off x="3298" y="895"/>
              <a:ext cx="186" cy="147"/>
            </a:xfrm>
            <a:custGeom>
              <a:avLst/>
              <a:gdLst>
                <a:gd name="T0" fmla="*/ 0 w 186"/>
                <a:gd name="T1" fmla="*/ 0 h 147"/>
                <a:gd name="T2" fmla="*/ 91 w 186"/>
                <a:gd name="T3" fmla="*/ 147 h 147"/>
                <a:gd name="T4" fmla="*/ 186 w 186"/>
                <a:gd name="T5" fmla="*/ 0 h 147"/>
                <a:gd name="T6" fmla="*/ 0 w 186"/>
                <a:gd name="T7" fmla="*/ 0 h 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6"/>
                <a:gd name="T13" fmla="*/ 0 h 147"/>
                <a:gd name="T14" fmla="*/ 186 w 186"/>
                <a:gd name="T15" fmla="*/ 147 h 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6" h="147">
                  <a:moveTo>
                    <a:pt x="0" y="0"/>
                  </a:moveTo>
                  <a:lnTo>
                    <a:pt x="91" y="147"/>
                  </a:lnTo>
                  <a:lnTo>
                    <a:pt x="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2" name="Oval 154"/>
            <p:cNvSpPr>
              <a:spLocks noChangeArrowheads="1"/>
            </p:cNvSpPr>
            <p:nvPr/>
          </p:nvSpPr>
          <p:spPr bwMode="auto">
            <a:xfrm>
              <a:off x="3754" y="1004"/>
              <a:ext cx="35" cy="35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3" name="Oval 155"/>
            <p:cNvSpPr>
              <a:spLocks noChangeArrowheads="1"/>
            </p:cNvSpPr>
            <p:nvPr/>
          </p:nvSpPr>
          <p:spPr bwMode="auto">
            <a:xfrm>
              <a:off x="3547" y="1004"/>
              <a:ext cx="32" cy="35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4" name="Oval 156"/>
            <p:cNvSpPr>
              <a:spLocks noChangeArrowheads="1"/>
            </p:cNvSpPr>
            <p:nvPr/>
          </p:nvSpPr>
          <p:spPr bwMode="auto">
            <a:xfrm>
              <a:off x="3340" y="1004"/>
              <a:ext cx="32" cy="35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5" name="Freeform 157"/>
            <p:cNvSpPr>
              <a:spLocks/>
            </p:cNvSpPr>
            <p:nvPr/>
          </p:nvSpPr>
          <p:spPr bwMode="auto">
            <a:xfrm>
              <a:off x="4883" y="1993"/>
              <a:ext cx="379" cy="375"/>
            </a:xfrm>
            <a:custGeom>
              <a:avLst/>
              <a:gdLst>
                <a:gd name="T0" fmla="*/ 379 w 108"/>
                <a:gd name="T1" fmla="*/ 186 h 107"/>
                <a:gd name="T2" fmla="*/ 0 w 108"/>
                <a:gd name="T3" fmla="*/ 375 h 107"/>
                <a:gd name="T4" fmla="*/ 60 w 108"/>
                <a:gd name="T5" fmla="*/ 189 h 107"/>
                <a:gd name="T6" fmla="*/ 60 w 108"/>
                <a:gd name="T7" fmla="*/ 186 h 107"/>
                <a:gd name="T8" fmla="*/ 0 w 108"/>
                <a:gd name="T9" fmla="*/ 0 h 107"/>
                <a:gd name="T10" fmla="*/ 379 w 108"/>
                <a:gd name="T11" fmla="*/ 186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7"/>
                <a:gd name="T20" fmla="*/ 108 w 108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7">
                  <a:moveTo>
                    <a:pt x="108" y="53"/>
                  </a:moveTo>
                  <a:cubicBezTo>
                    <a:pt x="108" y="53"/>
                    <a:pt x="83" y="107"/>
                    <a:pt x="0" y="107"/>
                  </a:cubicBezTo>
                  <a:cubicBezTo>
                    <a:pt x="0" y="107"/>
                    <a:pt x="17" y="101"/>
                    <a:pt x="17" y="54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6"/>
                    <a:pt x="0" y="0"/>
                    <a:pt x="0" y="0"/>
                  </a:cubicBezTo>
                  <a:cubicBezTo>
                    <a:pt x="83" y="0"/>
                    <a:pt x="108" y="53"/>
                    <a:pt x="108" y="53"/>
                  </a:cubicBez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6" name="Oval 158"/>
            <p:cNvSpPr>
              <a:spLocks noChangeArrowheads="1"/>
            </p:cNvSpPr>
            <p:nvPr/>
          </p:nvSpPr>
          <p:spPr bwMode="auto">
            <a:xfrm>
              <a:off x="3877" y="1028"/>
              <a:ext cx="224" cy="2301"/>
            </a:xfrm>
            <a:prstGeom prst="ellipse">
              <a:avLst/>
            </a:prstGeom>
            <a:noFill/>
            <a:ln w="11113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7" name="Rectangle 159"/>
            <p:cNvSpPr>
              <a:spLocks noChangeArrowheads="1"/>
            </p:cNvSpPr>
            <p:nvPr/>
          </p:nvSpPr>
          <p:spPr bwMode="auto">
            <a:xfrm>
              <a:off x="5465" y="2118"/>
              <a:ext cx="151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O1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58" name="Rectangle 160"/>
            <p:cNvSpPr>
              <a:spLocks noChangeArrowheads="1"/>
            </p:cNvSpPr>
            <p:nvPr/>
          </p:nvSpPr>
          <p:spPr bwMode="auto">
            <a:xfrm>
              <a:off x="4917" y="3240"/>
              <a:ext cx="218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PLD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59" name="Rectangle 161"/>
            <p:cNvSpPr>
              <a:spLocks noChangeArrowheads="1"/>
            </p:cNvSpPr>
            <p:nvPr/>
          </p:nvSpPr>
          <p:spPr bwMode="auto">
            <a:xfrm>
              <a:off x="5166" y="3243"/>
              <a:ext cx="66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I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60" name="Rectangle 162"/>
            <p:cNvSpPr>
              <a:spLocks noChangeArrowheads="1"/>
            </p:cNvSpPr>
            <p:nvPr/>
          </p:nvSpPr>
          <p:spPr bwMode="auto">
            <a:xfrm>
              <a:off x="5205" y="3240"/>
              <a:ext cx="73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61" name="Rectangle 163"/>
            <p:cNvSpPr>
              <a:spLocks noChangeArrowheads="1"/>
            </p:cNvSpPr>
            <p:nvPr/>
          </p:nvSpPr>
          <p:spPr bwMode="auto">
            <a:xfrm>
              <a:off x="3756" y="671"/>
              <a:ext cx="66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I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62" name="Rectangle 164"/>
            <p:cNvSpPr>
              <a:spLocks noChangeArrowheads="1"/>
            </p:cNvSpPr>
            <p:nvPr/>
          </p:nvSpPr>
          <p:spPr bwMode="auto">
            <a:xfrm>
              <a:off x="3793" y="667"/>
              <a:ext cx="74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3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63" name="Rectangle 165"/>
            <p:cNvSpPr>
              <a:spLocks noChangeArrowheads="1"/>
            </p:cNvSpPr>
            <p:nvPr/>
          </p:nvSpPr>
          <p:spPr bwMode="auto">
            <a:xfrm>
              <a:off x="3550" y="671"/>
              <a:ext cx="66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I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64" name="Rectangle 166"/>
            <p:cNvSpPr>
              <a:spLocks noChangeArrowheads="1"/>
            </p:cNvSpPr>
            <p:nvPr/>
          </p:nvSpPr>
          <p:spPr bwMode="auto">
            <a:xfrm>
              <a:off x="3587" y="667"/>
              <a:ext cx="74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2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65" name="Rectangle 167"/>
            <p:cNvSpPr>
              <a:spLocks noChangeArrowheads="1"/>
            </p:cNvSpPr>
            <p:nvPr/>
          </p:nvSpPr>
          <p:spPr bwMode="auto">
            <a:xfrm>
              <a:off x="3339" y="671"/>
              <a:ext cx="66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I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66" name="Rectangle 168"/>
            <p:cNvSpPr>
              <a:spLocks noChangeArrowheads="1"/>
            </p:cNvSpPr>
            <p:nvPr/>
          </p:nvSpPr>
          <p:spPr bwMode="auto">
            <a:xfrm>
              <a:off x="3377" y="667"/>
              <a:ext cx="54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67" name="Rectangle 169"/>
            <p:cNvSpPr>
              <a:spLocks noChangeArrowheads="1"/>
            </p:cNvSpPr>
            <p:nvPr/>
          </p:nvSpPr>
          <p:spPr bwMode="auto">
            <a:xfrm>
              <a:off x="3462" y="3572"/>
              <a:ext cx="1155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  <a:latin typeface="Comic Sans MS" pitchFamily="66" charset="0"/>
                </a:rPr>
                <a:t>programmable nodes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</p:grpSp>
      <p:sp>
        <p:nvSpPr>
          <p:cNvPr id="168" name="Text Box 171"/>
          <p:cNvSpPr txBox="1">
            <a:spLocks noChangeArrowheads="1"/>
          </p:cNvSpPr>
          <p:nvPr/>
        </p:nvSpPr>
        <p:spPr bwMode="auto">
          <a:xfrm>
            <a:off x="5724525" y="2530475"/>
            <a:ext cx="13821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Fuse based</a:t>
            </a:r>
          </a:p>
        </p:txBody>
      </p:sp>
      <p:sp>
        <p:nvSpPr>
          <p:cNvPr id="169" name="Text Box 172"/>
          <p:cNvSpPr txBox="1">
            <a:spLocks noChangeArrowheads="1"/>
          </p:cNvSpPr>
          <p:nvPr/>
        </p:nvSpPr>
        <p:spPr bwMode="auto">
          <a:xfrm>
            <a:off x="5521325" y="4448175"/>
            <a:ext cx="17459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Memory based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PLD Drawings and PLD Implementation Example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398736"/>
            <a:ext cx="4660900" cy="2527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Common way of drawing PLD connections: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Uses one wire to represent all inputs of an AND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Uses "x" to represent connection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Crossing wires are not connected unless "x" is present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2100" y="3926036"/>
            <a:ext cx="4660900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latin typeface="Comic Sans MS" pitchFamily="66" charset="0"/>
              </a:rPr>
              <a:t>Example: Seat belt warning light using SPLD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endParaRPr lang="en-US" sz="1800">
              <a:latin typeface="Comic Sans MS" pitchFamily="66" charset="0"/>
            </a:endParaRPr>
          </a:p>
        </p:txBody>
      </p:sp>
      <p:grpSp>
        <p:nvGrpSpPr>
          <p:cNvPr id="8" name="Group 139"/>
          <p:cNvGrpSpPr>
            <a:grpSpLocks/>
          </p:cNvGrpSpPr>
          <p:nvPr/>
        </p:nvGrpSpPr>
        <p:grpSpPr bwMode="auto">
          <a:xfrm>
            <a:off x="3033713" y="4387850"/>
            <a:ext cx="1974850" cy="1727200"/>
            <a:chOff x="1911" y="2764"/>
            <a:chExt cx="1244" cy="1088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183" y="2764"/>
              <a:ext cx="741" cy="1088"/>
            </a:xfrm>
            <a:prstGeom prst="rect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833" y="3261"/>
              <a:ext cx="253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911" y="2974"/>
              <a:ext cx="631" cy="225"/>
            </a:xfrm>
            <a:custGeom>
              <a:avLst/>
              <a:gdLst>
                <a:gd name="T0" fmla="*/ 631 w 631"/>
                <a:gd name="T1" fmla="*/ 225 h 225"/>
                <a:gd name="T2" fmla="*/ 375 w 631"/>
                <a:gd name="T3" fmla="*/ 225 h 225"/>
                <a:gd name="T4" fmla="*/ 375 w 631"/>
                <a:gd name="T5" fmla="*/ 0 h 225"/>
                <a:gd name="T6" fmla="*/ 0 w 631"/>
                <a:gd name="T7" fmla="*/ 0 h 2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1"/>
                <a:gd name="T13" fmla="*/ 0 h 225"/>
                <a:gd name="T14" fmla="*/ 631 w 631"/>
                <a:gd name="T15" fmla="*/ 225 h 2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1" h="225">
                  <a:moveTo>
                    <a:pt x="631" y="225"/>
                  </a:moveTo>
                  <a:lnTo>
                    <a:pt x="375" y="225"/>
                  </a:lnTo>
                  <a:lnTo>
                    <a:pt x="375" y="0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911" y="3261"/>
              <a:ext cx="6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452" y="3324"/>
              <a:ext cx="90" cy="315"/>
            </a:xfrm>
            <a:custGeom>
              <a:avLst/>
              <a:gdLst>
                <a:gd name="T0" fmla="*/ 0 w 90"/>
                <a:gd name="T1" fmla="*/ 315 h 315"/>
                <a:gd name="T2" fmla="*/ 44 w 90"/>
                <a:gd name="T3" fmla="*/ 315 h 315"/>
                <a:gd name="T4" fmla="*/ 44 w 90"/>
                <a:gd name="T5" fmla="*/ 0 h 315"/>
                <a:gd name="T6" fmla="*/ 90 w 90"/>
                <a:gd name="T7" fmla="*/ 0 h 3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315"/>
                <a:gd name="T14" fmla="*/ 90 w 90"/>
                <a:gd name="T15" fmla="*/ 315 h 3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315">
                  <a:moveTo>
                    <a:pt x="0" y="315"/>
                  </a:moveTo>
                  <a:lnTo>
                    <a:pt x="44" y="315"/>
                  </a:lnTo>
                  <a:lnTo>
                    <a:pt x="44" y="0"/>
                  </a:lnTo>
                  <a:lnTo>
                    <a:pt x="9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911" y="3639"/>
              <a:ext cx="3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055" y="3239"/>
              <a:ext cx="100" cy="50"/>
            </a:xfrm>
            <a:custGeom>
              <a:avLst/>
              <a:gdLst>
                <a:gd name="T0" fmla="*/ 100 w 100"/>
                <a:gd name="T1" fmla="*/ 25 h 50"/>
                <a:gd name="T2" fmla="*/ 0 w 100"/>
                <a:gd name="T3" fmla="*/ 0 h 50"/>
                <a:gd name="T4" fmla="*/ 0 w 100"/>
                <a:gd name="T5" fmla="*/ 50 h 50"/>
                <a:gd name="T6" fmla="*/ 100 w 100"/>
                <a:gd name="T7" fmla="*/ 25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080" y="2948"/>
              <a:ext cx="100" cy="51"/>
            </a:xfrm>
            <a:custGeom>
              <a:avLst/>
              <a:gdLst>
                <a:gd name="T0" fmla="*/ 100 w 100"/>
                <a:gd name="T1" fmla="*/ 26 h 51"/>
                <a:gd name="T2" fmla="*/ 0 w 100"/>
                <a:gd name="T3" fmla="*/ 0 h 51"/>
                <a:gd name="T4" fmla="*/ 0 w 100"/>
                <a:gd name="T5" fmla="*/ 51 h 51"/>
                <a:gd name="T6" fmla="*/ 100 w 100"/>
                <a:gd name="T7" fmla="*/ 26 h 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1"/>
                <a:gd name="T14" fmla="*/ 100 w 100"/>
                <a:gd name="T15" fmla="*/ 51 h 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1">
                  <a:moveTo>
                    <a:pt x="100" y="26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10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2080" y="3239"/>
              <a:ext cx="100" cy="50"/>
            </a:xfrm>
            <a:custGeom>
              <a:avLst/>
              <a:gdLst>
                <a:gd name="T0" fmla="*/ 100 w 100"/>
                <a:gd name="T1" fmla="*/ 25 h 50"/>
                <a:gd name="T2" fmla="*/ 0 w 100"/>
                <a:gd name="T3" fmla="*/ 0 h 50"/>
                <a:gd name="T4" fmla="*/ 0 w 100"/>
                <a:gd name="T5" fmla="*/ 50 h 50"/>
                <a:gd name="T6" fmla="*/ 100 w 100"/>
                <a:gd name="T7" fmla="*/ 25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080" y="3614"/>
              <a:ext cx="100" cy="50"/>
            </a:xfrm>
            <a:custGeom>
              <a:avLst/>
              <a:gdLst>
                <a:gd name="T0" fmla="*/ 100 w 100"/>
                <a:gd name="T1" fmla="*/ 25 h 50"/>
                <a:gd name="T2" fmla="*/ 0 w 100"/>
                <a:gd name="T3" fmla="*/ 0 h 50"/>
                <a:gd name="T4" fmla="*/ 0 w 100"/>
                <a:gd name="T5" fmla="*/ 50 h 50"/>
                <a:gd name="T6" fmla="*/ 100 w 100"/>
                <a:gd name="T7" fmla="*/ 25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916" y="2855"/>
              <a:ext cx="57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k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916" y="3118"/>
              <a:ext cx="57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p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916" y="3528"/>
              <a:ext cx="51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s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975" y="3134"/>
              <a:ext cx="7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w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364" y="2809"/>
              <a:ext cx="6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419" y="2809"/>
              <a:ext cx="135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elt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526" y="2809"/>
              <a:ext cx="10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W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607" y="2809"/>
              <a:ext cx="5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655" y="2809"/>
              <a:ext cx="5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r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2688" y="2809"/>
              <a:ext cx="55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n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542" y="3136"/>
              <a:ext cx="288" cy="253"/>
            </a:xfrm>
            <a:custGeom>
              <a:avLst/>
              <a:gdLst>
                <a:gd name="T0" fmla="*/ 0 w 92"/>
                <a:gd name="T1" fmla="*/ 253 h 81"/>
                <a:gd name="T2" fmla="*/ 163 w 92"/>
                <a:gd name="T3" fmla="*/ 253 h 81"/>
                <a:gd name="T4" fmla="*/ 288 w 92"/>
                <a:gd name="T5" fmla="*/ 128 h 81"/>
                <a:gd name="T6" fmla="*/ 163 w 92"/>
                <a:gd name="T7" fmla="*/ 0 h 81"/>
                <a:gd name="T8" fmla="*/ 0 w 92"/>
                <a:gd name="T9" fmla="*/ 0 h 81"/>
                <a:gd name="T10" fmla="*/ 0 w 92"/>
                <a:gd name="T11" fmla="*/ 253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"/>
                <a:gd name="T19" fmla="*/ 0 h 81"/>
                <a:gd name="T20" fmla="*/ 92 w 92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" h="81">
                  <a:moveTo>
                    <a:pt x="0" y="81"/>
                  </a:moveTo>
                  <a:cubicBezTo>
                    <a:pt x="52" y="81"/>
                    <a:pt x="52" y="81"/>
                    <a:pt x="52" y="81"/>
                  </a:cubicBezTo>
                  <a:cubicBezTo>
                    <a:pt x="74" y="81"/>
                    <a:pt x="92" y="63"/>
                    <a:pt x="92" y="41"/>
                  </a:cubicBezTo>
                  <a:cubicBezTo>
                    <a:pt x="92" y="18"/>
                    <a:pt x="74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2246" y="3542"/>
              <a:ext cx="153" cy="194"/>
            </a:xfrm>
            <a:custGeom>
              <a:avLst/>
              <a:gdLst>
                <a:gd name="T0" fmla="*/ 0 w 153"/>
                <a:gd name="T1" fmla="*/ 194 h 194"/>
                <a:gd name="T2" fmla="*/ 153 w 153"/>
                <a:gd name="T3" fmla="*/ 97 h 194"/>
                <a:gd name="T4" fmla="*/ 0 w 153"/>
                <a:gd name="T5" fmla="*/ 0 h 194"/>
                <a:gd name="T6" fmla="*/ 0 w 153"/>
                <a:gd name="T7" fmla="*/ 194 h 1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"/>
                <a:gd name="T13" fmla="*/ 0 h 194"/>
                <a:gd name="T14" fmla="*/ 153 w 153"/>
                <a:gd name="T15" fmla="*/ 194 h 1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" h="194">
                  <a:moveTo>
                    <a:pt x="0" y="194"/>
                  </a:moveTo>
                  <a:lnTo>
                    <a:pt x="153" y="97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2402" y="3614"/>
              <a:ext cx="47" cy="50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sp>
        <p:nvSpPr>
          <p:cNvPr id="32" name="Text Box 39"/>
          <p:cNvSpPr txBox="1">
            <a:spLocks noChangeArrowheads="1"/>
          </p:cNvSpPr>
          <p:nvPr/>
        </p:nvSpPr>
        <p:spPr bwMode="auto">
          <a:xfrm>
            <a:off x="3933825" y="6223000"/>
            <a:ext cx="35221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Two ways to generate </a:t>
            </a:r>
            <a:r>
              <a:rPr lang="en-US" sz="1800" dirty="0" smtClean="0">
                <a:latin typeface="Comic Sans MS" pitchFamily="66" charset="0"/>
              </a:rPr>
              <a:t>a 0 term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33" name="Rectangle 41"/>
          <p:cNvSpPr>
            <a:spLocks noChangeArrowheads="1"/>
          </p:cNvSpPr>
          <p:nvPr/>
        </p:nvSpPr>
        <p:spPr bwMode="auto">
          <a:xfrm>
            <a:off x="5326063" y="1539875"/>
            <a:ext cx="2662237" cy="2198688"/>
          </a:xfrm>
          <a:prstGeom prst="rect">
            <a:avLst/>
          </a:prstGeom>
          <a:noFill/>
          <a:ln w="15875">
            <a:solidFill>
              <a:srgbClr val="0078C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4" name="Line 42"/>
          <p:cNvSpPr>
            <a:spLocks noChangeShapeType="1"/>
          </p:cNvSpPr>
          <p:nvPr/>
        </p:nvSpPr>
        <p:spPr bwMode="auto">
          <a:xfrm flipH="1">
            <a:off x="6335713" y="1733550"/>
            <a:ext cx="153987" cy="3175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5" name="Freeform 43"/>
          <p:cNvSpPr>
            <a:spLocks/>
          </p:cNvSpPr>
          <p:nvPr/>
        </p:nvSpPr>
        <p:spPr bwMode="auto">
          <a:xfrm>
            <a:off x="6275388" y="2011363"/>
            <a:ext cx="104775" cy="160337"/>
          </a:xfrm>
          <a:custGeom>
            <a:avLst/>
            <a:gdLst>
              <a:gd name="T0" fmla="*/ 0 w 66"/>
              <a:gd name="T1" fmla="*/ 160337 h 101"/>
              <a:gd name="T2" fmla="*/ 104775 w 66"/>
              <a:gd name="T3" fmla="*/ 34925 h 101"/>
              <a:gd name="T4" fmla="*/ 34925 w 66"/>
              <a:gd name="T5" fmla="*/ 0 h 101"/>
              <a:gd name="T6" fmla="*/ 0 w 66"/>
              <a:gd name="T7" fmla="*/ 160337 h 101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101"/>
              <a:gd name="T14" fmla="*/ 66 w 66"/>
              <a:gd name="T15" fmla="*/ 101 h 1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101">
                <a:moveTo>
                  <a:pt x="0" y="101"/>
                </a:moveTo>
                <a:lnTo>
                  <a:pt x="66" y="22"/>
                </a:lnTo>
                <a:lnTo>
                  <a:pt x="22" y="0"/>
                </a:lnTo>
                <a:lnTo>
                  <a:pt x="0" y="10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6" name="Rectangle 44"/>
          <p:cNvSpPr>
            <a:spLocks noChangeArrowheads="1"/>
          </p:cNvSpPr>
          <p:nvPr/>
        </p:nvSpPr>
        <p:spPr bwMode="auto">
          <a:xfrm>
            <a:off x="8202613" y="2706688"/>
            <a:ext cx="2083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O1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7" name="Line 45"/>
          <p:cNvSpPr>
            <a:spLocks noChangeShapeType="1"/>
          </p:cNvSpPr>
          <p:nvPr/>
        </p:nvSpPr>
        <p:spPr bwMode="auto">
          <a:xfrm>
            <a:off x="7893050" y="2797175"/>
            <a:ext cx="268288" cy="15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8" name="Line 46"/>
          <p:cNvSpPr>
            <a:spLocks noChangeShapeType="1"/>
          </p:cNvSpPr>
          <p:nvPr/>
        </p:nvSpPr>
        <p:spPr bwMode="auto">
          <a:xfrm>
            <a:off x="5410200" y="2185988"/>
            <a:ext cx="1089025" cy="15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9" name="Line 47"/>
          <p:cNvSpPr>
            <a:spLocks noChangeShapeType="1"/>
          </p:cNvSpPr>
          <p:nvPr/>
        </p:nvSpPr>
        <p:spPr bwMode="auto">
          <a:xfrm>
            <a:off x="5410200" y="2797175"/>
            <a:ext cx="1089025" cy="15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0" name="Line 48"/>
          <p:cNvSpPr>
            <a:spLocks noChangeShapeType="1"/>
          </p:cNvSpPr>
          <p:nvPr/>
        </p:nvSpPr>
        <p:spPr bwMode="auto">
          <a:xfrm>
            <a:off x="5410200" y="3405188"/>
            <a:ext cx="1089025" cy="15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1" name="Freeform 49"/>
          <p:cNvSpPr>
            <a:spLocks/>
          </p:cNvSpPr>
          <p:nvPr/>
        </p:nvSpPr>
        <p:spPr bwMode="auto">
          <a:xfrm>
            <a:off x="7107238" y="2185988"/>
            <a:ext cx="317500" cy="477837"/>
          </a:xfrm>
          <a:custGeom>
            <a:avLst/>
            <a:gdLst>
              <a:gd name="T0" fmla="*/ 0 w 200"/>
              <a:gd name="T1" fmla="*/ 0 h 301"/>
              <a:gd name="T2" fmla="*/ 168275 w 200"/>
              <a:gd name="T3" fmla="*/ 0 h 301"/>
              <a:gd name="T4" fmla="*/ 168275 w 200"/>
              <a:gd name="T5" fmla="*/ 477837 h 301"/>
              <a:gd name="T6" fmla="*/ 317500 w 200"/>
              <a:gd name="T7" fmla="*/ 477837 h 301"/>
              <a:gd name="T8" fmla="*/ 0 60000 65536"/>
              <a:gd name="T9" fmla="*/ 0 60000 65536"/>
              <a:gd name="T10" fmla="*/ 0 60000 65536"/>
              <a:gd name="T11" fmla="*/ 0 60000 65536"/>
              <a:gd name="T12" fmla="*/ 0 w 200"/>
              <a:gd name="T13" fmla="*/ 0 h 301"/>
              <a:gd name="T14" fmla="*/ 200 w 200"/>
              <a:gd name="T15" fmla="*/ 301 h 3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" h="301">
                <a:moveTo>
                  <a:pt x="0" y="0"/>
                </a:moveTo>
                <a:lnTo>
                  <a:pt x="106" y="0"/>
                </a:lnTo>
                <a:lnTo>
                  <a:pt x="106" y="301"/>
                </a:lnTo>
                <a:lnTo>
                  <a:pt x="200" y="301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2" name="Line 50"/>
          <p:cNvSpPr>
            <a:spLocks noChangeShapeType="1"/>
          </p:cNvSpPr>
          <p:nvPr/>
        </p:nvSpPr>
        <p:spPr bwMode="auto">
          <a:xfrm>
            <a:off x="7107238" y="2797175"/>
            <a:ext cx="328612" cy="15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3" name="Freeform 51"/>
          <p:cNvSpPr>
            <a:spLocks/>
          </p:cNvSpPr>
          <p:nvPr/>
        </p:nvSpPr>
        <p:spPr bwMode="auto">
          <a:xfrm>
            <a:off x="7107238" y="2927350"/>
            <a:ext cx="317500" cy="473075"/>
          </a:xfrm>
          <a:custGeom>
            <a:avLst/>
            <a:gdLst>
              <a:gd name="T0" fmla="*/ 0 w 200"/>
              <a:gd name="T1" fmla="*/ 473075 h 298"/>
              <a:gd name="T2" fmla="*/ 163512 w 200"/>
              <a:gd name="T3" fmla="*/ 473075 h 298"/>
              <a:gd name="T4" fmla="*/ 163512 w 200"/>
              <a:gd name="T5" fmla="*/ 0 h 298"/>
              <a:gd name="T6" fmla="*/ 317500 w 200"/>
              <a:gd name="T7" fmla="*/ 0 h 298"/>
              <a:gd name="T8" fmla="*/ 0 60000 65536"/>
              <a:gd name="T9" fmla="*/ 0 60000 65536"/>
              <a:gd name="T10" fmla="*/ 0 60000 65536"/>
              <a:gd name="T11" fmla="*/ 0 60000 65536"/>
              <a:gd name="T12" fmla="*/ 0 w 200"/>
              <a:gd name="T13" fmla="*/ 0 h 298"/>
              <a:gd name="T14" fmla="*/ 200 w 200"/>
              <a:gd name="T15" fmla="*/ 298 h 2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" h="298">
                <a:moveTo>
                  <a:pt x="0" y="298"/>
                </a:moveTo>
                <a:lnTo>
                  <a:pt x="103" y="298"/>
                </a:lnTo>
                <a:lnTo>
                  <a:pt x="103" y="0"/>
                </a:lnTo>
                <a:lnTo>
                  <a:pt x="200" y="0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4" name="Rectangle 52"/>
          <p:cNvSpPr>
            <a:spLocks noChangeArrowheads="1"/>
          </p:cNvSpPr>
          <p:nvPr/>
        </p:nvSpPr>
        <p:spPr bwMode="auto">
          <a:xfrm>
            <a:off x="7373938" y="3509963"/>
            <a:ext cx="29815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PLD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7727950" y="3516313"/>
            <a:ext cx="9137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I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6" name="Rectangle 54"/>
          <p:cNvSpPr>
            <a:spLocks noChangeArrowheads="1"/>
          </p:cNvSpPr>
          <p:nvPr/>
        </p:nvSpPr>
        <p:spPr bwMode="auto">
          <a:xfrm>
            <a:off x="7780338" y="3509963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C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7" name="Line 55"/>
          <p:cNvSpPr>
            <a:spLocks noChangeShapeType="1"/>
          </p:cNvSpPr>
          <p:nvPr/>
        </p:nvSpPr>
        <p:spPr bwMode="auto">
          <a:xfrm>
            <a:off x="6076950" y="1812925"/>
            <a:ext cx="1588" cy="18557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8" name="Line 56"/>
          <p:cNvSpPr>
            <a:spLocks noChangeShapeType="1"/>
          </p:cNvSpPr>
          <p:nvPr/>
        </p:nvSpPr>
        <p:spPr bwMode="auto">
          <a:xfrm>
            <a:off x="6126163" y="1435100"/>
            <a:ext cx="1587" cy="174625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9" name="Line 57"/>
          <p:cNvSpPr>
            <a:spLocks noChangeShapeType="1"/>
          </p:cNvSpPr>
          <p:nvPr/>
        </p:nvSpPr>
        <p:spPr bwMode="auto">
          <a:xfrm>
            <a:off x="6176963" y="1743075"/>
            <a:ext cx="1587" cy="192563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0" name="Line 58"/>
          <p:cNvSpPr>
            <a:spLocks noChangeShapeType="1"/>
          </p:cNvSpPr>
          <p:nvPr/>
        </p:nvSpPr>
        <p:spPr bwMode="auto">
          <a:xfrm>
            <a:off x="5783263" y="1812925"/>
            <a:ext cx="1587" cy="18557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1" name="Line 59"/>
          <p:cNvSpPr>
            <a:spLocks noChangeShapeType="1"/>
          </p:cNvSpPr>
          <p:nvPr/>
        </p:nvSpPr>
        <p:spPr bwMode="auto">
          <a:xfrm>
            <a:off x="5832475" y="1435100"/>
            <a:ext cx="1588" cy="174625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2" name="Line 60"/>
          <p:cNvSpPr>
            <a:spLocks noChangeShapeType="1"/>
          </p:cNvSpPr>
          <p:nvPr/>
        </p:nvSpPr>
        <p:spPr bwMode="auto">
          <a:xfrm>
            <a:off x="5883275" y="1743075"/>
            <a:ext cx="1588" cy="192563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3" name="Line 61"/>
          <p:cNvSpPr>
            <a:spLocks noChangeShapeType="1"/>
          </p:cNvSpPr>
          <p:nvPr/>
        </p:nvSpPr>
        <p:spPr bwMode="auto">
          <a:xfrm>
            <a:off x="5489575" y="1812925"/>
            <a:ext cx="1588" cy="18557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" name="Line 62"/>
          <p:cNvSpPr>
            <a:spLocks noChangeShapeType="1"/>
          </p:cNvSpPr>
          <p:nvPr/>
        </p:nvSpPr>
        <p:spPr bwMode="auto">
          <a:xfrm>
            <a:off x="5540375" y="1435100"/>
            <a:ext cx="1588" cy="174625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5" name="Line 63"/>
          <p:cNvSpPr>
            <a:spLocks noChangeShapeType="1"/>
          </p:cNvSpPr>
          <p:nvPr/>
        </p:nvSpPr>
        <p:spPr bwMode="auto">
          <a:xfrm>
            <a:off x="5584825" y="1743075"/>
            <a:ext cx="1588" cy="192563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6" name="Rectangle 64"/>
          <p:cNvSpPr>
            <a:spLocks noChangeArrowheads="1"/>
          </p:cNvSpPr>
          <p:nvPr/>
        </p:nvSpPr>
        <p:spPr bwMode="auto">
          <a:xfrm>
            <a:off x="6054725" y="1246188"/>
            <a:ext cx="9137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I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7" name="Rectangle 65"/>
          <p:cNvSpPr>
            <a:spLocks noChangeArrowheads="1"/>
          </p:cNvSpPr>
          <p:nvPr/>
        </p:nvSpPr>
        <p:spPr bwMode="auto">
          <a:xfrm>
            <a:off x="6108700" y="1239838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8" name="Rectangle 66"/>
          <p:cNvSpPr>
            <a:spLocks noChangeArrowheads="1"/>
          </p:cNvSpPr>
          <p:nvPr/>
        </p:nvSpPr>
        <p:spPr bwMode="auto">
          <a:xfrm>
            <a:off x="5762625" y="1246188"/>
            <a:ext cx="9137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I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9" name="Rectangle 67"/>
          <p:cNvSpPr>
            <a:spLocks noChangeArrowheads="1"/>
          </p:cNvSpPr>
          <p:nvPr/>
        </p:nvSpPr>
        <p:spPr bwMode="auto">
          <a:xfrm>
            <a:off x="5816600" y="1239838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0" name="Rectangle 68"/>
          <p:cNvSpPr>
            <a:spLocks noChangeArrowheads="1"/>
          </p:cNvSpPr>
          <p:nvPr/>
        </p:nvSpPr>
        <p:spPr bwMode="auto">
          <a:xfrm>
            <a:off x="5464175" y="1246188"/>
            <a:ext cx="9137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I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1" name="Rectangle 69"/>
          <p:cNvSpPr>
            <a:spLocks noChangeArrowheads="1"/>
          </p:cNvSpPr>
          <p:nvPr/>
        </p:nvSpPr>
        <p:spPr bwMode="auto">
          <a:xfrm>
            <a:off x="5518150" y="1239838"/>
            <a:ext cx="7534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2" name="Rectangle 70"/>
          <p:cNvSpPr>
            <a:spLocks noChangeArrowheads="1"/>
          </p:cNvSpPr>
          <p:nvPr/>
        </p:nvSpPr>
        <p:spPr bwMode="auto">
          <a:xfrm>
            <a:off x="6127750" y="2049463"/>
            <a:ext cx="9938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×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3" name="Rectangle 71"/>
          <p:cNvSpPr>
            <a:spLocks noChangeArrowheads="1"/>
          </p:cNvSpPr>
          <p:nvPr/>
        </p:nvSpPr>
        <p:spPr bwMode="auto">
          <a:xfrm>
            <a:off x="5735638" y="2049463"/>
            <a:ext cx="9938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×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4" name="Freeform 72"/>
          <p:cNvSpPr>
            <a:spLocks/>
          </p:cNvSpPr>
          <p:nvPr/>
        </p:nvSpPr>
        <p:spPr bwMode="auto">
          <a:xfrm>
            <a:off x="6494463" y="3136900"/>
            <a:ext cx="612775" cy="531813"/>
          </a:xfrm>
          <a:custGeom>
            <a:avLst/>
            <a:gdLst>
              <a:gd name="T0" fmla="*/ 0 w 123"/>
              <a:gd name="T1" fmla="*/ 531813 h 107"/>
              <a:gd name="T2" fmla="*/ 343752 w 123"/>
              <a:gd name="T3" fmla="*/ 531813 h 107"/>
              <a:gd name="T4" fmla="*/ 612775 w 123"/>
              <a:gd name="T5" fmla="*/ 268392 h 107"/>
              <a:gd name="T6" fmla="*/ 343752 w 123"/>
              <a:gd name="T7" fmla="*/ 0 h 107"/>
              <a:gd name="T8" fmla="*/ 0 w 123"/>
              <a:gd name="T9" fmla="*/ 0 h 107"/>
              <a:gd name="T10" fmla="*/ 0 w 123"/>
              <a:gd name="T11" fmla="*/ 531813 h 1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3"/>
              <a:gd name="T19" fmla="*/ 0 h 107"/>
              <a:gd name="T20" fmla="*/ 123 w 123"/>
              <a:gd name="T21" fmla="*/ 107 h 1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3" h="107">
                <a:moveTo>
                  <a:pt x="0" y="107"/>
                </a:moveTo>
                <a:cubicBezTo>
                  <a:pt x="69" y="107"/>
                  <a:pt x="69" y="107"/>
                  <a:pt x="69" y="107"/>
                </a:cubicBezTo>
                <a:cubicBezTo>
                  <a:pt x="99" y="107"/>
                  <a:pt x="123" y="83"/>
                  <a:pt x="123" y="54"/>
                </a:cubicBezTo>
                <a:cubicBezTo>
                  <a:pt x="123" y="24"/>
                  <a:pt x="99" y="0"/>
                  <a:pt x="69" y="0"/>
                </a:cubicBezTo>
                <a:cubicBezTo>
                  <a:pt x="0" y="0"/>
                  <a:pt x="0" y="0"/>
                  <a:pt x="0" y="0"/>
                </a:cubicBezTo>
                <a:lnTo>
                  <a:pt x="0" y="107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5" name="Freeform 73"/>
          <p:cNvSpPr>
            <a:spLocks/>
          </p:cNvSpPr>
          <p:nvPr/>
        </p:nvSpPr>
        <p:spPr bwMode="auto">
          <a:xfrm>
            <a:off x="6494463" y="1922463"/>
            <a:ext cx="612775" cy="531812"/>
          </a:xfrm>
          <a:custGeom>
            <a:avLst/>
            <a:gdLst>
              <a:gd name="T0" fmla="*/ 0 w 123"/>
              <a:gd name="T1" fmla="*/ 531812 h 107"/>
              <a:gd name="T2" fmla="*/ 343752 w 123"/>
              <a:gd name="T3" fmla="*/ 531812 h 107"/>
              <a:gd name="T4" fmla="*/ 612775 w 123"/>
              <a:gd name="T5" fmla="*/ 268391 h 107"/>
              <a:gd name="T6" fmla="*/ 343752 w 123"/>
              <a:gd name="T7" fmla="*/ 0 h 107"/>
              <a:gd name="T8" fmla="*/ 0 w 123"/>
              <a:gd name="T9" fmla="*/ 0 h 107"/>
              <a:gd name="T10" fmla="*/ 0 w 123"/>
              <a:gd name="T11" fmla="*/ 531812 h 1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3"/>
              <a:gd name="T19" fmla="*/ 0 h 107"/>
              <a:gd name="T20" fmla="*/ 123 w 123"/>
              <a:gd name="T21" fmla="*/ 107 h 1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3" h="107">
                <a:moveTo>
                  <a:pt x="0" y="107"/>
                </a:moveTo>
                <a:cubicBezTo>
                  <a:pt x="69" y="107"/>
                  <a:pt x="69" y="107"/>
                  <a:pt x="69" y="107"/>
                </a:cubicBezTo>
                <a:cubicBezTo>
                  <a:pt x="99" y="107"/>
                  <a:pt x="123" y="83"/>
                  <a:pt x="123" y="54"/>
                </a:cubicBezTo>
                <a:cubicBezTo>
                  <a:pt x="123" y="24"/>
                  <a:pt x="99" y="0"/>
                  <a:pt x="69" y="0"/>
                </a:cubicBezTo>
                <a:cubicBezTo>
                  <a:pt x="0" y="0"/>
                  <a:pt x="0" y="0"/>
                  <a:pt x="0" y="0"/>
                </a:cubicBezTo>
                <a:lnTo>
                  <a:pt x="0" y="107"/>
                </a:lnTo>
                <a:close/>
              </a:path>
            </a:pathLst>
          </a:custGeom>
          <a:noFill/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6" name="Freeform 74"/>
          <p:cNvSpPr>
            <a:spLocks/>
          </p:cNvSpPr>
          <p:nvPr/>
        </p:nvSpPr>
        <p:spPr bwMode="auto">
          <a:xfrm>
            <a:off x="6494463" y="2528888"/>
            <a:ext cx="612775" cy="538162"/>
          </a:xfrm>
          <a:custGeom>
            <a:avLst/>
            <a:gdLst>
              <a:gd name="T0" fmla="*/ 0 w 123"/>
              <a:gd name="T1" fmla="*/ 538162 h 108"/>
              <a:gd name="T2" fmla="*/ 343752 w 123"/>
              <a:gd name="T3" fmla="*/ 538162 h 108"/>
              <a:gd name="T4" fmla="*/ 612775 w 123"/>
              <a:gd name="T5" fmla="*/ 269081 h 108"/>
              <a:gd name="T6" fmla="*/ 343752 w 123"/>
              <a:gd name="T7" fmla="*/ 0 h 108"/>
              <a:gd name="T8" fmla="*/ 0 w 123"/>
              <a:gd name="T9" fmla="*/ 0 h 108"/>
              <a:gd name="T10" fmla="*/ 0 w 123"/>
              <a:gd name="T11" fmla="*/ 538162 h 1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3"/>
              <a:gd name="T19" fmla="*/ 0 h 108"/>
              <a:gd name="T20" fmla="*/ 123 w 123"/>
              <a:gd name="T21" fmla="*/ 108 h 1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3" h="108">
                <a:moveTo>
                  <a:pt x="0" y="108"/>
                </a:moveTo>
                <a:cubicBezTo>
                  <a:pt x="69" y="108"/>
                  <a:pt x="69" y="108"/>
                  <a:pt x="69" y="108"/>
                </a:cubicBezTo>
                <a:cubicBezTo>
                  <a:pt x="99" y="108"/>
                  <a:pt x="123" y="84"/>
                  <a:pt x="123" y="54"/>
                </a:cubicBezTo>
                <a:cubicBezTo>
                  <a:pt x="123" y="24"/>
                  <a:pt x="99" y="0"/>
                  <a:pt x="69" y="0"/>
                </a:cubicBezTo>
                <a:cubicBezTo>
                  <a:pt x="0" y="0"/>
                  <a:pt x="0" y="0"/>
                  <a:pt x="0" y="0"/>
                </a:cubicBezTo>
                <a:lnTo>
                  <a:pt x="0" y="108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7" name="Freeform 75"/>
          <p:cNvSpPr>
            <a:spLocks/>
          </p:cNvSpPr>
          <p:nvPr/>
        </p:nvSpPr>
        <p:spPr bwMode="auto">
          <a:xfrm>
            <a:off x="7356475" y="2528888"/>
            <a:ext cx="536575" cy="533400"/>
          </a:xfrm>
          <a:custGeom>
            <a:avLst/>
            <a:gdLst>
              <a:gd name="T0" fmla="*/ 536575 w 108"/>
              <a:gd name="T1" fmla="*/ 269193 h 107"/>
              <a:gd name="T2" fmla="*/ 0 w 108"/>
              <a:gd name="T3" fmla="*/ 533400 h 107"/>
              <a:gd name="T4" fmla="*/ 79493 w 108"/>
              <a:gd name="T5" fmla="*/ 269193 h 107"/>
              <a:gd name="T6" fmla="*/ 79493 w 108"/>
              <a:gd name="T7" fmla="*/ 264207 h 107"/>
              <a:gd name="T8" fmla="*/ 0 w 108"/>
              <a:gd name="T9" fmla="*/ 0 h 107"/>
              <a:gd name="T10" fmla="*/ 536575 w 108"/>
              <a:gd name="T11" fmla="*/ 269193 h 1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8"/>
              <a:gd name="T19" fmla="*/ 0 h 107"/>
              <a:gd name="T20" fmla="*/ 108 w 108"/>
              <a:gd name="T21" fmla="*/ 107 h 1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8" h="107">
                <a:moveTo>
                  <a:pt x="108" y="54"/>
                </a:moveTo>
                <a:cubicBezTo>
                  <a:pt x="108" y="54"/>
                  <a:pt x="83" y="107"/>
                  <a:pt x="0" y="107"/>
                </a:cubicBezTo>
                <a:cubicBezTo>
                  <a:pt x="0" y="107"/>
                  <a:pt x="16" y="101"/>
                  <a:pt x="16" y="54"/>
                </a:cubicBezTo>
                <a:cubicBezTo>
                  <a:pt x="16" y="53"/>
                  <a:pt x="16" y="53"/>
                  <a:pt x="16" y="53"/>
                </a:cubicBezTo>
                <a:cubicBezTo>
                  <a:pt x="16" y="6"/>
                  <a:pt x="0" y="0"/>
                  <a:pt x="0" y="0"/>
                </a:cubicBezTo>
                <a:cubicBezTo>
                  <a:pt x="83" y="0"/>
                  <a:pt x="108" y="54"/>
                  <a:pt x="108" y="54"/>
                </a:cubicBezTo>
                <a:close/>
              </a:path>
            </a:pathLst>
          </a:custGeom>
          <a:solidFill>
            <a:srgbClr val="FFFFFF"/>
          </a:solidFill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8" name="Freeform 76"/>
          <p:cNvSpPr>
            <a:spLocks/>
          </p:cNvSpPr>
          <p:nvPr/>
        </p:nvSpPr>
        <p:spPr bwMode="auto">
          <a:xfrm>
            <a:off x="5992813" y="1609725"/>
            <a:ext cx="263525" cy="207963"/>
          </a:xfrm>
          <a:custGeom>
            <a:avLst/>
            <a:gdLst>
              <a:gd name="T0" fmla="*/ 0 w 166"/>
              <a:gd name="T1" fmla="*/ 0 h 131"/>
              <a:gd name="T2" fmla="*/ 133350 w 166"/>
              <a:gd name="T3" fmla="*/ 207963 h 131"/>
              <a:gd name="T4" fmla="*/ 263525 w 166"/>
              <a:gd name="T5" fmla="*/ 0 h 131"/>
              <a:gd name="T6" fmla="*/ 0 w 166"/>
              <a:gd name="T7" fmla="*/ 0 h 131"/>
              <a:gd name="T8" fmla="*/ 0 60000 65536"/>
              <a:gd name="T9" fmla="*/ 0 60000 65536"/>
              <a:gd name="T10" fmla="*/ 0 60000 65536"/>
              <a:gd name="T11" fmla="*/ 0 60000 65536"/>
              <a:gd name="T12" fmla="*/ 0 w 166"/>
              <a:gd name="T13" fmla="*/ 0 h 131"/>
              <a:gd name="T14" fmla="*/ 166 w 166"/>
              <a:gd name="T15" fmla="*/ 131 h 1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6" h="131">
                <a:moveTo>
                  <a:pt x="0" y="0"/>
                </a:moveTo>
                <a:lnTo>
                  <a:pt x="84" y="131"/>
                </a:lnTo>
                <a:lnTo>
                  <a:pt x="16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9" name="Freeform 77"/>
          <p:cNvSpPr>
            <a:spLocks/>
          </p:cNvSpPr>
          <p:nvPr/>
        </p:nvSpPr>
        <p:spPr bwMode="auto">
          <a:xfrm>
            <a:off x="5699125" y="1609725"/>
            <a:ext cx="263525" cy="207963"/>
          </a:xfrm>
          <a:custGeom>
            <a:avLst/>
            <a:gdLst>
              <a:gd name="T0" fmla="*/ 0 w 166"/>
              <a:gd name="T1" fmla="*/ 0 h 131"/>
              <a:gd name="T2" fmla="*/ 133350 w 166"/>
              <a:gd name="T3" fmla="*/ 207963 h 131"/>
              <a:gd name="T4" fmla="*/ 263525 w 166"/>
              <a:gd name="T5" fmla="*/ 0 h 131"/>
              <a:gd name="T6" fmla="*/ 0 w 166"/>
              <a:gd name="T7" fmla="*/ 0 h 131"/>
              <a:gd name="T8" fmla="*/ 0 60000 65536"/>
              <a:gd name="T9" fmla="*/ 0 60000 65536"/>
              <a:gd name="T10" fmla="*/ 0 60000 65536"/>
              <a:gd name="T11" fmla="*/ 0 60000 65536"/>
              <a:gd name="T12" fmla="*/ 0 w 166"/>
              <a:gd name="T13" fmla="*/ 0 h 131"/>
              <a:gd name="T14" fmla="*/ 166 w 166"/>
              <a:gd name="T15" fmla="*/ 131 h 1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6" h="131">
                <a:moveTo>
                  <a:pt x="0" y="0"/>
                </a:moveTo>
                <a:lnTo>
                  <a:pt x="84" y="131"/>
                </a:lnTo>
                <a:lnTo>
                  <a:pt x="16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0" name="Freeform 78"/>
          <p:cNvSpPr>
            <a:spLocks/>
          </p:cNvSpPr>
          <p:nvPr/>
        </p:nvSpPr>
        <p:spPr bwMode="auto">
          <a:xfrm>
            <a:off x="5405438" y="1609725"/>
            <a:ext cx="263525" cy="207963"/>
          </a:xfrm>
          <a:custGeom>
            <a:avLst/>
            <a:gdLst>
              <a:gd name="T0" fmla="*/ 0 w 166"/>
              <a:gd name="T1" fmla="*/ 0 h 131"/>
              <a:gd name="T2" fmla="*/ 128588 w 166"/>
              <a:gd name="T3" fmla="*/ 207963 h 131"/>
              <a:gd name="T4" fmla="*/ 263525 w 166"/>
              <a:gd name="T5" fmla="*/ 0 h 131"/>
              <a:gd name="T6" fmla="*/ 0 w 166"/>
              <a:gd name="T7" fmla="*/ 0 h 131"/>
              <a:gd name="T8" fmla="*/ 0 60000 65536"/>
              <a:gd name="T9" fmla="*/ 0 60000 65536"/>
              <a:gd name="T10" fmla="*/ 0 60000 65536"/>
              <a:gd name="T11" fmla="*/ 0 60000 65536"/>
              <a:gd name="T12" fmla="*/ 0 w 166"/>
              <a:gd name="T13" fmla="*/ 0 h 131"/>
              <a:gd name="T14" fmla="*/ 166 w 166"/>
              <a:gd name="T15" fmla="*/ 131 h 1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6" h="131">
                <a:moveTo>
                  <a:pt x="0" y="0"/>
                </a:moveTo>
                <a:lnTo>
                  <a:pt x="81" y="131"/>
                </a:lnTo>
                <a:lnTo>
                  <a:pt x="16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1" name="Oval 79"/>
          <p:cNvSpPr>
            <a:spLocks noChangeArrowheads="1"/>
          </p:cNvSpPr>
          <p:nvPr/>
        </p:nvSpPr>
        <p:spPr bwMode="auto">
          <a:xfrm>
            <a:off x="6051550" y="1763713"/>
            <a:ext cx="50800" cy="492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2" name="Oval 80"/>
          <p:cNvSpPr>
            <a:spLocks noChangeArrowheads="1"/>
          </p:cNvSpPr>
          <p:nvPr/>
        </p:nvSpPr>
        <p:spPr bwMode="auto">
          <a:xfrm>
            <a:off x="5757863" y="1763713"/>
            <a:ext cx="50800" cy="492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3" name="Oval 81"/>
          <p:cNvSpPr>
            <a:spLocks noChangeArrowheads="1"/>
          </p:cNvSpPr>
          <p:nvPr/>
        </p:nvSpPr>
        <p:spPr bwMode="auto">
          <a:xfrm>
            <a:off x="5465763" y="1763713"/>
            <a:ext cx="44450" cy="492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4" name="Rectangle 82"/>
          <p:cNvSpPr>
            <a:spLocks noChangeArrowheads="1"/>
          </p:cNvSpPr>
          <p:nvPr/>
        </p:nvSpPr>
        <p:spPr bwMode="auto">
          <a:xfrm>
            <a:off x="6505575" y="1619250"/>
            <a:ext cx="8544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  <a:latin typeface="Comic Sans MS" pitchFamily="66" charset="0"/>
              </a:rPr>
              <a:t>wired AND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5" name="Rectangle 83"/>
          <p:cNvSpPr>
            <a:spLocks noChangeArrowheads="1"/>
          </p:cNvSpPr>
          <p:nvPr/>
        </p:nvSpPr>
        <p:spPr bwMode="auto">
          <a:xfrm>
            <a:off x="7189788" y="1962150"/>
            <a:ext cx="9137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I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6" name="Rectangle 84"/>
          <p:cNvSpPr>
            <a:spLocks noChangeArrowheads="1"/>
          </p:cNvSpPr>
          <p:nvPr/>
        </p:nvSpPr>
        <p:spPr bwMode="auto">
          <a:xfrm>
            <a:off x="7242175" y="1957388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7" name="Rectangle 85"/>
          <p:cNvSpPr>
            <a:spLocks noChangeArrowheads="1"/>
          </p:cNvSpPr>
          <p:nvPr/>
        </p:nvSpPr>
        <p:spPr bwMode="auto">
          <a:xfrm>
            <a:off x="7331075" y="1927225"/>
            <a:ext cx="7534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*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8" name="Rectangle 86"/>
          <p:cNvSpPr>
            <a:spLocks noChangeArrowheads="1"/>
          </p:cNvSpPr>
          <p:nvPr/>
        </p:nvSpPr>
        <p:spPr bwMode="auto">
          <a:xfrm>
            <a:off x="7400925" y="1962150"/>
            <a:ext cx="9137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I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9" name="Rectangle 87"/>
          <p:cNvSpPr>
            <a:spLocks noChangeArrowheads="1"/>
          </p:cNvSpPr>
          <p:nvPr/>
        </p:nvSpPr>
        <p:spPr bwMode="auto">
          <a:xfrm>
            <a:off x="7453313" y="1957388"/>
            <a:ext cx="16511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2'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80" name="Group 141"/>
          <p:cNvGrpSpPr>
            <a:grpSpLocks/>
          </p:cNvGrpSpPr>
          <p:nvPr/>
        </p:nvGrpSpPr>
        <p:grpSpPr bwMode="auto">
          <a:xfrm>
            <a:off x="4787900" y="5130800"/>
            <a:ext cx="863600" cy="1143000"/>
            <a:chOff x="3016" y="3232"/>
            <a:chExt cx="544" cy="720"/>
          </a:xfrm>
        </p:grpSpPr>
        <p:sp>
          <p:nvSpPr>
            <p:cNvPr id="81" name="Oval 35"/>
            <p:cNvSpPr>
              <a:spLocks noChangeArrowheads="1"/>
            </p:cNvSpPr>
            <p:nvPr/>
          </p:nvSpPr>
          <p:spPr bwMode="auto">
            <a:xfrm>
              <a:off x="3312" y="3232"/>
              <a:ext cx="248" cy="184"/>
            </a:xfrm>
            <a:prstGeom prst="ellips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" name="Line 37"/>
            <p:cNvSpPr>
              <a:spLocks noChangeShapeType="1"/>
            </p:cNvSpPr>
            <p:nvPr/>
          </p:nvSpPr>
          <p:spPr bwMode="auto">
            <a:xfrm flipH="1">
              <a:off x="3016" y="3344"/>
              <a:ext cx="288" cy="6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3" name="Rectangle 116"/>
            <p:cNvSpPr>
              <a:spLocks noChangeArrowheads="1"/>
            </p:cNvSpPr>
            <p:nvPr/>
          </p:nvSpPr>
          <p:spPr bwMode="auto">
            <a:xfrm>
              <a:off x="3486" y="3269"/>
              <a:ext cx="5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  <a:latin typeface="Comic Sans MS" pitchFamily="66" charset="0"/>
                </a:rPr>
                <a:t>×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84" name="Rectangle 117"/>
            <p:cNvSpPr>
              <a:spLocks noChangeArrowheads="1"/>
            </p:cNvSpPr>
            <p:nvPr/>
          </p:nvSpPr>
          <p:spPr bwMode="auto">
            <a:xfrm>
              <a:off x="3432" y="3269"/>
              <a:ext cx="5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  <a:latin typeface="Comic Sans MS" pitchFamily="66" charset="0"/>
                </a:rPr>
                <a:t>×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85" name="Group 143"/>
          <p:cNvGrpSpPr>
            <a:grpSpLocks/>
          </p:cNvGrpSpPr>
          <p:nvPr/>
        </p:nvGrpSpPr>
        <p:grpSpPr bwMode="auto">
          <a:xfrm>
            <a:off x="4800600" y="5702300"/>
            <a:ext cx="1347788" cy="609600"/>
            <a:chOff x="3024" y="3592"/>
            <a:chExt cx="849" cy="384"/>
          </a:xfrm>
        </p:grpSpPr>
        <p:sp>
          <p:nvSpPr>
            <p:cNvPr id="86" name="Oval 36"/>
            <p:cNvSpPr>
              <a:spLocks noChangeArrowheads="1"/>
            </p:cNvSpPr>
            <p:nvPr/>
          </p:nvSpPr>
          <p:spPr bwMode="auto">
            <a:xfrm>
              <a:off x="3312" y="3592"/>
              <a:ext cx="560" cy="192"/>
            </a:xfrm>
            <a:prstGeom prst="ellips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7" name="Line 38"/>
            <p:cNvSpPr>
              <a:spLocks noChangeShapeType="1"/>
            </p:cNvSpPr>
            <p:nvPr/>
          </p:nvSpPr>
          <p:spPr bwMode="auto">
            <a:xfrm flipH="1">
              <a:off x="3024" y="3712"/>
              <a:ext cx="296" cy="26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8" name="Rectangle 118"/>
            <p:cNvSpPr>
              <a:spLocks noChangeArrowheads="1"/>
            </p:cNvSpPr>
            <p:nvPr/>
          </p:nvSpPr>
          <p:spPr bwMode="auto">
            <a:xfrm>
              <a:off x="3486" y="3610"/>
              <a:ext cx="5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  <a:latin typeface="Comic Sans MS" pitchFamily="66" charset="0"/>
                </a:rPr>
                <a:t>×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89" name="Rectangle 119"/>
            <p:cNvSpPr>
              <a:spLocks noChangeArrowheads="1"/>
            </p:cNvSpPr>
            <p:nvPr/>
          </p:nvSpPr>
          <p:spPr bwMode="auto">
            <a:xfrm>
              <a:off x="3432" y="3610"/>
              <a:ext cx="5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  <a:latin typeface="Comic Sans MS" pitchFamily="66" charset="0"/>
                </a:rPr>
                <a:t>×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90" name="Rectangle 120"/>
            <p:cNvSpPr>
              <a:spLocks noChangeArrowheads="1"/>
            </p:cNvSpPr>
            <p:nvPr/>
          </p:nvSpPr>
          <p:spPr bwMode="auto">
            <a:xfrm>
              <a:off x="3652" y="3610"/>
              <a:ext cx="5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  <a:latin typeface="Comic Sans MS" pitchFamily="66" charset="0"/>
                </a:rPr>
                <a:t>×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91" name="Rectangle 121"/>
            <p:cNvSpPr>
              <a:spLocks noChangeArrowheads="1"/>
            </p:cNvSpPr>
            <p:nvPr/>
          </p:nvSpPr>
          <p:spPr bwMode="auto">
            <a:xfrm>
              <a:off x="3598" y="3610"/>
              <a:ext cx="5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  <a:latin typeface="Comic Sans MS" pitchFamily="66" charset="0"/>
                </a:rPr>
                <a:t>×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92" name="Rectangle 122"/>
            <p:cNvSpPr>
              <a:spLocks noChangeArrowheads="1"/>
            </p:cNvSpPr>
            <p:nvPr/>
          </p:nvSpPr>
          <p:spPr bwMode="auto">
            <a:xfrm>
              <a:off x="3818" y="3610"/>
              <a:ext cx="5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  <a:latin typeface="Comic Sans MS" pitchFamily="66" charset="0"/>
                </a:rPr>
                <a:t>×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93" name="Rectangle 123"/>
            <p:cNvSpPr>
              <a:spLocks noChangeArrowheads="1"/>
            </p:cNvSpPr>
            <p:nvPr/>
          </p:nvSpPr>
          <p:spPr bwMode="auto">
            <a:xfrm>
              <a:off x="3764" y="3610"/>
              <a:ext cx="5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  <a:latin typeface="Comic Sans MS" pitchFamily="66" charset="0"/>
                </a:rPr>
                <a:t>×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</p:grpSp>
      <p:sp>
        <p:nvSpPr>
          <p:cNvPr id="94" name="Rectangle 114"/>
          <p:cNvSpPr>
            <a:spLocks noChangeArrowheads="1"/>
          </p:cNvSpPr>
          <p:nvPr/>
        </p:nvSpPr>
        <p:spPr bwMode="auto">
          <a:xfrm>
            <a:off x="5973763" y="4643438"/>
            <a:ext cx="865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Comic Sans MS" pitchFamily="66" charset="0"/>
              </a:rPr>
              <a:t>×</a:t>
            </a:r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5" name="Rectangle 115"/>
          <p:cNvSpPr>
            <a:spLocks noChangeArrowheads="1"/>
          </p:cNvSpPr>
          <p:nvPr/>
        </p:nvSpPr>
        <p:spPr bwMode="auto">
          <a:xfrm>
            <a:off x="5537200" y="4643438"/>
            <a:ext cx="865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Comic Sans MS" pitchFamily="66" charset="0"/>
              </a:rPr>
              <a:t>×</a:t>
            </a:r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6" name="Rectangle 124"/>
          <p:cNvSpPr>
            <a:spLocks noChangeArrowheads="1"/>
          </p:cNvSpPr>
          <p:nvPr/>
        </p:nvSpPr>
        <p:spPr bwMode="auto">
          <a:xfrm>
            <a:off x="5797550" y="4643438"/>
            <a:ext cx="865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Comic Sans MS" pitchFamily="66" charset="0"/>
              </a:rPr>
              <a:t>×</a:t>
            </a:r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grpSp>
        <p:nvGrpSpPr>
          <p:cNvPr id="97" name="Group 145"/>
          <p:cNvGrpSpPr>
            <a:grpSpLocks/>
          </p:cNvGrpSpPr>
          <p:nvPr/>
        </p:nvGrpSpPr>
        <p:grpSpPr bwMode="auto">
          <a:xfrm>
            <a:off x="5351464" y="3908425"/>
            <a:ext cx="2644775" cy="2230438"/>
            <a:chOff x="3371" y="2462"/>
            <a:chExt cx="1666" cy="1405"/>
          </a:xfrm>
        </p:grpSpPr>
        <p:sp>
          <p:nvSpPr>
            <p:cNvPr id="98" name="Rectangle 90"/>
            <p:cNvSpPr>
              <a:spLocks noChangeArrowheads="1"/>
            </p:cNvSpPr>
            <p:nvPr/>
          </p:nvSpPr>
          <p:spPr bwMode="auto">
            <a:xfrm>
              <a:off x="3371" y="2631"/>
              <a:ext cx="1498" cy="1236"/>
            </a:xfrm>
            <a:prstGeom prst="rect">
              <a:avLst/>
            </a:prstGeom>
            <a:noFill/>
            <a:ln w="12700">
              <a:solidFill>
                <a:srgbClr val="0078C1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9" name="Rectangle 91"/>
            <p:cNvSpPr>
              <a:spLocks noChangeArrowheads="1"/>
            </p:cNvSpPr>
            <p:nvPr/>
          </p:nvSpPr>
          <p:spPr bwMode="auto">
            <a:xfrm>
              <a:off x="4976" y="3276"/>
              <a:ext cx="61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w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00" name="Line 92"/>
            <p:cNvSpPr>
              <a:spLocks noChangeShapeType="1"/>
            </p:cNvSpPr>
            <p:nvPr/>
          </p:nvSpPr>
          <p:spPr bwMode="auto">
            <a:xfrm>
              <a:off x="4815" y="3339"/>
              <a:ext cx="15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1" name="Line 93"/>
            <p:cNvSpPr>
              <a:spLocks noChangeShapeType="1"/>
            </p:cNvSpPr>
            <p:nvPr/>
          </p:nvSpPr>
          <p:spPr bwMode="auto">
            <a:xfrm>
              <a:off x="3418" y="2994"/>
              <a:ext cx="61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2" name="Line 94"/>
            <p:cNvSpPr>
              <a:spLocks noChangeShapeType="1"/>
            </p:cNvSpPr>
            <p:nvPr/>
          </p:nvSpPr>
          <p:spPr bwMode="auto">
            <a:xfrm>
              <a:off x="3418" y="3339"/>
              <a:ext cx="61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3" name="Line 95"/>
            <p:cNvSpPr>
              <a:spLocks noChangeShapeType="1"/>
            </p:cNvSpPr>
            <p:nvPr/>
          </p:nvSpPr>
          <p:spPr bwMode="auto">
            <a:xfrm>
              <a:off x="3418" y="3680"/>
              <a:ext cx="61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4" name="Freeform 96"/>
            <p:cNvSpPr>
              <a:spLocks/>
            </p:cNvSpPr>
            <p:nvPr/>
          </p:nvSpPr>
          <p:spPr bwMode="auto">
            <a:xfrm>
              <a:off x="4373" y="2994"/>
              <a:ext cx="179" cy="269"/>
            </a:xfrm>
            <a:custGeom>
              <a:avLst/>
              <a:gdLst>
                <a:gd name="T0" fmla="*/ 0 w 179"/>
                <a:gd name="T1" fmla="*/ 0 h 269"/>
                <a:gd name="T2" fmla="*/ 95 w 179"/>
                <a:gd name="T3" fmla="*/ 0 h 269"/>
                <a:gd name="T4" fmla="*/ 95 w 179"/>
                <a:gd name="T5" fmla="*/ 269 h 269"/>
                <a:gd name="T6" fmla="*/ 179 w 179"/>
                <a:gd name="T7" fmla="*/ 269 h 2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9"/>
                <a:gd name="T13" fmla="*/ 0 h 269"/>
                <a:gd name="T14" fmla="*/ 179 w 179"/>
                <a:gd name="T15" fmla="*/ 269 h 2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9" h="269">
                  <a:moveTo>
                    <a:pt x="0" y="0"/>
                  </a:moveTo>
                  <a:lnTo>
                    <a:pt x="95" y="0"/>
                  </a:lnTo>
                  <a:lnTo>
                    <a:pt x="95" y="269"/>
                  </a:lnTo>
                  <a:lnTo>
                    <a:pt x="179" y="269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5" name="Line 97"/>
            <p:cNvSpPr>
              <a:spLocks noChangeShapeType="1"/>
            </p:cNvSpPr>
            <p:nvPr/>
          </p:nvSpPr>
          <p:spPr bwMode="auto">
            <a:xfrm>
              <a:off x="4373" y="3339"/>
              <a:ext cx="18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6" name="Freeform 98"/>
            <p:cNvSpPr>
              <a:spLocks/>
            </p:cNvSpPr>
            <p:nvPr/>
          </p:nvSpPr>
          <p:spPr bwMode="auto">
            <a:xfrm>
              <a:off x="4373" y="3411"/>
              <a:ext cx="179" cy="266"/>
            </a:xfrm>
            <a:custGeom>
              <a:avLst/>
              <a:gdLst>
                <a:gd name="T0" fmla="*/ 0 w 179"/>
                <a:gd name="T1" fmla="*/ 266 h 266"/>
                <a:gd name="T2" fmla="*/ 92 w 179"/>
                <a:gd name="T3" fmla="*/ 266 h 266"/>
                <a:gd name="T4" fmla="*/ 92 w 179"/>
                <a:gd name="T5" fmla="*/ 0 h 266"/>
                <a:gd name="T6" fmla="*/ 179 w 179"/>
                <a:gd name="T7" fmla="*/ 0 h 2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9"/>
                <a:gd name="T13" fmla="*/ 0 h 266"/>
                <a:gd name="T14" fmla="*/ 179 w 179"/>
                <a:gd name="T15" fmla="*/ 266 h 2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9" h="266">
                  <a:moveTo>
                    <a:pt x="0" y="266"/>
                  </a:moveTo>
                  <a:lnTo>
                    <a:pt x="92" y="266"/>
                  </a:lnTo>
                  <a:lnTo>
                    <a:pt x="92" y="0"/>
                  </a:lnTo>
                  <a:lnTo>
                    <a:pt x="179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7" name="Rectangle 99"/>
            <p:cNvSpPr>
              <a:spLocks noChangeArrowheads="1"/>
            </p:cNvSpPr>
            <p:nvPr/>
          </p:nvSpPr>
          <p:spPr bwMode="auto">
            <a:xfrm>
              <a:off x="4523" y="3739"/>
              <a:ext cx="16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Comic Sans MS" pitchFamily="66" charset="0"/>
                </a:rPr>
                <a:t>PLD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08" name="Rectangle 100"/>
            <p:cNvSpPr>
              <a:spLocks noChangeArrowheads="1"/>
            </p:cNvSpPr>
            <p:nvPr/>
          </p:nvSpPr>
          <p:spPr bwMode="auto">
            <a:xfrm>
              <a:off x="4722" y="3742"/>
              <a:ext cx="48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I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09" name="Rectangle 101"/>
            <p:cNvSpPr>
              <a:spLocks noChangeArrowheads="1"/>
            </p:cNvSpPr>
            <p:nvPr/>
          </p:nvSpPr>
          <p:spPr bwMode="auto">
            <a:xfrm>
              <a:off x="4752" y="3739"/>
              <a:ext cx="5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10" name="Line 102"/>
            <p:cNvSpPr>
              <a:spLocks noChangeShapeType="1"/>
            </p:cNvSpPr>
            <p:nvPr/>
          </p:nvSpPr>
          <p:spPr bwMode="auto">
            <a:xfrm>
              <a:off x="3794" y="2784"/>
              <a:ext cx="1" cy="104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1" name="Line 103"/>
            <p:cNvSpPr>
              <a:spLocks noChangeShapeType="1"/>
            </p:cNvSpPr>
            <p:nvPr/>
          </p:nvSpPr>
          <p:spPr bwMode="auto">
            <a:xfrm>
              <a:off x="3822" y="2572"/>
              <a:ext cx="1" cy="9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2" name="Line 104"/>
            <p:cNvSpPr>
              <a:spLocks noChangeShapeType="1"/>
            </p:cNvSpPr>
            <p:nvPr/>
          </p:nvSpPr>
          <p:spPr bwMode="auto">
            <a:xfrm>
              <a:off x="3850" y="2745"/>
              <a:ext cx="1" cy="108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3" name="Line 105"/>
            <p:cNvSpPr>
              <a:spLocks noChangeShapeType="1"/>
            </p:cNvSpPr>
            <p:nvPr/>
          </p:nvSpPr>
          <p:spPr bwMode="auto">
            <a:xfrm>
              <a:off x="3628" y="2784"/>
              <a:ext cx="1" cy="104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4" name="Line 106"/>
            <p:cNvSpPr>
              <a:spLocks noChangeShapeType="1"/>
            </p:cNvSpPr>
            <p:nvPr/>
          </p:nvSpPr>
          <p:spPr bwMode="auto">
            <a:xfrm>
              <a:off x="3656" y="2572"/>
              <a:ext cx="1" cy="9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5" name="Line 107"/>
            <p:cNvSpPr>
              <a:spLocks noChangeShapeType="1"/>
            </p:cNvSpPr>
            <p:nvPr/>
          </p:nvSpPr>
          <p:spPr bwMode="auto">
            <a:xfrm>
              <a:off x="3684" y="2745"/>
              <a:ext cx="1" cy="108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6" name="Line 108"/>
            <p:cNvSpPr>
              <a:spLocks noChangeShapeType="1"/>
            </p:cNvSpPr>
            <p:nvPr/>
          </p:nvSpPr>
          <p:spPr bwMode="auto">
            <a:xfrm>
              <a:off x="3463" y="2784"/>
              <a:ext cx="1" cy="104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7" name="Line 109"/>
            <p:cNvSpPr>
              <a:spLocks noChangeShapeType="1"/>
            </p:cNvSpPr>
            <p:nvPr/>
          </p:nvSpPr>
          <p:spPr bwMode="auto">
            <a:xfrm>
              <a:off x="3491" y="2572"/>
              <a:ext cx="1" cy="9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8" name="Line 110"/>
            <p:cNvSpPr>
              <a:spLocks noChangeShapeType="1"/>
            </p:cNvSpPr>
            <p:nvPr/>
          </p:nvSpPr>
          <p:spPr bwMode="auto">
            <a:xfrm>
              <a:off x="3516" y="2745"/>
              <a:ext cx="1" cy="108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auto">
            <a:xfrm>
              <a:off x="3799" y="2462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s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auto">
            <a:xfrm>
              <a:off x="3632" y="2462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p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auto">
            <a:xfrm>
              <a:off x="3467" y="2462"/>
              <a:ext cx="48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k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22" name="Freeform 125"/>
            <p:cNvSpPr>
              <a:spLocks/>
            </p:cNvSpPr>
            <p:nvPr/>
          </p:nvSpPr>
          <p:spPr bwMode="auto">
            <a:xfrm>
              <a:off x="4029" y="3529"/>
              <a:ext cx="344" cy="299"/>
            </a:xfrm>
            <a:custGeom>
              <a:avLst/>
              <a:gdLst>
                <a:gd name="T0" fmla="*/ 0 w 123"/>
                <a:gd name="T1" fmla="*/ 299 h 107"/>
                <a:gd name="T2" fmla="*/ 193 w 123"/>
                <a:gd name="T3" fmla="*/ 299 h 107"/>
                <a:gd name="T4" fmla="*/ 344 w 123"/>
                <a:gd name="T5" fmla="*/ 151 h 107"/>
                <a:gd name="T6" fmla="*/ 193 w 123"/>
                <a:gd name="T7" fmla="*/ 0 h 107"/>
                <a:gd name="T8" fmla="*/ 0 w 123"/>
                <a:gd name="T9" fmla="*/ 0 h 107"/>
                <a:gd name="T10" fmla="*/ 0 w 123"/>
                <a:gd name="T11" fmla="*/ 299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"/>
                <a:gd name="T19" fmla="*/ 0 h 107"/>
                <a:gd name="T20" fmla="*/ 123 w 123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" h="107">
                  <a:moveTo>
                    <a:pt x="0" y="107"/>
                  </a:moveTo>
                  <a:cubicBezTo>
                    <a:pt x="69" y="107"/>
                    <a:pt x="69" y="107"/>
                    <a:pt x="69" y="107"/>
                  </a:cubicBezTo>
                  <a:cubicBezTo>
                    <a:pt x="99" y="107"/>
                    <a:pt x="123" y="83"/>
                    <a:pt x="123" y="54"/>
                  </a:cubicBezTo>
                  <a:cubicBezTo>
                    <a:pt x="123" y="24"/>
                    <a:pt x="9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3" name="Freeform 126"/>
            <p:cNvSpPr>
              <a:spLocks/>
            </p:cNvSpPr>
            <p:nvPr/>
          </p:nvSpPr>
          <p:spPr bwMode="auto">
            <a:xfrm>
              <a:off x="4029" y="2846"/>
              <a:ext cx="344" cy="299"/>
            </a:xfrm>
            <a:custGeom>
              <a:avLst/>
              <a:gdLst>
                <a:gd name="T0" fmla="*/ 0 w 123"/>
                <a:gd name="T1" fmla="*/ 299 h 107"/>
                <a:gd name="T2" fmla="*/ 193 w 123"/>
                <a:gd name="T3" fmla="*/ 299 h 107"/>
                <a:gd name="T4" fmla="*/ 344 w 123"/>
                <a:gd name="T5" fmla="*/ 151 h 107"/>
                <a:gd name="T6" fmla="*/ 193 w 123"/>
                <a:gd name="T7" fmla="*/ 0 h 107"/>
                <a:gd name="T8" fmla="*/ 0 w 123"/>
                <a:gd name="T9" fmla="*/ 0 h 107"/>
                <a:gd name="T10" fmla="*/ 0 w 123"/>
                <a:gd name="T11" fmla="*/ 299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"/>
                <a:gd name="T19" fmla="*/ 0 h 107"/>
                <a:gd name="T20" fmla="*/ 123 w 123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" h="107">
                  <a:moveTo>
                    <a:pt x="0" y="107"/>
                  </a:moveTo>
                  <a:cubicBezTo>
                    <a:pt x="69" y="107"/>
                    <a:pt x="69" y="107"/>
                    <a:pt x="69" y="107"/>
                  </a:cubicBezTo>
                  <a:cubicBezTo>
                    <a:pt x="99" y="107"/>
                    <a:pt x="123" y="83"/>
                    <a:pt x="123" y="54"/>
                  </a:cubicBezTo>
                  <a:cubicBezTo>
                    <a:pt x="123" y="24"/>
                    <a:pt x="9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7"/>
                  </a:lnTo>
                  <a:close/>
                </a:path>
              </a:pathLst>
            </a:custGeom>
            <a:noFill/>
            <a:ln w="12700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4" name="Freeform 127"/>
            <p:cNvSpPr>
              <a:spLocks/>
            </p:cNvSpPr>
            <p:nvPr/>
          </p:nvSpPr>
          <p:spPr bwMode="auto">
            <a:xfrm>
              <a:off x="4029" y="3187"/>
              <a:ext cx="344" cy="303"/>
            </a:xfrm>
            <a:custGeom>
              <a:avLst/>
              <a:gdLst>
                <a:gd name="T0" fmla="*/ 0 w 123"/>
                <a:gd name="T1" fmla="*/ 303 h 108"/>
                <a:gd name="T2" fmla="*/ 193 w 123"/>
                <a:gd name="T3" fmla="*/ 303 h 108"/>
                <a:gd name="T4" fmla="*/ 344 w 123"/>
                <a:gd name="T5" fmla="*/ 152 h 108"/>
                <a:gd name="T6" fmla="*/ 193 w 123"/>
                <a:gd name="T7" fmla="*/ 0 h 108"/>
                <a:gd name="T8" fmla="*/ 0 w 123"/>
                <a:gd name="T9" fmla="*/ 0 h 108"/>
                <a:gd name="T10" fmla="*/ 0 w 123"/>
                <a:gd name="T11" fmla="*/ 303 h 1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"/>
                <a:gd name="T19" fmla="*/ 0 h 108"/>
                <a:gd name="T20" fmla="*/ 123 w 123"/>
                <a:gd name="T21" fmla="*/ 108 h 1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" h="108">
                  <a:moveTo>
                    <a:pt x="0" y="108"/>
                  </a:moveTo>
                  <a:cubicBezTo>
                    <a:pt x="69" y="108"/>
                    <a:pt x="69" y="108"/>
                    <a:pt x="69" y="108"/>
                  </a:cubicBezTo>
                  <a:cubicBezTo>
                    <a:pt x="99" y="108"/>
                    <a:pt x="123" y="84"/>
                    <a:pt x="123" y="54"/>
                  </a:cubicBezTo>
                  <a:cubicBezTo>
                    <a:pt x="123" y="24"/>
                    <a:pt x="9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5" name="Freeform 128"/>
            <p:cNvSpPr>
              <a:spLocks/>
            </p:cNvSpPr>
            <p:nvPr/>
          </p:nvSpPr>
          <p:spPr bwMode="auto">
            <a:xfrm>
              <a:off x="4513" y="3187"/>
              <a:ext cx="302" cy="300"/>
            </a:xfrm>
            <a:custGeom>
              <a:avLst/>
              <a:gdLst>
                <a:gd name="T0" fmla="*/ 302 w 108"/>
                <a:gd name="T1" fmla="*/ 151 h 107"/>
                <a:gd name="T2" fmla="*/ 0 w 108"/>
                <a:gd name="T3" fmla="*/ 300 h 107"/>
                <a:gd name="T4" fmla="*/ 45 w 108"/>
                <a:gd name="T5" fmla="*/ 151 h 107"/>
                <a:gd name="T6" fmla="*/ 45 w 108"/>
                <a:gd name="T7" fmla="*/ 149 h 107"/>
                <a:gd name="T8" fmla="*/ 0 w 108"/>
                <a:gd name="T9" fmla="*/ 0 h 107"/>
                <a:gd name="T10" fmla="*/ 302 w 108"/>
                <a:gd name="T11" fmla="*/ 151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7"/>
                <a:gd name="T20" fmla="*/ 108 w 108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7">
                  <a:moveTo>
                    <a:pt x="108" y="54"/>
                  </a:moveTo>
                  <a:cubicBezTo>
                    <a:pt x="108" y="54"/>
                    <a:pt x="83" y="107"/>
                    <a:pt x="0" y="107"/>
                  </a:cubicBezTo>
                  <a:cubicBezTo>
                    <a:pt x="0" y="107"/>
                    <a:pt x="16" y="101"/>
                    <a:pt x="16" y="54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6"/>
                    <a:pt x="0" y="0"/>
                    <a:pt x="0" y="0"/>
                  </a:cubicBezTo>
                  <a:cubicBezTo>
                    <a:pt x="83" y="0"/>
                    <a:pt x="108" y="54"/>
                    <a:pt x="108" y="54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6" name="Freeform 129"/>
            <p:cNvSpPr>
              <a:spLocks/>
            </p:cNvSpPr>
            <p:nvPr/>
          </p:nvSpPr>
          <p:spPr bwMode="auto">
            <a:xfrm>
              <a:off x="3746" y="2670"/>
              <a:ext cx="148" cy="117"/>
            </a:xfrm>
            <a:custGeom>
              <a:avLst/>
              <a:gdLst>
                <a:gd name="T0" fmla="*/ 0 w 148"/>
                <a:gd name="T1" fmla="*/ 0 h 117"/>
                <a:gd name="T2" fmla="*/ 76 w 148"/>
                <a:gd name="T3" fmla="*/ 117 h 117"/>
                <a:gd name="T4" fmla="*/ 148 w 148"/>
                <a:gd name="T5" fmla="*/ 0 h 117"/>
                <a:gd name="T6" fmla="*/ 0 w 148"/>
                <a:gd name="T7" fmla="*/ 0 h 1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117"/>
                <a:gd name="T14" fmla="*/ 148 w 148"/>
                <a:gd name="T15" fmla="*/ 117 h 1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117">
                  <a:moveTo>
                    <a:pt x="0" y="0"/>
                  </a:moveTo>
                  <a:lnTo>
                    <a:pt x="76" y="117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7" name="Freeform 130"/>
            <p:cNvSpPr>
              <a:spLocks/>
            </p:cNvSpPr>
            <p:nvPr/>
          </p:nvSpPr>
          <p:spPr bwMode="auto">
            <a:xfrm>
              <a:off x="3581" y="2670"/>
              <a:ext cx="148" cy="117"/>
            </a:xfrm>
            <a:custGeom>
              <a:avLst/>
              <a:gdLst>
                <a:gd name="T0" fmla="*/ 0 w 148"/>
                <a:gd name="T1" fmla="*/ 0 h 117"/>
                <a:gd name="T2" fmla="*/ 75 w 148"/>
                <a:gd name="T3" fmla="*/ 117 h 117"/>
                <a:gd name="T4" fmla="*/ 148 w 148"/>
                <a:gd name="T5" fmla="*/ 0 h 117"/>
                <a:gd name="T6" fmla="*/ 0 w 148"/>
                <a:gd name="T7" fmla="*/ 0 h 1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117"/>
                <a:gd name="T14" fmla="*/ 148 w 148"/>
                <a:gd name="T15" fmla="*/ 117 h 1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117">
                  <a:moveTo>
                    <a:pt x="0" y="0"/>
                  </a:moveTo>
                  <a:lnTo>
                    <a:pt x="75" y="117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8" name="Freeform 131"/>
            <p:cNvSpPr>
              <a:spLocks/>
            </p:cNvSpPr>
            <p:nvPr/>
          </p:nvSpPr>
          <p:spPr bwMode="auto">
            <a:xfrm>
              <a:off x="3416" y="2670"/>
              <a:ext cx="148" cy="117"/>
            </a:xfrm>
            <a:custGeom>
              <a:avLst/>
              <a:gdLst>
                <a:gd name="T0" fmla="*/ 0 w 148"/>
                <a:gd name="T1" fmla="*/ 0 h 117"/>
                <a:gd name="T2" fmla="*/ 72 w 148"/>
                <a:gd name="T3" fmla="*/ 117 h 117"/>
                <a:gd name="T4" fmla="*/ 148 w 148"/>
                <a:gd name="T5" fmla="*/ 0 h 117"/>
                <a:gd name="T6" fmla="*/ 0 w 148"/>
                <a:gd name="T7" fmla="*/ 0 h 1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117"/>
                <a:gd name="T14" fmla="*/ 148 w 148"/>
                <a:gd name="T15" fmla="*/ 117 h 1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117">
                  <a:moveTo>
                    <a:pt x="0" y="0"/>
                  </a:moveTo>
                  <a:lnTo>
                    <a:pt x="72" y="117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9" name="Oval 132"/>
            <p:cNvSpPr>
              <a:spLocks noChangeArrowheads="1"/>
            </p:cNvSpPr>
            <p:nvPr/>
          </p:nvSpPr>
          <p:spPr bwMode="auto">
            <a:xfrm>
              <a:off x="3780" y="2756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0" name="Oval 133"/>
            <p:cNvSpPr>
              <a:spLocks noChangeArrowheads="1"/>
            </p:cNvSpPr>
            <p:nvPr/>
          </p:nvSpPr>
          <p:spPr bwMode="auto">
            <a:xfrm>
              <a:off x="3614" y="2756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1" name="Oval 134"/>
            <p:cNvSpPr>
              <a:spLocks noChangeArrowheads="1"/>
            </p:cNvSpPr>
            <p:nvPr/>
          </p:nvSpPr>
          <p:spPr bwMode="auto">
            <a:xfrm>
              <a:off x="3449" y="2756"/>
              <a:ext cx="25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grpSp>
        <p:nvGrpSpPr>
          <p:cNvPr id="132" name="Group 140"/>
          <p:cNvGrpSpPr>
            <a:grpSpLocks/>
          </p:cNvGrpSpPr>
          <p:nvPr/>
        </p:nvGrpSpPr>
        <p:grpSpPr bwMode="auto">
          <a:xfrm>
            <a:off x="5003800" y="4279900"/>
            <a:ext cx="2438400" cy="850900"/>
            <a:chOff x="3152" y="2696"/>
            <a:chExt cx="1536" cy="536"/>
          </a:xfrm>
        </p:grpSpPr>
        <p:sp>
          <p:nvSpPr>
            <p:cNvPr id="133" name="Oval 33"/>
            <p:cNvSpPr>
              <a:spLocks noChangeArrowheads="1"/>
            </p:cNvSpPr>
            <p:nvPr/>
          </p:nvSpPr>
          <p:spPr bwMode="auto">
            <a:xfrm>
              <a:off x="4280" y="2696"/>
              <a:ext cx="408" cy="352"/>
            </a:xfrm>
            <a:prstGeom prst="ellips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4" name="Line 34"/>
            <p:cNvSpPr>
              <a:spLocks noChangeShapeType="1"/>
            </p:cNvSpPr>
            <p:nvPr/>
          </p:nvSpPr>
          <p:spPr bwMode="auto">
            <a:xfrm flipH="1">
              <a:off x="3152" y="2952"/>
              <a:ext cx="1136" cy="2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5" name="Rectangle 135"/>
            <p:cNvSpPr>
              <a:spLocks noChangeArrowheads="1"/>
            </p:cNvSpPr>
            <p:nvPr/>
          </p:nvSpPr>
          <p:spPr bwMode="auto">
            <a:xfrm>
              <a:off x="4404" y="2866"/>
              <a:ext cx="17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FF0000"/>
                  </a:solidFill>
                  <a:latin typeface="Comic Sans MS" pitchFamily="66" charset="0"/>
                </a:rPr>
                <a:t>kps'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</p:grpSp>
      <p:sp>
        <p:nvSpPr>
          <p:cNvPr id="136" name="Rectangle 137"/>
          <p:cNvSpPr>
            <a:spLocks noChangeArrowheads="1"/>
          </p:cNvSpPr>
          <p:nvPr/>
        </p:nvSpPr>
        <p:spPr bwMode="auto">
          <a:xfrm>
            <a:off x="6973888" y="5659438"/>
            <a:ext cx="865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FF0000"/>
                </a:solidFill>
                <a:latin typeface="Comic Sans MS" pitchFamily="66" charset="0"/>
              </a:rPr>
              <a:t>0</a:t>
            </a:r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37" name="Rectangle 138"/>
          <p:cNvSpPr>
            <a:spLocks noChangeArrowheads="1"/>
          </p:cNvSpPr>
          <p:nvPr/>
        </p:nvSpPr>
        <p:spPr bwMode="auto">
          <a:xfrm>
            <a:off x="6973888" y="5121275"/>
            <a:ext cx="865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FF0000"/>
                </a:solidFill>
                <a:latin typeface="Comic Sans MS" pitchFamily="66" charset="0"/>
              </a:rPr>
              <a:t>0</a:t>
            </a:r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 autoUpdateAnimBg="0" advAuto="0"/>
      <p:bldP spid="94" grpId="0" build="p" autoUpdateAnimBg="0"/>
      <p:bldP spid="95" grpId="0" build="p" autoUpdateAnimBg="0"/>
      <p:bldP spid="96" grpId="0" build="p" autoUpdateAnimBg="0"/>
      <p:bldP spid="136" grpId="0" build="p" autoUpdateAnimBg="0" advAuto="0"/>
      <p:bldP spid="137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5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Off-the-Shelf Programmable 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IC</a:t>
            </a:r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/>
            </a:r>
            <a:b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tr-TR" dirty="0" smtClean="0">
                <a:solidFill>
                  <a:schemeClr val="tx2"/>
                </a:solidFill>
                <a:latin typeface="Comic Sans MS" pitchFamily="66" charset="0"/>
              </a:rPr>
              <a:t>F</a:t>
            </a:r>
            <a:r>
              <a:rPr lang="en-US" dirty="0" smtClean="0">
                <a:solidFill>
                  <a:schemeClr val="tx2"/>
                </a:solidFill>
                <a:latin typeface="Comic Sans MS" pitchFamily="66" charset="0"/>
              </a:rPr>
              <a:t>PGA</a:t>
            </a:r>
            <a:endParaRPr lang="en-US" dirty="0" smtClean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7" name="Rectangle 364"/>
          <p:cNvSpPr txBox="1">
            <a:spLocks noChangeArrowheads="1"/>
          </p:cNvSpPr>
          <p:nvPr/>
        </p:nvSpPr>
        <p:spPr>
          <a:xfrm>
            <a:off x="251520" y="1556792"/>
            <a:ext cx="6451600" cy="4546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Popular programmable IC–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</a:rPr>
              <a:t>FPGA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"Field-programmable gate array"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Developed late 1980s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Though no "gate array" inside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Named when gate arrays were popular in 1980s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Programmable in the "field" 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e.g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, your lab) rather than requiring a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fab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8" name="Picture 5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5900" y="1268760"/>
            <a:ext cx="20701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2204864"/>
            <a:ext cx="2827337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400" b="1" dirty="0" smtClean="0">
                <a:solidFill>
                  <a:srgbClr val="FF0000"/>
                </a:solidFill>
                <a:latin typeface="Comic Sans MS" pitchFamily="66" charset="0"/>
              </a:rPr>
              <a:t>FPGA Internals: Lookup Tables (LUTs)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219200"/>
            <a:ext cx="8305800" cy="1739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Basic idea: 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Memory can implement combinational logic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Ex: 2-address memory can implement 2-input logic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1-bit wide memory – 1 function;    2-bits wide – 2 functions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Such memory in FPGA known as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lookup table (LUT)</a:t>
            </a:r>
          </a:p>
        </p:txBody>
      </p:sp>
      <p:sp>
        <p:nvSpPr>
          <p:cNvPr id="7" name="Rectangle 431"/>
          <p:cNvSpPr>
            <a:spLocks noChangeArrowheads="1"/>
          </p:cNvSpPr>
          <p:nvPr/>
        </p:nvSpPr>
        <p:spPr bwMode="auto">
          <a:xfrm>
            <a:off x="2571750" y="5540375"/>
            <a:ext cx="7053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(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" name="Rectangle 432"/>
          <p:cNvSpPr>
            <a:spLocks noChangeArrowheads="1"/>
          </p:cNvSpPr>
          <p:nvPr/>
        </p:nvSpPr>
        <p:spPr bwMode="auto">
          <a:xfrm>
            <a:off x="2636838" y="5534025"/>
            <a:ext cx="11381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1">
                <a:solidFill>
                  <a:srgbClr val="000000"/>
                </a:solidFill>
                <a:latin typeface="Comic Sans MS" pitchFamily="66" charset="0"/>
              </a:rPr>
              <a:t>b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" name="Rectangle 433"/>
          <p:cNvSpPr>
            <a:spLocks noChangeArrowheads="1"/>
          </p:cNvSpPr>
          <p:nvPr/>
        </p:nvSpPr>
        <p:spPr bwMode="auto">
          <a:xfrm>
            <a:off x="2755900" y="5540375"/>
            <a:ext cx="7053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)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0" name="Rectangle 434"/>
          <p:cNvSpPr>
            <a:spLocks noChangeArrowheads="1"/>
          </p:cNvSpPr>
          <p:nvPr/>
        </p:nvSpPr>
        <p:spPr bwMode="auto">
          <a:xfrm>
            <a:off x="735013" y="5540375"/>
            <a:ext cx="7053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(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1" name="Rectangle 435"/>
          <p:cNvSpPr>
            <a:spLocks noChangeArrowheads="1"/>
          </p:cNvSpPr>
          <p:nvPr/>
        </p:nvSpPr>
        <p:spPr bwMode="auto">
          <a:xfrm>
            <a:off x="800100" y="5534025"/>
            <a:ext cx="10740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1">
                <a:solidFill>
                  <a:srgbClr val="000000"/>
                </a:solidFill>
                <a:latin typeface="Comic Sans MS" pitchFamily="66" charset="0"/>
              </a:rPr>
              <a:t>a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2" name="Rectangle 436"/>
          <p:cNvSpPr>
            <a:spLocks noChangeArrowheads="1"/>
          </p:cNvSpPr>
          <p:nvPr/>
        </p:nvSpPr>
        <p:spPr bwMode="auto">
          <a:xfrm>
            <a:off x="908050" y="5540375"/>
            <a:ext cx="7053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)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3" name="Rectangle 467"/>
          <p:cNvSpPr>
            <a:spLocks noChangeArrowheads="1"/>
          </p:cNvSpPr>
          <p:nvPr/>
        </p:nvSpPr>
        <p:spPr bwMode="auto">
          <a:xfrm>
            <a:off x="323850" y="3228975"/>
            <a:ext cx="1084263" cy="1608138"/>
          </a:xfrm>
          <a:prstGeom prst="rect">
            <a:avLst/>
          </a:prstGeom>
          <a:solidFill>
            <a:srgbClr val="D4E0F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" name="Rectangle 468"/>
          <p:cNvSpPr>
            <a:spLocks noChangeArrowheads="1"/>
          </p:cNvSpPr>
          <p:nvPr/>
        </p:nvSpPr>
        <p:spPr bwMode="auto">
          <a:xfrm>
            <a:off x="377825" y="2897188"/>
            <a:ext cx="69410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F = x'y'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5" name="Rectangle 472"/>
          <p:cNvSpPr>
            <a:spLocks noChangeArrowheads="1"/>
          </p:cNvSpPr>
          <p:nvPr/>
        </p:nvSpPr>
        <p:spPr bwMode="auto">
          <a:xfrm>
            <a:off x="1011238" y="2897188"/>
            <a:ext cx="4215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 + xy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6" name="Rectangle 473"/>
          <p:cNvSpPr>
            <a:spLocks noChangeArrowheads="1"/>
          </p:cNvSpPr>
          <p:nvPr/>
        </p:nvSpPr>
        <p:spPr bwMode="auto">
          <a:xfrm>
            <a:off x="384175" y="3330575"/>
            <a:ext cx="11381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x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7" name="Rectangle 474"/>
          <p:cNvSpPr>
            <a:spLocks noChangeArrowheads="1"/>
          </p:cNvSpPr>
          <p:nvPr/>
        </p:nvSpPr>
        <p:spPr bwMode="auto">
          <a:xfrm>
            <a:off x="379413" y="3608388"/>
            <a:ext cx="1170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8" name="Rectangle 475"/>
          <p:cNvSpPr>
            <a:spLocks noChangeArrowheads="1"/>
          </p:cNvSpPr>
          <p:nvPr/>
        </p:nvSpPr>
        <p:spPr bwMode="auto">
          <a:xfrm>
            <a:off x="379413" y="3890963"/>
            <a:ext cx="1170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9" name="Rectangle 476"/>
          <p:cNvSpPr>
            <a:spLocks noChangeArrowheads="1"/>
          </p:cNvSpPr>
          <p:nvPr/>
        </p:nvSpPr>
        <p:spPr bwMode="auto">
          <a:xfrm>
            <a:off x="379413" y="4171950"/>
            <a:ext cx="8656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0" name="Rectangle 477"/>
          <p:cNvSpPr>
            <a:spLocks noChangeArrowheads="1"/>
          </p:cNvSpPr>
          <p:nvPr/>
        </p:nvSpPr>
        <p:spPr bwMode="auto">
          <a:xfrm>
            <a:off x="379413" y="4449763"/>
            <a:ext cx="8656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1" name="Rectangle 478"/>
          <p:cNvSpPr>
            <a:spLocks noChangeArrowheads="1"/>
          </p:cNvSpPr>
          <p:nvPr/>
        </p:nvSpPr>
        <p:spPr bwMode="auto">
          <a:xfrm>
            <a:off x="677863" y="3330575"/>
            <a:ext cx="9938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y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2" name="Rectangle 479"/>
          <p:cNvSpPr>
            <a:spLocks noChangeArrowheads="1"/>
          </p:cNvSpPr>
          <p:nvPr/>
        </p:nvSpPr>
        <p:spPr bwMode="auto">
          <a:xfrm>
            <a:off x="671513" y="3608388"/>
            <a:ext cx="1170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3" name="Rectangle 480"/>
          <p:cNvSpPr>
            <a:spLocks noChangeArrowheads="1"/>
          </p:cNvSpPr>
          <p:nvPr/>
        </p:nvSpPr>
        <p:spPr bwMode="auto">
          <a:xfrm>
            <a:off x="671513" y="3890963"/>
            <a:ext cx="8656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4" name="Rectangle 481"/>
          <p:cNvSpPr>
            <a:spLocks noChangeArrowheads="1"/>
          </p:cNvSpPr>
          <p:nvPr/>
        </p:nvSpPr>
        <p:spPr bwMode="auto">
          <a:xfrm>
            <a:off x="671513" y="4171950"/>
            <a:ext cx="1170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5" name="Rectangle 482"/>
          <p:cNvSpPr>
            <a:spLocks noChangeArrowheads="1"/>
          </p:cNvSpPr>
          <p:nvPr/>
        </p:nvSpPr>
        <p:spPr bwMode="auto">
          <a:xfrm>
            <a:off x="671513" y="4449763"/>
            <a:ext cx="8656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" name="Rectangle 483"/>
          <p:cNvSpPr>
            <a:spLocks noChangeArrowheads="1"/>
          </p:cNvSpPr>
          <p:nvPr/>
        </p:nvSpPr>
        <p:spPr bwMode="auto">
          <a:xfrm>
            <a:off x="1135063" y="3330575"/>
            <a:ext cx="1170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F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7" name="Rectangle 484"/>
          <p:cNvSpPr>
            <a:spLocks noChangeArrowheads="1"/>
          </p:cNvSpPr>
          <p:nvPr/>
        </p:nvSpPr>
        <p:spPr bwMode="auto">
          <a:xfrm>
            <a:off x="1141413" y="3608388"/>
            <a:ext cx="8656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8" name="Rectangle 485"/>
          <p:cNvSpPr>
            <a:spLocks noChangeArrowheads="1"/>
          </p:cNvSpPr>
          <p:nvPr/>
        </p:nvSpPr>
        <p:spPr bwMode="auto">
          <a:xfrm>
            <a:off x="1141413" y="3890963"/>
            <a:ext cx="1170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9" name="Rectangle 486"/>
          <p:cNvSpPr>
            <a:spLocks noChangeArrowheads="1"/>
          </p:cNvSpPr>
          <p:nvPr/>
        </p:nvSpPr>
        <p:spPr bwMode="auto">
          <a:xfrm>
            <a:off x="1141413" y="4171950"/>
            <a:ext cx="1170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0" name="Rectangle 487"/>
          <p:cNvSpPr>
            <a:spLocks noChangeArrowheads="1"/>
          </p:cNvSpPr>
          <p:nvPr/>
        </p:nvSpPr>
        <p:spPr bwMode="auto">
          <a:xfrm>
            <a:off x="1141413" y="4449763"/>
            <a:ext cx="8656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1" name="Line 488"/>
          <p:cNvSpPr>
            <a:spLocks noChangeShapeType="1"/>
          </p:cNvSpPr>
          <p:nvPr/>
        </p:nvSpPr>
        <p:spPr bwMode="auto">
          <a:xfrm>
            <a:off x="323850" y="3600450"/>
            <a:ext cx="1084263" cy="1588"/>
          </a:xfrm>
          <a:prstGeom prst="line">
            <a:avLst/>
          </a:prstGeom>
          <a:noFill/>
          <a:ln w="2381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2" name="Line 489"/>
          <p:cNvSpPr>
            <a:spLocks noChangeShapeType="1"/>
          </p:cNvSpPr>
          <p:nvPr/>
        </p:nvSpPr>
        <p:spPr bwMode="auto">
          <a:xfrm>
            <a:off x="963613" y="3233738"/>
            <a:ext cx="1587" cy="1603375"/>
          </a:xfrm>
          <a:prstGeom prst="line">
            <a:avLst/>
          </a:prstGeom>
          <a:noFill/>
          <a:ln w="2381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grpSp>
        <p:nvGrpSpPr>
          <p:cNvPr id="33" name="Group 552"/>
          <p:cNvGrpSpPr>
            <a:grpSpLocks/>
          </p:cNvGrpSpPr>
          <p:nvPr/>
        </p:nvGrpSpPr>
        <p:grpSpPr bwMode="auto">
          <a:xfrm>
            <a:off x="5565775" y="2897188"/>
            <a:ext cx="3309938" cy="2873375"/>
            <a:chOff x="3506" y="1825"/>
            <a:chExt cx="2085" cy="1810"/>
          </a:xfrm>
        </p:grpSpPr>
        <p:grpSp>
          <p:nvGrpSpPr>
            <p:cNvPr id="34" name="Group 534"/>
            <p:cNvGrpSpPr>
              <a:grpSpLocks/>
            </p:cNvGrpSpPr>
            <p:nvPr/>
          </p:nvGrpSpPr>
          <p:grpSpPr bwMode="auto">
            <a:xfrm>
              <a:off x="3506" y="1825"/>
              <a:ext cx="837" cy="1810"/>
              <a:chOff x="3506" y="1825"/>
              <a:chExt cx="837" cy="1810"/>
            </a:xfrm>
          </p:grpSpPr>
          <p:sp>
            <p:nvSpPr>
              <p:cNvPr id="70" name="Rectangle 425"/>
              <p:cNvSpPr>
                <a:spLocks noChangeArrowheads="1"/>
              </p:cNvSpPr>
              <p:nvPr/>
            </p:nvSpPr>
            <p:spPr bwMode="auto">
              <a:xfrm>
                <a:off x="3845" y="3490"/>
                <a:ext cx="44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Comic Sans MS" pitchFamily="66" charset="0"/>
                  </a:rPr>
                  <a:t>(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1" name="Rectangle 426"/>
              <p:cNvSpPr>
                <a:spLocks noChangeArrowheads="1"/>
              </p:cNvSpPr>
              <p:nvPr/>
            </p:nvSpPr>
            <p:spPr bwMode="auto">
              <a:xfrm>
                <a:off x="3886" y="3486"/>
                <a:ext cx="7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 b="1">
                    <a:solidFill>
                      <a:srgbClr val="000000"/>
                    </a:solidFill>
                    <a:latin typeface="Comic Sans MS" pitchFamily="66" charset="0"/>
                  </a:rPr>
                  <a:t>d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2" name="Rectangle 427"/>
              <p:cNvSpPr>
                <a:spLocks noChangeArrowheads="1"/>
              </p:cNvSpPr>
              <p:nvPr/>
            </p:nvSpPr>
            <p:spPr bwMode="auto">
              <a:xfrm>
                <a:off x="3961" y="3490"/>
                <a:ext cx="44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Comic Sans MS" pitchFamily="66" charset="0"/>
                  </a:rPr>
                  <a:t>)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3" name="Freeform 437"/>
              <p:cNvSpPr>
                <a:spLocks/>
              </p:cNvSpPr>
              <p:nvPr/>
            </p:nvSpPr>
            <p:spPr bwMode="auto">
              <a:xfrm>
                <a:off x="3506" y="2149"/>
                <a:ext cx="837" cy="1017"/>
              </a:xfrm>
              <a:custGeom>
                <a:avLst/>
                <a:gdLst>
                  <a:gd name="T0" fmla="*/ 837 w 837"/>
                  <a:gd name="T1" fmla="*/ 1017 h 1017"/>
                  <a:gd name="T2" fmla="*/ 0 w 837"/>
                  <a:gd name="T3" fmla="*/ 1014 h 1017"/>
                  <a:gd name="T4" fmla="*/ 0 w 837"/>
                  <a:gd name="T5" fmla="*/ 0 h 1017"/>
                  <a:gd name="T6" fmla="*/ 837 w 837"/>
                  <a:gd name="T7" fmla="*/ 4 h 1017"/>
                  <a:gd name="T8" fmla="*/ 837 w 837"/>
                  <a:gd name="T9" fmla="*/ 1017 h 10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7"/>
                  <a:gd name="T16" fmla="*/ 0 h 1017"/>
                  <a:gd name="T17" fmla="*/ 837 w 837"/>
                  <a:gd name="T18" fmla="*/ 1017 h 10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7" h="1017">
                    <a:moveTo>
                      <a:pt x="837" y="1017"/>
                    </a:moveTo>
                    <a:lnTo>
                      <a:pt x="0" y="1014"/>
                    </a:lnTo>
                    <a:lnTo>
                      <a:pt x="0" y="0"/>
                    </a:lnTo>
                    <a:lnTo>
                      <a:pt x="837" y="4"/>
                    </a:lnTo>
                    <a:lnTo>
                      <a:pt x="837" y="1017"/>
                    </a:lnTo>
                    <a:close/>
                  </a:path>
                </a:pathLst>
              </a:custGeom>
              <a:solidFill>
                <a:srgbClr val="D4E0F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74" name="Rectangle 438"/>
              <p:cNvSpPr>
                <a:spLocks noChangeArrowheads="1"/>
              </p:cNvSpPr>
              <p:nvPr/>
            </p:nvSpPr>
            <p:spPr bwMode="auto">
              <a:xfrm>
                <a:off x="3541" y="1825"/>
                <a:ext cx="70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Comic Sans MS" pitchFamily="66" charset="0"/>
                  </a:rPr>
                  <a:t>F = x'y' + xy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5" name="Rectangle 443"/>
              <p:cNvSpPr>
                <a:spLocks noChangeArrowheads="1"/>
              </p:cNvSpPr>
              <p:nvPr/>
            </p:nvSpPr>
            <p:spPr bwMode="auto">
              <a:xfrm>
                <a:off x="3541" y="1965"/>
                <a:ext cx="399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Comic Sans MS" pitchFamily="66" charset="0"/>
                  </a:rPr>
                  <a:t>G = xy'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6" name="Rectangle 445"/>
              <p:cNvSpPr>
                <a:spLocks noChangeArrowheads="1"/>
              </p:cNvSpPr>
              <p:nvPr/>
            </p:nvSpPr>
            <p:spPr bwMode="auto">
              <a:xfrm>
                <a:off x="3545" y="2216"/>
                <a:ext cx="72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Comic Sans MS" pitchFamily="66" charset="0"/>
                  </a:rPr>
                  <a:t>x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7" name="Rectangle 446"/>
              <p:cNvSpPr>
                <a:spLocks noChangeArrowheads="1"/>
              </p:cNvSpPr>
              <p:nvPr/>
            </p:nvSpPr>
            <p:spPr bwMode="auto">
              <a:xfrm>
                <a:off x="3541" y="2400"/>
                <a:ext cx="74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Comic Sans MS" pitchFamily="66" charset="0"/>
                  </a:rPr>
                  <a:t>0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8" name="Rectangle 447"/>
              <p:cNvSpPr>
                <a:spLocks noChangeArrowheads="1"/>
              </p:cNvSpPr>
              <p:nvPr/>
            </p:nvSpPr>
            <p:spPr bwMode="auto">
              <a:xfrm>
                <a:off x="3541" y="2584"/>
                <a:ext cx="74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Comic Sans MS" pitchFamily="66" charset="0"/>
                  </a:rPr>
                  <a:t>0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9" name="Rectangle 448"/>
              <p:cNvSpPr>
                <a:spLocks noChangeArrowheads="1"/>
              </p:cNvSpPr>
              <p:nvPr/>
            </p:nvSpPr>
            <p:spPr bwMode="auto">
              <a:xfrm>
                <a:off x="3541" y="2769"/>
                <a:ext cx="55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Comic Sans MS" pitchFamily="66" charset="0"/>
                  </a:rPr>
                  <a:t>1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80" name="Rectangle 449"/>
              <p:cNvSpPr>
                <a:spLocks noChangeArrowheads="1"/>
              </p:cNvSpPr>
              <p:nvPr/>
            </p:nvSpPr>
            <p:spPr bwMode="auto">
              <a:xfrm>
                <a:off x="3541" y="2953"/>
                <a:ext cx="55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Comic Sans MS" pitchFamily="66" charset="0"/>
                  </a:rPr>
                  <a:t>1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81" name="Rectangle 450"/>
              <p:cNvSpPr>
                <a:spLocks noChangeArrowheads="1"/>
              </p:cNvSpPr>
              <p:nvPr/>
            </p:nvSpPr>
            <p:spPr bwMode="auto">
              <a:xfrm>
                <a:off x="3729" y="2216"/>
                <a:ext cx="6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Comic Sans MS" pitchFamily="66" charset="0"/>
                  </a:rPr>
                  <a:t>y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82" name="Rectangle 451"/>
              <p:cNvSpPr>
                <a:spLocks noChangeArrowheads="1"/>
              </p:cNvSpPr>
              <p:nvPr/>
            </p:nvSpPr>
            <p:spPr bwMode="auto">
              <a:xfrm>
                <a:off x="3726" y="2400"/>
                <a:ext cx="74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Comic Sans MS" pitchFamily="66" charset="0"/>
                  </a:rPr>
                  <a:t>0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83" name="Rectangle 452"/>
              <p:cNvSpPr>
                <a:spLocks noChangeArrowheads="1"/>
              </p:cNvSpPr>
              <p:nvPr/>
            </p:nvSpPr>
            <p:spPr bwMode="auto">
              <a:xfrm>
                <a:off x="3726" y="2584"/>
                <a:ext cx="55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Comic Sans MS" pitchFamily="66" charset="0"/>
                  </a:rPr>
                  <a:t>1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84" name="Rectangle 453"/>
              <p:cNvSpPr>
                <a:spLocks noChangeArrowheads="1"/>
              </p:cNvSpPr>
              <p:nvPr/>
            </p:nvSpPr>
            <p:spPr bwMode="auto">
              <a:xfrm>
                <a:off x="3726" y="2769"/>
                <a:ext cx="74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Comic Sans MS" pitchFamily="66" charset="0"/>
                  </a:rPr>
                  <a:t>0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85" name="Rectangle 454"/>
              <p:cNvSpPr>
                <a:spLocks noChangeArrowheads="1"/>
              </p:cNvSpPr>
              <p:nvPr/>
            </p:nvSpPr>
            <p:spPr bwMode="auto">
              <a:xfrm>
                <a:off x="3726" y="2953"/>
                <a:ext cx="55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Comic Sans MS" pitchFamily="66" charset="0"/>
                  </a:rPr>
                  <a:t>1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86" name="Rectangle 455"/>
              <p:cNvSpPr>
                <a:spLocks noChangeArrowheads="1"/>
              </p:cNvSpPr>
              <p:nvPr/>
            </p:nvSpPr>
            <p:spPr bwMode="auto">
              <a:xfrm>
                <a:off x="4018" y="2216"/>
                <a:ext cx="74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Comic Sans MS" pitchFamily="66" charset="0"/>
                  </a:rPr>
                  <a:t>F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87" name="Rectangle 456"/>
              <p:cNvSpPr>
                <a:spLocks noChangeArrowheads="1"/>
              </p:cNvSpPr>
              <p:nvPr/>
            </p:nvSpPr>
            <p:spPr bwMode="auto">
              <a:xfrm>
                <a:off x="4021" y="2400"/>
                <a:ext cx="55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Comic Sans MS" pitchFamily="66" charset="0"/>
                  </a:rPr>
                  <a:t>1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88" name="Rectangle 457"/>
              <p:cNvSpPr>
                <a:spLocks noChangeArrowheads="1"/>
              </p:cNvSpPr>
              <p:nvPr/>
            </p:nvSpPr>
            <p:spPr bwMode="auto">
              <a:xfrm>
                <a:off x="4021" y="2584"/>
                <a:ext cx="74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Comic Sans MS" pitchFamily="66" charset="0"/>
                  </a:rPr>
                  <a:t>0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89" name="Rectangle 458"/>
              <p:cNvSpPr>
                <a:spLocks noChangeArrowheads="1"/>
              </p:cNvSpPr>
              <p:nvPr/>
            </p:nvSpPr>
            <p:spPr bwMode="auto">
              <a:xfrm>
                <a:off x="4021" y="2769"/>
                <a:ext cx="74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Comic Sans MS" pitchFamily="66" charset="0"/>
                  </a:rPr>
                  <a:t>0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90" name="Rectangle 459"/>
              <p:cNvSpPr>
                <a:spLocks noChangeArrowheads="1"/>
              </p:cNvSpPr>
              <p:nvPr/>
            </p:nvSpPr>
            <p:spPr bwMode="auto">
              <a:xfrm>
                <a:off x="4021" y="2953"/>
                <a:ext cx="55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Comic Sans MS" pitchFamily="66" charset="0"/>
                  </a:rPr>
                  <a:t>1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91" name="Rectangle 460"/>
              <p:cNvSpPr>
                <a:spLocks noChangeArrowheads="1"/>
              </p:cNvSpPr>
              <p:nvPr/>
            </p:nvSpPr>
            <p:spPr bwMode="auto">
              <a:xfrm>
                <a:off x="4192" y="2216"/>
                <a:ext cx="8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Comic Sans MS" pitchFamily="66" charset="0"/>
                  </a:rPr>
                  <a:t>G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92" name="Rectangle 461"/>
              <p:cNvSpPr>
                <a:spLocks noChangeArrowheads="1"/>
              </p:cNvSpPr>
              <p:nvPr/>
            </p:nvSpPr>
            <p:spPr bwMode="auto">
              <a:xfrm>
                <a:off x="4206" y="2400"/>
                <a:ext cx="74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Comic Sans MS" pitchFamily="66" charset="0"/>
                  </a:rPr>
                  <a:t>0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93" name="Rectangle 462"/>
              <p:cNvSpPr>
                <a:spLocks noChangeArrowheads="1"/>
              </p:cNvSpPr>
              <p:nvPr/>
            </p:nvSpPr>
            <p:spPr bwMode="auto">
              <a:xfrm>
                <a:off x="4206" y="2584"/>
                <a:ext cx="74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Comic Sans MS" pitchFamily="66" charset="0"/>
                  </a:rPr>
                  <a:t>0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94" name="Rectangle 463"/>
              <p:cNvSpPr>
                <a:spLocks noChangeArrowheads="1"/>
              </p:cNvSpPr>
              <p:nvPr/>
            </p:nvSpPr>
            <p:spPr bwMode="auto">
              <a:xfrm>
                <a:off x="4206" y="2769"/>
                <a:ext cx="55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Comic Sans MS" pitchFamily="66" charset="0"/>
                  </a:rPr>
                  <a:t>1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95" name="Rectangle 464"/>
              <p:cNvSpPr>
                <a:spLocks noChangeArrowheads="1"/>
              </p:cNvSpPr>
              <p:nvPr/>
            </p:nvSpPr>
            <p:spPr bwMode="auto">
              <a:xfrm>
                <a:off x="4206" y="2953"/>
                <a:ext cx="74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Comic Sans MS" pitchFamily="66" charset="0"/>
                  </a:rPr>
                  <a:t>0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96" name="Line 465"/>
              <p:cNvSpPr>
                <a:spLocks noChangeShapeType="1"/>
              </p:cNvSpPr>
              <p:nvPr/>
            </p:nvSpPr>
            <p:spPr bwMode="auto">
              <a:xfrm>
                <a:off x="3506" y="2383"/>
                <a:ext cx="837" cy="1"/>
              </a:xfrm>
              <a:prstGeom prst="line">
                <a:avLst/>
              </a:prstGeom>
              <a:noFill/>
              <a:ln w="23813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97" name="Line 466"/>
              <p:cNvSpPr>
                <a:spLocks noChangeShapeType="1"/>
              </p:cNvSpPr>
              <p:nvPr/>
            </p:nvSpPr>
            <p:spPr bwMode="auto">
              <a:xfrm>
                <a:off x="3909" y="2153"/>
                <a:ext cx="1" cy="1010"/>
              </a:xfrm>
              <a:prstGeom prst="line">
                <a:avLst/>
              </a:prstGeom>
              <a:noFill/>
              <a:ln w="23813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</p:grpSp>
        <p:grpSp>
          <p:nvGrpSpPr>
            <p:cNvPr id="35" name="Group 551"/>
            <p:cNvGrpSpPr>
              <a:grpSpLocks/>
            </p:cNvGrpSpPr>
            <p:nvPr/>
          </p:nvGrpSpPr>
          <p:grpSpPr bwMode="auto">
            <a:xfrm>
              <a:off x="4472" y="1926"/>
              <a:ext cx="1119" cy="1709"/>
              <a:chOff x="4472" y="1926"/>
              <a:chExt cx="1119" cy="1709"/>
            </a:xfrm>
          </p:grpSpPr>
          <p:sp>
            <p:nvSpPr>
              <p:cNvPr id="36" name="Line 350"/>
              <p:cNvSpPr>
                <a:spLocks noChangeShapeType="1"/>
              </p:cNvSpPr>
              <p:nvPr/>
            </p:nvSpPr>
            <p:spPr bwMode="auto">
              <a:xfrm>
                <a:off x="5192" y="3163"/>
                <a:ext cx="1" cy="134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7" name="Freeform 351"/>
              <p:cNvSpPr>
                <a:spLocks/>
              </p:cNvSpPr>
              <p:nvPr/>
            </p:nvSpPr>
            <p:spPr bwMode="auto">
              <a:xfrm>
                <a:off x="5161" y="3255"/>
                <a:ext cx="62" cy="123"/>
              </a:xfrm>
              <a:custGeom>
                <a:avLst/>
                <a:gdLst>
                  <a:gd name="T0" fmla="*/ 31 w 62"/>
                  <a:gd name="T1" fmla="*/ 123 h 123"/>
                  <a:gd name="T2" fmla="*/ 62 w 62"/>
                  <a:gd name="T3" fmla="*/ 0 h 123"/>
                  <a:gd name="T4" fmla="*/ 0 w 62"/>
                  <a:gd name="T5" fmla="*/ 0 h 123"/>
                  <a:gd name="T6" fmla="*/ 31 w 62"/>
                  <a:gd name="T7" fmla="*/ 123 h 12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"/>
                  <a:gd name="T13" fmla="*/ 0 h 123"/>
                  <a:gd name="T14" fmla="*/ 62 w 62"/>
                  <a:gd name="T15" fmla="*/ 123 h 12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" h="123">
                    <a:moveTo>
                      <a:pt x="31" y="123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31" y="1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8" name="Line 352"/>
              <p:cNvSpPr>
                <a:spLocks noChangeShapeType="1"/>
              </p:cNvSpPr>
              <p:nvPr/>
            </p:nvSpPr>
            <p:spPr bwMode="auto">
              <a:xfrm>
                <a:off x="5384" y="3163"/>
                <a:ext cx="1" cy="134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9" name="Freeform 353"/>
              <p:cNvSpPr>
                <a:spLocks/>
              </p:cNvSpPr>
              <p:nvPr/>
            </p:nvSpPr>
            <p:spPr bwMode="auto">
              <a:xfrm>
                <a:off x="5353" y="3255"/>
                <a:ext cx="62" cy="123"/>
              </a:xfrm>
              <a:custGeom>
                <a:avLst/>
                <a:gdLst>
                  <a:gd name="T0" fmla="*/ 31 w 62"/>
                  <a:gd name="T1" fmla="*/ 123 h 123"/>
                  <a:gd name="T2" fmla="*/ 62 w 62"/>
                  <a:gd name="T3" fmla="*/ 0 h 123"/>
                  <a:gd name="T4" fmla="*/ 0 w 62"/>
                  <a:gd name="T5" fmla="*/ 0 h 123"/>
                  <a:gd name="T6" fmla="*/ 31 w 62"/>
                  <a:gd name="T7" fmla="*/ 123 h 12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"/>
                  <a:gd name="T13" fmla="*/ 0 h 123"/>
                  <a:gd name="T14" fmla="*/ 62 w 62"/>
                  <a:gd name="T15" fmla="*/ 123 h 12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" h="123">
                    <a:moveTo>
                      <a:pt x="31" y="123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31" y="1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0" name="Line 354"/>
              <p:cNvSpPr>
                <a:spLocks noChangeShapeType="1"/>
              </p:cNvSpPr>
              <p:nvPr/>
            </p:nvSpPr>
            <p:spPr bwMode="auto">
              <a:xfrm>
                <a:off x="4547" y="2337"/>
                <a:ext cx="134" cy="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1" name="Freeform 355"/>
              <p:cNvSpPr>
                <a:spLocks/>
              </p:cNvSpPr>
              <p:nvPr/>
            </p:nvSpPr>
            <p:spPr bwMode="auto">
              <a:xfrm>
                <a:off x="4662" y="2306"/>
                <a:ext cx="123" cy="62"/>
              </a:xfrm>
              <a:custGeom>
                <a:avLst/>
                <a:gdLst>
                  <a:gd name="T0" fmla="*/ 123 w 123"/>
                  <a:gd name="T1" fmla="*/ 31 h 62"/>
                  <a:gd name="T2" fmla="*/ 0 w 123"/>
                  <a:gd name="T3" fmla="*/ 0 h 62"/>
                  <a:gd name="T4" fmla="*/ 0 w 123"/>
                  <a:gd name="T5" fmla="*/ 62 h 62"/>
                  <a:gd name="T6" fmla="*/ 123 w 123"/>
                  <a:gd name="T7" fmla="*/ 31 h 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3"/>
                  <a:gd name="T13" fmla="*/ 0 h 62"/>
                  <a:gd name="T14" fmla="*/ 123 w 123"/>
                  <a:gd name="T15" fmla="*/ 62 h 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3" h="62">
                    <a:moveTo>
                      <a:pt x="123" y="31"/>
                    </a:moveTo>
                    <a:lnTo>
                      <a:pt x="0" y="0"/>
                    </a:lnTo>
                    <a:lnTo>
                      <a:pt x="0" y="62"/>
                    </a:lnTo>
                    <a:lnTo>
                      <a:pt x="123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2" name="Line 356"/>
              <p:cNvSpPr>
                <a:spLocks noChangeShapeType="1"/>
              </p:cNvSpPr>
              <p:nvPr/>
            </p:nvSpPr>
            <p:spPr bwMode="auto">
              <a:xfrm>
                <a:off x="4547" y="2971"/>
                <a:ext cx="134" cy="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3" name="Freeform 357"/>
              <p:cNvSpPr>
                <a:spLocks/>
              </p:cNvSpPr>
              <p:nvPr/>
            </p:nvSpPr>
            <p:spPr bwMode="auto">
              <a:xfrm>
                <a:off x="4662" y="2940"/>
                <a:ext cx="123" cy="61"/>
              </a:xfrm>
              <a:custGeom>
                <a:avLst/>
                <a:gdLst>
                  <a:gd name="T0" fmla="*/ 123 w 123"/>
                  <a:gd name="T1" fmla="*/ 31 h 61"/>
                  <a:gd name="T2" fmla="*/ 0 w 123"/>
                  <a:gd name="T3" fmla="*/ 0 h 61"/>
                  <a:gd name="T4" fmla="*/ 0 w 123"/>
                  <a:gd name="T5" fmla="*/ 61 h 61"/>
                  <a:gd name="T6" fmla="*/ 123 w 123"/>
                  <a:gd name="T7" fmla="*/ 31 h 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3"/>
                  <a:gd name="T13" fmla="*/ 0 h 61"/>
                  <a:gd name="T14" fmla="*/ 123 w 123"/>
                  <a:gd name="T15" fmla="*/ 61 h 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3" h="61">
                    <a:moveTo>
                      <a:pt x="123" y="31"/>
                    </a:moveTo>
                    <a:lnTo>
                      <a:pt x="0" y="0"/>
                    </a:lnTo>
                    <a:lnTo>
                      <a:pt x="0" y="61"/>
                    </a:lnTo>
                    <a:lnTo>
                      <a:pt x="123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4" name="Line 358"/>
              <p:cNvSpPr>
                <a:spLocks noChangeShapeType="1"/>
              </p:cNvSpPr>
              <p:nvPr/>
            </p:nvSpPr>
            <p:spPr bwMode="auto">
              <a:xfrm>
                <a:off x="4547" y="3082"/>
                <a:ext cx="134" cy="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5" name="Freeform 359"/>
              <p:cNvSpPr>
                <a:spLocks/>
              </p:cNvSpPr>
              <p:nvPr/>
            </p:nvSpPr>
            <p:spPr bwMode="auto">
              <a:xfrm>
                <a:off x="4662" y="3051"/>
                <a:ext cx="123" cy="62"/>
              </a:xfrm>
              <a:custGeom>
                <a:avLst/>
                <a:gdLst>
                  <a:gd name="T0" fmla="*/ 123 w 123"/>
                  <a:gd name="T1" fmla="*/ 31 h 62"/>
                  <a:gd name="T2" fmla="*/ 0 w 123"/>
                  <a:gd name="T3" fmla="*/ 0 h 62"/>
                  <a:gd name="T4" fmla="*/ 0 w 123"/>
                  <a:gd name="T5" fmla="*/ 62 h 62"/>
                  <a:gd name="T6" fmla="*/ 123 w 123"/>
                  <a:gd name="T7" fmla="*/ 31 h 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3"/>
                  <a:gd name="T13" fmla="*/ 0 h 62"/>
                  <a:gd name="T14" fmla="*/ 123 w 123"/>
                  <a:gd name="T15" fmla="*/ 62 h 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3" h="62">
                    <a:moveTo>
                      <a:pt x="123" y="31"/>
                    </a:moveTo>
                    <a:lnTo>
                      <a:pt x="0" y="0"/>
                    </a:lnTo>
                    <a:lnTo>
                      <a:pt x="0" y="62"/>
                    </a:lnTo>
                    <a:lnTo>
                      <a:pt x="123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6" name="Rectangle 360"/>
              <p:cNvSpPr>
                <a:spLocks noChangeArrowheads="1"/>
              </p:cNvSpPr>
              <p:nvPr/>
            </p:nvSpPr>
            <p:spPr bwMode="auto">
              <a:xfrm>
                <a:off x="4921" y="1962"/>
                <a:ext cx="145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Comic Sans MS" pitchFamily="66" charset="0"/>
                  </a:rPr>
                  <a:t>4x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7" name="Rectangle 362"/>
              <p:cNvSpPr>
                <a:spLocks noChangeArrowheads="1"/>
              </p:cNvSpPr>
              <p:nvPr/>
            </p:nvSpPr>
            <p:spPr bwMode="auto">
              <a:xfrm>
                <a:off x="5056" y="1962"/>
                <a:ext cx="408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Comic Sans MS" pitchFamily="66" charset="0"/>
                  </a:rPr>
                  <a:t>2 Mem.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8" name="Rectangle 363"/>
              <p:cNvSpPr>
                <a:spLocks noChangeArrowheads="1"/>
              </p:cNvSpPr>
              <p:nvPr/>
            </p:nvSpPr>
            <p:spPr bwMode="auto">
              <a:xfrm>
                <a:off x="4793" y="1926"/>
                <a:ext cx="798" cy="1237"/>
              </a:xfrm>
              <a:prstGeom prst="rect">
                <a:avLst/>
              </a:prstGeom>
              <a:noFill/>
              <a:ln w="17463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9" name="Rectangle 364"/>
              <p:cNvSpPr>
                <a:spLocks noChangeArrowheads="1"/>
              </p:cNvSpPr>
              <p:nvPr/>
            </p:nvSpPr>
            <p:spPr bwMode="auto">
              <a:xfrm>
                <a:off x="5077" y="2302"/>
                <a:ext cx="403" cy="657"/>
              </a:xfrm>
              <a:prstGeom prst="rect">
                <a:avLst/>
              </a:prstGeom>
              <a:solidFill>
                <a:srgbClr val="D4E0F3"/>
              </a:solidFill>
              <a:ln w="17463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0" name="Line 365"/>
              <p:cNvSpPr>
                <a:spLocks noChangeShapeType="1"/>
              </p:cNvSpPr>
              <p:nvPr/>
            </p:nvSpPr>
            <p:spPr bwMode="auto">
              <a:xfrm>
                <a:off x="5077" y="2468"/>
                <a:ext cx="403" cy="1"/>
              </a:xfrm>
              <a:prstGeom prst="line">
                <a:avLst/>
              </a:prstGeom>
              <a:noFill/>
              <a:ln w="17463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1" name="Line 366"/>
              <p:cNvSpPr>
                <a:spLocks noChangeShapeType="1"/>
              </p:cNvSpPr>
              <p:nvPr/>
            </p:nvSpPr>
            <p:spPr bwMode="auto">
              <a:xfrm>
                <a:off x="5077" y="2633"/>
                <a:ext cx="403" cy="1"/>
              </a:xfrm>
              <a:prstGeom prst="line">
                <a:avLst/>
              </a:prstGeom>
              <a:noFill/>
              <a:ln w="17463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2" name="Line 367"/>
              <p:cNvSpPr>
                <a:spLocks noChangeShapeType="1"/>
              </p:cNvSpPr>
              <p:nvPr/>
            </p:nvSpPr>
            <p:spPr bwMode="auto">
              <a:xfrm>
                <a:off x="5077" y="2798"/>
                <a:ext cx="403" cy="1"/>
              </a:xfrm>
              <a:prstGeom prst="line">
                <a:avLst/>
              </a:prstGeom>
              <a:noFill/>
              <a:ln w="17463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3" name="Rectangle 372"/>
              <p:cNvSpPr>
                <a:spLocks noChangeArrowheads="1"/>
              </p:cNvSpPr>
              <p:nvPr/>
            </p:nvSpPr>
            <p:spPr bwMode="auto">
              <a:xfrm>
                <a:off x="4984" y="2312"/>
                <a:ext cx="74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Comic Sans MS" pitchFamily="66" charset="0"/>
                  </a:rPr>
                  <a:t>0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54" name="Rectangle 373"/>
              <p:cNvSpPr>
                <a:spLocks noChangeArrowheads="1"/>
              </p:cNvSpPr>
              <p:nvPr/>
            </p:nvSpPr>
            <p:spPr bwMode="auto">
              <a:xfrm>
                <a:off x="4984" y="2478"/>
                <a:ext cx="55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Comic Sans MS" pitchFamily="66" charset="0"/>
                  </a:rPr>
                  <a:t>1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55" name="Rectangle 374"/>
              <p:cNvSpPr>
                <a:spLocks noChangeArrowheads="1"/>
              </p:cNvSpPr>
              <p:nvPr/>
            </p:nvSpPr>
            <p:spPr bwMode="auto">
              <a:xfrm>
                <a:off x="4984" y="2642"/>
                <a:ext cx="74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Comic Sans MS" pitchFamily="66" charset="0"/>
                  </a:rPr>
                  <a:t>2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56" name="Rectangle 375"/>
              <p:cNvSpPr>
                <a:spLocks noChangeArrowheads="1"/>
              </p:cNvSpPr>
              <p:nvPr/>
            </p:nvSpPr>
            <p:spPr bwMode="auto">
              <a:xfrm>
                <a:off x="4984" y="2803"/>
                <a:ext cx="74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Comic Sans MS" pitchFamily="66" charset="0"/>
                  </a:rPr>
                  <a:t>3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57" name="Rectangle 376"/>
              <p:cNvSpPr>
                <a:spLocks noChangeArrowheads="1"/>
              </p:cNvSpPr>
              <p:nvPr/>
            </p:nvSpPr>
            <p:spPr bwMode="auto">
              <a:xfrm>
                <a:off x="4812" y="2258"/>
                <a:ext cx="129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Comic Sans MS" pitchFamily="66" charset="0"/>
                  </a:rPr>
                  <a:t>rd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58" name="Rectangle 377"/>
              <p:cNvSpPr>
                <a:spLocks noChangeArrowheads="1"/>
              </p:cNvSpPr>
              <p:nvPr/>
            </p:nvSpPr>
            <p:spPr bwMode="auto">
              <a:xfrm>
                <a:off x="4812" y="2888"/>
                <a:ext cx="11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Comic Sans MS" pitchFamily="66" charset="0"/>
                  </a:rPr>
                  <a:t>a1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59" name="Rectangle 378"/>
              <p:cNvSpPr>
                <a:spLocks noChangeArrowheads="1"/>
              </p:cNvSpPr>
              <p:nvPr/>
            </p:nvSpPr>
            <p:spPr bwMode="auto">
              <a:xfrm>
                <a:off x="4812" y="2998"/>
                <a:ext cx="134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Comic Sans MS" pitchFamily="66" charset="0"/>
                  </a:rPr>
                  <a:t>a0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0" name="Rectangle 379"/>
              <p:cNvSpPr>
                <a:spLocks noChangeArrowheads="1"/>
              </p:cNvSpPr>
              <p:nvPr/>
            </p:nvSpPr>
            <p:spPr bwMode="auto">
              <a:xfrm>
                <a:off x="4472" y="2255"/>
                <a:ext cx="55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Comic Sans MS" pitchFamily="66" charset="0"/>
                  </a:rPr>
                  <a:t>1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1" name="Rectangle 380"/>
              <p:cNvSpPr>
                <a:spLocks noChangeArrowheads="1"/>
              </p:cNvSpPr>
              <p:nvPr/>
            </p:nvSpPr>
            <p:spPr bwMode="auto">
              <a:xfrm>
                <a:off x="4479" y="2893"/>
                <a:ext cx="72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Comic Sans MS" pitchFamily="66" charset="0"/>
                  </a:rPr>
                  <a:t>x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2" name="Rectangle 381"/>
              <p:cNvSpPr>
                <a:spLocks noChangeArrowheads="1"/>
              </p:cNvSpPr>
              <p:nvPr/>
            </p:nvSpPr>
            <p:spPr bwMode="auto">
              <a:xfrm>
                <a:off x="4479" y="3000"/>
                <a:ext cx="6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Comic Sans MS" pitchFamily="66" charset="0"/>
                  </a:rPr>
                  <a:t>y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3" name="Rectangle 382"/>
              <p:cNvSpPr>
                <a:spLocks noChangeArrowheads="1"/>
              </p:cNvSpPr>
              <p:nvPr/>
            </p:nvSpPr>
            <p:spPr bwMode="auto">
              <a:xfrm>
                <a:off x="5116" y="3016"/>
                <a:ext cx="142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Comic Sans MS" pitchFamily="66" charset="0"/>
                  </a:rPr>
                  <a:t>D1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4" name="Rectangle 383"/>
              <p:cNvSpPr>
                <a:spLocks noChangeArrowheads="1"/>
              </p:cNvSpPr>
              <p:nvPr/>
            </p:nvSpPr>
            <p:spPr bwMode="auto">
              <a:xfrm>
                <a:off x="5304" y="3016"/>
                <a:ext cx="162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Comic Sans MS" pitchFamily="66" charset="0"/>
                  </a:rPr>
                  <a:t>D0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5" name="Rectangle 384"/>
              <p:cNvSpPr>
                <a:spLocks noChangeArrowheads="1"/>
              </p:cNvSpPr>
              <p:nvPr/>
            </p:nvSpPr>
            <p:spPr bwMode="auto">
              <a:xfrm>
                <a:off x="5157" y="3364"/>
                <a:ext cx="73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Comic Sans MS" pitchFamily="66" charset="0"/>
                  </a:rPr>
                  <a:t>F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6" name="Rectangle 385"/>
              <p:cNvSpPr>
                <a:spLocks noChangeArrowheads="1"/>
              </p:cNvSpPr>
              <p:nvPr/>
            </p:nvSpPr>
            <p:spPr bwMode="auto">
              <a:xfrm>
                <a:off x="5335" y="3364"/>
                <a:ext cx="8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Comic Sans MS" pitchFamily="66" charset="0"/>
                  </a:rPr>
                  <a:t>G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7" name="Rectangle 386"/>
              <p:cNvSpPr>
                <a:spLocks noChangeArrowheads="1"/>
              </p:cNvSpPr>
              <p:nvPr/>
            </p:nvSpPr>
            <p:spPr bwMode="auto">
              <a:xfrm>
                <a:off x="5121" y="3490"/>
                <a:ext cx="44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Comic Sans MS" pitchFamily="66" charset="0"/>
                  </a:rPr>
                  <a:t>(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8" name="Rectangle 387"/>
              <p:cNvSpPr>
                <a:spLocks noChangeArrowheads="1"/>
              </p:cNvSpPr>
              <p:nvPr/>
            </p:nvSpPr>
            <p:spPr bwMode="auto">
              <a:xfrm>
                <a:off x="5162" y="3486"/>
                <a:ext cx="6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 b="1">
                    <a:solidFill>
                      <a:srgbClr val="000000"/>
                    </a:solidFill>
                    <a:latin typeface="Comic Sans MS" pitchFamily="66" charset="0"/>
                  </a:rPr>
                  <a:t>e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9" name="Rectangle 388"/>
              <p:cNvSpPr>
                <a:spLocks noChangeArrowheads="1"/>
              </p:cNvSpPr>
              <p:nvPr/>
            </p:nvSpPr>
            <p:spPr bwMode="auto">
              <a:xfrm>
                <a:off x="5230" y="3490"/>
                <a:ext cx="44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Comic Sans MS" pitchFamily="66" charset="0"/>
                  </a:rPr>
                  <a:t>)</a:t>
                </a:r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98" name="Group 540"/>
          <p:cNvGrpSpPr>
            <a:grpSpLocks/>
          </p:cNvGrpSpPr>
          <p:nvPr/>
        </p:nvGrpSpPr>
        <p:grpSpPr bwMode="auto">
          <a:xfrm>
            <a:off x="1541463" y="3057524"/>
            <a:ext cx="1787525" cy="2330450"/>
            <a:chOff x="971" y="1926"/>
            <a:chExt cx="1126" cy="1468"/>
          </a:xfrm>
        </p:grpSpPr>
        <p:sp>
          <p:nvSpPr>
            <p:cNvPr id="99" name="Rectangle 349"/>
            <p:cNvSpPr>
              <a:spLocks noChangeArrowheads="1"/>
            </p:cNvSpPr>
            <p:nvPr/>
          </p:nvSpPr>
          <p:spPr bwMode="auto">
            <a:xfrm>
              <a:off x="1582" y="2302"/>
              <a:ext cx="404" cy="657"/>
            </a:xfrm>
            <a:prstGeom prst="rect">
              <a:avLst/>
            </a:prstGeom>
            <a:solidFill>
              <a:srgbClr val="D4E0F3"/>
            </a:solidFill>
            <a:ln w="1746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0" name="Line 490"/>
            <p:cNvSpPr>
              <a:spLocks noChangeShapeType="1"/>
            </p:cNvSpPr>
            <p:nvPr/>
          </p:nvSpPr>
          <p:spPr bwMode="auto">
            <a:xfrm>
              <a:off x="1698" y="3163"/>
              <a:ext cx="1" cy="134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1" name="Freeform 491"/>
            <p:cNvSpPr>
              <a:spLocks/>
            </p:cNvSpPr>
            <p:nvPr/>
          </p:nvSpPr>
          <p:spPr bwMode="auto">
            <a:xfrm>
              <a:off x="1667" y="3255"/>
              <a:ext cx="61" cy="123"/>
            </a:xfrm>
            <a:custGeom>
              <a:avLst/>
              <a:gdLst>
                <a:gd name="T0" fmla="*/ 31 w 61"/>
                <a:gd name="T1" fmla="*/ 123 h 123"/>
                <a:gd name="T2" fmla="*/ 61 w 61"/>
                <a:gd name="T3" fmla="*/ 0 h 123"/>
                <a:gd name="T4" fmla="*/ 0 w 61"/>
                <a:gd name="T5" fmla="*/ 0 h 123"/>
                <a:gd name="T6" fmla="*/ 31 w 61"/>
                <a:gd name="T7" fmla="*/ 123 h 1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"/>
                <a:gd name="T13" fmla="*/ 0 h 123"/>
                <a:gd name="T14" fmla="*/ 61 w 61"/>
                <a:gd name="T15" fmla="*/ 123 h 1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" h="123">
                  <a:moveTo>
                    <a:pt x="31" y="123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31" y="1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2" name="Line 492"/>
            <p:cNvSpPr>
              <a:spLocks noChangeShapeType="1"/>
            </p:cNvSpPr>
            <p:nvPr/>
          </p:nvSpPr>
          <p:spPr bwMode="auto">
            <a:xfrm>
              <a:off x="1052" y="2187"/>
              <a:ext cx="135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3" name="Freeform 493"/>
            <p:cNvSpPr>
              <a:spLocks/>
            </p:cNvSpPr>
            <p:nvPr/>
          </p:nvSpPr>
          <p:spPr bwMode="auto">
            <a:xfrm>
              <a:off x="1168" y="2156"/>
              <a:ext cx="123" cy="62"/>
            </a:xfrm>
            <a:custGeom>
              <a:avLst/>
              <a:gdLst>
                <a:gd name="T0" fmla="*/ 123 w 123"/>
                <a:gd name="T1" fmla="*/ 31 h 62"/>
                <a:gd name="T2" fmla="*/ 0 w 123"/>
                <a:gd name="T3" fmla="*/ 0 h 62"/>
                <a:gd name="T4" fmla="*/ 0 w 123"/>
                <a:gd name="T5" fmla="*/ 62 h 62"/>
                <a:gd name="T6" fmla="*/ 123 w 123"/>
                <a:gd name="T7" fmla="*/ 31 h 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62"/>
                <a:gd name="T14" fmla="*/ 123 w 123"/>
                <a:gd name="T15" fmla="*/ 62 h 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62">
                  <a:moveTo>
                    <a:pt x="123" y="31"/>
                  </a:moveTo>
                  <a:lnTo>
                    <a:pt x="0" y="0"/>
                  </a:lnTo>
                  <a:lnTo>
                    <a:pt x="0" y="62"/>
                  </a:lnTo>
                  <a:lnTo>
                    <a:pt x="123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4" name="Line 494"/>
            <p:cNvSpPr>
              <a:spLocks noChangeShapeType="1"/>
            </p:cNvSpPr>
            <p:nvPr/>
          </p:nvSpPr>
          <p:spPr bwMode="auto">
            <a:xfrm>
              <a:off x="1052" y="2971"/>
              <a:ext cx="135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5" name="Freeform 495"/>
            <p:cNvSpPr>
              <a:spLocks/>
            </p:cNvSpPr>
            <p:nvPr/>
          </p:nvSpPr>
          <p:spPr bwMode="auto">
            <a:xfrm>
              <a:off x="1168" y="2940"/>
              <a:ext cx="123" cy="61"/>
            </a:xfrm>
            <a:custGeom>
              <a:avLst/>
              <a:gdLst>
                <a:gd name="T0" fmla="*/ 123 w 123"/>
                <a:gd name="T1" fmla="*/ 31 h 61"/>
                <a:gd name="T2" fmla="*/ 0 w 123"/>
                <a:gd name="T3" fmla="*/ 0 h 61"/>
                <a:gd name="T4" fmla="*/ 0 w 123"/>
                <a:gd name="T5" fmla="*/ 61 h 61"/>
                <a:gd name="T6" fmla="*/ 123 w 123"/>
                <a:gd name="T7" fmla="*/ 31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61"/>
                <a:gd name="T14" fmla="*/ 123 w 123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61">
                  <a:moveTo>
                    <a:pt x="123" y="31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123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6" name="Line 496"/>
            <p:cNvSpPr>
              <a:spLocks noChangeShapeType="1"/>
            </p:cNvSpPr>
            <p:nvPr/>
          </p:nvSpPr>
          <p:spPr bwMode="auto">
            <a:xfrm>
              <a:off x="1052" y="3082"/>
              <a:ext cx="135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7" name="Freeform 497"/>
            <p:cNvSpPr>
              <a:spLocks/>
            </p:cNvSpPr>
            <p:nvPr/>
          </p:nvSpPr>
          <p:spPr bwMode="auto">
            <a:xfrm>
              <a:off x="1168" y="3051"/>
              <a:ext cx="123" cy="62"/>
            </a:xfrm>
            <a:custGeom>
              <a:avLst/>
              <a:gdLst>
                <a:gd name="T0" fmla="*/ 123 w 123"/>
                <a:gd name="T1" fmla="*/ 31 h 62"/>
                <a:gd name="T2" fmla="*/ 0 w 123"/>
                <a:gd name="T3" fmla="*/ 0 h 62"/>
                <a:gd name="T4" fmla="*/ 0 w 123"/>
                <a:gd name="T5" fmla="*/ 62 h 62"/>
                <a:gd name="T6" fmla="*/ 123 w 123"/>
                <a:gd name="T7" fmla="*/ 31 h 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62"/>
                <a:gd name="T14" fmla="*/ 123 w 123"/>
                <a:gd name="T15" fmla="*/ 62 h 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62">
                  <a:moveTo>
                    <a:pt x="123" y="31"/>
                  </a:moveTo>
                  <a:lnTo>
                    <a:pt x="0" y="0"/>
                  </a:lnTo>
                  <a:lnTo>
                    <a:pt x="0" y="62"/>
                  </a:lnTo>
                  <a:lnTo>
                    <a:pt x="123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8" name="Rectangle 498"/>
            <p:cNvSpPr>
              <a:spLocks noChangeArrowheads="1"/>
            </p:cNvSpPr>
            <p:nvPr/>
          </p:nvSpPr>
          <p:spPr bwMode="auto">
            <a:xfrm>
              <a:off x="1426" y="1962"/>
              <a:ext cx="14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mic Sans MS" pitchFamily="66" charset="0"/>
                </a:rPr>
                <a:t>4x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09" name="Rectangle 500"/>
            <p:cNvSpPr>
              <a:spLocks noChangeArrowheads="1"/>
            </p:cNvSpPr>
            <p:nvPr/>
          </p:nvSpPr>
          <p:spPr bwMode="auto">
            <a:xfrm>
              <a:off x="1562" y="1962"/>
              <a:ext cx="40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mic Sans MS" pitchFamily="66" charset="0"/>
                </a:rPr>
                <a:t>1 Mem.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10" name="Rectangle 501"/>
            <p:cNvSpPr>
              <a:spLocks noChangeArrowheads="1"/>
            </p:cNvSpPr>
            <p:nvPr/>
          </p:nvSpPr>
          <p:spPr bwMode="auto">
            <a:xfrm>
              <a:off x="1298" y="1926"/>
              <a:ext cx="799" cy="1237"/>
            </a:xfrm>
            <a:prstGeom prst="rect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1" name="Line 502"/>
            <p:cNvSpPr>
              <a:spLocks noChangeShapeType="1"/>
            </p:cNvSpPr>
            <p:nvPr/>
          </p:nvSpPr>
          <p:spPr bwMode="auto">
            <a:xfrm>
              <a:off x="1582" y="2468"/>
              <a:ext cx="404" cy="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2" name="Line 503"/>
            <p:cNvSpPr>
              <a:spLocks noChangeShapeType="1"/>
            </p:cNvSpPr>
            <p:nvPr/>
          </p:nvSpPr>
          <p:spPr bwMode="auto">
            <a:xfrm>
              <a:off x="1582" y="2633"/>
              <a:ext cx="404" cy="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3" name="Line 504"/>
            <p:cNvSpPr>
              <a:spLocks noChangeShapeType="1"/>
            </p:cNvSpPr>
            <p:nvPr/>
          </p:nvSpPr>
          <p:spPr bwMode="auto">
            <a:xfrm>
              <a:off x="1582" y="2798"/>
              <a:ext cx="404" cy="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4" name="Rectangle 509"/>
            <p:cNvSpPr>
              <a:spLocks noChangeArrowheads="1"/>
            </p:cNvSpPr>
            <p:nvPr/>
          </p:nvSpPr>
          <p:spPr bwMode="auto">
            <a:xfrm>
              <a:off x="1490" y="2312"/>
              <a:ext cx="7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15" name="Rectangle 510"/>
            <p:cNvSpPr>
              <a:spLocks noChangeArrowheads="1"/>
            </p:cNvSpPr>
            <p:nvPr/>
          </p:nvSpPr>
          <p:spPr bwMode="auto">
            <a:xfrm>
              <a:off x="1490" y="2478"/>
              <a:ext cx="5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16" name="Rectangle 511"/>
            <p:cNvSpPr>
              <a:spLocks noChangeArrowheads="1"/>
            </p:cNvSpPr>
            <p:nvPr/>
          </p:nvSpPr>
          <p:spPr bwMode="auto">
            <a:xfrm>
              <a:off x="1490" y="2642"/>
              <a:ext cx="7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mic Sans MS" pitchFamily="66" charset="0"/>
                </a:rPr>
                <a:t>2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17" name="Rectangle 512"/>
            <p:cNvSpPr>
              <a:spLocks noChangeArrowheads="1"/>
            </p:cNvSpPr>
            <p:nvPr/>
          </p:nvSpPr>
          <p:spPr bwMode="auto">
            <a:xfrm>
              <a:off x="1490" y="2803"/>
              <a:ext cx="7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mic Sans MS" pitchFamily="66" charset="0"/>
                </a:rPr>
                <a:t>3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18" name="Rectangle 513"/>
            <p:cNvSpPr>
              <a:spLocks noChangeArrowheads="1"/>
            </p:cNvSpPr>
            <p:nvPr/>
          </p:nvSpPr>
          <p:spPr bwMode="auto">
            <a:xfrm>
              <a:off x="1317" y="2108"/>
              <a:ext cx="12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mic Sans MS" pitchFamily="66" charset="0"/>
                </a:rPr>
                <a:t>rd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19" name="Rectangle 514"/>
            <p:cNvSpPr>
              <a:spLocks noChangeArrowheads="1"/>
            </p:cNvSpPr>
            <p:nvPr/>
          </p:nvSpPr>
          <p:spPr bwMode="auto">
            <a:xfrm>
              <a:off x="1317" y="2888"/>
              <a:ext cx="116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mic Sans MS" pitchFamily="66" charset="0"/>
                </a:rPr>
                <a:t>a1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20" name="Rectangle 515"/>
            <p:cNvSpPr>
              <a:spLocks noChangeArrowheads="1"/>
            </p:cNvSpPr>
            <p:nvPr/>
          </p:nvSpPr>
          <p:spPr bwMode="auto">
            <a:xfrm>
              <a:off x="1317" y="2998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mic Sans MS" pitchFamily="66" charset="0"/>
                </a:rPr>
                <a:t>a0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21" name="Rectangle 516"/>
            <p:cNvSpPr>
              <a:spLocks noChangeArrowheads="1"/>
            </p:cNvSpPr>
            <p:nvPr/>
          </p:nvSpPr>
          <p:spPr bwMode="auto">
            <a:xfrm>
              <a:off x="978" y="2107"/>
              <a:ext cx="5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22" name="Rectangle 517"/>
            <p:cNvSpPr>
              <a:spLocks noChangeArrowheads="1"/>
            </p:cNvSpPr>
            <p:nvPr/>
          </p:nvSpPr>
          <p:spPr bwMode="auto">
            <a:xfrm>
              <a:off x="976" y="3009"/>
              <a:ext cx="63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mic Sans MS" pitchFamily="66" charset="0"/>
                </a:rPr>
                <a:t>y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23" name="Rectangle 518"/>
            <p:cNvSpPr>
              <a:spLocks noChangeArrowheads="1"/>
            </p:cNvSpPr>
            <p:nvPr/>
          </p:nvSpPr>
          <p:spPr bwMode="auto">
            <a:xfrm>
              <a:off x="971" y="2890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mic Sans MS" pitchFamily="66" charset="0"/>
                </a:rPr>
                <a:t>x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24" name="Rectangle 519"/>
            <p:cNvSpPr>
              <a:spLocks noChangeArrowheads="1"/>
            </p:cNvSpPr>
            <p:nvPr/>
          </p:nvSpPr>
          <p:spPr bwMode="auto">
            <a:xfrm>
              <a:off x="1653" y="3016"/>
              <a:ext cx="8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25" name="Rectangle 520"/>
            <p:cNvSpPr>
              <a:spLocks noChangeArrowheads="1"/>
            </p:cNvSpPr>
            <p:nvPr/>
          </p:nvSpPr>
          <p:spPr bwMode="auto">
            <a:xfrm>
              <a:off x="1751" y="3249"/>
              <a:ext cx="7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mic Sans MS" pitchFamily="66" charset="0"/>
                </a:rPr>
                <a:t>F</a:t>
              </a:r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126" name="Group 531"/>
          <p:cNvGrpSpPr>
            <a:grpSpLocks/>
          </p:cNvGrpSpPr>
          <p:nvPr/>
        </p:nvGrpSpPr>
        <p:grpSpPr bwMode="auto">
          <a:xfrm>
            <a:off x="1295400" y="3670300"/>
            <a:ext cx="1598613" cy="1009650"/>
            <a:chOff x="816" y="2312"/>
            <a:chExt cx="1007" cy="636"/>
          </a:xfrm>
        </p:grpSpPr>
        <p:sp>
          <p:nvSpPr>
            <p:cNvPr id="127" name="Freeform 393"/>
            <p:cNvSpPr>
              <a:spLocks/>
            </p:cNvSpPr>
            <p:nvPr/>
          </p:nvSpPr>
          <p:spPr bwMode="auto">
            <a:xfrm>
              <a:off x="1613" y="2352"/>
              <a:ext cx="123" cy="62"/>
            </a:xfrm>
            <a:custGeom>
              <a:avLst/>
              <a:gdLst>
                <a:gd name="T0" fmla="*/ 123 w 123"/>
                <a:gd name="T1" fmla="*/ 31 h 62"/>
                <a:gd name="T2" fmla="*/ 0 w 123"/>
                <a:gd name="T3" fmla="*/ 0 h 62"/>
                <a:gd name="T4" fmla="*/ 0 w 123"/>
                <a:gd name="T5" fmla="*/ 62 h 62"/>
                <a:gd name="T6" fmla="*/ 123 w 123"/>
                <a:gd name="T7" fmla="*/ 31 h 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62"/>
                <a:gd name="T14" fmla="*/ 123 w 123"/>
                <a:gd name="T15" fmla="*/ 62 h 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62">
                  <a:moveTo>
                    <a:pt x="123" y="31"/>
                  </a:moveTo>
                  <a:lnTo>
                    <a:pt x="0" y="0"/>
                  </a:lnTo>
                  <a:lnTo>
                    <a:pt x="0" y="62"/>
                  </a:lnTo>
                  <a:lnTo>
                    <a:pt x="123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8" name="Freeform 394"/>
            <p:cNvSpPr>
              <a:spLocks/>
            </p:cNvSpPr>
            <p:nvPr/>
          </p:nvSpPr>
          <p:spPr bwMode="auto">
            <a:xfrm>
              <a:off x="1613" y="2510"/>
              <a:ext cx="123" cy="61"/>
            </a:xfrm>
            <a:custGeom>
              <a:avLst/>
              <a:gdLst>
                <a:gd name="T0" fmla="*/ 123 w 123"/>
                <a:gd name="T1" fmla="*/ 30 h 61"/>
                <a:gd name="T2" fmla="*/ 0 w 123"/>
                <a:gd name="T3" fmla="*/ 0 h 61"/>
                <a:gd name="T4" fmla="*/ 0 w 123"/>
                <a:gd name="T5" fmla="*/ 61 h 61"/>
                <a:gd name="T6" fmla="*/ 123 w 123"/>
                <a:gd name="T7" fmla="*/ 30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61"/>
                <a:gd name="T14" fmla="*/ 123 w 123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61">
                  <a:moveTo>
                    <a:pt x="123" y="30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123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9" name="Freeform 395"/>
            <p:cNvSpPr>
              <a:spLocks/>
            </p:cNvSpPr>
            <p:nvPr/>
          </p:nvSpPr>
          <p:spPr bwMode="auto">
            <a:xfrm>
              <a:off x="1613" y="2675"/>
              <a:ext cx="123" cy="61"/>
            </a:xfrm>
            <a:custGeom>
              <a:avLst/>
              <a:gdLst>
                <a:gd name="T0" fmla="*/ 123 w 123"/>
                <a:gd name="T1" fmla="*/ 31 h 61"/>
                <a:gd name="T2" fmla="*/ 0 w 123"/>
                <a:gd name="T3" fmla="*/ 0 h 61"/>
                <a:gd name="T4" fmla="*/ 0 w 123"/>
                <a:gd name="T5" fmla="*/ 61 h 61"/>
                <a:gd name="T6" fmla="*/ 123 w 123"/>
                <a:gd name="T7" fmla="*/ 31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61"/>
                <a:gd name="T14" fmla="*/ 123 w 123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61">
                  <a:moveTo>
                    <a:pt x="123" y="31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123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0" name="Freeform 396"/>
            <p:cNvSpPr>
              <a:spLocks/>
            </p:cNvSpPr>
            <p:nvPr/>
          </p:nvSpPr>
          <p:spPr bwMode="auto">
            <a:xfrm>
              <a:off x="1613" y="2844"/>
              <a:ext cx="123" cy="61"/>
            </a:xfrm>
            <a:custGeom>
              <a:avLst/>
              <a:gdLst>
                <a:gd name="T0" fmla="*/ 123 w 123"/>
                <a:gd name="T1" fmla="*/ 31 h 61"/>
                <a:gd name="T2" fmla="*/ 0 w 123"/>
                <a:gd name="T3" fmla="*/ 0 h 61"/>
                <a:gd name="T4" fmla="*/ 0 w 123"/>
                <a:gd name="T5" fmla="*/ 61 h 61"/>
                <a:gd name="T6" fmla="*/ 123 w 123"/>
                <a:gd name="T7" fmla="*/ 31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61"/>
                <a:gd name="T14" fmla="*/ 123 w 123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61">
                  <a:moveTo>
                    <a:pt x="123" y="31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123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1" name="Rectangle 505"/>
            <p:cNvSpPr>
              <a:spLocks noChangeArrowheads="1"/>
            </p:cNvSpPr>
            <p:nvPr/>
          </p:nvSpPr>
          <p:spPr bwMode="auto">
            <a:xfrm>
              <a:off x="1749" y="2312"/>
              <a:ext cx="5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32" name="Rectangle 506"/>
            <p:cNvSpPr>
              <a:spLocks noChangeArrowheads="1"/>
            </p:cNvSpPr>
            <p:nvPr/>
          </p:nvSpPr>
          <p:spPr bwMode="auto">
            <a:xfrm>
              <a:off x="1749" y="2478"/>
              <a:ext cx="7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33" name="Rectangle 507"/>
            <p:cNvSpPr>
              <a:spLocks noChangeArrowheads="1"/>
            </p:cNvSpPr>
            <p:nvPr/>
          </p:nvSpPr>
          <p:spPr bwMode="auto">
            <a:xfrm>
              <a:off x="1749" y="2642"/>
              <a:ext cx="7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34" name="Rectangle 508"/>
            <p:cNvSpPr>
              <a:spLocks noChangeArrowheads="1"/>
            </p:cNvSpPr>
            <p:nvPr/>
          </p:nvSpPr>
          <p:spPr bwMode="auto">
            <a:xfrm>
              <a:off x="1749" y="2803"/>
              <a:ext cx="5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35" name="Line 524"/>
            <p:cNvSpPr>
              <a:spLocks noChangeShapeType="1"/>
            </p:cNvSpPr>
            <p:nvPr/>
          </p:nvSpPr>
          <p:spPr bwMode="auto">
            <a:xfrm>
              <a:off x="816" y="2384"/>
              <a:ext cx="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6" name="Line 525"/>
            <p:cNvSpPr>
              <a:spLocks noChangeShapeType="1"/>
            </p:cNvSpPr>
            <p:nvPr/>
          </p:nvSpPr>
          <p:spPr bwMode="auto">
            <a:xfrm>
              <a:off x="832" y="2544"/>
              <a:ext cx="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7" name="Line 526"/>
            <p:cNvSpPr>
              <a:spLocks noChangeShapeType="1"/>
            </p:cNvSpPr>
            <p:nvPr/>
          </p:nvSpPr>
          <p:spPr bwMode="auto">
            <a:xfrm>
              <a:off x="816" y="2704"/>
              <a:ext cx="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8" name="Line 527"/>
            <p:cNvSpPr>
              <a:spLocks noChangeShapeType="1"/>
            </p:cNvSpPr>
            <p:nvPr/>
          </p:nvSpPr>
          <p:spPr bwMode="auto">
            <a:xfrm>
              <a:off x="816" y="2880"/>
              <a:ext cx="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grpSp>
        <p:nvGrpSpPr>
          <p:cNvPr id="139" name="Group 550"/>
          <p:cNvGrpSpPr>
            <a:grpSpLocks/>
          </p:cNvGrpSpPr>
          <p:nvPr/>
        </p:nvGrpSpPr>
        <p:grpSpPr bwMode="auto">
          <a:xfrm>
            <a:off x="8270893" y="3670302"/>
            <a:ext cx="233363" cy="1009651"/>
            <a:chOff x="5210" y="2312"/>
            <a:chExt cx="147" cy="636"/>
          </a:xfrm>
        </p:grpSpPr>
        <p:sp>
          <p:nvSpPr>
            <p:cNvPr id="140" name="Rectangle 368"/>
            <p:cNvSpPr>
              <a:spLocks noChangeArrowheads="1"/>
            </p:cNvSpPr>
            <p:nvPr/>
          </p:nvSpPr>
          <p:spPr bwMode="auto">
            <a:xfrm>
              <a:off x="5210" y="2312"/>
              <a:ext cx="12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mic Sans MS" pitchFamily="66" charset="0"/>
                </a:rPr>
                <a:t>10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41" name="Rectangle 369"/>
            <p:cNvSpPr>
              <a:spLocks noChangeArrowheads="1"/>
            </p:cNvSpPr>
            <p:nvPr/>
          </p:nvSpPr>
          <p:spPr bwMode="auto">
            <a:xfrm>
              <a:off x="5210" y="2478"/>
              <a:ext cx="147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mic Sans MS" pitchFamily="66" charset="0"/>
                </a:rPr>
                <a:t>00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42" name="Rectangle 370"/>
            <p:cNvSpPr>
              <a:spLocks noChangeArrowheads="1"/>
            </p:cNvSpPr>
            <p:nvPr/>
          </p:nvSpPr>
          <p:spPr bwMode="auto">
            <a:xfrm>
              <a:off x="5210" y="2642"/>
              <a:ext cx="12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mic Sans MS" pitchFamily="66" charset="0"/>
                </a:rPr>
                <a:t>01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43" name="Rectangle 371"/>
            <p:cNvSpPr>
              <a:spLocks noChangeArrowheads="1"/>
            </p:cNvSpPr>
            <p:nvPr/>
          </p:nvSpPr>
          <p:spPr bwMode="auto">
            <a:xfrm>
              <a:off x="5210" y="2803"/>
              <a:ext cx="12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mic Sans MS" pitchFamily="66" charset="0"/>
                </a:rPr>
                <a:t>10</a:t>
              </a:r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144" name="AutoShape 529"/>
          <p:cNvSpPr>
            <a:spLocks noChangeArrowheads="1"/>
          </p:cNvSpPr>
          <p:nvPr/>
        </p:nvSpPr>
        <p:spPr bwMode="auto">
          <a:xfrm>
            <a:off x="6286500" y="3733800"/>
            <a:ext cx="660400" cy="1320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grpSp>
        <p:nvGrpSpPr>
          <p:cNvPr id="145" name="Group 549"/>
          <p:cNvGrpSpPr>
            <a:grpSpLocks/>
          </p:cNvGrpSpPr>
          <p:nvPr/>
        </p:nvGrpSpPr>
        <p:grpSpPr bwMode="auto">
          <a:xfrm>
            <a:off x="6927850" y="3328988"/>
            <a:ext cx="1681163" cy="773112"/>
            <a:chOff x="4364" y="2097"/>
            <a:chExt cx="1059" cy="487"/>
          </a:xfrm>
        </p:grpSpPr>
        <p:sp>
          <p:nvSpPr>
            <p:cNvPr id="146" name="Freeform 521"/>
            <p:cNvSpPr>
              <a:spLocks/>
            </p:cNvSpPr>
            <p:nvPr/>
          </p:nvSpPr>
          <p:spPr bwMode="auto">
            <a:xfrm>
              <a:off x="5361" y="2279"/>
              <a:ext cx="62" cy="123"/>
            </a:xfrm>
            <a:custGeom>
              <a:avLst/>
              <a:gdLst>
                <a:gd name="T0" fmla="*/ 31 w 62"/>
                <a:gd name="T1" fmla="*/ 123 h 123"/>
                <a:gd name="T2" fmla="*/ 62 w 62"/>
                <a:gd name="T3" fmla="*/ 0 h 123"/>
                <a:gd name="T4" fmla="*/ 0 w 62"/>
                <a:gd name="T5" fmla="*/ 0 h 123"/>
                <a:gd name="T6" fmla="*/ 31 w 62"/>
                <a:gd name="T7" fmla="*/ 123 h 1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"/>
                <a:gd name="T13" fmla="*/ 0 h 123"/>
                <a:gd name="T14" fmla="*/ 62 w 62"/>
                <a:gd name="T15" fmla="*/ 123 h 1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" h="123">
                  <a:moveTo>
                    <a:pt x="31" y="123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31" y="123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7" name="Freeform 530"/>
            <p:cNvSpPr>
              <a:spLocks/>
            </p:cNvSpPr>
            <p:nvPr/>
          </p:nvSpPr>
          <p:spPr bwMode="auto">
            <a:xfrm>
              <a:off x="4364" y="2097"/>
              <a:ext cx="1056" cy="487"/>
            </a:xfrm>
            <a:custGeom>
              <a:avLst/>
              <a:gdLst>
                <a:gd name="T0" fmla="*/ 20 w 1056"/>
                <a:gd name="T1" fmla="*/ 487 h 487"/>
                <a:gd name="T2" fmla="*/ 148 w 1056"/>
                <a:gd name="T3" fmla="*/ 71 h 487"/>
                <a:gd name="T4" fmla="*/ 908 w 1056"/>
                <a:gd name="T5" fmla="*/ 63 h 487"/>
                <a:gd name="T6" fmla="*/ 1036 w 1056"/>
                <a:gd name="T7" fmla="*/ 207 h 4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6"/>
                <a:gd name="T13" fmla="*/ 0 h 487"/>
                <a:gd name="T14" fmla="*/ 1056 w 1056"/>
                <a:gd name="T15" fmla="*/ 487 h 4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6" h="487">
                  <a:moveTo>
                    <a:pt x="20" y="487"/>
                  </a:moveTo>
                  <a:cubicBezTo>
                    <a:pt x="41" y="418"/>
                    <a:pt x="0" y="142"/>
                    <a:pt x="148" y="71"/>
                  </a:cubicBezTo>
                  <a:cubicBezTo>
                    <a:pt x="296" y="0"/>
                    <a:pt x="760" y="40"/>
                    <a:pt x="908" y="63"/>
                  </a:cubicBezTo>
                  <a:cubicBezTo>
                    <a:pt x="1056" y="86"/>
                    <a:pt x="1009" y="177"/>
                    <a:pt x="1036" y="20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grpSp>
        <p:nvGrpSpPr>
          <p:cNvPr id="152" name="Group 545"/>
          <p:cNvGrpSpPr>
            <a:grpSpLocks/>
          </p:cNvGrpSpPr>
          <p:nvPr/>
        </p:nvGrpSpPr>
        <p:grpSpPr bwMode="auto">
          <a:xfrm>
            <a:off x="3527425" y="3063876"/>
            <a:ext cx="1776413" cy="2706688"/>
            <a:chOff x="2222" y="1930"/>
            <a:chExt cx="1119" cy="1705"/>
          </a:xfrm>
        </p:grpSpPr>
        <p:sp>
          <p:nvSpPr>
            <p:cNvPr id="153" name="Line 389"/>
            <p:cNvSpPr>
              <a:spLocks noChangeShapeType="1"/>
            </p:cNvSpPr>
            <p:nvPr/>
          </p:nvSpPr>
          <p:spPr bwMode="auto">
            <a:xfrm>
              <a:off x="2949" y="3166"/>
              <a:ext cx="1" cy="135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4" name="Freeform 390"/>
            <p:cNvSpPr>
              <a:spLocks/>
            </p:cNvSpPr>
            <p:nvPr/>
          </p:nvSpPr>
          <p:spPr bwMode="auto">
            <a:xfrm>
              <a:off x="2919" y="3259"/>
              <a:ext cx="61" cy="122"/>
            </a:xfrm>
            <a:custGeom>
              <a:avLst/>
              <a:gdLst>
                <a:gd name="T0" fmla="*/ 30 w 61"/>
                <a:gd name="T1" fmla="*/ 122 h 122"/>
                <a:gd name="T2" fmla="*/ 61 w 61"/>
                <a:gd name="T3" fmla="*/ 0 h 122"/>
                <a:gd name="T4" fmla="*/ 0 w 61"/>
                <a:gd name="T5" fmla="*/ 0 h 122"/>
                <a:gd name="T6" fmla="*/ 30 w 61"/>
                <a:gd name="T7" fmla="*/ 122 h 1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"/>
                <a:gd name="T13" fmla="*/ 0 h 122"/>
                <a:gd name="T14" fmla="*/ 61 w 61"/>
                <a:gd name="T15" fmla="*/ 122 h 1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" h="122">
                  <a:moveTo>
                    <a:pt x="30" y="122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30" y="1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5" name="Line 391"/>
            <p:cNvSpPr>
              <a:spLocks noChangeShapeType="1"/>
            </p:cNvSpPr>
            <p:nvPr/>
          </p:nvSpPr>
          <p:spPr bwMode="auto">
            <a:xfrm>
              <a:off x="2297" y="2206"/>
              <a:ext cx="134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6" name="Freeform 392"/>
            <p:cNvSpPr>
              <a:spLocks/>
            </p:cNvSpPr>
            <p:nvPr/>
          </p:nvSpPr>
          <p:spPr bwMode="auto">
            <a:xfrm>
              <a:off x="2412" y="2176"/>
              <a:ext cx="123" cy="61"/>
            </a:xfrm>
            <a:custGeom>
              <a:avLst/>
              <a:gdLst>
                <a:gd name="T0" fmla="*/ 123 w 123"/>
                <a:gd name="T1" fmla="*/ 30 h 61"/>
                <a:gd name="T2" fmla="*/ 0 w 123"/>
                <a:gd name="T3" fmla="*/ 0 h 61"/>
                <a:gd name="T4" fmla="*/ 0 w 123"/>
                <a:gd name="T5" fmla="*/ 61 h 61"/>
                <a:gd name="T6" fmla="*/ 123 w 123"/>
                <a:gd name="T7" fmla="*/ 30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61"/>
                <a:gd name="T14" fmla="*/ 123 w 123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61">
                  <a:moveTo>
                    <a:pt x="123" y="30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123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7" name="Line 397"/>
            <p:cNvSpPr>
              <a:spLocks noChangeShapeType="1"/>
            </p:cNvSpPr>
            <p:nvPr/>
          </p:nvSpPr>
          <p:spPr bwMode="auto">
            <a:xfrm>
              <a:off x="2297" y="2971"/>
              <a:ext cx="134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8" name="Freeform 398"/>
            <p:cNvSpPr>
              <a:spLocks/>
            </p:cNvSpPr>
            <p:nvPr/>
          </p:nvSpPr>
          <p:spPr bwMode="auto">
            <a:xfrm>
              <a:off x="2412" y="2944"/>
              <a:ext cx="123" cy="61"/>
            </a:xfrm>
            <a:custGeom>
              <a:avLst/>
              <a:gdLst>
                <a:gd name="T0" fmla="*/ 123 w 123"/>
                <a:gd name="T1" fmla="*/ 30 h 61"/>
                <a:gd name="T2" fmla="*/ 0 w 123"/>
                <a:gd name="T3" fmla="*/ 0 h 61"/>
                <a:gd name="T4" fmla="*/ 0 w 123"/>
                <a:gd name="T5" fmla="*/ 61 h 61"/>
                <a:gd name="T6" fmla="*/ 123 w 123"/>
                <a:gd name="T7" fmla="*/ 30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61"/>
                <a:gd name="T14" fmla="*/ 123 w 123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61">
                  <a:moveTo>
                    <a:pt x="123" y="30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123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9" name="Line 399"/>
            <p:cNvSpPr>
              <a:spLocks noChangeShapeType="1"/>
            </p:cNvSpPr>
            <p:nvPr/>
          </p:nvSpPr>
          <p:spPr bwMode="auto">
            <a:xfrm>
              <a:off x="2297" y="3086"/>
              <a:ext cx="134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0" name="Freeform 400"/>
            <p:cNvSpPr>
              <a:spLocks/>
            </p:cNvSpPr>
            <p:nvPr/>
          </p:nvSpPr>
          <p:spPr bwMode="auto">
            <a:xfrm>
              <a:off x="2412" y="3055"/>
              <a:ext cx="123" cy="62"/>
            </a:xfrm>
            <a:custGeom>
              <a:avLst/>
              <a:gdLst>
                <a:gd name="T0" fmla="*/ 123 w 123"/>
                <a:gd name="T1" fmla="*/ 31 h 62"/>
                <a:gd name="T2" fmla="*/ 0 w 123"/>
                <a:gd name="T3" fmla="*/ 0 h 62"/>
                <a:gd name="T4" fmla="*/ 0 w 123"/>
                <a:gd name="T5" fmla="*/ 62 h 62"/>
                <a:gd name="T6" fmla="*/ 123 w 123"/>
                <a:gd name="T7" fmla="*/ 31 h 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62"/>
                <a:gd name="T14" fmla="*/ 123 w 123"/>
                <a:gd name="T15" fmla="*/ 62 h 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62">
                  <a:moveTo>
                    <a:pt x="123" y="31"/>
                  </a:moveTo>
                  <a:lnTo>
                    <a:pt x="0" y="0"/>
                  </a:lnTo>
                  <a:lnTo>
                    <a:pt x="0" y="62"/>
                  </a:lnTo>
                  <a:lnTo>
                    <a:pt x="123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1" name="Rectangle 401"/>
            <p:cNvSpPr>
              <a:spLocks noChangeArrowheads="1"/>
            </p:cNvSpPr>
            <p:nvPr/>
          </p:nvSpPr>
          <p:spPr bwMode="auto">
            <a:xfrm>
              <a:off x="2671" y="1967"/>
              <a:ext cx="14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mic Sans MS" pitchFamily="66" charset="0"/>
                </a:rPr>
                <a:t>4x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62" name="Rectangle 403"/>
            <p:cNvSpPr>
              <a:spLocks noChangeArrowheads="1"/>
            </p:cNvSpPr>
            <p:nvPr/>
          </p:nvSpPr>
          <p:spPr bwMode="auto">
            <a:xfrm>
              <a:off x="2806" y="1967"/>
              <a:ext cx="40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mic Sans MS" pitchFamily="66" charset="0"/>
                </a:rPr>
                <a:t>1 Mem.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63" name="Rectangle 404"/>
            <p:cNvSpPr>
              <a:spLocks noChangeArrowheads="1"/>
            </p:cNvSpPr>
            <p:nvPr/>
          </p:nvSpPr>
          <p:spPr bwMode="auto">
            <a:xfrm>
              <a:off x="2542" y="1930"/>
              <a:ext cx="799" cy="1236"/>
            </a:xfrm>
            <a:prstGeom prst="rect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4" name="Rectangle 405"/>
            <p:cNvSpPr>
              <a:spLocks noChangeArrowheads="1"/>
            </p:cNvSpPr>
            <p:nvPr/>
          </p:nvSpPr>
          <p:spPr bwMode="auto">
            <a:xfrm>
              <a:off x="2827" y="2306"/>
              <a:ext cx="403" cy="657"/>
            </a:xfrm>
            <a:prstGeom prst="rect">
              <a:avLst/>
            </a:prstGeom>
            <a:solidFill>
              <a:srgbClr val="D4E0F3"/>
            </a:solidFill>
            <a:ln w="1746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5" name="Line 406"/>
            <p:cNvSpPr>
              <a:spLocks noChangeShapeType="1"/>
            </p:cNvSpPr>
            <p:nvPr/>
          </p:nvSpPr>
          <p:spPr bwMode="auto">
            <a:xfrm>
              <a:off x="2827" y="2471"/>
              <a:ext cx="403" cy="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6" name="Line 407"/>
            <p:cNvSpPr>
              <a:spLocks noChangeShapeType="1"/>
            </p:cNvSpPr>
            <p:nvPr/>
          </p:nvSpPr>
          <p:spPr bwMode="auto">
            <a:xfrm>
              <a:off x="2827" y="2636"/>
              <a:ext cx="403" cy="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7" name="Line 408"/>
            <p:cNvSpPr>
              <a:spLocks noChangeShapeType="1"/>
            </p:cNvSpPr>
            <p:nvPr/>
          </p:nvSpPr>
          <p:spPr bwMode="auto">
            <a:xfrm>
              <a:off x="2827" y="2802"/>
              <a:ext cx="403" cy="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8" name="Rectangle 410"/>
            <p:cNvSpPr>
              <a:spLocks noChangeArrowheads="1"/>
            </p:cNvSpPr>
            <p:nvPr/>
          </p:nvSpPr>
          <p:spPr bwMode="auto">
            <a:xfrm>
              <a:off x="2994" y="2480"/>
              <a:ext cx="7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69" name="Rectangle 411"/>
            <p:cNvSpPr>
              <a:spLocks noChangeArrowheads="1"/>
            </p:cNvSpPr>
            <p:nvPr/>
          </p:nvSpPr>
          <p:spPr bwMode="auto">
            <a:xfrm>
              <a:off x="2994" y="2644"/>
              <a:ext cx="7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70" name="Rectangle 412"/>
            <p:cNvSpPr>
              <a:spLocks noChangeArrowheads="1"/>
            </p:cNvSpPr>
            <p:nvPr/>
          </p:nvSpPr>
          <p:spPr bwMode="auto">
            <a:xfrm>
              <a:off x="2994" y="2807"/>
              <a:ext cx="5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71" name="Rectangle 413"/>
            <p:cNvSpPr>
              <a:spLocks noChangeArrowheads="1"/>
            </p:cNvSpPr>
            <p:nvPr/>
          </p:nvSpPr>
          <p:spPr bwMode="auto">
            <a:xfrm>
              <a:off x="2734" y="2315"/>
              <a:ext cx="7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72" name="Rectangle 414"/>
            <p:cNvSpPr>
              <a:spLocks noChangeArrowheads="1"/>
            </p:cNvSpPr>
            <p:nvPr/>
          </p:nvSpPr>
          <p:spPr bwMode="auto">
            <a:xfrm>
              <a:off x="2734" y="2480"/>
              <a:ext cx="5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73" name="Rectangle 415"/>
            <p:cNvSpPr>
              <a:spLocks noChangeArrowheads="1"/>
            </p:cNvSpPr>
            <p:nvPr/>
          </p:nvSpPr>
          <p:spPr bwMode="auto">
            <a:xfrm>
              <a:off x="2734" y="2644"/>
              <a:ext cx="7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mic Sans MS" pitchFamily="66" charset="0"/>
                </a:rPr>
                <a:t>2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74" name="Rectangle 416"/>
            <p:cNvSpPr>
              <a:spLocks noChangeArrowheads="1"/>
            </p:cNvSpPr>
            <p:nvPr/>
          </p:nvSpPr>
          <p:spPr bwMode="auto">
            <a:xfrm>
              <a:off x="2734" y="2807"/>
              <a:ext cx="7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mic Sans MS" pitchFamily="66" charset="0"/>
                </a:rPr>
                <a:t>3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75" name="Rectangle 417"/>
            <p:cNvSpPr>
              <a:spLocks noChangeArrowheads="1"/>
            </p:cNvSpPr>
            <p:nvPr/>
          </p:nvSpPr>
          <p:spPr bwMode="auto">
            <a:xfrm>
              <a:off x="2562" y="2128"/>
              <a:ext cx="12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mic Sans MS" pitchFamily="66" charset="0"/>
                </a:rPr>
                <a:t>rd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76" name="Rectangle 418"/>
            <p:cNvSpPr>
              <a:spLocks noChangeArrowheads="1"/>
            </p:cNvSpPr>
            <p:nvPr/>
          </p:nvSpPr>
          <p:spPr bwMode="auto">
            <a:xfrm>
              <a:off x="2562" y="2891"/>
              <a:ext cx="116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mic Sans MS" pitchFamily="66" charset="0"/>
                </a:rPr>
                <a:t>a1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77" name="Rectangle 419"/>
            <p:cNvSpPr>
              <a:spLocks noChangeArrowheads="1"/>
            </p:cNvSpPr>
            <p:nvPr/>
          </p:nvSpPr>
          <p:spPr bwMode="auto">
            <a:xfrm>
              <a:off x="2562" y="3001"/>
              <a:ext cx="1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mic Sans MS" pitchFamily="66" charset="0"/>
                </a:rPr>
                <a:t>a0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78" name="Rectangle 420"/>
            <p:cNvSpPr>
              <a:spLocks noChangeArrowheads="1"/>
            </p:cNvSpPr>
            <p:nvPr/>
          </p:nvSpPr>
          <p:spPr bwMode="auto">
            <a:xfrm>
              <a:off x="2222" y="2126"/>
              <a:ext cx="5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79" name="Rectangle 423"/>
            <p:cNvSpPr>
              <a:spLocks noChangeArrowheads="1"/>
            </p:cNvSpPr>
            <p:nvPr/>
          </p:nvSpPr>
          <p:spPr bwMode="auto">
            <a:xfrm>
              <a:off x="2904" y="3019"/>
              <a:ext cx="8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80" name="Rectangle 428"/>
            <p:cNvSpPr>
              <a:spLocks noChangeArrowheads="1"/>
            </p:cNvSpPr>
            <p:nvPr/>
          </p:nvSpPr>
          <p:spPr bwMode="auto">
            <a:xfrm>
              <a:off x="2876" y="3490"/>
              <a:ext cx="4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mic Sans MS" pitchFamily="66" charset="0"/>
                </a:rPr>
                <a:t>(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81" name="Rectangle 429"/>
            <p:cNvSpPr>
              <a:spLocks noChangeArrowheads="1"/>
            </p:cNvSpPr>
            <p:nvPr/>
          </p:nvSpPr>
          <p:spPr bwMode="auto">
            <a:xfrm>
              <a:off x="2917" y="3486"/>
              <a:ext cx="63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82" name="Rectangle 430"/>
            <p:cNvSpPr>
              <a:spLocks noChangeArrowheads="1"/>
            </p:cNvSpPr>
            <p:nvPr/>
          </p:nvSpPr>
          <p:spPr bwMode="auto">
            <a:xfrm>
              <a:off x="2985" y="3490"/>
              <a:ext cx="4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mic Sans MS" pitchFamily="66" charset="0"/>
                </a:rPr>
                <a:t>)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83" name="Freeform 522"/>
            <p:cNvSpPr>
              <a:spLocks/>
            </p:cNvSpPr>
            <p:nvPr/>
          </p:nvSpPr>
          <p:spPr bwMode="auto">
            <a:xfrm>
              <a:off x="2980" y="3209"/>
              <a:ext cx="62" cy="123"/>
            </a:xfrm>
            <a:custGeom>
              <a:avLst/>
              <a:gdLst>
                <a:gd name="T0" fmla="*/ 31 w 62"/>
                <a:gd name="T1" fmla="*/ 123 h 123"/>
                <a:gd name="T2" fmla="*/ 62 w 62"/>
                <a:gd name="T3" fmla="*/ 0 h 123"/>
                <a:gd name="T4" fmla="*/ 0 w 62"/>
                <a:gd name="T5" fmla="*/ 0 h 123"/>
                <a:gd name="T6" fmla="*/ 31 w 62"/>
                <a:gd name="T7" fmla="*/ 123 h 1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"/>
                <a:gd name="T13" fmla="*/ 0 h 123"/>
                <a:gd name="T14" fmla="*/ 62 w 62"/>
                <a:gd name="T15" fmla="*/ 123 h 1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" h="123">
                  <a:moveTo>
                    <a:pt x="31" y="123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31" y="123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84" name="Rectangle 541"/>
            <p:cNvSpPr>
              <a:spLocks noChangeArrowheads="1"/>
            </p:cNvSpPr>
            <p:nvPr/>
          </p:nvSpPr>
          <p:spPr bwMode="auto">
            <a:xfrm>
              <a:off x="2994" y="2321"/>
              <a:ext cx="5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185" name="Group 548"/>
          <p:cNvGrpSpPr>
            <a:grpSpLocks/>
          </p:cNvGrpSpPr>
          <p:nvPr/>
        </p:nvGrpSpPr>
        <p:grpSpPr bwMode="auto">
          <a:xfrm>
            <a:off x="3627438" y="4433888"/>
            <a:ext cx="328612" cy="715962"/>
            <a:chOff x="2285" y="2793"/>
            <a:chExt cx="207" cy="451"/>
          </a:xfrm>
        </p:grpSpPr>
        <p:sp>
          <p:nvSpPr>
            <p:cNvPr id="186" name="Rectangle 421"/>
            <p:cNvSpPr>
              <a:spLocks noChangeArrowheads="1"/>
            </p:cNvSpPr>
            <p:nvPr/>
          </p:nvSpPr>
          <p:spPr bwMode="auto">
            <a:xfrm>
              <a:off x="2285" y="3100"/>
              <a:ext cx="1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FF0000"/>
                  </a:solidFill>
                  <a:latin typeface="Comic Sans MS" pitchFamily="66" charset="0"/>
                </a:rPr>
                <a:t>y=0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187" name="Rectangle 422"/>
            <p:cNvSpPr>
              <a:spLocks noChangeArrowheads="1"/>
            </p:cNvSpPr>
            <p:nvPr/>
          </p:nvSpPr>
          <p:spPr bwMode="auto">
            <a:xfrm>
              <a:off x="2285" y="2793"/>
              <a:ext cx="207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FF0000"/>
                  </a:solidFill>
                  <a:latin typeface="Comic Sans MS" pitchFamily="66" charset="0"/>
                </a:rPr>
                <a:t>x=0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88" name="Group 547"/>
          <p:cNvGrpSpPr>
            <a:grpSpLocks/>
          </p:cNvGrpSpPr>
          <p:nvPr/>
        </p:nvGrpSpPr>
        <p:grpSpPr bwMode="auto">
          <a:xfrm>
            <a:off x="4730750" y="3675062"/>
            <a:ext cx="481013" cy="1650999"/>
            <a:chOff x="2980" y="2315"/>
            <a:chExt cx="303" cy="1040"/>
          </a:xfrm>
        </p:grpSpPr>
        <p:sp>
          <p:nvSpPr>
            <p:cNvPr id="189" name="Rectangle 409"/>
            <p:cNvSpPr>
              <a:spLocks noChangeArrowheads="1"/>
            </p:cNvSpPr>
            <p:nvPr/>
          </p:nvSpPr>
          <p:spPr bwMode="auto">
            <a:xfrm>
              <a:off x="2994" y="2315"/>
              <a:ext cx="5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FF0000"/>
                  </a:solidFill>
                  <a:latin typeface="Comic Sans MS" pitchFamily="66" charset="0"/>
                </a:rPr>
                <a:t>1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190" name="Rectangle 424"/>
            <p:cNvSpPr>
              <a:spLocks noChangeArrowheads="1"/>
            </p:cNvSpPr>
            <p:nvPr/>
          </p:nvSpPr>
          <p:spPr bwMode="auto">
            <a:xfrm>
              <a:off x="3060" y="3210"/>
              <a:ext cx="190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FF0000"/>
                  </a:solidFill>
                  <a:latin typeface="Comic Sans MS" pitchFamily="66" charset="0"/>
                </a:rPr>
                <a:t>F=1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191" name="Freeform 528"/>
            <p:cNvSpPr>
              <a:spLocks/>
            </p:cNvSpPr>
            <p:nvPr/>
          </p:nvSpPr>
          <p:spPr bwMode="auto">
            <a:xfrm>
              <a:off x="2980" y="2376"/>
              <a:ext cx="303" cy="848"/>
            </a:xfrm>
            <a:custGeom>
              <a:avLst/>
              <a:gdLst>
                <a:gd name="T0" fmla="*/ 108 w 303"/>
                <a:gd name="T1" fmla="*/ 0 h 848"/>
                <a:gd name="T2" fmla="*/ 292 w 303"/>
                <a:gd name="T3" fmla="*/ 240 h 848"/>
                <a:gd name="T4" fmla="*/ 44 w 303"/>
                <a:gd name="T5" fmla="*/ 648 h 848"/>
                <a:gd name="T6" fmla="*/ 28 w 303"/>
                <a:gd name="T7" fmla="*/ 848 h 8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3"/>
                <a:gd name="T13" fmla="*/ 0 h 848"/>
                <a:gd name="T14" fmla="*/ 303 w 303"/>
                <a:gd name="T15" fmla="*/ 848 h 8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3" h="848">
                  <a:moveTo>
                    <a:pt x="108" y="0"/>
                  </a:moveTo>
                  <a:cubicBezTo>
                    <a:pt x="205" y="66"/>
                    <a:pt x="303" y="132"/>
                    <a:pt x="292" y="240"/>
                  </a:cubicBezTo>
                  <a:cubicBezTo>
                    <a:pt x="281" y="348"/>
                    <a:pt x="88" y="547"/>
                    <a:pt x="44" y="648"/>
                  </a:cubicBezTo>
                  <a:cubicBezTo>
                    <a:pt x="0" y="749"/>
                    <a:pt x="14" y="798"/>
                    <a:pt x="28" y="84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400" b="1" dirty="0" smtClean="0">
                <a:solidFill>
                  <a:srgbClr val="FF0000"/>
                </a:solidFill>
                <a:latin typeface="Comic Sans MS" pitchFamily="66" charset="0"/>
              </a:rPr>
              <a:t>Mapping a Combinational Circuit to a LUT </a:t>
            </a:r>
          </a:p>
        </p:txBody>
      </p:sp>
      <p:grpSp>
        <p:nvGrpSpPr>
          <p:cNvPr id="8" name="Group 532"/>
          <p:cNvGrpSpPr>
            <a:grpSpLocks/>
          </p:cNvGrpSpPr>
          <p:nvPr/>
        </p:nvGrpSpPr>
        <p:grpSpPr bwMode="auto">
          <a:xfrm>
            <a:off x="3707913" y="2780926"/>
            <a:ext cx="1368427" cy="576265"/>
            <a:chOff x="4134" y="1594"/>
            <a:chExt cx="862" cy="363"/>
          </a:xfrm>
        </p:grpSpPr>
        <p:sp>
          <p:nvSpPr>
            <p:cNvPr id="9" name="Line 365"/>
            <p:cNvSpPr>
              <a:spLocks noChangeShapeType="1"/>
            </p:cNvSpPr>
            <p:nvPr/>
          </p:nvSpPr>
          <p:spPr bwMode="auto">
            <a:xfrm>
              <a:off x="4134" y="1594"/>
              <a:ext cx="77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" name="Freeform 366"/>
            <p:cNvSpPr>
              <a:spLocks/>
            </p:cNvSpPr>
            <p:nvPr/>
          </p:nvSpPr>
          <p:spPr bwMode="auto">
            <a:xfrm>
              <a:off x="4890" y="1906"/>
              <a:ext cx="106" cy="51"/>
            </a:xfrm>
            <a:custGeom>
              <a:avLst/>
              <a:gdLst>
                <a:gd name="T0" fmla="*/ 106 w 106"/>
                <a:gd name="T1" fmla="*/ 51 h 51"/>
                <a:gd name="T2" fmla="*/ 13 w 106"/>
                <a:gd name="T3" fmla="*/ 0 h 51"/>
                <a:gd name="T4" fmla="*/ 0 w 106"/>
                <a:gd name="T5" fmla="*/ 51 h 51"/>
                <a:gd name="T6" fmla="*/ 106 w 106"/>
                <a:gd name="T7" fmla="*/ 51 h 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51"/>
                <a:gd name="T14" fmla="*/ 106 w 106"/>
                <a:gd name="T15" fmla="*/ 51 h 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51">
                  <a:moveTo>
                    <a:pt x="106" y="51"/>
                  </a:moveTo>
                  <a:lnTo>
                    <a:pt x="13" y="0"/>
                  </a:lnTo>
                  <a:lnTo>
                    <a:pt x="0" y="51"/>
                  </a:lnTo>
                  <a:lnTo>
                    <a:pt x="106" y="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grpSp>
        <p:nvGrpSpPr>
          <p:cNvPr id="11" name="Group 534"/>
          <p:cNvGrpSpPr>
            <a:grpSpLocks/>
          </p:cNvGrpSpPr>
          <p:nvPr/>
        </p:nvGrpSpPr>
        <p:grpSpPr bwMode="auto">
          <a:xfrm>
            <a:off x="5052218" y="4575150"/>
            <a:ext cx="963613" cy="315912"/>
            <a:chOff x="4150" y="2457"/>
            <a:chExt cx="607" cy="199"/>
          </a:xfrm>
        </p:grpSpPr>
        <p:sp>
          <p:nvSpPr>
            <p:cNvPr id="12" name="Line 367"/>
            <p:cNvSpPr>
              <a:spLocks noChangeShapeType="1"/>
            </p:cNvSpPr>
            <p:nvPr/>
          </p:nvSpPr>
          <p:spPr bwMode="auto">
            <a:xfrm flipH="1">
              <a:off x="4237" y="2457"/>
              <a:ext cx="520" cy="17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" name="Freeform 368"/>
            <p:cNvSpPr>
              <a:spLocks/>
            </p:cNvSpPr>
            <p:nvPr/>
          </p:nvSpPr>
          <p:spPr bwMode="auto">
            <a:xfrm>
              <a:off x="4150" y="2601"/>
              <a:ext cx="106" cy="55"/>
            </a:xfrm>
            <a:custGeom>
              <a:avLst/>
              <a:gdLst>
                <a:gd name="T0" fmla="*/ 0 w 106"/>
                <a:gd name="T1" fmla="*/ 55 h 55"/>
                <a:gd name="T2" fmla="*/ 106 w 106"/>
                <a:gd name="T3" fmla="*/ 48 h 55"/>
                <a:gd name="T4" fmla="*/ 90 w 106"/>
                <a:gd name="T5" fmla="*/ 0 h 55"/>
                <a:gd name="T6" fmla="*/ 0 w 106"/>
                <a:gd name="T7" fmla="*/ 55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55"/>
                <a:gd name="T14" fmla="*/ 106 w 106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55">
                  <a:moveTo>
                    <a:pt x="0" y="55"/>
                  </a:moveTo>
                  <a:lnTo>
                    <a:pt x="106" y="48"/>
                  </a:lnTo>
                  <a:lnTo>
                    <a:pt x="90" y="0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grpSp>
        <p:nvGrpSpPr>
          <p:cNvPr id="14" name="Group 531"/>
          <p:cNvGrpSpPr>
            <a:grpSpLocks/>
          </p:cNvGrpSpPr>
          <p:nvPr/>
        </p:nvGrpSpPr>
        <p:grpSpPr bwMode="auto">
          <a:xfrm>
            <a:off x="1383556" y="1845245"/>
            <a:ext cx="1892300" cy="1655763"/>
            <a:chOff x="3083" y="939"/>
            <a:chExt cx="1192" cy="1043"/>
          </a:xfrm>
        </p:grpSpPr>
        <p:sp>
          <p:nvSpPr>
            <p:cNvPr id="15" name="Rectangle 369"/>
            <p:cNvSpPr>
              <a:spLocks noChangeArrowheads="1"/>
            </p:cNvSpPr>
            <p:nvPr/>
          </p:nvSpPr>
          <p:spPr bwMode="auto">
            <a:xfrm>
              <a:off x="3306" y="939"/>
              <a:ext cx="761" cy="1021"/>
            </a:xfrm>
            <a:prstGeom prst="rect">
              <a:avLst/>
            </a:prstGeom>
            <a:noFill/>
            <a:ln w="15875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" name="Line 370"/>
            <p:cNvSpPr>
              <a:spLocks noChangeShapeType="1"/>
            </p:cNvSpPr>
            <p:nvPr/>
          </p:nvSpPr>
          <p:spPr bwMode="auto">
            <a:xfrm>
              <a:off x="3971" y="1398"/>
              <a:ext cx="231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" name="Freeform 371"/>
            <p:cNvSpPr>
              <a:spLocks/>
            </p:cNvSpPr>
            <p:nvPr/>
          </p:nvSpPr>
          <p:spPr bwMode="auto">
            <a:xfrm>
              <a:off x="3088" y="1103"/>
              <a:ext cx="587" cy="231"/>
            </a:xfrm>
            <a:custGeom>
              <a:avLst/>
              <a:gdLst>
                <a:gd name="T0" fmla="*/ 587 w 587"/>
                <a:gd name="T1" fmla="*/ 231 h 231"/>
                <a:gd name="T2" fmla="*/ 324 w 587"/>
                <a:gd name="T3" fmla="*/ 231 h 231"/>
                <a:gd name="T4" fmla="*/ 324 w 587"/>
                <a:gd name="T5" fmla="*/ 0 h 231"/>
                <a:gd name="T6" fmla="*/ 0 w 587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7"/>
                <a:gd name="T13" fmla="*/ 0 h 231"/>
                <a:gd name="T14" fmla="*/ 587 w 587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7" h="231">
                  <a:moveTo>
                    <a:pt x="587" y="231"/>
                  </a:moveTo>
                  <a:lnTo>
                    <a:pt x="324" y="231"/>
                  </a:lnTo>
                  <a:lnTo>
                    <a:pt x="324" y="0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8" name="Line 372"/>
            <p:cNvSpPr>
              <a:spLocks noChangeShapeType="1"/>
            </p:cNvSpPr>
            <p:nvPr/>
          </p:nvSpPr>
          <p:spPr bwMode="auto">
            <a:xfrm>
              <a:off x="3088" y="1398"/>
              <a:ext cx="587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9" name="Freeform 373"/>
            <p:cNvSpPr>
              <a:spLocks/>
            </p:cNvSpPr>
            <p:nvPr/>
          </p:nvSpPr>
          <p:spPr bwMode="auto">
            <a:xfrm>
              <a:off x="3582" y="1462"/>
              <a:ext cx="93" cy="324"/>
            </a:xfrm>
            <a:custGeom>
              <a:avLst/>
              <a:gdLst>
                <a:gd name="T0" fmla="*/ 0 w 93"/>
                <a:gd name="T1" fmla="*/ 324 h 324"/>
                <a:gd name="T2" fmla="*/ 45 w 93"/>
                <a:gd name="T3" fmla="*/ 324 h 324"/>
                <a:gd name="T4" fmla="*/ 45 w 93"/>
                <a:gd name="T5" fmla="*/ 0 h 324"/>
                <a:gd name="T6" fmla="*/ 93 w 93"/>
                <a:gd name="T7" fmla="*/ 0 h 3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324"/>
                <a:gd name="T14" fmla="*/ 93 w 93"/>
                <a:gd name="T15" fmla="*/ 324 h 3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324">
                  <a:moveTo>
                    <a:pt x="0" y="324"/>
                  </a:moveTo>
                  <a:lnTo>
                    <a:pt x="45" y="324"/>
                  </a:lnTo>
                  <a:lnTo>
                    <a:pt x="45" y="0"/>
                  </a:lnTo>
                  <a:lnTo>
                    <a:pt x="93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0" name="Line 374"/>
            <p:cNvSpPr>
              <a:spLocks noChangeShapeType="1"/>
            </p:cNvSpPr>
            <p:nvPr/>
          </p:nvSpPr>
          <p:spPr bwMode="auto">
            <a:xfrm>
              <a:off x="3088" y="1786"/>
              <a:ext cx="279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1" name="Freeform 375"/>
            <p:cNvSpPr>
              <a:spLocks/>
            </p:cNvSpPr>
            <p:nvPr/>
          </p:nvSpPr>
          <p:spPr bwMode="auto">
            <a:xfrm>
              <a:off x="4173" y="1376"/>
              <a:ext cx="102" cy="51"/>
            </a:xfrm>
            <a:custGeom>
              <a:avLst/>
              <a:gdLst>
                <a:gd name="T0" fmla="*/ 102 w 102"/>
                <a:gd name="T1" fmla="*/ 25 h 51"/>
                <a:gd name="T2" fmla="*/ 0 w 102"/>
                <a:gd name="T3" fmla="*/ 0 h 51"/>
                <a:gd name="T4" fmla="*/ 0 w 102"/>
                <a:gd name="T5" fmla="*/ 51 h 51"/>
                <a:gd name="T6" fmla="*/ 102 w 102"/>
                <a:gd name="T7" fmla="*/ 25 h 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51"/>
                <a:gd name="T14" fmla="*/ 102 w 102"/>
                <a:gd name="T15" fmla="*/ 51 h 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51">
                  <a:moveTo>
                    <a:pt x="102" y="25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102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" name="Freeform 376"/>
            <p:cNvSpPr>
              <a:spLocks/>
            </p:cNvSpPr>
            <p:nvPr/>
          </p:nvSpPr>
          <p:spPr bwMode="auto">
            <a:xfrm>
              <a:off x="3201" y="1077"/>
              <a:ext cx="102" cy="52"/>
            </a:xfrm>
            <a:custGeom>
              <a:avLst/>
              <a:gdLst>
                <a:gd name="T0" fmla="*/ 102 w 102"/>
                <a:gd name="T1" fmla="*/ 26 h 52"/>
                <a:gd name="T2" fmla="*/ 0 w 102"/>
                <a:gd name="T3" fmla="*/ 0 h 52"/>
                <a:gd name="T4" fmla="*/ 0 w 102"/>
                <a:gd name="T5" fmla="*/ 52 h 52"/>
                <a:gd name="T6" fmla="*/ 102 w 102"/>
                <a:gd name="T7" fmla="*/ 26 h 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52"/>
                <a:gd name="T14" fmla="*/ 102 w 102"/>
                <a:gd name="T15" fmla="*/ 52 h 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52">
                  <a:moveTo>
                    <a:pt x="102" y="26"/>
                  </a:moveTo>
                  <a:lnTo>
                    <a:pt x="0" y="0"/>
                  </a:lnTo>
                  <a:lnTo>
                    <a:pt x="0" y="52"/>
                  </a:lnTo>
                  <a:lnTo>
                    <a:pt x="10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3" name="Freeform 377"/>
            <p:cNvSpPr>
              <a:spLocks/>
            </p:cNvSpPr>
            <p:nvPr/>
          </p:nvSpPr>
          <p:spPr bwMode="auto">
            <a:xfrm>
              <a:off x="3201" y="1376"/>
              <a:ext cx="102" cy="51"/>
            </a:xfrm>
            <a:custGeom>
              <a:avLst/>
              <a:gdLst>
                <a:gd name="T0" fmla="*/ 102 w 102"/>
                <a:gd name="T1" fmla="*/ 25 h 51"/>
                <a:gd name="T2" fmla="*/ 0 w 102"/>
                <a:gd name="T3" fmla="*/ 0 h 51"/>
                <a:gd name="T4" fmla="*/ 0 w 102"/>
                <a:gd name="T5" fmla="*/ 51 h 51"/>
                <a:gd name="T6" fmla="*/ 102 w 102"/>
                <a:gd name="T7" fmla="*/ 25 h 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51"/>
                <a:gd name="T14" fmla="*/ 102 w 102"/>
                <a:gd name="T15" fmla="*/ 51 h 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51">
                  <a:moveTo>
                    <a:pt x="102" y="25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102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4" name="Freeform 378"/>
            <p:cNvSpPr>
              <a:spLocks/>
            </p:cNvSpPr>
            <p:nvPr/>
          </p:nvSpPr>
          <p:spPr bwMode="auto">
            <a:xfrm>
              <a:off x="3201" y="1761"/>
              <a:ext cx="102" cy="51"/>
            </a:xfrm>
            <a:custGeom>
              <a:avLst/>
              <a:gdLst>
                <a:gd name="T0" fmla="*/ 102 w 102"/>
                <a:gd name="T1" fmla="*/ 25 h 51"/>
                <a:gd name="T2" fmla="*/ 0 w 102"/>
                <a:gd name="T3" fmla="*/ 0 h 51"/>
                <a:gd name="T4" fmla="*/ 0 w 102"/>
                <a:gd name="T5" fmla="*/ 51 h 51"/>
                <a:gd name="T6" fmla="*/ 102 w 102"/>
                <a:gd name="T7" fmla="*/ 25 h 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51"/>
                <a:gd name="T14" fmla="*/ 102 w 102"/>
                <a:gd name="T15" fmla="*/ 51 h 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51">
                  <a:moveTo>
                    <a:pt x="102" y="25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102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5" name="Rectangle 379"/>
            <p:cNvSpPr>
              <a:spLocks noChangeArrowheads="1"/>
            </p:cNvSpPr>
            <p:nvPr/>
          </p:nvSpPr>
          <p:spPr bwMode="auto">
            <a:xfrm>
              <a:off x="3094" y="979"/>
              <a:ext cx="57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k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6" name="Rectangle 380"/>
            <p:cNvSpPr>
              <a:spLocks noChangeArrowheads="1"/>
            </p:cNvSpPr>
            <p:nvPr/>
          </p:nvSpPr>
          <p:spPr bwMode="auto">
            <a:xfrm>
              <a:off x="3094" y="1249"/>
              <a:ext cx="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p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7" name="Rectangle 381"/>
            <p:cNvSpPr>
              <a:spLocks noChangeArrowheads="1"/>
            </p:cNvSpPr>
            <p:nvPr/>
          </p:nvSpPr>
          <p:spPr bwMode="auto">
            <a:xfrm>
              <a:off x="3094" y="1668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s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8" name="Rectangle 382"/>
            <p:cNvSpPr>
              <a:spLocks noChangeArrowheads="1"/>
            </p:cNvSpPr>
            <p:nvPr/>
          </p:nvSpPr>
          <p:spPr bwMode="auto">
            <a:xfrm>
              <a:off x="4089" y="1264"/>
              <a:ext cx="7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w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9" name="Rectangle 383"/>
            <p:cNvSpPr>
              <a:spLocks noChangeArrowheads="1"/>
            </p:cNvSpPr>
            <p:nvPr/>
          </p:nvSpPr>
          <p:spPr bwMode="auto">
            <a:xfrm>
              <a:off x="3477" y="967"/>
              <a:ext cx="20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Belt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0" name="Rectangle 384"/>
            <p:cNvSpPr>
              <a:spLocks noChangeArrowheads="1"/>
            </p:cNvSpPr>
            <p:nvPr/>
          </p:nvSpPr>
          <p:spPr bwMode="auto">
            <a:xfrm>
              <a:off x="3654" y="967"/>
              <a:ext cx="10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W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1" name="Rectangle 385"/>
            <p:cNvSpPr>
              <a:spLocks noChangeArrowheads="1"/>
            </p:cNvSpPr>
            <p:nvPr/>
          </p:nvSpPr>
          <p:spPr bwMode="auto">
            <a:xfrm>
              <a:off x="3747" y="967"/>
              <a:ext cx="5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2" name="Rectangle 386"/>
            <p:cNvSpPr>
              <a:spLocks noChangeArrowheads="1"/>
            </p:cNvSpPr>
            <p:nvPr/>
          </p:nvSpPr>
          <p:spPr bwMode="auto">
            <a:xfrm>
              <a:off x="3804" y="967"/>
              <a:ext cx="5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r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3" name="Rectangle 387"/>
            <p:cNvSpPr>
              <a:spLocks noChangeArrowheads="1"/>
            </p:cNvSpPr>
            <p:nvPr/>
          </p:nvSpPr>
          <p:spPr bwMode="auto">
            <a:xfrm>
              <a:off x="3840" y="967"/>
              <a:ext cx="55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  <a:latin typeface="Comic Sans MS" pitchFamily="66" charset="0"/>
                </a:rPr>
                <a:t>n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34" name="Freeform 388"/>
            <p:cNvSpPr>
              <a:spLocks/>
            </p:cNvSpPr>
            <p:nvPr/>
          </p:nvSpPr>
          <p:spPr bwMode="auto">
            <a:xfrm>
              <a:off x="3675" y="1270"/>
              <a:ext cx="296" cy="260"/>
            </a:xfrm>
            <a:custGeom>
              <a:avLst/>
              <a:gdLst>
                <a:gd name="T0" fmla="*/ 0 w 92"/>
                <a:gd name="T1" fmla="*/ 260 h 81"/>
                <a:gd name="T2" fmla="*/ 167 w 92"/>
                <a:gd name="T3" fmla="*/ 260 h 81"/>
                <a:gd name="T4" fmla="*/ 296 w 92"/>
                <a:gd name="T5" fmla="*/ 128 h 81"/>
                <a:gd name="T6" fmla="*/ 167 w 92"/>
                <a:gd name="T7" fmla="*/ 0 h 81"/>
                <a:gd name="T8" fmla="*/ 0 w 92"/>
                <a:gd name="T9" fmla="*/ 0 h 81"/>
                <a:gd name="T10" fmla="*/ 0 w 92"/>
                <a:gd name="T11" fmla="*/ 26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"/>
                <a:gd name="T19" fmla="*/ 0 h 81"/>
                <a:gd name="T20" fmla="*/ 92 w 92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" h="81">
                  <a:moveTo>
                    <a:pt x="0" y="81"/>
                  </a:moveTo>
                  <a:cubicBezTo>
                    <a:pt x="52" y="81"/>
                    <a:pt x="52" y="81"/>
                    <a:pt x="52" y="81"/>
                  </a:cubicBezTo>
                  <a:cubicBezTo>
                    <a:pt x="74" y="81"/>
                    <a:pt x="92" y="63"/>
                    <a:pt x="92" y="40"/>
                  </a:cubicBezTo>
                  <a:cubicBezTo>
                    <a:pt x="92" y="18"/>
                    <a:pt x="74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5" name="Freeform 389"/>
            <p:cNvSpPr>
              <a:spLocks/>
            </p:cNvSpPr>
            <p:nvPr/>
          </p:nvSpPr>
          <p:spPr bwMode="auto">
            <a:xfrm>
              <a:off x="3367" y="1687"/>
              <a:ext cx="158" cy="199"/>
            </a:xfrm>
            <a:custGeom>
              <a:avLst/>
              <a:gdLst>
                <a:gd name="T0" fmla="*/ 0 w 158"/>
                <a:gd name="T1" fmla="*/ 199 h 199"/>
                <a:gd name="T2" fmla="*/ 158 w 158"/>
                <a:gd name="T3" fmla="*/ 99 h 199"/>
                <a:gd name="T4" fmla="*/ 0 w 158"/>
                <a:gd name="T5" fmla="*/ 0 h 199"/>
                <a:gd name="T6" fmla="*/ 0 w 158"/>
                <a:gd name="T7" fmla="*/ 199 h 1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8"/>
                <a:gd name="T13" fmla="*/ 0 h 199"/>
                <a:gd name="T14" fmla="*/ 158 w 158"/>
                <a:gd name="T15" fmla="*/ 199 h 1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8" h="199">
                  <a:moveTo>
                    <a:pt x="0" y="199"/>
                  </a:moveTo>
                  <a:lnTo>
                    <a:pt x="158" y="99"/>
                  </a:lnTo>
                  <a:lnTo>
                    <a:pt x="0" y="0"/>
                  </a:lnTo>
                  <a:lnTo>
                    <a:pt x="0" y="199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6" name="Oval 390"/>
            <p:cNvSpPr>
              <a:spLocks noChangeArrowheads="1"/>
            </p:cNvSpPr>
            <p:nvPr/>
          </p:nvSpPr>
          <p:spPr bwMode="auto">
            <a:xfrm>
              <a:off x="3531" y="1761"/>
              <a:ext cx="48" cy="51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7" name="Rectangle 391"/>
            <p:cNvSpPr>
              <a:spLocks noChangeArrowheads="1"/>
            </p:cNvSpPr>
            <p:nvPr/>
          </p:nvSpPr>
          <p:spPr bwMode="auto">
            <a:xfrm>
              <a:off x="3083" y="1856"/>
              <a:ext cx="38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(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8" name="Rectangle 392"/>
            <p:cNvSpPr>
              <a:spLocks noChangeArrowheads="1"/>
            </p:cNvSpPr>
            <p:nvPr/>
          </p:nvSpPr>
          <p:spPr bwMode="auto">
            <a:xfrm>
              <a:off x="3118" y="1852"/>
              <a:ext cx="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9" name="Rectangle 393"/>
            <p:cNvSpPr>
              <a:spLocks noChangeArrowheads="1"/>
            </p:cNvSpPr>
            <p:nvPr/>
          </p:nvSpPr>
          <p:spPr bwMode="auto">
            <a:xfrm>
              <a:off x="3175" y="1856"/>
              <a:ext cx="38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)</a:t>
              </a:r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40" name="Group 533"/>
          <p:cNvGrpSpPr>
            <a:grpSpLocks/>
          </p:cNvGrpSpPr>
          <p:nvPr/>
        </p:nvGrpSpPr>
        <p:grpSpPr bwMode="auto">
          <a:xfrm>
            <a:off x="5239543" y="2160562"/>
            <a:ext cx="1636713" cy="2363788"/>
            <a:chOff x="4268" y="936"/>
            <a:chExt cx="1031" cy="1489"/>
          </a:xfrm>
        </p:grpSpPr>
        <p:sp>
          <p:nvSpPr>
            <p:cNvPr id="41" name="Rectangle 397"/>
            <p:cNvSpPr>
              <a:spLocks noChangeArrowheads="1"/>
            </p:cNvSpPr>
            <p:nvPr/>
          </p:nvSpPr>
          <p:spPr bwMode="auto">
            <a:xfrm>
              <a:off x="4268" y="2299"/>
              <a:ext cx="38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(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2" name="Rectangle 398"/>
            <p:cNvSpPr>
              <a:spLocks noChangeArrowheads="1"/>
            </p:cNvSpPr>
            <p:nvPr/>
          </p:nvSpPr>
          <p:spPr bwMode="auto">
            <a:xfrm>
              <a:off x="4302" y="2296"/>
              <a:ext cx="6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3" name="Rectangle 399"/>
            <p:cNvSpPr>
              <a:spLocks noChangeArrowheads="1"/>
            </p:cNvSpPr>
            <p:nvPr/>
          </p:nvSpPr>
          <p:spPr bwMode="auto">
            <a:xfrm>
              <a:off x="4365" y="2299"/>
              <a:ext cx="38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)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4" name="Rectangle 400"/>
            <p:cNvSpPr>
              <a:spLocks noChangeArrowheads="1"/>
            </p:cNvSpPr>
            <p:nvPr/>
          </p:nvSpPr>
          <p:spPr bwMode="auto">
            <a:xfrm>
              <a:off x="4423" y="936"/>
              <a:ext cx="876" cy="1479"/>
            </a:xfrm>
            <a:prstGeom prst="rect">
              <a:avLst/>
            </a:prstGeom>
            <a:solidFill>
              <a:srgbClr val="D4E0F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5" name="Rectangle 401"/>
            <p:cNvSpPr>
              <a:spLocks noChangeArrowheads="1"/>
            </p:cNvSpPr>
            <p:nvPr/>
          </p:nvSpPr>
          <p:spPr bwMode="auto">
            <a:xfrm>
              <a:off x="4479" y="977"/>
              <a:ext cx="57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k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6" name="Rectangle 402"/>
            <p:cNvSpPr>
              <a:spLocks noChangeArrowheads="1"/>
            </p:cNvSpPr>
            <p:nvPr/>
          </p:nvSpPr>
          <p:spPr bwMode="auto">
            <a:xfrm>
              <a:off x="4476" y="1131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7" name="Rectangle 403"/>
            <p:cNvSpPr>
              <a:spLocks noChangeArrowheads="1"/>
            </p:cNvSpPr>
            <p:nvPr/>
          </p:nvSpPr>
          <p:spPr bwMode="auto">
            <a:xfrm>
              <a:off x="4476" y="1285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8" name="Rectangle 404"/>
            <p:cNvSpPr>
              <a:spLocks noChangeArrowheads="1"/>
            </p:cNvSpPr>
            <p:nvPr/>
          </p:nvSpPr>
          <p:spPr bwMode="auto">
            <a:xfrm>
              <a:off x="4476" y="1439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9" name="Rectangle 405"/>
            <p:cNvSpPr>
              <a:spLocks noChangeArrowheads="1"/>
            </p:cNvSpPr>
            <p:nvPr/>
          </p:nvSpPr>
          <p:spPr bwMode="auto">
            <a:xfrm>
              <a:off x="4476" y="1593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50" name="Rectangle 406"/>
            <p:cNvSpPr>
              <a:spLocks noChangeArrowheads="1"/>
            </p:cNvSpPr>
            <p:nvPr/>
          </p:nvSpPr>
          <p:spPr bwMode="auto">
            <a:xfrm>
              <a:off x="4476" y="1747"/>
              <a:ext cx="47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51" name="Rectangle 407"/>
            <p:cNvSpPr>
              <a:spLocks noChangeArrowheads="1"/>
            </p:cNvSpPr>
            <p:nvPr/>
          </p:nvSpPr>
          <p:spPr bwMode="auto">
            <a:xfrm>
              <a:off x="4476" y="1901"/>
              <a:ext cx="47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52" name="Rectangle 408"/>
            <p:cNvSpPr>
              <a:spLocks noChangeArrowheads="1"/>
            </p:cNvSpPr>
            <p:nvPr/>
          </p:nvSpPr>
          <p:spPr bwMode="auto">
            <a:xfrm>
              <a:off x="4476" y="2055"/>
              <a:ext cx="47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53" name="Rectangle 409"/>
            <p:cNvSpPr>
              <a:spLocks noChangeArrowheads="1"/>
            </p:cNvSpPr>
            <p:nvPr/>
          </p:nvSpPr>
          <p:spPr bwMode="auto">
            <a:xfrm>
              <a:off x="4476" y="2209"/>
              <a:ext cx="47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54" name="Rectangle 410"/>
            <p:cNvSpPr>
              <a:spLocks noChangeArrowheads="1"/>
            </p:cNvSpPr>
            <p:nvPr/>
          </p:nvSpPr>
          <p:spPr bwMode="auto">
            <a:xfrm>
              <a:off x="4638" y="977"/>
              <a:ext cx="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p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55" name="Rectangle 411"/>
            <p:cNvSpPr>
              <a:spLocks noChangeArrowheads="1"/>
            </p:cNvSpPr>
            <p:nvPr/>
          </p:nvSpPr>
          <p:spPr bwMode="auto">
            <a:xfrm>
              <a:off x="4638" y="1131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56" name="Rectangle 412"/>
            <p:cNvSpPr>
              <a:spLocks noChangeArrowheads="1"/>
            </p:cNvSpPr>
            <p:nvPr/>
          </p:nvSpPr>
          <p:spPr bwMode="auto">
            <a:xfrm>
              <a:off x="4638" y="1285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57" name="Rectangle 413"/>
            <p:cNvSpPr>
              <a:spLocks noChangeArrowheads="1"/>
            </p:cNvSpPr>
            <p:nvPr/>
          </p:nvSpPr>
          <p:spPr bwMode="auto">
            <a:xfrm>
              <a:off x="4638" y="1439"/>
              <a:ext cx="47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58" name="Rectangle 414"/>
            <p:cNvSpPr>
              <a:spLocks noChangeArrowheads="1"/>
            </p:cNvSpPr>
            <p:nvPr/>
          </p:nvSpPr>
          <p:spPr bwMode="auto">
            <a:xfrm>
              <a:off x="4638" y="1593"/>
              <a:ext cx="47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59" name="Rectangle 415"/>
            <p:cNvSpPr>
              <a:spLocks noChangeArrowheads="1"/>
            </p:cNvSpPr>
            <p:nvPr/>
          </p:nvSpPr>
          <p:spPr bwMode="auto">
            <a:xfrm>
              <a:off x="4638" y="1747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60" name="Rectangle 416"/>
            <p:cNvSpPr>
              <a:spLocks noChangeArrowheads="1"/>
            </p:cNvSpPr>
            <p:nvPr/>
          </p:nvSpPr>
          <p:spPr bwMode="auto">
            <a:xfrm>
              <a:off x="4638" y="1901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61" name="Rectangle 417"/>
            <p:cNvSpPr>
              <a:spLocks noChangeArrowheads="1"/>
            </p:cNvSpPr>
            <p:nvPr/>
          </p:nvSpPr>
          <p:spPr bwMode="auto">
            <a:xfrm>
              <a:off x="4638" y="2055"/>
              <a:ext cx="47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62" name="Rectangle 418"/>
            <p:cNvSpPr>
              <a:spLocks noChangeArrowheads="1"/>
            </p:cNvSpPr>
            <p:nvPr/>
          </p:nvSpPr>
          <p:spPr bwMode="auto">
            <a:xfrm>
              <a:off x="4638" y="2209"/>
              <a:ext cx="47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63" name="Rectangle 419"/>
            <p:cNvSpPr>
              <a:spLocks noChangeArrowheads="1"/>
            </p:cNvSpPr>
            <p:nvPr/>
          </p:nvSpPr>
          <p:spPr bwMode="auto">
            <a:xfrm>
              <a:off x="4812" y="977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s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64" name="Rectangle 420"/>
            <p:cNvSpPr>
              <a:spLocks noChangeArrowheads="1"/>
            </p:cNvSpPr>
            <p:nvPr/>
          </p:nvSpPr>
          <p:spPr bwMode="auto">
            <a:xfrm>
              <a:off x="4809" y="1131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65" name="Rectangle 421"/>
            <p:cNvSpPr>
              <a:spLocks noChangeArrowheads="1"/>
            </p:cNvSpPr>
            <p:nvPr/>
          </p:nvSpPr>
          <p:spPr bwMode="auto">
            <a:xfrm>
              <a:off x="4809" y="1285"/>
              <a:ext cx="47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66" name="Rectangle 422"/>
            <p:cNvSpPr>
              <a:spLocks noChangeArrowheads="1"/>
            </p:cNvSpPr>
            <p:nvPr/>
          </p:nvSpPr>
          <p:spPr bwMode="auto">
            <a:xfrm>
              <a:off x="4809" y="1439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67" name="Rectangle 423"/>
            <p:cNvSpPr>
              <a:spLocks noChangeArrowheads="1"/>
            </p:cNvSpPr>
            <p:nvPr/>
          </p:nvSpPr>
          <p:spPr bwMode="auto">
            <a:xfrm>
              <a:off x="4809" y="1593"/>
              <a:ext cx="47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68" name="Rectangle 424"/>
            <p:cNvSpPr>
              <a:spLocks noChangeArrowheads="1"/>
            </p:cNvSpPr>
            <p:nvPr/>
          </p:nvSpPr>
          <p:spPr bwMode="auto">
            <a:xfrm>
              <a:off x="4809" y="1747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69" name="Rectangle 425"/>
            <p:cNvSpPr>
              <a:spLocks noChangeArrowheads="1"/>
            </p:cNvSpPr>
            <p:nvPr/>
          </p:nvSpPr>
          <p:spPr bwMode="auto">
            <a:xfrm>
              <a:off x="4809" y="1901"/>
              <a:ext cx="47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70" name="Rectangle 426"/>
            <p:cNvSpPr>
              <a:spLocks noChangeArrowheads="1"/>
            </p:cNvSpPr>
            <p:nvPr/>
          </p:nvSpPr>
          <p:spPr bwMode="auto">
            <a:xfrm>
              <a:off x="4809" y="2055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71" name="Rectangle 427"/>
            <p:cNvSpPr>
              <a:spLocks noChangeArrowheads="1"/>
            </p:cNvSpPr>
            <p:nvPr/>
          </p:nvSpPr>
          <p:spPr bwMode="auto">
            <a:xfrm>
              <a:off x="4809" y="2209"/>
              <a:ext cx="47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72" name="Rectangle 428"/>
            <p:cNvSpPr>
              <a:spLocks noChangeArrowheads="1"/>
            </p:cNvSpPr>
            <p:nvPr/>
          </p:nvSpPr>
          <p:spPr bwMode="auto">
            <a:xfrm>
              <a:off x="5092" y="977"/>
              <a:ext cx="7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w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73" name="Rectangle 429"/>
            <p:cNvSpPr>
              <a:spLocks noChangeArrowheads="1"/>
            </p:cNvSpPr>
            <p:nvPr/>
          </p:nvSpPr>
          <p:spPr bwMode="auto">
            <a:xfrm>
              <a:off x="5100" y="1131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74" name="Rectangle 430"/>
            <p:cNvSpPr>
              <a:spLocks noChangeArrowheads="1"/>
            </p:cNvSpPr>
            <p:nvPr/>
          </p:nvSpPr>
          <p:spPr bwMode="auto">
            <a:xfrm>
              <a:off x="5100" y="1285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75" name="Rectangle 431"/>
            <p:cNvSpPr>
              <a:spLocks noChangeArrowheads="1"/>
            </p:cNvSpPr>
            <p:nvPr/>
          </p:nvSpPr>
          <p:spPr bwMode="auto">
            <a:xfrm>
              <a:off x="5100" y="1439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76" name="Rectangle 432"/>
            <p:cNvSpPr>
              <a:spLocks noChangeArrowheads="1"/>
            </p:cNvSpPr>
            <p:nvPr/>
          </p:nvSpPr>
          <p:spPr bwMode="auto">
            <a:xfrm>
              <a:off x="5100" y="1593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77" name="Rectangle 433"/>
            <p:cNvSpPr>
              <a:spLocks noChangeArrowheads="1"/>
            </p:cNvSpPr>
            <p:nvPr/>
          </p:nvSpPr>
          <p:spPr bwMode="auto">
            <a:xfrm>
              <a:off x="5100" y="1747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78" name="Rectangle 434"/>
            <p:cNvSpPr>
              <a:spLocks noChangeArrowheads="1"/>
            </p:cNvSpPr>
            <p:nvPr/>
          </p:nvSpPr>
          <p:spPr bwMode="auto">
            <a:xfrm>
              <a:off x="5100" y="1901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79" name="Rectangle 435"/>
            <p:cNvSpPr>
              <a:spLocks noChangeArrowheads="1"/>
            </p:cNvSpPr>
            <p:nvPr/>
          </p:nvSpPr>
          <p:spPr bwMode="auto">
            <a:xfrm>
              <a:off x="5100" y="2055"/>
              <a:ext cx="47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0" name="Rectangle 436"/>
            <p:cNvSpPr>
              <a:spLocks noChangeArrowheads="1"/>
            </p:cNvSpPr>
            <p:nvPr/>
          </p:nvSpPr>
          <p:spPr bwMode="auto">
            <a:xfrm>
              <a:off x="5100" y="2209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1" name="Line 437"/>
            <p:cNvSpPr>
              <a:spLocks noChangeShapeType="1"/>
            </p:cNvSpPr>
            <p:nvPr/>
          </p:nvSpPr>
          <p:spPr bwMode="auto">
            <a:xfrm>
              <a:off x="4423" y="1119"/>
              <a:ext cx="876" cy="0"/>
            </a:xfrm>
            <a:prstGeom prst="line">
              <a:avLst/>
            </a:prstGeom>
            <a:noFill/>
            <a:ln w="2063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" name="Line 438"/>
            <p:cNvSpPr>
              <a:spLocks noChangeShapeType="1"/>
            </p:cNvSpPr>
            <p:nvPr/>
          </p:nvSpPr>
          <p:spPr bwMode="auto">
            <a:xfrm>
              <a:off x="4988" y="939"/>
              <a:ext cx="0" cy="1473"/>
            </a:xfrm>
            <a:prstGeom prst="line">
              <a:avLst/>
            </a:prstGeom>
            <a:noFill/>
            <a:ln w="2063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sp>
        <p:nvSpPr>
          <p:cNvPr id="83" name="Freeform 439"/>
          <p:cNvSpPr>
            <a:spLocks/>
          </p:cNvSpPr>
          <p:nvPr/>
        </p:nvSpPr>
        <p:spPr bwMode="auto">
          <a:xfrm>
            <a:off x="6453981" y="2405037"/>
            <a:ext cx="304800" cy="2022475"/>
          </a:xfrm>
          <a:custGeom>
            <a:avLst/>
            <a:gdLst>
              <a:gd name="T0" fmla="*/ 0 w 60"/>
              <a:gd name="T1" fmla="*/ 157926 h 397"/>
              <a:gd name="T2" fmla="*/ 152400 w 60"/>
              <a:gd name="T3" fmla="*/ 0 h 397"/>
              <a:gd name="T4" fmla="*/ 304800 w 60"/>
              <a:gd name="T5" fmla="*/ 157926 h 397"/>
              <a:gd name="T6" fmla="*/ 304800 w 60"/>
              <a:gd name="T7" fmla="*/ 1869643 h 397"/>
              <a:gd name="T8" fmla="*/ 152400 w 60"/>
              <a:gd name="T9" fmla="*/ 2022475 h 397"/>
              <a:gd name="T10" fmla="*/ 0 w 60"/>
              <a:gd name="T11" fmla="*/ 1869643 h 397"/>
              <a:gd name="T12" fmla="*/ 0 w 60"/>
              <a:gd name="T13" fmla="*/ 157926 h 3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0"/>
              <a:gd name="T22" fmla="*/ 0 h 397"/>
              <a:gd name="T23" fmla="*/ 60 w 60"/>
              <a:gd name="T24" fmla="*/ 397 h 3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0" h="397">
                <a:moveTo>
                  <a:pt x="0" y="31"/>
                </a:move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0" y="14"/>
                  <a:pt x="60" y="31"/>
                </a:cubicBezTo>
                <a:cubicBezTo>
                  <a:pt x="60" y="367"/>
                  <a:pt x="60" y="367"/>
                  <a:pt x="60" y="367"/>
                </a:cubicBezTo>
                <a:cubicBezTo>
                  <a:pt x="60" y="383"/>
                  <a:pt x="47" y="397"/>
                  <a:pt x="30" y="397"/>
                </a:cubicBezTo>
                <a:cubicBezTo>
                  <a:pt x="13" y="397"/>
                  <a:pt x="0" y="383"/>
                  <a:pt x="0" y="367"/>
                </a:cubicBezTo>
                <a:lnTo>
                  <a:pt x="0" y="31"/>
                </a:lnTo>
                <a:close/>
              </a:path>
            </a:pathLst>
          </a:custGeom>
          <a:noFill/>
          <a:ln w="11113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grpSp>
        <p:nvGrpSpPr>
          <p:cNvPr id="84" name="Group 539"/>
          <p:cNvGrpSpPr>
            <a:grpSpLocks/>
          </p:cNvGrpSpPr>
          <p:nvPr/>
        </p:nvGrpSpPr>
        <p:grpSpPr bwMode="auto">
          <a:xfrm>
            <a:off x="2987824" y="4061097"/>
            <a:ext cx="1435100" cy="2608263"/>
            <a:chOff x="3083" y="2115"/>
            <a:chExt cx="904" cy="1643"/>
          </a:xfrm>
        </p:grpSpPr>
        <p:sp>
          <p:nvSpPr>
            <p:cNvPr id="85" name="Rectangle 394"/>
            <p:cNvSpPr>
              <a:spLocks noChangeArrowheads="1"/>
            </p:cNvSpPr>
            <p:nvPr/>
          </p:nvSpPr>
          <p:spPr bwMode="auto">
            <a:xfrm>
              <a:off x="3083" y="3467"/>
              <a:ext cx="38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(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6" name="Rectangle 395"/>
            <p:cNvSpPr>
              <a:spLocks noChangeArrowheads="1"/>
            </p:cNvSpPr>
            <p:nvPr/>
          </p:nvSpPr>
          <p:spPr bwMode="auto">
            <a:xfrm>
              <a:off x="3118" y="3464"/>
              <a:ext cx="5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7" name="Rectangle 396"/>
            <p:cNvSpPr>
              <a:spLocks noChangeArrowheads="1"/>
            </p:cNvSpPr>
            <p:nvPr/>
          </p:nvSpPr>
          <p:spPr bwMode="auto">
            <a:xfrm>
              <a:off x="3175" y="3467"/>
              <a:ext cx="38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)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" name="Rectangle 440"/>
            <p:cNvSpPr>
              <a:spLocks noChangeArrowheads="1"/>
            </p:cNvSpPr>
            <p:nvPr/>
          </p:nvSpPr>
          <p:spPr bwMode="auto">
            <a:xfrm>
              <a:off x="3611" y="2255"/>
              <a:ext cx="376" cy="1145"/>
            </a:xfrm>
            <a:prstGeom prst="rect">
              <a:avLst/>
            </a:prstGeom>
            <a:solidFill>
              <a:srgbClr val="D4E0F3"/>
            </a:solidFill>
            <a:ln w="15875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9" name="Line 441"/>
            <p:cNvSpPr>
              <a:spLocks noChangeShapeType="1"/>
            </p:cNvSpPr>
            <p:nvPr/>
          </p:nvSpPr>
          <p:spPr bwMode="auto">
            <a:xfrm>
              <a:off x="3608" y="2396"/>
              <a:ext cx="379" cy="0"/>
            </a:xfrm>
            <a:prstGeom prst="line">
              <a:avLst/>
            </a:prstGeom>
            <a:noFill/>
            <a:ln w="15875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0" name="Line 442"/>
            <p:cNvSpPr>
              <a:spLocks noChangeShapeType="1"/>
            </p:cNvSpPr>
            <p:nvPr/>
          </p:nvSpPr>
          <p:spPr bwMode="auto">
            <a:xfrm>
              <a:off x="3608" y="2540"/>
              <a:ext cx="379" cy="0"/>
            </a:xfrm>
            <a:prstGeom prst="line">
              <a:avLst/>
            </a:prstGeom>
            <a:noFill/>
            <a:ln w="15875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" name="Line 443"/>
            <p:cNvSpPr>
              <a:spLocks noChangeShapeType="1"/>
            </p:cNvSpPr>
            <p:nvPr/>
          </p:nvSpPr>
          <p:spPr bwMode="auto">
            <a:xfrm>
              <a:off x="3608" y="2685"/>
              <a:ext cx="379" cy="0"/>
            </a:xfrm>
            <a:prstGeom prst="line">
              <a:avLst/>
            </a:prstGeom>
            <a:noFill/>
            <a:ln w="15875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" name="Line 444"/>
            <p:cNvSpPr>
              <a:spLocks noChangeShapeType="1"/>
            </p:cNvSpPr>
            <p:nvPr/>
          </p:nvSpPr>
          <p:spPr bwMode="auto">
            <a:xfrm>
              <a:off x="3608" y="2826"/>
              <a:ext cx="379" cy="0"/>
            </a:xfrm>
            <a:prstGeom prst="line">
              <a:avLst/>
            </a:prstGeom>
            <a:noFill/>
            <a:ln w="15875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" name="Line 445"/>
            <p:cNvSpPr>
              <a:spLocks noChangeShapeType="1"/>
            </p:cNvSpPr>
            <p:nvPr/>
          </p:nvSpPr>
          <p:spPr bwMode="auto">
            <a:xfrm>
              <a:off x="3608" y="2970"/>
              <a:ext cx="379" cy="0"/>
            </a:xfrm>
            <a:prstGeom prst="line">
              <a:avLst/>
            </a:prstGeom>
            <a:noFill/>
            <a:ln w="15875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4" name="Line 446"/>
            <p:cNvSpPr>
              <a:spLocks noChangeShapeType="1"/>
            </p:cNvSpPr>
            <p:nvPr/>
          </p:nvSpPr>
          <p:spPr bwMode="auto">
            <a:xfrm>
              <a:off x="3608" y="3115"/>
              <a:ext cx="379" cy="0"/>
            </a:xfrm>
            <a:prstGeom prst="line">
              <a:avLst/>
            </a:prstGeom>
            <a:noFill/>
            <a:ln w="15875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5" name="Line 447"/>
            <p:cNvSpPr>
              <a:spLocks noChangeShapeType="1"/>
            </p:cNvSpPr>
            <p:nvPr/>
          </p:nvSpPr>
          <p:spPr bwMode="auto">
            <a:xfrm>
              <a:off x="3608" y="3256"/>
              <a:ext cx="379" cy="0"/>
            </a:xfrm>
            <a:prstGeom prst="line">
              <a:avLst/>
            </a:prstGeom>
            <a:noFill/>
            <a:ln w="15875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6" name="Rectangle 448"/>
            <p:cNvSpPr>
              <a:spLocks noChangeArrowheads="1"/>
            </p:cNvSpPr>
            <p:nvPr/>
          </p:nvSpPr>
          <p:spPr bwMode="auto">
            <a:xfrm>
              <a:off x="3501" y="2115"/>
              <a:ext cx="4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8x1 Mem.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7" name="Rectangle 460"/>
            <p:cNvSpPr>
              <a:spLocks noChangeArrowheads="1"/>
            </p:cNvSpPr>
            <p:nvPr/>
          </p:nvSpPr>
          <p:spPr bwMode="auto">
            <a:xfrm>
              <a:off x="3802" y="3435"/>
              <a:ext cx="7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8" name="Rectangle 461"/>
            <p:cNvSpPr>
              <a:spLocks noChangeArrowheads="1"/>
            </p:cNvSpPr>
            <p:nvPr/>
          </p:nvSpPr>
          <p:spPr bwMode="auto">
            <a:xfrm>
              <a:off x="3892" y="3632"/>
              <a:ext cx="7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w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9" name="Rectangle 462"/>
            <p:cNvSpPr>
              <a:spLocks noChangeArrowheads="1"/>
            </p:cNvSpPr>
            <p:nvPr/>
          </p:nvSpPr>
          <p:spPr bwMode="auto">
            <a:xfrm>
              <a:off x="3371" y="3442"/>
              <a:ext cx="121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IC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00" name="Rectangle 463"/>
            <p:cNvSpPr>
              <a:spLocks noChangeArrowheads="1"/>
            </p:cNvSpPr>
            <p:nvPr/>
          </p:nvSpPr>
          <p:spPr bwMode="auto">
            <a:xfrm>
              <a:off x="3532" y="2271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01" name="Rectangle 464"/>
            <p:cNvSpPr>
              <a:spLocks noChangeArrowheads="1"/>
            </p:cNvSpPr>
            <p:nvPr/>
          </p:nvSpPr>
          <p:spPr bwMode="auto">
            <a:xfrm>
              <a:off x="3532" y="2411"/>
              <a:ext cx="47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02" name="Rectangle 465"/>
            <p:cNvSpPr>
              <a:spLocks noChangeArrowheads="1"/>
            </p:cNvSpPr>
            <p:nvPr/>
          </p:nvSpPr>
          <p:spPr bwMode="auto">
            <a:xfrm>
              <a:off x="3532" y="2556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2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03" name="Rectangle 466"/>
            <p:cNvSpPr>
              <a:spLocks noChangeArrowheads="1"/>
            </p:cNvSpPr>
            <p:nvPr/>
          </p:nvSpPr>
          <p:spPr bwMode="auto">
            <a:xfrm>
              <a:off x="3532" y="2697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3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04" name="Rectangle 467"/>
            <p:cNvSpPr>
              <a:spLocks noChangeArrowheads="1"/>
            </p:cNvSpPr>
            <p:nvPr/>
          </p:nvSpPr>
          <p:spPr bwMode="auto">
            <a:xfrm>
              <a:off x="3532" y="2842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4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05" name="Rectangle 468"/>
            <p:cNvSpPr>
              <a:spLocks noChangeArrowheads="1"/>
            </p:cNvSpPr>
            <p:nvPr/>
          </p:nvSpPr>
          <p:spPr bwMode="auto">
            <a:xfrm>
              <a:off x="3532" y="2982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5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06" name="Rectangle 469"/>
            <p:cNvSpPr>
              <a:spLocks noChangeArrowheads="1"/>
            </p:cNvSpPr>
            <p:nvPr/>
          </p:nvSpPr>
          <p:spPr bwMode="auto">
            <a:xfrm>
              <a:off x="3532" y="3129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6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07" name="Rectangle 470"/>
            <p:cNvSpPr>
              <a:spLocks noChangeArrowheads="1"/>
            </p:cNvSpPr>
            <p:nvPr/>
          </p:nvSpPr>
          <p:spPr bwMode="auto">
            <a:xfrm>
              <a:off x="3532" y="3268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7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08" name="Rectangle 471"/>
            <p:cNvSpPr>
              <a:spLocks noChangeArrowheads="1"/>
            </p:cNvSpPr>
            <p:nvPr/>
          </p:nvSpPr>
          <p:spPr bwMode="auto">
            <a:xfrm>
              <a:off x="3168" y="2823"/>
              <a:ext cx="180" cy="54"/>
            </a:xfrm>
            <a:prstGeom prst="rect">
              <a:avLst/>
            </a:prstGeom>
            <a:solidFill>
              <a:srgbClr val="0079C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9" name="Rectangle 472"/>
            <p:cNvSpPr>
              <a:spLocks noChangeArrowheads="1"/>
            </p:cNvSpPr>
            <p:nvPr/>
          </p:nvSpPr>
          <p:spPr bwMode="auto">
            <a:xfrm>
              <a:off x="3168" y="2929"/>
              <a:ext cx="180" cy="54"/>
            </a:xfrm>
            <a:prstGeom prst="rect">
              <a:avLst/>
            </a:prstGeom>
            <a:solidFill>
              <a:srgbClr val="0079C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0" name="Rectangle 473"/>
            <p:cNvSpPr>
              <a:spLocks noChangeArrowheads="1"/>
            </p:cNvSpPr>
            <p:nvPr/>
          </p:nvSpPr>
          <p:spPr bwMode="auto">
            <a:xfrm>
              <a:off x="3168" y="3044"/>
              <a:ext cx="180" cy="58"/>
            </a:xfrm>
            <a:prstGeom prst="rect">
              <a:avLst/>
            </a:prstGeom>
            <a:solidFill>
              <a:srgbClr val="0079C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1" name="Rectangle 474"/>
            <p:cNvSpPr>
              <a:spLocks noChangeArrowheads="1"/>
            </p:cNvSpPr>
            <p:nvPr/>
          </p:nvSpPr>
          <p:spPr bwMode="auto">
            <a:xfrm>
              <a:off x="3807" y="3564"/>
              <a:ext cx="58" cy="180"/>
            </a:xfrm>
            <a:prstGeom prst="rect">
              <a:avLst/>
            </a:prstGeom>
            <a:solidFill>
              <a:srgbClr val="0079C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2" name="Rectangle 475"/>
            <p:cNvSpPr>
              <a:spLocks noChangeArrowheads="1"/>
            </p:cNvSpPr>
            <p:nvPr/>
          </p:nvSpPr>
          <p:spPr bwMode="auto">
            <a:xfrm>
              <a:off x="3369" y="2781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a2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13" name="Rectangle 476"/>
            <p:cNvSpPr>
              <a:spLocks noChangeArrowheads="1"/>
            </p:cNvSpPr>
            <p:nvPr/>
          </p:nvSpPr>
          <p:spPr bwMode="auto">
            <a:xfrm>
              <a:off x="3369" y="2890"/>
              <a:ext cx="101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a1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14" name="Rectangle 477"/>
            <p:cNvSpPr>
              <a:spLocks noChangeArrowheads="1"/>
            </p:cNvSpPr>
            <p:nvPr/>
          </p:nvSpPr>
          <p:spPr bwMode="auto">
            <a:xfrm>
              <a:off x="3369" y="3009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a0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15" name="Rectangle 478"/>
            <p:cNvSpPr>
              <a:spLocks noChangeArrowheads="1"/>
            </p:cNvSpPr>
            <p:nvPr/>
          </p:nvSpPr>
          <p:spPr bwMode="auto">
            <a:xfrm>
              <a:off x="3099" y="2781"/>
              <a:ext cx="57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k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16" name="Rectangle 479"/>
            <p:cNvSpPr>
              <a:spLocks noChangeArrowheads="1"/>
            </p:cNvSpPr>
            <p:nvPr/>
          </p:nvSpPr>
          <p:spPr bwMode="auto">
            <a:xfrm>
              <a:off x="3093" y="2885"/>
              <a:ext cx="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p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17" name="Rectangle 480"/>
            <p:cNvSpPr>
              <a:spLocks noChangeArrowheads="1"/>
            </p:cNvSpPr>
            <p:nvPr/>
          </p:nvSpPr>
          <p:spPr bwMode="auto">
            <a:xfrm>
              <a:off x="3099" y="3007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s</a:t>
              </a:r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118" name="Group 535"/>
          <p:cNvGrpSpPr>
            <a:grpSpLocks/>
          </p:cNvGrpSpPr>
          <p:nvPr/>
        </p:nvGrpSpPr>
        <p:grpSpPr bwMode="auto">
          <a:xfrm>
            <a:off x="5364960" y="4845025"/>
            <a:ext cx="960438" cy="384175"/>
            <a:chOff x="4347" y="2627"/>
            <a:chExt cx="605" cy="242"/>
          </a:xfrm>
        </p:grpSpPr>
        <p:sp>
          <p:nvSpPr>
            <p:cNvPr id="119" name="Rectangle 481"/>
            <p:cNvSpPr>
              <a:spLocks noChangeArrowheads="1"/>
            </p:cNvSpPr>
            <p:nvPr/>
          </p:nvSpPr>
          <p:spPr bwMode="auto">
            <a:xfrm>
              <a:off x="4347" y="2627"/>
              <a:ext cx="16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Pro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20" name="Rectangle 482"/>
            <p:cNvSpPr>
              <a:spLocks noChangeArrowheads="1"/>
            </p:cNvSpPr>
            <p:nvPr/>
          </p:nvSpPr>
          <p:spPr bwMode="auto">
            <a:xfrm>
              <a:off x="4507" y="2627"/>
              <a:ext cx="106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gr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21" name="Rectangle 483"/>
            <p:cNvSpPr>
              <a:spLocks noChangeArrowheads="1"/>
            </p:cNvSpPr>
            <p:nvPr/>
          </p:nvSpPr>
          <p:spPr bwMode="auto">
            <a:xfrm>
              <a:off x="4596" y="2627"/>
              <a:ext cx="356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amming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22" name="Rectangle 484"/>
            <p:cNvSpPr>
              <a:spLocks noChangeArrowheads="1"/>
            </p:cNvSpPr>
            <p:nvPr/>
          </p:nvSpPr>
          <p:spPr bwMode="auto">
            <a:xfrm>
              <a:off x="4429" y="2744"/>
              <a:ext cx="4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(seconds)</a:t>
              </a:r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123" name="Group 537"/>
          <p:cNvGrpSpPr>
            <a:grpSpLocks/>
          </p:cNvGrpSpPr>
          <p:nvPr/>
        </p:nvGrpSpPr>
        <p:grpSpPr bwMode="auto">
          <a:xfrm>
            <a:off x="4078436" y="4308747"/>
            <a:ext cx="101600" cy="1782763"/>
            <a:chOff x="3770" y="2271"/>
            <a:chExt cx="64" cy="1123"/>
          </a:xfrm>
        </p:grpSpPr>
        <p:sp>
          <p:nvSpPr>
            <p:cNvPr id="124" name="Rectangle 452"/>
            <p:cNvSpPr>
              <a:spLocks noChangeArrowheads="1"/>
            </p:cNvSpPr>
            <p:nvPr/>
          </p:nvSpPr>
          <p:spPr bwMode="auto">
            <a:xfrm>
              <a:off x="3770" y="2271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FF0000"/>
                  </a:solidFill>
                  <a:latin typeface="Comic Sans MS" pitchFamily="66" charset="0"/>
                </a:rPr>
                <a:t>0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125" name="Rectangle 453"/>
            <p:cNvSpPr>
              <a:spLocks noChangeArrowheads="1"/>
            </p:cNvSpPr>
            <p:nvPr/>
          </p:nvSpPr>
          <p:spPr bwMode="auto">
            <a:xfrm>
              <a:off x="3770" y="2411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FF0000"/>
                  </a:solidFill>
                  <a:latin typeface="Comic Sans MS" pitchFamily="66" charset="0"/>
                </a:rPr>
                <a:t>0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126" name="Rectangle 454"/>
            <p:cNvSpPr>
              <a:spLocks noChangeArrowheads="1"/>
            </p:cNvSpPr>
            <p:nvPr/>
          </p:nvSpPr>
          <p:spPr bwMode="auto">
            <a:xfrm>
              <a:off x="3770" y="2556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FF0000"/>
                  </a:solidFill>
                  <a:latin typeface="Comic Sans MS" pitchFamily="66" charset="0"/>
                </a:rPr>
                <a:t>0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127" name="Rectangle 455"/>
            <p:cNvSpPr>
              <a:spLocks noChangeArrowheads="1"/>
            </p:cNvSpPr>
            <p:nvPr/>
          </p:nvSpPr>
          <p:spPr bwMode="auto">
            <a:xfrm>
              <a:off x="3770" y="2697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FF0000"/>
                  </a:solidFill>
                  <a:latin typeface="Comic Sans MS" pitchFamily="66" charset="0"/>
                </a:rPr>
                <a:t>0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128" name="Rectangle 456"/>
            <p:cNvSpPr>
              <a:spLocks noChangeArrowheads="1"/>
            </p:cNvSpPr>
            <p:nvPr/>
          </p:nvSpPr>
          <p:spPr bwMode="auto">
            <a:xfrm>
              <a:off x="3770" y="2842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FF0000"/>
                  </a:solidFill>
                  <a:latin typeface="Comic Sans MS" pitchFamily="66" charset="0"/>
                </a:rPr>
                <a:t>0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129" name="Rectangle 457"/>
            <p:cNvSpPr>
              <a:spLocks noChangeArrowheads="1"/>
            </p:cNvSpPr>
            <p:nvPr/>
          </p:nvSpPr>
          <p:spPr bwMode="auto">
            <a:xfrm>
              <a:off x="3770" y="2982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FF0000"/>
                  </a:solidFill>
                  <a:latin typeface="Comic Sans MS" pitchFamily="66" charset="0"/>
                </a:rPr>
                <a:t>0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130" name="Rectangle 458"/>
            <p:cNvSpPr>
              <a:spLocks noChangeArrowheads="1"/>
            </p:cNvSpPr>
            <p:nvPr/>
          </p:nvSpPr>
          <p:spPr bwMode="auto">
            <a:xfrm>
              <a:off x="3770" y="3129"/>
              <a:ext cx="47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FF0000"/>
                  </a:solidFill>
                  <a:latin typeface="Comic Sans MS" pitchFamily="66" charset="0"/>
                </a:rPr>
                <a:t>1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131" name="Rectangle 459"/>
            <p:cNvSpPr>
              <a:spLocks noChangeArrowheads="1"/>
            </p:cNvSpPr>
            <p:nvPr/>
          </p:nvSpPr>
          <p:spPr bwMode="auto">
            <a:xfrm>
              <a:off x="3770" y="3268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FF0000"/>
                  </a:solidFill>
                  <a:latin typeface="Comic Sans MS" pitchFamily="66" charset="0"/>
                </a:rPr>
                <a:t>0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32" name="Group 540"/>
          <p:cNvGrpSpPr>
            <a:grpSpLocks/>
          </p:cNvGrpSpPr>
          <p:nvPr/>
        </p:nvGrpSpPr>
        <p:grpSpPr bwMode="auto">
          <a:xfrm>
            <a:off x="7159625" y="4848225"/>
            <a:ext cx="1058863" cy="765175"/>
            <a:chOff x="4510" y="3054"/>
            <a:chExt cx="667" cy="482"/>
          </a:xfrm>
        </p:grpSpPr>
        <p:sp>
          <p:nvSpPr>
            <p:cNvPr id="133" name="Rectangle 485"/>
            <p:cNvSpPr>
              <a:spLocks noChangeArrowheads="1"/>
            </p:cNvSpPr>
            <p:nvPr/>
          </p:nvSpPr>
          <p:spPr bwMode="auto">
            <a:xfrm>
              <a:off x="4788" y="3411"/>
              <a:ext cx="6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F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34" name="Rectangle 486"/>
            <p:cNvSpPr>
              <a:spLocks noChangeArrowheads="1"/>
            </p:cNvSpPr>
            <p:nvPr/>
          </p:nvSpPr>
          <p:spPr bwMode="auto">
            <a:xfrm>
              <a:off x="4845" y="3411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ab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35" name="Freeform 487"/>
            <p:cNvSpPr>
              <a:spLocks/>
            </p:cNvSpPr>
            <p:nvPr/>
          </p:nvSpPr>
          <p:spPr bwMode="auto">
            <a:xfrm>
              <a:off x="4895" y="3124"/>
              <a:ext cx="96" cy="93"/>
            </a:xfrm>
            <a:custGeom>
              <a:avLst/>
              <a:gdLst>
                <a:gd name="T0" fmla="*/ 70 w 96"/>
                <a:gd name="T1" fmla="*/ 32 h 93"/>
                <a:gd name="T2" fmla="*/ 96 w 96"/>
                <a:gd name="T3" fmla="*/ 32 h 93"/>
                <a:gd name="T4" fmla="*/ 45 w 96"/>
                <a:gd name="T5" fmla="*/ 0 h 93"/>
                <a:gd name="T6" fmla="*/ 0 w 96"/>
                <a:gd name="T7" fmla="*/ 32 h 93"/>
                <a:gd name="T8" fmla="*/ 22 w 96"/>
                <a:gd name="T9" fmla="*/ 32 h 93"/>
                <a:gd name="T10" fmla="*/ 22 w 96"/>
                <a:gd name="T11" fmla="*/ 71 h 93"/>
                <a:gd name="T12" fmla="*/ 9 w 96"/>
                <a:gd name="T13" fmla="*/ 90 h 93"/>
                <a:gd name="T14" fmla="*/ 16 w 96"/>
                <a:gd name="T15" fmla="*/ 93 h 93"/>
                <a:gd name="T16" fmla="*/ 29 w 96"/>
                <a:gd name="T17" fmla="*/ 74 h 93"/>
                <a:gd name="T18" fmla="*/ 45 w 96"/>
                <a:gd name="T19" fmla="*/ 74 h 93"/>
                <a:gd name="T20" fmla="*/ 45 w 96"/>
                <a:gd name="T21" fmla="*/ 93 h 93"/>
                <a:gd name="T22" fmla="*/ 51 w 96"/>
                <a:gd name="T23" fmla="*/ 93 h 93"/>
                <a:gd name="T24" fmla="*/ 51 w 96"/>
                <a:gd name="T25" fmla="*/ 74 h 93"/>
                <a:gd name="T26" fmla="*/ 64 w 96"/>
                <a:gd name="T27" fmla="*/ 74 h 93"/>
                <a:gd name="T28" fmla="*/ 80 w 96"/>
                <a:gd name="T29" fmla="*/ 93 h 93"/>
                <a:gd name="T30" fmla="*/ 86 w 96"/>
                <a:gd name="T31" fmla="*/ 90 h 93"/>
                <a:gd name="T32" fmla="*/ 70 w 96"/>
                <a:gd name="T33" fmla="*/ 71 h 93"/>
                <a:gd name="T34" fmla="*/ 70 w 96"/>
                <a:gd name="T35" fmla="*/ 32 h 93"/>
                <a:gd name="T36" fmla="*/ 70 w 96"/>
                <a:gd name="T37" fmla="*/ 32 h 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93"/>
                <a:gd name="T59" fmla="*/ 96 w 96"/>
                <a:gd name="T60" fmla="*/ 93 h 9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93">
                  <a:moveTo>
                    <a:pt x="70" y="32"/>
                  </a:moveTo>
                  <a:lnTo>
                    <a:pt x="96" y="32"/>
                  </a:lnTo>
                  <a:lnTo>
                    <a:pt x="45" y="0"/>
                  </a:lnTo>
                  <a:lnTo>
                    <a:pt x="0" y="32"/>
                  </a:lnTo>
                  <a:lnTo>
                    <a:pt x="22" y="32"/>
                  </a:lnTo>
                  <a:lnTo>
                    <a:pt x="22" y="71"/>
                  </a:lnTo>
                  <a:lnTo>
                    <a:pt x="9" y="90"/>
                  </a:lnTo>
                  <a:lnTo>
                    <a:pt x="16" y="93"/>
                  </a:lnTo>
                  <a:lnTo>
                    <a:pt x="29" y="74"/>
                  </a:lnTo>
                  <a:lnTo>
                    <a:pt x="45" y="74"/>
                  </a:lnTo>
                  <a:lnTo>
                    <a:pt x="45" y="93"/>
                  </a:lnTo>
                  <a:lnTo>
                    <a:pt x="51" y="93"/>
                  </a:lnTo>
                  <a:lnTo>
                    <a:pt x="51" y="74"/>
                  </a:lnTo>
                  <a:lnTo>
                    <a:pt x="64" y="74"/>
                  </a:lnTo>
                  <a:lnTo>
                    <a:pt x="80" y="93"/>
                  </a:lnTo>
                  <a:lnTo>
                    <a:pt x="86" y="90"/>
                  </a:lnTo>
                  <a:lnTo>
                    <a:pt x="70" y="71"/>
                  </a:lnTo>
                  <a:lnTo>
                    <a:pt x="70" y="32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6" name="Freeform 488"/>
            <p:cNvSpPr>
              <a:spLocks/>
            </p:cNvSpPr>
            <p:nvPr/>
          </p:nvSpPr>
          <p:spPr bwMode="auto">
            <a:xfrm>
              <a:off x="4927" y="3156"/>
              <a:ext cx="32" cy="36"/>
            </a:xfrm>
            <a:custGeom>
              <a:avLst/>
              <a:gdLst>
                <a:gd name="T0" fmla="*/ 0 w 32"/>
                <a:gd name="T1" fmla="*/ 0 h 36"/>
                <a:gd name="T2" fmla="*/ 0 w 32"/>
                <a:gd name="T3" fmla="*/ 36 h 36"/>
                <a:gd name="T4" fmla="*/ 32 w 32"/>
                <a:gd name="T5" fmla="*/ 36 h 36"/>
                <a:gd name="T6" fmla="*/ 32 w 32"/>
                <a:gd name="T7" fmla="*/ 0 h 36"/>
                <a:gd name="T8" fmla="*/ 0 w 32"/>
                <a:gd name="T9" fmla="*/ 0 h 36"/>
                <a:gd name="T10" fmla="*/ 0 w 32"/>
                <a:gd name="T11" fmla="*/ 0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36"/>
                <a:gd name="T20" fmla="*/ 32 w 32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36">
                  <a:moveTo>
                    <a:pt x="0" y="0"/>
                  </a:moveTo>
                  <a:lnTo>
                    <a:pt x="0" y="36"/>
                  </a:lnTo>
                  <a:lnTo>
                    <a:pt x="32" y="36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7" name="Freeform 489"/>
            <p:cNvSpPr>
              <a:spLocks/>
            </p:cNvSpPr>
            <p:nvPr/>
          </p:nvSpPr>
          <p:spPr bwMode="auto">
            <a:xfrm>
              <a:off x="4920" y="3134"/>
              <a:ext cx="42" cy="16"/>
            </a:xfrm>
            <a:custGeom>
              <a:avLst/>
              <a:gdLst>
                <a:gd name="T0" fmla="*/ 20 w 42"/>
                <a:gd name="T1" fmla="*/ 0 h 16"/>
                <a:gd name="T2" fmla="*/ 42 w 42"/>
                <a:gd name="T3" fmla="*/ 16 h 16"/>
                <a:gd name="T4" fmla="*/ 0 w 42"/>
                <a:gd name="T5" fmla="*/ 16 h 16"/>
                <a:gd name="T6" fmla="*/ 20 w 42"/>
                <a:gd name="T7" fmla="*/ 0 h 16"/>
                <a:gd name="T8" fmla="*/ 20 w 42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"/>
                <a:gd name="T17" fmla="*/ 42 w 4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">
                  <a:moveTo>
                    <a:pt x="20" y="0"/>
                  </a:moveTo>
                  <a:lnTo>
                    <a:pt x="42" y="16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8" name="Freeform 490"/>
            <p:cNvSpPr>
              <a:spLocks/>
            </p:cNvSpPr>
            <p:nvPr/>
          </p:nvSpPr>
          <p:spPr bwMode="auto">
            <a:xfrm>
              <a:off x="4660" y="3121"/>
              <a:ext cx="446" cy="266"/>
            </a:xfrm>
            <a:custGeom>
              <a:avLst/>
              <a:gdLst>
                <a:gd name="T0" fmla="*/ 418 w 446"/>
                <a:gd name="T1" fmla="*/ 138 h 266"/>
                <a:gd name="T2" fmla="*/ 398 w 446"/>
                <a:gd name="T3" fmla="*/ 157 h 266"/>
                <a:gd name="T4" fmla="*/ 398 w 446"/>
                <a:gd name="T5" fmla="*/ 112 h 266"/>
                <a:gd name="T6" fmla="*/ 408 w 446"/>
                <a:gd name="T7" fmla="*/ 90 h 266"/>
                <a:gd name="T8" fmla="*/ 187 w 446"/>
                <a:gd name="T9" fmla="*/ 90 h 266"/>
                <a:gd name="T10" fmla="*/ 187 w 446"/>
                <a:gd name="T11" fmla="*/ 161 h 266"/>
                <a:gd name="T12" fmla="*/ 154 w 446"/>
                <a:gd name="T13" fmla="*/ 161 h 266"/>
                <a:gd name="T14" fmla="*/ 145 w 446"/>
                <a:gd name="T15" fmla="*/ 0 h 266"/>
                <a:gd name="T16" fmla="*/ 110 w 446"/>
                <a:gd name="T17" fmla="*/ 0 h 266"/>
                <a:gd name="T18" fmla="*/ 103 w 446"/>
                <a:gd name="T19" fmla="*/ 161 h 266"/>
                <a:gd name="T20" fmla="*/ 93 w 446"/>
                <a:gd name="T21" fmla="*/ 161 h 266"/>
                <a:gd name="T22" fmla="*/ 84 w 446"/>
                <a:gd name="T23" fmla="*/ 0 h 266"/>
                <a:gd name="T24" fmla="*/ 52 w 446"/>
                <a:gd name="T25" fmla="*/ 0 h 266"/>
                <a:gd name="T26" fmla="*/ 42 w 446"/>
                <a:gd name="T27" fmla="*/ 161 h 266"/>
                <a:gd name="T28" fmla="*/ 0 w 446"/>
                <a:gd name="T29" fmla="*/ 161 h 266"/>
                <a:gd name="T30" fmla="*/ 13 w 446"/>
                <a:gd name="T31" fmla="*/ 186 h 266"/>
                <a:gd name="T32" fmla="*/ 13 w 446"/>
                <a:gd name="T33" fmla="*/ 266 h 266"/>
                <a:gd name="T34" fmla="*/ 446 w 446"/>
                <a:gd name="T35" fmla="*/ 266 h 266"/>
                <a:gd name="T36" fmla="*/ 446 w 446"/>
                <a:gd name="T37" fmla="*/ 167 h 266"/>
                <a:gd name="T38" fmla="*/ 418 w 446"/>
                <a:gd name="T39" fmla="*/ 138 h 266"/>
                <a:gd name="T40" fmla="*/ 418 w 446"/>
                <a:gd name="T41" fmla="*/ 138 h 26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6"/>
                <a:gd name="T64" fmla="*/ 0 h 266"/>
                <a:gd name="T65" fmla="*/ 446 w 446"/>
                <a:gd name="T66" fmla="*/ 266 h 26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6" h="266">
                  <a:moveTo>
                    <a:pt x="418" y="138"/>
                  </a:moveTo>
                  <a:lnTo>
                    <a:pt x="398" y="157"/>
                  </a:lnTo>
                  <a:lnTo>
                    <a:pt x="398" y="112"/>
                  </a:lnTo>
                  <a:lnTo>
                    <a:pt x="408" y="90"/>
                  </a:lnTo>
                  <a:lnTo>
                    <a:pt x="187" y="90"/>
                  </a:lnTo>
                  <a:lnTo>
                    <a:pt x="187" y="161"/>
                  </a:lnTo>
                  <a:lnTo>
                    <a:pt x="154" y="161"/>
                  </a:lnTo>
                  <a:lnTo>
                    <a:pt x="145" y="0"/>
                  </a:lnTo>
                  <a:lnTo>
                    <a:pt x="110" y="0"/>
                  </a:lnTo>
                  <a:lnTo>
                    <a:pt x="103" y="161"/>
                  </a:lnTo>
                  <a:lnTo>
                    <a:pt x="93" y="161"/>
                  </a:lnTo>
                  <a:lnTo>
                    <a:pt x="84" y="0"/>
                  </a:lnTo>
                  <a:lnTo>
                    <a:pt x="52" y="0"/>
                  </a:lnTo>
                  <a:lnTo>
                    <a:pt x="42" y="161"/>
                  </a:lnTo>
                  <a:lnTo>
                    <a:pt x="0" y="161"/>
                  </a:lnTo>
                  <a:lnTo>
                    <a:pt x="13" y="186"/>
                  </a:lnTo>
                  <a:lnTo>
                    <a:pt x="13" y="266"/>
                  </a:lnTo>
                  <a:lnTo>
                    <a:pt x="446" y="266"/>
                  </a:lnTo>
                  <a:lnTo>
                    <a:pt x="446" y="167"/>
                  </a:lnTo>
                  <a:lnTo>
                    <a:pt x="418" y="138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9" name="Freeform 491"/>
            <p:cNvSpPr>
              <a:spLocks/>
            </p:cNvSpPr>
            <p:nvPr/>
          </p:nvSpPr>
          <p:spPr bwMode="auto">
            <a:xfrm>
              <a:off x="4907" y="3272"/>
              <a:ext cx="190" cy="109"/>
            </a:xfrm>
            <a:custGeom>
              <a:avLst/>
              <a:gdLst>
                <a:gd name="T0" fmla="*/ 190 w 190"/>
                <a:gd name="T1" fmla="*/ 19 h 109"/>
                <a:gd name="T2" fmla="*/ 190 w 190"/>
                <a:gd name="T3" fmla="*/ 109 h 109"/>
                <a:gd name="T4" fmla="*/ 0 w 190"/>
                <a:gd name="T5" fmla="*/ 109 h 109"/>
                <a:gd name="T6" fmla="*/ 0 w 190"/>
                <a:gd name="T7" fmla="*/ 26 h 109"/>
                <a:gd name="T8" fmla="*/ 26 w 190"/>
                <a:gd name="T9" fmla="*/ 3 h 109"/>
                <a:gd name="T10" fmla="*/ 49 w 190"/>
                <a:gd name="T11" fmla="*/ 22 h 109"/>
                <a:gd name="T12" fmla="*/ 74 w 190"/>
                <a:gd name="T13" fmla="*/ 0 h 109"/>
                <a:gd name="T14" fmla="*/ 94 w 190"/>
                <a:gd name="T15" fmla="*/ 19 h 109"/>
                <a:gd name="T16" fmla="*/ 119 w 190"/>
                <a:gd name="T17" fmla="*/ 0 h 109"/>
                <a:gd name="T18" fmla="*/ 148 w 190"/>
                <a:gd name="T19" fmla="*/ 19 h 109"/>
                <a:gd name="T20" fmla="*/ 171 w 190"/>
                <a:gd name="T21" fmla="*/ 0 h 109"/>
                <a:gd name="T22" fmla="*/ 190 w 190"/>
                <a:gd name="T23" fmla="*/ 19 h 109"/>
                <a:gd name="T24" fmla="*/ 190 w 190"/>
                <a:gd name="T25" fmla="*/ 19 h 1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0"/>
                <a:gd name="T40" fmla="*/ 0 h 109"/>
                <a:gd name="T41" fmla="*/ 190 w 190"/>
                <a:gd name="T42" fmla="*/ 109 h 1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0" h="109">
                  <a:moveTo>
                    <a:pt x="190" y="19"/>
                  </a:moveTo>
                  <a:lnTo>
                    <a:pt x="190" y="109"/>
                  </a:lnTo>
                  <a:lnTo>
                    <a:pt x="0" y="109"/>
                  </a:lnTo>
                  <a:lnTo>
                    <a:pt x="0" y="26"/>
                  </a:lnTo>
                  <a:lnTo>
                    <a:pt x="26" y="3"/>
                  </a:lnTo>
                  <a:lnTo>
                    <a:pt x="49" y="22"/>
                  </a:lnTo>
                  <a:lnTo>
                    <a:pt x="74" y="0"/>
                  </a:lnTo>
                  <a:lnTo>
                    <a:pt x="94" y="19"/>
                  </a:lnTo>
                  <a:lnTo>
                    <a:pt x="119" y="0"/>
                  </a:lnTo>
                  <a:lnTo>
                    <a:pt x="148" y="19"/>
                  </a:lnTo>
                  <a:lnTo>
                    <a:pt x="171" y="0"/>
                  </a:lnTo>
                  <a:lnTo>
                    <a:pt x="190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0" name="Freeform 492"/>
            <p:cNvSpPr>
              <a:spLocks/>
            </p:cNvSpPr>
            <p:nvPr/>
          </p:nvSpPr>
          <p:spPr bwMode="auto">
            <a:xfrm>
              <a:off x="4853" y="3221"/>
              <a:ext cx="202" cy="160"/>
            </a:xfrm>
            <a:custGeom>
              <a:avLst/>
              <a:gdLst>
                <a:gd name="T0" fmla="*/ 196 w 202"/>
                <a:gd name="T1" fmla="*/ 12 h 160"/>
                <a:gd name="T2" fmla="*/ 196 w 202"/>
                <a:gd name="T3" fmla="*/ 57 h 160"/>
                <a:gd name="T4" fmla="*/ 173 w 202"/>
                <a:gd name="T5" fmla="*/ 38 h 160"/>
                <a:gd name="T6" fmla="*/ 151 w 202"/>
                <a:gd name="T7" fmla="*/ 61 h 160"/>
                <a:gd name="T8" fmla="*/ 128 w 202"/>
                <a:gd name="T9" fmla="*/ 41 h 160"/>
                <a:gd name="T10" fmla="*/ 103 w 202"/>
                <a:gd name="T11" fmla="*/ 64 h 160"/>
                <a:gd name="T12" fmla="*/ 80 w 202"/>
                <a:gd name="T13" fmla="*/ 41 h 160"/>
                <a:gd name="T14" fmla="*/ 48 w 202"/>
                <a:gd name="T15" fmla="*/ 73 h 160"/>
                <a:gd name="T16" fmla="*/ 48 w 202"/>
                <a:gd name="T17" fmla="*/ 160 h 160"/>
                <a:gd name="T18" fmla="*/ 0 w 202"/>
                <a:gd name="T19" fmla="*/ 160 h 160"/>
                <a:gd name="T20" fmla="*/ 0 w 202"/>
                <a:gd name="T21" fmla="*/ 0 h 160"/>
                <a:gd name="T22" fmla="*/ 202 w 202"/>
                <a:gd name="T23" fmla="*/ 0 h 160"/>
                <a:gd name="T24" fmla="*/ 196 w 202"/>
                <a:gd name="T25" fmla="*/ 12 h 160"/>
                <a:gd name="T26" fmla="*/ 196 w 202"/>
                <a:gd name="T27" fmla="*/ 12 h 16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02"/>
                <a:gd name="T43" fmla="*/ 0 h 160"/>
                <a:gd name="T44" fmla="*/ 202 w 202"/>
                <a:gd name="T45" fmla="*/ 160 h 16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02" h="160">
                  <a:moveTo>
                    <a:pt x="196" y="12"/>
                  </a:moveTo>
                  <a:lnTo>
                    <a:pt x="196" y="57"/>
                  </a:lnTo>
                  <a:lnTo>
                    <a:pt x="173" y="38"/>
                  </a:lnTo>
                  <a:lnTo>
                    <a:pt x="151" y="61"/>
                  </a:lnTo>
                  <a:lnTo>
                    <a:pt x="128" y="41"/>
                  </a:lnTo>
                  <a:lnTo>
                    <a:pt x="103" y="64"/>
                  </a:lnTo>
                  <a:lnTo>
                    <a:pt x="80" y="41"/>
                  </a:lnTo>
                  <a:lnTo>
                    <a:pt x="48" y="73"/>
                  </a:lnTo>
                  <a:lnTo>
                    <a:pt x="48" y="16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196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1" name="Freeform 493"/>
            <p:cNvSpPr>
              <a:spLocks/>
            </p:cNvSpPr>
            <p:nvPr/>
          </p:nvSpPr>
          <p:spPr bwMode="auto">
            <a:xfrm>
              <a:off x="4770" y="3128"/>
              <a:ext cx="35" cy="154"/>
            </a:xfrm>
            <a:custGeom>
              <a:avLst/>
              <a:gdLst>
                <a:gd name="T0" fmla="*/ 9 w 35"/>
                <a:gd name="T1" fmla="*/ 0 h 154"/>
                <a:gd name="T2" fmla="*/ 25 w 35"/>
                <a:gd name="T3" fmla="*/ 0 h 154"/>
                <a:gd name="T4" fmla="*/ 35 w 35"/>
                <a:gd name="T5" fmla="*/ 154 h 154"/>
                <a:gd name="T6" fmla="*/ 0 w 35"/>
                <a:gd name="T7" fmla="*/ 154 h 154"/>
                <a:gd name="T8" fmla="*/ 9 w 35"/>
                <a:gd name="T9" fmla="*/ 0 h 154"/>
                <a:gd name="T10" fmla="*/ 9 w 35"/>
                <a:gd name="T11" fmla="*/ 0 h 1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154"/>
                <a:gd name="T20" fmla="*/ 35 w 35"/>
                <a:gd name="T21" fmla="*/ 154 h 15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154">
                  <a:moveTo>
                    <a:pt x="9" y="0"/>
                  </a:moveTo>
                  <a:lnTo>
                    <a:pt x="25" y="0"/>
                  </a:lnTo>
                  <a:lnTo>
                    <a:pt x="35" y="154"/>
                  </a:lnTo>
                  <a:lnTo>
                    <a:pt x="0" y="15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2" name="Freeform 494"/>
            <p:cNvSpPr>
              <a:spLocks/>
            </p:cNvSpPr>
            <p:nvPr/>
          </p:nvSpPr>
          <p:spPr bwMode="auto">
            <a:xfrm>
              <a:off x="4712" y="3128"/>
              <a:ext cx="35" cy="154"/>
            </a:xfrm>
            <a:custGeom>
              <a:avLst/>
              <a:gdLst>
                <a:gd name="T0" fmla="*/ 6 w 35"/>
                <a:gd name="T1" fmla="*/ 0 h 154"/>
                <a:gd name="T2" fmla="*/ 25 w 35"/>
                <a:gd name="T3" fmla="*/ 0 h 154"/>
                <a:gd name="T4" fmla="*/ 35 w 35"/>
                <a:gd name="T5" fmla="*/ 154 h 154"/>
                <a:gd name="T6" fmla="*/ 0 w 35"/>
                <a:gd name="T7" fmla="*/ 154 h 154"/>
                <a:gd name="T8" fmla="*/ 6 w 35"/>
                <a:gd name="T9" fmla="*/ 0 h 154"/>
                <a:gd name="T10" fmla="*/ 6 w 35"/>
                <a:gd name="T11" fmla="*/ 0 h 1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154"/>
                <a:gd name="T20" fmla="*/ 35 w 35"/>
                <a:gd name="T21" fmla="*/ 154 h 15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154">
                  <a:moveTo>
                    <a:pt x="6" y="0"/>
                  </a:moveTo>
                  <a:lnTo>
                    <a:pt x="25" y="0"/>
                  </a:lnTo>
                  <a:lnTo>
                    <a:pt x="35" y="154"/>
                  </a:lnTo>
                  <a:lnTo>
                    <a:pt x="0" y="15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3" name="Freeform 495"/>
            <p:cNvSpPr>
              <a:spLocks/>
            </p:cNvSpPr>
            <p:nvPr/>
          </p:nvSpPr>
          <p:spPr bwMode="auto">
            <a:xfrm>
              <a:off x="4673" y="3291"/>
              <a:ext cx="174" cy="90"/>
            </a:xfrm>
            <a:custGeom>
              <a:avLst/>
              <a:gdLst>
                <a:gd name="T0" fmla="*/ 0 w 174"/>
                <a:gd name="T1" fmla="*/ 0 h 90"/>
                <a:gd name="T2" fmla="*/ 174 w 174"/>
                <a:gd name="T3" fmla="*/ 0 h 90"/>
                <a:gd name="T4" fmla="*/ 174 w 174"/>
                <a:gd name="T5" fmla="*/ 90 h 90"/>
                <a:gd name="T6" fmla="*/ 7 w 174"/>
                <a:gd name="T7" fmla="*/ 90 h 90"/>
                <a:gd name="T8" fmla="*/ 7 w 174"/>
                <a:gd name="T9" fmla="*/ 13 h 90"/>
                <a:gd name="T10" fmla="*/ 0 w 174"/>
                <a:gd name="T11" fmla="*/ 0 h 90"/>
                <a:gd name="T12" fmla="*/ 0 w 174"/>
                <a:gd name="T13" fmla="*/ 0 h 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4"/>
                <a:gd name="T22" fmla="*/ 0 h 90"/>
                <a:gd name="T23" fmla="*/ 174 w 174"/>
                <a:gd name="T24" fmla="*/ 90 h 9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4" h="90">
                  <a:moveTo>
                    <a:pt x="0" y="0"/>
                  </a:moveTo>
                  <a:lnTo>
                    <a:pt x="174" y="0"/>
                  </a:lnTo>
                  <a:lnTo>
                    <a:pt x="174" y="90"/>
                  </a:lnTo>
                  <a:lnTo>
                    <a:pt x="7" y="90"/>
                  </a:lnTo>
                  <a:lnTo>
                    <a:pt x="7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4" name="Freeform 496"/>
            <p:cNvSpPr>
              <a:spLocks/>
            </p:cNvSpPr>
            <p:nvPr/>
          </p:nvSpPr>
          <p:spPr bwMode="auto">
            <a:xfrm>
              <a:off x="4808" y="3304"/>
              <a:ext cx="16" cy="13"/>
            </a:xfrm>
            <a:custGeom>
              <a:avLst/>
              <a:gdLst>
                <a:gd name="T0" fmla="*/ 0 w 16"/>
                <a:gd name="T1" fmla="*/ 6 h 13"/>
                <a:gd name="T2" fmla="*/ 0 w 16"/>
                <a:gd name="T3" fmla="*/ 3 h 13"/>
                <a:gd name="T4" fmla="*/ 0 w 16"/>
                <a:gd name="T5" fmla="*/ 3 h 13"/>
                <a:gd name="T6" fmla="*/ 0 w 16"/>
                <a:gd name="T7" fmla="*/ 0 h 13"/>
                <a:gd name="T8" fmla="*/ 3 w 16"/>
                <a:gd name="T9" fmla="*/ 0 h 13"/>
                <a:gd name="T10" fmla="*/ 3 w 16"/>
                <a:gd name="T11" fmla="*/ 0 h 13"/>
                <a:gd name="T12" fmla="*/ 3 w 16"/>
                <a:gd name="T13" fmla="*/ 0 h 13"/>
                <a:gd name="T14" fmla="*/ 6 w 16"/>
                <a:gd name="T15" fmla="*/ 0 h 13"/>
                <a:gd name="T16" fmla="*/ 6 w 16"/>
                <a:gd name="T17" fmla="*/ 0 h 13"/>
                <a:gd name="T18" fmla="*/ 10 w 16"/>
                <a:gd name="T19" fmla="*/ 0 h 13"/>
                <a:gd name="T20" fmla="*/ 10 w 16"/>
                <a:gd name="T21" fmla="*/ 0 h 13"/>
                <a:gd name="T22" fmla="*/ 13 w 16"/>
                <a:gd name="T23" fmla="*/ 0 h 13"/>
                <a:gd name="T24" fmla="*/ 13 w 16"/>
                <a:gd name="T25" fmla="*/ 0 h 13"/>
                <a:gd name="T26" fmla="*/ 13 w 16"/>
                <a:gd name="T27" fmla="*/ 0 h 13"/>
                <a:gd name="T28" fmla="*/ 16 w 16"/>
                <a:gd name="T29" fmla="*/ 3 h 13"/>
                <a:gd name="T30" fmla="*/ 16 w 16"/>
                <a:gd name="T31" fmla="*/ 3 h 13"/>
                <a:gd name="T32" fmla="*/ 16 w 16"/>
                <a:gd name="T33" fmla="*/ 6 h 13"/>
                <a:gd name="T34" fmla="*/ 16 w 16"/>
                <a:gd name="T35" fmla="*/ 6 h 13"/>
                <a:gd name="T36" fmla="*/ 16 w 16"/>
                <a:gd name="T37" fmla="*/ 10 h 13"/>
                <a:gd name="T38" fmla="*/ 13 w 16"/>
                <a:gd name="T39" fmla="*/ 10 h 13"/>
                <a:gd name="T40" fmla="*/ 13 w 16"/>
                <a:gd name="T41" fmla="*/ 10 h 13"/>
                <a:gd name="T42" fmla="*/ 13 w 16"/>
                <a:gd name="T43" fmla="*/ 10 h 13"/>
                <a:gd name="T44" fmla="*/ 10 w 16"/>
                <a:gd name="T45" fmla="*/ 13 h 13"/>
                <a:gd name="T46" fmla="*/ 10 w 16"/>
                <a:gd name="T47" fmla="*/ 13 h 13"/>
                <a:gd name="T48" fmla="*/ 6 w 16"/>
                <a:gd name="T49" fmla="*/ 13 h 13"/>
                <a:gd name="T50" fmla="*/ 6 w 16"/>
                <a:gd name="T51" fmla="*/ 13 h 13"/>
                <a:gd name="T52" fmla="*/ 3 w 16"/>
                <a:gd name="T53" fmla="*/ 13 h 13"/>
                <a:gd name="T54" fmla="*/ 3 w 16"/>
                <a:gd name="T55" fmla="*/ 10 h 13"/>
                <a:gd name="T56" fmla="*/ 3 w 16"/>
                <a:gd name="T57" fmla="*/ 10 h 13"/>
                <a:gd name="T58" fmla="*/ 0 w 16"/>
                <a:gd name="T59" fmla="*/ 10 h 13"/>
                <a:gd name="T60" fmla="*/ 0 w 16"/>
                <a:gd name="T61" fmla="*/ 10 h 13"/>
                <a:gd name="T62" fmla="*/ 0 w 16"/>
                <a:gd name="T63" fmla="*/ 6 h 13"/>
                <a:gd name="T64" fmla="*/ 0 w 16"/>
                <a:gd name="T65" fmla="*/ 6 h 13"/>
                <a:gd name="T66" fmla="*/ 0 w 16"/>
                <a:gd name="T67" fmla="*/ 6 h 1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"/>
                <a:gd name="T103" fmla="*/ 0 h 13"/>
                <a:gd name="T104" fmla="*/ 16 w 16"/>
                <a:gd name="T105" fmla="*/ 13 h 1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" h="13">
                  <a:moveTo>
                    <a:pt x="0" y="6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3" y="0"/>
                  </a:lnTo>
                  <a:lnTo>
                    <a:pt x="16" y="3"/>
                  </a:lnTo>
                  <a:lnTo>
                    <a:pt x="16" y="6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10" y="13"/>
                  </a:lnTo>
                  <a:lnTo>
                    <a:pt x="6" y="13"/>
                  </a:lnTo>
                  <a:lnTo>
                    <a:pt x="3" y="13"/>
                  </a:lnTo>
                  <a:lnTo>
                    <a:pt x="3" y="10"/>
                  </a:lnTo>
                  <a:lnTo>
                    <a:pt x="0" y="1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5" name="Freeform 497"/>
            <p:cNvSpPr>
              <a:spLocks/>
            </p:cNvSpPr>
            <p:nvPr/>
          </p:nvSpPr>
          <p:spPr bwMode="auto">
            <a:xfrm>
              <a:off x="4715" y="3054"/>
              <a:ext cx="263" cy="74"/>
            </a:xfrm>
            <a:custGeom>
              <a:avLst/>
              <a:gdLst>
                <a:gd name="T0" fmla="*/ 257 w 263"/>
                <a:gd name="T1" fmla="*/ 51 h 74"/>
                <a:gd name="T2" fmla="*/ 253 w 263"/>
                <a:gd name="T3" fmla="*/ 45 h 74"/>
                <a:gd name="T4" fmla="*/ 247 w 263"/>
                <a:gd name="T5" fmla="*/ 38 h 74"/>
                <a:gd name="T6" fmla="*/ 237 w 263"/>
                <a:gd name="T7" fmla="*/ 32 h 74"/>
                <a:gd name="T8" fmla="*/ 228 w 263"/>
                <a:gd name="T9" fmla="*/ 25 h 74"/>
                <a:gd name="T10" fmla="*/ 215 w 263"/>
                <a:gd name="T11" fmla="*/ 22 h 74"/>
                <a:gd name="T12" fmla="*/ 205 w 263"/>
                <a:gd name="T13" fmla="*/ 25 h 74"/>
                <a:gd name="T14" fmla="*/ 196 w 263"/>
                <a:gd name="T15" fmla="*/ 29 h 74"/>
                <a:gd name="T16" fmla="*/ 192 w 263"/>
                <a:gd name="T17" fmla="*/ 22 h 74"/>
                <a:gd name="T18" fmla="*/ 189 w 263"/>
                <a:gd name="T19" fmla="*/ 16 h 74"/>
                <a:gd name="T20" fmla="*/ 186 w 263"/>
                <a:gd name="T21" fmla="*/ 9 h 74"/>
                <a:gd name="T22" fmla="*/ 176 w 263"/>
                <a:gd name="T23" fmla="*/ 3 h 74"/>
                <a:gd name="T24" fmla="*/ 167 w 263"/>
                <a:gd name="T25" fmla="*/ 0 h 74"/>
                <a:gd name="T26" fmla="*/ 154 w 263"/>
                <a:gd name="T27" fmla="*/ 0 h 74"/>
                <a:gd name="T28" fmla="*/ 141 w 263"/>
                <a:gd name="T29" fmla="*/ 0 h 74"/>
                <a:gd name="T30" fmla="*/ 128 w 263"/>
                <a:gd name="T31" fmla="*/ 6 h 74"/>
                <a:gd name="T32" fmla="*/ 122 w 263"/>
                <a:gd name="T33" fmla="*/ 6 h 74"/>
                <a:gd name="T34" fmla="*/ 112 w 263"/>
                <a:gd name="T35" fmla="*/ 3 h 74"/>
                <a:gd name="T36" fmla="*/ 99 w 263"/>
                <a:gd name="T37" fmla="*/ 0 h 74"/>
                <a:gd name="T38" fmla="*/ 93 w 263"/>
                <a:gd name="T39" fmla="*/ 0 h 74"/>
                <a:gd name="T40" fmla="*/ 83 w 263"/>
                <a:gd name="T41" fmla="*/ 3 h 74"/>
                <a:gd name="T42" fmla="*/ 74 w 263"/>
                <a:gd name="T43" fmla="*/ 6 h 74"/>
                <a:gd name="T44" fmla="*/ 64 w 263"/>
                <a:gd name="T45" fmla="*/ 13 h 74"/>
                <a:gd name="T46" fmla="*/ 58 w 263"/>
                <a:gd name="T47" fmla="*/ 19 h 74"/>
                <a:gd name="T48" fmla="*/ 51 w 263"/>
                <a:gd name="T49" fmla="*/ 22 h 74"/>
                <a:gd name="T50" fmla="*/ 45 w 263"/>
                <a:gd name="T51" fmla="*/ 19 h 74"/>
                <a:gd name="T52" fmla="*/ 42 w 263"/>
                <a:gd name="T53" fmla="*/ 19 h 74"/>
                <a:gd name="T54" fmla="*/ 29 w 263"/>
                <a:gd name="T55" fmla="*/ 22 h 74"/>
                <a:gd name="T56" fmla="*/ 16 w 263"/>
                <a:gd name="T57" fmla="*/ 29 h 74"/>
                <a:gd name="T58" fmla="*/ 10 w 263"/>
                <a:gd name="T59" fmla="*/ 38 h 74"/>
                <a:gd name="T60" fmla="*/ 3 w 263"/>
                <a:gd name="T61" fmla="*/ 51 h 74"/>
                <a:gd name="T62" fmla="*/ 0 w 263"/>
                <a:gd name="T63" fmla="*/ 64 h 74"/>
                <a:gd name="T64" fmla="*/ 0 w 263"/>
                <a:gd name="T65" fmla="*/ 74 h 74"/>
                <a:gd name="T66" fmla="*/ 22 w 263"/>
                <a:gd name="T67" fmla="*/ 67 h 74"/>
                <a:gd name="T68" fmla="*/ 26 w 263"/>
                <a:gd name="T69" fmla="*/ 61 h 74"/>
                <a:gd name="T70" fmla="*/ 29 w 263"/>
                <a:gd name="T71" fmla="*/ 61 h 74"/>
                <a:gd name="T72" fmla="*/ 38 w 263"/>
                <a:gd name="T73" fmla="*/ 57 h 74"/>
                <a:gd name="T74" fmla="*/ 58 w 263"/>
                <a:gd name="T75" fmla="*/ 57 h 74"/>
                <a:gd name="T76" fmla="*/ 58 w 263"/>
                <a:gd name="T77" fmla="*/ 64 h 74"/>
                <a:gd name="T78" fmla="*/ 58 w 263"/>
                <a:gd name="T79" fmla="*/ 74 h 74"/>
                <a:gd name="T80" fmla="*/ 83 w 263"/>
                <a:gd name="T81" fmla="*/ 67 h 74"/>
                <a:gd name="T82" fmla="*/ 87 w 263"/>
                <a:gd name="T83" fmla="*/ 61 h 74"/>
                <a:gd name="T84" fmla="*/ 90 w 263"/>
                <a:gd name="T85" fmla="*/ 61 h 74"/>
                <a:gd name="T86" fmla="*/ 99 w 263"/>
                <a:gd name="T87" fmla="*/ 57 h 74"/>
                <a:gd name="T88" fmla="*/ 109 w 263"/>
                <a:gd name="T89" fmla="*/ 57 h 74"/>
                <a:gd name="T90" fmla="*/ 125 w 263"/>
                <a:gd name="T91" fmla="*/ 57 h 74"/>
                <a:gd name="T92" fmla="*/ 141 w 263"/>
                <a:gd name="T93" fmla="*/ 57 h 74"/>
                <a:gd name="T94" fmla="*/ 157 w 263"/>
                <a:gd name="T95" fmla="*/ 57 h 74"/>
                <a:gd name="T96" fmla="*/ 180 w 263"/>
                <a:gd name="T97" fmla="*/ 57 h 74"/>
                <a:gd name="T98" fmla="*/ 199 w 263"/>
                <a:gd name="T99" fmla="*/ 57 h 74"/>
                <a:gd name="T100" fmla="*/ 218 w 263"/>
                <a:gd name="T101" fmla="*/ 57 h 74"/>
                <a:gd name="T102" fmla="*/ 237 w 263"/>
                <a:gd name="T103" fmla="*/ 57 h 74"/>
                <a:gd name="T104" fmla="*/ 257 w 263"/>
                <a:gd name="T105" fmla="*/ 57 h 74"/>
                <a:gd name="T106" fmla="*/ 260 w 263"/>
                <a:gd name="T107" fmla="*/ 51 h 7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3"/>
                <a:gd name="T163" fmla="*/ 0 h 74"/>
                <a:gd name="T164" fmla="*/ 263 w 263"/>
                <a:gd name="T165" fmla="*/ 74 h 7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3" h="74">
                  <a:moveTo>
                    <a:pt x="260" y="51"/>
                  </a:moveTo>
                  <a:lnTo>
                    <a:pt x="260" y="51"/>
                  </a:lnTo>
                  <a:lnTo>
                    <a:pt x="257" y="51"/>
                  </a:lnTo>
                  <a:lnTo>
                    <a:pt x="257" y="48"/>
                  </a:lnTo>
                  <a:lnTo>
                    <a:pt x="253" y="45"/>
                  </a:lnTo>
                  <a:lnTo>
                    <a:pt x="250" y="41"/>
                  </a:lnTo>
                  <a:lnTo>
                    <a:pt x="247" y="38"/>
                  </a:lnTo>
                  <a:lnTo>
                    <a:pt x="244" y="35"/>
                  </a:lnTo>
                  <a:lnTo>
                    <a:pt x="241" y="35"/>
                  </a:lnTo>
                  <a:lnTo>
                    <a:pt x="237" y="32"/>
                  </a:lnTo>
                  <a:lnTo>
                    <a:pt x="234" y="29"/>
                  </a:lnTo>
                  <a:lnTo>
                    <a:pt x="231" y="29"/>
                  </a:lnTo>
                  <a:lnTo>
                    <a:pt x="228" y="25"/>
                  </a:lnTo>
                  <a:lnTo>
                    <a:pt x="221" y="25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2" y="22"/>
                  </a:lnTo>
                  <a:lnTo>
                    <a:pt x="209" y="25"/>
                  </a:lnTo>
                  <a:lnTo>
                    <a:pt x="205" y="25"/>
                  </a:lnTo>
                  <a:lnTo>
                    <a:pt x="202" y="25"/>
                  </a:lnTo>
                  <a:lnTo>
                    <a:pt x="199" y="25"/>
                  </a:lnTo>
                  <a:lnTo>
                    <a:pt x="196" y="29"/>
                  </a:lnTo>
                  <a:lnTo>
                    <a:pt x="192" y="29"/>
                  </a:lnTo>
                  <a:lnTo>
                    <a:pt x="192" y="25"/>
                  </a:lnTo>
                  <a:lnTo>
                    <a:pt x="192" y="22"/>
                  </a:lnTo>
                  <a:lnTo>
                    <a:pt x="192" y="19"/>
                  </a:lnTo>
                  <a:lnTo>
                    <a:pt x="189" y="16"/>
                  </a:lnTo>
                  <a:lnTo>
                    <a:pt x="189" y="13"/>
                  </a:lnTo>
                  <a:lnTo>
                    <a:pt x="186" y="9"/>
                  </a:lnTo>
                  <a:lnTo>
                    <a:pt x="183" y="6"/>
                  </a:lnTo>
                  <a:lnTo>
                    <a:pt x="180" y="3"/>
                  </a:lnTo>
                  <a:lnTo>
                    <a:pt x="176" y="3"/>
                  </a:lnTo>
                  <a:lnTo>
                    <a:pt x="173" y="0"/>
                  </a:lnTo>
                  <a:lnTo>
                    <a:pt x="170" y="0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60" y="0"/>
                  </a:lnTo>
                  <a:lnTo>
                    <a:pt x="154" y="0"/>
                  </a:lnTo>
                  <a:lnTo>
                    <a:pt x="151" y="0"/>
                  </a:lnTo>
                  <a:lnTo>
                    <a:pt x="148" y="0"/>
                  </a:lnTo>
                  <a:lnTo>
                    <a:pt x="141" y="0"/>
                  </a:lnTo>
                  <a:lnTo>
                    <a:pt x="138" y="3"/>
                  </a:lnTo>
                  <a:lnTo>
                    <a:pt x="135" y="6"/>
                  </a:lnTo>
                  <a:lnTo>
                    <a:pt x="128" y="6"/>
                  </a:lnTo>
                  <a:lnTo>
                    <a:pt x="125" y="9"/>
                  </a:lnTo>
                  <a:lnTo>
                    <a:pt x="122" y="6"/>
                  </a:lnTo>
                  <a:lnTo>
                    <a:pt x="119" y="3"/>
                  </a:lnTo>
                  <a:lnTo>
                    <a:pt x="115" y="3"/>
                  </a:lnTo>
                  <a:lnTo>
                    <a:pt x="112" y="3"/>
                  </a:lnTo>
                  <a:lnTo>
                    <a:pt x="109" y="0"/>
                  </a:lnTo>
                  <a:lnTo>
                    <a:pt x="106" y="0"/>
                  </a:lnTo>
                  <a:lnTo>
                    <a:pt x="99" y="0"/>
                  </a:lnTo>
                  <a:lnTo>
                    <a:pt x="96" y="0"/>
                  </a:lnTo>
                  <a:lnTo>
                    <a:pt x="93" y="0"/>
                  </a:lnTo>
                  <a:lnTo>
                    <a:pt x="90" y="3"/>
                  </a:lnTo>
                  <a:lnTo>
                    <a:pt x="87" y="3"/>
                  </a:lnTo>
                  <a:lnTo>
                    <a:pt x="83" y="3"/>
                  </a:lnTo>
                  <a:lnTo>
                    <a:pt x="80" y="6"/>
                  </a:lnTo>
                  <a:lnTo>
                    <a:pt x="77" y="6"/>
                  </a:lnTo>
                  <a:lnTo>
                    <a:pt x="74" y="6"/>
                  </a:lnTo>
                  <a:lnTo>
                    <a:pt x="71" y="9"/>
                  </a:lnTo>
                  <a:lnTo>
                    <a:pt x="67" y="9"/>
                  </a:lnTo>
                  <a:lnTo>
                    <a:pt x="64" y="13"/>
                  </a:lnTo>
                  <a:lnTo>
                    <a:pt x="64" y="16"/>
                  </a:lnTo>
                  <a:lnTo>
                    <a:pt x="61" y="16"/>
                  </a:lnTo>
                  <a:lnTo>
                    <a:pt x="58" y="19"/>
                  </a:lnTo>
                  <a:lnTo>
                    <a:pt x="55" y="22"/>
                  </a:lnTo>
                  <a:lnTo>
                    <a:pt x="51" y="22"/>
                  </a:lnTo>
                  <a:lnTo>
                    <a:pt x="48" y="19"/>
                  </a:lnTo>
                  <a:lnTo>
                    <a:pt x="45" y="19"/>
                  </a:lnTo>
                  <a:lnTo>
                    <a:pt x="42" y="19"/>
                  </a:lnTo>
                  <a:lnTo>
                    <a:pt x="35" y="22"/>
                  </a:lnTo>
                  <a:lnTo>
                    <a:pt x="32" y="22"/>
                  </a:lnTo>
                  <a:lnTo>
                    <a:pt x="29" y="22"/>
                  </a:lnTo>
                  <a:lnTo>
                    <a:pt x="26" y="25"/>
                  </a:lnTo>
                  <a:lnTo>
                    <a:pt x="19" y="25"/>
                  </a:lnTo>
                  <a:lnTo>
                    <a:pt x="16" y="29"/>
                  </a:lnTo>
                  <a:lnTo>
                    <a:pt x="13" y="32"/>
                  </a:lnTo>
                  <a:lnTo>
                    <a:pt x="10" y="38"/>
                  </a:lnTo>
                  <a:lnTo>
                    <a:pt x="6" y="41"/>
                  </a:lnTo>
                  <a:lnTo>
                    <a:pt x="3" y="45"/>
                  </a:lnTo>
                  <a:lnTo>
                    <a:pt x="3" y="51"/>
                  </a:lnTo>
                  <a:lnTo>
                    <a:pt x="0" y="54"/>
                  </a:lnTo>
                  <a:lnTo>
                    <a:pt x="0" y="57"/>
                  </a:lnTo>
                  <a:lnTo>
                    <a:pt x="0" y="64"/>
                  </a:lnTo>
                  <a:lnTo>
                    <a:pt x="0" y="67"/>
                  </a:lnTo>
                  <a:lnTo>
                    <a:pt x="0" y="74"/>
                  </a:lnTo>
                  <a:lnTo>
                    <a:pt x="26" y="74"/>
                  </a:lnTo>
                  <a:lnTo>
                    <a:pt x="26" y="67"/>
                  </a:lnTo>
                  <a:lnTo>
                    <a:pt x="22" y="67"/>
                  </a:lnTo>
                  <a:lnTo>
                    <a:pt x="22" y="64"/>
                  </a:lnTo>
                  <a:lnTo>
                    <a:pt x="26" y="64"/>
                  </a:lnTo>
                  <a:lnTo>
                    <a:pt x="26" y="61"/>
                  </a:lnTo>
                  <a:lnTo>
                    <a:pt x="29" y="61"/>
                  </a:lnTo>
                  <a:lnTo>
                    <a:pt x="32" y="61"/>
                  </a:lnTo>
                  <a:lnTo>
                    <a:pt x="35" y="61"/>
                  </a:lnTo>
                  <a:lnTo>
                    <a:pt x="38" y="57"/>
                  </a:lnTo>
                  <a:lnTo>
                    <a:pt x="45" y="57"/>
                  </a:lnTo>
                  <a:lnTo>
                    <a:pt x="51" y="57"/>
                  </a:lnTo>
                  <a:lnTo>
                    <a:pt x="58" y="57"/>
                  </a:lnTo>
                  <a:lnTo>
                    <a:pt x="58" y="61"/>
                  </a:lnTo>
                  <a:lnTo>
                    <a:pt x="58" y="64"/>
                  </a:lnTo>
                  <a:lnTo>
                    <a:pt x="58" y="67"/>
                  </a:lnTo>
                  <a:lnTo>
                    <a:pt x="58" y="74"/>
                  </a:lnTo>
                  <a:lnTo>
                    <a:pt x="83" y="74"/>
                  </a:lnTo>
                  <a:lnTo>
                    <a:pt x="83" y="67"/>
                  </a:lnTo>
                  <a:lnTo>
                    <a:pt x="83" y="64"/>
                  </a:lnTo>
                  <a:lnTo>
                    <a:pt x="87" y="64"/>
                  </a:lnTo>
                  <a:lnTo>
                    <a:pt x="87" y="61"/>
                  </a:lnTo>
                  <a:lnTo>
                    <a:pt x="90" y="61"/>
                  </a:lnTo>
                  <a:lnTo>
                    <a:pt x="93" y="61"/>
                  </a:lnTo>
                  <a:lnTo>
                    <a:pt x="96" y="57"/>
                  </a:lnTo>
                  <a:lnTo>
                    <a:pt x="99" y="57"/>
                  </a:lnTo>
                  <a:lnTo>
                    <a:pt x="103" y="57"/>
                  </a:lnTo>
                  <a:lnTo>
                    <a:pt x="106" y="57"/>
                  </a:lnTo>
                  <a:lnTo>
                    <a:pt x="109" y="57"/>
                  </a:lnTo>
                  <a:lnTo>
                    <a:pt x="112" y="57"/>
                  </a:lnTo>
                  <a:lnTo>
                    <a:pt x="119" y="57"/>
                  </a:lnTo>
                  <a:lnTo>
                    <a:pt x="125" y="57"/>
                  </a:lnTo>
                  <a:lnTo>
                    <a:pt x="128" y="57"/>
                  </a:lnTo>
                  <a:lnTo>
                    <a:pt x="135" y="57"/>
                  </a:lnTo>
                  <a:lnTo>
                    <a:pt x="141" y="57"/>
                  </a:lnTo>
                  <a:lnTo>
                    <a:pt x="148" y="57"/>
                  </a:lnTo>
                  <a:lnTo>
                    <a:pt x="154" y="57"/>
                  </a:lnTo>
                  <a:lnTo>
                    <a:pt x="157" y="57"/>
                  </a:lnTo>
                  <a:lnTo>
                    <a:pt x="167" y="57"/>
                  </a:lnTo>
                  <a:lnTo>
                    <a:pt x="173" y="57"/>
                  </a:lnTo>
                  <a:lnTo>
                    <a:pt x="180" y="57"/>
                  </a:lnTo>
                  <a:lnTo>
                    <a:pt x="186" y="57"/>
                  </a:lnTo>
                  <a:lnTo>
                    <a:pt x="192" y="57"/>
                  </a:lnTo>
                  <a:lnTo>
                    <a:pt x="199" y="57"/>
                  </a:lnTo>
                  <a:lnTo>
                    <a:pt x="205" y="57"/>
                  </a:lnTo>
                  <a:lnTo>
                    <a:pt x="212" y="57"/>
                  </a:lnTo>
                  <a:lnTo>
                    <a:pt x="218" y="57"/>
                  </a:lnTo>
                  <a:lnTo>
                    <a:pt x="225" y="57"/>
                  </a:lnTo>
                  <a:lnTo>
                    <a:pt x="231" y="57"/>
                  </a:lnTo>
                  <a:lnTo>
                    <a:pt x="237" y="57"/>
                  </a:lnTo>
                  <a:lnTo>
                    <a:pt x="244" y="57"/>
                  </a:lnTo>
                  <a:lnTo>
                    <a:pt x="250" y="57"/>
                  </a:lnTo>
                  <a:lnTo>
                    <a:pt x="257" y="57"/>
                  </a:lnTo>
                  <a:lnTo>
                    <a:pt x="263" y="57"/>
                  </a:lnTo>
                  <a:lnTo>
                    <a:pt x="260" y="5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6" name="Freeform 498"/>
            <p:cNvSpPr>
              <a:spLocks/>
            </p:cNvSpPr>
            <p:nvPr/>
          </p:nvSpPr>
          <p:spPr bwMode="auto">
            <a:xfrm>
              <a:off x="4721" y="3060"/>
              <a:ext cx="113" cy="61"/>
            </a:xfrm>
            <a:custGeom>
              <a:avLst/>
              <a:gdLst>
                <a:gd name="T0" fmla="*/ 13 w 113"/>
                <a:gd name="T1" fmla="*/ 51 h 61"/>
                <a:gd name="T2" fmla="*/ 10 w 113"/>
                <a:gd name="T3" fmla="*/ 55 h 61"/>
                <a:gd name="T4" fmla="*/ 10 w 113"/>
                <a:gd name="T5" fmla="*/ 58 h 61"/>
                <a:gd name="T6" fmla="*/ 7 w 113"/>
                <a:gd name="T7" fmla="*/ 58 h 61"/>
                <a:gd name="T8" fmla="*/ 7 w 113"/>
                <a:gd name="T9" fmla="*/ 61 h 61"/>
                <a:gd name="T10" fmla="*/ 0 w 113"/>
                <a:gd name="T11" fmla="*/ 58 h 61"/>
                <a:gd name="T12" fmla="*/ 4 w 113"/>
                <a:gd name="T13" fmla="*/ 51 h 61"/>
                <a:gd name="T14" fmla="*/ 4 w 113"/>
                <a:gd name="T15" fmla="*/ 42 h 61"/>
                <a:gd name="T16" fmla="*/ 10 w 113"/>
                <a:gd name="T17" fmla="*/ 35 h 61"/>
                <a:gd name="T18" fmla="*/ 13 w 113"/>
                <a:gd name="T19" fmla="*/ 29 h 61"/>
                <a:gd name="T20" fmla="*/ 20 w 113"/>
                <a:gd name="T21" fmla="*/ 26 h 61"/>
                <a:gd name="T22" fmla="*/ 26 w 113"/>
                <a:gd name="T23" fmla="*/ 23 h 61"/>
                <a:gd name="T24" fmla="*/ 32 w 113"/>
                <a:gd name="T25" fmla="*/ 23 h 61"/>
                <a:gd name="T26" fmla="*/ 36 w 113"/>
                <a:gd name="T27" fmla="*/ 23 h 61"/>
                <a:gd name="T28" fmla="*/ 42 w 113"/>
                <a:gd name="T29" fmla="*/ 23 h 61"/>
                <a:gd name="T30" fmla="*/ 45 w 113"/>
                <a:gd name="T31" fmla="*/ 23 h 61"/>
                <a:gd name="T32" fmla="*/ 49 w 113"/>
                <a:gd name="T33" fmla="*/ 23 h 61"/>
                <a:gd name="T34" fmla="*/ 52 w 113"/>
                <a:gd name="T35" fmla="*/ 23 h 61"/>
                <a:gd name="T36" fmla="*/ 58 w 113"/>
                <a:gd name="T37" fmla="*/ 19 h 61"/>
                <a:gd name="T38" fmla="*/ 61 w 113"/>
                <a:gd name="T39" fmla="*/ 16 h 61"/>
                <a:gd name="T40" fmla="*/ 65 w 113"/>
                <a:gd name="T41" fmla="*/ 13 h 61"/>
                <a:gd name="T42" fmla="*/ 71 w 113"/>
                <a:gd name="T43" fmla="*/ 10 h 61"/>
                <a:gd name="T44" fmla="*/ 74 w 113"/>
                <a:gd name="T45" fmla="*/ 7 h 61"/>
                <a:gd name="T46" fmla="*/ 81 w 113"/>
                <a:gd name="T47" fmla="*/ 3 h 61"/>
                <a:gd name="T48" fmla="*/ 87 w 113"/>
                <a:gd name="T49" fmla="*/ 3 h 61"/>
                <a:gd name="T50" fmla="*/ 93 w 113"/>
                <a:gd name="T51" fmla="*/ 0 h 61"/>
                <a:gd name="T52" fmla="*/ 97 w 113"/>
                <a:gd name="T53" fmla="*/ 0 h 61"/>
                <a:gd name="T54" fmla="*/ 103 w 113"/>
                <a:gd name="T55" fmla="*/ 3 h 61"/>
                <a:gd name="T56" fmla="*/ 106 w 113"/>
                <a:gd name="T57" fmla="*/ 3 h 61"/>
                <a:gd name="T58" fmla="*/ 113 w 113"/>
                <a:gd name="T59" fmla="*/ 7 h 61"/>
                <a:gd name="T60" fmla="*/ 113 w 113"/>
                <a:gd name="T61" fmla="*/ 10 h 61"/>
                <a:gd name="T62" fmla="*/ 109 w 113"/>
                <a:gd name="T63" fmla="*/ 13 h 61"/>
                <a:gd name="T64" fmla="*/ 106 w 113"/>
                <a:gd name="T65" fmla="*/ 13 h 61"/>
                <a:gd name="T66" fmla="*/ 103 w 113"/>
                <a:gd name="T67" fmla="*/ 13 h 61"/>
                <a:gd name="T68" fmla="*/ 97 w 113"/>
                <a:gd name="T69" fmla="*/ 13 h 61"/>
                <a:gd name="T70" fmla="*/ 93 w 113"/>
                <a:gd name="T71" fmla="*/ 13 h 61"/>
                <a:gd name="T72" fmla="*/ 90 w 113"/>
                <a:gd name="T73" fmla="*/ 13 h 61"/>
                <a:gd name="T74" fmla="*/ 81 w 113"/>
                <a:gd name="T75" fmla="*/ 16 h 61"/>
                <a:gd name="T76" fmla="*/ 74 w 113"/>
                <a:gd name="T77" fmla="*/ 19 h 61"/>
                <a:gd name="T78" fmla="*/ 68 w 113"/>
                <a:gd name="T79" fmla="*/ 23 h 61"/>
                <a:gd name="T80" fmla="*/ 61 w 113"/>
                <a:gd name="T81" fmla="*/ 26 h 61"/>
                <a:gd name="T82" fmla="*/ 58 w 113"/>
                <a:gd name="T83" fmla="*/ 32 h 61"/>
                <a:gd name="T84" fmla="*/ 55 w 113"/>
                <a:gd name="T85" fmla="*/ 35 h 61"/>
                <a:gd name="T86" fmla="*/ 55 w 113"/>
                <a:gd name="T87" fmla="*/ 42 h 61"/>
                <a:gd name="T88" fmla="*/ 49 w 113"/>
                <a:gd name="T89" fmla="*/ 45 h 61"/>
                <a:gd name="T90" fmla="*/ 39 w 113"/>
                <a:gd name="T91" fmla="*/ 45 h 61"/>
                <a:gd name="T92" fmla="*/ 29 w 113"/>
                <a:gd name="T93" fmla="*/ 45 h 61"/>
                <a:gd name="T94" fmla="*/ 23 w 113"/>
                <a:gd name="T95" fmla="*/ 45 h 61"/>
                <a:gd name="T96" fmla="*/ 20 w 113"/>
                <a:gd name="T97" fmla="*/ 48 h 61"/>
                <a:gd name="T98" fmla="*/ 16 w 113"/>
                <a:gd name="T99" fmla="*/ 48 h 61"/>
                <a:gd name="T100" fmla="*/ 16 w 113"/>
                <a:gd name="T101" fmla="*/ 48 h 61"/>
                <a:gd name="T102" fmla="*/ 16 w 113"/>
                <a:gd name="T103" fmla="*/ 48 h 61"/>
                <a:gd name="T104" fmla="*/ 16 w 113"/>
                <a:gd name="T105" fmla="*/ 48 h 6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13"/>
                <a:gd name="T160" fmla="*/ 0 h 61"/>
                <a:gd name="T161" fmla="*/ 113 w 113"/>
                <a:gd name="T162" fmla="*/ 61 h 6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13" h="61">
                  <a:moveTo>
                    <a:pt x="16" y="48"/>
                  </a:moveTo>
                  <a:lnTo>
                    <a:pt x="13" y="51"/>
                  </a:lnTo>
                  <a:lnTo>
                    <a:pt x="13" y="55"/>
                  </a:lnTo>
                  <a:lnTo>
                    <a:pt x="10" y="55"/>
                  </a:lnTo>
                  <a:lnTo>
                    <a:pt x="10" y="58"/>
                  </a:lnTo>
                  <a:lnTo>
                    <a:pt x="7" y="58"/>
                  </a:lnTo>
                  <a:lnTo>
                    <a:pt x="7" y="61"/>
                  </a:lnTo>
                  <a:lnTo>
                    <a:pt x="0" y="6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51"/>
                  </a:lnTo>
                  <a:lnTo>
                    <a:pt x="4" y="45"/>
                  </a:lnTo>
                  <a:lnTo>
                    <a:pt x="4" y="42"/>
                  </a:lnTo>
                  <a:lnTo>
                    <a:pt x="7" y="39"/>
                  </a:lnTo>
                  <a:lnTo>
                    <a:pt x="10" y="35"/>
                  </a:lnTo>
                  <a:lnTo>
                    <a:pt x="13" y="32"/>
                  </a:lnTo>
                  <a:lnTo>
                    <a:pt x="13" y="29"/>
                  </a:lnTo>
                  <a:lnTo>
                    <a:pt x="16" y="29"/>
                  </a:lnTo>
                  <a:lnTo>
                    <a:pt x="20" y="26"/>
                  </a:lnTo>
                  <a:lnTo>
                    <a:pt x="23" y="26"/>
                  </a:lnTo>
                  <a:lnTo>
                    <a:pt x="26" y="23"/>
                  </a:lnTo>
                  <a:lnTo>
                    <a:pt x="29" y="23"/>
                  </a:lnTo>
                  <a:lnTo>
                    <a:pt x="32" y="23"/>
                  </a:lnTo>
                  <a:lnTo>
                    <a:pt x="36" y="23"/>
                  </a:lnTo>
                  <a:lnTo>
                    <a:pt x="39" y="23"/>
                  </a:lnTo>
                  <a:lnTo>
                    <a:pt x="42" y="23"/>
                  </a:lnTo>
                  <a:lnTo>
                    <a:pt x="45" y="23"/>
                  </a:lnTo>
                  <a:lnTo>
                    <a:pt x="49" y="23"/>
                  </a:lnTo>
                  <a:lnTo>
                    <a:pt x="52" y="23"/>
                  </a:lnTo>
                  <a:lnTo>
                    <a:pt x="55" y="23"/>
                  </a:lnTo>
                  <a:lnTo>
                    <a:pt x="58" y="19"/>
                  </a:lnTo>
                  <a:lnTo>
                    <a:pt x="58" y="16"/>
                  </a:lnTo>
                  <a:lnTo>
                    <a:pt x="61" y="16"/>
                  </a:lnTo>
                  <a:lnTo>
                    <a:pt x="65" y="13"/>
                  </a:lnTo>
                  <a:lnTo>
                    <a:pt x="68" y="10"/>
                  </a:lnTo>
                  <a:lnTo>
                    <a:pt x="71" y="10"/>
                  </a:lnTo>
                  <a:lnTo>
                    <a:pt x="74" y="7"/>
                  </a:lnTo>
                  <a:lnTo>
                    <a:pt x="77" y="3"/>
                  </a:lnTo>
                  <a:lnTo>
                    <a:pt x="81" y="3"/>
                  </a:lnTo>
                  <a:lnTo>
                    <a:pt x="84" y="3"/>
                  </a:lnTo>
                  <a:lnTo>
                    <a:pt x="87" y="3"/>
                  </a:lnTo>
                  <a:lnTo>
                    <a:pt x="90" y="3"/>
                  </a:lnTo>
                  <a:lnTo>
                    <a:pt x="93" y="0"/>
                  </a:lnTo>
                  <a:lnTo>
                    <a:pt x="97" y="0"/>
                  </a:lnTo>
                  <a:lnTo>
                    <a:pt x="100" y="3"/>
                  </a:lnTo>
                  <a:lnTo>
                    <a:pt x="103" y="3"/>
                  </a:lnTo>
                  <a:lnTo>
                    <a:pt x="106" y="3"/>
                  </a:lnTo>
                  <a:lnTo>
                    <a:pt x="109" y="7"/>
                  </a:lnTo>
                  <a:lnTo>
                    <a:pt x="113" y="7"/>
                  </a:lnTo>
                  <a:lnTo>
                    <a:pt x="113" y="10"/>
                  </a:lnTo>
                  <a:lnTo>
                    <a:pt x="109" y="10"/>
                  </a:lnTo>
                  <a:lnTo>
                    <a:pt x="109" y="13"/>
                  </a:lnTo>
                  <a:lnTo>
                    <a:pt x="106" y="13"/>
                  </a:lnTo>
                  <a:lnTo>
                    <a:pt x="103" y="13"/>
                  </a:lnTo>
                  <a:lnTo>
                    <a:pt x="100" y="13"/>
                  </a:lnTo>
                  <a:lnTo>
                    <a:pt x="97" y="13"/>
                  </a:lnTo>
                  <a:lnTo>
                    <a:pt x="93" y="13"/>
                  </a:lnTo>
                  <a:lnTo>
                    <a:pt x="90" y="13"/>
                  </a:lnTo>
                  <a:lnTo>
                    <a:pt x="84" y="13"/>
                  </a:lnTo>
                  <a:lnTo>
                    <a:pt x="81" y="16"/>
                  </a:lnTo>
                  <a:lnTo>
                    <a:pt x="77" y="16"/>
                  </a:lnTo>
                  <a:lnTo>
                    <a:pt x="74" y="19"/>
                  </a:lnTo>
                  <a:lnTo>
                    <a:pt x="71" y="19"/>
                  </a:lnTo>
                  <a:lnTo>
                    <a:pt x="68" y="23"/>
                  </a:lnTo>
                  <a:lnTo>
                    <a:pt x="65" y="26"/>
                  </a:lnTo>
                  <a:lnTo>
                    <a:pt x="61" y="26"/>
                  </a:lnTo>
                  <a:lnTo>
                    <a:pt x="61" y="29"/>
                  </a:lnTo>
                  <a:lnTo>
                    <a:pt x="58" y="32"/>
                  </a:lnTo>
                  <a:lnTo>
                    <a:pt x="58" y="35"/>
                  </a:lnTo>
                  <a:lnTo>
                    <a:pt x="55" y="35"/>
                  </a:lnTo>
                  <a:lnTo>
                    <a:pt x="55" y="39"/>
                  </a:lnTo>
                  <a:lnTo>
                    <a:pt x="55" y="42"/>
                  </a:lnTo>
                  <a:lnTo>
                    <a:pt x="55" y="45"/>
                  </a:lnTo>
                  <a:lnTo>
                    <a:pt x="49" y="45"/>
                  </a:lnTo>
                  <a:lnTo>
                    <a:pt x="42" y="45"/>
                  </a:lnTo>
                  <a:lnTo>
                    <a:pt x="39" y="45"/>
                  </a:lnTo>
                  <a:lnTo>
                    <a:pt x="32" y="45"/>
                  </a:lnTo>
                  <a:lnTo>
                    <a:pt x="29" y="45"/>
                  </a:lnTo>
                  <a:lnTo>
                    <a:pt x="26" y="45"/>
                  </a:lnTo>
                  <a:lnTo>
                    <a:pt x="23" y="45"/>
                  </a:lnTo>
                  <a:lnTo>
                    <a:pt x="20" y="48"/>
                  </a:lnTo>
                  <a:lnTo>
                    <a:pt x="16" y="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7" name="Freeform 499"/>
            <p:cNvSpPr>
              <a:spLocks/>
            </p:cNvSpPr>
            <p:nvPr/>
          </p:nvSpPr>
          <p:spPr bwMode="auto">
            <a:xfrm>
              <a:off x="4779" y="3060"/>
              <a:ext cx="183" cy="61"/>
            </a:xfrm>
            <a:custGeom>
              <a:avLst/>
              <a:gdLst>
                <a:gd name="T0" fmla="*/ 93 w 183"/>
                <a:gd name="T1" fmla="*/ 42 h 61"/>
                <a:gd name="T2" fmla="*/ 68 w 183"/>
                <a:gd name="T3" fmla="*/ 45 h 61"/>
                <a:gd name="T4" fmla="*/ 48 w 183"/>
                <a:gd name="T5" fmla="*/ 45 h 61"/>
                <a:gd name="T6" fmla="*/ 35 w 183"/>
                <a:gd name="T7" fmla="*/ 45 h 61"/>
                <a:gd name="T8" fmla="*/ 26 w 183"/>
                <a:gd name="T9" fmla="*/ 45 h 61"/>
                <a:gd name="T10" fmla="*/ 23 w 183"/>
                <a:gd name="T11" fmla="*/ 48 h 61"/>
                <a:gd name="T12" fmla="*/ 19 w 183"/>
                <a:gd name="T13" fmla="*/ 48 h 61"/>
                <a:gd name="T14" fmla="*/ 19 w 183"/>
                <a:gd name="T15" fmla="*/ 48 h 61"/>
                <a:gd name="T16" fmla="*/ 16 w 183"/>
                <a:gd name="T17" fmla="*/ 51 h 61"/>
                <a:gd name="T18" fmla="*/ 13 w 183"/>
                <a:gd name="T19" fmla="*/ 55 h 61"/>
                <a:gd name="T20" fmla="*/ 10 w 183"/>
                <a:gd name="T21" fmla="*/ 58 h 61"/>
                <a:gd name="T22" fmla="*/ 10 w 183"/>
                <a:gd name="T23" fmla="*/ 58 h 61"/>
                <a:gd name="T24" fmla="*/ 10 w 183"/>
                <a:gd name="T25" fmla="*/ 61 h 61"/>
                <a:gd name="T26" fmla="*/ 3 w 183"/>
                <a:gd name="T27" fmla="*/ 58 h 61"/>
                <a:gd name="T28" fmla="*/ 3 w 183"/>
                <a:gd name="T29" fmla="*/ 48 h 61"/>
                <a:gd name="T30" fmla="*/ 7 w 183"/>
                <a:gd name="T31" fmla="*/ 42 h 61"/>
                <a:gd name="T32" fmla="*/ 10 w 183"/>
                <a:gd name="T33" fmla="*/ 32 h 61"/>
                <a:gd name="T34" fmla="*/ 13 w 183"/>
                <a:gd name="T35" fmla="*/ 29 h 61"/>
                <a:gd name="T36" fmla="*/ 19 w 183"/>
                <a:gd name="T37" fmla="*/ 26 h 61"/>
                <a:gd name="T38" fmla="*/ 26 w 183"/>
                <a:gd name="T39" fmla="*/ 23 h 61"/>
                <a:gd name="T40" fmla="*/ 32 w 183"/>
                <a:gd name="T41" fmla="*/ 19 h 61"/>
                <a:gd name="T42" fmla="*/ 39 w 183"/>
                <a:gd name="T43" fmla="*/ 19 h 61"/>
                <a:gd name="T44" fmla="*/ 42 w 183"/>
                <a:gd name="T45" fmla="*/ 19 h 61"/>
                <a:gd name="T46" fmla="*/ 45 w 183"/>
                <a:gd name="T47" fmla="*/ 19 h 61"/>
                <a:gd name="T48" fmla="*/ 48 w 183"/>
                <a:gd name="T49" fmla="*/ 19 h 61"/>
                <a:gd name="T50" fmla="*/ 55 w 183"/>
                <a:gd name="T51" fmla="*/ 23 h 61"/>
                <a:gd name="T52" fmla="*/ 58 w 183"/>
                <a:gd name="T53" fmla="*/ 16 h 61"/>
                <a:gd name="T54" fmla="*/ 61 w 183"/>
                <a:gd name="T55" fmla="*/ 13 h 61"/>
                <a:gd name="T56" fmla="*/ 68 w 183"/>
                <a:gd name="T57" fmla="*/ 10 h 61"/>
                <a:gd name="T58" fmla="*/ 71 w 183"/>
                <a:gd name="T59" fmla="*/ 7 h 61"/>
                <a:gd name="T60" fmla="*/ 77 w 183"/>
                <a:gd name="T61" fmla="*/ 3 h 61"/>
                <a:gd name="T62" fmla="*/ 80 w 183"/>
                <a:gd name="T63" fmla="*/ 3 h 61"/>
                <a:gd name="T64" fmla="*/ 87 w 183"/>
                <a:gd name="T65" fmla="*/ 0 h 61"/>
                <a:gd name="T66" fmla="*/ 93 w 183"/>
                <a:gd name="T67" fmla="*/ 0 h 61"/>
                <a:gd name="T68" fmla="*/ 100 w 183"/>
                <a:gd name="T69" fmla="*/ 0 h 61"/>
                <a:gd name="T70" fmla="*/ 106 w 183"/>
                <a:gd name="T71" fmla="*/ 0 h 61"/>
                <a:gd name="T72" fmla="*/ 109 w 183"/>
                <a:gd name="T73" fmla="*/ 3 h 61"/>
                <a:gd name="T74" fmla="*/ 112 w 183"/>
                <a:gd name="T75" fmla="*/ 7 h 61"/>
                <a:gd name="T76" fmla="*/ 119 w 183"/>
                <a:gd name="T77" fmla="*/ 13 h 61"/>
                <a:gd name="T78" fmla="*/ 122 w 183"/>
                <a:gd name="T79" fmla="*/ 23 h 61"/>
                <a:gd name="T80" fmla="*/ 119 w 183"/>
                <a:gd name="T81" fmla="*/ 35 h 61"/>
                <a:gd name="T82" fmla="*/ 128 w 183"/>
                <a:gd name="T83" fmla="*/ 29 h 61"/>
                <a:gd name="T84" fmla="*/ 138 w 183"/>
                <a:gd name="T85" fmla="*/ 29 h 61"/>
                <a:gd name="T86" fmla="*/ 145 w 183"/>
                <a:gd name="T87" fmla="*/ 26 h 61"/>
                <a:gd name="T88" fmla="*/ 151 w 183"/>
                <a:gd name="T89" fmla="*/ 26 h 61"/>
                <a:gd name="T90" fmla="*/ 157 w 183"/>
                <a:gd name="T91" fmla="*/ 26 h 61"/>
                <a:gd name="T92" fmla="*/ 167 w 183"/>
                <a:gd name="T93" fmla="*/ 29 h 61"/>
                <a:gd name="T94" fmla="*/ 173 w 183"/>
                <a:gd name="T95" fmla="*/ 35 h 61"/>
                <a:gd name="T96" fmla="*/ 180 w 183"/>
                <a:gd name="T97" fmla="*/ 42 h 61"/>
                <a:gd name="T98" fmla="*/ 180 w 183"/>
                <a:gd name="T99" fmla="*/ 42 h 61"/>
                <a:gd name="T100" fmla="*/ 173 w 183"/>
                <a:gd name="T101" fmla="*/ 42 h 61"/>
                <a:gd name="T102" fmla="*/ 164 w 183"/>
                <a:gd name="T103" fmla="*/ 42 h 61"/>
                <a:gd name="T104" fmla="*/ 157 w 183"/>
                <a:gd name="T105" fmla="*/ 42 h 61"/>
                <a:gd name="T106" fmla="*/ 148 w 183"/>
                <a:gd name="T107" fmla="*/ 42 h 61"/>
                <a:gd name="T108" fmla="*/ 135 w 183"/>
                <a:gd name="T109" fmla="*/ 42 h 61"/>
                <a:gd name="T110" fmla="*/ 125 w 183"/>
                <a:gd name="T111" fmla="*/ 42 h 61"/>
                <a:gd name="T112" fmla="*/ 112 w 183"/>
                <a:gd name="T113" fmla="*/ 42 h 61"/>
                <a:gd name="T114" fmla="*/ 109 w 183"/>
                <a:gd name="T115" fmla="*/ 42 h 6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3"/>
                <a:gd name="T175" fmla="*/ 0 h 61"/>
                <a:gd name="T176" fmla="*/ 183 w 183"/>
                <a:gd name="T177" fmla="*/ 61 h 6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3" h="61">
                  <a:moveTo>
                    <a:pt x="109" y="42"/>
                  </a:moveTo>
                  <a:lnTo>
                    <a:pt x="93" y="42"/>
                  </a:lnTo>
                  <a:lnTo>
                    <a:pt x="80" y="42"/>
                  </a:lnTo>
                  <a:lnTo>
                    <a:pt x="68" y="45"/>
                  </a:lnTo>
                  <a:lnTo>
                    <a:pt x="58" y="45"/>
                  </a:lnTo>
                  <a:lnTo>
                    <a:pt x="48" y="45"/>
                  </a:lnTo>
                  <a:lnTo>
                    <a:pt x="42" y="45"/>
                  </a:lnTo>
                  <a:lnTo>
                    <a:pt x="35" y="45"/>
                  </a:lnTo>
                  <a:lnTo>
                    <a:pt x="32" y="45"/>
                  </a:lnTo>
                  <a:lnTo>
                    <a:pt x="26" y="45"/>
                  </a:lnTo>
                  <a:lnTo>
                    <a:pt x="23" y="48"/>
                  </a:lnTo>
                  <a:lnTo>
                    <a:pt x="19" y="48"/>
                  </a:lnTo>
                  <a:lnTo>
                    <a:pt x="16" y="48"/>
                  </a:lnTo>
                  <a:lnTo>
                    <a:pt x="16" y="51"/>
                  </a:lnTo>
                  <a:lnTo>
                    <a:pt x="13" y="55"/>
                  </a:lnTo>
                  <a:lnTo>
                    <a:pt x="10" y="58"/>
                  </a:lnTo>
                  <a:lnTo>
                    <a:pt x="10" y="61"/>
                  </a:lnTo>
                  <a:lnTo>
                    <a:pt x="0" y="61"/>
                  </a:lnTo>
                  <a:lnTo>
                    <a:pt x="3" y="58"/>
                  </a:lnTo>
                  <a:lnTo>
                    <a:pt x="3" y="55"/>
                  </a:lnTo>
                  <a:lnTo>
                    <a:pt x="3" y="48"/>
                  </a:lnTo>
                  <a:lnTo>
                    <a:pt x="3" y="45"/>
                  </a:lnTo>
                  <a:lnTo>
                    <a:pt x="7" y="42"/>
                  </a:lnTo>
                  <a:lnTo>
                    <a:pt x="7" y="39"/>
                  </a:lnTo>
                  <a:lnTo>
                    <a:pt x="10" y="32"/>
                  </a:lnTo>
                  <a:lnTo>
                    <a:pt x="13" y="29"/>
                  </a:lnTo>
                  <a:lnTo>
                    <a:pt x="16" y="26"/>
                  </a:lnTo>
                  <a:lnTo>
                    <a:pt x="19" y="26"/>
                  </a:lnTo>
                  <a:lnTo>
                    <a:pt x="23" y="23"/>
                  </a:lnTo>
                  <a:lnTo>
                    <a:pt x="26" y="23"/>
                  </a:lnTo>
                  <a:lnTo>
                    <a:pt x="29" y="23"/>
                  </a:lnTo>
                  <a:lnTo>
                    <a:pt x="32" y="19"/>
                  </a:lnTo>
                  <a:lnTo>
                    <a:pt x="35" y="19"/>
                  </a:lnTo>
                  <a:lnTo>
                    <a:pt x="39" y="19"/>
                  </a:lnTo>
                  <a:lnTo>
                    <a:pt x="42" y="19"/>
                  </a:lnTo>
                  <a:lnTo>
                    <a:pt x="45" y="19"/>
                  </a:lnTo>
                  <a:lnTo>
                    <a:pt x="48" y="19"/>
                  </a:lnTo>
                  <a:lnTo>
                    <a:pt x="51" y="23"/>
                  </a:lnTo>
                  <a:lnTo>
                    <a:pt x="55" y="23"/>
                  </a:lnTo>
                  <a:lnTo>
                    <a:pt x="55" y="19"/>
                  </a:lnTo>
                  <a:lnTo>
                    <a:pt x="58" y="16"/>
                  </a:lnTo>
                  <a:lnTo>
                    <a:pt x="61" y="13"/>
                  </a:lnTo>
                  <a:lnTo>
                    <a:pt x="64" y="13"/>
                  </a:lnTo>
                  <a:lnTo>
                    <a:pt x="68" y="10"/>
                  </a:lnTo>
                  <a:lnTo>
                    <a:pt x="68" y="7"/>
                  </a:lnTo>
                  <a:lnTo>
                    <a:pt x="71" y="7"/>
                  </a:lnTo>
                  <a:lnTo>
                    <a:pt x="74" y="7"/>
                  </a:lnTo>
                  <a:lnTo>
                    <a:pt x="77" y="3"/>
                  </a:lnTo>
                  <a:lnTo>
                    <a:pt x="80" y="3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90" y="0"/>
                  </a:lnTo>
                  <a:lnTo>
                    <a:pt x="93" y="0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3" y="0"/>
                  </a:lnTo>
                  <a:lnTo>
                    <a:pt x="106" y="0"/>
                  </a:lnTo>
                  <a:lnTo>
                    <a:pt x="109" y="3"/>
                  </a:lnTo>
                  <a:lnTo>
                    <a:pt x="112" y="3"/>
                  </a:lnTo>
                  <a:lnTo>
                    <a:pt x="112" y="7"/>
                  </a:lnTo>
                  <a:lnTo>
                    <a:pt x="116" y="7"/>
                  </a:lnTo>
                  <a:lnTo>
                    <a:pt x="119" y="13"/>
                  </a:lnTo>
                  <a:lnTo>
                    <a:pt x="122" y="16"/>
                  </a:lnTo>
                  <a:lnTo>
                    <a:pt x="122" y="23"/>
                  </a:lnTo>
                  <a:lnTo>
                    <a:pt x="122" y="26"/>
                  </a:lnTo>
                  <a:lnTo>
                    <a:pt x="119" y="35"/>
                  </a:lnTo>
                  <a:lnTo>
                    <a:pt x="128" y="32"/>
                  </a:lnTo>
                  <a:lnTo>
                    <a:pt x="128" y="29"/>
                  </a:lnTo>
                  <a:lnTo>
                    <a:pt x="132" y="29"/>
                  </a:lnTo>
                  <a:lnTo>
                    <a:pt x="138" y="29"/>
                  </a:lnTo>
                  <a:lnTo>
                    <a:pt x="141" y="26"/>
                  </a:lnTo>
                  <a:lnTo>
                    <a:pt x="145" y="26"/>
                  </a:lnTo>
                  <a:lnTo>
                    <a:pt x="148" y="26"/>
                  </a:lnTo>
                  <a:lnTo>
                    <a:pt x="151" y="26"/>
                  </a:lnTo>
                  <a:lnTo>
                    <a:pt x="157" y="26"/>
                  </a:lnTo>
                  <a:lnTo>
                    <a:pt x="161" y="29"/>
                  </a:lnTo>
                  <a:lnTo>
                    <a:pt x="167" y="29"/>
                  </a:lnTo>
                  <a:lnTo>
                    <a:pt x="170" y="32"/>
                  </a:lnTo>
                  <a:lnTo>
                    <a:pt x="173" y="35"/>
                  </a:lnTo>
                  <a:lnTo>
                    <a:pt x="177" y="39"/>
                  </a:lnTo>
                  <a:lnTo>
                    <a:pt x="180" y="42"/>
                  </a:lnTo>
                  <a:lnTo>
                    <a:pt x="183" y="42"/>
                  </a:lnTo>
                  <a:lnTo>
                    <a:pt x="180" y="42"/>
                  </a:lnTo>
                  <a:lnTo>
                    <a:pt x="177" y="42"/>
                  </a:lnTo>
                  <a:lnTo>
                    <a:pt x="173" y="42"/>
                  </a:lnTo>
                  <a:lnTo>
                    <a:pt x="170" y="42"/>
                  </a:lnTo>
                  <a:lnTo>
                    <a:pt x="164" y="42"/>
                  </a:lnTo>
                  <a:lnTo>
                    <a:pt x="161" y="42"/>
                  </a:lnTo>
                  <a:lnTo>
                    <a:pt x="157" y="42"/>
                  </a:lnTo>
                  <a:lnTo>
                    <a:pt x="151" y="42"/>
                  </a:lnTo>
                  <a:lnTo>
                    <a:pt x="148" y="42"/>
                  </a:lnTo>
                  <a:lnTo>
                    <a:pt x="141" y="42"/>
                  </a:lnTo>
                  <a:lnTo>
                    <a:pt x="135" y="42"/>
                  </a:lnTo>
                  <a:lnTo>
                    <a:pt x="132" y="42"/>
                  </a:lnTo>
                  <a:lnTo>
                    <a:pt x="125" y="42"/>
                  </a:lnTo>
                  <a:lnTo>
                    <a:pt x="119" y="42"/>
                  </a:lnTo>
                  <a:lnTo>
                    <a:pt x="112" y="42"/>
                  </a:lnTo>
                  <a:lnTo>
                    <a:pt x="109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8" name="Freeform 500"/>
            <p:cNvSpPr>
              <a:spLocks/>
            </p:cNvSpPr>
            <p:nvPr/>
          </p:nvSpPr>
          <p:spPr bwMode="auto">
            <a:xfrm>
              <a:off x="4725" y="3391"/>
              <a:ext cx="6" cy="3"/>
            </a:xfrm>
            <a:custGeom>
              <a:avLst/>
              <a:gdLst>
                <a:gd name="T0" fmla="*/ 6 w 6"/>
                <a:gd name="T1" fmla="*/ 3 h 3"/>
                <a:gd name="T2" fmla="*/ 6 w 6"/>
                <a:gd name="T3" fmla="*/ 3 h 3"/>
                <a:gd name="T4" fmla="*/ 3 w 6"/>
                <a:gd name="T5" fmla="*/ 3 h 3"/>
                <a:gd name="T6" fmla="*/ 3 w 6"/>
                <a:gd name="T7" fmla="*/ 3 h 3"/>
                <a:gd name="T8" fmla="*/ 3 w 6"/>
                <a:gd name="T9" fmla="*/ 3 h 3"/>
                <a:gd name="T10" fmla="*/ 0 w 6"/>
                <a:gd name="T11" fmla="*/ 3 h 3"/>
                <a:gd name="T12" fmla="*/ 0 w 6"/>
                <a:gd name="T13" fmla="*/ 3 h 3"/>
                <a:gd name="T14" fmla="*/ 0 w 6"/>
                <a:gd name="T15" fmla="*/ 3 h 3"/>
                <a:gd name="T16" fmla="*/ 0 w 6"/>
                <a:gd name="T17" fmla="*/ 3 h 3"/>
                <a:gd name="T18" fmla="*/ 0 w 6"/>
                <a:gd name="T19" fmla="*/ 3 h 3"/>
                <a:gd name="T20" fmla="*/ 0 w 6"/>
                <a:gd name="T21" fmla="*/ 0 h 3"/>
                <a:gd name="T22" fmla="*/ 0 w 6"/>
                <a:gd name="T23" fmla="*/ 0 h 3"/>
                <a:gd name="T24" fmla="*/ 3 w 6"/>
                <a:gd name="T25" fmla="*/ 0 h 3"/>
                <a:gd name="T26" fmla="*/ 3 w 6"/>
                <a:gd name="T27" fmla="*/ 0 h 3"/>
                <a:gd name="T28" fmla="*/ 3 w 6"/>
                <a:gd name="T29" fmla="*/ 0 h 3"/>
                <a:gd name="T30" fmla="*/ 6 w 6"/>
                <a:gd name="T31" fmla="*/ 3 h 3"/>
                <a:gd name="T32" fmla="*/ 6 w 6"/>
                <a:gd name="T33" fmla="*/ 3 h 3"/>
                <a:gd name="T34" fmla="*/ 6 w 6"/>
                <a:gd name="T35" fmla="*/ 3 h 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"/>
                <a:gd name="T55" fmla="*/ 0 h 3"/>
                <a:gd name="T56" fmla="*/ 6 w 6"/>
                <a:gd name="T57" fmla="*/ 3 h 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" h="3">
                  <a:moveTo>
                    <a:pt x="6" y="3"/>
                  </a:moveTo>
                  <a:lnTo>
                    <a:pt x="6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A3DDF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9" name="Freeform 501"/>
            <p:cNvSpPr>
              <a:spLocks/>
            </p:cNvSpPr>
            <p:nvPr/>
          </p:nvSpPr>
          <p:spPr bwMode="auto">
            <a:xfrm>
              <a:off x="4577" y="3384"/>
              <a:ext cx="26" cy="16"/>
            </a:xfrm>
            <a:custGeom>
              <a:avLst/>
              <a:gdLst>
                <a:gd name="T0" fmla="*/ 3 w 26"/>
                <a:gd name="T1" fmla="*/ 16 h 16"/>
                <a:gd name="T2" fmla="*/ 3 w 26"/>
                <a:gd name="T3" fmla="*/ 16 h 16"/>
                <a:gd name="T4" fmla="*/ 3 w 26"/>
                <a:gd name="T5" fmla="*/ 13 h 16"/>
                <a:gd name="T6" fmla="*/ 3 w 26"/>
                <a:gd name="T7" fmla="*/ 13 h 16"/>
                <a:gd name="T8" fmla="*/ 3 w 26"/>
                <a:gd name="T9" fmla="*/ 10 h 16"/>
                <a:gd name="T10" fmla="*/ 3 w 26"/>
                <a:gd name="T11" fmla="*/ 10 h 16"/>
                <a:gd name="T12" fmla="*/ 3 w 26"/>
                <a:gd name="T13" fmla="*/ 7 h 16"/>
                <a:gd name="T14" fmla="*/ 6 w 26"/>
                <a:gd name="T15" fmla="*/ 7 h 16"/>
                <a:gd name="T16" fmla="*/ 6 w 26"/>
                <a:gd name="T17" fmla="*/ 3 h 16"/>
                <a:gd name="T18" fmla="*/ 10 w 26"/>
                <a:gd name="T19" fmla="*/ 3 h 16"/>
                <a:gd name="T20" fmla="*/ 13 w 26"/>
                <a:gd name="T21" fmla="*/ 7 h 16"/>
                <a:gd name="T22" fmla="*/ 16 w 26"/>
                <a:gd name="T23" fmla="*/ 7 h 16"/>
                <a:gd name="T24" fmla="*/ 16 w 26"/>
                <a:gd name="T25" fmla="*/ 7 h 16"/>
                <a:gd name="T26" fmla="*/ 19 w 26"/>
                <a:gd name="T27" fmla="*/ 10 h 16"/>
                <a:gd name="T28" fmla="*/ 19 w 26"/>
                <a:gd name="T29" fmla="*/ 13 h 16"/>
                <a:gd name="T30" fmla="*/ 19 w 26"/>
                <a:gd name="T31" fmla="*/ 13 h 16"/>
                <a:gd name="T32" fmla="*/ 16 w 26"/>
                <a:gd name="T33" fmla="*/ 16 h 16"/>
                <a:gd name="T34" fmla="*/ 19 w 26"/>
                <a:gd name="T35" fmla="*/ 16 h 16"/>
                <a:gd name="T36" fmla="*/ 19 w 26"/>
                <a:gd name="T37" fmla="*/ 16 h 16"/>
                <a:gd name="T38" fmla="*/ 19 w 26"/>
                <a:gd name="T39" fmla="*/ 16 h 16"/>
                <a:gd name="T40" fmla="*/ 19 w 26"/>
                <a:gd name="T41" fmla="*/ 16 h 16"/>
                <a:gd name="T42" fmla="*/ 22 w 26"/>
                <a:gd name="T43" fmla="*/ 16 h 16"/>
                <a:gd name="T44" fmla="*/ 22 w 26"/>
                <a:gd name="T45" fmla="*/ 16 h 16"/>
                <a:gd name="T46" fmla="*/ 22 w 26"/>
                <a:gd name="T47" fmla="*/ 16 h 16"/>
                <a:gd name="T48" fmla="*/ 26 w 26"/>
                <a:gd name="T49" fmla="*/ 13 h 16"/>
                <a:gd name="T50" fmla="*/ 26 w 26"/>
                <a:gd name="T51" fmla="*/ 13 h 16"/>
                <a:gd name="T52" fmla="*/ 26 w 26"/>
                <a:gd name="T53" fmla="*/ 10 h 16"/>
                <a:gd name="T54" fmla="*/ 26 w 26"/>
                <a:gd name="T55" fmla="*/ 10 h 16"/>
                <a:gd name="T56" fmla="*/ 22 w 26"/>
                <a:gd name="T57" fmla="*/ 7 h 16"/>
                <a:gd name="T58" fmla="*/ 22 w 26"/>
                <a:gd name="T59" fmla="*/ 3 h 16"/>
                <a:gd name="T60" fmla="*/ 19 w 26"/>
                <a:gd name="T61" fmla="*/ 3 h 16"/>
                <a:gd name="T62" fmla="*/ 13 w 26"/>
                <a:gd name="T63" fmla="*/ 0 h 16"/>
                <a:gd name="T64" fmla="*/ 10 w 26"/>
                <a:gd name="T65" fmla="*/ 0 h 16"/>
                <a:gd name="T66" fmla="*/ 3 w 26"/>
                <a:gd name="T67" fmla="*/ 3 h 16"/>
                <a:gd name="T68" fmla="*/ 0 w 26"/>
                <a:gd name="T69" fmla="*/ 3 h 16"/>
                <a:gd name="T70" fmla="*/ 0 w 26"/>
                <a:gd name="T71" fmla="*/ 7 h 16"/>
                <a:gd name="T72" fmla="*/ 0 w 26"/>
                <a:gd name="T73" fmla="*/ 10 h 16"/>
                <a:gd name="T74" fmla="*/ 0 w 26"/>
                <a:gd name="T75" fmla="*/ 13 h 16"/>
                <a:gd name="T76" fmla="*/ 0 w 26"/>
                <a:gd name="T77" fmla="*/ 13 h 16"/>
                <a:gd name="T78" fmla="*/ 3 w 26"/>
                <a:gd name="T79" fmla="*/ 16 h 16"/>
                <a:gd name="T80" fmla="*/ 3 w 26"/>
                <a:gd name="T81" fmla="*/ 16 h 16"/>
                <a:gd name="T82" fmla="*/ 3 w 26"/>
                <a:gd name="T83" fmla="*/ 16 h 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16"/>
                <a:gd name="T128" fmla="*/ 26 w 26"/>
                <a:gd name="T129" fmla="*/ 16 h 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16">
                  <a:moveTo>
                    <a:pt x="3" y="16"/>
                  </a:moveTo>
                  <a:lnTo>
                    <a:pt x="3" y="16"/>
                  </a:lnTo>
                  <a:lnTo>
                    <a:pt x="3" y="13"/>
                  </a:lnTo>
                  <a:lnTo>
                    <a:pt x="3" y="10"/>
                  </a:lnTo>
                  <a:lnTo>
                    <a:pt x="3" y="7"/>
                  </a:lnTo>
                  <a:lnTo>
                    <a:pt x="6" y="7"/>
                  </a:lnTo>
                  <a:lnTo>
                    <a:pt x="6" y="3"/>
                  </a:lnTo>
                  <a:lnTo>
                    <a:pt x="10" y="3"/>
                  </a:lnTo>
                  <a:lnTo>
                    <a:pt x="13" y="7"/>
                  </a:lnTo>
                  <a:lnTo>
                    <a:pt x="16" y="7"/>
                  </a:lnTo>
                  <a:lnTo>
                    <a:pt x="19" y="10"/>
                  </a:lnTo>
                  <a:lnTo>
                    <a:pt x="19" y="13"/>
                  </a:lnTo>
                  <a:lnTo>
                    <a:pt x="16" y="16"/>
                  </a:lnTo>
                  <a:lnTo>
                    <a:pt x="19" y="16"/>
                  </a:lnTo>
                  <a:lnTo>
                    <a:pt x="22" y="16"/>
                  </a:lnTo>
                  <a:lnTo>
                    <a:pt x="26" y="13"/>
                  </a:lnTo>
                  <a:lnTo>
                    <a:pt x="26" y="10"/>
                  </a:lnTo>
                  <a:lnTo>
                    <a:pt x="22" y="7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0" name="Freeform 502"/>
            <p:cNvSpPr>
              <a:spLocks/>
            </p:cNvSpPr>
            <p:nvPr/>
          </p:nvSpPr>
          <p:spPr bwMode="auto">
            <a:xfrm>
              <a:off x="4548" y="3394"/>
              <a:ext cx="26" cy="16"/>
            </a:xfrm>
            <a:custGeom>
              <a:avLst/>
              <a:gdLst>
                <a:gd name="T0" fmla="*/ 3 w 26"/>
                <a:gd name="T1" fmla="*/ 13 h 16"/>
                <a:gd name="T2" fmla="*/ 3 w 26"/>
                <a:gd name="T3" fmla="*/ 13 h 16"/>
                <a:gd name="T4" fmla="*/ 3 w 26"/>
                <a:gd name="T5" fmla="*/ 13 h 16"/>
                <a:gd name="T6" fmla="*/ 3 w 26"/>
                <a:gd name="T7" fmla="*/ 9 h 16"/>
                <a:gd name="T8" fmla="*/ 3 w 26"/>
                <a:gd name="T9" fmla="*/ 9 h 16"/>
                <a:gd name="T10" fmla="*/ 3 w 26"/>
                <a:gd name="T11" fmla="*/ 6 h 16"/>
                <a:gd name="T12" fmla="*/ 3 w 26"/>
                <a:gd name="T13" fmla="*/ 6 h 16"/>
                <a:gd name="T14" fmla="*/ 7 w 26"/>
                <a:gd name="T15" fmla="*/ 3 h 16"/>
                <a:gd name="T16" fmla="*/ 10 w 26"/>
                <a:gd name="T17" fmla="*/ 3 h 16"/>
                <a:gd name="T18" fmla="*/ 13 w 26"/>
                <a:gd name="T19" fmla="*/ 3 h 16"/>
                <a:gd name="T20" fmla="*/ 16 w 26"/>
                <a:gd name="T21" fmla="*/ 3 h 16"/>
                <a:gd name="T22" fmla="*/ 16 w 26"/>
                <a:gd name="T23" fmla="*/ 6 h 16"/>
                <a:gd name="T24" fmla="*/ 19 w 26"/>
                <a:gd name="T25" fmla="*/ 6 h 16"/>
                <a:gd name="T26" fmla="*/ 19 w 26"/>
                <a:gd name="T27" fmla="*/ 9 h 16"/>
                <a:gd name="T28" fmla="*/ 19 w 26"/>
                <a:gd name="T29" fmla="*/ 9 h 16"/>
                <a:gd name="T30" fmla="*/ 19 w 26"/>
                <a:gd name="T31" fmla="*/ 13 h 16"/>
                <a:gd name="T32" fmla="*/ 19 w 26"/>
                <a:gd name="T33" fmla="*/ 13 h 16"/>
                <a:gd name="T34" fmla="*/ 19 w 26"/>
                <a:gd name="T35" fmla="*/ 13 h 16"/>
                <a:gd name="T36" fmla="*/ 19 w 26"/>
                <a:gd name="T37" fmla="*/ 13 h 16"/>
                <a:gd name="T38" fmla="*/ 19 w 26"/>
                <a:gd name="T39" fmla="*/ 13 h 16"/>
                <a:gd name="T40" fmla="*/ 23 w 26"/>
                <a:gd name="T41" fmla="*/ 13 h 16"/>
                <a:gd name="T42" fmla="*/ 23 w 26"/>
                <a:gd name="T43" fmla="*/ 16 h 16"/>
                <a:gd name="T44" fmla="*/ 23 w 26"/>
                <a:gd name="T45" fmla="*/ 16 h 16"/>
                <a:gd name="T46" fmla="*/ 23 w 26"/>
                <a:gd name="T47" fmla="*/ 13 h 16"/>
                <a:gd name="T48" fmla="*/ 26 w 26"/>
                <a:gd name="T49" fmla="*/ 13 h 16"/>
                <a:gd name="T50" fmla="*/ 26 w 26"/>
                <a:gd name="T51" fmla="*/ 13 h 16"/>
                <a:gd name="T52" fmla="*/ 26 w 26"/>
                <a:gd name="T53" fmla="*/ 9 h 16"/>
                <a:gd name="T54" fmla="*/ 26 w 26"/>
                <a:gd name="T55" fmla="*/ 6 h 16"/>
                <a:gd name="T56" fmla="*/ 23 w 26"/>
                <a:gd name="T57" fmla="*/ 6 h 16"/>
                <a:gd name="T58" fmla="*/ 23 w 26"/>
                <a:gd name="T59" fmla="*/ 3 h 16"/>
                <a:gd name="T60" fmla="*/ 19 w 26"/>
                <a:gd name="T61" fmla="*/ 0 h 16"/>
                <a:gd name="T62" fmla="*/ 16 w 26"/>
                <a:gd name="T63" fmla="*/ 0 h 16"/>
                <a:gd name="T64" fmla="*/ 10 w 26"/>
                <a:gd name="T65" fmla="*/ 0 h 16"/>
                <a:gd name="T66" fmla="*/ 7 w 26"/>
                <a:gd name="T67" fmla="*/ 0 h 16"/>
                <a:gd name="T68" fmla="*/ 3 w 26"/>
                <a:gd name="T69" fmla="*/ 3 h 16"/>
                <a:gd name="T70" fmla="*/ 0 w 26"/>
                <a:gd name="T71" fmla="*/ 6 h 16"/>
                <a:gd name="T72" fmla="*/ 0 w 26"/>
                <a:gd name="T73" fmla="*/ 9 h 16"/>
                <a:gd name="T74" fmla="*/ 0 w 26"/>
                <a:gd name="T75" fmla="*/ 9 h 16"/>
                <a:gd name="T76" fmla="*/ 3 w 26"/>
                <a:gd name="T77" fmla="*/ 13 h 16"/>
                <a:gd name="T78" fmla="*/ 3 w 26"/>
                <a:gd name="T79" fmla="*/ 13 h 16"/>
                <a:gd name="T80" fmla="*/ 3 w 26"/>
                <a:gd name="T81" fmla="*/ 13 h 16"/>
                <a:gd name="T82" fmla="*/ 3 w 26"/>
                <a:gd name="T83" fmla="*/ 13 h 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16"/>
                <a:gd name="T128" fmla="*/ 26 w 26"/>
                <a:gd name="T129" fmla="*/ 16 h 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16">
                  <a:moveTo>
                    <a:pt x="3" y="13"/>
                  </a:moveTo>
                  <a:lnTo>
                    <a:pt x="3" y="13"/>
                  </a:lnTo>
                  <a:lnTo>
                    <a:pt x="3" y="9"/>
                  </a:lnTo>
                  <a:lnTo>
                    <a:pt x="3" y="6"/>
                  </a:lnTo>
                  <a:lnTo>
                    <a:pt x="7" y="3"/>
                  </a:lnTo>
                  <a:lnTo>
                    <a:pt x="10" y="3"/>
                  </a:lnTo>
                  <a:lnTo>
                    <a:pt x="13" y="3"/>
                  </a:lnTo>
                  <a:lnTo>
                    <a:pt x="16" y="3"/>
                  </a:lnTo>
                  <a:lnTo>
                    <a:pt x="16" y="6"/>
                  </a:lnTo>
                  <a:lnTo>
                    <a:pt x="19" y="6"/>
                  </a:lnTo>
                  <a:lnTo>
                    <a:pt x="19" y="9"/>
                  </a:lnTo>
                  <a:lnTo>
                    <a:pt x="19" y="13"/>
                  </a:lnTo>
                  <a:lnTo>
                    <a:pt x="23" y="13"/>
                  </a:lnTo>
                  <a:lnTo>
                    <a:pt x="23" y="16"/>
                  </a:lnTo>
                  <a:lnTo>
                    <a:pt x="23" y="13"/>
                  </a:lnTo>
                  <a:lnTo>
                    <a:pt x="26" y="13"/>
                  </a:lnTo>
                  <a:lnTo>
                    <a:pt x="26" y="9"/>
                  </a:lnTo>
                  <a:lnTo>
                    <a:pt x="26" y="6"/>
                  </a:lnTo>
                  <a:lnTo>
                    <a:pt x="23" y="6"/>
                  </a:lnTo>
                  <a:lnTo>
                    <a:pt x="23" y="3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3" y="1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1" name="Freeform 503"/>
            <p:cNvSpPr>
              <a:spLocks/>
            </p:cNvSpPr>
            <p:nvPr/>
          </p:nvSpPr>
          <p:spPr bwMode="auto">
            <a:xfrm>
              <a:off x="4603" y="3378"/>
              <a:ext cx="22" cy="13"/>
            </a:xfrm>
            <a:custGeom>
              <a:avLst/>
              <a:gdLst>
                <a:gd name="T0" fmla="*/ 3 w 22"/>
                <a:gd name="T1" fmla="*/ 13 h 13"/>
                <a:gd name="T2" fmla="*/ 3 w 22"/>
                <a:gd name="T3" fmla="*/ 13 h 13"/>
                <a:gd name="T4" fmla="*/ 3 w 22"/>
                <a:gd name="T5" fmla="*/ 13 h 13"/>
                <a:gd name="T6" fmla="*/ 3 w 22"/>
                <a:gd name="T7" fmla="*/ 9 h 13"/>
                <a:gd name="T8" fmla="*/ 3 w 22"/>
                <a:gd name="T9" fmla="*/ 9 h 13"/>
                <a:gd name="T10" fmla="*/ 3 w 22"/>
                <a:gd name="T11" fmla="*/ 6 h 13"/>
                <a:gd name="T12" fmla="*/ 3 w 22"/>
                <a:gd name="T13" fmla="*/ 6 h 13"/>
                <a:gd name="T14" fmla="*/ 6 w 22"/>
                <a:gd name="T15" fmla="*/ 3 h 13"/>
                <a:gd name="T16" fmla="*/ 9 w 22"/>
                <a:gd name="T17" fmla="*/ 3 h 13"/>
                <a:gd name="T18" fmla="*/ 13 w 22"/>
                <a:gd name="T19" fmla="*/ 3 h 13"/>
                <a:gd name="T20" fmla="*/ 13 w 22"/>
                <a:gd name="T21" fmla="*/ 3 h 13"/>
                <a:gd name="T22" fmla="*/ 16 w 22"/>
                <a:gd name="T23" fmla="*/ 3 h 13"/>
                <a:gd name="T24" fmla="*/ 16 w 22"/>
                <a:gd name="T25" fmla="*/ 6 h 13"/>
                <a:gd name="T26" fmla="*/ 19 w 22"/>
                <a:gd name="T27" fmla="*/ 6 h 13"/>
                <a:gd name="T28" fmla="*/ 19 w 22"/>
                <a:gd name="T29" fmla="*/ 9 h 13"/>
                <a:gd name="T30" fmla="*/ 19 w 22"/>
                <a:gd name="T31" fmla="*/ 9 h 13"/>
                <a:gd name="T32" fmla="*/ 16 w 22"/>
                <a:gd name="T33" fmla="*/ 13 h 13"/>
                <a:gd name="T34" fmla="*/ 19 w 22"/>
                <a:gd name="T35" fmla="*/ 13 h 13"/>
                <a:gd name="T36" fmla="*/ 19 w 22"/>
                <a:gd name="T37" fmla="*/ 13 h 13"/>
                <a:gd name="T38" fmla="*/ 19 w 22"/>
                <a:gd name="T39" fmla="*/ 13 h 13"/>
                <a:gd name="T40" fmla="*/ 19 w 22"/>
                <a:gd name="T41" fmla="*/ 13 h 13"/>
                <a:gd name="T42" fmla="*/ 19 w 22"/>
                <a:gd name="T43" fmla="*/ 13 h 13"/>
                <a:gd name="T44" fmla="*/ 22 w 22"/>
                <a:gd name="T45" fmla="*/ 13 h 13"/>
                <a:gd name="T46" fmla="*/ 22 w 22"/>
                <a:gd name="T47" fmla="*/ 13 h 13"/>
                <a:gd name="T48" fmla="*/ 22 w 22"/>
                <a:gd name="T49" fmla="*/ 13 h 13"/>
                <a:gd name="T50" fmla="*/ 22 w 22"/>
                <a:gd name="T51" fmla="*/ 9 h 13"/>
                <a:gd name="T52" fmla="*/ 22 w 22"/>
                <a:gd name="T53" fmla="*/ 9 h 13"/>
                <a:gd name="T54" fmla="*/ 22 w 22"/>
                <a:gd name="T55" fmla="*/ 6 h 13"/>
                <a:gd name="T56" fmla="*/ 22 w 22"/>
                <a:gd name="T57" fmla="*/ 3 h 13"/>
                <a:gd name="T58" fmla="*/ 19 w 22"/>
                <a:gd name="T59" fmla="*/ 3 h 13"/>
                <a:gd name="T60" fmla="*/ 19 w 22"/>
                <a:gd name="T61" fmla="*/ 0 h 13"/>
                <a:gd name="T62" fmla="*/ 13 w 22"/>
                <a:gd name="T63" fmla="*/ 0 h 13"/>
                <a:gd name="T64" fmla="*/ 9 w 22"/>
                <a:gd name="T65" fmla="*/ 0 h 13"/>
                <a:gd name="T66" fmla="*/ 6 w 22"/>
                <a:gd name="T67" fmla="*/ 0 h 13"/>
                <a:gd name="T68" fmla="*/ 3 w 22"/>
                <a:gd name="T69" fmla="*/ 3 h 13"/>
                <a:gd name="T70" fmla="*/ 0 w 22"/>
                <a:gd name="T71" fmla="*/ 6 h 13"/>
                <a:gd name="T72" fmla="*/ 0 w 22"/>
                <a:gd name="T73" fmla="*/ 6 h 13"/>
                <a:gd name="T74" fmla="*/ 0 w 22"/>
                <a:gd name="T75" fmla="*/ 9 h 13"/>
                <a:gd name="T76" fmla="*/ 3 w 22"/>
                <a:gd name="T77" fmla="*/ 9 h 13"/>
                <a:gd name="T78" fmla="*/ 3 w 22"/>
                <a:gd name="T79" fmla="*/ 13 h 13"/>
                <a:gd name="T80" fmla="*/ 3 w 22"/>
                <a:gd name="T81" fmla="*/ 13 h 13"/>
                <a:gd name="T82" fmla="*/ 3 w 22"/>
                <a:gd name="T83" fmla="*/ 13 h 1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2"/>
                <a:gd name="T127" fmla="*/ 0 h 13"/>
                <a:gd name="T128" fmla="*/ 22 w 22"/>
                <a:gd name="T129" fmla="*/ 13 h 1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2" h="13">
                  <a:moveTo>
                    <a:pt x="3" y="13"/>
                  </a:moveTo>
                  <a:lnTo>
                    <a:pt x="3" y="13"/>
                  </a:lnTo>
                  <a:lnTo>
                    <a:pt x="3" y="9"/>
                  </a:lnTo>
                  <a:lnTo>
                    <a:pt x="3" y="6"/>
                  </a:lnTo>
                  <a:lnTo>
                    <a:pt x="6" y="3"/>
                  </a:lnTo>
                  <a:lnTo>
                    <a:pt x="9" y="3"/>
                  </a:lnTo>
                  <a:lnTo>
                    <a:pt x="13" y="3"/>
                  </a:lnTo>
                  <a:lnTo>
                    <a:pt x="16" y="3"/>
                  </a:lnTo>
                  <a:lnTo>
                    <a:pt x="16" y="6"/>
                  </a:lnTo>
                  <a:lnTo>
                    <a:pt x="19" y="6"/>
                  </a:lnTo>
                  <a:lnTo>
                    <a:pt x="19" y="9"/>
                  </a:lnTo>
                  <a:lnTo>
                    <a:pt x="16" y="13"/>
                  </a:lnTo>
                  <a:lnTo>
                    <a:pt x="19" y="13"/>
                  </a:lnTo>
                  <a:lnTo>
                    <a:pt x="22" y="13"/>
                  </a:lnTo>
                  <a:lnTo>
                    <a:pt x="22" y="9"/>
                  </a:lnTo>
                  <a:lnTo>
                    <a:pt x="22" y="6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3" y="9"/>
                  </a:lnTo>
                  <a:lnTo>
                    <a:pt x="3" y="1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2" name="Freeform 504"/>
            <p:cNvSpPr>
              <a:spLocks/>
            </p:cNvSpPr>
            <p:nvPr/>
          </p:nvSpPr>
          <p:spPr bwMode="auto">
            <a:xfrm>
              <a:off x="4625" y="3371"/>
              <a:ext cx="23" cy="13"/>
            </a:xfrm>
            <a:custGeom>
              <a:avLst/>
              <a:gdLst>
                <a:gd name="T0" fmla="*/ 3 w 23"/>
                <a:gd name="T1" fmla="*/ 13 h 13"/>
                <a:gd name="T2" fmla="*/ 3 w 23"/>
                <a:gd name="T3" fmla="*/ 13 h 13"/>
                <a:gd name="T4" fmla="*/ 3 w 23"/>
                <a:gd name="T5" fmla="*/ 10 h 13"/>
                <a:gd name="T6" fmla="*/ 3 w 23"/>
                <a:gd name="T7" fmla="*/ 10 h 13"/>
                <a:gd name="T8" fmla="*/ 3 w 23"/>
                <a:gd name="T9" fmla="*/ 10 h 13"/>
                <a:gd name="T10" fmla="*/ 3 w 23"/>
                <a:gd name="T11" fmla="*/ 7 h 13"/>
                <a:gd name="T12" fmla="*/ 3 w 23"/>
                <a:gd name="T13" fmla="*/ 7 h 13"/>
                <a:gd name="T14" fmla="*/ 7 w 23"/>
                <a:gd name="T15" fmla="*/ 4 h 13"/>
                <a:gd name="T16" fmla="*/ 7 w 23"/>
                <a:gd name="T17" fmla="*/ 4 h 13"/>
                <a:gd name="T18" fmla="*/ 10 w 23"/>
                <a:gd name="T19" fmla="*/ 4 h 13"/>
                <a:gd name="T20" fmla="*/ 13 w 23"/>
                <a:gd name="T21" fmla="*/ 4 h 13"/>
                <a:gd name="T22" fmla="*/ 16 w 23"/>
                <a:gd name="T23" fmla="*/ 4 h 13"/>
                <a:gd name="T24" fmla="*/ 16 w 23"/>
                <a:gd name="T25" fmla="*/ 7 h 13"/>
                <a:gd name="T26" fmla="*/ 16 w 23"/>
                <a:gd name="T27" fmla="*/ 7 h 13"/>
                <a:gd name="T28" fmla="*/ 16 w 23"/>
                <a:gd name="T29" fmla="*/ 10 h 13"/>
                <a:gd name="T30" fmla="*/ 16 w 23"/>
                <a:gd name="T31" fmla="*/ 10 h 13"/>
                <a:gd name="T32" fmla="*/ 16 w 23"/>
                <a:gd name="T33" fmla="*/ 13 h 13"/>
                <a:gd name="T34" fmla="*/ 16 w 23"/>
                <a:gd name="T35" fmla="*/ 13 h 13"/>
                <a:gd name="T36" fmla="*/ 16 w 23"/>
                <a:gd name="T37" fmla="*/ 13 h 13"/>
                <a:gd name="T38" fmla="*/ 16 w 23"/>
                <a:gd name="T39" fmla="*/ 13 h 13"/>
                <a:gd name="T40" fmla="*/ 19 w 23"/>
                <a:gd name="T41" fmla="*/ 13 h 13"/>
                <a:gd name="T42" fmla="*/ 19 w 23"/>
                <a:gd name="T43" fmla="*/ 13 h 13"/>
                <a:gd name="T44" fmla="*/ 19 w 23"/>
                <a:gd name="T45" fmla="*/ 13 h 13"/>
                <a:gd name="T46" fmla="*/ 19 w 23"/>
                <a:gd name="T47" fmla="*/ 13 h 13"/>
                <a:gd name="T48" fmla="*/ 23 w 23"/>
                <a:gd name="T49" fmla="*/ 13 h 13"/>
                <a:gd name="T50" fmla="*/ 23 w 23"/>
                <a:gd name="T51" fmla="*/ 10 h 13"/>
                <a:gd name="T52" fmla="*/ 23 w 23"/>
                <a:gd name="T53" fmla="*/ 10 h 13"/>
                <a:gd name="T54" fmla="*/ 23 w 23"/>
                <a:gd name="T55" fmla="*/ 7 h 13"/>
                <a:gd name="T56" fmla="*/ 19 w 23"/>
                <a:gd name="T57" fmla="*/ 4 h 13"/>
                <a:gd name="T58" fmla="*/ 19 w 23"/>
                <a:gd name="T59" fmla="*/ 4 h 13"/>
                <a:gd name="T60" fmla="*/ 16 w 23"/>
                <a:gd name="T61" fmla="*/ 0 h 13"/>
                <a:gd name="T62" fmla="*/ 13 w 23"/>
                <a:gd name="T63" fmla="*/ 0 h 13"/>
                <a:gd name="T64" fmla="*/ 10 w 23"/>
                <a:gd name="T65" fmla="*/ 0 h 13"/>
                <a:gd name="T66" fmla="*/ 3 w 23"/>
                <a:gd name="T67" fmla="*/ 0 h 13"/>
                <a:gd name="T68" fmla="*/ 3 w 23"/>
                <a:gd name="T69" fmla="*/ 4 h 13"/>
                <a:gd name="T70" fmla="*/ 0 w 23"/>
                <a:gd name="T71" fmla="*/ 7 h 13"/>
                <a:gd name="T72" fmla="*/ 0 w 23"/>
                <a:gd name="T73" fmla="*/ 7 h 13"/>
                <a:gd name="T74" fmla="*/ 3 w 23"/>
                <a:gd name="T75" fmla="*/ 10 h 13"/>
                <a:gd name="T76" fmla="*/ 3 w 23"/>
                <a:gd name="T77" fmla="*/ 10 h 13"/>
                <a:gd name="T78" fmla="*/ 3 w 23"/>
                <a:gd name="T79" fmla="*/ 13 h 13"/>
                <a:gd name="T80" fmla="*/ 3 w 23"/>
                <a:gd name="T81" fmla="*/ 13 h 13"/>
                <a:gd name="T82" fmla="*/ 3 w 23"/>
                <a:gd name="T83" fmla="*/ 13 h 1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"/>
                <a:gd name="T127" fmla="*/ 0 h 13"/>
                <a:gd name="T128" fmla="*/ 23 w 23"/>
                <a:gd name="T129" fmla="*/ 13 h 1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" h="13">
                  <a:moveTo>
                    <a:pt x="3" y="13"/>
                  </a:moveTo>
                  <a:lnTo>
                    <a:pt x="3" y="13"/>
                  </a:lnTo>
                  <a:lnTo>
                    <a:pt x="3" y="10"/>
                  </a:lnTo>
                  <a:lnTo>
                    <a:pt x="3" y="7"/>
                  </a:lnTo>
                  <a:lnTo>
                    <a:pt x="7" y="4"/>
                  </a:lnTo>
                  <a:lnTo>
                    <a:pt x="10" y="4"/>
                  </a:lnTo>
                  <a:lnTo>
                    <a:pt x="13" y="4"/>
                  </a:lnTo>
                  <a:lnTo>
                    <a:pt x="16" y="4"/>
                  </a:lnTo>
                  <a:lnTo>
                    <a:pt x="16" y="7"/>
                  </a:lnTo>
                  <a:lnTo>
                    <a:pt x="16" y="10"/>
                  </a:lnTo>
                  <a:lnTo>
                    <a:pt x="16" y="13"/>
                  </a:lnTo>
                  <a:lnTo>
                    <a:pt x="19" y="13"/>
                  </a:lnTo>
                  <a:lnTo>
                    <a:pt x="23" y="13"/>
                  </a:lnTo>
                  <a:lnTo>
                    <a:pt x="23" y="10"/>
                  </a:lnTo>
                  <a:lnTo>
                    <a:pt x="23" y="7"/>
                  </a:lnTo>
                  <a:lnTo>
                    <a:pt x="19" y="4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3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3" y="10"/>
                  </a:lnTo>
                  <a:lnTo>
                    <a:pt x="3" y="1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3" name="Freeform 505"/>
            <p:cNvSpPr>
              <a:spLocks/>
            </p:cNvSpPr>
            <p:nvPr/>
          </p:nvSpPr>
          <p:spPr bwMode="auto">
            <a:xfrm>
              <a:off x="4648" y="3368"/>
              <a:ext cx="16" cy="10"/>
            </a:xfrm>
            <a:custGeom>
              <a:avLst/>
              <a:gdLst>
                <a:gd name="T0" fmla="*/ 0 w 16"/>
                <a:gd name="T1" fmla="*/ 10 h 10"/>
                <a:gd name="T2" fmla="*/ 0 w 16"/>
                <a:gd name="T3" fmla="*/ 10 h 10"/>
                <a:gd name="T4" fmla="*/ 0 w 16"/>
                <a:gd name="T5" fmla="*/ 10 h 10"/>
                <a:gd name="T6" fmla="*/ 0 w 16"/>
                <a:gd name="T7" fmla="*/ 7 h 10"/>
                <a:gd name="T8" fmla="*/ 0 w 16"/>
                <a:gd name="T9" fmla="*/ 7 h 10"/>
                <a:gd name="T10" fmla="*/ 0 w 16"/>
                <a:gd name="T11" fmla="*/ 3 h 10"/>
                <a:gd name="T12" fmla="*/ 0 w 16"/>
                <a:gd name="T13" fmla="*/ 3 h 10"/>
                <a:gd name="T14" fmla="*/ 3 w 16"/>
                <a:gd name="T15" fmla="*/ 3 h 10"/>
                <a:gd name="T16" fmla="*/ 3 w 16"/>
                <a:gd name="T17" fmla="*/ 3 h 10"/>
                <a:gd name="T18" fmla="*/ 6 w 16"/>
                <a:gd name="T19" fmla="*/ 0 h 10"/>
                <a:gd name="T20" fmla="*/ 9 w 16"/>
                <a:gd name="T21" fmla="*/ 3 h 10"/>
                <a:gd name="T22" fmla="*/ 9 w 16"/>
                <a:gd name="T23" fmla="*/ 3 h 10"/>
                <a:gd name="T24" fmla="*/ 12 w 16"/>
                <a:gd name="T25" fmla="*/ 3 h 10"/>
                <a:gd name="T26" fmla="*/ 12 w 16"/>
                <a:gd name="T27" fmla="*/ 7 h 10"/>
                <a:gd name="T28" fmla="*/ 12 w 16"/>
                <a:gd name="T29" fmla="*/ 7 h 10"/>
                <a:gd name="T30" fmla="*/ 12 w 16"/>
                <a:gd name="T31" fmla="*/ 7 h 10"/>
                <a:gd name="T32" fmla="*/ 12 w 16"/>
                <a:gd name="T33" fmla="*/ 10 h 10"/>
                <a:gd name="T34" fmla="*/ 12 w 16"/>
                <a:gd name="T35" fmla="*/ 10 h 10"/>
                <a:gd name="T36" fmla="*/ 12 w 16"/>
                <a:gd name="T37" fmla="*/ 10 h 10"/>
                <a:gd name="T38" fmla="*/ 12 w 16"/>
                <a:gd name="T39" fmla="*/ 10 h 10"/>
                <a:gd name="T40" fmla="*/ 12 w 16"/>
                <a:gd name="T41" fmla="*/ 10 h 10"/>
                <a:gd name="T42" fmla="*/ 16 w 16"/>
                <a:gd name="T43" fmla="*/ 10 h 10"/>
                <a:gd name="T44" fmla="*/ 16 w 16"/>
                <a:gd name="T45" fmla="*/ 10 h 10"/>
                <a:gd name="T46" fmla="*/ 16 w 16"/>
                <a:gd name="T47" fmla="*/ 10 h 10"/>
                <a:gd name="T48" fmla="*/ 16 w 16"/>
                <a:gd name="T49" fmla="*/ 10 h 10"/>
                <a:gd name="T50" fmla="*/ 16 w 16"/>
                <a:gd name="T51" fmla="*/ 7 h 10"/>
                <a:gd name="T52" fmla="*/ 16 w 16"/>
                <a:gd name="T53" fmla="*/ 7 h 10"/>
                <a:gd name="T54" fmla="*/ 16 w 16"/>
                <a:gd name="T55" fmla="*/ 3 h 10"/>
                <a:gd name="T56" fmla="*/ 16 w 16"/>
                <a:gd name="T57" fmla="*/ 3 h 10"/>
                <a:gd name="T58" fmla="*/ 16 w 16"/>
                <a:gd name="T59" fmla="*/ 0 h 10"/>
                <a:gd name="T60" fmla="*/ 12 w 16"/>
                <a:gd name="T61" fmla="*/ 0 h 10"/>
                <a:gd name="T62" fmla="*/ 9 w 16"/>
                <a:gd name="T63" fmla="*/ 0 h 10"/>
                <a:gd name="T64" fmla="*/ 6 w 16"/>
                <a:gd name="T65" fmla="*/ 0 h 10"/>
                <a:gd name="T66" fmla="*/ 3 w 16"/>
                <a:gd name="T67" fmla="*/ 0 h 10"/>
                <a:gd name="T68" fmla="*/ 0 w 16"/>
                <a:gd name="T69" fmla="*/ 0 h 10"/>
                <a:gd name="T70" fmla="*/ 0 w 16"/>
                <a:gd name="T71" fmla="*/ 3 h 10"/>
                <a:gd name="T72" fmla="*/ 0 w 16"/>
                <a:gd name="T73" fmla="*/ 7 h 10"/>
                <a:gd name="T74" fmla="*/ 0 w 16"/>
                <a:gd name="T75" fmla="*/ 7 h 10"/>
                <a:gd name="T76" fmla="*/ 0 w 16"/>
                <a:gd name="T77" fmla="*/ 7 h 10"/>
                <a:gd name="T78" fmla="*/ 0 w 16"/>
                <a:gd name="T79" fmla="*/ 10 h 10"/>
                <a:gd name="T80" fmla="*/ 0 w 16"/>
                <a:gd name="T81" fmla="*/ 10 h 10"/>
                <a:gd name="T82" fmla="*/ 0 w 16"/>
                <a:gd name="T83" fmla="*/ 10 h 1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6"/>
                <a:gd name="T127" fmla="*/ 0 h 10"/>
                <a:gd name="T128" fmla="*/ 16 w 16"/>
                <a:gd name="T129" fmla="*/ 10 h 1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6" h="10">
                  <a:moveTo>
                    <a:pt x="0" y="10"/>
                  </a:move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3" y="3"/>
                  </a:lnTo>
                  <a:lnTo>
                    <a:pt x="6" y="0"/>
                  </a:lnTo>
                  <a:lnTo>
                    <a:pt x="9" y="3"/>
                  </a:lnTo>
                  <a:lnTo>
                    <a:pt x="12" y="3"/>
                  </a:lnTo>
                  <a:lnTo>
                    <a:pt x="12" y="7"/>
                  </a:lnTo>
                  <a:lnTo>
                    <a:pt x="12" y="10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6" y="3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4" name="Freeform 506"/>
            <p:cNvSpPr>
              <a:spLocks/>
            </p:cNvSpPr>
            <p:nvPr/>
          </p:nvSpPr>
          <p:spPr bwMode="auto">
            <a:xfrm>
              <a:off x="4664" y="3362"/>
              <a:ext cx="16" cy="9"/>
            </a:xfrm>
            <a:custGeom>
              <a:avLst/>
              <a:gdLst>
                <a:gd name="T0" fmla="*/ 3 w 16"/>
                <a:gd name="T1" fmla="*/ 9 h 9"/>
                <a:gd name="T2" fmla="*/ 3 w 16"/>
                <a:gd name="T3" fmla="*/ 9 h 9"/>
                <a:gd name="T4" fmla="*/ 0 w 16"/>
                <a:gd name="T5" fmla="*/ 9 h 9"/>
                <a:gd name="T6" fmla="*/ 0 w 16"/>
                <a:gd name="T7" fmla="*/ 9 h 9"/>
                <a:gd name="T8" fmla="*/ 0 w 16"/>
                <a:gd name="T9" fmla="*/ 6 h 9"/>
                <a:gd name="T10" fmla="*/ 0 w 16"/>
                <a:gd name="T11" fmla="*/ 6 h 9"/>
                <a:gd name="T12" fmla="*/ 3 w 16"/>
                <a:gd name="T13" fmla="*/ 3 h 9"/>
                <a:gd name="T14" fmla="*/ 3 w 16"/>
                <a:gd name="T15" fmla="*/ 3 h 9"/>
                <a:gd name="T16" fmla="*/ 6 w 16"/>
                <a:gd name="T17" fmla="*/ 3 h 9"/>
                <a:gd name="T18" fmla="*/ 6 w 16"/>
                <a:gd name="T19" fmla="*/ 3 h 9"/>
                <a:gd name="T20" fmla="*/ 9 w 16"/>
                <a:gd name="T21" fmla="*/ 3 h 9"/>
                <a:gd name="T22" fmla="*/ 9 w 16"/>
                <a:gd name="T23" fmla="*/ 3 h 9"/>
                <a:gd name="T24" fmla="*/ 12 w 16"/>
                <a:gd name="T25" fmla="*/ 6 h 9"/>
                <a:gd name="T26" fmla="*/ 12 w 16"/>
                <a:gd name="T27" fmla="*/ 6 h 9"/>
                <a:gd name="T28" fmla="*/ 12 w 16"/>
                <a:gd name="T29" fmla="*/ 6 h 9"/>
                <a:gd name="T30" fmla="*/ 12 w 16"/>
                <a:gd name="T31" fmla="*/ 9 h 9"/>
                <a:gd name="T32" fmla="*/ 12 w 16"/>
                <a:gd name="T33" fmla="*/ 9 h 9"/>
                <a:gd name="T34" fmla="*/ 12 w 16"/>
                <a:gd name="T35" fmla="*/ 9 h 9"/>
                <a:gd name="T36" fmla="*/ 12 w 16"/>
                <a:gd name="T37" fmla="*/ 9 h 9"/>
                <a:gd name="T38" fmla="*/ 12 w 16"/>
                <a:gd name="T39" fmla="*/ 9 h 9"/>
                <a:gd name="T40" fmla="*/ 16 w 16"/>
                <a:gd name="T41" fmla="*/ 9 h 9"/>
                <a:gd name="T42" fmla="*/ 16 w 16"/>
                <a:gd name="T43" fmla="*/ 9 h 9"/>
                <a:gd name="T44" fmla="*/ 16 w 16"/>
                <a:gd name="T45" fmla="*/ 6 h 9"/>
                <a:gd name="T46" fmla="*/ 16 w 16"/>
                <a:gd name="T47" fmla="*/ 6 h 9"/>
                <a:gd name="T48" fmla="*/ 16 w 16"/>
                <a:gd name="T49" fmla="*/ 3 h 9"/>
                <a:gd name="T50" fmla="*/ 12 w 16"/>
                <a:gd name="T51" fmla="*/ 3 h 9"/>
                <a:gd name="T52" fmla="*/ 12 w 16"/>
                <a:gd name="T53" fmla="*/ 0 h 9"/>
                <a:gd name="T54" fmla="*/ 9 w 16"/>
                <a:gd name="T55" fmla="*/ 0 h 9"/>
                <a:gd name="T56" fmla="*/ 6 w 16"/>
                <a:gd name="T57" fmla="*/ 0 h 9"/>
                <a:gd name="T58" fmla="*/ 3 w 16"/>
                <a:gd name="T59" fmla="*/ 3 h 9"/>
                <a:gd name="T60" fmla="*/ 0 w 16"/>
                <a:gd name="T61" fmla="*/ 3 h 9"/>
                <a:gd name="T62" fmla="*/ 0 w 16"/>
                <a:gd name="T63" fmla="*/ 3 h 9"/>
                <a:gd name="T64" fmla="*/ 0 w 16"/>
                <a:gd name="T65" fmla="*/ 6 h 9"/>
                <a:gd name="T66" fmla="*/ 0 w 16"/>
                <a:gd name="T67" fmla="*/ 6 h 9"/>
                <a:gd name="T68" fmla="*/ 0 w 16"/>
                <a:gd name="T69" fmla="*/ 9 h 9"/>
                <a:gd name="T70" fmla="*/ 0 w 16"/>
                <a:gd name="T71" fmla="*/ 9 h 9"/>
                <a:gd name="T72" fmla="*/ 3 w 16"/>
                <a:gd name="T73" fmla="*/ 9 h 9"/>
                <a:gd name="T74" fmla="*/ 3 w 16"/>
                <a:gd name="T75" fmla="*/ 9 h 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6"/>
                <a:gd name="T115" fmla="*/ 0 h 9"/>
                <a:gd name="T116" fmla="*/ 16 w 16"/>
                <a:gd name="T117" fmla="*/ 9 h 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6" h="9">
                  <a:moveTo>
                    <a:pt x="3" y="9"/>
                  </a:moveTo>
                  <a:lnTo>
                    <a:pt x="3" y="9"/>
                  </a:lnTo>
                  <a:lnTo>
                    <a:pt x="0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6" y="3"/>
                  </a:lnTo>
                  <a:lnTo>
                    <a:pt x="9" y="3"/>
                  </a:lnTo>
                  <a:lnTo>
                    <a:pt x="12" y="6"/>
                  </a:lnTo>
                  <a:lnTo>
                    <a:pt x="12" y="9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6" y="3"/>
                  </a:lnTo>
                  <a:lnTo>
                    <a:pt x="12" y="3"/>
                  </a:lnTo>
                  <a:lnTo>
                    <a:pt x="12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5" name="Freeform 507"/>
            <p:cNvSpPr>
              <a:spLocks/>
            </p:cNvSpPr>
            <p:nvPr/>
          </p:nvSpPr>
          <p:spPr bwMode="auto">
            <a:xfrm>
              <a:off x="4676" y="3359"/>
              <a:ext cx="17" cy="9"/>
            </a:xfrm>
            <a:custGeom>
              <a:avLst/>
              <a:gdLst>
                <a:gd name="T0" fmla="*/ 4 w 17"/>
                <a:gd name="T1" fmla="*/ 9 h 9"/>
                <a:gd name="T2" fmla="*/ 4 w 17"/>
                <a:gd name="T3" fmla="*/ 9 h 9"/>
                <a:gd name="T4" fmla="*/ 4 w 17"/>
                <a:gd name="T5" fmla="*/ 6 h 9"/>
                <a:gd name="T6" fmla="*/ 4 w 17"/>
                <a:gd name="T7" fmla="*/ 6 h 9"/>
                <a:gd name="T8" fmla="*/ 4 w 17"/>
                <a:gd name="T9" fmla="*/ 6 h 9"/>
                <a:gd name="T10" fmla="*/ 4 w 17"/>
                <a:gd name="T11" fmla="*/ 6 h 9"/>
                <a:gd name="T12" fmla="*/ 4 w 17"/>
                <a:gd name="T13" fmla="*/ 3 h 9"/>
                <a:gd name="T14" fmla="*/ 4 w 17"/>
                <a:gd name="T15" fmla="*/ 3 h 9"/>
                <a:gd name="T16" fmla="*/ 7 w 17"/>
                <a:gd name="T17" fmla="*/ 3 h 9"/>
                <a:gd name="T18" fmla="*/ 10 w 17"/>
                <a:gd name="T19" fmla="*/ 3 h 9"/>
                <a:gd name="T20" fmla="*/ 10 w 17"/>
                <a:gd name="T21" fmla="*/ 3 h 9"/>
                <a:gd name="T22" fmla="*/ 10 w 17"/>
                <a:gd name="T23" fmla="*/ 3 h 9"/>
                <a:gd name="T24" fmla="*/ 13 w 17"/>
                <a:gd name="T25" fmla="*/ 3 h 9"/>
                <a:gd name="T26" fmla="*/ 13 w 17"/>
                <a:gd name="T27" fmla="*/ 6 h 9"/>
                <a:gd name="T28" fmla="*/ 13 w 17"/>
                <a:gd name="T29" fmla="*/ 6 h 9"/>
                <a:gd name="T30" fmla="*/ 13 w 17"/>
                <a:gd name="T31" fmla="*/ 6 h 9"/>
                <a:gd name="T32" fmla="*/ 13 w 17"/>
                <a:gd name="T33" fmla="*/ 9 h 9"/>
                <a:gd name="T34" fmla="*/ 13 w 17"/>
                <a:gd name="T35" fmla="*/ 9 h 9"/>
                <a:gd name="T36" fmla="*/ 13 w 17"/>
                <a:gd name="T37" fmla="*/ 9 h 9"/>
                <a:gd name="T38" fmla="*/ 13 w 17"/>
                <a:gd name="T39" fmla="*/ 9 h 9"/>
                <a:gd name="T40" fmla="*/ 17 w 17"/>
                <a:gd name="T41" fmla="*/ 9 h 9"/>
                <a:gd name="T42" fmla="*/ 17 w 17"/>
                <a:gd name="T43" fmla="*/ 6 h 9"/>
                <a:gd name="T44" fmla="*/ 17 w 17"/>
                <a:gd name="T45" fmla="*/ 6 h 9"/>
                <a:gd name="T46" fmla="*/ 17 w 17"/>
                <a:gd name="T47" fmla="*/ 6 h 9"/>
                <a:gd name="T48" fmla="*/ 17 w 17"/>
                <a:gd name="T49" fmla="*/ 3 h 9"/>
                <a:gd name="T50" fmla="*/ 13 w 17"/>
                <a:gd name="T51" fmla="*/ 3 h 9"/>
                <a:gd name="T52" fmla="*/ 13 w 17"/>
                <a:gd name="T53" fmla="*/ 0 h 9"/>
                <a:gd name="T54" fmla="*/ 10 w 17"/>
                <a:gd name="T55" fmla="*/ 0 h 9"/>
                <a:gd name="T56" fmla="*/ 7 w 17"/>
                <a:gd name="T57" fmla="*/ 0 h 9"/>
                <a:gd name="T58" fmla="*/ 4 w 17"/>
                <a:gd name="T59" fmla="*/ 0 h 9"/>
                <a:gd name="T60" fmla="*/ 4 w 17"/>
                <a:gd name="T61" fmla="*/ 3 h 9"/>
                <a:gd name="T62" fmla="*/ 0 w 17"/>
                <a:gd name="T63" fmla="*/ 3 h 9"/>
                <a:gd name="T64" fmla="*/ 0 w 17"/>
                <a:gd name="T65" fmla="*/ 6 h 9"/>
                <a:gd name="T66" fmla="*/ 4 w 17"/>
                <a:gd name="T67" fmla="*/ 6 h 9"/>
                <a:gd name="T68" fmla="*/ 4 w 17"/>
                <a:gd name="T69" fmla="*/ 6 h 9"/>
                <a:gd name="T70" fmla="*/ 4 w 17"/>
                <a:gd name="T71" fmla="*/ 9 h 9"/>
                <a:gd name="T72" fmla="*/ 4 w 17"/>
                <a:gd name="T73" fmla="*/ 9 h 9"/>
                <a:gd name="T74" fmla="*/ 4 w 17"/>
                <a:gd name="T75" fmla="*/ 9 h 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7"/>
                <a:gd name="T115" fmla="*/ 0 h 9"/>
                <a:gd name="T116" fmla="*/ 17 w 17"/>
                <a:gd name="T117" fmla="*/ 9 h 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7" h="9">
                  <a:moveTo>
                    <a:pt x="4" y="9"/>
                  </a:moveTo>
                  <a:lnTo>
                    <a:pt x="4" y="9"/>
                  </a:lnTo>
                  <a:lnTo>
                    <a:pt x="4" y="6"/>
                  </a:lnTo>
                  <a:lnTo>
                    <a:pt x="4" y="3"/>
                  </a:lnTo>
                  <a:lnTo>
                    <a:pt x="7" y="3"/>
                  </a:lnTo>
                  <a:lnTo>
                    <a:pt x="10" y="3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13" y="9"/>
                  </a:lnTo>
                  <a:lnTo>
                    <a:pt x="17" y="9"/>
                  </a:lnTo>
                  <a:lnTo>
                    <a:pt x="17" y="6"/>
                  </a:lnTo>
                  <a:lnTo>
                    <a:pt x="17" y="3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6"/>
                  </a:lnTo>
                  <a:lnTo>
                    <a:pt x="4" y="6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6" name="Freeform 508"/>
            <p:cNvSpPr>
              <a:spLocks/>
            </p:cNvSpPr>
            <p:nvPr/>
          </p:nvSpPr>
          <p:spPr bwMode="auto">
            <a:xfrm>
              <a:off x="4689" y="3355"/>
              <a:ext cx="13" cy="10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7 h 10"/>
                <a:gd name="T4" fmla="*/ 0 w 13"/>
                <a:gd name="T5" fmla="*/ 7 h 10"/>
                <a:gd name="T6" fmla="*/ 0 w 13"/>
                <a:gd name="T7" fmla="*/ 7 h 10"/>
                <a:gd name="T8" fmla="*/ 0 w 13"/>
                <a:gd name="T9" fmla="*/ 7 h 10"/>
                <a:gd name="T10" fmla="*/ 0 w 13"/>
                <a:gd name="T11" fmla="*/ 4 h 10"/>
                <a:gd name="T12" fmla="*/ 4 w 13"/>
                <a:gd name="T13" fmla="*/ 4 h 10"/>
                <a:gd name="T14" fmla="*/ 4 w 13"/>
                <a:gd name="T15" fmla="*/ 4 h 10"/>
                <a:gd name="T16" fmla="*/ 4 w 13"/>
                <a:gd name="T17" fmla="*/ 4 h 10"/>
                <a:gd name="T18" fmla="*/ 7 w 13"/>
                <a:gd name="T19" fmla="*/ 4 h 10"/>
                <a:gd name="T20" fmla="*/ 7 w 13"/>
                <a:gd name="T21" fmla="*/ 4 h 10"/>
                <a:gd name="T22" fmla="*/ 10 w 13"/>
                <a:gd name="T23" fmla="*/ 4 h 10"/>
                <a:gd name="T24" fmla="*/ 10 w 13"/>
                <a:gd name="T25" fmla="*/ 4 h 10"/>
                <a:gd name="T26" fmla="*/ 10 w 13"/>
                <a:gd name="T27" fmla="*/ 7 h 10"/>
                <a:gd name="T28" fmla="*/ 10 w 13"/>
                <a:gd name="T29" fmla="*/ 7 h 10"/>
                <a:gd name="T30" fmla="*/ 10 w 13"/>
                <a:gd name="T31" fmla="*/ 7 h 10"/>
                <a:gd name="T32" fmla="*/ 10 w 13"/>
                <a:gd name="T33" fmla="*/ 7 h 10"/>
                <a:gd name="T34" fmla="*/ 10 w 13"/>
                <a:gd name="T35" fmla="*/ 10 h 10"/>
                <a:gd name="T36" fmla="*/ 10 w 13"/>
                <a:gd name="T37" fmla="*/ 10 h 10"/>
                <a:gd name="T38" fmla="*/ 13 w 13"/>
                <a:gd name="T39" fmla="*/ 10 h 10"/>
                <a:gd name="T40" fmla="*/ 13 w 13"/>
                <a:gd name="T41" fmla="*/ 7 h 10"/>
                <a:gd name="T42" fmla="*/ 13 w 13"/>
                <a:gd name="T43" fmla="*/ 7 h 10"/>
                <a:gd name="T44" fmla="*/ 13 w 13"/>
                <a:gd name="T45" fmla="*/ 7 h 10"/>
                <a:gd name="T46" fmla="*/ 13 w 13"/>
                <a:gd name="T47" fmla="*/ 4 h 10"/>
                <a:gd name="T48" fmla="*/ 13 w 13"/>
                <a:gd name="T49" fmla="*/ 4 h 10"/>
                <a:gd name="T50" fmla="*/ 13 w 13"/>
                <a:gd name="T51" fmla="*/ 4 h 10"/>
                <a:gd name="T52" fmla="*/ 10 w 13"/>
                <a:gd name="T53" fmla="*/ 0 h 10"/>
                <a:gd name="T54" fmla="*/ 7 w 13"/>
                <a:gd name="T55" fmla="*/ 0 h 10"/>
                <a:gd name="T56" fmla="*/ 7 w 13"/>
                <a:gd name="T57" fmla="*/ 0 h 10"/>
                <a:gd name="T58" fmla="*/ 4 w 13"/>
                <a:gd name="T59" fmla="*/ 0 h 10"/>
                <a:gd name="T60" fmla="*/ 0 w 13"/>
                <a:gd name="T61" fmla="*/ 4 h 10"/>
                <a:gd name="T62" fmla="*/ 0 w 13"/>
                <a:gd name="T63" fmla="*/ 4 h 10"/>
                <a:gd name="T64" fmla="*/ 0 w 13"/>
                <a:gd name="T65" fmla="*/ 4 h 10"/>
                <a:gd name="T66" fmla="*/ 0 w 13"/>
                <a:gd name="T67" fmla="*/ 7 h 10"/>
                <a:gd name="T68" fmla="*/ 0 w 13"/>
                <a:gd name="T69" fmla="*/ 7 h 10"/>
                <a:gd name="T70" fmla="*/ 0 w 13"/>
                <a:gd name="T71" fmla="*/ 7 h 10"/>
                <a:gd name="T72" fmla="*/ 0 w 13"/>
                <a:gd name="T73" fmla="*/ 10 h 10"/>
                <a:gd name="T74" fmla="*/ 0 w 13"/>
                <a:gd name="T75" fmla="*/ 10 h 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"/>
                <a:gd name="T115" fmla="*/ 0 h 10"/>
                <a:gd name="T116" fmla="*/ 13 w 13"/>
                <a:gd name="T117" fmla="*/ 10 h 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" h="10">
                  <a:moveTo>
                    <a:pt x="0" y="10"/>
                  </a:moveTo>
                  <a:lnTo>
                    <a:pt x="0" y="7"/>
                  </a:lnTo>
                  <a:lnTo>
                    <a:pt x="0" y="4"/>
                  </a:lnTo>
                  <a:lnTo>
                    <a:pt x="4" y="4"/>
                  </a:lnTo>
                  <a:lnTo>
                    <a:pt x="7" y="4"/>
                  </a:lnTo>
                  <a:lnTo>
                    <a:pt x="10" y="4"/>
                  </a:lnTo>
                  <a:lnTo>
                    <a:pt x="10" y="7"/>
                  </a:lnTo>
                  <a:lnTo>
                    <a:pt x="10" y="10"/>
                  </a:lnTo>
                  <a:lnTo>
                    <a:pt x="13" y="10"/>
                  </a:lnTo>
                  <a:lnTo>
                    <a:pt x="13" y="7"/>
                  </a:lnTo>
                  <a:lnTo>
                    <a:pt x="13" y="4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7" name="Freeform 509"/>
            <p:cNvSpPr>
              <a:spLocks/>
            </p:cNvSpPr>
            <p:nvPr/>
          </p:nvSpPr>
          <p:spPr bwMode="auto">
            <a:xfrm>
              <a:off x="4545" y="3359"/>
              <a:ext cx="164" cy="51"/>
            </a:xfrm>
            <a:custGeom>
              <a:avLst/>
              <a:gdLst>
                <a:gd name="T0" fmla="*/ 3 w 164"/>
                <a:gd name="T1" fmla="*/ 48 h 51"/>
                <a:gd name="T2" fmla="*/ 6 w 164"/>
                <a:gd name="T3" fmla="*/ 44 h 51"/>
                <a:gd name="T4" fmla="*/ 13 w 164"/>
                <a:gd name="T5" fmla="*/ 44 h 51"/>
                <a:gd name="T6" fmla="*/ 22 w 164"/>
                <a:gd name="T7" fmla="*/ 41 h 51"/>
                <a:gd name="T8" fmla="*/ 32 w 164"/>
                <a:gd name="T9" fmla="*/ 38 h 51"/>
                <a:gd name="T10" fmla="*/ 45 w 164"/>
                <a:gd name="T11" fmla="*/ 35 h 51"/>
                <a:gd name="T12" fmla="*/ 61 w 164"/>
                <a:gd name="T13" fmla="*/ 28 h 51"/>
                <a:gd name="T14" fmla="*/ 74 w 164"/>
                <a:gd name="T15" fmla="*/ 25 h 51"/>
                <a:gd name="T16" fmla="*/ 90 w 164"/>
                <a:gd name="T17" fmla="*/ 22 h 51"/>
                <a:gd name="T18" fmla="*/ 103 w 164"/>
                <a:gd name="T19" fmla="*/ 16 h 51"/>
                <a:gd name="T20" fmla="*/ 119 w 164"/>
                <a:gd name="T21" fmla="*/ 12 h 51"/>
                <a:gd name="T22" fmla="*/ 131 w 164"/>
                <a:gd name="T23" fmla="*/ 9 h 51"/>
                <a:gd name="T24" fmla="*/ 141 w 164"/>
                <a:gd name="T25" fmla="*/ 6 h 51"/>
                <a:gd name="T26" fmla="*/ 151 w 164"/>
                <a:gd name="T27" fmla="*/ 3 h 51"/>
                <a:gd name="T28" fmla="*/ 157 w 164"/>
                <a:gd name="T29" fmla="*/ 0 h 51"/>
                <a:gd name="T30" fmla="*/ 160 w 164"/>
                <a:gd name="T31" fmla="*/ 0 h 51"/>
                <a:gd name="T32" fmla="*/ 160 w 164"/>
                <a:gd name="T33" fmla="*/ 0 h 51"/>
                <a:gd name="T34" fmla="*/ 160 w 164"/>
                <a:gd name="T35" fmla="*/ 0 h 51"/>
                <a:gd name="T36" fmla="*/ 154 w 164"/>
                <a:gd name="T37" fmla="*/ 3 h 51"/>
                <a:gd name="T38" fmla="*/ 144 w 164"/>
                <a:gd name="T39" fmla="*/ 6 h 51"/>
                <a:gd name="T40" fmla="*/ 135 w 164"/>
                <a:gd name="T41" fmla="*/ 9 h 51"/>
                <a:gd name="T42" fmla="*/ 122 w 164"/>
                <a:gd name="T43" fmla="*/ 12 h 51"/>
                <a:gd name="T44" fmla="*/ 109 w 164"/>
                <a:gd name="T45" fmla="*/ 19 h 51"/>
                <a:gd name="T46" fmla="*/ 93 w 164"/>
                <a:gd name="T47" fmla="*/ 22 h 51"/>
                <a:gd name="T48" fmla="*/ 77 w 164"/>
                <a:gd name="T49" fmla="*/ 28 h 51"/>
                <a:gd name="T50" fmla="*/ 64 w 164"/>
                <a:gd name="T51" fmla="*/ 32 h 51"/>
                <a:gd name="T52" fmla="*/ 51 w 164"/>
                <a:gd name="T53" fmla="*/ 35 h 51"/>
                <a:gd name="T54" fmla="*/ 38 w 164"/>
                <a:gd name="T55" fmla="*/ 41 h 51"/>
                <a:gd name="T56" fmla="*/ 26 w 164"/>
                <a:gd name="T57" fmla="*/ 44 h 51"/>
                <a:gd name="T58" fmla="*/ 16 w 164"/>
                <a:gd name="T59" fmla="*/ 48 h 51"/>
                <a:gd name="T60" fmla="*/ 10 w 164"/>
                <a:gd name="T61" fmla="*/ 48 h 51"/>
                <a:gd name="T62" fmla="*/ 6 w 164"/>
                <a:gd name="T63" fmla="*/ 51 h 51"/>
                <a:gd name="T64" fmla="*/ 3 w 164"/>
                <a:gd name="T65" fmla="*/ 51 h 51"/>
                <a:gd name="T66" fmla="*/ 3 w 164"/>
                <a:gd name="T67" fmla="*/ 48 h 51"/>
                <a:gd name="T68" fmla="*/ 3 w 164"/>
                <a:gd name="T69" fmla="*/ 48 h 5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4"/>
                <a:gd name="T106" fmla="*/ 0 h 51"/>
                <a:gd name="T107" fmla="*/ 164 w 164"/>
                <a:gd name="T108" fmla="*/ 51 h 5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4" h="51">
                  <a:moveTo>
                    <a:pt x="3" y="48"/>
                  </a:moveTo>
                  <a:lnTo>
                    <a:pt x="3" y="48"/>
                  </a:lnTo>
                  <a:lnTo>
                    <a:pt x="6" y="48"/>
                  </a:lnTo>
                  <a:lnTo>
                    <a:pt x="6" y="44"/>
                  </a:lnTo>
                  <a:lnTo>
                    <a:pt x="10" y="44"/>
                  </a:lnTo>
                  <a:lnTo>
                    <a:pt x="13" y="44"/>
                  </a:lnTo>
                  <a:lnTo>
                    <a:pt x="19" y="44"/>
                  </a:lnTo>
                  <a:lnTo>
                    <a:pt x="22" y="41"/>
                  </a:lnTo>
                  <a:lnTo>
                    <a:pt x="29" y="41"/>
                  </a:lnTo>
                  <a:lnTo>
                    <a:pt x="32" y="38"/>
                  </a:lnTo>
                  <a:lnTo>
                    <a:pt x="38" y="35"/>
                  </a:lnTo>
                  <a:lnTo>
                    <a:pt x="45" y="35"/>
                  </a:lnTo>
                  <a:lnTo>
                    <a:pt x="51" y="32"/>
                  </a:lnTo>
                  <a:lnTo>
                    <a:pt x="61" y="28"/>
                  </a:lnTo>
                  <a:lnTo>
                    <a:pt x="67" y="28"/>
                  </a:lnTo>
                  <a:lnTo>
                    <a:pt x="74" y="25"/>
                  </a:lnTo>
                  <a:lnTo>
                    <a:pt x="80" y="22"/>
                  </a:lnTo>
                  <a:lnTo>
                    <a:pt x="90" y="22"/>
                  </a:lnTo>
                  <a:lnTo>
                    <a:pt x="96" y="19"/>
                  </a:lnTo>
                  <a:lnTo>
                    <a:pt x="103" y="16"/>
                  </a:lnTo>
                  <a:lnTo>
                    <a:pt x="109" y="16"/>
                  </a:lnTo>
                  <a:lnTo>
                    <a:pt x="119" y="12"/>
                  </a:lnTo>
                  <a:lnTo>
                    <a:pt x="125" y="9"/>
                  </a:lnTo>
                  <a:lnTo>
                    <a:pt x="131" y="9"/>
                  </a:lnTo>
                  <a:lnTo>
                    <a:pt x="135" y="6"/>
                  </a:lnTo>
                  <a:lnTo>
                    <a:pt x="141" y="6"/>
                  </a:lnTo>
                  <a:lnTo>
                    <a:pt x="148" y="3"/>
                  </a:lnTo>
                  <a:lnTo>
                    <a:pt x="151" y="3"/>
                  </a:lnTo>
                  <a:lnTo>
                    <a:pt x="154" y="3"/>
                  </a:lnTo>
                  <a:lnTo>
                    <a:pt x="157" y="0"/>
                  </a:lnTo>
                  <a:lnTo>
                    <a:pt x="160" y="0"/>
                  </a:lnTo>
                  <a:lnTo>
                    <a:pt x="164" y="0"/>
                  </a:lnTo>
                  <a:lnTo>
                    <a:pt x="160" y="0"/>
                  </a:lnTo>
                  <a:lnTo>
                    <a:pt x="157" y="3"/>
                  </a:lnTo>
                  <a:lnTo>
                    <a:pt x="154" y="3"/>
                  </a:lnTo>
                  <a:lnTo>
                    <a:pt x="148" y="3"/>
                  </a:lnTo>
                  <a:lnTo>
                    <a:pt x="144" y="6"/>
                  </a:lnTo>
                  <a:lnTo>
                    <a:pt x="138" y="6"/>
                  </a:lnTo>
                  <a:lnTo>
                    <a:pt x="135" y="9"/>
                  </a:lnTo>
                  <a:lnTo>
                    <a:pt x="128" y="12"/>
                  </a:lnTo>
                  <a:lnTo>
                    <a:pt x="122" y="12"/>
                  </a:lnTo>
                  <a:lnTo>
                    <a:pt x="115" y="16"/>
                  </a:lnTo>
                  <a:lnTo>
                    <a:pt x="109" y="19"/>
                  </a:lnTo>
                  <a:lnTo>
                    <a:pt x="99" y="19"/>
                  </a:lnTo>
                  <a:lnTo>
                    <a:pt x="93" y="22"/>
                  </a:lnTo>
                  <a:lnTo>
                    <a:pt x="87" y="25"/>
                  </a:lnTo>
                  <a:lnTo>
                    <a:pt x="77" y="28"/>
                  </a:lnTo>
                  <a:lnTo>
                    <a:pt x="71" y="28"/>
                  </a:lnTo>
                  <a:lnTo>
                    <a:pt x="64" y="32"/>
                  </a:lnTo>
                  <a:lnTo>
                    <a:pt x="58" y="35"/>
                  </a:lnTo>
                  <a:lnTo>
                    <a:pt x="51" y="35"/>
                  </a:lnTo>
                  <a:lnTo>
                    <a:pt x="42" y="38"/>
                  </a:lnTo>
                  <a:lnTo>
                    <a:pt x="38" y="41"/>
                  </a:lnTo>
                  <a:lnTo>
                    <a:pt x="32" y="41"/>
                  </a:lnTo>
                  <a:lnTo>
                    <a:pt x="26" y="44"/>
                  </a:lnTo>
                  <a:lnTo>
                    <a:pt x="19" y="44"/>
                  </a:lnTo>
                  <a:lnTo>
                    <a:pt x="16" y="48"/>
                  </a:lnTo>
                  <a:lnTo>
                    <a:pt x="13" y="48"/>
                  </a:lnTo>
                  <a:lnTo>
                    <a:pt x="10" y="48"/>
                  </a:lnTo>
                  <a:lnTo>
                    <a:pt x="6" y="51"/>
                  </a:lnTo>
                  <a:lnTo>
                    <a:pt x="3" y="51"/>
                  </a:lnTo>
                  <a:lnTo>
                    <a:pt x="0" y="48"/>
                  </a:lnTo>
                  <a:lnTo>
                    <a:pt x="3" y="48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8" name="Freeform 510"/>
            <p:cNvSpPr>
              <a:spLocks/>
            </p:cNvSpPr>
            <p:nvPr/>
          </p:nvSpPr>
          <p:spPr bwMode="auto">
            <a:xfrm>
              <a:off x="4548" y="3413"/>
              <a:ext cx="32" cy="93"/>
            </a:xfrm>
            <a:custGeom>
              <a:avLst/>
              <a:gdLst>
                <a:gd name="T0" fmla="*/ 0 w 32"/>
                <a:gd name="T1" fmla="*/ 0 h 93"/>
                <a:gd name="T2" fmla="*/ 3 w 32"/>
                <a:gd name="T3" fmla="*/ 3 h 93"/>
                <a:gd name="T4" fmla="*/ 3 w 32"/>
                <a:gd name="T5" fmla="*/ 10 h 93"/>
                <a:gd name="T6" fmla="*/ 7 w 32"/>
                <a:gd name="T7" fmla="*/ 23 h 93"/>
                <a:gd name="T8" fmla="*/ 13 w 32"/>
                <a:gd name="T9" fmla="*/ 39 h 93"/>
                <a:gd name="T10" fmla="*/ 16 w 32"/>
                <a:gd name="T11" fmla="*/ 55 h 93"/>
                <a:gd name="T12" fmla="*/ 19 w 32"/>
                <a:gd name="T13" fmla="*/ 71 h 93"/>
                <a:gd name="T14" fmla="*/ 19 w 32"/>
                <a:gd name="T15" fmla="*/ 83 h 93"/>
                <a:gd name="T16" fmla="*/ 19 w 32"/>
                <a:gd name="T17" fmla="*/ 93 h 93"/>
                <a:gd name="T18" fmla="*/ 19 w 32"/>
                <a:gd name="T19" fmla="*/ 93 h 93"/>
                <a:gd name="T20" fmla="*/ 19 w 32"/>
                <a:gd name="T21" fmla="*/ 93 h 93"/>
                <a:gd name="T22" fmla="*/ 19 w 32"/>
                <a:gd name="T23" fmla="*/ 93 h 93"/>
                <a:gd name="T24" fmla="*/ 23 w 32"/>
                <a:gd name="T25" fmla="*/ 93 h 93"/>
                <a:gd name="T26" fmla="*/ 26 w 32"/>
                <a:gd name="T27" fmla="*/ 93 h 93"/>
                <a:gd name="T28" fmla="*/ 26 w 32"/>
                <a:gd name="T29" fmla="*/ 93 h 93"/>
                <a:gd name="T30" fmla="*/ 29 w 32"/>
                <a:gd name="T31" fmla="*/ 93 h 93"/>
                <a:gd name="T32" fmla="*/ 32 w 32"/>
                <a:gd name="T33" fmla="*/ 93 h 93"/>
                <a:gd name="T34" fmla="*/ 32 w 32"/>
                <a:gd name="T35" fmla="*/ 93 h 93"/>
                <a:gd name="T36" fmla="*/ 32 w 32"/>
                <a:gd name="T37" fmla="*/ 93 h 93"/>
                <a:gd name="T38" fmla="*/ 29 w 32"/>
                <a:gd name="T39" fmla="*/ 90 h 93"/>
                <a:gd name="T40" fmla="*/ 29 w 32"/>
                <a:gd name="T41" fmla="*/ 90 h 93"/>
                <a:gd name="T42" fmla="*/ 26 w 32"/>
                <a:gd name="T43" fmla="*/ 90 h 93"/>
                <a:gd name="T44" fmla="*/ 26 w 32"/>
                <a:gd name="T45" fmla="*/ 90 h 93"/>
                <a:gd name="T46" fmla="*/ 23 w 32"/>
                <a:gd name="T47" fmla="*/ 90 h 93"/>
                <a:gd name="T48" fmla="*/ 23 w 32"/>
                <a:gd name="T49" fmla="*/ 90 h 93"/>
                <a:gd name="T50" fmla="*/ 23 w 32"/>
                <a:gd name="T51" fmla="*/ 87 h 93"/>
                <a:gd name="T52" fmla="*/ 23 w 32"/>
                <a:gd name="T53" fmla="*/ 77 h 93"/>
                <a:gd name="T54" fmla="*/ 23 w 32"/>
                <a:gd name="T55" fmla="*/ 67 h 93"/>
                <a:gd name="T56" fmla="*/ 19 w 32"/>
                <a:gd name="T57" fmla="*/ 55 h 93"/>
                <a:gd name="T58" fmla="*/ 16 w 32"/>
                <a:gd name="T59" fmla="*/ 42 h 93"/>
                <a:gd name="T60" fmla="*/ 13 w 32"/>
                <a:gd name="T61" fmla="*/ 26 h 93"/>
                <a:gd name="T62" fmla="*/ 7 w 32"/>
                <a:gd name="T63" fmla="*/ 13 h 93"/>
                <a:gd name="T64" fmla="*/ 0 w 32"/>
                <a:gd name="T65" fmla="*/ 0 h 93"/>
                <a:gd name="T66" fmla="*/ 0 w 32"/>
                <a:gd name="T67" fmla="*/ 0 h 9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2"/>
                <a:gd name="T103" fmla="*/ 0 h 93"/>
                <a:gd name="T104" fmla="*/ 32 w 32"/>
                <a:gd name="T105" fmla="*/ 93 h 9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2" h="93">
                  <a:moveTo>
                    <a:pt x="0" y="0"/>
                  </a:moveTo>
                  <a:lnTo>
                    <a:pt x="3" y="3"/>
                  </a:lnTo>
                  <a:lnTo>
                    <a:pt x="3" y="10"/>
                  </a:lnTo>
                  <a:lnTo>
                    <a:pt x="7" y="23"/>
                  </a:lnTo>
                  <a:lnTo>
                    <a:pt x="13" y="39"/>
                  </a:lnTo>
                  <a:lnTo>
                    <a:pt x="16" y="55"/>
                  </a:lnTo>
                  <a:lnTo>
                    <a:pt x="19" y="71"/>
                  </a:lnTo>
                  <a:lnTo>
                    <a:pt x="19" y="83"/>
                  </a:lnTo>
                  <a:lnTo>
                    <a:pt x="19" y="93"/>
                  </a:lnTo>
                  <a:lnTo>
                    <a:pt x="23" y="93"/>
                  </a:lnTo>
                  <a:lnTo>
                    <a:pt x="26" y="93"/>
                  </a:lnTo>
                  <a:lnTo>
                    <a:pt x="29" y="93"/>
                  </a:lnTo>
                  <a:lnTo>
                    <a:pt x="32" y="93"/>
                  </a:lnTo>
                  <a:lnTo>
                    <a:pt x="29" y="90"/>
                  </a:lnTo>
                  <a:lnTo>
                    <a:pt x="26" y="90"/>
                  </a:lnTo>
                  <a:lnTo>
                    <a:pt x="23" y="90"/>
                  </a:lnTo>
                  <a:lnTo>
                    <a:pt x="23" y="87"/>
                  </a:lnTo>
                  <a:lnTo>
                    <a:pt x="23" y="77"/>
                  </a:lnTo>
                  <a:lnTo>
                    <a:pt x="23" y="67"/>
                  </a:lnTo>
                  <a:lnTo>
                    <a:pt x="19" y="55"/>
                  </a:lnTo>
                  <a:lnTo>
                    <a:pt x="16" y="42"/>
                  </a:lnTo>
                  <a:lnTo>
                    <a:pt x="13" y="26"/>
                  </a:lnTo>
                  <a:lnTo>
                    <a:pt x="7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9" name="Freeform 511"/>
            <p:cNvSpPr>
              <a:spLocks/>
            </p:cNvSpPr>
            <p:nvPr/>
          </p:nvSpPr>
          <p:spPr bwMode="auto">
            <a:xfrm>
              <a:off x="4555" y="3410"/>
              <a:ext cx="67" cy="115"/>
            </a:xfrm>
            <a:custGeom>
              <a:avLst/>
              <a:gdLst>
                <a:gd name="T0" fmla="*/ 0 w 67"/>
                <a:gd name="T1" fmla="*/ 3 h 115"/>
                <a:gd name="T2" fmla="*/ 3 w 67"/>
                <a:gd name="T3" fmla="*/ 3 h 115"/>
                <a:gd name="T4" fmla="*/ 3 w 67"/>
                <a:gd name="T5" fmla="*/ 6 h 115"/>
                <a:gd name="T6" fmla="*/ 6 w 67"/>
                <a:gd name="T7" fmla="*/ 9 h 115"/>
                <a:gd name="T8" fmla="*/ 9 w 67"/>
                <a:gd name="T9" fmla="*/ 16 h 115"/>
                <a:gd name="T10" fmla="*/ 16 w 67"/>
                <a:gd name="T11" fmla="*/ 22 h 115"/>
                <a:gd name="T12" fmla="*/ 19 w 67"/>
                <a:gd name="T13" fmla="*/ 29 h 115"/>
                <a:gd name="T14" fmla="*/ 25 w 67"/>
                <a:gd name="T15" fmla="*/ 35 h 115"/>
                <a:gd name="T16" fmla="*/ 32 w 67"/>
                <a:gd name="T17" fmla="*/ 45 h 115"/>
                <a:gd name="T18" fmla="*/ 35 w 67"/>
                <a:gd name="T19" fmla="*/ 51 h 115"/>
                <a:gd name="T20" fmla="*/ 41 w 67"/>
                <a:gd name="T21" fmla="*/ 61 h 115"/>
                <a:gd name="T22" fmla="*/ 48 w 67"/>
                <a:gd name="T23" fmla="*/ 70 h 115"/>
                <a:gd name="T24" fmla="*/ 51 w 67"/>
                <a:gd name="T25" fmla="*/ 80 h 115"/>
                <a:gd name="T26" fmla="*/ 57 w 67"/>
                <a:gd name="T27" fmla="*/ 90 h 115"/>
                <a:gd name="T28" fmla="*/ 61 w 67"/>
                <a:gd name="T29" fmla="*/ 99 h 115"/>
                <a:gd name="T30" fmla="*/ 64 w 67"/>
                <a:gd name="T31" fmla="*/ 106 h 115"/>
                <a:gd name="T32" fmla="*/ 67 w 67"/>
                <a:gd name="T33" fmla="*/ 115 h 115"/>
                <a:gd name="T34" fmla="*/ 67 w 67"/>
                <a:gd name="T35" fmla="*/ 115 h 115"/>
                <a:gd name="T36" fmla="*/ 67 w 67"/>
                <a:gd name="T37" fmla="*/ 112 h 115"/>
                <a:gd name="T38" fmla="*/ 67 w 67"/>
                <a:gd name="T39" fmla="*/ 106 h 115"/>
                <a:gd name="T40" fmla="*/ 64 w 67"/>
                <a:gd name="T41" fmla="*/ 99 h 115"/>
                <a:gd name="T42" fmla="*/ 64 w 67"/>
                <a:gd name="T43" fmla="*/ 90 h 115"/>
                <a:gd name="T44" fmla="*/ 61 w 67"/>
                <a:gd name="T45" fmla="*/ 83 h 115"/>
                <a:gd name="T46" fmla="*/ 57 w 67"/>
                <a:gd name="T47" fmla="*/ 74 h 115"/>
                <a:gd name="T48" fmla="*/ 51 w 67"/>
                <a:gd name="T49" fmla="*/ 67 h 115"/>
                <a:gd name="T50" fmla="*/ 48 w 67"/>
                <a:gd name="T51" fmla="*/ 61 h 115"/>
                <a:gd name="T52" fmla="*/ 44 w 67"/>
                <a:gd name="T53" fmla="*/ 58 h 115"/>
                <a:gd name="T54" fmla="*/ 41 w 67"/>
                <a:gd name="T55" fmla="*/ 54 h 115"/>
                <a:gd name="T56" fmla="*/ 38 w 67"/>
                <a:gd name="T57" fmla="*/ 48 h 115"/>
                <a:gd name="T58" fmla="*/ 35 w 67"/>
                <a:gd name="T59" fmla="*/ 45 h 115"/>
                <a:gd name="T60" fmla="*/ 32 w 67"/>
                <a:gd name="T61" fmla="*/ 42 h 115"/>
                <a:gd name="T62" fmla="*/ 28 w 67"/>
                <a:gd name="T63" fmla="*/ 35 h 115"/>
                <a:gd name="T64" fmla="*/ 25 w 67"/>
                <a:gd name="T65" fmla="*/ 32 h 115"/>
                <a:gd name="T66" fmla="*/ 25 w 67"/>
                <a:gd name="T67" fmla="*/ 26 h 115"/>
                <a:gd name="T68" fmla="*/ 22 w 67"/>
                <a:gd name="T69" fmla="*/ 22 h 115"/>
                <a:gd name="T70" fmla="*/ 19 w 67"/>
                <a:gd name="T71" fmla="*/ 19 h 115"/>
                <a:gd name="T72" fmla="*/ 16 w 67"/>
                <a:gd name="T73" fmla="*/ 16 h 115"/>
                <a:gd name="T74" fmla="*/ 16 w 67"/>
                <a:gd name="T75" fmla="*/ 13 h 115"/>
                <a:gd name="T76" fmla="*/ 12 w 67"/>
                <a:gd name="T77" fmla="*/ 9 h 115"/>
                <a:gd name="T78" fmla="*/ 12 w 67"/>
                <a:gd name="T79" fmla="*/ 6 h 115"/>
                <a:gd name="T80" fmla="*/ 12 w 67"/>
                <a:gd name="T81" fmla="*/ 6 h 115"/>
                <a:gd name="T82" fmla="*/ 9 w 67"/>
                <a:gd name="T83" fmla="*/ 3 h 115"/>
                <a:gd name="T84" fmla="*/ 6 w 67"/>
                <a:gd name="T85" fmla="*/ 0 h 115"/>
                <a:gd name="T86" fmla="*/ 6 w 67"/>
                <a:gd name="T87" fmla="*/ 0 h 115"/>
                <a:gd name="T88" fmla="*/ 3 w 67"/>
                <a:gd name="T89" fmla="*/ 0 h 115"/>
                <a:gd name="T90" fmla="*/ 0 w 67"/>
                <a:gd name="T91" fmla="*/ 0 h 115"/>
                <a:gd name="T92" fmla="*/ 0 w 67"/>
                <a:gd name="T93" fmla="*/ 0 h 115"/>
                <a:gd name="T94" fmla="*/ 0 w 67"/>
                <a:gd name="T95" fmla="*/ 3 h 115"/>
                <a:gd name="T96" fmla="*/ 0 w 67"/>
                <a:gd name="T97" fmla="*/ 3 h 115"/>
                <a:gd name="T98" fmla="*/ 0 w 67"/>
                <a:gd name="T99" fmla="*/ 3 h 11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7"/>
                <a:gd name="T151" fmla="*/ 0 h 115"/>
                <a:gd name="T152" fmla="*/ 67 w 67"/>
                <a:gd name="T153" fmla="*/ 115 h 11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7" h="115">
                  <a:moveTo>
                    <a:pt x="0" y="3"/>
                  </a:moveTo>
                  <a:lnTo>
                    <a:pt x="3" y="3"/>
                  </a:lnTo>
                  <a:lnTo>
                    <a:pt x="3" y="6"/>
                  </a:lnTo>
                  <a:lnTo>
                    <a:pt x="6" y="9"/>
                  </a:lnTo>
                  <a:lnTo>
                    <a:pt x="9" y="16"/>
                  </a:lnTo>
                  <a:lnTo>
                    <a:pt x="16" y="22"/>
                  </a:lnTo>
                  <a:lnTo>
                    <a:pt x="19" y="29"/>
                  </a:lnTo>
                  <a:lnTo>
                    <a:pt x="25" y="35"/>
                  </a:lnTo>
                  <a:lnTo>
                    <a:pt x="32" y="45"/>
                  </a:lnTo>
                  <a:lnTo>
                    <a:pt x="35" y="51"/>
                  </a:lnTo>
                  <a:lnTo>
                    <a:pt x="41" y="61"/>
                  </a:lnTo>
                  <a:lnTo>
                    <a:pt x="48" y="70"/>
                  </a:lnTo>
                  <a:lnTo>
                    <a:pt x="51" y="80"/>
                  </a:lnTo>
                  <a:lnTo>
                    <a:pt x="57" y="90"/>
                  </a:lnTo>
                  <a:lnTo>
                    <a:pt x="61" y="99"/>
                  </a:lnTo>
                  <a:lnTo>
                    <a:pt x="64" y="106"/>
                  </a:lnTo>
                  <a:lnTo>
                    <a:pt x="67" y="115"/>
                  </a:lnTo>
                  <a:lnTo>
                    <a:pt x="67" y="112"/>
                  </a:lnTo>
                  <a:lnTo>
                    <a:pt x="67" y="106"/>
                  </a:lnTo>
                  <a:lnTo>
                    <a:pt x="64" y="99"/>
                  </a:lnTo>
                  <a:lnTo>
                    <a:pt x="64" y="90"/>
                  </a:lnTo>
                  <a:lnTo>
                    <a:pt x="61" y="83"/>
                  </a:lnTo>
                  <a:lnTo>
                    <a:pt x="57" y="74"/>
                  </a:lnTo>
                  <a:lnTo>
                    <a:pt x="51" y="67"/>
                  </a:lnTo>
                  <a:lnTo>
                    <a:pt x="48" y="61"/>
                  </a:lnTo>
                  <a:lnTo>
                    <a:pt x="44" y="58"/>
                  </a:lnTo>
                  <a:lnTo>
                    <a:pt x="41" y="54"/>
                  </a:lnTo>
                  <a:lnTo>
                    <a:pt x="38" y="48"/>
                  </a:lnTo>
                  <a:lnTo>
                    <a:pt x="35" y="45"/>
                  </a:lnTo>
                  <a:lnTo>
                    <a:pt x="32" y="42"/>
                  </a:lnTo>
                  <a:lnTo>
                    <a:pt x="28" y="35"/>
                  </a:lnTo>
                  <a:lnTo>
                    <a:pt x="25" y="32"/>
                  </a:lnTo>
                  <a:lnTo>
                    <a:pt x="25" y="26"/>
                  </a:lnTo>
                  <a:lnTo>
                    <a:pt x="22" y="22"/>
                  </a:lnTo>
                  <a:lnTo>
                    <a:pt x="19" y="19"/>
                  </a:lnTo>
                  <a:lnTo>
                    <a:pt x="16" y="16"/>
                  </a:lnTo>
                  <a:lnTo>
                    <a:pt x="16" y="13"/>
                  </a:lnTo>
                  <a:lnTo>
                    <a:pt x="12" y="9"/>
                  </a:lnTo>
                  <a:lnTo>
                    <a:pt x="12" y="6"/>
                  </a:lnTo>
                  <a:lnTo>
                    <a:pt x="9" y="3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0" name="Freeform 512"/>
            <p:cNvSpPr>
              <a:spLocks/>
            </p:cNvSpPr>
            <p:nvPr/>
          </p:nvSpPr>
          <p:spPr bwMode="auto">
            <a:xfrm>
              <a:off x="4564" y="3429"/>
              <a:ext cx="19" cy="84"/>
            </a:xfrm>
            <a:custGeom>
              <a:avLst/>
              <a:gdLst>
                <a:gd name="T0" fmla="*/ 0 w 19"/>
                <a:gd name="T1" fmla="*/ 0 h 84"/>
                <a:gd name="T2" fmla="*/ 0 w 19"/>
                <a:gd name="T3" fmla="*/ 3 h 84"/>
                <a:gd name="T4" fmla="*/ 3 w 19"/>
                <a:gd name="T5" fmla="*/ 13 h 84"/>
                <a:gd name="T6" fmla="*/ 3 w 19"/>
                <a:gd name="T7" fmla="*/ 23 h 84"/>
                <a:gd name="T8" fmla="*/ 7 w 19"/>
                <a:gd name="T9" fmla="*/ 39 h 84"/>
                <a:gd name="T10" fmla="*/ 10 w 19"/>
                <a:gd name="T11" fmla="*/ 51 h 84"/>
                <a:gd name="T12" fmla="*/ 13 w 19"/>
                <a:gd name="T13" fmla="*/ 64 h 84"/>
                <a:gd name="T14" fmla="*/ 13 w 19"/>
                <a:gd name="T15" fmla="*/ 77 h 84"/>
                <a:gd name="T16" fmla="*/ 13 w 19"/>
                <a:gd name="T17" fmla="*/ 80 h 84"/>
                <a:gd name="T18" fmla="*/ 13 w 19"/>
                <a:gd name="T19" fmla="*/ 80 h 84"/>
                <a:gd name="T20" fmla="*/ 13 w 19"/>
                <a:gd name="T21" fmla="*/ 80 h 84"/>
                <a:gd name="T22" fmla="*/ 13 w 19"/>
                <a:gd name="T23" fmla="*/ 84 h 84"/>
                <a:gd name="T24" fmla="*/ 16 w 19"/>
                <a:gd name="T25" fmla="*/ 84 h 84"/>
                <a:gd name="T26" fmla="*/ 16 w 19"/>
                <a:gd name="T27" fmla="*/ 84 h 84"/>
                <a:gd name="T28" fmla="*/ 16 w 19"/>
                <a:gd name="T29" fmla="*/ 84 h 84"/>
                <a:gd name="T30" fmla="*/ 16 w 19"/>
                <a:gd name="T31" fmla="*/ 80 h 84"/>
                <a:gd name="T32" fmla="*/ 19 w 19"/>
                <a:gd name="T33" fmla="*/ 80 h 84"/>
                <a:gd name="T34" fmla="*/ 19 w 19"/>
                <a:gd name="T35" fmla="*/ 77 h 84"/>
                <a:gd name="T36" fmla="*/ 16 w 19"/>
                <a:gd name="T37" fmla="*/ 71 h 84"/>
                <a:gd name="T38" fmla="*/ 16 w 19"/>
                <a:gd name="T39" fmla="*/ 61 h 84"/>
                <a:gd name="T40" fmla="*/ 13 w 19"/>
                <a:gd name="T41" fmla="*/ 51 h 84"/>
                <a:gd name="T42" fmla="*/ 10 w 19"/>
                <a:gd name="T43" fmla="*/ 39 h 84"/>
                <a:gd name="T44" fmla="*/ 7 w 19"/>
                <a:gd name="T45" fmla="*/ 26 h 84"/>
                <a:gd name="T46" fmla="*/ 3 w 19"/>
                <a:gd name="T47" fmla="*/ 13 h 84"/>
                <a:gd name="T48" fmla="*/ 0 w 19"/>
                <a:gd name="T49" fmla="*/ 0 h 84"/>
                <a:gd name="T50" fmla="*/ 0 w 19"/>
                <a:gd name="T51" fmla="*/ 0 h 8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9"/>
                <a:gd name="T79" fmla="*/ 0 h 84"/>
                <a:gd name="T80" fmla="*/ 19 w 19"/>
                <a:gd name="T81" fmla="*/ 84 h 8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9" h="84">
                  <a:moveTo>
                    <a:pt x="0" y="0"/>
                  </a:moveTo>
                  <a:lnTo>
                    <a:pt x="0" y="3"/>
                  </a:lnTo>
                  <a:lnTo>
                    <a:pt x="3" y="13"/>
                  </a:lnTo>
                  <a:lnTo>
                    <a:pt x="3" y="23"/>
                  </a:lnTo>
                  <a:lnTo>
                    <a:pt x="7" y="39"/>
                  </a:lnTo>
                  <a:lnTo>
                    <a:pt x="10" y="51"/>
                  </a:lnTo>
                  <a:lnTo>
                    <a:pt x="13" y="64"/>
                  </a:lnTo>
                  <a:lnTo>
                    <a:pt x="13" y="77"/>
                  </a:lnTo>
                  <a:lnTo>
                    <a:pt x="13" y="80"/>
                  </a:lnTo>
                  <a:lnTo>
                    <a:pt x="13" y="84"/>
                  </a:lnTo>
                  <a:lnTo>
                    <a:pt x="16" y="84"/>
                  </a:lnTo>
                  <a:lnTo>
                    <a:pt x="16" y="80"/>
                  </a:lnTo>
                  <a:lnTo>
                    <a:pt x="19" y="80"/>
                  </a:lnTo>
                  <a:lnTo>
                    <a:pt x="19" y="77"/>
                  </a:lnTo>
                  <a:lnTo>
                    <a:pt x="16" y="71"/>
                  </a:lnTo>
                  <a:lnTo>
                    <a:pt x="16" y="61"/>
                  </a:lnTo>
                  <a:lnTo>
                    <a:pt x="13" y="51"/>
                  </a:lnTo>
                  <a:lnTo>
                    <a:pt x="10" y="39"/>
                  </a:lnTo>
                  <a:lnTo>
                    <a:pt x="7" y="26"/>
                  </a:lnTo>
                  <a:lnTo>
                    <a:pt x="3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1" name="Freeform 513"/>
            <p:cNvSpPr>
              <a:spLocks/>
            </p:cNvSpPr>
            <p:nvPr/>
          </p:nvSpPr>
          <p:spPr bwMode="auto">
            <a:xfrm>
              <a:off x="4567" y="3436"/>
              <a:ext cx="26" cy="83"/>
            </a:xfrm>
            <a:custGeom>
              <a:avLst/>
              <a:gdLst>
                <a:gd name="T0" fmla="*/ 0 w 26"/>
                <a:gd name="T1" fmla="*/ 0 h 83"/>
                <a:gd name="T2" fmla="*/ 0 w 26"/>
                <a:gd name="T3" fmla="*/ 3 h 83"/>
                <a:gd name="T4" fmla="*/ 4 w 26"/>
                <a:gd name="T5" fmla="*/ 12 h 83"/>
                <a:gd name="T6" fmla="*/ 7 w 26"/>
                <a:gd name="T7" fmla="*/ 22 h 83"/>
                <a:gd name="T8" fmla="*/ 13 w 26"/>
                <a:gd name="T9" fmla="*/ 38 h 83"/>
                <a:gd name="T10" fmla="*/ 16 w 26"/>
                <a:gd name="T11" fmla="*/ 51 h 83"/>
                <a:gd name="T12" fmla="*/ 20 w 26"/>
                <a:gd name="T13" fmla="*/ 64 h 83"/>
                <a:gd name="T14" fmla="*/ 20 w 26"/>
                <a:gd name="T15" fmla="*/ 73 h 83"/>
                <a:gd name="T16" fmla="*/ 20 w 26"/>
                <a:gd name="T17" fmla="*/ 80 h 83"/>
                <a:gd name="T18" fmla="*/ 20 w 26"/>
                <a:gd name="T19" fmla="*/ 80 h 83"/>
                <a:gd name="T20" fmla="*/ 23 w 26"/>
                <a:gd name="T21" fmla="*/ 80 h 83"/>
                <a:gd name="T22" fmla="*/ 23 w 26"/>
                <a:gd name="T23" fmla="*/ 80 h 83"/>
                <a:gd name="T24" fmla="*/ 23 w 26"/>
                <a:gd name="T25" fmla="*/ 83 h 83"/>
                <a:gd name="T26" fmla="*/ 23 w 26"/>
                <a:gd name="T27" fmla="*/ 83 h 83"/>
                <a:gd name="T28" fmla="*/ 23 w 26"/>
                <a:gd name="T29" fmla="*/ 83 h 83"/>
                <a:gd name="T30" fmla="*/ 26 w 26"/>
                <a:gd name="T31" fmla="*/ 80 h 83"/>
                <a:gd name="T32" fmla="*/ 26 w 26"/>
                <a:gd name="T33" fmla="*/ 80 h 83"/>
                <a:gd name="T34" fmla="*/ 26 w 26"/>
                <a:gd name="T35" fmla="*/ 80 h 83"/>
                <a:gd name="T36" fmla="*/ 26 w 26"/>
                <a:gd name="T37" fmla="*/ 77 h 83"/>
                <a:gd name="T38" fmla="*/ 26 w 26"/>
                <a:gd name="T39" fmla="*/ 73 h 83"/>
                <a:gd name="T40" fmla="*/ 23 w 26"/>
                <a:gd name="T41" fmla="*/ 70 h 83"/>
                <a:gd name="T42" fmla="*/ 23 w 26"/>
                <a:gd name="T43" fmla="*/ 67 h 83"/>
                <a:gd name="T44" fmla="*/ 23 w 26"/>
                <a:gd name="T45" fmla="*/ 60 h 83"/>
                <a:gd name="T46" fmla="*/ 20 w 26"/>
                <a:gd name="T47" fmla="*/ 57 h 83"/>
                <a:gd name="T48" fmla="*/ 20 w 26"/>
                <a:gd name="T49" fmla="*/ 51 h 83"/>
                <a:gd name="T50" fmla="*/ 16 w 26"/>
                <a:gd name="T51" fmla="*/ 44 h 83"/>
                <a:gd name="T52" fmla="*/ 16 w 26"/>
                <a:gd name="T53" fmla="*/ 38 h 83"/>
                <a:gd name="T54" fmla="*/ 13 w 26"/>
                <a:gd name="T55" fmla="*/ 32 h 83"/>
                <a:gd name="T56" fmla="*/ 10 w 26"/>
                <a:gd name="T57" fmla="*/ 25 h 83"/>
                <a:gd name="T58" fmla="*/ 10 w 26"/>
                <a:gd name="T59" fmla="*/ 19 h 83"/>
                <a:gd name="T60" fmla="*/ 7 w 26"/>
                <a:gd name="T61" fmla="*/ 12 h 83"/>
                <a:gd name="T62" fmla="*/ 4 w 26"/>
                <a:gd name="T63" fmla="*/ 6 h 83"/>
                <a:gd name="T64" fmla="*/ 0 w 26"/>
                <a:gd name="T65" fmla="*/ 0 h 83"/>
                <a:gd name="T66" fmla="*/ 0 w 26"/>
                <a:gd name="T67" fmla="*/ 0 h 8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6"/>
                <a:gd name="T103" fmla="*/ 0 h 83"/>
                <a:gd name="T104" fmla="*/ 26 w 26"/>
                <a:gd name="T105" fmla="*/ 83 h 8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6" h="83">
                  <a:moveTo>
                    <a:pt x="0" y="0"/>
                  </a:moveTo>
                  <a:lnTo>
                    <a:pt x="0" y="3"/>
                  </a:lnTo>
                  <a:lnTo>
                    <a:pt x="4" y="12"/>
                  </a:lnTo>
                  <a:lnTo>
                    <a:pt x="7" y="22"/>
                  </a:lnTo>
                  <a:lnTo>
                    <a:pt x="13" y="38"/>
                  </a:lnTo>
                  <a:lnTo>
                    <a:pt x="16" y="51"/>
                  </a:lnTo>
                  <a:lnTo>
                    <a:pt x="20" y="64"/>
                  </a:lnTo>
                  <a:lnTo>
                    <a:pt x="20" y="73"/>
                  </a:lnTo>
                  <a:lnTo>
                    <a:pt x="20" y="80"/>
                  </a:lnTo>
                  <a:lnTo>
                    <a:pt x="23" y="80"/>
                  </a:lnTo>
                  <a:lnTo>
                    <a:pt x="23" y="83"/>
                  </a:lnTo>
                  <a:lnTo>
                    <a:pt x="26" y="80"/>
                  </a:lnTo>
                  <a:lnTo>
                    <a:pt x="26" y="77"/>
                  </a:lnTo>
                  <a:lnTo>
                    <a:pt x="26" y="73"/>
                  </a:lnTo>
                  <a:lnTo>
                    <a:pt x="23" y="70"/>
                  </a:lnTo>
                  <a:lnTo>
                    <a:pt x="23" y="67"/>
                  </a:lnTo>
                  <a:lnTo>
                    <a:pt x="23" y="60"/>
                  </a:lnTo>
                  <a:lnTo>
                    <a:pt x="20" y="57"/>
                  </a:lnTo>
                  <a:lnTo>
                    <a:pt x="20" y="51"/>
                  </a:lnTo>
                  <a:lnTo>
                    <a:pt x="16" y="44"/>
                  </a:lnTo>
                  <a:lnTo>
                    <a:pt x="16" y="38"/>
                  </a:lnTo>
                  <a:lnTo>
                    <a:pt x="13" y="32"/>
                  </a:lnTo>
                  <a:lnTo>
                    <a:pt x="10" y="25"/>
                  </a:lnTo>
                  <a:lnTo>
                    <a:pt x="10" y="19"/>
                  </a:lnTo>
                  <a:lnTo>
                    <a:pt x="7" y="12"/>
                  </a:lnTo>
                  <a:lnTo>
                    <a:pt x="4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2" name="Freeform 514"/>
            <p:cNvSpPr>
              <a:spLocks/>
            </p:cNvSpPr>
            <p:nvPr/>
          </p:nvSpPr>
          <p:spPr bwMode="auto">
            <a:xfrm>
              <a:off x="4574" y="3442"/>
              <a:ext cx="32" cy="80"/>
            </a:xfrm>
            <a:custGeom>
              <a:avLst/>
              <a:gdLst>
                <a:gd name="T0" fmla="*/ 0 w 32"/>
                <a:gd name="T1" fmla="*/ 0 h 80"/>
                <a:gd name="T2" fmla="*/ 0 w 32"/>
                <a:gd name="T3" fmla="*/ 0 h 80"/>
                <a:gd name="T4" fmla="*/ 0 w 32"/>
                <a:gd name="T5" fmla="*/ 3 h 80"/>
                <a:gd name="T6" fmla="*/ 3 w 32"/>
                <a:gd name="T7" fmla="*/ 6 h 80"/>
                <a:gd name="T8" fmla="*/ 3 w 32"/>
                <a:gd name="T9" fmla="*/ 10 h 80"/>
                <a:gd name="T10" fmla="*/ 6 w 32"/>
                <a:gd name="T11" fmla="*/ 16 h 80"/>
                <a:gd name="T12" fmla="*/ 9 w 32"/>
                <a:gd name="T13" fmla="*/ 22 h 80"/>
                <a:gd name="T14" fmla="*/ 13 w 32"/>
                <a:gd name="T15" fmla="*/ 29 h 80"/>
                <a:gd name="T16" fmla="*/ 13 w 32"/>
                <a:gd name="T17" fmla="*/ 35 h 80"/>
                <a:gd name="T18" fmla="*/ 16 w 32"/>
                <a:gd name="T19" fmla="*/ 42 h 80"/>
                <a:gd name="T20" fmla="*/ 19 w 32"/>
                <a:gd name="T21" fmla="*/ 51 h 80"/>
                <a:gd name="T22" fmla="*/ 22 w 32"/>
                <a:gd name="T23" fmla="*/ 58 h 80"/>
                <a:gd name="T24" fmla="*/ 22 w 32"/>
                <a:gd name="T25" fmla="*/ 64 h 80"/>
                <a:gd name="T26" fmla="*/ 25 w 32"/>
                <a:gd name="T27" fmla="*/ 67 h 80"/>
                <a:gd name="T28" fmla="*/ 25 w 32"/>
                <a:gd name="T29" fmla="*/ 74 h 80"/>
                <a:gd name="T30" fmla="*/ 25 w 32"/>
                <a:gd name="T31" fmla="*/ 77 h 80"/>
                <a:gd name="T32" fmla="*/ 25 w 32"/>
                <a:gd name="T33" fmla="*/ 77 h 80"/>
                <a:gd name="T34" fmla="*/ 25 w 32"/>
                <a:gd name="T35" fmla="*/ 80 h 80"/>
                <a:gd name="T36" fmla="*/ 29 w 32"/>
                <a:gd name="T37" fmla="*/ 80 h 80"/>
                <a:gd name="T38" fmla="*/ 29 w 32"/>
                <a:gd name="T39" fmla="*/ 80 h 80"/>
                <a:gd name="T40" fmla="*/ 29 w 32"/>
                <a:gd name="T41" fmla="*/ 80 h 80"/>
                <a:gd name="T42" fmla="*/ 29 w 32"/>
                <a:gd name="T43" fmla="*/ 80 h 80"/>
                <a:gd name="T44" fmla="*/ 32 w 32"/>
                <a:gd name="T45" fmla="*/ 80 h 80"/>
                <a:gd name="T46" fmla="*/ 32 w 32"/>
                <a:gd name="T47" fmla="*/ 80 h 80"/>
                <a:gd name="T48" fmla="*/ 32 w 32"/>
                <a:gd name="T49" fmla="*/ 77 h 80"/>
                <a:gd name="T50" fmla="*/ 32 w 32"/>
                <a:gd name="T51" fmla="*/ 77 h 80"/>
                <a:gd name="T52" fmla="*/ 32 w 32"/>
                <a:gd name="T53" fmla="*/ 74 h 80"/>
                <a:gd name="T54" fmla="*/ 32 w 32"/>
                <a:gd name="T55" fmla="*/ 71 h 80"/>
                <a:gd name="T56" fmla="*/ 29 w 32"/>
                <a:gd name="T57" fmla="*/ 67 h 80"/>
                <a:gd name="T58" fmla="*/ 29 w 32"/>
                <a:gd name="T59" fmla="*/ 64 h 80"/>
                <a:gd name="T60" fmla="*/ 25 w 32"/>
                <a:gd name="T61" fmla="*/ 58 h 80"/>
                <a:gd name="T62" fmla="*/ 25 w 32"/>
                <a:gd name="T63" fmla="*/ 54 h 80"/>
                <a:gd name="T64" fmla="*/ 22 w 32"/>
                <a:gd name="T65" fmla="*/ 48 h 80"/>
                <a:gd name="T66" fmla="*/ 19 w 32"/>
                <a:gd name="T67" fmla="*/ 42 h 80"/>
                <a:gd name="T68" fmla="*/ 16 w 32"/>
                <a:gd name="T69" fmla="*/ 35 h 80"/>
                <a:gd name="T70" fmla="*/ 16 w 32"/>
                <a:gd name="T71" fmla="*/ 29 h 80"/>
                <a:gd name="T72" fmla="*/ 13 w 32"/>
                <a:gd name="T73" fmla="*/ 22 h 80"/>
                <a:gd name="T74" fmla="*/ 9 w 32"/>
                <a:gd name="T75" fmla="*/ 16 h 80"/>
                <a:gd name="T76" fmla="*/ 6 w 32"/>
                <a:gd name="T77" fmla="*/ 10 h 80"/>
                <a:gd name="T78" fmla="*/ 3 w 32"/>
                <a:gd name="T79" fmla="*/ 6 h 80"/>
                <a:gd name="T80" fmla="*/ 0 w 32"/>
                <a:gd name="T81" fmla="*/ 0 h 80"/>
                <a:gd name="T82" fmla="*/ 0 w 32"/>
                <a:gd name="T83" fmla="*/ 0 h 8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"/>
                <a:gd name="T127" fmla="*/ 0 h 80"/>
                <a:gd name="T128" fmla="*/ 32 w 32"/>
                <a:gd name="T129" fmla="*/ 80 h 8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" h="80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3" y="6"/>
                  </a:lnTo>
                  <a:lnTo>
                    <a:pt x="3" y="10"/>
                  </a:lnTo>
                  <a:lnTo>
                    <a:pt x="6" y="16"/>
                  </a:lnTo>
                  <a:lnTo>
                    <a:pt x="9" y="22"/>
                  </a:lnTo>
                  <a:lnTo>
                    <a:pt x="13" y="29"/>
                  </a:lnTo>
                  <a:lnTo>
                    <a:pt x="13" y="35"/>
                  </a:lnTo>
                  <a:lnTo>
                    <a:pt x="16" y="42"/>
                  </a:lnTo>
                  <a:lnTo>
                    <a:pt x="19" y="51"/>
                  </a:lnTo>
                  <a:lnTo>
                    <a:pt x="22" y="58"/>
                  </a:lnTo>
                  <a:lnTo>
                    <a:pt x="22" y="64"/>
                  </a:lnTo>
                  <a:lnTo>
                    <a:pt x="25" y="67"/>
                  </a:lnTo>
                  <a:lnTo>
                    <a:pt x="25" y="74"/>
                  </a:lnTo>
                  <a:lnTo>
                    <a:pt x="25" y="77"/>
                  </a:lnTo>
                  <a:lnTo>
                    <a:pt x="25" y="80"/>
                  </a:lnTo>
                  <a:lnTo>
                    <a:pt x="29" y="80"/>
                  </a:lnTo>
                  <a:lnTo>
                    <a:pt x="32" y="80"/>
                  </a:lnTo>
                  <a:lnTo>
                    <a:pt x="32" y="77"/>
                  </a:lnTo>
                  <a:lnTo>
                    <a:pt x="32" y="74"/>
                  </a:lnTo>
                  <a:lnTo>
                    <a:pt x="32" y="71"/>
                  </a:lnTo>
                  <a:lnTo>
                    <a:pt x="29" y="67"/>
                  </a:lnTo>
                  <a:lnTo>
                    <a:pt x="29" y="64"/>
                  </a:lnTo>
                  <a:lnTo>
                    <a:pt x="25" y="58"/>
                  </a:lnTo>
                  <a:lnTo>
                    <a:pt x="25" y="54"/>
                  </a:lnTo>
                  <a:lnTo>
                    <a:pt x="22" y="48"/>
                  </a:lnTo>
                  <a:lnTo>
                    <a:pt x="19" y="42"/>
                  </a:lnTo>
                  <a:lnTo>
                    <a:pt x="16" y="35"/>
                  </a:lnTo>
                  <a:lnTo>
                    <a:pt x="16" y="29"/>
                  </a:lnTo>
                  <a:lnTo>
                    <a:pt x="13" y="22"/>
                  </a:lnTo>
                  <a:lnTo>
                    <a:pt x="9" y="16"/>
                  </a:lnTo>
                  <a:lnTo>
                    <a:pt x="6" y="10"/>
                  </a:lnTo>
                  <a:lnTo>
                    <a:pt x="3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3" name="Freeform 515"/>
            <p:cNvSpPr>
              <a:spLocks/>
            </p:cNvSpPr>
            <p:nvPr/>
          </p:nvSpPr>
          <p:spPr bwMode="auto">
            <a:xfrm>
              <a:off x="4590" y="3378"/>
              <a:ext cx="119" cy="45"/>
            </a:xfrm>
            <a:custGeom>
              <a:avLst/>
              <a:gdLst>
                <a:gd name="T0" fmla="*/ 0 w 119"/>
                <a:gd name="T1" fmla="*/ 41 h 45"/>
                <a:gd name="T2" fmla="*/ 3 w 119"/>
                <a:gd name="T3" fmla="*/ 41 h 45"/>
                <a:gd name="T4" fmla="*/ 6 w 119"/>
                <a:gd name="T5" fmla="*/ 38 h 45"/>
                <a:gd name="T6" fmla="*/ 16 w 119"/>
                <a:gd name="T7" fmla="*/ 35 h 45"/>
                <a:gd name="T8" fmla="*/ 22 w 119"/>
                <a:gd name="T9" fmla="*/ 32 h 45"/>
                <a:gd name="T10" fmla="*/ 32 w 119"/>
                <a:gd name="T11" fmla="*/ 29 h 45"/>
                <a:gd name="T12" fmla="*/ 42 w 119"/>
                <a:gd name="T13" fmla="*/ 25 h 45"/>
                <a:gd name="T14" fmla="*/ 51 w 119"/>
                <a:gd name="T15" fmla="*/ 22 h 45"/>
                <a:gd name="T16" fmla="*/ 64 w 119"/>
                <a:gd name="T17" fmla="*/ 19 h 45"/>
                <a:gd name="T18" fmla="*/ 74 w 119"/>
                <a:gd name="T19" fmla="*/ 16 h 45"/>
                <a:gd name="T20" fmla="*/ 83 w 119"/>
                <a:gd name="T21" fmla="*/ 13 h 45"/>
                <a:gd name="T22" fmla="*/ 93 w 119"/>
                <a:gd name="T23" fmla="*/ 9 h 45"/>
                <a:gd name="T24" fmla="*/ 103 w 119"/>
                <a:gd name="T25" fmla="*/ 6 h 45"/>
                <a:gd name="T26" fmla="*/ 109 w 119"/>
                <a:gd name="T27" fmla="*/ 3 h 45"/>
                <a:gd name="T28" fmla="*/ 115 w 119"/>
                <a:gd name="T29" fmla="*/ 0 h 45"/>
                <a:gd name="T30" fmla="*/ 119 w 119"/>
                <a:gd name="T31" fmla="*/ 0 h 45"/>
                <a:gd name="T32" fmla="*/ 119 w 119"/>
                <a:gd name="T33" fmla="*/ 0 h 45"/>
                <a:gd name="T34" fmla="*/ 115 w 119"/>
                <a:gd name="T35" fmla="*/ 3 h 45"/>
                <a:gd name="T36" fmla="*/ 112 w 119"/>
                <a:gd name="T37" fmla="*/ 3 h 45"/>
                <a:gd name="T38" fmla="*/ 106 w 119"/>
                <a:gd name="T39" fmla="*/ 6 h 45"/>
                <a:gd name="T40" fmla="*/ 96 w 119"/>
                <a:gd name="T41" fmla="*/ 9 h 45"/>
                <a:gd name="T42" fmla="*/ 86 w 119"/>
                <a:gd name="T43" fmla="*/ 13 h 45"/>
                <a:gd name="T44" fmla="*/ 77 w 119"/>
                <a:gd name="T45" fmla="*/ 16 h 45"/>
                <a:gd name="T46" fmla="*/ 67 w 119"/>
                <a:gd name="T47" fmla="*/ 19 h 45"/>
                <a:gd name="T48" fmla="*/ 54 w 119"/>
                <a:gd name="T49" fmla="*/ 25 h 45"/>
                <a:gd name="T50" fmla="*/ 45 w 119"/>
                <a:gd name="T51" fmla="*/ 29 h 45"/>
                <a:gd name="T52" fmla="*/ 35 w 119"/>
                <a:gd name="T53" fmla="*/ 32 h 45"/>
                <a:gd name="T54" fmla="*/ 26 w 119"/>
                <a:gd name="T55" fmla="*/ 35 h 45"/>
                <a:gd name="T56" fmla="*/ 16 w 119"/>
                <a:gd name="T57" fmla="*/ 38 h 45"/>
                <a:gd name="T58" fmla="*/ 9 w 119"/>
                <a:gd name="T59" fmla="*/ 41 h 45"/>
                <a:gd name="T60" fmla="*/ 3 w 119"/>
                <a:gd name="T61" fmla="*/ 45 h 45"/>
                <a:gd name="T62" fmla="*/ 0 w 119"/>
                <a:gd name="T63" fmla="*/ 45 h 45"/>
                <a:gd name="T64" fmla="*/ 0 w 119"/>
                <a:gd name="T65" fmla="*/ 45 h 45"/>
                <a:gd name="T66" fmla="*/ 0 w 119"/>
                <a:gd name="T67" fmla="*/ 41 h 45"/>
                <a:gd name="T68" fmla="*/ 0 w 119"/>
                <a:gd name="T69" fmla="*/ 41 h 4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9"/>
                <a:gd name="T106" fmla="*/ 0 h 45"/>
                <a:gd name="T107" fmla="*/ 119 w 119"/>
                <a:gd name="T108" fmla="*/ 45 h 4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9" h="45">
                  <a:moveTo>
                    <a:pt x="0" y="41"/>
                  </a:moveTo>
                  <a:lnTo>
                    <a:pt x="0" y="41"/>
                  </a:lnTo>
                  <a:lnTo>
                    <a:pt x="3" y="41"/>
                  </a:lnTo>
                  <a:lnTo>
                    <a:pt x="6" y="38"/>
                  </a:lnTo>
                  <a:lnTo>
                    <a:pt x="9" y="38"/>
                  </a:lnTo>
                  <a:lnTo>
                    <a:pt x="16" y="35"/>
                  </a:lnTo>
                  <a:lnTo>
                    <a:pt x="19" y="35"/>
                  </a:lnTo>
                  <a:lnTo>
                    <a:pt x="22" y="32"/>
                  </a:lnTo>
                  <a:lnTo>
                    <a:pt x="26" y="32"/>
                  </a:lnTo>
                  <a:lnTo>
                    <a:pt x="32" y="29"/>
                  </a:lnTo>
                  <a:lnTo>
                    <a:pt x="38" y="29"/>
                  </a:lnTo>
                  <a:lnTo>
                    <a:pt x="42" y="25"/>
                  </a:lnTo>
                  <a:lnTo>
                    <a:pt x="48" y="25"/>
                  </a:lnTo>
                  <a:lnTo>
                    <a:pt x="51" y="22"/>
                  </a:lnTo>
                  <a:lnTo>
                    <a:pt x="58" y="22"/>
                  </a:lnTo>
                  <a:lnTo>
                    <a:pt x="64" y="19"/>
                  </a:lnTo>
                  <a:lnTo>
                    <a:pt x="70" y="16"/>
                  </a:lnTo>
                  <a:lnTo>
                    <a:pt x="74" y="16"/>
                  </a:lnTo>
                  <a:lnTo>
                    <a:pt x="80" y="13"/>
                  </a:lnTo>
                  <a:lnTo>
                    <a:pt x="83" y="13"/>
                  </a:lnTo>
                  <a:lnTo>
                    <a:pt x="90" y="9"/>
                  </a:lnTo>
                  <a:lnTo>
                    <a:pt x="93" y="9"/>
                  </a:lnTo>
                  <a:lnTo>
                    <a:pt x="99" y="6"/>
                  </a:lnTo>
                  <a:lnTo>
                    <a:pt x="103" y="6"/>
                  </a:lnTo>
                  <a:lnTo>
                    <a:pt x="106" y="3"/>
                  </a:lnTo>
                  <a:lnTo>
                    <a:pt x="109" y="3"/>
                  </a:lnTo>
                  <a:lnTo>
                    <a:pt x="112" y="3"/>
                  </a:lnTo>
                  <a:lnTo>
                    <a:pt x="115" y="0"/>
                  </a:lnTo>
                  <a:lnTo>
                    <a:pt x="119" y="0"/>
                  </a:lnTo>
                  <a:lnTo>
                    <a:pt x="115" y="0"/>
                  </a:lnTo>
                  <a:lnTo>
                    <a:pt x="115" y="3"/>
                  </a:lnTo>
                  <a:lnTo>
                    <a:pt x="112" y="3"/>
                  </a:lnTo>
                  <a:lnTo>
                    <a:pt x="109" y="3"/>
                  </a:lnTo>
                  <a:lnTo>
                    <a:pt x="106" y="6"/>
                  </a:lnTo>
                  <a:lnTo>
                    <a:pt x="99" y="6"/>
                  </a:lnTo>
                  <a:lnTo>
                    <a:pt x="96" y="9"/>
                  </a:lnTo>
                  <a:lnTo>
                    <a:pt x="93" y="9"/>
                  </a:lnTo>
                  <a:lnTo>
                    <a:pt x="86" y="13"/>
                  </a:lnTo>
                  <a:lnTo>
                    <a:pt x="83" y="16"/>
                  </a:lnTo>
                  <a:lnTo>
                    <a:pt x="77" y="16"/>
                  </a:lnTo>
                  <a:lnTo>
                    <a:pt x="74" y="19"/>
                  </a:lnTo>
                  <a:lnTo>
                    <a:pt x="67" y="19"/>
                  </a:lnTo>
                  <a:lnTo>
                    <a:pt x="61" y="22"/>
                  </a:lnTo>
                  <a:lnTo>
                    <a:pt x="54" y="25"/>
                  </a:lnTo>
                  <a:lnTo>
                    <a:pt x="51" y="25"/>
                  </a:lnTo>
                  <a:lnTo>
                    <a:pt x="45" y="29"/>
                  </a:lnTo>
                  <a:lnTo>
                    <a:pt x="38" y="32"/>
                  </a:lnTo>
                  <a:lnTo>
                    <a:pt x="35" y="32"/>
                  </a:lnTo>
                  <a:lnTo>
                    <a:pt x="29" y="35"/>
                  </a:lnTo>
                  <a:lnTo>
                    <a:pt x="26" y="35"/>
                  </a:lnTo>
                  <a:lnTo>
                    <a:pt x="22" y="38"/>
                  </a:lnTo>
                  <a:lnTo>
                    <a:pt x="16" y="38"/>
                  </a:lnTo>
                  <a:lnTo>
                    <a:pt x="13" y="41"/>
                  </a:lnTo>
                  <a:lnTo>
                    <a:pt x="9" y="41"/>
                  </a:lnTo>
                  <a:lnTo>
                    <a:pt x="6" y="41"/>
                  </a:lnTo>
                  <a:lnTo>
                    <a:pt x="3" y="45"/>
                  </a:lnTo>
                  <a:lnTo>
                    <a:pt x="0" y="45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4" name="Freeform 516"/>
            <p:cNvSpPr>
              <a:spLocks/>
            </p:cNvSpPr>
            <p:nvPr/>
          </p:nvSpPr>
          <p:spPr bwMode="auto">
            <a:xfrm>
              <a:off x="4599" y="3410"/>
              <a:ext cx="90" cy="32"/>
            </a:xfrm>
            <a:custGeom>
              <a:avLst/>
              <a:gdLst>
                <a:gd name="T0" fmla="*/ 0 w 90"/>
                <a:gd name="T1" fmla="*/ 29 h 32"/>
                <a:gd name="T2" fmla="*/ 4 w 90"/>
                <a:gd name="T3" fmla="*/ 29 h 32"/>
                <a:gd name="T4" fmla="*/ 7 w 90"/>
                <a:gd name="T5" fmla="*/ 29 h 32"/>
                <a:gd name="T6" fmla="*/ 10 w 90"/>
                <a:gd name="T7" fmla="*/ 29 h 32"/>
                <a:gd name="T8" fmla="*/ 17 w 90"/>
                <a:gd name="T9" fmla="*/ 26 h 32"/>
                <a:gd name="T10" fmla="*/ 23 w 90"/>
                <a:gd name="T11" fmla="*/ 22 h 32"/>
                <a:gd name="T12" fmla="*/ 29 w 90"/>
                <a:gd name="T13" fmla="*/ 19 h 32"/>
                <a:gd name="T14" fmla="*/ 36 w 90"/>
                <a:gd name="T15" fmla="*/ 19 h 32"/>
                <a:gd name="T16" fmla="*/ 45 w 90"/>
                <a:gd name="T17" fmla="*/ 16 h 32"/>
                <a:gd name="T18" fmla="*/ 52 w 90"/>
                <a:gd name="T19" fmla="*/ 13 h 32"/>
                <a:gd name="T20" fmla="*/ 61 w 90"/>
                <a:gd name="T21" fmla="*/ 9 h 32"/>
                <a:gd name="T22" fmla="*/ 68 w 90"/>
                <a:gd name="T23" fmla="*/ 6 h 32"/>
                <a:gd name="T24" fmla="*/ 74 w 90"/>
                <a:gd name="T25" fmla="*/ 3 h 32"/>
                <a:gd name="T26" fmla="*/ 81 w 90"/>
                <a:gd name="T27" fmla="*/ 3 h 32"/>
                <a:gd name="T28" fmla="*/ 84 w 90"/>
                <a:gd name="T29" fmla="*/ 0 h 32"/>
                <a:gd name="T30" fmla="*/ 87 w 90"/>
                <a:gd name="T31" fmla="*/ 0 h 32"/>
                <a:gd name="T32" fmla="*/ 90 w 90"/>
                <a:gd name="T33" fmla="*/ 0 h 32"/>
                <a:gd name="T34" fmla="*/ 90 w 90"/>
                <a:gd name="T35" fmla="*/ 0 h 32"/>
                <a:gd name="T36" fmla="*/ 87 w 90"/>
                <a:gd name="T37" fmla="*/ 0 h 32"/>
                <a:gd name="T38" fmla="*/ 84 w 90"/>
                <a:gd name="T39" fmla="*/ 3 h 32"/>
                <a:gd name="T40" fmla="*/ 77 w 90"/>
                <a:gd name="T41" fmla="*/ 6 h 32"/>
                <a:gd name="T42" fmla="*/ 71 w 90"/>
                <a:gd name="T43" fmla="*/ 6 h 32"/>
                <a:gd name="T44" fmla="*/ 65 w 90"/>
                <a:gd name="T45" fmla="*/ 9 h 32"/>
                <a:gd name="T46" fmla="*/ 55 w 90"/>
                <a:gd name="T47" fmla="*/ 13 h 32"/>
                <a:gd name="T48" fmla="*/ 49 w 90"/>
                <a:gd name="T49" fmla="*/ 16 h 32"/>
                <a:gd name="T50" fmla="*/ 39 w 90"/>
                <a:gd name="T51" fmla="*/ 19 h 32"/>
                <a:gd name="T52" fmla="*/ 33 w 90"/>
                <a:gd name="T53" fmla="*/ 22 h 32"/>
                <a:gd name="T54" fmla="*/ 26 w 90"/>
                <a:gd name="T55" fmla="*/ 26 h 32"/>
                <a:gd name="T56" fmla="*/ 17 w 90"/>
                <a:gd name="T57" fmla="*/ 29 h 32"/>
                <a:gd name="T58" fmla="*/ 13 w 90"/>
                <a:gd name="T59" fmla="*/ 32 h 32"/>
                <a:gd name="T60" fmla="*/ 7 w 90"/>
                <a:gd name="T61" fmla="*/ 32 h 32"/>
                <a:gd name="T62" fmla="*/ 4 w 90"/>
                <a:gd name="T63" fmla="*/ 32 h 32"/>
                <a:gd name="T64" fmla="*/ 4 w 90"/>
                <a:gd name="T65" fmla="*/ 32 h 32"/>
                <a:gd name="T66" fmla="*/ 0 w 90"/>
                <a:gd name="T67" fmla="*/ 32 h 32"/>
                <a:gd name="T68" fmla="*/ 0 w 90"/>
                <a:gd name="T69" fmla="*/ 32 h 32"/>
                <a:gd name="T70" fmla="*/ 0 w 90"/>
                <a:gd name="T71" fmla="*/ 32 h 32"/>
                <a:gd name="T72" fmla="*/ 0 w 90"/>
                <a:gd name="T73" fmla="*/ 29 h 32"/>
                <a:gd name="T74" fmla="*/ 0 w 90"/>
                <a:gd name="T75" fmla="*/ 29 h 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0"/>
                <a:gd name="T115" fmla="*/ 0 h 32"/>
                <a:gd name="T116" fmla="*/ 90 w 90"/>
                <a:gd name="T117" fmla="*/ 32 h 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0" h="32">
                  <a:moveTo>
                    <a:pt x="0" y="29"/>
                  </a:moveTo>
                  <a:lnTo>
                    <a:pt x="4" y="29"/>
                  </a:lnTo>
                  <a:lnTo>
                    <a:pt x="7" y="29"/>
                  </a:lnTo>
                  <a:lnTo>
                    <a:pt x="10" y="29"/>
                  </a:lnTo>
                  <a:lnTo>
                    <a:pt x="17" y="26"/>
                  </a:lnTo>
                  <a:lnTo>
                    <a:pt x="23" y="22"/>
                  </a:lnTo>
                  <a:lnTo>
                    <a:pt x="29" y="19"/>
                  </a:lnTo>
                  <a:lnTo>
                    <a:pt x="36" y="19"/>
                  </a:lnTo>
                  <a:lnTo>
                    <a:pt x="45" y="16"/>
                  </a:lnTo>
                  <a:lnTo>
                    <a:pt x="52" y="13"/>
                  </a:lnTo>
                  <a:lnTo>
                    <a:pt x="61" y="9"/>
                  </a:lnTo>
                  <a:lnTo>
                    <a:pt x="68" y="6"/>
                  </a:lnTo>
                  <a:lnTo>
                    <a:pt x="74" y="3"/>
                  </a:lnTo>
                  <a:lnTo>
                    <a:pt x="81" y="3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90" y="0"/>
                  </a:lnTo>
                  <a:lnTo>
                    <a:pt x="87" y="0"/>
                  </a:lnTo>
                  <a:lnTo>
                    <a:pt x="84" y="3"/>
                  </a:lnTo>
                  <a:lnTo>
                    <a:pt x="77" y="6"/>
                  </a:lnTo>
                  <a:lnTo>
                    <a:pt x="71" y="6"/>
                  </a:lnTo>
                  <a:lnTo>
                    <a:pt x="65" y="9"/>
                  </a:lnTo>
                  <a:lnTo>
                    <a:pt x="55" y="13"/>
                  </a:lnTo>
                  <a:lnTo>
                    <a:pt x="49" y="16"/>
                  </a:lnTo>
                  <a:lnTo>
                    <a:pt x="39" y="19"/>
                  </a:lnTo>
                  <a:lnTo>
                    <a:pt x="33" y="22"/>
                  </a:lnTo>
                  <a:lnTo>
                    <a:pt x="26" y="26"/>
                  </a:lnTo>
                  <a:lnTo>
                    <a:pt x="17" y="29"/>
                  </a:lnTo>
                  <a:lnTo>
                    <a:pt x="13" y="32"/>
                  </a:lnTo>
                  <a:lnTo>
                    <a:pt x="7" y="32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5" name="Freeform 517"/>
            <p:cNvSpPr>
              <a:spLocks/>
            </p:cNvSpPr>
            <p:nvPr/>
          </p:nvSpPr>
          <p:spPr bwMode="auto">
            <a:xfrm>
              <a:off x="4609" y="3426"/>
              <a:ext cx="93" cy="35"/>
            </a:xfrm>
            <a:custGeom>
              <a:avLst/>
              <a:gdLst>
                <a:gd name="T0" fmla="*/ 3 w 93"/>
                <a:gd name="T1" fmla="*/ 32 h 35"/>
                <a:gd name="T2" fmla="*/ 3 w 93"/>
                <a:gd name="T3" fmla="*/ 32 h 35"/>
                <a:gd name="T4" fmla="*/ 7 w 93"/>
                <a:gd name="T5" fmla="*/ 29 h 35"/>
                <a:gd name="T6" fmla="*/ 10 w 93"/>
                <a:gd name="T7" fmla="*/ 29 h 35"/>
                <a:gd name="T8" fmla="*/ 16 w 93"/>
                <a:gd name="T9" fmla="*/ 26 h 35"/>
                <a:gd name="T10" fmla="*/ 23 w 93"/>
                <a:gd name="T11" fmla="*/ 26 h 35"/>
                <a:gd name="T12" fmla="*/ 29 w 93"/>
                <a:gd name="T13" fmla="*/ 22 h 35"/>
                <a:gd name="T14" fmla="*/ 39 w 93"/>
                <a:gd name="T15" fmla="*/ 19 h 35"/>
                <a:gd name="T16" fmla="*/ 45 w 93"/>
                <a:gd name="T17" fmla="*/ 16 h 35"/>
                <a:gd name="T18" fmla="*/ 55 w 93"/>
                <a:gd name="T19" fmla="*/ 13 h 35"/>
                <a:gd name="T20" fmla="*/ 61 w 93"/>
                <a:gd name="T21" fmla="*/ 10 h 35"/>
                <a:gd name="T22" fmla="*/ 71 w 93"/>
                <a:gd name="T23" fmla="*/ 6 h 35"/>
                <a:gd name="T24" fmla="*/ 77 w 93"/>
                <a:gd name="T25" fmla="*/ 6 h 35"/>
                <a:gd name="T26" fmla="*/ 84 w 93"/>
                <a:gd name="T27" fmla="*/ 3 h 35"/>
                <a:gd name="T28" fmla="*/ 87 w 93"/>
                <a:gd name="T29" fmla="*/ 3 h 35"/>
                <a:gd name="T30" fmla="*/ 90 w 93"/>
                <a:gd name="T31" fmla="*/ 0 h 35"/>
                <a:gd name="T32" fmla="*/ 93 w 93"/>
                <a:gd name="T33" fmla="*/ 0 h 35"/>
                <a:gd name="T34" fmla="*/ 90 w 93"/>
                <a:gd name="T35" fmla="*/ 0 h 35"/>
                <a:gd name="T36" fmla="*/ 90 w 93"/>
                <a:gd name="T37" fmla="*/ 3 h 35"/>
                <a:gd name="T38" fmla="*/ 84 w 93"/>
                <a:gd name="T39" fmla="*/ 3 h 35"/>
                <a:gd name="T40" fmla="*/ 80 w 93"/>
                <a:gd name="T41" fmla="*/ 6 h 35"/>
                <a:gd name="T42" fmla="*/ 74 w 93"/>
                <a:gd name="T43" fmla="*/ 10 h 35"/>
                <a:gd name="T44" fmla="*/ 64 w 93"/>
                <a:gd name="T45" fmla="*/ 13 h 35"/>
                <a:gd name="T46" fmla="*/ 58 w 93"/>
                <a:gd name="T47" fmla="*/ 16 h 35"/>
                <a:gd name="T48" fmla="*/ 48 w 93"/>
                <a:gd name="T49" fmla="*/ 19 h 35"/>
                <a:gd name="T50" fmla="*/ 42 w 93"/>
                <a:gd name="T51" fmla="*/ 22 h 35"/>
                <a:gd name="T52" fmla="*/ 32 w 93"/>
                <a:gd name="T53" fmla="*/ 26 h 35"/>
                <a:gd name="T54" fmla="*/ 26 w 93"/>
                <a:gd name="T55" fmla="*/ 29 h 35"/>
                <a:gd name="T56" fmla="*/ 19 w 93"/>
                <a:gd name="T57" fmla="*/ 29 h 35"/>
                <a:gd name="T58" fmla="*/ 13 w 93"/>
                <a:gd name="T59" fmla="*/ 32 h 35"/>
                <a:gd name="T60" fmla="*/ 7 w 93"/>
                <a:gd name="T61" fmla="*/ 32 h 35"/>
                <a:gd name="T62" fmla="*/ 3 w 93"/>
                <a:gd name="T63" fmla="*/ 35 h 35"/>
                <a:gd name="T64" fmla="*/ 3 w 93"/>
                <a:gd name="T65" fmla="*/ 35 h 35"/>
                <a:gd name="T66" fmla="*/ 0 w 93"/>
                <a:gd name="T67" fmla="*/ 35 h 35"/>
                <a:gd name="T68" fmla="*/ 0 w 93"/>
                <a:gd name="T69" fmla="*/ 32 h 35"/>
                <a:gd name="T70" fmla="*/ 3 w 93"/>
                <a:gd name="T71" fmla="*/ 32 h 35"/>
                <a:gd name="T72" fmla="*/ 3 w 93"/>
                <a:gd name="T73" fmla="*/ 32 h 35"/>
                <a:gd name="T74" fmla="*/ 3 w 93"/>
                <a:gd name="T75" fmla="*/ 32 h 3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3"/>
                <a:gd name="T115" fmla="*/ 0 h 35"/>
                <a:gd name="T116" fmla="*/ 93 w 93"/>
                <a:gd name="T117" fmla="*/ 35 h 3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3" h="35">
                  <a:moveTo>
                    <a:pt x="3" y="32"/>
                  </a:moveTo>
                  <a:lnTo>
                    <a:pt x="3" y="32"/>
                  </a:lnTo>
                  <a:lnTo>
                    <a:pt x="7" y="29"/>
                  </a:lnTo>
                  <a:lnTo>
                    <a:pt x="10" y="29"/>
                  </a:lnTo>
                  <a:lnTo>
                    <a:pt x="16" y="26"/>
                  </a:lnTo>
                  <a:lnTo>
                    <a:pt x="23" y="26"/>
                  </a:lnTo>
                  <a:lnTo>
                    <a:pt x="29" y="22"/>
                  </a:lnTo>
                  <a:lnTo>
                    <a:pt x="39" y="19"/>
                  </a:lnTo>
                  <a:lnTo>
                    <a:pt x="45" y="16"/>
                  </a:lnTo>
                  <a:lnTo>
                    <a:pt x="55" y="13"/>
                  </a:lnTo>
                  <a:lnTo>
                    <a:pt x="61" y="10"/>
                  </a:lnTo>
                  <a:lnTo>
                    <a:pt x="71" y="6"/>
                  </a:lnTo>
                  <a:lnTo>
                    <a:pt x="77" y="6"/>
                  </a:lnTo>
                  <a:lnTo>
                    <a:pt x="84" y="3"/>
                  </a:lnTo>
                  <a:lnTo>
                    <a:pt x="87" y="3"/>
                  </a:lnTo>
                  <a:lnTo>
                    <a:pt x="90" y="0"/>
                  </a:lnTo>
                  <a:lnTo>
                    <a:pt x="93" y="0"/>
                  </a:lnTo>
                  <a:lnTo>
                    <a:pt x="90" y="0"/>
                  </a:lnTo>
                  <a:lnTo>
                    <a:pt x="90" y="3"/>
                  </a:lnTo>
                  <a:lnTo>
                    <a:pt x="84" y="3"/>
                  </a:lnTo>
                  <a:lnTo>
                    <a:pt x="80" y="6"/>
                  </a:lnTo>
                  <a:lnTo>
                    <a:pt x="74" y="10"/>
                  </a:lnTo>
                  <a:lnTo>
                    <a:pt x="64" y="13"/>
                  </a:lnTo>
                  <a:lnTo>
                    <a:pt x="58" y="16"/>
                  </a:lnTo>
                  <a:lnTo>
                    <a:pt x="48" y="19"/>
                  </a:lnTo>
                  <a:lnTo>
                    <a:pt x="42" y="22"/>
                  </a:lnTo>
                  <a:lnTo>
                    <a:pt x="32" y="26"/>
                  </a:lnTo>
                  <a:lnTo>
                    <a:pt x="26" y="29"/>
                  </a:lnTo>
                  <a:lnTo>
                    <a:pt x="19" y="29"/>
                  </a:lnTo>
                  <a:lnTo>
                    <a:pt x="13" y="32"/>
                  </a:lnTo>
                  <a:lnTo>
                    <a:pt x="7" y="32"/>
                  </a:lnTo>
                  <a:lnTo>
                    <a:pt x="3" y="35"/>
                  </a:lnTo>
                  <a:lnTo>
                    <a:pt x="0" y="35"/>
                  </a:lnTo>
                  <a:lnTo>
                    <a:pt x="0" y="32"/>
                  </a:lnTo>
                  <a:lnTo>
                    <a:pt x="3" y="32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6" name="Freeform 518"/>
            <p:cNvSpPr>
              <a:spLocks/>
            </p:cNvSpPr>
            <p:nvPr/>
          </p:nvSpPr>
          <p:spPr bwMode="auto">
            <a:xfrm>
              <a:off x="4622" y="3445"/>
              <a:ext cx="87" cy="35"/>
            </a:xfrm>
            <a:custGeom>
              <a:avLst/>
              <a:gdLst>
                <a:gd name="T0" fmla="*/ 0 w 87"/>
                <a:gd name="T1" fmla="*/ 32 h 35"/>
                <a:gd name="T2" fmla="*/ 3 w 87"/>
                <a:gd name="T3" fmla="*/ 32 h 35"/>
                <a:gd name="T4" fmla="*/ 3 w 87"/>
                <a:gd name="T5" fmla="*/ 29 h 35"/>
                <a:gd name="T6" fmla="*/ 10 w 87"/>
                <a:gd name="T7" fmla="*/ 29 h 35"/>
                <a:gd name="T8" fmla="*/ 13 w 87"/>
                <a:gd name="T9" fmla="*/ 26 h 35"/>
                <a:gd name="T10" fmla="*/ 19 w 87"/>
                <a:gd name="T11" fmla="*/ 26 h 35"/>
                <a:gd name="T12" fmla="*/ 26 w 87"/>
                <a:gd name="T13" fmla="*/ 23 h 35"/>
                <a:gd name="T14" fmla="*/ 35 w 87"/>
                <a:gd name="T15" fmla="*/ 19 h 35"/>
                <a:gd name="T16" fmla="*/ 42 w 87"/>
                <a:gd name="T17" fmla="*/ 16 h 35"/>
                <a:gd name="T18" fmla="*/ 51 w 87"/>
                <a:gd name="T19" fmla="*/ 13 h 35"/>
                <a:gd name="T20" fmla="*/ 58 w 87"/>
                <a:gd name="T21" fmla="*/ 10 h 35"/>
                <a:gd name="T22" fmla="*/ 64 w 87"/>
                <a:gd name="T23" fmla="*/ 10 h 35"/>
                <a:gd name="T24" fmla="*/ 71 w 87"/>
                <a:gd name="T25" fmla="*/ 7 h 35"/>
                <a:gd name="T26" fmla="*/ 77 w 87"/>
                <a:gd name="T27" fmla="*/ 3 h 35"/>
                <a:gd name="T28" fmla="*/ 80 w 87"/>
                <a:gd name="T29" fmla="*/ 3 h 35"/>
                <a:gd name="T30" fmla="*/ 83 w 87"/>
                <a:gd name="T31" fmla="*/ 3 h 35"/>
                <a:gd name="T32" fmla="*/ 87 w 87"/>
                <a:gd name="T33" fmla="*/ 0 h 35"/>
                <a:gd name="T34" fmla="*/ 87 w 87"/>
                <a:gd name="T35" fmla="*/ 3 h 35"/>
                <a:gd name="T36" fmla="*/ 83 w 87"/>
                <a:gd name="T37" fmla="*/ 3 h 35"/>
                <a:gd name="T38" fmla="*/ 80 w 87"/>
                <a:gd name="T39" fmla="*/ 3 h 35"/>
                <a:gd name="T40" fmla="*/ 74 w 87"/>
                <a:gd name="T41" fmla="*/ 7 h 35"/>
                <a:gd name="T42" fmla="*/ 67 w 87"/>
                <a:gd name="T43" fmla="*/ 10 h 35"/>
                <a:gd name="T44" fmla="*/ 61 w 87"/>
                <a:gd name="T45" fmla="*/ 13 h 35"/>
                <a:gd name="T46" fmla="*/ 54 w 87"/>
                <a:gd name="T47" fmla="*/ 16 h 35"/>
                <a:gd name="T48" fmla="*/ 45 w 87"/>
                <a:gd name="T49" fmla="*/ 19 h 35"/>
                <a:gd name="T50" fmla="*/ 38 w 87"/>
                <a:gd name="T51" fmla="*/ 23 h 35"/>
                <a:gd name="T52" fmla="*/ 29 w 87"/>
                <a:gd name="T53" fmla="*/ 26 h 35"/>
                <a:gd name="T54" fmla="*/ 22 w 87"/>
                <a:gd name="T55" fmla="*/ 29 h 35"/>
                <a:gd name="T56" fmla="*/ 16 w 87"/>
                <a:gd name="T57" fmla="*/ 29 h 35"/>
                <a:gd name="T58" fmla="*/ 10 w 87"/>
                <a:gd name="T59" fmla="*/ 32 h 35"/>
                <a:gd name="T60" fmla="*/ 6 w 87"/>
                <a:gd name="T61" fmla="*/ 35 h 35"/>
                <a:gd name="T62" fmla="*/ 3 w 87"/>
                <a:gd name="T63" fmla="*/ 35 h 35"/>
                <a:gd name="T64" fmla="*/ 0 w 87"/>
                <a:gd name="T65" fmla="*/ 35 h 35"/>
                <a:gd name="T66" fmla="*/ 0 w 87"/>
                <a:gd name="T67" fmla="*/ 35 h 35"/>
                <a:gd name="T68" fmla="*/ 0 w 87"/>
                <a:gd name="T69" fmla="*/ 32 h 35"/>
                <a:gd name="T70" fmla="*/ 0 w 87"/>
                <a:gd name="T71" fmla="*/ 32 h 35"/>
                <a:gd name="T72" fmla="*/ 0 w 87"/>
                <a:gd name="T73" fmla="*/ 32 h 35"/>
                <a:gd name="T74" fmla="*/ 0 w 87"/>
                <a:gd name="T75" fmla="*/ 32 h 3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7"/>
                <a:gd name="T115" fmla="*/ 0 h 35"/>
                <a:gd name="T116" fmla="*/ 87 w 87"/>
                <a:gd name="T117" fmla="*/ 35 h 3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7" h="35">
                  <a:moveTo>
                    <a:pt x="0" y="32"/>
                  </a:moveTo>
                  <a:lnTo>
                    <a:pt x="3" y="32"/>
                  </a:lnTo>
                  <a:lnTo>
                    <a:pt x="3" y="29"/>
                  </a:lnTo>
                  <a:lnTo>
                    <a:pt x="10" y="29"/>
                  </a:lnTo>
                  <a:lnTo>
                    <a:pt x="13" y="26"/>
                  </a:lnTo>
                  <a:lnTo>
                    <a:pt x="19" y="26"/>
                  </a:lnTo>
                  <a:lnTo>
                    <a:pt x="26" y="23"/>
                  </a:lnTo>
                  <a:lnTo>
                    <a:pt x="35" y="19"/>
                  </a:lnTo>
                  <a:lnTo>
                    <a:pt x="42" y="16"/>
                  </a:lnTo>
                  <a:lnTo>
                    <a:pt x="51" y="13"/>
                  </a:lnTo>
                  <a:lnTo>
                    <a:pt x="58" y="10"/>
                  </a:lnTo>
                  <a:lnTo>
                    <a:pt x="64" y="10"/>
                  </a:lnTo>
                  <a:lnTo>
                    <a:pt x="71" y="7"/>
                  </a:lnTo>
                  <a:lnTo>
                    <a:pt x="77" y="3"/>
                  </a:lnTo>
                  <a:lnTo>
                    <a:pt x="80" y="3"/>
                  </a:lnTo>
                  <a:lnTo>
                    <a:pt x="83" y="3"/>
                  </a:lnTo>
                  <a:lnTo>
                    <a:pt x="87" y="0"/>
                  </a:lnTo>
                  <a:lnTo>
                    <a:pt x="87" y="3"/>
                  </a:lnTo>
                  <a:lnTo>
                    <a:pt x="83" y="3"/>
                  </a:lnTo>
                  <a:lnTo>
                    <a:pt x="80" y="3"/>
                  </a:lnTo>
                  <a:lnTo>
                    <a:pt x="74" y="7"/>
                  </a:lnTo>
                  <a:lnTo>
                    <a:pt x="67" y="10"/>
                  </a:lnTo>
                  <a:lnTo>
                    <a:pt x="61" y="13"/>
                  </a:lnTo>
                  <a:lnTo>
                    <a:pt x="54" y="16"/>
                  </a:lnTo>
                  <a:lnTo>
                    <a:pt x="45" y="19"/>
                  </a:lnTo>
                  <a:lnTo>
                    <a:pt x="38" y="23"/>
                  </a:lnTo>
                  <a:lnTo>
                    <a:pt x="29" y="26"/>
                  </a:lnTo>
                  <a:lnTo>
                    <a:pt x="22" y="29"/>
                  </a:lnTo>
                  <a:lnTo>
                    <a:pt x="16" y="29"/>
                  </a:lnTo>
                  <a:lnTo>
                    <a:pt x="10" y="32"/>
                  </a:lnTo>
                  <a:lnTo>
                    <a:pt x="6" y="35"/>
                  </a:lnTo>
                  <a:lnTo>
                    <a:pt x="3" y="35"/>
                  </a:lnTo>
                  <a:lnTo>
                    <a:pt x="0" y="35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7" name="Freeform 519"/>
            <p:cNvSpPr>
              <a:spLocks/>
            </p:cNvSpPr>
            <p:nvPr/>
          </p:nvSpPr>
          <p:spPr bwMode="auto">
            <a:xfrm>
              <a:off x="4628" y="3461"/>
              <a:ext cx="100" cy="39"/>
            </a:xfrm>
            <a:custGeom>
              <a:avLst/>
              <a:gdLst>
                <a:gd name="T0" fmla="*/ 4 w 100"/>
                <a:gd name="T1" fmla="*/ 35 h 39"/>
                <a:gd name="T2" fmla="*/ 4 w 100"/>
                <a:gd name="T3" fmla="*/ 35 h 39"/>
                <a:gd name="T4" fmla="*/ 7 w 100"/>
                <a:gd name="T5" fmla="*/ 32 h 39"/>
                <a:gd name="T6" fmla="*/ 10 w 100"/>
                <a:gd name="T7" fmla="*/ 32 h 39"/>
                <a:gd name="T8" fmla="*/ 16 w 100"/>
                <a:gd name="T9" fmla="*/ 29 h 39"/>
                <a:gd name="T10" fmla="*/ 23 w 100"/>
                <a:gd name="T11" fmla="*/ 26 h 39"/>
                <a:gd name="T12" fmla="*/ 32 w 100"/>
                <a:gd name="T13" fmla="*/ 23 h 39"/>
                <a:gd name="T14" fmla="*/ 42 w 100"/>
                <a:gd name="T15" fmla="*/ 19 h 39"/>
                <a:gd name="T16" fmla="*/ 52 w 100"/>
                <a:gd name="T17" fmla="*/ 16 h 39"/>
                <a:gd name="T18" fmla="*/ 58 w 100"/>
                <a:gd name="T19" fmla="*/ 13 h 39"/>
                <a:gd name="T20" fmla="*/ 68 w 100"/>
                <a:gd name="T21" fmla="*/ 10 h 39"/>
                <a:gd name="T22" fmla="*/ 77 w 100"/>
                <a:gd name="T23" fmla="*/ 7 h 39"/>
                <a:gd name="T24" fmla="*/ 84 w 100"/>
                <a:gd name="T25" fmla="*/ 3 h 39"/>
                <a:gd name="T26" fmla="*/ 90 w 100"/>
                <a:gd name="T27" fmla="*/ 3 h 39"/>
                <a:gd name="T28" fmla="*/ 93 w 100"/>
                <a:gd name="T29" fmla="*/ 0 h 39"/>
                <a:gd name="T30" fmla="*/ 100 w 100"/>
                <a:gd name="T31" fmla="*/ 0 h 39"/>
                <a:gd name="T32" fmla="*/ 100 w 100"/>
                <a:gd name="T33" fmla="*/ 0 h 39"/>
                <a:gd name="T34" fmla="*/ 100 w 100"/>
                <a:gd name="T35" fmla="*/ 0 h 39"/>
                <a:gd name="T36" fmla="*/ 97 w 100"/>
                <a:gd name="T37" fmla="*/ 0 h 39"/>
                <a:gd name="T38" fmla="*/ 90 w 100"/>
                <a:gd name="T39" fmla="*/ 3 h 39"/>
                <a:gd name="T40" fmla="*/ 87 w 100"/>
                <a:gd name="T41" fmla="*/ 7 h 39"/>
                <a:gd name="T42" fmla="*/ 77 w 100"/>
                <a:gd name="T43" fmla="*/ 10 h 39"/>
                <a:gd name="T44" fmla="*/ 71 w 100"/>
                <a:gd name="T45" fmla="*/ 13 h 39"/>
                <a:gd name="T46" fmla="*/ 61 w 100"/>
                <a:gd name="T47" fmla="*/ 16 h 39"/>
                <a:gd name="T48" fmla="*/ 52 w 100"/>
                <a:gd name="T49" fmla="*/ 19 h 39"/>
                <a:gd name="T50" fmla="*/ 45 w 100"/>
                <a:gd name="T51" fmla="*/ 23 h 39"/>
                <a:gd name="T52" fmla="*/ 36 w 100"/>
                <a:gd name="T53" fmla="*/ 26 h 39"/>
                <a:gd name="T54" fmla="*/ 26 w 100"/>
                <a:gd name="T55" fmla="*/ 29 h 39"/>
                <a:gd name="T56" fmla="*/ 20 w 100"/>
                <a:gd name="T57" fmla="*/ 32 h 39"/>
                <a:gd name="T58" fmla="*/ 13 w 100"/>
                <a:gd name="T59" fmla="*/ 35 h 39"/>
                <a:gd name="T60" fmla="*/ 7 w 100"/>
                <a:gd name="T61" fmla="*/ 35 h 39"/>
                <a:gd name="T62" fmla="*/ 4 w 100"/>
                <a:gd name="T63" fmla="*/ 39 h 39"/>
                <a:gd name="T64" fmla="*/ 4 w 100"/>
                <a:gd name="T65" fmla="*/ 39 h 39"/>
                <a:gd name="T66" fmla="*/ 0 w 100"/>
                <a:gd name="T67" fmla="*/ 39 h 39"/>
                <a:gd name="T68" fmla="*/ 0 w 100"/>
                <a:gd name="T69" fmla="*/ 35 h 39"/>
                <a:gd name="T70" fmla="*/ 0 w 100"/>
                <a:gd name="T71" fmla="*/ 35 h 39"/>
                <a:gd name="T72" fmla="*/ 4 w 100"/>
                <a:gd name="T73" fmla="*/ 35 h 39"/>
                <a:gd name="T74" fmla="*/ 4 w 100"/>
                <a:gd name="T75" fmla="*/ 35 h 3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0"/>
                <a:gd name="T115" fmla="*/ 0 h 39"/>
                <a:gd name="T116" fmla="*/ 100 w 100"/>
                <a:gd name="T117" fmla="*/ 39 h 3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0" h="39">
                  <a:moveTo>
                    <a:pt x="4" y="35"/>
                  </a:moveTo>
                  <a:lnTo>
                    <a:pt x="4" y="35"/>
                  </a:lnTo>
                  <a:lnTo>
                    <a:pt x="7" y="32"/>
                  </a:lnTo>
                  <a:lnTo>
                    <a:pt x="10" y="32"/>
                  </a:lnTo>
                  <a:lnTo>
                    <a:pt x="16" y="29"/>
                  </a:lnTo>
                  <a:lnTo>
                    <a:pt x="23" y="26"/>
                  </a:lnTo>
                  <a:lnTo>
                    <a:pt x="32" y="23"/>
                  </a:lnTo>
                  <a:lnTo>
                    <a:pt x="42" y="19"/>
                  </a:lnTo>
                  <a:lnTo>
                    <a:pt x="52" y="16"/>
                  </a:lnTo>
                  <a:lnTo>
                    <a:pt x="58" y="13"/>
                  </a:lnTo>
                  <a:lnTo>
                    <a:pt x="68" y="10"/>
                  </a:lnTo>
                  <a:lnTo>
                    <a:pt x="77" y="7"/>
                  </a:lnTo>
                  <a:lnTo>
                    <a:pt x="84" y="3"/>
                  </a:lnTo>
                  <a:lnTo>
                    <a:pt x="90" y="3"/>
                  </a:lnTo>
                  <a:lnTo>
                    <a:pt x="93" y="0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0" y="3"/>
                  </a:lnTo>
                  <a:lnTo>
                    <a:pt x="87" y="7"/>
                  </a:lnTo>
                  <a:lnTo>
                    <a:pt x="77" y="10"/>
                  </a:lnTo>
                  <a:lnTo>
                    <a:pt x="71" y="13"/>
                  </a:lnTo>
                  <a:lnTo>
                    <a:pt x="61" y="16"/>
                  </a:lnTo>
                  <a:lnTo>
                    <a:pt x="52" y="19"/>
                  </a:lnTo>
                  <a:lnTo>
                    <a:pt x="45" y="23"/>
                  </a:lnTo>
                  <a:lnTo>
                    <a:pt x="36" y="26"/>
                  </a:lnTo>
                  <a:lnTo>
                    <a:pt x="26" y="29"/>
                  </a:lnTo>
                  <a:lnTo>
                    <a:pt x="20" y="32"/>
                  </a:lnTo>
                  <a:lnTo>
                    <a:pt x="13" y="35"/>
                  </a:lnTo>
                  <a:lnTo>
                    <a:pt x="7" y="35"/>
                  </a:lnTo>
                  <a:lnTo>
                    <a:pt x="4" y="39"/>
                  </a:lnTo>
                  <a:lnTo>
                    <a:pt x="0" y="39"/>
                  </a:lnTo>
                  <a:lnTo>
                    <a:pt x="0" y="35"/>
                  </a:lnTo>
                  <a:lnTo>
                    <a:pt x="4" y="3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8" name="Freeform 520"/>
            <p:cNvSpPr>
              <a:spLocks/>
            </p:cNvSpPr>
            <p:nvPr/>
          </p:nvSpPr>
          <p:spPr bwMode="auto">
            <a:xfrm>
              <a:off x="4612" y="3403"/>
              <a:ext cx="45" cy="103"/>
            </a:xfrm>
            <a:custGeom>
              <a:avLst/>
              <a:gdLst>
                <a:gd name="T0" fmla="*/ 0 w 45"/>
                <a:gd name="T1" fmla="*/ 0 h 103"/>
                <a:gd name="T2" fmla="*/ 0 w 45"/>
                <a:gd name="T3" fmla="*/ 0 h 103"/>
                <a:gd name="T4" fmla="*/ 0 w 45"/>
                <a:gd name="T5" fmla="*/ 4 h 103"/>
                <a:gd name="T6" fmla="*/ 4 w 45"/>
                <a:gd name="T7" fmla="*/ 4 h 103"/>
                <a:gd name="T8" fmla="*/ 4 w 45"/>
                <a:gd name="T9" fmla="*/ 7 h 103"/>
                <a:gd name="T10" fmla="*/ 7 w 45"/>
                <a:gd name="T11" fmla="*/ 10 h 103"/>
                <a:gd name="T12" fmla="*/ 7 w 45"/>
                <a:gd name="T13" fmla="*/ 13 h 103"/>
                <a:gd name="T14" fmla="*/ 10 w 45"/>
                <a:gd name="T15" fmla="*/ 16 h 103"/>
                <a:gd name="T16" fmla="*/ 10 w 45"/>
                <a:gd name="T17" fmla="*/ 23 h 103"/>
                <a:gd name="T18" fmla="*/ 13 w 45"/>
                <a:gd name="T19" fmla="*/ 26 h 103"/>
                <a:gd name="T20" fmla="*/ 16 w 45"/>
                <a:gd name="T21" fmla="*/ 29 h 103"/>
                <a:gd name="T22" fmla="*/ 16 w 45"/>
                <a:gd name="T23" fmla="*/ 36 h 103"/>
                <a:gd name="T24" fmla="*/ 20 w 45"/>
                <a:gd name="T25" fmla="*/ 39 h 103"/>
                <a:gd name="T26" fmla="*/ 23 w 45"/>
                <a:gd name="T27" fmla="*/ 42 h 103"/>
                <a:gd name="T28" fmla="*/ 23 w 45"/>
                <a:gd name="T29" fmla="*/ 45 h 103"/>
                <a:gd name="T30" fmla="*/ 26 w 45"/>
                <a:gd name="T31" fmla="*/ 49 h 103"/>
                <a:gd name="T32" fmla="*/ 26 w 45"/>
                <a:gd name="T33" fmla="*/ 52 h 103"/>
                <a:gd name="T34" fmla="*/ 29 w 45"/>
                <a:gd name="T35" fmla="*/ 55 h 103"/>
                <a:gd name="T36" fmla="*/ 32 w 45"/>
                <a:gd name="T37" fmla="*/ 61 h 103"/>
                <a:gd name="T38" fmla="*/ 36 w 45"/>
                <a:gd name="T39" fmla="*/ 71 h 103"/>
                <a:gd name="T40" fmla="*/ 39 w 45"/>
                <a:gd name="T41" fmla="*/ 81 h 103"/>
                <a:gd name="T42" fmla="*/ 42 w 45"/>
                <a:gd name="T43" fmla="*/ 87 h 103"/>
                <a:gd name="T44" fmla="*/ 45 w 45"/>
                <a:gd name="T45" fmla="*/ 93 h 103"/>
                <a:gd name="T46" fmla="*/ 45 w 45"/>
                <a:gd name="T47" fmla="*/ 100 h 103"/>
                <a:gd name="T48" fmla="*/ 45 w 45"/>
                <a:gd name="T49" fmla="*/ 103 h 103"/>
                <a:gd name="T50" fmla="*/ 45 w 45"/>
                <a:gd name="T51" fmla="*/ 100 h 103"/>
                <a:gd name="T52" fmla="*/ 45 w 45"/>
                <a:gd name="T53" fmla="*/ 97 h 103"/>
                <a:gd name="T54" fmla="*/ 45 w 45"/>
                <a:gd name="T55" fmla="*/ 87 h 103"/>
                <a:gd name="T56" fmla="*/ 42 w 45"/>
                <a:gd name="T57" fmla="*/ 81 h 103"/>
                <a:gd name="T58" fmla="*/ 39 w 45"/>
                <a:gd name="T59" fmla="*/ 71 h 103"/>
                <a:gd name="T60" fmla="*/ 36 w 45"/>
                <a:gd name="T61" fmla="*/ 61 h 103"/>
                <a:gd name="T62" fmla="*/ 36 w 45"/>
                <a:gd name="T63" fmla="*/ 55 h 103"/>
                <a:gd name="T64" fmla="*/ 29 w 45"/>
                <a:gd name="T65" fmla="*/ 49 h 103"/>
                <a:gd name="T66" fmla="*/ 26 w 45"/>
                <a:gd name="T67" fmla="*/ 45 h 103"/>
                <a:gd name="T68" fmla="*/ 23 w 45"/>
                <a:gd name="T69" fmla="*/ 39 h 103"/>
                <a:gd name="T70" fmla="*/ 20 w 45"/>
                <a:gd name="T71" fmla="*/ 29 h 103"/>
                <a:gd name="T72" fmla="*/ 13 w 45"/>
                <a:gd name="T73" fmla="*/ 23 h 103"/>
                <a:gd name="T74" fmla="*/ 10 w 45"/>
                <a:gd name="T75" fmla="*/ 13 h 103"/>
                <a:gd name="T76" fmla="*/ 7 w 45"/>
                <a:gd name="T77" fmla="*/ 7 h 103"/>
                <a:gd name="T78" fmla="*/ 7 w 45"/>
                <a:gd name="T79" fmla="*/ 4 h 103"/>
                <a:gd name="T80" fmla="*/ 4 w 45"/>
                <a:gd name="T81" fmla="*/ 0 h 103"/>
                <a:gd name="T82" fmla="*/ 4 w 45"/>
                <a:gd name="T83" fmla="*/ 0 h 103"/>
                <a:gd name="T84" fmla="*/ 4 w 45"/>
                <a:gd name="T85" fmla="*/ 0 h 103"/>
                <a:gd name="T86" fmla="*/ 0 w 45"/>
                <a:gd name="T87" fmla="*/ 0 h 103"/>
                <a:gd name="T88" fmla="*/ 0 w 45"/>
                <a:gd name="T89" fmla="*/ 0 h 103"/>
                <a:gd name="T90" fmla="*/ 0 w 45"/>
                <a:gd name="T91" fmla="*/ 0 h 10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5"/>
                <a:gd name="T139" fmla="*/ 0 h 103"/>
                <a:gd name="T140" fmla="*/ 45 w 45"/>
                <a:gd name="T141" fmla="*/ 103 h 10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5" h="103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7"/>
                  </a:lnTo>
                  <a:lnTo>
                    <a:pt x="7" y="10"/>
                  </a:lnTo>
                  <a:lnTo>
                    <a:pt x="7" y="13"/>
                  </a:lnTo>
                  <a:lnTo>
                    <a:pt x="10" y="16"/>
                  </a:lnTo>
                  <a:lnTo>
                    <a:pt x="10" y="23"/>
                  </a:lnTo>
                  <a:lnTo>
                    <a:pt x="13" y="26"/>
                  </a:lnTo>
                  <a:lnTo>
                    <a:pt x="16" y="29"/>
                  </a:lnTo>
                  <a:lnTo>
                    <a:pt x="16" y="36"/>
                  </a:lnTo>
                  <a:lnTo>
                    <a:pt x="20" y="39"/>
                  </a:lnTo>
                  <a:lnTo>
                    <a:pt x="23" y="42"/>
                  </a:lnTo>
                  <a:lnTo>
                    <a:pt x="23" y="45"/>
                  </a:lnTo>
                  <a:lnTo>
                    <a:pt x="26" y="49"/>
                  </a:lnTo>
                  <a:lnTo>
                    <a:pt x="26" y="52"/>
                  </a:lnTo>
                  <a:lnTo>
                    <a:pt x="29" y="55"/>
                  </a:lnTo>
                  <a:lnTo>
                    <a:pt x="32" y="61"/>
                  </a:lnTo>
                  <a:lnTo>
                    <a:pt x="36" y="71"/>
                  </a:lnTo>
                  <a:lnTo>
                    <a:pt x="39" y="81"/>
                  </a:lnTo>
                  <a:lnTo>
                    <a:pt x="42" y="87"/>
                  </a:lnTo>
                  <a:lnTo>
                    <a:pt x="45" y="93"/>
                  </a:lnTo>
                  <a:lnTo>
                    <a:pt x="45" y="100"/>
                  </a:lnTo>
                  <a:lnTo>
                    <a:pt x="45" y="103"/>
                  </a:lnTo>
                  <a:lnTo>
                    <a:pt x="45" y="100"/>
                  </a:lnTo>
                  <a:lnTo>
                    <a:pt x="45" y="97"/>
                  </a:lnTo>
                  <a:lnTo>
                    <a:pt x="45" y="87"/>
                  </a:lnTo>
                  <a:lnTo>
                    <a:pt x="42" y="81"/>
                  </a:lnTo>
                  <a:lnTo>
                    <a:pt x="39" y="71"/>
                  </a:lnTo>
                  <a:lnTo>
                    <a:pt x="36" y="61"/>
                  </a:lnTo>
                  <a:lnTo>
                    <a:pt x="36" y="55"/>
                  </a:lnTo>
                  <a:lnTo>
                    <a:pt x="29" y="49"/>
                  </a:lnTo>
                  <a:lnTo>
                    <a:pt x="26" y="45"/>
                  </a:lnTo>
                  <a:lnTo>
                    <a:pt x="23" y="39"/>
                  </a:lnTo>
                  <a:lnTo>
                    <a:pt x="20" y="29"/>
                  </a:lnTo>
                  <a:lnTo>
                    <a:pt x="13" y="23"/>
                  </a:lnTo>
                  <a:lnTo>
                    <a:pt x="10" y="13"/>
                  </a:lnTo>
                  <a:lnTo>
                    <a:pt x="7" y="7"/>
                  </a:lnTo>
                  <a:lnTo>
                    <a:pt x="7" y="4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9" name="Freeform 521"/>
            <p:cNvSpPr>
              <a:spLocks/>
            </p:cNvSpPr>
            <p:nvPr/>
          </p:nvSpPr>
          <p:spPr bwMode="auto">
            <a:xfrm>
              <a:off x="4638" y="3394"/>
              <a:ext cx="45" cy="102"/>
            </a:xfrm>
            <a:custGeom>
              <a:avLst/>
              <a:gdLst>
                <a:gd name="T0" fmla="*/ 0 w 45"/>
                <a:gd name="T1" fmla="*/ 3 h 102"/>
                <a:gd name="T2" fmla="*/ 0 w 45"/>
                <a:gd name="T3" fmla="*/ 3 h 102"/>
                <a:gd name="T4" fmla="*/ 0 w 45"/>
                <a:gd name="T5" fmla="*/ 3 h 102"/>
                <a:gd name="T6" fmla="*/ 0 w 45"/>
                <a:gd name="T7" fmla="*/ 6 h 102"/>
                <a:gd name="T8" fmla="*/ 0 w 45"/>
                <a:gd name="T9" fmla="*/ 9 h 102"/>
                <a:gd name="T10" fmla="*/ 3 w 45"/>
                <a:gd name="T11" fmla="*/ 9 h 102"/>
                <a:gd name="T12" fmla="*/ 3 w 45"/>
                <a:gd name="T13" fmla="*/ 16 h 102"/>
                <a:gd name="T14" fmla="*/ 6 w 45"/>
                <a:gd name="T15" fmla="*/ 19 h 102"/>
                <a:gd name="T16" fmla="*/ 10 w 45"/>
                <a:gd name="T17" fmla="*/ 22 h 102"/>
                <a:gd name="T18" fmla="*/ 10 w 45"/>
                <a:gd name="T19" fmla="*/ 25 h 102"/>
                <a:gd name="T20" fmla="*/ 13 w 45"/>
                <a:gd name="T21" fmla="*/ 32 h 102"/>
                <a:gd name="T22" fmla="*/ 16 w 45"/>
                <a:gd name="T23" fmla="*/ 35 h 102"/>
                <a:gd name="T24" fmla="*/ 16 w 45"/>
                <a:gd name="T25" fmla="*/ 38 h 102"/>
                <a:gd name="T26" fmla="*/ 19 w 45"/>
                <a:gd name="T27" fmla="*/ 42 h 102"/>
                <a:gd name="T28" fmla="*/ 22 w 45"/>
                <a:gd name="T29" fmla="*/ 45 h 102"/>
                <a:gd name="T30" fmla="*/ 22 w 45"/>
                <a:gd name="T31" fmla="*/ 48 h 102"/>
                <a:gd name="T32" fmla="*/ 26 w 45"/>
                <a:gd name="T33" fmla="*/ 51 h 102"/>
                <a:gd name="T34" fmla="*/ 29 w 45"/>
                <a:gd name="T35" fmla="*/ 58 h 102"/>
                <a:gd name="T36" fmla="*/ 32 w 45"/>
                <a:gd name="T37" fmla="*/ 64 h 102"/>
                <a:gd name="T38" fmla="*/ 35 w 45"/>
                <a:gd name="T39" fmla="*/ 70 h 102"/>
                <a:gd name="T40" fmla="*/ 38 w 45"/>
                <a:gd name="T41" fmla="*/ 80 h 102"/>
                <a:gd name="T42" fmla="*/ 38 w 45"/>
                <a:gd name="T43" fmla="*/ 86 h 102"/>
                <a:gd name="T44" fmla="*/ 42 w 45"/>
                <a:gd name="T45" fmla="*/ 96 h 102"/>
                <a:gd name="T46" fmla="*/ 42 w 45"/>
                <a:gd name="T47" fmla="*/ 99 h 102"/>
                <a:gd name="T48" fmla="*/ 45 w 45"/>
                <a:gd name="T49" fmla="*/ 102 h 102"/>
                <a:gd name="T50" fmla="*/ 45 w 45"/>
                <a:gd name="T51" fmla="*/ 102 h 102"/>
                <a:gd name="T52" fmla="*/ 42 w 45"/>
                <a:gd name="T53" fmla="*/ 96 h 102"/>
                <a:gd name="T54" fmla="*/ 42 w 45"/>
                <a:gd name="T55" fmla="*/ 90 h 102"/>
                <a:gd name="T56" fmla="*/ 38 w 45"/>
                <a:gd name="T57" fmla="*/ 80 h 102"/>
                <a:gd name="T58" fmla="*/ 38 w 45"/>
                <a:gd name="T59" fmla="*/ 70 h 102"/>
                <a:gd name="T60" fmla="*/ 35 w 45"/>
                <a:gd name="T61" fmla="*/ 64 h 102"/>
                <a:gd name="T62" fmla="*/ 32 w 45"/>
                <a:gd name="T63" fmla="*/ 54 h 102"/>
                <a:gd name="T64" fmla="*/ 29 w 45"/>
                <a:gd name="T65" fmla="*/ 51 h 102"/>
                <a:gd name="T66" fmla="*/ 26 w 45"/>
                <a:gd name="T67" fmla="*/ 48 h 102"/>
                <a:gd name="T68" fmla="*/ 26 w 45"/>
                <a:gd name="T69" fmla="*/ 45 h 102"/>
                <a:gd name="T70" fmla="*/ 22 w 45"/>
                <a:gd name="T71" fmla="*/ 42 h 102"/>
                <a:gd name="T72" fmla="*/ 19 w 45"/>
                <a:gd name="T73" fmla="*/ 38 h 102"/>
                <a:gd name="T74" fmla="*/ 19 w 45"/>
                <a:gd name="T75" fmla="*/ 35 h 102"/>
                <a:gd name="T76" fmla="*/ 16 w 45"/>
                <a:gd name="T77" fmla="*/ 32 h 102"/>
                <a:gd name="T78" fmla="*/ 13 w 45"/>
                <a:gd name="T79" fmla="*/ 25 h 102"/>
                <a:gd name="T80" fmla="*/ 13 w 45"/>
                <a:gd name="T81" fmla="*/ 22 h 102"/>
                <a:gd name="T82" fmla="*/ 10 w 45"/>
                <a:gd name="T83" fmla="*/ 19 h 102"/>
                <a:gd name="T84" fmla="*/ 10 w 45"/>
                <a:gd name="T85" fmla="*/ 16 h 102"/>
                <a:gd name="T86" fmla="*/ 6 w 45"/>
                <a:gd name="T87" fmla="*/ 9 h 102"/>
                <a:gd name="T88" fmla="*/ 6 w 45"/>
                <a:gd name="T89" fmla="*/ 9 h 102"/>
                <a:gd name="T90" fmla="*/ 3 w 45"/>
                <a:gd name="T91" fmla="*/ 6 h 102"/>
                <a:gd name="T92" fmla="*/ 3 w 45"/>
                <a:gd name="T93" fmla="*/ 3 h 102"/>
                <a:gd name="T94" fmla="*/ 3 w 45"/>
                <a:gd name="T95" fmla="*/ 3 h 102"/>
                <a:gd name="T96" fmla="*/ 3 w 45"/>
                <a:gd name="T97" fmla="*/ 3 h 102"/>
                <a:gd name="T98" fmla="*/ 3 w 45"/>
                <a:gd name="T99" fmla="*/ 0 h 102"/>
                <a:gd name="T100" fmla="*/ 0 w 45"/>
                <a:gd name="T101" fmla="*/ 0 h 102"/>
                <a:gd name="T102" fmla="*/ 0 w 45"/>
                <a:gd name="T103" fmla="*/ 0 h 102"/>
                <a:gd name="T104" fmla="*/ 0 w 45"/>
                <a:gd name="T105" fmla="*/ 3 h 102"/>
                <a:gd name="T106" fmla="*/ 0 w 45"/>
                <a:gd name="T107" fmla="*/ 3 h 10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5"/>
                <a:gd name="T163" fmla="*/ 0 h 102"/>
                <a:gd name="T164" fmla="*/ 45 w 45"/>
                <a:gd name="T165" fmla="*/ 102 h 10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5" h="102">
                  <a:moveTo>
                    <a:pt x="0" y="3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3" y="9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10" y="22"/>
                  </a:lnTo>
                  <a:lnTo>
                    <a:pt x="10" y="25"/>
                  </a:lnTo>
                  <a:lnTo>
                    <a:pt x="13" y="32"/>
                  </a:lnTo>
                  <a:lnTo>
                    <a:pt x="16" y="35"/>
                  </a:lnTo>
                  <a:lnTo>
                    <a:pt x="16" y="38"/>
                  </a:lnTo>
                  <a:lnTo>
                    <a:pt x="19" y="42"/>
                  </a:lnTo>
                  <a:lnTo>
                    <a:pt x="22" y="45"/>
                  </a:lnTo>
                  <a:lnTo>
                    <a:pt x="22" y="48"/>
                  </a:lnTo>
                  <a:lnTo>
                    <a:pt x="26" y="51"/>
                  </a:lnTo>
                  <a:lnTo>
                    <a:pt x="29" y="58"/>
                  </a:lnTo>
                  <a:lnTo>
                    <a:pt x="32" y="64"/>
                  </a:lnTo>
                  <a:lnTo>
                    <a:pt x="35" y="70"/>
                  </a:lnTo>
                  <a:lnTo>
                    <a:pt x="38" y="80"/>
                  </a:lnTo>
                  <a:lnTo>
                    <a:pt x="38" y="86"/>
                  </a:lnTo>
                  <a:lnTo>
                    <a:pt x="42" y="96"/>
                  </a:lnTo>
                  <a:lnTo>
                    <a:pt x="42" y="99"/>
                  </a:lnTo>
                  <a:lnTo>
                    <a:pt x="45" y="102"/>
                  </a:lnTo>
                  <a:lnTo>
                    <a:pt x="42" y="96"/>
                  </a:lnTo>
                  <a:lnTo>
                    <a:pt x="42" y="90"/>
                  </a:lnTo>
                  <a:lnTo>
                    <a:pt x="38" y="80"/>
                  </a:lnTo>
                  <a:lnTo>
                    <a:pt x="38" y="70"/>
                  </a:lnTo>
                  <a:lnTo>
                    <a:pt x="35" y="64"/>
                  </a:lnTo>
                  <a:lnTo>
                    <a:pt x="32" y="54"/>
                  </a:lnTo>
                  <a:lnTo>
                    <a:pt x="29" y="51"/>
                  </a:lnTo>
                  <a:lnTo>
                    <a:pt x="26" y="48"/>
                  </a:lnTo>
                  <a:lnTo>
                    <a:pt x="26" y="45"/>
                  </a:lnTo>
                  <a:lnTo>
                    <a:pt x="22" y="42"/>
                  </a:lnTo>
                  <a:lnTo>
                    <a:pt x="19" y="38"/>
                  </a:lnTo>
                  <a:lnTo>
                    <a:pt x="19" y="35"/>
                  </a:lnTo>
                  <a:lnTo>
                    <a:pt x="16" y="32"/>
                  </a:lnTo>
                  <a:lnTo>
                    <a:pt x="13" y="25"/>
                  </a:lnTo>
                  <a:lnTo>
                    <a:pt x="13" y="22"/>
                  </a:lnTo>
                  <a:lnTo>
                    <a:pt x="10" y="19"/>
                  </a:lnTo>
                  <a:lnTo>
                    <a:pt x="10" y="16"/>
                  </a:lnTo>
                  <a:lnTo>
                    <a:pt x="6" y="9"/>
                  </a:lnTo>
                  <a:lnTo>
                    <a:pt x="3" y="6"/>
                  </a:lnTo>
                  <a:lnTo>
                    <a:pt x="3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0" name="Freeform 522"/>
            <p:cNvSpPr>
              <a:spLocks/>
            </p:cNvSpPr>
            <p:nvPr/>
          </p:nvSpPr>
          <p:spPr bwMode="auto">
            <a:xfrm>
              <a:off x="4660" y="3387"/>
              <a:ext cx="45" cy="103"/>
            </a:xfrm>
            <a:custGeom>
              <a:avLst/>
              <a:gdLst>
                <a:gd name="T0" fmla="*/ 0 w 45"/>
                <a:gd name="T1" fmla="*/ 0 h 103"/>
                <a:gd name="T2" fmla="*/ 0 w 45"/>
                <a:gd name="T3" fmla="*/ 0 h 103"/>
                <a:gd name="T4" fmla="*/ 0 w 45"/>
                <a:gd name="T5" fmla="*/ 4 h 103"/>
                <a:gd name="T6" fmla="*/ 4 w 45"/>
                <a:gd name="T7" fmla="*/ 4 h 103"/>
                <a:gd name="T8" fmla="*/ 4 w 45"/>
                <a:gd name="T9" fmla="*/ 7 h 103"/>
                <a:gd name="T10" fmla="*/ 4 w 45"/>
                <a:gd name="T11" fmla="*/ 10 h 103"/>
                <a:gd name="T12" fmla="*/ 7 w 45"/>
                <a:gd name="T13" fmla="*/ 13 h 103"/>
                <a:gd name="T14" fmla="*/ 7 w 45"/>
                <a:gd name="T15" fmla="*/ 16 h 103"/>
                <a:gd name="T16" fmla="*/ 10 w 45"/>
                <a:gd name="T17" fmla="*/ 23 h 103"/>
                <a:gd name="T18" fmla="*/ 13 w 45"/>
                <a:gd name="T19" fmla="*/ 26 h 103"/>
                <a:gd name="T20" fmla="*/ 13 w 45"/>
                <a:gd name="T21" fmla="*/ 29 h 103"/>
                <a:gd name="T22" fmla="*/ 16 w 45"/>
                <a:gd name="T23" fmla="*/ 32 h 103"/>
                <a:gd name="T24" fmla="*/ 20 w 45"/>
                <a:gd name="T25" fmla="*/ 39 h 103"/>
                <a:gd name="T26" fmla="*/ 20 w 45"/>
                <a:gd name="T27" fmla="*/ 42 h 103"/>
                <a:gd name="T28" fmla="*/ 23 w 45"/>
                <a:gd name="T29" fmla="*/ 45 h 103"/>
                <a:gd name="T30" fmla="*/ 26 w 45"/>
                <a:gd name="T31" fmla="*/ 49 h 103"/>
                <a:gd name="T32" fmla="*/ 26 w 45"/>
                <a:gd name="T33" fmla="*/ 52 h 103"/>
                <a:gd name="T34" fmla="*/ 29 w 45"/>
                <a:gd name="T35" fmla="*/ 55 h 103"/>
                <a:gd name="T36" fmla="*/ 33 w 45"/>
                <a:gd name="T37" fmla="*/ 61 h 103"/>
                <a:gd name="T38" fmla="*/ 36 w 45"/>
                <a:gd name="T39" fmla="*/ 71 h 103"/>
                <a:gd name="T40" fmla="*/ 39 w 45"/>
                <a:gd name="T41" fmla="*/ 77 h 103"/>
                <a:gd name="T42" fmla="*/ 42 w 45"/>
                <a:gd name="T43" fmla="*/ 87 h 103"/>
                <a:gd name="T44" fmla="*/ 42 w 45"/>
                <a:gd name="T45" fmla="*/ 93 h 103"/>
                <a:gd name="T46" fmla="*/ 45 w 45"/>
                <a:gd name="T47" fmla="*/ 100 h 103"/>
                <a:gd name="T48" fmla="*/ 45 w 45"/>
                <a:gd name="T49" fmla="*/ 103 h 103"/>
                <a:gd name="T50" fmla="*/ 45 w 45"/>
                <a:gd name="T51" fmla="*/ 100 h 103"/>
                <a:gd name="T52" fmla="*/ 45 w 45"/>
                <a:gd name="T53" fmla="*/ 97 h 103"/>
                <a:gd name="T54" fmla="*/ 42 w 45"/>
                <a:gd name="T55" fmla="*/ 87 h 103"/>
                <a:gd name="T56" fmla="*/ 42 w 45"/>
                <a:gd name="T57" fmla="*/ 81 h 103"/>
                <a:gd name="T58" fmla="*/ 39 w 45"/>
                <a:gd name="T59" fmla="*/ 71 h 103"/>
                <a:gd name="T60" fmla="*/ 36 w 45"/>
                <a:gd name="T61" fmla="*/ 61 h 103"/>
                <a:gd name="T62" fmla="*/ 33 w 45"/>
                <a:gd name="T63" fmla="*/ 55 h 103"/>
                <a:gd name="T64" fmla="*/ 29 w 45"/>
                <a:gd name="T65" fmla="*/ 49 h 103"/>
                <a:gd name="T66" fmla="*/ 29 w 45"/>
                <a:gd name="T67" fmla="*/ 49 h 103"/>
                <a:gd name="T68" fmla="*/ 26 w 45"/>
                <a:gd name="T69" fmla="*/ 45 h 103"/>
                <a:gd name="T70" fmla="*/ 23 w 45"/>
                <a:gd name="T71" fmla="*/ 42 h 103"/>
                <a:gd name="T72" fmla="*/ 23 w 45"/>
                <a:gd name="T73" fmla="*/ 39 h 103"/>
                <a:gd name="T74" fmla="*/ 20 w 45"/>
                <a:gd name="T75" fmla="*/ 32 h 103"/>
                <a:gd name="T76" fmla="*/ 16 w 45"/>
                <a:gd name="T77" fmla="*/ 29 h 103"/>
                <a:gd name="T78" fmla="*/ 16 w 45"/>
                <a:gd name="T79" fmla="*/ 26 h 103"/>
                <a:gd name="T80" fmla="*/ 13 w 45"/>
                <a:gd name="T81" fmla="*/ 20 h 103"/>
                <a:gd name="T82" fmla="*/ 13 w 45"/>
                <a:gd name="T83" fmla="*/ 16 h 103"/>
                <a:gd name="T84" fmla="*/ 10 w 45"/>
                <a:gd name="T85" fmla="*/ 13 h 103"/>
                <a:gd name="T86" fmla="*/ 7 w 45"/>
                <a:gd name="T87" fmla="*/ 10 h 103"/>
                <a:gd name="T88" fmla="*/ 7 w 45"/>
                <a:gd name="T89" fmla="*/ 7 h 103"/>
                <a:gd name="T90" fmla="*/ 7 w 45"/>
                <a:gd name="T91" fmla="*/ 4 h 103"/>
                <a:gd name="T92" fmla="*/ 4 w 45"/>
                <a:gd name="T93" fmla="*/ 4 h 103"/>
                <a:gd name="T94" fmla="*/ 4 w 45"/>
                <a:gd name="T95" fmla="*/ 0 h 103"/>
                <a:gd name="T96" fmla="*/ 4 w 45"/>
                <a:gd name="T97" fmla="*/ 0 h 103"/>
                <a:gd name="T98" fmla="*/ 4 w 45"/>
                <a:gd name="T99" fmla="*/ 0 h 103"/>
                <a:gd name="T100" fmla="*/ 4 w 45"/>
                <a:gd name="T101" fmla="*/ 0 h 103"/>
                <a:gd name="T102" fmla="*/ 0 w 45"/>
                <a:gd name="T103" fmla="*/ 0 h 103"/>
                <a:gd name="T104" fmla="*/ 0 w 45"/>
                <a:gd name="T105" fmla="*/ 0 h 103"/>
                <a:gd name="T106" fmla="*/ 0 w 45"/>
                <a:gd name="T107" fmla="*/ 0 h 10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5"/>
                <a:gd name="T163" fmla="*/ 0 h 103"/>
                <a:gd name="T164" fmla="*/ 45 w 45"/>
                <a:gd name="T165" fmla="*/ 103 h 10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5" h="103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7"/>
                  </a:lnTo>
                  <a:lnTo>
                    <a:pt x="4" y="10"/>
                  </a:lnTo>
                  <a:lnTo>
                    <a:pt x="7" y="13"/>
                  </a:lnTo>
                  <a:lnTo>
                    <a:pt x="7" y="16"/>
                  </a:lnTo>
                  <a:lnTo>
                    <a:pt x="10" y="23"/>
                  </a:lnTo>
                  <a:lnTo>
                    <a:pt x="13" y="26"/>
                  </a:lnTo>
                  <a:lnTo>
                    <a:pt x="13" y="29"/>
                  </a:lnTo>
                  <a:lnTo>
                    <a:pt x="16" y="32"/>
                  </a:lnTo>
                  <a:lnTo>
                    <a:pt x="20" y="39"/>
                  </a:lnTo>
                  <a:lnTo>
                    <a:pt x="20" y="42"/>
                  </a:lnTo>
                  <a:lnTo>
                    <a:pt x="23" y="45"/>
                  </a:lnTo>
                  <a:lnTo>
                    <a:pt x="26" y="49"/>
                  </a:lnTo>
                  <a:lnTo>
                    <a:pt x="26" y="52"/>
                  </a:lnTo>
                  <a:lnTo>
                    <a:pt x="29" y="55"/>
                  </a:lnTo>
                  <a:lnTo>
                    <a:pt x="33" y="61"/>
                  </a:lnTo>
                  <a:lnTo>
                    <a:pt x="36" y="71"/>
                  </a:lnTo>
                  <a:lnTo>
                    <a:pt x="39" y="77"/>
                  </a:lnTo>
                  <a:lnTo>
                    <a:pt x="42" y="87"/>
                  </a:lnTo>
                  <a:lnTo>
                    <a:pt x="42" y="93"/>
                  </a:lnTo>
                  <a:lnTo>
                    <a:pt x="45" y="100"/>
                  </a:lnTo>
                  <a:lnTo>
                    <a:pt x="45" y="103"/>
                  </a:lnTo>
                  <a:lnTo>
                    <a:pt x="45" y="100"/>
                  </a:lnTo>
                  <a:lnTo>
                    <a:pt x="45" y="97"/>
                  </a:lnTo>
                  <a:lnTo>
                    <a:pt x="42" y="87"/>
                  </a:lnTo>
                  <a:lnTo>
                    <a:pt x="42" y="81"/>
                  </a:lnTo>
                  <a:lnTo>
                    <a:pt x="39" y="71"/>
                  </a:lnTo>
                  <a:lnTo>
                    <a:pt x="36" y="61"/>
                  </a:lnTo>
                  <a:lnTo>
                    <a:pt x="33" y="55"/>
                  </a:lnTo>
                  <a:lnTo>
                    <a:pt x="29" y="49"/>
                  </a:lnTo>
                  <a:lnTo>
                    <a:pt x="26" y="45"/>
                  </a:lnTo>
                  <a:lnTo>
                    <a:pt x="23" y="42"/>
                  </a:lnTo>
                  <a:lnTo>
                    <a:pt x="23" y="39"/>
                  </a:lnTo>
                  <a:lnTo>
                    <a:pt x="20" y="32"/>
                  </a:lnTo>
                  <a:lnTo>
                    <a:pt x="16" y="29"/>
                  </a:lnTo>
                  <a:lnTo>
                    <a:pt x="16" y="26"/>
                  </a:lnTo>
                  <a:lnTo>
                    <a:pt x="13" y="20"/>
                  </a:lnTo>
                  <a:lnTo>
                    <a:pt x="13" y="16"/>
                  </a:lnTo>
                  <a:lnTo>
                    <a:pt x="10" y="13"/>
                  </a:lnTo>
                  <a:lnTo>
                    <a:pt x="7" y="10"/>
                  </a:lnTo>
                  <a:lnTo>
                    <a:pt x="7" y="7"/>
                  </a:lnTo>
                  <a:lnTo>
                    <a:pt x="7" y="4"/>
                  </a:lnTo>
                  <a:lnTo>
                    <a:pt x="4" y="4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1" name="Freeform 523"/>
            <p:cNvSpPr>
              <a:spLocks/>
            </p:cNvSpPr>
            <p:nvPr/>
          </p:nvSpPr>
          <p:spPr bwMode="auto">
            <a:xfrm>
              <a:off x="4683" y="3378"/>
              <a:ext cx="45" cy="102"/>
            </a:xfrm>
            <a:custGeom>
              <a:avLst/>
              <a:gdLst>
                <a:gd name="T0" fmla="*/ 0 w 45"/>
                <a:gd name="T1" fmla="*/ 0 h 102"/>
                <a:gd name="T2" fmla="*/ 0 w 45"/>
                <a:gd name="T3" fmla="*/ 3 h 102"/>
                <a:gd name="T4" fmla="*/ 3 w 45"/>
                <a:gd name="T5" fmla="*/ 3 h 102"/>
                <a:gd name="T6" fmla="*/ 3 w 45"/>
                <a:gd name="T7" fmla="*/ 6 h 102"/>
                <a:gd name="T8" fmla="*/ 3 w 45"/>
                <a:gd name="T9" fmla="*/ 6 h 102"/>
                <a:gd name="T10" fmla="*/ 6 w 45"/>
                <a:gd name="T11" fmla="*/ 9 h 102"/>
                <a:gd name="T12" fmla="*/ 6 w 45"/>
                <a:gd name="T13" fmla="*/ 16 h 102"/>
                <a:gd name="T14" fmla="*/ 10 w 45"/>
                <a:gd name="T15" fmla="*/ 19 h 102"/>
                <a:gd name="T16" fmla="*/ 10 w 45"/>
                <a:gd name="T17" fmla="*/ 22 h 102"/>
                <a:gd name="T18" fmla="*/ 13 w 45"/>
                <a:gd name="T19" fmla="*/ 25 h 102"/>
                <a:gd name="T20" fmla="*/ 16 w 45"/>
                <a:gd name="T21" fmla="*/ 32 h 102"/>
                <a:gd name="T22" fmla="*/ 16 w 45"/>
                <a:gd name="T23" fmla="*/ 35 h 102"/>
                <a:gd name="T24" fmla="*/ 19 w 45"/>
                <a:gd name="T25" fmla="*/ 38 h 102"/>
                <a:gd name="T26" fmla="*/ 22 w 45"/>
                <a:gd name="T27" fmla="*/ 41 h 102"/>
                <a:gd name="T28" fmla="*/ 22 w 45"/>
                <a:gd name="T29" fmla="*/ 45 h 102"/>
                <a:gd name="T30" fmla="*/ 26 w 45"/>
                <a:gd name="T31" fmla="*/ 48 h 102"/>
                <a:gd name="T32" fmla="*/ 29 w 45"/>
                <a:gd name="T33" fmla="*/ 51 h 102"/>
                <a:gd name="T34" fmla="*/ 32 w 45"/>
                <a:gd name="T35" fmla="*/ 58 h 102"/>
                <a:gd name="T36" fmla="*/ 35 w 45"/>
                <a:gd name="T37" fmla="*/ 64 h 102"/>
                <a:gd name="T38" fmla="*/ 38 w 45"/>
                <a:gd name="T39" fmla="*/ 70 h 102"/>
                <a:gd name="T40" fmla="*/ 42 w 45"/>
                <a:gd name="T41" fmla="*/ 80 h 102"/>
                <a:gd name="T42" fmla="*/ 42 w 45"/>
                <a:gd name="T43" fmla="*/ 86 h 102"/>
                <a:gd name="T44" fmla="*/ 45 w 45"/>
                <a:gd name="T45" fmla="*/ 96 h 102"/>
                <a:gd name="T46" fmla="*/ 45 w 45"/>
                <a:gd name="T47" fmla="*/ 99 h 102"/>
                <a:gd name="T48" fmla="*/ 45 w 45"/>
                <a:gd name="T49" fmla="*/ 102 h 102"/>
                <a:gd name="T50" fmla="*/ 45 w 45"/>
                <a:gd name="T51" fmla="*/ 102 h 102"/>
                <a:gd name="T52" fmla="*/ 45 w 45"/>
                <a:gd name="T53" fmla="*/ 96 h 102"/>
                <a:gd name="T54" fmla="*/ 45 w 45"/>
                <a:gd name="T55" fmla="*/ 90 h 102"/>
                <a:gd name="T56" fmla="*/ 42 w 45"/>
                <a:gd name="T57" fmla="*/ 80 h 102"/>
                <a:gd name="T58" fmla="*/ 42 w 45"/>
                <a:gd name="T59" fmla="*/ 74 h 102"/>
                <a:gd name="T60" fmla="*/ 38 w 45"/>
                <a:gd name="T61" fmla="*/ 64 h 102"/>
                <a:gd name="T62" fmla="*/ 35 w 45"/>
                <a:gd name="T63" fmla="*/ 58 h 102"/>
                <a:gd name="T64" fmla="*/ 32 w 45"/>
                <a:gd name="T65" fmla="*/ 51 h 102"/>
                <a:gd name="T66" fmla="*/ 29 w 45"/>
                <a:gd name="T67" fmla="*/ 48 h 102"/>
                <a:gd name="T68" fmla="*/ 29 w 45"/>
                <a:gd name="T69" fmla="*/ 45 h 102"/>
                <a:gd name="T70" fmla="*/ 26 w 45"/>
                <a:gd name="T71" fmla="*/ 41 h 102"/>
                <a:gd name="T72" fmla="*/ 22 w 45"/>
                <a:gd name="T73" fmla="*/ 38 h 102"/>
                <a:gd name="T74" fmla="*/ 22 w 45"/>
                <a:gd name="T75" fmla="*/ 35 h 102"/>
                <a:gd name="T76" fmla="*/ 19 w 45"/>
                <a:gd name="T77" fmla="*/ 29 h 102"/>
                <a:gd name="T78" fmla="*/ 16 w 45"/>
                <a:gd name="T79" fmla="*/ 25 h 102"/>
                <a:gd name="T80" fmla="*/ 16 w 45"/>
                <a:gd name="T81" fmla="*/ 22 h 102"/>
                <a:gd name="T82" fmla="*/ 13 w 45"/>
                <a:gd name="T83" fmla="*/ 19 h 102"/>
                <a:gd name="T84" fmla="*/ 10 w 45"/>
                <a:gd name="T85" fmla="*/ 13 h 102"/>
                <a:gd name="T86" fmla="*/ 10 w 45"/>
                <a:gd name="T87" fmla="*/ 9 h 102"/>
                <a:gd name="T88" fmla="*/ 10 w 45"/>
                <a:gd name="T89" fmla="*/ 6 h 102"/>
                <a:gd name="T90" fmla="*/ 6 w 45"/>
                <a:gd name="T91" fmla="*/ 6 h 102"/>
                <a:gd name="T92" fmla="*/ 6 w 45"/>
                <a:gd name="T93" fmla="*/ 3 h 102"/>
                <a:gd name="T94" fmla="*/ 6 w 45"/>
                <a:gd name="T95" fmla="*/ 3 h 102"/>
                <a:gd name="T96" fmla="*/ 6 w 45"/>
                <a:gd name="T97" fmla="*/ 3 h 102"/>
                <a:gd name="T98" fmla="*/ 6 w 45"/>
                <a:gd name="T99" fmla="*/ 0 h 102"/>
                <a:gd name="T100" fmla="*/ 3 w 45"/>
                <a:gd name="T101" fmla="*/ 0 h 102"/>
                <a:gd name="T102" fmla="*/ 3 w 45"/>
                <a:gd name="T103" fmla="*/ 0 h 102"/>
                <a:gd name="T104" fmla="*/ 0 w 45"/>
                <a:gd name="T105" fmla="*/ 0 h 102"/>
                <a:gd name="T106" fmla="*/ 0 w 45"/>
                <a:gd name="T107" fmla="*/ 0 h 10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5"/>
                <a:gd name="T163" fmla="*/ 0 h 102"/>
                <a:gd name="T164" fmla="*/ 45 w 45"/>
                <a:gd name="T165" fmla="*/ 102 h 10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5" h="102">
                  <a:moveTo>
                    <a:pt x="0" y="0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3" y="6"/>
                  </a:lnTo>
                  <a:lnTo>
                    <a:pt x="6" y="9"/>
                  </a:lnTo>
                  <a:lnTo>
                    <a:pt x="6" y="16"/>
                  </a:lnTo>
                  <a:lnTo>
                    <a:pt x="10" y="19"/>
                  </a:lnTo>
                  <a:lnTo>
                    <a:pt x="10" y="22"/>
                  </a:lnTo>
                  <a:lnTo>
                    <a:pt x="13" y="25"/>
                  </a:lnTo>
                  <a:lnTo>
                    <a:pt x="16" y="32"/>
                  </a:lnTo>
                  <a:lnTo>
                    <a:pt x="16" y="35"/>
                  </a:lnTo>
                  <a:lnTo>
                    <a:pt x="19" y="38"/>
                  </a:lnTo>
                  <a:lnTo>
                    <a:pt x="22" y="41"/>
                  </a:lnTo>
                  <a:lnTo>
                    <a:pt x="22" y="45"/>
                  </a:lnTo>
                  <a:lnTo>
                    <a:pt x="26" y="48"/>
                  </a:lnTo>
                  <a:lnTo>
                    <a:pt x="29" y="51"/>
                  </a:lnTo>
                  <a:lnTo>
                    <a:pt x="32" y="58"/>
                  </a:lnTo>
                  <a:lnTo>
                    <a:pt x="35" y="64"/>
                  </a:lnTo>
                  <a:lnTo>
                    <a:pt x="38" y="70"/>
                  </a:lnTo>
                  <a:lnTo>
                    <a:pt x="42" y="80"/>
                  </a:lnTo>
                  <a:lnTo>
                    <a:pt x="42" y="86"/>
                  </a:lnTo>
                  <a:lnTo>
                    <a:pt x="45" y="96"/>
                  </a:lnTo>
                  <a:lnTo>
                    <a:pt x="45" y="99"/>
                  </a:lnTo>
                  <a:lnTo>
                    <a:pt x="45" y="102"/>
                  </a:lnTo>
                  <a:lnTo>
                    <a:pt x="45" y="96"/>
                  </a:lnTo>
                  <a:lnTo>
                    <a:pt x="45" y="90"/>
                  </a:lnTo>
                  <a:lnTo>
                    <a:pt x="42" y="80"/>
                  </a:lnTo>
                  <a:lnTo>
                    <a:pt x="42" y="74"/>
                  </a:lnTo>
                  <a:lnTo>
                    <a:pt x="38" y="64"/>
                  </a:lnTo>
                  <a:lnTo>
                    <a:pt x="35" y="58"/>
                  </a:lnTo>
                  <a:lnTo>
                    <a:pt x="32" y="51"/>
                  </a:lnTo>
                  <a:lnTo>
                    <a:pt x="29" y="48"/>
                  </a:lnTo>
                  <a:lnTo>
                    <a:pt x="29" y="45"/>
                  </a:lnTo>
                  <a:lnTo>
                    <a:pt x="26" y="41"/>
                  </a:lnTo>
                  <a:lnTo>
                    <a:pt x="22" y="38"/>
                  </a:lnTo>
                  <a:lnTo>
                    <a:pt x="22" y="35"/>
                  </a:lnTo>
                  <a:lnTo>
                    <a:pt x="19" y="29"/>
                  </a:lnTo>
                  <a:lnTo>
                    <a:pt x="16" y="25"/>
                  </a:lnTo>
                  <a:lnTo>
                    <a:pt x="16" y="22"/>
                  </a:lnTo>
                  <a:lnTo>
                    <a:pt x="13" y="19"/>
                  </a:lnTo>
                  <a:lnTo>
                    <a:pt x="10" y="13"/>
                  </a:lnTo>
                  <a:lnTo>
                    <a:pt x="10" y="9"/>
                  </a:lnTo>
                  <a:lnTo>
                    <a:pt x="10" y="6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2" name="Freeform 524"/>
            <p:cNvSpPr>
              <a:spLocks/>
            </p:cNvSpPr>
            <p:nvPr/>
          </p:nvSpPr>
          <p:spPr bwMode="auto">
            <a:xfrm>
              <a:off x="4590" y="3410"/>
              <a:ext cx="45" cy="103"/>
            </a:xfrm>
            <a:custGeom>
              <a:avLst/>
              <a:gdLst>
                <a:gd name="T0" fmla="*/ 0 w 45"/>
                <a:gd name="T1" fmla="*/ 3 h 103"/>
                <a:gd name="T2" fmla="*/ 0 w 45"/>
                <a:gd name="T3" fmla="*/ 3 h 103"/>
                <a:gd name="T4" fmla="*/ 0 w 45"/>
                <a:gd name="T5" fmla="*/ 3 h 103"/>
                <a:gd name="T6" fmla="*/ 0 w 45"/>
                <a:gd name="T7" fmla="*/ 6 h 103"/>
                <a:gd name="T8" fmla="*/ 3 w 45"/>
                <a:gd name="T9" fmla="*/ 9 h 103"/>
                <a:gd name="T10" fmla="*/ 3 w 45"/>
                <a:gd name="T11" fmla="*/ 13 h 103"/>
                <a:gd name="T12" fmla="*/ 6 w 45"/>
                <a:gd name="T13" fmla="*/ 16 h 103"/>
                <a:gd name="T14" fmla="*/ 6 w 45"/>
                <a:gd name="T15" fmla="*/ 19 h 103"/>
                <a:gd name="T16" fmla="*/ 9 w 45"/>
                <a:gd name="T17" fmla="*/ 22 h 103"/>
                <a:gd name="T18" fmla="*/ 13 w 45"/>
                <a:gd name="T19" fmla="*/ 29 h 103"/>
                <a:gd name="T20" fmla="*/ 13 w 45"/>
                <a:gd name="T21" fmla="*/ 32 h 103"/>
                <a:gd name="T22" fmla="*/ 16 w 45"/>
                <a:gd name="T23" fmla="*/ 35 h 103"/>
                <a:gd name="T24" fmla="*/ 19 w 45"/>
                <a:gd name="T25" fmla="*/ 38 h 103"/>
                <a:gd name="T26" fmla="*/ 19 w 45"/>
                <a:gd name="T27" fmla="*/ 45 h 103"/>
                <a:gd name="T28" fmla="*/ 22 w 45"/>
                <a:gd name="T29" fmla="*/ 48 h 103"/>
                <a:gd name="T30" fmla="*/ 26 w 45"/>
                <a:gd name="T31" fmla="*/ 51 h 103"/>
                <a:gd name="T32" fmla="*/ 26 w 45"/>
                <a:gd name="T33" fmla="*/ 51 h 103"/>
                <a:gd name="T34" fmla="*/ 29 w 45"/>
                <a:gd name="T35" fmla="*/ 58 h 103"/>
                <a:gd name="T36" fmla="*/ 32 w 45"/>
                <a:gd name="T37" fmla="*/ 64 h 103"/>
                <a:gd name="T38" fmla="*/ 35 w 45"/>
                <a:gd name="T39" fmla="*/ 74 h 103"/>
                <a:gd name="T40" fmla="*/ 38 w 45"/>
                <a:gd name="T41" fmla="*/ 80 h 103"/>
                <a:gd name="T42" fmla="*/ 42 w 45"/>
                <a:gd name="T43" fmla="*/ 90 h 103"/>
                <a:gd name="T44" fmla="*/ 42 w 45"/>
                <a:gd name="T45" fmla="*/ 96 h 103"/>
                <a:gd name="T46" fmla="*/ 45 w 45"/>
                <a:gd name="T47" fmla="*/ 99 h 103"/>
                <a:gd name="T48" fmla="*/ 45 w 45"/>
                <a:gd name="T49" fmla="*/ 103 h 103"/>
                <a:gd name="T50" fmla="*/ 45 w 45"/>
                <a:gd name="T51" fmla="*/ 103 h 103"/>
                <a:gd name="T52" fmla="*/ 45 w 45"/>
                <a:gd name="T53" fmla="*/ 96 h 103"/>
                <a:gd name="T54" fmla="*/ 42 w 45"/>
                <a:gd name="T55" fmla="*/ 90 h 103"/>
                <a:gd name="T56" fmla="*/ 42 w 45"/>
                <a:gd name="T57" fmla="*/ 80 h 103"/>
                <a:gd name="T58" fmla="*/ 38 w 45"/>
                <a:gd name="T59" fmla="*/ 70 h 103"/>
                <a:gd name="T60" fmla="*/ 35 w 45"/>
                <a:gd name="T61" fmla="*/ 64 h 103"/>
                <a:gd name="T62" fmla="*/ 32 w 45"/>
                <a:gd name="T63" fmla="*/ 54 h 103"/>
                <a:gd name="T64" fmla="*/ 29 w 45"/>
                <a:gd name="T65" fmla="*/ 51 h 103"/>
                <a:gd name="T66" fmla="*/ 29 w 45"/>
                <a:gd name="T67" fmla="*/ 48 h 103"/>
                <a:gd name="T68" fmla="*/ 26 w 45"/>
                <a:gd name="T69" fmla="*/ 45 h 103"/>
                <a:gd name="T70" fmla="*/ 22 w 45"/>
                <a:gd name="T71" fmla="*/ 42 h 103"/>
                <a:gd name="T72" fmla="*/ 22 w 45"/>
                <a:gd name="T73" fmla="*/ 38 h 103"/>
                <a:gd name="T74" fmla="*/ 19 w 45"/>
                <a:gd name="T75" fmla="*/ 35 h 103"/>
                <a:gd name="T76" fmla="*/ 16 w 45"/>
                <a:gd name="T77" fmla="*/ 32 h 103"/>
                <a:gd name="T78" fmla="*/ 16 w 45"/>
                <a:gd name="T79" fmla="*/ 26 h 103"/>
                <a:gd name="T80" fmla="*/ 13 w 45"/>
                <a:gd name="T81" fmla="*/ 22 h 103"/>
                <a:gd name="T82" fmla="*/ 9 w 45"/>
                <a:gd name="T83" fmla="*/ 19 h 103"/>
                <a:gd name="T84" fmla="*/ 9 w 45"/>
                <a:gd name="T85" fmla="*/ 16 h 103"/>
                <a:gd name="T86" fmla="*/ 6 w 45"/>
                <a:gd name="T87" fmla="*/ 13 h 103"/>
                <a:gd name="T88" fmla="*/ 6 w 45"/>
                <a:gd name="T89" fmla="*/ 9 h 103"/>
                <a:gd name="T90" fmla="*/ 6 w 45"/>
                <a:gd name="T91" fmla="*/ 6 h 103"/>
                <a:gd name="T92" fmla="*/ 3 w 45"/>
                <a:gd name="T93" fmla="*/ 3 h 103"/>
                <a:gd name="T94" fmla="*/ 3 w 45"/>
                <a:gd name="T95" fmla="*/ 3 h 103"/>
                <a:gd name="T96" fmla="*/ 3 w 45"/>
                <a:gd name="T97" fmla="*/ 3 h 103"/>
                <a:gd name="T98" fmla="*/ 3 w 45"/>
                <a:gd name="T99" fmla="*/ 3 h 103"/>
                <a:gd name="T100" fmla="*/ 3 w 45"/>
                <a:gd name="T101" fmla="*/ 0 h 103"/>
                <a:gd name="T102" fmla="*/ 0 w 45"/>
                <a:gd name="T103" fmla="*/ 0 h 103"/>
                <a:gd name="T104" fmla="*/ 0 w 45"/>
                <a:gd name="T105" fmla="*/ 3 h 103"/>
                <a:gd name="T106" fmla="*/ 0 w 45"/>
                <a:gd name="T107" fmla="*/ 3 h 10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5"/>
                <a:gd name="T163" fmla="*/ 0 h 103"/>
                <a:gd name="T164" fmla="*/ 45 w 45"/>
                <a:gd name="T165" fmla="*/ 103 h 10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5" h="103">
                  <a:moveTo>
                    <a:pt x="0" y="3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3" y="9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6" y="19"/>
                  </a:lnTo>
                  <a:lnTo>
                    <a:pt x="9" y="22"/>
                  </a:lnTo>
                  <a:lnTo>
                    <a:pt x="13" y="29"/>
                  </a:lnTo>
                  <a:lnTo>
                    <a:pt x="13" y="32"/>
                  </a:lnTo>
                  <a:lnTo>
                    <a:pt x="16" y="35"/>
                  </a:lnTo>
                  <a:lnTo>
                    <a:pt x="19" y="38"/>
                  </a:lnTo>
                  <a:lnTo>
                    <a:pt x="19" y="45"/>
                  </a:lnTo>
                  <a:lnTo>
                    <a:pt x="22" y="48"/>
                  </a:lnTo>
                  <a:lnTo>
                    <a:pt x="26" y="51"/>
                  </a:lnTo>
                  <a:lnTo>
                    <a:pt x="29" y="58"/>
                  </a:lnTo>
                  <a:lnTo>
                    <a:pt x="32" y="64"/>
                  </a:lnTo>
                  <a:lnTo>
                    <a:pt x="35" y="74"/>
                  </a:lnTo>
                  <a:lnTo>
                    <a:pt x="38" y="80"/>
                  </a:lnTo>
                  <a:lnTo>
                    <a:pt x="42" y="90"/>
                  </a:lnTo>
                  <a:lnTo>
                    <a:pt x="42" y="96"/>
                  </a:lnTo>
                  <a:lnTo>
                    <a:pt x="45" y="99"/>
                  </a:lnTo>
                  <a:lnTo>
                    <a:pt x="45" y="103"/>
                  </a:lnTo>
                  <a:lnTo>
                    <a:pt x="45" y="96"/>
                  </a:lnTo>
                  <a:lnTo>
                    <a:pt x="42" y="90"/>
                  </a:lnTo>
                  <a:lnTo>
                    <a:pt x="42" y="80"/>
                  </a:lnTo>
                  <a:lnTo>
                    <a:pt x="38" y="70"/>
                  </a:lnTo>
                  <a:lnTo>
                    <a:pt x="35" y="64"/>
                  </a:lnTo>
                  <a:lnTo>
                    <a:pt x="32" y="54"/>
                  </a:lnTo>
                  <a:lnTo>
                    <a:pt x="29" y="51"/>
                  </a:lnTo>
                  <a:lnTo>
                    <a:pt x="29" y="48"/>
                  </a:lnTo>
                  <a:lnTo>
                    <a:pt x="26" y="45"/>
                  </a:lnTo>
                  <a:lnTo>
                    <a:pt x="22" y="42"/>
                  </a:lnTo>
                  <a:lnTo>
                    <a:pt x="22" y="38"/>
                  </a:lnTo>
                  <a:lnTo>
                    <a:pt x="19" y="35"/>
                  </a:lnTo>
                  <a:lnTo>
                    <a:pt x="16" y="32"/>
                  </a:lnTo>
                  <a:lnTo>
                    <a:pt x="16" y="26"/>
                  </a:lnTo>
                  <a:lnTo>
                    <a:pt x="13" y="22"/>
                  </a:lnTo>
                  <a:lnTo>
                    <a:pt x="9" y="19"/>
                  </a:lnTo>
                  <a:lnTo>
                    <a:pt x="9" y="16"/>
                  </a:lnTo>
                  <a:lnTo>
                    <a:pt x="6" y="13"/>
                  </a:lnTo>
                  <a:lnTo>
                    <a:pt x="6" y="9"/>
                  </a:lnTo>
                  <a:lnTo>
                    <a:pt x="6" y="6"/>
                  </a:lnTo>
                  <a:lnTo>
                    <a:pt x="3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3" name="Freeform 525"/>
            <p:cNvSpPr>
              <a:spLocks/>
            </p:cNvSpPr>
            <p:nvPr/>
          </p:nvSpPr>
          <p:spPr bwMode="auto">
            <a:xfrm>
              <a:off x="4510" y="3413"/>
              <a:ext cx="45" cy="61"/>
            </a:xfrm>
            <a:custGeom>
              <a:avLst/>
              <a:gdLst>
                <a:gd name="T0" fmla="*/ 35 w 45"/>
                <a:gd name="T1" fmla="*/ 0 h 61"/>
                <a:gd name="T2" fmla="*/ 35 w 45"/>
                <a:gd name="T3" fmla="*/ 3 h 61"/>
                <a:gd name="T4" fmla="*/ 35 w 45"/>
                <a:gd name="T5" fmla="*/ 10 h 61"/>
                <a:gd name="T6" fmla="*/ 35 w 45"/>
                <a:gd name="T7" fmla="*/ 16 h 61"/>
                <a:gd name="T8" fmla="*/ 32 w 45"/>
                <a:gd name="T9" fmla="*/ 26 h 61"/>
                <a:gd name="T10" fmla="*/ 28 w 45"/>
                <a:gd name="T11" fmla="*/ 39 h 61"/>
                <a:gd name="T12" fmla="*/ 19 w 45"/>
                <a:gd name="T13" fmla="*/ 48 h 61"/>
                <a:gd name="T14" fmla="*/ 6 w 45"/>
                <a:gd name="T15" fmla="*/ 55 h 61"/>
                <a:gd name="T16" fmla="*/ 0 w 45"/>
                <a:gd name="T17" fmla="*/ 61 h 61"/>
                <a:gd name="T18" fmla="*/ 3 w 45"/>
                <a:gd name="T19" fmla="*/ 61 h 61"/>
                <a:gd name="T20" fmla="*/ 6 w 45"/>
                <a:gd name="T21" fmla="*/ 61 h 61"/>
                <a:gd name="T22" fmla="*/ 12 w 45"/>
                <a:gd name="T23" fmla="*/ 58 h 61"/>
                <a:gd name="T24" fmla="*/ 19 w 45"/>
                <a:gd name="T25" fmla="*/ 58 h 61"/>
                <a:gd name="T26" fmla="*/ 28 w 45"/>
                <a:gd name="T27" fmla="*/ 58 h 61"/>
                <a:gd name="T28" fmla="*/ 35 w 45"/>
                <a:gd name="T29" fmla="*/ 58 h 61"/>
                <a:gd name="T30" fmla="*/ 41 w 45"/>
                <a:gd name="T31" fmla="*/ 55 h 61"/>
                <a:gd name="T32" fmla="*/ 45 w 45"/>
                <a:gd name="T33" fmla="*/ 55 h 61"/>
                <a:gd name="T34" fmla="*/ 45 w 45"/>
                <a:gd name="T35" fmla="*/ 55 h 61"/>
                <a:gd name="T36" fmla="*/ 41 w 45"/>
                <a:gd name="T37" fmla="*/ 55 h 61"/>
                <a:gd name="T38" fmla="*/ 35 w 45"/>
                <a:gd name="T39" fmla="*/ 55 h 61"/>
                <a:gd name="T40" fmla="*/ 32 w 45"/>
                <a:gd name="T41" fmla="*/ 55 h 61"/>
                <a:gd name="T42" fmla="*/ 28 w 45"/>
                <a:gd name="T43" fmla="*/ 55 h 61"/>
                <a:gd name="T44" fmla="*/ 22 w 45"/>
                <a:gd name="T45" fmla="*/ 55 h 61"/>
                <a:gd name="T46" fmla="*/ 19 w 45"/>
                <a:gd name="T47" fmla="*/ 55 h 61"/>
                <a:gd name="T48" fmla="*/ 19 w 45"/>
                <a:gd name="T49" fmla="*/ 55 h 61"/>
                <a:gd name="T50" fmla="*/ 19 w 45"/>
                <a:gd name="T51" fmla="*/ 55 h 61"/>
                <a:gd name="T52" fmla="*/ 22 w 45"/>
                <a:gd name="T53" fmla="*/ 51 h 61"/>
                <a:gd name="T54" fmla="*/ 25 w 45"/>
                <a:gd name="T55" fmla="*/ 48 h 61"/>
                <a:gd name="T56" fmla="*/ 32 w 45"/>
                <a:gd name="T57" fmla="*/ 42 h 61"/>
                <a:gd name="T58" fmla="*/ 35 w 45"/>
                <a:gd name="T59" fmla="*/ 32 h 61"/>
                <a:gd name="T60" fmla="*/ 38 w 45"/>
                <a:gd name="T61" fmla="*/ 23 h 61"/>
                <a:gd name="T62" fmla="*/ 38 w 45"/>
                <a:gd name="T63" fmla="*/ 6 h 61"/>
                <a:gd name="T64" fmla="*/ 35 w 45"/>
                <a:gd name="T65" fmla="*/ 0 h 6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5"/>
                <a:gd name="T100" fmla="*/ 0 h 61"/>
                <a:gd name="T101" fmla="*/ 45 w 45"/>
                <a:gd name="T102" fmla="*/ 61 h 6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5" h="61">
                  <a:moveTo>
                    <a:pt x="35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35" y="6"/>
                  </a:lnTo>
                  <a:lnTo>
                    <a:pt x="35" y="10"/>
                  </a:lnTo>
                  <a:lnTo>
                    <a:pt x="35" y="13"/>
                  </a:lnTo>
                  <a:lnTo>
                    <a:pt x="35" y="16"/>
                  </a:lnTo>
                  <a:lnTo>
                    <a:pt x="35" y="23"/>
                  </a:lnTo>
                  <a:lnTo>
                    <a:pt x="32" y="26"/>
                  </a:lnTo>
                  <a:lnTo>
                    <a:pt x="28" y="32"/>
                  </a:lnTo>
                  <a:lnTo>
                    <a:pt x="28" y="39"/>
                  </a:lnTo>
                  <a:lnTo>
                    <a:pt x="22" y="42"/>
                  </a:lnTo>
                  <a:lnTo>
                    <a:pt x="19" y="48"/>
                  </a:lnTo>
                  <a:lnTo>
                    <a:pt x="12" y="51"/>
                  </a:lnTo>
                  <a:lnTo>
                    <a:pt x="6" y="55"/>
                  </a:lnTo>
                  <a:lnTo>
                    <a:pt x="0" y="61"/>
                  </a:lnTo>
                  <a:lnTo>
                    <a:pt x="3" y="61"/>
                  </a:lnTo>
                  <a:lnTo>
                    <a:pt x="6" y="61"/>
                  </a:lnTo>
                  <a:lnTo>
                    <a:pt x="9" y="61"/>
                  </a:lnTo>
                  <a:lnTo>
                    <a:pt x="12" y="58"/>
                  </a:lnTo>
                  <a:lnTo>
                    <a:pt x="16" y="58"/>
                  </a:lnTo>
                  <a:lnTo>
                    <a:pt x="19" y="58"/>
                  </a:lnTo>
                  <a:lnTo>
                    <a:pt x="22" y="58"/>
                  </a:lnTo>
                  <a:lnTo>
                    <a:pt x="28" y="58"/>
                  </a:lnTo>
                  <a:lnTo>
                    <a:pt x="32" y="58"/>
                  </a:lnTo>
                  <a:lnTo>
                    <a:pt x="35" y="58"/>
                  </a:lnTo>
                  <a:lnTo>
                    <a:pt x="38" y="58"/>
                  </a:lnTo>
                  <a:lnTo>
                    <a:pt x="41" y="55"/>
                  </a:lnTo>
                  <a:lnTo>
                    <a:pt x="45" y="55"/>
                  </a:lnTo>
                  <a:lnTo>
                    <a:pt x="41" y="55"/>
                  </a:lnTo>
                  <a:lnTo>
                    <a:pt x="38" y="55"/>
                  </a:lnTo>
                  <a:lnTo>
                    <a:pt x="35" y="55"/>
                  </a:lnTo>
                  <a:lnTo>
                    <a:pt x="32" y="55"/>
                  </a:lnTo>
                  <a:lnTo>
                    <a:pt x="28" y="55"/>
                  </a:lnTo>
                  <a:lnTo>
                    <a:pt x="25" y="55"/>
                  </a:lnTo>
                  <a:lnTo>
                    <a:pt x="22" y="55"/>
                  </a:lnTo>
                  <a:lnTo>
                    <a:pt x="19" y="55"/>
                  </a:lnTo>
                  <a:lnTo>
                    <a:pt x="19" y="51"/>
                  </a:lnTo>
                  <a:lnTo>
                    <a:pt x="22" y="51"/>
                  </a:lnTo>
                  <a:lnTo>
                    <a:pt x="22" y="48"/>
                  </a:lnTo>
                  <a:lnTo>
                    <a:pt x="25" y="48"/>
                  </a:lnTo>
                  <a:lnTo>
                    <a:pt x="28" y="45"/>
                  </a:lnTo>
                  <a:lnTo>
                    <a:pt x="32" y="42"/>
                  </a:lnTo>
                  <a:lnTo>
                    <a:pt x="32" y="39"/>
                  </a:lnTo>
                  <a:lnTo>
                    <a:pt x="35" y="32"/>
                  </a:lnTo>
                  <a:lnTo>
                    <a:pt x="35" y="26"/>
                  </a:lnTo>
                  <a:lnTo>
                    <a:pt x="38" y="23"/>
                  </a:lnTo>
                  <a:lnTo>
                    <a:pt x="38" y="16"/>
                  </a:lnTo>
                  <a:lnTo>
                    <a:pt x="38" y="6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4" name="Freeform 526"/>
            <p:cNvSpPr>
              <a:spLocks/>
            </p:cNvSpPr>
            <p:nvPr/>
          </p:nvSpPr>
          <p:spPr bwMode="auto">
            <a:xfrm>
              <a:off x="4529" y="3432"/>
              <a:ext cx="35" cy="39"/>
            </a:xfrm>
            <a:custGeom>
              <a:avLst/>
              <a:gdLst>
                <a:gd name="T0" fmla="*/ 35 w 35"/>
                <a:gd name="T1" fmla="*/ 36 h 39"/>
                <a:gd name="T2" fmla="*/ 35 w 35"/>
                <a:gd name="T3" fmla="*/ 36 h 39"/>
                <a:gd name="T4" fmla="*/ 35 w 35"/>
                <a:gd name="T5" fmla="*/ 36 h 39"/>
                <a:gd name="T6" fmla="*/ 35 w 35"/>
                <a:gd name="T7" fmla="*/ 36 h 39"/>
                <a:gd name="T8" fmla="*/ 32 w 35"/>
                <a:gd name="T9" fmla="*/ 36 h 39"/>
                <a:gd name="T10" fmla="*/ 32 w 35"/>
                <a:gd name="T11" fmla="*/ 36 h 39"/>
                <a:gd name="T12" fmla="*/ 29 w 35"/>
                <a:gd name="T13" fmla="*/ 36 h 39"/>
                <a:gd name="T14" fmla="*/ 26 w 35"/>
                <a:gd name="T15" fmla="*/ 36 h 39"/>
                <a:gd name="T16" fmla="*/ 22 w 35"/>
                <a:gd name="T17" fmla="*/ 36 h 39"/>
                <a:gd name="T18" fmla="*/ 19 w 35"/>
                <a:gd name="T19" fmla="*/ 39 h 39"/>
                <a:gd name="T20" fmla="*/ 19 w 35"/>
                <a:gd name="T21" fmla="*/ 39 h 39"/>
                <a:gd name="T22" fmla="*/ 16 w 35"/>
                <a:gd name="T23" fmla="*/ 39 h 39"/>
                <a:gd name="T24" fmla="*/ 13 w 35"/>
                <a:gd name="T25" fmla="*/ 39 h 39"/>
                <a:gd name="T26" fmla="*/ 9 w 35"/>
                <a:gd name="T27" fmla="*/ 39 h 39"/>
                <a:gd name="T28" fmla="*/ 6 w 35"/>
                <a:gd name="T29" fmla="*/ 39 h 39"/>
                <a:gd name="T30" fmla="*/ 3 w 35"/>
                <a:gd name="T31" fmla="*/ 39 h 39"/>
                <a:gd name="T32" fmla="*/ 0 w 35"/>
                <a:gd name="T33" fmla="*/ 39 h 39"/>
                <a:gd name="T34" fmla="*/ 0 w 35"/>
                <a:gd name="T35" fmla="*/ 39 h 39"/>
                <a:gd name="T36" fmla="*/ 0 w 35"/>
                <a:gd name="T37" fmla="*/ 36 h 39"/>
                <a:gd name="T38" fmla="*/ 0 w 35"/>
                <a:gd name="T39" fmla="*/ 36 h 39"/>
                <a:gd name="T40" fmla="*/ 0 w 35"/>
                <a:gd name="T41" fmla="*/ 36 h 39"/>
                <a:gd name="T42" fmla="*/ 3 w 35"/>
                <a:gd name="T43" fmla="*/ 36 h 39"/>
                <a:gd name="T44" fmla="*/ 6 w 35"/>
                <a:gd name="T45" fmla="*/ 36 h 39"/>
                <a:gd name="T46" fmla="*/ 6 w 35"/>
                <a:gd name="T47" fmla="*/ 36 h 39"/>
                <a:gd name="T48" fmla="*/ 9 w 35"/>
                <a:gd name="T49" fmla="*/ 32 h 39"/>
                <a:gd name="T50" fmla="*/ 13 w 35"/>
                <a:gd name="T51" fmla="*/ 32 h 39"/>
                <a:gd name="T52" fmla="*/ 16 w 35"/>
                <a:gd name="T53" fmla="*/ 32 h 39"/>
                <a:gd name="T54" fmla="*/ 19 w 35"/>
                <a:gd name="T55" fmla="*/ 29 h 39"/>
                <a:gd name="T56" fmla="*/ 22 w 35"/>
                <a:gd name="T57" fmla="*/ 29 h 39"/>
                <a:gd name="T58" fmla="*/ 22 w 35"/>
                <a:gd name="T59" fmla="*/ 26 h 39"/>
                <a:gd name="T60" fmla="*/ 26 w 35"/>
                <a:gd name="T61" fmla="*/ 26 h 39"/>
                <a:gd name="T62" fmla="*/ 26 w 35"/>
                <a:gd name="T63" fmla="*/ 23 h 39"/>
                <a:gd name="T64" fmla="*/ 26 w 35"/>
                <a:gd name="T65" fmla="*/ 20 h 39"/>
                <a:gd name="T66" fmla="*/ 22 w 35"/>
                <a:gd name="T67" fmla="*/ 16 h 39"/>
                <a:gd name="T68" fmla="*/ 22 w 35"/>
                <a:gd name="T69" fmla="*/ 13 h 39"/>
                <a:gd name="T70" fmla="*/ 26 w 35"/>
                <a:gd name="T71" fmla="*/ 10 h 39"/>
                <a:gd name="T72" fmla="*/ 26 w 35"/>
                <a:gd name="T73" fmla="*/ 7 h 39"/>
                <a:gd name="T74" fmla="*/ 26 w 35"/>
                <a:gd name="T75" fmla="*/ 4 h 39"/>
                <a:gd name="T76" fmla="*/ 26 w 35"/>
                <a:gd name="T77" fmla="*/ 4 h 39"/>
                <a:gd name="T78" fmla="*/ 26 w 35"/>
                <a:gd name="T79" fmla="*/ 0 h 39"/>
                <a:gd name="T80" fmla="*/ 26 w 35"/>
                <a:gd name="T81" fmla="*/ 0 h 39"/>
                <a:gd name="T82" fmla="*/ 29 w 35"/>
                <a:gd name="T83" fmla="*/ 0 h 39"/>
                <a:gd name="T84" fmla="*/ 29 w 35"/>
                <a:gd name="T85" fmla="*/ 4 h 39"/>
                <a:gd name="T86" fmla="*/ 29 w 35"/>
                <a:gd name="T87" fmla="*/ 7 h 39"/>
                <a:gd name="T88" fmla="*/ 32 w 35"/>
                <a:gd name="T89" fmla="*/ 10 h 39"/>
                <a:gd name="T90" fmla="*/ 32 w 35"/>
                <a:gd name="T91" fmla="*/ 16 h 39"/>
                <a:gd name="T92" fmla="*/ 35 w 35"/>
                <a:gd name="T93" fmla="*/ 23 h 39"/>
                <a:gd name="T94" fmla="*/ 35 w 35"/>
                <a:gd name="T95" fmla="*/ 29 h 39"/>
                <a:gd name="T96" fmla="*/ 35 w 35"/>
                <a:gd name="T97" fmla="*/ 36 h 39"/>
                <a:gd name="T98" fmla="*/ 35 w 35"/>
                <a:gd name="T99" fmla="*/ 36 h 3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5"/>
                <a:gd name="T151" fmla="*/ 0 h 39"/>
                <a:gd name="T152" fmla="*/ 35 w 35"/>
                <a:gd name="T153" fmla="*/ 39 h 3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5" h="39">
                  <a:moveTo>
                    <a:pt x="35" y="36"/>
                  </a:moveTo>
                  <a:lnTo>
                    <a:pt x="35" y="36"/>
                  </a:lnTo>
                  <a:lnTo>
                    <a:pt x="32" y="36"/>
                  </a:lnTo>
                  <a:lnTo>
                    <a:pt x="29" y="36"/>
                  </a:lnTo>
                  <a:lnTo>
                    <a:pt x="26" y="36"/>
                  </a:lnTo>
                  <a:lnTo>
                    <a:pt x="22" y="36"/>
                  </a:lnTo>
                  <a:lnTo>
                    <a:pt x="19" y="39"/>
                  </a:lnTo>
                  <a:lnTo>
                    <a:pt x="16" y="39"/>
                  </a:lnTo>
                  <a:lnTo>
                    <a:pt x="13" y="39"/>
                  </a:lnTo>
                  <a:lnTo>
                    <a:pt x="9" y="39"/>
                  </a:lnTo>
                  <a:lnTo>
                    <a:pt x="6" y="39"/>
                  </a:lnTo>
                  <a:lnTo>
                    <a:pt x="3" y="39"/>
                  </a:lnTo>
                  <a:lnTo>
                    <a:pt x="0" y="39"/>
                  </a:lnTo>
                  <a:lnTo>
                    <a:pt x="0" y="36"/>
                  </a:lnTo>
                  <a:lnTo>
                    <a:pt x="3" y="36"/>
                  </a:lnTo>
                  <a:lnTo>
                    <a:pt x="6" y="36"/>
                  </a:lnTo>
                  <a:lnTo>
                    <a:pt x="9" y="32"/>
                  </a:lnTo>
                  <a:lnTo>
                    <a:pt x="13" y="32"/>
                  </a:lnTo>
                  <a:lnTo>
                    <a:pt x="16" y="32"/>
                  </a:lnTo>
                  <a:lnTo>
                    <a:pt x="19" y="29"/>
                  </a:lnTo>
                  <a:lnTo>
                    <a:pt x="22" y="29"/>
                  </a:lnTo>
                  <a:lnTo>
                    <a:pt x="22" y="26"/>
                  </a:lnTo>
                  <a:lnTo>
                    <a:pt x="26" y="26"/>
                  </a:lnTo>
                  <a:lnTo>
                    <a:pt x="26" y="23"/>
                  </a:lnTo>
                  <a:lnTo>
                    <a:pt x="26" y="20"/>
                  </a:lnTo>
                  <a:lnTo>
                    <a:pt x="22" y="16"/>
                  </a:lnTo>
                  <a:lnTo>
                    <a:pt x="22" y="13"/>
                  </a:lnTo>
                  <a:lnTo>
                    <a:pt x="26" y="10"/>
                  </a:lnTo>
                  <a:lnTo>
                    <a:pt x="26" y="7"/>
                  </a:lnTo>
                  <a:lnTo>
                    <a:pt x="26" y="4"/>
                  </a:lnTo>
                  <a:lnTo>
                    <a:pt x="26" y="0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9" y="7"/>
                  </a:lnTo>
                  <a:lnTo>
                    <a:pt x="32" y="10"/>
                  </a:lnTo>
                  <a:lnTo>
                    <a:pt x="32" y="16"/>
                  </a:lnTo>
                  <a:lnTo>
                    <a:pt x="35" y="23"/>
                  </a:lnTo>
                  <a:lnTo>
                    <a:pt x="35" y="29"/>
                  </a:lnTo>
                  <a:lnTo>
                    <a:pt x="35" y="36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5" name="Freeform 527"/>
            <p:cNvSpPr>
              <a:spLocks/>
            </p:cNvSpPr>
            <p:nvPr/>
          </p:nvSpPr>
          <p:spPr bwMode="auto">
            <a:xfrm>
              <a:off x="4555" y="3089"/>
              <a:ext cx="600" cy="334"/>
            </a:xfrm>
            <a:custGeom>
              <a:avLst/>
              <a:gdLst>
                <a:gd name="T0" fmla="*/ 0 w 600"/>
                <a:gd name="T1" fmla="*/ 334 h 334"/>
                <a:gd name="T2" fmla="*/ 600 w 600"/>
                <a:gd name="T3" fmla="*/ 0 h 334"/>
                <a:gd name="T4" fmla="*/ 0 w 600"/>
                <a:gd name="T5" fmla="*/ 334 h 334"/>
                <a:gd name="T6" fmla="*/ 0 60000 65536"/>
                <a:gd name="T7" fmla="*/ 0 60000 65536"/>
                <a:gd name="T8" fmla="*/ 0 60000 65536"/>
                <a:gd name="T9" fmla="*/ 0 w 600"/>
                <a:gd name="T10" fmla="*/ 0 h 334"/>
                <a:gd name="T11" fmla="*/ 600 w 600"/>
                <a:gd name="T12" fmla="*/ 334 h 3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0" h="334">
                  <a:moveTo>
                    <a:pt x="0" y="334"/>
                  </a:moveTo>
                  <a:lnTo>
                    <a:pt x="600" y="0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6" name="Line 528"/>
            <p:cNvSpPr>
              <a:spLocks noChangeShapeType="1"/>
            </p:cNvSpPr>
            <p:nvPr/>
          </p:nvSpPr>
          <p:spPr bwMode="auto">
            <a:xfrm flipV="1">
              <a:off x="4555" y="3089"/>
              <a:ext cx="600" cy="334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7" name="Freeform 529"/>
            <p:cNvSpPr>
              <a:spLocks/>
            </p:cNvSpPr>
            <p:nvPr/>
          </p:nvSpPr>
          <p:spPr bwMode="auto">
            <a:xfrm>
              <a:off x="4577" y="3089"/>
              <a:ext cx="600" cy="334"/>
            </a:xfrm>
            <a:custGeom>
              <a:avLst/>
              <a:gdLst>
                <a:gd name="T0" fmla="*/ 600 w 600"/>
                <a:gd name="T1" fmla="*/ 334 h 334"/>
                <a:gd name="T2" fmla="*/ 0 w 600"/>
                <a:gd name="T3" fmla="*/ 0 h 334"/>
                <a:gd name="T4" fmla="*/ 600 w 600"/>
                <a:gd name="T5" fmla="*/ 334 h 334"/>
                <a:gd name="T6" fmla="*/ 0 60000 65536"/>
                <a:gd name="T7" fmla="*/ 0 60000 65536"/>
                <a:gd name="T8" fmla="*/ 0 60000 65536"/>
                <a:gd name="T9" fmla="*/ 0 w 600"/>
                <a:gd name="T10" fmla="*/ 0 h 334"/>
                <a:gd name="T11" fmla="*/ 600 w 600"/>
                <a:gd name="T12" fmla="*/ 334 h 3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0" h="334">
                  <a:moveTo>
                    <a:pt x="600" y="334"/>
                  </a:moveTo>
                  <a:lnTo>
                    <a:pt x="0" y="0"/>
                  </a:lnTo>
                  <a:lnTo>
                    <a:pt x="600" y="3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8" name="Line 530"/>
            <p:cNvSpPr>
              <a:spLocks noChangeShapeType="1"/>
            </p:cNvSpPr>
            <p:nvPr/>
          </p:nvSpPr>
          <p:spPr bwMode="auto">
            <a:xfrm flipH="1" flipV="1">
              <a:off x="4577" y="3089"/>
              <a:ext cx="600" cy="334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21 -0.2139 L 1.94444E-6 -7.77778E-6 " pathEditMode="relative" ptsTypes="AA">
                                      <p:cBhvr>
                                        <p:cTn id="33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400" b="1" dirty="0" smtClean="0">
                <a:solidFill>
                  <a:srgbClr val="FF0000"/>
                </a:solidFill>
                <a:latin typeface="Comic Sans MS" pitchFamily="66" charset="0"/>
              </a:rPr>
              <a:t>FPGAs More Efficient With Numerous Small LUTS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219200"/>
            <a:ext cx="8648700" cy="1362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Lookup tables become inefficient for more inputs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3 inputs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sym typeface="Wingdings" pitchFamily="2" charset="2"/>
              </a:rPr>
              <a:t> only 8 words   8 inputs  256 words   16 inputs  65,536 words!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FPGAs thus have numerous small (3, 4, 5, or even 6-input) LUTs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If circuit has more inputs, must partition circuit among LUTs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Ex: 9-input circuit more efficient on 8x1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mems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rather than 512x1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38313" y="2681362"/>
            <a:ext cx="1463675" cy="1473200"/>
          </a:xfrm>
          <a:prstGeom prst="rect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1976438" y="2771849"/>
            <a:ext cx="457200" cy="401638"/>
          </a:xfrm>
          <a:custGeom>
            <a:avLst/>
            <a:gdLst>
              <a:gd name="T0" fmla="*/ 0 w 92"/>
              <a:gd name="T1" fmla="*/ 401638 h 81"/>
              <a:gd name="T2" fmla="*/ 253448 w 92"/>
              <a:gd name="T3" fmla="*/ 401638 h 81"/>
              <a:gd name="T4" fmla="*/ 457200 w 92"/>
              <a:gd name="T5" fmla="*/ 203298 h 81"/>
              <a:gd name="T6" fmla="*/ 253448 w 92"/>
              <a:gd name="T7" fmla="*/ 0 h 81"/>
              <a:gd name="T8" fmla="*/ 0 w 92"/>
              <a:gd name="T9" fmla="*/ 0 h 81"/>
              <a:gd name="T10" fmla="*/ 0 w 92"/>
              <a:gd name="T11" fmla="*/ 401638 h 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"/>
              <a:gd name="T19" fmla="*/ 0 h 81"/>
              <a:gd name="T20" fmla="*/ 92 w 92"/>
              <a:gd name="T21" fmla="*/ 81 h 8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" h="81">
                <a:moveTo>
                  <a:pt x="0" y="81"/>
                </a:moveTo>
                <a:cubicBezTo>
                  <a:pt x="51" y="81"/>
                  <a:pt x="51" y="81"/>
                  <a:pt x="51" y="81"/>
                </a:cubicBezTo>
                <a:cubicBezTo>
                  <a:pt x="74" y="81"/>
                  <a:pt x="92" y="63"/>
                  <a:pt x="92" y="41"/>
                </a:cubicBezTo>
                <a:cubicBezTo>
                  <a:pt x="92" y="18"/>
                  <a:pt x="74" y="0"/>
                  <a:pt x="51" y="0"/>
                </a:cubicBezTo>
                <a:cubicBezTo>
                  <a:pt x="0" y="0"/>
                  <a:pt x="0" y="0"/>
                  <a:pt x="0" y="0"/>
                </a:cubicBezTo>
                <a:lnTo>
                  <a:pt x="0" y="81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1976438" y="3222699"/>
            <a:ext cx="457200" cy="401638"/>
          </a:xfrm>
          <a:custGeom>
            <a:avLst/>
            <a:gdLst>
              <a:gd name="T0" fmla="*/ 0 w 92"/>
              <a:gd name="T1" fmla="*/ 401638 h 81"/>
              <a:gd name="T2" fmla="*/ 253448 w 92"/>
              <a:gd name="T3" fmla="*/ 401638 h 81"/>
              <a:gd name="T4" fmla="*/ 457200 w 92"/>
              <a:gd name="T5" fmla="*/ 198340 h 81"/>
              <a:gd name="T6" fmla="*/ 253448 w 92"/>
              <a:gd name="T7" fmla="*/ 0 h 81"/>
              <a:gd name="T8" fmla="*/ 0 w 92"/>
              <a:gd name="T9" fmla="*/ 0 h 81"/>
              <a:gd name="T10" fmla="*/ 0 w 92"/>
              <a:gd name="T11" fmla="*/ 401638 h 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"/>
              <a:gd name="T19" fmla="*/ 0 h 81"/>
              <a:gd name="T20" fmla="*/ 92 w 92"/>
              <a:gd name="T21" fmla="*/ 81 h 8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" h="81">
                <a:moveTo>
                  <a:pt x="0" y="81"/>
                </a:moveTo>
                <a:cubicBezTo>
                  <a:pt x="51" y="81"/>
                  <a:pt x="51" y="81"/>
                  <a:pt x="51" y="81"/>
                </a:cubicBezTo>
                <a:cubicBezTo>
                  <a:pt x="74" y="81"/>
                  <a:pt x="92" y="63"/>
                  <a:pt x="92" y="40"/>
                </a:cubicBezTo>
                <a:cubicBezTo>
                  <a:pt x="92" y="18"/>
                  <a:pt x="74" y="0"/>
                  <a:pt x="51" y="0"/>
                </a:cubicBezTo>
                <a:cubicBezTo>
                  <a:pt x="0" y="0"/>
                  <a:pt x="0" y="0"/>
                  <a:pt x="0" y="0"/>
                </a:cubicBezTo>
                <a:lnTo>
                  <a:pt x="0" y="81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433638" y="3421137"/>
            <a:ext cx="277812" cy="15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1976438" y="3673549"/>
            <a:ext cx="457200" cy="396875"/>
          </a:xfrm>
          <a:custGeom>
            <a:avLst/>
            <a:gdLst>
              <a:gd name="T0" fmla="*/ 0 w 92"/>
              <a:gd name="T1" fmla="*/ 396875 h 80"/>
              <a:gd name="T2" fmla="*/ 253448 w 92"/>
              <a:gd name="T3" fmla="*/ 396875 h 80"/>
              <a:gd name="T4" fmla="*/ 457200 w 92"/>
              <a:gd name="T5" fmla="*/ 198438 h 80"/>
              <a:gd name="T6" fmla="*/ 253448 w 92"/>
              <a:gd name="T7" fmla="*/ 0 h 80"/>
              <a:gd name="T8" fmla="*/ 0 w 92"/>
              <a:gd name="T9" fmla="*/ 0 h 80"/>
              <a:gd name="T10" fmla="*/ 0 w 92"/>
              <a:gd name="T11" fmla="*/ 396875 h 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"/>
              <a:gd name="T19" fmla="*/ 0 h 80"/>
              <a:gd name="T20" fmla="*/ 92 w 92"/>
              <a:gd name="T21" fmla="*/ 80 h 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" h="80">
                <a:moveTo>
                  <a:pt x="0" y="80"/>
                </a:moveTo>
                <a:cubicBezTo>
                  <a:pt x="51" y="80"/>
                  <a:pt x="51" y="80"/>
                  <a:pt x="51" y="80"/>
                </a:cubicBezTo>
                <a:cubicBezTo>
                  <a:pt x="74" y="80"/>
                  <a:pt x="92" y="62"/>
                  <a:pt x="92" y="40"/>
                </a:cubicBezTo>
                <a:cubicBezTo>
                  <a:pt x="92" y="18"/>
                  <a:pt x="74" y="0"/>
                  <a:pt x="51" y="0"/>
                </a:cubicBezTo>
                <a:cubicBezTo>
                  <a:pt x="0" y="0"/>
                  <a:pt x="0" y="0"/>
                  <a:pt x="0" y="0"/>
                </a:cubicBezTo>
                <a:lnTo>
                  <a:pt x="0" y="80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2651125" y="3217937"/>
            <a:ext cx="401638" cy="396875"/>
          </a:xfrm>
          <a:custGeom>
            <a:avLst/>
            <a:gdLst>
              <a:gd name="T0" fmla="*/ 401638 w 81"/>
              <a:gd name="T1" fmla="*/ 198438 h 80"/>
              <a:gd name="T2" fmla="*/ 0 w 81"/>
              <a:gd name="T3" fmla="*/ 396875 h 80"/>
              <a:gd name="T4" fmla="*/ 59502 w 81"/>
              <a:gd name="T5" fmla="*/ 203398 h 80"/>
              <a:gd name="T6" fmla="*/ 59502 w 81"/>
              <a:gd name="T7" fmla="*/ 198438 h 80"/>
              <a:gd name="T8" fmla="*/ 0 w 81"/>
              <a:gd name="T9" fmla="*/ 0 h 80"/>
              <a:gd name="T10" fmla="*/ 401638 w 81"/>
              <a:gd name="T11" fmla="*/ 198438 h 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1"/>
              <a:gd name="T19" fmla="*/ 0 h 80"/>
              <a:gd name="T20" fmla="*/ 81 w 81"/>
              <a:gd name="T21" fmla="*/ 80 h 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1" h="80">
                <a:moveTo>
                  <a:pt x="81" y="40"/>
                </a:moveTo>
                <a:cubicBezTo>
                  <a:pt x="81" y="40"/>
                  <a:pt x="62" y="80"/>
                  <a:pt x="0" y="80"/>
                </a:cubicBezTo>
                <a:cubicBezTo>
                  <a:pt x="0" y="80"/>
                  <a:pt x="12" y="76"/>
                  <a:pt x="12" y="41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5"/>
                  <a:pt x="0" y="0"/>
                  <a:pt x="0" y="0"/>
                </a:cubicBezTo>
                <a:cubicBezTo>
                  <a:pt x="62" y="0"/>
                  <a:pt x="81" y="40"/>
                  <a:pt x="81" y="40"/>
                </a:cubicBezTo>
                <a:close/>
              </a:path>
            </a:pathLst>
          </a:custGeom>
          <a:solidFill>
            <a:srgbClr val="FFFFFF"/>
          </a:solidFill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2433638" y="2970287"/>
            <a:ext cx="271462" cy="346075"/>
          </a:xfrm>
          <a:custGeom>
            <a:avLst/>
            <a:gdLst>
              <a:gd name="T0" fmla="*/ 0 w 171"/>
              <a:gd name="T1" fmla="*/ 0 h 218"/>
              <a:gd name="T2" fmla="*/ 103187 w 171"/>
              <a:gd name="T3" fmla="*/ 0 h 218"/>
              <a:gd name="T4" fmla="*/ 103187 w 171"/>
              <a:gd name="T5" fmla="*/ 346075 h 218"/>
              <a:gd name="T6" fmla="*/ 271462 w 171"/>
              <a:gd name="T7" fmla="*/ 346075 h 218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218"/>
              <a:gd name="T14" fmla="*/ 171 w 171"/>
              <a:gd name="T15" fmla="*/ 218 h 2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218">
                <a:moveTo>
                  <a:pt x="0" y="0"/>
                </a:moveTo>
                <a:lnTo>
                  <a:pt x="65" y="0"/>
                </a:lnTo>
                <a:lnTo>
                  <a:pt x="65" y="218"/>
                </a:lnTo>
                <a:lnTo>
                  <a:pt x="171" y="218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2433638" y="3514799"/>
            <a:ext cx="271462" cy="357188"/>
          </a:xfrm>
          <a:custGeom>
            <a:avLst/>
            <a:gdLst>
              <a:gd name="T0" fmla="*/ 0 w 171"/>
              <a:gd name="T1" fmla="*/ 357188 h 225"/>
              <a:gd name="T2" fmla="*/ 103187 w 171"/>
              <a:gd name="T3" fmla="*/ 357188 h 225"/>
              <a:gd name="T4" fmla="*/ 103187 w 171"/>
              <a:gd name="T5" fmla="*/ 0 h 225"/>
              <a:gd name="T6" fmla="*/ 271462 w 171"/>
              <a:gd name="T7" fmla="*/ 0 h 225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225"/>
              <a:gd name="T14" fmla="*/ 171 w 171"/>
              <a:gd name="T15" fmla="*/ 225 h 2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225">
                <a:moveTo>
                  <a:pt x="0" y="225"/>
                </a:moveTo>
                <a:lnTo>
                  <a:pt x="65" y="225"/>
                </a:lnTo>
                <a:lnTo>
                  <a:pt x="65" y="0"/>
                </a:lnTo>
                <a:lnTo>
                  <a:pt x="171" y="0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3052763" y="3416374"/>
            <a:ext cx="277812" cy="15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" name="Line 48"/>
          <p:cNvSpPr>
            <a:spLocks noChangeShapeType="1"/>
          </p:cNvSpPr>
          <p:nvPr/>
        </p:nvSpPr>
        <p:spPr bwMode="auto">
          <a:xfrm>
            <a:off x="1520825" y="2811537"/>
            <a:ext cx="317500" cy="15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" name="Freeform 49"/>
          <p:cNvSpPr>
            <a:spLocks/>
          </p:cNvSpPr>
          <p:nvPr/>
        </p:nvSpPr>
        <p:spPr bwMode="auto">
          <a:xfrm>
            <a:off x="1808163" y="2776612"/>
            <a:ext cx="158750" cy="79375"/>
          </a:xfrm>
          <a:custGeom>
            <a:avLst/>
            <a:gdLst>
              <a:gd name="T0" fmla="*/ 158750 w 100"/>
              <a:gd name="T1" fmla="*/ 39688 h 50"/>
              <a:gd name="T2" fmla="*/ 0 w 100"/>
              <a:gd name="T3" fmla="*/ 0 h 50"/>
              <a:gd name="T4" fmla="*/ 0 w 100"/>
              <a:gd name="T5" fmla="*/ 79375 h 50"/>
              <a:gd name="T6" fmla="*/ 158750 w 100"/>
              <a:gd name="T7" fmla="*/ 39688 h 50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50"/>
              <a:gd name="T14" fmla="*/ 100 w 100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50">
                <a:moveTo>
                  <a:pt x="100" y="25"/>
                </a:moveTo>
                <a:lnTo>
                  <a:pt x="0" y="0"/>
                </a:lnTo>
                <a:lnTo>
                  <a:pt x="0" y="50"/>
                </a:lnTo>
                <a:lnTo>
                  <a:pt x="100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" name="Line 50"/>
          <p:cNvSpPr>
            <a:spLocks noChangeShapeType="1"/>
          </p:cNvSpPr>
          <p:nvPr/>
        </p:nvSpPr>
        <p:spPr bwMode="auto">
          <a:xfrm>
            <a:off x="1520825" y="2970287"/>
            <a:ext cx="317500" cy="15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9" name="Freeform 51"/>
          <p:cNvSpPr>
            <a:spLocks/>
          </p:cNvSpPr>
          <p:nvPr/>
        </p:nvSpPr>
        <p:spPr bwMode="auto">
          <a:xfrm>
            <a:off x="1808163" y="2930599"/>
            <a:ext cx="158750" cy="79375"/>
          </a:xfrm>
          <a:custGeom>
            <a:avLst/>
            <a:gdLst>
              <a:gd name="T0" fmla="*/ 158750 w 100"/>
              <a:gd name="T1" fmla="*/ 39688 h 50"/>
              <a:gd name="T2" fmla="*/ 0 w 100"/>
              <a:gd name="T3" fmla="*/ 0 h 50"/>
              <a:gd name="T4" fmla="*/ 0 w 100"/>
              <a:gd name="T5" fmla="*/ 79375 h 50"/>
              <a:gd name="T6" fmla="*/ 158750 w 100"/>
              <a:gd name="T7" fmla="*/ 39688 h 50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50"/>
              <a:gd name="T14" fmla="*/ 100 w 100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50">
                <a:moveTo>
                  <a:pt x="100" y="25"/>
                </a:moveTo>
                <a:lnTo>
                  <a:pt x="0" y="0"/>
                </a:lnTo>
                <a:lnTo>
                  <a:pt x="0" y="50"/>
                </a:lnTo>
                <a:lnTo>
                  <a:pt x="100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0" name="Line 52"/>
          <p:cNvSpPr>
            <a:spLocks noChangeShapeType="1"/>
          </p:cNvSpPr>
          <p:nvPr/>
        </p:nvSpPr>
        <p:spPr bwMode="auto">
          <a:xfrm>
            <a:off x="1520825" y="3122687"/>
            <a:ext cx="317500" cy="15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1" name="Freeform 53"/>
          <p:cNvSpPr>
            <a:spLocks/>
          </p:cNvSpPr>
          <p:nvPr/>
        </p:nvSpPr>
        <p:spPr bwMode="auto">
          <a:xfrm>
            <a:off x="1808163" y="3082999"/>
            <a:ext cx="158750" cy="79375"/>
          </a:xfrm>
          <a:custGeom>
            <a:avLst/>
            <a:gdLst>
              <a:gd name="T0" fmla="*/ 158750 w 100"/>
              <a:gd name="T1" fmla="*/ 39688 h 50"/>
              <a:gd name="T2" fmla="*/ 0 w 100"/>
              <a:gd name="T3" fmla="*/ 0 h 50"/>
              <a:gd name="T4" fmla="*/ 0 w 100"/>
              <a:gd name="T5" fmla="*/ 79375 h 50"/>
              <a:gd name="T6" fmla="*/ 158750 w 100"/>
              <a:gd name="T7" fmla="*/ 39688 h 50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50"/>
              <a:gd name="T14" fmla="*/ 100 w 100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50">
                <a:moveTo>
                  <a:pt x="100" y="25"/>
                </a:moveTo>
                <a:lnTo>
                  <a:pt x="0" y="0"/>
                </a:lnTo>
                <a:lnTo>
                  <a:pt x="0" y="50"/>
                </a:lnTo>
                <a:lnTo>
                  <a:pt x="100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2" name="Rectangle 54"/>
          <p:cNvSpPr>
            <a:spLocks noChangeArrowheads="1"/>
          </p:cNvSpPr>
          <p:nvPr/>
        </p:nvSpPr>
        <p:spPr bwMode="auto">
          <a:xfrm>
            <a:off x="1422400" y="2701999"/>
            <a:ext cx="8496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a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3" name="Rectangle 55"/>
          <p:cNvSpPr>
            <a:spLocks noChangeArrowheads="1"/>
          </p:cNvSpPr>
          <p:nvPr/>
        </p:nvSpPr>
        <p:spPr bwMode="auto">
          <a:xfrm>
            <a:off x="1425575" y="3016324"/>
            <a:ext cx="8496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c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4" name="Rectangle 56"/>
          <p:cNvSpPr>
            <a:spLocks noChangeArrowheads="1"/>
          </p:cNvSpPr>
          <p:nvPr/>
        </p:nvSpPr>
        <p:spPr bwMode="auto">
          <a:xfrm>
            <a:off x="1416050" y="2871862"/>
            <a:ext cx="9938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b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5" name="Line 57"/>
          <p:cNvSpPr>
            <a:spLocks noChangeShapeType="1"/>
          </p:cNvSpPr>
          <p:nvPr/>
        </p:nvSpPr>
        <p:spPr bwMode="auto">
          <a:xfrm>
            <a:off x="1520825" y="3267149"/>
            <a:ext cx="317500" cy="15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6" name="Freeform 58"/>
          <p:cNvSpPr>
            <a:spLocks/>
          </p:cNvSpPr>
          <p:nvPr/>
        </p:nvSpPr>
        <p:spPr bwMode="auto">
          <a:xfrm>
            <a:off x="1808163" y="3232224"/>
            <a:ext cx="158750" cy="79375"/>
          </a:xfrm>
          <a:custGeom>
            <a:avLst/>
            <a:gdLst>
              <a:gd name="T0" fmla="*/ 158750 w 100"/>
              <a:gd name="T1" fmla="*/ 39688 h 50"/>
              <a:gd name="T2" fmla="*/ 0 w 100"/>
              <a:gd name="T3" fmla="*/ 0 h 50"/>
              <a:gd name="T4" fmla="*/ 0 w 100"/>
              <a:gd name="T5" fmla="*/ 79375 h 50"/>
              <a:gd name="T6" fmla="*/ 158750 w 100"/>
              <a:gd name="T7" fmla="*/ 39688 h 50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50"/>
              <a:gd name="T14" fmla="*/ 100 w 100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50">
                <a:moveTo>
                  <a:pt x="100" y="25"/>
                </a:moveTo>
                <a:lnTo>
                  <a:pt x="0" y="0"/>
                </a:lnTo>
                <a:lnTo>
                  <a:pt x="0" y="50"/>
                </a:lnTo>
                <a:lnTo>
                  <a:pt x="100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7" name="Line 59"/>
          <p:cNvSpPr>
            <a:spLocks noChangeShapeType="1"/>
          </p:cNvSpPr>
          <p:nvPr/>
        </p:nvSpPr>
        <p:spPr bwMode="auto">
          <a:xfrm>
            <a:off x="1520825" y="3425899"/>
            <a:ext cx="317500" cy="15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8" name="Freeform 60"/>
          <p:cNvSpPr>
            <a:spLocks/>
          </p:cNvSpPr>
          <p:nvPr/>
        </p:nvSpPr>
        <p:spPr bwMode="auto">
          <a:xfrm>
            <a:off x="1808163" y="3390974"/>
            <a:ext cx="158750" cy="79375"/>
          </a:xfrm>
          <a:custGeom>
            <a:avLst/>
            <a:gdLst>
              <a:gd name="T0" fmla="*/ 158750 w 100"/>
              <a:gd name="T1" fmla="*/ 39688 h 50"/>
              <a:gd name="T2" fmla="*/ 0 w 100"/>
              <a:gd name="T3" fmla="*/ 0 h 50"/>
              <a:gd name="T4" fmla="*/ 0 w 100"/>
              <a:gd name="T5" fmla="*/ 79375 h 50"/>
              <a:gd name="T6" fmla="*/ 158750 w 100"/>
              <a:gd name="T7" fmla="*/ 39688 h 50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50"/>
              <a:gd name="T14" fmla="*/ 100 w 100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50">
                <a:moveTo>
                  <a:pt x="100" y="25"/>
                </a:moveTo>
                <a:lnTo>
                  <a:pt x="0" y="0"/>
                </a:lnTo>
                <a:lnTo>
                  <a:pt x="0" y="50"/>
                </a:lnTo>
                <a:lnTo>
                  <a:pt x="100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9" name="Freeform 61"/>
          <p:cNvSpPr>
            <a:spLocks/>
          </p:cNvSpPr>
          <p:nvPr/>
        </p:nvSpPr>
        <p:spPr bwMode="auto">
          <a:xfrm>
            <a:off x="3271838" y="3381449"/>
            <a:ext cx="158750" cy="79375"/>
          </a:xfrm>
          <a:custGeom>
            <a:avLst/>
            <a:gdLst>
              <a:gd name="T0" fmla="*/ 158750 w 100"/>
              <a:gd name="T1" fmla="*/ 39688 h 50"/>
              <a:gd name="T2" fmla="*/ 0 w 100"/>
              <a:gd name="T3" fmla="*/ 0 h 50"/>
              <a:gd name="T4" fmla="*/ 0 w 100"/>
              <a:gd name="T5" fmla="*/ 79375 h 50"/>
              <a:gd name="T6" fmla="*/ 158750 w 100"/>
              <a:gd name="T7" fmla="*/ 39688 h 50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50"/>
              <a:gd name="T14" fmla="*/ 100 w 100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50">
                <a:moveTo>
                  <a:pt x="100" y="25"/>
                </a:moveTo>
                <a:lnTo>
                  <a:pt x="0" y="0"/>
                </a:lnTo>
                <a:lnTo>
                  <a:pt x="0" y="50"/>
                </a:lnTo>
                <a:lnTo>
                  <a:pt x="100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0" name="Line 62"/>
          <p:cNvSpPr>
            <a:spLocks noChangeShapeType="1"/>
          </p:cNvSpPr>
          <p:nvPr/>
        </p:nvSpPr>
        <p:spPr bwMode="auto">
          <a:xfrm>
            <a:off x="1520825" y="3579887"/>
            <a:ext cx="317500" cy="15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1" name="Freeform 63"/>
          <p:cNvSpPr>
            <a:spLocks/>
          </p:cNvSpPr>
          <p:nvPr/>
        </p:nvSpPr>
        <p:spPr bwMode="auto">
          <a:xfrm>
            <a:off x="1808163" y="3540199"/>
            <a:ext cx="158750" cy="79375"/>
          </a:xfrm>
          <a:custGeom>
            <a:avLst/>
            <a:gdLst>
              <a:gd name="T0" fmla="*/ 158750 w 100"/>
              <a:gd name="T1" fmla="*/ 39688 h 50"/>
              <a:gd name="T2" fmla="*/ 0 w 100"/>
              <a:gd name="T3" fmla="*/ 0 h 50"/>
              <a:gd name="T4" fmla="*/ 0 w 100"/>
              <a:gd name="T5" fmla="*/ 79375 h 50"/>
              <a:gd name="T6" fmla="*/ 158750 w 100"/>
              <a:gd name="T7" fmla="*/ 39688 h 50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50"/>
              <a:gd name="T14" fmla="*/ 100 w 100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50">
                <a:moveTo>
                  <a:pt x="100" y="25"/>
                </a:moveTo>
                <a:lnTo>
                  <a:pt x="0" y="0"/>
                </a:lnTo>
                <a:lnTo>
                  <a:pt x="0" y="50"/>
                </a:lnTo>
                <a:lnTo>
                  <a:pt x="100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2" name="Line 64"/>
          <p:cNvSpPr>
            <a:spLocks noChangeShapeType="1"/>
          </p:cNvSpPr>
          <p:nvPr/>
        </p:nvSpPr>
        <p:spPr bwMode="auto">
          <a:xfrm>
            <a:off x="1520825" y="3713237"/>
            <a:ext cx="317500" cy="15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3" name="Freeform 65"/>
          <p:cNvSpPr>
            <a:spLocks/>
          </p:cNvSpPr>
          <p:nvPr/>
        </p:nvSpPr>
        <p:spPr bwMode="auto">
          <a:xfrm>
            <a:off x="1808163" y="3673549"/>
            <a:ext cx="158750" cy="79375"/>
          </a:xfrm>
          <a:custGeom>
            <a:avLst/>
            <a:gdLst>
              <a:gd name="T0" fmla="*/ 158750 w 100"/>
              <a:gd name="T1" fmla="*/ 39688 h 50"/>
              <a:gd name="T2" fmla="*/ 0 w 100"/>
              <a:gd name="T3" fmla="*/ 0 h 50"/>
              <a:gd name="T4" fmla="*/ 0 w 100"/>
              <a:gd name="T5" fmla="*/ 79375 h 50"/>
              <a:gd name="T6" fmla="*/ 158750 w 100"/>
              <a:gd name="T7" fmla="*/ 39688 h 50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50"/>
              <a:gd name="T14" fmla="*/ 100 w 100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50">
                <a:moveTo>
                  <a:pt x="100" y="25"/>
                </a:moveTo>
                <a:lnTo>
                  <a:pt x="0" y="0"/>
                </a:lnTo>
                <a:lnTo>
                  <a:pt x="0" y="50"/>
                </a:lnTo>
                <a:lnTo>
                  <a:pt x="100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4" name="Line 66"/>
          <p:cNvSpPr>
            <a:spLocks noChangeShapeType="1"/>
          </p:cNvSpPr>
          <p:nvPr/>
        </p:nvSpPr>
        <p:spPr bwMode="auto">
          <a:xfrm>
            <a:off x="1520825" y="4025974"/>
            <a:ext cx="317500" cy="15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5" name="Freeform 67"/>
          <p:cNvSpPr>
            <a:spLocks/>
          </p:cNvSpPr>
          <p:nvPr/>
        </p:nvSpPr>
        <p:spPr bwMode="auto">
          <a:xfrm>
            <a:off x="1808163" y="3986287"/>
            <a:ext cx="158750" cy="79375"/>
          </a:xfrm>
          <a:custGeom>
            <a:avLst/>
            <a:gdLst>
              <a:gd name="T0" fmla="*/ 158750 w 100"/>
              <a:gd name="T1" fmla="*/ 39688 h 50"/>
              <a:gd name="T2" fmla="*/ 0 w 100"/>
              <a:gd name="T3" fmla="*/ 0 h 50"/>
              <a:gd name="T4" fmla="*/ 0 w 100"/>
              <a:gd name="T5" fmla="*/ 79375 h 50"/>
              <a:gd name="T6" fmla="*/ 158750 w 100"/>
              <a:gd name="T7" fmla="*/ 39688 h 50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50"/>
              <a:gd name="T14" fmla="*/ 100 w 100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50">
                <a:moveTo>
                  <a:pt x="100" y="25"/>
                </a:moveTo>
                <a:lnTo>
                  <a:pt x="0" y="0"/>
                </a:lnTo>
                <a:lnTo>
                  <a:pt x="0" y="50"/>
                </a:lnTo>
                <a:lnTo>
                  <a:pt x="100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6" name="Rectangle 68"/>
          <p:cNvSpPr>
            <a:spLocks noChangeArrowheads="1"/>
          </p:cNvSpPr>
          <p:nvPr/>
        </p:nvSpPr>
        <p:spPr bwMode="auto">
          <a:xfrm>
            <a:off x="1416050" y="3175074"/>
            <a:ext cx="9778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d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7" name="Rectangle 69"/>
          <p:cNvSpPr>
            <a:spLocks noChangeArrowheads="1"/>
          </p:cNvSpPr>
          <p:nvPr/>
        </p:nvSpPr>
        <p:spPr bwMode="auto">
          <a:xfrm>
            <a:off x="1438275" y="3473524"/>
            <a:ext cx="8496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f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8" name="Rectangle 70"/>
          <p:cNvSpPr>
            <a:spLocks noChangeArrowheads="1"/>
          </p:cNvSpPr>
          <p:nvPr/>
        </p:nvSpPr>
        <p:spPr bwMode="auto">
          <a:xfrm>
            <a:off x="1417638" y="3598937"/>
            <a:ext cx="8816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g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9" name="Rectangle 71"/>
          <p:cNvSpPr>
            <a:spLocks noChangeArrowheads="1"/>
          </p:cNvSpPr>
          <p:nvPr/>
        </p:nvSpPr>
        <p:spPr bwMode="auto">
          <a:xfrm>
            <a:off x="3443288" y="3330649"/>
            <a:ext cx="1016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F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0" name="Rectangle 72"/>
          <p:cNvSpPr>
            <a:spLocks noChangeArrowheads="1"/>
          </p:cNvSpPr>
          <p:nvPr/>
        </p:nvSpPr>
        <p:spPr bwMode="auto">
          <a:xfrm>
            <a:off x="1443038" y="3935487"/>
            <a:ext cx="4648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i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1" name="Rectangle 73"/>
          <p:cNvSpPr>
            <a:spLocks noChangeArrowheads="1"/>
          </p:cNvSpPr>
          <p:nvPr/>
        </p:nvSpPr>
        <p:spPr bwMode="auto">
          <a:xfrm>
            <a:off x="1422400" y="3324299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e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2" name="Rectangle 74"/>
          <p:cNvSpPr>
            <a:spLocks noChangeArrowheads="1"/>
          </p:cNvSpPr>
          <p:nvPr/>
        </p:nvSpPr>
        <p:spPr bwMode="auto">
          <a:xfrm>
            <a:off x="1417638" y="3781499"/>
            <a:ext cx="9618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h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3" name="Rectangle 86"/>
          <p:cNvSpPr>
            <a:spLocks noChangeArrowheads="1"/>
          </p:cNvSpPr>
          <p:nvPr/>
        </p:nvSpPr>
        <p:spPr bwMode="auto">
          <a:xfrm>
            <a:off x="2389188" y="4264099"/>
            <a:ext cx="609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(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4" name="Rectangle 87"/>
          <p:cNvSpPr>
            <a:spLocks noChangeArrowheads="1"/>
          </p:cNvSpPr>
          <p:nvPr/>
        </p:nvSpPr>
        <p:spPr bwMode="auto">
          <a:xfrm>
            <a:off x="2433638" y="4264099"/>
            <a:ext cx="8496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a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5" name="Rectangle 88"/>
          <p:cNvSpPr>
            <a:spLocks noChangeArrowheads="1"/>
          </p:cNvSpPr>
          <p:nvPr/>
        </p:nvSpPr>
        <p:spPr bwMode="auto">
          <a:xfrm>
            <a:off x="2511425" y="4264099"/>
            <a:ext cx="609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)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6" name="Text Box 112"/>
          <p:cNvSpPr txBox="1">
            <a:spLocks noChangeArrowheads="1"/>
          </p:cNvSpPr>
          <p:nvPr/>
        </p:nvSpPr>
        <p:spPr bwMode="auto">
          <a:xfrm>
            <a:off x="785770" y="4675262"/>
            <a:ext cx="29306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Comic Sans MS" pitchFamily="66" charset="0"/>
              </a:rPr>
              <a:t>Original 9-input circuit</a:t>
            </a:r>
          </a:p>
        </p:txBody>
      </p:sp>
      <p:grpSp>
        <p:nvGrpSpPr>
          <p:cNvPr id="47" name="Group 117"/>
          <p:cNvGrpSpPr>
            <a:grpSpLocks/>
          </p:cNvGrpSpPr>
          <p:nvPr/>
        </p:nvGrpSpPr>
        <p:grpSpPr bwMode="auto">
          <a:xfrm>
            <a:off x="3667125" y="2636912"/>
            <a:ext cx="2368550" cy="2965450"/>
            <a:chOff x="2310" y="1589"/>
            <a:chExt cx="1492" cy="1868"/>
          </a:xfrm>
        </p:grpSpPr>
        <p:sp>
          <p:nvSpPr>
            <p:cNvPr id="48" name="Line 15"/>
            <p:cNvSpPr>
              <a:spLocks noChangeShapeType="1"/>
            </p:cNvSpPr>
            <p:nvPr/>
          </p:nvSpPr>
          <p:spPr bwMode="auto">
            <a:xfrm>
              <a:off x="2417" y="1658"/>
              <a:ext cx="19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>
              <a:off x="2598" y="1633"/>
              <a:ext cx="100" cy="50"/>
            </a:xfrm>
            <a:custGeom>
              <a:avLst/>
              <a:gdLst>
                <a:gd name="T0" fmla="*/ 100 w 100"/>
                <a:gd name="T1" fmla="*/ 25 h 50"/>
                <a:gd name="T2" fmla="*/ 0 w 100"/>
                <a:gd name="T3" fmla="*/ 0 h 50"/>
                <a:gd name="T4" fmla="*/ 0 w 100"/>
                <a:gd name="T5" fmla="*/ 50 h 50"/>
                <a:gd name="T6" fmla="*/ 100 w 100"/>
                <a:gd name="T7" fmla="*/ 25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2417" y="1758"/>
              <a:ext cx="19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1" name="Freeform 18"/>
            <p:cNvSpPr>
              <a:spLocks/>
            </p:cNvSpPr>
            <p:nvPr/>
          </p:nvSpPr>
          <p:spPr bwMode="auto">
            <a:xfrm>
              <a:off x="2598" y="1733"/>
              <a:ext cx="100" cy="50"/>
            </a:xfrm>
            <a:custGeom>
              <a:avLst/>
              <a:gdLst>
                <a:gd name="T0" fmla="*/ 100 w 100"/>
                <a:gd name="T1" fmla="*/ 25 h 50"/>
                <a:gd name="T2" fmla="*/ 0 w 100"/>
                <a:gd name="T3" fmla="*/ 0 h 50"/>
                <a:gd name="T4" fmla="*/ 0 w 100"/>
                <a:gd name="T5" fmla="*/ 50 h 50"/>
                <a:gd name="T6" fmla="*/ 100 w 100"/>
                <a:gd name="T7" fmla="*/ 25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>
              <a:off x="2417" y="1855"/>
              <a:ext cx="19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auto">
            <a:xfrm>
              <a:off x="2598" y="1830"/>
              <a:ext cx="100" cy="50"/>
            </a:xfrm>
            <a:custGeom>
              <a:avLst/>
              <a:gdLst>
                <a:gd name="T0" fmla="*/ 100 w 100"/>
                <a:gd name="T1" fmla="*/ 25 h 50"/>
                <a:gd name="T2" fmla="*/ 0 w 100"/>
                <a:gd name="T3" fmla="*/ 0 h 50"/>
                <a:gd name="T4" fmla="*/ 0 w 100"/>
                <a:gd name="T5" fmla="*/ 50 h 50"/>
                <a:gd name="T6" fmla="*/ 100 w 100"/>
                <a:gd name="T7" fmla="*/ 25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4" name="Line 21"/>
            <p:cNvSpPr>
              <a:spLocks noChangeShapeType="1"/>
            </p:cNvSpPr>
            <p:nvPr/>
          </p:nvSpPr>
          <p:spPr bwMode="auto">
            <a:xfrm>
              <a:off x="2417" y="1983"/>
              <a:ext cx="19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5" name="Freeform 22"/>
            <p:cNvSpPr>
              <a:spLocks/>
            </p:cNvSpPr>
            <p:nvPr/>
          </p:nvSpPr>
          <p:spPr bwMode="auto">
            <a:xfrm>
              <a:off x="2598" y="1958"/>
              <a:ext cx="100" cy="50"/>
            </a:xfrm>
            <a:custGeom>
              <a:avLst/>
              <a:gdLst>
                <a:gd name="T0" fmla="*/ 100 w 100"/>
                <a:gd name="T1" fmla="*/ 25 h 50"/>
                <a:gd name="T2" fmla="*/ 0 w 100"/>
                <a:gd name="T3" fmla="*/ 0 h 50"/>
                <a:gd name="T4" fmla="*/ 0 w 100"/>
                <a:gd name="T5" fmla="*/ 50 h 50"/>
                <a:gd name="T6" fmla="*/ 100 w 100"/>
                <a:gd name="T7" fmla="*/ 25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6" name="Line 23"/>
            <p:cNvSpPr>
              <a:spLocks noChangeShapeType="1"/>
            </p:cNvSpPr>
            <p:nvPr/>
          </p:nvSpPr>
          <p:spPr bwMode="auto">
            <a:xfrm>
              <a:off x="2417" y="2083"/>
              <a:ext cx="19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7" name="Freeform 24"/>
            <p:cNvSpPr>
              <a:spLocks/>
            </p:cNvSpPr>
            <p:nvPr/>
          </p:nvSpPr>
          <p:spPr bwMode="auto">
            <a:xfrm>
              <a:off x="2598" y="2058"/>
              <a:ext cx="100" cy="50"/>
            </a:xfrm>
            <a:custGeom>
              <a:avLst/>
              <a:gdLst>
                <a:gd name="T0" fmla="*/ 100 w 100"/>
                <a:gd name="T1" fmla="*/ 25 h 50"/>
                <a:gd name="T2" fmla="*/ 0 w 100"/>
                <a:gd name="T3" fmla="*/ 0 h 50"/>
                <a:gd name="T4" fmla="*/ 0 w 100"/>
                <a:gd name="T5" fmla="*/ 50 h 50"/>
                <a:gd name="T6" fmla="*/ 100 w 100"/>
                <a:gd name="T7" fmla="*/ 25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8" name="Line 25"/>
            <p:cNvSpPr>
              <a:spLocks noChangeShapeType="1"/>
            </p:cNvSpPr>
            <p:nvPr/>
          </p:nvSpPr>
          <p:spPr bwMode="auto">
            <a:xfrm>
              <a:off x="2417" y="2180"/>
              <a:ext cx="19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9" name="Freeform 26"/>
            <p:cNvSpPr>
              <a:spLocks/>
            </p:cNvSpPr>
            <p:nvPr/>
          </p:nvSpPr>
          <p:spPr bwMode="auto">
            <a:xfrm>
              <a:off x="2598" y="2155"/>
              <a:ext cx="100" cy="50"/>
            </a:xfrm>
            <a:custGeom>
              <a:avLst/>
              <a:gdLst>
                <a:gd name="T0" fmla="*/ 100 w 100"/>
                <a:gd name="T1" fmla="*/ 25 h 50"/>
                <a:gd name="T2" fmla="*/ 0 w 100"/>
                <a:gd name="T3" fmla="*/ 0 h 50"/>
                <a:gd name="T4" fmla="*/ 0 w 100"/>
                <a:gd name="T5" fmla="*/ 50 h 50"/>
                <a:gd name="T6" fmla="*/ 100 w 100"/>
                <a:gd name="T7" fmla="*/ 25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0" name="Freeform 27"/>
            <p:cNvSpPr>
              <a:spLocks/>
            </p:cNvSpPr>
            <p:nvPr/>
          </p:nvSpPr>
          <p:spPr bwMode="auto">
            <a:xfrm>
              <a:off x="2973" y="1758"/>
              <a:ext cx="188" cy="225"/>
            </a:xfrm>
            <a:custGeom>
              <a:avLst/>
              <a:gdLst>
                <a:gd name="T0" fmla="*/ 0 w 188"/>
                <a:gd name="T1" fmla="*/ 0 h 225"/>
                <a:gd name="T2" fmla="*/ 110 w 188"/>
                <a:gd name="T3" fmla="*/ 0 h 225"/>
                <a:gd name="T4" fmla="*/ 110 w 188"/>
                <a:gd name="T5" fmla="*/ 225 h 225"/>
                <a:gd name="T6" fmla="*/ 188 w 188"/>
                <a:gd name="T7" fmla="*/ 225 h 2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8"/>
                <a:gd name="T13" fmla="*/ 0 h 225"/>
                <a:gd name="T14" fmla="*/ 188 w 188"/>
                <a:gd name="T15" fmla="*/ 225 h 2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8" h="225">
                  <a:moveTo>
                    <a:pt x="0" y="0"/>
                  </a:moveTo>
                  <a:lnTo>
                    <a:pt x="110" y="0"/>
                  </a:lnTo>
                  <a:lnTo>
                    <a:pt x="110" y="225"/>
                  </a:lnTo>
                  <a:lnTo>
                    <a:pt x="188" y="22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1" name="Freeform 28"/>
            <p:cNvSpPr>
              <a:spLocks/>
            </p:cNvSpPr>
            <p:nvPr/>
          </p:nvSpPr>
          <p:spPr bwMode="auto">
            <a:xfrm>
              <a:off x="3142" y="1958"/>
              <a:ext cx="100" cy="50"/>
            </a:xfrm>
            <a:custGeom>
              <a:avLst/>
              <a:gdLst>
                <a:gd name="T0" fmla="*/ 100 w 100"/>
                <a:gd name="T1" fmla="*/ 25 h 50"/>
                <a:gd name="T2" fmla="*/ 0 w 100"/>
                <a:gd name="T3" fmla="*/ 0 h 50"/>
                <a:gd name="T4" fmla="*/ 0 w 100"/>
                <a:gd name="T5" fmla="*/ 50 h 50"/>
                <a:gd name="T6" fmla="*/ 100 w 100"/>
                <a:gd name="T7" fmla="*/ 25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2" name="Freeform 29"/>
            <p:cNvSpPr>
              <a:spLocks/>
            </p:cNvSpPr>
            <p:nvPr/>
          </p:nvSpPr>
          <p:spPr bwMode="auto">
            <a:xfrm>
              <a:off x="3142" y="2155"/>
              <a:ext cx="100" cy="50"/>
            </a:xfrm>
            <a:custGeom>
              <a:avLst/>
              <a:gdLst>
                <a:gd name="T0" fmla="*/ 100 w 100"/>
                <a:gd name="T1" fmla="*/ 25 h 50"/>
                <a:gd name="T2" fmla="*/ 0 w 100"/>
                <a:gd name="T3" fmla="*/ 0 h 50"/>
                <a:gd name="T4" fmla="*/ 0 w 100"/>
                <a:gd name="T5" fmla="*/ 50 h 50"/>
                <a:gd name="T6" fmla="*/ 100 w 100"/>
                <a:gd name="T7" fmla="*/ 25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3" name="Line 30"/>
            <p:cNvSpPr>
              <a:spLocks noChangeShapeType="1"/>
            </p:cNvSpPr>
            <p:nvPr/>
          </p:nvSpPr>
          <p:spPr bwMode="auto">
            <a:xfrm>
              <a:off x="2979" y="2083"/>
              <a:ext cx="18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4" name="Freeform 31"/>
            <p:cNvSpPr>
              <a:spLocks/>
            </p:cNvSpPr>
            <p:nvPr/>
          </p:nvSpPr>
          <p:spPr bwMode="auto">
            <a:xfrm>
              <a:off x="3142" y="2058"/>
              <a:ext cx="100" cy="50"/>
            </a:xfrm>
            <a:custGeom>
              <a:avLst/>
              <a:gdLst>
                <a:gd name="T0" fmla="*/ 100 w 100"/>
                <a:gd name="T1" fmla="*/ 25 h 50"/>
                <a:gd name="T2" fmla="*/ 0 w 100"/>
                <a:gd name="T3" fmla="*/ 0 h 50"/>
                <a:gd name="T4" fmla="*/ 0 w 100"/>
                <a:gd name="T5" fmla="*/ 50 h 50"/>
                <a:gd name="T6" fmla="*/ 100 w 100"/>
                <a:gd name="T7" fmla="*/ 25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5" name="Line 32"/>
            <p:cNvSpPr>
              <a:spLocks noChangeShapeType="1"/>
            </p:cNvSpPr>
            <p:nvPr/>
          </p:nvSpPr>
          <p:spPr bwMode="auto">
            <a:xfrm>
              <a:off x="3520" y="2083"/>
              <a:ext cx="10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6" name="Freeform 33"/>
            <p:cNvSpPr>
              <a:spLocks/>
            </p:cNvSpPr>
            <p:nvPr/>
          </p:nvSpPr>
          <p:spPr bwMode="auto">
            <a:xfrm>
              <a:off x="3614" y="2058"/>
              <a:ext cx="100" cy="50"/>
            </a:xfrm>
            <a:custGeom>
              <a:avLst/>
              <a:gdLst>
                <a:gd name="T0" fmla="*/ 100 w 100"/>
                <a:gd name="T1" fmla="*/ 25 h 50"/>
                <a:gd name="T2" fmla="*/ 0 w 100"/>
                <a:gd name="T3" fmla="*/ 0 h 50"/>
                <a:gd name="T4" fmla="*/ 0 w 100"/>
                <a:gd name="T5" fmla="*/ 50 h 50"/>
                <a:gd name="T6" fmla="*/ 100 w 100"/>
                <a:gd name="T7" fmla="*/ 25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7" name="Line 34"/>
            <p:cNvSpPr>
              <a:spLocks noChangeShapeType="1"/>
            </p:cNvSpPr>
            <p:nvPr/>
          </p:nvSpPr>
          <p:spPr bwMode="auto">
            <a:xfrm>
              <a:off x="2417" y="2311"/>
              <a:ext cx="19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8" name="Freeform 35"/>
            <p:cNvSpPr>
              <a:spLocks/>
            </p:cNvSpPr>
            <p:nvPr/>
          </p:nvSpPr>
          <p:spPr bwMode="auto">
            <a:xfrm>
              <a:off x="2598" y="2286"/>
              <a:ext cx="100" cy="50"/>
            </a:xfrm>
            <a:custGeom>
              <a:avLst/>
              <a:gdLst>
                <a:gd name="T0" fmla="*/ 100 w 100"/>
                <a:gd name="T1" fmla="*/ 25 h 50"/>
                <a:gd name="T2" fmla="*/ 0 w 100"/>
                <a:gd name="T3" fmla="*/ 0 h 50"/>
                <a:gd name="T4" fmla="*/ 0 w 100"/>
                <a:gd name="T5" fmla="*/ 50 h 50"/>
                <a:gd name="T6" fmla="*/ 100 w 100"/>
                <a:gd name="T7" fmla="*/ 25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9" name="Line 36"/>
            <p:cNvSpPr>
              <a:spLocks noChangeShapeType="1"/>
            </p:cNvSpPr>
            <p:nvPr/>
          </p:nvSpPr>
          <p:spPr bwMode="auto">
            <a:xfrm>
              <a:off x="2417" y="2408"/>
              <a:ext cx="19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0" name="Freeform 37"/>
            <p:cNvSpPr>
              <a:spLocks/>
            </p:cNvSpPr>
            <p:nvPr/>
          </p:nvSpPr>
          <p:spPr bwMode="auto">
            <a:xfrm>
              <a:off x="2598" y="2383"/>
              <a:ext cx="100" cy="50"/>
            </a:xfrm>
            <a:custGeom>
              <a:avLst/>
              <a:gdLst>
                <a:gd name="T0" fmla="*/ 100 w 100"/>
                <a:gd name="T1" fmla="*/ 25 h 50"/>
                <a:gd name="T2" fmla="*/ 0 w 100"/>
                <a:gd name="T3" fmla="*/ 0 h 50"/>
                <a:gd name="T4" fmla="*/ 0 w 100"/>
                <a:gd name="T5" fmla="*/ 50 h 50"/>
                <a:gd name="T6" fmla="*/ 100 w 100"/>
                <a:gd name="T7" fmla="*/ 25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1" name="Line 38"/>
            <p:cNvSpPr>
              <a:spLocks noChangeShapeType="1"/>
            </p:cNvSpPr>
            <p:nvPr/>
          </p:nvSpPr>
          <p:spPr bwMode="auto">
            <a:xfrm>
              <a:off x="2417" y="2505"/>
              <a:ext cx="19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2" name="Freeform 39"/>
            <p:cNvSpPr>
              <a:spLocks/>
            </p:cNvSpPr>
            <p:nvPr/>
          </p:nvSpPr>
          <p:spPr bwMode="auto">
            <a:xfrm>
              <a:off x="2598" y="2480"/>
              <a:ext cx="100" cy="50"/>
            </a:xfrm>
            <a:custGeom>
              <a:avLst/>
              <a:gdLst>
                <a:gd name="T0" fmla="*/ 100 w 100"/>
                <a:gd name="T1" fmla="*/ 25 h 50"/>
                <a:gd name="T2" fmla="*/ 0 w 100"/>
                <a:gd name="T3" fmla="*/ 0 h 50"/>
                <a:gd name="T4" fmla="*/ 0 w 100"/>
                <a:gd name="T5" fmla="*/ 50 h 50"/>
                <a:gd name="T6" fmla="*/ 100 w 100"/>
                <a:gd name="T7" fmla="*/ 25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3" name="Freeform 40"/>
            <p:cNvSpPr>
              <a:spLocks/>
            </p:cNvSpPr>
            <p:nvPr/>
          </p:nvSpPr>
          <p:spPr bwMode="auto">
            <a:xfrm>
              <a:off x="2973" y="2180"/>
              <a:ext cx="188" cy="228"/>
            </a:xfrm>
            <a:custGeom>
              <a:avLst/>
              <a:gdLst>
                <a:gd name="T0" fmla="*/ 0 w 188"/>
                <a:gd name="T1" fmla="*/ 228 h 228"/>
                <a:gd name="T2" fmla="*/ 110 w 188"/>
                <a:gd name="T3" fmla="*/ 228 h 228"/>
                <a:gd name="T4" fmla="*/ 110 w 188"/>
                <a:gd name="T5" fmla="*/ 0 h 228"/>
                <a:gd name="T6" fmla="*/ 188 w 188"/>
                <a:gd name="T7" fmla="*/ 0 h 2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8"/>
                <a:gd name="T13" fmla="*/ 0 h 228"/>
                <a:gd name="T14" fmla="*/ 188 w 188"/>
                <a:gd name="T15" fmla="*/ 228 h 2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8" h="228">
                  <a:moveTo>
                    <a:pt x="0" y="228"/>
                  </a:moveTo>
                  <a:lnTo>
                    <a:pt x="110" y="228"/>
                  </a:lnTo>
                  <a:lnTo>
                    <a:pt x="110" y="0"/>
                  </a:lnTo>
                  <a:lnTo>
                    <a:pt x="188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4" name="Rectangle 41"/>
            <p:cNvSpPr>
              <a:spLocks noChangeArrowheads="1"/>
            </p:cNvSpPr>
            <p:nvPr/>
          </p:nvSpPr>
          <p:spPr bwMode="auto">
            <a:xfrm>
              <a:off x="2701" y="1620"/>
              <a:ext cx="272" cy="272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5" name="Rectangle 42"/>
            <p:cNvSpPr>
              <a:spLocks noChangeArrowheads="1"/>
            </p:cNvSpPr>
            <p:nvPr/>
          </p:nvSpPr>
          <p:spPr bwMode="auto">
            <a:xfrm>
              <a:off x="2701" y="1949"/>
              <a:ext cx="272" cy="26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6" name="Rectangle 43"/>
            <p:cNvSpPr>
              <a:spLocks noChangeArrowheads="1"/>
            </p:cNvSpPr>
            <p:nvPr/>
          </p:nvSpPr>
          <p:spPr bwMode="auto">
            <a:xfrm>
              <a:off x="3248" y="1949"/>
              <a:ext cx="272" cy="26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7" name="Rectangle 44"/>
            <p:cNvSpPr>
              <a:spLocks noChangeArrowheads="1"/>
            </p:cNvSpPr>
            <p:nvPr/>
          </p:nvSpPr>
          <p:spPr bwMode="auto">
            <a:xfrm>
              <a:off x="2701" y="2274"/>
              <a:ext cx="272" cy="271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8" name="Rectangle 45"/>
            <p:cNvSpPr>
              <a:spLocks noChangeArrowheads="1"/>
            </p:cNvSpPr>
            <p:nvPr/>
          </p:nvSpPr>
          <p:spPr bwMode="auto">
            <a:xfrm>
              <a:off x="2355" y="1589"/>
              <a:ext cx="5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79" name="Rectangle 46"/>
            <p:cNvSpPr>
              <a:spLocks noChangeArrowheads="1"/>
            </p:cNvSpPr>
            <p:nvPr/>
          </p:nvSpPr>
          <p:spPr bwMode="auto">
            <a:xfrm>
              <a:off x="2357" y="1789"/>
              <a:ext cx="5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0" name="Rectangle 47"/>
            <p:cNvSpPr>
              <a:spLocks noChangeArrowheads="1"/>
            </p:cNvSpPr>
            <p:nvPr/>
          </p:nvSpPr>
          <p:spPr bwMode="auto">
            <a:xfrm>
              <a:off x="2350" y="1700"/>
              <a:ext cx="6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1" name="Rectangle 75"/>
            <p:cNvSpPr>
              <a:spLocks noChangeArrowheads="1"/>
            </p:cNvSpPr>
            <p:nvPr/>
          </p:nvSpPr>
          <p:spPr bwMode="auto">
            <a:xfrm>
              <a:off x="2351" y="1917"/>
              <a:ext cx="6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2" name="Rectangle 76"/>
            <p:cNvSpPr>
              <a:spLocks noChangeArrowheads="1"/>
            </p:cNvSpPr>
            <p:nvPr/>
          </p:nvSpPr>
          <p:spPr bwMode="auto">
            <a:xfrm>
              <a:off x="2364" y="2124"/>
              <a:ext cx="5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f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3" name="Rectangle 77"/>
            <p:cNvSpPr>
              <a:spLocks noChangeArrowheads="1"/>
            </p:cNvSpPr>
            <p:nvPr/>
          </p:nvSpPr>
          <p:spPr bwMode="auto">
            <a:xfrm>
              <a:off x="2354" y="2014"/>
              <a:ext cx="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e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4" name="Rectangle 78"/>
            <p:cNvSpPr>
              <a:spLocks noChangeArrowheads="1"/>
            </p:cNvSpPr>
            <p:nvPr/>
          </p:nvSpPr>
          <p:spPr bwMode="auto">
            <a:xfrm>
              <a:off x="2351" y="2242"/>
              <a:ext cx="56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g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5" name="Rectangle 79"/>
            <p:cNvSpPr>
              <a:spLocks noChangeArrowheads="1"/>
            </p:cNvSpPr>
            <p:nvPr/>
          </p:nvSpPr>
          <p:spPr bwMode="auto">
            <a:xfrm>
              <a:off x="2367" y="2439"/>
              <a:ext cx="2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i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6" name="Rectangle 80"/>
            <p:cNvSpPr>
              <a:spLocks noChangeArrowheads="1"/>
            </p:cNvSpPr>
            <p:nvPr/>
          </p:nvSpPr>
          <p:spPr bwMode="auto">
            <a:xfrm>
              <a:off x="2351" y="2350"/>
              <a:ext cx="61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h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7" name="Rectangle 81"/>
            <p:cNvSpPr>
              <a:spLocks noChangeArrowheads="1"/>
            </p:cNvSpPr>
            <p:nvPr/>
          </p:nvSpPr>
          <p:spPr bwMode="auto">
            <a:xfrm>
              <a:off x="2770" y="1692"/>
              <a:ext cx="17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3x1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" name="Rectangle 82"/>
            <p:cNvSpPr>
              <a:spLocks noChangeArrowheads="1"/>
            </p:cNvSpPr>
            <p:nvPr/>
          </p:nvSpPr>
          <p:spPr bwMode="auto">
            <a:xfrm>
              <a:off x="2770" y="2022"/>
              <a:ext cx="17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3x1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9" name="Rectangle 83"/>
            <p:cNvSpPr>
              <a:spLocks noChangeArrowheads="1"/>
            </p:cNvSpPr>
            <p:nvPr/>
          </p:nvSpPr>
          <p:spPr bwMode="auto">
            <a:xfrm>
              <a:off x="3320" y="2017"/>
              <a:ext cx="17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3x1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0" name="Rectangle 84"/>
            <p:cNvSpPr>
              <a:spLocks noChangeArrowheads="1"/>
            </p:cNvSpPr>
            <p:nvPr/>
          </p:nvSpPr>
          <p:spPr bwMode="auto">
            <a:xfrm>
              <a:off x="2770" y="2350"/>
              <a:ext cx="17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3x1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" name="Rectangle 85"/>
            <p:cNvSpPr>
              <a:spLocks noChangeArrowheads="1"/>
            </p:cNvSpPr>
            <p:nvPr/>
          </p:nvSpPr>
          <p:spPr bwMode="auto">
            <a:xfrm>
              <a:off x="3738" y="2031"/>
              <a:ext cx="6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F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3013" y="2603"/>
              <a:ext cx="38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(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3042" y="2603"/>
              <a:ext cx="6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4" name="Rectangle 91"/>
            <p:cNvSpPr>
              <a:spLocks noChangeArrowheads="1"/>
            </p:cNvSpPr>
            <p:nvPr/>
          </p:nvSpPr>
          <p:spPr bwMode="auto">
            <a:xfrm>
              <a:off x="3099" y="2603"/>
              <a:ext cx="38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)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5" name="Text Box 113"/>
            <p:cNvSpPr txBox="1">
              <a:spLocks noChangeArrowheads="1"/>
            </p:cNvSpPr>
            <p:nvPr/>
          </p:nvSpPr>
          <p:spPr bwMode="auto">
            <a:xfrm>
              <a:off x="2310" y="2817"/>
              <a:ext cx="1297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latin typeface="Comic Sans MS" pitchFamily="66" charset="0"/>
                </a:rPr>
                <a:t>Partitioned among 3x1 LUTs</a:t>
              </a:r>
            </a:p>
          </p:txBody>
        </p:sp>
      </p:grpSp>
      <p:grpSp>
        <p:nvGrpSpPr>
          <p:cNvPr id="96" name="Group 118"/>
          <p:cNvGrpSpPr>
            <a:grpSpLocks/>
          </p:cNvGrpSpPr>
          <p:nvPr/>
        </p:nvGrpSpPr>
        <p:grpSpPr bwMode="auto">
          <a:xfrm>
            <a:off x="5729288" y="2676599"/>
            <a:ext cx="2470150" cy="4168776"/>
            <a:chOff x="3609" y="1614"/>
            <a:chExt cx="1556" cy="2626"/>
          </a:xfrm>
        </p:grpSpPr>
        <p:sp>
          <p:nvSpPr>
            <p:cNvPr id="97" name="Rectangle 5"/>
            <p:cNvSpPr>
              <a:spLocks noChangeArrowheads="1"/>
            </p:cNvSpPr>
            <p:nvPr/>
          </p:nvSpPr>
          <p:spPr bwMode="auto">
            <a:xfrm>
              <a:off x="4745" y="2424"/>
              <a:ext cx="119" cy="118"/>
            </a:xfrm>
            <a:prstGeom prst="rect">
              <a:avLst/>
            </a:prstGeom>
            <a:solidFill>
              <a:srgbClr val="7BACD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8" name="Rectangle 92"/>
            <p:cNvSpPr>
              <a:spLocks noChangeArrowheads="1"/>
            </p:cNvSpPr>
            <p:nvPr/>
          </p:nvSpPr>
          <p:spPr bwMode="auto">
            <a:xfrm>
              <a:off x="4338" y="2622"/>
              <a:ext cx="38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(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9" name="Rectangle 93"/>
            <p:cNvSpPr>
              <a:spLocks noChangeArrowheads="1"/>
            </p:cNvSpPr>
            <p:nvPr/>
          </p:nvSpPr>
          <p:spPr bwMode="auto">
            <a:xfrm>
              <a:off x="4366" y="2622"/>
              <a:ext cx="5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00" name="Rectangle 94"/>
            <p:cNvSpPr>
              <a:spLocks noChangeArrowheads="1"/>
            </p:cNvSpPr>
            <p:nvPr/>
          </p:nvSpPr>
          <p:spPr bwMode="auto">
            <a:xfrm>
              <a:off x="4411" y="2622"/>
              <a:ext cx="38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)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01" name="Rectangle 95"/>
            <p:cNvSpPr>
              <a:spLocks noChangeArrowheads="1"/>
            </p:cNvSpPr>
            <p:nvPr/>
          </p:nvSpPr>
          <p:spPr bwMode="auto">
            <a:xfrm>
              <a:off x="3914" y="1614"/>
              <a:ext cx="950" cy="928"/>
            </a:xfrm>
            <a:prstGeom prst="rect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2" name="Line 96"/>
            <p:cNvSpPr>
              <a:spLocks noChangeShapeType="1"/>
            </p:cNvSpPr>
            <p:nvPr/>
          </p:nvSpPr>
          <p:spPr bwMode="auto">
            <a:xfrm>
              <a:off x="4508" y="2424"/>
              <a:ext cx="1" cy="118"/>
            </a:xfrm>
            <a:prstGeom prst="line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3" name="Line 97"/>
            <p:cNvSpPr>
              <a:spLocks noChangeShapeType="1"/>
            </p:cNvSpPr>
            <p:nvPr/>
          </p:nvSpPr>
          <p:spPr bwMode="auto">
            <a:xfrm>
              <a:off x="4626" y="2424"/>
              <a:ext cx="1" cy="118"/>
            </a:xfrm>
            <a:prstGeom prst="line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4" name="Line 98"/>
            <p:cNvSpPr>
              <a:spLocks noChangeShapeType="1"/>
            </p:cNvSpPr>
            <p:nvPr/>
          </p:nvSpPr>
          <p:spPr bwMode="auto">
            <a:xfrm>
              <a:off x="4745" y="2424"/>
              <a:ext cx="1" cy="118"/>
            </a:xfrm>
            <a:prstGeom prst="line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5" name="Freeform 99"/>
            <p:cNvSpPr>
              <a:spLocks/>
            </p:cNvSpPr>
            <p:nvPr/>
          </p:nvSpPr>
          <p:spPr bwMode="auto">
            <a:xfrm>
              <a:off x="4389" y="2424"/>
              <a:ext cx="475" cy="118"/>
            </a:xfrm>
            <a:custGeom>
              <a:avLst/>
              <a:gdLst>
                <a:gd name="T0" fmla="*/ 0 w 475"/>
                <a:gd name="T1" fmla="*/ 118 h 118"/>
                <a:gd name="T2" fmla="*/ 0 w 475"/>
                <a:gd name="T3" fmla="*/ 0 h 118"/>
                <a:gd name="T4" fmla="*/ 475 w 475"/>
                <a:gd name="T5" fmla="*/ 0 h 118"/>
                <a:gd name="T6" fmla="*/ 0 60000 65536"/>
                <a:gd name="T7" fmla="*/ 0 60000 65536"/>
                <a:gd name="T8" fmla="*/ 0 60000 65536"/>
                <a:gd name="T9" fmla="*/ 0 w 475"/>
                <a:gd name="T10" fmla="*/ 0 h 118"/>
                <a:gd name="T11" fmla="*/ 475 w 475"/>
                <a:gd name="T12" fmla="*/ 118 h 1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5" h="118">
                  <a:moveTo>
                    <a:pt x="0" y="118"/>
                  </a:moveTo>
                  <a:lnTo>
                    <a:pt x="0" y="0"/>
                  </a:lnTo>
                  <a:lnTo>
                    <a:pt x="475" y="0"/>
                  </a:lnTo>
                </a:path>
              </a:pathLst>
            </a:cu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6" name="Rectangle 100"/>
            <p:cNvSpPr>
              <a:spLocks noChangeArrowheads="1"/>
            </p:cNvSpPr>
            <p:nvPr/>
          </p:nvSpPr>
          <p:spPr bwMode="auto">
            <a:xfrm>
              <a:off x="3990" y="1631"/>
              <a:ext cx="236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512x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07" name="Rectangle 102"/>
            <p:cNvSpPr>
              <a:spLocks noChangeArrowheads="1"/>
            </p:cNvSpPr>
            <p:nvPr/>
          </p:nvSpPr>
          <p:spPr bwMode="auto">
            <a:xfrm>
              <a:off x="4199" y="1631"/>
              <a:ext cx="47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08" name="Rectangle 103"/>
            <p:cNvSpPr>
              <a:spLocks noChangeArrowheads="1"/>
            </p:cNvSpPr>
            <p:nvPr/>
          </p:nvSpPr>
          <p:spPr bwMode="auto">
            <a:xfrm>
              <a:off x="4272" y="1631"/>
              <a:ext cx="9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M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09" name="Rectangle 104"/>
            <p:cNvSpPr>
              <a:spLocks noChangeArrowheads="1"/>
            </p:cNvSpPr>
            <p:nvPr/>
          </p:nvSpPr>
          <p:spPr bwMode="auto">
            <a:xfrm>
              <a:off x="4353" y="1631"/>
              <a:ext cx="166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em.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10" name="Rectangle 105"/>
            <p:cNvSpPr>
              <a:spLocks noChangeArrowheads="1"/>
            </p:cNvSpPr>
            <p:nvPr/>
          </p:nvSpPr>
          <p:spPr bwMode="auto">
            <a:xfrm>
              <a:off x="4405" y="2160"/>
              <a:ext cx="125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8x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11" name="Rectangle 107"/>
            <p:cNvSpPr>
              <a:spLocks noChangeArrowheads="1"/>
            </p:cNvSpPr>
            <p:nvPr/>
          </p:nvSpPr>
          <p:spPr bwMode="auto">
            <a:xfrm>
              <a:off x="4511" y="2160"/>
              <a:ext cx="47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12" name="Rectangle 108"/>
            <p:cNvSpPr>
              <a:spLocks noChangeArrowheads="1"/>
            </p:cNvSpPr>
            <p:nvPr/>
          </p:nvSpPr>
          <p:spPr bwMode="auto">
            <a:xfrm>
              <a:off x="4584" y="2160"/>
              <a:ext cx="9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M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13" name="Rectangle 109"/>
            <p:cNvSpPr>
              <a:spLocks noChangeArrowheads="1"/>
            </p:cNvSpPr>
            <p:nvPr/>
          </p:nvSpPr>
          <p:spPr bwMode="auto">
            <a:xfrm>
              <a:off x="4665" y="2160"/>
              <a:ext cx="166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em.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14" name="Freeform 110"/>
            <p:cNvSpPr>
              <a:spLocks/>
            </p:cNvSpPr>
            <p:nvPr/>
          </p:nvSpPr>
          <p:spPr bwMode="auto">
            <a:xfrm>
              <a:off x="4608" y="2274"/>
              <a:ext cx="168" cy="146"/>
            </a:xfrm>
            <a:custGeom>
              <a:avLst/>
              <a:gdLst>
                <a:gd name="T0" fmla="*/ 0 w 168"/>
                <a:gd name="T1" fmla="*/ 0 h 146"/>
                <a:gd name="T2" fmla="*/ 168 w 168"/>
                <a:gd name="T3" fmla="*/ 146 h 146"/>
                <a:gd name="T4" fmla="*/ 0 w 168"/>
                <a:gd name="T5" fmla="*/ 0 h 146"/>
                <a:gd name="T6" fmla="*/ 0 60000 65536"/>
                <a:gd name="T7" fmla="*/ 0 60000 65536"/>
                <a:gd name="T8" fmla="*/ 0 60000 65536"/>
                <a:gd name="T9" fmla="*/ 0 w 168"/>
                <a:gd name="T10" fmla="*/ 0 h 146"/>
                <a:gd name="T11" fmla="*/ 168 w 168"/>
                <a:gd name="T12" fmla="*/ 146 h 1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" h="146">
                  <a:moveTo>
                    <a:pt x="0" y="0"/>
                  </a:moveTo>
                  <a:lnTo>
                    <a:pt x="168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5" name="Line 111"/>
            <p:cNvSpPr>
              <a:spLocks noChangeShapeType="1"/>
            </p:cNvSpPr>
            <p:nvPr/>
          </p:nvSpPr>
          <p:spPr bwMode="auto">
            <a:xfrm>
              <a:off x="4608" y="2274"/>
              <a:ext cx="168" cy="14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6" name="Text Box 114"/>
            <p:cNvSpPr txBox="1">
              <a:spLocks noChangeArrowheads="1"/>
            </p:cNvSpPr>
            <p:nvPr/>
          </p:nvSpPr>
          <p:spPr bwMode="auto">
            <a:xfrm>
              <a:off x="3782" y="2825"/>
              <a:ext cx="1297" cy="1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Comic Sans MS" pitchFamily="66" charset="0"/>
                </a:rPr>
                <a:t>Requires only 4 3-input LUTs (8x1 memories) – much smaller than a 9-input LUT (512x1 memory)</a:t>
              </a:r>
            </a:p>
          </p:txBody>
        </p:sp>
        <p:sp>
          <p:nvSpPr>
            <p:cNvPr id="117" name="Freeform 115"/>
            <p:cNvSpPr>
              <a:spLocks/>
            </p:cNvSpPr>
            <p:nvPr/>
          </p:nvSpPr>
          <p:spPr bwMode="auto">
            <a:xfrm>
              <a:off x="4624" y="2536"/>
              <a:ext cx="541" cy="611"/>
            </a:xfrm>
            <a:custGeom>
              <a:avLst/>
              <a:gdLst>
                <a:gd name="T0" fmla="*/ 272 w 541"/>
                <a:gd name="T1" fmla="*/ 592 h 611"/>
                <a:gd name="T2" fmla="*/ 496 w 541"/>
                <a:gd name="T3" fmla="*/ 512 h 611"/>
                <a:gd name="T4" fmla="*/ 0 w 541"/>
                <a:gd name="T5" fmla="*/ 0 h 611"/>
                <a:gd name="T6" fmla="*/ 0 60000 65536"/>
                <a:gd name="T7" fmla="*/ 0 60000 65536"/>
                <a:gd name="T8" fmla="*/ 0 60000 65536"/>
                <a:gd name="T9" fmla="*/ 0 w 541"/>
                <a:gd name="T10" fmla="*/ 0 h 611"/>
                <a:gd name="T11" fmla="*/ 541 w 541"/>
                <a:gd name="T12" fmla="*/ 611 h 6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1" h="611">
                  <a:moveTo>
                    <a:pt x="272" y="592"/>
                  </a:moveTo>
                  <a:cubicBezTo>
                    <a:pt x="406" y="601"/>
                    <a:pt x="541" y="611"/>
                    <a:pt x="496" y="512"/>
                  </a:cubicBezTo>
                  <a:cubicBezTo>
                    <a:pt x="451" y="413"/>
                    <a:pt x="225" y="20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8" name="Freeform 116"/>
            <p:cNvSpPr>
              <a:spLocks/>
            </p:cNvSpPr>
            <p:nvPr/>
          </p:nvSpPr>
          <p:spPr bwMode="auto">
            <a:xfrm>
              <a:off x="3609" y="2168"/>
              <a:ext cx="431" cy="1800"/>
            </a:xfrm>
            <a:custGeom>
              <a:avLst/>
              <a:gdLst>
                <a:gd name="T0" fmla="*/ 295 w 431"/>
                <a:gd name="T1" fmla="*/ 1584 h 1800"/>
                <a:gd name="T2" fmla="*/ 23 w 431"/>
                <a:gd name="T3" fmla="*/ 1536 h 1800"/>
                <a:gd name="T4" fmla="*/ 431 w 431"/>
                <a:gd name="T5" fmla="*/ 0 h 1800"/>
                <a:gd name="T6" fmla="*/ 0 60000 65536"/>
                <a:gd name="T7" fmla="*/ 0 60000 65536"/>
                <a:gd name="T8" fmla="*/ 0 60000 65536"/>
                <a:gd name="T9" fmla="*/ 0 w 431"/>
                <a:gd name="T10" fmla="*/ 0 h 1800"/>
                <a:gd name="T11" fmla="*/ 431 w 431"/>
                <a:gd name="T12" fmla="*/ 1800 h 18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" h="1800">
                  <a:moveTo>
                    <a:pt x="295" y="1584"/>
                  </a:moveTo>
                  <a:cubicBezTo>
                    <a:pt x="147" y="1692"/>
                    <a:pt x="0" y="1800"/>
                    <a:pt x="23" y="1536"/>
                  </a:cubicBezTo>
                  <a:cubicBezTo>
                    <a:pt x="46" y="1272"/>
                    <a:pt x="238" y="636"/>
                    <a:pt x="431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400" b="1" dirty="0" smtClean="0">
                <a:solidFill>
                  <a:srgbClr val="FF0000"/>
                </a:solidFill>
                <a:latin typeface="Comic Sans MS" pitchFamily="66" charset="0"/>
              </a:rPr>
              <a:t>Circuits Must be Partitioned among Small LUTs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219200"/>
            <a:ext cx="8724900" cy="6572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Example: Extended seat-belt warning light system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(Assume for now we can create any wires to/between LUTs)</a:t>
            </a:r>
          </a:p>
        </p:txBody>
      </p:sp>
      <p:sp>
        <p:nvSpPr>
          <p:cNvPr id="7" name="Text Box 332"/>
          <p:cNvSpPr txBox="1">
            <a:spLocks noChangeArrowheads="1"/>
          </p:cNvSpPr>
          <p:nvPr/>
        </p:nvSpPr>
        <p:spPr bwMode="auto">
          <a:xfrm>
            <a:off x="704850" y="4479925"/>
            <a:ext cx="2413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5-input circuit, but 3-input LUTs available</a:t>
            </a:r>
          </a:p>
        </p:txBody>
      </p:sp>
      <p:sp>
        <p:nvSpPr>
          <p:cNvPr id="8" name="Text Box 334"/>
          <p:cNvSpPr txBox="1">
            <a:spLocks noChangeArrowheads="1"/>
          </p:cNvSpPr>
          <p:nvPr/>
        </p:nvSpPr>
        <p:spPr bwMode="auto">
          <a:xfrm>
            <a:off x="5632450" y="5264150"/>
            <a:ext cx="2413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Map to 3-input LUTs</a:t>
            </a:r>
          </a:p>
        </p:txBody>
      </p:sp>
      <p:sp>
        <p:nvSpPr>
          <p:cNvPr id="9" name="Rectangle 336"/>
          <p:cNvSpPr>
            <a:spLocks noChangeArrowheads="1"/>
          </p:cNvSpPr>
          <p:nvPr/>
        </p:nvSpPr>
        <p:spPr bwMode="auto">
          <a:xfrm>
            <a:off x="1127125" y="2659063"/>
            <a:ext cx="1535113" cy="1550987"/>
          </a:xfrm>
          <a:prstGeom prst="rect">
            <a:avLst/>
          </a:prstGeom>
          <a:noFill/>
          <a:ln w="12700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" name="Freeform 340"/>
          <p:cNvSpPr>
            <a:spLocks/>
          </p:cNvSpPr>
          <p:nvPr/>
        </p:nvSpPr>
        <p:spPr bwMode="auto">
          <a:xfrm>
            <a:off x="854075" y="2968625"/>
            <a:ext cx="812800" cy="188913"/>
          </a:xfrm>
          <a:custGeom>
            <a:avLst/>
            <a:gdLst>
              <a:gd name="T0" fmla="*/ 812800 w 512"/>
              <a:gd name="T1" fmla="*/ 188913 h 119"/>
              <a:gd name="T2" fmla="*/ 427037 w 512"/>
              <a:gd name="T3" fmla="*/ 188913 h 119"/>
              <a:gd name="T4" fmla="*/ 427037 w 512"/>
              <a:gd name="T5" fmla="*/ 0 h 119"/>
              <a:gd name="T6" fmla="*/ 0 w 512"/>
              <a:gd name="T7" fmla="*/ 0 h 119"/>
              <a:gd name="T8" fmla="*/ 0 60000 65536"/>
              <a:gd name="T9" fmla="*/ 0 60000 65536"/>
              <a:gd name="T10" fmla="*/ 0 60000 65536"/>
              <a:gd name="T11" fmla="*/ 0 60000 65536"/>
              <a:gd name="T12" fmla="*/ 0 w 512"/>
              <a:gd name="T13" fmla="*/ 0 h 119"/>
              <a:gd name="T14" fmla="*/ 512 w 512"/>
              <a:gd name="T15" fmla="*/ 119 h 1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2" h="119">
                <a:moveTo>
                  <a:pt x="512" y="119"/>
                </a:moveTo>
                <a:lnTo>
                  <a:pt x="269" y="119"/>
                </a:lnTo>
                <a:lnTo>
                  <a:pt x="269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" name="Line 341"/>
          <p:cNvSpPr>
            <a:spLocks noChangeShapeType="1"/>
          </p:cNvSpPr>
          <p:nvPr/>
        </p:nvSpPr>
        <p:spPr bwMode="auto">
          <a:xfrm>
            <a:off x="854075" y="3251200"/>
            <a:ext cx="812800" cy="1588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" name="Freeform 342"/>
          <p:cNvSpPr>
            <a:spLocks/>
          </p:cNvSpPr>
          <p:nvPr/>
        </p:nvSpPr>
        <p:spPr bwMode="auto">
          <a:xfrm>
            <a:off x="1530350" y="3344863"/>
            <a:ext cx="136525" cy="193675"/>
          </a:xfrm>
          <a:custGeom>
            <a:avLst/>
            <a:gdLst>
              <a:gd name="T0" fmla="*/ 0 w 86"/>
              <a:gd name="T1" fmla="*/ 193675 h 122"/>
              <a:gd name="T2" fmla="*/ 65088 w 86"/>
              <a:gd name="T3" fmla="*/ 193675 h 122"/>
              <a:gd name="T4" fmla="*/ 65088 w 86"/>
              <a:gd name="T5" fmla="*/ 0 h 122"/>
              <a:gd name="T6" fmla="*/ 136525 w 86"/>
              <a:gd name="T7" fmla="*/ 0 h 122"/>
              <a:gd name="T8" fmla="*/ 0 60000 65536"/>
              <a:gd name="T9" fmla="*/ 0 60000 65536"/>
              <a:gd name="T10" fmla="*/ 0 60000 65536"/>
              <a:gd name="T11" fmla="*/ 0 60000 65536"/>
              <a:gd name="T12" fmla="*/ 0 w 86"/>
              <a:gd name="T13" fmla="*/ 0 h 122"/>
              <a:gd name="T14" fmla="*/ 86 w 86"/>
              <a:gd name="T15" fmla="*/ 122 h 1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" h="122">
                <a:moveTo>
                  <a:pt x="0" y="122"/>
                </a:moveTo>
                <a:lnTo>
                  <a:pt x="41" y="122"/>
                </a:lnTo>
                <a:lnTo>
                  <a:pt x="41" y="0"/>
                </a:lnTo>
                <a:lnTo>
                  <a:pt x="86" y="0"/>
                </a:lnTo>
              </a:path>
            </a:pathLst>
          </a:cu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" name="Line 343"/>
          <p:cNvSpPr>
            <a:spLocks noChangeShapeType="1"/>
          </p:cNvSpPr>
          <p:nvPr/>
        </p:nvSpPr>
        <p:spPr bwMode="auto">
          <a:xfrm>
            <a:off x="854075" y="3538538"/>
            <a:ext cx="361950" cy="1587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" name="Freeform 344"/>
          <p:cNvSpPr>
            <a:spLocks/>
          </p:cNvSpPr>
          <p:nvPr/>
        </p:nvSpPr>
        <p:spPr bwMode="auto">
          <a:xfrm>
            <a:off x="2736850" y="3303588"/>
            <a:ext cx="150813" cy="74612"/>
          </a:xfrm>
          <a:custGeom>
            <a:avLst/>
            <a:gdLst>
              <a:gd name="T0" fmla="*/ 150813 w 95"/>
              <a:gd name="T1" fmla="*/ 36512 h 47"/>
              <a:gd name="T2" fmla="*/ 0 w 95"/>
              <a:gd name="T3" fmla="*/ 0 h 47"/>
              <a:gd name="T4" fmla="*/ 0 w 95"/>
              <a:gd name="T5" fmla="*/ 74612 h 47"/>
              <a:gd name="T6" fmla="*/ 150813 w 95"/>
              <a:gd name="T7" fmla="*/ 36512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5"/>
              <a:gd name="T13" fmla="*/ 0 h 47"/>
              <a:gd name="T14" fmla="*/ 95 w 95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" h="47">
                <a:moveTo>
                  <a:pt x="95" y="23"/>
                </a:moveTo>
                <a:lnTo>
                  <a:pt x="0" y="0"/>
                </a:lnTo>
                <a:lnTo>
                  <a:pt x="0" y="47"/>
                </a:lnTo>
                <a:lnTo>
                  <a:pt x="95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" name="Freeform 345"/>
          <p:cNvSpPr>
            <a:spLocks/>
          </p:cNvSpPr>
          <p:nvPr/>
        </p:nvSpPr>
        <p:spPr bwMode="auto">
          <a:xfrm>
            <a:off x="971550" y="2927350"/>
            <a:ext cx="150813" cy="74613"/>
          </a:xfrm>
          <a:custGeom>
            <a:avLst/>
            <a:gdLst>
              <a:gd name="T0" fmla="*/ 150813 w 95"/>
              <a:gd name="T1" fmla="*/ 36513 h 47"/>
              <a:gd name="T2" fmla="*/ 0 w 95"/>
              <a:gd name="T3" fmla="*/ 0 h 47"/>
              <a:gd name="T4" fmla="*/ 0 w 95"/>
              <a:gd name="T5" fmla="*/ 74613 h 47"/>
              <a:gd name="T6" fmla="*/ 150813 w 95"/>
              <a:gd name="T7" fmla="*/ 36513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5"/>
              <a:gd name="T13" fmla="*/ 0 h 47"/>
              <a:gd name="T14" fmla="*/ 95 w 95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" h="47">
                <a:moveTo>
                  <a:pt x="95" y="23"/>
                </a:moveTo>
                <a:lnTo>
                  <a:pt x="0" y="0"/>
                </a:lnTo>
                <a:lnTo>
                  <a:pt x="0" y="47"/>
                </a:lnTo>
                <a:lnTo>
                  <a:pt x="95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" name="Freeform 346"/>
          <p:cNvSpPr>
            <a:spLocks/>
          </p:cNvSpPr>
          <p:nvPr/>
        </p:nvSpPr>
        <p:spPr bwMode="auto">
          <a:xfrm>
            <a:off x="971550" y="3213100"/>
            <a:ext cx="150813" cy="76200"/>
          </a:xfrm>
          <a:custGeom>
            <a:avLst/>
            <a:gdLst>
              <a:gd name="T0" fmla="*/ 150813 w 95"/>
              <a:gd name="T1" fmla="*/ 38100 h 48"/>
              <a:gd name="T2" fmla="*/ 0 w 95"/>
              <a:gd name="T3" fmla="*/ 0 h 48"/>
              <a:gd name="T4" fmla="*/ 0 w 95"/>
              <a:gd name="T5" fmla="*/ 76200 h 48"/>
              <a:gd name="T6" fmla="*/ 150813 w 95"/>
              <a:gd name="T7" fmla="*/ 3810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95"/>
              <a:gd name="T13" fmla="*/ 0 h 48"/>
              <a:gd name="T14" fmla="*/ 95 w 95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" h="48">
                <a:moveTo>
                  <a:pt x="95" y="24"/>
                </a:moveTo>
                <a:lnTo>
                  <a:pt x="0" y="0"/>
                </a:lnTo>
                <a:lnTo>
                  <a:pt x="0" y="48"/>
                </a:lnTo>
                <a:lnTo>
                  <a:pt x="95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" name="Freeform 347"/>
          <p:cNvSpPr>
            <a:spLocks/>
          </p:cNvSpPr>
          <p:nvPr/>
        </p:nvSpPr>
        <p:spPr bwMode="auto">
          <a:xfrm>
            <a:off x="971550" y="3500438"/>
            <a:ext cx="150813" cy="74612"/>
          </a:xfrm>
          <a:custGeom>
            <a:avLst/>
            <a:gdLst>
              <a:gd name="T0" fmla="*/ 150813 w 95"/>
              <a:gd name="T1" fmla="*/ 38100 h 47"/>
              <a:gd name="T2" fmla="*/ 0 w 95"/>
              <a:gd name="T3" fmla="*/ 0 h 47"/>
              <a:gd name="T4" fmla="*/ 0 w 95"/>
              <a:gd name="T5" fmla="*/ 74612 h 47"/>
              <a:gd name="T6" fmla="*/ 150813 w 95"/>
              <a:gd name="T7" fmla="*/ 38100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5"/>
              <a:gd name="T13" fmla="*/ 0 h 47"/>
              <a:gd name="T14" fmla="*/ 95 w 95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" h="47">
                <a:moveTo>
                  <a:pt x="95" y="24"/>
                </a:moveTo>
                <a:lnTo>
                  <a:pt x="0" y="0"/>
                </a:lnTo>
                <a:lnTo>
                  <a:pt x="0" y="47"/>
                </a:lnTo>
                <a:lnTo>
                  <a:pt x="95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" name="Freeform 348"/>
          <p:cNvSpPr>
            <a:spLocks/>
          </p:cNvSpPr>
          <p:nvPr/>
        </p:nvSpPr>
        <p:spPr bwMode="auto">
          <a:xfrm>
            <a:off x="971550" y="3773488"/>
            <a:ext cx="150813" cy="74612"/>
          </a:xfrm>
          <a:custGeom>
            <a:avLst/>
            <a:gdLst>
              <a:gd name="T0" fmla="*/ 150813 w 95"/>
              <a:gd name="T1" fmla="*/ 36512 h 47"/>
              <a:gd name="T2" fmla="*/ 0 w 95"/>
              <a:gd name="T3" fmla="*/ 0 h 47"/>
              <a:gd name="T4" fmla="*/ 0 w 95"/>
              <a:gd name="T5" fmla="*/ 74612 h 47"/>
              <a:gd name="T6" fmla="*/ 150813 w 95"/>
              <a:gd name="T7" fmla="*/ 36512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5"/>
              <a:gd name="T13" fmla="*/ 0 h 47"/>
              <a:gd name="T14" fmla="*/ 95 w 95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" h="47">
                <a:moveTo>
                  <a:pt x="95" y="23"/>
                </a:moveTo>
                <a:lnTo>
                  <a:pt x="0" y="0"/>
                </a:lnTo>
                <a:lnTo>
                  <a:pt x="0" y="47"/>
                </a:lnTo>
                <a:lnTo>
                  <a:pt x="95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9" name="Freeform 349"/>
          <p:cNvSpPr>
            <a:spLocks/>
          </p:cNvSpPr>
          <p:nvPr/>
        </p:nvSpPr>
        <p:spPr bwMode="auto">
          <a:xfrm>
            <a:off x="971550" y="4049713"/>
            <a:ext cx="150813" cy="76200"/>
          </a:xfrm>
          <a:custGeom>
            <a:avLst/>
            <a:gdLst>
              <a:gd name="T0" fmla="*/ 150813 w 95"/>
              <a:gd name="T1" fmla="*/ 38100 h 48"/>
              <a:gd name="T2" fmla="*/ 0 w 95"/>
              <a:gd name="T3" fmla="*/ 0 h 48"/>
              <a:gd name="T4" fmla="*/ 0 w 95"/>
              <a:gd name="T5" fmla="*/ 76200 h 48"/>
              <a:gd name="T6" fmla="*/ 150813 w 95"/>
              <a:gd name="T7" fmla="*/ 3810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95"/>
              <a:gd name="T13" fmla="*/ 0 h 48"/>
              <a:gd name="T14" fmla="*/ 95 w 95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" h="48">
                <a:moveTo>
                  <a:pt x="95" y="24"/>
                </a:moveTo>
                <a:lnTo>
                  <a:pt x="0" y="0"/>
                </a:lnTo>
                <a:lnTo>
                  <a:pt x="0" y="48"/>
                </a:lnTo>
                <a:lnTo>
                  <a:pt x="95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0" name="Rectangle 350"/>
          <p:cNvSpPr>
            <a:spLocks noChangeArrowheads="1"/>
          </p:cNvSpPr>
          <p:nvPr/>
        </p:nvSpPr>
        <p:spPr bwMode="auto">
          <a:xfrm>
            <a:off x="862013" y="2784475"/>
            <a:ext cx="8335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k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1" name="Rectangle 351"/>
          <p:cNvSpPr>
            <a:spLocks noChangeArrowheads="1"/>
          </p:cNvSpPr>
          <p:nvPr/>
        </p:nvSpPr>
        <p:spPr bwMode="auto">
          <a:xfrm>
            <a:off x="862013" y="3028950"/>
            <a:ext cx="8175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p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2" name="Rectangle 352"/>
          <p:cNvSpPr>
            <a:spLocks noChangeArrowheads="1"/>
          </p:cNvSpPr>
          <p:nvPr/>
        </p:nvSpPr>
        <p:spPr bwMode="auto">
          <a:xfrm>
            <a:off x="862013" y="3360738"/>
            <a:ext cx="7534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s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3" name="Rectangle 353"/>
          <p:cNvSpPr>
            <a:spLocks noChangeArrowheads="1"/>
          </p:cNvSpPr>
          <p:nvPr/>
        </p:nvSpPr>
        <p:spPr bwMode="auto">
          <a:xfrm>
            <a:off x="862013" y="3630613"/>
            <a:ext cx="721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t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4" name="Rectangle 354"/>
          <p:cNvSpPr>
            <a:spLocks noChangeArrowheads="1"/>
          </p:cNvSpPr>
          <p:nvPr/>
        </p:nvSpPr>
        <p:spPr bwMode="auto">
          <a:xfrm>
            <a:off x="862013" y="3908425"/>
            <a:ext cx="8976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d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5" name="Rectangle 355"/>
          <p:cNvSpPr>
            <a:spLocks noChangeArrowheads="1"/>
          </p:cNvSpPr>
          <p:nvPr/>
        </p:nvSpPr>
        <p:spPr bwMode="auto">
          <a:xfrm>
            <a:off x="2720975" y="3124200"/>
            <a:ext cx="10579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w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" name="Rectangle 356"/>
          <p:cNvSpPr>
            <a:spLocks noChangeArrowheads="1"/>
          </p:cNvSpPr>
          <p:nvPr/>
        </p:nvSpPr>
        <p:spPr bwMode="auto">
          <a:xfrm>
            <a:off x="1587500" y="2695575"/>
            <a:ext cx="68929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BeltWarn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7" name="Freeform 357"/>
          <p:cNvSpPr>
            <a:spLocks/>
          </p:cNvSpPr>
          <p:nvPr/>
        </p:nvSpPr>
        <p:spPr bwMode="auto">
          <a:xfrm>
            <a:off x="1666875" y="3063875"/>
            <a:ext cx="388938" cy="374650"/>
          </a:xfrm>
          <a:custGeom>
            <a:avLst/>
            <a:gdLst>
              <a:gd name="T0" fmla="*/ 0 w 83"/>
              <a:gd name="T1" fmla="*/ 374650 h 80"/>
              <a:gd name="T2" fmla="*/ 201498 w 83"/>
              <a:gd name="T3" fmla="*/ 374650 h 80"/>
              <a:gd name="T4" fmla="*/ 388938 w 83"/>
              <a:gd name="T5" fmla="*/ 187325 h 80"/>
              <a:gd name="T6" fmla="*/ 201498 w 83"/>
              <a:gd name="T7" fmla="*/ 0 h 80"/>
              <a:gd name="T8" fmla="*/ 0 w 83"/>
              <a:gd name="T9" fmla="*/ 0 h 80"/>
              <a:gd name="T10" fmla="*/ 0 w 83"/>
              <a:gd name="T11" fmla="*/ 374650 h 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3"/>
              <a:gd name="T19" fmla="*/ 0 h 80"/>
              <a:gd name="T20" fmla="*/ 83 w 83"/>
              <a:gd name="T21" fmla="*/ 80 h 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3" h="80">
                <a:moveTo>
                  <a:pt x="0" y="80"/>
                </a:moveTo>
                <a:cubicBezTo>
                  <a:pt x="43" y="80"/>
                  <a:pt x="43" y="80"/>
                  <a:pt x="43" y="80"/>
                </a:cubicBezTo>
                <a:cubicBezTo>
                  <a:pt x="65" y="80"/>
                  <a:pt x="83" y="62"/>
                  <a:pt x="83" y="40"/>
                </a:cubicBezTo>
                <a:cubicBezTo>
                  <a:pt x="83" y="18"/>
                  <a:pt x="65" y="0"/>
                  <a:pt x="43" y="0"/>
                </a:cubicBezTo>
                <a:cubicBezTo>
                  <a:pt x="0" y="0"/>
                  <a:pt x="0" y="0"/>
                  <a:pt x="0" y="0"/>
                </a:cubicBezTo>
                <a:lnTo>
                  <a:pt x="0" y="8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8" name="Freeform 358"/>
          <p:cNvSpPr>
            <a:spLocks/>
          </p:cNvSpPr>
          <p:nvPr/>
        </p:nvSpPr>
        <p:spPr bwMode="auto">
          <a:xfrm>
            <a:off x="1220788" y="3392488"/>
            <a:ext cx="230187" cy="290512"/>
          </a:xfrm>
          <a:custGeom>
            <a:avLst/>
            <a:gdLst>
              <a:gd name="T0" fmla="*/ 0 w 145"/>
              <a:gd name="T1" fmla="*/ 290512 h 183"/>
              <a:gd name="T2" fmla="*/ 230187 w 145"/>
              <a:gd name="T3" fmla="*/ 146050 h 183"/>
              <a:gd name="T4" fmla="*/ 0 w 145"/>
              <a:gd name="T5" fmla="*/ 0 h 183"/>
              <a:gd name="T6" fmla="*/ 0 w 145"/>
              <a:gd name="T7" fmla="*/ 290512 h 183"/>
              <a:gd name="T8" fmla="*/ 0 60000 65536"/>
              <a:gd name="T9" fmla="*/ 0 60000 65536"/>
              <a:gd name="T10" fmla="*/ 0 60000 65536"/>
              <a:gd name="T11" fmla="*/ 0 60000 65536"/>
              <a:gd name="T12" fmla="*/ 0 w 145"/>
              <a:gd name="T13" fmla="*/ 0 h 183"/>
              <a:gd name="T14" fmla="*/ 145 w 145"/>
              <a:gd name="T15" fmla="*/ 183 h 1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" h="183">
                <a:moveTo>
                  <a:pt x="0" y="183"/>
                </a:moveTo>
                <a:lnTo>
                  <a:pt x="145" y="92"/>
                </a:lnTo>
                <a:lnTo>
                  <a:pt x="0" y="0"/>
                </a:lnTo>
                <a:lnTo>
                  <a:pt x="0" y="183"/>
                </a:lnTo>
                <a:close/>
              </a:path>
            </a:pathLst>
          </a:custGeom>
          <a:solidFill>
            <a:srgbClr val="FFFFFF"/>
          </a:solidFill>
          <a:ln w="7938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9" name="Oval 359"/>
          <p:cNvSpPr>
            <a:spLocks noChangeArrowheads="1"/>
          </p:cNvSpPr>
          <p:nvPr/>
        </p:nvSpPr>
        <p:spPr bwMode="auto">
          <a:xfrm>
            <a:off x="1455738" y="3500438"/>
            <a:ext cx="69850" cy="69850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0" name="Rectangle 360"/>
          <p:cNvSpPr>
            <a:spLocks noChangeArrowheads="1"/>
          </p:cNvSpPr>
          <p:nvPr/>
        </p:nvSpPr>
        <p:spPr bwMode="auto">
          <a:xfrm>
            <a:off x="1758950" y="4284663"/>
            <a:ext cx="5610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(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1" name="Rectangle 361"/>
          <p:cNvSpPr>
            <a:spLocks noChangeArrowheads="1"/>
          </p:cNvSpPr>
          <p:nvPr/>
        </p:nvSpPr>
        <p:spPr bwMode="auto">
          <a:xfrm>
            <a:off x="1808163" y="4279900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Comic Sans MS" pitchFamily="66" charset="0"/>
              </a:rPr>
              <a:t>a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2" name="Rectangle 362"/>
          <p:cNvSpPr>
            <a:spLocks noChangeArrowheads="1"/>
          </p:cNvSpPr>
          <p:nvPr/>
        </p:nvSpPr>
        <p:spPr bwMode="auto">
          <a:xfrm>
            <a:off x="1892300" y="4284663"/>
            <a:ext cx="5610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)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3" name="Freeform 363"/>
          <p:cNvSpPr>
            <a:spLocks/>
          </p:cNvSpPr>
          <p:nvPr/>
        </p:nvSpPr>
        <p:spPr bwMode="auto">
          <a:xfrm>
            <a:off x="2197100" y="3152775"/>
            <a:ext cx="381000" cy="376238"/>
          </a:xfrm>
          <a:custGeom>
            <a:avLst/>
            <a:gdLst>
              <a:gd name="T0" fmla="*/ 381000 w 81"/>
              <a:gd name="T1" fmla="*/ 188119 h 80"/>
              <a:gd name="T2" fmla="*/ 0 w 81"/>
              <a:gd name="T3" fmla="*/ 376238 h 80"/>
              <a:gd name="T4" fmla="*/ 56444 w 81"/>
              <a:gd name="T5" fmla="*/ 192822 h 80"/>
              <a:gd name="T6" fmla="*/ 56444 w 81"/>
              <a:gd name="T7" fmla="*/ 188119 h 80"/>
              <a:gd name="T8" fmla="*/ 0 w 81"/>
              <a:gd name="T9" fmla="*/ 0 h 80"/>
              <a:gd name="T10" fmla="*/ 381000 w 81"/>
              <a:gd name="T11" fmla="*/ 188119 h 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1"/>
              <a:gd name="T19" fmla="*/ 0 h 80"/>
              <a:gd name="T20" fmla="*/ 81 w 81"/>
              <a:gd name="T21" fmla="*/ 80 h 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1" h="80">
                <a:moveTo>
                  <a:pt x="81" y="40"/>
                </a:moveTo>
                <a:cubicBezTo>
                  <a:pt x="81" y="40"/>
                  <a:pt x="62" y="80"/>
                  <a:pt x="0" y="80"/>
                </a:cubicBezTo>
                <a:cubicBezTo>
                  <a:pt x="0" y="80"/>
                  <a:pt x="12" y="76"/>
                  <a:pt x="12" y="41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4"/>
                  <a:pt x="0" y="0"/>
                  <a:pt x="0" y="0"/>
                </a:cubicBezTo>
                <a:cubicBezTo>
                  <a:pt x="62" y="0"/>
                  <a:pt x="81" y="40"/>
                  <a:pt x="81" y="40"/>
                </a:cubicBezTo>
                <a:close/>
              </a:path>
            </a:pathLst>
          </a:custGeom>
          <a:noFill/>
          <a:ln w="12700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4" name="Line 364"/>
          <p:cNvSpPr>
            <a:spLocks noChangeShapeType="1"/>
          </p:cNvSpPr>
          <p:nvPr/>
        </p:nvSpPr>
        <p:spPr bwMode="auto">
          <a:xfrm>
            <a:off x="2060575" y="3246438"/>
            <a:ext cx="188913" cy="1587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5" name="Freeform 365"/>
          <p:cNvSpPr>
            <a:spLocks/>
          </p:cNvSpPr>
          <p:nvPr/>
        </p:nvSpPr>
        <p:spPr bwMode="auto">
          <a:xfrm>
            <a:off x="868363" y="3433763"/>
            <a:ext cx="1385887" cy="658812"/>
          </a:xfrm>
          <a:custGeom>
            <a:avLst/>
            <a:gdLst>
              <a:gd name="T0" fmla="*/ 1385887 w 873"/>
              <a:gd name="T1" fmla="*/ 0 h 415"/>
              <a:gd name="T2" fmla="*/ 1282700 w 873"/>
              <a:gd name="T3" fmla="*/ 0 h 415"/>
              <a:gd name="T4" fmla="*/ 1282700 w 873"/>
              <a:gd name="T5" fmla="*/ 658812 h 415"/>
              <a:gd name="T6" fmla="*/ 0 w 873"/>
              <a:gd name="T7" fmla="*/ 658812 h 415"/>
              <a:gd name="T8" fmla="*/ 0 60000 65536"/>
              <a:gd name="T9" fmla="*/ 0 60000 65536"/>
              <a:gd name="T10" fmla="*/ 0 60000 65536"/>
              <a:gd name="T11" fmla="*/ 0 60000 65536"/>
              <a:gd name="T12" fmla="*/ 0 w 873"/>
              <a:gd name="T13" fmla="*/ 0 h 415"/>
              <a:gd name="T14" fmla="*/ 873 w 873"/>
              <a:gd name="T15" fmla="*/ 415 h 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73" h="415">
                <a:moveTo>
                  <a:pt x="873" y="0"/>
                </a:moveTo>
                <a:lnTo>
                  <a:pt x="808" y="0"/>
                </a:lnTo>
                <a:lnTo>
                  <a:pt x="808" y="415"/>
                </a:lnTo>
                <a:lnTo>
                  <a:pt x="0" y="415"/>
                </a:lnTo>
              </a:path>
            </a:pathLst>
          </a:cu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6" name="Line 366"/>
          <p:cNvSpPr>
            <a:spLocks noChangeShapeType="1"/>
          </p:cNvSpPr>
          <p:nvPr/>
        </p:nvSpPr>
        <p:spPr bwMode="auto">
          <a:xfrm>
            <a:off x="2578100" y="3340100"/>
            <a:ext cx="242888" cy="1588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7" name="Freeform 375"/>
          <p:cNvSpPr>
            <a:spLocks/>
          </p:cNvSpPr>
          <p:nvPr/>
        </p:nvSpPr>
        <p:spPr bwMode="auto">
          <a:xfrm>
            <a:off x="863600" y="3340100"/>
            <a:ext cx="1390650" cy="469900"/>
          </a:xfrm>
          <a:custGeom>
            <a:avLst/>
            <a:gdLst>
              <a:gd name="T0" fmla="*/ 1390650 w 876"/>
              <a:gd name="T1" fmla="*/ 0 h 296"/>
              <a:gd name="T2" fmla="*/ 1211263 w 876"/>
              <a:gd name="T3" fmla="*/ 0 h 296"/>
              <a:gd name="T4" fmla="*/ 1211263 w 876"/>
              <a:gd name="T5" fmla="*/ 469900 h 296"/>
              <a:gd name="T6" fmla="*/ 0 w 876"/>
              <a:gd name="T7" fmla="*/ 469900 h 296"/>
              <a:gd name="T8" fmla="*/ 0 60000 65536"/>
              <a:gd name="T9" fmla="*/ 0 60000 65536"/>
              <a:gd name="T10" fmla="*/ 0 60000 65536"/>
              <a:gd name="T11" fmla="*/ 0 60000 65536"/>
              <a:gd name="T12" fmla="*/ 0 w 876"/>
              <a:gd name="T13" fmla="*/ 0 h 296"/>
              <a:gd name="T14" fmla="*/ 876 w 876"/>
              <a:gd name="T15" fmla="*/ 296 h 2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76" h="296">
                <a:moveTo>
                  <a:pt x="876" y="0"/>
                </a:moveTo>
                <a:lnTo>
                  <a:pt x="763" y="0"/>
                </a:lnTo>
                <a:lnTo>
                  <a:pt x="763" y="296"/>
                </a:lnTo>
                <a:lnTo>
                  <a:pt x="0" y="296"/>
                </a:lnTo>
              </a:path>
            </a:pathLst>
          </a:cu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8" name="Line 486"/>
          <p:cNvSpPr>
            <a:spLocks noChangeShapeType="1"/>
          </p:cNvSpPr>
          <p:nvPr/>
        </p:nvSpPr>
        <p:spPr bwMode="auto">
          <a:xfrm>
            <a:off x="657225" y="2659063"/>
            <a:ext cx="1588" cy="1587"/>
          </a:xfrm>
          <a:prstGeom prst="line">
            <a:avLst/>
          </a:prstGeom>
          <a:noFill/>
          <a:ln w="31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grpSp>
        <p:nvGrpSpPr>
          <p:cNvPr id="39" name="Group 502"/>
          <p:cNvGrpSpPr>
            <a:grpSpLocks/>
          </p:cNvGrpSpPr>
          <p:nvPr/>
        </p:nvGrpSpPr>
        <p:grpSpPr bwMode="auto">
          <a:xfrm>
            <a:off x="3033713" y="2659063"/>
            <a:ext cx="2497137" cy="3408362"/>
            <a:chOff x="1923" y="2269"/>
            <a:chExt cx="1573" cy="2147"/>
          </a:xfrm>
        </p:grpSpPr>
        <p:sp>
          <p:nvSpPr>
            <p:cNvPr id="40" name="Text Box 333"/>
            <p:cNvSpPr txBox="1">
              <a:spLocks noChangeArrowheads="1"/>
            </p:cNvSpPr>
            <p:nvPr/>
          </p:nvSpPr>
          <p:spPr bwMode="auto">
            <a:xfrm>
              <a:off x="1976" y="3776"/>
              <a:ext cx="1520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Comic Sans MS" pitchFamily="66" charset="0"/>
                </a:rPr>
                <a:t>Partition circuit into 3-input sub-circuits</a:t>
              </a:r>
            </a:p>
          </p:txBody>
        </p:sp>
        <p:sp>
          <p:nvSpPr>
            <p:cNvPr id="41" name="Rectangle 337"/>
            <p:cNvSpPr>
              <a:spLocks noChangeArrowheads="1"/>
            </p:cNvSpPr>
            <p:nvPr/>
          </p:nvSpPr>
          <p:spPr bwMode="auto">
            <a:xfrm>
              <a:off x="2094" y="2269"/>
              <a:ext cx="1086" cy="977"/>
            </a:xfrm>
            <a:prstGeom prst="rect">
              <a:avLst/>
            </a:prstGeom>
            <a:noFill/>
            <a:ln w="12700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2" name="Freeform 376"/>
            <p:cNvSpPr>
              <a:spLocks/>
            </p:cNvSpPr>
            <p:nvPr/>
          </p:nvSpPr>
          <p:spPr bwMode="auto">
            <a:xfrm>
              <a:off x="1923" y="2464"/>
              <a:ext cx="511" cy="119"/>
            </a:xfrm>
            <a:custGeom>
              <a:avLst/>
              <a:gdLst>
                <a:gd name="T0" fmla="*/ 511 w 511"/>
                <a:gd name="T1" fmla="*/ 119 h 119"/>
                <a:gd name="T2" fmla="*/ 269 w 511"/>
                <a:gd name="T3" fmla="*/ 119 h 119"/>
                <a:gd name="T4" fmla="*/ 269 w 511"/>
                <a:gd name="T5" fmla="*/ 0 h 119"/>
                <a:gd name="T6" fmla="*/ 0 w 511"/>
                <a:gd name="T7" fmla="*/ 0 h 1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1"/>
                <a:gd name="T13" fmla="*/ 0 h 119"/>
                <a:gd name="T14" fmla="*/ 511 w 511"/>
                <a:gd name="T15" fmla="*/ 119 h 1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1" h="119">
                  <a:moveTo>
                    <a:pt x="511" y="119"/>
                  </a:moveTo>
                  <a:lnTo>
                    <a:pt x="269" y="119"/>
                  </a:lnTo>
                  <a:lnTo>
                    <a:pt x="269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3" name="Line 377"/>
            <p:cNvSpPr>
              <a:spLocks noChangeShapeType="1"/>
            </p:cNvSpPr>
            <p:nvPr/>
          </p:nvSpPr>
          <p:spPr bwMode="auto">
            <a:xfrm>
              <a:off x="1923" y="2642"/>
              <a:ext cx="51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4" name="Freeform 378"/>
            <p:cNvSpPr>
              <a:spLocks/>
            </p:cNvSpPr>
            <p:nvPr/>
          </p:nvSpPr>
          <p:spPr bwMode="auto">
            <a:xfrm>
              <a:off x="2349" y="2701"/>
              <a:ext cx="85" cy="122"/>
            </a:xfrm>
            <a:custGeom>
              <a:avLst/>
              <a:gdLst>
                <a:gd name="T0" fmla="*/ 0 w 85"/>
                <a:gd name="T1" fmla="*/ 122 h 122"/>
                <a:gd name="T2" fmla="*/ 41 w 85"/>
                <a:gd name="T3" fmla="*/ 122 h 122"/>
                <a:gd name="T4" fmla="*/ 41 w 85"/>
                <a:gd name="T5" fmla="*/ 0 h 122"/>
                <a:gd name="T6" fmla="*/ 85 w 85"/>
                <a:gd name="T7" fmla="*/ 0 h 1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"/>
                <a:gd name="T13" fmla="*/ 0 h 122"/>
                <a:gd name="T14" fmla="*/ 85 w 85"/>
                <a:gd name="T15" fmla="*/ 122 h 1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" h="122">
                  <a:moveTo>
                    <a:pt x="0" y="122"/>
                  </a:moveTo>
                  <a:lnTo>
                    <a:pt x="41" y="122"/>
                  </a:lnTo>
                  <a:lnTo>
                    <a:pt x="41" y="0"/>
                  </a:lnTo>
                  <a:lnTo>
                    <a:pt x="85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5" name="Line 379"/>
            <p:cNvSpPr>
              <a:spLocks noChangeShapeType="1"/>
            </p:cNvSpPr>
            <p:nvPr/>
          </p:nvSpPr>
          <p:spPr bwMode="auto">
            <a:xfrm>
              <a:off x="1923" y="2823"/>
              <a:ext cx="2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6" name="Freeform 380"/>
            <p:cNvSpPr>
              <a:spLocks/>
            </p:cNvSpPr>
            <p:nvPr/>
          </p:nvSpPr>
          <p:spPr bwMode="auto">
            <a:xfrm>
              <a:off x="3227" y="2675"/>
              <a:ext cx="95" cy="47"/>
            </a:xfrm>
            <a:custGeom>
              <a:avLst/>
              <a:gdLst>
                <a:gd name="T0" fmla="*/ 95 w 95"/>
                <a:gd name="T1" fmla="*/ 23 h 47"/>
                <a:gd name="T2" fmla="*/ 0 w 95"/>
                <a:gd name="T3" fmla="*/ 0 h 47"/>
                <a:gd name="T4" fmla="*/ 0 w 95"/>
                <a:gd name="T5" fmla="*/ 47 h 47"/>
                <a:gd name="T6" fmla="*/ 95 w 95"/>
                <a:gd name="T7" fmla="*/ 23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"/>
                <a:gd name="T13" fmla="*/ 0 h 47"/>
                <a:gd name="T14" fmla="*/ 95 w 95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" h="47">
                  <a:moveTo>
                    <a:pt x="95" y="23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95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7" name="Freeform 383"/>
            <p:cNvSpPr>
              <a:spLocks/>
            </p:cNvSpPr>
            <p:nvPr/>
          </p:nvSpPr>
          <p:spPr bwMode="auto">
            <a:xfrm>
              <a:off x="1997" y="2438"/>
              <a:ext cx="94" cy="47"/>
            </a:xfrm>
            <a:custGeom>
              <a:avLst/>
              <a:gdLst>
                <a:gd name="T0" fmla="*/ 94 w 94"/>
                <a:gd name="T1" fmla="*/ 23 h 47"/>
                <a:gd name="T2" fmla="*/ 0 w 94"/>
                <a:gd name="T3" fmla="*/ 0 h 47"/>
                <a:gd name="T4" fmla="*/ 0 w 94"/>
                <a:gd name="T5" fmla="*/ 47 h 47"/>
                <a:gd name="T6" fmla="*/ 94 w 94"/>
                <a:gd name="T7" fmla="*/ 23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47"/>
                <a:gd name="T14" fmla="*/ 94 w 94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47">
                  <a:moveTo>
                    <a:pt x="94" y="23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94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8" name="Freeform 384"/>
            <p:cNvSpPr>
              <a:spLocks/>
            </p:cNvSpPr>
            <p:nvPr/>
          </p:nvSpPr>
          <p:spPr bwMode="auto">
            <a:xfrm>
              <a:off x="1997" y="2618"/>
              <a:ext cx="94" cy="48"/>
            </a:xfrm>
            <a:custGeom>
              <a:avLst/>
              <a:gdLst>
                <a:gd name="T0" fmla="*/ 94 w 94"/>
                <a:gd name="T1" fmla="*/ 24 h 48"/>
                <a:gd name="T2" fmla="*/ 0 w 94"/>
                <a:gd name="T3" fmla="*/ 0 h 48"/>
                <a:gd name="T4" fmla="*/ 0 w 94"/>
                <a:gd name="T5" fmla="*/ 48 h 48"/>
                <a:gd name="T6" fmla="*/ 94 w 94"/>
                <a:gd name="T7" fmla="*/ 24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48"/>
                <a:gd name="T14" fmla="*/ 94 w 9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48">
                  <a:moveTo>
                    <a:pt x="94" y="24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94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9" name="Freeform 385"/>
            <p:cNvSpPr>
              <a:spLocks/>
            </p:cNvSpPr>
            <p:nvPr/>
          </p:nvSpPr>
          <p:spPr bwMode="auto">
            <a:xfrm>
              <a:off x="1997" y="2799"/>
              <a:ext cx="94" cy="47"/>
            </a:xfrm>
            <a:custGeom>
              <a:avLst/>
              <a:gdLst>
                <a:gd name="T0" fmla="*/ 94 w 94"/>
                <a:gd name="T1" fmla="*/ 24 h 47"/>
                <a:gd name="T2" fmla="*/ 0 w 94"/>
                <a:gd name="T3" fmla="*/ 0 h 47"/>
                <a:gd name="T4" fmla="*/ 0 w 94"/>
                <a:gd name="T5" fmla="*/ 47 h 47"/>
                <a:gd name="T6" fmla="*/ 94 w 94"/>
                <a:gd name="T7" fmla="*/ 24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47"/>
                <a:gd name="T14" fmla="*/ 94 w 94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47">
                  <a:moveTo>
                    <a:pt x="94" y="24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94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0" name="Freeform 386"/>
            <p:cNvSpPr>
              <a:spLocks/>
            </p:cNvSpPr>
            <p:nvPr/>
          </p:nvSpPr>
          <p:spPr bwMode="auto">
            <a:xfrm>
              <a:off x="1997" y="2971"/>
              <a:ext cx="94" cy="47"/>
            </a:xfrm>
            <a:custGeom>
              <a:avLst/>
              <a:gdLst>
                <a:gd name="T0" fmla="*/ 94 w 94"/>
                <a:gd name="T1" fmla="*/ 23 h 47"/>
                <a:gd name="T2" fmla="*/ 0 w 94"/>
                <a:gd name="T3" fmla="*/ 0 h 47"/>
                <a:gd name="T4" fmla="*/ 0 w 94"/>
                <a:gd name="T5" fmla="*/ 47 h 47"/>
                <a:gd name="T6" fmla="*/ 94 w 94"/>
                <a:gd name="T7" fmla="*/ 23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47"/>
                <a:gd name="T14" fmla="*/ 94 w 94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47">
                  <a:moveTo>
                    <a:pt x="94" y="23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94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1" name="Freeform 387"/>
            <p:cNvSpPr>
              <a:spLocks/>
            </p:cNvSpPr>
            <p:nvPr/>
          </p:nvSpPr>
          <p:spPr bwMode="auto">
            <a:xfrm>
              <a:off x="1997" y="3145"/>
              <a:ext cx="94" cy="48"/>
            </a:xfrm>
            <a:custGeom>
              <a:avLst/>
              <a:gdLst>
                <a:gd name="T0" fmla="*/ 94 w 94"/>
                <a:gd name="T1" fmla="*/ 24 h 48"/>
                <a:gd name="T2" fmla="*/ 0 w 94"/>
                <a:gd name="T3" fmla="*/ 0 h 48"/>
                <a:gd name="T4" fmla="*/ 0 w 94"/>
                <a:gd name="T5" fmla="*/ 48 h 48"/>
                <a:gd name="T6" fmla="*/ 94 w 94"/>
                <a:gd name="T7" fmla="*/ 24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48"/>
                <a:gd name="T14" fmla="*/ 94 w 9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48">
                  <a:moveTo>
                    <a:pt x="94" y="24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94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2" name="Rectangle 388"/>
            <p:cNvSpPr>
              <a:spLocks noChangeArrowheads="1"/>
            </p:cNvSpPr>
            <p:nvPr/>
          </p:nvSpPr>
          <p:spPr bwMode="auto">
            <a:xfrm>
              <a:off x="1928" y="2348"/>
              <a:ext cx="5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k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53" name="Rectangle 389"/>
            <p:cNvSpPr>
              <a:spLocks noChangeArrowheads="1"/>
            </p:cNvSpPr>
            <p:nvPr/>
          </p:nvSpPr>
          <p:spPr bwMode="auto">
            <a:xfrm>
              <a:off x="1928" y="2502"/>
              <a:ext cx="5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p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54" name="Rectangle 390"/>
            <p:cNvSpPr>
              <a:spLocks noChangeArrowheads="1"/>
            </p:cNvSpPr>
            <p:nvPr/>
          </p:nvSpPr>
          <p:spPr bwMode="auto">
            <a:xfrm>
              <a:off x="1928" y="2711"/>
              <a:ext cx="4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s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55" name="Rectangle 391"/>
            <p:cNvSpPr>
              <a:spLocks noChangeArrowheads="1"/>
            </p:cNvSpPr>
            <p:nvPr/>
          </p:nvSpPr>
          <p:spPr bwMode="auto">
            <a:xfrm>
              <a:off x="1928" y="2881"/>
              <a:ext cx="4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t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56" name="Rectangle 392"/>
            <p:cNvSpPr>
              <a:spLocks noChangeArrowheads="1"/>
            </p:cNvSpPr>
            <p:nvPr/>
          </p:nvSpPr>
          <p:spPr bwMode="auto">
            <a:xfrm>
              <a:off x="1928" y="3056"/>
              <a:ext cx="5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57" name="Rectangle 393"/>
            <p:cNvSpPr>
              <a:spLocks noChangeArrowheads="1"/>
            </p:cNvSpPr>
            <p:nvPr/>
          </p:nvSpPr>
          <p:spPr bwMode="auto">
            <a:xfrm>
              <a:off x="2753" y="2533"/>
              <a:ext cx="5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x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58" name="Rectangle 395"/>
            <p:cNvSpPr>
              <a:spLocks noChangeArrowheads="1"/>
            </p:cNvSpPr>
            <p:nvPr/>
          </p:nvSpPr>
          <p:spPr bwMode="auto">
            <a:xfrm>
              <a:off x="3246" y="2556"/>
              <a:ext cx="6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w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59" name="Rectangle 396"/>
            <p:cNvSpPr>
              <a:spLocks noChangeArrowheads="1"/>
            </p:cNvSpPr>
            <p:nvPr/>
          </p:nvSpPr>
          <p:spPr bwMode="auto">
            <a:xfrm>
              <a:off x="2385" y="2292"/>
              <a:ext cx="43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BeltWarn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60" name="Freeform 397"/>
            <p:cNvSpPr>
              <a:spLocks/>
            </p:cNvSpPr>
            <p:nvPr/>
          </p:nvSpPr>
          <p:spPr bwMode="auto">
            <a:xfrm>
              <a:off x="2434" y="2524"/>
              <a:ext cx="246" cy="236"/>
            </a:xfrm>
            <a:custGeom>
              <a:avLst/>
              <a:gdLst>
                <a:gd name="T0" fmla="*/ 0 w 83"/>
                <a:gd name="T1" fmla="*/ 236 h 80"/>
                <a:gd name="T2" fmla="*/ 127 w 83"/>
                <a:gd name="T3" fmla="*/ 236 h 80"/>
                <a:gd name="T4" fmla="*/ 246 w 83"/>
                <a:gd name="T5" fmla="*/ 118 h 80"/>
                <a:gd name="T6" fmla="*/ 127 w 83"/>
                <a:gd name="T7" fmla="*/ 0 h 80"/>
                <a:gd name="T8" fmla="*/ 0 w 83"/>
                <a:gd name="T9" fmla="*/ 0 h 80"/>
                <a:gd name="T10" fmla="*/ 0 w 83"/>
                <a:gd name="T11" fmla="*/ 236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3"/>
                <a:gd name="T19" fmla="*/ 0 h 80"/>
                <a:gd name="T20" fmla="*/ 83 w 83"/>
                <a:gd name="T21" fmla="*/ 80 h 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3" h="80">
                  <a:moveTo>
                    <a:pt x="0" y="80"/>
                  </a:moveTo>
                  <a:cubicBezTo>
                    <a:pt x="43" y="80"/>
                    <a:pt x="43" y="80"/>
                    <a:pt x="43" y="80"/>
                  </a:cubicBezTo>
                  <a:cubicBezTo>
                    <a:pt x="65" y="80"/>
                    <a:pt x="83" y="62"/>
                    <a:pt x="83" y="40"/>
                  </a:cubicBezTo>
                  <a:cubicBezTo>
                    <a:pt x="83" y="18"/>
                    <a:pt x="65" y="0"/>
                    <a:pt x="4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1" name="Freeform 398"/>
            <p:cNvSpPr>
              <a:spLocks/>
            </p:cNvSpPr>
            <p:nvPr/>
          </p:nvSpPr>
          <p:spPr bwMode="auto">
            <a:xfrm>
              <a:off x="2153" y="2731"/>
              <a:ext cx="145" cy="183"/>
            </a:xfrm>
            <a:custGeom>
              <a:avLst/>
              <a:gdLst>
                <a:gd name="T0" fmla="*/ 0 w 145"/>
                <a:gd name="T1" fmla="*/ 183 h 183"/>
                <a:gd name="T2" fmla="*/ 145 w 145"/>
                <a:gd name="T3" fmla="*/ 92 h 183"/>
                <a:gd name="T4" fmla="*/ 0 w 145"/>
                <a:gd name="T5" fmla="*/ 0 h 183"/>
                <a:gd name="T6" fmla="*/ 0 w 145"/>
                <a:gd name="T7" fmla="*/ 183 h 1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"/>
                <a:gd name="T13" fmla="*/ 0 h 183"/>
                <a:gd name="T14" fmla="*/ 145 w 145"/>
                <a:gd name="T15" fmla="*/ 183 h 1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" h="183">
                  <a:moveTo>
                    <a:pt x="0" y="183"/>
                  </a:moveTo>
                  <a:lnTo>
                    <a:pt x="145" y="92"/>
                  </a:lnTo>
                  <a:lnTo>
                    <a:pt x="0" y="0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2" name="Oval 399"/>
            <p:cNvSpPr>
              <a:spLocks noChangeArrowheads="1"/>
            </p:cNvSpPr>
            <p:nvPr/>
          </p:nvSpPr>
          <p:spPr bwMode="auto">
            <a:xfrm>
              <a:off x="2301" y="2799"/>
              <a:ext cx="45" cy="44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3" name="Rectangle 400"/>
            <p:cNvSpPr>
              <a:spLocks noChangeArrowheads="1"/>
            </p:cNvSpPr>
            <p:nvPr/>
          </p:nvSpPr>
          <p:spPr bwMode="auto">
            <a:xfrm>
              <a:off x="2501" y="3664"/>
              <a:ext cx="3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(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64" name="Rectangle 401"/>
            <p:cNvSpPr>
              <a:spLocks noChangeArrowheads="1"/>
            </p:cNvSpPr>
            <p:nvPr/>
          </p:nvSpPr>
          <p:spPr bwMode="auto">
            <a:xfrm>
              <a:off x="2533" y="3661"/>
              <a:ext cx="5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65" name="Rectangle 402"/>
            <p:cNvSpPr>
              <a:spLocks noChangeArrowheads="1"/>
            </p:cNvSpPr>
            <p:nvPr/>
          </p:nvSpPr>
          <p:spPr bwMode="auto">
            <a:xfrm>
              <a:off x="2591" y="3664"/>
              <a:ext cx="3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)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66" name="Line 403"/>
            <p:cNvSpPr>
              <a:spLocks noChangeShapeType="1"/>
            </p:cNvSpPr>
            <p:nvPr/>
          </p:nvSpPr>
          <p:spPr bwMode="auto">
            <a:xfrm>
              <a:off x="2683" y="2639"/>
              <a:ext cx="23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7" name="Freeform 404"/>
            <p:cNvSpPr>
              <a:spLocks/>
            </p:cNvSpPr>
            <p:nvPr/>
          </p:nvSpPr>
          <p:spPr bwMode="auto">
            <a:xfrm>
              <a:off x="1931" y="2757"/>
              <a:ext cx="991" cy="415"/>
            </a:xfrm>
            <a:custGeom>
              <a:avLst/>
              <a:gdLst>
                <a:gd name="T0" fmla="*/ 991 w 991"/>
                <a:gd name="T1" fmla="*/ 0 h 415"/>
                <a:gd name="T2" fmla="*/ 808 w 991"/>
                <a:gd name="T3" fmla="*/ 0 h 415"/>
                <a:gd name="T4" fmla="*/ 808 w 991"/>
                <a:gd name="T5" fmla="*/ 415 h 415"/>
                <a:gd name="T6" fmla="*/ 0 w 991"/>
                <a:gd name="T7" fmla="*/ 415 h 4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1"/>
                <a:gd name="T13" fmla="*/ 0 h 415"/>
                <a:gd name="T14" fmla="*/ 991 w 991"/>
                <a:gd name="T15" fmla="*/ 415 h 4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1" h="415">
                  <a:moveTo>
                    <a:pt x="991" y="0"/>
                  </a:moveTo>
                  <a:lnTo>
                    <a:pt x="808" y="0"/>
                  </a:lnTo>
                  <a:lnTo>
                    <a:pt x="808" y="415"/>
                  </a:lnTo>
                  <a:lnTo>
                    <a:pt x="0" y="415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8" name="Line 405"/>
            <p:cNvSpPr>
              <a:spLocks noChangeShapeType="1"/>
            </p:cNvSpPr>
            <p:nvPr/>
          </p:nvSpPr>
          <p:spPr bwMode="auto">
            <a:xfrm>
              <a:off x="3126" y="2698"/>
              <a:ext cx="15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9" name="Freeform 406"/>
            <p:cNvSpPr>
              <a:spLocks/>
            </p:cNvSpPr>
            <p:nvPr/>
          </p:nvSpPr>
          <p:spPr bwMode="auto">
            <a:xfrm>
              <a:off x="1929" y="2698"/>
              <a:ext cx="993" cy="296"/>
            </a:xfrm>
            <a:custGeom>
              <a:avLst/>
              <a:gdLst>
                <a:gd name="T0" fmla="*/ 993 w 993"/>
                <a:gd name="T1" fmla="*/ 0 h 296"/>
                <a:gd name="T2" fmla="*/ 763 w 993"/>
                <a:gd name="T3" fmla="*/ 0 h 296"/>
                <a:gd name="T4" fmla="*/ 763 w 993"/>
                <a:gd name="T5" fmla="*/ 296 h 296"/>
                <a:gd name="T6" fmla="*/ 0 w 993"/>
                <a:gd name="T7" fmla="*/ 296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3"/>
                <a:gd name="T13" fmla="*/ 0 h 296"/>
                <a:gd name="T14" fmla="*/ 993 w 993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3" h="296">
                  <a:moveTo>
                    <a:pt x="993" y="0"/>
                  </a:moveTo>
                  <a:lnTo>
                    <a:pt x="763" y="0"/>
                  </a:lnTo>
                  <a:lnTo>
                    <a:pt x="763" y="296"/>
                  </a:lnTo>
                  <a:lnTo>
                    <a:pt x="0" y="296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0" name="Rectangle 487"/>
            <p:cNvSpPr>
              <a:spLocks noChangeArrowheads="1"/>
            </p:cNvSpPr>
            <p:nvPr/>
          </p:nvSpPr>
          <p:spPr bwMode="auto">
            <a:xfrm>
              <a:off x="2088" y="3287"/>
              <a:ext cx="3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3 inputs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71" name="Rectangle 488"/>
            <p:cNvSpPr>
              <a:spLocks noChangeArrowheads="1"/>
            </p:cNvSpPr>
            <p:nvPr/>
          </p:nvSpPr>
          <p:spPr bwMode="auto">
            <a:xfrm>
              <a:off x="2088" y="3395"/>
              <a:ext cx="36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1 output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72" name="Rectangle 489"/>
            <p:cNvSpPr>
              <a:spLocks noChangeArrowheads="1"/>
            </p:cNvSpPr>
            <p:nvPr/>
          </p:nvSpPr>
          <p:spPr bwMode="auto">
            <a:xfrm>
              <a:off x="2088" y="3500"/>
              <a:ext cx="29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x=kps'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73" name="Rectangle 491"/>
            <p:cNvSpPr>
              <a:spLocks noChangeArrowheads="1"/>
            </p:cNvSpPr>
            <p:nvPr/>
          </p:nvSpPr>
          <p:spPr bwMode="auto">
            <a:xfrm>
              <a:off x="2857" y="3287"/>
              <a:ext cx="3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3 inputs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74" name="Rectangle 492"/>
            <p:cNvSpPr>
              <a:spLocks noChangeArrowheads="1"/>
            </p:cNvSpPr>
            <p:nvPr/>
          </p:nvSpPr>
          <p:spPr bwMode="auto">
            <a:xfrm>
              <a:off x="2857" y="3395"/>
              <a:ext cx="36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1 output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75" name="Rectangle 493"/>
            <p:cNvSpPr>
              <a:spLocks noChangeArrowheads="1"/>
            </p:cNvSpPr>
            <p:nvPr/>
          </p:nvSpPr>
          <p:spPr bwMode="auto">
            <a:xfrm>
              <a:off x="2857" y="3500"/>
              <a:ext cx="36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w=x+t+d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76" name="Line 494"/>
            <p:cNvSpPr>
              <a:spLocks noChangeShapeType="1"/>
            </p:cNvSpPr>
            <p:nvPr/>
          </p:nvSpPr>
          <p:spPr bwMode="auto">
            <a:xfrm flipV="1">
              <a:off x="2263" y="2959"/>
              <a:ext cx="133" cy="34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7" name="Line 495"/>
            <p:cNvSpPr>
              <a:spLocks noChangeShapeType="1"/>
            </p:cNvSpPr>
            <p:nvPr/>
          </p:nvSpPr>
          <p:spPr bwMode="auto">
            <a:xfrm>
              <a:off x="2996" y="2864"/>
              <a:ext cx="39" cy="42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8" name="Freeform 496"/>
            <p:cNvSpPr>
              <a:spLocks/>
            </p:cNvSpPr>
            <p:nvPr/>
          </p:nvSpPr>
          <p:spPr bwMode="auto">
            <a:xfrm>
              <a:off x="2887" y="2580"/>
              <a:ext cx="239" cy="237"/>
            </a:xfrm>
            <a:custGeom>
              <a:avLst/>
              <a:gdLst>
                <a:gd name="T0" fmla="*/ 239 w 81"/>
                <a:gd name="T1" fmla="*/ 119 h 80"/>
                <a:gd name="T2" fmla="*/ 0 w 81"/>
                <a:gd name="T3" fmla="*/ 237 h 80"/>
                <a:gd name="T4" fmla="*/ 35 w 81"/>
                <a:gd name="T5" fmla="*/ 121 h 80"/>
                <a:gd name="T6" fmla="*/ 35 w 81"/>
                <a:gd name="T7" fmla="*/ 119 h 80"/>
                <a:gd name="T8" fmla="*/ 0 w 81"/>
                <a:gd name="T9" fmla="*/ 0 h 80"/>
                <a:gd name="T10" fmla="*/ 239 w 81"/>
                <a:gd name="T11" fmla="*/ 119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"/>
                <a:gd name="T19" fmla="*/ 0 h 80"/>
                <a:gd name="T20" fmla="*/ 81 w 81"/>
                <a:gd name="T21" fmla="*/ 80 h 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" h="80">
                  <a:moveTo>
                    <a:pt x="81" y="40"/>
                  </a:moveTo>
                  <a:cubicBezTo>
                    <a:pt x="81" y="40"/>
                    <a:pt x="62" y="80"/>
                    <a:pt x="0" y="80"/>
                  </a:cubicBezTo>
                  <a:cubicBezTo>
                    <a:pt x="0" y="80"/>
                    <a:pt x="12" y="76"/>
                    <a:pt x="12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"/>
                    <a:pt x="0" y="0"/>
                    <a:pt x="0" y="0"/>
                  </a:cubicBezTo>
                  <a:cubicBezTo>
                    <a:pt x="62" y="0"/>
                    <a:pt x="81" y="40"/>
                    <a:pt x="81" y="40"/>
                  </a:cubicBezTo>
                  <a:close/>
                </a:path>
              </a:pathLst>
            </a:custGeom>
            <a:noFill/>
            <a:ln w="12700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sp>
        <p:nvSpPr>
          <p:cNvPr id="79" name="Oval 497"/>
          <p:cNvSpPr>
            <a:spLocks noChangeArrowheads="1"/>
          </p:cNvSpPr>
          <p:nvPr/>
        </p:nvSpPr>
        <p:spPr bwMode="auto">
          <a:xfrm rot="19855884">
            <a:off x="3162300" y="3073400"/>
            <a:ext cx="1263650" cy="520700"/>
          </a:xfrm>
          <a:prstGeom prst="ellipse">
            <a:avLst/>
          </a:prstGeom>
          <a:noFill/>
          <a:ln w="1587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0" name="Oval 498"/>
          <p:cNvSpPr>
            <a:spLocks noChangeArrowheads="1"/>
          </p:cNvSpPr>
          <p:nvPr/>
        </p:nvSpPr>
        <p:spPr bwMode="auto">
          <a:xfrm>
            <a:off x="4425950" y="3070225"/>
            <a:ext cx="558800" cy="533400"/>
          </a:xfrm>
          <a:prstGeom prst="ellipse">
            <a:avLst/>
          </a:prstGeom>
          <a:noFill/>
          <a:ln w="1587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grpSp>
        <p:nvGrpSpPr>
          <p:cNvPr id="83" name="Group 510"/>
          <p:cNvGrpSpPr>
            <a:grpSpLocks/>
          </p:cNvGrpSpPr>
          <p:nvPr/>
        </p:nvGrpSpPr>
        <p:grpSpPr bwMode="auto">
          <a:xfrm>
            <a:off x="2898775" y="2293938"/>
            <a:ext cx="3222626" cy="788987"/>
            <a:chOff x="1838" y="2039"/>
            <a:chExt cx="2030" cy="497"/>
          </a:xfrm>
        </p:grpSpPr>
        <p:sp>
          <p:nvSpPr>
            <p:cNvPr id="84" name="Text Box 507"/>
            <p:cNvSpPr txBox="1">
              <a:spLocks noChangeArrowheads="1"/>
            </p:cNvSpPr>
            <p:nvPr/>
          </p:nvSpPr>
          <p:spPr bwMode="auto">
            <a:xfrm>
              <a:off x="1838" y="2039"/>
              <a:ext cx="203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  <a:latin typeface="Comic Sans MS" pitchFamily="66" charset="0"/>
                </a:rPr>
                <a:t>Sub-circuits have only 3-inputs each</a:t>
              </a:r>
            </a:p>
          </p:txBody>
        </p:sp>
        <p:sp>
          <p:nvSpPr>
            <p:cNvPr id="85" name="Line 508"/>
            <p:cNvSpPr>
              <a:spLocks noChangeShapeType="1"/>
            </p:cNvSpPr>
            <p:nvPr/>
          </p:nvSpPr>
          <p:spPr bwMode="auto">
            <a:xfrm flipH="1">
              <a:off x="2344" y="2216"/>
              <a:ext cx="440" cy="3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6" name="Line 509"/>
            <p:cNvSpPr>
              <a:spLocks noChangeShapeType="1"/>
            </p:cNvSpPr>
            <p:nvPr/>
          </p:nvSpPr>
          <p:spPr bwMode="auto">
            <a:xfrm>
              <a:off x="2840" y="2208"/>
              <a:ext cx="136" cy="3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grpSp>
        <p:nvGrpSpPr>
          <p:cNvPr id="87" name="Group 514"/>
          <p:cNvGrpSpPr>
            <a:grpSpLocks/>
          </p:cNvGrpSpPr>
          <p:nvPr/>
        </p:nvGrpSpPr>
        <p:grpSpPr bwMode="auto">
          <a:xfrm>
            <a:off x="4311650" y="2508251"/>
            <a:ext cx="2444750" cy="2284413"/>
            <a:chOff x="2728" y="2174"/>
            <a:chExt cx="1540" cy="1439"/>
          </a:xfrm>
        </p:grpSpPr>
        <p:grpSp>
          <p:nvGrpSpPr>
            <p:cNvPr id="88" name="Group 513"/>
            <p:cNvGrpSpPr>
              <a:grpSpLocks/>
            </p:cNvGrpSpPr>
            <p:nvPr/>
          </p:nvGrpSpPr>
          <p:grpSpPr bwMode="auto">
            <a:xfrm>
              <a:off x="2728" y="2263"/>
              <a:ext cx="1540" cy="1350"/>
              <a:chOff x="2728" y="2263"/>
              <a:chExt cx="1540" cy="1350"/>
            </a:xfrm>
          </p:grpSpPr>
          <p:sp>
            <p:nvSpPr>
              <p:cNvPr id="90" name="Rectangle 338"/>
              <p:cNvSpPr>
                <a:spLocks noChangeArrowheads="1"/>
              </p:cNvSpPr>
              <p:nvPr/>
            </p:nvSpPr>
            <p:spPr bwMode="auto">
              <a:xfrm>
                <a:off x="3603" y="2263"/>
                <a:ext cx="665" cy="1350"/>
              </a:xfrm>
              <a:prstGeom prst="rect">
                <a:avLst/>
              </a:prstGeom>
              <a:noFill/>
              <a:ln w="12700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91" name="Freeform 382"/>
              <p:cNvSpPr>
                <a:spLocks/>
              </p:cNvSpPr>
              <p:nvPr/>
            </p:nvSpPr>
            <p:spPr bwMode="auto">
              <a:xfrm>
                <a:off x="3629" y="2426"/>
                <a:ext cx="95" cy="53"/>
              </a:xfrm>
              <a:custGeom>
                <a:avLst/>
                <a:gdLst>
                  <a:gd name="T0" fmla="*/ 95 w 95"/>
                  <a:gd name="T1" fmla="*/ 53 h 53"/>
                  <a:gd name="T2" fmla="*/ 15 w 95"/>
                  <a:gd name="T3" fmla="*/ 0 h 53"/>
                  <a:gd name="T4" fmla="*/ 0 w 95"/>
                  <a:gd name="T5" fmla="*/ 44 h 53"/>
                  <a:gd name="T6" fmla="*/ 95 w 95"/>
                  <a:gd name="T7" fmla="*/ 53 h 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"/>
                  <a:gd name="T13" fmla="*/ 0 h 53"/>
                  <a:gd name="T14" fmla="*/ 95 w 95"/>
                  <a:gd name="T15" fmla="*/ 53 h 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" h="53">
                    <a:moveTo>
                      <a:pt x="95" y="53"/>
                    </a:moveTo>
                    <a:lnTo>
                      <a:pt x="15" y="0"/>
                    </a:lnTo>
                    <a:lnTo>
                      <a:pt x="0" y="44"/>
                    </a:lnTo>
                    <a:lnTo>
                      <a:pt x="9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92" name="Rectangle 407"/>
              <p:cNvSpPr>
                <a:spLocks noChangeArrowheads="1"/>
              </p:cNvSpPr>
              <p:nvPr/>
            </p:nvSpPr>
            <p:spPr bwMode="auto">
              <a:xfrm>
                <a:off x="3842" y="2405"/>
                <a:ext cx="349" cy="1057"/>
              </a:xfrm>
              <a:prstGeom prst="rect">
                <a:avLst/>
              </a:prstGeom>
              <a:solidFill>
                <a:srgbClr val="D4E0F3"/>
              </a:solidFill>
              <a:ln w="12700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93" name="Line 408"/>
              <p:cNvSpPr>
                <a:spLocks noChangeShapeType="1"/>
              </p:cNvSpPr>
              <p:nvPr/>
            </p:nvSpPr>
            <p:spPr bwMode="auto">
              <a:xfrm>
                <a:off x="3842" y="2538"/>
                <a:ext cx="349" cy="1"/>
              </a:xfrm>
              <a:prstGeom prst="line">
                <a:avLst/>
              </a:prstGeom>
              <a:noFill/>
              <a:ln w="12700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94" name="Line 409"/>
              <p:cNvSpPr>
                <a:spLocks noChangeShapeType="1"/>
              </p:cNvSpPr>
              <p:nvPr/>
            </p:nvSpPr>
            <p:spPr bwMode="auto">
              <a:xfrm>
                <a:off x="3842" y="2669"/>
                <a:ext cx="349" cy="1"/>
              </a:xfrm>
              <a:prstGeom prst="line">
                <a:avLst/>
              </a:prstGeom>
              <a:noFill/>
              <a:ln w="12700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95" name="Line 410"/>
              <p:cNvSpPr>
                <a:spLocks noChangeShapeType="1"/>
              </p:cNvSpPr>
              <p:nvPr/>
            </p:nvSpPr>
            <p:spPr bwMode="auto">
              <a:xfrm>
                <a:off x="3842" y="2802"/>
                <a:ext cx="349" cy="1"/>
              </a:xfrm>
              <a:prstGeom prst="line">
                <a:avLst/>
              </a:prstGeom>
              <a:noFill/>
              <a:ln w="12700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96" name="Line 411"/>
              <p:cNvSpPr>
                <a:spLocks noChangeShapeType="1"/>
              </p:cNvSpPr>
              <p:nvPr/>
            </p:nvSpPr>
            <p:spPr bwMode="auto">
              <a:xfrm>
                <a:off x="3842" y="2935"/>
                <a:ext cx="349" cy="1"/>
              </a:xfrm>
              <a:prstGeom prst="line">
                <a:avLst/>
              </a:prstGeom>
              <a:noFill/>
              <a:ln w="12700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97" name="Line 412"/>
              <p:cNvSpPr>
                <a:spLocks noChangeShapeType="1"/>
              </p:cNvSpPr>
              <p:nvPr/>
            </p:nvSpPr>
            <p:spPr bwMode="auto">
              <a:xfrm>
                <a:off x="3842" y="3065"/>
                <a:ext cx="349" cy="1"/>
              </a:xfrm>
              <a:prstGeom prst="line">
                <a:avLst/>
              </a:prstGeom>
              <a:noFill/>
              <a:ln w="12700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98" name="Line 413"/>
              <p:cNvSpPr>
                <a:spLocks noChangeShapeType="1"/>
              </p:cNvSpPr>
              <p:nvPr/>
            </p:nvSpPr>
            <p:spPr bwMode="auto">
              <a:xfrm>
                <a:off x="3842" y="3198"/>
                <a:ext cx="349" cy="1"/>
              </a:xfrm>
              <a:prstGeom prst="line">
                <a:avLst/>
              </a:prstGeom>
              <a:noFill/>
              <a:ln w="12700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99" name="Line 414"/>
              <p:cNvSpPr>
                <a:spLocks noChangeShapeType="1"/>
              </p:cNvSpPr>
              <p:nvPr/>
            </p:nvSpPr>
            <p:spPr bwMode="auto">
              <a:xfrm>
                <a:off x="3842" y="3332"/>
                <a:ext cx="349" cy="1"/>
              </a:xfrm>
              <a:prstGeom prst="line">
                <a:avLst/>
              </a:prstGeom>
              <a:noFill/>
              <a:ln w="12700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00" name="Rectangle 415"/>
              <p:cNvSpPr>
                <a:spLocks noChangeArrowheads="1"/>
              </p:cNvSpPr>
              <p:nvPr/>
            </p:nvSpPr>
            <p:spPr bwMode="auto">
              <a:xfrm>
                <a:off x="3727" y="2278"/>
                <a:ext cx="117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8x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01" name="Rectangle 417"/>
              <p:cNvSpPr>
                <a:spLocks noChangeArrowheads="1"/>
              </p:cNvSpPr>
              <p:nvPr/>
            </p:nvSpPr>
            <p:spPr bwMode="auto">
              <a:xfrm>
                <a:off x="3832" y="2278"/>
                <a:ext cx="43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1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02" name="Rectangle 418"/>
              <p:cNvSpPr>
                <a:spLocks noChangeArrowheads="1"/>
              </p:cNvSpPr>
              <p:nvPr/>
            </p:nvSpPr>
            <p:spPr bwMode="auto">
              <a:xfrm>
                <a:off x="3908" y="2278"/>
                <a:ext cx="23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Mem.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03" name="Rectangle 419"/>
              <p:cNvSpPr>
                <a:spLocks noChangeArrowheads="1"/>
              </p:cNvSpPr>
              <p:nvPr/>
            </p:nvSpPr>
            <p:spPr bwMode="auto">
              <a:xfrm>
                <a:off x="3991" y="2422"/>
                <a:ext cx="60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FF0000"/>
                    </a:solidFill>
                    <a:latin typeface="Comic Sans MS" pitchFamily="66" charset="0"/>
                  </a:rPr>
                  <a:t>0</a:t>
                </a:r>
                <a:endParaRPr lang="en-US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4" name="Rectangle 420"/>
              <p:cNvSpPr>
                <a:spLocks noChangeArrowheads="1"/>
              </p:cNvSpPr>
              <p:nvPr/>
            </p:nvSpPr>
            <p:spPr bwMode="auto">
              <a:xfrm>
                <a:off x="3991" y="2551"/>
                <a:ext cx="60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FF0000"/>
                    </a:solidFill>
                    <a:latin typeface="Comic Sans MS" pitchFamily="66" charset="0"/>
                  </a:rPr>
                  <a:t>0</a:t>
                </a:r>
                <a:endParaRPr lang="en-US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5" name="Rectangle 421"/>
              <p:cNvSpPr>
                <a:spLocks noChangeArrowheads="1"/>
              </p:cNvSpPr>
              <p:nvPr/>
            </p:nvSpPr>
            <p:spPr bwMode="auto">
              <a:xfrm>
                <a:off x="3991" y="2683"/>
                <a:ext cx="60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FF0000"/>
                    </a:solidFill>
                    <a:latin typeface="Comic Sans MS" pitchFamily="66" charset="0"/>
                  </a:rPr>
                  <a:t>0</a:t>
                </a:r>
                <a:endParaRPr lang="en-US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6" name="Rectangle 422"/>
              <p:cNvSpPr>
                <a:spLocks noChangeArrowheads="1"/>
              </p:cNvSpPr>
              <p:nvPr/>
            </p:nvSpPr>
            <p:spPr bwMode="auto">
              <a:xfrm>
                <a:off x="3991" y="2813"/>
                <a:ext cx="60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FF0000"/>
                    </a:solidFill>
                    <a:latin typeface="Comic Sans MS" pitchFamily="66" charset="0"/>
                  </a:rPr>
                  <a:t>0</a:t>
                </a:r>
                <a:endParaRPr lang="en-US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7" name="Rectangle 423"/>
              <p:cNvSpPr>
                <a:spLocks noChangeArrowheads="1"/>
              </p:cNvSpPr>
              <p:nvPr/>
            </p:nvSpPr>
            <p:spPr bwMode="auto">
              <a:xfrm>
                <a:off x="3991" y="2949"/>
                <a:ext cx="60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FF0000"/>
                    </a:solidFill>
                    <a:latin typeface="Comic Sans MS" pitchFamily="66" charset="0"/>
                  </a:rPr>
                  <a:t>0</a:t>
                </a:r>
                <a:endParaRPr lang="en-US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8" name="Rectangle 424"/>
              <p:cNvSpPr>
                <a:spLocks noChangeArrowheads="1"/>
              </p:cNvSpPr>
              <p:nvPr/>
            </p:nvSpPr>
            <p:spPr bwMode="auto">
              <a:xfrm>
                <a:off x="3991" y="3078"/>
                <a:ext cx="60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FF0000"/>
                    </a:solidFill>
                    <a:latin typeface="Comic Sans MS" pitchFamily="66" charset="0"/>
                  </a:rPr>
                  <a:t>0</a:t>
                </a:r>
                <a:endParaRPr lang="en-US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9" name="Rectangle 425"/>
              <p:cNvSpPr>
                <a:spLocks noChangeArrowheads="1"/>
              </p:cNvSpPr>
              <p:nvPr/>
            </p:nvSpPr>
            <p:spPr bwMode="auto">
              <a:xfrm>
                <a:off x="3991" y="3212"/>
                <a:ext cx="43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FF0000"/>
                    </a:solidFill>
                    <a:latin typeface="Comic Sans MS" pitchFamily="66" charset="0"/>
                  </a:rPr>
                  <a:t>1</a:t>
                </a:r>
                <a:endParaRPr lang="en-US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10" name="Rectangle 426"/>
              <p:cNvSpPr>
                <a:spLocks noChangeArrowheads="1"/>
              </p:cNvSpPr>
              <p:nvPr/>
            </p:nvSpPr>
            <p:spPr bwMode="auto">
              <a:xfrm>
                <a:off x="3991" y="3340"/>
                <a:ext cx="60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FF0000"/>
                    </a:solidFill>
                    <a:latin typeface="Comic Sans MS" pitchFamily="66" charset="0"/>
                  </a:rPr>
                  <a:t>0</a:t>
                </a:r>
                <a:endParaRPr lang="en-US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11" name="Rectangle 427"/>
              <p:cNvSpPr>
                <a:spLocks noChangeArrowheads="1"/>
              </p:cNvSpPr>
              <p:nvPr/>
            </p:nvSpPr>
            <p:spPr bwMode="auto">
              <a:xfrm>
                <a:off x="3988" y="3494"/>
                <a:ext cx="70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D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12" name="Rectangle 428"/>
              <p:cNvSpPr>
                <a:spLocks noChangeArrowheads="1"/>
              </p:cNvSpPr>
              <p:nvPr/>
            </p:nvSpPr>
            <p:spPr bwMode="auto">
              <a:xfrm>
                <a:off x="3771" y="2422"/>
                <a:ext cx="60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0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13" name="Rectangle 429"/>
              <p:cNvSpPr>
                <a:spLocks noChangeArrowheads="1"/>
              </p:cNvSpPr>
              <p:nvPr/>
            </p:nvSpPr>
            <p:spPr bwMode="auto">
              <a:xfrm>
                <a:off x="3771" y="2551"/>
                <a:ext cx="43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1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14" name="Rectangle 430"/>
              <p:cNvSpPr>
                <a:spLocks noChangeArrowheads="1"/>
              </p:cNvSpPr>
              <p:nvPr/>
            </p:nvSpPr>
            <p:spPr bwMode="auto">
              <a:xfrm>
                <a:off x="3771" y="2683"/>
                <a:ext cx="60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2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15" name="Rectangle 431"/>
              <p:cNvSpPr>
                <a:spLocks noChangeArrowheads="1"/>
              </p:cNvSpPr>
              <p:nvPr/>
            </p:nvSpPr>
            <p:spPr bwMode="auto">
              <a:xfrm>
                <a:off x="3771" y="2813"/>
                <a:ext cx="60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3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16" name="Rectangle 432"/>
              <p:cNvSpPr>
                <a:spLocks noChangeArrowheads="1"/>
              </p:cNvSpPr>
              <p:nvPr/>
            </p:nvSpPr>
            <p:spPr bwMode="auto">
              <a:xfrm>
                <a:off x="3771" y="2949"/>
                <a:ext cx="60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4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17" name="Rectangle 433"/>
              <p:cNvSpPr>
                <a:spLocks noChangeArrowheads="1"/>
              </p:cNvSpPr>
              <p:nvPr/>
            </p:nvSpPr>
            <p:spPr bwMode="auto">
              <a:xfrm>
                <a:off x="3771" y="3078"/>
                <a:ext cx="60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5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18" name="Rectangle 434"/>
              <p:cNvSpPr>
                <a:spLocks noChangeArrowheads="1"/>
              </p:cNvSpPr>
              <p:nvPr/>
            </p:nvSpPr>
            <p:spPr bwMode="auto">
              <a:xfrm>
                <a:off x="3771" y="3212"/>
                <a:ext cx="60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6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19" name="Rectangle 435"/>
              <p:cNvSpPr>
                <a:spLocks noChangeArrowheads="1"/>
              </p:cNvSpPr>
              <p:nvPr/>
            </p:nvSpPr>
            <p:spPr bwMode="auto">
              <a:xfrm>
                <a:off x="3771" y="3340"/>
                <a:ext cx="60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7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20" name="Rectangle 436"/>
              <p:cNvSpPr>
                <a:spLocks noChangeArrowheads="1"/>
              </p:cNvSpPr>
              <p:nvPr/>
            </p:nvSpPr>
            <p:spPr bwMode="auto">
              <a:xfrm>
                <a:off x="3620" y="2886"/>
                <a:ext cx="10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a2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21" name="Rectangle 437"/>
              <p:cNvSpPr>
                <a:spLocks noChangeArrowheads="1"/>
              </p:cNvSpPr>
              <p:nvPr/>
            </p:nvSpPr>
            <p:spPr bwMode="auto">
              <a:xfrm>
                <a:off x="3620" y="2987"/>
                <a:ext cx="93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a1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22" name="Rectangle 438"/>
              <p:cNvSpPr>
                <a:spLocks noChangeArrowheads="1"/>
              </p:cNvSpPr>
              <p:nvPr/>
            </p:nvSpPr>
            <p:spPr bwMode="auto">
              <a:xfrm>
                <a:off x="3620" y="3107"/>
                <a:ext cx="10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a0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23" name="Rectangle 439"/>
              <p:cNvSpPr>
                <a:spLocks noChangeArrowheads="1"/>
              </p:cNvSpPr>
              <p:nvPr/>
            </p:nvSpPr>
            <p:spPr bwMode="auto">
              <a:xfrm>
                <a:off x="3371" y="2884"/>
                <a:ext cx="53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k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24" name="Rectangle 440"/>
              <p:cNvSpPr>
                <a:spLocks noChangeArrowheads="1"/>
              </p:cNvSpPr>
              <p:nvPr/>
            </p:nvSpPr>
            <p:spPr bwMode="auto">
              <a:xfrm>
                <a:off x="3368" y="2985"/>
                <a:ext cx="51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p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25" name="Rectangle 441"/>
              <p:cNvSpPr>
                <a:spLocks noChangeArrowheads="1"/>
              </p:cNvSpPr>
              <p:nvPr/>
            </p:nvSpPr>
            <p:spPr bwMode="auto">
              <a:xfrm>
                <a:off x="3371" y="3105"/>
                <a:ext cx="47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s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26" name="Freeform 447"/>
              <p:cNvSpPr>
                <a:spLocks/>
              </p:cNvSpPr>
              <p:nvPr/>
            </p:nvSpPr>
            <p:spPr bwMode="auto">
              <a:xfrm>
                <a:off x="3502" y="2926"/>
                <a:ext cx="95" cy="47"/>
              </a:xfrm>
              <a:custGeom>
                <a:avLst/>
                <a:gdLst>
                  <a:gd name="T0" fmla="*/ 95 w 95"/>
                  <a:gd name="T1" fmla="*/ 24 h 47"/>
                  <a:gd name="T2" fmla="*/ 0 w 95"/>
                  <a:gd name="T3" fmla="*/ 0 h 47"/>
                  <a:gd name="T4" fmla="*/ 0 w 95"/>
                  <a:gd name="T5" fmla="*/ 47 h 47"/>
                  <a:gd name="T6" fmla="*/ 95 w 95"/>
                  <a:gd name="T7" fmla="*/ 24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"/>
                  <a:gd name="T13" fmla="*/ 0 h 47"/>
                  <a:gd name="T14" fmla="*/ 95 w 95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" h="47">
                    <a:moveTo>
                      <a:pt x="95" y="24"/>
                    </a:moveTo>
                    <a:lnTo>
                      <a:pt x="0" y="0"/>
                    </a:lnTo>
                    <a:lnTo>
                      <a:pt x="0" y="47"/>
                    </a:lnTo>
                    <a:lnTo>
                      <a:pt x="95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27" name="Line 448"/>
              <p:cNvSpPr>
                <a:spLocks noChangeShapeType="1"/>
              </p:cNvSpPr>
              <p:nvPr/>
            </p:nvSpPr>
            <p:spPr bwMode="auto">
              <a:xfrm>
                <a:off x="3443" y="2950"/>
                <a:ext cx="11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28" name="Freeform 449"/>
              <p:cNvSpPr>
                <a:spLocks/>
              </p:cNvSpPr>
              <p:nvPr/>
            </p:nvSpPr>
            <p:spPr bwMode="auto">
              <a:xfrm>
                <a:off x="3502" y="3039"/>
                <a:ext cx="95" cy="47"/>
              </a:xfrm>
              <a:custGeom>
                <a:avLst/>
                <a:gdLst>
                  <a:gd name="T0" fmla="*/ 95 w 95"/>
                  <a:gd name="T1" fmla="*/ 23 h 47"/>
                  <a:gd name="T2" fmla="*/ 0 w 95"/>
                  <a:gd name="T3" fmla="*/ 0 h 47"/>
                  <a:gd name="T4" fmla="*/ 0 w 95"/>
                  <a:gd name="T5" fmla="*/ 47 h 47"/>
                  <a:gd name="T6" fmla="*/ 95 w 95"/>
                  <a:gd name="T7" fmla="*/ 23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"/>
                  <a:gd name="T13" fmla="*/ 0 h 47"/>
                  <a:gd name="T14" fmla="*/ 95 w 95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" h="47">
                    <a:moveTo>
                      <a:pt x="95" y="23"/>
                    </a:moveTo>
                    <a:lnTo>
                      <a:pt x="0" y="0"/>
                    </a:lnTo>
                    <a:lnTo>
                      <a:pt x="0" y="47"/>
                    </a:lnTo>
                    <a:lnTo>
                      <a:pt x="95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29" name="Line 450"/>
              <p:cNvSpPr>
                <a:spLocks noChangeShapeType="1"/>
              </p:cNvSpPr>
              <p:nvPr/>
            </p:nvSpPr>
            <p:spPr bwMode="auto">
              <a:xfrm>
                <a:off x="3443" y="3062"/>
                <a:ext cx="11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30" name="Freeform 451"/>
              <p:cNvSpPr>
                <a:spLocks/>
              </p:cNvSpPr>
              <p:nvPr/>
            </p:nvSpPr>
            <p:spPr bwMode="auto">
              <a:xfrm>
                <a:off x="3502" y="3148"/>
                <a:ext cx="95" cy="47"/>
              </a:xfrm>
              <a:custGeom>
                <a:avLst/>
                <a:gdLst>
                  <a:gd name="T0" fmla="*/ 95 w 95"/>
                  <a:gd name="T1" fmla="*/ 24 h 47"/>
                  <a:gd name="T2" fmla="*/ 0 w 95"/>
                  <a:gd name="T3" fmla="*/ 0 h 47"/>
                  <a:gd name="T4" fmla="*/ 0 w 95"/>
                  <a:gd name="T5" fmla="*/ 47 h 47"/>
                  <a:gd name="T6" fmla="*/ 95 w 95"/>
                  <a:gd name="T7" fmla="*/ 24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"/>
                  <a:gd name="T13" fmla="*/ 0 h 47"/>
                  <a:gd name="T14" fmla="*/ 95 w 95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" h="47">
                    <a:moveTo>
                      <a:pt x="95" y="24"/>
                    </a:moveTo>
                    <a:lnTo>
                      <a:pt x="0" y="0"/>
                    </a:lnTo>
                    <a:lnTo>
                      <a:pt x="0" y="47"/>
                    </a:lnTo>
                    <a:lnTo>
                      <a:pt x="95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31" name="Line 452"/>
              <p:cNvSpPr>
                <a:spLocks noChangeShapeType="1"/>
              </p:cNvSpPr>
              <p:nvPr/>
            </p:nvSpPr>
            <p:spPr bwMode="auto">
              <a:xfrm>
                <a:off x="3443" y="3172"/>
                <a:ext cx="11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32" name="Freeform 499"/>
              <p:cNvSpPr>
                <a:spLocks/>
              </p:cNvSpPr>
              <p:nvPr/>
            </p:nvSpPr>
            <p:spPr bwMode="auto">
              <a:xfrm>
                <a:off x="2728" y="2315"/>
                <a:ext cx="912" cy="165"/>
              </a:xfrm>
              <a:custGeom>
                <a:avLst/>
                <a:gdLst>
                  <a:gd name="T0" fmla="*/ 0 w 912"/>
                  <a:gd name="T1" fmla="*/ 165 h 165"/>
                  <a:gd name="T2" fmla="*/ 528 w 912"/>
                  <a:gd name="T3" fmla="*/ 5 h 165"/>
                  <a:gd name="T4" fmla="*/ 912 w 912"/>
                  <a:gd name="T5" fmla="*/ 133 h 165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165"/>
                  <a:gd name="T11" fmla="*/ 912 w 912"/>
                  <a:gd name="T12" fmla="*/ 165 h 1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165">
                    <a:moveTo>
                      <a:pt x="0" y="165"/>
                    </a:moveTo>
                    <a:cubicBezTo>
                      <a:pt x="188" y="87"/>
                      <a:pt x="376" y="10"/>
                      <a:pt x="528" y="5"/>
                    </a:cubicBezTo>
                    <a:cubicBezTo>
                      <a:pt x="680" y="0"/>
                      <a:pt x="796" y="66"/>
                      <a:pt x="912" y="13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</p:grpSp>
        <p:sp>
          <p:nvSpPr>
            <p:cNvPr id="89" name="Text Box 511"/>
            <p:cNvSpPr txBox="1">
              <a:spLocks noChangeArrowheads="1"/>
            </p:cNvSpPr>
            <p:nvPr/>
          </p:nvSpPr>
          <p:spPr bwMode="auto">
            <a:xfrm rot="944414">
              <a:off x="3293" y="2174"/>
              <a:ext cx="36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kps'</a:t>
              </a:r>
            </a:p>
          </p:txBody>
        </p:sp>
      </p:grpSp>
      <p:grpSp>
        <p:nvGrpSpPr>
          <p:cNvPr id="133" name="Group 516"/>
          <p:cNvGrpSpPr>
            <a:grpSpLocks/>
          </p:cNvGrpSpPr>
          <p:nvPr/>
        </p:nvGrpSpPr>
        <p:grpSpPr bwMode="auto">
          <a:xfrm>
            <a:off x="4857750" y="2649539"/>
            <a:ext cx="3378200" cy="2716213"/>
            <a:chOff x="3072" y="2263"/>
            <a:chExt cx="2128" cy="1711"/>
          </a:xfrm>
        </p:grpSpPr>
        <p:grpSp>
          <p:nvGrpSpPr>
            <p:cNvPr id="134" name="Group 515"/>
            <p:cNvGrpSpPr>
              <a:grpSpLocks/>
            </p:cNvGrpSpPr>
            <p:nvPr/>
          </p:nvGrpSpPr>
          <p:grpSpPr bwMode="auto">
            <a:xfrm>
              <a:off x="3072" y="2263"/>
              <a:ext cx="2128" cy="1711"/>
              <a:chOff x="3072" y="2263"/>
              <a:chExt cx="2128" cy="1711"/>
            </a:xfrm>
          </p:grpSpPr>
          <p:sp>
            <p:nvSpPr>
              <p:cNvPr id="136" name="Rectangle 339"/>
              <p:cNvSpPr>
                <a:spLocks noChangeArrowheads="1"/>
              </p:cNvSpPr>
              <p:nvPr/>
            </p:nvSpPr>
            <p:spPr bwMode="auto">
              <a:xfrm>
                <a:off x="4534" y="2263"/>
                <a:ext cx="666" cy="1350"/>
              </a:xfrm>
              <a:prstGeom prst="rect">
                <a:avLst/>
              </a:prstGeom>
              <a:noFill/>
              <a:ln w="12700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37" name="Freeform 367"/>
              <p:cNvSpPr>
                <a:spLocks/>
              </p:cNvSpPr>
              <p:nvPr/>
            </p:nvSpPr>
            <p:spPr bwMode="auto">
              <a:xfrm>
                <a:off x="4925" y="3716"/>
                <a:ext cx="47" cy="95"/>
              </a:xfrm>
              <a:custGeom>
                <a:avLst/>
                <a:gdLst>
                  <a:gd name="T0" fmla="*/ 24 w 47"/>
                  <a:gd name="T1" fmla="*/ 95 h 95"/>
                  <a:gd name="T2" fmla="*/ 47 w 47"/>
                  <a:gd name="T3" fmla="*/ 0 h 95"/>
                  <a:gd name="T4" fmla="*/ 0 w 47"/>
                  <a:gd name="T5" fmla="*/ 0 h 95"/>
                  <a:gd name="T6" fmla="*/ 24 w 47"/>
                  <a:gd name="T7" fmla="*/ 95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95"/>
                  <a:gd name="T14" fmla="*/ 47 w 47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95">
                    <a:moveTo>
                      <a:pt x="24" y="95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4" y="9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38" name="Line 368"/>
              <p:cNvSpPr>
                <a:spLocks noChangeShapeType="1"/>
              </p:cNvSpPr>
              <p:nvPr/>
            </p:nvSpPr>
            <p:spPr bwMode="auto">
              <a:xfrm>
                <a:off x="4949" y="3616"/>
                <a:ext cx="1" cy="15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39" name="Freeform 369"/>
              <p:cNvSpPr>
                <a:spLocks/>
              </p:cNvSpPr>
              <p:nvPr/>
            </p:nvSpPr>
            <p:spPr bwMode="auto">
              <a:xfrm>
                <a:off x="4437" y="2932"/>
                <a:ext cx="94" cy="47"/>
              </a:xfrm>
              <a:custGeom>
                <a:avLst/>
                <a:gdLst>
                  <a:gd name="T0" fmla="*/ 94 w 94"/>
                  <a:gd name="T1" fmla="*/ 24 h 47"/>
                  <a:gd name="T2" fmla="*/ 0 w 94"/>
                  <a:gd name="T3" fmla="*/ 0 h 47"/>
                  <a:gd name="T4" fmla="*/ 0 w 94"/>
                  <a:gd name="T5" fmla="*/ 47 h 47"/>
                  <a:gd name="T6" fmla="*/ 94 w 94"/>
                  <a:gd name="T7" fmla="*/ 24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4"/>
                  <a:gd name="T13" fmla="*/ 0 h 47"/>
                  <a:gd name="T14" fmla="*/ 94 w 94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4" h="47">
                    <a:moveTo>
                      <a:pt x="94" y="24"/>
                    </a:moveTo>
                    <a:lnTo>
                      <a:pt x="0" y="0"/>
                    </a:lnTo>
                    <a:lnTo>
                      <a:pt x="0" y="47"/>
                    </a:lnTo>
                    <a:lnTo>
                      <a:pt x="94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40" name="Freeform 370"/>
              <p:cNvSpPr>
                <a:spLocks/>
              </p:cNvSpPr>
              <p:nvPr/>
            </p:nvSpPr>
            <p:spPr bwMode="auto">
              <a:xfrm>
                <a:off x="4020" y="2956"/>
                <a:ext cx="470" cy="722"/>
              </a:xfrm>
              <a:custGeom>
                <a:avLst/>
                <a:gdLst>
                  <a:gd name="T0" fmla="*/ 470 w 470"/>
                  <a:gd name="T1" fmla="*/ 0 h 722"/>
                  <a:gd name="T2" fmla="*/ 293 w 470"/>
                  <a:gd name="T3" fmla="*/ 0 h 722"/>
                  <a:gd name="T4" fmla="*/ 293 w 470"/>
                  <a:gd name="T5" fmla="*/ 722 h 722"/>
                  <a:gd name="T6" fmla="*/ 0 w 470"/>
                  <a:gd name="T7" fmla="*/ 722 h 722"/>
                  <a:gd name="T8" fmla="*/ 0 w 470"/>
                  <a:gd name="T9" fmla="*/ 657 h 7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0"/>
                  <a:gd name="T16" fmla="*/ 0 h 722"/>
                  <a:gd name="T17" fmla="*/ 470 w 470"/>
                  <a:gd name="T18" fmla="*/ 722 h 7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0" h="722">
                    <a:moveTo>
                      <a:pt x="470" y="0"/>
                    </a:moveTo>
                    <a:lnTo>
                      <a:pt x="293" y="0"/>
                    </a:lnTo>
                    <a:lnTo>
                      <a:pt x="293" y="722"/>
                    </a:lnTo>
                    <a:lnTo>
                      <a:pt x="0" y="722"/>
                    </a:lnTo>
                    <a:lnTo>
                      <a:pt x="0" y="657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41" name="Freeform 371"/>
              <p:cNvSpPr>
                <a:spLocks/>
              </p:cNvSpPr>
              <p:nvPr/>
            </p:nvSpPr>
            <p:spPr bwMode="auto">
              <a:xfrm>
                <a:off x="4437" y="3033"/>
                <a:ext cx="94" cy="47"/>
              </a:xfrm>
              <a:custGeom>
                <a:avLst/>
                <a:gdLst>
                  <a:gd name="T0" fmla="*/ 94 w 94"/>
                  <a:gd name="T1" fmla="*/ 23 h 47"/>
                  <a:gd name="T2" fmla="*/ 0 w 94"/>
                  <a:gd name="T3" fmla="*/ 0 h 47"/>
                  <a:gd name="T4" fmla="*/ 0 w 94"/>
                  <a:gd name="T5" fmla="*/ 47 h 47"/>
                  <a:gd name="T6" fmla="*/ 94 w 94"/>
                  <a:gd name="T7" fmla="*/ 23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4"/>
                  <a:gd name="T13" fmla="*/ 0 h 47"/>
                  <a:gd name="T14" fmla="*/ 94 w 94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4" h="47">
                    <a:moveTo>
                      <a:pt x="94" y="23"/>
                    </a:moveTo>
                    <a:lnTo>
                      <a:pt x="0" y="0"/>
                    </a:lnTo>
                    <a:lnTo>
                      <a:pt x="0" y="47"/>
                    </a:lnTo>
                    <a:lnTo>
                      <a:pt x="9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42" name="Freeform 372"/>
              <p:cNvSpPr>
                <a:spLocks/>
              </p:cNvSpPr>
              <p:nvPr/>
            </p:nvSpPr>
            <p:spPr bwMode="auto">
              <a:xfrm>
                <a:off x="3440" y="3056"/>
                <a:ext cx="1050" cy="678"/>
              </a:xfrm>
              <a:custGeom>
                <a:avLst/>
                <a:gdLst>
                  <a:gd name="T0" fmla="*/ 1050 w 1050"/>
                  <a:gd name="T1" fmla="*/ 0 h 678"/>
                  <a:gd name="T2" fmla="*/ 920 w 1050"/>
                  <a:gd name="T3" fmla="*/ 0 h 678"/>
                  <a:gd name="T4" fmla="*/ 920 w 1050"/>
                  <a:gd name="T5" fmla="*/ 678 h 678"/>
                  <a:gd name="T6" fmla="*/ 0 w 1050"/>
                  <a:gd name="T7" fmla="*/ 678 h 6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0"/>
                  <a:gd name="T13" fmla="*/ 0 h 678"/>
                  <a:gd name="T14" fmla="*/ 1050 w 1050"/>
                  <a:gd name="T15" fmla="*/ 678 h 6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0" h="678">
                    <a:moveTo>
                      <a:pt x="1050" y="0"/>
                    </a:moveTo>
                    <a:lnTo>
                      <a:pt x="920" y="0"/>
                    </a:lnTo>
                    <a:lnTo>
                      <a:pt x="920" y="678"/>
                    </a:lnTo>
                    <a:lnTo>
                      <a:pt x="0" y="678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43" name="Freeform 373"/>
              <p:cNvSpPr>
                <a:spLocks/>
              </p:cNvSpPr>
              <p:nvPr/>
            </p:nvSpPr>
            <p:spPr bwMode="auto">
              <a:xfrm>
                <a:off x="4437" y="3148"/>
                <a:ext cx="94" cy="47"/>
              </a:xfrm>
              <a:custGeom>
                <a:avLst/>
                <a:gdLst>
                  <a:gd name="T0" fmla="*/ 94 w 94"/>
                  <a:gd name="T1" fmla="*/ 24 h 47"/>
                  <a:gd name="T2" fmla="*/ 0 w 94"/>
                  <a:gd name="T3" fmla="*/ 0 h 47"/>
                  <a:gd name="T4" fmla="*/ 0 w 94"/>
                  <a:gd name="T5" fmla="*/ 47 h 47"/>
                  <a:gd name="T6" fmla="*/ 94 w 94"/>
                  <a:gd name="T7" fmla="*/ 24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4"/>
                  <a:gd name="T13" fmla="*/ 0 h 47"/>
                  <a:gd name="T14" fmla="*/ 94 w 94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4" h="47">
                    <a:moveTo>
                      <a:pt x="94" y="24"/>
                    </a:moveTo>
                    <a:lnTo>
                      <a:pt x="0" y="0"/>
                    </a:lnTo>
                    <a:lnTo>
                      <a:pt x="0" y="47"/>
                    </a:lnTo>
                    <a:lnTo>
                      <a:pt x="94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44" name="Freeform 374"/>
              <p:cNvSpPr>
                <a:spLocks/>
              </p:cNvSpPr>
              <p:nvPr/>
            </p:nvSpPr>
            <p:spPr bwMode="auto">
              <a:xfrm>
                <a:off x="3440" y="3172"/>
                <a:ext cx="1050" cy="618"/>
              </a:xfrm>
              <a:custGeom>
                <a:avLst/>
                <a:gdLst>
                  <a:gd name="T0" fmla="*/ 1050 w 1050"/>
                  <a:gd name="T1" fmla="*/ 0 h 618"/>
                  <a:gd name="T2" fmla="*/ 964 w 1050"/>
                  <a:gd name="T3" fmla="*/ 0 h 618"/>
                  <a:gd name="T4" fmla="*/ 964 w 1050"/>
                  <a:gd name="T5" fmla="*/ 618 h 618"/>
                  <a:gd name="T6" fmla="*/ 0 w 1050"/>
                  <a:gd name="T7" fmla="*/ 618 h 6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0"/>
                  <a:gd name="T13" fmla="*/ 0 h 618"/>
                  <a:gd name="T14" fmla="*/ 1050 w 1050"/>
                  <a:gd name="T15" fmla="*/ 618 h 6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0" h="618">
                    <a:moveTo>
                      <a:pt x="1050" y="0"/>
                    </a:moveTo>
                    <a:lnTo>
                      <a:pt x="964" y="0"/>
                    </a:lnTo>
                    <a:lnTo>
                      <a:pt x="964" y="618"/>
                    </a:lnTo>
                    <a:lnTo>
                      <a:pt x="0" y="618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45" name="Freeform 381"/>
              <p:cNvSpPr>
                <a:spLocks/>
              </p:cNvSpPr>
              <p:nvPr/>
            </p:nvSpPr>
            <p:spPr bwMode="auto">
              <a:xfrm>
                <a:off x="4564" y="3388"/>
                <a:ext cx="98" cy="50"/>
              </a:xfrm>
              <a:custGeom>
                <a:avLst/>
                <a:gdLst>
                  <a:gd name="T0" fmla="*/ 98 w 98"/>
                  <a:gd name="T1" fmla="*/ 0 h 50"/>
                  <a:gd name="T2" fmla="*/ 0 w 98"/>
                  <a:gd name="T3" fmla="*/ 3 h 50"/>
                  <a:gd name="T4" fmla="*/ 12 w 98"/>
                  <a:gd name="T5" fmla="*/ 50 h 50"/>
                  <a:gd name="T6" fmla="*/ 98 w 98"/>
                  <a:gd name="T7" fmla="*/ 0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8"/>
                  <a:gd name="T13" fmla="*/ 0 h 50"/>
                  <a:gd name="T14" fmla="*/ 98 w 98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8" h="50">
                    <a:moveTo>
                      <a:pt x="98" y="0"/>
                    </a:moveTo>
                    <a:lnTo>
                      <a:pt x="0" y="3"/>
                    </a:lnTo>
                    <a:lnTo>
                      <a:pt x="12" y="50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46" name="Rectangle 394"/>
              <p:cNvSpPr>
                <a:spLocks noChangeArrowheads="1"/>
              </p:cNvSpPr>
              <p:nvPr/>
            </p:nvSpPr>
            <p:spPr bwMode="auto">
              <a:xfrm>
                <a:off x="4350" y="2848"/>
                <a:ext cx="58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x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47" name="Rectangle 442"/>
              <p:cNvSpPr>
                <a:spLocks noChangeArrowheads="1"/>
              </p:cNvSpPr>
              <p:nvPr/>
            </p:nvSpPr>
            <p:spPr bwMode="auto">
              <a:xfrm>
                <a:off x="3368" y="3728"/>
                <a:ext cx="57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d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48" name="Rectangle 443"/>
              <p:cNvSpPr>
                <a:spLocks noChangeArrowheads="1"/>
              </p:cNvSpPr>
              <p:nvPr/>
            </p:nvSpPr>
            <p:spPr bwMode="auto">
              <a:xfrm>
                <a:off x="3381" y="3648"/>
                <a:ext cx="45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t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49" name="Rectangle 444"/>
              <p:cNvSpPr>
                <a:spLocks noChangeArrowheads="1"/>
              </p:cNvSpPr>
              <p:nvPr/>
            </p:nvSpPr>
            <p:spPr bwMode="auto">
              <a:xfrm>
                <a:off x="4231" y="3858"/>
                <a:ext cx="35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(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50" name="Rectangle 445"/>
              <p:cNvSpPr>
                <a:spLocks noChangeArrowheads="1"/>
              </p:cNvSpPr>
              <p:nvPr/>
            </p:nvSpPr>
            <p:spPr bwMode="auto">
              <a:xfrm>
                <a:off x="4263" y="3855"/>
                <a:ext cx="4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Comic Sans MS" pitchFamily="66" charset="0"/>
                  </a:rPr>
                  <a:t>c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51" name="Rectangle 446"/>
              <p:cNvSpPr>
                <a:spLocks noChangeArrowheads="1"/>
              </p:cNvSpPr>
              <p:nvPr/>
            </p:nvSpPr>
            <p:spPr bwMode="auto">
              <a:xfrm>
                <a:off x="4315" y="3858"/>
                <a:ext cx="35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)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52" name="Rectangle 453"/>
              <p:cNvSpPr>
                <a:spLocks noChangeArrowheads="1"/>
              </p:cNvSpPr>
              <p:nvPr/>
            </p:nvSpPr>
            <p:spPr bwMode="auto">
              <a:xfrm>
                <a:off x="4774" y="2405"/>
                <a:ext cx="346" cy="1057"/>
              </a:xfrm>
              <a:prstGeom prst="rect">
                <a:avLst/>
              </a:prstGeom>
              <a:solidFill>
                <a:srgbClr val="D4E0F3"/>
              </a:solidFill>
              <a:ln w="12700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53" name="Line 454"/>
              <p:cNvSpPr>
                <a:spLocks noChangeShapeType="1"/>
              </p:cNvSpPr>
              <p:nvPr/>
            </p:nvSpPr>
            <p:spPr bwMode="auto">
              <a:xfrm>
                <a:off x="4771" y="2538"/>
                <a:ext cx="349" cy="1"/>
              </a:xfrm>
              <a:prstGeom prst="line">
                <a:avLst/>
              </a:prstGeom>
              <a:noFill/>
              <a:ln w="12700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54" name="Line 455"/>
              <p:cNvSpPr>
                <a:spLocks noChangeShapeType="1"/>
              </p:cNvSpPr>
              <p:nvPr/>
            </p:nvSpPr>
            <p:spPr bwMode="auto">
              <a:xfrm>
                <a:off x="4771" y="2669"/>
                <a:ext cx="349" cy="1"/>
              </a:xfrm>
              <a:prstGeom prst="line">
                <a:avLst/>
              </a:prstGeom>
              <a:noFill/>
              <a:ln w="12700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55" name="Line 456"/>
              <p:cNvSpPr>
                <a:spLocks noChangeShapeType="1"/>
              </p:cNvSpPr>
              <p:nvPr/>
            </p:nvSpPr>
            <p:spPr bwMode="auto">
              <a:xfrm>
                <a:off x="4771" y="2802"/>
                <a:ext cx="349" cy="1"/>
              </a:xfrm>
              <a:prstGeom prst="line">
                <a:avLst/>
              </a:prstGeom>
              <a:noFill/>
              <a:ln w="12700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56" name="Line 457"/>
              <p:cNvSpPr>
                <a:spLocks noChangeShapeType="1"/>
              </p:cNvSpPr>
              <p:nvPr/>
            </p:nvSpPr>
            <p:spPr bwMode="auto">
              <a:xfrm>
                <a:off x="4771" y="2935"/>
                <a:ext cx="349" cy="1"/>
              </a:xfrm>
              <a:prstGeom prst="line">
                <a:avLst/>
              </a:prstGeom>
              <a:noFill/>
              <a:ln w="12700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57" name="Line 458"/>
              <p:cNvSpPr>
                <a:spLocks noChangeShapeType="1"/>
              </p:cNvSpPr>
              <p:nvPr/>
            </p:nvSpPr>
            <p:spPr bwMode="auto">
              <a:xfrm>
                <a:off x="4771" y="3065"/>
                <a:ext cx="349" cy="1"/>
              </a:xfrm>
              <a:prstGeom prst="line">
                <a:avLst/>
              </a:prstGeom>
              <a:noFill/>
              <a:ln w="12700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58" name="Line 459"/>
              <p:cNvSpPr>
                <a:spLocks noChangeShapeType="1"/>
              </p:cNvSpPr>
              <p:nvPr/>
            </p:nvSpPr>
            <p:spPr bwMode="auto">
              <a:xfrm>
                <a:off x="4771" y="3198"/>
                <a:ext cx="349" cy="1"/>
              </a:xfrm>
              <a:prstGeom prst="line">
                <a:avLst/>
              </a:prstGeom>
              <a:noFill/>
              <a:ln w="12700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59" name="Line 460"/>
              <p:cNvSpPr>
                <a:spLocks noChangeShapeType="1"/>
              </p:cNvSpPr>
              <p:nvPr/>
            </p:nvSpPr>
            <p:spPr bwMode="auto">
              <a:xfrm>
                <a:off x="4771" y="3332"/>
                <a:ext cx="349" cy="1"/>
              </a:xfrm>
              <a:prstGeom prst="line">
                <a:avLst/>
              </a:prstGeom>
              <a:noFill/>
              <a:ln w="12700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60" name="Rectangle 461"/>
              <p:cNvSpPr>
                <a:spLocks noChangeArrowheads="1"/>
              </p:cNvSpPr>
              <p:nvPr/>
            </p:nvSpPr>
            <p:spPr bwMode="auto">
              <a:xfrm>
                <a:off x="4658" y="2278"/>
                <a:ext cx="117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8x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61" name="Rectangle 463"/>
              <p:cNvSpPr>
                <a:spLocks noChangeArrowheads="1"/>
              </p:cNvSpPr>
              <p:nvPr/>
            </p:nvSpPr>
            <p:spPr bwMode="auto">
              <a:xfrm>
                <a:off x="4763" y="2278"/>
                <a:ext cx="43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1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62" name="Rectangle 464"/>
              <p:cNvSpPr>
                <a:spLocks noChangeArrowheads="1"/>
              </p:cNvSpPr>
              <p:nvPr/>
            </p:nvSpPr>
            <p:spPr bwMode="auto">
              <a:xfrm>
                <a:off x="4839" y="2278"/>
                <a:ext cx="23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Mem.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63" name="Rectangle 465"/>
              <p:cNvSpPr>
                <a:spLocks noChangeArrowheads="1"/>
              </p:cNvSpPr>
              <p:nvPr/>
            </p:nvSpPr>
            <p:spPr bwMode="auto">
              <a:xfrm>
                <a:off x="4921" y="2422"/>
                <a:ext cx="60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FF0000"/>
                    </a:solidFill>
                    <a:latin typeface="Comic Sans MS" pitchFamily="66" charset="0"/>
                  </a:rPr>
                  <a:t>0</a:t>
                </a:r>
                <a:endParaRPr lang="en-US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4" name="Rectangle 466"/>
              <p:cNvSpPr>
                <a:spLocks noChangeArrowheads="1"/>
              </p:cNvSpPr>
              <p:nvPr/>
            </p:nvSpPr>
            <p:spPr bwMode="auto">
              <a:xfrm>
                <a:off x="4921" y="2551"/>
                <a:ext cx="43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FF0000"/>
                    </a:solidFill>
                    <a:latin typeface="Comic Sans MS" pitchFamily="66" charset="0"/>
                  </a:rPr>
                  <a:t>1</a:t>
                </a:r>
                <a:endParaRPr lang="en-US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5" name="Rectangle 467"/>
              <p:cNvSpPr>
                <a:spLocks noChangeArrowheads="1"/>
              </p:cNvSpPr>
              <p:nvPr/>
            </p:nvSpPr>
            <p:spPr bwMode="auto">
              <a:xfrm>
                <a:off x="4921" y="2683"/>
                <a:ext cx="43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FF0000"/>
                    </a:solidFill>
                    <a:latin typeface="Comic Sans MS" pitchFamily="66" charset="0"/>
                  </a:rPr>
                  <a:t>1</a:t>
                </a:r>
                <a:endParaRPr lang="en-US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6" name="Rectangle 468"/>
              <p:cNvSpPr>
                <a:spLocks noChangeArrowheads="1"/>
              </p:cNvSpPr>
              <p:nvPr/>
            </p:nvSpPr>
            <p:spPr bwMode="auto">
              <a:xfrm>
                <a:off x="4921" y="2813"/>
                <a:ext cx="43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FF0000"/>
                    </a:solidFill>
                    <a:latin typeface="Comic Sans MS" pitchFamily="66" charset="0"/>
                  </a:rPr>
                  <a:t>1</a:t>
                </a:r>
                <a:endParaRPr lang="en-US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7" name="Rectangle 469"/>
              <p:cNvSpPr>
                <a:spLocks noChangeArrowheads="1"/>
              </p:cNvSpPr>
              <p:nvPr/>
            </p:nvSpPr>
            <p:spPr bwMode="auto">
              <a:xfrm>
                <a:off x="4921" y="2949"/>
                <a:ext cx="43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FF0000"/>
                    </a:solidFill>
                    <a:latin typeface="Comic Sans MS" pitchFamily="66" charset="0"/>
                  </a:rPr>
                  <a:t>1</a:t>
                </a:r>
                <a:endParaRPr lang="en-US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8" name="Rectangle 470"/>
              <p:cNvSpPr>
                <a:spLocks noChangeArrowheads="1"/>
              </p:cNvSpPr>
              <p:nvPr/>
            </p:nvSpPr>
            <p:spPr bwMode="auto">
              <a:xfrm>
                <a:off x="4921" y="3078"/>
                <a:ext cx="43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FF0000"/>
                    </a:solidFill>
                    <a:latin typeface="Comic Sans MS" pitchFamily="66" charset="0"/>
                  </a:rPr>
                  <a:t>1</a:t>
                </a:r>
                <a:endParaRPr lang="en-US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9" name="Rectangle 471"/>
              <p:cNvSpPr>
                <a:spLocks noChangeArrowheads="1"/>
              </p:cNvSpPr>
              <p:nvPr/>
            </p:nvSpPr>
            <p:spPr bwMode="auto">
              <a:xfrm>
                <a:off x="4921" y="3212"/>
                <a:ext cx="43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FF0000"/>
                    </a:solidFill>
                    <a:latin typeface="Comic Sans MS" pitchFamily="66" charset="0"/>
                  </a:rPr>
                  <a:t>1</a:t>
                </a:r>
                <a:endParaRPr lang="en-US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70" name="Rectangle 472"/>
              <p:cNvSpPr>
                <a:spLocks noChangeArrowheads="1"/>
              </p:cNvSpPr>
              <p:nvPr/>
            </p:nvSpPr>
            <p:spPr bwMode="auto">
              <a:xfrm>
                <a:off x="4921" y="3340"/>
                <a:ext cx="43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FF0000"/>
                    </a:solidFill>
                    <a:latin typeface="Comic Sans MS" pitchFamily="66" charset="0"/>
                  </a:rPr>
                  <a:t>1</a:t>
                </a:r>
                <a:endParaRPr lang="en-US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71" name="Rectangle 473"/>
              <p:cNvSpPr>
                <a:spLocks noChangeArrowheads="1"/>
              </p:cNvSpPr>
              <p:nvPr/>
            </p:nvSpPr>
            <p:spPr bwMode="auto">
              <a:xfrm>
                <a:off x="4915" y="3494"/>
                <a:ext cx="70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D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72" name="Rectangle 474"/>
              <p:cNvSpPr>
                <a:spLocks noChangeArrowheads="1"/>
              </p:cNvSpPr>
              <p:nvPr/>
            </p:nvSpPr>
            <p:spPr bwMode="auto">
              <a:xfrm>
                <a:off x="4915" y="3802"/>
                <a:ext cx="67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w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73" name="Rectangle 475"/>
              <p:cNvSpPr>
                <a:spLocks noChangeArrowheads="1"/>
              </p:cNvSpPr>
              <p:nvPr/>
            </p:nvSpPr>
            <p:spPr bwMode="auto">
              <a:xfrm>
                <a:off x="4702" y="2422"/>
                <a:ext cx="60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0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74" name="Rectangle 476"/>
              <p:cNvSpPr>
                <a:spLocks noChangeArrowheads="1"/>
              </p:cNvSpPr>
              <p:nvPr/>
            </p:nvSpPr>
            <p:spPr bwMode="auto">
              <a:xfrm>
                <a:off x="4702" y="2551"/>
                <a:ext cx="43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1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75" name="Rectangle 477"/>
              <p:cNvSpPr>
                <a:spLocks noChangeArrowheads="1"/>
              </p:cNvSpPr>
              <p:nvPr/>
            </p:nvSpPr>
            <p:spPr bwMode="auto">
              <a:xfrm>
                <a:off x="4702" y="2683"/>
                <a:ext cx="60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2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76" name="Rectangle 478"/>
              <p:cNvSpPr>
                <a:spLocks noChangeArrowheads="1"/>
              </p:cNvSpPr>
              <p:nvPr/>
            </p:nvSpPr>
            <p:spPr bwMode="auto">
              <a:xfrm>
                <a:off x="4702" y="2813"/>
                <a:ext cx="60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3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77" name="Rectangle 479"/>
              <p:cNvSpPr>
                <a:spLocks noChangeArrowheads="1"/>
              </p:cNvSpPr>
              <p:nvPr/>
            </p:nvSpPr>
            <p:spPr bwMode="auto">
              <a:xfrm>
                <a:off x="4702" y="2949"/>
                <a:ext cx="60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4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78" name="Rectangle 480"/>
              <p:cNvSpPr>
                <a:spLocks noChangeArrowheads="1"/>
              </p:cNvSpPr>
              <p:nvPr/>
            </p:nvSpPr>
            <p:spPr bwMode="auto">
              <a:xfrm>
                <a:off x="4702" y="3078"/>
                <a:ext cx="60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5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79" name="Rectangle 481"/>
              <p:cNvSpPr>
                <a:spLocks noChangeArrowheads="1"/>
              </p:cNvSpPr>
              <p:nvPr/>
            </p:nvSpPr>
            <p:spPr bwMode="auto">
              <a:xfrm>
                <a:off x="4702" y="3212"/>
                <a:ext cx="60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6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80" name="Rectangle 482"/>
              <p:cNvSpPr>
                <a:spLocks noChangeArrowheads="1"/>
              </p:cNvSpPr>
              <p:nvPr/>
            </p:nvSpPr>
            <p:spPr bwMode="auto">
              <a:xfrm>
                <a:off x="4702" y="3340"/>
                <a:ext cx="60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7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81" name="Rectangle 483"/>
              <p:cNvSpPr>
                <a:spLocks noChangeArrowheads="1"/>
              </p:cNvSpPr>
              <p:nvPr/>
            </p:nvSpPr>
            <p:spPr bwMode="auto">
              <a:xfrm>
                <a:off x="4551" y="2886"/>
                <a:ext cx="10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a2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82" name="Rectangle 484"/>
              <p:cNvSpPr>
                <a:spLocks noChangeArrowheads="1"/>
              </p:cNvSpPr>
              <p:nvPr/>
            </p:nvSpPr>
            <p:spPr bwMode="auto">
              <a:xfrm>
                <a:off x="4551" y="2987"/>
                <a:ext cx="93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a1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83" name="Rectangle 485"/>
              <p:cNvSpPr>
                <a:spLocks noChangeArrowheads="1"/>
              </p:cNvSpPr>
              <p:nvPr/>
            </p:nvSpPr>
            <p:spPr bwMode="auto">
              <a:xfrm>
                <a:off x="4551" y="3107"/>
                <a:ext cx="10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a0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84" name="Freeform 500"/>
              <p:cNvSpPr>
                <a:spLocks/>
              </p:cNvSpPr>
              <p:nvPr/>
            </p:nvSpPr>
            <p:spPr bwMode="auto">
              <a:xfrm>
                <a:off x="3072" y="2824"/>
                <a:ext cx="1496" cy="769"/>
              </a:xfrm>
              <a:custGeom>
                <a:avLst/>
                <a:gdLst>
                  <a:gd name="T0" fmla="*/ 0 w 1496"/>
                  <a:gd name="T1" fmla="*/ 0 h 769"/>
                  <a:gd name="T2" fmla="*/ 320 w 1496"/>
                  <a:gd name="T3" fmla="*/ 432 h 769"/>
                  <a:gd name="T4" fmla="*/ 784 w 1496"/>
                  <a:gd name="T5" fmla="*/ 744 h 769"/>
                  <a:gd name="T6" fmla="*/ 1496 w 1496"/>
                  <a:gd name="T7" fmla="*/ 584 h 7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96"/>
                  <a:gd name="T13" fmla="*/ 0 h 769"/>
                  <a:gd name="T14" fmla="*/ 1496 w 1496"/>
                  <a:gd name="T15" fmla="*/ 769 h 7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96" h="769">
                    <a:moveTo>
                      <a:pt x="0" y="0"/>
                    </a:moveTo>
                    <a:cubicBezTo>
                      <a:pt x="53" y="72"/>
                      <a:pt x="189" y="308"/>
                      <a:pt x="320" y="432"/>
                    </a:cubicBezTo>
                    <a:cubicBezTo>
                      <a:pt x="451" y="556"/>
                      <a:pt x="588" y="719"/>
                      <a:pt x="784" y="744"/>
                    </a:cubicBezTo>
                    <a:cubicBezTo>
                      <a:pt x="980" y="769"/>
                      <a:pt x="1348" y="617"/>
                      <a:pt x="1496" y="5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</p:grpSp>
        <p:sp>
          <p:nvSpPr>
            <p:cNvPr id="135" name="Text Box 512"/>
            <p:cNvSpPr txBox="1">
              <a:spLocks noChangeArrowheads="1"/>
            </p:cNvSpPr>
            <p:nvPr/>
          </p:nvSpPr>
          <p:spPr bwMode="auto">
            <a:xfrm rot="2525227">
              <a:off x="3167" y="3222"/>
              <a:ext cx="45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x+t+d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79" grpId="0" animBg="1"/>
      <p:bldP spid="8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Mapping a Circuit to 3x1 LUTs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4838700"/>
            <a:ext cx="8610600" cy="125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Divide circuit into 3-input sub-circuits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Map each sub-circuit to 3x1 LUT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(Assume for now that we can create any wires to/between LUTs)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44488" y="3113088"/>
            <a:ext cx="446087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09600" y="2006600"/>
            <a:ext cx="1470025" cy="1379538"/>
          </a:xfrm>
          <a:prstGeom prst="rect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895850" y="1760538"/>
            <a:ext cx="1011238" cy="2047875"/>
          </a:xfrm>
          <a:prstGeom prst="rect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307138" y="1760538"/>
            <a:ext cx="1014412" cy="2047875"/>
          </a:xfrm>
          <a:prstGeom prst="rect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44488" y="2317750"/>
            <a:ext cx="446087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461963" y="2281238"/>
            <a:ext cx="144462" cy="71437"/>
          </a:xfrm>
          <a:custGeom>
            <a:avLst/>
            <a:gdLst>
              <a:gd name="T0" fmla="*/ 144462 w 91"/>
              <a:gd name="T1" fmla="*/ 36512 h 45"/>
              <a:gd name="T2" fmla="*/ 0 w 91"/>
              <a:gd name="T3" fmla="*/ 0 h 45"/>
              <a:gd name="T4" fmla="*/ 0 w 91"/>
              <a:gd name="T5" fmla="*/ 71437 h 45"/>
              <a:gd name="T6" fmla="*/ 144462 w 91"/>
              <a:gd name="T7" fmla="*/ 36512 h 45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45"/>
              <a:gd name="T14" fmla="*/ 91 w 91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45">
                <a:moveTo>
                  <a:pt x="91" y="23"/>
                </a:moveTo>
                <a:lnTo>
                  <a:pt x="0" y="0"/>
                </a:lnTo>
                <a:lnTo>
                  <a:pt x="0" y="45"/>
                </a:lnTo>
                <a:lnTo>
                  <a:pt x="91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461963" y="3081338"/>
            <a:ext cx="144462" cy="71437"/>
          </a:xfrm>
          <a:custGeom>
            <a:avLst/>
            <a:gdLst>
              <a:gd name="T0" fmla="*/ 144462 w 91"/>
              <a:gd name="T1" fmla="*/ 34925 h 45"/>
              <a:gd name="T2" fmla="*/ 0 w 91"/>
              <a:gd name="T3" fmla="*/ 0 h 45"/>
              <a:gd name="T4" fmla="*/ 0 w 91"/>
              <a:gd name="T5" fmla="*/ 71437 h 45"/>
              <a:gd name="T6" fmla="*/ 144462 w 91"/>
              <a:gd name="T7" fmla="*/ 34925 h 45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45"/>
              <a:gd name="T14" fmla="*/ 91 w 91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45">
                <a:moveTo>
                  <a:pt x="91" y="22"/>
                </a:moveTo>
                <a:lnTo>
                  <a:pt x="0" y="0"/>
                </a:lnTo>
                <a:lnTo>
                  <a:pt x="0" y="45"/>
                </a:lnTo>
                <a:lnTo>
                  <a:pt x="91" y="2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61938" y="2085975"/>
            <a:ext cx="7213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a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261938" y="2228850"/>
            <a:ext cx="8335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b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266700" y="2492375"/>
            <a:ext cx="7213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c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261938" y="3001963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e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82575" y="3133725"/>
            <a:ext cx="7213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f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2133600" y="2574925"/>
            <a:ext cx="8976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Y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798513" y="2114550"/>
            <a:ext cx="306387" cy="292100"/>
          </a:xfrm>
          <a:custGeom>
            <a:avLst/>
            <a:gdLst>
              <a:gd name="T0" fmla="*/ 0 w 68"/>
              <a:gd name="T1" fmla="*/ 292100 h 65"/>
              <a:gd name="T2" fmla="*/ 153194 w 68"/>
              <a:gd name="T3" fmla="*/ 292100 h 65"/>
              <a:gd name="T4" fmla="*/ 306387 w 68"/>
              <a:gd name="T5" fmla="*/ 148297 h 65"/>
              <a:gd name="T6" fmla="*/ 153194 w 68"/>
              <a:gd name="T7" fmla="*/ 0 h 65"/>
              <a:gd name="T8" fmla="*/ 0 w 68"/>
              <a:gd name="T9" fmla="*/ 0 h 65"/>
              <a:gd name="T10" fmla="*/ 0 w 68"/>
              <a:gd name="T11" fmla="*/ 292100 h 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8"/>
              <a:gd name="T19" fmla="*/ 0 h 65"/>
              <a:gd name="T20" fmla="*/ 68 w 68"/>
              <a:gd name="T21" fmla="*/ 65 h 6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8" h="65">
                <a:moveTo>
                  <a:pt x="0" y="65"/>
                </a:moveTo>
                <a:cubicBezTo>
                  <a:pt x="34" y="65"/>
                  <a:pt x="34" y="65"/>
                  <a:pt x="34" y="65"/>
                </a:cubicBezTo>
                <a:cubicBezTo>
                  <a:pt x="53" y="65"/>
                  <a:pt x="68" y="50"/>
                  <a:pt x="68" y="33"/>
                </a:cubicBezTo>
                <a:cubicBezTo>
                  <a:pt x="68" y="15"/>
                  <a:pt x="53" y="0"/>
                  <a:pt x="34" y="0"/>
                </a:cubicBezTo>
                <a:cubicBezTo>
                  <a:pt x="0" y="0"/>
                  <a:pt x="0" y="0"/>
                  <a:pt x="0" y="0"/>
                </a:cubicBezTo>
                <a:lnTo>
                  <a:pt x="0" y="65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1" name="Freeform 21"/>
          <p:cNvSpPr>
            <a:spLocks/>
          </p:cNvSpPr>
          <p:nvPr/>
        </p:nvSpPr>
        <p:spPr bwMode="auto">
          <a:xfrm>
            <a:off x="785813" y="2447925"/>
            <a:ext cx="219075" cy="277813"/>
          </a:xfrm>
          <a:custGeom>
            <a:avLst/>
            <a:gdLst>
              <a:gd name="T0" fmla="*/ 0 w 138"/>
              <a:gd name="T1" fmla="*/ 277813 h 175"/>
              <a:gd name="T2" fmla="*/ 219075 w 138"/>
              <a:gd name="T3" fmla="*/ 138113 h 175"/>
              <a:gd name="T4" fmla="*/ 0 w 138"/>
              <a:gd name="T5" fmla="*/ 0 h 175"/>
              <a:gd name="T6" fmla="*/ 0 w 138"/>
              <a:gd name="T7" fmla="*/ 277813 h 175"/>
              <a:gd name="T8" fmla="*/ 0 60000 65536"/>
              <a:gd name="T9" fmla="*/ 0 60000 65536"/>
              <a:gd name="T10" fmla="*/ 0 60000 65536"/>
              <a:gd name="T11" fmla="*/ 0 60000 65536"/>
              <a:gd name="T12" fmla="*/ 0 w 138"/>
              <a:gd name="T13" fmla="*/ 0 h 175"/>
              <a:gd name="T14" fmla="*/ 138 w 138"/>
              <a:gd name="T15" fmla="*/ 175 h 1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8" h="175">
                <a:moveTo>
                  <a:pt x="0" y="175"/>
                </a:moveTo>
                <a:lnTo>
                  <a:pt x="138" y="87"/>
                </a:lnTo>
                <a:lnTo>
                  <a:pt x="0" y="0"/>
                </a:lnTo>
                <a:lnTo>
                  <a:pt x="0" y="17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1009650" y="2555875"/>
            <a:ext cx="73025" cy="666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1212850" y="3589338"/>
            <a:ext cx="5129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(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1260475" y="3584575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000000"/>
                </a:solidFill>
                <a:latin typeface="Comic Sans MS" pitchFamily="66" charset="0"/>
              </a:rPr>
              <a:t>a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1339850" y="3589338"/>
            <a:ext cx="5129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)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" name="Freeform 26"/>
          <p:cNvSpPr>
            <a:spLocks/>
          </p:cNvSpPr>
          <p:nvPr/>
        </p:nvSpPr>
        <p:spPr bwMode="auto">
          <a:xfrm>
            <a:off x="1635125" y="2617788"/>
            <a:ext cx="363538" cy="360362"/>
          </a:xfrm>
          <a:custGeom>
            <a:avLst/>
            <a:gdLst>
              <a:gd name="T0" fmla="*/ 363538 w 81"/>
              <a:gd name="T1" fmla="*/ 180181 h 80"/>
              <a:gd name="T2" fmla="*/ 0 w 81"/>
              <a:gd name="T3" fmla="*/ 360362 h 80"/>
              <a:gd name="T4" fmla="*/ 53857 w 81"/>
              <a:gd name="T5" fmla="*/ 180181 h 80"/>
              <a:gd name="T6" fmla="*/ 53857 w 81"/>
              <a:gd name="T7" fmla="*/ 175676 h 80"/>
              <a:gd name="T8" fmla="*/ 0 w 81"/>
              <a:gd name="T9" fmla="*/ 0 h 80"/>
              <a:gd name="T10" fmla="*/ 363538 w 81"/>
              <a:gd name="T11" fmla="*/ 180181 h 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1"/>
              <a:gd name="T19" fmla="*/ 0 h 80"/>
              <a:gd name="T20" fmla="*/ 81 w 81"/>
              <a:gd name="T21" fmla="*/ 80 h 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1" h="80">
                <a:moveTo>
                  <a:pt x="81" y="40"/>
                </a:moveTo>
                <a:cubicBezTo>
                  <a:pt x="81" y="40"/>
                  <a:pt x="62" y="80"/>
                  <a:pt x="0" y="80"/>
                </a:cubicBezTo>
                <a:cubicBezTo>
                  <a:pt x="0" y="80"/>
                  <a:pt x="12" y="76"/>
                  <a:pt x="12" y="40"/>
                </a:cubicBezTo>
                <a:cubicBezTo>
                  <a:pt x="12" y="39"/>
                  <a:pt x="12" y="39"/>
                  <a:pt x="12" y="39"/>
                </a:cubicBezTo>
                <a:cubicBezTo>
                  <a:pt x="12" y="4"/>
                  <a:pt x="0" y="0"/>
                  <a:pt x="0" y="0"/>
                </a:cubicBezTo>
                <a:cubicBezTo>
                  <a:pt x="62" y="0"/>
                  <a:pt x="81" y="40"/>
                  <a:pt x="81" y="40"/>
                </a:cubicBezTo>
                <a:close/>
              </a:path>
            </a:pathLst>
          </a:cu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1993900" y="2798763"/>
            <a:ext cx="157163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8" name="Freeform 28"/>
          <p:cNvSpPr>
            <a:spLocks/>
          </p:cNvSpPr>
          <p:nvPr/>
        </p:nvSpPr>
        <p:spPr bwMode="auto">
          <a:xfrm>
            <a:off x="2124075" y="2757488"/>
            <a:ext cx="147638" cy="76200"/>
          </a:xfrm>
          <a:custGeom>
            <a:avLst/>
            <a:gdLst>
              <a:gd name="T0" fmla="*/ 0 w 93"/>
              <a:gd name="T1" fmla="*/ 76200 h 48"/>
              <a:gd name="T2" fmla="*/ 147638 w 93"/>
              <a:gd name="T3" fmla="*/ 41275 h 48"/>
              <a:gd name="T4" fmla="*/ 0 w 93"/>
              <a:gd name="T5" fmla="*/ 0 h 48"/>
              <a:gd name="T6" fmla="*/ 0 w 93"/>
              <a:gd name="T7" fmla="*/ 7620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93"/>
              <a:gd name="T13" fmla="*/ 0 h 48"/>
              <a:gd name="T14" fmla="*/ 93 w 93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" h="48">
                <a:moveTo>
                  <a:pt x="0" y="48"/>
                </a:moveTo>
                <a:lnTo>
                  <a:pt x="93" y="26"/>
                </a:lnTo>
                <a:lnTo>
                  <a:pt x="0" y="0"/>
                </a:lnTo>
                <a:lnTo>
                  <a:pt x="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6935788" y="3813175"/>
            <a:ext cx="0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6162675" y="2928938"/>
            <a:ext cx="144463" cy="34925"/>
          </a:xfrm>
          <a:custGeom>
            <a:avLst/>
            <a:gdLst>
              <a:gd name="T0" fmla="*/ 144463 w 91"/>
              <a:gd name="T1" fmla="*/ 34925 h 22"/>
              <a:gd name="T2" fmla="*/ 0 w 91"/>
              <a:gd name="T3" fmla="*/ 0 h 22"/>
              <a:gd name="T4" fmla="*/ 144463 w 91"/>
              <a:gd name="T5" fmla="*/ 34925 h 22"/>
              <a:gd name="T6" fmla="*/ 0 60000 65536"/>
              <a:gd name="T7" fmla="*/ 0 60000 65536"/>
              <a:gd name="T8" fmla="*/ 0 60000 65536"/>
              <a:gd name="T9" fmla="*/ 0 w 91"/>
              <a:gd name="T10" fmla="*/ 0 h 22"/>
              <a:gd name="T11" fmla="*/ 91 w 91"/>
              <a:gd name="T12" fmla="*/ 22 h 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" h="22">
                <a:moveTo>
                  <a:pt x="91" y="22"/>
                </a:moveTo>
                <a:lnTo>
                  <a:pt x="0" y="0"/>
                </a:lnTo>
                <a:lnTo>
                  <a:pt x="91" y="2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H="1" flipV="1">
            <a:off x="6162675" y="2928938"/>
            <a:ext cx="144463" cy="34925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2" name="Freeform 36"/>
          <p:cNvSpPr>
            <a:spLocks/>
          </p:cNvSpPr>
          <p:nvPr/>
        </p:nvSpPr>
        <p:spPr bwMode="auto">
          <a:xfrm>
            <a:off x="1485900" y="2420938"/>
            <a:ext cx="193675" cy="287337"/>
          </a:xfrm>
          <a:custGeom>
            <a:avLst/>
            <a:gdLst>
              <a:gd name="T0" fmla="*/ 193675 w 122"/>
              <a:gd name="T1" fmla="*/ 287337 h 181"/>
              <a:gd name="T2" fmla="*/ 103188 w 122"/>
              <a:gd name="T3" fmla="*/ 287337 h 181"/>
              <a:gd name="T4" fmla="*/ 103188 w 122"/>
              <a:gd name="T5" fmla="*/ 0 h 181"/>
              <a:gd name="T6" fmla="*/ 0 w 122"/>
              <a:gd name="T7" fmla="*/ 0 h 181"/>
              <a:gd name="T8" fmla="*/ 0 60000 65536"/>
              <a:gd name="T9" fmla="*/ 0 60000 65536"/>
              <a:gd name="T10" fmla="*/ 0 60000 65536"/>
              <a:gd name="T11" fmla="*/ 0 60000 65536"/>
              <a:gd name="T12" fmla="*/ 0 w 122"/>
              <a:gd name="T13" fmla="*/ 0 h 181"/>
              <a:gd name="T14" fmla="*/ 122 w 122"/>
              <a:gd name="T15" fmla="*/ 181 h 1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" h="181">
                <a:moveTo>
                  <a:pt x="122" y="181"/>
                </a:moveTo>
                <a:lnTo>
                  <a:pt x="65" y="181"/>
                </a:lnTo>
                <a:lnTo>
                  <a:pt x="65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3292475" y="3605213"/>
            <a:ext cx="5129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(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3341688" y="3600450"/>
            <a:ext cx="857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000000"/>
                </a:solidFill>
                <a:latin typeface="Comic Sans MS" pitchFamily="66" charset="0"/>
              </a:rPr>
              <a:t>b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429000" y="3605213"/>
            <a:ext cx="5129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)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5259388" y="1976438"/>
            <a:ext cx="527050" cy="1603375"/>
          </a:xfrm>
          <a:prstGeom prst="rect">
            <a:avLst/>
          </a:prstGeom>
          <a:solidFill>
            <a:srgbClr val="D4E0F3"/>
          </a:solidFill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7" name="Line 41"/>
          <p:cNvSpPr>
            <a:spLocks noChangeShapeType="1"/>
          </p:cNvSpPr>
          <p:nvPr/>
        </p:nvSpPr>
        <p:spPr bwMode="auto">
          <a:xfrm>
            <a:off x="5256213" y="2173288"/>
            <a:ext cx="530225" cy="0"/>
          </a:xfrm>
          <a:prstGeom prst="line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>
            <a:off x="5256213" y="2374900"/>
            <a:ext cx="530225" cy="0"/>
          </a:xfrm>
          <a:prstGeom prst="line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256213" y="2578100"/>
            <a:ext cx="530225" cy="0"/>
          </a:xfrm>
          <a:prstGeom prst="line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>
            <a:off x="5256213" y="2774950"/>
            <a:ext cx="530225" cy="0"/>
          </a:xfrm>
          <a:prstGeom prst="line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1" name="Line 45"/>
          <p:cNvSpPr>
            <a:spLocks noChangeShapeType="1"/>
          </p:cNvSpPr>
          <p:nvPr/>
        </p:nvSpPr>
        <p:spPr bwMode="auto">
          <a:xfrm>
            <a:off x="5256213" y="2978150"/>
            <a:ext cx="530225" cy="0"/>
          </a:xfrm>
          <a:prstGeom prst="line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2" name="Line 46"/>
          <p:cNvSpPr>
            <a:spLocks noChangeShapeType="1"/>
          </p:cNvSpPr>
          <p:nvPr/>
        </p:nvSpPr>
        <p:spPr bwMode="auto">
          <a:xfrm>
            <a:off x="5256213" y="3179763"/>
            <a:ext cx="530225" cy="0"/>
          </a:xfrm>
          <a:prstGeom prst="line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>
            <a:off x="5256213" y="3378200"/>
            <a:ext cx="530225" cy="0"/>
          </a:xfrm>
          <a:prstGeom prst="line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4" name="Rectangle 48"/>
          <p:cNvSpPr>
            <a:spLocks noChangeArrowheads="1"/>
          </p:cNvSpPr>
          <p:nvPr/>
        </p:nvSpPr>
        <p:spPr bwMode="auto">
          <a:xfrm>
            <a:off x="5108575" y="1779588"/>
            <a:ext cx="23403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8x1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5" name="Rectangle 51"/>
          <p:cNvSpPr>
            <a:spLocks noChangeArrowheads="1"/>
          </p:cNvSpPr>
          <p:nvPr/>
        </p:nvSpPr>
        <p:spPr bwMode="auto">
          <a:xfrm>
            <a:off x="5340350" y="1779588"/>
            <a:ext cx="3095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Mem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6" name="Rectangle 52"/>
          <p:cNvSpPr>
            <a:spLocks noChangeArrowheads="1"/>
          </p:cNvSpPr>
          <p:nvPr/>
        </p:nvSpPr>
        <p:spPr bwMode="auto">
          <a:xfrm>
            <a:off x="5659438" y="1779588"/>
            <a:ext cx="3526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.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47" name="Group 238"/>
          <p:cNvGrpSpPr>
            <a:grpSpLocks/>
          </p:cNvGrpSpPr>
          <p:nvPr/>
        </p:nvGrpSpPr>
        <p:grpSpPr bwMode="auto">
          <a:xfrm>
            <a:off x="5483221" y="2000251"/>
            <a:ext cx="87313" cy="1563688"/>
            <a:chOff x="3454" y="1260"/>
            <a:chExt cx="55" cy="985"/>
          </a:xfrm>
        </p:grpSpPr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3454" y="1260"/>
              <a:ext cx="5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FF0000"/>
                  </a:solidFill>
                  <a:latin typeface="Comic Sans MS" pitchFamily="66" charset="0"/>
                </a:rPr>
                <a:t>0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49" name="Rectangle 54"/>
            <p:cNvSpPr>
              <a:spLocks noChangeArrowheads="1"/>
            </p:cNvSpPr>
            <p:nvPr/>
          </p:nvSpPr>
          <p:spPr bwMode="auto">
            <a:xfrm>
              <a:off x="3454" y="1383"/>
              <a:ext cx="5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FF0000"/>
                  </a:solidFill>
                  <a:latin typeface="Comic Sans MS" pitchFamily="66" charset="0"/>
                </a:rPr>
                <a:t>0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50" name="Rectangle 55"/>
            <p:cNvSpPr>
              <a:spLocks noChangeArrowheads="1"/>
            </p:cNvSpPr>
            <p:nvPr/>
          </p:nvSpPr>
          <p:spPr bwMode="auto">
            <a:xfrm>
              <a:off x="3454" y="1511"/>
              <a:ext cx="5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FF0000"/>
                  </a:solidFill>
                  <a:latin typeface="Comic Sans MS" pitchFamily="66" charset="0"/>
                </a:rPr>
                <a:t>0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454" y="1634"/>
              <a:ext cx="5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FF0000"/>
                  </a:solidFill>
                  <a:latin typeface="Comic Sans MS" pitchFamily="66" charset="0"/>
                </a:rPr>
                <a:t>0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52" name="Rectangle 57"/>
            <p:cNvSpPr>
              <a:spLocks noChangeArrowheads="1"/>
            </p:cNvSpPr>
            <p:nvPr/>
          </p:nvSpPr>
          <p:spPr bwMode="auto">
            <a:xfrm>
              <a:off x="3454" y="1762"/>
              <a:ext cx="5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FF0000"/>
                  </a:solidFill>
                  <a:latin typeface="Comic Sans MS" pitchFamily="66" charset="0"/>
                </a:rPr>
                <a:t>0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53" name="Rectangle 58"/>
            <p:cNvSpPr>
              <a:spLocks noChangeArrowheads="1"/>
            </p:cNvSpPr>
            <p:nvPr/>
          </p:nvSpPr>
          <p:spPr bwMode="auto">
            <a:xfrm>
              <a:off x="3454" y="1887"/>
              <a:ext cx="5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FF0000"/>
                  </a:solidFill>
                  <a:latin typeface="Comic Sans MS" pitchFamily="66" charset="0"/>
                </a:rPr>
                <a:t>0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54" name="Rectangle 59"/>
            <p:cNvSpPr>
              <a:spLocks noChangeArrowheads="1"/>
            </p:cNvSpPr>
            <p:nvPr/>
          </p:nvSpPr>
          <p:spPr bwMode="auto">
            <a:xfrm>
              <a:off x="3454" y="2015"/>
              <a:ext cx="4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FF0000"/>
                  </a:solidFill>
                  <a:latin typeface="Comic Sans MS" pitchFamily="66" charset="0"/>
                </a:rPr>
                <a:t>1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454" y="2138"/>
              <a:ext cx="5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FF0000"/>
                  </a:solidFill>
                  <a:latin typeface="Comic Sans MS" pitchFamily="66" charset="0"/>
                </a:rPr>
                <a:t>0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</p:grpSp>
      <p:sp>
        <p:nvSpPr>
          <p:cNvPr id="56" name="Rectangle 61"/>
          <p:cNvSpPr>
            <a:spLocks noChangeArrowheads="1"/>
          </p:cNvSpPr>
          <p:nvPr/>
        </p:nvSpPr>
        <p:spPr bwMode="auto">
          <a:xfrm>
            <a:off x="5478463" y="3627438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D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7" name="Rectangle 62"/>
          <p:cNvSpPr>
            <a:spLocks noChangeArrowheads="1"/>
          </p:cNvSpPr>
          <p:nvPr/>
        </p:nvSpPr>
        <p:spPr bwMode="auto">
          <a:xfrm>
            <a:off x="5149850" y="2000250"/>
            <a:ext cx="865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8" name="Rectangle 63"/>
          <p:cNvSpPr>
            <a:spLocks noChangeArrowheads="1"/>
          </p:cNvSpPr>
          <p:nvPr/>
        </p:nvSpPr>
        <p:spPr bwMode="auto">
          <a:xfrm>
            <a:off x="5149850" y="2195513"/>
            <a:ext cx="6412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9" name="Rectangle 64"/>
          <p:cNvSpPr>
            <a:spLocks noChangeArrowheads="1"/>
          </p:cNvSpPr>
          <p:nvPr/>
        </p:nvSpPr>
        <p:spPr bwMode="auto">
          <a:xfrm>
            <a:off x="5149850" y="2398713"/>
            <a:ext cx="865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0" name="Rectangle 65"/>
          <p:cNvSpPr>
            <a:spLocks noChangeArrowheads="1"/>
          </p:cNvSpPr>
          <p:nvPr/>
        </p:nvSpPr>
        <p:spPr bwMode="auto">
          <a:xfrm>
            <a:off x="5149850" y="2593975"/>
            <a:ext cx="865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1" name="Rectangle 66"/>
          <p:cNvSpPr>
            <a:spLocks noChangeArrowheads="1"/>
          </p:cNvSpPr>
          <p:nvPr/>
        </p:nvSpPr>
        <p:spPr bwMode="auto">
          <a:xfrm>
            <a:off x="5149850" y="2797175"/>
            <a:ext cx="865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4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2" name="Rectangle 67"/>
          <p:cNvSpPr>
            <a:spLocks noChangeArrowheads="1"/>
          </p:cNvSpPr>
          <p:nvPr/>
        </p:nvSpPr>
        <p:spPr bwMode="auto">
          <a:xfrm>
            <a:off x="5149850" y="2995613"/>
            <a:ext cx="865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3" name="Rectangle 68"/>
          <p:cNvSpPr>
            <a:spLocks noChangeArrowheads="1"/>
          </p:cNvSpPr>
          <p:nvPr/>
        </p:nvSpPr>
        <p:spPr bwMode="auto">
          <a:xfrm>
            <a:off x="5149850" y="3198813"/>
            <a:ext cx="865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6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4" name="Rectangle 69"/>
          <p:cNvSpPr>
            <a:spLocks noChangeArrowheads="1"/>
          </p:cNvSpPr>
          <p:nvPr/>
        </p:nvSpPr>
        <p:spPr bwMode="auto">
          <a:xfrm>
            <a:off x="5149850" y="3394075"/>
            <a:ext cx="865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7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5" name="Rectangle 70"/>
          <p:cNvSpPr>
            <a:spLocks noChangeArrowheads="1"/>
          </p:cNvSpPr>
          <p:nvPr/>
        </p:nvSpPr>
        <p:spPr bwMode="auto">
          <a:xfrm>
            <a:off x="4921250" y="2705100"/>
            <a:ext cx="15869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a2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6" name="Rectangle 71"/>
          <p:cNvSpPr>
            <a:spLocks noChangeArrowheads="1"/>
          </p:cNvSpPr>
          <p:nvPr/>
        </p:nvSpPr>
        <p:spPr bwMode="auto">
          <a:xfrm>
            <a:off x="4921250" y="2857500"/>
            <a:ext cx="13625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a1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7" name="Rectangle 72"/>
          <p:cNvSpPr>
            <a:spLocks noChangeArrowheads="1"/>
          </p:cNvSpPr>
          <p:nvPr/>
        </p:nvSpPr>
        <p:spPr bwMode="auto">
          <a:xfrm>
            <a:off x="4921250" y="3036888"/>
            <a:ext cx="15869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a0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8" name="Rectangle 74"/>
          <p:cNvSpPr>
            <a:spLocks noChangeArrowheads="1"/>
          </p:cNvSpPr>
          <p:nvPr/>
        </p:nvSpPr>
        <p:spPr bwMode="auto">
          <a:xfrm>
            <a:off x="6530975" y="4335463"/>
            <a:ext cx="5129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(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9" name="Rectangle 75"/>
          <p:cNvSpPr>
            <a:spLocks noChangeArrowheads="1"/>
          </p:cNvSpPr>
          <p:nvPr/>
        </p:nvSpPr>
        <p:spPr bwMode="auto">
          <a:xfrm>
            <a:off x="6578600" y="4330700"/>
            <a:ext cx="7213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000000"/>
                </a:solidFill>
                <a:latin typeface="Comic Sans MS" pitchFamily="66" charset="0"/>
              </a:rPr>
              <a:t>c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0" name="Rectangle 76"/>
          <p:cNvSpPr>
            <a:spLocks noChangeArrowheads="1"/>
          </p:cNvSpPr>
          <p:nvPr/>
        </p:nvSpPr>
        <p:spPr bwMode="auto">
          <a:xfrm>
            <a:off x="6659563" y="4335463"/>
            <a:ext cx="5129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)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1" name="Rectangle 77"/>
          <p:cNvSpPr>
            <a:spLocks noChangeArrowheads="1"/>
          </p:cNvSpPr>
          <p:nvPr/>
        </p:nvSpPr>
        <p:spPr bwMode="auto">
          <a:xfrm>
            <a:off x="6675438" y="1976438"/>
            <a:ext cx="525462" cy="1603375"/>
          </a:xfrm>
          <a:prstGeom prst="rect">
            <a:avLst/>
          </a:prstGeom>
          <a:solidFill>
            <a:srgbClr val="D4E0F3"/>
          </a:solidFill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2" name="Line 78"/>
          <p:cNvSpPr>
            <a:spLocks noChangeShapeType="1"/>
          </p:cNvSpPr>
          <p:nvPr/>
        </p:nvSpPr>
        <p:spPr bwMode="auto">
          <a:xfrm>
            <a:off x="6670675" y="2173288"/>
            <a:ext cx="530225" cy="0"/>
          </a:xfrm>
          <a:prstGeom prst="line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3" name="Line 79"/>
          <p:cNvSpPr>
            <a:spLocks noChangeShapeType="1"/>
          </p:cNvSpPr>
          <p:nvPr/>
        </p:nvSpPr>
        <p:spPr bwMode="auto">
          <a:xfrm>
            <a:off x="6670675" y="2374900"/>
            <a:ext cx="530225" cy="0"/>
          </a:xfrm>
          <a:prstGeom prst="line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4" name="Line 80"/>
          <p:cNvSpPr>
            <a:spLocks noChangeShapeType="1"/>
          </p:cNvSpPr>
          <p:nvPr/>
        </p:nvSpPr>
        <p:spPr bwMode="auto">
          <a:xfrm>
            <a:off x="6670675" y="2578100"/>
            <a:ext cx="530225" cy="0"/>
          </a:xfrm>
          <a:prstGeom prst="line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5" name="Line 81"/>
          <p:cNvSpPr>
            <a:spLocks noChangeShapeType="1"/>
          </p:cNvSpPr>
          <p:nvPr/>
        </p:nvSpPr>
        <p:spPr bwMode="auto">
          <a:xfrm>
            <a:off x="6670675" y="2774950"/>
            <a:ext cx="530225" cy="0"/>
          </a:xfrm>
          <a:prstGeom prst="line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6" name="Line 82"/>
          <p:cNvSpPr>
            <a:spLocks noChangeShapeType="1"/>
          </p:cNvSpPr>
          <p:nvPr/>
        </p:nvSpPr>
        <p:spPr bwMode="auto">
          <a:xfrm>
            <a:off x="6670675" y="2978150"/>
            <a:ext cx="530225" cy="0"/>
          </a:xfrm>
          <a:prstGeom prst="line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7" name="Line 83"/>
          <p:cNvSpPr>
            <a:spLocks noChangeShapeType="1"/>
          </p:cNvSpPr>
          <p:nvPr/>
        </p:nvSpPr>
        <p:spPr bwMode="auto">
          <a:xfrm>
            <a:off x="6670675" y="3179763"/>
            <a:ext cx="530225" cy="0"/>
          </a:xfrm>
          <a:prstGeom prst="line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8" name="Line 84"/>
          <p:cNvSpPr>
            <a:spLocks noChangeShapeType="1"/>
          </p:cNvSpPr>
          <p:nvPr/>
        </p:nvSpPr>
        <p:spPr bwMode="auto">
          <a:xfrm>
            <a:off x="6670675" y="3378200"/>
            <a:ext cx="530225" cy="0"/>
          </a:xfrm>
          <a:prstGeom prst="line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9" name="Rectangle 85"/>
          <p:cNvSpPr>
            <a:spLocks noChangeArrowheads="1"/>
          </p:cNvSpPr>
          <p:nvPr/>
        </p:nvSpPr>
        <p:spPr bwMode="auto">
          <a:xfrm>
            <a:off x="6523038" y="1779588"/>
            <a:ext cx="23403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8x1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0" name="Rectangle 88"/>
          <p:cNvSpPr>
            <a:spLocks noChangeArrowheads="1"/>
          </p:cNvSpPr>
          <p:nvPr/>
        </p:nvSpPr>
        <p:spPr bwMode="auto">
          <a:xfrm>
            <a:off x="6754813" y="1779588"/>
            <a:ext cx="3095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Mem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1" name="Rectangle 89"/>
          <p:cNvSpPr>
            <a:spLocks noChangeArrowheads="1"/>
          </p:cNvSpPr>
          <p:nvPr/>
        </p:nvSpPr>
        <p:spPr bwMode="auto">
          <a:xfrm>
            <a:off x="7073900" y="1779588"/>
            <a:ext cx="3526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.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82" name="Group 239"/>
          <p:cNvGrpSpPr>
            <a:grpSpLocks/>
          </p:cNvGrpSpPr>
          <p:nvPr/>
        </p:nvGrpSpPr>
        <p:grpSpPr bwMode="auto">
          <a:xfrm>
            <a:off x="6896095" y="2000251"/>
            <a:ext cx="87313" cy="1563688"/>
            <a:chOff x="4344" y="1260"/>
            <a:chExt cx="55" cy="985"/>
          </a:xfrm>
        </p:grpSpPr>
        <p:sp>
          <p:nvSpPr>
            <p:cNvPr id="83" name="Rectangle 90"/>
            <p:cNvSpPr>
              <a:spLocks noChangeArrowheads="1"/>
            </p:cNvSpPr>
            <p:nvPr/>
          </p:nvSpPr>
          <p:spPr bwMode="auto">
            <a:xfrm>
              <a:off x="4344" y="1260"/>
              <a:ext cx="5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FF0000"/>
                  </a:solidFill>
                  <a:latin typeface="Comic Sans MS" pitchFamily="66" charset="0"/>
                </a:rPr>
                <a:t>0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84" name="Rectangle 91"/>
            <p:cNvSpPr>
              <a:spLocks noChangeArrowheads="1"/>
            </p:cNvSpPr>
            <p:nvPr/>
          </p:nvSpPr>
          <p:spPr bwMode="auto">
            <a:xfrm>
              <a:off x="4344" y="1383"/>
              <a:ext cx="5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FF0000"/>
                  </a:solidFill>
                  <a:latin typeface="Comic Sans MS" pitchFamily="66" charset="0"/>
                </a:rPr>
                <a:t>0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85" name="Rectangle 92"/>
            <p:cNvSpPr>
              <a:spLocks noChangeArrowheads="1"/>
            </p:cNvSpPr>
            <p:nvPr/>
          </p:nvSpPr>
          <p:spPr bwMode="auto">
            <a:xfrm>
              <a:off x="4344" y="1511"/>
              <a:ext cx="5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FF0000"/>
                  </a:solidFill>
                  <a:latin typeface="Comic Sans MS" pitchFamily="66" charset="0"/>
                </a:rPr>
                <a:t>0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86" name="Rectangle 93"/>
            <p:cNvSpPr>
              <a:spLocks noChangeArrowheads="1"/>
            </p:cNvSpPr>
            <p:nvPr/>
          </p:nvSpPr>
          <p:spPr bwMode="auto">
            <a:xfrm>
              <a:off x="4344" y="1634"/>
              <a:ext cx="5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FF0000"/>
                  </a:solidFill>
                  <a:latin typeface="Comic Sans MS" pitchFamily="66" charset="0"/>
                </a:rPr>
                <a:t>0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87" name="Rectangle 94"/>
            <p:cNvSpPr>
              <a:spLocks noChangeArrowheads="1"/>
            </p:cNvSpPr>
            <p:nvPr/>
          </p:nvSpPr>
          <p:spPr bwMode="auto">
            <a:xfrm>
              <a:off x="4344" y="1762"/>
              <a:ext cx="5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FF0000"/>
                  </a:solidFill>
                  <a:latin typeface="Comic Sans MS" pitchFamily="66" charset="0"/>
                </a:rPr>
                <a:t>0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88" name="Rectangle 95"/>
            <p:cNvSpPr>
              <a:spLocks noChangeArrowheads="1"/>
            </p:cNvSpPr>
            <p:nvPr/>
          </p:nvSpPr>
          <p:spPr bwMode="auto">
            <a:xfrm>
              <a:off x="4344" y="1887"/>
              <a:ext cx="5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FF0000"/>
                  </a:solidFill>
                  <a:latin typeface="Comic Sans MS" pitchFamily="66" charset="0"/>
                </a:rPr>
                <a:t>0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89" name="Rectangle 96"/>
            <p:cNvSpPr>
              <a:spLocks noChangeArrowheads="1"/>
            </p:cNvSpPr>
            <p:nvPr/>
          </p:nvSpPr>
          <p:spPr bwMode="auto">
            <a:xfrm>
              <a:off x="4344" y="2015"/>
              <a:ext cx="5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FF0000"/>
                  </a:solidFill>
                  <a:latin typeface="Comic Sans MS" pitchFamily="66" charset="0"/>
                </a:rPr>
                <a:t>0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90" name="Rectangle 97"/>
            <p:cNvSpPr>
              <a:spLocks noChangeArrowheads="1"/>
            </p:cNvSpPr>
            <p:nvPr/>
          </p:nvSpPr>
          <p:spPr bwMode="auto">
            <a:xfrm>
              <a:off x="4344" y="2138"/>
              <a:ext cx="4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FF0000"/>
                  </a:solidFill>
                  <a:latin typeface="Comic Sans MS" pitchFamily="66" charset="0"/>
                </a:rPr>
                <a:t>1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</p:grpSp>
      <p:sp>
        <p:nvSpPr>
          <p:cNvPr id="91" name="Rectangle 98"/>
          <p:cNvSpPr>
            <a:spLocks noChangeArrowheads="1"/>
          </p:cNvSpPr>
          <p:nvPr/>
        </p:nvSpPr>
        <p:spPr bwMode="auto">
          <a:xfrm>
            <a:off x="6888163" y="3627438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D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2" name="Rectangle 99"/>
          <p:cNvSpPr>
            <a:spLocks noChangeArrowheads="1"/>
          </p:cNvSpPr>
          <p:nvPr/>
        </p:nvSpPr>
        <p:spPr bwMode="auto">
          <a:xfrm>
            <a:off x="6562725" y="2000250"/>
            <a:ext cx="865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3" name="Rectangle 100"/>
          <p:cNvSpPr>
            <a:spLocks noChangeArrowheads="1"/>
          </p:cNvSpPr>
          <p:nvPr/>
        </p:nvSpPr>
        <p:spPr bwMode="auto">
          <a:xfrm>
            <a:off x="6562725" y="2195513"/>
            <a:ext cx="6412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4" name="Rectangle 101"/>
          <p:cNvSpPr>
            <a:spLocks noChangeArrowheads="1"/>
          </p:cNvSpPr>
          <p:nvPr/>
        </p:nvSpPr>
        <p:spPr bwMode="auto">
          <a:xfrm>
            <a:off x="6562725" y="2398713"/>
            <a:ext cx="865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5" name="Rectangle 102"/>
          <p:cNvSpPr>
            <a:spLocks noChangeArrowheads="1"/>
          </p:cNvSpPr>
          <p:nvPr/>
        </p:nvSpPr>
        <p:spPr bwMode="auto">
          <a:xfrm>
            <a:off x="6562725" y="2593975"/>
            <a:ext cx="865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6" name="Rectangle 103"/>
          <p:cNvSpPr>
            <a:spLocks noChangeArrowheads="1"/>
          </p:cNvSpPr>
          <p:nvPr/>
        </p:nvSpPr>
        <p:spPr bwMode="auto">
          <a:xfrm>
            <a:off x="6562725" y="2797175"/>
            <a:ext cx="865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4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7" name="Rectangle 104"/>
          <p:cNvSpPr>
            <a:spLocks noChangeArrowheads="1"/>
          </p:cNvSpPr>
          <p:nvPr/>
        </p:nvSpPr>
        <p:spPr bwMode="auto">
          <a:xfrm>
            <a:off x="6562725" y="2995613"/>
            <a:ext cx="865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8" name="Rectangle 105"/>
          <p:cNvSpPr>
            <a:spLocks noChangeArrowheads="1"/>
          </p:cNvSpPr>
          <p:nvPr/>
        </p:nvSpPr>
        <p:spPr bwMode="auto">
          <a:xfrm>
            <a:off x="6562725" y="3198813"/>
            <a:ext cx="865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6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9" name="Rectangle 106"/>
          <p:cNvSpPr>
            <a:spLocks noChangeArrowheads="1"/>
          </p:cNvSpPr>
          <p:nvPr/>
        </p:nvSpPr>
        <p:spPr bwMode="auto">
          <a:xfrm>
            <a:off x="6562725" y="3394075"/>
            <a:ext cx="865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7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00" name="Rectangle 107"/>
          <p:cNvSpPr>
            <a:spLocks noChangeArrowheads="1"/>
          </p:cNvSpPr>
          <p:nvPr/>
        </p:nvSpPr>
        <p:spPr bwMode="auto">
          <a:xfrm>
            <a:off x="6334125" y="2705100"/>
            <a:ext cx="15869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a2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01" name="Rectangle 108"/>
          <p:cNvSpPr>
            <a:spLocks noChangeArrowheads="1"/>
          </p:cNvSpPr>
          <p:nvPr/>
        </p:nvSpPr>
        <p:spPr bwMode="auto">
          <a:xfrm>
            <a:off x="6334125" y="2857500"/>
            <a:ext cx="13625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a1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02" name="Rectangle 109"/>
          <p:cNvSpPr>
            <a:spLocks noChangeArrowheads="1"/>
          </p:cNvSpPr>
          <p:nvPr/>
        </p:nvSpPr>
        <p:spPr bwMode="auto">
          <a:xfrm>
            <a:off x="6334125" y="3036888"/>
            <a:ext cx="15869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a0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03" name="Line 110"/>
          <p:cNvSpPr>
            <a:spLocks noChangeShapeType="1"/>
          </p:cNvSpPr>
          <p:nvPr/>
        </p:nvSpPr>
        <p:spPr bwMode="auto">
          <a:xfrm>
            <a:off x="196850" y="2020888"/>
            <a:ext cx="0" cy="0"/>
          </a:xfrm>
          <a:prstGeom prst="line">
            <a:avLst/>
          </a:prstGeom>
          <a:noFill/>
          <a:ln w="4763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4" name="Line 111"/>
          <p:cNvSpPr>
            <a:spLocks noChangeShapeType="1"/>
          </p:cNvSpPr>
          <p:nvPr/>
        </p:nvSpPr>
        <p:spPr bwMode="auto">
          <a:xfrm>
            <a:off x="344488" y="2200275"/>
            <a:ext cx="446087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5" name="Line 112"/>
          <p:cNvSpPr>
            <a:spLocks noChangeShapeType="1"/>
          </p:cNvSpPr>
          <p:nvPr/>
        </p:nvSpPr>
        <p:spPr bwMode="auto">
          <a:xfrm>
            <a:off x="344488" y="2586038"/>
            <a:ext cx="446087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6" name="Freeform 113"/>
          <p:cNvSpPr>
            <a:spLocks/>
          </p:cNvSpPr>
          <p:nvPr/>
        </p:nvSpPr>
        <p:spPr bwMode="auto">
          <a:xfrm>
            <a:off x="461963" y="2163763"/>
            <a:ext cx="144462" cy="73025"/>
          </a:xfrm>
          <a:custGeom>
            <a:avLst/>
            <a:gdLst>
              <a:gd name="T0" fmla="*/ 144462 w 91"/>
              <a:gd name="T1" fmla="*/ 36513 h 46"/>
              <a:gd name="T2" fmla="*/ 0 w 91"/>
              <a:gd name="T3" fmla="*/ 0 h 46"/>
              <a:gd name="T4" fmla="*/ 0 w 91"/>
              <a:gd name="T5" fmla="*/ 73025 h 46"/>
              <a:gd name="T6" fmla="*/ 144462 w 91"/>
              <a:gd name="T7" fmla="*/ 36513 h 46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46"/>
              <a:gd name="T14" fmla="*/ 91 w 91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46">
                <a:moveTo>
                  <a:pt x="91" y="23"/>
                </a:moveTo>
                <a:lnTo>
                  <a:pt x="0" y="0"/>
                </a:lnTo>
                <a:lnTo>
                  <a:pt x="0" y="46"/>
                </a:lnTo>
                <a:lnTo>
                  <a:pt x="91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7" name="Freeform 114"/>
          <p:cNvSpPr>
            <a:spLocks/>
          </p:cNvSpPr>
          <p:nvPr/>
        </p:nvSpPr>
        <p:spPr bwMode="auto">
          <a:xfrm>
            <a:off x="461963" y="2551113"/>
            <a:ext cx="144462" cy="71437"/>
          </a:xfrm>
          <a:custGeom>
            <a:avLst/>
            <a:gdLst>
              <a:gd name="T0" fmla="*/ 144462 w 91"/>
              <a:gd name="T1" fmla="*/ 34925 h 45"/>
              <a:gd name="T2" fmla="*/ 0 w 91"/>
              <a:gd name="T3" fmla="*/ 0 h 45"/>
              <a:gd name="T4" fmla="*/ 0 w 91"/>
              <a:gd name="T5" fmla="*/ 71437 h 45"/>
              <a:gd name="T6" fmla="*/ 144462 w 91"/>
              <a:gd name="T7" fmla="*/ 34925 h 45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45"/>
              <a:gd name="T14" fmla="*/ 91 w 91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45">
                <a:moveTo>
                  <a:pt x="91" y="22"/>
                </a:moveTo>
                <a:lnTo>
                  <a:pt x="0" y="0"/>
                </a:lnTo>
                <a:lnTo>
                  <a:pt x="0" y="45"/>
                </a:lnTo>
                <a:lnTo>
                  <a:pt x="91" y="2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8" name="Freeform 115"/>
          <p:cNvSpPr>
            <a:spLocks/>
          </p:cNvSpPr>
          <p:nvPr/>
        </p:nvSpPr>
        <p:spPr bwMode="auto">
          <a:xfrm>
            <a:off x="798513" y="2914650"/>
            <a:ext cx="368300" cy="360363"/>
          </a:xfrm>
          <a:custGeom>
            <a:avLst/>
            <a:gdLst>
              <a:gd name="T0" fmla="*/ 0 w 82"/>
              <a:gd name="T1" fmla="*/ 360363 h 80"/>
              <a:gd name="T2" fmla="*/ 188641 w 82"/>
              <a:gd name="T3" fmla="*/ 360363 h 80"/>
              <a:gd name="T4" fmla="*/ 368300 w 82"/>
              <a:gd name="T5" fmla="*/ 180182 h 80"/>
              <a:gd name="T6" fmla="*/ 188641 w 82"/>
              <a:gd name="T7" fmla="*/ 0 h 80"/>
              <a:gd name="T8" fmla="*/ 0 w 82"/>
              <a:gd name="T9" fmla="*/ 0 h 80"/>
              <a:gd name="T10" fmla="*/ 0 w 82"/>
              <a:gd name="T11" fmla="*/ 360363 h 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2"/>
              <a:gd name="T19" fmla="*/ 0 h 80"/>
              <a:gd name="T20" fmla="*/ 82 w 82"/>
              <a:gd name="T21" fmla="*/ 80 h 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2" h="80">
                <a:moveTo>
                  <a:pt x="0" y="80"/>
                </a:moveTo>
                <a:cubicBezTo>
                  <a:pt x="42" y="80"/>
                  <a:pt x="42" y="80"/>
                  <a:pt x="42" y="80"/>
                </a:cubicBezTo>
                <a:cubicBezTo>
                  <a:pt x="64" y="80"/>
                  <a:pt x="82" y="62"/>
                  <a:pt x="82" y="40"/>
                </a:cubicBezTo>
                <a:cubicBezTo>
                  <a:pt x="82" y="18"/>
                  <a:pt x="64" y="0"/>
                  <a:pt x="42" y="0"/>
                </a:cubicBezTo>
                <a:cubicBezTo>
                  <a:pt x="0" y="0"/>
                  <a:pt x="0" y="0"/>
                  <a:pt x="0" y="0"/>
                </a:cubicBezTo>
                <a:lnTo>
                  <a:pt x="0" y="8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9" name="Freeform 116"/>
          <p:cNvSpPr>
            <a:spLocks/>
          </p:cNvSpPr>
          <p:nvPr/>
        </p:nvSpPr>
        <p:spPr bwMode="auto">
          <a:xfrm>
            <a:off x="1176338" y="2897188"/>
            <a:ext cx="503237" cy="228600"/>
          </a:xfrm>
          <a:custGeom>
            <a:avLst/>
            <a:gdLst>
              <a:gd name="T0" fmla="*/ 503237 w 317"/>
              <a:gd name="T1" fmla="*/ 0 h 144"/>
              <a:gd name="T2" fmla="*/ 412750 w 317"/>
              <a:gd name="T3" fmla="*/ 0 h 144"/>
              <a:gd name="T4" fmla="*/ 412750 w 317"/>
              <a:gd name="T5" fmla="*/ 228600 h 144"/>
              <a:gd name="T6" fmla="*/ 0 w 317"/>
              <a:gd name="T7" fmla="*/ 228600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317"/>
              <a:gd name="T13" fmla="*/ 0 h 144"/>
              <a:gd name="T14" fmla="*/ 317 w 317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7" h="144">
                <a:moveTo>
                  <a:pt x="317" y="0"/>
                </a:moveTo>
                <a:lnTo>
                  <a:pt x="260" y="0"/>
                </a:lnTo>
                <a:lnTo>
                  <a:pt x="260" y="144"/>
                </a:lnTo>
                <a:lnTo>
                  <a:pt x="0" y="144"/>
                </a:lnTo>
              </a:path>
            </a:pathLst>
          </a:cu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0" name="Freeform 123"/>
          <p:cNvSpPr>
            <a:spLocks/>
          </p:cNvSpPr>
          <p:nvPr/>
        </p:nvSpPr>
        <p:spPr bwMode="auto">
          <a:xfrm>
            <a:off x="1193800" y="2276475"/>
            <a:ext cx="306388" cy="292100"/>
          </a:xfrm>
          <a:custGeom>
            <a:avLst/>
            <a:gdLst>
              <a:gd name="T0" fmla="*/ 0 w 68"/>
              <a:gd name="T1" fmla="*/ 292100 h 65"/>
              <a:gd name="T2" fmla="*/ 153194 w 68"/>
              <a:gd name="T3" fmla="*/ 292100 h 65"/>
              <a:gd name="T4" fmla="*/ 306388 w 68"/>
              <a:gd name="T5" fmla="*/ 148297 h 65"/>
              <a:gd name="T6" fmla="*/ 153194 w 68"/>
              <a:gd name="T7" fmla="*/ 0 h 65"/>
              <a:gd name="T8" fmla="*/ 0 w 68"/>
              <a:gd name="T9" fmla="*/ 0 h 65"/>
              <a:gd name="T10" fmla="*/ 0 w 68"/>
              <a:gd name="T11" fmla="*/ 292100 h 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8"/>
              <a:gd name="T19" fmla="*/ 0 h 65"/>
              <a:gd name="T20" fmla="*/ 68 w 68"/>
              <a:gd name="T21" fmla="*/ 65 h 6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8" h="65">
                <a:moveTo>
                  <a:pt x="0" y="65"/>
                </a:moveTo>
                <a:cubicBezTo>
                  <a:pt x="34" y="65"/>
                  <a:pt x="34" y="65"/>
                  <a:pt x="34" y="65"/>
                </a:cubicBezTo>
                <a:cubicBezTo>
                  <a:pt x="53" y="65"/>
                  <a:pt x="68" y="50"/>
                  <a:pt x="68" y="33"/>
                </a:cubicBezTo>
                <a:cubicBezTo>
                  <a:pt x="68" y="15"/>
                  <a:pt x="53" y="0"/>
                  <a:pt x="34" y="0"/>
                </a:cubicBezTo>
                <a:cubicBezTo>
                  <a:pt x="0" y="0"/>
                  <a:pt x="0" y="0"/>
                  <a:pt x="0" y="0"/>
                </a:cubicBezTo>
                <a:lnTo>
                  <a:pt x="0" y="65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1" name="Freeform 124"/>
          <p:cNvSpPr>
            <a:spLocks/>
          </p:cNvSpPr>
          <p:nvPr/>
        </p:nvSpPr>
        <p:spPr bwMode="auto">
          <a:xfrm>
            <a:off x="1090613" y="2259013"/>
            <a:ext cx="95250" cy="112712"/>
          </a:xfrm>
          <a:custGeom>
            <a:avLst/>
            <a:gdLst>
              <a:gd name="T0" fmla="*/ 95250 w 60"/>
              <a:gd name="T1" fmla="*/ 112712 h 71"/>
              <a:gd name="T2" fmla="*/ 49212 w 60"/>
              <a:gd name="T3" fmla="*/ 112712 h 71"/>
              <a:gd name="T4" fmla="*/ 49212 w 60"/>
              <a:gd name="T5" fmla="*/ 0 h 71"/>
              <a:gd name="T6" fmla="*/ 0 w 60"/>
              <a:gd name="T7" fmla="*/ 0 h 71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71"/>
              <a:gd name="T14" fmla="*/ 60 w 60"/>
              <a:gd name="T15" fmla="*/ 71 h 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71">
                <a:moveTo>
                  <a:pt x="60" y="71"/>
                </a:moveTo>
                <a:lnTo>
                  <a:pt x="31" y="71"/>
                </a:lnTo>
                <a:lnTo>
                  <a:pt x="3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2" name="Freeform 125"/>
          <p:cNvSpPr>
            <a:spLocks/>
          </p:cNvSpPr>
          <p:nvPr/>
        </p:nvSpPr>
        <p:spPr bwMode="auto">
          <a:xfrm>
            <a:off x="1085850" y="2470150"/>
            <a:ext cx="90488" cy="115888"/>
          </a:xfrm>
          <a:custGeom>
            <a:avLst/>
            <a:gdLst>
              <a:gd name="T0" fmla="*/ 90488 w 57"/>
              <a:gd name="T1" fmla="*/ 0 h 73"/>
              <a:gd name="T2" fmla="*/ 46038 w 57"/>
              <a:gd name="T3" fmla="*/ 0 h 73"/>
              <a:gd name="T4" fmla="*/ 46038 w 57"/>
              <a:gd name="T5" fmla="*/ 115888 h 73"/>
              <a:gd name="T6" fmla="*/ 0 w 57"/>
              <a:gd name="T7" fmla="*/ 115888 h 73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73"/>
              <a:gd name="T14" fmla="*/ 57 w 57"/>
              <a:gd name="T15" fmla="*/ 73 h 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73">
                <a:moveTo>
                  <a:pt x="57" y="0"/>
                </a:moveTo>
                <a:lnTo>
                  <a:pt x="29" y="0"/>
                </a:lnTo>
                <a:lnTo>
                  <a:pt x="29" y="73"/>
                </a:lnTo>
                <a:lnTo>
                  <a:pt x="0" y="73"/>
                </a:lnTo>
              </a:path>
            </a:pathLst>
          </a:cu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3" name="Freeform 126"/>
          <p:cNvSpPr>
            <a:spLocks/>
          </p:cNvSpPr>
          <p:nvPr/>
        </p:nvSpPr>
        <p:spPr bwMode="auto">
          <a:xfrm>
            <a:off x="466725" y="3197225"/>
            <a:ext cx="142875" cy="73025"/>
          </a:xfrm>
          <a:custGeom>
            <a:avLst/>
            <a:gdLst>
              <a:gd name="T0" fmla="*/ 142875 w 90"/>
              <a:gd name="T1" fmla="*/ 36513 h 46"/>
              <a:gd name="T2" fmla="*/ 0 w 90"/>
              <a:gd name="T3" fmla="*/ 0 h 46"/>
              <a:gd name="T4" fmla="*/ 0 w 90"/>
              <a:gd name="T5" fmla="*/ 73025 h 46"/>
              <a:gd name="T6" fmla="*/ 142875 w 90"/>
              <a:gd name="T7" fmla="*/ 36513 h 46"/>
              <a:gd name="T8" fmla="*/ 0 60000 65536"/>
              <a:gd name="T9" fmla="*/ 0 60000 65536"/>
              <a:gd name="T10" fmla="*/ 0 60000 65536"/>
              <a:gd name="T11" fmla="*/ 0 60000 65536"/>
              <a:gd name="T12" fmla="*/ 0 w 90"/>
              <a:gd name="T13" fmla="*/ 0 h 46"/>
              <a:gd name="T14" fmla="*/ 90 w 90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" h="46">
                <a:moveTo>
                  <a:pt x="90" y="23"/>
                </a:moveTo>
                <a:lnTo>
                  <a:pt x="0" y="0"/>
                </a:lnTo>
                <a:lnTo>
                  <a:pt x="0" y="46"/>
                </a:lnTo>
                <a:lnTo>
                  <a:pt x="90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4" name="Line 127"/>
          <p:cNvSpPr>
            <a:spLocks noChangeShapeType="1"/>
          </p:cNvSpPr>
          <p:nvPr/>
        </p:nvSpPr>
        <p:spPr bwMode="auto">
          <a:xfrm>
            <a:off x="354013" y="3228975"/>
            <a:ext cx="439737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5" name="Rectangle 128"/>
          <p:cNvSpPr>
            <a:spLocks noChangeArrowheads="1"/>
          </p:cNvSpPr>
          <p:nvPr/>
        </p:nvSpPr>
        <p:spPr bwMode="auto">
          <a:xfrm>
            <a:off x="261938" y="2690813"/>
            <a:ext cx="8335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d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16" name="Line 129"/>
          <p:cNvSpPr>
            <a:spLocks noChangeShapeType="1"/>
          </p:cNvSpPr>
          <p:nvPr/>
        </p:nvSpPr>
        <p:spPr bwMode="auto">
          <a:xfrm>
            <a:off x="2465388" y="3113088"/>
            <a:ext cx="444500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7" name="Rectangle 130"/>
          <p:cNvSpPr>
            <a:spLocks noChangeArrowheads="1"/>
          </p:cNvSpPr>
          <p:nvPr/>
        </p:nvSpPr>
        <p:spPr bwMode="auto">
          <a:xfrm>
            <a:off x="2730500" y="2006600"/>
            <a:ext cx="1470025" cy="1379538"/>
          </a:xfrm>
          <a:prstGeom prst="rect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8" name="Line 131"/>
          <p:cNvSpPr>
            <a:spLocks noChangeShapeType="1"/>
          </p:cNvSpPr>
          <p:nvPr/>
        </p:nvSpPr>
        <p:spPr bwMode="auto">
          <a:xfrm>
            <a:off x="2465388" y="2317750"/>
            <a:ext cx="444500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9" name="Freeform 132"/>
          <p:cNvSpPr>
            <a:spLocks/>
          </p:cNvSpPr>
          <p:nvPr/>
        </p:nvSpPr>
        <p:spPr bwMode="auto">
          <a:xfrm>
            <a:off x="2582863" y="2281238"/>
            <a:ext cx="142875" cy="71437"/>
          </a:xfrm>
          <a:custGeom>
            <a:avLst/>
            <a:gdLst>
              <a:gd name="T0" fmla="*/ 142875 w 90"/>
              <a:gd name="T1" fmla="*/ 36512 h 45"/>
              <a:gd name="T2" fmla="*/ 0 w 90"/>
              <a:gd name="T3" fmla="*/ 0 h 45"/>
              <a:gd name="T4" fmla="*/ 0 w 90"/>
              <a:gd name="T5" fmla="*/ 71437 h 45"/>
              <a:gd name="T6" fmla="*/ 142875 w 90"/>
              <a:gd name="T7" fmla="*/ 36512 h 45"/>
              <a:gd name="T8" fmla="*/ 0 60000 65536"/>
              <a:gd name="T9" fmla="*/ 0 60000 65536"/>
              <a:gd name="T10" fmla="*/ 0 60000 65536"/>
              <a:gd name="T11" fmla="*/ 0 60000 65536"/>
              <a:gd name="T12" fmla="*/ 0 w 90"/>
              <a:gd name="T13" fmla="*/ 0 h 45"/>
              <a:gd name="T14" fmla="*/ 90 w 90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" h="45">
                <a:moveTo>
                  <a:pt x="90" y="23"/>
                </a:moveTo>
                <a:lnTo>
                  <a:pt x="0" y="0"/>
                </a:lnTo>
                <a:lnTo>
                  <a:pt x="0" y="45"/>
                </a:lnTo>
                <a:lnTo>
                  <a:pt x="90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0" name="Freeform 133"/>
          <p:cNvSpPr>
            <a:spLocks/>
          </p:cNvSpPr>
          <p:nvPr/>
        </p:nvSpPr>
        <p:spPr bwMode="auto">
          <a:xfrm>
            <a:off x="2582863" y="2757488"/>
            <a:ext cx="142875" cy="71437"/>
          </a:xfrm>
          <a:custGeom>
            <a:avLst/>
            <a:gdLst>
              <a:gd name="T0" fmla="*/ 142875 w 90"/>
              <a:gd name="T1" fmla="*/ 36512 h 45"/>
              <a:gd name="T2" fmla="*/ 0 w 90"/>
              <a:gd name="T3" fmla="*/ 0 h 45"/>
              <a:gd name="T4" fmla="*/ 0 w 90"/>
              <a:gd name="T5" fmla="*/ 71437 h 45"/>
              <a:gd name="T6" fmla="*/ 142875 w 90"/>
              <a:gd name="T7" fmla="*/ 36512 h 45"/>
              <a:gd name="T8" fmla="*/ 0 60000 65536"/>
              <a:gd name="T9" fmla="*/ 0 60000 65536"/>
              <a:gd name="T10" fmla="*/ 0 60000 65536"/>
              <a:gd name="T11" fmla="*/ 0 60000 65536"/>
              <a:gd name="T12" fmla="*/ 0 w 90"/>
              <a:gd name="T13" fmla="*/ 0 h 45"/>
              <a:gd name="T14" fmla="*/ 90 w 90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" h="45">
                <a:moveTo>
                  <a:pt x="90" y="23"/>
                </a:moveTo>
                <a:lnTo>
                  <a:pt x="0" y="0"/>
                </a:lnTo>
                <a:lnTo>
                  <a:pt x="0" y="45"/>
                </a:lnTo>
                <a:lnTo>
                  <a:pt x="90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1" name="Freeform 134"/>
          <p:cNvSpPr>
            <a:spLocks/>
          </p:cNvSpPr>
          <p:nvPr/>
        </p:nvSpPr>
        <p:spPr bwMode="auto">
          <a:xfrm>
            <a:off x="2582863" y="3081338"/>
            <a:ext cx="142875" cy="71437"/>
          </a:xfrm>
          <a:custGeom>
            <a:avLst/>
            <a:gdLst>
              <a:gd name="T0" fmla="*/ 142875 w 90"/>
              <a:gd name="T1" fmla="*/ 34925 h 45"/>
              <a:gd name="T2" fmla="*/ 0 w 90"/>
              <a:gd name="T3" fmla="*/ 0 h 45"/>
              <a:gd name="T4" fmla="*/ 0 w 90"/>
              <a:gd name="T5" fmla="*/ 71437 h 45"/>
              <a:gd name="T6" fmla="*/ 142875 w 90"/>
              <a:gd name="T7" fmla="*/ 34925 h 45"/>
              <a:gd name="T8" fmla="*/ 0 60000 65536"/>
              <a:gd name="T9" fmla="*/ 0 60000 65536"/>
              <a:gd name="T10" fmla="*/ 0 60000 65536"/>
              <a:gd name="T11" fmla="*/ 0 60000 65536"/>
              <a:gd name="T12" fmla="*/ 0 w 90"/>
              <a:gd name="T13" fmla="*/ 0 h 45"/>
              <a:gd name="T14" fmla="*/ 90 w 90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" h="45">
                <a:moveTo>
                  <a:pt x="90" y="22"/>
                </a:moveTo>
                <a:lnTo>
                  <a:pt x="0" y="0"/>
                </a:lnTo>
                <a:lnTo>
                  <a:pt x="0" y="45"/>
                </a:lnTo>
                <a:lnTo>
                  <a:pt x="90" y="2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2" name="Rectangle 135"/>
          <p:cNvSpPr>
            <a:spLocks noChangeArrowheads="1"/>
          </p:cNvSpPr>
          <p:nvPr/>
        </p:nvSpPr>
        <p:spPr bwMode="auto">
          <a:xfrm>
            <a:off x="2382838" y="2085975"/>
            <a:ext cx="7213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a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23" name="Rectangle 136"/>
          <p:cNvSpPr>
            <a:spLocks noChangeArrowheads="1"/>
          </p:cNvSpPr>
          <p:nvPr/>
        </p:nvSpPr>
        <p:spPr bwMode="auto">
          <a:xfrm>
            <a:off x="2382838" y="2228850"/>
            <a:ext cx="8335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b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24" name="Rectangle 137"/>
          <p:cNvSpPr>
            <a:spLocks noChangeArrowheads="1"/>
          </p:cNvSpPr>
          <p:nvPr/>
        </p:nvSpPr>
        <p:spPr bwMode="auto">
          <a:xfrm>
            <a:off x="2386013" y="2492375"/>
            <a:ext cx="7213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c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25" name="Rectangle 138"/>
          <p:cNvSpPr>
            <a:spLocks noChangeArrowheads="1"/>
          </p:cNvSpPr>
          <p:nvPr/>
        </p:nvSpPr>
        <p:spPr bwMode="auto">
          <a:xfrm>
            <a:off x="2382838" y="3001963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e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26" name="Rectangle 139"/>
          <p:cNvSpPr>
            <a:spLocks noChangeArrowheads="1"/>
          </p:cNvSpPr>
          <p:nvPr/>
        </p:nvSpPr>
        <p:spPr bwMode="auto">
          <a:xfrm>
            <a:off x="2401888" y="3133725"/>
            <a:ext cx="7213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f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27" name="Rectangle 140"/>
          <p:cNvSpPr>
            <a:spLocks noChangeArrowheads="1"/>
          </p:cNvSpPr>
          <p:nvPr/>
        </p:nvSpPr>
        <p:spPr bwMode="auto">
          <a:xfrm>
            <a:off x="4252913" y="2574925"/>
            <a:ext cx="8976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Y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28" name="Freeform 141"/>
          <p:cNvSpPr>
            <a:spLocks/>
          </p:cNvSpPr>
          <p:nvPr/>
        </p:nvSpPr>
        <p:spPr bwMode="auto">
          <a:xfrm>
            <a:off x="2919413" y="2114550"/>
            <a:ext cx="304800" cy="292100"/>
          </a:xfrm>
          <a:custGeom>
            <a:avLst/>
            <a:gdLst>
              <a:gd name="T0" fmla="*/ 0 w 68"/>
              <a:gd name="T1" fmla="*/ 292100 h 65"/>
              <a:gd name="T2" fmla="*/ 152400 w 68"/>
              <a:gd name="T3" fmla="*/ 292100 h 65"/>
              <a:gd name="T4" fmla="*/ 304800 w 68"/>
              <a:gd name="T5" fmla="*/ 148297 h 65"/>
              <a:gd name="T6" fmla="*/ 152400 w 68"/>
              <a:gd name="T7" fmla="*/ 0 h 65"/>
              <a:gd name="T8" fmla="*/ 0 w 68"/>
              <a:gd name="T9" fmla="*/ 0 h 65"/>
              <a:gd name="T10" fmla="*/ 0 w 68"/>
              <a:gd name="T11" fmla="*/ 292100 h 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8"/>
              <a:gd name="T19" fmla="*/ 0 h 65"/>
              <a:gd name="T20" fmla="*/ 68 w 68"/>
              <a:gd name="T21" fmla="*/ 65 h 6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8" h="65">
                <a:moveTo>
                  <a:pt x="0" y="65"/>
                </a:moveTo>
                <a:cubicBezTo>
                  <a:pt x="34" y="65"/>
                  <a:pt x="34" y="65"/>
                  <a:pt x="34" y="65"/>
                </a:cubicBezTo>
                <a:cubicBezTo>
                  <a:pt x="53" y="65"/>
                  <a:pt x="68" y="50"/>
                  <a:pt x="68" y="33"/>
                </a:cubicBezTo>
                <a:cubicBezTo>
                  <a:pt x="68" y="15"/>
                  <a:pt x="53" y="0"/>
                  <a:pt x="34" y="0"/>
                </a:cubicBezTo>
                <a:cubicBezTo>
                  <a:pt x="0" y="0"/>
                  <a:pt x="0" y="0"/>
                  <a:pt x="0" y="0"/>
                </a:cubicBezTo>
                <a:lnTo>
                  <a:pt x="0" y="65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9" name="Freeform 142"/>
          <p:cNvSpPr>
            <a:spLocks/>
          </p:cNvSpPr>
          <p:nvPr/>
        </p:nvSpPr>
        <p:spPr bwMode="auto">
          <a:xfrm>
            <a:off x="2906713" y="2447925"/>
            <a:ext cx="219075" cy="277813"/>
          </a:xfrm>
          <a:custGeom>
            <a:avLst/>
            <a:gdLst>
              <a:gd name="T0" fmla="*/ 0 w 138"/>
              <a:gd name="T1" fmla="*/ 277813 h 175"/>
              <a:gd name="T2" fmla="*/ 219075 w 138"/>
              <a:gd name="T3" fmla="*/ 138113 h 175"/>
              <a:gd name="T4" fmla="*/ 0 w 138"/>
              <a:gd name="T5" fmla="*/ 0 h 175"/>
              <a:gd name="T6" fmla="*/ 0 w 138"/>
              <a:gd name="T7" fmla="*/ 277813 h 175"/>
              <a:gd name="T8" fmla="*/ 0 60000 65536"/>
              <a:gd name="T9" fmla="*/ 0 60000 65536"/>
              <a:gd name="T10" fmla="*/ 0 60000 65536"/>
              <a:gd name="T11" fmla="*/ 0 60000 65536"/>
              <a:gd name="T12" fmla="*/ 0 w 138"/>
              <a:gd name="T13" fmla="*/ 0 h 175"/>
              <a:gd name="T14" fmla="*/ 138 w 138"/>
              <a:gd name="T15" fmla="*/ 175 h 1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8" h="175">
                <a:moveTo>
                  <a:pt x="0" y="175"/>
                </a:moveTo>
                <a:lnTo>
                  <a:pt x="138" y="87"/>
                </a:lnTo>
                <a:lnTo>
                  <a:pt x="0" y="0"/>
                </a:lnTo>
                <a:lnTo>
                  <a:pt x="0" y="17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0" name="Oval 143"/>
          <p:cNvSpPr>
            <a:spLocks noChangeArrowheads="1"/>
          </p:cNvSpPr>
          <p:nvPr/>
        </p:nvSpPr>
        <p:spPr bwMode="auto">
          <a:xfrm>
            <a:off x="3130550" y="2555875"/>
            <a:ext cx="71438" cy="666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1" name="Freeform 144"/>
          <p:cNvSpPr>
            <a:spLocks/>
          </p:cNvSpPr>
          <p:nvPr/>
        </p:nvSpPr>
        <p:spPr bwMode="auto">
          <a:xfrm>
            <a:off x="3754438" y="2617788"/>
            <a:ext cx="365125" cy="360362"/>
          </a:xfrm>
          <a:custGeom>
            <a:avLst/>
            <a:gdLst>
              <a:gd name="T0" fmla="*/ 365125 w 81"/>
              <a:gd name="T1" fmla="*/ 180181 h 80"/>
              <a:gd name="T2" fmla="*/ 0 w 81"/>
              <a:gd name="T3" fmla="*/ 360362 h 80"/>
              <a:gd name="T4" fmla="*/ 54093 w 81"/>
              <a:gd name="T5" fmla="*/ 180181 h 80"/>
              <a:gd name="T6" fmla="*/ 54093 w 81"/>
              <a:gd name="T7" fmla="*/ 175676 h 80"/>
              <a:gd name="T8" fmla="*/ 0 w 81"/>
              <a:gd name="T9" fmla="*/ 0 h 80"/>
              <a:gd name="T10" fmla="*/ 365125 w 81"/>
              <a:gd name="T11" fmla="*/ 180181 h 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1"/>
              <a:gd name="T19" fmla="*/ 0 h 80"/>
              <a:gd name="T20" fmla="*/ 81 w 81"/>
              <a:gd name="T21" fmla="*/ 80 h 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1" h="80">
                <a:moveTo>
                  <a:pt x="81" y="40"/>
                </a:moveTo>
                <a:cubicBezTo>
                  <a:pt x="81" y="40"/>
                  <a:pt x="62" y="80"/>
                  <a:pt x="0" y="80"/>
                </a:cubicBezTo>
                <a:cubicBezTo>
                  <a:pt x="0" y="80"/>
                  <a:pt x="12" y="76"/>
                  <a:pt x="12" y="40"/>
                </a:cubicBezTo>
                <a:cubicBezTo>
                  <a:pt x="12" y="39"/>
                  <a:pt x="12" y="39"/>
                  <a:pt x="12" y="39"/>
                </a:cubicBezTo>
                <a:cubicBezTo>
                  <a:pt x="12" y="4"/>
                  <a:pt x="0" y="0"/>
                  <a:pt x="0" y="0"/>
                </a:cubicBezTo>
                <a:cubicBezTo>
                  <a:pt x="62" y="0"/>
                  <a:pt x="81" y="40"/>
                  <a:pt x="81" y="40"/>
                </a:cubicBezTo>
                <a:close/>
              </a:path>
            </a:pathLst>
          </a:cu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2" name="Line 145"/>
          <p:cNvSpPr>
            <a:spLocks noChangeShapeType="1"/>
          </p:cNvSpPr>
          <p:nvPr/>
        </p:nvSpPr>
        <p:spPr bwMode="auto">
          <a:xfrm>
            <a:off x="4114800" y="2798763"/>
            <a:ext cx="142875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3" name="Freeform 146"/>
          <p:cNvSpPr>
            <a:spLocks/>
          </p:cNvSpPr>
          <p:nvPr/>
        </p:nvSpPr>
        <p:spPr bwMode="auto">
          <a:xfrm>
            <a:off x="4230688" y="2757488"/>
            <a:ext cx="149225" cy="76200"/>
          </a:xfrm>
          <a:custGeom>
            <a:avLst/>
            <a:gdLst>
              <a:gd name="T0" fmla="*/ 0 w 94"/>
              <a:gd name="T1" fmla="*/ 76200 h 48"/>
              <a:gd name="T2" fmla="*/ 149225 w 94"/>
              <a:gd name="T3" fmla="*/ 41275 h 48"/>
              <a:gd name="T4" fmla="*/ 0 w 94"/>
              <a:gd name="T5" fmla="*/ 0 h 48"/>
              <a:gd name="T6" fmla="*/ 0 w 94"/>
              <a:gd name="T7" fmla="*/ 7620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48"/>
              <a:gd name="T14" fmla="*/ 94 w 9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48">
                <a:moveTo>
                  <a:pt x="0" y="48"/>
                </a:moveTo>
                <a:lnTo>
                  <a:pt x="94" y="26"/>
                </a:lnTo>
                <a:lnTo>
                  <a:pt x="0" y="0"/>
                </a:lnTo>
                <a:lnTo>
                  <a:pt x="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4" name="Freeform 147"/>
          <p:cNvSpPr>
            <a:spLocks/>
          </p:cNvSpPr>
          <p:nvPr/>
        </p:nvSpPr>
        <p:spPr bwMode="auto">
          <a:xfrm>
            <a:off x="3606800" y="2420938"/>
            <a:ext cx="193675" cy="287337"/>
          </a:xfrm>
          <a:custGeom>
            <a:avLst/>
            <a:gdLst>
              <a:gd name="T0" fmla="*/ 193675 w 122"/>
              <a:gd name="T1" fmla="*/ 287337 h 181"/>
              <a:gd name="T2" fmla="*/ 103188 w 122"/>
              <a:gd name="T3" fmla="*/ 287337 h 181"/>
              <a:gd name="T4" fmla="*/ 103188 w 122"/>
              <a:gd name="T5" fmla="*/ 0 h 181"/>
              <a:gd name="T6" fmla="*/ 0 w 122"/>
              <a:gd name="T7" fmla="*/ 0 h 181"/>
              <a:gd name="T8" fmla="*/ 0 60000 65536"/>
              <a:gd name="T9" fmla="*/ 0 60000 65536"/>
              <a:gd name="T10" fmla="*/ 0 60000 65536"/>
              <a:gd name="T11" fmla="*/ 0 60000 65536"/>
              <a:gd name="T12" fmla="*/ 0 w 122"/>
              <a:gd name="T13" fmla="*/ 0 h 181"/>
              <a:gd name="T14" fmla="*/ 122 w 122"/>
              <a:gd name="T15" fmla="*/ 181 h 1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" h="181">
                <a:moveTo>
                  <a:pt x="122" y="181"/>
                </a:moveTo>
                <a:lnTo>
                  <a:pt x="65" y="181"/>
                </a:lnTo>
                <a:lnTo>
                  <a:pt x="65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5" name="Line 148"/>
          <p:cNvSpPr>
            <a:spLocks noChangeShapeType="1"/>
          </p:cNvSpPr>
          <p:nvPr/>
        </p:nvSpPr>
        <p:spPr bwMode="auto">
          <a:xfrm>
            <a:off x="2317750" y="2020888"/>
            <a:ext cx="0" cy="0"/>
          </a:xfrm>
          <a:prstGeom prst="line">
            <a:avLst/>
          </a:prstGeom>
          <a:noFill/>
          <a:ln w="4763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6" name="Line 149"/>
          <p:cNvSpPr>
            <a:spLocks noChangeShapeType="1"/>
          </p:cNvSpPr>
          <p:nvPr/>
        </p:nvSpPr>
        <p:spPr bwMode="auto">
          <a:xfrm>
            <a:off x="2465388" y="2200275"/>
            <a:ext cx="444500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7" name="Line 150"/>
          <p:cNvSpPr>
            <a:spLocks noChangeShapeType="1"/>
          </p:cNvSpPr>
          <p:nvPr/>
        </p:nvSpPr>
        <p:spPr bwMode="auto">
          <a:xfrm>
            <a:off x="2465388" y="2586038"/>
            <a:ext cx="444500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8" name="Freeform 151"/>
          <p:cNvSpPr>
            <a:spLocks/>
          </p:cNvSpPr>
          <p:nvPr/>
        </p:nvSpPr>
        <p:spPr bwMode="auto">
          <a:xfrm>
            <a:off x="2582863" y="2163763"/>
            <a:ext cx="142875" cy="73025"/>
          </a:xfrm>
          <a:custGeom>
            <a:avLst/>
            <a:gdLst>
              <a:gd name="T0" fmla="*/ 142875 w 90"/>
              <a:gd name="T1" fmla="*/ 36513 h 46"/>
              <a:gd name="T2" fmla="*/ 0 w 90"/>
              <a:gd name="T3" fmla="*/ 0 h 46"/>
              <a:gd name="T4" fmla="*/ 0 w 90"/>
              <a:gd name="T5" fmla="*/ 73025 h 46"/>
              <a:gd name="T6" fmla="*/ 142875 w 90"/>
              <a:gd name="T7" fmla="*/ 36513 h 46"/>
              <a:gd name="T8" fmla="*/ 0 60000 65536"/>
              <a:gd name="T9" fmla="*/ 0 60000 65536"/>
              <a:gd name="T10" fmla="*/ 0 60000 65536"/>
              <a:gd name="T11" fmla="*/ 0 60000 65536"/>
              <a:gd name="T12" fmla="*/ 0 w 90"/>
              <a:gd name="T13" fmla="*/ 0 h 46"/>
              <a:gd name="T14" fmla="*/ 90 w 90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" h="46">
                <a:moveTo>
                  <a:pt x="90" y="23"/>
                </a:moveTo>
                <a:lnTo>
                  <a:pt x="0" y="0"/>
                </a:lnTo>
                <a:lnTo>
                  <a:pt x="0" y="46"/>
                </a:lnTo>
                <a:lnTo>
                  <a:pt x="90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9" name="Freeform 152"/>
          <p:cNvSpPr>
            <a:spLocks/>
          </p:cNvSpPr>
          <p:nvPr/>
        </p:nvSpPr>
        <p:spPr bwMode="auto">
          <a:xfrm>
            <a:off x="2582863" y="2551113"/>
            <a:ext cx="142875" cy="71437"/>
          </a:xfrm>
          <a:custGeom>
            <a:avLst/>
            <a:gdLst>
              <a:gd name="T0" fmla="*/ 142875 w 90"/>
              <a:gd name="T1" fmla="*/ 34925 h 45"/>
              <a:gd name="T2" fmla="*/ 0 w 90"/>
              <a:gd name="T3" fmla="*/ 0 h 45"/>
              <a:gd name="T4" fmla="*/ 0 w 90"/>
              <a:gd name="T5" fmla="*/ 71437 h 45"/>
              <a:gd name="T6" fmla="*/ 142875 w 90"/>
              <a:gd name="T7" fmla="*/ 34925 h 45"/>
              <a:gd name="T8" fmla="*/ 0 60000 65536"/>
              <a:gd name="T9" fmla="*/ 0 60000 65536"/>
              <a:gd name="T10" fmla="*/ 0 60000 65536"/>
              <a:gd name="T11" fmla="*/ 0 60000 65536"/>
              <a:gd name="T12" fmla="*/ 0 w 90"/>
              <a:gd name="T13" fmla="*/ 0 h 45"/>
              <a:gd name="T14" fmla="*/ 90 w 90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" h="45">
                <a:moveTo>
                  <a:pt x="90" y="22"/>
                </a:moveTo>
                <a:lnTo>
                  <a:pt x="0" y="0"/>
                </a:lnTo>
                <a:lnTo>
                  <a:pt x="0" y="45"/>
                </a:lnTo>
                <a:lnTo>
                  <a:pt x="90" y="2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0" name="Freeform 153"/>
          <p:cNvSpPr>
            <a:spLocks/>
          </p:cNvSpPr>
          <p:nvPr/>
        </p:nvSpPr>
        <p:spPr bwMode="auto">
          <a:xfrm>
            <a:off x="2919413" y="2914650"/>
            <a:ext cx="368300" cy="360363"/>
          </a:xfrm>
          <a:custGeom>
            <a:avLst/>
            <a:gdLst>
              <a:gd name="T0" fmla="*/ 0 w 82"/>
              <a:gd name="T1" fmla="*/ 360363 h 80"/>
              <a:gd name="T2" fmla="*/ 188641 w 82"/>
              <a:gd name="T3" fmla="*/ 360363 h 80"/>
              <a:gd name="T4" fmla="*/ 368300 w 82"/>
              <a:gd name="T5" fmla="*/ 180182 h 80"/>
              <a:gd name="T6" fmla="*/ 188641 w 82"/>
              <a:gd name="T7" fmla="*/ 0 h 80"/>
              <a:gd name="T8" fmla="*/ 0 w 82"/>
              <a:gd name="T9" fmla="*/ 0 h 80"/>
              <a:gd name="T10" fmla="*/ 0 w 82"/>
              <a:gd name="T11" fmla="*/ 360363 h 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2"/>
              <a:gd name="T19" fmla="*/ 0 h 80"/>
              <a:gd name="T20" fmla="*/ 82 w 82"/>
              <a:gd name="T21" fmla="*/ 80 h 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2" h="80">
                <a:moveTo>
                  <a:pt x="0" y="80"/>
                </a:moveTo>
                <a:cubicBezTo>
                  <a:pt x="42" y="80"/>
                  <a:pt x="42" y="80"/>
                  <a:pt x="42" y="80"/>
                </a:cubicBezTo>
                <a:cubicBezTo>
                  <a:pt x="64" y="80"/>
                  <a:pt x="82" y="62"/>
                  <a:pt x="82" y="40"/>
                </a:cubicBezTo>
                <a:cubicBezTo>
                  <a:pt x="82" y="18"/>
                  <a:pt x="64" y="0"/>
                  <a:pt x="42" y="0"/>
                </a:cubicBezTo>
                <a:cubicBezTo>
                  <a:pt x="0" y="0"/>
                  <a:pt x="0" y="0"/>
                  <a:pt x="0" y="0"/>
                </a:cubicBezTo>
                <a:lnTo>
                  <a:pt x="0" y="8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1" name="Freeform 154"/>
          <p:cNvSpPr>
            <a:spLocks/>
          </p:cNvSpPr>
          <p:nvPr/>
        </p:nvSpPr>
        <p:spPr bwMode="auto">
          <a:xfrm>
            <a:off x="3297238" y="2897188"/>
            <a:ext cx="503237" cy="228600"/>
          </a:xfrm>
          <a:custGeom>
            <a:avLst/>
            <a:gdLst>
              <a:gd name="T0" fmla="*/ 503237 w 317"/>
              <a:gd name="T1" fmla="*/ 0 h 144"/>
              <a:gd name="T2" fmla="*/ 412750 w 317"/>
              <a:gd name="T3" fmla="*/ 0 h 144"/>
              <a:gd name="T4" fmla="*/ 412750 w 317"/>
              <a:gd name="T5" fmla="*/ 228600 h 144"/>
              <a:gd name="T6" fmla="*/ 0 w 317"/>
              <a:gd name="T7" fmla="*/ 228600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317"/>
              <a:gd name="T13" fmla="*/ 0 h 144"/>
              <a:gd name="T14" fmla="*/ 317 w 317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7" h="144">
                <a:moveTo>
                  <a:pt x="317" y="0"/>
                </a:moveTo>
                <a:lnTo>
                  <a:pt x="260" y="0"/>
                </a:lnTo>
                <a:lnTo>
                  <a:pt x="260" y="144"/>
                </a:lnTo>
                <a:lnTo>
                  <a:pt x="0" y="144"/>
                </a:lnTo>
              </a:path>
            </a:pathLst>
          </a:cu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2" name="Freeform 155"/>
          <p:cNvSpPr>
            <a:spLocks/>
          </p:cNvSpPr>
          <p:nvPr/>
        </p:nvSpPr>
        <p:spPr bwMode="auto">
          <a:xfrm>
            <a:off x="3314700" y="2276475"/>
            <a:ext cx="304800" cy="292100"/>
          </a:xfrm>
          <a:custGeom>
            <a:avLst/>
            <a:gdLst>
              <a:gd name="T0" fmla="*/ 0 w 68"/>
              <a:gd name="T1" fmla="*/ 292100 h 65"/>
              <a:gd name="T2" fmla="*/ 152400 w 68"/>
              <a:gd name="T3" fmla="*/ 292100 h 65"/>
              <a:gd name="T4" fmla="*/ 304800 w 68"/>
              <a:gd name="T5" fmla="*/ 148297 h 65"/>
              <a:gd name="T6" fmla="*/ 152400 w 68"/>
              <a:gd name="T7" fmla="*/ 0 h 65"/>
              <a:gd name="T8" fmla="*/ 0 w 68"/>
              <a:gd name="T9" fmla="*/ 0 h 65"/>
              <a:gd name="T10" fmla="*/ 0 w 68"/>
              <a:gd name="T11" fmla="*/ 292100 h 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8"/>
              <a:gd name="T19" fmla="*/ 0 h 65"/>
              <a:gd name="T20" fmla="*/ 68 w 68"/>
              <a:gd name="T21" fmla="*/ 65 h 6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8" h="65">
                <a:moveTo>
                  <a:pt x="0" y="65"/>
                </a:moveTo>
                <a:cubicBezTo>
                  <a:pt x="34" y="65"/>
                  <a:pt x="34" y="65"/>
                  <a:pt x="34" y="65"/>
                </a:cubicBezTo>
                <a:cubicBezTo>
                  <a:pt x="53" y="65"/>
                  <a:pt x="68" y="50"/>
                  <a:pt x="68" y="33"/>
                </a:cubicBezTo>
                <a:cubicBezTo>
                  <a:pt x="68" y="15"/>
                  <a:pt x="53" y="0"/>
                  <a:pt x="34" y="0"/>
                </a:cubicBezTo>
                <a:cubicBezTo>
                  <a:pt x="0" y="0"/>
                  <a:pt x="0" y="0"/>
                  <a:pt x="0" y="0"/>
                </a:cubicBezTo>
                <a:lnTo>
                  <a:pt x="0" y="65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3" name="Freeform 156"/>
          <p:cNvSpPr>
            <a:spLocks/>
          </p:cNvSpPr>
          <p:nvPr/>
        </p:nvSpPr>
        <p:spPr bwMode="auto">
          <a:xfrm>
            <a:off x="3211513" y="2259013"/>
            <a:ext cx="93662" cy="112712"/>
          </a:xfrm>
          <a:custGeom>
            <a:avLst/>
            <a:gdLst>
              <a:gd name="T0" fmla="*/ 93662 w 59"/>
              <a:gd name="T1" fmla="*/ 112712 h 71"/>
              <a:gd name="T2" fmla="*/ 49212 w 59"/>
              <a:gd name="T3" fmla="*/ 112712 h 71"/>
              <a:gd name="T4" fmla="*/ 49212 w 59"/>
              <a:gd name="T5" fmla="*/ 0 h 71"/>
              <a:gd name="T6" fmla="*/ 0 w 59"/>
              <a:gd name="T7" fmla="*/ 0 h 71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71"/>
              <a:gd name="T14" fmla="*/ 59 w 59"/>
              <a:gd name="T15" fmla="*/ 71 h 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71">
                <a:moveTo>
                  <a:pt x="59" y="71"/>
                </a:moveTo>
                <a:lnTo>
                  <a:pt x="31" y="71"/>
                </a:lnTo>
                <a:lnTo>
                  <a:pt x="3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4" name="Freeform 157"/>
          <p:cNvSpPr>
            <a:spLocks/>
          </p:cNvSpPr>
          <p:nvPr/>
        </p:nvSpPr>
        <p:spPr bwMode="auto">
          <a:xfrm>
            <a:off x="3206750" y="2470150"/>
            <a:ext cx="90488" cy="115888"/>
          </a:xfrm>
          <a:custGeom>
            <a:avLst/>
            <a:gdLst>
              <a:gd name="T0" fmla="*/ 90488 w 57"/>
              <a:gd name="T1" fmla="*/ 0 h 73"/>
              <a:gd name="T2" fmla="*/ 44450 w 57"/>
              <a:gd name="T3" fmla="*/ 0 h 73"/>
              <a:gd name="T4" fmla="*/ 44450 w 57"/>
              <a:gd name="T5" fmla="*/ 115888 h 73"/>
              <a:gd name="T6" fmla="*/ 0 w 57"/>
              <a:gd name="T7" fmla="*/ 115888 h 73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73"/>
              <a:gd name="T14" fmla="*/ 57 w 57"/>
              <a:gd name="T15" fmla="*/ 73 h 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73">
                <a:moveTo>
                  <a:pt x="57" y="0"/>
                </a:moveTo>
                <a:lnTo>
                  <a:pt x="28" y="0"/>
                </a:lnTo>
                <a:lnTo>
                  <a:pt x="28" y="73"/>
                </a:lnTo>
                <a:lnTo>
                  <a:pt x="0" y="73"/>
                </a:lnTo>
              </a:path>
            </a:pathLst>
          </a:cu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5" name="Freeform 158"/>
          <p:cNvSpPr>
            <a:spLocks/>
          </p:cNvSpPr>
          <p:nvPr/>
        </p:nvSpPr>
        <p:spPr bwMode="auto">
          <a:xfrm>
            <a:off x="2587625" y="3197225"/>
            <a:ext cx="142875" cy="73025"/>
          </a:xfrm>
          <a:custGeom>
            <a:avLst/>
            <a:gdLst>
              <a:gd name="T0" fmla="*/ 142875 w 90"/>
              <a:gd name="T1" fmla="*/ 36513 h 46"/>
              <a:gd name="T2" fmla="*/ 0 w 90"/>
              <a:gd name="T3" fmla="*/ 0 h 46"/>
              <a:gd name="T4" fmla="*/ 0 w 90"/>
              <a:gd name="T5" fmla="*/ 73025 h 46"/>
              <a:gd name="T6" fmla="*/ 142875 w 90"/>
              <a:gd name="T7" fmla="*/ 36513 h 46"/>
              <a:gd name="T8" fmla="*/ 0 60000 65536"/>
              <a:gd name="T9" fmla="*/ 0 60000 65536"/>
              <a:gd name="T10" fmla="*/ 0 60000 65536"/>
              <a:gd name="T11" fmla="*/ 0 60000 65536"/>
              <a:gd name="T12" fmla="*/ 0 w 90"/>
              <a:gd name="T13" fmla="*/ 0 h 46"/>
              <a:gd name="T14" fmla="*/ 90 w 90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" h="46">
                <a:moveTo>
                  <a:pt x="90" y="23"/>
                </a:moveTo>
                <a:lnTo>
                  <a:pt x="0" y="0"/>
                </a:lnTo>
                <a:lnTo>
                  <a:pt x="0" y="46"/>
                </a:lnTo>
                <a:lnTo>
                  <a:pt x="90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6" name="Line 159"/>
          <p:cNvSpPr>
            <a:spLocks noChangeShapeType="1"/>
          </p:cNvSpPr>
          <p:nvPr/>
        </p:nvSpPr>
        <p:spPr bwMode="auto">
          <a:xfrm>
            <a:off x="2474913" y="3228975"/>
            <a:ext cx="439737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7" name="Rectangle 160"/>
          <p:cNvSpPr>
            <a:spLocks noChangeArrowheads="1"/>
          </p:cNvSpPr>
          <p:nvPr/>
        </p:nvSpPr>
        <p:spPr bwMode="auto">
          <a:xfrm>
            <a:off x="2382838" y="2690813"/>
            <a:ext cx="8335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d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48" name="Freeform 166"/>
          <p:cNvSpPr>
            <a:spLocks/>
          </p:cNvSpPr>
          <p:nvPr/>
        </p:nvSpPr>
        <p:spPr bwMode="auto">
          <a:xfrm>
            <a:off x="2811463" y="2586038"/>
            <a:ext cx="98425" cy="423862"/>
          </a:xfrm>
          <a:custGeom>
            <a:avLst/>
            <a:gdLst>
              <a:gd name="T0" fmla="*/ 0 w 62"/>
              <a:gd name="T1" fmla="*/ 0 h 267"/>
              <a:gd name="T2" fmla="*/ 0 w 62"/>
              <a:gd name="T3" fmla="*/ 423862 h 267"/>
              <a:gd name="T4" fmla="*/ 98425 w 62"/>
              <a:gd name="T5" fmla="*/ 423862 h 267"/>
              <a:gd name="T6" fmla="*/ 0 w 62"/>
              <a:gd name="T7" fmla="*/ 0 h 267"/>
              <a:gd name="T8" fmla="*/ 0 60000 65536"/>
              <a:gd name="T9" fmla="*/ 0 60000 65536"/>
              <a:gd name="T10" fmla="*/ 0 60000 65536"/>
              <a:gd name="T11" fmla="*/ 0 60000 65536"/>
              <a:gd name="T12" fmla="*/ 0 w 62"/>
              <a:gd name="T13" fmla="*/ 0 h 267"/>
              <a:gd name="T14" fmla="*/ 62 w 62"/>
              <a:gd name="T15" fmla="*/ 267 h 2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" h="267">
                <a:moveTo>
                  <a:pt x="0" y="0"/>
                </a:moveTo>
                <a:lnTo>
                  <a:pt x="0" y="267"/>
                </a:lnTo>
                <a:lnTo>
                  <a:pt x="62" y="2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9" name="Freeform 167"/>
          <p:cNvSpPr>
            <a:spLocks/>
          </p:cNvSpPr>
          <p:nvPr/>
        </p:nvSpPr>
        <p:spPr bwMode="auto">
          <a:xfrm>
            <a:off x="2811463" y="2586038"/>
            <a:ext cx="98425" cy="423862"/>
          </a:xfrm>
          <a:custGeom>
            <a:avLst/>
            <a:gdLst>
              <a:gd name="T0" fmla="*/ 0 w 62"/>
              <a:gd name="T1" fmla="*/ 0 h 267"/>
              <a:gd name="T2" fmla="*/ 0 w 62"/>
              <a:gd name="T3" fmla="*/ 423862 h 267"/>
              <a:gd name="T4" fmla="*/ 98425 w 62"/>
              <a:gd name="T5" fmla="*/ 423862 h 267"/>
              <a:gd name="T6" fmla="*/ 0 60000 65536"/>
              <a:gd name="T7" fmla="*/ 0 60000 65536"/>
              <a:gd name="T8" fmla="*/ 0 60000 65536"/>
              <a:gd name="T9" fmla="*/ 0 w 62"/>
              <a:gd name="T10" fmla="*/ 0 h 267"/>
              <a:gd name="T11" fmla="*/ 62 w 62"/>
              <a:gd name="T12" fmla="*/ 267 h 2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" h="267">
                <a:moveTo>
                  <a:pt x="0" y="0"/>
                </a:moveTo>
                <a:lnTo>
                  <a:pt x="0" y="267"/>
                </a:lnTo>
                <a:lnTo>
                  <a:pt x="62" y="267"/>
                </a:lnTo>
              </a:path>
            </a:pathLst>
          </a:cu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0" name="Oval 168"/>
          <p:cNvSpPr>
            <a:spLocks noChangeArrowheads="1"/>
          </p:cNvSpPr>
          <p:nvPr/>
        </p:nvSpPr>
        <p:spPr bwMode="auto">
          <a:xfrm>
            <a:off x="2784475" y="2568575"/>
            <a:ext cx="53975" cy="49213"/>
          </a:xfrm>
          <a:prstGeom prst="ellipse">
            <a:avLst/>
          </a:prstGeom>
          <a:solidFill>
            <a:srgbClr val="000000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1" name="Freeform 170"/>
          <p:cNvSpPr>
            <a:spLocks/>
          </p:cNvSpPr>
          <p:nvPr/>
        </p:nvSpPr>
        <p:spPr bwMode="auto">
          <a:xfrm>
            <a:off x="461963" y="2757488"/>
            <a:ext cx="144462" cy="71437"/>
          </a:xfrm>
          <a:custGeom>
            <a:avLst/>
            <a:gdLst>
              <a:gd name="T0" fmla="*/ 144462 w 91"/>
              <a:gd name="T1" fmla="*/ 36512 h 45"/>
              <a:gd name="T2" fmla="*/ 0 w 91"/>
              <a:gd name="T3" fmla="*/ 0 h 45"/>
              <a:gd name="T4" fmla="*/ 0 w 91"/>
              <a:gd name="T5" fmla="*/ 71437 h 45"/>
              <a:gd name="T6" fmla="*/ 144462 w 91"/>
              <a:gd name="T7" fmla="*/ 36512 h 45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45"/>
              <a:gd name="T14" fmla="*/ 91 w 91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45">
                <a:moveTo>
                  <a:pt x="91" y="23"/>
                </a:moveTo>
                <a:lnTo>
                  <a:pt x="0" y="0"/>
                </a:lnTo>
                <a:lnTo>
                  <a:pt x="0" y="45"/>
                </a:lnTo>
                <a:lnTo>
                  <a:pt x="91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2" name="Freeform 171"/>
          <p:cNvSpPr>
            <a:spLocks/>
          </p:cNvSpPr>
          <p:nvPr/>
        </p:nvSpPr>
        <p:spPr bwMode="auto">
          <a:xfrm>
            <a:off x="690563" y="2586038"/>
            <a:ext cx="100012" cy="423862"/>
          </a:xfrm>
          <a:custGeom>
            <a:avLst/>
            <a:gdLst>
              <a:gd name="T0" fmla="*/ 0 w 63"/>
              <a:gd name="T1" fmla="*/ 0 h 267"/>
              <a:gd name="T2" fmla="*/ 0 w 63"/>
              <a:gd name="T3" fmla="*/ 423862 h 267"/>
              <a:gd name="T4" fmla="*/ 100012 w 63"/>
              <a:gd name="T5" fmla="*/ 423862 h 267"/>
              <a:gd name="T6" fmla="*/ 0 w 63"/>
              <a:gd name="T7" fmla="*/ 0 h 267"/>
              <a:gd name="T8" fmla="*/ 0 60000 65536"/>
              <a:gd name="T9" fmla="*/ 0 60000 65536"/>
              <a:gd name="T10" fmla="*/ 0 60000 65536"/>
              <a:gd name="T11" fmla="*/ 0 60000 65536"/>
              <a:gd name="T12" fmla="*/ 0 w 63"/>
              <a:gd name="T13" fmla="*/ 0 h 267"/>
              <a:gd name="T14" fmla="*/ 63 w 63"/>
              <a:gd name="T15" fmla="*/ 267 h 2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3" h="267">
                <a:moveTo>
                  <a:pt x="0" y="0"/>
                </a:moveTo>
                <a:lnTo>
                  <a:pt x="0" y="267"/>
                </a:lnTo>
                <a:lnTo>
                  <a:pt x="63" y="2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3" name="Freeform 172"/>
          <p:cNvSpPr>
            <a:spLocks/>
          </p:cNvSpPr>
          <p:nvPr/>
        </p:nvSpPr>
        <p:spPr bwMode="auto">
          <a:xfrm>
            <a:off x="690563" y="2586038"/>
            <a:ext cx="100012" cy="423862"/>
          </a:xfrm>
          <a:custGeom>
            <a:avLst/>
            <a:gdLst>
              <a:gd name="T0" fmla="*/ 0 w 63"/>
              <a:gd name="T1" fmla="*/ 0 h 267"/>
              <a:gd name="T2" fmla="*/ 0 w 63"/>
              <a:gd name="T3" fmla="*/ 423862 h 267"/>
              <a:gd name="T4" fmla="*/ 100012 w 63"/>
              <a:gd name="T5" fmla="*/ 423862 h 267"/>
              <a:gd name="T6" fmla="*/ 0 60000 65536"/>
              <a:gd name="T7" fmla="*/ 0 60000 65536"/>
              <a:gd name="T8" fmla="*/ 0 60000 65536"/>
              <a:gd name="T9" fmla="*/ 0 w 63"/>
              <a:gd name="T10" fmla="*/ 0 h 267"/>
              <a:gd name="T11" fmla="*/ 63 w 63"/>
              <a:gd name="T12" fmla="*/ 267 h 2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3" h="267">
                <a:moveTo>
                  <a:pt x="0" y="0"/>
                </a:moveTo>
                <a:lnTo>
                  <a:pt x="0" y="267"/>
                </a:lnTo>
                <a:lnTo>
                  <a:pt x="63" y="267"/>
                </a:lnTo>
              </a:path>
            </a:pathLst>
          </a:cu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4" name="Oval 173"/>
          <p:cNvSpPr>
            <a:spLocks noChangeArrowheads="1"/>
          </p:cNvSpPr>
          <p:nvPr/>
        </p:nvSpPr>
        <p:spPr bwMode="auto">
          <a:xfrm>
            <a:off x="660400" y="2559050"/>
            <a:ext cx="66675" cy="68263"/>
          </a:xfrm>
          <a:prstGeom prst="ellipse">
            <a:avLst/>
          </a:prstGeom>
          <a:solidFill>
            <a:srgbClr val="000000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5" name="Line 174"/>
          <p:cNvSpPr>
            <a:spLocks noChangeShapeType="1"/>
          </p:cNvSpPr>
          <p:nvPr/>
        </p:nvSpPr>
        <p:spPr bwMode="auto">
          <a:xfrm>
            <a:off x="358775" y="2794000"/>
            <a:ext cx="1330325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6" name="Line 175"/>
          <p:cNvSpPr>
            <a:spLocks noChangeShapeType="1"/>
          </p:cNvSpPr>
          <p:nvPr/>
        </p:nvSpPr>
        <p:spPr bwMode="auto">
          <a:xfrm>
            <a:off x="2479675" y="2794000"/>
            <a:ext cx="1328738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7" name="Rectangle 176"/>
          <p:cNvSpPr>
            <a:spLocks noChangeArrowheads="1"/>
          </p:cNvSpPr>
          <p:nvPr/>
        </p:nvSpPr>
        <p:spPr bwMode="auto">
          <a:xfrm>
            <a:off x="3746500" y="2338388"/>
            <a:ext cx="6572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6600CC"/>
                </a:solidFill>
                <a:latin typeface="Comic Sans MS" pitchFamily="66" charset="0"/>
              </a:rPr>
              <a:t>t</a:t>
            </a:r>
            <a:endParaRPr lang="en-US">
              <a:solidFill>
                <a:srgbClr val="6600CC"/>
              </a:solidFill>
              <a:latin typeface="Comic Sans MS" pitchFamily="66" charset="0"/>
            </a:endParaRPr>
          </a:p>
        </p:txBody>
      </p:sp>
      <p:sp>
        <p:nvSpPr>
          <p:cNvPr id="158" name="Rectangle 177"/>
          <p:cNvSpPr>
            <a:spLocks noChangeArrowheads="1"/>
          </p:cNvSpPr>
          <p:nvPr/>
        </p:nvSpPr>
        <p:spPr bwMode="auto">
          <a:xfrm>
            <a:off x="3454400" y="2955925"/>
            <a:ext cx="7373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6600CC"/>
                </a:solidFill>
                <a:latin typeface="Comic Sans MS" pitchFamily="66" charset="0"/>
              </a:rPr>
              <a:t>u</a:t>
            </a:r>
            <a:endParaRPr lang="en-US">
              <a:solidFill>
                <a:srgbClr val="6600CC"/>
              </a:solidFill>
              <a:latin typeface="Comic Sans MS" pitchFamily="66" charset="0"/>
            </a:endParaRPr>
          </a:p>
        </p:txBody>
      </p:sp>
      <p:grpSp>
        <p:nvGrpSpPr>
          <p:cNvPr id="159" name="Group 242"/>
          <p:cNvGrpSpPr>
            <a:grpSpLocks/>
          </p:cNvGrpSpPr>
          <p:nvPr/>
        </p:nvGrpSpPr>
        <p:grpSpPr bwMode="auto">
          <a:xfrm>
            <a:off x="4491038" y="2636838"/>
            <a:ext cx="387350" cy="530225"/>
            <a:chOff x="2829" y="1661"/>
            <a:chExt cx="244" cy="334"/>
          </a:xfrm>
        </p:grpSpPr>
        <p:sp>
          <p:nvSpPr>
            <p:cNvPr id="160" name="Line 117"/>
            <p:cNvSpPr>
              <a:spLocks noChangeShapeType="1"/>
            </p:cNvSpPr>
            <p:nvPr/>
          </p:nvSpPr>
          <p:spPr bwMode="auto">
            <a:xfrm>
              <a:off x="2897" y="1768"/>
              <a:ext cx="99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1" name="Freeform 118"/>
            <p:cNvSpPr>
              <a:spLocks/>
            </p:cNvSpPr>
            <p:nvPr/>
          </p:nvSpPr>
          <p:spPr bwMode="auto">
            <a:xfrm>
              <a:off x="2982" y="1746"/>
              <a:ext cx="91" cy="48"/>
            </a:xfrm>
            <a:custGeom>
              <a:avLst/>
              <a:gdLst>
                <a:gd name="T0" fmla="*/ 0 w 91"/>
                <a:gd name="T1" fmla="*/ 48 h 48"/>
                <a:gd name="T2" fmla="*/ 91 w 91"/>
                <a:gd name="T3" fmla="*/ 22 h 48"/>
                <a:gd name="T4" fmla="*/ 0 w 91"/>
                <a:gd name="T5" fmla="*/ 0 h 48"/>
                <a:gd name="T6" fmla="*/ 0 w 91"/>
                <a:gd name="T7" fmla="*/ 48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48"/>
                <a:gd name="T14" fmla="*/ 91 w 91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48">
                  <a:moveTo>
                    <a:pt x="0" y="48"/>
                  </a:moveTo>
                  <a:lnTo>
                    <a:pt x="91" y="22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2" name="Line 119"/>
            <p:cNvSpPr>
              <a:spLocks noChangeShapeType="1"/>
            </p:cNvSpPr>
            <p:nvPr/>
          </p:nvSpPr>
          <p:spPr bwMode="auto">
            <a:xfrm>
              <a:off x="2897" y="1969"/>
              <a:ext cx="99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3" name="Freeform 120"/>
            <p:cNvSpPr>
              <a:spLocks/>
            </p:cNvSpPr>
            <p:nvPr/>
          </p:nvSpPr>
          <p:spPr bwMode="auto">
            <a:xfrm>
              <a:off x="2982" y="1944"/>
              <a:ext cx="91" cy="51"/>
            </a:xfrm>
            <a:custGeom>
              <a:avLst/>
              <a:gdLst>
                <a:gd name="T0" fmla="*/ 0 w 91"/>
                <a:gd name="T1" fmla="*/ 51 h 51"/>
                <a:gd name="T2" fmla="*/ 91 w 91"/>
                <a:gd name="T3" fmla="*/ 25 h 51"/>
                <a:gd name="T4" fmla="*/ 0 w 91"/>
                <a:gd name="T5" fmla="*/ 0 h 51"/>
                <a:gd name="T6" fmla="*/ 0 w 91"/>
                <a:gd name="T7" fmla="*/ 51 h 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51"/>
                <a:gd name="T14" fmla="*/ 91 w 91"/>
                <a:gd name="T15" fmla="*/ 51 h 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51">
                  <a:moveTo>
                    <a:pt x="0" y="51"/>
                  </a:moveTo>
                  <a:lnTo>
                    <a:pt x="91" y="25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4" name="Line 121"/>
            <p:cNvSpPr>
              <a:spLocks noChangeShapeType="1"/>
            </p:cNvSpPr>
            <p:nvPr/>
          </p:nvSpPr>
          <p:spPr bwMode="auto">
            <a:xfrm>
              <a:off x="2897" y="1870"/>
              <a:ext cx="99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5" name="Freeform 122"/>
            <p:cNvSpPr>
              <a:spLocks/>
            </p:cNvSpPr>
            <p:nvPr/>
          </p:nvSpPr>
          <p:spPr bwMode="auto">
            <a:xfrm>
              <a:off x="2982" y="1845"/>
              <a:ext cx="91" cy="48"/>
            </a:xfrm>
            <a:custGeom>
              <a:avLst/>
              <a:gdLst>
                <a:gd name="T0" fmla="*/ 0 w 91"/>
                <a:gd name="T1" fmla="*/ 48 h 48"/>
                <a:gd name="T2" fmla="*/ 91 w 91"/>
                <a:gd name="T3" fmla="*/ 25 h 48"/>
                <a:gd name="T4" fmla="*/ 0 w 91"/>
                <a:gd name="T5" fmla="*/ 0 h 48"/>
                <a:gd name="T6" fmla="*/ 0 w 91"/>
                <a:gd name="T7" fmla="*/ 48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48"/>
                <a:gd name="T14" fmla="*/ 91 w 91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48">
                  <a:moveTo>
                    <a:pt x="0" y="48"/>
                  </a:moveTo>
                  <a:lnTo>
                    <a:pt x="91" y="25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6" name="Rectangle 163"/>
            <p:cNvSpPr>
              <a:spLocks noChangeArrowheads="1"/>
            </p:cNvSpPr>
            <p:nvPr/>
          </p:nvSpPr>
          <p:spPr bwMode="auto">
            <a:xfrm>
              <a:off x="2829" y="1661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67" name="Rectangle 164"/>
            <p:cNvSpPr>
              <a:spLocks noChangeArrowheads="1"/>
            </p:cNvSpPr>
            <p:nvPr/>
          </p:nvSpPr>
          <p:spPr bwMode="auto">
            <a:xfrm>
              <a:off x="2829" y="1774"/>
              <a:ext cx="53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68" name="Rectangle 165"/>
            <p:cNvSpPr>
              <a:spLocks noChangeArrowheads="1"/>
            </p:cNvSpPr>
            <p:nvPr/>
          </p:nvSpPr>
          <p:spPr bwMode="auto">
            <a:xfrm>
              <a:off x="2829" y="1880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69" name="Oval 181"/>
            <p:cNvSpPr>
              <a:spLocks noChangeArrowheads="1"/>
            </p:cNvSpPr>
            <p:nvPr/>
          </p:nvSpPr>
          <p:spPr bwMode="auto">
            <a:xfrm>
              <a:off x="2931" y="1958"/>
              <a:ext cx="31" cy="31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grpSp>
        <p:nvGrpSpPr>
          <p:cNvPr id="170" name="Group 247"/>
          <p:cNvGrpSpPr>
            <a:grpSpLocks/>
          </p:cNvGrpSpPr>
          <p:nvPr/>
        </p:nvGrpSpPr>
        <p:grpSpPr bwMode="auto">
          <a:xfrm>
            <a:off x="4491038" y="2757489"/>
            <a:ext cx="1811337" cy="1443038"/>
            <a:chOff x="2829" y="1737"/>
            <a:chExt cx="1141" cy="909"/>
          </a:xfrm>
        </p:grpSpPr>
        <p:grpSp>
          <p:nvGrpSpPr>
            <p:cNvPr id="171" name="Group 245"/>
            <p:cNvGrpSpPr>
              <a:grpSpLocks/>
            </p:cNvGrpSpPr>
            <p:nvPr/>
          </p:nvGrpSpPr>
          <p:grpSpPr bwMode="auto">
            <a:xfrm>
              <a:off x="2880" y="1842"/>
              <a:ext cx="1090" cy="673"/>
              <a:chOff x="2880" y="1842"/>
              <a:chExt cx="1090" cy="673"/>
            </a:xfrm>
          </p:grpSpPr>
          <p:sp>
            <p:nvSpPr>
              <p:cNvPr id="182" name="Freeform 32"/>
              <p:cNvSpPr>
                <a:spLocks/>
              </p:cNvSpPr>
              <p:nvPr/>
            </p:nvSpPr>
            <p:spPr bwMode="auto">
              <a:xfrm>
                <a:off x="2880" y="1867"/>
                <a:ext cx="1014" cy="648"/>
              </a:xfrm>
              <a:custGeom>
                <a:avLst/>
                <a:gdLst>
                  <a:gd name="T0" fmla="*/ 1014 w 1014"/>
                  <a:gd name="T1" fmla="*/ 0 h 648"/>
                  <a:gd name="T2" fmla="*/ 929 w 1014"/>
                  <a:gd name="T3" fmla="*/ 0 h 648"/>
                  <a:gd name="T4" fmla="*/ 929 w 1014"/>
                  <a:gd name="T5" fmla="*/ 648 h 648"/>
                  <a:gd name="T6" fmla="*/ 0 w 1014"/>
                  <a:gd name="T7" fmla="*/ 648 h 6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14"/>
                  <a:gd name="T13" fmla="*/ 0 h 648"/>
                  <a:gd name="T14" fmla="*/ 1014 w 1014"/>
                  <a:gd name="T15" fmla="*/ 648 h 6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14" h="648">
                    <a:moveTo>
                      <a:pt x="1014" y="0"/>
                    </a:moveTo>
                    <a:lnTo>
                      <a:pt x="929" y="0"/>
                    </a:lnTo>
                    <a:lnTo>
                      <a:pt x="929" y="648"/>
                    </a:lnTo>
                    <a:lnTo>
                      <a:pt x="0" y="648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83" name="Freeform 33"/>
              <p:cNvSpPr>
                <a:spLocks/>
              </p:cNvSpPr>
              <p:nvPr/>
            </p:nvSpPr>
            <p:spPr bwMode="auto">
              <a:xfrm>
                <a:off x="3877" y="1842"/>
                <a:ext cx="93" cy="51"/>
              </a:xfrm>
              <a:custGeom>
                <a:avLst/>
                <a:gdLst>
                  <a:gd name="T0" fmla="*/ 0 w 93"/>
                  <a:gd name="T1" fmla="*/ 51 h 51"/>
                  <a:gd name="T2" fmla="*/ 93 w 93"/>
                  <a:gd name="T3" fmla="*/ 25 h 51"/>
                  <a:gd name="T4" fmla="*/ 0 w 93"/>
                  <a:gd name="T5" fmla="*/ 0 h 51"/>
                  <a:gd name="T6" fmla="*/ 0 w 93"/>
                  <a:gd name="T7" fmla="*/ 51 h 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51"/>
                  <a:gd name="T14" fmla="*/ 93 w 93"/>
                  <a:gd name="T15" fmla="*/ 51 h 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51">
                    <a:moveTo>
                      <a:pt x="0" y="51"/>
                    </a:moveTo>
                    <a:lnTo>
                      <a:pt x="93" y="25"/>
                    </a:lnTo>
                    <a:lnTo>
                      <a:pt x="0" y="0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</p:grpSp>
        <p:grpSp>
          <p:nvGrpSpPr>
            <p:cNvPr id="172" name="Group 244"/>
            <p:cNvGrpSpPr>
              <a:grpSpLocks/>
            </p:cNvGrpSpPr>
            <p:nvPr/>
          </p:nvGrpSpPr>
          <p:grpSpPr bwMode="auto">
            <a:xfrm>
              <a:off x="2886" y="1952"/>
              <a:ext cx="1084" cy="617"/>
              <a:chOff x="2886" y="1952"/>
              <a:chExt cx="1084" cy="617"/>
            </a:xfrm>
          </p:grpSpPr>
          <p:sp>
            <p:nvSpPr>
              <p:cNvPr id="180" name="Freeform 34"/>
              <p:cNvSpPr>
                <a:spLocks/>
              </p:cNvSpPr>
              <p:nvPr/>
            </p:nvSpPr>
            <p:spPr bwMode="auto">
              <a:xfrm>
                <a:off x="2886" y="1978"/>
                <a:ext cx="1008" cy="591"/>
              </a:xfrm>
              <a:custGeom>
                <a:avLst/>
                <a:gdLst>
                  <a:gd name="T0" fmla="*/ 1008 w 1008"/>
                  <a:gd name="T1" fmla="*/ 0 h 591"/>
                  <a:gd name="T2" fmla="*/ 965 w 1008"/>
                  <a:gd name="T3" fmla="*/ 0 h 591"/>
                  <a:gd name="T4" fmla="*/ 965 w 1008"/>
                  <a:gd name="T5" fmla="*/ 591 h 591"/>
                  <a:gd name="T6" fmla="*/ 0 w 1008"/>
                  <a:gd name="T7" fmla="*/ 591 h 5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08"/>
                  <a:gd name="T13" fmla="*/ 0 h 591"/>
                  <a:gd name="T14" fmla="*/ 1008 w 1008"/>
                  <a:gd name="T15" fmla="*/ 591 h 5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08" h="591">
                    <a:moveTo>
                      <a:pt x="1008" y="0"/>
                    </a:moveTo>
                    <a:lnTo>
                      <a:pt x="965" y="0"/>
                    </a:lnTo>
                    <a:lnTo>
                      <a:pt x="965" y="591"/>
                    </a:lnTo>
                    <a:lnTo>
                      <a:pt x="0" y="591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81" name="Freeform 35"/>
              <p:cNvSpPr>
                <a:spLocks/>
              </p:cNvSpPr>
              <p:nvPr/>
            </p:nvSpPr>
            <p:spPr bwMode="auto">
              <a:xfrm>
                <a:off x="3877" y="1952"/>
                <a:ext cx="93" cy="51"/>
              </a:xfrm>
              <a:custGeom>
                <a:avLst/>
                <a:gdLst>
                  <a:gd name="T0" fmla="*/ 0 w 93"/>
                  <a:gd name="T1" fmla="*/ 51 h 51"/>
                  <a:gd name="T2" fmla="*/ 93 w 93"/>
                  <a:gd name="T3" fmla="*/ 26 h 51"/>
                  <a:gd name="T4" fmla="*/ 0 w 93"/>
                  <a:gd name="T5" fmla="*/ 0 h 51"/>
                  <a:gd name="T6" fmla="*/ 0 w 93"/>
                  <a:gd name="T7" fmla="*/ 51 h 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51"/>
                  <a:gd name="T14" fmla="*/ 93 w 93"/>
                  <a:gd name="T15" fmla="*/ 51 h 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51">
                    <a:moveTo>
                      <a:pt x="0" y="51"/>
                    </a:moveTo>
                    <a:lnTo>
                      <a:pt x="93" y="26"/>
                    </a:lnTo>
                    <a:lnTo>
                      <a:pt x="0" y="0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</p:grpSp>
        <p:grpSp>
          <p:nvGrpSpPr>
            <p:cNvPr id="173" name="Group 246"/>
            <p:cNvGrpSpPr>
              <a:grpSpLocks/>
            </p:cNvGrpSpPr>
            <p:nvPr/>
          </p:nvGrpSpPr>
          <p:grpSpPr bwMode="auto">
            <a:xfrm>
              <a:off x="2948" y="1737"/>
              <a:ext cx="1022" cy="716"/>
              <a:chOff x="2948" y="1737"/>
              <a:chExt cx="1022" cy="716"/>
            </a:xfrm>
          </p:grpSpPr>
          <p:sp>
            <p:nvSpPr>
              <p:cNvPr id="178" name="Freeform 178"/>
              <p:cNvSpPr>
                <a:spLocks/>
              </p:cNvSpPr>
              <p:nvPr/>
            </p:nvSpPr>
            <p:spPr bwMode="auto">
              <a:xfrm>
                <a:off x="2948" y="1763"/>
                <a:ext cx="946" cy="690"/>
              </a:xfrm>
              <a:custGeom>
                <a:avLst/>
                <a:gdLst>
                  <a:gd name="T0" fmla="*/ 946 w 946"/>
                  <a:gd name="T1" fmla="*/ 0 h 690"/>
                  <a:gd name="T2" fmla="*/ 818 w 946"/>
                  <a:gd name="T3" fmla="*/ 2 h 690"/>
                  <a:gd name="T4" fmla="*/ 818 w 946"/>
                  <a:gd name="T5" fmla="*/ 690 h 690"/>
                  <a:gd name="T6" fmla="*/ 0 w 946"/>
                  <a:gd name="T7" fmla="*/ 687 h 6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46"/>
                  <a:gd name="T13" fmla="*/ 0 h 690"/>
                  <a:gd name="T14" fmla="*/ 946 w 946"/>
                  <a:gd name="T15" fmla="*/ 690 h 6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46" h="690">
                    <a:moveTo>
                      <a:pt x="946" y="0"/>
                    </a:moveTo>
                    <a:lnTo>
                      <a:pt x="818" y="2"/>
                    </a:lnTo>
                    <a:lnTo>
                      <a:pt x="818" y="690"/>
                    </a:lnTo>
                    <a:lnTo>
                      <a:pt x="0" y="687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79" name="Freeform 179"/>
              <p:cNvSpPr>
                <a:spLocks/>
              </p:cNvSpPr>
              <p:nvPr/>
            </p:nvSpPr>
            <p:spPr bwMode="auto">
              <a:xfrm>
                <a:off x="3877" y="1737"/>
                <a:ext cx="93" cy="51"/>
              </a:xfrm>
              <a:custGeom>
                <a:avLst/>
                <a:gdLst>
                  <a:gd name="T0" fmla="*/ 0 w 93"/>
                  <a:gd name="T1" fmla="*/ 51 h 51"/>
                  <a:gd name="T2" fmla="*/ 93 w 93"/>
                  <a:gd name="T3" fmla="*/ 23 h 51"/>
                  <a:gd name="T4" fmla="*/ 0 w 93"/>
                  <a:gd name="T5" fmla="*/ 0 h 51"/>
                  <a:gd name="T6" fmla="*/ 0 w 93"/>
                  <a:gd name="T7" fmla="*/ 51 h 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51"/>
                  <a:gd name="T14" fmla="*/ 93 w 93"/>
                  <a:gd name="T15" fmla="*/ 51 h 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51">
                    <a:moveTo>
                      <a:pt x="0" y="51"/>
                    </a:moveTo>
                    <a:lnTo>
                      <a:pt x="93" y="23"/>
                    </a:lnTo>
                    <a:lnTo>
                      <a:pt x="0" y="0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</p:grpSp>
        <p:grpSp>
          <p:nvGrpSpPr>
            <p:cNvPr id="174" name="Group 243"/>
            <p:cNvGrpSpPr>
              <a:grpSpLocks/>
            </p:cNvGrpSpPr>
            <p:nvPr/>
          </p:nvGrpSpPr>
          <p:grpSpPr bwMode="auto">
            <a:xfrm>
              <a:off x="2829" y="1975"/>
              <a:ext cx="119" cy="671"/>
              <a:chOff x="2829" y="1975"/>
              <a:chExt cx="119" cy="671"/>
            </a:xfrm>
          </p:grpSpPr>
          <p:sp>
            <p:nvSpPr>
              <p:cNvPr id="175" name="Rectangle 73"/>
              <p:cNvSpPr>
                <a:spLocks noChangeArrowheads="1"/>
              </p:cNvSpPr>
              <p:nvPr/>
            </p:nvSpPr>
            <p:spPr bwMode="auto">
              <a:xfrm>
                <a:off x="2829" y="2437"/>
                <a:ext cx="49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  <a:latin typeface="Comic Sans MS" pitchFamily="66" charset="0"/>
                  </a:rPr>
                  <a:t>e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76" name="Rectangle 180"/>
              <p:cNvSpPr>
                <a:spLocks noChangeArrowheads="1"/>
              </p:cNvSpPr>
              <p:nvPr/>
            </p:nvSpPr>
            <p:spPr bwMode="auto">
              <a:xfrm>
                <a:off x="2842" y="2539"/>
                <a:ext cx="45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  <a:latin typeface="Comic Sans MS" pitchFamily="66" charset="0"/>
                  </a:rPr>
                  <a:t>f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77" name="Line 182"/>
              <p:cNvSpPr>
                <a:spLocks noChangeShapeType="1"/>
              </p:cNvSpPr>
              <p:nvPr/>
            </p:nvSpPr>
            <p:spPr bwMode="auto">
              <a:xfrm>
                <a:off x="2948" y="1975"/>
                <a:ext cx="0" cy="48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</p:grpSp>
      </p:grpSp>
      <p:sp>
        <p:nvSpPr>
          <p:cNvPr id="184" name="Rectangle 183"/>
          <p:cNvSpPr>
            <a:spLocks noChangeArrowheads="1"/>
          </p:cNvSpPr>
          <p:nvPr/>
        </p:nvSpPr>
        <p:spPr bwMode="auto">
          <a:xfrm>
            <a:off x="7762875" y="1760538"/>
            <a:ext cx="1014413" cy="2047875"/>
          </a:xfrm>
          <a:prstGeom prst="rect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5" name="Rectangle 184"/>
          <p:cNvSpPr>
            <a:spLocks noChangeArrowheads="1"/>
          </p:cNvSpPr>
          <p:nvPr/>
        </p:nvSpPr>
        <p:spPr bwMode="auto">
          <a:xfrm>
            <a:off x="8131175" y="1976438"/>
            <a:ext cx="525463" cy="1603375"/>
          </a:xfrm>
          <a:prstGeom prst="rect">
            <a:avLst/>
          </a:prstGeom>
          <a:solidFill>
            <a:srgbClr val="D4E0F3"/>
          </a:solidFill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6" name="Line 185"/>
          <p:cNvSpPr>
            <a:spLocks noChangeShapeType="1"/>
          </p:cNvSpPr>
          <p:nvPr/>
        </p:nvSpPr>
        <p:spPr bwMode="auto">
          <a:xfrm>
            <a:off x="8126413" y="2173288"/>
            <a:ext cx="530225" cy="0"/>
          </a:xfrm>
          <a:prstGeom prst="line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7" name="Line 186"/>
          <p:cNvSpPr>
            <a:spLocks noChangeShapeType="1"/>
          </p:cNvSpPr>
          <p:nvPr/>
        </p:nvSpPr>
        <p:spPr bwMode="auto">
          <a:xfrm>
            <a:off x="8126413" y="2374900"/>
            <a:ext cx="530225" cy="0"/>
          </a:xfrm>
          <a:prstGeom prst="line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8" name="Line 187"/>
          <p:cNvSpPr>
            <a:spLocks noChangeShapeType="1"/>
          </p:cNvSpPr>
          <p:nvPr/>
        </p:nvSpPr>
        <p:spPr bwMode="auto">
          <a:xfrm>
            <a:off x="8126413" y="2578100"/>
            <a:ext cx="530225" cy="0"/>
          </a:xfrm>
          <a:prstGeom prst="line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9" name="Line 188"/>
          <p:cNvSpPr>
            <a:spLocks noChangeShapeType="1"/>
          </p:cNvSpPr>
          <p:nvPr/>
        </p:nvSpPr>
        <p:spPr bwMode="auto">
          <a:xfrm>
            <a:off x="8126413" y="2774950"/>
            <a:ext cx="530225" cy="0"/>
          </a:xfrm>
          <a:prstGeom prst="line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90" name="Line 189"/>
          <p:cNvSpPr>
            <a:spLocks noChangeShapeType="1"/>
          </p:cNvSpPr>
          <p:nvPr/>
        </p:nvSpPr>
        <p:spPr bwMode="auto">
          <a:xfrm>
            <a:off x="8126413" y="2978150"/>
            <a:ext cx="530225" cy="0"/>
          </a:xfrm>
          <a:prstGeom prst="line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91" name="Line 190"/>
          <p:cNvSpPr>
            <a:spLocks noChangeShapeType="1"/>
          </p:cNvSpPr>
          <p:nvPr/>
        </p:nvSpPr>
        <p:spPr bwMode="auto">
          <a:xfrm>
            <a:off x="8126413" y="3179763"/>
            <a:ext cx="530225" cy="0"/>
          </a:xfrm>
          <a:prstGeom prst="line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92" name="Line 191"/>
          <p:cNvSpPr>
            <a:spLocks noChangeShapeType="1"/>
          </p:cNvSpPr>
          <p:nvPr/>
        </p:nvSpPr>
        <p:spPr bwMode="auto">
          <a:xfrm>
            <a:off x="8126413" y="3378200"/>
            <a:ext cx="530225" cy="0"/>
          </a:xfrm>
          <a:prstGeom prst="line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93" name="Rectangle 192"/>
          <p:cNvSpPr>
            <a:spLocks noChangeArrowheads="1"/>
          </p:cNvSpPr>
          <p:nvPr/>
        </p:nvSpPr>
        <p:spPr bwMode="auto">
          <a:xfrm>
            <a:off x="7978775" y="1779588"/>
            <a:ext cx="23403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8x1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94" name="Rectangle 195"/>
          <p:cNvSpPr>
            <a:spLocks noChangeArrowheads="1"/>
          </p:cNvSpPr>
          <p:nvPr/>
        </p:nvSpPr>
        <p:spPr bwMode="auto">
          <a:xfrm>
            <a:off x="8210550" y="1779588"/>
            <a:ext cx="3095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Mem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95" name="Rectangle 196"/>
          <p:cNvSpPr>
            <a:spLocks noChangeArrowheads="1"/>
          </p:cNvSpPr>
          <p:nvPr/>
        </p:nvSpPr>
        <p:spPr bwMode="auto">
          <a:xfrm>
            <a:off x="8529638" y="1779588"/>
            <a:ext cx="3526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.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196" name="Group 240"/>
          <p:cNvGrpSpPr>
            <a:grpSpLocks/>
          </p:cNvGrpSpPr>
          <p:nvPr/>
        </p:nvGrpSpPr>
        <p:grpSpPr bwMode="auto">
          <a:xfrm>
            <a:off x="8351844" y="2000251"/>
            <a:ext cx="87312" cy="1563688"/>
            <a:chOff x="5261" y="1260"/>
            <a:chExt cx="55" cy="985"/>
          </a:xfrm>
        </p:grpSpPr>
        <p:sp>
          <p:nvSpPr>
            <p:cNvPr id="197" name="Rectangle 197"/>
            <p:cNvSpPr>
              <a:spLocks noChangeArrowheads="1"/>
            </p:cNvSpPr>
            <p:nvPr/>
          </p:nvSpPr>
          <p:spPr bwMode="auto">
            <a:xfrm>
              <a:off x="5261" y="1260"/>
              <a:ext cx="5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FF0000"/>
                  </a:solidFill>
                  <a:latin typeface="Comic Sans MS" pitchFamily="66" charset="0"/>
                </a:rPr>
                <a:t>0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198" name="Rectangle 198"/>
            <p:cNvSpPr>
              <a:spLocks noChangeArrowheads="1"/>
            </p:cNvSpPr>
            <p:nvPr/>
          </p:nvSpPr>
          <p:spPr bwMode="auto">
            <a:xfrm>
              <a:off x="5261" y="1383"/>
              <a:ext cx="4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FF0000"/>
                  </a:solidFill>
                  <a:latin typeface="Comic Sans MS" pitchFamily="66" charset="0"/>
                </a:rPr>
                <a:t>1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199" name="Rectangle 199"/>
            <p:cNvSpPr>
              <a:spLocks noChangeArrowheads="1"/>
            </p:cNvSpPr>
            <p:nvPr/>
          </p:nvSpPr>
          <p:spPr bwMode="auto">
            <a:xfrm>
              <a:off x="5261" y="1511"/>
              <a:ext cx="4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FF0000"/>
                  </a:solidFill>
                  <a:latin typeface="Comic Sans MS" pitchFamily="66" charset="0"/>
                </a:rPr>
                <a:t>1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200" name="Rectangle 200"/>
            <p:cNvSpPr>
              <a:spLocks noChangeArrowheads="1"/>
            </p:cNvSpPr>
            <p:nvPr/>
          </p:nvSpPr>
          <p:spPr bwMode="auto">
            <a:xfrm>
              <a:off x="5261" y="1634"/>
              <a:ext cx="4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FF0000"/>
                  </a:solidFill>
                  <a:latin typeface="Comic Sans MS" pitchFamily="66" charset="0"/>
                </a:rPr>
                <a:t>1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201" name="Rectangle 201"/>
            <p:cNvSpPr>
              <a:spLocks noChangeArrowheads="1"/>
            </p:cNvSpPr>
            <p:nvPr/>
          </p:nvSpPr>
          <p:spPr bwMode="auto">
            <a:xfrm>
              <a:off x="5261" y="1762"/>
              <a:ext cx="4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FF0000"/>
                  </a:solidFill>
                  <a:latin typeface="Comic Sans MS" pitchFamily="66" charset="0"/>
                </a:rPr>
                <a:t>1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202" name="Rectangle 202"/>
            <p:cNvSpPr>
              <a:spLocks noChangeArrowheads="1"/>
            </p:cNvSpPr>
            <p:nvPr/>
          </p:nvSpPr>
          <p:spPr bwMode="auto">
            <a:xfrm>
              <a:off x="5261" y="1887"/>
              <a:ext cx="4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FF0000"/>
                  </a:solidFill>
                  <a:latin typeface="Comic Sans MS" pitchFamily="66" charset="0"/>
                </a:rPr>
                <a:t>1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203" name="Rectangle 203"/>
            <p:cNvSpPr>
              <a:spLocks noChangeArrowheads="1"/>
            </p:cNvSpPr>
            <p:nvPr/>
          </p:nvSpPr>
          <p:spPr bwMode="auto">
            <a:xfrm>
              <a:off x="5261" y="2015"/>
              <a:ext cx="4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FF0000"/>
                  </a:solidFill>
                  <a:latin typeface="Comic Sans MS" pitchFamily="66" charset="0"/>
                </a:rPr>
                <a:t>1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204" name="Rectangle 204"/>
            <p:cNvSpPr>
              <a:spLocks noChangeArrowheads="1"/>
            </p:cNvSpPr>
            <p:nvPr/>
          </p:nvSpPr>
          <p:spPr bwMode="auto">
            <a:xfrm>
              <a:off x="5261" y="2138"/>
              <a:ext cx="4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FF0000"/>
                  </a:solidFill>
                  <a:latin typeface="Comic Sans MS" pitchFamily="66" charset="0"/>
                </a:rPr>
                <a:t>1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</p:grpSp>
      <p:sp>
        <p:nvSpPr>
          <p:cNvPr id="205" name="Rectangle 205"/>
          <p:cNvSpPr>
            <a:spLocks noChangeArrowheads="1"/>
          </p:cNvSpPr>
          <p:nvPr/>
        </p:nvSpPr>
        <p:spPr bwMode="auto">
          <a:xfrm>
            <a:off x="8343900" y="3627438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D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06" name="Rectangle 206"/>
          <p:cNvSpPr>
            <a:spLocks noChangeArrowheads="1"/>
          </p:cNvSpPr>
          <p:nvPr/>
        </p:nvSpPr>
        <p:spPr bwMode="auto">
          <a:xfrm>
            <a:off x="8018463" y="2000250"/>
            <a:ext cx="865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07" name="Rectangle 208"/>
          <p:cNvSpPr>
            <a:spLocks noChangeArrowheads="1"/>
          </p:cNvSpPr>
          <p:nvPr/>
        </p:nvSpPr>
        <p:spPr bwMode="auto">
          <a:xfrm>
            <a:off x="8018463" y="2195513"/>
            <a:ext cx="6412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08" name="Rectangle 209"/>
          <p:cNvSpPr>
            <a:spLocks noChangeArrowheads="1"/>
          </p:cNvSpPr>
          <p:nvPr/>
        </p:nvSpPr>
        <p:spPr bwMode="auto">
          <a:xfrm>
            <a:off x="8018463" y="2398713"/>
            <a:ext cx="865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09" name="Rectangle 210"/>
          <p:cNvSpPr>
            <a:spLocks noChangeArrowheads="1"/>
          </p:cNvSpPr>
          <p:nvPr/>
        </p:nvSpPr>
        <p:spPr bwMode="auto">
          <a:xfrm>
            <a:off x="8018463" y="2593975"/>
            <a:ext cx="865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10" name="Rectangle 211"/>
          <p:cNvSpPr>
            <a:spLocks noChangeArrowheads="1"/>
          </p:cNvSpPr>
          <p:nvPr/>
        </p:nvSpPr>
        <p:spPr bwMode="auto">
          <a:xfrm>
            <a:off x="8018463" y="2797175"/>
            <a:ext cx="865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4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11" name="Rectangle 212"/>
          <p:cNvSpPr>
            <a:spLocks noChangeArrowheads="1"/>
          </p:cNvSpPr>
          <p:nvPr/>
        </p:nvSpPr>
        <p:spPr bwMode="auto">
          <a:xfrm>
            <a:off x="8018463" y="2995613"/>
            <a:ext cx="865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12" name="Rectangle 213"/>
          <p:cNvSpPr>
            <a:spLocks noChangeArrowheads="1"/>
          </p:cNvSpPr>
          <p:nvPr/>
        </p:nvSpPr>
        <p:spPr bwMode="auto">
          <a:xfrm>
            <a:off x="8018463" y="3198813"/>
            <a:ext cx="865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6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13" name="Rectangle 214"/>
          <p:cNvSpPr>
            <a:spLocks noChangeArrowheads="1"/>
          </p:cNvSpPr>
          <p:nvPr/>
        </p:nvSpPr>
        <p:spPr bwMode="auto">
          <a:xfrm>
            <a:off x="8018463" y="3394075"/>
            <a:ext cx="865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7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14" name="Rectangle 215"/>
          <p:cNvSpPr>
            <a:spLocks noChangeArrowheads="1"/>
          </p:cNvSpPr>
          <p:nvPr/>
        </p:nvSpPr>
        <p:spPr bwMode="auto">
          <a:xfrm>
            <a:off x="7789863" y="2705100"/>
            <a:ext cx="15869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a2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15" name="Rectangle 216"/>
          <p:cNvSpPr>
            <a:spLocks noChangeArrowheads="1"/>
          </p:cNvSpPr>
          <p:nvPr/>
        </p:nvSpPr>
        <p:spPr bwMode="auto">
          <a:xfrm>
            <a:off x="7789863" y="2857500"/>
            <a:ext cx="13625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a1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16" name="Rectangle 217"/>
          <p:cNvSpPr>
            <a:spLocks noChangeArrowheads="1"/>
          </p:cNvSpPr>
          <p:nvPr/>
        </p:nvSpPr>
        <p:spPr bwMode="auto">
          <a:xfrm>
            <a:off x="7789863" y="3036888"/>
            <a:ext cx="15869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a0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17" name="Rectangle 218"/>
          <p:cNvSpPr>
            <a:spLocks noChangeArrowheads="1"/>
          </p:cNvSpPr>
          <p:nvPr/>
        </p:nvSpPr>
        <p:spPr bwMode="auto">
          <a:xfrm>
            <a:off x="6292850" y="4016375"/>
            <a:ext cx="6572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6600CC"/>
                </a:solidFill>
                <a:latin typeface="Comic Sans MS" pitchFamily="66" charset="0"/>
              </a:rPr>
              <a:t>t</a:t>
            </a:r>
            <a:endParaRPr lang="en-US">
              <a:solidFill>
                <a:srgbClr val="6600CC"/>
              </a:solidFill>
              <a:latin typeface="Comic Sans MS" pitchFamily="66" charset="0"/>
            </a:endParaRPr>
          </a:p>
        </p:txBody>
      </p:sp>
      <p:sp>
        <p:nvSpPr>
          <p:cNvPr id="218" name="Rectangle 219"/>
          <p:cNvSpPr>
            <a:spLocks noChangeArrowheads="1"/>
          </p:cNvSpPr>
          <p:nvPr/>
        </p:nvSpPr>
        <p:spPr bwMode="auto">
          <a:xfrm>
            <a:off x="6975475" y="3890963"/>
            <a:ext cx="7373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6600CC"/>
                </a:solidFill>
                <a:latin typeface="Comic Sans MS" pitchFamily="66" charset="0"/>
              </a:rPr>
              <a:t>u</a:t>
            </a:r>
            <a:endParaRPr lang="en-US">
              <a:solidFill>
                <a:srgbClr val="6600CC"/>
              </a:solidFill>
              <a:latin typeface="Comic Sans MS" pitchFamily="66" charset="0"/>
            </a:endParaRPr>
          </a:p>
        </p:txBody>
      </p:sp>
      <p:sp>
        <p:nvSpPr>
          <p:cNvPr id="219" name="Rectangle 220"/>
          <p:cNvSpPr>
            <a:spLocks noChangeArrowheads="1"/>
          </p:cNvSpPr>
          <p:nvPr/>
        </p:nvSpPr>
        <p:spPr bwMode="auto">
          <a:xfrm>
            <a:off x="4491038" y="4217988"/>
            <a:ext cx="8335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d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220" name="Group 248"/>
          <p:cNvGrpSpPr>
            <a:grpSpLocks/>
          </p:cNvGrpSpPr>
          <p:nvPr/>
        </p:nvGrpSpPr>
        <p:grpSpPr bwMode="auto">
          <a:xfrm>
            <a:off x="5524500" y="2747963"/>
            <a:ext cx="2233613" cy="1433512"/>
            <a:chOff x="3480" y="1731"/>
            <a:chExt cx="1407" cy="903"/>
          </a:xfrm>
        </p:grpSpPr>
        <p:sp>
          <p:nvSpPr>
            <p:cNvPr id="221" name="Freeform 221"/>
            <p:cNvSpPr>
              <a:spLocks/>
            </p:cNvSpPr>
            <p:nvPr/>
          </p:nvSpPr>
          <p:spPr bwMode="auto">
            <a:xfrm>
              <a:off x="3480" y="1754"/>
              <a:ext cx="1330" cy="880"/>
            </a:xfrm>
            <a:custGeom>
              <a:avLst/>
              <a:gdLst>
                <a:gd name="T0" fmla="*/ 1330 w 1330"/>
                <a:gd name="T1" fmla="*/ 0 h 880"/>
                <a:gd name="T2" fmla="*/ 1223 w 1330"/>
                <a:gd name="T3" fmla="*/ 0 h 880"/>
                <a:gd name="T4" fmla="*/ 1223 w 1330"/>
                <a:gd name="T5" fmla="*/ 880 h 880"/>
                <a:gd name="T6" fmla="*/ 0 w 1330"/>
                <a:gd name="T7" fmla="*/ 880 h 880"/>
                <a:gd name="T8" fmla="*/ 0 w 1330"/>
                <a:gd name="T9" fmla="*/ 64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880"/>
                <a:gd name="T17" fmla="*/ 1330 w 133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880">
                  <a:moveTo>
                    <a:pt x="1330" y="0"/>
                  </a:moveTo>
                  <a:lnTo>
                    <a:pt x="1223" y="0"/>
                  </a:lnTo>
                  <a:lnTo>
                    <a:pt x="1223" y="880"/>
                  </a:lnTo>
                  <a:lnTo>
                    <a:pt x="0" y="880"/>
                  </a:lnTo>
                  <a:lnTo>
                    <a:pt x="0" y="64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2" name="Freeform 222"/>
            <p:cNvSpPr>
              <a:spLocks/>
            </p:cNvSpPr>
            <p:nvPr/>
          </p:nvSpPr>
          <p:spPr bwMode="auto">
            <a:xfrm>
              <a:off x="4793" y="1731"/>
              <a:ext cx="94" cy="48"/>
            </a:xfrm>
            <a:custGeom>
              <a:avLst/>
              <a:gdLst>
                <a:gd name="T0" fmla="*/ 0 w 94"/>
                <a:gd name="T1" fmla="*/ 48 h 48"/>
                <a:gd name="T2" fmla="*/ 94 w 94"/>
                <a:gd name="T3" fmla="*/ 23 h 48"/>
                <a:gd name="T4" fmla="*/ 0 w 94"/>
                <a:gd name="T5" fmla="*/ 0 h 48"/>
                <a:gd name="T6" fmla="*/ 0 w 94"/>
                <a:gd name="T7" fmla="*/ 48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48"/>
                <a:gd name="T14" fmla="*/ 94 w 9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48">
                  <a:moveTo>
                    <a:pt x="0" y="48"/>
                  </a:moveTo>
                  <a:lnTo>
                    <a:pt x="94" y="23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grpSp>
        <p:nvGrpSpPr>
          <p:cNvPr id="223" name="Group 249"/>
          <p:cNvGrpSpPr>
            <a:grpSpLocks/>
          </p:cNvGrpSpPr>
          <p:nvPr/>
        </p:nvGrpSpPr>
        <p:grpSpPr bwMode="auto">
          <a:xfrm>
            <a:off x="4591050" y="2897188"/>
            <a:ext cx="3171825" cy="1343025"/>
            <a:chOff x="2892" y="1825"/>
            <a:chExt cx="1998" cy="846"/>
          </a:xfrm>
        </p:grpSpPr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2892" y="1850"/>
              <a:ext cx="1924" cy="821"/>
            </a:xfrm>
            <a:custGeom>
              <a:avLst/>
              <a:gdLst>
                <a:gd name="T0" fmla="*/ 1924 w 1924"/>
                <a:gd name="T1" fmla="*/ 0 h 821"/>
                <a:gd name="T2" fmla="*/ 1845 w 1924"/>
                <a:gd name="T3" fmla="*/ 0 h 821"/>
                <a:gd name="T4" fmla="*/ 1845 w 1924"/>
                <a:gd name="T5" fmla="*/ 821 h 821"/>
                <a:gd name="T6" fmla="*/ 0 w 1924"/>
                <a:gd name="T7" fmla="*/ 821 h 8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4"/>
                <a:gd name="T13" fmla="*/ 0 h 821"/>
                <a:gd name="T14" fmla="*/ 1924 w 1924"/>
                <a:gd name="T15" fmla="*/ 821 h 8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4" h="821">
                  <a:moveTo>
                    <a:pt x="1924" y="0"/>
                  </a:moveTo>
                  <a:lnTo>
                    <a:pt x="1845" y="0"/>
                  </a:lnTo>
                  <a:lnTo>
                    <a:pt x="1845" y="821"/>
                  </a:lnTo>
                  <a:lnTo>
                    <a:pt x="0" y="821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4799" y="1825"/>
              <a:ext cx="91" cy="48"/>
            </a:xfrm>
            <a:custGeom>
              <a:avLst/>
              <a:gdLst>
                <a:gd name="T0" fmla="*/ 0 w 91"/>
                <a:gd name="T1" fmla="*/ 48 h 48"/>
                <a:gd name="T2" fmla="*/ 91 w 91"/>
                <a:gd name="T3" fmla="*/ 25 h 48"/>
                <a:gd name="T4" fmla="*/ 0 w 91"/>
                <a:gd name="T5" fmla="*/ 0 h 48"/>
                <a:gd name="T6" fmla="*/ 0 w 91"/>
                <a:gd name="T7" fmla="*/ 48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48"/>
                <a:gd name="T14" fmla="*/ 91 w 91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48">
                  <a:moveTo>
                    <a:pt x="0" y="48"/>
                  </a:moveTo>
                  <a:lnTo>
                    <a:pt x="91" y="25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sp>
        <p:nvSpPr>
          <p:cNvPr id="226" name="Line 225"/>
          <p:cNvSpPr>
            <a:spLocks noChangeShapeType="1"/>
          </p:cNvSpPr>
          <p:nvPr/>
        </p:nvSpPr>
        <p:spPr bwMode="auto">
          <a:xfrm>
            <a:off x="7753350" y="3089275"/>
            <a:ext cx="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27" name="Line 226"/>
          <p:cNvSpPr>
            <a:spLocks noChangeShapeType="1"/>
          </p:cNvSpPr>
          <p:nvPr/>
        </p:nvSpPr>
        <p:spPr bwMode="auto">
          <a:xfrm>
            <a:off x="7753350" y="3089275"/>
            <a:ext cx="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grpSp>
        <p:nvGrpSpPr>
          <p:cNvPr id="228" name="Group 250"/>
          <p:cNvGrpSpPr>
            <a:grpSpLocks/>
          </p:cNvGrpSpPr>
          <p:nvPr/>
        </p:nvGrpSpPr>
        <p:grpSpPr bwMode="auto">
          <a:xfrm>
            <a:off x="6945313" y="3059113"/>
            <a:ext cx="830262" cy="1230312"/>
            <a:chOff x="4375" y="1927"/>
            <a:chExt cx="523" cy="775"/>
          </a:xfrm>
        </p:grpSpPr>
        <p:sp>
          <p:nvSpPr>
            <p:cNvPr id="229" name="Freeform 227"/>
            <p:cNvSpPr>
              <a:spLocks/>
            </p:cNvSpPr>
            <p:nvPr/>
          </p:nvSpPr>
          <p:spPr bwMode="auto">
            <a:xfrm>
              <a:off x="4375" y="1952"/>
              <a:ext cx="447" cy="750"/>
            </a:xfrm>
            <a:custGeom>
              <a:avLst/>
              <a:gdLst>
                <a:gd name="T0" fmla="*/ 447 w 447"/>
                <a:gd name="T1" fmla="*/ 0 h 750"/>
                <a:gd name="T2" fmla="*/ 407 w 447"/>
                <a:gd name="T3" fmla="*/ 0 h 750"/>
                <a:gd name="T4" fmla="*/ 407 w 447"/>
                <a:gd name="T5" fmla="*/ 750 h 750"/>
                <a:gd name="T6" fmla="*/ 0 w 447"/>
                <a:gd name="T7" fmla="*/ 750 h 750"/>
                <a:gd name="T8" fmla="*/ 0 w 447"/>
                <a:gd name="T9" fmla="*/ 450 h 7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7"/>
                <a:gd name="T16" fmla="*/ 0 h 750"/>
                <a:gd name="T17" fmla="*/ 447 w 447"/>
                <a:gd name="T18" fmla="*/ 750 h 7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7" h="750">
                  <a:moveTo>
                    <a:pt x="447" y="0"/>
                  </a:moveTo>
                  <a:lnTo>
                    <a:pt x="407" y="0"/>
                  </a:lnTo>
                  <a:lnTo>
                    <a:pt x="407" y="750"/>
                  </a:lnTo>
                  <a:lnTo>
                    <a:pt x="0" y="750"/>
                  </a:lnTo>
                  <a:lnTo>
                    <a:pt x="0" y="45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30" name="Freeform 228"/>
            <p:cNvSpPr>
              <a:spLocks/>
            </p:cNvSpPr>
            <p:nvPr/>
          </p:nvSpPr>
          <p:spPr bwMode="auto">
            <a:xfrm>
              <a:off x="4805" y="1927"/>
              <a:ext cx="93" cy="48"/>
            </a:xfrm>
            <a:custGeom>
              <a:avLst/>
              <a:gdLst>
                <a:gd name="T0" fmla="*/ 0 w 93"/>
                <a:gd name="T1" fmla="*/ 48 h 48"/>
                <a:gd name="T2" fmla="*/ 93 w 93"/>
                <a:gd name="T3" fmla="*/ 25 h 48"/>
                <a:gd name="T4" fmla="*/ 0 w 93"/>
                <a:gd name="T5" fmla="*/ 0 h 48"/>
                <a:gd name="T6" fmla="*/ 0 w 93"/>
                <a:gd name="T7" fmla="*/ 48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48"/>
                <a:gd name="T14" fmla="*/ 93 w 9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48">
                  <a:moveTo>
                    <a:pt x="0" y="48"/>
                  </a:moveTo>
                  <a:lnTo>
                    <a:pt x="93" y="25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sp>
        <p:nvSpPr>
          <p:cNvPr id="231" name="Freeform 229"/>
          <p:cNvSpPr>
            <a:spLocks/>
          </p:cNvSpPr>
          <p:nvPr/>
        </p:nvSpPr>
        <p:spPr bwMode="auto">
          <a:xfrm>
            <a:off x="8382000" y="3808413"/>
            <a:ext cx="279400" cy="323850"/>
          </a:xfrm>
          <a:custGeom>
            <a:avLst/>
            <a:gdLst>
              <a:gd name="T0" fmla="*/ 0 w 176"/>
              <a:gd name="T1" fmla="*/ 0 h 204"/>
              <a:gd name="T2" fmla="*/ 0 w 176"/>
              <a:gd name="T3" fmla="*/ 323850 h 204"/>
              <a:gd name="T4" fmla="*/ 279400 w 176"/>
              <a:gd name="T5" fmla="*/ 323850 h 204"/>
              <a:gd name="T6" fmla="*/ 0 60000 65536"/>
              <a:gd name="T7" fmla="*/ 0 60000 65536"/>
              <a:gd name="T8" fmla="*/ 0 60000 65536"/>
              <a:gd name="T9" fmla="*/ 0 w 176"/>
              <a:gd name="T10" fmla="*/ 0 h 204"/>
              <a:gd name="T11" fmla="*/ 176 w 176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204">
                <a:moveTo>
                  <a:pt x="0" y="0"/>
                </a:moveTo>
                <a:lnTo>
                  <a:pt x="0" y="204"/>
                </a:lnTo>
                <a:lnTo>
                  <a:pt x="176" y="204"/>
                </a:lnTo>
              </a:path>
            </a:pathLst>
          </a:cu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32" name="Freeform 230"/>
          <p:cNvSpPr>
            <a:spLocks/>
          </p:cNvSpPr>
          <p:nvPr/>
        </p:nvSpPr>
        <p:spPr bwMode="auto">
          <a:xfrm>
            <a:off x="8634413" y="4097338"/>
            <a:ext cx="147637" cy="76200"/>
          </a:xfrm>
          <a:custGeom>
            <a:avLst/>
            <a:gdLst>
              <a:gd name="T0" fmla="*/ 0 w 93"/>
              <a:gd name="T1" fmla="*/ 76200 h 48"/>
              <a:gd name="T2" fmla="*/ 147637 w 93"/>
              <a:gd name="T3" fmla="*/ 34925 h 48"/>
              <a:gd name="T4" fmla="*/ 0 w 93"/>
              <a:gd name="T5" fmla="*/ 0 h 48"/>
              <a:gd name="T6" fmla="*/ 0 w 93"/>
              <a:gd name="T7" fmla="*/ 7620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93"/>
              <a:gd name="T13" fmla="*/ 0 h 48"/>
              <a:gd name="T14" fmla="*/ 93 w 93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" h="48">
                <a:moveTo>
                  <a:pt x="0" y="48"/>
                </a:moveTo>
                <a:lnTo>
                  <a:pt x="93" y="22"/>
                </a:lnTo>
                <a:lnTo>
                  <a:pt x="0" y="0"/>
                </a:lnTo>
                <a:lnTo>
                  <a:pt x="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33" name="Rectangle 231"/>
          <p:cNvSpPr>
            <a:spLocks noChangeArrowheads="1"/>
          </p:cNvSpPr>
          <p:nvPr/>
        </p:nvSpPr>
        <p:spPr bwMode="auto">
          <a:xfrm>
            <a:off x="8656638" y="3921125"/>
            <a:ext cx="8976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Y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234" name="Group 235"/>
          <p:cNvGrpSpPr>
            <a:grpSpLocks/>
          </p:cNvGrpSpPr>
          <p:nvPr/>
        </p:nvGrpSpPr>
        <p:grpSpPr bwMode="auto">
          <a:xfrm>
            <a:off x="2816227" y="2028825"/>
            <a:ext cx="839788" cy="733425"/>
            <a:chOff x="1774" y="1278"/>
            <a:chExt cx="529" cy="462"/>
          </a:xfrm>
        </p:grpSpPr>
        <p:sp>
          <p:nvSpPr>
            <p:cNvPr id="235" name="Freeform 162"/>
            <p:cNvSpPr>
              <a:spLocks/>
            </p:cNvSpPr>
            <p:nvPr/>
          </p:nvSpPr>
          <p:spPr bwMode="auto">
            <a:xfrm>
              <a:off x="1774" y="1278"/>
              <a:ext cx="529" cy="462"/>
            </a:xfrm>
            <a:custGeom>
              <a:avLst/>
              <a:gdLst>
                <a:gd name="T0" fmla="*/ 269 w 187"/>
                <a:gd name="T1" fmla="*/ 459 h 163"/>
                <a:gd name="T2" fmla="*/ 3 w 187"/>
                <a:gd name="T3" fmla="*/ 238 h 163"/>
                <a:gd name="T4" fmla="*/ 260 w 187"/>
                <a:gd name="T5" fmla="*/ 3 h 163"/>
                <a:gd name="T6" fmla="*/ 529 w 187"/>
                <a:gd name="T7" fmla="*/ 227 h 163"/>
                <a:gd name="T8" fmla="*/ 269 w 187"/>
                <a:gd name="T9" fmla="*/ 459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163"/>
                <a:gd name="T17" fmla="*/ 187 w 187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163">
                  <a:moveTo>
                    <a:pt x="95" y="162"/>
                  </a:moveTo>
                  <a:cubicBezTo>
                    <a:pt x="44" y="163"/>
                    <a:pt x="2" y="128"/>
                    <a:pt x="1" y="84"/>
                  </a:cubicBezTo>
                  <a:cubicBezTo>
                    <a:pt x="0" y="39"/>
                    <a:pt x="41" y="2"/>
                    <a:pt x="92" y="1"/>
                  </a:cubicBezTo>
                  <a:cubicBezTo>
                    <a:pt x="143" y="0"/>
                    <a:pt x="186" y="36"/>
                    <a:pt x="187" y="80"/>
                  </a:cubicBezTo>
                  <a:cubicBezTo>
                    <a:pt x="187" y="124"/>
                    <a:pt x="147" y="161"/>
                    <a:pt x="95" y="162"/>
                  </a:cubicBezTo>
                  <a:close/>
                </a:path>
              </a:pathLst>
            </a:custGeom>
            <a:noFill/>
            <a:ln w="26988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36" name="Rectangle 232"/>
            <p:cNvSpPr>
              <a:spLocks noChangeArrowheads="1"/>
            </p:cNvSpPr>
            <p:nvPr/>
          </p:nvSpPr>
          <p:spPr bwMode="auto">
            <a:xfrm>
              <a:off x="2259" y="1281"/>
              <a:ext cx="4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FF0000"/>
                  </a:solidFill>
                  <a:latin typeface="Comic Sans MS" pitchFamily="66" charset="0"/>
                </a:rPr>
                <a:t>1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37" name="Group 236"/>
          <p:cNvGrpSpPr>
            <a:grpSpLocks/>
          </p:cNvGrpSpPr>
          <p:nvPr/>
        </p:nvGrpSpPr>
        <p:grpSpPr bwMode="auto">
          <a:xfrm>
            <a:off x="2779713" y="2828928"/>
            <a:ext cx="647700" cy="539751"/>
            <a:chOff x="1751" y="1782"/>
            <a:chExt cx="408" cy="340"/>
          </a:xfrm>
        </p:grpSpPr>
        <p:sp>
          <p:nvSpPr>
            <p:cNvPr id="238" name="Freeform 169"/>
            <p:cNvSpPr>
              <a:spLocks/>
            </p:cNvSpPr>
            <p:nvPr/>
          </p:nvSpPr>
          <p:spPr bwMode="auto">
            <a:xfrm>
              <a:off x="1751" y="1782"/>
              <a:ext cx="379" cy="334"/>
            </a:xfrm>
            <a:custGeom>
              <a:avLst/>
              <a:gdLst>
                <a:gd name="T0" fmla="*/ 190 w 134"/>
                <a:gd name="T1" fmla="*/ 334 h 118"/>
                <a:gd name="T2" fmla="*/ 0 w 134"/>
                <a:gd name="T3" fmla="*/ 170 h 118"/>
                <a:gd name="T4" fmla="*/ 187 w 134"/>
                <a:gd name="T5" fmla="*/ 3 h 118"/>
                <a:gd name="T6" fmla="*/ 376 w 134"/>
                <a:gd name="T7" fmla="*/ 164 h 118"/>
                <a:gd name="T8" fmla="*/ 190 w 134"/>
                <a:gd name="T9" fmla="*/ 334 h 1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"/>
                <a:gd name="T16" fmla="*/ 0 h 118"/>
                <a:gd name="T17" fmla="*/ 134 w 134"/>
                <a:gd name="T18" fmla="*/ 118 h 1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" h="118">
                  <a:moveTo>
                    <a:pt x="67" y="118"/>
                  </a:moveTo>
                  <a:cubicBezTo>
                    <a:pt x="31" y="118"/>
                    <a:pt x="1" y="92"/>
                    <a:pt x="0" y="60"/>
                  </a:cubicBezTo>
                  <a:cubicBezTo>
                    <a:pt x="0" y="28"/>
                    <a:pt x="29" y="1"/>
                    <a:pt x="66" y="1"/>
                  </a:cubicBezTo>
                  <a:cubicBezTo>
                    <a:pt x="103" y="0"/>
                    <a:pt x="133" y="26"/>
                    <a:pt x="133" y="58"/>
                  </a:cubicBezTo>
                  <a:cubicBezTo>
                    <a:pt x="134" y="91"/>
                    <a:pt x="104" y="117"/>
                    <a:pt x="67" y="118"/>
                  </a:cubicBezTo>
                  <a:close/>
                </a:path>
              </a:pathLst>
            </a:custGeom>
            <a:noFill/>
            <a:ln w="26988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39" name="Rectangle 233"/>
            <p:cNvSpPr>
              <a:spLocks noChangeArrowheads="1"/>
            </p:cNvSpPr>
            <p:nvPr/>
          </p:nvSpPr>
          <p:spPr bwMode="auto">
            <a:xfrm>
              <a:off x="2104" y="2015"/>
              <a:ext cx="5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FF0000"/>
                  </a:solidFill>
                  <a:latin typeface="Comic Sans MS" pitchFamily="66" charset="0"/>
                </a:rPr>
                <a:t>2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40" name="Group 237"/>
          <p:cNvGrpSpPr>
            <a:grpSpLocks/>
          </p:cNvGrpSpPr>
          <p:nvPr/>
        </p:nvGrpSpPr>
        <p:grpSpPr bwMode="auto">
          <a:xfrm>
            <a:off x="3584575" y="2532061"/>
            <a:ext cx="596900" cy="663574"/>
            <a:chOff x="2258" y="1595"/>
            <a:chExt cx="376" cy="418"/>
          </a:xfrm>
        </p:grpSpPr>
        <p:sp>
          <p:nvSpPr>
            <p:cNvPr id="241" name="Freeform 161"/>
            <p:cNvSpPr>
              <a:spLocks/>
            </p:cNvSpPr>
            <p:nvPr/>
          </p:nvSpPr>
          <p:spPr bwMode="auto">
            <a:xfrm>
              <a:off x="2258" y="1595"/>
              <a:ext cx="376" cy="332"/>
            </a:xfrm>
            <a:custGeom>
              <a:avLst/>
              <a:gdLst>
                <a:gd name="T0" fmla="*/ 189 w 133"/>
                <a:gd name="T1" fmla="*/ 332 h 117"/>
                <a:gd name="T2" fmla="*/ 0 w 133"/>
                <a:gd name="T3" fmla="*/ 167 h 117"/>
                <a:gd name="T4" fmla="*/ 187 w 133"/>
                <a:gd name="T5" fmla="*/ 0 h 117"/>
                <a:gd name="T6" fmla="*/ 376 w 133"/>
                <a:gd name="T7" fmla="*/ 165 h 117"/>
                <a:gd name="T8" fmla="*/ 189 w 133"/>
                <a:gd name="T9" fmla="*/ 332 h 1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117"/>
                <a:gd name="T17" fmla="*/ 133 w 133"/>
                <a:gd name="T18" fmla="*/ 117 h 1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117">
                  <a:moveTo>
                    <a:pt x="67" y="117"/>
                  </a:moveTo>
                  <a:cubicBezTo>
                    <a:pt x="31" y="117"/>
                    <a:pt x="0" y="92"/>
                    <a:pt x="0" y="59"/>
                  </a:cubicBezTo>
                  <a:cubicBezTo>
                    <a:pt x="0" y="27"/>
                    <a:pt x="29" y="1"/>
                    <a:pt x="66" y="0"/>
                  </a:cubicBezTo>
                  <a:cubicBezTo>
                    <a:pt x="102" y="0"/>
                    <a:pt x="132" y="26"/>
                    <a:pt x="133" y="58"/>
                  </a:cubicBezTo>
                  <a:cubicBezTo>
                    <a:pt x="133" y="90"/>
                    <a:pt x="104" y="117"/>
                    <a:pt x="67" y="117"/>
                  </a:cubicBezTo>
                  <a:close/>
                </a:path>
              </a:pathLst>
            </a:custGeom>
            <a:noFill/>
            <a:ln w="26988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42" name="Rectangle 234"/>
            <p:cNvSpPr>
              <a:spLocks noChangeArrowheads="1"/>
            </p:cNvSpPr>
            <p:nvPr/>
          </p:nvSpPr>
          <p:spPr bwMode="auto">
            <a:xfrm>
              <a:off x="2527" y="1906"/>
              <a:ext cx="5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FF0000"/>
                  </a:solidFill>
                  <a:latin typeface="Comic Sans MS" pitchFamily="66" charset="0"/>
                </a:rPr>
                <a:t>3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104 -0.05834 L -2.22222E-6 -1.11111E-6 " pathEditMode="relative" ptsTypes="AA">
                                      <p:cBhvr>
                                        <p:cTn id="1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771 0.05555 L 1.66667E-6 -8.88889E-6 " pathEditMode="relative" ptsTypes="AA">
                                      <p:cBhvr>
                                        <p:cTn id="2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958 0.00277 L 9.72222E-6 -1.11111E-6 " pathEditMode="relative" ptsTypes="AA">
                                      <p:cBhvr>
                                        <p:cTn id="43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158" grpId="0"/>
      <p:bldP spid="217" grpId="0"/>
      <p:bldP spid="218" grpId="0"/>
      <p:bldP spid="219" grpId="0"/>
      <p:bldP spid="231" grpId="0" animBg="1"/>
      <p:bldP spid="232" grpId="0" animBg="1"/>
      <p:bldP spid="2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Underutilized LUTs are Common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741363" y="2017713"/>
            <a:ext cx="1708150" cy="1196975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975350" y="1490663"/>
            <a:ext cx="1176338" cy="2381250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7621588" y="1490663"/>
            <a:ext cx="1174750" cy="2381250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438150" y="2451100"/>
            <a:ext cx="904875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>
            <a:off x="569913" y="2409825"/>
            <a:ext cx="166687" cy="84138"/>
          </a:xfrm>
          <a:custGeom>
            <a:avLst/>
            <a:gdLst>
              <a:gd name="T0" fmla="*/ 166687 w 105"/>
              <a:gd name="T1" fmla="*/ 41275 h 53"/>
              <a:gd name="T2" fmla="*/ 0 w 105"/>
              <a:gd name="T3" fmla="*/ 0 h 53"/>
              <a:gd name="T4" fmla="*/ 0 w 105"/>
              <a:gd name="T5" fmla="*/ 84138 h 53"/>
              <a:gd name="T6" fmla="*/ 166687 w 105"/>
              <a:gd name="T7" fmla="*/ 41275 h 53"/>
              <a:gd name="T8" fmla="*/ 0 60000 65536"/>
              <a:gd name="T9" fmla="*/ 0 60000 65536"/>
              <a:gd name="T10" fmla="*/ 0 60000 65536"/>
              <a:gd name="T11" fmla="*/ 0 60000 65536"/>
              <a:gd name="T12" fmla="*/ 0 w 105"/>
              <a:gd name="T13" fmla="*/ 0 h 53"/>
              <a:gd name="T14" fmla="*/ 105 w 105"/>
              <a:gd name="T15" fmla="*/ 53 h 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" h="53">
                <a:moveTo>
                  <a:pt x="105" y="26"/>
                </a:moveTo>
                <a:lnTo>
                  <a:pt x="0" y="0"/>
                </a:lnTo>
                <a:lnTo>
                  <a:pt x="0" y="53"/>
                </a:lnTo>
                <a:lnTo>
                  <a:pt x="105" y="2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>
            <a:off x="569913" y="2927350"/>
            <a:ext cx="166687" cy="82550"/>
          </a:xfrm>
          <a:custGeom>
            <a:avLst/>
            <a:gdLst>
              <a:gd name="T0" fmla="*/ 166687 w 105"/>
              <a:gd name="T1" fmla="*/ 41275 h 52"/>
              <a:gd name="T2" fmla="*/ 0 w 105"/>
              <a:gd name="T3" fmla="*/ 0 h 52"/>
              <a:gd name="T4" fmla="*/ 0 w 105"/>
              <a:gd name="T5" fmla="*/ 82550 h 52"/>
              <a:gd name="T6" fmla="*/ 166687 w 105"/>
              <a:gd name="T7" fmla="*/ 41275 h 52"/>
              <a:gd name="T8" fmla="*/ 0 60000 65536"/>
              <a:gd name="T9" fmla="*/ 0 60000 65536"/>
              <a:gd name="T10" fmla="*/ 0 60000 65536"/>
              <a:gd name="T11" fmla="*/ 0 60000 65536"/>
              <a:gd name="T12" fmla="*/ 0 w 105"/>
              <a:gd name="T13" fmla="*/ 0 h 52"/>
              <a:gd name="T14" fmla="*/ 105 w 105"/>
              <a:gd name="T15" fmla="*/ 52 h 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" h="52">
                <a:moveTo>
                  <a:pt x="105" y="26"/>
                </a:moveTo>
                <a:lnTo>
                  <a:pt x="0" y="0"/>
                </a:lnTo>
                <a:lnTo>
                  <a:pt x="0" y="52"/>
                </a:lnTo>
                <a:lnTo>
                  <a:pt x="105" y="2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301625" y="2190750"/>
            <a:ext cx="897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k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01625" y="235743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p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301625" y="2557463"/>
            <a:ext cx="825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s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301625" y="2838450"/>
            <a:ext cx="7854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t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2619375" y="2609850"/>
            <a:ext cx="1138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w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7" name="Freeform 18"/>
          <p:cNvSpPr>
            <a:spLocks/>
          </p:cNvSpPr>
          <p:nvPr/>
        </p:nvSpPr>
        <p:spPr bwMode="auto">
          <a:xfrm>
            <a:off x="1336675" y="2243138"/>
            <a:ext cx="433388" cy="469900"/>
          </a:xfrm>
          <a:custGeom>
            <a:avLst/>
            <a:gdLst>
              <a:gd name="T0" fmla="*/ 0 w 83"/>
              <a:gd name="T1" fmla="*/ 469900 h 90"/>
              <a:gd name="T2" fmla="*/ 219305 w 83"/>
              <a:gd name="T3" fmla="*/ 469900 h 90"/>
              <a:gd name="T4" fmla="*/ 433388 w 83"/>
              <a:gd name="T5" fmla="*/ 234950 h 90"/>
              <a:gd name="T6" fmla="*/ 219305 w 83"/>
              <a:gd name="T7" fmla="*/ 0 h 90"/>
              <a:gd name="T8" fmla="*/ 0 w 83"/>
              <a:gd name="T9" fmla="*/ 0 h 90"/>
              <a:gd name="T10" fmla="*/ 0 w 83"/>
              <a:gd name="T11" fmla="*/ 469900 h 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3"/>
              <a:gd name="T19" fmla="*/ 0 h 90"/>
              <a:gd name="T20" fmla="*/ 83 w 83"/>
              <a:gd name="T21" fmla="*/ 90 h 9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3" h="90">
                <a:moveTo>
                  <a:pt x="0" y="90"/>
                </a:moveTo>
                <a:cubicBezTo>
                  <a:pt x="42" y="90"/>
                  <a:pt x="42" y="90"/>
                  <a:pt x="42" y="90"/>
                </a:cubicBezTo>
                <a:cubicBezTo>
                  <a:pt x="65" y="90"/>
                  <a:pt x="83" y="70"/>
                  <a:pt x="83" y="45"/>
                </a:cubicBezTo>
                <a:cubicBezTo>
                  <a:pt x="83" y="20"/>
                  <a:pt x="65" y="0"/>
                  <a:pt x="42" y="0"/>
                </a:cubicBezTo>
                <a:cubicBezTo>
                  <a:pt x="0" y="0"/>
                  <a:pt x="0" y="0"/>
                  <a:pt x="0" y="0"/>
                </a:cubicBezTo>
                <a:lnTo>
                  <a:pt x="0" y="90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1403350" y="3663950"/>
            <a:ext cx="609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(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1458913" y="365283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Comic Sans MS" pitchFamily="66" charset="0"/>
              </a:rPr>
              <a:t>a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1550988" y="3663950"/>
            <a:ext cx="609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)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1" name="Freeform 22"/>
          <p:cNvSpPr>
            <a:spLocks/>
          </p:cNvSpPr>
          <p:nvPr/>
        </p:nvSpPr>
        <p:spPr bwMode="auto">
          <a:xfrm>
            <a:off x="1931988" y="2633663"/>
            <a:ext cx="423862" cy="419100"/>
          </a:xfrm>
          <a:custGeom>
            <a:avLst/>
            <a:gdLst>
              <a:gd name="T0" fmla="*/ 423862 w 81"/>
              <a:gd name="T1" fmla="*/ 209550 h 80"/>
              <a:gd name="T2" fmla="*/ 0 w 81"/>
              <a:gd name="T3" fmla="*/ 419100 h 80"/>
              <a:gd name="T4" fmla="*/ 62794 w 81"/>
              <a:gd name="T5" fmla="*/ 214789 h 80"/>
              <a:gd name="T6" fmla="*/ 62794 w 81"/>
              <a:gd name="T7" fmla="*/ 209550 h 80"/>
              <a:gd name="T8" fmla="*/ 0 w 81"/>
              <a:gd name="T9" fmla="*/ 0 h 80"/>
              <a:gd name="T10" fmla="*/ 423862 w 81"/>
              <a:gd name="T11" fmla="*/ 209550 h 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1"/>
              <a:gd name="T19" fmla="*/ 0 h 80"/>
              <a:gd name="T20" fmla="*/ 81 w 81"/>
              <a:gd name="T21" fmla="*/ 80 h 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1" h="80">
                <a:moveTo>
                  <a:pt x="81" y="40"/>
                </a:moveTo>
                <a:cubicBezTo>
                  <a:pt x="81" y="40"/>
                  <a:pt x="62" y="80"/>
                  <a:pt x="0" y="80"/>
                </a:cubicBezTo>
                <a:cubicBezTo>
                  <a:pt x="0" y="80"/>
                  <a:pt x="12" y="76"/>
                  <a:pt x="12" y="41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4"/>
                  <a:pt x="0" y="0"/>
                  <a:pt x="0" y="0"/>
                </a:cubicBezTo>
                <a:cubicBezTo>
                  <a:pt x="62" y="0"/>
                  <a:pt x="81" y="40"/>
                  <a:pt x="81" y="40"/>
                </a:cubicBezTo>
                <a:close/>
              </a:path>
            </a:pathLst>
          </a:cu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2355850" y="2843213"/>
            <a:ext cx="271463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3" name="Freeform 24"/>
          <p:cNvSpPr>
            <a:spLocks/>
          </p:cNvSpPr>
          <p:nvPr/>
        </p:nvSpPr>
        <p:spPr bwMode="auto">
          <a:xfrm>
            <a:off x="2595563" y="2795588"/>
            <a:ext cx="168275" cy="95250"/>
          </a:xfrm>
          <a:custGeom>
            <a:avLst/>
            <a:gdLst>
              <a:gd name="T0" fmla="*/ 0 w 106"/>
              <a:gd name="T1" fmla="*/ 95250 h 60"/>
              <a:gd name="T2" fmla="*/ 168275 w 106"/>
              <a:gd name="T3" fmla="*/ 47625 h 60"/>
              <a:gd name="T4" fmla="*/ 0 w 106"/>
              <a:gd name="T5" fmla="*/ 0 h 60"/>
              <a:gd name="T6" fmla="*/ 0 w 106"/>
              <a:gd name="T7" fmla="*/ 95250 h 60"/>
              <a:gd name="T8" fmla="*/ 0 60000 65536"/>
              <a:gd name="T9" fmla="*/ 0 60000 65536"/>
              <a:gd name="T10" fmla="*/ 0 60000 65536"/>
              <a:gd name="T11" fmla="*/ 0 60000 65536"/>
              <a:gd name="T12" fmla="*/ 0 w 106"/>
              <a:gd name="T13" fmla="*/ 0 h 60"/>
              <a:gd name="T14" fmla="*/ 106 w 106"/>
              <a:gd name="T15" fmla="*/ 60 h 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6" h="60">
                <a:moveTo>
                  <a:pt x="0" y="60"/>
                </a:moveTo>
                <a:lnTo>
                  <a:pt x="106" y="30"/>
                </a:lnTo>
                <a:lnTo>
                  <a:pt x="0" y="0"/>
                </a:lnTo>
                <a:lnTo>
                  <a:pt x="0" y="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8351838" y="3878263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5" name="Freeform 26"/>
          <p:cNvSpPr>
            <a:spLocks/>
          </p:cNvSpPr>
          <p:nvPr/>
        </p:nvSpPr>
        <p:spPr bwMode="auto">
          <a:xfrm>
            <a:off x="1760538" y="2493963"/>
            <a:ext cx="230187" cy="265112"/>
          </a:xfrm>
          <a:custGeom>
            <a:avLst/>
            <a:gdLst>
              <a:gd name="T0" fmla="*/ 230187 w 145"/>
              <a:gd name="T1" fmla="*/ 265112 h 167"/>
              <a:gd name="T2" fmla="*/ 120650 w 145"/>
              <a:gd name="T3" fmla="*/ 265112 h 167"/>
              <a:gd name="T4" fmla="*/ 120650 w 145"/>
              <a:gd name="T5" fmla="*/ 0 h 167"/>
              <a:gd name="T6" fmla="*/ 0 w 145"/>
              <a:gd name="T7" fmla="*/ 0 h 167"/>
              <a:gd name="T8" fmla="*/ 0 60000 65536"/>
              <a:gd name="T9" fmla="*/ 0 60000 65536"/>
              <a:gd name="T10" fmla="*/ 0 60000 65536"/>
              <a:gd name="T11" fmla="*/ 0 60000 65536"/>
              <a:gd name="T12" fmla="*/ 0 w 145"/>
              <a:gd name="T13" fmla="*/ 0 h 167"/>
              <a:gd name="T14" fmla="*/ 145 w 145"/>
              <a:gd name="T15" fmla="*/ 167 h 1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" h="167">
                <a:moveTo>
                  <a:pt x="145" y="167"/>
                </a:moveTo>
                <a:lnTo>
                  <a:pt x="76" y="167"/>
                </a:lnTo>
                <a:lnTo>
                  <a:pt x="76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7296150" y="2503488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4030663" y="3684588"/>
            <a:ext cx="609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(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4086225" y="3673475"/>
            <a:ext cx="1016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Comic Sans MS" pitchFamily="66" charset="0"/>
              </a:rPr>
              <a:t>b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4187825" y="3684588"/>
            <a:ext cx="609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)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6399213" y="1741488"/>
            <a:ext cx="615950" cy="1863725"/>
          </a:xfrm>
          <a:prstGeom prst="rect">
            <a:avLst/>
          </a:prstGeom>
          <a:solidFill>
            <a:srgbClr val="D4E0F3"/>
          </a:solidFill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6399213" y="1976438"/>
            <a:ext cx="615950" cy="0"/>
          </a:xfrm>
          <a:prstGeom prst="line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6399213" y="2206625"/>
            <a:ext cx="615950" cy="0"/>
          </a:xfrm>
          <a:prstGeom prst="line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6399213" y="2441575"/>
            <a:ext cx="615950" cy="0"/>
          </a:xfrm>
          <a:prstGeom prst="line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6399213" y="2676525"/>
            <a:ext cx="615950" cy="0"/>
          </a:xfrm>
          <a:prstGeom prst="line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6399213" y="2906713"/>
            <a:ext cx="615950" cy="0"/>
          </a:xfrm>
          <a:prstGeom prst="line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6399213" y="3141663"/>
            <a:ext cx="615950" cy="0"/>
          </a:xfrm>
          <a:prstGeom prst="line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6399213" y="3376613"/>
            <a:ext cx="615950" cy="0"/>
          </a:xfrm>
          <a:prstGeom prst="line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6226175" y="1520825"/>
            <a:ext cx="2741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8x1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9" name="Rectangle 42"/>
          <p:cNvSpPr>
            <a:spLocks noChangeArrowheads="1"/>
          </p:cNvSpPr>
          <p:nvPr/>
        </p:nvSpPr>
        <p:spPr bwMode="auto">
          <a:xfrm>
            <a:off x="6494463" y="1520825"/>
            <a:ext cx="3683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Mem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0" name="Rectangle 43"/>
          <p:cNvSpPr>
            <a:spLocks noChangeArrowheads="1"/>
          </p:cNvSpPr>
          <p:nvPr/>
        </p:nvSpPr>
        <p:spPr bwMode="auto">
          <a:xfrm>
            <a:off x="6865938" y="1520825"/>
            <a:ext cx="4167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.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41" name="Group 165"/>
          <p:cNvGrpSpPr>
            <a:grpSpLocks/>
          </p:cNvGrpSpPr>
          <p:nvPr/>
        </p:nvGrpSpPr>
        <p:grpSpPr bwMode="auto">
          <a:xfrm>
            <a:off x="6661150" y="1773238"/>
            <a:ext cx="101600" cy="1822449"/>
            <a:chOff x="4196" y="1117"/>
            <a:chExt cx="64" cy="1148"/>
          </a:xfrm>
        </p:grpSpPr>
        <p:sp>
          <p:nvSpPr>
            <p:cNvPr id="42" name="Rectangle 44"/>
            <p:cNvSpPr>
              <a:spLocks noChangeArrowheads="1"/>
            </p:cNvSpPr>
            <p:nvPr/>
          </p:nvSpPr>
          <p:spPr bwMode="auto">
            <a:xfrm>
              <a:off x="4196" y="1117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3" name="Rectangle 45"/>
            <p:cNvSpPr>
              <a:spLocks noChangeArrowheads="1"/>
            </p:cNvSpPr>
            <p:nvPr/>
          </p:nvSpPr>
          <p:spPr bwMode="auto">
            <a:xfrm>
              <a:off x="4196" y="1263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4" name="Rectangle 46"/>
            <p:cNvSpPr>
              <a:spLocks noChangeArrowheads="1"/>
            </p:cNvSpPr>
            <p:nvPr/>
          </p:nvSpPr>
          <p:spPr bwMode="auto">
            <a:xfrm>
              <a:off x="4196" y="1410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5" name="Rectangle 47"/>
            <p:cNvSpPr>
              <a:spLocks noChangeArrowheads="1"/>
            </p:cNvSpPr>
            <p:nvPr/>
          </p:nvSpPr>
          <p:spPr bwMode="auto">
            <a:xfrm>
              <a:off x="4196" y="1555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6" name="Rectangle 48"/>
            <p:cNvSpPr>
              <a:spLocks noChangeArrowheads="1"/>
            </p:cNvSpPr>
            <p:nvPr/>
          </p:nvSpPr>
          <p:spPr bwMode="auto">
            <a:xfrm>
              <a:off x="4196" y="1704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4196" y="1849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4196" y="1998"/>
              <a:ext cx="47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9" name="Rectangle 51"/>
            <p:cNvSpPr>
              <a:spLocks noChangeArrowheads="1"/>
            </p:cNvSpPr>
            <p:nvPr/>
          </p:nvSpPr>
          <p:spPr bwMode="auto">
            <a:xfrm>
              <a:off x="4196" y="2139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50" name="Rectangle 52"/>
          <p:cNvSpPr>
            <a:spLocks noChangeArrowheads="1"/>
          </p:cNvSpPr>
          <p:nvPr/>
        </p:nvSpPr>
        <p:spPr bwMode="auto">
          <a:xfrm>
            <a:off x="6654800" y="3667125"/>
            <a:ext cx="119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D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1" name="Rectangle 53"/>
          <p:cNvSpPr>
            <a:spLocks noChangeArrowheads="1"/>
          </p:cNvSpPr>
          <p:nvPr/>
        </p:nvSpPr>
        <p:spPr bwMode="auto">
          <a:xfrm>
            <a:off x="6272213" y="1773238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2" name="Rectangle 54"/>
          <p:cNvSpPr>
            <a:spLocks noChangeArrowheads="1"/>
          </p:cNvSpPr>
          <p:nvPr/>
        </p:nvSpPr>
        <p:spPr bwMode="auto">
          <a:xfrm>
            <a:off x="6272213" y="2005013"/>
            <a:ext cx="7534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3" name="Rectangle 55"/>
          <p:cNvSpPr>
            <a:spLocks noChangeArrowheads="1"/>
          </p:cNvSpPr>
          <p:nvPr/>
        </p:nvSpPr>
        <p:spPr bwMode="auto">
          <a:xfrm>
            <a:off x="6272213" y="2238375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4" name="Rectangle 56"/>
          <p:cNvSpPr>
            <a:spLocks noChangeArrowheads="1"/>
          </p:cNvSpPr>
          <p:nvPr/>
        </p:nvSpPr>
        <p:spPr bwMode="auto">
          <a:xfrm>
            <a:off x="6272213" y="2468563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5" name="Rectangle 57"/>
          <p:cNvSpPr>
            <a:spLocks noChangeArrowheads="1"/>
          </p:cNvSpPr>
          <p:nvPr/>
        </p:nvSpPr>
        <p:spPr bwMode="auto">
          <a:xfrm>
            <a:off x="6272213" y="2705100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4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6" name="Rectangle 58"/>
          <p:cNvSpPr>
            <a:spLocks noChangeArrowheads="1"/>
          </p:cNvSpPr>
          <p:nvPr/>
        </p:nvSpPr>
        <p:spPr bwMode="auto">
          <a:xfrm>
            <a:off x="6272213" y="2935288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7" name="Rectangle 59"/>
          <p:cNvSpPr>
            <a:spLocks noChangeArrowheads="1"/>
          </p:cNvSpPr>
          <p:nvPr/>
        </p:nvSpPr>
        <p:spPr bwMode="auto">
          <a:xfrm>
            <a:off x="6272213" y="3171825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6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8" name="Rectangle 60"/>
          <p:cNvSpPr>
            <a:spLocks noChangeArrowheads="1"/>
          </p:cNvSpPr>
          <p:nvPr/>
        </p:nvSpPr>
        <p:spPr bwMode="auto">
          <a:xfrm>
            <a:off x="6272213" y="3395663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7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9" name="Rectangle 61"/>
          <p:cNvSpPr>
            <a:spLocks noChangeArrowheads="1"/>
          </p:cNvSpPr>
          <p:nvPr/>
        </p:nvSpPr>
        <p:spPr bwMode="auto">
          <a:xfrm>
            <a:off x="6007100" y="2597150"/>
            <a:ext cx="1841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a2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0" name="Rectangle 62"/>
          <p:cNvSpPr>
            <a:spLocks noChangeArrowheads="1"/>
          </p:cNvSpPr>
          <p:nvPr/>
        </p:nvSpPr>
        <p:spPr bwMode="auto">
          <a:xfrm>
            <a:off x="6007100" y="2774950"/>
            <a:ext cx="16030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a1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1" name="Rectangle 63"/>
          <p:cNvSpPr>
            <a:spLocks noChangeArrowheads="1"/>
          </p:cNvSpPr>
          <p:nvPr/>
        </p:nvSpPr>
        <p:spPr bwMode="auto">
          <a:xfrm>
            <a:off x="6007100" y="2981325"/>
            <a:ext cx="1841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a0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2" name="Rectangle 64"/>
          <p:cNvSpPr>
            <a:spLocks noChangeArrowheads="1"/>
          </p:cNvSpPr>
          <p:nvPr/>
        </p:nvSpPr>
        <p:spPr bwMode="auto">
          <a:xfrm>
            <a:off x="5586413" y="2593975"/>
            <a:ext cx="897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k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3" name="Rectangle 65"/>
          <p:cNvSpPr>
            <a:spLocks noChangeArrowheads="1"/>
          </p:cNvSpPr>
          <p:nvPr/>
        </p:nvSpPr>
        <p:spPr bwMode="auto">
          <a:xfrm>
            <a:off x="5581650" y="27844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p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4" name="Rectangle 66"/>
          <p:cNvSpPr>
            <a:spLocks noChangeArrowheads="1"/>
          </p:cNvSpPr>
          <p:nvPr/>
        </p:nvSpPr>
        <p:spPr bwMode="auto">
          <a:xfrm>
            <a:off x="5581650" y="2979738"/>
            <a:ext cx="825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s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5" name="Rectangle 68"/>
          <p:cNvSpPr>
            <a:spLocks noChangeArrowheads="1"/>
          </p:cNvSpPr>
          <p:nvPr/>
        </p:nvSpPr>
        <p:spPr bwMode="auto">
          <a:xfrm>
            <a:off x="7085013" y="4332288"/>
            <a:ext cx="609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(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6" name="Rectangle 69"/>
          <p:cNvSpPr>
            <a:spLocks noChangeArrowheads="1"/>
          </p:cNvSpPr>
          <p:nvPr/>
        </p:nvSpPr>
        <p:spPr bwMode="auto">
          <a:xfrm>
            <a:off x="7140575" y="4321175"/>
            <a:ext cx="8496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Comic Sans MS" pitchFamily="66" charset="0"/>
              </a:rPr>
              <a:t>c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7" name="Rectangle 70"/>
          <p:cNvSpPr>
            <a:spLocks noChangeArrowheads="1"/>
          </p:cNvSpPr>
          <p:nvPr/>
        </p:nvSpPr>
        <p:spPr bwMode="auto">
          <a:xfrm>
            <a:off x="7234238" y="4332288"/>
            <a:ext cx="609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)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8" name="Rectangle 71"/>
          <p:cNvSpPr>
            <a:spLocks noChangeArrowheads="1"/>
          </p:cNvSpPr>
          <p:nvPr/>
        </p:nvSpPr>
        <p:spPr bwMode="auto">
          <a:xfrm>
            <a:off x="8043863" y="1741488"/>
            <a:ext cx="611187" cy="1863725"/>
          </a:xfrm>
          <a:prstGeom prst="rect">
            <a:avLst/>
          </a:prstGeom>
          <a:solidFill>
            <a:srgbClr val="D4E0F3"/>
          </a:solidFill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9" name="Line 72"/>
          <p:cNvSpPr>
            <a:spLocks noChangeShapeType="1"/>
          </p:cNvSpPr>
          <p:nvPr/>
        </p:nvSpPr>
        <p:spPr bwMode="auto">
          <a:xfrm>
            <a:off x="8039100" y="1976438"/>
            <a:ext cx="615950" cy="0"/>
          </a:xfrm>
          <a:prstGeom prst="line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0" name="Line 73"/>
          <p:cNvSpPr>
            <a:spLocks noChangeShapeType="1"/>
          </p:cNvSpPr>
          <p:nvPr/>
        </p:nvSpPr>
        <p:spPr bwMode="auto">
          <a:xfrm>
            <a:off x="8039100" y="2206625"/>
            <a:ext cx="615950" cy="0"/>
          </a:xfrm>
          <a:prstGeom prst="line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1" name="Line 74"/>
          <p:cNvSpPr>
            <a:spLocks noChangeShapeType="1"/>
          </p:cNvSpPr>
          <p:nvPr/>
        </p:nvSpPr>
        <p:spPr bwMode="auto">
          <a:xfrm>
            <a:off x="8039100" y="2441575"/>
            <a:ext cx="615950" cy="0"/>
          </a:xfrm>
          <a:prstGeom prst="line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2" name="Line 75"/>
          <p:cNvSpPr>
            <a:spLocks noChangeShapeType="1"/>
          </p:cNvSpPr>
          <p:nvPr/>
        </p:nvSpPr>
        <p:spPr bwMode="auto">
          <a:xfrm>
            <a:off x="8039100" y="2676525"/>
            <a:ext cx="615950" cy="0"/>
          </a:xfrm>
          <a:prstGeom prst="line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3" name="Line 76"/>
          <p:cNvSpPr>
            <a:spLocks noChangeShapeType="1"/>
          </p:cNvSpPr>
          <p:nvPr/>
        </p:nvSpPr>
        <p:spPr bwMode="auto">
          <a:xfrm>
            <a:off x="8039100" y="2906713"/>
            <a:ext cx="615950" cy="0"/>
          </a:xfrm>
          <a:prstGeom prst="line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4" name="Line 77"/>
          <p:cNvSpPr>
            <a:spLocks noChangeShapeType="1"/>
          </p:cNvSpPr>
          <p:nvPr/>
        </p:nvSpPr>
        <p:spPr bwMode="auto">
          <a:xfrm>
            <a:off x="8039100" y="3141663"/>
            <a:ext cx="615950" cy="0"/>
          </a:xfrm>
          <a:prstGeom prst="line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5" name="Line 78"/>
          <p:cNvSpPr>
            <a:spLocks noChangeShapeType="1"/>
          </p:cNvSpPr>
          <p:nvPr/>
        </p:nvSpPr>
        <p:spPr bwMode="auto">
          <a:xfrm>
            <a:off x="8039100" y="3376613"/>
            <a:ext cx="615950" cy="0"/>
          </a:xfrm>
          <a:prstGeom prst="line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6" name="Rectangle 79"/>
          <p:cNvSpPr>
            <a:spLocks noChangeArrowheads="1"/>
          </p:cNvSpPr>
          <p:nvPr/>
        </p:nvSpPr>
        <p:spPr bwMode="auto">
          <a:xfrm>
            <a:off x="7869238" y="1520825"/>
            <a:ext cx="2741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8x1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7" name="Rectangle 82"/>
          <p:cNvSpPr>
            <a:spLocks noChangeArrowheads="1"/>
          </p:cNvSpPr>
          <p:nvPr/>
        </p:nvSpPr>
        <p:spPr bwMode="auto">
          <a:xfrm>
            <a:off x="8139113" y="1520825"/>
            <a:ext cx="3683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Mem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8" name="Rectangle 83"/>
          <p:cNvSpPr>
            <a:spLocks noChangeArrowheads="1"/>
          </p:cNvSpPr>
          <p:nvPr/>
        </p:nvSpPr>
        <p:spPr bwMode="auto">
          <a:xfrm>
            <a:off x="8510588" y="1520825"/>
            <a:ext cx="4167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.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79" name="Group 164"/>
          <p:cNvGrpSpPr>
            <a:grpSpLocks/>
          </p:cNvGrpSpPr>
          <p:nvPr/>
        </p:nvGrpSpPr>
        <p:grpSpPr bwMode="auto">
          <a:xfrm>
            <a:off x="8304213" y="1773237"/>
            <a:ext cx="101600" cy="895349"/>
            <a:chOff x="5231" y="1117"/>
            <a:chExt cx="64" cy="564"/>
          </a:xfrm>
        </p:grpSpPr>
        <p:sp>
          <p:nvSpPr>
            <p:cNvPr id="80" name="Rectangle 84"/>
            <p:cNvSpPr>
              <a:spLocks noChangeArrowheads="1"/>
            </p:cNvSpPr>
            <p:nvPr/>
          </p:nvSpPr>
          <p:spPr bwMode="auto">
            <a:xfrm>
              <a:off x="5231" y="1117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FF0000"/>
                  </a:solidFill>
                  <a:latin typeface="Comic Sans MS" pitchFamily="66" charset="0"/>
                </a:rPr>
                <a:t>0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81" name="Rectangle 85"/>
            <p:cNvSpPr>
              <a:spLocks noChangeArrowheads="1"/>
            </p:cNvSpPr>
            <p:nvPr/>
          </p:nvSpPr>
          <p:spPr bwMode="auto">
            <a:xfrm>
              <a:off x="5231" y="1263"/>
              <a:ext cx="47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FF0000"/>
                  </a:solidFill>
                  <a:latin typeface="Comic Sans MS" pitchFamily="66" charset="0"/>
                </a:rPr>
                <a:t>1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82" name="Rectangle 86"/>
            <p:cNvSpPr>
              <a:spLocks noChangeArrowheads="1"/>
            </p:cNvSpPr>
            <p:nvPr/>
          </p:nvSpPr>
          <p:spPr bwMode="auto">
            <a:xfrm>
              <a:off x="5231" y="1410"/>
              <a:ext cx="47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FF0000"/>
                  </a:solidFill>
                  <a:latin typeface="Comic Sans MS" pitchFamily="66" charset="0"/>
                </a:rPr>
                <a:t>1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83" name="Rectangle 87"/>
            <p:cNvSpPr>
              <a:spLocks noChangeArrowheads="1"/>
            </p:cNvSpPr>
            <p:nvPr/>
          </p:nvSpPr>
          <p:spPr bwMode="auto">
            <a:xfrm>
              <a:off x="5231" y="1555"/>
              <a:ext cx="47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FF0000"/>
                  </a:solidFill>
                  <a:latin typeface="Comic Sans MS" pitchFamily="66" charset="0"/>
                </a:rPr>
                <a:t>1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84" name="Group 167"/>
          <p:cNvGrpSpPr>
            <a:grpSpLocks/>
          </p:cNvGrpSpPr>
          <p:nvPr/>
        </p:nvGrpSpPr>
        <p:grpSpPr bwMode="auto">
          <a:xfrm>
            <a:off x="8304213" y="2705102"/>
            <a:ext cx="101600" cy="890588"/>
            <a:chOff x="5231" y="1704"/>
            <a:chExt cx="64" cy="561"/>
          </a:xfrm>
        </p:grpSpPr>
        <p:sp>
          <p:nvSpPr>
            <p:cNvPr id="85" name="Rectangle 88"/>
            <p:cNvSpPr>
              <a:spLocks noChangeArrowheads="1"/>
            </p:cNvSpPr>
            <p:nvPr/>
          </p:nvSpPr>
          <p:spPr bwMode="auto">
            <a:xfrm>
              <a:off x="5231" y="1704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6600CC"/>
                  </a:solidFill>
                  <a:latin typeface="Comic Sans MS" pitchFamily="66" charset="0"/>
                </a:rPr>
                <a:t>0</a:t>
              </a:r>
              <a:endParaRPr lang="en-US">
                <a:solidFill>
                  <a:srgbClr val="6600CC"/>
                </a:solidFill>
                <a:latin typeface="Comic Sans MS" pitchFamily="66" charset="0"/>
              </a:endParaRPr>
            </a:p>
          </p:txBody>
        </p:sp>
        <p:sp>
          <p:nvSpPr>
            <p:cNvPr id="86" name="Rectangle 89"/>
            <p:cNvSpPr>
              <a:spLocks noChangeArrowheads="1"/>
            </p:cNvSpPr>
            <p:nvPr/>
          </p:nvSpPr>
          <p:spPr bwMode="auto">
            <a:xfrm>
              <a:off x="5231" y="1849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6600CC"/>
                  </a:solidFill>
                  <a:latin typeface="Comic Sans MS" pitchFamily="66" charset="0"/>
                </a:rPr>
                <a:t>0</a:t>
              </a:r>
              <a:endParaRPr lang="en-US">
                <a:solidFill>
                  <a:srgbClr val="6600CC"/>
                </a:solidFill>
                <a:latin typeface="Comic Sans MS" pitchFamily="66" charset="0"/>
              </a:endParaRPr>
            </a:p>
          </p:txBody>
        </p:sp>
        <p:sp>
          <p:nvSpPr>
            <p:cNvPr id="87" name="Rectangle 90"/>
            <p:cNvSpPr>
              <a:spLocks noChangeArrowheads="1"/>
            </p:cNvSpPr>
            <p:nvPr/>
          </p:nvSpPr>
          <p:spPr bwMode="auto">
            <a:xfrm>
              <a:off x="5231" y="1998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6600CC"/>
                  </a:solidFill>
                  <a:latin typeface="Comic Sans MS" pitchFamily="66" charset="0"/>
                </a:rPr>
                <a:t>0</a:t>
              </a:r>
              <a:endParaRPr lang="en-US">
                <a:solidFill>
                  <a:srgbClr val="6600CC"/>
                </a:solidFill>
                <a:latin typeface="Comic Sans MS" pitchFamily="66" charset="0"/>
              </a:endParaRPr>
            </a:p>
          </p:txBody>
        </p:sp>
        <p:sp>
          <p:nvSpPr>
            <p:cNvPr id="88" name="Rectangle 91"/>
            <p:cNvSpPr>
              <a:spLocks noChangeArrowheads="1"/>
            </p:cNvSpPr>
            <p:nvPr/>
          </p:nvSpPr>
          <p:spPr bwMode="auto">
            <a:xfrm>
              <a:off x="5231" y="2139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6600CC"/>
                  </a:solidFill>
                  <a:latin typeface="Comic Sans MS" pitchFamily="66" charset="0"/>
                </a:rPr>
                <a:t>0</a:t>
              </a:r>
              <a:endParaRPr lang="en-US">
                <a:solidFill>
                  <a:srgbClr val="6600CC"/>
                </a:solidFill>
                <a:latin typeface="Comic Sans MS" pitchFamily="66" charset="0"/>
              </a:endParaRPr>
            </a:p>
          </p:txBody>
        </p:sp>
      </p:grpSp>
      <p:sp>
        <p:nvSpPr>
          <p:cNvPr id="89" name="Rectangle 92"/>
          <p:cNvSpPr>
            <a:spLocks noChangeArrowheads="1"/>
          </p:cNvSpPr>
          <p:nvPr/>
        </p:nvSpPr>
        <p:spPr bwMode="auto">
          <a:xfrm>
            <a:off x="8293100" y="3667125"/>
            <a:ext cx="119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D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0" name="Rectangle 93"/>
          <p:cNvSpPr>
            <a:spLocks noChangeArrowheads="1"/>
          </p:cNvSpPr>
          <p:nvPr/>
        </p:nvSpPr>
        <p:spPr bwMode="auto">
          <a:xfrm>
            <a:off x="8712200" y="3897313"/>
            <a:ext cx="1138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w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1" name="Rectangle 94"/>
          <p:cNvSpPr>
            <a:spLocks noChangeArrowheads="1"/>
          </p:cNvSpPr>
          <p:nvPr/>
        </p:nvSpPr>
        <p:spPr bwMode="auto">
          <a:xfrm>
            <a:off x="7916863" y="1773238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2" name="Rectangle 95"/>
          <p:cNvSpPr>
            <a:spLocks noChangeArrowheads="1"/>
          </p:cNvSpPr>
          <p:nvPr/>
        </p:nvSpPr>
        <p:spPr bwMode="auto">
          <a:xfrm>
            <a:off x="7916863" y="2005013"/>
            <a:ext cx="7534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3" name="Rectangle 96"/>
          <p:cNvSpPr>
            <a:spLocks noChangeArrowheads="1"/>
          </p:cNvSpPr>
          <p:nvPr/>
        </p:nvSpPr>
        <p:spPr bwMode="auto">
          <a:xfrm>
            <a:off x="7916863" y="2238375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4" name="Rectangle 97"/>
          <p:cNvSpPr>
            <a:spLocks noChangeArrowheads="1"/>
          </p:cNvSpPr>
          <p:nvPr/>
        </p:nvSpPr>
        <p:spPr bwMode="auto">
          <a:xfrm>
            <a:off x="7916863" y="2468563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5" name="Rectangle 98"/>
          <p:cNvSpPr>
            <a:spLocks noChangeArrowheads="1"/>
          </p:cNvSpPr>
          <p:nvPr/>
        </p:nvSpPr>
        <p:spPr bwMode="auto">
          <a:xfrm>
            <a:off x="7916863" y="2705100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4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6" name="Rectangle 99"/>
          <p:cNvSpPr>
            <a:spLocks noChangeArrowheads="1"/>
          </p:cNvSpPr>
          <p:nvPr/>
        </p:nvSpPr>
        <p:spPr bwMode="auto">
          <a:xfrm>
            <a:off x="7916863" y="2935288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7" name="Rectangle 100"/>
          <p:cNvSpPr>
            <a:spLocks noChangeArrowheads="1"/>
          </p:cNvSpPr>
          <p:nvPr/>
        </p:nvSpPr>
        <p:spPr bwMode="auto">
          <a:xfrm>
            <a:off x="7916863" y="3171825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6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8" name="Rectangle 101"/>
          <p:cNvSpPr>
            <a:spLocks noChangeArrowheads="1"/>
          </p:cNvSpPr>
          <p:nvPr/>
        </p:nvSpPr>
        <p:spPr bwMode="auto">
          <a:xfrm>
            <a:off x="7916863" y="3395663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7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9" name="Rectangle 102"/>
          <p:cNvSpPr>
            <a:spLocks noChangeArrowheads="1"/>
          </p:cNvSpPr>
          <p:nvPr/>
        </p:nvSpPr>
        <p:spPr bwMode="auto">
          <a:xfrm>
            <a:off x="7650163" y="2597150"/>
            <a:ext cx="1841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a2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00" name="Rectangle 103"/>
          <p:cNvSpPr>
            <a:spLocks noChangeArrowheads="1"/>
          </p:cNvSpPr>
          <p:nvPr/>
        </p:nvSpPr>
        <p:spPr bwMode="auto">
          <a:xfrm>
            <a:off x="7650163" y="2774950"/>
            <a:ext cx="16030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a1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01" name="Rectangle 104"/>
          <p:cNvSpPr>
            <a:spLocks noChangeArrowheads="1"/>
          </p:cNvSpPr>
          <p:nvPr/>
        </p:nvSpPr>
        <p:spPr bwMode="auto">
          <a:xfrm>
            <a:off x="7650163" y="2981325"/>
            <a:ext cx="1841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a0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02" name="Line 105"/>
          <p:cNvSpPr>
            <a:spLocks noChangeShapeType="1"/>
          </p:cNvSpPr>
          <p:nvPr/>
        </p:nvSpPr>
        <p:spPr bwMode="auto">
          <a:xfrm>
            <a:off x="219075" y="1751013"/>
            <a:ext cx="0" cy="0"/>
          </a:xfrm>
          <a:prstGeom prst="line">
            <a:avLst/>
          </a:prstGeom>
          <a:noFill/>
          <a:ln w="4763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3" name="Freeform 106"/>
          <p:cNvSpPr>
            <a:spLocks/>
          </p:cNvSpPr>
          <p:nvPr/>
        </p:nvSpPr>
        <p:spPr bwMode="auto">
          <a:xfrm>
            <a:off x="3436938" y="2106613"/>
            <a:ext cx="1196975" cy="809625"/>
          </a:xfrm>
          <a:custGeom>
            <a:avLst/>
            <a:gdLst>
              <a:gd name="T0" fmla="*/ 721321 w 229"/>
              <a:gd name="T1" fmla="*/ 668594 h 155"/>
              <a:gd name="T2" fmla="*/ 67951 w 229"/>
              <a:gd name="T3" fmla="*/ 652923 h 155"/>
              <a:gd name="T4" fmla="*/ 475654 w 229"/>
              <a:gd name="T5" fmla="*/ 141031 h 155"/>
              <a:gd name="T6" fmla="*/ 1129024 w 229"/>
              <a:gd name="T7" fmla="*/ 156702 h 155"/>
              <a:gd name="T8" fmla="*/ 721321 w 229"/>
              <a:gd name="T9" fmla="*/ 668594 h 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9"/>
              <a:gd name="T16" fmla="*/ 0 h 155"/>
              <a:gd name="T17" fmla="*/ 229 w 229"/>
              <a:gd name="T18" fmla="*/ 155 h 1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9" h="155">
                <a:moveTo>
                  <a:pt x="138" y="128"/>
                </a:moveTo>
                <a:cubicBezTo>
                  <a:pt x="82" y="155"/>
                  <a:pt x="26" y="153"/>
                  <a:pt x="13" y="125"/>
                </a:cubicBezTo>
                <a:cubicBezTo>
                  <a:pt x="0" y="97"/>
                  <a:pt x="35" y="53"/>
                  <a:pt x="91" y="27"/>
                </a:cubicBezTo>
                <a:cubicBezTo>
                  <a:pt x="147" y="0"/>
                  <a:pt x="203" y="2"/>
                  <a:pt x="216" y="30"/>
                </a:cubicBezTo>
                <a:cubicBezTo>
                  <a:pt x="229" y="58"/>
                  <a:pt x="194" y="102"/>
                  <a:pt x="138" y="12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grpSp>
        <p:nvGrpSpPr>
          <p:cNvPr id="104" name="Group 163"/>
          <p:cNvGrpSpPr>
            <a:grpSpLocks/>
          </p:cNvGrpSpPr>
          <p:nvPr/>
        </p:nvGrpSpPr>
        <p:grpSpPr bwMode="auto">
          <a:xfrm>
            <a:off x="4471988" y="1616075"/>
            <a:ext cx="1733550" cy="522288"/>
            <a:chOff x="2817" y="1018"/>
            <a:chExt cx="1092" cy="329"/>
          </a:xfrm>
        </p:grpSpPr>
        <p:sp>
          <p:nvSpPr>
            <p:cNvPr id="105" name="Freeform 107"/>
            <p:cNvSpPr>
              <a:spLocks/>
            </p:cNvSpPr>
            <p:nvPr/>
          </p:nvSpPr>
          <p:spPr bwMode="auto">
            <a:xfrm>
              <a:off x="2817" y="1018"/>
              <a:ext cx="1039" cy="329"/>
            </a:xfrm>
            <a:custGeom>
              <a:avLst/>
              <a:gdLst>
                <a:gd name="T0" fmla="*/ 0 w 316"/>
                <a:gd name="T1" fmla="*/ 329 h 100"/>
                <a:gd name="T2" fmla="*/ 1039 w 316"/>
                <a:gd name="T3" fmla="*/ 260 h 100"/>
                <a:gd name="T4" fmla="*/ 0 60000 65536"/>
                <a:gd name="T5" fmla="*/ 0 60000 65536"/>
                <a:gd name="T6" fmla="*/ 0 w 316"/>
                <a:gd name="T7" fmla="*/ 0 h 100"/>
                <a:gd name="T8" fmla="*/ 316 w 316"/>
                <a:gd name="T9" fmla="*/ 100 h 1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6" h="100">
                  <a:moveTo>
                    <a:pt x="0" y="100"/>
                  </a:moveTo>
                  <a:cubicBezTo>
                    <a:pt x="0" y="100"/>
                    <a:pt x="129" y="0"/>
                    <a:pt x="316" y="7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6" name="Freeform 108"/>
            <p:cNvSpPr>
              <a:spLocks/>
            </p:cNvSpPr>
            <p:nvPr/>
          </p:nvSpPr>
          <p:spPr bwMode="auto">
            <a:xfrm>
              <a:off x="3837" y="1255"/>
              <a:ext cx="72" cy="46"/>
            </a:xfrm>
            <a:custGeom>
              <a:avLst/>
              <a:gdLst>
                <a:gd name="T0" fmla="*/ 0 w 72"/>
                <a:gd name="T1" fmla="*/ 36 h 46"/>
                <a:gd name="T2" fmla="*/ 72 w 72"/>
                <a:gd name="T3" fmla="*/ 46 h 46"/>
                <a:gd name="T4" fmla="*/ 16 w 72"/>
                <a:gd name="T5" fmla="*/ 0 h 46"/>
                <a:gd name="T6" fmla="*/ 0 w 72"/>
                <a:gd name="T7" fmla="*/ 36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"/>
                <a:gd name="T13" fmla="*/ 0 h 46"/>
                <a:gd name="T14" fmla="*/ 72 w 72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" h="46">
                  <a:moveTo>
                    <a:pt x="0" y="36"/>
                  </a:moveTo>
                  <a:lnTo>
                    <a:pt x="72" y="46"/>
                  </a:lnTo>
                  <a:lnTo>
                    <a:pt x="16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grpSp>
        <p:nvGrpSpPr>
          <p:cNvPr id="107" name="Group 166"/>
          <p:cNvGrpSpPr>
            <a:grpSpLocks/>
          </p:cNvGrpSpPr>
          <p:nvPr/>
        </p:nvGrpSpPr>
        <p:grpSpPr bwMode="auto">
          <a:xfrm>
            <a:off x="4921250" y="3068638"/>
            <a:ext cx="2971800" cy="866775"/>
            <a:chOff x="3100" y="1933"/>
            <a:chExt cx="1872" cy="546"/>
          </a:xfrm>
        </p:grpSpPr>
        <p:sp>
          <p:nvSpPr>
            <p:cNvPr id="108" name="Freeform 109"/>
            <p:cNvSpPr>
              <a:spLocks/>
            </p:cNvSpPr>
            <p:nvPr/>
          </p:nvSpPr>
          <p:spPr bwMode="auto">
            <a:xfrm>
              <a:off x="3100" y="1933"/>
              <a:ext cx="1813" cy="546"/>
            </a:xfrm>
            <a:custGeom>
              <a:avLst/>
              <a:gdLst>
                <a:gd name="T0" fmla="*/ 0 w 551"/>
                <a:gd name="T1" fmla="*/ 0 h 166"/>
                <a:gd name="T2" fmla="*/ 1813 w 551"/>
                <a:gd name="T3" fmla="*/ 316 h 166"/>
                <a:gd name="T4" fmla="*/ 0 60000 65536"/>
                <a:gd name="T5" fmla="*/ 0 60000 65536"/>
                <a:gd name="T6" fmla="*/ 0 w 551"/>
                <a:gd name="T7" fmla="*/ 0 h 166"/>
                <a:gd name="T8" fmla="*/ 551 w 551"/>
                <a:gd name="T9" fmla="*/ 166 h 1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51" h="166">
                  <a:moveTo>
                    <a:pt x="0" y="0"/>
                  </a:moveTo>
                  <a:cubicBezTo>
                    <a:pt x="0" y="0"/>
                    <a:pt x="117" y="166"/>
                    <a:pt x="551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9" name="Freeform 110"/>
            <p:cNvSpPr>
              <a:spLocks/>
            </p:cNvSpPr>
            <p:nvPr/>
          </p:nvSpPr>
          <p:spPr bwMode="auto">
            <a:xfrm>
              <a:off x="4896" y="2229"/>
              <a:ext cx="76" cy="39"/>
            </a:xfrm>
            <a:custGeom>
              <a:avLst/>
              <a:gdLst>
                <a:gd name="T0" fmla="*/ 7 w 76"/>
                <a:gd name="T1" fmla="*/ 39 h 39"/>
                <a:gd name="T2" fmla="*/ 76 w 76"/>
                <a:gd name="T3" fmla="*/ 10 h 39"/>
                <a:gd name="T4" fmla="*/ 0 w 76"/>
                <a:gd name="T5" fmla="*/ 0 h 39"/>
                <a:gd name="T6" fmla="*/ 7 w 76"/>
                <a:gd name="T7" fmla="*/ 39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39"/>
                <a:gd name="T14" fmla="*/ 76 w 76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39">
                  <a:moveTo>
                    <a:pt x="7" y="39"/>
                  </a:moveTo>
                  <a:lnTo>
                    <a:pt x="76" y="10"/>
                  </a:lnTo>
                  <a:lnTo>
                    <a:pt x="0" y="0"/>
                  </a:lnTo>
                  <a:lnTo>
                    <a:pt x="7" y="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sp>
        <p:nvSpPr>
          <p:cNvPr id="110" name="Line 111"/>
          <p:cNvSpPr>
            <a:spLocks noChangeShapeType="1"/>
          </p:cNvSpPr>
          <p:nvPr/>
        </p:nvSpPr>
        <p:spPr bwMode="auto">
          <a:xfrm>
            <a:off x="438150" y="2316163"/>
            <a:ext cx="904875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1" name="Line 112"/>
          <p:cNvSpPr>
            <a:spLocks noChangeShapeType="1"/>
          </p:cNvSpPr>
          <p:nvPr/>
        </p:nvSpPr>
        <p:spPr bwMode="auto">
          <a:xfrm>
            <a:off x="438150" y="2660650"/>
            <a:ext cx="904875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2" name="Freeform 113"/>
          <p:cNvSpPr>
            <a:spLocks/>
          </p:cNvSpPr>
          <p:nvPr/>
        </p:nvSpPr>
        <p:spPr bwMode="auto">
          <a:xfrm>
            <a:off x="569913" y="2279650"/>
            <a:ext cx="166687" cy="82550"/>
          </a:xfrm>
          <a:custGeom>
            <a:avLst/>
            <a:gdLst>
              <a:gd name="T0" fmla="*/ 166687 w 105"/>
              <a:gd name="T1" fmla="*/ 41275 h 52"/>
              <a:gd name="T2" fmla="*/ 0 w 105"/>
              <a:gd name="T3" fmla="*/ 0 h 52"/>
              <a:gd name="T4" fmla="*/ 0 w 105"/>
              <a:gd name="T5" fmla="*/ 82550 h 52"/>
              <a:gd name="T6" fmla="*/ 166687 w 105"/>
              <a:gd name="T7" fmla="*/ 41275 h 52"/>
              <a:gd name="T8" fmla="*/ 0 60000 65536"/>
              <a:gd name="T9" fmla="*/ 0 60000 65536"/>
              <a:gd name="T10" fmla="*/ 0 60000 65536"/>
              <a:gd name="T11" fmla="*/ 0 60000 65536"/>
              <a:gd name="T12" fmla="*/ 0 w 105"/>
              <a:gd name="T13" fmla="*/ 0 h 52"/>
              <a:gd name="T14" fmla="*/ 105 w 105"/>
              <a:gd name="T15" fmla="*/ 52 h 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" h="52">
                <a:moveTo>
                  <a:pt x="105" y="26"/>
                </a:moveTo>
                <a:lnTo>
                  <a:pt x="0" y="0"/>
                </a:lnTo>
                <a:lnTo>
                  <a:pt x="0" y="52"/>
                </a:lnTo>
                <a:lnTo>
                  <a:pt x="105" y="2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3" name="Freeform 114"/>
          <p:cNvSpPr>
            <a:spLocks/>
          </p:cNvSpPr>
          <p:nvPr/>
        </p:nvSpPr>
        <p:spPr bwMode="auto">
          <a:xfrm>
            <a:off x="569913" y="2619375"/>
            <a:ext cx="166687" cy="82550"/>
          </a:xfrm>
          <a:custGeom>
            <a:avLst/>
            <a:gdLst>
              <a:gd name="T0" fmla="*/ 166687 w 105"/>
              <a:gd name="T1" fmla="*/ 41275 h 52"/>
              <a:gd name="T2" fmla="*/ 0 w 105"/>
              <a:gd name="T3" fmla="*/ 0 h 52"/>
              <a:gd name="T4" fmla="*/ 0 w 105"/>
              <a:gd name="T5" fmla="*/ 82550 h 52"/>
              <a:gd name="T6" fmla="*/ 166687 w 105"/>
              <a:gd name="T7" fmla="*/ 41275 h 52"/>
              <a:gd name="T8" fmla="*/ 0 60000 65536"/>
              <a:gd name="T9" fmla="*/ 0 60000 65536"/>
              <a:gd name="T10" fmla="*/ 0 60000 65536"/>
              <a:gd name="T11" fmla="*/ 0 60000 65536"/>
              <a:gd name="T12" fmla="*/ 0 w 105"/>
              <a:gd name="T13" fmla="*/ 0 h 52"/>
              <a:gd name="T14" fmla="*/ 105 w 105"/>
              <a:gd name="T15" fmla="*/ 52 h 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" h="52">
                <a:moveTo>
                  <a:pt x="105" y="26"/>
                </a:moveTo>
                <a:lnTo>
                  <a:pt x="0" y="0"/>
                </a:lnTo>
                <a:lnTo>
                  <a:pt x="0" y="52"/>
                </a:lnTo>
                <a:lnTo>
                  <a:pt x="105" y="2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4" name="Line 115"/>
          <p:cNvSpPr>
            <a:spLocks noChangeShapeType="1"/>
          </p:cNvSpPr>
          <p:nvPr/>
        </p:nvSpPr>
        <p:spPr bwMode="auto">
          <a:xfrm>
            <a:off x="438150" y="2963863"/>
            <a:ext cx="1536700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5" name="Line 116"/>
          <p:cNvSpPr>
            <a:spLocks noChangeShapeType="1"/>
          </p:cNvSpPr>
          <p:nvPr/>
        </p:nvSpPr>
        <p:spPr bwMode="auto">
          <a:xfrm>
            <a:off x="5703888" y="2713038"/>
            <a:ext cx="125412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6" name="Freeform 117"/>
          <p:cNvSpPr>
            <a:spLocks/>
          </p:cNvSpPr>
          <p:nvPr/>
        </p:nvSpPr>
        <p:spPr bwMode="auto">
          <a:xfrm>
            <a:off x="5797550" y="2665413"/>
            <a:ext cx="173038" cy="88900"/>
          </a:xfrm>
          <a:custGeom>
            <a:avLst/>
            <a:gdLst>
              <a:gd name="T0" fmla="*/ 0 w 109"/>
              <a:gd name="T1" fmla="*/ 88900 h 56"/>
              <a:gd name="T2" fmla="*/ 173038 w 109"/>
              <a:gd name="T3" fmla="*/ 47625 h 56"/>
              <a:gd name="T4" fmla="*/ 0 w 109"/>
              <a:gd name="T5" fmla="*/ 0 h 56"/>
              <a:gd name="T6" fmla="*/ 0 w 109"/>
              <a:gd name="T7" fmla="*/ 88900 h 56"/>
              <a:gd name="T8" fmla="*/ 0 60000 65536"/>
              <a:gd name="T9" fmla="*/ 0 60000 65536"/>
              <a:gd name="T10" fmla="*/ 0 60000 65536"/>
              <a:gd name="T11" fmla="*/ 0 60000 65536"/>
              <a:gd name="T12" fmla="*/ 0 w 109"/>
              <a:gd name="T13" fmla="*/ 0 h 56"/>
              <a:gd name="T14" fmla="*/ 109 w 109"/>
              <a:gd name="T15" fmla="*/ 56 h 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" h="56">
                <a:moveTo>
                  <a:pt x="0" y="56"/>
                </a:moveTo>
                <a:lnTo>
                  <a:pt x="109" y="30"/>
                </a:lnTo>
                <a:lnTo>
                  <a:pt x="0" y="0"/>
                </a:lnTo>
                <a:lnTo>
                  <a:pt x="0" y="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7" name="Line 118"/>
          <p:cNvSpPr>
            <a:spLocks noChangeShapeType="1"/>
          </p:cNvSpPr>
          <p:nvPr/>
        </p:nvSpPr>
        <p:spPr bwMode="auto">
          <a:xfrm>
            <a:off x="5703888" y="3078163"/>
            <a:ext cx="125412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8" name="Freeform 119"/>
          <p:cNvSpPr>
            <a:spLocks/>
          </p:cNvSpPr>
          <p:nvPr/>
        </p:nvSpPr>
        <p:spPr bwMode="auto">
          <a:xfrm>
            <a:off x="5797550" y="3036888"/>
            <a:ext cx="173038" cy="88900"/>
          </a:xfrm>
          <a:custGeom>
            <a:avLst/>
            <a:gdLst>
              <a:gd name="T0" fmla="*/ 0 w 109"/>
              <a:gd name="T1" fmla="*/ 88900 h 56"/>
              <a:gd name="T2" fmla="*/ 173038 w 109"/>
              <a:gd name="T3" fmla="*/ 41275 h 56"/>
              <a:gd name="T4" fmla="*/ 0 w 109"/>
              <a:gd name="T5" fmla="*/ 0 h 56"/>
              <a:gd name="T6" fmla="*/ 0 w 109"/>
              <a:gd name="T7" fmla="*/ 88900 h 56"/>
              <a:gd name="T8" fmla="*/ 0 60000 65536"/>
              <a:gd name="T9" fmla="*/ 0 60000 65536"/>
              <a:gd name="T10" fmla="*/ 0 60000 65536"/>
              <a:gd name="T11" fmla="*/ 0 60000 65536"/>
              <a:gd name="T12" fmla="*/ 0 w 109"/>
              <a:gd name="T13" fmla="*/ 0 h 56"/>
              <a:gd name="T14" fmla="*/ 109 w 109"/>
              <a:gd name="T15" fmla="*/ 56 h 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" h="56">
                <a:moveTo>
                  <a:pt x="0" y="56"/>
                </a:moveTo>
                <a:lnTo>
                  <a:pt x="109" y="26"/>
                </a:lnTo>
                <a:lnTo>
                  <a:pt x="0" y="0"/>
                </a:lnTo>
                <a:lnTo>
                  <a:pt x="0" y="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9" name="Line 120"/>
          <p:cNvSpPr>
            <a:spLocks noChangeShapeType="1"/>
          </p:cNvSpPr>
          <p:nvPr/>
        </p:nvSpPr>
        <p:spPr bwMode="auto">
          <a:xfrm>
            <a:off x="5703888" y="2895600"/>
            <a:ext cx="125412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0" name="Freeform 121"/>
          <p:cNvSpPr>
            <a:spLocks/>
          </p:cNvSpPr>
          <p:nvPr/>
        </p:nvSpPr>
        <p:spPr bwMode="auto">
          <a:xfrm>
            <a:off x="5797550" y="2847975"/>
            <a:ext cx="173038" cy="95250"/>
          </a:xfrm>
          <a:custGeom>
            <a:avLst/>
            <a:gdLst>
              <a:gd name="T0" fmla="*/ 0 w 109"/>
              <a:gd name="T1" fmla="*/ 95250 h 60"/>
              <a:gd name="T2" fmla="*/ 173038 w 109"/>
              <a:gd name="T3" fmla="*/ 47625 h 60"/>
              <a:gd name="T4" fmla="*/ 0 w 109"/>
              <a:gd name="T5" fmla="*/ 0 h 60"/>
              <a:gd name="T6" fmla="*/ 0 w 109"/>
              <a:gd name="T7" fmla="*/ 95250 h 60"/>
              <a:gd name="T8" fmla="*/ 0 60000 65536"/>
              <a:gd name="T9" fmla="*/ 0 60000 65536"/>
              <a:gd name="T10" fmla="*/ 0 60000 65536"/>
              <a:gd name="T11" fmla="*/ 0 60000 65536"/>
              <a:gd name="T12" fmla="*/ 0 w 109"/>
              <a:gd name="T13" fmla="*/ 0 h 60"/>
              <a:gd name="T14" fmla="*/ 109 w 109"/>
              <a:gd name="T15" fmla="*/ 60 h 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" h="60">
                <a:moveTo>
                  <a:pt x="0" y="60"/>
                </a:moveTo>
                <a:lnTo>
                  <a:pt x="109" y="30"/>
                </a:lnTo>
                <a:lnTo>
                  <a:pt x="0" y="0"/>
                </a:lnTo>
                <a:lnTo>
                  <a:pt x="0" y="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1" name="Freeform 122"/>
          <p:cNvSpPr>
            <a:spLocks/>
          </p:cNvSpPr>
          <p:nvPr/>
        </p:nvSpPr>
        <p:spPr bwMode="auto">
          <a:xfrm>
            <a:off x="8342313" y="3883025"/>
            <a:ext cx="369887" cy="244475"/>
          </a:xfrm>
          <a:custGeom>
            <a:avLst/>
            <a:gdLst>
              <a:gd name="T0" fmla="*/ 0 w 233"/>
              <a:gd name="T1" fmla="*/ 0 h 154"/>
              <a:gd name="T2" fmla="*/ 0 w 233"/>
              <a:gd name="T3" fmla="*/ 244475 h 154"/>
              <a:gd name="T4" fmla="*/ 369887 w 233"/>
              <a:gd name="T5" fmla="*/ 244475 h 154"/>
              <a:gd name="T6" fmla="*/ 0 w 233"/>
              <a:gd name="T7" fmla="*/ 0 h 154"/>
              <a:gd name="T8" fmla="*/ 0 60000 65536"/>
              <a:gd name="T9" fmla="*/ 0 60000 65536"/>
              <a:gd name="T10" fmla="*/ 0 60000 65536"/>
              <a:gd name="T11" fmla="*/ 0 60000 65536"/>
              <a:gd name="T12" fmla="*/ 0 w 233"/>
              <a:gd name="T13" fmla="*/ 0 h 154"/>
              <a:gd name="T14" fmla="*/ 233 w 233"/>
              <a:gd name="T15" fmla="*/ 154 h 1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" h="154">
                <a:moveTo>
                  <a:pt x="0" y="0"/>
                </a:moveTo>
                <a:lnTo>
                  <a:pt x="0" y="154"/>
                </a:lnTo>
                <a:lnTo>
                  <a:pt x="233" y="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2" name="Freeform 123"/>
          <p:cNvSpPr>
            <a:spLocks/>
          </p:cNvSpPr>
          <p:nvPr/>
        </p:nvSpPr>
        <p:spPr bwMode="auto">
          <a:xfrm>
            <a:off x="8342313" y="3883025"/>
            <a:ext cx="369887" cy="244475"/>
          </a:xfrm>
          <a:custGeom>
            <a:avLst/>
            <a:gdLst>
              <a:gd name="T0" fmla="*/ 0 w 233"/>
              <a:gd name="T1" fmla="*/ 0 h 154"/>
              <a:gd name="T2" fmla="*/ 0 w 233"/>
              <a:gd name="T3" fmla="*/ 244475 h 154"/>
              <a:gd name="T4" fmla="*/ 369887 w 233"/>
              <a:gd name="T5" fmla="*/ 244475 h 154"/>
              <a:gd name="T6" fmla="*/ 0 60000 65536"/>
              <a:gd name="T7" fmla="*/ 0 60000 65536"/>
              <a:gd name="T8" fmla="*/ 0 60000 65536"/>
              <a:gd name="T9" fmla="*/ 0 w 233"/>
              <a:gd name="T10" fmla="*/ 0 h 154"/>
              <a:gd name="T11" fmla="*/ 233 w 233"/>
              <a:gd name="T12" fmla="*/ 154 h 1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154">
                <a:moveTo>
                  <a:pt x="0" y="0"/>
                </a:moveTo>
                <a:lnTo>
                  <a:pt x="0" y="154"/>
                </a:lnTo>
                <a:lnTo>
                  <a:pt x="233" y="154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3" name="Freeform 124"/>
          <p:cNvSpPr>
            <a:spLocks/>
          </p:cNvSpPr>
          <p:nvPr/>
        </p:nvSpPr>
        <p:spPr bwMode="auto">
          <a:xfrm>
            <a:off x="8682038" y="4081463"/>
            <a:ext cx="171450" cy="88900"/>
          </a:xfrm>
          <a:custGeom>
            <a:avLst/>
            <a:gdLst>
              <a:gd name="T0" fmla="*/ 0 w 108"/>
              <a:gd name="T1" fmla="*/ 88900 h 56"/>
              <a:gd name="T2" fmla="*/ 171450 w 108"/>
              <a:gd name="T3" fmla="*/ 46037 h 56"/>
              <a:gd name="T4" fmla="*/ 0 w 108"/>
              <a:gd name="T5" fmla="*/ 0 h 56"/>
              <a:gd name="T6" fmla="*/ 0 w 108"/>
              <a:gd name="T7" fmla="*/ 88900 h 56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56"/>
              <a:gd name="T14" fmla="*/ 108 w 108"/>
              <a:gd name="T15" fmla="*/ 56 h 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56">
                <a:moveTo>
                  <a:pt x="0" y="56"/>
                </a:moveTo>
                <a:lnTo>
                  <a:pt x="108" y="29"/>
                </a:lnTo>
                <a:lnTo>
                  <a:pt x="0" y="0"/>
                </a:lnTo>
                <a:lnTo>
                  <a:pt x="0" y="5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4" name="Freeform 125"/>
          <p:cNvSpPr>
            <a:spLocks/>
          </p:cNvSpPr>
          <p:nvPr/>
        </p:nvSpPr>
        <p:spPr bwMode="auto">
          <a:xfrm>
            <a:off x="8342313" y="3883025"/>
            <a:ext cx="369887" cy="244475"/>
          </a:xfrm>
          <a:custGeom>
            <a:avLst/>
            <a:gdLst>
              <a:gd name="T0" fmla="*/ 0 w 233"/>
              <a:gd name="T1" fmla="*/ 0 h 154"/>
              <a:gd name="T2" fmla="*/ 0 w 233"/>
              <a:gd name="T3" fmla="*/ 244475 h 154"/>
              <a:gd name="T4" fmla="*/ 369887 w 233"/>
              <a:gd name="T5" fmla="*/ 244475 h 154"/>
              <a:gd name="T6" fmla="*/ 0 60000 65536"/>
              <a:gd name="T7" fmla="*/ 0 60000 65536"/>
              <a:gd name="T8" fmla="*/ 0 60000 65536"/>
              <a:gd name="T9" fmla="*/ 0 w 233"/>
              <a:gd name="T10" fmla="*/ 0 h 154"/>
              <a:gd name="T11" fmla="*/ 233 w 233"/>
              <a:gd name="T12" fmla="*/ 154 h 1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154">
                <a:moveTo>
                  <a:pt x="0" y="0"/>
                </a:moveTo>
                <a:lnTo>
                  <a:pt x="0" y="154"/>
                </a:lnTo>
                <a:lnTo>
                  <a:pt x="233" y="154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5" name="Freeform 126"/>
          <p:cNvSpPr>
            <a:spLocks/>
          </p:cNvSpPr>
          <p:nvPr/>
        </p:nvSpPr>
        <p:spPr bwMode="auto">
          <a:xfrm>
            <a:off x="8682038" y="4081463"/>
            <a:ext cx="171450" cy="88900"/>
          </a:xfrm>
          <a:custGeom>
            <a:avLst/>
            <a:gdLst>
              <a:gd name="T0" fmla="*/ 0 w 108"/>
              <a:gd name="T1" fmla="*/ 88900 h 56"/>
              <a:gd name="T2" fmla="*/ 171450 w 108"/>
              <a:gd name="T3" fmla="*/ 46037 h 56"/>
              <a:gd name="T4" fmla="*/ 0 w 108"/>
              <a:gd name="T5" fmla="*/ 0 h 56"/>
              <a:gd name="T6" fmla="*/ 0 w 108"/>
              <a:gd name="T7" fmla="*/ 88900 h 56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56"/>
              <a:gd name="T14" fmla="*/ 108 w 108"/>
              <a:gd name="T15" fmla="*/ 56 h 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56">
                <a:moveTo>
                  <a:pt x="0" y="56"/>
                </a:moveTo>
                <a:lnTo>
                  <a:pt x="108" y="29"/>
                </a:lnTo>
                <a:lnTo>
                  <a:pt x="0" y="0"/>
                </a:lnTo>
                <a:lnTo>
                  <a:pt x="0" y="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6" name="Freeform 127"/>
          <p:cNvSpPr>
            <a:spLocks/>
          </p:cNvSpPr>
          <p:nvPr/>
        </p:nvSpPr>
        <p:spPr bwMode="auto">
          <a:xfrm>
            <a:off x="930275" y="2503488"/>
            <a:ext cx="255588" cy="323850"/>
          </a:xfrm>
          <a:custGeom>
            <a:avLst/>
            <a:gdLst>
              <a:gd name="T0" fmla="*/ 0 w 161"/>
              <a:gd name="T1" fmla="*/ 323850 h 204"/>
              <a:gd name="T2" fmla="*/ 255588 w 161"/>
              <a:gd name="T3" fmla="*/ 161925 h 204"/>
              <a:gd name="T4" fmla="*/ 0 w 161"/>
              <a:gd name="T5" fmla="*/ 0 h 204"/>
              <a:gd name="T6" fmla="*/ 0 w 161"/>
              <a:gd name="T7" fmla="*/ 323850 h 204"/>
              <a:gd name="T8" fmla="*/ 0 60000 65536"/>
              <a:gd name="T9" fmla="*/ 0 60000 65536"/>
              <a:gd name="T10" fmla="*/ 0 60000 65536"/>
              <a:gd name="T11" fmla="*/ 0 60000 65536"/>
              <a:gd name="T12" fmla="*/ 0 w 161"/>
              <a:gd name="T13" fmla="*/ 0 h 204"/>
              <a:gd name="T14" fmla="*/ 161 w 161"/>
              <a:gd name="T15" fmla="*/ 204 h 2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" h="204">
                <a:moveTo>
                  <a:pt x="0" y="204"/>
                </a:moveTo>
                <a:lnTo>
                  <a:pt x="161" y="102"/>
                </a:lnTo>
                <a:lnTo>
                  <a:pt x="0" y="0"/>
                </a:lnTo>
                <a:lnTo>
                  <a:pt x="0" y="20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7" name="Oval 128"/>
          <p:cNvSpPr>
            <a:spLocks noChangeArrowheads="1"/>
          </p:cNvSpPr>
          <p:nvPr/>
        </p:nvSpPr>
        <p:spPr bwMode="auto">
          <a:xfrm>
            <a:off x="1190625" y="2624138"/>
            <a:ext cx="79375" cy="777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8" name="Rectangle 129"/>
          <p:cNvSpPr>
            <a:spLocks noChangeArrowheads="1"/>
          </p:cNvSpPr>
          <p:nvPr/>
        </p:nvSpPr>
        <p:spPr bwMode="auto">
          <a:xfrm>
            <a:off x="3395663" y="2017713"/>
            <a:ext cx="1708150" cy="1196975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9" name="Line 130"/>
          <p:cNvSpPr>
            <a:spLocks noChangeShapeType="1"/>
          </p:cNvSpPr>
          <p:nvPr/>
        </p:nvSpPr>
        <p:spPr bwMode="auto">
          <a:xfrm>
            <a:off x="3092450" y="2451100"/>
            <a:ext cx="903288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0" name="Freeform 131"/>
          <p:cNvSpPr>
            <a:spLocks/>
          </p:cNvSpPr>
          <p:nvPr/>
        </p:nvSpPr>
        <p:spPr bwMode="auto">
          <a:xfrm>
            <a:off x="3222625" y="2409825"/>
            <a:ext cx="166688" cy="84138"/>
          </a:xfrm>
          <a:custGeom>
            <a:avLst/>
            <a:gdLst>
              <a:gd name="T0" fmla="*/ 166688 w 105"/>
              <a:gd name="T1" fmla="*/ 41275 h 53"/>
              <a:gd name="T2" fmla="*/ 0 w 105"/>
              <a:gd name="T3" fmla="*/ 0 h 53"/>
              <a:gd name="T4" fmla="*/ 0 w 105"/>
              <a:gd name="T5" fmla="*/ 84138 h 53"/>
              <a:gd name="T6" fmla="*/ 166688 w 105"/>
              <a:gd name="T7" fmla="*/ 41275 h 53"/>
              <a:gd name="T8" fmla="*/ 0 60000 65536"/>
              <a:gd name="T9" fmla="*/ 0 60000 65536"/>
              <a:gd name="T10" fmla="*/ 0 60000 65536"/>
              <a:gd name="T11" fmla="*/ 0 60000 65536"/>
              <a:gd name="T12" fmla="*/ 0 w 105"/>
              <a:gd name="T13" fmla="*/ 0 h 53"/>
              <a:gd name="T14" fmla="*/ 105 w 105"/>
              <a:gd name="T15" fmla="*/ 53 h 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" h="53">
                <a:moveTo>
                  <a:pt x="105" y="26"/>
                </a:moveTo>
                <a:lnTo>
                  <a:pt x="0" y="0"/>
                </a:lnTo>
                <a:lnTo>
                  <a:pt x="0" y="53"/>
                </a:lnTo>
                <a:lnTo>
                  <a:pt x="105" y="2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1" name="Freeform 132"/>
          <p:cNvSpPr>
            <a:spLocks/>
          </p:cNvSpPr>
          <p:nvPr/>
        </p:nvSpPr>
        <p:spPr bwMode="auto">
          <a:xfrm>
            <a:off x="3222625" y="2927350"/>
            <a:ext cx="166688" cy="82550"/>
          </a:xfrm>
          <a:custGeom>
            <a:avLst/>
            <a:gdLst>
              <a:gd name="T0" fmla="*/ 166688 w 105"/>
              <a:gd name="T1" fmla="*/ 41275 h 52"/>
              <a:gd name="T2" fmla="*/ 0 w 105"/>
              <a:gd name="T3" fmla="*/ 0 h 52"/>
              <a:gd name="T4" fmla="*/ 0 w 105"/>
              <a:gd name="T5" fmla="*/ 82550 h 52"/>
              <a:gd name="T6" fmla="*/ 166688 w 105"/>
              <a:gd name="T7" fmla="*/ 41275 h 52"/>
              <a:gd name="T8" fmla="*/ 0 60000 65536"/>
              <a:gd name="T9" fmla="*/ 0 60000 65536"/>
              <a:gd name="T10" fmla="*/ 0 60000 65536"/>
              <a:gd name="T11" fmla="*/ 0 60000 65536"/>
              <a:gd name="T12" fmla="*/ 0 w 105"/>
              <a:gd name="T13" fmla="*/ 0 h 52"/>
              <a:gd name="T14" fmla="*/ 105 w 105"/>
              <a:gd name="T15" fmla="*/ 52 h 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" h="52">
                <a:moveTo>
                  <a:pt x="105" y="26"/>
                </a:moveTo>
                <a:lnTo>
                  <a:pt x="0" y="0"/>
                </a:lnTo>
                <a:lnTo>
                  <a:pt x="0" y="52"/>
                </a:lnTo>
                <a:lnTo>
                  <a:pt x="105" y="2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2" name="Rectangle 133"/>
          <p:cNvSpPr>
            <a:spLocks noChangeArrowheads="1"/>
          </p:cNvSpPr>
          <p:nvPr/>
        </p:nvSpPr>
        <p:spPr bwMode="auto">
          <a:xfrm>
            <a:off x="2955925" y="2190750"/>
            <a:ext cx="897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k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33" name="Rectangle 134"/>
          <p:cNvSpPr>
            <a:spLocks noChangeArrowheads="1"/>
          </p:cNvSpPr>
          <p:nvPr/>
        </p:nvSpPr>
        <p:spPr bwMode="auto">
          <a:xfrm>
            <a:off x="2955925" y="235743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p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34" name="Rectangle 135"/>
          <p:cNvSpPr>
            <a:spLocks noChangeArrowheads="1"/>
          </p:cNvSpPr>
          <p:nvPr/>
        </p:nvSpPr>
        <p:spPr bwMode="auto">
          <a:xfrm>
            <a:off x="2955925" y="2557463"/>
            <a:ext cx="825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s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35" name="Rectangle 136"/>
          <p:cNvSpPr>
            <a:spLocks noChangeArrowheads="1"/>
          </p:cNvSpPr>
          <p:nvPr/>
        </p:nvSpPr>
        <p:spPr bwMode="auto">
          <a:xfrm>
            <a:off x="2955925" y="2838450"/>
            <a:ext cx="7854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t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36" name="Rectangle 137"/>
          <p:cNvSpPr>
            <a:spLocks noChangeArrowheads="1"/>
          </p:cNvSpPr>
          <p:nvPr/>
        </p:nvSpPr>
        <p:spPr bwMode="auto">
          <a:xfrm>
            <a:off x="5272088" y="2609850"/>
            <a:ext cx="1138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w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37" name="Freeform 138"/>
          <p:cNvSpPr>
            <a:spLocks/>
          </p:cNvSpPr>
          <p:nvPr/>
        </p:nvSpPr>
        <p:spPr bwMode="auto">
          <a:xfrm>
            <a:off x="3990975" y="2243138"/>
            <a:ext cx="433388" cy="469900"/>
          </a:xfrm>
          <a:custGeom>
            <a:avLst/>
            <a:gdLst>
              <a:gd name="T0" fmla="*/ 0 w 83"/>
              <a:gd name="T1" fmla="*/ 469900 h 90"/>
              <a:gd name="T2" fmla="*/ 219305 w 83"/>
              <a:gd name="T3" fmla="*/ 469900 h 90"/>
              <a:gd name="T4" fmla="*/ 433388 w 83"/>
              <a:gd name="T5" fmla="*/ 234950 h 90"/>
              <a:gd name="T6" fmla="*/ 219305 w 83"/>
              <a:gd name="T7" fmla="*/ 0 h 90"/>
              <a:gd name="T8" fmla="*/ 0 w 83"/>
              <a:gd name="T9" fmla="*/ 0 h 90"/>
              <a:gd name="T10" fmla="*/ 0 w 83"/>
              <a:gd name="T11" fmla="*/ 469900 h 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3"/>
              <a:gd name="T19" fmla="*/ 0 h 90"/>
              <a:gd name="T20" fmla="*/ 83 w 83"/>
              <a:gd name="T21" fmla="*/ 90 h 9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3" h="90">
                <a:moveTo>
                  <a:pt x="0" y="90"/>
                </a:moveTo>
                <a:cubicBezTo>
                  <a:pt x="42" y="90"/>
                  <a:pt x="42" y="90"/>
                  <a:pt x="42" y="90"/>
                </a:cubicBezTo>
                <a:cubicBezTo>
                  <a:pt x="65" y="90"/>
                  <a:pt x="83" y="70"/>
                  <a:pt x="83" y="45"/>
                </a:cubicBezTo>
                <a:cubicBezTo>
                  <a:pt x="83" y="20"/>
                  <a:pt x="65" y="0"/>
                  <a:pt x="42" y="0"/>
                </a:cubicBezTo>
                <a:cubicBezTo>
                  <a:pt x="0" y="0"/>
                  <a:pt x="0" y="0"/>
                  <a:pt x="0" y="0"/>
                </a:cubicBezTo>
                <a:lnTo>
                  <a:pt x="0" y="90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8" name="Freeform 139"/>
          <p:cNvSpPr>
            <a:spLocks/>
          </p:cNvSpPr>
          <p:nvPr/>
        </p:nvSpPr>
        <p:spPr bwMode="auto">
          <a:xfrm>
            <a:off x="4586288" y="2633663"/>
            <a:ext cx="422275" cy="419100"/>
          </a:xfrm>
          <a:custGeom>
            <a:avLst/>
            <a:gdLst>
              <a:gd name="T0" fmla="*/ 422275 w 81"/>
              <a:gd name="T1" fmla="*/ 209550 h 80"/>
              <a:gd name="T2" fmla="*/ 0 w 81"/>
              <a:gd name="T3" fmla="*/ 419100 h 80"/>
              <a:gd name="T4" fmla="*/ 62559 w 81"/>
              <a:gd name="T5" fmla="*/ 214789 h 80"/>
              <a:gd name="T6" fmla="*/ 62559 w 81"/>
              <a:gd name="T7" fmla="*/ 209550 h 80"/>
              <a:gd name="T8" fmla="*/ 0 w 81"/>
              <a:gd name="T9" fmla="*/ 0 h 80"/>
              <a:gd name="T10" fmla="*/ 422275 w 81"/>
              <a:gd name="T11" fmla="*/ 209550 h 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1"/>
              <a:gd name="T19" fmla="*/ 0 h 80"/>
              <a:gd name="T20" fmla="*/ 81 w 81"/>
              <a:gd name="T21" fmla="*/ 80 h 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1" h="80">
                <a:moveTo>
                  <a:pt x="81" y="40"/>
                </a:moveTo>
                <a:cubicBezTo>
                  <a:pt x="81" y="40"/>
                  <a:pt x="62" y="80"/>
                  <a:pt x="0" y="80"/>
                </a:cubicBezTo>
                <a:cubicBezTo>
                  <a:pt x="0" y="80"/>
                  <a:pt x="12" y="76"/>
                  <a:pt x="12" y="41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4"/>
                  <a:pt x="0" y="0"/>
                  <a:pt x="0" y="0"/>
                </a:cubicBezTo>
                <a:cubicBezTo>
                  <a:pt x="62" y="0"/>
                  <a:pt x="81" y="40"/>
                  <a:pt x="81" y="40"/>
                </a:cubicBezTo>
                <a:close/>
              </a:path>
            </a:pathLst>
          </a:cu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9" name="Line 140"/>
          <p:cNvSpPr>
            <a:spLocks noChangeShapeType="1"/>
          </p:cNvSpPr>
          <p:nvPr/>
        </p:nvSpPr>
        <p:spPr bwMode="auto">
          <a:xfrm>
            <a:off x="5008563" y="2843213"/>
            <a:ext cx="273050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0" name="Freeform 141"/>
          <p:cNvSpPr>
            <a:spLocks/>
          </p:cNvSpPr>
          <p:nvPr/>
        </p:nvSpPr>
        <p:spPr bwMode="auto">
          <a:xfrm>
            <a:off x="5249863" y="2795588"/>
            <a:ext cx="166687" cy="95250"/>
          </a:xfrm>
          <a:custGeom>
            <a:avLst/>
            <a:gdLst>
              <a:gd name="T0" fmla="*/ 0 w 105"/>
              <a:gd name="T1" fmla="*/ 95250 h 60"/>
              <a:gd name="T2" fmla="*/ 166687 w 105"/>
              <a:gd name="T3" fmla="*/ 47625 h 60"/>
              <a:gd name="T4" fmla="*/ 0 w 105"/>
              <a:gd name="T5" fmla="*/ 0 h 60"/>
              <a:gd name="T6" fmla="*/ 0 w 105"/>
              <a:gd name="T7" fmla="*/ 95250 h 60"/>
              <a:gd name="T8" fmla="*/ 0 60000 65536"/>
              <a:gd name="T9" fmla="*/ 0 60000 65536"/>
              <a:gd name="T10" fmla="*/ 0 60000 65536"/>
              <a:gd name="T11" fmla="*/ 0 60000 65536"/>
              <a:gd name="T12" fmla="*/ 0 w 105"/>
              <a:gd name="T13" fmla="*/ 0 h 60"/>
              <a:gd name="T14" fmla="*/ 105 w 105"/>
              <a:gd name="T15" fmla="*/ 60 h 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" h="60">
                <a:moveTo>
                  <a:pt x="0" y="60"/>
                </a:moveTo>
                <a:lnTo>
                  <a:pt x="105" y="30"/>
                </a:lnTo>
                <a:lnTo>
                  <a:pt x="0" y="0"/>
                </a:lnTo>
                <a:lnTo>
                  <a:pt x="0" y="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1" name="Freeform 142"/>
          <p:cNvSpPr>
            <a:spLocks/>
          </p:cNvSpPr>
          <p:nvPr/>
        </p:nvSpPr>
        <p:spPr bwMode="auto">
          <a:xfrm>
            <a:off x="4413250" y="2493963"/>
            <a:ext cx="230188" cy="265112"/>
          </a:xfrm>
          <a:custGeom>
            <a:avLst/>
            <a:gdLst>
              <a:gd name="T0" fmla="*/ 230188 w 145"/>
              <a:gd name="T1" fmla="*/ 265112 h 167"/>
              <a:gd name="T2" fmla="*/ 120650 w 145"/>
              <a:gd name="T3" fmla="*/ 265112 h 167"/>
              <a:gd name="T4" fmla="*/ 120650 w 145"/>
              <a:gd name="T5" fmla="*/ 0 h 167"/>
              <a:gd name="T6" fmla="*/ 0 w 145"/>
              <a:gd name="T7" fmla="*/ 0 h 167"/>
              <a:gd name="T8" fmla="*/ 0 60000 65536"/>
              <a:gd name="T9" fmla="*/ 0 60000 65536"/>
              <a:gd name="T10" fmla="*/ 0 60000 65536"/>
              <a:gd name="T11" fmla="*/ 0 60000 65536"/>
              <a:gd name="T12" fmla="*/ 0 w 145"/>
              <a:gd name="T13" fmla="*/ 0 h 167"/>
              <a:gd name="T14" fmla="*/ 145 w 145"/>
              <a:gd name="T15" fmla="*/ 167 h 1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" h="167">
                <a:moveTo>
                  <a:pt x="145" y="167"/>
                </a:moveTo>
                <a:lnTo>
                  <a:pt x="76" y="167"/>
                </a:lnTo>
                <a:lnTo>
                  <a:pt x="76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2" name="Line 143"/>
          <p:cNvSpPr>
            <a:spLocks noChangeShapeType="1"/>
          </p:cNvSpPr>
          <p:nvPr/>
        </p:nvSpPr>
        <p:spPr bwMode="auto">
          <a:xfrm>
            <a:off x="2873375" y="1751013"/>
            <a:ext cx="0" cy="0"/>
          </a:xfrm>
          <a:prstGeom prst="line">
            <a:avLst/>
          </a:prstGeom>
          <a:noFill/>
          <a:ln w="4763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3" name="Line 144"/>
          <p:cNvSpPr>
            <a:spLocks noChangeShapeType="1"/>
          </p:cNvSpPr>
          <p:nvPr/>
        </p:nvSpPr>
        <p:spPr bwMode="auto">
          <a:xfrm>
            <a:off x="3092450" y="2316163"/>
            <a:ext cx="903288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4" name="Line 145"/>
          <p:cNvSpPr>
            <a:spLocks noChangeShapeType="1"/>
          </p:cNvSpPr>
          <p:nvPr/>
        </p:nvSpPr>
        <p:spPr bwMode="auto">
          <a:xfrm>
            <a:off x="3092450" y="2660650"/>
            <a:ext cx="903288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5" name="Freeform 146"/>
          <p:cNvSpPr>
            <a:spLocks/>
          </p:cNvSpPr>
          <p:nvPr/>
        </p:nvSpPr>
        <p:spPr bwMode="auto">
          <a:xfrm>
            <a:off x="3222625" y="2279650"/>
            <a:ext cx="166688" cy="82550"/>
          </a:xfrm>
          <a:custGeom>
            <a:avLst/>
            <a:gdLst>
              <a:gd name="T0" fmla="*/ 166688 w 105"/>
              <a:gd name="T1" fmla="*/ 41275 h 52"/>
              <a:gd name="T2" fmla="*/ 0 w 105"/>
              <a:gd name="T3" fmla="*/ 0 h 52"/>
              <a:gd name="T4" fmla="*/ 0 w 105"/>
              <a:gd name="T5" fmla="*/ 82550 h 52"/>
              <a:gd name="T6" fmla="*/ 166688 w 105"/>
              <a:gd name="T7" fmla="*/ 41275 h 52"/>
              <a:gd name="T8" fmla="*/ 0 60000 65536"/>
              <a:gd name="T9" fmla="*/ 0 60000 65536"/>
              <a:gd name="T10" fmla="*/ 0 60000 65536"/>
              <a:gd name="T11" fmla="*/ 0 60000 65536"/>
              <a:gd name="T12" fmla="*/ 0 w 105"/>
              <a:gd name="T13" fmla="*/ 0 h 52"/>
              <a:gd name="T14" fmla="*/ 105 w 105"/>
              <a:gd name="T15" fmla="*/ 52 h 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" h="52">
                <a:moveTo>
                  <a:pt x="105" y="26"/>
                </a:moveTo>
                <a:lnTo>
                  <a:pt x="0" y="0"/>
                </a:lnTo>
                <a:lnTo>
                  <a:pt x="0" y="52"/>
                </a:lnTo>
                <a:lnTo>
                  <a:pt x="105" y="2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6" name="Freeform 147"/>
          <p:cNvSpPr>
            <a:spLocks/>
          </p:cNvSpPr>
          <p:nvPr/>
        </p:nvSpPr>
        <p:spPr bwMode="auto">
          <a:xfrm>
            <a:off x="3222625" y="2619375"/>
            <a:ext cx="166688" cy="82550"/>
          </a:xfrm>
          <a:custGeom>
            <a:avLst/>
            <a:gdLst>
              <a:gd name="T0" fmla="*/ 166688 w 105"/>
              <a:gd name="T1" fmla="*/ 41275 h 52"/>
              <a:gd name="T2" fmla="*/ 0 w 105"/>
              <a:gd name="T3" fmla="*/ 0 h 52"/>
              <a:gd name="T4" fmla="*/ 0 w 105"/>
              <a:gd name="T5" fmla="*/ 82550 h 52"/>
              <a:gd name="T6" fmla="*/ 166688 w 105"/>
              <a:gd name="T7" fmla="*/ 41275 h 52"/>
              <a:gd name="T8" fmla="*/ 0 60000 65536"/>
              <a:gd name="T9" fmla="*/ 0 60000 65536"/>
              <a:gd name="T10" fmla="*/ 0 60000 65536"/>
              <a:gd name="T11" fmla="*/ 0 60000 65536"/>
              <a:gd name="T12" fmla="*/ 0 w 105"/>
              <a:gd name="T13" fmla="*/ 0 h 52"/>
              <a:gd name="T14" fmla="*/ 105 w 105"/>
              <a:gd name="T15" fmla="*/ 52 h 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" h="52">
                <a:moveTo>
                  <a:pt x="105" y="26"/>
                </a:moveTo>
                <a:lnTo>
                  <a:pt x="0" y="0"/>
                </a:lnTo>
                <a:lnTo>
                  <a:pt x="0" y="52"/>
                </a:lnTo>
                <a:lnTo>
                  <a:pt x="105" y="2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7" name="Line 148"/>
          <p:cNvSpPr>
            <a:spLocks noChangeShapeType="1"/>
          </p:cNvSpPr>
          <p:nvPr/>
        </p:nvSpPr>
        <p:spPr bwMode="auto">
          <a:xfrm>
            <a:off x="3092450" y="2963863"/>
            <a:ext cx="1535113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8" name="Freeform 149"/>
          <p:cNvSpPr>
            <a:spLocks/>
          </p:cNvSpPr>
          <p:nvPr/>
        </p:nvSpPr>
        <p:spPr bwMode="auto">
          <a:xfrm>
            <a:off x="3582988" y="2503488"/>
            <a:ext cx="255587" cy="323850"/>
          </a:xfrm>
          <a:custGeom>
            <a:avLst/>
            <a:gdLst>
              <a:gd name="T0" fmla="*/ 0 w 161"/>
              <a:gd name="T1" fmla="*/ 323850 h 204"/>
              <a:gd name="T2" fmla="*/ 255587 w 161"/>
              <a:gd name="T3" fmla="*/ 161925 h 204"/>
              <a:gd name="T4" fmla="*/ 0 w 161"/>
              <a:gd name="T5" fmla="*/ 0 h 204"/>
              <a:gd name="T6" fmla="*/ 0 w 161"/>
              <a:gd name="T7" fmla="*/ 323850 h 204"/>
              <a:gd name="T8" fmla="*/ 0 60000 65536"/>
              <a:gd name="T9" fmla="*/ 0 60000 65536"/>
              <a:gd name="T10" fmla="*/ 0 60000 65536"/>
              <a:gd name="T11" fmla="*/ 0 60000 65536"/>
              <a:gd name="T12" fmla="*/ 0 w 161"/>
              <a:gd name="T13" fmla="*/ 0 h 204"/>
              <a:gd name="T14" fmla="*/ 161 w 161"/>
              <a:gd name="T15" fmla="*/ 204 h 2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" h="204">
                <a:moveTo>
                  <a:pt x="0" y="204"/>
                </a:moveTo>
                <a:lnTo>
                  <a:pt x="161" y="102"/>
                </a:lnTo>
                <a:lnTo>
                  <a:pt x="0" y="0"/>
                </a:lnTo>
                <a:lnTo>
                  <a:pt x="0" y="20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9" name="Oval 150"/>
          <p:cNvSpPr>
            <a:spLocks noChangeArrowheads="1"/>
          </p:cNvSpPr>
          <p:nvPr/>
        </p:nvSpPr>
        <p:spPr bwMode="auto">
          <a:xfrm>
            <a:off x="3844925" y="2624138"/>
            <a:ext cx="77788" cy="777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0" name="Freeform 151"/>
          <p:cNvSpPr>
            <a:spLocks/>
          </p:cNvSpPr>
          <p:nvPr/>
        </p:nvSpPr>
        <p:spPr bwMode="auto">
          <a:xfrm>
            <a:off x="4456113" y="2551113"/>
            <a:ext cx="620712" cy="595312"/>
          </a:xfrm>
          <a:custGeom>
            <a:avLst/>
            <a:gdLst>
              <a:gd name="T0" fmla="*/ 307748 w 119"/>
              <a:gd name="T1" fmla="*/ 590090 h 114"/>
              <a:gd name="T2" fmla="*/ 0 w 119"/>
              <a:gd name="T3" fmla="*/ 292434 h 114"/>
              <a:gd name="T4" fmla="*/ 312964 w 119"/>
              <a:gd name="T5" fmla="*/ 5222 h 114"/>
              <a:gd name="T6" fmla="*/ 620712 w 119"/>
              <a:gd name="T7" fmla="*/ 302878 h 114"/>
              <a:gd name="T8" fmla="*/ 307748 w 119"/>
              <a:gd name="T9" fmla="*/ 590090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"/>
              <a:gd name="T16" fmla="*/ 0 h 114"/>
              <a:gd name="T17" fmla="*/ 119 w 119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" h="114">
                <a:moveTo>
                  <a:pt x="59" y="113"/>
                </a:moveTo>
                <a:cubicBezTo>
                  <a:pt x="26" y="113"/>
                  <a:pt x="0" y="87"/>
                  <a:pt x="0" y="56"/>
                </a:cubicBezTo>
                <a:cubicBezTo>
                  <a:pt x="1" y="25"/>
                  <a:pt x="27" y="0"/>
                  <a:pt x="60" y="1"/>
                </a:cubicBezTo>
                <a:cubicBezTo>
                  <a:pt x="93" y="1"/>
                  <a:pt x="119" y="27"/>
                  <a:pt x="119" y="58"/>
                </a:cubicBezTo>
                <a:cubicBezTo>
                  <a:pt x="118" y="89"/>
                  <a:pt x="92" y="114"/>
                  <a:pt x="59" y="113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grpSp>
        <p:nvGrpSpPr>
          <p:cNvPr id="151" name="Group 170"/>
          <p:cNvGrpSpPr>
            <a:grpSpLocks/>
          </p:cNvGrpSpPr>
          <p:nvPr/>
        </p:nvGrpSpPr>
        <p:grpSpPr bwMode="auto">
          <a:xfrm>
            <a:off x="7334250" y="2665413"/>
            <a:ext cx="307975" cy="93662"/>
            <a:chOff x="4620" y="1679"/>
            <a:chExt cx="194" cy="59"/>
          </a:xfrm>
        </p:grpSpPr>
        <p:sp>
          <p:nvSpPr>
            <p:cNvPr id="152" name="Freeform 152"/>
            <p:cNvSpPr>
              <a:spLocks/>
            </p:cNvSpPr>
            <p:nvPr/>
          </p:nvSpPr>
          <p:spPr bwMode="auto">
            <a:xfrm>
              <a:off x="4620" y="1709"/>
              <a:ext cx="105" cy="0"/>
            </a:xfrm>
            <a:custGeom>
              <a:avLst/>
              <a:gdLst>
                <a:gd name="T0" fmla="*/ 0 w 105"/>
                <a:gd name="T1" fmla="*/ 105 w 105"/>
                <a:gd name="T2" fmla="*/ 0 w 105"/>
                <a:gd name="T3" fmla="*/ 0 60000 65536"/>
                <a:gd name="T4" fmla="*/ 0 60000 65536"/>
                <a:gd name="T5" fmla="*/ 0 60000 65536"/>
                <a:gd name="T6" fmla="*/ 0 w 105"/>
                <a:gd name="T7" fmla="*/ 105 w 105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105">
                  <a:moveTo>
                    <a:pt x="0" y="0"/>
                  </a:moveTo>
                  <a:lnTo>
                    <a:pt x="1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3" name="Line 153"/>
            <p:cNvSpPr>
              <a:spLocks noChangeShapeType="1"/>
            </p:cNvSpPr>
            <p:nvPr/>
          </p:nvSpPr>
          <p:spPr bwMode="auto">
            <a:xfrm>
              <a:off x="4620" y="1709"/>
              <a:ext cx="105" cy="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4" name="Freeform 154"/>
            <p:cNvSpPr>
              <a:spLocks/>
            </p:cNvSpPr>
            <p:nvPr/>
          </p:nvSpPr>
          <p:spPr bwMode="auto">
            <a:xfrm>
              <a:off x="4705" y="1679"/>
              <a:ext cx="109" cy="59"/>
            </a:xfrm>
            <a:custGeom>
              <a:avLst/>
              <a:gdLst>
                <a:gd name="T0" fmla="*/ 0 w 109"/>
                <a:gd name="T1" fmla="*/ 59 h 59"/>
                <a:gd name="T2" fmla="*/ 109 w 109"/>
                <a:gd name="T3" fmla="*/ 30 h 59"/>
                <a:gd name="T4" fmla="*/ 0 w 109"/>
                <a:gd name="T5" fmla="*/ 0 h 59"/>
                <a:gd name="T6" fmla="*/ 0 w 109"/>
                <a:gd name="T7" fmla="*/ 59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59"/>
                <a:gd name="T14" fmla="*/ 109 w 109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59">
                  <a:moveTo>
                    <a:pt x="0" y="59"/>
                  </a:moveTo>
                  <a:lnTo>
                    <a:pt x="109" y="3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5" name="Line 155"/>
            <p:cNvSpPr>
              <a:spLocks noChangeShapeType="1"/>
            </p:cNvSpPr>
            <p:nvPr/>
          </p:nvSpPr>
          <p:spPr bwMode="auto">
            <a:xfrm>
              <a:off x="4620" y="1709"/>
              <a:ext cx="105" cy="0"/>
            </a:xfrm>
            <a:prstGeom prst="line">
              <a:avLst/>
            </a:prstGeom>
            <a:noFill/>
            <a:ln w="20638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6" name="Freeform 156"/>
            <p:cNvSpPr>
              <a:spLocks/>
            </p:cNvSpPr>
            <p:nvPr/>
          </p:nvSpPr>
          <p:spPr bwMode="auto">
            <a:xfrm>
              <a:off x="4705" y="1679"/>
              <a:ext cx="109" cy="59"/>
            </a:xfrm>
            <a:custGeom>
              <a:avLst/>
              <a:gdLst>
                <a:gd name="T0" fmla="*/ 0 w 109"/>
                <a:gd name="T1" fmla="*/ 59 h 59"/>
                <a:gd name="T2" fmla="*/ 109 w 109"/>
                <a:gd name="T3" fmla="*/ 30 h 59"/>
                <a:gd name="T4" fmla="*/ 0 w 109"/>
                <a:gd name="T5" fmla="*/ 0 h 59"/>
                <a:gd name="T6" fmla="*/ 0 w 109"/>
                <a:gd name="T7" fmla="*/ 59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59"/>
                <a:gd name="T14" fmla="*/ 109 w 109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59">
                  <a:moveTo>
                    <a:pt x="0" y="59"/>
                  </a:moveTo>
                  <a:lnTo>
                    <a:pt x="109" y="3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600CC"/>
            </a:solidFill>
            <a:ln w="9525">
              <a:solidFill>
                <a:srgbClr val="6600CC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sp>
        <p:nvSpPr>
          <p:cNvPr id="157" name="Rectangle 157"/>
          <p:cNvSpPr>
            <a:spLocks noChangeArrowheads="1"/>
          </p:cNvSpPr>
          <p:nvPr/>
        </p:nvSpPr>
        <p:spPr bwMode="auto">
          <a:xfrm>
            <a:off x="4583113" y="2357438"/>
            <a:ext cx="9778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x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158" name="Group 169"/>
          <p:cNvGrpSpPr>
            <a:grpSpLocks/>
          </p:cNvGrpSpPr>
          <p:nvPr/>
        </p:nvGrpSpPr>
        <p:grpSpPr bwMode="auto">
          <a:xfrm>
            <a:off x="5605463" y="2832101"/>
            <a:ext cx="2036762" cy="1350963"/>
            <a:chOff x="3531" y="1784"/>
            <a:chExt cx="1283" cy="851"/>
          </a:xfrm>
        </p:grpSpPr>
        <p:sp>
          <p:nvSpPr>
            <p:cNvPr id="159" name="Rectangle 67"/>
            <p:cNvSpPr>
              <a:spLocks noChangeArrowheads="1"/>
            </p:cNvSpPr>
            <p:nvPr/>
          </p:nvSpPr>
          <p:spPr bwMode="auto">
            <a:xfrm>
              <a:off x="3531" y="2509"/>
              <a:ext cx="4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t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60" name="Freeform 158"/>
            <p:cNvSpPr>
              <a:spLocks/>
            </p:cNvSpPr>
            <p:nvPr/>
          </p:nvSpPr>
          <p:spPr bwMode="auto">
            <a:xfrm>
              <a:off x="4218" y="1814"/>
              <a:ext cx="507" cy="724"/>
            </a:xfrm>
            <a:custGeom>
              <a:avLst/>
              <a:gdLst>
                <a:gd name="T0" fmla="*/ 507 w 507"/>
                <a:gd name="T1" fmla="*/ 0 h 724"/>
                <a:gd name="T2" fmla="*/ 415 w 507"/>
                <a:gd name="T3" fmla="*/ 0 h 724"/>
                <a:gd name="T4" fmla="*/ 415 w 507"/>
                <a:gd name="T5" fmla="*/ 724 h 724"/>
                <a:gd name="T6" fmla="*/ 0 w 507"/>
                <a:gd name="T7" fmla="*/ 724 h 724"/>
                <a:gd name="T8" fmla="*/ 0 w 507"/>
                <a:gd name="T9" fmla="*/ 632 h 7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7"/>
                <a:gd name="T16" fmla="*/ 0 h 724"/>
                <a:gd name="T17" fmla="*/ 507 w 507"/>
                <a:gd name="T18" fmla="*/ 724 h 7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7" h="724">
                  <a:moveTo>
                    <a:pt x="507" y="0"/>
                  </a:moveTo>
                  <a:lnTo>
                    <a:pt x="415" y="0"/>
                  </a:lnTo>
                  <a:lnTo>
                    <a:pt x="415" y="724"/>
                  </a:lnTo>
                  <a:lnTo>
                    <a:pt x="0" y="724"/>
                  </a:lnTo>
                  <a:lnTo>
                    <a:pt x="0" y="632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1" name="Freeform 159"/>
            <p:cNvSpPr>
              <a:spLocks/>
            </p:cNvSpPr>
            <p:nvPr/>
          </p:nvSpPr>
          <p:spPr bwMode="auto">
            <a:xfrm>
              <a:off x="4705" y="1784"/>
              <a:ext cx="109" cy="60"/>
            </a:xfrm>
            <a:custGeom>
              <a:avLst/>
              <a:gdLst>
                <a:gd name="T0" fmla="*/ 0 w 109"/>
                <a:gd name="T1" fmla="*/ 60 h 60"/>
                <a:gd name="T2" fmla="*/ 109 w 109"/>
                <a:gd name="T3" fmla="*/ 30 h 60"/>
                <a:gd name="T4" fmla="*/ 0 w 109"/>
                <a:gd name="T5" fmla="*/ 0 h 60"/>
                <a:gd name="T6" fmla="*/ 0 w 109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60"/>
                <a:gd name="T14" fmla="*/ 109 w 109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60">
                  <a:moveTo>
                    <a:pt x="0" y="60"/>
                  </a:moveTo>
                  <a:lnTo>
                    <a:pt x="109" y="30"/>
                  </a:lnTo>
                  <a:lnTo>
                    <a:pt x="0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2" name="Freeform 160"/>
            <p:cNvSpPr>
              <a:spLocks/>
            </p:cNvSpPr>
            <p:nvPr/>
          </p:nvSpPr>
          <p:spPr bwMode="auto">
            <a:xfrm>
              <a:off x="3593" y="1939"/>
              <a:ext cx="1132" cy="652"/>
            </a:xfrm>
            <a:custGeom>
              <a:avLst/>
              <a:gdLst>
                <a:gd name="T0" fmla="*/ 1132 w 1132"/>
                <a:gd name="T1" fmla="*/ 0 h 652"/>
                <a:gd name="T2" fmla="*/ 1092 w 1132"/>
                <a:gd name="T3" fmla="*/ 0 h 652"/>
                <a:gd name="T4" fmla="*/ 1089 w 1132"/>
                <a:gd name="T5" fmla="*/ 648 h 652"/>
                <a:gd name="T6" fmla="*/ 0 w 1132"/>
                <a:gd name="T7" fmla="*/ 652 h 6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2"/>
                <a:gd name="T13" fmla="*/ 0 h 652"/>
                <a:gd name="T14" fmla="*/ 1132 w 1132"/>
                <a:gd name="T15" fmla="*/ 652 h 6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2" h="652">
                  <a:moveTo>
                    <a:pt x="1132" y="0"/>
                  </a:moveTo>
                  <a:lnTo>
                    <a:pt x="1092" y="0"/>
                  </a:lnTo>
                  <a:lnTo>
                    <a:pt x="1089" y="648"/>
                  </a:lnTo>
                  <a:lnTo>
                    <a:pt x="0" y="652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3" name="Freeform 161"/>
            <p:cNvSpPr>
              <a:spLocks/>
            </p:cNvSpPr>
            <p:nvPr/>
          </p:nvSpPr>
          <p:spPr bwMode="auto">
            <a:xfrm>
              <a:off x="4705" y="1910"/>
              <a:ext cx="109" cy="59"/>
            </a:xfrm>
            <a:custGeom>
              <a:avLst/>
              <a:gdLst>
                <a:gd name="T0" fmla="*/ 0 w 109"/>
                <a:gd name="T1" fmla="*/ 59 h 59"/>
                <a:gd name="T2" fmla="*/ 109 w 109"/>
                <a:gd name="T3" fmla="*/ 29 h 59"/>
                <a:gd name="T4" fmla="*/ 0 w 109"/>
                <a:gd name="T5" fmla="*/ 0 h 59"/>
                <a:gd name="T6" fmla="*/ 0 w 109"/>
                <a:gd name="T7" fmla="*/ 59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59"/>
                <a:gd name="T14" fmla="*/ 109 w 109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59">
                  <a:moveTo>
                    <a:pt x="0" y="59"/>
                  </a:moveTo>
                  <a:lnTo>
                    <a:pt x="109" y="29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4" name="Rectangle 162"/>
            <p:cNvSpPr>
              <a:spLocks noChangeArrowheads="1"/>
            </p:cNvSpPr>
            <p:nvPr/>
          </p:nvSpPr>
          <p:spPr bwMode="auto">
            <a:xfrm>
              <a:off x="4124" y="2439"/>
              <a:ext cx="6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x</a:t>
              </a:r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165" name="Text Box 168"/>
          <p:cNvSpPr txBox="1">
            <a:spLocks noChangeArrowheads="1"/>
          </p:cNvSpPr>
          <p:nvPr/>
        </p:nvSpPr>
        <p:spPr bwMode="auto">
          <a:xfrm>
            <a:off x="4241800" y="3209925"/>
            <a:ext cx="14605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i="1">
                <a:latin typeface="Comic Sans MS" pitchFamily="66" charset="0"/>
              </a:rPr>
              <a:t>Sub-circuit has only 2 inputs</a:t>
            </a:r>
          </a:p>
        </p:txBody>
      </p:sp>
      <p:sp>
        <p:nvSpPr>
          <p:cNvPr id="166" name="TextBox 164"/>
          <p:cNvSpPr txBox="1">
            <a:spLocks noChangeArrowheads="1"/>
          </p:cNvSpPr>
          <p:nvPr/>
        </p:nvSpPr>
        <p:spPr bwMode="auto">
          <a:xfrm>
            <a:off x="5868144" y="4725144"/>
            <a:ext cx="26805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 dirty="0">
                <a:latin typeface="Comic Sans MS" pitchFamily="66" charset="0"/>
              </a:rPr>
              <a:t>Italics: contents don’t matter</a:t>
            </a:r>
          </a:p>
        </p:txBody>
      </p:sp>
      <p:cxnSp>
        <p:nvCxnSpPr>
          <p:cNvPr id="167" name="Straight Connector 166"/>
          <p:cNvCxnSpPr/>
          <p:nvPr/>
        </p:nvCxnSpPr>
        <p:spPr>
          <a:xfrm rot="5400000" flipH="1" flipV="1">
            <a:off x="7281863" y="3576637"/>
            <a:ext cx="1085850" cy="904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184 -0.03009 L -0.00643 -0.00926 " pathEditMode="relative" ptsTypes="AA">
                                      <p:cBhvr>
                                        <p:cTn id="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479 0.08472 L 1.11111E-6 2.22222E-6 " pathEditMode="relative" ptsTypes="AA">
                                      <p:cBhvr>
                                        <p:cTn id="3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354 0.06389 L 4.44444E-6 2.59259E-6 " pathEditMode="relative" ptsTypes="AA">
                                      <p:cBhvr>
                                        <p:cTn id="5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03" grpId="0" animBg="1"/>
      <p:bldP spid="150" grpId="0" animBg="1"/>
      <p:bldP spid="165" grpId="0"/>
      <p:bldP spid="1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Introduction</a:t>
            </a: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228600" y="1219200"/>
            <a:ext cx="8610600" cy="2525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Digital</a:t>
            </a: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</a:t>
            </a:r>
            <a:r>
              <a:rPr kumimoji="0" lang="tr-T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circuit</a:t>
            </a: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</a:t>
            </a:r>
            <a:r>
              <a:rPr kumimoji="0" lang="tr-T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design</a:t>
            </a: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&amp;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implement the circuit on a physical device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How do we get from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design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 to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IC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(integrated circuit, aka chip)? </a:t>
            </a:r>
          </a:p>
        </p:txBody>
      </p:sp>
      <p:sp>
        <p:nvSpPr>
          <p:cNvPr id="56" name="Rectangle 132"/>
          <p:cNvSpPr>
            <a:spLocks noChangeArrowheads="1"/>
          </p:cNvSpPr>
          <p:nvPr/>
        </p:nvSpPr>
        <p:spPr bwMode="auto">
          <a:xfrm>
            <a:off x="2924175" y="3367360"/>
            <a:ext cx="1611313" cy="2112962"/>
          </a:xfrm>
          <a:prstGeom prst="rect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7" name="Line 133"/>
          <p:cNvSpPr>
            <a:spLocks noChangeShapeType="1"/>
          </p:cNvSpPr>
          <p:nvPr/>
        </p:nvSpPr>
        <p:spPr bwMode="auto">
          <a:xfrm>
            <a:off x="4338638" y="4332560"/>
            <a:ext cx="550862" cy="15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8" name="Freeform 134"/>
          <p:cNvSpPr>
            <a:spLocks/>
          </p:cNvSpPr>
          <p:nvPr/>
        </p:nvSpPr>
        <p:spPr bwMode="auto">
          <a:xfrm>
            <a:off x="2332038" y="3775347"/>
            <a:ext cx="1373187" cy="436563"/>
          </a:xfrm>
          <a:custGeom>
            <a:avLst/>
            <a:gdLst>
              <a:gd name="T0" fmla="*/ 1373187 w 631"/>
              <a:gd name="T1" fmla="*/ 436563 h 225"/>
              <a:gd name="T2" fmla="*/ 816078 w 631"/>
              <a:gd name="T3" fmla="*/ 436563 h 225"/>
              <a:gd name="T4" fmla="*/ 816078 w 631"/>
              <a:gd name="T5" fmla="*/ 0 h 225"/>
              <a:gd name="T6" fmla="*/ 0 w 631"/>
              <a:gd name="T7" fmla="*/ 0 h 225"/>
              <a:gd name="T8" fmla="*/ 0 60000 65536"/>
              <a:gd name="T9" fmla="*/ 0 60000 65536"/>
              <a:gd name="T10" fmla="*/ 0 60000 65536"/>
              <a:gd name="T11" fmla="*/ 0 60000 65536"/>
              <a:gd name="T12" fmla="*/ 0 w 631"/>
              <a:gd name="T13" fmla="*/ 0 h 225"/>
              <a:gd name="T14" fmla="*/ 631 w 631"/>
              <a:gd name="T15" fmla="*/ 225 h 2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31" h="225">
                <a:moveTo>
                  <a:pt x="631" y="225"/>
                </a:moveTo>
                <a:lnTo>
                  <a:pt x="375" y="225"/>
                </a:lnTo>
                <a:lnTo>
                  <a:pt x="375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9" name="Line 135"/>
          <p:cNvSpPr>
            <a:spLocks noChangeShapeType="1"/>
          </p:cNvSpPr>
          <p:nvPr/>
        </p:nvSpPr>
        <p:spPr bwMode="auto">
          <a:xfrm>
            <a:off x="2332038" y="4332560"/>
            <a:ext cx="1373187" cy="15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0" name="Freeform 136"/>
          <p:cNvSpPr>
            <a:spLocks/>
          </p:cNvSpPr>
          <p:nvPr/>
        </p:nvSpPr>
        <p:spPr bwMode="auto">
          <a:xfrm>
            <a:off x="3509963" y="4454797"/>
            <a:ext cx="195262" cy="611188"/>
          </a:xfrm>
          <a:custGeom>
            <a:avLst/>
            <a:gdLst>
              <a:gd name="T0" fmla="*/ 0 w 90"/>
              <a:gd name="T1" fmla="*/ 611188 h 315"/>
              <a:gd name="T2" fmla="*/ 93292 w 90"/>
              <a:gd name="T3" fmla="*/ 611188 h 315"/>
              <a:gd name="T4" fmla="*/ 93292 w 90"/>
              <a:gd name="T5" fmla="*/ 0 h 315"/>
              <a:gd name="T6" fmla="*/ 195262 w 90"/>
              <a:gd name="T7" fmla="*/ 0 h 315"/>
              <a:gd name="T8" fmla="*/ 0 60000 65536"/>
              <a:gd name="T9" fmla="*/ 0 60000 65536"/>
              <a:gd name="T10" fmla="*/ 0 60000 65536"/>
              <a:gd name="T11" fmla="*/ 0 60000 65536"/>
              <a:gd name="T12" fmla="*/ 0 w 90"/>
              <a:gd name="T13" fmla="*/ 0 h 315"/>
              <a:gd name="T14" fmla="*/ 90 w 90"/>
              <a:gd name="T15" fmla="*/ 315 h 3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" h="315">
                <a:moveTo>
                  <a:pt x="0" y="315"/>
                </a:moveTo>
                <a:lnTo>
                  <a:pt x="43" y="315"/>
                </a:lnTo>
                <a:lnTo>
                  <a:pt x="43" y="0"/>
                </a:lnTo>
                <a:lnTo>
                  <a:pt x="90" y="0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1" name="Line 137"/>
          <p:cNvSpPr>
            <a:spLocks noChangeShapeType="1"/>
          </p:cNvSpPr>
          <p:nvPr/>
        </p:nvSpPr>
        <p:spPr bwMode="auto">
          <a:xfrm>
            <a:off x="2332038" y="5065985"/>
            <a:ext cx="720725" cy="15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2" name="Freeform 138"/>
          <p:cNvSpPr>
            <a:spLocks/>
          </p:cNvSpPr>
          <p:nvPr/>
        </p:nvSpPr>
        <p:spPr bwMode="auto">
          <a:xfrm>
            <a:off x="4821238" y="4283347"/>
            <a:ext cx="217487" cy="96838"/>
          </a:xfrm>
          <a:custGeom>
            <a:avLst/>
            <a:gdLst>
              <a:gd name="T0" fmla="*/ 217487 w 100"/>
              <a:gd name="T1" fmla="*/ 48419 h 50"/>
              <a:gd name="T2" fmla="*/ 0 w 100"/>
              <a:gd name="T3" fmla="*/ 0 h 50"/>
              <a:gd name="T4" fmla="*/ 0 w 100"/>
              <a:gd name="T5" fmla="*/ 96838 h 50"/>
              <a:gd name="T6" fmla="*/ 217487 w 100"/>
              <a:gd name="T7" fmla="*/ 48419 h 50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50"/>
              <a:gd name="T14" fmla="*/ 100 w 100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50">
                <a:moveTo>
                  <a:pt x="100" y="25"/>
                </a:moveTo>
                <a:lnTo>
                  <a:pt x="0" y="0"/>
                </a:lnTo>
                <a:lnTo>
                  <a:pt x="0" y="50"/>
                </a:lnTo>
                <a:lnTo>
                  <a:pt x="100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3" name="Freeform 139"/>
          <p:cNvSpPr>
            <a:spLocks/>
          </p:cNvSpPr>
          <p:nvPr/>
        </p:nvSpPr>
        <p:spPr bwMode="auto">
          <a:xfrm>
            <a:off x="2700338" y="3726135"/>
            <a:ext cx="217487" cy="96837"/>
          </a:xfrm>
          <a:custGeom>
            <a:avLst/>
            <a:gdLst>
              <a:gd name="T0" fmla="*/ 217487 w 100"/>
              <a:gd name="T1" fmla="*/ 48419 h 50"/>
              <a:gd name="T2" fmla="*/ 0 w 100"/>
              <a:gd name="T3" fmla="*/ 0 h 50"/>
              <a:gd name="T4" fmla="*/ 0 w 100"/>
              <a:gd name="T5" fmla="*/ 96837 h 50"/>
              <a:gd name="T6" fmla="*/ 217487 w 100"/>
              <a:gd name="T7" fmla="*/ 48419 h 50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50"/>
              <a:gd name="T14" fmla="*/ 100 w 100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50">
                <a:moveTo>
                  <a:pt x="100" y="25"/>
                </a:moveTo>
                <a:lnTo>
                  <a:pt x="0" y="0"/>
                </a:lnTo>
                <a:lnTo>
                  <a:pt x="0" y="50"/>
                </a:lnTo>
                <a:lnTo>
                  <a:pt x="100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4" name="Freeform 140"/>
          <p:cNvSpPr>
            <a:spLocks/>
          </p:cNvSpPr>
          <p:nvPr/>
        </p:nvSpPr>
        <p:spPr bwMode="auto">
          <a:xfrm>
            <a:off x="2700338" y="4283347"/>
            <a:ext cx="217487" cy="96838"/>
          </a:xfrm>
          <a:custGeom>
            <a:avLst/>
            <a:gdLst>
              <a:gd name="T0" fmla="*/ 217487 w 100"/>
              <a:gd name="T1" fmla="*/ 48419 h 50"/>
              <a:gd name="T2" fmla="*/ 0 w 100"/>
              <a:gd name="T3" fmla="*/ 0 h 50"/>
              <a:gd name="T4" fmla="*/ 0 w 100"/>
              <a:gd name="T5" fmla="*/ 96838 h 50"/>
              <a:gd name="T6" fmla="*/ 217487 w 100"/>
              <a:gd name="T7" fmla="*/ 48419 h 50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50"/>
              <a:gd name="T14" fmla="*/ 100 w 100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50">
                <a:moveTo>
                  <a:pt x="100" y="25"/>
                </a:moveTo>
                <a:lnTo>
                  <a:pt x="0" y="0"/>
                </a:lnTo>
                <a:lnTo>
                  <a:pt x="0" y="50"/>
                </a:lnTo>
                <a:lnTo>
                  <a:pt x="100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5" name="Freeform 141"/>
          <p:cNvSpPr>
            <a:spLocks/>
          </p:cNvSpPr>
          <p:nvPr/>
        </p:nvSpPr>
        <p:spPr bwMode="auto">
          <a:xfrm>
            <a:off x="2700338" y="5018360"/>
            <a:ext cx="217487" cy="96837"/>
          </a:xfrm>
          <a:custGeom>
            <a:avLst/>
            <a:gdLst>
              <a:gd name="T0" fmla="*/ 217487 w 100"/>
              <a:gd name="T1" fmla="*/ 48419 h 50"/>
              <a:gd name="T2" fmla="*/ 0 w 100"/>
              <a:gd name="T3" fmla="*/ 0 h 50"/>
              <a:gd name="T4" fmla="*/ 0 w 100"/>
              <a:gd name="T5" fmla="*/ 96837 h 50"/>
              <a:gd name="T6" fmla="*/ 217487 w 100"/>
              <a:gd name="T7" fmla="*/ 48419 h 50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50"/>
              <a:gd name="T14" fmla="*/ 100 w 100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50">
                <a:moveTo>
                  <a:pt x="100" y="25"/>
                </a:moveTo>
                <a:lnTo>
                  <a:pt x="0" y="0"/>
                </a:lnTo>
                <a:lnTo>
                  <a:pt x="0" y="50"/>
                </a:lnTo>
                <a:lnTo>
                  <a:pt x="100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6" name="Rectangle 142"/>
          <p:cNvSpPr>
            <a:spLocks noChangeArrowheads="1"/>
          </p:cNvSpPr>
          <p:nvPr/>
        </p:nvSpPr>
        <p:spPr bwMode="auto">
          <a:xfrm>
            <a:off x="2343150" y="3546747"/>
            <a:ext cx="1106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k</a:t>
            </a:r>
            <a:endParaRPr lang="en-US" sz="3200">
              <a:latin typeface="Comic Sans MS" pitchFamily="66" charset="0"/>
            </a:endParaRPr>
          </a:p>
        </p:txBody>
      </p:sp>
      <p:sp>
        <p:nvSpPr>
          <p:cNvPr id="67" name="Rectangle 143"/>
          <p:cNvSpPr>
            <a:spLocks noChangeArrowheads="1"/>
          </p:cNvSpPr>
          <p:nvPr/>
        </p:nvSpPr>
        <p:spPr bwMode="auto">
          <a:xfrm>
            <a:off x="2343150" y="4053160"/>
            <a:ext cx="11702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Comic Sans MS" pitchFamily="66" charset="0"/>
              </a:rPr>
              <a:t>p</a:t>
            </a:r>
            <a:endParaRPr lang="en-US" sz="3200">
              <a:latin typeface="Comic Sans MS" pitchFamily="66" charset="0"/>
            </a:endParaRPr>
          </a:p>
        </p:txBody>
      </p:sp>
      <p:sp>
        <p:nvSpPr>
          <p:cNvPr id="68" name="Rectangle 144"/>
          <p:cNvSpPr>
            <a:spLocks noChangeArrowheads="1"/>
          </p:cNvSpPr>
          <p:nvPr/>
        </p:nvSpPr>
        <p:spPr bwMode="auto">
          <a:xfrm>
            <a:off x="2343150" y="4845322"/>
            <a:ext cx="10579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Comic Sans MS" pitchFamily="66" charset="0"/>
              </a:rPr>
              <a:t>s</a:t>
            </a:r>
            <a:endParaRPr lang="en-US" sz="3200">
              <a:latin typeface="Comic Sans MS" pitchFamily="66" charset="0"/>
            </a:endParaRPr>
          </a:p>
        </p:txBody>
      </p:sp>
      <p:sp>
        <p:nvSpPr>
          <p:cNvPr id="69" name="Rectangle 145"/>
          <p:cNvSpPr>
            <a:spLocks noChangeArrowheads="1"/>
          </p:cNvSpPr>
          <p:nvPr/>
        </p:nvSpPr>
        <p:spPr bwMode="auto">
          <a:xfrm>
            <a:off x="4646613" y="4083322"/>
            <a:ext cx="14908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Comic Sans MS" pitchFamily="66" charset="0"/>
              </a:rPr>
              <a:t>w</a:t>
            </a:r>
            <a:endParaRPr lang="en-US" sz="3200">
              <a:latin typeface="Comic Sans MS" pitchFamily="66" charset="0"/>
            </a:endParaRPr>
          </a:p>
        </p:txBody>
      </p:sp>
      <p:sp>
        <p:nvSpPr>
          <p:cNvPr id="70" name="Rectangle 146"/>
          <p:cNvSpPr>
            <a:spLocks noChangeArrowheads="1"/>
          </p:cNvSpPr>
          <p:nvPr/>
        </p:nvSpPr>
        <p:spPr bwMode="auto">
          <a:xfrm>
            <a:off x="3317875" y="3453085"/>
            <a:ext cx="1079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B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1" name="Rectangle 147"/>
          <p:cNvSpPr>
            <a:spLocks noChangeArrowheads="1"/>
          </p:cNvSpPr>
          <p:nvPr/>
        </p:nvSpPr>
        <p:spPr bwMode="auto">
          <a:xfrm>
            <a:off x="3435350" y="3453085"/>
            <a:ext cx="21480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elt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2" name="Rectangle 148"/>
          <p:cNvSpPr>
            <a:spLocks noChangeArrowheads="1"/>
          </p:cNvSpPr>
          <p:nvPr/>
        </p:nvSpPr>
        <p:spPr bwMode="auto">
          <a:xfrm>
            <a:off x="3668713" y="3453085"/>
            <a:ext cx="17312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W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3" name="Rectangle 149"/>
          <p:cNvSpPr>
            <a:spLocks noChangeArrowheads="1"/>
          </p:cNvSpPr>
          <p:nvPr/>
        </p:nvSpPr>
        <p:spPr bwMode="auto">
          <a:xfrm>
            <a:off x="3846513" y="3453085"/>
            <a:ext cx="8496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a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4" name="Rectangle 150"/>
          <p:cNvSpPr>
            <a:spLocks noChangeArrowheads="1"/>
          </p:cNvSpPr>
          <p:nvPr/>
        </p:nvSpPr>
        <p:spPr bwMode="auto">
          <a:xfrm>
            <a:off x="3951288" y="3453085"/>
            <a:ext cx="8015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r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5" name="Rectangle 151"/>
          <p:cNvSpPr>
            <a:spLocks noChangeArrowheads="1"/>
          </p:cNvSpPr>
          <p:nvPr/>
        </p:nvSpPr>
        <p:spPr bwMode="auto">
          <a:xfrm>
            <a:off x="4022725" y="3453085"/>
            <a:ext cx="8656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n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6" name="Rectangle 172"/>
          <p:cNvSpPr>
            <a:spLocks noChangeArrowheads="1"/>
          </p:cNvSpPr>
          <p:nvPr/>
        </p:nvSpPr>
        <p:spPr bwMode="auto">
          <a:xfrm>
            <a:off x="6107113" y="5151710"/>
            <a:ext cx="25006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Comic Sans MS" pitchFamily="66" charset="0"/>
              </a:rPr>
              <a:t>IC</a:t>
            </a:r>
            <a:endParaRPr lang="en-US" sz="3200">
              <a:latin typeface="Comic Sans MS" pitchFamily="66" charset="0"/>
            </a:endParaRPr>
          </a:p>
        </p:txBody>
      </p:sp>
      <p:sp>
        <p:nvSpPr>
          <p:cNvPr id="77" name="Freeform 176"/>
          <p:cNvSpPr>
            <a:spLocks/>
          </p:cNvSpPr>
          <p:nvPr/>
        </p:nvSpPr>
        <p:spPr bwMode="auto">
          <a:xfrm>
            <a:off x="3705225" y="4089672"/>
            <a:ext cx="627063" cy="485775"/>
          </a:xfrm>
          <a:custGeom>
            <a:avLst/>
            <a:gdLst>
              <a:gd name="T0" fmla="*/ 0 w 92"/>
              <a:gd name="T1" fmla="*/ 485775 h 80"/>
              <a:gd name="T2" fmla="*/ 354427 w 92"/>
              <a:gd name="T3" fmla="*/ 485775 h 80"/>
              <a:gd name="T4" fmla="*/ 627063 w 92"/>
              <a:gd name="T5" fmla="*/ 242888 h 80"/>
              <a:gd name="T6" fmla="*/ 354427 w 92"/>
              <a:gd name="T7" fmla="*/ 0 h 80"/>
              <a:gd name="T8" fmla="*/ 0 w 92"/>
              <a:gd name="T9" fmla="*/ 0 h 80"/>
              <a:gd name="T10" fmla="*/ 0 w 92"/>
              <a:gd name="T11" fmla="*/ 485775 h 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"/>
              <a:gd name="T19" fmla="*/ 0 h 80"/>
              <a:gd name="T20" fmla="*/ 92 w 92"/>
              <a:gd name="T21" fmla="*/ 80 h 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" h="80">
                <a:moveTo>
                  <a:pt x="0" y="80"/>
                </a:moveTo>
                <a:cubicBezTo>
                  <a:pt x="52" y="80"/>
                  <a:pt x="52" y="80"/>
                  <a:pt x="52" y="80"/>
                </a:cubicBezTo>
                <a:cubicBezTo>
                  <a:pt x="74" y="80"/>
                  <a:pt x="92" y="62"/>
                  <a:pt x="92" y="40"/>
                </a:cubicBezTo>
                <a:cubicBezTo>
                  <a:pt x="92" y="18"/>
                  <a:pt x="74" y="0"/>
                  <a:pt x="52" y="0"/>
                </a:cubicBezTo>
                <a:cubicBezTo>
                  <a:pt x="0" y="0"/>
                  <a:pt x="0" y="0"/>
                  <a:pt x="0" y="0"/>
                </a:cubicBezTo>
                <a:lnTo>
                  <a:pt x="0" y="80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8" name="Freeform 177"/>
          <p:cNvSpPr>
            <a:spLocks/>
          </p:cNvSpPr>
          <p:nvPr/>
        </p:nvSpPr>
        <p:spPr bwMode="auto">
          <a:xfrm>
            <a:off x="3059113" y="4878660"/>
            <a:ext cx="333375" cy="376237"/>
          </a:xfrm>
          <a:custGeom>
            <a:avLst/>
            <a:gdLst>
              <a:gd name="T0" fmla="*/ 0 w 153"/>
              <a:gd name="T1" fmla="*/ 376237 h 194"/>
              <a:gd name="T2" fmla="*/ 333375 w 153"/>
              <a:gd name="T3" fmla="*/ 188119 h 194"/>
              <a:gd name="T4" fmla="*/ 0 w 153"/>
              <a:gd name="T5" fmla="*/ 0 h 194"/>
              <a:gd name="T6" fmla="*/ 0 w 153"/>
              <a:gd name="T7" fmla="*/ 376237 h 194"/>
              <a:gd name="T8" fmla="*/ 0 60000 65536"/>
              <a:gd name="T9" fmla="*/ 0 60000 65536"/>
              <a:gd name="T10" fmla="*/ 0 60000 65536"/>
              <a:gd name="T11" fmla="*/ 0 60000 65536"/>
              <a:gd name="T12" fmla="*/ 0 w 153"/>
              <a:gd name="T13" fmla="*/ 0 h 194"/>
              <a:gd name="T14" fmla="*/ 153 w 153"/>
              <a:gd name="T15" fmla="*/ 194 h 1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3" h="194">
                <a:moveTo>
                  <a:pt x="0" y="194"/>
                </a:moveTo>
                <a:lnTo>
                  <a:pt x="153" y="97"/>
                </a:lnTo>
                <a:lnTo>
                  <a:pt x="0" y="0"/>
                </a:lnTo>
                <a:lnTo>
                  <a:pt x="0" y="19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9" name="Oval 178"/>
          <p:cNvSpPr>
            <a:spLocks noChangeArrowheads="1"/>
          </p:cNvSpPr>
          <p:nvPr/>
        </p:nvSpPr>
        <p:spPr bwMode="auto">
          <a:xfrm>
            <a:off x="3400425" y="5018360"/>
            <a:ext cx="100013" cy="904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0" name="Line 179"/>
          <p:cNvSpPr>
            <a:spLocks noChangeShapeType="1"/>
          </p:cNvSpPr>
          <p:nvPr/>
        </p:nvSpPr>
        <p:spPr bwMode="auto">
          <a:xfrm>
            <a:off x="6427788" y="3926160"/>
            <a:ext cx="217487" cy="1587"/>
          </a:xfrm>
          <a:prstGeom prst="line">
            <a:avLst/>
          </a:prstGeom>
          <a:noFill/>
          <a:ln w="79375">
            <a:solidFill>
              <a:srgbClr val="629FD6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1" name="Line 180"/>
          <p:cNvSpPr>
            <a:spLocks noChangeShapeType="1"/>
          </p:cNvSpPr>
          <p:nvPr/>
        </p:nvSpPr>
        <p:spPr bwMode="auto">
          <a:xfrm>
            <a:off x="6427788" y="4083322"/>
            <a:ext cx="217487" cy="3175"/>
          </a:xfrm>
          <a:prstGeom prst="line">
            <a:avLst/>
          </a:prstGeom>
          <a:noFill/>
          <a:ln w="79375">
            <a:solidFill>
              <a:srgbClr val="629FD6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2" name="Line 181"/>
          <p:cNvSpPr>
            <a:spLocks noChangeShapeType="1"/>
          </p:cNvSpPr>
          <p:nvPr/>
        </p:nvSpPr>
        <p:spPr bwMode="auto">
          <a:xfrm>
            <a:off x="6427788" y="4235722"/>
            <a:ext cx="217487" cy="1588"/>
          </a:xfrm>
          <a:prstGeom prst="line">
            <a:avLst/>
          </a:prstGeom>
          <a:noFill/>
          <a:ln w="79375">
            <a:solidFill>
              <a:srgbClr val="629FD6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3" name="Line 182"/>
          <p:cNvSpPr>
            <a:spLocks noChangeShapeType="1"/>
          </p:cNvSpPr>
          <p:nvPr/>
        </p:nvSpPr>
        <p:spPr bwMode="auto">
          <a:xfrm>
            <a:off x="6427788" y="4392885"/>
            <a:ext cx="217487" cy="1587"/>
          </a:xfrm>
          <a:prstGeom prst="line">
            <a:avLst/>
          </a:prstGeom>
          <a:noFill/>
          <a:ln w="79375">
            <a:solidFill>
              <a:srgbClr val="629FD6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4" name="Line 183"/>
          <p:cNvSpPr>
            <a:spLocks noChangeShapeType="1"/>
          </p:cNvSpPr>
          <p:nvPr/>
        </p:nvSpPr>
        <p:spPr bwMode="auto">
          <a:xfrm>
            <a:off x="6427788" y="4551635"/>
            <a:ext cx="217487" cy="1587"/>
          </a:xfrm>
          <a:prstGeom prst="line">
            <a:avLst/>
          </a:prstGeom>
          <a:noFill/>
          <a:ln w="79375">
            <a:solidFill>
              <a:srgbClr val="629FD6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5" name="Line 184"/>
          <p:cNvSpPr>
            <a:spLocks noChangeShapeType="1"/>
          </p:cNvSpPr>
          <p:nvPr/>
        </p:nvSpPr>
        <p:spPr bwMode="auto">
          <a:xfrm>
            <a:off x="6427788" y="4708797"/>
            <a:ext cx="217487" cy="1588"/>
          </a:xfrm>
          <a:prstGeom prst="line">
            <a:avLst/>
          </a:prstGeom>
          <a:noFill/>
          <a:ln w="79375">
            <a:solidFill>
              <a:srgbClr val="629FD6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6" name="Line 185"/>
          <p:cNvSpPr>
            <a:spLocks noChangeShapeType="1"/>
          </p:cNvSpPr>
          <p:nvPr/>
        </p:nvSpPr>
        <p:spPr bwMode="auto">
          <a:xfrm>
            <a:off x="6427788" y="4861197"/>
            <a:ext cx="217487" cy="1588"/>
          </a:xfrm>
          <a:prstGeom prst="line">
            <a:avLst/>
          </a:prstGeom>
          <a:noFill/>
          <a:ln w="79375">
            <a:solidFill>
              <a:srgbClr val="629FD6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7" name="Line 186"/>
          <p:cNvSpPr>
            <a:spLocks noChangeShapeType="1"/>
          </p:cNvSpPr>
          <p:nvPr/>
        </p:nvSpPr>
        <p:spPr bwMode="auto">
          <a:xfrm>
            <a:off x="6427788" y="5018360"/>
            <a:ext cx="217487" cy="1587"/>
          </a:xfrm>
          <a:prstGeom prst="line">
            <a:avLst/>
          </a:prstGeom>
          <a:noFill/>
          <a:ln w="79375">
            <a:solidFill>
              <a:srgbClr val="629FD6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" name="Line 187"/>
          <p:cNvSpPr>
            <a:spLocks noChangeShapeType="1"/>
          </p:cNvSpPr>
          <p:nvPr/>
        </p:nvSpPr>
        <p:spPr bwMode="auto">
          <a:xfrm>
            <a:off x="5765800" y="3926160"/>
            <a:ext cx="217488" cy="1587"/>
          </a:xfrm>
          <a:prstGeom prst="line">
            <a:avLst/>
          </a:prstGeom>
          <a:noFill/>
          <a:ln w="79375">
            <a:solidFill>
              <a:srgbClr val="629FD6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9" name="Line 188"/>
          <p:cNvSpPr>
            <a:spLocks noChangeShapeType="1"/>
          </p:cNvSpPr>
          <p:nvPr/>
        </p:nvSpPr>
        <p:spPr bwMode="auto">
          <a:xfrm>
            <a:off x="5765800" y="4083322"/>
            <a:ext cx="217488" cy="3175"/>
          </a:xfrm>
          <a:prstGeom prst="line">
            <a:avLst/>
          </a:prstGeom>
          <a:noFill/>
          <a:ln w="79375">
            <a:solidFill>
              <a:srgbClr val="629FD6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0" name="Line 189"/>
          <p:cNvSpPr>
            <a:spLocks noChangeShapeType="1"/>
          </p:cNvSpPr>
          <p:nvPr/>
        </p:nvSpPr>
        <p:spPr bwMode="auto">
          <a:xfrm>
            <a:off x="5765800" y="4235722"/>
            <a:ext cx="217488" cy="1588"/>
          </a:xfrm>
          <a:prstGeom prst="line">
            <a:avLst/>
          </a:prstGeom>
          <a:noFill/>
          <a:ln w="79375">
            <a:solidFill>
              <a:srgbClr val="629FD6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" name="Line 190"/>
          <p:cNvSpPr>
            <a:spLocks noChangeShapeType="1"/>
          </p:cNvSpPr>
          <p:nvPr/>
        </p:nvSpPr>
        <p:spPr bwMode="auto">
          <a:xfrm>
            <a:off x="5765800" y="4392885"/>
            <a:ext cx="217488" cy="1587"/>
          </a:xfrm>
          <a:prstGeom prst="line">
            <a:avLst/>
          </a:prstGeom>
          <a:noFill/>
          <a:ln w="79375">
            <a:solidFill>
              <a:srgbClr val="629FD6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2" name="Line 191"/>
          <p:cNvSpPr>
            <a:spLocks noChangeShapeType="1"/>
          </p:cNvSpPr>
          <p:nvPr/>
        </p:nvSpPr>
        <p:spPr bwMode="auto">
          <a:xfrm>
            <a:off x="5765800" y="4551635"/>
            <a:ext cx="217488" cy="1587"/>
          </a:xfrm>
          <a:prstGeom prst="line">
            <a:avLst/>
          </a:prstGeom>
          <a:noFill/>
          <a:ln w="79375">
            <a:solidFill>
              <a:srgbClr val="629FD6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3" name="Line 192"/>
          <p:cNvSpPr>
            <a:spLocks noChangeShapeType="1"/>
          </p:cNvSpPr>
          <p:nvPr/>
        </p:nvSpPr>
        <p:spPr bwMode="auto">
          <a:xfrm>
            <a:off x="5765800" y="4708797"/>
            <a:ext cx="217488" cy="1588"/>
          </a:xfrm>
          <a:prstGeom prst="line">
            <a:avLst/>
          </a:prstGeom>
          <a:noFill/>
          <a:ln w="79375">
            <a:solidFill>
              <a:srgbClr val="629FD6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4" name="Line 193"/>
          <p:cNvSpPr>
            <a:spLocks noChangeShapeType="1"/>
          </p:cNvSpPr>
          <p:nvPr/>
        </p:nvSpPr>
        <p:spPr bwMode="auto">
          <a:xfrm>
            <a:off x="5765800" y="4861197"/>
            <a:ext cx="217488" cy="1588"/>
          </a:xfrm>
          <a:prstGeom prst="line">
            <a:avLst/>
          </a:prstGeom>
          <a:noFill/>
          <a:ln w="79375">
            <a:solidFill>
              <a:srgbClr val="629FD6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5" name="Line 194"/>
          <p:cNvSpPr>
            <a:spLocks noChangeShapeType="1"/>
          </p:cNvSpPr>
          <p:nvPr/>
        </p:nvSpPr>
        <p:spPr bwMode="auto">
          <a:xfrm>
            <a:off x="5765800" y="5018360"/>
            <a:ext cx="217488" cy="1587"/>
          </a:xfrm>
          <a:prstGeom prst="line">
            <a:avLst/>
          </a:prstGeom>
          <a:noFill/>
          <a:ln w="79375">
            <a:solidFill>
              <a:srgbClr val="629FD6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6" name="Rectangle 195"/>
          <p:cNvSpPr>
            <a:spLocks noChangeArrowheads="1"/>
          </p:cNvSpPr>
          <p:nvPr/>
        </p:nvSpPr>
        <p:spPr bwMode="auto">
          <a:xfrm>
            <a:off x="5983288" y="3803922"/>
            <a:ext cx="450850" cy="1330325"/>
          </a:xfrm>
          <a:prstGeom prst="rect">
            <a:avLst/>
          </a:prstGeom>
          <a:solidFill>
            <a:srgbClr val="0078C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" name="Text Box 197"/>
          <p:cNvSpPr txBox="1">
            <a:spLocks noChangeArrowheads="1"/>
          </p:cNvSpPr>
          <p:nvPr/>
        </p:nvSpPr>
        <p:spPr bwMode="auto">
          <a:xfrm>
            <a:off x="2309813" y="5632722"/>
            <a:ext cx="24447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omic Sans MS" pitchFamily="66" charset="0"/>
              </a:rPr>
              <a:t>(a) Digital circuit design</a:t>
            </a:r>
          </a:p>
        </p:txBody>
      </p:sp>
      <p:sp>
        <p:nvSpPr>
          <p:cNvPr id="98" name="Text Box 198"/>
          <p:cNvSpPr txBox="1">
            <a:spLocks noChangeArrowheads="1"/>
          </p:cNvSpPr>
          <p:nvPr/>
        </p:nvSpPr>
        <p:spPr bwMode="auto">
          <a:xfrm>
            <a:off x="5038725" y="5662885"/>
            <a:ext cx="23495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omic Sans MS" pitchFamily="66" charset="0"/>
              </a:rPr>
              <a:t>(b) Physical implementation on an 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Mapping to 3x2 LUTs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7800" y="1206500"/>
            <a:ext cx="8648700" cy="91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Example: Mapping a 2x4 decoder to 3-input 2-output LUTs</a:t>
            </a:r>
          </a:p>
        </p:txBody>
      </p:sp>
      <p:sp>
        <p:nvSpPr>
          <p:cNvPr id="7" name="Freeform 140"/>
          <p:cNvSpPr>
            <a:spLocks/>
          </p:cNvSpPr>
          <p:nvPr/>
        </p:nvSpPr>
        <p:spPr bwMode="auto">
          <a:xfrm>
            <a:off x="7413625" y="5029200"/>
            <a:ext cx="92075" cy="185738"/>
          </a:xfrm>
          <a:custGeom>
            <a:avLst/>
            <a:gdLst>
              <a:gd name="T0" fmla="*/ 46038 w 58"/>
              <a:gd name="T1" fmla="*/ 185738 h 117"/>
              <a:gd name="T2" fmla="*/ 92075 w 58"/>
              <a:gd name="T3" fmla="*/ 0 h 117"/>
              <a:gd name="T4" fmla="*/ 0 w 58"/>
              <a:gd name="T5" fmla="*/ 0 h 117"/>
              <a:gd name="T6" fmla="*/ 46038 w 58"/>
              <a:gd name="T7" fmla="*/ 185738 h 117"/>
              <a:gd name="T8" fmla="*/ 0 60000 65536"/>
              <a:gd name="T9" fmla="*/ 0 60000 65536"/>
              <a:gd name="T10" fmla="*/ 0 60000 65536"/>
              <a:gd name="T11" fmla="*/ 0 60000 65536"/>
              <a:gd name="T12" fmla="*/ 0 w 58"/>
              <a:gd name="T13" fmla="*/ 0 h 117"/>
              <a:gd name="T14" fmla="*/ 58 w 58"/>
              <a:gd name="T15" fmla="*/ 117 h 1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" h="117">
                <a:moveTo>
                  <a:pt x="29" y="117"/>
                </a:moveTo>
                <a:lnTo>
                  <a:pt x="58" y="0"/>
                </a:lnTo>
                <a:lnTo>
                  <a:pt x="0" y="0"/>
                </a:lnTo>
                <a:lnTo>
                  <a:pt x="29" y="1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" name="Line 141"/>
          <p:cNvSpPr>
            <a:spLocks noChangeShapeType="1"/>
          </p:cNvSpPr>
          <p:nvPr/>
        </p:nvSpPr>
        <p:spPr bwMode="auto">
          <a:xfrm>
            <a:off x="7459663" y="4830763"/>
            <a:ext cx="1587" cy="301625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" name="Freeform 142"/>
          <p:cNvSpPr>
            <a:spLocks/>
          </p:cNvSpPr>
          <p:nvPr/>
        </p:nvSpPr>
        <p:spPr bwMode="auto">
          <a:xfrm>
            <a:off x="7123113" y="5029200"/>
            <a:ext cx="92075" cy="185738"/>
          </a:xfrm>
          <a:custGeom>
            <a:avLst/>
            <a:gdLst>
              <a:gd name="T0" fmla="*/ 46038 w 58"/>
              <a:gd name="T1" fmla="*/ 185738 h 117"/>
              <a:gd name="T2" fmla="*/ 92075 w 58"/>
              <a:gd name="T3" fmla="*/ 0 h 117"/>
              <a:gd name="T4" fmla="*/ 0 w 58"/>
              <a:gd name="T5" fmla="*/ 0 h 117"/>
              <a:gd name="T6" fmla="*/ 46038 w 58"/>
              <a:gd name="T7" fmla="*/ 185738 h 117"/>
              <a:gd name="T8" fmla="*/ 0 60000 65536"/>
              <a:gd name="T9" fmla="*/ 0 60000 65536"/>
              <a:gd name="T10" fmla="*/ 0 60000 65536"/>
              <a:gd name="T11" fmla="*/ 0 60000 65536"/>
              <a:gd name="T12" fmla="*/ 0 w 58"/>
              <a:gd name="T13" fmla="*/ 0 h 117"/>
              <a:gd name="T14" fmla="*/ 58 w 58"/>
              <a:gd name="T15" fmla="*/ 117 h 1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" h="117">
                <a:moveTo>
                  <a:pt x="29" y="117"/>
                </a:moveTo>
                <a:lnTo>
                  <a:pt x="58" y="0"/>
                </a:lnTo>
                <a:lnTo>
                  <a:pt x="0" y="0"/>
                </a:lnTo>
                <a:lnTo>
                  <a:pt x="29" y="1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" name="Line 143"/>
          <p:cNvSpPr>
            <a:spLocks noChangeShapeType="1"/>
          </p:cNvSpPr>
          <p:nvPr/>
        </p:nvSpPr>
        <p:spPr bwMode="auto">
          <a:xfrm>
            <a:off x="7169150" y="4830763"/>
            <a:ext cx="1588" cy="301625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" name="Freeform 144"/>
          <p:cNvSpPr>
            <a:spLocks/>
          </p:cNvSpPr>
          <p:nvPr/>
        </p:nvSpPr>
        <p:spPr bwMode="auto">
          <a:xfrm>
            <a:off x="5491163" y="5029200"/>
            <a:ext cx="93662" cy="185738"/>
          </a:xfrm>
          <a:custGeom>
            <a:avLst/>
            <a:gdLst>
              <a:gd name="T0" fmla="*/ 46037 w 59"/>
              <a:gd name="T1" fmla="*/ 185738 h 117"/>
              <a:gd name="T2" fmla="*/ 93662 w 59"/>
              <a:gd name="T3" fmla="*/ 0 h 117"/>
              <a:gd name="T4" fmla="*/ 0 w 59"/>
              <a:gd name="T5" fmla="*/ 0 h 117"/>
              <a:gd name="T6" fmla="*/ 46037 w 59"/>
              <a:gd name="T7" fmla="*/ 185738 h 117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117"/>
              <a:gd name="T14" fmla="*/ 59 w 59"/>
              <a:gd name="T15" fmla="*/ 117 h 1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117">
                <a:moveTo>
                  <a:pt x="29" y="117"/>
                </a:moveTo>
                <a:lnTo>
                  <a:pt x="59" y="0"/>
                </a:lnTo>
                <a:lnTo>
                  <a:pt x="0" y="0"/>
                </a:lnTo>
                <a:lnTo>
                  <a:pt x="29" y="1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" name="Line 145"/>
          <p:cNvSpPr>
            <a:spLocks noChangeShapeType="1"/>
          </p:cNvSpPr>
          <p:nvPr/>
        </p:nvSpPr>
        <p:spPr bwMode="auto">
          <a:xfrm>
            <a:off x="5537200" y="4830763"/>
            <a:ext cx="1588" cy="301625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" name="Freeform 146"/>
          <p:cNvSpPr>
            <a:spLocks/>
          </p:cNvSpPr>
          <p:nvPr/>
        </p:nvSpPr>
        <p:spPr bwMode="auto">
          <a:xfrm>
            <a:off x="5200650" y="5029200"/>
            <a:ext cx="93663" cy="185738"/>
          </a:xfrm>
          <a:custGeom>
            <a:avLst/>
            <a:gdLst>
              <a:gd name="T0" fmla="*/ 47625 w 59"/>
              <a:gd name="T1" fmla="*/ 185738 h 117"/>
              <a:gd name="T2" fmla="*/ 93663 w 59"/>
              <a:gd name="T3" fmla="*/ 0 h 117"/>
              <a:gd name="T4" fmla="*/ 0 w 59"/>
              <a:gd name="T5" fmla="*/ 0 h 117"/>
              <a:gd name="T6" fmla="*/ 47625 w 59"/>
              <a:gd name="T7" fmla="*/ 185738 h 117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117"/>
              <a:gd name="T14" fmla="*/ 59 w 59"/>
              <a:gd name="T15" fmla="*/ 117 h 1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117">
                <a:moveTo>
                  <a:pt x="30" y="117"/>
                </a:moveTo>
                <a:lnTo>
                  <a:pt x="59" y="0"/>
                </a:lnTo>
                <a:lnTo>
                  <a:pt x="0" y="0"/>
                </a:lnTo>
                <a:lnTo>
                  <a:pt x="30" y="1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" name="Line 147"/>
          <p:cNvSpPr>
            <a:spLocks noChangeShapeType="1"/>
          </p:cNvSpPr>
          <p:nvPr/>
        </p:nvSpPr>
        <p:spPr bwMode="auto">
          <a:xfrm>
            <a:off x="5248275" y="4830763"/>
            <a:ext cx="1588" cy="301625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" name="Rectangle 148"/>
          <p:cNvSpPr>
            <a:spLocks noChangeArrowheads="1"/>
          </p:cNvSpPr>
          <p:nvPr/>
        </p:nvSpPr>
        <p:spPr bwMode="auto">
          <a:xfrm>
            <a:off x="4706938" y="2178050"/>
            <a:ext cx="1312862" cy="2647950"/>
          </a:xfrm>
          <a:prstGeom prst="rect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" name="Rectangle 149"/>
          <p:cNvSpPr>
            <a:spLocks noChangeArrowheads="1"/>
          </p:cNvSpPr>
          <p:nvPr/>
        </p:nvSpPr>
        <p:spPr bwMode="auto">
          <a:xfrm>
            <a:off x="6646863" y="2178050"/>
            <a:ext cx="1306512" cy="2647950"/>
          </a:xfrm>
          <a:prstGeom prst="rect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" name="Rectangle 156"/>
          <p:cNvSpPr>
            <a:spLocks noChangeArrowheads="1"/>
          </p:cNvSpPr>
          <p:nvPr/>
        </p:nvSpPr>
        <p:spPr bwMode="auto">
          <a:xfrm>
            <a:off x="5183188" y="2455863"/>
            <a:ext cx="679450" cy="2079625"/>
          </a:xfrm>
          <a:prstGeom prst="rect">
            <a:avLst/>
          </a:prstGeom>
          <a:solidFill>
            <a:srgbClr val="D4E0F3"/>
          </a:solidFill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" name="Line 157"/>
          <p:cNvSpPr>
            <a:spLocks noChangeShapeType="1"/>
          </p:cNvSpPr>
          <p:nvPr/>
        </p:nvSpPr>
        <p:spPr bwMode="auto">
          <a:xfrm>
            <a:off x="5178425" y="2717800"/>
            <a:ext cx="684213" cy="1588"/>
          </a:xfrm>
          <a:prstGeom prst="line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9" name="Line 158"/>
          <p:cNvSpPr>
            <a:spLocks noChangeShapeType="1"/>
          </p:cNvSpPr>
          <p:nvPr/>
        </p:nvSpPr>
        <p:spPr bwMode="auto">
          <a:xfrm>
            <a:off x="5178425" y="2979738"/>
            <a:ext cx="684213" cy="1587"/>
          </a:xfrm>
          <a:prstGeom prst="line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0" name="Line 159"/>
          <p:cNvSpPr>
            <a:spLocks noChangeShapeType="1"/>
          </p:cNvSpPr>
          <p:nvPr/>
        </p:nvSpPr>
        <p:spPr bwMode="auto">
          <a:xfrm>
            <a:off x="5178425" y="3233738"/>
            <a:ext cx="684213" cy="1587"/>
          </a:xfrm>
          <a:prstGeom prst="line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1" name="Line 160"/>
          <p:cNvSpPr>
            <a:spLocks noChangeShapeType="1"/>
          </p:cNvSpPr>
          <p:nvPr/>
        </p:nvSpPr>
        <p:spPr bwMode="auto">
          <a:xfrm>
            <a:off x="5178425" y="3495675"/>
            <a:ext cx="684213" cy="1588"/>
          </a:xfrm>
          <a:prstGeom prst="line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2" name="Line 161"/>
          <p:cNvSpPr>
            <a:spLocks noChangeShapeType="1"/>
          </p:cNvSpPr>
          <p:nvPr/>
        </p:nvSpPr>
        <p:spPr bwMode="auto">
          <a:xfrm>
            <a:off x="5178425" y="3757613"/>
            <a:ext cx="684213" cy="1587"/>
          </a:xfrm>
          <a:prstGeom prst="line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3" name="Line 162"/>
          <p:cNvSpPr>
            <a:spLocks noChangeShapeType="1"/>
          </p:cNvSpPr>
          <p:nvPr/>
        </p:nvSpPr>
        <p:spPr bwMode="auto">
          <a:xfrm>
            <a:off x="5178425" y="4013200"/>
            <a:ext cx="684213" cy="1588"/>
          </a:xfrm>
          <a:prstGeom prst="line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4" name="Line 163"/>
          <p:cNvSpPr>
            <a:spLocks noChangeShapeType="1"/>
          </p:cNvSpPr>
          <p:nvPr/>
        </p:nvSpPr>
        <p:spPr bwMode="auto">
          <a:xfrm>
            <a:off x="5178425" y="4273550"/>
            <a:ext cx="684213" cy="1588"/>
          </a:xfrm>
          <a:prstGeom prst="line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5" name="Rectangle 164"/>
          <p:cNvSpPr>
            <a:spLocks noChangeArrowheads="1"/>
          </p:cNvSpPr>
          <p:nvPr/>
        </p:nvSpPr>
        <p:spPr bwMode="auto">
          <a:xfrm>
            <a:off x="4954588" y="2206625"/>
            <a:ext cx="23083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8x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" name="Rectangle 166"/>
          <p:cNvSpPr>
            <a:spLocks noChangeArrowheads="1"/>
          </p:cNvSpPr>
          <p:nvPr/>
        </p:nvSpPr>
        <p:spPr bwMode="auto">
          <a:xfrm>
            <a:off x="5160963" y="2206625"/>
            <a:ext cx="1170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7" name="Rectangle 167"/>
          <p:cNvSpPr>
            <a:spLocks noChangeArrowheads="1"/>
          </p:cNvSpPr>
          <p:nvPr/>
        </p:nvSpPr>
        <p:spPr bwMode="auto">
          <a:xfrm>
            <a:off x="5310188" y="2206625"/>
            <a:ext cx="4762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Mem.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28" name="Group 285"/>
          <p:cNvGrpSpPr>
            <a:grpSpLocks/>
          </p:cNvGrpSpPr>
          <p:nvPr/>
        </p:nvGrpSpPr>
        <p:grpSpPr bwMode="auto">
          <a:xfrm>
            <a:off x="5419737" y="2489200"/>
            <a:ext cx="233363" cy="2033588"/>
            <a:chOff x="3414" y="1568"/>
            <a:chExt cx="147" cy="1281"/>
          </a:xfrm>
        </p:grpSpPr>
        <p:sp>
          <p:nvSpPr>
            <p:cNvPr id="29" name="Rectangle 168"/>
            <p:cNvSpPr>
              <a:spLocks noChangeArrowheads="1"/>
            </p:cNvSpPr>
            <p:nvPr/>
          </p:nvSpPr>
          <p:spPr bwMode="auto">
            <a:xfrm>
              <a:off x="3414" y="1568"/>
              <a:ext cx="12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FF0000"/>
                  </a:solidFill>
                  <a:latin typeface="Comic Sans MS" pitchFamily="66" charset="0"/>
                </a:rPr>
                <a:t>10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30" name="Rectangle 169"/>
            <p:cNvSpPr>
              <a:spLocks noChangeArrowheads="1"/>
            </p:cNvSpPr>
            <p:nvPr/>
          </p:nvSpPr>
          <p:spPr bwMode="auto">
            <a:xfrm>
              <a:off x="3414" y="1729"/>
              <a:ext cx="12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FF0000"/>
                  </a:solidFill>
                  <a:latin typeface="Comic Sans MS" pitchFamily="66" charset="0"/>
                </a:rPr>
                <a:t>01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31" name="Rectangle 170"/>
            <p:cNvSpPr>
              <a:spLocks noChangeArrowheads="1"/>
            </p:cNvSpPr>
            <p:nvPr/>
          </p:nvSpPr>
          <p:spPr bwMode="auto">
            <a:xfrm>
              <a:off x="3414" y="1892"/>
              <a:ext cx="147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FF0000"/>
                  </a:solidFill>
                  <a:latin typeface="Comic Sans MS" pitchFamily="66" charset="0"/>
                </a:rPr>
                <a:t>00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32" name="Rectangle 171"/>
            <p:cNvSpPr>
              <a:spLocks noChangeArrowheads="1"/>
            </p:cNvSpPr>
            <p:nvPr/>
          </p:nvSpPr>
          <p:spPr bwMode="auto">
            <a:xfrm>
              <a:off x="3414" y="2053"/>
              <a:ext cx="147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FF0000"/>
                  </a:solidFill>
                  <a:latin typeface="Comic Sans MS" pitchFamily="66" charset="0"/>
                </a:rPr>
                <a:t>00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33" name="Rectangle 172"/>
            <p:cNvSpPr>
              <a:spLocks noChangeArrowheads="1"/>
            </p:cNvSpPr>
            <p:nvPr/>
          </p:nvSpPr>
          <p:spPr bwMode="auto">
            <a:xfrm>
              <a:off x="3414" y="2219"/>
              <a:ext cx="147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i="1">
                  <a:solidFill>
                    <a:srgbClr val="000000"/>
                  </a:solidFill>
                  <a:latin typeface="Comic Sans MS" pitchFamily="66" charset="0"/>
                </a:rPr>
                <a:t>00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4" name="Rectangle 173"/>
            <p:cNvSpPr>
              <a:spLocks noChangeArrowheads="1"/>
            </p:cNvSpPr>
            <p:nvPr/>
          </p:nvSpPr>
          <p:spPr bwMode="auto">
            <a:xfrm>
              <a:off x="3414" y="2380"/>
              <a:ext cx="147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i="1">
                  <a:solidFill>
                    <a:srgbClr val="000000"/>
                  </a:solidFill>
                  <a:latin typeface="Comic Sans MS" pitchFamily="66" charset="0"/>
                </a:rPr>
                <a:t>00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5" name="Rectangle 174"/>
            <p:cNvSpPr>
              <a:spLocks noChangeArrowheads="1"/>
            </p:cNvSpPr>
            <p:nvPr/>
          </p:nvSpPr>
          <p:spPr bwMode="auto">
            <a:xfrm>
              <a:off x="3414" y="2547"/>
              <a:ext cx="147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i="1">
                  <a:solidFill>
                    <a:srgbClr val="000000"/>
                  </a:solidFill>
                  <a:latin typeface="Comic Sans MS" pitchFamily="66" charset="0"/>
                </a:rPr>
                <a:t>00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6" name="Rectangle 175"/>
            <p:cNvSpPr>
              <a:spLocks noChangeArrowheads="1"/>
            </p:cNvSpPr>
            <p:nvPr/>
          </p:nvSpPr>
          <p:spPr bwMode="auto">
            <a:xfrm>
              <a:off x="3414" y="2704"/>
              <a:ext cx="147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i="1">
                  <a:solidFill>
                    <a:srgbClr val="000000"/>
                  </a:solidFill>
                  <a:latin typeface="Comic Sans MS" pitchFamily="66" charset="0"/>
                </a:rPr>
                <a:t>00</a:t>
              </a:r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37" name="Rectangle 176"/>
          <p:cNvSpPr>
            <a:spLocks noChangeArrowheads="1"/>
          </p:cNvSpPr>
          <p:nvPr/>
        </p:nvSpPr>
        <p:spPr bwMode="auto">
          <a:xfrm>
            <a:off x="5414963" y="4594225"/>
            <a:ext cx="25648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D0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8" name="Rectangle 177"/>
          <p:cNvSpPr>
            <a:spLocks noChangeArrowheads="1"/>
          </p:cNvSpPr>
          <p:nvPr/>
        </p:nvSpPr>
        <p:spPr bwMode="auto">
          <a:xfrm>
            <a:off x="5127625" y="4594225"/>
            <a:ext cx="22602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D1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9" name="Rectangle 178"/>
          <p:cNvSpPr>
            <a:spLocks noChangeArrowheads="1"/>
          </p:cNvSpPr>
          <p:nvPr/>
        </p:nvSpPr>
        <p:spPr bwMode="auto">
          <a:xfrm>
            <a:off x="5040313" y="2489200"/>
            <a:ext cx="1170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0" name="Rectangle 179"/>
          <p:cNvSpPr>
            <a:spLocks noChangeArrowheads="1"/>
          </p:cNvSpPr>
          <p:nvPr/>
        </p:nvSpPr>
        <p:spPr bwMode="auto">
          <a:xfrm>
            <a:off x="5040313" y="2744788"/>
            <a:ext cx="8656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1" name="Rectangle 180"/>
          <p:cNvSpPr>
            <a:spLocks noChangeArrowheads="1"/>
          </p:cNvSpPr>
          <p:nvPr/>
        </p:nvSpPr>
        <p:spPr bwMode="auto">
          <a:xfrm>
            <a:off x="5040313" y="3003550"/>
            <a:ext cx="1170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2" name="Rectangle 181"/>
          <p:cNvSpPr>
            <a:spLocks noChangeArrowheads="1"/>
          </p:cNvSpPr>
          <p:nvPr/>
        </p:nvSpPr>
        <p:spPr bwMode="auto">
          <a:xfrm>
            <a:off x="5040313" y="3259138"/>
            <a:ext cx="1170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3" name="Rectangle 182"/>
          <p:cNvSpPr>
            <a:spLocks noChangeArrowheads="1"/>
          </p:cNvSpPr>
          <p:nvPr/>
        </p:nvSpPr>
        <p:spPr bwMode="auto">
          <a:xfrm>
            <a:off x="5040313" y="3522663"/>
            <a:ext cx="1170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4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4" name="Rectangle 183"/>
          <p:cNvSpPr>
            <a:spLocks noChangeArrowheads="1"/>
          </p:cNvSpPr>
          <p:nvPr/>
        </p:nvSpPr>
        <p:spPr bwMode="auto">
          <a:xfrm>
            <a:off x="5040313" y="3778250"/>
            <a:ext cx="1170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5" name="Rectangle 184"/>
          <p:cNvSpPr>
            <a:spLocks noChangeArrowheads="1"/>
          </p:cNvSpPr>
          <p:nvPr/>
        </p:nvSpPr>
        <p:spPr bwMode="auto">
          <a:xfrm>
            <a:off x="5040313" y="4043363"/>
            <a:ext cx="1170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6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6" name="Rectangle 185"/>
          <p:cNvSpPr>
            <a:spLocks noChangeArrowheads="1"/>
          </p:cNvSpPr>
          <p:nvPr/>
        </p:nvSpPr>
        <p:spPr bwMode="auto">
          <a:xfrm>
            <a:off x="5040313" y="4292600"/>
            <a:ext cx="1170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7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7" name="Rectangle 186"/>
          <p:cNvSpPr>
            <a:spLocks noChangeArrowheads="1"/>
          </p:cNvSpPr>
          <p:nvPr/>
        </p:nvSpPr>
        <p:spPr bwMode="auto">
          <a:xfrm>
            <a:off x="4745038" y="3402013"/>
            <a:ext cx="21480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a2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8" name="Rectangle 187"/>
          <p:cNvSpPr>
            <a:spLocks noChangeArrowheads="1"/>
          </p:cNvSpPr>
          <p:nvPr/>
        </p:nvSpPr>
        <p:spPr bwMode="auto">
          <a:xfrm>
            <a:off x="4745038" y="3602038"/>
            <a:ext cx="18434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a1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9" name="Rectangle 188"/>
          <p:cNvSpPr>
            <a:spLocks noChangeArrowheads="1"/>
          </p:cNvSpPr>
          <p:nvPr/>
        </p:nvSpPr>
        <p:spPr bwMode="auto">
          <a:xfrm>
            <a:off x="4745038" y="3832225"/>
            <a:ext cx="21480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a0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0" name="Rectangle 191"/>
          <p:cNvSpPr>
            <a:spLocks noChangeArrowheads="1"/>
          </p:cNvSpPr>
          <p:nvPr/>
        </p:nvSpPr>
        <p:spPr bwMode="auto">
          <a:xfrm>
            <a:off x="1117600" y="5072063"/>
            <a:ext cx="14106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i1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1" name="Rectangle 193"/>
          <p:cNvSpPr>
            <a:spLocks noChangeArrowheads="1"/>
          </p:cNvSpPr>
          <p:nvPr/>
        </p:nvSpPr>
        <p:spPr bwMode="auto">
          <a:xfrm>
            <a:off x="1755775" y="5072063"/>
            <a:ext cx="17152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i0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2" name="Rectangle 195"/>
          <p:cNvSpPr>
            <a:spLocks noChangeArrowheads="1"/>
          </p:cNvSpPr>
          <p:nvPr/>
        </p:nvSpPr>
        <p:spPr bwMode="auto">
          <a:xfrm>
            <a:off x="5938838" y="5387975"/>
            <a:ext cx="7053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(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3" name="Rectangle 196"/>
          <p:cNvSpPr>
            <a:spLocks noChangeArrowheads="1"/>
          </p:cNvSpPr>
          <p:nvPr/>
        </p:nvSpPr>
        <p:spPr bwMode="auto">
          <a:xfrm>
            <a:off x="6000750" y="5381625"/>
            <a:ext cx="11381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1">
                <a:solidFill>
                  <a:srgbClr val="000000"/>
                </a:solidFill>
                <a:latin typeface="Comic Sans MS" pitchFamily="66" charset="0"/>
              </a:rPr>
              <a:t>b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4" name="Rectangle 197"/>
          <p:cNvSpPr>
            <a:spLocks noChangeArrowheads="1"/>
          </p:cNvSpPr>
          <p:nvPr/>
        </p:nvSpPr>
        <p:spPr bwMode="auto">
          <a:xfrm>
            <a:off x="6115050" y="5387975"/>
            <a:ext cx="7053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)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5" name="Rectangle 198"/>
          <p:cNvSpPr>
            <a:spLocks noChangeArrowheads="1"/>
          </p:cNvSpPr>
          <p:nvPr/>
        </p:nvSpPr>
        <p:spPr bwMode="auto">
          <a:xfrm>
            <a:off x="2170113" y="5387975"/>
            <a:ext cx="7053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(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6" name="Rectangle 199"/>
          <p:cNvSpPr>
            <a:spLocks noChangeArrowheads="1"/>
          </p:cNvSpPr>
          <p:nvPr/>
        </p:nvSpPr>
        <p:spPr bwMode="auto">
          <a:xfrm>
            <a:off x="2232025" y="5381625"/>
            <a:ext cx="10740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1">
                <a:solidFill>
                  <a:srgbClr val="000000"/>
                </a:solidFill>
                <a:latin typeface="Comic Sans MS" pitchFamily="66" charset="0"/>
              </a:rPr>
              <a:t>a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7" name="Rectangle 200"/>
          <p:cNvSpPr>
            <a:spLocks noChangeArrowheads="1"/>
          </p:cNvSpPr>
          <p:nvPr/>
        </p:nvSpPr>
        <p:spPr bwMode="auto">
          <a:xfrm>
            <a:off x="2335213" y="5387975"/>
            <a:ext cx="7053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)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8" name="Rectangle 207"/>
          <p:cNvSpPr>
            <a:spLocks noChangeArrowheads="1"/>
          </p:cNvSpPr>
          <p:nvPr/>
        </p:nvSpPr>
        <p:spPr bwMode="auto">
          <a:xfrm>
            <a:off x="7116763" y="2455863"/>
            <a:ext cx="685800" cy="2079625"/>
          </a:xfrm>
          <a:prstGeom prst="rect">
            <a:avLst/>
          </a:prstGeom>
          <a:solidFill>
            <a:srgbClr val="D4E0F3"/>
          </a:solidFill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9" name="Line 208"/>
          <p:cNvSpPr>
            <a:spLocks noChangeShapeType="1"/>
          </p:cNvSpPr>
          <p:nvPr/>
        </p:nvSpPr>
        <p:spPr bwMode="auto">
          <a:xfrm>
            <a:off x="7116763" y="2717800"/>
            <a:ext cx="685800" cy="1588"/>
          </a:xfrm>
          <a:prstGeom prst="line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0" name="Line 209"/>
          <p:cNvSpPr>
            <a:spLocks noChangeShapeType="1"/>
          </p:cNvSpPr>
          <p:nvPr/>
        </p:nvSpPr>
        <p:spPr bwMode="auto">
          <a:xfrm>
            <a:off x="7116763" y="2979738"/>
            <a:ext cx="685800" cy="1587"/>
          </a:xfrm>
          <a:prstGeom prst="line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1" name="Line 210"/>
          <p:cNvSpPr>
            <a:spLocks noChangeShapeType="1"/>
          </p:cNvSpPr>
          <p:nvPr/>
        </p:nvSpPr>
        <p:spPr bwMode="auto">
          <a:xfrm>
            <a:off x="7116763" y="3233738"/>
            <a:ext cx="685800" cy="1587"/>
          </a:xfrm>
          <a:prstGeom prst="line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2" name="Line 211"/>
          <p:cNvSpPr>
            <a:spLocks noChangeShapeType="1"/>
          </p:cNvSpPr>
          <p:nvPr/>
        </p:nvSpPr>
        <p:spPr bwMode="auto">
          <a:xfrm>
            <a:off x="7116763" y="3495675"/>
            <a:ext cx="685800" cy="1588"/>
          </a:xfrm>
          <a:prstGeom prst="line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3" name="Line 212"/>
          <p:cNvSpPr>
            <a:spLocks noChangeShapeType="1"/>
          </p:cNvSpPr>
          <p:nvPr/>
        </p:nvSpPr>
        <p:spPr bwMode="auto">
          <a:xfrm>
            <a:off x="7116763" y="3757613"/>
            <a:ext cx="685800" cy="1587"/>
          </a:xfrm>
          <a:prstGeom prst="line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4" name="Line 213"/>
          <p:cNvSpPr>
            <a:spLocks noChangeShapeType="1"/>
          </p:cNvSpPr>
          <p:nvPr/>
        </p:nvSpPr>
        <p:spPr bwMode="auto">
          <a:xfrm>
            <a:off x="7116763" y="4013200"/>
            <a:ext cx="685800" cy="1588"/>
          </a:xfrm>
          <a:prstGeom prst="line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5" name="Line 214"/>
          <p:cNvSpPr>
            <a:spLocks noChangeShapeType="1"/>
          </p:cNvSpPr>
          <p:nvPr/>
        </p:nvSpPr>
        <p:spPr bwMode="auto">
          <a:xfrm>
            <a:off x="7116763" y="4273550"/>
            <a:ext cx="685800" cy="1588"/>
          </a:xfrm>
          <a:prstGeom prst="line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6" name="Rectangle 215"/>
          <p:cNvSpPr>
            <a:spLocks noChangeArrowheads="1"/>
          </p:cNvSpPr>
          <p:nvPr/>
        </p:nvSpPr>
        <p:spPr bwMode="auto">
          <a:xfrm>
            <a:off x="6892925" y="2206625"/>
            <a:ext cx="23083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8x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7" name="Rectangle 217"/>
          <p:cNvSpPr>
            <a:spLocks noChangeArrowheads="1"/>
          </p:cNvSpPr>
          <p:nvPr/>
        </p:nvSpPr>
        <p:spPr bwMode="auto">
          <a:xfrm>
            <a:off x="7097713" y="2206625"/>
            <a:ext cx="1170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8" name="Rectangle 218"/>
          <p:cNvSpPr>
            <a:spLocks noChangeArrowheads="1"/>
          </p:cNvSpPr>
          <p:nvPr/>
        </p:nvSpPr>
        <p:spPr bwMode="auto">
          <a:xfrm>
            <a:off x="7246938" y="2206625"/>
            <a:ext cx="4762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Mem.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69" name="Group 286"/>
          <p:cNvGrpSpPr>
            <a:grpSpLocks/>
          </p:cNvGrpSpPr>
          <p:nvPr/>
        </p:nvGrpSpPr>
        <p:grpSpPr bwMode="auto">
          <a:xfrm>
            <a:off x="7358079" y="2489200"/>
            <a:ext cx="233363" cy="2033588"/>
            <a:chOff x="4635" y="1568"/>
            <a:chExt cx="147" cy="1281"/>
          </a:xfrm>
        </p:grpSpPr>
        <p:sp>
          <p:nvSpPr>
            <p:cNvPr id="70" name="Rectangle 219"/>
            <p:cNvSpPr>
              <a:spLocks noChangeArrowheads="1"/>
            </p:cNvSpPr>
            <p:nvPr/>
          </p:nvSpPr>
          <p:spPr bwMode="auto">
            <a:xfrm>
              <a:off x="4635" y="1568"/>
              <a:ext cx="147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6600CC"/>
                  </a:solidFill>
                  <a:latin typeface="Comic Sans MS" pitchFamily="66" charset="0"/>
                </a:rPr>
                <a:t>00</a:t>
              </a:r>
              <a:endParaRPr lang="en-US">
                <a:solidFill>
                  <a:srgbClr val="6600CC"/>
                </a:solidFill>
                <a:latin typeface="Comic Sans MS" pitchFamily="66" charset="0"/>
              </a:endParaRPr>
            </a:p>
          </p:txBody>
        </p:sp>
        <p:sp>
          <p:nvSpPr>
            <p:cNvPr id="71" name="Rectangle 220"/>
            <p:cNvSpPr>
              <a:spLocks noChangeArrowheads="1"/>
            </p:cNvSpPr>
            <p:nvPr/>
          </p:nvSpPr>
          <p:spPr bwMode="auto">
            <a:xfrm>
              <a:off x="4635" y="1729"/>
              <a:ext cx="147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6600CC"/>
                  </a:solidFill>
                  <a:latin typeface="Comic Sans MS" pitchFamily="66" charset="0"/>
                </a:rPr>
                <a:t>00</a:t>
              </a:r>
              <a:endParaRPr lang="en-US">
                <a:solidFill>
                  <a:srgbClr val="6600CC"/>
                </a:solidFill>
                <a:latin typeface="Comic Sans MS" pitchFamily="66" charset="0"/>
              </a:endParaRPr>
            </a:p>
          </p:txBody>
        </p:sp>
        <p:sp>
          <p:nvSpPr>
            <p:cNvPr id="72" name="Rectangle 221"/>
            <p:cNvSpPr>
              <a:spLocks noChangeArrowheads="1"/>
            </p:cNvSpPr>
            <p:nvPr/>
          </p:nvSpPr>
          <p:spPr bwMode="auto">
            <a:xfrm>
              <a:off x="4635" y="1892"/>
              <a:ext cx="12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6600CC"/>
                  </a:solidFill>
                  <a:latin typeface="Comic Sans MS" pitchFamily="66" charset="0"/>
                </a:rPr>
                <a:t>10</a:t>
              </a:r>
              <a:endParaRPr lang="en-US">
                <a:solidFill>
                  <a:srgbClr val="6600CC"/>
                </a:solidFill>
                <a:latin typeface="Comic Sans MS" pitchFamily="66" charset="0"/>
              </a:endParaRPr>
            </a:p>
          </p:txBody>
        </p:sp>
        <p:sp>
          <p:nvSpPr>
            <p:cNvPr id="73" name="Rectangle 222"/>
            <p:cNvSpPr>
              <a:spLocks noChangeArrowheads="1"/>
            </p:cNvSpPr>
            <p:nvPr/>
          </p:nvSpPr>
          <p:spPr bwMode="auto">
            <a:xfrm>
              <a:off x="4635" y="2053"/>
              <a:ext cx="12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6600CC"/>
                  </a:solidFill>
                  <a:latin typeface="Comic Sans MS" pitchFamily="66" charset="0"/>
                </a:rPr>
                <a:t>01</a:t>
              </a:r>
              <a:endParaRPr lang="en-US">
                <a:solidFill>
                  <a:srgbClr val="6600CC"/>
                </a:solidFill>
                <a:latin typeface="Comic Sans MS" pitchFamily="66" charset="0"/>
              </a:endParaRPr>
            </a:p>
          </p:txBody>
        </p:sp>
        <p:sp>
          <p:nvSpPr>
            <p:cNvPr id="74" name="Rectangle 223"/>
            <p:cNvSpPr>
              <a:spLocks noChangeArrowheads="1"/>
            </p:cNvSpPr>
            <p:nvPr/>
          </p:nvSpPr>
          <p:spPr bwMode="auto">
            <a:xfrm>
              <a:off x="4635" y="2219"/>
              <a:ext cx="147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i="1">
                  <a:solidFill>
                    <a:srgbClr val="000000"/>
                  </a:solidFill>
                  <a:latin typeface="Comic Sans MS" pitchFamily="66" charset="0"/>
                </a:rPr>
                <a:t>00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75" name="Rectangle 224"/>
            <p:cNvSpPr>
              <a:spLocks noChangeArrowheads="1"/>
            </p:cNvSpPr>
            <p:nvPr/>
          </p:nvSpPr>
          <p:spPr bwMode="auto">
            <a:xfrm>
              <a:off x="4635" y="2380"/>
              <a:ext cx="147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i="1">
                  <a:solidFill>
                    <a:srgbClr val="000000"/>
                  </a:solidFill>
                  <a:latin typeface="Comic Sans MS" pitchFamily="66" charset="0"/>
                </a:rPr>
                <a:t>00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76" name="Rectangle 225"/>
            <p:cNvSpPr>
              <a:spLocks noChangeArrowheads="1"/>
            </p:cNvSpPr>
            <p:nvPr/>
          </p:nvSpPr>
          <p:spPr bwMode="auto">
            <a:xfrm>
              <a:off x="4635" y="2547"/>
              <a:ext cx="147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i="1">
                  <a:solidFill>
                    <a:srgbClr val="000000"/>
                  </a:solidFill>
                  <a:latin typeface="Comic Sans MS" pitchFamily="66" charset="0"/>
                </a:rPr>
                <a:t>00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77" name="Rectangle 226"/>
            <p:cNvSpPr>
              <a:spLocks noChangeArrowheads="1"/>
            </p:cNvSpPr>
            <p:nvPr/>
          </p:nvSpPr>
          <p:spPr bwMode="auto">
            <a:xfrm>
              <a:off x="4635" y="2704"/>
              <a:ext cx="147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i="1">
                  <a:solidFill>
                    <a:srgbClr val="000000"/>
                  </a:solidFill>
                  <a:latin typeface="Comic Sans MS" pitchFamily="66" charset="0"/>
                </a:rPr>
                <a:t>00</a:t>
              </a:r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78" name="Rectangle 227"/>
          <p:cNvSpPr>
            <a:spLocks noChangeArrowheads="1"/>
          </p:cNvSpPr>
          <p:nvPr/>
        </p:nvSpPr>
        <p:spPr bwMode="auto">
          <a:xfrm>
            <a:off x="7345363" y="4594225"/>
            <a:ext cx="25648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D0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9" name="Rectangle 228"/>
          <p:cNvSpPr>
            <a:spLocks noChangeArrowheads="1"/>
          </p:cNvSpPr>
          <p:nvPr/>
        </p:nvSpPr>
        <p:spPr bwMode="auto">
          <a:xfrm>
            <a:off x="7051675" y="4594225"/>
            <a:ext cx="22602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D1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0" name="Rectangle 229"/>
          <p:cNvSpPr>
            <a:spLocks noChangeArrowheads="1"/>
          </p:cNvSpPr>
          <p:nvPr/>
        </p:nvSpPr>
        <p:spPr bwMode="auto">
          <a:xfrm>
            <a:off x="5429250" y="5221288"/>
            <a:ext cx="19877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d1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1" name="Rectangle 230"/>
          <p:cNvSpPr>
            <a:spLocks noChangeArrowheads="1"/>
          </p:cNvSpPr>
          <p:nvPr/>
        </p:nvSpPr>
        <p:spPr bwMode="auto">
          <a:xfrm>
            <a:off x="5143500" y="5221288"/>
            <a:ext cx="2292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d0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2" name="Rectangle 231"/>
          <p:cNvSpPr>
            <a:spLocks noChangeArrowheads="1"/>
          </p:cNvSpPr>
          <p:nvPr/>
        </p:nvSpPr>
        <p:spPr bwMode="auto">
          <a:xfrm>
            <a:off x="7361238" y="5221288"/>
            <a:ext cx="2292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d3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3" name="Rectangle 232"/>
          <p:cNvSpPr>
            <a:spLocks noChangeArrowheads="1"/>
          </p:cNvSpPr>
          <p:nvPr/>
        </p:nvSpPr>
        <p:spPr bwMode="auto">
          <a:xfrm>
            <a:off x="7067550" y="5221288"/>
            <a:ext cx="2292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d2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4" name="Rectangle 233"/>
          <p:cNvSpPr>
            <a:spLocks noChangeArrowheads="1"/>
          </p:cNvSpPr>
          <p:nvPr/>
        </p:nvSpPr>
        <p:spPr bwMode="auto">
          <a:xfrm>
            <a:off x="6978650" y="2489200"/>
            <a:ext cx="1170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5" name="Rectangle 234"/>
          <p:cNvSpPr>
            <a:spLocks noChangeArrowheads="1"/>
          </p:cNvSpPr>
          <p:nvPr/>
        </p:nvSpPr>
        <p:spPr bwMode="auto">
          <a:xfrm>
            <a:off x="6978650" y="2744788"/>
            <a:ext cx="8656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6" name="Rectangle 235"/>
          <p:cNvSpPr>
            <a:spLocks noChangeArrowheads="1"/>
          </p:cNvSpPr>
          <p:nvPr/>
        </p:nvSpPr>
        <p:spPr bwMode="auto">
          <a:xfrm>
            <a:off x="6978650" y="3003550"/>
            <a:ext cx="1170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7" name="Rectangle 236"/>
          <p:cNvSpPr>
            <a:spLocks noChangeArrowheads="1"/>
          </p:cNvSpPr>
          <p:nvPr/>
        </p:nvSpPr>
        <p:spPr bwMode="auto">
          <a:xfrm>
            <a:off x="6978650" y="3259138"/>
            <a:ext cx="1170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8" name="Rectangle 237"/>
          <p:cNvSpPr>
            <a:spLocks noChangeArrowheads="1"/>
          </p:cNvSpPr>
          <p:nvPr/>
        </p:nvSpPr>
        <p:spPr bwMode="auto">
          <a:xfrm>
            <a:off x="6978650" y="3522663"/>
            <a:ext cx="1170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4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9" name="Rectangle 238"/>
          <p:cNvSpPr>
            <a:spLocks noChangeArrowheads="1"/>
          </p:cNvSpPr>
          <p:nvPr/>
        </p:nvSpPr>
        <p:spPr bwMode="auto">
          <a:xfrm>
            <a:off x="6978650" y="3778250"/>
            <a:ext cx="1170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0" name="Rectangle 239"/>
          <p:cNvSpPr>
            <a:spLocks noChangeArrowheads="1"/>
          </p:cNvSpPr>
          <p:nvPr/>
        </p:nvSpPr>
        <p:spPr bwMode="auto">
          <a:xfrm>
            <a:off x="6978650" y="4043363"/>
            <a:ext cx="1170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6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1" name="Rectangle 240"/>
          <p:cNvSpPr>
            <a:spLocks noChangeArrowheads="1"/>
          </p:cNvSpPr>
          <p:nvPr/>
        </p:nvSpPr>
        <p:spPr bwMode="auto">
          <a:xfrm>
            <a:off x="6978650" y="4292600"/>
            <a:ext cx="1170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7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2" name="Rectangle 241"/>
          <p:cNvSpPr>
            <a:spLocks noChangeArrowheads="1"/>
          </p:cNvSpPr>
          <p:nvPr/>
        </p:nvSpPr>
        <p:spPr bwMode="auto">
          <a:xfrm>
            <a:off x="6683375" y="3402013"/>
            <a:ext cx="21480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a2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3" name="Rectangle 242"/>
          <p:cNvSpPr>
            <a:spLocks noChangeArrowheads="1"/>
          </p:cNvSpPr>
          <p:nvPr/>
        </p:nvSpPr>
        <p:spPr bwMode="auto">
          <a:xfrm>
            <a:off x="6683375" y="3602038"/>
            <a:ext cx="18434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a1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4" name="Rectangle 243"/>
          <p:cNvSpPr>
            <a:spLocks noChangeArrowheads="1"/>
          </p:cNvSpPr>
          <p:nvPr/>
        </p:nvSpPr>
        <p:spPr bwMode="auto">
          <a:xfrm>
            <a:off x="6683375" y="3832225"/>
            <a:ext cx="21480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a0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5" name="Freeform 244"/>
          <p:cNvSpPr>
            <a:spLocks/>
          </p:cNvSpPr>
          <p:nvPr/>
        </p:nvSpPr>
        <p:spPr bwMode="auto">
          <a:xfrm>
            <a:off x="2605088" y="2073275"/>
            <a:ext cx="534987" cy="469900"/>
          </a:xfrm>
          <a:custGeom>
            <a:avLst/>
            <a:gdLst>
              <a:gd name="T0" fmla="*/ 0 w 92"/>
              <a:gd name="T1" fmla="*/ 469900 h 81"/>
              <a:gd name="T2" fmla="*/ 302384 w 92"/>
              <a:gd name="T3" fmla="*/ 469900 h 81"/>
              <a:gd name="T4" fmla="*/ 534987 w 92"/>
              <a:gd name="T5" fmla="*/ 232049 h 81"/>
              <a:gd name="T6" fmla="*/ 302384 w 92"/>
              <a:gd name="T7" fmla="*/ 0 h 81"/>
              <a:gd name="T8" fmla="*/ 0 w 92"/>
              <a:gd name="T9" fmla="*/ 0 h 81"/>
              <a:gd name="T10" fmla="*/ 0 w 92"/>
              <a:gd name="T11" fmla="*/ 469900 h 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"/>
              <a:gd name="T19" fmla="*/ 0 h 81"/>
              <a:gd name="T20" fmla="*/ 92 w 92"/>
              <a:gd name="T21" fmla="*/ 81 h 8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" h="81">
                <a:moveTo>
                  <a:pt x="0" y="81"/>
                </a:moveTo>
                <a:cubicBezTo>
                  <a:pt x="52" y="81"/>
                  <a:pt x="52" y="81"/>
                  <a:pt x="52" y="81"/>
                </a:cubicBezTo>
                <a:cubicBezTo>
                  <a:pt x="74" y="81"/>
                  <a:pt x="92" y="63"/>
                  <a:pt x="92" y="40"/>
                </a:cubicBezTo>
                <a:cubicBezTo>
                  <a:pt x="92" y="18"/>
                  <a:pt x="74" y="0"/>
                  <a:pt x="52" y="0"/>
                </a:cubicBezTo>
                <a:cubicBezTo>
                  <a:pt x="0" y="0"/>
                  <a:pt x="0" y="0"/>
                  <a:pt x="0" y="0"/>
                </a:cubicBezTo>
                <a:lnTo>
                  <a:pt x="0" y="81"/>
                </a:lnTo>
                <a:close/>
              </a:path>
            </a:pathLst>
          </a:cu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6" name="Line 245"/>
          <p:cNvSpPr>
            <a:spLocks noChangeShapeType="1"/>
          </p:cNvSpPr>
          <p:nvPr/>
        </p:nvSpPr>
        <p:spPr bwMode="auto">
          <a:xfrm>
            <a:off x="3140075" y="2305050"/>
            <a:ext cx="430213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" name="Freeform 246"/>
          <p:cNvSpPr>
            <a:spLocks/>
          </p:cNvSpPr>
          <p:nvPr/>
        </p:nvSpPr>
        <p:spPr bwMode="auto">
          <a:xfrm>
            <a:off x="2605088" y="2624138"/>
            <a:ext cx="534987" cy="465137"/>
          </a:xfrm>
          <a:custGeom>
            <a:avLst/>
            <a:gdLst>
              <a:gd name="T0" fmla="*/ 0 w 92"/>
              <a:gd name="T1" fmla="*/ 465137 h 80"/>
              <a:gd name="T2" fmla="*/ 302384 w 92"/>
              <a:gd name="T3" fmla="*/ 465137 h 80"/>
              <a:gd name="T4" fmla="*/ 534987 w 92"/>
              <a:gd name="T5" fmla="*/ 232569 h 80"/>
              <a:gd name="T6" fmla="*/ 302384 w 92"/>
              <a:gd name="T7" fmla="*/ 0 h 80"/>
              <a:gd name="T8" fmla="*/ 0 w 92"/>
              <a:gd name="T9" fmla="*/ 0 h 80"/>
              <a:gd name="T10" fmla="*/ 0 w 92"/>
              <a:gd name="T11" fmla="*/ 465137 h 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"/>
              <a:gd name="T19" fmla="*/ 0 h 80"/>
              <a:gd name="T20" fmla="*/ 92 w 92"/>
              <a:gd name="T21" fmla="*/ 80 h 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" h="80">
                <a:moveTo>
                  <a:pt x="0" y="80"/>
                </a:moveTo>
                <a:cubicBezTo>
                  <a:pt x="52" y="80"/>
                  <a:pt x="52" y="80"/>
                  <a:pt x="52" y="80"/>
                </a:cubicBezTo>
                <a:cubicBezTo>
                  <a:pt x="74" y="80"/>
                  <a:pt x="92" y="62"/>
                  <a:pt x="92" y="40"/>
                </a:cubicBezTo>
                <a:cubicBezTo>
                  <a:pt x="92" y="18"/>
                  <a:pt x="74" y="0"/>
                  <a:pt x="52" y="0"/>
                </a:cubicBezTo>
                <a:cubicBezTo>
                  <a:pt x="0" y="0"/>
                  <a:pt x="0" y="0"/>
                  <a:pt x="0" y="0"/>
                </a:cubicBezTo>
                <a:lnTo>
                  <a:pt x="0" y="80"/>
                </a:lnTo>
                <a:close/>
              </a:path>
            </a:pathLst>
          </a:cu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8" name="Line 247"/>
          <p:cNvSpPr>
            <a:spLocks noChangeShapeType="1"/>
          </p:cNvSpPr>
          <p:nvPr/>
        </p:nvSpPr>
        <p:spPr bwMode="auto">
          <a:xfrm>
            <a:off x="1520825" y="2741613"/>
            <a:ext cx="1084263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9" name="Line 248"/>
          <p:cNvSpPr>
            <a:spLocks noChangeShapeType="1"/>
          </p:cNvSpPr>
          <p:nvPr/>
        </p:nvSpPr>
        <p:spPr bwMode="auto">
          <a:xfrm>
            <a:off x="3140075" y="2857500"/>
            <a:ext cx="430213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0" name="Freeform 249"/>
          <p:cNvSpPr>
            <a:spLocks/>
          </p:cNvSpPr>
          <p:nvPr/>
        </p:nvSpPr>
        <p:spPr bwMode="auto">
          <a:xfrm>
            <a:off x="1822450" y="2973388"/>
            <a:ext cx="782638" cy="2095500"/>
          </a:xfrm>
          <a:custGeom>
            <a:avLst/>
            <a:gdLst>
              <a:gd name="T0" fmla="*/ 782638 w 493"/>
              <a:gd name="T1" fmla="*/ 0 h 1320"/>
              <a:gd name="T2" fmla="*/ 0 w 493"/>
              <a:gd name="T3" fmla="*/ 0 h 1320"/>
              <a:gd name="T4" fmla="*/ 0 w 493"/>
              <a:gd name="T5" fmla="*/ 2095500 h 1320"/>
              <a:gd name="T6" fmla="*/ 0 60000 65536"/>
              <a:gd name="T7" fmla="*/ 0 60000 65536"/>
              <a:gd name="T8" fmla="*/ 0 60000 65536"/>
              <a:gd name="T9" fmla="*/ 0 w 493"/>
              <a:gd name="T10" fmla="*/ 0 h 1320"/>
              <a:gd name="T11" fmla="*/ 493 w 493"/>
              <a:gd name="T12" fmla="*/ 1320 h 13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3" h="1320">
                <a:moveTo>
                  <a:pt x="493" y="0"/>
                </a:moveTo>
                <a:lnTo>
                  <a:pt x="0" y="0"/>
                </a:lnTo>
                <a:lnTo>
                  <a:pt x="0" y="1320"/>
                </a:lnTo>
              </a:path>
            </a:pathLst>
          </a:cu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1" name="Freeform 250"/>
          <p:cNvSpPr>
            <a:spLocks/>
          </p:cNvSpPr>
          <p:nvPr/>
        </p:nvSpPr>
        <p:spPr bwMode="auto">
          <a:xfrm>
            <a:off x="2605088" y="3176588"/>
            <a:ext cx="534987" cy="463550"/>
          </a:xfrm>
          <a:custGeom>
            <a:avLst/>
            <a:gdLst>
              <a:gd name="T0" fmla="*/ 0 w 92"/>
              <a:gd name="T1" fmla="*/ 463550 h 80"/>
              <a:gd name="T2" fmla="*/ 302384 w 92"/>
              <a:gd name="T3" fmla="*/ 463550 h 80"/>
              <a:gd name="T4" fmla="*/ 534987 w 92"/>
              <a:gd name="T5" fmla="*/ 231775 h 80"/>
              <a:gd name="T6" fmla="*/ 302384 w 92"/>
              <a:gd name="T7" fmla="*/ 0 h 80"/>
              <a:gd name="T8" fmla="*/ 0 w 92"/>
              <a:gd name="T9" fmla="*/ 0 h 80"/>
              <a:gd name="T10" fmla="*/ 0 w 92"/>
              <a:gd name="T11" fmla="*/ 463550 h 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"/>
              <a:gd name="T19" fmla="*/ 0 h 80"/>
              <a:gd name="T20" fmla="*/ 92 w 92"/>
              <a:gd name="T21" fmla="*/ 80 h 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" h="80">
                <a:moveTo>
                  <a:pt x="0" y="80"/>
                </a:moveTo>
                <a:cubicBezTo>
                  <a:pt x="52" y="80"/>
                  <a:pt x="52" y="80"/>
                  <a:pt x="52" y="80"/>
                </a:cubicBezTo>
                <a:cubicBezTo>
                  <a:pt x="74" y="80"/>
                  <a:pt x="92" y="62"/>
                  <a:pt x="92" y="40"/>
                </a:cubicBezTo>
                <a:cubicBezTo>
                  <a:pt x="92" y="18"/>
                  <a:pt x="74" y="0"/>
                  <a:pt x="52" y="0"/>
                </a:cubicBezTo>
                <a:cubicBezTo>
                  <a:pt x="0" y="0"/>
                  <a:pt x="0" y="0"/>
                  <a:pt x="0" y="0"/>
                </a:cubicBezTo>
                <a:lnTo>
                  <a:pt x="0" y="80"/>
                </a:lnTo>
                <a:close/>
              </a:path>
            </a:pathLst>
          </a:cu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2" name="Freeform 251"/>
          <p:cNvSpPr>
            <a:spLocks/>
          </p:cNvSpPr>
          <p:nvPr/>
        </p:nvSpPr>
        <p:spPr bwMode="auto">
          <a:xfrm>
            <a:off x="1177925" y="3292475"/>
            <a:ext cx="1427163" cy="1776413"/>
          </a:xfrm>
          <a:custGeom>
            <a:avLst/>
            <a:gdLst>
              <a:gd name="T0" fmla="*/ 1427163 w 899"/>
              <a:gd name="T1" fmla="*/ 0 h 1119"/>
              <a:gd name="T2" fmla="*/ 57150 w 899"/>
              <a:gd name="T3" fmla="*/ 0 h 1119"/>
              <a:gd name="T4" fmla="*/ 0 w 899"/>
              <a:gd name="T5" fmla="*/ 0 h 1119"/>
              <a:gd name="T6" fmla="*/ 0 w 899"/>
              <a:gd name="T7" fmla="*/ 1776413 h 1119"/>
              <a:gd name="T8" fmla="*/ 0 60000 65536"/>
              <a:gd name="T9" fmla="*/ 0 60000 65536"/>
              <a:gd name="T10" fmla="*/ 0 60000 65536"/>
              <a:gd name="T11" fmla="*/ 0 60000 65536"/>
              <a:gd name="T12" fmla="*/ 0 w 899"/>
              <a:gd name="T13" fmla="*/ 0 h 1119"/>
              <a:gd name="T14" fmla="*/ 899 w 899"/>
              <a:gd name="T15" fmla="*/ 1119 h 11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9" h="1119">
                <a:moveTo>
                  <a:pt x="899" y="0"/>
                </a:moveTo>
                <a:lnTo>
                  <a:pt x="36" y="0"/>
                </a:lnTo>
                <a:lnTo>
                  <a:pt x="0" y="0"/>
                </a:lnTo>
                <a:lnTo>
                  <a:pt x="0" y="1119"/>
                </a:lnTo>
              </a:path>
            </a:pathLst>
          </a:cu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3" name="Line 252"/>
          <p:cNvSpPr>
            <a:spLocks noChangeShapeType="1"/>
          </p:cNvSpPr>
          <p:nvPr/>
        </p:nvSpPr>
        <p:spPr bwMode="auto">
          <a:xfrm>
            <a:off x="3140075" y="3408363"/>
            <a:ext cx="430213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4" name="Line 253"/>
          <p:cNvSpPr>
            <a:spLocks noChangeShapeType="1"/>
          </p:cNvSpPr>
          <p:nvPr/>
        </p:nvSpPr>
        <p:spPr bwMode="auto">
          <a:xfrm>
            <a:off x="2147888" y="3524250"/>
            <a:ext cx="457200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5" name="Freeform 254"/>
          <p:cNvSpPr>
            <a:spLocks/>
          </p:cNvSpPr>
          <p:nvPr/>
        </p:nvSpPr>
        <p:spPr bwMode="auto">
          <a:xfrm>
            <a:off x="2605088" y="3733800"/>
            <a:ext cx="534987" cy="465138"/>
          </a:xfrm>
          <a:custGeom>
            <a:avLst/>
            <a:gdLst>
              <a:gd name="T0" fmla="*/ 0 w 92"/>
              <a:gd name="T1" fmla="*/ 465138 h 80"/>
              <a:gd name="T2" fmla="*/ 302384 w 92"/>
              <a:gd name="T3" fmla="*/ 465138 h 80"/>
              <a:gd name="T4" fmla="*/ 534987 w 92"/>
              <a:gd name="T5" fmla="*/ 232569 h 80"/>
              <a:gd name="T6" fmla="*/ 302384 w 92"/>
              <a:gd name="T7" fmla="*/ 0 h 80"/>
              <a:gd name="T8" fmla="*/ 0 w 92"/>
              <a:gd name="T9" fmla="*/ 0 h 80"/>
              <a:gd name="T10" fmla="*/ 0 w 92"/>
              <a:gd name="T11" fmla="*/ 465138 h 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"/>
              <a:gd name="T19" fmla="*/ 0 h 80"/>
              <a:gd name="T20" fmla="*/ 92 w 92"/>
              <a:gd name="T21" fmla="*/ 80 h 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" h="80">
                <a:moveTo>
                  <a:pt x="0" y="80"/>
                </a:moveTo>
                <a:cubicBezTo>
                  <a:pt x="52" y="80"/>
                  <a:pt x="52" y="80"/>
                  <a:pt x="52" y="80"/>
                </a:cubicBezTo>
                <a:cubicBezTo>
                  <a:pt x="74" y="80"/>
                  <a:pt x="92" y="62"/>
                  <a:pt x="92" y="40"/>
                </a:cubicBezTo>
                <a:cubicBezTo>
                  <a:pt x="92" y="18"/>
                  <a:pt x="74" y="0"/>
                  <a:pt x="52" y="0"/>
                </a:cubicBezTo>
                <a:cubicBezTo>
                  <a:pt x="0" y="0"/>
                  <a:pt x="0" y="0"/>
                  <a:pt x="0" y="0"/>
                </a:cubicBezTo>
                <a:lnTo>
                  <a:pt x="0" y="80"/>
                </a:lnTo>
                <a:close/>
              </a:path>
            </a:pathLst>
          </a:cu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6" name="Line 255"/>
          <p:cNvSpPr>
            <a:spLocks noChangeShapeType="1"/>
          </p:cNvSpPr>
          <p:nvPr/>
        </p:nvSpPr>
        <p:spPr bwMode="auto">
          <a:xfrm>
            <a:off x="1177925" y="3844925"/>
            <a:ext cx="1427163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7" name="Line 256"/>
          <p:cNvSpPr>
            <a:spLocks noChangeShapeType="1"/>
          </p:cNvSpPr>
          <p:nvPr/>
        </p:nvSpPr>
        <p:spPr bwMode="auto">
          <a:xfrm>
            <a:off x="3140075" y="3965575"/>
            <a:ext cx="430213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8" name="Line 257"/>
          <p:cNvSpPr>
            <a:spLocks noChangeShapeType="1"/>
          </p:cNvSpPr>
          <p:nvPr/>
        </p:nvSpPr>
        <p:spPr bwMode="auto">
          <a:xfrm>
            <a:off x="1816100" y="4081463"/>
            <a:ext cx="788988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grpSp>
        <p:nvGrpSpPr>
          <p:cNvPr id="109" name="Group 292"/>
          <p:cNvGrpSpPr>
            <a:grpSpLocks/>
          </p:cNvGrpSpPr>
          <p:nvPr/>
        </p:nvGrpSpPr>
        <p:grpSpPr bwMode="auto">
          <a:xfrm>
            <a:off x="3892550" y="1928813"/>
            <a:ext cx="2754313" cy="2152649"/>
            <a:chOff x="2452" y="1215"/>
            <a:chExt cx="1735" cy="1356"/>
          </a:xfrm>
        </p:grpSpPr>
        <p:sp>
          <p:nvSpPr>
            <p:cNvPr id="110" name="Freeform 150"/>
            <p:cNvSpPr>
              <a:spLocks/>
            </p:cNvSpPr>
            <p:nvPr/>
          </p:nvSpPr>
          <p:spPr bwMode="auto">
            <a:xfrm>
              <a:off x="4070" y="2465"/>
              <a:ext cx="117" cy="59"/>
            </a:xfrm>
            <a:custGeom>
              <a:avLst/>
              <a:gdLst>
                <a:gd name="T0" fmla="*/ 117 w 117"/>
                <a:gd name="T1" fmla="*/ 30 h 59"/>
                <a:gd name="T2" fmla="*/ 0 w 117"/>
                <a:gd name="T3" fmla="*/ 59 h 59"/>
                <a:gd name="T4" fmla="*/ 0 w 117"/>
                <a:gd name="T5" fmla="*/ 0 h 59"/>
                <a:gd name="T6" fmla="*/ 117 w 117"/>
                <a:gd name="T7" fmla="*/ 3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7"/>
                <a:gd name="T13" fmla="*/ 0 h 59"/>
                <a:gd name="T14" fmla="*/ 117 w 117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7" h="59">
                  <a:moveTo>
                    <a:pt x="117" y="30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117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1" name="Freeform 152"/>
            <p:cNvSpPr>
              <a:spLocks/>
            </p:cNvSpPr>
            <p:nvPr/>
          </p:nvSpPr>
          <p:spPr bwMode="auto">
            <a:xfrm>
              <a:off x="4070" y="2337"/>
              <a:ext cx="117" cy="59"/>
            </a:xfrm>
            <a:custGeom>
              <a:avLst/>
              <a:gdLst>
                <a:gd name="T0" fmla="*/ 117 w 117"/>
                <a:gd name="T1" fmla="*/ 30 h 59"/>
                <a:gd name="T2" fmla="*/ 0 w 117"/>
                <a:gd name="T3" fmla="*/ 59 h 59"/>
                <a:gd name="T4" fmla="*/ 0 w 117"/>
                <a:gd name="T5" fmla="*/ 0 h 59"/>
                <a:gd name="T6" fmla="*/ 117 w 117"/>
                <a:gd name="T7" fmla="*/ 3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7"/>
                <a:gd name="T13" fmla="*/ 0 h 59"/>
                <a:gd name="T14" fmla="*/ 117 w 117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7" h="59">
                  <a:moveTo>
                    <a:pt x="117" y="30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117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2" name="Freeform 151"/>
            <p:cNvSpPr>
              <a:spLocks/>
            </p:cNvSpPr>
            <p:nvPr/>
          </p:nvSpPr>
          <p:spPr bwMode="auto">
            <a:xfrm>
              <a:off x="2772" y="1280"/>
              <a:ext cx="1360" cy="1222"/>
            </a:xfrm>
            <a:custGeom>
              <a:avLst/>
              <a:gdLst>
                <a:gd name="T0" fmla="*/ 1360 w 1360"/>
                <a:gd name="T1" fmla="*/ 1215 h 1222"/>
                <a:gd name="T2" fmla="*/ 1075 w 1360"/>
                <a:gd name="T3" fmla="*/ 1215 h 1222"/>
                <a:gd name="T4" fmla="*/ 1075 w 1360"/>
                <a:gd name="T5" fmla="*/ 0 h 1222"/>
                <a:gd name="T6" fmla="*/ 0 w 1360"/>
                <a:gd name="T7" fmla="*/ 0 h 1222"/>
                <a:gd name="T8" fmla="*/ 0 w 1360"/>
                <a:gd name="T9" fmla="*/ 1222 h 1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0"/>
                <a:gd name="T16" fmla="*/ 0 h 1222"/>
                <a:gd name="T17" fmla="*/ 1360 w 1360"/>
                <a:gd name="T18" fmla="*/ 1222 h 1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0" h="1222">
                  <a:moveTo>
                    <a:pt x="1360" y="1215"/>
                  </a:moveTo>
                  <a:lnTo>
                    <a:pt x="1075" y="1215"/>
                  </a:lnTo>
                  <a:lnTo>
                    <a:pt x="1075" y="0"/>
                  </a:lnTo>
                  <a:lnTo>
                    <a:pt x="0" y="0"/>
                  </a:lnTo>
                  <a:lnTo>
                    <a:pt x="0" y="1222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3" name="Freeform 153"/>
            <p:cNvSpPr>
              <a:spLocks/>
            </p:cNvSpPr>
            <p:nvPr/>
          </p:nvSpPr>
          <p:spPr bwMode="auto">
            <a:xfrm>
              <a:off x="2677" y="1215"/>
              <a:ext cx="1455" cy="1152"/>
            </a:xfrm>
            <a:custGeom>
              <a:avLst/>
              <a:gdLst>
                <a:gd name="T0" fmla="*/ 1455 w 1455"/>
                <a:gd name="T1" fmla="*/ 1152 h 1152"/>
                <a:gd name="T2" fmla="*/ 1225 w 1455"/>
                <a:gd name="T3" fmla="*/ 1152 h 1152"/>
                <a:gd name="T4" fmla="*/ 1225 w 1455"/>
                <a:gd name="T5" fmla="*/ 0 h 1152"/>
                <a:gd name="T6" fmla="*/ 0 w 1455"/>
                <a:gd name="T7" fmla="*/ 0 h 1152"/>
                <a:gd name="T8" fmla="*/ 0 w 1455"/>
                <a:gd name="T9" fmla="*/ 1141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5"/>
                <a:gd name="T16" fmla="*/ 0 h 1152"/>
                <a:gd name="T17" fmla="*/ 1455 w 1455"/>
                <a:gd name="T18" fmla="*/ 1152 h 1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5" h="1152">
                  <a:moveTo>
                    <a:pt x="1455" y="1152"/>
                  </a:moveTo>
                  <a:lnTo>
                    <a:pt x="1225" y="1152"/>
                  </a:lnTo>
                  <a:lnTo>
                    <a:pt x="1225" y="0"/>
                  </a:lnTo>
                  <a:lnTo>
                    <a:pt x="0" y="0"/>
                  </a:lnTo>
                  <a:lnTo>
                    <a:pt x="0" y="1141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4" name="Freeform 154"/>
            <p:cNvSpPr>
              <a:spLocks/>
            </p:cNvSpPr>
            <p:nvPr/>
          </p:nvSpPr>
          <p:spPr bwMode="auto">
            <a:xfrm>
              <a:off x="4070" y="2195"/>
              <a:ext cx="117" cy="58"/>
            </a:xfrm>
            <a:custGeom>
              <a:avLst/>
              <a:gdLst>
                <a:gd name="T0" fmla="*/ 117 w 117"/>
                <a:gd name="T1" fmla="*/ 29 h 58"/>
                <a:gd name="T2" fmla="*/ 0 w 117"/>
                <a:gd name="T3" fmla="*/ 58 h 58"/>
                <a:gd name="T4" fmla="*/ 0 w 117"/>
                <a:gd name="T5" fmla="*/ 0 h 58"/>
                <a:gd name="T6" fmla="*/ 117 w 117"/>
                <a:gd name="T7" fmla="*/ 29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7"/>
                <a:gd name="T13" fmla="*/ 0 h 58"/>
                <a:gd name="T14" fmla="*/ 117 w 117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7" h="58">
                  <a:moveTo>
                    <a:pt x="117" y="29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17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5" name="Line 155"/>
            <p:cNvSpPr>
              <a:spLocks noChangeShapeType="1"/>
            </p:cNvSpPr>
            <p:nvPr/>
          </p:nvSpPr>
          <p:spPr bwMode="auto">
            <a:xfrm flipH="1">
              <a:off x="4026" y="2224"/>
              <a:ext cx="106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6" name="Rectangle 189"/>
            <p:cNvSpPr>
              <a:spLocks noChangeArrowheads="1"/>
            </p:cNvSpPr>
            <p:nvPr/>
          </p:nvSpPr>
          <p:spPr bwMode="auto">
            <a:xfrm>
              <a:off x="2478" y="2152"/>
              <a:ext cx="7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17" name="Rectangle 190"/>
            <p:cNvSpPr>
              <a:spLocks noChangeArrowheads="1"/>
            </p:cNvSpPr>
            <p:nvPr/>
          </p:nvSpPr>
          <p:spPr bwMode="auto">
            <a:xfrm>
              <a:off x="2452" y="2296"/>
              <a:ext cx="8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mic Sans MS" pitchFamily="66" charset="0"/>
                </a:rPr>
                <a:t>i1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18" name="Rectangle 192"/>
            <p:cNvSpPr>
              <a:spLocks noChangeArrowheads="1"/>
            </p:cNvSpPr>
            <p:nvPr/>
          </p:nvSpPr>
          <p:spPr bwMode="auto">
            <a:xfrm>
              <a:off x="2452" y="2426"/>
              <a:ext cx="10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mic Sans MS" pitchFamily="66" charset="0"/>
                </a:rPr>
                <a:t>i0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19" name="Rectangle 194"/>
            <p:cNvSpPr>
              <a:spLocks noChangeArrowheads="1"/>
            </p:cNvSpPr>
            <p:nvPr/>
          </p:nvSpPr>
          <p:spPr bwMode="auto">
            <a:xfrm>
              <a:off x="3935" y="2153"/>
              <a:ext cx="7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20" name="Freeform 201"/>
            <p:cNvSpPr>
              <a:spLocks/>
            </p:cNvSpPr>
            <p:nvPr/>
          </p:nvSpPr>
          <p:spPr bwMode="auto">
            <a:xfrm>
              <a:off x="2841" y="2191"/>
              <a:ext cx="117" cy="59"/>
            </a:xfrm>
            <a:custGeom>
              <a:avLst/>
              <a:gdLst>
                <a:gd name="T0" fmla="*/ 117 w 117"/>
                <a:gd name="T1" fmla="*/ 29 h 59"/>
                <a:gd name="T2" fmla="*/ 0 w 117"/>
                <a:gd name="T3" fmla="*/ 0 h 59"/>
                <a:gd name="T4" fmla="*/ 0 w 117"/>
                <a:gd name="T5" fmla="*/ 59 h 59"/>
                <a:gd name="T6" fmla="*/ 117 w 117"/>
                <a:gd name="T7" fmla="*/ 29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7"/>
                <a:gd name="T13" fmla="*/ 0 h 59"/>
                <a:gd name="T14" fmla="*/ 117 w 117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7" h="59">
                  <a:moveTo>
                    <a:pt x="117" y="29"/>
                  </a:moveTo>
                  <a:lnTo>
                    <a:pt x="0" y="0"/>
                  </a:lnTo>
                  <a:lnTo>
                    <a:pt x="0" y="59"/>
                  </a:lnTo>
                  <a:lnTo>
                    <a:pt x="117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1" name="Line 202"/>
            <p:cNvSpPr>
              <a:spLocks noChangeShapeType="1"/>
            </p:cNvSpPr>
            <p:nvPr/>
          </p:nvSpPr>
          <p:spPr bwMode="auto">
            <a:xfrm>
              <a:off x="2567" y="2220"/>
              <a:ext cx="340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2" name="Freeform 203"/>
            <p:cNvSpPr>
              <a:spLocks/>
            </p:cNvSpPr>
            <p:nvPr/>
          </p:nvSpPr>
          <p:spPr bwMode="auto">
            <a:xfrm>
              <a:off x="2841" y="2330"/>
              <a:ext cx="117" cy="59"/>
            </a:xfrm>
            <a:custGeom>
              <a:avLst/>
              <a:gdLst>
                <a:gd name="T0" fmla="*/ 117 w 117"/>
                <a:gd name="T1" fmla="*/ 29 h 59"/>
                <a:gd name="T2" fmla="*/ 0 w 117"/>
                <a:gd name="T3" fmla="*/ 0 h 59"/>
                <a:gd name="T4" fmla="*/ 0 w 117"/>
                <a:gd name="T5" fmla="*/ 59 h 59"/>
                <a:gd name="T6" fmla="*/ 117 w 117"/>
                <a:gd name="T7" fmla="*/ 29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7"/>
                <a:gd name="T13" fmla="*/ 0 h 59"/>
                <a:gd name="T14" fmla="*/ 117 w 117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7" h="59">
                  <a:moveTo>
                    <a:pt x="117" y="29"/>
                  </a:moveTo>
                  <a:lnTo>
                    <a:pt x="0" y="0"/>
                  </a:lnTo>
                  <a:lnTo>
                    <a:pt x="0" y="59"/>
                  </a:lnTo>
                  <a:lnTo>
                    <a:pt x="117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3" name="Line 204"/>
            <p:cNvSpPr>
              <a:spLocks noChangeShapeType="1"/>
            </p:cNvSpPr>
            <p:nvPr/>
          </p:nvSpPr>
          <p:spPr bwMode="auto">
            <a:xfrm>
              <a:off x="2567" y="2359"/>
              <a:ext cx="340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4" name="Freeform 205"/>
            <p:cNvSpPr>
              <a:spLocks/>
            </p:cNvSpPr>
            <p:nvPr/>
          </p:nvSpPr>
          <p:spPr bwMode="auto">
            <a:xfrm>
              <a:off x="2841" y="2465"/>
              <a:ext cx="117" cy="59"/>
            </a:xfrm>
            <a:custGeom>
              <a:avLst/>
              <a:gdLst>
                <a:gd name="T0" fmla="*/ 117 w 117"/>
                <a:gd name="T1" fmla="*/ 30 h 59"/>
                <a:gd name="T2" fmla="*/ 0 w 117"/>
                <a:gd name="T3" fmla="*/ 0 h 59"/>
                <a:gd name="T4" fmla="*/ 0 w 117"/>
                <a:gd name="T5" fmla="*/ 59 h 59"/>
                <a:gd name="T6" fmla="*/ 117 w 117"/>
                <a:gd name="T7" fmla="*/ 3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7"/>
                <a:gd name="T13" fmla="*/ 0 h 59"/>
                <a:gd name="T14" fmla="*/ 117 w 117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7" h="59">
                  <a:moveTo>
                    <a:pt x="117" y="30"/>
                  </a:moveTo>
                  <a:lnTo>
                    <a:pt x="0" y="0"/>
                  </a:lnTo>
                  <a:lnTo>
                    <a:pt x="0" y="59"/>
                  </a:lnTo>
                  <a:lnTo>
                    <a:pt x="117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5" name="Line 206"/>
            <p:cNvSpPr>
              <a:spLocks noChangeShapeType="1"/>
            </p:cNvSpPr>
            <p:nvPr/>
          </p:nvSpPr>
          <p:spPr bwMode="auto">
            <a:xfrm>
              <a:off x="2567" y="2495"/>
              <a:ext cx="340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6" name="Oval 258"/>
            <p:cNvSpPr>
              <a:spLocks noChangeArrowheads="1"/>
            </p:cNvSpPr>
            <p:nvPr/>
          </p:nvSpPr>
          <p:spPr bwMode="auto">
            <a:xfrm>
              <a:off x="2651" y="2330"/>
              <a:ext cx="55" cy="59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7" name="Oval 259"/>
            <p:cNvSpPr>
              <a:spLocks noChangeArrowheads="1"/>
            </p:cNvSpPr>
            <p:nvPr/>
          </p:nvSpPr>
          <p:spPr bwMode="auto">
            <a:xfrm>
              <a:off x="2746" y="2465"/>
              <a:ext cx="55" cy="59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sp>
        <p:nvSpPr>
          <p:cNvPr id="128" name="Oval 260"/>
          <p:cNvSpPr>
            <a:spLocks noChangeArrowheads="1"/>
          </p:cNvSpPr>
          <p:nvPr/>
        </p:nvSpPr>
        <p:spPr bwMode="auto">
          <a:xfrm>
            <a:off x="1781175" y="4030663"/>
            <a:ext cx="87313" cy="92075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9" name="Oval 261"/>
          <p:cNvSpPr>
            <a:spLocks noChangeArrowheads="1"/>
          </p:cNvSpPr>
          <p:nvPr/>
        </p:nvSpPr>
        <p:spPr bwMode="auto">
          <a:xfrm>
            <a:off x="2106613" y="3478213"/>
            <a:ext cx="87312" cy="87312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0" name="Oval 262"/>
          <p:cNvSpPr>
            <a:spLocks noChangeArrowheads="1"/>
          </p:cNvSpPr>
          <p:nvPr/>
        </p:nvSpPr>
        <p:spPr bwMode="auto">
          <a:xfrm>
            <a:off x="1479550" y="2693988"/>
            <a:ext cx="87313" cy="87312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1" name="Oval 263"/>
          <p:cNvSpPr>
            <a:spLocks noChangeArrowheads="1"/>
          </p:cNvSpPr>
          <p:nvPr/>
        </p:nvSpPr>
        <p:spPr bwMode="auto">
          <a:xfrm>
            <a:off x="1781175" y="4743450"/>
            <a:ext cx="87313" cy="93663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2" name="Oval 264"/>
          <p:cNvSpPr>
            <a:spLocks noChangeArrowheads="1"/>
          </p:cNvSpPr>
          <p:nvPr/>
        </p:nvSpPr>
        <p:spPr bwMode="auto">
          <a:xfrm>
            <a:off x="1136650" y="4743450"/>
            <a:ext cx="87313" cy="93663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3" name="Oval 265"/>
          <p:cNvSpPr>
            <a:spLocks noChangeArrowheads="1"/>
          </p:cNvSpPr>
          <p:nvPr/>
        </p:nvSpPr>
        <p:spPr bwMode="auto">
          <a:xfrm>
            <a:off x="1136650" y="3797300"/>
            <a:ext cx="87313" cy="93663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4" name="Freeform 266"/>
          <p:cNvSpPr>
            <a:spLocks/>
          </p:cNvSpPr>
          <p:nvPr/>
        </p:nvSpPr>
        <p:spPr bwMode="auto">
          <a:xfrm>
            <a:off x="2147888" y="2420938"/>
            <a:ext cx="457200" cy="1898650"/>
          </a:xfrm>
          <a:custGeom>
            <a:avLst/>
            <a:gdLst>
              <a:gd name="T0" fmla="*/ 0 w 288"/>
              <a:gd name="T1" fmla="*/ 1898650 h 1196"/>
              <a:gd name="T2" fmla="*/ 0 w 288"/>
              <a:gd name="T3" fmla="*/ 0 h 1196"/>
              <a:gd name="T4" fmla="*/ 74612 w 288"/>
              <a:gd name="T5" fmla="*/ 0 h 1196"/>
              <a:gd name="T6" fmla="*/ 457200 w 288"/>
              <a:gd name="T7" fmla="*/ 0 h 1196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1196"/>
              <a:gd name="T14" fmla="*/ 288 w 288"/>
              <a:gd name="T15" fmla="*/ 1196 h 11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1196">
                <a:moveTo>
                  <a:pt x="0" y="1196"/>
                </a:moveTo>
                <a:lnTo>
                  <a:pt x="0" y="0"/>
                </a:lnTo>
                <a:lnTo>
                  <a:pt x="47" y="0"/>
                </a:lnTo>
                <a:lnTo>
                  <a:pt x="288" y="0"/>
                </a:lnTo>
              </a:path>
            </a:pathLst>
          </a:cu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5" name="Freeform 267"/>
          <p:cNvSpPr>
            <a:spLocks/>
          </p:cNvSpPr>
          <p:nvPr/>
        </p:nvSpPr>
        <p:spPr bwMode="auto">
          <a:xfrm>
            <a:off x="1822450" y="4622800"/>
            <a:ext cx="325438" cy="168275"/>
          </a:xfrm>
          <a:custGeom>
            <a:avLst/>
            <a:gdLst>
              <a:gd name="T0" fmla="*/ 325438 w 205"/>
              <a:gd name="T1" fmla="*/ 0 h 106"/>
              <a:gd name="T2" fmla="*/ 325438 w 205"/>
              <a:gd name="T3" fmla="*/ 168275 h 106"/>
              <a:gd name="T4" fmla="*/ 0 w 205"/>
              <a:gd name="T5" fmla="*/ 168275 h 106"/>
              <a:gd name="T6" fmla="*/ 0 60000 65536"/>
              <a:gd name="T7" fmla="*/ 0 60000 65536"/>
              <a:gd name="T8" fmla="*/ 0 60000 65536"/>
              <a:gd name="T9" fmla="*/ 0 w 205"/>
              <a:gd name="T10" fmla="*/ 0 h 106"/>
              <a:gd name="T11" fmla="*/ 205 w 205"/>
              <a:gd name="T12" fmla="*/ 106 h 1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5" h="106">
                <a:moveTo>
                  <a:pt x="205" y="0"/>
                </a:moveTo>
                <a:lnTo>
                  <a:pt x="205" y="106"/>
                </a:lnTo>
                <a:lnTo>
                  <a:pt x="0" y="106"/>
                </a:lnTo>
              </a:path>
            </a:pathLst>
          </a:cu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6" name="Freeform 268"/>
          <p:cNvSpPr>
            <a:spLocks/>
          </p:cNvSpPr>
          <p:nvPr/>
        </p:nvSpPr>
        <p:spPr bwMode="auto">
          <a:xfrm>
            <a:off x="1966913" y="4337050"/>
            <a:ext cx="360362" cy="285750"/>
          </a:xfrm>
          <a:custGeom>
            <a:avLst/>
            <a:gdLst>
              <a:gd name="T0" fmla="*/ 360362 w 227"/>
              <a:gd name="T1" fmla="*/ 285750 h 180"/>
              <a:gd name="T2" fmla="*/ 180975 w 227"/>
              <a:gd name="T3" fmla="*/ 0 h 180"/>
              <a:gd name="T4" fmla="*/ 0 w 227"/>
              <a:gd name="T5" fmla="*/ 285750 h 180"/>
              <a:gd name="T6" fmla="*/ 360362 w 227"/>
              <a:gd name="T7" fmla="*/ 285750 h 180"/>
              <a:gd name="T8" fmla="*/ 0 60000 65536"/>
              <a:gd name="T9" fmla="*/ 0 60000 65536"/>
              <a:gd name="T10" fmla="*/ 0 60000 65536"/>
              <a:gd name="T11" fmla="*/ 0 60000 65536"/>
              <a:gd name="T12" fmla="*/ 0 w 227"/>
              <a:gd name="T13" fmla="*/ 0 h 180"/>
              <a:gd name="T14" fmla="*/ 227 w 227"/>
              <a:gd name="T15" fmla="*/ 180 h 1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7" h="180">
                <a:moveTo>
                  <a:pt x="227" y="180"/>
                </a:moveTo>
                <a:lnTo>
                  <a:pt x="114" y="0"/>
                </a:lnTo>
                <a:lnTo>
                  <a:pt x="0" y="180"/>
                </a:lnTo>
                <a:lnTo>
                  <a:pt x="227" y="180"/>
                </a:lnTo>
                <a:close/>
              </a:path>
            </a:pathLst>
          </a:cu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7" name="Freeform 269"/>
          <p:cNvSpPr>
            <a:spLocks/>
          </p:cNvSpPr>
          <p:nvPr/>
        </p:nvSpPr>
        <p:spPr bwMode="auto">
          <a:xfrm>
            <a:off x="1520825" y="2189163"/>
            <a:ext cx="1084263" cy="2130425"/>
          </a:xfrm>
          <a:custGeom>
            <a:avLst/>
            <a:gdLst>
              <a:gd name="T0" fmla="*/ 0 w 683"/>
              <a:gd name="T1" fmla="*/ 2130425 h 1342"/>
              <a:gd name="T2" fmla="*/ 0 w 683"/>
              <a:gd name="T3" fmla="*/ 0 h 1342"/>
              <a:gd name="T4" fmla="*/ 85725 w 683"/>
              <a:gd name="T5" fmla="*/ 0 h 1342"/>
              <a:gd name="T6" fmla="*/ 1084263 w 683"/>
              <a:gd name="T7" fmla="*/ 0 h 1342"/>
              <a:gd name="T8" fmla="*/ 0 60000 65536"/>
              <a:gd name="T9" fmla="*/ 0 60000 65536"/>
              <a:gd name="T10" fmla="*/ 0 60000 65536"/>
              <a:gd name="T11" fmla="*/ 0 60000 65536"/>
              <a:gd name="T12" fmla="*/ 0 w 683"/>
              <a:gd name="T13" fmla="*/ 0 h 1342"/>
              <a:gd name="T14" fmla="*/ 683 w 683"/>
              <a:gd name="T15" fmla="*/ 1342 h 1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3" h="1342">
                <a:moveTo>
                  <a:pt x="0" y="1342"/>
                </a:moveTo>
                <a:lnTo>
                  <a:pt x="0" y="0"/>
                </a:lnTo>
                <a:lnTo>
                  <a:pt x="54" y="0"/>
                </a:lnTo>
                <a:lnTo>
                  <a:pt x="683" y="0"/>
                </a:lnTo>
              </a:path>
            </a:pathLst>
          </a:cu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8" name="Freeform 270"/>
          <p:cNvSpPr>
            <a:spLocks/>
          </p:cNvSpPr>
          <p:nvPr/>
        </p:nvSpPr>
        <p:spPr bwMode="auto">
          <a:xfrm>
            <a:off x="1177925" y="4622800"/>
            <a:ext cx="342900" cy="168275"/>
          </a:xfrm>
          <a:custGeom>
            <a:avLst/>
            <a:gdLst>
              <a:gd name="T0" fmla="*/ 342900 w 216"/>
              <a:gd name="T1" fmla="*/ 0 h 106"/>
              <a:gd name="T2" fmla="*/ 342900 w 216"/>
              <a:gd name="T3" fmla="*/ 168275 h 106"/>
              <a:gd name="T4" fmla="*/ 0 w 216"/>
              <a:gd name="T5" fmla="*/ 168275 h 106"/>
              <a:gd name="T6" fmla="*/ 0 60000 65536"/>
              <a:gd name="T7" fmla="*/ 0 60000 65536"/>
              <a:gd name="T8" fmla="*/ 0 60000 65536"/>
              <a:gd name="T9" fmla="*/ 0 w 216"/>
              <a:gd name="T10" fmla="*/ 0 h 106"/>
              <a:gd name="T11" fmla="*/ 216 w 216"/>
              <a:gd name="T12" fmla="*/ 106 h 1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" h="106">
                <a:moveTo>
                  <a:pt x="216" y="0"/>
                </a:moveTo>
                <a:lnTo>
                  <a:pt x="216" y="106"/>
                </a:lnTo>
                <a:lnTo>
                  <a:pt x="0" y="106"/>
                </a:lnTo>
              </a:path>
            </a:pathLst>
          </a:cu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9" name="Freeform 271"/>
          <p:cNvSpPr>
            <a:spLocks/>
          </p:cNvSpPr>
          <p:nvPr/>
        </p:nvSpPr>
        <p:spPr bwMode="auto">
          <a:xfrm>
            <a:off x="1339850" y="4337050"/>
            <a:ext cx="360363" cy="285750"/>
          </a:xfrm>
          <a:custGeom>
            <a:avLst/>
            <a:gdLst>
              <a:gd name="T0" fmla="*/ 360363 w 227"/>
              <a:gd name="T1" fmla="*/ 285750 h 180"/>
              <a:gd name="T2" fmla="*/ 180975 w 227"/>
              <a:gd name="T3" fmla="*/ 0 h 180"/>
              <a:gd name="T4" fmla="*/ 0 w 227"/>
              <a:gd name="T5" fmla="*/ 285750 h 180"/>
              <a:gd name="T6" fmla="*/ 360363 w 227"/>
              <a:gd name="T7" fmla="*/ 285750 h 180"/>
              <a:gd name="T8" fmla="*/ 0 60000 65536"/>
              <a:gd name="T9" fmla="*/ 0 60000 65536"/>
              <a:gd name="T10" fmla="*/ 0 60000 65536"/>
              <a:gd name="T11" fmla="*/ 0 60000 65536"/>
              <a:gd name="T12" fmla="*/ 0 w 227"/>
              <a:gd name="T13" fmla="*/ 0 h 180"/>
              <a:gd name="T14" fmla="*/ 227 w 227"/>
              <a:gd name="T15" fmla="*/ 180 h 1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7" h="180">
                <a:moveTo>
                  <a:pt x="227" y="180"/>
                </a:moveTo>
                <a:lnTo>
                  <a:pt x="114" y="0"/>
                </a:lnTo>
                <a:lnTo>
                  <a:pt x="0" y="180"/>
                </a:lnTo>
                <a:lnTo>
                  <a:pt x="227" y="180"/>
                </a:lnTo>
                <a:close/>
              </a:path>
            </a:pathLst>
          </a:cu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0" name="Rectangle 272"/>
          <p:cNvSpPr>
            <a:spLocks noChangeArrowheads="1"/>
          </p:cNvSpPr>
          <p:nvPr/>
        </p:nvSpPr>
        <p:spPr bwMode="auto">
          <a:xfrm>
            <a:off x="3363913" y="2082800"/>
            <a:ext cx="2292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d0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41" name="Rectangle 273"/>
          <p:cNvSpPr>
            <a:spLocks noChangeArrowheads="1"/>
          </p:cNvSpPr>
          <p:nvPr/>
        </p:nvSpPr>
        <p:spPr bwMode="auto">
          <a:xfrm>
            <a:off x="3363913" y="2647950"/>
            <a:ext cx="19877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d1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42" name="Rectangle 274"/>
          <p:cNvSpPr>
            <a:spLocks noChangeArrowheads="1"/>
          </p:cNvSpPr>
          <p:nvPr/>
        </p:nvSpPr>
        <p:spPr bwMode="auto">
          <a:xfrm>
            <a:off x="3363913" y="3173413"/>
            <a:ext cx="2292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d2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43" name="Rectangle 275"/>
          <p:cNvSpPr>
            <a:spLocks noChangeArrowheads="1"/>
          </p:cNvSpPr>
          <p:nvPr/>
        </p:nvSpPr>
        <p:spPr bwMode="auto">
          <a:xfrm>
            <a:off x="3363913" y="3743325"/>
            <a:ext cx="2292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ic Sans MS" pitchFamily="66" charset="0"/>
              </a:rPr>
              <a:t>d3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44" name="Oval 276"/>
          <p:cNvSpPr>
            <a:spLocks noChangeArrowheads="1"/>
          </p:cNvSpPr>
          <p:nvPr/>
        </p:nvSpPr>
        <p:spPr bwMode="auto">
          <a:xfrm>
            <a:off x="2112963" y="4267200"/>
            <a:ext cx="68262" cy="65088"/>
          </a:xfrm>
          <a:prstGeom prst="ellipse">
            <a:avLst/>
          </a:prstGeom>
          <a:solidFill>
            <a:srgbClr val="FFFFFF"/>
          </a:solidFill>
          <a:ln w="1111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5" name="Oval 277"/>
          <p:cNvSpPr>
            <a:spLocks noChangeArrowheads="1"/>
          </p:cNvSpPr>
          <p:nvPr/>
        </p:nvSpPr>
        <p:spPr bwMode="auto">
          <a:xfrm>
            <a:off x="1485900" y="4267200"/>
            <a:ext cx="68263" cy="65088"/>
          </a:xfrm>
          <a:prstGeom prst="ellipse">
            <a:avLst/>
          </a:prstGeom>
          <a:solidFill>
            <a:srgbClr val="FFFFFF"/>
          </a:solidFill>
          <a:ln w="1111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grpSp>
        <p:nvGrpSpPr>
          <p:cNvPr id="146" name="Group 289"/>
          <p:cNvGrpSpPr>
            <a:grpSpLocks/>
          </p:cNvGrpSpPr>
          <p:nvPr/>
        </p:nvGrpSpPr>
        <p:grpSpPr bwMode="auto">
          <a:xfrm>
            <a:off x="844550" y="1227138"/>
            <a:ext cx="3943350" cy="4030663"/>
            <a:chOff x="532" y="773"/>
            <a:chExt cx="2484" cy="2539"/>
          </a:xfrm>
        </p:grpSpPr>
        <p:grpSp>
          <p:nvGrpSpPr>
            <p:cNvPr id="147" name="Group 282"/>
            <p:cNvGrpSpPr>
              <a:grpSpLocks/>
            </p:cNvGrpSpPr>
            <p:nvPr/>
          </p:nvGrpSpPr>
          <p:grpSpPr bwMode="auto">
            <a:xfrm>
              <a:off x="532" y="773"/>
              <a:ext cx="1592" cy="2539"/>
              <a:chOff x="532" y="773"/>
              <a:chExt cx="1592" cy="2539"/>
            </a:xfrm>
          </p:grpSpPr>
          <p:sp>
            <p:nvSpPr>
              <p:cNvPr id="149" name="Freeform 278"/>
              <p:cNvSpPr>
                <a:spLocks/>
              </p:cNvSpPr>
              <p:nvPr/>
            </p:nvSpPr>
            <p:spPr bwMode="auto">
              <a:xfrm>
                <a:off x="532" y="1072"/>
                <a:ext cx="1592" cy="2240"/>
              </a:xfrm>
              <a:custGeom>
                <a:avLst/>
                <a:gdLst>
                  <a:gd name="T0" fmla="*/ 140 w 1592"/>
                  <a:gd name="T1" fmla="*/ 2064 h 2240"/>
                  <a:gd name="T2" fmla="*/ 204 w 1592"/>
                  <a:gd name="T3" fmla="*/ 320 h 2240"/>
                  <a:gd name="T4" fmla="*/ 1364 w 1592"/>
                  <a:gd name="T5" fmla="*/ 144 h 2240"/>
                  <a:gd name="T6" fmla="*/ 1556 w 1592"/>
                  <a:gd name="T7" fmla="*/ 544 h 2240"/>
                  <a:gd name="T8" fmla="*/ 1484 w 1592"/>
                  <a:gd name="T9" fmla="*/ 872 h 2240"/>
                  <a:gd name="T10" fmla="*/ 908 w 1592"/>
                  <a:gd name="T11" fmla="*/ 960 h 2240"/>
                  <a:gd name="T12" fmla="*/ 884 w 1592"/>
                  <a:gd name="T13" fmla="*/ 2056 h 2240"/>
                  <a:gd name="T14" fmla="*/ 140 w 1592"/>
                  <a:gd name="T15" fmla="*/ 2064 h 2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92"/>
                  <a:gd name="T25" fmla="*/ 0 h 2240"/>
                  <a:gd name="T26" fmla="*/ 1592 w 1592"/>
                  <a:gd name="T27" fmla="*/ 2240 h 2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92" h="2240">
                    <a:moveTo>
                      <a:pt x="140" y="2064"/>
                    </a:moveTo>
                    <a:cubicBezTo>
                      <a:pt x="21" y="1771"/>
                      <a:pt x="0" y="640"/>
                      <a:pt x="204" y="320"/>
                    </a:cubicBezTo>
                    <a:cubicBezTo>
                      <a:pt x="408" y="0"/>
                      <a:pt x="1139" y="107"/>
                      <a:pt x="1364" y="144"/>
                    </a:cubicBezTo>
                    <a:cubicBezTo>
                      <a:pt x="1589" y="181"/>
                      <a:pt x="1536" y="423"/>
                      <a:pt x="1556" y="544"/>
                    </a:cubicBezTo>
                    <a:cubicBezTo>
                      <a:pt x="1576" y="665"/>
                      <a:pt x="1592" y="803"/>
                      <a:pt x="1484" y="872"/>
                    </a:cubicBezTo>
                    <a:cubicBezTo>
                      <a:pt x="1376" y="941"/>
                      <a:pt x="1008" y="763"/>
                      <a:pt x="908" y="960"/>
                    </a:cubicBezTo>
                    <a:cubicBezTo>
                      <a:pt x="808" y="1157"/>
                      <a:pt x="1012" y="1872"/>
                      <a:pt x="884" y="2056"/>
                    </a:cubicBezTo>
                    <a:cubicBezTo>
                      <a:pt x="756" y="2240"/>
                      <a:pt x="295" y="2062"/>
                      <a:pt x="140" y="2064"/>
                    </a:cubicBez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50" name="Text Box 280"/>
              <p:cNvSpPr txBox="1">
                <a:spLocks noChangeArrowheads="1"/>
              </p:cNvSpPr>
              <p:nvPr/>
            </p:nvSpPr>
            <p:spPr bwMode="auto">
              <a:xfrm rot="17641966">
                <a:off x="-454" y="1771"/>
                <a:ext cx="2209" cy="21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0000"/>
                    </a:solidFill>
                    <a:latin typeface="Comic Sans MS" pitchFamily="66" charset="0"/>
                  </a:rPr>
                  <a:t>Sub-circuit has 2 inputs, 2 outputs</a:t>
                </a:r>
              </a:p>
            </p:txBody>
          </p:sp>
        </p:grpSp>
        <p:sp>
          <p:nvSpPr>
            <p:cNvPr id="148" name="Line 288"/>
            <p:cNvSpPr>
              <a:spLocks noChangeShapeType="1"/>
            </p:cNvSpPr>
            <p:nvPr/>
          </p:nvSpPr>
          <p:spPr bwMode="auto">
            <a:xfrm>
              <a:off x="2072" y="1528"/>
              <a:ext cx="944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grpSp>
        <p:nvGrpSpPr>
          <p:cNvPr id="151" name="Group 291"/>
          <p:cNvGrpSpPr>
            <a:grpSpLocks/>
          </p:cNvGrpSpPr>
          <p:nvPr/>
        </p:nvGrpSpPr>
        <p:grpSpPr bwMode="auto">
          <a:xfrm>
            <a:off x="617538" y="3097213"/>
            <a:ext cx="6164262" cy="3111500"/>
            <a:chOff x="389" y="1951"/>
            <a:chExt cx="3883" cy="1960"/>
          </a:xfrm>
        </p:grpSpPr>
        <p:grpSp>
          <p:nvGrpSpPr>
            <p:cNvPr id="152" name="Group 283"/>
            <p:cNvGrpSpPr>
              <a:grpSpLocks/>
            </p:cNvGrpSpPr>
            <p:nvPr/>
          </p:nvGrpSpPr>
          <p:grpSpPr bwMode="auto">
            <a:xfrm>
              <a:off x="389" y="1951"/>
              <a:ext cx="1708" cy="1491"/>
              <a:chOff x="389" y="1951"/>
              <a:chExt cx="1708" cy="1491"/>
            </a:xfrm>
          </p:grpSpPr>
          <p:sp>
            <p:nvSpPr>
              <p:cNvPr id="154" name="Freeform 279"/>
              <p:cNvSpPr>
                <a:spLocks/>
              </p:cNvSpPr>
              <p:nvPr/>
            </p:nvSpPr>
            <p:spPr bwMode="auto">
              <a:xfrm>
                <a:off x="389" y="1951"/>
                <a:ext cx="1708" cy="1188"/>
              </a:xfrm>
              <a:custGeom>
                <a:avLst/>
                <a:gdLst>
                  <a:gd name="T0" fmla="*/ 91 w 1708"/>
                  <a:gd name="T1" fmla="*/ 1065 h 1188"/>
                  <a:gd name="T2" fmla="*/ 795 w 1708"/>
                  <a:gd name="T3" fmla="*/ 265 h 1188"/>
                  <a:gd name="T4" fmla="*/ 1347 w 1708"/>
                  <a:gd name="T5" fmla="*/ 33 h 1188"/>
                  <a:gd name="T6" fmla="*/ 1707 w 1708"/>
                  <a:gd name="T7" fmla="*/ 161 h 1188"/>
                  <a:gd name="T8" fmla="*/ 1339 w 1708"/>
                  <a:gd name="T9" fmla="*/ 1001 h 1188"/>
                  <a:gd name="T10" fmla="*/ 91 w 1708"/>
                  <a:gd name="T11" fmla="*/ 1065 h 11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08"/>
                  <a:gd name="T19" fmla="*/ 0 h 1188"/>
                  <a:gd name="T20" fmla="*/ 1708 w 1708"/>
                  <a:gd name="T21" fmla="*/ 1188 h 11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08" h="1188">
                    <a:moveTo>
                      <a:pt x="91" y="1065"/>
                    </a:moveTo>
                    <a:cubicBezTo>
                      <a:pt x="0" y="942"/>
                      <a:pt x="586" y="437"/>
                      <a:pt x="795" y="265"/>
                    </a:cubicBezTo>
                    <a:cubicBezTo>
                      <a:pt x="1004" y="93"/>
                      <a:pt x="1195" y="50"/>
                      <a:pt x="1347" y="33"/>
                    </a:cubicBezTo>
                    <a:cubicBezTo>
                      <a:pt x="1499" y="16"/>
                      <a:pt x="1708" y="0"/>
                      <a:pt x="1707" y="161"/>
                    </a:cubicBezTo>
                    <a:cubicBezTo>
                      <a:pt x="1706" y="322"/>
                      <a:pt x="1608" y="850"/>
                      <a:pt x="1339" y="1001"/>
                    </a:cubicBezTo>
                    <a:cubicBezTo>
                      <a:pt x="1070" y="1152"/>
                      <a:pt x="182" y="1188"/>
                      <a:pt x="91" y="1065"/>
                    </a:cubicBezTo>
                    <a:close/>
                  </a:path>
                </a:pathLst>
              </a:custGeom>
              <a:noFill/>
              <a:ln w="9525">
                <a:solidFill>
                  <a:srgbClr val="6600CC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55" name="Text Box 281"/>
              <p:cNvSpPr txBox="1">
                <a:spLocks noChangeArrowheads="1"/>
              </p:cNvSpPr>
              <p:nvPr/>
            </p:nvSpPr>
            <p:spPr bwMode="auto">
              <a:xfrm rot="18694867">
                <a:off x="1314" y="2672"/>
                <a:ext cx="1017" cy="523"/>
              </a:xfrm>
              <a:prstGeom prst="rect">
                <a:avLst/>
              </a:prstGeom>
              <a:noFill/>
              <a:ln w="9525">
                <a:solidFill>
                  <a:srgbClr val="6600CC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6600CC"/>
                    </a:solidFill>
                    <a:latin typeface="Comic Sans MS" pitchFamily="66" charset="0"/>
                  </a:rPr>
                  <a:t>Sub-circuit has 2 inputs, 2 outputs</a:t>
                </a:r>
              </a:p>
            </p:txBody>
          </p:sp>
        </p:grpSp>
        <p:sp>
          <p:nvSpPr>
            <p:cNvPr id="153" name="Freeform 290"/>
            <p:cNvSpPr>
              <a:spLocks/>
            </p:cNvSpPr>
            <p:nvPr/>
          </p:nvSpPr>
          <p:spPr bwMode="auto">
            <a:xfrm>
              <a:off x="2040" y="2432"/>
              <a:ext cx="2232" cy="1479"/>
            </a:xfrm>
            <a:custGeom>
              <a:avLst/>
              <a:gdLst>
                <a:gd name="T0" fmla="*/ 0 w 2232"/>
                <a:gd name="T1" fmla="*/ 0 h 1479"/>
                <a:gd name="T2" fmla="*/ 1224 w 2232"/>
                <a:gd name="T3" fmla="*/ 1384 h 1479"/>
                <a:gd name="T4" fmla="*/ 2232 w 2232"/>
                <a:gd name="T5" fmla="*/ 568 h 1479"/>
                <a:gd name="T6" fmla="*/ 0 60000 65536"/>
                <a:gd name="T7" fmla="*/ 0 60000 65536"/>
                <a:gd name="T8" fmla="*/ 0 60000 65536"/>
                <a:gd name="T9" fmla="*/ 0 w 2232"/>
                <a:gd name="T10" fmla="*/ 0 h 1479"/>
                <a:gd name="T11" fmla="*/ 2232 w 2232"/>
                <a:gd name="T12" fmla="*/ 1479 h 14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32" h="1479">
                  <a:moveTo>
                    <a:pt x="0" y="0"/>
                  </a:moveTo>
                  <a:cubicBezTo>
                    <a:pt x="426" y="644"/>
                    <a:pt x="852" y="1289"/>
                    <a:pt x="1224" y="1384"/>
                  </a:cubicBezTo>
                  <a:cubicBezTo>
                    <a:pt x="1596" y="1479"/>
                    <a:pt x="1914" y="1023"/>
                    <a:pt x="2232" y="568"/>
                  </a:cubicBezTo>
                </a:path>
              </a:pathLst>
            </a:custGeom>
            <a:noFill/>
            <a:ln w="9525">
              <a:solidFill>
                <a:srgbClr val="6600CC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23"/>
          <p:cNvSpPr>
            <a:spLocks/>
          </p:cNvSpPr>
          <p:nvPr/>
        </p:nvSpPr>
        <p:spPr bwMode="auto">
          <a:xfrm>
            <a:off x="5511800" y="4621213"/>
            <a:ext cx="84138" cy="168275"/>
          </a:xfrm>
          <a:custGeom>
            <a:avLst/>
            <a:gdLst>
              <a:gd name="T0" fmla="*/ 42863 w 53"/>
              <a:gd name="T1" fmla="*/ 168275 h 106"/>
              <a:gd name="T2" fmla="*/ 84138 w 53"/>
              <a:gd name="T3" fmla="*/ 0 h 106"/>
              <a:gd name="T4" fmla="*/ 0 w 53"/>
              <a:gd name="T5" fmla="*/ 0 h 106"/>
              <a:gd name="T6" fmla="*/ 42863 w 53"/>
              <a:gd name="T7" fmla="*/ 168275 h 106"/>
              <a:gd name="T8" fmla="*/ 0 60000 65536"/>
              <a:gd name="T9" fmla="*/ 0 60000 65536"/>
              <a:gd name="T10" fmla="*/ 0 60000 65536"/>
              <a:gd name="T11" fmla="*/ 0 60000 65536"/>
              <a:gd name="T12" fmla="*/ 0 w 53"/>
              <a:gd name="T13" fmla="*/ 0 h 106"/>
              <a:gd name="T14" fmla="*/ 53 w 53"/>
              <a:gd name="T15" fmla="*/ 106 h 1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" h="106">
                <a:moveTo>
                  <a:pt x="27" y="106"/>
                </a:moveTo>
                <a:lnTo>
                  <a:pt x="53" y="0"/>
                </a:lnTo>
                <a:lnTo>
                  <a:pt x="0" y="0"/>
                </a:lnTo>
                <a:lnTo>
                  <a:pt x="27" y="10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" name="Line 124"/>
          <p:cNvSpPr>
            <a:spLocks noChangeShapeType="1"/>
          </p:cNvSpPr>
          <p:nvPr/>
        </p:nvSpPr>
        <p:spPr bwMode="auto">
          <a:xfrm>
            <a:off x="5554663" y="4511675"/>
            <a:ext cx="1587" cy="204788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" name="Rectangle 127"/>
          <p:cNvSpPr>
            <a:spLocks noChangeArrowheads="1"/>
          </p:cNvSpPr>
          <p:nvPr/>
        </p:nvSpPr>
        <p:spPr bwMode="auto">
          <a:xfrm>
            <a:off x="5065713" y="2109788"/>
            <a:ext cx="1187450" cy="2395537"/>
          </a:xfrm>
          <a:prstGeom prst="rect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" name="Rectangle 128"/>
          <p:cNvSpPr>
            <a:spLocks noChangeArrowheads="1"/>
          </p:cNvSpPr>
          <p:nvPr/>
        </p:nvSpPr>
        <p:spPr bwMode="auto">
          <a:xfrm>
            <a:off x="6721475" y="2109788"/>
            <a:ext cx="1182688" cy="2395537"/>
          </a:xfrm>
          <a:prstGeom prst="rect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" name="Rectangle 135"/>
          <p:cNvSpPr>
            <a:spLocks noChangeArrowheads="1"/>
          </p:cNvSpPr>
          <p:nvPr/>
        </p:nvSpPr>
        <p:spPr bwMode="auto">
          <a:xfrm>
            <a:off x="5495925" y="2362200"/>
            <a:ext cx="615950" cy="1881188"/>
          </a:xfrm>
          <a:prstGeom prst="rect">
            <a:avLst/>
          </a:prstGeom>
          <a:solidFill>
            <a:srgbClr val="D4E0F3"/>
          </a:solidFill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" name="Line 136"/>
          <p:cNvSpPr>
            <a:spLocks noChangeShapeType="1"/>
          </p:cNvSpPr>
          <p:nvPr/>
        </p:nvSpPr>
        <p:spPr bwMode="auto">
          <a:xfrm>
            <a:off x="5491163" y="2598738"/>
            <a:ext cx="620712" cy="1587"/>
          </a:xfrm>
          <a:prstGeom prst="lin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" name="Line 137"/>
          <p:cNvSpPr>
            <a:spLocks noChangeShapeType="1"/>
          </p:cNvSpPr>
          <p:nvPr/>
        </p:nvSpPr>
        <p:spPr bwMode="auto">
          <a:xfrm>
            <a:off x="5491163" y="2835275"/>
            <a:ext cx="620712" cy="1588"/>
          </a:xfrm>
          <a:prstGeom prst="lin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" name="Line 138"/>
          <p:cNvSpPr>
            <a:spLocks noChangeShapeType="1"/>
          </p:cNvSpPr>
          <p:nvPr/>
        </p:nvSpPr>
        <p:spPr bwMode="auto">
          <a:xfrm>
            <a:off x="5491163" y="3065463"/>
            <a:ext cx="620712" cy="1587"/>
          </a:xfrm>
          <a:prstGeom prst="lin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" name="Line 139"/>
          <p:cNvSpPr>
            <a:spLocks noChangeShapeType="1"/>
          </p:cNvSpPr>
          <p:nvPr/>
        </p:nvSpPr>
        <p:spPr bwMode="auto">
          <a:xfrm>
            <a:off x="5491163" y="3302000"/>
            <a:ext cx="620712" cy="1588"/>
          </a:xfrm>
          <a:prstGeom prst="lin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" name="Line 140"/>
          <p:cNvSpPr>
            <a:spLocks noChangeShapeType="1"/>
          </p:cNvSpPr>
          <p:nvPr/>
        </p:nvSpPr>
        <p:spPr bwMode="auto">
          <a:xfrm>
            <a:off x="5491163" y="3538538"/>
            <a:ext cx="620712" cy="1587"/>
          </a:xfrm>
          <a:prstGeom prst="lin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" name="Line 141"/>
          <p:cNvSpPr>
            <a:spLocks noChangeShapeType="1"/>
          </p:cNvSpPr>
          <p:nvPr/>
        </p:nvSpPr>
        <p:spPr bwMode="auto">
          <a:xfrm>
            <a:off x="5491163" y="3770313"/>
            <a:ext cx="620712" cy="1587"/>
          </a:xfrm>
          <a:prstGeom prst="lin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" name="Line 142"/>
          <p:cNvSpPr>
            <a:spLocks noChangeShapeType="1"/>
          </p:cNvSpPr>
          <p:nvPr/>
        </p:nvSpPr>
        <p:spPr bwMode="auto">
          <a:xfrm>
            <a:off x="5491163" y="4006850"/>
            <a:ext cx="620712" cy="1588"/>
          </a:xfrm>
          <a:prstGeom prst="lin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" name="Rectangle 143"/>
          <p:cNvSpPr>
            <a:spLocks noChangeArrowheads="1"/>
          </p:cNvSpPr>
          <p:nvPr/>
        </p:nvSpPr>
        <p:spPr bwMode="auto">
          <a:xfrm>
            <a:off x="5289550" y="2136775"/>
            <a:ext cx="19877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8x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8" name="Rectangle 145"/>
          <p:cNvSpPr>
            <a:spLocks noChangeArrowheads="1"/>
          </p:cNvSpPr>
          <p:nvPr/>
        </p:nvSpPr>
        <p:spPr bwMode="auto">
          <a:xfrm>
            <a:off x="5475288" y="2136775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9" name="Rectangle 146"/>
          <p:cNvSpPr>
            <a:spLocks noChangeArrowheads="1"/>
          </p:cNvSpPr>
          <p:nvPr/>
        </p:nvSpPr>
        <p:spPr bwMode="auto">
          <a:xfrm>
            <a:off x="5610225" y="2136775"/>
            <a:ext cx="4143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Mem.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0" name="Rectangle 163"/>
          <p:cNvSpPr>
            <a:spLocks noChangeArrowheads="1"/>
          </p:cNvSpPr>
          <p:nvPr/>
        </p:nvSpPr>
        <p:spPr bwMode="auto">
          <a:xfrm>
            <a:off x="5705475" y="4295775"/>
            <a:ext cx="2212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D0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1" name="Rectangle 164"/>
          <p:cNvSpPr>
            <a:spLocks noChangeArrowheads="1"/>
          </p:cNvSpPr>
          <p:nvPr/>
        </p:nvSpPr>
        <p:spPr bwMode="auto">
          <a:xfrm>
            <a:off x="5445125" y="4295775"/>
            <a:ext cx="19556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D1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2" name="Rectangle 165"/>
          <p:cNvSpPr>
            <a:spLocks noChangeArrowheads="1"/>
          </p:cNvSpPr>
          <p:nvPr/>
        </p:nvSpPr>
        <p:spPr bwMode="auto">
          <a:xfrm>
            <a:off x="5367338" y="2392363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3" name="Rectangle 166"/>
          <p:cNvSpPr>
            <a:spLocks noChangeArrowheads="1"/>
          </p:cNvSpPr>
          <p:nvPr/>
        </p:nvSpPr>
        <p:spPr bwMode="auto">
          <a:xfrm>
            <a:off x="5367338" y="3089275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4" name="Rectangle 167"/>
          <p:cNvSpPr>
            <a:spLocks noChangeArrowheads="1"/>
          </p:cNvSpPr>
          <p:nvPr/>
        </p:nvSpPr>
        <p:spPr bwMode="auto">
          <a:xfrm>
            <a:off x="5367338" y="3327400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4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5" name="Rectangle 168"/>
          <p:cNvSpPr>
            <a:spLocks noChangeArrowheads="1"/>
          </p:cNvSpPr>
          <p:nvPr/>
        </p:nvSpPr>
        <p:spPr bwMode="auto">
          <a:xfrm>
            <a:off x="5367338" y="3559175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" name="Rectangle 169"/>
          <p:cNvSpPr>
            <a:spLocks noChangeArrowheads="1"/>
          </p:cNvSpPr>
          <p:nvPr/>
        </p:nvSpPr>
        <p:spPr bwMode="auto">
          <a:xfrm>
            <a:off x="5367338" y="3797300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6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7" name="Rectangle 170"/>
          <p:cNvSpPr>
            <a:spLocks noChangeArrowheads="1"/>
          </p:cNvSpPr>
          <p:nvPr/>
        </p:nvSpPr>
        <p:spPr bwMode="auto">
          <a:xfrm>
            <a:off x="5367338" y="4024313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7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8" name="Rectangle 171"/>
          <p:cNvSpPr>
            <a:spLocks noChangeArrowheads="1"/>
          </p:cNvSpPr>
          <p:nvPr/>
        </p:nvSpPr>
        <p:spPr bwMode="auto">
          <a:xfrm>
            <a:off x="5099050" y="3219450"/>
            <a:ext cx="18594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a2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9" name="Rectangle 172"/>
          <p:cNvSpPr>
            <a:spLocks noChangeArrowheads="1"/>
          </p:cNvSpPr>
          <p:nvPr/>
        </p:nvSpPr>
        <p:spPr bwMode="auto">
          <a:xfrm>
            <a:off x="5099050" y="3397250"/>
            <a:ext cx="16030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a1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0" name="Rectangle 173"/>
          <p:cNvSpPr>
            <a:spLocks noChangeArrowheads="1"/>
          </p:cNvSpPr>
          <p:nvPr/>
        </p:nvSpPr>
        <p:spPr bwMode="auto">
          <a:xfrm>
            <a:off x="5099050" y="3608388"/>
            <a:ext cx="18594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a0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1" name="Rectangle 179"/>
          <p:cNvSpPr>
            <a:spLocks noChangeArrowheads="1"/>
          </p:cNvSpPr>
          <p:nvPr/>
        </p:nvSpPr>
        <p:spPr bwMode="auto">
          <a:xfrm>
            <a:off x="6184900" y="5127625"/>
            <a:ext cx="609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(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2" name="Rectangle 180"/>
          <p:cNvSpPr>
            <a:spLocks noChangeArrowheads="1"/>
          </p:cNvSpPr>
          <p:nvPr/>
        </p:nvSpPr>
        <p:spPr bwMode="auto">
          <a:xfrm>
            <a:off x="6240463" y="5122863"/>
            <a:ext cx="8496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Comic Sans MS" pitchFamily="66" charset="0"/>
              </a:rPr>
              <a:t>c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3" name="Rectangle 181"/>
          <p:cNvSpPr>
            <a:spLocks noChangeArrowheads="1"/>
          </p:cNvSpPr>
          <p:nvPr/>
        </p:nvSpPr>
        <p:spPr bwMode="auto">
          <a:xfrm>
            <a:off x="6334125" y="5127625"/>
            <a:ext cx="609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)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4" name="Rectangle 182"/>
          <p:cNvSpPr>
            <a:spLocks noChangeArrowheads="1"/>
          </p:cNvSpPr>
          <p:nvPr/>
        </p:nvSpPr>
        <p:spPr bwMode="auto">
          <a:xfrm>
            <a:off x="2332038" y="3043238"/>
            <a:ext cx="609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(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5" name="Rectangle 183"/>
          <p:cNvSpPr>
            <a:spLocks noChangeArrowheads="1"/>
          </p:cNvSpPr>
          <p:nvPr/>
        </p:nvSpPr>
        <p:spPr bwMode="auto">
          <a:xfrm>
            <a:off x="2389188" y="3036888"/>
            <a:ext cx="9297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Comic Sans MS" pitchFamily="66" charset="0"/>
              </a:rPr>
              <a:t>a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6" name="Rectangle 184"/>
          <p:cNvSpPr>
            <a:spLocks noChangeArrowheads="1"/>
          </p:cNvSpPr>
          <p:nvPr/>
        </p:nvSpPr>
        <p:spPr bwMode="auto">
          <a:xfrm>
            <a:off x="2481263" y="3043238"/>
            <a:ext cx="609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)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37" name="Group 294"/>
          <p:cNvGrpSpPr>
            <a:grpSpLocks/>
          </p:cNvGrpSpPr>
          <p:nvPr/>
        </p:nvGrpSpPr>
        <p:grpSpPr bwMode="auto">
          <a:xfrm>
            <a:off x="4651375" y="3213103"/>
            <a:ext cx="403225" cy="588963"/>
            <a:chOff x="2930" y="2024"/>
            <a:chExt cx="254" cy="371"/>
          </a:xfrm>
        </p:grpSpPr>
        <p:sp>
          <p:nvSpPr>
            <p:cNvPr id="38" name="Rectangle 174"/>
            <p:cNvSpPr>
              <a:spLocks noChangeArrowheads="1"/>
            </p:cNvSpPr>
            <p:nvPr/>
          </p:nvSpPr>
          <p:spPr bwMode="auto">
            <a:xfrm>
              <a:off x="2930" y="2024"/>
              <a:ext cx="5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9" name="Rectangle 175"/>
            <p:cNvSpPr>
              <a:spLocks noChangeArrowheads="1"/>
            </p:cNvSpPr>
            <p:nvPr/>
          </p:nvSpPr>
          <p:spPr bwMode="auto">
            <a:xfrm>
              <a:off x="2930" y="2156"/>
              <a:ext cx="6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0" name="Rectangle 176"/>
            <p:cNvSpPr>
              <a:spLocks noChangeArrowheads="1"/>
            </p:cNvSpPr>
            <p:nvPr/>
          </p:nvSpPr>
          <p:spPr bwMode="auto">
            <a:xfrm>
              <a:off x="2933" y="2269"/>
              <a:ext cx="5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1" name="Freeform 188"/>
            <p:cNvSpPr>
              <a:spLocks/>
            </p:cNvSpPr>
            <p:nvPr/>
          </p:nvSpPr>
          <p:spPr bwMode="auto">
            <a:xfrm>
              <a:off x="3078" y="2070"/>
              <a:ext cx="106" cy="53"/>
            </a:xfrm>
            <a:custGeom>
              <a:avLst/>
              <a:gdLst>
                <a:gd name="T0" fmla="*/ 106 w 106"/>
                <a:gd name="T1" fmla="*/ 27 h 53"/>
                <a:gd name="T2" fmla="*/ 0 w 106"/>
                <a:gd name="T3" fmla="*/ 0 h 53"/>
                <a:gd name="T4" fmla="*/ 0 w 106"/>
                <a:gd name="T5" fmla="*/ 53 h 53"/>
                <a:gd name="T6" fmla="*/ 106 w 106"/>
                <a:gd name="T7" fmla="*/ 27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53"/>
                <a:gd name="T14" fmla="*/ 106 w 106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53">
                  <a:moveTo>
                    <a:pt x="106" y="27"/>
                  </a:moveTo>
                  <a:lnTo>
                    <a:pt x="0" y="0"/>
                  </a:lnTo>
                  <a:lnTo>
                    <a:pt x="0" y="53"/>
                  </a:lnTo>
                  <a:lnTo>
                    <a:pt x="106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2" name="Line 189"/>
            <p:cNvSpPr>
              <a:spLocks noChangeShapeType="1"/>
            </p:cNvSpPr>
            <p:nvPr/>
          </p:nvSpPr>
          <p:spPr bwMode="auto">
            <a:xfrm>
              <a:off x="3012" y="2097"/>
              <a:ext cx="1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3" name="Freeform 190"/>
            <p:cNvSpPr>
              <a:spLocks/>
            </p:cNvSpPr>
            <p:nvPr/>
          </p:nvSpPr>
          <p:spPr bwMode="auto">
            <a:xfrm>
              <a:off x="3078" y="2196"/>
              <a:ext cx="106" cy="53"/>
            </a:xfrm>
            <a:custGeom>
              <a:avLst/>
              <a:gdLst>
                <a:gd name="T0" fmla="*/ 106 w 106"/>
                <a:gd name="T1" fmla="*/ 27 h 53"/>
                <a:gd name="T2" fmla="*/ 0 w 106"/>
                <a:gd name="T3" fmla="*/ 0 h 53"/>
                <a:gd name="T4" fmla="*/ 0 w 106"/>
                <a:gd name="T5" fmla="*/ 53 h 53"/>
                <a:gd name="T6" fmla="*/ 106 w 106"/>
                <a:gd name="T7" fmla="*/ 27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53"/>
                <a:gd name="T14" fmla="*/ 106 w 106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53">
                  <a:moveTo>
                    <a:pt x="106" y="27"/>
                  </a:moveTo>
                  <a:lnTo>
                    <a:pt x="0" y="0"/>
                  </a:lnTo>
                  <a:lnTo>
                    <a:pt x="0" y="53"/>
                  </a:lnTo>
                  <a:lnTo>
                    <a:pt x="106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4" name="Line 191"/>
            <p:cNvSpPr>
              <a:spLocks noChangeShapeType="1"/>
            </p:cNvSpPr>
            <p:nvPr/>
          </p:nvSpPr>
          <p:spPr bwMode="auto">
            <a:xfrm>
              <a:off x="3012" y="2223"/>
              <a:ext cx="1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5" name="Freeform 192"/>
            <p:cNvSpPr>
              <a:spLocks/>
            </p:cNvSpPr>
            <p:nvPr/>
          </p:nvSpPr>
          <p:spPr bwMode="auto">
            <a:xfrm>
              <a:off x="3078" y="2319"/>
              <a:ext cx="106" cy="52"/>
            </a:xfrm>
            <a:custGeom>
              <a:avLst/>
              <a:gdLst>
                <a:gd name="T0" fmla="*/ 106 w 106"/>
                <a:gd name="T1" fmla="*/ 26 h 52"/>
                <a:gd name="T2" fmla="*/ 0 w 106"/>
                <a:gd name="T3" fmla="*/ 0 h 52"/>
                <a:gd name="T4" fmla="*/ 0 w 106"/>
                <a:gd name="T5" fmla="*/ 52 h 52"/>
                <a:gd name="T6" fmla="*/ 106 w 106"/>
                <a:gd name="T7" fmla="*/ 26 h 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52"/>
                <a:gd name="T14" fmla="*/ 106 w 106"/>
                <a:gd name="T15" fmla="*/ 52 h 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52">
                  <a:moveTo>
                    <a:pt x="106" y="26"/>
                  </a:moveTo>
                  <a:lnTo>
                    <a:pt x="0" y="0"/>
                  </a:lnTo>
                  <a:lnTo>
                    <a:pt x="0" y="52"/>
                  </a:lnTo>
                  <a:lnTo>
                    <a:pt x="106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6" name="Line 193"/>
            <p:cNvSpPr>
              <a:spLocks noChangeShapeType="1"/>
            </p:cNvSpPr>
            <p:nvPr/>
          </p:nvSpPr>
          <p:spPr bwMode="auto">
            <a:xfrm>
              <a:off x="3012" y="2345"/>
              <a:ext cx="1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sp>
        <p:nvSpPr>
          <p:cNvPr id="47" name="Rectangle 194"/>
          <p:cNvSpPr>
            <a:spLocks noChangeArrowheads="1"/>
          </p:cNvSpPr>
          <p:nvPr/>
        </p:nvSpPr>
        <p:spPr bwMode="auto">
          <a:xfrm>
            <a:off x="7146925" y="2362200"/>
            <a:ext cx="619125" cy="1881188"/>
          </a:xfrm>
          <a:prstGeom prst="rect">
            <a:avLst/>
          </a:prstGeom>
          <a:solidFill>
            <a:srgbClr val="D4E0F3"/>
          </a:solidFill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8" name="Line 195"/>
          <p:cNvSpPr>
            <a:spLocks noChangeShapeType="1"/>
          </p:cNvSpPr>
          <p:nvPr/>
        </p:nvSpPr>
        <p:spPr bwMode="auto">
          <a:xfrm>
            <a:off x="7146925" y="2598738"/>
            <a:ext cx="619125" cy="1587"/>
          </a:xfrm>
          <a:prstGeom prst="lin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9" name="Line 196"/>
          <p:cNvSpPr>
            <a:spLocks noChangeShapeType="1"/>
          </p:cNvSpPr>
          <p:nvPr/>
        </p:nvSpPr>
        <p:spPr bwMode="auto">
          <a:xfrm>
            <a:off x="7146925" y="2835275"/>
            <a:ext cx="619125" cy="1588"/>
          </a:xfrm>
          <a:prstGeom prst="lin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0" name="Line 197"/>
          <p:cNvSpPr>
            <a:spLocks noChangeShapeType="1"/>
          </p:cNvSpPr>
          <p:nvPr/>
        </p:nvSpPr>
        <p:spPr bwMode="auto">
          <a:xfrm>
            <a:off x="7146925" y="3065463"/>
            <a:ext cx="619125" cy="1587"/>
          </a:xfrm>
          <a:prstGeom prst="lin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1" name="Line 198"/>
          <p:cNvSpPr>
            <a:spLocks noChangeShapeType="1"/>
          </p:cNvSpPr>
          <p:nvPr/>
        </p:nvSpPr>
        <p:spPr bwMode="auto">
          <a:xfrm>
            <a:off x="7146925" y="3302000"/>
            <a:ext cx="619125" cy="1588"/>
          </a:xfrm>
          <a:prstGeom prst="lin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2" name="Line 199"/>
          <p:cNvSpPr>
            <a:spLocks noChangeShapeType="1"/>
          </p:cNvSpPr>
          <p:nvPr/>
        </p:nvSpPr>
        <p:spPr bwMode="auto">
          <a:xfrm>
            <a:off x="7146925" y="3538538"/>
            <a:ext cx="619125" cy="1587"/>
          </a:xfrm>
          <a:prstGeom prst="lin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3" name="Line 200"/>
          <p:cNvSpPr>
            <a:spLocks noChangeShapeType="1"/>
          </p:cNvSpPr>
          <p:nvPr/>
        </p:nvSpPr>
        <p:spPr bwMode="auto">
          <a:xfrm>
            <a:off x="7146925" y="3770313"/>
            <a:ext cx="619125" cy="1587"/>
          </a:xfrm>
          <a:prstGeom prst="lin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" name="Line 201"/>
          <p:cNvSpPr>
            <a:spLocks noChangeShapeType="1"/>
          </p:cNvSpPr>
          <p:nvPr/>
        </p:nvSpPr>
        <p:spPr bwMode="auto">
          <a:xfrm>
            <a:off x="7146925" y="4006850"/>
            <a:ext cx="619125" cy="1588"/>
          </a:xfrm>
          <a:prstGeom prst="lin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5" name="Rectangle 202"/>
          <p:cNvSpPr>
            <a:spLocks noChangeArrowheads="1"/>
          </p:cNvSpPr>
          <p:nvPr/>
        </p:nvSpPr>
        <p:spPr bwMode="auto">
          <a:xfrm>
            <a:off x="6943725" y="2136775"/>
            <a:ext cx="19877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8x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6" name="Rectangle 204"/>
          <p:cNvSpPr>
            <a:spLocks noChangeArrowheads="1"/>
          </p:cNvSpPr>
          <p:nvPr/>
        </p:nvSpPr>
        <p:spPr bwMode="auto">
          <a:xfrm>
            <a:off x="7129463" y="2136775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7" name="Rectangle 205"/>
          <p:cNvSpPr>
            <a:spLocks noChangeArrowheads="1"/>
          </p:cNvSpPr>
          <p:nvPr/>
        </p:nvSpPr>
        <p:spPr bwMode="auto">
          <a:xfrm>
            <a:off x="7264400" y="2136775"/>
            <a:ext cx="4143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Mem.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8" name="Rectangle 222"/>
          <p:cNvSpPr>
            <a:spLocks noChangeArrowheads="1"/>
          </p:cNvSpPr>
          <p:nvPr/>
        </p:nvSpPr>
        <p:spPr bwMode="auto">
          <a:xfrm>
            <a:off x="7353300" y="4295775"/>
            <a:ext cx="2212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D0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9" name="Rectangle 223"/>
          <p:cNvSpPr>
            <a:spLocks noChangeArrowheads="1"/>
          </p:cNvSpPr>
          <p:nvPr/>
        </p:nvSpPr>
        <p:spPr bwMode="auto">
          <a:xfrm>
            <a:off x="7086600" y="4295775"/>
            <a:ext cx="19556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D1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0" name="Rectangle 225"/>
          <p:cNvSpPr>
            <a:spLocks noChangeArrowheads="1"/>
          </p:cNvSpPr>
          <p:nvPr/>
        </p:nvSpPr>
        <p:spPr bwMode="auto">
          <a:xfrm>
            <a:off x="7019925" y="2392363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1" name="Rectangle 226"/>
          <p:cNvSpPr>
            <a:spLocks noChangeArrowheads="1"/>
          </p:cNvSpPr>
          <p:nvPr/>
        </p:nvSpPr>
        <p:spPr bwMode="auto">
          <a:xfrm>
            <a:off x="7019925" y="2620963"/>
            <a:ext cx="7534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2" name="Rectangle 227"/>
          <p:cNvSpPr>
            <a:spLocks noChangeArrowheads="1"/>
          </p:cNvSpPr>
          <p:nvPr/>
        </p:nvSpPr>
        <p:spPr bwMode="auto">
          <a:xfrm>
            <a:off x="7019925" y="2855913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3" name="Rectangle 228"/>
          <p:cNvSpPr>
            <a:spLocks noChangeArrowheads="1"/>
          </p:cNvSpPr>
          <p:nvPr/>
        </p:nvSpPr>
        <p:spPr bwMode="auto">
          <a:xfrm>
            <a:off x="7019925" y="3089275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4" name="Rectangle 229"/>
          <p:cNvSpPr>
            <a:spLocks noChangeArrowheads="1"/>
          </p:cNvSpPr>
          <p:nvPr/>
        </p:nvSpPr>
        <p:spPr bwMode="auto">
          <a:xfrm>
            <a:off x="7019925" y="3327400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4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5" name="Rectangle 230"/>
          <p:cNvSpPr>
            <a:spLocks noChangeArrowheads="1"/>
          </p:cNvSpPr>
          <p:nvPr/>
        </p:nvSpPr>
        <p:spPr bwMode="auto">
          <a:xfrm>
            <a:off x="7019925" y="3559175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6" name="Rectangle 231"/>
          <p:cNvSpPr>
            <a:spLocks noChangeArrowheads="1"/>
          </p:cNvSpPr>
          <p:nvPr/>
        </p:nvSpPr>
        <p:spPr bwMode="auto">
          <a:xfrm>
            <a:off x="6753225" y="3219450"/>
            <a:ext cx="18594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a2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7" name="Rectangle 232"/>
          <p:cNvSpPr>
            <a:spLocks noChangeArrowheads="1"/>
          </p:cNvSpPr>
          <p:nvPr/>
        </p:nvSpPr>
        <p:spPr bwMode="auto">
          <a:xfrm>
            <a:off x="6753225" y="3397250"/>
            <a:ext cx="16030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a1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8" name="Rectangle 233"/>
          <p:cNvSpPr>
            <a:spLocks noChangeArrowheads="1"/>
          </p:cNvSpPr>
          <p:nvPr/>
        </p:nvSpPr>
        <p:spPr bwMode="auto">
          <a:xfrm>
            <a:off x="6753225" y="3608388"/>
            <a:ext cx="18594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a0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9" name="Freeform 234"/>
          <p:cNvSpPr>
            <a:spLocks/>
          </p:cNvSpPr>
          <p:nvPr/>
        </p:nvSpPr>
        <p:spPr bwMode="auto">
          <a:xfrm>
            <a:off x="2390775" y="2430463"/>
            <a:ext cx="284163" cy="188912"/>
          </a:xfrm>
          <a:custGeom>
            <a:avLst/>
            <a:gdLst>
              <a:gd name="T0" fmla="*/ 0 w 179"/>
              <a:gd name="T1" fmla="*/ 0 h 119"/>
              <a:gd name="T2" fmla="*/ 109538 w 179"/>
              <a:gd name="T3" fmla="*/ 0 h 119"/>
              <a:gd name="T4" fmla="*/ 109538 w 179"/>
              <a:gd name="T5" fmla="*/ 188912 h 119"/>
              <a:gd name="T6" fmla="*/ 284163 w 179"/>
              <a:gd name="T7" fmla="*/ 188912 h 119"/>
              <a:gd name="T8" fmla="*/ 0 60000 65536"/>
              <a:gd name="T9" fmla="*/ 0 60000 65536"/>
              <a:gd name="T10" fmla="*/ 0 60000 65536"/>
              <a:gd name="T11" fmla="*/ 0 60000 65536"/>
              <a:gd name="T12" fmla="*/ 0 w 179"/>
              <a:gd name="T13" fmla="*/ 0 h 119"/>
              <a:gd name="T14" fmla="*/ 179 w 179"/>
              <a:gd name="T15" fmla="*/ 119 h 1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9" h="119">
                <a:moveTo>
                  <a:pt x="0" y="0"/>
                </a:moveTo>
                <a:lnTo>
                  <a:pt x="69" y="0"/>
                </a:lnTo>
                <a:lnTo>
                  <a:pt x="69" y="119"/>
                </a:lnTo>
                <a:lnTo>
                  <a:pt x="179" y="119"/>
                </a:lnTo>
              </a:path>
            </a:pathLst>
          </a:cu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0" name="Freeform 237"/>
          <p:cNvSpPr>
            <a:spLocks/>
          </p:cNvSpPr>
          <p:nvPr/>
        </p:nvSpPr>
        <p:spPr bwMode="auto">
          <a:xfrm>
            <a:off x="1565275" y="2819400"/>
            <a:ext cx="1109663" cy="193675"/>
          </a:xfrm>
          <a:custGeom>
            <a:avLst/>
            <a:gdLst>
              <a:gd name="T0" fmla="*/ 0 w 699"/>
              <a:gd name="T1" fmla="*/ 193675 h 122"/>
              <a:gd name="T2" fmla="*/ 935038 w 699"/>
              <a:gd name="T3" fmla="*/ 193675 h 122"/>
              <a:gd name="T4" fmla="*/ 935038 w 699"/>
              <a:gd name="T5" fmla="*/ 0 h 122"/>
              <a:gd name="T6" fmla="*/ 1109663 w 699"/>
              <a:gd name="T7" fmla="*/ 0 h 122"/>
              <a:gd name="T8" fmla="*/ 0 60000 65536"/>
              <a:gd name="T9" fmla="*/ 0 60000 65536"/>
              <a:gd name="T10" fmla="*/ 0 60000 65536"/>
              <a:gd name="T11" fmla="*/ 0 60000 65536"/>
              <a:gd name="T12" fmla="*/ 0 w 699"/>
              <a:gd name="T13" fmla="*/ 0 h 122"/>
              <a:gd name="T14" fmla="*/ 699 w 699"/>
              <a:gd name="T15" fmla="*/ 122 h 1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9" h="122">
                <a:moveTo>
                  <a:pt x="0" y="122"/>
                </a:moveTo>
                <a:lnTo>
                  <a:pt x="589" y="122"/>
                </a:lnTo>
                <a:lnTo>
                  <a:pt x="589" y="0"/>
                </a:lnTo>
                <a:lnTo>
                  <a:pt x="699" y="0"/>
                </a:lnTo>
              </a:path>
            </a:pathLst>
          </a:cu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1" name="Line 238"/>
          <p:cNvSpPr>
            <a:spLocks noChangeShapeType="1"/>
          </p:cNvSpPr>
          <p:nvPr/>
        </p:nvSpPr>
        <p:spPr bwMode="auto">
          <a:xfrm>
            <a:off x="3048000" y="2728913"/>
            <a:ext cx="225425" cy="1587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2" name="Line 239"/>
          <p:cNvSpPr>
            <a:spLocks noChangeShapeType="1"/>
          </p:cNvSpPr>
          <p:nvPr/>
        </p:nvSpPr>
        <p:spPr bwMode="auto">
          <a:xfrm>
            <a:off x="1565275" y="2246313"/>
            <a:ext cx="331788" cy="1587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3" name="Line 240"/>
          <p:cNvSpPr>
            <a:spLocks noChangeShapeType="1"/>
          </p:cNvSpPr>
          <p:nvPr/>
        </p:nvSpPr>
        <p:spPr bwMode="auto">
          <a:xfrm>
            <a:off x="1565275" y="2371725"/>
            <a:ext cx="331788" cy="1588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4" name="Line 241"/>
          <p:cNvSpPr>
            <a:spLocks noChangeShapeType="1"/>
          </p:cNvSpPr>
          <p:nvPr/>
        </p:nvSpPr>
        <p:spPr bwMode="auto">
          <a:xfrm>
            <a:off x="1565275" y="2498725"/>
            <a:ext cx="331788" cy="1588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5" name="Line 242"/>
          <p:cNvSpPr>
            <a:spLocks noChangeShapeType="1"/>
          </p:cNvSpPr>
          <p:nvPr/>
        </p:nvSpPr>
        <p:spPr bwMode="auto">
          <a:xfrm>
            <a:off x="1565275" y="2619375"/>
            <a:ext cx="331788" cy="1588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6" name="Rectangle 247"/>
          <p:cNvSpPr>
            <a:spLocks noChangeArrowheads="1"/>
          </p:cNvSpPr>
          <p:nvPr/>
        </p:nvSpPr>
        <p:spPr bwMode="auto">
          <a:xfrm>
            <a:off x="1441450" y="2105025"/>
            <a:ext cx="8496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a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7" name="Rectangle 248"/>
          <p:cNvSpPr>
            <a:spLocks noChangeArrowheads="1"/>
          </p:cNvSpPr>
          <p:nvPr/>
        </p:nvSpPr>
        <p:spPr bwMode="auto">
          <a:xfrm>
            <a:off x="1446213" y="2392363"/>
            <a:ext cx="8496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c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8" name="Rectangle 249"/>
          <p:cNvSpPr>
            <a:spLocks noChangeArrowheads="1"/>
          </p:cNvSpPr>
          <p:nvPr/>
        </p:nvSpPr>
        <p:spPr bwMode="auto">
          <a:xfrm>
            <a:off x="1441450" y="2259013"/>
            <a:ext cx="9938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b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9" name="Rectangle 253"/>
          <p:cNvSpPr>
            <a:spLocks noChangeArrowheads="1"/>
          </p:cNvSpPr>
          <p:nvPr/>
        </p:nvSpPr>
        <p:spPr bwMode="auto">
          <a:xfrm>
            <a:off x="1441450" y="2540000"/>
            <a:ext cx="9778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d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0" name="Rectangle 255"/>
          <p:cNvSpPr>
            <a:spLocks noChangeArrowheads="1"/>
          </p:cNvSpPr>
          <p:nvPr/>
        </p:nvSpPr>
        <p:spPr bwMode="auto">
          <a:xfrm>
            <a:off x="1441450" y="2894013"/>
            <a:ext cx="9137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e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1" name="Rectangle 257"/>
          <p:cNvSpPr>
            <a:spLocks noChangeArrowheads="1"/>
          </p:cNvSpPr>
          <p:nvPr/>
        </p:nvSpPr>
        <p:spPr bwMode="auto">
          <a:xfrm>
            <a:off x="3314700" y="2628900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F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2" name="Freeform 273"/>
          <p:cNvSpPr>
            <a:spLocks/>
          </p:cNvSpPr>
          <p:nvPr/>
        </p:nvSpPr>
        <p:spPr bwMode="auto">
          <a:xfrm>
            <a:off x="1901825" y="2219325"/>
            <a:ext cx="484188" cy="420688"/>
          </a:xfrm>
          <a:custGeom>
            <a:avLst/>
            <a:gdLst>
              <a:gd name="T0" fmla="*/ 0 w 92"/>
              <a:gd name="T1" fmla="*/ 420688 h 80"/>
              <a:gd name="T2" fmla="*/ 273671 w 92"/>
              <a:gd name="T3" fmla="*/ 420688 h 80"/>
              <a:gd name="T4" fmla="*/ 484188 w 92"/>
              <a:gd name="T5" fmla="*/ 210344 h 80"/>
              <a:gd name="T6" fmla="*/ 273671 w 92"/>
              <a:gd name="T7" fmla="*/ 0 h 80"/>
              <a:gd name="T8" fmla="*/ 0 w 92"/>
              <a:gd name="T9" fmla="*/ 0 h 80"/>
              <a:gd name="T10" fmla="*/ 0 w 92"/>
              <a:gd name="T11" fmla="*/ 420688 h 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"/>
              <a:gd name="T19" fmla="*/ 0 h 80"/>
              <a:gd name="T20" fmla="*/ 92 w 92"/>
              <a:gd name="T21" fmla="*/ 80 h 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" h="80">
                <a:moveTo>
                  <a:pt x="0" y="80"/>
                </a:moveTo>
                <a:cubicBezTo>
                  <a:pt x="52" y="80"/>
                  <a:pt x="52" y="80"/>
                  <a:pt x="52" y="80"/>
                </a:cubicBezTo>
                <a:cubicBezTo>
                  <a:pt x="74" y="80"/>
                  <a:pt x="92" y="62"/>
                  <a:pt x="92" y="40"/>
                </a:cubicBezTo>
                <a:cubicBezTo>
                  <a:pt x="92" y="18"/>
                  <a:pt x="74" y="0"/>
                  <a:pt x="52" y="0"/>
                </a:cubicBezTo>
                <a:cubicBezTo>
                  <a:pt x="0" y="0"/>
                  <a:pt x="0" y="0"/>
                  <a:pt x="0" y="0"/>
                </a:cubicBezTo>
                <a:lnTo>
                  <a:pt x="0" y="80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3" name="Freeform 274"/>
          <p:cNvSpPr>
            <a:spLocks/>
          </p:cNvSpPr>
          <p:nvPr/>
        </p:nvSpPr>
        <p:spPr bwMode="auto">
          <a:xfrm>
            <a:off x="2622550" y="2519363"/>
            <a:ext cx="425450" cy="420687"/>
          </a:xfrm>
          <a:custGeom>
            <a:avLst/>
            <a:gdLst>
              <a:gd name="T0" fmla="*/ 425450 w 81"/>
              <a:gd name="T1" fmla="*/ 210344 h 80"/>
              <a:gd name="T2" fmla="*/ 0 w 81"/>
              <a:gd name="T3" fmla="*/ 420687 h 80"/>
              <a:gd name="T4" fmla="*/ 63030 w 81"/>
              <a:gd name="T5" fmla="*/ 210344 h 80"/>
              <a:gd name="T6" fmla="*/ 63030 w 81"/>
              <a:gd name="T7" fmla="*/ 205085 h 80"/>
              <a:gd name="T8" fmla="*/ 0 w 81"/>
              <a:gd name="T9" fmla="*/ 0 h 80"/>
              <a:gd name="T10" fmla="*/ 425450 w 81"/>
              <a:gd name="T11" fmla="*/ 210344 h 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1"/>
              <a:gd name="T19" fmla="*/ 0 h 80"/>
              <a:gd name="T20" fmla="*/ 81 w 81"/>
              <a:gd name="T21" fmla="*/ 80 h 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1" h="80">
                <a:moveTo>
                  <a:pt x="81" y="40"/>
                </a:moveTo>
                <a:cubicBezTo>
                  <a:pt x="81" y="40"/>
                  <a:pt x="62" y="80"/>
                  <a:pt x="0" y="80"/>
                </a:cubicBezTo>
                <a:cubicBezTo>
                  <a:pt x="0" y="80"/>
                  <a:pt x="12" y="75"/>
                  <a:pt x="12" y="40"/>
                </a:cubicBezTo>
                <a:cubicBezTo>
                  <a:pt x="12" y="39"/>
                  <a:pt x="12" y="39"/>
                  <a:pt x="12" y="39"/>
                </a:cubicBezTo>
                <a:cubicBezTo>
                  <a:pt x="12" y="4"/>
                  <a:pt x="0" y="0"/>
                  <a:pt x="0" y="0"/>
                </a:cubicBezTo>
                <a:cubicBezTo>
                  <a:pt x="62" y="0"/>
                  <a:pt x="81" y="40"/>
                  <a:pt x="81" y="40"/>
                </a:cubicBezTo>
                <a:close/>
              </a:path>
            </a:pathLst>
          </a:custGeom>
          <a:solidFill>
            <a:srgbClr val="FFFFFF"/>
          </a:solidFill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More Mapping Issues </a:t>
            </a:r>
          </a:p>
        </p:txBody>
      </p:sp>
      <p:sp>
        <p:nvSpPr>
          <p:cNvPr id="85" name="Rectangle 3"/>
          <p:cNvSpPr txBox="1">
            <a:spLocks noChangeArrowheads="1"/>
          </p:cNvSpPr>
          <p:nvPr/>
        </p:nvSpPr>
        <p:spPr>
          <a:xfrm>
            <a:off x="228600" y="1219200"/>
            <a:ext cx="86487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Gate has more inputs than does LUT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sym typeface="Wingdings" pitchFamily="2" charset="2"/>
              </a:rPr>
              <a:t> Decompose gate first</a:t>
            </a: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Sub-circuit has fewer outputs than LUT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sym typeface="Wingdings" pitchFamily="2" charset="2"/>
              </a:rPr>
              <a:t> Just don't use output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</a:t>
            </a:r>
          </a:p>
        </p:txBody>
      </p:sp>
      <p:grpSp>
        <p:nvGrpSpPr>
          <p:cNvPr id="86" name="Group 283"/>
          <p:cNvGrpSpPr>
            <a:grpSpLocks/>
          </p:cNvGrpSpPr>
          <p:nvPr/>
        </p:nvGrpSpPr>
        <p:grpSpPr bwMode="auto">
          <a:xfrm>
            <a:off x="2400300" y="2392363"/>
            <a:ext cx="3505200" cy="3867150"/>
            <a:chOff x="1512" y="1507"/>
            <a:chExt cx="2208" cy="2436"/>
          </a:xfrm>
        </p:grpSpPr>
        <p:grpSp>
          <p:nvGrpSpPr>
            <p:cNvPr id="87" name="Group 282"/>
            <p:cNvGrpSpPr>
              <a:grpSpLocks/>
            </p:cNvGrpSpPr>
            <p:nvPr/>
          </p:nvGrpSpPr>
          <p:grpSpPr bwMode="auto">
            <a:xfrm>
              <a:off x="3597" y="1507"/>
              <a:ext cx="123" cy="1154"/>
              <a:chOff x="3597" y="1507"/>
              <a:chExt cx="123" cy="1154"/>
            </a:xfrm>
          </p:grpSpPr>
          <p:sp>
            <p:nvSpPr>
              <p:cNvPr id="90" name="Rectangle 147"/>
              <p:cNvSpPr>
                <a:spLocks noChangeArrowheads="1"/>
              </p:cNvSpPr>
              <p:nvPr/>
            </p:nvSpPr>
            <p:spPr bwMode="auto">
              <a:xfrm>
                <a:off x="3597" y="1507"/>
                <a:ext cx="64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i="1">
                    <a:solidFill>
                      <a:srgbClr val="000000"/>
                    </a:solidFill>
                    <a:latin typeface="Comic Sans MS" pitchFamily="66" charset="0"/>
                  </a:rPr>
                  <a:t>0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91" name="Rectangle 148"/>
              <p:cNvSpPr>
                <a:spLocks noChangeArrowheads="1"/>
              </p:cNvSpPr>
              <p:nvPr/>
            </p:nvSpPr>
            <p:spPr bwMode="auto">
              <a:xfrm>
                <a:off x="3656" y="1507"/>
                <a:ext cx="64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FF0000"/>
                    </a:solidFill>
                    <a:latin typeface="Comic Sans MS" pitchFamily="66" charset="0"/>
                  </a:rPr>
                  <a:t>0</a:t>
                </a:r>
                <a:endParaRPr lang="en-US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92" name="Rectangle 149"/>
              <p:cNvSpPr>
                <a:spLocks noChangeArrowheads="1"/>
              </p:cNvSpPr>
              <p:nvPr/>
            </p:nvSpPr>
            <p:spPr bwMode="auto">
              <a:xfrm>
                <a:off x="3597" y="1651"/>
                <a:ext cx="64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i="1">
                    <a:solidFill>
                      <a:srgbClr val="000000"/>
                    </a:solidFill>
                    <a:latin typeface="Comic Sans MS" pitchFamily="66" charset="0"/>
                  </a:rPr>
                  <a:t>0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93" name="Rectangle 150"/>
              <p:cNvSpPr>
                <a:spLocks noChangeArrowheads="1"/>
              </p:cNvSpPr>
              <p:nvPr/>
            </p:nvSpPr>
            <p:spPr bwMode="auto">
              <a:xfrm>
                <a:off x="3656" y="1651"/>
                <a:ext cx="64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FF0000"/>
                    </a:solidFill>
                    <a:latin typeface="Comic Sans MS" pitchFamily="66" charset="0"/>
                  </a:rPr>
                  <a:t>0</a:t>
                </a:r>
                <a:endParaRPr lang="en-US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94" name="Rectangle 151"/>
              <p:cNvSpPr>
                <a:spLocks noChangeArrowheads="1"/>
              </p:cNvSpPr>
              <p:nvPr/>
            </p:nvSpPr>
            <p:spPr bwMode="auto">
              <a:xfrm>
                <a:off x="3597" y="1799"/>
                <a:ext cx="64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i="1">
                    <a:solidFill>
                      <a:srgbClr val="000000"/>
                    </a:solidFill>
                    <a:latin typeface="Comic Sans MS" pitchFamily="66" charset="0"/>
                  </a:rPr>
                  <a:t>0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95" name="Rectangle 152"/>
              <p:cNvSpPr>
                <a:spLocks noChangeArrowheads="1"/>
              </p:cNvSpPr>
              <p:nvPr/>
            </p:nvSpPr>
            <p:spPr bwMode="auto">
              <a:xfrm>
                <a:off x="3656" y="1799"/>
                <a:ext cx="64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FF0000"/>
                    </a:solidFill>
                    <a:latin typeface="Comic Sans MS" pitchFamily="66" charset="0"/>
                  </a:rPr>
                  <a:t>0</a:t>
                </a:r>
                <a:endParaRPr lang="en-US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96" name="Rectangle 153"/>
              <p:cNvSpPr>
                <a:spLocks noChangeArrowheads="1"/>
              </p:cNvSpPr>
              <p:nvPr/>
            </p:nvSpPr>
            <p:spPr bwMode="auto">
              <a:xfrm>
                <a:off x="3597" y="1946"/>
                <a:ext cx="64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i="1">
                    <a:solidFill>
                      <a:srgbClr val="000000"/>
                    </a:solidFill>
                    <a:latin typeface="Comic Sans MS" pitchFamily="66" charset="0"/>
                  </a:rPr>
                  <a:t>0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97" name="Rectangle 154"/>
              <p:cNvSpPr>
                <a:spLocks noChangeArrowheads="1"/>
              </p:cNvSpPr>
              <p:nvPr/>
            </p:nvSpPr>
            <p:spPr bwMode="auto">
              <a:xfrm>
                <a:off x="3656" y="1946"/>
                <a:ext cx="64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FF0000"/>
                    </a:solidFill>
                    <a:latin typeface="Comic Sans MS" pitchFamily="66" charset="0"/>
                  </a:rPr>
                  <a:t>0</a:t>
                </a:r>
                <a:endParaRPr lang="en-US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98" name="Rectangle 155"/>
              <p:cNvSpPr>
                <a:spLocks noChangeArrowheads="1"/>
              </p:cNvSpPr>
              <p:nvPr/>
            </p:nvSpPr>
            <p:spPr bwMode="auto">
              <a:xfrm>
                <a:off x="3597" y="2096"/>
                <a:ext cx="64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i="1">
                    <a:solidFill>
                      <a:srgbClr val="000000"/>
                    </a:solidFill>
                    <a:latin typeface="Comic Sans MS" pitchFamily="66" charset="0"/>
                  </a:rPr>
                  <a:t>0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99" name="Rectangle 156"/>
              <p:cNvSpPr>
                <a:spLocks noChangeArrowheads="1"/>
              </p:cNvSpPr>
              <p:nvPr/>
            </p:nvSpPr>
            <p:spPr bwMode="auto">
              <a:xfrm>
                <a:off x="3656" y="2096"/>
                <a:ext cx="64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FF0000"/>
                    </a:solidFill>
                    <a:latin typeface="Comic Sans MS" pitchFamily="66" charset="0"/>
                  </a:rPr>
                  <a:t>0</a:t>
                </a:r>
                <a:endParaRPr lang="en-US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0" name="Rectangle 157"/>
              <p:cNvSpPr>
                <a:spLocks noChangeArrowheads="1"/>
              </p:cNvSpPr>
              <p:nvPr/>
            </p:nvSpPr>
            <p:spPr bwMode="auto">
              <a:xfrm>
                <a:off x="3597" y="2242"/>
                <a:ext cx="64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i="1">
                    <a:solidFill>
                      <a:srgbClr val="000000"/>
                    </a:solidFill>
                    <a:latin typeface="Comic Sans MS" pitchFamily="66" charset="0"/>
                  </a:rPr>
                  <a:t>0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01" name="Rectangle 158"/>
              <p:cNvSpPr>
                <a:spLocks noChangeArrowheads="1"/>
              </p:cNvSpPr>
              <p:nvPr/>
            </p:nvSpPr>
            <p:spPr bwMode="auto">
              <a:xfrm>
                <a:off x="3656" y="2242"/>
                <a:ext cx="64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FF0000"/>
                    </a:solidFill>
                    <a:latin typeface="Comic Sans MS" pitchFamily="66" charset="0"/>
                  </a:rPr>
                  <a:t>0</a:t>
                </a:r>
                <a:endParaRPr lang="en-US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2" name="Rectangle 159"/>
              <p:cNvSpPr>
                <a:spLocks noChangeArrowheads="1"/>
              </p:cNvSpPr>
              <p:nvPr/>
            </p:nvSpPr>
            <p:spPr bwMode="auto">
              <a:xfrm>
                <a:off x="3597" y="2392"/>
                <a:ext cx="64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i="1">
                    <a:solidFill>
                      <a:srgbClr val="000000"/>
                    </a:solidFill>
                    <a:latin typeface="Comic Sans MS" pitchFamily="66" charset="0"/>
                  </a:rPr>
                  <a:t>0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03" name="Rectangle 160"/>
              <p:cNvSpPr>
                <a:spLocks noChangeArrowheads="1"/>
              </p:cNvSpPr>
              <p:nvPr/>
            </p:nvSpPr>
            <p:spPr bwMode="auto">
              <a:xfrm>
                <a:off x="3656" y="2392"/>
                <a:ext cx="64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FF0000"/>
                    </a:solidFill>
                    <a:latin typeface="Comic Sans MS" pitchFamily="66" charset="0"/>
                  </a:rPr>
                  <a:t>0</a:t>
                </a:r>
                <a:endParaRPr lang="en-US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4" name="Rectangle 161"/>
              <p:cNvSpPr>
                <a:spLocks noChangeArrowheads="1"/>
              </p:cNvSpPr>
              <p:nvPr/>
            </p:nvSpPr>
            <p:spPr bwMode="auto">
              <a:xfrm>
                <a:off x="3597" y="2535"/>
                <a:ext cx="64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i="1">
                    <a:solidFill>
                      <a:srgbClr val="000000"/>
                    </a:solidFill>
                    <a:latin typeface="Comic Sans MS" pitchFamily="66" charset="0"/>
                  </a:rPr>
                  <a:t>0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05" name="Rectangle 162"/>
              <p:cNvSpPr>
                <a:spLocks noChangeArrowheads="1"/>
              </p:cNvSpPr>
              <p:nvPr/>
            </p:nvSpPr>
            <p:spPr bwMode="auto">
              <a:xfrm>
                <a:off x="3656" y="2535"/>
                <a:ext cx="47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FF0000"/>
                    </a:solidFill>
                    <a:latin typeface="Comic Sans MS" pitchFamily="66" charset="0"/>
                  </a:rPr>
                  <a:t>1</a:t>
                </a:r>
                <a:endParaRPr lang="en-US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88" name="Line 113"/>
            <p:cNvSpPr>
              <a:spLocks noChangeShapeType="1"/>
            </p:cNvSpPr>
            <p:nvPr/>
          </p:nvSpPr>
          <p:spPr bwMode="auto">
            <a:xfrm flipH="1">
              <a:off x="2472" y="2648"/>
              <a:ext cx="1112" cy="7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9" name="Text Box 114"/>
            <p:cNvSpPr txBox="1">
              <a:spLocks noChangeArrowheads="1"/>
            </p:cNvSpPr>
            <p:nvPr/>
          </p:nvSpPr>
          <p:spPr bwMode="auto">
            <a:xfrm>
              <a:off x="1512" y="3366"/>
              <a:ext cx="1680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>
                  <a:latin typeface="Comic Sans MS" pitchFamily="66" charset="0"/>
                </a:rPr>
                <a:t>First column unused; second column implements AND</a:t>
              </a:r>
            </a:p>
          </p:txBody>
        </p:sp>
      </p:grpSp>
      <p:grpSp>
        <p:nvGrpSpPr>
          <p:cNvPr id="106" name="Group 303"/>
          <p:cNvGrpSpPr>
            <a:grpSpLocks/>
          </p:cNvGrpSpPr>
          <p:nvPr/>
        </p:nvGrpSpPr>
        <p:grpSpPr bwMode="auto">
          <a:xfrm>
            <a:off x="7134225" y="4511675"/>
            <a:ext cx="365125" cy="531813"/>
            <a:chOff x="4494" y="2842"/>
            <a:chExt cx="230" cy="335"/>
          </a:xfrm>
        </p:grpSpPr>
        <p:sp>
          <p:nvSpPr>
            <p:cNvPr id="107" name="Freeform 118"/>
            <p:cNvSpPr>
              <a:spLocks/>
            </p:cNvSpPr>
            <p:nvPr/>
          </p:nvSpPr>
          <p:spPr bwMode="auto">
            <a:xfrm>
              <a:off x="4671" y="2954"/>
              <a:ext cx="53" cy="106"/>
            </a:xfrm>
            <a:custGeom>
              <a:avLst/>
              <a:gdLst>
                <a:gd name="T0" fmla="*/ 26 w 53"/>
                <a:gd name="T1" fmla="*/ 106 h 106"/>
                <a:gd name="T2" fmla="*/ 53 w 53"/>
                <a:gd name="T3" fmla="*/ 0 h 106"/>
                <a:gd name="T4" fmla="*/ 0 w 53"/>
                <a:gd name="T5" fmla="*/ 0 h 106"/>
                <a:gd name="T6" fmla="*/ 26 w 53"/>
                <a:gd name="T7" fmla="*/ 106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106"/>
                <a:gd name="T14" fmla="*/ 53 w 53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106">
                  <a:moveTo>
                    <a:pt x="26" y="106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26" y="10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8" name="Line 119"/>
            <p:cNvSpPr>
              <a:spLocks noChangeShapeType="1"/>
            </p:cNvSpPr>
            <p:nvPr/>
          </p:nvSpPr>
          <p:spPr bwMode="auto">
            <a:xfrm>
              <a:off x="4697" y="2842"/>
              <a:ext cx="1" cy="1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9" name="Freeform 120"/>
            <p:cNvSpPr>
              <a:spLocks/>
            </p:cNvSpPr>
            <p:nvPr/>
          </p:nvSpPr>
          <p:spPr bwMode="auto">
            <a:xfrm>
              <a:off x="4505" y="2954"/>
              <a:ext cx="53" cy="106"/>
            </a:xfrm>
            <a:custGeom>
              <a:avLst/>
              <a:gdLst>
                <a:gd name="T0" fmla="*/ 27 w 53"/>
                <a:gd name="T1" fmla="*/ 106 h 106"/>
                <a:gd name="T2" fmla="*/ 53 w 53"/>
                <a:gd name="T3" fmla="*/ 0 h 106"/>
                <a:gd name="T4" fmla="*/ 0 w 53"/>
                <a:gd name="T5" fmla="*/ 0 h 106"/>
                <a:gd name="T6" fmla="*/ 27 w 53"/>
                <a:gd name="T7" fmla="*/ 106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106"/>
                <a:gd name="T14" fmla="*/ 53 w 53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106">
                  <a:moveTo>
                    <a:pt x="27" y="106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27" y="10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0" name="Line 121"/>
            <p:cNvSpPr>
              <a:spLocks noChangeShapeType="1"/>
            </p:cNvSpPr>
            <p:nvPr/>
          </p:nvSpPr>
          <p:spPr bwMode="auto">
            <a:xfrm>
              <a:off x="4532" y="2842"/>
              <a:ext cx="1" cy="1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1" name="Rectangle 122"/>
            <p:cNvSpPr>
              <a:spLocks noChangeArrowheads="1"/>
            </p:cNvSpPr>
            <p:nvPr/>
          </p:nvSpPr>
          <p:spPr bwMode="auto">
            <a:xfrm>
              <a:off x="4494" y="3052"/>
              <a:ext cx="6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F</a:t>
              </a:r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112" name="Group 302"/>
          <p:cNvGrpSpPr>
            <a:grpSpLocks/>
          </p:cNvGrpSpPr>
          <p:nvPr/>
        </p:nvGrpSpPr>
        <p:grpSpPr bwMode="auto">
          <a:xfrm>
            <a:off x="4641850" y="3297238"/>
            <a:ext cx="2079625" cy="1800225"/>
            <a:chOff x="2924" y="2077"/>
            <a:chExt cx="1310" cy="1134"/>
          </a:xfrm>
        </p:grpSpPr>
        <p:grpSp>
          <p:nvGrpSpPr>
            <p:cNvPr id="113" name="Group 295"/>
            <p:cNvGrpSpPr>
              <a:grpSpLocks/>
            </p:cNvGrpSpPr>
            <p:nvPr/>
          </p:nvGrpSpPr>
          <p:grpSpPr bwMode="auto">
            <a:xfrm>
              <a:off x="3652" y="2077"/>
              <a:ext cx="582" cy="920"/>
              <a:chOff x="3652" y="2077"/>
              <a:chExt cx="582" cy="920"/>
            </a:xfrm>
          </p:grpSpPr>
          <p:sp>
            <p:nvSpPr>
              <p:cNvPr id="123" name="Freeform 129"/>
              <p:cNvSpPr>
                <a:spLocks/>
              </p:cNvSpPr>
              <p:nvPr/>
            </p:nvSpPr>
            <p:spPr bwMode="auto">
              <a:xfrm>
                <a:off x="4128" y="2077"/>
                <a:ext cx="106" cy="53"/>
              </a:xfrm>
              <a:custGeom>
                <a:avLst/>
                <a:gdLst>
                  <a:gd name="T0" fmla="*/ 106 w 106"/>
                  <a:gd name="T1" fmla="*/ 26 h 53"/>
                  <a:gd name="T2" fmla="*/ 0 w 106"/>
                  <a:gd name="T3" fmla="*/ 0 h 53"/>
                  <a:gd name="T4" fmla="*/ 0 w 106"/>
                  <a:gd name="T5" fmla="*/ 53 h 53"/>
                  <a:gd name="T6" fmla="*/ 106 w 106"/>
                  <a:gd name="T7" fmla="*/ 26 h 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6"/>
                  <a:gd name="T13" fmla="*/ 0 h 53"/>
                  <a:gd name="T14" fmla="*/ 106 w 106"/>
                  <a:gd name="T15" fmla="*/ 53 h 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6" h="53">
                    <a:moveTo>
                      <a:pt x="106" y="26"/>
                    </a:moveTo>
                    <a:lnTo>
                      <a:pt x="0" y="0"/>
                    </a:lnTo>
                    <a:lnTo>
                      <a:pt x="0" y="53"/>
                    </a:lnTo>
                    <a:lnTo>
                      <a:pt x="106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24" name="Freeform 130"/>
              <p:cNvSpPr>
                <a:spLocks/>
              </p:cNvSpPr>
              <p:nvPr/>
            </p:nvSpPr>
            <p:spPr bwMode="auto">
              <a:xfrm>
                <a:off x="3652" y="2103"/>
                <a:ext cx="526" cy="894"/>
              </a:xfrm>
              <a:custGeom>
                <a:avLst/>
                <a:gdLst>
                  <a:gd name="T0" fmla="*/ 526 w 526"/>
                  <a:gd name="T1" fmla="*/ 0 h 894"/>
                  <a:gd name="T2" fmla="*/ 331 w 526"/>
                  <a:gd name="T3" fmla="*/ 0 h 894"/>
                  <a:gd name="T4" fmla="*/ 331 w 526"/>
                  <a:gd name="T5" fmla="*/ 894 h 894"/>
                  <a:gd name="T6" fmla="*/ 0 w 526"/>
                  <a:gd name="T7" fmla="*/ 894 h 894"/>
                  <a:gd name="T8" fmla="*/ 0 w 526"/>
                  <a:gd name="T9" fmla="*/ 735 h 8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6"/>
                  <a:gd name="T16" fmla="*/ 0 h 894"/>
                  <a:gd name="T17" fmla="*/ 526 w 526"/>
                  <a:gd name="T18" fmla="*/ 894 h 8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6" h="894">
                    <a:moveTo>
                      <a:pt x="526" y="0"/>
                    </a:moveTo>
                    <a:lnTo>
                      <a:pt x="331" y="0"/>
                    </a:lnTo>
                    <a:lnTo>
                      <a:pt x="331" y="894"/>
                    </a:lnTo>
                    <a:lnTo>
                      <a:pt x="0" y="894"/>
                    </a:lnTo>
                    <a:lnTo>
                      <a:pt x="0" y="73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</p:grpSp>
        <p:grpSp>
          <p:nvGrpSpPr>
            <p:cNvPr id="114" name="Group 296"/>
            <p:cNvGrpSpPr>
              <a:grpSpLocks/>
            </p:cNvGrpSpPr>
            <p:nvPr/>
          </p:nvGrpSpPr>
          <p:grpSpPr bwMode="auto">
            <a:xfrm>
              <a:off x="3003" y="2193"/>
              <a:ext cx="1231" cy="900"/>
              <a:chOff x="3003" y="2193"/>
              <a:chExt cx="1231" cy="900"/>
            </a:xfrm>
          </p:grpSpPr>
          <p:sp>
            <p:nvSpPr>
              <p:cNvPr id="121" name="Freeform 131"/>
              <p:cNvSpPr>
                <a:spLocks/>
              </p:cNvSpPr>
              <p:nvPr/>
            </p:nvSpPr>
            <p:spPr bwMode="auto">
              <a:xfrm>
                <a:off x="4128" y="2193"/>
                <a:ext cx="106" cy="53"/>
              </a:xfrm>
              <a:custGeom>
                <a:avLst/>
                <a:gdLst>
                  <a:gd name="T0" fmla="*/ 106 w 106"/>
                  <a:gd name="T1" fmla="*/ 26 h 53"/>
                  <a:gd name="T2" fmla="*/ 0 w 106"/>
                  <a:gd name="T3" fmla="*/ 0 h 53"/>
                  <a:gd name="T4" fmla="*/ 0 w 106"/>
                  <a:gd name="T5" fmla="*/ 53 h 53"/>
                  <a:gd name="T6" fmla="*/ 106 w 106"/>
                  <a:gd name="T7" fmla="*/ 26 h 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6"/>
                  <a:gd name="T13" fmla="*/ 0 h 53"/>
                  <a:gd name="T14" fmla="*/ 106 w 106"/>
                  <a:gd name="T15" fmla="*/ 53 h 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6" h="53">
                    <a:moveTo>
                      <a:pt x="106" y="26"/>
                    </a:moveTo>
                    <a:lnTo>
                      <a:pt x="0" y="0"/>
                    </a:lnTo>
                    <a:lnTo>
                      <a:pt x="0" y="53"/>
                    </a:lnTo>
                    <a:lnTo>
                      <a:pt x="106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22" name="Freeform 132"/>
              <p:cNvSpPr>
                <a:spLocks/>
              </p:cNvSpPr>
              <p:nvPr/>
            </p:nvSpPr>
            <p:spPr bwMode="auto">
              <a:xfrm>
                <a:off x="3003" y="2219"/>
                <a:ext cx="1175" cy="874"/>
              </a:xfrm>
              <a:custGeom>
                <a:avLst/>
                <a:gdLst>
                  <a:gd name="T0" fmla="*/ 1175 w 1175"/>
                  <a:gd name="T1" fmla="*/ 0 h 874"/>
                  <a:gd name="T2" fmla="*/ 1029 w 1175"/>
                  <a:gd name="T3" fmla="*/ 0 h 874"/>
                  <a:gd name="T4" fmla="*/ 1029 w 1175"/>
                  <a:gd name="T5" fmla="*/ 874 h 874"/>
                  <a:gd name="T6" fmla="*/ 0 w 1175"/>
                  <a:gd name="T7" fmla="*/ 874 h 8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75"/>
                  <a:gd name="T13" fmla="*/ 0 h 874"/>
                  <a:gd name="T14" fmla="*/ 1175 w 1175"/>
                  <a:gd name="T15" fmla="*/ 874 h 8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75" h="874">
                    <a:moveTo>
                      <a:pt x="1175" y="0"/>
                    </a:moveTo>
                    <a:lnTo>
                      <a:pt x="1029" y="0"/>
                    </a:lnTo>
                    <a:lnTo>
                      <a:pt x="1029" y="874"/>
                    </a:lnTo>
                    <a:lnTo>
                      <a:pt x="0" y="874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</p:grpSp>
        <p:grpSp>
          <p:nvGrpSpPr>
            <p:cNvPr id="115" name="Group 297"/>
            <p:cNvGrpSpPr>
              <a:grpSpLocks/>
            </p:cNvGrpSpPr>
            <p:nvPr/>
          </p:nvGrpSpPr>
          <p:grpSpPr bwMode="auto">
            <a:xfrm>
              <a:off x="3003" y="2322"/>
              <a:ext cx="1231" cy="834"/>
              <a:chOff x="3003" y="2322"/>
              <a:chExt cx="1231" cy="834"/>
            </a:xfrm>
          </p:grpSpPr>
          <p:sp>
            <p:nvSpPr>
              <p:cNvPr id="119" name="Freeform 133"/>
              <p:cNvSpPr>
                <a:spLocks/>
              </p:cNvSpPr>
              <p:nvPr/>
            </p:nvSpPr>
            <p:spPr bwMode="auto">
              <a:xfrm>
                <a:off x="4128" y="2322"/>
                <a:ext cx="106" cy="53"/>
              </a:xfrm>
              <a:custGeom>
                <a:avLst/>
                <a:gdLst>
                  <a:gd name="T0" fmla="*/ 106 w 106"/>
                  <a:gd name="T1" fmla="*/ 26 h 53"/>
                  <a:gd name="T2" fmla="*/ 0 w 106"/>
                  <a:gd name="T3" fmla="*/ 0 h 53"/>
                  <a:gd name="T4" fmla="*/ 0 w 106"/>
                  <a:gd name="T5" fmla="*/ 53 h 53"/>
                  <a:gd name="T6" fmla="*/ 106 w 106"/>
                  <a:gd name="T7" fmla="*/ 26 h 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6"/>
                  <a:gd name="T13" fmla="*/ 0 h 53"/>
                  <a:gd name="T14" fmla="*/ 106 w 106"/>
                  <a:gd name="T15" fmla="*/ 53 h 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6" h="53">
                    <a:moveTo>
                      <a:pt x="106" y="26"/>
                    </a:moveTo>
                    <a:lnTo>
                      <a:pt x="0" y="0"/>
                    </a:lnTo>
                    <a:lnTo>
                      <a:pt x="0" y="53"/>
                    </a:lnTo>
                    <a:lnTo>
                      <a:pt x="106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20" name="Freeform 134"/>
              <p:cNvSpPr>
                <a:spLocks/>
              </p:cNvSpPr>
              <p:nvPr/>
            </p:nvSpPr>
            <p:spPr bwMode="auto">
              <a:xfrm>
                <a:off x="3003" y="2348"/>
                <a:ext cx="1175" cy="808"/>
              </a:xfrm>
              <a:custGeom>
                <a:avLst/>
                <a:gdLst>
                  <a:gd name="T0" fmla="*/ 1175 w 1175"/>
                  <a:gd name="T1" fmla="*/ 0 h 808"/>
                  <a:gd name="T2" fmla="*/ 1079 w 1175"/>
                  <a:gd name="T3" fmla="*/ 0 h 808"/>
                  <a:gd name="T4" fmla="*/ 1079 w 1175"/>
                  <a:gd name="T5" fmla="*/ 808 h 808"/>
                  <a:gd name="T6" fmla="*/ 0 w 1175"/>
                  <a:gd name="T7" fmla="*/ 808 h 8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75"/>
                  <a:gd name="T13" fmla="*/ 0 h 808"/>
                  <a:gd name="T14" fmla="*/ 1175 w 1175"/>
                  <a:gd name="T15" fmla="*/ 808 h 8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75" h="808">
                    <a:moveTo>
                      <a:pt x="1175" y="0"/>
                    </a:moveTo>
                    <a:lnTo>
                      <a:pt x="1079" y="0"/>
                    </a:lnTo>
                    <a:lnTo>
                      <a:pt x="1079" y="808"/>
                    </a:lnTo>
                    <a:lnTo>
                      <a:pt x="0" y="808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</p:grpSp>
        <p:sp>
          <p:nvSpPr>
            <p:cNvPr id="116" name="Rectangle 177"/>
            <p:cNvSpPr>
              <a:spLocks noChangeArrowheads="1"/>
            </p:cNvSpPr>
            <p:nvPr/>
          </p:nvSpPr>
          <p:spPr bwMode="auto">
            <a:xfrm>
              <a:off x="2924" y="3086"/>
              <a:ext cx="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e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17" name="Rectangle 178"/>
            <p:cNvSpPr>
              <a:spLocks noChangeArrowheads="1"/>
            </p:cNvSpPr>
            <p:nvPr/>
          </p:nvSpPr>
          <p:spPr bwMode="auto">
            <a:xfrm>
              <a:off x="2924" y="2995"/>
              <a:ext cx="6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18" name="Rectangle 224"/>
            <p:cNvSpPr>
              <a:spLocks noChangeArrowheads="1"/>
            </p:cNvSpPr>
            <p:nvPr/>
          </p:nvSpPr>
          <p:spPr bwMode="auto">
            <a:xfrm>
              <a:off x="3808" y="2855"/>
              <a:ext cx="4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t</a:t>
              </a:r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125" name="Group 299"/>
          <p:cNvGrpSpPr>
            <a:grpSpLocks/>
          </p:cNvGrpSpPr>
          <p:nvPr/>
        </p:nvGrpSpPr>
        <p:grpSpPr bwMode="auto">
          <a:xfrm>
            <a:off x="6200775" y="2392363"/>
            <a:ext cx="2667000" cy="4103688"/>
            <a:chOff x="3906" y="1507"/>
            <a:chExt cx="1680" cy="2585"/>
          </a:xfrm>
        </p:grpSpPr>
        <p:grpSp>
          <p:nvGrpSpPr>
            <p:cNvPr id="126" name="Group 298"/>
            <p:cNvGrpSpPr>
              <a:grpSpLocks/>
            </p:cNvGrpSpPr>
            <p:nvPr/>
          </p:nvGrpSpPr>
          <p:grpSpPr bwMode="auto">
            <a:xfrm>
              <a:off x="4633" y="1507"/>
              <a:ext cx="123" cy="1154"/>
              <a:chOff x="4633" y="1507"/>
              <a:chExt cx="123" cy="1154"/>
            </a:xfrm>
          </p:grpSpPr>
          <p:sp>
            <p:nvSpPr>
              <p:cNvPr id="129" name="Rectangle 206"/>
              <p:cNvSpPr>
                <a:spLocks noChangeArrowheads="1"/>
              </p:cNvSpPr>
              <p:nvPr/>
            </p:nvSpPr>
            <p:spPr bwMode="auto">
              <a:xfrm>
                <a:off x="4633" y="1507"/>
                <a:ext cx="64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6600CC"/>
                    </a:solidFill>
                    <a:latin typeface="Comic Sans MS" pitchFamily="66" charset="0"/>
                  </a:rPr>
                  <a:t>0</a:t>
                </a:r>
                <a:endParaRPr lang="en-US">
                  <a:solidFill>
                    <a:srgbClr val="6600CC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30" name="Rectangle 207"/>
              <p:cNvSpPr>
                <a:spLocks noChangeArrowheads="1"/>
              </p:cNvSpPr>
              <p:nvPr/>
            </p:nvSpPr>
            <p:spPr bwMode="auto">
              <a:xfrm>
                <a:off x="4692" y="1507"/>
                <a:ext cx="64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i="1">
                    <a:solidFill>
                      <a:srgbClr val="000000"/>
                    </a:solidFill>
                    <a:latin typeface="Comic Sans MS" pitchFamily="66" charset="0"/>
                  </a:rPr>
                  <a:t>0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31" name="Rectangle 208"/>
              <p:cNvSpPr>
                <a:spLocks noChangeArrowheads="1"/>
              </p:cNvSpPr>
              <p:nvPr/>
            </p:nvSpPr>
            <p:spPr bwMode="auto">
              <a:xfrm>
                <a:off x="4633" y="1651"/>
                <a:ext cx="47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6600CC"/>
                    </a:solidFill>
                    <a:latin typeface="Comic Sans MS" pitchFamily="66" charset="0"/>
                  </a:rPr>
                  <a:t>1</a:t>
                </a:r>
                <a:endParaRPr lang="en-US">
                  <a:solidFill>
                    <a:srgbClr val="6600CC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32" name="Rectangle 209"/>
              <p:cNvSpPr>
                <a:spLocks noChangeArrowheads="1"/>
              </p:cNvSpPr>
              <p:nvPr/>
            </p:nvSpPr>
            <p:spPr bwMode="auto">
              <a:xfrm>
                <a:off x="4692" y="1651"/>
                <a:ext cx="64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i="1">
                    <a:solidFill>
                      <a:srgbClr val="000000"/>
                    </a:solidFill>
                    <a:latin typeface="Comic Sans MS" pitchFamily="66" charset="0"/>
                  </a:rPr>
                  <a:t>0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33" name="Rectangle 210"/>
              <p:cNvSpPr>
                <a:spLocks noChangeArrowheads="1"/>
              </p:cNvSpPr>
              <p:nvPr/>
            </p:nvSpPr>
            <p:spPr bwMode="auto">
              <a:xfrm>
                <a:off x="4633" y="1799"/>
                <a:ext cx="64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6600CC"/>
                    </a:solidFill>
                    <a:latin typeface="Comic Sans MS" pitchFamily="66" charset="0"/>
                  </a:rPr>
                  <a:t>0</a:t>
                </a:r>
                <a:endParaRPr lang="en-US">
                  <a:solidFill>
                    <a:srgbClr val="6600CC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34" name="Rectangle 211"/>
              <p:cNvSpPr>
                <a:spLocks noChangeArrowheads="1"/>
              </p:cNvSpPr>
              <p:nvPr/>
            </p:nvSpPr>
            <p:spPr bwMode="auto">
              <a:xfrm>
                <a:off x="4692" y="1799"/>
                <a:ext cx="64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i="1">
                    <a:solidFill>
                      <a:srgbClr val="000000"/>
                    </a:solidFill>
                    <a:latin typeface="Comic Sans MS" pitchFamily="66" charset="0"/>
                  </a:rPr>
                  <a:t>0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35" name="Rectangle 212"/>
              <p:cNvSpPr>
                <a:spLocks noChangeArrowheads="1"/>
              </p:cNvSpPr>
              <p:nvPr/>
            </p:nvSpPr>
            <p:spPr bwMode="auto">
              <a:xfrm>
                <a:off x="4633" y="1946"/>
                <a:ext cx="47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6600CC"/>
                    </a:solidFill>
                    <a:latin typeface="Comic Sans MS" pitchFamily="66" charset="0"/>
                  </a:rPr>
                  <a:t>1</a:t>
                </a:r>
                <a:endParaRPr lang="en-US">
                  <a:solidFill>
                    <a:srgbClr val="6600CC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36" name="Rectangle 213"/>
              <p:cNvSpPr>
                <a:spLocks noChangeArrowheads="1"/>
              </p:cNvSpPr>
              <p:nvPr/>
            </p:nvSpPr>
            <p:spPr bwMode="auto">
              <a:xfrm>
                <a:off x="4692" y="1946"/>
                <a:ext cx="64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i="1">
                    <a:solidFill>
                      <a:srgbClr val="000000"/>
                    </a:solidFill>
                    <a:latin typeface="Comic Sans MS" pitchFamily="66" charset="0"/>
                  </a:rPr>
                  <a:t>0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37" name="Rectangle 214"/>
              <p:cNvSpPr>
                <a:spLocks noChangeArrowheads="1"/>
              </p:cNvSpPr>
              <p:nvPr/>
            </p:nvSpPr>
            <p:spPr bwMode="auto">
              <a:xfrm>
                <a:off x="4633" y="2096"/>
                <a:ext cx="64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6600CC"/>
                    </a:solidFill>
                    <a:latin typeface="Comic Sans MS" pitchFamily="66" charset="0"/>
                  </a:rPr>
                  <a:t>0</a:t>
                </a:r>
                <a:endParaRPr lang="en-US">
                  <a:solidFill>
                    <a:srgbClr val="6600CC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38" name="Rectangle 215"/>
              <p:cNvSpPr>
                <a:spLocks noChangeArrowheads="1"/>
              </p:cNvSpPr>
              <p:nvPr/>
            </p:nvSpPr>
            <p:spPr bwMode="auto">
              <a:xfrm>
                <a:off x="4692" y="2096"/>
                <a:ext cx="64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i="1">
                    <a:solidFill>
                      <a:srgbClr val="000000"/>
                    </a:solidFill>
                    <a:latin typeface="Comic Sans MS" pitchFamily="66" charset="0"/>
                  </a:rPr>
                  <a:t>0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39" name="Rectangle 216"/>
              <p:cNvSpPr>
                <a:spLocks noChangeArrowheads="1"/>
              </p:cNvSpPr>
              <p:nvPr/>
            </p:nvSpPr>
            <p:spPr bwMode="auto">
              <a:xfrm>
                <a:off x="4633" y="2242"/>
                <a:ext cx="47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6600CC"/>
                    </a:solidFill>
                    <a:latin typeface="Comic Sans MS" pitchFamily="66" charset="0"/>
                  </a:rPr>
                  <a:t>1</a:t>
                </a:r>
                <a:endParaRPr lang="en-US">
                  <a:solidFill>
                    <a:srgbClr val="6600CC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40" name="Rectangle 217"/>
              <p:cNvSpPr>
                <a:spLocks noChangeArrowheads="1"/>
              </p:cNvSpPr>
              <p:nvPr/>
            </p:nvSpPr>
            <p:spPr bwMode="auto">
              <a:xfrm>
                <a:off x="4692" y="2242"/>
                <a:ext cx="64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i="1">
                    <a:solidFill>
                      <a:srgbClr val="000000"/>
                    </a:solidFill>
                    <a:latin typeface="Comic Sans MS" pitchFamily="66" charset="0"/>
                  </a:rPr>
                  <a:t>0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41" name="Rectangle 218"/>
              <p:cNvSpPr>
                <a:spLocks noChangeArrowheads="1"/>
              </p:cNvSpPr>
              <p:nvPr/>
            </p:nvSpPr>
            <p:spPr bwMode="auto">
              <a:xfrm>
                <a:off x="4633" y="2392"/>
                <a:ext cx="47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6600CC"/>
                    </a:solidFill>
                    <a:latin typeface="Comic Sans MS" pitchFamily="66" charset="0"/>
                  </a:rPr>
                  <a:t>1</a:t>
                </a:r>
                <a:endParaRPr lang="en-US">
                  <a:solidFill>
                    <a:srgbClr val="6600CC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42" name="Rectangle 219"/>
              <p:cNvSpPr>
                <a:spLocks noChangeArrowheads="1"/>
              </p:cNvSpPr>
              <p:nvPr/>
            </p:nvSpPr>
            <p:spPr bwMode="auto">
              <a:xfrm>
                <a:off x="4692" y="2392"/>
                <a:ext cx="64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i="1">
                    <a:solidFill>
                      <a:srgbClr val="000000"/>
                    </a:solidFill>
                    <a:latin typeface="Comic Sans MS" pitchFamily="66" charset="0"/>
                  </a:rPr>
                  <a:t>0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43" name="Rectangle 220"/>
              <p:cNvSpPr>
                <a:spLocks noChangeArrowheads="1"/>
              </p:cNvSpPr>
              <p:nvPr/>
            </p:nvSpPr>
            <p:spPr bwMode="auto">
              <a:xfrm>
                <a:off x="4633" y="2535"/>
                <a:ext cx="47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6600CC"/>
                    </a:solidFill>
                    <a:latin typeface="Comic Sans MS" pitchFamily="66" charset="0"/>
                  </a:rPr>
                  <a:t>1</a:t>
                </a:r>
                <a:endParaRPr lang="en-US">
                  <a:solidFill>
                    <a:srgbClr val="6600CC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44" name="Rectangle 221"/>
              <p:cNvSpPr>
                <a:spLocks noChangeArrowheads="1"/>
              </p:cNvSpPr>
              <p:nvPr/>
            </p:nvSpPr>
            <p:spPr bwMode="auto">
              <a:xfrm>
                <a:off x="4692" y="2535"/>
                <a:ext cx="64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i="1">
                    <a:solidFill>
                      <a:srgbClr val="000000"/>
                    </a:solidFill>
                    <a:latin typeface="Comic Sans MS" pitchFamily="66" charset="0"/>
                  </a:rPr>
                  <a:t>0</a:t>
                </a:r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127" name="Text Box 115"/>
            <p:cNvSpPr txBox="1">
              <a:spLocks noChangeArrowheads="1"/>
            </p:cNvSpPr>
            <p:nvPr/>
          </p:nvSpPr>
          <p:spPr bwMode="auto">
            <a:xfrm>
              <a:off x="3906" y="3336"/>
              <a:ext cx="168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>
                  <a:latin typeface="Comic Sans MS" pitchFamily="66" charset="0"/>
                </a:rPr>
                <a:t>Second column unused; first column implements AND/OR sub-circuit</a:t>
              </a:r>
            </a:p>
          </p:txBody>
        </p:sp>
        <p:sp>
          <p:nvSpPr>
            <p:cNvPr id="128" name="Line 116"/>
            <p:cNvSpPr>
              <a:spLocks noChangeShapeType="1"/>
            </p:cNvSpPr>
            <p:nvPr/>
          </p:nvSpPr>
          <p:spPr bwMode="auto">
            <a:xfrm>
              <a:off x="4722" y="2656"/>
              <a:ext cx="200" cy="6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grpSp>
        <p:nvGrpSpPr>
          <p:cNvPr id="145" name="Group 285"/>
          <p:cNvGrpSpPr>
            <a:grpSpLocks/>
          </p:cNvGrpSpPr>
          <p:nvPr/>
        </p:nvGrpSpPr>
        <p:grpSpPr bwMode="auto">
          <a:xfrm>
            <a:off x="1676400" y="2832100"/>
            <a:ext cx="3225800" cy="1181100"/>
            <a:chOff x="1056" y="1784"/>
            <a:chExt cx="2032" cy="744"/>
          </a:xfrm>
        </p:grpSpPr>
        <p:sp>
          <p:nvSpPr>
            <p:cNvPr id="146" name="Oval 276"/>
            <p:cNvSpPr>
              <a:spLocks noChangeArrowheads="1"/>
            </p:cNvSpPr>
            <p:nvPr/>
          </p:nvSpPr>
          <p:spPr bwMode="auto">
            <a:xfrm>
              <a:off x="1056" y="2104"/>
              <a:ext cx="512" cy="42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7" name="Freeform 278"/>
            <p:cNvSpPr>
              <a:spLocks/>
            </p:cNvSpPr>
            <p:nvPr/>
          </p:nvSpPr>
          <p:spPr bwMode="auto">
            <a:xfrm>
              <a:off x="1520" y="1784"/>
              <a:ext cx="1568" cy="408"/>
            </a:xfrm>
            <a:custGeom>
              <a:avLst/>
              <a:gdLst>
                <a:gd name="T0" fmla="*/ 0 w 1568"/>
                <a:gd name="T1" fmla="*/ 408 h 408"/>
                <a:gd name="T2" fmla="*/ 1568 w 1568"/>
                <a:gd name="T3" fmla="*/ 0 h 408"/>
                <a:gd name="T4" fmla="*/ 0 60000 65536"/>
                <a:gd name="T5" fmla="*/ 0 60000 65536"/>
                <a:gd name="T6" fmla="*/ 0 w 1568"/>
                <a:gd name="T7" fmla="*/ 0 h 408"/>
                <a:gd name="T8" fmla="*/ 1568 w 1568"/>
                <a:gd name="T9" fmla="*/ 408 h 4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8" h="408">
                  <a:moveTo>
                    <a:pt x="0" y="408"/>
                  </a:moveTo>
                  <a:cubicBezTo>
                    <a:pt x="0" y="408"/>
                    <a:pt x="784" y="204"/>
                    <a:pt x="1568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grpSp>
        <p:nvGrpSpPr>
          <p:cNvPr id="148" name="Group 286"/>
          <p:cNvGrpSpPr>
            <a:grpSpLocks/>
          </p:cNvGrpSpPr>
          <p:nvPr/>
        </p:nvGrpSpPr>
        <p:grpSpPr bwMode="auto">
          <a:xfrm>
            <a:off x="2628900" y="3581400"/>
            <a:ext cx="4035425" cy="1744663"/>
            <a:chOff x="1656" y="2256"/>
            <a:chExt cx="2488" cy="1123"/>
          </a:xfrm>
        </p:grpSpPr>
        <p:sp>
          <p:nvSpPr>
            <p:cNvPr id="149" name="Oval 277"/>
            <p:cNvSpPr>
              <a:spLocks noChangeArrowheads="1"/>
            </p:cNvSpPr>
            <p:nvPr/>
          </p:nvSpPr>
          <p:spPr bwMode="auto">
            <a:xfrm>
              <a:off x="1656" y="2256"/>
              <a:ext cx="936" cy="592"/>
            </a:xfrm>
            <a:prstGeom prst="ellipse">
              <a:avLst/>
            </a:prstGeom>
            <a:noFill/>
            <a:ln w="9525">
              <a:solidFill>
                <a:srgbClr val="66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0" name="Freeform 279"/>
            <p:cNvSpPr>
              <a:spLocks/>
            </p:cNvSpPr>
            <p:nvPr/>
          </p:nvSpPr>
          <p:spPr bwMode="auto">
            <a:xfrm>
              <a:off x="2344" y="2816"/>
              <a:ext cx="1800" cy="563"/>
            </a:xfrm>
            <a:custGeom>
              <a:avLst/>
              <a:gdLst>
                <a:gd name="T0" fmla="*/ 0 w 1800"/>
                <a:gd name="T1" fmla="*/ 0 h 563"/>
                <a:gd name="T2" fmla="*/ 872 w 1800"/>
                <a:gd name="T3" fmla="*/ 552 h 563"/>
                <a:gd name="T4" fmla="*/ 1800 w 1800"/>
                <a:gd name="T5" fmla="*/ 64 h 563"/>
                <a:gd name="T6" fmla="*/ 0 60000 65536"/>
                <a:gd name="T7" fmla="*/ 0 60000 65536"/>
                <a:gd name="T8" fmla="*/ 0 60000 65536"/>
                <a:gd name="T9" fmla="*/ 0 w 1800"/>
                <a:gd name="T10" fmla="*/ 0 h 563"/>
                <a:gd name="T11" fmla="*/ 1800 w 1800"/>
                <a:gd name="T12" fmla="*/ 563 h 5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00" h="563">
                  <a:moveTo>
                    <a:pt x="0" y="0"/>
                  </a:moveTo>
                  <a:cubicBezTo>
                    <a:pt x="286" y="270"/>
                    <a:pt x="572" y="541"/>
                    <a:pt x="872" y="552"/>
                  </a:cubicBezTo>
                  <a:cubicBezTo>
                    <a:pt x="1172" y="563"/>
                    <a:pt x="1486" y="313"/>
                    <a:pt x="1800" y="64"/>
                  </a:cubicBezTo>
                </a:path>
              </a:pathLst>
            </a:custGeom>
            <a:noFill/>
            <a:ln w="9525">
              <a:solidFill>
                <a:srgbClr val="6600CC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grpSp>
        <p:nvGrpSpPr>
          <p:cNvPr id="151" name="Group 293"/>
          <p:cNvGrpSpPr>
            <a:grpSpLocks/>
          </p:cNvGrpSpPr>
          <p:nvPr/>
        </p:nvGrpSpPr>
        <p:grpSpPr bwMode="auto">
          <a:xfrm>
            <a:off x="479425" y="3384551"/>
            <a:ext cx="3886200" cy="2601913"/>
            <a:chOff x="302" y="2132"/>
            <a:chExt cx="2448" cy="1639"/>
          </a:xfrm>
        </p:grpSpPr>
        <p:sp>
          <p:nvSpPr>
            <p:cNvPr id="152" name="Rectangle 185"/>
            <p:cNvSpPr>
              <a:spLocks noChangeArrowheads="1"/>
            </p:cNvSpPr>
            <p:nvPr/>
          </p:nvSpPr>
          <p:spPr bwMode="auto">
            <a:xfrm>
              <a:off x="1539" y="2867"/>
              <a:ext cx="38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(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53" name="Rectangle 186"/>
            <p:cNvSpPr>
              <a:spLocks noChangeArrowheads="1"/>
            </p:cNvSpPr>
            <p:nvPr/>
          </p:nvSpPr>
          <p:spPr bwMode="auto">
            <a:xfrm>
              <a:off x="1574" y="2863"/>
              <a:ext cx="6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54" name="Rectangle 187"/>
            <p:cNvSpPr>
              <a:spLocks noChangeArrowheads="1"/>
            </p:cNvSpPr>
            <p:nvPr/>
          </p:nvSpPr>
          <p:spPr bwMode="auto">
            <a:xfrm>
              <a:off x="1639" y="2867"/>
              <a:ext cx="38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)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55" name="Line 235"/>
            <p:cNvSpPr>
              <a:spLocks noChangeShapeType="1"/>
            </p:cNvSpPr>
            <p:nvPr/>
          </p:nvSpPr>
          <p:spPr bwMode="auto">
            <a:xfrm>
              <a:off x="2089" y="2527"/>
              <a:ext cx="19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6" name="Line 236"/>
            <p:cNvSpPr>
              <a:spLocks noChangeShapeType="1"/>
            </p:cNvSpPr>
            <p:nvPr/>
          </p:nvSpPr>
          <p:spPr bwMode="auto">
            <a:xfrm>
              <a:off x="983" y="2590"/>
              <a:ext cx="7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7" name="Freeform 243"/>
            <p:cNvSpPr>
              <a:spLocks/>
            </p:cNvSpPr>
            <p:nvPr/>
          </p:nvSpPr>
          <p:spPr bwMode="auto">
            <a:xfrm>
              <a:off x="1506" y="2342"/>
              <a:ext cx="278" cy="122"/>
            </a:xfrm>
            <a:custGeom>
              <a:avLst/>
              <a:gdLst>
                <a:gd name="T0" fmla="*/ 0 w 278"/>
                <a:gd name="T1" fmla="*/ 0 h 122"/>
                <a:gd name="T2" fmla="*/ 96 w 278"/>
                <a:gd name="T3" fmla="*/ 0 h 122"/>
                <a:gd name="T4" fmla="*/ 96 w 278"/>
                <a:gd name="T5" fmla="*/ 122 h 122"/>
                <a:gd name="T6" fmla="*/ 278 w 278"/>
                <a:gd name="T7" fmla="*/ 122 h 1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8"/>
                <a:gd name="T13" fmla="*/ 0 h 122"/>
                <a:gd name="T14" fmla="*/ 278 w 278"/>
                <a:gd name="T15" fmla="*/ 122 h 1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8" h="122">
                  <a:moveTo>
                    <a:pt x="0" y="0"/>
                  </a:moveTo>
                  <a:lnTo>
                    <a:pt x="96" y="0"/>
                  </a:lnTo>
                  <a:lnTo>
                    <a:pt x="96" y="122"/>
                  </a:lnTo>
                  <a:lnTo>
                    <a:pt x="278" y="122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8" name="Line 244"/>
            <p:cNvSpPr>
              <a:spLocks noChangeShapeType="1"/>
            </p:cNvSpPr>
            <p:nvPr/>
          </p:nvSpPr>
          <p:spPr bwMode="auto">
            <a:xfrm>
              <a:off x="986" y="2229"/>
              <a:ext cx="2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9" name="Line 245"/>
            <p:cNvSpPr>
              <a:spLocks noChangeShapeType="1"/>
            </p:cNvSpPr>
            <p:nvPr/>
          </p:nvSpPr>
          <p:spPr bwMode="auto">
            <a:xfrm>
              <a:off x="986" y="2305"/>
              <a:ext cx="2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0" name="Line 246"/>
            <p:cNvSpPr>
              <a:spLocks noChangeShapeType="1"/>
            </p:cNvSpPr>
            <p:nvPr/>
          </p:nvSpPr>
          <p:spPr bwMode="auto">
            <a:xfrm>
              <a:off x="986" y="2385"/>
              <a:ext cx="2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1" name="Rectangle 250"/>
            <p:cNvSpPr>
              <a:spLocks noChangeArrowheads="1"/>
            </p:cNvSpPr>
            <p:nvPr/>
          </p:nvSpPr>
          <p:spPr bwMode="auto">
            <a:xfrm>
              <a:off x="908" y="2132"/>
              <a:ext cx="5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62" name="Rectangle 251"/>
            <p:cNvSpPr>
              <a:spLocks noChangeArrowheads="1"/>
            </p:cNvSpPr>
            <p:nvPr/>
          </p:nvSpPr>
          <p:spPr bwMode="auto">
            <a:xfrm>
              <a:off x="911" y="2315"/>
              <a:ext cx="5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63" name="Rectangle 252"/>
            <p:cNvSpPr>
              <a:spLocks noChangeArrowheads="1"/>
            </p:cNvSpPr>
            <p:nvPr/>
          </p:nvSpPr>
          <p:spPr bwMode="auto">
            <a:xfrm>
              <a:off x="908" y="2231"/>
              <a:ext cx="6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64" name="Rectangle 254"/>
            <p:cNvSpPr>
              <a:spLocks noChangeArrowheads="1"/>
            </p:cNvSpPr>
            <p:nvPr/>
          </p:nvSpPr>
          <p:spPr bwMode="auto">
            <a:xfrm>
              <a:off x="908" y="2527"/>
              <a:ext cx="6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65" name="Rectangle 256"/>
            <p:cNvSpPr>
              <a:spLocks noChangeArrowheads="1"/>
            </p:cNvSpPr>
            <p:nvPr/>
          </p:nvSpPr>
          <p:spPr bwMode="auto">
            <a:xfrm>
              <a:off x="908" y="2702"/>
              <a:ext cx="58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e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66" name="Freeform 258"/>
            <p:cNvSpPr>
              <a:spLocks/>
            </p:cNvSpPr>
            <p:nvPr/>
          </p:nvSpPr>
          <p:spPr bwMode="auto">
            <a:xfrm>
              <a:off x="983" y="2656"/>
              <a:ext cx="1301" cy="119"/>
            </a:xfrm>
            <a:custGeom>
              <a:avLst/>
              <a:gdLst>
                <a:gd name="T0" fmla="*/ 0 w 1301"/>
                <a:gd name="T1" fmla="*/ 119 h 119"/>
                <a:gd name="T2" fmla="*/ 1192 w 1301"/>
                <a:gd name="T3" fmla="*/ 119 h 119"/>
                <a:gd name="T4" fmla="*/ 1192 w 1301"/>
                <a:gd name="T5" fmla="*/ 0 h 119"/>
                <a:gd name="T6" fmla="*/ 1301 w 1301"/>
                <a:gd name="T7" fmla="*/ 0 h 1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01"/>
                <a:gd name="T13" fmla="*/ 0 h 119"/>
                <a:gd name="T14" fmla="*/ 1301 w 1301"/>
                <a:gd name="T15" fmla="*/ 119 h 1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01" h="119">
                  <a:moveTo>
                    <a:pt x="0" y="119"/>
                  </a:moveTo>
                  <a:lnTo>
                    <a:pt x="1192" y="119"/>
                  </a:lnTo>
                  <a:lnTo>
                    <a:pt x="1192" y="0"/>
                  </a:lnTo>
                  <a:lnTo>
                    <a:pt x="1301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7" name="Line 259"/>
            <p:cNvSpPr>
              <a:spLocks noChangeShapeType="1"/>
            </p:cNvSpPr>
            <p:nvPr/>
          </p:nvSpPr>
          <p:spPr bwMode="auto">
            <a:xfrm>
              <a:off x="2516" y="2597"/>
              <a:ext cx="14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8" name="Rectangle 260"/>
            <p:cNvSpPr>
              <a:spLocks noChangeArrowheads="1"/>
            </p:cNvSpPr>
            <p:nvPr/>
          </p:nvSpPr>
          <p:spPr bwMode="auto">
            <a:xfrm>
              <a:off x="2686" y="2536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F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69" name="Rectangle 261"/>
            <p:cNvSpPr>
              <a:spLocks noChangeArrowheads="1"/>
            </p:cNvSpPr>
            <p:nvPr/>
          </p:nvSpPr>
          <p:spPr bwMode="auto">
            <a:xfrm>
              <a:off x="1624" y="2266"/>
              <a:ext cx="4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t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70" name="Rectangle 262"/>
            <p:cNvSpPr>
              <a:spLocks noChangeArrowheads="1"/>
            </p:cNvSpPr>
            <p:nvPr/>
          </p:nvSpPr>
          <p:spPr bwMode="auto">
            <a:xfrm>
              <a:off x="1112" y="2358"/>
              <a:ext cx="66" cy="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1" name="Rectangle 263"/>
            <p:cNvSpPr>
              <a:spLocks noChangeArrowheads="1"/>
            </p:cNvSpPr>
            <p:nvPr/>
          </p:nvSpPr>
          <p:spPr bwMode="auto">
            <a:xfrm>
              <a:off x="1142" y="2219"/>
              <a:ext cx="36" cy="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2" name="Rectangle 264"/>
            <p:cNvSpPr>
              <a:spLocks noChangeArrowheads="1"/>
            </p:cNvSpPr>
            <p:nvPr/>
          </p:nvSpPr>
          <p:spPr bwMode="auto">
            <a:xfrm>
              <a:off x="1112" y="2285"/>
              <a:ext cx="66" cy="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3" name="Rectangle 265"/>
            <p:cNvSpPr>
              <a:spLocks noChangeArrowheads="1"/>
            </p:cNvSpPr>
            <p:nvPr/>
          </p:nvSpPr>
          <p:spPr bwMode="auto">
            <a:xfrm>
              <a:off x="1110" y="2332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000000"/>
                  </a:solidFill>
                  <a:latin typeface="Comic Sans MS" pitchFamily="66" charset="0"/>
                </a:rPr>
                <a:t>3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74" name="Rectangle 266"/>
            <p:cNvSpPr>
              <a:spLocks noChangeArrowheads="1"/>
            </p:cNvSpPr>
            <p:nvPr/>
          </p:nvSpPr>
          <p:spPr bwMode="auto">
            <a:xfrm>
              <a:off x="1822" y="2658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000000"/>
                  </a:solidFill>
                  <a:latin typeface="Comic Sans MS" pitchFamily="66" charset="0"/>
                </a:rPr>
                <a:t>3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75" name="Rectangle 267"/>
            <p:cNvSpPr>
              <a:spLocks noChangeArrowheads="1"/>
            </p:cNvSpPr>
            <p:nvPr/>
          </p:nvSpPr>
          <p:spPr bwMode="auto">
            <a:xfrm>
              <a:off x="1124" y="2146"/>
              <a:ext cx="47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76" name="Rectangle 268"/>
            <p:cNvSpPr>
              <a:spLocks noChangeArrowheads="1"/>
            </p:cNvSpPr>
            <p:nvPr/>
          </p:nvSpPr>
          <p:spPr bwMode="auto">
            <a:xfrm>
              <a:off x="1708" y="2345"/>
              <a:ext cx="47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77" name="Rectangle 269"/>
            <p:cNvSpPr>
              <a:spLocks noChangeArrowheads="1"/>
            </p:cNvSpPr>
            <p:nvPr/>
          </p:nvSpPr>
          <p:spPr bwMode="auto">
            <a:xfrm>
              <a:off x="1110" y="2244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000000"/>
                  </a:solidFill>
                  <a:latin typeface="Comic Sans MS" pitchFamily="66" charset="0"/>
                </a:rPr>
                <a:t>2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78" name="Rectangle 270"/>
            <p:cNvSpPr>
              <a:spLocks noChangeArrowheads="1"/>
            </p:cNvSpPr>
            <p:nvPr/>
          </p:nvSpPr>
          <p:spPr bwMode="auto">
            <a:xfrm>
              <a:off x="1699" y="2471"/>
              <a:ext cx="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000000"/>
                  </a:solidFill>
                  <a:latin typeface="Comic Sans MS" pitchFamily="66" charset="0"/>
                </a:rPr>
                <a:t>2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79" name="Freeform 271"/>
            <p:cNvSpPr>
              <a:spLocks/>
            </p:cNvSpPr>
            <p:nvPr/>
          </p:nvSpPr>
          <p:spPr bwMode="auto">
            <a:xfrm>
              <a:off x="1781" y="2395"/>
              <a:ext cx="304" cy="268"/>
            </a:xfrm>
            <a:custGeom>
              <a:avLst/>
              <a:gdLst>
                <a:gd name="T0" fmla="*/ 0 w 92"/>
                <a:gd name="T1" fmla="*/ 268 h 81"/>
                <a:gd name="T2" fmla="*/ 172 w 92"/>
                <a:gd name="T3" fmla="*/ 268 h 81"/>
                <a:gd name="T4" fmla="*/ 304 w 92"/>
                <a:gd name="T5" fmla="*/ 132 h 81"/>
                <a:gd name="T6" fmla="*/ 172 w 92"/>
                <a:gd name="T7" fmla="*/ 0 h 81"/>
                <a:gd name="T8" fmla="*/ 0 w 92"/>
                <a:gd name="T9" fmla="*/ 0 h 81"/>
                <a:gd name="T10" fmla="*/ 0 w 92"/>
                <a:gd name="T11" fmla="*/ 268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"/>
                <a:gd name="T19" fmla="*/ 0 h 81"/>
                <a:gd name="T20" fmla="*/ 92 w 92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" h="81">
                  <a:moveTo>
                    <a:pt x="0" y="81"/>
                  </a:moveTo>
                  <a:cubicBezTo>
                    <a:pt x="52" y="81"/>
                    <a:pt x="52" y="81"/>
                    <a:pt x="52" y="81"/>
                  </a:cubicBezTo>
                  <a:cubicBezTo>
                    <a:pt x="74" y="81"/>
                    <a:pt x="92" y="63"/>
                    <a:pt x="92" y="40"/>
                  </a:cubicBezTo>
                  <a:cubicBezTo>
                    <a:pt x="92" y="18"/>
                    <a:pt x="74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80" name="Freeform 272"/>
            <p:cNvSpPr>
              <a:spLocks/>
            </p:cNvSpPr>
            <p:nvPr/>
          </p:nvSpPr>
          <p:spPr bwMode="auto">
            <a:xfrm>
              <a:off x="1198" y="2209"/>
              <a:ext cx="305" cy="268"/>
            </a:xfrm>
            <a:custGeom>
              <a:avLst/>
              <a:gdLst>
                <a:gd name="T0" fmla="*/ 0 w 92"/>
                <a:gd name="T1" fmla="*/ 268 h 81"/>
                <a:gd name="T2" fmla="*/ 172 w 92"/>
                <a:gd name="T3" fmla="*/ 268 h 81"/>
                <a:gd name="T4" fmla="*/ 305 w 92"/>
                <a:gd name="T5" fmla="*/ 132 h 81"/>
                <a:gd name="T6" fmla="*/ 172 w 92"/>
                <a:gd name="T7" fmla="*/ 0 h 81"/>
                <a:gd name="T8" fmla="*/ 0 w 92"/>
                <a:gd name="T9" fmla="*/ 0 h 81"/>
                <a:gd name="T10" fmla="*/ 0 w 92"/>
                <a:gd name="T11" fmla="*/ 268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"/>
                <a:gd name="T19" fmla="*/ 0 h 81"/>
                <a:gd name="T20" fmla="*/ 92 w 92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" h="81">
                  <a:moveTo>
                    <a:pt x="0" y="81"/>
                  </a:moveTo>
                  <a:cubicBezTo>
                    <a:pt x="52" y="81"/>
                    <a:pt x="52" y="81"/>
                    <a:pt x="52" y="81"/>
                  </a:cubicBezTo>
                  <a:cubicBezTo>
                    <a:pt x="74" y="81"/>
                    <a:pt x="92" y="63"/>
                    <a:pt x="92" y="40"/>
                  </a:cubicBezTo>
                  <a:cubicBezTo>
                    <a:pt x="92" y="18"/>
                    <a:pt x="74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81" name="Freeform 275"/>
            <p:cNvSpPr>
              <a:spLocks/>
            </p:cNvSpPr>
            <p:nvPr/>
          </p:nvSpPr>
          <p:spPr bwMode="auto">
            <a:xfrm>
              <a:off x="2251" y="2464"/>
              <a:ext cx="268" cy="265"/>
            </a:xfrm>
            <a:custGeom>
              <a:avLst/>
              <a:gdLst>
                <a:gd name="T0" fmla="*/ 268 w 81"/>
                <a:gd name="T1" fmla="*/ 133 h 80"/>
                <a:gd name="T2" fmla="*/ 0 w 81"/>
                <a:gd name="T3" fmla="*/ 265 h 80"/>
                <a:gd name="T4" fmla="*/ 40 w 81"/>
                <a:gd name="T5" fmla="*/ 133 h 80"/>
                <a:gd name="T6" fmla="*/ 40 w 81"/>
                <a:gd name="T7" fmla="*/ 129 h 80"/>
                <a:gd name="T8" fmla="*/ 0 w 81"/>
                <a:gd name="T9" fmla="*/ 0 h 80"/>
                <a:gd name="T10" fmla="*/ 268 w 81"/>
                <a:gd name="T11" fmla="*/ 133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"/>
                <a:gd name="T19" fmla="*/ 0 h 80"/>
                <a:gd name="T20" fmla="*/ 81 w 81"/>
                <a:gd name="T21" fmla="*/ 80 h 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" h="80">
                  <a:moveTo>
                    <a:pt x="81" y="40"/>
                  </a:moveTo>
                  <a:cubicBezTo>
                    <a:pt x="81" y="40"/>
                    <a:pt x="62" y="80"/>
                    <a:pt x="0" y="80"/>
                  </a:cubicBezTo>
                  <a:cubicBezTo>
                    <a:pt x="0" y="80"/>
                    <a:pt x="12" y="76"/>
                    <a:pt x="12" y="40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4"/>
                    <a:pt x="0" y="0"/>
                    <a:pt x="0" y="0"/>
                  </a:cubicBezTo>
                  <a:cubicBezTo>
                    <a:pt x="62" y="0"/>
                    <a:pt x="81" y="40"/>
                    <a:pt x="81" y="40"/>
                  </a:cubicBez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82" name="Text Box 280"/>
            <p:cNvSpPr txBox="1">
              <a:spLocks noChangeArrowheads="1"/>
            </p:cNvSpPr>
            <p:nvPr/>
          </p:nvSpPr>
          <p:spPr bwMode="auto">
            <a:xfrm>
              <a:off x="302" y="3034"/>
              <a:ext cx="1338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(Note: decomposed one 4-input AND input two smaller ANDs to enable partitioning into 3-input sub-circuits)</a:t>
              </a:r>
            </a:p>
          </p:txBody>
        </p:sp>
        <p:sp>
          <p:nvSpPr>
            <p:cNvPr id="183" name="Line 281"/>
            <p:cNvSpPr>
              <a:spLocks noChangeShapeType="1"/>
            </p:cNvSpPr>
            <p:nvPr/>
          </p:nvSpPr>
          <p:spPr bwMode="auto">
            <a:xfrm flipV="1">
              <a:off x="704" y="2512"/>
              <a:ext cx="82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sp>
        <p:nvSpPr>
          <p:cNvPr id="186" name="Rectangle 289"/>
          <p:cNvSpPr>
            <a:spLocks noChangeArrowheads="1"/>
          </p:cNvSpPr>
          <p:nvPr/>
        </p:nvSpPr>
        <p:spPr bwMode="auto">
          <a:xfrm>
            <a:off x="5367338" y="2644775"/>
            <a:ext cx="7534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87" name="Rectangle 290"/>
          <p:cNvSpPr>
            <a:spLocks noChangeArrowheads="1"/>
          </p:cNvSpPr>
          <p:nvPr/>
        </p:nvSpPr>
        <p:spPr bwMode="auto">
          <a:xfrm>
            <a:off x="5380038" y="2847975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88" name="Rectangle 291"/>
          <p:cNvSpPr>
            <a:spLocks noChangeArrowheads="1"/>
          </p:cNvSpPr>
          <p:nvPr/>
        </p:nvSpPr>
        <p:spPr bwMode="auto">
          <a:xfrm>
            <a:off x="7005638" y="3784600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6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89" name="Rectangle 292"/>
          <p:cNvSpPr>
            <a:spLocks noChangeArrowheads="1"/>
          </p:cNvSpPr>
          <p:nvPr/>
        </p:nvSpPr>
        <p:spPr bwMode="auto">
          <a:xfrm>
            <a:off x="7005638" y="4011613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7</a:t>
            </a:r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FPGA Internals: Switch Matrices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79400" y="1155700"/>
            <a:ext cx="8648700" cy="142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Previous slides had hardwired connections between LUTs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Instead, want to program the connections too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Use switch matrices (also known as programmable interconnect)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Simple mux-based version – each output can be set to any of the four inputs just by programming its 2-bit configuration memory</a:t>
            </a:r>
          </a:p>
        </p:txBody>
      </p:sp>
      <p:sp>
        <p:nvSpPr>
          <p:cNvPr id="9" name="Rectangle 360"/>
          <p:cNvSpPr>
            <a:spLocks noChangeArrowheads="1"/>
          </p:cNvSpPr>
          <p:nvPr/>
        </p:nvSpPr>
        <p:spPr bwMode="auto">
          <a:xfrm>
            <a:off x="1576388" y="2770188"/>
            <a:ext cx="3565525" cy="3533775"/>
          </a:xfrm>
          <a:prstGeom prst="rect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" name="Rectangle 381"/>
          <p:cNvSpPr>
            <a:spLocks noChangeArrowheads="1"/>
          </p:cNvSpPr>
          <p:nvPr/>
        </p:nvSpPr>
        <p:spPr bwMode="auto">
          <a:xfrm>
            <a:off x="1795463" y="3006725"/>
            <a:ext cx="952500" cy="2068513"/>
          </a:xfrm>
          <a:prstGeom prst="rect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" name="Rectangle 382"/>
          <p:cNvSpPr>
            <a:spLocks noChangeArrowheads="1"/>
          </p:cNvSpPr>
          <p:nvPr/>
        </p:nvSpPr>
        <p:spPr bwMode="auto">
          <a:xfrm>
            <a:off x="4035425" y="3006725"/>
            <a:ext cx="957263" cy="2068513"/>
          </a:xfrm>
          <a:prstGeom prst="rect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" name="Line 383"/>
          <p:cNvSpPr>
            <a:spLocks noChangeShapeType="1"/>
          </p:cNvSpPr>
          <p:nvPr/>
        </p:nvSpPr>
        <p:spPr bwMode="auto">
          <a:xfrm>
            <a:off x="2433638" y="5075238"/>
            <a:ext cx="0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" name="Rectangle 384"/>
          <p:cNvSpPr>
            <a:spLocks noChangeArrowheads="1"/>
          </p:cNvSpPr>
          <p:nvPr/>
        </p:nvSpPr>
        <p:spPr bwMode="auto">
          <a:xfrm>
            <a:off x="2166938" y="3224213"/>
            <a:ext cx="530225" cy="1619250"/>
          </a:xfrm>
          <a:prstGeom prst="rect">
            <a:avLst/>
          </a:prstGeom>
          <a:solidFill>
            <a:srgbClr val="D4E0F3"/>
          </a:solidFill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" name="Line 385"/>
          <p:cNvSpPr>
            <a:spLocks noChangeShapeType="1"/>
          </p:cNvSpPr>
          <p:nvPr/>
        </p:nvSpPr>
        <p:spPr bwMode="auto">
          <a:xfrm>
            <a:off x="2162175" y="3429000"/>
            <a:ext cx="534988" cy="0"/>
          </a:xfrm>
          <a:prstGeom prst="line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" name="Line 386"/>
          <p:cNvSpPr>
            <a:spLocks noChangeShapeType="1"/>
          </p:cNvSpPr>
          <p:nvPr/>
        </p:nvSpPr>
        <p:spPr bwMode="auto">
          <a:xfrm>
            <a:off x="2162175" y="3627438"/>
            <a:ext cx="534988" cy="0"/>
          </a:xfrm>
          <a:prstGeom prst="line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" name="Line 387"/>
          <p:cNvSpPr>
            <a:spLocks noChangeShapeType="1"/>
          </p:cNvSpPr>
          <p:nvPr/>
        </p:nvSpPr>
        <p:spPr bwMode="auto">
          <a:xfrm>
            <a:off x="2162175" y="3832225"/>
            <a:ext cx="534988" cy="0"/>
          </a:xfrm>
          <a:prstGeom prst="line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" name="Line 388"/>
          <p:cNvSpPr>
            <a:spLocks noChangeShapeType="1"/>
          </p:cNvSpPr>
          <p:nvPr/>
        </p:nvSpPr>
        <p:spPr bwMode="auto">
          <a:xfrm>
            <a:off x="2162175" y="4035425"/>
            <a:ext cx="534988" cy="0"/>
          </a:xfrm>
          <a:prstGeom prst="line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" name="Line 389"/>
          <p:cNvSpPr>
            <a:spLocks noChangeShapeType="1"/>
          </p:cNvSpPr>
          <p:nvPr/>
        </p:nvSpPr>
        <p:spPr bwMode="auto">
          <a:xfrm>
            <a:off x="2162175" y="4235450"/>
            <a:ext cx="534988" cy="0"/>
          </a:xfrm>
          <a:prstGeom prst="line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9" name="Line 390"/>
          <p:cNvSpPr>
            <a:spLocks noChangeShapeType="1"/>
          </p:cNvSpPr>
          <p:nvPr/>
        </p:nvSpPr>
        <p:spPr bwMode="auto">
          <a:xfrm>
            <a:off x="2162175" y="4440238"/>
            <a:ext cx="534988" cy="0"/>
          </a:xfrm>
          <a:prstGeom prst="line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0" name="Line 391"/>
          <p:cNvSpPr>
            <a:spLocks noChangeShapeType="1"/>
          </p:cNvSpPr>
          <p:nvPr/>
        </p:nvSpPr>
        <p:spPr bwMode="auto">
          <a:xfrm>
            <a:off x="2162175" y="4643438"/>
            <a:ext cx="534988" cy="0"/>
          </a:xfrm>
          <a:prstGeom prst="line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1" name="Rectangle 392"/>
          <p:cNvSpPr>
            <a:spLocks noChangeArrowheads="1"/>
          </p:cNvSpPr>
          <p:nvPr/>
        </p:nvSpPr>
        <p:spPr bwMode="auto">
          <a:xfrm>
            <a:off x="1865313" y="3027363"/>
            <a:ext cx="28052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8x2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2" name="Rectangle 395"/>
          <p:cNvSpPr>
            <a:spLocks noChangeArrowheads="1"/>
          </p:cNvSpPr>
          <p:nvPr/>
        </p:nvSpPr>
        <p:spPr bwMode="auto">
          <a:xfrm>
            <a:off x="2147888" y="3027363"/>
            <a:ext cx="34144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Mem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3" name="Rectangle 396"/>
          <p:cNvSpPr>
            <a:spLocks noChangeArrowheads="1"/>
          </p:cNvSpPr>
          <p:nvPr/>
        </p:nvSpPr>
        <p:spPr bwMode="auto">
          <a:xfrm>
            <a:off x="2422525" y="3027363"/>
            <a:ext cx="3847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.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4" name="Rectangle 397"/>
          <p:cNvSpPr>
            <a:spLocks noChangeArrowheads="1"/>
          </p:cNvSpPr>
          <p:nvPr/>
        </p:nvSpPr>
        <p:spPr bwMode="auto">
          <a:xfrm>
            <a:off x="2351088" y="3248025"/>
            <a:ext cx="18915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00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5" name="Rectangle 398"/>
          <p:cNvSpPr>
            <a:spLocks noChangeArrowheads="1"/>
          </p:cNvSpPr>
          <p:nvPr/>
        </p:nvSpPr>
        <p:spPr bwMode="auto">
          <a:xfrm>
            <a:off x="2351088" y="3448050"/>
            <a:ext cx="17312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00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" name="Rectangle 399"/>
          <p:cNvSpPr>
            <a:spLocks noChangeArrowheads="1"/>
          </p:cNvSpPr>
          <p:nvPr/>
        </p:nvSpPr>
        <p:spPr bwMode="auto">
          <a:xfrm>
            <a:off x="2351088" y="3649663"/>
            <a:ext cx="18915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00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7" name="Rectangle 400"/>
          <p:cNvSpPr>
            <a:spLocks noChangeArrowheads="1"/>
          </p:cNvSpPr>
          <p:nvPr/>
        </p:nvSpPr>
        <p:spPr bwMode="auto">
          <a:xfrm>
            <a:off x="2351088" y="3849688"/>
            <a:ext cx="18915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00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8" name="Rectangle 401"/>
          <p:cNvSpPr>
            <a:spLocks noChangeArrowheads="1"/>
          </p:cNvSpPr>
          <p:nvPr/>
        </p:nvSpPr>
        <p:spPr bwMode="auto">
          <a:xfrm>
            <a:off x="2351088" y="4057650"/>
            <a:ext cx="17312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00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9" name="Rectangle 402"/>
          <p:cNvSpPr>
            <a:spLocks noChangeArrowheads="1"/>
          </p:cNvSpPr>
          <p:nvPr/>
        </p:nvSpPr>
        <p:spPr bwMode="auto">
          <a:xfrm>
            <a:off x="2351088" y="4254500"/>
            <a:ext cx="18915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00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0" name="Rectangle 403"/>
          <p:cNvSpPr>
            <a:spLocks noChangeArrowheads="1"/>
          </p:cNvSpPr>
          <p:nvPr/>
        </p:nvSpPr>
        <p:spPr bwMode="auto">
          <a:xfrm>
            <a:off x="2351088" y="4462463"/>
            <a:ext cx="17312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00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1" name="Rectangle 404"/>
          <p:cNvSpPr>
            <a:spLocks noChangeArrowheads="1"/>
          </p:cNvSpPr>
          <p:nvPr/>
        </p:nvSpPr>
        <p:spPr bwMode="auto">
          <a:xfrm>
            <a:off x="2351088" y="4659313"/>
            <a:ext cx="17312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00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2" name="Rectangle 405"/>
          <p:cNvSpPr>
            <a:spLocks noChangeArrowheads="1"/>
          </p:cNvSpPr>
          <p:nvPr/>
        </p:nvSpPr>
        <p:spPr bwMode="auto">
          <a:xfrm>
            <a:off x="2468563" y="4892675"/>
            <a:ext cx="20518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D0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3" name="Rectangle 406"/>
          <p:cNvSpPr>
            <a:spLocks noChangeArrowheads="1"/>
          </p:cNvSpPr>
          <p:nvPr/>
        </p:nvSpPr>
        <p:spPr bwMode="auto">
          <a:xfrm>
            <a:off x="2249488" y="4892675"/>
            <a:ext cx="1795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D1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4" name="Rectangle 407"/>
          <p:cNvSpPr>
            <a:spLocks noChangeArrowheads="1"/>
          </p:cNvSpPr>
          <p:nvPr/>
        </p:nvSpPr>
        <p:spPr bwMode="auto">
          <a:xfrm>
            <a:off x="2055813" y="3248025"/>
            <a:ext cx="9457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5" name="Rectangle 408"/>
          <p:cNvSpPr>
            <a:spLocks noChangeArrowheads="1"/>
          </p:cNvSpPr>
          <p:nvPr/>
        </p:nvSpPr>
        <p:spPr bwMode="auto">
          <a:xfrm>
            <a:off x="2055813" y="3448050"/>
            <a:ext cx="6412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6" name="Rectangle 409"/>
          <p:cNvSpPr>
            <a:spLocks noChangeArrowheads="1"/>
          </p:cNvSpPr>
          <p:nvPr/>
        </p:nvSpPr>
        <p:spPr bwMode="auto">
          <a:xfrm>
            <a:off x="2055813" y="3649663"/>
            <a:ext cx="9457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7" name="Rectangle 410"/>
          <p:cNvSpPr>
            <a:spLocks noChangeArrowheads="1"/>
          </p:cNvSpPr>
          <p:nvPr/>
        </p:nvSpPr>
        <p:spPr bwMode="auto">
          <a:xfrm>
            <a:off x="2055813" y="3849688"/>
            <a:ext cx="9457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8" name="Rectangle 411"/>
          <p:cNvSpPr>
            <a:spLocks noChangeArrowheads="1"/>
          </p:cNvSpPr>
          <p:nvPr/>
        </p:nvSpPr>
        <p:spPr bwMode="auto">
          <a:xfrm>
            <a:off x="2055813" y="4057650"/>
            <a:ext cx="865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4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9" name="Rectangle 412"/>
          <p:cNvSpPr>
            <a:spLocks noChangeArrowheads="1"/>
          </p:cNvSpPr>
          <p:nvPr/>
        </p:nvSpPr>
        <p:spPr bwMode="auto">
          <a:xfrm>
            <a:off x="2055813" y="4254500"/>
            <a:ext cx="9457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0" name="Rectangle 413"/>
          <p:cNvSpPr>
            <a:spLocks noChangeArrowheads="1"/>
          </p:cNvSpPr>
          <p:nvPr/>
        </p:nvSpPr>
        <p:spPr bwMode="auto">
          <a:xfrm>
            <a:off x="2055813" y="4462463"/>
            <a:ext cx="865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6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1" name="Rectangle 414"/>
          <p:cNvSpPr>
            <a:spLocks noChangeArrowheads="1"/>
          </p:cNvSpPr>
          <p:nvPr/>
        </p:nvSpPr>
        <p:spPr bwMode="auto">
          <a:xfrm>
            <a:off x="2055813" y="4659313"/>
            <a:ext cx="865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7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2" name="Rectangle 415"/>
          <p:cNvSpPr>
            <a:spLocks noChangeArrowheads="1"/>
          </p:cNvSpPr>
          <p:nvPr/>
        </p:nvSpPr>
        <p:spPr bwMode="auto">
          <a:xfrm>
            <a:off x="1824038" y="3963988"/>
            <a:ext cx="15869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a2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3" name="Rectangle 416"/>
          <p:cNvSpPr>
            <a:spLocks noChangeArrowheads="1"/>
          </p:cNvSpPr>
          <p:nvPr/>
        </p:nvSpPr>
        <p:spPr bwMode="auto">
          <a:xfrm>
            <a:off x="1824038" y="4117975"/>
            <a:ext cx="13625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a1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4" name="Rectangle 417"/>
          <p:cNvSpPr>
            <a:spLocks noChangeArrowheads="1"/>
          </p:cNvSpPr>
          <p:nvPr/>
        </p:nvSpPr>
        <p:spPr bwMode="auto">
          <a:xfrm>
            <a:off x="1824038" y="4297363"/>
            <a:ext cx="15869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a0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5" name="Rectangle 418"/>
          <p:cNvSpPr>
            <a:spLocks noChangeArrowheads="1"/>
          </p:cNvSpPr>
          <p:nvPr/>
        </p:nvSpPr>
        <p:spPr bwMode="auto">
          <a:xfrm>
            <a:off x="1314450" y="4140200"/>
            <a:ext cx="13785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P1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6" name="Rectangle 419"/>
          <p:cNvSpPr>
            <a:spLocks noChangeArrowheads="1"/>
          </p:cNvSpPr>
          <p:nvPr/>
        </p:nvSpPr>
        <p:spPr bwMode="auto">
          <a:xfrm>
            <a:off x="1314450" y="3960813"/>
            <a:ext cx="16030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P0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7" name="Rectangle 420"/>
          <p:cNvSpPr>
            <a:spLocks noChangeArrowheads="1"/>
          </p:cNvSpPr>
          <p:nvPr/>
        </p:nvSpPr>
        <p:spPr bwMode="auto">
          <a:xfrm>
            <a:off x="5343525" y="5167313"/>
            <a:ext cx="22923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Q0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8" name="Rectangle 421"/>
          <p:cNvSpPr>
            <a:spLocks noChangeArrowheads="1"/>
          </p:cNvSpPr>
          <p:nvPr/>
        </p:nvSpPr>
        <p:spPr bwMode="auto">
          <a:xfrm>
            <a:off x="5343525" y="5411788"/>
            <a:ext cx="1857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Q1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9" name="Rectangle 422"/>
          <p:cNvSpPr>
            <a:spLocks noChangeArrowheads="1"/>
          </p:cNvSpPr>
          <p:nvPr/>
        </p:nvSpPr>
        <p:spPr bwMode="auto">
          <a:xfrm>
            <a:off x="1314450" y="4305300"/>
            <a:ext cx="16030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P2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0" name="Rectangle 423"/>
          <p:cNvSpPr>
            <a:spLocks noChangeArrowheads="1"/>
          </p:cNvSpPr>
          <p:nvPr/>
        </p:nvSpPr>
        <p:spPr bwMode="auto">
          <a:xfrm>
            <a:off x="1314450" y="5543550"/>
            <a:ext cx="16030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P3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1" name="Rectangle 424"/>
          <p:cNvSpPr>
            <a:spLocks noChangeArrowheads="1"/>
          </p:cNvSpPr>
          <p:nvPr/>
        </p:nvSpPr>
        <p:spPr bwMode="auto">
          <a:xfrm>
            <a:off x="1314450" y="5718175"/>
            <a:ext cx="16030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P4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2" name="Rectangle 425"/>
          <p:cNvSpPr>
            <a:spLocks noChangeArrowheads="1"/>
          </p:cNvSpPr>
          <p:nvPr/>
        </p:nvSpPr>
        <p:spPr bwMode="auto">
          <a:xfrm>
            <a:off x="3328988" y="6415088"/>
            <a:ext cx="5129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(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3" name="Rectangle 426"/>
          <p:cNvSpPr>
            <a:spLocks noChangeArrowheads="1"/>
          </p:cNvSpPr>
          <p:nvPr/>
        </p:nvSpPr>
        <p:spPr bwMode="auto">
          <a:xfrm>
            <a:off x="3378200" y="641508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000000"/>
                </a:solidFill>
                <a:latin typeface="Comic Sans MS" pitchFamily="66" charset="0"/>
              </a:rPr>
              <a:t>a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4" name="Rectangle 427"/>
          <p:cNvSpPr>
            <a:spLocks noChangeArrowheads="1"/>
          </p:cNvSpPr>
          <p:nvPr/>
        </p:nvSpPr>
        <p:spPr bwMode="auto">
          <a:xfrm>
            <a:off x="3457575" y="6415088"/>
            <a:ext cx="5129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)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5" name="Line 431"/>
          <p:cNvSpPr>
            <a:spLocks noChangeShapeType="1"/>
          </p:cNvSpPr>
          <p:nvPr/>
        </p:nvSpPr>
        <p:spPr bwMode="auto">
          <a:xfrm>
            <a:off x="1512888" y="4059238"/>
            <a:ext cx="168275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6" name="Freeform 432"/>
          <p:cNvSpPr>
            <a:spLocks/>
          </p:cNvSpPr>
          <p:nvPr/>
        </p:nvSpPr>
        <p:spPr bwMode="auto">
          <a:xfrm>
            <a:off x="1654175" y="4017963"/>
            <a:ext cx="149225" cy="80962"/>
          </a:xfrm>
          <a:custGeom>
            <a:avLst/>
            <a:gdLst>
              <a:gd name="T0" fmla="*/ 0 w 94"/>
              <a:gd name="T1" fmla="*/ 80962 h 51"/>
              <a:gd name="T2" fmla="*/ 149225 w 94"/>
              <a:gd name="T3" fmla="*/ 41275 h 51"/>
              <a:gd name="T4" fmla="*/ 0 w 94"/>
              <a:gd name="T5" fmla="*/ 0 h 51"/>
              <a:gd name="T6" fmla="*/ 0 w 94"/>
              <a:gd name="T7" fmla="*/ 80962 h 51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51"/>
              <a:gd name="T14" fmla="*/ 94 w 94"/>
              <a:gd name="T15" fmla="*/ 51 h 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51">
                <a:moveTo>
                  <a:pt x="0" y="51"/>
                </a:moveTo>
                <a:lnTo>
                  <a:pt x="94" y="26"/>
                </a:lnTo>
                <a:lnTo>
                  <a:pt x="0" y="0"/>
                </a:lnTo>
                <a:lnTo>
                  <a:pt x="0" y="5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7" name="Rectangle 433"/>
          <p:cNvSpPr>
            <a:spLocks noChangeArrowheads="1"/>
          </p:cNvSpPr>
          <p:nvPr/>
        </p:nvSpPr>
        <p:spPr bwMode="auto">
          <a:xfrm>
            <a:off x="4402138" y="3224213"/>
            <a:ext cx="531812" cy="1619250"/>
          </a:xfrm>
          <a:prstGeom prst="rect">
            <a:avLst/>
          </a:prstGeom>
          <a:solidFill>
            <a:srgbClr val="D4E0F3"/>
          </a:solidFill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8" name="Line 434"/>
          <p:cNvSpPr>
            <a:spLocks noChangeShapeType="1"/>
          </p:cNvSpPr>
          <p:nvPr/>
        </p:nvSpPr>
        <p:spPr bwMode="auto">
          <a:xfrm>
            <a:off x="4398963" y="3429000"/>
            <a:ext cx="534987" cy="0"/>
          </a:xfrm>
          <a:prstGeom prst="line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9" name="Line 435"/>
          <p:cNvSpPr>
            <a:spLocks noChangeShapeType="1"/>
          </p:cNvSpPr>
          <p:nvPr/>
        </p:nvSpPr>
        <p:spPr bwMode="auto">
          <a:xfrm>
            <a:off x="4398963" y="3627438"/>
            <a:ext cx="534987" cy="0"/>
          </a:xfrm>
          <a:prstGeom prst="line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0" name="Line 436"/>
          <p:cNvSpPr>
            <a:spLocks noChangeShapeType="1"/>
          </p:cNvSpPr>
          <p:nvPr/>
        </p:nvSpPr>
        <p:spPr bwMode="auto">
          <a:xfrm>
            <a:off x="4398963" y="3832225"/>
            <a:ext cx="534987" cy="0"/>
          </a:xfrm>
          <a:prstGeom prst="line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1" name="Line 437"/>
          <p:cNvSpPr>
            <a:spLocks noChangeShapeType="1"/>
          </p:cNvSpPr>
          <p:nvPr/>
        </p:nvSpPr>
        <p:spPr bwMode="auto">
          <a:xfrm>
            <a:off x="4398963" y="4035425"/>
            <a:ext cx="534987" cy="0"/>
          </a:xfrm>
          <a:prstGeom prst="line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2" name="Line 438"/>
          <p:cNvSpPr>
            <a:spLocks noChangeShapeType="1"/>
          </p:cNvSpPr>
          <p:nvPr/>
        </p:nvSpPr>
        <p:spPr bwMode="auto">
          <a:xfrm>
            <a:off x="4398963" y="4235450"/>
            <a:ext cx="534987" cy="0"/>
          </a:xfrm>
          <a:prstGeom prst="line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3" name="Line 439"/>
          <p:cNvSpPr>
            <a:spLocks noChangeShapeType="1"/>
          </p:cNvSpPr>
          <p:nvPr/>
        </p:nvSpPr>
        <p:spPr bwMode="auto">
          <a:xfrm>
            <a:off x="4398963" y="4440238"/>
            <a:ext cx="534987" cy="0"/>
          </a:xfrm>
          <a:prstGeom prst="line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4" name="Line 440"/>
          <p:cNvSpPr>
            <a:spLocks noChangeShapeType="1"/>
          </p:cNvSpPr>
          <p:nvPr/>
        </p:nvSpPr>
        <p:spPr bwMode="auto">
          <a:xfrm>
            <a:off x="4398963" y="4643438"/>
            <a:ext cx="534987" cy="0"/>
          </a:xfrm>
          <a:prstGeom prst="line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5" name="Rectangle 441"/>
          <p:cNvSpPr>
            <a:spLocks noChangeArrowheads="1"/>
          </p:cNvSpPr>
          <p:nvPr/>
        </p:nvSpPr>
        <p:spPr bwMode="auto">
          <a:xfrm>
            <a:off x="4122738" y="3027363"/>
            <a:ext cx="28052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8x2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6" name="Rectangle 444"/>
          <p:cNvSpPr>
            <a:spLocks noChangeArrowheads="1"/>
          </p:cNvSpPr>
          <p:nvPr/>
        </p:nvSpPr>
        <p:spPr bwMode="auto">
          <a:xfrm>
            <a:off x="4413250" y="3027363"/>
            <a:ext cx="34144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Mem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7" name="Rectangle 445"/>
          <p:cNvSpPr>
            <a:spLocks noChangeArrowheads="1"/>
          </p:cNvSpPr>
          <p:nvPr/>
        </p:nvSpPr>
        <p:spPr bwMode="auto">
          <a:xfrm>
            <a:off x="4678363" y="3027363"/>
            <a:ext cx="3847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.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8" name="Rectangle 446"/>
          <p:cNvSpPr>
            <a:spLocks noChangeArrowheads="1"/>
          </p:cNvSpPr>
          <p:nvPr/>
        </p:nvSpPr>
        <p:spPr bwMode="auto">
          <a:xfrm>
            <a:off x="4587875" y="3248025"/>
            <a:ext cx="18915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00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9" name="Rectangle 447"/>
          <p:cNvSpPr>
            <a:spLocks noChangeArrowheads="1"/>
          </p:cNvSpPr>
          <p:nvPr/>
        </p:nvSpPr>
        <p:spPr bwMode="auto">
          <a:xfrm>
            <a:off x="4587875" y="3448050"/>
            <a:ext cx="17312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00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0" name="Rectangle 448"/>
          <p:cNvSpPr>
            <a:spLocks noChangeArrowheads="1"/>
          </p:cNvSpPr>
          <p:nvPr/>
        </p:nvSpPr>
        <p:spPr bwMode="auto">
          <a:xfrm>
            <a:off x="4587875" y="3649663"/>
            <a:ext cx="18915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00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1" name="Rectangle 449"/>
          <p:cNvSpPr>
            <a:spLocks noChangeArrowheads="1"/>
          </p:cNvSpPr>
          <p:nvPr/>
        </p:nvSpPr>
        <p:spPr bwMode="auto">
          <a:xfrm>
            <a:off x="4587875" y="3849688"/>
            <a:ext cx="18915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00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2" name="Rectangle 450"/>
          <p:cNvSpPr>
            <a:spLocks noChangeArrowheads="1"/>
          </p:cNvSpPr>
          <p:nvPr/>
        </p:nvSpPr>
        <p:spPr bwMode="auto">
          <a:xfrm>
            <a:off x="4587875" y="4057650"/>
            <a:ext cx="17312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00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3" name="Rectangle 451"/>
          <p:cNvSpPr>
            <a:spLocks noChangeArrowheads="1"/>
          </p:cNvSpPr>
          <p:nvPr/>
        </p:nvSpPr>
        <p:spPr bwMode="auto">
          <a:xfrm>
            <a:off x="4587875" y="4254500"/>
            <a:ext cx="18915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00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4" name="Rectangle 452"/>
          <p:cNvSpPr>
            <a:spLocks noChangeArrowheads="1"/>
          </p:cNvSpPr>
          <p:nvPr/>
        </p:nvSpPr>
        <p:spPr bwMode="auto">
          <a:xfrm>
            <a:off x="4587875" y="4462463"/>
            <a:ext cx="17312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00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5" name="Rectangle 453"/>
          <p:cNvSpPr>
            <a:spLocks noChangeArrowheads="1"/>
          </p:cNvSpPr>
          <p:nvPr/>
        </p:nvSpPr>
        <p:spPr bwMode="auto">
          <a:xfrm>
            <a:off x="4587875" y="4659313"/>
            <a:ext cx="17312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00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6" name="Rectangle 454"/>
          <p:cNvSpPr>
            <a:spLocks noChangeArrowheads="1"/>
          </p:cNvSpPr>
          <p:nvPr/>
        </p:nvSpPr>
        <p:spPr bwMode="auto">
          <a:xfrm>
            <a:off x="4687888" y="4892675"/>
            <a:ext cx="20518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D0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7" name="Rectangle 455"/>
          <p:cNvSpPr>
            <a:spLocks noChangeArrowheads="1"/>
          </p:cNvSpPr>
          <p:nvPr/>
        </p:nvSpPr>
        <p:spPr bwMode="auto">
          <a:xfrm>
            <a:off x="4459288" y="4892675"/>
            <a:ext cx="1795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D1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8" name="Rectangle 456"/>
          <p:cNvSpPr>
            <a:spLocks noChangeArrowheads="1"/>
          </p:cNvSpPr>
          <p:nvPr/>
        </p:nvSpPr>
        <p:spPr bwMode="auto">
          <a:xfrm>
            <a:off x="4292600" y="3248025"/>
            <a:ext cx="9457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9" name="Rectangle 457"/>
          <p:cNvSpPr>
            <a:spLocks noChangeArrowheads="1"/>
          </p:cNvSpPr>
          <p:nvPr/>
        </p:nvSpPr>
        <p:spPr bwMode="auto">
          <a:xfrm>
            <a:off x="4292600" y="3448050"/>
            <a:ext cx="6412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0" name="Rectangle 458"/>
          <p:cNvSpPr>
            <a:spLocks noChangeArrowheads="1"/>
          </p:cNvSpPr>
          <p:nvPr/>
        </p:nvSpPr>
        <p:spPr bwMode="auto">
          <a:xfrm>
            <a:off x="4292600" y="3649663"/>
            <a:ext cx="9457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1" name="Rectangle 459"/>
          <p:cNvSpPr>
            <a:spLocks noChangeArrowheads="1"/>
          </p:cNvSpPr>
          <p:nvPr/>
        </p:nvSpPr>
        <p:spPr bwMode="auto">
          <a:xfrm>
            <a:off x="4292600" y="3849688"/>
            <a:ext cx="9457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2" name="Rectangle 460"/>
          <p:cNvSpPr>
            <a:spLocks noChangeArrowheads="1"/>
          </p:cNvSpPr>
          <p:nvPr/>
        </p:nvSpPr>
        <p:spPr bwMode="auto">
          <a:xfrm>
            <a:off x="4292600" y="4057650"/>
            <a:ext cx="865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4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3" name="Rectangle 461"/>
          <p:cNvSpPr>
            <a:spLocks noChangeArrowheads="1"/>
          </p:cNvSpPr>
          <p:nvPr/>
        </p:nvSpPr>
        <p:spPr bwMode="auto">
          <a:xfrm>
            <a:off x="4292600" y="4254500"/>
            <a:ext cx="9457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4" name="Rectangle 462"/>
          <p:cNvSpPr>
            <a:spLocks noChangeArrowheads="1"/>
          </p:cNvSpPr>
          <p:nvPr/>
        </p:nvSpPr>
        <p:spPr bwMode="auto">
          <a:xfrm>
            <a:off x="4292600" y="4462463"/>
            <a:ext cx="865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6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5" name="Rectangle 463"/>
          <p:cNvSpPr>
            <a:spLocks noChangeArrowheads="1"/>
          </p:cNvSpPr>
          <p:nvPr/>
        </p:nvSpPr>
        <p:spPr bwMode="auto">
          <a:xfrm>
            <a:off x="4292600" y="4659313"/>
            <a:ext cx="865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7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6" name="Rectangle 464"/>
          <p:cNvSpPr>
            <a:spLocks noChangeArrowheads="1"/>
          </p:cNvSpPr>
          <p:nvPr/>
        </p:nvSpPr>
        <p:spPr bwMode="auto">
          <a:xfrm>
            <a:off x="4060825" y="3963988"/>
            <a:ext cx="15869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a2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7" name="Rectangle 465"/>
          <p:cNvSpPr>
            <a:spLocks noChangeArrowheads="1"/>
          </p:cNvSpPr>
          <p:nvPr/>
        </p:nvSpPr>
        <p:spPr bwMode="auto">
          <a:xfrm>
            <a:off x="4060825" y="4117975"/>
            <a:ext cx="13625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a1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8" name="Rectangle 466"/>
          <p:cNvSpPr>
            <a:spLocks noChangeArrowheads="1"/>
          </p:cNvSpPr>
          <p:nvPr/>
        </p:nvSpPr>
        <p:spPr bwMode="auto">
          <a:xfrm>
            <a:off x="4060825" y="4297363"/>
            <a:ext cx="15869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a0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9" name="Rectangle 493"/>
          <p:cNvSpPr>
            <a:spLocks noChangeArrowheads="1"/>
          </p:cNvSpPr>
          <p:nvPr/>
        </p:nvSpPr>
        <p:spPr bwMode="auto">
          <a:xfrm>
            <a:off x="3189288" y="2797175"/>
            <a:ext cx="38953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FPGA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0" name="Freeform 532"/>
          <p:cNvSpPr>
            <a:spLocks/>
          </p:cNvSpPr>
          <p:nvPr/>
        </p:nvSpPr>
        <p:spPr bwMode="auto">
          <a:xfrm>
            <a:off x="2520950" y="5075238"/>
            <a:ext cx="212725" cy="207962"/>
          </a:xfrm>
          <a:custGeom>
            <a:avLst/>
            <a:gdLst>
              <a:gd name="T0" fmla="*/ 0 w 134"/>
              <a:gd name="T1" fmla="*/ 0 h 131"/>
              <a:gd name="T2" fmla="*/ 0 w 134"/>
              <a:gd name="T3" fmla="*/ 207962 h 131"/>
              <a:gd name="T4" fmla="*/ 212725 w 134"/>
              <a:gd name="T5" fmla="*/ 207962 h 131"/>
              <a:gd name="T6" fmla="*/ 0 60000 65536"/>
              <a:gd name="T7" fmla="*/ 0 60000 65536"/>
              <a:gd name="T8" fmla="*/ 0 60000 65536"/>
              <a:gd name="T9" fmla="*/ 0 w 134"/>
              <a:gd name="T10" fmla="*/ 0 h 131"/>
              <a:gd name="T11" fmla="*/ 134 w 134"/>
              <a:gd name="T12" fmla="*/ 131 h 1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" h="131">
                <a:moveTo>
                  <a:pt x="0" y="0"/>
                </a:moveTo>
                <a:lnTo>
                  <a:pt x="0" y="131"/>
                </a:lnTo>
                <a:lnTo>
                  <a:pt x="134" y="131"/>
                </a:lnTo>
              </a:path>
            </a:pathLst>
          </a:cu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" name="Freeform 533"/>
          <p:cNvSpPr>
            <a:spLocks/>
          </p:cNvSpPr>
          <p:nvPr/>
        </p:nvSpPr>
        <p:spPr bwMode="auto">
          <a:xfrm>
            <a:off x="2706688" y="5241925"/>
            <a:ext cx="149225" cy="82550"/>
          </a:xfrm>
          <a:custGeom>
            <a:avLst/>
            <a:gdLst>
              <a:gd name="T0" fmla="*/ 0 w 94"/>
              <a:gd name="T1" fmla="*/ 82550 h 52"/>
              <a:gd name="T2" fmla="*/ 149225 w 94"/>
              <a:gd name="T3" fmla="*/ 41275 h 52"/>
              <a:gd name="T4" fmla="*/ 0 w 94"/>
              <a:gd name="T5" fmla="*/ 0 h 52"/>
              <a:gd name="T6" fmla="*/ 0 w 94"/>
              <a:gd name="T7" fmla="*/ 82550 h 52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52"/>
              <a:gd name="T14" fmla="*/ 94 w 94"/>
              <a:gd name="T15" fmla="*/ 52 h 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52">
                <a:moveTo>
                  <a:pt x="0" y="52"/>
                </a:moveTo>
                <a:lnTo>
                  <a:pt x="94" y="26"/>
                </a:lnTo>
                <a:lnTo>
                  <a:pt x="0" y="0"/>
                </a:lnTo>
                <a:lnTo>
                  <a:pt x="0" y="5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2" name="Freeform 534"/>
          <p:cNvSpPr>
            <a:spLocks/>
          </p:cNvSpPr>
          <p:nvPr/>
        </p:nvSpPr>
        <p:spPr bwMode="auto">
          <a:xfrm>
            <a:off x="2370138" y="5083175"/>
            <a:ext cx="363537" cy="373063"/>
          </a:xfrm>
          <a:custGeom>
            <a:avLst/>
            <a:gdLst>
              <a:gd name="T0" fmla="*/ 0 w 229"/>
              <a:gd name="T1" fmla="*/ 0 h 235"/>
              <a:gd name="T2" fmla="*/ 0 w 229"/>
              <a:gd name="T3" fmla="*/ 373063 h 235"/>
              <a:gd name="T4" fmla="*/ 363537 w 229"/>
              <a:gd name="T5" fmla="*/ 373063 h 235"/>
              <a:gd name="T6" fmla="*/ 0 60000 65536"/>
              <a:gd name="T7" fmla="*/ 0 60000 65536"/>
              <a:gd name="T8" fmla="*/ 0 60000 65536"/>
              <a:gd name="T9" fmla="*/ 0 w 229"/>
              <a:gd name="T10" fmla="*/ 0 h 235"/>
              <a:gd name="T11" fmla="*/ 229 w 229"/>
              <a:gd name="T12" fmla="*/ 235 h 2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9" h="235">
                <a:moveTo>
                  <a:pt x="0" y="0"/>
                </a:moveTo>
                <a:lnTo>
                  <a:pt x="0" y="235"/>
                </a:lnTo>
                <a:lnTo>
                  <a:pt x="229" y="235"/>
                </a:lnTo>
              </a:path>
            </a:pathLst>
          </a:cu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3" name="Freeform 535"/>
          <p:cNvSpPr>
            <a:spLocks/>
          </p:cNvSpPr>
          <p:nvPr/>
        </p:nvSpPr>
        <p:spPr bwMode="auto">
          <a:xfrm>
            <a:off x="2706688" y="5414963"/>
            <a:ext cx="149225" cy="80962"/>
          </a:xfrm>
          <a:custGeom>
            <a:avLst/>
            <a:gdLst>
              <a:gd name="T0" fmla="*/ 0 w 94"/>
              <a:gd name="T1" fmla="*/ 80962 h 51"/>
              <a:gd name="T2" fmla="*/ 149225 w 94"/>
              <a:gd name="T3" fmla="*/ 41275 h 51"/>
              <a:gd name="T4" fmla="*/ 0 w 94"/>
              <a:gd name="T5" fmla="*/ 0 h 51"/>
              <a:gd name="T6" fmla="*/ 0 w 94"/>
              <a:gd name="T7" fmla="*/ 80962 h 51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51"/>
              <a:gd name="T14" fmla="*/ 94 w 94"/>
              <a:gd name="T15" fmla="*/ 51 h 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51">
                <a:moveTo>
                  <a:pt x="0" y="51"/>
                </a:moveTo>
                <a:lnTo>
                  <a:pt x="94" y="26"/>
                </a:lnTo>
                <a:lnTo>
                  <a:pt x="0" y="0"/>
                </a:lnTo>
                <a:lnTo>
                  <a:pt x="0" y="5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4" name="Line 536"/>
          <p:cNvSpPr>
            <a:spLocks noChangeShapeType="1"/>
          </p:cNvSpPr>
          <p:nvPr/>
        </p:nvSpPr>
        <p:spPr bwMode="auto">
          <a:xfrm>
            <a:off x="1527175" y="5637213"/>
            <a:ext cx="1206500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5" name="Freeform 537"/>
          <p:cNvSpPr>
            <a:spLocks/>
          </p:cNvSpPr>
          <p:nvPr/>
        </p:nvSpPr>
        <p:spPr bwMode="auto">
          <a:xfrm>
            <a:off x="2706688" y="5595938"/>
            <a:ext cx="149225" cy="82550"/>
          </a:xfrm>
          <a:custGeom>
            <a:avLst/>
            <a:gdLst>
              <a:gd name="T0" fmla="*/ 0 w 94"/>
              <a:gd name="T1" fmla="*/ 82550 h 52"/>
              <a:gd name="T2" fmla="*/ 149225 w 94"/>
              <a:gd name="T3" fmla="*/ 41275 h 52"/>
              <a:gd name="T4" fmla="*/ 0 w 94"/>
              <a:gd name="T5" fmla="*/ 0 h 52"/>
              <a:gd name="T6" fmla="*/ 0 w 94"/>
              <a:gd name="T7" fmla="*/ 82550 h 52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52"/>
              <a:gd name="T14" fmla="*/ 94 w 94"/>
              <a:gd name="T15" fmla="*/ 52 h 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52">
                <a:moveTo>
                  <a:pt x="0" y="52"/>
                </a:moveTo>
                <a:lnTo>
                  <a:pt x="94" y="26"/>
                </a:lnTo>
                <a:lnTo>
                  <a:pt x="0" y="0"/>
                </a:lnTo>
                <a:lnTo>
                  <a:pt x="0" y="5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6" name="Line 538"/>
          <p:cNvSpPr>
            <a:spLocks noChangeShapeType="1"/>
          </p:cNvSpPr>
          <p:nvPr/>
        </p:nvSpPr>
        <p:spPr bwMode="auto">
          <a:xfrm>
            <a:off x="2443163" y="6443663"/>
            <a:ext cx="0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" name="Line 539"/>
          <p:cNvSpPr>
            <a:spLocks noChangeShapeType="1"/>
          </p:cNvSpPr>
          <p:nvPr/>
        </p:nvSpPr>
        <p:spPr bwMode="auto">
          <a:xfrm>
            <a:off x="1517650" y="5800725"/>
            <a:ext cx="1206500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8" name="Freeform 540"/>
          <p:cNvSpPr>
            <a:spLocks/>
          </p:cNvSpPr>
          <p:nvPr/>
        </p:nvSpPr>
        <p:spPr bwMode="auto">
          <a:xfrm>
            <a:off x="2697163" y="5759450"/>
            <a:ext cx="149225" cy="80963"/>
          </a:xfrm>
          <a:custGeom>
            <a:avLst/>
            <a:gdLst>
              <a:gd name="T0" fmla="*/ 0 w 94"/>
              <a:gd name="T1" fmla="*/ 80963 h 51"/>
              <a:gd name="T2" fmla="*/ 149225 w 94"/>
              <a:gd name="T3" fmla="*/ 41275 h 51"/>
              <a:gd name="T4" fmla="*/ 0 w 94"/>
              <a:gd name="T5" fmla="*/ 0 h 51"/>
              <a:gd name="T6" fmla="*/ 0 w 94"/>
              <a:gd name="T7" fmla="*/ 80963 h 51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51"/>
              <a:gd name="T14" fmla="*/ 94 w 94"/>
              <a:gd name="T15" fmla="*/ 51 h 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51">
                <a:moveTo>
                  <a:pt x="0" y="51"/>
                </a:moveTo>
                <a:lnTo>
                  <a:pt x="94" y="26"/>
                </a:lnTo>
                <a:lnTo>
                  <a:pt x="0" y="0"/>
                </a:lnTo>
                <a:lnTo>
                  <a:pt x="0" y="5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grpSp>
        <p:nvGrpSpPr>
          <p:cNvPr id="99" name="Group 576"/>
          <p:cNvGrpSpPr>
            <a:grpSpLocks/>
          </p:cNvGrpSpPr>
          <p:nvPr/>
        </p:nvGrpSpPr>
        <p:grpSpPr bwMode="auto">
          <a:xfrm>
            <a:off x="2838450" y="4848225"/>
            <a:ext cx="798513" cy="1079500"/>
            <a:chOff x="1788" y="3054"/>
            <a:chExt cx="503" cy="680"/>
          </a:xfrm>
        </p:grpSpPr>
        <p:sp>
          <p:nvSpPr>
            <p:cNvPr id="100" name="Rectangle 480"/>
            <p:cNvSpPr>
              <a:spLocks noChangeArrowheads="1"/>
            </p:cNvSpPr>
            <p:nvPr/>
          </p:nvSpPr>
          <p:spPr bwMode="auto">
            <a:xfrm>
              <a:off x="1816" y="3279"/>
              <a:ext cx="13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m0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01" name="Rectangle 481"/>
            <p:cNvSpPr>
              <a:spLocks noChangeArrowheads="1"/>
            </p:cNvSpPr>
            <p:nvPr/>
          </p:nvSpPr>
          <p:spPr bwMode="auto">
            <a:xfrm>
              <a:off x="1816" y="3382"/>
              <a:ext cx="10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m1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02" name="Rectangle 482"/>
            <p:cNvSpPr>
              <a:spLocks noChangeArrowheads="1"/>
            </p:cNvSpPr>
            <p:nvPr/>
          </p:nvSpPr>
          <p:spPr bwMode="auto">
            <a:xfrm>
              <a:off x="2172" y="3293"/>
              <a:ext cx="11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o0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03" name="Rectangle 483"/>
            <p:cNvSpPr>
              <a:spLocks noChangeArrowheads="1"/>
            </p:cNvSpPr>
            <p:nvPr/>
          </p:nvSpPr>
          <p:spPr bwMode="auto">
            <a:xfrm>
              <a:off x="2172" y="3440"/>
              <a:ext cx="8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o1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04" name="Rectangle 484"/>
            <p:cNvSpPr>
              <a:spLocks noChangeArrowheads="1"/>
            </p:cNvSpPr>
            <p:nvPr/>
          </p:nvSpPr>
          <p:spPr bwMode="auto">
            <a:xfrm>
              <a:off x="1816" y="3482"/>
              <a:ext cx="12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m2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05" name="Rectangle 485"/>
            <p:cNvSpPr>
              <a:spLocks noChangeArrowheads="1"/>
            </p:cNvSpPr>
            <p:nvPr/>
          </p:nvSpPr>
          <p:spPr bwMode="auto">
            <a:xfrm>
              <a:off x="1816" y="3589"/>
              <a:ext cx="12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m3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06" name="Rectangle 486"/>
            <p:cNvSpPr>
              <a:spLocks noChangeArrowheads="1"/>
            </p:cNvSpPr>
            <p:nvPr/>
          </p:nvSpPr>
          <p:spPr bwMode="auto">
            <a:xfrm>
              <a:off x="1788" y="3054"/>
              <a:ext cx="503" cy="680"/>
            </a:xfrm>
            <a:prstGeom prst="rect">
              <a:avLst/>
            </a:prstGeom>
            <a:noFill/>
            <a:ln w="12700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7" name="Rectangle 487"/>
            <p:cNvSpPr>
              <a:spLocks noChangeArrowheads="1"/>
            </p:cNvSpPr>
            <p:nvPr/>
          </p:nvSpPr>
          <p:spPr bwMode="auto">
            <a:xfrm>
              <a:off x="1909" y="3069"/>
              <a:ext cx="3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  <a:latin typeface="Comic Sans MS" pitchFamily="66" charset="0"/>
                </a:rPr>
                <a:t>Switch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108" name="Rectangle 488"/>
            <p:cNvSpPr>
              <a:spLocks noChangeArrowheads="1"/>
            </p:cNvSpPr>
            <p:nvPr/>
          </p:nvSpPr>
          <p:spPr bwMode="auto">
            <a:xfrm>
              <a:off x="1918" y="3172"/>
              <a:ext cx="156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FF0000"/>
                  </a:solidFill>
                  <a:latin typeface="Comic Sans MS" pitchFamily="66" charset="0"/>
                </a:rPr>
                <a:t>mat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109" name="Rectangle 489"/>
            <p:cNvSpPr>
              <a:spLocks noChangeArrowheads="1"/>
            </p:cNvSpPr>
            <p:nvPr/>
          </p:nvSpPr>
          <p:spPr bwMode="auto">
            <a:xfrm>
              <a:off x="2071" y="3172"/>
              <a:ext cx="42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FF0000"/>
                  </a:solidFill>
                  <a:latin typeface="Comic Sans MS" pitchFamily="66" charset="0"/>
                </a:rPr>
                <a:t>r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110" name="Rectangle 490"/>
            <p:cNvSpPr>
              <a:spLocks noChangeArrowheads="1"/>
            </p:cNvSpPr>
            <p:nvPr/>
          </p:nvSpPr>
          <p:spPr bwMode="auto">
            <a:xfrm>
              <a:off x="2103" y="3172"/>
              <a:ext cx="78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FF0000"/>
                  </a:solidFill>
                  <a:latin typeface="Comic Sans MS" pitchFamily="66" charset="0"/>
                </a:rPr>
                <a:t>ix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111" name="Rectangle 491"/>
            <p:cNvSpPr>
              <a:spLocks noChangeArrowheads="1"/>
            </p:cNvSpPr>
            <p:nvPr/>
          </p:nvSpPr>
          <p:spPr bwMode="auto">
            <a:xfrm>
              <a:off x="2005" y="3305"/>
              <a:ext cx="143" cy="97"/>
            </a:xfrm>
            <a:prstGeom prst="rect">
              <a:avLst/>
            </a:prstGeom>
            <a:noFill/>
            <a:ln w="12700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2" name="Rectangle 492"/>
            <p:cNvSpPr>
              <a:spLocks noChangeArrowheads="1"/>
            </p:cNvSpPr>
            <p:nvPr/>
          </p:nvSpPr>
          <p:spPr bwMode="auto">
            <a:xfrm>
              <a:off x="2005" y="3445"/>
              <a:ext cx="143" cy="100"/>
            </a:xfrm>
            <a:prstGeom prst="rect">
              <a:avLst/>
            </a:prstGeom>
            <a:noFill/>
            <a:ln w="12700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3" name="Rectangle 541"/>
            <p:cNvSpPr>
              <a:spLocks noChangeArrowheads="1"/>
            </p:cNvSpPr>
            <p:nvPr/>
          </p:nvSpPr>
          <p:spPr bwMode="auto">
            <a:xfrm>
              <a:off x="2172" y="3582"/>
              <a:ext cx="101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o2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14" name="Rectangle 542"/>
            <p:cNvSpPr>
              <a:spLocks noChangeArrowheads="1"/>
            </p:cNvSpPr>
            <p:nvPr/>
          </p:nvSpPr>
          <p:spPr bwMode="auto">
            <a:xfrm>
              <a:off x="2005" y="3585"/>
              <a:ext cx="143" cy="100"/>
            </a:xfrm>
            <a:prstGeom prst="rect">
              <a:avLst/>
            </a:prstGeom>
            <a:noFill/>
            <a:ln w="12700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sp>
        <p:nvSpPr>
          <p:cNvPr id="115" name="Line 543"/>
          <p:cNvSpPr>
            <a:spLocks noChangeShapeType="1"/>
          </p:cNvSpPr>
          <p:nvPr/>
        </p:nvSpPr>
        <p:spPr bwMode="auto">
          <a:xfrm>
            <a:off x="1512888" y="4213225"/>
            <a:ext cx="168275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6" name="Freeform 544"/>
          <p:cNvSpPr>
            <a:spLocks/>
          </p:cNvSpPr>
          <p:nvPr/>
        </p:nvSpPr>
        <p:spPr bwMode="auto">
          <a:xfrm>
            <a:off x="1654175" y="4171950"/>
            <a:ext cx="149225" cy="82550"/>
          </a:xfrm>
          <a:custGeom>
            <a:avLst/>
            <a:gdLst>
              <a:gd name="T0" fmla="*/ 0 w 94"/>
              <a:gd name="T1" fmla="*/ 82550 h 52"/>
              <a:gd name="T2" fmla="*/ 149225 w 94"/>
              <a:gd name="T3" fmla="*/ 41275 h 52"/>
              <a:gd name="T4" fmla="*/ 0 w 94"/>
              <a:gd name="T5" fmla="*/ 0 h 52"/>
              <a:gd name="T6" fmla="*/ 0 w 94"/>
              <a:gd name="T7" fmla="*/ 82550 h 52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52"/>
              <a:gd name="T14" fmla="*/ 94 w 94"/>
              <a:gd name="T15" fmla="*/ 52 h 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52">
                <a:moveTo>
                  <a:pt x="0" y="52"/>
                </a:moveTo>
                <a:lnTo>
                  <a:pt x="94" y="26"/>
                </a:lnTo>
                <a:lnTo>
                  <a:pt x="0" y="0"/>
                </a:lnTo>
                <a:lnTo>
                  <a:pt x="0" y="5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7" name="Line 545"/>
          <p:cNvSpPr>
            <a:spLocks noChangeShapeType="1"/>
          </p:cNvSpPr>
          <p:nvPr/>
        </p:nvSpPr>
        <p:spPr bwMode="auto">
          <a:xfrm>
            <a:off x="1512888" y="4376738"/>
            <a:ext cx="168275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8" name="Freeform 546"/>
          <p:cNvSpPr>
            <a:spLocks/>
          </p:cNvSpPr>
          <p:nvPr/>
        </p:nvSpPr>
        <p:spPr bwMode="auto">
          <a:xfrm>
            <a:off x="1654175" y="4335463"/>
            <a:ext cx="149225" cy="80962"/>
          </a:xfrm>
          <a:custGeom>
            <a:avLst/>
            <a:gdLst>
              <a:gd name="T0" fmla="*/ 0 w 94"/>
              <a:gd name="T1" fmla="*/ 80962 h 51"/>
              <a:gd name="T2" fmla="*/ 149225 w 94"/>
              <a:gd name="T3" fmla="*/ 41275 h 51"/>
              <a:gd name="T4" fmla="*/ 0 w 94"/>
              <a:gd name="T5" fmla="*/ 0 h 51"/>
              <a:gd name="T6" fmla="*/ 0 w 94"/>
              <a:gd name="T7" fmla="*/ 80962 h 51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51"/>
              <a:gd name="T14" fmla="*/ 94 w 94"/>
              <a:gd name="T15" fmla="*/ 51 h 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51">
                <a:moveTo>
                  <a:pt x="0" y="51"/>
                </a:moveTo>
                <a:lnTo>
                  <a:pt x="94" y="26"/>
                </a:lnTo>
                <a:lnTo>
                  <a:pt x="0" y="0"/>
                </a:lnTo>
                <a:lnTo>
                  <a:pt x="0" y="5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9" name="Freeform 547"/>
          <p:cNvSpPr>
            <a:spLocks/>
          </p:cNvSpPr>
          <p:nvPr/>
        </p:nvSpPr>
        <p:spPr bwMode="auto">
          <a:xfrm>
            <a:off x="3640138" y="4059238"/>
            <a:ext cx="282575" cy="1250950"/>
          </a:xfrm>
          <a:custGeom>
            <a:avLst/>
            <a:gdLst>
              <a:gd name="T0" fmla="*/ 282575 w 178"/>
              <a:gd name="T1" fmla="*/ 0 h 788"/>
              <a:gd name="T2" fmla="*/ 95250 w 178"/>
              <a:gd name="T3" fmla="*/ 0 h 788"/>
              <a:gd name="T4" fmla="*/ 95250 w 178"/>
              <a:gd name="T5" fmla="*/ 1250950 h 788"/>
              <a:gd name="T6" fmla="*/ 0 w 178"/>
              <a:gd name="T7" fmla="*/ 1250950 h 788"/>
              <a:gd name="T8" fmla="*/ 0 60000 65536"/>
              <a:gd name="T9" fmla="*/ 0 60000 65536"/>
              <a:gd name="T10" fmla="*/ 0 60000 65536"/>
              <a:gd name="T11" fmla="*/ 0 60000 65536"/>
              <a:gd name="T12" fmla="*/ 0 w 178"/>
              <a:gd name="T13" fmla="*/ 0 h 788"/>
              <a:gd name="T14" fmla="*/ 178 w 178"/>
              <a:gd name="T15" fmla="*/ 788 h 7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8" h="788">
                <a:moveTo>
                  <a:pt x="178" y="0"/>
                </a:moveTo>
                <a:lnTo>
                  <a:pt x="60" y="0"/>
                </a:lnTo>
                <a:lnTo>
                  <a:pt x="60" y="788"/>
                </a:lnTo>
                <a:lnTo>
                  <a:pt x="0" y="788"/>
                </a:lnTo>
              </a:path>
            </a:pathLst>
          </a:cu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0" name="Freeform 548"/>
          <p:cNvSpPr>
            <a:spLocks/>
          </p:cNvSpPr>
          <p:nvPr/>
        </p:nvSpPr>
        <p:spPr bwMode="auto">
          <a:xfrm>
            <a:off x="3894138" y="4017963"/>
            <a:ext cx="150812" cy="80962"/>
          </a:xfrm>
          <a:custGeom>
            <a:avLst/>
            <a:gdLst>
              <a:gd name="T0" fmla="*/ 0 w 95"/>
              <a:gd name="T1" fmla="*/ 80962 h 51"/>
              <a:gd name="T2" fmla="*/ 150812 w 95"/>
              <a:gd name="T3" fmla="*/ 41275 h 51"/>
              <a:gd name="T4" fmla="*/ 0 w 95"/>
              <a:gd name="T5" fmla="*/ 0 h 51"/>
              <a:gd name="T6" fmla="*/ 0 w 95"/>
              <a:gd name="T7" fmla="*/ 80962 h 51"/>
              <a:gd name="T8" fmla="*/ 0 60000 65536"/>
              <a:gd name="T9" fmla="*/ 0 60000 65536"/>
              <a:gd name="T10" fmla="*/ 0 60000 65536"/>
              <a:gd name="T11" fmla="*/ 0 60000 65536"/>
              <a:gd name="T12" fmla="*/ 0 w 95"/>
              <a:gd name="T13" fmla="*/ 0 h 51"/>
              <a:gd name="T14" fmla="*/ 95 w 95"/>
              <a:gd name="T15" fmla="*/ 51 h 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" h="51">
                <a:moveTo>
                  <a:pt x="0" y="51"/>
                </a:moveTo>
                <a:lnTo>
                  <a:pt x="95" y="26"/>
                </a:lnTo>
                <a:lnTo>
                  <a:pt x="0" y="0"/>
                </a:lnTo>
                <a:lnTo>
                  <a:pt x="0" y="5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1" name="Freeform 549"/>
          <p:cNvSpPr>
            <a:spLocks/>
          </p:cNvSpPr>
          <p:nvPr/>
        </p:nvSpPr>
        <p:spPr bwMode="auto">
          <a:xfrm>
            <a:off x="3640138" y="4222750"/>
            <a:ext cx="282575" cy="1331913"/>
          </a:xfrm>
          <a:custGeom>
            <a:avLst/>
            <a:gdLst>
              <a:gd name="T0" fmla="*/ 282575 w 178"/>
              <a:gd name="T1" fmla="*/ 0 h 839"/>
              <a:gd name="T2" fmla="*/ 155575 w 178"/>
              <a:gd name="T3" fmla="*/ 0 h 839"/>
              <a:gd name="T4" fmla="*/ 155575 w 178"/>
              <a:gd name="T5" fmla="*/ 1331913 h 839"/>
              <a:gd name="T6" fmla="*/ 0 w 178"/>
              <a:gd name="T7" fmla="*/ 1331913 h 839"/>
              <a:gd name="T8" fmla="*/ 0 60000 65536"/>
              <a:gd name="T9" fmla="*/ 0 60000 65536"/>
              <a:gd name="T10" fmla="*/ 0 60000 65536"/>
              <a:gd name="T11" fmla="*/ 0 60000 65536"/>
              <a:gd name="T12" fmla="*/ 0 w 178"/>
              <a:gd name="T13" fmla="*/ 0 h 839"/>
              <a:gd name="T14" fmla="*/ 178 w 178"/>
              <a:gd name="T15" fmla="*/ 839 h 8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8" h="839">
                <a:moveTo>
                  <a:pt x="178" y="0"/>
                </a:moveTo>
                <a:lnTo>
                  <a:pt x="98" y="0"/>
                </a:lnTo>
                <a:lnTo>
                  <a:pt x="98" y="839"/>
                </a:lnTo>
                <a:lnTo>
                  <a:pt x="0" y="839"/>
                </a:lnTo>
              </a:path>
            </a:pathLst>
          </a:cu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2" name="Freeform 550"/>
          <p:cNvSpPr>
            <a:spLocks/>
          </p:cNvSpPr>
          <p:nvPr/>
        </p:nvSpPr>
        <p:spPr bwMode="auto">
          <a:xfrm>
            <a:off x="3894138" y="4181475"/>
            <a:ext cx="150812" cy="80963"/>
          </a:xfrm>
          <a:custGeom>
            <a:avLst/>
            <a:gdLst>
              <a:gd name="T0" fmla="*/ 0 w 95"/>
              <a:gd name="T1" fmla="*/ 80963 h 51"/>
              <a:gd name="T2" fmla="*/ 150812 w 95"/>
              <a:gd name="T3" fmla="*/ 41275 h 51"/>
              <a:gd name="T4" fmla="*/ 0 w 95"/>
              <a:gd name="T5" fmla="*/ 0 h 51"/>
              <a:gd name="T6" fmla="*/ 0 w 95"/>
              <a:gd name="T7" fmla="*/ 80963 h 51"/>
              <a:gd name="T8" fmla="*/ 0 60000 65536"/>
              <a:gd name="T9" fmla="*/ 0 60000 65536"/>
              <a:gd name="T10" fmla="*/ 0 60000 65536"/>
              <a:gd name="T11" fmla="*/ 0 60000 65536"/>
              <a:gd name="T12" fmla="*/ 0 w 95"/>
              <a:gd name="T13" fmla="*/ 0 h 51"/>
              <a:gd name="T14" fmla="*/ 95 w 95"/>
              <a:gd name="T15" fmla="*/ 51 h 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" h="51">
                <a:moveTo>
                  <a:pt x="0" y="51"/>
                </a:moveTo>
                <a:lnTo>
                  <a:pt x="95" y="26"/>
                </a:lnTo>
                <a:lnTo>
                  <a:pt x="0" y="0"/>
                </a:lnTo>
                <a:lnTo>
                  <a:pt x="0" y="5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3" name="Freeform 551"/>
          <p:cNvSpPr>
            <a:spLocks/>
          </p:cNvSpPr>
          <p:nvPr/>
        </p:nvSpPr>
        <p:spPr bwMode="auto">
          <a:xfrm>
            <a:off x="3649663" y="4384675"/>
            <a:ext cx="280987" cy="1397000"/>
          </a:xfrm>
          <a:custGeom>
            <a:avLst/>
            <a:gdLst>
              <a:gd name="T0" fmla="*/ 280987 w 177"/>
              <a:gd name="T1" fmla="*/ 0 h 880"/>
              <a:gd name="T2" fmla="*/ 204787 w 177"/>
              <a:gd name="T3" fmla="*/ 0 h 880"/>
              <a:gd name="T4" fmla="*/ 204787 w 177"/>
              <a:gd name="T5" fmla="*/ 1397000 h 880"/>
              <a:gd name="T6" fmla="*/ 0 w 177"/>
              <a:gd name="T7" fmla="*/ 1397000 h 880"/>
              <a:gd name="T8" fmla="*/ 0 60000 65536"/>
              <a:gd name="T9" fmla="*/ 0 60000 65536"/>
              <a:gd name="T10" fmla="*/ 0 60000 65536"/>
              <a:gd name="T11" fmla="*/ 0 60000 65536"/>
              <a:gd name="T12" fmla="*/ 0 w 177"/>
              <a:gd name="T13" fmla="*/ 0 h 880"/>
              <a:gd name="T14" fmla="*/ 177 w 177"/>
              <a:gd name="T15" fmla="*/ 880 h 8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" h="880">
                <a:moveTo>
                  <a:pt x="177" y="0"/>
                </a:moveTo>
                <a:lnTo>
                  <a:pt x="129" y="0"/>
                </a:lnTo>
                <a:lnTo>
                  <a:pt x="129" y="880"/>
                </a:lnTo>
                <a:lnTo>
                  <a:pt x="0" y="880"/>
                </a:lnTo>
              </a:path>
            </a:pathLst>
          </a:cu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4" name="Freeform 552"/>
          <p:cNvSpPr>
            <a:spLocks/>
          </p:cNvSpPr>
          <p:nvPr/>
        </p:nvSpPr>
        <p:spPr bwMode="auto">
          <a:xfrm>
            <a:off x="3903663" y="4344988"/>
            <a:ext cx="149225" cy="80962"/>
          </a:xfrm>
          <a:custGeom>
            <a:avLst/>
            <a:gdLst>
              <a:gd name="T0" fmla="*/ 0 w 94"/>
              <a:gd name="T1" fmla="*/ 80962 h 51"/>
              <a:gd name="T2" fmla="*/ 149225 w 94"/>
              <a:gd name="T3" fmla="*/ 39687 h 51"/>
              <a:gd name="T4" fmla="*/ 0 w 94"/>
              <a:gd name="T5" fmla="*/ 0 h 51"/>
              <a:gd name="T6" fmla="*/ 0 w 94"/>
              <a:gd name="T7" fmla="*/ 80962 h 51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51"/>
              <a:gd name="T14" fmla="*/ 94 w 94"/>
              <a:gd name="T15" fmla="*/ 51 h 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51">
                <a:moveTo>
                  <a:pt x="0" y="51"/>
                </a:moveTo>
                <a:lnTo>
                  <a:pt x="94" y="25"/>
                </a:lnTo>
                <a:lnTo>
                  <a:pt x="0" y="0"/>
                </a:lnTo>
                <a:lnTo>
                  <a:pt x="0" y="5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5" name="Freeform 553"/>
          <p:cNvSpPr>
            <a:spLocks/>
          </p:cNvSpPr>
          <p:nvPr/>
        </p:nvSpPr>
        <p:spPr bwMode="auto">
          <a:xfrm>
            <a:off x="3640138" y="5400675"/>
            <a:ext cx="2378075" cy="508000"/>
          </a:xfrm>
          <a:custGeom>
            <a:avLst/>
            <a:gdLst>
              <a:gd name="T0" fmla="*/ 2378075 w 524"/>
              <a:gd name="T1" fmla="*/ 0 h 112"/>
              <a:gd name="T2" fmla="*/ 0 w 524"/>
              <a:gd name="T3" fmla="*/ 508000 h 112"/>
              <a:gd name="T4" fmla="*/ 0 60000 65536"/>
              <a:gd name="T5" fmla="*/ 0 60000 65536"/>
              <a:gd name="T6" fmla="*/ 0 w 524"/>
              <a:gd name="T7" fmla="*/ 0 h 112"/>
              <a:gd name="T8" fmla="*/ 524 w 524"/>
              <a:gd name="T9" fmla="*/ 112 h 11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4" h="112">
                <a:moveTo>
                  <a:pt x="524" y="0"/>
                </a:moveTo>
                <a:cubicBezTo>
                  <a:pt x="449" y="55"/>
                  <a:pt x="290" y="112"/>
                  <a:pt x="0" y="112"/>
                </a:cubicBezTo>
              </a:path>
            </a:pathLst>
          </a:custGeom>
          <a:noFill/>
          <a:ln w="17463">
            <a:solidFill>
              <a:srgbClr val="FF0000"/>
            </a:solidFill>
            <a:prstDash val="dash"/>
            <a:miter lim="800000"/>
            <a:headEnd type="triangle" w="med" len="med"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grpSp>
        <p:nvGrpSpPr>
          <p:cNvPr id="126" name="Group 578"/>
          <p:cNvGrpSpPr>
            <a:grpSpLocks/>
          </p:cNvGrpSpPr>
          <p:nvPr/>
        </p:nvGrpSpPr>
        <p:grpSpPr bwMode="auto">
          <a:xfrm>
            <a:off x="5922963" y="2816225"/>
            <a:ext cx="2149475" cy="3695701"/>
            <a:chOff x="3731" y="1774"/>
            <a:chExt cx="1354" cy="2328"/>
          </a:xfrm>
        </p:grpSpPr>
        <p:sp>
          <p:nvSpPr>
            <p:cNvPr id="127" name="Rectangle 359"/>
            <p:cNvSpPr>
              <a:spLocks noChangeArrowheads="1"/>
            </p:cNvSpPr>
            <p:nvPr/>
          </p:nvSpPr>
          <p:spPr bwMode="auto">
            <a:xfrm>
              <a:off x="3836" y="1774"/>
              <a:ext cx="1095" cy="2151"/>
            </a:xfrm>
            <a:prstGeom prst="rect">
              <a:avLst/>
            </a:prstGeom>
            <a:noFill/>
            <a:ln w="12700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8" name="Oval 361"/>
            <p:cNvSpPr>
              <a:spLocks noChangeArrowheads="1"/>
            </p:cNvSpPr>
            <p:nvPr/>
          </p:nvSpPr>
          <p:spPr bwMode="auto">
            <a:xfrm>
              <a:off x="3991" y="2508"/>
              <a:ext cx="45" cy="46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9" name="Oval 362"/>
            <p:cNvSpPr>
              <a:spLocks noChangeArrowheads="1"/>
            </p:cNvSpPr>
            <p:nvPr/>
          </p:nvSpPr>
          <p:spPr bwMode="auto">
            <a:xfrm>
              <a:off x="4036" y="2411"/>
              <a:ext cx="43" cy="46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0" name="Oval 363"/>
            <p:cNvSpPr>
              <a:spLocks noChangeArrowheads="1"/>
            </p:cNvSpPr>
            <p:nvPr/>
          </p:nvSpPr>
          <p:spPr bwMode="auto">
            <a:xfrm>
              <a:off x="4085" y="2314"/>
              <a:ext cx="46" cy="43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1" name="Oval 364"/>
            <p:cNvSpPr>
              <a:spLocks noChangeArrowheads="1"/>
            </p:cNvSpPr>
            <p:nvPr/>
          </p:nvSpPr>
          <p:spPr bwMode="auto">
            <a:xfrm>
              <a:off x="4142" y="2217"/>
              <a:ext cx="43" cy="43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2" name="Line 365"/>
            <p:cNvSpPr>
              <a:spLocks noChangeShapeType="1"/>
            </p:cNvSpPr>
            <p:nvPr/>
          </p:nvSpPr>
          <p:spPr bwMode="auto">
            <a:xfrm>
              <a:off x="4442" y="1983"/>
              <a:ext cx="0" cy="5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3" name="Freeform 366"/>
            <p:cNvSpPr>
              <a:spLocks/>
            </p:cNvSpPr>
            <p:nvPr/>
          </p:nvSpPr>
          <p:spPr bwMode="auto">
            <a:xfrm>
              <a:off x="4419" y="2020"/>
              <a:ext cx="46" cy="91"/>
            </a:xfrm>
            <a:custGeom>
              <a:avLst/>
              <a:gdLst>
                <a:gd name="T0" fmla="*/ 23 w 46"/>
                <a:gd name="T1" fmla="*/ 91 h 91"/>
                <a:gd name="T2" fmla="*/ 46 w 46"/>
                <a:gd name="T3" fmla="*/ 0 h 91"/>
                <a:gd name="T4" fmla="*/ 0 w 46"/>
                <a:gd name="T5" fmla="*/ 0 h 91"/>
                <a:gd name="T6" fmla="*/ 23 w 46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"/>
                <a:gd name="T13" fmla="*/ 0 h 91"/>
                <a:gd name="T14" fmla="*/ 46 w 46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" h="91">
                  <a:moveTo>
                    <a:pt x="23" y="91"/>
                  </a:moveTo>
                  <a:lnTo>
                    <a:pt x="46" y="0"/>
                  </a:lnTo>
                  <a:lnTo>
                    <a:pt x="0" y="0"/>
                  </a:lnTo>
                  <a:lnTo>
                    <a:pt x="2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4" name="Line 367"/>
            <p:cNvSpPr>
              <a:spLocks noChangeShapeType="1"/>
            </p:cNvSpPr>
            <p:nvPr/>
          </p:nvSpPr>
          <p:spPr bwMode="auto">
            <a:xfrm>
              <a:off x="4608" y="1983"/>
              <a:ext cx="0" cy="5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5" name="Freeform 368"/>
            <p:cNvSpPr>
              <a:spLocks/>
            </p:cNvSpPr>
            <p:nvPr/>
          </p:nvSpPr>
          <p:spPr bwMode="auto">
            <a:xfrm>
              <a:off x="4585" y="2020"/>
              <a:ext cx="46" cy="91"/>
            </a:xfrm>
            <a:custGeom>
              <a:avLst/>
              <a:gdLst>
                <a:gd name="T0" fmla="*/ 23 w 46"/>
                <a:gd name="T1" fmla="*/ 91 h 91"/>
                <a:gd name="T2" fmla="*/ 46 w 46"/>
                <a:gd name="T3" fmla="*/ 0 h 91"/>
                <a:gd name="T4" fmla="*/ 0 w 46"/>
                <a:gd name="T5" fmla="*/ 0 h 91"/>
                <a:gd name="T6" fmla="*/ 23 w 46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"/>
                <a:gd name="T13" fmla="*/ 0 h 91"/>
                <a:gd name="T14" fmla="*/ 46 w 46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" h="91">
                  <a:moveTo>
                    <a:pt x="23" y="91"/>
                  </a:moveTo>
                  <a:lnTo>
                    <a:pt x="46" y="0"/>
                  </a:lnTo>
                  <a:lnTo>
                    <a:pt x="0" y="0"/>
                  </a:lnTo>
                  <a:lnTo>
                    <a:pt x="2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6" name="Line 369"/>
            <p:cNvSpPr>
              <a:spLocks noChangeShapeType="1"/>
            </p:cNvSpPr>
            <p:nvPr/>
          </p:nvSpPr>
          <p:spPr bwMode="auto">
            <a:xfrm>
              <a:off x="3731" y="2240"/>
              <a:ext cx="488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7" name="Freeform 370"/>
            <p:cNvSpPr>
              <a:spLocks/>
            </p:cNvSpPr>
            <p:nvPr/>
          </p:nvSpPr>
          <p:spPr bwMode="auto">
            <a:xfrm>
              <a:off x="4202" y="2217"/>
              <a:ext cx="91" cy="46"/>
            </a:xfrm>
            <a:custGeom>
              <a:avLst/>
              <a:gdLst>
                <a:gd name="T0" fmla="*/ 91 w 91"/>
                <a:gd name="T1" fmla="*/ 23 h 46"/>
                <a:gd name="T2" fmla="*/ 0 w 91"/>
                <a:gd name="T3" fmla="*/ 0 h 46"/>
                <a:gd name="T4" fmla="*/ 0 w 91"/>
                <a:gd name="T5" fmla="*/ 46 h 46"/>
                <a:gd name="T6" fmla="*/ 91 w 91"/>
                <a:gd name="T7" fmla="*/ 23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46"/>
                <a:gd name="T14" fmla="*/ 91 w 91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46">
                  <a:moveTo>
                    <a:pt x="91" y="23"/>
                  </a:moveTo>
                  <a:lnTo>
                    <a:pt x="0" y="0"/>
                  </a:lnTo>
                  <a:lnTo>
                    <a:pt x="0" y="46"/>
                  </a:lnTo>
                  <a:lnTo>
                    <a:pt x="91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8" name="Line 371"/>
            <p:cNvSpPr>
              <a:spLocks noChangeShapeType="1"/>
            </p:cNvSpPr>
            <p:nvPr/>
          </p:nvSpPr>
          <p:spPr bwMode="auto">
            <a:xfrm>
              <a:off x="3731" y="2337"/>
              <a:ext cx="488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9" name="Freeform 372"/>
            <p:cNvSpPr>
              <a:spLocks/>
            </p:cNvSpPr>
            <p:nvPr/>
          </p:nvSpPr>
          <p:spPr bwMode="auto">
            <a:xfrm>
              <a:off x="4202" y="2314"/>
              <a:ext cx="91" cy="46"/>
            </a:xfrm>
            <a:custGeom>
              <a:avLst/>
              <a:gdLst>
                <a:gd name="T0" fmla="*/ 91 w 91"/>
                <a:gd name="T1" fmla="*/ 23 h 46"/>
                <a:gd name="T2" fmla="*/ 0 w 91"/>
                <a:gd name="T3" fmla="*/ 0 h 46"/>
                <a:gd name="T4" fmla="*/ 0 w 91"/>
                <a:gd name="T5" fmla="*/ 46 h 46"/>
                <a:gd name="T6" fmla="*/ 91 w 91"/>
                <a:gd name="T7" fmla="*/ 23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46"/>
                <a:gd name="T14" fmla="*/ 91 w 91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46">
                  <a:moveTo>
                    <a:pt x="91" y="23"/>
                  </a:moveTo>
                  <a:lnTo>
                    <a:pt x="0" y="0"/>
                  </a:lnTo>
                  <a:lnTo>
                    <a:pt x="0" y="46"/>
                  </a:lnTo>
                  <a:lnTo>
                    <a:pt x="91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0" name="Line 373"/>
            <p:cNvSpPr>
              <a:spLocks noChangeShapeType="1"/>
            </p:cNvSpPr>
            <p:nvPr/>
          </p:nvSpPr>
          <p:spPr bwMode="auto">
            <a:xfrm>
              <a:off x="4768" y="2382"/>
              <a:ext cx="243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1" name="Freeform 374"/>
            <p:cNvSpPr>
              <a:spLocks/>
            </p:cNvSpPr>
            <p:nvPr/>
          </p:nvSpPr>
          <p:spPr bwMode="auto">
            <a:xfrm>
              <a:off x="4994" y="2360"/>
              <a:ext cx="91" cy="45"/>
            </a:xfrm>
            <a:custGeom>
              <a:avLst/>
              <a:gdLst>
                <a:gd name="T0" fmla="*/ 91 w 91"/>
                <a:gd name="T1" fmla="*/ 22 h 45"/>
                <a:gd name="T2" fmla="*/ 0 w 91"/>
                <a:gd name="T3" fmla="*/ 0 h 45"/>
                <a:gd name="T4" fmla="*/ 0 w 91"/>
                <a:gd name="T5" fmla="*/ 45 h 45"/>
                <a:gd name="T6" fmla="*/ 91 w 91"/>
                <a:gd name="T7" fmla="*/ 22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45"/>
                <a:gd name="T14" fmla="*/ 91 w 91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45">
                  <a:moveTo>
                    <a:pt x="91" y="22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91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2" name="Line 375"/>
            <p:cNvSpPr>
              <a:spLocks noChangeShapeType="1"/>
            </p:cNvSpPr>
            <p:nvPr/>
          </p:nvSpPr>
          <p:spPr bwMode="auto">
            <a:xfrm>
              <a:off x="4768" y="3262"/>
              <a:ext cx="243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3" name="Freeform 376"/>
            <p:cNvSpPr>
              <a:spLocks/>
            </p:cNvSpPr>
            <p:nvPr/>
          </p:nvSpPr>
          <p:spPr bwMode="auto">
            <a:xfrm>
              <a:off x="4994" y="3239"/>
              <a:ext cx="91" cy="46"/>
            </a:xfrm>
            <a:custGeom>
              <a:avLst/>
              <a:gdLst>
                <a:gd name="T0" fmla="*/ 91 w 91"/>
                <a:gd name="T1" fmla="*/ 23 h 46"/>
                <a:gd name="T2" fmla="*/ 0 w 91"/>
                <a:gd name="T3" fmla="*/ 0 h 46"/>
                <a:gd name="T4" fmla="*/ 0 w 91"/>
                <a:gd name="T5" fmla="*/ 46 h 46"/>
                <a:gd name="T6" fmla="*/ 91 w 91"/>
                <a:gd name="T7" fmla="*/ 23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46"/>
                <a:gd name="T14" fmla="*/ 91 w 91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46">
                  <a:moveTo>
                    <a:pt x="91" y="23"/>
                  </a:moveTo>
                  <a:lnTo>
                    <a:pt x="0" y="0"/>
                  </a:lnTo>
                  <a:lnTo>
                    <a:pt x="0" y="46"/>
                  </a:lnTo>
                  <a:lnTo>
                    <a:pt x="91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4" name="Line 377"/>
            <p:cNvSpPr>
              <a:spLocks noChangeShapeType="1"/>
            </p:cNvSpPr>
            <p:nvPr/>
          </p:nvSpPr>
          <p:spPr bwMode="auto">
            <a:xfrm>
              <a:off x="3731" y="2434"/>
              <a:ext cx="488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5" name="Freeform 378"/>
            <p:cNvSpPr>
              <a:spLocks/>
            </p:cNvSpPr>
            <p:nvPr/>
          </p:nvSpPr>
          <p:spPr bwMode="auto">
            <a:xfrm>
              <a:off x="4202" y="2411"/>
              <a:ext cx="91" cy="46"/>
            </a:xfrm>
            <a:custGeom>
              <a:avLst/>
              <a:gdLst>
                <a:gd name="T0" fmla="*/ 91 w 91"/>
                <a:gd name="T1" fmla="*/ 23 h 46"/>
                <a:gd name="T2" fmla="*/ 0 w 91"/>
                <a:gd name="T3" fmla="*/ 0 h 46"/>
                <a:gd name="T4" fmla="*/ 0 w 91"/>
                <a:gd name="T5" fmla="*/ 46 h 46"/>
                <a:gd name="T6" fmla="*/ 91 w 91"/>
                <a:gd name="T7" fmla="*/ 23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46"/>
                <a:gd name="T14" fmla="*/ 91 w 91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46">
                  <a:moveTo>
                    <a:pt x="91" y="23"/>
                  </a:moveTo>
                  <a:lnTo>
                    <a:pt x="0" y="0"/>
                  </a:lnTo>
                  <a:lnTo>
                    <a:pt x="0" y="46"/>
                  </a:lnTo>
                  <a:lnTo>
                    <a:pt x="91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6" name="Line 379"/>
            <p:cNvSpPr>
              <a:spLocks noChangeShapeType="1"/>
            </p:cNvSpPr>
            <p:nvPr/>
          </p:nvSpPr>
          <p:spPr bwMode="auto">
            <a:xfrm>
              <a:off x="3731" y="2531"/>
              <a:ext cx="488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7" name="Freeform 380"/>
            <p:cNvSpPr>
              <a:spLocks/>
            </p:cNvSpPr>
            <p:nvPr/>
          </p:nvSpPr>
          <p:spPr bwMode="auto">
            <a:xfrm>
              <a:off x="4202" y="2508"/>
              <a:ext cx="91" cy="46"/>
            </a:xfrm>
            <a:custGeom>
              <a:avLst/>
              <a:gdLst>
                <a:gd name="T0" fmla="*/ 91 w 91"/>
                <a:gd name="T1" fmla="*/ 23 h 46"/>
                <a:gd name="T2" fmla="*/ 0 w 91"/>
                <a:gd name="T3" fmla="*/ 0 h 46"/>
                <a:gd name="T4" fmla="*/ 0 w 91"/>
                <a:gd name="T5" fmla="*/ 46 h 46"/>
                <a:gd name="T6" fmla="*/ 91 w 91"/>
                <a:gd name="T7" fmla="*/ 23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46"/>
                <a:gd name="T14" fmla="*/ 91 w 91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46">
                  <a:moveTo>
                    <a:pt x="91" y="23"/>
                  </a:moveTo>
                  <a:lnTo>
                    <a:pt x="0" y="0"/>
                  </a:lnTo>
                  <a:lnTo>
                    <a:pt x="0" y="46"/>
                  </a:lnTo>
                  <a:lnTo>
                    <a:pt x="91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8" name="Rectangle 428"/>
            <p:cNvSpPr>
              <a:spLocks noChangeArrowheads="1"/>
            </p:cNvSpPr>
            <p:nvPr/>
          </p:nvSpPr>
          <p:spPr bwMode="auto">
            <a:xfrm>
              <a:off x="4340" y="3995"/>
              <a:ext cx="32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(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49" name="Rectangle 429"/>
            <p:cNvSpPr>
              <a:spLocks noChangeArrowheads="1"/>
            </p:cNvSpPr>
            <p:nvPr/>
          </p:nvSpPr>
          <p:spPr bwMode="auto">
            <a:xfrm>
              <a:off x="4371" y="3995"/>
              <a:ext cx="5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50" name="Rectangle 430"/>
            <p:cNvSpPr>
              <a:spLocks noChangeArrowheads="1"/>
            </p:cNvSpPr>
            <p:nvPr/>
          </p:nvSpPr>
          <p:spPr bwMode="auto">
            <a:xfrm>
              <a:off x="4427" y="3995"/>
              <a:ext cx="32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)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51" name="Rectangle 467"/>
            <p:cNvSpPr>
              <a:spLocks noChangeArrowheads="1"/>
            </p:cNvSpPr>
            <p:nvPr/>
          </p:nvSpPr>
          <p:spPr bwMode="auto">
            <a:xfrm>
              <a:off x="3857" y="2136"/>
              <a:ext cx="12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m0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52" name="Rectangle 468"/>
            <p:cNvSpPr>
              <a:spLocks noChangeArrowheads="1"/>
            </p:cNvSpPr>
            <p:nvPr/>
          </p:nvSpPr>
          <p:spPr bwMode="auto">
            <a:xfrm>
              <a:off x="4805" y="2278"/>
              <a:ext cx="101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o0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53" name="Rectangle 469"/>
            <p:cNvSpPr>
              <a:spLocks noChangeArrowheads="1"/>
            </p:cNvSpPr>
            <p:nvPr/>
          </p:nvSpPr>
          <p:spPr bwMode="auto">
            <a:xfrm>
              <a:off x="4809" y="3156"/>
              <a:ext cx="8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o1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54" name="Rectangle 470"/>
            <p:cNvSpPr>
              <a:spLocks noChangeArrowheads="1"/>
            </p:cNvSpPr>
            <p:nvPr/>
          </p:nvSpPr>
          <p:spPr bwMode="auto">
            <a:xfrm>
              <a:off x="4320" y="2186"/>
              <a:ext cx="8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i0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55" name="Rectangle 471"/>
            <p:cNvSpPr>
              <a:spLocks noChangeArrowheads="1"/>
            </p:cNvSpPr>
            <p:nvPr/>
          </p:nvSpPr>
          <p:spPr bwMode="auto">
            <a:xfrm>
              <a:off x="4560" y="2116"/>
              <a:ext cx="98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s0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56" name="Rectangle 472"/>
            <p:cNvSpPr>
              <a:spLocks noChangeArrowheads="1"/>
            </p:cNvSpPr>
            <p:nvPr/>
          </p:nvSpPr>
          <p:spPr bwMode="auto">
            <a:xfrm>
              <a:off x="4700" y="2335"/>
              <a:ext cx="53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57" name="Rectangle 473"/>
            <p:cNvSpPr>
              <a:spLocks noChangeArrowheads="1"/>
            </p:cNvSpPr>
            <p:nvPr/>
          </p:nvSpPr>
          <p:spPr bwMode="auto">
            <a:xfrm>
              <a:off x="4395" y="2116"/>
              <a:ext cx="8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s1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58" name="Rectangle 474"/>
            <p:cNvSpPr>
              <a:spLocks noChangeArrowheads="1"/>
            </p:cNvSpPr>
            <p:nvPr/>
          </p:nvSpPr>
          <p:spPr bwMode="auto">
            <a:xfrm>
              <a:off x="4320" y="2283"/>
              <a:ext cx="66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i1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59" name="Rectangle 475"/>
            <p:cNvSpPr>
              <a:spLocks noChangeArrowheads="1"/>
            </p:cNvSpPr>
            <p:nvPr/>
          </p:nvSpPr>
          <p:spPr bwMode="auto">
            <a:xfrm>
              <a:off x="4320" y="2373"/>
              <a:ext cx="8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i2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60" name="Rectangle 476"/>
            <p:cNvSpPr>
              <a:spLocks noChangeArrowheads="1"/>
            </p:cNvSpPr>
            <p:nvPr/>
          </p:nvSpPr>
          <p:spPr bwMode="auto">
            <a:xfrm>
              <a:off x="4320" y="2470"/>
              <a:ext cx="8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i3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61" name="Rectangle 477"/>
            <p:cNvSpPr>
              <a:spLocks noChangeArrowheads="1"/>
            </p:cNvSpPr>
            <p:nvPr/>
          </p:nvSpPr>
          <p:spPr bwMode="auto">
            <a:xfrm>
              <a:off x="3857" y="2233"/>
              <a:ext cx="10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m1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62" name="Rectangle 478"/>
            <p:cNvSpPr>
              <a:spLocks noChangeArrowheads="1"/>
            </p:cNvSpPr>
            <p:nvPr/>
          </p:nvSpPr>
          <p:spPr bwMode="auto">
            <a:xfrm>
              <a:off x="3857" y="2330"/>
              <a:ext cx="13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m2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63" name="Rectangle 479"/>
            <p:cNvSpPr>
              <a:spLocks noChangeArrowheads="1"/>
            </p:cNvSpPr>
            <p:nvPr/>
          </p:nvSpPr>
          <p:spPr bwMode="auto">
            <a:xfrm>
              <a:off x="3857" y="2429"/>
              <a:ext cx="12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m3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64" name="Rectangle 494"/>
            <p:cNvSpPr>
              <a:spLocks noChangeArrowheads="1"/>
            </p:cNvSpPr>
            <p:nvPr/>
          </p:nvSpPr>
          <p:spPr bwMode="auto">
            <a:xfrm>
              <a:off x="4320" y="1859"/>
              <a:ext cx="46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2-bit mem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65" name="Rectangle 495"/>
            <p:cNvSpPr>
              <a:spLocks noChangeArrowheads="1"/>
            </p:cNvSpPr>
            <p:nvPr/>
          </p:nvSpPr>
          <p:spPr bwMode="auto">
            <a:xfrm>
              <a:off x="4727" y="1859"/>
              <a:ext cx="2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.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66" name="Line 496"/>
            <p:cNvSpPr>
              <a:spLocks noChangeShapeType="1"/>
            </p:cNvSpPr>
            <p:nvPr/>
          </p:nvSpPr>
          <p:spPr bwMode="auto">
            <a:xfrm>
              <a:off x="4442" y="2871"/>
              <a:ext cx="0" cy="5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7" name="Freeform 497"/>
            <p:cNvSpPr>
              <a:spLocks/>
            </p:cNvSpPr>
            <p:nvPr/>
          </p:nvSpPr>
          <p:spPr bwMode="auto">
            <a:xfrm>
              <a:off x="4419" y="2908"/>
              <a:ext cx="46" cy="91"/>
            </a:xfrm>
            <a:custGeom>
              <a:avLst/>
              <a:gdLst>
                <a:gd name="T0" fmla="*/ 23 w 46"/>
                <a:gd name="T1" fmla="*/ 91 h 91"/>
                <a:gd name="T2" fmla="*/ 46 w 46"/>
                <a:gd name="T3" fmla="*/ 0 h 91"/>
                <a:gd name="T4" fmla="*/ 0 w 46"/>
                <a:gd name="T5" fmla="*/ 0 h 91"/>
                <a:gd name="T6" fmla="*/ 23 w 46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"/>
                <a:gd name="T13" fmla="*/ 0 h 91"/>
                <a:gd name="T14" fmla="*/ 46 w 46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" h="91">
                  <a:moveTo>
                    <a:pt x="23" y="91"/>
                  </a:moveTo>
                  <a:lnTo>
                    <a:pt x="46" y="0"/>
                  </a:lnTo>
                  <a:lnTo>
                    <a:pt x="0" y="0"/>
                  </a:lnTo>
                  <a:lnTo>
                    <a:pt x="2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8" name="Line 498"/>
            <p:cNvSpPr>
              <a:spLocks noChangeShapeType="1"/>
            </p:cNvSpPr>
            <p:nvPr/>
          </p:nvSpPr>
          <p:spPr bwMode="auto">
            <a:xfrm>
              <a:off x="4608" y="2871"/>
              <a:ext cx="0" cy="5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9" name="Freeform 499"/>
            <p:cNvSpPr>
              <a:spLocks/>
            </p:cNvSpPr>
            <p:nvPr/>
          </p:nvSpPr>
          <p:spPr bwMode="auto">
            <a:xfrm>
              <a:off x="4585" y="2908"/>
              <a:ext cx="46" cy="91"/>
            </a:xfrm>
            <a:custGeom>
              <a:avLst/>
              <a:gdLst>
                <a:gd name="T0" fmla="*/ 23 w 46"/>
                <a:gd name="T1" fmla="*/ 91 h 91"/>
                <a:gd name="T2" fmla="*/ 46 w 46"/>
                <a:gd name="T3" fmla="*/ 0 h 91"/>
                <a:gd name="T4" fmla="*/ 0 w 46"/>
                <a:gd name="T5" fmla="*/ 0 h 91"/>
                <a:gd name="T6" fmla="*/ 23 w 46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"/>
                <a:gd name="T13" fmla="*/ 0 h 91"/>
                <a:gd name="T14" fmla="*/ 46 w 46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" h="91">
                  <a:moveTo>
                    <a:pt x="23" y="91"/>
                  </a:moveTo>
                  <a:lnTo>
                    <a:pt x="46" y="0"/>
                  </a:lnTo>
                  <a:lnTo>
                    <a:pt x="0" y="0"/>
                  </a:lnTo>
                  <a:lnTo>
                    <a:pt x="2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0" name="Rectangle 500"/>
            <p:cNvSpPr>
              <a:spLocks noChangeArrowheads="1"/>
            </p:cNvSpPr>
            <p:nvPr/>
          </p:nvSpPr>
          <p:spPr bwMode="auto">
            <a:xfrm>
              <a:off x="3893" y="1791"/>
              <a:ext cx="286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FF0000"/>
                  </a:solidFill>
                  <a:latin typeface="Comic Sans MS" pitchFamily="66" charset="0"/>
                </a:rPr>
                <a:t>Switch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171" name="Rectangle 501"/>
            <p:cNvSpPr>
              <a:spLocks noChangeArrowheads="1"/>
            </p:cNvSpPr>
            <p:nvPr/>
          </p:nvSpPr>
          <p:spPr bwMode="auto">
            <a:xfrm>
              <a:off x="3903" y="1895"/>
              <a:ext cx="156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FF0000"/>
                  </a:solidFill>
                  <a:latin typeface="Comic Sans MS" pitchFamily="66" charset="0"/>
                </a:rPr>
                <a:t>mat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172" name="Rectangle 502"/>
            <p:cNvSpPr>
              <a:spLocks noChangeArrowheads="1"/>
            </p:cNvSpPr>
            <p:nvPr/>
          </p:nvSpPr>
          <p:spPr bwMode="auto">
            <a:xfrm>
              <a:off x="4055" y="1895"/>
              <a:ext cx="42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FF0000"/>
                  </a:solidFill>
                  <a:latin typeface="Comic Sans MS" pitchFamily="66" charset="0"/>
                </a:rPr>
                <a:t>r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173" name="Rectangle 503"/>
            <p:cNvSpPr>
              <a:spLocks noChangeArrowheads="1"/>
            </p:cNvSpPr>
            <p:nvPr/>
          </p:nvSpPr>
          <p:spPr bwMode="auto">
            <a:xfrm>
              <a:off x="4087" y="1895"/>
              <a:ext cx="78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FF0000"/>
                  </a:solidFill>
                  <a:latin typeface="Comic Sans MS" pitchFamily="66" charset="0"/>
                </a:rPr>
                <a:t>ix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174" name="Rectangle 504"/>
            <p:cNvSpPr>
              <a:spLocks noChangeArrowheads="1"/>
            </p:cNvSpPr>
            <p:nvPr/>
          </p:nvSpPr>
          <p:spPr bwMode="auto">
            <a:xfrm>
              <a:off x="4468" y="2291"/>
              <a:ext cx="14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4x1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75" name="Rectangle 507"/>
            <p:cNvSpPr>
              <a:spLocks noChangeArrowheads="1"/>
            </p:cNvSpPr>
            <p:nvPr/>
          </p:nvSpPr>
          <p:spPr bwMode="auto">
            <a:xfrm>
              <a:off x="4445" y="2382"/>
              <a:ext cx="7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m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76" name="Rectangle 508"/>
            <p:cNvSpPr>
              <a:spLocks noChangeArrowheads="1"/>
            </p:cNvSpPr>
            <p:nvPr/>
          </p:nvSpPr>
          <p:spPr bwMode="auto">
            <a:xfrm>
              <a:off x="4520" y="2382"/>
              <a:ext cx="10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ux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77" name="Freeform 509"/>
            <p:cNvSpPr>
              <a:spLocks/>
            </p:cNvSpPr>
            <p:nvPr/>
          </p:nvSpPr>
          <p:spPr bwMode="auto">
            <a:xfrm>
              <a:off x="4165" y="2243"/>
              <a:ext cx="54" cy="874"/>
            </a:xfrm>
            <a:custGeom>
              <a:avLst/>
              <a:gdLst>
                <a:gd name="T0" fmla="*/ 54 w 54"/>
                <a:gd name="T1" fmla="*/ 874 h 874"/>
                <a:gd name="T2" fmla="*/ 0 w 54"/>
                <a:gd name="T3" fmla="*/ 874 h 874"/>
                <a:gd name="T4" fmla="*/ 0 w 54"/>
                <a:gd name="T5" fmla="*/ 0 h 874"/>
                <a:gd name="T6" fmla="*/ 0 60000 65536"/>
                <a:gd name="T7" fmla="*/ 0 60000 65536"/>
                <a:gd name="T8" fmla="*/ 0 60000 65536"/>
                <a:gd name="T9" fmla="*/ 0 w 54"/>
                <a:gd name="T10" fmla="*/ 0 h 874"/>
                <a:gd name="T11" fmla="*/ 54 w 54"/>
                <a:gd name="T12" fmla="*/ 874 h 8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" h="874">
                  <a:moveTo>
                    <a:pt x="54" y="874"/>
                  </a:moveTo>
                  <a:lnTo>
                    <a:pt x="0" y="874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8" name="Freeform 510"/>
            <p:cNvSpPr>
              <a:spLocks/>
            </p:cNvSpPr>
            <p:nvPr/>
          </p:nvSpPr>
          <p:spPr bwMode="auto">
            <a:xfrm>
              <a:off x="4202" y="3097"/>
              <a:ext cx="91" cy="42"/>
            </a:xfrm>
            <a:custGeom>
              <a:avLst/>
              <a:gdLst>
                <a:gd name="T0" fmla="*/ 91 w 91"/>
                <a:gd name="T1" fmla="*/ 20 h 42"/>
                <a:gd name="T2" fmla="*/ 0 w 91"/>
                <a:gd name="T3" fmla="*/ 0 h 42"/>
                <a:gd name="T4" fmla="*/ 0 w 91"/>
                <a:gd name="T5" fmla="*/ 42 h 42"/>
                <a:gd name="T6" fmla="*/ 91 w 91"/>
                <a:gd name="T7" fmla="*/ 2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42"/>
                <a:gd name="T14" fmla="*/ 91 w 9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42">
                  <a:moveTo>
                    <a:pt x="91" y="20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91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9" name="Freeform 511"/>
            <p:cNvSpPr>
              <a:spLocks/>
            </p:cNvSpPr>
            <p:nvPr/>
          </p:nvSpPr>
          <p:spPr bwMode="auto">
            <a:xfrm>
              <a:off x="4108" y="2331"/>
              <a:ext cx="111" cy="877"/>
            </a:xfrm>
            <a:custGeom>
              <a:avLst/>
              <a:gdLst>
                <a:gd name="T0" fmla="*/ 111 w 111"/>
                <a:gd name="T1" fmla="*/ 877 h 877"/>
                <a:gd name="T2" fmla="*/ 0 w 111"/>
                <a:gd name="T3" fmla="*/ 877 h 877"/>
                <a:gd name="T4" fmla="*/ 0 w 111"/>
                <a:gd name="T5" fmla="*/ 0 h 877"/>
                <a:gd name="T6" fmla="*/ 0 60000 65536"/>
                <a:gd name="T7" fmla="*/ 0 60000 65536"/>
                <a:gd name="T8" fmla="*/ 0 60000 65536"/>
                <a:gd name="T9" fmla="*/ 0 w 111"/>
                <a:gd name="T10" fmla="*/ 0 h 877"/>
                <a:gd name="T11" fmla="*/ 111 w 111"/>
                <a:gd name="T12" fmla="*/ 877 h 8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" h="877">
                  <a:moveTo>
                    <a:pt x="111" y="877"/>
                  </a:moveTo>
                  <a:lnTo>
                    <a:pt x="0" y="877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80" name="Freeform 512"/>
            <p:cNvSpPr>
              <a:spLocks/>
            </p:cNvSpPr>
            <p:nvPr/>
          </p:nvSpPr>
          <p:spPr bwMode="auto">
            <a:xfrm>
              <a:off x="4202" y="3188"/>
              <a:ext cx="91" cy="43"/>
            </a:xfrm>
            <a:custGeom>
              <a:avLst/>
              <a:gdLst>
                <a:gd name="T0" fmla="*/ 91 w 91"/>
                <a:gd name="T1" fmla="*/ 20 h 43"/>
                <a:gd name="T2" fmla="*/ 0 w 91"/>
                <a:gd name="T3" fmla="*/ 0 h 43"/>
                <a:gd name="T4" fmla="*/ 0 w 91"/>
                <a:gd name="T5" fmla="*/ 43 h 43"/>
                <a:gd name="T6" fmla="*/ 91 w 91"/>
                <a:gd name="T7" fmla="*/ 2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43"/>
                <a:gd name="T14" fmla="*/ 91 w 91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43">
                  <a:moveTo>
                    <a:pt x="91" y="2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91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81" name="Freeform 513"/>
            <p:cNvSpPr>
              <a:spLocks/>
            </p:cNvSpPr>
            <p:nvPr/>
          </p:nvSpPr>
          <p:spPr bwMode="auto">
            <a:xfrm>
              <a:off x="4059" y="2422"/>
              <a:ext cx="160" cy="877"/>
            </a:xfrm>
            <a:custGeom>
              <a:avLst/>
              <a:gdLst>
                <a:gd name="T0" fmla="*/ 160 w 160"/>
                <a:gd name="T1" fmla="*/ 877 h 877"/>
                <a:gd name="T2" fmla="*/ 0 w 160"/>
                <a:gd name="T3" fmla="*/ 877 h 877"/>
                <a:gd name="T4" fmla="*/ 0 w 160"/>
                <a:gd name="T5" fmla="*/ 0 h 877"/>
                <a:gd name="T6" fmla="*/ 0 60000 65536"/>
                <a:gd name="T7" fmla="*/ 0 60000 65536"/>
                <a:gd name="T8" fmla="*/ 0 60000 65536"/>
                <a:gd name="T9" fmla="*/ 0 w 160"/>
                <a:gd name="T10" fmla="*/ 0 h 877"/>
                <a:gd name="T11" fmla="*/ 160 w 160"/>
                <a:gd name="T12" fmla="*/ 877 h 8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0" h="877">
                  <a:moveTo>
                    <a:pt x="160" y="877"/>
                  </a:moveTo>
                  <a:lnTo>
                    <a:pt x="0" y="877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82" name="Freeform 514"/>
            <p:cNvSpPr>
              <a:spLocks/>
            </p:cNvSpPr>
            <p:nvPr/>
          </p:nvSpPr>
          <p:spPr bwMode="auto">
            <a:xfrm>
              <a:off x="4202" y="3279"/>
              <a:ext cx="91" cy="43"/>
            </a:xfrm>
            <a:custGeom>
              <a:avLst/>
              <a:gdLst>
                <a:gd name="T0" fmla="*/ 91 w 91"/>
                <a:gd name="T1" fmla="*/ 20 h 43"/>
                <a:gd name="T2" fmla="*/ 0 w 91"/>
                <a:gd name="T3" fmla="*/ 0 h 43"/>
                <a:gd name="T4" fmla="*/ 0 w 91"/>
                <a:gd name="T5" fmla="*/ 43 h 43"/>
                <a:gd name="T6" fmla="*/ 91 w 91"/>
                <a:gd name="T7" fmla="*/ 2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43"/>
                <a:gd name="T14" fmla="*/ 91 w 91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43">
                  <a:moveTo>
                    <a:pt x="91" y="2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91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83" name="Freeform 515"/>
            <p:cNvSpPr>
              <a:spLocks/>
            </p:cNvSpPr>
            <p:nvPr/>
          </p:nvSpPr>
          <p:spPr bwMode="auto">
            <a:xfrm>
              <a:off x="4013" y="2514"/>
              <a:ext cx="206" cy="877"/>
            </a:xfrm>
            <a:custGeom>
              <a:avLst/>
              <a:gdLst>
                <a:gd name="T0" fmla="*/ 206 w 206"/>
                <a:gd name="T1" fmla="*/ 877 h 877"/>
                <a:gd name="T2" fmla="*/ 0 w 206"/>
                <a:gd name="T3" fmla="*/ 877 h 877"/>
                <a:gd name="T4" fmla="*/ 0 w 206"/>
                <a:gd name="T5" fmla="*/ 0 h 877"/>
                <a:gd name="T6" fmla="*/ 0 60000 65536"/>
                <a:gd name="T7" fmla="*/ 0 60000 65536"/>
                <a:gd name="T8" fmla="*/ 0 60000 65536"/>
                <a:gd name="T9" fmla="*/ 0 w 206"/>
                <a:gd name="T10" fmla="*/ 0 h 877"/>
                <a:gd name="T11" fmla="*/ 206 w 206"/>
                <a:gd name="T12" fmla="*/ 877 h 8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6" h="877">
                  <a:moveTo>
                    <a:pt x="206" y="877"/>
                  </a:moveTo>
                  <a:lnTo>
                    <a:pt x="0" y="877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84" name="Freeform 516"/>
            <p:cNvSpPr>
              <a:spLocks/>
            </p:cNvSpPr>
            <p:nvPr/>
          </p:nvSpPr>
          <p:spPr bwMode="auto">
            <a:xfrm>
              <a:off x="4202" y="3371"/>
              <a:ext cx="91" cy="43"/>
            </a:xfrm>
            <a:custGeom>
              <a:avLst/>
              <a:gdLst>
                <a:gd name="T0" fmla="*/ 91 w 91"/>
                <a:gd name="T1" fmla="*/ 20 h 43"/>
                <a:gd name="T2" fmla="*/ 0 w 91"/>
                <a:gd name="T3" fmla="*/ 0 h 43"/>
                <a:gd name="T4" fmla="*/ 0 w 91"/>
                <a:gd name="T5" fmla="*/ 43 h 43"/>
                <a:gd name="T6" fmla="*/ 91 w 91"/>
                <a:gd name="T7" fmla="*/ 2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43"/>
                <a:gd name="T14" fmla="*/ 91 w 91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43">
                  <a:moveTo>
                    <a:pt x="91" y="2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91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85" name="Rectangle 517"/>
            <p:cNvSpPr>
              <a:spLocks noChangeArrowheads="1"/>
            </p:cNvSpPr>
            <p:nvPr/>
          </p:nvSpPr>
          <p:spPr bwMode="auto">
            <a:xfrm>
              <a:off x="4320" y="3063"/>
              <a:ext cx="8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i0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86" name="Rectangle 518"/>
            <p:cNvSpPr>
              <a:spLocks noChangeArrowheads="1"/>
            </p:cNvSpPr>
            <p:nvPr/>
          </p:nvSpPr>
          <p:spPr bwMode="auto">
            <a:xfrm>
              <a:off x="4560" y="2993"/>
              <a:ext cx="98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s0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87" name="Rectangle 519"/>
            <p:cNvSpPr>
              <a:spLocks noChangeArrowheads="1"/>
            </p:cNvSpPr>
            <p:nvPr/>
          </p:nvSpPr>
          <p:spPr bwMode="auto">
            <a:xfrm>
              <a:off x="4700" y="3212"/>
              <a:ext cx="53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88" name="Rectangle 520"/>
            <p:cNvSpPr>
              <a:spLocks noChangeArrowheads="1"/>
            </p:cNvSpPr>
            <p:nvPr/>
          </p:nvSpPr>
          <p:spPr bwMode="auto">
            <a:xfrm>
              <a:off x="4395" y="2993"/>
              <a:ext cx="8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s1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89" name="Rectangle 521"/>
            <p:cNvSpPr>
              <a:spLocks noChangeArrowheads="1"/>
            </p:cNvSpPr>
            <p:nvPr/>
          </p:nvSpPr>
          <p:spPr bwMode="auto">
            <a:xfrm>
              <a:off x="4320" y="3160"/>
              <a:ext cx="66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i1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90" name="Rectangle 522"/>
            <p:cNvSpPr>
              <a:spLocks noChangeArrowheads="1"/>
            </p:cNvSpPr>
            <p:nvPr/>
          </p:nvSpPr>
          <p:spPr bwMode="auto">
            <a:xfrm>
              <a:off x="4320" y="3250"/>
              <a:ext cx="8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i2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91" name="Rectangle 523"/>
            <p:cNvSpPr>
              <a:spLocks noChangeArrowheads="1"/>
            </p:cNvSpPr>
            <p:nvPr/>
          </p:nvSpPr>
          <p:spPr bwMode="auto">
            <a:xfrm>
              <a:off x="4320" y="3347"/>
              <a:ext cx="8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i3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92" name="Rectangle 524"/>
            <p:cNvSpPr>
              <a:spLocks noChangeArrowheads="1"/>
            </p:cNvSpPr>
            <p:nvPr/>
          </p:nvSpPr>
          <p:spPr bwMode="auto">
            <a:xfrm>
              <a:off x="4468" y="3169"/>
              <a:ext cx="14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4x1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93" name="Rectangle 527"/>
            <p:cNvSpPr>
              <a:spLocks noChangeArrowheads="1"/>
            </p:cNvSpPr>
            <p:nvPr/>
          </p:nvSpPr>
          <p:spPr bwMode="auto">
            <a:xfrm>
              <a:off x="4445" y="3253"/>
              <a:ext cx="7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m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94" name="Rectangle 528"/>
            <p:cNvSpPr>
              <a:spLocks noChangeArrowheads="1"/>
            </p:cNvSpPr>
            <p:nvPr/>
          </p:nvSpPr>
          <p:spPr bwMode="auto">
            <a:xfrm>
              <a:off x="4520" y="3253"/>
              <a:ext cx="10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ux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95" name="Rectangle 529"/>
            <p:cNvSpPr>
              <a:spLocks noChangeArrowheads="1"/>
            </p:cNvSpPr>
            <p:nvPr/>
          </p:nvSpPr>
          <p:spPr bwMode="auto">
            <a:xfrm>
              <a:off x="4296" y="2120"/>
              <a:ext cx="469" cy="511"/>
            </a:xfrm>
            <a:prstGeom prst="rect">
              <a:avLst/>
            </a:prstGeom>
            <a:noFill/>
            <a:ln w="12700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96" name="Rectangle 530"/>
            <p:cNvSpPr>
              <a:spLocks noChangeArrowheads="1"/>
            </p:cNvSpPr>
            <p:nvPr/>
          </p:nvSpPr>
          <p:spPr bwMode="auto">
            <a:xfrm>
              <a:off x="4296" y="1848"/>
              <a:ext cx="469" cy="132"/>
            </a:xfrm>
            <a:prstGeom prst="rect">
              <a:avLst/>
            </a:prstGeom>
            <a:noFill/>
            <a:ln w="12700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97" name="Rectangle 531"/>
            <p:cNvSpPr>
              <a:spLocks noChangeArrowheads="1"/>
            </p:cNvSpPr>
            <p:nvPr/>
          </p:nvSpPr>
          <p:spPr bwMode="auto">
            <a:xfrm>
              <a:off x="4296" y="2997"/>
              <a:ext cx="469" cy="511"/>
            </a:xfrm>
            <a:prstGeom prst="rect">
              <a:avLst/>
            </a:prstGeom>
            <a:noFill/>
            <a:ln w="12700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98" name="Rectangle 555"/>
            <p:cNvSpPr>
              <a:spLocks noChangeArrowheads="1"/>
            </p:cNvSpPr>
            <p:nvPr/>
          </p:nvSpPr>
          <p:spPr bwMode="auto">
            <a:xfrm>
              <a:off x="4320" y="2752"/>
              <a:ext cx="423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2-bit mem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99" name="Rectangle 556"/>
            <p:cNvSpPr>
              <a:spLocks noChangeArrowheads="1"/>
            </p:cNvSpPr>
            <p:nvPr/>
          </p:nvSpPr>
          <p:spPr bwMode="auto">
            <a:xfrm>
              <a:off x="4727" y="2752"/>
              <a:ext cx="22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.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00" name="Rectangle 557"/>
            <p:cNvSpPr>
              <a:spLocks noChangeArrowheads="1"/>
            </p:cNvSpPr>
            <p:nvPr/>
          </p:nvSpPr>
          <p:spPr bwMode="auto">
            <a:xfrm>
              <a:off x="4296" y="2740"/>
              <a:ext cx="469" cy="131"/>
            </a:xfrm>
            <a:prstGeom prst="rect">
              <a:avLst/>
            </a:prstGeom>
            <a:noFill/>
            <a:ln w="12700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01" name="Line 558"/>
            <p:cNvSpPr>
              <a:spLocks noChangeShapeType="1"/>
            </p:cNvSpPr>
            <p:nvPr/>
          </p:nvSpPr>
          <p:spPr bwMode="auto">
            <a:xfrm>
              <a:off x="4756" y="3834"/>
              <a:ext cx="243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02" name="Freeform 560"/>
            <p:cNvSpPr>
              <a:spLocks/>
            </p:cNvSpPr>
            <p:nvPr/>
          </p:nvSpPr>
          <p:spPr bwMode="auto">
            <a:xfrm>
              <a:off x="4982" y="3811"/>
              <a:ext cx="92" cy="45"/>
            </a:xfrm>
            <a:custGeom>
              <a:avLst/>
              <a:gdLst>
                <a:gd name="T0" fmla="*/ 92 w 92"/>
                <a:gd name="T1" fmla="*/ 23 h 45"/>
                <a:gd name="T2" fmla="*/ 0 w 92"/>
                <a:gd name="T3" fmla="*/ 0 h 45"/>
                <a:gd name="T4" fmla="*/ 0 w 92"/>
                <a:gd name="T5" fmla="*/ 45 h 45"/>
                <a:gd name="T6" fmla="*/ 92 w 92"/>
                <a:gd name="T7" fmla="*/ 23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45"/>
                <a:gd name="T14" fmla="*/ 92 w 92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45">
                  <a:moveTo>
                    <a:pt x="92" y="23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9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03" name="Rectangle 561"/>
            <p:cNvSpPr>
              <a:spLocks noChangeArrowheads="1"/>
            </p:cNvSpPr>
            <p:nvPr/>
          </p:nvSpPr>
          <p:spPr bwMode="auto">
            <a:xfrm>
              <a:off x="4798" y="3727"/>
              <a:ext cx="11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o2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04" name="Rectangle 562"/>
            <p:cNvSpPr>
              <a:spLocks noChangeArrowheads="1"/>
            </p:cNvSpPr>
            <p:nvPr/>
          </p:nvSpPr>
          <p:spPr bwMode="auto">
            <a:xfrm>
              <a:off x="4320" y="3619"/>
              <a:ext cx="423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2-bit mem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05" name="Rectangle 563"/>
            <p:cNvSpPr>
              <a:spLocks noChangeArrowheads="1"/>
            </p:cNvSpPr>
            <p:nvPr/>
          </p:nvSpPr>
          <p:spPr bwMode="auto">
            <a:xfrm>
              <a:off x="4727" y="3619"/>
              <a:ext cx="22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.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06" name="Rectangle 564"/>
            <p:cNvSpPr>
              <a:spLocks noChangeArrowheads="1"/>
            </p:cNvSpPr>
            <p:nvPr/>
          </p:nvSpPr>
          <p:spPr bwMode="auto">
            <a:xfrm>
              <a:off x="4296" y="3608"/>
              <a:ext cx="469" cy="131"/>
            </a:xfrm>
            <a:prstGeom prst="rect">
              <a:avLst/>
            </a:prstGeom>
            <a:noFill/>
            <a:ln w="12700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07" name="Rectangle 565"/>
            <p:cNvSpPr>
              <a:spLocks noChangeArrowheads="1"/>
            </p:cNvSpPr>
            <p:nvPr/>
          </p:nvSpPr>
          <p:spPr bwMode="auto">
            <a:xfrm>
              <a:off x="4100" y="3782"/>
              <a:ext cx="7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Li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08" name="Rectangle 566"/>
            <p:cNvSpPr>
              <a:spLocks noChangeArrowheads="1"/>
            </p:cNvSpPr>
            <p:nvPr/>
          </p:nvSpPr>
          <p:spPr bwMode="auto">
            <a:xfrm>
              <a:off x="4171" y="3782"/>
              <a:ext cx="9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ke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09" name="Rectangle 567"/>
            <p:cNvSpPr>
              <a:spLocks noChangeArrowheads="1"/>
            </p:cNvSpPr>
            <p:nvPr/>
          </p:nvSpPr>
          <p:spPr bwMode="auto">
            <a:xfrm>
              <a:off x="4264" y="3782"/>
              <a:ext cx="17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wise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10" name="Rectangle 568"/>
            <p:cNvSpPr>
              <a:spLocks noChangeArrowheads="1"/>
            </p:cNvSpPr>
            <p:nvPr/>
          </p:nvSpPr>
          <p:spPr bwMode="auto">
            <a:xfrm>
              <a:off x="4472" y="3782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f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11" name="Rectangle 569"/>
            <p:cNvSpPr>
              <a:spLocks noChangeArrowheads="1"/>
            </p:cNvSpPr>
            <p:nvPr/>
          </p:nvSpPr>
          <p:spPr bwMode="auto">
            <a:xfrm>
              <a:off x="4495" y="3782"/>
              <a:ext cx="261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or o2..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12" name="Rectangle 570"/>
            <p:cNvSpPr>
              <a:spLocks noChangeArrowheads="1"/>
            </p:cNvSpPr>
            <p:nvPr/>
          </p:nvSpPr>
          <p:spPr bwMode="auto">
            <a:xfrm>
              <a:off x="4754" y="3782"/>
              <a:ext cx="22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.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13" name="Rectangle 571"/>
            <p:cNvSpPr>
              <a:spLocks noChangeArrowheads="1"/>
            </p:cNvSpPr>
            <p:nvPr/>
          </p:nvSpPr>
          <p:spPr bwMode="auto">
            <a:xfrm>
              <a:off x="4076" y="3496"/>
              <a:ext cx="10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omic Sans MS" pitchFamily="66" charset="0"/>
                </a:rPr>
                <a:t>...</a:t>
              </a:r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214" name="Freeform 572"/>
          <p:cNvSpPr>
            <a:spLocks/>
          </p:cNvSpPr>
          <p:nvPr/>
        </p:nvSpPr>
        <p:spPr bwMode="auto">
          <a:xfrm>
            <a:off x="4733925" y="5075238"/>
            <a:ext cx="476250" cy="207962"/>
          </a:xfrm>
          <a:custGeom>
            <a:avLst/>
            <a:gdLst>
              <a:gd name="T0" fmla="*/ 0 w 300"/>
              <a:gd name="T1" fmla="*/ 0 h 131"/>
              <a:gd name="T2" fmla="*/ 0 w 300"/>
              <a:gd name="T3" fmla="*/ 207962 h 131"/>
              <a:gd name="T4" fmla="*/ 476250 w 300"/>
              <a:gd name="T5" fmla="*/ 207962 h 131"/>
              <a:gd name="T6" fmla="*/ 0 60000 65536"/>
              <a:gd name="T7" fmla="*/ 0 60000 65536"/>
              <a:gd name="T8" fmla="*/ 0 60000 65536"/>
              <a:gd name="T9" fmla="*/ 0 w 300"/>
              <a:gd name="T10" fmla="*/ 0 h 131"/>
              <a:gd name="T11" fmla="*/ 300 w 300"/>
              <a:gd name="T12" fmla="*/ 131 h 1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0" h="131">
                <a:moveTo>
                  <a:pt x="0" y="0"/>
                </a:moveTo>
                <a:lnTo>
                  <a:pt x="0" y="131"/>
                </a:lnTo>
                <a:lnTo>
                  <a:pt x="300" y="131"/>
                </a:lnTo>
              </a:path>
            </a:pathLst>
          </a:cu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15" name="Freeform 573"/>
          <p:cNvSpPr>
            <a:spLocks/>
          </p:cNvSpPr>
          <p:nvPr/>
        </p:nvSpPr>
        <p:spPr bwMode="auto">
          <a:xfrm>
            <a:off x="5183188" y="5241925"/>
            <a:ext cx="149225" cy="82550"/>
          </a:xfrm>
          <a:custGeom>
            <a:avLst/>
            <a:gdLst>
              <a:gd name="T0" fmla="*/ 0 w 94"/>
              <a:gd name="T1" fmla="*/ 82550 h 52"/>
              <a:gd name="T2" fmla="*/ 149225 w 94"/>
              <a:gd name="T3" fmla="*/ 41275 h 52"/>
              <a:gd name="T4" fmla="*/ 0 w 94"/>
              <a:gd name="T5" fmla="*/ 0 h 52"/>
              <a:gd name="T6" fmla="*/ 0 w 94"/>
              <a:gd name="T7" fmla="*/ 82550 h 52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52"/>
              <a:gd name="T14" fmla="*/ 94 w 94"/>
              <a:gd name="T15" fmla="*/ 52 h 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52">
                <a:moveTo>
                  <a:pt x="0" y="52"/>
                </a:moveTo>
                <a:lnTo>
                  <a:pt x="94" y="26"/>
                </a:lnTo>
                <a:lnTo>
                  <a:pt x="0" y="0"/>
                </a:lnTo>
                <a:lnTo>
                  <a:pt x="0" y="5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16" name="Freeform 574"/>
          <p:cNvSpPr>
            <a:spLocks/>
          </p:cNvSpPr>
          <p:nvPr/>
        </p:nvSpPr>
        <p:spPr bwMode="auto">
          <a:xfrm>
            <a:off x="4584700" y="5083175"/>
            <a:ext cx="625475" cy="373063"/>
          </a:xfrm>
          <a:custGeom>
            <a:avLst/>
            <a:gdLst>
              <a:gd name="T0" fmla="*/ 0 w 394"/>
              <a:gd name="T1" fmla="*/ 0 h 235"/>
              <a:gd name="T2" fmla="*/ 0 w 394"/>
              <a:gd name="T3" fmla="*/ 373063 h 235"/>
              <a:gd name="T4" fmla="*/ 625475 w 394"/>
              <a:gd name="T5" fmla="*/ 373063 h 235"/>
              <a:gd name="T6" fmla="*/ 0 60000 65536"/>
              <a:gd name="T7" fmla="*/ 0 60000 65536"/>
              <a:gd name="T8" fmla="*/ 0 60000 65536"/>
              <a:gd name="T9" fmla="*/ 0 w 394"/>
              <a:gd name="T10" fmla="*/ 0 h 235"/>
              <a:gd name="T11" fmla="*/ 394 w 394"/>
              <a:gd name="T12" fmla="*/ 235 h 2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4" h="235">
                <a:moveTo>
                  <a:pt x="0" y="0"/>
                </a:moveTo>
                <a:lnTo>
                  <a:pt x="0" y="235"/>
                </a:lnTo>
                <a:lnTo>
                  <a:pt x="394" y="235"/>
                </a:lnTo>
              </a:path>
            </a:pathLst>
          </a:cu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17" name="Freeform 575"/>
          <p:cNvSpPr>
            <a:spLocks/>
          </p:cNvSpPr>
          <p:nvPr/>
        </p:nvSpPr>
        <p:spPr bwMode="auto">
          <a:xfrm>
            <a:off x="5183188" y="5414963"/>
            <a:ext cx="149225" cy="80962"/>
          </a:xfrm>
          <a:custGeom>
            <a:avLst/>
            <a:gdLst>
              <a:gd name="T0" fmla="*/ 0 w 94"/>
              <a:gd name="T1" fmla="*/ 80962 h 51"/>
              <a:gd name="T2" fmla="*/ 149225 w 94"/>
              <a:gd name="T3" fmla="*/ 41275 h 51"/>
              <a:gd name="T4" fmla="*/ 0 w 94"/>
              <a:gd name="T5" fmla="*/ 0 h 51"/>
              <a:gd name="T6" fmla="*/ 0 w 94"/>
              <a:gd name="T7" fmla="*/ 80962 h 51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51"/>
              <a:gd name="T14" fmla="*/ 94 w 94"/>
              <a:gd name="T15" fmla="*/ 51 h 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51">
                <a:moveTo>
                  <a:pt x="0" y="51"/>
                </a:moveTo>
                <a:lnTo>
                  <a:pt x="94" y="26"/>
                </a:lnTo>
                <a:lnTo>
                  <a:pt x="0" y="0"/>
                </a:lnTo>
                <a:lnTo>
                  <a:pt x="0" y="5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Ex: FPGA with Switch Matrix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79400" y="1212850"/>
            <a:ext cx="8277225" cy="412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Mapping the extended seatbelt warning light circuit onto an FPGA with a switch matrix</a:t>
            </a:r>
          </a:p>
        </p:txBody>
      </p:sp>
      <p:grpSp>
        <p:nvGrpSpPr>
          <p:cNvPr id="7" name="Group 395"/>
          <p:cNvGrpSpPr>
            <a:grpSpLocks/>
          </p:cNvGrpSpPr>
          <p:nvPr/>
        </p:nvGrpSpPr>
        <p:grpSpPr bwMode="auto">
          <a:xfrm>
            <a:off x="7664453" y="647701"/>
            <a:ext cx="1289051" cy="5561012"/>
            <a:chOff x="4840" y="642"/>
            <a:chExt cx="812" cy="3503"/>
          </a:xfrm>
        </p:grpSpPr>
        <p:sp>
          <p:nvSpPr>
            <p:cNvPr id="8" name="AutoShape 12"/>
            <p:cNvSpPr>
              <a:spLocks noChangeArrowheads="1"/>
            </p:cNvSpPr>
            <p:nvPr/>
          </p:nvSpPr>
          <p:spPr bwMode="auto">
            <a:xfrm>
              <a:off x="4840" y="1440"/>
              <a:ext cx="536" cy="144"/>
            </a:xfrm>
            <a:prstGeom prst="leftArrow">
              <a:avLst>
                <a:gd name="adj1" fmla="val 50000"/>
                <a:gd name="adj2" fmla="val 93056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" name="AutoShape 13"/>
            <p:cNvSpPr>
              <a:spLocks noChangeArrowheads="1"/>
            </p:cNvSpPr>
            <p:nvPr/>
          </p:nvSpPr>
          <p:spPr bwMode="auto">
            <a:xfrm>
              <a:off x="4880" y="2456"/>
              <a:ext cx="528" cy="152"/>
            </a:xfrm>
            <a:prstGeom prst="leftArrow">
              <a:avLst>
                <a:gd name="adj1" fmla="val 50000"/>
                <a:gd name="adj2" fmla="val 8684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 rot="5400000">
              <a:off x="3774" y="2268"/>
              <a:ext cx="350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These bits establish the desired connections</a:t>
              </a:r>
            </a:p>
          </p:txBody>
        </p:sp>
      </p:grpSp>
      <p:sp>
        <p:nvSpPr>
          <p:cNvPr id="12" name="Freeform 943"/>
          <p:cNvSpPr>
            <a:spLocks/>
          </p:cNvSpPr>
          <p:nvPr/>
        </p:nvSpPr>
        <p:spPr bwMode="auto">
          <a:xfrm>
            <a:off x="6003925" y="1684338"/>
            <a:ext cx="2062163" cy="4079875"/>
          </a:xfrm>
          <a:custGeom>
            <a:avLst/>
            <a:gdLst>
              <a:gd name="T0" fmla="*/ 2057401 w 1299"/>
              <a:gd name="T1" fmla="*/ 4068763 h 2570"/>
              <a:gd name="T2" fmla="*/ 2057401 w 1299"/>
              <a:gd name="T3" fmla="*/ 4064000 h 2570"/>
              <a:gd name="T4" fmla="*/ 11113 w 1299"/>
              <a:gd name="T5" fmla="*/ 4064000 h 2570"/>
              <a:gd name="T6" fmla="*/ 11113 w 1299"/>
              <a:gd name="T7" fmla="*/ 11112 h 2570"/>
              <a:gd name="T8" fmla="*/ 2046288 w 1299"/>
              <a:gd name="T9" fmla="*/ 11112 h 2570"/>
              <a:gd name="T10" fmla="*/ 2046288 w 1299"/>
              <a:gd name="T11" fmla="*/ 4068763 h 2570"/>
              <a:gd name="T12" fmla="*/ 2057401 w 1299"/>
              <a:gd name="T13" fmla="*/ 4068763 h 2570"/>
              <a:gd name="T14" fmla="*/ 2057401 w 1299"/>
              <a:gd name="T15" fmla="*/ 4064000 h 2570"/>
              <a:gd name="T16" fmla="*/ 2057401 w 1299"/>
              <a:gd name="T17" fmla="*/ 4068763 h 2570"/>
              <a:gd name="T18" fmla="*/ 2062163 w 1299"/>
              <a:gd name="T19" fmla="*/ 4068763 h 2570"/>
              <a:gd name="T20" fmla="*/ 2062163 w 1299"/>
              <a:gd name="T21" fmla="*/ 0 h 2570"/>
              <a:gd name="T22" fmla="*/ 0 w 1299"/>
              <a:gd name="T23" fmla="*/ 0 h 2570"/>
              <a:gd name="T24" fmla="*/ 0 w 1299"/>
              <a:gd name="T25" fmla="*/ 4079875 h 2570"/>
              <a:gd name="T26" fmla="*/ 2062163 w 1299"/>
              <a:gd name="T27" fmla="*/ 4079875 h 2570"/>
              <a:gd name="T28" fmla="*/ 2062163 w 1299"/>
              <a:gd name="T29" fmla="*/ 4068763 h 2570"/>
              <a:gd name="T30" fmla="*/ 2057401 w 1299"/>
              <a:gd name="T31" fmla="*/ 4068763 h 257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299"/>
              <a:gd name="T49" fmla="*/ 0 h 2570"/>
              <a:gd name="T50" fmla="*/ 1299 w 1299"/>
              <a:gd name="T51" fmla="*/ 2570 h 257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299" h="2570">
                <a:moveTo>
                  <a:pt x="1296" y="2563"/>
                </a:moveTo>
                <a:lnTo>
                  <a:pt x="1296" y="2560"/>
                </a:lnTo>
                <a:lnTo>
                  <a:pt x="7" y="2560"/>
                </a:lnTo>
                <a:lnTo>
                  <a:pt x="7" y="7"/>
                </a:lnTo>
                <a:lnTo>
                  <a:pt x="1289" y="7"/>
                </a:lnTo>
                <a:lnTo>
                  <a:pt x="1289" y="2563"/>
                </a:lnTo>
                <a:lnTo>
                  <a:pt x="1296" y="2563"/>
                </a:lnTo>
                <a:lnTo>
                  <a:pt x="1296" y="2560"/>
                </a:lnTo>
                <a:lnTo>
                  <a:pt x="1296" y="2563"/>
                </a:lnTo>
                <a:lnTo>
                  <a:pt x="1299" y="2563"/>
                </a:lnTo>
                <a:lnTo>
                  <a:pt x="1299" y="0"/>
                </a:lnTo>
                <a:lnTo>
                  <a:pt x="0" y="0"/>
                </a:lnTo>
                <a:lnTo>
                  <a:pt x="0" y="2570"/>
                </a:lnTo>
                <a:lnTo>
                  <a:pt x="1299" y="2570"/>
                </a:lnTo>
                <a:lnTo>
                  <a:pt x="1299" y="2563"/>
                </a:lnTo>
                <a:lnTo>
                  <a:pt x="1296" y="2563"/>
                </a:lnTo>
                <a:close/>
              </a:path>
            </a:pathLst>
          </a:custGeom>
          <a:solidFill>
            <a:srgbClr val="0079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" name="Freeform 944"/>
          <p:cNvSpPr>
            <a:spLocks/>
          </p:cNvSpPr>
          <p:nvPr/>
        </p:nvSpPr>
        <p:spPr bwMode="auto">
          <a:xfrm>
            <a:off x="6003925" y="1684338"/>
            <a:ext cx="2062163" cy="4079875"/>
          </a:xfrm>
          <a:custGeom>
            <a:avLst/>
            <a:gdLst>
              <a:gd name="T0" fmla="*/ 2057401 w 1299"/>
              <a:gd name="T1" fmla="*/ 4068763 h 2570"/>
              <a:gd name="T2" fmla="*/ 2057401 w 1299"/>
              <a:gd name="T3" fmla="*/ 4064000 h 2570"/>
              <a:gd name="T4" fmla="*/ 11113 w 1299"/>
              <a:gd name="T5" fmla="*/ 4064000 h 2570"/>
              <a:gd name="T6" fmla="*/ 11113 w 1299"/>
              <a:gd name="T7" fmla="*/ 11112 h 2570"/>
              <a:gd name="T8" fmla="*/ 2046288 w 1299"/>
              <a:gd name="T9" fmla="*/ 11112 h 2570"/>
              <a:gd name="T10" fmla="*/ 2046288 w 1299"/>
              <a:gd name="T11" fmla="*/ 4068763 h 2570"/>
              <a:gd name="T12" fmla="*/ 2057401 w 1299"/>
              <a:gd name="T13" fmla="*/ 4068763 h 2570"/>
              <a:gd name="T14" fmla="*/ 2057401 w 1299"/>
              <a:gd name="T15" fmla="*/ 4064000 h 2570"/>
              <a:gd name="T16" fmla="*/ 2057401 w 1299"/>
              <a:gd name="T17" fmla="*/ 4068763 h 2570"/>
              <a:gd name="T18" fmla="*/ 2062163 w 1299"/>
              <a:gd name="T19" fmla="*/ 4068763 h 2570"/>
              <a:gd name="T20" fmla="*/ 2062163 w 1299"/>
              <a:gd name="T21" fmla="*/ 0 h 2570"/>
              <a:gd name="T22" fmla="*/ 0 w 1299"/>
              <a:gd name="T23" fmla="*/ 0 h 2570"/>
              <a:gd name="T24" fmla="*/ 0 w 1299"/>
              <a:gd name="T25" fmla="*/ 4079875 h 2570"/>
              <a:gd name="T26" fmla="*/ 2062163 w 1299"/>
              <a:gd name="T27" fmla="*/ 4079875 h 2570"/>
              <a:gd name="T28" fmla="*/ 2062163 w 1299"/>
              <a:gd name="T29" fmla="*/ 4068763 h 2570"/>
              <a:gd name="T30" fmla="*/ 2057401 w 1299"/>
              <a:gd name="T31" fmla="*/ 4068763 h 257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299"/>
              <a:gd name="T49" fmla="*/ 0 h 2570"/>
              <a:gd name="T50" fmla="*/ 1299 w 1299"/>
              <a:gd name="T51" fmla="*/ 2570 h 257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299" h="2570">
                <a:moveTo>
                  <a:pt x="1296" y="2563"/>
                </a:moveTo>
                <a:lnTo>
                  <a:pt x="1296" y="2560"/>
                </a:lnTo>
                <a:lnTo>
                  <a:pt x="7" y="2560"/>
                </a:lnTo>
                <a:lnTo>
                  <a:pt x="7" y="7"/>
                </a:lnTo>
                <a:lnTo>
                  <a:pt x="1289" y="7"/>
                </a:lnTo>
                <a:lnTo>
                  <a:pt x="1289" y="2563"/>
                </a:lnTo>
                <a:lnTo>
                  <a:pt x="1296" y="2563"/>
                </a:lnTo>
                <a:lnTo>
                  <a:pt x="1296" y="2560"/>
                </a:lnTo>
                <a:lnTo>
                  <a:pt x="1296" y="2563"/>
                </a:lnTo>
                <a:lnTo>
                  <a:pt x="1299" y="2563"/>
                </a:lnTo>
                <a:lnTo>
                  <a:pt x="1299" y="0"/>
                </a:lnTo>
                <a:lnTo>
                  <a:pt x="0" y="0"/>
                </a:lnTo>
                <a:lnTo>
                  <a:pt x="0" y="2570"/>
                </a:lnTo>
                <a:lnTo>
                  <a:pt x="1299" y="2570"/>
                </a:lnTo>
                <a:lnTo>
                  <a:pt x="1299" y="2563"/>
                </a:lnTo>
                <a:lnTo>
                  <a:pt x="1296" y="2563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" name="Freeform 945"/>
          <p:cNvSpPr>
            <a:spLocks/>
          </p:cNvSpPr>
          <p:nvPr/>
        </p:nvSpPr>
        <p:spPr bwMode="auto">
          <a:xfrm>
            <a:off x="676275" y="1663700"/>
            <a:ext cx="4364038" cy="4186238"/>
          </a:xfrm>
          <a:custGeom>
            <a:avLst/>
            <a:gdLst>
              <a:gd name="T0" fmla="*/ 4352926 w 2749"/>
              <a:gd name="T1" fmla="*/ 4175126 h 2637"/>
              <a:gd name="T2" fmla="*/ 4352926 w 2749"/>
              <a:gd name="T3" fmla="*/ 4170363 h 2637"/>
              <a:gd name="T4" fmla="*/ 15875 w 2749"/>
              <a:gd name="T5" fmla="*/ 4170363 h 2637"/>
              <a:gd name="T6" fmla="*/ 15875 w 2749"/>
              <a:gd name="T7" fmla="*/ 9525 h 2637"/>
              <a:gd name="T8" fmla="*/ 4348163 w 2749"/>
              <a:gd name="T9" fmla="*/ 9525 h 2637"/>
              <a:gd name="T10" fmla="*/ 4348163 w 2749"/>
              <a:gd name="T11" fmla="*/ 4175126 h 2637"/>
              <a:gd name="T12" fmla="*/ 4352926 w 2749"/>
              <a:gd name="T13" fmla="*/ 4175126 h 2637"/>
              <a:gd name="T14" fmla="*/ 4352926 w 2749"/>
              <a:gd name="T15" fmla="*/ 4170363 h 2637"/>
              <a:gd name="T16" fmla="*/ 4352926 w 2749"/>
              <a:gd name="T17" fmla="*/ 4175126 h 2637"/>
              <a:gd name="T18" fmla="*/ 4364038 w 2749"/>
              <a:gd name="T19" fmla="*/ 4175126 h 2637"/>
              <a:gd name="T20" fmla="*/ 4364038 w 2749"/>
              <a:gd name="T21" fmla="*/ 0 h 2637"/>
              <a:gd name="T22" fmla="*/ 0 w 2749"/>
              <a:gd name="T23" fmla="*/ 0 h 2637"/>
              <a:gd name="T24" fmla="*/ 0 w 2749"/>
              <a:gd name="T25" fmla="*/ 4186238 h 2637"/>
              <a:gd name="T26" fmla="*/ 4364038 w 2749"/>
              <a:gd name="T27" fmla="*/ 4186238 h 2637"/>
              <a:gd name="T28" fmla="*/ 4364038 w 2749"/>
              <a:gd name="T29" fmla="*/ 4175126 h 2637"/>
              <a:gd name="T30" fmla="*/ 4352926 w 2749"/>
              <a:gd name="T31" fmla="*/ 4175126 h 26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749"/>
              <a:gd name="T49" fmla="*/ 0 h 2637"/>
              <a:gd name="T50" fmla="*/ 2749 w 2749"/>
              <a:gd name="T51" fmla="*/ 2637 h 263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749" h="2637">
                <a:moveTo>
                  <a:pt x="2742" y="2630"/>
                </a:moveTo>
                <a:lnTo>
                  <a:pt x="2742" y="2627"/>
                </a:lnTo>
                <a:lnTo>
                  <a:pt x="10" y="2627"/>
                </a:lnTo>
                <a:lnTo>
                  <a:pt x="10" y="6"/>
                </a:lnTo>
                <a:lnTo>
                  <a:pt x="2739" y="6"/>
                </a:lnTo>
                <a:lnTo>
                  <a:pt x="2739" y="2630"/>
                </a:lnTo>
                <a:lnTo>
                  <a:pt x="2742" y="2630"/>
                </a:lnTo>
                <a:lnTo>
                  <a:pt x="2742" y="2627"/>
                </a:lnTo>
                <a:lnTo>
                  <a:pt x="2742" y="2630"/>
                </a:lnTo>
                <a:lnTo>
                  <a:pt x="2749" y="2630"/>
                </a:lnTo>
                <a:lnTo>
                  <a:pt x="2749" y="0"/>
                </a:lnTo>
                <a:lnTo>
                  <a:pt x="0" y="0"/>
                </a:lnTo>
                <a:lnTo>
                  <a:pt x="0" y="2637"/>
                </a:lnTo>
                <a:lnTo>
                  <a:pt x="2749" y="2637"/>
                </a:lnTo>
                <a:lnTo>
                  <a:pt x="2749" y="2630"/>
                </a:lnTo>
                <a:lnTo>
                  <a:pt x="2742" y="2630"/>
                </a:lnTo>
                <a:close/>
              </a:path>
            </a:pathLst>
          </a:custGeom>
          <a:solidFill>
            <a:srgbClr val="0079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" name="Freeform 946"/>
          <p:cNvSpPr>
            <a:spLocks/>
          </p:cNvSpPr>
          <p:nvPr/>
        </p:nvSpPr>
        <p:spPr bwMode="auto">
          <a:xfrm>
            <a:off x="676275" y="1663700"/>
            <a:ext cx="4364038" cy="4186238"/>
          </a:xfrm>
          <a:custGeom>
            <a:avLst/>
            <a:gdLst>
              <a:gd name="T0" fmla="*/ 4352926 w 2749"/>
              <a:gd name="T1" fmla="*/ 4175126 h 2637"/>
              <a:gd name="T2" fmla="*/ 4352926 w 2749"/>
              <a:gd name="T3" fmla="*/ 4170363 h 2637"/>
              <a:gd name="T4" fmla="*/ 15875 w 2749"/>
              <a:gd name="T5" fmla="*/ 4170363 h 2637"/>
              <a:gd name="T6" fmla="*/ 15875 w 2749"/>
              <a:gd name="T7" fmla="*/ 9525 h 2637"/>
              <a:gd name="T8" fmla="*/ 4348163 w 2749"/>
              <a:gd name="T9" fmla="*/ 9525 h 2637"/>
              <a:gd name="T10" fmla="*/ 4348163 w 2749"/>
              <a:gd name="T11" fmla="*/ 4175126 h 2637"/>
              <a:gd name="T12" fmla="*/ 4352926 w 2749"/>
              <a:gd name="T13" fmla="*/ 4175126 h 2637"/>
              <a:gd name="T14" fmla="*/ 4352926 w 2749"/>
              <a:gd name="T15" fmla="*/ 4170363 h 2637"/>
              <a:gd name="T16" fmla="*/ 4352926 w 2749"/>
              <a:gd name="T17" fmla="*/ 4175126 h 2637"/>
              <a:gd name="T18" fmla="*/ 4364038 w 2749"/>
              <a:gd name="T19" fmla="*/ 4175126 h 2637"/>
              <a:gd name="T20" fmla="*/ 4364038 w 2749"/>
              <a:gd name="T21" fmla="*/ 0 h 2637"/>
              <a:gd name="T22" fmla="*/ 0 w 2749"/>
              <a:gd name="T23" fmla="*/ 0 h 2637"/>
              <a:gd name="T24" fmla="*/ 0 w 2749"/>
              <a:gd name="T25" fmla="*/ 4186238 h 2637"/>
              <a:gd name="T26" fmla="*/ 4364038 w 2749"/>
              <a:gd name="T27" fmla="*/ 4186238 h 2637"/>
              <a:gd name="T28" fmla="*/ 4364038 w 2749"/>
              <a:gd name="T29" fmla="*/ 4175126 h 2637"/>
              <a:gd name="T30" fmla="*/ 4352926 w 2749"/>
              <a:gd name="T31" fmla="*/ 4175126 h 26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749"/>
              <a:gd name="T49" fmla="*/ 0 h 2637"/>
              <a:gd name="T50" fmla="*/ 2749 w 2749"/>
              <a:gd name="T51" fmla="*/ 2637 h 263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749" h="2637">
                <a:moveTo>
                  <a:pt x="2742" y="2630"/>
                </a:moveTo>
                <a:lnTo>
                  <a:pt x="2742" y="2627"/>
                </a:lnTo>
                <a:lnTo>
                  <a:pt x="10" y="2627"/>
                </a:lnTo>
                <a:lnTo>
                  <a:pt x="10" y="6"/>
                </a:lnTo>
                <a:lnTo>
                  <a:pt x="2739" y="6"/>
                </a:lnTo>
                <a:lnTo>
                  <a:pt x="2739" y="2630"/>
                </a:lnTo>
                <a:lnTo>
                  <a:pt x="2742" y="2630"/>
                </a:lnTo>
                <a:lnTo>
                  <a:pt x="2742" y="2627"/>
                </a:lnTo>
                <a:lnTo>
                  <a:pt x="2742" y="2630"/>
                </a:lnTo>
                <a:lnTo>
                  <a:pt x="2749" y="2630"/>
                </a:lnTo>
                <a:lnTo>
                  <a:pt x="2749" y="0"/>
                </a:lnTo>
                <a:lnTo>
                  <a:pt x="0" y="0"/>
                </a:lnTo>
                <a:lnTo>
                  <a:pt x="0" y="2637"/>
                </a:lnTo>
                <a:lnTo>
                  <a:pt x="2749" y="2637"/>
                </a:lnTo>
                <a:lnTo>
                  <a:pt x="2749" y="2630"/>
                </a:lnTo>
                <a:lnTo>
                  <a:pt x="2742" y="263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" name="Freeform 947"/>
          <p:cNvSpPr>
            <a:spLocks noEditPoints="1"/>
          </p:cNvSpPr>
          <p:nvPr/>
        </p:nvSpPr>
        <p:spPr bwMode="auto">
          <a:xfrm>
            <a:off x="6310313" y="3103563"/>
            <a:ext cx="63500" cy="69850"/>
          </a:xfrm>
          <a:custGeom>
            <a:avLst/>
            <a:gdLst>
              <a:gd name="T0" fmla="*/ 21167 w 12"/>
              <a:gd name="T1" fmla="*/ 48358 h 13"/>
              <a:gd name="T2" fmla="*/ 0 w 12"/>
              <a:gd name="T3" fmla="*/ 48358 h 13"/>
              <a:gd name="T4" fmla="*/ 21167 w 12"/>
              <a:gd name="T5" fmla="*/ 69850 h 13"/>
              <a:gd name="T6" fmla="*/ 21167 w 12"/>
              <a:gd name="T7" fmla="*/ 48358 h 13"/>
              <a:gd name="T8" fmla="*/ 63500 w 12"/>
              <a:gd name="T9" fmla="*/ 48358 h 13"/>
              <a:gd name="T10" fmla="*/ 42333 w 12"/>
              <a:gd name="T11" fmla="*/ 48358 h 13"/>
              <a:gd name="T12" fmla="*/ 42333 w 12"/>
              <a:gd name="T13" fmla="*/ 69850 h 13"/>
              <a:gd name="T14" fmla="*/ 63500 w 12"/>
              <a:gd name="T15" fmla="*/ 48358 h 13"/>
              <a:gd name="T16" fmla="*/ 31750 w 12"/>
              <a:gd name="T17" fmla="*/ 0 h 13"/>
              <a:gd name="T18" fmla="*/ 0 w 12"/>
              <a:gd name="T19" fmla="*/ 26865 h 13"/>
              <a:gd name="T20" fmla="*/ 21167 w 12"/>
              <a:gd name="T21" fmla="*/ 26865 h 13"/>
              <a:gd name="T22" fmla="*/ 21167 w 12"/>
              <a:gd name="T23" fmla="*/ 5373 h 13"/>
              <a:gd name="T24" fmla="*/ 42333 w 12"/>
              <a:gd name="T25" fmla="*/ 5373 h 13"/>
              <a:gd name="T26" fmla="*/ 42333 w 12"/>
              <a:gd name="T27" fmla="*/ 26865 h 13"/>
              <a:gd name="T28" fmla="*/ 63500 w 12"/>
              <a:gd name="T29" fmla="*/ 26865 h 13"/>
              <a:gd name="T30" fmla="*/ 31750 w 12"/>
              <a:gd name="T31" fmla="*/ 0 h 1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2"/>
              <a:gd name="T49" fmla="*/ 0 h 13"/>
              <a:gd name="T50" fmla="*/ 12 w 12"/>
              <a:gd name="T51" fmla="*/ 13 h 1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2" h="13">
                <a:moveTo>
                  <a:pt x="4" y="9"/>
                </a:moveTo>
                <a:cubicBezTo>
                  <a:pt x="0" y="9"/>
                  <a:pt x="0" y="9"/>
                  <a:pt x="0" y="9"/>
                </a:cubicBezTo>
                <a:cubicBezTo>
                  <a:pt x="0" y="11"/>
                  <a:pt x="2" y="13"/>
                  <a:pt x="4" y="13"/>
                </a:cubicBezTo>
                <a:cubicBezTo>
                  <a:pt x="4" y="9"/>
                  <a:pt x="4" y="9"/>
                  <a:pt x="4" y="9"/>
                </a:cubicBezTo>
                <a:moveTo>
                  <a:pt x="12" y="9"/>
                </a:moveTo>
                <a:cubicBezTo>
                  <a:pt x="8" y="9"/>
                  <a:pt x="8" y="9"/>
                  <a:pt x="8" y="9"/>
                </a:cubicBezTo>
                <a:cubicBezTo>
                  <a:pt x="8" y="13"/>
                  <a:pt x="8" y="13"/>
                  <a:pt x="8" y="13"/>
                </a:cubicBezTo>
                <a:cubicBezTo>
                  <a:pt x="10" y="13"/>
                  <a:pt x="12" y="11"/>
                  <a:pt x="12" y="9"/>
                </a:cubicBezTo>
                <a:moveTo>
                  <a:pt x="6" y="0"/>
                </a:moveTo>
                <a:cubicBezTo>
                  <a:pt x="3" y="0"/>
                  <a:pt x="1" y="2"/>
                  <a:pt x="0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1"/>
                  <a:pt x="4" y="1"/>
                  <a:pt x="4" y="1"/>
                </a:cubicBezTo>
                <a:cubicBezTo>
                  <a:pt x="8" y="1"/>
                  <a:pt x="8" y="1"/>
                  <a:pt x="8" y="1"/>
                </a:cubicBezTo>
                <a:cubicBezTo>
                  <a:pt x="8" y="5"/>
                  <a:pt x="8" y="5"/>
                  <a:pt x="8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11" y="2"/>
                  <a:pt x="9" y="0"/>
                  <a:pt x="6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" name="Freeform 948"/>
          <p:cNvSpPr>
            <a:spLocks noEditPoints="1"/>
          </p:cNvSpPr>
          <p:nvPr/>
        </p:nvSpPr>
        <p:spPr bwMode="auto">
          <a:xfrm>
            <a:off x="6299200" y="3092450"/>
            <a:ext cx="85725" cy="90488"/>
          </a:xfrm>
          <a:custGeom>
            <a:avLst/>
            <a:gdLst>
              <a:gd name="T0" fmla="*/ 5358 w 16"/>
              <a:gd name="T1" fmla="*/ 58551 h 17"/>
              <a:gd name="T2" fmla="*/ 0 w 16"/>
              <a:gd name="T3" fmla="*/ 58551 h 17"/>
              <a:gd name="T4" fmla="*/ 32147 w 16"/>
              <a:gd name="T5" fmla="*/ 90488 h 17"/>
              <a:gd name="T6" fmla="*/ 32147 w 16"/>
              <a:gd name="T7" fmla="*/ 85165 h 17"/>
              <a:gd name="T8" fmla="*/ 5358 w 16"/>
              <a:gd name="T9" fmla="*/ 58551 h 17"/>
              <a:gd name="T10" fmla="*/ 85725 w 16"/>
              <a:gd name="T11" fmla="*/ 58551 h 17"/>
              <a:gd name="T12" fmla="*/ 80367 w 16"/>
              <a:gd name="T13" fmla="*/ 58551 h 17"/>
              <a:gd name="T14" fmla="*/ 53578 w 16"/>
              <a:gd name="T15" fmla="*/ 85165 h 17"/>
              <a:gd name="T16" fmla="*/ 53578 w 16"/>
              <a:gd name="T17" fmla="*/ 90488 h 17"/>
              <a:gd name="T18" fmla="*/ 85725 w 16"/>
              <a:gd name="T19" fmla="*/ 58551 h 17"/>
              <a:gd name="T20" fmla="*/ 42863 w 16"/>
              <a:gd name="T21" fmla="*/ 0 h 17"/>
              <a:gd name="T22" fmla="*/ 0 w 16"/>
              <a:gd name="T23" fmla="*/ 37260 h 17"/>
              <a:gd name="T24" fmla="*/ 5358 w 16"/>
              <a:gd name="T25" fmla="*/ 37260 h 17"/>
              <a:gd name="T26" fmla="*/ 42863 w 16"/>
              <a:gd name="T27" fmla="*/ 5323 h 17"/>
              <a:gd name="T28" fmla="*/ 80367 w 16"/>
              <a:gd name="T29" fmla="*/ 37260 h 17"/>
              <a:gd name="T30" fmla="*/ 85725 w 16"/>
              <a:gd name="T31" fmla="*/ 37260 h 17"/>
              <a:gd name="T32" fmla="*/ 42863 w 16"/>
              <a:gd name="T33" fmla="*/ 0 h 1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6"/>
              <a:gd name="T52" fmla="*/ 0 h 17"/>
              <a:gd name="T53" fmla="*/ 16 w 16"/>
              <a:gd name="T54" fmla="*/ 17 h 1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6" h="17">
                <a:moveTo>
                  <a:pt x="1" y="11"/>
                </a:moveTo>
                <a:cubicBezTo>
                  <a:pt x="0" y="11"/>
                  <a:pt x="0" y="11"/>
                  <a:pt x="0" y="11"/>
                </a:cubicBezTo>
                <a:cubicBezTo>
                  <a:pt x="0" y="14"/>
                  <a:pt x="3" y="17"/>
                  <a:pt x="6" y="17"/>
                </a:cubicBezTo>
                <a:cubicBezTo>
                  <a:pt x="6" y="16"/>
                  <a:pt x="6" y="16"/>
                  <a:pt x="6" y="16"/>
                </a:cubicBezTo>
                <a:cubicBezTo>
                  <a:pt x="3" y="16"/>
                  <a:pt x="1" y="13"/>
                  <a:pt x="1" y="11"/>
                </a:cubicBezTo>
                <a:moveTo>
                  <a:pt x="16" y="11"/>
                </a:moveTo>
                <a:cubicBezTo>
                  <a:pt x="15" y="11"/>
                  <a:pt x="15" y="11"/>
                  <a:pt x="15" y="11"/>
                </a:cubicBezTo>
                <a:cubicBezTo>
                  <a:pt x="15" y="13"/>
                  <a:pt x="13" y="16"/>
                  <a:pt x="10" y="16"/>
                </a:cubicBezTo>
                <a:cubicBezTo>
                  <a:pt x="10" y="17"/>
                  <a:pt x="10" y="17"/>
                  <a:pt x="10" y="17"/>
                </a:cubicBezTo>
                <a:cubicBezTo>
                  <a:pt x="13" y="17"/>
                  <a:pt x="16" y="14"/>
                  <a:pt x="16" y="11"/>
                </a:cubicBezTo>
                <a:moveTo>
                  <a:pt x="8" y="0"/>
                </a:moveTo>
                <a:cubicBezTo>
                  <a:pt x="4" y="0"/>
                  <a:pt x="1" y="3"/>
                  <a:pt x="0" y="7"/>
                </a:cubicBezTo>
                <a:cubicBezTo>
                  <a:pt x="1" y="7"/>
                  <a:pt x="1" y="7"/>
                  <a:pt x="1" y="7"/>
                </a:cubicBezTo>
                <a:cubicBezTo>
                  <a:pt x="2" y="4"/>
                  <a:pt x="5" y="1"/>
                  <a:pt x="8" y="1"/>
                </a:cubicBezTo>
                <a:cubicBezTo>
                  <a:pt x="11" y="1"/>
                  <a:pt x="14" y="4"/>
                  <a:pt x="15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5" y="3"/>
                  <a:pt x="12" y="0"/>
                  <a:pt x="8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" name="Freeform 949"/>
          <p:cNvSpPr>
            <a:spLocks noEditPoints="1"/>
          </p:cNvSpPr>
          <p:nvPr/>
        </p:nvSpPr>
        <p:spPr bwMode="auto">
          <a:xfrm>
            <a:off x="6303963" y="3098800"/>
            <a:ext cx="76200" cy="79375"/>
          </a:xfrm>
          <a:custGeom>
            <a:avLst/>
            <a:gdLst>
              <a:gd name="T0" fmla="*/ 5443 w 14"/>
              <a:gd name="T1" fmla="*/ 52917 h 15"/>
              <a:gd name="T2" fmla="*/ 0 w 14"/>
              <a:gd name="T3" fmla="*/ 52917 h 15"/>
              <a:gd name="T4" fmla="*/ 27214 w 14"/>
              <a:gd name="T5" fmla="*/ 79375 h 15"/>
              <a:gd name="T6" fmla="*/ 27214 w 14"/>
              <a:gd name="T7" fmla="*/ 74083 h 15"/>
              <a:gd name="T8" fmla="*/ 5443 w 14"/>
              <a:gd name="T9" fmla="*/ 52917 h 15"/>
              <a:gd name="T10" fmla="*/ 76200 w 14"/>
              <a:gd name="T11" fmla="*/ 52917 h 15"/>
              <a:gd name="T12" fmla="*/ 70757 w 14"/>
              <a:gd name="T13" fmla="*/ 52917 h 15"/>
              <a:gd name="T14" fmla="*/ 48986 w 14"/>
              <a:gd name="T15" fmla="*/ 74083 h 15"/>
              <a:gd name="T16" fmla="*/ 48986 w 14"/>
              <a:gd name="T17" fmla="*/ 79375 h 15"/>
              <a:gd name="T18" fmla="*/ 76200 w 14"/>
              <a:gd name="T19" fmla="*/ 52917 h 15"/>
              <a:gd name="T20" fmla="*/ 38100 w 14"/>
              <a:gd name="T21" fmla="*/ 0 h 15"/>
              <a:gd name="T22" fmla="*/ 0 w 14"/>
              <a:gd name="T23" fmla="*/ 31750 h 15"/>
              <a:gd name="T24" fmla="*/ 5443 w 14"/>
              <a:gd name="T25" fmla="*/ 31750 h 15"/>
              <a:gd name="T26" fmla="*/ 38100 w 14"/>
              <a:gd name="T27" fmla="*/ 5292 h 15"/>
              <a:gd name="T28" fmla="*/ 70757 w 14"/>
              <a:gd name="T29" fmla="*/ 31750 h 15"/>
              <a:gd name="T30" fmla="*/ 76200 w 14"/>
              <a:gd name="T31" fmla="*/ 31750 h 15"/>
              <a:gd name="T32" fmla="*/ 38100 w 14"/>
              <a:gd name="T33" fmla="*/ 0 h 1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4"/>
              <a:gd name="T52" fmla="*/ 0 h 15"/>
              <a:gd name="T53" fmla="*/ 14 w 14"/>
              <a:gd name="T54" fmla="*/ 15 h 1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4" h="15">
                <a:moveTo>
                  <a:pt x="1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12"/>
                  <a:pt x="2" y="15"/>
                  <a:pt x="5" y="15"/>
                </a:cubicBezTo>
                <a:cubicBezTo>
                  <a:pt x="5" y="14"/>
                  <a:pt x="5" y="14"/>
                  <a:pt x="5" y="14"/>
                </a:cubicBezTo>
                <a:cubicBezTo>
                  <a:pt x="3" y="14"/>
                  <a:pt x="1" y="12"/>
                  <a:pt x="1" y="10"/>
                </a:cubicBezTo>
                <a:moveTo>
                  <a:pt x="14" y="10"/>
                </a:moveTo>
                <a:cubicBezTo>
                  <a:pt x="13" y="10"/>
                  <a:pt x="13" y="10"/>
                  <a:pt x="13" y="10"/>
                </a:cubicBezTo>
                <a:cubicBezTo>
                  <a:pt x="13" y="12"/>
                  <a:pt x="11" y="14"/>
                  <a:pt x="9" y="14"/>
                </a:cubicBezTo>
                <a:cubicBezTo>
                  <a:pt x="9" y="15"/>
                  <a:pt x="9" y="15"/>
                  <a:pt x="9" y="15"/>
                </a:cubicBezTo>
                <a:cubicBezTo>
                  <a:pt x="12" y="15"/>
                  <a:pt x="14" y="12"/>
                  <a:pt x="14" y="10"/>
                </a:cubicBezTo>
                <a:moveTo>
                  <a:pt x="7" y="0"/>
                </a:moveTo>
                <a:cubicBezTo>
                  <a:pt x="4" y="0"/>
                  <a:pt x="1" y="3"/>
                  <a:pt x="0" y="6"/>
                </a:cubicBezTo>
                <a:cubicBezTo>
                  <a:pt x="1" y="6"/>
                  <a:pt x="1" y="6"/>
                  <a:pt x="1" y="6"/>
                </a:cubicBezTo>
                <a:cubicBezTo>
                  <a:pt x="2" y="3"/>
                  <a:pt x="4" y="1"/>
                  <a:pt x="7" y="1"/>
                </a:cubicBezTo>
                <a:cubicBezTo>
                  <a:pt x="10" y="1"/>
                  <a:pt x="12" y="3"/>
                  <a:pt x="13" y="6"/>
                </a:cubicBezTo>
                <a:cubicBezTo>
                  <a:pt x="14" y="6"/>
                  <a:pt x="14" y="6"/>
                  <a:pt x="14" y="6"/>
                </a:cubicBezTo>
                <a:cubicBezTo>
                  <a:pt x="13" y="3"/>
                  <a:pt x="10" y="0"/>
                  <a:pt x="7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9" name="Freeform 950"/>
          <p:cNvSpPr>
            <a:spLocks noEditPoints="1"/>
          </p:cNvSpPr>
          <p:nvPr/>
        </p:nvSpPr>
        <p:spPr bwMode="auto">
          <a:xfrm>
            <a:off x="6389688" y="2921000"/>
            <a:ext cx="69850" cy="69850"/>
          </a:xfrm>
          <a:custGeom>
            <a:avLst/>
            <a:gdLst>
              <a:gd name="T0" fmla="*/ 26865 w 13"/>
              <a:gd name="T1" fmla="*/ 48358 h 13"/>
              <a:gd name="T2" fmla="*/ 0 w 13"/>
              <a:gd name="T3" fmla="*/ 48358 h 13"/>
              <a:gd name="T4" fmla="*/ 26865 w 13"/>
              <a:gd name="T5" fmla="*/ 69850 h 13"/>
              <a:gd name="T6" fmla="*/ 26865 w 13"/>
              <a:gd name="T7" fmla="*/ 48358 h 13"/>
              <a:gd name="T8" fmla="*/ 69850 w 13"/>
              <a:gd name="T9" fmla="*/ 48358 h 13"/>
              <a:gd name="T10" fmla="*/ 48358 w 13"/>
              <a:gd name="T11" fmla="*/ 48358 h 13"/>
              <a:gd name="T12" fmla="*/ 48358 w 13"/>
              <a:gd name="T13" fmla="*/ 69850 h 13"/>
              <a:gd name="T14" fmla="*/ 69850 w 13"/>
              <a:gd name="T15" fmla="*/ 48358 h 13"/>
              <a:gd name="T16" fmla="*/ 37612 w 13"/>
              <a:gd name="T17" fmla="*/ 0 h 13"/>
              <a:gd name="T18" fmla="*/ 5373 w 13"/>
              <a:gd name="T19" fmla="*/ 26865 h 13"/>
              <a:gd name="T20" fmla="*/ 26865 w 13"/>
              <a:gd name="T21" fmla="*/ 26865 h 13"/>
              <a:gd name="T22" fmla="*/ 26865 w 13"/>
              <a:gd name="T23" fmla="*/ 16119 h 13"/>
              <a:gd name="T24" fmla="*/ 48358 w 13"/>
              <a:gd name="T25" fmla="*/ 16119 h 13"/>
              <a:gd name="T26" fmla="*/ 48358 w 13"/>
              <a:gd name="T27" fmla="*/ 26865 h 13"/>
              <a:gd name="T28" fmla="*/ 69850 w 13"/>
              <a:gd name="T29" fmla="*/ 26865 h 13"/>
              <a:gd name="T30" fmla="*/ 37612 w 13"/>
              <a:gd name="T31" fmla="*/ 0 h 1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3"/>
              <a:gd name="T49" fmla="*/ 0 h 13"/>
              <a:gd name="T50" fmla="*/ 13 w 13"/>
              <a:gd name="T51" fmla="*/ 13 h 1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3" h="13">
                <a:moveTo>
                  <a:pt x="5" y="9"/>
                </a:moveTo>
                <a:cubicBezTo>
                  <a:pt x="0" y="9"/>
                  <a:pt x="0" y="9"/>
                  <a:pt x="0" y="9"/>
                </a:cubicBezTo>
                <a:cubicBezTo>
                  <a:pt x="1" y="11"/>
                  <a:pt x="3" y="13"/>
                  <a:pt x="5" y="13"/>
                </a:cubicBezTo>
                <a:cubicBezTo>
                  <a:pt x="5" y="9"/>
                  <a:pt x="5" y="9"/>
                  <a:pt x="5" y="9"/>
                </a:cubicBezTo>
                <a:moveTo>
                  <a:pt x="13" y="9"/>
                </a:moveTo>
                <a:cubicBezTo>
                  <a:pt x="9" y="9"/>
                  <a:pt x="9" y="9"/>
                  <a:pt x="9" y="9"/>
                </a:cubicBezTo>
                <a:cubicBezTo>
                  <a:pt x="9" y="13"/>
                  <a:pt x="9" y="13"/>
                  <a:pt x="9" y="13"/>
                </a:cubicBezTo>
                <a:cubicBezTo>
                  <a:pt x="11" y="12"/>
                  <a:pt x="13" y="11"/>
                  <a:pt x="13" y="9"/>
                </a:cubicBezTo>
                <a:moveTo>
                  <a:pt x="7" y="0"/>
                </a:moveTo>
                <a:cubicBezTo>
                  <a:pt x="4" y="0"/>
                  <a:pt x="2" y="2"/>
                  <a:pt x="1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3"/>
                  <a:pt x="5" y="3"/>
                  <a:pt x="5" y="3"/>
                </a:cubicBezTo>
                <a:cubicBezTo>
                  <a:pt x="9" y="3"/>
                  <a:pt x="9" y="3"/>
                  <a:pt x="9" y="3"/>
                </a:cubicBezTo>
                <a:cubicBezTo>
                  <a:pt x="9" y="5"/>
                  <a:pt x="9" y="5"/>
                  <a:pt x="9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2" y="2"/>
                  <a:pt x="10" y="0"/>
                  <a:pt x="7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0" name="Freeform 951"/>
          <p:cNvSpPr>
            <a:spLocks noEditPoints="1"/>
          </p:cNvSpPr>
          <p:nvPr/>
        </p:nvSpPr>
        <p:spPr bwMode="auto">
          <a:xfrm>
            <a:off x="6380163" y="2909888"/>
            <a:ext cx="90487" cy="92075"/>
          </a:xfrm>
          <a:custGeom>
            <a:avLst/>
            <a:gdLst>
              <a:gd name="T0" fmla="*/ 5323 w 17"/>
              <a:gd name="T1" fmla="*/ 59578 h 17"/>
              <a:gd name="T2" fmla="*/ 0 w 17"/>
              <a:gd name="T3" fmla="*/ 59578 h 17"/>
              <a:gd name="T4" fmla="*/ 37259 w 17"/>
              <a:gd name="T5" fmla="*/ 92075 h 17"/>
              <a:gd name="T6" fmla="*/ 37259 w 17"/>
              <a:gd name="T7" fmla="*/ 86659 h 17"/>
              <a:gd name="T8" fmla="*/ 5323 w 17"/>
              <a:gd name="T9" fmla="*/ 59578 h 17"/>
              <a:gd name="T10" fmla="*/ 90487 w 17"/>
              <a:gd name="T11" fmla="*/ 59578 h 17"/>
              <a:gd name="T12" fmla="*/ 85164 w 17"/>
              <a:gd name="T13" fmla="*/ 59578 h 17"/>
              <a:gd name="T14" fmla="*/ 58550 w 17"/>
              <a:gd name="T15" fmla="*/ 86659 h 17"/>
              <a:gd name="T16" fmla="*/ 58550 w 17"/>
              <a:gd name="T17" fmla="*/ 92075 h 17"/>
              <a:gd name="T18" fmla="*/ 90487 w 17"/>
              <a:gd name="T19" fmla="*/ 59578 h 17"/>
              <a:gd name="T20" fmla="*/ 47905 w 17"/>
              <a:gd name="T21" fmla="*/ 0 h 17"/>
              <a:gd name="T22" fmla="*/ 0 w 17"/>
              <a:gd name="T23" fmla="*/ 37913 h 17"/>
              <a:gd name="T24" fmla="*/ 10646 w 17"/>
              <a:gd name="T25" fmla="*/ 37913 h 17"/>
              <a:gd name="T26" fmla="*/ 47905 w 17"/>
              <a:gd name="T27" fmla="*/ 5416 h 17"/>
              <a:gd name="T28" fmla="*/ 85164 w 17"/>
              <a:gd name="T29" fmla="*/ 37913 h 17"/>
              <a:gd name="T30" fmla="*/ 90487 w 17"/>
              <a:gd name="T31" fmla="*/ 37913 h 17"/>
              <a:gd name="T32" fmla="*/ 47905 w 17"/>
              <a:gd name="T33" fmla="*/ 0 h 1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7"/>
              <a:gd name="T52" fmla="*/ 0 h 17"/>
              <a:gd name="T53" fmla="*/ 17 w 17"/>
              <a:gd name="T54" fmla="*/ 17 h 1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7" h="17">
                <a:moveTo>
                  <a:pt x="1" y="11"/>
                </a:moveTo>
                <a:cubicBezTo>
                  <a:pt x="0" y="11"/>
                  <a:pt x="0" y="11"/>
                  <a:pt x="0" y="11"/>
                </a:cubicBezTo>
                <a:cubicBezTo>
                  <a:pt x="1" y="14"/>
                  <a:pt x="4" y="17"/>
                  <a:pt x="7" y="17"/>
                </a:cubicBezTo>
                <a:cubicBezTo>
                  <a:pt x="7" y="16"/>
                  <a:pt x="7" y="16"/>
                  <a:pt x="7" y="16"/>
                </a:cubicBezTo>
                <a:cubicBezTo>
                  <a:pt x="4" y="16"/>
                  <a:pt x="2" y="14"/>
                  <a:pt x="1" y="11"/>
                </a:cubicBezTo>
                <a:moveTo>
                  <a:pt x="17" y="11"/>
                </a:moveTo>
                <a:cubicBezTo>
                  <a:pt x="16" y="11"/>
                  <a:pt x="16" y="11"/>
                  <a:pt x="16" y="11"/>
                </a:cubicBezTo>
                <a:cubicBezTo>
                  <a:pt x="16" y="13"/>
                  <a:pt x="14" y="15"/>
                  <a:pt x="11" y="16"/>
                </a:cubicBezTo>
                <a:cubicBezTo>
                  <a:pt x="11" y="17"/>
                  <a:pt x="11" y="17"/>
                  <a:pt x="11" y="17"/>
                </a:cubicBezTo>
                <a:cubicBezTo>
                  <a:pt x="14" y="16"/>
                  <a:pt x="17" y="14"/>
                  <a:pt x="17" y="11"/>
                </a:cubicBezTo>
                <a:moveTo>
                  <a:pt x="9" y="0"/>
                </a:moveTo>
                <a:cubicBezTo>
                  <a:pt x="5" y="0"/>
                  <a:pt x="1" y="3"/>
                  <a:pt x="0" y="7"/>
                </a:cubicBezTo>
                <a:cubicBezTo>
                  <a:pt x="2" y="7"/>
                  <a:pt x="2" y="7"/>
                  <a:pt x="2" y="7"/>
                </a:cubicBezTo>
                <a:cubicBezTo>
                  <a:pt x="2" y="4"/>
                  <a:pt x="5" y="1"/>
                  <a:pt x="9" y="1"/>
                </a:cubicBezTo>
                <a:cubicBezTo>
                  <a:pt x="12" y="1"/>
                  <a:pt x="15" y="4"/>
                  <a:pt x="16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6" y="3"/>
                  <a:pt x="13" y="0"/>
                  <a:pt x="9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1" name="Freeform 952"/>
          <p:cNvSpPr>
            <a:spLocks noEditPoints="1"/>
          </p:cNvSpPr>
          <p:nvPr/>
        </p:nvSpPr>
        <p:spPr bwMode="auto">
          <a:xfrm>
            <a:off x="6384925" y="2916238"/>
            <a:ext cx="79375" cy="79375"/>
          </a:xfrm>
          <a:custGeom>
            <a:avLst/>
            <a:gdLst>
              <a:gd name="T0" fmla="*/ 5292 w 15"/>
              <a:gd name="T1" fmla="*/ 52917 h 15"/>
              <a:gd name="T2" fmla="*/ 0 w 15"/>
              <a:gd name="T3" fmla="*/ 52917 h 15"/>
              <a:gd name="T4" fmla="*/ 31750 w 15"/>
              <a:gd name="T5" fmla="*/ 79375 h 15"/>
              <a:gd name="T6" fmla="*/ 31750 w 15"/>
              <a:gd name="T7" fmla="*/ 74083 h 15"/>
              <a:gd name="T8" fmla="*/ 5292 w 15"/>
              <a:gd name="T9" fmla="*/ 52917 h 15"/>
              <a:gd name="T10" fmla="*/ 79375 w 15"/>
              <a:gd name="T11" fmla="*/ 52917 h 15"/>
              <a:gd name="T12" fmla="*/ 74083 w 15"/>
              <a:gd name="T13" fmla="*/ 52917 h 15"/>
              <a:gd name="T14" fmla="*/ 52917 w 15"/>
              <a:gd name="T15" fmla="*/ 74083 h 15"/>
              <a:gd name="T16" fmla="*/ 52917 w 15"/>
              <a:gd name="T17" fmla="*/ 79375 h 15"/>
              <a:gd name="T18" fmla="*/ 79375 w 15"/>
              <a:gd name="T19" fmla="*/ 52917 h 15"/>
              <a:gd name="T20" fmla="*/ 42333 w 15"/>
              <a:gd name="T21" fmla="*/ 0 h 15"/>
              <a:gd name="T22" fmla="*/ 5292 w 15"/>
              <a:gd name="T23" fmla="*/ 31750 h 15"/>
              <a:gd name="T24" fmla="*/ 10583 w 15"/>
              <a:gd name="T25" fmla="*/ 31750 h 15"/>
              <a:gd name="T26" fmla="*/ 42333 w 15"/>
              <a:gd name="T27" fmla="*/ 5292 h 15"/>
              <a:gd name="T28" fmla="*/ 74083 w 15"/>
              <a:gd name="T29" fmla="*/ 31750 h 15"/>
              <a:gd name="T30" fmla="*/ 79375 w 15"/>
              <a:gd name="T31" fmla="*/ 31750 h 15"/>
              <a:gd name="T32" fmla="*/ 42333 w 15"/>
              <a:gd name="T33" fmla="*/ 0 h 1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5"/>
              <a:gd name="T52" fmla="*/ 0 h 15"/>
              <a:gd name="T53" fmla="*/ 15 w 15"/>
              <a:gd name="T54" fmla="*/ 15 h 1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5" h="15">
                <a:moveTo>
                  <a:pt x="1" y="10"/>
                </a:moveTo>
                <a:cubicBezTo>
                  <a:pt x="0" y="10"/>
                  <a:pt x="0" y="10"/>
                  <a:pt x="0" y="10"/>
                </a:cubicBezTo>
                <a:cubicBezTo>
                  <a:pt x="1" y="13"/>
                  <a:pt x="3" y="15"/>
                  <a:pt x="6" y="15"/>
                </a:cubicBezTo>
                <a:cubicBezTo>
                  <a:pt x="6" y="14"/>
                  <a:pt x="6" y="14"/>
                  <a:pt x="6" y="14"/>
                </a:cubicBezTo>
                <a:cubicBezTo>
                  <a:pt x="4" y="14"/>
                  <a:pt x="2" y="12"/>
                  <a:pt x="1" y="10"/>
                </a:cubicBezTo>
                <a:moveTo>
                  <a:pt x="15" y="10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12"/>
                  <a:pt x="12" y="13"/>
                  <a:pt x="10" y="14"/>
                </a:cubicBezTo>
                <a:cubicBezTo>
                  <a:pt x="10" y="15"/>
                  <a:pt x="10" y="15"/>
                  <a:pt x="10" y="15"/>
                </a:cubicBezTo>
                <a:cubicBezTo>
                  <a:pt x="13" y="14"/>
                  <a:pt x="15" y="12"/>
                  <a:pt x="15" y="10"/>
                </a:cubicBezTo>
                <a:moveTo>
                  <a:pt x="8" y="0"/>
                </a:moveTo>
                <a:cubicBezTo>
                  <a:pt x="4" y="0"/>
                  <a:pt x="1" y="3"/>
                  <a:pt x="1" y="6"/>
                </a:cubicBezTo>
                <a:cubicBezTo>
                  <a:pt x="2" y="6"/>
                  <a:pt x="2" y="6"/>
                  <a:pt x="2" y="6"/>
                </a:cubicBezTo>
                <a:cubicBezTo>
                  <a:pt x="3" y="3"/>
                  <a:pt x="5" y="1"/>
                  <a:pt x="8" y="1"/>
                </a:cubicBezTo>
                <a:cubicBezTo>
                  <a:pt x="11" y="1"/>
                  <a:pt x="13" y="3"/>
                  <a:pt x="14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4" y="3"/>
                  <a:pt x="11" y="0"/>
                  <a:pt x="8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2" name="Freeform 953"/>
          <p:cNvSpPr>
            <a:spLocks noEditPoints="1"/>
          </p:cNvSpPr>
          <p:nvPr/>
        </p:nvSpPr>
        <p:spPr bwMode="auto">
          <a:xfrm>
            <a:off x="6486525" y="2740025"/>
            <a:ext cx="63500" cy="68263"/>
          </a:xfrm>
          <a:custGeom>
            <a:avLst/>
            <a:gdLst>
              <a:gd name="T0" fmla="*/ 21167 w 12"/>
              <a:gd name="T1" fmla="*/ 47259 h 13"/>
              <a:gd name="T2" fmla="*/ 0 w 12"/>
              <a:gd name="T3" fmla="*/ 47259 h 13"/>
              <a:gd name="T4" fmla="*/ 21167 w 12"/>
              <a:gd name="T5" fmla="*/ 68263 h 13"/>
              <a:gd name="T6" fmla="*/ 21167 w 12"/>
              <a:gd name="T7" fmla="*/ 47259 h 13"/>
              <a:gd name="T8" fmla="*/ 63500 w 12"/>
              <a:gd name="T9" fmla="*/ 47259 h 13"/>
              <a:gd name="T10" fmla="*/ 42333 w 12"/>
              <a:gd name="T11" fmla="*/ 47259 h 13"/>
              <a:gd name="T12" fmla="*/ 42333 w 12"/>
              <a:gd name="T13" fmla="*/ 68263 h 13"/>
              <a:gd name="T14" fmla="*/ 63500 w 12"/>
              <a:gd name="T15" fmla="*/ 47259 h 13"/>
              <a:gd name="T16" fmla="*/ 31750 w 12"/>
              <a:gd name="T17" fmla="*/ 0 h 13"/>
              <a:gd name="T18" fmla="*/ 0 w 12"/>
              <a:gd name="T19" fmla="*/ 26255 h 13"/>
              <a:gd name="T20" fmla="*/ 63500 w 12"/>
              <a:gd name="T21" fmla="*/ 26255 h 13"/>
              <a:gd name="T22" fmla="*/ 31750 w 12"/>
              <a:gd name="T23" fmla="*/ 0 h 1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"/>
              <a:gd name="T37" fmla="*/ 0 h 13"/>
              <a:gd name="T38" fmla="*/ 12 w 12"/>
              <a:gd name="T39" fmla="*/ 13 h 1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" h="13">
                <a:moveTo>
                  <a:pt x="4" y="9"/>
                </a:moveTo>
                <a:cubicBezTo>
                  <a:pt x="0" y="9"/>
                  <a:pt x="0" y="9"/>
                  <a:pt x="0" y="9"/>
                </a:cubicBezTo>
                <a:cubicBezTo>
                  <a:pt x="0" y="11"/>
                  <a:pt x="2" y="12"/>
                  <a:pt x="4" y="13"/>
                </a:cubicBezTo>
                <a:cubicBezTo>
                  <a:pt x="4" y="9"/>
                  <a:pt x="4" y="9"/>
                  <a:pt x="4" y="9"/>
                </a:cubicBezTo>
                <a:moveTo>
                  <a:pt x="12" y="9"/>
                </a:moveTo>
                <a:cubicBezTo>
                  <a:pt x="8" y="9"/>
                  <a:pt x="8" y="9"/>
                  <a:pt x="8" y="9"/>
                </a:cubicBezTo>
                <a:cubicBezTo>
                  <a:pt x="8" y="13"/>
                  <a:pt x="8" y="13"/>
                  <a:pt x="8" y="13"/>
                </a:cubicBezTo>
                <a:cubicBezTo>
                  <a:pt x="10" y="12"/>
                  <a:pt x="12" y="11"/>
                  <a:pt x="12" y="9"/>
                </a:cubicBezTo>
                <a:moveTo>
                  <a:pt x="6" y="0"/>
                </a:moveTo>
                <a:cubicBezTo>
                  <a:pt x="3" y="0"/>
                  <a:pt x="1" y="2"/>
                  <a:pt x="0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2"/>
                  <a:pt x="9" y="0"/>
                  <a:pt x="6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3" name="Freeform 954"/>
          <p:cNvSpPr>
            <a:spLocks noEditPoints="1"/>
          </p:cNvSpPr>
          <p:nvPr/>
        </p:nvSpPr>
        <p:spPr bwMode="auto">
          <a:xfrm>
            <a:off x="6475413" y="2728913"/>
            <a:ext cx="85725" cy="90487"/>
          </a:xfrm>
          <a:custGeom>
            <a:avLst/>
            <a:gdLst>
              <a:gd name="T0" fmla="*/ 5358 w 16"/>
              <a:gd name="T1" fmla="*/ 58550 h 17"/>
              <a:gd name="T2" fmla="*/ 0 w 16"/>
              <a:gd name="T3" fmla="*/ 58550 h 17"/>
              <a:gd name="T4" fmla="*/ 32147 w 16"/>
              <a:gd name="T5" fmla="*/ 90487 h 17"/>
              <a:gd name="T6" fmla="*/ 32147 w 16"/>
              <a:gd name="T7" fmla="*/ 85164 h 17"/>
              <a:gd name="T8" fmla="*/ 5358 w 16"/>
              <a:gd name="T9" fmla="*/ 58550 h 17"/>
              <a:gd name="T10" fmla="*/ 85725 w 16"/>
              <a:gd name="T11" fmla="*/ 58550 h 17"/>
              <a:gd name="T12" fmla="*/ 80367 w 16"/>
              <a:gd name="T13" fmla="*/ 58550 h 17"/>
              <a:gd name="T14" fmla="*/ 53578 w 16"/>
              <a:gd name="T15" fmla="*/ 85164 h 17"/>
              <a:gd name="T16" fmla="*/ 53578 w 16"/>
              <a:gd name="T17" fmla="*/ 90487 h 17"/>
              <a:gd name="T18" fmla="*/ 85725 w 16"/>
              <a:gd name="T19" fmla="*/ 58550 h 17"/>
              <a:gd name="T20" fmla="*/ 42863 w 16"/>
              <a:gd name="T21" fmla="*/ 0 h 17"/>
              <a:gd name="T22" fmla="*/ 0 w 16"/>
              <a:gd name="T23" fmla="*/ 37259 h 17"/>
              <a:gd name="T24" fmla="*/ 5358 w 16"/>
              <a:gd name="T25" fmla="*/ 37259 h 17"/>
              <a:gd name="T26" fmla="*/ 42863 w 16"/>
              <a:gd name="T27" fmla="*/ 5323 h 17"/>
              <a:gd name="T28" fmla="*/ 80367 w 16"/>
              <a:gd name="T29" fmla="*/ 37259 h 17"/>
              <a:gd name="T30" fmla="*/ 85725 w 16"/>
              <a:gd name="T31" fmla="*/ 37259 h 17"/>
              <a:gd name="T32" fmla="*/ 42863 w 16"/>
              <a:gd name="T33" fmla="*/ 0 h 1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6"/>
              <a:gd name="T52" fmla="*/ 0 h 17"/>
              <a:gd name="T53" fmla="*/ 16 w 16"/>
              <a:gd name="T54" fmla="*/ 17 h 1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6" h="17">
                <a:moveTo>
                  <a:pt x="1" y="11"/>
                </a:moveTo>
                <a:cubicBezTo>
                  <a:pt x="0" y="11"/>
                  <a:pt x="0" y="11"/>
                  <a:pt x="0" y="11"/>
                </a:cubicBezTo>
                <a:cubicBezTo>
                  <a:pt x="0" y="14"/>
                  <a:pt x="3" y="16"/>
                  <a:pt x="6" y="17"/>
                </a:cubicBezTo>
                <a:cubicBezTo>
                  <a:pt x="6" y="16"/>
                  <a:pt x="6" y="16"/>
                  <a:pt x="6" y="16"/>
                </a:cubicBezTo>
                <a:cubicBezTo>
                  <a:pt x="3" y="15"/>
                  <a:pt x="1" y="13"/>
                  <a:pt x="1" y="11"/>
                </a:cubicBezTo>
                <a:moveTo>
                  <a:pt x="16" y="11"/>
                </a:moveTo>
                <a:cubicBezTo>
                  <a:pt x="15" y="11"/>
                  <a:pt x="15" y="11"/>
                  <a:pt x="15" y="11"/>
                </a:cubicBezTo>
                <a:cubicBezTo>
                  <a:pt x="15" y="13"/>
                  <a:pt x="13" y="15"/>
                  <a:pt x="10" y="16"/>
                </a:cubicBezTo>
                <a:cubicBezTo>
                  <a:pt x="10" y="17"/>
                  <a:pt x="10" y="17"/>
                  <a:pt x="10" y="17"/>
                </a:cubicBezTo>
                <a:cubicBezTo>
                  <a:pt x="13" y="16"/>
                  <a:pt x="16" y="14"/>
                  <a:pt x="16" y="11"/>
                </a:cubicBezTo>
                <a:moveTo>
                  <a:pt x="8" y="0"/>
                </a:moveTo>
                <a:cubicBezTo>
                  <a:pt x="4" y="0"/>
                  <a:pt x="1" y="3"/>
                  <a:pt x="0" y="7"/>
                </a:cubicBezTo>
                <a:cubicBezTo>
                  <a:pt x="1" y="7"/>
                  <a:pt x="1" y="7"/>
                  <a:pt x="1" y="7"/>
                </a:cubicBezTo>
                <a:cubicBezTo>
                  <a:pt x="2" y="3"/>
                  <a:pt x="5" y="1"/>
                  <a:pt x="8" y="1"/>
                </a:cubicBezTo>
                <a:cubicBezTo>
                  <a:pt x="12" y="1"/>
                  <a:pt x="15" y="3"/>
                  <a:pt x="15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2" y="0"/>
                  <a:pt x="8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4" name="Freeform 955"/>
          <p:cNvSpPr>
            <a:spLocks noEditPoints="1"/>
          </p:cNvSpPr>
          <p:nvPr/>
        </p:nvSpPr>
        <p:spPr bwMode="auto">
          <a:xfrm>
            <a:off x="6481763" y="2733675"/>
            <a:ext cx="74612" cy="80963"/>
          </a:xfrm>
          <a:custGeom>
            <a:avLst/>
            <a:gdLst>
              <a:gd name="T0" fmla="*/ 5329 w 14"/>
              <a:gd name="T1" fmla="*/ 53975 h 15"/>
              <a:gd name="T2" fmla="*/ 0 w 14"/>
              <a:gd name="T3" fmla="*/ 53975 h 15"/>
              <a:gd name="T4" fmla="*/ 26647 w 14"/>
              <a:gd name="T5" fmla="*/ 80963 h 15"/>
              <a:gd name="T6" fmla="*/ 26647 w 14"/>
              <a:gd name="T7" fmla="*/ 75565 h 15"/>
              <a:gd name="T8" fmla="*/ 5329 w 14"/>
              <a:gd name="T9" fmla="*/ 53975 h 15"/>
              <a:gd name="T10" fmla="*/ 74612 w 14"/>
              <a:gd name="T11" fmla="*/ 53975 h 15"/>
              <a:gd name="T12" fmla="*/ 69283 w 14"/>
              <a:gd name="T13" fmla="*/ 53975 h 15"/>
              <a:gd name="T14" fmla="*/ 47965 w 14"/>
              <a:gd name="T15" fmla="*/ 75565 h 15"/>
              <a:gd name="T16" fmla="*/ 47965 w 14"/>
              <a:gd name="T17" fmla="*/ 80963 h 15"/>
              <a:gd name="T18" fmla="*/ 74612 w 14"/>
              <a:gd name="T19" fmla="*/ 53975 h 15"/>
              <a:gd name="T20" fmla="*/ 37306 w 14"/>
              <a:gd name="T21" fmla="*/ 0 h 15"/>
              <a:gd name="T22" fmla="*/ 0 w 14"/>
              <a:gd name="T23" fmla="*/ 32385 h 15"/>
              <a:gd name="T24" fmla="*/ 5329 w 14"/>
              <a:gd name="T25" fmla="*/ 32385 h 15"/>
              <a:gd name="T26" fmla="*/ 37306 w 14"/>
              <a:gd name="T27" fmla="*/ 5398 h 15"/>
              <a:gd name="T28" fmla="*/ 69283 w 14"/>
              <a:gd name="T29" fmla="*/ 32385 h 15"/>
              <a:gd name="T30" fmla="*/ 74612 w 14"/>
              <a:gd name="T31" fmla="*/ 32385 h 15"/>
              <a:gd name="T32" fmla="*/ 37306 w 14"/>
              <a:gd name="T33" fmla="*/ 0 h 1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4"/>
              <a:gd name="T52" fmla="*/ 0 h 15"/>
              <a:gd name="T53" fmla="*/ 14 w 14"/>
              <a:gd name="T54" fmla="*/ 15 h 1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4" h="15">
                <a:moveTo>
                  <a:pt x="1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12"/>
                  <a:pt x="2" y="14"/>
                  <a:pt x="5" y="15"/>
                </a:cubicBezTo>
                <a:cubicBezTo>
                  <a:pt x="5" y="14"/>
                  <a:pt x="5" y="14"/>
                  <a:pt x="5" y="14"/>
                </a:cubicBezTo>
                <a:cubicBezTo>
                  <a:pt x="3" y="13"/>
                  <a:pt x="1" y="12"/>
                  <a:pt x="1" y="10"/>
                </a:cubicBezTo>
                <a:moveTo>
                  <a:pt x="14" y="10"/>
                </a:moveTo>
                <a:cubicBezTo>
                  <a:pt x="13" y="10"/>
                  <a:pt x="13" y="10"/>
                  <a:pt x="13" y="10"/>
                </a:cubicBezTo>
                <a:cubicBezTo>
                  <a:pt x="13" y="12"/>
                  <a:pt x="11" y="13"/>
                  <a:pt x="9" y="14"/>
                </a:cubicBezTo>
                <a:cubicBezTo>
                  <a:pt x="9" y="15"/>
                  <a:pt x="9" y="15"/>
                  <a:pt x="9" y="15"/>
                </a:cubicBezTo>
                <a:cubicBezTo>
                  <a:pt x="12" y="14"/>
                  <a:pt x="14" y="12"/>
                  <a:pt x="14" y="10"/>
                </a:cubicBezTo>
                <a:moveTo>
                  <a:pt x="7" y="0"/>
                </a:moveTo>
                <a:cubicBezTo>
                  <a:pt x="4" y="0"/>
                  <a:pt x="1" y="2"/>
                  <a:pt x="0" y="6"/>
                </a:cubicBezTo>
                <a:cubicBezTo>
                  <a:pt x="1" y="6"/>
                  <a:pt x="1" y="6"/>
                  <a:pt x="1" y="6"/>
                </a:cubicBezTo>
                <a:cubicBezTo>
                  <a:pt x="2" y="3"/>
                  <a:pt x="4" y="1"/>
                  <a:pt x="7" y="1"/>
                </a:cubicBezTo>
                <a:cubicBezTo>
                  <a:pt x="10" y="1"/>
                  <a:pt x="13" y="3"/>
                  <a:pt x="13" y="6"/>
                </a:cubicBezTo>
                <a:cubicBezTo>
                  <a:pt x="14" y="6"/>
                  <a:pt x="14" y="6"/>
                  <a:pt x="14" y="6"/>
                </a:cubicBezTo>
                <a:cubicBezTo>
                  <a:pt x="14" y="2"/>
                  <a:pt x="11" y="0"/>
                  <a:pt x="7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5" name="Freeform 956"/>
          <p:cNvSpPr>
            <a:spLocks noEditPoints="1"/>
          </p:cNvSpPr>
          <p:nvPr/>
        </p:nvSpPr>
        <p:spPr bwMode="auto">
          <a:xfrm>
            <a:off x="6588125" y="2557463"/>
            <a:ext cx="69850" cy="69850"/>
          </a:xfrm>
          <a:custGeom>
            <a:avLst/>
            <a:gdLst>
              <a:gd name="T0" fmla="*/ 26865 w 13"/>
              <a:gd name="T1" fmla="*/ 48358 h 13"/>
              <a:gd name="T2" fmla="*/ 0 w 13"/>
              <a:gd name="T3" fmla="*/ 48358 h 13"/>
              <a:gd name="T4" fmla="*/ 26865 w 13"/>
              <a:gd name="T5" fmla="*/ 69850 h 13"/>
              <a:gd name="T6" fmla="*/ 26865 w 13"/>
              <a:gd name="T7" fmla="*/ 48358 h 13"/>
              <a:gd name="T8" fmla="*/ 69850 w 13"/>
              <a:gd name="T9" fmla="*/ 48358 h 13"/>
              <a:gd name="T10" fmla="*/ 48358 w 13"/>
              <a:gd name="T11" fmla="*/ 48358 h 13"/>
              <a:gd name="T12" fmla="*/ 48358 w 13"/>
              <a:gd name="T13" fmla="*/ 69850 h 13"/>
              <a:gd name="T14" fmla="*/ 69850 w 13"/>
              <a:gd name="T15" fmla="*/ 48358 h 13"/>
              <a:gd name="T16" fmla="*/ 37612 w 13"/>
              <a:gd name="T17" fmla="*/ 0 h 13"/>
              <a:gd name="T18" fmla="*/ 0 w 13"/>
              <a:gd name="T19" fmla="*/ 26865 h 13"/>
              <a:gd name="T20" fmla="*/ 69850 w 13"/>
              <a:gd name="T21" fmla="*/ 26865 h 13"/>
              <a:gd name="T22" fmla="*/ 37612 w 13"/>
              <a:gd name="T23" fmla="*/ 0 h 1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"/>
              <a:gd name="T37" fmla="*/ 0 h 13"/>
              <a:gd name="T38" fmla="*/ 13 w 13"/>
              <a:gd name="T39" fmla="*/ 13 h 1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" h="13">
                <a:moveTo>
                  <a:pt x="5" y="9"/>
                </a:moveTo>
                <a:cubicBezTo>
                  <a:pt x="0" y="9"/>
                  <a:pt x="0" y="9"/>
                  <a:pt x="0" y="9"/>
                </a:cubicBezTo>
                <a:cubicBezTo>
                  <a:pt x="1" y="11"/>
                  <a:pt x="3" y="12"/>
                  <a:pt x="5" y="13"/>
                </a:cubicBezTo>
                <a:cubicBezTo>
                  <a:pt x="5" y="9"/>
                  <a:pt x="5" y="9"/>
                  <a:pt x="5" y="9"/>
                </a:cubicBezTo>
                <a:moveTo>
                  <a:pt x="13" y="9"/>
                </a:moveTo>
                <a:cubicBezTo>
                  <a:pt x="9" y="9"/>
                  <a:pt x="9" y="9"/>
                  <a:pt x="9" y="9"/>
                </a:cubicBezTo>
                <a:cubicBezTo>
                  <a:pt x="9" y="13"/>
                  <a:pt x="9" y="13"/>
                  <a:pt x="9" y="13"/>
                </a:cubicBezTo>
                <a:cubicBezTo>
                  <a:pt x="11" y="12"/>
                  <a:pt x="12" y="11"/>
                  <a:pt x="13" y="9"/>
                </a:cubicBezTo>
                <a:moveTo>
                  <a:pt x="7" y="0"/>
                </a:moveTo>
                <a:cubicBezTo>
                  <a:pt x="4" y="0"/>
                  <a:pt x="1" y="2"/>
                  <a:pt x="0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2" y="2"/>
                  <a:pt x="10" y="0"/>
                  <a:pt x="7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6" name="Freeform 957"/>
          <p:cNvSpPr>
            <a:spLocks noEditPoints="1"/>
          </p:cNvSpPr>
          <p:nvPr/>
        </p:nvSpPr>
        <p:spPr bwMode="auto">
          <a:xfrm>
            <a:off x="6577013" y="2546350"/>
            <a:ext cx="92075" cy="90488"/>
          </a:xfrm>
          <a:custGeom>
            <a:avLst/>
            <a:gdLst>
              <a:gd name="T0" fmla="*/ 5416 w 17"/>
              <a:gd name="T1" fmla="*/ 58551 h 17"/>
              <a:gd name="T2" fmla="*/ 0 w 17"/>
              <a:gd name="T3" fmla="*/ 58551 h 17"/>
              <a:gd name="T4" fmla="*/ 37913 w 17"/>
              <a:gd name="T5" fmla="*/ 90488 h 17"/>
              <a:gd name="T6" fmla="*/ 37913 w 17"/>
              <a:gd name="T7" fmla="*/ 85165 h 17"/>
              <a:gd name="T8" fmla="*/ 5416 w 17"/>
              <a:gd name="T9" fmla="*/ 58551 h 17"/>
              <a:gd name="T10" fmla="*/ 92075 w 17"/>
              <a:gd name="T11" fmla="*/ 58551 h 17"/>
              <a:gd name="T12" fmla="*/ 86659 w 17"/>
              <a:gd name="T13" fmla="*/ 58551 h 17"/>
              <a:gd name="T14" fmla="*/ 59578 w 17"/>
              <a:gd name="T15" fmla="*/ 85165 h 17"/>
              <a:gd name="T16" fmla="*/ 59578 w 17"/>
              <a:gd name="T17" fmla="*/ 90488 h 17"/>
              <a:gd name="T18" fmla="*/ 92075 w 17"/>
              <a:gd name="T19" fmla="*/ 58551 h 17"/>
              <a:gd name="T20" fmla="*/ 48746 w 17"/>
              <a:gd name="T21" fmla="*/ 0 h 17"/>
              <a:gd name="T22" fmla="*/ 0 w 17"/>
              <a:gd name="T23" fmla="*/ 37260 h 17"/>
              <a:gd name="T24" fmla="*/ 5416 w 17"/>
              <a:gd name="T25" fmla="*/ 37260 h 17"/>
              <a:gd name="T26" fmla="*/ 48746 w 17"/>
              <a:gd name="T27" fmla="*/ 5323 h 17"/>
              <a:gd name="T28" fmla="*/ 86659 w 17"/>
              <a:gd name="T29" fmla="*/ 37260 h 17"/>
              <a:gd name="T30" fmla="*/ 92075 w 17"/>
              <a:gd name="T31" fmla="*/ 37260 h 17"/>
              <a:gd name="T32" fmla="*/ 48746 w 17"/>
              <a:gd name="T33" fmla="*/ 0 h 1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7"/>
              <a:gd name="T52" fmla="*/ 0 h 17"/>
              <a:gd name="T53" fmla="*/ 17 w 17"/>
              <a:gd name="T54" fmla="*/ 17 h 1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7" h="17">
                <a:moveTo>
                  <a:pt x="1" y="11"/>
                </a:moveTo>
                <a:cubicBezTo>
                  <a:pt x="0" y="11"/>
                  <a:pt x="0" y="11"/>
                  <a:pt x="0" y="11"/>
                </a:cubicBezTo>
                <a:cubicBezTo>
                  <a:pt x="1" y="14"/>
                  <a:pt x="4" y="16"/>
                  <a:pt x="7" y="17"/>
                </a:cubicBezTo>
                <a:cubicBezTo>
                  <a:pt x="7" y="16"/>
                  <a:pt x="7" y="16"/>
                  <a:pt x="7" y="16"/>
                </a:cubicBezTo>
                <a:cubicBezTo>
                  <a:pt x="4" y="15"/>
                  <a:pt x="2" y="13"/>
                  <a:pt x="1" y="11"/>
                </a:cubicBezTo>
                <a:moveTo>
                  <a:pt x="17" y="11"/>
                </a:moveTo>
                <a:cubicBezTo>
                  <a:pt x="16" y="11"/>
                  <a:pt x="16" y="11"/>
                  <a:pt x="16" y="11"/>
                </a:cubicBezTo>
                <a:cubicBezTo>
                  <a:pt x="15" y="13"/>
                  <a:pt x="13" y="15"/>
                  <a:pt x="11" y="16"/>
                </a:cubicBezTo>
                <a:cubicBezTo>
                  <a:pt x="11" y="17"/>
                  <a:pt x="11" y="17"/>
                  <a:pt x="11" y="17"/>
                </a:cubicBezTo>
                <a:cubicBezTo>
                  <a:pt x="14" y="16"/>
                  <a:pt x="16" y="14"/>
                  <a:pt x="17" y="11"/>
                </a:cubicBezTo>
                <a:moveTo>
                  <a:pt x="9" y="0"/>
                </a:moveTo>
                <a:cubicBezTo>
                  <a:pt x="5" y="0"/>
                  <a:pt x="1" y="3"/>
                  <a:pt x="0" y="7"/>
                </a:cubicBezTo>
                <a:cubicBezTo>
                  <a:pt x="1" y="7"/>
                  <a:pt x="1" y="7"/>
                  <a:pt x="1" y="7"/>
                </a:cubicBezTo>
                <a:cubicBezTo>
                  <a:pt x="2" y="3"/>
                  <a:pt x="5" y="1"/>
                  <a:pt x="9" y="1"/>
                </a:cubicBezTo>
                <a:cubicBezTo>
                  <a:pt x="12" y="1"/>
                  <a:pt x="15" y="3"/>
                  <a:pt x="16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6" y="3"/>
                  <a:pt x="13" y="0"/>
                  <a:pt x="9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7" name="Freeform 958"/>
          <p:cNvSpPr>
            <a:spLocks noEditPoints="1"/>
          </p:cNvSpPr>
          <p:nvPr/>
        </p:nvSpPr>
        <p:spPr bwMode="auto">
          <a:xfrm>
            <a:off x="6583363" y="2552700"/>
            <a:ext cx="79375" cy="79375"/>
          </a:xfrm>
          <a:custGeom>
            <a:avLst/>
            <a:gdLst>
              <a:gd name="T0" fmla="*/ 5292 w 15"/>
              <a:gd name="T1" fmla="*/ 52917 h 15"/>
              <a:gd name="T2" fmla="*/ 0 w 15"/>
              <a:gd name="T3" fmla="*/ 52917 h 15"/>
              <a:gd name="T4" fmla="*/ 31750 w 15"/>
              <a:gd name="T5" fmla="*/ 79375 h 15"/>
              <a:gd name="T6" fmla="*/ 31750 w 15"/>
              <a:gd name="T7" fmla="*/ 74083 h 15"/>
              <a:gd name="T8" fmla="*/ 5292 w 15"/>
              <a:gd name="T9" fmla="*/ 52917 h 15"/>
              <a:gd name="T10" fmla="*/ 79375 w 15"/>
              <a:gd name="T11" fmla="*/ 52917 h 15"/>
              <a:gd name="T12" fmla="*/ 74083 w 15"/>
              <a:gd name="T13" fmla="*/ 52917 h 15"/>
              <a:gd name="T14" fmla="*/ 52917 w 15"/>
              <a:gd name="T15" fmla="*/ 74083 h 15"/>
              <a:gd name="T16" fmla="*/ 52917 w 15"/>
              <a:gd name="T17" fmla="*/ 79375 h 15"/>
              <a:gd name="T18" fmla="*/ 79375 w 15"/>
              <a:gd name="T19" fmla="*/ 52917 h 15"/>
              <a:gd name="T20" fmla="*/ 42333 w 15"/>
              <a:gd name="T21" fmla="*/ 0 h 15"/>
              <a:gd name="T22" fmla="*/ 0 w 15"/>
              <a:gd name="T23" fmla="*/ 31750 h 15"/>
              <a:gd name="T24" fmla="*/ 5292 w 15"/>
              <a:gd name="T25" fmla="*/ 31750 h 15"/>
              <a:gd name="T26" fmla="*/ 42333 w 15"/>
              <a:gd name="T27" fmla="*/ 5292 h 15"/>
              <a:gd name="T28" fmla="*/ 74083 w 15"/>
              <a:gd name="T29" fmla="*/ 31750 h 15"/>
              <a:gd name="T30" fmla="*/ 79375 w 15"/>
              <a:gd name="T31" fmla="*/ 31750 h 15"/>
              <a:gd name="T32" fmla="*/ 42333 w 15"/>
              <a:gd name="T33" fmla="*/ 0 h 1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5"/>
              <a:gd name="T52" fmla="*/ 0 h 15"/>
              <a:gd name="T53" fmla="*/ 15 w 15"/>
              <a:gd name="T54" fmla="*/ 15 h 1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5" h="15">
                <a:moveTo>
                  <a:pt x="1" y="10"/>
                </a:moveTo>
                <a:cubicBezTo>
                  <a:pt x="0" y="10"/>
                  <a:pt x="0" y="10"/>
                  <a:pt x="0" y="10"/>
                </a:cubicBezTo>
                <a:cubicBezTo>
                  <a:pt x="1" y="12"/>
                  <a:pt x="3" y="14"/>
                  <a:pt x="6" y="15"/>
                </a:cubicBezTo>
                <a:cubicBezTo>
                  <a:pt x="6" y="14"/>
                  <a:pt x="6" y="14"/>
                  <a:pt x="6" y="14"/>
                </a:cubicBezTo>
                <a:cubicBezTo>
                  <a:pt x="4" y="13"/>
                  <a:pt x="2" y="12"/>
                  <a:pt x="1" y="10"/>
                </a:cubicBezTo>
                <a:moveTo>
                  <a:pt x="15" y="10"/>
                </a:moveTo>
                <a:cubicBezTo>
                  <a:pt x="14" y="10"/>
                  <a:pt x="14" y="10"/>
                  <a:pt x="14" y="10"/>
                </a:cubicBezTo>
                <a:cubicBezTo>
                  <a:pt x="13" y="12"/>
                  <a:pt x="12" y="13"/>
                  <a:pt x="10" y="14"/>
                </a:cubicBezTo>
                <a:cubicBezTo>
                  <a:pt x="10" y="15"/>
                  <a:pt x="10" y="15"/>
                  <a:pt x="10" y="15"/>
                </a:cubicBezTo>
                <a:cubicBezTo>
                  <a:pt x="12" y="14"/>
                  <a:pt x="14" y="12"/>
                  <a:pt x="15" y="10"/>
                </a:cubicBezTo>
                <a:moveTo>
                  <a:pt x="8" y="0"/>
                </a:moveTo>
                <a:cubicBezTo>
                  <a:pt x="4" y="0"/>
                  <a:pt x="1" y="2"/>
                  <a:pt x="0" y="6"/>
                </a:cubicBezTo>
                <a:cubicBezTo>
                  <a:pt x="1" y="6"/>
                  <a:pt x="1" y="6"/>
                  <a:pt x="1" y="6"/>
                </a:cubicBezTo>
                <a:cubicBezTo>
                  <a:pt x="2" y="3"/>
                  <a:pt x="5" y="1"/>
                  <a:pt x="8" y="1"/>
                </a:cubicBezTo>
                <a:cubicBezTo>
                  <a:pt x="11" y="1"/>
                  <a:pt x="13" y="3"/>
                  <a:pt x="14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4" y="2"/>
                  <a:pt x="11" y="0"/>
                  <a:pt x="8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8" name="Rectangle 959"/>
          <p:cNvSpPr>
            <a:spLocks noChangeArrowheads="1"/>
          </p:cNvSpPr>
          <p:nvPr/>
        </p:nvSpPr>
        <p:spPr bwMode="auto">
          <a:xfrm>
            <a:off x="7134225" y="2112963"/>
            <a:ext cx="22225" cy="698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9" name="Rectangle 960"/>
          <p:cNvSpPr>
            <a:spLocks noChangeArrowheads="1"/>
          </p:cNvSpPr>
          <p:nvPr/>
        </p:nvSpPr>
        <p:spPr bwMode="auto">
          <a:xfrm>
            <a:off x="7134225" y="2112963"/>
            <a:ext cx="22225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0" name="Freeform 961"/>
          <p:cNvSpPr>
            <a:spLocks/>
          </p:cNvSpPr>
          <p:nvPr/>
        </p:nvSpPr>
        <p:spPr bwMode="auto">
          <a:xfrm>
            <a:off x="7102475" y="2182813"/>
            <a:ext cx="85725" cy="171450"/>
          </a:xfrm>
          <a:custGeom>
            <a:avLst/>
            <a:gdLst>
              <a:gd name="T0" fmla="*/ 85725 w 54"/>
              <a:gd name="T1" fmla="*/ 0 h 108"/>
              <a:gd name="T2" fmla="*/ 53975 w 54"/>
              <a:gd name="T3" fmla="*/ 0 h 108"/>
              <a:gd name="T4" fmla="*/ 53975 w 54"/>
              <a:gd name="T5" fmla="*/ 31750 h 108"/>
              <a:gd name="T6" fmla="*/ 31750 w 54"/>
              <a:gd name="T7" fmla="*/ 31750 h 108"/>
              <a:gd name="T8" fmla="*/ 31750 w 54"/>
              <a:gd name="T9" fmla="*/ 0 h 108"/>
              <a:gd name="T10" fmla="*/ 0 w 54"/>
              <a:gd name="T11" fmla="*/ 0 h 108"/>
              <a:gd name="T12" fmla="*/ 42863 w 54"/>
              <a:gd name="T13" fmla="*/ 171450 h 108"/>
              <a:gd name="T14" fmla="*/ 85725 w 54"/>
              <a:gd name="T15" fmla="*/ 0 h 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4"/>
              <a:gd name="T25" fmla="*/ 0 h 108"/>
              <a:gd name="T26" fmla="*/ 54 w 54"/>
              <a:gd name="T27" fmla="*/ 108 h 1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4" h="108">
                <a:moveTo>
                  <a:pt x="54" y="0"/>
                </a:moveTo>
                <a:lnTo>
                  <a:pt x="34" y="0"/>
                </a:lnTo>
                <a:lnTo>
                  <a:pt x="34" y="20"/>
                </a:lnTo>
                <a:lnTo>
                  <a:pt x="20" y="20"/>
                </a:lnTo>
                <a:lnTo>
                  <a:pt x="20" y="0"/>
                </a:lnTo>
                <a:lnTo>
                  <a:pt x="0" y="0"/>
                </a:lnTo>
                <a:lnTo>
                  <a:pt x="27" y="108"/>
                </a:lnTo>
                <a:lnTo>
                  <a:pt x="5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1" name="Freeform 962"/>
          <p:cNvSpPr>
            <a:spLocks/>
          </p:cNvSpPr>
          <p:nvPr/>
        </p:nvSpPr>
        <p:spPr bwMode="auto">
          <a:xfrm>
            <a:off x="7102475" y="2182813"/>
            <a:ext cx="85725" cy="171450"/>
          </a:xfrm>
          <a:custGeom>
            <a:avLst/>
            <a:gdLst>
              <a:gd name="T0" fmla="*/ 85725 w 54"/>
              <a:gd name="T1" fmla="*/ 0 h 108"/>
              <a:gd name="T2" fmla="*/ 53975 w 54"/>
              <a:gd name="T3" fmla="*/ 0 h 108"/>
              <a:gd name="T4" fmla="*/ 53975 w 54"/>
              <a:gd name="T5" fmla="*/ 31750 h 108"/>
              <a:gd name="T6" fmla="*/ 31750 w 54"/>
              <a:gd name="T7" fmla="*/ 31750 h 108"/>
              <a:gd name="T8" fmla="*/ 31750 w 54"/>
              <a:gd name="T9" fmla="*/ 0 h 108"/>
              <a:gd name="T10" fmla="*/ 0 w 54"/>
              <a:gd name="T11" fmla="*/ 0 h 108"/>
              <a:gd name="T12" fmla="*/ 42863 w 54"/>
              <a:gd name="T13" fmla="*/ 171450 h 108"/>
              <a:gd name="T14" fmla="*/ 85725 w 54"/>
              <a:gd name="T15" fmla="*/ 0 h 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4"/>
              <a:gd name="T25" fmla="*/ 0 h 108"/>
              <a:gd name="T26" fmla="*/ 54 w 54"/>
              <a:gd name="T27" fmla="*/ 108 h 1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4" h="108">
                <a:moveTo>
                  <a:pt x="54" y="0"/>
                </a:moveTo>
                <a:lnTo>
                  <a:pt x="34" y="0"/>
                </a:lnTo>
                <a:lnTo>
                  <a:pt x="34" y="20"/>
                </a:lnTo>
                <a:lnTo>
                  <a:pt x="20" y="20"/>
                </a:lnTo>
                <a:lnTo>
                  <a:pt x="20" y="0"/>
                </a:lnTo>
                <a:lnTo>
                  <a:pt x="0" y="0"/>
                </a:lnTo>
                <a:lnTo>
                  <a:pt x="27" y="108"/>
                </a:lnTo>
                <a:lnTo>
                  <a:pt x="5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2" name="Rectangle 963"/>
          <p:cNvSpPr>
            <a:spLocks noChangeArrowheads="1"/>
          </p:cNvSpPr>
          <p:nvPr/>
        </p:nvSpPr>
        <p:spPr bwMode="auto">
          <a:xfrm>
            <a:off x="7134225" y="2182813"/>
            <a:ext cx="22225" cy="317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3" name="Rectangle 964"/>
          <p:cNvSpPr>
            <a:spLocks noChangeArrowheads="1"/>
          </p:cNvSpPr>
          <p:nvPr/>
        </p:nvSpPr>
        <p:spPr bwMode="auto">
          <a:xfrm>
            <a:off x="7134225" y="2182813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4" name="Rectangle 965"/>
          <p:cNvSpPr>
            <a:spLocks noChangeArrowheads="1"/>
          </p:cNvSpPr>
          <p:nvPr/>
        </p:nvSpPr>
        <p:spPr bwMode="auto">
          <a:xfrm>
            <a:off x="7445375" y="2112963"/>
            <a:ext cx="20638" cy="698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5" name="Rectangle 966"/>
          <p:cNvSpPr>
            <a:spLocks noChangeArrowheads="1"/>
          </p:cNvSpPr>
          <p:nvPr/>
        </p:nvSpPr>
        <p:spPr bwMode="auto">
          <a:xfrm>
            <a:off x="7445375" y="2112963"/>
            <a:ext cx="20638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6" name="Freeform 967"/>
          <p:cNvSpPr>
            <a:spLocks/>
          </p:cNvSpPr>
          <p:nvPr/>
        </p:nvSpPr>
        <p:spPr bwMode="auto">
          <a:xfrm>
            <a:off x="7413625" y="2182813"/>
            <a:ext cx="85725" cy="171450"/>
          </a:xfrm>
          <a:custGeom>
            <a:avLst/>
            <a:gdLst>
              <a:gd name="T0" fmla="*/ 85725 w 54"/>
              <a:gd name="T1" fmla="*/ 0 h 108"/>
              <a:gd name="T2" fmla="*/ 52388 w 54"/>
              <a:gd name="T3" fmla="*/ 0 h 108"/>
              <a:gd name="T4" fmla="*/ 52388 w 54"/>
              <a:gd name="T5" fmla="*/ 31750 h 108"/>
              <a:gd name="T6" fmla="*/ 31750 w 54"/>
              <a:gd name="T7" fmla="*/ 31750 h 108"/>
              <a:gd name="T8" fmla="*/ 31750 w 54"/>
              <a:gd name="T9" fmla="*/ 0 h 108"/>
              <a:gd name="T10" fmla="*/ 0 w 54"/>
              <a:gd name="T11" fmla="*/ 0 h 108"/>
              <a:gd name="T12" fmla="*/ 42863 w 54"/>
              <a:gd name="T13" fmla="*/ 171450 h 108"/>
              <a:gd name="T14" fmla="*/ 85725 w 54"/>
              <a:gd name="T15" fmla="*/ 0 h 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4"/>
              <a:gd name="T25" fmla="*/ 0 h 108"/>
              <a:gd name="T26" fmla="*/ 54 w 54"/>
              <a:gd name="T27" fmla="*/ 108 h 1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4" h="108">
                <a:moveTo>
                  <a:pt x="54" y="0"/>
                </a:moveTo>
                <a:lnTo>
                  <a:pt x="33" y="0"/>
                </a:lnTo>
                <a:lnTo>
                  <a:pt x="33" y="20"/>
                </a:lnTo>
                <a:lnTo>
                  <a:pt x="20" y="20"/>
                </a:lnTo>
                <a:lnTo>
                  <a:pt x="20" y="0"/>
                </a:lnTo>
                <a:lnTo>
                  <a:pt x="0" y="0"/>
                </a:lnTo>
                <a:lnTo>
                  <a:pt x="27" y="108"/>
                </a:lnTo>
                <a:lnTo>
                  <a:pt x="5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7" name="Freeform 968"/>
          <p:cNvSpPr>
            <a:spLocks/>
          </p:cNvSpPr>
          <p:nvPr/>
        </p:nvSpPr>
        <p:spPr bwMode="auto">
          <a:xfrm>
            <a:off x="7413625" y="2182813"/>
            <a:ext cx="85725" cy="171450"/>
          </a:xfrm>
          <a:custGeom>
            <a:avLst/>
            <a:gdLst>
              <a:gd name="T0" fmla="*/ 85725 w 54"/>
              <a:gd name="T1" fmla="*/ 0 h 108"/>
              <a:gd name="T2" fmla="*/ 52388 w 54"/>
              <a:gd name="T3" fmla="*/ 0 h 108"/>
              <a:gd name="T4" fmla="*/ 52388 w 54"/>
              <a:gd name="T5" fmla="*/ 31750 h 108"/>
              <a:gd name="T6" fmla="*/ 31750 w 54"/>
              <a:gd name="T7" fmla="*/ 31750 h 108"/>
              <a:gd name="T8" fmla="*/ 31750 w 54"/>
              <a:gd name="T9" fmla="*/ 0 h 108"/>
              <a:gd name="T10" fmla="*/ 0 w 54"/>
              <a:gd name="T11" fmla="*/ 0 h 108"/>
              <a:gd name="T12" fmla="*/ 42863 w 54"/>
              <a:gd name="T13" fmla="*/ 171450 h 108"/>
              <a:gd name="T14" fmla="*/ 85725 w 54"/>
              <a:gd name="T15" fmla="*/ 0 h 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4"/>
              <a:gd name="T25" fmla="*/ 0 h 108"/>
              <a:gd name="T26" fmla="*/ 54 w 54"/>
              <a:gd name="T27" fmla="*/ 108 h 1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4" h="108">
                <a:moveTo>
                  <a:pt x="54" y="0"/>
                </a:moveTo>
                <a:lnTo>
                  <a:pt x="33" y="0"/>
                </a:lnTo>
                <a:lnTo>
                  <a:pt x="33" y="20"/>
                </a:lnTo>
                <a:lnTo>
                  <a:pt x="20" y="20"/>
                </a:lnTo>
                <a:lnTo>
                  <a:pt x="20" y="0"/>
                </a:lnTo>
                <a:lnTo>
                  <a:pt x="0" y="0"/>
                </a:lnTo>
                <a:lnTo>
                  <a:pt x="27" y="108"/>
                </a:lnTo>
                <a:lnTo>
                  <a:pt x="5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8" name="Rectangle 969"/>
          <p:cNvSpPr>
            <a:spLocks noChangeArrowheads="1"/>
          </p:cNvSpPr>
          <p:nvPr/>
        </p:nvSpPr>
        <p:spPr bwMode="auto">
          <a:xfrm>
            <a:off x="7445375" y="2182813"/>
            <a:ext cx="20638" cy="317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9" name="Rectangle 970"/>
          <p:cNvSpPr>
            <a:spLocks noChangeArrowheads="1"/>
          </p:cNvSpPr>
          <p:nvPr/>
        </p:nvSpPr>
        <p:spPr bwMode="auto">
          <a:xfrm>
            <a:off x="7445375" y="2182813"/>
            <a:ext cx="20638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0" name="Freeform 971"/>
          <p:cNvSpPr>
            <a:spLocks noEditPoints="1"/>
          </p:cNvSpPr>
          <p:nvPr/>
        </p:nvSpPr>
        <p:spPr bwMode="auto">
          <a:xfrm>
            <a:off x="5811838" y="2584450"/>
            <a:ext cx="889000" cy="20638"/>
          </a:xfrm>
          <a:custGeom>
            <a:avLst/>
            <a:gdLst>
              <a:gd name="T0" fmla="*/ 192795 w 166"/>
              <a:gd name="T1" fmla="*/ 0 h 4"/>
              <a:gd name="T2" fmla="*/ 0 w 166"/>
              <a:gd name="T3" fmla="*/ 0 h 4"/>
              <a:gd name="T4" fmla="*/ 0 w 166"/>
              <a:gd name="T5" fmla="*/ 20638 h 4"/>
              <a:gd name="T6" fmla="*/ 192795 w 166"/>
              <a:gd name="T7" fmla="*/ 20638 h 4"/>
              <a:gd name="T8" fmla="*/ 192795 w 166"/>
              <a:gd name="T9" fmla="*/ 0 h 4"/>
              <a:gd name="T10" fmla="*/ 765825 w 166"/>
              <a:gd name="T11" fmla="*/ 0 h 4"/>
              <a:gd name="T12" fmla="*/ 203506 w 166"/>
              <a:gd name="T13" fmla="*/ 0 h 4"/>
              <a:gd name="T14" fmla="*/ 203506 w 166"/>
              <a:gd name="T15" fmla="*/ 20638 h 4"/>
              <a:gd name="T16" fmla="*/ 765825 w 166"/>
              <a:gd name="T17" fmla="*/ 20638 h 4"/>
              <a:gd name="T18" fmla="*/ 765825 w 166"/>
              <a:gd name="T19" fmla="*/ 10319 h 4"/>
              <a:gd name="T20" fmla="*/ 765825 w 166"/>
              <a:gd name="T21" fmla="*/ 0 h 4"/>
              <a:gd name="T22" fmla="*/ 889000 w 166"/>
              <a:gd name="T23" fmla="*/ 0 h 4"/>
              <a:gd name="T24" fmla="*/ 856867 w 166"/>
              <a:gd name="T25" fmla="*/ 0 h 4"/>
              <a:gd name="T26" fmla="*/ 856867 w 166"/>
              <a:gd name="T27" fmla="*/ 10319 h 4"/>
              <a:gd name="T28" fmla="*/ 856867 w 166"/>
              <a:gd name="T29" fmla="*/ 20638 h 4"/>
              <a:gd name="T30" fmla="*/ 889000 w 166"/>
              <a:gd name="T31" fmla="*/ 20638 h 4"/>
              <a:gd name="T32" fmla="*/ 889000 w 166"/>
              <a:gd name="T33" fmla="*/ 0 h 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66"/>
              <a:gd name="T52" fmla="*/ 0 h 4"/>
              <a:gd name="T53" fmla="*/ 166 w 166"/>
              <a:gd name="T54" fmla="*/ 4 h 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66" h="4">
                <a:moveTo>
                  <a:pt x="36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"/>
                  <a:pt x="0" y="4"/>
                  <a:pt x="0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0"/>
                  <a:pt x="36" y="0"/>
                  <a:pt x="36" y="0"/>
                </a:cubicBezTo>
                <a:moveTo>
                  <a:pt x="143" y="0"/>
                </a:moveTo>
                <a:cubicBezTo>
                  <a:pt x="38" y="0"/>
                  <a:pt x="38" y="0"/>
                  <a:pt x="38" y="0"/>
                </a:cubicBezTo>
                <a:cubicBezTo>
                  <a:pt x="38" y="4"/>
                  <a:pt x="38" y="4"/>
                  <a:pt x="38" y="4"/>
                </a:cubicBezTo>
                <a:cubicBezTo>
                  <a:pt x="143" y="4"/>
                  <a:pt x="143" y="4"/>
                  <a:pt x="143" y="4"/>
                </a:cubicBezTo>
                <a:cubicBezTo>
                  <a:pt x="143" y="3"/>
                  <a:pt x="143" y="2"/>
                  <a:pt x="143" y="2"/>
                </a:cubicBezTo>
                <a:cubicBezTo>
                  <a:pt x="143" y="1"/>
                  <a:pt x="143" y="0"/>
                  <a:pt x="143" y="0"/>
                </a:cubicBezTo>
                <a:moveTo>
                  <a:pt x="166" y="0"/>
                </a:moveTo>
                <a:cubicBezTo>
                  <a:pt x="160" y="0"/>
                  <a:pt x="160" y="0"/>
                  <a:pt x="160" y="0"/>
                </a:cubicBezTo>
                <a:cubicBezTo>
                  <a:pt x="160" y="0"/>
                  <a:pt x="160" y="1"/>
                  <a:pt x="160" y="2"/>
                </a:cubicBezTo>
                <a:cubicBezTo>
                  <a:pt x="160" y="2"/>
                  <a:pt x="160" y="3"/>
                  <a:pt x="160" y="4"/>
                </a:cubicBezTo>
                <a:cubicBezTo>
                  <a:pt x="166" y="4"/>
                  <a:pt x="166" y="4"/>
                  <a:pt x="166" y="4"/>
                </a:cubicBezTo>
                <a:cubicBezTo>
                  <a:pt x="166" y="0"/>
                  <a:pt x="166" y="0"/>
                  <a:pt x="166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1" name="Rectangle 972"/>
          <p:cNvSpPr>
            <a:spLocks noChangeArrowheads="1"/>
          </p:cNvSpPr>
          <p:nvPr/>
        </p:nvSpPr>
        <p:spPr bwMode="auto">
          <a:xfrm>
            <a:off x="6003925" y="2584450"/>
            <a:ext cx="11113" cy="20638"/>
          </a:xfrm>
          <a:prstGeom prst="rect">
            <a:avLst/>
          </a:prstGeom>
          <a:solidFill>
            <a:srgbClr val="091018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2" name="Rectangle 973"/>
          <p:cNvSpPr>
            <a:spLocks noChangeArrowheads="1"/>
          </p:cNvSpPr>
          <p:nvPr/>
        </p:nvSpPr>
        <p:spPr bwMode="auto">
          <a:xfrm>
            <a:off x="6003925" y="2584450"/>
            <a:ext cx="11113" cy="2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3" name="Freeform 974"/>
          <p:cNvSpPr>
            <a:spLocks/>
          </p:cNvSpPr>
          <p:nvPr/>
        </p:nvSpPr>
        <p:spPr bwMode="auto">
          <a:xfrm>
            <a:off x="6588125" y="2584450"/>
            <a:ext cx="69850" cy="20638"/>
          </a:xfrm>
          <a:custGeom>
            <a:avLst/>
            <a:gdLst>
              <a:gd name="T0" fmla="*/ 69850 w 13"/>
              <a:gd name="T1" fmla="*/ 0 h 4"/>
              <a:gd name="T2" fmla="*/ 0 w 13"/>
              <a:gd name="T3" fmla="*/ 0 h 4"/>
              <a:gd name="T4" fmla="*/ 0 w 13"/>
              <a:gd name="T5" fmla="*/ 10319 h 4"/>
              <a:gd name="T6" fmla="*/ 0 w 13"/>
              <a:gd name="T7" fmla="*/ 20638 h 4"/>
              <a:gd name="T8" fmla="*/ 26865 w 13"/>
              <a:gd name="T9" fmla="*/ 20638 h 4"/>
              <a:gd name="T10" fmla="*/ 26865 w 13"/>
              <a:gd name="T11" fmla="*/ 15478 h 4"/>
              <a:gd name="T12" fmla="*/ 48358 w 13"/>
              <a:gd name="T13" fmla="*/ 15478 h 4"/>
              <a:gd name="T14" fmla="*/ 48358 w 13"/>
              <a:gd name="T15" fmla="*/ 20638 h 4"/>
              <a:gd name="T16" fmla="*/ 69850 w 13"/>
              <a:gd name="T17" fmla="*/ 20638 h 4"/>
              <a:gd name="T18" fmla="*/ 69850 w 13"/>
              <a:gd name="T19" fmla="*/ 10319 h 4"/>
              <a:gd name="T20" fmla="*/ 69850 w 13"/>
              <a:gd name="T21" fmla="*/ 0 h 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3"/>
              <a:gd name="T34" fmla="*/ 0 h 4"/>
              <a:gd name="T35" fmla="*/ 13 w 13"/>
              <a:gd name="T36" fmla="*/ 4 h 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3" h="4">
                <a:moveTo>
                  <a:pt x="1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1"/>
                  <a:pt x="0" y="2"/>
                </a:cubicBezTo>
                <a:cubicBezTo>
                  <a:pt x="0" y="2"/>
                  <a:pt x="0" y="3"/>
                  <a:pt x="0" y="4"/>
                </a:cubicBezTo>
                <a:cubicBezTo>
                  <a:pt x="5" y="4"/>
                  <a:pt x="5" y="4"/>
                  <a:pt x="5" y="4"/>
                </a:cubicBezTo>
                <a:cubicBezTo>
                  <a:pt x="5" y="3"/>
                  <a:pt x="5" y="3"/>
                  <a:pt x="5" y="3"/>
                </a:cubicBezTo>
                <a:cubicBezTo>
                  <a:pt x="9" y="3"/>
                  <a:pt x="9" y="3"/>
                  <a:pt x="9" y="3"/>
                </a:cubicBezTo>
                <a:cubicBezTo>
                  <a:pt x="9" y="4"/>
                  <a:pt x="9" y="4"/>
                  <a:pt x="9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3"/>
                  <a:pt x="13" y="2"/>
                  <a:pt x="13" y="2"/>
                </a:cubicBezTo>
                <a:cubicBezTo>
                  <a:pt x="13" y="1"/>
                  <a:pt x="13" y="0"/>
                  <a:pt x="13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4" name="Freeform 975"/>
          <p:cNvSpPr>
            <a:spLocks noEditPoints="1"/>
          </p:cNvSpPr>
          <p:nvPr/>
        </p:nvSpPr>
        <p:spPr bwMode="auto">
          <a:xfrm>
            <a:off x="6577013" y="2584450"/>
            <a:ext cx="92075" cy="20638"/>
          </a:xfrm>
          <a:custGeom>
            <a:avLst/>
            <a:gdLst>
              <a:gd name="T0" fmla="*/ 5416 w 17"/>
              <a:gd name="T1" fmla="*/ 0 h 4"/>
              <a:gd name="T2" fmla="*/ 0 w 17"/>
              <a:gd name="T3" fmla="*/ 0 h 4"/>
              <a:gd name="T4" fmla="*/ 0 w 17"/>
              <a:gd name="T5" fmla="*/ 10319 h 4"/>
              <a:gd name="T6" fmla="*/ 0 w 17"/>
              <a:gd name="T7" fmla="*/ 20638 h 4"/>
              <a:gd name="T8" fmla="*/ 5416 w 17"/>
              <a:gd name="T9" fmla="*/ 20638 h 4"/>
              <a:gd name="T10" fmla="*/ 5416 w 17"/>
              <a:gd name="T11" fmla="*/ 10319 h 4"/>
              <a:gd name="T12" fmla="*/ 5416 w 17"/>
              <a:gd name="T13" fmla="*/ 0 h 4"/>
              <a:gd name="T14" fmla="*/ 92075 w 17"/>
              <a:gd name="T15" fmla="*/ 0 h 4"/>
              <a:gd name="T16" fmla="*/ 86659 w 17"/>
              <a:gd name="T17" fmla="*/ 0 h 4"/>
              <a:gd name="T18" fmla="*/ 86659 w 17"/>
              <a:gd name="T19" fmla="*/ 10319 h 4"/>
              <a:gd name="T20" fmla="*/ 86659 w 17"/>
              <a:gd name="T21" fmla="*/ 20638 h 4"/>
              <a:gd name="T22" fmla="*/ 92075 w 17"/>
              <a:gd name="T23" fmla="*/ 20638 h 4"/>
              <a:gd name="T24" fmla="*/ 92075 w 17"/>
              <a:gd name="T25" fmla="*/ 10319 h 4"/>
              <a:gd name="T26" fmla="*/ 92075 w 17"/>
              <a:gd name="T27" fmla="*/ 0 h 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7"/>
              <a:gd name="T43" fmla="*/ 0 h 4"/>
              <a:gd name="T44" fmla="*/ 17 w 17"/>
              <a:gd name="T45" fmla="*/ 4 h 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7" h="4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1"/>
                  <a:pt x="0" y="2"/>
                </a:cubicBezTo>
                <a:cubicBezTo>
                  <a:pt x="0" y="2"/>
                  <a:pt x="0" y="3"/>
                  <a:pt x="0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3"/>
                  <a:pt x="1" y="2"/>
                  <a:pt x="1" y="2"/>
                </a:cubicBezTo>
                <a:cubicBezTo>
                  <a:pt x="1" y="1"/>
                  <a:pt x="1" y="0"/>
                  <a:pt x="1" y="0"/>
                </a:cubicBezTo>
                <a:moveTo>
                  <a:pt x="17" y="0"/>
                </a:move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6" y="1"/>
                  <a:pt x="16" y="2"/>
                </a:cubicBezTo>
                <a:cubicBezTo>
                  <a:pt x="16" y="2"/>
                  <a:pt x="16" y="3"/>
                  <a:pt x="16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3"/>
                  <a:pt x="17" y="2"/>
                  <a:pt x="17" y="2"/>
                </a:cubicBezTo>
                <a:cubicBezTo>
                  <a:pt x="17" y="1"/>
                  <a:pt x="17" y="0"/>
                  <a:pt x="17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5" name="Freeform 976"/>
          <p:cNvSpPr>
            <a:spLocks noEditPoints="1"/>
          </p:cNvSpPr>
          <p:nvPr/>
        </p:nvSpPr>
        <p:spPr bwMode="auto">
          <a:xfrm>
            <a:off x="6583363" y="2584450"/>
            <a:ext cx="79375" cy="20638"/>
          </a:xfrm>
          <a:custGeom>
            <a:avLst/>
            <a:gdLst>
              <a:gd name="T0" fmla="*/ 5292 w 15"/>
              <a:gd name="T1" fmla="*/ 0 h 4"/>
              <a:gd name="T2" fmla="*/ 0 w 15"/>
              <a:gd name="T3" fmla="*/ 0 h 4"/>
              <a:gd name="T4" fmla="*/ 0 w 15"/>
              <a:gd name="T5" fmla="*/ 10319 h 4"/>
              <a:gd name="T6" fmla="*/ 0 w 15"/>
              <a:gd name="T7" fmla="*/ 20638 h 4"/>
              <a:gd name="T8" fmla="*/ 5292 w 15"/>
              <a:gd name="T9" fmla="*/ 20638 h 4"/>
              <a:gd name="T10" fmla="*/ 5292 w 15"/>
              <a:gd name="T11" fmla="*/ 10319 h 4"/>
              <a:gd name="T12" fmla="*/ 5292 w 15"/>
              <a:gd name="T13" fmla="*/ 0 h 4"/>
              <a:gd name="T14" fmla="*/ 79375 w 15"/>
              <a:gd name="T15" fmla="*/ 0 h 4"/>
              <a:gd name="T16" fmla="*/ 74083 w 15"/>
              <a:gd name="T17" fmla="*/ 0 h 4"/>
              <a:gd name="T18" fmla="*/ 74083 w 15"/>
              <a:gd name="T19" fmla="*/ 10319 h 4"/>
              <a:gd name="T20" fmla="*/ 74083 w 15"/>
              <a:gd name="T21" fmla="*/ 20638 h 4"/>
              <a:gd name="T22" fmla="*/ 79375 w 15"/>
              <a:gd name="T23" fmla="*/ 20638 h 4"/>
              <a:gd name="T24" fmla="*/ 79375 w 15"/>
              <a:gd name="T25" fmla="*/ 10319 h 4"/>
              <a:gd name="T26" fmla="*/ 79375 w 15"/>
              <a:gd name="T27" fmla="*/ 0 h 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5"/>
              <a:gd name="T43" fmla="*/ 0 h 4"/>
              <a:gd name="T44" fmla="*/ 15 w 15"/>
              <a:gd name="T45" fmla="*/ 4 h 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5" h="4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1"/>
                  <a:pt x="0" y="2"/>
                </a:cubicBezTo>
                <a:cubicBezTo>
                  <a:pt x="0" y="2"/>
                  <a:pt x="0" y="3"/>
                  <a:pt x="0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3"/>
                  <a:pt x="1" y="2"/>
                  <a:pt x="1" y="2"/>
                </a:cubicBezTo>
                <a:cubicBezTo>
                  <a:pt x="1" y="1"/>
                  <a:pt x="1" y="0"/>
                  <a:pt x="1" y="0"/>
                </a:cubicBezTo>
                <a:moveTo>
                  <a:pt x="15" y="0"/>
                </a:move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1"/>
                  <a:pt x="14" y="2"/>
                </a:cubicBezTo>
                <a:cubicBezTo>
                  <a:pt x="14" y="2"/>
                  <a:pt x="14" y="3"/>
                  <a:pt x="14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3"/>
                  <a:pt x="15" y="2"/>
                  <a:pt x="15" y="2"/>
                </a:cubicBezTo>
                <a:cubicBezTo>
                  <a:pt x="15" y="1"/>
                  <a:pt x="15" y="0"/>
                  <a:pt x="15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6" name="Freeform 977"/>
          <p:cNvSpPr>
            <a:spLocks/>
          </p:cNvSpPr>
          <p:nvPr/>
        </p:nvSpPr>
        <p:spPr bwMode="auto">
          <a:xfrm>
            <a:off x="6700838" y="2552700"/>
            <a:ext cx="171450" cy="84138"/>
          </a:xfrm>
          <a:custGeom>
            <a:avLst/>
            <a:gdLst>
              <a:gd name="T0" fmla="*/ 0 w 108"/>
              <a:gd name="T1" fmla="*/ 0 h 53"/>
              <a:gd name="T2" fmla="*/ 0 w 108"/>
              <a:gd name="T3" fmla="*/ 31750 h 53"/>
              <a:gd name="T4" fmla="*/ 26988 w 108"/>
              <a:gd name="T5" fmla="*/ 31750 h 53"/>
              <a:gd name="T6" fmla="*/ 26988 w 108"/>
              <a:gd name="T7" fmla="*/ 52388 h 53"/>
              <a:gd name="T8" fmla="*/ 0 w 108"/>
              <a:gd name="T9" fmla="*/ 52388 h 53"/>
              <a:gd name="T10" fmla="*/ 0 w 108"/>
              <a:gd name="T11" fmla="*/ 84138 h 53"/>
              <a:gd name="T12" fmla="*/ 171450 w 108"/>
              <a:gd name="T13" fmla="*/ 42863 h 53"/>
              <a:gd name="T14" fmla="*/ 0 w 108"/>
              <a:gd name="T15" fmla="*/ 0 h 5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8"/>
              <a:gd name="T25" fmla="*/ 0 h 53"/>
              <a:gd name="T26" fmla="*/ 108 w 108"/>
              <a:gd name="T27" fmla="*/ 53 h 5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8" h="53">
                <a:moveTo>
                  <a:pt x="0" y="0"/>
                </a:moveTo>
                <a:lnTo>
                  <a:pt x="0" y="20"/>
                </a:lnTo>
                <a:lnTo>
                  <a:pt x="17" y="20"/>
                </a:lnTo>
                <a:lnTo>
                  <a:pt x="17" y="33"/>
                </a:lnTo>
                <a:lnTo>
                  <a:pt x="0" y="33"/>
                </a:lnTo>
                <a:lnTo>
                  <a:pt x="0" y="53"/>
                </a:lnTo>
                <a:lnTo>
                  <a:pt x="108" y="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7" name="Freeform 978"/>
          <p:cNvSpPr>
            <a:spLocks/>
          </p:cNvSpPr>
          <p:nvPr/>
        </p:nvSpPr>
        <p:spPr bwMode="auto">
          <a:xfrm>
            <a:off x="6700838" y="2552700"/>
            <a:ext cx="171450" cy="84138"/>
          </a:xfrm>
          <a:custGeom>
            <a:avLst/>
            <a:gdLst>
              <a:gd name="T0" fmla="*/ 0 w 108"/>
              <a:gd name="T1" fmla="*/ 0 h 53"/>
              <a:gd name="T2" fmla="*/ 0 w 108"/>
              <a:gd name="T3" fmla="*/ 31750 h 53"/>
              <a:gd name="T4" fmla="*/ 26988 w 108"/>
              <a:gd name="T5" fmla="*/ 31750 h 53"/>
              <a:gd name="T6" fmla="*/ 26988 w 108"/>
              <a:gd name="T7" fmla="*/ 52388 h 53"/>
              <a:gd name="T8" fmla="*/ 0 w 108"/>
              <a:gd name="T9" fmla="*/ 52388 h 53"/>
              <a:gd name="T10" fmla="*/ 0 w 108"/>
              <a:gd name="T11" fmla="*/ 84138 h 53"/>
              <a:gd name="T12" fmla="*/ 171450 w 108"/>
              <a:gd name="T13" fmla="*/ 42863 h 53"/>
              <a:gd name="T14" fmla="*/ 0 w 108"/>
              <a:gd name="T15" fmla="*/ 0 h 5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8"/>
              <a:gd name="T25" fmla="*/ 0 h 53"/>
              <a:gd name="T26" fmla="*/ 108 w 108"/>
              <a:gd name="T27" fmla="*/ 53 h 5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8" h="53">
                <a:moveTo>
                  <a:pt x="0" y="0"/>
                </a:moveTo>
                <a:lnTo>
                  <a:pt x="0" y="20"/>
                </a:lnTo>
                <a:lnTo>
                  <a:pt x="17" y="20"/>
                </a:lnTo>
                <a:lnTo>
                  <a:pt x="17" y="33"/>
                </a:lnTo>
                <a:lnTo>
                  <a:pt x="0" y="33"/>
                </a:lnTo>
                <a:lnTo>
                  <a:pt x="0" y="53"/>
                </a:lnTo>
                <a:lnTo>
                  <a:pt x="108" y="27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8" name="Rectangle 979"/>
          <p:cNvSpPr>
            <a:spLocks noChangeArrowheads="1"/>
          </p:cNvSpPr>
          <p:nvPr/>
        </p:nvSpPr>
        <p:spPr bwMode="auto">
          <a:xfrm>
            <a:off x="6700838" y="2584450"/>
            <a:ext cx="26987" cy="206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9" name="Rectangle 980"/>
          <p:cNvSpPr>
            <a:spLocks noChangeArrowheads="1"/>
          </p:cNvSpPr>
          <p:nvPr/>
        </p:nvSpPr>
        <p:spPr bwMode="auto">
          <a:xfrm>
            <a:off x="6700838" y="2584450"/>
            <a:ext cx="26987" cy="2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0" name="Freeform 981"/>
          <p:cNvSpPr>
            <a:spLocks noEditPoints="1"/>
          </p:cNvSpPr>
          <p:nvPr/>
        </p:nvSpPr>
        <p:spPr bwMode="auto">
          <a:xfrm>
            <a:off x="5811838" y="2765425"/>
            <a:ext cx="889000" cy="22225"/>
          </a:xfrm>
          <a:custGeom>
            <a:avLst/>
            <a:gdLst>
              <a:gd name="T0" fmla="*/ 192795 w 166"/>
              <a:gd name="T1" fmla="*/ 0 h 4"/>
              <a:gd name="T2" fmla="*/ 0 w 166"/>
              <a:gd name="T3" fmla="*/ 0 h 4"/>
              <a:gd name="T4" fmla="*/ 0 w 166"/>
              <a:gd name="T5" fmla="*/ 22225 h 4"/>
              <a:gd name="T6" fmla="*/ 192795 w 166"/>
              <a:gd name="T7" fmla="*/ 22225 h 4"/>
              <a:gd name="T8" fmla="*/ 192795 w 166"/>
              <a:gd name="T9" fmla="*/ 0 h 4"/>
              <a:gd name="T10" fmla="*/ 664072 w 166"/>
              <a:gd name="T11" fmla="*/ 0 h 4"/>
              <a:gd name="T12" fmla="*/ 203506 w 166"/>
              <a:gd name="T13" fmla="*/ 0 h 4"/>
              <a:gd name="T14" fmla="*/ 203506 w 166"/>
              <a:gd name="T15" fmla="*/ 22225 h 4"/>
              <a:gd name="T16" fmla="*/ 664072 w 166"/>
              <a:gd name="T17" fmla="*/ 22225 h 4"/>
              <a:gd name="T18" fmla="*/ 658717 w 166"/>
              <a:gd name="T19" fmla="*/ 11113 h 4"/>
              <a:gd name="T20" fmla="*/ 664072 w 166"/>
              <a:gd name="T21" fmla="*/ 0 h 4"/>
              <a:gd name="T22" fmla="*/ 803313 w 166"/>
              <a:gd name="T23" fmla="*/ 0 h 4"/>
              <a:gd name="T24" fmla="*/ 749759 w 166"/>
              <a:gd name="T25" fmla="*/ 0 h 4"/>
              <a:gd name="T26" fmla="*/ 755115 w 166"/>
              <a:gd name="T27" fmla="*/ 11113 h 4"/>
              <a:gd name="T28" fmla="*/ 749759 w 166"/>
              <a:gd name="T29" fmla="*/ 22225 h 4"/>
              <a:gd name="T30" fmla="*/ 803313 w 166"/>
              <a:gd name="T31" fmla="*/ 22225 h 4"/>
              <a:gd name="T32" fmla="*/ 803313 w 166"/>
              <a:gd name="T33" fmla="*/ 0 h 4"/>
              <a:gd name="T34" fmla="*/ 889000 w 166"/>
              <a:gd name="T35" fmla="*/ 0 h 4"/>
              <a:gd name="T36" fmla="*/ 824735 w 166"/>
              <a:gd name="T37" fmla="*/ 0 h 4"/>
              <a:gd name="T38" fmla="*/ 824735 w 166"/>
              <a:gd name="T39" fmla="*/ 22225 h 4"/>
              <a:gd name="T40" fmla="*/ 889000 w 166"/>
              <a:gd name="T41" fmla="*/ 22225 h 4"/>
              <a:gd name="T42" fmla="*/ 889000 w 166"/>
              <a:gd name="T43" fmla="*/ 0 h 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66"/>
              <a:gd name="T67" fmla="*/ 0 h 4"/>
              <a:gd name="T68" fmla="*/ 166 w 166"/>
              <a:gd name="T69" fmla="*/ 4 h 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66" h="4">
                <a:moveTo>
                  <a:pt x="36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"/>
                  <a:pt x="0" y="4"/>
                  <a:pt x="0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0"/>
                  <a:pt x="36" y="0"/>
                  <a:pt x="36" y="0"/>
                </a:cubicBezTo>
                <a:moveTo>
                  <a:pt x="124" y="0"/>
                </a:moveTo>
                <a:cubicBezTo>
                  <a:pt x="38" y="0"/>
                  <a:pt x="38" y="0"/>
                  <a:pt x="38" y="0"/>
                </a:cubicBezTo>
                <a:cubicBezTo>
                  <a:pt x="38" y="4"/>
                  <a:pt x="38" y="4"/>
                  <a:pt x="38" y="4"/>
                </a:cubicBezTo>
                <a:cubicBezTo>
                  <a:pt x="124" y="4"/>
                  <a:pt x="124" y="4"/>
                  <a:pt x="124" y="4"/>
                </a:cubicBezTo>
                <a:cubicBezTo>
                  <a:pt x="124" y="3"/>
                  <a:pt x="123" y="2"/>
                  <a:pt x="123" y="2"/>
                </a:cubicBezTo>
                <a:cubicBezTo>
                  <a:pt x="123" y="1"/>
                  <a:pt x="124" y="0"/>
                  <a:pt x="124" y="0"/>
                </a:cubicBezTo>
                <a:moveTo>
                  <a:pt x="15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141" y="0"/>
                  <a:pt x="141" y="1"/>
                  <a:pt x="141" y="2"/>
                </a:cubicBezTo>
                <a:cubicBezTo>
                  <a:pt x="141" y="2"/>
                  <a:pt x="141" y="3"/>
                  <a:pt x="140" y="4"/>
                </a:cubicBezTo>
                <a:cubicBezTo>
                  <a:pt x="150" y="4"/>
                  <a:pt x="150" y="4"/>
                  <a:pt x="150" y="4"/>
                </a:cubicBezTo>
                <a:cubicBezTo>
                  <a:pt x="150" y="0"/>
                  <a:pt x="150" y="0"/>
                  <a:pt x="150" y="0"/>
                </a:cubicBezTo>
                <a:moveTo>
                  <a:pt x="166" y="0"/>
                </a:moveTo>
                <a:cubicBezTo>
                  <a:pt x="154" y="0"/>
                  <a:pt x="154" y="0"/>
                  <a:pt x="154" y="0"/>
                </a:cubicBezTo>
                <a:cubicBezTo>
                  <a:pt x="154" y="4"/>
                  <a:pt x="154" y="4"/>
                  <a:pt x="154" y="4"/>
                </a:cubicBezTo>
                <a:cubicBezTo>
                  <a:pt x="166" y="4"/>
                  <a:pt x="166" y="4"/>
                  <a:pt x="166" y="4"/>
                </a:cubicBezTo>
                <a:cubicBezTo>
                  <a:pt x="166" y="0"/>
                  <a:pt x="166" y="0"/>
                  <a:pt x="166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1" name="Rectangle 982"/>
          <p:cNvSpPr>
            <a:spLocks noChangeArrowheads="1"/>
          </p:cNvSpPr>
          <p:nvPr/>
        </p:nvSpPr>
        <p:spPr bwMode="auto">
          <a:xfrm>
            <a:off x="6003925" y="2765425"/>
            <a:ext cx="11113" cy="22225"/>
          </a:xfrm>
          <a:prstGeom prst="rect">
            <a:avLst/>
          </a:prstGeom>
          <a:solidFill>
            <a:srgbClr val="091018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2" name="Rectangle 983"/>
          <p:cNvSpPr>
            <a:spLocks noChangeArrowheads="1"/>
          </p:cNvSpPr>
          <p:nvPr/>
        </p:nvSpPr>
        <p:spPr bwMode="auto">
          <a:xfrm>
            <a:off x="6003925" y="2765425"/>
            <a:ext cx="11113" cy="2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3" name="Freeform 984"/>
          <p:cNvSpPr>
            <a:spLocks/>
          </p:cNvSpPr>
          <p:nvPr/>
        </p:nvSpPr>
        <p:spPr bwMode="auto">
          <a:xfrm>
            <a:off x="6481763" y="2765425"/>
            <a:ext cx="74612" cy="22225"/>
          </a:xfrm>
          <a:custGeom>
            <a:avLst/>
            <a:gdLst>
              <a:gd name="T0" fmla="*/ 69283 w 14"/>
              <a:gd name="T1" fmla="*/ 0 h 4"/>
              <a:gd name="T2" fmla="*/ 5329 w 14"/>
              <a:gd name="T3" fmla="*/ 0 h 4"/>
              <a:gd name="T4" fmla="*/ 0 w 14"/>
              <a:gd name="T5" fmla="*/ 11113 h 4"/>
              <a:gd name="T6" fmla="*/ 5329 w 14"/>
              <a:gd name="T7" fmla="*/ 22225 h 4"/>
              <a:gd name="T8" fmla="*/ 26647 w 14"/>
              <a:gd name="T9" fmla="*/ 22225 h 4"/>
              <a:gd name="T10" fmla="*/ 26647 w 14"/>
              <a:gd name="T11" fmla="*/ 0 h 4"/>
              <a:gd name="T12" fmla="*/ 47965 w 14"/>
              <a:gd name="T13" fmla="*/ 0 h 4"/>
              <a:gd name="T14" fmla="*/ 47965 w 14"/>
              <a:gd name="T15" fmla="*/ 22225 h 4"/>
              <a:gd name="T16" fmla="*/ 69283 w 14"/>
              <a:gd name="T17" fmla="*/ 22225 h 4"/>
              <a:gd name="T18" fmla="*/ 74612 w 14"/>
              <a:gd name="T19" fmla="*/ 11113 h 4"/>
              <a:gd name="T20" fmla="*/ 69283 w 14"/>
              <a:gd name="T21" fmla="*/ 0 h 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4"/>
              <a:gd name="T34" fmla="*/ 0 h 4"/>
              <a:gd name="T35" fmla="*/ 14 w 14"/>
              <a:gd name="T36" fmla="*/ 4 h 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4" h="4">
                <a:moveTo>
                  <a:pt x="13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2"/>
                  <a:pt x="1" y="3"/>
                  <a:pt x="1" y="4"/>
                </a:cubicBezTo>
                <a:cubicBezTo>
                  <a:pt x="5" y="4"/>
                  <a:pt x="5" y="4"/>
                  <a:pt x="5" y="4"/>
                </a:cubicBezTo>
                <a:cubicBezTo>
                  <a:pt x="5" y="0"/>
                  <a:pt x="5" y="0"/>
                  <a:pt x="5" y="0"/>
                </a:cubicBezTo>
                <a:cubicBezTo>
                  <a:pt x="9" y="0"/>
                  <a:pt x="9" y="0"/>
                  <a:pt x="9" y="0"/>
                </a:cubicBezTo>
                <a:cubicBezTo>
                  <a:pt x="9" y="4"/>
                  <a:pt x="9" y="4"/>
                  <a:pt x="9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14" y="3"/>
                  <a:pt x="14" y="2"/>
                  <a:pt x="14" y="2"/>
                </a:cubicBezTo>
                <a:cubicBezTo>
                  <a:pt x="14" y="1"/>
                  <a:pt x="14" y="0"/>
                  <a:pt x="13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" name="Freeform 985"/>
          <p:cNvSpPr>
            <a:spLocks noEditPoints="1"/>
          </p:cNvSpPr>
          <p:nvPr/>
        </p:nvSpPr>
        <p:spPr bwMode="auto">
          <a:xfrm>
            <a:off x="6470650" y="2765425"/>
            <a:ext cx="96838" cy="22225"/>
          </a:xfrm>
          <a:custGeom>
            <a:avLst/>
            <a:gdLst>
              <a:gd name="T0" fmla="*/ 10760 w 18"/>
              <a:gd name="T1" fmla="*/ 0 h 4"/>
              <a:gd name="T2" fmla="*/ 5380 w 18"/>
              <a:gd name="T3" fmla="*/ 0 h 4"/>
              <a:gd name="T4" fmla="*/ 0 w 18"/>
              <a:gd name="T5" fmla="*/ 11113 h 4"/>
              <a:gd name="T6" fmla="*/ 5380 w 18"/>
              <a:gd name="T7" fmla="*/ 22225 h 4"/>
              <a:gd name="T8" fmla="*/ 10760 w 18"/>
              <a:gd name="T9" fmla="*/ 22225 h 4"/>
              <a:gd name="T10" fmla="*/ 5380 w 18"/>
              <a:gd name="T11" fmla="*/ 11113 h 4"/>
              <a:gd name="T12" fmla="*/ 10760 w 18"/>
              <a:gd name="T13" fmla="*/ 0 h 4"/>
              <a:gd name="T14" fmla="*/ 91458 w 18"/>
              <a:gd name="T15" fmla="*/ 0 h 4"/>
              <a:gd name="T16" fmla="*/ 86078 w 18"/>
              <a:gd name="T17" fmla="*/ 0 h 4"/>
              <a:gd name="T18" fmla="*/ 91458 w 18"/>
              <a:gd name="T19" fmla="*/ 11113 h 4"/>
              <a:gd name="T20" fmla="*/ 86078 w 18"/>
              <a:gd name="T21" fmla="*/ 22225 h 4"/>
              <a:gd name="T22" fmla="*/ 91458 w 18"/>
              <a:gd name="T23" fmla="*/ 22225 h 4"/>
              <a:gd name="T24" fmla="*/ 96838 w 18"/>
              <a:gd name="T25" fmla="*/ 11113 h 4"/>
              <a:gd name="T26" fmla="*/ 91458 w 18"/>
              <a:gd name="T27" fmla="*/ 0 h 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8"/>
              <a:gd name="T43" fmla="*/ 0 h 4"/>
              <a:gd name="T44" fmla="*/ 18 w 18"/>
              <a:gd name="T45" fmla="*/ 4 h 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8" h="4">
                <a:moveTo>
                  <a:pt x="2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2"/>
                  <a:pt x="1" y="3"/>
                  <a:pt x="1" y="4"/>
                </a:cubicBezTo>
                <a:cubicBezTo>
                  <a:pt x="2" y="4"/>
                  <a:pt x="2" y="4"/>
                  <a:pt x="2" y="4"/>
                </a:cubicBezTo>
                <a:cubicBezTo>
                  <a:pt x="2" y="3"/>
                  <a:pt x="1" y="2"/>
                  <a:pt x="1" y="2"/>
                </a:cubicBezTo>
                <a:cubicBezTo>
                  <a:pt x="1" y="1"/>
                  <a:pt x="2" y="0"/>
                  <a:pt x="2" y="0"/>
                </a:cubicBezTo>
                <a:moveTo>
                  <a:pt x="17" y="0"/>
                </a:moveTo>
                <a:cubicBezTo>
                  <a:pt x="16" y="0"/>
                  <a:pt x="16" y="0"/>
                  <a:pt x="16" y="0"/>
                </a:cubicBezTo>
                <a:cubicBezTo>
                  <a:pt x="17" y="0"/>
                  <a:pt x="17" y="1"/>
                  <a:pt x="17" y="2"/>
                </a:cubicBezTo>
                <a:cubicBezTo>
                  <a:pt x="17" y="2"/>
                  <a:pt x="17" y="3"/>
                  <a:pt x="16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8" y="3"/>
                  <a:pt x="18" y="2"/>
                  <a:pt x="18" y="2"/>
                </a:cubicBezTo>
                <a:cubicBezTo>
                  <a:pt x="18" y="1"/>
                  <a:pt x="18" y="0"/>
                  <a:pt x="17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5" name="Freeform 986"/>
          <p:cNvSpPr>
            <a:spLocks noEditPoints="1"/>
          </p:cNvSpPr>
          <p:nvPr/>
        </p:nvSpPr>
        <p:spPr bwMode="auto">
          <a:xfrm>
            <a:off x="6475413" y="2765425"/>
            <a:ext cx="85725" cy="22225"/>
          </a:xfrm>
          <a:custGeom>
            <a:avLst/>
            <a:gdLst>
              <a:gd name="T0" fmla="*/ 10716 w 16"/>
              <a:gd name="T1" fmla="*/ 0 h 4"/>
              <a:gd name="T2" fmla="*/ 5358 w 16"/>
              <a:gd name="T3" fmla="*/ 0 h 4"/>
              <a:gd name="T4" fmla="*/ 0 w 16"/>
              <a:gd name="T5" fmla="*/ 11113 h 4"/>
              <a:gd name="T6" fmla="*/ 5358 w 16"/>
              <a:gd name="T7" fmla="*/ 22225 h 4"/>
              <a:gd name="T8" fmla="*/ 10716 w 16"/>
              <a:gd name="T9" fmla="*/ 22225 h 4"/>
              <a:gd name="T10" fmla="*/ 5358 w 16"/>
              <a:gd name="T11" fmla="*/ 11113 h 4"/>
              <a:gd name="T12" fmla="*/ 10716 w 16"/>
              <a:gd name="T13" fmla="*/ 0 h 4"/>
              <a:gd name="T14" fmla="*/ 80367 w 16"/>
              <a:gd name="T15" fmla="*/ 0 h 4"/>
              <a:gd name="T16" fmla="*/ 75009 w 16"/>
              <a:gd name="T17" fmla="*/ 0 h 4"/>
              <a:gd name="T18" fmla="*/ 80367 w 16"/>
              <a:gd name="T19" fmla="*/ 11113 h 4"/>
              <a:gd name="T20" fmla="*/ 75009 w 16"/>
              <a:gd name="T21" fmla="*/ 22225 h 4"/>
              <a:gd name="T22" fmla="*/ 80367 w 16"/>
              <a:gd name="T23" fmla="*/ 22225 h 4"/>
              <a:gd name="T24" fmla="*/ 85725 w 16"/>
              <a:gd name="T25" fmla="*/ 11113 h 4"/>
              <a:gd name="T26" fmla="*/ 80367 w 16"/>
              <a:gd name="T27" fmla="*/ 0 h 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6"/>
              <a:gd name="T43" fmla="*/ 0 h 4"/>
              <a:gd name="T44" fmla="*/ 16 w 16"/>
              <a:gd name="T45" fmla="*/ 4 h 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6" h="4">
                <a:moveTo>
                  <a:pt x="2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2"/>
                  <a:pt x="1" y="3"/>
                  <a:pt x="1" y="4"/>
                </a:cubicBezTo>
                <a:cubicBezTo>
                  <a:pt x="2" y="4"/>
                  <a:pt x="2" y="4"/>
                  <a:pt x="2" y="4"/>
                </a:cubicBezTo>
                <a:cubicBezTo>
                  <a:pt x="2" y="3"/>
                  <a:pt x="1" y="2"/>
                  <a:pt x="1" y="2"/>
                </a:cubicBezTo>
                <a:cubicBezTo>
                  <a:pt x="1" y="1"/>
                  <a:pt x="2" y="0"/>
                  <a:pt x="2" y="0"/>
                </a:cubicBezTo>
                <a:moveTo>
                  <a:pt x="15" y="0"/>
                </a:moveTo>
                <a:cubicBezTo>
                  <a:pt x="14" y="0"/>
                  <a:pt x="14" y="0"/>
                  <a:pt x="14" y="0"/>
                </a:cubicBezTo>
                <a:cubicBezTo>
                  <a:pt x="15" y="0"/>
                  <a:pt x="15" y="1"/>
                  <a:pt x="15" y="2"/>
                </a:cubicBezTo>
                <a:cubicBezTo>
                  <a:pt x="15" y="2"/>
                  <a:pt x="15" y="3"/>
                  <a:pt x="14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6" y="3"/>
                  <a:pt x="16" y="2"/>
                  <a:pt x="16" y="2"/>
                </a:cubicBezTo>
                <a:cubicBezTo>
                  <a:pt x="16" y="1"/>
                  <a:pt x="16" y="0"/>
                  <a:pt x="15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6" name="Freeform 987"/>
          <p:cNvSpPr>
            <a:spLocks/>
          </p:cNvSpPr>
          <p:nvPr/>
        </p:nvSpPr>
        <p:spPr bwMode="auto">
          <a:xfrm>
            <a:off x="6700838" y="2733675"/>
            <a:ext cx="171450" cy="85725"/>
          </a:xfrm>
          <a:custGeom>
            <a:avLst/>
            <a:gdLst>
              <a:gd name="T0" fmla="*/ 0 w 108"/>
              <a:gd name="T1" fmla="*/ 0 h 54"/>
              <a:gd name="T2" fmla="*/ 0 w 108"/>
              <a:gd name="T3" fmla="*/ 31750 h 54"/>
              <a:gd name="T4" fmla="*/ 26988 w 108"/>
              <a:gd name="T5" fmla="*/ 31750 h 54"/>
              <a:gd name="T6" fmla="*/ 26988 w 108"/>
              <a:gd name="T7" fmla="*/ 53975 h 54"/>
              <a:gd name="T8" fmla="*/ 0 w 108"/>
              <a:gd name="T9" fmla="*/ 53975 h 54"/>
              <a:gd name="T10" fmla="*/ 0 w 108"/>
              <a:gd name="T11" fmla="*/ 85725 h 54"/>
              <a:gd name="T12" fmla="*/ 171450 w 108"/>
              <a:gd name="T13" fmla="*/ 42863 h 54"/>
              <a:gd name="T14" fmla="*/ 0 w 108"/>
              <a:gd name="T15" fmla="*/ 0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8"/>
              <a:gd name="T25" fmla="*/ 0 h 54"/>
              <a:gd name="T26" fmla="*/ 108 w 108"/>
              <a:gd name="T27" fmla="*/ 54 h 5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8" h="54">
                <a:moveTo>
                  <a:pt x="0" y="0"/>
                </a:moveTo>
                <a:lnTo>
                  <a:pt x="0" y="20"/>
                </a:lnTo>
                <a:lnTo>
                  <a:pt x="17" y="20"/>
                </a:lnTo>
                <a:lnTo>
                  <a:pt x="17" y="34"/>
                </a:lnTo>
                <a:lnTo>
                  <a:pt x="0" y="34"/>
                </a:lnTo>
                <a:lnTo>
                  <a:pt x="0" y="54"/>
                </a:lnTo>
                <a:lnTo>
                  <a:pt x="108" y="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7" name="Freeform 988"/>
          <p:cNvSpPr>
            <a:spLocks/>
          </p:cNvSpPr>
          <p:nvPr/>
        </p:nvSpPr>
        <p:spPr bwMode="auto">
          <a:xfrm>
            <a:off x="6700838" y="2733675"/>
            <a:ext cx="171450" cy="85725"/>
          </a:xfrm>
          <a:custGeom>
            <a:avLst/>
            <a:gdLst>
              <a:gd name="T0" fmla="*/ 0 w 108"/>
              <a:gd name="T1" fmla="*/ 0 h 54"/>
              <a:gd name="T2" fmla="*/ 0 w 108"/>
              <a:gd name="T3" fmla="*/ 31750 h 54"/>
              <a:gd name="T4" fmla="*/ 26988 w 108"/>
              <a:gd name="T5" fmla="*/ 31750 h 54"/>
              <a:gd name="T6" fmla="*/ 26988 w 108"/>
              <a:gd name="T7" fmla="*/ 53975 h 54"/>
              <a:gd name="T8" fmla="*/ 0 w 108"/>
              <a:gd name="T9" fmla="*/ 53975 h 54"/>
              <a:gd name="T10" fmla="*/ 0 w 108"/>
              <a:gd name="T11" fmla="*/ 85725 h 54"/>
              <a:gd name="T12" fmla="*/ 171450 w 108"/>
              <a:gd name="T13" fmla="*/ 42863 h 54"/>
              <a:gd name="T14" fmla="*/ 0 w 108"/>
              <a:gd name="T15" fmla="*/ 0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8"/>
              <a:gd name="T25" fmla="*/ 0 h 54"/>
              <a:gd name="T26" fmla="*/ 108 w 108"/>
              <a:gd name="T27" fmla="*/ 54 h 5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8" h="54">
                <a:moveTo>
                  <a:pt x="0" y="0"/>
                </a:moveTo>
                <a:lnTo>
                  <a:pt x="0" y="20"/>
                </a:lnTo>
                <a:lnTo>
                  <a:pt x="17" y="20"/>
                </a:lnTo>
                <a:lnTo>
                  <a:pt x="17" y="34"/>
                </a:lnTo>
                <a:lnTo>
                  <a:pt x="0" y="34"/>
                </a:lnTo>
                <a:lnTo>
                  <a:pt x="0" y="54"/>
                </a:lnTo>
                <a:lnTo>
                  <a:pt x="108" y="27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8" name="Rectangle 989"/>
          <p:cNvSpPr>
            <a:spLocks noChangeArrowheads="1"/>
          </p:cNvSpPr>
          <p:nvPr/>
        </p:nvSpPr>
        <p:spPr bwMode="auto">
          <a:xfrm>
            <a:off x="6700838" y="2765425"/>
            <a:ext cx="26987" cy="222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9" name="Rectangle 990"/>
          <p:cNvSpPr>
            <a:spLocks noChangeArrowheads="1"/>
          </p:cNvSpPr>
          <p:nvPr/>
        </p:nvSpPr>
        <p:spPr bwMode="auto">
          <a:xfrm>
            <a:off x="6700838" y="2765425"/>
            <a:ext cx="26987" cy="2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0" name="Freeform 991"/>
          <p:cNvSpPr>
            <a:spLocks noEditPoints="1"/>
          </p:cNvSpPr>
          <p:nvPr/>
        </p:nvSpPr>
        <p:spPr bwMode="auto">
          <a:xfrm>
            <a:off x="7754938" y="2851150"/>
            <a:ext cx="423862" cy="22225"/>
          </a:xfrm>
          <a:custGeom>
            <a:avLst/>
            <a:gdLst>
              <a:gd name="T0" fmla="*/ 295275 w 267"/>
              <a:gd name="T1" fmla="*/ 0 h 14"/>
              <a:gd name="T2" fmla="*/ 0 w 267"/>
              <a:gd name="T3" fmla="*/ 0 h 14"/>
              <a:gd name="T4" fmla="*/ 0 w 267"/>
              <a:gd name="T5" fmla="*/ 22225 h 14"/>
              <a:gd name="T6" fmla="*/ 295275 w 267"/>
              <a:gd name="T7" fmla="*/ 22225 h 14"/>
              <a:gd name="T8" fmla="*/ 295275 w 267"/>
              <a:gd name="T9" fmla="*/ 0 h 14"/>
              <a:gd name="T10" fmla="*/ 423862 w 267"/>
              <a:gd name="T11" fmla="*/ 0 h 14"/>
              <a:gd name="T12" fmla="*/ 311150 w 267"/>
              <a:gd name="T13" fmla="*/ 0 h 14"/>
              <a:gd name="T14" fmla="*/ 311150 w 267"/>
              <a:gd name="T15" fmla="*/ 22225 h 14"/>
              <a:gd name="T16" fmla="*/ 423862 w 267"/>
              <a:gd name="T17" fmla="*/ 22225 h 14"/>
              <a:gd name="T18" fmla="*/ 423862 w 267"/>
              <a:gd name="T19" fmla="*/ 0 h 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67"/>
              <a:gd name="T31" fmla="*/ 0 h 14"/>
              <a:gd name="T32" fmla="*/ 267 w 267"/>
              <a:gd name="T33" fmla="*/ 14 h 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67" h="14">
                <a:moveTo>
                  <a:pt x="186" y="0"/>
                </a:moveTo>
                <a:lnTo>
                  <a:pt x="0" y="0"/>
                </a:lnTo>
                <a:lnTo>
                  <a:pt x="0" y="14"/>
                </a:lnTo>
                <a:lnTo>
                  <a:pt x="186" y="14"/>
                </a:lnTo>
                <a:lnTo>
                  <a:pt x="186" y="0"/>
                </a:lnTo>
                <a:close/>
                <a:moveTo>
                  <a:pt x="267" y="0"/>
                </a:moveTo>
                <a:lnTo>
                  <a:pt x="196" y="0"/>
                </a:lnTo>
                <a:lnTo>
                  <a:pt x="196" y="14"/>
                </a:lnTo>
                <a:lnTo>
                  <a:pt x="267" y="14"/>
                </a:lnTo>
                <a:lnTo>
                  <a:pt x="26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1" name="Freeform 992"/>
          <p:cNvSpPr>
            <a:spLocks noEditPoints="1"/>
          </p:cNvSpPr>
          <p:nvPr/>
        </p:nvSpPr>
        <p:spPr bwMode="auto">
          <a:xfrm>
            <a:off x="7754938" y="2851150"/>
            <a:ext cx="423862" cy="22225"/>
          </a:xfrm>
          <a:custGeom>
            <a:avLst/>
            <a:gdLst>
              <a:gd name="T0" fmla="*/ 295275 w 267"/>
              <a:gd name="T1" fmla="*/ 0 h 14"/>
              <a:gd name="T2" fmla="*/ 0 w 267"/>
              <a:gd name="T3" fmla="*/ 0 h 14"/>
              <a:gd name="T4" fmla="*/ 0 w 267"/>
              <a:gd name="T5" fmla="*/ 22225 h 14"/>
              <a:gd name="T6" fmla="*/ 295275 w 267"/>
              <a:gd name="T7" fmla="*/ 22225 h 14"/>
              <a:gd name="T8" fmla="*/ 295275 w 267"/>
              <a:gd name="T9" fmla="*/ 0 h 14"/>
              <a:gd name="T10" fmla="*/ 423862 w 267"/>
              <a:gd name="T11" fmla="*/ 0 h 14"/>
              <a:gd name="T12" fmla="*/ 311150 w 267"/>
              <a:gd name="T13" fmla="*/ 0 h 14"/>
              <a:gd name="T14" fmla="*/ 311150 w 267"/>
              <a:gd name="T15" fmla="*/ 22225 h 14"/>
              <a:gd name="T16" fmla="*/ 423862 w 267"/>
              <a:gd name="T17" fmla="*/ 22225 h 14"/>
              <a:gd name="T18" fmla="*/ 423862 w 267"/>
              <a:gd name="T19" fmla="*/ 0 h 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67"/>
              <a:gd name="T31" fmla="*/ 0 h 14"/>
              <a:gd name="T32" fmla="*/ 267 w 267"/>
              <a:gd name="T33" fmla="*/ 14 h 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67" h="14">
                <a:moveTo>
                  <a:pt x="186" y="0"/>
                </a:moveTo>
                <a:lnTo>
                  <a:pt x="0" y="0"/>
                </a:lnTo>
                <a:lnTo>
                  <a:pt x="0" y="14"/>
                </a:lnTo>
                <a:lnTo>
                  <a:pt x="186" y="14"/>
                </a:lnTo>
                <a:lnTo>
                  <a:pt x="186" y="0"/>
                </a:lnTo>
                <a:moveTo>
                  <a:pt x="267" y="0"/>
                </a:moveTo>
                <a:lnTo>
                  <a:pt x="196" y="0"/>
                </a:lnTo>
                <a:lnTo>
                  <a:pt x="196" y="14"/>
                </a:lnTo>
                <a:lnTo>
                  <a:pt x="267" y="14"/>
                </a:lnTo>
                <a:lnTo>
                  <a:pt x="26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2" name="Rectangle 993"/>
          <p:cNvSpPr>
            <a:spLocks noChangeArrowheads="1"/>
          </p:cNvSpPr>
          <p:nvPr/>
        </p:nvSpPr>
        <p:spPr bwMode="auto">
          <a:xfrm>
            <a:off x="8050213" y="2851150"/>
            <a:ext cx="15875" cy="22225"/>
          </a:xfrm>
          <a:prstGeom prst="rect">
            <a:avLst/>
          </a:prstGeom>
          <a:solidFill>
            <a:srgbClr val="091018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3" name="Rectangle 994"/>
          <p:cNvSpPr>
            <a:spLocks noChangeArrowheads="1"/>
          </p:cNvSpPr>
          <p:nvPr/>
        </p:nvSpPr>
        <p:spPr bwMode="auto">
          <a:xfrm>
            <a:off x="8050213" y="2851150"/>
            <a:ext cx="15875" cy="2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4" name="Freeform 995"/>
          <p:cNvSpPr>
            <a:spLocks/>
          </p:cNvSpPr>
          <p:nvPr/>
        </p:nvSpPr>
        <p:spPr bwMode="auto">
          <a:xfrm>
            <a:off x="8178800" y="2819400"/>
            <a:ext cx="171450" cy="85725"/>
          </a:xfrm>
          <a:custGeom>
            <a:avLst/>
            <a:gdLst>
              <a:gd name="T0" fmla="*/ 0 w 108"/>
              <a:gd name="T1" fmla="*/ 0 h 54"/>
              <a:gd name="T2" fmla="*/ 0 w 108"/>
              <a:gd name="T3" fmla="*/ 31750 h 54"/>
              <a:gd name="T4" fmla="*/ 31750 w 108"/>
              <a:gd name="T5" fmla="*/ 31750 h 54"/>
              <a:gd name="T6" fmla="*/ 31750 w 108"/>
              <a:gd name="T7" fmla="*/ 53975 h 54"/>
              <a:gd name="T8" fmla="*/ 0 w 108"/>
              <a:gd name="T9" fmla="*/ 53975 h 54"/>
              <a:gd name="T10" fmla="*/ 0 w 108"/>
              <a:gd name="T11" fmla="*/ 85725 h 54"/>
              <a:gd name="T12" fmla="*/ 171450 w 108"/>
              <a:gd name="T13" fmla="*/ 42863 h 54"/>
              <a:gd name="T14" fmla="*/ 0 w 108"/>
              <a:gd name="T15" fmla="*/ 0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8"/>
              <a:gd name="T25" fmla="*/ 0 h 54"/>
              <a:gd name="T26" fmla="*/ 108 w 108"/>
              <a:gd name="T27" fmla="*/ 54 h 5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8" h="54">
                <a:moveTo>
                  <a:pt x="0" y="0"/>
                </a:moveTo>
                <a:lnTo>
                  <a:pt x="0" y="20"/>
                </a:lnTo>
                <a:lnTo>
                  <a:pt x="20" y="20"/>
                </a:lnTo>
                <a:lnTo>
                  <a:pt x="20" y="34"/>
                </a:lnTo>
                <a:lnTo>
                  <a:pt x="0" y="34"/>
                </a:lnTo>
                <a:lnTo>
                  <a:pt x="0" y="54"/>
                </a:lnTo>
                <a:lnTo>
                  <a:pt x="108" y="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5" name="Freeform 996"/>
          <p:cNvSpPr>
            <a:spLocks/>
          </p:cNvSpPr>
          <p:nvPr/>
        </p:nvSpPr>
        <p:spPr bwMode="auto">
          <a:xfrm>
            <a:off x="8178800" y="2819400"/>
            <a:ext cx="171450" cy="85725"/>
          </a:xfrm>
          <a:custGeom>
            <a:avLst/>
            <a:gdLst>
              <a:gd name="T0" fmla="*/ 0 w 108"/>
              <a:gd name="T1" fmla="*/ 0 h 54"/>
              <a:gd name="T2" fmla="*/ 0 w 108"/>
              <a:gd name="T3" fmla="*/ 31750 h 54"/>
              <a:gd name="T4" fmla="*/ 31750 w 108"/>
              <a:gd name="T5" fmla="*/ 31750 h 54"/>
              <a:gd name="T6" fmla="*/ 31750 w 108"/>
              <a:gd name="T7" fmla="*/ 53975 h 54"/>
              <a:gd name="T8" fmla="*/ 0 w 108"/>
              <a:gd name="T9" fmla="*/ 53975 h 54"/>
              <a:gd name="T10" fmla="*/ 0 w 108"/>
              <a:gd name="T11" fmla="*/ 85725 h 54"/>
              <a:gd name="T12" fmla="*/ 171450 w 108"/>
              <a:gd name="T13" fmla="*/ 42863 h 54"/>
              <a:gd name="T14" fmla="*/ 0 w 108"/>
              <a:gd name="T15" fmla="*/ 0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8"/>
              <a:gd name="T25" fmla="*/ 0 h 54"/>
              <a:gd name="T26" fmla="*/ 108 w 108"/>
              <a:gd name="T27" fmla="*/ 54 h 5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8" h="54">
                <a:moveTo>
                  <a:pt x="0" y="0"/>
                </a:moveTo>
                <a:lnTo>
                  <a:pt x="0" y="20"/>
                </a:lnTo>
                <a:lnTo>
                  <a:pt x="20" y="20"/>
                </a:lnTo>
                <a:lnTo>
                  <a:pt x="20" y="34"/>
                </a:lnTo>
                <a:lnTo>
                  <a:pt x="0" y="34"/>
                </a:lnTo>
                <a:lnTo>
                  <a:pt x="0" y="54"/>
                </a:lnTo>
                <a:lnTo>
                  <a:pt x="108" y="27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6" name="Rectangle 997"/>
          <p:cNvSpPr>
            <a:spLocks noChangeArrowheads="1"/>
          </p:cNvSpPr>
          <p:nvPr/>
        </p:nvSpPr>
        <p:spPr bwMode="auto">
          <a:xfrm>
            <a:off x="8178800" y="2851150"/>
            <a:ext cx="31750" cy="222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7" name="Rectangle 998"/>
          <p:cNvSpPr>
            <a:spLocks noChangeArrowheads="1"/>
          </p:cNvSpPr>
          <p:nvPr/>
        </p:nvSpPr>
        <p:spPr bwMode="auto">
          <a:xfrm>
            <a:off x="8178800" y="2851150"/>
            <a:ext cx="31750" cy="2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8" name="Freeform 999"/>
          <p:cNvSpPr>
            <a:spLocks noEditPoints="1"/>
          </p:cNvSpPr>
          <p:nvPr/>
        </p:nvSpPr>
        <p:spPr bwMode="auto">
          <a:xfrm>
            <a:off x="7754938" y="4500563"/>
            <a:ext cx="423862" cy="22225"/>
          </a:xfrm>
          <a:custGeom>
            <a:avLst/>
            <a:gdLst>
              <a:gd name="T0" fmla="*/ 295275 w 267"/>
              <a:gd name="T1" fmla="*/ 0 h 14"/>
              <a:gd name="T2" fmla="*/ 0 w 267"/>
              <a:gd name="T3" fmla="*/ 0 h 14"/>
              <a:gd name="T4" fmla="*/ 0 w 267"/>
              <a:gd name="T5" fmla="*/ 22225 h 14"/>
              <a:gd name="T6" fmla="*/ 295275 w 267"/>
              <a:gd name="T7" fmla="*/ 22225 h 14"/>
              <a:gd name="T8" fmla="*/ 295275 w 267"/>
              <a:gd name="T9" fmla="*/ 0 h 14"/>
              <a:gd name="T10" fmla="*/ 423862 w 267"/>
              <a:gd name="T11" fmla="*/ 0 h 14"/>
              <a:gd name="T12" fmla="*/ 311150 w 267"/>
              <a:gd name="T13" fmla="*/ 0 h 14"/>
              <a:gd name="T14" fmla="*/ 311150 w 267"/>
              <a:gd name="T15" fmla="*/ 22225 h 14"/>
              <a:gd name="T16" fmla="*/ 423862 w 267"/>
              <a:gd name="T17" fmla="*/ 22225 h 14"/>
              <a:gd name="T18" fmla="*/ 423862 w 267"/>
              <a:gd name="T19" fmla="*/ 0 h 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67"/>
              <a:gd name="T31" fmla="*/ 0 h 14"/>
              <a:gd name="T32" fmla="*/ 267 w 267"/>
              <a:gd name="T33" fmla="*/ 14 h 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67" h="14">
                <a:moveTo>
                  <a:pt x="186" y="0"/>
                </a:moveTo>
                <a:lnTo>
                  <a:pt x="0" y="0"/>
                </a:lnTo>
                <a:lnTo>
                  <a:pt x="0" y="14"/>
                </a:lnTo>
                <a:lnTo>
                  <a:pt x="186" y="14"/>
                </a:lnTo>
                <a:lnTo>
                  <a:pt x="186" y="0"/>
                </a:lnTo>
                <a:close/>
                <a:moveTo>
                  <a:pt x="267" y="0"/>
                </a:moveTo>
                <a:lnTo>
                  <a:pt x="196" y="0"/>
                </a:lnTo>
                <a:lnTo>
                  <a:pt x="196" y="14"/>
                </a:lnTo>
                <a:lnTo>
                  <a:pt x="267" y="14"/>
                </a:lnTo>
                <a:lnTo>
                  <a:pt x="26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9" name="Freeform 1000"/>
          <p:cNvSpPr>
            <a:spLocks noEditPoints="1"/>
          </p:cNvSpPr>
          <p:nvPr/>
        </p:nvSpPr>
        <p:spPr bwMode="auto">
          <a:xfrm>
            <a:off x="7754938" y="4500563"/>
            <a:ext cx="423862" cy="22225"/>
          </a:xfrm>
          <a:custGeom>
            <a:avLst/>
            <a:gdLst>
              <a:gd name="T0" fmla="*/ 295275 w 267"/>
              <a:gd name="T1" fmla="*/ 0 h 14"/>
              <a:gd name="T2" fmla="*/ 0 w 267"/>
              <a:gd name="T3" fmla="*/ 0 h 14"/>
              <a:gd name="T4" fmla="*/ 0 w 267"/>
              <a:gd name="T5" fmla="*/ 22225 h 14"/>
              <a:gd name="T6" fmla="*/ 295275 w 267"/>
              <a:gd name="T7" fmla="*/ 22225 h 14"/>
              <a:gd name="T8" fmla="*/ 295275 w 267"/>
              <a:gd name="T9" fmla="*/ 0 h 14"/>
              <a:gd name="T10" fmla="*/ 423862 w 267"/>
              <a:gd name="T11" fmla="*/ 0 h 14"/>
              <a:gd name="T12" fmla="*/ 311150 w 267"/>
              <a:gd name="T13" fmla="*/ 0 h 14"/>
              <a:gd name="T14" fmla="*/ 311150 w 267"/>
              <a:gd name="T15" fmla="*/ 22225 h 14"/>
              <a:gd name="T16" fmla="*/ 423862 w 267"/>
              <a:gd name="T17" fmla="*/ 22225 h 14"/>
              <a:gd name="T18" fmla="*/ 423862 w 267"/>
              <a:gd name="T19" fmla="*/ 0 h 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67"/>
              <a:gd name="T31" fmla="*/ 0 h 14"/>
              <a:gd name="T32" fmla="*/ 267 w 267"/>
              <a:gd name="T33" fmla="*/ 14 h 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67" h="14">
                <a:moveTo>
                  <a:pt x="186" y="0"/>
                </a:moveTo>
                <a:lnTo>
                  <a:pt x="0" y="0"/>
                </a:lnTo>
                <a:lnTo>
                  <a:pt x="0" y="14"/>
                </a:lnTo>
                <a:lnTo>
                  <a:pt x="186" y="14"/>
                </a:lnTo>
                <a:lnTo>
                  <a:pt x="186" y="0"/>
                </a:lnTo>
                <a:moveTo>
                  <a:pt x="267" y="0"/>
                </a:moveTo>
                <a:lnTo>
                  <a:pt x="196" y="0"/>
                </a:lnTo>
                <a:lnTo>
                  <a:pt x="196" y="14"/>
                </a:lnTo>
                <a:lnTo>
                  <a:pt x="267" y="14"/>
                </a:lnTo>
                <a:lnTo>
                  <a:pt x="26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0" name="Rectangle 1001"/>
          <p:cNvSpPr>
            <a:spLocks noChangeArrowheads="1"/>
          </p:cNvSpPr>
          <p:nvPr/>
        </p:nvSpPr>
        <p:spPr bwMode="auto">
          <a:xfrm>
            <a:off x="8050213" y="4500563"/>
            <a:ext cx="15875" cy="22225"/>
          </a:xfrm>
          <a:prstGeom prst="rect">
            <a:avLst/>
          </a:prstGeom>
          <a:solidFill>
            <a:srgbClr val="091018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1" name="Rectangle 1002"/>
          <p:cNvSpPr>
            <a:spLocks noChangeArrowheads="1"/>
          </p:cNvSpPr>
          <p:nvPr/>
        </p:nvSpPr>
        <p:spPr bwMode="auto">
          <a:xfrm>
            <a:off x="8050213" y="4500563"/>
            <a:ext cx="15875" cy="2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2" name="Freeform 1003"/>
          <p:cNvSpPr>
            <a:spLocks/>
          </p:cNvSpPr>
          <p:nvPr/>
        </p:nvSpPr>
        <p:spPr bwMode="auto">
          <a:xfrm>
            <a:off x="8178800" y="4468813"/>
            <a:ext cx="171450" cy="85725"/>
          </a:xfrm>
          <a:custGeom>
            <a:avLst/>
            <a:gdLst>
              <a:gd name="T0" fmla="*/ 0 w 108"/>
              <a:gd name="T1" fmla="*/ 0 h 54"/>
              <a:gd name="T2" fmla="*/ 0 w 108"/>
              <a:gd name="T3" fmla="*/ 31750 h 54"/>
              <a:gd name="T4" fmla="*/ 31750 w 108"/>
              <a:gd name="T5" fmla="*/ 31750 h 54"/>
              <a:gd name="T6" fmla="*/ 31750 w 108"/>
              <a:gd name="T7" fmla="*/ 53975 h 54"/>
              <a:gd name="T8" fmla="*/ 0 w 108"/>
              <a:gd name="T9" fmla="*/ 53975 h 54"/>
              <a:gd name="T10" fmla="*/ 0 w 108"/>
              <a:gd name="T11" fmla="*/ 85725 h 54"/>
              <a:gd name="T12" fmla="*/ 171450 w 108"/>
              <a:gd name="T13" fmla="*/ 42863 h 54"/>
              <a:gd name="T14" fmla="*/ 0 w 108"/>
              <a:gd name="T15" fmla="*/ 0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8"/>
              <a:gd name="T25" fmla="*/ 0 h 54"/>
              <a:gd name="T26" fmla="*/ 108 w 108"/>
              <a:gd name="T27" fmla="*/ 54 h 5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8" h="54">
                <a:moveTo>
                  <a:pt x="0" y="0"/>
                </a:moveTo>
                <a:lnTo>
                  <a:pt x="0" y="20"/>
                </a:lnTo>
                <a:lnTo>
                  <a:pt x="20" y="20"/>
                </a:lnTo>
                <a:lnTo>
                  <a:pt x="20" y="34"/>
                </a:lnTo>
                <a:lnTo>
                  <a:pt x="0" y="34"/>
                </a:lnTo>
                <a:lnTo>
                  <a:pt x="0" y="54"/>
                </a:lnTo>
                <a:lnTo>
                  <a:pt x="108" y="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3" name="Freeform 1004"/>
          <p:cNvSpPr>
            <a:spLocks/>
          </p:cNvSpPr>
          <p:nvPr/>
        </p:nvSpPr>
        <p:spPr bwMode="auto">
          <a:xfrm>
            <a:off x="8178800" y="4468813"/>
            <a:ext cx="171450" cy="85725"/>
          </a:xfrm>
          <a:custGeom>
            <a:avLst/>
            <a:gdLst>
              <a:gd name="T0" fmla="*/ 0 w 108"/>
              <a:gd name="T1" fmla="*/ 0 h 54"/>
              <a:gd name="T2" fmla="*/ 0 w 108"/>
              <a:gd name="T3" fmla="*/ 31750 h 54"/>
              <a:gd name="T4" fmla="*/ 31750 w 108"/>
              <a:gd name="T5" fmla="*/ 31750 h 54"/>
              <a:gd name="T6" fmla="*/ 31750 w 108"/>
              <a:gd name="T7" fmla="*/ 53975 h 54"/>
              <a:gd name="T8" fmla="*/ 0 w 108"/>
              <a:gd name="T9" fmla="*/ 53975 h 54"/>
              <a:gd name="T10" fmla="*/ 0 w 108"/>
              <a:gd name="T11" fmla="*/ 85725 h 54"/>
              <a:gd name="T12" fmla="*/ 171450 w 108"/>
              <a:gd name="T13" fmla="*/ 42863 h 54"/>
              <a:gd name="T14" fmla="*/ 0 w 108"/>
              <a:gd name="T15" fmla="*/ 0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8"/>
              <a:gd name="T25" fmla="*/ 0 h 54"/>
              <a:gd name="T26" fmla="*/ 108 w 108"/>
              <a:gd name="T27" fmla="*/ 54 h 5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8" h="54">
                <a:moveTo>
                  <a:pt x="0" y="0"/>
                </a:moveTo>
                <a:lnTo>
                  <a:pt x="0" y="20"/>
                </a:lnTo>
                <a:lnTo>
                  <a:pt x="20" y="20"/>
                </a:lnTo>
                <a:lnTo>
                  <a:pt x="20" y="34"/>
                </a:lnTo>
                <a:lnTo>
                  <a:pt x="0" y="34"/>
                </a:lnTo>
                <a:lnTo>
                  <a:pt x="0" y="54"/>
                </a:lnTo>
                <a:lnTo>
                  <a:pt x="108" y="27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4" name="Rectangle 1005"/>
          <p:cNvSpPr>
            <a:spLocks noChangeArrowheads="1"/>
          </p:cNvSpPr>
          <p:nvPr/>
        </p:nvSpPr>
        <p:spPr bwMode="auto">
          <a:xfrm>
            <a:off x="8178800" y="4500563"/>
            <a:ext cx="31750" cy="222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5" name="Rectangle 1006"/>
          <p:cNvSpPr>
            <a:spLocks noChangeArrowheads="1"/>
          </p:cNvSpPr>
          <p:nvPr/>
        </p:nvSpPr>
        <p:spPr bwMode="auto">
          <a:xfrm>
            <a:off x="8178800" y="4500563"/>
            <a:ext cx="31750" cy="2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6" name="Freeform 1007"/>
          <p:cNvSpPr>
            <a:spLocks noEditPoints="1"/>
          </p:cNvSpPr>
          <p:nvPr/>
        </p:nvSpPr>
        <p:spPr bwMode="auto">
          <a:xfrm>
            <a:off x="5811838" y="2947988"/>
            <a:ext cx="889000" cy="22225"/>
          </a:xfrm>
          <a:custGeom>
            <a:avLst/>
            <a:gdLst>
              <a:gd name="T0" fmla="*/ 192795 w 166"/>
              <a:gd name="T1" fmla="*/ 0 h 4"/>
              <a:gd name="T2" fmla="*/ 0 w 166"/>
              <a:gd name="T3" fmla="*/ 0 h 4"/>
              <a:gd name="T4" fmla="*/ 0 w 166"/>
              <a:gd name="T5" fmla="*/ 22225 h 4"/>
              <a:gd name="T6" fmla="*/ 192795 w 166"/>
              <a:gd name="T7" fmla="*/ 22225 h 4"/>
              <a:gd name="T8" fmla="*/ 192795 w 166"/>
              <a:gd name="T9" fmla="*/ 0 h 4"/>
              <a:gd name="T10" fmla="*/ 567675 w 166"/>
              <a:gd name="T11" fmla="*/ 0 h 4"/>
              <a:gd name="T12" fmla="*/ 203506 w 166"/>
              <a:gd name="T13" fmla="*/ 0 h 4"/>
              <a:gd name="T14" fmla="*/ 203506 w 166"/>
              <a:gd name="T15" fmla="*/ 22225 h 4"/>
              <a:gd name="T16" fmla="*/ 567675 w 166"/>
              <a:gd name="T17" fmla="*/ 22225 h 4"/>
              <a:gd name="T18" fmla="*/ 567675 w 166"/>
              <a:gd name="T19" fmla="*/ 11113 h 4"/>
              <a:gd name="T20" fmla="*/ 567675 w 166"/>
              <a:gd name="T21" fmla="*/ 0 h 4"/>
              <a:gd name="T22" fmla="*/ 696205 w 166"/>
              <a:gd name="T23" fmla="*/ 0 h 4"/>
              <a:gd name="T24" fmla="*/ 658717 w 166"/>
              <a:gd name="T25" fmla="*/ 0 h 4"/>
              <a:gd name="T26" fmla="*/ 658717 w 166"/>
              <a:gd name="T27" fmla="*/ 11113 h 4"/>
              <a:gd name="T28" fmla="*/ 658717 w 166"/>
              <a:gd name="T29" fmla="*/ 22225 h 4"/>
              <a:gd name="T30" fmla="*/ 696205 w 166"/>
              <a:gd name="T31" fmla="*/ 22225 h 4"/>
              <a:gd name="T32" fmla="*/ 696205 w 166"/>
              <a:gd name="T33" fmla="*/ 0 h 4"/>
              <a:gd name="T34" fmla="*/ 803313 w 166"/>
              <a:gd name="T35" fmla="*/ 0 h 4"/>
              <a:gd name="T36" fmla="*/ 717627 w 166"/>
              <a:gd name="T37" fmla="*/ 0 h 4"/>
              <a:gd name="T38" fmla="*/ 717627 w 166"/>
              <a:gd name="T39" fmla="*/ 22225 h 4"/>
              <a:gd name="T40" fmla="*/ 803313 w 166"/>
              <a:gd name="T41" fmla="*/ 22225 h 4"/>
              <a:gd name="T42" fmla="*/ 803313 w 166"/>
              <a:gd name="T43" fmla="*/ 0 h 4"/>
              <a:gd name="T44" fmla="*/ 889000 w 166"/>
              <a:gd name="T45" fmla="*/ 0 h 4"/>
              <a:gd name="T46" fmla="*/ 824735 w 166"/>
              <a:gd name="T47" fmla="*/ 0 h 4"/>
              <a:gd name="T48" fmla="*/ 824735 w 166"/>
              <a:gd name="T49" fmla="*/ 22225 h 4"/>
              <a:gd name="T50" fmla="*/ 889000 w 166"/>
              <a:gd name="T51" fmla="*/ 22225 h 4"/>
              <a:gd name="T52" fmla="*/ 889000 w 166"/>
              <a:gd name="T53" fmla="*/ 0 h 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66"/>
              <a:gd name="T82" fmla="*/ 0 h 4"/>
              <a:gd name="T83" fmla="*/ 166 w 166"/>
              <a:gd name="T84" fmla="*/ 4 h 4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66" h="4">
                <a:moveTo>
                  <a:pt x="36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"/>
                  <a:pt x="0" y="4"/>
                  <a:pt x="0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0"/>
                  <a:pt x="36" y="0"/>
                  <a:pt x="36" y="0"/>
                </a:cubicBezTo>
                <a:moveTo>
                  <a:pt x="106" y="0"/>
                </a:moveTo>
                <a:cubicBezTo>
                  <a:pt x="38" y="0"/>
                  <a:pt x="38" y="0"/>
                  <a:pt x="38" y="0"/>
                </a:cubicBezTo>
                <a:cubicBezTo>
                  <a:pt x="38" y="4"/>
                  <a:pt x="38" y="4"/>
                  <a:pt x="38" y="4"/>
                </a:cubicBezTo>
                <a:cubicBezTo>
                  <a:pt x="106" y="4"/>
                  <a:pt x="106" y="4"/>
                  <a:pt x="106" y="4"/>
                </a:cubicBezTo>
                <a:cubicBezTo>
                  <a:pt x="106" y="3"/>
                  <a:pt x="106" y="3"/>
                  <a:pt x="106" y="2"/>
                </a:cubicBezTo>
                <a:cubicBezTo>
                  <a:pt x="106" y="1"/>
                  <a:pt x="106" y="0"/>
                  <a:pt x="106" y="0"/>
                </a:cubicBezTo>
                <a:moveTo>
                  <a:pt x="130" y="0"/>
                </a:moveTo>
                <a:cubicBezTo>
                  <a:pt x="123" y="0"/>
                  <a:pt x="123" y="0"/>
                  <a:pt x="123" y="0"/>
                </a:cubicBezTo>
                <a:cubicBezTo>
                  <a:pt x="123" y="0"/>
                  <a:pt x="123" y="1"/>
                  <a:pt x="123" y="2"/>
                </a:cubicBezTo>
                <a:cubicBezTo>
                  <a:pt x="123" y="3"/>
                  <a:pt x="123" y="3"/>
                  <a:pt x="123" y="4"/>
                </a:cubicBezTo>
                <a:cubicBezTo>
                  <a:pt x="130" y="4"/>
                  <a:pt x="130" y="4"/>
                  <a:pt x="130" y="4"/>
                </a:cubicBezTo>
                <a:cubicBezTo>
                  <a:pt x="130" y="0"/>
                  <a:pt x="130" y="0"/>
                  <a:pt x="130" y="0"/>
                </a:cubicBezTo>
                <a:moveTo>
                  <a:pt x="150" y="0"/>
                </a:moveTo>
                <a:cubicBezTo>
                  <a:pt x="134" y="0"/>
                  <a:pt x="134" y="0"/>
                  <a:pt x="134" y="0"/>
                </a:cubicBezTo>
                <a:cubicBezTo>
                  <a:pt x="134" y="4"/>
                  <a:pt x="134" y="4"/>
                  <a:pt x="134" y="4"/>
                </a:cubicBezTo>
                <a:cubicBezTo>
                  <a:pt x="150" y="4"/>
                  <a:pt x="150" y="4"/>
                  <a:pt x="150" y="4"/>
                </a:cubicBezTo>
                <a:cubicBezTo>
                  <a:pt x="150" y="0"/>
                  <a:pt x="150" y="0"/>
                  <a:pt x="150" y="0"/>
                </a:cubicBezTo>
                <a:moveTo>
                  <a:pt x="166" y="0"/>
                </a:moveTo>
                <a:cubicBezTo>
                  <a:pt x="154" y="0"/>
                  <a:pt x="154" y="0"/>
                  <a:pt x="154" y="0"/>
                </a:cubicBezTo>
                <a:cubicBezTo>
                  <a:pt x="154" y="4"/>
                  <a:pt x="154" y="4"/>
                  <a:pt x="154" y="4"/>
                </a:cubicBezTo>
                <a:cubicBezTo>
                  <a:pt x="166" y="4"/>
                  <a:pt x="166" y="4"/>
                  <a:pt x="166" y="4"/>
                </a:cubicBezTo>
                <a:cubicBezTo>
                  <a:pt x="166" y="0"/>
                  <a:pt x="166" y="0"/>
                  <a:pt x="166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7" name="Rectangle 1008"/>
          <p:cNvSpPr>
            <a:spLocks noChangeArrowheads="1"/>
          </p:cNvSpPr>
          <p:nvPr/>
        </p:nvSpPr>
        <p:spPr bwMode="auto">
          <a:xfrm>
            <a:off x="6003925" y="2947988"/>
            <a:ext cx="11113" cy="22225"/>
          </a:xfrm>
          <a:prstGeom prst="rect">
            <a:avLst/>
          </a:prstGeom>
          <a:solidFill>
            <a:srgbClr val="091018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8" name="Rectangle 1009"/>
          <p:cNvSpPr>
            <a:spLocks noChangeArrowheads="1"/>
          </p:cNvSpPr>
          <p:nvPr/>
        </p:nvSpPr>
        <p:spPr bwMode="auto">
          <a:xfrm>
            <a:off x="6003925" y="2947988"/>
            <a:ext cx="11113" cy="2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9" name="Freeform 1010"/>
          <p:cNvSpPr>
            <a:spLocks noEditPoints="1"/>
          </p:cNvSpPr>
          <p:nvPr/>
        </p:nvSpPr>
        <p:spPr bwMode="auto">
          <a:xfrm>
            <a:off x="6389688" y="2947988"/>
            <a:ext cx="69850" cy="22225"/>
          </a:xfrm>
          <a:custGeom>
            <a:avLst/>
            <a:gdLst>
              <a:gd name="T0" fmla="*/ 26865 w 13"/>
              <a:gd name="T1" fmla="*/ 0 h 4"/>
              <a:gd name="T2" fmla="*/ 5373 w 13"/>
              <a:gd name="T3" fmla="*/ 0 h 4"/>
              <a:gd name="T4" fmla="*/ 0 w 13"/>
              <a:gd name="T5" fmla="*/ 11113 h 4"/>
              <a:gd name="T6" fmla="*/ 0 w 13"/>
              <a:gd name="T7" fmla="*/ 22225 h 4"/>
              <a:gd name="T8" fmla="*/ 26865 w 13"/>
              <a:gd name="T9" fmla="*/ 22225 h 4"/>
              <a:gd name="T10" fmla="*/ 26865 w 13"/>
              <a:gd name="T11" fmla="*/ 0 h 4"/>
              <a:gd name="T12" fmla="*/ 69850 w 13"/>
              <a:gd name="T13" fmla="*/ 0 h 4"/>
              <a:gd name="T14" fmla="*/ 48358 w 13"/>
              <a:gd name="T15" fmla="*/ 0 h 4"/>
              <a:gd name="T16" fmla="*/ 48358 w 13"/>
              <a:gd name="T17" fmla="*/ 22225 h 4"/>
              <a:gd name="T18" fmla="*/ 69850 w 13"/>
              <a:gd name="T19" fmla="*/ 22225 h 4"/>
              <a:gd name="T20" fmla="*/ 69850 w 13"/>
              <a:gd name="T21" fmla="*/ 11113 h 4"/>
              <a:gd name="T22" fmla="*/ 69850 w 13"/>
              <a:gd name="T23" fmla="*/ 0 h 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"/>
              <a:gd name="T37" fmla="*/ 0 h 4"/>
              <a:gd name="T38" fmla="*/ 13 w 13"/>
              <a:gd name="T39" fmla="*/ 4 h 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" h="4">
                <a:moveTo>
                  <a:pt x="5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1"/>
                  <a:pt x="0" y="2"/>
                </a:cubicBezTo>
                <a:cubicBezTo>
                  <a:pt x="0" y="3"/>
                  <a:pt x="0" y="3"/>
                  <a:pt x="0" y="4"/>
                </a:cubicBezTo>
                <a:cubicBezTo>
                  <a:pt x="5" y="4"/>
                  <a:pt x="5" y="4"/>
                  <a:pt x="5" y="4"/>
                </a:cubicBezTo>
                <a:cubicBezTo>
                  <a:pt x="5" y="0"/>
                  <a:pt x="5" y="0"/>
                  <a:pt x="5" y="0"/>
                </a:cubicBezTo>
                <a:moveTo>
                  <a:pt x="13" y="0"/>
                </a:moveTo>
                <a:cubicBezTo>
                  <a:pt x="9" y="0"/>
                  <a:pt x="9" y="0"/>
                  <a:pt x="9" y="0"/>
                </a:cubicBezTo>
                <a:cubicBezTo>
                  <a:pt x="9" y="4"/>
                  <a:pt x="9" y="4"/>
                  <a:pt x="9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3"/>
                  <a:pt x="13" y="3"/>
                  <a:pt x="13" y="2"/>
                </a:cubicBezTo>
                <a:cubicBezTo>
                  <a:pt x="13" y="1"/>
                  <a:pt x="13" y="0"/>
                  <a:pt x="13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0" name="Freeform 1011"/>
          <p:cNvSpPr>
            <a:spLocks noEditPoints="1"/>
          </p:cNvSpPr>
          <p:nvPr/>
        </p:nvSpPr>
        <p:spPr bwMode="auto">
          <a:xfrm>
            <a:off x="6380163" y="2947988"/>
            <a:ext cx="90487" cy="22225"/>
          </a:xfrm>
          <a:custGeom>
            <a:avLst/>
            <a:gdLst>
              <a:gd name="T0" fmla="*/ 10646 w 17"/>
              <a:gd name="T1" fmla="*/ 0 h 4"/>
              <a:gd name="T2" fmla="*/ 0 w 17"/>
              <a:gd name="T3" fmla="*/ 0 h 4"/>
              <a:gd name="T4" fmla="*/ 0 w 17"/>
              <a:gd name="T5" fmla="*/ 11113 h 4"/>
              <a:gd name="T6" fmla="*/ 0 w 17"/>
              <a:gd name="T7" fmla="*/ 22225 h 4"/>
              <a:gd name="T8" fmla="*/ 5323 w 17"/>
              <a:gd name="T9" fmla="*/ 22225 h 4"/>
              <a:gd name="T10" fmla="*/ 5323 w 17"/>
              <a:gd name="T11" fmla="*/ 11113 h 4"/>
              <a:gd name="T12" fmla="*/ 10646 w 17"/>
              <a:gd name="T13" fmla="*/ 0 h 4"/>
              <a:gd name="T14" fmla="*/ 90487 w 17"/>
              <a:gd name="T15" fmla="*/ 0 h 4"/>
              <a:gd name="T16" fmla="*/ 85164 w 17"/>
              <a:gd name="T17" fmla="*/ 0 h 4"/>
              <a:gd name="T18" fmla="*/ 85164 w 17"/>
              <a:gd name="T19" fmla="*/ 11113 h 4"/>
              <a:gd name="T20" fmla="*/ 85164 w 17"/>
              <a:gd name="T21" fmla="*/ 22225 h 4"/>
              <a:gd name="T22" fmla="*/ 90487 w 17"/>
              <a:gd name="T23" fmla="*/ 22225 h 4"/>
              <a:gd name="T24" fmla="*/ 90487 w 17"/>
              <a:gd name="T25" fmla="*/ 11113 h 4"/>
              <a:gd name="T26" fmla="*/ 90487 w 17"/>
              <a:gd name="T27" fmla="*/ 0 h 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7"/>
              <a:gd name="T43" fmla="*/ 0 h 4"/>
              <a:gd name="T44" fmla="*/ 17 w 17"/>
              <a:gd name="T45" fmla="*/ 4 h 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7" h="4">
                <a:moveTo>
                  <a:pt x="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1"/>
                  <a:pt x="0" y="2"/>
                </a:cubicBezTo>
                <a:cubicBezTo>
                  <a:pt x="0" y="3"/>
                  <a:pt x="0" y="3"/>
                  <a:pt x="0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3"/>
                  <a:pt x="1" y="3"/>
                  <a:pt x="1" y="2"/>
                </a:cubicBezTo>
                <a:cubicBezTo>
                  <a:pt x="1" y="1"/>
                  <a:pt x="1" y="0"/>
                  <a:pt x="2" y="0"/>
                </a:cubicBezTo>
                <a:moveTo>
                  <a:pt x="17" y="0"/>
                </a:move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6" y="1"/>
                  <a:pt x="16" y="2"/>
                </a:cubicBezTo>
                <a:cubicBezTo>
                  <a:pt x="16" y="3"/>
                  <a:pt x="16" y="3"/>
                  <a:pt x="16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3"/>
                  <a:pt x="17" y="3"/>
                  <a:pt x="17" y="2"/>
                </a:cubicBezTo>
                <a:cubicBezTo>
                  <a:pt x="17" y="1"/>
                  <a:pt x="17" y="0"/>
                  <a:pt x="17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1" name="Freeform 1012"/>
          <p:cNvSpPr>
            <a:spLocks noEditPoints="1"/>
          </p:cNvSpPr>
          <p:nvPr/>
        </p:nvSpPr>
        <p:spPr bwMode="auto">
          <a:xfrm>
            <a:off x="6384925" y="2947988"/>
            <a:ext cx="79375" cy="22225"/>
          </a:xfrm>
          <a:custGeom>
            <a:avLst/>
            <a:gdLst>
              <a:gd name="T0" fmla="*/ 10583 w 15"/>
              <a:gd name="T1" fmla="*/ 0 h 4"/>
              <a:gd name="T2" fmla="*/ 5292 w 15"/>
              <a:gd name="T3" fmla="*/ 0 h 4"/>
              <a:gd name="T4" fmla="*/ 0 w 15"/>
              <a:gd name="T5" fmla="*/ 11113 h 4"/>
              <a:gd name="T6" fmla="*/ 0 w 15"/>
              <a:gd name="T7" fmla="*/ 22225 h 4"/>
              <a:gd name="T8" fmla="*/ 5292 w 15"/>
              <a:gd name="T9" fmla="*/ 22225 h 4"/>
              <a:gd name="T10" fmla="*/ 5292 w 15"/>
              <a:gd name="T11" fmla="*/ 11113 h 4"/>
              <a:gd name="T12" fmla="*/ 10583 w 15"/>
              <a:gd name="T13" fmla="*/ 0 h 4"/>
              <a:gd name="T14" fmla="*/ 79375 w 15"/>
              <a:gd name="T15" fmla="*/ 0 h 4"/>
              <a:gd name="T16" fmla="*/ 74083 w 15"/>
              <a:gd name="T17" fmla="*/ 0 h 4"/>
              <a:gd name="T18" fmla="*/ 74083 w 15"/>
              <a:gd name="T19" fmla="*/ 11113 h 4"/>
              <a:gd name="T20" fmla="*/ 74083 w 15"/>
              <a:gd name="T21" fmla="*/ 22225 h 4"/>
              <a:gd name="T22" fmla="*/ 79375 w 15"/>
              <a:gd name="T23" fmla="*/ 22225 h 4"/>
              <a:gd name="T24" fmla="*/ 79375 w 15"/>
              <a:gd name="T25" fmla="*/ 11113 h 4"/>
              <a:gd name="T26" fmla="*/ 79375 w 15"/>
              <a:gd name="T27" fmla="*/ 0 h 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5"/>
              <a:gd name="T43" fmla="*/ 0 h 4"/>
              <a:gd name="T44" fmla="*/ 15 w 15"/>
              <a:gd name="T45" fmla="*/ 4 h 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5" h="4">
                <a:moveTo>
                  <a:pt x="2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1"/>
                  <a:pt x="0" y="2"/>
                </a:cubicBezTo>
                <a:cubicBezTo>
                  <a:pt x="0" y="3"/>
                  <a:pt x="0" y="3"/>
                  <a:pt x="0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3"/>
                  <a:pt x="1" y="3"/>
                  <a:pt x="1" y="2"/>
                </a:cubicBezTo>
                <a:cubicBezTo>
                  <a:pt x="1" y="1"/>
                  <a:pt x="1" y="0"/>
                  <a:pt x="2" y="0"/>
                </a:cubicBezTo>
                <a:moveTo>
                  <a:pt x="15" y="0"/>
                </a:move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1"/>
                  <a:pt x="14" y="2"/>
                </a:cubicBezTo>
                <a:cubicBezTo>
                  <a:pt x="14" y="3"/>
                  <a:pt x="14" y="3"/>
                  <a:pt x="14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3"/>
                  <a:pt x="15" y="3"/>
                  <a:pt x="15" y="2"/>
                </a:cubicBezTo>
                <a:cubicBezTo>
                  <a:pt x="15" y="1"/>
                  <a:pt x="15" y="0"/>
                  <a:pt x="15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2" name="Freeform 1013"/>
          <p:cNvSpPr>
            <a:spLocks/>
          </p:cNvSpPr>
          <p:nvPr/>
        </p:nvSpPr>
        <p:spPr bwMode="auto">
          <a:xfrm>
            <a:off x="6700838" y="2916238"/>
            <a:ext cx="171450" cy="85725"/>
          </a:xfrm>
          <a:custGeom>
            <a:avLst/>
            <a:gdLst>
              <a:gd name="T0" fmla="*/ 0 w 108"/>
              <a:gd name="T1" fmla="*/ 0 h 54"/>
              <a:gd name="T2" fmla="*/ 0 w 108"/>
              <a:gd name="T3" fmla="*/ 31750 h 54"/>
              <a:gd name="T4" fmla="*/ 26988 w 108"/>
              <a:gd name="T5" fmla="*/ 31750 h 54"/>
              <a:gd name="T6" fmla="*/ 26988 w 108"/>
              <a:gd name="T7" fmla="*/ 53975 h 54"/>
              <a:gd name="T8" fmla="*/ 0 w 108"/>
              <a:gd name="T9" fmla="*/ 53975 h 54"/>
              <a:gd name="T10" fmla="*/ 0 w 108"/>
              <a:gd name="T11" fmla="*/ 85725 h 54"/>
              <a:gd name="T12" fmla="*/ 171450 w 108"/>
              <a:gd name="T13" fmla="*/ 42863 h 54"/>
              <a:gd name="T14" fmla="*/ 0 w 108"/>
              <a:gd name="T15" fmla="*/ 0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8"/>
              <a:gd name="T25" fmla="*/ 0 h 54"/>
              <a:gd name="T26" fmla="*/ 108 w 108"/>
              <a:gd name="T27" fmla="*/ 54 h 5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8" h="54">
                <a:moveTo>
                  <a:pt x="0" y="0"/>
                </a:moveTo>
                <a:lnTo>
                  <a:pt x="0" y="20"/>
                </a:lnTo>
                <a:lnTo>
                  <a:pt x="17" y="20"/>
                </a:lnTo>
                <a:lnTo>
                  <a:pt x="17" y="34"/>
                </a:lnTo>
                <a:lnTo>
                  <a:pt x="0" y="34"/>
                </a:lnTo>
                <a:lnTo>
                  <a:pt x="0" y="54"/>
                </a:lnTo>
                <a:lnTo>
                  <a:pt x="108" y="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3" name="Freeform 1014"/>
          <p:cNvSpPr>
            <a:spLocks/>
          </p:cNvSpPr>
          <p:nvPr/>
        </p:nvSpPr>
        <p:spPr bwMode="auto">
          <a:xfrm>
            <a:off x="6700838" y="2916238"/>
            <a:ext cx="171450" cy="85725"/>
          </a:xfrm>
          <a:custGeom>
            <a:avLst/>
            <a:gdLst>
              <a:gd name="T0" fmla="*/ 0 w 108"/>
              <a:gd name="T1" fmla="*/ 0 h 54"/>
              <a:gd name="T2" fmla="*/ 0 w 108"/>
              <a:gd name="T3" fmla="*/ 31750 h 54"/>
              <a:gd name="T4" fmla="*/ 26988 w 108"/>
              <a:gd name="T5" fmla="*/ 31750 h 54"/>
              <a:gd name="T6" fmla="*/ 26988 w 108"/>
              <a:gd name="T7" fmla="*/ 53975 h 54"/>
              <a:gd name="T8" fmla="*/ 0 w 108"/>
              <a:gd name="T9" fmla="*/ 53975 h 54"/>
              <a:gd name="T10" fmla="*/ 0 w 108"/>
              <a:gd name="T11" fmla="*/ 85725 h 54"/>
              <a:gd name="T12" fmla="*/ 171450 w 108"/>
              <a:gd name="T13" fmla="*/ 42863 h 54"/>
              <a:gd name="T14" fmla="*/ 0 w 108"/>
              <a:gd name="T15" fmla="*/ 0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8"/>
              <a:gd name="T25" fmla="*/ 0 h 54"/>
              <a:gd name="T26" fmla="*/ 108 w 108"/>
              <a:gd name="T27" fmla="*/ 54 h 5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8" h="54">
                <a:moveTo>
                  <a:pt x="0" y="0"/>
                </a:moveTo>
                <a:lnTo>
                  <a:pt x="0" y="20"/>
                </a:lnTo>
                <a:lnTo>
                  <a:pt x="17" y="20"/>
                </a:lnTo>
                <a:lnTo>
                  <a:pt x="17" y="34"/>
                </a:lnTo>
                <a:lnTo>
                  <a:pt x="0" y="34"/>
                </a:lnTo>
                <a:lnTo>
                  <a:pt x="0" y="54"/>
                </a:lnTo>
                <a:lnTo>
                  <a:pt x="108" y="27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4" name="Rectangle 1015"/>
          <p:cNvSpPr>
            <a:spLocks noChangeArrowheads="1"/>
          </p:cNvSpPr>
          <p:nvPr/>
        </p:nvSpPr>
        <p:spPr bwMode="auto">
          <a:xfrm>
            <a:off x="6700838" y="2947988"/>
            <a:ext cx="26987" cy="222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5" name="Rectangle 1016"/>
          <p:cNvSpPr>
            <a:spLocks noChangeArrowheads="1"/>
          </p:cNvSpPr>
          <p:nvPr/>
        </p:nvSpPr>
        <p:spPr bwMode="auto">
          <a:xfrm>
            <a:off x="6700838" y="2947988"/>
            <a:ext cx="26987" cy="2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6" name="Freeform 1017"/>
          <p:cNvSpPr>
            <a:spLocks noEditPoints="1"/>
          </p:cNvSpPr>
          <p:nvPr/>
        </p:nvSpPr>
        <p:spPr bwMode="auto">
          <a:xfrm>
            <a:off x="5811838" y="3130550"/>
            <a:ext cx="889000" cy="20638"/>
          </a:xfrm>
          <a:custGeom>
            <a:avLst/>
            <a:gdLst>
              <a:gd name="T0" fmla="*/ 192795 w 166"/>
              <a:gd name="T1" fmla="*/ 0 h 4"/>
              <a:gd name="T2" fmla="*/ 0 w 166"/>
              <a:gd name="T3" fmla="*/ 0 h 4"/>
              <a:gd name="T4" fmla="*/ 0 w 166"/>
              <a:gd name="T5" fmla="*/ 20638 h 4"/>
              <a:gd name="T6" fmla="*/ 192795 w 166"/>
              <a:gd name="T7" fmla="*/ 20638 h 4"/>
              <a:gd name="T8" fmla="*/ 192795 w 166"/>
              <a:gd name="T9" fmla="*/ 0 h 4"/>
              <a:gd name="T10" fmla="*/ 487343 w 166"/>
              <a:gd name="T11" fmla="*/ 0 h 4"/>
              <a:gd name="T12" fmla="*/ 203506 w 166"/>
              <a:gd name="T13" fmla="*/ 0 h 4"/>
              <a:gd name="T14" fmla="*/ 203506 w 166"/>
              <a:gd name="T15" fmla="*/ 20638 h 4"/>
              <a:gd name="T16" fmla="*/ 487343 w 166"/>
              <a:gd name="T17" fmla="*/ 20638 h 4"/>
              <a:gd name="T18" fmla="*/ 481988 w 166"/>
              <a:gd name="T19" fmla="*/ 10319 h 4"/>
              <a:gd name="T20" fmla="*/ 487343 w 166"/>
              <a:gd name="T21" fmla="*/ 0 h 4"/>
              <a:gd name="T22" fmla="*/ 605163 w 166"/>
              <a:gd name="T23" fmla="*/ 0 h 4"/>
              <a:gd name="T24" fmla="*/ 573030 w 166"/>
              <a:gd name="T25" fmla="*/ 0 h 4"/>
              <a:gd name="T26" fmla="*/ 578385 w 166"/>
              <a:gd name="T27" fmla="*/ 10319 h 4"/>
              <a:gd name="T28" fmla="*/ 573030 w 166"/>
              <a:gd name="T29" fmla="*/ 20638 h 4"/>
              <a:gd name="T30" fmla="*/ 605163 w 166"/>
              <a:gd name="T31" fmla="*/ 20638 h 4"/>
              <a:gd name="T32" fmla="*/ 605163 w 166"/>
              <a:gd name="T33" fmla="*/ 0 h 4"/>
              <a:gd name="T34" fmla="*/ 696205 w 166"/>
              <a:gd name="T35" fmla="*/ 0 h 4"/>
              <a:gd name="T36" fmla="*/ 626584 w 166"/>
              <a:gd name="T37" fmla="*/ 0 h 4"/>
              <a:gd name="T38" fmla="*/ 626584 w 166"/>
              <a:gd name="T39" fmla="*/ 20638 h 4"/>
              <a:gd name="T40" fmla="*/ 696205 w 166"/>
              <a:gd name="T41" fmla="*/ 20638 h 4"/>
              <a:gd name="T42" fmla="*/ 696205 w 166"/>
              <a:gd name="T43" fmla="*/ 0 h 4"/>
              <a:gd name="T44" fmla="*/ 803313 w 166"/>
              <a:gd name="T45" fmla="*/ 0 h 4"/>
              <a:gd name="T46" fmla="*/ 717627 w 166"/>
              <a:gd name="T47" fmla="*/ 0 h 4"/>
              <a:gd name="T48" fmla="*/ 717627 w 166"/>
              <a:gd name="T49" fmla="*/ 20638 h 4"/>
              <a:gd name="T50" fmla="*/ 803313 w 166"/>
              <a:gd name="T51" fmla="*/ 20638 h 4"/>
              <a:gd name="T52" fmla="*/ 803313 w 166"/>
              <a:gd name="T53" fmla="*/ 0 h 4"/>
              <a:gd name="T54" fmla="*/ 889000 w 166"/>
              <a:gd name="T55" fmla="*/ 0 h 4"/>
              <a:gd name="T56" fmla="*/ 824735 w 166"/>
              <a:gd name="T57" fmla="*/ 0 h 4"/>
              <a:gd name="T58" fmla="*/ 824735 w 166"/>
              <a:gd name="T59" fmla="*/ 20638 h 4"/>
              <a:gd name="T60" fmla="*/ 889000 w 166"/>
              <a:gd name="T61" fmla="*/ 20638 h 4"/>
              <a:gd name="T62" fmla="*/ 889000 w 166"/>
              <a:gd name="T63" fmla="*/ 0 h 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66"/>
              <a:gd name="T97" fmla="*/ 0 h 4"/>
              <a:gd name="T98" fmla="*/ 166 w 166"/>
              <a:gd name="T99" fmla="*/ 4 h 4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66" h="4">
                <a:moveTo>
                  <a:pt x="36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"/>
                  <a:pt x="0" y="4"/>
                  <a:pt x="0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0"/>
                  <a:pt x="36" y="0"/>
                  <a:pt x="36" y="0"/>
                </a:cubicBezTo>
                <a:moveTo>
                  <a:pt x="91" y="0"/>
                </a:moveTo>
                <a:cubicBezTo>
                  <a:pt x="38" y="0"/>
                  <a:pt x="38" y="0"/>
                  <a:pt x="38" y="0"/>
                </a:cubicBezTo>
                <a:cubicBezTo>
                  <a:pt x="38" y="4"/>
                  <a:pt x="38" y="4"/>
                  <a:pt x="38" y="4"/>
                </a:cubicBezTo>
                <a:cubicBezTo>
                  <a:pt x="91" y="4"/>
                  <a:pt x="91" y="4"/>
                  <a:pt x="91" y="4"/>
                </a:cubicBezTo>
                <a:cubicBezTo>
                  <a:pt x="91" y="3"/>
                  <a:pt x="90" y="3"/>
                  <a:pt x="90" y="2"/>
                </a:cubicBezTo>
                <a:cubicBezTo>
                  <a:pt x="90" y="1"/>
                  <a:pt x="91" y="0"/>
                  <a:pt x="91" y="0"/>
                </a:cubicBezTo>
                <a:moveTo>
                  <a:pt x="113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8" y="0"/>
                  <a:pt x="108" y="1"/>
                  <a:pt x="108" y="2"/>
                </a:cubicBezTo>
                <a:cubicBezTo>
                  <a:pt x="108" y="3"/>
                  <a:pt x="108" y="3"/>
                  <a:pt x="107" y="4"/>
                </a:cubicBezTo>
                <a:cubicBezTo>
                  <a:pt x="113" y="4"/>
                  <a:pt x="113" y="4"/>
                  <a:pt x="113" y="4"/>
                </a:cubicBezTo>
                <a:cubicBezTo>
                  <a:pt x="113" y="0"/>
                  <a:pt x="113" y="0"/>
                  <a:pt x="113" y="0"/>
                </a:cubicBezTo>
                <a:moveTo>
                  <a:pt x="130" y="0"/>
                </a:moveTo>
                <a:cubicBezTo>
                  <a:pt x="117" y="0"/>
                  <a:pt x="117" y="0"/>
                  <a:pt x="117" y="0"/>
                </a:cubicBezTo>
                <a:cubicBezTo>
                  <a:pt x="117" y="4"/>
                  <a:pt x="117" y="4"/>
                  <a:pt x="117" y="4"/>
                </a:cubicBezTo>
                <a:cubicBezTo>
                  <a:pt x="130" y="4"/>
                  <a:pt x="130" y="4"/>
                  <a:pt x="130" y="4"/>
                </a:cubicBezTo>
                <a:cubicBezTo>
                  <a:pt x="130" y="0"/>
                  <a:pt x="130" y="0"/>
                  <a:pt x="130" y="0"/>
                </a:cubicBezTo>
                <a:moveTo>
                  <a:pt x="150" y="0"/>
                </a:moveTo>
                <a:cubicBezTo>
                  <a:pt x="134" y="0"/>
                  <a:pt x="134" y="0"/>
                  <a:pt x="134" y="0"/>
                </a:cubicBezTo>
                <a:cubicBezTo>
                  <a:pt x="134" y="4"/>
                  <a:pt x="134" y="4"/>
                  <a:pt x="134" y="4"/>
                </a:cubicBezTo>
                <a:cubicBezTo>
                  <a:pt x="150" y="4"/>
                  <a:pt x="150" y="4"/>
                  <a:pt x="150" y="4"/>
                </a:cubicBezTo>
                <a:cubicBezTo>
                  <a:pt x="150" y="0"/>
                  <a:pt x="150" y="0"/>
                  <a:pt x="150" y="0"/>
                </a:cubicBezTo>
                <a:moveTo>
                  <a:pt x="166" y="0"/>
                </a:moveTo>
                <a:cubicBezTo>
                  <a:pt x="154" y="0"/>
                  <a:pt x="154" y="0"/>
                  <a:pt x="154" y="0"/>
                </a:cubicBezTo>
                <a:cubicBezTo>
                  <a:pt x="154" y="4"/>
                  <a:pt x="154" y="4"/>
                  <a:pt x="154" y="4"/>
                </a:cubicBezTo>
                <a:cubicBezTo>
                  <a:pt x="166" y="4"/>
                  <a:pt x="166" y="4"/>
                  <a:pt x="166" y="4"/>
                </a:cubicBezTo>
                <a:cubicBezTo>
                  <a:pt x="166" y="0"/>
                  <a:pt x="166" y="0"/>
                  <a:pt x="166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7" name="Rectangle 1018"/>
          <p:cNvSpPr>
            <a:spLocks noChangeArrowheads="1"/>
          </p:cNvSpPr>
          <p:nvPr/>
        </p:nvSpPr>
        <p:spPr bwMode="auto">
          <a:xfrm>
            <a:off x="6003925" y="3130550"/>
            <a:ext cx="11113" cy="20638"/>
          </a:xfrm>
          <a:prstGeom prst="rect">
            <a:avLst/>
          </a:prstGeom>
          <a:solidFill>
            <a:srgbClr val="091018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" name="Rectangle 1019"/>
          <p:cNvSpPr>
            <a:spLocks noChangeArrowheads="1"/>
          </p:cNvSpPr>
          <p:nvPr/>
        </p:nvSpPr>
        <p:spPr bwMode="auto">
          <a:xfrm>
            <a:off x="6003925" y="3130550"/>
            <a:ext cx="11113" cy="2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9" name="Freeform 1020"/>
          <p:cNvSpPr>
            <a:spLocks noEditPoints="1"/>
          </p:cNvSpPr>
          <p:nvPr/>
        </p:nvSpPr>
        <p:spPr bwMode="auto">
          <a:xfrm>
            <a:off x="6303963" y="3130550"/>
            <a:ext cx="76200" cy="20638"/>
          </a:xfrm>
          <a:custGeom>
            <a:avLst/>
            <a:gdLst>
              <a:gd name="T0" fmla="*/ 27214 w 14"/>
              <a:gd name="T1" fmla="*/ 0 h 4"/>
              <a:gd name="T2" fmla="*/ 5443 w 14"/>
              <a:gd name="T3" fmla="*/ 0 h 4"/>
              <a:gd name="T4" fmla="*/ 0 w 14"/>
              <a:gd name="T5" fmla="*/ 10319 h 4"/>
              <a:gd name="T6" fmla="*/ 5443 w 14"/>
              <a:gd name="T7" fmla="*/ 20638 h 4"/>
              <a:gd name="T8" fmla="*/ 27214 w 14"/>
              <a:gd name="T9" fmla="*/ 20638 h 4"/>
              <a:gd name="T10" fmla="*/ 27214 w 14"/>
              <a:gd name="T11" fmla="*/ 0 h 4"/>
              <a:gd name="T12" fmla="*/ 70757 w 14"/>
              <a:gd name="T13" fmla="*/ 0 h 4"/>
              <a:gd name="T14" fmla="*/ 48986 w 14"/>
              <a:gd name="T15" fmla="*/ 0 h 4"/>
              <a:gd name="T16" fmla="*/ 48986 w 14"/>
              <a:gd name="T17" fmla="*/ 20638 h 4"/>
              <a:gd name="T18" fmla="*/ 70757 w 14"/>
              <a:gd name="T19" fmla="*/ 20638 h 4"/>
              <a:gd name="T20" fmla="*/ 76200 w 14"/>
              <a:gd name="T21" fmla="*/ 10319 h 4"/>
              <a:gd name="T22" fmla="*/ 70757 w 14"/>
              <a:gd name="T23" fmla="*/ 0 h 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4"/>
              <a:gd name="T37" fmla="*/ 0 h 4"/>
              <a:gd name="T38" fmla="*/ 14 w 14"/>
              <a:gd name="T39" fmla="*/ 4 h 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4" h="4">
                <a:moveTo>
                  <a:pt x="5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3"/>
                  <a:pt x="1" y="3"/>
                  <a:pt x="1" y="4"/>
                </a:cubicBezTo>
                <a:cubicBezTo>
                  <a:pt x="5" y="4"/>
                  <a:pt x="5" y="4"/>
                  <a:pt x="5" y="4"/>
                </a:cubicBezTo>
                <a:cubicBezTo>
                  <a:pt x="5" y="0"/>
                  <a:pt x="5" y="0"/>
                  <a:pt x="5" y="0"/>
                </a:cubicBezTo>
                <a:moveTo>
                  <a:pt x="13" y="0"/>
                </a:moveTo>
                <a:cubicBezTo>
                  <a:pt x="9" y="0"/>
                  <a:pt x="9" y="0"/>
                  <a:pt x="9" y="0"/>
                </a:cubicBezTo>
                <a:cubicBezTo>
                  <a:pt x="9" y="4"/>
                  <a:pt x="9" y="4"/>
                  <a:pt x="9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14" y="3"/>
                  <a:pt x="14" y="3"/>
                  <a:pt x="14" y="2"/>
                </a:cubicBezTo>
                <a:cubicBezTo>
                  <a:pt x="14" y="1"/>
                  <a:pt x="14" y="0"/>
                  <a:pt x="13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0" name="Freeform 1021"/>
          <p:cNvSpPr>
            <a:spLocks noEditPoints="1"/>
          </p:cNvSpPr>
          <p:nvPr/>
        </p:nvSpPr>
        <p:spPr bwMode="auto">
          <a:xfrm>
            <a:off x="6294438" y="3130550"/>
            <a:ext cx="95250" cy="20638"/>
          </a:xfrm>
          <a:custGeom>
            <a:avLst/>
            <a:gdLst>
              <a:gd name="T0" fmla="*/ 10583 w 18"/>
              <a:gd name="T1" fmla="*/ 0 h 4"/>
              <a:gd name="T2" fmla="*/ 5292 w 18"/>
              <a:gd name="T3" fmla="*/ 0 h 4"/>
              <a:gd name="T4" fmla="*/ 0 w 18"/>
              <a:gd name="T5" fmla="*/ 10319 h 4"/>
              <a:gd name="T6" fmla="*/ 5292 w 18"/>
              <a:gd name="T7" fmla="*/ 20638 h 4"/>
              <a:gd name="T8" fmla="*/ 10583 w 18"/>
              <a:gd name="T9" fmla="*/ 20638 h 4"/>
              <a:gd name="T10" fmla="*/ 5292 w 18"/>
              <a:gd name="T11" fmla="*/ 10319 h 4"/>
              <a:gd name="T12" fmla="*/ 10583 w 18"/>
              <a:gd name="T13" fmla="*/ 0 h 4"/>
              <a:gd name="T14" fmla="*/ 89958 w 18"/>
              <a:gd name="T15" fmla="*/ 0 h 4"/>
              <a:gd name="T16" fmla="*/ 84667 w 18"/>
              <a:gd name="T17" fmla="*/ 0 h 4"/>
              <a:gd name="T18" fmla="*/ 89958 w 18"/>
              <a:gd name="T19" fmla="*/ 10319 h 4"/>
              <a:gd name="T20" fmla="*/ 84667 w 18"/>
              <a:gd name="T21" fmla="*/ 20638 h 4"/>
              <a:gd name="T22" fmla="*/ 89958 w 18"/>
              <a:gd name="T23" fmla="*/ 20638 h 4"/>
              <a:gd name="T24" fmla="*/ 95250 w 18"/>
              <a:gd name="T25" fmla="*/ 10319 h 4"/>
              <a:gd name="T26" fmla="*/ 89958 w 18"/>
              <a:gd name="T27" fmla="*/ 0 h 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8"/>
              <a:gd name="T43" fmla="*/ 0 h 4"/>
              <a:gd name="T44" fmla="*/ 18 w 18"/>
              <a:gd name="T45" fmla="*/ 4 h 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8" h="4">
                <a:moveTo>
                  <a:pt x="2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3"/>
                  <a:pt x="1" y="3"/>
                  <a:pt x="1" y="4"/>
                </a:cubicBezTo>
                <a:cubicBezTo>
                  <a:pt x="2" y="4"/>
                  <a:pt x="2" y="4"/>
                  <a:pt x="2" y="4"/>
                </a:cubicBezTo>
                <a:cubicBezTo>
                  <a:pt x="2" y="3"/>
                  <a:pt x="1" y="3"/>
                  <a:pt x="1" y="2"/>
                </a:cubicBezTo>
                <a:cubicBezTo>
                  <a:pt x="1" y="1"/>
                  <a:pt x="2" y="0"/>
                  <a:pt x="2" y="0"/>
                </a:cubicBezTo>
                <a:moveTo>
                  <a:pt x="17" y="0"/>
                </a:moveTo>
                <a:cubicBezTo>
                  <a:pt x="16" y="0"/>
                  <a:pt x="16" y="0"/>
                  <a:pt x="16" y="0"/>
                </a:cubicBezTo>
                <a:cubicBezTo>
                  <a:pt x="17" y="0"/>
                  <a:pt x="17" y="1"/>
                  <a:pt x="17" y="2"/>
                </a:cubicBezTo>
                <a:cubicBezTo>
                  <a:pt x="17" y="3"/>
                  <a:pt x="17" y="3"/>
                  <a:pt x="16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8" y="3"/>
                  <a:pt x="18" y="3"/>
                  <a:pt x="18" y="2"/>
                </a:cubicBezTo>
                <a:cubicBezTo>
                  <a:pt x="18" y="1"/>
                  <a:pt x="18" y="0"/>
                  <a:pt x="17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" name="Freeform 1022"/>
          <p:cNvSpPr>
            <a:spLocks noEditPoints="1"/>
          </p:cNvSpPr>
          <p:nvPr/>
        </p:nvSpPr>
        <p:spPr bwMode="auto">
          <a:xfrm>
            <a:off x="6299200" y="3130550"/>
            <a:ext cx="85725" cy="20638"/>
          </a:xfrm>
          <a:custGeom>
            <a:avLst/>
            <a:gdLst>
              <a:gd name="T0" fmla="*/ 10716 w 16"/>
              <a:gd name="T1" fmla="*/ 0 h 4"/>
              <a:gd name="T2" fmla="*/ 5358 w 16"/>
              <a:gd name="T3" fmla="*/ 0 h 4"/>
              <a:gd name="T4" fmla="*/ 0 w 16"/>
              <a:gd name="T5" fmla="*/ 10319 h 4"/>
              <a:gd name="T6" fmla="*/ 5358 w 16"/>
              <a:gd name="T7" fmla="*/ 20638 h 4"/>
              <a:gd name="T8" fmla="*/ 10716 w 16"/>
              <a:gd name="T9" fmla="*/ 20638 h 4"/>
              <a:gd name="T10" fmla="*/ 5358 w 16"/>
              <a:gd name="T11" fmla="*/ 10319 h 4"/>
              <a:gd name="T12" fmla="*/ 10716 w 16"/>
              <a:gd name="T13" fmla="*/ 0 h 4"/>
              <a:gd name="T14" fmla="*/ 80367 w 16"/>
              <a:gd name="T15" fmla="*/ 0 h 4"/>
              <a:gd name="T16" fmla="*/ 75009 w 16"/>
              <a:gd name="T17" fmla="*/ 0 h 4"/>
              <a:gd name="T18" fmla="*/ 80367 w 16"/>
              <a:gd name="T19" fmla="*/ 10319 h 4"/>
              <a:gd name="T20" fmla="*/ 75009 w 16"/>
              <a:gd name="T21" fmla="*/ 20638 h 4"/>
              <a:gd name="T22" fmla="*/ 80367 w 16"/>
              <a:gd name="T23" fmla="*/ 20638 h 4"/>
              <a:gd name="T24" fmla="*/ 85725 w 16"/>
              <a:gd name="T25" fmla="*/ 10319 h 4"/>
              <a:gd name="T26" fmla="*/ 80367 w 16"/>
              <a:gd name="T27" fmla="*/ 0 h 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6"/>
              <a:gd name="T43" fmla="*/ 0 h 4"/>
              <a:gd name="T44" fmla="*/ 16 w 16"/>
              <a:gd name="T45" fmla="*/ 4 h 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6" h="4">
                <a:moveTo>
                  <a:pt x="2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3"/>
                  <a:pt x="1" y="3"/>
                  <a:pt x="1" y="4"/>
                </a:cubicBezTo>
                <a:cubicBezTo>
                  <a:pt x="2" y="4"/>
                  <a:pt x="2" y="4"/>
                  <a:pt x="2" y="4"/>
                </a:cubicBezTo>
                <a:cubicBezTo>
                  <a:pt x="2" y="3"/>
                  <a:pt x="1" y="3"/>
                  <a:pt x="1" y="2"/>
                </a:cubicBezTo>
                <a:cubicBezTo>
                  <a:pt x="1" y="1"/>
                  <a:pt x="2" y="0"/>
                  <a:pt x="2" y="0"/>
                </a:cubicBezTo>
                <a:moveTo>
                  <a:pt x="15" y="0"/>
                </a:moveTo>
                <a:cubicBezTo>
                  <a:pt x="14" y="0"/>
                  <a:pt x="14" y="0"/>
                  <a:pt x="14" y="0"/>
                </a:cubicBezTo>
                <a:cubicBezTo>
                  <a:pt x="15" y="0"/>
                  <a:pt x="15" y="1"/>
                  <a:pt x="15" y="2"/>
                </a:cubicBezTo>
                <a:cubicBezTo>
                  <a:pt x="15" y="3"/>
                  <a:pt x="15" y="3"/>
                  <a:pt x="14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6" y="3"/>
                  <a:pt x="16" y="3"/>
                  <a:pt x="16" y="2"/>
                </a:cubicBezTo>
                <a:cubicBezTo>
                  <a:pt x="16" y="1"/>
                  <a:pt x="16" y="0"/>
                  <a:pt x="15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2" name="Freeform 1023"/>
          <p:cNvSpPr>
            <a:spLocks/>
          </p:cNvSpPr>
          <p:nvPr/>
        </p:nvSpPr>
        <p:spPr bwMode="auto">
          <a:xfrm>
            <a:off x="6700838" y="3098800"/>
            <a:ext cx="171450" cy="84138"/>
          </a:xfrm>
          <a:custGeom>
            <a:avLst/>
            <a:gdLst>
              <a:gd name="T0" fmla="*/ 0 w 108"/>
              <a:gd name="T1" fmla="*/ 0 h 53"/>
              <a:gd name="T2" fmla="*/ 0 w 108"/>
              <a:gd name="T3" fmla="*/ 31750 h 53"/>
              <a:gd name="T4" fmla="*/ 26988 w 108"/>
              <a:gd name="T5" fmla="*/ 31750 h 53"/>
              <a:gd name="T6" fmla="*/ 26988 w 108"/>
              <a:gd name="T7" fmla="*/ 52388 h 53"/>
              <a:gd name="T8" fmla="*/ 0 w 108"/>
              <a:gd name="T9" fmla="*/ 52388 h 53"/>
              <a:gd name="T10" fmla="*/ 0 w 108"/>
              <a:gd name="T11" fmla="*/ 84138 h 53"/>
              <a:gd name="T12" fmla="*/ 171450 w 108"/>
              <a:gd name="T13" fmla="*/ 42863 h 53"/>
              <a:gd name="T14" fmla="*/ 0 w 108"/>
              <a:gd name="T15" fmla="*/ 0 h 5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8"/>
              <a:gd name="T25" fmla="*/ 0 h 53"/>
              <a:gd name="T26" fmla="*/ 108 w 108"/>
              <a:gd name="T27" fmla="*/ 53 h 5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8" h="53">
                <a:moveTo>
                  <a:pt x="0" y="0"/>
                </a:moveTo>
                <a:lnTo>
                  <a:pt x="0" y="20"/>
                </a:lnTo>
                <a:lnTo>
                  <a:pt x="17" y="20"/>
                </a:lnTo>
                <a:lnTo>
                  <a:pt x="17" y="33"/>
                </a:lnTo>
                <a:lnTo>
                  <a:pt x="0" y="33"/>
                </a:lnTo>
                <a:lnTo>
                  <a:pt x="0" y="53"/>
                </a:lnTo>
                <a:lnTo>
                  <a:pt x="108" y="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3" name="Freeform 1024"/>
          <p:cNvSpPr>
            <a:spLocks/>
          </p:cNvSpPr>
          <p:nvPr/>
        </p:nvSpPr>
        <p:spPr bwMode="auto">
          <a:xfrm>
            <a:off x="6700838" y="3098800"/>
            <a:ext cx="171450" cy="84138"/>
          </a:xfrm>
          <a:custGeom>
            <a:avLst/>
            <a:gdLst>
              <a:gd name="T0" fmla="*/ 0 w 108"/>
              <a:gd name="T1" fmla="*/ 0 h 53"/>
              <a:gd name="T2" fmla="*/ 0 w 108"/>
              <a:gd name="T3" fmla="*/ 31750 h 53"/>
              <a:gd name="T4" fmla="*/ 26988 w 108"/>
              <a:gd name="T5" fmla="*/ 31750 h 53"/>
              <a:gd name="T6" fmla="*/ 26988 w 108"/>
              <a:gd name="T7" fmla="*/ 52388 h 53"/>
              <a:gd name="T8" fmla="*/ 0 w 108"/>
              <a:gd name="T9" fmla="*/ 52388 h 53"/>
              <a:gd name="T10" fmla="*/ 0 w 108"/>
              <a:gd name="T11" fmla="*/ 84138 h 53"/>
              <a:gd name="T12" fmla="*/ 171450 w 108"/>
              <a:gd name="T13" fmla="*/ 42863 h 53"/>
              <a:gd name="T14" fmla="*/ 0 w 108"/>
              <a:gd name="T15" fmla="*/ 0 h 5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8"/>
              <a:gd name="T25" fmla="*/ 0 h 53"/>
              <a:gd name="T26" fmla="*/ 108 w 108"/>
              <a:gd name="T27" fmla="*/ 53 h 5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8" h="53">
                <a:moveTo>
                  <a:pt x="0" y="0"/>
                </a:moveTo>
                <a:lnTo>
                  <a:pt x="0" y="20"/>
                </a:lnTo>
                <a:lnTo>
                  <a:pt x="17" y="20"/>
                </a:lnTo>
                <a:lnTo>
                  <a:pt x="17" y="33"/>
                </a:lnTo>
                <a:lnTo>
                  <a:pt x="0" y="33"/>
                </a:lnTo>
                <a:lnTo>
                  <a:pt x="0" y="53"/>
                </a:lnTo>
                <a:lnTo>
                  <a:pt x="108" y="27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4" name="Rectangle 1025"/>
          <p:cNvSpPr>
            <a:spLocks noChangeArrowheads="1"/>
          </p:cNvSpPr>
          <p:nvPr/>
        </p:nvSpPr>
        <p:spPr bwMode="auto">
          <a:xfrm>
            <a:off x="6700838" y="3130550"/>
            <a:ext cx="26987" cy="206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5" name="Rectangle 1026"/>
          <p:cNvSpPr>
            <a:spLocks noChangeArrowheads="1"/>
          </p:cNvSpPr>
          <p:nvPr/>
        </p:nvSpPr>
        <p:spPr bwMode="auto">
          <a:xfrm>
            <a:off x="6700838" y="3130550"/>
            <a:ext cx="26987" cy="2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6" name="Freeform 1027"/>
          <p:cNvSpPr>
            <a:spLocks/>
          </p:cNvSpPr>
          <p:nvPr/>
        </p:nvSpPr>
        <p:spPr bwMode="auto">
          <a:xfrm>
            <a:off x="933450" y="1936750"/>
            <a:ext cx="1139825" cy="2457450"/>
          </a:xfrm>
          <a:custGeom>
            <a:avLst/>
            <a:gdLst>
              <a:gd name="T0" fmla="*/ 1130300 w 718"/>
              <a:gd name="T1" fmla="*/ 2451100 h 1548"/>
              <a:gd name="T2" fmla="*/ 1130300 w 718"/>
              <a:gd name="T3" fmla="*/ 2446338 h 1548"/>
              <a:gd name="T4" fmla="*/ 15875 w 718"/>
              <a:gd name="T5" fmla="*/ 2446338 h 1548"/>
              <a:gd name="T6" fmla="*/ 15875 w 718"/>
              <a:gd name="T7" fmla="*/ 20637 h 1548"/>
              <a:gd name="T8" fmla="*/ 1123950 w 718"/>
              <a:gd name="T9" fmla="*/ 20637 h 1548"/>
              <a:gd name="T10" fmla="*/ 1123950 w 718"/>
              <a:gd name="T11" fmla="*/ 2451100 h 1548"/>
              <a:gd name="T12" fmla="*/ 1130300 w 718"/>
              <a:gd name="T13" fmla="*/ 2451100 h 1548"/>
              <a:gd name="T14" fmla="*/ 1130300 w 718"/>
              <a:gd name="T15" fmla="*/ 2446338 h 1548"/>
              <a:gd name="T16" fmla="*/ 1130300 w 718"/>
              <a:gd name="T17" fmla="*/ 2451100 h 1548"/>
              <a:gd name="T18" fmla="*/ 1139825 w 718"/>
              <a:gd name="T19" fmla="*/ 2451100 h 1548"/>
              <a:gd name="T20" fmla="*/ 1139825 w 718"/>
              <a:gd name="T21" fmla="*/ 0 h 1548"/>
              <a:gd name="T22" fmla="*/ 0 w 718"/>
              <a:gd name="T23" fmla="*/ 0 h 1548"/>
              <a:gd name="T24" fmla="*/ 0 w 718"/>
              <a:gd name="T25" fmla="*/ 2457450 h 1548"/>
              <a:gd name="T26" fmla="*/ 1139825 w 718"/>
              <a:gd name="T27" fmla="*/ 2457450 h 1548"/>
              <a:gd name="T28" fmla="*/ 1139825 w 718"/>
              <a:gd name="T29" fmla="*/ 2451100 h 1548"/>
              <a:gd name="T30" fmla="*/ 1130300 w 718"/>
              <a:gd name="T31" fmla="*/ 2451100 h 154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718"/>
              <a:gd name="T49" fmla="*/ 0 h 1548"/>
              <a:gd name="T50" fmla="*/ 718 w 718"/>
              <a:gd name="T51" fmla="*/ 1548 h 154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718" h="1548">
                <a:moveTo>
                  <a:pt x="712" y="1544"/>
                </a:moveTo>
                <a:lnTo>
                  <a:pt x="712" y="1541"/>
                </a:lnTo>
                <a:lnTo>
                  <a:pt x="10" y="1541"/>
                </a:lnTo>
                <a:lnTo>
                  <a:pt x="10" y="13"/>
                </a:lnTo>
                <a:lnTo>
                  <a:pt x="708" y="13"/>
                </a:lnTo>
                <a:lnTo>
                  <a:pt x="708" y="1544"/>
                </a:lnTo>
                <a:lnTo>
                  <a:pt x="712" y="1544"/>
                </a:lnTo>
                <a:lnTo>
                  <a:pt x="712" y="1541"/>
                </a:lnTo>
                <a:lnTo>
                  <a:pt x="712" y="1544"/>
                </a:lnTo>
                <a:lnTo>
                  <a:pt x="718" y="1544"/>
                </a:lnTo>
                <a:lnTo>
                  <a:pt x="718" y="0"/>
                </a:lnTo>
                <a:lnTo>
                  <a:pt x="0" y="0"/>
                </a:lnTo>
                <a:lnTo>
                  <a:pt x="0" y="1548"/>
                </a:lnTo>
                <a:lnTo>
                  <a:pt x="718" y="1548"/>
                </a:lnTo>
                <a:lnTo>
                  <a:pt x="718" y="1544"/>
                </a:lnTo>
                <a:lnTo>
                  <a:pt x="712" y="1544"/>
                </a:lnTo>
                <a:close/>
              </a:path>
            </a:pathLst>
          </a:custGeom>
          <a:solidFill>
            <a:srgbClr val="0079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" name="Freeform 1028"/>
          <p:cNvSpPr>
            <a:spLocks/>
          </p:cNvSpPr>
          <p:nvPr/>
        </p:nvSpPr>
        <p:spPr bwMode="auto">
          <a:xfrm>
            <a:off x="933450" y="1936750"/>
            <a:ext cx="1139825" cy="2457450"/>
          </a:xfrm>
          <a:custGeom>
            <a:avLst/>
            <a:gdLst>
              <a:gd name="T0" fmla="*/ 1130300 w 718"/>
              <a:gd name="T1" fmla="*/ 2451100 h 1548"/>
              <a:gd name="T2" fmla="*/ 1130300 w 718"/>
              <a:gd name="T3" fmla="*/ 2446338 h 1548"/>
              <a:gd name="T4" fmla="*/ 15875 w 718"/>
              <a:gd name="T5" fmla="*/ 2446338 h 1548"/>
              <a:gd name="T6" fmla="*/ 15875 w 718"/>
              <a:gd name="T7" fmla="*/ 20637 h 1548"/>
              <a:gd name="T8" fmla="*/ 1123950 w 718"/>
              <a:gd name="T9" fmla="*/ 20637 h 1548"/>
              <a:gd name="T10" fmla="*/ 1123950 w 718"/>
              <a:gd name="T11" fmla="*/ 2451100 h 1548"/>
              <a:gd name="T12" fmla="*/ 1130300 w 718"/>
              <a:gd name="T13" fmla="*/ 2451100 h 1548"/>
              <a:gd name="T14" fmla="*/ 1130300 w 718"/>
              <a:gd name="T15" fmla="*/ 2446338 h 1548"/>
              <a:gd name="T16" fmla="*/ 1130300 w 718"/>
              <a:gd name="T17" fmla="*/ 2451100 h 1548"/>
              <a:gd name="T18" fmla="*/ 1139825 w 718"/>
              <a:gd name="T19" fmla="*/ 2451100 h 1548"/>
              <a:gd name="T20" fmla="*/ 1139825 w 718"/>
              <a:gd name="T21" fmla="*/ 0 h 1548"/>
              <a:gd name="T22" fmla="*/ 0 w 718"/>
              <a:gd name="T23" fmla="*/ 0 h 1548"/>
              <a:gd name="T24" fmla="*/ 0 w 718"/>
              <a:gd name="T25" fmla="*/ 2457450 h 1548"/>
              <a:gd name="T26" fmla="*/ 1139825 w 718"/>
              <a:gd name="T27" fmla="*/ 2457450 h 1548"/>
              <a:gd name="T28" fmla="*/ 1139825 w 718"/>
              <a:gd name="T29" fmla="*/ 2451100 h 1548"/>
              <a:gd name="T30" fmla="*/ 1130300 w 718"/>
              <a:gd name="T31" fmla="*/ 2451100 h 154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718"/>
              <a:gd name="T49" fmla="*/ 0 h 1548"/>
              <a:gd name="T50" fmla="*/ 718 w 718"/>
              <a:gd name="T51" fmla="*/ 1548 h 154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718" h="1548">
                <a:moveTo>
                  <a:pt x="712" y="1544"/>
                </a:moveTo>
                <a:lnTo>
                  <a:pt x="712" y="1541"/>
                </a:lnTo>
                <a:lnTo>
                  <a:pt x="10" y="1541"/>
                </a:lnTo>
                <a:lnTo>
                  <a:pt x="10" y="13"/>
                </a:lnTo>
                <a:lnTo>
                  <a:pt x="708" y="13"/>
                </a:lnTo>
                <a:lnTo>
                  <a:pt x="708" y="1544"/>
                </a:lnTo>
                <a:lnTo>
                  <a:pt x="712" y="1544"/>
                </a:lnTo>
                <a:lnTo>
                  <a:pt x="712" y="1541"/>
                </a:lnTo>
                <a:lnTo>
                  <a:pt x="712" y="1544"/>
                </a:lnTo>
                <a:lnTo>
                  <a:pt x="718" y="1544"/>
                </a:lnTo>
                <a:lnTo>
                  <a:pt x="718" y="0"/>
                </a:lnTo>
                <a:lnTo>
                  <a:pt x="0" y="0"/>
                </a:lnTo>
                <a:lnTo>
                  <a:pt x="0" y="1548"/>
                </a:lnTo>
                <a:lnTo>
                  <a:pt x="718" y="1548"/>
                </a:lnTo>
                <a:lnTo>
                  <a:pt x="718" y="1544"/>
                </a:lnTo>
                <a:lnTo>
                  <a:pt x="712" y="1544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8" name="Freeform 1029"/>
          <p:cNvSpPr>
            <a:spLocks/>
          </p:cNvSpPr>
          <p:nvPr/>
        </p:nvSpPr>
        <p:spPr bwMode="auto">
          <a:xfrm>
            <a:off x="3573463" y="1936750"/>
            <a:ext cx="1150937" cy="2457450"/>
          </a:xfrm>
          <a:custGeom>
            <a:avLst/>
            <a:gdLst>
              <a:gd name="T0" fmla="*/ 1139825 w 725"/>
              <a:gd name="T1" fmla="*/ 2451100 h 1548"/>
              <a:gd name="T2" fmla="*/ 1139825 w 725"/>
              <a:gd name="T3" fmla="*/ 2446338 h 1548"/>
              <a:gd name="T4" fmla="*/ 15875 w 725"/>
              <a:gd name="T5" fmla="*/ 2446338 h 1548"/>
              <a:gd name="T6" fmla="*/ 15875 w 725"/>
              <a:gd name="T7" fmla="*/ 20637 h 1548"/>
              <a:gd name="T8" fmla="*/ 1135062 w 725"/>
              <a:gd name="T9" fmla="*/ 20637 h 1548"/>
              <a:gd name="T10" fmla="*/ 1135062 w 725"/>
              <a:gd name="T11" fmla="*/ 2451100 h 1548"/>
              <a:gd name="T12" fmla="*/ 1139825 w 725"/>
              <a:gd name="T13" fmla="*/ 2451100 h 1548"/>
              <a:gd name="T14" fmla="*/ 1139825 w 725"/>
              <a:gd name="T15" fmla="*/ 2446338 h 1548"/>
              <a:gd name="T16" fmla="*/ 1139825 w 725"/>
              <a:gd name="T17" fmla="*/ 2451100 h 1548"/>
              <a:gd name="T18" fmla="*/ 1150937 w 725"/>
              <a:gd name="T19" fmla="*/ 2451100 h 1548"/>
              <a:gd name="T20" fmla="*/ 1150937 w 725"/>
              <a:gd name="T21" fmla="*/ 0 h 1548"/>
              <a:gd name="T22" fmla="*/ 0 w 725"/>
              <a:gd name="T23" fmla="*/ 0 h 1548"/>
              <a:gd name="T24" fmla="*/ 0 w 725"/>
              <a:gd name="T25" fmla="*/ 2457450 h 1548"/>
              <a:gd name="T26" fmla="*/ 1150937 w 725"/>
              <a:gd name="T27" fmla="*/ 2457450 h 1548"/>
              <a:gd name="T28" fmla="*/ 1150937 w 725"/>
              <a:gd name="T29" fmla="*/ 2451100 h 1548"/>
              <a:gd name="T30" fmla="*/ 1139825 w 725"/>
              <a:gd name="T31" fmla="*/ 2451100 h 154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725"/>
              <a:gd name="T49" fmla="*/ 0 h 1548"/>
              <a:gd name="T50" fmla="*/ 725 w 725"/>
              <a:gd name="T51" fmla="*/ 1548 h 154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725" h="1548">
                <a:moveTo>
                  <a:pt x="718" y="1544"/>
                </a:moveTo>
                <a:lnTo>
                  <a:pt x="718" y="1541"/>
                </a:lnTo>
                <a:lnTo>
                  <a:pt x="10" y="1541"/>
                </a:lnTo>
                <a:lnTo>
                  <a:pt x="10" y="13"/>
                </a:lnTo>
                <a:lnTo>
                  <a:pt x="715" y="13"/>
                </a:lnTo>
                <a:lnTo>
                  <a:pt x="715" y="1544"/>
                </a:lnTo>
                <a:lnTo>
                  <a:pt x="718" y="1544"/>
                </a:lnTo>
                <a:lnTo>
                  <a:pt x="718" y="1541"/>
                </a:lnTo>
                <a:lnTo>
                  <a:pt x="718" y="1544"/>
                </a:lnTo>
                <a:lnTo>
                  <a:pt x="725" y="1544"/>
                </a:lnTo>
                <a:lnTo>
                  <a:pt x="725" y="0"/>
                </a:lnTo>
                <a:lnTo>
                  <a:pt x="0" y="0"/>
                </a:lnTo>
                <a:lnTo>
                  <a:pt x="0" y="1548"/>
                </a:lnTo>
                <a:lnTo>
                  <a:pt x="725" y="1548"/>
                </a:lnTo>
                <a:lnTo>
                  <a:pt x="725" y="1544"/>
                </a:lnTo>
                <a:lnTo>
                  <a:pt x="718" y="1544"/>
                </a:lnTo>
                <a:close/>
              </a:path>
            </a:pathLst>
          </a:custGeom>
          <a:solidFill>
            <a:srgbClr val="0079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9" name="Freeform 1030"/>
          <p:cNvSpPr>
            <a:spLocks/>
          </p:cNvSpPr>
          <p:nvPr/>
        </p:nvSpPr>
        <p:spPr bwMode="auto">
          <a:xfrm>
            <a:off x="3573463" y="1936750"/>
            <a:ext cx="1150937" cy="2457450"/>
          </a:xfrm>
          <a:custGeom>
            <a:avLst/>
            <a:gdLst>
              <a:gd name="T0" fmla="*/ 1139825 w 725"/>
              <a:gd name="T1" fmla="*/ 2451100 h 1548"/>
              <a:gd name="T2" fmla="*/ 1139825 w 725"/>
              <a:gd name="T3" fmla="*/ 2446338 h 1548"/>
              <a:gd name="T4" fmla="*/ 15875 w 725"/>
              <a:gd name="T5" fmla="*/ 2446338 h 1548"/>
              <a:gd name="T6" fmla="*/ 15875 w 725"/>
              <a:gd name="T7" fmla="*/ 20637 h 1548"/>
              <a:gd name="T8" fmla="*/ 1135062 w 725"/>
              <a:gd name="T9" fmla="*/ 20637 h 1548"/>
              <a:gd name="T10" fmla="*/ 1135062 w 725"/>
              <a:gd name="T11" fmla="*/ 2451100 h 1548"/>
              <a:gd name="T12" fmla="*/ 1139825 w 725"/>
              <a:gd name="T13" fmla="*/ 2451100 h 1548"/>
              <a:gd name="T14" fmla="*/ 1139825 w 725"/>
              <a:gd name="T15" fmla="*/ 2446338 h 1548"/>
              <a:gd name="T16" fmla="*/ 1139825 w 725"/>
              <a:gd name="T17" fmla="*/ 2451100 h 1548"/>
              <a:gd name="T18" fmla="*/ 1150937 w 725"/>
              <a:gd name="T19" fmla="*/ 2451100 h 1548"/>
              <a:gd name="T20" fmla="*/ 1150937 w 725"/>
              <a:gd name="T21" fmla="*/ 0 h 1548"/>
              <a:gd name="T22" fmla="*/ 0 w 725"/>
              <a:gd name="T23" fmla="*/ 0 h 1548"/>
              <a:gd name="T24" fmla="*/ 0 w 725"/>
              <a:gd name="T25" fmla="*/ 2457450 h 1548"/>
              <a:gd name="T26" fmla="*/ 1150937 w 725"/>
              <a:gd name="T27" fmla="*/ 2457450 h 1548"/>
              <a:gd name="T28" fmla="*/ 1150937 w 725"/>
              <a:gd name="T29" fmla="*/ 2451100 h 1548"/>
              <a:gd name="T30" fmla="*/ 1139825 w 725"/>
              <a:gd name="T31" fmla="*/ 2451100 h 154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725"/>
              <a:gd name="T49" fmla="*/ 0 h 1548"/>
              <a:gd name="T50" fmla="*/ 725 w 725"/>
              <a:gd name="T51" fmla="*/ 1548 h 154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725" h="1548">
                <a:moveTo>
                  <a:pt x="718" y="1544"/>
                </a:moveTo>
                <a:lnTo>
                  <a:pt x="718" y="1541"/>
                </a:lnTo>
                <a:lnTo>
                  <a:pt x="10" y="1541"/>
                </a:lnTo>
                <a:lnTo>
                  <a:pt x="10" y="13"/>
                </a:lnTo>
                <a:lnTo>
                  <a:pt x="715" y="13"/>
                </a:lnTo>
                <a:lnTo>
                  <a:pt x="715" y="1544"/>
                </a:lnTo>
                <a:lnTo>
                  <a:pt x="718" y="1544"/>
                </a:lnTo>
                <a:lnTo>
                  <a:pt x="718" y="1541"/>
                </a:lnTo>
                <a:lnTo>
                  <a:pt x="718" y="1544"/>
                </a:lnTo>
                <a:lnTo>
                  <a:pt x="725" y="1544"/>
                </a:lnTo>
                <a:lnTo>
                  <a:pt x="725" y="0"/>
                </a:lnTo>
                <a:lnTo>
                  <a:pt x="0" y="0"/>
                </a:lnTo>
                <a:lnTo>
                  <a:pt x="0" y="1548"/>
                </a:lnTo>
                <a:lnTo>
                  <a:pt x="725" y="1548"/>
                </a:lnTo>
                <a:lnTo>
                  <a:pt x="725" y="1544"/>
                </a:lnTo>
                <a:lnTo>
                  <a:pt x="718" y="1544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0" name="Rectangle 1031"/>
          <p:cNvSpPr>
            <a:spLocks noChangeArrowheads="1"/>
          </p:cNvSpPr>
          <p:nvPr/>
        </p:nvSpPr>
        <p:spPr bwMode="auto">
          <a:xfrm>
            <a:off x="1377950" y="2203450"/>
            <a:ext cx="625475" cy="1911350"/>
          </a:xfrm>
          <a:prstGeom prst="rect">
            <a:avLst/>
          </a:prstGeom>
          <a:solidFill>
            <a:srgbClr val="DFE6F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1" name="Rectangle 1032"/>
          <p:cNvSpPr>
            <a:spLocks noChangeArrowheads="1"/>
          </p:cNvSpPr>
          <p:nvPr/>
        </p:nvSpPr>
        <p:spPr bwMode="auto">
          <a:xfrm>
            <a:off x="1377950" y="2203450"/>
            <a:ext cx="625475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2" name="Freeform 1033"/>
          <p:cNvSpPr>
            <a:spLocks/>
          </p:cNvSpPr>
          <p:nvPr/>
        </p:nvSpPr>
        <p:spPr bwMode="auto">
          <a:xfrm>
            <a:off x="1366838" y="2198688"/>
            <a:ext cx="647700" cy="1927225"/>
          </a:xfrm>
          <a:custGeom>
            <a:avLst/>
            <a:gdLst>
              <a:gd name="T0" fmla="*/ 636588 w 408"/>
              <a:gd name="T1" fmla="*/ 1916113 h 1214"/>
              <a:gd name="T2" fmla="*/ 636588 w 408"/>
              <a:gd name="T3" fmla="*/ 1911350 h 1214"/>
              <a:gd name="T4" fmla="*/ 15875 w 408"/>
              <a:gd name="T5" fmla="*/ 1911350 h 1214"/>
              <a:gd name="T6" fmla="*/ 15875 w 408"/>
              <a:gd name="T7" fmla="*/ 15875 h 1214"/>
              <a:gd name="T8" fmla="*/ 631825 w 408"/>
              <a:gd name="T9" fmla="*/ 15875 h 1214"/>
              <a:gd name="T10" fmla="*/ 631825 w 408"/>
              <a:gd name="T11" fmla="*/ 1916113 h 1214"/>
              <a:gd name="T12" fmla="*/ 636588 w 408"/>
              <a:gd name="T13" fmla="*/ 1916113 h 1214"/>
              <a:gd name="T14" fmla="*/ 636588 w 408"/>
              <a:gd name="T15" fmla="*/ 1911350 h 1214"/>
              <a:gd name="T16" fmla="*/ 636588 w 408"/>
              <a:gd name="T17" fmla="*/ 1916113 h 1214"/>
              <a:gd name="T18" fmla="*/ 647700 w 408"/>
              <a:gd name="T19" fmla="*/ 1916113 h 1214"/>
              <a:gd name="T20" fmla="*/ 647700 w 408"/>
              <a:gd name="T21" fmla="*/ 0 h 1214"/>
              <a:gd name="T22" fmla="*/ 0 w 408"/>
              <a:gd name="T23" fmla="*/ 0 h 1214"/>
              <a:gd name="T24" fmla="*/ 0 w 408"/>
              <a:gd name="T25" fmla="*/ 1927225 h 1214"/>
              <a:gd name="T26" fmla="*/ 647700 w 408"/>
              <a:gd name="T27" fmla="*/ 1927225 h 1214"/>
              <a:gd name="T28" fmla="*/ 647700 w 408"/>
              <a:gd name="T29" fmla="*/ 1916113 h 1214"/>
              <a:gd name="T30" fmla="*/ 636588 w 408"/>
              <a:gd name="T31" fmla="*/ 1916113 h 121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08"/>
              <a:gd name="T49" fmla="*/ 0 h 1214"/>
              <a:gd name="T50" fmla="*/ 408 w 408"/>
              <a:gd name="T51" fmla="*/ 1214 h 121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08" h="1214">
                <a:moveTo>
                  <a:pt x="401" y="1207"/>
                </a:moveTo>
                <a:lnTo>
                  <a:pt x="401" y="1204"/>
                </a:lnTo>
                <a:lnTo>
                  <a:pt x="10" y="1204"/>
                </a:lnTo>
                <a:lnTo>
                  <a:pt x="10" y="10"/>
                </a:lnTo>
                <a:lnTo>
                  <a:pt x="398" y="10"/>
                </a:lnTo>
                <a:lnTo>
                  <a:pt x="398" y="1207"/>
                </a:lnTo>
                <a:lnTo>
                  <a:pt x="401" y="1207"/>
                </a:lnTo>
                <a:lnTo>
                  <a:pt x="401" y="1204"/>
                </a:lnTo>
                <a:lnTo>
                  <a:pt x="401" y="1207"/>
                </a:lnTo>
                <a:lnTo>
                  <a:pt x="408" y="1207"/>
                </a:lnTo>
                <a:lnTo>
                  <a:pt x="408" y="0"/>
                </a:lnTo>
                <a:lnTo>
                  <a:pt x="0" y="0"/>
                </a:lnTo>
                <a:lnTo>
                  <a:pt x="0" y="1214"/>
                </a:lnTo>
                <a:lnTo>
                  <a:pt x="408" y="1214"/>
                </a:lnTo>
                <a:lnTo>
                  <a:pt x="408" y="1207"/>
                </a:lnTo>
                <a:lnTo>
                  <a:pt x="401" y="1207"/>
                </a:lnTo>
                <a:close/>
              </a:path>
            </a:pathLst>
          </a:custGeom>
          <a:solidFill>
            <a:srgbClr val="0079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3" name="Freeform 1034"/>
          <p:cNvSpPr>
            <a:spLocks/>
          </p:cNvSpPr>
          <p:nvPr/>
        </p:nvSpPr>
        <p:spPr bwMode="auto">
          <a:xfrm>
            <a:off x="1366838" y="2198688"/>
            <a:ext cx="647700" cy="1927225"/>
          </a:xfrm>
          <a:custGeom>
            <a:avLst/>
            <a:gdLst>
              <a:gd name="T0" fmla="*/ 636588 w 408"/>
              <a:gd name="T1" fmla="*/ 1916113 h 1214"/>
              <a:gd name="T2" fmla="*/ 636588 w 408"/>
              <a:gd name="T3" fmla="*/ 1911350 h 1214"/>
              <a:gd name="T4" fmla="*/ 15875 w 408"/>
              <a:gd name="T5" fmla="*/ 1911350 h 1214"/>
              <a:gd name="T6" fmla="*/ 15875 w 408"/>
              <a:gd name="T7" fmla="*/ 15875 h 1214"/>
              <a:gd name="T8" fmla="*/ 631825 w 408"/>
              <a:gd name="T9" fmla="*/ 15875 h 1214"/>
              <a:gd name="T10" fmla="*/ 631825 w 408"/>
              <a:gd name="T11" fmla="*/ 1916113 h 1214"/>
              <a:gd name="T12" fmla="*/ 636588 w 408"/>
              <a:gd name="T13" fmla="*/ 1916113 h 1214"/>
              <a:gd name="T14" fmla="*/ 636588 w 408"/>
              <a:gd name="T15" fmla="*/ 1911350 h 1214"/>
              <a:gd name="T16" fmla="*/ 636588 w 408"/>
              <a:gd name="T17" fmla="*/ 1916113 h 1214"/>
              <a:gd name="T18" fmla="*/ 647700 w 408"/>
              <a:gd name="T19" fmla="*/ 1916113 h 1214"/>
              <a:gd name="T20" fmla="*/ 647700 w 408"/>
              <a:gd name="T21" fmla="*/ 0 h 1214"/>
              <a:gd name="T22" fmla="*/ 0 w 408"/>
              <a:gd name="T23" fmla="*/ 0 h 1214"/>
              <a:gd name="T24" fmla="*/ 0 w 408"/>
              <a:gd name="T25" fmla="*/ 1927225 h 1214"/>
              <a:gd name="T26" fmla="*/ 647700 w 408"/>
              <a:gd name="T27" fmla="*/ 1927225 h 1214"/>
              <a:gd name="T28" fmla="*/ 647700 w 408"/>
              <a:gd name="T29" fmla="*/ 1916113 h 1214"/>
              <a:gd name="T30" fmla="*/ 636588 w 408"/>
              <a:gd name="T31" fmla="*/ 1916113 h 121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08"/>
              <a:gd name="T49" fmla="*/ 0 h 1214"/>
              <a:gd name="T50" fmla="*/ 408 w 408"/>
              <a:gd name="T51" fmla="*/ 1214 h 121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08" h="1214">
                <a:moveTo>
                  <a:pt x="401" y="1207"/>
                </a:moveTo>
                <a:lnTo>
                  <a:pt x="401" y="1204"/>
                </a:lnTo>
                <a:lnTo>
                  <a:pt x="10" y="1204"/>
                </a:lnTo>
                <a:lnTo>
                  <a:pt x="10" y="10"/>
                </a:lnTo>
                <a:lnTo>
                  <a:pt x="398" y="10"/>
                </a:lnTo>
                <a:lnTo>
                  <a:pt x="398" y="1207"/>
                </a:lnTo>
                <a:lnTo>
                  <a:pt x="401" y="1207"/>
                </a:lnTo>
                <a:lnTo>
                  <a:pt x="401" y="1204"/>
                </a:lnTo>
                <a:lnTo>
                  <a:pt x="401" y="1207"/>
                </a:lnTo>
                <a:lnTo>
                  <a:pt x="408" y="1207"/>
                </a:lnTo>
                <a:lnTo>
                  <a:pt x="408" y="0"/>
                </a:lnTo>
                <a:lnTo>
                  <a:pt x="0" y="0"/>
                </a:lnTo>
                <a:lnTo>
                  <a:pt x="0" y="1214"/>
                </a:lnTo>
                <a:lnTo>
                  <a:pt x="408" y="1214"/>
                </a:lnTo>
                <a:lnTo>
                  <a:pt x="408" y="1207"/>
                </a:lnTo>
                <a:lnTo>
                  <a:pt x="401" y="1207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4" name="Rectangle 1035"/>
          <p:cNvSpPr>
            <a:spLocks noChangeArrowheads="1"/>
          </p:cNvSpPr>
          <p:nvPr/>
        </p:nvSpPr>
        <p:spPr bwMode="auto">
          <a:xfrm>
            <a:off x="1371600" y="2433638"/>
            <a:ext cx="631825" cy="15875"/>
          </a:xfrm>
          <a:prstGeom prst="rect">
            <a:avLst/>
          </a:prstGeom>
          <a:solidFill>
            <a:srgbClr val="0079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5" name="Freeform 1036"/>
          <p:cNvSpPr>
            <a:spLocks/>
          </p:cNvSpPr>
          <p:nvPr/>
        </p:nvSpPr>
        <p:spPr bwMode="auto">
          <a:xfrm>
            <a:off x="1371600" y="2433638"/>
            <a:ext cx="631825" cy="15875"/>
          </a:xfrm>
          <a:custGeom>
            <a:avLst/>
            <a:gdLst>
              <a:gd name="T0" fmla="*/ 0 w 398"/>
              <a:gd name="T1" fmla="*/ 15875 h 10"/>
              <a:gd name="T2" fmla="*/ 631825 w 398"/>
              <a:gd name="T3" fmla="*/ 15875 h 10"/>
              <a:gd name="T4" fmla="*/ 631825 w 398"/>
              <a:gd name="T5" fmla="*/ 0 h 10"/>
              <a:gd name="T6" fmla="*/ 0 w 398"/>
              <a:gd name="T7" fmla="*/ 0 h 10"/>
              <a:gd name="T8" fmla="*/ 0 60000 65536"/>
              <a:gd name="T9" fmla="*/ 0 60000 65536"/>
              <a:gd name="T10" fmla="*/ 0 60000 65536"/>
              <a:gd name="T11" fmla="*/ 0 60000 65536"/>
              <a:gd name="T12" fmla="*/ 0 w 398"/>
              <a:gd name="T13" fmla="*/ 0 h 10"/>
              <a:gd name="T14" fmla="*/ 398 w 398"/>
              <a:gd name="T15" fmla="*/ 10 h 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8" h="10">
                <a:moveTo>
                  <a:pt x="0" y="10"/>
                </a:moveTo>
                <a:lnTo>
                  <a:pt x="398" y="10"/>
                </a:lnTo>
                <a:lnTo>
                  <a:pt x="398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6" name="Rectangle 1037"/>
          <p:cNvSpPr>
            <a:spLocks noChangeArrowheads="1"/>
          </p:cNvSpPr>
          <p:nvPr/>
        </p:nvSpPr>
        <p:spPr bwMode="auto">
          <a:xfrm>
            <a:off x="1371600" y="2674938"/>
            <a:ext cx="631825" cy="15875"/>
          </a:xfrm>
          <a:prstGeom prst="rect">
            <a:avLst/>
          </a:prstGeom>
          <a:solidFill>
            <a:srgbClr val="0079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7" name="Freeform 1038"/>
          <p:cNvSpPr>
            <a:spLocks/>
          </p:cNvSpPr>
          <p:nvPr/>
        </p:nvSpPr>
        <p:spPr bwMode="auto">
          <a:xfrm>
            <a:off x="1371600" y="2674938"/>
            <a:ext cx="631825" cy="15875"/>
          </a:xfrm>
          <a:custGeom>
            <a:avLst/>
            <a:gdLst>
              <a:gd name="T0" fmla="*/ 0 w 398"/>
              <a:gd name="T1" fmla="*/ 15875 h 10"/>
              <a:gd name="T2" fmla="*/ 631825 w 398"/>
              <a:gd name="T3" fmla="*/ 15875 h 10"/>
              <a:gd name="T4" fmla="*/ 631825 w 398"/>
              <a:gd name="T5" fmla="*/ 0 h 10"/>
              <a:gd name="T6" fmla="*/ 0 w 398"/>
              <a:gd name="T7" fmla="*/ 0 h 10"/>
              <a:gd name="T8" fmla="*/ 0 60000 65536"/>
              <a:gd name="T9" fmla="*/ 0 60000 65536"/>
              <a:gd name="T10" fmla="*/ 0 60000 65536"/>
              <a:gd name="T11" fmla="*/ 0 60000 65536"/>
              <a:gd name="T12" fmla="*/ 0 w 398"/>
              <a:gd name="T13" fmla="*/ 0 h 10"/>
              <a:gd name="T14" fmla="*/ 398 w 398"/>
              <a:gd name="T15" fmla="*/ 10 h 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8" h="10">
                <a:moveTo>
                  <a:pt x="0" y="10"/>
                </a:moveTo>
                <a:lnTo>
                  <a:pt x="398" y="10"/>
                </a:lnTo>
                <a:lnTo>
                  <a:pt x="398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8" name="Rectangle 1039"/>
          <p:cNvSpPr>
            <a:spLocks noChangeArrowheads="1"/>
          </p:cNvSpPr>
          <p:nvPr/>
        </p:nvSpPr>
        <p:spPr bwMode="auto">
          <a:xfrm>
            <a:off x="1371600" y="2916238"/>
            <a:ext cx="631825" cy="15875"/>
          </a:xfrm>
          <a:prstGeom prst="rect">
            <a:avLst/>
          </a:prstGeom>
          <a:solidFill>
            <a:srgbClr val="0079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9" name="Freeform 1040"/>
          <p:cNvSpPr>
            <a:spLocks/>
          </p:cNvSpPr>
          <p:nvPr/>
        </p:nvSpPr>
        <p:spPr bwMode="auto">
          <a:xfrm>
            <a:off x="1371600" y="2916238"/>
            <a:ext cx="631825" cy="15875"/>
          </a:xfrm>
          <a:custGeom>
            <a:avLst/>
            <a:gdLst>
              <a:gd name="T0" fmla="*/ 0 w 398"/>
              <a:gd name="T1" fmla="*/ 15875 h 10"/>
              <a:gd name="T2" fmla="*/ 631825 w 398"/>
              <a:gd name="T3" fmla="*/ 15875 h 10"/>
              <a:gd name="T4" fmla="*/ 631825 w 398"/>
              <a:gd name="T5" fmla="*/ 0 h 10"/>
              <a:gd name="T6" fmla="*/ 0 w 398"/>
              <a:gd name="T7" fmla="*/ 0 h 10"/>
              <a:gd name="T8" fmla="*/ 0 60000 65536"/>
              <a:gd name="T9" fmla="*/ 0 60000 65536"/>
              <a:gd name="T10" fmla="*/ 0 60000 65536"/>
              <a:gd name="T11" fmla="*/ 0 60000 65536"/>
              <a:gd name="T12" fmla="*/ 0 w 398"/>
              <a:gd name="T13" fmla="*/ 0 h 10"/>
              <a:gd name="T14" fmla="*/ 398 w 398"/>
              <a:gd name="T15" fmla="*/ 10 h 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8" h="10">
                <a:moveTo>
                  <a:pt x="0" y="10"/>
                </a:moveTo>
                <a:lnTo>
                  <a:pt x="398" y="10"/>
                </a:lnTo>
                <a:lnTo>
                  <a:pt x="398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0" name="Rectangle 1041"/>
          <p:cNvSpPr>
            <a:spLocks noChangeArrowheads="1"/>
          </p:cNvSpPr>
          <p:nvPr/>
        </p:nvSpPr>
        <p:spPr bwMode="auto">
          <a:xfrm>
            <a:off x="1371600" y="3151188"/>
            <a:ext cx="631825" cy="15875"/>
          </a:xfrm>
          <a:prstGeom prst="rect">
            <a:avLst/>
          </a:prstGeom>
          <a:solidFill>
            <a:srgbClr val="0079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1" name="Freeform 1042"/>
          <p:cNvSpPr>
            <a:spLocks/>
          </p:cNvSpPr>
          <p:nvPr/>
        </p:nvSpPr>
        <p:spPr bwMode="auto">
          <a:xfrm>
            <a:off x="1371600" y="3151188"/>
            <a:ext cx="631825" cy="15875"/>
          </a:xfrm>
          <a:custGeom>
            <a:avLst/>
            <a:gdLst>
              <a:gd name="T0" fmla="*/ 0 w 398"/>
              <a:gd name="T1" fmla="*/ 15875 h 10"/>
              <a:gd name="T2" fmla="*/ 631825 w 398"/>
              <a:gd name="T3" fmla="*/ 15875 h 10"/>
              <a:gd name="T4" fmla="*/ 631825 w 398"/>
              <a:gd name="T5" fmla="*/ 0 h 10"/>
              <a:gd name="T6" fmla="*/ 0 w 398"/>
              <a:gd name="T7" fmla="*/ 0 h 10"/>
              <a:gd name="T8" fmla="*/ 0 60000 65536"/>
              <a:gd name="T9" fmla="*/ 0 60000 65536"/>
              <a:gd name="T10" fmla="*/ 0 60000 65536"/>
              <a:gd name="T11" fmla="*/ 0 60000 65536"/>
              <a:gd name="T12" fmla="*/ 0 w 398"/>
              <a:gd name="T13" fmla="*/ 0 h 10"/>
              <a:gd name="T14" fmla="*/ 398 w 398"/>
              <a:gd name="T15" fmla="*/ 10 h 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8" h="10">
                <a:moveTo>
                  <a:pt x="0" y="10"/>
                </a:moveTo>
                <a:lnTo>
                  <a:pt x="398" y="10"/>
                </a:lnTo>
                <a:lnTo>
                  <a:pt x="398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2" name="Rectangle 1043"/>
          <p:cNvSpPr>
            <a:spLocks noChangeArrowheads="1"/>
          </p:cNvSpPr>
          <p:nvPr/>
        </p:nvSpPr>
        <p:spPr bwMode="auto">
          <a:xfrm>
            <a:off x="1371600" y="3392488"/>
            <a:ext cx="631825" cy="15875"/>
          </a:xfrm>
          <a:prstGeom prst="rect">
            <a:avLst/>
          </a:prstGeom>
          <a:solidFill>
            <a:srgbClr val="0079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3" name="Freeform 1044"/>
          <p:cNvSpPr>
            <a:spLocks/>
          </p:cNvSpPr>
          <p:nvPr/>
        </p:nvSpPr>
        <p:spPr bwMode="auto">
          <a:xfrm>
            <a:off x="1371600" y="3392488"/>
            <a:ext cx="631825" cy="15875"/>
          </a:xfrm>
          <a:custGeom>
            <a:avLst/>
            <a:gdLst>
              <a:gd name="T0" fmla="*/ 0 w 398"/>
              <a:gd name="T1" fmla="*/ 15875 h 10"/>
              <a:gd name="T2" fmla="*/ 631825 w 398"/>
              <a:gd name="T3" fmla="*/ 15875 h 10"/>
              <a:gd name="T4" fmla="*/ 631825 w 398"/>
              <a:gd name="T5" fmla="*/ 0 h 10"/>
              <a:gd name="T6" fmla="*/ 0 w 398"/>
              <a:gd name="T7" fmla="*/ 0 h 10"/>
              <a:gd name="T8" fmla="*/ 0 60000 65536"/>
              <a:gd name="T9" fmla="*/ 0 60000 65536"/>
              <a:gd name="T10" fmla="*/ 0 60000 65536"/>
              <a:gd name="T11" fmla="*/ 0 60000 65536"/>
              <a:gd name="T12" fmla="*/ 0 w 398"/>
              <a:gd name="T13" fmla="*/ 0 h 10"/>
              <a:gd name="T14" fmla="*/ 398 w 398"/>
              <a:gd name="T15" fmla="*/ 10 h 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8" h="10">
                <a:moveTo>
                  <a:pt x="0" y="10"/>
                </a:moveTo>
                <a:lnTo>
                  <a:pt x="398" y="10"/>
                </a:lnTo>
                <a:lnTo>
                  <a:pt x="398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4" name="Rectangle 1045"/>
          <p:cNvSpPr>
            <a:spLocks noChangeArrowheads="1"/>
          </p:cNvSpPr>
          <p:nvPr/>
        </p:nvSpPr>
        <p:spPr bwMode="auto">
          <a:xfrm>
            <a:off x="1371600" y="3633788"/>
            <a:ext cx="631825" cy="15875"/>
          </a:xfrm>
          <a:prstGeom prst="rect">
            <a:avLst/>
          </a:prstGeom>
          <a:solidFill>
            <a:srgbClr val="0079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5" name="Freeform 1046"/>
          <p:cNvSpPr>
            <a:spLocks/>
          </p:cNvSpPr>
          <p:nvPr/>
        </p:nvSpPr>
        <p:spPr bwMode="auto">
          <a:xfrm>
            <a:off x="1371600" y="3633788"/>
            <a:ext cx="631825" cy="15875"/>
          </a:xfrm>
          <a:custGeom>
            <a:avLst/>
            <a:gdLst>
              <a:gd name="T0" fmla="*/ 0 w 398"/>
              <a:gd name="T1" fmla="*/ 15875 h 10"/>
              <a:gd name="T2" fmla="*/ 631825 w 398"/>
              <a:gd name="T3" fmla="*/ 15875 h 10"/>
              <a:gd name="T4" fmla="*/ 631825 w 398"/>
              <a:gd name="T5" fmla="*/ 0 h 10"/>
              <a:gd name="T6" fmla="*/ 0 w 398"/>
              <a:gd name="T7" fmla="*/ 0 h 10"/>
              <a:gd name="T8" fmla="*/ 0 60000 65536"/>
              <a:gd name="T9" fmla="*/ 0 60000 65536"/>
              <a:gd name="T10" fmla="*/ 0 60000 65536"/>
              <a:gd name="T11" fmla="*/ 0 60000 65536"/>
              <a:gd name="T12" fmla="*/ 0 w 398"/>
              <a:gd name="T13" fmla="*/ 0 h 10"/>
              <a:gd name="T14" fmla="*/ 398 w 398"/>
              <a:gd name="T15" fmla="*/ 10 h 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8" h="10">
                <a:moveTo>
                  <a:pt x="0" y="10"/>
                </a:moveTo>
                <a:lnTo>
                  <a:pt x="398" y="10"/>
                </a:lnTo>
                <a:lnTo>
                  <a:pt x="398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6" name="Rectangle 1047"/>
          <p:cNvSpPr>
            <a:spLocks noChangeArrowheads="1"/>
          </p:cNvSpPr>
          <p:nvPr/>
        </p:nvSpPr>
        <p:spPr bwMode="auto">
          <a:xfrm>
            <a:off x="1371600" y="3868738"/>
            <a:ext cx="631825" cy="15875"/>
          </a:xfrm>
          <a:prstGeom prst="rect">
            <a:avLst/>
          </a:prstGeom>
          <a:solidFill>
            <a:srgbClr val="0079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7" name="Freeform 1048"/>
          <p:cNvSpPr>
            <a:spLocks/>
          </p:cNvSpPr>
          <p:nvPr/>
        </p:nvSpPr>
        <p:spPr bwMode="auto">
          <a:xfrm>
            <a:off x="1371600" y="3868738"/>
            <a:ext cx="631825" cy="15875"/>
          </a:xfrm>
          <a:custGeom>
            <a:avLst/>
            <a:gdLst>
              <a:gd name="T0" fmla="*/ 0 w 398"/>
              <a:gd name="T1" fmla="*/ 15875 h 10"/>
              <a:gd name="T2" fmla="*/ 631825 w 398"/>
              <a:gd name="T3" fmla="*/ 15875 h 10"/>
              <a:gd name="T4" fmla="*/ 631825 w 398"/>
              <a:gd name="T5" fmla="*/ 0 h 10"/>
              <a:gd name="T6" fmla="*/ 0 w 398"/>
              <a:gd name="T7" fmla="*/ 0 h 10"/>
              <a:gd name="T8" fmla="*/ 0 60000 65536"/>
              <a:gd name="T9" fmla="*/ 0 60000 65536"/>
              <a:gd name="T10" fmla="*/ 0 60000 65536"/>
              <a:gd name="T11" fmla="*/ 0 60000 65536"/>
              <a:gd name="T12" fmla="*/ 0 w 398"/>
              <a:gd name="T13" fmla="*/ 0 h 10"/>
              <a:gd name="T14" fmla="*/ 398 w 398"/>
              <a:gd name="T15" fmla="*/ 10 h 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8" h="10">
                <a:moveTo>
                  <a:pt x="0" y="10"/>
                </a:moveTo>
                <a:lnTo>
                  <a:pt x="398" y="10"/>
                </a:lnTo>
                <a:lnTo>
                  <a:pt x="398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8" name="Rectangle 1049"/>
          <p:cNvSpPr>
            <a:spLocks noChangeArrowheads="1"/>
          </p:cNvSpPr>
          <p:nvPr/>
        </p:nvSpPr>
        <p:spPr bwMode="auto">
          <a:xfrm>
            <a:off x="992188" y="1970088"/>
            <a:ext cx="32380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8x2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19" name="Rectangle 1052"/>
          <p:cNvSpPr>
            <a:spLocks noChangeArrowheads="1"/>
          </p:cNvSpPr>
          <p:nvPr/>
        </p:nvSpPr>
        <p:spPr bwMode="auto">
          <a:xfrm>
            <a:off x="1319213" y="1970088"/>
            <a:ext cx="4408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Mem.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20" name="Rectangle 1053"/>
          <p:cNvSpPr>
            <a:spLocks noChangeArrowheads="1"/>
          </p:cNvSpPr>
          <p:nvPr/>
        </p:nvSpPr>
        <p:spPr bwMode="auto">
          <a:xfrm>
            <a:off x="1735138" y="4175125"/>
            <a:ext cx="2388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D0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21" name="Rectangle 1054"/>
          <p:cNvSpPr>
            <a:spLocks noChangeArrowheads="1"/>
          </p:cNvSpPr>
          <p:nvPr/>
        </p:nvSpPr>
        <p:spPr bwMode="auto">
          <a:xfrm>
            <a:off x="1476375" y="4175125"/>
            <a:ext cx="2099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D1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22" name="Rectangle 1055"/>
          <p:cNvSpPr>
            <a:spLocks noChangeArrowheads="1"/>
          </p:cNvSpPr>
          <p:nvPr/>
        </p:nvSpPr>
        <p:spPr bwMode="auto">
          <a:xfrm>
            <a:off x="1246188" y="2233613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23" name="Rectangle 1056"/>
          <p:cNvSpPr>
            <a:spLocks noChangeArrowheads="1"/>
          </p:cNvSpPr>
          <p:nvPr/>
        </p:nvSpPr>
        <p:spPr bwMode="auto">
          <a:xfrm>
            <a:off x="1246188" y="2468563"/>
            <a:ext cx="801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24" name="Rectangle 1057"/>
          <p:cNvSpPr>
            <a:spLocks noChangeArrowheads="1"/>
          </p:cNvSpPr>
          <p:nvPr/>
        </p:nvSpPr>
        <p:spPr bwMode="auto">
          <a:xfrm>
            <a:off x="1246188" y="2708275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25" name="Rectangle 1058"/>
          <p:cNvSpPr>
            <a:spLocks noChangeArrowheads="1"/>
          </p:cNvSpPr>
          <p:nvPr/>
        </p:nvSpPr>
        <p:spPr bwMode="auto">
          <a:xfrm>
            <a:off x="1246188" y="2943225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26" name="Rectangle 1059"/>
          <p:cNvSpPr>
            <a:spLocks noChangeArrowheads="1"/>
          </p:cNvSpPr>
          <p:nvPr/>
        </p:nvSpPr>
        <p:spPr bwMode="auto">
          <a:xfrm>
            <a:off x="1246188" y="3186113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4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27" name="Rectangle 1060"/>
          <p:cNvSpPr>
            <a:spLocks noChangeArrowheads="1"/>
          </p:cNvSpPr>
          <p:nvPr/>
        </p:nvSpPr>
        <p:spPr bwMode="auto">
          <a:xfrm>
            <a:off x="1246188" y="3421063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28" name="Rectangle 1061"/>
          <p:cNvSpPr>
            <a:spLocks noChangeArrowheads="1"/>
          </p:cNvSpPr>
          <p:nvPr/>
        </p:nvSpPr>
        <p:spPr bwMode="auto">
          <a:xfrm>
            <a:off x="1246188" y="3663950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6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29" name="Rectangle 1062"/>
          <p:cNvSpPr>
            <a:spLocks noChangeArrowheads="1"/>
          </p:cNvSpPr>
          <p:nvPr/>
        </p:nvSpPr>
        <p:spPr bwMode="auto">
          <a:xfrm>
            <a:off x="1246188" y="3895725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7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30" name="Rectangle 1063"/>
          <p:cNvSpPr>
            <a:spLocks noChangeArrowheads="1"/>
          </p:cNvSpPr>
          <p:nvPr/>
        </p:nvSpPr>
        <p:spPr bwMode="auto">
          <a:xfrm>
            <a:off x="973138" y="3074988"/>
            <a:ext cx="20037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a2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31" name="Rectangle 1064"/>
          <p:cNvSpPr>
            <a:spLocks noChangeArrowheads="1"/>
          </p:cNvSpPr>
          <p:nvPr/>
        </p:nvSpPr>
        <p:spPr bwMode="auto">
          <a:xfrm>
            <a:off x="973138" y="3257550"/>
            <a:ext cx="17152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a1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32" name="Rectangle 1065"/>
          <p:cNvSpPr>
            <a:spLocks noChangeArrowheads="1"/>
          </p:cNvSpPr>
          <p:nvPr/>
        </p:nvSpPr>
        <p:spPr bwMode="auto">
          <a:xfrm>
            <a:off x="973138" y="3471863"/>
            <a:ext cx="20037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a0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33" name="Rectangle 1066"/>
          <p:cNvSpPr>
            <a:spLocks noChangeArrowheads="1"/>
          </p:cNvSpPr>
          <p:nvPr/>
        </p:nvSpPr>
        <p:spPr bwMode="auto">
          <a:xfrm>
            <a:off x="228600" y="3286125"/>
            <a:ext cx="9618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p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34" name="Rectangle 1067"/>
          <p:cNvSpPr>
            <a:spLocks noChangeArrowheads="1"/>
          </p:cNvSpPr>
          <p:nvPr/>
        </p:nvSpPr>
        <p:spPr bwMode="auto">
          <a:xfrm>
            <a:off x="238125" y="3071813"/>
            <a:ext cx="9618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k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35" name="Rectangle 1068"/>
          <p:cNvSpPr>
            <a:spLocks noChangeArrowheads="1"/>
          </p:cNvSpPr>
          <p:nvPr/>
        </p:nvSpPr>
        <p:spPr bwMode="auto">
          <a:xfrm>
            <a:off x="5429250" y="4510088"/>
            <a:ext cx="12343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w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36" name="Rectangle 1069"/>
          <p:cNvSpPr>
            <a:spLocks noChangeArrowheads="1"/>
          </p:cNvSpPr>
          <p:nvPr/>
        </p:nvSpPr>
        <p:spPr bwMode="auto">
          <a:xfrm>
            <a:off x="238125" y="3478213"/>
            <a:ext cx="881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s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37" name="Rectangle 1070"/>
          <p:cNvSpPr>
            <a:spLocks noChangeArrowheads="1"/>
          </p:cNvSpPr>
          <p:nvPr/>
        </p:nvSpPr>
        <p:spPr bwMode="auto">
          <a:xfrm>
            <a:off x="254000" y="4940300"/>
            <a:ext cx="8496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t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38" name="Rectangle 1071"/>
          <p:cNvSpPr>
            <a:spLocks noChangeArrowheads="1"/>
          </p:cNvSpPr>
          <p:nvPr/>
        </p:nvSpPr>
        <p:spPr bwMode="auto">
          <a:xfrm>
            <a:off x="228600" y="5146675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39" name="Rectangle 1072"/>
          <p:cNvSpPr>
            <a:spLocks noChangeArrowheads="1"/>
          </p:cNvSpPr>
          <p:nvPr/>
        </p:nvSpPr>
        <p:spPr bwMode="auto">
          <a:xfrm>
            <a:off x="2749550" y="5972175"/>
            <a:ext cx="609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(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40" name="Rectangle 1073"/>
          <p:cNvSpPr>
            <a:spLocks noChangeArrowheads="1"/>
          </p:cNvSpPr>
          <p:nvPr/>
        </p:nvSpPr>
        <p:spPr bwMode="auto">
          <a:xfrm>
            <a:off x="2806700" y="596741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Comic Sans MS" pitchFamily="66" charset="0"/>
              </a:rPr>
              <a:t>a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41" name="Rectangle 1074"/>
          <p:cNvSpPr>
            <a:spLocks noChangeArrowheads="1"/>
          </p:cNvSpPr>
          <p:nvPr/>
        </p:nvSpPr>
        <p:spPr bwMode="auto">
          <a:xfrm>
            <a:off x="2901950" y="5972175"/>
            <a:ext cx="609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)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42" name="Rectangle 1075"/>
          <p:cNvSpPr>
            <a:spLocks noChangeArrowheads="1"/>
          </p:cNvSpPr>
          <p:nvPr/>
        </p:nvSpPr>
        <p:spPr bwMode="auto">
          <a:xfrm>
            <a:off x="6954838" y="5886450"/>
            <a:ext cx="609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(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43" name="Rectangle 1076"/>
          <p:cNvSpPr>
            <a:spLocks noChangeArrowheads="1"/>
          </p:cNvSpPr>
          <p:nvPr/>
        </p:nvSpPr>
        <p:spPr bwMode="auto">
          <a:xfrm>
            <a:off x="7011988" y="5881688"/>
            <a:ext cx="1016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Comic Sans MS" pitchFamily="66" charset="0"/>
              </a:rPr>
              <a:t>b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44" name="Rectangle 1077"/>
          <p:cNvSpPr>
            <a:spLocks noChangeArrowheads="1"/>
          </p:cNvSpPr>
          <p:nvPr/>
        </p:nvSpPr>
        <p:spPr bwMode="auto">
          <a:xfrm>
            <a:off x="7116763" y="5886450"/>
            <a:ext cx="609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)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45" name="Freeform 1078"/>
          <p:cNvSpPr>
            <a:spLocks noEditPoints="1"/>
          </p:cNvSpPr>
          <p:nvPr/>
        </p:nvSpPr>
        <p:spPr bwMode="auto">
          <a:xfrm>
            <a:off x="606425" y="3178175"/>
            <a:ext cx="198438" cy="22225"/>
          </a:xfrm>
          <a:custGeom>
            <a:avLst/>
            <a:gdLst>
              <a:gd name="T0" fmla="*/ 69850 w 125"/>
              <a:gd name="T1" fmla="*/ 0 h 14"/>
              <a:gd name="T2" fmla="*/ 0 w 125"/>
              <a:gd name="T3" fmla="*/ 0 h 14"/>
              <a:gd name="T4" fmla="*/ 0 w 125"/>
              <a:gd name="T5" fmla="*/ 22225 h 14"/>
              <a:gd name="T6" fmla="*/ 69850 w 125"/>
              <a:gd name="T7" fmla="*/ 22225 h 14"/>
              <a:gd name="T8" fmla="*/ 69850 w 125"/>
              <a:gd name="T9" fmla="*/ 0 h 14"/>
              <a:gd name="T10" fmla="*/ 198438 w 125"/>
              <a:gd name="T11" fmla="*/ 0 h 14"/>
              <a:gd name="T12" fmla="*/ 85725 w 125"/>
              <a:gd name="T13" fmla="*/ 0 h 14"/>
              <a:gd name="T14" fmla="*/ 85725 w 125"/>
              <a:gd name="T15" fmla="*/ 22225 h 14"/>
              <a:gd name="T16" fmla="*/ 198438 w 125"/>
              <a:gd name="T17" fmla="*/ 22225 h 14"/>
              <a:gd name="T18" fmla="*/ 198438 w 125"/>
              <a:gd name="T19" fmla="*/ 0 h 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5"/>
              <a:gd name="T31" fmla="*/ 0 h 14"/>
              <a:gd name="T32" fmla="*/ 125 w 125"/>
              <a:gd name="T33" fmla="*/ 14 h 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5" h="14">
                <a:moveTo>
                  <a:pt x="44" y="0"/>
                </a:moveTo>
                <a:lnTo>
                  <a:pt x="0" y="0"/>
                </a:lnTo>
                <a:lnTo>
                  <a:pt x="0" y="14"/>
                </a:lnTo>
                <a:lnTo>
                  <a:pt x="44" y="14"/>
                </a:lnTo>
                <a:lnTo>
                  <a:pt x="44" y="0"/>
                </a:lnTo>
                <a:close/>
                <a:moveTo>
                  <a:pt x="125" y="0"/>
                </a:moveTo>
                <a:lnTo>
                  <a:pt x="54" y="0"/>
                </a:lnTo>
                <a:lnTo>
                  <a:pt x="54" y="14"/>
                </a:lnTo>
                <a:lnTo>
                  <a:pt x="125" y="14"/>
                </a:lnTo>
                <a:lnTo>
                  <a:pt x="12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6" name="Freeform 1079"/>
          <p:cNvSpPr>
            <a:spLocks noEditPoints="1"/>
          </p:cNvSpPr>
          <p:nvPr/>
        </p:nvSpPr>
        <p:spPr bwMode="auto">
          <a:xfrm>
            <a:off x="606425" y="3178175"/>
            <a:ext cx="198438" cy="22225"/>
          </a:xfrm>
          <a:custGeom>
            <a:avLst/>
            <a:gdLst>
              <a:gd name="T0" fmla="*/ 69850 w 125"/>
              <a:gd name="T1" fmla="*/ 0 h 14"/>
              <a:gd name="T2" fmla="*/ 0 w 125"/>
              <a:gd name="T3" fmla="*/ 0 h 14"/>
              <a:gd name="T4" fmla="*/ 0 w 125"/>
              <a:gd name="T5" fmla="*/ 22225 h 14"/>
              <a:gd name="T6" fmla="*/ 69850 w 125"/>
              <a:gd name="T7" fmla="*/ 22225 h 14"/>
              <a:gd name="T8" fmla="*/ 69850 w 125"/>
              <a:gd name="T9" fmla="*/ 0 h 14"/>
              <a:gd name="T10" fmla="*/ 198438 w 125"/>
              <a:gd name="T11" fmla="*/ 0 h 14"/>
              <a:gd name="T12" fmla="*/ 85725 w 125"/>
              <a:gd name="T13" fmla="*/ 0 h 14"/>
              <a:gd name="T14" fmla="*/ 85725 w 125"/>
              <a:gd name="T15" fmla="*/ 22225 h 14"/>
              <a:gd name="T16" fmla="*/ 198438 w 125"/>
              <a:gd name="T17" fmla="*/ 22225 h 14"/>
              <a:gd name="T18" fmla="*/ 198438 w 125"/>
              <a:gd name="T19" fmla="*/ 0 h 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5"/>
              <a:gd name="T31" fmla="*/ 0 h 14"/>
              <a:gd name="T32" fmla="*/ 125 w 125"/>
              <a:gd name="T33" fmla="*/ 14 h 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5" h="14">
                <a:moveTo>
                  <a:pt x="44" y="0"/>
                </a:moveTo>
                <a:lnTo>
                  <a:pt x="0" y="0"/>
                </a:lnTo>
                <a:lnTo>
                  <a:pt x="0" y="14"/>
                </a:lnTo>
                <a:lnTo>
                  <a:pt x="44" y="14"/>
                </a:lnTo>
                <a:lnTo>
                  <a:pt x="44" y="0"/>
                </a:lnTo>
                <a:moveTo>
                  <a:pt x="125" y="0"/>
                </a:moveTo>
                <a:lnTo>
                  <a:pt x="54" y="0"/>
                </a:lnTo>
                <a:lnTo>
                  <a:pt x="54" y="14"/>
                </a:lnTo>
                <a:lnTo>
                  <a:pt x="125" y="14"/>
                </a:lnTo>
                <a:lnTo>
                  <a:pt x="1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7" name="Rectangle 1080"/>
          <p:cNvSpPr>
            <a:spLocks noChangeArrowheads="1"/>
          </p:cNvSpPr>
          <p:nvPr/>
        </p:nvSpPr>
        <p:spPr bwMode="auto">
          <a:xfrm>
            <a:off x="676275" y="3178175"/>
            <a:ext cx="15875" cy="22225"/>
          </a:xfrm>
          <a:prstGeom prst="rect">
            <a:avLst/>
          </a:prstGeom>
          <a:solidFill>
            <a:srgbClr val="091018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8" name="Rectangle 1081"/>
          <p:cNvSpPr>
            <a:spLocks noChangeArrowheads="1"/>
          </p:cNvSpPr>
          <p:nvPr/>
        </p:nvSpPr>
        <p:spPr bwMode="auto">
          <a:xfrm>
            <a:off x="676275" y="3178175"/>
            <a:ext cx="15875" cy="2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9" name="Freeform 1082"/>
          <p:cNvSpPr>
            <a:spLocks/>
          </p:cNvSpPr>
          <p:nvPr/>
        </p:nvSpPr>
        <p:spPr bwMode="auto">
          <a:xfrm>
            <a:off x="773113" y="3141663"/>
            <a:ext cx="176212" cy="95250"/>
          </a:xfrm>
          <a:custGeom>
            <a:avLst/>
            <a:gdLst>
              <a:gd name="T0" fmla="*/ 0 w 111"/>
              <a:gd name="T1" fmla="*/ 95250 h 60"/>
              <a:gd name="T2" fmla="*/ 176212 w 111"/>
              <a:gd name="T3" fmla="*/ 47625 h 60"/>
              <a:gd name="T4" fmla="*/ 0 w 111"/>
              <a:gd name="T5" fmla="*/ 0 h 60"/>
              <a:gd name="T6" fmla="*/ 0 w 111"/>
              <a:gd name="T7" fmla="*/ 95250 h 60"/>
              <a:gd name="T8" fmla="*/ 0 60000 65536"/>
              <a:gd name="T9" fmla="*/ 0 60000 65536"/>
              <a:gd name="T10" fmla="*/ 0 60000 65536"/>
              <a:gd name="T11" fmla="*/ 0 60000 65536"/>
              <a:gd name="T12" fmla="*/ 0 w 111"/>
              <a:gd name="T13" fmla="*/ 0 h 60"/>
              <a:gd name="T14" fmla="*/ 111 w 111"/>
              <a:gd name="T15" fmla="*/ 60 h 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1" h="60">
                <a:moveTo>
                  <a:pt x="0" y="60"/>
                </a:moveTo>
                <a:lnTo>
                  <a:pt x="111" y="30"/>
                </a:lnTo>
                <a:lnTo>
                  <a:pt x="0" y="0"/>
                </a:lnTo>
                <a:lnTo>
                  <a:pt x="0" y="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0" name="Rectangle 1083"/>
          <p:cNvSpPr>
            <a:spLocks noChangeArrowheads="1"/>
          </p:cNvSpPr>
          <p:nvPr/>
        </p:nvSpPr>
        <p:spPr bwMode="auto">
          <a:xfrm>
            <a:off x="4017963" y="2203450"/>
            <a:ext cx="627062" cy="1911350"/>
          </a:xfrm>
          <a:prstGeom prst="rect">
            <a:avLst/>
          </a:prstGeom>
          <a:solidFill>
            <a:srgbClr val="DFE6F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1" name="Rectangle 1084"/>
          <p:cNvSpPr>
            <a:spLocks noChangeArrowheads="1"/>
          </p:cNvSpPr>
          <p:nvPr/>
        </p:nvSpPr>
        <p:spPr bwMode="auto">
          <a:xfrm>
            <a:off x="4017963" y="2203450"/>
            <a:ext cx="627062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2" name="Freeform 1085"/>
          <p:cNvSpPr>
            <a:spLocks/>
          </p:cNvSpPr>
          <p:nvPr/>
        </p:nvSpPr>
        <p:spPr bwMode="auto">
          <a:xfrm>
            <a:off x="4011613" y="2198688"/>
            <a:ext cx="642937" cy="1927225"/>
          </a:xfrm>
          <a:custGeom>
            <a:avLst/>
            <a:gdLst>
              <a:gd name="T0" fmla="*/ 633412 w 405"/>
              <a:gd name="T1" fmla="*/ 1916113 h 1214"/>
              <a:gd name="T2" fmla="*/ 633412 w 405"/>
              <a:gd name="T3" fmla="*/ 1911350 h 1214"/>
              <a:gd name="T4" fmla="*/ 17462 w 405"/>
              <a:gd name="T5" fmla="*/ 1911350 h 1214"/>
              <a:gd name="T6" fmla="*/ 17462 w 405"/>
              <a:gd name="T7" fmla="*/ 15875 h 1214"/>
              <a:gd name="T8" fmla="*/ 627062 w 405"/>
              <a:gd name="T9" fmla="*/ 15875 h 1214"/>
              <a:gd name="T10" fmla="*/ 627062 w 405"/>
              <a:gd name="T11" fmla="*/ 1916113 h 1214"/>
              <a:gd name="T12" fmla="*/ 633412 w 405"/>
              <a:gd name="T13" fmla="*/ 1916113 h 1214"/>
              <a:gd name="T14" fmla="*/ 633412 w 405"/>
              <a:gd name="T15" fmla="*/ 1911350 h 1214"/>
              <a:gd name="T16" fmla="*/ 633412 w 405"/>
              <a:gd name="T17" fmla="*/ 1916113 h 1214"/>
              <a:gd name="T18" fmla="*/ 642937 w 405"/>
              <a:gd name="T19" fmla="*/ 1916113 h 1214"/>
              <a:gd name="T20" fmla="*/ 642937 w 405"/>
              <a:gd name="T21" fmla="*/ 0 h 1214"/>
              <a:gd name="T22" fmla="*/ 0 w 405"/>
              <a:gd name="T23" fmla="*/ 0 h 1214"/>
              <a:gd name="T24" fmla="*/ 0 w 405"/>
              <a:gd name="T25" fmla="*/ 1927225 h 1214"/>
              <a:gd name="T26" fmla="*/ 642937 w 405"/>
              <a:gd name="T27" fmla="*/ 1927225 h 1214"/>
              <a:gd name="T28" fmla="*/ 642937 w 405"/>
              <a:gd name="T29" fmla="*/ 1916113 h 1214"/>
              <a:gd name="T30" fmla="*/ 633412 w 405"/>
              <a:gd name="T31" fmla="*/ 1916113 h 121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05"/>
              <a:gd name="T49" fmla="*/ 0 h 1214"/>
              <a:gd name="T50" fmla="*/ 405 w 405"/>
              <a:gd name="T51" fmla="*/ 1214 h 121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05" h="1214">
                <a:moveTo>
                  <a:pt x="399" y="1207"/>
                </a:moveTo>
                <a:lnTo>
                  <a:pt x="399" y="1204"/>
                </a:lnTo>
                <a:lnTo>
                  <a:pt x="11" y="1204"/>
                </a:lnTo>
                <a:lnTo>
                  <a:pt x="11" y="10"/>
                </a:lnTo>
                <a:lnTo>
                  <a:pt x="395" y="10"/>
                </a:lnTo>
                <a:lnTo>
                  <a:pt x="395" y="1207"/>
                </a:lnTo>
                <a:lnTo>
                  <a:pt x="399" y="1207"/>
                </a:lnTo>
                <a:lnTo>
                  <a:pt x="399" y="1204"/>
                </a:lnTo>
                <a:lnTo>
                  <a:pt x="399" y="1207"/>
                </a:lnTo>
                <a:lnTo>
                  <a:pt x="405" y="1207"/>
                </a:lnTo>
                <a:lnTo>
                  <a:pt x="405" y="0"/>
                </a:lnTo>
                <a:lnTo>
                  <a:pt x="0" y="0"/>
                </a:lnTo>
                <a:lnTo>
                  <a:pt x="0" y="1214"/>
                </a:lnTo>
                <a:lnTo>
                  <a:pt x="405" y="1214"/>
                </a:lnTo>
                <a:lnTo>
                  <a:pt x="405" y="1207"/>
                </a:lnTo>
                <a:lnTo>
                  <a:pt x="399" y="1207"/>
                </a:lnTo>
                <a:close/>
              </a:path>
            </a:pathLst>
          </a:custGeom>
          <a:solidFill>
            <a:srgbClr val="0079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3" name="Freeform 1086"/>
          <p:cNvSpPr>
            <a:spLocks/>
          </p:cNvSpPr>
          <p:nvPr/>
        </p:nvSpPr>
        <p:spPr bwMode="auto">
          <a:xfrm>
            <a:off x="4011613" y="2198688"/>
            <a:ext cx="642937" cy="1927225"/>
          </a:xfrm>
          <a:custGeom>
            <a:avLst/>
            <a:gdLst>
              <a:gd name="T0" fmla="*/ 633412 w 405"/>
              <a:gd name="T1" fmla="*/ 1916113 h 1214"/>
              <a:gd name="T2" fmla="*/ 633412 w 405"/>
              <a:gd name="T3" fmla="*/ 1911350 h 1214"/>
              <a:gd name="T4" fmla="*/ 17462 w 405"/>
              <a:gd name="T5" fmla="*/ 1911350 h 1214"/>
              <a:gd name="T6" fmla="*/ 17462 w 405"/>
              <a:gd name="T7" fmla="*/ 15875 h 1214"/>
              <a:gd name="T8" fmla="*/ 627062 w 405"/>
              <a:gd name="T9" fmla="*/ 15875 h 1214"/>
              <a:gd name="T10" fmla="*/ 627062 w 405"/>
              <a:gd name="T11" fmla="*/ 1916113 h 1214"/>
              <a:gd name="T12" fmla="*/ 633412 w 405"/>
              <a:gd name="T13" fmla="*/ 1916113 h 1214"/>
              <a:gd name="T14" fmla="*/ 633412 w 405"/>
              <a:gd name="T15" fmla="*/ 1911350 h 1214"/>
              <a:gd name="T16" fmla="*/ 633412 w 405"/>
              <a:gd name="T17" fmla="*/ 1916113 h 1214"/>
              <a:gd name="T18" fmla="*/ 642937 w 405"/>
              <a:gd name="T19" fmla="*/ 1916113 h 1214"/>
              <a:gd name="T20" fmla="*/ 642937 w 405"/>
              <a:gd name="T21" fmla="*/ 0 h 1214"/>
              <a:gd name="T22" fmla="*/ 0 w 405"/>
              <a:gd name="T23" fmla="*/ 0 h 1214"/>
              <a:gd name="T24" fmla="*/ 0 w 405"/>
              <a:gd name="T25" fmla="*/ 1927225 h 1214"/>
              <a:gd name="T26" fmla="*/ 642937 w 405"/>
              <a:gd name="T27" fmla="*/ 1927225 h 1214"/>
              <a:gd name="T28" fmla="*/ 642937 w 405"/>
              <a:gd name="T29" fmla="*/ 1916113 h 1214"/>
              <a:gd name="T30" fmla="*/ 633412 w 405"/>
              <a:gd name="T31" fmla="*/ 1916113 h 121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05"/>
              <a:gd name="T49" fmla="*/ 0 h 1214"/>
              <a:gd name="T50" fmla="*/ 405 w 405"/>
              <a:gd name="T51" fmla="*/ 1214 h 121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05" h="1214">
                <a:moveTo>
                  <a:pt x="399" y="1207"/>
                </a:moveTo>
                <a:lnTo>
                  <a:pt x="399" y="1204"/>
                </a:lnTo>
                <a:lnTo>
                  <a:pt x="11" y="1204"/>
                </a:lnTo>
                <a:lnTo>
                  <a:pt x="11" y="10"/>
                </a:lnTo>
                <a:lnTo>
                  <a:pt x="395" y="10"/>
                </a:lnTo>
                <a:lnTo>
                  <a:pt x="395" y="1207"/>
                </a:lnTo>
                <a:lnTo>
                  <a:pt x="399" y="1207"/>
                </a:lnTo>
                <a:lnTo>
                  <a:pt x="399" y="1204"/>
                </a:lnTo>
                <a:lnTo>
                  <a:pt x="399" y="1207"/>
                </a:lnTo>
                <a:lnTo>
                  <a:pt x="405" y="1207"/>
                </a:lnTo>
                <a:lnTo>
                  <a:pt x="405" y="0"/>
                </a:lnTo>
                <a:lnTo>
                  <a:pt x="0" y="0"/>
                </a:lnTo>
                <a:lnTo>
                  <a:pt x="0" y="1214"/>
                </a:lnTo>
                <a:lnTo>
                  <a:pt x="405" y="1214"/>
                </a:lnTo>
                <a:lnTo>
                  <a:pt x="405" y="1207"/>
                </a:lnTo>
                <a:lnTo>
                  <a:pt x="399" y="1207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4" name="Rectangle 1087"/>
          <p:cNvSpPr>
            <a:spLocks noChangeArrowheads="1"/>
          </p:cNvSpPr>
          <p:nvPr/>
        </p:nvSpPr>
        <p:spPr bwMode="auto">
          <a:xfrm>
            <a:off x="4011613" y="2433638"/>
            <a:ext cx="633412" cy="15875"/>
          </a:xfrm>
          <a:prstGeom prst="rect">
            <a:avLst/>
          </a:prstGeom>
          <a:solidFill>
            <a:srgbClr val="0079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5" name="Freeform 1088"/>
          <p:cNvSpPr>
            <a:spLocks/>
          </p:cNvSpPr>
          <p:nvPr/>
        </p:nvSpPr>
        <p:spPr bwMode="auto">
          <a:xfrm>
            <a:off x="4011613" y="2433638"/>
            <a:ext cx="633412" cy="15875"/>
          </a:xfrm>
          <a:custGeom>
            <a:avLst/>
            <a:gdLst>
              <a:gd name="T0" fmla="*/ 0 w 399"/>
              <a:gd name="T1" fmla="*/ 15875 h 10"/>
              <a:gd name="T2" fmla="*/ 633412 w 399"/>
              <a:gd name="T3" fmla="*/ 15875 h 10"/>
              <a:gd name="T4" fmla="*/ 633412 w 399"/>
              <a:gd name="T5" fmla="*/ 0 h 10"/>
              <a:gd name="T6" fmla="*/ 0 w 399"/>
              <a:gd name="T7" fmla="*/ 0 h 10"/>
              <a:gd name="T8" fmla="*/ 0 60000 65536"/>
              <a:gd name="T9" fmla="*/ 0 60000 65536"/>
              <a:gd name="T10" fmla="*/ 0 60000 65536"/>
              <a:gd name="T11" fmla="*/ 0 60000 65536"/>
              <a:gd name="T12" fmla="*/ 0 w 399"/>
              <a:gd name="T13" fmla="*/ 0 h 10"/>
              <a:gd name="T14" fmla="*/ 399 w 399"/>
              <a:gd name="T15" fmla="*/ 10 h 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9" h="10">
                <a:moveTo>
                  <a:pt x="0" y="10"/>
                </a:moveTo>
                <a:lnTo>
                  <a:pt x="399" y="10"/>
                </a:lnTo>
                <a:lnTo>
                  <a:pt x="399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6" name="Rectangle 1089"/>
          <p:cNvSpPr>
            <a:spLocks noChangeArrowheads="1"/>
          </p:cNvSpPr>
          <p:nvPr/>
        </p:nvSpPr>
        <p:spPr bwMode="auto">
          <a:xfrm>
            <a:off x="4011613" y="2674938"/>
            <a:ext cx="633412" cy="15875"/>
          </a:xfrm>
          <a:prstGeom prst="rect">
            <a:avLst/>
          </a:prstGeom>
          <a:solidFill>
            <a:srgbClr val="0079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7" name="Freeform 1090"/>
          <p:cNvSpPr>
            <a:spLocks/>
          </p:cNvSpPr>
          <p:nvPr/>
        </p:nvSpPr>
        <p:spPr bwMode="auto">
          <a:xfrm>
            <a:off x="4011613" y="2674938"/>
            <a:ext cx="633412" cy="15875"/>
          </a:xfrm>
          <a:custGeom>
            <a:avLst/>
            <a:gdLst>
              <a:gd name="T0" fmla="*/ 0 w 399"/>
              <a:gd name="T1" fmla="*/ 15875 h 10"/>
              <a:gd name="T2" fmla="*/ 633412 w 399"/>
              <a:gd name="T3" fmla="*/ 15875 h 10"/>
              <a:gd name="T4" fmla="*/ 633412 w 399"/>
              <a:gd name="T5" fmla="*/ 0 h 10"/>
              <a:gd name="T6" fmla="*/ 0 w 399"/>
              <a:gd name="T7" fmla="*/ 0 h 10"/>
              <a:gd name="T8" fmla="*/ 0 60000 65536"/>
              <a:gd name="T9" fmla="*/ 0 60000 65536"/>
              <a:gd name="T10" fmla="*/ 0 60000 65536"/>
              <a:gd name="T11" fmla="*/ 0 60000 65536"/>
              <a:gd name="T12" fmla="*/ 0 w 399"/>
              <a:gd name="T13" fmla="*/ 0 h 10"/>
              <a:gd name="T14" fmla="*/ 399 w 399"/>
              <a:gd name="T15" fmla="*/ 10 h 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9" h="10">
                <a:moveTo>
                  <a:pt x="0" y="10"/>
                </a:moveTo>
                <a:lnTo>
                  <a:pt x="399" y="10"/>
                </a:lnTo>
                <a:lnTo>
                  <a:pt x="399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8" name="Rectangle 1091"/>
          <p:cNvSpPr>
            <a:spLocks noChangeArrowheads="1"/>
          </p:cNvSpPr>
          <p:nvPr/>
        </p:nvSpPr>
        <p:spPr bwMode="auto">
          <a:xfrm>
            <a:off x="4011613" y="2916238"/>
            <a:ext cx="633412" cy="15875"/>
          </a:xfrm>
          <a:prstGeom prst="rect">
            <a:avLst/>
          </a:prstGeom>
          <a:solidFill>
            <a:srgbClr val="0079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9" name="Freeform 1092"/>
          <p:cNvSpPr>
            <a:spLocks/>
          </p:cNvSpPr>
          <p:nvPr/>
        </p:nvSpPr>
        <p:spPr bwMode="auto">
          <a:xfrm>
            <a:off x="4011613" y="2916238"/>
            <a:ext cx="633412" cy="15875"/>
          </a:xfrm>
          <a:custGeom>
            <a:avLst/>
            <a:gdLst>
              <a:gd name="T0" fmla="*/ 0 w 399"/>
              <a:gd name="T1" fmla="*/ 15875 h 10"/>
              <a:gd name="T2" fmla="*/ 633412 w 399"/>
              <a:gd name="T3" fmla="*/ 15875 h 10"/>
              <a:gd name="T4" fmla="*/ 633412 w 399"/>
              <a:gd name="T5" fmla="*/ 0 h 10"/>
              <a:gd name="T6" fmla="*/ 0 w 399"/>
              <a:gd name="T7" fmla="*/ 0 h 10"/>
              <a:gd name="T8" fmla="*/ 0 60000 65536"/>
              <a:gd name="T9" fmla="*/ 0 60000 65536"/>
              <a:gd name="T10" fmla="*/ 0 60000 65536"/>
              <a:gd name="T11" fmla="*/ 0 60000 65536"/>
              <a:gd name="T12" fmla="*/ 0 w 399"/>
              <a:gd name="T13" fmla="*/ 0 h 10"/>
              <a:gd name="T14" fmla="*/ 399 w 399"/>
              <a:gd name="T15" fmla="*/ 10 h 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9" h="10">
                <a:moveTo>
                  <a:pt x="0" y="10"/>
                </a:moveTo>
                <a:lnTo>
                  <a:pt x="399" y="10"/>
                </a:lnTo>
                <a:lnTo>
                  <a:pt x="399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0" name="Rectangle 1093"/>
          <p:cNvSpPr>
            <a:spLocks noChangeArrowheads="1"/>
          </p:cNvSpPr>
          <p:nvPr/>
        </p:nvSpPr>
        <p:spPr bwMode="auto">
          <a:xfrm>
            <a:off x="4011613" y="3151188"/>
            <a:ext cx="633412" cy="15875"/>
          </a:xfrm>
          <a:prstGeom prst="rect">
            <a:avLst/>
          </a:prstGeom>
          <a:solidFill>
            <a:srgbClr val="0079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1" name="Freeform 1094"/>
          <p:cNvSpPr>
            <a:spLocks/>
          </p:cNvSpPr>
          <p:nvPr/>
        </p:nvSpPr>
        <p:spPr bwMode="auto">
          <a:xfrm>
            <a:off x="4011613" y="3151188"/>
            <a:ext cx="633412" cy="15875"/>
          </a:xfrm>
          <a:custGeom>
            <a:avLst/>
            <a:gdLst>
              <a:gd name="T0" fmla="*/ 0 w 399"/>
              <a:gd name="T1" fmla="*/ 15875 h 10"/>
              <a:gd name="T2" fmla="*/ 633412 w 399"/>
              <a:gd name="T3" fmla="*/ 15875 h 10"/>
              <a:gd name="T4" fmla="*/ 633412 w 399"/>
              <a:gd name="T5" fmla="*/ 0 h 10"/>
              <a:gd name="T6" fmla="*/ 0 w 399"/>
              <a:gd name="T7" fmla="*/ 0 h 10"/>
              <a:gd name="T8" fmla="*/ 0 60000 65536"/>
              <a:gd name="T9" fmla="*/ 0 60000 65536"/>
              <a:gd name="T10" fmla="*/ 0 60000 65536"/>
              <a:gd name="T11" fmla="*/ 0 60000 65536"/>
              <a:gd name="T12" fmla="*/ 0 w 399"/>
              <a:gd name="T13" fmla="*/ 0 h 10"/>
              <a:gd name="T14" fmla="*/ 399 w 399"/>
              <a:gd name="T15" fmla="*/ 10 h 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9" h="10">
                <a:moveTo>
                  <a:pt x="0" y="10"/>
                </a:moveTo>
                <a:lnTo>
                  <a:pt x="399" y="10"/>
                </a:lnTo>
                <a:lnTo>
                  <a:pt x="399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2" name="Rectangle 1095"/>
          <p:cNvSpPr>
            <a:spLocks noChangeArrowheads="1"/>
          </p:cNvSpPr>
          <p:nvPr/>
        </p:nvSpPr>
        <p:spPr bwMode="auto">
          <a:xfrm>
            <a:off x="4011613" y="3392488"/>
            <a:ext cx="633412" cy="15875"/>
          </a:xfrm>
          <a:prstGeom prst="rect">
            <a:avLst/>
          </a:prstGeom>
          <a:solidFill>
            <a:srgbClr val="0079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3" name="Freeform 1096"/>
          <p:cNvSpPr>
            <a:spLocks/>
          </p:cNvSpPr>
          <p:nvPr/>
        </p:nvSpPr>
        <p:spPr bwMode="auto">
          <a:xfrm>
            <a:off x="4011613" y="3392488"/>
            <a:ext cx="633412" cy="15875"/>
          </a:xfrm>
          <a:custGeom>
            <a:avLst/>
            <a:gdLst>
              <a:gd name="T0" fmla="*/ 0 w 399"/>
              <a:gd name="T1" fmla="*/ 15875 h 10"/>
              <a:gd name="T2" fmla="*/ 633412 w 399"/>
              <a:gd name="T3" fmla="*/ 15875 h 10"/>
              <a:gd name="T4" fmla="*/ 633412 w 399"/>
              <a:gd name="T5" fmla="*/ 0 h 10"/>
              <a:gd name="T6" fmla="*/ 0 w 399"/>
              <a:gd name="T7" fmla="*/ 0 h 10"/>
              <a:gd name="T8" fmla="*/ 0 60000 65536"/>
              <a:gd name="T9" fmla="*/ 0 60000 65536"/>
              <a:gd name="T10" fmla="*/ 0 60000 65536"/>
              <a:gd name="T11" fmla="*/ 0 60000 65536"/>
              <a:gd name="T12" fmla="*/ 0 w 399"/>
              <a:gd name="T13" fmla="*/ 0 h 10"/>
              <a:gd name="T14" fmla="*/ 399 w 399"/>
              <a:gd name="T15" fmla="*/ 10 h 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9" h="10">
                <a:moveTo>
                  <a:pt x="0" y="10"/>
                </a:moveTo>
                <a:lnTo>
                  <a:pt x="399" y="10"/>
                </a:lnTo>
                <a:lnTo>
                  <a:pt x="399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4" name="Rectangle 1097"/>
          <p:cNvSpPr>
            <a:spLocks noChangeArrowheads="1"/>
          </p:cNvSpPr>
          <p:nvPr/>
        </p:nvSpPr>
        <p:spPr bwMode="auto">
          <a:xfrm>
            <a:off x="4011613" y="3633788"/>
            <a:ext cx="633412" cy="15875"/>
          </a:xfrm>
          <a:prstGeom prst="rect">
            <a:avLst/>
          </a:prstGeom>
          <a:solidFill>
            <a:srgbClr val="0079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5" name="Freeform 1098"/>
          <p:cNvSpPr>
            <a:spLocks/>
          </p:cNvSpPr>
          <p:nvPr/>
        </p:nvSpPr>
        <p:spPr bwMode="auto">
          <a:xfrm>
            <a:off x="4011613" y="3633788"/>
            <a:ext cx="633412" cy="15875"/>
          </a:xfrm>
          <a:custGeom>
            <a:avLst/>
            <a:gdLst>
              <a:gd name="T0" fmla="*/ 0 w 399"/>
              <a:gd name="T1" fmla="*/ 15875 h 10"/>
              <a:gd name="T2" fmla="*/ 633412 w 399"/>
              <a:gd name="T3" fmla="*/ 15875 h 10"/>
              <a:gd name="T4" fmla="*/ 633412 w 399"/>
              <a:gd name="T5" fmla="*/ 0 h 10"/>
              <a:gd name="T6" fmla="*/ 0 w 399"/>
              <a:gd name="T7" fmla="*/ 0 h 10"/>
              <a:gd name="T8" fmla="*/ 0 60000 65536"/>
              <a:gd name="T9" fmla="*/ 0 60000 65536"/>
              <a:gd name="T10" fmla="*/ 0 60000 65536"/>
              <a:gd name="T11" fmla="*/ 0 60000 65536"/>
              <a:gd name="T12" fmla="*/ 0 w 399"/>
              <a:gd name="T13" fmla="*/ 0 h 10"/>
              <a:gd name="T14" fmla="*/ 399 w 399"/>
              <a:gd name="T15" fmla="*/ 10 h 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9" h="10">
                <a:moveTo>
                  <a:pt x="0" y="10"/>
                </a:moveTo>
                <a:lnTo>
                  <a:pt x="399" y="10"/>
                </a:lnTo>
                <a:lnTo>
                  <a:pt x="399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6" name="Rectangle 1099"/>
          <p:cNvSpPr>
            <a:spLocks noChangeArrowheads="1"/>
          </p:cNvSpPr>
          <p:nvPr/>
        </p:nvSpPr>
        <p:spPr bwMode="auto">
          <a:xfrm>
            <a:off x="4011613" y="3868738"/>
            <a:ext cx="633412" cy="15875"/>
          </a:xfrm>
          <a:prstGeom prst="rect">
            <a:avLst/>
          </a:prstGeom>
          <a:solidFill>
            <a:srgbClr val="0079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7" name="Freeform 1100"/>
          <p:cNvSpPr>
            <a:spLocks/>
          </p:cNvSpPr>
          <p:nvPr/>
        </p:nvSpPr>
        <p:spPr bwMode="auto">
          <a:xfrm>
            <a:off x="4011613" y="3868738"/>
            <a:ext cx="633412" cy="15875"/>
          </a:xfrm>
          <a:custGeom>
            <a:avLst/>
            <a:gdLst>
              <a:gd name="T0" fmla="*/ 0 w 399"/>
              <a:gd name="T1" fmla="*/ 15875 h 10"/>
              <a:gd name="T2" fmla="*/ 633412 w 399"/>
              <a:gd name="T3" fmla="*/ 15875 h 10"/>
              <a:gd name="T4" fmla="*/ 633412 w 399"/>
              <a:gd name="T5" fmla="*/ 0 h 10"/>
              <a:gd name="T6" fmla="*/ 0 w 399"/>
              <a:gd name="T7" fmla="*/ 0 h 10"/>
              <a:gd name="T8" fmla="*/ 0 60000 65536"/>
              <a:gd name="T9" fmla="*/ 0 60000 65536"/>
              <a:gd name="T10" fmla="*/ 0 60000 65536"/>
              <a:gd name="T11" fmla="*/ 0 60000 65536"/>
              <a:gd name="T12" fmla="*/ 0 w 399"/>
              <a:gd name="T13" fmla="*/ 0 h 10"/>
              <a:gd name="T14" fmla="*/ 399 w 399"/>
              <a:gd name="T15" fmla="*/ 10 h 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9" h="10">
                <a:moveTo>
                  <a:pt x="0" y="10"/>
                </a:moveTo>
                <a:lnTo>
                  <a:pt x="399" y="10"/>
                </a:lnTo>
                <a:lnTo>
                  <a:pt x="399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8" name="Rectangle 1101"/>
          <p:cNvSpPr>
            <a:spLocks noChangeArrowheads="1"/>
          </p:cNvSpPr>
          <p:nvPr/>
        </p:nvSpPr>
        <p:spPr bwMode="auto">
          <a:xfrm>
            <a:off x="3656013" y="1970088"/>
            <a:ext cx="32380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8x2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69" name="Rectangle 1104"/>
          <p:cNvSpPr>
            <a:spLocks noChangeArrowheads="1"/>
          </p:cNvSpPr>
          <p:nvPr/>
        </p:nvSpPr>
        <p:spPr bwMode="auto">
          <a:xfrm>
            <a:off x="3983038" y="1970088"/>
            <a:ext cx="4408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Mem.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70" name="Rectangle 1105"/>
          <p:cNvSpPr>
            <a:spLocks noChangeArrowheads="1"/>
          </p:cNvSpPr>
          <p:nvPr/>
        </p:nvSpPr>
        <p:spPr bwMode="auto">
          <a:xfrm>
            <a:off x="4354513" y="4175125"/>
            <a:ext cx="2388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D0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71" name="Rectangle 1106"/>
          <p:cNvSpPr>
            <a:spLocks noChangeArrowheads="1"/>
          </p:cNvSpPr>
          <p:nvPr/>
        </p:nvSpPr>
        <p:spPr bwMode="auto">
          <a:xfrm>
            <a:off x="4083050" y="4175125"/>
            <a:ext cx="2099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D1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72" name="Rectangle 1107"/>
          <p:cNvSpPr>
            <a:spLocks noChangeArrowheads="1"/>
          </p:cNvSpPr>
          <p:nvPr/>
        </p:nvSpPr>
        <p:spPr bwMode="auto">
          <a:xfrm>
            <a:off x="3886200" y="2233613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73" name="Rectangle 1108"/>
          <p:cNvSpPr>
            <a:spLocks noChangeArrowheads="1"/>
          </p:cNvSpPr>
          <p:nvPr/>
        </p:nvSpPr>
        <p:spPr bwMode="auto">
          <a:xfrm>
            <a:off x="3886200" y="2468563"/>
            <a:ext cx="801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74" name="Rectangle 1109"/>
          <p:cNvSpPr>
            <a:spLocks noChangeArrowheads="1"/>
          </p:cNvSpPr>
          <p:nvPr/>
        </p:nvSpPr>
        <p:spPr bwMode="auto">
          <a:xfrm>
            <a:off x="3886200" y="2708275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75" name="Rectangle 1110"/>
          <p:cNvSpPr>
            <a:spLocks noChangeArrowheads="1"/>
          </p:cNvSpPr>
          <p:nvPr/>
        </p:nvSpPr>
        <p:spPr bwMode="auto">
          <a:xfrm>
            <a:off x="3886200" y="2943225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76" name="Rectangle 1111"/>
          <p:cNvSpPr>
            <a:spLocks noChangeArrowheads="1"/>
          </p:cNvSpPr>
          <p:nvPr/>
        </p:nvSpPr>
        <p:spPr bwMode="auto">
          <a:xfrm>
            <a:off x="3886200" y="3186113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4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77" name="Rectangle 1112"/>
          <p:cNvSpPr>
            <a:spLocks noChangeArrowheads="1"/>
          </p:cNvSpPr>
          <p:nvPr/>
        </p:nvSpPr>
        <p:spPr bwMode="auto">
          <a:xfrm>
            <a:off x="3886200" y="3421063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78" name="Rectangle 1113"/>
          <p:cNvSpPr>
            <a:spLocks noChangeArrowheads="1"/>
          </p:cNvSpPr>
          <p:nvPr/>
        </p:nvSpPr>
        <p:spPr bwMode="auto">
          <a:xfrm>
            <a:off x="3886200" y="3663950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6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79" name="Rectangle 1114"/>
          <p:cNvSpPr>
            <a:spLocks noChangeArrowheads="1"/>
          </p:cNvSpPr>
          <p:nvPr/>
        </p:nvSpPr>
        <p:spPr bwMode="auto">
          <a:xfrm>
            <a:off x="3886200" y="3895725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7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80" name="Rectangle 1115"/>
          <p:cNvSpPr>
            <a:spLocks noChangeArrowheads="1"/>
          </p:cNvSpPr>
          <p:nvPr/>
        </p:nvSpPr>
        <p:spPr bwMode="auto">
          <a:xfrm>
            <a:off x="3614738" y="3074988"/>
            <a:ext cx="20037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a2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81" name="Rectangle 1116"/>
          <p:cNvSpPr>
            <a:spLocks noChangeArrowheads="1"/>
          </p:cNvSpPr>
          <p:nvPr/>
        </p:nvSpPr>
        <p:spPr bwMode="auto">
          <a:xfrm>
            <a:off x="3614738" y="3257550"/>
            <a:ext cx="17152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a1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82" name="Rectangle 1117"/>
          <p:cNvSpPr>
            <a:spLocks noChangeArrowheads="1"/>
          </p:cNvSpPr>
          <p:nvPr/>
        </p:nvSpPr>
        <p:spPr bwMode="auto">
          <a:xfrm>
            <a:off x="3614738" y="3471863"/>
            <a:ext cx="20037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a0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83" name="Rectangle 1118"/>
          <p:cNvSpPr>
            <a:spLocks noChangeArrowheads="1"/>
          </p:cNvSpPr>
          <p:nvPr/>
        </p:nvSpPr>
        <p:spPr bwMode="auto">
          <a:xfrm>
            <a:off x="6049963" y="2401888"/>
            <a:ext cx="2484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m0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84" name="Rectangle 1119"/>
          <p:cNvSpPr>
            <a:spLocks noChangeArrowheads="1"/>
          </p:cNvSpPr>
          <p:nvPr/>
        </p:nvSpPr>
        <p:spPr bwMode="auto">
          <a:xfrm>
            <a:off x="7826375" y="2667000"/>
            <a:ext cx="2035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o0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85" name="Rectangle 1120"/>
          <p:cNvSpPr>
            <a:spLocks noChangeArrowheads="1"/>
          </p:cNvSpPr>
          <p:nvPr/>
        </p:nvSpPr>
        <p:spPr bwMode="auto">
          <a:xfrm>
            <a:off x="7832725" y="4313238"/>
            <a:ext cx="17472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o1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86" name="Rectangle 1121"/>
          <p:cNvSpPr>
            <a:spLocks noChangeArrowheads="1"/>
          </p:cNvSpPr>
          <p:nvPr/>
        </p:nvSpPr>
        <p:spPr bwMode="auto">
          <a:xfrm>
            <a:off x="6916738" y="2492375"/>
            <a:ext cx="158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i0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87" name="Rectangle 1122"/>
          <p:cNvSpPr>
            <a:spLocks noChangeArrowheads="1"/>
          </p:cNvSpPr>
          <p:nvPr/>
        </p:nvSpPr>
        <p:spPr bwMode="auto">
          <a:xfrm>
            <a:off x="7367588" y="2363788"/>
            <a:ext cx="19717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s0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88" name="Rectangle 1123"/>
          <p:cNvSpPr>
            <a:spLocks noChangeArrowheads="1"/>
          </p:cNvSpPr>
          <p:nvPr/>
        </p:nvSpPr>
        <p:spPr bwMode="auto">
          <a:xfrm>
            <a:off x="7627938" y="2771775"/>
            <a:ext cx="1057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d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89" name="Rectangle 1124"/>
          <p:cNvSpPr>
            <a:spLocks noChangeArrowheads="1"/>
          </p:cNvSpPr>
          <p:nvPr/>
        </p:nvSpPr>
        <p:spPr bwMode="auto">
          <a:xfrm>
            <a:off x="7056438" y="2363788"/>
            <a:ext cx="16831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s1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90" name="Rectangle 1125"/>
          <p:cNvSpPr>
            <a:spLocks noChangeArrowheads="1"/>
          </p:cNvSpPr>
          <p:nvPr/>
        </p:nvSpPr>
        <p:spPr bwMode="auto">
          <a:xfrm>
            <a:off x="6916738" y="2674938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i1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91" name="Rectangle 1126"/>
          <p:cNvSpPr>
            <a:spLocks noChangeArrowheads="1"/>
          </p:cNvSpPr>
          <p:nvPr/>
        </p:nvSpPr>
        <p:spPr bwMode="auto">
          <a:xfrm>
            <a:off x="6916738" y="2846388"/>
            <a:ext cx="158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i2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92" name="Rectangle 1127"/>
          <p:cNvSpPr>
            <a:spLocks noChangeArrowheads="1"/>
          </p:cNvSpPr>
          <p:nvPr/>
        </p:nvSpPr>
        <p:spPr bwMode="auto">
          <a:xfrm>
            <a:off x="6916738" y="3027363"/>
            <a:ext cx="158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i3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93" name="Rectangle 1128"/>
          <p:cNvSpPr>
            <a:spLocks noChangeArrowheads="1"/>
          </p:cNvSpPr>
          <p:nvPr/>
        </p:nvSpPr>
        <p:spPr bwMode="auto">
          <a:xfrm>
            <a:off x="6049963" y="2581275"/>
            <a:ext cx="2196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m1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94" name="Rectangle 1129"/>
          <p:cNvSpPr>
            <a:spLocks noChangeArrowheads="1"/>
          </p:cNvSpPr>
          <p:nvPr/>
        </p:nvSpPr>
        <p:spPr bwMode="auto">
          <a:xfrm>
            <a:off x="6049963" y="2765425"/>
            <a:ext cx="2484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m2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95" name="Rectangle 1130"/>
          <p:cNvSpPr>
            <a:spLocks noChangeArrowheads="1"/>
          </p:cNvSpPr>
          <p:nvPr/>
        </p:nvSpPr>
        <p:spPr bwMode="auto">
          <a:xfrm>
            <a:off x="6049963" y="2947988"/>
            <a:ext cx="2484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m3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96" name="Rectangle 1131"/>
          <p:cNvSpPr>
            <a:spLocks noChangeArrowheads="1"/>
          </p:cNvSpPr>
          <p:nvPr/>
        </p:nvSpPr>
        <p:spPr bwMode="auto">
          <a:xfrm>
            <a:off x="2224088" y="4543425"/>
            <a:ext cx="2484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m0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97" name="Rectangle 1132"/>
          <p:cNvSpPr>
            <a:spLocks noChangeArrowheads="1"/>
          </p:cNvSpPr>
          <p:nvPr/>
        </p:nvSpPr>
        <p:spPr bwMode="auto">
          <a:xfrm>
            <a:off x="2224088" y="4737100"/>
            <a:ext cx="2196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m1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98" name="Rectangle 1133"/>
          <p:cNvSpPr>
            <a:spLocks noChangeArrowheads="1"/>
          </p:cNvSpPr>
          <p:nvPr/>
        </p:nvSpPr>
        <p:spPr bwMode="auto">
          <a:xfrm>
            <a:off x="2890838" y="4570413"/>
            <a:ext cx="2035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o0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99" name="Rectangle 1134"/>
          <p:cNvSpPr>
            <a:spLocks noChangeArrowheads="1"/>
          </p:cNvSpPr>
          <p:nvPr/>
        </p:nvSpPr>
        <p:spPr bwMode="auto">
          <a:xfrm>
            <a:off x="2890838" y="4570413"/>
            <a:ext cx="2035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o0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00" name="Rectangle 1135"/>
          <p:cNvSpPr>
            <a:spLocks noChangeArrowheads="1"/>
          </p:cNvSpPr>
          <p:nvPr/>
        </p:nvSpPr>
        <p:spPr bwMode="auto">
          <a:xfrm>
            <a:off x="2890838" y="4843463"/>
            <a:ext cx="16350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o1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01" name="Rectangle 1136"/>
          <p:cNvSpPr>
            <a:spLocks noChangeArrowheads="1"/>
          </p:cNvSpPr>
          <p:nvPr/>
        </p:nvSpPr>
        <p:spPr bwMode="auto">
          <a:xfrm>
            <a:off x="2890838" y="4843463"/>
            <a:ext cx="16350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o1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02" name="Rectangle 1137"/>
          <p:cNvSpPr>
            <a:spLocks noChangeArrowheads="1"/>
          </p:cNvSpPr>
          <p:nvPr/>
        </p:nvSpPr>
        <p:spPr bwMode="auto">
          <a:xfrm>
            <a:off x="2224088" y="4924425"/>
            <a:ext cx="2484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m2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03" name="Rectangle 1138"/>
          <p:cNvSpPr>
            <a:spLocks noChangeArrowheads="1"/>
          </p:cNvSpPr>
          <p:nvPr/>
        </p:nvSpPr>
        <p:spPr bwMode="auto">
          <a:xfrm>
            <a:off x="2224088" y="5122863"/>
            <a:ext cx="2301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m3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04" name="Freeform 1139"/>
          <p:cNvSpPr>
            <a:spLocks/>
          </p:cNvSpPr>
          <p:nvPr/>
        </p:nvSpPr>
        <p:spPr bwMode="auto">
          <a:xfrm>
            <a:off x="2159000" y="4114800"/>
            <a:ext cx="958850" cy="1290638"/>
          </a:xfrm>
          <a:custGeom>
            <a:avLst/>
            <a:gdLst>
              <a:gd name="T0" fmla="*/ 954088 w 604"/>
              <a:gd name="T1" fmla="*/ 1285875 h 813"/>
              <a:gd name="T2" fmla="*/ 954088 w 604"/>
              <a:gd name="T3" fmla="*/ 1274763 h 813"/>
              <a:gd name="T4" fmla="*/ 15875 w 604"/>
              <a:gd name="T5" fmla="*/ 1274763 h 813"/>
              <a:gd name="T6" fmla="*/ 15875 w 604"/>
              <a:gd name="T7" fmla="*/ 15875 h 813"/>
              <a:gd name="T8" fmla="*/ 947738 w 604"/>
              <a:gd name="T9" fmla="*/ 15875 h 813"/>
              <a:gd name="T10" fmla="*/ 947738 w 604"/>
              <a:gd name="T11" fmla="*/ 1285875 h 813"/>
              <a:gd name="T12" fmla="*/ 954088 w 604"/>
              <a:gd name="T13" fmla="*/ 1285875 h 813"/>
              <a:gd name="T14" fmla="*/ 954088 w 604"/>
              <a:gd name="T15" fmla="*/ 1274763 h 813"/>
              <a:gd name="T16" fmla="*/ 954088 w 604"/>
              <a:gd name="T17" fmla="*/ 1285875 h 813"/>
              <a:gd name="T18" fmla="*/ 958850 w 604"/>
              <a:gd name="T19" fmla="*/ 1285875 h 813"/>
              <a:gd name="T20" fmla="*/ 958850 w 604"/>
              <a:gd name="T21" fmla="*/ 0 h 813"/>
              <a:gd name="T22" fmla="*/ 0 w 604"/>
              <a:gd name="T23" fmla="*/ 0 h 813"/>
              <a:gd name="T24" fmla="*/ 0 w 604"/>
              <a:gd name="T25" fmla="*/ 1290638 h 813"/>
              <a:gd name="T26" fmla="*/ 958850 w 604"/>
              <a:gd name="T27" fmla="*/ 1290638 h 813"/>
              <a:gd name="T28" fmla="*/ 958850 w 604"/>
              <a:gd name="T29" fmla="*/ 1285875 h 813"/>
              <a:gd name="T30" fmla="*/ 954088 w 604"/>
              <a:gd name="T31" fmla="*/ 1285875 h 81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4"/>
              <a:gd name="T49" fmla="*/ 0 h 813"/>
              <a:gd name="T50" fmla="*/ 604 w 604"/>
              <a:gd name="T51" fmla="*/ 813 h 81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4" h="813">
                <a:moveTo>
                  <a:pt x="601" y="810"/>
                </a:moveTo>
                <a:lnTo>
                  <a:pt x="601" y="803"/>
                </a:lnTo>
                <a:lnTo>
                  <a:pt x="10" y="803"/>
                </a:lnTo>
                <a:lnTo>
                  <a:pt x="10" y="10"/>
                </a:lnTo>
                <a:lnTo>
                  <a:pt x="597" y="10"/>
                </a:lnTo>
                <a:lnTo>
                  <a:pt x="597" y="810"/>
                </a:lnTo>
                <a:lnTo>
                  <a:pt x="601" y="810"/>
                </a:lnTo>
                <a:lnTo>
                  <a:pt x="601" y="803"/>
                </a:lnTo>
                <a:lnTo>
                  <a:pt x="601" y="810"/>
                </a:lnTo>
                <a:lnTo>
                  <a:pt x="604" y="810"/>
                </a:lnTo>
                <a:lnTo>
                  <a:pt x="604" y="0"/>
                </a:lnTo>
                <a:lnTo>
                  <a:pt x="0" y="0"/>
                </a:lnTo>
                <a:lnTo>
                  <a:pt x="0" y="813"/>
                </a:lnTo>
                <a:lnTo>
                  <a:pt x="604" y="813"/>
                </a:lnTo>
                <a:lnTo>
                  <a:pt x="604" y="810"/>
                </a:lnTo>
                <a:lnTo>
                  <a:pt x="601" y="810"/>
                </a:lnTo>
                <a:close/>
              </a:path>
            </a:pathLst>
          </a:custGeom>
          <a:solidFill>
            <a:srgbClr val="0079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05" name="Freeform 1140"/>
          <p:cNvSpPr>
            <a:spLocks/>
          </p:cNvSpPr>
          <p:nvPr/>
        </p:nvSpPr>
        <p:spPr bwMode="auto">
          <a:xfrm>
            <a:off x="2159000" y="4114800"/>
            <a:ext cx="958850" cy="1290638"/>
          </a:xfrm>
          <a:custGeom>
            <a:avLst/>
            <a:gdLst>
              <a:gd name="T0" fmla="*/ 954088 w 604"/>
              <a:gd name="T1" fmla="*/ 1285875 h 813"/>
              <a:gd name="T2" fmla="*/ 954088 w 604"/>
              <a:gd name="T3" fmla="*/ 1274763 h 813"/>
              <a:gd name="T4" fmla="*/ 15875 w 604"/>
              <a:gd name="T5" fmla="*/ 1274763 h 813"/>
              <a:gd name="T6" fmla="*/ 15875 w 604"/>
              <a:gd name="T7" fmla="*/ 15875 h 813"/>
              <a:gd name="T8" fmla="*/ 947738 w 604"/>
              <a:gd name="T9" fmla="*/ 15875 h 813"/>
              <a:gd name="T10" fmla="*/ 947738 w 604"/>
              <a:gd name="T11" fmla="*/ 1285875 h 813"/>
              <a:gd name="T12" fmla="*/ 954088 w 604"/>
              <a:gd name="T13" fmla="*/ 1285875 h 813"/>
              <a:gd name="T14" fmla="*/ 954088 w 604"/>
              <a:gd name="T15" fmla="*/ 1274763 h 813"/>
              <a:gd name="T16" fmla="*/ 954088 w 604"/>
              <a:gd name="T17" fmla="*/ 1285875 h 813"/>
              <a:gd name="T18" fmla="*/ 958850 w 604"/>
              <a:gd name="T19" fmla="*/ 1285875 h 813"/>
              <a:gd name="T20" fmla="*/ 958850 w 604"/>
              <a:gd name="T21" fmla="*/ 0 h 813"/>
              <a:gd name="T22" fmla="*/ 0 w 604"/>
              <a:gd name="T23" fmla="*/ 0 h 813"/>
              <a:gd name="T24" fmla="*/ 0 w 604"/>
              <a:gd name="T25" fmla="*/ 1290638 h 813"/>
              <a:gd name="T26" fmla="*/ 958850 w 604"/>
              <a:gd name="T27" fmla="*/ 1290638 h 813"/>
              <a:gd name="T28" fmla="*/ 958850 w 604"/>
              <a:gd name="T29" fmla="*/ 1285875 h 813"/>
              <a:gd name="T30" fmla="*/ 954088 w 604"/>
              <a:gd name="T31" fmla="*/ 1285875 h 81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4"/>
              <a:gd name="T49" fmla="*/ 0 h 813"/>
              <a:gd name="T50" fmla="*/ 604 w 604"/>
              <a:gd name="T51" fmla="*/ 813 h 81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4" h="813">
                <a:moveTo>
                  <a:pt x="601" y="810"/>
                </a:moveTo>
                <a:lnTo>
                  <a:pt x="601" y="803"/>
                </a:lnTo>
                <a:lnTo>
                  <a:pt x="10" y="803"/>
                </a:lnTo>
                <a:lnTo>
                  <a:pt x="10" y="10"/>
                </a:lnTo>
                <a:lnTo>
                  <a:pt x="597" y="10"/>
                </a:lnTo>
                <a:lnTo>
                  <a:pt x="597" y="810"/>
                </a:lnTo>
                <a:lnTo>
                  <a:pt x="601" y="810"/>
                </a:lnTo>
                <a:lnTo>
                  <a:pt x="601" y="803"/>
                </a:lnTo>
                <a:lnTo>
                  <a:pt x="601" y="810"/>
                </a:lnTo>
                <a:lnTo>
                  <a:pt x="604" y="810"/>
                </a:lnTo>
                <a:lnTo>
                  <a:pt x="604" y="0"/>
                </a:lnTo>
                <a:lnTo>
                  <a:pt x="0" y="0"/>
                </a:lnTo>
                <a:lnTo>
                  <a:pt x="0" y="813"/>
                </a:lnTo>
                <a:lnTo>
                  <a:pt x="604" y="813"/>
                </a:lnTo>
                <a:lnTo>
                  <a:pt x="604" y="810"/>
                </a:lnTo>
                <a:lnTo>
                  <a:pt x="601" y="81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06" name="Rectangle 1141"/>
          <p:cNvSpPr>
            <a:spLocks noChangeArrowheads="1"/>
          </p:cNvSpPr>
          <p:nvPr/>
        </p:nvSpPr>
        <p:spPr bwMode="auto">
          <a:xfrm>
            <a:off x="2397125" y="4148138"/>
            <a:ext cx="58028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Switch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07" name="Rectangle 1142"/>
          <p:cNvSpPr>
            <a:spLocks noChangeArrowheads="1"/>
          </p:cNvSpPr>
          <p:nvPr/>
        </p:nvSpPr>
        <p:spPr bwMode="auto">
          <a:xfrm>
            <a:off x="2414588" y="4343400"/>
            <a:ext cx="31579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mat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08" name="Rectangle 1144"/>
          <p:cNvSpPr>
            <a:spLocks noChangeArrowheads="1"/>
          </p:cNvSpPr>
          <p:nvPr/>
        </p:nvSpPr>
        <p:spPr bwMode="auto">
          <a:xfrm>
            <a:off x="2700338" y="4343400"/>
            <a:ext cx="865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r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09" name="Rectangle 1145"/>
          <p:cNvSpPr>
            <a:spLocks noChangeArrowheads="1"/>
          </p:cNvSpPr>
          <p:nvPr/>
        </p:nvSpPr>
        <p:spPr bwMode="auto">
          <a:xfrm>
            <a:off x="2760663" y="4343400"/>
            <a:ext cx="15549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ix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10" name="Freeform 1146"/>
          <p:cNvSpPr>
            <a:spLocks/>
          </p:cNvSpPr>
          <p:nvPr/>
        </p:nvSpPr>
        <p:spPr bwMode="auto">
          <a:xfrm>
            <a:off x="2566988" y="4581525"/>
            <a:ext cx="288925" cy="203200"/>
          </a:xfrm>
          <a:custGeom>
            <a:avLst/>
            <a:gdLst>
              <a:gd name="T0" fmla="*/ 277813 w 182"/>
              <a:gd name="T1" fmla="*/ 192087 h 128"/>
              <a:gd name="T2" fmla="*/ 277813 w 182"/>
              <a:gd name="T3" fmla="*/ 187325 h 128"/>
              <a:gd name="T4" fmla="*/ 20637 w 182"/>
              <a:gd name="T5" fmla="*/ 187325 h 128"/>
              <a:gd name="T6" fmla="*/ 20637 w 182"/>
              <a:gd name="T7" fmla="*/ 15875 h 128"/>
              <a:gd name="T8" fmla="*/ 273050 w 182"/>
              <a:gd name="T9" fmla="*/ 15875 h 128"/>
              <a:gd name="T10" fmla="*/ 273050 w 182"/>
              <a:gd name="T11" fmla="*/ 192087 h 128"/>
              <a:gd name="T12" fmla="*/ 277813 w 182"/>
              <a:gd name="T13" fmla="*/ 192087 h 128"/>
              <a:gd name="T14" fmla="*/ 277813 w 182"/>
              <a:gd name="T15" fmla="*/ 187325 h 128"/>
              <a:gd name="T16" fmla="*/ 277813 w 182"/>
              <a:gd name="T17" fmla="*/ 192087 h 128"/>
              <a:gd name="T18" fmla="*/ 288925 w 182"/>
              <a:gd name="T19" fmla="*/ 192087 h 128"/>
              <a:gd name="T20" fmla="*/ 288925 w 182"/>
              <a:gd name="T21" fmla="*/ 0 h 128"/>
              <a:gd name="T22" fmla="*/ 0 w 182"/>
              <a:gd name="T23" fmla="*/ 0 h 128"/>
              <a:gd name="T24" fmla="*/ 0 w 182"/>
              <a:gd name="T25" fmla="*/ 203200 h 128"/>
              <a:gd name="T26" fmla="*/ 288925 w 182"/>
              <a:gd name="T27" fmla="*/ 203200 h 128"/>
              <a:gd name="T28" fmla="*/ 288925 w 182"/>
              <a:gd name="T29" fmla="*/ 192087 h 128"/>
              <a:gd name="T30" fmla="*/ 277813 w 182"/>
              <a:gd name="T31" fmla="*/ 192087 h 12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2"/>
              <a:gd name="T49" fmla="*/ 0 h 128"/>
              <a:gd name="T50" fmla="*/ 182 w 182"/>
              <a:gd name="T51" fmla="*/ 128 h 12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2" h="128">
                <a:moveTo>
                  <a:pt x="175" y="121"/>
                </a:moveTo>
                <a:lnTo>
                  <a:pt x="175" y="118"/>
                </a:lnTo>
                <a:lnTo>
                  <a:pt x="13" y="118"/>
                </a:lnTo>
                <a:lnTo>
                  <a:pt x="13" y="10"/>
                </a:lnTo>
                <a:lnTo>
                  <a:pt x="172" y="10"/>
                </a:lnTo>
                <a:lnTo>
                  <a:pt x="172" y="121"/>
                </a:lnTo>
                <a:lnTo>
                  <a:pt x="175" y="121"/>
                </a:lnTo>
                <a:lnTo>
                  <a:pt x="175" y="118"/>
                </a:lnTo>
                <a:lnTo>
                  <a:pt x="175" y="121"/>
                </a:lnTo>
                <a:lnTo>
                  <a:pt x="182" y="121"/>
                </a:lnTo>
                <a:lnTo>
                  <a:pt x="182" y="0"/>
                </a:lnTo>
                <a:lnTo>
                  <a:pt x="0" y="0"/>
                </a:lnTo>
                <a:lnTo>
                  <a:pt x="0" y="128"/>
                </a:lnTo>
                <a:lnTo>
                  <a:pt x="182" y="128"/>
                </a:lnTo>
                <a:lnTo>
                  <a:pt x="182" y="121"/>
                </a:lnTo>
                <a:lnTo>
                  <a:pt x="175" y="121"/>
                </a:lnTo>
                <a:close/>
              </a:path>
            </a:pathLst>
          </a:custGeom>
          <a:solidFill>
            <a:srgbClr val="0079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11" name="Freeform 1147"/>
          <p:cNvSpPr>
            <a:spLocks/>
          </p:cNvSpPr>
          <p:nvPr/>
        </p:nvSpPr>
        <p:spPr bwMode="auto">
          <a:xfrm>
            <a:off x="2566988" y="4581525"/>
            <a:ext cx="288925" cy="203200"/>
          </a:xfrm>
          <a:custGeom>
            <a:avLst/>
            <a:gdLst>
              <a:gd name="T0" fmla="*/ 277813 w 182"/>
              <a:gd name="T1" fmla="*/ 192087 h 128"/>
              <a:gd name="T2" fmla="*/ 277813 w 182"/>
              <a:gd name="T3" fmla="*/ 187325 h 128"/>
              <a:gd name="T4" fmla="*/ 20637 w 182"/>
              <a:gd name="T5" fmla="*/ 187325 h 128"/>
              <a:gd name="T6" fmla="*/ 20637 w 182"/>
              <a:gd name="T7" fmla="*/ 15875 h 128"/>
              <a:gd name="T8" fmla="*/ 273050 w 182"/>
              <a:gd name="T9" fmla="*/ 15875 h 128"/>
              <a:gd name="T10" fmla="*/ 273050 w 182"/>
              <a:gd name="T11" fmla="*/ 192087 h 128"/>
              <a:gd name="T12" fmla="*/ 277813 w 182"/>
              <a:gd name="T13" fmla="*/ 192087 h 128"/>
              <a:gd name="T14" fmla="*/ 277813 w 182"/>
              <a:gd name="T15" fmla="*/ 187325 h 128"/>
              <a:gd name="T16" fmla="*/ 277813 w 182"/>
              <a:gd name="T17" fmla="*/ 192087 h 128"/>
              <a:gd name="T18" fmla="*/ 288925 w 182"/>
              <a:gd name="T19" fmla="*/ 192087 h 128"/>
              <a:gd name="T20" fmla="*/ 288925 w 182"/>
              <a:gd name="T21" fmla="*/ 0 h 128"/>
              <a:gd name="T22" fmla="*/ 0 w 182"/>
              <a:gd name="T23" fmla="*/ 0 h 128"/>
              <a:gd name="T24" fmla="*/ 0 w 182"/>
              <a:gd name="T25" fmla="*/ 203200 h 128"/>
              <a:gd name="T26" fmla="*/ 288925 w 182"/>
              <a:gd name="T27" fmla="*/ 203200 h 128"/>
              <a:gd name="T28" fmla="*/ 288925 w 182"/>
              <a:gd name="T29" fmla="*/ 192087 h 128"/>
              <a:gd name="T30" fmla="*/ 277813 w 182"/>
              <a:gd name="T31" fmla="*/ 192087 h 12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2"/>
              <a:gd name="T49" fmla="*/ 0 h 128"/>
              <a:gd name="T50" fmla="*/ 182 w 182"/>
              <a:gd name="T51" fmla="*/ 128 h 12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2" h="128">
                <a:moveTo>
                  <a:pt x="175" y="121"/>
                </a:moveTo>
                <a:lnTo>
                  <a:pt x="175" y="118"/>
                </a:lnTo>
                <a:lnTo>
                  <a:pt x="13" y="118"/>
                </a:lnTo>
                <a:lnTo>
                  <a:pt x="13" y="10"/>
                </a:lnTo>
                <a:lnTo>
                  <a:pt x="172" y="10"/>
                </a:lnTo>
                <a:lnTo>
                  <a:pt x="172" y="121"/>
                </a:lnTo>
                <a:lnTo>
                  <a:pt x="175" y="121"/>
                </a:lnTo>
                <a:lnTo>
                  <a:pt x="175" y="118"/>
                </a:lnTo>
                <a:lnTo>
                  <a:pt x="175" y="121"/>
                </a:lnTo>
                <a:lnTo>
                  <a:pt x="182" y="121"/>
                </a:lnTo>
                <a:lnTo>
                  <a:pt x="182" y="0"/>
                </a:lnTo>
                <a:lnTo>
                  <a:pt x="0" y="0"/>
                </a:lnTo>
                <a:lnTo>
                  <a:pt x="0" y="128"/>
                </a:lnTo>
                <a:lnTo>
                  <a:pt x="182" y="128"/>
                </a:lnTo>
                <a:lnTo>
                  <a:pt x="182" y="121"/>
                </a:lnTo>
                <a:lnTo>
                  <a:pt x="175" y="121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12" name="Freeform 1148"/>
          <p:cNvSpPr>
            <a:spLocks/>
          </p:cNvSpPr>
          <p:nvPr/>
        </p:nvSpPr>
        <p:spPr bwMode="auto">
          <a:xfrm>
            <a:off x="2566988" y="4848225"/>
            <a:ext cx="288925" cy="198438"/>
          </a:xfrm>
          <a:custGeom>
            <a:avLst/>
            <a:gdLst>
              <a:gd name="T0" fmla="*/ 277813 w 182"/>
              <a:gd name="T1" fmla="*/ 193675 h 125"/>
              <a:gd name="T2" fmla="*/ 277813 w 182"/>
              <a:gd name="T3" fmla="*/ 182563 h 125"/>
              <a:gd name="T4" fmla="*/ 20637 w 182"/>
              <a:gd name="T5" fmla="*/ 182563 h 125"/>
              <a:gd name="T6" fmla="*/ 20637 w 182"/>
              <a:gd name="T7" fmla="*/ 15875 h 125"/>
              <a:gd name="T8" fmla="*/ 273050 w 182"/>
              <a:gd name="T9" fmla="*/ 15875 h 125"/>
              <a:gd name="T10" fmla="*/ 273050 w 182"/>
              <a:gd name="T11" fmla="*/ 193675 h 125"/>
              <a:gd name="T12" fmla="*/ 277813 w 182"/>
              <a:gd name="T13" fmla="*/ 193675 h 125"/>
              <a:gd name="T14" fmla="*/ 277813 w 182"/>
              <a:gd name="T15" fmla="*/ 182563 h 125"/>
              <a:gd name="T16" fmla="*/ 277813 w 182"/>
              <a:gd name="T17" fmla="*/ 193675 h 125"/>
              <a:gd name="T18" fmla="*/ 288925 w 182"/>
              <a:gd name="T19" fmla="*/ 193675 h 125"/>
              <a:gd name="T20" fmla="*/ 288925 w 182"/>
              <a:gd name="T21" fmla="*/ 0 h 125"/>
              <a:gd name="T22" fmla="*/ 0 w 182"/>
              <a:gd name="T23" fmla="*/ 0 h 125"/>
              <a:gd name="T24" fmla="*/ 0 w 182"/>
              <a:gd name="T25" fmla="*/ 198438 h 125"/>
              <a:gd name="T26" fmla="*/ 288925 w 182"/>
              <a:gd name="T27" fmla="*/ 198438 h 125"/>
              <a:gd name="T28" fmla="*/ 288925 w 182"/>
              <a:gd name="T29" fmla="*/ 193675 h 125"/>
              <a:gd name="T30" fmla="*/ 277813 w 182"/>
              <a:gd name="T31" fmla="*/ 193675 h 12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2"/>
              <a:gd name="T49" fmla="*/ 0 h 125"/>
              <a:gd name="T50" fmla="*/ 182 w 182"/>
              <a:gd name="T51" fmla="*/ 125 h 12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2" h="125">
                <a:moveTo>
                  <a:pt x="175" y="122"/>
                </a:moveTo>
                <a:lnTo>
                  <a:pt x="175" y="115"/>
                </a:lnTo>
                <a:lnTo>
                  <a:pt x="13" y="115"/>
                </a:lnTo>
                <a:lnTo>
                  <a:pt x="13" y="10"/>
                </a:lnTo>
                <a:lnTo>
                  <a:pt x="172" y="10"/>
                </a:lnTo>
                <a:lnTo>
                  <a:pt x="172" y="122"/>
                </a:lnTo>
                <a:lnTo>
                  <a:pt x="175" y="122"/>
                </a:lnTo>
                <a:lnTo>
                  <a:pt x="175" y="115"/>
                </a:lnTo>
                <a:lnTo>
                  <a:pt x="175" y="122"/>
                </a:lnTo>
                <a:lnTo>
                  <a:pt x="182" y="122"/>
                </a:lnTo>
                <a:lnTo>
                  <a:pt x="182" y="0"/>
                </a:lnTo>
                <a:lnTo>
                  <a:pt x="0" y="0"/>
                </a:lnTo>
                <a:lnTo>
                  <a:pt x="0" y="125"/>
                </a:lnTo>
                <a:lnTo>
                  <a:pt x="182" y="125"/>
                </a:lnTo>
                <a:lnTo>
                  <a:pt x="182" y="122"/>
                </a:lnTo>
                <a:lnTo>
                  <a:pt x="175" y="122"/>
                </a:lnTo>
                <a:close/>
              </a:path>
            </a:pathLst>
          </a:custGeom>
          <a:solidFill>
            <a:srgbClr val="0079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13" name="Freeform 1149"/>
          <p:cNvSpPr>
            <a:spLocks/>
          </p:cNvSpPr>
          <p:nvPr/>
        </p:nvSpPr>
        <p:spPr bwMode="auto">
          <a:xfrm>
            <a:off x="2566988" y="4848225"/>
            <a:ext cx="288925" cy="198438"/>
          </a:xfrm>
          <a:custGeom>
            <a:avLst/>
            <a:gdLst>
              <a:gd name="T0" fmla="*/ 277813 w 182"/>
              <a:gd name="T1" fmla="*/ 193675 h 125"/>
              <a:gd name="T2" fmla="*/ 277813 w 182"/>
              <a:gd name="T3" fmla="*/ 182563 h 125"/>
              <a:gd name="T4" fmla="*/ 20637 w 182"/>
              <a:gd name="T5" fmla="*/ 182563 h 125"/>
              <a:gd name="T6" fmla="*/ 20637 w 182"/>
              <a:gd name="T7" fmla="*/ 15875 h 125"/>
              <a:gd name="T8" fmla="*/ 273050 w 182"/>
              <a:gd name="T9" fmla="*/ 15875 h 125"/>
              <a:gd name="T10" fmla="*/ 273050 w 182"/>
              <a:gd name="T11" fmla="*/ 193675 h 125"/>
              <a:gd name="T12" fmla="*/ 277813 w 182"/>
              <a:gd name="T13" fmla="*/ 193675 h 125"/>
              <a:gd name="T14" fmla="*/ 277813 w 182"/>
              <a:gd name="T15" fmla="*/ 182563 h 125"/>
              <a:gd name="T16" fmla="*/ 277813 w 182"/>
              <a:gd name="T17" fmla="*/ 193675 h 125"/>
              <a:gd name="T18" fmla="*/ 288925 w 182"/>
              <a:gd name="T19" fmla="*/ 193675 h 125"/>
              <a:gd name="T20" fmla="*/ 288925 w 182"/>
              <a:gd name="T21" fmla="*/ 0 h 125"/>
              <a:gd name="T22" fmla="*/ 0 w 182"/>
              <a:gd name="T23" fmla="*/ 0 h 125"/>
              <a:gd name="T24" fmla="*/ 0 w 182"/>
              <a:gd name="T25" fmla="*/ 198438 h 125"/>
              <a:gd name="T26" fmla="*/ 288925 w 182"/>
              <a:gd name="T27" fmla="*/ 198438 h 125"/>
              <a:gd name="T28" fmla="*/ 288925 w 182"/>
              <a:gd name="T29" fmla="*/ 193675 h 125"/>
              <a:gd name="T30" fmla="*/ 277813 w 182"/>
              <a:gd name="T31" fmla="*/ 193675 h 12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2"/>
              <a:gd name="T49" fmla="*/ 0 h 125"/>
              <a:gd name="T50" fmla="*/ 182 w 182"/>
              <a:gd name="T51" fmla="*/ 125 h 12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2" h="125">
                <a:moveTo>
                  <a:pt x="175" y="122"/>
                </a:moveTo>
                <a:lnTo>
                  <a:pt x="175" y="115"/>
                </a:lnTo>
                <a:lnTo>
                  <a:pt x="13" y="115"/>
                </a:lnTo>
                <a:lnTo>
                  <a:pt x="13" y="10"/>
                </a:lnTo>
                <a:lnTo>
                  <a:pt x="172" y="10"/>
                </a:lnTo>
                <a:lnTo>
                  <a:pt x="172" y="122"/>
                </a:lnTo>
                <a:lnTo>
                  <a:pt x="175" y="122"/>
                </a:lnTo>
                <a:lnTo>
                  <a:pt x="175" y="115"/>
                </a:lnTo>
                <a:lnTo>
                  <a:pt x="175" y="122"/>
                </a:lnTo>
                <a:lnTo>
                  <a:pt x="182" y="122"/>
                </a:lnTo>
                <a:lnTo>
                  <a:pt x="182" y="0"/>
                </a:lnTo>
                <a:lnTo>
                  <a:pt x="0" y="0"/>
                </a:lnTo>
                <a:lnTo>
                  <a:pt x="0" y="125"/>
                </a:lnTo>
                <a:lnTo>
                  <a:pt x="182" y="125"/>
                </a:lnTo>
                <a:lnTo>
                  <a:pt x="182" y="122"/>
                </a:lnTo>
                <a:lnTo>
                  <a:pt x="175" y="122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14" name="Rectangle 1150"/>
          <p:cNvSpPr>
            <a:spLocks noChangeArrowheads="1"/>
          </p:cNvSpPr>
          <p:nvPr/>
        </p:nvSpPr>
        <p:spPr bwMode="auto">
          <a:xfrm>
            <a:off x="2584450" y="1698625"/>
            <a:ext cx="45525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FPGA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15" name="Rectangle 1151"/>
          <p:cNvSpPr>
            <a:spLocks noChangeArrowheads="1"/>
          </p:cNvSpPr>
          <p:nvPr/>
        </p:nvSpPr>
        <p:spPr bwMode="auto">
          <a:xfrm>
            <a:off x="7221538" y="1876425"/>
            <a:ext cx="2180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Comic Sans MS" pitchFamily="66" charset="0"/>
              </a:rPr>
              <a:t>11</a:t>
            </a:r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16" name="Rectangle 1152"/>
          <p:cNvSpPr>
            <a:spLocks noChangeArrowheads="1"/>
          </p:cNvSpPr>
          <p:nvPr/>
        </p:nvSpPr>
        <p:spPr bwMode="auto">
          <a:xfrm>
            <a:off x="7134225" y="3778250"/>
            <a:ext cx="22225" cy="698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17" name="Rectangle 1153"/>
          <p:cNvSpPr>
            <a:spLocks noChangeArrowheads="1"/>
          </p:cNvSpPr>
          <p:nvPr/>
        </p:nvSpPr>
        <p:spPr bwMode="auto">
          <a:xfrm>
            <a:off x="7134225" y="3778250"/>
            <a:ext cx="22225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18" name="Freeform 1154"/>
          <p:cNvSpPr>
            <a:spLocks/>
          </p:cNvSpPr>
          <p:nvPr/>
        </p:nvSpPr>
        <p:spPr bwMode="auto">
          <a:xfrm>
            <a:off x="7102475" y="3848100"/>
            <a:ext cx="85725" cy="171450"/>
          </a:xfrm>
          <a:custGeom>
            <a:avLst/>
            <a:gdLst>
              <a:gd name="T0" fmla="*/ 85725 w 54"/>
              <a:gd name="T1" fmla="*/ 0 h 108"/>
              <a:gd name="T2" fmla="*/ 53975 w 54"/>
              <a:gd name="T3" fmla="*/ 0 h 108"/>
              <a:gd name="T4" fmla="*/ 53975 w 54"/>
              <a:gd name="T5" fmla="*/ 31750 h 108"/>
              <a:gd name="T6" fmla="*/ 31750 w 54"/>
              <a:gd name="T7" fmla="*/ 31750 h 108"/>
              <a:gd name="T8" fmla="*/ 31750 w 54"/>
              <a:gd name="T9" fmla="*/ 0 h 108"/>
              <a:gd name="T10" fmla="*/ 0 w 54"/>
              <a:gd name="T11" fmla="*/ 0 h 108"/>
              <a:gd name="T12" fmla="*/ 42863 w 54"/>
              <a:gd name="T13" fmla="*/ 171450 h 108"/>
              <a:gd name="T14" fmla="*/ 85725 w 54"/>
              <a:gd name="T15" fmla="*/ 0 h 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4"/>
              <a:gd name="T25" fmla="*/ 0 h 108"/>
              <a:gd name="T26" fmla="*/ 54 w 54"/>
              <a:gd name="T27" fmla="*/ 108 h 1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4" h="108">
                <a:moveTo>
                  <a:pt x="54" y="0"/>
                </a:moveTo>
                <a:lnTo>
                  <a:pt x="34" y="0"/>
                </a:lnTo>
                <a:lnTo>
                  <a:pt x="34" y="20"/>
                </a:lnTo>
                <a:lnTo>
                  <a:pt x="20" y="20"/>
                </a:lnTo>
                <a:lnTo>
                  <a:pt x="20" y="0"/>
                </a:lnTo>
                <a:lnTo>
                  <a:pt x="0" y="0"/>
                </a:lnTo>
                <a:lnTo>
                  <a:pt x="27" y="108"/>
                </a:lnTo>
                <a:lnTo>
                  <a:pt x="5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19" name="Freeform 1155"/>
          <p:cNvSpPr>
            <a:spLocks/>
          </p:cNvSpPr>
          <p:nvPr/>
        </p:nvSpPr>
        <p:spPr bwMode="auto">
          <a:xfrm>
            <a:off x="7102475" y="3848100"/>
            <a:ext cx="85725" cy="171450"/>
          </a:xfrm>
          <a:custGeom>
            <a:avLst/>
            <a:gdLst>
              <a:gd name="T0" fmla="*/ 85725 w 54"/>
              <a:gd name="T1" fmla="*/ 0 h 108"/>
              <a:gd name="T2" fmla="*/ 53975 w 54"/>
              <a:gd name="T3" fmla="*/ 0 h 108"/>
              <a:gd name="T4" fmla="*/ 53975 w 54"/>
              <a:gd name="T5" fmla="*/ 31750 h 108"/>
              <a:gd name="T6" fmla="*/ 31750 w 54"/>
              <a:gd name="T7" fmla="*/ 31750 h 108"/>
              <a:gd name="T8" fmla="*/ 31750 w 54"/>
              <a:gd name="T9" fmla="*/ 0 h 108"/>
              <a:gd name="T10" fmla="*/ 0 w 54"/>
              <a:gd name="T11" fmla="*/ 0 h 108"/>
              <a:gd name="T12" fmla="*/ 42863 w 54"/>
              <a:gd name="T13" fmla="*/ 171450 h 108"/>
              <a:gd name="T14" fmla="*/ 85725 w 54"/>
              <a:gd name="T15" fmla="*/ 0 h 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4"/>
              <a:gd name="T25" fmla="*/ 0 h 108"/>
              <a:gd name="T26" fmla="*/ 54 w 54"/>
              <a:gd name="T27" fmla="*/ 108 h 1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4" h="108">
                <a:moveTo>
                  <a:pt x="54" y="0"/>
                </a:moveTo>
                <a:lnTo>
                  <a:pt x="34" y="0"/>
                </a:lnTo>
                <a:lnTo>
                  <a:pt x="34" y="20"/>
                </a:lnTo>
                <a:lnTo>
                  <a:pt x="20" y="20"/>
                </a:lnTo>
                <a:lnTo>
                  <a:pt x="20" y="0"/>
                </a:lnTo>
                <a:lnTo>
                  <a:pt x="0" y="0"/>
                </a:lnTo>
                <a:lnTo>
                  <a:pt x="27" y="108"/>
                </a:lnTo>
                <a:lnTo>
                  <a:pt x="5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20" name="Rectangle 1156"/>
          <p:cNvSpPr>
            <a:spLocks noChangeArrowheads="1"/>
          </p:cNvSpPr>
          <p:nvPr/>
        </p:nvSpPr>
        <p:spPr bwMode="auto">
          <a:xfrm>
            <a:off x="7134225" y="3848100"/>
            <a:ext cx="22225" cy="317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21" name="Rectangle 1157"/>
          <p:cNvSpPr>
            <a:spLocks noChangeArrowheads="1"/>
          </p:cNvSpPr>
          <p:nvPr/>
        </p:nvSpPr>
        <p:spPr bwMode="auto">
          <a:xfrm>
            <a:off x="7134225" y="3848100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22" name="Rectangle 1158"/>
          <p:cNvSpPr>
            <a:spLocks noChangeArrowheads="1"/>
          </p:cNvSpPr>
          <p:nvPr/>
        </p:nvSpPr>
        <p:spPr bwMode="auto">
          <a:xfrm>
            <a:off x="7445375" y="3778250"/>
            <a:ext cx="20638" cy="698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23" name="Rectangle 1159"/>
          <p:cNvSpPr>
            <a:spLocks noChangeArrowheads="1"/>
          </p:cNvSpPr>
          <p:nvPr/>
        </p:nvSpPr>
        <p:spPr bwMode="auto">
          <a:xfrm>
            <a:off x="7445375" y="3778250"/>
            <a:ext cx="20638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24" name="Freeform 1160"/>
          <p:cNvSpPr>
            <a:spLocks/>
          </p:cNvSpPr>
          <p:nvPr/>
        </p:nvSpPr>
        <p:spPr bwMode="auto">
          <a:xfrm>
            <a:off x="7413625" y="3848100"/>
            <a:ext cx="85725" cy="171450"/>
          </a:xfrm>
          <a:custGeom>
            <a:avLst/>
            <a:gdLst>
              <a:gd name="T0" fmla="*/ 85725 w 54"/>
              <a:gd name="T1" fmla="*/ 0 h 108"/>
              <a:gd name="T2" fmla="*/ 52388 w 54"/>
              <a:gd name="T3" fmla="*/ 0 h 108"/>
              <a:gd name="T4" fmla="*/ 52388 w 54"/>
              <a:gd name="T5" fmla="*/ 31750 h 108"/>
              <a:gd name="T6" fmla="*/ 31750 w 54"/>
              <a:gd name="T7" fmla="*/ 31750 h 108"/>
              <a:gd name="T8" fmla="*/ 31750 w 54"/>
              <a:gd name="T9" fmla="*/ 0 h 108"/>
              <a:gd name="T10" fmla="*/ 0 w 54"/>
              <a:gd name="T11" fmla="*/ 0 h 108"/>
              <a:gd name="T12" fmla="*/ 42863 w 54"/>
              <a:gd name="T13" fmla="*/ 171450 h 108"/>
              <a:gd name="T14" fmla="*/ 85725 w 54"/>
              <a:gd name="T15" fmla="*/ 0 h 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4"/>
              <a:gd name="T25" fmla="*/ 0 h 108"/>
              <a:gd name="T26" fmla="*/ 54 w 54"/>
              <a:gd name="T27" fmla="*/ 108 h 1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4" h="108">
                <a:moveTo>
                  <a:pt x="54" y="0"/>
                </a:moveTo>
                <a:lnTo>
                  <a:pt x="33" y="0"/>
                </a:lnTo>
                <a:lnTo>
                  <a:pt x="33" y="20"/>
                </a:lnTo>
                <a:lnTo>
                  <a:pt x="20" y="20"/>
                </a:lnTo>
                <a:lnTo>
                  <a:pt x="20" y="0"/>
                </a:lnTo>
                <a:lnTo>
                  <a:pt x="0" y="0"/>
                </a:lnTo>
                <a:lnTo>
                  <a:pt x="27" y="108"/>
                </a:lnTo>
                <a:lnTo>
                  <a:pt x="5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25" name="Freeform 1161"/>
          <p:cNvSpPr>
            <a:spLocks/>
          </p:cNvSpPr>
          <p:nvPr/>
        </p:nvSpPr>
        <p:spPr bwMode="auto">
          <a:xfrm>
            <a:off x="7413625" y="3848100"/>
            <a:ext cx="85725" cy="171450"/>
          </a:xfrm>
          <a:custGeom>
            <a:avLst/>
            <a:gdLst>
              <a:gd name="T0" fmla="*/ 85725 w 54"/>
              <a:gd name="T1" fmla="*/ 0 h 108"/>
              <a:gd name="T2" fmla="*/ 52388 w 54"/>
              <a:gd name="T3" fmla="*/ 0 h 108"/>
              <a:gd name="T4" fmla="*/ 52388 w 54"/>
              <a:gd name="T5" fmla="*/ 31750 h 108"/>
              <a:gd name="T6" fmla="*/ 31750 w 54"/>
              <a:gd name="T7" fmla="*/ 31750 h 108"/>
              <a:gd name="T8" fmla="*/ 31750 w 54"/>
              <a:gd name="T9" fmla="*/ 0 h 108"/>
              <a:gd name="T10" fmla="*/ 0 w 54"/>
              <a:gd name="T11" fmla="*/ 0 h 108"/>
              <a:gd name="T12" fmla="*/ 42863 w 54"/>
              <a:gd name="T13" fmla="*/ 171450 h 108"/>
              <a:gd name="T14" fmla="*/ 85725 w 54"/>
              <a:gd name="T15" fmla="*/ 0 h 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4"/>
              <a:gd name="T25" fmla="*/ 0 h 108"/>
              <a:gd name="T26" fmla="*/ 54 w 54"/>
              <a:gd name="T27" fmla="*/ 108 h 1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4" h="108">
                <a:moveTo>
                  <a:pt x="54" y="0"/>
                </a:moveTo>
                <a:lnTo>
                  <a:pt x="33" y="0"/>
                </a:lnTo>
                <a:lnTo>
                  <a:pt x="33" y="20"/>
                </a:lnTo>
                <a:lnTo>
                  <a:pt x="20" y="20"/>
                </a:lnTo>
                <a:lnTo>
                  <a:pt x="20" y="0"/>
                </a:lnTo>
                <a:lnTo>
                  <a:pt x="0" y="0"/>
                </a:lnTo>
                <a:lnTo>
                  <a:pt x="27" y="108"/>
                </a:lnTo>
                <a:lnTo>
                  <a:pt x="5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26" name="Rectangle 1162"/>
          <p:cNvSpPr>
            <a:spLocks noChangeArrowheads="1"/>
          </p:cNvSpPr>
          <p:nvPr/>
        </p:nvSpPr>
        <p:spPr bwMode="auto">
          <a:xfrm>
            <a:off x="7445375" y="3848100"/>
            <a:ext cx="20638" cy="317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27" name="Rectangle 1163"/>
          <p:cNvSpPr>
            <a:spLocks noChangeArrowheads="1"/>
          </p:cNvSpPr>
          <p:nvPr/>
        </p:nvSpPr>
        <p:spPr bwMode="auto">
          <a:xfrm>
            <a:off x="7445375" y="3848100"/>
            <a:ext cx="20638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28" name="Rectangle 1164"/>
          <p:cNvSpPr>
            <a:spLocks noChangeArrowheads="1"/>
          </p:cNvSpPr>
          <p:nvPr/>
        </p:nvSpPr>
        <p:spPr bwMode="auto">
          <a:xfrm>
            <a:off x="6116638" y="1754188"/>
            <a:ext cx="58028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Switch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29" name="Rectangle 1165"/>
          <p:cNvSpPr>
            <a:spLocks noChangeArrowheads="1"/>
          </p:cNvSpPr>
          <p:nvPr/>
        </p:nvSpPr>
        <p:spPr bwMode="auto">
          <a:xfrm>
            <a:off x="6134100" y="1947863"/>
            <a:ext cx="29335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mat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30" name="Rectangle 1166"/>
          <p:cNvSpPr>
            <a:spLocks noChangeArrowheads="1"/>
          </p:cNvSpPr>
          <p:nvPr/>
        </p:nvSpPr>
        <p:spPr bwMode="auto">
          <a:xfrm>
            <a:off x="6419850" y="1947863"/>
            <a:ext cx="8015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r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31" name="Rectangle 1167"/>
          <p:cNvSpPr>
            <a:spLocks noChangeArrowheads="1"/>
          </p:cNvSpPr>
          <p:nvPr/>
        </p:nvSpPr>
        <p:spPr bwMode="auto">
          <a:xfrm>
            <a:off x="6478588" y="1947863"/>
            <a:ext cx="14427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ix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32" name="Rectangle 1168"/>
          <p:cNvSpPr>
            <a:spLocks noChangeArrowheads="1"/>
          </p:cNvSpPr>
          <p:nvPr/>
        </p:nvSpPr>
        <p:spPr bwMode="auto">
          <a:xfrm>
            <a:off x="7169150" y="2689225"/>
            <a:ext cx="29495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4x1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33" name="Rectangle 1171"/>
          <p:cNvSpPr>
            <a:spLocks noChangeArrowheads="1"/>
          </p:cNvSpPr>
          <p:nvPr/>
        </p:nvSpPr>
        <p:spPr bwMode="auto">
          <a:xfrm>
            <a:off x="7150100" y="2862263"/>
            <a:ext cx="33823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mux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34" name="Freeform 1172"/>
          <p:cNvSpPr>
            <a:spLocks noEditPoints="1"/>
          </p:cNvSpPr>
          <p:nvPr/>
        </p:nvSpPr>
        <p:spPr bwMode="auto">
          <a:xfrm>
            <a:off x="6615113" y="2636838"/>
            <a:ext cx="85725" cy="1612900"/>
          </a:xfrm>
          <a:custGeom>
            <a:avLst/>
            <a:gdLst>
              <a:gd name="T0" fmla="*/ 21431 w 16"/>
              <a:gd name="T1" fmla="*/ 514413 h 301"/>
              <a:gd name="T2" fmla="*/ 0 w 16"/>
              <a:gd name="T3" fmla="*/ 514413 h 301"/>
              <a:gd name="T4" fmla="*/ 0 w 16"/>
              <a:gd name="T5" fmla="*/ 1612900 h 301"/>
              <a:gd name="T6" fmla="*/ 85725 w 16"/>
              <a:gd name="T7" fmla="*/ 1612900 h 301"/>
              <a:gd name="T8" fmla="*/ 85725 w 16"/>
              <a:gd name="T9" fmla="*/ 1591466 h 301"/>
              <a:gd name="T10" fmla="*/ 21431 w 16"/>
              <a:gd name="T11" fmla="*/ 1591466 h 301"/>
              <a:gd name="T12" fmla="*/ 21431 w 16"/>
              <a:gd name="T13" fmla="*/ 514413 h 301"/>
              <a:gd name="T14" fmla="*/ 21431 w 16"/>
              <a:gd name="T15" fmla="*/ 332225 h 301"/>
              <a:gd name="T16" fmla="*/ 0 w 16"/>
              <a:gd name="T17" fmla="*/ 332225 h 301"/>
              <a:gd name="T18" fmla="*/ 0 w 16"/>
              <a:gd name="T19" fmla="*/ 492979 h 301"/>
              <a:gd name="T20" fmla="*/ 21431 w 16"/>
              <a:gd name="T21" fmla="*/ 492979 h 301"/>
              <a:gd name="T22" fmla="*/ 21431 w 16"/>
              <a:gd name="T23" fmla="*/ 332225 h 301"/>
              <a:gd name="T24" fmla="*/ 21431 w 16"/>
              <a:gd name="T25" fmla="*/ 150037 h 301"/>
              <a:gd name="T26" fmla="*/ 0 w 16"/>
              <a:gd name="T27" fmla="*/ 150037 h 301"/>
              <a:gd name="T28" fmla="*/ 0 w 16"/>
              <a:gd name="T29" fmla="*/ 310791 h 301"/>
              <a:gd name="T30" fmla="*/ 21431 w 16"/>
              <a:gd name="T31" fmla="*/ 310791 h 301"/>
              <a:gd name="T32" fmla="*/ 21431 w 16"/>
              <a:gd name="T33" fmla="*/ 150037 h 301"/>
              <a:gd name="T34" fmla="*/ 21431 w 16"/>
              <a:gd name="T35" fmla="*/ 0 h 301"/>
              <a:gd name="T36" fmla="*/ 10716 w 16"/>
              <a:gd name="T37" fmla="*/ 0 h 301"/>
              <a:gd name="T38" fmla="*/ 10716 w 16"/>
              <a:gd name="T39" fmla="*/ 0 h 301"/>
              <a:gd name="T40" fmla="*/ 0 w 16"/>
              <a:gd name="T41" fmla="*/ 0 h 301"/>
              <a:gd name="T42" fmla="*/ 0 w 16"/>
              <a:gd name="T43" fmla="*/ 128603 h 301"/>
              <a:gd name="T44" fmla="*/ 21431 w 16"/>
              <a:gd name="T45" fmla="*/ 128603 h 301"/>
              <a:gd name="T46" fmla="*/ 21431 w 16"/>
              <a:gd name="T47" fmla="*/ 0 h 30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6"/>
              <a:gd name="T73" fmla="*/ 0 h 301"/>
              <a:gd name="T74" fmla="*/ 16 w 16"/>
              <a:gd name="T75" fmla="*/ 301 h 30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6" h="301">
                <a:moveTo>
                  <a:pt x="4" y="96"/>
                </a:moveTo>
                <a:cubicBezTo>
                  <a:pt x="0" y="96"/>
                  <a:pt x="0" y="96"/>
                  <a:pt x="0" y="96"/>
                </a:cubicBezTo>
                <a:cubicBezTo>
                  <a:pt x="0" y="301"/>
                  <a:pt x="0" y="301"/>
                  <a:pt x="0" y="301"/>
                </a:cubicBezTo>
                <a:cubicBezTo>
                  <a:pt x="16" y="301"/>
                  <a:pt x="16" y="301"/>
                  <a:pt x="16" y="301"/>
                </a:cubicBezTo>
                <a:cubicBezTo>
                  <a:pt x="16" y="297"/>
                  <a:pt x="16" y="297"/>
                  <a:pt x="16" y="297"/>
                </a:cubicBezTo>
                <a:cubicBezTo>
                  <a:pt x="4" y="297"/>
                  <a:pt x="4" y="297"/>
                  <a:pt x="4" y="297"/>
                </a:cubicBezTo>
                <a:cubicBezTo>
                  <a:pt x="4" y="96"/>
                  <a:pt x="4" y="96"/>
                  <a:pt x="4" y="96"/>
                </a:cubicBezTo>
                <a:moveTo>
                  <a:pt x="4" y="62"/>
                </a:moveTo>
                <a:cubicBezTo>
                  <a:pt x="0" y="62"/>
                  <a:pt x="0" y="62"/>
                  <a:pt x="0" y="62"/>
                </a:cubicBezTo>
                <a:cubicBezTo>
                  <a:pt x="0" y="92"/>
                  <a:pt x="0" y="92"/>
                  <a:pt x="0" y="92"/>
                </a:cubicBezTo>
                <a:cubicBezTo>
                  <a:pt x="4" y="92"/>
                  <a:pt x="4" y="92"/>
                  <a:pt x="4" y="92"/>
                </a:cubicBezTo>
                <a:cubicBezTo>
                  <a:pt x="4" y="62"/>
                  <a:pt x="4" y="62"/>
                  <a:pt x="4" y="62"/>
                </a:cubicBezTo>
                <a:moveTo>
                  <a:pt x="4" y="28"/>
                </a:moveTo>
                <a:cubicBezTo>
                  <a:pt x="0" y="28"/>
                  <a:pt x="0" y="28"/>
                  <a:pt x="0" y="28"/>
                </a:cubicBezTo>
                <a:cubicBezTo>
                  <a:pt x="0" y="58"/>
                  <a:pt x="0" y="58"/>
                  <a:pt x="0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4" y="28"/>
                  <a:pt x="4" y="28"/>
                  <a:pt x="4" y="28"/>
                </a:cubicBezTo>
                <a:moveTo>
                  <a:pt x="4" y="0"/>
                </a:moveTo>
                <a:cubicBezTo>
                  <a:pt x="3" y="0"/>
                  <a:pt x="3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24"/>
                  <a:pt x="0" y="24"/>
                  <a:pt x="0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0"/>
                  <a:pt x="4" y="0"/>
                  <a:pt x="4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35" name="Freeform 1173"/>
          <p:cNvSpPr>
            <a:spLocks/>
          </p:cNvSpPr>
          <p:nvPr/>
        </p:nvSpPr>
        <p:spPr bwMode="auto">
          <a:xfrm>
            <a:off x="6615113" y="2605088"/>
            <a:ext cx="20637" cy="22225"/>
          </a:xfrm>
          <a:custGeom>
            <a:avLst/>
            <a:gdLst>
              <a:gd name="T0" fmla="*/ 20637 w 4"/>
              <a:gd name="T1" fmla="*/ 0 h 4"/>
              <a:gd name="T2" fmla="*/ 0 w 4"/>
              <a:gd name="T3" fmla="*/ 0 h 4"/>
              <a:gd name="T4" fmla="*/ 0 w 4"/>
              <a:gd name="T5" fmla="*/ 22225 h 4"/>
              <a:gd name="T6" fmla="*/ 10319 w 4"/>
              <a:gd name="T7" fmla="*/ 22225 h 4"/>
              <a:gd name="T8" fmla="*/ 10319 w 4"/>
              <a:gd name="T9" fmla="*/ 22225 h 4"/>
              <a:gd name="T10" fmla="*/ 20637 w 4"/>
              <a:gd name="T11" fmla="*/ 22225 h 4"/>
              <a:gd name="T12" fmla="*/ 20637 w 4"/>
              <a:gd name="T13" fmla="*/ 0 h 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"/>
              <a:gd name="T22" fmla="*/ 0 h 4"/>
              <a:gd name="T23" fmla="*/ 4 w 4"/>
              <a:gd name="T24" fmla="*/ 4 h 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" h="4">
                <a:moveTo>
                  <a:pt x="4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"/>
                  <a:pt x="0" y="4"/>
                  <a:pt x="0" y="4"/>
                </a:cubicBezTo>
                <a:cubicBezTo>
                  <a:pt x="1" y="4"/>
                  <a:pt x="1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3" y="4"/>
                  <a:pt x="3" y="4"/>
                  <a:pt x="4" y="4"/>
                </a:cubicBezTo>
                <a:cubicBezTo>
                  <a:pt x="4" y="0"/>
                  <a:pt x="4" y="0"/>
                  <a:pt x="4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36" name="Freeform 1174"/>
          <p:cNvSpPr>
            <a:spLocks/>
          </p:cNvSpPr>
          <p:nvPr/>
        </p:nvSpPr>
        <p:spPr bwMode="auto">
          <a:xfrm>
            <a:off x="6615113" y="2632075"/>
            <a:ext cx="20637" cy="4763"/>
          </a:xfrm>
          <a:custGeom>
            <a:avLst/>
            <a:gdLst>
              <a:gd name="T0" fmla="*/ 20637 w 4"/>
              <a:gd name="T1" fmla="*/ 0 h 1"/>
              <a:gd name="T2" fmla="*/ 10319 w 4"/>
              <a:gd name="T3" fmla="*/ 0 h 1"/>
              <a:gd name="T4" fmla="*/ 0 w 4"/>
              <a:gd name="T5" fmla="*/ 0 h 1"/>
              <a:gd name="T6" fmla="*/ 0 w 4"/>
              <a:gd name="T7" fmla="*/ 4763 h 1"/>
              <a:gd name="T8" fmla="*/ 10319 w 4"/>
              <a:gd name="T9" fmla="*/ 4763 h 1"/>
              <a:gd name="T10" fmla="*/ 10319 w 4"/>
              <a:gd name="T11" fmla="*/ 4763 h 1"/>
              <a:gd name="T12" fmla="*/ 20637 w 4"/>
              <a:gd name="T13" fmla="*/ 4763 h 1"/>
              <a:gd name="T14" fmla="*/ 20637 w 4"/>
              <a:gd name="T15" fmla="*/ 0 h 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"/>
              <a:gd name="T25" fmla="*/ 0 h 1"/>
              <a:gd name="T26" fmla="*/ 4 w 4"/>
              <a:gd name="T27" fmla="*/ 1 h 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" h="1">
                <a:moveTo>
                  <a:pt x="4" y="0"/>
                </a:moveTo>
                <a:cubicBezTo>
                  <a:pt x="3" y="0"/>
                  <a:pt x="3" y="0"/>
                  <a:pt x="2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1" y="1"/>
                  <a:pt x="1" y="1"/>
                  <a:pt x="2" y="1"/>
                </a:cubicBezTo>
                <a:cubicBezTo>
                  <a:pt x="2" y="1"/>
                  <a:pt x="2" y="1"/>
                  <a:pt x="2" y="1"/>
                </a:cubicBezTo>
                <a:cubicBezTo>
                  <a:pt x="3" y="1"/>
                  <a:pt x="3" y="1"/>
                  <a:pt x="4" y="1"/>
                </a:cubicBezTo>
                <a:cubicBezTo>
                  <a:pt x="4" y="0"/>
                  <a:pt x="4" y="0"/>
                  <a:pt x="4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37" name="Freeform 1175"/>
          <p:cNvSpPr>
            <a:spLocks/>
          </p:cNvSpPr>
          <p:nvPr/>
        </p:nvSpPr>
        <p:spPr bwMode="auto">
          <a:xfrm>
            <a:off x="6615113" y="2627313"/>
            <a:ext cx="20637" cy="4762"/>
          </a:xfrm>
          <a:custGeom>
            <a:avLst/>
            <a:gdLst>
              <a:gd name="T0" fmla="*/ 20637 w 4"/>
              <a:gd name="T1" fmla="*/ 0 h 1"/>
              <a:gd name="T2" fmla="*/ 10319 w 4"/>
              <a:gd name="T3" fmla="*/ 0 h 1"/>
              <a:gd name="T4" fmla="*/ 10319 w 4"/>
              <a:gd name="T5" fmla="*/ 0 h 1"/>
              <a:gd name="T6" fmla="*/ 0 w 4"/>
              <a:gd name="T7" fmla="*/ 0 h 1"/>
              <a:gd name="T8" fmla="*/ 0 w 4"/>
              <a:gd name="T9" fmla="*/ 4762 h 1"/>
              <a:gd name="T10" fmla="*/ 10319 w 4"/>
              <a:gd name="T11" fmla="*/ 4762 h 1"/>
              <a:gd name="T12" fmla="*/ 20637 w 4"/>
              <a:gd name="T13" fmla="*/ 4762 h 1"/>
              <a:gd name="T14" fmla="*/ 20637 w 4"/>
              <a:gd name="T15" fmla="*/ 0 h 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"/>
              <a:gd name="T25" fmla="*/ 0 h 1"/>
              <a:gd name="T26" fmla="*/ 4 w 4"/>
              <a:gd name="T27" fmla="*/ 1 h 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" h="1">
                <a:moveTo>
                  <a:pt x="4" y="0"/>
                </a:moveTo>
                <a:cubicBezTo>
                  <a:pt x="3" y="0"/>
                  <a:pt x="3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1" y="1"/>
                  <a:pt x="1" y="1"/>
                  <a:pt x="2" y="1"/>
                </a:cubicBezTo>
                <a:cubicBezTo>
                  <a:pt x="3" y="1"/>
                  <a:pt x="3" y="1"/>
                  <a:pt x="4" y="1"/>
                </a:cubicBezTo>
                <a:cubicBezTo>
                  <a:pt x="4" y="0"/>
                  <a:pt x="4" y="0"/>
                  <a:pt x="4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38" name="Rectangle 1176"/>
          <p:cNvSpPr>
            <a:spLocks noChangeArrowheads="1"/>
          </p:cNvSpPr>
          <p:nvPr/>
        </p:nvSpPr>
        <p:spPr bwMode="auto">
          <a:xfrm>
            <a:off x="6615113" y="2600325"/>
            <a:ext cx="20637" cy="47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39" name="Rectangle 1177"/>
          <p:cNvSpPr>
            <a:spLocks noChangeArrowheads="1"/>
          </p:cNvSpPr>
          <p:nvPr/>
        </p:nvSpPr>
        <p:spPr bwMode="auto">
          <a:xfrm>
            <a:off x="6615113" y="2600325"/>
            <a:ext cx="20637" cy="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40" name="Rectangle 1178"/>
          <p:cNvSpPr>
            <a:spLocks noChangeArrowheads="1"/>
          </p:cNvSpPr>
          <p:nvPr/>
        </p:nvSpPr>
        <p:spPr bwMode="auto">
          <a:xfrm>
            <a:off x="6615113" y="2765425"/>
            <a:ext cx="20637" cy="222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41" name="Rectangle 1179"/>
          <p:cNvSpPr>
            <a:spLocks noChangeArrowheads="1"/>
          </p:cNvSpPr>
          <p:nvPr/>
        </p:nvSpPr>
        <p:spPr bwMode="auto">
          <a:xfrm>
            <a:off x="6615113" y="2765425"/>
            <a:ext cx="20637" cy="2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42" name="Rectangle 1180"/>
          <p:cNvSpPr>
            <a:spLocks noChangeArrowheads="1"/>
          </p:cNvSpPr>
          <p:nvPr/>
        </p:nvSpPr>
        <p:spPr bwMode="auto">
          <a:xfrm>
            <a:off x="6615113" y="2947988"/>
            <a:ext cx="20637" cy="222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43" name="Rectangle 1181"/>
          <p:cNvSpPr>
            <a:spLocks noChangeArrowheads="1"/>
          </p:cNvSpPr>
          <p:nvPr/>
        </p:nvSpPr>
        <p:spPr bwMode="auto">
          <a:xfrm>
            <a:off x="6615113" y="2947988"/>
            <a:ext cx="20637" cy="2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44" name="Rectangle 1182"/>
          <p:cNvSpPr>
            <a:spLocks noChangeArrowheads="1"/>
          </p:cNvSpPr>
          <p:nvPr/>
        </p:nvSpPr>
        <p:spPr bwMode="auto">
          <a:xfrm>
            <a:off x="6615113" y="3130550"/>
            <a:ext cx="20637" cy="206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45" name="Rectangle 1183"/>
          <p:cNvSpPr>
            <a:spLocks noChangeArrowheads="1"/>
          </p:cNvSpPr>
          <p:nvPr/>
        </p:nvSpPr>
        <p:spPr bwMode="auto">
          <a:xfrm>
            <a:off x="6615113" y="3130550"/>
            <a:ext cx="20637" cy="2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46" name="Freeform 1184"/>
          <p:cNvSpPr>
            <a:spLocks/>
          </p:cNvSpPr>
          <p:nvPr/>
        </p:nvSpPr>
        <p:spPr bwMode="auto">
          <a:xfrm>
            <a:off x="6700838" y="4200525"/>
            <a:ext cx="171450" cy="80963"/>
          </a:xfrm>
          <a:custGeom>
            <a:avLst/>
            <a:gdLst>
              <a:gd name="T0" fmla="*/ 0 w 108"/>
              <a:gd name="T1" fmla="*/ 0 h 51"/>
              <a:gd name="T2" fmla="*/ 0 w 108"/>
              <a:gd name="T3" fmla="*/ 26988 h 51"/>
              <a:gd name="T4" fmla="*/ 26988 w 108"/>
              <a:gd name="T5" fmla="*/ 26988 h 51"/>
              <a:gd name="T6" fmla="*/ 26988 w 108"/>
              <a:gd name="T7" fmla="*/ 49213 h 51"/>
              <a:gd name="T8" fmla="*/ 0 w 108"/>
              <a:gd name="T9" fmla="*/ 49213 h 51"/>
              <a:gd name="T10" fmla="*/ 0 w 108"/>
              <a:gd name="T11" fmla="*/ 80963 h 51"/>
              <a:gd name="T12" fmla="*/ 171450 w 108"/>
              <a:gd name="T13" fmla="*/ 38100 h 51"/>
              <a:gd name="T14" fmla="*/ 0 w 108"/>
              <a:gd name="T15" fmla="*/ 0 h 5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8"/>
              <a:gd name="T25" fmla="*/ 0 h 51"/>
              <a:gd name="T26" fmla="*/ 108 w 108"/>
              <a:gd name="T27" fmla="*/ 51 h 5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8" h="51">
                <a:moveTo>
                  <a:pt x="0" y="0"/>
                </a:moveTo>
                <a:lnTo>
                  <a:pt x="0" y="17"/>
                </a:lnTo>
                <a:lnTo>
                  <a:pt x="17" y="17"/>
                </a:lnTo>
                <a:lnTo>
                  <a:pt x="17" y="31"/>
                </a:lnTo>
                <a:lnTo>
                  <a:pt x="0" y="31"/>
                </a:lnTo>
                <a:lnTo>
                  <a:pt x="0" y="51"/>
                </a:lnTo>
                <a:lnTo>
                  <a:pt x="108" y="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47" name="Freeform 1185"/>
          <p:cNvSpPr>
            <a:spLocks/>
          </p:cNvSpPr>
          <p:nvPr/>
        </p:nvSpPr>
        <p:spPr bwMode="auto">
          <a:xfrm>
            <a:off x="6700838" y="4200525"/>
            <a:ext cx="171450" cy="80963"/>
          </a:xfrm>
          <a:custGeom>
            <a:avLst/>
            <a:gdLst>
              <a:gd name="T0" fmla="*/ 0 w 108"/>
              <a:gd name="T1" fmla="*/ 0 h 51"/>
              <a:gd name="T2" fmla="*/ 0 w 108"/>
              <a:gd name="T3" fmla="*/ 26988 h 51"/>
              <a:gd name="T4" fmla="*/ 26988 w 108"/>
              <a:gd name="T5" fmla="*/ 26988 h 51"/>
              <a:gd name="T6" fmla="*/ 26988 w 108"/>
              <a:gd name="T7" fmla="*/ 49213 h 51"/>
              <a:gd name="T8" fmla="*/ 0 w 108"/>
              <a:gd name="T9" fmla="*/ 49213 h 51"/>
              <a:gd name="T10" fmla="*/ 0 w 108"/>
              <a:gd name="T11" fmla="*/ 80963 h 51"/>
              <a:gd name="T12" fmla="*/ 171450 w 108"/>
              <a:gd name="T13" fmla="*/ 38100 h 51"/>
              <a:gd name="T14" fmla="*/ 0 w 108"/>
              <a:gd name="T15" fmla="*/ 0 h 5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8"/>
              <a:gd name="T25" fmla="*/ 0 h 51"/>
              <a:gd name="T26" fmla="*/ 108 w 108"/>
              <a:gd name="T27" fmla="*/ 51 h 5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8" h="51">
                <a:moveTo>
                  <a:pt x="0" y="0"/>
                </a:moveTo>
                <a:lnTo>
                  <a:pt x="0" y="17"/>
                </a:lnTo>
                <a:lnTo>
                  <a:pt x="17" y="17"/>
                </a:lnTo>
                <a:lnTo>
                  <a:pt x="17" y="31"/>
                </a:lnTo>
                <a:lnTo>
                  <a:pt x="0" y="31"/>
                </a:lnTo>
                <a:lnTo>
                  <a:pt x="0" y="51"/>
                </a:lnTo>
                <a:lnTo>
                  <a:pt x="108" y="24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48" name="Rectangle 1186"/>
          <p:cNvSpPr>
            <a:spLocks noChangeArrowheads="1"/>
          </p:cNvSpPr>
          <p:nvPr/>
        </p:nvSpPr>
        <p:spPr bwMode="auto">
          <a:xfrm>
            <a:off x="6700838" y="4227513"/>
            <a:ext cx="26987" cy="222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49" name="Rectangle 1187"/>
          <p:cNvSpPr>
            <a:spLocks noChangeArrowheads="1"/>
          </p:cNvSpPr>
          <p:nvPr/>
        </p:nvSpPr>
        <p:spPr bwMode="auto">
          <a:xfrm>
            <a:off x="6700838" y="4227513"/>
            <a:ext cx="26987" cy="2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50" name="Freeform 1188"/>
          <p:cNvSpPr>
            <a:spLocks noEditPoints="1"/>
          </p:cNvSpPr>
          <p:nvPr/>
        </p:nvSpPr>
        <p:spPr bwMode="auto">
          <a:xfrm>
            <a:off x="6507163" y="2819400"/>
            <a:ext cx="193675" cy="1601788"/>
          </a:xfrm>
          <a:custGeom>
            <a:avLst/>
            <a:gdLst>
              <a:gd name="T0" fmla="*/ 21519 w 36"/>
              <a:gd name="T1" fmla="*/ 332143 h 299"/>
              <a:gd name="T2" fmla="*/ 0 w 36"/>
              <a:gd name="T3" fmla="*/ 332143 h 299"/>
              <a:gd name="T4" fmla="*/ 0 w 36"/>
              <a:gd name="T5" fmla="*/ 1601788 h 299"/>
              <a:gd name="T6" fmla="*/ 193675 w 36"/>
              <a:gd name="T7" fmla="*/ 1601788 h 299"/>
              <a:gd name="T8" fmla="*/ 193675 w 36"/>
              <a:gd name="T9" fmla="*/ 1580359 h 299"/>
              <a:gd name="T10" fmla="*/ 21519 w 36"/>
              <a:gd name="T11" fmla="*/ 1580359 h 299"/>
              <a:gd name="T12" fmla="*/ 21519 w 36"/>
              <a:gd name="T13" fmla="*/ 332143 h 299"/>
              <a:gd name="T14" fmla="*/ 21519 w 36"/>
              <a:gd name="T15" fmla="*/ 150000 h 299"/>
              <a:gd name="T16" fmla="*/ 0 w 36"/>
              <a:gd name="T17" fmla="*/ 150000 h 299"/>
              <a:gd name="T18" fmla="*/ 0 w 36"/>
              <a:gd name="T19" fmla="*/ 310715 h 299"/>
              <a:gd name="T20" fmla="*/ 21519 w 36"/>
              <a:gd name="T21" fmla="*/ 310715 h 299"/>
              <a:gd name="T22" fmla="*/ 21519 w 36"/>
              <a:gd name="T23" fmla="*/ 150000 h 299"/>
              <a:gd name="T24" fmla="*/ 0 w 36"/>
              <a:gd name="T25" fmla="*/ 0 h 299"/>
              <a:gd name="T26" fmla="*/ 0 w 36"/>
              <a:gd name="T27" fmla="*/ 128572 h 299"/>
              <a:gd name="T28" fmla="*/ 21519 w 36"/>
              <a:gd name="T29" fmla="*/ 128572 h 299"/>
              <a:gd name="T30" fmla="*/ 21519 w 36"/>
              <a:gd name="T31" fmla="*/ 0 h 299"/>
              <a:gd name="T32" fmla="*/ 10760 w 36"/>
              <a:gd name="T33" fmla="*/ 0 h 299"/>
              <a:gd name="T34" fmla="*/ 10760 w 36"/>
              <a:gd name="T35" fmla="*/ 0 h 299"/>
              <a:gd name="T36" fmla="*/ 0 w 36"/>
              <a:gd name="T37" fmla="*/ 0 h 29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36"/>
              <a:gd name="T58" fmla="*/ 0 h 299"/>
              <a:gd name="T59" fmla="*/ 36 w 36"/>
              <a:gd name="T60" fmla="*/ 299 h 299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36" h="299">
                <a:moveTo>
                  <a:pt x="4" y="62"/>
                </a:moveTo>
                <a:cubicBezTo>
                  <a:pt x="0" y="62"/>
                  <a:pt x="0" y="62"/>
                  <a:pt x="0" y="62"/>
                </a:cubicBezTo>
                <a:cubicBezTo>
                  <a:pt x="0" y="299"/>
                  <a:pt x="0" y="299"/>
                  <a:pt x="0" y="299"/>
                </a:cubicBezTo>
                <a:cubicBezTo>
                  <a:pt x="36" y="299"/>
                  <a:pt x="36" y="299"/>
                  <a:pt x="36" y="299"/>
                </a:cubicBezTo>
                <a:cubicBezTo>
                  <a:pt x="36" y="295"/>
                  <a:pt x="36" y="295"/>
                  <a:pt x="36" y="295"/>
                </a:cubicBezTo>
                <a:cubicBezTo>
                  <a:pt x="4" y="295"/>
                  <a:pt x="4" y="295"/>
                  <a:pt x="4" y="295"/>
                </a:cubicBezTo>
                <a:cubicBezTo>
                  <a:pt x="4" y="62"/>
                  <a:pt x="4" y="62"/>
                  <a:pt x="4" y="62"/>
                </a:cubicBezTo>
                <a:moveTo>
                  <a:pt x="4" y="28"/>
                </a:moveTo>
                <a:cubicBezTo>
                  <a:pt x="0" y="28"/>
                  <a:pt x="0" y="28"/>
                  <a:pt x="0" y="28"/>
                </a:cubicBezTo>
                <a:cubicBezTo>
                  <a:pt x="0" y="58"/>
                  <a:pt x="0" y="58"/>
                  <a:pt x="0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4" y="28"/>
                  <a:pt x="4" y="28"/>
                  <a:pt x="4" y="28"/>
                </a:cubicBezTo>
                <a:moveTo>
                  <a:pt x="0" y="0"/>
                </a:moveTo>
                <a:cubicBezTo>
                  <a:pt x="0" y="24"/>
                  <a:pt x="0" y="24"/>
                  <a:pt x="0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3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0"/>
                  <a:pt x="0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51" name="Freeform 1189"/>
          <p:cNvSpPr>
            <a:spLocks/>
          </p:cNvSpPr>
          <p:nvPr/>
        </p:nvSpPr>
        <p:spPr bwMode="auto">
          <a:xfrm>
            <a:off x="6507163" y="2787650"/>
            <a:ext cx="22225" cy="20638"/>
          </a:xfrm>
          <a:custGeom>
            <a:avLst/>
            <a:gdLst>
              <a:gd name="T0" fmla="*/ 22225 w 4"/>
              <a:gd name="T1" fmla="*/ 0 h 4"/>
              <a:gd name="T2" fmla="*/ 0 w 4"/>
              <a:gd name="T3" fmla="*/ 0 h 4"/>
              <a:gd name="T4" fmla="*/ 0 w 4"/>
              <a:gd name="T5" fmla="*/ 20638 h 4"/>
              <a:gd name="T6" fmla="*/ 11113 w 4"/>
              <a:gd name="T7" fmla="*/ 20638 h 4"/>
              <a:gd name="T8" fmla="*/ 11113 w 4"/>
              <a:gd name="T9" fmla="*/ 20638 h 4"/>
              <a:gd name="T10" fmla="*/ 22225 w 4"/>
              <a:gd name="T11" fmla="*/ 20638 h 4"/>
              <a:gd name="T12" fmla="*/ 22225 w 4"/>
              <a:gd name="T13" fmla="*/ 0 h 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"/>
              <a:gd name="T22" fmla="*/ 0 h 4"/>
              <a:gd name="T23" fmla="*/ 4 w 4"/>
              <a:gd name="T24" fmla="*/ 4 h 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" h="4">
                <a:moveTo>
                  <a:pt x="4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"/>
                  <a:pt x="0" y="4"/>
                  <a:pt x="0" y="4"/>
                </a:cubicBezTo>
                <a:cubicBezTo>
                  <a:pt x="1" y="4"/>
                  <a:pt x="1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3" y="4"/>
                  <a:pt x="3" y="4"/>
                  <a:pt x="4" y="4"/>
                </a:cubicBezTo>
                <a:cubicBezTo>
                  <a:pt x="4" y="0"/>
                  <a:pt x="4" y="0"/>
                  <a:pt x="4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52" name="Freeform 1190"/>
          <p:cNvSpPr>
            <a:spLocks/>
          </p:cNvSpPr>
          <p:nvPr/>
        </p:nvSpPr>
        <p:spPr bwMode="auto">
          <a:xfrm>
            <a:off x="6507163" y="2814638"/>
            <a:ext cx="22225" cy="4762"/>
          </a:xfrm>
          <a:custGeom>
            <a:avLst/>
            <a:gdLst>
              <a:gd name="T0" fmla="*/ 0 w 4"/>
              <a:gd name="T1" fmla="*/ 0 h 1"/>
              <a:gd name="T2" fmla="*/ 0 w 4"/>
              <a:gd name="T3" fmla="*/ 4762 h 1"/>
              <a:gd name="T4" fmla="*/ 11113 w 4"/>
              <a:gd name="T5" fmla="*/ 4762 h 1"/>
              <a:gd name="T6" fmla="*/ 11113 w 4"/>
              <a:gd name="T7" fmla="*/ 4762 h 1"/>
              <a:gd name="T8" fmla="*/ 22225 w 4"/>
              <a:gd name="T9" fmla="*/ 4762 h 1"/>
              <a:gd name="T10" fmla="*/ 22225 w 4"/>
              <a:gd name="T11" fmla="*/ 0 h 1"/>
              <a:gd name="T12" fmla="*/ 11113 w 4"/>
              <a:gd name="T13" fmla="*/ 0 h 1"/>
              <a:gd name="T14" fmla="*/ 0 w 4"/>
              <a:gd name="T15" fmla="*/ 0 h 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"/>
              <a:gd name="T25" fmla="*/ 0 h 1"/>
              <a:gd name="T26" fmla="*/ 4 w 4"/>
              <a:gd name="T27" fmla="*/ 1 h 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" h="1">
                <a:moveTo>
                  <a:pt x="0" y="0"/>
                </a:moveTo>
                <a:cubicBezTo>
                  <a:pt x="0" y="1"/>
                  <a:pt x="0" y="1"/>
                  <a:pt x="0" y="1"/>
                </a:cubicBezTo>
                <a:cubicBezTo>
                  <a:pt x="1" y="1"/>
                  <a:pt x="1" y="1"/>
                  <a:pt x="2" y="1"/>
                </a:cubicBezTo>
                <a:cubicBezTo>
                  <a:pt x="2" y="1"/>
                  <a:pt x="2" y="1"/>
                  <a:pt x="2" y="1"/>
                </a:cubicBezTo>
                <a:cubicBezTo>
                  <a:pt x="3" y="1"/>
                  <a:pt x="3" y="1"/>
                  <a:pt x="4" y="1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3" y="0"/>
                  <a:pt x="2" y="0"/>
                </a:cubicBezTo>
                <a:cubicBezTo>
                  <a:pt x="1" y="0"/>
                  <a:pt x="1" y="0"/>
                  <a:pt x="0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53" name="Freeform 1191"/>
          <p:cNvSpPr>
            <a:spLocks/>
          </p:cNvSpPr>
          <p:nvPr/>
        </p:nvSpPr>
        <p:spPr bwMode="auto">
          <a:xfrm>
            <a:off x="6507163" y="2808288"/>
            <a:ext cx="22225" cy="6350"/>
          </a:xfrm>
          <a:custGeom>
            <a:avLst/>
            <a:gdLst>
              <a:gd name="T0" fmla="*/ 0 w 4"/>
              <a:gd name="T1" fmla="*/ 0 h 1"/>
              <a:gd name="T2" fmla="*/ 0 w 4"/>
              <a:gd name="T3" fmla="*/ 6350 h 1"/>
              <a:gd name="T4" fmla="*/ 11113 w 4"/>
              <a:gd name="T5" fmla="*/ 6350 h 1"/>
              <a:gd name="T6" fmla="*/ 22225 w 4"/>
              <a:gd name="T7" fmla="*/ 6350 h 1"/>
              <a:gd name="T8" fmla="*/ 22225 w 4"/>
              <a:gd name="T9" fmla="*/ 0 h 1"/>
              <a:gd name="T10" fmla="*/ 11113 w 4"/>
              <a:gd name="T11" fmla="*/ 0 h 1"/>
              <a:gd name="T12" fmla="*/ 11113 w 4"/>
              <a:gd name="T13" fmla="*/ 0 h 1"/>
              <a:gd name="T14" fmla="*/ 0 w 4"/>
              <a:gd name="T15" fmla="*/ 0 h 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"/>
              <a:gd name="T25" fmla="*/ 0 h 1"/>
              <a:gd name="T26" fmla="*/ 4 w 4"/>
              <a:gd name="T27" fmla="*/ 1 h 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" h="1">
                <a:moveTo>
                  <a:pt x="0" y="0"/>
                </a:moveTo>
                <a:cubicBezTo>
                  <a:pt x="0" y="1"/>
                  <a:pt x="0" y="1"/>
                  <a:pt x="0" y="1"/>
                </a:cubicBezTo>
                <a:cubicBezTo>
                  <a:pt x="1" y="1"/>
                  <a:pt x="1" y="1"/>
                  <a:pt x="2" y="1"/>
                </a:cubicBezTo>
                <a:cubicBezTo>
                  <a:pt x="3" y="1"/>
                  <a:pt x="3" y="1"/>
                  <a:pt x="4" y="1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3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0"/>
                  <a:pt x="0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54" name="Rectangle 1192"/>
          <p:cNvSpPr>
            <a:spLocks noChangeArrowheads="1"/>
          </p:cNvSpPr>
          <p:nvPr/>
        </p:nvSpPr>
        <p:spPr bwMode="auto">
          <a:xfrm>
            <a:off x="6507163" y="2765425"/>
            <a:ext cx="22225" cy="222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55" name="Rectangle 1193"/>
          <p:cNvSpPr>
            <a:spLocks noChangeArrowheads="1"/>
          </p:cNvSpPr>
          <p:nvPr/>
        </p:nvSpPr>
        <p:spPr bwMode="auto">
          <a:xfrm>
            <a:off x="6507163" y="2765425"/>
            <a:ext cx="22225" cy="2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56" name="Rectangle 1194"/>
          <p:cNvSpPr>
            <a:spLocks noChangeArrowheads="1"/>
          </p:cNvSpPr>
          <p:nvPr/>
        </p:nvSpPr>
        <p:spPr bwMode="auto">
          <a:xfrm>
            <a:off x="6507163" y="2947988"/>
            <a:ext cx="22225" cy="222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57" name="Rectangle 1195"/>
          <p:cNvSpPr>
            <a:spLocks noChangeArrowheads="1"/>
          </p:cNvSpPr>
          <p:nvPr/>
        </p:nvSpPr>
        <p:spPr bwMode="auto">
          <a:xfrm>
            <a:off x="6507163" y="2947988"/>
            <a:ext cx="22225" cy="2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58" name="Rectangle 1196"/>
          <p:cNvSpPr>
            <a:spLocks noChangeArrowheads="1"/>
          </p:cNvSpPr>
          <p:nvPr/>
        </p:nvSpPr>
        <p:spPr bwMode="auto">
          <a:xfrm>
            <a:off x="6507163" y="3130550"/>
            <a:ext cx="22225" cy="206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59" name="Rectangle 1197"/>
          <p:cNvSpPr>
            <a:spLocks noChangeArrowheads="1"/>
          </p:cNvSpPr>
          <p:nvPr/>
        </p:nvSpPr>
        <p:spPr bwMode="auto">
          <a:xfrm>
            <a:off x="6507163" y="3130550"/>
            <a:ext cx="22225" cy="2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60" name="Freeform 1198"/>
          <p:cNvSpPr>
            <a:spLocks/>
          </p:cNvSpPr>
          <p:nvPr/>
        </p:nvSpPr>
        <p:spPr bwMode="auto">
          <a:xfrm>
            <a:off x="6700838" y="4371975"/>
            <a:ext cx="171450" cy="80963"/>
          </a:xfrm>
          <a:custGeom>
            <a:avLst/>
            <a:gdLst>
              <a:gd name="T0" fmla="*/ 0 w 108"/>
              <a:gd name="T1" fmla="*/ 0 h 51"/>
              <a:gd name="T2" fmla="*/ 0 w 108"/>
              <a:gd name="T3" fmla="*/ 26988 h 51"/>
              <a:gd name="T4" fmla="*/ 26988 w 108"/>
              <a:gd name="T5" fmla="*/ 26988 h 51"/>
              <a:gd name="T6" fmla="*/ 26988 w 108"/>
              <a:gd name="T7" fmla="*/ 49213 h 51"/>
              <a:gd name="T8" fmla="*/ 0 w 108"/>
              <a:gd name="T9" fmla="*/ 49213 h 51"/>
              <a:gd name="T10" fmla="*/ 0 w 108"/>
              <a:gd name="T11" fmla="*/ 80963 h 51"/>
              <a:gd name="T12" fmla="*/ 171450 w 108"/>
              <a:gd name="T13" fmla="*/ 38100 h 51"/>
              <a:gd name="T14" fmla="*/ 0 w 108"/>
              <a:gd name="T15" fmla="*/ 0 h 5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8"/>
              <a:gd name="T25" fmla="*/ 0 h 51"/>
              <a:gd name="T26" fmla="*/ 108 w 108"/>
              <a:gd name="T27" fmla="*/ 51 h 5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8" h="51">
                <a:moveTo>
                  <a:pt x="0" y="0"/>
                </a:moveTo>
                <a:lnTo>
                  <a:pt x="0" y="17"/>
                </a:lnTo>
                <a:lnTo>
                  <a:pt x="17" y="17"/>
                </a:lnTo>
                <a:lnTo>
                  <a:pt x="17" y="31"/>
                </a:lnTo>
                <a:lnTo>
                  <a:pt x="0" y="31"/>
                </a:lnTo>
                <a:lnTo>
                  <a:pt x="0" y="51"/>
                </a:lnTo>
                <a:lnTo>
                  <a:pt x="108" y="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61" name="Freeform 1199"/>
          <p:cNvSpPr>
            <a:spLocks/>
          </p:cNvSpPr>
          <p:nvPr/>
        </p:nvSpPr>
        <p:spPr bwMode="auto">
          <a:xfrm>
            <a:off x="6700838" y="4371975"/>
            <a:ext cx="171450" cy="80963"/>
          </a:xfrm>
          <a:custGeom>
            <a:avLst/>
            <a:gdLst>
              <a:gd name="T0" fmla="*/ 0 w 108"/>
              <a:gd name="T1" fmla="*/ 0 h 51"/>
              <a:gd name="T2" fmla="*/ 0 w 108"/>
              <a:gd name="T3" fmla="*/ 26988 h 51"/>
              <a:gd name="T4" fmla="*/ 26988 w 108"/>
              <a:gd name="T5" fmla="*/ 26988 h 51"/>
              <a:gd name="T6" fmla="*/ 26988 w 108"/>
              <a:gd name="T7" fmla="*/ 49213 h 51"/>
              <a:gd name="T8" fmla="*/ 0 w 108"/>
              <a:gd name="T9" fmla="*/ 49213 h 51"/>
              <a:gd name="T10" fmla="*/ 0 w 108"/>
              <a:gd name="T11" fmla="*/ 80963 h 51"/>
              <a:gd name="T12" fmla="*/ 171450 w 108"/>
              <a:gd name="T13" fmla="*/ 38100 h 51"/>
              <a:gd name="T14" fmla="*/ 0 w 108"/>
              <a:gd name="T15" fmla="*/ 0 h 5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8"/>
              <a:gd name="T25" fmla="*/ 0 h 51"/>
              <a:gd name="T26" fmla="*/ 108 w 108"/>
              <a:gd name="T27" fmla="*/ 51 h 5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8" h="51">
                <a:moveTo>
                  <a:pt x="0" y="0"/>
                </a:moveTo>
                <a:lnTo>
                  <a:pt x="0" y="17"/>
                </a:lnTo>
                <a:lnTo>
                  <a:pt x="17" y="17"/>
                </a:lnTo>
                <a:lnTo>
                  <a:pt x="17" y="31"/>
                </a:lnTo>
                <a:lnTo>
                  <a:pt x="0" y="31"/>
                </a:lnTo>
                <a:lnTo>
                  <a:pt x="0" y="51"/>
                </a:lnTo>
                <a:lnTo>
                  <a:pt x="108" y="24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62" name="Rectangle 1200"/>
          <p:cNvSpPr>
            <a:spLocks noChangeArrowheads="1"/>
          </p:cNvSpPr>
          <p:nvPr/>
        </p:nvSpPr>
        <p:spPr bwMode="auto">
          <a:xfrm>
            <a:off x="6700838" y="4398963"/>
            <a:ext cx="26987" cy="222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63" name="Rectangle 1201"/>
          <p:cNvSpPr>
            <a:spLocks noChangeArrowheads="1"/>
          </p:cNvSpPr>
          <p:nvPr/>
        </p:nvSpPr>
        <p:spPr bwMode="auto">
          <a:xfrm>
            <a:off x="6700838" y="4398963"/>
            <a:ext cx="26987" cy="2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64" name="Freeform 1202"/>
          <p:cNvSpPr>
            <a:spLocks noEditPoints="1"/>
          </p:cNvSpPr>
          <p:nvPr/>
        </p:nvSpPr>
        <p:spPr bwMode="auto">
          <a:xfrm>
            <a:off x="6416675" y="3001963"/>
            <a:ext cx="284163" cy="1589087"/>
          </a:xfrm>
          <a:custGeom>
            <a:avLst/>
            <a:gdLst>
              <a:gd name="T0" fmla="*/ 21446 w 53"/>
              <a:gd name="T1" fmla="*/ 149813 h 297"/>
              <a:gd name="T2" fmla="*/ 0 w 53"/>
              <a:gd name="T3" fmla="*/ 149813 h 297"/>
              <a:gd name="T4" fmla="*/ 0 w 53"/>
              <a:gd name="T5" fmla="*/ 1589087 h 297"/>
              <a:gd name="T6" fmla="*/ 284163 w 53"/>
              <a:gd name="T7" fmla="*/ 1589087 h 297"/>
              <a:gd name="T8" fmla="*/ 284163 w 53"/>
              <a:gd name="T9" fmla="*/ 1567685 h 297"/>
              <a:gd name="T10" fmla="*/ 21446 w 53"/>
              <a:gd name="T11" fmla="*/ 1567685 h 297"/>
              <a:gd name="T12" fmla="*/ 21446 w 53"/>
              <a:gd name="T13" fmla="*/ 149813 h 297"/>
              <a:gd name="T14" fmla="*/ 21446 w 53"/>
              <a:gd name="T15" fmla="*/ 0 h 297"/>
              <a:gd name="T16" fmla="*/ 10723 w 53"/>
              <a:gd name="T17" fmla="*/ 5350 h 297"/>
              <a:gd name="T18" fmla="*/ 10723 w 53"/>
              <a:gd name="T19" fmla="*/ 5350 h 297"/>
              <a:gd name="T20" fmla="*/ 0 w 53"/>
              <a:gd name="T21" fmla="*/ 0 h 297"/>
              <a:gd name="T22" fmla="*/ 0 w 53"/>
              <a:gd name="T23" fmla="*/ 128411 h 297"/>
              <a:gd name="T24" fmla="*/ 21446 w 53"/>
              <a:gd name="T25" fmla="*/ 128411 h 297"/>
              <a:gd name="T26" fmla="*/ 21446 w 53"/>
              <a:gd name="T27" fmla="*/ 0 h 29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3"/>
              <a:gd name="T43" fmla="*/ 0 h 297"/>
              <a:gd name="T44" fmla="*/ 53 w 53"/>
              <a:gd name="T45" fmla="*/ 297 h 29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3" h="297">
                <a:moveTo>
                  <a:pt x="4" y="28"/>
                </a:moveTo>
                <a:cubicBezTo>
                  <a:pt x="0" y="28"/>
                  <a:pt x="0" y="28"/>
                  <a:pt x="0" y="28"/>
                </a:cubicBezTo>
                <a:cubicBezTo>
                  <a:pt x="0" y="297"/>
                  <a:pt x="0" y="297"/>
                  <a:pt x="0" y="297"/>
                </a:cubicBezTo>
                <a:cubicBezTo>
                  <a:pt x="53" y="297"/>
                  <a:pt x="53" y="297"/>
                  <a:pt x="53" y="297"/>
                </a:cubicBezTo>
                <a:cubicBezTo>
                  <a:pt x="53" y="293"/>
                  <a:pt x="53" y="293"/>
                  <a:pt x="53" y="293"/>
                </a:cubicBezTo>
                <a:cubicBezTo>
                  <a:pt x="4" y="293"/>
                  <a:pt x="4" y="293"/>
                  <a:pt x="4" y="293"/>
                </a:cubicBezTo>
                <a:cubicBezTo>
                  <a:pt x="4" y="28"/>
                  <a:pt x="4" y="28"/>
                  <a:pt x="4" y="28"/>
                </a:cubicBezTo>
                <a:moveTo>
                  <a:pt x="4" y="0"/>
                </a:moveTo>
                <a:cubicBezTo>
                  <a:pt x="3" y="0"/>
                  <a:pt x="3" y="1"/>
                  <a:pt x="2" y="1"/>
                </a:cubicBezTo>
                <a:cubicBezTo>
                  <a:pt x="2" y="1"/>
                  <a:pt x="2" y="1"/>
                  <a:pt x="2" y="1"/>
                </a:cubicBezTo>
                <a:cubicBezTo>
                  <a:pt x="1" y="1"/>
                  <a:pt x="1" y="1"/>
                  <a:pt x="0" y="0"/>
                </a:cubicBezTo>
                <a:cubicBezTo>
                  <a:pt x="0" y="24"/>
                  <a:pt x="0" y="24"/>
                  <a:pt x="0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0"/>
                  <a:pt x="4" y="0"/>
                  <a:pt x="4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65" name="Freeform 1203"/>
          <p:cNvSpPr>
            <a:spLocks noEditPoints="1"/>
          </p:cNvSpPr>
          <p:nvPr/>
        </p:nvSpPr>
        <p:spPr bwMode="auto">
          <a:xfrm>
            <a:off x="6416675" y="2936875"/>
            <a:ext cx="22225" cy="58738"/>
          </a:xfrm>
          <a:custGeom>
            <a:avLst/>
            <a:gdLst>
              <a:gd name="T0" fmla="*/ 22225 w 4"/>
              <a:gd name="T1" fmla="*/ 32039 h 11"/>
              <a:gd name="T2" fmla="*/ 0 w 4"/>
              <a:gd name="T3" fmla="*/ 32039 h 11"/>
              <a:gd name="T4" fmla="*/ 0 w 4"/>
              <a:gd name="T5" fmla="*/ 53398 h 11"/>
              <a:gd name="T6" fmla="*/ 11113 w 4"/>
              <a:gd name="T7" fmla="*/ 58738 h 11"/>
              <a:gd name="T8" fmla="*/ 11113 w 4"/>
              <a:gd name="T9" fmla="*/ 58738 h 11"/>
              <a:gd name="T10" fmla="*/ 22225 w 4"/>
              <a:gd name="T11" fmla="*/ 53398 h 11"/>
              <a:gd name="T12" fmla="*/ 22225 w 4"/>
              <a:gd name="T13" fmla="*/ 32039 h 11"/>
              <a:gd name="T14" fmla="*/ 22225 w 4"/>
              <a:gd name="T15" fmla="*/ 0 h 11"/>
              <a:gd name="T16" fmla="*/ 0 w 4"/>
              <a:gd name="T17" fmla="*/ 0 h 11"/>
              <a:gd name="T18" fmla="*/ 0 w 4"/>
              <a:gd name="T19" fmla="*/ 10680 h 11"/>
              <a:gd name="T20" fmla="*/ 22225 w 4"/>
              <a:gd name="T21" fmla="*/ 10680 h 11"/>
              <a:gd name="T22" fmla="*/ 22225 w 4"/>
              <a:gd name="T23" fmla="*/ 0 h 1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"/>
              <a:gd name="T37" fmla="*/ 0 h 11"/>
              <a:gd name="T38" fmla="*/ 4 w 4"/>
              <a:gd name="T39" fmla="*/ 11 h 1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" h="11">
                <a:moveTo>
                  <a:pt x="4" y="6"/>
                </a:moveTo>
                <a:cubicBezTo>
                  <a:pt x="0" y="6"/>
                  <a:pt x="0" y="6"/>
                  <a:pt x="0" y="6"/>
                </a:cubicBezTo>
                <a:cubicBezTo>
                  <a:pt x="0" y="10"/>
                  <a:pt x="0" y="10"/>
                  <a:pt x="0" y="10"/>
                </a:cubicBezTo>
                <a:cubicBezTo>
                  <a:pt x="1" y="11"/>
                  <a:pt x="1" y="11"/>
                  <a:pt x="2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3" y="11"/>
                  <a:pt x="3" y="10"/>
                  <a:pt x="4" y="10"/>
                </a:cubicBezTo>
                <a:cubicBezTo>
                  <a:pt x="4" y="6"/>
                  <a:pt x="4" y="6"/>
                  <a:pt x="4" y="6"/>
                </a:cubicBezTo>
                <a:moveTo>
                  <a:pt x="4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0"/>
                  <a:pt x="4" y="0"/>
                  <a:pt x="4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66" name="Freeform 1204"/>
          <p:cNvSpPr>
            <a:spLocks/>
          </p:cNvSpPr>
          <p:nvPr/>
        </p:nvSpPr>
        <p:spPr bwMode="auto">
          <a:xfrm>
            <a:off x="6416675" y="2995613"/>
            <a:ext cx="22225" cy="11112"/>
          </a:xfrm>
          <a:custGeom>
            <a:avLst/>
            <a:gdLst>
              <a:gd name="T0" fmla="*/ 22225 w 4"/>
              <a:gd name="T1" fmla="*/ 0 h 2"/>
              <a:gd name="T2" fmla="*/ 11113 w 4"/>
              <a:gd name="T3" fmla="*/ 5556 h 2"/>
              <a:gd name="T4" fmla="*/ 0 w 4"/>
              <a:gd name="T5" fmla="*/ 0 h 2"/>
              <a:gd name="T6" fmla="*/ 0 w 4"/>
              <a:gd name="T7" fmla="*/ 5556 h 2"/>
              <a:gd name="T8" fmla="*/ 11113 w 4"/>
              <a:gd name="T9" fmla="*/ 11112 h 2"/>
              <a:gd name="T10" fmla="*/ 11113 w 4"/>
              <a:gd name="T11" fmla="*/ 11112 h 2"/>
              <a:gd name="T12" fmla="*/ 22225 w 4"/>
              <a:gd name="T13" fmla="*/ 5556 h 2"/>
              <a:gd name="T14" fmla="*/ 22225 w 4"/>
              <a:gd name="T15" fmla="*/ 0 h 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"/>
              <a:gd name="T25" fmla="*/ 0 h 2"/>
              <a:gd name="T26" fmla="*/ 4 w 4"/>
              <a:gd name="T27" fmla="*/ 2 h 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" h="2">
                <a:moveTo>
                  <a:pt x="4" y="0"/>
                </a:moveTo>
                <a:cubicBezTo>
                  <a:pt x="3" y="0"/>
                  <a:pt x="3" y="1"/>
                  <a:pt x="2" y="1"/>
                </a:cubicBezTo>
                <a:cubicBezTo>
                  <a:pt x="1" y="1"/>
                  <a:pt x="1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1" y="2"/>
                  <a:pt x="1" y="2"/>
                  <a:pt x="2" y="2"/>
                </a:cubicBezTo>
                <a:cubicBezTo>
                  <a:pt x="2" y="2"/>
                  <a:pt x="2" y="2"/>
                  <a:pt x="2" y="2"/>
                </a:cubicBezTo>
                <a:cubicBezTo>
                  <a:pt x="3" y="2"/>
                  <a:pt x="3" y="1"/>
                  <a:pt x="4" y="1"/>
                </a:cubicBezTo>
                <a:cubicBezTo>
                  <a:pt x="4" y="0"/>
                  <a:pt x="4" y="0"/>
                  <a:pt x="4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67" name="Freeform 1205"/>
          <p:cNvSpPr>
            <a:spLocks/>
          </p:cNvSpPr>
          <p:nvPr/>
        </p:nvSpPr>
        <p:spPr bwMode="auto">
          <a:xfrm>
            <a:off x="6416675" y="2990850"/>
            <a:ext cx="22225" cy="11113"/>
          </a:xfrm>
          <a:custGeom>
            <a:avLst/>
            <a:gdLst>
              <a:gd name="T0" fmla="*/ 22225 w 4"/>
              <a:gd name="T1" fmla="*/ 0 h 2"/>
              <a:gd name="T2" fmla="*/ 11113 w 4"/>
              <a:gd name="T3" fmla="*/ 5557 h 2"/>
              <a:gd name="T4" fmla="*/ 11113 w 4"/>
              <a:gd name="T5" fmla="*/ 5557 h 2"/>
              <a:gd name="T6" fmla="*/ 0 w 4"/>
              <a:gd name="T7" fmla="*/ 0 h 2"/>
              <a:gd name="T8" fmla="*/ 0 w 4"/>
              <a:gd name="T9" fmla="*/ 5557 h 2"/>
              <a:gd name="T10" fmla="*/ 11113 w 4"/>
              <a:gd name="T11" fmla="*/ 11113 h 2"/>
              <a:gd name="T12" fmla="*/ 22225 w 4"/>
              <a:gd name="T13" fmla="*/ 5557 h 2"/>
              <a:gd name="T14" fmla="*/ 22225 w 4"/>
              <a:gd name="T15" fmla="*/ 0 h 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"/>
              <a:gd name="T25" fmla="*/ 0 h 2"/>
              <a:gd name="T26" fmla="*/ 4 w 4"/>
              <a:gd name="T27" fmla="*/ 2 h 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" h="2">
                <a:moveTo>
                  <a:pt x="4" y="0"/>
                </a:moveTo>
                <a:cubicBezTo>
                  <a:pt x="3" y="0"/>
                  <a:pt x="3" y="1"/>
                  <a:pt x="2" y="1"/>
                </a:cubicBezTo>
                <a:cubicBezTo>
                  <a:pt x="2" y="1"/>
                  <a:pt x="2" y="1"/>
                  <a:pt x="2" y="1"/>
                </a:cubicBezTo>
                <a:cubicBezTo>
                  <a:pt x="1" y="1"/>
                  <a:pt x="1" y="1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1" y="1"/>
                  <a:pt x="1" y="2"/>
                  <a:pt x="2" y="2"/>
                </a:cubicBezTo>
                <a:cubicBezTo>
                  <a:pt x="3" y="2"/>
                  <a:pt x="3" y="1"/>
                  <a:pt x="4" y="1"/>
                </a:cubicBezTo>
                <a:cubicBezTo>
                  <a:pt x="4" y="0"/>
                  <a:pt x="4" y="0"/>
                  <a:pt x="4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68" name="Rectangle 1206"/>
          <p:cNvSpPr>
            <a:spLocks noChangeArrowheads="1"/>
          </p:cNvSpPr>
          <p:nvPr/>
        </p:nvSpPr>
        <p:spPr bwMode="auto">
          <a:xfrm>
            <a:off x="6416675" y="2947988"/>
            <a:ext cx="22225" cy="222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69" name="Rectangle 1207"/>
          <p:cNvSpPr>
            <a:spLocks noChangeArrowheads="1"/>
          </p:cNvSpPr>
          <p:nvPr/>
        </p:nvSpPr>
        <p:spPr bwMode="auto">
          <a:xfrm>
            <a:off x="6416675" y="2947988"/>
            <a:ext cx="22225" cy="2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70" name="Rectangle 1208"/>
          <p:cNvSpPr>
            <a:spLocks noChangeArrowheads="1"/>
          </p:cNvSpPr>
          <p:nvPr/>
        </p:nvSpPr>
        <p:spPr bwMode="auto">
          <a:xfrm>
            <a:off x="6416675" y="3130550"/>
            <a:ext cx="22225" cy="206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71" name="Rectangle 1209"/>
          <p:cNvSpPr>
            <a:spLocks noChangeArrowheads="1"/>
          </p:cNvSpPr>
          <p:nvPr/>
        </p:nvSpPr>
        <p:spPr bwMode="auto">
          <a:xfrm>
            <a:off x="6416675" y="3130550"/>
            <a:ext cx="22225" cy="2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72" name="Freeform 1210"/>
          <p:cNvSpPr>
            <a:spLocks/>
          </p:cNvSpPr>
          <p:nvPr/>
        </p:nvSpPr>
        <p:spPr bwMode="auto">
          <a:xfrm>
            <a:off x="6700838" y="4543425"/>
            <a:ext cx="171450" cy="80963"/>
          </a:xfrm>
          <a:custGeom>
            <a:avLst/>
            <a:gdLst>
              <a:gd name="T0" fmla="*/ 0 w 108"/>
              <a:gd name="T1" fmla="*/ 0 h 51"/>
              <a:gd name="T2" fmla="*/ 0 w 108"/>
              <a:gd name="T3" fmla="*/ 26988 h 51"/>
              <a:gd name="T4" fmla="*/ 26988 w 108"/>
              <a:gd name="T5" fmla="*/ 26988 h 51"/>
              <a:gd name="T6" fmla="*/ 26988 w 108"/>
              <a:gd name="T7" fmla="*/ 47625 h 51"/>
              <a:gd name="T8" fmla="*/ 0 w 108"/>
              <a:gd name="T9" fmla="*/ 47625 h 51"/>
              <a:gd name="T10" fmla="*/ 0 w 108"/>
              <a:gd name="T11" fmla="*/ 80963 h 51"/>
              <a:gd name="T12" fmla="*/ 171450 w 108"/>
              <a:gd name="T13" fmla="*/ 38100 h 51"/>
              <a:gd name="T14" fmla="*/ 0 w 108"/>
              <a:gd name="T15" fmla="*/ 0 h 5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8"/>
              <a:gd name="T25" fmla="*/ 0 h 51"/>
              <a:gd name="T26" fmla="*/ 108 w 108"/>
              <a:gd name="T27" fmla="*/ 51 h 5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8" h="51">
                <a:moveTo>
                  <a:pt x="0" y="0"/>
                </a:moveTo>
                <a:lnTo>
                  <a:pt x="0" y="17"/>
                </a:lnTo>
                <a:lnTo>
                  <a:pt x="17" y="17"/>
                </a:lnTo>
                <a:lnTo>
                  <a:pt x="17" y="30"/>
                </a:lnTo>
                <a:lnTo>
                  <a:pt x="0" y="30"/>
                </a:lnTo>
                <a:lnTo>
                  <a:pt x="0" y="51"/>
                </a:lnTo>
                <a:lnTo>
                  <a:pt x="108" y="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73" name="Freeform 1211"/>
          <p:cNvSpPr>
            <a:spLocks/>
          </p:cNvSpPr>
          <p:nvPr/>
        </p:nvSpPr>
        <p:spPr bwMode="auto">
          <a:xfrm>
            <a:off x="6700838" y="4543425"/>
            <a:ext cx="171450" cy="80963"/>
          </a:xfrm>
          <a:custGeom>
            <a:avLst/>
            <a:gdLst>
              <a:gd name="T0" fmla="*/ 0 w 108"/>
              <a:gd name="T1" fmla="*/ 0 h 51"/>
              <a:gd name="T2" fmla="*/ 0 w 108"/>
              <a:gd name="T3" fmla="*/ 26988 h 51"/>
              <a:gd name="T4" fmla="*/ 26988 w 108"/>
              <a:gd name="T5" fmla="*/ 26988 h 51"/>
              <a:gd name="T6" fmla="*/ 26988 w 108"/>
              <a:gd name="T7" fmla="*/ 47625 h 51"/>
              <a:gd name="T8" fmla="*/ 0 w 108"/>
              <a:gd name="T9" fmla="*/ 47625 h 51"/>
              <a:gd name="T10" fmla="*/ 0 w 108"/>
              <a:gd name="T11" fmla="*/ 80963 h 51"/>
              <a:gd name="T12" fmla="*/ 171450 w 108"/>
              <a:gd name="T13" fmla="*/ 38100 h 51"/>
              <a:gd name="T14" fmla="*/ 0 w 108"/>
              <a:gd name="T15" fmla="*/ 0 h 5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8"/>
              <a:gd name="T25" fmla="*/ 0 h 51"/>
              <a:gd name="T26" fmla="*/ 108 w 108"/>
              <a:gd name="T27" fmla="*/ 51 h 5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8" h="51">
                <a:moveTo>
                  <a:pt x="0" y="0"/>
                </a:moveTo>
                <a:lnTo>
                  <a:pt x="0" y="17"/>
                </a:lnTo>
                <a:lnTo>
                  <a:pt x="17" y="17"/>
                </a:lnTo>
                <a:lnTo>
                  <a:pt x="17" y="30"/>
                </a:lnTo>
                <a:lnTo>
                  <a:pt x="0" y="30"/>
                </a:lnTo>
                <a:lnTo>
                  <a:pt x="0" y="51"/>
                </a:lnTo>
                <a:lnTo>
                  <a:pt x="108" y="24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74" name="Rectangle 1212"/>
          <p:cNvSpPr>
            <a:spLocks noChangeArrowheads="1"/>
          </p:cNvSpPr>
          <p:nvPr/>
        </p:nvSpPr>
        <p:spPr bwMode="auto">
          <a:xfrm>
            <a:off x="6700838" y="4570413"/>
            <a:ext cx="26987" cy="206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75" name="Rectangle 1213"/>
          <p:cNvSpPr>
            <a:spLocks noChangeArrowheads="1"/>
          </p:cNvSpPr>
          <p:nvPr/>
        </p:nvSpPr>
        <p:spPr bwMode="auto">
          <a:xfrm>
            <a:off x="6700838" y="4570413"/>
            <a:ext cx="26987" cy="2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76" name="Freeform 1214"/>
          <p:cNvSpPr>
            <a:spLocks/>
          </p:cNvSpPr>
          <p:nvPr/>
        </p:nvSpPr>
        <p:spPr bwMode="auto">
          <a:xfrm>
            <a:off x="6330950" y="3182938"/>
            <a:ext cx="369888" cy="1579562"/>
          </a:xfrm>
          <a:custGeom>
            <a:avLst/>
            <a:gdLst>
              <a:gd name="T0" fmla="*/ 0 w 69"/>
              <a:gd name="T1" fmla="*/ 0 h 295"/>
              <a:gd name="T2" fmla="*/ 0 w 69"/>
              <a:gd name="T3" fmla="*/ 1579562 h 295"/>
              <a:gd name="T4" fmla="*/ 369888 w 69"/>
              <a:gd name="T5" fmla="*/ 1579562 h 295"/>
              <a:gd name="T6" fmla="*/ 369888 w 69"/>
              <a:gd name="T7" fmla="*/ 1558144 h 295"/>
              <a:gd name="T8" fmla="*/ 21443 w 69"/>
              <a:gd name="T9" fmla="*/ 1558144 h 295"/>
              <a:gd name="T10" fmla="*/ 21443 w 69"/>
              <a:gd name="T11" fmla="*/ 0 h 295"/>
              <a:gd name="T12" fmla="*/ 10721 w 69"/>
              <a:gd name="T13" fmla="*/ 5354 h 295"/>
              <a:gd name="T14" fmla="*/ 10721 w 69"/>
              <a:gd name="T15" fmla="*/ 5354 h 295"/>
              <a:gd name="T16" fmla="*/ 0 w 69"/>
              <a:gd name="T17" fmla="*/ 0 h 2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9"/>
              <a:gd name="T28" fmla="*/ 0 h 295"/>
              <a:gd name="T29" fmla="*/ 69 w 69"/>
              <a:gd name="T30" fmla="*/ 295 h 2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9" h="295">
                <a:moveTo>
                  <a:pt x="0" y="0"/>
                </a:moveTo>
                <a:cubicBezTo>
                  <a:pt x="0" y="295"/>
                  <a:pt x="0" y="295"/>
                  <a:pt x="0" y="295"/>
                </a:cubicBezTo>
                <a:cubicBezTo>
                  <a:pt x="69" y="295"/>
                  <a:pt x="69" y="295"/>
                  <a:pt x="69" y="295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4" y="291"/>
                  <a:pt x="4" y="291"/>
                  <a:pt x="4" y="291"/>
                </a:cubicBezTo>
                <a:cubicBezTo>
                  <a:pt x="4" y="0"/>
                  <a:pt x="4" y="0"/>
                  <a:pt x="4" y="0"/>
                </a:cubicBezTo>
                <a:cubicBezTo>
                  <a:pt x="3" y="1"/>
                  <a:pt x="3" y="1"/>
                  <a:pt x="2" y="1"/>
                </a:cubicBezTo>
                <a:cubicBezTo>
                  <a:pt x="2" y="1"/>
                  <a:pt x="2" y="1"/>
                  <a:pt x="2" y="1"/>
                </a:cubicBezTo>
                <a:cubicBezTo>
                  <a:pt x="1" y="1"/>
                  <a:pt x="1" y="1"/>
                  <a:pt x="0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77" name="Freeform 1215"/>
          <p:cNvSpPr>
            <a:spLocks noEditPoints="1"/>
          </p:cNvSpPr>
          <p:nvPr/>
        </p:nvSpPr>
        <p:spPr bwMode="auto">
          <a:xfrm>
            <a:off x="6330950" y="3108325"/>
            <a:ext cx="22225" cy="69850"/>
          </a:xfrm>
          <a:custGeom>
            <a:avLst/>
            <a:gdLst>
              <a:gd name="T0" fmla="*/ 22225 w 4"/>
              <a:gd name="T1" fmla="*/ 42985 h 13"/>
              <a:gd name="T2" fmla="*/ 0 w 4"/>
              <a:gd name="T3" fmla="*/ 42985 h 13"/>
              <a:gd name="T4" fmla="*/ 0 w 4"/>
              <a:gd name="T5" fmla="*/ 64477 h 13"/>
              <a:gd name="T6" fmla="*/ 11113 w 4"/>
              <a:gd name="T7" fmla="*/ 69850 h 13"/>
              <a:gd name="T8" fmla="*/ 11113 w 4"/>
              <a:gd name="T9" fmla="*/ 69850 h 13"/>
              <a:gd name="T10" fmla="*/ 22225 w 4"/>
              <a:gd name="T11" fmla="*/ 64477 h 13"/>
              <a:gd name="T12" fmla="*/ 22225 w 4"/>
              <a:gd name="T13" fmla="*/ 42985 h 13"/>
              <a:gd name="T14" fmla="*/ 22225 w 4"/>
              <a:gd name="T15" fmla="*/ 0 h 13"/>
              <a:gd name="T16" fmla="*/ 0 w 4"/>
              <a:gd name="T17" fmla="*/ 0 h 13"/>
              <a:gd name="T18" fmla="*/ 0 w 4"/>
              <a:gd name="T19" fmla="*/ 21492 h 13"/>
              <a:gd name="T20" fmla="*/ 22225 w 4"/>
              <a:gd name="T21" fmla="*/ 21492 h 13"/>
              <a:gd name="T22" fmla="*/ 22225 w 4"/>
              <a:gd name="T23" fmla="*/ 0 h 1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"/>
              <a:gd name="T37" fmla="*/ 0 h 13"/>
              <a:gd name="T38" fmla="*/ 4 w 4"/>
              <a:gd name="T39" fmla="*/ 13 h 1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" h="13">
                <a:moveTo>
                  <a:pt x="4" y="8"/>
                </a:moveTo>
                <a:cubicBezTo>
                  <a:pt x="0" y="8"/>
                  <a:pt x="0" y="8"/>
                  <a:pt x="0" y="8"/>
                </a:cubicBezTo>
                <a:cubicBezTo>
                  <a:pt x="0" y="12"/>
                  <a:pt x="0" y="12"/>
                  <a:pt x="0" y="12"/>
                </a:cubicBezTo>
                <a:cubicBezTo>
                  <a:pt x="1" y="12"/>
                  <a:pt x="1" y="13"/>
                  <a:pt x="2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3" y="13"/>
                  <a:pt x="3" y="12"/>
                  <a:pt x="4" y="12"/>
                </a:cubicBezTo>
                <a:cubicBezTo>
                  <a:pt x="4" y="8"/>
                  <a:pt x="4" y="8"/>
                  <a:pt x="4" y="8"/>
                </a:cubicBezTo>
                <a:moveTo>
                  <a:pt x="4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"/>
                  <a:pt x="0" y="4"/>
                  <a:pt x="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0"/>
                  <a:pt x="4" y="0"/>
                  <a:pt x="4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78" name="Freeform 1216"/>
          <p:cNvSpPr>
            <a:spLocks/>
          </p:cNvSpPr>
          <p:nvPr/>
        </p:nvSpPr>
        <p:spPr bwMode="auto">
          <a:xfrm>
            <a:off x="6330950" y="3178175"/>
            <a:ext cx="22225" cy="11113"/>
          </a:xfrm>
          <a:custGeom>
            <a:avLst/>
            <a:gdLst>
              <a:gd name="T0" fmla="*/ 0 w 4"/>
              <a:gd name="T1" fmla="*/ 0 h 2"/>
              <a:gd name="T2" fmla="*/ 0 w 4"/>
              <a:gd name="T3" fmla="*/ 5557 h 2"/>
              <a:gd name="T4" fmla="*/ 11113 w 4"/>
              <a:gd name="T5" fmla="*/ 11113 h 2"/>
              <a:gd name="T6" fmla="*/ 11113 w 4"/>
              <a:gd name="T7" fmla="*/ 11113 h 2"/>
              <a:gd name="T8" fmla="*/ 22225 w 4"/>
              <a:gd name="T9" fmla="*/ 5557 h 2"/>
              <a:gd name="T10" fmla="*/ 22225 w 4"/>
              <a:gd name="T11" fmla="*/ 0 h 2"/>
              <a:gd name="T12" fmla="*/ 11113 w 4"/>
              <a:gd name="T13" fmla="*/ 5557 h 2"/>
              <a:gd name="T14" fmla="*/ 0 w 4"/>
              <a:gd name="T15" fmla="*/ 0 h 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"/>
              <a:gd name="T25" fmla="*/ 0 h 2"/>
              <a:gd name="T26" fmla="*/ 4 w 4"/>
              <a:gd name="T27" fmla="*/ 2 h 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" h="2">
                <a:moveTo>
                  <a:pt x="0" y="0"/>
                </a:moveTo>
                <a:cubicBezTo>
                  <a:pt x="0" y="1"/>
                  <a:pt x="0" y="1"/>
                  <a:pt x="0" y="1"/>
                </a:cubicBezTo>
                <a:cubicBezTo>
                  <a:pt x="1" y="2"/>
                  <a:pt x="1" y="2"/>
                  <a:pt x="2" y="2"/>
                </a:cubicBezTo>
                <a:cubicBezTo>
                  <a:pt x="2" y="2"/>
                  <a:pt x="2" y="2"/>
                  <a:pt x="2" y="2"/>
                </a:cubicBezTo>
                <a:cubicBezTo>
                  <a:pt x="3" y="2"/>
                  <a:pt x="3" y="2"/>
                  <a:pt x="4" y="1"/>
                </a:cubicBezTo>
                <a:cubicBezTo>
                  <a:pt x="4" y="0"/>
                  <a:pt x="4" y="0"/>
                  <a:pt x="4" y="0"/>
                </a:cubicBezTo>
                <a:cubicBezTo>
                  <a:pt x="3" y="1"/>
                  <a:pt x="3" y="1"/>
                  <a:pt x="2" y="1"/>
                </a:cubicBezTo>
                <a:cubicBezTo>
                  <a:pt x="1" y="1"/>
                  <a:pt x="1" y="0"/>
                  <a:pt x="0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79" name="Freeform 1217"/>
          <p:cNvSpPr>
            <a:spLocks/>
          </p:cNvSpPr>
          <p:nvPr/>
        </p:nvSpPr>
        <p:spPr bwMode="auto">
          <a:xfrm>
            <a:off x="6330950" y="3173413"/>
            <a:ext cx="22225" cy="9525"/>
          </a:xfrm>
          <a:custGeom>
            <a:avLst/>
            <a:gdLst>
              <a:gd name="T0" fmla="*/ 0 w 4"/>
              <a:gd name="T1" fmla="*/ 0 h 2"/>
              <a:gd name="T2" fmla="*/ 0 w 4"/>
              <a:gd name="T3" fmla="*/ 4763 h 2"/>
              <a:gd name="T4" fmla="*/ 11113 w 4"/>
              <a:gd name="T5" fmla="*/ 9525 h 2"/>
              <a:gd name="T6" fmla="*/ 22225 w 4"/>
              <a:gd name="T7" fmla="*/ 4763 h 2"/>
              <a:gd name="T8" fmla="*/ 22225 w 4"/>
              <a:gd name="T9" fmla="*/ 0 h 2"/>
              <a:gd name="T10" fmla="*/ 11113 w 4"/>
              <a:gd name="T11" fmla="*/ 4763 h 2"/>
              <a:gd name="T12" fmla="*/ 11113 w 4"/>
              <a:gd name="T13" fmla="*/ 4763 h 2"/>
              <a:gd name="T14" fmla="*/ 0 w 4"/>
              <a:gd name="T15" fmla="*/ 0 h 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"/>
              <a:gd name="T25" fmla="*/ 0 h 2"/>
              <a:gd name="T26" fmla="*/ 4 w 4"/>
              <a:gd name="T27" fmla="*/ 2 h 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" h="2">
                <a:moveTo>
                  <a:pt x="0" y="0"/>
                </a:moveTo>
                <a:cubicBezTo>
                  <a:pt x="0" y="1"/>
                  <a:pt x="0" y="1"/>
                  <a:pt x="0" y="1"/>
                </a:cubicBezTo>
                <a:cubicBezTo>
                  <a:pt x="1" y="1"/>
                  <a:pt x="1" y="2"/>
                  <a:pt x="2" y="2"/>
                </a:cubicBezTo>
                <a:cubicBezTo>
                  <a:pt x="3" y="2"/>
                  <a:pt x="3" y="2"/>
                  <a:pt x="4" y="1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3" y="1"/>
                  <a:pt x="2" y="1"/>
                </a:cubicBezTo>
                <a:cubicBezTo>
                  <a:pt x="2" y="1"/>
                  <a:pt x="2" y="1"/>
                  <a:pt x="2" y="1"/>
                </a:cubicBezTo>
                <a:cubicBezTo>
                  <a:pt x="1" y="1"/>
                  <a:pt x="1" y="0"/>
                  <a:pt x="0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80" name="Rectangle 1218"/>
          <p:cNvSpPr>
            <a:spLocks noChangeArrowheads="1"/>
          </p:cNvSpPr>
          <p:nvPr/>
        </p:nvSpPr>
        <p:spPr bwMode="auto">
          <a:xfrm>
            <a:off x="6330950" y="3130550"/>
            <a:ext cx="22225" cy="206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81" name="Rectangle 1219"/>
          <p:cNvSpPr>
            <a:spLocks noChangeArrowheads="1"/>
          </p:cNvSpPr>
          <p:nvPr/>
        </p:nvSpPr>
        <p:spPr bwMode="auto">
          <a:xfrm>
            <a:off x="6330950" y="3130550"/>
            <a:ext cx="22225" cy="2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82" name="Freeform 1220"/>
          <p:cNvSpPr>
            <a:spLocks/>
          </p:cNvSpPr>
          <p:nvPr/>
        </p:nvSpPr>
        <p:spPr bwMode="auto">
          <a:xfrm>
            <a:off x="6700838" y="4714875"/>
            <a:ext cx="171450" cy="80963"/>
          </a:xfrm>
          <a:custGeom>
            <a:avLst/>
            <a:gdLst>
              <a:gd name="T0" fmla="*/ 0 w 108"/>
              <a:gd name="T1" fmla="*/ 0 h 51"/>
              <a:gd name="T2" fmla="*/ 0 w 108"/>
              <a:gd name="T3" fmla="*/ 26988 h 51"/>
              <a:gd name="T4" fmla="*/ 26988 w 108"/>
              <a:gd name="T5" fmla="*/ 26988 h 51"/>
              <a:gd name="T6" fmla="*/ 26988 w 108"/>
              <a:gd name="T7" fmla="*/ 47625 h 51"/>
              <a:gd name="T8" fmla="*/ 0 w 108"/>
              <a:gd name="T9" fmla="*/ 47625 h 51"/>
              <a:gd name="T10" fmla="*/ 0 w 108"/>
              <a:gd name="T11" fmla="*/ 80963 h 51"/>
              <a:gd name="T12" fmla="*/ 171450 w 108"/>
              <a:gd name="T13" fmla="*/ 38100 h 51"/>
              <a:gd name="T14" fmla="*/ 0 w 108"/>
              <a:gd name="T15" fmla="*/ 0 h 5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8"/>
              <a:gd name="T25" fmla="*/ 0 h 51"/>
              <a:gd name="T26" fmla="*/ 108 w 108"/>
              <a:gd name="T27" fmla="*/ 51 h 5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8" h="51">
                <a:moveTo>
                  <a:pt x="0" y="0"/>
                </a:moveTo>
                <a:lnTo>
                  <a:pt x="0" y="17"/>
                </a:lnTo>
                <a:lnTo>
                  <a:pt x="17" y="17"/>
                </a:lnTo>
                <a:lnTo>
                  <a:pt x="17" y="30"/>
                </a:lnTo>
                <a:lnTo>
                  <a:pt x="0" y="30"/>
                </a:lnTo>
                <a:lnTo>
                  <a:pt x="0" y="51"/>
                </a:lnTo>
                <a:lnTo>
                  <a:pt x="108" y="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83" name="Freeform 1221"/>
          <p:cNvSpPr>
            <a:spLocks/>
          </p:cNvSpPr>
          <p:nvPr/>
        </p:nvSpPr>
        <p:spPr bwMode="auto">
          <a:xfrm>
            <a:off x="6700838" y="4714875"/>
            <a:ext cx="171450" cy="80963"/>
          </a:xfrm>
          <a:custGeom>
            <a:avLst/>
            <a:gdLst>
              <a:gd name="T0" fmla="*/ 0 w 108"/>
              <a:gd name="T1" fmla="*/ 0 h 51"/>
              <a:gd name="T2" fmla="*/ 0 w 108"/>
              <a:gd name="T3" fmla="*/ 26988 h 51"/>
              <a:gd name="T4" fmla="*/ 26988 w 108"/>
              <a:gd name="T5" fmla="*/ 26988 h 51"/>
              <a:gd name="T6" fmla="*/ 26988 w 108"/>
              <a:gd name="T7" fmla="*/ 47625 h 51"/>
              <a:gd name="T8" fmla="*/ 0 w 108"/>
              <a:gd name="T9" fmla="*/ 47625 h 51"/>
              <a:gd name="T10" fmla="*/ 0 w 108"/>
              <a:gd name="T11" fmla="*/ 80963 h 51"/>
              <a:gd name="T12" fmla="*/ 171450 w 108"/>
              <a:gd name="T13" fmla="*/ 38100 h 51"/>
              <a:gd name="T14" fmla="*/ 0 w 108"/>
              <a:gd name="T15" fmla="*/ 0 h 5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8"/>
              <a:gd name="T25" fmla="*/ 0 h 51"/>
              <a:gd name="T26" fmla="*/ 108 w 108"/>
              <a:gd name="T27" fmla="*/ 51 h 5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8" h="51">
                <a:moveTo>
                  <a:pt x="0" y="0"/>
                </a:moveTo>
                <a:lnTo>
                  <a:pt x="0" y="17"/>
                </a:lnTo>
                <a:lnTo>
                  <a:pt x="17" y="17"/>
                </a:lnTo>
                <a:lnTo>
                  <a:pt x="17" y="30"/>
                </a:lnTo>
                <a:lnTo>
                  <a:pt x="0" y="30"/>
                </a:lnTo>
                <a:lnTo>
                  <a:pt x="0" y="51"/>
                </a:lnTo>
                <a:lnTo>
                  <a:pt x="108" y="24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84" name="Rectangle 1222"/>
          <p:cNvSpPr>
            <a:spLocks noChangeArrowheads="1"/>
          </p:cNvSpPr>
          <p:nvPr/>
        </p:nvSpPr>
        <p:spPr bwMode="auto">
          <a:xfrm>
            <a:off x="6700838" y="4741863"/>
            <a:ext cx="26987" cy="206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85" name="Rectangle 1223"/>
          <p:cNvSpPr>
            <a:spLocks noChangeArrowheads="1"/>
          </p:cNvSpPr>
          <p:nvPr/>
        </p:nvSpPr>
        <p:spPr bwMode="auto">
          <a:xfrm>
            <a:off x="6700838" y="4741863"/>
            <a:ext cx="26987" cy="2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86" name="Rectangle 1224"/>
          <p:cNvSpPr>
            <a:spLocks noChangeArrowheads="1"/>
          </p:cNvSpPr>
          <p:nvPr/>
        </p:nvSpPr>
        <p:spPr bwMode="auto">
          <a:xfrm>
            <a:off x="6916738" y="4133850"/>
            <a:ext cx="158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i0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87" name="Rectangle 1225"/>
          <p:cNvSpPr>
            <a:spLocks noChangeArrowheads="1"/>
          </p:cNvSpPr>
          <p:nvPr/>
        </p:nvSpPr>
        <p:spPr bwMode="auto">
          <a:xfrm>
            <a:off x="7367588" y="4005263"/>
            <a:ext cx="19717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s0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88" name="Rectangle 1226"/>
          <p:cNvSpPr>
            <a:spLocks noChangeArrowheads="1"/>
          </p:cNvSpPr>
          <p:nvPr/>
        </p:nvSpPr>
        <p:spPr bwMode="auto">
          <a:xfrm>
            <a:off x="7627938" y="4413250"/>
            <a:ext cx="1057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d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89" name="Rectangle 1227"/>
          <p:cNvSpPr>
            <a:spLocks noChangeArrowheads="1"/>
          </p:cNvSpPr>
          <p:nvPr/>
        </p:nvSpPr>
        <p:spPr bwMode="auto">
          <a:xfrm>
            <a:off x="7056438" y="4005263"/>
            <a:ext cx="16831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s1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90" name="Rectangle 1228"/>
          <p:cNvSpPr>
            <a:spLocks noChangeArrowheads="1"/>
          </p:cNvSpPr>
          <p:nvPr/>
        </p:nvSpPr>
        <p:spPr bwMode="auto">
          <a:xfrm>
            <a:off x="6916738" y="4318000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i1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91" name="Rectangle 1229"/>
          <p:cNvSpPr>
            <a:spLocks noChangeArrowheads="1"/>
          </p:cNvSpPr>
          <p:nvPr/>
        </p:nvSpPr>
        <p:spPr bwMode="auto">
          <a:xfrm>
            <a:off x="6916738" y="4489450"/>
            <a:ext cx="158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i2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92" name="Rectangle 1230"/>
          <p:cNvSpPr>
            <a:spLocks noChangeArrowheads="1"/>
          </p:cNvSpPr>
          <p:nvPr/>
        </p:nvSpPr>
        <p:spPr bwMode="auto">
          <a:xfrm>
            <a:off x="6916738" y="4672013"/>
            <a:ext cx="158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i3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93" name="Rectangle 1231"/>
          <p:cNvSpPr>
            <a:spLocks noChangeArrowheads="1"/>
          </p:cNvSpPr>
          <p:nvPr/>
        </p:nvSpPr>
        <p:spPr bwMode="auto">
          <a:xfrm>
            <a:off x="7169150" y="4335463"/>
            <a:ext cx="29495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4x1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94" name="Rectangle 1234"/>
          <p:cNvSpPr>
            <a:spLocks noChangeArrowheads="1"/>
          </p:cNvSpPr>
          <p:nvPr/>
        </p:nvSpPr>
        <p:spPr bwMode="auto">
          <a:xfrm>
            <a:off x="7150100" y="4495800"/>
            <a:ext cx="33823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mux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95" name="Freeform 1235"/>
          <p:cNvSpPr>
            <a:spLocks/>
          </p:cNvSpPr>
          <p:nvPr/>
        </p:nvSpPr>
        <p:spPr bwMode="auto">
          <a:xfrm>
            <a:off x="6867525" y="2359025"/>
            <a:ext cx="893763" cy="974725"/>
          </a:xfrm>
          <a:custGeom>
            <a:avLst/>
            <a:gdLst>
              <a:gd name="T0" fmla="*/ 882650 w 563"/>
              <a:gd name="T1" fmla="*/ 969963 h 614"/>
              <a:gd name="T2" fmla="*/ 882650 w 563"/>
              <a:gd name="T3" fmla="*/ 958850 h 614"/>
              <a:gd name="T4" fmla="*/ 15875 w 563"/>
              <a:gd name="T5" fmla="*/ 958850 h 614"/>
              <a:gd name="T6" fmla="*/ 15875 w 563"/>
              <a:gd name="T7" fmla="*/ 15875 h 614"/>
              <a:gd name="T8" fmla="*/ 877888 w 563"/>
              <a:gd name="T9" fmla="*/ 15875 h 614"/>
              <a:gd name="T10" fmla="*/ 877888 w 563"/>
              <a:gd name="T11" fmla="*/ 969963 h 614"/>
              <a:gd name="T12" fmla="*/ 882650 w 563"/>
              <a:gd name="T13" fmla="*/ 969963 h 614"/>
              <a:gd name="T14" fmla="*/ 882650 w 563"/>
              <a:gd name="T15" fmla="*/ 958850 h 614"/>
              <a:gd name="T16" fmla="*/ 882650 w 563"/>
              <a:gd name="T17" fmla="*/ 969963 h 614"/>
              <a:gd name="T18" fmla="*/ 893763 w 563"/>
              <a:gd name="T19" fmla="*/ 969963 h 614"/>
              <a:gd name="T20" fmla="*/ 893763 w 563"/>
              <a:gd name="T21" fmla="*/ 0 h 614"/>
              <a:gd name="T22" fmla="*/ 0 w 563"/>
              <a:gd name="T23" fmla="*/ 0 h 614"/>
              <a:gd name="T24" fmla="*/ 0 w 563"/>
              <a:gd name="T25" fmla="*/ 974725 h 614"/>
              <a:gd name="T26" fmla="*/ 893763 w 563"/>
              <a:gd name="T27" fmla="*/ 974725 h 614"/>
              <a:gd name="T28" fmla="*/ 893763 w 563"/>
              <a:gd name="T29" fmla="*/ 969963 h 614"/>
              <a:gd name="T30" fmla="*/ 882650 w 563"/>
              <a:gd name="T31" fmla="*/ 969963 h 61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63"/>
              <a:gd name="T49" fmla="*/ 0 h 614"/>
              <a:gd name="T50" fmla="*/ 563 w 563"/>
              <a:gd name="T51" fmla="*/ 614 h 61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63" h="614">
                <a:moveTo>
                  <a:pt x="556" y="611"/>
                </a:moveTo>
                <a:lnTo>
                  <a:pt x="556" y="604"/>
                </a:lnTo>
                <a:lnTo>
                  <a:pt x="10" y="604"/>
                </a:lnTo>
                <a:lnTo>
                  <a:pt x="10" y="10"/>
                </a:lnTo>
                <a:lnTo>
                  <a:pt x="553" y="10"/>
                </a:lnTo>
                <a:lnTo>
                  <a:pt x="553" y="611"/>
                </a:lnTo>
                <a:lnTo>
                  <a:pt x="556" y="611"/>
                </a:lnTo>
                <a:lnTo>
                  <a:pt x="556" y="604"/>
                </a:lnTo>
                <a:lnTo>
                  <a:pt x="556" y="611"/>
                </a:lnTo>
                <a:lnTo>
                  <a:pt x="563" y="611"/>
                </a:lnTo>
                <a:lnTo>
                  <a:pt x="563" y="0"/>
                </a:lnTo>
                <a:lnTo>
                  <a:pt x="0" y="0"/>
                </a:lnTo>
                <a:lnTo>
                  <a:pt x="0" y="614"/>
                </a:lnTo>
                <a:lnTo>
                  <a:pt x="563" y="614"/>
                </a:lnTo>
                <a:lnTo>
                  <a:pt x="563" y="611"/>
                </a:lnTo>
                <a:lnTo>
                  <a:pt x="556" y="611"/>
                </a:lnTo>
                <a:close/>
              </a:path>
            </a:pathLst>
          </a:custGeom>
          <a:solidFill>
            <a:srgbClr val="0079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96" name="Freeform 1236"/>
          <p:cNvSpPr>
            <a:spLocks/>
          </p:cNvSpPr>
          <p:nvPr/>
        </p:nvSpPr>
        <p:spPr bwMode="auto">
          <a:xfrm>
            <a:off x="6867525" y="1851025"/>
            <a:ext cx="893763" cy="261938"/>
          </a:xfrm>
          <a:custGeom>
            <a:avLst/>
            <a:gdLst>
              <a:gd name="T0" fmla="*/ 882650 w 563"/>
              <a:gd name="T1" fmla="*/ 257175 h 165"/>
              <a:gd name="T2" fmla="*/ 882650 w 563"/>
              <a:gd name="T3" fmla="*/ 246063 h 165"/>
              <a:gd name="T4" fmla="*/ 15875 w 563"/>
              <a:gd name="T5" fmla="*/ 246063 h 165"/>
              <a:gd name="T6" fmla="*/ 15875 w 563"/>
              <a:gd name="T7" fmla="*/ 15875 h 165"/>
              <a:gd name="T8" fmla="*/ 877888 w 563"/>
              <a:gd name="T9" fmla="*/ 15875 h 165"/>
              <a:gd name="T10" fmla="*/ 877888 w 563"/>
              <a:gd name="T11" fmla="*/ 257175 h 165"/>
              <a:gd name="T12" fmla="*/ 882650 w 563"/>
              <a:gd name="T13" fmla="*/ 257175 h 165"/>
              <a:gd name="T14" fmla="*/ 882650 w 563"/>
              <a:gd name="T15" fmla="*/ 246063 h 165"/>
              <a:gd name="T16" fmla="*/ 882650 w 563"/>
              <a:gd name="T17" fmla="*/ 257175 h 165"/>
              <a:gd name="T18" fmla="*/ 893763 w 563"/>
              <a:gd name="T19" fmla="*/ 257175 h 165"/>
              <a:gd name="T20" fmla="*/ 893763 w 563"/>
              <a:gd name="T21" fmla="*/ 0 h 165"/>
              <a:gd name="T22" fmla="*/ 0 w 563"/>
              <a:gd name="T23" fmla="*/ 0 h 165"/>
              <a:gd name="T24" fmla="*/ 0 w 563"/>
              <a:gd name="T25" fmla="*/ 261938 h 165"/>
              <a:gd name="T26" fmla="*/ 893763 w 563"/>
              <a:gd name="T27" fmla="*/ 261938 h 165"/>
              <a:gd name="T28" fmla="*/ 893763 w 563"/>
              <a:gd name="T29" fmla="*/ 257175 h 165"/>
              <a:gd name="T30" fmla="*/ 882650 w 563"/>
              <a:gd name="T31" fmla="*/ 257175 h 16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63"/>
              <a:gd name="T49" fmla="*/ 0 h 165"/>
              <a:gd name="T50" fmla="*/ 563 w 563"/>
              <a:gd name="T51" fmla="*/ 165 h 16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63" h="165">
                <a:moveTo>
                  <a:pt x="556" y="162"/>
                </a:moveTo>
                <a:lnTo>
                  <a:pt x="556" y="155"/>
                </a:lnTo>
                <a:lnTo>
                  <a:pt x="10" y="155"/>
                </a:lnTo>
                <a:lnTo>
                  <a:pt x="10" y="10"/>
                </a:lnTo>
                <a:lnTo>
                  <a:pt x="553" y="10"/>
                </a:lnTo>
                <a:lnTo>
                  <a:pt x="553" y="162"/>
                </a:lnTo>
                <a:lnTo>
                  <a:pt x="556" y="162"/>
                </a:lnTo>
                <a:lnTo>
                  <a:pt x="556" y="155"/>
                </a:lnTo>
                <a:lnTo>
                  <a:pt x="556" y="162"/>
                </a:lnTo>
                <a:lnTo>
                  <a:pt x="563" y="162"/>
                </a:lnTo>
                <a:lnTo>
                  <a:pt x="563" y="0"/>
                </a:lnTo>
                <a:lnTo>
                  <a:pt x="0" y="0"/>
                </a:lnTo>
                <a:lnTo>
                  <a:pt x="0" y="165"/>
                </a:lnTo>
                <a:lnTo>
                  <a:pt x="563" y="165"/>
                </a:lnTo>
                <a:lnTo>
                  <a:pt x="563" y="162"/>
                </a:lnTo>
                <a:lnTo>
                  <a:pt x="556" y="162"/>
                </a:lnTo>
                <a:close/>
              </a:path>
            </a:pathLst>
          </a:custGeom>
          <a:solidFill>
            <a:srgbClr val="0079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97" name="Freeform 1237"/>
          <p:cNvSpPr>
            <a:spLocks/>
          </p:cNvSpPr>
          <p:nvPr/>
        </p:nvSpPr>
        <p:spPr bwMode="auto">
          <a:xfrm>
            <a:off x="6867525" y="4003675"/>
            <a:ext cx="893763" cy="973138"/>
          </a:xfrm>
          <a:custGeom>
            <a:avLst/>
            <a:gdLst>
              <a:gd name="T0" fmla="*/ 882650 w 563"/>
              <a:gd name="T1" fmla="*/ 968375 h 613"/>
              <a:gd name="T2" fmla="*/ 882650 w 563"/>
              <a:gd name="T3" fmla="*/ 957263 h 613"/>
              <a:gd name="T4" fmla="*/ 15875 w 563"/>
              <a:gd name="T5" fmla="*/ 957263 h 613"/>
              <a:gd name="T6" fmla="*/ 15875 w 563"/>
              <a:gd name="T7" fmla="*/ 15875 h 613"/>
              <a:gd name="T8" fmla="*/ 877888 w 563"/>
              <a:gd name="T9" fmla="*/ 15875 h 613"/>
              <a:gd name="T10" fmla="*/ 877888 w 563"/>
              <a:gd name="T11" fmla="*/ 968375 h 613"/>
              <a:gd name="T12" fmla="*/ 882650 w 563"/>
              <a:gd name="T13" fmla="*/ 968375 h 613"/>
              <a:gd name="T14" fmla="*/ 882650 w 563"/>
              <a:gd name="T15" fmla="*/ 957263 h 613"/>
              <a:gd name="T16" fmla="*/ 882650 w 563"/>
              <a:gd name="T17" fmla="*/ 968375 h 613"/>
              <a:gd name="T18" fmla="*/ 893763 w 563"/>
              <a:gd name="T19" fmla="*/ 968375 h 613"/>
              <a:gd name="T20" fmla="*/ 893763 w 563"/>
              <a:gd name="T21" fmla="*/ 0 h 613"/>
              <a:gd name="T22" fmla="*/ 0 w 563"/>
              <a:gd name="T23" fmla="*/ 0 h 613"/>
              <a:gd name="T24" fmla="*/ 0 w 563"/>
              <a:gd name="T25" fmla="*/ 973138 h 613"/>
              <a:gd name="T26" fmla="*/ 893763 w 563"/>
              <a:gd name="T27" fmla="*/ 973138 h 613"/>
              <a:gd name="T28" fmla="*/ 893763 w 563"/>
              <a:gd name="T29" fmla="*/ 968375 h 613"/>
              <a:gd name="T30" fmla="*/ 882650 w 563"/>
              <a:gd name="T31" fmla="*/ 968375 h 61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63"/>
              <a:gd name="T49" fmla="*/ 0 h 613"/>
              <a:gd name="T50" fmla="*/ 563 w 563"/>
              <a:gd name="T51" fmla="*/ 613 h 61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63" h="613">
                <a:moveTo>
                  <a:pt x="556" y="610"/>
                </a:moveTo>
                <a:lnTo>
                  <a:pt x="556" y="603"/>
                </a:lnTo>
                <a:lnTo>
                  <a:pt x="10" y="603"/>
                </a:lnTo>
                <a:lnTo>
                  <a:pt x="10" y="10"/>
                </a:lnTo>
                <a:lnTo>
                  <a:pt x="553" y="10"/>
                </a:lnTo>
                <a:lnTo>
                  <a:pt x="553" y="610"/>
                </a:lnTo>
                <a:lnTo>
                  <a:pt x="556" y="610"/>
                </a:lnTo>
                <a:lnTo>
                  <a:pt x="556" y="603"/>
                </a:lnTo>
                <a:lnTo>
                  <a:pt x="556" y="610"/>
                </a:lnTo>
                <a:lnTo>
                  <a:pt x="563" y="610"/>
                </a:lnTo>
                <a:lnTo>
                  <a:pt x="563" y="0"/>
                </a:lnTo>
                <a:lnTo>
                  <a:pt x="0" y="0"/>
                </a:lnTo>
                <a:lnTo>
                  <a:pt x="0" y="613"/>
                </a:lnTo>
                <a:lnTo>
                  <a:pt x="563" y="613"/>
                </a:lnTo>
                <a:lnTo>
                  <a:pt x="563" y="610"/>
                </a:lnTo>
                <a:lnTo>
                  <a:pt x="556" y="610"/>
                </a:lnTo>
                <a:close/>
              </a:path>
            </a:pathLst>
          </a:custGeom>
          <a:solidFill>
            <a:srgbClr val="0079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98" name="Freeform 1238"/>
          <p:cNvSpPr>
            <a:spLocks/>
          </p:cNvSpPr>
          <p:nvPr/>
        </p:nvSpPr>
        <p:spPr bwMode="auto">
          <a:xfrm>
            <a:off x="1784350" y="4387850"/>
            <a:ext cx="261938" cy="257175"/>
          </a:xfrm>
          <a:custGeom>
            <a:avLst/>
            <a:gdLst>
              <a:gd name="T0" fmla="*/ 0 w 165"/>
              <a:gd name="T1" fmla="*/ 0 h 162"/>
              <a:gd name="T2" fmla="*/ 0 w 165"/>
              <a:gd name="T3" fmla="*/ 257175 h 162"/>
              <a:gd name="T4" fmla="*/ 261938 w 165"/>
              <a:gd name="T5" fmla="*/ 257175 h 162"/>
              <a:gd name="T6" fmla="*/ 261938 w 165"/>
              <a:gd name="T7" fmla="*/ 236538 h 162"/>
              <a:gd name="T8" fmla="*/ 22225 w 165"/>
              <a:gd name="T9" fmla="*/ 236538 h 162"/>
              <a:gd name="T10" fmla="*/ 22225 w 165"/>
              <a:gd name="T11" fmla="*/ 0 h 162"/>
              <a:gd name="T12" fmla="*/ 0 w 165"/>
              <a:gd name="T13" fmla="*/ 0 h 1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5"/>
              <a:gd name="T22" fmla="*/ 0 h 162"/>
              <a:gd name="T23" fmla="*/ 165 w 165"/>
              <a:gd name="T24" fmla="*/ 162 h 16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5" h="162">
                <a:moveTo>
                  <a:pt x="0" y="0"/>
                </a:moveTo>
                <a:lnTo>
                  <a:pt x="0" y="162"/>
                </a:lnTo>
                <a:lnTo>
                  <a:pt x="165" y="162"/>
                </a:lnTo>
                <a:lnTo>
                  <a:pt x="165" y="149"/>
                </a:lnTo>
                <a:lnTo>
                  <a:pt x="14" y="149"/>
                </a:lnTo>
                <a:lnTo>
                  <a:pt x="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99" name="Freeform 1239"/>
          <p:cNvSpPr>
            <a:spLocks/>
          </p:cNvSpPr>
          <p:nvPr/>
        </p:nvSpPr>
        <p:spPr bwMode="auto">
          <a:xfrm>
            <a:off x="2014538" y="4586288"/>
            <a:ext cx="177800" cy="96837"/>
          </a:xfrm>
          <a:custGeom>
            <a:avLst/>
            <a:gdLst>
              <a:gd name="T0" fmla="*/ 0 w 112"/>
              <a:gd name="T1" fmla="*/ 96837 h 61"/>
              <a:gd name="T2" fmla="*/ 177800 w 112"/>
              <a:gd name="T3" fmla="*/ 47625 h 61"/>
              <a:gd name="T4" fmla="*/ 0 w 112"/>
              <a:gd name="T5" fmla="*/ 0 h 61"/>
              <a:gd name="T6" fmla="*/ 0 w 112"/>
              <a:gd name="T7" fmla="*/ 96837 h 61"/>
              <a:gd name="T8" fmla="*/ 0 60000 65536"/>
              <a:gd name="T9" fmla="*/ 0 60000 65536"/>
              <a:gd name="T10" fmla="*/ 0 60000 65536"/>
              <a:gd name="T11" fmla="*/ 0 60000 65536"/>
              <a:gd name="T12" fmla="*/ 0 w 112"/>
              <a:gd name="T13" fmla="*/ 0 h 61"/>
              <a:gd name="T14" fmla="*/ 112 w 112"/>
              <a:gd name="T15" fmla="*/ 61 h 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" h="61">
                <a:moveTo>
                  <a:pt x="0" y="61"/>
                </a:moveTo>
                <a:lnTo>
                  <a:pt x="112" y="30"/>
                </a:lnTo>
                <a:lnTo>
                  <a:pt x="0" y="0"/>
                </a:lnTo>
                <a:lnTo>
                  <a:pt x="0" y="6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00" name="Freeform 1240"/>
          <p:cNvSpPr>
            <a:spLocks/>
          </p:cNvSpPr>
          <p:nvPr/>
        </p:nvSpPr>
        <p:spPr bwMode="auto">
          <a:xfrm>
            <a:off x="2014538" y="4586288"/>
            <a:ext cx="177800" cy="96837"/>
          </a:xfrm>
          <a:custGeom>
            <a:avLst/>
            <a:gdLst>
              <a:gd name="T0" fmla="*/ 0 w 112"/>
              <a:gd name="T1" fmla="*/ 96837 h 61"/>
              <a:gd name="T2" fmla="*/ 177800 w 112"/>
              <a:gd name="T3" fmla="*/ 47625 h 61"/>
              <a:gd name="T4" fmla="*/ 0 w 112"/>
              <a:gd name="T5" fmla="*/ 0 h 61"/>
              <a:gd name="T6" fmla="*/ 0 w 112"/>
              <a:gd name="T7" fmla="*/ 96837 h 61"/>
              <a:gd name="T8" fmla="*/ 0 60000 65536"/>
              <a:gd name="T9" fmla="*/ 0 60000 65536"/>
              <a:gd name="T10" fmla="*/ 0 60000 65536"/>
              <a:gd name="T11" fmla="*/ 0 60000 65536"/>
              <a:gd name="T12" fmla="*/ 0 w 112"/>
              <a:gd name="T13" fmla="*/ 0 h 61"/>
              <a:gd name="T14" fmla="*/ 112 w 112"/>
              <a:gd name="T15" fmla="*/ 61 h 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" h="61">
                <a:moveTo>
                  <a:pt x="0" y="61"/>
                </a:moveTo>
                <a:lnTo>
                  <a:pt x="112" y="30"/>
                </a:lnTo>
                <a:lnTo>
                  <a:pt x="0" y="0"/>
                </a:lnTo>
                <a:lnTo>
                  <a:pt x="0" y="61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01" name="Freeform 1241"/>
          <p:cNvSpPr>
            <a:spLocks/>
          </p:cNvSpPr>
          <p:nvPr/>
        </p:nvSpPr>
        <p:spPr bwMode="auto">
          <a:xfrm>
            <a:off x="1608138" y="4398963"/>
            <a:ext cx="438150" cy="449262"/>
          </a:xfrm>
          <a:custGeom>
            <a:avLst/>
            <a:gdLst>
              <a:gd name="T0" fmla="*/ 0 w 276"/>
              <a:gd name="T1" fmla="*/ 0 h 283"/>
              <a:gd name="T2" fmla="*/ 0 w 276"/>
              <a:gd name="T3" fmla="*/ 449262 h 283"/>
              <a:gd name="T4" fmla="*/ 438150 w 276"/>
              <a:gd name="T5" fmla="*/ 449262 h 283"/>
              <a:gd name="T6" fmla="*/ 438150 w 276"/>
              <a:gd name="T7" fmla="*/ 428625 h 283"/>
              <a:gd name="T8" fmla="*/ 20637 w 276"/>
              <a:gd name="T9" fmla="*/ 428625 h 283"/>
              <a:gd name="T10" fmla="*/ 20637 w 276"/>
              <a:gd name="T11" fmla="*/ 0 h 283"/>
              <a:gd name="T12" fmla="*/ 0 w 276"/>
              <a:gd name="T13" fmla="*/ 0 h 28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6"/>
              <a:gd name="T22" fmla="*/ 0 h 283"/>
              <a:gd name="T23" fmla="*/ 276 w 276"/>
              <a:gd name="T24" fmla="*/ 283 h 28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6" h="283">
                <a:moveTo>
                  <a:pt x="0" y="0"/>
                </a:moveTo>
                <a:lnTo>
                  <a:pt x="0" y="283"/>
                </a:lnTo>
                <a:lnTo>
                  <a:pt x="276" y="283"/>
                </a:lnTo>
                <a:lnTo>
                  <a:pt x="276" y="270"/>
                </a:lnTo>
                <a:lnTo>
                  <a:pt x="13" y="270"/>
                </a:lnTo>
                <a:lnTo>
                  <a:pt x="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02" name="Freeform 1242"/>
          <p:cNvSpPr>
            <a:spLocks/>
          </p:cNvSpPr>
          <p:nvPr/>
        </p:nvSpPr>
        <p:spPr bwMode="auto">
          <a:xfrm>
            <a:off x="2014538" y="4789488"/>
            <a:ext cx="177800" cy="96837"/>
          </a:xfrm>
          <a:custGeom>
            <a:avLst/>
            <a:gdLst>
              <a:gd name="T0" fmla="*/ 0 w 112"/>
              <a:gd name="T1" fmla="*/ 96837 h 61"/>
              <a:gd name="T2" fmla="*/ 177800 w 112"/>
              <a:gd name="T3" fmla="*/ 49212 h 61"/>
              <a:gd name="T4" fmla="*/ 0 w 112"/>
              <a:gd name="T5" fmla="*/ 0 h 61"/>
              <a:gd name="T6" fmla="*/ 0 w 112"/>
              <a:gd name="T7" fmla="*/ 96837 h 61"/>
              <a:gd name="T8" fmla="*/ 0 60000 65536"/>
              <a:gd name="T9" fmla="*/ 0 60000 65536"/>
              <a:gd name="T10" fmla="*/ 0 60000 65536"/>
              <a:gd name="T11" fmla="*/ 0 60000 65536"/>
              <a:gd name="T12" fmla="*/ 0 w 112"/>
              <a:gd name="T13" fmla="*/ 0 h 61"/>
              <a:gd name="T14" fmla="*/ 112 w 112"/>
              <a:gd name="T15" fmla="*/ 61 h 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" h="61">
                <a:moveTo>
                  <a:pt x="0" y="61"/>
                </a:moveTo>
                <a:lnTo>
                  <a:pt x="112" y="31"/>
                </a:lnTo>
                <a:lnTo>
                  <a:pt x="0" y="0"/>
                </a:lnTo>
                <a:lnTo>
                  <a:pt x="0" y="6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03" name="Rectangle 1243"/>
          <p:cNvSpPr>
            <a:spLocks noChangeArrowheads="1"/>
          </p:cNvSpPr>
          <p:nvPr/>
        </p:nvSpPr>
        <p:spPr bwMode="auto">
          <a:xfrm>
            <a:off x="622300" y="5041900"/>
            <a:ext cx="1423988" cy="206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04" name="Freeform 1244"/>
          <p:cNvSpPr>
            <a:spLocks/>
          </p:cNvSpPr>
          <p:nvPr/>
        </p:nvSpPr>
        <p:spPr bwMode="auto">
          <a:xfrm>
            <a:off x="622300" y="5041900"/>
            <a:ext cx="1423988" cy="20638"/>
          </a:xfrm>
          <a:custGeom>
            <a:avLst/>
            <a:gdLst>
              <a:gd name="T0" fmla="*/ 0 w 897"/>
              <a:gd name="T1" fmla="*/ 20638 h 13"/>
              <a:gd name="T2" fmla="*/ 1423988 w 897"/>
              <a:gd name="T3" fmla="*/ 20638 h 13"/>
              <a:gd name="T4" fmla="*/ 1423988 w 897"/>
              <a:gd name="T5" fmla="*/ 0 h 13"/>
              <a:gd name="T6" fmla="*/ 0 w 897"/>
              <a:gd name="T7" fmla="*/ 0 h 13"/>
              <a:gd name="T8" fmla="*/ 0 60000 65536"/>
              <a:gd name="T9" fmla="*/ 0 60000 65536"/>
              <a:gd name="T10" fmla="*/ 0 60000 65536"/>
              <a:gd name="T11" fmla="*/ 0 60000 65536"/>
              <a:gd name="T12" fmla="*/ 0 w 897"/>
              <a:gd name="T13" fmla="*/ 0 h 13"/>
              <a:gd name="T14" fmla="*/ 897 w 897"/>
              <a:gd name="T15" fmla="*/ 13 h 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7" h="13">
                <a:moveTo>
                  <a:pt x="0" y="13"/>
                </a:moveTo>
                <a:lnTo>
                  <a:pt x="897" y="13"/>
                </a:lnTo>
                <a:lnTo>
                  <a:pt x="89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05" name="Freeform 1245"/>
          <p:cNvSpPr>
            <a:spLocks/>
          </p:cNvSpPr>
          <p:nvPr/>
        </p:nvSpPr>
        <p:spPr bwMode="auto">
          <a:xfrm>
            <a:off x="2014538" y="5003800"/>
            <a:ext cx="177800" cy="96838"/>
          </a:xfrm>
          <a:custGeom>
            <a:avLst/>
            <a:gdLst>
              <a:gd name="T0" fmla="*/ 0 w 112"/>
              <a:gd name="T1" fmla="*/ 96838 h 61"/>
              <a:gd name="T2" fmla="*/ 177800 w 112"/>
              <a:gd name="T3" fmla="*/ 49213 h 61"/>
              <a:gd name="T4" fmla="*/ 0 w 112"/>
              <a:gd name="T5" fmla="*/ 0 h 61"/>
              <a:gd name="T6" fmla="*/ 0 w 112"/>
              <a:gd name="T7" fmla="*/ 96838 h 61"/>
              <a:gd name="T8" fmla="*/ 0 60000 65536"/>
              <a:gd name="T9" fmla="*/ 0 60000 65536"/>
              <a:gd name="T10" fmla="*/ 0 60000 65536"/>
              <a:gd name="T11" fmla="*/ 0 60000 65536"/>
              <a:gd name="T12" fmla="*/ 0 w 112"/>
              <a:gd name="T13" fmla="*/ 0 h 61"/>
              <a:gd name="T14" fmla="*/ 112 w 112"/>
              <a:gd name="T15" fmla="*/ 61 h 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" h="61">
                <a:moveTo>
                  <a:pt x="0" y="61"/>
                </a:moveTo>
                <a:lnTo>
                  <a:pt x="112" y="31"/>
                </a:lnTo>
                <a:lnTo>
                  <a:pt x="0" y="0"/>
                </a:lnTo>
                <a:lnTo>
                  <a:pt x="0" y="6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06" name="Freeform 1246"/>
          <p:cNvSpPr>
            <a:spLocks/>
          </p:cNvSpPr>
          <p:nvPr/>
        </p:nvSpPr>
        <p:spPr bwMode="auto">
          <a:xfrm>
            <a:off x="2014538" y="5003800"/>
            <a:ext cx="177800" cy="96838"/>
          </a:xfrm>
          <a:custGeom>
            <a:avLst/>
            <a:gdLst>
              <a:gd name="T0" fmla="*/ 0 w 112"/>
              <a:gd name="T1" fmla="*/ 96838 h 61"/>
              <a:gd name="T2" fmla="*/ 177800 w 112"/>
              <a:gd name="T3" fmla="*/ 49213 h 61"/>
              <a:gd name="T4" fmla="*/ 0 w 112"/>
              <a:gd name="T5" fmla="*/ 0 h 61"/>
              <a:gd name="T6" fmla="*/ 0 w 112"/>
              <a:gd name="T7" fmla="*/ 96838 h 61"/>
              <a:gd name="T8" fmla="*/ 0 60000 65536"/>
              <a:gd name="T9" fmla="*/ 0 60000 65536"/>
              <a:gd name="T10" fmla="*/ 0 60000 65536"/>
              <a:gd name="T11" fmla="*/ 0 60000 65536"/>
              <a:gd name="T12" fmla="*/ 0 w 112"/>
              <a:gd name="T13" fmla="*/ 0 h 61"/>
              <a:gd name="T14" fmla="*/ 112 w 112"/>
              <a:gd name="T15" fmla="*/ 61 h 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" h="61">
                <a:moveTo>
                  <a:pt x="0" y="61"/>
                </a:moveTo>
                <a:lnTo>
                  <a:pt x="112" y="31"/>
                </a:lnTo>
                <a:lnTo>
                  <a:pt x="0" y="0"/>
                </a:lnTo>
                <a:lnTo>
                  <a:pt x="0" y="61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07" name="Rectangle 1247"/>
          <p:cNvSpPr>
            <a:spLocks noChangeArrowheads="1"/>
          </p:cNvSpPr>
          <p:nvPr/>
        </p:nvSpPr>
        <p:spPr bwMode="auto">
          <a:xfrm>
            <a:off x="611188" y="5233988"/>
            <a:ext cx="1425575" cy="222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08" name="Freeform 1248"/>
          <p:cNvSpPr>
            <a:spLocks/>
          </p:cNvSpPr>
          <p:nvPr/>
        </p:nvSpPr>
        <p:spPr bwMode="auto">
          <a:xfrm>
            <a:off x="611188" y="5233988"/>
            <a:ext cx="1425575" cy="22225"/>
          </a:xfrm>
          <a:custGeom>
            <a:avLst/>
            <a:gdLst>
              <a:gd name="T0" fmla="*/ 0 w 898"/>
              <a:gd name="T1" fmla="*/ 22225 h 14"/>
              <a:gd name="T2" fmla="*/ 1425575 w 898"/>
              <a:gd name="T3" fmla="*/ 22225 h 14"/>
              <a:gd name="T4" fmla="*/ 1425575 w 898"/>
              <a:gd name="T5" fmla="*/ 0 h 14"/>
              <a:gd name="T6" fmla="*/ 0 w 898"/>
              <a:gd name="T7" fmla="*/ 0 h 14"/>
              <a:gd name="T8" fmla="*/ 0 60000 65536"/>
              <a:gd name="T9" fmla="*/ 0 60000 65536"/>
              <a:gd name="T10" fmla="*/ 0 60000 65536"/>
              <a:gd name="T11" fmla="*/ 0 60000 65536"/>
              <a:gd name="T12" fmla="*/ 0 w 898"/>
              <a:gd name="T13" fmla="*/ 0 h 14"/>
              <a:gd name="T14" fmla="*/ 898 w 898"/>
              <a:gd name="T15" fmla="*/ 14 h 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8" h="14">
                <a:moveTo>
                  <a:pt x="0" y="14"/>
                </a:moveTo>
                <a:lnTo>
                  <a:pt x="898" y="14"/>
                </a:lnTo>
                <a:lnTo>
                  <a:pt x="898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09" name="Freeform 1249"/>
          <p:cNvSpPr>
            <a:spLocks/>
          </p:cNvSpPr>
          <p:nvPr/>
        </p:nvSpPr>
        <p:spPr bwMode="auto">
          <a:xfrm>
            <a:off x="2003425" y="5197475"/>
            <a:ext cx="177800" cy="95250"/>
          </a:xfrm>
          <a:custGeom>
            <a:avLst/>
            <a:gdLst>
              <a:gd name="T0" fmla="*/ 0 w 112"/>
              <a:gd name="T1" fmla="*/ 95250 h 60"/>
              <a:gd name="T2" fmla="*/ 177800 w 112"/>
              <a:gd name="T3" fmla="*/ 47625 h 60"/>
              <a:gd name="T4" fmla="*/ 0 w 112"/>
              <a:gd name="T5" fmla="*/ 0 h 60"/>
              <a:gd name="T6" fmla="*/ 0 w 112"/>
              <a:gd name="T7" fmla="*/ 95250 h 60"/>
              <a:gd name="T8" fmla="*/ 0 60000 65536"/>
              <a:gd name="T9" fmla="*/ 0 60000 65536"/>
              <a:gd name="T10" fmla="*/ 0 60000 65536"/>
              <a:gd name="T11" fmla="*/ 0 60000 65536"/>
              <a:gd name="T12" fmla="*/ 0 w 112"/>
              <a:gd name="T13" fmla="*/ 0 h 60"/>
              <a:gd name="T14" fmla="*/ 112 w 112"/>
              <a:gd name="T15" fmla="*/ 60 h 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" h="60">
                <a:moveTo>
                  <a:pt x="0" y="60"/>
                </a:moveTo>
                <a:lnTo>
                  <a:pt x="112" y="30"/>
                </a:lnTo>
                <a:lnTo>
                  <a:pt x="0" y="0"/>
                </a:lnTo>
                <a:lnTo>
                  <a:pt x="0" y="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10" name="Freeform 1250"/>
          <p:cNvSpPr>
            <a:spLocks/>
          </p:cNvSpPr>
          <p:nvPr/>
        </p:nvSpPr>
        <p:spPr bwMode="auto">
          <a:xfrm>
            <a:off x="2003425" y="5197475"/>
            <a:ext cx="177800" cy="95250"/>
          </a:xfrm>
          <a:custGeom>
            <a:avLst/>
            <a:gdLst>
              <a:gd name="T0" fmla="*/ 0 w 112"/>
              <a:gd name="T1" fmla="*/ 95250 h 60"/>
              <a:gd name="T2" fmla="*/ 177800 w 112"/>
              <a:gd name="T3" fmla="*/ 47625 h 60"/>
              <a:gd name="T4" fmla="*/ 0 w 112"/>
              <a:gd name="T5" fmla="*/ 0 h 60"/>
              <a:gd name="T6" fmla="*/ 0 w 112"/>
              <a:gd name="T7" fmla="*/ 95250 h 60"/>
              <a:gd name="T8" fmla="*/ 0 60000 65536"/>
              <a:gd name="T9" fmla="*/ 0 60000 65536"/>
              <a:gd name="T10" fmla="*/ 0 60000 65536"/>
              <a:gd name="T11" fmla="*/ 0 60000 65536"/>
              <a:gd name="T12" fmla="*/ 0 w 112"/>
              <a:gd name="T13" fmla="*/ 0 h 60"/>
              <a:gd name="T14" fmla="*/ 112 w 112"/>
              <a:gd name="T15" fmla="*/ 60 h 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" h="60">
                <a:moveTo>
                  <a:pt x="0" y="60"/>
                </a:moveTo>
                <a:lnTo>
                  <a:pt x="112" y="30"/>
                </a:lnTo>
                <a:lnTo>
                  <a:pt x="0" y="0"/>
                </a:lnTo>
                <a:lnTo>
                  <a:pt x="0" y="6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11" name="Rectangle 1251"/>
          <p:cNvSpPr>
            <a:spLocks noChangeArrowheads="1"/>
          </p:cNvSpPr>
          <p:nvPr/>
        </p:nvSpPr>
        <p:spPr bwMode="auto">
          <a:xfrm>
            <a:off x="2890838" y="5108575"/>
            <a:ext cx="2035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o2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12" name="Rectangle 1252"/>
          <p:cNvSpPr>
            <a:spLocks noChangeArrowheads="1"/>
          </p:cNvSpPr>
          <p:nvPr/>
        </p:nvSpPr>
        <p:spPr bwMode="auto">
          <a:xfrm>
            <a:off x="2890838" y="5108575"/>
            <a:ext cx="2035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o2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13" name="Freeform 1253"/>
          <p:cNvSpPr>
            <a:spLocks/>
          </p:cNvSpPr>
          <p:nvPr/>
        </p:nvSpPr>
        <p:spPr bwMode="auto">
          <a:xfrm>
            <a:off x="2566988" y="5111750"/>
            <a:ext cx="288925" cy="203200"/>
          </a:xfrm>
          <a:custGeom>
            <a:avLst/>
            <a:gdLst>
              <a:gd name="T0" fmla="*/ 277813 w 182"/>
              <a:gd name="T1" fmla="*/ 192087 h 128"/>
              <a:gd name="T2" fmla="*/ 277813 w 182"/>
              <a:gd name="T3" fmla="*/ 187325 h 128"/>
              <a:gd name="T4" fmla="*/ 20637 w 182"/>
              <a:gd name="T5" fmla="*/ 187325 h 128"/>
              <a:gd name="T6" fmla="*/ 20637 w 182"/>
              <a:gd name="T7" fmla="*/ 15875 h 128"/>
              <a:gd name="T8" fmla="*/ 273050 w 182"/>
              <a:gd name="T9" fmla="*/ 15875 h 128"/>
              <a:gd name="T10" fmla="*/ 273050 w 182"/>
              <a:gd name="T11" fmla="*/ 192087 h 128"/>
              <a:gd name="T12" fmla="*/ 277813 w 182"/>
              <a:gd name="T13" fmla="*/ 192087 h 128"/>
              <a:gd name="T14" fmla="*/ 277813 w 182"/>
              <a:gd name="T15" fmla="*/ 187325 h 128"/>
              <a:gd name="T16" fmla="*/ 277813 w 182"/>
              <a:gd name="T17" fmla="*/ 192087 h 128"/>
              <a:gd name="T18" fmla="*/ 288925 w 182"/>
              <a:gd name="T19" fmla="*/ 192087 h 128"/>
              <a:gd name="T20" fmla="*/ 288925 w 182"/>
              <a:gd name="T21" fmla="*/ 0 h 128"/>
              <a:gd name="T22" fmla="*/ 0 w 182"/>
              <a:gd name="T23" fmla="*/ 0 h 128"/>
              <a:gd name="T24" fmla="*/ 0 w 182"/>
              <a:gd name="T25" fmla="*/ 203200 h 128"/>
              <a:gd name="T26" fmla="*/ 288925 w 182"/>
              <a:gd name="T27" fmla="*/ 203200 h 128"/>
              <a:gd name="T28" fmla="*/ 288925 w 182"/>
              <a:gd name="T29" fmla="*/ 192087 h 128"/>
              <a:gd name="T30" fmla="*/ 277813 w 182"/>
              <a:gd name="T31" fmla="*/ 192087 h 12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2"/>
              <a:gd name="T49" fmla="*/ 0 h 128"/>
              <a:gd name="T50" fmla="*/ 182 w 182"/>
              <a:gd name="T51" fmla="*/ 128 h 12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2" h="128">
                <a:moveTo>
                  <a:pt x="175" y="121"/>
                </a:moveTo>
                <a:lnTo>
                  <a:pt x="175" y="118"/>
                </a:lnTo>
                <a:lnTo>
                  <a:pt x="13" y="118"/>
                </a:lnTo>
                <a:lnTo>
                  <a:pt x="13" y="10"/>
                </a:lnTo>
                <a:lnTo>
                  <a:pt x="172" y="10"/>
                </a:lnTo>
                <a:lnTo>
                  <a:pt x="172" y="121"/>
                </a:lnTo>
                <a:lnTo>
                  <a:pt x="175" y="121"/>
                </a:lnTo>
                <a:lnTo>
                  <a:pt x="175" y="118"/>
                </a:lnTo>
                <a:lnTo>
                  <a:pt x="175" y="121"/>
                </a:lnTo>
                <a:lnTo>
                  <a:pt x="182" y="121"/>
                </a:lnTo>
                <a:lnTo>
                  <a:pt x="182" y="0"/>
                </a:lnTo>
                <a:lnTo>
                  <a:pt x="0" y="0"/>
                </a:lnTo>
                <a:lnTo>
                  <a:pt x="0" y="128"/>
                </a:lnTo>
                <a:lnTo>
                  <a:pt x="182" y="128"/>
                </a:lnTo>
                <a:lnTo>
                  <a:pt x="182" y="121"/>
                </a:lnTo>
                <a:lnTo>
                  <a:pt x="175" y="121"/>
                </a:lnTo>
                <a:close/>
              </a:path>
            </a:pathLst>
          </a:custGeom>
          <a:solidFill>
            <a:srgbClr val="0079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14" name="Freeform 1254"/>
          <p:cNvSpPr>
            <a:spLocks/>
          </p:cNvSpPr>
          <p:nvPr/>
        </p:nvSpPr>
        <p:spPr bwMode="auto">
          <a:xfrm>
            <a:off x="2566988" y="5111750"/>
            <a:ext cx="288925" cy="203200"/>
          </a:xfrm>
          <a:custGeom>
            <a:avLst/>
            <a:gdLst>
              <a:gd name="T0" fmla="*/ 277813 w 182"/>
              <a:gd name="T1" fmla="*/ 192087 h 128"/>
              <a:gd name="T2" fmla="*/ 277813 w 182"/>
              <a:gd name="T3" fmla="*/ 187325 h 128"/>
              <a:gd name="T4" fmla="*/ 20637 w 182"/>
              <a:gd name="T5" fmla="*/ 187325 h 128"/>
              <a:gd name="T6" fmla="*/ 20637 w 182"/>
              <a:gd name="T7" fmla="*/ 15875 h 128"/>
              <a:gd name="T8" fmla="*/ 273050 w 182"/>
              <a:gd name="T9" fmla="*/ 15875 h 128"/>
              <a:gd name="T10" fmla="*/ 273050 w 182"/>
              <a:gd name="T11" fmla="*/ 192087 h 128"/>
              <a:gd name="T12" fmla="*/ 277813 w 182"/>
              <a:gd name="T13" fmla="*/ 192087 h 128"/>
              <a:gd name="T14" fmla="*/ 277813 w 182"/>
              <a:gd name="T15" fmla="*/ 187325 h 128"/>
              <a:gd name="T16" fmla="*/ 277813 w 182"/>
              <a:gd name="T17" fmla="*/ 192087 h 128"/>
              <a:gd name="T18" fmla="*/ 288925 w 182"/>
              <a:gd name="T19" fmla="*/ 192087 h 128"/>
              <a:gd name="T20" fmla="*/ 288925 w 182"/>
              <a:gd name="T21" fmla="*/ 0 h 128"/>
              <a:gd name="T22" fmla="*/ 0 w 182"/>
              <a:gd name="T23" fmla="*/ 0 h 128"/>
              <a:gd name="T24" fmla="*/ 0 w 182"/>
              <a:gd name="T25" fmla="*/ 203200 h 128"/>
              <a:gd name="T26" fmla="*/ 288925 w 182"/>
              <a:gd name="T27" fmla="*/ 203200 h 128"/>
              <a:gd name="T28" fmla="*/ 288925 w 182"/>
              <a:gd name="T29" fmla="*/ 192087 h 128"/>
              <a:gd name="T30" fmla="*/ 277813 w 182"/>
              <a:gd name="T31" fmla="*/ 192087 h 12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2"/>
              <a:gd name="T49" fmla="*/ 0 h 128"/>
              <a:gd name="T50" fmla="*/ 182 w 182"/>
              <a:gd name="T51" fmla="*/ 128 h 12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2" h="128">
                <a:moveTo>
                  <a:pt x="175" y="121"/>
                </a:moveTo>
                <a:lnTo>
                  <a:pt x="175" y="118"/>
                </a:lnTo>
                <a:lnTo>
                  <a:pt x="13" y="118"/>
                </a:lnTo>
                <a:lnTo>
                  <a:pt x="13" y="10"/>
                </a:lnTo>
                <a:lnTo>
                  <a:pt x="172" y="10"/>
                </a:lnTo>
                <a:lnTo>
                  <a:pt x="172" y="121"/>
                </a:lnTo>
                <a:lnTo>
                  <a:pt x="175" y="121"/>
                </a:lnTo>
                <a:lnTo>
                  <a:pt x="175" y="118"/>
                </a:lnTo>
                <a:lnTo>
                  <a:pt x="175" y="121"/>
                </a:lnTo>
                <a:lnTo>
                  <a:pt x="182" y="121"/>
                </a:lnTo>
                <a:lnTo>
                  <a:pt x="182" y="0"/>
                </a:lnTo>
                <a:lnTo>
                  <a:pt x="0" y="0"/>
                </a:lnTo>
                <a:lnTo>
                  <a:pt x="0" y="128"/>
                </a:lnTo>
                <a:lnTo>
                  <a:pt x="182" y="128"/>
                </a:lnTo>
                <a:lnTo>
                  <a:pt x="182" y="121"/>
                </a:lnTo>
                <a:lnTo>
                  <a:pt x="175" y="121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15" name="Freeform 1255"/>
          <p:cNvSpPr>
            <a:spLocks noEditPoints="1"/>
          </p:cNvSpPr>
          <p:nvPr/>
        </p:nvSpPr>
        <p:spPr bwMode="auto">
          <a:xfrm>
            <a:off x="606425" y="3360738"/>
            <a:ext cx="198438" cy="20637"/>
          </a:xfrm>
          <a:custGeom>
            <a:avLst/>
            <a:gdLst>
              <a:gd name="T0" fmla="*/ 69850 w 125"/>
              <a:gd name="T1" fmla="*/ 0 h 13"/>
              <a:gd name="T2" fmla="*/ 0 w 125"/>
              <a:gd name="T3" fmla="*/ 0 h 13"/>
              <a:gd name="T4" fmla="*/ 0 w 125"/>
              <a:gd name="T5" fmla="*/ 20637 h 13"/>
              <a:gd name="T6" fmla="*/ 69850 w 125"/>
              <a:gd name="T7" fmla="*/ 20637 h 13"/>
              <a:gd name="T8" fmla="*/ 69850 w 125"/>
              <a:gd name="T9" fmla="*/ 0 h 13"/>
              <a:gd name="T10" fmla="*/ 198438 w 125"/>
              <a:gd name="T11" fmla="*/ 0 h 13"/>
              <a:gd name="T12" fmla="*/ 85725 w 125"/>
              <a:gd name="T13" fmla="*/ 0 h 13"/>
              <a:gd name="T14" fmla="*/ 85725 w 125"/>
              <a:gd name="T15" fmla="*/ 20637 h 13"/>
              <a:gd name="T16" fmla="*/ 198438 w 125"/>
              <a:gd name="T17" fmla="*/ 20637 h 13"/>
              <a:gd name="T18" fmla="*/ 198438 w 125"/>
              <a:gd name="T19" fmla="*/ 0 h 1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5"/>
              <a:gd name="T31" fmla="*/ 0 h 13"/>
              <a:gd name="T32" fmla="*/ 125 w 125"/>
              <a:gd name="T33" fmla="*/ 13 h 1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5" h="13">
                <a:moveTo>
                  <a:pt x="44" y="0"/>
                </a:moveTo>
                <a:lnTo>
                  <a:pt x="0" y="0"/>
                </a:lnTo>
                <a:lnTo>
                  <a:pt x="0" y="13"/>
                </a:lnTo>
                <a:lnTo>
                  <a:pt x="44" y="13"/>
                </a:lnTo>
                <a:lnTo>
                  <a:pt x="44" y="0"/>
                </a:lnTo>
                <a:close/>
                <a:moveTo>
                  <a:pt x="125" y="0"/>
                </a:moveTo>
                <a:lnTo>
                  <a:pt x="54" y="0"/>
                </a:lnTo>
                <a:lnTo>
                  <a:pt x="54" y="13"/>
                </a:lnTo>
                <a:lnTo>
                  <a:pt x="125" y="13"/>
                </a:lnTo>
                <a:lnTo>
                  <a:pt x="12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16" name="Freeform 1256"/>
          <p:cNvSpPr>
            <a:spLocks noEditPoints="1"/>
          </p:cNvSpPr>
          <p:nvPr/>
        </p:nvSpPr>
        <p:spPr bwMode="auto">
          <a:xfrm>
            <a:off x="606425" y="3360738"/>
            <a:ext cx="198438" cy="20637"/>
          </a:xfrm>
          <a:custGeom>
            <a:avLst/>
            <a:gdLst>
              <a:gd name="T0" fmla="*/ 69850 w 125"/>
              <a:gd name="T1" fmla="*/ 0 h 13"/>
              <a:gd name="T2" fmla="*/ 0 w 125"/>
              <a:gd name="T3" fmla="*/ 0 h 13"/>
              <a:gd name="T4" fmla="*/ 0 w 125"/>
              <a:gd name="T5" fmla="*/ 20637 h 13"/>
              <a:gd name="T6" fmla="*/ 69850 w 125"/>
              <a:gd name="T7" fmla="*/ 20637 h 13"/>
              <a:gd name="T8" fmla="*/ 69850 w 125"/>
              <a:gd name="T9" fmla="*/ 0 h 13"/>
              <a:gd name="T10" fmla="*/ 198438 w 125"/>
              <a:gd name="T11" fmla="*/ 0 h 13"/>
              <a:gd name="T12" fmla="*/ 85725 w 125"/>
              <a:gd name="T13" fmla="*/ 0 h 13"/>
              <a:gd name="T14" fmla="*/ 85725 w 125"/>
              <a:gd name="T15" fmla="*/ 20637 h 13"/>
              <a:gd name="T16" fmla="*/ 198438 w 125"/>
              <a:gd name="T17" fmla="*/ 20637 h 13"/>
              <a:gd name="T18" fmla="*/ 198438 w 125"/>
              <a:gd name="T19" fmla="*/ 0 h 1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5"/>
              <a:gd name="T31" fmla="*/ 0 h 13"/>
              <a:gd name="T32" fmla="*/ 125 w 125"/>
              <a:gd name="T33" fmla="*/ 13 h 1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5" h="13">
                <a:moveTo>
                  <a:pt x="44" y="0"/>
                </a:moveTo>
                <a:lnTo>
                  <a:pt x="0" y="0"/>
                </a:lnTo>
                <a:lnTo>
                  <a:pt x="0" y="13"/>
                </a:lnTo>
                <a:lnTo>
                  <a:pt x="44" y="13"/>
                </a:lnTo>
                <a:lnTo>
                  <a:pt x="44" y="0"/>
                </a:lnTo>
                <a:moveTo>
                  <a:pt x="125" y="0"/>
                </a:moveTo>
                <a:lnTo>
                  <a:pt x="54" y="0"/>
                </a:lnTo>
                <a:lnTo>
                  <a:pt x="54" y="13"/>
                </a:lnTo>
                <a:lnTo>
                  <a:pt x="125" y="13"/>
                </a:lnTo>
                <a:lnTo>
                  <a:pt x="1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17" name="Rectangle 1257"/>
          <p:cNvSpPr>
            <a:spLocks noChangeArrowheads="1"/>
          </p:cNvSpPr>
          <p:nvPr/>
        </p:nvSpPr>
        <p:spPr bwMode="auto">
          <a:xfrm>
            <a:off x="676275" y="3360738"/>
            <a:ext cx="15875" cy="20637"/>
          </a:xfrm>
          <a:prstGeom prst="rect">
            <a:avLst/>
          </a:prstGeom>
          <a:solidFill>
            <a:srgbClr val="091018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18" name="Rectangle 1258"/>
          <p:cNvSpPr>
            <a:spLocks noChangeArrowheads="1"/>
          </p:cNvSpPr>
          <p:nvPr/>
        </p:nvSpPr>
        <p:spPr bwMode="auto">
          <a:xfrm>
            <a:off x="676275" y="3360738"/>
            <a:ext cx="15875" cy="2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19" name="Freeform 1259"/>
          <p:cNvSpPr>
            <a:spLocks/>
          </p:cNvSpPr>
          <p:nvPr/>
        </p:nvSpPr>
        <p:spPr bwMode="auto">
          <a:xfrm>
            <a:off x="773113" y="3322638"/>
            <a:ext cx="176212" cy="96837"/>
          </a:xfrm>
          <a:custGeom>
            <a:avLst/>
            <a:gdLst>
              <a:gd name="T0" fmla="*/ 0 w 111"/>
              <a:gd name="T1" fmla="*/ 96837 h 61"/>
              <a:gd name="T2" fmla="*/ 176212 w 111"/>
              <a:gd name="T3" fmla="*/ 49212 h 61"/>
              <a:gd name="T4" fmla="*/ 0 w 111"/>
              <a:gd name="T5" fmla="*/ 0 h 61"/>
              <a:gd name="T6" fmla="*/ 0 w 111"/>
              <a:gd name="T7" fmla="*/ 96837 h 61"/>
              <a:gd name="T8" fmla="*/ 0 60000 65536"/>
              <a:gd name="T9" fmla="*/ 0 60000 65536"/>
              <a:gd name="T10" fmla="*/ 0 60000 65536"/>
              <a:gd name="T11" fmla="*/ 0 60000 65536"/>
              <a:gd name="T12" fmla="*/ 0 w 111"/>
              <a:gd name="T13" fmla="*/ 0 h 61"/>
              <a:gd name="T14" fmla="*/ 111 w 111"/>
              <a:gd name="T15" fmla="*/ 61 h 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1" h="61">
                <a:moveTo>
                  <a:pt x="0" y="61"/>
                </a:moveTo>
                <a:lnTo>
                  <a:pt x="111" y="31"/>
                </a:lnTo>
                <a:lnTo>
                  <a:pt x="0" y="0"/>
                </a:lnTo>
                <a:lnTo>
                  <a:pt x="0" y="6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20" name="Freeform 1260"/>
          <p:cNvSpPr>
            <a:spLocks noEditPoints="1"/>
          </p:cNvSpPr>
          <p:nvPr/>
        </p:nvSpPr>
        <p:spPr bwMode="auto">
          <a:xfrm>
            <a:off x="606425" y="3552825"/>
            <a:ext cx="198438" cy="22225"/>
          </a:xfrm>
          <a:custGeom>
            <a:avLst/>
            <a:gdLst>
              <a:gd name="T0" fmla="*/ 69850 w 125"/>
              <a:gd name="T1" fmla="*/ 0 h 14"/>
              <a:gd name="T2" fmla="*/ 0 w 125"/>
              <a:gd name="T3" fmla="*/ 0 h 14"/>
              <a:gd name="T4" fmla="*/ 0 w 125"/>
              <a:gd name="T5" fmla="*/ 22225 h 14"/>
              <a:gd name="T6" fmla="*/ 69850 w 125"/>
              <a:gd name="T7" fmla="*/ 22225 h 14"/>
              <a:gd name="T8" fmla="*/ 69850 w 125"/>
              <a:gd name="T9" fmla="*/ 0 h 14"/>
              <a:gd name="T10" fmla="*/ 198438 w 125"/>
              <a:gd name="T11" fmla="*/ 0 h 14"/>
              <a:gd name="T12" fmla="*/ 85725 w 125"/>
              <a:gd name="T13" fmla="*/ 0 h 14"/>
              <a:gd name="T14" fmla="*/ 85725 w 125"/>
              <a:gd name="T15" fmla="*/ 22225 h 14"/>
              <a:gd name="T16" fmla="*/ 198438 w 125"/>
              <a:gd name="T17" fmla="*/ 22225 h 14"/>
              <a:gd name="T18" fmla="*/ 198438 w 125"/>
              <a:gd name="T19" fmla="*/ 0 h 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5"/>
              <a:gd name="T31" fmla="*/ 0 h 14"/>
              <a:gd name="T32" fmla="*/ 125 w 125"/>
              <a:gd name="T33" fmla="*/ 14 h 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5" h="14">
                <a:moveTo>
                  <a:pt x="44" y="0"/>
                </a:moveTo>
                <a:lnTo>
                  <a:pt x="0" y="0"/>
                </a:lnTo>
                <a:lnTo>
                  <a:pt x="0" y="14"/>
                </a:lnTo>
                <a:lnTo>
                  <a:pt x="44" y="14"/>
                </a:lnTo>
                <a:lnTo>
                  <a:pt x="44" y="0"/>
                </a:lnTo>
                <a:close/>
                <a:moveTo>
                  <a:pt x="125" y="0"/>
                </a:moveTo>
                <a:lnTo>
                  <a:pt x="54" y="0"/>
                </a:lnTo>
                <a:lnTo>
                  <a:pt x="54" y="14"/>
                </a:lnTo>
                <a:lnTo>
                  <a:pt x="125" y="14"/>
                </a:lnTo>
                <a:lnTo>
                  <a:pt x="12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21" name="Freeform 1261"/>
          <p:cNvSpPr>
            <a:spLocks noEditPoints="1"/>
          </p:cNvSpPr>
          <p:nvPr/>
        </p:nvSpPr>
        <p:spPr bwMode="auto">
          <a:xfrm>
            <a:off x="606425" y="3552825"/>
            <a:ext cx="198438" cy="22225"/>
          </a:xfrm>
          <a:custGeom>
            <a:avLst/>
            <a:gdLst>
              <a:gd name="T0" fmla="*/ 69850 w 125"/>
              <a:gd name="T1" fmla="*/ 0 h 14"/>
              <a:gd name="T2" fmla="*/ 0 w 125"/>
              <a:gd name="T3" fmla="*/ 0 h 14"/>
              <a:gd name="T4" fmla="*/ 0 w 125"/>
              <a:gd name="T5" fmla="*/ 22225 h 14"/>
              <a:gd name="T6" fmla="*/ 69850 w 125"/>
              <a:gd name="T7" fmla="*/ 22225 h 14"/>
              <a:gd name="T8" fmla="*/ 69850 w 125"/>
              <a:gd name="T9" fmla="*/ 0 h 14"/>
              <a:gd name="T10" fmla="*/ 198438 w 125"/>
              <a:gd name="T11" fmla="*/ 0 h 14"/>
              <a:gd name="T12" fmla="*/ 85725 w 125"/>
              <a:gd name="T13" fmla="*/ 0 h 14"/>
              <a:gd name="T14" fmla="*/ 85725 w 125"/>
              <a:gd name="T15" fmla="*/ 22225 h 14"/>
              <a:gd name="T16" fmla="*/ 198438 w 125"/>
              <a:gd name="T17" fmla="*/ 22225 h 14"/>
              <a:gd name="T18" fmla="*/ 198438 w 125"/>
              <a:gd name="T19" fmla="*/ 0 h 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5"/>
              <a:gd name="T31" fmla="*/ 0 h 14"/>
              <a:gd name="T32" fmla="*/ 125 w 125"/>
              <a:gd name="T33" fmla="*/ 14 h 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5" h="14">
                <a:moveTo>
                  <a:pt x="44" y="0"/>
                </a:moveTo>
                <a:lnTo>
                  <a:pt x="0" y="0"/>
                </a:lnTo>
                <a:lnTo>
                  <a:pt x="0" y="14"/>
                </a:lnTo>
                <a:lnTo>
                  <a:pt x="44" y="14"/>
                </a:lnTo>
                <a:lnTo>
                  <a:pt x="44" y="0"/>
                </a:lnTo>
                <a:moveTo>
                  <a:pt x="125" y="0"/>
                </a:moveTo>
                <a:lnTo>
                  <a:pt x="54" y="0"/>
                </a:lnTo>
                <a:lnTo>
                  <a:pt x="54" y="14"/>
                </a:lnTo>
                <a:lnTo>
                  <a:pt x="125" y="14"/>
                </a:lnTo>
                <a:lnTo>
                  <a:pt x="1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22" name="Rectangle 1262"/>
          <p:cNvSpPr>
            <a:spLocks noChangeArrowheads="1"/>
          </p:cNvSpPr>
          <p:nvPr/>
        </p:nvSpPr>
        <p:spPr bwMode="auto">
          <a:xfrm>
            <a:off x="676275" y="3552825"/>
            <a:ext cx="15875" cy="22225"/>
          </a:xfrm>
          <a:prstGeom prst="rect">
            <a:avLst/>
          </a:prstGeom>
          <a:solidFill>
            <a:srgbClr val="091018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23" name="Rectangle 1263"/>
          <p:cNvSpPr>
            <a:spLocks noChangeArrowheads="1"/>
          </p:cNvSpPr>
          <p:nvPr/>
        </p:nvSpPr>
        <p:spPr bwMode="auto">
          <a:xfrm>
            <a:off x="676275" y="3552825"/>
            <a:ext cx="15875" cy="2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24" name="Freeform 1264"/>
          <p:cNvSpPr>
            <a:spLocks/>
          </p:cNvSpPr>
          <p:nvPr/>
        </p:nvSpPr>
        <p:spPr bwMode="auto">
          <a:xfrm>
            <a:off x="773113" y="3516313"/>
            <a:ext cx="176212" cy="95250"/>
          </a:xfrm>
          <a:custGeom>
            <a:avLst/>
            <a:gdLst>
              <a:gd name="T0" fmla="*/ 0 w 111"/>
              <a:gd name="T1" fmla="*/ 95250 h 60"/>
              <a:gd name="T2" fmla="*/ 176212 w 111"/>
              <a:gd name="T3" fmla="*/ 47625 h 60"/>
              <a:gd name="T4" fmla="*/ 0 w 111"/>
              <a:gd name="T5" fmla="*/ 0 h 60"/>
              <a:gd name="T6" fmla="*/ 0 w 111"/>
              <a:gd name="T7" fmla="*/ 95250 h 60"/>
              <a:gd name="T8" fmla="*/ 0 60000 65536"/>
              <a:gd name="T9" fmla="*/ 0 60000 65536"/>
              <a:gd name="T10" fmla="*/ 0 60000 65536"/>
              <a:gd name="T11" fmla="*/ 0 60000 65536"/>
              <a:gd name="T12" fmla="*/ 0 w 111"/>
              <a:gd name="T13" fmla="*/ 0 h 60"/>
              <a:gd name="T14" fmla="*/ 111 w 111"/>
              <a:gd name="T15" fmla="*/ 60 h 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1" h="60">
                <a:moveTo>
                  <a:pt x="0" y="60"/>
                </a:moveTo>
                <a:lnTo>
                  <a:pt x="111" y="30"/>
                </a:lnTo>
                <a:lnTo>
                  <a:pt x="0" y="0"/>
                </a:lnTo>
                <a:lnTo>
                  <a:pt x="0" y="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25" name="Freeform 1277"/>
          <p:cNvSpPr>
            <a:spLocks/>
          </p:cNvSpPr>
          <p:nvPr/>
        </p:nvSpPr>
        <p:spPr bwMode="auto">
          <a:xfrm>
            <a:off x="3117850" y="4762500"/>
            <a:ext cx="2811463" cy="622300"/>
          </a:xfrm>
          <a:custGeom>
            <a:avLst/>
            <a:gdLst>
              <a:gd name="T0" fmla="*/ 2800753 w 525"/>
              <a:gd name="T1" fmla="*/ 0 h 116"/>
              <a:gd name="T2" fmla="*/ 0 w 525"/>
              <a:gd name="T3" fmla="*/ 600841 h 116"/>
              <a:gd name="T4" fmla="*/ 0 w 525"/>
              <a:gd name="T5" fmla="*/ 622300 h 116"/>
              <a:gd name="T6" fmla="*/ 2811463 w 525"/>
              <a:gd name="T7" fmla="*/ 21459 h 116"/>
              <a:gd name="T8" fmla="*/ 2800753 w 525"/>
              <a:gd name="T9" fmla="*/ 0 h 1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5"/>
              <a:gd name="T16" fmla="*/ 0 h 116"/>
              <a:gd name="T17" fmla="*/ 525 w 525"/>
              <a:gd name="T18" fmla="*/ 116 h 1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5" h="116">
                <a:moveTo>
                  <a:pt x="523" y="0"/>
                </a:moveTo>
                <a:cubicBezTo>
                  <a:pt x="448" y="55"/>
                  <a:pt x="289" y="112"/>
                  <a:pt x="0" y="112"/>
                </a:cubicBezTo>
                <a:cubicBezTo>
                  <a:pt x="0" y="116"/>
                  <a:pt x="0" y="116"/>
                  <a:pt x="0" y="116"/>
                </a:cubicBezTo>
                <a:cubicBezTo>
                  <a:pt x="290" y="116"/>
                  <a:pt x="449" y="59"/>
                  <a:pt x="525" y="4"/>
                </a:cubicBezTo>
                <a:lnTo>
                  <a:pt x="523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26" name="Freeform 1278"/>
          <p:cNvSpPr>
            <a:spLocks/>
          </p:cNvSpPr>
          <p:nvPr/>
        </p:nvSpPr>
        <p:spPr bwMode="auto">
          <a:xfrm>
            <a:off x="5870575" y="4687888"/>
            <a:ext cx="166688" cy="139700"/>
          </a:xfrm>
          <a:custGeom>
            <a:avLst/>
            <a:gdLst>
              <a:gd name="T0" fmla="*/ 53975 w 105"/>
              <a:gd name="T1" fmla="*/ 139700 h 88"/>
              <a:gd name="T2" fmla="*/ 166688 w 105"/>
              <a:gd name="T3" fmla="*/ 0 h 88"/>
              <a:gd name="T4" fmla="*/ 0 w 105"/>
              <a:gd name="T5" fmla="*/ 65088 h 88"/>
              <a:gd name="T6" fmla="*/ 53975 w 105"/>
              <a:gd name="T7" fmla="*/ 139700 h 88"/>
              <a:gd name="T8" fmla="*/ 0 60000 65536"/>
              <a:gd name="T9" fmla="*/ 0 60000 65536"/>
              <a:gd name="T10" fmla="*/ 0 60000 65536"/>
              <a:gd name="T11" fmla="*/ 0 60000 65536"/>
              <a:gd name="T12" fmla="*/ 0 w 105"/>
              <a:gd name="T13" fmla="*/ 0 h 88"/>
              <a:gd name="T14" fmla="*/ 105 w 105"/>
              <a:gd name="T15" fmla="*/ 88 h 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" h="88">
                <a:moveTo>
                  <a:pt x="34" y="88"/>
                </a:moveTo>
                <a:lnTo>
                  <a:pt x="105" y="0"/>
                </a:lnTo>
                <a:lnTo>
                  <a:pt x="0" y="41"/>
                </a:lnTo>
                <a:lnTo>
                  <a:pt x="34" y="88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27" name="Rectangle 1279"/>
          <p:cNvSpPr>
            <a:spLocks noChangeArrowheads="1"/>
          </p:cNvSpPr>
          <p:nvPr/>
        </p:nvSpPr>
        <p:spPr bwMode="auto">
          <a:xfrm>
            <a:off x="7221538" y="3546475"/>
            <a:ext cx="2180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Comic Sans MS" pitchFamily="66" charset="0"/>
              </a:rPr>
              <a:t>00</a:t>
            </a:r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28" name="Freeform 1280"/>
          <p:cNvSpPr>
            <a:spLocks noEditPoints="1"/>
          </p:cNvSpPr>
          <p:nvPr/>
        </p:nvSpPr>
        <p:spPr bwMode="auto">
          <a:xfrm>
            <a:off x="7761288" y="5572125"/>
            <a:ext cx="395287" cy="20638"/>
          </a:xfrm>
          <a:custGeom>
            <a:avLst/>
            <a:gdLst>
              <a:gd name="T0" fmla="*/ 288925 w 249"/>
              <a:gd name="T1" fmla="*/ 0 h 13"/>
              <a:gd name="T2" fmla="*/ 0 w 249"/>
              <a:gd name="T3" fmla="*/ 0 h 13"/>
              <a:gd name="T4" fmla="*/ 0 w 249"/>
              <a:gd name="T5" fmla="*/ 20638 h 13"/>
              <a:gd name="T6" fmla="*/ 288925 w 249"/>
              <a:gd name="T7" fmla="*/ 20638 h 13"/>
              <a:gd name="T8" fmla="*/ 288925 w 249"/>
              <a:gd name="T9" fmla="*/ 0 h 13"/>
              <a:gd name="T10" fmla="*/ 395287 w 249"/>
              <a:gd name="T11" fmla="*/ 0 h 13"/>
              <a:gd name="T12" fmla="*/ 304800 w 249"/>
              <a:gd name="T13" fmla="*/ 0 h 13"/>
              <a:gd name="T14" fmla="*/ 304800 w 249"/>
              <a:gd name="T15" fmla="*/ 20638 h 13"/>
              <a:gd name="T16" fmla="*/ 395287 w 249"/>
              <a:gd name="T17" fmla="*/ 20638 h 13"/>
              <a:gd name="T18" fmla="*/ 395287 w 249"/>
              <a:gd name="T19" fmla="*/ 0 h 1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9"/>
              <a:gd name="T31" fmla="*/ 0 h 13"/>
              <a:gd name="T32" fmla="*/ 249 w 249"/>
              <a:gd name="T33" fmla="*/ 13 h 1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9" h="13">
                <a:moveTo>
                  <a:pt x="182" y="0"/>
                </a:moveTo>
                <a:lnTo>
                  <a:pt x="0" y="0"/>
                </a:lnTo>
                <a:lnTo>
                  <a:pt x="0" y="13"/>
                </a:lnTo>
                <a:lnTo>
                  <a:pt x="182" y="13"/>
                </a:lnTo>
                <a:lnTo>
                  <a:pt x="182" y="0"/>
                </a:lnTo>
                <a:close/>
                <a:moveTo>
                  <a:pt x="249" y="0"/>
                </a:moveTo>
                <a:lnTo>
                  <a:pt x="192" y="0"/>
                </a:lnTo>
                <a:lnTo>
                  <a:pt x="192" y="13"/>
                </a:lnTo>
                <a:lnTo>
                  <a:pt x="249" y="13"/>
                </a:lnTo>
                <a:lnTo>
                  <a:pt x="24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29" name="Freeform 1281"/>
          <p:cNvSpPr>
            <a:spLocks noEditPoints="1"/>
          </p:cNvSpPr>
          <p:nvPr/>
        </p:nvSpPr>
        <p:spPr bwMode="auto">
          <a:xfrm>
            <a:off x="7761288" y="5572125"/>
            <a:ext cx="395287" cy="20638"/>
          </a:xfrm>
          <a:custGeom>
            <a:avLst/>
            <a:gdLst>
              <a:gd name="T0" fmla="*/ 288925 w 249"/>
              <a:gd name="T1" fmla="*/ 0 h 13"/>
              <a:gd name="T2" fmla="*/ 0 w 249"/>
              <a:gd name="T3" fmla="*/ 0 h 13"/>
              <a:gd name="T4" fmla="*/ 0 w 249"/>
              <a:gd name="T5" fmla="*/ 20638 h 13"/>
              <a:gd name="T6" fmla="*/ 288925 w 249"/>
              <a:gd name="T7" fmla="*/ 20638 h 13"/>
              <a:gd name="T8" fmla="*/ 288925 w 249"/>
              <a:gd name="T9" fmla="*/ 0 h 13"/>
              <a:gd name="T10" fmla="*/ 395287 w 249"/>
              <a:gd name="T11" fmla="*/ 0 h 13"/>
              <a:gd name="T12" fmla="*/ 304800 w 249"/>
              <a:gd name="T13" fmla="*/ 0 h 13"/>
              <a:gd name="T14" fmla="*/ 304800 w 249"/>
              <a:gd name="T15" fmla="*/ 20638 h 13"/>
              <a:gd name="T16" fmla="*/ 395287 w 249"/>
              <a:gd name="T17" fmla="*/ 20638 h 13"/>
              <a:gd name="T18" fmla="*/ 395287 w 249"/>
              <a:gd name="T19" fmla="*/ 0 h 1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9"/>
              <a:gd name="T31" fmla="*/ 0 h 13"/>
              <a:gd name="T32" fmla="*/ 249 w 249"/>
              <a:gd name="T33" fmla="*/ 13 h 1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9" h="13">
                <a:moveTo>
                  <a:pt x="182" y="0"/>
                </a:moveTo>
                <a:lnTo>
                  <a:pt x="0" y="0"/>
                </a:lnTo>
                <a:lnTo>
                  <a:pt x="0" y="13"/>
                </a:lnTo>
                <a:lnTo>
                  <a:pt x="182" y="13"/>
                </a:lnTo>
                <a:lnTo>
                  <a:pt x="182" y="0"/>
                </a:lnTo>
                <a:moveTo>
                  <a:pt x="249" y="0"/>
                </a:moveTo>
                <a:lnTo>
                  <a:pt x="192" y="0"/>
                </a:lnTo>
                <a:lnTo>
                  <a:pt x="192" y="13"/>
                </a:lnTo>
                <a:lnTo>
                  <a:pt x="249" y="13"/>
                </a:lnTo>
                <a:lnTo>
                  <a:pt x="249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30" name="Rectangle 1282"/>
          <p:cNvSpPr>
            <a:spLocks noChangeArrowheads="1"/>
          </p:cNvSpPr>
          <p:nvPr/>
        </p:nvSpPr>
        <p:spPr bwMode="auto">
          <a:xfrm>
            <a:off x="8050213" y="5572125"/>
            <a:ext cx="15875" cy="20638"/>
          </a:xfrm>
          <a:prstGeom prst="rect">
            <a:avLst/>
          </a:prstGeom>
          <a:solidFill>
            <a:srgbClr val="091018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31" name="Rectangle 1283"/>
          <p:cNvSpPr>
            <a:spLocks noChangeArrowheads="1"/>
          </p:cNvSpPr>
          <p:nvPr/>
        </p:nvSpPr>
        <p:spPr bwMode="auto">
          <a:xfrm>
            <a:off x="8050213" y="5572125"/>
            <a:ext cx="15875" cy="2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32" name="Freeform 1284"/>
          <p:cNvSpPr>
            <a:spLocks/>
          </p:cNvSpPr>
          <p:nvPr/>
        </p:nvSpPr>
        <p:spPr bwMode="auto">
          <a:xfrm>
            <a:off x="8156575" y="5538788"/>
            <a:ext cx="171450" cy="85725"/>
          </a:xfrm>
          <a:custGeom>
            <a:avLst/>
            <a:gdLst>
              <a:gd name="T0" fmla="*/ 0 w 108"/>
              <a:gd name="T1" fmla="*/ 0 h 54"/>
              <a:gd name="T2" fmla="*/ 0 w 108"/>
              <a:gd name="T3" fmla="*/ 33338 h 54"/>
              <a:gd name="T4" fmla="*/ 33338 w 108"/>
              <a:gd name="T5" fmla="*/ 33338 h 54"/>
              <a:gd name="T6" fmla="*/ 33338 w 108"/>
              <a:gd name="T7" fmla="*/ 53975 h 54"/>
              <a:gd name="T8" fmla="*/ 0 w 108"/>
              <a:gd name="T9" fmla="*/ 53975 h 54"/>
              <a:gd name="T10" fmla="*/ 0 w 108"/>
              <a:gd name="T11" fmla="*/ 85725 h 54"/>
              <a:gd name="T12" fmla="*/ 171450 w 108"/>
              <a:gd name="T13" fmla="*/ 42863 h 54"/>
              <a:gd name="T14" fmla="*/ 0 w 108"/>
              <a:gd name="T15" fmla="*/ 0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8"/>
              <a:gd name="T25" fmla="*/ 0 h 54"/>
              <a:gd name="T26" fmla="*/ 108 w 108"/>
              <a:gd name="T27" fmla="*/ 54 h 5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8" h="54">
                <a:moveTo>
                  <a:pt x="0" y="0"/>
                </a:moveTo>
                <a:lnTo>
                  <a:pt x="0" y="21"/>
                </a:lnTo>
                <a:lnTo>
                  <a:pt x="21" y="21"/>
                </a:lnTo>
                <a:lnTo>
                  <a:pt x="21" y="34"/>
                </a:lnTo>
                <a:lnTo>
                  <a:pt x="0" y="34"/>
                </a:lnTo>
                <a:lnTo>
                  <a:pt x="0" y="54"/>
                </a:lnTo>
                <a:lnTo>
                  <a:pt x="108" y="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33" name="Freeform 1285"/>
          <p:cNvSpPr>
            <a:spLocks/>
          </p:cNvSpPr>
          <p:nvPr/>
        </p:nvSpPr>
        <p:spPr bwMode="auto">
          <a:xfrm>
            <a:off x="8156575" y="5538788"/>
            <a:ext cx="171450" cy="85725"/>
          </a:xfrm>
          <a:custGeom>
            <a:avLst/>
            <a:gdLst>
              <a:gd name="T0" fmla="*/ 0 w 108"/>
              <a:gd name="T1" fmla="*/ 0 h 54"/>
              <a:gd name="T2" fmla="*/ 0 w 108"/>
              <a:gd name="T3" fmla="*/ 33338 h 54"/>
              <a:gd name="T4" fmla="*/ 33338 w 108"/>
              <a:gd name="T5" fmla="*/ 33338 h 54"/>
              <a:gd name="T6" fmla="*/ 33338 w 108"/>
              <a:gd name="T7" fmla="*/ 53975 h 54"/>
              <a:gd name="T8" fmla="*/ 0 w 108"/>
              <a:gd name="T9" fmla="*/ 53975 h 54"/>
              <a:gd name="T10" fmla="*/ 0 w 108"/>
              <a:gd name="T11" fmla="*/ 85725 h 54"/>
              <a:gd name="T12" fmla="*/ 171450 w 108"/>
              <a:gd name="T13" fmla="*/ 42863 h 54"/>
              <a:gd name="T14" fmla="*/ 0 w 108"/>
              <a:gd name="T15" fmla="*/ 0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8"/>
              <a:gd name="T25" fmla="*/ 0 h 54"/>
              <a:gd name="T26" fmla="*/ 108 w 108"/>
              <a:gd name="T27" fmla="*/ 54 h 5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8" h="54">
                <a:moveTo>
                  <a:pt x="0" y="0"/>
                </a:moveTo>
                <a:lnTo>
                  <a:pt x="0" y="21"/>
                </a:lnTo>
                <a:lnTo>
                  <a:pt x="21" y="21"/>
                </a:lnTo>
                <a:lnTo>
                  <a:pt x="21" y="34"/>
                </a:lnTo>
                <a:lnTo>
                  <a:pt x="0" y="34"/>
                </a:lnTo>
                <a:lnTo>
                  <a:pt x="0" y="54"/>
                </a:lnTo>
                <a:lnTo>
                  <a:pt x="108" y="27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34" name="Rectangle 1286"/>
          <p:cNvSpPr>
            <a:spLocks noChangeArrowheads="1"/>
          </p:cNvSpPr>
          <p:nvPr/>
        </p:nvSpPr>
        <p:spPr bwMode="auto">
          <a:xfrm>
            <a:off x="8156575" y="5572125"/>
            <a:ext cx="33338" cy="206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35" name="Rectangle 1287"/>
          <p:cNvSpPr>
            <a:spLocks noChangeArrowheads="1"/>
          </p:cNvSpPr>
          <p:nvPr/>
        </p:nvSpPr>
        <p:spPr bwMode="auto">
          <a:xfrm>
            <a:off x="8156575" y="5572125"/>
            <a:ext cx="33338" cy="2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36" name="Rectangle 1288"/>
          <p:cNvSpPr>
            <a:spLocks noChangeArrowheads="1"/>
          </p:cNvSpPr>
          <p:nvPr/>
        </p:nvSpPr>
        <p:spPr bwMode="auto">
          <a:xfrm>
            <a:off x="7812088" y="5383213"/>
            <a:ext cx="2035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o2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37" name="Rectangle 1289"/>
          <p:cNvSpPr>
            <a:spLocks noChangeArrowheads="1"/>
          </p:cNvSpPr>
          <p:nvPr/>
        </p:nvSpPr>
        <p:spPr bwMode="auto">
          <a:xfrm>
            <a:off x="6503988" y="5486400"/>
            <a:ext cx="14908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Li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38" name="Rectangle 1290"/>
          <p:cNvSpPr>
            <a:spLocks noChangeArrowheads="1"/>
          </p:cNvSpPr>
          <p:nvPr/>
        </p:nvSpPr>
        <p:spPr bwMode="auto">
          <a:xfrm>
            <a:off x="6637338" y="5486400"/>
            <a:ext cx="19396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ke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39" name="Rectangle 1291"/>
          <p:cNvSpPr>
            <a:spLocks noChangeArrowheads="1"/>
          </p:cNvSpPr>
          <p:nvPr/>
        </p:nvSpPr>
        <p:spPr bwMode="auto">
          <a:xfrm>
            <a:off x="6811963" y="5486400"/>
            <a:ext cx="35907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wise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40" name="Rectangle 1292"/>
          <p:cNvSpPr>
            <a:spLocks noChangeArrowheads="1"/>
          </p:cNvSpPr>
          <p:nvPr/>
        </p:nvSpPr>
        <p:spPr bwMode="auto">
          <a:xfrm>
            <a:off x="7202488" y="5486400"/>
            <a:ext cx="913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f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41" name="Rectangle 1293"/>
          <p:cNvSpPr>
            <a:spLocks noChangeArrowheads="1"/>
          </p:cNvSpPr>
          <p:nvPr/>
        </p:nvSpPr>
        <p:spPr bwMode="auto">
          <a:xfrm>
            <a:off x="7245350" y="5486400"/>
            <a:ext cx="57227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or o2...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42" name="Rectangle 1294"/>
          <p:cNvSpPr>
            <a:spLocks noChangeArrowheads="1"/>
          </p:cNvSpPr>
          <p:nvPr/>
        </p:nvSpPr>
        <p:spPr bwMode="auto">
          <a:xfrm>
            <a:off x="7734300" y="5572125"/>
            <a:ext cx="26988" cy="206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43" name="Rectangle 1295"/>
          <p:cNvSpPr>
            <a:spLocks noChangeArrowheads="1"/>
          </p:cNvSpPr>
          <p:nvPr/>
        </p:nvSpPr>
        <p:spPr bwMode="auto">
          <a:xfrm>
            <a:off x="6503988" y="5486400"/>
            <a:ext cx="14908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Li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44" name="Rectangle 1296"/>
          <p:cNvSpPr>
            <a:spLocks noChangeArrowheads="1"/>
          </p:cNvSpPr>
          <p:nvPr/>
        </p:nvSpPr>
        <p:spPr bwMode="auto">
          <a:xfrm>
            <a:off x="6637338" y="5486400"/>
            <a:ext cx="19396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ke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45" name="Rectangle 1297"/>
          <p:cNvSpPr>
            <a:spLocks noChangeArrowheads="1"/>
          </p:cNvSpPr>
          <p:nvPr/>
        </p:nvSpPr>
        <p:spPr bwMode="auto">
          <a:xfrm>
            <a:off x="6811963" y="5486400"/>
            <a:ext cx="35907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wise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46" name="Rectangle 1298"/>
          <p:cNvSpPr>
            <a:spLocks noChangeArrowheads="1"/>
          </p:cNvSpPr>
          <p:nvPr/>
        </p:nvSpPr>
        <p:spPr bwMode="auto">
          <a:xfrm>
            <a:off x="7202488" y="5486400"/>
            <a:ext cx="913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f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47" name="Rectangle 1299"/>
          <p:cNvSpPr>
            <a:spLocks noChangeArrowheads="1"/>
          </p:cNvSpPr>
          <p:nvPr/>
        </p:nvSpPr>
        <p:spPr bwMode="auto">
          <a:xfrm>
            <a:off x="7245350" y="5486400"/>
            <a:ext cx="57227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or o2...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48" name="Rectangle 1300"/>
          <p:cNvSpPr>
            <a:spLocks noChangeArrowheads="1"/>
          </p:cNvSpPr>
          <p:nvPr/>
        </p:nvSpPr>
        <p:spPr bwMode="auto">
          <a:xfrm>
            <a:off x="6459538" y="4949825"/>
            <a:ext cx="192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omic Sans MS" pitchFamily="66" charset="0"/>
              </a:rPr>
              <a:t>...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49" name="Rectangle 1301"/>
          <p:cNvSpPr>
            <a:spLocks noChangeArrowheads="1"/>
          </p:cNvSpPr>
          <p:nvPr/>
        </p:nvSpPr>
        <p:spPr bwMode="auto">
          <a:xfrm>
            <a:off x="1601788" y="2268538"/>
            <a:ext cx="85725" cy="122237"/>
          </a:xfrm>
          <a:prstGeom prst="rect">
            <a:avLst/>
          </a:prstGeom>
          <a:solidFill>
            <a:srgbClr val="DFE6F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50" name="Rectangle 1302"/>
          <p:cNvSpPr>
            <a:spLocks noChangeArrowheads="1"/>
          </p:cNvSpPr>
          <p:nvPr/>
        </p:nvSpPr>
        <p:spPr bwMode="auto">
          <a:xfrm>
            <a:off x="1584325" y="2228850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1D1B1D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51" name="Rectangle 1303"/>
          <p:cNvSpPr>
            <a:spLocks noChangeArrowheads="1"/>
          </p:cNvSpPr>
          <p:nvPr/>
        </p:nvSpPr>
        <p:spPr bwMode="auto">
          <a:xfrm>
            <a:off x="1698625" y="2268538"/>
            <a:ext cx="80963" cy="122237"/>
          </a:xfrm>
          <a:prstGeom prst="rect">
            <a:avLst/>
          </a:prstGeom>
          <a:solidFill>
            <a:srgbClr val="DFE6F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52" name="Rectangle 1304"/>
          <p:cNvSpPr>
            <a:spLocks noChangeArrowheads="1"/>
          </p:cNvSpPr>
          <p:nvPr/>
        </p:nvSpPr>
        <p:spPr bwMode="auto">
          <a:xfrm>
            <a:off x="1690688" y="2228850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1D1B1D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53" name="Rectangle 1305"/>
          <p:cNvSpPr>
            <a:spLocks noChangeArrowheads="1"/>
          </p:cNvSpPr>
          <p:nvPr/>
        </p:nvSpPr>
        <p:spPr bwMode="auto">
          <a:xfrm>
            <a:off x="1601788" y="2509838"/>
            <a:ext cx="92075" cy="122237"/>
          </a:xfrm>
          <a:prstGeom prst="rect">
            <a:avLst/>
          </a:prstGeom>
          <a:solidFill>
            <a:srgbClr val="DFE6F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54" name="Rectangle 1306"/>
          <p:cNvSpPr>
            <a:spLocks noChangeArrowheads="1"/>
          </p:cNvSpPr>
          <p:nvPr/>
        </p:nvSpPr>
        <p:spPr bwMode="auto">
          <a:xfrm>
            <a:off x="1587500" y="2468563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1D1B1D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55" name="Rectangle 1307"/>
          <p:cNvSpPr>
            <a:spLocks noChangeArrowheads="1"/>
          </p:cNvSpPr>
          <p:nvPr/>
        </p:nvSpPr>
        <p:spPr bwMode="auto">
          <a:xfrm>
            <a:off x="1693863" y="2509838"/>
            <a:ext cx="79375" cy="122237"/>
          </a:xfrm>
          <a:prstGeom prst="rect">
            <a:avLst/>
          </a:prstGeom>
          <a:solidFill>
            <a:srgbClr val="DFE6F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56" name="Rectangle 1308"/>
          <p:cNvSpPr>
            <a:spLocks noChangeArrowheads="1"/>
          </p:cNvSpPr>
          <p:nvPr/>
        </p:nvSpPr>
        <p:spPr bwMode="auto">
          <a:xfrm>
            <a:off x="1687513" y="2468563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1D1B1D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57" name="Rectangle 1309"/>
          <p:cNvSpPr>
            <a:spLocks noChangeArrowheads="1"/>
          </p:cNvSpPr>
          <p:nvPr/>
        </p:nvSpPr>
        <p:spPr bwMode="auto">
          <a:xfrm>
            <a:off x="1601788" y="2749550"/>
            <a:ext cx="92075" cy="123825"/>
          </a:xfrm>
          <a:prstGeom prst="rect">
            <a:avLst/>
          </a:prstGeom>
          <a:solidFill>
            <a:srgbClr val="DFE6F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58" name="Rectangle 1310"/>
          <p:cNvSpPr>
            <a:spLocks noChangeArrowheads="1"/>
          </p:cNvSpPr>
          <p:nvPr/>
        </p:nvSpPr>
        <p:spPr bwMode="auto">
          <a:xfrm>
            <a:off x="1587500" y="2709863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1D1B1D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59" name="Rectangle 1311"/>
          <p:cNvSpPr>
            <a:spLocks noChangeArrowheads="1"/>
          </p:cNvSpPr>
          <p:nvPr/>
        </p:nvSpPr>
        <p:spPr bwMode="auto">
          <a:xfrm>
            <a:off x="1693863" y="2749550"/>
            <a:ext cx="79375" cy="123825"/>
          </a:xfrm>
          <a:prstGeom prst="rect">
            <a:avLst/>
          </a:prstGeom>
          <a:solidFill>
            <a:srgbClr val="DFE6F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60" name="Rectangle 1312"/>
          <p:cNvSpPr>
            <a:spLocks noChangeArrowheads="1"/>
          </p:cNvSpPr>
          <p:nvPr/>
        </p:nvSpPr>
        <p:spPr bwMode="auto">
          <a:xfrm>
            <a:off x="1687513" y="2709863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1D1B1D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61" name="Rectangle 1313"/>
          <p:cNvSpPr>
            <a:spLocks noChangeArrowheads="1"/>
          </p:cNvSpPr>
          <p:nvPr/>
        </p:nvSpPr>
        <p:spPr bwMode="auto">
          <a:xfrm>
            <a:off x="1601788" y="2990850"/>
            <a:ext cx="92075" cy="123825"/>
          </a:xfrm>
          <a:prstGeom prst="rect">
            <a:avLst/>
          </a:prstGeom>
          <a:solidFill>
            <a:srgbClr val="DFE6F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62" name="Rectangle 1314"/>
          <p:cNvSpPr>
            <a:spLocks noChangeArrowheads="1"/>
          </p:cNvSpPr>
          <p:nvPr/>
        </p:nvSpPr>
        <p:spPr bwMode="auto">
          <a:xfrm>
            <a:off x="1587500" y="2949575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1D1B1D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63" name="Rectangle 1315"/>
          <p:cNvSpPr>
            <a:spLocks noChangeArrowheads="1"/>
          </p:cNvSpPr>
          <p:nvPr/>
        </p:nvSpPr>
        <p:spPr bwMode="auto">
          <a:xfrm>
            <a:off x="1693863" y="2990850"/>
            <a:ext cx="79375" cy="123825"/>
          </a:xfrm>
          <a:prstGeom prst="rect">
            <a:avLst/>
          </a:prstGeom>
          <a:solidFill>
            <a:srgbClr val="DFE6F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64" name="Rectangle 1316"/>
          <p:cNvSpPr>
            <a:spLocks noChangeArrowheads="1"/>
          </p:cNvSpPr>
          <p:nvPr/>
        </p:nvSpPr>
        <p:spPr bwMode="auto">
          <a:xfrm>
            <a:off x="1687513" y="2949575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1D1B1D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65" name="Rectangle 1317"/>
          <p:cNvSpPr>
            <a:spLocks noChangeArrowheads="1"/>
          </p:cNvSpPr>
          <p:nvPr/>
        </p:nvSpPr>
        <p:spPr bwMode="auto">
          <a:xfrm>
            <a:off x="1601788" y="3232150"/>
            <a:ext cx="92075" cy="122238"/>
          </a:xfrm>
          <a:prstGeom prst="rect">
            <a:avLst/>
          </a:prstGeom>
          <a:solidFill>
            <a:srgbClr val="DFE6F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66" name="Rectangle 1318"/>
          <p:cNvSpPr>
            <a:spLocks noChangeArrowheads="1"/>
          </p:cNvSpPr>
          <p:nvPr/>
        </p:nvSpPr>
        <p:spPr bwMode="auto">
          <a:xfrm>
            <a:off x="1587500" y="3190875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1D1B1D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67" name="Rectangle 1319"/>
          <p:cNvSpPr>
            <a:spLocks noChangeArrowheads="1"/>
          </p:cNvSpPr>
          <p:nvPr/>
        </p:nvSpPr>
        <p:spPr bwMode="auto">
          <a:xfrm>
            <a:off x="1693863" y="3232150"/>
            <a:ext cx="79375" cy="122238"/>
          </a:xfrm>
          <a:prstGeom prst="rect">
            <a:avLst/>
          </a:prstGeom>
          <a:solidFill>
            <a:srgbClr val="DFE6F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68" name="Rectangle 1320"/>
          <p:cNvSpPr>
            <a:spLocks noChangeArrowheads="1"/>
          </p:cNvSpPr>
          <p:nvPr/>
        </p:nvSpPr>
        <p:spPr bwMode="auto">
          <a:xfrm>
            <a:off x="1687513" y="3190875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1D1B1D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69" name="Rectangle 1321"/>
          <p:cNvSpPr>
            <a:spLocks noChangeArrowheads="1"/>
          </p:cNvSpPr>
          <p:nvPr/>
        </p:nvSpPr>
        <p:spPr bwMode="auto">
          <a:xfrm>
            <a:off x="1601788" y="3473450"/>
            <a:ext cx="92075" cy="122238"/>
          </a:xfrm>
          <a:prstGeom prst="rect">
            <a:avLst/>
          </a:prstGeom>
          <a:solidFill>
            <a:srgbClr val="DFE6F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70" name="Rectangle 1322"/>
          <p:cNvSpPr>
            <a:spLocks noChangeArrowheads="1"/>
          </p:cNvSpPr>
          <p:nvPr/>
        </p:nvSpPr>
        <p:spPr bwMode="auto">
          <a:xfrm>
            <a:off x="1587500" y="3430588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1D1B1D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71" name="Rectangle 1323"/>
          <p:cNvSpPr>
            <a:spLocks noChangeArrowheads="1"/>
          </p:cNvSpPr>
          <p:nvPr/>
        </p:nvSpPr>
        <p:spPr bwMode="auto">
          <a:xfrm>
            <a:off x="1693863" y="3473450"/>
            <a:ext cx="79375" cy="122238"/>
          </a:xfrm>
          <a:prstGeom prst="rect">
            <a:avLst/>
          </a:prstGeom>
          <a:solidFill>
            <a:srgbClr val="DFE6F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72" name="Rectangle 1324"/>
          <p:cNvSpPr>
            <a:spLocks noChangeArrowheads="1"/>
          </p:cNvSpPr>
          <p:nvPr/>
        </p:nvSpPr>
        <p:spPr bwMode="auto">
          <a:xfrm>
            <a:off x="1687513" y="3430588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1D1B1D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73" name="Rectangle 1325"/>
          <p:cNvSpPr>
            <a:spLocks noChangeArrowheads="1"/>
          </p:cNvSpPr>
          <p:nvPr/>
        </p:nvSpPr>
        <p:spPr bwMode="auto">
          <a:xfrm>
            <a:off x="1601788" y="3713163"/>
            <a:ext cx="92075" cy="123825"/>
          </a:xfrm>
          <a:prstGeom prst="rect">
            <a:avLst/>
          </a:prstGeom>
          <a:solidFill>
            <a:srgbClr val="DFE6F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74" name="Rectangle 1326"/>
          <p:cNvSpPr>
            <a:spLocks noChangeArrowheads="1"/>
          </p:cNvSpPr>
          <p:nvPr/>
        </p:nvSpPr>
        <p:spPr bwMode="auto">
          <a:xfrm>
            <a:off x="1587500" y="3671888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1D1B1D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75" name="Rectangle 1327"/>
          <p:cNvSpPr>
            <a:spLocks noChangeArrowheads="1"/>
          </p:cNvSpPr>
          <p:nvPr/>
        </p:nvSpPr>
        <p:spPr bwMode="auto">
          <a:xfrm>
            <a:off x="1704975" y="3713163"/>
            <a:ext cx="42863" cy="119062"/>
          </a:xfrm>
          <a:prstGeom prst="rect">
            <a:avLst/>
          </a:prstGeom>
          <a:solidFill>
            <a:srgbClr val="DFE6F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76" name="Rectangle 1328"/>
          <p:cNvSpPr>
            <a:spLocks noChangeArrowheads="1"/>
          </p:cNvSpPr>
          <p:nvPr/>
        </p:nvSpPr>
        <p:spPr bwMode="auto">
          <a:xfrm>
            <a:off x="1687513" y="3671888"/>
            <a:ext cx="801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1D1B1D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77" name="Rectangle 1329"/>
          <p:cNvSpPr>
            <a:spLocks noChangeArrowheads="1"/>
          </p:cNvSpPr>
          <p:nvPr/>
        </p:nvSpPr>
        <p:spPr bwMode="auto">
          <a:xfrm>
            <a:off x="1601788" y="3949700"/>
            <a:ext cx="92075" cy="128588"/>
          </a:xfrm>
          <a:prstGeom prst="rect">
            <a:avLst/>
          </a:prstGeom>
          <a:solidFill>
            <a:srgbClr val="DFE6F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78" name="Rectangle 1330"/>
          <p:cNvSpPr>
            <a:spLocks noChangeArrowheads="1"/>
          </p:cNvSpPr>
          <p:nvPr/>
        </p:nvSpPr>
        <p:spPr bwMode="auto">
          <a:xfrm>
            <a:off x="1587500" y="3911600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1D1B1D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79" name="Rectangle 1331"/>
          <p:cNvSpPr>
            <a:spLocks noChangeArrowheads="1"/>
          </p:cNvSpPr>
          <p:nvPr/>
        </p:nvSpPr>
        <p:spPr bwMode="auto">
          <a:xfrm>
            <a:off x="1693863" y="3949700"/>
            <a:ext cx="79375" cy="128588"/>
          </a:xfrm>
          <a:prstGeom prst="rect">
            <a:avLst/>
          </a:prstGeom>
          <a:solidFill>
            <a:srgbClr val="DFE6F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80" name="Rectangle 1332"/>
          <p:cNvSpPr>
            <a:spLocks noChangeArrowheads="1"/>
          </p:cNvSpPr>
          <p:nvPr/>
        </p:nvSpPr>
        <p:spPr bwMode="auto">
          <a:xfrm>
            <a:off x="1687513" y="3911600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1D1B1D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81" name="Rectangle 1333"/>
          <p:cNvSpPr>
            <a:spLocks noChangeArrowheads="1"/>
          </p:cNvSpPr>
          <p:nvPr/>
        </p:nvSpPr>
        <p:spPr bwMode="auto">
          <a:xfrm>
            <a:off x="4237038" y="2279650"/>
            <a:ext cx="85725" cy="122238"/>
          </a:xfrm>
          <a:prstGeom prst="rect">
            <a:avLst/>
          </a:prstGeom>
          <a:solidFill>
            <a:srgbClr val="DFE6F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82" name="Rectangle 1334"/>
          <p:cNvSpPr>
            <a:spLocks noChangeArrowheads="1"/>
          </p:cNvSpPr>
          <p:nvPr/>
        </p:nvSpPr>
        <p:spPr bwMode="auto">
          <a:xfrm>
            <a:off x="4221163" y="2239963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1D1B1D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83" name="Rectangle 1335"/>
          <p:cNvSpPr>
            <a:spLocks noChangeArrowheads="1"/>
          </p:cNvSpPr>
          <p:nvPr/>
        </p:nvSpPr>
        <p:spPr bwMode="auto">
          <a:xfrm>
            <a:off x="4322763" y="2279650"/>
            <a:ext cx="80962" cy="122238"/>
          </a:xfrm>
          <a:prstGeom prst="rect">
            <a:avLst/>
          </a:prstGeom>
          <a:solidFill>
            <a:srgbClr val="DFE6F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84" name="Rectangle 1336"/>
          <p:cNvSpPr>
            <a:spLocks noChangeArrowheads="1"/>
          </p:cNvSpPr>
          <p:nvPr/>
        </p:nvSpPr>
        <p:spPr bwMode="auto">
          <a:xfrm>
            <a:off x="4316413" y="2239963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1D1B1D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85" name="Rectangle 1337"/>
          <p:cNvSpPr>
            <a:spLocks noChangeArrowheads="1"/>
          </p:cNvSpPr>
          <p:nvPr/>
        </p:nvSpPr>
        <p:spPr bwMode="auto">
          <a:xfrm>
            <a:off x="4322763" y="2279650"/>
            <a:ext cx="1587" cy="122238"/>
          </a:xfrm>
          <a:prstGeom prst="rect">
            <a:avLst/>
          </a:prstGeom>
          <a:solidFill>
            <a:srgbClr val="DFE6F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86" name="Rectangle 1338"/>
          <p:cNvSpPr>
            <a:spLocks noChangeArrowheads="1"/>
          </p:cNvSpPr>
          <p:nvPr/>
        </p:nvSpPr>
        <p:spPr bwMode="auto">
          <a:xfrm>
            <a:off x="4221163" y="2239963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1D1B1D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87" name="Rectangle 1339"/>
          <p:cNvSpPr>
            <a:spLocks noChangeArrowheads="1"/>
          </p:cNvSpPr>
          <p:nvPr/>
        </p:nvSpPr>
        <p:spPr bwMode="auto">
          <a:xfrm>
            <a:off x="4322763" y="2279650"/>
            <a:ext cx="1587" cy="122238"/>
          </a:xfrm>
          <a:prstGeom prst="rect">
            <a:avLst/>
          </a:prstGeom>
          <a:solidFill>
            <a:srgbClr val="1D1B1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88" name="Rectangle 1340"/>
          <p:cNvSpPr>
            <a:spLocks noChangeArrowheads="1"/>
          </p:cNvSpPr>
          <p:nvPr/>
        </p:nvSpPr>
        <p:spPr bwMode="auto">
          <a:xfrm>
            <a:off x="4221163" y="2239963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1D1B1D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89" name="Rectangle 1341"/>
          <p:cNvSpPr>
            <a:spLocks noChangeArrowheads="1"/>
          </p:cNvSpPr>
          <p:nvPr/>
        </p:nvSpPr>
        <p:spPr bwMode="auto">
          <a:xfrm>
            <a:off x="4237038" y="2514600"/>
            <a:ext cx="85725" cy="122238"/>
          </a:xfrm>
          <a:prstGeom prst="rect">
            <a:avLst/>
          </a:prstGeom>
          <a:solidFill>
            <a:srgbClr val="DFE6F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90" name="Rectangle 1342"/>
          <p:cNvSpPr>
            <a:spLocks noChangeArrowheads="1"/>
          </p:cNvSpPr>
          <p:nvPr/>
        </p:nvSpPr>
        <p:spPr bwMode="auto">
          <a:xfrm>
            <a:off x="4221163" y="2476500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1D1B1D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91" name="Rectangle 1343"/>
          <p:cNvSpPr>
            <a:spLocks noChangeArrowheads="1"/>
          </p:cNvSpPr>
          <p:nvPr/>
        </p:nvSpPr>
        <p:spPr bwMode="auto">
          <a:xfrm>
            <a:off x="4333875" y="2514600"/>
            <a:ext cx="42863" cy="122238"/>
          </a:xfrm>
          <a:prstGeom prst="rect">
            <a:avLst/>
          </a:prstGeom>
          <a:solidFill>
            <a:srgbClr val="DFE6F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92" name="Rectangle 1345"/>
          <p:cNvSpPr>
            <a:spLocks noChangeArrowheads="1"/>
          </p:cNvSpPr>
          <p:nvPr/>
        </p:nvSpPr>
        <p:spPr bwMode="auto">
          <a:xfrm>
            <a:off x="4316413" y="2476500"/>
            <a:ext cx="801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1D1B1D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93" name="Rectangle 1346"/>
          <p:cNvSpPr>
            <a:spLocks noChangeArrowheads="1"/>
          </p:cNvSpPr>
          <p:nvPr/>
        </p:nvSpPr>
        <p:spPr bwMode="auto">
          <a:xfrm>
            <a:off x="4237038" y="2755900"/>
            <a:ext cx="85725" cy="122238"/>
          </a:xfrm>
          <a:prstGeom prst="rect">
            <a:avLst/>
          </a:prstGeom>
          <a:solidFill>
            <a:srgbClr val="DFE6F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94" name="Rectangle 1347"/>
          <p:cNvSpPr>
            <a:spLocks noChangeArrowheads="1"/>
          </p:cNvSpPr>
          <p:nvPr/>
        </p:nvSpPr>
        <p:spPr bwMode="auto">
          <a:xfrm>
            <a:off x="4221163" y="2714625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1D1B1D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95" name="Rectangle 1348"/>
          <p:cNvSpPr>
            <a:spLocks noChangeArrowheads="1"/>
          </p:cNvSpPr>
          <p:nvPr/>
        </p:nvSpPr>
        <p:spPr bwMode="auto">
          <a:xfrm>
            <a:off x="4333875" y="2755900"/>
            <a:ext cx="42863" cy="117475"/>
          </a:xfrm>
          <a:prstGeom prst="rect">
            <a:avLst/>
          </a:prstGeom>
          <a:solidFill>
            <a:srgbClr val="DFE6F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96" name="Rectangle 1349"/>
          <p:cNvSpPr>
            <a:spLocks noChangeArrowheads="1"/>
          </p:cNvSpPr>
          <p:nvPr/>
        </p:nvSpPr>
        <p:spPr bwMode="auto">
          <a:xfrm>
            <a:off x="4316413" y="2714625"/>
            <a:ext cx="801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1D1B1D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97" name="Rectangle 1350"/>
          <p:cNvSpPr>
            <a:spLocks noChangeArrowheads="1"/>
          </p:cNvSpPr>
          <p:nvPr/>
        </p:nvSpPr>
        <p:spPr bwMode="auto">
          <a:xfrm>
            <a:off x="4237038" y="2990850"/>
            <a:ext cx="85725" cy="123825"/>
          </a:xfrm>
          <a:prstGeom prst="rect">
            <a:avLst/>
          </a:prstGeom>
          <a:solidFill>
            <a:srgbClr val="DFE6F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98" name="Rectangle 1351"/>
          <p:cNvSpPr>
            <a:spLocks noChangeArrowheads="1"/>
          </p:cNvSpPr>
          <p:nvPr/>
        </p:nvSpPr>
        <p:spPr bwMode="auto">
          <a:xfrm>
            <a:off x="4221163" y="2951163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1D1B1D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99" name="Rectangle 1352"/>
          <p:cNvSpPr>
            <a:spLocks noChangeArrowheads="1"/>
          </p:cNvSpPr>
          <p:nvPr/>
        </p:nvSpPr>
        <p:spPr bwMode="auto">
          <a:xfrm>
            <a:off x="4333875" y="2990850"/>
            <a:ext cx="42863" cy="123825"/>
          </a:xfrm>
          <a:prstGeom prst="rect">
            <a:avLst/>
          </a:prstGeom>
          <a:solidFill>
            <a:srgbClr val="DFE6F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00" name="Rectangle 1353"/>
          <p:cNvSpPr>
            <a:spLocks noChangeArrowheads="1"/>
          </p:cNvSpPr>
          <p:nvPr/>
        </p:nvSpPr>
        <p:spPr bwMode="auto">
          <a:xfrm>
            <a:off x="4316413" y="2951163"/>
            <a:ext cx="801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1D1B1D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01" name="Rectangle 1354"/>
          <p:cNvSpPr>
            <a:spLocks noChangeArrowheads="1"/>
          </p:cNvSpPr>
          <p:nvPr/>
        </p:nvSpPr>
        <p:spPr bwMode="auto">
          <a:xfrm>
            <a:off x="4237038" y="3225800"/>
            <a:ext cx="182562" cy="128588"/>
          </a:xfrm>
          <a:prstGeom prst="rect">
            <a:avLst/>
          </a:prstGeom>
          <a:solidFill>
            <a:srgbClr val="DFE6F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02" name="Rectangle 1355"/>
          <p:cNvSpPr>
            <a:spLocks noChangeArrowheads="1"/>
          </p:cNvSpPr>
          <p:nvPr/>
        </p:nvSpPr>
        <p:spPr bwMode="auto">
          <a:xfrm>
            <a:off x="4221163" y="3189288"/>
            <a:ext cx="2180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1D1B1D"/>
                </a:solidFill>
                <a:latin typeface="Comic Sans MS" pitchFamily="66" charset="0"/>
              </a:rPr>
              <a:t>00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03" name="Rectangle 1356"/>
          <p:cNvSpPr>
            <a:spLocks noChangeArrowheads="1"/>
          </p:cNvSpPr>
          <p:nvPr/>
        </p:nvSpPr>
        <p:spPr bwMode="auto">
          <a:xfrm>
            <a:off x="4237038" y="3467100"/>
            <a:ext cx="182562" cy="123825"/>
          </a:xfrm>
          <a:prstGeom prst="rect">
            <a:avLst/>
          </a:prstGeom>
          <a:solidFill>
            <a:srgbClr val="DFE6F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04" name="Rectangle 1357"/>
          <p:cNvSpPr>
            <a:spLocks noChangeArrowheads="1"/>
          </p:cNvSpPr>
          <p:nvPr/>
        </p:nvSpPr>
        <p:spPr bwMode="auto">
          <a:xfrm>
            <a:off x="4221163" y="3425825"/>
            <a:ext cx="2180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1D1B1D"/>
                </a:solidFill>
                <a:latin typeface="Comic Sans MS" pitchFamily="66" charset="0"/>
              </a:rPr>
              <a:t>00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05" name="Rectangle 1358"/>
          <p:cNvSpPr>
            <a:spLocks noChangeArrowheads="1"/>
          </p:cNvSpPr>
          <p:nvPr/>
        </p:nvSpPr>
        <p:spPr bwMode="auto">
          <a:xfrm>
            <a:off x="4237038" y="3703638"/>
            <a:ext cx="182562" cy="122237"/>
          </a:xfrm>
          <a:prstGeom prst="rect">
            <a:avLst/>
          </a:prstGeom>
          <a:solidFill>
            <a:srgbClr val="DFE6F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06" name="Rectangle 1359"/>
          <p:cNvSpPr>
            <a:spLocks noChangeArrowheads="1"/>
          </p:cNvSpPr>
          <p:nvPr/>
        </p:nvSpPr>
        <p:spPr bwMode="auto">
          <a:xfrm>
            <a:off x="4221163" y="3663950"/>
            <a:ext cx="2180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1D1B1D"/>
                </a:solidFill>
                <a:latin typeface="Comic Sans MS" pitchFamily="66" charset="0"/>
              </a:rPr>
              <a:t>00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07" name="Rectangle 1360"/>
          <p:cNvSpPr>
            <a:spLocks noChangeArrowheads="1"/>
          </p:cNvSpPr>
          <p:nvPr/>
        </p:nvSpPr>
        <p:spPr bwMode="auto">
          <a:xfrm>
            <a:off x="4237038" y="3938588"/>
            <a:ext cx="182562" cy="128587"/>
          </a:xfrm>
          <a:prstGeom prst="rect">
            <a:avLst/>
          </a:prstGeom>
          <a:solidFill>
            <a:srgbClr val="DFE6F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08" name="Rectangle 1361"/>
          <p:cNvSpPr>
            <a:spLocks noChangeArrowheads="1"/>
          </p:cNvSpPr>
          <p:nvPr/>
        </p:nvSpPr>
        <p:spPr bwMode="auto">
          <a:xfrm>
            <a:off x="4221163" y="3900488"/>
            <a:ext cx="2180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1D1B1D"/>
                </a:solidFill>
                <a:latin typeface="Comic Sans MS" pitchFamily="66" charset="0"/>
              </a:rPr>
              <a:t>00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09" name="Freeform 1365"/>
          <p:cNvSpPr>
            <a:spLocks/>
          </p:cNvSpPr>
          <p:nvPr/>
        </p:nvSpPr>
        <p:spPr bwMode="auto">
          <a:xfrm>
            <a:off x="6867525" y="3532188"/>
            <a:ext cx="893763" cy="261937"/>
          </a:xfrm>
          <a:custGeom>
            <a:avLst/>
            <a:gdLst>
              <a:gd name="T0" fmla="*/ 882650 w 563"/>
              <a:gd name="T1" fmla="*/ 257175 h 165"/>
              <a:gd name="T2" fmla="*/ 882650 w 563"/>
              <a:gd name="T3" fmla="*/ 246062 h 165"/>
              <a:gd name="T4" fmla="*/ 15875 w 563"/>
              <a:gd name="T5" fmla="*/ 246062 h 165"/>
              <a:gd name="T6" fmla="*/ 15875 w 563"/>
              <a:gd name="T7" fmla="*/ 15875 h 165"/>
              <a:gd name="T8" fmla="*/ 877888 w 563"/>
              <a:gd name="T9" fmla="*/ 15875 h 165"/>
              <a:gd name="T10" fmla="*/ 877888 w 563"/>
              <a:gd name="T11" fmla="*/ 257175 h 165"/>
              <a:gd name="T12" fmla="*/ 882650 w 563"/>
              <a:gd name="T13" fmla="*/ 257175 h 165"/>
              <a:gd name="T14" fmla="*/ 882650 w 563"/>
              <a:gd name="T15" fmla="*/ 246062 h 165"/>
              <a:gd name="T16" fmla="*/ 882650 w 563"/>
              <a:gd name="T17" fmla="*/ 257175 h 165"/>
              <a:gd name="T18" fmla="*/ 893763 w 563"/>
              <a:gd name="T19" fmla="*/ 257175 h 165"/>
              <a:gd name="T20" fmla="*/ 893763 w 563"/>
              <a:gd name="T21" fmla="*/ 0 h 165"/>
              <a:gd name="T22" fmla="*/ 0 w 563"/>
              <a:gd name="T23" fmla="*/ 0 h 165"/>
              <a:gd name="T24" fmla="*/ 0 w 563"/>
              <a:gd name="T25" fmla="*/ 261937 h 165"/>
              <a:gd name="T26" fmla="*/ 893763 w 563"/>
              <a:gd name="T27" fmla="*/ 261937 h 165"/>
              <a:gd name="T28" fmla="*/ 893763 w 563"/>
              <a:gd name="T29" fmla="*/ 257175 h 165"/>
              <a:gd name="T30" fmla="*/ 882650 w 563"/>
              <a:gd name="T31" fmla="*/ 257175 h 16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63"/>
              <a:gd name="T49" fmla="*/ 0 h 165"/>
              <a:gd name="T50" fmla="*/ 563 w 563"/>
              <a:gd name="T51" fmla="*/ 165 h 16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63" h="165">
                <a:moveTo>
                  <a:pt x="556" y="162"/>
                </a:moveTo>
                <a:lnTo>
                  <a:pt x="556" y="155"/>
                </a:lnTo>
                <a:lnTo>
                  <a:pt x="10" y="155"/>
                </a:lnTo>
                <a:lnTo>
                  <a:pt x="10" y="10"/>
                </a:lnTo>
                <a:lnTo>
                  <a:pt x="553" y="10"/>
                </a:lnTo>
                <a:lnTo>
                  <a:pt x="553" y="162"/>
                </a:lnTo>
                <a:lnTo>
                  <a:pt x="556" y="162"/>
                </a:lnTo>
                <a:lnTo>
                  <a:pt x="556" y="155"/>
                </a:lnTo>
                <a:lnTo>
                  <a:pt x="556" y="162"/>
                </a:lnTo>
                <a:lnTo>
                  <a:pt x="563" y="162"/>
                </a:lnTo>
                <a:lnTo>
                  <a:pt x="563" y="0"/>
                </a:lnTo>
                <a:lnTo>
                  <a:pt x="0" y="0"/>
                </a:lnTo>
                <a:lnTo>
                  <a:pt x="0" y="165"/>
                </a:lnTo>
                <a:lnTo>
                  <a:pt x="563" y="165"/>
                </a:lnTo>
                <a:lnTo>
                  <a:pt x="563" y="162"/>
                </a:lnTo>
                <a:lnTo>
                  <a:pt x="556" y="162"/>
                </a:lnTo>
                <a:close/>
              </a:path>
            </a:pathLst>
          </a:custGeom>
          <a:solidFill>
            <a:srgbClr val="0079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10" name="Rectangle 1366"/>
          <p:cNvSpPr>
            <a:spLocks noChangeArrowheads="1"/>
          </p:cNvSpPr>
          <p:nvPr/>
        </p:nvSpPr>
        <p:spPr bwMode="auto">
          <a:xfrm>
            <a:off x="7232650" y="5141913"/>
            <a:ext cx="2180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Comic Sans MS" pitchFamily="66" charset="0"/>
              </a:rPr>
              <a:t>10</a:t>
            </a:r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11" name="Freeform 1367"/>
          <p:cNvSpPr>
            <a:spLocks/>
          </p:cNvSpPr>
          <p:nvPr/>
        </p:nvSpPr>
        <p:spPr bwMode="auto">
          <a:xfrm>
            <a:off x="6877050" y="5127625"/>
            <a:ext cx="895350" cy="261938"/>
          </a:xfrm>
          <a:custGeom>
            <a:avLst/>
            <a:gdLst>
              <a:gd name="T0" fmla="*/ 884238 w 564"/>
              <a:gd name="T1" fmla="*/ 257175 h 165"/>
              <a:gd name="T2" fmla="*/ 884238 w 564"/>
              <a:gd name="T3" fmla="*/ 246063 h 165"/>
              <a:gd name="T4" fmla="*/ 15875 w 564"/>
              <a:gd name="T5" fmla="*/ 246063 h 165"/>
              <a:gd name="T6" fmla="*/ 15875 w 564"/>
              <a:gd name="T7" fmla="*/ 15875 h 165"/>
              <a:gd name="T8" fmla="*/ 877888 w 564"/>
              <a:gd name="T9" fmla="*/ 15875 h 165"/>
              <a:gd name="T10" fmla="*/ 877888 w 564"/>
              <a:gd name="T11" fmla="*/ 257175 h 165"/>
              <a:gd name="T12" fmla="*/ 884238 w 564"/>
              <a:gd name="T13" fmla="*/ 257175 h 165"/>
              <a:gd name="T14" fmla="*/ 884238 w 564"/>
              <a:gd name="T15" fmla="*/ 246063 h 165"/>
              <a:gd name="T16" fmla="*/ 884238 w 564"/>
              <a:gd name="T17" fmla="*/ 257175 h 165"/>
              <a:gd name="T18" fmla="*/ 895350 w 564"/>
              <a:gd name="T19" fmla="*/ 257175 h 165"/>
              <a:gd name="T20" fmla="*/ 895350 w 564"/>
              <a:gd name="T21" fmla="*/ 0 h 165"/>
              <a:gd name="T22" fmla="*/ 0 w 564"/>
              <a:gd name="T23" fmla="*/ 0 h 165"/>
              <a:gd name="T24" fmla="*/ 0 w 564"/>
              <a:gd name="T25" fmla="*/ 261938 h 165"/>
              <a:gd name="T26" fmla="*/ 895350 w 564"/>
              <a:gd name="T27" fmla="*/ 261938 h 165"/>
              <a:gd name="T28" fmla="*/ 895350 w 564"/>
              <a:gd name="T29" fmla="*/ 257175 h 165"/>
              <a:gd name="T30" fmla="*/ 884238 w 564"/>
              <a:gd name="T31" fmla="*/ 257175 h 16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64"/>
              <a:gd name="T49" fmla="*/ 0 h 165"/>
              <a:gd name="T50" fmla="*/ 564 w 564"/>
              <a:gd name="T51" fmla="*/ 165 h 16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64" h="165">
                <a:moveTo>
                  <a:pt x="557" y="162"/>
                </a:moveTo>
                <a:lnTo>
                  <a:pt x="557" y="155"/>
                </a:lnTo>
                <a:lnTo>
                  <a:pt x="10" y="155"/>
                </a:lnTo>
                <a:lnTo>
                  <a:pt x="10" y="10"/>
                </a:lnTo>
                <a:lnTo>
                  <a:pt x="553" y="10"/>
                </a:lnTo>
                <a:lnTo>
                  <a:pt x="553" y="162"/>
                </a:lnTo>
                <a:lnTo>
                  <a:pt x="557" y="162"/>
                </a:lnTo>
                <a:lnTo>
                  <a:pt x="557" y="155"/>
                </a:lnTo>
                <a:lnTo>
                  <a:pt x="557" y="162"/>
                </a:lnTo>
                <a:lnTo>
                  <a:pt x="564" y="162"/>
                </a:lnTo>
                <a:lnTo>
                  <a:pt x="564" y="0"/>
                </a:lnTo>
                <a:lnTo>
                  <a:pt x="0" y="0"/>
                </a:lnTo>
                <a:lnTo>
                  <a:pt x="0" y="165"/>
                </a:lnTo>
                <a:lnTo>
                  <a:pt x="564" y="165"/>
                </a:lnTo>
                <a:lnTo>
                  <a:pt x="564" y="162"/>
                </a:lnTo>
                <a:lnTo>
                  <a:pt x="557" y="162"/>
                </a:lnTo>
                <a:close/>
              </a:path>
            </a:pathLst>
          </a:custGeom>
          <a:solidFill>
            <a:srgbClr val="0079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12" name="Freeform 1460"/>
          <p:cNvSpPr>
            <a:spLocks/>
          </p:cNvSpPr>
          <p:nvPr/>
        </p:nvSpPr>
        <p:spPr bwMode="auto">
          <a:xfrm>
            <a:off x="5730875" y="2894013"/>
            <a:ext cx="2506663" cy="354012"/>
          </a:xfrm>
          <a:custGeom>
            <a:avLst/>
            <a:gdLst>
              <a:gd name="T0" fmla="*/ 0 w 468"/>
              <a:gd name="T1" fmla="*/ 354012 h 66"/>
              <a:gd name="T2" fmla="*/ 1322961 w 468"/>
              <a:gd name="T3" fmla="*/ 289646 h 66"/>
              <a:gd name="T4" fmla="*/ 1751451 w 468"/>
              <a:gd name="T5" fmla="*/ 171642 h 66"/>
              <a:gd name="T6" fmla="*/ 1971051 w 468"/>
              <a:gd name="T7" fmla="*/ 64366 h 66"/>
              <a:gd name="T8" fmla="*/ 2308487 w 468"/>
              <a:gd name="T9" fmla="*/ 32183 h 66"/>
              <a:gd name="T10" fmla="*/ 2506663 w 468"/>
              <a:gd name="T11" fmla="*/ 32183 h 66"/>
              <a:gd name="T12" fmla="*/ 2506663 w 468"/>
              <a:gd name="T13" fmla="*/ 0 h 66"/>
              <a:gd name="T14" fmla="*/ 2308487 w 468"/>
              <a:gd name="T15" fmla="*/ 0 h 66"/>
              <a:gd name="T16" fmla="*/ 1965695 w 468"/>
              <a:gd name="T17" fmla="*/ 32183 h 66"/>
              <a:gd name="T18" fmla="*/ 1735382 w 468"/>
              <a:gd name="T19" fmla="*/ 144823 h 66"/>
              <a:gd name="T20" fmla="*/ 1317605 w 468"/>
              <a:gd name="T21" fmla="*/ 257463 h 66"/>
              <a:gd name="T22" fmla="*/ 0 w 468"/>
              <a:gd name="T23" fmla="*/ 321829 h 66"/>
              <a:gd name="T24" fmla="*/ 0 w 468"/>
              <a:gd name="T25" fmla="*/ 354012 h 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68"/>
              <a:gd name="T40" fmla="*/ 0 h 66"/>
              <a:gd name="T41" fmla="*/ 468 w 468"/>
              <a:gd name="T42" fmla="*/ 66 h 6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68" h="66">
                <a:moveTo>
                  <a:pt x="0" y="66"/>
                </a:moveTo>
                <a:cubicBezTo>
                  <a:pt x="82" y="55"/>
                  <a:pt x="165" y="62"/>
                  <a:pt x="247" y="54"/>
                </a:cubicBezTo>
                <a:cubicBezTo>
                  <a:pt x="272" y="51"/>
                  <a:pt x="305" y="46"/>
                  <a:pt x="327" y="32"/>
                </a:cubicBezTo>
                <a:cubicBezTo>
                  <a:pt x="341" y="23"/>
                  <a:pt x="352" y="16"/>
                  <a:pt x="368" y="12"/>
                </a:cubicBezTo>
                <a:cubicBezTo>
                  <a:pt x="389" y="7"/>
                  <a:pt x="410" y="6"/>
                  <a:pt x="431" y="6"/>
                </a:cubicBezTo>
                <a:cubicBezTo>
                  <a:pt x="443" y="6"/>
                  <a:pt x="456" y="6"/>
                  <a:pt x="468" y="6"/>
                </a:cubicBezTo>
                <a:cubicBezTo>
                  <a:pt x="468" y="0"/>
                  <a:pt x="468" y="0"/>
                  <a:pt x="468" y="0"/>
                </a:cubicBezTo>
                <a:cubicBezTo>
                  <a:pt x="456" y="0"/>
                  <a:pt x="444" y="0"/>
                  <a:pt x="431" y="0"/>
                </a:cubicBezTo>
                <a:cubicBezTo>
                  <a:pt x="410" y="0"/>
                  <a:pt x="388" y="1"/>
                  <a:pt x="367" y="6"/>
                </a:cubicBezTo>
                <a:cubicBezTo>
                  <a:pt x="350" y="10"/>
                  <a:pt x="338" y="18"/>
                  <a:pt x="324" y="27"/>
                </a:cubicBezTo>
                <a:cubicBezTo>
                  <a:pt x="303" y="40"/>
                  <a:pt x="271" y="45"/>
                  <a:pt x="246" y="48"/>
                </a:cubicBezTo>
                <a:cubicBezTo>
                  <a:pt x="165" y="56"/>
                  <a:pt x="82" y="49"/>
                  <a:pt x="0" y="60"/>
                </a:cubicBezTo>
                <a:lnTo>
                  <a:pt x="0" y="66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13" name="Freeform 1461"/>
          <p:cNvSpPr>
            <a:spLocks/>
          </p:cNvSpPr>
          <p:nvPr/>
        </p:nvSpPr>
        <p:spPr bwMode="auto">
          <a:xfrm>
            <a:off x="5795963" y="2498725"/>
            <a:ext cx="2430462" cy="1916113"/>
          </a:xfrm>
          <a:custGeom>
            <a:avLst/>
            <a:gdLst>
              <a:gd name="T0" fmla="*/ 0 w 454"/>
              <a:gd name="T1" fmla="*/ 96341 h 358"/>
              <a:gd name="T2" fmla="*/ 508577 w 454"/>
              <a:gd name="T3" fmla="*/ 42818 h 358"/>
              <a:gd name="T4" fmla="*/ 642413 w 454"/>
              <a:gd name="T5" fmla="*/ 32114 h 358"/>
              <a:gd name="T6" fmla="*/ 701301 w 454"/>
              <a:gd name="T7" fmla="*/ 37466 h 358"/>
              <a:gd name="T8" fmla="*/ 738775 w 454"/>
              <a:gd name="T9" fmla="*/ 48170 h 358"/>
              <a:gd name="T10" fmla="*/ 829783 w 454"/>
              <a:gd name="T11" fmla="*/ 155216 h 358"/>
              <a:gd name="T12" fmla="*/ 861904 w 454"/>
              <a:gd name="T13" fmla="*/ 278318 h 358"/>
              <a:gd name="T14" fmla="*/ 861904 w 454"/>
              <a:gd name="T15" fmla="*/ 358602 h 358"/>
              <a:gd name="T16" fmla="*/ 851197 w 454"/>
              <a:gd name="T17" fmla="*/ 711852 h 358"/>
              <a:gd name="T18" fmla="*/ 851197 w 454"/>
              <a:gd name="T19" fmla="*/ 770727 h 358"/>
              <a:gd name="T20" fmla="*/ 851197 w 454"/>
              <a:gd name="T21" fmla="*/ 877772 h 358"/>
              <a:gd name="T22" fmla="*/ 851197 w 454"/>
              <a:gd name="T23" fmla="*/ 990170 h 358"/>
              <a:gd name="T24" fmla="*/ 845844 w 454"/>
              <a:gd name="T25" fmla="*/ 1156090 h 358"/>
              <a:gd name="T26" fmla="*/ 856551 w 454"/>
              <a:gd name="T27" fmla="*/ 1380886 h 358"/>
              <a:gd name="T28" fmla="*/ 856551 w 454"/>
              <a:gd name="T29" fmla="*/ 1386238 h 358"/>
              <a:gd name="T30" fmla="*/ 861904 w 454"/>
              <a:gd name="T31" fmla="*/ 1391591 h 358"/>
              <a:gd name="T32" fmla="*/ 1043921 w 454"/>
              <a:gd name="T33" fmla="*/ 1621738 h 358"/>
              <a:gd name="T34" fmla="*/ 1054628 w 454"/>
              <a:gd name="T35" fmla="*/ 1627090 h 358"/>
              <a:gd name="T36" fmla="*/ 1081395 w 454"/>
              <a:gd name="T37" fmla="*/ 1643147 h 358"/>
              <a:gd name="T38" fmla="*/ 1349067 w 454"/>
              <a:gd name="T39" fmla="*/ 1707375 h 358"/>
              <a:gd name="T40" fmla="*/ 1964713 w 454"/>
              <a:gd name="T41" fmla="*/ 1841181 h 358"/>
              <a:gd name="T42" fmla="*/ 2243092 w 454"/>
              <a:gd name="T43" fmla="*/ 1894704 h 358"/>
              <a:gd name="T44" fmla="*/ 2430462 w 454"/>
              <a:gd name="T45" fmla="*/ 1916113 h 358"/>
              <a:gd name="T46" fmla="*/ 2430462 w 454"/>
              <a:gd name="T47" fmla="*/ 1883999 h 358"/>
              <a:gd name="T48" fmla="*/ 2125316 w 454"/>
              <a:gd name="T49" fmla="*/ 1841181 h 358"/>
              <a:gd name="T50" fmla="*/ 1445429 w 454"/>
              <a:gd name="T51" fmla="*/ 1702022 h 358"/>
              <a:gd name="T52" fmla="*/ 1177757 w 454"/>
              <a:gd name="T53" fmla="*/ 1632443 h 358"/>
              <a:gd name="T54" fmla="*/ 1097455 w 454"/>
              <a:gd name="T55" fmla="*/ 1611034 h 358"/>
              <a:gd name="T56" fmla="*/ 1070688 w 454"/>
              <a:gd name="T57" fmla="*/ 1600329 h 358"/>
              <a:gd name="T58" fmla="*/ 1065335 w 454"/>
              <a:gd name="T59" fmla="*/ 1600329 h 358"/>
              <a:gd name="T60" fmla="*/ 1065335 w 454"/>
              <a:gd name="T61" fmla="*/ 1600329 h 358"/>
              <a:gd name="T62" fmla="*/ 1059981 w 454"/>
              <a:gd name="T63" fmla="*/ 1605681 h 358"/>
              <a:gd name="T64" fmla="*/ 1065335 w 454"/>
              <a:gd name="T65" fmla="*/ 1600329 h 358"/>
              <a:gd name="T66" fmla="*/ 1065335 w 454"/>
              <a:gd name="T67" fmla="*/ 1600329 h 358"/>
              <a:gd name="T68" fmla="*/ 1059981 w 454"/>
              <a:gd name="T69" fmla="*/ 1605681 h 358"/>
              <a:gd name="T70" fmla="*/ 1065335 w 454"/>
              <a:gd name="T71" fmla="*/ 1600329 h 358"/>
              <a:gd name="T72" fmla="*/ 883318 w 454"/>
              <a:gd name="T73" fmla="*/ 1370182 h 358"/>
              <a:gd name="T74" fmla="*/ 872611 w 454"/>
              <a:gd name="T75" fmla="*/ 1380886 h 358"/>
              <a:gd name="T76" fmla="*/ 888671 w 454"/>
              <a:gd name="T77" fmla="*/ 1380886 h 358"/>
              <a:gd name="T78" fmla="*/ 877964 w 454"/>
              <a:gd name="T79" fmla="*/ 1156090 h 358"/>
              <a:gd name="T80" fmla="*/ 883318 w 454"/>
              <a:gd name="T81" fmla="*/ 990170 h 358"/>
              <a:gd name="T82" fmla="*/ 883318 w 454"/>
              <a:gd name="T83" fmla="*/ 877772 h 358"/>
              <a:gd name="T84" fmla="*/ 883318 w 454"/>
              <a:gd name="T85" fmla="*/ 765375 h 358"/>
              <a:gd name="T86" fmla="*/ 883318 w 454"/>
              <a:gd name="T87" fmla="*/ 711852 h 358"/>
              <a:gd name="T88" fmla="*/ 894025 w 454"/>
              <a:gd name="T89" fmla="*/ 358602 h 358"/>
              <a:gd name="T90" fmla="*/ 894025 w 454"/>
              <a:gd name="T91" fmla="*/ 278318 h 358"/>
              <a:gd name="T92" fmla="*/ 856551 w 454"/>
              <a:gd name="T93" fmla="*/ 139159 h 358"/>
              <a:gd name="T94" fmla="*/ 760189 w 454"/>
              <a:gd name="T95" fmla="*/ 26761 h 358"/>
              <a:gd name="T96" fmla="*/ 706654 w 454"/>
              <a:gd name="T97" fmla="*/ 5352 h 358"/>
              <a:gd name="T98" fmla="*/ 642413 w 454"/>
              <a:gd name="T99" fmla="*/ 0 h 358"/>
              <a:gd name="T100" fmla="*/ 503223 w 454"/>
              <a:gd name="T101" fmla="*/ 10705 h 358"/>
              <a:gd name="T102" fmla="*/ 0 w 454"/>
              <a:gd name="T103" fmla="*/ 64227 h 358"/>
              <a:gd name="T104" fmla="*/ 0 w 454"/>
              <a:gd name="T105" fmla="*/ 96341 h 358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454"/>
              <a:gd name="T160" fmla="*/ 0 h 358"/>
              <a:gd name="T161" fmla="*/ 454 w 454"/>
              <a:gd name="T162" fmla="*/ 358 h 358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454" h="358">
                <a:moveTo>
                  <a:pt x="0" y="18"/>
                </a:moveTo>
                <a:cubicBezTo>
                  <a:pt x="34" y="18"/>
                  <a:pt x="63" y="12"/>
                  <a:pt x="95" y="8"/>
                </a:cubicBezTo>
                <a:cubicBezTo>
                  <a:pt x="100" y="7"/>
                  <a:pt x="110" y="6"/>
                  <a:pt x="120" y="6"/>
                </a:cubicBezTo>
                <a:cubicBezTo>
                  <a:pt x="124" y="6"/>
                  <a:pt x="127" y="6"/>
                  <a:pt x="131" y="7"/>
                </a:cubicBezTo>
                <a:cubicBezTo>
                  <a:pt x="134" y="7"/>
                  <a:pt x="136" y="8"/>
                  <a:pt x="138" y="9"/>
                </a:cubicBezTo>
                <a:cubicBezTo>
                  <a:pt x="145" y="14"/>
                  <a:pt x="151" y="21"/>
                  <a:pt x="155" y="29"/>
                </a:cubicBezTo>
                <a:cubicBezTo>
                  <a:pt x="158" y="36"/>
                  <a:pt x="161" y="45"/>
                  <a:pt x="161" y="52"/>
                </a:cubicBezTo>
                <a:cubicBezTo>
                  <a:pt x="161" y="57"/>
                  <a:pt x="161" y="63"/>
                  <a:pt x="161" y="67"/>
                </a:cubicBezTo>
                <a:cubicBezTo>
                  <a:pt x="161" y="90"/>
                  <a:pt x="159" y="108"/>
                  <a:pt x="159" y="133"/>
                </a:cubicBezTo>
                <a:cubicBezTo>
                  <a:pt x="159" y="137"/>
                  <a:pt x="159" y="140"/>
                  <a:pt x="159" y="144"/>
                </a:cubicBezTo>
                <a:cubicBezTo>
                  <a:pt x="159" y="150"/>
                  <a:pt x="159" y="157"/>
                  <a:pt x="159" y="164"/>
                </a:cubicBezTo>
                <a:cubicBezTo>
                  <a:pt x="159" y="171"/>
                  <a:pt x="159" y="178"/>
                  <a:pt x="159" y="185"/>
                </a:cubicBezTo>
                <a:cubicBezTo>
                  <a:pt x="159" y="200"/>
                  <a:pt x="158" y="209"/>
                  <a:pt x="158" y="216"/>
                </a:cubicBezTo>
                <a:cubicBezTo>
                  <a:pt x="158" y="226"/>
                  <a:pt x="159" y="234"/>
                  <a:pt x="160" y="258"/>
                </a:cubicBezTo>
                <a:cubicBezTo>
                  <a:pt x="160" y="259"/>
                  <a:pt x="160" y="259"/>
                  <a:pt x="160" y="259"/>
                </a:cubicBezTo>
                <a:cubicBezTo>
                  <a:pt x="161" y="260"/>
                  <a:pt x="161" y="260"/>
                  <a:pt x="161" y="260"/>
                </a:cubicBezTo>
                <a:cubicBezTo>
                  <a:pt x="179" y="283"/>
                  <a:pt x="180" y="285"/>
                  <a:pt x="195" y="303"/>
                </a:cubicBezTo>
                <a:cubicBezTo>
                  <a:pt x="195" y="304"/>
                  <a:pt x="196" y="304"/>
                  <a:pt x="197" y="304"/>
                </a:cubicBezTo>
                <a:cubicBezTo>
                  <a:pt x="198" y="305"/>
                  <a:pt x="200" y="306"/>
                  <a:pt x="202" y="307"/>
                </a:cubicBezTo>
                <a:cubicBezTo>
                  <a:pt x="212" y="310"/>
                  <a:pt x="229" y="314"/>
                  <a:pt x="252" y="319"/>
                </a:cubicBezTo>
                <a:cubicBezTo>
                  <a:pt x="285" y="327"/>
                  <a:pt x="328" y="337"/>
                  <a:pt x="367" y="344"/>
                </a:cubicBezTo>
                <a:cubicBezTo>
                  <a:pt x="386" y="348"/>
                  <a:pt x="404" y="351"/>
                  <a:pt x="419" y="354"/>
                </a:cubicBezTo>
                <a:cubicBezTo>
                  <a:pt x="434" y="356"/>
                  <a:pt x="446" y="358"/>
                  <a:pt x="454" y="358"/>
                </a:cubicBezTo>
                <a:cubicBezTo>
                  <a:pt x="454" y="352"/>
                  <a:pt x="454" y="352"/>
                  <a:pt x="454" y="352"/>
                </a:cubicBezTo>
                <a:cubicBezTo>
                  <a:pt x="444" y="352"/>
                  <a:pt x="423" y="348"/>
                  <a:pt x="397" y="344"/>
                </a:cubicBezTo>
                <a:cubicBezTo>
                  <a:pt x="359" y="337"/>
                  <a:pt x="310" y="327"/>
                  <a:pt x="270" y="318"/>
                </a:cubicBezTo>
                <a:cubicBezTo>
                  <a:pt x="250" y="313"/>
                  <a:pt x="233" y="309"/>
                  <a:pt x="220" y="305"/>
                </a:cubicBezTo>
                <a:cubicBezTo>
                  <a:pt x="214" y="304"/>
                  <a:pt x="208" y="302"/>
                  <a:pt x="205" y="301"/>
                </a:cubicBezTo>
                <a:cubicBezTo>
                  <a:pt x="203" y="300"/>
                  <a:pt x="201" y="300"/>
                  <a:pt x="200" y="299"/>
                </a:cubicBezTo>
                <a:cubicBezTo>
                  <a:pt x="200" y="299"/>
                  <a:pt x="199" y="299"/>
                  <a:pt x="199" y="299"/>
                </a:cubicBezTo>
                <a:cubicBezTo>
                  <a:pt x="199" y="299"/>
                  <a:pt x="199" y="299"/>
                  <a:pt x="199" y="299"/>
                </a:cubicBezTo>
                <a:cubicBezTo>
                  <a:pt x="198" y="300"/>
                  <a:pt x="198" y="300"/>
                  <a:pt x="198" y="300"/>
                </a:cubicBezTo>
                <a:cubicBezTo>
                  <a:pt x="199" y="299"/>
                  <a:pt x="199" y="299"/>
                  <a:pt x="199" y="299"/>
                </a:cubicBezTo>
                <a:cubicBezTo>
                  <a:pt x="199" y="299"/>
                  <a:pt x="199" y="299"/>
                  <a:pt x="199" y="299"/>
                </a:cubicBezTo>
                <a:cubicBezTo>
                  <a:pt x="198" y="300"/>
                  <a:pt x="198" y="300"/>
                  <a:pt x="198" y="300"/>
                </a:cubicBezTo>
                <a:cubicBezTo>
                  <a:pt x="199" y="299"/>
                  <a:pt x="199" y="299"/>
                  <a:pt x="199" y="299"/>
                </a:cubicBezTo>
                <a:cubicBezTo>
                  <a:pt x="184" y="281"/>
                  <a:pt x="183" y="279"/>
                  <a:pt x="165" y="256"/>
                </a:cubicBezTo>
                <a:cubicBezTo>
                  <a:pt x="163" y="258"/>
                  <a:pt x="163" y="258"/>
                  <a:pt x="163" y="258"/>
                </a:cubicBezTo>
                <a:cubicBezTo>
                  <a:pt x="166" y="258"/>
                  <a:pt x="166" y="258"/>
                  <a:pt x="166" y="258"/>
                </a:cubicBezTo>
                <a:cubicBezTo>
                  <a:pt x="165" y="234"/>
                  <a:pt x="164" y="226"/>
                  <a:pt x="164" y="216"/>
                </a:cubicBezTo>
                <a:cubicBezTo>
                  <a:pt x="164" y="209"/>
                  <a:pt x="165" y="201"/>
                  <a:pt x="165" y="185"/>
                </a:cubicBezTo>
                <a:cubicBezTo>
                  <a:pt x="165" y="178"/>
                  <a:pt x="165" y="171"/>
                  <a:pt x="165" y="164"/>
                </a:cubicBezTo>
                <a:cubicBezTo>
                  <a:pt x="165" y="157"/>
                  <a:pt x="165" y="150"/>
                  <a:pt x="165" y="143"/>
                </a:cubicBezTo>
                <a:cubicBezTo>
                  <a:pt x="165" y="140"/>
                  <a:pt x="165" y="136"/>
                  <a:pt x="165" y="133"/>
                </a:cubicBezTo>
                <a:cubicBezTo>
                  <a:pt x="165" y="109"/>
                  <a:pt x="167" y="91"/>
                  <a:pt x="167" y="67"/>
                </a:cubicBezTo>
                <a:cubicBezTo>
                  <a:pt x="167" y="62"/>
                  <a:pt x="167" y="57"/>
                  <a:pt x="167" y="52"/>
                </a:cubicBezTo>
                <a:cubicBezTo>
                  <a:pt x="167" y="43"/>
                  <a:pt x="164" y="34"/>
                  <a:pt x="160" y="26"/>
                </a:cubicBezTo>
                <a:cubicBezTo>
                  <a:pt x="156" y="17"/>
                  <a:pt x="150" y="10"/>
                  <a:pt x="142" y="5"/>
                </a:cubicBezTo>
                <a:cubicBezTo>
                  <a:pt x="139" y="3"/>
                  <a:pt x="135" y="1"/>
                  <a:pt x="132" y="1"/>
                </a:cubicBezTo>
                <a:cubicBezTo>
                  <a:pt x="128" y="0"/>
                  <a:pt x="124" y="0"/>
                  <a:pt x="120" y="0"/>
                </a:cubicBezTo>
                <a:cubicBezTo>
                  <a:pt x="110" y="0"/>
                  <a:pt x="99" y="1"/>
                  <a:pt x="94" y="2"/>
                </a:cubicBezTo>
                <a:cubicBezTo>
                  <a:pt x="61" y="6"/>
                  <a:pt x="33" y="12"/>
                  <a:pt x="0" y="12"/>
                </a:cubicBezTo>
                <a:lnTo>
                  <a:pt x="0" y="1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14" name="Rectangle 1462"/>
          <p:cNvSpPr>
            <a:spLocks noChangeArrowheads="1"/>
          </p:cNvSpPr>
          <p:nvPr/>
        </p:nvSpPr>
        <p:spPr bwMode="auto">
          <a:xfrm>
            <a:off x="3424238" y="3633788"/>
            <a:ext cx="8496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Comic Sans MS" pitchFamily="66" charset="0"/>
              </a:rPr>
              <a:t>t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15" name="Rectangle 1463"/>
          <p:cNvSpPr>
            <a:spLocks noChangeArrowheads="1"/>
          </p:cNvSpPr>
          <p:nvPr/>
        </p:nvSpPr>
        <p:spPr bwMode="auto">
          <a:xfrm>
            <a:off x="2239963" y="3290888"/>
            <a:ext cx="63959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Comic Sans MS" pitchFamily="66" charset="0"/>
              </a:rPr>
              <a:t>x (kps')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16" name="Freeform 1464"/>
          <p:cNvSpPr>
            <a:spLocks/>
          </p:cNvSpPr>
          <p:nvPr/>
        </p:nvSpPr>
        <p:spPr bwMode="auto">
          <a:xfrm>
            <a:off x="2828925" y="3381375"/>
            <a:ext cx="525463" cy="53975"/>
          </a:xfrm>
          <a:custGeom>
            <a:avLst/>
            <a:gdLst>
              <a:gd name="T0" fmla="*/ 0 w 331"/>
              <a:gd name="T1" fmla="*/ 53975 h 34"/>
              <a:gd name="T2" fmla="*/ 525463 w 331"/>
              <a:gd name="T3" fmla="*/ 0 h 34"/>
              <a:gd name="T4" fmla="*/ 0 w 331"/>
              <a:gd name="T5" fmla="*/ 53975 h 34"/>
              <a:gd name="T6" fmla="*/ 0 60000 65536"/>
              <a:gd name="T7" fmla="*/ 0 60000 65536"/>
              <a:gd name="T8" fmla="*/ 0 60000 65536"/>
              <a:gd name="T9" fmla="*/ 0 w 331"/>
              <a:gd name="T10" fmla="*/ 0 h 34"/>
              <a:gd name="T11" fmla="*/ 331 w 331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1" h="34">
                <a:moveTo>
                  <a:pt x="0" y="34"/>
                </a:moveTo>
                <a:lnTo>
                  <a:pt x="331" y="0"/>
                </a:lnTo>
                <a:lnTo>
                  <a:pt x="0" y="3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17" name="Line 1465"/>
          <p:cNvSpPr>
            <a:spLocks noChangeShapeType="1"/>
          </p:cNvSpPr>
          <p:nvPr/>
        </p:nvSpPr>
        <p:spPr bwMode="auto">
          <a:xfrm flipV="1">
            <a:off x="2828925" y="3381375"/>
            <a:ext cx="525463" cy="53975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18" name="Freeform 1466"/>
          <p:cNvSpPr>
            <a:spLocks/>
          </p:cNvSpPr>
          <p:nvPr/>
        </p:nvSpPr>
        <p:spPr bwMode="auto">
          <a:xfrm>
            <a:off x="2828925" y="3371850"/>
            <a:ext cx="525463" cy="74613"/>
          </a:xfrm>
          <a:custGeom>
            <a:avLst/>
            <a:gdLst>
              <a:gd name="T0" fmla="*/ 0 w 331"/>
              <a:gd name="T1" fmla="*/ 74613 h 47"/>
              <a:gd name="T2" fmla="*/ 525463 w 331"/>
              <a:gd name="T3" fmla="*/ 20638 h 47"/>
              <a:gd name="T4" fmla="*/ 525463 w 331"/>
              <a:gd name="T5" fmla="*/ 0 h 47"/>
              <a:gd name="T6" fmla="*/ 0 w 331"/>
              <a:gd name="T7" fmla="*/ 52388 h 47"/>
              <a:gd name="T8" fmla="*/ 0 w 331"/>
              <a:gd name="T9" fmla="*/ 74613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1"/>
              <a:gd name="T16" fmla="*/ 0 h 47"/>
              <a:gd name="T17" fmla="*/ 331 w 331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1" h="47">
                <a:moveTo>
                  <a:pt x="0" y="47"/>
                </a:moveTo>
                <a:lnTo>
                  <a:pt x="331" y="13"/>
                </a:lnTo>
                <a:lnTo>
                  <a:pt x="331" y="0"/>
                </a:lnTo>
                <a:lnTo>
                  <a:pt x="0" y="33"/>
                </a:lnTo>
                <a:lnTo>
                  <a:pt x="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19" name="Freeform 1467"/>
          <p:cNvSpPr>
            <a:spLocks/>
          </p:cNvSpPr>
          <p:nvPr/>
        </p:nvSpPr>
        <p:spPr bwMode="auto">
          <a:xfrm>
            <a:off x="2828925" y="3371850"/>
            <a:ext cx="525463" cy="74613"/>
          </a:xfrm>
          <a:custGeom>
            <a:avLst/>
            <a:gdLst>
              <a:gd name="T0" fmla="*/ 0 w 331"/>
              <a:gd name="T1" fmla="*/ 74613 h 47"/>
              <a:gd name="T2" fmla="*/ 525463 w 331"/>
              <a:gd name="T3" fmla="*/ 20638 h 47"/>
              <a:gd name="T4" fmla="*/ 525463 w 331"/>
              <a:gd name="T5" fmla="*/ 0 h 47"/>
              <a:gd name="T6" fmla="*/ 0 w 331"/>
              <a:gd name="T7" fmla="*/ 52388 h 47"/>
              <a:gd name="T8" fmla="*/ 0 60000 65536"/>
              <a:gd name="T9" fmla="*/ 0 60000 65536"/>
              <a:gd name="T10" fmla="*/ 0 60000 65536"/>
              <a:gd name="T11" fmla="*/ 0 60000 65536"/>
              <a:gd name="T12" fmla="*/ 0 w 331"/>
              <a:gd name="T13" fmla="*/ 0 h 47"/>
              <a:gd name="T14" fmla="*/ 331 w 331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1" h="47">
                <a:moveTo>
                  <a:pt x="0" y="47"/>
                </a:moveTo>
                <a:lnTo>
                  <a:pt x="331" y="13"/>
                </a:lnTo>
                <a:lnTo>
                  <a:pt x="331" y="0"/>
                </a:lnTo>
                <a:lnTo>
                  <a:pt x="0" y="33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20" name="Rectangle 1468"/>
          <p:cNvSpPr>
            <a:spLocks noChangeArrowheads="1"/>
          </p:cNvSpPr>
          <p:nvPr/>
        </p:nvSpPr>
        <p:spPr bwMode="auto">
          <a:xfrm>
            <a:off x="3376613" y="2916238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21" name="Rectangle 1470"/>
          <p:cNvSpPr>
            <a:spLocks noChangeArrowheads="1"/>
          </p:cNvSpPr>
          <p:nvPr/>
        </p:nvSpPr>
        <p:spPr bwMode="auto">
          <a:xfrm>
            <a:off x="5140325" y="4510088"/>
            <a:ext cx="2660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939598"/>
                </a:solidFill>
                <a:latin typeface="Comic Sans MS" pitchFamily="66" charset="0"/>
              </a:rPr>
              <a:t>Q0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22" name="Rectangle 1471"/>
          <p:cNvSpPr>
            <a:spLocks noChangeArrowheads="1"/>
          </p:cNvSpPr>
          <p:nvPr/>
        </p:nvSpPr>
        <p:spPr bwMode="auto">
          <a:xfrm>
            <a:off x="5140325" y="4752975"/>
            <a:ext cx="2372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939598"/>
                </a:solidFill>
                <a:latin typeface="Comic Sans MS" pitchFamily="66" charset="0"/>
              </a:rPr>
              <a:t>Q1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23" name="Freeform 1472"/>
          <p:cNvSpPr>
            <a:spLocks/>
          </p:cNvSpPr>
          <p:nvPr/>
        </p:nvSpPr>
        <p:spPr bwMode="auto">
          <a:xfrm>
            <a:off x="4408488" y="4398963"/>
            <a:ext cx="573087" cy="257175"/>
          </a:xfrm>
          <a:custGeom>
            <a:avLst/>
            <a:gdLst>
              <a:gd name="T0" fmla="*/ 0 w 361"/>
              <a:gd name="T1" fmla="*/ 0 h 162"/>
              <a:gd name="T2" fmla="*/ 0 w 361"/>
              <a:gd name="T3" fmla="*/ 257175 h 162"/>
              <a:gd name="T4" fmla="*/ 573087 w 361"/>
              <a:gd name="T5" fmla="*/ 257175 h 162"/>
              <a:gd name="T6" fmla="*/ 573087 w 361"/>
              <a:gd name="T7" fmla="*/ 234950 h 162"/>
              <a:gd name="T8" fmla="*/ 22225 w 361"/>
              <a:gd name="T9" fmla="*/ 234950 h 162"/>
              <a:gd name="T10" fmla="*/ 22225 w 361"/>
              <a:gd name="T11" fmla="*/ 0 h 162"/>
              <a:gd name="T12" fmla="*/ 0 w 361"/>
              <a:gd name="T13" fmla="*/ 0 h 1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1"/>
              <a:gd name="T22" fmla="*/ 0 h 162"/>
              <a:gd name="T23" fmla="*/ 361 w 361"/>
              <a:gd name="T24" fmla="*/ 162 h 16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1" h="162">
                <a:moveTo>
                  <a:pt x="0" y="0"/>
                </a:moveTo>
                <a:lnTo>
                  <a:pt x="0" y="162"/>
                </a:lnTo>
                <a:lnTo>
                  <a:pt x="361" y="162"/>
                </a:lnTo>
                <a:lnTo>
                  <a:pt x="361" y="148"/>
                </a:lnTo>
                <a:lnTo>
                  <a:pt x="14" y="148"/>
                </a:lnTo>
                <a:lnTo>
                  <a:pt x="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24" name="Freeform 1473"/>
          <p:cNvSpPr>
            <a:spLocks/>
          </p:cNvSpPr>
          <p:nvPr/>
        </p:nvSpPr>
        <p:spPr bwMode="auto">
          <a:xfrm>
            <a:off x="4949825" y="4597400"/>
            <a:ext cx="176213" cy="96838"/>
          </a:xfrm>
          <a:custGeom>
            <a:avLst/>
            <a:gdLst>
              <a:gd name="T0" fmla="*/ 0 w 111"/>
              <a:gd name="T1" fmla="*/ 96838 h 61"/>
              <a:gd name="T2" fmla="*/ 176213 w 111"/>
              <a:gd name="T3" fmla="*/ 47625 h 61"/>
              <a:gd name="T4" fmla="*/ 0 w 111"/>
              <a:gd name="T5" fmla="*/ 0 h 61"/>
              <a:gd name="T6" fmla="*/ 0 w 111"/>
              <a:gd name="T7" fmla="*/ 96838 h 61"/>
              <a:gd name="T8" fmla="*/ 0 60000 65536"/>
              <a:gd name="T9" fmla="*/ 0 60000 65536"/>
              <a:gd name="T10" fmla="*/ 0 60000 65536"/>
              <a:gd name="T11" fmla="*/ 0 60000 65536"/>
              <a:gd name="T12" fmla="*/ 0 w 111"/>
              <a:gd name="T13" fmla="*/ 0 h 61"/>
              <a:gd name="T14" fmla="*/ 111 w 111"/>
              <a:gd name="T15" fmla="*/ 61 h 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1" h="61">
                <a:moveTo>
                  <a:pt x="0" y="61"/>
                </a:moveTo>
                <a:lnTo>
                  <a:pt x="111" y="30"/>
                </a:lnTo>
                <a:lnTo>
                  <a:pt x="0" y="0"/>
                </a:lnTo>
                <a:lnTo>
                  <a:pt x="0" y="6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25" name="Freeform 1474"/>
          <p:cNvSpPr>
            <a:spLocks/>
          </p:cNvSpPr>
          <p:nvPr/>
        </p:nvSpPr>
        <p:spPr bwMode="auto">
          <a:xfrm>
            <a:off x="4232275" y="4387850"/>
            <a:ext cx="749300" cy="450850"/>
          </a:xfrm>
          <a:custGeom>
            <a:avLst/>
            <a:gdLst>
              <a:gd name="T0" fmla="*/ 0 w 472"/>
              <a:gd name="T1" fmla="*/ 0 h 284"/>
              <a:gd name="T2" fmla="*/ 0 w 472"/>
              <a:gd name="T3" fmla="*/ 450850 h 284"/>
              <a:gd name="T4" fmla="*/ 749300 w 472"/>
              <a:gd name="T5" fmla="*/ 450850 h 284"/>
              <a:gd name="T6" fmla="*/ 749300 w 472"/>
              <a:gd name="T7" fmla="*/ 428625 h 284"/>
              <a:gd name="T8" fmla="*/ 20638 w 472"/>
              <a:gd name="T9" fmla="*/ 428625 h 284"/>
              <a:gd name="T10" fmla="*/ 20638 w 472"/>
              <a:gd name="T11" fmla="*/ 0 h 284"/>
              <a:gd name="T12" fmla="*/ 0 w 472"/>
              <a:gd name="T13" fmla="*/ 0 h 2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2"/>
              <a:gd name="T22" fmla="*/ 0 h 284"/>
              <a:gd name="T23" fmla="*/ 472 w 472"/>
              <a:gd name="T24" fmla="*/ 284 h 2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2" h="284">
                <a:moveTo>
                  <a:pt x="0" y="0"/>
                </a:moveTo>
                <a:lnTo>
                  <a:pt x="0" y="284"/>
                </a:lnTo>
                <a:lnTo>
                  <a:pt x="472" y="284"/>
                </a:lnTo>
                <a:lnTo>
                  <a:pt x="472" y="270"/>
                </a:lnTo>
                <a:lnTo>
                  <a:pt x="13" y="270"/>
                </a:lnTo>
                <a:lnTo>
                  <a:pt x="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26" name="Freeform 1475"/>
          <p:cNvSpPr>
            <a:spLocks/>
          </p:cNvSpPr>
          <p:nvPr/>
        </p:nvSpPr>
        <p:spPr bwMode="auto">
          <a:xfrm>
            <a:off x="4949825" y="4779963"/>
            <a:ext cx="176213" cy="95250"/>
          </a:xfrm>
          <a:custGeom>
            <a:avLst/>
            <a:gdLst>
              <a:gd name="T0" fmla="*/ 0 w 111"/>
              <a:gd name="T1" fmla="*/ 95250 h 60"/>
              <a:gd name="T2" fmla="*/ 176213 w 111"/>
              <a:gd name="T3" fmla="*/ 47625 h 60"/>
              <a:gd name="T4" fmla="*/ 0 w 111"/>
              <a:gd name="T5" fmla="*/ 0 h 60"/>
              <a:gd name="T6" fmla="*/ 0 w 111"/>
              <a:gd name="T7" fmla="*/ 95250 h 60"/>
              <a:gd name="T8" fmla="*/ 0 60000 65536"/>
              <a:gd name="T9" fmla="*/ 0 60000 65536"/>
              <a:gd name="T10" fmla="*/ 0 60000 65536"/>
              <a:gd name="T11" fmla="*/ 0 60000 65536"/>
              <a:gd name="T12" fmla="*/ 0 w 111"/>
              <a:gd name="T13" fmla="*/ 0 h 60"/>
              <a:gd name="T14" fmla="*/ 111 w 111"/>
              <a:gd name="T15" fmla="*/ 60 h 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1" h="60">
                <a:moveTo>
                  <a:pt x="0" y="60"/>
                </a:moveTo>
                <a:lnTo>
                  <a:pt x="111" y="30"/>
                </a:lnTo>
                <a:lnTo>
                  <a:pt x="0" y="0"/>
                </a:lnTo>
                <a:lnTo>
                  <a:pt x="0" y="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27" name="Rectangle 1476"/>
          <p:cNvSpPr>
            <a:spLocks noChangeArrowheads="1"/>
          </p:cNvSpPr>
          <p:nvPr/>
        </p:nvSpPr>
        <p:spPr bwMode="auto">
          <a:xfrm>
            <a:off x="382588" y="3286125"/>
            <a:ext cx="17312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939598"/>
                </a:solidFill>
                <a:latin typeface="Comic Sans MS" pitchFamily="66" charset="0"/>
              </a:rPr>
              <a:t>P1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28" name="Rectangle 1477"/>
          <p:cNvSpPr>
            <a:spLocks noChangeArrowheads="1"/>
          </p:cNvSpPr>
          <p:nvPr/>
        </p:nvSpPr>
        <p:spPr bwMode="auto">
          <a:xfrm>
            <a:off x="382588" y="3071813"/>
            <a:ext cx="20197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939598"/>
                </a:solidFill>
                <a:latin typeface="Comic Sans MS" pitchFamily="66" charset="0"/>
              </a:rPr>
              <a:t>P0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29" name="Rectangle 1478"/>
          <p:cNvSpPr>
            <a:spLocks noChangeArrowheads="1"/>
          </p:cNvSpPr>
          <p:nvPr/>
        </p:nvSpPr>
        <p:spPr bwMode="auto">
          <a:xfrm>
            <a:off x="382588" y="3478213"/>
            <a:ext cx="20197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939598"/>
                </a:solidFill>
                <a:latin typeface="Comic Sans MS" pitchFamily="66" charset="0"/>
              </a:rPr>
              <a:t>P2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30" name="Rectangle 1479"/>
          <p:cNvSpPr>
            <a:spLocks noChangeArrowheads="1"/>
          </p:cNvSpPr>
          <p:nvPr/>
        </p:nvSpPr>
        <p:spPr bwMode="auto">
          <a:xfrm>
            <a:off x="382588" y="4940300"/>
            <a:ext cx="20197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939598"/>
                </a:solidFill>
                <a:latin typeface="Comic Sans MS" pitchFamily="66" charset="0"/>
              </a:rPr>
              <a:t>P3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31" name="Rectangle 1480"/>
          <p:cNvSpPr>
            <a:spLocks noChangeArrowheads="1"/>
          </p:cNvSpPr>
          <p:nvPr/>
        </p:nvSpPr>
        <p:spPr bwMode="auto">
          <a:xfrm>
            <a:off x="382588" y="5146675"/>
            <a:ext cx="20197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939598"/>
                </a:solidFill>
                <a:latin typeface="Comic Sans MS" pitchFamily="66" charset="0"/>
              </a:rPr>
              <a:t>P4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32" name="Rectangle 1481"/>
          <p:cNvSpPr>
            <a:spLocks noChangeArrowheads="1"/>
          </p:cNvSpPr>
          <p:nvPr/>
        </p:nvSpPr>
        <p:spPr bwMode="auto">
          <a:xfrm>
            <a:off x="2601913" y="4562475"/>
            <a:ext cx="2180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Comic Sans MS" pitchFamily="66" charset="0"/>
              </a:rPr>
              <a:t>11</a:t>
            </a:r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33" name="Rectangle 1482"/>
          <p:cNvSpPr>
            <a:spLocks noChangeArrowheads="1"/>
          </p:cNvSpPr>
          <p:nvPr/>
        </p:nvSpPr>
        <p:spPr bwMode="auto">
          <a:xfrm>
            <a:off x="2611438" y="4832350"/>
            <a:ext cx="2180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Comic Sans MS" pitchFamily="66" charset="0"/>
              </a:rPr>
              <a:t>00</a:t>
            </a:r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34" name="Rectangle 1483"/>
          <p:cNvSpPr>
            <a:spLocks noChangeArrowheads="1"/>
          </p:cNvSpPr>
          <p:nvPr/>
        </p:nvSpPr>
        <p:spPr bwMode="auto">
          <a:xfrm>
            <a:off x="2622550" y="5113338"/>
            <a:ext cx="2180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Comic Sans MS" pitchFamily="66" charset="0"/>
              </a:rPr>
              <a:t>10</a:t>
            </a:r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grpSp>
        <p:nvGrpSpPr>
          <p:cNvPr id="435" name="Group 1491"/>
          <p:cNvGrpSpPr>
            <a:grpSpLocks/>
          </p:cNvGrpSpPr>
          <p:nvPr/>
        </p:nvGrpSpPr>
        <p:grpSpPr bwMode="auto">
          <a:xfrm>
            <a:off x="3149600" y="3132138"/>
            <a:ext cx="447675" cy="1544637"/>
            <a:chOff x="1984" y="1973"/>
            <a:chExt cx="282" cy="973"/>
          </a:xfrm>
        </p:grpSpPr>
        <p:sp>
          <p:nvSpPr>
            <p:cNvPr id="436" name="Freeform 1265"/>
            <p:cNvSpPr>
              <a:spLocks/>
            </p:cNvSpPr>
            <p:nvPr/>
          </p:nvSpPr>
          <p:spPr bwMode="auto">
            <a:xfrm>
              <a:off x="1984" y="2002"/>
              <a:ext cx="189" cy="944"/>
            </a:xfrm>
            <a:custGeom>
              <a:avLst/>
              <a:gdLst>
                <a:gd name="T0" fmla="*/ 189 w 189"/>
                <a:gd name="T1" fmla="*/ 0 h 944"/>
                <a:gd name="T2" fmla="*/ 44 w 189"/>
                <a:gd name="T3" fmla="*/ 0 h 944"/>
                <a:gd name="T4" fmla="*/ 44 w 189"/>
                <a:gd name="T5" fmla="*/ 931 h 944"/>
                <a:gd name="T6" fmla="*/ 0 w 189"/>
                <a:gd name="T7" fmla="*/ 931 h 944"/>
                <a:gd name="T8" fmla="*/ 0 w 189"/>
                <a:gd name="T9" fmla="*/ 944 h 944"/>
                <a:gd name="T10" fmla="*/ 58 w 189"/>
                <a:gd name="T11" fmla="*/ 944 h 944"/>
                <a:gd name="T12" fmla="*/ 58 w 189"/>
                <a:gd name="T13" fmla="*/ 14 h 944"/>
                <a:gd name="T14" fmla="*/ 189 w 189"/>
                <a:gd name="T15" fmla="*/ 14 h 944"/>
                <a:gd name="T16" fmla="*/ 189 w 189"/>
                <a:gd name="T17" fmla="*/ 0 h 9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9"/>
                <a:gd name="T28" fmla="*/ 0 h 944"/>
                <a:gd name="T29" fmla="*/ 189 w 189"/>
                <a:gd name="T30" fmla="*/ 944 h 9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9" h="944">
                  <a:moveTo>
                    <a:pt x="189" y="0"/>
                  </a:moveTo>
                  <a:lnTo>
                    <a:pt x="44" y="0"/>
                  </a:lnTo>
                  <a:lnTo>
                    <a:pt x="44" y="931"/>
                  </a:lnTo>
                  <a:lnTo>
                    <a:pt x="0" y="931"/>
                  </a:lnTo>
                  <a:lnTo>
                    <a:pt x="0" y="944"/>
                  </a:lnTo>
                  <a:lnTo>
                    <a:pt x="58" y="944"/>
                  </a:lnTo>
                  <a:lnTo>
                    <a:pt x="58" y="14"/>
                  </a:lnTo>
                  <a:lnTo>
                    <a:pt x="189" y="1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37" name="Freeform 1488"/>
            <p:cNvSpPr>
              <a:spLocks/>
            </p:cNvSpPr>
            <p:nvPr/>
          </p:nvSpPr>
          <p:spPr bwMode="auto">
            <a:xfrm>
              <a:off x="2155" y="1973"/>
              <a:ext cx="111" cy="60"/>
            </a:xfrm>
            <a:custGeom>
              <a:avLst/>
              <a:gdLst>
                <a:gd name="T0" fmla="*/ 0 w 111"/>
                <a:gd name="T1" fmla="*/ 60 h 60"/>
                <a:gd name="T2" fmla="*/ 111 w 111"/>
                <a:gd name="T3" fmla="*/ 30 h 60"/>
                <a:gd name="T4" fmla="*/ 0 w 111"/>
                <a:gd name="T5" fmla="*/ 0 h 60"/>
                <a:gd name="T6" fmla="*/ 0 w 111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60"/>
                <a:gd name="T14" fmla="*/ 111 w 111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60">
                  <a:moveTo>
                    <a:pt x="0" y="60"/>
                  </a:moveTo>
                  <a:lnTo>
                    <a:pt x="111" y="30"/>
                  </a:lnTo>
                  <a:lnTo>
                    <a:pt x="0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grpSp>
        <p:nvGrpSpPr>
          <p:cNvPr id="438" name="Group 1492"/>
          <p:cNvGrpSpPr>
            <a:grpSpLocks/>
          </p:cNvGrpSpPr>
          <p:nvPr/>
        </p:nvGrpSpPr>
        <p:grpSpPr bwMode="auto">
          <a:xfrm>
            <a:off x="3149600" y="3332163"/>
            <a:ext cx="457200" cy="1635125"/>
            <a:chOff x="1984" y="2099"/>
            <a:chExt cx="288" cy="1030"/>
          </a:xfrm>
        </p:grpSpPr>
        <p:sp>
          <p:nvSpPr>
            <p:cNvPr id="439" name="Freeform 1269"/>
            <p:cNvSpPr>
              <a:spLocks/>
            </p:cNvSpPr>
            <p:nvPr/>
          </p:nvSpPr>
          <p:spPr bwMode="auto">
            <a:xfrm>
              <a:off x="1984" y="2124"/>
              <a:ext cx="189" cy="1005"/>
            </a:xfrm>
            <a:custGeom>
              <a:avLst/>
              <a:gdLst>
                <a:gd name="T0" fmla="*/ 189 w 189"/>
                <a:gd name="T1" fmla="*/ 0 h 1005"/>
                <a:gd name="T2" fmla="*/ 88 w 189"/>
                <a:gd name="T3" fmla="*/ 0 h 1005"/>
                <a:gd name="T4" fmla="*/ 88 w 189"/>
                <a:gd name="T5" fmla="*/ 991 h 1005"/>
                <a:gd name="T6" fmla="*/ 0 w 189"/>
                <a:gd name="T7" fmla="*/ 991 h 1005"/>
                <a:gd name="T8" fmla="*/ 0 w 189"/>
                <a:gd name="T9" fmla="*/ 1005 h 1005"/>
                <a:gd name="T10" fmla="*/ 102 w 189"/>
                <a:gd name="T11" fmla="*/ 1005 h 1005"/>
                <a:gd name="T12" fmla="*/ 102 w 189"/>
                <a:gd name="T13" fmla="*/ 13 h 1005"/>
                <a:gd name="T14" fmla="*/ 189 w 189"/>
                <a:gd name="T15" fmla="*/ 13 h 1005"/>
                <a:gd name="T16" fmla="*/ 189 w 189"/>
                <a:gd name="T17" fmla="*/ 0 h 100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9"/>
                <a:gd name="T28" fmla="*/ 0 h 1005"/>
                <a:gd name="T29" fmla="*/ 189 w 189"/>
                <a:gd name="T30" fmla="*/ 1005 h 100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9" h="1005">
                  <a:moveTo>
                    <a:pt x="189" y="0"/>
                  </a:moveTo>
                  <a:lnTo>
                    <a:pt x="88" y="0"/>
                  </a:lnTo>
                  <a:lnTo>
                    <a:pt x="88" y="991"/>
                  </a:lnTo>
                  <a:lnTo>
                    <a:pt x="0" y="991"/>
                  </a:lnTo>
                  <a:lnTo>
                    <a:pt x="0" y="1005"/>
                  </a:lnTo>
                  <a:lnTo>
                    <a:pt x="102" y="1005"/>
                  </a:lnTo>
                  <a:lnTo>
                    <a:pt x="102" y="13"/>
                  </a:lnTo>
                  <a:lnTo>
                    <a:pt x="189" y="13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40" name="Freeform 1489"/>
            <p:cNvSpPr>
              <a:spLocks/>
            </p:cNvSpPr>
            <p:nvPr/>
          </p:nvSpPr>
          <p:spPr bwMode="auto">
            <a:xfrm>
              <a:off x="2161" y="2099"/>
              <a:ext cx="111" cy="60"/>
            </a:xfrm>
            <a:custGeom>
              <a:avLst/>
              <a:gdLst>
                <a:gd name="T0" fmla="*/ 0 w 111"/>
                <a:gd name="T1" fmla="*/ 60 h 60"/>
                <a:gd name="T2" fmla="*/ 111 w 111"/>
                <a:gd name="T3" fmla="*/ 30 h 60"/>
                <a:gd name="T4" fmla="*/ 0 w 111"/>
                <a:gd name="T5" fmla="*/ 0 h 60"/>
                <a:gd name="T6" fmla="*/ 0 w 111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60"/>
                <a:gd name="T14" fmla="*/ 111 w 111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60">
                  <a:moveTo>
                    <a:pt x="0" y="60"/>
                  </a:moveTo>
                  <a:lnTo>
                    <a:pt x="111" y="30"/>
                  </a:lnTo>
                  <a:lnTo>
                    <a:pt x="0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grpSp>
        <p:nvGrpSpPr>
          <p:cNvPr id="441" name="Group 1493"/>
          <p:cNvGrpSpPr>
            <a:grpSpLocks/>
          </p:cNvGrpSpPr>
          <p:nvPr/>
        </p:nvGrpSpPr>
        <p:grpSpPr bwMode="auto">
          <a:xfrm>
            <a:off x="3160713" y="3522663"/>
            <a:ext cx="446087" cy="1711325"/>
            <a:chOff x="1991" y="2219"/>
            <a:chExt cx="281" cy="1078"/>
          </a:xfrm>
        </p:grpSpPr>
        <p:sp>
          <p:nvSpPr>
            <p:cNvPr id="442" name="Freeform 1273"/>
            <p:cNvSpPr>
              <a:spLocks/>
            </p:cNvSpPr>
            <p:nvPr/>
          </p:nvSpPr>
          <p:spPr bwMode="auto">
            <a:xfrm>
              <a:off x="1991" y="2245"/>
              <a:ext cx="189" cy="1052"/>
            </a:xfrm>
            <a:custGeom>
              <a:avLst/>
              <a:gdLst>
                <a:gd name="T0" fmla="*/ 189 w 189"/>
                <a:gd name="T1" fmla="*/ 0 h 1052"/>
                <a:gd name="T2" fmla="*/ 125 w 189"/>
                <a:gd name="T3" fmla="*/ 0 h 1052"/>
                <a:gd name="T4" fmla="*/ 125 w 189"/>
                <a:gd name="T5" fmla="*/ 1039 h 1052"/>
                <a:gd name="T6" fmla="*/ 0 w 189"/>
                <a:gd name="T7" fmla="*/ 1039 h 1052"/>
                <a:gd name="T8" fmla="*/ 0 w 189"/>
                <a:gd name="T9" fmla="*/ 1052 h 1052"/>
                <a:gd name="T10" fmla="*/ 138 w 189"/>
                <a:gd name="T11" fmla="*/ 1052 h 1052"/>
                <a:gd name="T12" fmla="*/ 138 w 189"/>
                <a:gd name="T13" fmla="*/ 13 h 1052"/>
                <a:gd name="T14" fmla="*/ 189 w 189"/>
                <a:gd name="T15" fmla="*/ 13 h 1052"/>
                <a:gd name="T16" fmla="*/ 189 w 189"/>
                <a:gd name="T17" fmla="*/ 0 h 10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9"/>
                <a:gd name="T28" fmla="*/ 0 h 1052"/>
                <a:gd name="T29" fmla="*/ 189 w 189"/>
                <a:gd name="T30" fmla="*/ 1052 h 10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9" h="1052">
                  <a:moveTo>
                    <a:pt x="189" y="0"/>
                  </a:moveTo>
                  <a:lnTo>
                    <a:pt x="125" y="0"/>
                  </a:lnTo>
                  <a:lnTo>
                    <a:pt x="125" y="1039"/>
                  </a:lnTo>
                  <a:lnTo>
                    <a:pt x="0" y="1039"/>
                  </a:lnTo>
                  <a:lnTo>
                    <a:pt x="0" y="1052"/>
                  </a:lnTo>
                  <a:lnTo>
                    <a:pt x="138" y="1052"/>
                  </a:lnTo>
                  <a:lnTo>
                    <a:pt x="138" y="13"/>
                  </a:lnTo>
                  <a:lnTo>
                    <a:pt x="189" y="13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43" name="Freeform 1490"/>
            <p:cNvSpPr>
              <a:spLocks/>
            </p:cNvSpPr>
            <p:nvPr/>
          </p:nvSpPr>
          <p:spPr bwMode="auto">
            <a:xfrm>
              <a:off x="2161" y="2219"/>
              <a:ext cx="111" cy="60"/>
            </a:xfrm>
            <a:custGeom>
              <a:avLst/>
              <a:gdLst>
                <a:gd name="T0" fmla="*/ 0 w 111"/>
                <a:gd name="T1" fmla="*/ 60 h 60"/>
                <a:gd name="T2" fmla="*/ 111 w 111"/>
                <a:gd name="T3" fmla="*/ 30 h 60"/>
                <a:gd name="T4" fmla="*/ 0 w 111"/>
                <a:gd name="T5" fmla="*/ 0 h 60"/>
                <a:gd name="T6" fmla="*/ 0 w 111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60"/>
                <a:gd name="T14" fmla="*/ 111 w 111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60">
                  <a:moveTo>
                    <a:pt x="0" y="60"/>
                  </a:moveTo>
                  <a:lnTo>
                    <a:pt x="111" y="30"/>
                  </a:lnTo>
                  <a:lnTo>
                    <a:pt x="0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sp>
        <p:nvSpPr>
          <p:cNvPr id="444" name="Freeform 1495"/>
          <p:cNvSpPr>
            <a:spLocks/>
          </p:cNvSpPr>
          <p:nvPr/>
        </p:nvSpPr>
        <p:spPr bwMode="auto">
          <a:xfrm>
            <a:off x="2171700" y="4648200"/>
            <a:ext cx="1057275" cy="314325"/>
          </a:xfrm>
          <a:custGeom>
            <a:avLst/>
            <a:gdLst>
              <a:gd name="T0" fmla="*/ 0 w 666"/>
              <a:gd name="T1" fmla="*/ 0 h 198"/>
              <a:gd name="T2" fmla="*/ 523875 w 666"/>
              <a:gd name="T3" fmla="*/ 257175 h 198"/>
              <a:gd name="T4" fmla="*/ 1057275 w 666"/>
              <a:gd name="T5" fmla="*/ 314325 h 198"/>
              <a:gd name="T6" fmla="*/ 0 60000 65536"/>
              <a:gd name="T7" fmla="*/ 0 60000 65536"/>
              <a:gd name="T8" fmla="*/ 0 60000 65536"/>
              <a:gd name="T9" fmla="*/ 0 w 666"/>
              <a:gd name="T10" fmla="*/ 0 h 198"/>
              <a:gd name="T11" fmla="*/ 666 w 666"/>
              <a:gd name="T12" fmla="*/ 198 h 1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6" h="198">
                <a:moveTo>
                  <a:pt x="0" y="0"/>
                </a:moveTo>
                <a:lnTo>
                  <a:pt x="330" y="162"/>
                </a:lnTo>
                <a:lnTo>
                  <a:pt x="666" y="198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45" name="Freeform 1496"/>
          <p:cNvSpPr>
            <a:spLocks/>
          </p:cNvSpPr>
          <p:nvPr/>
        </p:nvSpPr>
        <p:spPr bwMode="auto">
          <a:xfrm>
            <a:off x="2124075" y="4657725"/>
            <a:ext cx="1095375" cy="590550"/>
          </a:xfrm>
          <a:custGeom>
            <a:avLst/>
            <a:gdLst>
              <a:gd name="T0" fmla="*/ 0 w 690"/>
              <a:gd name="T1" fmla="*/ 590550 h 372"/>
              <a:gd name="T2" fmla="*/ 590550 w 690"/>
              <a:gd name="T3" fmla="*/ 38100 h 372"/>
              <a:gd name="T4" fmla="*/ 1095375 w 690"/>
              <a:gd name="T5" fmla="*/ 0 h 372"/>
              <a:gd name="T6" fmla="*/ 0 60000 65536"/>
              <a:gd name="T7" fmla="*/ 0 60000 65536"/>
              <a:gd name="T8" fmla="*/ 0 60000 65536"/>
              <a:gd name="T9" fmla="*/ 0 w 690"/>
              <a:gd name="T10" fmla="*/ 0 h 372"/>
              <a:gd name="T11" fmla="*/ 690 w 690"/>
              <a:gd name="T12" fmla="*/ 372 h 3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0" h="372">
                <a:moveTo>
                  <a:pt x="0" y="372"/>
                </a:moveTo>
                <a:lnTo>
                  <a:pt x="372" y="24"/>
                </a:lnTo>
                <a:lnTo>
                  <a:pt x="690" y="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46" name="Freeform 1497"/>
          <p:cNvSpPr>
            <a:spLocks/>
          </p:cNvSpPr>
          <p:nvPr/>
        </p:nvSpPr>
        <p:spPr bwMode="auto">
          <a:xfrm>
            <a:off x="2143125" y="5067300"/>
            <a:ext cx="1057275" cy="152400"/>
          </a:xfrm>
          <a:custGeom>
            <a:avLst/>
            <a:gdLst>
              <a:gd name="T0" fmla="*/ 0 w 666"/>
              <a:gd name="T1" fmla="*/ 0 h 96"/>
              <a:gd name="T2" fmla="*/ 542925 w 666"/>
              <a:gd name="T3" fmla="*/ 152400 h 96"/>
              <a:gd name="T4" fmla="*/ 1057275 w 666"/>
              <a:gd name="T5" fmla="*/ 142875 h 96"/>
              <a:gd name="T6" fmla="*/ 0 60000 65536"/>
              <a:gd name="T7" fmla="*/ 0 60000 65536"/>
              <a:gd name="T8" fmla="*/ 0 60000 65536"/>
              <a:gd name="T9" fmla="*/ 0 w 666"/>
              <a:gd name="T10" fmla="*/ 0 h 96"/>
              <a:gd name="T11" fmla="*/ 666 w 66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6" h="96">
                <a:moveTo>
                  <a:pt x="0" y="0"/>
                </a:moveTo>
                <a:lnTo>
                  <a:pt x="342" y="96"/>
                </a:lnTo>
                <a:lnTo>
                  <a:pt x="666" y="9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/>
      <p:bldP spid="327" grpId="0"/>
      <p:bldP spid="410" grpId="0"/>
      <p:bldP spid="412" grpId="0" animBg="1"/>
      <p:bldP spid="413" grpId="0" animBg="1"/>
      <p:bldP spid="432" grpId="0"/>
      <p:bldP spid="433" grpId="0"/>
      <p:bldP spid="434" grpId="0"/>
      <p:bldP spid="444" grpId="0" animBg="1"/>
      <p:bldP spid="445" grpId="0" animBg="1"/>
      <p:bldP spid="4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Configurable Logic Blocks (CLBs)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219200"/>
            <a:ext cx="2057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Include flip-flops to support sequential circuits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Muxes programmed to output registered or non-registered LUT output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421063" y="1365250"/>
            <a:ext cx="4854575" cy="4718050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765550" y="1720850"/>
            <a:ext cx="1063625" cy="2309813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479925" y="4010025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181475" y="1963738"/>
            <a:ext cx="592138" cy="1808162"/>
          </a:xfrm>
          <a:prstGeom prst="rect">
            <a:avLst/>
          </a:prstGeom>
          <a:solidFill>
            <a:srgbClr val="D4E0F3"/>
          </a:solidFill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4176713" y="2190750"/>
            <a:ext cx="596900" cy="0"/>
          </a:xfrm>
          <a:prstGeom prst="line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176713" y="2414588"/>
            <a:ext cx="596900" cy="0"/>
          </a:xfrm>
          <a:prstGeom prst="line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176713" y="2643188"/>
            <a:ext cx="596900" cy="0"/>
          </a:xfrm>
          <a:prstGeom prst="line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176713" y="2870200"/>
            <a:ext cx="596900" cy="0"/>
          </a:xfrm>
          <a:prstGeom prst="line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4176713" y="3094038"/>
            <a:ext cx="596900" cy="0"/>
          </a:xfrm>
          <a:prstGeom prst="line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4176713" y="3321050"/>
            <a:ext cx="596900" cy="0"/>
          </a:xfrm>
          <a:prstGeom prst="line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4176713" y="3549650"/>
            <a:ext cx="596900" cy="0"/>
          </a:xfrm>
          <a:prstGeom prst="line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3844925" y="1743075"/>
            <a:ext cx="29976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8x2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4106863" y="1743075"/>
            <a:ext cx="3683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Mem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4467225" y="1743075"/>
            <a:ext cx="4167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.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4387850" y="1992313"/>
            <a:ext cx="20197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00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4387850" y="2212975"/>
            <a:ext cx="20197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00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4387850" y="2441575"/>
            <a:ext cx="20197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00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4387850" y="2662238"/>
            <a:ext cx="20197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00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4387850" y="2892425"/>
            <a:ext cx="20197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00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4387850" y="3114675"/>
            <a:ext cx="20197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00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4387850" y="3344863"/>
            <a:ext cx="20197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00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4387850" y="3563938"/>
            <a:ext cx="20197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00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4056063" y="1992313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4056063" y="2212975"/>
            <a:ext cx="7534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4056063" y="2441575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4056063" y="2662238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4056063" y="2892425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4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4056063" y="3114675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5" name="Rectangle 37"/>
          <p:cNvSpPr>
            <a:spLocks noChangeArrowheads="1"/>
          </p:cNvSpPr>
          <p:nvPr/>
        </p:nvSpPr>
        <p:spPr bwMode="auto">
          <a:xfrm>
            <a:off x="4056063" y="3344863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6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6" name="Rectangle 38"/>
          <p:cNvSpPr>
            <a:spLocks noChangeArrowheads="1"/>
          </p:cNvSpPr>
          <p:nvPr/>
        </p:nvSpPr>
        <p:spPr bwMode="auto">
          <a:xfrm>
            <a:off x="4056063" y="3563938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7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3798888" y="2787650"/>
            <a:ext cx="1841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a2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3798888" y="2959100"/>
            <a:ext cx="16030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a1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9" name="Rectangle 41"/>
          <p:cNvSpPr>
            <a:spLocks noChangeArrowheads="1"/>
          </p:cNvSpPr>
          <p:nvPr/>
        </p:nvSpPr>
        <p:spPr bwMode="auto">
          <a:xfrm>
            <a:off x="3798888" y="3162300"/>
            <a:ext cx="1841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a0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auto">
          <a:xfrm>
            <a:off x="3127375" y="2986088"/>
            <a:ext cx="16190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P1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3127375" y="2786063"/>
            <a:ext cx="18755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P0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2" name="Rectangle 44"/>
          <p:cNvSpPr>
            <a:spLocks noChangeArrowheads="1"/>
          </p:cNvSpPr>
          <p:nvPr/>
        </p:nvSpPr>
        <p:spPr bwMode="auto">
          <a:xfrm>
            <a:off x="8353425" y="5168900"/>
            <a:ext cx="24686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Q0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3" name="Rectangle 45"/>
          <p:cNvSpPr>
            <a:spLocks noChangeArrowheads="1"/>
          </p:cNvSpPr>
          <p:nvPr/>
        </p:nvSpPr>
        <p:spPr bwMode="auto">
          <a:xfrm>
            <a:off x="8353425" y="5400675"/>
            <a:ext cx="2206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Q1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3127375" y="3168650"/>
            <a:ext cx="18755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P2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5" name="Rectangle 47"/>
          <p:cNvSpPr>
            <a:spLocks noChangeArrowheads="1"/>
          </p:cNvSpPr>
          <p:nvPr/>
        </p:nvSpPr>
        <p:spPr bwMode="auto">
          <a:xfrm>
            <a:off x="3108325" y="5565775"/>
            <a:ext cx="18755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P3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6" name="Rectangle 48"/>
          <p:cNvSpPr>
            <a:spLocks noChangeArrowheads="1"/>
          </p:cNvSpPr>
          <p:nvPr/>
        </p:nvSpPr>
        <p:spPr bwMode="auto">
          <a:xfrm>
            <a:off x="3108325" y="5765800"/>
            <a:ext cx="18755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P4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7" name="Line 49"/>
          <p:cNvSpPr>
            <a:spLocks noChangeShapeType="1"/>
          </p:cNvSpPr>
          <p:nvPr/>
        </p:nvSpPr>
        <p:spPr bwMode="auto">
          <a:xfrm>
            <a:off x="3344863" y="2895600"/>
            <a:ext cx="284162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8" name="Freeform 50"/>
          <p:cNvSpPr>
            <a:spLocks/>
          </p:cNvSpPr>
          <p:nvPr/>
        </p:nvSpPr>
        <p:spPr bwMode="auto">
          <a:xfrm>
            <a:off x="3598863" y="2849563"/>
            <a:ext cx="161925" cy="92075"/>
          </a:xfrm>
          <a:custGeom>
            <a:avLst/>
            <a:gdLst>
              <a:gd name="T0" fmla="*/ 0 w 102"/>
              <a:gd name="T1" fmla="*/ 92075 h 58"/>
              <a:gd name="T2" fmla="*/ 161925 w 102"/>
              <a:gd name="T3" fmla="*/ 46038 h 58"/>
              <a:gd name="T4" fmla="*/ 0 w 102"/>
              <a:gd name="T5" fmla="*/ 0 h 58"/>
              <a:gd name="T6" fmla="*/ 0 w 102"/>
              <a:gd name="T7" fmla="*/ 92075 h 58"/>
              <a:gd name="T8" fmla="*/ 0 60000 65536"/>
              <a:gd name="T9" fmla="*/ 0 60000 65536"/>
              <a:gd name="T10" fmla="*/ 0 60000 65536"/>
              <a:gd name="T11" fmla="*/ 0 60000 65536"/>
              <a:gd name="T12" fmla="*/ 0 w 102"/>
              <a:gd name="T13" fmla="*/ 0 h 58"/>
              <a:gd name="T14" fmla="*/ 102 w 102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2" h="58">
                <a:moveTo>
                  <a:pt x="0" y="58"/>
                </a:moveTo>
                <a:lnTo>
                  <a:pt x="102" y="29"/>
                </a:lnTo>
                <a:lnTo>
                  <a:pt x="0" y="0"/>
                </a:lnTo>
                <a:lnTo>
                  <a:pt x="0" y="5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5367338" y="5191125"/>
            <a:ext cx="23018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m0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0" name="Rectangle 52"/>
          <p:cNvSpPr>
            <a:spLocks noChangeArrowheads="1"/>
          </p:cNvSpPr>
          <p:nvPr/>
        </p:nvSpPr>
        <p:spPr bwMode="auto">
          <a:xfrm>
            <a:off x="5367338" y="5373688"/>
            <a:ext cx="20518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m1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1" name="Rectangle 53"/>
          <p:cNvSpPr>
            <a:spLocks noChangeArrowheads="1"/>
          </p:cNvSpPr>
          <p:nvPr/>
        </p:nvSpPr>
        <p:spPr bwMode="auto">
          <a:xfrm>
            <a:off x="5997575" y="5216525"/>
            <a:ext cx="18915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o0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2" name="Rectangle 54"/>
          <p:cNvSpPr>
            <a:spLocks noChangeArrowheads="1"/>
          </p:cNvSpPr>
          <p:nvPr/>
        </p:nvSpPr>
        <p:spPr bwMode="auto">
          <a:xfrm>
            <a:off x="5997575" y="5473700"/>
            <a:ext cx="16350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o1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3" name="Rectangle 55"/>
          <p:cNvSpPr>
            <a:spLocks noChangeArrowheads="1"/>
          </p:cNvSpPr>
          <p:nvPr/>
        </p:nvSpPr>
        <p:spPr bwMode="auto">
          <a:xfrm>
            <a:off x="5367338" y="5553075"/>
            <a:ext cx="23018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m2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4" name="Rectangle 56"/>
          <p:cNvSpPr>
            <a:spLocks noChangeArrowheads="1"/>
          </p:cNvSpPr>
          <p:nvPr/>
        </p:nvSpPr>
        <p:spPr bwMode="auto">
          <a:xfrm>
            <a:off x="5367338" y="5740400"/>
            <a:ext cx="23018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m3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5" name="Rectangle 57"/>
          <p:cNvSpPr>
            <a:spLocks noChangeArrowheads="1"/>
          </p:cNvSpPr>
          <p:nvPr/>
        </p:nvSpPr>
        <p:spPr bwMode="auto">
          <a:xfrm>
            <a:off x="5316538" y="4791075"/>
            <a:ext cx="892175" cy="1206500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6" name="Rectangle 58"/>
          <p:cNvSpPr>
            <a:spLocks noChangeArrowheads="1"/>
          </p:cNvSpPr>
          <p:nvPr/>
        </p:nvSpPr>
        <p:spPr bwMode="auto">
          <a:xfrm>
            <a:off x="5530850" y="4818063"/>
            <a:ext cx="535403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Switch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7" name="Rectangle 59"/>
          <p:cNvSpPr>
            <a:spLocks noChangeArrowheads="1"/>
          </p:cNvSpPr>
          <p:nvPr/>
        </p:nvSpPr>
        <p:spPr bwMode="auto">
          <a:xfrm>
            <a:off x="5548313" y="5000625"/>
            <a:ext cx="29335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mat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8" name="Rectangle 60"/>
          <p:cNvSpPr>
            <a:spLocks noChangeArrowheads="1"/>
          </p:cNvSpPr>
          <p:nvPr/>
        </p:nvSpPr>
        <p:spPr bwMode="auto">
          <a:xfrm>
            <a:off x="5818188" y="5000625"/>
            <a:ext cx="8015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r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9" name="Rectangle 61"/>
          <p:cNvSpPr>
            <a:spLocks noChangeArrowheads="1"/>
          </p:cNvSpPr>
          <p:nvPr/>
        </p:nvSpPr>
        <p:spPr bwMode="auto">
          <a:xfrm>
            <a:off x="5875338" y="5000625"/>
            <a:ext cx="14427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ix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0" name="Rectangle 62"/>
          <p:cNvSpPr>
            <a:spLocks noChangeArrowheads="1"/>
          </p:cNvSpPr>
          <p:nvPr/>
        </p:nvSpPr>
        <p:spPr bwMode="auto">
          <a:xfrm>
            <a:off x="5700713" y="5237163"/>
            <a:ext cx="254000" cy="171450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1" name="Rectangle 63"/>
          <p:cNvSpPr>
            <a:spLocks noChangeArrowheads="1"/>
          </p:cNvSpPr>
          <p:nvPr/>
        </p:nvSpPr>
        <p:spPr bwMode="auto">
          <a:xfrm>
            <a:off x="5700713" y="5484813"/>
            <a:ext cx="254000" cy="177800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2" name="Rectangle 64"/>
          <p:cNvSpPr>
            <a:spLocks noChangeArrowheads="1"/>
          </p:cNvSpPr>
          <p:nvPr/>
        </p:nvSpPr>
        <p:spPr bwMode="auto">
          <a:xfrm>
            <a:off x="5445125" y="1387475"/>
            <a:ext cx="423193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FPGA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3" name="Freeform 65"/>
          <p:cNvSpPr>
            <a:spLocks/>
          </p:cNvSpPr>
          <p:nvPr/>
        </p:nvSpPr>
        <p:spPr bwMode="auto">
          <a:xfrm>
            <a:off x="4729163" y="5054600"/>
            <a:ext cx="460375" cy="233363"/>
          </a:xfrm>
          <a:custGeom>
            <a:avLst/>
            <a:gdLst>
              <a:gd name="T0" fmla="*/ 0 w 290"/>
              <a:gd name="T1" fmla="*/ 0 h 147"/>
              <a:gd name="T2" fmla="*/ 0 w 290"/>
              <a:gd name="T3" fmla="*/ 233363 h 147"/>
              <a:gd name="T4" fmla="*/ 460375 w 290"/>
              <a:gd name="T5" fmla="*/ 233363 h 147"/>
              <a:gd name="T6" fmla="*/ 0 60000 65536"/>
              <a:gd name="T7" fmla="*/ 0 60000 65536"/>
              <a:gd name="T8" fmla="*/ 0 60000 65536"/>
              <a:gd name="T9" fmla="*/ 0 w 290"/>
              <a:gd name="T10" fmla="*/ 0 h 147"/>
              <a:gd name="T11" fmla="*/ 290 w 290"/>
              <a:gd name="T12" fmla="*/ 147 h 1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0" h="147">
                <a:moveTo>
                  <a:pt x="0" y="0"/>
                </a:moveTo>
                <a:lnTo>
                  <a:pt x="0" y="147"/>
                </a:lnTo>
                <a:lnTo>
                  <a:pt x="290" y="147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4" name="Freeform 66"/>
          <p:cNvSpPr>
            <a:spLocks/>
          </p:cNvSpPr>
          <p:nvPr/>
        </p:nvSpPr>
        <p:spPr bwMode="auto">
          <a:xfrm>
            <a:off x="5159375" y="5241925"/>
            <a:ext cx="166688" cy="92075"/>
          </a:xfrm>
          <a:custGeom>
            <a:avLst/>
            <a:gdLst>
              <a:gd name="T0" fmla="*/ 0 w 105"/>
              <a:gd name="T1" fmla="*/ 92075 h 58"/>
              <a:gd name="T2" fmla="*/ 166688 w 105"/>
              <a:gd name="T3" fmla="*/ 46038 h 58"/>
              <a:gd name="T4" fmla="*/ 0 w 105"/>
              <a:gd name="T5" fmla="*/ 0 h 58"/>
              <a:gd name="T6" fmla="*/ 0 w 105"/>
              <a:gd name="T7" fmla="*/ 92075 h 58"/>
              <a:gd name="T8" fmla="*/ 0 60000 65536"/>
              <a:gd name="T9" fmla="*/ 0 60000 65536"/>
              <a:gd name="T10" fmla="*/ 0 60000 65536"/>
              <a:gd name="T11" fmla="*/ 0 60000 65536"/>
              <a:gd name="T12" fmla="*/ 0 w 105"/>
              <a:gd name="T13" fmla="*/ 0 h 58"/>
              <a:gd name="T14" fmla="*/ 105 w 105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" h="58">
                <a:moveTo>
                  <a:pt x="0" y="58"/>
                </a:moveTo>
                <a:lnTo>
                  <a:pt x="105" y="29"/>
                </a:lnTo>
                <a:lnTo>
                  <a:pt x="0" y="0"/>
                </a:lnTo>
                <a:lnTo>
                  <a:pt x="0" y="5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5" name="Freeform 67"/>
          <p:cNvSpPr>
            <a:spLocks/>
          </p:cNvSpPr>
          <p:nvPr/>
        </p:nvSpPr>
        <p:spPr bwMode="auto">
          <a:xfrm>
            <a:off x="4033838" y="5064125"/>
            <a:ext cx="1146175" cy="415925"/>
          </a:xfrm>
          <a:custGeom>
            <a:avLst/>
            <a:gdLst>
              <a:gd name="T0" fmla="*/ 0 w 722"/>
              <a:gd name="T1" fmla="*/ 0 h 262"/>
              <a:gd name="T2" fmla="*/ 0 w 722"/>
              <a:gd name="T3" fmla="*/ 415925 h 262"/>
              <a:gd name="T4" fmla="*/ 1146175 w 722"/>
              <a:gd name="T5" fmla="*/ 415925 h 262"/>
              <a:gd name="T6" fmla="*/ 0 60000 65536"/>
              <a:gd name="T7" fmla="*/ 0 60000 65536"/>
              <a:gd name="T8" fmla="*/ 0 60000 65536"/>
              <a:gd name="T9" fmla="*/ 0 w 722"/>
              <a:gd name="T10" fmla="*/ 0 h 262"/>
              <a:gd name="T11" fmla="*/ 722 w 722"/>
              <a:gd name="T12" fmla="*/ 262 h 2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2" h="262">
                <a:moveTo>
                  <a:pt x="0" y="0"/>
                </a:moveTo>
                <a:lnTo>
                  <a:pt x="0" y="262"/>
                </a:lnTo>
                <a:lnTo>
                  <a:pt x="722" y="262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6" name="Freeform 68"/>
          <p:cNvSpPr>
            <a:spLocks/>
          </p:cNvSpPr>
          <p:nvPr/>
        </p:nvSpPr>
        <p:spPr bwMode="auto">
          <a:xfrm>
            <a:off x="5149850" y="5434013"/>
            <a:ext cx="166688" cy="92075"/>
          </a:xfrm>
          <a:custGeom>
            <a:avLst/>
            <a:gdLst>
              <a:gd name="T0" fmla="*/ 0 w 105"/>
              <a:gd name="T1" fmla="*/ 92075 h 58"/>
              <a:gd name="T2" fmla="*/ 166688 w 105"/>
              <a:gd name="T3" fmla="*/ 46038 h 58"/>
              <a:gd name="T4" fmla="*/ 0 w 105"/>
              <a:gd name="T5" fmla="*/ 0 h 58"/>
              <a:gd name="T6" fmla="*/ 0 w 105"/>
              <a:gd name="T7" fmla="*/ 92075 h 58"/>
              <a:gd name="T8" fmla="*/ 0 60000 65536"/>
              <a:gd name="T9" fmla="*/ 0 60000 65536"/>
              <a:gd name="T10" fmla="*/ 0 60000 65536"/>
              <a:gd name="T11" fmla="*/ 0 60000 65536"/>
              <a:gd name="T12" fmla="*/ 0 w 105"/>
              <a:gd name="T13" fmla="*/ 0 h 58"/>
              <a:gd name="T14" fmla="*/ 105 w 105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" h="58">
                <a:moveTo>
                  <a:pt x="0" y="58"/>
                </a:moveTo>
                <a:lnTo>
                  <a:pt x="105" y="29"/>
                </a:lnTo>
                <a:lnTo>
                  <a:pt x="0" y="0"/>
                </a:lnTo>
                <a:lnTo>
                  <a:pt x="0" y="5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7" name="Line 69"/>
          <p:cNvSpPr>
            <a:spLocks noChangeShapeType="1"/>
          </p:cNvSpPr>
          <p:nvPr/>
        </p:nvSpPr>
        <p:spPr bwMode="auto">
          <a:xfrm>
            <a:off x="4429125" y="5500688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8" name="Line 70"/>
          <p:cNvSpPr>
            <a:spLocks noChangeShapeType="1"/>
          </p:cNvSpPr>
          <p:nvPr/>
        </p:nvSpPr>
        <p:spPr bwMode="auto">
          <a:xfrm>
            <a:off x="3335338" y="5854700"/>
            <a:ext cx="1838325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9" name="Freeform 71"/>
          <p:cNvSpPr>
            <a:spLocks/>
          </p:cNvSpPr>
          <p:nvPr/>
        </p:nvSpPr>
        <p:spPr bwMode="auto">
          <a:xfrm>
            <a:off x="5149850" y="5810250"/>
            <a:ext cx="161925" cy="90488"/>
          </a:xfrm>
          <a:custGeom>
            <a:avLst/>
            <a:gdLst>
              <a:gd name="T0" fmla="*/ 0 w 102"/>
              <a:gd name="T1" fmla="*/ 90488 h 57"/>
              <a:gd name="T2" fmla="*/ 161925 w 102"/>
              <a:gd name="T3" fmla="*/ 44450 h 57"/>
              <a:gd name="T4" fmla="*/ 0 w 102"/>
              <a:gd name="T5" fmla="*/ 0 h 57"/>
              <a:gd name="T6" fmla="*/ 0 w 102"/>
              <a:gd name="T7" fmla="*/ 90488 h 57"/>
              <a:gd name="T8" fmla="*/ 0 60000 65536"/>
              <a:gd name="T9" fmla="*/ 0 60000 65536"/>
              <a:gd name="T10" fmla="*/ 0 60000 65536"/>
              <a:gd name="T11" fmla="*/ 0 60000 65536"/>
              <a:gd name="T12" fmla="*/ 0 w 102"/>
              <a:gd name="T13" fmla="*/ 0 h 57"/>
              <a:gd name="T14" fmla="*/ 102 w 102"/>
              <a:gd name="T15" fmla="*/ 57 h 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2" h="57">
                <a:moveTo>
                  <a:pt x="0" y="57"/>
                </a:moveTo>
                <a:lnTo>
                  <a:pt x="102" y="28"/>
                </a:lnTo>
                <a:lnTo>
                  <a:pt x="0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0" name="Rectangle 72"/>
          <p:cNvSpPr>
            <a:spLocks noChangeArrowheads="1"/>
          </p:cNvSpPr>
          <p:nvPr/>
        </p:nvSpPr>
        <p:spPr bwMode="auto">
          <a:xfrm>
            <a:off x="5997575" y="5727700"/>
            <a:ext cx="18915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o2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1" name="Rectangle 73"/>
          <p:cNvSpPr>
            <a:spLocks noChangeArrowheads="1"/>
          </p:cNvSpPr>
          <p:nvPr/>
        </p:nvSpPr>
        <p:spPr bwMode="auto">
          <a:xfrm>
            <a:off x="5700713" y="5734050"/>
            <a:ext cx="254000" cy="176213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2" name="Line 74"/>
          <p:cNvSpPr>
            <a:spLocks noChangeShapeType="1"/>
          </p:cNvSpPr>
          <p:nvPr/>
        </p:nvSpPr>
        <p:spPr bwMode="auto">
          <a:xfrm>
            <a:off x="3344863" y="3068638"/>
            <a:ext cx="284162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3" name="Freeform 75"/>
          <p:cNvSpPr>
            <a:spLocks/>
          </p:cNvSpPr>
          <p:nvPr/>
        </p:nvSpPr>
        <p:spPr bwMode="auto">
          <a:xfrm>
            <a:off x="3598863" y="3022600"/>
            <a:ext cx="161925" cy="90488"/>
          </a:xfrm>
          <a:custGeom>
            <a:avLst/>
            <a:gdLst>
              <a:gd name="T0" fmla="*/ 0 w 102"/>
              <a:gd name="T1" fmla="*/ 90488 h 57"/>
              <a:gd name="T2" fmla="*/ 161925 w 102"/>
              <a:gd name="T3" fmla="*/ 46038 h 57"/>
              <a:gd name="T4" fmla="*/ 0 w 102"/>
              <a:gd name="T5" fmla="*/ 0 h 57"/>
              <a:gd name="T6" fmla="*/ 0 w 102"/>
              <a:gd name="T7" fmla="*/ 90488 h 57"/>
              <a:gd name="T8" fmla="*/ 0 60000 65536"/>
              <a:gd name="T9" fmla="*/ 0 60000 65536"/>
              <a:gd name="T10" fmla="*/ 0 60000 65536"/>
              <a:gd name="T11" fmla="*/ 0 60000 65536"/>
              <a:gd name="T12" fmla="*/ 0 w 102"/>
              <a:gd name="T13" fmla="*/ 0 h 57"/>
              <a:gd name="T14" fmla="*/ 102 w 102"/>
              <a:gd name="T15" fmla="*/ 57 h 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2" h="57">
                <a:moveTo>
                  <a:pt x="0" y="57"/>
                </a:moveTo>
                <a:lnTo>
                  <a:pt x="102" y="29"/>
                </a:lnTo>
                <a:lnTo>
                  <a:pt x="0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4" name="Line 76"/>
          <p:cNvSpPr>
            <a:spLocks noChangeShapeType="1"/>
          </p:cNvSpPr>
          <p:nvPr/>
        </p:nvSpPr>
        <p:spPr bwMode="auto">
          <a:xfrm>
            <a:off x="3344863" y="3251200"/>
            <a:ext cx="284162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5" name="Freeform 77"/>
          <p:cNvSpPr>
            <a:spLocks/>
          </p:cNvSpPr>
          <p:nvPr/>
        </p:nvSpPr>
        <p:spPr bwMode="auto">
          <a:xfrm>
            <a:off x="3598863" y="3205163"/>
            <a:ext cx="161925" cy="90487"/>
          </a:xfrm>
          <a:custGeom>
            <a:avLst/>
            <a:gdLst>
              <a:gd name="T0" fmla="*/ 0 w 102"/>
              <a:gd name="T1" fmla="*/ 90487 h 57"/>
              <a:gd name="T2" fmla="*/ 161925 w 102"/>
              <a:gd name="T3" fmla="*/ 46037 h 57"/>
              <a:gd name="T4" fmla="*/ 0 w 102"/>
              <a:gd name="T5" fmla="*/ 0 h 57"/>
              <a:gd name="T6" fmla="*/ 0 w 102"/>
              <a:gd name="T7" fmla="*/ 90487 h 57"/>
              <a:gd name="T8" fmla="*/ 0 60000 65536"/>
              <a:gd name="T9" fmla="*/ 0 60000 65536"/>
              <a:gd name="T10" fmla="*/ 0 60000 65536"/>
              <a:gd name="T11" fmla="*/ 0 60000 65536"/>
              <a:gd name="T12" fmla="*/ 0 w 102"/>
              <a:gd name="T13" fmla="*/ 0 h 57"/>
              <a:gd name="T14" fmla="*/ 102 w 102"/>
              <a:gd name="T15" fmla="*/ 57 h 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2" h="57">
                <a:moveTo>
                  <a:pt x="0" y="57"/>
                </a:moveTo>
                <a:lnTo>
                  <a:pt x="102" y="29"/>
                </a:lnTo>
                <a:lnTo>
                  <a:pt x="0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6" name="Freeform 78"/>
          <p:cNvSpPr>
            <a:spLocks/>
          </p:cNvSpPr>
          <p:nvPr/>
        </p:nvSpPr>
        <p:spPr bwMode="auto">
          <a:xfrm>
            <a:off x="6213475" y="2886075"/>
            <a:ext cx="515938" cy="2422525"/>
          </a:xfrm>
          <a:custGeom>
            <a:avLst/>
            <a:gdLst>
              <a:gd name="T0" fmla="*/ 515938 w 325"/>
              <a:gd name="T1" fmla="*/ 0 h 1526"/>
              <a:gd name="T2" fmla="*/ 106363 w 325"/>
              <a:gd name="T3" fmla="*/ 0 h 1526"/>
              <a:gd name="T4" fmla="*/ 106363 w 325"/>
              <a:gd name="T5" fmla="*/ 2422525 h 1526"/>
              <a:gd name="T6" fmla="*/ 0 w 325"/>
              <a:gd name="T7" fmla="*/ 2422525 h 1526"/>
              <a:gd name="T8" fmla="*/ 0 60000 65536"/>
              <a:gd name="T9" fmla="*/ 0 60000 65536"/>
              <a:gd name="T10" fmla="*/ 0 60000 65536"/>
              <a:gd name="T11" fmla="*/ 0 60000 65536"/>
              <a:gd name="T12" fmla="*/ 0 w 325"/>
              <a:gd name="T13" fmla="*/ 0 h 1526"/>
              <a:gd name="T14" fmla="*/ 325 w 325"/>
              <a:gd name="T15" fmla="*/ 1526 h 15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5" h="1526">
                <a:moveTo>
                  <a:pt x="325" y="0"/>
                </a:moveTo>
                <a:lnTo>
                  <a:pt x="67" y="0"/>
                </a:lnTo>
                <a:lnTo>
                  <a:pt x="67" y="1526"/>
                </a:lnTo>
                <a:lnTo>
                  <a:pt x="0" y="1526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7" name="Freeform 79"/>
          <p:cNvSpPr>
            <a:spLocks/>
          </p:cNvSpPr>
          <p:nvPr/>
        </p:nvSpPr>
        <p:spPr bwMode="auto">
          <a:xfrm>
            <a:off x="6699250" y="2840038"/>
            <a:ext cx="166688" cy="90487"/>
          </a:xfrm>
          <a:custGeom>
            <a:avLst/>
            <a:gdLst>
              <a:gd name="T0" fmla="*/ 0 w 105"/>
              <a:gd name="T1" fmla="*/ 90487 h 57"/>
              <a:gd name="T2" fmla="*/ 166688 w 105"/>
              <a:gd name="T3" fmla="*/ 46037 h 57"/>
              <a:gd name="T4" fmla="*/ 0 w 105"/>
              <a:gd name="T5" fmla="*/ 0 h 57"/>
              <a:gd name="T6" fmla="*/ 0 w 105"/>
              <a:gd name="T7" fmla="*/ 90487 h 57"/>
              <a:gd name="T8" fmla="*/ 0 60000 65536"/>
              <a:gd name="T9" fmla="*/ 0 60000 65536"/>
              <a:gd name="T10" fmla="*/ 0 60000 65536"/>
              <a:gd name="T11" fmla="*/ 0 60000 65536"/>
              <a:gd name="T12" fmla="*/ 0 w 105"/>
              <a:gd name="T13" fmla="*/ 0 h 57"/>
              <a:gd name="T14" fmla="*/ 105 w 105"/>
              <a:gd name="T15" fmla="*/ 57 h 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" h="57">
                <a:moveTo>
                  <a:pt x="0" y="57"/>
                </a:moveTo>
                <a:lnTo>
                  <a:pt x="105" y="29"/>
                </a:lnTo>
                <a:lnTo>
                  <a:pt x="0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8" name="Freeform 80"/>
          <p:cNvSpPr>
            <a:spLocks/>
          </p:cNvSpPr>
          <p:nvPr/>
        </p:nvSpPr>
        <p:spPr bwMode="auto">
          <a:xfrm>
            <a:off x="6213475" y="3068638"/>
            <a:ext cx="515938" cy="2513012"/>
          </a:xfrm>
          <a:custGeom>
            <a:avLst/>
            <a:gdLst>
              <a:gd name="T0" fmla="*/ 515938 w 325"/>
              <a:gd name="T1" fmla="*/ 0 h 1583"/>
              <a:gd name="T2" fmla="*/ 171450 w 325"/>
              <a:gd name="T3" fmla="*/ 0 h 1583"/>
              <a:gd name="T4" fmla="*/ 171450 w 325"/>
              <a:gd name="T5" fmla="*/ 2513012 h 1583"/>
              <a:gd name="T6" fmla="*/ 0 w 325"/>
              <a:gd name="T7" fmla="*/ 2513012 h 1583"/>
              <a:gd name="T8" fmla="*/ 0 60000 65536"/>
              <a:gd name="T9" fmla="*/ 0 60000 65536"/>
              <a:gd name="T10" fmla="*/ 0 60000 65536"/>
              <a:gd name="T11" fmla="*/ 0 60000 65536"/>
              <a:gd name="T12" fmla="*/ 0 w 325"/>
              <a:gd name="T13" fmla="*/ 0 h 1583"/>
              <a:gd name="T14" fmla="*/ 325 w 325"/>
              <a:gd name="T15" fmla="*/ 1583 h 15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5" h="1583">
                <a:moveTo>
                  <a:pt x="325" y="0"/>
                </a:moveTo>
                <a:lnTo>
                  <a:pt x="108" y="0"/>
                </a:lnTo>
                <a:lnTo>
                  <a:pt x="108" y="1583"/>
                </a:lnTo>
                <a:lnTo>
                  <a:pt x="0" y="1583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9" name="Freeform 81"/>
          <p:cNvSpPr>
            <a:spLocks/>
          </p:cNvSpPr>
          <p:nvPr/>
        </p:nvSpPr>
        <p:spPr bwMode="auto">
          <a:xfrm>
            <a:off x="6699250" y="3022600"/>
            <a:ext cx="166688" cy="90488"/>
          </a:xfrm>
          <a:custGeom>
            <a:avLst/>
            <a:gdLst>
              <a:gd name="T0" fmla="*/ 0 w 105"/>
              <a:gd name="T1" fmla="*/ 90488 h 57"/>
              <a:gd name="T2" fmla="*/ 166688 w 105"/>
              <a:gd name="T3" fmla="*/ 46038 h 57"/>
              <a:gd name="T4" fmla="*/ 0 w 105"/>
              <a:gd name="T5" fmla="*/ 0 h 57"/>
              <a:gd name="T6" fmla="*/ 0 w 105"/>
              <a:gd name="T7" fmla="*/ 90488 h 57"/>
              <a:gd name="T8" fmla="*/ 0 60000 65536"/>
              <a:gd name="T9" fmla="*/ 0 60000 65536"/>
              <a:gd name="T10" fmla="*/ 0 60000 65536"/>
              <a:gd name="T11" fmla="*/ 0 60000 65536"/>
              <a:gd name="T12" fmla="*/ 0 w 105"/>
              <a:gd name="T13" fmla="*/ 0 h 57"/>
              <a:gd name="T14" fmla="*/ 105 w 105"/>
              <a:gd name="T15" fmla="*/ 57 h 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" h="57">
                <a:moveTo>
                  <a:pt x="0" y="57"/>
                </a:moveTo>
                <a:lnTo>
                  <a:pt x="105" y="29"/>
                </a:lnTo>
                <a:lnTo>
                  <a:pt x="0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0" name="Freeform 82"/>
          <p:cNvSpPr>
            <a:spLocks/>
          </p:cNvSpPr>
          <p:nvPr/>
        </p:nvSpPr>
        <p:spPr bwMode="auto">
          <a:xfrm>
            <a:off x="6223000" y="3240088"/>
            <a:ext cx="506413" cy="2595562"/>
          </a:xfrm>
          <a:custGeom>
            <a:avLst/>
            <a:gdLst>
              <a:gd name="T0" fmla="*/ 506413 w 319"/>
              <a:gd name="T1" fmla="*/ 0 h 1635"/>
              <a:gd name="T2" fmla="*/ 228600 w 319"/>
              <a:gd name="T3" fmla="*/ 0 h 1635"/>
              <a:gd name="T4" fmla="*/ 228600 w 319"/>
              <a:gd name="T5" fmla="*/ 2595562 h 1635"/>
              <a:gd name="T6" fmla="*/ 0 w 319"/>
              <a:gd name="T7" fmla="*/ 2595562 h 1635"/>
              <a:gd name="T8" fmla="*/ 0 60000 65536"/>
              <a:gd name="T9" fmla="*/ 0 60000 65536"/>
              <a:gd name="T10" fmla="*/ 0 60000 65536"/>
              <a:gd name="T11" fmla="*/ 0 60000 65536"/>
              <a:gd name="T12" fmla="*/ 0 w 319"/>
              <a:gd name="T13" fmla="*/ 0 h 1635"/>
              <a:gd name="T14" fmla="*/ 319 w 319"/>
              <a:gd name="T15" fmla="*/ 1635 h 1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9" h="1635">
                <a:moveTo>
                  <a:pt x="319" y="0"/>
                </a:moveTo>
                <a:lnTo>
                  <a:pt x="144" y="0"/>
                </a:lnTo>
                <a:lnTo>
                  <a:pt x="144" y="1635"/>
                </a:lnTo>
                <a:lnTo>
                  <a:pt x="0" y="1635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1" name="Freeform 83"/>
          <p:cNvSpPr>
            <a:spLocks/>
          </p:cNvSpPr>
          <p:nvPr/>
        </p:nvSpPr>
        <p:spPr bwMode="auto">
          <a:xfrm>
            <a:off x="6699250" y="3194050"/>
            <a:ext cx="166688" cy="92075"/>
          </a:xfrm>
          <a:custGeom>
            <a:avLst/>
            <a:gdLst>
              <a:gd name="T0" fmla="*/ 0 w 105"/>
              <a:gd name="T1" fmla="*/ 92075 h 58"/>
              <a:gd name="T2" fmla="*/ 166688 w 105"/>
              <a:gd name="T3" fmla="*/ 46038 h 58"/>
              <a:gd name="T4" fmla="*/ 0 w 105"/>
              <a:gd name="T5" fmla="*/ 0 h 58"/>
              <a:gd name="T6" fmla="*/ 0 w 105"/>
              <a:gd name="T7" fmla="*/ 92075 h 58"/>
              <a:gd name="T8" fmla="*/ 0 60000 65536"/>
              <a:gd name="T9" fmla="*/ 0 60000 65536"/>
              <a:gd name="T10" fmla="*/ 0 60000 65536"/>
              <a:gd name="T11" fmla="*/ 0 60000 65536"/>
              <a:gd name="T12" fmla="*/ 0 w 105"/>
              <a:gd name="T13" fmla="*/ 0 h 58"/>
              <a:gd name="T14" fmla="*/ 105 w 105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" h="58">
                <a:moveTo>
                  <a:pt x="0" y="58"/>
                </a:moveTo>
                <a:lnTo>
                  <a:pt x="105" y="29"/>
                </a:lnTo>
                <a:lnTo>
                  <a:pt x="0" y="0"/>
                </a:lnTo>
                <a:lnTo>
                  <a:pt x="0" y="5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2" name="Rectangle 84"/>
          <p:cNvSpPr>
            <a:spLocks noChangeArrowheads="1"/>
          </p:cNvSpPr>
          <p:nvPr/>
        </p:nvSpPr>
        <p:spPr bwMode="auto">
          <a:xfrm>
            <a:off x="3492500" y="1492250"/>
            <a:ext cx="1484313" cy="3744913"/>
          </a:xfrm>
          <a:prstGeom prst="rect">
            <a:avLst/>
          </a:prstGeom>
          <a:noFill/>
          <a:ln w="2063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3" name="Oval 85"/>
          <p:cNvSpPr>
            <a:spLocks noChangeArrowheads="1"/>
          </p:cNvSpPr>
          <p:nvPr/>
        </p:nvSpPr>
        <p:spPr bwMode="auto">
          <a:xfrm>
            <a:off x="4003675" y="4122738"/>
            <a:ext cx="76200" cy="74612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4" name="Oval 86"/>
          <p:cNvSpPr>
            <a:spLocks noChangeArrowheads="1"/>
          </p:cNvSpPr>
          <p:nvPr/>
        </p:nvSpPr>
        <p:spPr bwMode="auto">
          <a:xfrm>
            <a:off x="4699000" y="4122738"/>
            <a:ext cx="74613" cy="74612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5" name="Line 87"/>
          <p:cNvSpPr>
            <a:spLocks noChangeShapeType="1"/>
          </p:cNvSpPr>
          <p:nvPr/>
        </p:nvSpPr>
        <p:spPr bwMode="auto">
          <a:xfrm>
            <a:off x="4044950" y="4041775"/>
            <a:ext cx="0" cy="703263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6" name="Line 88"/>
          <p:cNvSpPr>
            <a:spLocks noChangeShapeType="1"/>
          </p:cNvSpPr>
          <p:nvPr/>
        </p:nvSpPr>
        <p:spPr bwMode="auto">
          <a:xfrm>
            <a:off x="4733925" y="4041775"/>
            <a:ext cx="0" cy="703263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7" name="Line 89"/>
          <p:cNvSpPr>
            <a:spLocks noChangeShapeType="1"/>
          </p:cNvSpPr>
          <p:nvPr/>
        </p:nvSpPr>
        <p:spPr bwMode="auto">
          <a:xfrm>
            <a:off x="4460875" y="4035425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" name="Rectangle 90"/>
          <p:cNvSpPr>
            <a:spLocks noChangeArrowheads="1"/>
          </p:cNvSpPr>
          <p:nvPr/>
        </p:nvSpPr>
        <p:spPr bwMode="auto">
          <a:xfrm>
            <a:off x="4586288" y="3851275"/>
            <a:ext cx="2212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D0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9" name="Rectangle 91"/>
          <p:cNvSpPr>
            <a:spLocks noChangeArrowheads="1"/>
          </p:cNvSpPr>
          <p:nvPr/>
        </p:nvSpPr>
        <p:spPr bwMode="auto">
          <a:xfrm>
            <a:off x="3943350" y="3851275"/>
            <a:ext cx="19556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D1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0" name="Freeform 92"/>
          <p:cNvSpPr>
            <a:spLocks/>
          </p:cNvSpPr>
          <p:nvPr/>
        </p:nvSpPr>
        <p:spPr bwMode="auto">
          <a:xfrm>
            <a:off x="4445000" y="4872038"/>
            <a:ext cx="122238" cy="60325"/>
          </a:xfrm>
          <a:custGeom>
            <a:avLst/>
            <a:gdLst>
              <a:gd name="T0" fmla="*/ 122238 w 77"/>
              <a:gd name="T1" fmla="*/ 30163 h 38"/>
              <a:gd name="T2" fmla="*/ 0 w 77"/>
              <a:gd name="T3" fmla="*/ 0 h 38"/>
              <a:gd name="T4" fmla="*/ 0 w 77"/>
              <a:gd name="T5" fmla="*/ 60325 h 38"/>
              <a:gd name="T6" fmla="*/ 122238 w 77"/>
              <a:gd name="T7" fmla="*/ 30163 h 38"/>
              <a:gd name="T8" fmla="*/ 0 60000 65536"/>
              <a:gd name="T9" fmla="*/ 0 60000 65536"/>
              <a:gd name="T10" fmla="*/ 0 60000 65536"/>
              <a:gd name="T11" fmla="*/ 0 60000 65536"/>
              <a:gd name="T12" fmla="*/ 0 w 77"/>
              <a:gd name="T13" fmla="*/ 0 h 38"/>
              <a:gd name="T14" fmla="*/ 77 w 77"/>
              <a:gd name="T15" fmla="*/ 38 h 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" h="38">
                <a:moveTo>
                  <a:pt x="77" y="19"/>
                </a:moveTo>
                <a:lnTo>
                  <a:pt x="0" y="0"/>
                </a:lnTo>
                <a:lnTo>
                  <a:pt x="0" y="38"/>
                </a:lnTo>
                <a:lnTo>
                  <a:pt x="77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" name="Line 93"/>
          <p:cNvSpPr>
            <a:spLocks noChangeShapeType="1"/>
          </p:cNvSpPr>
          <p:nvPr/>
        </p:nvSpPr>
        <p:spPr bwMode="auto">
          <a:xfrm>
            <a:off x="4410075" y="4902200"/>
            <a:ext cx="100013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2" name="Freeform 94"/>
          <p:cNvSpPr>
            <a:spLocks/>
          </p:cNvSpPr>
          <p:nvPr/>
        </p:nvSpPr>
        <p:spPr bwMode="auto">
          <a:xfrm>
            <a:off x="3832225" y="4162425"/>
            <a:ext cx="212725" cy="127000"/>
          </a:xfrm>
          <a:custGeom>
            <a:avLst/>
            <a:gdLst>
              <a:gd name="T0" fmla="*/ 0 w 134"/>
              <a:gd name="T1" fmla="*/ 127000 h 80"/>
              <a:gd name="T2" fmla="*/ 0 w 134"/>
              <a:gd name="T3" fmla="*/ 0 h 80"/>
              <a:gd name="T4" fmla="*/ 212725 w 134"/>
              <a:gd name="T5" fmla="*/ 0 h 80"/>
              <a:gd name="T6" fmla="*/ 0 60000 65536"/>
              <a:gd name="T7" fmla="*/ 0 60000 65536"/>
              <a:gd name="T8" fmla="*/ 0 60000 65536"/>
              <a:gd name="T9" fmla="*/ 0 w 134"/>
              <a:gd name="T10" fmla="*/ 0 h 80"/>
              <a:gd name="T11" fmla="*/ 134 w 134"/>
              <a:gd name="T12" fmla="*/ 80 h 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" h="80">
                <a:moveTo>
                  <a:pt x="0" y="80"/>
                </a:moveTo>
                <a:lnTo>
                  <a:pt x="0" y="0"/>
                </a:lnTo>
                <a:lnTo>
                  <a:pt x="134" y="0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3" name="Freeform 95"/>
          <p:cNvSpPr>
            <a:spLocks/>
          </p:cNvSpPr>
          <p:nvPr/>
        </p:nvSpPr>
        <p:spPr bwMode="auto">
          <a:xfrm>
            <a:off x="4516438" y="4162425"/>
            <a:ext cx="212725" cy="127000"/>
          </a:xfrm>
          <a:custGeom>
            <a:avLst/>
            <a:gdLst>
              <a:gd name="T0" fmla="*/ 0 w 134"/>
              <a:gd name="T1" fmla="*/ 127000 h 80"/>
              <a:gd name="T2" fmla="*/ 0 w 134"/>
              <a:gd name="T3" fmla="*/ 0 h 80"/>
              <a:gd name="T4" fmla="*/ 212725 w 134"/>
              <a:gd name="T5" fmla="*/ 0 h 80"/>
              <a:gd name="T6" fmla="*/ 0 60000 65536"/>
              <a:gd name="T7" fmla="*/ 0 60000 65536"/>
              <a:gd name="T8" fmla="*/ 0 60000 65536"/>
              <a:gd name="T9" fmla="*/ 0 w 134"/>
              <a:gd name="T10" fmla="*/ 0 h 80"/>
              <a:gd name="T11" fmla="*/ 134 w 134"/>
              <a:gd name="T12" fmla="*/ 80 h 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" h="80">
                <a:moveTo>
                  <a:pt x="0" y="80"/>
                </a:moveTo>
                <a:lnTo>
                  <a:pt x="0" y="0"/>
                </a:lnTo>
                <a:lnTo>
                  <a:pt x="134" y="0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4" name="Line 96"/>
          <p:cNvSpPr>
            <a:spLocks noChangeShapeType="1"/>
          </p:cNvSpPr>
          <p:nvPr/>
        </p:nvSpPr>
        <p:spPr bwMode="auto">
          <a:xfrm>
            <a:off x="3933825" y="4618038"/>
            <a:ext cx="0" cy="12700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5" name="Line 97"/>
          <p:cNvSpPr>
            <a:spLocks noChangeShapeType="1"/>
          </p:cNvSpPr>
          <p:nvPr/>
        </p:nvSpPr>
        <p:spPr bwMode="auto">
          <a:xfrm>
            <a:off x="4627563" y="4618038"/>
            <a:ext cx="0" cy="12700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6" name="Rectangle 98"/>
          <p:cNvSpPr>
            <a:spLocks noChangeArrowheads="1"/>
          </p:cNvSpPr>
          <p:nvPr/>
        </p:nvSpPr>
        <p:spPr bwMode="auto">
          <a:xfrm>
            <a:off x="4292600" y="4802188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0000"/>
                </a:solidFill>
                <a:latin typeface="Comic Sans MS" pitchFamily="66" charset="0"/>
              </a:rPr>
              <a:t>0</a:t>
            </a:r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7" name="Freeform 99"/>
          <p:cNvSpPr>
            <a:spLocks/>
          </p:cNvSpPr>
          <p:nvPr/>
        </p:nvSpPr>
        <p:spPr bwMode="auto">
          <a:xfrm>
            <a:off x="3751263" y="4872038"/>
            <a:ext cx="120650" cy="60325"/>
          </a:xfrm>
          <a:custGeom>
            <a:avLst/>
            <a:gdLst>
              <a:gd name="T0" fmla="*/ 120650 w 76"/>
              <a:gd name="T1" fmla="*/ 30163 h 38"/>
              <a:gd name="T2" fmla="*/ 0 w 76"/>
              <a:gd name="T3" fmla="*/ 0 h 38"/>
              <a:gd name="T4" fmla="*/ 0 w 76"/>
              <a:gd name="T5" fmla="*/ 60325 h 38"/>
              <a:gd name="T6" fmla="*/ 120650 w 76"/>
              <a:gd name="T7" fmla="*/ 30163 h 38"/>
              <a:gd name="T8" fmla="*/ 0 60000 65536"/>
              <a:gd name="T9" fmla="*/ 0 60000 65536"/>
              <a:gd name="T10" fmla="*/ 0 60000 65536"/>
              <a:gd name="T11" fmla="*/ 0 60000 65536"/>
              <a:gd name="T12" fmla="*/ 0 w 76"/>
              <a:gd name="T13" fmla="*/ 0 h 38"/>
              <a:gd name="T14" fmla="*/ 76 w 76"/>
              <a:gd name="T15" fmla="*/ 38 h 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" h="38">
                <a:moveTo>
                  <a:pt x="76" y="19"/>
                </a:moveTo>
                <a:lnTo>
                  <a:pt x="0" y="0"/>
                </a:lnTo>
                <a:lnTo>
                  <a:pt x="0" y="38"/>
                </a:lnTo>
                <a:lnTo>
                  <a:pt x="76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8" name="Line 100"/>
          <p:cNvSpPr>
            <a:spLocks noChangeShapeType="1"/>
          </p:cNvSpPr>
          <p:nvPr/>
        </p:nvSpPr>
        <p:spPr bwMode="auto">
          <a:xfrm>
            <a:off x="3714750" y="4902200"/>
            <a:ext cx="101600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9" name="Rectangle 101"/>
          <p:cNvSpPr>
            <a:spLocks noChangeArrowheads="1"/>
          </p:cNvSpPr>
          <p:nvPr/>
        </p:nvSpPr>
        <p:spPr bwMode="auto">
          <a:xfrm>
            <a:off x="3598863" y="4802188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0000"/>
                </a:solidFill>
                <a:latin typeface="Comic Sans MS" pitchFamily="66" charset="0"/>
              </a:rPr>
              <a:t>0</a:t>
            </a:r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00" name="Rectangle 102"/>
          <p:cNvSpPr>
            <a:spLocks noChangeArrowheads="1"/>
          </p:cNvSpPr>
          <p:nvPr/>
        </p:nvSpPr>
        <p:spPr bwMode="auto">
          <a:xfrm>
            <a:off x="4622800" y="4854575"/>
            <a:ext cx="2741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2x1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01" name="Rectangle 105"/>
          <p:cNvSpPr>
            <a:spLocks noChangeArrowheads="1"/>
          </p:cNvSpPr>
          <p:nvPr/>
        </p:nvSpPr>
        <p:spPr bwMode="auto">
          <a:xfrm>
            <a:off x="3933825" y="4854575"/>
            <a:ext cx="2741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2x1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02" name="Freeform 108"/>
          <p:cNvSpPr>
            <a:spLocks/>
          </p:cNvSpPr>
          <p:nvPr/>
        </p:nvSpPr>
        <p:spPr bwMode="auto">
          <a:xfrm>
            <a:off x="3679825" y="4486275"/>
            <a:ext cx="106363" cy="112713"/>
          </a:xfrm>
          <a:custGeom>
            <a:avLst/>
            <a:gdLst>
              <a:gd name="T0" fmla="*/ 0 w 67"/>
              <a:gd name="T1" fmla="*/ 112713 h 71"/>
              <a:gd name="T2" fmla="*/ 106363 w 67"/>
              <a:gd name="T3" fmla="*/ 57150 h 71"/>
              <a:gd name="T4" fmla="*/ 0 w 67"/>
              <a:gd name="T5" fmla="*/ 0 h 71"/>
              <a:gd name="T6" fmla="*/ 0 60000 65536"/>
              <a:gd name="T7" fmla="*/ 0 60000 65536"/>
              <a:gd name="T8" fmla="*/ 0 60000 65536"/>
              <a:gd name="T9" fmla="*/ 0 w 67"/>
              <a:gd name="T10" fmla="*/ 0 h 71"/>
              <a:gd name="T11" fmla="*/ 67 w 67"/>
              <a:gd name="T12" fmla="*/ 71 h 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" h="71">
                <a:moveTo>
                  <a:pt x="0" y="71"/>
                </a:moveTo>
                <a:lnTo>
                  <a:pt x="67" y="36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3" name="Freeform 109"/>
          <p:cNvSpPr>
            <a:spLocks/>
          </p:cNvSpPr>
          <p:nvPr/>
        </p:nvSpPr>
        <p:spPr bwMode="auto">
          <a:xfrm>
            <a:off x="4359275" y="4486275"/>
            <a:ext cx="111125" cy="112713"/>
          </a:xfrm>
          <a:custGeom>
            <a:avLst/>
            <a:gdLst>
              <a:gd name="T0" fmla="*/ 0 w 70"/>
              <a:gd name="T1" fmla="*/ 112713 h 71"/>
              <a:gd name="T2" fmla="*/ 111125 w 70"/>
              <a:gd name="T3" fmla="*/ 57150 h 71"/>
              <a:gd name="T4" fmla="*/ 0 w 70"/>
              <a:gd name="T5" fmla="*/ 0 h 71"/>
              <a:gd name="T6" fmla="*/ 0 60000 65536"/>
              <a:gd name="T7" fmla="*/ 0 60000 65536"/>
              <a:gd name="T8" fmla="*/ 0 60000 65536"/>
              <a:gd name="T9" fmla="*/ 0 w 70"/>
              <a:gd name="T10" fmla="*/ 0 h 71"/>
              <a:gd name="T11" fmla="*/ 70 w 70"/>
              <a:gd name="T12" fmla="*/ 71 h 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0" h="71">
                <a:moveTo>
                  <a:pt x="0" y="71"/>
                </a:moveTo>
                <a:lnTo>
                  <a:pt x="70" y="36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4" name="Rectangle 110"/>
          <p:cNvSpPr>
            <a:spLocks noChangeArrowheads="1"/>
          </p:cNvSpPr>
          <p:nvPr/>
        </p:nvSpPr>
        <p:spPr bwMode="auto">
          <a:xfrm>
            <a:off x="3675063" y="4294188"/>
            <a:ext cx="319087" cy="319087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5" name="Rectangle 111"/>
          <p:cNvSpPr>
            <a:spLocks noChangeArrowheads="1"/>
          </p:cNvSpPr>
          <p:nvPr/>
        </p:nvSpPr>
        <p:spPr bwMode="auto">
          <a:xfrm>
            <a:off x="3878263" y="4745038"/>
            <a:ext cx="319087" cy="319087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6" name="Rectangle 112"/>
          <p:cNvSpPr>
            <a:spLocks noChangeArrowheads="1"/>
          </p:cNvSpPr>
          <p:nvPr/>
        </p:nvSpPr>
        <p:spPr bwMode="auto">
          <a:xfrm>
            <a:off x="4359275" y="4294188"/>
            <a:ext cx="319088" cy="319087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7" name="Freeform 113"/>
          <p:cNvSpPr>
            <a:spLocks/>
          </p:cNvSpPr>
          <p:nvPr/>
        </p:nvSpPr>
        <p:spPr bwMode="auto">
          <a:xfrm>
            <a:off x="4572000" y="4745038"/>
            <a:ext cx="319088" cy="319087"/>
          </a:xfrm>
          <a:custGeom>
            <a:avLst/>
            <a:gdLst>
              <a:gd name="T0" fmla="*/ 161925 w 201"/>
              <a:gd name="T1" fmla="*/ 319087 h 201"/>
              <a:gd name="T2" fmla="*/ 0 w 201"/>
              <a:gd name="T3" fmla="*/ 319087 h 201"/>
              <a:gd name="T4" fmla="*/ 0 w 201"/>
              <a:gd name="T5" fmla="*/ 0 h 201"/>
              <a:gd name="T6" fmla="*/ 319088 w 201"/>
              <a:gd name="T7" fmla="*/ 0 h 201"/>
              <a:gd name="T8" fmla="*/ 319088 w 201"/>
              <a:gd name="T9" fmla="*/ 319087 h 201"/>
              <a:gd name="T10" fmla="*/ 161925 w 201"/>
              <a:gd name="T11" fmla="*/ 319087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1"/>
              <a:gd name="T19" fmla="*/ 0 h 201"/>
              <a:gd name="T20" fmla="*/ 201 w 201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1" h="201">
                <a:moveTo>
                  <a:pt x="102" y="201"/>
                </a:moveTo>
                <a:lnTo>
                  <a:pt x="0" y="201"/>
                </a:lnTo>
                <a:lnTo>
                  <a:pt x="0" y="0"/>
                </a:lnTo>
                <a:lnTo>
                  <a:pt x="201" y="0"/>
                </a:lnTo>
                <a:lnTo>
                  <a:pt x="201" y="201"/>
                </a:lnTo>
                <a:lnTo>
                  <a:pt x="102" y="201"/>
                </a:lnTo>
              </a:path>
            </a:pathLst>
          </a:cu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8" name="Rectangle 114"/>
          <p:cNvSpPr>
            <a:spLocks noChangeArrowheads="1"/>
          </p:cNvSpPr>
          <p:nvPr/>
        </p:nvSpPr>
        <p:spPr bwMode="auto">
          <a:xfrm>
            <a:off x="4257675" y="4745038"/>
            <a:ext cx="152400" cy="319087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9" name="Rectangle 115"/>
          <p:cNvSpPr>
            <a:spLocks noChangeArrowheads="1"/>
          </p:cNvSpPr>
          <p:nvPr/>
        </p:nvSpPr>
        <p:spPr bwMode="auto">
          <a:xfrm>
            <a:off x="3563938" y="4745038"/>
            <a:ext cx="150812" cy="319087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0" name="Rectangle 116"/>
          <p:cNvSpPr>
            <a:spLocks noChangeArrowheads="1"/>
          </p:cNvSpPr>
          <p:nvPr/>
        </p:nvSpPr>
        <p:spPr bwMode="auto">
          <a:xfrm>
            <a:off x="2335213" y="3830638"/>
            <a:ext cx="85600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0000"/>
                </a:solidFill>
                <a:latin typeface="Comic Sans MS" pitchFamily="66" charset="0"/>
              </a:rPr>
              <a:t>CLB output</a:t>
            </a:r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11" name="Rectangle 117"/>
          <p:cNvSpPr>
            <a:spLocks noChangeArrowheads="1"/>
          </p:cNvSpPr>
          <p:nvPr/>
        </p:nvSpPr>
        <p:spPr bwMode="auto">
          <a:xfrm>
            <a:off x="2624138" y="4013200"/>
            <a:ext cx="642805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0000"/>
                </a:solidFill>
                <a:latin typeface="Comic Sans MS" pitchFamily="66" charset="0"/>
              </a:rPr>
              <a:t>flip-flop</a:t>
            </a:r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12" name="Rectangle 118"/>
          <p:cNvSpPr>
            <a:spLocks noChangeArrowheads="1"/>
          </p:cNvSpPr>
          <p:nvPr/>
        </p:nvSpPr>
        <p:spPr bwMode="auto">
          <a:xfrm>
            <a:off x="2830513" y="4630738"/>
            <a:ext cx="36869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0000"/>
                </a:solidFill>
                <a:latin typeface="Comic Sans MS" pitchFamily="66" charset="0"/>
              </a:rPr>
              <a:t>1-bit</a:t>
            </a:r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13" name="Rectangle 119"/>
          <p:cNvSpPr>
            <a:spLocks noChangeArrowheads="1"/>
          </p:cNvSpPr>
          <p:nvPr/>
        </p:nvSpPr>
        <p:spPr bwMode="auto">
          <a:xfrm>
            <a:off x="2335213" y="4813300"/>
            <a:ext cx="85600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0000"/>
                </a:solidFill>
                <a:latin typeface="Comic Sans MS" pitchFamily="66" charset="0"/>
              </a:rPr>
              <a:t>CLB output</a:t>
            </a:r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14" name="Rectangle 120"/>
          <p:cNvSpPr>
            <a:spLocks noChangeArrowheads="1"/>
          </p:cNvSpPr>
          <p:nvPr/>
        </p:nvSpPr>
        <p:spPr bwMode="auto">
          <a:xfrm>
            <a:off x="2219325" y="4992688"/>
            <a:ext cx="56586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0000"/>
                </a:solidFill>
                <a:latin typeface="Comic Sans MS" pitchFamily="66" charset="0"/>
              </a:rPr>
              <a:t>configu</a:t>
            </a:r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15" name="Rectangle 121"/>
          <p:cNvSpPr>
            <a:spLocks noChangeArrowheads="1"/>
          </p:cNvSpPr>
          <p:nvPr/>
        </p:nvSpPr>
        <p:spPr bwMode="auto">
          <a:xfrm>
            <a:off x="2743200" y="4992688"/>
            <a:ext cx="8015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0000"/>
                </a:solidFill>
                <a:latin typeface="Comic Sans MS" pitchFamily="66" charset="0"/>
              </a:rPr>
              <a:t>r</a:t>
            </a:r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16" name="Rectangle 122"/>
          <p:cNvSpPr>
            <a:spLocks noChangeArrowheads="1"/>
          </p:cNvSpPr>
          <p:nvPr/>
        </p:nvSpPr>
        <p:spPr bwMode="auto">
          <a:xfrm>
            <a:off x="2795588" y="4992688"/>
            <a:ext cx="38472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0000"/>
                </a:solidFill>
                <a:latin typeface="Comic Sans MS" pitchFamily="66" charset="0"/>
              </a:rPr>
              <a:t>ation</a:t>
            </a:r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17" name="Rectangle 123"/>
          <p:cNvSpPr>
            <a:spLocks noChangeArrowheads="1"/>
          </p:cNvSpPr>
          <p:nvPr/>
        </p:nvSpPr>
        <p:spPr bwMode="auto">
          <a:xfrm>
            <a:off x="2555875" y="5175250"/>
            <a:ext cx="439223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0000"/>
                </a:solidFill>
                <a:latin typeface="Comic Sans MS" pitchFamily="66" charset="0"/>
              </a:rPr>
              <a:t>memo</a:t>
            </a:r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18" name="Rectangle 124"/>
          <p:cNvSpPr>
            <a:spLocks noChangeArrowheads="1"/>
          </p:cNvSpPr>
          <p:nvPr/>
        </p:nvSpPr>
        <p:spPr bwMode="auto">
          <a:xfrm>
            <a:off x="3006725" y="5175250"/>
            <a:ext cx="8015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0000"/>
                </a:solidFill>
                <a:latin typeface="Comic Sans MS" pitchFamily="66" charset="0"/>
              </a:rPr>
              <a:t>r</a:t>
            </a:r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19" name="Rectangle 125"/>
          <p:cNvSpPr>
            <a:spLocks noChangeArrowheads="1"/>
          </p:cNvSpPr>
          <p:nvPr/>
        </p:nvSpPr>
        <p:spPr bwMode="auto">
          <a:xfrm>
            <a:off x="3065463" y="5175250"/>
            <a:ext cx="8656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0000"/>
                </a:solidFill>
                <a:latin typeface="Comic Sans MS" pitchFamily="66" charset="0"/>
              </a:rPr>
              <a:t>y</a:t>
            </a:r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0" name="Rectangle 126"/>
          <p:cNvSpPr>
            <a:spLocks noChangeArrowheads="1"/>
          </p:cNvSpPr>
          <p:nvPr/>
        </p:nvSpPr>
        <p:spPr bwMode="auto">
          <a:xfrm>
            <a:off x="3898900" y="4733925"/>
            <a:ext cx="5770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21" name="Rectangle 127"/>
          <p:cNvSpPr>
            <a:spLocks noChangeArrowheads="1"/>
          </p:cNvSpPr>
          <p:nvPr/>
        </p:nvSpPr>
        <p:spPr bwMode="auto">
          <a:xfrm>
            <a:off x="4011613" y="4733925"/>
            <a:ext cx="7854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22" name="Rectangle 128"/>
          <p:cNvSpPr>
            <a:spLocks noChangeArrowheads="1"/>
          </p:cNvSpPr>
          <p:nvPr/>
        </p:nvSpPr>
        <p:spPr bwMode="auto">
          <a:xfrm>
            <a:off x="4592638" y="4733925"/>
            <a:ext cx="5770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23" name="Rectangle 129"/>
          <p:cNvSpPr>
            <a:spLocks noChangeArrowheads="1"/>
          </p:cNvSpPr>
          <p:nvPr/>
        </p:nvSpPr>
        <p:spPr bwMode="auto">
          <a:xfrm>
            <a:off x="4703763" y="4733925"/>
            <a:ext cx="7854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24" name="Line 130"/>
          <p:cNvSpPr>
            <a:spLocks noChangeShapeType="1"/>
          </p:cNvSpPr>
          <p:nvPr/>
        </p:nvSpPr>
        <p:spPr bwMode="auto">
          <a:xfrm>
            <a:off x="3335338" y="5672138"/>
            <a:ext cx="1838325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5" name="Freeform 131"/>
          <p:cNvSpPr>
            <a:spLocks/>
          </p:cNvSpPr>
          <p:nvPr/>
        </p:nvSpPr>
        <p:spPr bwMode="auto">
          <a:xfrm>
            <a:off x="5149850" y="5627688"/>
            <a:ext cx="161925" cy="90487"/>
          </a:xfrm>
          <a:custGeom>
            <a:avLst/>
            <a:gdLst>
              <a:gd name="T0" fmla="*/ 0 w 102"/>
              <a:gd name="T1" fmla="*/ 90487 h 57"/>
              <a:gd name="T2" fmla="*/ 161925 w 102"/>
              <a:gd name="T3" fmla="*/ 44450 h 57"/>
              <a:gd name="T4" fmla="*/ 0 w 102"/>
              <a:gd name="T5" fmla="*/ 0 h 57"/>
              <a:gd name="T6" fmla="*/ 0 w 102"/>
              <a:gd name="T7" fmla="*/ 90487 h 57"/>
              <a:gd name="T8" fmla="*/ 0 60000 65536"/>
              <a:gd name="T9" fmla="*/ 0 60000 65536"/>
              <a:gd name="T10" fmla="*/ 0 60000 65536"/>
              <a:gd name="T11" fmla="*/ 0 60000 65536"/>
              <a:gd name="T12" fmla="*/ 0 w 102"/>
              <a:gd name="T13" fmla="*/ 0 h 57"/>
              <a:gd name="T14" fmla="*/ 102 w 102"/>
              <a:gd name="T15" fmla="*/ 57 h 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2" h="57">
                <a:moveTo>
                  <a:pt x="0" y="57"/>
                </a:moveTo>
                <a:lnTo>
                  <a:pt x="102" y="28"/>
                </a:lnTo>
                <a:lnTo>
                  <a:pt x="0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6" name="Rectangle 132"/>
          <p:cNvSpPr>
            <a:spLocks noChangeArrowheads="1"/>
          </p:cNvSpPr>
          <p:nvPr/>
        </p:nvSpPr>
        <p:spPr bwMode="auto">
          <a:xfrm>
            <a:off x="4079875" y="1519238"/>
            <a:ext cx="29815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CLB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27" name="Rectangle 133"/>
          <p:cNvSpPr>
            <a:spLocks noChangeArrowheads="1"/>
          </p:cNvSpPr>
          <p:nvPr/>
        </p:nvSpPr>
        <p:spPr bwMode="auto">
          <a:xfrm>
            <a:off x="6851650" y="1720850"/>
            <a:ext cx="1063625" cy="2309813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8" name="Line 134"/>
          <p:cNvSpPr>
            <a:spLocks noChangeShapeType="1"/>
          </p:cNvSpPr>
          <p:nvPr/>
        </p:nvSpPr>
        <p:spPr bwMode="auto">
          <a:xfrm>
            <a:off x="7566025" y="4010025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9" name="Rectangle 135"/>
          <p:cNvSpPr>
            <a:spLocks noChangeArrowheads="1"/>
          </p:cNvSpPr>
          <p:nvPr/>
        </p:nvSpPr>
        <p:spPr bwMode="auto">
          <a:xfrm>
            <a:off x="7265988" y="1963738"/>
            <a:ext cx="593725" cy="1808162"/>
          </a:xfrm>
          <a:prstGeom prst="rect">
            <a:avLst/>
          </a:prstGeom>
          <a:solidFill>
            <a:srgbClr val="D4E0F3"/>
          </a:solidFill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0" name="Line 136"/>
          <p:cNvSpPr>
            <a:spLocks noChangeShapeType="1"/>
          </p:cNvSpPr>
          <p:nvPr/>
        </p:nvSpPr>
        <p:spPr bwMode="auto">
          <a:xfrm>
            <a:off x="7261225" y="2190750"/>
            <a:ext cx="598488" cy="0"/>
          </a:xfrm>
          <a:prstGeom prst="line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1" name="Line 137"/>
          <p:cNvSpPr>
            <a:spLocks noChangeShapeType="1"/>
          </p:cNvSpPr>
          <p:nvPr/>
        </p:nvSpPr>
        <p:spPr bwMode="auto">
          <a:xfrm>
            <a:off x="7261225" y="2414588"/>
            <a:ext cx="598488" cy="0"/>
          </a:xfrm>
          <a:prstGeom prst="line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2" name="Line 138"/>
          <p:cNvSpPr>
            <a:spLocks noChangeShapeType="1"/>
          </p:cNvSpPr>
          <p:nvPr/>
        </p:nvSpPr>
        <p:spPr bwMode="auto">
          <a:xfrm>
            <a:off x="7261225" y="2643188"/>
            <a:ext cx="598488" cy="0"/>
          </a:xfrm>
          <a:prstGeom prst="line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3" name="Line 139"/>
          <p:cNvSpPr>
            <a:spLocks noChangeShapeType="1"/>
          </p:cNvSpPr>
          <p:nvPr/>
        </p:nvSpPr>
        <p:spPr bwMode="auto">
          <a:xfrm>
            <a:off x="7261225" y="2870200"/>
            <a:ext cx="598488" cy="0"/>
          </a:xfrm>
          <a:prstGeom prst="line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4" name="Line 140"/>
          <p:cNvSpPr>
            <a:spLocks noChangeShapeType="1"/>
          </p:cNvSpPr>
          <p:nvPr/>
        </p:nvSpPr>
        <p:spPr bwMode="auto">
          <a:xfrm>
            <a:off x="7261225" y="3094038"/>
            <a:ext cx="598488" cy="0"/>
          </a:xfrm>
          <a:prstGeom prst="line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5" name="Line 141"/>
          <p:cNvSpPr>
            <a:spLocks noChangeShapeType="1"/>
          </p:cNvSpPr>
          <p:nvPr/>
        </p:nvSpPr>
        <p:spPr bwMode="auto">
          <a:xfrm>
            <a:off x="7261225" y="3321050"/>
            <a:ext cx="598488" cy="0"/>
          </a:xfrm>
          <a:prstGeom prst="line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6" name="Line 142"/>
          <p:cNvSpPr>
            <a:spLocks noChangeShapeType="1"/>
          </p:cNvSpPr>
          <p:nvPr/>
        </p:nvSpPr>
        <p:spPr bwMode="auto">
          <a:xfrm>
            <a:off x="7261225" y="3549650"/>
            <a:ext cx="598488" cy="0"/>
          </a:xfrm>
          <a:prstGeom prst="line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7" name="Rectangle 143"/>
          <p:cNvSpPr>
            <a:spLocks noChangeArrowheads="1"/>
          </p:cNvSpPr>
          <p:nvPr/>
        </p:nvSpPr>
        <p:spPr bwMode="auto">
          <a:xfrm>
            <a:off x="6931025" y="1743075"/>
            <a:ext cx="29976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8x2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38" name="Rectangle 146"/>
          <p:cNvSpPr>
            <a:spLocks noChangeArrowheads="1"/>
          </p:cNvSpPr>
          <p:nvPr/>
        </p:nvSpPr>
        <p:spPr bwMode="auto">
          <a:xfrm>
            <a:off x="7191375" y="1743075"/>
            <a:ext cx="3683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Mem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39" name="Rectangle 147"/>
          <p:cNvSpPr>
            <a:spLocks noChangeArrowheads="1"/>
          </p:cNvSpPr>
          <p:nvPr/>
        </p:nvSpPr>
        <p:spPr bwMode="auto">
          <a:xfrm>
            <a:off x="7551738" y="1743075"/>
            <a:ext cx="4167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.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40" name="Rectangle 148"/>
          <p:cNvSpPr>
            <a:spLocks noChangeArrowheads="1"/>
          </p:cNvSpPr>
          <p:nvPr/>
        </p:nvSpPr>
        <p:spPr bwMode="auto">
          <a:xfrm>
            <a:off x="7472363" y="1989138"/>
            <a:ext cx="20197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00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41" name="Rectangle 149"/>
          <p:cNvSpPr>
            <a:spLocks noChangeArrowheads="1"/>
          </p:cNvSpPr>
          <p:nvPr/>
        </p:nvSpPr>
        <p:spPr bwMode="auto">
          <a:xfrm>
            <a:off x="7472363" y="2212975"/>
            <a:ext cx="20197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00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42" name="Rectangle 150"/>
          <p:cNvSpPr>
            <a:spLocks noChangeArrowheads="1"/>
          </p:cNvSpPr>
          <p:nvPr/>
        </p:nvSpPr>
        <p:spPr bwMode="auto">
          <a:xfrm>
            <a:off x="7472363" y="2438400"/>
            <a:ext cx="20197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00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43" name="Rectangle 151"/>
          <p:cNvSpPr>
            <a:spLocks noChangeArrowheads="1"/>
          </p:cNvSpPr>
          <p:nvPr/>
        </p:nvSpPr>
        <p:spPr bwMode="auto">
          <a:xfrm>
            <a:off x="7472363" y="2662238"/>
            <a:ext cx="20197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00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44" name="Rectangle 152"/>
          <p:cNvSpPr>
            <a:spLocks noChangeArrowheads="1"/>
          </p:cNvSpPr>
          <p:nvPr/>
        </p:nvSpPr>
        <p:spPr bwMode="auto">
          <a:xfrm>
            <a:off x="7472363" y="2894013"/>
            <a:ext cx="20197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00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45" name="Rectangle 153"/>
          <p:cNvSpPr>
            <a:spLocks noChangeArrowheads="1"/>
          </p:cNvSpPr>
          <p:nvPr/>
        </p:nvSpPr>
        <p:spPr bwMode="auto">
          <a:xfrm>
            <a:off x="7472363" y="3114675"/>
            <a:ext cx="20197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00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46" name="Rectangle 154"/>
          <p:cNvSpPr>
            <a:spLocks noChangeArrowheads="1"/>
          </p:cNvSpPr>
          <p:nvPr/>
        </p:nvSpPr>
        <p:spPr bwMode="auto">
          <a:xfrm>
            <a:off x="7472363" y="3346450"/>
            <a:ext cx="20197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00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47" name="Rectangle 155"/>
          <p:cNvSpPr>
            <a:spLocks noChangeArrowheads="1"/>
          </p:cNvSpPr>
          <p:nvPr/>
        </p:nvSpPr>
        <p:spPr bwMode="auto">
          <a:xfrm>
            <a:off x="7472363" y="3563938"/>
            <a:ext cx="20197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00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48" name="Rectangle 156"/>
          <p:cNvSpPr>
            <a:spLocks noChangeArrowheads="1"/>
          </p:cNvSpPr>
          <p:nvPr/>
        </p:nvSpPr>
        <p:spPr bwMode="auto">
          <a:xfrm>
            <a:off x="7142163" y="1989138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49" name="Rectangle 157"/>
          <p:cNvSpPr>
            <a:spLocks noChangeArrowheads="1"/>
          </p:cNvSpPr>
          <p:nvPr/>
        </p:nvSpPr>
        <p:spPr bwMode="auto">
          <a:xfrm>
            <a:off x="7142163" y="2212975"/>
            <a:ext cx="7534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50" name="Rectangle 158"/>
          <p:cNvSpPr>
            <a:spLocks noChangeArrowheads="1"/>
          </p:cNvSpPr>
          <p:nvPr/>
        </p:nvSpPr>
        <p:spPr bwMode="auto">
          <a:xfrm>
            <a:off x="7142163" y="2438400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51" name="Rectangle 159"/>
          <p:cNvSpPr>
            <a:spLocks noChangeArrowheads="1"/>
          </p:cNvSpPr>
          <p:nvPr/>
        </p:nvSpPr>
        <p:spPr bwMode="auto">
          <a:xfrm>
            <a:off x="7142163" y="2662238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52" name="Rectangle 160"/>
          <p:cNvSpPr>
            <a:spLocks noChangeArrowheads="1"/>
          </p:cNvSpPr>
          <p:nvPr/>
        </p:nvSpPr>
        <p:spPr bwMode="auto">
          <a:xfrm>
            <a:off x="7142163" y="2894013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4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53" name="Rectangle 161"/>
          <p:cNvSpPr>
            <a:spLocks noChangeArrowheads="1"/>
          </p:cNvSpPr>
          <p:nvPr/>
        </p:nvSpPr>
        <p:spPr bwMode="auto">
          <a:xfrm>
            <a:off x="7142163" y="3114675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54" name="Rectangle 162"/>
          <p:cNvSpPr>
            <a:spLocks noChangeArrowheads="1"/>
          </p:cNvSpPr>
          <p:nvPr/>
        </p:nvSpPr>
        <p:spPr bwMode="auto">
          <a:xfrm>
            <a:off x="7142163" y="3346450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6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55" name="Rectangle 163"/>
          <p:cNvSpPr>
            <a:spLocks noChangeArrowheads="1"/>
          </p:cNvSpPr>
          <p:nvPr/>
        </p:nvSpPr>
        <p:spPr bwMode="auto">
          <a:xfrm>
            <a:off x="7142163" y="3563938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7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56" name="Rectangle 164"/>
          <p:cNvSpPr>
            <a:spLocks noChangeArrowheads="1"/>
          </p:cNvSpPr>
          <p:nvPr/>
        </p:nvSpPr>
        <p:spPr bwMode="auto">
          <a:xfrm>
            <a:off x="6883400" y="2789238"/>
            <a:ext cx="1841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a2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57" name="Rectangle 165"/>
          <p:cNvSpPr>
            <a:spLocks noChangeArrowheads="1"/>
          </p:cNvSpPr>
          <p:nvPr/>
        </p:nvSpPr>
        <p:spPr bwMode="auto">
          <a:xfrm>
            <a:off x="6883400" y="2959100"/>
            <a:ext cx="16030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a1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58" name="Rectangle 166"/>
          <p:cNvSpPr>
            <a:spLocks noChangeArrowheads="1"/>
          </p:cNvSpPr>
          <p:nvPr/>
        </p:nvSpPr>
        <p:spPr bwMode="auto">
          <a:xfrm>
            <a:off x="6883400" y="3162300"/>
            <a:ext cx="1841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a0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59" name="Freeform 167"/>
          <p:cNvSpPr>
            <a:spLocks/>
          </p:cNvSpPr>
          <p:nvPr/>
        </p:nvSpPr>
        <p:spPr bwMode="auto">
          <a:xfrm>
            <a:off x="7808913" y="5054600"/>
            <a:ext cx="404812" cy="233363"/>
          </a:xfrm>
          <a:custGeom>
            <a:avLst/>
            <a:gdLst>
              <a:gd name="T0" fmla="*/ 0 w 255"/>
              <a:gd name="T1" fmla="*/ 0 h 147"/>
              <a:gd name="T2" fmla="*/ 0 w 255"/>
              <a:gd name="T3" fmla="*/ 233363 h 147"/>
              <a:gd name="T4" fmla="*/ 404812 w 255"/>
              <a:gd name="T5" fmla="*/ 233363 h 147"/>
              <a:gd name="T6" fmla="*/ 0 60000 65536"/>
              <a:gd name="T7" fmla="*/ 0 60000 65536"/>
              <a:gd name="T8" fmla="*/ 0 60000 65536"/>
              <a:gd name="T9" fmla="*/ 0 w 255"/>
              <a:gd name="T10" fmla="*/ 0 h 147"/>
              <a:gd name="T11" fmla="*/ 255 w 255"/>
              <a:gd name="T12" fmla="*/ 147 h 1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5" h="147">
                <a:moveTo>
                  <a:pt x="0" y="0"/>
                </a:moveTo>
                <a:lnTo>
                  <a:pt x="0" y="147"/>
                </a:lnTo>
                <a:lnTo>
                  <a:pt x="255" y="147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0" name="Freeform 168"/>
          <p:cNvSpPr>
            <a:spLocks/>
          </p:cNvSpPr>
          <p:nvPr/>
        </p:nvSpPr>
        <p:spPr bwMode="auto">
          <a:xfrm>
            <a:off x="8183563" y="5241925"/>
            <a:ext cx="161925" cy="92075"/>
          </a:xfrm>
          <a:custGeom>
            <a:avLst/>
            <a:gdLst>
              <a:gd name="T0" fmla="*/ 0 w 102"/>
              <a:gd name="T1" fmla="*/ 92075 h 58"/>
              <a:gd name="T2" fmla="*/ 161925 w 102"/>
              <a:gd name="T3" fmla="*/ 46038 h 58"/>
              <a:gd name="T4" fmla="*/ 0 w 102"/>
              <a:gd name="T5" fmla="*/ 0 h 58"/>
              <a:gd name="T6" fmla="*/ 0 w 102"/>
              <a:gd name="T7" fmla="*/ 92075 h 58"/>
              <a:gd name="T8" fmla="*/ 0 60000 65536"/>
              <a:gd name="T9" fmla="*/ 0 60000 65536"/>
              <a:gd name="T10" fmla="*/ 0 60000 65536"/>
              <a:gd name="T11" fmla="*/ 0 60000 65536"/>
              <a:gd name="T12" fmla="*/ 0 w 102"/>
              <a:gd name="T13" fmla="*/ 0 h 58"/>
              <a:gd name="T14" fmla="*/ 102 w 102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2" h="58">
                <a:moveTo>
                  <a:pt x="0" y="58"/>
                </a:moveTo>
                <a:lnTo>
                  <a:pt x="102" y="29"/>
                </a:lnTo>
                <a:lnTo>
                  <a:pt x="0" y="0"/>
                </a:lnTo>
                <a:lnTo>
                  <a:pt x="0" y="5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1" name="Freeform 169"/>
          <p:cNvSpPr>
            <a:spLocks/>
          </p:cNvSpPr>
          <p:nvPr/>
        </p:nvSpPr>
        <p:spPr bwMode="auto">
          <a:xfrm>
            <a:off x="7119938" y="5064125"/>
            <a:ext cx="1104900" cy="415925"/>
          </a:xfrm>
          <a:custGeom>
            <a:avLst/>
            <a:gdLst>
              <a:gd name="T0" fmla="*/ 0 w 696"/>
              <a:gd name="T1" fmla="*/ 0 h 262"/>
              <a:gd name="T2" fmla="*/ 0 w 696"/>
              <a:gd name="T3" fmla="*/ 415925 h 262"/>
              <a:gd name="T4" fmla="*/ 1104900 w 696"/>
              <a:gd name="T5" fmla="*/ 415925 h 262"/>
              <a:gd name="T6" fmla="*/ 0 60000 65536"/>
              <a:gd name="T7" fmla="*/ 0 60000 65536"/>
              <a:gd name="T8" fmla="*/ 0 60000 65536"/>
              <a:gd name="T9" fmla="*/ 0 w 696"/>
              <a:gd name="T10" fmla="*/ 0 h 262"/>
              <a:gd name="T11" fmla="*/ 696 w 696"/>
              <a:gd name="T12" fmla="*/ 262 h 2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6" h="262">
                <a:moveTo>
                  <a:pt x="0" y="0"/>
                </a:moveTo>
                <a:lnTo>
                  <a:pt x="0" y="262"/>
                </a:lnTo>
                <a:lnTo>
                  <a:pt x="696" y="262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2" name="Freeform 170"/>
          <p:cNvSpPr>
            <a:spLocks/>
          </p:cNvSpPr>
          <p:nvPr/>
        </p:nvSpPr>
        <p:spPr bwMode="auto">
          <a:xfrm>
            <a:off x="8193088" y="5434013"/>
            <a:ext cx="163512" cy="92075"/>
          </a:xfrm>
          <a:custGeom>
            <a:avLst/>
            <a:gdLst>
              <a:gd name="T0" fmla="*/ 0 w 103"/>
              <a:gd name="T1" fmla="*/ 92075 h 58"/>
              <a:gd name="T2" fmla="*/ 163512 w 103"/>
              <a:gd name="T3" fmla="*/ 46038 h 58"/>
              <a:gd name="T4" fmla="*/ 0 w 103"/>
              <a:gd name="T5" fmla="*/ 0 h 58"/>
              <a:gd name="T6" fmla="*/ 0 w 103"/>
              <a:gd name="T7" fmla="*/ 92075 h 58"/>
              <a:gd name="T8" fmla="*/ 0 60000 65536"/>
              <a:gd name="T9" fmla="*/ 0 60000 65536"/>
              <a:gd name="T10" fmla="*/ 0 60000 65536"/>
              <a:gd name="T11" fmla="*/ 0 60000 65536"/>
              <a:gd name="T12" fmla="*/ 0 w 103"/>
              <a:gd name="T13" fmla="*/ 0 h 58"/>
              <a:gd name="T14" fmla="*/ 103 w 103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3" h="58">
                <a:moveTo>
                  <a:pt x="0" y="58"/>
                </a:moveTo>
                <a:lnTo>
                  <a:pt x="103" y="29"/>
                </a:lnTo>
                <a:lnTo>
                  <a:pt x="0" y="0"/>
                </a:lnTo>
                <a:lnTo>
                  <a:pt x="0" y="5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3" name="Line 171"/>
          <p:cNvSpPr>
            <a:spLocks noChangeShapeType="1"/>
          </p:cNvSpPr>
          <p:nvPr/>
        </p:nvSpPr>
        <p:spPr bwMode="auto">
          <a:xfrm>
            <a:off x="7515225" y="5500688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4" name="Rectangle 172"/>
          <p:cNvSpPr>
            <a:spLocks noChangeArrowheads="1"/>
          </p:cNvSpPr>
          <p:nvPr/>
        </p:nvSpPr>
        <p:spPr bwMode="auto">
          <a:xfrm>
            <a:off x="6577013" y="1492250"/>
            <a:ext cx="1485900" cy="3744913"/>
          </a:xfrm>
          <a:prstGeom prst="rect">
            <a:avLst/>
          </a:prstGeom>
          <a:noFill/>
          <a:ln w="2063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5" name="Oval 173"/>
          <p:cNvSpPr>
            <a:spLocks noChangeArrowheads="1"/>
          </p:cNvSpPr>
          <p:nvPr/>
        </p:nvSpPr>
        <p:spPr bwMode="auto">
          <a:xfrm>
            <a:off x="7089775" y="4122738"/>
            <a:ext cx="76200" cy="74612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6" name="Oval 174"/>
          <p:cNvSpPr>
            <a:spLocks noChangeArrowheads="1"/>
          </p:cNvSpPr>
          <p:nvPr/>
        </p:nvSpPr>
        <p:spPr bwMode="auto">
          <a:xfrm>
            <a:off x="7783513" y="4122738"/>
            <a:ext cx="76200" cy="74612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7" name="Line 175"/>
          <p:cNvSpPr>
            <a:spLocks noChangeShapeType="1"/>
          </p:cNvSpPr>
          <p:nvPr/>
        </p:nvSpPr>
        <p:spPr bwMode="auto">
          <a:xfrm>
            <a:off x="7129463" y="4041775"/>
            <a:ext cx="0" cy="703263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8" name="Line 176"/>
          <p:cNvSpPr>
            <a:spLocks noChangeShapeType="1"/>
          </p:cNvSpPr>
          <p:nvPr/>
        </p:nvSpPr>
        <p:spPr bwMode="auto">
          <a:xfrm>
            <a:off x="7818438" y="4041775"/>
            <a:ext cx="0" cy="703263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9" name="Line 177"/>
          <p:cNvSpPr>
            <a:spLocks noChangeShapeType="1"/>
          </p:cNvSpPr>
          <p:nvPr/>
        </p:nvSpPr>
        <p:spPr bwMode="auto">
          <a:xfrm>
            <a:off x="7545388" y="4035425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0" name="Rectangle 178"/>
          <p:cNvSpPr>
            <a:spLocks noChangeArrowheads="1"/>
          </p:cNvSpPr>
          <p:nvPr/>
        </p:nvSpPr>
        <p:spPr bwMode="auto">
          <a:xfrm>
            <a:off x="7670800" y="3851275"/>
            <a:ext cx="2212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D0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71" name="Rectangle 179"/>
          <p:cNvSpPr>
            <a:spLocks noChangeArrowheads="1"/>
          </p:cNvSpPr>
          <p:nvPr/>
        </p:nvSpPr>
        <p:spPr bwMode="auto">
          <a:xfrm>
            <a:off x="7027863" y="3851275"/>
            <a:ext cx="19556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D1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72" name="Freeform 180"/>
          <p:cNvSpPr>
            <a:spLocks/>
          </p:cNvSpPr>
          <p:nvPr/>
        </p:nvSpPr>
        <p:spPr bwMode="auto">
          <a:xfrm>
            <a:off x="7529513" y="4872038"/>
            <a:ext cx="122237" cy="60325"/>
          </a:xfrm>
          <a:custGeom>
            <a:avLst/>
            <a:gdLst>
              <a:gd name="T0" fmla="*/ 122237 w 77"/>
              <a:gd name="T1" fmla="*/ 30163 h 38"/>
              <a:gd name="T2" fmla="*/ 0 w 77"/>
              <a:gd name="T3" fmla="*/ 0 h 38"/>
              <a:gd name="T4" fmla="*/ 0 w 77"/>
              <a:gd name="T5" fmla="*/ 60325 h 38"/>
              <a:gd name="T6" fmla="*/ 122237 w 77"/>
              <a:gd name="T7" fmla="*/ 30163 h 38"/>
              <a:gd name="T8" fmla="*/ 0 60000 65536"/>
              <a:gd name="T9" fmla="*/ 0 60000 65536"/>
              <a:gd name="T10" fmla="*/ 0 60000 65536"/>
              <a:gd name="T11" fmla="*/ 0 60000 65536"/>
              <a:gd name="T12" fmla="*/ 0 w 77"/>
              <a:gd name="T13" fmla="*/ 0 h 38"/>
              <a:gd name="T14" fmla="*/ 77 w 77"/>
              <a:gd name="T15" fmla="*/ 38 h 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" h="38">
                <a:moveTo>
                  <a:pt x="77" y="19"/>
                </a:moveTo>
                <a:lnTo>
                  <a:pt x="0" y="0"/>
                </a:lnTo>
                <a:lnTo>
                  <a:pt x="0" y="38"/>
                </a:lnTo>
                <a:lnTo>
                  <a:pt x="77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3" name="Line 181"/>
          <p:cNvSpPr>
            <a:spLocks noChangeShapeType="1"/>
          </p:cNvSpPr>
          <p:nvPr/>
        </p:nvSpPr>
        <p:spPr bwMode="auto">
          <a:xfrm>
            <a:off x="7494588" y="4902200"/>
            <a:ext cx="101600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4" name="Freeform 182"/>
          <p:cNvSpPr>
            <a:spLocks/>
          </p:cNvSpPr>
          <p:nvPr/>
        </p:nvSpPr>
        <p:spPr bwMode="auto">
          <a:xfrm>
            <a:off x="6916738" y="4162425"/>
            <a:ext cx="212725" cy="127000"/>
          </a:xfrm>
          <a:custGeom>
            <a:avLst/>
            <a:gdLst>
              <a:gd name="T0" fmla="*/ 0 w 134"/>
              <a:gd name="T1" fmla="*/ 127000 h 80"/>
              <a:gd name="T2" fmla="*/ 0 w 134"/>
              <a:gd name="T3" fmla="*/ 0 h 80"/>
              <a:gd name="T4" fmla="*/ 212725 w 134"/>
              <a:gd name="T5" fmla="*/ 0 h 80"/>
              <a:gd name="T6" fmla="*/ 0 60000 65536"/>
              <a:gd name="T7" fmla="*/ 0 60000 65536"/>
              <a:gd name="T8" fmla="*/ 0 60000 65536"/>
              <a:gd name="T9" fmla="*/ 0 w 134"/>
              <a:gd name="T10" fmla="*/ 0 h 80"/>
              <a:gd name="T11" fmla="*/ 134 w 134"/>
              <a:gd name="T12" fmla="*/ 80 h 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" h="80">
                <a:moveTo>
                  <a:pt x="0" y="80"/>
                </a:moveTo>
                <a:lnTo>
                  <a:pt x="0" y="0"/>
                </a:lnTo>
                <a:lnTo>
                  <a:pt x="134" y="0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5" name="Freeform 183"/>
          <p:cNvSpPr>
            <a:spLocks/>
          </p:cNvSpPr>
          <p:nvPr/>
        </p:nvSpPr>
        <p:spPr bwMode="auto">
          <a:xfrm>
            <a:off x="7600950" y="4162425"/>
            <a:ext cx="212725" cy="127000"/>
          </a:xfrm>
          <a:custGeom>
            <a:avLst/>
            <a:gdLst>
              <a:gd name="T0" fmla="*/ 0 w 134"/>
              <a:gd name="T1" fmla="*/ 127000 h 80"/>
              <a:gd name="T2" fmla="*/ 0 w 134"/>
              <a:gd name="T3" fmla="*/ 0 h 80"/>
              <a:gd name="T4" fmla="*/ 212725 w 134"/>
              <a:gd name="T5" fmla="*/ 0 h 80"/>
              <a:gd name="T6" fmla="*/ 0 60000 65536"/>
              <a:gd name="T7" fmla="*/ 0 60000 65536"/>
              <a:gd name="T8" fmla="*/ 0 60000 65536"/>
              <a:gd name="T9" fmla="*/ 0 w 134"/>
              <a:gd name="T10" fmla="*/ 0 h 80"/>
              <a:gd name="T11" fmla="*/ 134 w 134"/>
              <a:gd name="T12" fmla="*/ 80 h 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" h="80">
                <a:moveTo>
                  <a:pt x="0" y="80"/>
                </a:moveTo>
                <a:lnTo>
                  <a:pt x="0" y="0"/>
                </a:lnTo>
                <a:lnTo>
                  <a:pt x="134" y="0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6" name="Line 184"/>
          <p:cNvSpPr>
            <a:spLocks noChangeShapeType="1"/>
          </p:cNvSpPr>
          <p:nvPr/>
        </p:nvSpPr>
        <p:spPr bwMode="auto">
          <a:xfrm>
            <a:off x="7018338" y="4618038"/>
            <a:ext cx="0" cy="12700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7" name="Line 185"/>
          <p:cNvSpPr>
            <a:spLocks noChangeShapeType="1"/>
          </p:cNvSpPr>
          <p:nvPr/>
        </p:nvSpPr>
        <p:spPr bwMode="auto">
          <a:xfrm>
            <a:off x="7712075" y="4618038"/>
            <a:ext cx="0" cy="12700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8" name="Rectangle 186"/>
          <p:cNvSpPr>
            <a:spLocks noChangeArrowheads="1"/>
          </p:cNvSpPr>
          <p:nvPr/>
        </p:nvSpPr>
        <p:spPr bwMode="auto">
          <a:xfrm>
            <a:off x="7377113" y="4802188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0000"/>
                </a:solidFill>
                <a:latin typeface="Comic Sans MS" pitchFamily="66" charset="0"/>
              </a:rPr>
              <a:t>0</a:t>
            </a:r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79" name="Freeform 187"/>
          <p:cNvSpPr>
            <a:spLocks/>
          </p:cNvSpPr>
          <p:nvPr/>
        </p:nvSpPr>
        <p:spPr bwMode="auto">
          <a:xfrm>
            <a:off x="6835775" y="4872038"/>
            <a:ext cx="122238" cy="60325"/>
          </a:xfrm>
          <a:custGeom>
            <a:avLst/>
            <a:gdLst>
              <a:gd name="T0" fmla="*/ 122238 w 77"/>
              <a:gd name="T1" fmla="*/ 30163 h 38"/>
              <a:gd name="T2" fmla="*/ 0 w 77"/>
              <a:gd name="T3" fmla="*/ 0 h 38"/>
              <a:gd name="T4" fmla="*/ 0 w 77"/>
              <a:gd name="T5" fmla="*/ 60325 h 38"/>
              <a:gd name="T6" fmla="*/ 122238 w 77"/>
              <a:gd name="T7" fmla="*/ 30163 h 38"/>
              <a:gd name="T8" fmla="*/ 0 60000 65536"/>
              <a:gd name="T9" fmla="*/ 0 60000 65536"/>
              <a:gd name="T10" fmla="*/ 0 60000 65536"/>
              <a:gd name="T11" fmla="*/ 0 60000 65536"/>
              <a:gd name="T12" fmla="*/ 0 w 77"/>
              <a:gd name="T13" fmla="*/ 0 h 38"/>
              <a:gd name="T14" fmla="*/ 77 w 77"/>
              <a:gd name="T15" fmla="*/ 38 h 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" h="38">
                <a:moveTo>
                  <a:pt x="77" y="19"/>
                </a:moveTo>
                <a:lnTo>
                  <a:pt x="0" y="0"/>
                </a:lnTo>
                <a:lnTo>
                  <a:pt x="0" y="38"/>
                </a:lnTo>
                <a:lnTo>
                  <a:pt x="77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0" name="Line 188"/>
          <p:cNvSpPr>
            <a:spLocks noChangeShapeType="1"/>
          </p:cNvSpPr>
          <p:nvPr/>
        </p:nvSpPr>
        <p:spPr bwMode="auto">
          <a:xfrm>
            <a:off x="6800850" y="4902200"/>
            <a:ext cx="101600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1" name="Rectangle 189"/>
          <p:cNvSpPr>
            <a:spLocks noChangeArrowheads="1"/>
          </p:cNvSpPr>
          <p:nvPr/>
        </p:nvSpPr>
        <p:spPr bwMode="auto">
          <a:xfrm>
            <a:off x="6683375" y="4802188"/>
            <a:ext cx="1009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0000"/>
                </a:solidFill>
                <a:latin typeface="Comic Sans MS" pitchFamily="66" charset="0"/>
              </a:rPr>
              <a:t>0</a:t>
            </a:r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82" name="Rectangle 190"/>
          <p:cNvSpPr>
            <a:spLocks noChangeArrowheads="1"/>
          </p:cNvSpPr>
          <p:nvPr/>
        </p:nvSpPr>
        <p:spPr bwMode="auto">
          <a:xfrm>
            <a:off x="7708900" y="4854575"/>
            <a:ext cx="2741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2x1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83" name="Rectangle 193"/>
          <p:cNvSpPr>
            <a:spLocks noChangeArrowheads="1"/>
          </p:cNvSpPr>
          <p:nvPr/>
        </p:nvSpPr>
        <p:spPr bwMode="auto">
          <a:xfrm>
            <a:off x="7019925" y="4854575"/>
            <a:ext cx="2741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2x1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84" name="Freeform 196"/>
          <p:cNvSpPr>
            <a:spLocks/>
          </p:cNvSpPr>
          <p:nvPr/>
        </p:nvSpPr>
        <p:spPr bwMode="auto">
          <a:xfrm>
            <a:off x="6765925" y="4486275"/>
            <a:ext cx="106363" cy="112713"/>
          </a:xfrm>
          <a:custGeom>
            <a:avLst/>
            <a:gdLst>
              <a:gd name="T0" fmla="*/ 0 w 67"/>
              <a:gd name="T1" fmla="*/ 112713 h 71"/>
              <a:gd name="T2" fmla="*/ 106363 w 67"/>
              <a:gd name="T3" fmla="*/ 57150 h 71"/>
              <a:gd name="T4" fmla="*/ 0 w 67"/>
              <a:gd name="T5" fmla="*/ 0 h 71"/>
              <a:gd name="T6" fmla="*/ 0 60000 65536"/>
              <a:gd name="T7" fmla="*/ 0 60000 65536"/>
              <a:gd name="T8" fmla="*/ 0 60000 65536"/>
              <a:gd name="T9" fmla="*/ 0 w 67"/>
              <a:gd name="T10" fmla="*/ 0 h 71"/>
              <a:gd name="T11" fmla="*/ 67 w 67"/>
              <a:gd name="T12" fmla="*/ 71 h 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" h="71">
                <a:moveTo>
                  <a:pt x="0" y="71"/>
                </a:moveTo>
                <a:lnTo>
                  <a:pt x="67" y="36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5" name="Freeform 197"/>
          <p:cNvSpPr>
            <a:spLocks/>
          </p:cNvSpPr>
          <p:nvPr/>
        </p:nvSpPr>
        <p:spPr bwMode="auto">
          <a:xfrm>
            <a:off x="7443788" y="4486275"/>
            <a:ext cx="106362" cy="112713"/>
          </a:xfrm>
          <a:custGeom>
            <a:avLst/>
            <a:gdLst>
              <a:gd name="T0" fmla="*/ 0 w 67"/>
              <a:gd name="T1" fmla="*/ 112713 h 71"/>
              <a:gd name="T2" fmla="*/ 106362 w 67"/>
              <a:gd name="T3" fmla="*/ 57150 h 71"/>
              <a:gd name="T4" fmla="*/ 0 w 67"/>
              <a:gd name="T5" fmla="*/ 0 h 71"/>
              <a:gd name="T6" fmla="*/ 0 60000 65536"/>
              <a:gd name="T7" fmla="*/ 0 60000 65536"/>
              <a:gd name="T8" fmla="*/ 0 60000 65536"/>
              <a:gd name="T9" fmla="*/ 0 w 67"/>
              <a:gd name="T10" fmla="*/ 0 h 71"/>
              <a:gd name="T11" fmla="*/ 67 w 67"/>
              <a:gd name="T12" fmla="*/ 71 h 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" h="71">
                <a:moveTo>
                  <a:pt x="0" y="71"/>
                </a:moveTo>
                <a:lnTo>
                  <a:pt x="67" y="36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6" name="Rectangle 198"/>
          <p:cNvSpPr>
            <a:spLocks noChangeArrowheads="1"/>
          </p:cNvSpPr>
          <p:nvPr/>
        </p:nvSpPr>
        <p:spPr bwMode="auto">
          <a:xfrm>
            <a:off x="6759575" y="4294188"/>
            <a:ext cx="319088" cy="319087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7" name="Rectangle 199"/>
          <p:cNvSpPr>
            <a:spLocks noChangeArrowheads="1"/>
          </p:cNvSpPr>
          <p:nvPr/>
        </p:nvSpPr>
        <p:spPr bwMode="auto">
          <a:xfrm>
            <a:off x="6962775" y="4745038"/>
            <a:ext cx="319088" cy="319087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8" name="Rectangle 200"/>
          <p:cNvSpPr>
            <a:spLocks noChangeArrowheads="1"/>
          </p:cNvSpPr>
          <p:nvPr/>
        </p:nvSpPr>
        <p:spPr bwMode="auto">
          <a:xfrm>
            <a:off x="7443788" y="4294188"/>
            <a:ext cx="319087" cy="319087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9" name="Freeform 201"/>
          <p:cNvSpPr>
            <a:spLocks/>
          </p:cNvSpPr>
          <p:nvPr/>
        </p:nvSpPr>
        <p:spPr bwMode="auto">
          <a:xfrm>
            <a:off x="7656513" y="4745038"/>
            <a:ext cx="319087" cy="319087"/>
          </a:xfrm>
          <a:custGeom>
            <a:avLst/>
            <a:gdLst>
              <a:gd name="T0" fmla="*/ 161925 w 201"/>
              <a:gd name="T1" fmla="*/ 319087 h 201"/>
              <a:gd name="T2" fmla="*/ 0 w 201"/>
              <a:gd name="T3" fmla="*/ 319087 h 201"/>
              <a:gd name="T4" fmla="*/ 0 w 201"/>
              <a:gd name="T5" fmla="*/ 0 h 201"/>
              <a:gd name="T6" fmla="*/ 319087 w 201"/>
              <a:gd name="T7" fmla="*/ 0 h 201"/>
              <a:gd name="T8" fmla="*/ 319087 w 201"/>
              <a:gd name="T9" fmla="*/ 319087 h 201"/>
              <a:gd name="T10" fmla="*/ 161925 w 201"/>
              <a:gd name="T11" fmla="*/ 319087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1"/>
              <a:gd name="T19" fmla="*/ 0 h 201"/>
              <a:gd name="T20" fmla="*/ 201 w 201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1" h="201">
                <a:moveTo>
                  <a:pt x="102" y="201"/>
                </a:moveTo>
                <a:lnTo>
                  <a:pt x="0" y="201"/>
                </a:lnTo>
                <a:lnTo>
                  <a:pt x="0" y="0"/>
                </a:lnTo>
                <a:lnTo>
                  <a:pt x="201" y="0"/>
                </a:lnTo>
                <a:lnTo>
                  <a:pt x="201" y="201"/>
                </a:lnTo>
                <a:lnTo>
                  <a:pt x="102" y="201"/>
                </a:lnTo>
              </a:path>
            </a:pathLst>
          </a:cu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90" name="Rectangle 202"/>
          <p:cNvSpPr>
            <a:spLocks noChangeArrowheads="1"/>
          </p:cNvSpPr>
          <p:nvPr/>
        </p:nvSpPr>
        <p:spPr bwMode="auto">
          <a:xfrm>
            <a:off x="7342188" y="4745038"/>
            <a:ext cx="152400" cy="319087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91" name="Rectangle 203"/>
          <p:cNvSpPr>
            <a:spLocks noChangeArrowheads="1"/>
          </p:cNvSpPr>
          <p:nvPr/>
        </p:nvSpPr>
        <p:spPr bwMode="auto">
          <a:xfrm>
            <a:off x="6648450" y="4745038"/>
            <a:ext cx="152400" cy="319087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92" name="Rectangle 204"/>
          <p:cNvSpPr>
            <a:spLocks noChangeArrowheads="1"/>
          </p:cNvSpPr>
          <p:nvPr/>
        </p:nvSpPr>
        <p:spPr bwMode="auto">
          <a:xfrm>
            <a:off x="6985000" y="4735513"/>
            <a:ext cx="5770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93" name="Rectangle 205"/>
          <p:cNvSpPr>
            <a:spLocks noChangeArrowheads="1"/>
          </p:cNvSpPr>
          <p:nvPr/>
        </p:nvSpPr>
        <p:spPr bwMode="auto">
          <a:xfrm>
            <a:off x="7096125" y="4735513"/>
            <a:ext cx="7854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94" name="Rectangle 206"/>
          <p:cNvSpPr>
            <a:spLocks noChangeArrowheads="1"/>
          </p:cNvSpPr>
          <p:nvPr/>
        </p:nvSpPr>
        <p:spPr bwMode="auto">
          <a:xfrm>
            <a:off x="7677150" y="4735513"/>
            <a:ext cx="5770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95" name="Rectangle 208"/>
          <p:cNvSpPr>
            <a:spLocks noChangeArrowheads="1"/>
          </p:cNvSpPr>
          <p:nvPr/>
        </p:nvSpPr>
        <p:spPr bwMode="auto">
          <a:xfrm>
            <a:off x="7788275" y="4735513"/>
            <a:ext cx="7854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96" name="Rectangle 209"/>
          <p:cNvSpPr>
            <a:spLocks noChangeArrowheads="1"/>
          </p:cNvSpPr>
          <p:nvPr/>
        </p:nvSpPr>
        <p:spPr bwMode="auto">
          <a:xfrm>
            <a:off x="7164388" y="1516063"/>
            <a:ext cx="29815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CLB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97" name="Freeform 210"/>
          <p:cNvSpPr>
            <a:spLocks/>
          </p:cNvSpPr>
          <p:nvPr/>
        </p:nvSpPr>
        <p:spPr bwMode="auto">
          <a:xfrm>
            <a:off x="3213100" y="4060825"/>
            <a:ext cx="376238" cy="274638"/>
          </a:xfrm>
          <a:custGeom>
            <a:avLst/>
            <a:gdLst>
              <a:gd name="T0" fmla="*/ 0 w 237"/>
              <a:gd name="T1" fmla="*/ 0 h 173"/>
              <a:gd name="T2" fmla="*/ 376238 w 237"/>
              <a:gd name="T3" fmla="*/ 274638 h 173"/>
              <a:gd name="T4" fmla="*/ 0 w 237"/>
              <a:gd name="T5" fmla="*/ 0 h 173"/>
              <a:gd name="T6" fmla="*/ 0 60000 65536"/>
              <a:gd name="T7" fmla="*/ 0 60000 65536"/>
              <a:gd name="T8" fmla="*/ 0 60000 65536"/>
              <a:gd name="T9" fmla="*/ 0 w 237"/>
              <a:gd name="T10" fmla="*/ 0 h 173"/>
              <a:gd name="T11" fmla="*/ 237 w 237"/>
              <a:gd name="T12" fmla="*/ 173 h 1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7" h="173">
                <a:moveTo>
                  <a:pt x="0" y="0"/>
                </a:moveTo>
                <a:lnTo>
                  <a:pt x="237" y="1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98" name="Line 211"/>
          <p:cNvSpPr>
            <a:spLocks noChangeShapeType="1"/>
          </p:cNvSpPr>
          <p:nvPr/>
        </p:nvSpPr>
        <p:spPr bwMode="auto">
          <a:xfrm>
            <a:off x="3213100" y="4060825"/>
            <a:ext cx="376238" cy="274638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99" name="Freeform 212"/>
          <p:cNvSpPr>
            <a:spLocks/>
          </p:cNvSpPr>
          <p:nvPr/>
        </p:nvSpPr>
        <p:spPr bwMode="auto">
          <a:xfrm>
            <a:off x="3538538" y="4279900"/>
            <a:ext cx="161925" cy="136525"/>
          </a:xfrm>
          <a:custGeom>
            <a:avLst/>
            <a:gdLst>
              <a:gd name="T0" fmla="*/ 0 w 102"/>
              <a:gd name="T1" fmla="*/ 69850 h 86"/>
              <a:gd name="T2" fmla="*/ 161925 w 102"/>
              <a:gd name="T3" fmla="*/ 136525 h 86"/>
              <a:gd name="T4" fmla="*/ 50800 w 102"/>
              <a:gd name="T5" fmla="*/ 0 h 86"/>
              <a:gd name="T6" fmla="*/ 0 w 102"/>
              <a:gd name="T7" fmla="*/ 69850 h 86"/>
              <a:gd name="T8" fmla="*/ 0 60000 65536"/>
              <a:gd name="T9" fmla="*/ 0 60000 65536"/>
              <a:gd name="T10" fmla="*/ 0 60000 65536"/>
              <a:gd name="T11" fmla="*/ 0 60000 65536"/>
              <a:gd name="T12" fmla="*/ 0 w 102"/>
              <a:gd name="T13" fmla="*/ 0 h 86"/>
              <a:gd name="T14" fmla="*/ 102 w 102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2" h="86">
                <a:moveTo>
                  <a:pt x="0" y="44"/>
                </a:moveTo>
                <a:lnTo>
                  <a:pt x="102" y="86"/>
                </a:lnTo>
                <a:lnTo>
                  <a:pt x="32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00" name="Line 213"/>
          <p:cNvSpPr>
            <a:spLocks noChangeShapeType="1"/>
          </p:cNvSpPr>
          <p:nvPr/>
        </p:nvSpPr>
        <p:spPr bwMode="auto">
          <a:xfrm>
            <a:off x="3213100" y="4060825"/>
            <a:ext cx="376238" cy="27463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01" name="Freeform 214"/>
          <p:cNvSpPr>
            <a:spLocks/>
          </p:cNvSpPr>
          <p:nvPr/>
        </p:nvSpPr>
        <p:spPr bwMode="auto">
          <a:xfrm>
            <a:off x="3538538" y="4279900"/>
            <a:ext cx="161925" cy="136525"/>
          </a:xfrm>
          <a:custGeom>
            <a:avLst/>
            <a:gdLst>
              <a:gd name="T0" fmla="*/ 0 w 102"/>
              <a:gd name="T1" fmla="*/ 69850 h 86"/>
              <a:gd name="T2" fmla="*/ 161925 w 102"/>
              <a:gd name="T3" fmla="*/ 136525 h 86"/>
              <a:gd name="T4" fmla="*/ 50800 w 102"/>
              <a:gd name="T5" fmla="*/ 0 h 86"/>
              <a:gd name="T6" fmla="*/ 0 w 102"/>
              <a:gd name="T7" fmla="*/ 69850 h 86"/>
              <a:gd name="T8" fmla="*/ 0 60000 65536"/>
              <a:gd name="T9" fmla="*/ 0 60000 65536"/>
              <a:gd name="T10" fmla="*/ 0 60000 65536"/>
              <a:gd name="T11" fmla="*/ 0 60000 65536"/>
              <a:gd name="T12" fmla="*/ 0 w 102"/>
              <a:gd name="T13" fmla="*/ 0 h 86"/>
              <a:gd name="T14" fmla="*/ 102 w 102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2" h="86">
                <a:moveTo>
                  <a:pt x="0" y="44"/>
                </a:moveTo>
                <a:lnTo>
                  <a:pt x="102" y="86"/>
                </a:lnTo>
                <a:lnTo>
                  <a:pt x="32" y="0"/>
                </a:lnTo>
                <a:lnTo>
                  <a:pt x="0" y="4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02" name="Freeform 215"/>
          <p:cNvSpPr>
            <a:spLocks/>
          </p:cNvSpPr>
          <p:nvPr/>
        </p:nvSpPr>
        <p:spPr bwMode="auto">
          <a:xfrm>
            <a:off x="3194050" y="4902200"/>
            <a:ext cx="293688" cy="242888"/>
          </a:xfrm>
          <a:custGeom>
            <a:avLst/>
            <a:gdLst>
              <a:gd name="T0" fmla="*/ 0 w 185"/>
              <a:gd name="T1" fmla="*/ 242888 h 153"/>
              <a:gd name="T2" fmla="*/ 293688 w 185"/>
              <a:gd name="T3" fmla="*/ 0 h 153"/>
              <a:gd name="T4" fmla="*/ 0 w 185"/>
              <a:gd name="T5" fmla="*/ 242888 h 153"/>
              <a:gd name="T6" fmla="*/ 0 60000 65536"/>
              <a:gd name="T7" fmla="*/ 0 60000 65536"/>
              <a:gd name="T8" fmla="*/ 0 60000 65536"/>
              <a:gd name="T9" fmla="*/ 0 w 185"/>
              <a:gd name="T10" fmla="*/ 0 h 153"/>
              <a:gd name="T11" fmla="*/ 185 w 185"/>
              <a:gd name="T12" fmla="*/ 153 h 1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5" h="153">
                <a:moveTo>
                  <a:pt x="0" y="153"/>
                </a:moveTo>
                <a:lnTo>
                  <a:pt x="185" y="0"/>
                </a:lnTo>
                <a:lnTo>
                  <a:pt x="0" y="15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03" name="Line 216"/>
          <p:cNvSpPr>
            <a:spLocks noChangeShapeType="1"/>
          </p:cNvSpPr>
          <p:nvPr/>
        </p:nvSpPr>
        <p:spPr bwMode="auto">
          <a:xfrm flipV="1">
            <a:off x="3194050" y="4902200"/>
            <a:ext cx="293688" cy="242888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04" name="Freeform 217"/>
          <p:cNvSpPr>
            <a:spLocks/>
          </p:cNvSpPr>
          <p:nvPr/>
        </p:nvSpPr>
        <p:spPr bwMode="auto">
          <a:xfrm>
            <a:off x="3436938" y="4816475"/>
            <a:ext cx="152400" cy="136525"/>
          </a:xfrm>
          <a:custGeom>
            <a:avLst/>
            <a:gdLst>
              <a:gd name="T0" fmla="*/ 55563 w 96"/>
              <a:gd name="T1" fmla="*/ 136525 h 86"/>
              <a:gd name="T2" fmla="*/ 152400 w 96"/>
              <a:gd name="T3" fmla="*/ 0 h 86"/>
              <a:gd name="T4" fmla="*/ 0 w 96"/>
              <a:gd name="T5" fmla="*/ 71437 h 86"/>
              <a:gd name="T6" fmla="*/ 55563 w 96"/>
              <a:gd name="T7" fmla="*/ 136525 h 86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86"/>
              <a:gd name="T14" fmla="*/ 96 w 96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86">
                <a:moveTo>
                  <a:pt x="35" y="86"/>
                </a:moveTo>
                <a:lnTo>
                  <a:pt x="96" y="0"/>
                </a:lnTo>
                <a:lnTo>
                  <a:pt x="0" y="45"/>
                </a:lnTo>
                <a:lnTo>
                  <a:pt x="35" y="8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05" name="Line 218"/>
          <p:cNvSpPr>
            <a:spLocks noChangeShapeType="1"/>
          </p:cNvSpPr>
          <p:nvPr/>
        </p:nvSpPr>
        <p:spPr bwMode="auto">
          <a:xfrm flipV="1">
            <a:off x="3194050" y="4902200"/>
            <a:ext cx="293688" cy="2428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06" name="Freeform 219"/>
          <p:cNvSpPr>
            <a:spLocks/>
          </p:cNvSpPr>
          <p:nvPr/>
        </p:nvSpPr>
        <p:spPr bwMode="auto">
          <a:xfrm>
            <a:off x="3436938" y="4816475"/>
            <a:ext cx="152400" cy="136525"/>
          </a:xfrm>
          <a:custGeom>
            <a:avLst/>
            <a:gdLst>
              <a:gd name="T0" fmla="*/ 55563 w 96"/>
              <a:gd name="T1" fmla="*/ 136525 h 86"/>
              <a:gd name="T2" fmla="*/ 152400 w 96"/>
              <a:gd name="T3" fmla="*/ 0 h 86"/>
              <a:gd name="T4" fmla="*/ 0 w 96"/>
              <a:gd name="T5" fmla="*/ 71437 h 86"/>
              <a:gd name="T6" fmla="*/ 55563 w 96"/>
              <a:gd name="T7" fmla="*/ 136525 h 86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86"/>
              <a:gd name="T14" fmla="*/ 96 w 96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86">
                <a:moveTo>
                  <a:pt x="35" y="86"/>
                </a:moveTo>
                <a:lnTo>
                  <a:pt x="96" y="0"/>
                </a:lnTo>
                <a:lnTo>
                  <a:pt x="0" y="45"/>
                </a:lnTo>
                <a:lnTo>
                  <a:pt x="35" y="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07" name="Rectangle 220"/>
          <p:cNvSpPr>
            <a:spLocks noChangeArrowheads="1"/>
          </p:cNvSpPr>
          <p:nvPr/>
        </p:nvSpPr>
        <p:spPr bwMode="auto">
          <a:xfrm>
            <a:off x="5735638" y="5235575"/>
            <a:ext cx="20197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00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08" name="Rectangle 221"/>
          <p:cNvSpPr>
            <a:spLocks noChangeArrowheads="1"/>
          </p:cNvSpPr>
          <p:nvPr/>
        </p:nvSpPr>
        <p:spPr bwMode="auto">
          <a:xfrm>
            <a:off x="5735638" y="5729288"/>
            <a:ext cx="20197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00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09" name="Rectangle 222"/>
          <p:cNvSpPr>
            <a:spLocks noChangeArrowheads="1"/>
          </p:cNvSpPr>
          <p:nvPr/>
        </p:nvSpPr>
        <p:spPr bwMode="auto">
          <a:xfrm>
            <a:off x="5735638" y="5476875"/>
            <a:ext cx="20197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00</a:t>
            </a:r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smtClean="0">
                <a:solidFill>
                  <a:srgbClr val="FF0000"/>
                </a:solidFill>
                <a:latin typeface="Comic Sans MS" pitchFamily="66" charset="0"/>
              </a:rPr>
              <a:t>Sequential Circuited Mapped to FPGA</a:t>
            </a: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3646414" y="1865313"/>
            <a:ext cx="3983037" cy="3868737"/>
          </a:xfrm>
          <a:custGeom>
            <a:avLst/>
            <a:gdLst>
              <a:gd name="T0" fmla="*/ 3973512 w 2509"/>
              <a:gd name="T1" fmla="*/ 3860800 h 2437"/>
              <a:gd name="T2" fmla="*/ 3973512 w 2509"/>
              <a:gd name="T3" fmla="*/ 3857625 h 2437"/>
              <a:gd name="T4" fmla="*/ 12700 w 2509"/>
              <a:gd name="T5" fmla="*/ 3857625 h 2437"/>
              <a:gd name="T6" fmla="*/ 12700 w 2509"/>
              <a:gd name="T7" fmla="*/ 7937 h 2437"/>
              <a:gd name="T8" fmla="*/ 3970337 w 2509"/>
              <a:gd name="T9" fmla="*/ 7937 h 2437"/>
              <a:gd name="T10" fmla="*/ 3970337 w 2509"/>
              <a:gd name="T11" fmla="*/ 3860800 h 2437"/>
              <a:gd name="T12" fmla="*/ 3973512 w 2509"/>
              <a:gd name="T13" fmla="*/ 3860800 h 2437"/>
              <a:gd name="T14" fmla="*/ 3973512 w 2509"/>
              <a:gd name="T15" fmla="*/ 3857625 h 2437"/>
              <a:gd name="T16" fmla="*/ 3973512 w 2509"/>
              <a:gd name="T17" fmla="*/ 3860800 h 2437"/>
              <a:gd name="T18" fmla="*/ 3983037 w 2509"/>
              <a:gd name="T19" fmla="*/ 3860800 h 2437"/>
              <a:gd name="T20" fmla="*/ 3983037 w 2509"/>
              <a:gd name="T21" fmla="*/ 0 h 2437"/>
              <a:gd name="T22" fmla="*/ 0 w 2509"/>
              <a:gd name="T23" fmla="*/ 0 h 2437"/>
              <a:gd name="T24" fmla="*/ 0 w 2509"/>
              <a:gd name="T25" fmla="*/ 3868737 h 2437"/>
              <a:gd name="T26" fmla="*/ 3983037 w 2509"/>
              <a:gd name="T27" fmla="*/ 3868737 h 2437"/>
              <a:gd name="T28" fmla="*/ 3983037 w 2509"/>
              <a:gd name="T29" fmla="*/ 3860800 h 2437"/>
              <a:gd name="T30" fmla="*/ 3973512 w 2509"/>
              <a:gd name="T31" fmla="*/ 3860800 h 24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509"/>
              <a:gd name="T49" fmla="*/ 0 h 2437"/>
              <a:gd name="T50" fmla="*/ 2509 w 2509"/>
              <a:gd name="T51" fmla="*/ 2437 h 243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509" h="2437">
                <a:moveTo>
                  <a:pt x="2503" y="2432"/>
                </a:moveTo>
                <a:lnTo>
                  <a:pt x="2503" y="2430"/>
                </a:lnTo>
                <a:lnTo>
                  <a:pt x="8" y="2430"/>
                </a:lnTo>
                <a:lnTo>
                  <a:pt x="8" y="5"/>
                </a:lnTo>
                <a:lnTo>
                  <a:pt x="2501" y="5"/>
                </a:lnTo>
                <a:lnTo>
                  <a:pt x="2501" y="2432"/>
                </a:lnTo>
                <a:lnTo>
                  <a:pt x="2503" y="2432"/>
                </a:lnTo>
                <a:lnTo>
                  <a:pt x="2503" y="2430"/>
                </a:lnTo>
                <a:lnTo>
                  <a:pt x="2503" y="2432"/>
                </a:lnTo>
                <a:lnTo>
                  <a:pt x="2509" y="2432"/>
                </a:lnTo>
                <a:lnTo>
                  <a:pt x="2509" y="0"/>
                </a:lnTo>
                <a:lnTo>
                  <a:pt x="0" y="0"/>
                </a:lnTo>
                <a:lnTo>
                  <a:pt x="0" y="2437"/>
                </a:lnTo>
                <a:lnTo>
                  <a:pt x="2509" y="2437"/>
                </a:lnTo>
                <a:lnTo>
                  <a:pt x="2509" y="2432"/>
                </a:lnTo>
                <a:lnTo>
                  <a:pt x="2503" y="2432"/>
                </a:lnTo>
                <a:close/>
              </a:path>
            </a:pathLst>
          </a:custGeom>
          <a:solidFill>
            <a:srgbClr val="0079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" name="Freeform 16"/>
          <p:cNvSpPr>
            <a:spLocks/>
          </p:cNvSpPr>
          <p:nvPr/>
        </p:nvSpPr>
        <p:spPr bwMode="auto">
          <a:xfrm>
            <a:off x="3646414" y="1865313"/>
            <a:ext cx="3983037" cy="3868737"/>
          </a:xfrm>
          <a:custGeom>
            <a:avLst/>
            <a:gdLst>
              <a:gd name="T0" fmla="*/ 3973512 w 2509"/>
              <a:gd name="T1" fmla="*/ 3860800 h 2437"/>
              <a:gd name="T2" fmla="*/ 3973512 w 2509"/>
              <a:gd name="T3" fmla="*/ 3857625 h 2437"/>
              <a:gd name="T4" fmla="*/ 12700 w 2509"/>
              <a:gd name="T5" fmla="*/ 3857625 h 2437"/>
              <a:gd name="T6" fmla="*/ 12700 w 2509"/>
              <a:gd name="T7" fmla="*/ 7937 h 2437"/>
              <a:gd name="T8" fmla="*/ 3970337 w 2509"/>
              <a:gd name="T9" fmla="*/ 7937 h 2437"/>
              <a:gd name="T10" fmla="*/ 3970337 w 2509"/>
              <a:gd name="T11" fmla="*/ 3860800 h 2437"/>
              <a:gd name="T12" fmla="*/ 3973512 w 2509"/>
              <a:gd name="T13" fmla="*/ 3860800 h 2437"/>
              <a:gd name="T14" fmla="*/ 3973512 w 2509"/>
              <a:gd name="T15" fmla="*/ 3857625 h 2437"/>
              <a:gd name="T16" fmla="*/ 3973512 w 2509"/>
              <a:gd name="T17" fmla="*/ 3860800 h 2437"/>
              <a:gd name="T18" fmla="*/ 3983037 w 2509"/>
              <a:gd name="T19" fmla="*/ 3860800 h 2437"/>
              <a:gd name="T20" fmla="*/ 3983037 w 2509"/>
              <a:gd name="T21" fmla="*/ 0 h 2437"/>
              <a:gd name="T22" fmla="*/ 0 w 2509"/>
              <a:gd name="T23" fmla="*/ 0 h 2437"/>
              <a:gd name="T24" fmla="*/ 0 w 2509"/>
              <a:gd name="T25" fmla="*/ 3868737 h 2437"/>
              <a:gd name="T26" fmla="*/ 3983037 w 2509"/>
              <a:gd name="T27" fmla="*/ 3868737 h 2437"/>
              <a:gd name="T28" fmla="*/ 3983037 w 2509"/>
              <a:gd name="T29" fmla="*/ 3860800 h 2437"/>
              <a:gd name="T30" fmla="*/ 3973512 w 2509"/>
              <a:gd name="T31" fmla="*/ 3860800 h 24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509"/>
              <a:gd name="T49" fmla="*/ 0 h 2437"/>
              <a:gd name="T50" fmla="*/ 2509 w 2509"/>
              <a:gd name="T51" fmla="*/ 2437 h 243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509" h="2437">
                <a:moveTo>
                  <a:pt x="2503" y="2432"/>
                </a:moveTo>
                <a:lnTo>
                  <a:pt x="2503" y="2430"/>
                </a:lnTo>
                <a:lnTo>
                  <a:pt x="8" y="2430"/>
                </a:lnTo>
                <a:lnTo>
                  <a:pt x="8" y="5"/>
                </a:lnTo>
                <a:lnTo>
                  <a:pt x="2501" y="5"/>
                </a:lnTo>
                <a:lnTo>
                  <a:pt x="2501" y="2432"/>
                </a:lnTo>
                <a:lnTo>
                  <a:pt x="2503" y="2432"/>
                </a:lnTo>
                <a:lnTo>
                  <a:pt x="2503" y="2430"/>
                </a:lnTo>
                <a:lnTo>
                  <a:pt x="2503" y="2432"/>
                </a:lnTo>
                <a:lnTo>
                  <a:pt x="2509" y="2432"/>
                </a:lnTo>
                <a:lnTo>
                  <a:pt x="2509" y="0"/>
                </a:lnTo>
                <a:lnTo>
                  <a:pt x="0" y="0"/>
                </a:lnTo>
                <a:lnTo>
                  <a:pt x="0" y="2437"/>
                </a:lnTo>
                <a:lnTo>
                  <a:pt x="2509" y="2437"/>
                </a:lnTo>
                <a:lnTo>
                  <a:pt x="2509" y="2432"/>
                </a:lnTo>
                <a:lnTo>
                  <a:pt x="2503" y="2432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" name="Freeform 17"/>
          <p:cNvSpPr>
            <a:spLocks/>
          </p:cNvSpPr>
          <p:nvPr/>
        </p:nvSpPr>
        <p:spPr bwMode="auto">
          <a:xfrm>
            <a:off x="3928989" y="2155825"/>
            <a:ext cx="882650" cy="1900238"/>
          </a:xfrm>
          <a:custGeom>
            <a:avLst/>
            <a:gdLst>
              <a:gd name="T0" fmla="*/ 874713 w 556"/>
              <a:gd name="T1" fmla="*/ 1892301 h 1197"/>
              <a:gd name="T2" fmla="*/ 874713 w 556"/>
              <a:gd name="T3" fmla="*/ 1889126 h 1197"/>
              <a:gd name="T4" fmla="*/ 12700 w 556"/>
              <a:gd name="T5" fmla="*/ 1889126 h 1197"/>
              <a:gd name="T6" fmla="*/ 12700 w 556"/>
              <a:gd name="T7" fmla="*/ 11113 h 1197"/>
              <a:gd name="T8" fmla="*/ 865188 w 556"/>
              <a:gd name="T9" fmla="*/ 11113 h 1197"/>
              <a:gd name="T10" fmla="*/ 865188 w 556"/>
              <a:gd name="T11" fmla="*/ 1892301 h 1197"/>
              <a:gd name="T12" fmla="*/ 874713 w 556"/>
              <a:gd name="T13" fmla="*/ 1892301 h 1197"/>
              <a:gd name="T14" fmla="*/ 874713 w 556"/>
              <a:gd name="T15" fmla="*/ 1889126 h 1197"/>
              <a:gd name="T16" fmla="*/ 874713 w 556"/>
              <a:gd name="T17" fmla="*/ 1892301 h 1197"/>
              <a:gd name="T18" fmla="*/ 882650 w 556"/>
              <a:gd name="T19" fmla="*/ 1892301 h 1197"/>
              <a:gd name="T20" fmla="*/ 882650 w 556"/>
              <a:gd name="T21" fmla="*/ 0 h 1197"/>
              <a:gd name="T22" fmla="*/ 0 w 556"/>
              <a:gd name="T23" fmla="*/ 0 h 1197"/>
              <a:gd name="T24" fmla="*/ 0 w 556"/>
              <a:gd name="T25" fmla="*/ 1900238 h 1197"/>
              <a:gd name="T26" fmla="*/ 882650 w 556"/>
              <a:gd name="T27" fmla="*/ 1900238 h 1197"/>
              <a:gd name="T28" fmla="*/ 882650 w 556"/>
              <a:gd name="T29" fmla="*/ 1892301 h 1197"/>
              <a:gd name="T30" fmla="*/ 874713 w 556"/>
              <a:gd name="T31" fmla="*/ 1892301 h 119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56"/>
              <a:gd name="T49" fmla="*/ 0 h 1197"/>
              <a:gd name="T50" fmla="*/ 556 w 556"/>
              <a:gd name="T51" fmla="*/ 1197 h 119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56" h="1197">
                <a:moveTo>
                  <a:pt x="551" y="1192"/>
                </a:moveTo>
                <a:lnTo>
                  <a:pt x="551" y="1190"/>
                </a:lnTo>
                <a:lnTo>
                  <a:pt x="8" y="1190"/>
                </a:lnTo>
                <a:lnTo>
                  <a:pt x="8" y="7"/>
                </a:lnTo>
                <a:lnTo>
                  <a:pt x="545" y="7"/>
                </a:lnTo>
                <a:lnTo>
                  <a:pt x="545" y="1192"/>
                </a:lnTo>
                <a:lnTo>
                  <a:pt x="551" y="1192"/>
                </a:lnTo>
                <a:lnTo>
                  <a:pt x="551" y="1190"/>
                </a:lnTo>
                <a:lnTo>
                  <a:pt x="551" y="1192"/>
                </a:lnTo>
                <a:lnTo>
                  <a:pt x="556" y="1192"/>
                </a:lnTo>
                <a:lnTo>
                  <a:pt x="556" y="0"/>
                </a:lnTo>
                <a:lnTo>
                  <a:pt x="0" y="0"/>
                </a:lnTo>
                <a:lnTo>
                  <a:pt x="0" y="1197"/>
                </a:lnTo>
                <a:lnTo>
                  <a:pt x="556" y="1197"/>
                </a:lnTo>
                <a:lnTo>
                  <a:pt x="556" y="1192"/>
                </a:lnTo>
                <a:lnTo>
                  <a:pt x="551" y="1192"/>
                </a:lnTo>
                <a:close/>
              </a:path>
            </a:pathLst>
          </a:custGeom>
          <a:solidFill>
            <a:srgbClr val="0079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" name="Freeform 18"/>
          <p:cNvSpPr>
            <a:spLocks/>
          </p:cNvSpPr>
          <p:nvPr/>
        </p:nvSpPr>
        <p:spPr bwMode="auto">
          <a:xfrm>
            <a:off x="3928989" y="2155825"/>
            <a:ext cx="882650" cy="1900238"/>
          </a:xfrm>
          <a:custGeom>
            <a:avLst/>
            <a:gdLst>
              <a:gd name="T0" fmla="*/ 874713 w 556"/>
              <a:gd name="T1" fmla="*/ 1892301 h 1197"/>
              <a:gd name="T2" fmla="*/ 874713 w 556"/>
              <a:gd name="T3" fmla="*/ 1889126 h 1197"/>
              <a:gd name="T4" fmla="*/ 12700 w 556"/>
              <a:gd name="T5" fmla="*/ 1889126 h 1197"/>
              <a:gd name="T6" fmla="*/ 12700 w 556"/>
              <a:gd name="T7" fmla="*/ 11113 h 1197"/>
              <a:gd name="T8" fmla="*/ 865188 w 556"/>
              <a:gd name="T9" fmla="*/ 11113 h 1197"/>
              <a:gd name="T10" fmla="*/ 865188 w 556"/>
              <a:gd name="T11" fmla="*/ 1892301 h 1197"/>
              <a:gd name="T12" fmla="*/ 874713 w 556"/>
              <a:gd name="T13" fmla="*/ 1892301 h 1197"/>
              <a:gd name="T14" fmla="*/ 874713 w 556"/>
              <a:gd name="T15" fmla="*/ 1889126 h 1197"/>
              <a:gd name="T16" fmla="*/ 874713 w 556"/>
              <a:gd name="T17" fmla="*/ 1892301 h 1197"/>
              <a:gd name="T18" fmla="*/ 882650 w 556"/>
              <a:gd name="T19" fmla="*/ 1892301 h 1197"/>
              <a:gd name="T20" fmla="*/ 882650 w 556"/>
              <a:gd name="T21" fmla="*/ 0 h 1197"/>
              <a:gd name="T22" fmla="*/ 0 w 556"/>
              <a:gd name="T23" fmla="*/ 0 h 1197"/>
              <a:gd name="T24" fmla="*/ 0 w 556"/>
              <a:gd name="T25" fmla="*/ 1900238 h 1197"/>
              <a:gd name="T26" fmla="*/ 882650 w 556"/>
              <a:gd name="T27" fmla="*/ 1900238 h 1197"/>
              <a:gd name="T28" fmla="*/ 882650 w 556"/>
              <a:gd name="T29" fmla="*/ 1892301 h 1197"/>
              <a:gd name="T30" fmla="*/ 874713 w 556"/>
              <a:gd name="T31" fmla="*/ 1892301 h 119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56"/>
              <a:gd name="T49" fmla="*/ 0 h 1197"/>
              <a:gd name="T50" fmla="*/ 556 w 556"/>
              <a:gd name="T51" fmla="*/ 1197 h 119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56" h="1197">
                <a:moveTo>
                  <a:pt x="551" y="1192"/>
                </a:moveTo>
                <a:lnTo>
                  <a:pt x="551" y="1190"/>
                </a:lnTo>
                <a:lnTo>
                  <a:pt x="8" y="1190"/>
                </a:lnTo>
                <a:lnTo>
                  <a:pt x="8" y="7"/>
                </a:lnTo>
                <a:lnTo>
                  <a:pt x="545" y="7"/>
                </a:lnTo>
                <a:lnTo>
                  <a:pt x="545" y="1192"/>
                </a:lnTo>
                <a:lnTo>
                  <a:pt x="551" y="1192"/>
                </a:lnTo>
                <a:lnTo>
                  <a:pt x="551" y="1190"/>
                </a:lnTo>
                <a:lnTo>
                  <a:pt x="551" y="1192"/>
                </a:lnTo>
                <a:lnTo>
                  <a:pt x="556" y="1192"/>
                </a:lnTo>
                <a:lnTo>
                  <a:pt x="556" y="0"/>
                </a:lnTo>
                <a:lnTo>
                  <a:pt x="0" y="0"/>
                </a:lnTo>
                <a:lnTo>
                  <a:pt x="0" y="1197"/>
                </a:lnTo>
                <a:lnTo>
                  <a:pt x="556" y="1197"/>
                </a:lnTo>
                <a:lnTo>
                  <a:pt x="556" y="1192"/>
                </a:lnTo>
                <a:lnTo>
                  <a:pt x="551" y="1192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4273476" y="2357438"/>
            <a:ext cx="484188" cy="1479550"/>
          </a:xfrm>
          <a:prstGeom prst="rect">
            <a:avLst/>
          </a:prstGeom>
          <a:solidFill>
            <a:srgbClr val="DFE6F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4273476" y="2357438"/>
            <a:ext cx="484188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" name="Freeform 21"/>
          <p:cNvSpPr>
            <a:spLocks/>
          </p:cNvSpPr>
          <p:nvPr/>
        </p:nvSpPr>
        <p:spPr bwMode="auto">
          <a:xfrm>
            <a:off x="4263951" y="2354263"/>
            <a:ext cx="501650" cy="1490662"/>
          </a:xfrm>
          <a:custGeom>
            <a:avLst/>
            <a:gdLst>
              <a:gd name="T0" fmla="*/ 493713 w 316"/>
              <a:gd name="T1" fmla="*/ 1482725 h 939"/>
              <a:gd name="T2" fmla="*/ 493713 w 316"/>
              <a:gd name="T3" fmla="*/ 1479550 h 939"/>
              <a:gd name="T4" fmla="*/ 12700 w 316"/>
              <a:gd name="T5" fmla="*/ 1479550 h 939"/>
              <a:gd name="T6" fmla="*/ 12700 w 316"/>
              <a:gd name="T7" fmla="*/ 12700 h 939"/>
              <a:gd name="T8" fmla="*/ 488950 w 316"/>
              <a:gd name="T9" fmla="*/ 12700 h 939"/>
              <a:gd name="T10" fmla="*/ 488950 w 316"/>
              <a:gd name="T11" fmla="*/ 1482725 h 939"/>
              <a:gd name="T12" fmla="*/ 493713 w 316"/>
              <a:gd name="T13" fmla="*/ 1482725 h 939"/>
              <a:gd name="T14" fmla="*/ 493713 w 316"/>
              <a:gd name="T15" fmla="*/ 1479550 h 939"/>
              <a:gd name="T16" fmla="*/ 493713 w 316"/>
              <a:gd name="T17" fmla="*/ 1482725 h 939"/>
              <a:gd name="T18" fmla="*/ 501650 w 316"/>
              <a:gd name="T19" fmla="*/ 1482725 h 939"/>
              <a:gd name="T20" fmla="*/ 501650 w 316"/>
              <a:gd name="T21" fmla="*/ 0 h 939"/>
              <a:gd name="T22" fmla="*/ 0 w 316"/>
              <a:gd name="T23" fmla="*/ 0 h 939"/>
              <a:gd name="T24" fmla="*/ 0 w 316"/>
              <a:gd name="T25" fmla="*/ 1490662 h 939"/>
              <a:gd name="T26" fmla="*/ 501650 w 316"/>
              <a:gd name="T27" fmla="*/ 1490662 h 939"/>
              <a:gd name="T28" fmla="*/ 501650 w 316"/>
              <a:gd name="T29" fmla="*/ 1482725 h 939"/>
              <a:gd name="T30" fmla="*/ 493713 w 316"/>
              <a:gd name="T31" fmla="*/ 1482725 h 93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16"/>
              <a:gd name="T49" fmla="*/ 0 h 939"/>
              <a:gd name="T50" fmla="*/ 316 w 316"/>
              <a:gd name="T51" fmla="*/ 939 h 93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16" h="939">
                <a:moveTo>
                  <a:pt x="311" y="934"/>
                </a:moveTo>
                <a:lnTo>
                  <a:pt x="311" y="932"/>
                </a:lnTo>
                <a:lnTo>
                  <a:pt x="8" y="932"/>
                </a:lnTo>
                <a:lnTo>
                  <a:pt x="8" y="8"/>
                </a:lnTo>
                <a:lnTo>
                  <a:pt x="308" y="8"/>
                </a:lnTo>
                <a:lnTo>
                  <a:pt x="308" y="934"/>
                </a:lnTo>
                <a:lnTo>
                  <a:pt x="311" y="934"/>
                </a:lnTo>
                <a:lnTo>
                  <a:pt x="311" y="932"/>
                </a:lnTo>
                <a:lnTo>
                  <a:pt x="311" y="934"/>
                </a:lnTo>
                <a:lnTo>
                  <a:pt x="316" y="934"/>
                </a:lnTo>
                <a:lnTo>
                  <a:pt x="316" y="0"/>
                </a:lnTo>
                <a:lnTo>
                  <a:pt x="0" y="0"/>
                </a:lnTo>
                <a:lnTo>
                  <a:pt x="0" y="939"/>
                </a:lnTo>
                <a:lnTo>
                  <a:pt x="316" y="939"/>
                </a:lnTo>
                <a:lnTo>
                  <a:pt x="316" y="934"/>
                </a:lnTo>
                <a:lnTo>
                  <a:pt x="311" y="934"/>
                </a:lnTo>
                <a:close/>
              </a:path>
            </a:pathLst>
          </a:custGeom>
          <a:solidFill>
            <a:srgbClr val="0079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" name="Freeform 22"/>
          <p:cNvSpPr>
            <a:spLocks/>
          </p:cNvSpPr>
          <p:nvPr/>
        </p:nvSpPr>
        <p:spPr bwMode="auto">
          <a:xfrm>
            <a:off x="4263951" y="2354263"/>
            <a:ext cx="501650" cy="1490662"/>
          </a:xfrm>
          <a:custGeom>
            <a:avLst/>
            <a:gdLst>
              <a:gd name="T0" fmla="*/ 493713 w 316"/>
              <a:gd name="T1" fmla="*/ 1482725 h 939"/>
              <a:gd name="T2" fmla="*/ 493713 w 316"/>
              <a:gd name="T3" fmla="*/ 1479550 h 939"/>
              <a:gd name="T4" fmla="*/ 12700 w 316"/>
              <a:gd name="T5" fmla="*/ 1479550 h 939"/>
              <a:gd name="T6" fmla="*/ 12700 w 316"/>
              <a:gd name="T7" fmla="*/ 12700 h 939"/>
              <a:gd name="T8" fmla="*/ 488950 w 316"/>
              <a:gd name="T9" fmla="*/ 12700 h 939"/>
              <a:gd name="T10" fmla="*/ 488950 w 316"/>
              <a:gd name="T11" fmla="*/ 1482725 h 939"/>
              <a:gd name="T12" fmla="*/ 493713 w 316"/>
              <a:gd name="T13" fmla="*/ 1482725 h 939"/>
              <a:gd name="T14" fmla="*/ 493713 w 316"/>
              <a:gd name="T15" fmla="*/ 1479550 h 939"/>
              <a:gd name="T16" fmla="*/ 493713 w 316"/>
              <a:gd name="T17" fmla="*/ 1482725 h 939"/>
              <a:gd name="T18" fmla="*/ 501650 w 316"/>
              <a:gd name="T19" fmla="*/ 1482725 h 939"/>
              <a:gd name="T20" fmla="*/ 501650 w 316"/>
              <a:gd name="T21" fmla="*/ 0 h 939"/>
              <a:gd name="T22" fmla="*/ 0 w 316"/>
              <a:gd name="T23" fmla="*/ 0 h 939"/>
              <a:gd name="T24" fmla="*/ 0 w 316"/>
              <a:gd name="T25" fmla="*/ 1490662 h 939"/>
              <a:gd name="T26" fmla="*/ 501650 w 316"/>
              <a:gd name="T27" fmla="*/ 1490662 h 939"/>
              <a:gd name="T28" fmla="*/ 501650 w 316"/>
              <a:gd name="T29" fmla="*/ 1482725 h 939"/>
              <a:gd name="T30" fmla="*/ 493713 w 316"/>
              <a:gd name="T31" fmla="*/ 1482725 h 93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16"/>
              <a:gd name="T49" fmla="*/ 0 h 939"/>
              <a:gd name="T50" fmla="*/ 316 w 316"/>
              <a:gd name="T51" fmla="*/ 939 h 93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16" h="939">
                <a:moveTo>
                  <a:pt x="311" y="934"/>
                </a:moveTo>
                <a:lnTo>
                  <a:pt x="311" y="932"/>
                </a:lnTo>
                <a:lnTo>
                  <a:pt x="8" y="932"/>
                </a:lnTo>
                <a:lnTo>
                  <a:pt x="8" y="8"/>
                </a:lnTo>
                <a:lnTo>
                  <a:pt x="308" y="8"/>
                </a:lnTo>
                <a:lnTo>
                  <a:pt x="308" y="934"/>
                </a:lnTo>
                <a:lnTo>
                  <a:pt x="311" y="934"/>
                </a:lnTo>
                <a:lnTo>
                  <a:pt x="311" y="932"/>
                </a:lnTo>
                <a:lnTo>
                  <a:pt x="311" y="934"/>
                </a:lnTo>
                <a:lnTo>
                  <a:pt x="316" y="934"/>
                </a:lnTo>
                <a:lnTo>
                  <a:pt x="316" y="0"/>
                </a:lnTo>
                <a:lnTo>
                  <a:pt x="0" y="0"/>
                </a:lnTo>
                <a:lnTo>
                  <a:pt x="0" y="939"/>
                </a:lnTo>
                <a:lnTo>
                  <a:pt x="316" y="939"/>
                </a:lnTo>
                <a:lnTo>
                  <a:pt x="316" y="934"/>
                </a:lnTo>
                <a:lnTo>
                  <a:pt x="311" y="934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4268714" y="2544763"/>
            <a:ext cx="488950" cy="0"/>
          </a:xfrm>
          <a:prstGeom prst="line">
            <a:avLst/>
          </a:prstGeom>
          <a:noFill/>
          <a:ln w="11113">
            <a:solidFill>
              <a:srgbClr val="0079C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4268714" y="2727325"/>
            <a:ext cx="488950" cy="0"/>
          </a:xfrm>
          <a:prstGeom prst="line">
            <a:avLst/>
          </a:prstGeom>
          <a:noFill/>
          <a:ln w="11113">
            <a:solidFill>
              <a:srgbClr val="0079C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>
            <a:off x="4268714" y="2913063"/>
            <a:ext cx="488950" cy="0"/>
          </a:xfrm>
          <a:prstGeom prst="line">
            <a:avLst/>
          </a:prstGeom>
          <a:noFill/>
          <a:ln w="11113">
            <a:solidFill>
              <a:srgbClr val="0079C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>
            <a:off x="4268714" y="3100388"/>
            <a:ext cx="488950" cy="0"/>
          </a:xfrm>
          <a:prstGeom prst="line">
            <a:avLst/>
          </a:prstGeom>
          <a:noFill/>
          <a:ln w="11113">
            <a:solidFill>
              <a:srgbClr val="0079C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>
            <a:off x="4268714" y="3281363"/>
            <a:ext cx="488950" cy="0"/>
          </a:xfrm>
          <a:prstGeom prst="line">
            <a:avLst/>
          </a:prstGeom>
          <a:noFill/>
          <a:ln w="11113">
            <a:solidFill>
              <a:srgbClr val="0079C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9" name="Line 28"/>
          <p:cNvSpPr>
            <a:spLocks noChangeShapeType="1"/>
          </p:cNvSpPr>
          <p:nvPr/>
        </p:nvSpPr>
        <p:spPr bwMode="auto">
          <a:xfrm>
            <a:off x="4268714" y="3468688"/>
            <a:ext cx="488950" cy="0"/>
          </a:xfrm>
          <a:prstGeom prst="line">
            <a:avLst/>
          </a:prstGeom>
          <a:noFill/>
          <a:ln w="11113">
            <a:solidFill>
              <a:srgbClr val="0079C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>
            <a:off x="4268714" y="3654425"/>
            <a:ext cx="488950" cy="0"/>
          </a:xfrm>
          <a:prstGeom prst="line">
            <a:avLst/>
          </a:prstGeom>
          <a:noFill/>
          <a:ln w="11113">
            <a:solidFill>
              <a:srgbClr val="0079C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3975026" y="2179638"/>
            <a:ext cx="23243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8x2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2" name="Rectangle 33"/>
          <p:cNvSpPr>
            <a:spLocks noChangeArrowheads="1"/>
          </p:cNvSpPr>
          <p:nvPr/>
        </p:nvSpPr>
        <p:spPr bwMode="auto">
          <a:xfrm>
            <a:off x="4227439" y="2179638"/>
            <a:ext cx="317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Mem.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23" name="Group 441"/>
          <p:cNvGrpSpPr>
            <a:grpSpLocks/>
          </p:cNvGrpSpPr>
          <p:nvPr/>
        </p:nvGrpSpPr>
        <p:grpSpPr bwMode="auto">
          <a:xfrm>
            <a:off x="4441749" y="2381250"/>
            <a:ext cx="157163" cy="1439863"/>
            <a:chOff x="3278" y="1500"/>
            <a:chExt cx="99" cy="907"/>
          </a:xfrm>
        </p:grpSpPr>
        <p:sp>
          <p:nvSpPr>
            <p:cNvPr id="24" name="Rectangle 34"/>
            <p:cNvSpPr>
              <a:spLocks noChangeArrowheads="1"/>
            </p:cNvSpPr>
            <p:nvPr/>
          </p:nvSpPr>
          <p:spPr bwMode="auto">
            <a:xfrm>
              <a:off x="3281" y="1519"/>
              <a:ext cx="86" cy="60"/>
            </a:xfrm>
            <a:prstGeom prst="rect">
              <a:avLst/>
            </a:prstGeom>
            <a:solidFill>
              <a:srgbClr val="DFE6F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5" name="Rectangle 35"/>
            <p:cNvSpPr>
              <a:spLocks noChangeArrowheads="1"/>
            </p:cNvSpPr>
            <p:nvPr/>
          </p:nvSpPr>
          <p:spPr bwMode="auto">
            <a:xfrm>
              <a:off x="3278" y="1500"/>
              <a:ext cx="9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1D1B1D"/>
                  </a:solidFill>
                  <a:latin typeface="Comic Sans MS" pitchFamily="66" charset="0"/>
                </a:rPr>
                <a:t>00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6" name="Rectangle 36"/>
            <p:cNvSpPr>
              <a:spLocks noChangeArrowheads="1"/>
            </p:cNvSpPr>
            <p:nvPr/>
          </p:nvSpPr>
          <p:spPr bwMode="auto">
            <a:xfrm>
              <a:off x="3281" y="1634"/>
              <a:ext cx="73" cy="60"/>
            </a:xfrm>
            <a:prstGeom prst="rect">
              <a:avLst/>
            </a:prstGeom>
            <a:solidFill>
              <a:srgbClr val="DFE6F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7" name="Rectangle 37"/>
            <p:cNvSpPr>
              <a:spLocks noChangeArrowheads="1"/>
            </p:cNvSpPr>
            <p:nvPr/>
          </p:nvSpPr>
          <p:spPr bwMode="auto">
            <a:xfrm>
              <a:off x="3278" y="1615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1D1B1D"/>
                  </a:solidFill>
                  <a:latin typeface="Comic Sans MS" pitchFamily="66" charset="0"/>
                </a:rPr>
                <a:t>01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8" name="Rectangle 38"/>
            <p:cNvSpPr>
              <a:spLocks noChangeArrowheads="1"/>
            </p:cNvSpPr>
            <p:nvPr/>
          </p:nvSpPr>
          <p:spPr bwMode="auto">
            <a:xfrm>
              <a:off x="3281" y="1752"/>
              <a:ext cx="86" cy="60"/>
            </a:xfrm>
            <a:prstGeom prst="rect">
              <a:avLst/>
            </a:prstGeom>
            <a:solidFill>
              <a:srgbClr val="DFE6F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9" name="Rectangle 39"/>
            <p:cNvSpPr>
              <a:spLocks noChangeArrowheads="1"/>
            </p:cNvSpPr>
            <p:nvPr/>
          </p:nvSpPr>
          <p:spPr bwMode="auto">
            <a:xfrm>
              <a:off x="3278" y="1731"/>
              <a:ext cx="9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1D1B1D"/>
                  </a:solidFill>
                  <a:latin typeface="Comic Sans MS" pitchFamily="66" charset="0"/>
                </a:rPr>
                <a:t>00</a:t>
              </a:r>
              <a:endParaRPr lang="en-US" sz="1000">
                <a:latin typeface="Comic Sans MS" pitchFamily="66" charset="0"/>
              </a:endParaRPr>
            </a:p>
          </p:txBody>
        </p:sp>
        <p:sp>
          <p:nvSpPr>
            <p:cNvPr id="30" name="Rectangle 40"/>
            <p:cNvSpPr>
              <a:spLocks noChangeArrowheads="1"/>
            </p:cNvSpPr>
            <p:nvPr/>
          </p:nvSpPr>
          <p:spPr bwMode="auto">
            <a:xfrm>
              <a:off x="3281" y="1867"/>
              <a:ext cx="73" cy="60"/>
            </a:xfrm>
            <a:prstGeom prst="rect">
              <a:avLst/>
            </a:prstGeom>
            <a:solidFill>
              <a:srgbClr val="DFE6F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" name="Rectangle 41"/>
            <p:cNvSpPr>
              <a:spLocks noChangeArrowheads="1"/>
            </p:cNvSpPr>
            <p:nvPr/>
          </p:nvSpPr>
          <p:spPr bwMode="auto">
            <a:xfrm>
              <a:off x="3278" y="1846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1D1B1D"/>
                  </a:solidFill>
                  <a:latin typeface="Comic Sans MS" pitchFamily="66" charset="0"/>
                </a:rPr>
                <a:t>01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2" name="Rectangle 42"/>
            <p:cNvSpPr>
              <a:spLocks noChangeArrowheads="1"/>
            </p:cNvSpPr>
            <p:nvPr/>
          </p:nvSpPr>
          <p:spPr bwMode="auto">
            <a:xfrm>
              <a:off x="3281" y="1984"/>
              <a:ext cx="86" cy="60"/>
            </a:xfrm>
            <a:prstGeom prst="rect">
              <a:avLst/>
            </a:prstGeom>
            <a:solidFill>
              <a:srgbClr val="DFE6F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3" name="Rectangle 43"/>
            <p:cNvSpPr>
              <a:spLocks noChangeArrowheads="1"/>
            </p:cNvSpPr>
            <p:nvPr/>
          </p:nvSpPr>
          <p:spPr bwMode="auto">
            <a:xfrm>
              <a:off x="3278" y="1963"/>
              <a:ext cx="9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1D1B1D"/>
                  </a:solidFill>
                  <a:latin typeface="Comic Sans MS" pitchFamily="66" charset="0"/>
                </a:rPr>
                <a:t>00</a:t>
              </a:r>
              <a:endParaRPr lang="en-US" sz="1000">
                <a:latin typeface="Comic Sans MS" pitchFamily="66" charset="0"/>
              </a:endParaRPr>
            </a:p>
          </p:txBody>
        </p:sp>
        <p:sp>
          <p:nvSpPr>
            <p:cNvPr id="34" name="Rectangle 44"/>
            <p:cNvSpPr>
              <a:spLocks noChangeArrowheads="1"/>
            </p:cNvSpPr>
            <p:nvPr/>
          </p:nvSpPr>
          <p:spPr bwMode="auto">
            <a:xfrm>
              <a:off x="3281" y="2099"/>
              <a:ext cx="73" cy="60"/>
            </a:xfrm>
            <a:prstGeom prst="rect">
              <a:avLst/>
            </a:prstGeom>
            <a:solidFill>
              <a:srgbClr val="DFE6F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5" name="Rectangle 45"/>
            <p:cNvSpPr>
              <a:spLocks noChangeArrowheads="1"/>
            </p:cNvSpPr>
            <p:nvPr/>
          </p:nvSpPr>
          <p:spPr bwMode="auto">
            <a:xfrm>
              <a:off x="3278" y="2079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1D1B1D"/>
                  </a:solidFill>
                  <a:latin typeface="Comic Sans MS" pitchFamily="66" charset="0"/>
                </a:rPr>
                <a:t>01</a:t>
              </a:r>
              <a:endParaRPr lang="en-US" sz="1000">
                <a:latin typeface="Comic Sans MS" pitchFamily="66" charset="0"/>
              </a:endParaRPr>
            </a:p>
          </p:txBody>
        </p:sp>
        <p:sp>
          <p:nvSpPr>
            <p:cNvPr id="36" name="Rectangle 46"/>
            <p:cNvSpPr>
              <a:spLocks noChangeArrowheads="1"/>
            </p:cNvSpPr>
            <p:nvPr/>
          </p:nvSpPr>
          <p:spPr bwMode="auto">
            <a:xfrm>
              <a:off x="3286" y="2216"/>
              <a:ext cx="81" cy="60"/>
            </a:xfrm>
            <a:prstGeom prst="rect">
              <a:avLst/>
            </a:prstGeom>
            <a:solidFill>
              <a:srgbClr val="DFE6F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7" name="Rectangle 47"/>
            <p:cNvSpPr>
              <a:spLocks noChangeArrowheads="1"/>
            </p:cNvSpPr>
            <p:nvPr/>
          </p:nvSpPr>
          <p:spPr bwMode="auto">
            <a:xfrm>
              <a:off x="3278" y="2196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1D1B1D"/>
                  </a:solidFill>
                  <a:latin typeface="Comic Sans MS" pitchFamily="66" charset="0"/>
                </a:rPr>
                <a:t>10</a:t>
              </a:r>
              <a:endParaRPr lang="en-US" sz="1000">
                <a:latin typeface="Comic Sans MS" pitchFamily="66" charset="0"/>
              </a:endParaRPr>
            </a:p>
          </p:txBody>
        </p:sp>
        <p:sp>
          <p:nvSpPr>
            <p:cNvPr id="38" name="Rectangle 48"/>
            <p:cNvSpPr>
              <a:spLocks noChangeArrowheads="1"/>
            </p:cNvSpPr>
            <p:nvPr/>
          </p:nvSpPr>
          <p:spPr bwMode="auto">
            <a:xfrm>
              <a:off x="3281" y="2331"/>
              <a:ext cx="73" cy="60"/>
            </a:xfrm>
            <a:prstGeom prst="rect">
              <a:avLst/>
            </a:prstGeom>
            <a:solidFill>
              <a:srgbClr val="DFE6F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9" name="Rectangle 49"/>
            <p:cNvSpPr>
              <a:spLocks noChangeArrowheads="1"/>
            </p:cNvSpPr>
            <p:nvPr/>
          </p:nvSpPr>
          <p:spPr bwMode="auto">
            <a:xfrm>
              <a:off x="3278" y="2311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1D1B1D"/>
                  </a:solidFill>
                  <a:latin typeface="Comic Sans MS" pitchFamily="66" charset="0"/>
                </a:rPr>
                <a:t>01</a:t>
              </a:r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40" name="Rectangle 50"/>
          <p:cNvSpPr>
            <a:spLocks noChangeArrowheads="1"/>
          </p:cNvSpPr>
          <p:nvPr/>
        </p:nvSpPr>
        <p:spPr bwMode="auto">
          <a:xfrm>
            <a:off x="4170289" y="2381250"/>
            <a:ext cx="7854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1" name="Rectangle 51"/>
          <p:cNvSpPr>
            <a:spLocks noChangeArrowheads="1"/>
          </p:cNvSpPr>
          <p:nvPr/>
        </p:nvSpPr>
        <p:spPr bwMode="auto">
          <a:xfrm>
            <a:off x="4170289" y="2563813"/>
            <a:ext cx="5770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2" name="Rectangle 52"/>
          <p:cNvSpPr>
            <a:spLocks noChangeArrowheads="1"/>
          </p:cNvSpPr>
          <p:nvPr/>
        </p:nvSpPr>
        <p:spPr bwMode="auto">
          <a:xfrm>
            <a:off x="4170289" y="2747963"/>
            <a:ext cx="865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3" name="Rectangle 53"/>
          <p:cNvSpPr>
            <a:spLocks noChangeArrowheads="1"/>
          </p:cNvSpPr>
          <p:nvPr/>
        </p:nvSpPr>
        <p:spPr bwMode="auto">
          <a:xfrm>
            <a:off x="4170289" y="2930525"/>
            <a:ext cx="7854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4" name="Rectangle 54"/>
          <p:cNvSpPr>
            <a:spLocks noChangeArrowheads="1"/>
          </p:cNvSpPr>
          <p:nvPr/>
        </p:nvSpPr>
        <p:spPr bwMode="auto">
          <a:xfrm>
            <a:off x="4170289" y="3116263"/>
            <a:ext cx="865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4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4170289" y="3300413"/>
            <a:ext cx="865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6" name="Rectangle 56"/>
          <p:cNvSpPr>
            <a:spLocks noChangeArrowheads="1"/>
          </p:cNvSpPr>
          <p:nvPr/>
        </p:nvSpPr>
        <p:spPr bwMode="auto">
          <a:xfrm>
            <a:off x="4170289" y="3486150"/>
            <a:ext cx="865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6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7" name="Rectangle 57"/>
          <p:cNvSpPr>
            <a:spLocks noChangeArrowheads="1"/>
          </p:cNvSpPr>
          <p:nvPr/>
        </p:nvSpPr>
        <p:spPr bwMode="auto">
          <a:xfrm>
            <a:off x="4170289" y="3668713"/>
            <a:ext cx="7854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7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8" name="Rectangle 58"/>
          <p:cNvSpPr>
            <a:spLocks noChangeArrowheads="1"/>
          </p:cNvSpPr>
          <p:nvPr/>
        </p:nvSpPr>
        <p:spPr bwMode="auto">
          <a:xfrm>
            <a:off x="3960739" y="3030538"/>
            <a:ext cx="15869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a2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9" name="Rectangle 59"/>
          <p:cNvSpPr>
            <a:spLocks noChangeArrowheads="1"/>
          </p:cNvSpPr>
          <p:nvPr/>
        </p:nvSpPr>
        <p:spPr bwMode="auto">
          <a:xfrm>
            <a:off x="3960739" y="3173413"/>
            <a:ext cx="13625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a1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0" name="Rectangle 60"/>
          <p:cNvSpPr>
            <a:spLocks noChangeArrowheads="1"/>
          </p:cNvSpPr>
          <p:nvPr/>
        </p:nvSpPr>
        <p:spPr bwMode="auto">
          <a:xfrm>
            <a:off x="3960739" y="3340100"/>
            <a:ext cx="14427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a0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1" name="Rectangle 61"/>
          <p:cNvSpPr>
            <a:spLocks noChangeArrowheads="1"/>
          </p:cNvSpPr>
          <p:nvPr/>
        </p:nvSpPr>
        <p:spPr bwMode="auto">
          <a:xfrm>
            <a:off x="3411464" y="3195638"/>
            <a:ext cx="13785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939598"/>
                </a:solidFill>
                <a:latin typeface="Comic Sans MS" pitchFamily="66" charset="0"/>
              </a:rPr>
              <a:t>P1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2" name="Rectangle 62"/>
          <p:cNvSpPr>
            <a:spLocks noChangeArrowheads="1"/>
          </p:cNvSpPr>
          <p:nvPr/>
        </p:nvSpPr>
        <p:spPr bwMode="auto">
          <a:xfrm>
            <a:off x="3411464" y="3030538"/>
            <a:ext cx="14587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939598"/>
                </a:solidFill>
                <a:latin typeface="Comic Sans MS" pitchFamily="66" charset="0"/>
              </a:rPr>
              <a:t>P0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3" name="Rectangle 63"/>
          <p:cNvSpPr>
            <a:spLocks noChangeArrowheads="1"/>
          </p:cNvSpPr>
          <p:nvPr/>
        </p:nvSpPr>
        <p:spPr bwMode="auto">
          <a:xfrm>
            <a:off x="7685014" y="4979988"/>
            <a:ext cx="19075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939598"/>
                </a:solidFill>
                <a:latin typeface="Comic Sans MS" pitchFamily="66" charset="0"/>
              </a:rPr>
              <a:t>Q0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4" name="Rectangle 64"/>
          <p:cNvSpPr>
            <a:spLocks noChangeArrowheads="1"/>
          </p:cNvSpPr>
          <p:nvPr/>
        </p:nvSpPr>
        <p:spPr bwMode="auto">
          <a:xfrm>
            <a:off x="7685014" y="5167313"/>
            <a:ext cx="18755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939598"/>
                </a:solidFill>
                <a:latin typeface="Comic Sans MS" pitchFamily="66" charset="0"/>
              </a:rPr>
              <a:t>Q1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5" name="Rectangle 65"/>
          <p:cNvSpPr>
            <a:spLocks noChangeArrowheads="1"/>
          </p:cNvSpPr>
          <p:nvPr/>
        </p:nvSpPr>
        <p:spPr bwMode="auto">
          <a:xfrm>
            <a:off x="3411464" y="3344863"/>
            <a:ext cx="14587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939598"/>
                </a:solidFill>
                <a:latin typeface="Comic Sans MS" pitchFamily="66" charset="0"/>
              </a:rPr>
              <a:t>P2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6" name="Rectangle 66"/>
          <p:cNvSpPr>
            <a:spLocks noChangeArrowheads="1"/>
          </p:cNvSpPr>
          <p:nvPr/>
        </p:nvSpPr>
        <p:spPr bwMode="auto">
          <a:xfrm>
            <a:off x="3395589" y="5302250"/>
            <a:ext cx="16030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939598"/>
                </a:solidFill>
                <a:latin typeface="Comic Sans MS" pitchFamily="66" charset="0"/>
              </a:rPr>
              <a:t>P3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7" name="Rectangle 67"/>
          <p:cNvSpPr>
            <a:spLocks noChangeArrowheads="1"/>
          </p:cNvSpPr>
          <p:nvPr/>
        </p:nvSpPr>
        <p:spPr bwMode="auto">
          <a:xfrm>
            <a:off x="3395589" y="5465763"/>
            <a:ext cx="16030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939598"/>
                </a:solidFill>
                <a:latin typeface="Comic Sans MS" pitchFamily="66" charset="0"/>
              </a:rPr>
              <a:t>P4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8" name="Freeform 68"/>
          <p:cNvSpPr>
            <a:spLocks noEditPoints="1"/>
          </p:cNvSpPr>
          <p:nvPr/>
        </p:nvSpPr>
        <p:spPr bwMode="auto">
          <a:xfrm>
            <a:off x="3589264" y="3111500"/>
            <a:ext cx="231775" cy="17463"/>
          </a:xfrm>
          <a:custGeom>
            <a:avLst/>
            <a:gdLst>
              <a:gd name="T0" fmla="*/ 57150 w 146"/>
              <a:gd name="T1" fmla="*/ 0 h 11"/>
              <a:gd name="T2" fmla="*/ 0 w 146"/>
              <a:gd name="T3" fmla="*/ 0 h 11"/>
              <a:gd name="T4" fmla="*/ 0 w 146"/>
              <a:gd name="T5" fmla="*/ 17463 h 11"/>
              <a:gd name="T6" fmla="*/ 57150 w 146"/>
              <a:gd name="T7" fmla="*/ 17463 h 11"/>
              <a:gd name="T8" fmla="*/ 57150 w 146"/>
              <a:gd name="T9" fmla="*/ 0 h 11"/>
              <a:gd name="T10" fmla="*/ 111125 w 146"/>
              <a:gd name="T11" fmla="*/ 0 h 11"/>
              <a:gd name="T12" fmla="*/ 69850 w 146"/>
              <a:gd name="T13" fmla="*/ 0 h 11"/>
              <a:gd name="T14" fmla="*/ 69850 w 146"/>
              <a:gd name="T15" fmla="*/ 17463 h 11"/>
              <a:gd name="T16" fmla="*/ 111125 w 146"/>
              <a:gd name="T17" fmla="*/ 17463 h 11"/>
              <a:gd name="T18" fmla="*/ 111125 w 146"/>
              <a:gd name="T19" fmla="*/ 0 h 11"/>
              <a:gd name="T20" fmla="*/ 231775 w 146"/>
              <a:gd name="T21" fmla="*/ 0 h 11"/>
              <a:gd name="T22" fmla="*/ 128587 w 146"/>
              <a:gd name="T23" fmla="*/ 0 h 11"/>
              <a:gd name="T24" fmla="*/ 128587 w 146"/>
              <a:gd name="T25" fmla="*/ 17463 h 11"/>
              <a:gd name="T26" fmla="*/ 231775 w 146"/>
              <a:gd name="T27" fmla="*/ 17463 h 11"/>
              <a:gd name="T28" fmla="*/ 231775 w 146"/>
              <a:gd name="T29" fmla="*/ 0 h 1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6"/>
              <a:gd name="T46" fmla="*/ 0 h 11"/>
              <a:gd name="T47" fmla="*/ 146 w 146"/>
              <a:gd name="T48" fmla="*/ 11 h 1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6" h="11">
                <a:moveTo>
                  <a:pt x="36" y="0"/>
                </a:moveTo>
                <a:lnTo>
                  <a:pt x="0" y="0"/>
                </a:lnTo>
                <a:lnTo>
                  <a:pt x="0" y="11"/>
                </a:lnTo>
                <a:lnTo>
                  <a:pt x="36" y="11"/>
                </a:lnTo>
                <a:lnTo>
                  <a:pt x="36" y="0"/>
                </a:lnTo>
                <a:close/>
                <a:moveTo>
                  <a:pt x="70" y="0"/>
                </a:moveTo>
                <a:lnTo>
                  <a:pt x="44" y="0"/>
                </a:lnTo>
                <a:lnTo>
                  <a:pt x="44" y="11"/>
                </a:lnTo>
                <a:lnTo>
                  <a:pt x="70" y="11"/>
                </a:lnTo>
                <a:lnTo>
                  <a:pt x="70" y="0"/>
                </a:lnTo>
                <a:close/>
                <a:moveTo>
                  <a:pt x="146" y="0"/>
                </a:moveTo>
                <a:lnTo>
                  <a:pt x="81" y="0"/>
                </a:lnTo>
                <a:lnTo>
                  <a:pt x="81" y="11"/>
                </a:lnTo>
                <a:lnTo>
                  <a:pt x="146" y="11"/>
                </a:lnTo>
                <a:lnTo>
                  <a:pt x="14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9" name="Freeform 69"/>
          <p:cNvSpPr>
            <a:spLocks noEditPoints="1"/>
          </p:cNvSpPr>
          <p:nvPr/>
        </p:nvSpPr>
        <p:spPr bwMode="auto">
          <a:xfrm>
            <a:off x="3589264" y="3111500"/>
            <a:ext cx="231775" cy="17463"/>
          </a:xfrm>
          <a:custGeom>
            <a:avLst/>
            <a:gdLst>
              <a:gd name="T0" fmla="*/ 57150 w 146"/>
              <a:gd name="T1" fmla="*/ 0 h 11"/>
              <a:gd name="T2" fmla="*/ 0 w 146"/>
              <a:gd name="T3" fmla="*/ 0 h 11"/>
              <a:gd name="T4" fmla="*/ 0 w 146"/>
              <a:gd name="T5" fmla="*/ 17463 h 11"/>
              <a:gd name="T6" fmla="*/ 57150 w 146"/>
              <a:gd name="T7" fmla="*/ 17463 h 11"/>
              <a:gd name="T8" fmla="*/ 57150 w 146"/>
              <a:gd name="T9" fmla="*/ 0 h 11"/>
              <a:gd name="T10" fmla="*/ 111125 w 146"/>
              <a:gd name="T11" fmla="*/ 0 h 11"/>
              <a:gd name="T12" fmla="*/ 69850 w 146"/>
              <a:gd name="T13" fmla="*/ 0 h 11"/>
              <a:gd name="T14" fmla="*/ 69850 w 146"/>
              <a:gd name="T15" fmla="*/ 17463 h 11"/>
              <a:gd name="T16" fmla="*/ 111125 w 146"/>
              <a:gd name="T17" fmla="*/ 17463 h 11"/>
              <a:gd name="T18" fmla="*/ 111125 w 146"/>
              <a:gd name="T19" fmla="*/ 0 h 11"/>
              <a:gd name="T20" fmla="*/ 231775 w 146"/>
              <a:gd name="T21" fmla="*/ 0 h 11"/>
              <a:gd name="T22" fmla="*/ 128587 w 146"/>
              <a:gd name="T23" fmla="*/ 0 h 11"/>
              <a:gd name="T24" fmla="*/ 128587 w 146"/>
              <a:gd name="T25" fmla="*/ 17463 h 11"/>
              <a:gd name="T26" fmla="*/ 231775 w 146"/>
              <a:gd name="T27" fmla="*/ 17463 h 11"/>
              <a:gd name="T28" fmla="*/ 231775 w 146"/>
              <a:gd name="T29" fmla="*/ 0 h 1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6"/>
              <a:gd name="T46" fmla="*/ 0 h 11"/>
              <a:gd name="T47" fmla="*/ 146 w 146"/>
              <a:gd name="T48" fmla="*/ 11 h 1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6" h="11">
                <a:moveTo>
                  <a:pt x="36" y="0"/>
                </a:moveTo>
                <a:lnTo>
                  <a:pt x="0" y="0"/>
                </a:lnTo>
                <a:lnTo>
                  <a:pt x="0" y="11"/>
                </a:lnTo>
                <a:lnTo>
                  <a:pt x="36" y="11"/>
                </a:lnTo>
                <a:lnTo>
                  <a:pt x="36" y="0"/>
                </a:lnTo>
                <a:moveTo>
                  <a:pt x="70" y="0"/>
                </a:moveTo>
                <a:lnTo>
                  <a:pt x="44" y="0"/>
                </a:lnTo>
                <a:lnTo>
                  <a:pt x="44" y="11"/>
                </a:lnTo>
                <a:lnTo>
                  <a:pt x="70" y="11"/>
                </a:lnTo>
                <a:lnTo>
                  <a:pt x="70" y="0"/>
                </a:lnTo>
                <a:moveTo>
                  <a:pt x="146" y="0"/>
                </a:moveTo>
                <a:lnTo>
                  <a:pt x="81" y="0"/>
                </a:lnTo>
                <a:lnTo>
                  <a:pt x="81" y="11"/>
                </a:lnTo>
                <a:lnTo>
                  <a:pt x="146" y="11"/>
                </a:lnTo>
                <a:lnTo>
                  <a:pt x="14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0" name="Rectangle 70"/>
          <p:cNvSpPr>
            <a:spLocks noChangeArrowheads="1"/>
          </p:cNvSpPr>
          <p:nvPr/>
        </p:nvSpPr>
        <p:spPr bwMode="auto">
          <a:xfrm>
            <a:off x="3646414" y="3111500"/>
            <a:ext cx="12700" cy="17463"/>
          </a:xfrm>
          <a:prstGeom prst="rect">
            <a:avLst/>
          </a:prstGeom>
          <a:solidFill>
            <a:srgbClr val="091018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1" name="Rectangle 71"/>
          <p:cNvSpPr>
            <a:spLocks noChangeArrowheads="1"/>
          </p:cNvSpPr>
          <p:nvPr/>
        </p:nvSpPr>
        <p:spPr bwMode="auto">
          <a:xfrm>
            <a:off x="3646414" y="3111500"/>
            <a:ext cx="12700" cy="1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2" name="Freeform 72"/>
          <p:cNvSpPr>
            <a:spLocks/>
          </p:cNvSpPr>
          <p:nvPr/>
        </p:nvSpPr>
        <p:spPr bwMode="auto">
          <a:xfrm>
            <a:off x="3795639" y="3082925"/>
            <a:ext cx="133350" cy="74613"/>
          </a:xfrm>
          <a:custGeom>
            <a:avLst/>
            <a:gdLst>
              <a:gd name="T0" fmla="*/ 0 w 84"/>
              <a:gd name="T1" fmla="*/ 74613 h 47"/>
              <a:gd name="T2" fmla="*/ 133350 w 84"/>
              <a:gd name="T3" fmla="*/ 38100 h 47"/>
              <a:gd name="T4" fmla="*/ 0 w 84"/>
              <a:gd name="T5" fmla="*/ 0 h 47"/>
              <a:gd name="T6" fmla="*/ 0 w 84"/>
              <a:gd name="T7" fmla="*/ 74613 h 47"/>
              <a:gd name="T8" fmla="*/ 0 60000 65536"/>
              <a:gd name="T9" fmla="*/ 0 60000 65536"/>
              <a:gd name="T10" fmla="*/ 0 60000 65536"/>
              <a:gd name="T11" fmla="*/ 0 60000 65536"/>
              <a:gd name="T12" fmla="*/ 0 w 84"/>
              <a:gd name="T13" fmla="*/ 0 h 47"/>
              <a:gd name="T14" fmla="*/ 84 w 84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" h="47">
                <a:moveTo>
                  <a:pt x="0" y="47"/>
                </a:moveTo>
                <a:lnTo>
                  <a:pt x="84" y="24"/>
                </a:lnTo>
                <a:lnTo>
                  <a:pt x="0" y="0"/>
                </a:lnTo>
                <a:lnTo>
                  <a:pt x="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3" name="Rectangle 73"/>
          <p:cNvSpPr>
            <a:spLocks noChangeArrowheads="1"/>
          </p:cNvSpPr>
          <p:nvPr/>
        </p:nvSpPr>
        <p:spPr bwMode="auto">
          <a:xfrm>
            <a:off x="5241851" y="4997450"/>
            <a:ext cx="1936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m0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4" name="Rectangle 74"/>
          <p:cNvSpPr>
            <a:spLocks noChangeArrowheads="1"/>
          </p:cNvSpPr>
          <p:nvPr/>
        </p:nvSpPr>
        <p:spPr bwMode="auto">
          <a:xfrm>
            <a:off x="5241851" y="5146675"/>
            <a:ext cx="17312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m1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5" name="Rectangle 75"/>
          <p:cNvSpPr>
            <a:spLocks noChangeArrowheads="1"/>
          </p:cNvSpPr>
          <p:nvPr/>
        </p:nvSpPr>
        <p:spPr bwMode="auto">
          <a:xfrm>
            <a:off x="5757789" y="5016500"/>
            <a:ext cx="16030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o0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6" name="Rectangle 76"/>
          <p:cNvSpPr>
            <a:spLocks noChangeArrowheads="1"/>
          </p:cNvSpPr>
          <p:nvPr/>
        </p:nvSpPr>
        <p:spPr bwMode="auto">
          <a:xfrm>
            <a:off x="5757789" y="5229225"/>
            <a:ext cx="12503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o1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7" name="Rectangle 77"/>
          <p:cNvSpPr>
            <a:spLocks noChangeArrowheads="1"/>
          </p:cNvSpPr>
          <p:nvPr/>
        </p:nvSpPr>
        <p:spPr bwMode="auto">
          <a:xfrm>
            <a:off x="5241851" y="5292725"/>
            <a:ext cx="17621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m2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8" name="Rectangle 78"/>
          <p:cNvSpPr>
            <a:spLocks noChangeArrowheads="1"/>
          </p:cNvSpPr>
          <p:nvPr/>
        </p:nvSpPr>
        <p:spPr bwMode="auto">
          <a:xfrm>
            <a:off x="5241851" y="5445125"/>
            <a:ext cx="1936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m3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9" name="Freeform 79"/>
          <p:cNvSpPr>
            <a:spLocks/>
          </p:cNvSpPr>
          <p:nvPr/>
        </p:nvSpPr>
        <p:spPr bwMode="auto">
          <a:xfrm>
            <a:off x="5197401" y="4665663"/>
            <a:ext cx="736600" cy="998537"/>
          </a:xfrm>
          <a:custGeom>
            <a:avLst/>
            <a:gdLst>
              <a:gd name="T0" fmla="*/ 733425 w 464"/>
              <a:gd name="T1" fmla="*/ 990600 h 629"/>
              <a:gd name="T2" fmla="*/ 733425 w 464"/>
              <a:gd name="T3" fmla="*/ 985837 h 629"/>
              <a:gd name="T4" fmla="*/ 7938 w 464"/>
              <a:gd name="T5" fmla="*/ 985837 h 629"/>
              <a:gd name="T6" fmla="*/ 7938 w 464"/>
              <a:gd name="T7" fmla="*/ 12700 h 629"/>
              <a:gd name="T8" fmla="*/ 728663 w 464"/>
              <a:gd name="T9" fmla="*/ 12700 h 629"/>
              <a:gd name="T10" fmla="*/ 728663 w 464"/>
              <a:gd name="T11" fmla="*/ 990600 h 629"/>
              <a:gd name="T12" fmla="*/ 733425 w 464"/>
              <a:gd name="T13" fmla="*/ 990600 h 629"/>
              <a:gd name="T14" fmla="*/ 733425 w 464"/>
              <a:gd name="T15" fmla="*/ 985837 h 629"/>
              <a:gd name="T16" fmla="*/ 733425 w 464"/>
              <a:gd name="T17" fmla="*/ 990600 h 629"/>
              <a:gd name="T18" fmla="*/ 736600 w 464"/>
              <a:gd name="T19" fmla="*/ 990600 h 629"/>
              <a:gd name="T20" fmla="*/ 736600 w 464"/>
              <a:gd name="T21" fmla="*/ 0 h 629"/>
              <a:gd name="T22" fmla="*/ 0 w 464"/>
              <a:gd name="T23" fmla="*/ 0 h 629"/>
              <a:gd name="T24" fmla="*/ 0 w 464"/>
              <a:gd name="T25" fmla="*/ 998537 h 629"/>
              <a:gd name="T26" fmla="*/ 736600 w 464"/>
              <a:gd name="T27" fmla="*/ 998537 h 629"/>
              <a:gd name="T28" fmla="*/ 736600 w 464"/>
              <a:gd name="T29" fmla="*/ 990600 h 629"/>
              <a:gd name="T30" fmla="*/ 733425 w 464"/>
              <a:gd name="T31" fmla="*/ 990600 h 6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64"/>
              <a:gd name="T49" fmla="*/ 0 h 629"/>
              <a:gd name="T50" fmla="*/ 464 w 464"/>
              <a:gd name="T51" fmla="*/ 629 h 62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64" h="629">
                <a:moveTo>
                  <a:pt x="462" y="624"/>
                </a:moveTo>
                <a:lnTo>
                  <a:pt x="462" y="621"/>
                </a:lnTo>
                <a:lnTo>
                  <a:pt x="5" y="621"/>
                </a:lnTo>
                <a:lnTo>
                  <a:pt x="5" y="8"/>
                </a:lnTo>
                <a:lnTo>
                  <a:pt x="459" y="8"/>
                </a:lnTo>
                <a:lnTo>
                  <a:pt x="459" y="624"/>
                </a:lnTo>
                <a:lnTo>
                  <a:pt x="462" y="624"/>
                </a:lnTo>
                <a:lnTo>
                  <a:pt x="462" y="621"/>
                </a:lnTo>
                <a:lnTo>
                  <a:pt x="462" y="624"/>
                </a:lnTo>
                <a:lnTo>
                  <a:pt x="464" y="624"/>
                </a:lnTo>
                <a:lnTo>
                  <a:pt x="464" y="0"/>
                </a:lnTo>
                <a:lnTo>
                  <a:pt x="0" y="0"/>
                </a:lnTo>
                <a:lnTo>
                  <a:pt x="0" y="629"/>
                </a:lnTo>
                <a:lnTo>
                  <a:pt x="464" y="629"/>
                </a:lnTo>
                <a:lnTo>
                  <a:pt x="464" y="624"/>
                </a:lnTo>
                <a:lnTo>
                  <a:pt x="462" y="624"/>
                </a:lnTo>
                <a:close/>
              </a:path>
            </a:pathLst>
          </a:custGeom>
          <a:solidFill>
            <a:srgbClr val="0079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0" name="Freeform 80"/>
          <p:cNvSpPr>
            <a:spLocks/>
          </p:cNvSpPr>
          <p:nvPr/>
        </p:nvSpPr>
        <p:spPr bwMode="auto">
          <a:xfrm>
            <a:off x="5197401" y="4665663"/>
            <a:ext cx="736600" cy="998537"/>
          </a:xfrm>
          <a:custGeom>
            <a:avLst/>
            <a:gdLst>
              <a:gd name="T0" fmla="*/ 733425 w 464"/>
              <a:gd name="T1" fmla="*/ 990600 h 629"/>
              <a:gd name="T2" fmla="*/ 733425 w 464"/>
              <a:gd name="T3" fmla="*/ 985837 h 629"/>
              <a:gd name="T4" fmla="*/ 7938 w 464"/>
              <a:gd name="T5" fmla="*/ 985837 h 629"/>
              <a:gd name="T6" fmla="*/ 7938 w 464"/>
              <a:gd name="T7" fmla="*/ 12700 h 629"/>
              <a:gd name="T8" fmla="*/ 728663 w 464"/>
              <a:gd name="T9" fmla="*/ 12700 h 629"/>
              <a:gd name="T10" fmla="*/ 728663 w 464"/>
              <a:gd name="T11" fmla="*/ 990600 h 629"/>
              <a:gd name="T12" fmla="*/ 733425 w 464"/>
              <a:gd name="T13" fmla="*/ 990600 h 629"/>
              <a:gd name="T14" fmla="*/ 733425 w 464"/>
              <a:gd name="T15" fmla="*/ 985837 h 629"/>
              <a:gd name="T16" fmla="*/ 733425 w 464"/>
              <a:gd name="T17" fmla="*/ 990600 h 629"/>
              <a:gd name="T18" fmla="*/ 736600 w 464"/>
              <a:gd name="T19" fmla="*/ 990600 h 629"/>
              <a:gd name="T20" fmla="*/ 736600 w 464"/>
              <a:gd name="T21" fmla="*/ 0 h 629"/>
              <a:gd name="T22" fmla="*/ 0 w 464"/>
              <a:gd name="T23" fmla="*/ 0 h 629"/>
              <a:gd name="T24" fmla="*/ 0 w 464"/>
              <a:gd name="T25" fmla="*/ 998537 h 629"/>
              <a:gd name="T26" fmla="*/ 736600 w 464"/>
              <a:gd name="T27" fmla="*/ 998537 h 629"/>
              <a:gd name="T28" fmla="*/ 736600 w 464"/>
              <a:gd name="T29" fmla="*/ 990600 h 629"/>
              <a:gd name="T30" fmla="*/ 733425 w 464"/>
              <a:gd name="T31" fmla="*/ 990600 h 6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64"/>
              <a:gd name="T49" fmla="*/ 0 h 629"/>
              <a:gd name="T50" fmla="*/ 464 w 464"/>
              <a:gd name="T51" fmla="*/ 629 h 62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64" h="629">
                <a:moveTo>
                  <a:pt x="462" y="624"/>
                </a:moveTo>
                <a:lnTo>
                  <a:pt x="462" y="621"/>
                </a:lnTo>
                <a:lnTo>
                  <a:pt x="5" y="621"/>
                </a:lnTo>
                <a:lnTo>
                  <a:pt x="5" y="8"/>
                </a:lnTo>
                <a:lnTo>
                  <a:pt x="459" y="8"/>
                </a:lnTo>
                <a:lnTo>
                  <a:pt x="459" y="624"/>
                </a:lnTo>
                <a:lnTo>
                  <a:pt x="462" y="624"/>
                </a:lnTo>
                <a:lnTo>
                  <a:pt x="462" y="621"/>
                </a:lnTo>
                <a:lnTo>
                  <a:pt x="462" y="624"/>
                </a:lnTo>
                <a:lnTo>
                  <a:pt x="464" y="624"/>
                </a:lnTo>
                <a:lnTo>
                  <a:pt x="464" y="0"/>
                </a:lnTo>
                <a:lnTo>
                  <a:pt x="0" y="0"/>
                </a:lnTo>
                <a:lnTo>
                  <a:pt x="0" y="629"/>
                </a:lnTo>
                <a:lnTo>
                  <a:pt x="464" y="629"/>
                </a:lnTo>
                <a:lnTo>
                  <a:pt x="464" y="624"/>
                </a:lnTo>
                <a:lnTo>
                  <a:pt x="462" y="624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1" name="Rectangle 81"/>
          <p:cNvSpPr>
            <a:spLocks noChangeArrowheads="1"/>
          </p:cNvSpPr>
          <p:nvPr/>
        </p:nvSpPr>
        <p:spPr bwMode="auto">
          <a:xfrm>
            <a:off x="5376789" y="4691063"/>
            <a:ext cx="45365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Switch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2" name="Rectangle 82"/>
          <p:cNvSpPr>
            <a:spLocks noChangeArrowheads="1"/>
          </p:cNvSpPr>
          <p:nvPr/>
        </p:nvSpPr>
        <p:spPr bwMode="auto">
          <a:xfrm>
            <a:off x="5391076" y="4840288"/>
            <a:ext cx="2468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mat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3" name="Rectangle 83"/>
          <p:cNvSpPr>
            <a:spLocks noChangeArrowheads="1"/>
          </p:cNvSpPr>
          <p:nvPr/>
        </p:nvSpPr>
        <p:spPr bwMode="auto">
          <a:xfrm>
            <a:off x="5611739" y="4840288"/>
            <a:ext cx="6732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r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4" name="Rectangle 84"/>
          <p:cNvSpPr>
            <a:spLocks noChangeArrowheads="1"/>
          </p:cNvSpPr>
          <p:nvPr/>
        </p:nvSpPr>
        <p:spPr bwMode="auto">
          <a:xfrm>
            <a:off x="5657776" y="4840288"/>
            <a:ext cx="12343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ix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5" name="Freeform 85"/>
          <p:cNvSpPr>
            <a:spLocks/>
          </p:cNvSpPr>
          <p:nvPr/>
        </p:nvSpPr>
        <p:spPr bwMode="auto">
          <a:xfrm>
            <a:off x="5506964" y="5026025"/>
            <a:ext cx="223837" cy="157163"/>
          </a:xfrm>
          <a:custGeom>
            <a:avLst/>
            <a:gdLst>
              <a:gd name="T0" fmla="*/ 215900 w 141"/>
              <a:gd name="T1" fmla="*/ 149225 h 99"/>
              <a:gd name="T2" fmla="*/ 215900 w 141"/>
              <a:gd name="T3" fmla="*/ 146050 h 99"/>
              <a:gd name="T4" fmla="*/ 12700 w 141"/>
              <a:gd name="T5" fmla="*/ 146050 h 99"/>
              <a:gd name="T6" fmla="*/ 12700 w 141"/>
              <a:gd name="T7" fmla="*/ 12700 h 99"/>
              <a:gd name="T8" fmla="*/ 211137 w 141"/>
              <a:gd name="T9" fmla="*/ 12700 h 99"/>
              <a:gd name="T10" fmla="*/ 211137 w 141"/>
              <a:gd name="T11" fmla="*/ 149225 h 99"/>
              <a:gd name="T12" fmla="*/ 215900 w 141"/>
              <a:gd name="T13" fmla="*/ 149225 h 99"/>
              <a:gd name="T14" fmla="*/ 215900 w 141"/>
              <a:gd name="T15" fmla="*/ 146050 h 99"/>
              <a:gd name="T16" fmla="*/ 215900 w 141"/>
              <a:gd name="T17" fmla="*/ 149225 h 99"/>
              <a:gd name="T18" fmla="*/ 223837 w 141"/>
              <a:gd name="T19" fmla="*/ 149225 h 99"/>
              <a:gd name="T20" fmla="*/ 223837 w 141"/>
              <a:gd name="T21" fmla="*/ 0 h 99"/>
              <a:gd name="T22" fmla="*/ 0 w 141"/>
              <a:gd name="T23" fmla="*/ 0 h 99"/>
              <a:gd name="T24" fmla="*/ 0 w 141"/>
              <a:gd name="T25" fmla="*/ 157163 h 99"/>
              <a:gd name="T26" fmla="*/ 223837 w 141"/>
              <a:gd name="T27" fmla="*/ 157163 h 99"/>
              <a:gd name="T28" fmla="*/ 223837 w 141"/>
              <a:gd name="T29" fmla="*/ 149225 h 99"/>
              <a:gd name="T30" fmla="*/ 215900 w 141"/>
              <a:gd name="T31" fmla="*/ 149225 h 9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1"/>
              <a:gd name="T49" fmla="*/ 0 h 99"/>
              <a:gd name="T50" fmla="*/ 141 w 141"/>
              <a:gd name="T51" fmla="*/ 99 h 9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1" h="99">
                <a:moveTo>
                  <a:pt x="136" y="94"/>
                </a:moveTo>
                <a:lnTo>
                  <a:pt x="136" y="92"/>
                </a:lnTo>
                <a:lnTo>
                  <a:pt x="8" y="92"/>
                </a:lnTo>
                <a:lnTo>
                  <a:pt x="8" y="8"/>
                </a:lnTo>
                <a:lnTo>
                  <a:pt x="133" y="8"/>
                </a:lnTo>
                <a:lnTo>
                  <a:pt x="133" y="94"/>
                </a:lnTo>
                <a:lnTo>
                  <a:pt x="136" y="94"/>
                </a:lnTo>
                <a:lnTo>
                  <a:pt x="136" y="92"/>
                </a:lnTo>
                <a:lnTo>
                  <a:pt x="136" y="94"/>
                </a:lnTo>
                <a:lnTo>
                  <a:pt x="141" y="94"/>
                </a:lnTo>
                <a:lnTo>
                  <a:pt x="141" y="0"/>
                </a:lnTo>
                <a:lnTo>
                  <a:pt x="0" y="0"/>
                </a:lnTo>
                <a:lnTo>
                  <a:pt x="0" y="99"/>
                </a:lnTo>
                <a:lnTo>
                  <a:pt x="141" y="99"/>
                </a:lnTo>
                <a:lnTo>
                  <a:pt x="141" y="94"/>
                </a:lnTo>
                <a:lnTo>
                  <a:pt x="136" y="94"/>
                </a:lnTo>
                <a:close/>
              </a:path>
            </a:pathLst>
          </a:custGeom>
          <a:solidFill>
            <a:srgbClr val="0079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6" name="Freeform 86"/>
          <p:cNvSpPr>
            <a:spLocks/>
          </p:cNvSpPr>
          <p:nvPr/>
        </p:nvSpPr>
        <p:spPr bwMode="auto">
          <a:xfrm>
            <a:off x="5506964" y="5026025"/>
            <a:ext cx="223837" cy="157163"/>
          </a:xfrm>
          <a:custGeom>
            <a:avLst/>
            <a:gdLst>
              <a:gd name="T0" fmla="*/ 215900 w 141"/>
              <a:gd name="T1" fmla="*/ 149225 h 99"/>
              <a:gd name="T2" fmla="*/ 215900 w 141"/>
              <a:gd name="T3" fmla="*/ 146050 h 99"/>
              <a:gd name="T4" fmla="*/ 12700 w 141"/>
              <a:gd name="T5" fmla="*/ 146050 h 99"/>
              <a:gd name="T6" fmla="*/ 12700 w 141"/>
              <a:gd name="T7" fmla="*/ 12700 h 99"/>
              <a:gd name="T8" fmla="*/ 211137 w 141"/>
              <a:gd name="T9" fmla="*/ 12700 h 99"/>
              <a:gd name="T10" fmla="*/ 211137 w 141"/>
              <a:gd name="T11" fmla="*/ 149225 h 99"/>
              <a:gd name="T12" fmla="*/ 215900 w 141"/>
              <a:gd name="T13" fmla="*/ 149225 h 99"/>
              <a:gd name="T14" fmla="*/ 215900 w 141"/>
              <a:gd name="T15" fmla="*/ 146050 h 99"/>
              <a:gd name="T16" fmla="*/ 215900 w 141"/>
              <a:gd name="T17" fmla="*/ 149225 h 99"/>
              <a:gd name="T18" fmla="*/ 223837 w 141"/>
              <a:gd name="T19" fmla="*/ 149225 h 99"/>
              <a:gd name="T20" fmla="*/ 223837 w 141"/>
              <a:gd name="T21" fmla="*/ 0 h 99"/>
              <a:gd name="T22" fmla="*/ 0 w 141"/>
              <a:gd name="T23" fmla="*/ 0 h 99"/>
              <a:gd name="T24" fmla="*/ 0 w 141"/>
              <a:gd name="T25" fmla="*/ 157163 h 99"/>
              <a:gd name="T26" fmla="*/ 223837 w 141"/>
              <a:gd name="T27" fmla="*/ 157163 h 99"/>
              <a:gd name="T28" fmla="*/ 223837 w 141"/>
              <a:gd name="T29" fmla="*/ 149225 h 99"/>
              <a:gd name="T30" fmla="*/ 215900 w 141"/>
              <a:gd name="T31" fmla="*/ 149225 h 9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1"/>
              <a:gd name="T49" fmla="*/ 0 h 99"/>
              <a:gd name="T50" fmla="*/ 141 w 141"/>
              <a:gd name="T51" fmla="*/ 99 h 9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1" h="99">
                <a:moveTo>
                  <a:pt x="136" y="94"/>
                </a:moveTo>
                <a:lnTo>
                  <a:pt x="136" y="92"/>
                </a:lnTo>
                <a:lnTo>
                  <a:pt x="8" y="92"/>
                </a:lnTo>
                <a:lnTo>
                  <a:pt x="8" y="8"/>
                </a:lnTo>
                <a:lnTo>
                  <a:pt x="133" y="8"/>
                </a:lnTo>
                <a:lnTo>
                  <a:pt x="133" y="94"/>
                </a:lnTo>
                <a:lnTo>
                  <a:pt x="136" y="94"/>
                </a:lnTo>
                <a:lnTo>
                  <a:pt x="136" y="92"/>
                </a:lnTo>
                <a:lnTo>
                  <a:pt x="136" y="94"/>
                </a:lnTo>
                <a:lnTo>
                  <a:pt x="141" y="94"/>
                </a:lnTo>
                <a:lnTo>
                  <a:pt x="141" y="0"/>
                </a:lnTo>
                <a:lnTo>
                  <a:pt x="0" y="0"/>
                </a:lnTo>
                <a:lnTo>
                  <a:pt x="0" y="99"/>
                </a:lnTo>
                <a:lnTo>
                  <a:pt x="141" y="99"/>
                </a:lnTo>
                <a:lnTo>
                  <a:pt x="141" y="94"/>
                </a:lnTo>
                <a:lnTo>
                  <a:pt x="136" y="94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7" name="Freeform 87"/>
          <p:cNvSpPr>
            <a:spLocks/>
          </p:cNvSpPr>
          <p:nvPr/>
        </p:nvSpPr>
        <p:spPr bwMode="auto">
          <a:xfrm>
            <a:off x="5506964" y="5233988"/>
            <a:ext cx="223837" cy="152400"/>
          </a:xfrm>
          <a:custGeom>
            <a:avLst/>
            <a:gdLst>
              <a:gd name="T0" fmla="*/ 215900 w 141"/>
              <a:gd name="T1" fmla="*/ 149225 h 96"/>
              <a:gd name="T2" fmla="*/ 215900 w 141"/>
              <a:gd name="T3" fmla="*/ 139700 h 96"/>
              <a:gd name="T4" fmla="*/ 12700 w 141"/>
              <a:gd name="T5" fmla="*/ 139700 h 96"/>
              <a:gd name="T6" fmla="*/ 12700 w 141"/>
              <a:gd name="T7" fmla="*/ 11112 h 96"/>
              <a:gd name="T8" fmla="*/ 211137 w 141"/>
              <a:gd name="T9" fmla="*/ 11112 h 96"/>
              <a:gd name="T10" fmla="*/ 211137 w 141"/>
              <a:gd name="T11" fmla="*/ 149225 h 96"/>
              <a:gd name="T12" fmla="*/ 215900 w 141"/>
              <a:gd name="T13" fmla="*/ 149225 h 96"/>
              <a:gd name="T14" fmla="*/ 215900 w 141"/>
              <a:gd name="T15" fmla="*/ 139700 h 96"/>
              <a:gd name="T16" fmla="*/ 215900 w 141"/>
              <a:gd name="T17" fmla="*/ 149225 h 96"/>
              <a:gd name="T18" fmla="*/ 223837 w 141"/>
              <a:gd name="T19" fmla="*/ 149225 h 96"/>
              <a:gd name="T20" fmla="*/ 223837 w 141"/>
              <a:gd name="T21" fmla="*/ 0 h 96"/>
              <a:gd name="T22" fmla="*/ 0 w 141"/>
              <a:gd name="T23" fmla="*/ 0 h 96"/>
              <a:gd name="T24" fmla="*/ 0 w 141"/>
              <a:gd name="T25" fmla="*/ 152400 h 96"/>
              <a:gd name="T26" fmla="*/ 223837 w 141"/>
              <a:gd name="T27" fmla="*/ 152400 h 96"/>
              <a:gd name="T28" fmla="*/ 223837 w 141"/>
              <a:gd name="T29" fmla="*/ 149225 h 96"/>
              <a:gd name="T30" fmla="*/ 215900 w 141"/>
              <a:gd name="T31" fmla="*/ 149225 h 9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1"/>
              <a:gd name="T49" fmla="*/ 0 h 96"/>
              <a:gd name="T50" fmla="*/ 141 w 141"/>
              <a:gd name="T51" fmla="*/ 96 h 9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1" h="96">
                <a:moveTo>
                  <a:pt x="136" y="94"/>
                </a:moveTo>
                <a:lnTo>
                  <a:pt x="136" y="88"/>
                </a:lnTo>
                <a:lnTo>
                  <a:pt x="8" y="88"/>
                </a:lnTo>
                <a:lnTo>
                  <a:pt x="8" y="7"/>
                </a:lnTo>
                <a:lnTo>
                  <a:pt x="133" y="7"/>
                </a:lnTo>
                <a:lnTo>
                  <a:pt x="133" y="94"/>
                </a:lnTo>
                <a:lnTo>
                  <a:pt x="136" y="94"/>
                </a:lnTo>
                <a:lnTo>
                  <a:pt x="136" y="88"/>
                </a:lnTo>
                <a:lnTo>
                  <a:pt x="136" y="94"/>
                </a:lnTo>
                <a:lnTo>
                  <a:pt x="141" y="94"/>
                </a:lnTo>
                <a:lnTo>
                  <a:pt x="141" y="0"/>
                </a:lnTo>
                <a:lnTo>
                  <a:pt x="0" y="0"/>
                </a:lnTo>
                <a:lnTo>
                  <a:pt x="0" y="96"/>
                </a:lnTo>
                <a:lnTo>
                  <a:pt x="141" y="96"/>
                </a:lnTo>
                <a:lnTo>
                  <a:pt x="141" y="94"/>
                </a:lnTo>
                <a:lnTo>
                  <a:pt x="136" y="94"/>
                </a:lnTo>
                <a:close/>
              </a:path>
            </a:pathLst>
          </a:custGeom>
          <a:solidFill>
            <a:srgbClr val="0079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8" name="Freeform 88"/>
          <p:cNvSpPr>
            <a:spLocks/>
          </p:cNvSpPr>
          <p:nvPr/>
        </p:nvSpPr>
        <p:spPr bwMode="auto">
          <a:xfrm>
            <a:off x="5506964" y="5233988"/>
            <a:ext cx="223837" cy="152400"/>
          </a:xfrm>
          <a:custGeom>
            <a:avLst/>
            <a:gdLst>
              <a:gd name="T0" fmla="*/ 215900 w 141"/>
              <a:gd name="T1" fmla="*/ 149225 h 96"/>
              <a:gd name="T2" fmla="*/ 215900 w 141"/>
              <a:gd name="T3" fmla="*/ 139700 h 96"/>
              <a:gd name="T4" fmla="*/ 12700 w 141"/>
              <a:gd name="T5" fmla="*/ 139700 h 96"/>
              <a:gd name="T6" fmla="*/ 12700 w 141"/>
              <a:gd name="T7" fmla="*/ 11112 h 96"/>
              <a:gd name="T8" fmla="*/ 211137 w 141"/>
              <a:gd name="T9" fmla="*/ 11112 h 96"/>
              <a:gd name="T10" fmla="*/ 211137 w 141"/>
              <a:gd name="T11" fmla="*/ 149225 h 96"/>
              <a:gd name="T12" fmla="*/ 215900 w 141"/>
              <a:gd name="T13" fmla="*/ 149225 h 96"/>
              <a:gd name="T14" fmla="*/ 215900 w 141"/>
              <a:gd name="T15" fmla="*/ 139700 h 96"/>
              <a:gd name="T16" fmla="*/ 215900 w 141"/>
              <a:gd name="T17" fmla="*/ 149225 h 96"/>
              <a:gd name="T18" fmla="*/ 223837 w 141"/>
              <a:gd name="T19" fmla="*/ 149225 h 96"/>
              <a:gd name="T20" fmla="*/ 223837 w 141"/>
              <a:gd name="T21" fmla="*/ 0 h 96"/>
              <a:gd name="T22" fmla="*/ 0 w 141"/>
              <a:gd name="T23" fmla="*/ 0 h 96"/>
              <a:gd name="T24" fmla="*/ 0 w 141"/>
              <a:gd name="T25" fmla="*/ 152400 h 96"/>
              <a:gd name="T26" fmla="*/ 223837 w 141"/>
              <a:gd name="T27" fmla="*/ 152400 h 96"/>
              <a:gd name="T28" fmla="*/ 223837 w 141"/>
              <a:gd name="T29" fmla="*/ 149225 h 96"/>
              <a:gd name="T30" fmla="*/ 215900 w 141"/>
              <a:gd name="T31" fmla="*/ 149225 h 9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1"/>
              <a:gd name="T49" fmla="*/ 0 h 96"/>
              <a:gd name="T50" fmla="*/ 141 w 141"/>
              <a:gd name="T51" fmla="*/ 96 h 9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1" h="96">
                <a:moveTo>
                  <a:pt x="136" y="94"/>
                </a:moveTo>
                <a:lnTo>
                  <a:pt x="136" y="88"/>
                </a:lnTo>
                <a:lnTo>
                  <a:pt x="8" y="88"/>
                </a:lnTo>
                <a:lnTo>
                  <a:pt x="8" y="7"/>
                </a:lnTo>
                <a:lnTo>
                  <a:pt x="133" y="7"/>
                </a:lnTo>
                <a:lnTo>
                  <a:pt x="133" y="94"/>
                </a:lnTo>
                <a:lnTo>
                  <a:pt x="136" y="94"/>
                </a:lnTo>
                <a:lnTo>
                  <a:pt x="136" y="88"/>
                </a:lnTo>
                <a:lnTo>
                  <a:pt x="136" y="94"/>
                </a:lnTo>
                <a:lnTo>
                  <a:pt x="141" y="94"/>
                </a:lnTo>
                <a:lnTo>
                  <a:pt x="141" y="0"/>
                </a:lnTo>
                <a:lnTo>
                  <a:pt x="0" y="0"/>
                </a:lnTo>
                <a:lnTo>
                  <a:pt x="0" y="96"/>
                </a:lnTo>
                <a:lnTo>
                  <a:pt x="141" y="96"/>
                </a:lnTo>
                <a:lnTo>
                  <a:pt x="141" y="94"/>
                </a:lnTo>
                <a:lnTo>
                  <a:pt x="136" y="94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9" name="Rectangle 89"/>
          <p:cNvSpPr>
            <a:spLocks noChangeArrowheads="1"/>
          </p:cNvSpPr>
          <p:nvPr/>
        </p:nvSpPr>
        <p:spPr bwMode="auto">
          <a:xfrm>
            <a:off x="5306939" y="1884363"/>
            <a:ext cx="35747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FPGA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0" name="Freeform 90"/>
          <p:cNvSpPr>
            <a:spLocks/>
          </p:cNvSpPr>
          <p:nvPr/>
        </p:nvSpPr>
        <p:spPr bwMode="auto">
          <a:xfrm>
            <a:off x="4719564" y="4884738"/>
            <a:ext cx="377825" cy="190500"/>
          </a:xfrm>
          <a:custGeom>
            <a:avLst/>
            <a:gdLst>
              <a:gd name="T0" fmla="*/ 0 w 238"/>
              <a:gd name="T1" fmla="*/ 0 h 120"/>
              <a:gd name="T2" fmla="*/ 0 w 238"/>
              <a:gd name="T3" fmla="*/ 190500 h 120"/>
              <a:gd name="T4" fmla="*/ 377825 w 238"/>
              <a:gd name="T5" fmla="*/ 190500 h 120"/>
              <a:gd name="T6" fmla="*/ 0 60000 65536"/>
              <a:gd name="T7" fmla="*/ 0 60000 65536"/>
              <a:gd name="T8" fmla="*/ 0 60000 65536"/>
              <a:gd name="T9" fmla="*/ 0 w 238"/>
              <a:gd name="T10" fmla="*/ 0 h 120"/>
              <a:gd name="T11" fmla="*/ 238 w 238"/>
              <a:gd name="T12" fmla="*/ 120 h 1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8" h="120">
                <a:moveTo>
                  <a:pt x="0" y="0"/>
                </a:moveTo>
                <a:lnTo>
                  <a:pt x="0" y="120"/>
                </a:lnTo>
                <a:lnTo>
                  <a:pt x="238" y="120"/>
                </a:lnTo>
              </a:path>
            </a:pathLst>
          </a:cu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1" name="Freeform 91"/>
          <p:cNvSpPr>
            <a:spLocks/>
          </p:cNvSpPr>
          <p:nvPr/>
        </p:nvSpPr>
        <p:spPr bwMode="auto">
          <a:xfrm>
            <a:off x="5071989" y="5038725"/>
            <a:ext cx="136525" cy="74613"/>
          </a:xfrm>
          <a:custGeom>
            <a:avLst/>
            <a:gdLst>
              <a:gd name="T0" fmla="*/ 0 w 86"/>
              <a:gd name="T1" fmla="*/ 74613 h 47"/>
              <a:gd name="T2" fmla="*/ 136525 w 86"/>
              <a:gd name="T3" fmla="*/ 36513 h 47"/>
              <a:gd name="T4" fmla="*/ 0 w 86"/>
              <a:gd name="T5" fmla="*/ 0 h 47"/>
              <a:gd name="T6" fmla="*/ 0 w 86"/>
              <a:gd name="T7" fmla="*/ 74613 h 47"/>
              <a:gd name="T8" fmla="*/ 0 60000 65536"/>
              <a:gd name="T9" fmla="*/ 0 60000 65536"/>
              <a:gd name="T10" fmla="*/ 0 60000 65536"/>
              <a:gd name="T11" fmla="*/ 0 60000 65536"/>
              <a:gd name="T12" fmla="*/ 0 w 86"/>
              <a:gd name="T13" fmla="*/ 0 h 47"/>
              <a:gd name="T14" fmla="*/ 86 w 86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" h="47">
                <a:moveTo>
                  <a:pt x="0" y="47"/>
                </a:moveTo>
                <a:lnTo>
                  <a:pt x="86" y="23"/>
                </a:lnTo>
                <a:lnTo>
                  <a:pt x="0" y="0"/>
                </a:lnTo>
                <a:lnTo>
                  <a:pt x="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2" name="Freeform 92"/>
          <p:cNvSpPr>
            <a:spLocks/>
          </p:cNvSpPr>
          <p:nvPr/>
        </p:nvSpPr>
        <p:spPr bwMode="auto">
          <a:xfrm>
            <a:off x="4152826" y="4894263"/>
            <a:ext cx="936625" cy="339725"/>
          </a:xfrm>
          <a:custGeom>
            <a:avLst/>
            <a:gdLst>
              <a:gd name="T0" fmla="*/ 0 w 590"/>
              <a:gd name="T1" fmla="*/ 0 h 214"/>
              <a:gd name="T2" fmla="*/ 0 w 590"/>
              <a:gd name="T3" fmla="*/ 339725 h 214"/>
              <a:gd name="T4" fmla="*/ 936625 w 590"/>
              <a:gd name="T5" fmla="*/ 339725 h 214"/>
              <a:gd name="T6" fmla="*/ 0 60000 65536"/>
              <a:gd name="T7" fmla="*/ 0 60000 65536"/>
              <a:gd name="T8" fmla="*/ 0 60000 65536"/>
              <a:gd name="T9" fmla="*/ 0 w 590"/>
              <a:gd name="T10" fmla="*/ 0 h 214"/>
              <a:gd name="T11" fmla="*/ 590 w 590"/>
              <a:gd name="T12" fmla="*/ 214 h 2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0" h="214">
                <a:moveTo>
                  <a:pt x="0" y="0"/>
                </a:moveTo>
                <a:lnTo>
                  <a:pt x="0" y="214"/>
                </a:lnTo>
                <a:lnTo>
                  <a:pt x="590" y="214"/>
                </a:lnTo>
              </a:path>
            </a:pathLst>
          </a:cu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3" name="Freeform 93"/>
          <p:cNvSpPr>
            <a:spLocks/>
          </p:cNvSpPr>
          <p:nvPr/>
        </p:nvSpPr>
        <p:spPr bwMode="auto">
          <a:xfrm>
            <a:off x="5064051" y="5195888"/>
            <a:ext cx="136525" cy="74612"/>
          </a:xfrm>
          <a:custGeom>
            <a:avLst/>
            <a:gdLst>
              <a:gd name="T0" fmla="*/ 0 w 86"/>
              <a:gd name="T1" fmla="*/ 74612 h 47"/>
              <a:gd name="T2" fmla="*/ 136525 w 86"/>
              <a:gd name="T3" fmla="*/ 38100 h 47"/>
              <a:gd name="T4" fmla="*/ 0 w 86"/>
              <a:gd name="T5" fmla="*/ 0 h 47"/>
              <a:gd name="T6" fmla="*/ 0 w 86"/>
              <a:gd name="T7" fmla="*/ 74612 h 47"/>
              <a:gd name="T8" fmla="*/ 0 60000 65536"/>
              <a:gd name="T9" fmla="*/ 0 60000 65536"/>
              <a:gd name="T10" fmla="*/ 0 60000 65536"/>
              <a:gd name="T11" fmla="*/ 0 60000 65536"/>
              <a:gd name="T12" fmla="*/ 0 w 86"/>
              <a:gd name="T13" fmla="*/ 0 h 47"/>
              <a:gd name="T14" fmla="*/ 86 w 86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" h="47">
                <a:moveTo>
                  <a:pt x="0" y="47"/>
                </a:moveTo>
                <a:lnTo>
                  <a:pt x="86" y="24"/>
                </a:lnTo>
                <a:lnTo>
                  <a:pt x="0" y="0"/>
                </a:lnTo>
                <a:lnTo>
                  <a:pt x="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4" name="Line 94"/>
          <p:cNvSpPr>
            <a:spLocks noChangeShapeType="1"/>
          </p:cNvSpPr>
          <p:nvPr/>
        </p:nvSpPr>
        <p:spPr bwMode="auto">
          <a:xfrm>
            <a:off x="3597201" y="5540375"/>
            <a:ext cx="1487488" cy="0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5" name="Freeform 95"/>
          <p:cNvSpPr>
            <a:spLocks/>
          </p:cNvSpPr>
          <p:nvPr/>
        </p:nvSpPr>
        <p:spPr bwMode="auto">
          <a:xfrm>
            <a:off x="5064051" y="5502275"/>
            <a:ext cx="133350" cy="74613"/>
          </a:xfrm>
          <a:custGeom>
            <a:avLst/>
            <a:gdLst>
              <a:gd name="T0" fmla="*/ 0 w 84"/>
              <a:gd name="T1" fmla="*/ 74613 h 47"/>
              <a:gd name="T2" fmla="*/ 133350 w 84"/>
              <a:gd name="T3" fmla="*/ 38100 h 47"/>
              <a:gd name="T4" fmla="*/ 0 w 84"/>
              <a:gd name="T5" fmla="*/ 0 h 47"/>
              <a:gd name="T6" fmla="*/ 0 w 84"/>
              <a:gd name="T7" fmla="*/ 74613 h 47"/>
              <a:gd name="T8" fmla="*/ 0 60000 65536"/>
              <a:gd name="T9" fmla="*/ 0 60000 65536"/>
              <a:gd name="T10" fmla="*/ 0 60000 65536"/>
              <a:gd name="T11" fmla="*/ 0 60000 65536"/>
              <a:gd name="T12" fmla="*/ 0 w 84"/>
              <a:gd name="T13" fmla="*/ 0 h 47"/>
              <a:gd name="T14" fmla="*/ 84 w 84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" h="47">
                <a:moveTo>
                  <a:pt x="0" y="47"/>
                </a:moveTo>
                <a:lnTo>
                  <a:pt x="84" y="24"/>
                </a:lnTo>
                <a:lnTo>
                  <a:pt x="0" y="0"/>
                </a:lnTo>
                <a:lnTo>
                  <a:pt x="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6" name="Rectangle 96"/>
          <p:cNvSpPr>
            <a:spLocks noChangeArrowheads="1"/>
          </p:cNvSpPr>
          <p:nvPr/>
        </p:nvSpPr>
        <p:spPr bwMode="auto">
          <a:xfrm>
            <a:off x="5757789" y="5435600"/>
            <a:ext cx="14587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o2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7" name="Freeform 97"/>
          <p:cNvSpPr>
            <a:spLocks/>
          </p:cNvSpPr>
          <p:nvPr/>
        </p:nvSpPr>
        <p:spPr bwMode="auto">
          <a:xfrm>
            <a:off x="5506964" y="5437188"/>
            <a:ext cx="223837" cy="157162"/>
          </a:xfrm>
          <a:custGeom>
            <a:avLst/>
            <a:gdLst>
              <a:gd name="T0" fmla="*/ 215900 w 141"/>
              <a:gd name="T1" fmla="*/ 147637 h 99"/>
              <a:gd name="T2" fmla="*/ 215900 w 141"/>
              <a:gd name="T3" fmla="*/ 144462 h 99"/>
              <a:gd name="T4" fmla="*/ 12700 w 141"/>
              <a:gd name="T5" fmla="*/ 144462 h 99"/>
              <a:gd name="T6" fmla="*/ 12700 w 141"/>
              <a:gd name="T7" fmla="*/ 11112 h 99"/>
              <a:gd name="T8" fmla="*/ 211137 w 141"/>
              <a:gd name="T9" fmla="*/ 11112 h 99"/>
              <a:gd name="T10" fmla="*/ 211137 w 141"/>
              <a:gd name="T11" fmla="*/ 147637 h 99"/>
              <a:gd name="T12" fmla="*/ 215900 w 141"/>
              <a:gd name="T13" fmla="*/ 147637 h 99"/>
              <a:gd name="T14" fmla="*/ 215900 w 141"/>
              <a:gd name="T15" fmla="*/ 144462 h 99"/>
              <a:gd name="T16" fmla="*/ 215900 w 141"/>
              <a:gd name="T17" fmla="*/ 147637 h 99"/>
              <a:gd name="T18" fmla="*/ 223837 w 141"/>
              <a:gd name="T19" fmla="*/ 147637 h 99"/>
              <a:gd name="T20" fmla="*/ 223837 w 141"/>
              <a:gd name="T21" fmla="*/ 0 h 99"/>
              <a:gd name="T22" fmla="*/ 0 w 141"/>
              <a:gd name="T23" fmla="*/ 0 h 99"/>
              <a:gd name="T24" fmla="*/ 0 w 141"/>
              <a:gd name="T25" fmla="*/ 157162 h 99"/>
              <a:gd name="T26" fmla="*/ 223837 w 141"/>
              <a:gd name="T27" fmla="*/ 157162 h 99"/>
              <a:gd name="T28" fmla="*/ 223837 w 141"/>
              <a:gd name="T29" fmla="*/ 147637 h 99"/>
              <a:gd name="T30" fmla="*/ 215900 w 141"/>
              <a:gd name="T31" fmla="*/ 147637 h 9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1"/>
              <a:gd name="T49" fmla="*/ 0 h 99"/>
              <a:gd name="T50" fmla="*/ 141 w 141"/>
              <a:gd name="T51" fmla="*/ 99 h 9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1" h="99">
                <a:moveTo>
                  <a:pt x="136" y="93"/>
                </a:moveTo>
                <a:lnTo>
                  <a:pt x="136" y="91"/>
                </a:lnTo>
                <a:lnTo>
                  <a:pt x="8" y="91"/>
                </a:lnTo>
                <a:lnTo>
                  <a:pt x="8" y="7"/>
                </a:lnTo>
                <a:lnTo>
                  <a:pt x="133" y="7"/>
                </a:lnTo>
                <a:lnTo>
                  <a:pt x="133" y="93"/>
                </a:lnTo>
                <a:lnTo>
                  <a:pt x="136" y="93"/>
                </a:lnTo>
                <a:lnTo>
                  <a:pt x="136" y="91"/>
                </a:lnTo>
                <a:lnTo>
                  <a:pt x="136" y="93"/>
                </a:lnTo>
                <a:lnTo>
                  <a:pt x="141" y="93"/>
                </a:lnTo>
                <a:lnTo>
                  <a:pt x="141" y="0"/>
                </a:lnTo>
                <a:lnTo>
                  <a:pt x="0" y="0"/>
                </a:lnTo>
                <a:lnTo>
                  <a:pt x="0" y="99"/>
                </a:lnTo>
                <a:lnTo>
                  <a:pt x="141" y="99"/>
                </a:lnTo>
                <a:lnTo>
                  <a:pt x="141" y="93"/>
                </a:lnTo>
                <a:lnTo>
                  <a:pt x="136" y="93"/>
                </a:lnTo>
                <a:close/>
              </a:path>
            </a:pathLst>
          </a:custGeom>
          <a:solidFill>
            <a:srgbClr val="0079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" name="Freeform 98"/>
          <p:cNvSpPr>
            <a:spLocks/>
          </p:cNvSpPr>
          <p:nvPr/>
        </p:nvSpPr>
        <p:spPr bwMode="auto">
          <a:xfrm>
            <a:off x="5506964" y="5437188"/>
            <a:ext cx="223837" cy="157162"/>
          </a:xfrm>
          <a:custGeom>
            <a:avLst/>
            <a:gdLst>
              <a:gd name="T0" fmla="*/ 215900 w 141"/>
              <a:gd name="T1" fmla="*/ 147637 h 99"/>
              <a:gd name="T2" fmla="*/ 215900 w 141"/>
              <a:gd name="T3" fmla="*/ 144462 h 99"/>
              <a:gd name="T4" fmla="*/ 12700 w 141"/>
              <a:gd name="T5" fmla="*/ 144462 h 99"/>
              <a:gd name="T6" fmla="*/ 12700 w 141"/>
              <a:gd name="T7" fmla="*/ 11112 h 99"/>
              <a:gd name="T8" fmla="*/ 211137 w 141"/>
              <a:gd name="T9" fmla="*/ 11112 h 99"/>
              <a:gd name="T10" fmla="*/ 211137 w 141"/>
              <a:gd name="T11" fmla="*/ 147637 h 99"/>
              <a:gd name="T12" fmla="*/ 215900 w 141"/>
              <a:gd name="T13" fmla="*/ 147637 h 99"/>
              <a:gd name="T14" fmla="*/ 215900 w 141"/>
              <a:gd name="T15" fmla="*/ 144462 h 99"/>
              <a:gd name="T16" fmla="*/ 215900 w 141"/>
              <a:gd name="T17" fmla="*/ 147637 h 99"/>
              <a:gd name="T18" fmla="*/ 223837 w 141"/>
              <a:gd name="T19" fmla="*/ 147637 h 99"/>
              <a:gd name="T20" fmla="*/ 223837 w 141"/>
              <a:gd name="T21" fmla="*/ 0 h 99"/>
              <a:gd name="T22" fmla="*/ 0 w 141"/>
              <a:gd name="T23" fmla="*/ 0 h 99"/>
              <a:gd name="T24" fmla="*/ 0 w 141"/>
              <a:gd name="T25" fmla="*/ 157162 h 99"/>
              <a:gd name="T26" fmla="*/ 223837 w 141"/>
              <a:gd name="T27" fmla="*/ 157162 h 99"/>
              <a:gd name="T28" fmla="*/ 223837 w 141"/>
              <a:gd name="T29" fmla="*/ 147637 h 99"/>
              <a:gd name="T30" fmla="*/ 215900 w 141"/>
              <a:gd name="T31" fmla="*/ 147637 h 9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1"/>
              <a:gd name="T49" fmla="*/ 0 h 99"/>
              <a:gd name="T50" fmla="*/ 141 w 141"/>
              <a:gd name="T51" fmla="*/ 99 h 9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1" h="99">
                <a:moveTo>
                  <a:pt x="136" y="93"/>
                </a:moveTo>
                <a:lnTo>
                  <a:pt x="136" y="91"/>
                </a:lnTo>
                <a:lnTo>
                  <a:pt x="8" y="91"/>
                </a:lnTo>
                <a:lnTo>
                  <a:pt x="8" y="7"/>
                </a:lnTo>
                <a:lnTo>
                  <a:pt x="133" y="7"/>
                </a:lnTo>
                <a:lnTo>
                  <a:pt x="133" y="93"/>
                </a:lnTo>
                <a:lnTo>
                  <a:pt x="136" y="93"/>
                </a:lnTo>
                <a:lnTo>
                  <a:pt x="136" y="91"/>
                </a:lnTo>
                <a:lnTo>
                  <a:pt x="136" y="93"/>
                </a:lnTo>
                <a:lnTo>
                  <a:pt x="141" y="93"/>
                </a:lnTo>
                <a:lnTo>
                  <a:pt x="141" y="0"/>
                </a:lnTo>
                <a:lnTo>
                  <a:pt x="0" y="0"/>
                </a:lnTo>
                <a:lnTo>
                  <a:pt x="0" y="99"/>
                </a:lnTo>
                <a:lnTo>
                  <a:pt x="141" y="99"/>
                </a:lnTo>
                <a:lnTo>
                  <a:pt x="141" y="93"/>
                </a:lnTo>
                <a:lnTo>
                  <a:pt x="136" y="93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9" name="Freeform 99"/>
          <p:cNvSpPr>
            <a:spLocks noEditPoints="1"/>
          </p:cNvSpPr>
          <p:nvPr/>
        </p:nvSpPr>
        <p:spPr bwMode="auto">
          <a:xfrm>
            <a:off x="3589264" y="3252788"/>
            <a:ext cx="231775" cy="17462"/>
          </a:xfrm>
          <a:custGeom>
            <a:avLst/>
            <a:gdLst>
              <a:gd name="T0" fmla="*/ 57150 w 146"/>
              <a:gd name="T1" fmla="*/ 0 h 11"/>
              <a:gd name="T2" fmla="*/ 0 w 146"/>
              <a:gd name="T3" fmla="*/ 0 h 11"/>
              <a:gd name="T4" fmla="*/ 0 w 146"/>
              <a:gd name="T5" fmla="*/ 17462 h 11"/>
              <a:gd name="T6" fmla="*/ 57150 w 146"/>
              <a:gd name="T7" fmla="*/ 17462 h 11"/>
              <a:gd name="T8" fmla="*/ 57150 w 146"/>
              <a:gd name="T9" fmla="*/ 0 h 11"/>
              <a:gd name="T10" fmla="*/ 111125 w 146"/>
              <a:gd name="T11" fmla="*/ 0 h 11"/>
              <a:gd name="T12" fmla="*/ 69850 w 146"/>
              <a:gd name="T13" fmla="*/ 0 h 11"/>
              <a:gd name="T14" fmla="*/ 69850 w 146"/>
              <a:gd name="T15" fmla="*/ 17462 h 11"/>
              <a:gd name="T16" fmla="*/ 111125 w 146"/>
              <a:gd name="T17" fmla="*/ 17462 h 11"/>
              <a:gd name="T18" fmla="*/ 111125 w 146"/>
              <a:gd name="T19" fmla="*/ 0 h 11"/>
              <a:gd name="T20" fmla="*/ 231775 w 146"/>
              <a:gd name="T21" fmla="*/ 0 h 11"/>
              <a:gd name="T22" fmla="*/ 128587 w 146"/>
              <a:gd name="T23" fmla="*/ 0 h 11"/>
              <a:gd name="T24" fmla="*/ 128587 w 146"/>
              <a:gd name="T25" fmla="*/ 17462 h 11"/>
              <a:gd name="T26" fmla="*/ 231775 w 146"/>
              <a:gd name="T27" fmla="*/ 17462 h 11"/>
              <a:gd name="T28" fmla="*/ 231775 w 146"/>
              <a:gd name="T29" fmla="*/ 0 h 1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6"/>
              <a:gd name="T46" fmla="*/ 0 h 11"/>
              <a:gd name="T47" fmla="*/ 146 w 146"/>
              <a:gd name="T48" fmla="*/ 11 h 1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6" h="11">
                <a:moveTo>
                  <a:pt x="36" y="0"/>
                </a:moveTo>
                <a:lnTo>
                  <a:pt x="0" y="0"/>
                </a:lnTo>
                <a:lnTo>
                  <a:pt x="0" y="11"/>
                </a:lnTo>
                <a:lnTo>
                  <a:pt x="36" y="11"/>
                </a:lnTo>
                <a:lnTo>
                  <a:pt x="36" y="0"/>
                </a:lnTo>
                <a:close/>
                <a:moveTo>
                  <a:pt x="70" y="0"/>
                </a:moveTo>
                <a:lnTo>
                  <a:pt x="44" y="0"/>
                </a:lnTo>
                <a:lnTo>
                  <a:pt x="44" y="11"/>
                </a:lnTo>
                <a:lnTo>
                  <a:pt x="70" y="11"/>
                </a:lnTo>
                <a:lnTo>
                  <a:pt x="70" y="0"/>
                </a:lnTo>
                <a:close/>
                <a:moveTo>
                  <a:pt x="146" y="0"/>
                </a:moveTo>
                <a:lnTo>
                  <a:pt x="81" y="0"/>
                </a:lnTo>
                <a:lnTo>
                  <a:pt x="81" y="11"/>
                </a:lnTo>
                <a:lnTo>
                  <a:pt x="146" y="11"/>
                </a:lnTo>
                <a:lnTo>
                  <a:pt x="14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0" name="Freeform 100"/>
          <p:cNvSpPr>
            <a:spLocks noEditPoints="1"/>
          </p:cNvSpPr>
          <p:nvPr/>
        </p:nvSpPr>
        <p:spPr bwMode="auto">
          <a:xfrm>
            <a:off x="3589264" y="3252788"/>
            <a:ext cx="231775" cy="17462"/>
          </a:xfrm>
          <a:custGeom>
            <a:avLst/>
            <a:gdLst>
              <a:gd name="T0" fmla="*/ 57150 w 146"/>
              <a:gd name="T1" fmla="*/ 0 h 11"/>
              <a:gd name="T2" fmla="*/ 0 w 146"/>
              <a:gd name="T3" fmla="*/ 0 h 11"/>
              <a:gd name="T4" fmla="*/ 0 w 146"/>
              <a:gd name="T5" fmla="*/ 17462 h 11"/>
              <a:gd name="T6" fmla="*/ 57150 w 146"/>
              <a:gd name="T7" fmla="*/ 17462 h 11"/>
              <a:gd name="T8" fmla="*/ 57150 w 146"/>
              <a:gd name="T9" fmla="*/ 0 h 11"/>
              <a:gd name="T10" fmla="*/ 111125 w 146"/>
              <a:gd name="T11" fmla="*/ 0 h 11"/>
              <a:gd name="T12" fmla="*/ 69850 w 146"/>
              <a:gd name="T13" fmla="*/ 0 h 11"/>
              <a:gd name="T14" fmla="*/ 69850 w 146"/>
              <a:gd name="T15" fmla="*/ 17462 h 11"/>
              <a:gd name="T16" fmla="*/ 111125 w 146"/>
              <a:gd name="T17" fmla="*/ 17462 h 11"/>
              <a:gd name="T18" fmla="*/ 111125 w 146"/>
              <a:gd name="T19" fmla="*/ 0 h 11"/>
              <a:gd name="T20" fmla="*/ 231775 w 146"/>
              <a:gd name="T21" fmla="*/ 0 h 11"/>
              <a:gd name="T22" fmla="*/ 128587 w 146"/>
              <a:gd name="T23" fmla="*/ 0 h 11"/>
              <a:gd name="T24" fmla="*/ 128587 w 146"/>
              <a:gd name="T25" fmla="*/ 17462 h 11"/>
              <a:gd name="T26" fmla="*/ 231775 w 146"/>
              <a:gd name="T27" fmla="*/ 17462 h 11"/>
              <a:gd name="T28" fmla="*/ 231775 w 146"/>
              <a:gd name="T29" fmla="*/ 0 h 1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6"/>
              <a:gd name="T46" fmla="*/ 0 h 11"/>
              <a:gd name="T47" fmla="*/ 146 w 146"/>
              <a:gd name="T48" fmla="*/ 11 h 1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6" h="11">
                <a:moveTo>
                  <a:pt x="36" y="0"/>
                </a:moveTo>
                <a:lnTo>
                  <a:pt x="0" y="0"/>
                </a:lnTo>
                <a:lnTo>
                  <a:pt x="0" y="11"/>
                </a:lnTo>
                <a:lnTo>
                  <a:pt x="36" y="11"/>
                </a:lnTo>
                <a:lnTo>
                  <a:pt x="36" y="0"/>
                </a:lnTo>
                <a:moveTo>
                  <a:pt x="70" y="0"/>
                </a:moveTo>
                <a:lnTo>
                  <a:pt x="44" y="0"/>
                </a:lnTo>
                <a:lnTo>
                  <a:pt x="44" y="11"/>
                </a:lnTo>
                <a:lnTo>
                  <a:pt x="70" y="11"/>
                </a:lnTo>
                <a:lnTo>
                  <a:pt x="70" y="0"/>
                </a:lnTo>
                <a:moveTo>
                  <a:pt x="146" y="0"/>
                </a:moveTo>
                <a:lnTo>
                  <a:pt x="81" y="0"/>
                </a:lnTo>
                <a:lnTo>
                  <a:pt x="81" y="11"/>
                </a:lnTo>
                <a:lnTo>
                  <a:pt x="146" y="11"/>
                </a:lnTo>
                <a:lnTo>
                  <a:pt x="14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" name="Rectangle 101"/>
          <p:cNvSpPr>
            <a:spLocks noChangeArrowheads="1"/>
          </p:cNvSpPr>
          <p:nvPr/>
        </p:nvSpPr>
        <p:spPr bwMode="auto">
          <a:xfrm>
            <a:off x="3646414" y="3252788"/>
            <a:ext cx="12700" cy="17462"/>
          </a:xfrm>
          <a:prstGeom prst="rect">
            <a:avLst/>
          </a:prstGeom>
          <a:solidFill>
            <a:srgbClr val="091018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2" name="Rectangle 102"/>
          <p:cNvSpPr>
            <a:spLocks noChangeArrowheads="1"/>
          </p:cNvSpPr>
          <p:nvPr/>
        </p:nvSpPr>
        <p:spPr bwMode="auto">
          <a:xfrm>
            <a:off x="3646414" y="3252788"/>
            <a:ext cx="12700" cy="1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3" name="Freeform 103"/>
          <p:cNvSpPr>
            <a:spLocks/>
          </p:cNvSpPr>
          <p:nvPr/>
        </p:nvSpPr>
        <p:spPr bwMode="auto">
          <a:xfrm>
            <a:off x="3795639" y="3224213"/>
            <a:ext cx="133350" cy="74612"/>
          </a:xfrm>
          <a:custGeom>
            <a:avLst/>
            <a:gdLst>
              <a:gd name="T0" fmla="*/ 0 w 84"/>
              <a:gd name="T1" fmla="*/ 74612 h 47"/>
              <a:gd name="T2" fmla="*/ 133350 w 84"/>
              <a:gd name="T3" fmla="*/ 36512 h 47"/>
              <a:gd name="T4" fmla="*/ 0 w 84"/>
              <a:gd name="T5" fmla="*/ 0 h 47"/>
              <a:gd name="T6" fmla="*/ 0 w 84"/>
              <a:gd name="T7" fmla="*/ 74612 h 47"/>
              <a:gd name="T8" fmla="*/ 0 60000 65536"/>
              <a:gd name="T9" fmla="*/ 0 60000 65536"/>
              <a:gd name="T10" fmla="*/ 0 60000 65536"/>
              <a:gd name="T11" fmla="*/ 0 60000 65536"/>
              <a:gd name="T12" fmla="*/ 0 w 84"/>
              <a:gd name="T13" fmla="*/ 0 h 47"/>
              <a:gd name="T14" fmla="*/ 84 w 84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" h="47">
                <a:moveTo>
                  <a:pt x="0" y="47"/>
                </a:moveTo>
                <a:lnTo>
                  <a:pt x="84" y="23"/>
                </a:lnTo>
                <a:lnTo>
                  <a:pt x="0" y="0"/>
                </a:lnTo>
                <a:lnTo>
                  <a:pt x="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4" name="Freeform 104"/>
          <p:cNvSpPr>
            <a:spLocks noEditPoints="1"/>
          </p:cNvSpPr>
          <p:nvPr/>
        </p:nvSpPr>
        <p:spPr bwMode="auto">
          <a:xfrm>
            <a:off x="3589264" y="3402013"/>
            <a:ext cx="231775" cy="17462"/>
          </a:xfrm>
          <a:custGeom>
            <a:avLst/>
            <a:gdLst>
              <a:gd name="T0" fmla="*/ 57150 w 146"/>
              <a:gd name="T1" fmla="*/ 0 h 11"/>
              <a:gd name="T2" fmla="*/ 0 w 146"/>
              <a:gd name="T3" fmla="*/ 0 h 11"/>
              <a:gd name="T4" fmla="*/ 0 w 146"/>
              <a:gd name="T5" fmla="*/ 17462 h 11"/>
              <a:gd name="T6" fmla="*/ 57150 w 146"/>
              <a:gd name="T7" fmla="*/ 17462 h 11"/>
              <a:gd name="T8" fmla="*/ 57150 w 146"/>
              <a:gd name="T9" fmla="*/ 0 h 11"/>
              <a:gd name="T10" fmla="*/ 111125 w 146"/>
              <a:gd name="T11" fmla="*/ 0 h 11"/>
              <a:gd name="T12" fmla="*/ 69850 w 146"/>
              <a:gd name="T13" fmla="*/ 0 h 11"/>
              <a:gd name="T14" fmla="*/ 69850 w 146"/>
              <a:gd name="T15" fmla="*/ 17462 h 11"/>
              <a:gd name="T16" fmla="*/ 111125 w 146"/>
              <a:gd name="T17" fmla="*/ 17462 h 11"/>
              <a:gd name="T18" fmla="*/ 111125 w 146"/>
              <a:gd name="T19" fmla="*/ 0 h 11"/>
              <a:gd name="T20" fmla="*/ 231775 w 146"/>
              <a:gd name="T21" fmla="*/ 0 h 11"/>
              <a:gd name="T22" fmla="*/ 128587 w 146"/>
              <a:gd name="T23" fmla="*/ 0 h 11"/>
              <a:gd name="T24" fmla="*/ 128587 w 146"/>
              <a:gd name="T25" fmla="*/ 17462 h 11"/>
              <a:gd name="T26" fmla="*/ 231775 w 146"/>
              <a:gd name="T27" fmla="*/ 17462 h 11"/>
              <a:gd name="T28" fmla="*/ 231775 w 146"/>
              <a:gd name="T29" fmla="*/ 0 h 1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6"/>
              <a:gd name="T46" fmla="*/ 0 h 11"/>
              <a:gd name="T47" fmla="*/ 146 w 146"/>
              <a:gd name="T48" fmla="*/ 11 h 1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6" h="11">
                <a:moveTo>
                  <a:pt x="36" y="0"/>
                </a:moveTo>
                <a:lnTo>
                  <a:pt x="0" y="0"/>
                </a:lnTo>
                <a:lnTo>
                  <a:pt x="0" y="11"/>
                </a:lnTo>
                <a:lnTo>
                  <a:pt x="36" y="11"/>
                </a:lnTo>
                <a:lnTo>
                  <a:pt x="36" y="0"/>
                </a:lnTo>
                <a:close/>
                <a:moveTo>
                  <a:pt x="70" y="0"/>
                </a:moveTo>
                <a:lnTo>
                  <a:pt x="44" y="0"/>
                </a:lnTo>
                <a:lnTo>
                  <a:pt x="44" y="11"/>
                </a:lnTo>
                <a:lnTo>
                  <a:pt x="70" y="11"/>
                </a:lnTo>
                <a:lnTo>
                  <a:pt x="70" y="0"/>
                </a:lnTo>
                <a:close/>
                <a:moveTo>
                  <a:pt x="146" y="0"/>
                </a:moveTo>
                <a:lnTo>
                  <a:pt x="81" y="0"/>
                </a:lnTo>
                <a:lnTo>
                  <a:pt x="81" y="11"/>
                </a:lnTo>
                <a:lnTo>
                  <a:pt x="146" y="11"/>
                </a:lnTo>
                <a:lnTo>
                  <a:pt x="14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5" name="Freeform 105"/>
          <p:cNvSpPr>
            <a:spLocks noEditPoints="1"/>
          </p:cNvSpPr>
          <p:nvPr/>
        </p:nvSpPr>
        <p:spPr bwMode="auto">
          <a:xfrm>
            <a:off x="3589264" y="3402013"/>
            <a:ext cx="231775" cy="17462"/>
          </a:xfrm>
          <a:custGeom>
            <a:avLst/>
            <a:gdLst>
              <a:gd name="T0" fmla="*/ 57150 w 146"/>
              <a:gd name="T1" fmla="*/ 0 h 11"/>
              <a:gd name="T2" fmla="*/ 0 w 146"/>
              <a:gd name="T3" fmla="*/ 0 h 11"/>
              <a:gd name="T4" fmla="*/ 0 w 146"/>
              <a:gd name="T5" fmla="*/ 17462 h 11"/>
              <a:gd name="T6" fmla="*/ 57150 w 146"/>
              <a:gd name="T7" fmla="*/ 17462 h 11"/>
              <a:gd name="T8" fmla="*/ 57150 w 146"/>
              <a:gd name="T9" fmla="*/ 0 h 11"/>
              <a:gd name="T10" fmla="*/ 111125 w 146"/>
              <a:gd name="T11" fmla="*/ 0 h 11"/>
              <a:gd name="T12" fmla="*/ 69850 w 146"/>
              <a:gd name="T13" fmla="*/ 0 h 11"/>
              <a:gd name="T14" fmla="*/ 69850 w 146"/>
              <a:gd name="T15" fmla="*/ 17462 h 11"/>
              <a:gd name="T16" fmla="*/ 111125 w 146"/>
              <a:gd name="T17" fmla="*/ 17462 h 11"/>
              <a:gd name="T18" fmla="*/ 111125 w 146"/>
              <a:gd name="T19" fmla="*/ 0 h 11"/>
              <a:gd name="T20" fmla="*/ 231775 w 146"/>
              <a:gd name="T21" fmla="*/ 0 h 11"/>
              <a:gd name="T22" fmla="*/ 128587 w 146"/>
              <a:gd name="T23" fmla="*/ 0 h 11"/>
              <a:gd name="T24" fmla="*/ 128587 w 146"/>
              <a:gd name="T25" fmla="*/ 17462 h 11"/>
              <a:gd name="T26" fmla="*/ 231775 w 146"/>
              <a:gd name="T27" fmla="*/ 17462 h 11"/>
              <a:gd name="T28" fmla="*/ 231775 w 146"/>
              <a:gd name="T29" fmla="*/ 0 h 1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6"/>
              <a:gd name="T46" fmla="*/ 0 h 11"/>
              <a:gd name="T47" fmla="*/ 146 w 146"/>
              <a:gd name="T48" fmla="*/ 11 h 1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6" h="11">
                <a:moveTo>
                  <a:pt x="36" y="0"/>
                </a:moveTo>
                <a:lnTo>
                  <a:pt x="0" y="0"/>
                </a:lnTo>
                <a:lnTo>
                  <a:pt x="0" y="11"/>
                </a:lnTo>
                <a:lnTo>
                  <a:pt x="36" y="11"/>
                </a:lnTo>
                <a:lnTo>
                  <a:pt x="36" y="0"/>
                </a:lnTo>
                <a:moveTo>
                  <a:pt x="70" y="0"/>
                </a:moveTo>
                <a:lnTo>
                  <a:pt x="44" y="0"/>
                </a:lnTo>
                <a:lnTo>
                  <a:pt x="44" y="11"/>
                </a:lnTo>
                <a:lnTo>
                  <a:pt x="70" y="11"/>
                </a:lnTo>
                <a:lnTo>
                  <a:pt x="70" y="0"/>
                </a:lnTo>
                <a:moveTo>
                  <a:pt x="146" y="0"/>
                </a:moveTo>
                <a:lnTo>
                  <a:pt x="81" y="0"/>
                </a:lnTo>
                <a:lnTo>
                  <a:pt x="81" y="11"/>
                </a:lnTo>
                <a:lnTo>
                  <a:pt x="146" y="11"/>
                </a:lnTo>
                <a:lnTo>
                  <a:pt x="14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6" name="Rectangle 106"/>
          <p:cNvSpPr>
            <a:spLocks noChangeArrowheads="1"/>
          </p:cNvSpPr>
          <p:nvPr/>
        </p:nvSpPr>
        <p:spPr bwMode="auto">
          <a:xfrm>
            <a:off x="3646414" y="3402013"/>
            <a:ext cx="12700" cy="17462"/>
          </a:xfrm>
          <a:prstGeom prst="rect">
            <a:avLst/>
          </a:prstGeom>
          <a:solidFill>
            <a:srgbClr val="091018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" name="Rectangle 107"/>
          <p:cNvSpPr>
            <a:spLocks noChangeArrowheads="1"/>
          </p:cNvSpPr>
          <p:nvPr/>
        </p:nvSpPr>
        <p:spPr bwMode="auto">
          <a:xfrm>
            <a:off x="3646414" y="3402013"/>
            <a:ext cx="12700" cy="1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8" name="Freeform 108"/>
          <p:cNvSpPr>
            <a:spLocks/>
          </p:cNvSpPr>
          <p:nvPr/>
        </p:nvSpPr>
        <p:spPr bwMode="auto">
          <a:xfrm>
            <a:off x="3795639" y="3373438"/>
            <a:ext cx="133350" cy="74612"/>
          </a:xfrm>
          <a:custGeom>
            <a:avLst/>
            <a:gdLst>
              <a:gd name="T0" fmla="*/ 0 w 84"/>
              <a:gd name="T1" fmla="*/ 74612 h 47"/>
              <a:gd name="T2" fmla="*/ 133350 w 84"/>
              <a:gd name="T3" fmla="*/ 36512 h 47"/>
              <a:gd name="T4" fmla="*/ 0 w 84"/>
              <a:gd name="T5" fmla="*/ 0 h 47"/>
              <a:gd name="T6" fmla="*/ 0 w 84"/>
              <a:gd name="T7" fmla="*/ 74612 h 47"/>
              <a:gd name="T8" fmla="*/ 0 60000 65536"/>
              <a:gd name="T9" fmla="*/ 0 60000 65536"/>
              <a:gd name="T10" fmla="*/ 0 60000 65536"/>
              <a:gd name="T11" fmla="*/ 0 60000 65536"/>
              <a:gd name="T12" fmla="*/ 0 w 84"/>
              <a:gd name="T13" fmla="*/ 0 h 47"/>
              <a:gd name="T14" fmla="*/ 84 w 84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" h="47">
                <a:moveTo>
                  <a:pt x="0" y="47"/>
                </a:moveTo>
                <a:lnTo>
                  <a:pt x="84" y="23"/>
                </a:lnTo>
                <a:lnTo>
                  <a:pt x="0" y="0"/>
                </a:lnTo>
                <a:lnTo>
                  <a:pt x="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9" name="Freeform 109"/>
          <p:cNvSpPr>
            <a:spLocks noEditPoints="1"/>
          </p:cNvSpPr>
          <p:nvPr/>
        </p:nvSpPr>
        <p:spPr bwMode="auto">
          <a:xfrm>
            <a:off x="5934001" y="3103563"/>
            <a:ext cx="422275" cy="1997075"/>
          </a:xfrm>
          <a:custGeom>
            <a:avLst/>
            <a:gdLst>
              <a:gd name="T0" fmla="*/ 95219 w 102"/>
              <a:gd name="T1" fmla="*/ 799659 h 482"/>
              <a:gd name="T2" fmla="*/ 78659 w 102"/>
              <a:gd name="T3" fmla="*/ 799659 h 482"/>
              <a:gd name="T4" fmla="*/ 78659 w 102"/>
              <a:gd name="T5" fmla="*/ 1980502 h 482"/>
              <a:gd name="T6" fmla="*/ 0 w 102"/>
              <a:gd name="T7" fmla="*/ 1980502 h 482"/>
              <a:gd name="T8" fmla="*/ 0 w 102"/>
              <a:gd name="T9" fmla="*/ 1997075 h 482"/>
              <a:gd name="T10" fmla="*/ 95219 w 102"/>
              <a:gd name="T11" fmla="*/ 1997075 h 482"/>
              <a:gd name="T12" fmla="*/ 95219 w 102"/>
              <a:gd name="T13" fmla="*/ 799659 h 482"/>
              <a:gd name="T14" fmla="*/ 289797 w 102"/>
              <a:gd name="T15" fmla="*/ 0 h 482"/>
              <a:gd name="T16" fmla="*/ 78659 w 102"/>
              <a:gd name="T17" fmla="*/ 0 h 482"/>
              <a:gd name="T18" fmla="*/ 78659 w 102"/>
              <a:gd name="T19" fmla="*/ 791372 h 482"/>
              <a:gd name="T20" fmla="*/ 95219 w 102"/>
              <a:gd name="T21" fmla="*/ 791372 h 482"/>
              <a:gd name="T22" fmla="*/ 95219 w 102"/>
              <a:gd name="T23" fmla="*/ 16573 h 482"/>
              <a:gd name="T24" fmla="*/ 289797 w 102"/>
              <a:gd name="T25" fmla="*/ 16573 h 482"/>
              <a:gd name="T26" fmla="*/ 289797 w 102"/>
              <a:gd name="T27" fmla="*/ 0 h 482"/>
              <a:gd name="T28" fmla="*/ 422275 w 102"/>
              <a:gd name="T29" fmla="*/ 0 h 482"/>
              <a:gd name="T30" fmla="*/ 306356 w 102"/>
              <a:gd name="T31" fmla="*/ 0 h 482"/>
              <a:gd name="T32" fmla="*/ 306356 w 102"/>
              <a:gd name="T33" fmla="*/ 16573 h 482"/>
              <a:gd name="T34" fmla="*/ 422275 w 102"/>
              <a:gd name="T35" fmla="*/ 16573 h 482"/>
              <a:gd name="T36" fmla="*/ 422275 w 102"/>
              <a:gd name="T37" fmla="*/ 0 h 48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2"/>
              <a:gd name="T58" fmla="*/ 0 h 482"/>
              <a:gd name="T59" fmla="*/ 102 w 102"/>
              <a:gd name="T60" fmla="*/ 482 h 48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2" h="482">
                <a:moveTo>
                  <a:pt x="23" y="193"/>
                </a:moveTo>
                <a:cubicBezTo>
                  <a:pt x="21" y="193"/>
                  <a:pt x="20" y="193"/>
                  <a:pt x="19" y="193"/>
                </a:cubicBezTo>
                <a:cubicBezTo>
                  <a:pt x="19" y="478"/>
                  <a:pt x="19" y="478"/>
                  <a:pt x="19" y="478"/>
                </a:cubicBezTo>
                <a:cubicBezTo>
                  <a:pt x="0" y="478"/>
                  <a:pt x="0" y="478"/>
                  <a:pt x="0" y="478"/>
                </a:cubicBezTo>
                <a:cubicBezTo>
                  <a:pt x="0" y="482"/>
                  <a:pt x="0" y="482"/>
                  <a:pt x="0" y="482"/>
                </a:cubicBezTo>
                <a:cubicBezTo>
                  <a:pt x="23" y="482"/>
                  <a:pt x="23" y="482"/>
                  <a:pt x="23" y="482"/>
                </a:cubicBezTo>
                <a:cubicBezTo>
                  <a:pt x="23" y="193"/>
                  <a:pt x="23" y="193"/>
                  <a:pt x="23" y="193"/>
                </a:cubicBezTo>
                <a:moveTo>
                  <a:pt x="70" y="0"/>
                </a:moveTo>
                <a:cubicBezTo>
                  <a:pt x="19" y="0"/>
                  <a:pt x="19" y="0"/>
                  <a:pt x="19" y="0"/>
                </a:cubicBezTo>
                <a:cubicBezTo>
                  <a:pt x="19" y="191"/>
                  <a:pt x="19" y="191"/>
                  <a:pt x="19" y="191"/>
                </a:cubicBezTo>
                <a:cubicBezTo>
                  <a:pt x="20" y="191"/>
                  <a:pt x="21" y="191"/>
                  <a:pt x="23" y="191"/>
                </a:cubicBezTo>
                <a:cubicBezTo>
                  <a:pt x="23" y="4"/>
                  <a:pt x="23" y="4"/>
                  <a:pt x="23" y="4"/>
                </a:cubicBezTo>
                <a:cubicBezTo>
                  <a:pt x="70" y="4"/>
                  <a:pt x="70" y="4"/>
                  <a:pt x="70" y="4"/>
                </a:cubicBezTo>
                <a:cubicBezTo>
                  <a:pt x="70" y="0"/>
                  <a:pt x="70" y="0"/>
                  <a:pt x="70" y="0"/>
                </a:cubicBezTo>
                <a:moveTo>
                  <a:pt x="102" y="0"/>
                </a:moveTo>
                <a:cubicBezTo>
                  <a:pt x="74" y="0"/>
                  <a:pt x="74" y="0"/>
                  <a:pt x="74" y="0"/>
                </a:cubicBezTo>
                <a:cubicBezTo>
                  <a:pt x="74" y="4"/>
                  <a:pt x="74" y="4"/>
                  <a:pt x="74" y="4"/>
                </a:cubicBezTo>
                <a:cubicBezTo>
                  <a:pt x="102" y="4"/>
                  <a:pt x="102" y="4"/>
                  <a:pt x="102" y="4"/>
                </a:cubicBezTo>
                <a:cubicBezTo>
                  <a:pt x="102" y="0"/>
                  <a:pt x="102" y="0"/>
                  <a:pt x="102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0" name="Rectangle 110"/>
          <p:cNvSpPr>
            <a:spLocks noChangeArrowheads="1"/>
          </p:cNvSpPr>
          <p:nvPr/>
        </p:nvSpPr>
        <p:spPr bwMode="auto">
          <a:xfrm>
            <a:off x="5934001" y="5084763"/>
            <a:ext cx="1588" cy="15875"/>
          </a:xfrm>
          <a:prstGeom prst="rect">
            <a:avLst/>
          </a:prstGeom>
          <a:solidFill>
            <a:srgbClr val="091018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1" name="Rectangle 111"/>
          <p:cNvSpPr>
            <a:spLocks noChangeArrowheads="1"/>
          </p:cNvSpPr>
          <p:nvPr/>
        </p:nvSpPr>
        <p:spPr bwMode="auto">
          <a:xfrm>
            <a:off x="5934001" y="5084763"/>
            <a:ext cx="1588" cy="1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2" name="Freeform 112"/>
          <p:cNvSpPr>
            <a:spLocks/>
          </p:cNvSpPr>
          <p:nvPr/>
        </p:nvSpPr>
        <p:spPr bwMode="auto">
          <a:xfrm>
            <a:off x="6332464" y="3074988"/>
            <a:ext cx="136525" cy="74612"/>
          </a:xfrm>
          <a:custGeom>
            <a:avLst/>
            <a:gdLst>
              <a:gd name="T0" fmla="*/ 0 w 86"/>
              <a:gd name="T1" fmla="*/ 74612 h 47"/>
              <a:gd name="T2" fmla="*/ 136525 w 86"/>
              <a:gd name="T3" fmla="*/ 36512 h 47"/>
              <a:gd name="T4" fmla="*/ 0 w 86"/>
              <a:gd name="T5" fmla="*/ 0 h 47"/>
              <a:gd name="T6" fmla="*/ 0 w 86"/>
              <a:gd name="T7" fmla="*/ 74612 h 47"/>
              <a:gd name="T8" fmla="*/ 0 60000 65536"/>
              <a:gd name="T9" fmla="*/ 0 60000 65536"/>
              <a:gd name="T10" fmla="*/ 0 60000 65536"/>
              <a:gd name="T11" fmla="*/ 0 60000 65536"/>
              <a:gd name="T12" fmla="*/ 0 w 86"/>
              <a:gd name="T13" fmla="*/ 0 h 47"/>
              <a:gd name="T14" fmla="*/ 86 w 86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" h="47">
                <a:moveTo>
                  <a:pt x="0" y="47"/>
                </a:moveTo>
                <a:lnTo>
                  <a:pt x="86" y="23"/>
                </a:lnTo>
                <a:lnTo>
                  <a:pt x="0" y="0"/>
                </a:lnTo>
                <a:lnTo>
                  <a:pt x="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3" name="Freeform 113"/>
          <p:cNvSpPr>
            <a:spLocks noEditPoints="1"/>
          </p:cNvSpPr>
          <p:nvPr/>
        </p:nvSpPr>
        <p:spPr bwMode="auto">
          <a:xfrm>
            <a:off x="5934001" y="3252788"/>
            <a:ext cx="398463" cy="2071687"/>
          </a:xfrm>
          <a:custGeom>
            <a:avLst/>
            <a:gdLst>
              <a:gd name="T0" fmla="*/ 149424 w 96"/>
              <a:gd name="T1" fmla="*/ 642223 h 500"/>
              <a:gd name="T2" fmla="*/ 132821 w 96"/>
              <a:gd name="T3" fmla="*/ 646366 h 500"/>
              <a:gd name="T4" fmla="*/ 132821 w 96"/>
              <a:gd name="T5" fmla="*/ 2055114 h 500"/>
              <a:gd name="T6" fmla="*/ 0 w 96"/>
              <a:gd name="T7" fmla="*/ 2055114 h 500"/>
              <a:gd name="T8" fmla="*/ 0 w 96"/>
              <a:gd name="T9" fmla="*/ 2071687 h 500"/>
              <a:gd name="T10" fmla="*/ 149424 w 96"/>
              <a:gd name="T11" fmla="*/ 2071687 h 500"/>
              <a:gd name="T12" fmla="*/ 149424 w 96"/>
              <a:gd name="T13" fmla="*/ 642223 h 500"/>
              <a:gd name="T14" fmla="*/ 290546 w 96"/>
              <a:gd name="T15" fmla="*/ 0 h 500"/>
              <a:gd name="T16" fmla="*/ 132821 w 96"/>
              <a:gd name="T17" fmla="*/ 0 h 500"/>
              <a:gd name="T18" fmla="*/ 132821 w 96"/>
              <a:gd name="T19" fmla="*/ 638080 h 500"/>
              <a:gd name="T20" fmla="*/ 149424 w 96"/>
              <a:gd name="T21" fmla="*/ 633936 h 500"/>
              <a:gd name="T22" fmla="*/ 149424 w 96"/>
              <a:gd name="T23" fmla="*/ 16573 h 500"/>
              <a:gd name="T24" fmla="*/ 290546 w 96"/>
              <a:gd name="T25" fmla="*/ 16573 h 500"/>
              <a:gd name="T26" fmla="*/ 290546 w 96"/>
              <a:gd name="T27" fmla="*/ 0 h 500"/>
              <a:gd name="T28" fmla="*/ 398463 w 96"/>
              <a:gd name="T29" fmla="*/ 0 h 500"/>
              <a:gd name="T30" fmla="*/ 307149 w 96"/>
              <a:gd name="T31" fmla="*/ 0 h 500"/>
              <a:gd name="T32" fmla="*/ 307149 w 96"/>
              <a:gd name="T33" fmla="*/ 16573 h 500"/>
              <a:gd name="T34" fmla="*/ 398463 w 96"/>
              <a:gd name="T35" fmla="*/ 16573 h 500"/>
              <a:gd name="T36" fmla="*/ 398463 w 96"/>
              <a:gd name="T37" fmla="*/ 0 h 5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6"/>
              <a:gd name="T58" fmla="*/ 0 h 500"/>
              <a:gd name="T59" fmla="*/ 96 w 96"/>
              <a:gd name="T60" fmla="*/ 500 h 50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6" h="500">
                <a:moveTo>
                  <a:pt x="36" y="155"/>
                </a:moveTo>
                <a:cubicBezTo>
                  <a:pt x="34" y="155"/>
                  <a:pt x="33" y="155"/>
                  <a:pt x="32" y="156"/>
                </a:cubicBezTo>
                <a:cubicBezTo>
                  <a:pt x="32" y="496"/>
                  <a:pt x="32" y="496"/>
                  <a:pt x="32" y="496"/>
                </a:cubicBezTo>
                <a:cubicBezTo>
                  <a:pt x="0" y="496"/>
                  <a:pt x="0" y="496"/>
                  <a:pt x="0" y="496"/>
                </a:cubicBezTo>
                <a:cubicBezTo>
                  <a:pt x="0" y="500"/>
                  <a:pt x="0" y="500"/>
                  <a:pt x="0" y="500"/>
                </a:cubicBezTo>
                <a:cubicBezTo>
                  <a:pt x="36" y="500"/>
                  <a:pt x="36" y="500"/>
                  <a:pt x="36" y="500"/>
                </a:cubicBezTo>
                <a:cubicBezTo>
                  <a:pt x="36" y="155"/>
                  <a:pt x="36" y="155"/>
                  <a:pt x="36" y="155"/>
                </a:cubicBezTo>
                <a:moveTo>
                  <a:pt x="70" y="0"/>
                </a:moveTo>
                <a:cubicBezTo>
                  <a:pt x="32" y="0"/>
                  <a:pt x="32" y="0"/>
                  <a:pt x="32" y="0"/>
                </a:cubicBezTo>
                <a:cubicBezTo>
                  <a:pt x="32" y="154"/>
                  <a:pt x="32" y="154"/>
                  <a:pt x="32" y="154"/>
                </a:cubicBezTo>
                <a:cubicBezTo>
                  <a:pt x="33" y="153"/>
                  <a:pt x="34" y="153"/>
                  <a:pt x="36" y="153"/>
                </a:cubicBezTo>
                <a:cubicBezTo>
                  <a:pt x="36" y="4"/>
                  <a:pt x="36" y="4"/>
                  <a:pt x="36" y="4"/>
                </a:cubicBezTo>
                <a:cubicBezTo>
                  <a:pt x="70" y="4"/>
                  <a:pt x="70" y="4"/>
                  <a:pt x="70" y="4"/>
                </a:cubicBezTo>
                <a:cubicBezTo>
                  <a:pt x="70" y="0"/>
                  <a:pt x="70" y="0"/>
                  <a:pt x="70" y="0"/>
                </a:cubicBezTo>
                <a:moveTo>
                  <a:pt x="96" y="0"/>
                </a:moveTo>
                <a:cubicBezTo>
                  <a:pt x="74" y="0"/>
                  <a:pt x="74" y="0"/>
                  <a:pt x="74" y="0"/>
                </a:cubicBezTo>
                <a:cubicBezTo>
                  <a:pt x="74" y="4"/>
                  <a:pt x="74" y="4"/>
                  <a:pt x="74" y="4"/>
                </a:cubicBezTo>
                <a:cubicBezTo>
                  <a:pt x="96" y="4"/>
                  <a:pt x="96" y="4"/>
                  <a:pt x="96" y="4"/>
                </a:cubicBezTo>
                <a:cubicBezTo>
                  <a:pt x="96" y="0"/>
                  <a:pt x="96" y="0"/>
                  <a:pt x="96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4" name="Rectangle 114"/>
          <p:cNvSpPr>
            <a:spLocks noChangeArrowheads="1"/>
          </p:cNvSpPr>
          <p:nvPr/>
        </p:nvSpPr>
        <p:spPr bwMode="auto">
          <a:xfrm>
            <a:off x="5934001" y="5308600"/>
            <a:ext cx="1588" cy="15875"/>
          </a:xfrm>
          <a:prstGeom prst="rect">
            <a:avLst/>
          </a:prstGeom>
          <a:solidFill>
            <a:srgbClr val="091018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5" name="Rectangle 115"/>
          <p:cNvSpPr>
            <a:spLocks noChangeArrowheads="1"/>
          </p:cNvSpPr>
          <p:nvPr/>
        </p:nvSpPr>
        <p:spPr bwMode="auto">
          <a:xfrm>
            <a:off x="5934001" y="5308600"/>
            <a:ext cx="1588" cy="1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6" name="Freeform 116"/>
          <p:cNvSpPr>
            <a:spLocks/>
          </p:cNvSpPr>
          <p:nvPr/>
        </p:nvSpPr>
        <p:spPr bwMode="auto">
          <a:xfrm>
            <a:off x="6332464" y="3224213"/>
            <a:ext cx="136525" cy="74612"/>
          </a:xfrm>
          <a:custGeom>
            <a:avLst/>
            <a:gdLst>
              <a:gd name="T0" fmla="*/ 0 w 86"/>
              <a:gd name="T1" fmla="*/ 74612 h 47"/>
              <a:gd name="T2" fmla="*/ 136525 w 86"/>
              <a:gd name="T3" fmla="*/ 36512 h 47"/>
              <a:gd name="T4" fmla="*/ 0 w 86"/>
              <a:gd name="T5" fmla="*/ 0 h 47"/>
              <a:gd name="T6" fmla="*/ 0 w 86"/>
              <a:gd name="T7" fmla="*/ 74612 h 47"/>
              <a:gd name="T8" fmla="*/ 0 60000 65536"/>
              <a:gd name="T9" fmla="*/ 0 60000 65536"/>
              <a:gd name="T10" fmla="*/ 0 60000 65536"/>
              <a:gd name="T11" fmla="*/ 0 60000 65536"/>
              <a:gd name="T12" fmla="*/ 0 w 86"/>
              <a:gd name="T13" fmla="*/ 0 h 47"/>
              <a:gd name="T14" fmla="*/ 86 w 86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" h="47">
                <a:moveTo>
                  <a:pt x="0" y="47"/>
                </a:moveTo>
                <a:lnTo>
                  <a:pt x="86" y="23"/>
                </a:lnTo>
                <a:lnTo>
                  <a:pt x="0" y="0"/>
                </a:lnTo>
                <a:lnTo>
                  <a:pt x="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7" name="Freeform 117"/>
          <p:cNvSpPr>
            <a:spLocks/>
          </p:cNvSpPr>
          <p:nvPr/>
        </p:nvSpPr>
        <p:spPr bwMode="auto">
          <a:xfrm>
            <a:off x="6332464" y="3224213"/>
            <a:ext cx="136525" cy="74612"/>
          </a:xfrm>
          <a:custGeom>
            <a:avLst/>
            <a:gdLst>
              <a:gd name="T0" fmla="*/ 0 w 86"/>
              <a:gd name="T1" fmla="*/ 74612 h 47"/>
              <a:gd name="T2" fmla="*/ 136525 w 86"/>
              <a:gd name="T3" fmla="*/ 36512 h 47"/>
              <a:gd name="T4" fmla="*/ 0 w 86"/>
              <a:gd name="T5" fmla="*/ 0 h 47"/>
              <a:gd name="T6" fmla="*/ 0 w 86"/>
              <a:gd name="T7" fmla="*/ 74612 h 47"/>
              <a:gd name="T8" fmla="*/ 0 60000 65536"/>
              <a:gd name="T9" fmla="*/ 0 60000 65536"/>
              <a:gd name="T10" fmla="*/ 0 60000 65536"/>
              <a:gd name="T11" fmla="*/ 0 60000 65536"/>
              <a:gd name="T12" fmla="*/ 0 w 86"/>
              <a:gd name="T13" fmla="*/ 0 h 47"/>
              <a:gd name="T14" fmla="*/ 86 w 86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" h="47">
                <a:moveTo>
                  <a:pt x="0" y="47"/>
                </a:moveTo>
                <a:lnTo>
                  <a:pt x="86" y="23"/>
                </a:lnTo>
                <a:lnTo>
                  <a:pt x="0" y="0"/>
                </a:lnTo>
                <a:lnTo>
                  <a:pt x="0" y="47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8" name="Freeform 118"/>
          <p:cNvSpPr>
            <a:spLocks noEditPoints="1"/>
          </p:cNvSpPr>
          <p:nvPr/>
        </p:nvSpPr>
        <p:spPr bwMode="auto">
          <a:xfrm>
            <a:off x="5941939" y="3394075"/>
            <a:ext cx="390525" cy="2138363"/>
          </a:xfrm>
          <a:custGeom>
            <a:avLst/>
            <a:gdLst>
              <a:gd name="T0" fmla="*/ 195263 w 94"/>
              <a:gd name="T1" fmla="*/ 497294 h 516"/>
              <a:gd name="T2" fmla="*/ 178644 w 94"/>
              <a:gd name="T3" fmla="*/ 497294 h 516"/>
              <a:gd name="T4" fmla="*/ 178644 w 94"/>
              <a:gd name="T5" fmla="*/ 2121787 h 516"/>
              <a:gd name="T6" fmla="*/ 0 w 94"/>
              <a:gd name="T7" fmla="*/ 2121787 h 516"/>
              <a:gd name="T8" fmla="*/ 0 w 94"/>
              <a:gd name="T9" fmla="*/ 2138363 h 516"/>
              <a:gd name="T10" fmla="*/ 195263 w 94"/>
              <a:gd name="T11" fmla="*/ 2138363 h 516"/>
              <a:gd name="T12" fmla="*/ 195263 w 94"/>
              <a:gd name="T13" fmla="*/ 497294 h 516"/>
              <a:gd name="T14" fmla="*/ 282507 w 94"/>
              <a:gd name="T15" fmla="*/ 0 h 516"/>
              <a:gd name="T16" fmla="*/ 178644 w 94"/>
              <a:gd name="T17" fmla="*/ 0 h 516"/>
              <a:gd name="T18" fmla="*/ 178644 w 94"/>
              <a:gd name="T19" fmla="*/ 489005 h 516"/>
              <a:gd name="T20" fmla="*/ 195263 w 94"/>
              <a:gd name="T21" fmla="*/ 489005 h 516"/>
              <a:gd name="T22" fmla="*/ 195263 w 94"/>
              <a:gd name="T23" fmla="*/ 16576 h 516"/>
              <a:gd name="T24" fmla="*/ 282507 w 94"/>
              <a:gd name="T25" fmla="*/ 16576 h 516"/>
              <a:gd name="T26" fmla="*/ 282507 w 94"/>
              <a:gd name="T27" fmla="*/ 0 h 516"/>
              <a:gd name="T28" fmla="*/ 390525 w 94"/>
              <a:gd name="T29" fmla="*/ 0 h 516"/>
              <a:gd name="T30" fmla="*/ 299126 w 94"/>
              <a:gd name="T31" fmla="*/ 0 h 516"/>
              <a:gd name="T32" fmla="*/ 299126 w 94"/>
              <a:gd name="T33" fmla="*/ 16576 h 516"/>
              <a:gd name="T34" fmla="*/ 390525 w 94"/>
              <a:gd name="T35" fmla="*/ 16576 h 516"/>
              <a:gd name="T36" fmla="*/ 390525 w 94"/>
              <a:gd name="T37" fmla="*/ 0 h 51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4"/>
              <a:gd name="T58" fmla="*/ 0 h 516"/>
              <a:gd name="T59" fmla="*/ 94 w 94"/>
              <a:gd name="T60" fmla="*/ 516 h 51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4" h="516">
                <a:moveTo>
                  <a:pt x="47" y="120"/>
                </a:moveTo>
                <a:cubicBezTo>
                  <a:pt x="46" y="120"/>
                  <a:pt x="44" y="120"/>
                  <a:pt x="43" y="120"/>
                </a:cubicBezTo>
                <a:cubicBezTo>
                  <a:pt x="43" y="512"/>
                  <a:pt x="43" y="512"/>
                  <a:pt x="43" y="512"/>
                </a:cubicBezTo>
                <a:cubicBezTo>
                  <a:pt x="0" y="512"/>
                  <a:pt x="0" y="512"/>
                  <a:pt x="0" y="512"/>
                </a:cubicBezTo>
                <a:cubicBezTo>
                  <a:pt x="0" y="516"/>
                  <a:pt x="0" y="516"/>
                  <a:pt x="0" y="516"/>
                </a:cubicBezTo>
                <a:cubicBezTo>
                  <a:pt x="47" y="516"/>
                  <a:pt x="47" y="516"/>
                  <a:pt x="47" y="516"/>
                </a:cubicBezTo>
                <a:cubicBezTo>
                  <a:pt x="47" y="120"/>
                  <a:pt x="47" y="120"/>
                  <a:pt x="47" y="120"/>
                </a:cubicBezTo>
                <a:moveTo>
                  <a:pt x="68" y="0"/>
                </a:moveTo>
                <a:cubicBezTo>
                  <a:pt x="43" y="0"/>
                  <a:pt x="43" y="0"/>
                  <a:pt x="43" y="0"/>
                </a:cubicBezTo>
                <a:cubicBezTo>
                  <a:pt x="43" y="118"/>
                  <a:pt x="43" y="118"/>
                  <a:pt x="43" y="118"/>
                </a:cubicBezTo>
                <a:cubicBezTo>
                  <a:pt x="44" y="118"/>
                  <a:pt x="46" y="118"/>
                  <a:pt x="47" y="118"/>
                </a:cubicBezTo>
                <a:cubicBezTo>
                  <a:pt x="47" y="4"/>
                  <a:pt x="47" y="4"/>
                  <a:pt x="47" y="4"/>
                </a:cubicBezTo>
                <a:cubicBezTo>
                  <a:pt x="68" y="4"/>
                  <a:pt x="68" y="4"/>
                  <a:pt x="68" y="4"/>
                </a:cubicBezTo>
                <a:cubicBezTo>
                  <a:pt x="68" y="0"/>
                  <a:pt x="68" y="0"/>
                  <a:pt x="68" y="0"/>
                </a:cubicBezTo>
                <a:moveTo>
                  <a:pt x="94" y="0"/>
                </a:moveTo>
                <a:cubicBezTo>
                  <a:pt x="72" y="0"/>
                  <a:pt x="72" y="0"/>
                  <a:pt x="72" y="0"/>
                </a:cubicBezTo>
                <a:cubicBezTo>
                  <a:pt x="72" y="4"/>
                  <a:pt x="72" y="4"/>
                  <a:pt x="72" y="4"/>
                </a:cubicBezTo>
                <a:cubicBezTo>
                  <a:pt x="94" y="4"/>
                  <a:pt x="94" y="4"/>
                  <a:pt x="94" y="4"/>
                </a:cubicBezTo>
                <a:cubicBezTo>
                  <a:pt x="94" y="0"/>
                  <a:pt x="94" y="0"/>
                  <a:pt x="94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9" name="Freeform 119"/>
          <p:cNvSpPr>
            <a:spLocks/>
          </p:cNvSpPr>
          <p:nvPr/>
        </p:nvSpPr>
        <p:spPr bwMode="auto">
          <a:xfrm>
            <a:off x="6332464" y="3365500"/>
            <a:ext cx="136525" cy="74613"/>
          </a:xfrm>
          <a:custGeom>
            <a:avLst/>
            <a:gdLst>
              <a:gd name="T0" fmla="*/ 0 w 86"/>
              <a:gd name="T1" fmla="*/ 74613 h 47"/>
              <a:gd name="T2" fmla="*/ 136525 w 86"/>
              <a:gd name="T3" fmla="*/ 36513 h 47"/>
              <a:gd name="T4" fmla="*/ 0 w 86"/>
              <a:gd name="T5" fmla="*/ 0 h 47"/>
              <a:gd name="T6" fmla="*/ 0 w 86"/>
              <a:gd name="T7" fmla="*/ 74613 h 47"/>
              <a:gd name="T8" fmla="*/ 0 60000 65536"/>
              <a:gd name="T9" fmla="*/ 0 60000 65536"/>
              <a:gd name="T10" fmla="*/ 0 60000 65536"/>
              <a:gd name="T11" fmla="*/ 0 60000 65536"/>
              <a:gd name="T12" fmla="*/ 0 w 86"/>
              <a:gd name="T13" fmla="*/ 0 h 47"/>
              <a:gd name="T14" fmla="*/ 86 w 86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" h="47">
                <a:moveTo>
                  <a:pt x="0" y="47"/>
                </a:moveTo>
                <a:lnTo>
                  <a:pt x="86" y="23"/>
                </a:lnTo>
                <a:lnTo>
                  <a:pt x="0" y="0"/>
                </a:lnTo>
                <a:lnTo>
                  <a:pt x="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0" name="Freeform 120"/>
          <p:cNvSpPr>
            <a:spLocks/>
          </p:cNvSpPr>
          <p:nvPr/>
        </p:nvSpPr>
        <p:spPr bwMode="auto">
          <a:xfrm>
            <a:off x="6332464" y="3365500"/>
            <a:ext cx="136525" cy="74613"/>
          </a:xfrm>
          <a:custGeom>
            <a:avLst/>
            <a:gdLst>
              <a:gd name="T0" fmla="*/ 0 w 86"/>
              <a:gd name="T1" fmla="*/ 74613 h 47"/>
              <a:gd name="T2" fmla="*/ 136525 w 86"/>
              <a:gd name="T3" fmla="*/ 36513 h 47"/>
              <a:gd name="T4" fmla="*/ 0 w 86"/>
              <a:gd name="T5" fmla="*/ 0 h 47"/>
              <a:gd name="T6" fmla="*/ 0 w 86"/>
              <a:gd name="T7" fmla="*/ 74613 h 47"/>
              <a:gd name="T8" fmla="*/ 0 60000 65536"/>
              <a:gd name="T9" fmla="*/ 0 60000 65536"/>
              <a:gd name="T10" fmla="*/ 0 60000 65536"/>
              <a:gd name="T11" fmla="*/ 0 60000 65536"/>
              <a:gd name="T12" fmla="*/ 0 w 86"/>
              <a:gd name="T13" fmla="*/ 0 h 47"/>
              <a:gd name="T14" fmla="*/ 86 w 86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" h="47">
                <a:moveTo>
                  <a:pt x="0" y="47"/>
                </a:moveTo>
                <a:lnTo>
                  <a:pt x="86" y="23"/>
                </a:lnTo>
                <a:lnTo>
                  <a:pt x="0" y="0"/>
                </a:lnTo>
                <a:lnTo>
                  <a:pt x="0" y="47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1" name="Freeform 121"/>
          <p:cNvSpPr>
            <a:spLocks/>
          </p:cNvSpPr>
          <p:nvPr/>
        </p:nvSpPr>
        <p:spPr bwMode="auto">
          <a:xfrm>
            <a:off x="3700389" y="1965325"/>
            <a:ext cx="1231900" cy="3078163"/>
          </a:xfrm>
          <a:custGeom>
            <a:avLst/>
            <a:gdLst>
              <a:gd name="T0" fmla="*/ 1222375 w 776"/>
              <a:gd name="T1" fmla="*/ 3068638 h 1939"/>
              <a:gd name="T2" fmla="*/ 1222375 w 776"/>
              <a:gd name="T3" fmla="*/ 3060701 h 1939"/>
              <a:gd name="T4" fmla="*/ 17463 w 776"/>
              <a:gd name="T5" fmla="*/ 3060701 h 1939"/>
              <a:gd name="T6" fmla="*/ 17463 w 776"/>
              <a:gd name="T7" fmla="*/ 15875 h 1939"/>
              <a:gd name="T8" fmla="*/ 1214438 w 776"/>
              <a:gd name="T9" fmla="*/ 15875 h 1939"/>
              <a:gd name="T10" fmla="*/ 1214438 w 776"/>
              <a:gd name="T11" fmla="*/ 3068638 h 1939"/>
              <a:gd name="T12" fmla="*/ 1222375 w 776"/>
              <a:gd name="T13" fmla="*/ 3068638 h 1939"/>
              <a:gd name="T14" fmla="*/ 1222375 w 776"/>
              <a:gd name="T15" fmla="*/ 3060701 h 1939"/>
              <a:gd name="T16" fmla="*/ 1222375 w 776"/>
              <a:gd name="T17" fmla="*/ 3068638 h 1939"/>
              <a:gd name="T18" fmla="*/ 1231900 w 776"/>
              <a:gd name="T19" fmla="*/ 3068638 h 1939"/>
              <a:gd name="T20" fmla="*/ 1231900 w 776"/>
              <a:gd name="T21" fmla="*/ 0 h 1939"/>
              <a:gd name="T22" fmla="*/ 0 w 776"/>
              <a:gd name="T23" fmla="*/ 0 h 1939"/>
              <a:gd name="T24" fmla="*/ 0 w 776"/>
              <a:gd name="T25" fmla="*/ 3078163 h 1939"/>
              <a:gd name="T26" fmla="*/ 1231900 w 776"/>
              <a:gd name="T27" fmla="*/ 3078163 h 1939"/>
              <a:gd name="T28" fmla="*/ 1231900 w 776"/>
              <a:gd name="T29" fmla="*/ 3068638 h 1939"/>
              <a:gd name="T30" fmla="*/ 1222375 w 776"/>
              <a:gd name="T31" fmla="*/ 3068638 h 193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776"/>
              <a:gd name="T49" fmla="*/ 0 h 1939"/>
              <a:gd name="T50" fmla="*/ 776 w 776"/>
              <a:gd name="T51" fmla="*/ 1939 h 193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776" h="1939">
                <a:moveTo>
                  <a:pt x="770" y="1933"/>
                </a:moveTo>
                <a:lnTo>
                  <a:pt x="770" y="1928"/>
                </a:lnTo>
                <a:lnTo>
                  <a:pt x="11" y="1928"/>
                </a:lnTo>
                <a:lnTo>
                  <a:pt x="11" y="10"/>
                </a:lnTo>
                <a:lnTo>
                  <a:pt x="765" y="10"/>
                </a:lnTo>
                <a:lnTo>
                  <a:pt x="765" y="1933"/>
                </a:lnTo>
                <a:lnTo>
                  <a:pt x="770" y="1933"/>
                </a:lnTo>
                <a:lnTo>
                  <a:pt x="770" y="1928"/>
                </a:lnTo>
                <a:lnTo>
                  <a:pt x="770" y="1933"/>
                </a:lnTo>
                <a:lnTo>
                  <a:pt x="776" y="1933"/>
                </a:lnTo>
                <a:lnTo>
                  <a:pt x="776" y="0"/>
                </a:lnTo>
                <a:lnTo>
                  <a:pt x="0" y="0"/>
                </a:lnTo>
                <a:lnTo>
                  <a:pt x="0" y="1939"/>
                </a:lnTo>
                <a:lnTo>
                  <a:pt x="776" y="1939"/>
                </a:lnTo>
                <a:lnTo>
                  <a:pt x="776" y="1933"/>
                </a:lnTo>
                <a:lnTo>
                  <a:pt x="770" y="1933"/>
                </a:lnTo>
                <a:close/>
              </a:path>
            </a:pathLst>
          </a:custGeom>
          <a:solidFill>
            <a:srgbClr val="0079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2" name="Freeform 122"/>
          <p:cNvSpPr>
            <a:spLocks/>
          </p:cNvSpPr>
          <p:nvPr/>
        </p:nvSpPr>
        <p:spPr bwMode="auto">
          <a:xfrm>
            <a:off x="3700389" y="1965325"/>
            <a:ext cx="1231900" cy="3078163"/>
          </a:xfrm>
          <a:custGeom>
            <a:avLst/>
            <a:gdLst>
              <a:gd name="T0" fmla="*/ 1222375 w 776"/>
              <a:gd name="T1" fmla="*/ 3068638 h 1939"/>
              <a:gd name="T2" fmla="*/ 1222375 w 776"/>
              <a:gd name="T3" fmla="*/ 3060701 h 1939"/>
              <a:gd name="T4" fmla="*/ 17463 w 776"/>
              <a:gd name="T5" fmla="*/ 3060701 h 1939"/>
              <a:gd name="T6" fmla="*/ 17463 w 776"/>
              <a:gd name="T7" fmla="*/ 15875 h 1939"/>
              <a:gd name="T8" fmla="*/ 1214438 w 776"/>
              <a:gd name="T9" fmla="*/ 15875 h 1939"/>
              <a:gd name="T10" fmla="*/ 1214438 w 776"/>
              <a:gd name="T11" fmla="*/ 3068638 h 1939"/>
              <a:gd name="T12" fmla="*/ 1222375 w 776"/>
              <a:gd name="T13" fmla="*/ 3068638 h 1939"/>
              <a:gd name="T14" fmla="*/ 1222375 w 776"/>
              <a:gd name="T15" fmla="*/ 3060701 h 1939"/>
              <a:gd name="T16" fmla="*/ 1222375 w 776"/>
              <a:gd name="T17" fmla="*/ 3068638 h 1939"/>
              <a:gd name="T18" fmla="*/ 1231900 w 776"/>
              <a:gd name="T19" fmla="*/ 3068638 h 1939"/>
              <a:gd name="T20" fmla="*/ 1231900 w 776"/>
              <a:gd name="T21" fmla="*/ 0 h 1939"/>
              <a:gd name="T22" fmla="*/ 0 w 776"/>
              <a:gd name="T23" fmla="*/ 0 h 1939"/>
              <a:gd name="T24" fmla="*/ 0 w 776"/>
              <a:gd name="T25" fmla="*/ 3078163 h 1939"/>
              <a:gd name="T26" fmla="*/ 1231900 w 776"/>
              <a:gd name="T27" fmla="*/ 3078163 h 1939"/>
              <a:gd name="T28" fmla="*/ 1231900 w 776"/>
              <a:gd name="T29" fmla="*/ 3068638 h 1939"/>
              <a:gd name="T30" fmla="*/ 1222375 w 776"/>
              <a:gd name="T31" fmla="*/ 3068638 h 193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776"/>
              <a:gd name="T49" fmla="*/ 0 h 1939"/>
              <a:gd name="T50" fmla="*/ 776 w 776"/>
              <a:gd name="T51" fmla="*/ 1939 h 193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776" h="1939">
                <a:moveTo>
                  <a:pt x="770" y="1933"/>
                </a:moveTo>
                <a:lnTo>
                  <a:pt x="770" y="1928"/>
                </a:lnTo>
                <a:lnTo>
                  <a:pt x="11" y="1928"/>
                </a:lnTo>
                <a:lnTo>
                  <a:pt x="11" y="10"/>
                </a:lnTo>
                <a:lnTo>
                  <a:pt x="765" y="10"/>
                </a:lnTo>
                <a:lnTo>
                  <a:pt x="765" y="1933"/>
                </a:lnTo>
                <a:lnTo>
                  <a:pt x="770" y="1933"/>
                </a:lnTo>
                <a:lnTo>
                  <a:pt x="770" y="1928"/>
                </a:lnTo>
                <a:lnTo>
                  <a:pt x="770" y="1933"/>
                </a:lnTo>
                <a:lnTo>
                  <a:pt x="776" y="1933"/>
                </a:lnTo>
                <a:lnTo>
                  <a:pt x="776" y="0"/>
                </a:lnTo>
                <a:lnTo>
                  <a:pt x="0" y="0"/>
                </a:lnTo>
                <a:lnTo>
                  <a:pt x="0" y="1939"/>
                </a:lnTo>
                <a:lnTo>
                  <a:pt x="776" y="1939"/>
                </a:lnTo>
                <a:lnTo>
                  <a:pt x="776" y="1933"/>
                </a:lnTo>
                <a:lnTo>
                  <a:pt x="770" y="1933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3" name="Freeform 123"/>
          <p:cNvSpPr>
            <a:spLocks noEditPoints="1"/>
          </p:cNvSpPr>
          <p:nvPr/>
        </p:nvSpPr>
        <p:spPr bwMode="auto">
          <a:xfrm>
            <a:off x="4132189" y="4130675"/>
            <a:ext cx="53975" cy="50800"/>
          </a:xfrm>
          <a:custGeom>
            <a:avLst/>
            <a:gdLst>
              <a:gd name="T0" fmla="*/ 20760 w 13"/>
              <a:gd name="T1" fmla="*/ 33867 h 12"/>
              <a:gd name="T2" fmla="*/ 0 w 13"/>
              <a:gd name="T3" fmla="*/ 33867 h 12"/>
              <a:gd name="T4" fmla="*/ 20760 w 13"/>
              <a:gd name="T5" fmla="*/ 50800 h 12"/>
              <a:gd name="T6" fmla="*/ 20760 w 13"/>
              <a:gd name="T7" fmla="*/ 33867 h 12"/>
              <a:gd name="T8" fmla="*/ 37367 w 13"/>
              <a:gd name="T9" fmla="*/ 0 h 12"/>
              <a:gd name="T10" fmla="*/ 37367 w 13"/>
              <a:gd name="T11" fmla="*/ 50800 h 12"/>
              <a:gd name="T12" fmla="*/ 53975 w 13"/>
              <a:gd name="T13" fmla="*/ 25400 h 12"/>
              <a:gd name="T14" fmla="*/ 37367 w 13"/>
              <a:gd name="T15" fmla="*/ 0 h 12"/>
              <a:gd name="T16" fmla="*/ 20760 w 13"/>
              <a:gd name="T17" fmla="*/ 0 h 12"/>
              <a:gd name="T18" fmla="*/ 0 w 13"/>
              <a:gd name="T19" fmla="*/ 16933 h 12"/>
              <a:gd name="T20" fmla="*/ 20760 w 13"/>
              <a:gd name="T21" fmla="*/ 16933 h 12"/>
              <a:gd name="T22" fmla="*/ 20760 w 13"/>
              <a:gd name="T23" fmla="*/ 0 h 1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"/>
              <a:gd name="T37" fmla="*/ 0 h 12"/>
              <a:gd name="T38" fmla="*/ 13 w 13"/>
              <a:gd name="T39" fmla="*/ 12 h 1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" h="12">
                <a:moveTo>
                  <a:pt x="5" y="8"/>
                </a:moveTo>
                <a:cubicBezTo>
                  <a:pt x="0" y="8"/>
                  <a:pt x="0" y="8"/>
                  <a:pt x="0" y="8"/>
                </a:cubicBezTo>
                <a:cubicBezTo>
                  <a:pt x="1" y="10"/>
                  <a:pt x="3" y="12"/>
                  <a:pt x="5" y="12"/>
                </a:cubicBezTo>
                <a:cubicBezTo>
                  <a:pt x="5" y="8"/>
                  <a:pt x="5" y="8"/>
                  <a:pt x="5" y="8"/>
                </a:cubicBezTo>
                <a:moveTo>
                  <a:pt x="9" y="0"/>
                </a:moveTo>
                <a:cubicBezTo>
                  <a:pt x="9" y="12"/>
                  <a:pt x="9" y="12"/>
                  <a:pt x="9" y="12"/>
                </a:cubicBezTo>
                <a:cubicBezTo>
                  <a:pt x="11" y="11"/>
                  <a:pt x="13" y="9"/>
                  <a:pt x="13" y="6"/>
                </a:cubicBezTo>
                <a:cubicBezTo>
                  <a:pt x="13" y="3"/>
                  <a:pt x="11" y="1"/>
                  <a:pt x="9" y="0"/>
                </a:cubicBezTo>
                <a:moveTo>
                  <a:pt x="5" y="0"/>
                </a:moveTo>
                <a:cubicBezTo>
                  <a:pt x="3" y="0"/>
                  <a:pt x="1" y="2"/>
                  <a:pt x="0" y="4"/>
                </a:cubicBezTo>
                <a:cubicBezTo>
                  <a:pt x="5" y="4"/>
                  <a:pt x="5" y="4"/>
                  <a:pt x="5" y="4"/>
                </a:cubicBezTo>
                <a:cubicBezTo>
                  <a:pt x="5" y="0"/>
                  <a:pt x="5" y="0"/>
                  <a:pt x="5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4" name="Freeform 124"/>
          <p:cNvSpPr>
            <a:spLocks noEditPoints="1"/>
          </p:cNvSpPr>
          <p:nvPr/>
        </p:nvSpPr>
        <p:spPr bwMode="auto">
          <a:xfrm>
            <a:off x="4124251" y="4119563"/>
            <a:ext cx="69850" cy="69850"/>
          </a:xfrm>
          <a:custGeom>
            <a:avLst/>
            <a:gdLst>
              <a:gd name="T0" fmla="*/ 4109 w 17"/>
              <a:gd name="T1" fmla="*/ 45197 h 17"/>
              <a:gd name="T2" fmla="*/ 0 w 17"/>
              <a:gd name="T3" fmla="*/ 45197 h 17"/>
              <a:gd name="T4" fmla="*/ 28762 w 17"/>
              <a:gd name="T5" fmla="*/ 69850 h 17"/>
              <a:gd name="T6" fmla="*/ 28762 w 17"/>
              <a:gd name="T7" fmla="*/ 65741 h 17"/>
              <a:gd name="T8" fmla="*/ 4109 w 17"/>
              <a:gd name="T9" fmla="*/ 45197 h 17"/>
              <a:gd name="T10" fmla="*/ 45197 w 17"/>
              <a:gd name="T11" fmla="*/ 4109 h 17"/>
              <a:gd name="T12" fmla="*/ 45197 w 17"/>
              <a:gd name="T13" fmla="*/ 8218 h 17"/>
              <a:gd name="T14" fmla="*/ 65741 w 17"/>
              <a:gd name="T15" fmla="*/ 36979 h 17"/>
              <a:gd name="T16" fmla="*/ 45197 w 17"/>
              <a:gd name="T17" fmla="*/ 65741 h 17"/>
              <a:gd name="T18" fmla="*/ 45197 w 17"/>
              <a:gd name="T19" fmla="*/ 69850 h 17"/>
              <a:gd name="T20" fmla="*/ 69850 w 17"/>
              <a:gd name="T21" fmla="*/ 36979 h 17"/>
              <a:gd name="T22" fmla="*/ 45197 w 17"/>
              <a:gd name="T23" fmla="*/ 4109 h 17"/>
              <a:gd name="T24" fmla="*/ 28762 w 17"/>
              <a:gd name="T25" fmla="*/ 0 h 17"/>
              <a:gd name="T26" fmla="*/ 0 w 17"/>
              <a:gd name="T27" fmla="*/ 28762 h 17"/>
              <a:gd name="T28" fmla="*/ 4109 w 17"/>
              <a:gd name="T29" fmla="*/ 28762 h 17"/>
              <a:gd name="T30" fmla="*/ 28762 w 17"/>
              <a:gd name="T31" fmla="*/ 4109 h 17"/>
              <a:gd name="T32" fmla="*/ 28762 w 17"/>
              <a:gd name="T33" fmla="*/ 0 h 1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7"/>
              <a:gd name="T52" fmla="*/ 0 h 17"/>
              <a:gd name="T53" fmla="*/ 17 w 17"/>
              <a:gd name="T54" fmla="*/ 17 h 1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7" h="17">
                <a:moveTo>
                  <a:pt x="1" y="11"/>
                </a:moveTo>
                <a:cubicBezTo>
                  <a:pt x="0" y="11"/>
                  <a:pt x="0" y="11"/>
                  <a:pt x="0" y="11"/>
                </a:cubicBezTo>
                <a:cubicBezTo>
                  <a:pt x="1" y="14"/>
                  <a:pt x="4" y="17"/>
                  <a:pt x="7" y="17"/>
                </a:cubicBezTo>
                <a:cubicBezTo>
                  <a:pt x="7" y="16"/>
                  <a:pt x="7" y="16"/>
                  <a:pt x="7" y="16"/>
                </a:cubicBezTo>
                <a:cubicBezTo>
                  <a:pt x="4" y="16"/>
                  <a:pt x="2" y="14"/>
                  <a:pt x="1" y="11"/>
                </a:cubicBezTo>
                <a:moveTo>
                  <a:pt x="11" y="1"/>
                </a:moveTo>
                <a:cubicBezTo>
                  <a:pt x="11" y="2"/>
                  <a:pt x="11" y="2"/>
                  <a:pt x="11" y="2"/>
                </a:cubicBezTo>
                <a:cubicBezTo>
                  <a:pt x="14" y="3"/>
                  <a:pt x="16" y="6"/>
                  <a:pt x="16" y="9"/>
                </a:cubicBezTo>
                <a:cubicBezTo>
                  <a:pt x="16" y="12"/>
                  <a:pt x="14" y="15"/>
                  <a:pt x="11" y="16"/>
                </a:cubicBezTo>
                <a:cubicBezTo>
                  <a:pt x="11" y="17"/>
                  <a:pt x="11" y="17"/>
                  <a:pt x="11" y="17"/>
                </a:cubicBezTo>
                <a:cubicBezTo>
                  <a:pt x="14" y="16"/>
                  <a:pt x="17" y="13"/>
                  <a:pt x="17" y="9"/>
                </a:cubicBezTo>
                <a:cubicBezTo>
                  <a:pt x="17" y="5"/>
                  <a:pt x="14" y="2"/>
                  <a:pt x="11" y="1"/>
                </a:cubicBezTo>
                <a:moveTo>
                  <a:pt x="7" y="0"/>
                </a:moveTo>
                <a:cubicBezTo>
                  <a:pt x="4" y="1"/>
                  <a:pt x="1" y="4"/>
                  <a:pt x="0" y="7"/>
                </a:cubicBezTo>
                <a:cubicBezTo>
                  <a:pt x="1" y="7"/>
                  <a:pt x="1" y="7"/>
                  <a:pt x="1" y="7"/>
                </a:cubicBezTo>
                <a:cubicBezTo>
                  <a:pt x="2" y="4"/>
                  <a:pt x="4" y="2"/>
                  <a:pt x="7" y="1"/>
                </a:cubicBezTo>
                <a:cubicBezTo>
                  <a:pt x="7" y="0"/>
                  <a:pt x="7" y="0"/>
                  <a:pt x="7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5" name="Freeform 125"/>
          <p:cNvSpPr>
            <a:spLocks noEditPoints="1"/>
          </p:cNvSpPr>
          <p:nvPr/>
        </p:nvSpPr>
        <p:spPr bwMode="auto">
          <a:xfrm>
            <a:off x="4127426" y="4122738"/>
            <a:ext cx="61913" cy="61912"/>
          </a:xfrm>
          <a:custGeom>
            <a:avLst/>
            <a:gdLst>
              <a:gd name="T0" fmla="*/ 4128 w 15"/>
              <a:gd name="T1" fmla="*/ 41275 h 15"/>
              <a:gd name="T2" fmla="*/ 0 w 15"/>
              <a:gd name="T3" fmla="*/ 41275 h 15"/>
              <a:gd name="T4" fmla="*/ 24765 w 15"/>
              <a:gd name="T5" fmla="*/ 61912 h 15"/>
              <a:gd name="T6" fmla="*/ 24765 w 15"/>
              <a:gd name="T7" fmla="*/ 57785 h 15"/>
              <a:gd name="T8" fmla="*/ 4128 w 15"/>
              <a:gd name="T9" fmla="*/ 41275 h 15"/>
              <a:gd name="T10" fmla="*/ 41275 w 15"/>
              <a:gd name="T11" fmla="*/ 4127 h 15"/>
              <a:gd name="T12" fmla="*/ 41275 w 15"/>
              <a:gd name="T13" fmla="*/ 8255 h 15"/>
              <a:gd name="T14" fmla="*/ 57785 w 15"/>
              <a:gd name="T15" fmla="*/ 33020 h 15"/>
              <a:gd name="T16" fmla="*/ 41275 w 15"/>
              <a:gd name="T17" fmla="*/ 57785 h 15"/>
              <a:gd name="T18" fmla="*/ 41275 w 15"/>
              <a:gd name="T19" fmla="*/ 61912 h 15"/>
              <a:gd name="T20" fmla="*/ 61913 w 15"/>
              <a:gd name="T21" fmla="*/ 33020 h 15"/>
              <a:gd name="T22" fmla="*/ 41275 w 15"/>
              <a:gd name="T23" fmla="*/ 4127 h 15"/>
              <a:gd name="T24" fmla="*/ 24765 w 15"/>
              <a:gd name="T25" fmla="*/ 0 h 15"/>
              <a:gd name="T26" fmla="*/ 0 w 15"/>
              <a:gd name="T27" fmla="*/ 24765 h 15"/>
              <a:gd name="T28" fmla="*/ 4128 w 15"/>
              <a:gd name="T29" fmla="*/ 24765 h 15"/>
              <a:gd name="T30" fmla="*/ 24765 w 15"/>
              <a:gd name="T31" fmla="*/ 8255 h 15"/>
              <a:gd name="T32" fmla="*/ 24765 w 15"/>
              <a:gd name="T33" fmla="*/ 0 h 1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5"/>
              <a:gd name="T52" fmla="*/ 0 h 15"/>
              <a:gd name="T53" fmla="*/ 15 w 15"/>
              <a:gd name="T54" fmla="*/ 15 h 1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5" h="15">
                <a:moveTo>
                  <a:pt x="1" y="10"/>
                </a:moveTo>
                <a:cubicBezTo>
                  <a:pt x="0" y="10"/>
                  <a:pt x="0" y="10"/>
                  <a:pt x="0" y="10"/>
                </a:cubicBezTo>
                <a:cubicBezTo>
                  <a:pt x="1" y="13"/>
                  <a:pt x="3" y="15"/>
                  <a:pt x="6" y="15"/>
                </a:cubicBezTo>
                <a:cubicBezTo>
                  <a:pt x="6" y="14"/>
                  <a:pt x="6" y="14"/>
                  <a:pt x="6" y="14"/>
                </a:cubicBezTo>
                <a:cubicBezTo>
                  <a:pt x="4" y="14"/>
                  <a:pt x="2" y="12"/>
                  <a:pt x="1" y="10"/>
                </a:cubicBezTo>
                <a:moveTo>
                  <a:pt x="10" y="1"/>
                </a:moveTo>
                <a:cubicBezTo>
                  <a:pt x="10" y="2"/>
                  <a:pt x="10" y="2"/>
                  <a:pt x="10" y="2"/>
                </a:cubicBezTo>
                <a:cubicBezTo>
                  <a:pt x="12" y="3"/>
                  <a:pt x="14" y="5"/>
                  <a:pt x="14" y="8"/>
                </a:cubicBezTo>
                <a:cubicBezTo>
                  <a:pt x="14" y="11"/>
                  <a:pt x="12" y="13"/>
                  <a:pt x="10" y="14"/>
                </a:cubicBezTo>
                <a:cubicBezTo>
                  <a:pt x="10" y="15"/>
                  <a:pt x="10" y="15"/>
                  <a:pt x="10" y="15"/>
                </a:cubicBezTo>
                <a:cubicBezTo>
                  <a:pt x="13" y="14"/>
                  <a:pt x="15" y="11"/>
                  <a:pt x="15" y="8"/>
                </a:cubicBezTo>
                <a:cubicBezTo>
                  <a:pt x="15" y="5"/>
                  <a:pt x="13" y="2"/>
                  <a:pt x="10" y="1"/>
                </a:cubicBezTo>
                <a:moveTo>
                  <a:pt x="6" y="0"/>
                </a:moveTo>
                <a:cubicBezTo>
                  <a:pt x="3" y="1"/>
                  <a:pt x="1" y="3"/>
                  <a:pt x="0" y="6"/>
                </a:cubicBezTo>
                <a:cubicBezTo>
                  <a:pt x="1" y="6"/>
                  <a:pt x="1" y="6"/>
                  <a:pt x="1" y="6"/>
                </a:cubicBezTo>
                <a:cubicBezTo>
                  <a:pt x="2" y="4"/>
                  <a:pt x="4" y="2"/>
                  <a:pt x="6" y="2"/>
                </a:cubicBezTo>
                <a:cubicBezTo>
                  <a:pt x="6" y="0"/>
                  <a:pt x="6" y="0"/>
                  <a:pt x="6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6" name="Freeform 126"/>
          <p:cNvSpPr>
            <a:spLocks noEditPoints="1"/>
          </p:cNvSpPr>
          <p:nvPr/>
        </p:nvSpPr>
        <p:spPr bwMode="auto">
          <a:xfrm>
            <a:off x="4698926" y="4130675"/>
            <a:ext cx="53975" cy="50800"/>
          </a:xfrm>
          <a:custGeom>
            <a:avLst/>
            <a:gdLst>
              <a:gd name="T0" fmla="*/ 16608 w 13"/>
              <a:gd name="T1" fmla="*/ 33867 h 12"/>
              <a:gd name="T2" fmla="*/ 0 w 13"/>
              <a:gd name="T3" fmla="*/ 33867 h 12"/>
              <a:gd name="T4" fmla="*/ 16608 w 13"/>
              <a:gd name="T5" fmla="*/ 50800 h 12"/>
              <a:gd name="T6" fmla="*/ 16608 w 13"/>
              <a:gd name="T7" fmla="*/ 33867 h 12"/>
              <a:gd name="T8" fmla="*/ 16608 w 13"/>
              <a:gd name="T9" fmla="*/ 0 h 12"/>
              <a:gd name="T10" fmla="*/ 0 w 13"/>
              <a:gd name="T11" fmla="*/ 16933 h 12"/>
              <a:gd name="T12" fmla="*/ 16608 w 13"/>
              <a:gd name="T13" fmla="*/ 16933 h 12"/>
              <a:gd name="T14" fmla="*/ 16608 w 13"/>
              <a:gd name="T15" fmla="*/ 0 h 12"/>
              <a:gd name="T16" fmla="*/ 33215 w 13"/>
              <a:gd name="T17" fmla="*/ 0 h 12"/>
              <a:gd name="T18" fmla="*/ 33215 w 13"/>
              <a:gd name="T19" fmla="*/ 50800 h 12"/>
              <a:gd name="T20" fmla="*/ 53975 w 13"/>
              <a:gd name="T21" fmla="*/ 25400 h 12"/>
              <a:gd name="T22" fmla="*/ 33215 w 13"/>
              <a:gd name="T23" fmla="*/ 0 h 1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"/>
              <a:gd name="T37" fmla="*/ 0 h 12"/>
              <a:gd name="T38" fmla="*/ 13 w 13"/>
              <a:gd name="T39" fmla="*/ 12 h 1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" h="12">
                <a:moveTo>
                  <a:pt x="4" y="8"/>
                </a:moveTo>
                <a:cubicBezTo>
                  <a:pt x="0" y="8"/>
                  <a:pt x="0" y="8"/>
                  <a:pt x="0" y="8"/>
                </a:cubicBezTo>
                <a:cubicBezTo>
                  <a:pt x="1" y="10"/>
                  <a:pt x="2" y="11"/>
                  <a:pt x="4" y="12"/>
                </a:cubicBezTo>
                <a:cubicBezTo>
                  <a:pt x="4" y="8"/>
                  <a:pt x="4" y="8"/>
                  <a:pt x="4" y="8"/>
                </a:cubicBezTo>
                <a:moveTo>
                  <a:pt x="4" y="0"/>
                </a:moveTo>
                <a:cubicBezTo>
                  <a:pt x="2" y="0"/>
                  <a:pt x="1" y="2"/>
                  <a:pt x="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0"/>
                  <a:pt x="4" y="0"/>
                  <a:pt x="4" y="0"/>
                </a:cubicBezTo>
                <a:moveTo>
                  <a:pt x="8" y="0"/>
                </a:moveTo>
                <a:cubicBezTo>
                  <a:pt x="8" y="12"/>
                  <a:pt x="8" y="12"/>
                  <a:pt x="8" y="12"/>
                </a:cubicBezTo>
                <a:cubicBezTo>
                  <a:pt x="11" y="11"/>
                  <a:pt x="13" y="9"/>
                  <a:pt x="13" y="6"/>
                </a:cubicBezTo>
                <a:cubicBezTo>
                  <a:pt x="13" y="3"/>
                  <a:pt x="11" y="0"/>
                  <a:pt x="8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7" name="Freeform 127"/>
          <p:cNvSpPr>
            <a:spLocks noEditPoints="1"/>
          </p:cNvSpPr>
          <p:nvPr/>
        </p:nvSpPr>
        <p:spPr bwMode="auto">
          <a:xfrm>
            <a:off x="4690989" y="4122738"/>
            <a:ext cx="71437" cy="66675"/>
          </a:xfrm>
          <a:custGeom>
            <a:avLst/>
            <a:gdLst>
              <a:gd name="T0" fmla="*/ 4202 w 17"/>
              <a:gd name="T1" fmla="*/ 41672 h 16"/>
              <a:gd name="T2" fmla="*/ 0 w 17"/>
              <a:gd name="T3" fmla="*/ 41672 h 16"/>
              <a:gd name="T4" fmla="*/ 25213 w 17"/>
              <a:gd name="T5" fmla="*/ 66675 h 16"/>
              <a:gd name="T6" fmla="*/ 25213 w 17"/>
              <a:gd name="T7" fmla="*/ 62508 h 16"/>
              <a:gd name="T8" fmla="*/ 4202 w 17"/>
              <a:gd name="T9" fmla="*/ 41672 h 16"/>
              <a:gd name="T10" fmla="*/ 25213 w 17"/>
              <a:gd name="T11" fmla="*/ 0 h 16"/>
              <a:gd name="T12" fmla="*/ 0 w 17"/>
              <a:gd name="T13" fmla="*/ 25003 h 16"/>
              <a:gd name="T14" fmla="*/ 4202 w 17"/>
              <a:gd name="T15" fmla="*/ 25003 h 16"/>
              <a:gd name="T16" fmla="*/ 25213 w 17"/>
              <a:gd name="T17" fmla="*/ 4167 h 16"/>
              <a:gd name="T18" fmla="*/ 25213 w 17"/>
              <a:gd name="T19" fmla="*/ 0 h 16"/>
              <a:gd name="T20" fmla="*/ 42022 w 17"/>
              <a:gd name="T21" fmla="*/ 0 h 16"/>
              <a:gd name="T22" fmla="*/ 42022 w 17"/>
              <a:gd name="T23" fmla="*/ 4167 h 16"/>
              <a:gd name="T24" fmla="*/ 67235 w 17"/>
              <a:gd name="T25" fmla="*/ 33338 h 16"/>
              <a:gd name="T26" fmla="*/ 42022 w 17"/>
              <a:gd name="T27" fmla="*/ 62508 h 16"/>
              <a:gd name="T28" fmla="*/ 42022 w 17"/>
              <a:gd name="T29" fmla="*/ 66675 h 16"/>
              <a:gd name="T30" fmla="*/ 71437 w 17"/>
              <a:gd name="T31" fmla="*/ 33338 h 16"/>
              <a:gd name="T32" fmla="*/ 42022 w 17"/>
              <a:gd name="T33" fmla="*/ 0 h 1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7"/>
              <a:gd name="T52" fmla="*/ 0 h 16"/>
              <a:gd name="T53" fmla="*/ 17 w 17"/>
              <a:gd name="T54" fmla="*/ 16 h 1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7" h="16">
                <a:moveTo>
                  <a:pt x="1" y="10"/>
                </a:moveTo>
                <a:cubicBezTo>
                  <a:pt x="0" y="10"/>
                  <a:pt x="0" y="10"/>
                  <a:pt x="0" y="10"/>
                </a:cubicBezTo>
                <a:cubicBezTo>
                  <a:pt x="1" y="13"/>
                  <a:pt x="3" y="15"/>
                  <a:pt x="6" y="16"/>
                </a:cubicBezTo>
                <a:cubicBezTo>
                  <a:pt x="6" y="15"/>
                  <a:pt x="6" y="15"/>
                  <a:pt x="6" y="15"/>
                </a:cubicBezTo>
                <a:cubicBezTo>
                  <a:pt x="4" y="14"/>
                  <a:pt x="2" y="12"/>
                  <a:pt x="1" y="10"/>
                </a:cubicBezTo>
                <a:moveTo>
                  <a:pt x="6" y="0"/>
                </a:moveTo>
                <a:cubicBezTo>
                  <a:pt x="3" y="0"/>
                  <a:pt x="1" y="3"/>
                  <a:pt x="0" y="6"/>
                </a:cubicBezTo>
                <a:cubicBezTo>
                  <a:pt x="1" y="6"/>
                  <a:pt x="1" y="6"/>
                  <a:pt x="1" y="6"/>
                </a:cubicBezTo>
                <a:cubicBezTo>
                  <a:pt x="2" y="3"/>
                  <a:pt x="4" y="1"/>
                  <a:pt x="6" y="1"/>
                </a:cubicBezTo>
                <a:cubicBezTo>
                  <a:pt x="6" y="0"/>
                  <a:pt x="6" y="0"/>
                  <a:pt x="6" y="0"/>
                </a:cubicBezTo>
                <a:moveTo>
                  <a:pt x="10" y="0"/>
                </a:moveTo>
                <a:cubicBezTo>
                  <a:pt x="10" y="1"/>
                  <a:pt x="10" y="1"/>
                  <a:pt x="10" y="1"/>
                </a:cubicBezTo>
                <a:cubicBezTo>
                  <a:pt x="14" y="1"/>
                  <a:pt x="16" y="4"/>
                  <a:pt x="16" y="8"/>
                </a:cubicBezTo>
                <a:cubicBezTo>
                  <a:pt x="16" y="11"/>
                  <a:pt x="14" y="14"/>
                  <a:pt x="10" y="15"/>
                </a:cubicBezTo>
                <a:cubicBezTo>
                  <a:pt x="10" y="16"/>
                  <a:pt x="10" y="16"/>
                  <a:pt x="10" y="16"/>
                </a:cubicBezTo>
                <a:cubicBezTo>
                  <a:pt x="14" y="15"/>
                  <a:pt x="17" y="12"/>
                  <a:pt x="17" y="8"/>
                </a:cubicBezTo>
                <a:cubicBezTo>
                  <a:pt x="17" y="4"/>
                  <a:pt x="14" y="0"/>
                  <a:pt x="10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8" name="Freeform 128"/>
          <p:cNvSpPr>
            <a:spLocks noEditPoints="1"/>
          </p:cNvSpPr>
          <p:nvPr/>
        </p:nvSpPr>
        <p:spPr bwMode="auto">
          <a:xfrm>
            <a:off x="4695751" y="4127500"/>
            <a:ext cx="61913" cy="57150"/>
          </a:xfrm>
          <a:custGeom>
            <a:avLst/>
            <a:gdLst>
              <a:gd name="T0" fmla="*/ 4128 w 15"/>
              <a:gd name="T1" fmla="*/ 36739 h 14"/>
              <a:gd name="T2" fmla="*/ 0 w 15"/>
              <a:gd name="T3" fmla="*/ 36739 h 14"/>
              <a:gd name="T4" fmla="*/ 20638 w 15"/>
              <a:gd name="T5" fmla="*/ 57150 h 14"/>
              <a:gd name="T6" fmla="*/ 20638 w 15"/>
              <a:gd name="T7" fmla="*/ 53068 h 14"/>
              <a:gd name="T8" fmla="*/ 4128 w 15"/>
              <a:gd name="T9" fmla="*/ 36739 h 14"/>
              <a:gd name="T10" fmla="*/ 20638 w 15"/>
              <a:gd name="T11" fmla="*/ 0 h 14"/>
              <a:gd name="T12" fmla="*/ 0 w 15"/>
              <a:gd name="T13" fmla="*/ 20411 h 14"/>
              <a:gd name="T14" fmla="*/ 4128 w 15"/>
              <a:gd name="T15" fmla="*/ 20411 h 14"/>
              <a:gd name="T16" fmla="*/ 20638 w 15"/>
              <a:gd name="T17" fmla="*/ 4082 h 14"/>
              <a:gd name="T18" fmla="*/ 20638 w 15"/>
              <a:gd name="T19" fmla="*/ 0 h 14"/>
              <a:gd name="T20" fmla="*/ 37148 w 15"/>
              <a:gd name="T21" fmla="*/ 0 h 14"/>
              <a:gd name="T22" fmla="*/ 37148 w 15"/>
              <a:gd name="T23" fmla="*/ 4082 h 14"/>
              <a:gd name="T24" fmla="*/ 57785 w 15"/>
              <a:gd name="T25" fmla="*/ 28575 h 14"/>
              <a:gd name="T26" fmla="*/ 37148 w 15"/>
              <a:gd name="T27" fmla="*/ 53068 h 14"/>
              <a:gd name="T28" fmla="*/ 37148 w 15"/>
              <a:gd name="T29" fmla="*/ 57150 h 14"/>
              <a:gd name="T30" fmla="*/ 61913 w 15"/>
              <a:gd name="T31" fmla="*/ 28575 h 14"/>
              <a:gd name="T32" fmla="*/ 37148 w 15"/>
              <a:gd name="T33" fmla="*/ 0 h 1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5"/>
              <a:gd name="T52" fmla="*/ 0 h 14"/>
              <a:gd name="T53" fmla="*/ 15 w 15"/>
              <a:gd name="T54" fmla="*/ 14 h 1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5" h="14">
                <a:moveTo>
                  <a:pt x="1" y="9"/>
                </a:moveTo>
                <a:cubicBezTo>
                  <a:pt x="0" y="9"/>
                  <a:pt x="0" y="9"/>
                  <a:pt x="0" y="9"/>
                </a:cubicBezTo>
                <a:cubicBezTo>
                  <a:pt x="1" y="11"/>
                  <a:pt x="3" y="13"/>
                  <a:pt x="5" y="14"/>
                </a:cubicBezTo>
                <a:cubicBezTo>
                  <a:pt x="5" y="13"/>
                  <a:pt x="5" y="13"/>
                  <a:pt x="5" y="13"/>
                </a:cubicBezTo>
                <a:cubicBezTo>
                  <a:pt x="3" y="12"/>
                  <a:pt x="2" y="11"/>
                  <a:pt x="1" y="9"/>
                </a:cubicBezTo>
                <a:moveTo>
                  <a:pt x="5" y="0"/>
                </a:moveTo>
                <a:cubicBezTo>
                  <a:pt x="3" y="0"/>
                  <a:pt x="1" y="2"/>
                  <a:pt x="0" y="5"/>
                </a:cubicBezTo>
                <a:cubicBezTo>
                  <a:pt x="1" y="5"/>
                  <a:pt x="1" y="5"/>
                  <a:pt x="1" y="5"/>
                </a:cubicBezTo>
                <a:cubicBezTo>
                  <a:pt x="2" y="3"/>
                  <a:pt x="3" y="1"/>
                  <a:pt x="5" y="1"/>
                </a:cubicBezTo>
                <a:cubicBezTo>
                  <a:pt x="5" y="0"/>
                  <a:pt x="5" y="0"/>
                  <a:pt x="5" y="0"/>
                </a:cubicBezTo>
                <a:moveTo>
                  <a:pt x="9" y="0"/>
                </a:moveTo>
                <a:cubicBezTo>
                  <a:pt x="9" y="1"/>
                  <a:pt x="9" y="1"/>
                  <a:pt x="9" y="1"/>
                </a:cubicBezTo>
                <a:cubicBezTo>
                  <a:pt x="12" y="1"/>
                  <a:pt x="14" y="4"/>
                  <a:pt x="14" y="7"/>
                </a:cubicBezTo>
                <a:cubicBezTo>
                  <a:pt x="14" y="10"/>
                  <a:pt x="12" y="12"/>
                  <a:pt x="9" y="13"/>
                </a:cubicBezTo>
                <a:cubicBezTo>
                  <a:pt x="9" y="14"/>
                  <a:pt x="9" y="14"/>
                  <a:pt x="9" y="14"/>
                </a:cubicBezTo>
                <a:cubicBezTo>
                  <a:pt x="13" y="13"/>
                  <a:pt x="15" y="10"/>
                  <a:pt x="15" y="7"/>
                </a:cubicBezTo>
                <a:cubicBezTo>
                  <a:pt x="15" y="3"/>
                  <a:pt x="13" y="0"/>
                  <a:pt x="9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9" name="Freeform 129"/>
          <p:cNvSpPr>
            <a:spLocks noEditPoints="1"/>
          </p:cNvSpPr>
          <p:nvPr/>
        </p:nvSpPr>
        <p:spPr bwMode="auto">
          <a:xfrm>
            <a:off x="4152826" y="4056063"/>
            <a:ext cx="15875" cy="576262"/>
          </a:xfrm>
          <a:custGeom>
            <a:avLst/>
            <a:gdLst>
              <a:gd name="T0" fmla="*/ 15875 w 4"/>
              <a:gd name="T1" fmla="*/ 132665 h 139"/>
              <a:gd name="T2" fmla="*/ 7938 w 4"/>
              <a:gd name="T3" fmla="*/ 136810 h 139"/>
              <a:gd name="T4" fmla="*/ 7938 w 4"/>
              <a:gd name="T5" fmla="*/ 136810 h 139"/>
              <a:gd name="T6" fmla="*/ 0 w 4"/>
              <a:gd name="T7" fmla="*/ 132665 h 139"/>
              <a:gd name="T8" fmla="*/ 0 w 4"/>
              <a:gd name="T9" fmla="*/ 576262 h 139"/>
              <a:gd name="T10" fmla="*/ 15875 w 4"/>
              <a:gd name="T11" fmla="*/ 576262 h 139"/>
              <a:gd name="T12" fmla="*/ 15875 w 4"/>
              <a:gd name="T13" fmla="*/ 132665 h 139"/>
              <a:gd name="T14" fmla="*/ 15875 w 4"/>
              <a:gd name="T15" fmla="*/ 49749 h 139"/>
              <a:gd name="T16" fmla="*/ 0 w 4"/>
              <a:gd name="T17" fmla="*/ 53895 h 139"/>
              <a:gd name="T18" fmla="*/ 0 w 4"/>
              <a:gd name="T19" fmla="*/ 62187 h 139"/>
              <a:gd name="T20" fmla="*/ 7938 w 4"/>
              <a:gd name="T21" fmla="*/ 62187 h 139"/>
              <a:gd name="T22" fmla="*/ 15875 w 4"/>
              <a:gd name="T23" fmla="*/ 66332 h 139"/>
              <a:gd name="T24" fmla="*/ 15875 w 4"/>
              <a:gd name="T25" fmla="*/ 49749 h 139"/>
              <a:gd name="T26" fmla="*/ 15875 w 4"/>
              <a:gd name="T27" fmla="*/ 0 h 139"/>
              <a:gd name="T28" fmla="*/ 0 w 4"/>
              <a:gd name="T29" fmla="*/ 0 h 139"/>
              <a:gd name="T30" fmla="*/ 0 w 4"/>
              <a:gd name="T31" fmla="*/ 45603 h 139"/>
              <a:gd name="T32" fmla="*/ 15875 w 4"/>
              <a:gd name="T33" fmla="*/ 41458 h 139"/>
              <a:gd name="T34" fmla="*/ 15875 w 4"/>
              <a:gd name="T35" fmla="*/ 0 h 13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"/>
              <a:gd name="T55" fmla="*/ 0 h 139"/>
              <a:gd name="T56" fmla="*/ 4 w 4"/>
              <a:gd name="T57" fmla="*/ 139 h 139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" h="139">
                <a:moveTo>
                  <a:pt x="4" y="32"/>
                </a:moveTo>
                <a:cubicBezTo>
                  <a:pt x="3" y="32"/>
                  <a:pt x="2" y="33"/>
                  <a:pt x="2" y="33"/>
                </a:cubicBezTo>
                <a:cubicBezTo>
                  <a:pt x="2" y="33"/>
                  <a:pt x="2" y="33"/>
                  <a:pt x="2" y="33"/>
                </a:cubicBezTo>
                <a:cubicBezTo>
                  <a:pt x="1" y="33"/>
                  <a:pt x="0" y="32"/>
                  <a:pt x="0" y="32"/>
                </a:cubicBezTo>
                <a:cubicBezTo>
                  <a:pt x="0" y="139"/>
                  <a:pt x="0" y="139"/>
                  <a:pt x="0" y="139"/>
                </a:cubicBezTo>
                <a:cubicBezTo>
                  <a:pt x="4" y="139"/>
                  <a:pt x="4" y="139"/>
                  <a:pt x="4" y="139"/>
                </a:cubicBezTo>
                <a:cubicBezTo>
                  <a:pt x="4" y="32"/>
                  <a:pt x="4" y="32"/>
                  <a:pt x="4" y="32"/>
                </a:cubicBezTo>
                <a:moveTo>
                  <a:pt x="4" y="12"/>
                </a:moveTo>
                <a:cubicBezTo>
                  <a:pt x="3" y="12"/>
                  <a:pt x="1" y="13"/>
                  <a:pt x="0" y="13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1" y="15"/>
                  <a:pt x="2" y="15"/>
                </a:cubicBezTo>
                <a:cubicBezTo>
                  <a:pt x="2" y="15"/>
                  <a:pt x="3" y="15"/>
                  <a:pt x="4" y="16"/>
                </a:cubicBezTo>
                <a:cubicBezTo>
                  <a:pt x="4" y="12"/>
                  <a:pt x="4" y="12"/>
                  <a:pt x="4" y="12"/>
                </a:cubicBezTo>
                <a:moveTo>
                  <a:pt x="4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1" y="11"/>
                  <a:pt x="3" y="10"/>
                  <a:pt x="4" y="10"/>
                </a:cubicBezTo>
                <a:cubicBezTo>
                  <a:pt x="4" y="0"/>
                  <a:pt x="4" y="0"/>
                  <a:pt x="4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0" name="Freeform 130"/>
          <p:cNvSpPr>
            <a:spLocks/>
          </p:cNvSpPr>
          <p:nvPr/>
        </p:nvSpPr>
        <p:spPr bwMode="auto">
          <a:xfrm>
            <a:off x="4152826" y="4127500"/>
            <a:ext cx="15875" cy="53975"/>
          </a:xfrm>
          <a:custGeom>
            <a:avLst/>
            <a:gdLst>
              <a:gd name="T0" fmla="*/ 7938 w 4"/>
              <a:gd name="T1" fmla="*/ 0 h 13"/>
              <a:gd name="T2" fmla="*/ 0 w 4"/>
              <a:gd name="T3" fmla="*/ 4152 h 13"/>
              <a:gd name="T4" fmla="*/ 0 w 4"/>
              <a:gd name="T5" fmla="*/ 20760 h 13"/>
              <a:gd name="T6" fmla="*/ 7938 w 4"/>
              <a:gd name="T7" fmla="*/ 20760 h 13"/>
              <a:gd name="T8" fmla="*/ 7938 w 4"/>
              <a:gd name="T9" fmla="*/ 37367 h 13"/>
              <a:gd name="T10" fmla="*/ 0 w 4"/>
              <a:gd name="T11" fmla="*/ 37367 h 13"/>
              <a:gd name="T12" fmla="*/ 0 w 4"/>
              <a:gd name="T13" fmla="*/ 53975 h 13"/>
              <a:gd name="T14" fmla="*/ 7938 w 4"/>
              <a:gd name="T15" fmla="*/ 53975 h 13"/>
              <a:gd name="T16" fmla="*/ 7938 w 4"/>
              <a:gd name="T17" fmla="*/ 53975 h 13"/>
              <a:gd name="T18" fmla="*/ 15875 w 4"/>
              <a:gd name="T19" fmla="*/ 53975 h 13"/>
              <a:gd name="T20" fmla="*/ 15875 w 4"/>
              <a:gd name="T21" fmla="*/ 4152 h 13"/>
              <a:gd name="T22" fmla="*/ 7938 w 4"/>
              <a:gd name="T23" fmla="*/ 0 h 1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"/>
              <a:gd name="T37" fmla="*/ 0 h 13"/>
              <a:gd name="T38" fmla="*/ 4 w 4"/>
              <a:gd name="T39" fmla="*/ 13 h 1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" h="13">
                <a:moveTo>
                  <a:pt x="2" y="0"/>
                </a:moveTo>
                <a:cubicBezTo>
                  <a:pt x="1" y="0"/>
                  <a:pt x="0" y="0"/>
                  <a:pt x="0" y="1"/>
                </a:cubicBezTo>
                <a:cubicBezTo>
                  <a:pt x="0" y="5"/>
                  <a:pt x="0" y="5"/>
                  <a:pt x="0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9"/>
                  <a:pt x="2" y="9"/>
                  <a:pt x="2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1" y="13"/>
                  <a:pt x="2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3"/>
                  <a:pt x="3" y="13"/>
                  <a:pt x="4" y="13"/>
                </a:cubicBezTo>
                <a:cubicBezTo>
                  <a:pt x="4" y="1"/>
                  <a:pt x="4" y="1"/>
                  <a:pt x="4" y="1"/>
                </a:cubicBezTo>
                <a:cubicBezTo>
                  <a:pt x="3" y="0"/>
                  <a:pt x="2" y="0"/>
                  <a:pt x="2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1" name="Freeform 131"/>
          <p:cNvSpPr>
            <a:spLocks noEditPoints="1"/>
          </p:cNvSpPr>
          <p:nvPr/>
        </p:nvSpPr>
        <p:spPr bwMode="auto">
          <a:xfrm>
            <a:off x="4152826" y="4119563"/>
            <a:ext cx="15875" cy="74612"/>
          </a:xfrm>
          <a:custGeom>
            <a:avLst/>
            <a:gdLst>
              <a:gd name="T0" fmla="*/ 15875 w 4"/>
              <a:gd name="T1" fmla="*/ 66322 h 18"/>
              <a:gd name="T2" fmla="*/ 7938 w 4"/>
              <a:gd name="T3" fmla="*/ 66322 h 18"/>
              <a:gd name="T4" fmla="*/ 0 w 4"/>
              <a:gd name="T5" fmla="*/ 66322 h 18"/>
              <a:gd name="T6" fmla="*/ 0 w 4"/>
              <a:gd name="T7" fmla="*/ 70467 h 18"/>
              <a:gd name="T8" fmla="*/ 7938 w 4"/>
              <a:gd name="T9" fmla="*/ 74612 h 18"/>
              <a:gd name="T10" fmla="*/ 7938 w 4"/>
              <a:gd name="T11" fmla="*/ 74612 h 18"/>
              <a:gd name="T12" fmla="*/ 15875 w 4"/>
              <a:gd name="T13" fmla="*/ 70467 h 18"/>
              <a:gd name="T14" fmla="*/ 15875 w 4"/>
              <a:gd name="T15" fmla="*/ 66322 h 18"/>
              <a:gd name="T16" fmla="*/ 7938 w 4"/>
              <a:gd name="T17" fmla="*/ 0 h 18"/>
              <a:gd name="T18" fmla="*/ 0 w 4"/>
              <a:gd name="T19" fmla="*/ 0 h 18"/>
              <a:gd name="T20" fmla="*/ 0 w 4"/>
              <a:gd name="T21" fmla="*/ 4145 h 18"/>
              <a:gd name="T22" fmla="*/ 7938 w 4"/>
              <a:gd name="T23" fmla="*/ 4145 h 18"/>
              <a:gd name="T24" fmla="*/ 15875 w 4"/>
              <a:gd name="T25" fmla="*/ 8290 h 18"/>
              <a:gd name="T26" fmla="*/ 15875 w 4"/>
              <a:gd name="T27" fmla="*/ 4145 h 18"/>
              <a:gd name="T28" fmla="*/ 7938 w 4"/>
              <a:gd name="T29" fmla="*/ 0 h 1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"/>
              <a:gd name="T46" fmla="*/ 0 h 18"/>
              <a:gd name="T47" fmla="*/ 4 w 4"/>
              <a:gd name="T48" fmla="*/ 18 h 1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" h="18">
                <a:moveTo>
                  <a:pt x="4" y="16"/>
                </a:moveTo>
                <a:cubicBezTo>
                  <a:pt x="3" y="16"/>
                  <a:pt x="2" y="16"/>
                  <a:pt x="2" y="16"/>
                </a:cubicBezTo>
                <a:cubicBezTo>
                  <a:pt x="1" y="16"/>
                  <a:pt x="0" y="16"/>
                  <a:pt x="0" y="1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1" y="18"/>
                  <a:pt x="2" y="18"/>
                </a:cubicBezTo>
                <a:cubicBezTo>
                  <a:pt x="2" y="18"/>
                  <a:pt x="2" y="18"/>
                  <a:pt x="2" y="18"/>
                </a:cubicBezTo>
                <a:cubicBezTo>
                  <a:pt x="2" y="18"/>
                  <a:pt x="3" y="17"/>
                  <a:pt x="4" y="17"/>
                </a:cubicBezTo>
                <a:cubicBezTo>
                  <a:pt x="4" y="16"/>
                  <a:pt x="4" y="16"/>
                  <a:pt x="4" y="16"/>
                </a:cubicBezTo>
                <a:moveTo>
                  <a:pt x="2" y="0"/>
                </a:moveTo>
                <a:cubicBezTo>
                  <a:pt x="1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1"/>
                  <a:pt x="2" y="1"/>
                </a:cubicBezTo>
                <a:cubicBezTo>
                  <a:pt x="2" y="1"/>
                  <a:pt x="3" y="1"/>
                  <a:pt x="4" y="2"/>
                </a:cubicBezTo>
                <a:cubicBezTo>
                  <a:pt x="4" y="1"/>
                  <a:pt x="4" y="1"/>
                  <a:pt x="4" y="1"/>
                </a:cubicBezTo>
                <a:cubicBezTo>
                  <a:pt x="3" y="0"/>
                  <a:pt x="2" y="0"/>
                  <a:pt x="2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2" name="Freeform 132"/>
          <p:cNvSpPr>
            <a:spLocks noEditPoints="1"/>
          </p:cNvSpPr>
          <p:nvPr/>
        </p:nvSpPr>
        <p:spPr bwMode="auto">
          <a:xfrm>
            <a:off x="4152826" y="4122738"/>
            <a:ext cx="15875" cy="61912"/>
          </a:xfrm>
          <a:custGeom>
            <a:avLst/>
            <a:gdLst>
              <a:gd name="T0" fmla="*/ 15875 w 4"/>
              <a:gd name="T1" fmla="*/ 57785 h 15"/>
              <a:gd name="T2" fmla="*/ 7938 w 4"/>
              <a:gd name="T3" fmla="*/ 57785 h 15"/>
              <a:gd name="T4" fmla="*/ 7938 w 4"/>
              <a:gd name="T5" fmla="*/ 57785 h 15"/>
              <a:gd name="T6" fmla="*/ 0 w 4"/>
              <a:gd name="T7" fmla="*/ 57785 h 15"/>
              <a:gd name="T8" fmla="*/ 0 w 4"/>
              <a:gd name="T9" fmla="*/ 61912 h 15"/>
              <a:gd name="T10" fmla="*/ 7938 w 4"/>
              <a:gd name="T11" fmla="*/ 61912 h 15"/>
              <a:gd name="T12" fmla="*/ 15875 w 4"/>
              <a:gd name="T13" fmla="*/ 61912 h 15"/>
              <a:gd name="T14" fmla="*/ 15875 w 4"/>
              <a:gd name="T15" fmla="*/ 57785 h 15"/>
              <a:gd name="T16" fmla="*/ 7938 w 4"/>
              <a:gd name="T17" fmla="*/ 0 h 15"/>
              <a:gd name="T18" fmla="*/ 0 w 4"/>
              <a:gd name="T19" fmla="*/ 0 h 15"/>
              <a:gd name="T20" fmla="*/ 0 w 4"/>
              <a:gd name="T21" fmla="*/ 8255 h 15"/>
              <a:gd name="T22" fmla="*/ 7938 w 4"/>
              <a:gd name="T23" fmla="*/ 4127 h 15"/>
              <a:gd name="T24" fmla="*/ 15875 w 4"/>
              <a:gd name="T25" fmla="*/ 8255 h 15"/>
              <a:gd name="T26" fmla="*/ 15875 w 4"/>
              <a:gd name="T27" fmla="*/ 4127 h 15"/>
              <a:gd name="T28" fmla="*/ 7938 w 4"/>
              <a:gd name="T29" fmla="*/ 0 h 1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"/>
              <a:gd name="T46" fmla="*/ 0 h 15"/>
              <a:gd name="T47" fmla="*/ 4 w 4"/>
              <a:gd name="T48" fmla="*/ 15 h 1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" h="15">
                <a:moveTo>
                  <a:pt x="4" y="14"/>
                </a:moveTo>
                <a:cubicBezTo>
                  <a:pt x="3" y="14"/>
                  <a:pt x="2" y="14"/>
                  <a:pt x="2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1" y="14"/>
                  <a:pt x="0" y="14"/>
                  <a:pt x="0" y="14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1" y="15"/>
                  <a:pt x="2" y="15"/>
                </a:cubicBezTo>
                <a:cubicBezTo>
                  <a:pt x="2" y="15"/>
                  <a:pt x="3" y="15"/>
                  <a:pt x="4" y="15"/>
                </a:cubicBezTo>
                <a:cubicBezTo>
                  <a:pt x="4" y="14"/>
                  <a:pt x="4" y="14"/>
                  <a:pt x="4" y="14"/>
                </a:cubicBezTo>
                <a:moveTo>
                  <a:pt x="2" y="0"/>
                </a:moveTo>
                <a:cubicBezTo>
                  <a:pt x="1" y="0"/>
                  <a:pt x="0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1"/>
                  <a:pt x="2" y="1"/>
                </a:cubicBezTo>
                <a:cubicBezTo>
                  <a:pt x="2" y="1"/>
                  <a:pt x="3" y="1"/>
                  <a:pt x="4" y="2"/>
                </a:cubicBezTo>
                <a:cubicBezTo>
                  <a:pt x="4" y="1"/>
                  <a:pt x="4" y="1"/>
                  <a:pt x="4" y="1"/>
                </a:cubicBezTo>
                <a:cubicBezTo>
                  <a:pt x="3" y="0"/>
                  <a:pt x="2" y="0"/>
                  <a:pt x="2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3" name="Freeform 133"/>
          <p:cNvSpPr>
            <a:spLocks noEditPoints="1"/>
          </p:cNvSpPr>
          <p:nvPr/>
        </p:nvSpPr>
        <p:spPr bwMode="auto">
          <a:xfrm>
            <a:off x="4716389" y="4056063"/>
            <a:ext cx="15875" cy="576262"/>
          </a:xfrm>
          <a:custGeom>
            <a:avLst/>
            <a:gdLst>
              <a:gd name="T0" fmla="*/ 0 w 4"/>
              <a:gd name="T1" fmla="*/ 132665 h 139"/>
              <a:gd name="T2" fmla="*/ 0 w 4"/>
              <a:gd name="T3" fmla="*/ 576262 h 139"/>
              <a:gd name="T4" fmla="*/ 15875 w 4"/>
              <a:gd name="T5" fmla="*/ 576262 h 139"/>
              <a:gd name="T6" fmla="*/ 15875 w 4"/>
              <a:gd name="T7" fmla="*/ 132665 h 139"/>
              <a:gd name="T8" fmla="*/ 7938 w 4"/>
              <a:gd name="T9" fmla="*/ 136810 h 139"/>
              <a:gd name="T10" fmla="*/ 7938 w 4"/>
              <a:gd name="T11" fmla="*/ 136810 h 139"/>
              <a:gd name="T12" fmla="*/ 0 w 4"/>
              <a:gd name="T13" fmla="*/ 132665 h 139"/>
              <a:gd name="T14" fmla="*/ 15875 w 4"/>
              <a:gd name="T15" fmla="*/ 0 h 139"/>
              <a:gd name="T16" fmla="*/ 0 w 4"/>
              <a:gd name="T17" fmla="*/ 0 h 139"/>
              <a:gd name="T18" fmla="*/ 0 w 4"/>
              <a:gd name="T19" fmla="*/ 66332 h 139"/>
              <a:gd name="T20" fmla="*/ 7938 w 4"/>
              <a:gd name="T21" fmla="*/ 62187 h 139"/>
              <a:gd name="T22" fmla="*/ 15875 w 4"/>
              <a:gd name="T23" fmla="*/ 66332 h 139"/>
              <a:gd name="T24" fmla="*/ 15875 w 4"/>
              <a:gd name="T25" fmla="*/ 0 h 1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"/>
              <a:gd name="T40" fmla="*/ 0 h 139"/>
              <a:gd name="T41" fmla="*/ 4 w 4"/>
              <a:gd name="T42" fmla="*/ 139 h 1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" h="139">
                <a:moveTo>
                  <a:pt x="0" y="32"/>
                </a:moveTo>
                <a:cubicBezTo>
                  <a:pt x="0" y="139"/>
                  <a:pt x="0" y="139"/>
                  <a:pt x="0" y="139"/>
                </a:cubicBezTo>
                <a:cubicBezTo>
                  <a:pt x="4" y="139"/>
                  <a:pt x="4" y="139"/>
                  <a:pt x="4" y="139"/>
                </a:cubicBezTo>
                <a:cubicBezTo>
                  <a:pt x="4" y="32"/>
                  <a:pt x="4" y="32"/>
                  <a:pt x="4" y="32"/>
                </a:cubicBezTo>
                <a:cubicBezTo>
                  <a:pt x="4" y="32"/>
                  <a:pt x="3" y="33"/>
                  <a:pt x="2" y="33"/>
                </a:cubicBezTo>
                <a:cubicBezTo>
                  <a:pt x="2" y="33"/>
                  <a:pt x="2" y="33"/>
                  <a:pt x="2" y="33"/>
                </a:cubicBezTo>
                <a:cubicBezTo>
                  <a:pt x="2" y="33"/>
                  <a:pt x="1" y="32"/>
                  <a:pt x="0" y="32"/>
                </a:cubicBezTo>
                <a:moveTo>
                  <a:pt x="4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5"/>
                  <a:pt x="2" y="15"/>
                  <a:pt x="2" y="15"/>
                </a:cubicBezTo>
                <a:cubicBezTo>
                  <a:pt x="3" y="15"/>
                  <a:pt x="4" y="15"/>
                  <a:pt x="4" y="16"/>
                </a:cubicBezTo>
                <a:cubicBezTo>
                  <a:pt x="4" y="0"/>
                  <a:pt x="4" y="0"/>
                  <a:pt x="4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4" name="Freeform 134"/>
          <p:cNvSpPr>
            <a:spLocks/>
          </p:cNvSpPr>
          <p:nvPr/>
        </p:nvSpPr>
        <p:spPr bwMode="auto">
          <a:xfrm>
            <a:off x="4716389" y="4127500"/>
            <a:ext cx="15875" cy="53975"/>
          </a:xfrm>
          <a:custGeom>
            <a:avLst/>
            <a:gdLst>
              <a:gd name="T0" fmla="*/ 7938 w 4"/>
              <a:gd name="T1" fmla="*/ 0 h 13"/>
              <a:gd name="T2" fmla="*/ 0 w 4"/>
              <a:gd name="T3" fmla="*/ 4152 h 13"/>
              <a:gd name="T4" fmla="*/ 0 w 4"/>
              <a:gd name="T5" fmla="*/ 20760 h 13"/>
              <a:gd name="T6" fmla="*/ 3969 w 4"/>
              <a:gd name="T7" fmla="*/ 20760 h 13"/>
              <a:gd name="T8" fmla="*/ 3969 w 4"/>
              <a:gd name="T9" fmla="*/ 37367 h 13"/>
              <a:gd name="T10" fmla="*/ 0 w 4"/>
              <a:gd name="T11" fmla="*/ 37367 h 13"/>
              <a:gd name="T12" fmla="*/ 0 w 4"/>
              <a:gd name="T13" fmla="*/ 53975 h 13"/>
              <a:gd name="T14" fmla="*/ 7938 w 4"/>
              <a:gd name="T15" fmla="*/ 53975 h 13"/>
              <a:gd name="T16" fmla="*/ 7938 w 4"/>
              <a:gd name="T17" fmla="*/ 53975 h 13"/>
              <a:gd name="T18" fmla="*/ 15875 w 4"/>
              <a:gd name="T19" fmla="*/ 53975 h 13"/>
              <a:gd name="T20" fmla="*/ 15875 w 4"/>
              <a:gd name="T21" fmla="*/ 4152 h 13"/>
              <a:gd name="T22" fmla="*/ 7938 w 4"/>
              <a:gd name="T23" fmla="*/ 0 h 1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"/>
              <a:gd name="T37" fmla="*/ 0 h 13"/>
              <a:gd name="T38" fmla="*/ 4 w 4"/>
              <a:gd name="T39" fmla="*/ 13 h 1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" h="13">
                <a:moveTo>
                  <a:pt x="2" y="0"/>
                </a:moveTo>
                <a:cubicBezTo>
                  <a:pt x="2" y="0"/>
                  <a:pt x="1" y="0"/>
                  <a:pt x="0" y="1"/>
                </a:cubicBezTo>
                <a:cubicBezTo>
                  <a:pt x="0" y="5"/>
                  <a:pt x="0" y="5"/>
                  <a:pt x="0" y="5"/>
                </a:cubicBezTo>
                <a:cubicBezTo>
                  <a:pt x="1" y="5"/>
                  <a:pt x="1" y="5"/>
                  <a:pt x="1" y="5"/>
                </a:cubicBezTo>
                <a:cubicBezTo>
                  <a:pt x="1" y="9"/>
                  <a:pt x="1" y="9"/>
                  <a:pt x="1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13"/>
                  <a:pt x="2" y="13"/>
                  <a:pt x="2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3" y="13"/>
                  <a:pt x="4" y="13"/>
                  <a:pt x="4" y="13"/>
                </a:cubicBezTo>
                <a:cubicBezTo>
                  <a:pt x="4" y="1"/>
                  <a:pt x="4" y="1"/>
                  <a:pt x="4" y="1"/>
                </a:cubicBezTo>
                <a:cubicBezTo>
                  <a:pt x="4" y="0"/>
                  <a:pt x="3" y="0"/>
                  <a:pt x="2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5" name="Freeform 135"/>
          <p:cNvSpPr>
            <a:spLocks noEditPoints="1"/>
          </p:cNvSpPr>
          <p:nvPr/>
        </p:nvSpPr>
        <p:spPr bwMode="auto">
          <a:xfrm>
            <a:off x="4716389" y="4119563"/>
            <a:ext cx="15875" cy="74612"/>
          </a:xfrm>
          <a:custGeom>
            <a:avLst/>
            <a:gdLst>
              <a:gd name="T0" fmla="*/ 0 w 4"/>
              <a:gd name="T1" fmla="*/ 66322 h 18"/>
              <a:gd name="T2" fmla="*/ 0 w 4"/>
              <a:gd name="T3" fmla="*/ 70467 h 18"/>
              <a:gd name="T4" fmla="*/ 7938 w 4"/>
              <a:gd name="T5" fmla="*/ 74612 h 18"/>
              <a:gd name="T6" fmla="*/ 7938 w 4"/>
              <a:gd name="T7" fmla="*/ 74612 h 18"/>
              <a:gd name="T8" fmla="*/ 15875 w 4"/>
              <a:gd name="T9" fmla="*/ 70467 h 18"/>
              <a:gd name="T10" fmla="*/ 15875 w 4"/>
              <a:gd name="T11" fmla="*/ 66322 h 18"/>
              <a:gd name="T12" fmla="*/ 7938 w 4"/>
              <a:gd name="T13" fmla="*/ 66322 h 18"/>
              <a:gd name="T14" fmla="*/ 0 w 4"/>
              <a:gd name="T15" fmla="*/ 66322 h 18"/>
              <a:gd name="T16" fmla="*/ 7938 w 4"/>
              <a:gd name="T17" fmla="*/ 0 h 18"/>
              <a:gd name="T18" fmla="*/ 0 w 4"/>
              <a:gd name="T19" fmla="*/ 4145 h 18"/>
              <a:gd name="T20" fmla="*/ 0 w 4"/>
              <a:gd name="T21" fmla="*/ 8290 h 18"/>
              <a:gd name="T22" fmla="*/ 7938 w 4"/>
              <a:gd name="T23" fmla="*/ 4145 h 18"/>
              <a:gd name="T24" fmla="*/ 15875 w 4"/>
              <a:gd name="T25" fmla="*/ 8290 h 18"/>
              <a:gd name="T26" fmla="*/ 15875 w 4"/>
              <a:gd name="T27" fmla="*/ 4145 h 18"/>
              <a:gd name="T28" fmla="*/ 7938 w 4"/>
              <a:gd name="T29" fmla="*/ 0 h 1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"/>
              <a:gd name="T46" fmla="*/ 0 h 18"/>
              <a:gd name="T47" fmla="*/ 4 w 4"/>
              <a:gd name="T48" fmla="*/ 18 h 1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" h="18">
                <a:moveTo>
                  <a:pt x="0" y="16"/>
                </a:moveTo>
                <a:cubicBezTo>
                  <a:pt x="0" y="17"/>
                  <a:pt x="0" y="17"/>
                  <a:pt x="0" y="17"/>
                </a:cubicBezTo>
                <a:cubicBezTo>
                  <a:pt x="1" y="17"/>
                  <a:pt x="2" y="18"/>
                  <a:pt x="2" y="18"/>
                </a:cubicBezTo>
                <a:cubicBezTo>
                  <a:pt x="2" y="18"/>
                  <a:pt x="2" y="18"/>
                  <a:pt x="2" y="18"/>
                </a:cubicBezTo>
                <a:cubicBezTo>
                  <a:pt x="3" y="18"/>
                  <a:pt x="4" y="17"/>
                  <a:pt x="4" y="17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6"/>
                  <a:pt x="3" y="16"/>
                  <a:pt x="2" y="16"/>
                </a:cubicBezTo>
                <a:cubicBezTo>
                  <a:pt x="2" y="16"/>
                  <a:pt x="1" y="16"/>
                  <a:pt x="0" y="16"/>
                </a:cubicBezTo>
                <a:moveTo>
                  <a:pt x="2" y="0"/>
                </a:moveTo>
                <a:cubicBezTo>
                  <a:pt x="2" y="0"/>
                  <a:pt x="1" y="0"/>
                  <a:pt x="0" y="1"/>
                </a:cubicBezTo>
                <a:cubicBezTo>
                  <a:pt x="0" y="2"/>
                  <a:pt x="0" y="2"/>
                  <a:pt x="0" y="2"/>
                </a:cubicBezTo>
                <a:cubicBezTo>
                  <a:pt x="1" y="1"/>
                  <a:pt x="2" y="1"/>
                  <a:pt x="2" y="1"/>
                </a:cubicBezTo>
                <a:cubicBezTo>
                  <a:pt x="3" y="1"/>
                  <a:pt x="4" y="1"/>
                  <a:pt x="4" y="2"/>
                </a:cubicBezTo>
                <a:cubicBezTo>
                  <a:pt x="4" y="1"/>
                  <a:pt x="4" y="1"/>
                  <a:pt x="4" y="1"/>
                </a:cubicBezTo>
                <a:cubicBezTo>
                  <a:pt x="4" y="0"/>
                  <a:pt x="3" y="0"/>
                  <a:pt x="2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6" name="Freeform 136"/>
          <p:cNvSpPr>
            <a:spLocks noEditPoints="1"/>
          </p:cNvSpPr>
          <p:nvPr/>
        </p:nvSpPr>
        <p:spPr bwMode="auto">
          <a:xfrm>
            <a:off x="4716389" y="4122738"/>
            <a:ext cx="15875" cy="61912"/>
          </a:xfrm>
          <a:custGeom>
            <a:avLst/>
            <a:gdLst>
              <a:gd name="T0" fmla="*/ 0 w 4"/>
              <a:gd name="T1" fmla="*/ 57785 h 15"/>
              <a:gd name="T2" fmla="*/ 0 w 4"/>
              <a:gd name="T3" fmla="*/ 61912 h 15"/>
              <a:gd name="T4" fmla="*/ 7938 w 4"/>
              <a:gd name="T5" fmla="*/ 61912 h 15"/>
              <a:gd name="T6" fmla="*/ 15875 w 4"/>
              <a:gd name="T7" fmla="*/ 61912 h 15"/>
              <a:gd name="T8" fmla="*/ 15875 w 4"/>
              <a:gd name="T9" fmla="*/ 57785 h 15"/>
              <a:gd name="T10" fmla="*/ 7938 w 4"/>
              <a:gd name="T11" fmla="*/ 57785 h 15"/>
              <a:gd name="T12" fmla="*/ 7938 w 4"/>
              <a:gd name="T13" fmla="*/ 57785 h 15"/>
              <a:gd name="T14" fmla="*/ 0 w 4"/>
              <a:gd name="T15" fmla="*/ 57785 h 15"/>
              <a:gd name="T16" fmla="*/ 7938 w 4"/>
              <a:gd name="T17" fmla="*/ 0 h 15"/>
              <a:gd name="T18" fmla="*/ 0 w 4"/>
              <a:gd name="T19" fmla="*/ 4127 h 15"/>
              <a:gd name="T20" fmla="*/ 0 w 4"/>
              <a:gd name="T21" fmla="*/ 8255 h 15"/>
              <a:gd name="T22" fmla="*/ 7938 w 4"/>
              <a:gd name="T23" fmla="*/ 4127 h 15"/>
              <a:gd name="T24" fmla="*/ 15875 w 4"/>
              <a:gd name="T25" fmla="*/ 8255 h 15"/>
              <a:gd name="T26" fmla="*/ 15875 w 4"/>
              <a:gd name="T27" fmla="*/ 4127 h 15"/>
              <a:gd name="T28" fmla="*/ 7938 w 4"/>
              <a:gd name="T29" fmla="*/ 0 h 1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"/>
              <a:gd name="T46" fmla="*/ 0 h 15"/>
              <a:gd name="T47" fmla="*/ 4 w 4"/>
              <a:gd name="T48" fmla="*/ 15 h 1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" h="15">
                <a:moveTo>
                  <a:pt x="0" y="14"/>
                </a:moveTo>
                <a:cubicBezTo>
                  <a:pt x="0" y="15"/>
                  <a:pt x="0" y="15"/>
                  <a:pt x="0" y="15"/>
                </a:cubicBezTo>
                <a:cubicBezTo>
                  <a:pt x="1" y="15"/>
                  <a:pt x="2" y="15"/>
                  <a:pt x="2" y="15"/>
                </a:cubicBezTo>
                <a:cubicBezTo>
                  <a:pt x="3" y="15"/>
                  <a:pt x="4" y="15"/>
                  <a:pt x="4" y="15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3" y="14"/>
                  <a:pt x="2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2" y="14"/>
                  <a:pt x="1" y="14"/>
                  <a:pt x="0" y="14"/>
                </a:cubicBezTo>
                <a:moveTo>
                  <a:pt x="2" y="0"/>
                </a:moveTo>
                <a:cubicBezTo>
                  <a:pt x="2" y="0"/>
                  <a:pt x="1" y="0"/>
                  <a:pt x="0" y="1"/>
                </a:cubicBezTo>
                <a:cubicBezTo>
                  <a:pt x="0" y="2"/>
                  <a:pt x="0" y="2"/>
                  <a:pt x="0" y="2"/>
                </a:cubicBezTo>
                <a:cubicBezTo>
                  <a:pt x="1" y="1"/>
                  <a:pt x="2" y="1"/>
                  <a:pt x="2" y="1"/>
                </a:cubicBezTo>
                <a:cubicBezTo>
                  <a:pt x="3" y="1"/>
                  <a:pt x="4" y="1"/>
                  <a:pt x="4" y="2"/>
                </a:cubicBezTo>
                <a:cubicBezTo>
                  <a:pt x="4" y="1"/>
                  <a:pt x="4" y="1"/>
                  <a:pt x="4" y="1"/>
                </a:cubicBezTo>
                <a:cubicBezTo>
                  <a:pt x="4" y="0"/>
                  <a:pt x="3" y="0"/>
                  <a:pt x="2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7" name="Rectangle 137"/>
          <p:cNvSpPr>
            <a:spLocks noChangeArrowheads="1"/>
          </p:cNvSpPr>
          <p:nvPr/>
        </p:nvSpPr>
        <p:spPr bwMode="auto">
          <a:xfrm>
            <a:off x="4603676" y="3900488"/>
            <a:ext cx="18915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D0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28" name="Rectangle 138"/>
          <p:cNvSpPr>
            <a:spLocks noChangeArrowheads="1"/>
          </p:cNvSpPr>
          <p:nvPr/>
        </p:nvSpPr>
        <p:spPr bwMode="auto">
          <a:xfrm>
            <a:off x="4078214" y="3900488"/>
            <a:ext cx="16671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D1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29" name="Freeform 139"/>
          <p:cNvSpPr>
            <a:spLocks/>
          </p:cNvSpPr>
          <p:nvPr/>
        </p:nvSpPr>
        <p:spPr bwMode="auto">
          <a:xfrm>
            <a:off x="4487789" y="4735513"/>
            <a:ext cx="100012" cy="50800"/>
          </a:xfrm>
          <a:custGeom>
            <a:avLst/>
            <a:gdLst>
              <a:gd name="T0" fmla="*/ 0 w 63"/>
              <a:gd name="T1" fmla="*/ 0 h 32"/>
              <a:gd name="T2" fmla="*/ 0 w 63"/>
              <a:gd name="T3" fmla="*/ 17462 h 32"/>
              <a:gd name="T4" fmla="*/ 53975 w 63"/>
              <a:gd name="T5" fmla="*/ 17462 h 32"/>
              <a:gd name="T6" fmla="*/ 53975 w 63"/>
              <a:gd name="T7" fmla="*/ 33337 h 32"/>
              <a:gd name="T8" fmla="*/ 0 w 63"/>
              <a:gd name="T9" fmla="*/ 33337 h 32"/>
              <a:gd name="T10" fmla="*/ 0 w 63"/>
              <a:gd name="T11" fmla="*/ 50800 h 32"/>
              <a:gd name="T12" fmla="*/ 100012 w 63"/>
              <a:gd name="T13" fmla="*/ 25400 h 32"/>
              <a:gd name="T14" fmla="*/ 0 w 63"/>
              <a:gd name="T15" fmla="*/ 0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3"/>
              <a:gd name="T25" fmla="*/ 0 h 32"/>
              <a:gd name="T26" fmla="*/ 63 w 63"/>
              <a:gd name="T27" fmla="*/ 32 h 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3" h="32">
                <a:moveTo>
                  <a:pt x="0" y="0"/>
                </a:moveTo>
                <a:lnTo>
                  <a:pt x="0" y="11"/>
                </a:lnTo>
                <a:lnTo>
                  <a:pt x="34" y="11"/>
                </a:lnTo>
                <a:lnTo>
                  <a:pt x="34" y="21"/>
                </a:lnTo>
                <a:lnTo>
                  <a:pt x="0" y="21"/>
                </a:lnTo>
                <a:lnTo>
                  <a:pt x="0" y="32"/>
                </a:lnTo>
                <a:lnTo>
                  <a:pt x="63" y="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0" name="Freeform 140"/>
          <p:cNvSpPr>
            <a:spLocks/>
          </p:cNvSpPr>
          <p:nvPr/>
        </p:nvSpPr>
        <p:spPr bwMode="auto">
          <a:xfrm>
            <a:off x="4487789" y="4735513"/>
            <a:ext cx="100012" cy="50800"/>
          </a:xfrm>
          <a:custGeom>
            <a:avLst/>
            <a:gdLst>
              <a:gd name="T0" fmla="*/ 0 w 63"/>
              <a:gd name="T1" fmla="*/ 0 h 32"/>
              <a:gd name="T2" fmla="*/ 0 w 63"/>
              <a:gd name="T3" fmla="*/ 17462 h 32"/>
              <a:gd name="T4" fmla="*/ 53975 w 63"/>
              <a:gd name="T5" fmla="*/ 17462 h 32"/>
              <a:gd name="T6" fmla="*/ 53975 w 63"/>
              <a:gd name="T7" fmla="*/ 33337 h 32"/>
              <a:gd name="T8" fmla="*/ 0 w 63"/>
              <a:gd name="T9" fmla="*/ 33337 h 32"/>
              <a:gd name="T10" fmla="*/ 0 w 63"/>
              <a:gd name="T11" fmla="*/ 50800 h 32"/>
              <a:gd name="T12" fmla="*/ 100012 w 63"/>
              <a:gd name="T13" fmla="*/ 25400 h 32"/>
              <a:gd name="T14" fmla="*/ 0 w 63"/>
              <a:gd name="T15" fmla="*/ 0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3"/>
              <a:gd name="T25" fmla="*/ 0 h 32"/>
              <a:gd name="T26" fmla="*/ 63 w 63"/>
              <a:gd name="T27" fmla="*/ 32 h 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3" h="32">
                <a:moveTo>
                  <a:pt x="0" y="0"/>
                </a:moveTo>
                <a:lnTo>
                  <a:pt x="0" y="11"/>
                </a:lnTo>
                <a:lnTo>
                  <a:pt x="34" y="11"/>
                </a:lnTo>
                <a:lnTo>
                  <a:pt x="34" y="21"/>
                </a:lnTo>
                <a:lnTo>
                  <a:pt x="0" y="21"/>
                </a:lnTo>
                <a:lnTo>
                  <a:pt x="0" y="32"/>
                </a:lnTo>
                <a:lnTo>
                  <a:pt x="63" y="16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1" name="Rectangle 141"/>
          <p:cNvSpPr>
            <a:spLocks noChangeArrowheads="1"/>
          </p:cNvSpPr>
          <p:nvPr/>
        </p:nvSpPr>
        <p:spPr bwMode="auto">
          <a:xfrm>
            <a:off x="4459214" y="4752975"/>
            <a:ext cx="28575" cy="158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2" name="Rectangle 142"/>
          <p:cNvSpPr>
            <a:spLocks noChangeArrowheads="1"/>
          </p:cNvSpPr>
          <p:nvPr/>
        </p:nvSpPr>
        <p:spPr bwMode="auto">
          <a:xfrm>
            <a:off x="4459214" y="4752975"/>
            <a:ext cx="28575" cy="1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3" name="Rectangle 143"/>
          <p:cNvSpPr>
            <a:spLocks noChangeArrowheads="1"/>
          </p:cNvSpPr>
          <p:nvPr/>
        </p:nvSpPr>
        <p:spPr bwMode="auto">
          <a:xfrm>
            <a:off x="4487789" y="4752975"/>
            <a:ext cx="53975" cy="158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4" name="Rectangle 144"/>
          <p:cNvSpPr>
            <a:spLocks noChangeArrowheads="1"/>
          </p:cNvSpPr>
          <p:nvPr/>
        </p:nvSpPr>
        <p:spPr bwMode="auto">
          <a:xfrm>
            <a:off x="4487789" y="4752975"/>
            <a:ext cx="53975" cy="1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5" name="Freeform 145"/>
          <p:cNvSpPr>
            <a:spLocks/>
          </p:cNvSpPr>
          <p:nvPr/>
        </p:nvSpPr>
        <p:spPr bwMode="auto">
          <a:xfrm>
            <a:off x="3978201" y="4148138"/>
            <a:ext cx="146050" cy="111125"/>
          </a:xfrm>
          <a:custGeom>
            <a:avLst/>
            <a:gdLst>
              <a:gd name="T0" fmla="*/ 146050 w 35"/>
              <a:gd name="T1" fmla="*/ 0 h 27"/>
              <a:gd name="T2" fmla="*/ 0 w 35"/>
              <a:gd name="T3" fmla="*/ 0 h 27"/>
              <a:gd name="T4" fmla="*/ 0 w 35"/>
              <a:gd name="T5" fmla="*/ 111125 h 27"/>
              <a:gd name="T6" fmla="*/ 16691 w 35"/>
              <a:gd name="T7" fmla="*/ 111125 h 27"/>
              <a:gd name="T8" fmla="*/ 16691 w 35"/>
              <a:gd name="T9" fmla="*/ 16463 h 27"/>
              <a:gd name="T10" fmla="*/ 146050 w 35"/>
              <a:gd name="T11" fmla="*/ 16463 h 27"/>
              <a:gd name="T12" fmla="*/ 146050 w 35"/>
              <a:gd name="T13" fmla="*/ 8231 h 27"/>
              <a:gd name="T14" fmla="*/ 146050 w 35"/>
              <a:gd name="T15" fmla="*/ 0 h 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"/>
              <a:gd name="T25" fmla="*/ 0 h 27"/>
              <a:gd name="T26" fmla="*/ 35 w 35"/>
              <a:gd name="T27" fmla="*/ 27 h 2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" h="27">
                <a:moveTo>
                  <a:pt x="3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7"/>
                  <a:pt x="0" y="27"/>
                  <a:pt x="0" y="27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4"/>
                  <a:pt x="4" y="4"/>
                  <a:pt x="4" y="4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3"/>
                  <a:pt x="35" y="3"/>
                  <a:pt x="35" y="2"/>
                </a:cubicBezTo>
                <a:cubicBezTo>
                  <a:pt x="35" y="1"/>
                  <a:pt x="35" y="1"/>
                  <a:pt x="35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6" name="Freeform 146"/>
          <p:cNvSpPr>
            <a:spLocks/>
          </p:cNvSpPr>
          <p:nvPr/>
        </p:nvSpPr>
        <p:spPr bwMode="auto">
          <a:xfrm>
            <a:off x="4132189" y="4148138"/>
            <a:ext cx="20637" cy="15875"/>
          </a:xfrm>
          <a:custGeom>
            <a:avLst/>
            <a:gdLst>
              <a:gd name="T0" fmla="*/ 20637 w 5"/>
              <a:gd name="T1" fmla="*/ 0 h 4"/>
              <a:gd name="T2" fmla="*/ 0 w 5"/>
              <a:gd name="T3" fmla="*/ 0 h 4"/>
              <a:gd name="T4" fmla="*/ 0 w 5"/>
              <a:gd name="T5" fmla="*/ 7938 h 4"/>
              <a:gd name="T6" fmla="*/ 0 w 5"/>
              <a:gd name="T7" fmla="*/ 15875 h 4"/>
              <a:gd name="T8" fmla="*/ 20637 w 5"/>
              <a:gd name="T9" fmla="*/ 15875 h 4"/>
              <a:gd name="T10" fmla="*/ 20637 w 5"/>
              <a:gd name="T11" fmla="*/ 0 h 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"/>
              <a:gd name="T19" fmla="*/ 0 h 4"/>
              <a:gd name="T20" fmla="*/ 5 w 5"/>
              <a:gd name="T21" fmla="*/ 4 h 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" h="4">
                <a:moveTo>
                  <a:pt x="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2"/>
                </a:cubicBezTo>
                <a:cubicBezTo>
                  <a:pt x="0" y="3"/>
                  <a:pt x="0" y="3"/>
                  <a:pt x="0" y="4"/>
                </a:cubicBezTo>
                <a:cubicBezTo>
                  <a:pt x="5" y="4"/>
                  <a:pt x="5" y="4"/>
                  <a:pt x="5" y="4"/>
                </a:cubicBezTo>
                <a:cubicBezTo>
                  <a:pt x="5" y="0"/>
                  <a:pt x="5" y="0"/>
                  <a:pt x="5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7" name="Freeform 147"/>
          <p:cNvSpPr>
            <a:spLocks/>
          </p:cNvSpPr>
          <p:nvPr/>
        </p:nvSpPr>
        <p:spPr bwMode="auto">
          <a:xfrm>
            <a:off x="4124251" y="4148138"/>
            <a:ext cx="3175" cy="15875"/>
          </a:xfrm>
          <a:custGeom>
            <a:avLst/>
            <a:gdLst>
              <a:gd name="T0" fmla="*/ 3175 w 1"/>
              <a:gd name="T1" fmla="*/ 0 h 4"/>
              <a:gd name="T2" fmla="*/ 0 w 1"/>
              <a:gd name="T3" fmla="*/ 0 h 4"/>
              <a:gd name="T4" fmla="*/ 0 w 1"/>
              <a:gd name="T5" fmla="*/ 7938 h 4"/>
              <a:gd name="T6" fmla="*/ 0 w 1"/>
              <a:gd name="T7" fmla="*/ 15875 h 4"/>
              <a:gd name="T8" fmla="*/ 3175 w 1"/>
              <a:gd name="T9" fmla="*/ 15875 h 4"/>
              <a:gd name="T10" fmla="*/ 3175 w 1"/>
              <a:gd name="T11" fmla="*/ 7938 h 4"/>
              <a:gd name="T12" fmla="*/ 3175 w 1"/>
              <a:gd name="T13" fmla="*/ 0 h 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"/>
              <a:gd name="T22" fmla="*/ 0 h 4"/>
              <a:gd name="T23" fmla="*/ 1 w 1"/>
              <a:gd name="T24" fmla="*/ 4 h 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" h="4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2"/>
                </a:cubicBezTo>
                <a:cubicBezTo>
                  <a:pt x="0" y="3"/>
                  <a:pt x="0" y="3"/>
                  <a:pt x="0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3"/>
                  <a:pt x="1" y="3"/>
                  <a:pt x="1" y="2"/>
                </a:cubicBezTo>
                <a:cubicBezTo>
                  <a:pt x="1" y="1"/>
                  <a:pt x="1" y="1"/>
                  <a:pt x="1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8" name="Freeform 148"/>
          <p:cNvSpPr>
            <a:spLocks/>
          </p:cNvSpPr>
          <p:nvPr/>
        </p:nvSpPr>
        <p:spPr bwMode="auto">
          <a:xfrm>
            <a:off x="4127426" y="4148138"/>
            <a:ext cx="4763" cy="15875"/>
          </a:xfrm>
          <a:custGeom>
            <a:avLst/>
            <a:gdLst>
              <a:gd name="T0" fmla="*/ 4763 w 1"/>
              <a:gd name="T1" fmla="*/ 0 h 4"/>
              <a:gd name="T2" fmla="*/ 0 w 1"/>
              <a:gd name="T3" fmla="*/ 0 h 4"/>
              <a:gd name="T4" fmla="*/ 0 w 1"/>
              <a:gd name="T5" fmla="*/ 7938 h 4"/>
              <a:gd name="T6" fmla="*/ 0 w 1"/>
              <a:gd name="T7" fmla="*/ 15875 h 4"/>
              <a:gd name="T8" fmla="*/ 4763 w 1"/>
              <a:gd name="T9" fmla="*/ 15875 h 4"/>
              <a:gd name="T10" fmla="*/ 4763 w 1"/>
              <a:gd name="T11" fmla="*/ 7938 h 4"/>
              <a:gd name="T12" fmla="*/ 4763 w 1"/>
              <a:gd name="T13" fmla="*/ 0 h 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"/>
              <a:gd name="T22" fmla="*/ 0 h 4"/>
              <a:gd name="T23" fmla="*/ 1 w 1"/>
              <a:gd name="T24" fmla="*/ 4 h 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" h="4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2"/>
                </a:cubicBezTo>
                <a:cubicBezTo>
                  <a:pt x="0" y="3"/>
                  <a:pt x="0" y="3"/>
                  <a:pt x="0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3"/>
                  <a:pt x="1" y="3"/>
                  <a:pt x="1" y="2"/>
                </a:cubicBezTo>
                <a:cubicBezTo>
                  <a:pt x="1" y="1"/>
                  <a:pt x="1" y="1"/>
                  <a:pt x="1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9" name="Rectangle 149"/>
          <p:cNvSpPr>
            <a:spLocks noChangeArrowheads="1"/>
          </p:cNvSpPr>
          <p:nvPr/>
        </p:nvSpPr>
        <p:spPr bwMode="auto">
          <a:xfrm>
            <a:off x="4152826" y="4148138"/>
            <a:ext cx="7938" cy="158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0" name="Rectangle 150"/>
          <p:cNvSpPr>
            <a:spLocks noChangeArrowheads="1"/>
          </p:cNvSpPr>
          <p:nvPr/>
        </p:nvSpPr>
        <p:spPr bwMode="auto">
          <a:xfrm>
            <a:off x="4152826" y="4148138"/>
            <a:ext cx="7938" cy="1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1" name="Freeform 151"/>
          <p:cNvSpPr>
            <a:spLocks/>
          </p:cNvSpPr>
          <p:nvPr/>
        </p:nvSpPr>
        <p:spPr bwMode="auto">
          <a:xfrm>
            <a:off x="4538589" y="4148138"/>
            <a:ext cx="152400" cy="111125"/>
          </a:xfrm>
          <a:custGeom>
            <a:avLst/>
            <a:gdLst>
              <a:gd name="T0" fmla="*/ 152400 w 37"/>
              <a:gd name="T1" fmla="*/ 0 h 27"/>
              <a:gd name="T2" fmla="*/ 0 w 37"/>
              <a:gd name="T3" fmla="*/ 0 h 27"/>
              <a:gd name="T4" fmla="*/ 0 w 37"/>
              <a:gd name="T5" fmla="*/ 111125 h 27"/>
              <a:gd name="T6" fmla="*/ 16476 w 37"/>
              <a:gd name="T7" fmla="*/ 111125 h 27"/>
              <a:gd name="T8" fmla="*/ 16476 w 37"/>
              <a:gd name="T9" fmla="*/ 16463 h 27"/>
              <a:gd name="T10" fmla="*/ 152400 w 37"/>
              <a:gd name="T11" fmla="*/ 16463 h 27"/>
              <a:gd name="T12" fmla="*/ 152400 w 37"/>
              <a:gd name="T13" fmla="*/ 8231 h 27"/>
              <a:gd name="T14" fmla="*/ 152400 w 37"/>
              <a:gd name="T15" fmla="*/ 0 h 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7"/>
              <a:gd name="T25" fmla="*/ 0 h 27"/>
              <a:gd name="T26" fmla="*/ 37 w 37"/>
              <a:gd name="T27" fmla="*/ 27 h 2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7" h="27">
                <a:moveTo>
                  <a:pt x="3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7"/>
                  <a:pt x="0" y="27"/>
                  <a:pt x="0" y="27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4"/>
                  <a:pt x="4" y="4"/>
                  <a:pt x="4" y="4"/>
                </a:cubicBezTo>
                <a:cubicBezTo>
                  <a:pt x="37" y="4"/>
                  <a:pt x="37" y="4"/>
                  <a:pt x="37" y="4"/>
                </a:cubicBezTo>
                <a:cubicBezTo>
                  <a:pt x="37" y="3"/>
                  <a:pt x="37" y="3"/>
                  <a:pt x="37" y="2"/>
                </a:cubicBezTo>
                <a:cubicBezTo>
                  <a:pt x="37" y="1"/>
                  <a:pt x="37" y="1"/>
                  <a:pt x="37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2" name="Freeform 152"/>
          <p:cNvSpPr>
            <a:spLocks/>
          </p:cNvSpPr>
          <p:nvPr/>
        </p:nvSpPr>
        <p:spPr bwMode="auto">
          <a:xfrm>
            <a:off x="4698926" y="4148138"/>
            <a:ext cx="17463" cy="15875"/>
          </a:xfrm>
          <a:custGeom>
            <a:avLst/>
            <a:gdLst>
              <a:gd name="T0" fmla="*/ 17463 w 4"/>
              <a:gd name="T1" fmla="*/ 0 h 4"/>
              <a:gd name="T2" fmla="*/ 0 w 4"/>
              <a:gd name="T3" fmla="*/ 0 h 4"/>
              <a:gd name="T4" fmla="*/ 0 w 4"/>
              <a:gd name="T5" fmla="*/ 7938 h 4"/>
              <a:gd name="T6" fmla="*/ 0 w 4"/>
              <a:gd name="T7" fmla="*/ 15875 h 4"/>
              <a:gd name="T8" fmla="*/ 17463 w 4"/>
              <a:gd name="T9" fmla="*/ 15875 h 4"/>
              <a:gd name="T10" fmla="*/ 17463 w 4"/>
              <a:gd name="T11" fmla="*/ 0 h 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"/>
              <a:gd name="T19" fmla="*/ 0 h 4"/>
              <a:gd name="T20" fmla="*/ 4 w 4"/>
              <a:gd name="T21" fmla="*/ 4 h 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" h="4">
                <a:moveTo>
                  <a:pt x="4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2"/>
                </a:cubicBezTo>
                <a:cubicBezTo>
                  <a:pt x="0" y="3"/>
                  <a:pt x="0" y="3"/>
                  <a:pt x="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0"/>
                  <a:pt x="4" y="0"/>
                  <a:pt x="4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3" name="Freeform 153"/>
          <p:cNvSpPr>
            <a:spLocks/>
          </p:cNvSpPr>
          <p:nvPr/>
        </p:nvSpPr>
        <p:spPr bwMode="auto">
          <a:xfrm>
            <a:off x="4690989" y="4148138"/>
            <a:ext cx="4762" cy="15875"/>
          </a:xfrm>
          <a:custGeom>
            <a:avLst/>
            <a:gdLst>
              <a:gd name="T0" fmla="*/ 4762 w 1"/>
              <a:gd name="T1" fmla="*/ 0 h 4"/>
              <a:gd name="T2" fmla="*/ 0 w 1"/>
              <a:gd name="T3" fmla="*/ 0 h 4"/>
              <a:gd name="T4" fmla="*/ 0 w 1"/>
              <a:gd name="T5" fmla="*/ 7938 h 4"/>
              <a:gd name="T6" fmla="*/ 0 w 1"/>
              <a:gd name="T7" fmla="*/ 15875 h 4"/>
              <a:gd name="T8" fmla="*/ 4762 w 1"/>
              <a:gd name="T9" fmla="*/ 15875 h 4"/>
              <a:gd name="T10" fmla="*/ 4762 w 1"/>
              <a:gd name="T11" fmla="*/ 7938 h 4"/>
              <a:gd name="T12" fmla="*/ 4762 w 1"/>
              <a:gd name="T13" fmla="*/ 0 h 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"/>
              <a:gd name="T22" fmla="*/ 0 h 4"/>
              <a:gd name="T23" fmla="*/ 1 w 1"/>
              <a:gd name="T24" fmla="*/ 4 h 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" h="4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2"/>
                </a:cubicBezTo>
                <a:cubicBezTo>
                  <a:pt x="0" y="3"/>
                  <a:pt x="0" y="3"/>
                  <a:pt x="0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3"/>
                  <a:pt x="1" y="3"/>
                  <a:pt x="1" y="2"/>
                </a:cubicBezTo>
                <a:cubicBezTo>
                  <a:pt x="1" y="1"/>
                  <a:pt x="1" y="1"/>
                  <a:pt x="1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4" name="Freeform 154"/>
          <p:cNvSpPr>
            <a:spLocks/>
          </p:cNvSpPr>
          <p:nvPr/>
        </p:nvSpPr>
        <p:spPr bwMode="auto">
          <a:xfrm>
            <a:off x="4695751" y="4148138"/>
            <a:ext cx="3175" cy="15875"/>
          </a:xfrm>
          <a:custGeom>
            <a:avLst/>
            <a:gdLst>
              <a:gd name="T0" fmla="*/ 3175 w 1"/>
              <a:gd name="T1" fmla="*/ 0 h 4"/>
              <a:gd name="T2" fmla="*/ 0 w 1"/>
              <a:gd name="T3" fmla="*/ 0 h 4"/>
              <a:gd name="T4" fmla="*/ 0 w 1"/>
              <a:gd name="T5" fmla="*/ 7938 h 4"/>
              <a:gd name="T6" fmla="*/ 0 w 1"/>
              <a:gd name="T7" fmla="*/ 15875 h 4"/>
              <a:gd name="T8" fmla="*/ 3175 w 1"/>
              <a:gd name="T9" fmla="*/ 15875 h 4"/>
              <a:gd name="T10" fmla="*/ 3175 w 1"/>
              <a:gd name="T11" fmla="*/ 7938 h 4"/>
              <a:gd name="T12" fmla="*/ 3175 w 1"/>
              <a:gd name="T13" fmla="*/ 0 h 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"/>
              <a:gd name="T22" fmla="*/ 0 h 4"/>
              <a:gd name="T23" fmla="*/ 1 w 1"/>
              <a:gd name="T24" fmla="*/ 4 h 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" h="4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2"/>
                </a:cubicBezTo>
                <a:cubicBezTo>
                  <a:pt x="0" y="3"/>
                  <a:pt x="0" y="3"/>
                  <a:pt x="0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3"/>
                  <a:pt x="1" y="3"/>
                  <a:pt x="1" y="2"/>
                </a:cubicBezTo>
                <a:cubicBezTo>
                  <a:pt x="1" y="1"/>
                  <a:pt x="1" y="1"/>
                  <a:pt x="1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5" name="Rectangle 155"/>
          <p:cNvSpPr>
            <a:spLocks noChangeArrowheads="1"/>
          </p:cNvSpPr>
          <p:nvPr/>
        </p:nvSpPr>
        <p:spPr bwMode="auto">
          <a:xfrm>
            <a:off x="4716389" y="4148138"/>
            <a:ext cx="3175" cy="158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6" name="Rectangle 156"/>
          <p:cNvSpPr>
            <a:spLocks noChangeArrowheads="1"/>
          </p:cNvSpPr>
          <p:nvPr/>
        </p:nvSpPr>
        <p:spPr bwMode="auto">
          <a:xfrm>
            <a:off x="4716389" y="4148138"/>
            <a:ext cx="3175" cy="1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7" name="Rectangle 157"/>
          <p:cNvSpPr>
            <a:spLocks noChangeArrowheads="1"/>
          </p:cNvSpPr>
          <p:nvPr/>
        </p:nvSpPr>
        <p:spPr bwMode="auto">
          <a:xfrm>
            <a:off x="4060751" y="4529138"/>
            <a:ext cx="17463" cy="1031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8" name="Rectangle 158"/>
          <p:cNvSpPr>
            <a:spLocks noChangeArrowheads="1"/>
          </p:cNvSpPr>
          <p:nvPr/>
        </p:nvSpPr>
        <p:spPr bwMode="auto">
          <a:xfrm>
            <a:off x="4060751" y="4529138"/>
            <a:ext cx="17463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9" name="Rectangle 159"/>
          <p:cNvSpPr>
            <a:spLocks noChangeArrowheads="1"/>
          </p:cNvSpPr>
          <p:nvPr/>
        </p:nvSpPr>
        <p:spPr bwMode="auto">
          <a:xfrm>
            <a:off x="4629076" y="4529138"/>
            <a:ext cx="15875" cy="1031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0" name="Rectangle 160"/>
          <p:cNvSpPr>
            <a:spLocks noChangeArrowheads="1"/>
          </p:cNvSpPr>
          <p:nvPr/>
        </p:nvSpPr>
        <p:spPr bwMode="auto">
          <a:xfrm>
            <a:off x="4629076" y="4529138"/>
            <a:ext cx="15875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1" name="Rectangle 161"/>
          <p:cNvSpPr>
            <a:spLocks noChangeArrowheads="1"/>
          </p:cNvSpPr>
          <p:nvPr/>
        </p:nvSpPr>
        <p:spPr bwMode="auto">
          <a:xfrm>
            <a:off x="4363964" y="4679950"/>
            <a:ext cx="7854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52" name="Freeform 162"/>
          <p:cNvSpPr>
            <a:spLocks/>
          </p:cNvSpPr>
          <p:nvPr/>
        </p:nvSpPr>
        <p:spPr bwMode="auto">
          <a:xfrm>
            <a:off x="3921051" y="4735513"/>
            <a:ext cx="98425" cy="50800"/>
          </a:xfrm>
          <a:custGeom>
            <a:avLst/>
            <a:gdLst>
              <a:gd name="T0" fmla="*/ 0 w 62"/>
              <a:gd name="T1" fmla="*/ 0 h 32"/>
              <a:gd name="T2" fmla="*/ 0 w 62"/>
              <a:gd name="T3" fmla="*/ 17462 h 32"/>
              <a:gd name="T4" fmla="*/ 53975 w 62"/>
              <a:gd name="T5" fmla="*/ 17462 h 32"/>
              <a:gd name="T6" fmla="*/ 53975 w 62"/>
              <a:gd name="T7" fmla="*/ 33337 h 32"/>
              <a:gd name="T8" fmla="*/ 0 w 62"/>
              <a:gd name="T9" fmla="*/ 33337 h 32"/>
              <a:gd name="T10" fmla="*/ 0 w 62"/>
              <a:gd name="T11" fmla="*/ 50800 h 32"/>
              <a:gd name="T12" fmla="*/ 98425 w 62"/>
              <a:gd name="T13" fmla="*/ 25400 h 32"/>
              <a:gd name="T14" fmla="*/ 0 w 62"/>
              <a:gd name="T15" fmla="*/ 0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2"/>
              <a:gd name="T25" fmla="*/ 0 h 32"/>
              <a:gd name="T26" fmla="*/ 62 w 62"/>
              <a:gd name="T27" fmla="*/ 32 h 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2" h="32">
                <a:moveTo>
                  <a:pt x="0" y="0"/>
                </a:moveTo>
                <a:lnTo>
                  <a:pt x="0" y="11"/>
                </a:lnTo>
                <a:lnTo>
                  <a:pt x="34" y="11"/>
                </a:lnTo>
                <a:lnTo>
                  <a:pt x="34" y="21"/>
                </a:lnTo>
                <a:lnTo>
                  <a:pt x="0" y="21"/>
                </a:lnTo>
                <a:lnTo>
                  <a:pt x="0" y="32"/>
                </a:lnTo>
                <a:lnTo>
                  <a:pt x="62" y="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3" name="Freeform 163"/>
          <p:cNvSpPr>
            <a:spLocks/>
          </p:cNvSpPr>
          <p:nvPr/>
        </p:nvSpPr>
        <p:spPr bwMode="auto">
          <a:xfrm>
            <a:off x="3921051" y="4735513"/>
            <a:ext cx="98425" cy="50800"/>
          </a:xfrm>
          <a:custGeom>
            <a:avLst/>
            <a:gdLst>
              <a:gd name="T0" fmla="*/ 0 w 62"/>
              <a:gd name="T1" fmla="*/ 0 h 32"/>
              <a:gd name="T2" fmla="*/ 0 w 62"/>
              <a:gd name="T3" fmla="*/ 17462 h 32"/>
              <a:gd name="T4" fmla="*/ 53975 w 62"/>
              <a:gd name="T5" fmla="*/ 17462 h 32"/>
              <a:gd name="T6" fmla="*/ 53975 w 62"/>
              <a:gd name="T7" fmla="*/ 33337 h 32"/>
              <a:gd name="T8" fmla="*/ 0 w 62"/>
              <a:gd name="T9" fmla="*/ 33337 h 32"/>
              <a:gd name="T10" fmla="*/ 0 w 62"/>
              <a:gd name="T11" fmla="*/ 50800 h 32"/>
              <a:gd name="T12" fmla="*/ 98425 w 62"/>
              <a:gd name="T13" fmla="*/ 25400 h 32"/>
              <a:gd name="T14" fmla="*/ 0 w 62"/>
              <a:gd name="T15" fmla="*/ 0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2"/>
              <a:gd name="T25" fmla="*/ 0 h 32"/>
              <a:gd name="T26" fmla="*/ 62 w 62"/>
              <a:gd name="T27" fmla="*/ 32 h 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2" h="32">
                <a:moveTo>
                  <a:pt x="0" y="0"/>
                </a:moveTo>
                <a:lnTo>
                  <a:pt x="0" y="11"/>
                </a:lnTo>
                <a:lnTo>
                  <a:pt x="34" y="11"/>
                </a:lnTo>
                <a:lnTo>
                  <a:pt x="34" y="21"/>
                </a:lnTo>
                <a:lnTo>
                  <a:pt x="0" y="21"/>
                </a:lnTo>
                <a:lnTo>
                  <a:pt x="0" y="32"/>
                </a:lnTo>
                <a:lnTo>
                  <a:pt x="62" y="16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4" name="Rectangle 164"/>
          <p:cNvSpPr>
            <a:spLocks noChangeArrowheads="1"/>
          </p:cNvSpPr>
          <p:nvPr/>
        </p:nvSpPr>
        <p:spPr bwMode="auto">
          <a:xfrm>
            <a:off x="3890889" y="4752975"/>
            <a:ext cx="30162" cy="158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5" name="Rectangle 165"/>
          <p:cNvSpPr>
            <a:spLocks noChangeArrowheads="1"/>
          </p:cNvSpPr>
          <p:nvPr/>
        </p:nvSpPr>
        <p:spPr bwMode="auto">
          <a:xfrm>
            <a:off x="3890889" y="4752975"/>
            <a:ext cx="30162" cy="1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6" name="Rectangle 166"/>
          <p:cNvSpPr>
            <a:spLocks noChangeArrowheads="1"/>
          </p:cNvSpPr>
          <p:nvPr/>
        </p:nvSpPr>
        <p:spPr bwMode="auto">
          <a:xfrm>
            <a:off x="3921051" y="4752975"/>
            <a:ext cx="53975" cy="158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7" name="Rectangle 167"/>
          <p:cNvSpPr>
            <a:spLocks noChangeArrowheads="1"/>
          </p:cNvSpPr>
          <p:nvPr/>
        </p:nvSpPr>
        <p:spPr bwMode="auto">
          <a:xfrm>
            <a:off x="3921051" y="4752975"/>
            <a:ext cx="53975" cy="1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8" name="Rectangle 168"/>
          <p:cNvSpPr>
            <a:spLocks noChangeArrowheads="1"/>
          </p:cNvSpPr>
          <p:nvPr/>
        </p:nvSpPr>
        <p:spPr bwMode="auto">
          <a:xfrm>
            <a:off x="3795639" y="4679950"/>
            <a:ext cx="7854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59" name="Rectangle 169"/>
          <p:cNvSpPr>
            <a:spLocks noChangeArrowheads="1"/>
          </p:cNvSpPr>
          <p:nvPr/>
        </p:nvSpPr>
        <p:spPr bwMode="auto">
          <a:xfrm>
            <a:off x="4614789" y="4722813"/>
            <a:ext cx="865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60" name="Rectangle 170"/>
          <p:cNvSpPr>
            <a:spLocks noChangeArrowheads="1"/>
          </p:cNvSpPr>
          <p:nvPr/>
        </p:nvSpPr>
        <p:spPr bwMode="auto">
          <a:xfrm>
            <a:off x="4687814" y="4713288"/>
            <a:ext cx="6732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×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61" name="Rectangle 171"/>
          <p:cNvSpPr>
            <a:spLocks noChangeArrowheads="1"/>
          </p:cNvSpPr>
          <p:nvPr/>
        </p:nvSpPr>
        <p:spPr bwMode="auto">
          <a:xfrm>
            <a:off x="4760839" y="4722813"/>
            <a:ext cx="6412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62" name="Rectangle 172"/>
          <p:cNvSpPr>
            <a:spLocks noChangeArrowheads="1"/>
          </p:cNvSpPr>
          <p:nvPr/>
        </p:nvSpPr>
        <p:spPr bwMode="auto">
          <a:xfrm>
            <a:off x="4051226" y="4722813"/>
            <a:ext cx="865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63" name="Rectangle 173"/>
          <p:cNvSpPr>
            <a:spLocks noChangeArrowheads="1"/>
          </p:cNvSpPr>
          <p:nvPr/>
        </p:nvSpPr>
        <p:spPr bwMode="auto">
          <a:xfrm>
            <a:off x="4124251" y="4713288"/>
            <a:ext cx="8335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x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64" name="Rectangle 174"/>
          <p:cNvSpPr>
            <a:spLocks noChangeArrowheads="1"/>
          </p:cNvSpPr>
          <p:nvPr/>
        </p:nvSpPr>
        <p:spPr bwMode="auto">
          <a:xfrm>
            <a:off x="4197276" y="4722813"/>
            <a:ext cx="6412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65" name="Freeform 175"/>
          <p:cNvSpPr>
            <a:spLocks/>
          </p:cNvSpPr>
          <p:nvPr/>
        </p:nvSpPr>
        <p:spPr bwMode="auto">
          <a:xfrm>
            <a:off x="3862314" y="4421188"/>
            <a:ext cx="87312" cy="92075"/>
          </a:xfrm>
          <a:custGeom>
            <a:avLst/>
            <a:gdLst>
              <a:gd name="T0" fmla="*/ 0 w 55"/>
              <a:gd name="T1" fmla="*/ 92075 h 58"/>
              <a:gd name="T2" fmla="*/ 87312 w 55"/>
              <a:gd name="T3" fmla="*/ 46038 h 58"/>
              <a:gd name="T4" fmla="*/ 0 w 55"/>
              <a:gd name="T5" fmla="*/ 0 h 58"/>
              <a:gd name="T6" fmla="*/ 0 60000 65536"/>
              <a:gd name="T7" fmla="*/ 0 60000 65536"/>
              <a:gd name="T8" fmla="*/ 0 60000 65536"/>
              <a:gd name="T9" fmla="*/ 0 w 55"/>
              <a:gd name="T10" fmla="*/ 0 h 58"/>
              <a:gd name="T11" fmla="*/ 55 w 55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58">
                <a:moveTo>
                  <a:pt x="0" y="58"/>
                </a:moveTo>
                <a:lnTo>
                  <a:pt x="55" y="29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79C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6" name="Freeform 176"/>
          <p:cNvSpPr>
            <a:spLocks/>
          </p:cNvSpPr>
          <p:nvPr/>
        </p:nvSpPr>
        <p:spPr bwMode="auto">
          <a:xfrm>
            <a:off x="4417939" y="4421188"/>
            <a:ext cx="90487" cy="92075"/>
          </a:xfrm>
          <a:custGeom>
            <a:avLst/>
            <a:gdLst>
              <a:gd name="T0" fmla="*/ 0 w 57"/>
              <a:gd name="T1" fmla="*/ 92075 h 58"/>
              <a:gd name="T2" fmla="*/ 90487 w 57"/>
              <a:gd name="T3" fmla="*/ 46038 h 58"/>
              <a:gd name="T4" fmla="*/ 0 w 57"/>
              <a:gd name="T5" fmla="*/ 0 h 58"/>
              <a:gd name="T6" fmla="*/ 0 60000 65536"/>
              <a:gd name="T7" fmla="*/ 0 60000 65536"/>
              <a:gd name="T8" fmla="*/ 0 60000 65536"/>
              <a:gd name="T9" fmla="*/ 0 w 57"/>
              <a:gd name="T10" fmla="*/ 0 h 58"/>
              <a:gd name="T11" fmla="*/ 57 w 57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" h="58">
                <a:moveTo>
                  <a:pt x="0" y="58"/>
                </a:moveTo>
                <a:lnTo>
                  <a:pt x="57" y="29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79C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7" name="Rectangle 177"/>
          <p:cNvSpPr>
            <a:spLocks noChangeArrowheads="1"/>
          </p:cNvSpPr>
          <p:nvPr/>
        </p:nvSpPr>
        <p:spPr bwMode="auto">
          <a:xfrm>
            <a:off x="3859139" y="4264025"/>
            <a:ext cx="260350" cy="260350"/>
          </a:xfrm>
          <a:prstGeom prst="rect">
            <a:avLst/>
          </a:prstGeom>
          <a:noFill/>
          <a:ln w="11113">
            <a:solidFill>
              <a:srgbClr val="0079C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8" name="Rectangle 178"/>
          <p:cNvSpPr>
            <a:spLocks noChangeArrowheads="1"/>
          </p:cNvSpPr>
          <p:nvPr/>
        </p:nvSpPr>
        <p:spPr bwMode="auto">
          <a:xfrm>
            <a:off x="4024239" y="4632325"/>
            <a:ext cx="260350" cy="261938"/>
          </a:xfrm>
          <a:prstGeom prst="rect">
            <a:avLst/>
          </a:prstGeom>
          <a:noFill/>
          <a:ln w="11113">
            <a:solidFill>
              <a:srgbClr val="0079C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9" name="Rectangle 179"/>
          <p:cNvSpPr>
            <a:spLocks noChangeArrowheads="1"/>
          </p:cNvSpPr>
          <p:nvPr/>
        </p:nvSpPr>
        <p:spPr bwMode="auto">
          <a:xfrm>
            <a:off x="4417939" y="4264025"/>
            <a:ext cx="260350" cy="260350"/>
          </a:xfrm>
          <a:prstGeom prst="rect">
            <a:avLst/>
          </a:prstGeom>
          <a:noFill/>
          <a:ln w="11113">
            <a:solidFill>
              <a:srgbClr val="0079C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0" name="Freeform 180"/>
          <p:cNvSpPr>
            <a:spLocks/>
          </p:cNvSpPr>
          <p:nvPr/>
        </p:nvSpPr>
        <p:spPr bwMode="auto">
          <a:xfrm>
            <a:off x="4592564" y="4632325"/>
            <a:ext cx="260350" cy="261938"/>
          </a:xfrm>
          <a:custGeom>
            <a:avLst/>
            <a:gdLst>
              <a:gd name="T0" fmla="*/ 131762 w 164"/>
              <a:gd name="T1" fmla="*/ 261938 h 165"/>
              <a:gd name="T2" fmla="*/ 0 w 164"/>
              <a:gd name="T3" fmla="*/ 261938 h 165"/>
              <a:gd name="T4" fmla="*/ 0 w 164"/>
              <a:gd name="T5" fmla="*/ 0 h 165"/>
              <a:gd name="T6" fmla="*/ 260350 w 164"/>
              <a:gd name="T7" fmla="*/ 0 h 165"/>
              <a:gd name="T8" fmla="*/ 260350 w 164"/>
              <a:gd name="T9" fmla="*/ 261938 h 165"/>
              <a:gd name="T10" fmla="*/ 131762 w 164"/>
              <a:gd name="T11" fmla="*/ 261938 h 1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4"/>
              <a:gd name="T19" fmla="*/ 0 h 165"/>
              <a:gd name="T20" fmla="*/ 164 w 164"/>
              <a:gd name="T21" fmla="*/ 165 h 16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4" h="165">
                <a:moveTo>
                  <a:pt x="83" y="165"/>
                </a:moveTo>
                <a:lnTo>
                  <a:pt x="0" y="165"/>
                </a:lnTo>
                <a:lnTo>
                  <a:pt x="0" y="0"/>
                </a:lnTo>
                <a:lnTo>
                  <a:pt x="164" y="0"/>
                </a:lnTo>
                <a:lnTo>
                  <a:pt x="164" y="165"/>
                </a:lnTo>
                <a:lnTo>
                  <a:pt x="83" y="165"/>
                </a:lnTo>
              </a:path>
            </a:pathLst>
          </a:custGeom>
          <a:noFill/>
          <a:ln w="11113">
            <a:solidFill>
              <a:srgbClr val="0079C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1" name="Rectangle 181"/>
          <p:cNvSpPr>
            <a:spLocks noChangeArrowheads="1"/>
          </p:cNvSpPr>
          <p:nvPr/>
        </p:nvSpPr>
        <p:spPr bwMode="auto">
          <a:xfrm>
            <a:off x="4335389" y="4632325"/>
            <a:ext cx="123825" cy="261938"/>
          </a:xfrm>
          <a:prstGeom prst="rect">
            <a:avLst/>
          </a:prstGeom>
          <a:noFill/>
          <a:ln w="11113">
            <a:solidFill>
              <a:srgbClr val="0079C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2" name="Rectangle 182"/>
          <p:cNvSpPr>
            <a:spLocks noChangeArrowheads="1"/>
          </p:cNvSpPr>
          <p:nvPr/>
        </p:nvSpPr>
        <p:spPr bwMode="auto">
          <a:xfrm>
            <a:off x="3767064" y="4632325"/>
            <a:ext cx="123825" cy="261938"/>
          </a:xfrm>
          <a:prstGeom prst="rect">
            <a:avLst/>
          </a:prstGeom>
          <a:noFill/>
          <a:ln w="11113">
            <a:solidFill>
              <a:srgbClr val="0079C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3" name="Rectangle 183"/>
          <p:cNvSpPr>
            <a:spLocks noChangeArrowheads="1"/>
          </p:cNvSpPr>
          <p:nvPr/>
        </p:nvSpPr>
        <p:spPr bwMode="auto">
          <a:xfrm>
            <a:off x="4041701" y="4624388"/>
            <a:ext cx="4648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74" name="Rectangle 184"/>
          <p:cNvSpPr>
            <a:spLocks noChangeArrowheads="1"/>
          </p:cNvSpPr>
          <p:nvPr/>
        </p:nvSpPr>
        <p:spPr bwMode="auto">
          <a:xfrm>
            <a:off x="4133776" y="4624388"/>
            <a:ext cx="6251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75" name="Rectangle 185"/>
          <p:cNvSpPr>
            <a:spLocks noChangeArrowheads="1"/>
          </p:cNvSpPr>
          <p:nvPr/>
        </p:nvSpPr>
        <p:spPr bwMode="auto">
          <a:xfrm>
            <a:off x="4608439" y="4624388"/>
            <a:ext cx="4648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76" name="Rectangle 186"/>
          <p:cNvSpPr>
            <a:spLocks noChangeArrowheads="1"/>
          </p:cNvSpPr>
          <p:nvPr/>
        </p:nvSpPr>
        <p:spPr bwMode="auto">
          <a:xfrm>
            <a:off x="4698926" y="4624388"/>
            <a:ext cx="6251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77" name="Line 187"/>
          <p:cNvSpPr>
            <a:spLocks noChangeShapeType="1"/>
          </p:cNvSpPr>
          <p:nvPr/>
        </p:nvSpPr>
        <p:spPr bwMode="auto">
          <a:xfrm>
            <a:off x="3597201" y="5391150"/>
            <a:ext cx="1487488" cy="0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8" name="Freeform 188"/>
          <p:cNvSpPr>
            <a:spLocks/>
          </p:cNvSpPr>
          <p:nvPr/>
        </p:nvSpPr>
        <p:spPr bwMode="auto">
          <a:xfrm>
            <a:off x="5064051" y="5353050"/>
            <a:ext cx="133350" cy="74613"/>
          </a:xfrm>
          <a:custGeom>
            <a:avLst/>
            <a:gdLst>
              <a:gd name="T0" fmla="*/ 0 w 84"/>
              <a:gd name="T1" fmla="*/ 74613 h 47"/>
              <a:gd name="T2" fmla="*/ 133350 w 84"/>
              <a:gd name="T3" fmla="*/ 38100 h 47"/>
              <a:gd name="T4" fmla="*/ 0 w 84"/>
              <a:gd name="T5" fmla="*/ 0 h 47"/>
              <a:gd name="T6" fmla="*/ 0 w 84"/>
              <a:gd name="T7" fmla="*/ 74613 h 47"/>
              <a:gd name="T8" fmla="*/ 0 60000 65536"/>
              <a:gd name="T9" fmla="*/ 0 60000 65536"/>
              <a:gd name="T10" fmla="*/ 0 60000 65536"/>
              <a:gd name="T11" fmla="*/ 0 60000 65536"/>
              <a:gd name="T12" fmla="*/ 0 w 84"/>
              <a:gd name="T13" fmla="*/ 0 h 47"/>
              <a:gd name="T14" fmla="*/ 84 w 84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" h="47">
                <a:moveTo>
                  <a:pt x="0" y="47"/>
                </a:moveTo>
                <a:lnTo>
                  <a:pt x="84" y="24"/>
                </a:lnTo>
                <a:lnTo>
                  <a:pt x="0" y="0"/>
                </a:lnTo>
                <a:lnTo>
                  <a:pt x="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9" name="Rectangle 189"/>
          <p:cNvSpPr>
            <a:spLocks noChangeArrowheads="1"/>
          </p:cNvSpPr>
          <p:nvPr/>
        </p:nvSpPr>
        <p:spPr bwMode="auto">
          <a:xfrm>
            <a:off x="4189339" y="1993900"/>
            <a:ext cx="25006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CLB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80" name="Freeform 190"/>
          <p:cNvSpPr>
            <a:spLocks/>
          </p:cNvSpPr>
          <p:nvPr/>
        </p:nvSpPr>
        <p:spPr bwMode="auto">
          <a:xfrm>
            <a:off x="6451526" y="2151063"/>
            <a:ext cx="879475" cy="1901825"/>
          </a:xfrm>
          <a:custGeom>
            <a:avLst/>
            <a:gdLst>
              <a:gd name="T0" fmla="*/ 874713 w 554"/>
              <a:gd name="T1" fmla="*/ 1897063 h 1198"/>
              <a:gd name="T2" fmla="*/ 874713 w 554"/>
              <a:gd name="T3" fmla="*/ 1889125 h 1198"/>
              <a:gd name="T4" fmla="*/ 12700 w 554"/>
              <a:gd name="T5" fmla="*/ 1889125 h 1198"/>
              <a:gd name="T6" fmla="*/ 12700 w 554"/>
              <a:gd name="T7" fmla="*/ 12700 h 1198"/>
              <a:gd name="T8" fmla="*/ 866775 w 554"/>
              <a:gd name="T9" fmla="*/ 12700 h 1198"/>
              <a:gd name="T10" fmla="*/ 866775 w 554"/>
              <a:gd name="T11" fmla="*/ 1897063 h 1198"/>
              <a:gd name="T12" fmla="*/ 874713 w 554"/>
              <a:gd name="T13" fmla="*/ 1897063 h 1198"/>
              <a:gd name="T14" fmla="*/ 874713 w 554"/>
              <a:gd name="T15" fmla="*/ 1889125 h 1198"/>
              <a:gd name="T16" fmla="*/ 874713 w 554"/>
              <a:gd name="T17" fmla="*/ 1897063 h 1198"/>
              <a:gd name="T18" fmla="*/ 879475 w 554"/>
              <a:gd name="T19" fmla="*/ 1897063 h 1198"/>
              <a:gd name="T20" fmla="*/ 879475 w 554"/>
              <a:gd name="T21" fmla="*/ 0 h 1198"/>
              <a:gd name="T22" fmla="*/ 0 w 554"/>
              <a:gd name="T23" fmla="*/ 0 h 1198"/>
              <a:gd name="T24" fmla="*/ 0 w 554"/>
              <a:gd name="T25" fmla="*/ 1901825 h 1198"/>
              <a:gd name="T26" fmla="*/ 879475 w 554"/>
              <a:gd name="T27" fmla="*/ 1901825 h 1198"/>
              <a:gd name="T28" fmla="*/ 879475 w 554"/>
              <a:gd name="T29" fmla="*/ 1897063 h 1198"/>
              <a:gd name="T30" fmla="*/ 874713 w 554"/>
              <a:gd name="T31" fmla="*/ 1897063 h 119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54"/>
              <a:gd name="T49" fmla="*/ 0 h 1198"/>
              <a:gd name="T50" fmla="*/ 554 w 554"/>
              <a:gd name="T51" fmla="*/ 1198 h 119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54" h="1198">
                <a:moveTo>
                  <a:pt x="551" y="1195"/>
                </a:moveTo>
                <a:lnTo>
                  <a:pt x="551" y="1190"/>
                </a:lnTo>
                <a:lnTo>
                  <a:pt x="8" y="1190"/>
                </a:lnTo>
                <a:lnTo>
                  <a:pt x="8" y="8"/>
                </a:lnTo>
                <a:lnTo>
                  <a:pt x="546" y="8"/>
                </a:lnTo>
                <a:lnTo>
                  <a:pt x="546" y="1195"/>
                </a:lnTo>
                <a:lnTo>
                  <a:pt x="551" y="1195"/>
                </a:lnTo>
                <a:lnTo>
                  <a:pt x="551" y="1190"/>
                </a:lnTo>
                <a:lnTo>
                  <a:pt x="551" y="1195"/>
                </a:lnTo>
                <a:lnTo>
                  <a:pt x="554" y="1195"/>
                </a:lnTo>
                <a:lnTo>
                  <a:pt x="554" y="0"/>
                </a:lnTo>
                <a:lnTo>
                  <a:pt x="0" y="0"/>
                </a:lnTo>
                <a:lnTo>
                  <a:pt x="0" y="1198"/>
                </a:lnTo>
                <a:lnTo>
                  <a:pt x="554" y="1198"/>
                </a:lnTo>
                <a:lnTo>
                  <a:pt x="554" y="1195"/>
                </a:lnTo>
                <a:lnTo>
                  <a:pt x="551" y="1195"/>
                </a:lnTo>
                <a:close/>
              </a:path>
            </a:pathLst>
          </a:custGeom>
          <a:solidFill>
            <a:srgbClr val="0079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1" name="Freeform 191"/>
          <p:cNvSpPr>
            <a:spLocks/>
          </p:cNvSpPr>
          <p:nvPr/>
        </p:nvSpPr>
        <p:spPr bwMode="auto">
          <a:xfrm>
            <a:off x="6451526" y="2151063"/>
            <a:ext cx="879475" cy="1901825"/>
          </a:xfrm>
          <a:custGeom>
            <a:avLst/>
            <a:gdLst>
              <a:gd name="T0" fmla="*/ 874713 w 554"/>
              <a:gd name="T1" fmla="*/ 1897063 h 1198"/>
              <a:gd name="T2" fmla="*/ 874713 w 554"/>
              <a:gd name="T3" fmla="*/ 1889125 h 1198"/>
              <a:gd name="T4" fmla="*/ 12700 w 554"/>
              <a:gd name="T5" fmla="*/ 1889125 h 1198"/>
              <a:gd name="T6" fmla="*/ 12700 w 554"/>
              <a:gd name="T7" fmla="*/ 12700 h 1198"/>
              <a:gd name="T8" fmla="*/ 866775 w 554"/>
              <a:gd name="T9" fmla="*/ 12700 h 1198"/>
              <a:gd name="T10" fmla="*/ 866775 w 554"/>
              <a:gd name="T11" fmla="*/ 1897063 h 1198"/>
              <a:gd name="T12" fmla="*/ 874713 w 554"/>
              <a:gd name="T13" fmla="*/ 1897063 h 1198"/>
              <a:gd name="T14" fmla="*/ 874713 w 554"/>
              <a:gd name="T15" fmla="*/ 1889125 h 1198"/>
              <a:gd name="T16" fmla="*/ 874713 w 554"/>
              <a:gd name="T17" fmla="*/ 1897063 h 1198"/>
              <a:gd name="T18" fmla="*/ 879475 w 554"/>
              <a:gd name="T19" fmla="*/ 1897063 h 1198"/>
              <a:gd name="T20" fmla="*/ 879475 w 554"/>
              <a:gd name="T21" fmla="*/ 0 h 1198"/>
              <a:gd name="T22" fmla="*/ 0 w 554"/>
              <a:gd name="T23" fmla="*/ 0 h 1198"/>
              <a:gd name="T24" fmla="*/ 0 w 554"/>
              <a:gd name="T25" fmla="*/ 1901825 h 1198"/>
              <a:gd name="T26" fmla="*/ 879475 w 554"/>
              <a:gd name="T27" fmla="*/ 1901825 h 1198"/>
              <a:gd name="T28" fmla="*/ 879475 w 554"/>
              <a:gd name="T29" fmla="*/ 1897063 h 1198"/>
              <a:gd name="T30" fmla="*/ 874713 w 554"/>
              <a:gd name="T31" fmla="*/ 1897063 h 119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54"/>
              <a:gd name="T49" fmla="*/ 0 h 1198"/>
              <a:gd name="T50" fmla="*/ 554 w 554"/>
              <a:gd name="T51" fmla="*/ 1198 h 119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54" h="1198">
                <a:moveTo>
                  <a:pt x="551" y="1195"/>
                </a:moveTo>
                <a:lnTo>
                  <a:pt x="551" y="1190"/>
                </a:lnTo>
                <a:lnTo>
                  <a:pt x="8" y="1190"/>
                </a:lnTo>
                <a:lnTo>
                  <a:pt x="8" y="8"/>
                </a:lnTo>
                <a:lnTo>
                  <a:pt x="546" y="8"/>
                </a:lnTo>
                <a:lnTo>
                  <a:pt x="546" y="1195"/>
                </a:lnTo>
                <a:lnTo>
                  <a:pt x="551" y="1195"/>
                </a:lnTo>
                <a:lnTo>
                  <a:pt x="551" y="1190"/>
                </a:lnTo>
                <a:lnTo>
                  <a:pt x="551" y="1195"/>
                </a:lnTo>
                <a:lnTo>
                  <a:pt x="554" y="1195"/>
                </a:lnTo>
                <a:lnTo>
                  <a:pt x="554" y="0"/>
                </a:lnTo>
                <a:lnTo>
                  <a:pt x="0" y="0"/>
                </a:lnTo>
                <a:lnTo>
                  <a:pt x="0" y="1198"/>
                </a:lnTo>
                <a:lnTo>
                  <a:pt x="554" y="1198"/>
                </a:lnTo>
                <a:lnTo>
                  <a:pt x="554" y="1195"/>
                </a:lnTo>
                <a:lnTo>
                  <a:pt x="551" y="1195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2" name="Rectangle 192"/>
          <p:cNvSpPr>
            <a:spLocks noChangeArrowheads="1"/>
          </p:cNvSpPr>
          <p:nvPr/>
        </p:nvSpPr>
        <p:spPr bwMode="auto">
          <a:xfrm>
            <a:off x="6796014" y="2357438"/>
            <a:ext cx="484187" cy="1479550"/>
          </a:xfrm>
          <a:prstGeom prst="rect">
            <a:avLst/>
          </a:prstGeom>
          <a:solidFill>
            <a:srgbClr val="DFE6F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3" name="Rectangle 193"/>
          <p:cNvSpPr>
            <a:spLocks noChangeArrowheads="1"/>
          </p:cNvSpPr>
          <p:nvPr/>
        </p:nvSpPr>
        <p:spPr bwMode="auto">
          <a:xfrm>
            <a:off x="6796014" y="2357438"/>
            <a:ext cx="484187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4" name="Freeform 194"/>
          <p:cNvSpPr>
            <a:spLocks/>
          </p:cNvSpPr>
          <p:nvPr/>
        </p:nvSpPr>
        <p:spPr bwMode="auto">
          <a:xfrm>
            <a:off x="6788076" y="2349500"/>
            <a:ext cx="501650" cy="1495425"/>
          </a:xfrm>
          <a:custGeom>
            <a:avLst/>
            <a:gdLst>
              <a:gd name="T0" fmla="*/ 492125 w 316"/>
              <a:gd name="T1" fmla="*/ 1487488 h 942"/>
              <a:gd name="T2" fmla="*/ 492125 w 316"/>
              <a:gd name="T3" fmla="*/ 1484313 h 942"/>
              <a:gd name="T4" fmla="*/ 12700 w 316"/>
              <a:gd name="T5" fmla="*/ 1484313 h 942"/>
              <a:gd name="T6" fmla="*/ 12700 w 316"/>
              <a:gd name="T7" fmla="*/ 12700 h 942"/>
              <a:gd name="T8" fmla="*/ 488950 w 316"/>
              <a:gd name="T9" fmla="*/ 12700 h 942"/>
              <a:gd name="T10" fmla="*/ 488950 w 316"/>
              <a:gd name="T11" fmla="*/ 1487488 h 942"/>
              <a:gd name="T12" fmla="*/ 492125 w 316"/>
              <a:gd name="T13" fmla="*/ 1487488 h 942"/>
              <a:gd name="T14" fmla="*/ 492125 w 316"/>
              <a:gd name="T15" fmla="*/ 1484313 h 942"/>
              <a:gd name="T16" fmla="*/ 492125 w 316"/>
              <a:gd name="T17" fmla="*/ 1487488 h 942"/>
              <a:gd name="T18" fmla="*/ 501650 w 316"/>
              <a:gd name="T19" fmla="*/ 1487488 h 942"/>
              <a:gd name="T20" fmla="*/ 501650 w 316"/>
              <a:gd name="T21" fmla="*/ 0 h 942"/>
              <a:gd name="T22" fmla="*/ 0 w 316"/>
              <a:gd name="T23" fmla="*/ 0 h 942"/>
              <a:gd name="T24" fmla="*/ 0 w 316"/>
              <a:gd name="T25" fmla="*/ 1495425 h 942"/>
              <a:gd name="T26" fmla="*/ 501650 w 316"/>
              <a:gd name="T27" fmla="*/ 1495425 h 942"/>
              <a:gd name="T28" fmla="*/ 501650 w 316"/>
              <a:gd name="T29" fmla="*/ 1487488 h 942"/>
              <a:gd name="T30" fmla="*/ 492125 w 316"/>
              <a:gd name="T31" fmla="*/ 1487488 h 94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16"/>
              <a:gd name="T49" fmla="*/ 0 h 942"/>
              <a:gd name="T50" fmla="*/ 316 w 316"/>
              <a:gd name="T51" fmla="*/ 942 h 94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16" h="942">
                <a:moveTo>
                  <a:pt x="310" y="937"/>
                </a:moveTo>
                <a:lnTo>
                  <a:pt x="310" y="935"/>
                </a:lnTo>
                <a:lnTo>
                  <a:pt x="8" y="935"/>
                </a:lnTo>
                <a:lnTo>
                  <a:pt x="8" y="8"/>
                </a:lnTo>
                <a:lnTo>
                  <a:pt x="308" y="8"/>
                </a:lnTo>
                <a:lnTo>
                  <a:pt x="308" y="937"/>
                </a:lnTo>
                <a:lnTo>
                  <a:pt x="310" y="937"/>
                </a:lnTo>
                <a:lnTo>
                  <a:pt x="310" y="935"/>
                </a:lnTo>
                <a:lnTo>
                  <a:pt x="310" y="937"/>
                </a:lnTo>
                <a:lnTo>
                  <a:pt x="316" y="937"/>
                </a:lnTo>
                <a:lnTo>
                  <a:pt x="316" y="0"/>
                </a:lnTo>
                <a:lnTo>
                  <a:pt x="0" y="0"/>
                </a:lnTo>
                <a:lnTo>
                  <a:pt x="0" y="942"/>
                </a:lnTo>
                <a:lnTo>
                  <a:pt x="316" y="942"/>
                </a:lnTo>
                <a:lnTo>
                  <a:pt x="316" y="937"/>
                </a:lnTo>
                <a:lnTo>
                  <a:pt x="310" y="937"/>
                </a:lnTo>
                <a:close/>
              </a:path>
            </a:pathLst>
          </a:custGeom>
          <a:solidFill>
            <a:srgbClr val="0079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5" name="Freeform 195"/>
          <p:cNvSpPr>
            <a:spLocks/>
          </p:cNvSpPr>
          <p:nvPr/>
        </p:nvSpPr>
        <p:spPr bwMode="auto">
          <a:xfrm>
            <a:off x="6788076" y="2349500"/>
            <a:ext cx="501650" cy="1495425"/>
          </a:xfrm>
          <a:custGeom>
            <a:avLst/>
            <a:gdLst>
              <a:gd name="T0" fmla="*/ 492125 w 316"/>
              <a:gd name="T1" fmla="*/ 1487488 h 942"/>
              <a:gd name="T2" fmla="*/ 492125 w 316"/>
              <a:gd name="T3" fmla="*/ 1484313 h 942"/>
              <a:gd name="T4" fmla="*/ 12700 w 316"/>
              <a:gd name="T5" fmla="*/ 1484313 h 942"/>
              <a:gd name="T6" fmla="*/ 12700 w 316"/>
              <a:gd name="T7" fmla="*/ 12700 h 942"/>
              <a:gd name="T8" fmla="*/ 488950 w 316"/>
              <a:gd name="T9" fmla="*/ 12700 h 942"/>
              <a:gd name="T10" fmla="*/ 488950 w 316"/>
              <a:gd name="T11" fmla="*/ 1487488 h 942"/>
              <a:gd name="T12" fmla="*/ 492125 w 316"/>
              <a:gd name="T13" fmla="*/ 1487488 h 942"/>
              <a:gd name="T14" fmla="*/ 492125 w 316"/>
              <a:gd name="T15" fmla="*/ 1484313 h 942"/>
              <a:gd name="T16" fmla="*/ 492125 w 316"/>
              <a:gd name="T17" fmla="*/ 1487488 h 942"/>
              <a:gd name="T18" fmla="*/ 501650 w 316"/>
              <a:gd name="T19" fmla="*/ 1487488 h 942"/>
              <a:gd name="T20" fmla="*/ 501650 w 316"/>
              <a:gd name="T21" fmla="*/ 0 h 942"/>
              <a:gd name="T22" fmla="*/ 0 w 316"/>
              <a:gd name="T23" fmla="*/ 0 h 942"/>
              <a:gd name="T24" fmla="*/ 0 w 316"/>
              <a:gd name="T25" fmla="*/ 1495425 h 942"/>
              <a:gd name="T26" fmla="*/ 501650 w 316"/>
              <a:gd name="T27" fmla="*/ 1495425 h 942"/>
              <a:gd name="T28" fmla="*/ 501650 w 316"/>
              <a:gd name="T29" fmla="*/ 1487488 h 942"/>
              <a:gd name="T30" fmla="*/ 492125 w 316"/>
              <a:gd name="T31" fmla="*/ 1487488 h 94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16"/>
              <a:gd name="T49" fmla="*/ 0 h 942"/>
              <a:gd name="T50" fmla="*/ 316 w 316"/>
              <a:gd name="T51" fmla="*/ 942 h 94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16" h="942">
                <a:moveTo>
                  <a:pt x="310" y="937"/>
                </a:moveTo>
                <a:lnTo>
                  <a:pt x="310" y="935"/>
                </a:lnTo>
                <a:lnTo>
                  <a:pt x="8" y="935"/>
                </a:lnTo>
                <a:lnTo>
                  <a:pt x="8" y="8"/>
                </a:lnTo>
                <a:lnTo>
                  <a:pt x="308" y="8"/>
                </a:lnTo>
                <a:lnTo>
                  <a:pt x="308" y="937"/>
                </a:lnTo>
                <a:lnTo>
                  <a:pt x="310" y="937"/>
                </a:lnTo>
                <a:lnTo>
                  <a:pt x="310" y="935"/>
                </a:lnTo>
                <a:lnTo>
                  <a:pt x="310" y="937"/>
                </a:lnTo>
                <a:lnTo>
                  <a:pt x="316" y="937"/>
                </a:lnTo>
                <a:lnTo>
                  <a:pt x="316" y="0"/>
                </a:lnTo>
                <a:lnTo>
                  <a:pt x="0" y="0"/>
                </a:lnTo>
                <a:lnTo>
                  <a:pt x="0" y="942"/>
                </a:lnTo>
                <a:lnTo>
                  <a:pt x="316" y="942"/>
                </a:lnTo>
                <a:lnTo>
                  <a:pt x="316" y="937"/>
                </a:lnTo>
                <a:lnTo>
                  <a:pt x="310" y="937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6" name="Line 196"/>
          <p:cNvSpPr>
            <a:spLocks noChangeShapeType="1"/>
          </p:cNvSpPr>
          <p:nvPr/>
        </p:nvSpPr>
        <p:spPr bwMode="auto">
          <a:xfrm>
            <a:off x="6791251" y="2544763"/>
            <a:ext cx="488950" cy="0"/>
          </a:xfrm>
          <a:prstGeom prst="line">
            <a:avLst/>
          </a:prstGeom>
          <a:noFill/>
          <a:ln w="11113">
            <a:solidFill>
              <a:srgbClr val="0079C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7" name="Line 197"/>
          <p:cNvSpPr>
            <a:spLocks noChangeShapeType="1"/>
          </p:cNvSpPr>
          <p:nvPr/>
        </p:nvSpPr>
        <p:spPr bwMode="auto">
          <a:xfrm>
            <a:off x="6791251" y="2727325"/>
            <a:ext cx="488950" cy="0"/>
          </a:xfrm>
          <a:prstGeom prst="line">
            <a:avLst/>
          </a:prstGeom>
          <a:noFill/>
          <a:ln w="11113">
            <a:solidFill>
              <a:srgbClr val="0079C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8" name="Line 198"/>
          <p:cNvSpPr>
            <a:spLocks noChangeShapeType="1"/>
          </p:cNvSpPr>
          <p:nvPr/>
        </p:nvSpPr>
        <p:spPr bwMode="auto">
          <a:xfrm>
            <a:off x="6791251" y="2913063"/>
            <a:ext cx="488950" cy="0"/>
          </a:xfrm>
          <a:prstGeom prst="line">
            <a:avLst/>
          </a:prstGeom>
          <a:noFill/>
          <a:ln w="11113">
            <a:solidFill>
              <a:srgbClr val="0079C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9" name="Line 199"/>
          <p:cNvSpPr>
            <a:spLocks noChangeShapeType="1"/>
          </p:cNvSpPr>
          <p:nvPr/>
        </p:nvSpPr>
        <p:spPr bwMode="auto">
          <a:xfrm>
            <a:off x="6791251" y="3100388"/>
            <a:ext cx="488950" cy="0"/>
          </a:xfrm>
          <a:prstGeom prst="line">
            <a:avLst/>
          </a:prstGeom>
          <a:noFill/>
          <a:ln w="11113">
            <a:solidFill>
              <a:srgbClr val="0079C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90" name="Line 200"/>
          <p:cNvSpPr>
            <a:spLocks noChangeShapeType="1"/>
          </p:cNvSpPr>
          <p:nvPr/>
        </p:nvSpPr>
        <p:spPr bwMode="auto">
          <a:xfrm>
            <a:off x="6791251" y="3281363"/>
            <a:ext cx="488950" cy="0"/>
          </a:xfrm>
          <a:prstGeom prst="line">
            <a:avLst/>
          </a:prstGeom>
          <a:noFill/>
          <a:ln w="11113">
            <a:solidFill>
              <a:srgbClr val="0079C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91" name="Line 201"/>
          <p:cNvSpPr>
            <a:spLocks noChangeShapeType="1"/>
          </p:cNvSpPr>
          <p:nvPr/>
        </p:nvSpPr>
        <p:spPr bwMode="auto">
          <a:xfrm>
            <a:off x="6791251" y="3468688"/>
            <a:ext cx="488950" cy="0"/>
          </a:xfrm>
          <a:prstGeom prst="line">
            <a:avLst/>
          </a:prstGeom>
          <a:noFill/>
          <a:ln w="11113">
            <a:solidFill>
              <a:srgbClr val="0079C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92" name="Line 202"/>
          <p:cNvSpPr>
            <a:spLocks noChangeShapeType="1"/>
          </p:cNvSpPr>
          <p:nvPr/>
        </p:nvSpPr>
        <p:spPr bwMode="auto">
          <a:xfrm>
            <a:off x="6791251" y="3654425"/>
            <a:ext cx="488950" cy="0"/>
          </a:xfrm>
          <a:prstGeom prst="line">
            <a:avLst/>
          </a:prstGeom>
          <a:noFill/>
          <a:ln w="11113">
            <a:solidFill>
              <a:srgbClr val="0079C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93" name="Rectangle 203"/>
          <p:cNvSpPr>
            <a:spLocks noChangeArrowheads="1"/>
          </p:cNvSpPr>
          <p:nvPr/>
        </p:nvSpPr>
        <p:spPr bwMode="auto">
          <a:xfrm>
            <a:off x="6497564" y="2179638"/>
            <a:ext cx="23243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8x2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94" name="Rectangle 206"/>
          <p:cNvSpPr>
            <a:spLocks noChangeArrowheads="1"/>
          </p:cNvSpPr>
          <p:nvPr/>
        </p:nvSpPr>
        <p:spPr bwMode="auto">
          <a:xfrm>
            <a:off x="6749976" y="2179638"/>
            <a:ext cx="317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Mem.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195" name="Group 442"/>
          <p:cNvGrpSpPr>
            <a:grpSpLocks/>
          </p:cNvGrpSpPr>
          <p:nvPr/>
        </p:nvGrpSpPr>
        <p:grpSpPr bwMode="auto">
          <a:xfrm>
            <a:off x="6964314" y="2381251"/>
            <a:ext cx="157163" cy="1438276"/>
            <a:chOff x="4867" y="1500"/>
            <a:chExt cx="99" cy="906"/>
          </a:xfrm>
        </p:grpSpPr>
        <p:sp>
          <p:nvSpPr>
            <p:cNvPr id="196" name="Rectangle 207"/>
            <p:cNvSpPr>
              <a:spLocks noChangeArrowheads="1"/>
            </p:cNvSpPr>
            <p:nvPr/>
          </p:nvSpPr>
          <p:spPr bwMode="auto">
            <a:xfrm>
              <a:off x="4871" y="1519"/>
              <a:ext cx="86" cy="60"/>
            </a:xfrm>
            <a:prstGeom prst="rect">
              <a:avLst/>
            </a:prstGeom>
            <a:solidFill>
              <a:srgbClr val="DFE6F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97" name="Rectangle 208"/>
            <p:cNvSpPr>
              <a:spLocks noChangeArrowheads="1"/>
            </p:cNvSpPr>
            <p:nvPr/>
          </p:nvSpPr>
          <p:spPr bwMode="auto">
            <a:xfrm>
              <a:off x="4867" y="1500"/>
              <a:ext cx="9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1D1B1D"/>
                  </a:solidFill>
                  <a:latin typeface="Comic Sans MS" pitchFamily="66" charset="0"/>
                </a:rPr>
                <a:t>00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98" name="Rectangle 209"/>
            <p:cNvSpPr>
              <a:spLocks noChangeArrowheads="1"/>
            </p:cNvSpPr>
            <p:nvPr/>
          </p:nvSpPr>
          <p:spPr bwMode="auto">
            <a:xfrm>
              <a:off x="4871" y="1634"/>
              <a:ext cx="73" cy="60"/>
            </a:xfrm>
            <a:prstGeom prst="rect">
              <a:avLst/>
            </a:prstGeom>
            <a:solidFill>
              <a:srgbClr val="DFE6F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99" name="Rectangle 210"/>
            <p:cNvSpPr>
              <a:spLocks noChangeArrowheads="1"/>
            </p:cNvSpPr>
            <p:nvPr/>
          </p:nvSpPr>
          <p:spPr bwMode="auto">
            <a:xfrm>
              <a:off x="4867" y="1613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1D1B1D"/>
                  </a:solidFill>
                  <a:latin typeface="Comic Sans MS" pitchFamily="66" charset="0"/>
                </a:rPr>
                <a:t>01</a:t>
              </a:r>
              <a:endParaRPr lang="en-US" sz="1000">
                <a:latin typeface="Comic Sans MS" pitchFamily="66" charset="0"/>
              </a:endParaRPr>
            </a:p>
          </p:txBody>
        </p:sp>
        <p:sp>
          <p:nvSpPr>
            <p:cNvPr id="200" name="Rectangle 211"/>
            <p:cNvSpPr>
              <a:spLocks noChangeArrowheads="1"/>
            </p:cNvSpPr>
            <p:nvPr/>
          </p:nvSpPr>
          <p:spPr bwMode="auto">
            <a:xfrm>
              <a:off x="4871" y="1749"/>
              <a:ext cx="73" cy="63"/>
            </a:xfrm>
            <a:prstGeom prst="rect">
              <a:avLst/>
            </a:prstGeom>
            <a:solidFill>
              <a:srgbClr val="DFE6F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01" name="Rectangle 212"/>
            <p:cNvSpPr>
              <a:spLocks noChangeArrowheads="1"/>
            </p:cNvSpPr>
            <p:nvPr/>
          </p:nvSpPr>
          <p:spPr bwMode="auto">
            <a:xfrm>
              <a:off x="4867" y="1731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1D1B1D"/>
                  </a:solidFill>
                  <a:latin typeface="Comic Sans MS" pitchFamily="66" charset="0"/>
                </a:rPr>
                <a:t>01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02" name="Rectangle 213"/>
            <p:cNvSpPr>
              <a:spLocks noChangeArrowheads="1"/>
            </p:cNvSpPr>
            <p:nvPr/>
          </p:nvSpPr>
          <p:spPr bwMode="auto">
            <a:xfrm>
              <a:off x="4871" y="1864"/>
              <a:ext cx="73" cy="63"/>
            </a:xfrm>
            <a:prstGeom prst="rect">
              <a:avLst/>
            </a:prstGeom>
            <a:solidFill>
              <a:srgbClr val="DFE6F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03" name="Rectangle 214"/>
            <p:cNvSpPr>
              <a:spLocks noChangeArrowheads="1"/>
            </p:cNvSpPr>
            <p:nvPr/>
          </p:nvSpPr>
          <p:spPr bwMode="auto">
            <a:xfrm>
              <a:off x="4867" y="1846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1D1B1D"/>
                  </a:solidFill>
                  <a:latin typeface="Comic Sans MS" pitchFamily="66" charset="0"/>
                </a:rPr>
                <a:t>01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04" name="Rectangle 216"/>
            <p:cNvSpPr>
              <a:spLocks noChangeArrowheads="1"/>
            </p:cNvSpPr>
            <p:nvPr/>
          </p:nvSpPr>
          <p:spPr bwMode="auto">
            <a:xfrm>
              <a:off x="4876" y="1984"/>
              <a:ext cx="81" cy="60"/>
            </a:xfrm>
            <a:prstGeom prst="rect">
              <a:avLst/>
            </a:prstGeom>
            <a:solidFill>
              <a:srgbClr val="DFE6F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05" name="Rectangle 217"/>
            <p:cNvSpPr>
              <a:spLocks noChangeArrowheads="1"/>
            </p:cNvSpPr>
            <p:nvPr/>
          </p:nvSpPr>
          <p:spPr bwMode="auto">
            <a:xfrm>
              <a:off x="4867" y="1964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1D1B1D"/>
                  </a:solidFill>
                  <a:latin typeface="Comic Sans MS" pitchFamily="66" charset="0"/>
                </a:rPr>
                <a:t>10</a:t>
              </a:r>
              <a:endParaRPr lang="en-US" sz="1000">
                <a:latin typeface="Comic Sans MS" pitchFamily="66" charset="0"/>
              </a:endParaRPr>
            </a:p>
          </p:txBody>
        </p:sp>
        <p:sp>
          <p:nvSpPr>
            <p:cNvPr id="206" name="Rectangle 218"/>
            <p:cNvSpPr>
              <a:spLocks noChangeArrowheads="1"/>
            </p:cNvSpPr>
            <p:nvPr/>
          </p:nvSpPr>
          <p:spPr bwMode="auto">
            <a:xfrm>
              <a:off x="4876" y="2099"/>
              <a:ext cx="68" cy="57"/>
            </a:xfrm>
            <a:prstGeom prst="rect">
              <a:avLst/>
            </a:prstGeom>
            <a:solidFill>
              <a:srgbClr val="DFE6F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07" name="Rectangle 219"/>
            <p:cNvSpPr>
              <a:spLocks noChangeArrowheads="1"/>
            </p:cNvSpPr>
            <p:nvPr/>
          </p:nvSpPr>
          <p:spPr bwMode="auto">
            <a:xfrm>
              <a:off x="4867" y="2079"/>
              <a:ext cx="7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1D1B1D"/>
                  </a:solidFill>
                  <a:latin typeface="Comic Sans MS" pitchFamily="66" charset="0"/>
                </a:rPr>
                <a:t>11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08" name="Rectangle 220"/>
            <p:cNvSpPr>
              <a:spLocks noChangeArrowheads="1"/>
            </p:cNvSpPr>
            <p:nvPr/>
          </p:nvSpPr>
          <p:spPr bwMode="auto">
            <a:xfrm>
              <a:off x="4876" y="2216"/>
              <a:ext cx="68" cy="60"/>
            </a:xfrm>
            <a:prstGeom prst="rect">
              <a:avLst/>
            </a:prstGeom>
            <a:solidFill>
              <a:srgbClr val="DFE6F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09" name="Rectangle 221"/>
            <p:cNvSpPr>
              <a:spLocks noChangeArrowheads="1"/>
            </p:cNvSpPr>
            <p:nvPr/>
          </p:nvSpPr>
          <p:spPr bwMode="auto">
            <a:xfrm>
              <a:off x="4867" y="2197"/>
              <a:ext cx="7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1D1B1D"/>
                  </a:solidFill>
                  <a:latin typeface="Comic Sans MS" pitchFamily="66" charset="0"/>
                </a:rPr>
                <a:t>11</a:t>
              </a:r>
              <a:endParaRPr lang="en-US" sz="1000">
                <a:latin typeface="Comic Sans MS" pitchFamily="66" charset="0"/>
              </a:endParaRPr>
            </a:p>
          </p:txBody>
        </p:sp>
        <p:sp>
          <p:nvSpPr>
            <p:cNvPr id="210" name="Rectangle 222"/>
            <p:cNvSpPr>
              <a:spLocks noChangeArrowheads="1"/>
            </p:cNvSpPr>
            <p:nvPr/>
          </p:nvSpPr>
          <p:spPr bwMode="auto">
            <a:xfrm>
              <a:off x="4876" y="2328"/>
              <a:ext cx="68" cy="60"/>
            </a:xfrm>
            <a:prstGeom prst="rect">
              <a:avLst/>
            </a:prstGeom>
            <a:solidFill>
              <a:srgbClr val="DFE6F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11" name="Rectangle 223"/>
            <p:cNvSpPr>
              <a:spLocks noChangeArrowheads="1"/>
            </p:cNvSpPr>
            <p:nvPr/>
          </p:nvSpPr>
          <p:spPr bwMode="auto">
            <a:xfrm>
              <a:off x="4867" y="2309"/>
              <a:ext cx="7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1D1B1D"/>
                  </a:solidFill>
                  <a:latin typeface="Comic Sans MS" pitchFamily="66" charset="0"/>
                </a:rPr>
                <a:t>11</a:t>
              </a:r>
              <a:endParaRPr lang="en-US" sz="1000">
                <a:latin typeface="Comic Sans MS" pitchFamily="66" charset="0"/>
              </a:endParaRPr>
            </a:p>
          </p:txBody>
        </p:sp>
      </p:grpSp>
      <p:sp>
        <p:nvSpPr>
          <p:cNvPr id="212" name="Rectangle 224"/>
          <p:cNvSpPr>
            <a:spLocks noChangeArrowheads="1"/>
          </p:cNvSpPr>
          <p:nvPr/>
        </p:nvSpPr>
        <p:spPr bwMode="auto">
          <a:xfrm>
            <a:off x="6692826" y="2381250"/>
            <a:ext cx="7854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13" name="Rectangle 225"/>
          <p:cNvSpPr>
            <a:spLocks noChangeArrowheads="1"/>
          </p:cNvSpPr>
          <p:nvPr/>
        </p:nvSpPr>
        <p:spPr bwMode="auto">
          <a:xfrm>
            <a:off x="6692826" y="2560638"/>
            <a:ext cx="6412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14" name="Rectangle 226"/>
          <p:cNvSpPr>
            <a:spLocks noChangeArrowheads="1"/>
          </p:cNvSpPr>
          <p:nvPr/>
        </p:nvSpPr>
        <p:spPr bwMode="auto">
          <a:xfrm>
            <a:off x="6692826" y="2747963"/>
            <a:ext cx="7854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15" name="Rectangle 227"/>
          <p:cNvSpPr>
            <a:spLocks noChangeArrowheads="1"/>
          </p:cNvSpPr>
          <p:nvPr/>
        </p:nvSpPr>
        <p:spPr bwMode="auto">
          <a:xfrm>
            <a:off x="6692826" y="2930525"/>
            <a:ext cx="7854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16" name="Rectangle 228"/>
          <p:cNvSpPr>
            <a:spLocks noChangeArrowheads="1"/>
          </p:cNvSpPr>
          <p:nvPr/>
        </p:nvSpPr>
        <p:spPr bwMode="auto">
          <a:xfrm>
            <a:off x="6692826" y="3117850"/>
            <a:ext cx="865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4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17" name="Rectangle 229"/>
          <p:cNvSpPr>
            <a:spLocks noChangeArrowheads="1"/>
          </p:cNvSpPr>
          <p:nvPr/>
        </p:nvSpPr>
        <p:spPr bwMode="auto">
          <a:xfrm>
            <a:off x="6692826" y="3300413"/>
            <a:ext cx="7854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18" name="Rectangle 230"/>
          <p:cNvSpPr>
            <a:spLocks noChangeArrowheads="1"/>
          </p:cNvSpPr>
          <p:nvPr/>
        </p:nvSpPr>
        <p:spPr bwMode="auto">
          <a:xfrm>
            <a:off x="6692826" y="3487738"/>
            <a:ext cx="865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6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19" name="Rectangle 231"/>
          <p:cNvSpPr>
            <a:spLocks noChangeArrowheads="1"/>
          </p:cNvSpPr>
          <p:nvPr/>
        </p:nvSpPr>
        <p:spPr bwMode="auto">
          <a:xfrm>
            <a:off x="6692826" y="3665538"/>
            <a:ext cx="865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7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20" name="Rectangle 232"/>
          <p:cNvSpPr>
            <a:spLocks noChangeArrowheads="1"/>
          </p:cNvSpPr>
          <p:nvPr/>
        </p:nvSpPr>
        <p:spPr bwMode="auto">
          <a:xfrm>
            <a:off x="6483276" y="3032125"/>
            <a:ext cx="15869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a2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21" name="Rectangle 233"/>
          <p:cNvSpPr>
            <a:spLocks noChangeArrowheads="1"/>
          </p:cNvSpPr>
          <p:nvPr/>
        </p:nvSpPr>
        <p:spPr bwMode="auto">
          <a:xfrm>
            <a:off x="6483276" y="3173413"/>
            <a:ext cx="1234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a1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22" name="Rectangle 234"/>
          <p:cNvSpPr>
            <a:spLocks noChangeArrowheads="1"/>
          </p:cNvSpPr>
          <p:nvPr/>
        </p:nvSpPr>
        <p:spPr bwMode="auto">
          <a:xfrm>
            <a:off x="6483276" y="3336925"/>
            <a:ext cx="15869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a0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23" name="Freeform 235"/>
          <p:cNvSpPr>
            <a:spLocks/>
          </p:cNvSpPr>
          <p:nvPr/>
        </p:nvSpPr>
        <p:spPr bwMode="auto">
          <a:xfrm>
            <a:off x="7238926" y="4884738"/>
            <a:ext cx="331788" cy="190500"/>
          </a:xfrm>
          <a:custGeom>
            <a:avLst/>
            <a:gdLst>
              <a:gd name="T0" fmla="*/ 0 w 209"/>
              <a:gd name="T1" fmla="*/ 0 h 120"/>
              <a:gd name="T2" fmla="*/ 0 w 209"/>
              <a:gd name="T3" fmla="*/ 190500 h 120"/>
              <a:gd name="T4" fmla="*/ 331788 w 209"/>
              <a:gd name="T5" fmla="*/ 190500 h 120"/>
              <a:gd name="T6" fmla="*/ 0 60000 65536"/>
              <a:gd name="T7" fmla="*/ 0 60000 65536"/>
              <a:gd name="T8" fmla="*/ 0 60000 65536"/>
              <a:gd name="T9" fmla="*/ 0 w 209"/>
              <a:gd name="T10" fmla="*/ 0 h 120"/>
              <a:gd name="T11" fmla="*/ 209 w 209"/>
              <a:gd name="T12" fmla="*/ 120 h 1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9" h="120">
                <a:moveTo>
                  <a:pt x="0" y="0"/>
                </a:moveTo>
                <a:lnTo>
                  <a:pt x="0" y="120"/>
                </a:lnTo>
                <a:lnTo>
                  <a:pt x="209" y="120"/>
                </a:lnTo>
              </a:path>
            </a:pathLst>
          </a:cu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24" name="Freeform 236"/>
          <p:cNvSpPr>
            <a:spLocks/>
          </p:cNvSpPr>
          <p:nvPr/>
        </p:nvSpPr>
        <p:spPr bwMode="auto">
          <a:xfrm>
            <a:off x="7545314" y="5038725"/>
            <a:ext cx="133350" cy="74613"/>
          </a:xfrm>
          <a:custGeom>
            <a:avLst/>
            <a:gdLst>
              <a:gd name="T0" fmla="*/ 0 w 84"/>
              <a:gd name="T1" fmla="*/ 74613 h 47"/>
              <a:gd name="T2" fmla="*/ 133350 w 84"/>
              <a:gd name="T3" fmla="*/ 36513 h 47"/>
              <a:gd name="T4" fmla="*/ 0 w 84"/>
              <a:gd name="T5" fmla="*/ 0 h 47"/>
              <a:gd name="T6" fmla="*/ 0 w 84"/>
              <a:gd name="T7" fmla="*/ 74613 h 47"/>
              <a:gd name="T8" fmla="*/ 0 60000 65536"/>
              <a:gd name="T9" fmla="*/ 0 60000 65536"/>
              <a:gd name="T10" fmla="*/ 0 60000 65536"/>
              <a:gd name="T11" fmla="*/ 0 60000 65536"/>
              <a:gd name="T12" fmla="*/ 0 w 84"/>
              <a:gd name="T13" fmla="*/ 0 h 47"/>
              <a:gd name="T14" fmla="*/ 84 w 84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" h="47">
                <a:moveTo>
                  <a:pt x="0" y="47"/>
                </a:moveTo>
                <a:lnTo>
                  <a:pt x="84" y="23"/>
                </a:lnTo>
                <a:lnTo>
                  <a:pt x="0" y="0"/>
                </a:lnTo>
                <a:lnTo>
                  <a:pt x="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25" name="Freeform 237"/>
          <p:cNvSpPr>
            <a:spLocks/>
          </p:cNvSpPr>
          <p:nvPr/>
        </p:nvSpPr>
        <p:spPr bwMode="auto">
          <a:xfrm>
            <a:off x="6675364" y="4894263"/>
            <a:ext cx="903287" cy="339725"/>
          </a:xfrm>
          <a:custGeom>
            <a:avLst/>
            <a:gdLst>
              <a:gd name="T0" fmla="*/ 0 w 569"/>
              <a:gd name="T1" fmla="*/ 0 h 214"/>
              <a:gd name="T2" fmla="*/ 0 w 569"/>
              <a:gd name="T3" fmla="*/ 339725 h 214"/>
              <a:gd name="T4" fmla="*/ 903287 w 569"/>
              <a:gd name="T5" fmla="*/ 339725 h 214"/>
              <a:gd name="T6" fmla="*/ 0 60000 65536"/>
              <a:gd name="T7" fmla="*/ 0 60000 65536"/>
              <a:gd name="T8" fmla="*/ 0 60000 65536"/>
              <a:gd name="T9" fmla="*/ 0 w 569"/>
              <a:gd name="T10" fmla="*/ 0 h 214"/>
              <a:gd name="T11" fmla="*/ 569 w 569"/>
              <a:gd name="T12" fmla="*/ 214 h 2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9" h="214">
                <a:moveTo>
                  <a:pt x="0" y="0"/>
                </a:moveTo>
                <a:lnTo>
                  <a:pt x="0" y="214"/>
                </a:lnTo>
                <a:lnTo>
                  <a:pt x="569" y="214"/>
                </a:lnTo>
              </a:path>
            </a:pathLst>
          </a:cu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26" name="Freeform 238"/>
          <p:cNvSpPr>
            <a:spLocks/>
          </p:cNvSpPr>
          <p:nvPr/>
        </p:nvSpPr>
        <p:spPr bwMode="auto">
          <a:xfrm>
            <a:off x="7554839" y="5195888"/>
            <a:ext cx="131762" cy="74612"/>
          </a:xfrm>
          <a:custGeom>
            <a:avLst/>
            <a:gdLst>
              <a:gd name="T0" fmla="*/ 0 w 83"/>
              <a:gd name="T1" fmla="*/ 74612 h 47"/>
              <a:gd name="T2" fmla="*/ 131762 w 83"/>
              <a:gd name="T3" fmla="*/ 38100 h 47"/>
              <a:gd name="T4" fmla="*/ 0 w 83"/>
              <a:gd name="T5" fmla="*/ 0 h 47"/>
              <a:gd name="T6" fmla="*/ 0 w 83"/>
              <a:gd name="T7" fmla="*/ 74612 h 47"/>
              <a:gd name="T8" fmla="*/ 0 60000 65536"/>
              <a:gd name="T9" fmla="*/ 0 60000 65536"/>
              <a:gd name="T10" fmla="*/ 0 60000 65536"/>
              <a:gd name="T11" fmla="*/ 0 60000 65536"/>
              <a:gd name="T12" fmla="*/ 0 w 83"/>
              <a:gd name="T13" fmla="*/ 0 h 47"/>
              <a:gd name="T14" fmla="*/ 83 w 83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" h="47">
                <a:moveTo>
                  <a:pt x="0" y="47"/>
                </a:moveTo>
                <a:lnTo>
                  <a:pt x="83" y="24"/>
                </a:lnTo>
                <a:lnTo>
                  <a:pt x="0" y="0"/>
                </a:lnTo>
                <a:lnTo>
                  <a:pt x="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27" name="Freeform 239"/>
          <p:cNvSpPr>
            <a:spLocks/>
          </p:cNvSpPr>
          <p:nvPr/>
        </p:nvSpPr>
        <p:spPr bwMode="auto">
          <a:xfrm>
            <a:off x="6224514" y="1965325"/>
            <a:ext cx="1230312" cy="3078163"/>
          </a:xfrm>
          <a:custGeom>
            <a:avLst/>
            <a:gdLst>
              <a:gd name="T0" fmla="*/ 1222375 w 775"/>
              <a:gd name="T1" fmla="*/ 3068638 h 1939"/>
              <a:gd name="T2" fmla="*/ 1222375 w 775"/>
              <a:gd name="T3" fmla="*/ 3060701 h 1939"/>
              <a:gd name="T4" fmla="*/ 15875 w 775"/>
              <a:gd name="T5" fmla="*/ 3060701 h 1939"/>
              <a:gd name="T6" fmla="*/ 15875 w 775"/>
              <a:gd name="T7" fmla="*/ 15875 h 1939"/>
              <a:gd name="T8" fmla="*/ 1214437 w 775"/>
              <a:gd name="T9" fmla="*/ 15875 h 1939"/>
              <a:gd name="T10" fmla="*/ 1214437 w 775"/>
              <a:gd name="T11" fmla="*/ 3068638 h 1939"/>
              <a:gd name="T12" fmla="*/ 1222375 w 775"/>
              <a:gd name="T13" fmla="*/ 3068638 h 1939"/>
              <a:gd name="T14" fmla="*/ 1222375 w 775"/>
              <a:gd name="T15" fmla="*/ 3060701 h 1939"/>
              <a:gd name="T16" fmla="*/ 1222375 w 775"/>
              <a:gd name="T17" fmla="*/ 3068638 h 1939"/>
              <a:gd name="T18" fmla="*/ 1230312 w 775"/>
              <a:gd name="T19" fmla="*/ 3068638 h 1939"/>
              <a:gd name="T20" fmla="*/ 1230312 w 775"/>
              <a:gd name="T21" fmla="*/ 0 h 1939"/>
              <a:gd name="T22" fmla="*/ 0 w 775"/>
              <a:gd name="T23" fmla="*/ 0 h 1939"/>
              <a:gd name="T24" fmla="*/ 0 w 775"/>
              <a:gd name="T25" fmla="*/ 3078163 h 1939"/>
              <a:gd name="T26" fmla="*/ 1230312 w 775"/>
              <a:gd name="T27" fmla="*/ 3078163 h 1939"/>
              <a:gd name="T28" fmla="*/ 1230312 w 775"/>
              <a:gd name="T29" fmla="*/ 3068638 h 1939"/>
              <a:gd name="T30" fmla="*/ 1222375 w 775"/>
              <a:gd name="T31" fmla="*/ 3068638 h 193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775"/>
              <a:gd name="T49" fmla="*/ 0 h 1939"/>
              <a:gd name="T50" fmla="*/ 775 w 775"/>
              <a:gd name="T51" fmla="*/ 1939 h 193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775" h="1939">
                <a:moveTo>
                  <a:pt x="770" y="1933"/>
                </a:moveTo>
                <a:lnTo>
                  <a:pt x="770" y="1928"/>
                </a:lnTo>
                <a:lnTo>
                  <a:pt x="10" y="1928"/>
                </a:lnTo>
                <a:lnTo>
                  <a:pt x="10" y="10"/>
                </a:lnTo>
                <a:lnTo>
                  <a:pt x="765" y="10"/>
                </a:lnTo>
                <a:lnTo>
                  <a:pt x="765" y="1933"/>
                </a:lnTo>
                <a:lnTo>
                  <a:pt x="770" y="1933"/>
                </a:lnTo>
                <a:lnTo>
                  <a:pt x="770" y="1928"/>
                </a:lnTo>
                <a:lnTo>
                  <a:pt x="770" y="1933"/>
                </a:lnTo>
                <a:lnTo>
                  <a:pt x="775" y="1933"/>
                </a:lnTo>
                <a:lnTo>
                  <a:pt x="775" y="0"/>
                </a:lnTo>
                <a:lnTo>
                  <a:pt x="0" y="0"/>
                </a:lnTo>
                <a:lnTo>
                  <a:pt x="0" y="1939"/>
                </a:lnTo>
                <a:lnTo>
                  <a:pt x="775" y="1939"/>
                </a:lnTo>
                <a:lnTo>
                  <a:pt x="775" y="1933"/>
                </a:lnTo>
                <a:lnTo>
                  <a:pt x="770" y="1933"/>
                </a:lnTo>
                <a:close/>
              </a:path>
            </a:pathLst>
          </a:custGeom>
          <a:solidFill>
            <a:srgbClr val="0079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28" name="Freeform 240"/>
          <p:cNvSpPr>
            <a:spLocks/>
          </p:cNvSpPr>
          <p:nvPr/>
        </p:nvSpPr>
        <p:spPr bwMode="auto">
          <a:xfrm>
            <a:off x="6224514" y="1965325"/>
            <a:ext cx="1230312" cy="3078163"/>
          </a:xfrm>
          <a:custGeom>
            <a:avLst/>
            <a:gdLst>
              <a:gd name="T0" fmla="*/ 1222375 w 775"/>
              <a:gd name="T1" fmla="*/ 3068638 h 1939"/>
              <a:gd name="T2" fmla="*/ 1222375 w 775"/>
              <a:gd name="T3" fmla="*/ 3060701 h 1939"/>
              <a:gd name="T4" fmla="*/ 15875 w 775"/>
              <a:gd name="T5" fmla="*/ 3060701 h 1939"/>
              <a:gd name="T6" fmla="*/ 15875 w 775"/>
              <a:gd name="T7" fmla="*/ 15875 h 1939"/>
              <a:gd name="T8" fmla="*/ 1214437 w 775"/>
              <a:gd name="T9" fmla="*/ 15875 h 1939"/>
              <a:gd name="T10" fmla="*/ 1214437 w 775"/>
              <a:gd name="T11" fmla="*/ 3068638 h 1939"/>
              <a:gd name="T12" fmla="*/ 1222375 w 775"/>
              <a:gd name="T13" fmla="*/ 3068638 h 1939"/>
              <a:gd name="T14" fmla="*/ 1222375 w 775"/>
              <a:gd name="T15" fmla="*/ 3060701 h 1939"/>
              <a:gd name="T16" fmla="*/ 1222375 w 775"/>
              <a:gd name="T17" fmla="*/ 3068638 h 1939"/>
              <a:gd name="T18" fmla="*/ 1230312 w 775"/>
              <a:gd name="T19" fmla="*/ 3068638 h 1939"/>
              <a:gd name="T20" fmla="*/ 1230312 w 775"/>
              <a:gd name="T21" fmla="*/ 0 h 1939"/>
              <a:gd name="T22" fmla="*/ 0 w 775"/>
              <a:gd name="T23" fmla="*/ 0 h 1939"/>
              <a:gd name="T24" fmla="*/ 0 w 775"/>
              <a:gd name="T25" fmla="*/ 3078163 h 1939"/>
              <a:gd name="T26" fmla="*/ 1230312 w 775"/>
              <a:gd name="T27" fmla="*/ 3078163 h 1939"/>
              <a:gd name="T28" fmla="*/ 1230312 w 775"/>
              <a:gd name="T29" fmla="*/ 3068638 h 1939"/>
              <a:gd name="T30" fmla="*/ 1222375 w 775"/>
              <a:gd name="T31" fmla="*/ 3068638 h 193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775"/>
              <a:gd name="T49" fmla="*/ 0 h 1939"/>
              <a:gd name="T50" fmla="*/ 775 w 775"/>
              <a:gd name="T51" fmla="*/ 1939 h 193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775" h="1939">
                <a:moveTo>
                  <a:pt x="770" y="1933"/>
                </a:moveTo>
                <a:lnTo>
                  <a:pt x="770" y="1928"/>
                </a:lnTo>
                <a:lnTo>
                  <a:pt x="10" y="1928"/>
                </a:lnTo>
                <a:lnTo>
                  <a:pt x="10" y="10"/>
                </a:lnTo>
                <a:lnTo>
                  <a:pt x="765" y="10"/>
                </a:lnTo>
                <a:lnTo>
                  <a:pt x="765" y="1933"/>
                </a:lnTo>
                <a:lnTo>
                  <a:pt x="770" y="1933"/>
                </a:lnTo>
                <a:lnTo>
                  <a:pt x="770" y="1928"/>
                </a:lnTo>
                <a:lnTo>
                  <a:pt x="770" y="1933"/>
                </a:lnTo>
                <a:lnTo>
                  <a:pt x="775" y="1933"/>
                </a:lnTo>
                <a:lnTo>
                  <a:pt x="775" y="0"/>
                </a:lnTo>
                <a:lnTo>
                  <a:pt x="0" y="0"/>
                </a:lnTo>
                <a:lnTo>
                  <a:pt x="0" y="1939"/>
                </a:lnTo>
                <a:lnTo>
                  <a:pt x="775" y="1939"/>
                </a:lnTo>
                <a:lnTo>
                  <a:pt x="775" y="1933"/>
                </a:lnTo>
                <a:lnTo>
                  <a:pt x="770" y="1933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29" name="Freeform 241"/>
          <p:cNvSpPr>
            <a:spLocks noEditPoints="1"/>
          </p:cNvSpPr>
          <p:nvPr/>
        </p:nvSpPr>
        <p:spPr bwMode="auto">
          <a:xfrm>
            <a:off x="6654726" y="4127500"/>
            <a:ext cx="53975" cy="53975"/>
          </a:xfrm>
          <a:custGeom>
            <a:avLst/>
            <a:gdLst>
              <a:gd name="T0" fmla="*/ 20760 w 13"/>
              <a:gd name="T1" fmla="*/ 37367 h 13"/>
              <a:gd name="T2" fmla="*/ 0 w 13"/>
              <a:gd name="T3" fmla="*/ 37367 h 13"/>
              <a:gd name="T4" fmla="*/ 20760 w 13"/>
              <a:gd name="T5" fmla="*/ 53975 h 13"/>
              <a:gd name="T6" fmla="*/ 20760 w 13"/>
              <a:gd name="T7" fmla="*/ 37367 h 13"/>
              <a:gd name="T8" fmla="*/ 37367 w 13"/>
              <a:gd name="T9" fmla="*/ 4152 h 13"/>
              <a:gd name="T10" fmla="*/ 37367 w 13"/>
              <a:gd name="T11" fmla="*/ 53975 h 13"/>
              <a:gd name="T12" fmla="*/ 53975 w 13"/>
              <a:gd name="T13" fmla="*/ 29063 h 13"/>
              <a:gd name="T14" fmla="*/ 37367 w 13"/>
              <a:gd name="T15" fmla="*/ 4152 h 13"/>
              <a:gd name="T16" fmla="*/ 20760 w 13"/>
              <a:gd name="T17" fmla="*/ 0 h 13"/>
              <a:gd name="T18" fmla="*/ 0 w 13"/>
              <a:gd name="T19" fmla="*/ 20760 h 13"/>
              <a:gd name="T20" fmla="*/ 20760 w 13"/>
              <a:gd name="T21" fmla="*/ 20760 h 13"/>
              <a:gd name="T22" fmla="*/ 20760 w 13"/>
              <a:gd name="T23" fmla="*/ 0 h 1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"/>
              <a:gd name="T37" fmla="*/ 0 h 13"/>
              <a:gd name="T38" fmla="*/ 13 w 13"/>
              <a:gd name="T39" fmla="*/ 13 h 1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" h="13">
                <a:moveTo>
                  <a:pt x="5" y="9"/>
                </a:moveTo>
                <a:cubicBezTo>
                  <a:pt x="0" y="9"/>
                  <a:pt x="0" y="9"/>
                  <a:pt x="0" y="9"/>
                </a:cubicBezTo>
                <a:cubicBezTo>
                  <a:pt x="1" y="11"/>
                  <a:pt x="3" y="13"/>
                  <a:pt x="5" y="13"/>
                </a:cubicBezTo>
                <a:cubicBezTo>
                  <a:pt x="5" y="9"/>
                  <a:pt x="5" y="9"/>
                  <a:pt x="5" y="9"/>
                </a:cubicBezTo>
                <a:moveTo>
                  <a:pt x="9" y="1"/>
                </a:moveTo>
                <a:cubicBezTo>
                  <a:pt x="9" y="13"/>
                  <a:pt x="9" y="13"/>
                  <a:pt x="9" y="13"/>
                </a:cubicBezTo>
                <a:cubicBezTo>
                  <a:pt x="11" y="12"/>
                  <a:pt x="13" y="10"/>
                  <a:pt x="13" y="7"/>
                </a:cubicBezTo>
                <a:cubicBezTo>
                  <a:pt x="13" y="4"/>
                  <a:pt x="11" y="2"/>
                  <a:pt x="9" y="1"/>
                </a:cubicBezTo>
                <a:moveTo>
                  <a:pt x="5" y="0"/>
                </a:moveTo>
                <a:cubicBezTo>
                  <a:pt x="3" y="1"/>
                  <a:pt x="1" y="3"/>
                  <a:pt x="0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0"/>
                  <a:pt x="5" y="0"/>
                  <a:pt x="5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30" name="Freeform 242"/>
          <p:cNvSpPr>
            <a:spLocks noEditPoints="1"/>
          </p:cNvSpPr>
          <p:nvPr/>
        </p:nvSpPr>
        <p:spPr bwMode="auto">
          <a:xfrm>
            <a:off x="6646789" y="4119563"/>
            <a:ext cx="69850" cy="69850"/>
          </a:xfrm>
          <a:custGeom>
            <a:avLst/>
            <a:gdLst>
              <a:gd name="T0" fmla="*/ 4109 w 17"/>
              <a:gd name="T1" fmla="*/ 45197 h 17"/>
              <a:gd name="T2" fmla="*/ 0 w 17"/>
              <a:gd name="T3" fmla="*/ 45197 h 17"/>
              <a:gd name="T4" fmla="*/ 28762 w 17"/>
              <a:gd name="T5" fmla="*/ 69850 h 17"/>
              <a:gd name="T6" fmla="*/ 28762 w 17"/>
              <a:gd name="T7" fmla="*/ 65741 h 17"/>
              <a:gd name="T8" fmla="*/ 4109 w 17"/>
              <a:gd name="T9" fmla="*/ 45197 h 17"/>
              <a:gd name="T10" fmla="*/ 45197 w 17"/>
              <a:gd name="T11" fmla="*/ 4109 h 17"/>
              <a:gd name="T12" fmla="*/ 45197 w 17"/>
              <a:gd name="T13" fmla="*/ 8218 h 17"/>
              <a:gd name="T14" fmla="*/ 65741 w 17"/>
              <a:gd name="T15" fmla="*/ 36979 h 17"/>
              <a:gd name="T16" fmla="*/ 45197 w 17"/>
              <a:gd name="T17" fmla="*/ 65741 h 17"/>
              <a:gd name="T18" fmla="*/ 45197 w 17"/>
              <a:gd name="T19" fmla="*/ 69850 h 17"/>
              <a:gd name="T20" fmla="*/ 69850 w 17"/>
              <a:gd name="T21" fmla="*/ 36979 h 17"/>
              <a:gd name="T22" fmla="*/ 45197 w 17"/>
              <a:gd name="T23" fmla="*/ 4109 h 17"/>
              <a:gd name="T24" fmla="*/ 28762 w 17"/>
              <a:gd name="T25" fmla="*/ 0 h 17"/>
              <a:gd name="T26" fmla="*/ 0 w 17"/>
              <a:gd name="T27" fmla="*/ 28762 h 17"/>
              <a:gd name="T28" fmla="*/ 4109 w 17"/>
              <a:gd name="T29" fmla="*/ 28762 h 17"/>
              <a:gd name="T30" fmla="*/ 28762 w 17"/>
              <a:gd name="T31" fmla="*/ 4109 h 17"/>
              <a:gd name="T32" fmla="*/ 28762 w 17"/>
              <a:gd name="T33" fmla="*/ 0 h 1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7"/>
              <a:gd name="T52" fmla="*/ 0 h 17"/>
              <a:gd name="T53" fmla="*/ 17 w 17"/>
              <a:gd name="T54" fmla="*/ 17 h 1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7" h="17">
                <a:moveTo>
                  <a:pt x="1" y="11"/>
                </a:moveTo>
                <a:cubicBezTo>
                  <a:pt x="0" y="11"/>
                  <a:pt x="0" y="11"/>
                  <a:pt x="0" y="11"/>
                </a:cubicBezTo>
                <a:cubicBezTo>
                  <a:pt x="1" y="14"/>
                  <a:pt x="4" y="17"/>
                  <a:pt x="7" y="17"/>
                </a:cubicBezTo>
                <a:cubicBezTo>
                  <a:pt x="7" y="16"/>
                  <a:pt x="7" y="16"/>
                  <a:pt x="7" y="16"/>
                </a:cubicBezTo>
                <a:cubicBezTo>
                  <a:pt x="4" y="16"/>
                  <a:pt x="2" y="14"/>
                  <a:pt x="1" y="11"/>
                </a:cubicBezTo>
                <a:moveTo>
                  <a:pt x="11" y="1"/>
                </a:moveTo>
                <a:cubicBezTo>
                  <a:pt x="11" y="2"/>
                  <a:pt x="11" y="2"/>
                  <a:pt x="11" y="2"/>
                </a:cubicBezTo>
                <a:cubicBezTo>
                  <a:pt x="14" y="3"/>
                  <a:pt x="16" y="5"/>
                  <a:pt x="16" y="9"/>
                </a:cubicBezTo>
                <a:cubicBezTo>
                  <a:pt x="16" y="12"/>
                  <a:pt x="14" y="15"/>
                  <a:pt x="11" y="16"/>
                </a:cubicBezTo>
                <a:cubicBezTo>
                  <a:pt x="11" y="17"/>
                  <a:pt x="11" y="17"/>
                  <a:pt x="11" y="17"/>
                </a:cubicBezTo>
                <a:cubicBezTo>
                  <a:pt x="14" y="16"/>
                  <a:pt x="17" y="13"/>
                  <a:pt x="17" y="9"/>
                </a:cubicBezTo>
                <a:cubicBezTo>
                  <a:pt x="17" y="5"/>
                  <a:pt x="14" y="2"/>
                  <a:pt x="11" y="1"/>
                </a:cubicBezTo>
                <a:moveTo>
                  <a:pt x="7" y="0"/>
                </a:moveTo>
                <a:cubicBezTo>
                  <a:pt x="3" y="1"/>
                  <a:pt x="1" y="4"/>
                  <a:pt x="0" y="7"/>
                </a:cubicBezTo>
                <a:cubicBezTo>
                  <a:pt x="1" y="7"/>
                  <a:pt x="1" y="7"/>
                  <a:pt x="1" y="7"/>
                </a:cubicBezTo>
                <a:cubicBezTo>
                  <a:pt x="2" y="4"/>
                  <a:pt x="4" y="2"/>
                  <a:pt x="7" y="1"/>
                </a:cubicBezTo>
                <a:cubicBezTo>
                  <a:pt x="7" y="0"/>
                  <a:pt x="7" y="0"/>
                  <a:pt x="7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31" name="Freeform 243"/>
          <p:cNvSpPr>
            <a:spLocks noEditPoints="1"/>
          </p:cNvSpPr>
          <p:nvPr/>
        </p:nvSpPr>
        <p:spPr bwMode="auto">
          <a:xfrm>
            <a:off x="6651551" y="4122738"/>
            <a:ext cx="61913" cy="61912"/>
          </a:xfrm>
          <a:custGeom>
            <a:avLst/>
            <a:gdLst>
              <a:gd name="T0" fmla="*/ 4128 w 15"/>
              <a:gd name="T1" fmla="*/ 41275 h 15"/>
              <a:gd name="T2" fmla="*/ 0 w 15"/>
              <a:gd name="T3" fmla="*/ 41275 h 15"/>
              <a:gd name="T4" fmla="*/ 24765 w 15"/>
              <a:gd name="T5" fmla="*/ 61912 h 15"/>
              <a:gd name="T6" fmla="*/ 24765 w 15"/>
              <a:gd name="T7" fmla="*/ 57785 h 15"/>
              <a:gd name="T8" fmla="*/ 4128 w 15"/>
              <a:gd name="T9" fmla="*/ 41275 h 15"/>
              <a:gd name="T10" fmla="*/ 41275 w 15"/>
              <a:gd name="T11" fmla="*/ 4127 h 15"/>
              <a:gd name="T12" fmla="*/ 41275 w 15"/>
              <a:gd name="T13" fmla="*/ 8255 h 15"/>
              <a:gd name="T14" fmla="*/ 57785 w 15"/>
              <a:gd name="T15" fmla="*/ 33020 h 15"/>
              <a:gd name="T16" fmla="*/ 41275 w 15"/>
              <a:gd name="T17" fmla="*/ 57785 h 15"/>
              <a:gd name="T18" fmla="*/ 41275 w 15"/>
              <a:gd name="T19" fmla="*/ 61912 h 15"/>
              <a:gd name="T20" fmla="*/ 61913 w 15"/>
              <a:gd name="T21" fmla="*/ 33020 h 15"/>
              <a:gd name="T22" fmla="*/ 41275 w 15"/>
              <a:gd name="T23" fmla="*/ 4127 h 15"/>
              <a:gd name="T24" fmla="*/ 24765 w 15"/>
              <a:gd name="T25" fmla="*/ 0 h 15"/>
              <a:gd name="T26" fmla="*/ 0 w 15"/>
              <a:gd name="T27" fmla="*/ 24765 h 15"/>
              <a:gd name="T28" fmla="*/ 4128 w 15"/>
              <a:gd name="T29" fmla="*/ 24765 h 15"/>
              <a:gd name="T30" fmla="*/ 24765 w 15"/>
              <a:gd name="T31" fmla="*/ 4127 h 15"/>
              <a:gd name="T32" fmla="*/ 24765 w 15"/>
              <a:gd name="T33" fmla="*/ 0 h 1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5"/>
              <a:gd name="T52" fmla="*/ 0 h 15"/>
              <a:gd name="T53" fmla="*/ 15 w 15"/>
              <a:gd name="T54" fmla="*/ 15 h 1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5" h="15">
                <a:moveTo>
                  <a:pt x="1" y="10"/>
                </a:moveTo>
                <a:cubicBezTo>
                  <a:pt x="0" y="10"/>
                  <a:pt x="0" y="10"/>
                  <a:pt x="0" y="10"/>
                </a:cubicBezTo>
                <a:cubicBezTo>
                  <a:pt x="1" y="13"/>
                  <a:pt x="3" y="15"/>
                  <a:pt x="6" y="15"/>
                </a:cubicBezTo>
                <a:cubicBezTo>
                  <a:pt x="6" y="14"/>
                  <a:pt x="6" y="14"/>
                  <a:pt x="6" y="14"/>
                </a:cubicBezTo>
                <a:cubicBezTo>
                  <a:pt x="4" y="14"/>
                  <a:pt x="2" y="12"/>
                  <a:pt x="1" y="10"/>
                </a:cubicBezTo>
                <a:moveTo>
                  <a:pt x="10" y="1"/>
                </a:moveTo>
                <a:cubicBezTo>
                  <a:pt x="10" y="2"/>
                  <a:pt x="10" y="2"/>
                  <a:pt x="10" y="2"/>
                </a:cubicBezTo>
                <a:cubicBezTo>
                  <a:pt x="12" y="3"/>
                  <a:pt x="14" y="5"/>
                  <a:pt x="14" y="8"/>
                </a:cubicBezTo>
                <a:cubicBezTo>
                  <a:pt x="14" y="11"/>
                  <a:pt x="12" y="13"/>
                  <a:pt x="10" y="14"/>
                </a:cubicBezTo>
                <a:cubicBezTo>
                  <a:pt x="10" y="15"/>
                  <a:pt x="10" y="15"/>
                  <a:pt x="10" y="15"/>
                </a:cubicBezTo>
                <a:cubicBezTo>
                  <a:pt x="13" y="14"/>
                  <a:pt x="15" y="11"/>
                  <a:pt x="15" y="8"/>
                </a:cubicBezTo>
                <a:cubicBezTo>
                  <a:pt x="15" y="4"/>
                  <a:pt x="13" y="2"/>
                  <a:pt x="10" y="1"/>
                </a:cubicBezTo>
                <a:moveTo>
                  <a:pt x="6" y="0"/>
                </a:moveTo>
                <a:cubicBezTo>
                  <a:pt x="3" y="1"/>
                  <a:pt x="1" y="3"/>
                  <a:pt x="0" y="6"/>
                </a:cubicBezTo>
                <a:cubicBezTo>
                  <a:pt x="1" y="6"/>
                  <a:pt x="1" y="6"/>
                  <a:pt x="1" y="6"/>
                </a:cubicBezTo>
                <a:cubicBezTo>
                  <a:pt x="2" y="4"/>
                  <a:pt x="4" y="2"/>
                  <a:pt x="6" y="1"/>
                </a:cubicBezTo>
                <a:cubicBezTo>
                  <a:pt x="6" y="0"/>
                  <a:pt x="6" y="0"/>
                  <a:pt x="6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32" name="Freeform 244"/>
          <p:cNvSpPr>
            <a:spLocks noEditPoints="1"/>
          </p:cNvSpPr>
          <p:nvPr/>
        </p:nvSpPr>
        <p:spPr bwMode="auto">
          <a:xfrm>
            <a:off x="7223051" y="4130675"/>
            <a:ext cx="53975" cy="50800"/>
          </a:xfrm>
          <a:custGeom>
            <a:avLst/>
            <a:gdLst>
              <a:gd name="T0" fmla="*/ 16608 w 13"/>
              <a:gd name="T1" fmla="*/ 33867 h 12"/>
              <a:gd name="T2" fmla="*/ 0 w 13"/>
              <a:gd name="T3" fmla="*/ 33867 h 12"/>
              <a:gd name="T4" fmla="*/ 16608 w 13"/>
              <a:gd name="T5" fmla="*/ 50800 h 12"/>
              <a:gd name="T6" fmla="*/ 16608 w 13"/>
              <a:gd name="T7" fmla="*/ 33867 h 12"/>
              <a:gd name="T8" fmla="*/ 16608 w 13"/>
              <a:gd name="T9" fmla="*/ 0 h 12"/>
              <a:gd name="T10" fmla="*/ 0 w 13"/>
              <a:gd name="T11" fmla="*/ 16933 h 12"/>
              <a:gd name="T12" fmla="*/ 16608 w 13"/>
              <a:gd name="T13" fmla="*/ 16933 h 12"/>
              <a:gd name="T14" fmla="*/ 16608 w 13"/>
              <a:gd name="T15" fmla="*/ 0 h 12"/>
              <a:gd name="T16" fmla="*/ 33215 w 13"/>
              <a:gd name="T17" fmla="*/ 0 h 12"/>
              <a:gd name="T18" fmla="*/ 33215 w 13"/>
              <a:gd name="T19" fmla="*/ 50800 h 12"/>
              <a:gd name="T20" fmla="*/ 53975 w 13"/>
              <a:gd name="T21" fmla="*/ 25400 h 12"/>
              <a:gd name="T22" fmla="*/ 33215 w 13"/>
              <a:gd name="T23" fmla="*/ 0 h 1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"/>
              <a:gd name="T37" fmla="*/ 0 h 12"/>
              <a:gd name="T38" fmla="*/ 13 w 13"/>
              <a:gd name="T39" fmla="*/ 12 h 1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" h="12">
                <a:moveTo>
                  <a:pt x="4" y="8"/>
                </a:moveTo>
                <a:cubicBezTo>
                  <a:pt x="0" y="8"/>
                  <a:pt x="0" y="8"/>
                  <a:pt x="0" y="8"/>
                </a:cubicBezTo>
                <a:cubicBezTo>
                  <a:pt x="1" y="10"/>
                  <a:pt x="2" y="11"/>
                  <a:pt x="4" y="12"/>
                </a:cubicBezTo>
                <a:cubicBezTo>
                  <a:pt x="4" y="8"/>
                  <a:pt x="4" y="8"/>
                  <a:pt x="4" y="8"/>
                </a:cubicBezTo>
                <a:moveTo>
                  <a:pt x="4" y="0"/>
                </a:moveTo>
                <a:cubicBezTo>
                  <a:pt x="2" y="0"/>
                  <a:pt x="1" y="2"/>
                  <a:pt x="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0"/>
                  <a:pt x="4" y="0"/>
                  <a:pt x="4" y="0"/>
                </a:cubicBezTo>
                <a:moveTo>
                  <a:pt x="8" y="0"/>
                </a:moveTo>
                <a:cubicBezTo>
                  <a:pt x="8" y="12"/>
                  <a:pt x="8" y="12"/>
                  <a:pt x="8" y="12"/>
                </a:cubicBezTo>
                <a:cubicBezTo>
                  <a:pt x="11" y="11"/>
                  <a:pt x="13" y="9"/>
                  <a:pt x="13" y="6"/>
                </a:cubicBezTo>
                <a:cubicBezTo>
                  <a:pt x="13" y="3"/>
                  <a:pt x="11" y="0"/>
                  <a:pt x="8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33" name="Freeform 245"/>
          <p:cNvSpPr>
            <a:spLocks noEditPoints="1"/>
          </p:cNvSpPr>
          <p:nvPr/>
        </p:nvSpPr>
        <p:spPr bwMode="auto">
          <a:xfrm>
            <a:off x="7215114" y="4119563"/>
            <a:ext cx="69850" cy="69850"/>
          </a:xfrm>
          <a:custGeom>
            <a:avLst/>
            <a:gdLst>
              <a:gd name="T0" fmla="*/ 4109 w 17"/>
              <a:gd name="T1" fmla="*/ 45197 h 17"/>
              <a:gd name="T2" fmla="*/ 0 w 17"/>
              <a:gd name="T3" fmla="*/ 45197 h 17"/>
              <a:gd name="T4" fmla="*/ 24653 w 17"/>
              <a:gd name="T5" fmla="*/ 69850 h 17"/>
              <a:gd name="T6" fmla="*/ 24653 w 17"/>
              <a:gd name="T7" fmla="*/ 65741 h 17"/>
              <a:gd name="T8" fmla="*/ 4109 w 17"/>
              <a:gd name="T9" fmla="*/ 45197 h 17"/>
              <a:gd name="T10" fmla="*/ 24653 w 17"/>
              <a:gd name="T11" fmla="*/ 0 h 17"/>
              <a:gd name="T12" fmla="*/ 0 w 17"/>
              <a:gd name="T13" fmla="*/ 28762 h 17"/>
              <a:gd name="T14" fmla="*/ 4109 w 17"/>
              <a:gd name="T15" fmla="*/ 28762 h 17"/>
              <a:gd name="T16" fmla="*/ 24653 w 17"/>
              <a:gd name="T17" fmla="*/ 8218 h 17"/>
              <a:gd name="T18" fmla="*/ 24653 w 17"/>
              <a:gd name="T19" fmla="*/ 0 h 17"/>
              <a:gd name="T20" fmla="*/ 41088 w 17"/>
              <a:gd name="T21" fmla="*/ 0 h 17"/>
              <a:gd name="T22" fmla="*/ 41088 w 17"/>
              <a:gd name="T23" fmla="*/ 4109 h 17"/>
              <a:gd name="T24" fmla="*/ 65741 w 17"/>
              <a:gd name="T25" fmla="*/ 36979 h 17"/>
              <a:gd name="T26" fmla="*/ 41088 w 17"/>
              <a:gd name="T27" fmla="*/ 65741 h 17"/>
              <a:gd name="T28" fmla="*/ 41088 w 17"/>
              <a:gd name="T29" fmla="*/ 69850 h 17"/>
              <a:gd name="T30" fmla="*/ 69850 w 17"/>
              <a:gd name="T31" fmla="*/ 36979 h 17"/>
              <a:gd name="T32" fmla="*/ 41088 w 17"/>
              <a:gd name="T33" fmla="*/ 0 h 1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7"/>
              <a:gd name="T52" fmla="*/ 0 h 17"/>
              <a:gd name="T53" fmla="*/ 17 w 17"/>
              <a:gd name="T54" fmla="*/ 17 h 1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7" h="17">
                <a:moveTo>
                  <a:pt x="1" y="11"/>
                </a:moveTo>
                <a:cubicBezTo>
                  <a:pt x="0" y="11"/>
                  <a:pt x="0" y="11"/>
                  <a:pt x="0" y="11"/>
                </a:cubicBezTo>
                <a:cubicBezTo>
                  <a:pt x="1" y="14"/>
                  <a:pt x="3" y="16"/>
                  <a:pt x="6" y="17"/>
                </a:cubicBezTo>
                <a:cubicBezTo>
                  <a:pt x="6" y="16"/>
                  <a:pt x="6" y="16"/>
                  <a:pt x="6" y="16"/>
                </a:cubicBezTo>
                <a:cubicBezTo>
                  <a:pt x="4" y="15"/>
                  <a:pt x="2" y="13"/>
                  <a:pt x="1" y="11"/>
                </a:cubicBezTo>
                <a:moveTo>
                  <a:pt x="6" y="0"/>
                </a:moveTo>
                <a:cubicBezTo>
                  <a:pt x="3" y="1"/>
                  <a:pt x="1" y="4"/>
                  <a:pt x="0" y="7"/>
                </a:cubicBezTo>
                <a:cubicBezTo>
                  <a:pt x="1" y="7"/>
                  <a:pt x="1" y="7"/>
                  <a:pt x="1" y="7"/>
                </a:cubicBezTo>
                <a:cubicBezTo>
                  <a:pt x="2" y="4"/>
                  <a:pt x="4" y="2"/>
                  <a:pt x="6" y="2"/>
                </a:cubicBezTo>
                <a:cubicBezTo>
                  <a:pt x="6" y="0"/>
                  <a:pt x="6" y="0"/>
                  <a:pt x="6" y="0"/>
                </a:cubicBezTo>
                <a:moveTo>
                  <a:pt x="10" y="0"/>
                </a:moveTo>
                <a:cubicBezTo>
                  <a:pt x="10" y="1"/>
                  <a:pt x="10" y="1"/>
                  <a:pt x="10" y="1"/>
                </a:cubicBezTo>
                <a:cubicBezTo>
                  <a:pt x="14" y="2"/>
                  <a:pt x="16" y="5"/>
                  <a:pt x="16" y="9"/>
                </a:cubicBezTo>
                <a:cubicBezTo>
                  <a:pt x="16" y="12"/>
                  <a:pt x="14" y="15"/>
                  <a:pt x="10" y="16"/>
                </a:cubicBezTo>
                <a:cubicBezTo>
                  <a:pt x="10" y="17"/>
                  <a:pt x="10" y="17"/>
                  <a:pt x="10" y="17"/>
                </a:cubicBezTo>
                <a:cubicBezTo>
                  <a:pt x="14" y="16"/>
                  <a:pt x="17" y="13"/>
                  <a:pt x="17" y="9"/>
                </a:cubicBezTo>
                <a:cubicBezTo>
                  <a:pt x="17" y="5"/>
                  <a:pt x="14" y="1"/>
                  <a:pt x="10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34" name="Freeform 246"/>
          <p:cNvSpPr>
            <a:spLocks noEditPoints="1"/>
          </p:cNvSpPr>
          <p:nvPr/>
        </p:nvSpPr>
        <p:spPr bwMode="auto">
          <a:xfrm>
            <a:off x="7218289" y="4122738"/>
            <a:ext cx="61912" cy="61912"/>
          </a:xfrm>
          <a:custGeom>
            <a:avLst/>
            <a:gdLst>
              <a:gd name="T0" fmla="*/ 4127 w 15"/>
              <a:gd name="T1" fmla="*/ 41275 h 15"/>
              <a:gd name="T2" fmla="*/ 0 w 15"/>
              <a:gd name="T3" fmla="*/ 41275 h 15"/>
              <a:gd name="T4" fmla="*/ 20637 w 15"/>
              <a:gd name="T5" fmla="*/ 61912 h 15"/>
              <a:gd name="T6" fmla="*/ 20637 w 15"/>
              <a:gd name="T7" fmla="*/ 57785 h 15"/>
              <a:gd name="T8" fmla="*/ 4127 w 15"/>
              <a:gd name="T9" fmla="*/ 41275 h 15"/>
              <a:gd name="T10" fmla="*/ 20637 w 15"/>
              <a:gd name="T11" fmla="*/ 4127 h 15"/>
              <a:gd name="T12" fmla="*/ 0 w 15"/>
              <a:gd name="T13" fmla="*/ 24765 h 15"/>
              <a:gd name="T14" fmla="*/ 4127 w 15"/>
              <a:gd name="T15" fmla="*/ 24765 h 15"/>
              <a:gd name="T16" fmla="*/ 20637 w 15"/>
              <a:gd name="T17" fmla="*/ 8255 h 15"/>
              <a:gd name="T18" fmla="*/ 20637 w 15"/>
              <a:gd name="T19" fmla="*/ 4127 h 15"/>
              <a:gd name="T20" fmla="*/ 37147 w 15"/>
              <a:gd name="T21" fmla="*/ 0 h 15"/>
              <a:gd name="T22" fmla="*/ 37147 w 15"/>
              <a:gd name="T23" fmla="*/ 8255 h 15"/>
              <a:gd name="T24" fmla="*/ 57785 w 15"/>
              <a:gd name="T25" fmla="*/ 33020 h 15"/>
              <a:gd name="T26" fmla="*/ 37147 w 15"/>
              <a:gd name="T27" fmla="*/ 57785 h 15"/>
              <a:gd name="T28" fmla="*/ 37147 w 15"/>
              <a:gd name="T29" fmla="*/ 61912 h 15"/>
              <a:gd name="T30" fmla="*/ 61912 w 15"/>
              <a:gd name="T31" fmla="*/ 33020 h 15"/>
              <a:gd name="T32" fmla="*/ 37147 w 15"/>
              <a:gd name="T33" fmla="*/ 0 h 1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5"/>
              <a:gd name="T52" fmla="*/ 0 h 15"/>
              <a:gd name="T53" fmla="*/ 15 w 15"/>
              <a:gd name="T54" fmla="*/ 15 h 1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5" h="15">
                <a:moveTo>
                  <a:pt x="1" y="10"/>
                </a:moveTo>
                <a:cubicBezTo>
                  <a:pt x="0" y="10"/>
                  <a:pt x="0" y="10"/>
                  <a:pt x="0" y="10"/>
                </a:cubicBezTo>
                <a:cubicBezTo>
                  <a:pt x="1" y="12"/>
                  <a:pt x="3" y="14"/>
                  <a:pt x="5" y="15"/>
                </a:cubicBezTo>
                <a:cubicBezTo>
                  <a:pt x="5" y="14"/>
                  <a:pt x="5" y="14"/>
                  <a:pt x="5" y="14"/>
                </a:cubicBezTo>
                <a:cubicBezTo>
                  <a:pt x="3" y="13"/>
                  <a:pt x="2" y="12"/>
                  <a:pt x="1" y="10"/>
                </a:cubicBezTo>
                <a:moveTo>
                  <a:pt x="5" y="1"/>
                </a:moveTo>
                <a:cubicBezTo>
                  <a:pt x="3" y="1"/>
                  <a:pt x="1" y="3"/>
                  <a:pt x="0" y="6"/>
                </a:cubicBezTo>
                <a:cubicBezTo>
                  <a:pt x="1" y="6"/>
                  <a:pt x="1" y="6"/>
                  <a:pt x="1" y="6"/>
                </a:cubicBezTo>
                <a:cubicBezTo>
                  <a:pt x="2" y="4"/>
                  <a:pt x="3" y="2"/>
                  <a:pt x="5" y="2"/>
                </a:cubicBezTo>
                <a:cubicBezTo>
                  <a:pt x="5" y="1"/>
                  <a:pt x="5" y="1"/>
                  <a:pt x="5" y="1"/>
                </a:cubicBezTo>
                <a:moveTo>
                  <a:pt x="9" y="0"/>
                </a:moveTo>
                <a:cubicBezTo>
                  <a:pt x="9" y="2"/>
                  <a:pt x="9" y="2"/>
                  <a:pt x="9" y="2"/>
                </a:cubicBezTo>
                <a:cubicBezTo>
                  <a:pt x="12" y="2"/>
                  <a:pt x="14" y="5"/>
                  <a:pt x="14" y="8"/>
                </a:cubicBezTo>
                <a:cubicBezTo>
                  <a:pt x="14" y="11"/>
                  <a:pt x="12" y="13"/>
                  <a:pt x="9" y="14"/>
                </a:cubicBezTo>
                <a:cubicBezTo>
                  <a:pt x="9" y="15"/>
                  <a:pt x="9" y="15"/>
                  <a:pt x="9" y="15"/>
                </a:cubicBezTo>
                <a:cubicBezTo>
                  <a:pt x="13" y="14"/>
                  <a:pt x="15" y="11"/>
                  <a:pt x="15" y="8"/>
                </a:cubicBezTo>
                <a:cubicBezTo>
                  <a:pt x="15" y="4"/>
                  <a:pt x="13" y="1"/>
                  <a:pt x="9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35" name="Freeform 247"/>
          <p:cNvSpPr>
            <a:spLocks noEditPoints="1"/>
          </p:cNvSpPr>
          <p:nvPr/>
        </p:nvSpPr>
        <p:spPr bwMode="auto">
          <a:xfrm>
            <a:off x="6675364" y="4056063"/>
            <a:ext cx="17462" cy="576262"/>
          </a:xfrm>
          <a:custGeom>
            <a:avLst/>
            <a:gdLst>
              <a:gd name="T0" fmla="*/ 17462 w 4"/>
              <a:gd name="T1" fmla="*/ 132665 h 139"/>
              <a:gd name="T2" fmla="*/ 4366 w 4"/>
              <a:gd name="T3" fmla="*/ 132665 h 139"/>
              <a:gd name="T4" fmla="*/ 4366 w 4"/>
              <a:gd name="T5" fmla="*/ 132665 h 139"/>
              <a:gd name="T6" fmla="*/ 0 w 4"/>
              <a:gd name="T7" fmla="*/ 132665 h 139"/>
              <a:gd name="T8" fmla="*/ 0 w 4"/>
              <a:gd name="T9" fmla="*/ 576262 h 139"/>
              <a:gd name="T10" fmla="*/ 17462 w 4"/>
              <a:gd name="T11" fmla="*/ 576262 h 139"/>
              <a:gd name="T12" fmla="*/ 17462 w 4"/>
              <a:gd name="T13" fmla="*/ 132665 h 139"/>
              <a:gd name="T14" fmla="*/ 17462 w 4"/>
              <a:gd name="T15" fmla="*/ 0 h 139"/>
              <a:gd name="T16" fmla="*/ 0 w 4"/>
              <a:gd name="T17" fmla="*/ 0 h 139"/>
              <a:gd name="T18" fmla="*/ 0 w 4"/>
              <a:gd name="T19" fmla="*/ 62187 h 139"/>
              <a:gd name="T20" fmla="*/ 4366 w 4"/>
              <a:gd name="T21" fmla="*/ 62187 h 139"/>
              <a:gd name="T22" fmla="*/ 17462 w 4"/>
              <a:gd name="T23" fmla="*/ 66332 h 139"/>
              <a:gd name="T24" fmla="*/ 17462 w 4"/>
              <a:gd name="T25" fmla="*/ 0 h 1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"/>
              <a:gd name="T40" fmla="*/ 0 h 139"/>
              <a:gd name="T41" fmla="*/ 4 w 4"/>
              <a:gd name="T42" fmla="*/ 139 h 1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" h="139">
                <a:moveTo>
                  <a:pt x="4" y="32"/>
                </a:moveTo>
                <a:cubicBezTo>
                  <a:pt x="3" y="32"/>
                  <a:pt x="2" y="32"/>
                  <a:pt x="1" y="32"/>
                </a:cubicBezTo>
                <a:cubicBezTo>
                  <a:pt x="1" y="32"/>
                  <a:pt x="1" y="32"/>
                  <a:pt x="1" y="32"/>
                </a:cubicBezTo>
                <a:cubicBezTo>
                  <a:pt x="1" y="32"/>
                  <a:pt x="0" y="32"/>
                  <a:pt x="0" y="32"/>
                </a:cubicBezTo>
                <a:cubicBezTo>
                  <a:pt x="0" y="139"/>
                  <a:pt x="0" y="139"/>
                  <a:pt x="0" y="139"/>
                </a:cubicBezTo>
                <a:cubicBezTo>
                  <a:pt x="4" y="139"/>
                  <a:pt x="4" y="139"/>
                  <a:pt x="4" y="139"/>
                </a:cubicBezTo>
                <a:cubicBezTo>
                  <a:pt x="4" y="32"/>
                  <a:pt x="4" y="32"/>
                  <a:pt x="4" y="32"/>
                </a:cubicBezTo>
                <a:moveTo>
                  <a:pt x="4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1" y="15"/>
                  <a:pt x="1" y="15"/>
                </a:cubicBezTo>
                <a:cubicBezTo>
                  <a:pt x="2" y="15"/>
                  <a:pt x="3" y="15"/>
                  <a:pt x="4" y="16"/>
                </a:cubicBezTo>
                <a:cubicBezTo>
                  <a:pt x="4" y="0"/>
                  <a:pt x="4" y="0"/>
                  <a:pt x="4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36" name="Freeform 248"/>
          <p:cNvSpPr>
            <a:spLocks/>
          </p:cNvSpPr>
          <p:nvPr/>
        </p:nvSpPr>
        <p:spPr bwMode="auto">
          <a:xfrm>
            <a:off x="6675364" y="4127500"/>
            <a:ext cx="17462" cy="53975"/>
          </a:xfrm>
          <a:custGeom>
            <a:avLst/>
            <a:gdLst>
              <a:gd name="T0" fmla="*/ 4366 w 4"/>
              <a:gd name="T1" fmla="*/ 0 h 13"/>
              <a:gd name="T2" fmla="*/ 0 w 4"/>
              <a:gd name="T3" fmla="*/ 0 h 13"/>
              <a:gd name="T4" fmla="*/ 0 w 4"/>
              <a:gd name="T5" fmla="*/ 20760 h 13"/>
              <a:gd name="T6" fmla="*/ 8731 w 4"/>
              <a:gd name="T7" fmla="*/ 20760 h 13"/>
              <a:gd name="T8" fmla="*/ 8731 w 4"/>
              <a:gd name="T9" fmla="*/ 37367 h 13"/>
              <a:gd name="T10" fmla="*/ 0 w 4"/>
              <a:gd name="T11" fmla="*/ 37367 h 13"/>
              <a:gd name="T12" fmla="*/ 0 w 4"/>
              <a:gd name="T13" fmla="*/ 53975 h 13"/>
              <a:gd name="T14" fmla="*/ 4366 w 4"/>
              <a:gd name="T15" fmla="*/ 53975 h 13"/>
              <a:gd name="T16" fmla="*/ 4366 w 4"/>
              <a:gd name="T17" fmla="*/ 53975 h 13"/>
              <a:gd name="T18" fmla="*/ 17462 w 4"/>
              <a:gd name="T19" fmla="*/ 53975 h 13"/>
              <a:gd name="T20" fmla="*/ 17462 w 4"/>
              <a:gd name="T21" fmla="*/ 4152 h 13"/>
              <a:gd name="T22" fmla="*/ 4366 w 4"/>
              <a:gd name="T23" fmla="*/ 0 h 1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"/>
              <a:gd name="T37" fmla="*/ 0 h 13"/>
              <a:gd name="T38" fmla="*/ 4 w 4"/>
              <a:gd name="T39" fmla="*/ 13 h 1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" h="13">
                <a:moveTo>
                  <a:pt x="1" y="0"/>
                </a:moveTo>
                <a:cubicBezTo>
                  <a:pt x="1" y="0"/>
                  <a:pt x="0" y="0"/>
                  <a:pt x="0" y="0"/>
                </a:cubicBezTo>
                <a:cubicBezTo>
                  <a:pt x="0" y="5"/>
                  <a:pt x="0" y="5"/>
                  <a:pt x="0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9"/>
                  <a:pt x="2" y="9"/>
                  <a:pt x="2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1" y="13"/>
                  <a:pt x="1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2" y="13"/>
                  <a:pt x="3" y="13"/>
                  <a:pt x="4" y="13"/>
                </a:cubicBezTo>
                <a:cubicBezTo>
                  <a:pt x="4" y="1"/>
                  <a:pt x="4" y="1"/>
                  <a:pt x="4" y="1"/>
                </a:cubicBezTo>
                <a:cubicBezTo>
                  <a:pt x="3" y="0"/>
                  <a:pt x="2" y="0"/>
                  <a:pt x="1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37" name="Freeform 249"/>
          <p:cNvSpPr>
            <a:spLocks noEditPoints="1"/>
          </p:cNvSpPr>
          <p:nvPr/>
        </p:nvSpPr>
        <p:spPr bwMode="auto">
          <a:xfrm>
            <a:off x="6675364" y="4119563"/>
            <a:ext cx="17462" cy="69850"/>
          </a:xfrm>
          <a:custGeom>
            <a:avLst/>
            <a:gdLst>
              <a:gd name="T0" fmla="*/ 17462 w 4"/>
              <a:gd name="T1" fmla="*/ 65741 h 17"/>
              <a:gd name="T2" fmla="*/ 4366 w 4"/>
              <a:gd name="T3" fmla="*/ 65741 h 17"/>
              <a:gd name="T4" fmla="*/ 0 w 4"/>
              <a:gd name="T5" fmla="*/ 65741 h 17"/>
              <a:gd name="T6" fmla="*/ 0 w 4"/>
              <a:gd name="T7" fmla="*/ 69850 h 17"/>
              <a:gd name="T8" fmla="*/ 4366 w 4"/>
              <a:gd name="T9" fmla="*/ 69850 h 17"/>
              <a:gd name="T10" fmla="*/ 4366 w 4"/>
              <a:gd name="T11" fmla="*/ 69850 h 17"/>
              <a:gd name="T12" fmla="*/ 17462 w 4"/>
              <a:gd name="T13" fmla="*/ 69850 h 17"/>
              <a:gd name="T14" fmla="*/ 17462 w 4"/>
              <a:gd name="T15" fmla="*/ 65741 h 17"/>
              <a:gd name="T16" fmla="*/ 4366 w 4"/>
              <a:gd name="T17" fmla="*/ 0 h 17"/>
              <a:gd name="T18" fmla="*/ 0 w 4"/>
              <a:gd name="T19" fmla="*/ 0 h 17"/>
              <a:gd name="T20" fmla="*/ 0 w 4"/>
              <a:gd name="T21" fmla="*/ 4109 h 17"/>
              <a:gd name="T22" fmla="*/ 4366 w 4"/>
              <a:gd name="T23" fmla="*/ 4109 h 17"/>
              <a:gd name="T24" fmla="*/ 17462 w 4"/>
              <a:gd name="T25" fmla="*/ 8218 h 17"/>
              <a:gd name="T26" fmla="*/ 17462 w 4"/>
              <a:gd name="T27" fmla="*/ 4109 h 17"/>
              <a:gd name="T28" fmla="*/ 4366 w 4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"/>
              <a:gd name="T46" fmla="*/ 0 h 17"/>
              <a:gd name="T47" fmla="*/ 4 w 4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" h="17">
                <a:moveTo>
                  <a:pt x="4" y="16"/>
                </a:moveTo>
                <a:cubicBezTo>
                  <a:pt x="3" y="16"/>
                  <a:pt x="2" y="16"/>
                  <a:pt x="1" y="16"/>
                </a:cubicBezTo>
                <a:cubicBezTo>
                  <a:pt x="1" y="16"/>
                  <a:pt x="0" y="16"/>
                  <a:pt x="0" y="1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1" y="17"/>
                  <a:pt x="1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2" y="17"/>
                  <a:pt x="3" y="17"/>
                  <a:pt x="4" y="17"/>
                </a:cubicBezTo>
                <a:cubicBezTo>
                  <a:pt x="4" y="16"/>
                  <a:pt x="4" y="16"/>
                  <a:pt x="4" y="16"/>
                </a:cubicBezTo>
                <a:moveTo>
                  <a:pt x="1" y="0"/>
                </a:moveTo>
                <a:cubicBezTo>
                  <a:pt x="1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1"/>
                  <a:pt x="1" y="1"/>
                </a:cubicBezTo>
                <a:cubicBezTo>
                  <a:pt x="2" y="1"/>
                  <a:pt x="3" y="1"/>
                  <a:pt x="4" y="2"/>
                </a:cubicBezTo>
                <a:cubicBezTo>
                  <a:pt x="4" y="1"/>
                  <a:pt x="4" y="1"/>
                  <a:pt x="4" y="1"/>
                </a:cubicBezTo>
                <a:cubicBezTo>
                  <a:pt x="3" y="0"/>
                  <a:pt x="2" y="0"/>
                  <a:pt x="1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38" name="Freeform 250"/>
          <p:cNvSpPr>
            <a:spLocks noEditPoints="1"/>
          </p:cNvSpPr>
          <p:nvPr/>
        </p:nvSpPr>
        <p:spPr bwMode="auto">
          <a:xfrm>
            <a:off x="6675364" y="4122738"/>
            <a:ext cx="17462" cy="61912"/>
          </a:xfrm>
          <a:custGeom>
            <a:avLst/>
            <a:gdLst>
              <a:gd name="T0" fmla="*/ 17462 w 4"/>
              <a:gd name="T1" fmla="*/ 57785 h 15"/>
              <a:gd name="T2" fmla="*/ 4366 w 4"/>
              <a:gd name="T3" fmla="*/ 57785 h 15"/>
              <a:gd name="T4" fmla="*/ 4366 w 4"/>
              <a:gd name="T5" fmla="*/ 57785 h 15"/>
              <a:gd name="T6" fmla="*/ 0 w 4"/>
              <a:gd name="T7" fmla="*/ 57785 h 15"/>
              <a:gd name="T8" fmla="*/ 0 w 4"/>
              <a:gd name="T9" fmla="*/ 61912 h 15"/>
              <a:gd name="T10" fmla="*/ 4366 w 4"/>
              <a:gd name="T11" fmla="*/ 61912 h 15"/>
              <a:gd name="T12" fmla="*/ 17462 w 4"/>
              <a:gd name="T13" fmla="*/ 61912 h 15"/>
              <a:gd name="T14" fmla="*/ 17462 w 4"/>
              <a:gd name="T15" fmla="*/ 57785 h 15"/>
              <a:gd name="T16" fmla="*/ 4366 w 4"/>
              <a:gd name="T17" fmla="*/ 0 h 15"/>
              <a:gd name="T18" fmla="*/ 0 w 4"/>
              <a:gd name="T19" fmla="*/ 0 h 15"/>
              <a:gd name="T20" fmla="*/ 0 w 4"/>
              <a:gd name="T21" fmla="*/ 4127 h 15"/>
              <a:gd name="T22" fmla="*/ 4366 w 4"/>
              <a:gd name="T23" fmla="*/ 4127 h 15"/>
              <a:gd name="T24" fmla="*/ 17462 w 4"/>
              <a:gd name="T25" fmla="*/ 8255 h 15"/>
              <a:gd name="T26" fmla="*/ 17462 w 4"/>
              <a:gd name="T27" fmla="*/ 4127 h 15"/>
              <a:gd name="T28" fmla="*/ 4366 w 4"/>
              <a:gd name="T29" fmla="*/ 0 h 1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"/>
              <a:gd name="T46" fmla="*/ 0 h 15"/>
              <a:gd name="T47" fmla="*/ 4 w 4"/>
              <a:gd name="T48" fmla="*/ 15 h 1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" h="15">
                <a:moveTo>
                  <a:pt x="4" y="14"/>
                </a:moveTo>
                <a:cubicBezTo>
                  <a:pt x="3" y="14"/>
                  <a:pt x="2" y="14"/>
                  <a:pt x="1" y="14"/>
                </a:cubicBezTo>
                <a:cubicBezTo>
                  <a:pt x="1" y="14"/>
                  <a:pt x="1" y="14"/>
                  <a:pt x="1" y="14"/>
                </a:cubicBezTo>
                <a:cubicBezTo>
                  <a:pt x="1" y="14"/>
                  <a:pt x="0" y="14"/>
                  <a:pt x="0" y="14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1" y="15"/>
                  <a:pt x="1" y="15"/>
                </a:cubicBezTo>
                <a:cubicBezTo>
                  <a:pt x="2" y="15"/>
                  <a:pt x="3" y="15"/>
                  <a:pt x="4" y="15"/>
                </a:cubicBezTo>
                <a:cubicBezTo>
                  <a:pt x="4" y="14"/>
                  <a:pt x="4" y="14"/>
                  <a:pt x="4" y="14"/>
                </a:cubicBezTo>
                <a:moveTo>
                  <a:pt x="1" y="0"/>
                </a:moveTo>
                <a:cubicBezTo>
                  <a:pt x="1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1"/>
                  <a:pt x="1" y="1"/>
                </a:cubicBezTo>
                <a:cubicBezTo>
                  <a:pt x="2" y="1"/>
                  <a:pt x="3" y="1"/>
                  <a:pt x="4" y="2"/>
                </a:cubicBezTo>
                <a:cubicBezTo>
                  <a:pt x="4" y="1"/>
                  <a:pt x="4" y="1"/>
                  <a:pt x="4" y="1"/>
                </a:cubicBezTo>
                <a:cubicBezTo>
                  <a:pt x="3" y="0"/>
                  <a:pt x="2" y="0"/>
                  <a:pt x="1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39" name="Freeform 251"/>
          <p:cNvSpPr>
            <a:spLocks noEditPoints="1"/>
          </p:cNvSpPr>
          <p:nvPr/>
        </p:nvSpPr>
        <p:spPr bwMode="auto">
          <a:xfrm>
            <a:off x="7238926" y="4056063"/>
            <a:ext cx="17463" cy="576262"/>
          </a:xfrm>
          <a:custGeom>
            <a:avLst/>
            <a:gdLst>
              <a:gd name="T0" fmla="*/ 0 w 4"/>
              <a:gd name="T1" fmla="*/ 132665 h 139"/>
              <a:gd name="T2" fmla="*/ 0 w 4"/>
              <a:gd name="T3" fmla="*/ 576262 h 139"/>
              <a:gd name="T4" fmla="*/ 17463 w 4"/>
              <a:gd name="T5" fmla="*/ 576262 h 139"/>
              <a:gd name="T6" fmla="*/ 17463 w 4"/>
              <a:gd name="T7" fmla="*/ 132665 h 139"/>
              <a:gd name="T8" fmla="*/ 8732 w 4"/>
              <a:gd name="T9" fmla="*/ 132665 h 139"/>
              <a:gd name="T10" fmla="*/ 8732 w 4"/>
              <a:gd name="T11" fmla="*/ 132665 h 139"/>
              <a:gd name="T12" fmla="*/ 0 w 4"/>
              <a:gd name="T13" fmla="*/ 132665 h 139"/>
              <a:gd name="T14" fmla="*/ 17463 w 4"/>
              <a:gd name="T15" fmla="*/ 0 h 139"/>
              <a:gd name="T16" fmla="*/ 0 w 4"/>
              <a:gd name="T17" fmla="*/ 0 h 139"/>
              <a:gd name="T18" fmla="*/ 0 w 4"/>
              <a:gd name="T19" fmla="*/ 62187 h 139"/>
              <a:gd name="T20" fmla="*/ 8732 w 4"/>
              <a:gd name="T21" fmla="*/ 62187 h 139"/>
              <a:gd name="T22" fmla="*/ 17463 w 4"/>
              <a:gd name="T23" fmla="*/ 62187 h 139"/>
              <a:gd name="T24" fmla="*/ 17463 w 4"/>
              <a:gd name="T25" fmla="*/ 0 h 1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"/>
              <a:gd name="T40" fmla="*/ 0 h 139"/>
              <a:gd name="T41" fmla="*/ 4 w 4"/>
              <a:gd name="T42" fmla="*/ 139 h 1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" h="139">
                <a:moveTo>
                  <a:pt x="0" y="32"/>
                </a:moveTo>
                <a:cubicBezTo>
                  <a:pt x="0" y="139"/>
                  <a:pt x="0" y="139"/>
                  <a:pt x="0" y="139"/>
                </a:cubicBezTo>
                <a:cubicBezTo>
                  <a:pt x="4" y="139"/>
                  <a:pt x="4" y="139"/>
                  <a:pt x="4" y="139"/>
                </a:cubicBezTo>
                <a:cubicBezTo>
                  <a:pt x="4" y="32"/>
                  <a:pt x="4" y="32"/>
                  <a:pt x="4" y="32"/>
                </a:cubicBezTo>
                <a:cubicBezTo>
                  <a:pt x="4" y="32"/>
                  <a:pt x="3" y="32"/>
                  <a:pt x="2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2" y="32"/>
                  <a:pt x="1" y="32"/>
                  <a:pt x="0" y="32"/>
                </a:cubicBezTo>
                <a:moveTo>
                  <a:pt x="4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5"/>
                  <a:pt x="2" y="15"/>
                  <a:pt x="2" y="15"/>
                </a:cubicBezTo>
                <a:cubicBezTo>
                  <a:pt x="3" y="15"/>
                  <a:pt x="4" y="15"/>
                  <a:pt x="4" y="15"/>
                </a:cubicBezTo>
                <a:cubicBezTo>
                  <a:pt x="4" y="0"/>
                  <a:pt x="4" y="0"/>
                  <a:pt x="4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40" name="Freeform 252"/>
          <p:cNvSpPr>
            <a:spLocks/>
          </p:cNvSpPr>
          <p:nvPr/>
        </p:nvSpPr>
        <p:spPr bwMode="auto">
          <a:xfrm>
            <a:off x="7238926" y="4127500"/>
            <a:ext cx="17463" cy="53975"/>
          </a:xfrm>
          <a:custGeom>
            <a:avLst/>
            <a:gdLst>
              <a:gd name="T0" fmla="*/ 8732 w 4"/>
              <a:gd name="T1" fmla="*/ 0 h 13"/>
              <a:gd name="T2" fmla="*/ 0 w 4"/>
              <a:gd name="T3" fmla="*/ 4152 h 13"/>
              <a:gd name="T4" fmla="*/ 0 w 4"/>
              <a:gd name="T5" fmla="*/ 20760 h 13"/>
              <a:gd name="T6" fmla="*/ 4366 w 4"/>
              <a:gd name="T7" fmla="*/ 20760 h 13"/>
              <a:gd name="T8" fmla="*/ 4366 w 4"/>
              <a:gd name="T9" fmla="*/ 37367 h 13"/>
              <a:gd name="T10" fmla="*/ 0 w 4"/>
              <a:gd name="T11" fmla="*/ 37367 h 13"/>
              <a:gd name="T12" fmla="*/ 0 w 4"/>
              <a:gd name="T13" fmla="*/ 53975 h 13"/>
              <a:gd name="T14" fmla="*/ 8732 w 4"/>
              <a:gd name="T15" fmla="*/ 53975 h 13"/>
              <a:gd name="T16" fmla="*/ 8732 w 4"/>
              <a:gd name="T17" fmla="*/ 53975 h 13"/>
              <a:gd name="T18" fmla="*/ 17463 w 4"/>
              <a:gd name="T19" fmla="*/ 53975 h 13"/>
              <a:gd name="T20" fmla="*/ 17463 w 4"/>
              <a:gd name="T21" fmla="*/ 4152 h 13"/>
              <a:gd name="T22" fmla="*/ 8732 w 4"/>
              <a:gd name="T23" fmla="*/ 0 h 1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"/>
              <a:gd name="T37" fmla="*/ 0 h 13"/>
              <a:gd name="T38" fmla="*/ 4 w 4"/>
              <a:gd name="T39" fmla="*/ 13 h 1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" h="13">
                <a:moveTo>
                  <a:pt x="2" y="0"/>
                </a:moveTo>
                <a:cubicBezTo>
                  <a:pt x="2" y="0"/>
                  <a:pt x="1" y="0"/>
                  <a:pt x="0" y="1"/>
                </a:cubicBezTo>
                <a:cubicBezTo>
                  <a:pt x="0" y="5"/>
                  <a:pt x="0" y="5"/>
                  <a:pt x="0" y="5"/>
                </a:cubicBezTo>
                <a:cubicBezTo>
                  <a:pt x="1" y="5"/>
                  <a:pt x="1" y="5"/>
                  <a:pt x="1" y="5"/>
                </a:cubicBezTo>
                <a:cubicBezTo>
                  <a:pt x="1" y="9"/>
                  <a:pt x="1" y="9"/>
                  <a:pt x="1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13"/>
                  <a:pt x="2" y="13"/>
                  <a:pt x="2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3" y="13"/>
                  <a:pt x="4" y="13"/>
                  <a:pt x="4" y="13"/>
                </a:cubicBezTo>
                <a:cubicBezTo>
                  <a:pt x="4" y="1"/>
                  <a:pt x="4" y="1"/>
                  <a:pt x="4" y="1"/>
                </a:cubicBezTo>
                <a:cubicBezTo>
                  <a:pt x="4" y="0"/>
                  <a:pt x="3" y="0"/>
                  <a:pt x="2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41" name="Freeform 253"/>
          <p:cNvSpPr>
            <a:spLocks noEditPoints="1"/>
          </p:cNvSpPr>
          <p:nvPr/>
        </p:nvSpPr>
        <p:spPr bwMode="auto">
          <a:xfrm>
            <a:off x="7238926" y="4119563"/>
            <a:ext cx="17463" cy="69850"/>
          </a:xfrm>
          <a:custGeom>
            <a:avLst/>
            <a:gdLst>
              <a:gd name="T0" fmla="*/ 0 w 4"/>
              <a:gd name="T1" fmla="*/ 65741 h 17"/>
              <a:gd name="T2" fmla="*/ 0 w 4"/>
              <a:gd name="T3" fmla="*/ 69850 h 17"/>
              <a:gd name="T4" fmla="*/ 8732 w 4"/>
              <a:gd name="T5" fmla="*/ 69850 h 17"/>
              <a:gd name="T6" fmla="*/ 8732 w 4"/>
              <a:gd name="T7" fmla="*/ 69850 h 17"/>
              <a:gd name="T8" fmla="*/ 17463 w 4"/>
              <a:gd name="T9" fmla="*/ 69850 h 17"/>
              <a:gd name="T10" fmla="*/ 17463 w 4"/>
              <a:gd name="T11" fmla="*/ 65741 h 17"/>
              <a:gd name="T12" fmla="*/ 8732 w 4"/>
              <a:gd name="T13" fmla="*/ 65741 h 17"/>
              <a:gd name="T14" fmla="*/ 0 w 4"/>
              <a:gd name="T15" fmla="*/ 65741 h 17"/>
              <a:gd name="T16" fmla="*/ 8732 w 4"/>
              <a:gd name="T17" fmla="*/ 0 h 17"/>
              <a:gd name="T18" fmla="*/ 0 w 4"/>
              <a:gd name="T19" fmla="*/ 0 h 17"/>
              <a:gd name="T20" fmla="*/ 0 w 4"/>
              <a:gd name="T21" fmla="*/ 8218 h 17"/>
              <a:gd name="T22" fmla="*/ 8732 w 4"/>
              <a:gd name="T23" fmla="*/ 4109 h 17"/>
              <a:gd name="T24" fmla="*/ 17463 w 4"/>
              <a:gd name="T25" fmla="*/ 4109 h 17"/>
              <a:gd name="T26" fmla="*/ 17463 w 4"/>
              <a:gd name="T27" fmla="*/ 0 h 17"/>
              <a:gd name="T28" fmla="*/ 8732 w 4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"/>
              <a:gd name="T46" fmla="*/ 0 h 17"/>
              <a:gd name="T47" fmla="*/ 4 w 4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" h="17">
                <a:moveTo>
                  <a:pt x="0" y="16"/>
                </a:moveTo>
                <a:cubicBezTo>
                  <a:pt x="0" y="17"/>
                  <a:pt x="0" y="17"/>
                  <a:pt x="0" y="17"/>
                </a:cubicBezTo>
                <a:cubicBezTo>
                  <a:pt x="1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3" y="17"/>
                  <a:pt x="4" y="17"/>
                  <a:pt x="4" y="17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6"/>
                  <a:pt x="3" y="16"/>
                  <a:pt x="2" y="16"/>
                </a:cubicBezTo>
                <a:cubicBezTo>
                  <a:pt x="2" y="16"/>
                  <a:pt x="1" y="16"/>
                  <a:pt x="0" y="16"/>
                </a:cubicBezTo>
                <a:moveTo>
                  <a:pt x="2" y="0"/>
                </a:moveTo>
                <a:cubicBezTo>
                  <a:pt x="2" y="0"/>
                  <a:pt x="1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1" y="1"/>
                  <a:pt x="2" y="1"/>
                  <a:pt x="2" y="1"/>
                </a:cubicBezTo>
                <a:cubicBezTo>
                  <a:pt x="3" y="1"/>
                  <a:pt x="4" y="1"/>
                  <a:pt x="4" y="1"/>
                </a:cubicBezTo>
                <a:cubicBezTo>
                  <a:pt x="4" y="0"/>
                  <a:pt x="4" y="0"/>
                  <a:pt x="4" y="0"/>
                </a:cubicBezTo>
                <a:cubicBezTo>
                  <a:pt x="4" y="0"/>
                  <a:pt x="3" y="0"/>
                  <a:pt x="2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42" name="Freeform 254"/>
          <p:cNvSpPr>
            <a:spLocks noEditPoints="1"/>
          </p:cNvSpPr>
          <p:nvPr/>
        </p:nvSpPr>
        <p:spPr bwMode="auto">
          <a:xfrm>
            <a:off x="7238926" y="4122738"/>
            <a:ext cx="17463" cy="61912"/>
          </a:xfrm>
          <a:custGeom>
            <a:avLst/>
            <a:gdLst>
              <a:gd name="T0" fmla="*/ 0 w 4"/>
              <a:gd name="T1" fmla="*/ 57785 h 15"/>
              <a:gd name="T2" fmla="*/ 0 w 4"/>
              <a:gd name="T3" fmla="*/ 61912 h 15"/>
              <a:gd name="T4" fmla="*/ 8732 w 4"/>
              <a:gd name="T5" fmla="*/ 61912 h 15"/>
              <a:gd name="T6" fmla="*/ 17463 w 4"/>
              <a:gd name="T7" fmla="*/ 61912 h 15"/>
              <a:gd name="T8" fmla="*/ 17463 w 4"/>
              <a:gd name="T9" fmla="*/ 57785 h 15"/>
              <a:gd name="T10" fmla="*/ 8732 w 4"/>
              <a:gd name="T11" fmla="*/ 57785 h 15"/>
              <a:gd name="T12" fmla="*/ 8732 w 4"/>
              <a:gd name="T13" fmla="*/ 57785 h 15"/>
              <a:gd name="T14" fmla="*/ 0 w 4"/>
              <a:gd name="T15" fmla="*/ 57785 h 15"/>
              <a:gd name="T16" fmla="*/ 8732 w 4"/>
              <a:gd name="T17" fmla="*/ 0 h 15"/>
              <a:gd name="T18" fmla="*/ 0 w 4"/>
              <a:gd name="T19" fmla="*/ 4127 h 15"/>
              <a:gd name="T20" fmla="*/ 0 w 4"/>
              <a:gd name="T21" fmla="*/ 8255 h 15"/>
              <a:gd name="T22" fmla="*/ 8732 w 4"/>
              <a:gd name="T23" fmla="*/ 4127 h 15"/>
              <a:gd name="T24" fmla="*/ 17463 w 4"/>
              <a:gd name="T25" fmla="*/ 8255 h 15"/>
              <a:gd name="T26" fmla="*/ 17463 w 4"/>
              <a:gd name="T27" fmla="*/ 0 h 15"/>
              <a:gd name="T28" fmla="*/ 8732 w 4"/>
              <a:gd name="T29" fmla="*/ 0 h 1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"/>
              <a:gd name="T46" fmla="*/ 0 h 15"/>
              <a:gd name="T47" fmla="*/ 4 w 4"/>
              <a:gd name="T48" fmla="*/ 15 h 1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" h="15">
                <a:moveTo>
                  <a:pt x="0" y="14"/>
                </a:moveTo>
                <a:cubicBezTo>
                  <a:pt x="0" y="15"/>
                  <a:pt x="0" y="15"/>
                  <a:pt x="0" y="15"/>
                </a:cubicBezTo>
                <a:cubicBezTo>
                  <a:pt x="1" y="15"/>
                  <a:pt x="2" y="15"/>
                  <a:pt x="2" y="15"/>
                </a:cubicBezTo>
                <a:cubicBezTo>
                  <a:pt x="3" y="15"/>
                  <a:pt x="4" y="15"/>
                  <a:pt x="4" y="15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3" y="14"/>
                  <a:pt x="2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2" y="14"/>
                  <a:pt x="1" y="14"/>
                  <a:pt x="0" y="14"/>
                </a:cubicBezTo>
                <a:moveTo>
                  <a:pt x="2" y="0"/>
                </a:moveTo>
                <a:cubicBezTo>
                  <a:pt x="2" y="0"/>
                  <a:pt x="1" y="0"/>
                  <a:pt x="0" y="1"/>
                </a:cubicBezTo>
                <a:cubicBezTo>
                  <a:pt x="0" y="2"/>
                  <a:pt x="0" y="2"/>
                  <a:pt x="0" y="2"/>
                </a:cubicBezTo>
                <a:cubicBezTo>
                  <a:pt x="1" y="1"/>
                  <a:pt x="2" y="1"/>
                  <a:pt x="2" y="1"/>
                </a:cubicBezTo>
                <a:cubicBezTo>
                  <a:pt x="3" y="1"/>
                  <a:pt x="4" y="1"/>
                  <a:pt x="4" y="2"/>
                </a:cubicBezTo>
                <a:cubicBezTo>
                  <a:pt x="4" y="0"/>
                  <a:pt x="4" y="0"/>
                  <a:pt x="4" y="0"/>
                </a:cubicBezTo>
                <a:cubicBezTo>
                  <a:pt x="4" y="0"/>
                  <a:pt x="3" y="0"/>
                  <a:pt x="2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43" name="Rectangle 255"/>
          <p:cNvSpPr>
            <a:spLocks noChangeArrowheads="1"/>
          </p:cNvSpPr>
          <p:nvPr/>
        </p:nvSpPr>
        <p:spPr bwMode="auto">
          <a:xfrm>
            <a:off x="7126214" y="3902075"/>
            <a:ext cx="18915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D0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44" name="Rectangle 256"/>
          <p:cNvSpPr>
            <a:spLocks noChangeArrowheads="1"/>
          </p:cNvSpPr>
          <p:nvPr/>
        </p:nvSpPr>
        <p:spPr bwMode="auto">
          <a:xfrm>
            <a:off x="6600751" y="3902075"/>
            <a:ext cx="16671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D1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45" name="Freeform 257"/>
          <p:cNvSpPr>
            <a:spLocks/>
          </p:cNvSpPr>
          <p:nvPr/>
        </p:nvSpPr>
        <p:spPr bwMode="auto">
          <a:xfrm>
            <a:off x="7011914" y="4735513"/>
            <a:ext cx="98425" cy="50800"/>
          </a:xfrm>
          <a:custGeom>
            <a:avLst/>
            <a:gdLst>
              <a:gd name="T0" fmla="*/ 0 w 62"/>
              <a:gd name="T1" fmla="*/ 0 h 32"/>
              <a:gd name="T2" fmla="*/ 0 w 62"/>
              <a:gd name="T3" fmla="*/ 17462 h 32"/>
              <a:gd name="T4" fmla="*/ 53975 w 62"/>
              <a:gd name="T5" fmla="*/ 17462 h 32"/>
              <a:gd name="T6" fmla="*/ 53975 w 62"/>
              <a:gd name="T7" fmla="*/ 33337 h 32"/>
              <a:gd name="T8" fmla="*/ 0 w 62"/>
              <a:gd name="T9" fmla="*/ 33337 h 32"/>
              <a:gd name="T10" fmla="*/ 0 w 62"/>
              <a:gd name="T11" fmla="*/ 50800 h 32"/>
              <a:gd name="T12" fmla="*/ 98425 w 62"/>
              <a:gd name="T13" fmla="*/ 25400 h 32"/>
              <a:gd name="T14" fmla="*/ 0 w 62"/>
              <a:gd name="T15" fmla="*/ 0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2"/>
              <a:gd name="T25" fmla="*/ 0 h 32"/>
              <a:gd name="T26" fmla="*/ 62 w 62"/>
              <a:gd name="T27" fmla="*/ 32 h 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2" h="32">
                <a:moveTo>
                  <a:pt x="0" y="0"/>
                </a:moveTo>
                <a:lnTo>
                  <a:pt x="0" y="11"/>
                </a:lnTo>
                <a:lnTo>
                  <a:pt x="34" y="11"/>
                </a:lnTo>
                <a:lnTo>
                  <a:pt x="34" y="21"/>
                </a:lnTo>
                <a:lnTo>
                  <a:pt x="0" y="21"/>
                </a:lnTo>
                <a:lnTo>
                  <a:pt x="0" y="32"/>
                </a:lnTo>
                <a:lnTo>
                  <a:pt x="62" y="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46" name="Freeform 258"/>
          <p:cNvSpPr>
            <a:spLocks/>
          </p:cNvSpPr>
          <p:nvPr/>
        </p:nvSpPr>
        <p:spPr bwMode="auto">
          <a:xfrm>
            <a:off x="7011914" y="4735513"/>
            <a:ext cx="98425" cy="50800"/>
          </a:xfrm>
          <a:custGeom>
            <a:avLst/>
            <a:gdLst>
              <a:gd name="T0" fmla="*/ 0 w 62"/>
              <a:gd name="T1" fmla="*/ 0 h 32"/>
              <a:gd name="T2" fmla="*/ 0 w 62"/>
              <a:gd name="T3" fmla="*/ 17462 h 32"/>
              <a:gd name="T4" fmla="*/ 53975 w 62"/>
              <a:gd name="T5" fmla="*/ 17462 h 32"/>
              <a:gd name="T6" fmla="*/ 53975 w 62"/>
              <a:gd name="T7" fmla="*/ 33337 h 32"/>
              <a:gd name="T8" fmla="*/ 0 w 62"/>
              <a:gd name="T9" fmla="*/ 33337 h 32"/>
              <a:gd name="T10" fmla="*/ 0 w 62"/>
              <a:gd name="T11" fmla="*/ 50800 h 32"/>
              <a:gd name="T12" fmla="*/ 98425 w 62"/>
              <a:gd name="T13" fmla="*/ 25400 h 32"/>
              <a:gd name="T14" fmla="*/ 0 w 62"/>
              <a:gd name="T15" fmla="*/ 0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2"/>
              <a:gd name="T25" fmla="*/ 0 h 32"/>
              <a:gd name="T26" fmla="*/ 62 w 62"/>
              <a:gd name="T27" fmla="*/ 32 h 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2" h="32">
                <a:moveTo>
                  <a:pt x="0" y="0"/>
                </a:moveTo>
                <a:lnTo>
                  <a:pt x="0" y="11"/>
                </a:lnTo>
                <a:lnTo>
                  <a:pt x="34" y="11"/>
                </a:lnTo>
                <a:lnTo>
                  <a:pt x="34" y="21"/>
                </a:lnTo>
                <a:lnTo>
                  <a:pt x="0" y="21"/>
                </a:lnTo>
                <a:lnTo>
                  <a:pt x="0" y="32"/>
                </a:lnTo>
                <a:lnTo>
                  <a:pt x="62" y="16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47" name="Rectangle 259"/>
          <p:cNvSpPr>
            <a:spLocks noChangeArrowheads="1"/>
          </p:cNvSpPr>
          <p:nvPr/>
        </p:nvSpPr>
        <p:spPr bwMode="auto">
          <a:xfrm>
            <a:off x="6981751" y="4752975"/>
            <a:ext cx="30163" cy="158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48" name="Rectangle 260"/>
          <p:cNvSpPr>
            <a:spLocks noChangeArrowheads="1"/>
          </p:cNvSpPr>
          <p:nvPr/>
        </p:nvSpPr>
        <p:spPr bwMode="auto">
          <a:xfrm>
            <a:off x="6981751" y="4752975"/>
            <a:ext cx="30163" cy="1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49" name="Rectangle 261"/>
          <p:cNvSpPr>
            <a:spLocks noChangeArrowheads="1"/>
          </p:cNvSpPr>
          <p:nvPr/>
        </p:nvSpPr>
        <p:spPr bwMode="auto">
          <a:xfrm>
            <a:off x="7011914" y="4752975"/>
            <a:ext cx="53975" cy="158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50" name="Rectangle 262"/>
          <p:cNvSpPr>
            <a:spLocks noChangeArrowheads="1"/>
          </p:cNvSpPr>
          <p:nvPr/>
        </p:nvSpPr>
        <p:spPr bwMode="auto">
          <a:xfrm>
            <a:off x="7011914" y="4752975"/>
            <a:ext cx="53975" cy="1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51" name="Freeform 263"/>
          <p:cNvSpPr>
            <a:spLocks/>
          </p:cNvSpPr>
          <p:nvPr/>
        </p:nvSpPr>
        <p:spPr bwMode="auto">
          <a:xfrm>
            <a:off x="6502326" y="4148138"/>
            <a:ext cx="144463" cy="111125"/>
          </a:xfrm>
          <a:custGeom>
            <a:avLst/>
            <a:gdLst>
              <a:gd name="T0" fmla="*/ 144463 w 35"/>
              <a:gd name="T1" fmla="*/ 0 h 27"/>
              <a:gd name="T2" fmla="*/ 0 w 35"/>
              <a:gd name="T3" fmla="*/ 0 h 27"/>
              <a:gd name="T4" fmla="*/ 0 w 35"/>
              <a:gd name="T5" fmla="*/ 111125 h 27"/>
              <a:gd name="T6" fmla="*/ 16510 w 35"/>
              <a:gd name="T7" fmla="*/ 111125 h 27"/>
              <a:gd name="T8" fmla="*/ 16510 w 35"/>
              <a:gd name="T9" fmla="*/ 16463 h 27"/>
              <a:gd name="T10" fmla="*/ 144463 w 35"/>
              <a:gd name="T11" fmla="*/ 16463 h 27"/>
              <a:gd name="T12" fmla="*/ 144463 w 35"/>
              <a:gd name="T13" fmla="*/ 8231 h 27"/>
              <a:gd name="T14" fmla="*/ 144463 w 35"/>
              <a:gd name="T15" fmla="*/ 0 h 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"/>
              <a:gd name="T25" fmla="*/ 0 h 27"/>
              <a:gd name="T26" fmla="*/ 35 w 35"/>
              <a:gd name="T27" fmla="*/ 27 h 2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" h="27">
                <a:moveTo>
                  <a:pt x="3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7"/>
                  <a:pt x="0" y="27"/>
                  <a:pt x="0" y="27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4"/>
                  <a:pt x="4" y="4"/>
                  <a:pt x="4" y="4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3"/>
                  <a:pt x="35" y="3"/>
                  <a:pt x="35" y="2"/>
                </a:cubicBezTo>
                <a:cubicBezTo>
                  <a:pt x="35" y="1"/>
                  <a:pt x="35" y="1"/>
                  <a:pt x="35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52" name="Freeform 264"/>
          <p:cNvSpPr>
            <a:spLocks/>
          </p:cNvSpPr>
          <p:nvPr/>
        </p:nvSpPr>
        <p:spPr bwMode="auto">
          <a:xfrm>
            <a:off x="6654726" y="4148138"/>
            <a:ext cx="20638" cy="15875"/>
          </a:xfrm>
          <a:custGeom>
            <a:avLst/>
            <a:gdLst>
              <a:gd name="T0" fmla="*/ 20638 w 5"/>
              <a:gd name="T1" fmla="*/ 0 h 4"/>
              <a:gd name="T2" fmla="*/ 0 w 5"/>
              <a:gd name="T3" fmla="*/ 0 h 4"/>
              <a:gd name="T4" fmla="*/ 0 w 5"/>
              <a:gd name="T5" fmla="*/ 7938 h 4"/>
              <a:gd name="T6" fmla="*/ 0 w 5"/>
              <a:gd name="T7" fmla="*/ 15875 h 4"/>
              <a:gd name="T8" fmla="*/ 20638 w 5"/>
              <a:gd name="T9" fmla="*/ 15875 h 4"/>
              <a:gd name="T10" fmla="*/ 20638 w 5"/>
              <a:gd name="T11" fmla="*/ 0 h 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"/>
              <a:gd name="T19" fmla="*/ 0 h 4"/>
              <a:gd name="T20" fmla="*/ 5 w 5"/>
              <a:gd name="T21" fmla="*/ 4 h 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" h="4">
                <a:moveTo>
                  <a:pt x="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2"/>
                </a:cubicBezTo>
                <a:cubicBezTo>
                  <a:pt x="0" y="3"/>
                  <a:pt x="0" y="3"/>
                  <a:pt x="0" y="4"/>
                </a:cubicBezTo>
                <a:cubicBezTo>
                  <a:pt x="5" y="4"/>
                  <a:pt x="5" y="4"/>
                  <a:pt x="5" y="4"/>
                </a:cubicBezTo>
                <a:cubicBezTo>
                  <a:pt x="5" y="0"/>
                  <a:pt x="5" y="0"/>
                  <a:pt x="5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53" name="Freeform 265"/>
          <p:cNvSpPr>
            <a:spLocks/>
          </p:cNvSpPr>
          <p:nvPr/>
        </p:nvSpPr>
        <p:spPr bwMode="auto">
          <a:xfrm>
            <a:off x="6646789" y="4148138"/>
            <a:ext cx="4762" cy="15875"/>
          </a:xfrm>
          <a:custGeom>
            <a:avLst/>
            <a:gdLst>
              <a:gd name="T0" fmla="*/ 4762 w 1"/>
              <a:gd name="T1" fmla="*/ 0 h 4"/>
              <a:gd name="T2" fmla="*/ 0 w 1"/>
              <a:gd name="T3" fmla="*/ 0 h 4"/>
              <a:gd name="T4" fmla="*/ 0 w 1"/>
              <a:gd name="T5" fmla="*/ 7938 h 4"/>
              <a:gd name="T6" fmla="*/ 0 w 1"/>
              <a:gd name="T7" fmla="*/ 15875 h 4"/>
              <a:gd name="T8" fmla="*/ 4762 w 1"/>
              <a:gd name="T9" fmla="*/ 15875 h 4"/>
              <a:gd name="T10" fmla="*/ 4762 w 1"/>
              <a:gd name="T11" fmla="*/ 7938 h 4"/>
              <a:gd name="T12" fmla="*/ 4762 w 1"/>
              <a:gd name="T13" fmla="*/ 0 h 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"/>
              <a:gd name="T22" fmla="*/ 0 h 4"/>
              <a:gd name="T23" fmla="*/ 1 w 1"/>
              <a:gd name="T24" fmla="*/ 4 h 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" h="4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2"/>
                </a:cubicBezTo>
                <a:cubicBezTo>
                  <a:pt x="0" y="3"/>
                  <a:pt x="0" y="3"/>
                  <a:pt x="0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3"/>
                  <a:pt x="1" y="3"/>
                  <a:pt x="1" y="2"/>
                </a:cubicBezTo>
                <a:cubicBezTo>
                  <a:pt x="1" y="1"/>
                  <a:pt x="1" y="1"/>
                  <a:pt x="1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54" name="Freeform 266"/>
          <p:cNvSpPr>
            <a:spLocks/>
          </p:cNvSpPr>
          <p:nvPr/>
        </p:nvSpPr>
        <p:spPr bwMode="auto">
          <a:xfrm>
            <a:off x="6651551" y="4148138"/>
            <a:ext cx="3175" cy="15875"/>
          </a:xfrm>
          <a:custGeom>
            <a:avLst/>
            <a:gdLst>
              <a:gd name="T0" fmla="*/ 3175 w 1"/>
              <a:gd name="T1" fmla="*/ 0 h 4"/>
              <a:gd name="T2" fmla="*/ 0 w 1"/>
              <a:gd name="T3" fmla="*/ 0 h 4"/>
              <a:gd name="T4" fmla="*/ 0 w 1"/>
              <a:gd name="T5" fmla="*/ 7938 h 4"/>
              <a:gd name="T6" fmla="*/ 0 w 1"/>
              <a:gd name="T7" fmla="*/ 15875 h 4"/>
              <a:gd name="T8" fmla="*/ 3175 w 1"/>
              <a:gd name="T9" fmla="*/ 15875 h 4"/>
              <a:gd name="T10" fmla="*/ 3175 w 1"/>
              <a:gd name="T11" fmla="*/ 7938 h 4"/>
              <a:gd name="T12" fmla="*/ 3175 w 1"/>
              <a:gd name="T13" fmla="*/ 0 h 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"/>
              <a:gd name="T22" fmla="*/ 0 h 4"/>
              <a:gd name="T23" fmla="*/ 1 w 1"/>
              <a:gd name="T24" fmla="*/ 4 h 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" h="4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2"/>
                </a:cubicBezTo>
                <a:cubicBezTo>
                  <a:pt x="0" y="3"/>
                  <a:pt x="0" y="3"/>
                  <a:pt x="0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3"/>
                  <a:pt x="1" y="3"/>
                  <a:pt x="1" y="2"/>
                </a:cubicBezTo>
                <a:cubicBezTo>
                  <a:pt x="1" y="1"/>
                  <a:pt x="1" y="1"/>
                  <a:pt x="1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55" name="Rectangle 267"/>
          <p:cNvSpPr>
            <a:spLocks noChangeArrowheads="1"/>
          </p:cNvSpPr>
          <p:nvPr/>
        </p:nvSpPr>
        <p:spPr bwMode="auto">
          <a:xfrm>
            <a:off x="6675364" y="4148138"/>
            <a:ext cx="9525" cy="158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56" name="Rectangle 268"/>
          <p:cNvSpPr>
            <a:spLocks noChangeArrowheads="1"/>
          </p:cNvSpPr>
          <p:nvPr/>
        </p:nvSpPr>
        <p:spPr bwMode="auto">
          <a:xfrm>
            <a:off x="6675364" y="4148138"/>
            <a:ext cx="9525" cy="1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57" name="Freeform 269"/>
          <p:cNvSpPr>
            <a:spLocks/>
          </p:cNvSpPr>
          <p:nvPr/>
        </p:nvSpPr>
        <p:spPr bwMode="auto">
          <a:xfrm>
            <a:off x="7061126" y="4148138"/>
            <a:ext cx="153988" cy="111125"/>
          </a:xfrm>
          <a:custGeom>
            <a:avLst/>
            <a:gdLst>
              <a:gd name="T0" fmla="*/ 153988 w 37"/>
              <a:gd name="T1" fmla="*/ 0 h 27"/>
              <a:gd name="T2" fmla="*/ 0 w 37"/>
              <a:gd name="T3" fmla="*/ 0 h 27"/>
              <a:gd name="T4" fmla="*/ 0 w 37"/>
              <a:gd name="T5" fmla="*/ 111125 h 27"/>
              <a:gd name="T6" fmla="*/ 16647 w 37"/>
              <a:gd name="T7" fmla="*/ 111125 h 27"/>
              <a:gd name="T8" fmla="*/ 16647 w 37"/>
              <a:gd name="T9" fmla="*/ 16463 h 27"/>
              <a:gd name="T10" fmla="*/ 153988 w 37"/>
              <a:gd name="T11" fmla="*/ 16463 h 27"/>
              <a:gd name="T12" fmla="*/ 153988 w 37"/>
              <a:gd name="T13" fmla="*/ 8231 h 27"/>
              <a:gd name="T14" fmla="*/ 153988 w 37"/>
              <a:gd name="T15" fmla="*/ 0 h 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7"/>
              <a:gd name="T25" fmla="*/ 0 h 27"/>
              <a:gd name="T26" fmla="*/ 37 w 37"/>
              <a:gd name="T27" fmla="*/ 27 h 2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7" h="27">
                <a:moveTo>
                  <a:pt x="3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7"/>
                  <a:pt x="0" y="27"/>
                  <a:pt x="0" y="27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4"/>
                  <a:pt x="4" y="4"/>
                  <a:pt x="4" y="4"/>
                </a:cubicBezTo>
                <a:cubicBezTo>
                  <a:pt x="37" y="4"/>
                  <a:pt x="37" y="4"/>
                  <a:pt x="37" y="4"/>
                </a:cubicBezTo>
                <a:cubicBezTo>
                  <a:pt x="37" y="3"/>
                  <a:pt x="37" y="3"/>
                  <a:pt x="37" y="2"/>
                </a:cubicBezTo>
                <a:cubicBezTo>
                  <a:pt x="37" y="1"/>
                  <a:pt x="37" y="1"/>
                  <a:pt x="37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58" name="Freeform 270"/>
          <p:cNvSpPr>
            <a:spLocks/>
          </p:cNvSpPr>
          <p:nvPr/>
        </p:nvSpPr>
        <p:spPr bwMode="auto">
          <a:xfrm>
            <a:off x="7223051" y="4148138"/>
            <a:ext cx="15875" cy="15875"/>
          </a:xfrm>
          <a:custGeom>
            <a:avLst/>
            <a:gdLst>
              <a:gd name="T0" fmla="*/ 15875 w 4"/>
              <a:gd name="T1" fmla="*/ 0 h 4"/>
              <a:gd name="T2" fmla="*/ 0 w 4"/>
              <a:gd name="T3" fmla="*/ 0 h 4"/>
              <a:gd name="T4" fmla="*/ 0 w 4"/>
              <a:gd name="T5" fmla="*/ 7938 h 4"/>
              <a:gd name="T6" fmla="*/ 0 w 4"/>
              <a:gd name="T7" fmla="*/ 15875 h 4"/>
              <a:gd name="T8" fmla="*/ 15875 w 4"/>
              <a:gd name="T9" fmla="*/ 15875 h 4"/>
              <a:gd name="T10" fmla="*/ 15875 w 4"/>
              <a:gd name="T11" fmla="*/ 0 h 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"/>
              <a:gd name="T19" fmla="*/ 0 h 4"/>
              <a:gd name="T20" fmla="*/ 4 w 4"/>
              <a:gd name="T21" fmla="*/ 4 h 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" h="4">
                <a:moveTo>
                  <a:pt x="4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2"/>
                </a:cubicBezTo>
                <a:cubicBezTo>
                  <a:pt x="0" y="3"/>
                  <a:pt x="0" y="3"/>
                  <a:pt x="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0"/>
                  <a:pt x="4" y="0"/>
                  <a:pt x="4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59" name="Freeform 271"/>
          <p:cNvSpPr>
            <a:spLocks/>
          </p:cNvSpPr>
          <p:nvPr/>
        </p:nvSpPr>
        <p:spPr bwMode="auto">
          <a:xfrm>
            <a:off x="7215114" y="4148138"/>
            <a:ext cx="3175" cy="15875"/>
          </a:xfrm>
          <a:custGeom>
            <a:avLst/>
            <a:gdLst>
              <a:gd name="T0" fmla="*/ 3175 w 1"/>
              <a:gd name="T1" fmla="*/ 0 h 4"/>
              <a:gd name="T2" fmla="*/ 0 w 1"/>
              <a:gd name="T3" fmla="*/ 0 h 4"/>
              <a:gd name="T4" fmla="*/ 0 w 1"/>
              <a:gd name="T5" fmla="*/ 7938 h 4"/>
              <a:gd name="T6" fmla="*/ 0 w 1"/>
              <a:gd name="T7" fmla="*/ 15875 h 4"/>
              <a:gd name="T8" fmla="*/ 3175 w 1"/>
              <a:gd name="T9" fmla="*/ 15875 h 4"/>
              <a:gd name="T10" fmla="*/ 3175 w 1"/>
              <a:gd name="T11" fmla="*/ 7938 h 4"/>
              <a:gd name="T12" fmla="*/ 3175 w 1"/>
              <a:gd name="T13" fmla="*/ 0 h 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"/>
              <a:gd name="T22" fmla="*/ 0 h 4"/>
              <a:gd name="T23" fmla="*/ 1 w 1"/>
              <a:gd name="T24" fmla="*/ 4 h 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" h="4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2"/>
                </a:cubicBezTo>
                <a:cubicBezTo>
                  <a:pt x="0" y="3"/>
                  <a:pt x="0" y="3"/>
                  <a:pt x="0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3"/>
                  <a:pt x="1" y="3"/>
                  <a:pt x="1" y="2"/>
                </a:cubicBezTo>
                <a:cubicBezTo>
                  <a:pt x="1" y="1"/>
                  <a:pt x="1" y="1"/>
                  <a:pt x="1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60" name="Freeform 272"/>
          <p:cNvSpPr>
            <a:spLocks/>
          </p:cNvSpPr>
          <p:nvPr/>
        </p:nvSpPr>
        <p:spPr bwMode="auto">
          <a:xfrm>
            <a:off x="7218289" y="4148138"/>
            <a:ext cx="4762" cy="15875"/>
          </a:xfrm>
          <a:custGeom>
            <a:avLst/>
            <a:gdLst>
              <a:gd name="T0" fmla="*/ 4762 w 1"/>
              <a:gd name="T1" fmla="*/ 0 h 4"/>
              <a:gd name="T2" fmla="*/ 0 w 1"/>
              <a:gd name="T3" fmla="*/ 0 h 4"/>
              <a:gd name="T4" fmla="*/ 0 w 1"/>
              <a:gd name="T5" fmla="*/ 7938 h 4"/>
              <a:gd name="T6" fmla="*/ 0 w 1"/>
              <a:gd name="T7" fmla="*/ 15875 h 4"/>
              <a:gd name="T8" fmla="*/ 4762 w 1"/>
              <a:gd name="T9" fmla="*/ 15875 h 4"/>
              <a:gd name="T10" fmla="*/ 4762 w 1"/>
              <a:gd name="T11" fmla="*/ 7938 h 4"/>
              <a:gd name="T12" fmla="*/ 4762 w 1"/>
              <a:gd name="T13" fmla="*/ 0 h 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"/>
              <a:gd name="T22" fmla="*/ 0 h 4"/>
              <a:gd name="T23" fmla="*/ 1 w 1"/>
              <a:gd name="T24" fmla="*/ 4 h 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" h="4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2"/>
                </a:cubicBezTo>
                <a:cubicBezTo>
                  <a:pt x="0" y="3"/>
                  <a:pt x="0" y="3"/>
                  <a:pt x="0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3"/>
                  <a:pt x="1" y="3"/>
                  <a:pt x="1" y="2"/>
                </a:cubicBezTo>
                <a:cubicBezTo>
                  <a:pt x="1" y="1"/>
                  <a:pt x="1" y="1"/>
                  <a:pt x="1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61" name="Rectangle 273"/>
          <p:cNvSpPr>
            <a:spLocks noChangeArrowheads="1"/>
          </p:cNvSpPr>
          <p:nvPr/>
        </p:nvSpPr>
        <p:spPr bwMode="auto">
          <a:xfrm>
            <a:off x="7238926" y="4148138"/>
            <a:ext cx="4763" cy="158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62" name="Rectangle 274"/>
          <p:cNvSpPr>
            <a:spLocks noChangeArrowheads="1"/>
          </p:cNvSpPr>
          <p:nvPr/>
        </p:nvSpPr>
        <p:spPr bwMode="auto">
          <a:xfrm>
            <a:off x="7238926" y="4148138"/>
            <a:ext cx="4763" cy="1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63" name="Rectangle 275"/>
          <p:cNvSpPr>
            <a:spLocks noChangeArrowheads="1"/>
          </p:cNvSpPr>
          <p:nvPr/>
        </p:nvSpPr>
        <p:spPr bwMode="auto">
          <a:xfrm>
            <a:off x="6584876" y="4529138"/>
            <a:ext cx="15875" cy="1031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64" name="Rectangle 276"/>
          <p:cNvSpPr>
            <a:spLocks noChangeArrowheads="1"/>
          </p:cNvSpPr>
          <p:nvPr/>
        </p:nvSpPr>
        <p:spPr bwMode="auto">
          <a:xfrm>
            <a:off x="6584876" y="4529138"/>
            <a:ext cx="15875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65" name="Rectangle 277"/>
          <p:cNvSpPr>
            <a:spLocks noChangeArrowheads="1"/>
          </p:cNvSpPr>
          <p:nvPr/>
        </p:nvSpPr>
        <p:spPr bwMode="auto">
          <a:xfrm>
            <a:off x="7151614" y="4529138"/>
            <a:ext cx="17462" cy="1031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66" name="Rectangle 278"/>
          <p:cNvSpPr>
            <a:spLocks noChangeArrowheads="1"/>
          </p:cNvSpPr>
          <p:nvPr/>
        </p:nvSpPr>
        <p:spPr bwMode="auto">
          <a:xfrm>
            <a:off x="7151614" y="4529138"/>
            <a:ext cx="17462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67" name="Rectangle 279"/>
          <p:cNvSpPr>
            <a:spLocks noChangeArrowheads="1"/>
          </p:cNvSpPr>
          <p:nvPr/>
        </p:nvSpPr>
        <p:spPr bwMode="auto">
          <a:xfrm>
            <a:off x="6886501" y="4681538"/>
            <a:ext cx="7854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6600CC"/>
                </a:solidFill>
                <a:latin typeface="Comic Sans MS" pitchFamily="66" charset="0"/>
              </a:rPr>
              <a:t>0</a:t>
            </a:r>
            <a:endParaRPr lang="en-US">
              <a:solidFill>
                <a:srgbClr val="6600CC"/>
              </a:solidFill>
              <a:latin typeface="Comic Sans MS" pitchFamily="66" charset="0"/>
            </a:endParaRPr>
          </a:p>
        </p:txBody>
      </p:sp>
      <p:sp>
        <p:nvSpPr>
          <p:cNvPr id="268" name="Freeform 280"/>
          <p:cNvSpPr>
            <a:spLocks/>
          </p:cNvSpPr>
          <p:nvPr/>
        </p:nvSpPr>
        <p:spPr bwMode="auto">
          <a:xfrm>
            <a:off x="6443589" y="4735513"/>
            <a:ext cx="100012" cy="50800"/>
          </a:xfrm>
          <a:custGeom>
            <a:avLst/>
            <a:gdLst>
              <a:gd name="T0" fmla="*/ 0 w 63"/>
              <a:gd name="T1" fmla="*/ 0 h 32"/>
              <a:gd name="T2" fmla="*/ 0 w 63"/>
              <a:gd name="T3" fmla="*/ 17462 h 32"/>
              <a:gd name="T4" fmla="*/ 53975 w 63"/>
              <a:gd name="T5" fmla="*/ 17462 h 32"/>
              <a:gd name="T6" fmla="*/ 53975 w 63"/>
              <a:gd name="T7" fmla="*/ 33337 h 32"/>
              <a:gd name="T8" fmla="*/ 0 w 63"/>
              <a:gd name="T9" fmla="*/ 33337 h 32"/>
              <a:gd name="T10" fmla="*/ 0 w 63"/>
              <a:gd name="T11" fmla="*/ 50800 h 32"/>
              <a:gd name="T12" fmla="*/ 100012 w 63"/>
              <a:gd name="T13" fmla="*/ 25400 h 32"/>
              <a:gd name="T14" fmla="*/ 0 w 63"/>
              <a:gd name="T15" fmla="*/ 0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3"/>
              <a:gd name="T25" fmla="*/ 0 h 32"/>
              <a:gd name="T26" fmla="*/ 63 w 63"/>
              <a:gd name="T27" fmla="*/ 32 h 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3" h="32">
                <a:moveTo>
                  <a:pt x="0" y="0"/>
                </a:moveTo>
                <a:lnTo>
                  <a:pt x="0" y="11"/>
                </a:lnTo>
                <a:lnTo>
                  <a:pt x="34" y="11"/>
                </a:lnTo>
                <a:lnTo>
                  <a:pt x="34" y="21"/>
                </a:lnTo>
                <a:lnTo>
                  <a:pt x="0" y="21"/>
                </a:lnTo>
                <a:lnTo>
                  <a:pt x="0" y="32"/>
                </a:lnTo>
                <a:lnTo>
                  <a:pt x="63" y="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69" name="Freeform 281"/>
          <p:cNvSpPr>
            <a:spLocks/>
          </p:cNvSpPr>
          <p:nvPr/>
        </p:nvSpPr>
        <p:spPr bwMode="auto">
          <a:xfrm>
            <a:off x="6443589" y="4735513"/>
            <a:ext cx="100012" cy="50800"/>
          </a:xfrm>
          <a:custGeom>
            <a:avLst/>
            <a:gdLst>
              <a:gd name="T0" fmla="*/ 0 w 63"/>
              <a:gd name="T1" fmla="*/ 0 h 32"/>
              <a:gd name="T2" fmla="*/ 0 w 63"/>
              <a:gd name="T3" fmla="*/ 17462 h 32"/>
              <a:gd name="T4" fmla="*/ 53975 w 63"/>
              <a:gd name="T5" fmla="*/ 17462 h 32"/>
              <a:gd name="T6" fmla="*/ 53975 w 63"/>
              <a:gd name="T7" fmla="*/ 33337 h 32"/>
              <a:gd name="T8" fmla="*/ 0 w 63"/>
              <a:gd name="T9" fmla="*/ 33337 h 32"/>
              <a:gd name="T10" fmla="*/ 0 w 63"/>
              <a:gd name="T11" fmla="*/ 50800 h 32"/>
              <a:gd name="T12" fmla="*/ 100012 w 63"/>
              <a:gd name="T13" fmla="*/ 25400 h 32"/>
              <a:gd name="T14" fmla="*/ 0 w 63"/>
              <a:gd name="T15" fmla="*/ 0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3"/>
              <a:gd name="T25" fmla="*/ 0 h 32"/>
              <a:gd name="T26" fmla="*/ 63 w 63"/>
              <a:gd name="T27" fmla="*/ 32 h 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3" h="32">
                <a:moveTo>
                  <a:pt x="0" y="0"/>
                </a:moveTo>
                <a:lnTo>
                  <a:pt x="0" y="11"/>
                </a:lnTo>
                <a:lnTo>
                  <a:pt x="34" y="11"/>
                </a:lnTo>
                <a:lnTo>
                  <a:pt x="34" y="21"/>
                </a:lnTo>
                <a:lnTo>
                  <a:pt x="0" y="21"/>
                </a:lnTo>
                <a:lnTo>
                  <a:pt x="0" y="32"/>
                </a:lnTo>
                <a:lnTo>
                  <a:pt x="63" y="16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70" name="Rectangle 282"/>
          <p:cNvSpPr>
            <a:spLocks noChangeArrowheads="1"/>
          </p:cNvSpPr>
          <p:nvPr/>
        </p:nvSpPr>
        <p:spPr bwMode="auto">
          <a:xfrm>
            <a:off x="6415014" y="4752975"/>
            <a:ext cx="28575" cy="158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71" name="Rectangle 283"/>
          <p:cNvSpPr>
            <a:spLocks noChangeArrowheads="1"/>
          </p:cNvSpPr>
          <p:nvPr/>
        </p:nvSpPr>
        <p:spPr bwMode="auto">
          <a:xfrm>
            <a:off x="6415014" y="4752975"/>
            <a:ext cx="28575" cy="1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72" name="Rectangle 284"/>
          <p:cNvSpPr>
            <a:spLocks noChangeArrowheads="1"/>
          </p:cNvSpPr>
          <p:nvPr/>
        </p:nvSpPr>
        <p:spPr bwMode="auto">
          <a:xfrm>
            <a:off x="6443589" y="4752975"/>
            <a:ext cx="53975" cy="158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73" name="Rectangle 285"/>
          <p:cNvSpPr>
            <a:spLocks noChangeArrowheads="1"/>
          </p:cNvSpPr>
          <p:nvPr/>
        </p:nvSpPr>
        <p:spPr bwMode="auto">
          <a:xfrm>
            <a:off x="6443589" y="4752975"/>
            <a:ext cx="53975" cy="1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74" name="Rectangle 286"/>
          <p:cNvSpPr>
            <a:spLocks noChangeArrowheads="1"/>
          </p:cNvSpPr>
          <p:nvPr/>
        </p:nvSpPr>
        <p:spPr bwMode="auto">
          <a:xfrm>
            <a:off x="6318176" y="4681538"/>
            <a:ext cx="7854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6600CC"/>
                </a:solidFill>
                <a:latin typeface="Comic Sans MS" pitchFamily="66" charset="0"/>
              </a:rPr>
              <a:t>0</a:t>
            </a:r>
            <a:endParaRPr lang="en-US">
              <a:solidFill>
                <a:srgbClr val="6600CC"/>
              </a:solidFill>
              <a:latin typeface="Comic Sans MS" pitchFamily="66" charset="0"/>
            </a:endParaRPr>
          </a:p>
        </p:txBody>
      </p:sp>
      <p:sp>
        <p:nvSpPr>
          <p:cNvPr id="275" name="Rectangle 287"/>
          <p:cNvSpPr>
            <a:spLocks noChangeArrowheads="1"/>
          </p:cNvSpPr>
          <p:nvPr/>
        </p:nvSpPr>
        <p:spPr bwMode="auto">
          <a:xfrm>
            <a:off x="7137326" y="4722813"/>
            <a:ext cx="7854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76" name="Rectangle 288"/>
          <p:cNvSpPr>
            <a:spLocks noChangeArrowheads="1"/>
          </p:cNvSpPr>
          <p:nvPr/>
        </p:nvSpPr>
        <p:spPr bwMode="auto">
          <a:xfrm>
            <a:off x="7210351" y="4714875"/>
            <a:ext cx="6091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×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77" name="Rectangle 289"/>
          <p:cNvSpPr>
            <a:spLocks noChangeArrowheads="1"/>
          </p:cNvSpPr>
          <p:nvPr/>
        </p:nvSpPr>
        <p:spPr bwMode="auto">
          <a:xfrm>
            <a:off x="7283376" y="4722813"/>
            <a:ext cx="5770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78" name="Rectangle 290"/>
          <p:cNvSpPr>
            <a:spLocks noChangeArrowheads="1"/>
          </p:cNvSpPr>
          <p:nvPr/>
        </p:nvSpPr>
        <p:spPr bwMode="auto">
          <a:xfrm>
            <a:off x="6573764" y="4722813"/>
            <a:ext cx="7854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79" name="Rectangle 291"/>
          <p:cNvSpPr>
            <a:spLocks noChangeArrowheads="1"/>
          </p:cNvSpPr>
          <p:nvPr/>
        </p:nvSpPr>
        <p:spPr bwMode="auto">
          <a:xfrm>
            <a:off x="6646789" y="4714875"/>
            <a:ext cx="6091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×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80" name="Rectangle 292"/>
          <p:cNvSpPr>
            <a:spLocks noChangeArrowheads="1"/>
          </p:cNvSpPr>
          <p:nvPr/>
        </p:nvSpPr>
        <p:spPr bwMode="auto">
          <a:xfrm>
            <a:off x="6719814" y="4722813"/>
            <a:ext cx="5770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81" name="Freeform 293"/>
          <p:cNvSpPr>
            <a:spLocks/>
          </p:cNvSpPr>
          <p:nvPr/>
        </p:nvSpPr>
        <p:spPr bwMode="auto">
          <a:xfrm>
            <a:off x="6386439" y="4421188"/>
            <a:ext cx="85725" cy="92075"/>
          </a:xfrm>
          <a:custGeom>
            <a:avLst/>
            <a:gdLst>
              <a:gd name="T0" fmla="*/ 0 w 54"/>
              <a:gd name="T1" fmla="*/ 92075 h 58"/>
              <a:gd name="T2" fmla="*/ 85725 w 54"/>
              <a:gd name="T3" fmla="*/ 46038 h 58"/>
              <a:gd name="T4" fmla="*/ 0 w 54"/>
              <a:gd name="T5" fmla="*/ 0 h 58"/>
              <a:gd name="T6" fmla="*/ 0 60000 65536"/>
              <a:gd name="T7" fmla="*/ 0 60000 65536"/>
              <a:gd name="T8" fmla="*/ 0 60000 65536"/>
              <a:gd name="T9" fmla="*/ 0 w 54"/>
              <a:gd name="T10" fmla="*/ 0 h 58"/>
              <a:gd name="T11" fmla="*/ 54 w 54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" h="58">
                <a:moveTo>
                  <a:pt x="0" y="58"/>
                </a:moveTo>
                <a:lnTo>
                  <a:pt x="54" y="29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79C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82" name="Freeform 294"/>
          <p:cNvSpPr>
            <a:spLocks/>
          </p:cNvSpPr>
          <p:nvPr/>
        </p:nvSpPr>
        <p:spPr bwMode="auto">
          <a:xfrm>
            <a:off x="6940476" y="4421188"/>
            <a:ext cx="87313" cy="92075"/>
          </a:xfrm>
          <a:custGeom>
            <a:avLst/>
            <a:gdLst>
              <a:gd name="T0" fmla="*/ 0 w 55"/>
              <a:gd name="T1" fmla="*/ 92075 h 58"/>
              <a:gd name="T2" fmla="*/ 87313 w 55"/>
              <a:gd name="T3" fmla="*/ 46038 h 58"/>
              <a:gd name="T4" fmla="*/ 0 w 55"/>
              <a:gd name="T5" fmla="*/ 0 h 58"/>
              <a:gd name="T6" fmla="*/ 0 60000 65536"/>
              <a:gd name="T7" fmla="*/ 0 60000 65536"/>
              <a:gd name="T8" fmla="*/ 0 60000 65536"/>
              <a:gd name="T9" fmla="*/ 0 w 55"/>
              <a:gd name="T10" fmla="*/ 0 h 58"/>
              <a:gd name="T11" fmla="*/ 55 w 55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58">
                <a:moveTo>
                  <a:pt x="0" y="58"/>
                </a:moveTo>
                <a:lnTo>
                  <a:pt x="55" y="29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79C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83" name="Rectangle 295"/>
          <p:cNvSpPr>
            <a:spLocks noChangeArrowheads="1"/>
          </p:cNvSpPr>
          <p:nvPr/>
        </p:nvSpPr>
        <p:spPr bwMode="auto">
          <a:xfrm>
            <a:off x="6381676" y="4264025"/>
            <a:ext cx="260350" cy="260350"/>
          </a:xfrm>
          <a:prstGeom prst="rect">
            <a:avLst/>
          </a:prstGeom>
          <a:noFill/>
          <a:ln w="11113">
            <a:solidFill>
              <a:srgbClr val="0079C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84" name="Rectangle 296"/>
          <p:cNvSpPr>
            <a:spLocks noChangeArrowheads="1"/>
          </p:cNvSpPr>
          <p:nvPr/>
        </p:nvSpPr>
        <p:spPr bwMode="auto">
          <a:xfrm>
            <a:off x="6546776" y="4632325"/>
            <a:ext cx="261938" cy="261938"/>
          </a:xfrm>
          <a:prstGeom prst="rect">
            <a:avLst/>
          </a:prstGeom>
          <a:noFill/>
          <a:ln w="11113">
            <a:solidFill>
              <a:srgbClr val="0079C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85" name="Rectangle 297"/>
          <p:cNvSpPr>
            <a:spLocks noChangeArrowheads="1"/>
          </p:cNvSpPr>
          <p:nvPr/>
        </p:nvSpPr>
        <p:spPr bwMode="auto">
          <a:xfrm>
            <a:off x="6940476" y="4264025"/>
            <a:ext cx="261938" cy="260350"/>
          </a:xfrm>
          <a:prstGeom prst="rect">
            <a:avLst/>
          </a:prstGeom>
          <a:noFill/>
          <a:ln w="11113">
            <a:solidFill>
              <a:srgbClr val="0079C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86" name="Freeform 298"/>
          <p:cNvSpPr>
            <a:spLocks/>
          </p:cNvSpPr>
          <p:nvPr/>
        </p:nvSpPr>
        <p:spPr bwMode="auto">
          <a:xfrm>
            <a:off x="7115101" y="4632325"/>
            <a:ext cx="260350" cy="261938"/>
          </a:xfrm>
          <a:custGeom>
            <a:avLst/>
            <a:gdLst>
              <a:gd name="T0" fmla="*/ 131762 w 164"/>
              <a:gd name="T1" fmla="*/ 261938 h 165"/>
              <a:gd name="T2" fmla="*/ 0 w 164"/>
              <a:gd name="T3" fmla="*/ 261938 h 165"/>
              <a:gd name="T4" fmla="*/ 0 w 164"/>
              <a:gd name="T5" fmla="*/ 0 h 165"/>
              <a:gd name="T6" fmla="*/ 260350 w 164"/>
              <a:gd name="T7" fmla="*/ 0 h 165"/>
              <a:gd name="T8" fmla="*/ 260350 w 164"/>
              <a:gd name="T9" fmla="*/ 261938 h 165"/>
              <a:gd name="T10" fmla="*/ 131762 w 164"/>
              <a:gd name="T11" fmla="*/ 261938 h 1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4"/>
              <a:gd name="T19" fmla="*/ 0 h 165"/>
              <a:gd name="T20" fmla="*/ 164 w 164"/>
              <a:gd name="T21" fmla="*/ 165 h 16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4" h="165">
                <a:moveTo>
                  <a:pt x="83" y="165"/>
                </a:moveTo>
                <a:lnTo>
                  <a:pt x="0" y="165"/>
                </a:lnTo>
                <a:lnTo>
                  <a:pt x="0" y="0"/>
                </a:lnTo>
                <a:lnTo>
                  <a:pt x="164" y="0"/>
                </a:lnTo>
                <a:lnTo>
                  <a:pt x="164" y="165"/>
                </a:lnTo>
                <a:lnTo>
                  <a:pt x="83" y="165"/>
                </a:lnTo>
              </a:path>
            </a:pathLst>
          </a:custGeom>
          <a:noFill/>
          <a:ln w="11113">
            <a:solidFill>
              <a:srgbClr val="0079C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87" name="Rectangle 299"/>
          <p:cNvSpPr>
            <a:spLocks noChangeArrowheads="1"/>
          </p:cNvSpPr>
          <p:nvPr/>
        </p:nvSpPr>
        <p:spPr bwMode="auto">
          <a:xfrm>
            <a:off x="6857926" y="4632325"/>
            <a:ext cx="123825" cy="261938"/>
          </a:xfrm>
          <a:prstGeom prst="rect">
            <a:avLst/>
          </a:prstGeom>
          <a:noFill/>
          <a:ln w="11113">
            <a:solidFill>
              <a:srgbClr val="0079C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88" name="Rectangle 300"/>
          <p:cNvSpPr>
            <a:spLocks noChangeArrowheads="1"/>
          </p:cNvSpPr>
          <p:nvPr/>
        </p:nvSpPr>
        <p:spPr bwMode="auto">
          <a:xfrm>
            <a:off x="6291189" y="4632325"/>
            <a:ext cx="123825" cy="261938"/>
          </a:xfrm>
          <a:prstGeom prst="rect">
            <a:avLst/>
          </a:prstGeom>
          <a:noFill/>
          <a:ln w="11113">
            <a:solidFill>
              <a:srgbClr val="0079C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89" name="Rectangle 301"/>
          <p:cNvSpPr>
            <a:spLocks noChangeArrowheads="1"/>
          </p:cNvSpPr>
          <p:nvPr/>
        </p:nvSpPr>
        <p:spPr bwMode="auto">
          <a:xfrm>
            <a:off x="6565826" y="4624388"/>
            <a:ext cx="4648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90" name="Rectangle 302"/>
          <p:cNvSpPr>
            <a:spLocks noChangeArrowheads="1"/>
          </p:cNvSpPr>
          <p:nvPr/>
        </p:nvSpPr>
        <p:spPr bwMode="auto">
          <a:xfrm>
            <a:off x="6656314" y="4624388"/>
            <a:ext cx="6251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91" name="Rectangle 303"/>
          <p:cNvSpPr>
            <a:spLocks noChangeArrowheads="1"/>
          </p:cNvSpPr>
          <p:nvPr/>
        </p:nvSpPr>
        <p:spPr bwMode="auto">
          <a:xfrm>
            <a:off x="7130976" y="4624388"/>
            <a:ext cx="4648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92" name="Rectangle 304"/>
          <p:cNvSpPr>
            <a:spLocks noChangeArrowheads="1"/>
          </p:cNvSpPr>
          <p:nvPr/>
        </p:nvSpPr>
        <p:spPr bwMode="auto">
          <a:xfrm>
            <a:off x="7223051" y="4624388"/>
            <a:ext cx="6251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93" name="Rectangle 305"/>
          <p:cNvSpPr>
            <a:spLocks noChangeArrowheads="1"/>
          </p:cNvSpPr>
          <p:nvPr/>
        </p:nvSpPr>
        <p:spPr bwMode="auto">
          <a:xfrm>
            <a:off x="6711876" y="1993900"/>
            <a:ext cx="22762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CLB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94" name="Rectangle 306"/>
          <p:cNvSpPr>
            <a:spLocks noChangeArrowheads="1"/>
          </p:cNvSpPr>
          <p:nvPr/>
        </p:nvSpPr>
        <p:spPr bwMode="auto">
          <a:xfrm>
            <a:off x="5543476" y="5032375"/>
            <a:ext cx="17312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00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95" name="Rectangle 307"/>
          <p:cNvSpPr>
            <a:spLocks noChangeArrowheads="1"/>
          </p:cNvSpPr>
          <p:nvPr/>
        </p:nvSpPr>
        <p:spPr bwMode="auto">
          <a:xfrm>
            <a:off x="5543476" y="5438775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10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96" name="Rectangle 308"/>
          <p:cNvSpPr>
            <a:spLocks noChangeArrowheads="1"/>
          </p:cNvSpPr>
          <p:nvPr/>
        </p:nvSpPr>
        <p:spPr bwMode="auto">
          <a:xfrm>
            <a:off x="5543476" y="5229225"/>
            <a:ext cx="1555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01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297" name="Group 439"/>
          <p:cNvGrpSpPr>
            <a:grpSpLocks/>
          </p:cNvGrpSpPr>
          <p:nvPr/>
        </p:nvGrpSpPr>
        <p:grpSpPr bwMode="auto">
          <a:xfrm>
            <a:off x="2243064" y="2701925"/>
            <a:ext cx="1476375" cy="949325"/>
            <a:chOff x="1893" y="1702"/>
            <a:chExt cx="1002" cy="598"/>
          </a:xfrm>
        </p:grpSpPr>
        <p:sp>
          <p:nvSpPr>
            <p:cNvPr id="298" name="Freeform 309"/>
            <p:cNvSpPr>
              <a:spLocks noEditPoints="1"/>
            </p:cNvSpPr>
            <p:nvPr/>
          </p:nvSpPr>
          <p:spPr bwMode="auto">
            <a:xfrm>
              <a:off x="1893" y="1702"/>
              <a:ext cx="958" cy="598"/>
            </a:xfrm>
            <a:custGeom>
              <a:avLst/>
              <a:gdLst>
                <a:gd name="T0" fmla="*/ 927 w 337"/>
                <a:gd name="T1" fmla="*/ 31 h 213"/>
                <a:gd name="T2" fmla="*/ 927 w 337"/>
                <a:gd name="T3" fmla="*/ 36 h 213"/>
                <a:gd name="T4" fmla="*/ 958 w 337"/>
                <a:gd name="T5" fmla="*/ 45 h 213"/>
                <a:gd name="T6" fmla="*/ 958 w 337"/>
                <a:gd name="T7" fmla="*/ 39 h 213"/>
                <a:gd name="T8" fmla="*/ 927 w 337"/>
                <a:gd name="T9" fmla="*/ 31 h 213"/>
                <a:gd name="T10" fmla="*/ 887 w 337"/>
                <a:gd name="T11" fmla="*/ 22 h 213"/>
                <a:gd name="T12" fmla="*/ 887 w 337"/>
                <a:gd name="T13" fmla="*/ 28 h 213"/>
                <a:gd name="T14" fmla="*/ 915 w 337"/>
                <a:gd name="T15" fmla="*/ 34 h 213"/>
                <a:gd name="T16" fmla="*/ 915 w 337"/>
                <a:gd name="T17" fmla="*/ 28 h 213"/>
                <a:gd name="T18" fmla="*/ 887 w 337"/>
                <a:gd name="T19" fmla="*/ 22 h 213"/>
                <a:gd name="T20" fmla="*/ 688 w 337"/>
                <a:gd name="T21" fmla="*/ 0 h 213"/>
                <a:gd name="T22" fmla="*/ 128 w 337"/>
                <a:gd name="T23" fmla="*/ 298 h 213"/>
                <a:gd name="T24" fmla="*/ 0 w 337"/>
                <a:gd name="T25" fmla="*/ 598 h 213"/>
                <a:gd name="T26" fmla="*/ 6 w 337"/>
                <a:gd name="T27" fmla="*/ 598 h 213"/>
                <a:gd name="T28" fmla="*/ 6 w 337"/>
                <a:gd name="T29" fmla="*/ 592 h 213"/>
                <a:gd name="T30" fmla="*/ 154 w 337"/>
                <a:gd name="T31" fmla="*/ 275 h 213"/>
                <a:gd name="T32" fmla="*/ 688 w 337"/>
                <a:gd name="T33" fmla="*/ 6 h 213"/>
                <a:gd name="T34" fmla="*/ 878 w 337"/>
                <a:gd name="T35" fmla="*/ 25 h 213"/>
                <a:gd name="T36" fmla="*/ 878 w 337"/>
                <a:gd name="T37" fmla="*/ 20 h 213"/>
                <a:gd name="T38" fmla="*/ 688 w 337"/>
                <a:gd name="T39" fmla="*/ 0 h 2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37"/>
                <a:gd name="T61" fmla="*/ 0 h 213"/>
                <a:gd name="T62" fmla="*/ 337 w 337"/>
                <a:gd name="T63" fmla="*/ 213 h 21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37" h="213">
                  <a:moveTo>
                    <a:pt x="326" y="11"/>
                  </a:moveTo>
                  <a:cubicBezTo>
                    <a:pt x="326" y="13"/>
                    <a:pt x="326" y="13"/>
                    <a:pt x="326" y="13"/>
                  </a:cubicBezTo>
                  <a:cubicBezTo>
                    <a:pt x="330" y="14"/>
                    <a:pt x="333" y="15"/>
                    <a:pt x="337" y="16"/>
                  </a:cubicBezTo>
                  <a:cubicBezTo>
                    <a:pt x="337" y="14"/>
                    <a:pt x="337" y="14"/>
                    <a:pt x="337" y="14"/>
                  </a:cubicBezTo>
                  <a:cubicBezTo>
                    <a:pt x="334" y="13"/>
                    <a:pt x="330" y="12"/>
                    <a:pt x="326" y="11"/>
                  </a:cubicBezTo>
                  <a:moveTo>
                    <a:pt x="312" y="8"/>
                  </a:moveTo>
                  <a:cubicBezTo>
                    <a:pt x="312" y="10"/>
                    <a:pt x="312" y="10"/>
                    <a:pt x="312" y="10"/>
                  </a:cubicBezTo>
                  <a:cubicBezTo>
                    <a:pt x="315" y="11"/>
                    <a:pt x="319" y="11"/>
                    <a:pt x="322" y="12"/>
                  </a:cubicBezTo>
                  <a:cubicBezTo>
                    <a:pt x="322" y="10"/>
                    <a:pt x="322" y="10"/>
                    <a:pt x="322" y="10"/>
                  </a:cubicBezTo>
                  <a:cubicBezTo>
                    <a:pt x="319" y="9"/>
                    <a:pt x="315" y="9"/>
                    <a:pt x="312" y="8"/>
                  </a:cubicBezTo>
                  <a:moveTo>
                    <a:pt x="242" y="0"/>
                  </a:moveTo>
                  <a:cubicBezTo>
                    <a:pt x="141" y="0"/>
                    <a:pt x="81" y="53"/>
                    <a:pt x="45" y="106"/>
                  </a:cubicBezTo>
                  <a:cubicBezTo>
                    <a:pt x="10" y="160"/>
                    <a:pt x="0" y="213"/>
                    <a:pt x="0" y="213"/>
                  </a:cubicBezTo>
                  <a:cubicBezTo>
                    <a:pt x="2" y="213"/>
                    <a:pt x="2" y="213"/>
                    <a:pt x="2" y="213"/>
                  </a:cubicBezTo>
                  <a:cubicBezTo>
                    <a:pt x="2" y="213"/>
                    <a:pt x="2" y="212"/>
                    <a:pt x="2" y="211"/>
                  </a:cubicBezTo>
                  <a:cubicBezTo>
                    <a:pt x="5" y="199"/>
                    <a:pt x="18" y="147"/>
                    <a:pt x="54" y="98"/>
                  </a:cubicBezTo>
                  <a:cubicBezTo>
                    <a:pt x="90" y="48"/>
                    <a:pt x="148" y="2"/>
                    <a:pt x="242" y="2"/>
                  </a:cubicBezTo>
                  <a:cubicBezTo>
                    <a:pt x="262" y="2"/>
                    <a:pt x="285" y="4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285" y="2"/>
                    <a:pt x="262" y="0"/>
                    <a:pt x="242" y="0"/>
                  </a:cubicBezTo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grpSp>
          <p:nvGrpSpPr>
            <p:cNvPr id="299" name="Group 438"/>
            <p:cNvGrpSpPr>
              <a:grpSpLocks/>
            </p:cNvGrpSpPr>
            <p:nvPr/>
          </p:nvGrpSpPr>
          <p:grpSpPr bwMode="auto">
            <a:xfrm>
              <a:off x="2777" y="1720"/>
              <a:ext cx="118" cy="34"/>
              <a:chOff x="2777" y="1720"/>
              <a:chExt cx="118" cy="34"/>
            </a:xfrm>
          </p:grpSpPr>
          <p:sp>
            <p:nvSpPr>
              <p:cNvPr id="300" name="Freeform 310"/>
              <p:cNvSpPr>
                <a:spLocks/>
              </p:cNvSpPr>
              <p:nvPr/>
            </p:nvSpPr>
            <p:spPr bwMode="auto">
              <a:xfrm>
                <a:off x="2777" y="1720"/>
                <a:ext cx="8" cy="8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5 h 3"/>
                  <a:gd name="T4" fmla="*/ 8 w 3"/>
                  <a:gd name="T5" fmla="*/ 8 h 3"/>
                  <a:gd name="T6" fmla="*/ 8 w 3"/>
                  <a:gd name="T7" fmla="*/ 3 h 3"/>
                  <a:gd name="T8" fmla="*/ 0 w 3"/>
                  <a:gd name="T9" fmla="*/ 0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3"/>
                  <a:gd name="T17" fmla="*/ 3 w 3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3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3" y="3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1" y="0"/>
                      <a:pt x="0" y="0"/>
                    </a:cubicBezTo>
                  </a:path>
                </a:pathLst>
              </a:custGeom>
              <a:solidFill>
                <a:srgbClr val="09101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01" name="Freeform 311"/>
              <p:cNvSpPr>
                <a:spLocks/>
              </p:cNvSpPr>
              <p:nvPr/>
            </p:nvSpPr>
            <p:spPr bwMode="auto">
              <a:xfrm>
                <a:off x="2811" y="1728"/>
                <a:ext cx="11" cy="8"/>
              </a:xfrm>
              <a:custGeom>
                <a:avLst/>
                <a:gdLst>
                  <a:gd name="T0" fmla="*/ 0 w 4"/>
                  <a:gd name="T1" fmla="*/ 0 h 3"/>
                  <a:gd name="T2" fmla="*/ 0 w 4"/>
                  <a:gd name="T3" fmla="*/ 5 h 3"/>
                  <a:gd name="T4" fmla="*/ 11 w 4"/>
                  <a:gd name="T5" fmla="*/ 8 h 3"/>
                  <a:gd name="T6" fmla="*/ 11 w 4"/>
                  <a:gd name="T7" fmla="*/ 3 h 3"/>
                  <a:gd name="T8" fmla="*/ 0 w 4"/>
                  <a:gd name="T9" fmla="*/ 0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3"/>
                  <a:gd name="T17" fmla="*/ 4 w 4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3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3"/>
                      <a:pt x="3" y="3"/>
                      <a:pt x="4" y="3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2" y="0"/>
                      <a:pt x="0" y="0"/>
                    </a:cubicBezTo>
                  </a:path>
                </a:pathLst>
              </a:custGeom>
              <a:solidFill>
                <a:srgbClr val="09101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02" name="Freeform 312"/>
              <p:cNvSpPr>
                <a:spLocks/>
              </p:cNvSpPr>
              <p:nvPr/>
            </p:nvSpPr>
            <p:spPr bwMode="auto">
              <a:xfrm>
                <a:off x="2838" y="1723"/>
                <a:ext cx="57" cy="31"/>
              </a:xfrm>
              <a:custGeom>
                <a:avLst/>
                <a:gdLst>
                  <a:gd name="T0" fmla="*/ 0 w 57"/>
                  <a:gd name="T1" fmla="*/ 29 h 31"/>
                  <a:gd name="T2" fmla="*/ 57 w 57"/>
                  <a:gd name="T3" fmla="*/ 31 h 31"/>
                  <a:gd name="T4" fmla="*/ 7 w 57"/>
                  <a:gd name="T5" fmla="*/ 0 h 31"/>
                  <a:gd name="T6" fmla="*/ 0 w 57"/>
                  <a:gd name="T7" fmla="*/ 29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"/>
                  <a:gd name="T13" fmla="*/ 0 h 31"/>
                  <a:gd name="T14" fmla="*/ 57 w 57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" h="31">
                    <a:moveTo>
                      <a:pt x="0" y="29"/>
                    </a:moveTo>
                    <a:lnTo>
                      <a:pt x="57" y="31"/>
                    </a:lnTo>
                    <a:lnTo>
                      <a:pt x="7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</p:grpSp>
      </p:grpSp>
      <p:sp>
        <p:nvSpPr>
          <p:cNvPr id="303" name="Freeform 314"/>
          <p:cNvSpPr>
            <a:spLocks/>
          </p:cNvSpPr>
          <p:nvPr/>
        </p:nvSpPr>
        <p:spPr bwMode="auto">
          <a:xfrm>
            <a:off x="3646414" y="4152900"/>
            <a:ext cx="12700" cy="7938"/>
          </a:xfrm>
          <a:custGeom>
            <a:avLst/>
            <a:gdLst>
              <a:gd name="T0" fmla="*/ 12700 w 3"/>
              <a:gd name="T1" fmla="*/ 0 h 2"/>
              <a:gd name="T2" fmla="*/ 0 w 3"/>
              <a:gd name="T3" fmla="*/ 0 h 2"/>
              <a:gd name="T4" fmla="*/ 0 w 3"/>
              <a:gd name="T5" fmla="*/ 7938 h 2"/>
              <a:gd name="T6" fmla="*/ 12700 w 3"/>
              <a:gd name="T7" fmla="*/ 7938 h 2"/>
              <a:gd name="T8" fmla="*/ 12700 w 3"/>
              <a:gd name="T9" fmla="*/ 0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2"/>
              <a:gd name="T17" fmla="*/ 3 w 3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2">
                <a:moveTo>
                  <a:pt x="3" y="0"/>
                </a:moveTo>
                <a:cubicBezTo>
                  <a:pt x="2" y="0"/>
                  <a:pt x="1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1" y="2"/>
                  <a:pt x="2" y="2"/>
                  <a:pt x="3" y="2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9101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04" name="Freeform 315"/>
          <p:cNvSpPr>
            <a:spLocks noEditPoints="1"/>
          </p:cNvSpPr>
          <p:nvPr/>
        </p:nvSpPr>
        <p:spPr bwMode="auto">
          <a:xfrm>
            <a:off x="4579864" y="4032250"/>
            <a:ext cx="231775" cy="23813"/>
          </a:xfrm>
          <a:custGeom>
            <a:avLst/>
            <a:gdLst>
              <a:gd name="T0" fmla="*/ 194525 w 56"/>
              <a:gd name="T1" fmla="*/ 11907 h 6"/>
              <a:gd name="T2" fmla="*/ 115887 w 56"/>
              <a:gd name="T3" fmla="*/ 11907 h 6"/>
              <a:gd name="T4" fmla="*/ 0 w 56"/>
              <a:gd name="T5" fmla="*/ 23813 h 6"/>
              <a:gd name="T6" fmla="*/ 78638 w 56"/>
              <a:gd name="T7" fmla="*/ 23813 h 6"/>
              <a:gd name="T8" fmla="*/ 194525 w 56"/>
              <a:gd name="T9" fmla="*/ 11907 h 6"/>
              <a:gd name="T10" fmla="*/ 231775 w 56"/>
              <a:gd name="T11" fmla="*/ 0 h 6"/>
              <a:gd name="T12" fmla="*/ 215220 w 56"/>
              <a:gd name="T13" fmla="*/ 0 h 6"/>
              <a:gd name="T14" fmla="*/ 215220 w 56"/>
              <a:gd name="T15" fmla="*/ 7938 h 6"/>
              <a:gd name="T16" fmla="*/ 231775 w 56"/>
              <a:gd name="T17" fmla="*/ 7938 h 6"/>
              <a:gd name="T18" fmla="*/ 231775 w 56"/>
              <a:gd name="T19" fmla="*/ 0 h 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6"/>
              <a:gd name="T31" fmla="*/ 0 h 6"/>
              <a:gd name="T32" fmla="*/ 56 w 56"/>
              <a:gd name="T33" fmla="*/ 6 h 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6" h="6">
                <a:moveTo>
                  <a:pt x="47" y="3"/>
                </a:moveTo>
                <a:cubicBezTo>
                  <a:pt x="28" y="3"/>
                  <a:pt x="28" y="3"/>
                  <a:pt x="28" y="3"/>
                </a:cubicBezTo>
                <a:cubicBezTo>
                  <a:pt x="19" y="4"/>
                  <a:pt x="9" y="5"/>
                  <a:pt x="0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28" y="5"/>
                  <a:pt x="37" y="4"/>
                  <a:pt x="47" y="3"/>
                </a:cubicBezTo>
                <a:moveTo>
                  <a:pt x="56" y="0"/>
                </a:moveTo>
                <a:cubicBezTo>
                  <a:pt x="55" y="0"/>
                  <a:pt x="53" y="0"/>
                  <a:pt x="52" y="0"/>
                </a:cubicBezTo>
                <a:cubicBezTo>
                  <a:pt x="52" y="2"/>
                  <a:pt x="52" y="2"/>
                  <a:pt x="52" y="2"/>
                </a:cubicBezTo>
                <a:cubicBezTo>
                  <a:pt x="54" y="2"/>
                  <a:pt x="54" y="2"/>
                  <a:pt x="56" y="2"/>
                </a:cubicBezTo>
                <a:cubicBezTo>
                  <a:pt x="56" y="0"/>
                  <a:pt x="56" y="0"/>
                  <a:pt x="56" y="0"/>
                </a:cubicBezTo>
              </a:path>
            </a:pathLst>
          </a:custGeom>
          <a:solidFill>
            <a:srgbClr val="09101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05" name="Freeform 316"/>
          <p:cNvSpPr>
            <a:spLocks/>
          </p:cNvSpPr>
          <p:nvPr/>
        </p:nvSpPr>
        <p:spPr bwMode="auto">
          <a:xfrm>
            <a:off x="6013376" y="3895725"/>
            <a:ext cx="15875" cy="7938"/>
          </a:xfrm>
          <a:custGeom>
            <a:avLst/>
            <a:gdLst>
              <a:gd name="T0" fmla="*/ 15875 w 4"/>
              <a:gd name="T1" fmla="*/ 0 h 2"/>
              <a:gd name="T2" fmla="*/ 0 w 4"/>
              <a:gd name="T3" fmla="*/ 0 h 2"/>
              <a:gd name="T4" fmla="*/ 0 w 4"/>
              <a:gd name="T5" fmla="*/ 7938 h 2"/>
              <a:gd name="T6" fmla="*/ 15875 w 4"/>
              <a:gd name="T7" fmla="*/ 7938 h 2"/>
              <a:gd name="T8" fmla="*/ 15875 w 4"/>
              <a:gd name="T9" fmla="*/ 0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"/>
              <a:gd name="T16" fmla="*/ 0 h 2"/>
              <a:gd name="T17" fmla="*/ 4 w 4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" h="2">
                <a:moveTo>
                  <a:pt x="4" y="0"/>
                </a:moveTo>
                <a:cubicBezTo>
                  <a:pt x="2" y="0"/>
                  <a:pt x="1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1" y="2"/>
                  <a:pt x="2" y="2"/>
                  <a:pt x="4" y="2"/>
                </a:cubicBezTo>
                <a:cubicBezTo>
                  <a:pt x="4" y="0"/>
                  <a:pt x="4" y="0"/>
                  <a:pt x="4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06" name="Freeform 317"/>
          <p:cNvSpPr>
            <a:spLocks/>
          </p:cNvSpPr>
          <p:nvPr/>
        </p:nvSpPr>
        <p:spPr bwMode="auto">
          <a:xfrm>
            <a:off x="6067351" y="3886200"/>
            <a:ext cx="15875" cy="12700"/>
          </a:xfrm>
          <a:custGeom>
            <a:avLst/>
            <a:gdLst>
              <a:gd name="T0" fmla="*/ 15875 w 4"/>
              <a:gd name="T1" fmla="*/ 0 h 3"/>
              <a:gd name="T2" fmla="*/ 0 w 4"/>
              <a:gd name="T3" fmla="*/ 4233 h 3"/>
              <a:gd name="T4" fmla="*/ 0 w 4"/>
              <a:gd name="T5" fmla="*/ 12700 h 3"/>
              <a:gd name="T6" fmla="*/ 15875 w 4"/>
              <a:gd name="T7" fmla="*/ 8467 h 3"/>
              <a:gd name="T8" fmla="*/ 15875 w 4"/>
              <a:gd name="T9" fmla="*/ 0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"/>
              <a:gd name="T16" fmla="*/ 0 h 3"/>
              <a:gd name="T17" fmla="*/ 4 w 4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" h="3">
                <a:moveTo>
                  <a:pt x="4" y="0"/>
                </a:moveTo>
                <a:cubicBezTo>
                  <a:pt x="2" y="0"/>
                  <a:pt x="1" y="0"/>
                  <a:pt x="0" y="1"/>
                </a:cubicBezTo>
                <a:cubicBezTo>
                  <a:pt x="0" y="3"/>
                  <a:pt x="0" y="3"/>
                  <a:pt x="0" y="3"/>
                </a:cubicBezTo>
                <a:cubicBezTo>
                  <a:pt x="1" y="2"/>
                  <a:pt x="2" y="2"/>
                  <a:pt x="4" y="2"/>
                </a:cubicBezTo>
                <a:cubicBezTo>
                  <a:pt x="4" y="0"/>
                  <a:pt x="4" y="0"/>
                  <a:pt x="4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07" name="Freeform 319"/>
          <p:cNvSpPr>
            <a:spLocks noEditPoints="1"/>
          </p:cNvSpPr>
          <p:nvPr/>
        </p:nvSpPr>
        <p:spPr bwMode="auto">
          <a:xfrm>
            <a:off x="3700389" y="4014788"/>
            <a:ext cx="1231900" cy="141287"/>
          </a:xfrm>
          <a:custGeom>
            <a:avLst/>
            <a:gdLst>
              <a:gd name="T0" fmla="*/ 16591 w 297"/>
              <a:gd name="T1" fmla="*/ 132976 h 34"/>
              <a:gd name="T2" fmla="*/ 0 w 297"/>
              <a:gd name="T3" fmla="*/ 132976 h 34"/>
              <a:gd name="T4" fmla="*/ 0 w 297"/>
              <a:gd name="T5" fmla="*/ 141287 h 34"/>
              <a:gd name="T6" fmla="*/ 16591 w 297"/>
              <a:gd name="T7" fmla="*/ 141287 h 34"/>
              <a:gd name="T8" fmla="*/ 16591 w 297"/>
              <a:gd name="T9" fmla="*/ 132976 h 34"/>
              <a:gd name="T10" fmla="*/ 1231900 w 297"/>
              <a:gd name="T11" fmla="*/ 0 h 34"/>
              <a:gd name="T12" fmla="*/ 1215309 w 297"/>
              <a:gd name="T13" fmla="*/ 4156 h 34"/>
              <a:gd name="T14" fmla="*/ 1215309 w 297"/>
              <a:gd name="T15" fmla="*/ 12466 h 34"/>
              <a:gd name="T16" fmla="*/ 1231900 w 297"/>
              <a:gd name="T17" fmla="*/ 8311 h 34"/>
              <a:gd name="T18" fmla="*/ 1231900 w 297"/>
              <a:gd name="T19" fmla="*/ 0 h 3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7"/>
              <a:gd name="T31" fmla="*/ 0 h 34"/>
              <a:gd name="T32" fmla="*/ 297 w 297"/>
              <a:gd name="T33" fmla="*/ 34 h 3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7" h="34">
                <a:moveTo>
                  <a:pt x="4" y="32"/>
                </a:moveTo>
                <a:cubicBezTo>
                  <a:pt x="3" y="32"/>
                  <a:pt x="2" y="32"/>
                  <a:pt x="0" y="32"/>
                </a:cubicBezTo>
                <a:cubicBezTo>
                  <a:pt x="0" y="34"/>
                  <a:pt x="0" y="34"/>
                  <a:pt x="0" y="34"/>
                </a:cubicBezTo>
                <a:cubicBezTo>
                  <a:pt x="2" y="34"/>
                  <a:pt x="3" y="34"/>
                  <a:pt x="4" y="34"/>
                </a:cubicBezTo>
                <a:cubicBezTo>
                  <a:pt x="4" y="32"/>
                  <a:pt x="4" y="32"/>
                  <a:pt x="4" y="32"/>
                </a:cubicBezTo>
                <a:moveTo>
                  <a:pt x="297" y="0"/>
                </a:moveTo>
                <a:cubicBezTo>
                  <a:pt x="296" y="0"/>
                  <a:pt x="294" y="1"/>
                  <a:pt x="293" y="1"/>
                </a:cubicBezTo>
                <a:cubicBezTo>
                  <a:pt x="293" y="3"/>
                  <a:pt x="293" y="3"/>
                  <a:pt x="293" y="3"/>
                </a:cubicBezTo>
                <a:cubicBezTo>
                  <a:pt x="294" y="3"/>
                  <a:pt x="296" y="2"/>
                  <a:pt x="297" y="2"/>
                </a:cubicBezTo>
                <a:cubicBezTo>
                  <a:pt x="297" y="0"/>
                  <a:pt x="297" y="0"/>
                  <a:pt x="297" y="0"/>
                </a:cubicBezTo>
              </a:path>
            </a:pathLst>
          </a:custGeom>
          <a:solidFill>
            <a:srgbClr val="09101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08" name="Freeform 320"/>
          <p:cNvSpPr>
            <a:spLocks/>
          </p:cNvSpPr>
          <p:nvPr/>
        </p:nvSpPr>
        <p:spPr bwMode="auto">
          <a:xfrm>
            <a:off x="4152826" y="4098925"/>
            <a:ext cx="15875" cy="11113"/>
          </a:xfrm>
          <a:custGeom>
            <a:avLst/>
            <a:gdLst>
              <a:gd name="T0" fmla="*/ 15875 w 4"/>
              <a:gd name="T1" fmla="*/ 0 h 3"/>
              <a:gd name="T2" fmla="*/ 0 w 4"/>
              <a:gd name="T3" fmla="*/ 3704 h 3"/>
              <a:gd name="T4" fmla="*/ 0 w 4"/>
              <a:gd name="T5" fmla="*/ 11113 h 3"/>
              <a:gd name="T6" fmla="*/ 15875 w 4"/>
              <a:gd name="T7" fmla="*/ 7409 h 3"/>
              <a:gd name="T8" fmla="*/ 15875 w 4"/>
              <a:gd name="T9" fmla="*/ 0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"/>
              <a:gd name="T16" fmla="*/ 0 h 3"/>
              <a:gd name="T17" fmla="*/ 4 w 4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" h="3">
                <a:moveTo>
                  <a:pt x="4" y="0"/>
                </a:moveTo>
                <a:cubicBezTo>
                  <a:pt x="3" y="0"/>
                  <a:pt x="1" y="1"/>
                  <a:pt x="0" y="1"/>
                </a:cubicBezTo>
                <a:cubicBezTo>
                  <a:pt x="0" y="3"/>
                  <a:pt x="0" y="3"/>
                  <a:pt x="0" y="3"/>
                </a:cubicBezTo>
                <a:cubicBezTo>
                  <a:pt x="1" y="3"/>
                  <a:pt x="3" y="2"/>
                  <a:pt x="4" y="2"/>
                </a:cubicBezTo>
                <a:cubicBezTo>
                  <a:pt x="4" y="0"/>
                  <a:pt x="4" y="0"/>
                  <a:pt x="4" y="0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grpSp>
        <p:nvGrpSpPr>
          <p:cNvPr id="309" name="Group 440"/>
          <p:cNvGrpSpPr>
            <a:grpSpLocks/>
          </p:cNvGrpSpPr>
          <p:nvPr/>
        </p:nvGrpSpPr>
        <p:grpSpPr bwMode="auto">
          <a:xfrm>
            <a:off x="3108251" y="3844925"/>
            <a:ext cx="3149600" cy="365125"/>
            <a:chOff x="2438" y="2422"/>
            <a:chExt cx="2062" cy="230"/>
          </a:xfrm>
        </p:grpSpPr>
        <p:sp>
          <p:nvSpPr>
            <p:cNvPr id="310" name="Freeform 313"/>
            <p:cNvSpPr>
              <a:spLocks noEditPoints="1"/>
            </p:cNvSpPr>
            <p:nvPr/>
          </p:nvSpPr>
          <p:spPr bwMode="auto">
            <a:xfrm>
              <a:off x="2438" y="2433"/>
              <a:ext cx="2015" cy="219"/>
            </a:xfrm>
            <a:custGeom>
              <a:avLst/>
              <a:gdLst>
                <a:gd name="T0" fmla="*/ 339 w 772"/>
                <a:gd name="T1" fmla="*/ 183 h 84"/>
                <a:gd name="T2" fmla="*/ 0 w 772"/>
                <a:gd name="T3" fmla="*/ 214 h 84"/>
                <a:gd name="T4" fmla="*/ 0 w 772"/>
                <a:gd name="T5" fmla="*/ 214 h 84"/>
                <a:gd name="T6" fmla="*/ 0 w 772"/>
                <a:gd name="T7" fmla="*/ 219 h 84"/>
                <a:gd name="T8" fmla="*/ 0 w 772"/>
                <a:gd name="T9" fmla="*/ 219 h 84"/>
                <a:gd name="T10" fmla="*/ 339 w 772"/>
                <a:gd name="T11" fmla="*/ 188 h 84"/>
                <a:gd name="T12" fmla="*/ 339 w 772"/>
                <a:gd name="T13" fmla="*/ 183 h 84"/>
                <a:gd name="T14" fmla="*/ 373 w 772"/>
                <a:gd name="T15" fmla="*/ 180 h 84"/>
                <a:gd name="T16" fmla="*/ 347 w 772"/>
                <a:gd name="T17" fmla="*/ 183 h 84"/>
                <a:gd name="T18" fmla="*/ 347 w 772"/>
                <a:gd name="T19" fmla="*/ 188 h 84"/>
                <a:gd name="T20" fmla="*/ 373 w 772"/>
                <a:gd name="T21" fmla="*/ 185 h 84"/>
                <a:gd name="T22" fmla="*/ 373 w 772"/>
                <a:gd name="T23" fmla="*/ 180 h 84"/>
                <a:gd name="T24" fmla="*/ 658 w 772"/>
                <a:gd name="T25" fmla="*/ 151 h 84"/>
                <a:gd name="T26" fmla="*/ 384 w 772"/>
                <a:gd name="T27" fmla="*/ 180 h 84"/>
                <a:gd name="T28" fmla="*/ 384 w 772"/>
                <a:gd name="T29" fmla="*/ 185 h 84"/>
                <a:gd name="T30" fmla="*/ 658 w 772"/>
                <a:gd name="T31" fmla="*/ 156 h 84"/>
                <a:gd name="T32" fmla="*/ 658 w 772"/>
                <a:gd name="T33" fmla="*/ 151 h 84"/>
                <a:gd name="T34" fmla="*/ 976 w 772"/>
                <a:gd name="T35" fmla="*/ 123 h 84"/>
                <a:gd name="T36" fmla="*/ 927 w 772"/>
                <a:gd name="T37" fmla="*/ 123 h 84"/>
                <a:gd name="T38" fmla="*/ 668 w 772"/>
                <a:gd name="T39" fmla="*/ 149 h 84"/>
                <a:gd name="T40" fmla="*/ 668 w 772"/>
                <a:gd name="T41" fmla="*/ 154 h 84"/>
                <a:gd name="T42" fmla="*/ 976 w 772"/>
                <a:gd name="T43" fmla="*/ 123 h 84"/>
                <a:gd name="T44" fmla="*/ 1062 w 772"/>
                <a:gd name="T45" fmla="*/ 107 h 84"/>
                <a:gd name="T46" fmla="*/ 1000 w 772"/>
                <a:gd name="T47" fmla="*/ 115 h 84"/>
                <a:gd name="T48" fmla="*/ 1049 w 772"/>
                <a:gd name="T49" fmla="*/ 115 h 84"/>
                <a:gd name="T50" fmla="*/ 1062 w 772"/>
                <a:gd name="T51" fmla="*/ 112 h 84"/>
                <a:gd name="T52" fmla="*/ 1062 w 772"/>
                <a:gd name="T53" fmla="*/ 107 h 84"/>
                <a:gd name="T54" fmla="*/ 1138 w 772"/>
                <a:gd name="T55" fmla="*/ 99 h 84"/>
                <a:gd name="T56" fmla="*/ 1073 w 772"/>
                <a:gd name="T57" fmla="*/ 107 h 84"/>
                <a:gd name="T58" fmla="*/ 1073 w 772"/>
                <a:gd name="T59" fmla="*/ 112 h 84"/>
                <a:gd name="T60" fmla="*/ 1138 w 772"/>
                <a:gd name="T61" fmla="*/ 104 h 84"/>
                <a:gd name="T62" fmla="*/ 1138 w 772"/>
                <a:gd name="T63" fmla="*/ 99 h 84"/>
                <a:gd name="T64" fmla="*/ 1830 w 772"/>
                <a:gd name="T65" fmla="*/ 21 h 84"/>
                <a:gd name="T66" fmla="*/ 1148 w 772"/>
                <a:gd name="T67" fmla="*/ 96 h 84"/>
                <a:gd name="T68" fmla="*/ 1148 w 772"/>
                <a:gd name="T69" fmla="*/ 102 h 84"/>
                <a:gd name="T70" fmla="*/ 1830 w 772"/>
                <a:gd name="T71" fmla="*/ 26 h 84"/>
                <a:gd name="T72" fmla="*/ 1830 w 772"/>
                <a:gd name="T73" fmla="*/ 21 h 84"/>
                <a:gd name="T74" fmla="*/ 1864 w 772"/>
                <a:gd name="T75" fmla="*/ 18 h 84"/>
                <a:gd name="T76" fmla="*/ 1840 w 772"/>
                <a:gd name="T77" fmla="*/ 21 h 84"/>
                <a:gd name="T78" fmla="*/ 1840 w 772"/>
                <a:gd name="T79" fmla="*/ 26 h 84"/>
                <a:gd name="T80" fmla="*/ 1864 w 772"/>
                <a:gd name="T81" fmla="*/ 23 h 84"/>
                <a:gd name="T82" fmla="*/ 1864 w 772"/>
                <a:gd name="T83" fmla="*/ 18 h 84"/>
                <a:gd name="T84" fmla="*/ 1898 w 772"/>
                <a:gd name="T85" fmla="*/ 13 h 84"/>
                <a:gd name="T86" fmla="*/ 1874 w 772"/>
                <a:gd name="T87" fmla="*/ 16 h 84"/>
                <a:gd name="T88" fmla="*/ 1874 w 772"/>
                <a:gd name="T89" fmla="*/ 21 h 84"/>
                <a:gd name="T90" fmla="*/ 1898 w 772"/>
                <a:gd name="T91" fmla="*/ 18 h 84"/>
                <a:gd name="T92" fmla="*/ 1898 w 772"/>
                <a:gd name="T93" fmla="*/ 13 h 84"/>
                <a:gd name="T94" fmla="*/ 1963 w 772"/>
                <a:gd name="T95" fmla="*/ 5 h 84"/>
                <a:gd name="T96" fmla="*/ 1908 w 772"/>
                <a:gd name="T97" fmla="*/ 13 h 84"/>
                <a:gd name="T98" fmla="*/ 1908 w 772"/>
                <a:gd name="T99" fmla="*/ 18 h 84"/>
                <a:gd name="T100" fmla="*/ 1963 w 772"/>
                <a:gd name="T101" fmla="*/ 10 h 84"/>
                <a:gd name="T102" fmla="*/ 1963 w 772"/>
                <a:gd name="T103" fmla="*/ 5 h 84"/>
                <a:gd name="T104" fmla="*/ 2015 w 772"/>
                <a:gd name="T105" fmla="*/ 0 h 84"/>
                <a:gd name="T106" fmla="*/ 1973 w 772"/>
                <a:gd name="T107" fmla="*/ 5 h 84"/>
                <a:gd name="T108" fmla="*/ 1973 w 772"/>
                <a:gd name="T109" fmla="*/ 10 h 84"/>
                <a:gd name="T110" fmla="*/ 2015 w 772"/>
                <a:gd name="T111" fmla="*/ 5 h 84"/>
                <a:gd name="T112" fmla="*/ 2015 w 772"/>
                <a:gd name="T113" fmla="*/ 0 h 8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72"/>
                <a:gd name="T172" fmla="*/ 0 h 84"/>
                <a:gd name="T173" fmla="*/ 772 w 772"/>
                <a:gd name="T174" fmla="*/ 84 h 8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72" h="84">
                  <a:moveTo>
                    <a:pt x="130" y="70"/>
                  </a:moveTo>
                  <a:cubicBezTo>
                    <a:pt x="16" y="82"/>
                    <a:pt x="1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1" y="84"/>
                    <a:pt x="16" y="84"/>
                    <a:pt x="130" y="72"/>
                  </a:cubicBezTo>
                  <a:cubicBezTo>
                    <a:pt x="130" y="70"/>
                    <a:pt x="130" y="70"/>
                    <a:pt x="130" y="70"/>
                  </a:cubicBezTo>
                  <a:moveTo>
                    <a:pt x="143" y="69"/>
                  </a:moveTo>
                  <a:cubicBezTo>
                    <a:pt x="140" y="69"/>
                    <a:pt x="136" y="70"/>
                    <a:pt x="133" y="70"/>
                  </a:cubicBezTo>
                  <a:cubicBezTo>
                    <a:pt x="133" y="72"/>
                    <a:pt x="133" y="72"/>
                    <a:pt x="133" y="72"/>
                  </a:cubicBezTo>
                  <a:cubicBezTo>
                    <a:pt x="136" y="72"/>
                    <a:pt x="140" y="71"/>
                    <a:pt x="143" y="71"/>
                  </a:cubicBezTo>
                  <a:cubicBezTo>
                    <a:pt x="143" y="69"/>
                    <a:pt x="143" y="69"/>
                    <a:pt x="143" y="69"/>
                  </a:cubicBezTo>
                  <a:moveTo>
                    <a:pt x="252" y="58"/>
                  </a:moveTo>
                  <a:cubicBezTo>
                    <a:pt x="211" y="62"/>
                    <a:pt x="176" y="66"/>
                    <a:pt x="147" y="69"/>
                  </a:cubicBezTo>
                  <a:cubicBezTo>
                    <a:pt x="147" y="71"/>
                    <a:pt x="147" y="71"/>
                    <a:pt x="147" y="71"/>
                  </a:cubicBezTo>
                  <a:cubicBezTo>
                    <a:pt x="176" y="68"/>
                    <a:pt x="211" y="64"/>
                    <a:pt x="252" y="60"/>
                  </a:cubicBezTo>
                  <a:cubicBezTo>
                    <a:pt x="252" y="58"/>
                    <a:pt x="252" y="58"/>
                    <a:pt x="252" y="58"/>
                  </a:cubicBezTo>
                  <a:moveTo>
                    <a:pt x="374" y="47"/>
                  </a:moveTo>
                  <a:cubicBezTo>
                    <a:pt x="355" y="47"/>
                    <a:pt x="355" y="47"/>
                    <a:pt x="355" y="47"/>
                  </a:cubicBezTo>
                  <a:cubicBezTo>
                    <a:pt x="319" y="51"/>
                    <a:pt x="286" y="54"/>
                    <a:pt x="256" y="57"/>
                  </a:cubicBezTo>
                  <a:cubicBezTo>
                    <a:pt x="256" y="59"/>
                    <a:pt x="256" y="59"/>
                    <a:pt x="256" y="59"/>
                  </a:cubicBezTo>
                  <a:cubicBezTo>
                    <a:pt x="290" y="56"/>
                    <a:pt x="330" y="51"/>
                    <a:pt x="374" y="47"/>
                  </a:cubicBezTo>
                  <a:moveTo>
                    <a:pt x="407" y="41"/>
                  </a:moveTo>
                  <a:cubicBezTo>
                    <a:pt x="399" y="42"/>
                    <a:pt x="391" y="43"/>
                    <a:pt x="383" y="44"/>
                  </a:cubicBezTo>
                  <a:cubicBezTo>
                    <a:pt x="402" y="44"/>
                    <a:pt x="402" y="44"/>
                    <a:pt x="402" y="44"/>
                  </a:cubicBezTo>
                  <a:cubicBezTo>
                    <a:pt x="403" y="43"/>
                    <a:pt x="405" y="43"/>
                    <a:pt x="407" y="43"/>
                  </a:cubicBezTo>
                  <a:cubicBezTo>
                    <a:pt x="407" y="41"/>
                    <a:pt x="407" y="41"/>
                    <a:pt x="407" y="41"/>
                  </a:cubicBezTo>
                  <a:moveTo>
                    <a:pt x="436" y="38"/>
                  </a:moveTo>
                  <a:cubicBezTo>
                    <a:pt x="427" y="39"/>
                    <a:pt x="419" y="40"/>
                    <a:pt x="411" y="41"/>
                  </a:cubicBezTo>
                  <a:cubicBezTo>
                    <a:pt x="411" y="43"/>
                    <a:pt x="411" y="43"/>
                    <a:pt x="411" y="43"/>
                  </a:cubicBezTo>
                  <a:cubicBezTo>
                    <a:pt x="419" y="42"/>
                    <a:pt x="427" y="41"/>
                    <a:pt x="436" y="40"/>
                  </a:cubicBezTo>
                  <a:cubicBezTo>
                    <a:pt x="436" y="38"/>
                    <a:pt x="436" y="38"/>
                    <a:pt x="436" y="38"/>
                  </a:cubicBezTo>
                  <a:moveTo>
                    <a:pt x="701" y="8"/>
                  </a:moveTo>
                  <a:cubicBezTo>
                    <a:pt x="600" y="19"/>
                    <a:pt x="514" y="29"/>
                    <a:pt x="440" y="37"/>
                  </a:cubicBezTo>
                  <a:cubicBezTo>
                    <a:pt x="440" y="39"/>
                    <a:pt x="440" y="39"/>
                    <a:pt x="440" y="39"/>
                  </a:cubicBezTo>
                  <a:cubicBezTo>
                    <a:pt x="514" y="31"/>
                    <a:pt x="600" y="21"/>
                    <a:pt x="701" y="10"/>
                  </a:cubicBezTo>
                  <a:cubicBezTo>
                    <a:pt x="701" y="8"/>
                    <a:pt x="701" y="8"/>
                    <a:pt x="701" y="8"/>
                  </a:cubicBezTo>
                  <a:moveTo>
                    <a:pt x="714" y="7"/>
                  </a:moveTo>
                  <a:cubicBezTo>
                    <a:pt x="711" y="7"/>
                    <a:pt x="708" y="7"/>
                    <a:pt x="705" y="8"/>
                  </a:cubicBezTo>
                  <a:cubicBezTo>
                    <a:pt x="705" y="10"/>
                    <a:pt x="705" y="10"/>
                    <a:pt x="705" y="10"/>
                  </a:cubicBezTo>
                  <a:cubicBezTo>
                    <a:pt x="708" y="9"/>
                    <a:pt x="711" y="9"/>
                    <a:pt x="714" y="9"/>
                  </a:cubicBezTo>
                  <a:cubicBezTo>
                    <a:pt x="714" y="7"/>
                    <a:pt x="714" y="7"/>
                    <a:pt x="714" y="7"/>
                  </a:cubicBezTo>
                  <a:moveTo>
                    <a:pt x="727" y="5"/>
                  </a:moveTo>
                  <a:cubicBezTo>
                    <a:pt x="724" y="5"/>
                    <a:pt x="721" y="6"/>
                    <a:pt x="718" y="6"/>
                  </a:cubicBezTo>
                  <a:cubicBezTo>
                    <a:pt x="718" y="8"/>
                    <a:pt x="718" y="8"/>
                    <a:pt x="718" y="8"/>
                  </a:cubicBezTo>
                  <a:cubicBezTo>
                    <a:pt x="721" y="8"/>
                    <a:pt x="724" y="7"/>
                    <a:pt x="727" y="7"/>
                  </a:cubicBezTo>
                  <a:cubicBezTo>
                    <a:pt x="727" y="5"/>
                    <a:pt x="727" y="5"/>
                    <a:pt x="727" y="5"/>
                  </a:cubicBezTo>
                  <a:moveTo>
                    <a:pt x="752" y="2"/>
                  </a:moveTo>
                  <a:cubicBezTo>
                    <a:pt x="745" y="3"/>
                    <a:pt x="738" y="4"/>
                    <a:pt x="731" y="5"/>
                  </a:cubicBezTo>
                  <a:cubicBezTo>
                    <a:pt x="731" y="7"/>
                    <a:pt x="731" y="7"/>
                    <a:pt x="731" y="7"/>
                  </a:cubicBezTo>
                  <a:cubicBezTo>
                    <a:pt x="738" y="6"/>
                    <a:pt x="745" y="5"/>
                    <a:pt x="752" y="4"/>
                  </a:cubicBezTo>
                  <a:cubicBezTo>
                    <a:pt x="752" y="2"/>
                    <a:pt x="752" y="2"/>
                    <a:pt x="752" y="2"/>
                  </a:cubicBezTo>
                  <a:moveTo>
                    <a:pt x="772" y="0"/>
                  </a:moveTo>
                  <a:cubicBezTo>
                    <a:pt x="767" y="1"/>
                    <a:pt x="761" y="1"/>
                    <a:pt x="756" y="2"/>
                  </a:cubicBezTo>
                  <a:cubicBezTo>
                    <a:pt x="756" y="4"/>
                    <a:pt x="756" y="4"/>
                    <a:pt x="756" y="4"/>
                  </a:cubicBezTo>
                  <a:cubicBezTo>
                    <a:pt x="762" y="3"/>
                    <a:pt x="767" y="3"/>
                    <a:pt x="772" y="2"/>
                  </a:cubicBezTo>
                  <a:cubicBezTo>
                    <a:pt x="772" y="0"/>
                    <a:pt x="772" y="0"/>
                    <a:pt x="772" y="0"/>
                  </a:cubicBezTo>
                </a:path>
              </a:pathLst>
            </a:custGeom>
            <a:solidFill>
              <a:srgbClr val="6600CC"/>
            </a:solidFill>
            <a:ln w="9525">
              <a:solidFill>
                <a:srgbClr val="6600CC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1" name="Freeform 318"/>
            <p:cNvSpPr>
              <a:spLocks/>
            </p:cNvSpPr>
            <p:nvPr/>
          </p:nvSpPr>
          <p:spPr bwMode="auto">
            <a:xfrm>
              <a:off x="4336" y="2446"/>
              <a:ext cx="10" cy="5"/>
            </a:xfrm>
            <a:custGeom>
              <a:avLst/>
              <a:gdLst>
                <a:gd name="T0" fmla="*/ 10 w 4"/>
                <a:gd name="T1" fmla="*/ 0 h 2"/>
                <a:gd name="T2" fmla="*/ 0 w 4"/>
                <a:gd name="T3" fmla="*/ 0 h 2"/>
                <a:gd name="T4" fmla="*/ 0 w 4"/>
                <a:gd name="T5" fmla="*/ 5 h 2"/>
                <a:gd name="T6" fmla="*/ 10 w 4"/>
                <a:gd name="T7" fmla="*/ 5 h 2"/>
                <a:gd name="T8" fmla="*/ 10 w 4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2"/>
                <a:gd name="T17" fmla="*/ 4 w 4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2">
                  <a:moveTo>
                    <a:pt x="4" y="0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6600CC"/>
            </a:solidFill>
            <a:ln w="9525">
              <a:solidFill>
                <a:srgbClr val="6600CC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2" name="Freeform 321"/>
            <p:cNvSpPr>
              <a:spLocks/>
            </p:cNvSpPr>
            <p:nvPr/>
          </p:nvSpPr>
          <p:spPr bwMode="auto">
            <a:xfrm>
              <a:off x="4401" y="2438"/>
              <a:ext cx="10" cy="5"/>
            </a:xfrm>
            <a:custGeom>
              <a:avLst/>
              <a:gdLst>
                <a:gd name="T0" fmla="*/ 10 w 4"/>
                <a:gd name="T1" fmla="*/ 0 h 2"/>
                <a:gd name="T2" fmla="*/ 0 w 4"/>
                <a:gd name="T3" fmla="*/ 0 h 2"/>
                <a:gd name="T4" fmla="*/ 0 w 4"/>
                <a:gd name="T5" fmla="*/ 5 h 2"/>
                <a:gd name="T6" fmla="*/ 10 w 4"/>
                <a:gd name="T7" fmla="*/ 5 h 2"/>
                <a:gd name="T8" fmla="*/ 10 w 4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2"/>
                <a:gd name="T17" fmla="*/ 4 w 4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2">
                  <a:moveTo>
                    <a:pt x="4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3" y="2"/>
                    <a:pt x="4" y="2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6600CC"/>
            </a:solidFill>
            <a:ln w="9525">
              <a:solidFill>
                <a:srgbClr val="6600CC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3" name="Freeform 322"/>
            <p:cNvSpPr>
              <a:spLocks/>
            </p:cNvSpPr>
            <p:nvPr/>
          </p:nvSpPr>
          <p:spPr bwMode="auto">
            <a:xfrm>
              <a:off x="4440" y="2422"/>
              <a:ext cx="60" cy="29"/>
            </a:xfrm>
            <a:custGeom>
              <a:avLst/>
              <a:gdLst>
                <a:gd name="T0" fmla="*/ 5 w 60"/>
                <a:gd name="T1" fmla="*/ 29 h 29"/>
                <a:gd name="T2" fmla="*/ 60 w 60"/>
                <a:gd name="T3" fmla="*/ 8 h 29"/>
                <a:gd name="T4" fmla="*/ 0 w 60"/>
                <a:gd name="T5" fmla="*/ 0 h 29"/>
                <a:gd name="T6" fmla="*/ 5 w 60"/>
                <a:gd name="T7" fmla="*/ 29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"/>
                <a:gd name="T13" fmla="*/ 0 h 29"/>
                <a:gd name="T14" fmla="*/ 60 w 60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" h="29">
                  <a:moveTo>
                    <a:pt x="5" y="29"/>
                  </a:moveTo>
                  <a:lnTo>
                    <a:pt x="60" y="8"/>
                  </a:lnTo>
                  <a:lnTo>
                    <a:pt x="0" y="0"/>
                  </a:lnTo>
                  <a:lnTo>
                    <a:pt x="5" y="29"/>
                  </a:lnTo>
                  <a:close/>
                </a:path>
              </a:pathLst>
            </a:custGeom>
            <a:solidFill>
              <a:srgbClr val="6600CC"/>
            </a:solidFill>
            <a:ln w="9525">
              <a:solidFill>
                <a:srgbClr val="6600CC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sp>
        <p:nvSpPr>
          <p:cNvPr id="314" name="Rectangle 323"/>
          <p:cNvSpPr>
            <a:spLocks noChangeArrowheads="1"/>
          </p:cNvSpPr>
          <p:nvPr/>
        </p:nvSpPr>
        <p:spPr bwMode="auto">
          <a:xfrm>
            <a:off x="3338439" y="4029075"/>
            <a:ext cx="857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F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15" name="Rectangle 324"/>
          <p:cNvSpPr>
            <a:spLocks noChangeArrowheads="1"/>
          </p:cNvSpPr>
          <p:nvPr/>
        </p:nvSpPr>
        <p:spPr bwMode="auto">
          <a:xfrm>
            <a:off x="3320976" y="4448175"/>
            <a:ext cx="865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G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16" name="Rectangle 325"/>
          <p:cNvSpPr>
            <a:spLocks noChangeArrowheads="1"/>
          </p:cNvSpPr>
          <p:nvPr/>
        </p:nvSpPr>
        <p:spPr bwMode="auto">
          <a:xfrm>
            <a:off x="3281289" y="3041650"/>
            <a:ext cx="7213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a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17" name="Rectangle 326"/>
          <p:cNvSpPr>
            <a:spLocks noChangeArrowheads="1"/>
          </p:cNvSpPr>
          <p:nvPr/>
        </p:nvSpPr>
        <p:spPr bwMode="auto">
          <a:xfrm>
            <a:off x="3281289" y="3190875"/>
            <a:ext cx="7534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b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18" name="Rectangle 327"/>
          <p:cNvSpPr>
            <a:spLocks noChangeArrowheads="1"/>
          </p:cNvSpPr>
          <p:nvPr/>
        </p:nvSpPr>
        <p:spPr bwMode="auto">
          <a:xfrm>
            <a:off x="3281289" y="3332163"/>
            <a:ext cx="7213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c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19" name="Rectangle 328"/>
          <p:cNvSpPr>
            <a:spLocks noChangeArrowheads="1"/>
          </p:cNvSpPr>
          <p:nvPr/>
        </p:nvSpPr>
        <p:spPr bwMode="auto">
          <a:xfrm>
            <a:off x="3268589" y="5295900"/>
            <a:ext cx="8335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d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20" name="Rectangle 329"/>
          <p:cNvSpPr>
            <a:spLocks noChangeArrowheads="1"/>
          </p:cNvSpPr>
          <p:nvPr/>
        </p:nvSpPr>
        <p:spPr bwMode="auto">
          <a:xfrm>
            <a:off x="4773539" y="4086225"/>
            <a:ext cx="7213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i="1">
                <a:solidFill>
                  <a:srgbClr val="000000"/>
                </a:solidFill>
                <a:latin typeface="Comic Sans MS" pitchFamily="66" charset="0"/>
              </a:rPr>
              <a:t>c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21" name="Rectangle 330"/>
          <p:cNvSpPr>
            <a:spLocks noChangeArrowheads="1"/>
          </p:cNvSpPr>
          <p:nvPr/>
        </p:nvSpPr>
        <p:spPr bwMode="auto">
          <a:xfrm>
            <a:off x="4209976" y="4086225"/>
            <a:ext cx="6572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i="1">
                <a:solidFill>
                  <a:srgbClr val="000000"/>
                </a:solidFill>
                <a:latin typeface="Comic Sans MS" pitchFamily="66" charset="0"/>
              </a:rPr>
              <a:t>t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22" name="Freeform 331"/>
          <p:cNvSpPr>
            <a:spLocks/>
          </p:cNvSpPr>
          <p:nvPr/>
        </p:nvSpPr>
        <p:spPr bwMode="auto">
          <a:xfrm>
            <a:off x="3990901" y="4065588"/>
            <a:ext cx="203200" cy="1143000"/>
          </a:xfrm>
          <a:custGeom>
            <a:avLst/>
            <a:gdLst>
              <a:gd name="T0" fmla="*/ 203200 w 49"/>
              <a:gd name="T1" fmla="*/ 0 h 276"/>
              <a:gd name="T2" fmla="*/ 103673 w 49"/>
              <a:gd name="T3" fmla="*/ 82826 h 276"/>
              <a:gd name="T4" fmla="*/ 29029 w 49"/>
              <a:gd name="T5" fmla="*/ 198783 h 276"/>
              <a:gd name="T6" fmla="*/ 29029 w 49"/>
              <a:gd name="T7" fmla="*/ 496956 h 276"/>
              <a:gd name="T8" fmla="*/ 53910 w 49"/>
              <a:gd name="T9" fmla="*/ 654326 h 276"/>
              <a:gd name="T10" fmla="*/ 103673 w 49"/>
              <a:gd name="T11" fmla="*/ 803413 h 276"/>
              <a:gd name="T12" fmla="*/ 103673 w 49"/>
              <a:gd name="T13" fmla="*/ 1143000 h 2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"/>
              <a:gd name="T22" fmla="*/ 0 h 276"/>
              <a:gd name="T23" fmla="*/ 49 w 49"/>
              <a:gd name="T24" fmla="*/ 276 h 2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" h="276">
                <a:moveTo>
                  <a:pt x="49" y="0"/>
                </a:moveTo>
                <a:cubicBezTo>
                  <a:pt x="42" y="12"/>
                  <a:pt x="36" y="13"/>
                  <a:pt x="25" y="20"/>
                </a:cubicBezTo>
                <a:cubicBezTo>
                  <a:pt x="11" y="29"/>
                  <a:pt x="12" y="32"/>
                  <a:pt x="7" y="48"/>
                </a:cubicBezTo>
                <a:cubicBezTo>
                  <a:pt x="0" y="74"/>
                  <a:pt x="3" y="94"/>
                  <a:pt x="7" y="120"/>
                </a:cubicBezTo>
                <a:cubicBezTo>
                  <a:pt x="9" y="133"/>
                  <a:pt x="10" y="145"/>
                  <a:pt x="13" y="158"/>
                </a:cubicBezTo>
                <a:cubicBezTo>
                  <a:pt x="16" y="170"/>
                  <a:pt x="22" y="181"/>
                  <a:pt x="25" y="194"/>
                </a:cubicBezTo>
                <a:cubicBezTo>
                  <a:pt x="30" y="219"/>
                  <a:pt x="25" y="251"/>
                  <a:pt x="25" y="276"/>
                </a:cubicBezTo>
              </a:path>
            </a:pathLst>
          </a:custGeom>
          <a:noFill/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23" name="Freeform 332"/>
          <p:cNvSpPr>
            <a:spLocks/>
          </p:cNvSpPr>
          <p:nvPr/>
        </p:nvSpPr>
        <p:spPr bwMode="auto">
          <a:xfrm>
            <a:off x="4538589" y="4065588"/>
            <a:ext cx="201612" cy="1009650"/>
          </a:xfrm>
          <a:custGeom>
            <a:avLst/>
            <a:gdLst>
              <a:gd name="T0" fmla="*/ 201612 w 49"/>
              <a:gd name="T1" fmla="*/ 0 h 244"/>
              <a:gd name="T2" fmla="*/ 102863 w 49"/>
              <a:gd name="T3" fmla="*/ 74482 h 244"/>
              <a:gd name="T4" fmla="*/ 28802 w 49"/>
              <a:gd name="T5" fmla="*/ 173792 h 244"/>
              <a:gd name="T6" fmla="*/ 28802 w 49"/>
              <a:gd name="T7" fmla="*/ 438618 h 244"/>
              <a:gd name="T8" fmla="*/ 53489 w 49"/>
              <a:gd name="T9" fmla="*/ 579307 h 244"/>
              <a:gd name="T10" fmla="*/ 102863 w 49"/>
              <a:gd name="T11" fmla="*/ 711721 h 244"/>
              <a:gd name="T12" fmla="*/ 102863 w 49"/>
              <a:gd name="T13" fmla="*/ 1009650 h 2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"/>
              <a:gd name="T22" fmla="*/ 0 h 244"/>
              <a:gd name="T23" fmla="*/ 49 w 49"/>
              <a:gd name="T24" fmla="*/ 244 h 2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" h="244">
                <a:moveTo>
                  <a:pt x="49" y="0"/>
                </a:moveTo>
                <a:cubicBezTo>
                  <a:pt x="42" y="10"/>
                  <a:pt x="36" y="11"/>
                  <a:pt x="25" y="18"/>
                </a:cubicBezTo>
                <a:cubicBezTo>
                  <a:pt x="11" y="26"/>
                  <a:pt x="12" y="28"/>
                  <a:pt x="7" y="42"/>
                </a:cubicBezTo>
                <a:cubicBezTo>
                  <a:pt x="0" y="66"/>
                  <a:pt x="3" y="83"/>
                  <a:pt x="7" y="106"/>
                </a:cubicBezTo>
                <a:cubicBezTo>
                  <a:pt x="9" y="118"/>
                  <a:pt x="10" y="128"/>
                  <a:pt x="13" y="140"/>
                </a:cubicBezTo>
                <a:cubicBezTo>
                  <a:pt x="16" y="151"/>
                  <a:pt x="22" y="160"/>
                  <a:pt x="25" y="172"/>
                </a:cubicBezTo>
                <a:cubicBezTo>
                  <a:pt x="30" y="193"/>
                  <a:pt x="25" y="222"/>
                  <a:pt x="25" y="244"/>
                </a:cubicBezTo>
              </a:path>
            </a:pathLst>
          </a:custGeom>
          <a:noFill/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24" name="Freeform 333"/>
          <p:cNvSpPr>
            <a:spLocks/>
          </p:cNvSpPr>
          <p:nvPr/>
        </p:nvSpPr>
        <p:spPr bwMode="auto">
          <a:xfrm>
            <a:off x="6729339" y="4140200"/>
            <a:ext cx="17462" cy="1042988"/>
          </a:xfrm>
          <a:custGeom>
            <a:avLst/>
            <a:gdLst>
              <a:gd name="T0" fmla="*/ 17462 w 4"/>
              <a:gd name="T1" fmla="*/ 0 h 252"/>
              <a:gd name="T2" fmla="*/ 0 w 4"/>
              <a:gd name="T3" fmla="*/ 1042988 h 252"/>
              <a:gd name="T4" fmla="*/ 0 60000 65536"/>
              <a:gd name="T5" fmla="*/ 0 60000 65536"/>
              <a:gd name="T6" fmla="*/ 0 w 4"/>
              <a:gd name="T7" fmla="*/ 0 h 252"/>
              <a:gd name="T8" fmla="*/ 4 w 4"/>
              <a:gd name="T9" fmla="*/ 252 h 2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" h="252">
                <a:moveTo>
                  <a:pt x="4" y="0"/>
                </a:moveTo>
                <a:cubicBezTo>
                  <a:pt x="4" y="85"/>
                  <a:pt x="0" y="167"/>
                  <a:pt x="0" y="252"/>
                </a:cubicBezTo>
              </a:path>
            </a:pathLst>
          </a:custGeom>
          <a:noFill/>
          <a:ln w="31750">
            <a:solidFill>
              <a:srgbClr val="6600CC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25" name="Freeform 334"/>
          <p:cNvSpPr>
            <a:spLocks/>
          </p:cNvSpPr>
          <p:nvPr/>
        </p:nvSpPr>
        <p:spPr bwMode="auto">
          <a:xfrm>
            <a:off x="7284964" y="4106863"/>
            <a:ext cx="15875" cy="895350"/>
          </a:xfrm>
          <a:custGeom>
            <a:avLst/>
            <a:gdLst>
              <a:gd name="T0" fmla="*/ 15875 w 4"/>
              <a:gd name="T1" fmla="*/ 0 h 216"/>
              <a:gd name="T2" fmla="*/ 0 w 4"/>
              <a:gd name="T3" fmla="*/ 895350 h 216"/>
              <a:gd name="T4" fmla="*/ 0 60000 65536"/>
              <a:gd name="T5" fmla="*/ 0 60000 65536"/>
              <a:gd name="T6" fmla="*/ 0 w 4"/>
              <a:gd name="T7" fmla="*/ 0 h 216"/>
              <a:gd name="T8" fmla="*/ 4 w 4"/>
              <a:gd name="T9" fmla="*/ 216 h 2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" h="216">
                <a:moveTo>
                  <a:pt x="4" y="0"/>
                </a:moveTo>
                <a:cubicBezTo>
                  <a:pt x="4" y="73"/>
                  <a:pt x="0" y="143"/>
                  <a:pt x="0" y="216"/>
                </a:cubicBezTo>
              </a:path>
            </a:pathLst>
          </a:custGeom>
          <a:noFill/>
          <a:ln w="31750">
            <a:solidFill>
              <a:srgbClr val="6600CC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26" name="Rectangle 335"/>
          <p:cNvSpPr>
            <a:spLocks noChangeArrowheads="1"/>
          </p:cNvSpPr>
          <p:nvPr/>
        </p:nvSpPr>
        <p:spPr bwMode="auto">
          <a:xfrm>
            <a:off x="7904089" y="4973638"/>
            <a:ext cx="857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F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27" name="Rectangle 336"/>
          <p:cNvSpPr>
            <a:spLocks noChangeArrowheads="1"/>
          </p:cNvSpPr>
          <p:nvPr/>
        </p:nvSpPr>
        <p:spPr bwMode="auto">
          <a:xfrm>
            <a:off x="7896151" y="5176838"/>
            <a:ext cx="865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G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28" name="Rectangle 337"/>
          <p:cNvSpPr>
            <a:spLocks noChangeArrowheads="1"/>
          </p:cNvSpPr>
          <p:nvPr/>
        </p:nvSpPr>
        <p:spPr bwMode="auto">
          <a:xfrm>
            <a:off x="5476801" y="5792788"/>
            <a:ext cx="5129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(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29" name="Rectangle 338"/>
          <p:cNvSpPr>
            <a:spLocks noChangeArrowheads="1"/>
          </p:cNvSpPr>
          <p:nvPr/>
        </p:nvSpPr>
        <p:spPr bwMode="auto">
          <a:xfrm>
            <a:off x="5521251" y="5788025"/>
            <a:ext cx="857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000000"/>
                </a:solidFill>
                <a:latin typeface="Comic Sans MS" pitchFamily="66" charset="0"/>
              </a:rPr>
              <a:t>b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30" name="Rectangle 339"/>
          <p:cNvSpPr>
            <a:spLocks noChangeArrowheads="1"/>
          </p:cNvSpPr>
          <p:nvPr/>
        </p:nvSpPr>
        <p:spPr bwMode="auto">
          <a:xfrm>
            <a:off x="5602214" y="5792788"/>
            <a:ext cx="5129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)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31" name="Rectangle 340"/>
          <p:cNvSpPr>
            <a:spLocks noChangeArrowheads="1"/>
          </p:cNvSpPr>
          <p:nvPr/>
        </p:nvSpPr>
        <p:spPr bwMode="auto">
          <a:xfrm>
            <a:off x="4060751" y="5180013"/>
            <a:ext cx="7373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i="1">
                <a:solidFill>
                  <a:srgbClr val="000000"/>
                </a:solidFill>
                <a:latin typeface="Comic Sans MS" pitchFamily="66" charset="0"/>
              </a:rPr>
              <a:t>u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32" name="Rectangle 341"/>
          <p:cNvSpPr>
            <a:spLocks noChangeArrowheads="1"/>
          </p:cNvSpPr>
          <p:nvPr/>
        </p:nvSpPr>
        <p:spPr bwMode="auto">
          <a:xfrm>
            <a:off x="4640189" y="5041900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Comic Sans MS" pitchFamily="66" charset="0"/>
              </a:rPr>
              <a:t>v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33" name="Freeform 342"/>
          <p:cNvSpPr>
            <a:spLocks/>
          </p:cNvSpPr>
          <p:nvPr/>
        </p:nvSpPr>
        <p:spPr bwMode="auto">
          <a:xfrm>
            <a:off x="5179939" y="5013325"/>
            <a:ext cx="738187" cy="53975"/>
          </a:xfrm>
          <a:custGeom>
            <a:avLst/>
            <a:gdLst>
              <a:gd name="T0" fmla="*/ 0 w 178"/>
              <a:gd name="T1" fmla="*/ 45671 h 13"/>
              <a:gd name="T2" fmla="*/ 364946 w 178"/>
              <a:gd name="T3" fmla="*/ 37367 h 13"/>
              <a:gd name="T4" fmla="*/ 738187 w 178"/>
              <a:gd name="T5" fmla="*/ 53975 h 13"/>
              <a:gd name="T6" fmla="*/ 0 60000 65536"/>
              <a:gd name="T7" fmla="*/ 0 60000 65536"/>
              <a:gd name="T8" fmla="*/ 0 60000 65536"/>
              <a:gd name="T9" fmla="*/ 0 w 178"/>
              <a:gd name="T10" fmla="*/ 0 h 13"/>
              <a:gd name="T11" fmla="*/ 178 w 178"/>
              <a:gd name="T12" fmla="*/ 13 h 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8" h="13">
                <a:moveTo>
                  <a:pt x="0" y="11"/>
                </a:moveTo>
                <a:cubicBezTo>
                  <a:pt x="30" y="11"/>
                  <a:pt x="58" y="9"/>
                  <a:pt x="88" y="9"/>
                </a:cubicBezTo>
                <a:cubicBezTo>
                  <a:pt x="110" y="9"/>
                  <a:pt x="162" y="0"/>
                  <a:pt x="178" y="13"/>
                </a:cubicBezTo>
              </a:path>
            </a:pathLst>
          </a:cu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34" name="Freeform 343"/>
          <p:cNvSpPr>
            <a:spLocks/>
          </p:cNvSpPr>
          <p:nvPr/>
        </p:nvSpPr>
        <p:spPr bwMode="auto">
          <a:xfrm>
            <a:off x="5179939" y="5213350"/>
            <a:ext cx="746125" cy="119063"/>
          </a:xfrm>
          <a:custGeom>
            <a:avLst/>
            <a:gdLst>
              <a:gd name="T0" fmla="*/ 0 w 180"/>
              <a:gd name="T1" fmla="*/ 4106 h 29"/>
              <a:gd name="T2" fmla="*/ 439385 w 180"/>
              <a:gd name="T3" fmla="*/ 28739 h 29"/>
              <a:gd name="T4" fmla="*/ 746125 w 180"/>
              <a:gd name="T5" fmla="*/ 119063 h 29"/>
              <a:gd name="T6" fmla="*/ 0 60000 65536"/>
              <a:gd name="T7" fmla="*/ 0 60000 65536"/>
              <a:gd name="T8" fmla="*/ 0 60000 65536"/>
              <a:gd name="T9" fmla="*/ 0 w 180"/>
              <a:gd name="T10" fmla="*/ 0 h 29"/>
              <a:gd name="T11" fmla="*/ 180 w 180"/>
              <a:gd name="T12" fmla="*/ 29 h 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29">
                <a:moveTo>
                  <a:pt x="0" y="1"/>
                </a:moveTo>
                <a:cubicBezTo>
                  <a:pt x="34" y="0"/>
                  <a:pt x="73" y="3"/>
                  <a:pt x="106" y="7"/>
                </a:cubicBezTo>
                <a:cubicBezTo>
                  <a:pt x="126" y="9"/>
                  <a:pt x="172" y="5"/>
                  <a:pt x="180" y="29"/>
                </a:cubicBezTo>
              </a:path>
            </a:pathLst>
          </a:cu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35" name="Freeform 344"/>
          <p:cNvSpPr>
            <a:spLocks/>
          </p:cNvSpPr>
          <p:nvPr/>
        </p:nvSpPr>
        <p:spPr bwMode="auto">
          <a:xfrm>
            <a:off x="5122789" y="5391150"/>
            <a:ext cx="823912" cy="111125"/>
          </a:xfrm>
          <a:custGeom>
            <a:avLst/>
            <a:gdLst>
              <a:gd name="T0" fmla="*/ 0 w 199"/>
              <a:gd name="T1" fmla="*/ 0 h 27"/>
              <a:gd name="T2" fmla="*/ 509252 w 199"/>
              <a:gd name="T3" fmla="*/ 65852 h 27"/>
              <a:gd name="T4" fmla="*/ 650021 w 199"/>
              <a:gd name="T5" fmla="*/ 78199 h 27"/>
              <a:gd name="T6" fmla="*/ 823912 w 199"/>
              <a:gd name="T7" fmla="*/ 111125 h 27"/>
              <a:gd name="T8" fmla="*/ 0 60000 65536"/>
              <a:gd name="T9" fmla="*/ 0 60000 65536"/>
              <a:gd name="T10" fmla="*/ 0 60000 65536"/>
              <a:gd name="T11" fmla="*/ 0 60000 65536"/>
              <a:gd name="T12" fmla="*/ 0 w 199"/>
              <a:gd name="T13" fmla="*/ 0 h 27"/>
              <a:gd name="T14" fmla="*/ 199 w 199"/>
              <a:gd name="T15" fmla="*/ 27 h 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9" h="27">
                <a:moveTo>
                  <a:pt x="0" y="0"/>
                </a:moveTo>
                <a:cubicBezTo>
                  <a:pt x="43" y="0"/>
                  <a:pt x="83" y="9"/>
                  <a:pt x="123" y="16"/>
                </a:cubicBezTo>
                <a:cubicBezTo>
                  <a:pt x="134" y="18"/>
                  <a:pt x="146" y="16"/>
                  <a:pt x="157" y="19"/>
                </a:cubicBezTo>
                <a:cubicBezTo>
                  <a:pt x="172" y="21"/>
                  <a:pt x="184" y="27"/>
                  <a:pt x="199" y="27"/>
                </a:cubicBezTo>
              </a:path>
            </a:pathLst>
          </a:cu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36" name="Rectangle 345"/>
          <p:cNvSpPr>
            <a:spLocks noChangeArrowheads="1"/>
          </p:cNvSpPr>
          <p:nvPr/>
        </p:nvSpPr>
        <p:spPr bwMode="auto">
          <a:xfrm>
            <a:off x="6273726" y="2944813"/>
            <a:ext cx="698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i="1">
                <a:solidFill>
                  <a:srgbClr val="000000"/>
                </a:solidFill>
                <a:latin typeface="Comic Sans MS" pitchFamily="66" charset="0"/>
              </a:rPr>
              <a:t>v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37" name="Rectangle 346"/>
          <p:cNvSpPr>
            <a:spLocks noChangeArrowheads="1"/>
          </p:cNvSpPr>
          <p:nvPr/>
        </p:nvSpPr>
        <p:spPr bwMode="auto">
          <a:xfrm>
            <a:off x="6264201" y="31115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Comic Sans MS" pitchFamily="66" charset="0"/>
              </a:rPr>
              <a:t>u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38" name="Rectangle 347"/>
          <p:cNvSpPr>
            <a:spLocks noChangeArrowheads="1"/>
          </p:cNvSpPr>
          <p:nvPr/>
        </p:nvSpPr>
        <p:spPr bwMode="auto">
          <a:xfrm>
            <a:off x="6332464" y="3224213"/>
            <a:ext cx="12700" cy="127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39" name="Rectangle 348"/>
          <p:cNvSpPr>
            <a:spLocks noChangeArrowheads="1"/>
          </p:cNvSpPr>
          <p:nvPr/>
        </p:nvSpPr>
        <p:spPr bwMode="auto">
          <a:xfrm>
            <a:off x="6264201" y="31115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Comic Sans MS" pitchFamily="66" charset="0"/>
              </a:rPr>
              <a:t>u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40" name="Rectangle 349"/>
          <p:cNvSpPr>
            <a:spLocks noChangeArrowheads="1"/>
          </p:cNvSpPr>
          <p:nvPr/>
        </p:nvSpPr>
        <p:spPr bwMode="auto">
          <a:xfrm>
            <a:off x="6251501" y="3268663"/>
            <a:ext cx="7534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Comic Sans MS" pitchFamily="66" charset="0"/>
              </a:rPr>
              <a:t>d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41" name="Rectangle 350"/>
          <p:cNvSpPr>
            <a:spLocks noChangeArrowheads="1"/>
          </p:cNvSpPr>
          <p:nvPr/>
        </p:nvSpPr>
        <p:spPr bwMode="auto">
          <a:xfrm>
            <a:off x="6332464" y="3298825"/>
            <a:ext cx="1587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42" name="Rectangle 351"/>
          <p:cNvSpPr>
            <a:spLocks noChangeArrowheads="1"/>
          </p:cNvSpPr>
          <p:nvPr/>
        </p:nvSpPr>
        <p:spPr bwMode="auto">
          <a:xfrm>
            <a:off x="6251501" y="3268663"/>
            <a:ext cx="7534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Comic Sans MS" pitchFamily="66" charset="0"/>
              </a:rPr>
              <a:t>d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43" name="Rectangle 352"/>
          <p:cNvSpPr>
            <a:spLocks noChangeArrowheads="1"/>
          </p:cNvSpPr>
          <p:nvPr/>
        </p:nvSpPr>
        <p:spPr bwMode="auto">
          <a:xfrm>
            <a:off x="6332464" y="3365500"/>
            <a:ext cx="7937" cy="285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44" name="Rectangle 353"/>
          <p:cNvSpPr>
            <a:spLocks noChangeArrowheads="1"/>
          </p:cNvSpPr>
          <p:nvPr/>
        </p:nvSpPr>
        <p:spPr bwMode="auto">
          <a:xfrm>
            <a:off x="6251501" y="3268663"/>
            <a:ext cx="7534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Comic Sans MS" pitchFamily="66" charset="0"/>
              </a:rPr>
              <a:t>d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45" name="Rectangle 354"/>
          <p:cNvSpPr>
            <a:spLocks noChangeArrowheads="1"/>
          </p:cNvSpPr>
          <p:nvPr/>
        </p:nvSpPr>
        <p:spPr bwMode="auto">
          <a:xfrm>
            <a:off x="6778551" y="4030663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Comic Sans MS" pitchFamily="66" charset="0"/>
              </a:rPr>
              <a:t>v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46" name="AutoShape 377"/>
          <p:cNvSpPr>
            <a:spLocks noChangeAspect="1" noChangeArrowheads="1" noTextEdit="1"/>
          </p:cNvSpPr>
          <p:nvPr/>
        </p:nvSpPr>
        <p:spPr bwMode="auto">
          <a:xfrm>
            <a:off x="761926" y="3689350"/>
            <a:ext cx="8826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47" name="Line 379"/>
          <p:cNvSpPr>
            <a:spLocks noChangeShapeType="1"/>
          </p:cNvSpPr>
          <p:nvPr/>
        </p:nvSpPr>
        <p:spPr bwMode="auto">
          <a:xfrm>
            <a:off x="877814" y="3906838"/>
            <a:ext cx="771525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48" name="Freeform 380"/>
          <p:cNvSpPr>
            <a:spLocks/>
          </p:cNvSpPr>
          <p:nvPr/>
        </p:nvSpPr>
        <p:spPr bwMode="auto">
          <a:xfrm>
            <a:off x="988939" y="3871913"/>
            <a:ext cx="142875" cy="71437"/>
          </a:xfrm>
          <a:custGeom>
            <a:avLst/>
            <a:gdLst>
              <a:gd name="T0" fmla="*/ 142875 w 90"/>
              <a:gd name="T1" fmla="*/ 34925 h 45"/>
              <a:gd name="T2" fmla="*/ 0 w 90"/>
              <a:gd name="T3" fmla="*/ 0 h 45"/>
              <a:gd name="T4" fmla="*/ 0 w 90"/>
              <a:gd name="T5" fmla="*/ 71437 h 45"/>
              <a:gd name="T6" fmla="*/ 142875 w 90"/>
              <a:gd name="T7" fmla="*/ 34925 h 45"/>
              <a:gd name="T8" fmla="*/ 0 60000 65536"/>
              <a:gd name="T9" fmla="*/ 0 60000 65536"/>
              <a:gd name="T10" fmla="*/ 0 60000 65536"/>
              <a:gd name="T11" fmla="*/ 0 60000 65536"/>
              <a:gd name="T12" fmla="*/ 0 w 90"/>
              <a:gd name="T13" fmla="*/ 0 h 45"/>
              <a:gd name="T14" fmla="*/ 90 w 90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" h="45">
                <a:moveTo>
                  <a:pt x="90" y="22"/>
                </a:moveTo>
                <a:lnTo>
                  <a:pt x="0" y="0"/>
                </a:lnTo>
                <a:lnTo>
                  <a:pt x="0" y="45"/>
                </a:lnTo>
                <a:lnTo>
                  <a:pt x="90" y="2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49" name="Rectangle 381"/>
          <p:cNvSpPr>
            <a:spLocks noChangeArrowheads="1"/>
          </p:cNvSpPr>
          <p:nvPr/>
        </p:nvSpPr>
        <p:spPr bwMode="auto">
          <a:xfrm>
            <a:off x="760339" y="3679825"/>
            <a:ext cx="7213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a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50" name="Rectangle 382"/>
          <p:cNvSpPr>
            <a:spLocks noChangeArrowheads="1"/>
          </p:cNvSpPr>
          <p:nvPr/>
        </p:nvSpPr>
        <p:spPr bwMode="auto">
          <a:xfrm>
            <a:off x="760339" y="3822700"/>
            <a:ext cx="8335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b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51" name="Rectangle 383"/>
          <p:cNvSpPr>
            <a:spLocks noChangeArrowheads="1"/>
          </p:cNvSpPr>
          <p:nvPr/>
        </p:nvSpPr>
        <p:spPr bwMode="auto">
          <a:xfrm>
            <a:off x="760339" y="3994150"/>
            <a:ext cx="7213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c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52" name="Line 384"/>
          <p:cNvSpPr>
            <a:spLocks noChangeShapeType="1"/>
          </p:cNvSpPr>
          <p:nvPr/>
        </p:nvSpPr>
        <p:spPr bwMode="auto">
          <a:xfrm>
            <a:off x="877814" y="3792538"/>
            <a:ext cx="771525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53" name="Line 385"/>
          <p:cNvSpPr>
            <a:spLocks noChangeShapeType="1"/>
          </p:cNvSpPr>
          <p:nvPr/>
        </p:nvSpPr>
        <p:spPr bwMode="auto">
          <a:xfrm>
            <a:off x="877814" y="4086225"/>
            <a:ext cx="771525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54" name="Freeform 386"/>
          <p:cNvSpPr>
            <a:spLocks/>
          </p:cNvSpPr>
          <p:nvPr/>
        </p:nvSpPr>
        <p:spPr bwMode="auto">
          <a:xfrm>
            <a:off x="988939" y="3760788"/>
            <a:ext cx="142875" cy="71437"/>
          </a:xfrm>
          <a:custGeom>
            <a:avLst/>
            <a:gdLst>
              <a:gd name="T0" fmla="*/ 142875 w 90"/>
              <a:gd name="T1" fmla="*/ 34925 h 45"/>
              <a:gd name="T2" fmla="*/ 0 w 90"/>
              <a:gd name="T3" fmla="*/ 0 h 45"/>
              <a:gd name="T4" fmla="*/ 0 w 90"/>
              <a:gd name="T5" fmla="*/ 71437 h 45"/>
              <a:gd name="T6" fmla="*/ 142875 w 90"/>
              <a:gd name="T7" fmla="*/ 34925 h 45"/>
              <a:gd name="T8" fmla="*/ 0 60000 65536"/>
              <a:gd name="T9" fmla="*/ 0 60000 65536"/>
              <a:gd name="T10" fmla="*/ 0 60000 65536"/>
              <a:gd name="T11" fmla="*/ 0 60000 65536"/>
              <a:gd name="T12" fmla="*/ 0 w 90"/>
              <a:gd name="T13" fmla="*/ 0 h 45"/>
              <a:gd name="T14" fmla="*/ 90 w 90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" h="45">
                <a:moveTo>
                  <a:pt x="90" y="22"/>
                </a:moveTo>
                <a:lnTo>
                  <a:pt x="0" y="0"/>
                </a:lnTo>
                <a:lnTo>
                  <a:pt x="0" y="45"/>
                </a:lnTo>
                <a:lnTo>
                  <a:pt x="90" y="2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55" name="Freeform 387"/>
          <p:cNvSpPr>
            <a:spLocks/>
          </p:cNvSpPr>
          <p:nvPr/>
        </p:nvSpPr>
        <p:spPr bwMode="auto">
          <a:xfrm>
            <a:off x="988939" y="4049713"/>
            <a:ext cx="142875" cy="71437"/>
          </a:xfrm>
          <a:custGeom>
            <a:avLst/>
            <a:gdLst>
              <a:gd name="T0" fmla="*/ 142875 w 90"/>
              <a:gd name="T1" fmla="*/ 36512 h 45"/>
              <a:gd name="T2" fmla="*/ 0 w 90"/>
              <a:gd name="T3" fmla="*/ 0 h 45"/>
              <a:gd name="T4" fmla="*/ 0 w 90"/>
              <a:gd name="T5" fmla="*/ 71437 h 45"/>
              <a:gd name="T6" fmla="*/ 142875 w 90"/>
              <a:gd name="T7" fmla="*/ 36512 h 45"/>
              <a:gd name="T8" fmla="*/ 0 60000 65536"/>
              <a:gd name="T9" fmla="*/ 0 60000 65536"/>
              <a:gd name="T10" fmla="*/ 0 60000 65536"/>
              <a:gd name="T11" fmla="*/ 0 60000 65536"/>
              <a:gd name="T12" fmla="*/ 0 w 90"/>
              <a:gd name="T13" fmla="*/ 0 h 45"/>
              <a:gd name="T14" fmla="*/ 90 w 90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" h="45">
                <a:moveTo>
                  <a:pt x="90" y="23"/>
                </a:moveTo>
                <a:lnTo>
                  <a:pt x="0" y="0"/>
                </a:lnTo>
                <a:lnTo>
                  <a:pt x="0" y="45"/>
                </a:lnTo>
                <a:lnTo>
                  <a:pt x="90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56" name="Rectangle 388"/>
          <p:cNvSpPr>
            <a:spLocks noChangeArrowheads="1"/>
          </p:cNvSpPr>
          <p:nvPr/>
        </p:nvSpPr>
        <p:spPr bwMode="auto">
          <a:xfrm>
            <a:off x="755576" y="4786313"/>
            <a:ext cx="8335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d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57" name="Line 389"/>
          <p:cNvSpPr>
            <a:spLocks noChangeShapeType="1"/>
          </p:cNvSpPr>
          <p:nvPr/>
        </p:nvSpPr>
        <p:spPr bwMode="auto">
          <a:xfrm>
            <a:off x="877814" y="4881563"/>
            <a:ext cx="142875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58" name="Freeform 390"/>
          <p:cNvSpPr>
            <a:spLocks/>
          </p:cNvSpPr>
          <p:nvPr/>
        </p:nvSpPr>
        <p:spPr bwMode="auto">
          <a:xfrm>
            <a:off x="993701" y="4841875"/>
            <a:ext cx="147638" cy="76200"/>
          </a:xfrm>
          <a:custGeom>
            <a:avLst/>
            <a:gdLst>
              <a:gd name="T0" fmla="*/ 0 w 93"/>
              <a:gd name="T1" fmla="*/ 76200 h 48"/>
              <a:gd name="T2" fmla="*/ 147638 w 93"/>
              <a:gd name="T3" fmla="*/ 39687 h 48"/>
              <a:gd name="T4" fmla="*/ 0 w 93"/>
              <a:gd name="T5" fmla="*/ 0 h 48"/>
              <a:gd name="T6" fmla="*/ 0 w 93"/>
              <a:gd name="T7" fmla="*/ 7620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93"/>
              <a:gd name="T13" fmla="*/ 0 h 48"/>
              <a:gd name="T14" fmla="*/ 93 w 93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" h="48">
                <a:moveTo>
                  <a:pt x="0" y="48"/>
                </a:moveTo>
                <a:lnTo>
                  <a:pt x="93" y="25"/>
                </a:lnTo>
                <a:lnTo>
                  <a:pt x="0" y="0"/>
                </a:lnTo>
                <a:lnTo>
                  <a:pt x="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grpSp>
        <p:nvGrpSpPr>
          <p:cNvPr id="359" name="Group 401"/>
          <p:cNvGrpSpPr>
            <a:grpSpLocks/>
          </p:cNvGrpSpPr>
          <p:nvPr/>
        </p:nvGrpSpPr>
        <p:grpSpPr bwMode="auto">
          <a:xfrm>
            <a:off x="1276276" y="3929063"/>
            <a:ext cx="333375" cy="333375"/>
            <a:chOff x="1068" y="2295"/>
            <a:chExt cx="210" cy="210"/>
          </a:xfrm>
        </p:grpSpPr>
        <p:sp>
          <p:nvSpPr>
            <p:cNvPr id="360" name="AutoShape 397"/>
            <p:cNvSpPr>
              <a:spLocks noChangeAspect="1" noChangeArrowheads="1" noTextEdit="1"/>
            </p:cNvSpPr>
            <p:nvPr/>
          </p:nvSpPr>
          <p:spPr bwMode="auto">
            <a:xfrm>
              <a:off x="1068" y="2295"/>
              <a:ext cx="210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61" name="Freeform 399"/>
            <p:cNvSpPr>
              <a:spLocks/>
            </p:cNvSpPr>
            <p:nvPr/>
          </p:nvSpPr>
          <p:spPr bwMode="auto">
            <a:xfrm>
              <a:off x="1068" y="2301"/>
              <a:ext cx="156" cy="198"/>
            </a:xfrm>
            <a:custGeom>
              <a:avLst/>
              <a:gdLst>
                <a:gd name="T0" fmla="*/ 0 w 156"/>
                <a:gd name="T1" fmla="*/ 198 h 198"/>
                <a:gd name="T2" fmla="*/ 156 w 156"/>
                <a:gd name="T3" fmla="*/ 99 h 198"/>
                <a:gd name="T4" fmla="*/ 0 w 156"/>
                <a:gd name="T5" fmla="*/ 0 h 198"/>
                <a:gd name="T6" fmla="*/ 0 w 156"/>
                <a:gd name="T7" fmla="*/ 198 h 1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6"/>
                <a:gd name="T13" fmla="*/ 0 h 198"/>
                <a:gd name="T14" fmla="*/ 156 w 156"/>
                <a:gd name="T15" fmla="*/ 198 h 1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6" h="198">
                  <a:moveTo>
                    <a:pt x="0" y="198"/>
                  </a:moveTo>
                  <a:lnTo>
                    <a:pt x="156" y="99"/>
                  </a:lnTo>
                  <a:lnTo>
                    <a:pt x="0" y="0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62" name="Oval 400"/>
            <p:cNvSpPr>
              <a:spLocks noChangeArrowheads="1"/>
            </p:cNvSpPr>
            <p:nvPr/>
          </p:nvSpPr>
          <p:spPr bwMode="auto">
            <a:xfrm>
              <a:off x="1227" y="2375"/>
              <a:ext cx="48" cy="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sp>
        <p:nvSpPr>
          <p:cNvPr id="363" name="Freeform 409"/>
          <p:cNvSpPr>
            <a:spLocks/>
          </p:cNvSpPr>
          <p:nvPr/>
        </p:nvSpPr>
        <p:spPr bwMode="auto">
          <a:xfrm>
            <a:off x="1084189" y="3470275"/>
            <a:ext cx="1508125" cy="1357313"/>
          </a:xfrm>
          <a:custGeom>
            <a:avLst/>
            <a:gdLst>
              <a:gd name="T0" fmla="*/ 997823 w 331"/>
              <a:gd name="T1" fmla="*/ 1197897 h 298"/>
              <a:gd name="T2" fmla="*/ 136688 w 331"/>
              <a:gd name="T3" fmla="*/ 970160 h 298"/>
              <a:gd name="T4" fmla="*/ 510302 w 331"/>
              <a:gd name="T5" fmla="*/ 163971 h 298"/>
              <a:gd name="T6" fmla="*/ 1371437 w 331"/>
              <a:gd name="T7" fmla="*/ 387153 h 298"/>
              <a:gd name="T8" fmla="*/ 997823 w 331"/>
              <a:gd name="T9" fmla="*/ 1197897 h 2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1"/>
              <a:gd name="T16" fmla="*/ 0 h 298"/>
              <a:gd name="T17" fmla="*/ 331 w 331"/>
              <a:gd name="T18" fmla="*/ 298 h 2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1" h="298">
                <a:moveTo>
                  <a:pt x="219" y="263"/>
                </a:moveTo>
                <a:cubicBezTo>
                  <a:pt x="144" y="298"/>
                  <a:pt x="59" y="276"/>
                  <a:pt x="30" y="213"/>
                </a:cubicBezTo>
                <a:cubicBezTo>
                  <a:pt x="0" y="150"/>
                  <a:pt x="37" y="71"/>
                  <a:pt x="112" y="36"/>
                </a:cubicBezTo>
                <a:cubicBezTo>
                  <a:pt x="187" y="0"/>
                  <a:pt x="272" y="23"/>
                  <a:pt x="301" y="85"/>
                </a:cubicBezTo>
                <a:cubicBezTo>
                  <a:pt x="331" y="148"/>
                  <a:pt x="294" y="228"/>
                  <a:pt x="219" y="263"/>
                </a:cubicBezTo>
                <a:close/>
              </a:path>
            </a:pathLst>
          </a:custGeom>
          <a:noFill/>
          <a:ln w="26988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64" name="Freeform 410"/>
          <p:cNvSpPr>
            <a:spLocks/>
          </p:cNvSpPr>
          <p:nvPr/>
        </p:nvSpPr>
        <p:spPr bwMode="auto">
          <a:xfrm>
            <a:off x="2673276" y="4003675"/>
            <a:ext cx="369888" cy="363538"/>
          </a:xfrm>
          <a:custGeom>
            <a:avLst/>
            <a:gdLst>
              <a:gd name="T0" fmla="*/ 369888 w 81"/>
              <a:gd name="T1" fmla="*/ 181769 h 80"/>
              <a:gd name="T2" fmla="*/ 0 w 81"/>
              <a:gd name="T3" fmla="*/ 363538 h 80"/>
              <a:gd name="T4" fmla="*/ 54798 w 81"/>
              <a:gd name="T5" fmla="*/ 186313 h 80"/>
              <a:gd name="T6" fmla="*/ 54798 w 81"/>
              <a:gd name="T7" fmla="*/ 181769 h 80"/>
              <a:gd name="T8" fmla="*/ 0 w 81"/>
              <a:gd name="T9" fmla="*/ 0 h 80"/>
              <a:gd name="T10" fmla="*/ 369888 w 81"/>
              <a:gd name="T11" fmla="*/ 181769 h 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1"/>
              <a:gd name="T19" fmla="*/ 0 h 80"/>
              <a:gd name="T20" fmla="*/ 81 w 81"/>
              <a:gd name="T21" fmla="*/ 80 h 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1" h="80">
                <a:moveTo>
                  <a:pt x="81" y="40"/>
                </a:moveTo>
                <a:cubicBezTo>
                  <a:pt x="81" y="40"/>
                  <a:pt x="62" y="80"/>
                  <a:pt x="0" y="80"/>
                </a:cubicBezTo>
                <a:cubicBezTo>
                  <a:pt x="0" y="80"/>
                  <a:pt x="12" y="76"/>
                  <a:pt x="12" y="41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4"/>
                  <a:pt x="0" y="0"/>
                  <a:pt x="0" y="0"/>
                </a:cubicBezTo>
                <a:cubicBezTo>
                  <a:pt x="62" y="0"/>
                  <a:pt x="81" y="40"/>
                  <a:pt x="81" y="40"/>
                </a:cubicBezTo>
                <a:close/>
              </a:path>
            </a:pathLst>
          </a:custGeom>
          <a:noFill/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65" name="Freeform 411"/>
          <p:cNvSpPr>
            <a:spLocks/>
          </p:cNvSpPr>
          <p:nvPr/>
        </p:nvSpPr>
        <p:spPr bwMode="auto">
          <a:xfrm>
            <a:off x="2427214" y="3875088"/>
            <a:ext cx="692150" cy="933450"/>
          </a:xfrm>
          <a:custGeom>
            <a:avLst/>
            <a:gdLst>
              <a:gd name="T0" fmla="*/ 132055 w 152"/>
              <a:gd name="T1" fmla="*/ 869702 h 205"/>
              <a:gd name="T2" fmla="*/ 113840 w 152"/>
              <a:gd name="T3" fmla="*/ 346060 h 205"/>
              <a:gd name="T4" fmla="*/ 555541 w 152"/>
              <a:gd name="T5" fmla="*/ 63748 h 205"/>
              <a:gd name="T6" fmla="*/ 573756 w 152"/>
              <a:gd name="T7" fmla="*/ 587391 h 205"/>
              <a:gd name="T8" fmla="*/ 132055 w 152"/>
              <a:gd name="T9" fmla="*/ 869702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"/>
              <a:gd name="T16" fmla="*/ 0 h 205"/>
              <a:gd name="T17" fmla="*/ 152 w 152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" h="205">
                <a:moveTo>
                  <a:pt x="29" y="191"/>
                </a:moveTo>
                <a:cubicBezTo>
                  <a:pt x="2" y="176"/>
                  <a:pt x="0" y="125"/>
                  <a:pt x="25" y="76"/>
                </a:cubicBezTo>
                <a:cubicBezTo>
                  <a:pt x="51" y="27"/>
                  <a:pt x="94" y="0"/>
                  <a:pt x="122" y="14"/>
                </a:cubicBezTo>
                <a:cubicBezTo>
                  <a:pt x="150" y="29"/>
                  <a:pt x="152" y="80"/>
                  <a:pt x="126" y="129"/>
                </a:cubicBezTo>
                <a:cubicBezTo>
                  <a:pt x="101" y="178"/>
                  <a:pt x="57" y="205"/>
                  <a:pt x="29" y="191"/>
                </a:cubicBezTo>
                <a:close/>
              </a:path>
            </a:pathLst>
          </a:custGeom>
          <a:noFill/>
          <a:ln w="26988">
            <a:solidFill>
              <a:srgbClr val="6600CC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66" name="Freeform 412"/>
          <p:cNvSpPr>
            <a:spLocks/>
          </p:cNvSpPr>
          <p:nvPr/>
        </p:nvSpPr>
        <p:spPr bwMode="auto">
          <a:xfrm>
            <a:off x="1208014" y="4071938"/>
            <a:ext cx="436562" cy="427037"/>
          </a:xfrm>
          <a:custGeom>
            <a:avLst/>
            <a:gdLst>
              <a:gd name="T0" fmla="*/ 0 w 275"/>
              <a:gd name="T1" fmla="*/ 0 h 269"/>
              <a:gd name="T2" fmla="*/ 0 w 275"/>
              <a:gd name="T3" fmla="*/ 427037 h 269"/>
              <a:gd name="T4" fmla="*/ 436562 w 275"/>
              <a:gd name="T5" fmla="*/ 427037 h 269"/>
              <a:gd name="T6" fmla="*/ 0 60000 65536"/>
              <a:gd name="T7" fmla="*/ 0 60000 65536"/>
              <a:gd name="T8" fmla="*/ 0 60000 65536"/>
              <a:gd name="T9" fmla="*/ 0 w 275"/>
              <a:gd name="T10" fmla="*/ 0 h 269"/>
              <a:gd name="T11" fmla="*/ 275 w 275"/>
              <a:gd name="T12" fmla="*/ 269 h 2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5" h="269">
                <a:moveTo>
                  <a:pt x="0" y="0"/>
                </a:moveTo>
                <a:lnTo>
                  <a:pt x="0" y="269"/>
                </a:lnTo>
                <a:lnTo>
                  <a:pt x="275" y="269"/>
                </a:lnTo>
              </a:path>
            </a:pathLst>
          </a:cu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grpSp>
        <p:nvGrpSpPr>
          <p:cNvPr id="367" name="Group 430"/>
          <p:cNvGrpSpPr>
            <a:grpSpLocks/>
          </p:cNvGrpSpPr>
          <p:nvPr/>
        </p:nvGrpSpPr>
        <p:grpSpPr bwMode="auto">
          <a:xfrm>
            <a:off x="1635051" y="4413250"/>
            <a:ext cx="287338" cy="287338"/>
            <a:chOff x="946" y="3470"/>
            <a:chExt cx="181" cy="181"/>
          </a:xfrm>
        </p:grpSpPr>
        <p:sp>
          <p:nvSpPr>
            <p:cNvPr id="368" name="Freeform 413"/>
            <p:cNvSpPr>
              <a:spLocks/>
            </p:cNvSpPr>
            <p:nvPr/>
          </p:nvSpPr>
          <p:spPr bwMode="auto">
            <a:xfrm>
              <a:off x="949" y="3579"/>
              <a:ext cx="60" cy="63"/>
            </a:xfrm>
            <a:custGeom>
              <a:avLst/>
              <a:gdLst>
                <a:gd name="T0" fmla="*/ 0 w 60"/>
                <a:gd name="T1" fmla="*/ 63 h 63"/>
                <a:gd name="T2" fmla="*/ 60 w 60"/>
                <a:gd name="T3" fmla="*/ 31 h 63"/>
                <a:gd name="T4" fmla="*/ 0 w 60"/>
                <a:gd name="T5" fmla="*/ 0 h 63"/>
                <a:gd name="T6" fmla="*/ 0 60000 65536"/>
                <a:gd name="T7" fmla="*/ 0 60000 65536"/>
                <a:gd name="T8" fmla="*/ 0 60000 65536"/>
                <a:gd name="T9" fmla="*/ 0 w 60"/>
                <a:gd name="T10" fmla="*/ 0 h 63"/>
                <a:gd name="T11" fmla="*/ 60 w 60"/>
                <a:gd name="T12" fmla="*/ 63 h 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" h="63">
                  <a:moveTo>
                    <a:pt x="0" y="63"/>
                  </a:moveTo>
                  <a:lnTo>
                    <a:pt x="60" y="3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69" name="Rectangle 414"/>
            <p:cNvSpPr>
              <a:spLocks noChangeArrowheads="1"/>
            </p:cNvSpPr>
            <p:nvPr/>
          </p:nvSpPr>
          <p:spPr bwMode="auto">
            <a:xfrm>
              <a:off x="946" y="3470"/>
              <a:ext cx="181" cy="181"/>
            </a:xfrm>
            <a:prstGeom prst="rect">
              <a:avLst/>
            </a:prstGeom>
            <a:noFill/>
            <a:ln w="1428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sp>
        <p:nvSpPr>
          <p:cNvPr id="370" name="Line 415"/>
          <p:cNvSpPr>
            <a:spLocks noChangeShapeType="1"/>
          </p:cNvSpPr>
          <p:nvPr/>
        </p:nvSpPr>
        <p:spPr bwMode="auto">
          <a:xfrm>
            <a:off x="1936676" y="4654550"/>
            <a:ext cx="1214438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71" name="Freeform 416"/>
          <p:cNvSpPr>
            <a:spLocks/>
          </p:cNvSpPr>
          <p:nvPr/>
        </p:nvSpPr>
        <p:spPr bwMode="auto">
          <a:xfrm>
            <a:off x="3124126" y="4613275"/>
            <a:ext cx="150813" cy="77788"/>
          </a:xfrm>
          <a:custGeom>
            <a:avLst/>
            <a:gdLst>
              <a:gd name="T0" fmla="*/ 0 w 95"/>
              <a:gd name="T1" fmla="*/ 77788 h 49"/>
              <a:gd name="T2" fmla="*/ 150813 w 95"/>
              <a:gd name="T3" fmla="*/ 41275 h 49"/>
              <a:gd name="T4" fmla="*/ 0 w 95"/>
              <a:gd name="T5" fmla="*/ 0 h 49"/>
              <a:gd name="T6" fmla="*/ 0 w 95"/>
              <a:gd name="T7" fmla="*/ 77788 h 49"/>
              <a:gd name="T8" fmla="*/ 0 60000 65536"/>
              <a:gd name="T9" fmla="*/ 0 60000 65536"/>
              <a:gd name="T10" fmla="*/ 0 60000 65536"/>
              <a:gd name="T11" fmla="*/ 0 60000 65536"/>
              <a:gd name="T12" fmla="*/ 0 w 95"/>
              <a:gd name="T13" fmla="*/ 0 h 49"/>
              <a:gd name="T14" fmla="*/ 95 w 95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" h="49">
                <a:moveTo>
                  <a:pt x="0" y="49"/>
                </a:moveTo>
                <a:lnTo>
                  <a:pt x="95" y="26"/>
                </a:lnTo>
                <a:lnTo>
                  <a:pt x="0" y="0"/>
                </a:lnTo>
                <a:lnTo>
                  <a:pt x="0" y="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72" name="Freeform 417"/>
          <p:cNvSpPr>
            <a:spLocks/>
          </p:cNvSpPr>
          <p:nvPr/>
        </p:nvSpPr>
        <p:spPr bwMode="auto">
          <a:xfrm>
            <a:off x="1120701" y="4308475"/>
            <a:ext cx="1579563" cy="573088"/>
          </a:xfrm>
          <a:custGeom>
            <a:avLst/>
            <a:gdLst>
              <a:gd name="T0" fmla="*/ 0 w 995"/>
              <a:gd name="T1" fmla="*/ 573088 h 361"/>
              <a:gd name="T2" fmla="*/ 1447800 w 995"/>
              <a:gd name="T3" fmla="*/ 573088 h 361"/>
              <a:gd name="T4" fmla="*/ 1447800 w 995"/>
              <a:gd name="T5" fmla="*/ 0 h 361"/>
              <a:gd name="T6" fmla="*/ 1579563 w 995"/>
              <a:gd name="T7" fmla="*/ 0 h 361"/>
              <a:gd name="T8" fmla="*/ 0 60000 65536"/>
              <a:gd name="T9" fmla="*/ 0 60000 65536"/>
              <a:gd name="T10" fmla="*/ 0 60000 65536"/>
              <a:gd name="T11" fmla="*/ 0 60000 65536"/>
              <a:gd name="T12" fmla="*/ 0 w 995"/>
              <a:gd name="T13" fmla="*/ 0 h 361"/>
              <a:gd name="T14" fmla="*/ 995 w 995"/>
              <a:gd name="T15" fmla="*/ 361 h 3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95" h="361">
                <a:moveTo>
                  <a:pt x="0" y="361"/>
                </a:moveTo>
                <a:lnTo>
                  <a:pt x="912" y="361"/>
                </a:lnTo>
                <a:lnTo>
                  <a:pt x="912" y="0"/>
                </a:lnTo>
                <a:lnTo>
                  <a:pt x="995" y="0"/>
                </a:lnTo>
              </a:path>
            </a:pathLst>
          </a:cu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73" name="Rectangle 418"/>
          <p:cNvSpPr>
            <a:spLocks noChangeArrowheads="1"/>
          </p:cNvSpPr>
          <p:nvPr/>
        </p:nvSpPr>
        <p:spPr bwMode="auto">
          <a:xfrm>
            <a:off x="2327201" y="4497388"/>
            <a:ext cx="7534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v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74" name="Rectangle 419"/>
          <p:cNvSpPr>
            <a:spLocks noChangeArrowheads="1"/>
          </p:cNvSpPr>
          <p:nvPr/>
        </p:nvSpPr>
        <p:spPr bwMode="auto">
          <a:xfrm>
            <a:off x="1452489" y="4324350"/>
            <a:ext cx="7854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c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75" name="Freeform 428"/>
          <p:cNvSpPr>
            <a:spLocks/>
          </p:cNvSpPr>
          <p:nvPr/>
        </p:nvSpPr>
        <p:spPr bwMode="auto">
          <a:xfrm>
            <a:off x="1657276" y="3765550"/>
            <a:ext cx="312738" cy="338138"/>
          </a:xfrm>
          <a:custGeom>
            <a:avLst/>
            <a:gdLst>
              <a:gd name="T0" fmla="*/ 0 w 83"/>
              <a:gd name="T1" fmla="*/ 338138 h 90"/>
              <a:gd name="T2" fmla="*/ 158253 w 83"/>
              <a:gd name="T3" fmla="*/ 338138 h 90"/>
              <a:gd name="T4" fmla="*/ 312738 w 83"/>
              <a:gd name="T5" fmla="*/ 169069 h 90"/>
              <a:gd name="T6" fmla="*/ 158253 w 83"/>
              <a:gd name="T7" fmla="*/ 0 h 90"/>
              <a:gd name="T8" fmla="*/ 0 w 83"/>
              <a:gd name="T9" fmla="*/ 0 h 90"/>
              <a:gd name="T10" fmla="*/ 0 w 83"/>
              <a:gd name="T11" fmla="*/ 338138 h 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3"/>
              <a:gd name="T19" fmla="*/ 0 h 90"/>
              <a:gd name="T20" fmla="*/ 83 w 83"/>
              <a:gd name="T21" fmla="*/ 90 h 9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3" h="90">
                <a:moveTo>
                  <a:pt x="0" y="90"/>
                </a:moveTo>
                <a:cubicBezTo>
                  <a:pt x="42" y="90"/>
                  <a:pt x="42" y="90"/>
                  <a:pt x="42" y="90"/>
                </a:cubicBezTo>
                <a:cubicBezTo>
                  <a:pt x="65" y="90"/>
                  <a:pt x="83" y="70"/>
                  <a:pt x="83" y="45"/>
                </a:cubicBezTo>
                <a:cubicBezTo>
                  <a:pt x="83" y="20"/>
                  <a:pt x="65" y="0"/>
                  <a:pt x="42" y="0"/>
                </a:cubicBezTo>
                <a:cubicBezTo>
                  <a:pt x="0" y="0"/>
                  <a:pt x="0" y="0"/>
                  <a:pt x="0" y="0"/>
                </a:cubicBezTo>
                <a:lnTo>
                  <a:pt x="0" y="90"/>
                </a:lnTo>
                <a:close/>
              </a:path>
            </a:pathLst>
          </a:custGeom>
          <a:solidFill>
            <a:srgbClr val="FFFFFF"/>
          </a:solidFill>
          <a:ln w="11113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grpSp>
        <p:nvGrpSpPr>
          <p:cNvPr id="376" name="Group 431"/>
          <p:cNvGrpSpPr>
            <a:grpSpLocks/>
          </p:cNvGrpSpPr>
          <p:nvPr/>
        </p:nvGrpSpPr>
        <p:grpSpPr bwMode="auto">
          <a:xfrm>
            <a:off x="2101776" y="3822700"/>
            <a:ext cx="287338" cy="287338"/>
            <a:chOff x="946" y="3470"/>
            <a:chExt cx="181" cy="181"/>
          </a:xfrm>
        </p:grpSpPr>
        <p:sp>
          <p:nvSpPr>
            <p:cNvPr id="377" name="Freeform 432"/>
            <p:cNvSpPr>
              <a:spLocks/>
            </p:cNvSpPr>
            <p:nvPr/>
          </p:nvSpPr>
          <p:spPr bwMode="auto">
            <a:xfrm>
              <a:off x="949" y="3579"/>
              <a:ext cx="60" cy="63"/>
            </a:xfrm>
            <a:custGeom>
              <a:avLst/>
              <a:gdLst>
                <a:gd name="T0" fmla="*/ 0 w 60"/>
                <a:gd name="T1" fmla="*/ 63 h 63"/>
                <a:gd name="T2" fmla="*/ 60 w 60"/>
                <a:gd name="T3" fmla="*/ 31 h 63"/>
                <a:gd name="T4" fmla="*/ 0 w 60"/>
                <a:gd name="T5" fmla="*/ 0 h 63"/>
                <a:gd name="T6" fmla="*/ 0 60000 65536"/>
                <a:gd name="T7" fmla="*/ 0 60000 65536"/>
                <a:gd name="T8" fmla="*/ 0 60000 65536"/>
                <a:gd name="T9" fmla="*/ 0 w 60"/>
                <a:gd name="T10" fmla="*/ 0 h 63"/>
                <a:gd name="T11" fmla="*/ 60 w 60"/>
                <a:gd name="T12" fmla="*/ 63 h 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" h="63">
                  <a:moveTo>
                    <a:pt x="0" y="63"/>
                  </a:moveTo>
                  <a:lnTo>
                    <a:pt x="60" y="3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78" name="Rectangle 433"/>
            <p:cNvSpPr>
              <a:spLocks noChangeArrowheads="1"/>
            </p:cNvSpPr>
            <p:nvPr/>
          </p:nvSpPr>
          <p:spPr bwMode="auto">
            <a:xfrm>
              <a:off x="946" y="3470"/>
              <a:ext cx="181" cy="181"/>
            </a:xfrm>
            <a:prstGeom prst="rect">
              <a:avLst/>
            </a:prstGeom>
            <a:noFill/>
            <a:ln w="1428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sp>
        <p:nvSpPr>
          <p:cNvPr id="379" name="Line 434"/>
          <p:cNvSpPr>
            <a:spLocks noChangeShapeType="1"/>
          </p:cNvSpPr>
          <p:nvPr/>
        </p:nvSpPr>
        <p:spPr bwMode="auto">
          <a:xfrm flipV="1">
            <a:off x="1963664" y="3924300"/>
            <a:ext cx="114300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80" name="Rectangle 435"/>
          <p:cNvSpPr>
            <a:spLocks noChangeArrowheads="1"/>
          </p:cNvSpPr>
          <p:nvPr/>
        </p:nvSpPr>
        <p:spPr bwMode="auto">
          <a:xfrm>
            <a:off x="1979539" y="3717925"/>
            <a:ext cx="6572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t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81" name="Rectangle 436"/>
          <p:cNvSpPr>
            <a:spLocks noChangeArrowheads="1"/>
          </p:cNvSpPr>
          <p:nvPr/>
        </p:nvSpPr>
        <p:spPr bwMode="auto">
          <a:xfrm>
            <a:off x="2531989" y="3870325"/>
            <a:ext cx="7373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ic Sans MS" pitchFamily="66" charset="0"/>
              </a:rPr>
              <a:t>u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82" name="Line 437"/>
          <p:cNvSpPr>
            <a:spLocks noChangeShapeType="1"/>
          </p:cNvSpPr>
          <p:nvPr/>
        </p:nvSpPr>
        <p:spPr bwMode="auto">
          <a:xfrm>
            <a:off x="2401814" y="4067175"/>
            <a:ext cx="276225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708 -0.02778 L -1.94444E-6 3.7037E-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" y="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46 -0.11389 L 3.61111E-6 -7.40741E-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" y="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  <p:bldP spid="151" grpId="1"/>
      <p:bldP spid="158" grpId="0"/>
      <p:bldP spid="158" grpId="1"/>
      <p:bldP spid="267" grpId="0"/>
      <p:bldP spid="274" grpId="0"/>
      <p:bldP spid="294" grpId="0"/>
      <p:bldP spid="295" grpId="0"/>
      <p:bldP spid="296" grpId="0"/>
      <p:bldP spid="322" grpId="0" animBg="1"/>
      <p:bldP spid="323" grpId="0" animBg="1"/>
      <p:bldP spid="324" grpId="0" animBg="1"/>
      <p:bldP spid="325" grpId="0" animBg="1"/>
      <p:bldP spid="333" grpId="0" animBg="1"/>
      <p:bldP spid="334" grpId="0" animBg="1"/>
      <p:bldP spid="335" grpId="0" animBg="1"/>
      <p:bldP spid="363" grpId="0" animBg="1"/>
      <p:bldP spid="36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FF0000"/>
                </a:solidFill>
                <a:latin typeface="Comic Sans MS" pitchFamily="66" charset="0"/>
              </a:rPr>
              <a:t>FPGA Internals: Overall Architecture </a:t>
            </a:r>
          </a:p>
        </p:txBody>
      </p:sp>
      <p:sp>
        <p:nvSpPr>
          <p:cNvPr id="62" name="Rectangle 3"/>
          <p:cNvSpPr txBox="1">
            <a:spLocks noChangeArrowheads="1"/>
          </p:cNvSpPr>
          <p:nvPr/>
        </p:nvSpPr>
        <p:spPr>
          <a:xfrm>
            <a:off x="152400" y="1155700"/>
            <a:ext cx="8432800" cy="927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Consists of hundreds or thousands of CLBs and switch matrices (SMs) arranged in regular pattern on a chip</a:t>
            </a:r>
          </a:p>
        </p:txBody>
      </p:sp>
      <p:sp>
        <p:nvSpPr>
          <p:cNvPr id="63" name="Rectangle 5"/>
          <p:cNvSpPr>
            <a:spLocks noChangeArrowheads="1"/>
          </p:cNvSpPr>
          <p:nvPr/>
        </p:nvSpPr>
        <p:spPr bwMode="auto">
          <a:xfrm>
            <a:off x="3044825" y="2789238"/>
            <a:ext cx="3459163" cy="3100387"/>
          </a:xfrm>
          <a:prstGeom prst="rect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4" name="Rectangle 6"/>
          <p:cNvSpPr>
            <a:spLocks noChangeArrowheads="1"/>
          </p:cNvSpPr>
          <p:nvPr/>
        </p:nvSpPr>
        <p:spPr bwMode="auto">
          <a:xfrm>
            <a:off x="4441825" y="4133850"/>
            <a:ext cx="666750" cy="412750"/>
          </a:xfrm>
          <a:prstGeom prst="rect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5" name="Rectangle 7"/>
          <p:cNvSpPr>
            <a:spLocks noChangeArrowheads="1"/>
          </p:cNvSpPr>
          <p:nvPr/>
        </p:nvSpPr>
        <p:spPr bwMode="auto">
          <a:xfrm>
            <a:off x="4600575" y="4238625"/>
            <a:ext cx="29815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CLB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6" name="Rectangle 8"/>
          <p:cNvSpPr>
            <a:spLocks noChangeArrowheads="1"/>
          </p:cNvSpPr>
          <p:nvPr/>
        </p:nvSpPr>
        <p:spPr bwMode="auto">
          <a:xfrm>
            <a:off x="4057650" y="3727450"/>
            <a:ext cx="26289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SM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7" name="Rectangle 9"/>
          <p:cNvSpPr>
            <a:spLocks noChangeArrowheads="1"/>
          </p:cNvSpPr>
          <p:nvPr/>
        </p:nvSpPr>
        <p:spPr bwMode="auto">
          <a:xfrm>
            <a:off x="5211763" y="3727450"/>
            <a:ext cx="26289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SM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8" name="Rectangle 10"/>
          <p:cNvSpPr>
            <a:spLocks noChangeArrowheads="1"/>
          </p:cNvSpPr>
          <p:nvPr/>
        </p:nvSpPr>
        <p:spPr bwMode="auto">
          <a:xfrm>
            <a:off x="4057650" y="4756150"/>
            <a:ext cx="26289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SM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9" name="Rectangle 11"/>
          <p:cNvSpPr>
            <a:spLocks noChangeArrowheads="1"/>
          </p:cNvSpPr>
          <p:nvPr/>
        </p:nvSpPr>
        <p:spPr bwMode="auto">
          <a:xfrm>
            <a:off x="5211763" y="4756150"/>
            <a:ext cx="26289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SM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0" name="Rectangle 12"/>
          <p:cNvSpPr>
            <a:spLocks noChangeArrowheads="1"/>
          </p:cNvSpPr>
          <p:nvPr/>
        </p:nvSpPr>
        <p:spPr bwMode="auto">
          <a:xfrm>
            <a:off x="4441825" y="5167313"/>
            <a:ext cx="666750" cy="414337"/>
          </a:xfrm>
          <a:prstGeom prst="rect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/>
        </p:nvSpPr>
        <p:spPr bwMode="auto">
          <a:xfrm>
            <a:off x="4600575" y="5265738"/>
            <a:ext cx="29815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CLB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2" name="Rectangle 14"/>
          <p:cNvSpPr>
            <a:spLocks noChangeArrowheads="1"/>
          </p:cNvSpPr>
          <p:nvPr/>
        </p:nvSpPr>
        <p:spPr bwMode="auto">
          <a:xfrm>
            <a:off x="3290888" y="4133850"/>
            <a:ext cx="660400" cy="412750"/>
          </a:xfrm>
          <a:prstGeom prst="rect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3448050" y="4238625"/>
            <a:ext cx="29815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CLB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4" name="Rectangle 16"/>
          <p:cNvSpPr>
            <a:spLocks noChangeArrowheads="1"/>
          </p:cNvSpPr>
          <p:nvPr/>
        </p:nvSpPr>
        <p:spPr bwMode="auto">
          <a:xfrm>
            <a:off x="3290888" y="3106738"/>
            <a:ext cx="660400" cy="411162"/>
          </a:xfrm>
          <a:prstGeom prst="rect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5" name="Rectangle 17"/>
          <p:cNvSpPr>
            <a:spLocks noChangeArrowheads="1"/>
          </p:cNvSpPr>
          <p:nvPr/>
        </p:nvSpPr>
        <p:spPr bwMode="auto">
          <a:xfrm>
            <a:off x="3448050" y="3206750"/>
            <a:ext cx="29815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CLB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6" name="Rectangle 18"/>
          <p:cNvSpPr>
            <a:spLocks noChangeArrowheads="1"/>
          </p:cNvSpPr>
          <p:nvPr/>
        </p:nvSpPr>
        <p:spPr bwMode="auto">
          <a:xfrm>
            <a:off x="3290888" y="5167313"/>
            <a:ext cx="660400" cy="414337"/>
          </a:xfrm>
          <a:prstGeom prst="rect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7" name="Rectangle 19"/>
          <p:cNvSpPr>
            <a:spLocks noChangeArrowheads="1"/>
          </p:cNvSpPr>
          <p:nvPr/>
        </p:nvSpPr>
        <p:spPr bwMode="auto">
          <a:xfrm>
            <a:off x="3448050" y="5265738"/>
            <a:ext cx="29815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CLB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8" name="Rectangle 20"/>
          <p:cNvSpPr>
            <a:spLocks noChangeArrowheads="1"/>
          </p:cNvSpPr>
          <p:nvPr/>
        </p:nvSpPr>
        <p:spPr bwMode="auto">
          <a:xfrm>
            <a:off x="5597525" y="4133850"/>
            <a:ext cx="669925" cy="412750"/>
          </a:xfrm>
          <a:prstGeom prst="rect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9" name="Rectangle 21"/>
          <p:cNvSpPr>
            <a:spLocks noChangeArrowheads="1"/>
          </p:cNvSpPr>
          <p:nvPr/>
        </p:nvSpPr>
        <p:spPr bwMode="auto">
          <a:xfrm>
            <a:off x="5759450" y="4238625"/>
            <a:ext cx="29815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CLB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0" name="Rectangle 22"/>
          <p:cNvSpPr>
            <a:spLocks noChangeArrowheads="1"/>
          </p:cNvSpPr>
          <p:nvPr/>
        </p:nvSpPr>
        <p:spPr bwMode="auto">
          <a:xfrm>
            <a:off x="5597525" y="3106738"/>
            <a:ext cx="669925" cy="411162"/>
          </a:xfrm>
          <a:prstGeom prst="rect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1" name="Rectangle 23"/>
          <p:cNvSpPr>
            <a:spLocks noChangeArrowheads="1"/>
          </p:cNvSpPr>
          <p:nvPr/>
        </p:nvSpPr>
        <p:spPr bwMode="auto">
          <a:xfrm>
            <a:off x="5759450" y="3206750"/>
            <a:ext cx="29815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CLB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2" name="Rectangle 24"/>
          <p:cNvSpPr>
            <a:spLocks noChangeArrowheads="1"/>
          </p:cNvSpPr>
          <p:nvPr/>
        </p:nvSpPr>
        <p:spPr bwMode="auto">
          <a:xfrm>
            <a:off x="5597525" y="5167313"/>
            <a:ext cx="669925" cy="414337"/>
          </a:xfrm>
          <a:prstGeom prst="rect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3" name="Rectangle 25"/>
          <p:cNvSpPr>
            <a:spLocks noChangeArrowheads="1"/>
          </p:cNvSpPr>
          <p:nvPr/>
        </p:nvSpPr>
        <p:spPr bwMode="auto">
          <a:xfrm>
            <a:off x="5759450" y="5265738"/>
            <a:ext cx="29815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CLB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4" name="Line 26"/>
          <p:cNvSpPr>
            <a:spLocks noChangeShapeType="1"/>
          </p:cNvSpPr>
          <p:nvPr/>
        </p:nvSpPr>
        <p:spPr bwMode="auto">
          <a:xfrm>
            <a:off x="5354638" y="5064125"/>
            <a:ext cx="1587" cy="960438"/>
          </a:xfrm>
          <a:prstGeom prst="line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5" name="Line 27"/>
          <p:cNvSpPr>
            <a:spLocks noChangeShapeType="1"/>
          </p:cNvSpPr>
          <p:nvPr/>
        </p:nvSpPr>
        <p:spPr bwMode="auto">
          <a:xfrm>
            <a:off x="5354638" y="4035425"/>
            <a:ext cx="1587" cy="615950"/>
          </a:xfrm>
          <a:prstGeom prst="line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6" name="Line 28"/>
          <p:cNvSpPr>
            <a:spLocks noChangeShapeType="1"/>
          </p:cNvSpPr>
          <p:nvPr/>
        </p:nvSpPr>
        <p:spPr bwMode="auto">
          <a:xfrm>
            <a:off x="5354638" y="2643188"/>
            <a:ext cx="1587" cy="977900"/>
          </a:xfrm>
          <a:prstGeom prst="line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7" name="Line 29"/>
          <p:cNvSpPr>
            <a:spLocks noChangeShapeType="1"/>
          </p:cNvSpPr>
          <p:nvPr/>
        </p:nvSpPr>
        <p:spPr bwMode="auto">
          <a:xfrm>
            <a:off x="4195763" y="5068888"/>
            <a:ext cx="1587" cy="955675"/>
          </a:xfrm>
          <a:prstGeom prst="line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" name="Line 30"/>
          <p:cNvSpPr>
            <a:spLocks noChangeShapeType="1"/>
          </p:cNvSpPr>
          <p:nvPr/>
        </p:nvSpPr>
        <p:spPr bwMode="auto">
          <a:xfrm>
            <a:off x="4195763" y="4035425"/>
            <a:ext cx="1587" cy="615950"/>
          </a:xfrm>
          <a:prstGeom prst="line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9" name="Line 31"/>
          <p:cNvSpPr>
            <a:spLocks noChangeShapeType="1"/>
          </p:cNvSpPr>
          <p:nvPr/>
        </p:nvSpPr>
        <p:spPr bwMode="auto">
          <a:xfrm>
            <a:off x="4195763" y="2643188"/>
            <a:ext cx="1587" cy="977900"/>
          </a:xfrm>
          <a:prstGeom prst="line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0" name="Line 32"/>
          <p:cNvSpPr>
            <a:spLocks noChangeShapeType="1"/>
          </p:cNvSpPr>
          <p:nvPr/>
        </p:nvSpPr>
        <p:spPr bwMode="auto">
          <a:xfrm flipH="1">
            <a:off x="2874963" y="4857750"/>
            <a:ext cx="987425" cy="1588"/>
          </a:xfrm>
          <a:prstGeom prst="line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" name="Line 33"/>
          <p:cNvSpPr>
            <a:spLocks noChangeShapeType="1"/>
          </p:cNvSpPr>
          <p:nvPr/>
        </p:nvSpPr>
        <p:spPr bwMode="auto">
          <a:xfrm flipH="1">
            <a:off x="4537075" y="4857750"/>
            <a:ext cx="484188" cy="1588"/>
          </a:xfrm>
          <a:prstGeom prst="line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2" name="Line 34"/>
          <p:cNvSpPr>
            <a:spLocks noChangeShapeType="1"/>
          </p:cNvSpPr>
          <p:nvPr/>
        </p:nvSpPr>
        <p:spPr bwMode="auto">
          <a:xfrm flipH="1">
            <a:off x="5688013" y="4857750"/>
            <a:ext cx="979487" cy="1588"/>
          </a:xfrm>
          <a:prstGeom prst="line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3" name="Line 35"/>
          <p:cNvSpPr>
            <a:spLocks noChangeShapeType="1"/>
          </p:cNvSpPr>
          <p:nvPr/>
        </p:nvSpPr>
        <p:spPr bwMode="auto">
          <a:xfrm flipH="1">
            <a:off x="2874963" y="3830638"/>
            <a:ext cx="987425" cy="1587"/>
          </a:xfrm>
          <a:prstGeom prst="line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4" name="Line 36"/>
          <p:cNvSpPr>
            <a:spLocks noChangeShapeType="1"/>
          </p:cNvSpPr>
          <p:nvPr/>
        </p:nvSpPr>
        <p:spPr bwMode="auto">
          <a:xfrm flipH="1">
            <a:off x="4530725" y="3830638"/>
            <a:ext cx="490538" cy="1587"/>
          </a:xfrm>
          <a:prstGeom prst="line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5" name="Line 37"/>
          <p:cNvSpPr>
            <a:spLocks noChangeShapeType="1"/>
          </p:cNvSpPr>
          <p:nvPr/>
        </p:nvSpPr>
        <p:spPr bwMode="auto">
          <a:xfrm flipH="1">
            <a:off x="5680075" y="3830638"/>
            <a:ext cx="987425" cy="1587"/>
          </a:xfrm>
          <a:prstGeom prst="line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6" name="Rectangle 38"/>
          <p:cNvSpPr>
            <a:spLocks noChangeArrowheads="1"/>
          </p:cNvSpPr>
          <p:nvPr/>
        </p:nvSpPr>
        <p:spPr bwMode="auto">
          <a:xfrm>
            <a:off x="3868738" y="3621088"/>
            <a:ext cx="661987" cy="414337"/>
          </a:xfrm>
          <a:prstGeom prst="rect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" name="Freeform 39"/>
          <p:cNvSpPr>
            <a:spLocks/>
          </p:cNvSpPr>
          <p:nvPr/>
        </p:nvSpPr>
        <p:spPr bwMode="auto">
          <a:xfrm>
            <a:off x="5021263" y="3621088"/>
            <a:ext cx="666750" cy="414337"/>
          </a:xfrm>
          <a:custGeom>
            <a:avLst/>
            <a:gdLst>
              <a:gd name="T0" fmla="*/ 0 w 306"/>
              <a:gd name="T1" fmla="*/ 194524 h 213"/>
              <a:gd name="T2" fmla="*/ 0 w 306"/>
              <a:gd name="T3" fmla="*/ 0 h 213"/>
              <a:gd name="T4" fmla="*/ 666750 w 306"/>
              <a:gd name="T5" fmla="*/ 0 h 213"/>
              <a:gd name="T6" fmla="*/ 666750 w 306"/>
              <a:gd name="T7" fmla="*/ 414337 h 213"/>
              <a:gd name="T8" fmla="*/ 0 w 306"/>
              <a:gd name="T9" fmla="*/ 414337 h 213"/>
              <a:gd name="T10" fmla="*/ 0 w 306"/>
              <a:gd name="T11" fmla="*/ 194524 h 2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6"/>
              <a:gd name="T19" fmla="*/ 0 h 213"/>
              <a:gd name="T20" fmla="*/ 306 w 306"/>
              <a:gd name="T21" fmla="*/ 213 h 21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6" h="213">
                <a:moveTo>
                  <a:pt x="0" y="100"/>
                </a:moveTo>
                <a:lnTo>
                  <a:pt x="0" y="0"/>
                </a:lnTo>
                <a:lnTo>
                  <a:pt x="306" y="0"/>
                </a:lnTo>
                <a:lnTo>
                  <a:pt x="306" y="213"/>
                </a:lnTo>
                <a:lnTo>
                  <a:pt x="0" y="213"/>
                </a:lnTo>
                <a:lnTo>
                  <a:pt x="0" y="100"/>
                </a:lnTo>
              </a:path>
            </a:pathLst>
          </a:custGeom>
          <a:noFill/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8" name="Rectangle 40"/>
          <p:cNvSpPr>
            <a:spLocks noChangeArrowheads="1"/>
          </p:cNvSpPr>
          <p:nvPr/>
        </p:nvSpPr>
        <p:spPr bwMode="auto">
          <a:xfrm>
            <a:off x="3868738" y="4651375"/>
            <a:ext cx="661987" cy="412750"/>
          </a:xfrm>
          <a:prstGeom prst="rect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9" name="Rectangle 41"/>
          <p:cNvSpPr>
            <a:spLocks noChangeArrowheads="1"/>
          </p:cNvSpPr>
          <p:nvPr/>
        </p:nvSpPr>
        <p:spPr bwMode="auto">
          <a:xfrm>
            <a:off x="5021263" y="4651375"/>
            <a:ext cx="666750" cy="412750"/>
          </a:xfrm>
          <a:prstGeom prst="rect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0" name="Freeform 42"/>
          <p:cNvSpPr>
            <a:spLocks/>
          </p:cNvSpPr>
          <p:nvPr/>
        </p:nvSpPr>
        <p:spPr bwMode="auto">
          <a:xfrm>
            <a:off x="4195763" y="3178175"/>
            <a:ext cx="246062" cy="1588"/>
          </a:xfrm>
          <a:custGeom>
            <a:avLst/>
            <a:gdLst>
              <a:gd name="T0" fmla="*/ 246062 w 113"/>
              <a:gd name="T1" fmla="*/ 0 h 1588"/>
              <a:gd name="T2" fmla="*/ 0 w 113"/>
              <a:gd name="T3" fmla="*/ 0 h 1588"/>
              <a:gd name="T4" fmla="*/ 246062 w 113"/>
              <a:gd name="T5" fmla="*/ 0 h 1588"/>
              <a:gd name="T6" fmla="*/ 0 60000 65536"/>
              <a:gd name="T7" fmla="*/ 0 60000 65536"/>
              <a:gd name="T8" fmla="*/ 0 60000 65536"/>
              <a:gd name="T9" fmla="*/ 0 w 113"/>
              <a:gd name="T10" fmla="*/ 0 h 1588"/>
              <a:gd name="T11" fmla="*/ 113 w 113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" h="1588">
                <a:moveTo>
                  <a:pt x="113" y="0"/>
                </a:move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1" name="Line 43"/>
          <p:cNvSpPr>
            <a:spLocks noChangeShapeType="1"/>
          </p:cNvSpPr>
          <p:nvPr/>
        </p:nvSpPr>
        <p:spPr bwMode="auto">
          <a:xfrm flipH="1">
            <a:off x="4195763" y="3178175"/>
            <a:ext cx="246062" cy="15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2" name="Freeform 44"/>
          <p:cNvSpPr>
            <a:spLocks/>
          </p:cNvSpPr>
          <p:nvPr/>
        </p:nvSpPr>
        <p:spPr bwMode="auto">
          <a:xfrm>
            <a:off x="4195763" y="3313113"/>
            <a:ext cx="246062" cy="1587"/>
          </a:xfrm>
          <a:custGeom>
            <a:avLst/>
            <a:gdLst>
              <a:gd name="T0" fmla="*/ 246062 w 113"/>
              <a:gd name="T1" fmla="*/ 0 h 1587"/>
              <a:gd name="T2" fmla="*/ 0 w 113"/>
              <a:gd name="T3" fmla="*/ 0 h 1587"/>
              <a:gd name="T4" fmla="*/ 246062 w 113"/>
              <a:gd name="T5" fmla="*/ 0 h 1587"/>
              <a:gd name="T6" fmla="*/ 0 60000 65536"/>
              <a:gd name="T7" fmla="*/ 0 60000 65536"/>
              <a:gd name="T8" fmla="*/ 0 60000 65536"/>
              <a:gd name="T9" fmla="*/ 0 w 113"/>
              <a:gd name="T10" fmla="*/ 0 h 1587"/>
              <a:gd name="T11" fmla="*/ 113 w 11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" h="1587">
                <a:moveTo>
                  <a:pt x="113" y="0"/>
                </a:move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3" name="Line 45"/>
          <p:cNvSpPr>
            <a:spLocks noChangeShapeType="1"/>
          </p:cNvSpPr>
          <p:nvPr/>
        </p:nvSpPr>
        <p:spPr bwMode="auto">
          <a:xfrm flipH="1">
            <a:off x="4195763" y="3313113"/>
            <a:ext cx="246062" cy="15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4" name="Freeform 46"/>
          <p:cNvSpPr>
            <a:spLocks/>
          </p:cNvSpPr>
          <p:nvPr/>
        </p:nvSpPr>
        <p:spPr bwMode="auto">
          <a:xfrm>
            <a:off x="4195763" y="3446463"/>
            <a:ext cx="246062" cy="1587"/>
          </a:xfrm>
          <a:custGeom>
            <a:avLst/>
            <a:gdLst>
              <a:gd name="T0" fmla="*/ 246062 w 113"/>
              <a:gd name="T1" fmla="*/ 0 h 1587"/>
              <a:gd name="T2" fmla="*/ 0 w 113"/>
              <a:gd name="T3" fmla="*/ 0 h 1587"/>
              <a:gd name="T4" fmla="*/ 246062 w 113"/>
              <a:gd name="T5" fmla="*/ 0 h 1587"/>
              <a:gd name="T6" fmla="*/ 0 60000 65536"/>
              <a:gd name="T7" fmla="*/ 0 60000 65536"/>
              <a:gd name="T8" fmla="*/ 0 60000 65536"/>
              <a:gd name="T9" fmla="*/ 0 w 113"/>
              <a:gd name="T10" fmla="*/ 0 h 1587"/>
              <a:gd name="T11" fmla="*/ 113 w 11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" h="1587">
                <a:moveTo>
                  <a:pt x="113" y="0"/>
                </a:move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5" name="Line 47"/>
          <p:cNvSpPr>
            <a:spLocks noChangeShapeType="1"/>
          </p:cNvSpPr>
          <p:nvPr/>
        </p:nvSpPr>
        <p:spPr bwMode="auto">
          <a:xfrm flipH="1">
            <a:off x="4195763" y="3446463"/>
            <a:ext cx="246062" cy="15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6" name="Freeform 48"/>
          <p:cNvSpPr>
            <a:spLocks/>
          </p:cNvSpPr>
          <p:nvPr/>
        </p:nvSpPr>
        <p:spPr bwMode="auto">
          <a:xfrm>
            <a:off x="5100638" y="3178175"/>
            <a:ext cx="246062" cy="1588"/>
          </a:xfrm>
          <a:custGeom>
            <a:avLst/>
            <a:gdLst>
              <a:gd name="T0" fmla="*/ 246062 w 113"/>
              <a:gd name="T1" fmla="*/ 0 h 1588"/>
              <a:gd name="T2" fmla="*/ 0 w 113"/>
              <a:gd name="T3" fmla="*/ 0 h 1588"/>
              <a:gd name="T4" fmla="*/ 246062 w 113"/>
              <a:gd name="T5" fmla="*/ 0 h 1588"/>
              <a:gd name="T6" fmla="*/ 0 60000 65536"/>
              <a:gd name="T7" fmla="*/ 0 60000 65536"/>
              <a:gd name="T8" fmla="*/ 0 60000 65536"/>
              <a:gd name="T9" fmla="*/ 0 w 113"/>
              <a:gd name="T10" fmla="*/ 0 h 1588"/>
              <a:gd name="T11" fmla="*/ 113 w 113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" h="1588">
                <a:moveTo>
                  <a:pt x="113" y="0"/>
                </a:move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7" name="Line 49"/>
          <p:cNvSpPr>
            <a:spLocks noChangeShapeType="1"/>
          </p:cNvSpPr>
          <p:nvPr/>
        </p:nvSpPr>
        <p:spPr bwMode="auto">
          <a:xfrm flipH="1">
            <a:off x="5100638" y="3178175"/>
            <a:ext cx="246062" cy="15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8" name="Freeform 50"/>
          <p:cNvSpPr>
            <a:spLocks/>
          </p:cNvSpPr>
          <p:nvPr/>
        </p:nvSpPr>
        <p:spPr bwMode="auto">
          <a:xfrm>
            <a:off x="5100638" y="3446463"/>
            <a:ext cx="246062" cy="1587"/>
          </a:xfrm>
          <a:custGeom>
            <a:avLst/>
            <a:gdLst>
              <a:gd name="T0" fmla="*/ 246062 w 113"/>
              <a:gd name="T1" fmla="*/ 0 h 1587"/>
              <a:gd name="T2" fmla="*/ 0 w 113"/>
              <a:gd name="T3" fmla="*/ 0 h 1587"/>
              <a:gd name="T4" fmla="*/ 246062 w 113"/>
              <a:gd name="T5" fmla="*/ 0 h 1587"/>
              <a:gd name="T6" fmla="*/ 0 60000 65536"/>
              <a:gd name="T7" fmla="*/ 0 60000 65536"/>
              <a:gd name="T8" fmla="*/ 0 60000 65536"/>
              <a:gd name="T9" fmla="*/ 0 w 113"/>
              <a:gd name="T10" fmla="*/ 0 h 1587"/>
              <a:gd name="T11" fmla="*/ 113 w 11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" h="1587">
                <a:moveTo>
                  <a:pt x="113" y="0"/>
                </a:move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9" name="Line 51"/>
          <p:cNvSpPr>
            <a:spLocks noChangeShapeType="1"/>
          </p:cNvSpPr>
          <p:nvPr/>
        </p:nvSpPr>
        <p:spPr bwMode="auto">
          <a:xfrm flipH="1">
            <a:off x="5100638" y="3446463"/>
            <a:ext cx="246062" cy="15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0" name="Rectangle 52"/>
          <p:cNvSpPr>
            <a:spLocks noChangeArrowheads="1"/>
          </p:cNvSpPr>
          <p:nvPr/>
        </p:nvSpPr>
        <p:spPr bwMode="auto">
          <a:xfrm>
            <a:off x="4441825" y="3106738"/>
            <a:ext cx="666750" cy="411162"/>
          </a:xfrm>
          <a:prstGeom prst="rect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1" name="Rectangle 53"/>
          <p:cNvSpPr>
            <a:spLocks noChangeArrowheads="1"/>
          </p:cNvSpPr>
          <p:nvPr/>
        </p:nvSpPr>
        <p:spPr bwMode="auto">
          <a:xfrm>
            <a:off x="4600575" y="3206750"/>
            <a:ext cx="29815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CLB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12" name="Text Box 55"/>
          <p:cNvSpPr txBox="1">
            <a:spLocks noChangeArrowheads="1"/>
          </p:cNvSpPr>
          <p:nvPr/>
        </p:nvSpPr>
        <p:spPr bwMode="auto">
          <a:xfrm>
            <a:off x="1701800" y="2057400"/>
            <a:ext cx="2451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>
                <a:latin typeface="Comic Sans MS" pitchFamily="66" charset="0"/>
              </a:rPr>
              <a:t>Represents channel with tens of wires</a:t>
            </a:r>
          </a:p>
        </p:txBody>
      </p:sp>
      <p:sp>
        <p:nvSpPr>
          <p:cNvPr id="113" name="Line 56"/>
          <p:cNvSpPr>
            <a:spLocks noChangeShapeType="1"/>
          </p:cNvSpPr>
          <p:nvPr/>
        </p:nvSpPr>
        <p:spPr bwMode="auto">
          <a:xfrm>
            <a:off x="3594100" y="2425700"/>
            <a:ext cx="5461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4" name="Text Box 57"/>
          <p:cNvSpPr txBox="1">
            <a:spLocks noChangeArrowheads="1"/>
          </p:cNvSpPr>
          <p:nvPr/>
        </p:nvSpPr>
        <p:spPr bwMode="auto">
          <a:xfrm>
            <a:off x="6692900" y="2044700"/>
            <a:ext cx="24511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>
                <a:latin typeface="Comic Sans MS" pitchFamily="66" charset="0"/>
              </a:rPr>
              <a:t>Connections for just one CLB shown, but all CLBs are obviously connected to channels</a:t>
            </a:r>
          </a:p>
        </p:txBody>
      </p:sp>
      <p:sp>
        <p:nvSpPr>
          <p:cNvPr id="115" name="Line 58"/>
          <p:cNvSpPr>
            <a:spLocks noChangeShapeType="1"/>
          </p:cNvSpPr>
          <p:nvPr/>
        </p:nvSpPr>
        <p:spPr bwMode="auto">
          <a:xfrm flipH="1">
            <a:off x="5181600" y="2247900"/>
            <a:ext cx="1524000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latin typeface="Comic Sans MS" pitchFamily="66" charset="0"/>
              </a:rPr>
              <a:t>Programming an FPGA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" y="1155700"/>
            <a:ext cx="2755900" cy="4089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All configuration memory bits are connected as one big shift register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Known as 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scan chain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Shift in the "</a:t>
            </a:r>
            <a: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bit file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" of the desired circuit</a:t>
            </a:r>
          </a:p>
        </p:txBody>
      </p:sp>
      <p:sp>
        <p:nvSpPr>
          <p:cNvPr id="8" name="Rectangle 748"/>
          <p:cNvSpPr>
            <a:spLocks noChangeArrowheads="1"/>
          </p:cNvSpPr>
          <p:nvPr/>
        </p:nvSpPr>
        <p:spPr bwMode="auto">
          <a:xfrm>
            <a:off x="3724275" y="1141413"/>
            <a:ext cx="4598988" cy="4467225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" name="Rectangle 749"/>
          <p:cNvSpPr>
            <a:spLocks noChangeArrowheads="1"/>
          </p:cNvSpPr>
          <p:nvPr/>
        </p:nvSpPr>
        <p:spPr bwMode="auto">
          <a:xfrm>
            <a:off x="4049713" y="1477963"/>
            <a:ext cx="1008062" cy="2187575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" name="Line 750"/>
          <p:cNvSpPr>
            <a:spLocks noChangeShapeType="1"/>
          </p:cNvSpPr>
          <p:nvPr/>
        </p:nvSpPr>
        <p:spPr bwMode="auto">
          <a:xfrm>
            <a:off x="4727575" y="3646488"/>
            <a:ext cx="0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" name="Rectangle 751"/>
          <p:cNvSpPr>
            <a:spLocks noChangeArrowheads="1"/>
          </p:cNvSpPr>
          <p:nvPr/>
        </p:nvSpPr>
        <p:spPr bwMode="auto">
          <a:xfrm>
            <a:off x="4443413" y="1708150"/>
            <a:ext cx="561975" cy="1712913"/>
          </a:xfrm>
          <a:prstGeom prst="rect">
            <a:avLst/>
          </a:prstGeom>
          <a:solidFill>
            <a:srgbClr val="D4E0F3"/>
          </a:solidFill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" name="Line 752"/>
          <p:cNvSpPr>
            <a:spLocks noChangeShapeType="1"/>
          </p:cNvSpPr>
          <p:nvPr/>
        </p:nvSpPr>
        <p:spPr bwMode="auto">
          <a:xfrm>
            <a:off x="4438650" y="1924050"/>
            <a:ext cx="566738" cy="0"/>
          </a:xfrm>
          <a:prstGeom prst="line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" name="Line 753"/>
          <p:cNvSpPr>
            <a:spLocks noChangeShapeType="1"/>
          </p:cNvSpPr>
          <p:nvPr/>
        </p:nvSpPr>
        <p:spPr bwMode="auto">
          <a:xfrm>
            <a:off x="4438650" y="2135188"/>
            <a:ext cx="566738" cy="0"/>
          </a:xfrm>
          <a:prstGeom prst="line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" name="Line 754"/>
          <p:cNvSpPr>
            <a:spLocks noChangeShapeType="1"/>
          </p:cNvSpPr>
          <p:nvPr/>
        </p:nvSpPr>
        <p:spPr bwMode="auto">
          <a:xfrm>
            <a:off x="4438650" y="2351088"/>
            <a:ext cx="566738" cy="0"/>
          </a:xfrm>
          <a:prstGeom prst="line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" name="Line 755"/>
          <p:cNvSpPr>
            <a:spLocks noChangeShapeType="1"/>
          </p:cNvSpPr>
          <p:nvPr/>
        </p:nvSpPr>
        <p:spPr bwMode="auto">
          <a:xfrm>
            <a:off x="4438650" y="2566988"/>
            <a:ext cx="566738" cy="0"/>
          </a:xfrm>
          <a:prstGeom prst="line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" name="Line 756"/>
          <p:cNvSpPr>
            <a:spLocks noChangeShapeType="1"/>
          </p:cNvSpPr>
          <p:nvPr/>
        </p:nvSpPr>
        <p:spPr bwMode="auto">
          <a:xfrm>
            <a:off x="4438650" y="2778125"/>
            <a:ext cx="566738" cy="0"/>
          </a:xfrm>
          <a:prstGeom prst="line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" name="Line 757"/>
          <p:cNvSpPr>
            <a:spLocks noChangeShapeType="1"/>
          </p:cNvSpPr>
          <p:nvPr/>
        </p:nvSpPr>
        <p:spPr bwMode="auto">
          <a:xfrm>
            <a:off x="4438650" y="2994025"/>
            <a:ext cx="566738" cy="0"/>
          </a:xfrm>
          <a:prstGeom prst="line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" name="Line 758"/>
          <p:cNvSpPr>
            <a:spLocks noChangeShapeType="1"/>
          </p:cNvSpPr>
          <p:nvPr/>
        </p:nvSpPr>
        <p:spPr bwMode="auto">
          <a:xfrm>
            <a:off x="4438650" y="3209925"/>
            <a:ext cx="566738" cy="0"/>
          </a:xfrm>
          <a:prstGeom prst="line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9" name="Rectangle 759"/>
          <p:cNvSpPr>
            <a:spLocks noChangeArrowheads="1"/>
          </p:cNvSpPr>
          <p:nvPr/>
        </p:nvSpPr>
        <p:spPr bwMode="auto">
          <a:xfrm>
            <a:off x="4125913" y="1498600"/>
            <a:ext cx="28052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8x2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0" name="Rectangle 762"/>
          <p:cNvSpPr>
            <a:spLocks noChangeArrowheads="1"/>
          </p:cNvSpPr>
          <p:nvPr/>
        </p:nvSpPr>
        <p:spPr bwMode="auto">
          <a:xfrm>
            <a:off x="4373563" y="1498600"/>
            <a:ext cx="34144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Mem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1" name="Rectangle 763"/>
          <p:cNvSpPr>
            <a:spLocks noChangeArrowheads="1"/>
          </p:cNvSpPr>
          <p:nvPr/>
        </p:nvSpPr>
        <p:spPr bwMode="auto">
          <a:xfrm>
            <a:off x="4714875" y="1498600"/>
            <a:ext cx="3847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.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2" name="Rectangle 764"/>
          <p:cNvSpPr>
            <a:spLocks noChangeArrowheads="1"/>
          </p:cNvSpPr>
          <p:nvPr/>
        </p:nvSpPr>
        <p:spPr bwMode="auto">
          <a:xfrm>
            <a:off x="4595813" y="1735138"/>
            <a:ext cx="28212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0  0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3" name="Rectangle 765"/>
          <p:cNvSpPr>
            <a:spLocks noChangeArrowheads="1"/>
          </p:cNvSpPr>
          <p:nvPr/>
        </p:nvSpPr>
        <p:spPr bwMode="auto">
          <a:xfrm>
            <a:off x="4595813" y="1946275"/>
            <a:ext cx="25648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0  1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4" name="Rectangle 766"/>
          <p:cNvSpPr>
            <a:spLocks noChangeArrowheads="1"/>
          </p:cNvSpPr>
          <p:nvPr/>
        </p:nvSpPr>
        <p:spPr bwMode="auto">
          <a:xfrm>
            <a:off x="4595813" y="2160588"/>
            <a:ext cx="28212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0  0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5" name="Rectangle 767"/>
          <p:cNvSpPr>
            <a:spLocks noChangeArrowheads="1"/>
          </p:cNvSpPr>
          <p:nvPr/>
        </p:nvSpPr>
        <p:spPr bwMode="auto">
          <a:xfrm>
            <a:off x="4595813" y="2371725"/>
            <a:ext cx="25648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0  1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" name="Rectangle 768"/>
          <p:cNvSpPr>
            <a:spLocks noChangeArrowheads="1"/>
          </p:cNvSpPr>
          <p:nvPr/>
        </p:nvSpPr>
        <p:spPr bwMode="auto">
          <a:xfrm>
            <a:off x="4595813" y="2589213"/>
            <a:ext cx="28212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0  0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7" name="Rectangle 769"/>
          <p:cNvSpPr>
            <a:spLocks noChangeArrowheads="1"/>
          </p:cNvSpPr>
          <p:nvPr/>
        </p:nvSpPr>
        <p:spPr bwMode="auto">
          <a:xfrm>
            <a:off x="4595813" y="2800350"/>
            <a:ext cx="25648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0  1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8" name="Rectangle 770"/>
          <p:cNvSpPr>
            <a:spLocks noChangeArrowheads="1"/>
          </p:cNvSpPr>
          <p:nvPr/>
        </p:nvSpPr>
        <p:spPr bwMode="auto">
          <a:xfrm>
            <a:off x="4595813" y="3017838"/>
            <a:ext cx="25648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1  0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9" name="Rectangle 771"/>
          <p:cNvSpPr>
            <a:spLocks noChangeArrowheads="1"/>
          </p:cNvSpPr>
          <p:nvPr/>
        </p:nvSpPr>
        <p:spPr bwMode="auto">
          <a:xfrm>
            <a:off x="4595813" y="3225800"/>
            <a:ext cx="25648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0  1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0" name="Rectangle 772"/>
          <p:cNvSpPr>
            <a:spLocks noChangeArrowheads="1"/>
          </p:cNvSpPr>
          <p:nvPr/>
        </p:nvSpPr>
        <p:spPr bwMode="auto">
          <a:xfrm>
            <a:off x="4325938" y="1735138"/>
            <a:ext cx="9457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1" name="Rectangle 773"/>
          <p:cNvSpPr>
            <a:spLocks noChangeArrowheads="1"/>
          </p:cNvSpPr>
          <p:nvPr/>
        </p:nvSpPr>
        <p:spPr bwMode="auto">
          <a:xfrm>
            <a:off x="4325938" y="1946275"/>
            <a:ext cx="6893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2" name="Rectangle 774"/>
          <p:cNvSpPr>
            <a:spLocks noChangeArrowheads="1"/>
          </p:cNvSpPr>
          <p:nvPr/>
        </p:nvSpPr>
        <p:spPr bwMode="auto">
          <a:xfrm>
            <a:off x="4325938" y="2160588"/>
            <a:ext cx="9457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3" name="Rectangle 775"/>
          <p:cNvSpPr>
            <a:spLocks noChangeArrowheads="1"/>
          </p:cNvSpPr>
          <p:nvPr/>
        </p:nvSpPr>
        <p:spPr bwMode="auto">
          <a:xfrm>
            <a:off x="4325938" y="2371725"/>
            <a:ext cx="9457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4" name="Rectangle 776"/>
          <p:cNvSpPr>
            <a:spLocks noChangeArrowheads="1"/>
          </p:cNvSpPr>
          <p:nvPr/>
        </p:nvSpPr>
        <p:spPr bwMode="auto">
          <a:xfrm>
            <a:off x="4325938" y="2589213"/>
            <a:ext cx="9457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4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5" name="Rectangle 777"/>
          <p:cNvSpPr>
            <a:spLocks noChangeArrowheads="1"/>
          </p:cNvSpPr>
          <p:nvPr/>
        </p:nvSpPr>
        <p:spPr bwMode="auto">
          <a:xfrm>
            <a:off x="4325938" y="2800350"/>
            <a:ext cx="9457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6" name="Rectangle 778"/>
          <p:cNvSpPr>
            <a:spLocks noChangeArrowheads="1"/>
          </p:cNvSpPr>
          <p:nvPr/>
        </p:nvSpPr>
        <p:spPr bwMode="auto">
          <a:xfrm>
            <a:off x="4325938" y="3017838"/>
            <a:ext cx="9457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6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7" name="Rectangle 779"/>
          <p:cNvSpPr>
            <a:spLocks noChangeArrowheads="1"/>
          </p:cNvSpPr>
          <p:nvPr/>
        </p:nvSpPr>
        <p:spPr bwMode="auto">
          <a:xfrm>
            <a:off x="4325938" y="3225800"/>
            <a:ext cx="9457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7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8" name="Rectangle 780"/>
          <p:cNvSpPr>
            <a:spLocks noChangeArrowheads="1"/>
          </p:cNvSpPr>
          <p:nvPr/>
        </p:nvSpPr>
        <p:spPr bwMode="auto">
          <a:xfrm>
            <a:off x="4081463" y="2487613"/>
            <a:ext cx="17312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a2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9" name="Rectangle 781"/>
          <p:cNvSpPr>
            <a:spLocks noChangeArrowheads="1"/>
          </p:cNvSpPr>
          <p:nvPr/>
        </p:nvSpPr>
        <p:spPr bwMode="auto">
          <a:xfrm>
            <a:off x="4081463" y="2651125"/>
            <a:ext cx="14747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a1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0" name="Rectangle 782"/>
          <p:cNvSpPr>
            <a:spLocks noChangeArrowheads="1"/>
          </p:cNvSpPr>
          <p:nvPr/>
        </p:nvSpPr>
        <p:spPr bwMode="auto">
          <a:xfrm>
            <a:off x="4081463" y="2843213"/>
            <a:ext cx="17312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a0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1" name="Rectangle 783"/>
          <p:cNvSpPr>
            <a:spLocks noChangeArrowheads="1"/>
          </p:cNvSpPr>
          <p:nvPr/>
        </p:nvSpPr>
        <p:spPr bwMode="auto">
          <a:xfrm>
            <a:off x="3444875" y="2676525"/>
            <a:ext cx="14908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P1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2" name="Rectangle 784"/>
          <p:cNvSpPr>
            <a:spLocks noChangeArrowheads="1"/>
          </p:cNvSpPr>
          <p:nvPr/>
        </p:nvSpPr>
        <p:spPr bwMode="auto">
          <a:xfrm>
            <a:off x="3444875" y="2484438"/>
            <a:ext cx="17472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P0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3" name="Rectangle 785"/>
          <p:cNvSpPr>
            <a:spLocks noChangeArrowheads="1"/>
          </p:cNvSpPr>
          <p:nvPr/>
        </p:nvSpPr>
        <p:spPr bwMode="auto">
          <a:xfrm>
            <a:off x="8396288" y="4745038"/>
            <a:ext cx="22923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Q0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4" name="Rectangle 786"/>
          <p:cNvSpPr>
            <a:spLocks noChangeArrowheads="1"/>
          </p:cNvSpPr>
          <p:nvPr/>
        </p:nvSpPr>
        <p:spPr bwMode="auto">
          <a:xfrm>
            <a:off x="8396288" y="4962525"/>
            <a:ext cx="20358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Q1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5" name="Rectangle 787"/>
          <p:cNvSpPr>
            <a:spLocks noChangeArrowheads="1"/>
          </p:cNvSpPr>
          <p:nvPr/>
        </p:nvSpPr>
        <p:spPr bwMode="auto">
          <a:xfrm>
            <a:off x="3444875" y="2849563"/>
            <a:ext cx="17472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P2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6" name="Rectangle 788"/>
          <p:cNvSpPr>
            <a:spLocks noChangeArrowheads="1"/>
          </p:cNvSpPr>
          <p:nvPr/>
        </p:nvSpPr>
        <p:spPr bwMode="auto">
          <a:xfrm>
            <a:off x="3425825" y="5121275"/>
            <a:ext cx="17472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P3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7" name="Rectangle 789"/>
          <p:cNvSpPr>
            <a:spLocks noChangeArrowheads="1"/>
          </p:cNvSpPr>
          <p:nvPr/>
        </p:nvSpPr>
        <p:spPr bwMode="auto">
          <a:xfrm>
            <a:off x="3425825" y="5308600"/>
            <a:ext cx="17472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P4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8" name="Line 790"/>
          <p:cNvSpPr>
            <a:spLocks noChangeShapeType="1"/>
          </p:cNvSpPr>
          <p:nvPr/>
        </p:nvSpPr>
        <p:spPr bwMode="auto">
          <a:xfrm>
            <a:off x="3651250" y="2590800"/>
            <a:ext cx="269875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9" name="Freeform 791"/>
          <p:cNvSpPr>
            <a:spLocks/>
          </p:cNvSpPr>
          <p:nvPr/>
        </p:nvSpPr>
        <p:spPr bwMode="auto">
          <a:xfrm>
            <a:off x="3890963" y="2547938"/>
            <a:ext cx="153987" cy="85725"/>
          </a:xfrm>
          <a:custGeom>
            <a:avLst/>
            <a:gdLst>
              <a:gd name="T0" fmla="*/ 0 w 97"/>
              <a:gd name="T1" fmla="*/ 85725 h 54"/>
              <a:gd name="T2" fmla="*/ 153987 w 97"/>
              <a:gd name="T3" fmla="*/ 42863 h 54"/>
              <a:gd name="T4" fmla="*/ 0 w 97"/>
              <a:gd name="T5" fmla="*/ 0 h 54"/>
              <a:gd name="T6" fmla="*/ 0 w 97"/>
              <a:gd name="T7" fmla="*/ 85725 h 54"/>
              <a:gd name="T8" fmla="*/ 0 60000 65536"/>
              <a:gd name="T9" fmla="*/ 0 60000 65536"/>
              <a:gd name="T10" fmla="*/ 0 60000 65536"/>
              <a:gd name="T11" fmla="*/ 0 60000 65536"/>
              <a:gd name="T12" fmla="*/ 0 w 97"/>
              <a:gd name="T13" fmla="*/ 0 h 54"/>
              <a:gd name="T14" fmla="*/ 97 w 97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" h="54">
                <a:moveTo>
                  <a:pt x="0" y="54"/>
                </a:moveTo>
                <a:lnTo>
                  <a:pt x="97" y="27"/>
                </a:lnTo>
                <a:lnTo>
                  <a:pt x="0" y="0"/>
                </a:lnTo>
                <a:lnTo>
                  <a:pt x="0" y="5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0" name="Rectangle 792"/>
          <p:cNvSpPr>
            <a:spLocks noChangeArrowheads="1"/>
          </p:cNvSpPr>
          <p:nvPr/>
        </p:nvSpPr>
        <p:spPr bwMode="auto">
          <a:xfrm>
            <a:off x="5567363" y="4764088"/>
            <a:ext cx="2148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m0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1" name="Rectangle 793"/>
          <p:cNvSpPr>
            <a:spLocks noChangeArrowheads="1"/>
          </p:cNvSpPr>
          <p:nvPr/>
        </p:nvSpPr>
        <p:spPr bwMode="auto">
          <a:xfrm>
            <a:off x="5567363" y="4937125"/>
            <a:ext cx="18915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m1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2" name="Rectangle 794"/>
          <p:cNvSpPr>
            <a:spLocks noChangeArrowheads="1"/>
          </p:cNvSpPr>
          <p:nvPr/>
        </p:nvSpPr>
        <p:spPr bwMode="auto">
          <a:xfrm>
            <a:off x="6164263" y="4787900"/>
            <a:ext cx="17472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o0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3" name="Rectangle 795"/>
          <p:cNvSpPr>
            <a:spLocks noChangeArrowheads="1"/>
          </p:cNvSpPr>
          <p:nvPr/>
        </p:nvSpPr>
        <p:spPr bwMode="auto">
          <a:xfrm>
            <a:off x="6164263" y="5033963"/>
            <a:ext cx="14908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o1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4" name="Rectangle 796"/>
          <p:cNvSpPr>
            <a:spLocks noChangeArrowheads="1"/>
          </p:cNvSpPr>
          <p:nvPr/>
        </p:nvSpPr>
        <p:spPr bwMode="auto">
          <a:xfrm>
            <a:off x="5567363" y="5106988"/>
            <a:ext cx="2148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m2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5" name="Rectangle 797"/>
          <p:cNvSpPr>
            <a:spLocks noChangeArrowheads="1"/>
          </p:cNvSpPr>
          <p:nvPr/>
        </p:nvSpPr>
        <p:spPr bwMode="auto">
          <a:xfrm>
            <a:off x="5567363" y="5284788"/>
            <a:ext cx="2148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m3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6" name="Rectangle 798"/>
          <p:cNvSpPr>
            <a:spLocks noChangeArrowheads="1"/>
          </p:cNvSpPr>
          <p:nvPr/>
        </p:nvSpPr>
        <p:spPr bwMode="auto">
          <a:xfrm>
            <a:off x="5519738" y="4384675"/>
            <a:ext cx="844550" cy="1143000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7" name="Rectangle 799"/>
          <p:cNvSpPr>
            <a:spLocks noChangeArrowheads="1"/>
          </p:cNvSpPr>
          <p:nvPr/>
        </p:nvSpPr>
        <p:spPr bwMode="auto">
          <a:xfrm>
            <a:off x="5722938" y="4411663"/>
            <a:ext cx="49532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Switch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8" name="Rectangle 800"/>
          <p:cNvSpPr>
            <a:spLocks noChangeArrowheads="1"/>
          </p:cNvSpPr>
          <p:nvPr/>
        </p:nvSpPr>
        <p:spPr bwMode="auto">
          <a:xfrm>
            <a:off x="5738813" y="4586288"/>
            <a:ext cx="27090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mat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9" name="Rectangle 801"/>
          <p:cNvSpPr>
            <a:spLocks noChangeArrowheads="1"/>
          </p:cNvSpPr>
          <p:nvPr/>
        </p:nvSpPr>
        <p:spPr bwMode="auto">
          <a:xfrm>
            <a:off x="5994400" y="4586288"/>
            <a:ext cx="7373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r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0" name="Rectangle 802"/>
          <p:cNvSpPr>
            <a:spLocks noChangeArrowheads="1"/>
          </p:cNvSpPr>
          <p:nvPr/>
        </p:nvSpPr>
        <p:spPr bwMode="auto">
          <a:xfrm>
            <a:off x="6048375" y="4586288"/>
            <a:ext cx="1346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ix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1" name="Rectangle 803"/>
          <p:cNvSpPr>
            <a:spLocks noChangeArrowheads="1"/>
          </p:cNvSpPr>
          <p:nvPr/>
        </p:nvSpPr>
        <p:spPr bwMode="auto">
          <a:xfrm>
            <a:off x="5883275" y="4806950"/>
            <a:ext cx="241300" cy="163513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2" name="Rectangle 804"/>
          <p:cNvSpPr>
            <a:spLocks noChangeArrowheads="1"/>
          </p:cNvSpPr>
          <p:nvPr/>
        </p:nvSpPr>
        <p:spPr bwMode="auto">
          <a:xfrm>
            <a:off x="5883275" y="5043488"/>
            <a:ext cx="241300" cy="166687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3" name="Rectangle 805"/>
          <p:cNvSpPr>
            <a:spLocks noChangeArrowheads="1"/>
          </p:cNvSpPr>
          <p:nvPr/>
        </p:nvSpPr>
        <p:spPr bwMode="auto">
          <a:xfrm>
            <a:off x="5640388" y="1162050"/>
            <a:ext cx="38953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FPGA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4" name="Freeform 806"/>
          <p:cNvSpPr>
            <a:spLocks/>
          </p:cNvSpPr>
          <p:nvPr/>
        </p:nvSpPr>
        <p:spPr bwMode="auto">
          <a:xfrm>
            <a:off x="4962525" y="4635500"/>
            <a:ext cx="436563" cy="220663"/>
          </a:xfrm>
          <a:custGeom>
            <a:avLst/>
            <a:gdLst>
              <a:gd name="T0" fmla="*/ 0 w 275"/>
              <a:gd name="T1" fmla="*/ 0 h 139"/>
              <a:gd name="T2" fmla="*/ 0 w 275"/>
              <a:gd name="T3" fmla="*/ 220663 h 139"/>
              <a:gd name="T4" fmla="*/ 436563 w 275"/>
              <a:gd name="T5" fmla="*/ 220663 h 139"/>
              <a:gd name="T6" fmla="*/ 0 60000 65536"/>
              <a:gd name="T7" fmla="*/ 0 60000 65536"/>
              <a:gd name="T8" fmla="*/ 0 60000 65536"/>
              <a:gd name="T9" fmla="*/ 0 w 275"/>
              <a:gd name="T10" fmla="*/ 0 h 139"/>
              <a:gd name="T11" fmla="*/ 275 w 275"/>
              <a:gd name="T12" fmla="*/ 139 h 1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5" h="139">
                <a:moveTo>
                  <a:pt x="0" y="0"/>
                </a:moveTo>
                <a:lnTo>
                  <a:pt x="0" y="139"/>
                </a:lnTo>
                <a:lnTo>
                  <a:pt x="275" y="139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5" name="Freeform 807"/>
          <p:cNvSpPr>
            <a:spLocks/>
          </p:cNvSpPr>
          <p:nvPr/>
        </p:nvSpPr>
        <p:spPr bwMode="auto">
          <a:xfrm>
            <a:off x="5370513" y="4813300"/>
            <a:ext cx="158750" cy="85725"/>
          </a:xfrm>
          <a:custGeom>
            <a:avLst/>
            <a:gdLst>
              <a:gd name="T0" fmla="*/ 0 w 100"/>
              <a:gd name="T1" fmla="*/ 85725 h 54"/>
              <a:gd name="T2" fmla="*/ 158750 w 100"/>
              <a:gd name="T3" fmla="*/ 42863 h 54"/>
              <a:gd name="T4" fmla="*/ 0 w 100"/>
              <a:gd name="T5" fmla="*/ 0 h 54"/>
              <a:gd name="T6" fmla="*/ 0 w 100"/>
              <a:gd name="T7" fmla="*/ 85725 h 54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54"/>
              <a:gd name="T14" fmla="*/ 100 w 100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54">
                <a:moveTo>
                  <a:pt x="0" y="54"/>
                </a:moveTo>
                <a:lnTo>
                  <a:pt x="100" y="27"/>
                </a:lnTo>
                <a:lnTo>
                  <a:pt x="0" y="0"/>
                </a:lnTo>
                <a:lnTo>
                  <a:pt x="0" y="5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6" name="Freeform 808"/>
          <p:cNvSpPr>
            <a:spLocks/>
          </p:cNvSpPr>
          <p:nvPr/>
        </p:nvSpPr>
        <p:spPr bwMode="auto">
          <a:xfrm>
            <a:off x="4303713" y="4645025"/>
            <a:ext cx="1085850" cy="393700"/>
          </a:xfrm>
          <a:custGeom>
            <a:avLst/>
            <a:gdLst>
              <a:gd name="T0" fmla="*/ 0 w 684"/>
              <a:gd name="T1" fmla="*/ 0 h 248"/>
              <a:gd name="T2" fmla="*/ 0 w 684"/>
              <a:gd name="T3" fmla="*/ 393700 h 248"/>
              <a:gd name="T4" fmla="*/ 1085850 w 684"/>
              <a:gd name="T5" fmla="*/ 393700 h 248"/>
              <a:gd name="T6" fmla="*/ 0 60000 65536"/>
              <a:gd name="T7" fmla="*/ 0 60000 65536"/>
              <a:gd name="T8" fmla="*/ 0 60000 65536"/>
              <a:gd name="T9" fmla="*/ 0 w 684"/>
              <a:gd name="T10" fmla="*/ 0 h 248"/>
              <a:gd name="T11" fmla="*/ 684 w 684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4" h="248">
                <a:moveTo>
                  <a:pt x="0" y="0"/>
                </a:moveTo>
                <a:lnTo>
                  <a:pt x="0" y="248"/>
                </a:lnTo>
                <a:lnTo>
                  <a:pt x="684" y="248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7" name="Freeform 809"/>
          <p:cNvSpPr>
            <a:spLocks/>
          </p:cNvSpPr>
          <p:nvPr/>
        </p:nvSpPr>
        <p:spPr bwMode="auto">
          <a:xfrm>
            <a:off x="5360988" y="4994275"/>
            <a:ext cx="158750" cy="87313"/>
          </a:xfrm>
          <a:custGeom>
            <a:avLst/>
            <a:gdLst>
              <a:gd name="T0" fmla="*/ 0 w 100"/>
              <a:gd name="T1" fmla="*/ 87313 h 55"/>
              <a:gd name="T2" fmla="*/ 158750 w 100"/>
              <a:gd name="T3" fmla="*/ 44450 h 55"/>
              <a:gd name="T4" fmla="*/ 0 w 100"/>
              <a:gd name="T5" fmla="*/ 0 h 55"/>
              <a:gd name="T6" fmla="*/ 0 w 100"/>
              <a:gd name="T7" fmla="*/ 87313 h 55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55"/>
              <a:gd name="T14" fmla="*/ 100 w 100"/>
              <a:gd name="T15" fmla="*/ 55 h 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55">
                <a:moveTo>
                  <a:pt x="0" y="55"/>
                </a:moveTo>
                <a:lnTo>
                  <a:pt x="100" y="28"/>
                </a:lnTo>
                <a:lnTo>
                  <a:pt x="0" y="0"/>
                </a:lnTo>
                <a:lnTo>
                  <a:pt x="0" y="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8" name="Line 810"/>
          <p:cNvSpPr>
            <a:spLocks noChangeShapeType="1"/>
          </p:cNvSpPr>
          <p:nvPr/>
        </p:nvSpPr>
        <p:spPr bwMode="auto">
          <a:xfrm>
            <a:off x="4678363" y="5057775"/>
            <a:ext cx="0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9" name="Line 811"/>
          <p:cNvSpPr>
            <a:spLocks noChangeShapeType="1"/>
          </p:cNvSpPr>
          <p:nvPr/>
        </p:nvSpPr>
        <p:spPr bwMode="auto">
          <a:xfrm>
            <a:off x="3660775" y="5392738"/>
            <a:ext cx="1724025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0" name="Freeform 812"/>
          <p:cNvSpPr>
            <a:spLocks/>
          </p:cNvSpPr>
          <p:nvPr/>
        </p:nvSpPr>
        <p:spPr bwMode="auto">
          <a:xfrm>
            <a:off x="5360988" y="5349875"/>
            <a:ext cx="153987" cy="87313"/>
          </a:xfrm>
          <a:custGeom>
            <a:avLst/>
            <a:gdLst>
              <a:gd name="T0" fmla="*/ 0 w 97"/>
              <a:gd name="T1" fmla="*/ 87313 h 55"/>
              <a:gd name="T2" fmla="*/ 153987 w 97"/>
              <a:gd name="T3" fmla="*/ 42863 h 55"/>
              <a:gd name="T4" fmla="*/ 0 w 97"/>
              <a:gd name="T5" fmla="*/ 0 h 55"/>
              <a:gd name="T6" fmla="*/ 0 w 97"/>
              <a:gd name="T7" fmla="*/ 87313 h 55"/>
              <a:gd name="T8" fmla="*/ 0 60000 65536"/>
              <a:gd name="T9" fmla="*/ 0 60000 65536"/>
              <a:gd name="T10" fmla="*/ 0 60000 65536"/>
              <a:gd name="T11" fmla="*/ 0 60000 65536"/>
              <a:gd name="T12" fmla="*/ 0 w 97"/>
              <a:gd name="T13" fmla="*/ 0 h 55"/>
              <a:gd name="T14" fmla="*/ 97 w 97"/>
              <a:gd name="T15" fmla="*/ 55 h 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" h="55">
                <a:moveTo>
                  <a:pt x="0" y="55"/>
                </a:moveTo>
                <a:lnTo>
                  <a:pt x="97" y="27"/>
                </a:lnTo>
                <a:lnTo>
                  <a:pt x="0" y="0"/>
                </a:lnTo>
                <a:lnTo>
                  <a:pt x="0" y="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1" name="Rectangle 813"/>
          <p:cNvSpPr>
            <a:spLocks noChangeArrowheads="1"/>
          </p:cNvSpPr>
          <p:nvPr/>
        </p:nvSpPr>
        <p:spPr bwMode="auto">
          <a:xfrm>
            <a:off x="6164263" y="5270500"/>
            <a:ext cx="17472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o2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2" name="Rectangle 814"/>
          <p:cNvSpPr>
            <a:spLocks noChangeArrowheads="1"/>
          </p:cNvSpPr>
          <p:nvPr/>
        </p:nvSpPr>
        <p:spPr bwMode="auto">
          <a:xfrm>
            <a:off x="5883275" y="5278438"/>
            <a:ext cx="241300" cy="168275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3" name="Line 815"/>
          <p:cNvSpPr>
            <a:spLocks noChangeShapeType="1"/>
          </p:cNvSpPr>
          <p:nvPr/>
        </p:nvSpPr>
        <p:spPr bwMode="auto">
          <a:xfrm>
            <a:off x="3651250" y="2754313"/>
            <a:ext cx="269875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4" name="Freeform 816"/>
          <p:cNvSpPr>
            <a:spLocks/>
          </p:cNvSpPr>
          <p:nvPr/>
        </p:nvSpPr>
        <p:spPr bwMode="auto">
          <a:xfrm>
            <a:off x="3890963" y="2709863"/>
            <a:ext cx="153987" cy="87312"/>
          </a:xfrm>
          <a:custGeom>
            <a:avLst/>
            <a:gdLst>
              <a:gd name="T0" fmla="*/ 0 w 97"/>
              <a:gd name="T1" fmla="*/ 87312 h 55"/>
              <a:gd name="T2" fmla="*/ 153987 w 97"/>
              <a:gd name="T3" fmla="*/ 44450 h 55"/>
              <a:gd name="T4" fmla="*/ 0 w 97"/>
              <a:gd name="T5" fmla="*/ 0 h 55"/>
              <a:gd name="T6" fmla="*/ 0 w 97"/>
              <a:gd name="T7" fmla="*/ 87312 h 55"/>
              <a:gd name="T8" fmla="*/ 0 60000 65536"/>
              <a:gd name="T9" fmla="*/ 0 60000 65536"/>
              <a:gd name="T10" fmla="*/ 0 60000 65536"/>
              <a:gd name="T11" fmla="*/ 0 60000 65536"/>
              <a:gd name="T12" fmla="*/ 0 w 97"/>
              <a:gd name="T13" fmla="*/ 0 h 55"/>
              <a:gd name="T14" fmla="*/ 97 w 97"/>
              <a:gd name="T15" fmla="*/ 55 h 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" h="55">
                <a:moveTo>
                  <a:pt x="0" y="55"/>
                </a:moveTo>
                <a:lnTo>
                  <a:pt x="97" y="28"/>
                </a:lnTo>
                <a:lnTo>
                  <a:pt x="0" y="0"/>
                </a:lnTo>
                <a:lnTo>
                  <a:pt x="0" y="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5" name="Line 817"/>
          <p:cNvSpPr>
            <a:spLocks noChangeShapeType="1"/>
          </p:cNvSpPr>
          <p:nvPr/>
        </p:nvSpPr>
        <p:spPr bwMode="auto">
          <a:xfrm>
            <a:off x="3651250" y="2925763"/>
            <a:ext cx="269875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6" name="Freeform 818"/>
          <p:cNvSpPr>
            <a:spLocks/>
          </p:cNvSpPr>
          <p:nvPr/>
        </p:nvSpPr>
        <p:spPr bwMode="auto">
          <a:xfrm>
            <a:off x="3890963" y="2882900"/>
            <a:ext cx="153987" cy="87313"/>
          </a:xfrm>
          <a:custGeom>
            <a:avLst/>
            <a:gdLst>
              <a:gd name="T0" fmla="*/ 0 w 97"/>
              <a:gd name="T1" fmla="*/ 87313 h 55"/>
              <a:gd name="T2" fmla="*/ 153987 w 97"/>
              <a:gd name="T3" fmla="*/ 42863 h 55"/>
              <a:gd name="T4" fmla="*/ 0 w 97"/>
              <a:gd name="T5" fmla="*/ 0 h 55"/>
              <a:gd name="T6" fmla="*/ 0 w 97"/>
              <a:gd name="T7" fmla="*/ 87313 h 55"/>
              <a:gd name="T8" fmla="*/ 0 60000 65536"/>
              <a:gd name="T9" fmla="*/ 0 60000 65536"/>
              <a:gd name="T10" fmla="*/ 0 60000 65536"/>
              <a:gd name="T11" fmla="*/ 0 60000 65536"/>
              <a:gd name="T12" fmla="*/ 0 w 97"/>
              <a:gd name="T13" fmla="*/ 0 h 55"/>
              <a:gd name="T14" fmla="*/ 97 w 97"/>
              <a:gd name="T15" fmla="*/ 55 h 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" h="55">
                <a:moveTo>
                  <a:pt x="0" y="55"/>
                </a:moveTo>
                <a:lnTo>
                  <a:pt x="97" y="27"/>
                </a:lnTo>
                <a:lnTo>
                  <a:pt x="0" y="0"/>
                </a:lnTo>
                <a:lnTo>
                  <a:pt x="0" y="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7" name="Freeform 819"/>
          <p:cNvSpPr>
            <a:spLocks/>
          </p:cNvSpPr>
          <p:nvPr/>
        </p:nvSpPr>
        <p:spPr bwMode="auto">
          <a:xfrm>
            <a:off x="6369050" y="2581275"/>
            <a:ext cx="488950" cy="2293938"/>
          </a:xfrm>
          <a:custGeom>
            <a:avLst/>
            <a:gdLst>
              <a:gd name="T0" fmla="*/ 488950 w 308"/>
              <a:gd name="T1" fmla="*/ 0 h 1445"/>
              <a:gd name="T2" fmla="*/ 100012 w 308"/>
              <a:gd name="T3" fmla="*/ 0 h 1445"/>
              <a:gd name="T4" fmla="*/ 100012 w 308"/>
              <a:gd name="T5" fmla="*/ 2293938 h 1445"/>
              <a:gd name="T6" fmla="*/ 0 w 308"/>
              <a:gd name="T7" fmla="*/ 2293938 h 1445"/>
              <a:gd name="T8" fmla="*/ 0 60000 65536"/>
              <a:gd name="T9" fmla="*/ 0 60000 65536"/>
              <a:gd name="T10" fmla="*/ 0 60000 65536"/>
              <a:gd name="T11" fmla="*/ 0 60000 65536"/>
              <a:gd name="T12" fmla="*/ 0 w 308"/>
              <a:gd name="T13" fmla="*/ 0 h 1445"/>
              <a:gd name="T14" fmla="*/ 308 w 308"/>
              <a:gd name="T15" fmla="*/ 1445 h 14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8" h="1445">
                <a:moveTo>
                  <a:pt x="308" y="0"/>
                </a:moveTo>
                <a:lnTo>
                  <a:pt x="63" y="0"/>
                </a:lnTo>
                <a:lnTo>
                  <a:pt x="63" y="1445"/>
                </a:lnTo>
                <a:lnTo>
                  <a:pt x="0" y="1445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8" name="Freeform 820"/>
          <p:cNvSpPr>
            <a:spLocks/>
          </p:cNvSpPr>
          <p:nvPr/>
        </p:nvSpPr>
        <p:spPr bwMode="auto">
          <a:xfrm>
            <a:off x="6829425" y="2538413"/>
            <a:ext cx="158750" cy="85725"/>
          </a:xfrm>
          <a:custGeom>
            <a:avLst/>
            <a:gdLst>
              <a:gd name="T0" fmla="*/ 0 w 100"/>
              <a:gd name="T1" fmla="*/ 85725 h 54"/>
              <a:gd name="T2" fmla="*/ 158750 w 100"/>
              <a:gd name="T3" fmla="*/ 42863 h 54"/>
              <a:gd name="T4" fmla="*/ 0 w 100"/>
              <a:gd name="T5" fmla="*/ 0 h 54"/>
              <a:gd name="T6" fmla="*/ 0 w 100"/>
              <a:gd name="T7" fmla="*/ 85725 h 54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54"/>
              <a:gd name="T14" fmla="*/ 100 w 100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54">
                <a:moveTo>
                  <a:pt x="0" y="54"/>
                </a:moveTo>
                <a:lnTo>
                  <a:pt x="100" y="27"/>
                </a:lnTo>
                <a:lnTo>
                  <a:pt x="0" y="0"/>
                </a:lnTo>
                <a:lnTo>
                  <a:pt x="0" y="5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9" name="Freeform 821"/>
          <p:cNvSpPr>
            <a:spLocks/>
          </p:cNvSpPr>
          <p:nvPr/>
        </p:nvSpPr>
        <p:spPr bwMode="auto">
          <a:xfrm>
            <a:off x="6369050" y="2754313"/>
            <a:ext cx="488950" cy="2379662"/>
          </a:xfrm>
          <a:custGeom>
            <a:avLst/>
            <a:gdLst>
              <a:gd name="T0" fmla="*/ 488950 w 308"/>
              <a:gd name="T1" fmla="*/ 0 h 1499"/>
              <a:gd name="T2" fmla="*/ 163512 w 308"/>
              <a:gd name="T3" fmla="*/ 0 h 1499"/>
              <a:gd name="T4" fmla="*/ 163512 w 308"/>
              <a:gd name="T5" fmla="*/ 2379662 h 1499"/>
              <a:gd name="T6" fmla="*/ 0 w 308"/>
              <a:gd name="T7" fmla="*/ 2379662 h 1499"/>
              <a:gd name="T8" fmla="*/ 0 60000 65536"/>
              <a:gd name="T9" fmla="*/ 0 60000 65536"/>
              <a:gd name="T10" fmla="*/ 0 60000 65536"/>
              <a:gd name="T11" fmla="*/ 0 60000 65536"/>
              <a:gd name="T12" fmla="*/ 0 w 308"/>
              <a:gd name="T13" fmla="*/ 0 h 1499"/>
              <a:gd name="T14" fmla="*/ 308 w 308"/>
              <a:gd name="T15" fmla="*/ 1499 h 14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8" h="1499">
                <a:moveTo>
                  <a:pt x="308" y="0"/>
                </a:moveTo>
                <a:lnTo>
                  <a:pt x="103" y="0"/>
                </a:lnTo>
                <a:lnTo>
                  <a:pt x="103" y="1499"/>
                </a:lnTo>
                <a:lnTo>
                  <a:pt x="0" y="1499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0" name="Freeform 822"/>
          <p:cNvSpPr>
            <a:spLocks/>
          </p:cNvSpPr>
          <p:nvPr/>
        </p:nvSpPr>
        <p:spPr bwMode="auto">
          <a:xfrm>
            <a:off x="6829425" y="2709863"/>
            <a:ext cx="158750" cy="87312"/>
          </a:xfrm>
          <a:custGeom>
            <a:avLst/>
            <a:gdLst>
              <a:gd name="T0" fmla="*/ 0 w 100"/>
              <a:gd name="T1" fmla="*/ 87312 h 55"/>
              <a:gd name="T2" fmla="*/ 158750 w 100"/>
              <a:gd name="T3" fmla="*/ 44450 h 55"/>
              <a:gd name="T4" fmla="*/ 0 w 100"/>
              <a:gd name="T5" fmla="*/ 0 h 55"/>
              <a:gd name="T6" fmla="*/ 0 w 100"/>
              <a:gd name="T7" fmla="*/ 87312 h 55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55"/>
              <a:gd name="T14" fmla="*/ 100 w 100"/>
              <a:gd name="T15" fmla="*/ 55 h 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55">
                <a:moveTo>
                  <a:pt x="0" y="55"/>
                </a:moveTo>
                <a:lnTo>
                  <a:pt x="100" y="28"/>
                </a:lnTo>
                <a:lnTo>
                  <a:pt x="0" y="0"/>
                </a:lnTo>
                <a:lnTo>
                  <a:pt x="0" y="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1" name="Freeform 823"/>
          <p:cNvSpPr>
            <a:spLocks/>
          </p:cNvSpPr>
          <p:nvPr/>
        </p:nvSpPr>
        <p:spPr bwMode="auto">
          <a:xfrm>
            <a:off x="6378575" y="2916238"/>
            <a:ext cx="479425" cy="2457450"/>
          </a:xfrm>
          <a:custGeom>
            <a:avLst/>
            <a:gdLst>
              <a:gd name="T0" fmla="*/ 479425 w 302"/>
              <a:gd name="T1" fmla="*/ 0 h 1548"/>
              <a:gd name="T2" fmla="*/ 215900 w 302"/>
              <a:gd name="T3" fmla="*/ 0 h 1548"/>
              <a:gd name="T4" fmla="*/ 215900 w 302"/>
              <a:gd name="T5" fmla="*/ 2457450 h 1548"/>
              <a:gd name="T6" fmla="*/ 0 w 302"/>
              <a:gd name="T7" fmla="*/ 2457450 h 1548"/>
              <a:gd name="T8" fmla="*/ 0 60000 65536"/>
              <a:gd name="T9" fmla="*/ 0 60000 65536"/>
              <a:gd name="T10" fmla="*/ 0 60000 65536"/>
              <a:gd name="T11" fmla="*/ 0 60000 65536"/>
              <a:gd name="T12" fmla="*/ 0 w 302"/>
              <a:gd name="T13" fmla="*/ 0 h 1548"/>
              <a:gd name="T14" fmla="*/ 302 w 302"/>
              <a:gd name="T15" fmla="*/ 1548 h 15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" h="1548">
                <a:moveTo>
                  <a:pt x="302" y="0"/>
                </a:moveTo>
                <a:lnTo>
                  <a:pt x="136" y="0"/>
                </a:lnTo>
                <a:lnTo>
                  <a:pt x="136" y="1548"/>
                </a:lnTo>
                <a:lnTo>
                  <a:pt x="0" y="1548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2" name="Freeform 824"/>
          <p:cNvSpPr>
            <a:spLocks/>
          </p:cNvSpPr>
          <p:nvPr/>
        </p:nvSpPr>
        <p:spPr bwMode="auto">
          <a:xfrm>
            <a:off x="6829425" y="2873375"/>
            <a:ext cx="158750" cy="87313"/>
          </a:xfrm>
          <a:custGeom>
            <a:avLst/>
            <a:gdLst>
              <a:gd name="T0" fmla="*/ 0 w 100"/>
              <a:gd name="T1" fmla="*/ 87313 h 55"/>
              <a:gd name="T2" fmla="*/ 158750 w 100"/>
              <a:gd name="T3" fmla="*/ 42863 h 55"/>
              <a:gd name="T4" fmla="*/ 0 w 100"/>
              <a:gd name="T5" fmla="*/ 0 h 55"/>
              <a:gd name="T6" fmla="*/ 0 w 100"/>
              <a:gd name="T7" fmla="*/ 87313 h 55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55"/>
              <a:gd name="T14" fmla="*/ 100 w 100"/>
              <a:gd name="T15" fmla="*/ 55 h 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55">
                <a:moveTo>
                  <a:pt x="0" y="55"/>
                </a:moveTo>
                <a:lnTo>
                  <a:pt x="100" y="27"/>
                </a:lnTo>
                <a:lnTo>
                  <a:pt x="0" y="0"/>
                </a:lnTo>
                <a:lnTo>
                  <a:pt x="0" y="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3" name="Rectangle 825"/>
          <p:cNvSpPr>
            <a:spLocks noChangeArrowheads="1"/>
          </p:cNvSpPr>
          <p:nvPr/>
        </p:nvSpPr>
        <p:spPr bwMode="auto">
          <a:xfrm>
            <a:off x="3790950" y="1262063"/>
            <a:ext cx="1406525" cy="3544887"/>
          </a:xfrm>
          <a:prstGeom prst="rect">
            <a:avLst/>
          </a:prstGeom>
          <a:noFill/>
          <a:ln w="1905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4" name="Oval 826"/>
          <p:cNvSpPr>
            <a:spLocks noChangeArrowheads="1"/>
          </p:cNvSpPr>
          <p:nvPr/>
        </p:nvSpPr>
        <p:spPr bwMode="auto">
          <a:xfrm>
            <a:off x="4275138" y="3751263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5" name="Oval 827"/>
          <p:cNvSpPr>
            <a:spLocks noChangeArrowheads="1"/>
          </p:cNvSpPr>
          <p:nvPr/>
        </p:nvSpPr>
        <p:spPr bwMode="auto">
          <a:xfrm>
            <a:off x="4933950" y="3751263"/>
            <a:ext cx="71438" cy="730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6" name="Line 828"/>
          <p:cNvSpPr>
            <a:spLocks noChangeShapeType="1"/>
          </p:cNvSpPr>
          <p:nvPr/>
        </p:nvSpPr>
        <p:spPr bwMode="auto">
          <a:xfrm>
            <a:off x="4314825" y="3675063"/>
            <a:ext cx="0" cy="6667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7" name="Line 829"/>
          <p:cNvSpPr>
            <a:spLocks noChangeShapeType="1"/>
          </p:cNvSpPr>
          <p:nvPr/>
        </p:nvSpPr>
        <p:spPr bwMode="auto">
          <a:xfrm>
            <a:off x="4967288" y="3675063"/>
            <a:ext cx="0" cy="6667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" name="Line 830"/>
          <p:cNvSpPr>
            <a:spLocks noChangeShapeType="1"/>
          </p:cNvSpPr>
          <p:nvPr/>
        </p:nvSpPr>
        <p:spPr bwMode="auto">
          <a:xfrm>
            <a:off x="4706938" y="3670300"/>
            <a:ext cx="0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9" name="Rectangle 831"/>
          <p:cNvSpPr>
            <a:spLocks noChangeArrowheads="1"/>
          </p:cNvSpPr>
          <p:nvPr/>
        </p:nvSpPr>
        <p:spPr bwMode="auto">
          <a:xfrm>
            <a:off x="4827588" y="3495675"/>
            <a:ext cx="20518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D0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0" name="Rectangle 832"/>
          <p:cNvSpPr>
            <a:spLocks noChangeArrowheads="1"/>
          </p:cNvSpPr>
          <p:nvPr/>
        </p:nvSpPr>
        <p:spPr bwMode="auto">
          <a:xfrm>
            <a:off x="4217988" y="3495675"/>
            <a:ext cx="1795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D1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1" name="Freeform 833"/>
          <p:cNvSpPr>
            <a:spLocks/>
          </p:cNvSpPr>
          <p:nvPr/>
        </p:nvSpPr>
        <p:spPr bwMode="auto">
          <a:xfrm>
            <a:off x="4692650" y="4462463"/>
            <a:ext cx="115888" cy="57150"/>
          </a:xfrm>
          <a:custGeom>
            <a:avLst/>
            <a:gdLst>
              <a:gd name="T0" fmla="*/ 115888 w 73"/>
              <a:gd name="T1" fmla="*/ 28575 h 36"/>
              <a:gd name="T2" fmla="*/ 0 w 73"/>
              <a:gd name="T3" fmla="*/ 0 h 36"/>
              <a:gd name="T4" fmla="*/ 0 w 73"/>
              <a:gd name="T5" fmla="*/ 57150 h 36"/>
              <a:gd name="T6" fmla="*/ 115888 w 73"/>
              <a:gd name="T7" fmla="*/ 28575 h 36"/>
              <a:gd name="T8" fmla="*/ 0 60000 65536"/>
              <a:gd name="T9" fmla="*/ 0 60000 65536"/>
              <a:gd name="T10" fmla="*/ 0 60000 65536"/>
              <a:gd name="T11" fmla="*/ 0 60000 65536"/>
              <a:gd name="T12" fmla="*/ 0 w 73"/>
              <a:gd name="T13" fmla="*/ 0 h 36"/>
              <a:gd name="T14" fmla="*/ 73 w 73"/>
              <a:gd name="T15" fmla="*/ 36 h 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" h="36">
                <a:moveTo>
                  <a:pt x="73" y="18"/>
                </a:moveTo>
                <a:lnTo>
                  <a:pt x="0" y="0"/>
                </a:lnTo>
                <a:lnTo>
                  <a:pt x="0" y="36"/>
                </a:lnTo>
                <a:lnTo>
                  <a:pt x="7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2" name="Line 834"/>
          <p:cNvSpPr>
            <a:spLocks noChangeShapeType="1"/>
          </p:cNvSpPr>
          <p:nvPr/>
        </p:nvSpPr>
        <p:spPr bwMode="auto">
          <a:xfrm>
            <a:off x="4659313" y="4491038"/>
            <a:ext cx="96837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3" name="Freeform 835"/>
          <p:cNvSpPr>
            <a:spLocks/>
          </p:cNvSpPr>
          <p:nvPr/>
        </p:nvSpPr>
        <p:spPr bwMode="auto">
          <a:xfrm>
            <a:off x="4113213" y="3790950"/>
            <a:ext cx="201612" cy="119063"/>
          </a:xfrm>
          <a:custGeom>
            <a:avLst/>
            <a:gdLst>
              <a:gd name="T0" fmla="*/ 0 w 127"/>
              <a:gd name="T1" fmla="*/ 119063 h 75"/>
              <a:gd name="T2" fmla="*/ 0 w 127"/>
              <a:gd name="T3" fmla="*/ 0 h 75"/>
              <a:gd name="T4" fmla="*/ 201612 w 127"/>
              <a:gd name="T5" fmla="*/ 0 h 75"/>
              <a:gd name="T6" fmla="*/ 0 60000 65536"/>
              <a:gd name="T7" fmla="*/ 0 60000 65536"/>
              <a:gd name="T8" fmla="*/ 0 60000 65536"/>
              <a:gd name="T9" fmla="*/ 0 w 127"/>
              <a:gd name="T10" fmla="*/ 0 h 75"/>
              <a:gd name="T11" fmla="*/ 127 w 127"/>
              <a:gd name="T12" fmla="*/ 75 h 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" h="75">
                <a:moveTo>
                  <a:pt x="0" y="75"/>
                </a:moveTo>
                <a:lnTo>
                  <a:pt x="0" y="0"/>
                </a:lnTo>
                <a:lnTo>
                  <a:pt x="127" y="0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4" name="Freeform 836"/>
          <p:cNvSpPr>
            <a:spLocks/>
          </p:cNvSpPr>
          <p:nvPr/>
        </p:nvSpPr>
        <p:spPr bwMode="auto">
          <a:xfrm>
            <a:off x="4760913" y="3790950"/>
            <a:ext cx="201612" cy="119063"/>
          </a:xfrm>
          <a:custGeom>
            <a:avLst/>
            <a:gdLst>
              <a:gd name="T0" fmla="*/ 0 w 127"/>
              <a:gd name="T1" fmla="*/ 119063 h 75"/>
              <a:gd name="T2" fmla="*/ 0 w 127"/>
              <a:gd name="T3" fmla="*/ 0 h 75"/>
              <a:gd name="T4" fmla="*/ 201612 w 127"/>
              <a:gd name="T5" fmla="*/ 0 h 75"/>
              <a:gd name="T6" fmla="*/ 0 60000 65536"/>
              <a:gd name="T7" fmla="*/ 0 60000 65536"/>
              <a:gd name="T8" fmla="*/ 0 60000 65536"/>
              <a:gd name="T9" fmla="*/ 0 w 127"/>
              <a:gd name="T10" fmla="*/ 0 h 75"/>
              <a:gd name="T11" fmla="*/ 127 w 127"/>
              <a:gd name="T12" fmla="*/ 75 h 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" h="75">
                <a:moveTo>
                  <a:pt x="0" y="75"/>
                </a:moveTo>
                <a:lnTo>
                  <a:pt x="0" y="0"/>
                </a:lnTo>
                <a:lnTo>
                  <a:pt x="127" y="0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5" name="Line 837"/>
          <p:cNvSpPr>
            <a:spLocks noChangeShapeType="1"/>
          </p:cNvSpPr>
          <p:nvPr/>
        </p:nvSpPr>
        <p:spPr bwMode="auto">
          <a:xfrm>
            <a:off x="4208463" y="4222750"/>
            <a:ext cx="0" cy="11906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6" name="Line 838"/>
          <p:cNvSpPr>
            <a:spLocks noChangeShapeType="1"/>
          </p:cNvSpPr>
          <p:nvPr/>
        </p:nvSpPr>
        <p:spPr bwMode="auto">
          <a:xfrm>
            <a:off x="4865688" y="4222750"/>
            <a:ext cx="0" cy="11906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" name="Rectangle 839"/>
          <p:cNvSpPr>
            <a:spLocks noChangeArrowheads="1"/>
          </p:cNvSpPr>
          <p:nvPr/>
        </p:nvSpPr>
        <p:spPr bwMode="auto">
          <a:xfrm>
            <a:off x="4548188" y="4400550"/>
            <a:ext cx="6893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8" name="Freeform 840"/>
          <p:cNvSpPr>
            <a:spLocks/>
          </p:cNvSpPr>
          <p:nvPr/>
        </p:nvSpPr>
        <p:spPr bwMode="auto">
          <a:xfrm>
            <a:off x="4035425" y="4462463"/>
            <a:ext cx="115888" cy="57150"/>
          </a:xfrm>
          <a:custGeom>
            <a:avLst/>
            <a:gdLst>
              <a:gd name="T0" fmla="*/ 115888 w 73"/>
              <a:gd name="T1" fmla="*/ 28575 h 36"/>
              <a:gd name="T2" fmla="*/ 0 w 73"/>
              <a:gd name="T3" fmla="*/ 0 h 36"/>
              <a:gd name="T4" fmla="*/ 0 w 73"/>
              <a:gd name="T5" fmla="*/ 57150 h 36"/>
              <a:gd name="T6" fmla="*/ 115888 w 73"/>
              <a:gd name="T7" fmla="*/ 28575 h 36"/>
              <a:gd name="T8" fmla="*/ 0 60000 65536"/>
              <a:gd name="T9" fmla="*/ 0 60000 65536"/>
              <a:gd name="T10" fmla="*/ 0 60000 65536"/>
              <a:gd name="T11" fmla="*/ 0 60000 65536"/>
              <a:gd name="T12" fmla="*/ 0 w 73"/>
              <a:gd name="T13" fmla="*/ 0 h 36"/>
              <a:gd name="T14" fmla="*/ 73 w 73"/>
              <a:gd name="T15" fmla="*/ 36 h 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" h="36">
                <a:moveTo>
                  <a:pt x="73" y="18"/>
                </a:moveTo>
                <a:lnTo>
                  <a:pt x="0" y="0"/>
                </a:lnTo>
                <a:lnTo>
                  <a:pt x="0" y="36"/>
                </a:lnTo>
                <a:lnTo>
                  <a:pt x="7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9" name="Line 841"/>
          <p:cNvSpPr>
            <a:spLocks noChangeShapeType="1"/>
          </p:cNvSpPr>
          <p:nvPr/>
        </p:nvSpPr>
        <p:spPr bwMode="auto">
          <a:xfrm>
            <a:off x="4002088" y="4491038"/>
            <a:ext cx="95250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0" name="Rectangle 842"/>
          <p:cNvSpPr>
            <a:spLocks noChangeArrowheads="1"/>
          </p:cNvSpPr>
          <p:nvPr/>
        </p:nvSpPr>
        <p:spPr bwMode="auto">
          <a:xfrm>
            <a:off x="3890963" y="4400550"/>
            <a:ext cx="6893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01" name="Rectangle 843"/>
          <p:cNvSpPr>
            <a:spLocks noChangeArrowheads="1"/>
          </p:cNvSpPr>
          <p:nvPr/>
        </p:nvSpPr>
        <p:spPr bwMode="auto">
          <a:xfrm>
            <a:off x="4862513" y="4448175"/>
            <a:ext cx="25487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2x1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02" name="Rectangle 846"/>
          <p:cNvSpPr>
            <a:spLocks noChangeArrowheads="1"/>
          </p:cNvSpPr>
          <p:nvPr/>
        </p:nvSpPr>
        <p:spPr bwMode="auto">
          <a:xfrm>
            <a:off x="4210050" y="4448175"/>
            <a:ext cx="25487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2x1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03" name="Freeform 849"/>
          <p:cNvSpPr>
            <a:spLocks/>
          </p:cNvSpPr>
          <p:nvPr/>
        </p:nvSpPr>
        <p:spPr bwMode="auto">
          <a:xfrm>
            <a:off x="3968750" y="4097338"/>
            <a:ext cx="100013" cy="106362"/>
          </a:xfrm>
          <a:custGeom>
            <a:avLst/>
            <a:gdLst>
              <a:gd name="T0" fmla="*/ 0 w 63"/>
              <a:gd name="T1" fmla="*/ 106362 h 67"/>
              <a:gd name="T2" fmla="*/ 100013 w 63"/>
              <a:gd name="T3" fmla="*/ 52387 h 67"/>
              <a:gd name="T4" fmla="*/ 0 w 63"/>
              <a:gd name="T5" fmla="*/ 0 h 67"/>
              <a:gd name="T6" fmla="*/ 0 60000 65536"/>
              <a:gd name="T7" fmla="*/ 0 60000 65536"/>
              <a:gd name="T8" fmla="*/ 0 60000 65536"/>
              <a:gd name="T9" fmla="*/ 0 w 63"/>
              <a:gd name="T10" fmla="*/ 0 h 67"/>
              <a:gd name="T11" fmla="*/ 63 w 63"/>
              <a:gd name="T12" fmla="*/ 67 h 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3" h="67">
                <a:moveTo>
                  <a:pt x="0" y="67"/>
                </a:moveTo>
                <a:lnTo>
                  <a:pt x="63" y="33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4" name="Freeform 850"/>
          <p:cNvSpPr>
            <a:spLocks/>
          </p:cNvSpPr>
          <p:nvPr/>
        </p:nvSpPr>
        <p:spPr bwMode="auto">
          <a:xfrm>
            <a:off x="4611688" y="4097338"/>
            <a:ext cx="106362" cy="106362"/>
          </a:xfrm>
          <a:custGeom>
            <a:avLst/>
            <a:gdLst>
              <a:gd name="T0" fmla="*/ 0 w 67"/>
              <a:gd name="T1" fmla="*/ 106362 h 67"/>
              <a:gd name="T2" fmla="*/ 106362 w 67"/>
              <a:gd name="T3" fmla="*/ 52387 h 67"/>
              <a:gd name="T4" fmla="*/ 0 w 67"/>
              <a:gd name="T5" fmla="*/ 0 h 67"/>
              <a:gd name="T6" fmla="*/ 0 60000 65536"/>
              <a:gd name="T7" fmla="*/ 0 60000 65536"/>
              <a:gd name="T8" fmla="*/ 0 60000 65536"/>
              <a:gd name="T9" fmla="*/ 0 w 67"/>
              <a:gd name="T10" fmla="*/ 0 h 67"/>
              <a:gd name="T11" fmla="*/ 67 w 67"/>
              <a:gd name="T12" fmla="*/ 67 h 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" h="67">
                <a:moveTo>
                  <a:pt x="0" y="67"/>
                </a:moveTo>
                <a:lnTo>
                  <a:pt x="67" y="33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5" name="Rectangle 851"/>
          <p:cNvSpPr>
            <a:spLocks noChangeArrowheads="1"/>
          </p:cNvSpPr>
          <p:nvPr/>
        </p:nvSpPr>
        <p:spPr bwMode="auto">
          <a:xfrm>
            <a:off x="3963988" y="3914775"/>
            <a:ext cx="301625" cy="303213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6" name="Rectangle 852"/>
          <p:cNvSpPr>
            <a:spLocks noChangeArrowheads="1"/>
          </p:cNvSpPr>
          <p:nvPr/>
        </p:nvSpPr>
        <p:spPr bwMode="auto">
          <a:xfrm>
            <a:off x="4156075" y="4341813"/>
            <a:ext cx="301625" cy="303212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7" name="Rectangle 853"/>
          <p:cNvSpPr>
            <a:spLocks noChangeArrowheads="1"/>
          </p:cNvSpPr>
          <p:nvPr/>
        </p:nvSpPr>
        <p:spPr bwMode="auto">
          <a:xfrm>
            <a:off x="4611688" y="3914775"/>
            <a:ext cx="303212" cy="303213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8" name="Freeform 854"/>
          <p:cNvSpPr>
            <a:spLocks/>
          </p:cNvSpPr>
          <p:nvPr/>
        </p:nvSpPr>
        <p:spPr bwMode="auto">
          <a:xfrm>
            <a:off x="4813300" y="4341813"/>
            <a:ext cx="303213" cy="303212"/>
          </a:xfrm>
          <a:custGeom>
            <a:avLst/>
            <a:gdLst>
              <a:gd name="T0" fmla="*/ 153988 w 191"/>
              <a:gd name="T1" fmla="*/ 303212 h 191"/>
              <a:gd name="T2" fmla="*/ 0 w 191"/>
              <a:gd name="T3" fmla="*/ 303212 h 191"/>
              <a:gd name="T4" fmla="*/ 0 w 191"/>
              <a:gd name="T5" fmla="*/ 0 h 191"/>
              <a:gd name="T6" fmla="*/ 303213 w 191"/>
              <a:gd name="T7" fmla="*/ 0 h 191"/>
              <a:gd name="T8" fmla="*/ 303213 w 191"/>
              <a:gd name="T9" fmla="*/ 303212 h 191"/>
              <a:gd name="T10" fmla="*/ 153988 w 191"/>
              <a:gd name="T11" fmla="*/ 303212 h 1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1"/>
              <a:gd name="T19" fmla="*/ 0 h 191"/>
              <a:gd name="T20" fmla="*/ 191 w 191"/>
              <a:gd name="T21" fmla="*/ 191 h 19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1" h="191">
                <a:moveTo>
                  <a:pt x="97" y="191"/>
                </a:moveTo>
                <a:lnTo>
                  <a:pt x="0" y="191"/>
                </a:lnTo>
                <a:lnTo>
                  <a:pt x="0" y="0"/>
                </a:lnTo>
                <a:lnTo>
                  <a:pt x="191" y="0"/>
                </a:lnTo>
                <a:lnTo>
                  <a:pt x="191" y="191"/>
                </a:lnTo>
                <a:lnTo>
                  <a:pt x="97" y="191"/>
                </a:lnTo>
              </a:path>
            </a:pathLst>
          </a:custGeom>
          <a:noFill/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9" name="Rectangle 855"/>
          <p:cNvSpPr>
            <a:spLocks noChangeArrowheads="1"/>
          </p:cNvSpPr>
          <p:nvPr/>
        </p:nvSpPr>
        <p:spPr bwMode="auto">
          <a:xfrm>
            <a:off x="4516438" y="4341813"/>
            <a:ext cx="142875" cy="303212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0" name="Rectangle 856"/>
          <p:cNvSpPr>
            <a:spLocks noChangeArrowheads="1"/>
          </p:cNvSpPr>
          <p:nvPr/>
        </p:nvSpPr>
        <p:spPr bwMode="auto">
          <a:xfrm>
            <a:off x="3857625" y="4341813"/>
            <a:ext cx="144463" cy="303212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1" name="Rectangle 857"/>
          <p:cNvSpPr>
            <a:spLocks noChangeArrowheads="1"/>
          </p:cNvSpPr>
          <p:nvPr/>
        </p:nvSpPr>
        <p:spPr bwMode="auto">
          <a:xfrm>
            <a:off x="4176713" y="4338638"/>
            <a:ext cx="5129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12" name="Rectangle 858"/>
          <p:cNvSpPr>
            <a:spLocks noChangeArrowheads="1"/>
          </p:cNvSpPr>
          <p:nvPr/>
        </p:nvSpPr>
        <p:spPr bwMode="auto">
          <a:xfrm>
            <a:off x="4281488" y="4338638"/>
            <a:ext cx="7053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13" name="Rectangle 859"/>
          <p:cNvSpPr>
            <a:spLocks noChangeArrowheads="1"/>
          </p:cNvSpPr>
          <p:nvPr/>
        </p:nvSpPr>
        <p:spPr bwMode="auto">
          <a:xfrm>
            <a:off x="4832350" y="4338638"/>
            <a:ext cx="5129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14" name="Rectangle 860"/>
          <p:cNvSpPr>
            <a:spLocks noChangeArrowheads="1"/>
          </p:cNvSpPr>
          <p:nvPr/>
        </p:nvSpPr>
        <p:spPr bwMode="auto">
          <a:xfrm>
            <a:off x="4938713" y="4338638"/>
            <a:ext cx="7053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15" name="Line 861"/>
          <p:cNvSpPr>
            <a:spLocks noChangeShapeType="1"/>
          </p:cNvSpPr>
          <p:nvPr/>
        </p:nvSpPr>
        <p:spPr bwMode="auto">
          <a:xfrm>
            <a:off x="3660775" y="5219700"/>
            <a:ext cx="1724025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6" name="Freeform 862"/>
          <p:cNvSpPr>
            <a:spLocks/>
          </p:cNvSpPr>
          <p:nvPr/>
        </p:nvSpPr>
        <p:spPr bwMode="auto">
          <a:xfrm>
            <a:off x="5360988" y="5176838"/>
            <a:ext cx="153987" cy="87312"/>
          </a:xfrm>
          <a:custGeom>
            <a:avLst/>
            <a:gdLst>
              <a:gd name="T0" fmla="*/ 0 w 97"/>
              <a:gd name="T1" fmla="*/ 87312 h 55"/>
              <a:gd name="T2" fmla="*/ 153987 w 97"/>
              <a:gd name="T3" fmla="*/ 42862 h 55"/>
              <a:gd name="T4" fmla="*/ 0 w 97"/>
              <a:gd name="T5" fmla="*/ 0 h 55"/>
              <a:gd name="T6" fmla="*/ 0 w 97"/>
              <a:gd name="T7" fmla="*/ 87312 h 55"/>
              <a:gd name="T8" fmla="*/ 0 60000 65536"/>
              <a:gd name="T9" fmla="*/ 0 60000 65536"/>
              <a:gd name="T10" fmla="*/ 0 60000 65536"/>
              <a:gd name="T11" fmla="*/ 0 60000 65536"/>
              <a:gd name="T12" fmla="*/ 0 w 97"/>
              <a:gd name="T13" fmla="*/ 0 h 55"/>
              <a:gd name="T14" fmla="*/ 97 w 97"/>
              <a:gd name="T15" fmla="*/ 55 h 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" h="55">
                <a:moveTo>
                  <a:pt x="0" y="55"/>
                </a:moveTo>
                <a:lnTo>
                  <a:pt x="97" y="27"/>
                </a:lnTo>
                <a:lnTo>
                  <a:pt x="0" y="0"/>
                </a:lnTo>
                <a:lnTo>
                  <a:pt x="0" y="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7" name="Rectangle 863"/>
          <p:cNvSpPr>
            <a:spLocks noChangeArrowheads="1"/>
          </p:cNvSpPr>
          <p:nvPr/>
        </p:nvSpPr>
        <p:spPr bwMode="auto">
          <a:xfrm>
            <a:off x="4346575" y="1284288"/>
            <a:ext cx="27571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CLB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18" name="Rectangle 864"/>
          <p:cNvSpPr>
            <a:spLocks noChangeArrowheads="1"/>
          </p:cNvSpPr>
          <p:nvPr/>
        </p:nvSpPr>
        <p:spPr bwMode="auto">
          <a:xfrm>
            <a:off x="6973888" y="1477963"/>
            <a:ext cx="1008062" cy="2187575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9" name="Line 865"/>
          <p:cNvSpPr>
            <a:spLocks noChangeShapeType="1"/>
          </p:cNvSpPr>
          <p:nvPr/>
        </p:nvSpPr>
        <p:spPr bwMode="auto">
          <a:xfrm>
            <a:off x="7650163" y="3646488"/>
            <a:ext cx="0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0" name="Rectangle 866"/>
          <p:cNvSpPr>
            <a:spLocks noChangeArrowheads="1"/>
          </p:cNvSpPr>
          <p:nvPr/>
        </p:nvSpPr>
        <p:spPr bwMode="auto">
          <a:xfrm>
            <a:off x="7367588" y="1708150"/>
            <a:ext cx="561975" cy="1712913"/>
          </a:xfrm>
          <a:prstGeom prst="rect">
            <a:avLst/>
          </a:prstGeom>
          <a:solidFill>
            <a:srgbClr val="D4E0F3"/>
          </a:solidFill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1" name="Line 867"/>
          <p:cNvSpPr>
            <a:spLocks noChangeShapeType="1"/>
          </p:cNvSpPr>
          <p:nvPr/>
        </p:nvSpPr>
        <p:spPr bwMode="auto">
          <a:xfrm>
            <a:off x="7362825" y="1924050"/>
            <a:ext cx="566738" cy="0"/>
          </a:xfrm>
          <a:prstGeom prst="line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2" name="Line 868"/>
          <p:cNvSpPr>
            <a:spLocks noChangeShapeType="1"/>
          </p:cNvSpPr>
          <p:nvPr/>
        </p:nvSpPr>
        <p:spPr bwMode="auto">
          <a:xfrm>
            <a:off x="7362825" y="2135188"/>
            <a:ext cx="566738" cy="0"/>
          </a:xfrm>
          <a:prstGeom prst="line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3" name="Line 869"/>
          <p:cNvSpPr>
            <a:spLocks noChangeShapeType="1"/>
          </p:cNvSpPr>
          <p:nvPr/>
        </p:nvSpPr>
        <p:spPr bwMode="auto">
          <a:xfrm>
            <a:off x="7362825" y="2351088"/>
            <a:ext cx="566738" cy="0"/>
          </a:xfrm>
          <a:prstGeom prst="line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4" name="Line 870"/>
          <p:cNvSpPr>
            <a:spLocks noChangeShapeType="1"/>
          </p:cNvSpPr>
          <p:nvPr/>
        </p:nvSpPr>
        <p:spPr bwMode="auto">
          <a:xfrm>
            <a:off x="7362825" y="2566988"/>
            <a:ext cx="566738" cy="0"/>
          </a:xfrm>
          <a:prstGeom prst="line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5" name="Line 871"/>
          <p:cNvSpPr>
            <a:spLocks noChangeShapeType="1"/>
          </p:cNvSpPr>
          <p:nvPr/>
        </p:nvSpPr>
        <p:spPr bwMode="auto">
          <a:xfrm>
            <a:off x="7362825" y="2778125"/>
            <a:ext cx="566738" cy="0"/>
          </a:xfrm>
          <a:prstGeom prst="line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6" name="Line 872"/>
          <p:cNvSpPr>
            <a:spLocks noChangeShapeType="1"/>
          </p:cNvSpPr>
          <p:nvPr/>
        </p:nvSpPr>
        <p:spPr bwMode="auto">
          <a:xfrm>
            <a:off x="7362825" y="2994025"/>
            <a:ext cx="566738" cy="0"/>
          </a:xfrm>
          <a:prstGeom prst="line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7" name="Line 873"/>
          <p:cNvSpPr>
            <a:spLocks noChangeShapeType="1"/>
          </p:cNvSpPr>
          <p:nvPr/>
        </p:nvSpPr>
        <p:spPr bwMode="auto">
          <a:xfrm>
            <a:off x="7362825" y="3209925"/>
            <a:ext cx="566738" cy="0"/>
          </a:xfrm>
          <a:prstGeom prst="line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8" name="Rectangle 874"/>
          <p:cNvSpPr>
            <a:spLocks noChangeArrowheads="1"/>
          </p:cNvSpPr>
          <p:nvPr/>
        </p:nvSpPr>
        <p:spPr bwMode="auto">
          <a:xfrm>
            <a:off x="7048500" y="1498600"/>
            <a:ext cx="28052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8x2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29" name="Rectangle 877"/>
          <p:cNvSpPr>
            <a:spLocks noChangeArrowheads="1"/>
          </p:cNvSpPr>
          <p:nvPr/>
        </p:nvSpPr>
        <p:spPr bwMode="auto">
          <a:xfrm>
            <a:off x="7296150" y="1498600"/>
            <a:ext cx="34144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Mem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30" name="Rectangle 878"/>
          <p:cNvSpPr>
            <a:spLocks noChangeArrowheads="1"/>
          </p:cNvSpPr>
          <p:nvPr/>
        </p:nvSpPr>
        <p:spPr bwMode="auto">
          <a:xfrm>
            <a:off x="7637463" y="1498600"/>
            <a:ext cx="3847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.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31" name="Rectangle 879"/>
          <p:cNvSpPr>
            <a:spLocks noChangeArrowheads="1"/>
          </p:cNvSpPr>
          <p:nvPr/>
        </p:nvSpPr>
        <p:spPr bwMode="auto">
          <a:xfrm>
            <a:off x="7519988" y="1731963"/>
            <a:ext cx="28212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0  0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32" name="Rectangle 880"/>
          <p:cNvSpPr>
            <a:spLocks noChangeArrowheads="1"/>
          </p:cNvSpPr>
          <p:nvPr/>
        </p:nvSpPr>
        <p:spPr bwMode="auto">
          <a:xfrm>
            <a:off x="7519988" y="1943100"/>
            <a:ext cx="25648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0  1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33" name="Rectangle 881"/>
          <p:cNvSpPr>
            <a:spLocks noChangeArrowheads="1"/>
          </p:cNvSpPr>
          <p:nvPr/>
        </p:nvSpPr>
        <p:spPr bwMode="auto">
          <a:xfrm>
            <a:off x="7519988" y="2157413"/>
            <a:ext cx="25648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0  1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34" name="Rectangle 882"/>
          <p:cNvSpPr>
            <a:spLocks noChangeArrowheads="1"/>
          </p:cNvSpPr>
          <p:nvPr/>
        </p:nvSpPr>
        <p:spPr bwMode="auto">
          <a:xfrm>
            <a:off x="7519988" y="2368550"/>
            <a:ext cx="25648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0  1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35" name="Rectangle 883"/>
          <p:cNvSpPr>
            <a:spLocks noChangeArrowheads="1"/>
          </p:cNvSpPr>
          <p:nvPr/>
        </p:nvSpPr>
        <p:spPr bwMode="auto">
          <a:xfrm>
            <a:off x="7519988" y="2586038"/>
            <a:ext cx="25648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1  0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36" name="Rectangle 884"/>
          <p:cNvSpPr>
            <a:spLocks noChangeArrowheads="1"/>
          </p:cNvSpPr>
          <p:nvPr/>
        </p:nvSpPr>
        <p:spPr bwMode="auto">
          <a:xfrm>
            <a:off x="7519988" y="2797175"/>
            <a:ext cx="23083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1  1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37" name="Rectangle 885"/>
          <p:cNvSpPr>
            <a:spLocks noChangeArrowheads="1"/>
          </p:cNvSpPr>
          <p:nvPr/>
        </p:nvSpPr>
        <p:spPr bwMode="auto">
          <a:xfrm>
            <a:off x="7519988" y="3014663"/>
            <a:ext cx="23083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1  1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38" name="Rectangle 886"/>
          <p:cNvSpPr>
            <a:spLocks noChangeArrowheads="1"/>
          </p:cNvSpPr>
          <p:nvPr/>
        </p:nvSpPr>
        <p:spPr bwMode="auto">
          <a:xfrm>
            <a:off x="7519988" y="3222625"/>
            <a:ext cx="23083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1  1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39" name="Rectangle 887"/>
          <p:cNvSpPr>
            <a:spLocks noChangeArrowheads="1"/>
          </p:cNvSpPr>
          <p:nvPr/>
        </p:nvSpPr>
        <p:spPr bwMode="auto">
          <a:xfrm>
            <a:off x="7248525" y="1731963"/>
            <a:ext cx="9457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40" name="Rectangle 888"/>
          <p:cNvSpPr>
            <a:spLocks noChangeArrowheads="1"/>
          </p:cNvSpPr>
          <p:nvPr/>
        </p:nvSpPr>
        <p:spPr bwMode="auto">
          <a:xfrm>
            <a:off x="7248525" y="1943100"/>
            <a:ext cx="6893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41" name="Rectangle 889"/>
          <p:cNvSpPr>
            <a:spLocks noChangeArrowheads="1"/>
          </p:cNvSpPr>
          <p:nvPr/>
        </p:nvSpPr>
        <p:spPr bwMode="auto">
          <a:xfrm>
            <a:off x="7248525" y="2157413"/>
            <a:ext cx="9457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42" name="Rectangle 890"/>
          <p:cNvSpPr>
            <a:spLocks noChangeArrowheads="1"/>
          </p:cNvSpPr>
          <p:nvPr/>
        </p:nvSpPr>
        <p:spPr bwMode="auto">
          <a:xfrm>
            <a:off x="7248525" y="2368550"/>
            <a:ext cx="9457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43" name="Rectangle 891"/>
          <p:cNvSpPr>
            <a:spLocks noChangeArrowheads="1"/>
          </p:cNvSpPr>
          <p:nvPr/>
        </p:nvSpPr>
        <p:spPr bwMode="auto">
          <a:xfrm>
            <a:off x="7248525" y="2586038"/>
            <a:ext cx="9457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4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44" name="Rectangle 892"/>
          <p:cNvSpPr>
            <a:spLocks noChangeArrowheads="1"/>
          </p:cNvSpPr>
          <p:nvPr/>
        </p:nvSpPr>
        <p:spPr bwMode="auto">
          <a:xfrm>
            <a:off x="7248525" y="2797175"/>
            <a:ext cx="9457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45" name="Rectangle 893"/>
          <p:cNvSpPr>
            <a:spLocks noChangeArrowheads="1"/>
          </p:cNvSpPr>
          <p:nvPr/>
        </p:nvSpPr>
        <p:spPr bwMode="auto">
          <a:xfrm>
            <a:off x="7248525" y="3014663"/>
            <a:ext cx="9457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6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46" name="Rectangle 894"/>
          <p:cNvSpPr>
            <a:spLocks noChangeArrowheads="1"/>
          </p:cNvSpPr>
          <p:nvPr/>
        </p:nvSpPr>
        <p:spPr bwMode="auto">
          <a:xfrm>
            <a:off x="7248525" y="3222625"/>
            <a:ext cx="9457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7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47" name="Rectangle 895"/>
          <p:cNvSpPr>
            <a:spLocks noChangeArrowheads="1"/>
          </p:cNvSpPr>
          <p:nvPr/>
        </p:nvSpPr>
        <p:spPr bwMode="auto">
          <a:xfrm>
            <a:off x="7004050" y="2487613"/>
            <a:ext cx="17312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a2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48" name="Rectangle 896"/>
          <p:cNvSpPr>
            <a:spLocks noChangeArrowheads="1"/>
          </p:cNvSpPr>
          <p:nvPr/>
        </p:nvSpPr>
        <p:spPr bwMode="auto">
          <a:xfrm>
            <a:off x="7004050" y="2652713"/>
            <a:ext cx="14747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a1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49" name="Rectangle 897"/>
          <p:cNvSpPr>
            <a:spLocks noChangeArrowheads="1"/>
          </p:cNvSpPr>
          <p:nvPr/>
        </p:nvSpPr>
        <p:spPr bwMode="auto">
          <a:xfrm>
            <a:off x="7004050" y="2844800"/>
            <a:ext cx="17312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a0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50" name="Freeform 898"/>
          <p:cNvSpPr>
            <a:spLocks/>
          </p:cNvSpPr>
          <p:nvPr/>
        </p:nvSpPr>
        <p:spPr bwMode="auto">
          <a:xfrm>
            <a:off x="7880350" y="4635500"/>
            <a:ext cx="384175" cy="220663"/>
          </a:xfrm>
          <a:custGeom>
            <a:avLst/>
            <a:gdLst>
              <a:gd name="T0" fmla="*/ 0 w 242"/>
              <a:gd name="T1" fmla="*/ 0 h 139"/>
              <a:gd name="T2" fmla="*/ 0 w 242"/>
              <a:gd name="T3" fmla="*/ 220663 h 139"/>
              <a:gd name="T4" fmla="*/ 384175 w 242"/>
              <a:gd name="T5" fmla="*/ 220663 h 139"/>
              <a:gd name="T6" fmla="*/ 0 60000 65536"/>
              <a:gd name="T7" fmla="*/ 0 60000 65536"/>
              <a:gd name="T8" fmla="*/ 0 60000 65536"/>
              <a:gd name="T9" fmla="*/ 0 w 242"/>
              <a:gd name="T10" fmla="*/ 0 h 139"/>
              <a:gd name="T11" fmla="*/ 242 w 242"/>
              <a:gd name="T12" fmla="*/ 139 h 1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2" h="139">
                <a:moveTo>
                  <a:pt x="0" y="0"/>
                </a:moveTo>
                <a:lnTo>
                  <a:pt x="0" y="139"/>
                </a:lnTo>
                <a:lnTo>
                  <a:pt x="242" y="139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1" name="Freeform 899"/>
          <p:cNvSpPr>
            <a:spLocks/>
          </p:cNvSpPr>
          <p:nvPr/>
        </p:nvSpPr>
        <p:spPr bwMode="auto">
          <a:xfrm>
            <a:off x="8235950" y="4813300"/>
            <a:ext cx="153988" cy="85725"/>
          </a:xfrm>
          <a:custGeom>
            <a:avLst/>
            <a:gdLst>
              <a:gd name="T0" fmla="*/ 0 w 97"/>
              <a:gd name="T1" fmla="*/ 85725 h 54"/>
              <a:gd name="T2" fmla="*/ 153988 w 97"/>
              <a:gd name="T3" fmla="*/ 42863 h 54"/>
              <a:gd name="T4" fmla="*/ 0 w 97"/>
              <a:gd name="T5" fmla="*/ 0 h 54"/>
              <a:gd name="T6" fmla="*/ 0 w 97"/>
              <a:gd name="T7" fmla="*/ 85725 h 54"/>
              <a:gd name="T8" fmla="*/ 0 60000 65536"/>
              <a:gd name="T9" fmla="*/ 0 60000 65536"/>
              <a:gd name="T10" fmla="*/ 0 60000 65536"/>
              <a:gd name="T11" fmla="*/ 0 60000 65536"/>
              <a:gd name="T12" fmla="*/ 0 w 97"/>
              <a:gd name="T13" fmla="*/ 0 h 54"/>
              <a:gd name="T14" fmla="*/ 97 w 97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" h="54">
                <a:moveTo>
                  <a:pt x="0" y="54"/>
                </a:moveTo>
                <a:lnTo>
                  <a:pt x="97" y="27"/>
                </a:lnTo>
                <a:lnTo>
                  <a:pt x="0" y="0"/>
                </a:lnTo>
                <a:lnTo>
                  <a:pt x="0" y="5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2" name="Freeform 900"/>
          <p:cNvSpPr>
            <a:spLocks/>
          </p:cNvSpPr>
          <p:nvPr/>
        </p:nvSpPr>
        <p:spPr bwMode="auto">
          <a:xfrm>
            <a:off x="7227888" y="4645025"/>
            <a:ext cx="1046162" cy="393700"/>
          </a:xfrm>
          <a:custGeom>
            <a:avLst/>
            <a:gdLst>
              <a:gd name="T0" fmla="*/ 0 w 659"/>
              <a:gd name="T1" fmla="*/ 0 h 248"/>
              <a:gd name="T2" fmla="*/ 0 w 659"/>
              <a:gd name="T3" fmla="*/ 393700 h 248"/>
              <a:gd name="T4" fmla="*/ 1046162 w 659"/>
              <a:gd name="T5" fmla="*/ 393700 h 248"/>
              <a:gd name="T6" fmla="*/ 0 60000 65536"/>
              <a:gd name="T7" fmla="*/ 0 60000 65536"/>
              <a:gd name="T8" fmla="*/ 0 60000 65536"/>
              <a:gd name="T9" fmla="*/ 0 w 659"/>
              <a:gd name="T10" fmla="*/ 0 h 248"/>
              <a:gd name="T11" fmla="*/ 659 w 659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9" h="248">
                <a:moveTo>
                  <a:pt x="0" y="0"/>
                </a:moveTo>
                <a:lnTo>
                  <a:pt x="0" y="248"/>
                </a:lnTo>
                <a:lnTo>
                  <a:pt x="659" y="248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3" name="Freeform 901"/>
          <p:cNvSpPr>
            <a:spLocks/>
          </p:cNvSpPr>
          <p:nvPr/>
        </p:nvSpPr>
        <p:spPr bwMode="auto">
          <a:xfrm>
            <a:off x="8245475" y="4994275"/>
            <a:ext cx="153988" cy="87313"/>
          </a:xfrm>
          <a:custGeom>
            <a:avLst/>
            <a:gdLst>
              <a:gd name="T0" fmla="*/ 0 w 97"/>
              <a:gd name="T1" fmla="*/ 87313 h 55"/>
              <a:gd name="T2" fmla="*/ 153988 w 97"/>
              <a:gd name="T3" fmla="*/ 44450 h 55"/>
              <a:gd name="T4" fmla="*/ 0 w 97"/>
              <a:gd name="T5" fmla="*/ 0 h 55"/>
              <a:gd name="T6" fmla="*/ 0 w 97"/>
              <a:gd name="T7" fmla="*/ 87313 h 55"/>
              <a:gd name="T8" fmla="*/ 0 60000 65536"/>
              <a:gd name="T9" fmla="*/ 0 60000 65536"/>
              <a:gd name="T10" fmla="*/ 0 60000 65536"/>
              <a:gd name="T11" fmla="*/ 0 60000 65536"/>
              <a:gd name="T12" fmla="*/ 0 w 97"/>
              <a:gd name="T13" fmla="*/ 0 h 55"/>
              <a:gd name="T14" fmla="*/ 97 w 97"/>
              <a:gd name="T15" fmla="*/ 55 h 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" h="55">
                <a:moveTo>
                  <a:pt x="0" y="55"/>
                </a:moveTo>
                <a:lnTo>
                  <a:pt x="97" y="28"/>
                </a:lnTo>
                <a:lnTo>
                  <a:pt x="0" y="0"/>
                </a:lnTo>
                <a:lnTo>
                  <a:pt x="0" y="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4" name="Line 902"/>
          <p:cNvSpPr>
            <a:spLocks noChangeShapeType="1"/>
          </p:cNvSpPr>
          <p:nvPr/>
        </p:nvSpPr>
        <p:spPr bwMode="auto">
          <a:xfrm>
            <a:off x="7602538" y="5057775"/>
            <a:ext cx="0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5" name="Rectangle 903"/>
          <p:cNvSpPr>
            <a:spLocks noChangeArrowheads="1"/>
          </p:cNvSpPr>
          <p:nvPr/>
        </p:nvSpPr>
        <p:spPr bwMode="auto">
          <a:xfrm>
            <a:off x="6713538" y="1262063"/>
            <a:ext cx="1408112" cy="3544887"/>
          </a:xfrm>
          <a:prstGeom prst="rect">
            <a:avLst/>
          </a:prstGeom>
          <a:noFill/>
          <a:ln w="1905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6" name="Oval 904"/>
          <p:cNvSpPr>
            <a:spLocks noChangeArrowheads="1"/>
          </p:cNvSpPr>
          <p:nvPr/>
        </p:nvSpPr>
        <p:spPr bwMode="auto">
          <a:xfrm>
            <a:off x="7199313" y="3751263"/>
            <a:ext cx="71437" cy="730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7" name="Oval 905"/>
          <p:cNvSpPr>
            <a:spLocks noChangeArrowheads="1"/>
          </p:cNvSpPr>
          <p:nvPr/>
        </p:nvSpPr>
        <p:spPr bwMode="auto">
          <a:xfrm>
            <a:off x="7856538" y="3751263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8" name="Line 906"/>
          <p:cNvSpPr>
            <a:spLocks noChangeShapeType="1"/>
          </p:cNvSpPr>
          <p:nvPr/>
        </p:nvSpPr>
        <p:spPr bwMode="auto">
          <a:xfrm>
            <a:off x="7237413" y="3675063"/>
            <a:ext cx="0" cy="6667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9" name="Line 907"/>
          <p:cNvSpPr>
            <a:spLocks noChangeShapeType="1"/>
          </p:cNvSpPr>
          <p:nvPr/>
        </p:nvSpPr>
        <p:spPr bwMode="auto">
          <a:xfrm>
            <a:off x="7889875" y="3675063"/>
            <a:ext cx="0" cy="6667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0" name="Line 908"/>
          <p:cNvSpPr>
            <a:spLocks noChangeShapeType="1"/>
          </p:cNvSpPr>
          <p:nvPr/>
        </p:nvSpPr>
        <p:spPr bwMode="auto">
          <a:xfrm>
            <a:off x="7631113" y="3670300"/>
            <a:ext cx="0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1" name="Rectangle 909"/>
          <p:cNvSpPr>
            <a:spLocks noChangeArrowheads="1"/>
          </p:cNvSpPr>
          <p:nvPr/>
        </p:nvSpPr>
        <p:spPr bwMode="auto">
          <a:xfrm>
            <a:off x="7750175" y="3497263"/>
            <a:ext cx="20518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D0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62" name="Rectangle 910"/>
          <p:cNvSpPr>
            <a:spLocks noChangeArrowheads="1"/>
          </p:cNvSpPr>
          <p:nvPr/>
        </p:nvSpPr>
        <p:spPr bwMode="auto">
          <a:xfrm>
            <a:off x="7140575" y="3497263"/>
            <a:ext cx="1795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D1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63" name="Freeform 911"/>
          <p:cNvSpPr>
            <a:spLocks/>
          </p:cNvSpPr>
          <p:nvPr/>
        </p:nvSpPr>
        <p:spPr bwMode="auto">
          <a:xfrm>
            <a:off x="7616825" y="4462463"/>
            <a:ext cx="115888" cy="57150"/>
          </a:xfrm>
          <a:custGeom>
            <a:avLst/>
            <a:gdLst>
              <a:gd name="T0" fmla="*/ 115888 w 73"/>
              <a:gd name="T1" fmla="*/ 28575 h 36"/>
              <a:gd name="T2" fmla="*/ 0 w 73"/>
              <a:gd name="T3" fmla="*/ 0 h 36"/>
              <a:gd name="T4" fmla="*/ 0 w 73"/>
              <a:gd name="T5" fmla="*/ 57150 h 36"/>
              <a:gd name="T6" fmla="*/ 115888 w 73"/>
              <a:gd name="T7" fmla="*/ 28575 h 36"/>
              <a:gd name="T8" fmla="*/ 0 60000 65536"/>
              <a:gd name="T9" fmla="*/ 0 60000 65536"/>
              <a:gd name="T10" fmla="*/ 0 60000 65536"/>
              <a:gd name="T11" fmla="*/ 0 60000 65536"/>
              <a:gd name="T12" fmla="*/ 0 w 73"/>
              <a:gd name="T13" fmla="*/ 0 h 36"/>
              <a:gd name="T14" fmla="*/ 73 w 73"/>
              <a:gd name="T15" fmla="*/ 36 h 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" h="36">
                <a:moveTo>
                  <a:pt x="73" y="18"/>
                </a:moveTo>
                <a:lnTo>
                  <a:pt x="0" y="0"/>
                </a:lnTo>
                <a:lnTo>
                  <a:pt x="0" y="36"/>
                </a:lnTo>
                <a:lnTo>
                  <a:pt x="7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4" name="Line 912"/>
          <p:cNvSpPr>
            <a:spLocks noChangeShapeType="1"/>
          </p:cNvSpPr>
          <p:nvPr/>
        </p:nvSpPr>
        <p:spPr bwMode="auto">
          <a:xfrm>
            <a:off x="7583488" y="4491038"/>
            <a:ext cx="95250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5" name="Freeform 913"/>
          <p:cNvSpPr>
            <a:spLocks/>
          </p:cNvSpPr>
          <p:nvPr/>
        </p:nvSpPr>
        <p:spPr bwMode="auto">
          <a:xfrm>
            <a:off x="7035800" y="3790950"/>
            <a:ext cx="201613" cy="119063"/>
          </a:xfrm>
          <a:custGeom>
            <a:avLst/>
            <a:gdLst>
              <a:gd name="T0" fmla="*/ 0 w 127"/>
              <a:gd name="T1" fmla="*/ 119063 h 75"/>
              <a:gd name="T2" fmla="*/ 0 w 127"/>
              <a:gd name="T3" fmla="*/ 0 h 75"/>
              <a:gd name="T4" fmla="*/ 201613 w 127"/>
              <a:gd name="T5" fmla="*/ 0 h 75"/>
              <a:gd name="T6" fmla="*/ 0 60000 65536"/>
              <a:gd name="T7" fmla="*/ 0 60000 65536"/>
              <a:gd name="T8" fmla="*/ 0 60000 65536"/>
              <a:gd name="T9" fmla="*/ 0 w 127"/>
              <a:gd name="T10" fmla="*/ 0 h 75"/>
              <a:gd name="T11" fmla="*/ 127 w 127"/>
              <a:gd name="T12" fmla="*/ 75 h 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" h="75">
                <a:moveTo>
                  <a:pt x="0" y="75"/>
                </a:moveTo>
                <a:lnTo>
                  <a:pt x="0" y="0"/>
                </a:lnTo>
                <a:lnTo>
                  <a:pt x="127" y="0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6" name="Freeform 914"/>
          <p:cNvSpPr>
            <a:spLocks/>
          </p:cNvSpPr>
          <p:nvPr/>
        </p:nvSpPr>
        <p:spPr bwMode="auto">
          <a:xfrm>
            <a:off x="7683500" y="3790950"/>
            <a:ext cx="201613" cy="119063"/>
          </a:xfrm>
          <a:custGeom>
            <a:avLst/>
            <a:gdLst>
              <a:gd name="T0" fmla="*/ 0 w 127"/>
              <a:gd name="T1" fmla="*/ 119063 h 75"/>
              <a:gd name="T2" fmla="*/ 0 w 127"/>
              <a:gd name="T3" fmla="*/ 0 h 75"/>
              <a:gd name="T4" fmla="*/ 201613 w 127"/>
              <a:gd name="T5" fmla="*/ 0 h 75"/>
              <a:gd name="T6" fmla="*/ 0 60000 65536"/>
              <a:gd name="T7" fmla="*/ 0 60000 65536"/>
              <a:gd name="T8" fmla="*/ 0 60000 65536"/>
              <a:gd name="T9" fmla="*/ 0 w 127"/>
              <a:gd name="T10" fmla="*/ 0 h 75"/>
              <a:gd name="T11" fmla="*/ 127 w 127"/>
              <a:gd name="T12" fmla="*/ 75 h 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" h="75">
                <a:moveTo>
                  <a:pt x="0" y="75"/>
                </a:moveTo>
                <a:lnTo>
                  <a:pt x="0" y="0"/>
                </a:lnTo>
                <a:lnTo>
                  <a:pt x="127" y="0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7" name="Line 915"/>
          <p:cNvSpPr>
            <a:spLocks noChangeShapeType="1"/>
          </p:cNvSpPr>
          <p:nvPr/>
        </p:nvSpPr>
        <p:spPr bwMode="auto">
          <a:xfrm>
            <a:off x="7132638" y="4222750"/>
            <a:ext cx="0" cy="11906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8" name="Line 916"/>
          <p:cNvSpPr>
            <a:spLocks noChangeShapeType="1"/>
          </p:cNvSpPr>
          <p:nvPr/>
        </p:nvSpPr>
        <p:spPr bwMode="auto">
          <a:xfrm>
            <a:off x="7789863" y="4222750"/>
            <a:ext cx="0" cy="11906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9" name="Rectangle 917"/>
          <p:cNvSpPr>
            <a:spLocks noChangeArrowheads="1"/>
          </p:cNvSpPr>
          <p:nvPr/>
        </p:nvSpPr>
        <p:spPr bwMode="auto">
          <a:xfrm>
            <a:off x="7472363" y="4400550"/>
            <a:ext cx="9457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70" name="Freeform 918"/>
          <p:cNvSpPr>
            <a:spLocks/>
          </p:cNvSpPr>
          <p:nvPr/>
        </p:nvSpPr>
        <p:spPr bwMode="auto">
          <a:xfrm>
            <a:off x="6959600" y="4462463"/>
            <a:ext cx="114300" cy="57150"/>
          </a:xfrm>
          <a:custGeom>
            <a:avLst/>
            <a:gdLst>
              <a:gd name="T0" fmla="*/ 114300 w 72"/>
              <a:gd name="T1" fmla="*/ 28575 h 36"/>
              <a:gd name="T2" fmla="*/ 0 w 72"/>
              <a:gd name="T3" fmla="*/ 0 h 36"/>
              <a:gd name="T4" fmla="*/ 0 w 72"/>
              <a:gd name="T5" fmla="*/ 57150 h 36"/>
              <a:gd name="T6" fmla="*/ 114300 w 72"/>
              <a:gd name="T7" fmla="*/ 28575 h 36"/>
              <a:gd name="T8" fmla="*/ 0 60000 65536"/>
              <a:gd name="T9" fmla="*/ 0 60000 65536"/>
              <a:gd name="T10" fmla="*/ 0 60000 65536"/>
              <a:gd name="T11" fmla="*/ 0 60000 65536"/>
              <a:gd name="T12" fmla="*/ 0 w 72"/>
              <a:gd name="T13" fmla="*/ 0 h 36"/>
              <a:gd name="T14" fmla="*/ 72 w 72"/>
              <a:gd name="T15" fmla="*/ 36 h 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" h="36">
                <a:moveTo>
                  <a:pt x="72" y="18"/>
                </a:moveTo>
                <a:lnTo>
                  <a:pt x="0" y="0"/>
                </a:lnTo>
                <a:lnTo>
                  <a:pt x="0" y="36"/>
                </a:lnTo>
                <a:lnTo>
                  <a:pt x="72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1" name="Line 919"/>
          <p:cNvSpPr>
            <a:spLocks noChangeShapeType="1"/>
          </p:cNvSpPr>
          <p:nvPr/>
        </p:nvSpPr>
        <p:spPr bwMode="auto">
          <a:xfrm>
            <a:off x="6926263" y="4491038"/>
            <a:ext cx="95250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2" name="Rectangle 920"/>
          <p:cNvSpPr>
            <a:spLocks noChangeArrowheads="1"/>
          </p:cNvSpPr>
          <p:nvPr/>
        </p:nvSpPr>
        <p:spPr bwMode="auto">
          <a:xfrm>
            <a:off x="6813550" y="4400550"/>
            <a:ext cx="9457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73" name="Rectangle 921"/>
          <p:cNvSpPr>
            <a:spLocks noChangeArrowheads="1"/>
          </p:cNvSpPr>
          <p:nvPr/>
        </p:nvSpPr>
        <p:spPr bwMode="auto">
          <a:xfrm>
            <a:off x="7785100" y="4445000"/>
            <a:ext cx="25487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2x1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74" name="Rectangle 924"/>
          <p:cNvSpPr>
            <a:spLocks noChangeArrowheads="1"/>
          </p:cNvSpPr>
          <p:nvPr/>
        </p:nvSpPr>
        <p:spPr bwMode="auto">
          <a:xfrm>
            <a:off x="7132638" y="4445000"/>
            <a:ext cx="25487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2x1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75" name="Freeform 927"/>
          <p:cNvSpPr>
            <a:spLocks/>
          </p:cNvSpPr>
          <p:nvPr/>
        </p:nvSpPr>
        <p:spPr bwMode="auto">
          <a:xfrm>
            <a:off x="6891338" y="4097338"/>
            <a:ext cx="101600" cy="106362"/>
          </a:xfrm>
          <a:custGeom>
            <a:avLst/>
            <a:gdLst>
              <a:gd name="T0" fmla="*/ 0 w 64"/>
              <a:gd name="T1" fmla="*/ 106362 h 67"/>
              <a:gd name="T2" fmla="*/ 101600 w 64"/>
              <a:gd name="T3" fmla="*/ 52387 h 67"/>
              <a:gd name="T4" fmla="*/ 0 w 64"/>
              <a:gd name="T5" fmla="*/ 0 h 67"/>
              <a:gd name="T6" fmla="*/ 0 60000 65536"/>
              <a:gd name="T7" fmla="*/ 0 60000 65536"/>
              <a:gd name="T8" fmla="*/ 0 60000 65536"/>
              <a:gd name="T9" fmla="*/ 0 w 64"/>
              <a:gd name="T10" fmla="*/ 0 h 67"/>
              <a:gd name="T11" fmla="*/ 64 w 64"/>
              <a:gd name="T12" fmla="*/ 67 h 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" h="67">
                <a:moveTo>
                  <a:pt x="0" y="67"/>
                </a:moveTo>
                <a:lnTo>
                  <a:pt x="64" y="33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6" name="Freeform 928"/>
          <p:cNvSpPr>
            <a:spLocks/>
          </p:cNvSpPr>
          <p:nvPr/>
        </p:nvSpPr>
        <p:spPr bwMode="auto">
          <a:xfrm>
            <a:off x="7535863" y="4097338"/>
            <a:ext cx="100012" cy="106362"/>
          </a:xfrm>
          <a:custGeom>
            <a:avLst/>
            <a:gdLst>
              <a:gd name="T0" fmla="*/ 0 w 63"/>
              <a:gd name="T1" fmla="*/ 106362 h 67"/>
              <a:gd name="T2" fmla="*/ 100012 w 63"/>
              <a:gd name="T3" fmla="*/ 52387 h 67"/>
              <a:gd name="T4" fmla="*/ 0 w 63"/>
              <a:gd name="T5" fmla="*/ 0 h 67"/>
              <a:gd name="T6" fmla="*/ 0 60000 65536"/>
              <a:gd name="T7" fmla="*/ 0 60000 65536"/>
              <a:gd name="T8" fmla="*/ 0 60000 65536"/>
              <a:gd name="T9" fmla="*/ 0 w 63"/>
              <a:gd name="T10" fmla="*/ 0 h 67"/>
              <a:gd name="T11" fmla="*/ 63 w 63"/>
              <a:gd name="T12" fmla="*/ 67 h 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3" h="67">
                <a:moveTo>
                  <a:pt x="0" y="67"/>
                </a:moveTo>
                <a:lnTo>
                  <a:pt x="63" y="33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7" name="Rectangle 929"/>
          <p:cNvSpPr>
            <a:spLocks noChangeArrowheads="1"/>
          </p:cNvSpPr>
          <p:nvPr/>
        </p:nvSpPr>
        <p:spPr bwMode="auto">
          <a:xfrm>
            <a:off x="6886575" y="3914775"/>
            <a:ext cx="303213" cy="303213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8" name="Rectangle 930"/>
          <p:cNvSpPr>
            <a:spLocks noChangeArrowheads="1"/>
          </p:cNvSpPr>
          <p:nvPr/>
        </p:nvSpPr>
        <p:spPr bwMode="auto">
          <a:xfrm>
            <a:off x="7078663" y="4341813"/>
            <a:ext cx="303212" cy="303212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9" name="Rectangle 931"/>
          <p:cNvSpPr>
            <a:spLocks noChangeArrowheads="1"/>
          </p:cNvSpPr>
          <p:nvPr/>
        </p:nvSpPr>
        <p:spPr bwMode="auto">
          <a:xfrm>
            <a:off x="7535863" y="3914775"/>
            <a:ext cx="301625" cy="303213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0" name="Freeform 932"/>
          <p:cNvSpPr>
            <a:spLocks/>
          </p:cNvSpPr>
          <p:nvPr/>
        </p:nvSpPr>
        <p:spPr bwMode="auto">
          <a:xfrm>
            <a:off x="7737475" y="4341813"/>
            <a:ext cx="301625" cy="303212"/>
          </a:xfrm>
          <a:custGeom>
            <a:avLst/>
            <a:gdLst>
              <a:gd name="T0" fmla="*/ 152400 w 190"/>
              <a:gd name="T1" fmla="*/ 303212 h 191"/>
              <a:gd name="T2" fmla="*/ 0 w 190"/>
              <a:gd name="T3" fmla="*/ 303212 h 191"/>
              <a:gd name="T4" fmla="*/ 0 w 190"/>
              <a:gd name="T5" fmla="*/ 0 h 191"/>
              <a:gd name="T6" fmla="*/ 301625 w 190"/>
              <a:gd name="T7" fmla="*/ 0 h 191"/>
              <a:gd name="T8" fmla="*/ 301625 w 190"/>
              <a:gd name="T9" fmla="*/ 303212 h 191"/>
              <a:gd name="T10" fmla="*/ 152400 w 190"/>
              <a:gd name="T11" fmla="*/ 303212 h 1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0"/>
              <a:gd name="T19" fmla="*/ 0 h 191"/>
              <a:gd name="T20" fmla="*/ 190 w 190"/>
              <a:gd name="T21" fmla="*/ 191 h 19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0" h="191">
                <a:moveTo>
                  <a:pt x="96" y="191"/>
                </a:moveTo>
                <a:lnTo>
                  <a:pt x="0" y="191"/>
                </a:lnTo>
                <a:lnTo>
                  <a:pt x="0" y="0"/>
                </a:lnTo>
                <a:lnTo>
                  <a:pt x="190" y="0"/>
                </a:lnTo>
                <a:lnTo>
                  <a:pt x="190" y="191"/>
                </a:lnTo>
                <a:lnTo>
                  <a:pt x="96" y="191"/>
                </a:lnTo>
              </a:path>
            </a:pathLst>
          </a:custGeom>
          <a:noFill/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1" name="Rectangle 933"/>
          <p:cNvSpPr>
            <a:spLocks noChangeArrowheads="1"/>
          </p:cNvSpPr>
          <p:nvPr/>
        </p:nvSpPr>
        <p:spPr bwMode="auto">
          <a:xfrm>
            <a:off x="7439025" y="4341813"/>
            <a:ext cx="144463" cy="303212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2" name="Rectangle 934"/>
          <p:cNvSpPr>
            <a:spLocks noChangeArrowheads="1"/>
          </p:cNvSpPr>
          <p:nvPr/>
        </p:nvSpPr>
        <p:spPr bwMode="auto">
          <a:xfrm>
            <a:off x="6781800" y="4341813"/>
            <a:ext cx="144463" cy="303212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3" name="Rectangle 935"/>
          <p:cNvSpPr>
            <a:spLocks noChangeArrowheads="1"/>
          </p:cNvSpPr>
          <p:nvPr/>
        </p:nvSpPr>
        <p:spPr bwMode="auto">
          <a:xfrm>
            <a:off x="7099300" y="4338638"/>
            <a:ext cx="5129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84" name="Rectangle 936"/>
          <p:cNvSpPr>
            <a:spLocks noChangeArrowheads="1"/>
          </p:cNvSpPr>
          <p:nvPr/>
        </p:nvSpPr>
        <p:spPr bwMode="auto">
          <a:xfrm>
            <a:off x="7205663" y="4338638"/>
            <a:ext cx="7053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85" name="Rectangle 937"/>
          <p:cNvSpPr>
            <a:spLocks noChangeArrowheads="1"/>
          </p:cNvSpPr>
          <p:nvPr/>
        </p:nvSpPr>
        <p:spPr bwMode="auto">
          <a:xfrm>
            <a:off x="7754938" y="4338638"/>
            <a:ext cx="5129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86" name="Rectangle 938"/>
          <p:cNvSpPr>
            <a:spLocks noChangeArrowheads="1"/>
          </p:cNvSpPr>
          <p:nvPr/>
        </p:nvSpPr>
        <p:spPr bwMode="auto">
          <a:xfrm>
            <a:off x="7861300" y="4338638"/>
            <a:ext cx="7053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87" name="Rectangle 939"/>
          <p:cNvSpPr>
            <a:spLocks noChangeArrowheads="1"/>
          </p:cNvSpPr>
          <p:nvPr/>
        </p:nvSpPr>
        <p:spPr bwMode="auto">
          <a:xfrm>
            <a:off x="7270750" y="1284288"/>
            <a:ext cx="27571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CLB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88" name="Rectangle 940"/>
          <p:cNvSpPr>
            <a:spLocks noChangeArrowheads="1"/>
          </p:cNvSpPr>
          <p:nvPr/>
        </p:nvSpPr>
        <p:spPr bwMode="auto">
          <a:xfrm>
            <a:off x="5916613" y="4803775"/>
            <a:ext cx="18915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00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89" name="Rectangle 941"/>
          <p:cNvSpPr>
            <a:spLocks noChangeArrowheads="1"/>
          </p:cNvSpPr>
          <p:nvPr/>
        </p:nvSpPr>
        <p:spPr bwMode="auto">
          <a:xfrm>
            <a:off x="5916613" y="5276850"/>
            <a:ext cx="16350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10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90" name="Rectangle 942"/>
          <p:cNvSpPr>
            <a:spLocks noChangeArrowheads="1"/>
          </p:cNvSpPr>
          <p:nvPr/>
        </p:nvSpPr>
        <p:spPr bwMode="auto">
          <a:xfrm>
            <a:off x="5916613" y="5033963"/>
            <a:ext cx="16350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01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91" name="Rectangle 943"/>
          <p:cNvSpPr>
            <a:spLocks noChangeArrowheads="1"/>
          </p:cNvSpPr>
          <p:nvPr/>
        </p:nvSpPr>
        <p:spPr bwMode="auto">
          <a:xfrm>
            <a:off x="6761163" y="2386013"/>
            <a:ext cx="7534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i="1">
                <a:solidFill>
                  <a:srgbClr val="000000"/>
                </a:solidFill>
                <a:latin typeface="Comic Sans MS" pitchFamily="66" charset="0"/>
              </a:rPr>
              <a:t>v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92" name="Rectangle 944"/>
          <p:cNvSpPr>
            <a:spLocks noChangeArrowheads="1"/>
          </p:cNvSpPr>
          <p:nvPr/>
        </p:nvSpPr>
        <p:spPr bwMode="auto">
          <a:xfrm>
            <a:off x="6751638" y="2578100"/>
            <a:ext cx="801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i="1">
                <a:solidFill>
                  <a:srgbClr val="000000"/>
                </a:solidFill>
                <a:latin typeface="Comic Sans MS" pitchFamily="66" charset="0"/>
              </a:rPr>
              <a:t>u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93" name="Rectangle 945"/>
          <p:cNvSpPr>
            <a:spLocks noChangeArrowheads="1"/>
          </p:cNvSpPr>
          <p:nvPr/>
        </p:nvSpPr>
        <p:spPr bwMode="auto">
          <a:xfrm>
            <a:off x="6737350" y="2760663"/>
            <a:ext cx="8976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i="1">
                <a:solidFill>
                  <a:srgbClr val="000000"/>
                </a:solidFill>
                <a:latin typeface="Comic Sans MS" pitchFamily="66" charset="0"/>
              </a:rPr>
              <a:t>d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94" name="Rectangle 946"/>
          <p:cNvSpPr>
            <a:spLocks noChangeArrowheads="1"/>
          </p:cNvSpPr>
          <p:nvPr/>
        </p:nvSpPr>
        <p:spPr bwMode="auto">
          <a:xfrm>
            <a:off x="7346950" y="3643313"/>
            <a:ext cx="7534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i="1">
                <a:solidFill>
                  <a:srgbClr val="000000"/>
                </a:solidFill>
                <a:latin typeface="Comic Sans MS" pitchFamily="66" charset="0"/>
              </a:rPr>
              <a:t>v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95" name="Rectangle 947"/>
          <p:cNvSpPr>
            <a:spLocks noChangeArrowheads="1"/>
          </p:cNvSpPr>
          <p:nvPr/>
        </p:nvSpPr>
        <p:spPr bwMode="auto">
          <a:xfrm>
            <a:off x="3217863" y="1687513"/>
            <a:ext cx="28373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Pclk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96" name="Rectangle 949"/>
          <p:cNvSpPr>
            <a:spLocks noChangeArrowheads="1"/>
          </p:cNvSpPr>
          <p:nvPr/>
        </p:nvSpPr>
        <p:spPr bwMode="auto">
          <a:xfrm>
            <a:off x="3286125" y="1495425"/>
            <a:ext cx="20358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Pin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97" name="Line 950"/>
          <p:cNvSpPr>
            <a:spLocks noChangeShapeType="1"/>
          </p:cNvSpPr>
          <p:nvPr/>
        </p:nvSpPr>
        <p:spPr bwMode="auto">
          <a:xfrm>
            <a:off x="3527425" y="1601788"/>
            <a:ext cx="268288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98" name="Freeform 951"/>
          <p:cNvSpPr>
            <a:spLocks/>
          </p:cNvSpPr>
          <p:nvPr/>
        </p:nvSpPr>
        <p:spPr bwMode="auto">
          <a:xfrm>
            <a:off x="3767138" y="1558925"/>
            <a:ext cx="153987" cy="85725"/>
          </a:xfrm>
          <a:custGeom>
            <a:avLst/>
            <a:gdLst>
              <a:gd name="T0" fmla="*/ 0 w 97"/>
              <a:gd name="T1" fmla="*/ 85725 h 54"/>
              <a:gd name="T2" fmla="*/ 153987 w 97"/>
              <a:gd name="T3" fmla="*/ 42863 h 54"/>
              <a:gd name="T4" fmla="*/ 0 w 97"/>
              <a:gd name="T5" fmla="*/ 0 h 54"/>
              <a:gd name="T6" fmla="*/ 0 w 97"/>
              <a:gd name="T7" fmla="*/ 85725 h 54"/>
              <a:gd name="T8" fmla="*/ 0 60000 65536"/>
              <a:gd name="T9" fmla="*/ 0 60000 65536"/>
              <a:gd name="T10" fmla="*/ 0 60000 65536"/>
              <a:gd name="T11" fmla="*/ 0 60000 65536"/>
              <a:gd name="T12" fmla="*/ 0 w 97"/>
              <a:gd name="T13" fmla="*/ 0 h 54"/>
              <a:gd name="T14" fmla="*/ 97 w 97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" h="54">
                <a:moveTo>
                  <a:pt x="0" y="54"/>
                </a:moveTo>
                <a:lnTo>
                  <a:pt x="97" y="27"/>
                </a:lnTo>
                <a:lnTo>
                  <a:pt x="0" y="0"/>
                </a:lnTo>
                <a:lnTo>
                  <a:pt x="0" y="5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99" name="Line 952"/>
          <p:cNvSpPr>
            <a:spLocks noChangeShapeType="1"/>
          </p:cNvSpPr>
          <p:nvPr/>
        </p:nvSpPr>
        <p:spPr bwMode="auto">
          <a:xfrm>
            <a:off x="3527425" y="1765300"/>
            <a:ext cx="268288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00" name="Freeform 953"/>
          <p:cNvSpPr>
            <a:spLocks/>
          </p:cNvSpPr>
          <p:nvPr/>
        </p:nvSpPr>
        <p:spPr bwMode="auto">
          <a:xfrm>
            <a:off x="3767138" y="1722438"/>
            <a:ext cx="153987" cy="85725"/>
          </a:xfrm>
          <a:custGeom>
            <a:avLst/>
            <a:gdLst>
              <a:gd name="T0" fmla="*/ 0 w 97"/>
              <a:gd name="T1" fmla="*/ 85725 h 54"/>
              <a:gd name="T2" fmla="*/ 153987 w 97"/>
              <a:gd name="T3" fmla="*/ 42863 h 54"/>
              <a:gd name="T4" fmla="*/ 0 w 97"/>
              <a:gd name="T5" fmla="*/ 0 h 54"/>
              <a:gd name="T6" fmla="*/ 0 w 97"/>
              <a:gd name="T7" fmla="*/ 85725 h 54"/>
              <a:gd name="T8" fmla="*/ 0 60000 65536"/>
              <a:gd name="T9" fmla="*/ 0 60000 65536"/>
              <a:gd name="T10" fmla="*/ 0 60000 65536"/>
              <a:gd name="T11" fmla="*/ 0 60000 65536"/>
              <a:gd name="T12" fmla="*/ 0 w 97"/>
              <a:gd name="T13" fmla="*/ 0 h 54"/>
              <a:gd name="T14" fmla="*/ 97 w 97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" h="54">
                <a:moveTo>
                  <a:pt x="0" y="54"/>
                </a:moveTo>
                <a:lnTo>
                  <a:pt x="97" y="27"/>
                </a:lnTo>
                <a:lnTo>
                  <a:pt x="0" y="0"/>
                </a:lnTo>
                <a:lnTo>
                  <a:pt x="0" y="5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01" name="Freeform 954"/>
          <p:cNvSpPr>
            <a:spLocks/>
          </p:cNvSpPr>
          <p:nvPr/>
        </p:nvSpPr>
        <p:spPr bwMode="auto">
          <a:xfrm>
            <a:off x="3627438" y="1616075"/>
            <a:ext cx="1209675" cy="2120900"/>
          </a:xfrm>
          <a:custGeom>
            <a:avLst/>
            <a:gdLst>
              <a:gd name="T0" fmla="*/ 0 w 252"/>
              <a:gd name="T1" fmla="*/ 67178 h 442"/>
              <a:gd name="T2" fmla="*/ 158410 w 252"/>
              <a:gd name="T3" fmla="*/ 38387 h 442"/>
              <a:gd name="T4" fmla="*/ 326420 w 252"/>
              <a:gd name="T5" fmla="*/ 38387 h 442"/>
              <a:gd name="T6" fmla="*/ 600037 w 252"/>
              <a:gd name="T7" fmla="*/ 33589 h 442"/>
              <a:gd name="T8" fmla="*/ 873654 w 252"/>
              <a:gd name="T9" fmla="*/ 38387 h 442"/>
              <a:gd name="T10" fmla="*/ 1012863 w 252"/>
              <a:gd name="T11" fmla="*/ 508632 h 442"/>
              <a:gd name="T12" fmla="*/ 1008063 w 252"/>
              <a:gd name="T13" fmla="*/ 1108434 h 442"/>
              <a:gd name="T14" fmla="*/ 1003262 w 252"/>
              <a:gd name="T15" fmla="*/ 1386743 h 442"/>
              <a:gd name="T16" fmla="*/ 998462 w 252"/>
              <a:gd name="T17" fmla="*/ 1665051 h 442"/>
              <a:gd name="T18" fmla="*/ 984061 w 252"/>
              <a:gd name="T19" fmla="*/ 1770616 h 442"/>
              <a:gd name="T20" fmla="*/ 1046465 w 252"/>
              <a:gd name="T21" fmla="*/ 1852189 h 442"/>
              <a:gd name="T22" fmla="*/ 1104068 w 252"/>
              <a:gd name="T23" fmla="*/ 1765817 h 442"/>
              <a:gd name="T24" fmla="*/ 1089668 w 252"/>
              <a:gd name="T25" fmla="*/ 1612268 h 442"/>
              <a:gd name="T26" fmla="*/ 1094468 w 252"/>
              <a:gd name="T27" fmla="*/ 1252387 h 442"/>
              <a:gd name="T28" fmla="*/ 1104068 w 252"/>
              <a:gd name="T29" fmla="*/ 887707 h 442"/>
              <a:gd name="T30" fmla="*/ 1104068 w 252"/>
              <a:gd name="T31" fmla="*/ 618996 h 442"/>
              <a:gd name="T32" fmla="*/ 1104068 w 252"/>
              <a:gd name="T33" fmla="*/ 355083 h 442"/>
              <a:gd name="T34" fmla="*/ 1113669 w 252"/>
              <a:gd name="T35" fmla="*/ 211130 h 442"/>
              <a:gd name="T36" fmla="*/ 1142471 w 252"/>
              <a:gd name="T37" fmla="*/ 67178 h 442"/>
              <a:gd name="T38" fmla="*/ 1195274 w 252"/>
              <a:gd name="T39" fmla="*/ 177541 h 442"/>
              <a:gd name="T40" fmla="*/ 1195274 w 252"/>
              <a:gd name="T41" fmla="*/ 187138 h 442"/>
              <a:gd name="T42" fmla="*/ 1204875 w 252"/>
              <a:gd name="T43" fmla="*/ 470245 h 442"/>
              <a:gd name="T44" fmla="*/ 1200074 w 252"/>
              <a:gd name="T45" fmla="*/ 935691 h 442"/>
              <a:gd name="T46" fmla="*/ 1209675 w 252"/>
              <a:gd name="T47" fmla="*/ 1660252 h 442"/>
              <a:gd name="T48" fmla="*/ 1056066 w 252"/>
              <a:gd name="T49" fmla="*/ 212090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52"/>
              <a:gd name="T76" fmla="*/ 0 h 442"/>
              <a:gd name="T77" fmla="*/ 252 w 252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52" h="442">
                <a:moveTo>
                  <a:pt x="0" y="14"/>
                </a:moveTo>
                <a:cubicBezTo>
                  <a:pt x="10" y="7"/>
                  <a:pt x="22" y="9"/>
                  <a:pt x="33" y="8"/>
                </a:cubicBezTo>
                <a:cubicBezTo>
                  <a:pt x="45" y="8"/>
                  <a:pt x="57" y="8"/>
                  <a:pt x="68" y="8"/>
                </a:cubicBezTo>
                <a:cubicBezTo>
                  <a:pt x="82" y="8"/>
                  <a:pt x="103" y="8"/>
                  <a:pt x="125" y="7"/>
                </a:cubicBezTo>
                <a:cubicBezTo>
                  <a:pt x="146" y="7"/>
                  <a:pt x="168" y="7"/>
                  <a:pt x="182" y="8"/>
                </a:cubicBezTo>
                <a:cubicBezTo>
                  <a:pt x="209" y="11"/>
                  <a:pt x="211" y="56"/>
                  <a:pt x="211" y="106"/>
                </a:cubicBezTo>
                <a:cubicBezTo>
                  <a:pt x="211" y="155"/>
                  <a:pt x="210" y="208"/>
                  <a:pt x="210" y="231"/>
                </a:cubicBezTo>
                <a:cubicBezTo>
                  <a:pt x="210" y="248"/>
                  <a:pt x="210" y="268"/>
                  <a:pt x="209" y="289"/>
                </a:cubicBezTo>
                <a:cubicBezTo>
                  <a:pt x="209" y="310"/>
                  <a:pt x="209" y="330"/>
                  <a:pt x="208" y="347"/>
                </a:cubicBezTo>
                <a:cubicBezTo>
                  <a:pt x="208" y="356"/>
                  <a:pt x="205" y="363"/>
                  <a:pt x="205" y="369"/>
                </a:cubicBezTo>
                <a:cubicBezTo>
                  <a:pt x="205" y="376"/>
                  <a:pt x="207" y="381"/>
                  <a:pt x="218" y="386"/>
                </a:cubicBezTo>
                <a:cubicBezTo>
                  <a:pt x="228" y="390"/>
                  <a:pt x="230" y="380"/>
                  <a:pt x="230" y="368"/>
                </a:cubicBezTo>
                <a:cubicBezTo>
                  <a:pt x="230" y="355"/>
                  <a:pt x="227" y="340"/>
                  <a:pt x="227" y="336"/>
                </a:cubicBezTo>
                <a:cubicBezTo>
                  <a:pt x="227" y="311"/>
                  <a:pt x="228" y="286"/>
                  <a:pt x="228" y="261"/>
                </a:cubicBezTo>
                <a:cubicBezTo>
                  <a:pt x="229" y="235"/>
                  <a:pt x="230" y="210"/>
                  <a:pt x="230" y="185"/>
                </a:cubicBezTo>
                <a:cubicBezTo>
                  <a:pt x="230" y="166"/>
                  <a:pt x="230" y="148"/>
                  <a:pt x="230" y="129"/>
                </a:cubicBezTo>
                <a:cubicBezTo>
                  <a:pt x="230" y="111"/>
                  <a:pt x="230" y="92"/>
                  <a:pt x="230" y="74"/>
                </a:cubicBezTo>
                <a:cubicBezTo>
                  <a:pt x="230" y="65"/>
                  <a:pt x="231" y="54"/>
                  <a:pt x="232" y="44"/>
                </a:cubicBezTo>
                <a:cubicBezTo>
                  <a:pt x="233" y="33"/>
                  <a:pt x="235" y="22"/>
                  <a:pt x="238" y="14"/>
                </a:cubicBezTo>
                <a:cubicBezTo>
                  <a:pt x="241" y="0"/>
                  <a:pt x="246" y="20"/>
                  <a:pt x="249" y="37"/>
                </a:cubicBezTo>
                <a:cubicBezTo>
                  <a:pt x="251" y="53"/>
                  <a:pt x="252" y="66"/>
                  <a:pt x="249" y="39"/>
                </a:cubicBezTo>
                <a:cubicBezTo>
                  <a:pt x="248" y="30"/>
                  <a:pt x="251" y="89"/>
                  <a:pt x="251" y="98"/>
                </a:cubicBezTo>
                <a:cubicBezTo>
                  <a:pt x="251" y="126"/>
                  <a:pt x="249" y="160"/>
                  <a:pt x="250" y="195"/>
                </a:cubicBezTo>
                <a:cubicBezTo>
                  <a:pt x="250" y="230"/>
                  <a:pt x="252" y="329"/>
                  <a:pt x="252" y="346"/>
                </a:cubicBezTo>
                <a:cubicBezTo>
                  <a:pt x="251" y="362"/>
                  <a:pt x="223" y="432"/>
                  <a:pt x="220" y="442"/>
                </a:cubicBezTo>
              </a:path>
            </a:pathLst>
          </a:custGeom>
          <a:noFill/>
          <a:ln w="14288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02" name="Freeform 955"/>
          <p:cNvSpPr>
            <a:spLocks/>
          </p:cNvSpPr>
          <p:nvPr/>
        </p:nvSpPr>
        <p:spPr bwMode="auto">
          <a:xfrm>
            <a:off x="3805238" y="1765300"/>
            <a:ext cx="2462212" cy="3622675"/>
          </a:xfrm>
          <a:custGeom>
            <a:avLst/>
            <a:gdLst>
              <a:gd name="T0" fmla="*/ 782340 w 513"/>
              <a:gd name="T1" fmla="*/ 1976877 h 755"/>
              <a:gd name="T2" fmla="*/ 542358 w 513"/>
              <a:gd name="T3" fmla="*/ 1986473 h 755"/>
              <a:gd name="T4" fmla="*/ 407969 w 513"/>
              <a:gd name="T5" fmla="*/ 1972079 h 755"/>
              <a:gd name="T6" fmla="*/ 355173 w 513"/>
              <a:gd name="T7" fmla="*/ 1981675 h 755"/>
              <a:gd name="T8" fmla="*/ 201585 w 513"/>
              <a:gd name="T9" fmla="*/ 1991272 h 755"/>
              <a:gd name="T10" fmla="*/ 81594 w 513"/>
              <a:gd name="T11" fmla="*/ 2092035 h 755"/>
              <a:gd name="T12" fmla="*/ 0 w 513"/>
              <a:gd name="T13" fmla="*/ 2360736 h 755"/>
              <a:gd name="T14" fmla="*/ 67195 w 513"/>
              <a:gd name="T15" fmla="*/ 2677421 h 755"/>
              <a:gd name="T16" fmla="*/ 268779 w 513"/>
              <a:gd name="T17" fmla="*/ 2758991 h 755"/>
              <a:gd name="T18" fmla="*/ 431967 w 513"/>
              <a:gd name="T19" fmla="*/ 2706210 h 755"/>
              <a:gd name="T20" fmla="*/ 609553 w 513"/>
              <a:gd name="T21" fmla="*/ 2696614 h 755"/>
              <a:gd name="T22" fmla="*/ 791939 w 513"/>
              <a:gd name="T23" fmla="*/ 2715807 h 755"/>
              <a:gd name="T24" fmla="*/ 1012722 w 513"/>
              <a:gd name="T25" fmla="*/ 2730202 h 755"/>
              <a:gd name="T26" fmla="*/ 1281502 w 513"/>
              <a:gd name="T27" fmla="*/ 2706210 h 755"/>
              <a:gd name="T28" fmla="*/ 1564680 w 513"/>
              <a:gd name="T29" fmla="*/ 2720605 h 755"/>
              <a:gd name="T30" fmla="*/ 1780664 w 513"/>
              <a:gd name="T31" fmla="*/ 2850158 h 755"/>
              <a:gd name="T32" fmla="*/ 1915053 w 513"/>
              <a:gd name="T33" fmla="*/ 2960517 h 755"/>
              <a:gd name="T34" fmla="*/ 1963050 w 513"/>
              <a:gd name="T35" fmla="*/ 3003702 h 755"/>
              <a:gd name="T36" fmla="*/ 2001447 w 513"/>
              <a:gd name="T37" fmla="*/ 3032491 h 755"/>
              <a:gd name="T38" fmla="*/ 2035044 w 513"/>
              <a:gd name="T39" fmla="*/ 3046886 h 755"/>
              <a:gd name="T40" fmla="*/ 2111838 w 513"/>
              <a:gd name="T41" fmla="*/ 3099666 h 755"/>
              <a:gd name="T42" fmla="*/ 2260627 w 513"/>
              <a:gd name="T43" fmla="*/ 3114061 h 755"/>
              <a:gd name="T44" fmla="*/ 2323022 w 513"/>
              <a:gd name="T45" fmla="*/ 3181237 h 755"/>
              <a:gd name="T46" fmla="*/ 2279825 w 513"/>
              <a:gd name="T47" fmla="*/ 3238816 h 755"/>
              <a:gd name="T48" fmla="*/ 2126237 w 513"/>
              <a:gd name="T49" fmla="*/ 3243614 h 755"/>
              <a:gd name="T50" fmla="*/ 2015846 w 513"/>
              <a:gd name="T51" fmla="*/ 3301193 h 755"/>
              <a:gd name="T52" fmla="*/ 2063842 w 513"/>
              <a:gd name="T53" fmla="*/ 3349175 h 755"/>
              <a:gd name="T54" fmla="*/ 2236629 w 513"/>
              <a:gd name="T55" fmla="*/ 3349175 h 755"/>
              <a:gd name="T56" fmla="*/ 2150235 w 513"/>
              <a:gd name="T57" fmla="*/ 3483526 h 755"/>
              <a:gd name="T58" fmla="*/ 2121438 w 513"/>
              <a:gd name="T59" fmla="*/ 3617877 h 755"/>
              <a:gd name="T60" fmla="*/ 2433414 w 513"/>
              <a:gd name="T61" fmla="*/ 3272403 h 755"/>
              <a:gd name="T62" fmla="*/ 2462212 w 513"/>
              <a:gd name="T63" fmla="*/ 0 h 75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513"/>
              <a:gd name="T97" fmla="*/ 0 h 755"/>
              <a:gd name="T98" fmla="*/ 513 w 513"/>
              <a:gd name="T99" fmla="*/ 755 h 755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513" h="755">
                <a:moveTo>
                  <a:pt x="183" y="411"/>
                </a:moveTo>
                <a:cubicBezTo>
                  <a:pt x="178" y="411"/>
                  <a:pt x="171" y="411"/>
                  <a:pt x="163" y="412"/>
                </a:cubicBezTo>
                <a:cubicBezTo>
                  <a:pt x="155" y="413"/>
                  <a:pt x="147" y="413"/>
                  <a:pt x="138" y="413"/>
                </a:cubicBezTo>
                <a:cubicBezTo>
                  <a:pt x="129" y="414"/>
                  <a:pt x="120" y="414"/>
                  <a:pt x="113" y="414"/>
                </a:cubicBezTo>
                <a:cubicBezTo>
                  <a:pt x="105" y="414"/>
                  <a:pt x="98" y="413"/>
                  <a:pt x="93" y="412"/>
                </a:cubicBezTo>
                <a:cubicBezTo>
                  <a:pt x="90" y="411"/>
                  <a:pt x="87" y="411"/>
                  <a:pt x="85" y="411"/>
                </a:cubicBezTo>
                <a:cubicBezTo>
                  <a:pt x="83" y="411"/>
                  <a:pt x="82" y="411"/>
                  <a:pt x="80" y="412"/>
                </a:cubicBezTo>
                <a:cubicBezTo>
                  <a:pt x="78" y="412"/>
                  <a:pt x="76" y="412"/>
                  <a:pt x="74" y="413"/>
                </a:cubicBezTo>
                <a:cubicBezTo>
                  <a:pt x="72" y="413"/>
                  <a:pt x="70" y="413"/>
                  <a:pt x="66" y="413"/>
                </a:cubicBezTo>
                <a:cubicBezTo>
                  <a:pt x="57" y="413"/>
                  <a:pt x="49" y="414"/>
                  <a:pt x="42" y="415"/>
                </a:cubicBezTo>
                <a:cubicBezTo>
                  <a:pt x="36" y="417"/>
                  <a:pt x="31" y="419"/>
                  <a:pt x="27" y="422"/>
                </a:cubicBezTo>
                <a:cubicBezTo>
                  <a:pt x="23" y="425"/>
                  <a:pt x="20" y="430"/>
                  <a:pt x="17" y="436"/>
                </a:cubicBezTo>
                <a:cubicBezTo>
                  <a:pt x="14" y="442"/>
                  <a:pt x="11" y="449"/>
                  <a:pt x="7" y="459"/>
                </a:cubicBezTo>
                <a:cubicBezTo>
                  <a:pt x="4" y="469"/>
                  <a:pt x="1" y="480"/>
                  <a:pt x="0" y="492"/>
                </a:cubicBezTo>
                <a:cubicBezTo>
                  <a:pt x="0" y="504"/>
                  <a:pt x="0" y="517"/>
                  <a:pt x="2" y="528"/>
                </a:cubicBezTo>
                <a:cubicBezTo>
                  <a:pt x="4" y="540"/>
                  <a:pt x="8" y="550"/>
                  <a:pt x="14" y="558"/>
                </a:cubicBezTo>
                <a:cubicBezTo>
                  <a:pt x="20" y="566"/>
                  <a:pt x="28" y="572"/>
                  <a:pt x="38" y="575"/>
                </a:cubicBezTo>
                <a:cubicBezTo>
                  <a:pt x="44" y="576"/>
                  <a:pt x="50" y="576"/>
                  <a:pt x="56" y="575"/>
                </a:cubicBezTo>
                <a:cubicBezTo>
                  <a:pt x="62" y="574"/>
                  <a:pt x="67" y="572"/>
                  <a:pt x="73" y="570"/>
                </a:cubicBezTo>
                <a:cubicBezTo>
                  <a:pt x="78" y="568"/>
                  <a:pt x="84" y="566"/>
                  <a:pt x="90" y="564"/>
                </a:cubicBezTo>
                <a:cubicBezTo>
                  <a:pt x="96" y="562"/>
                  <a:pt x="102" y="561"/>
                  <a:pt x="108" y="561"/>
                </a:cubicBezTo>
                <a:cubicBezTo>
                  <a:pt x="115" y="561"/>
                  <a:pt x="121" y="562"/>
                  <a:pt x="127" y="562"/>
                </a:cubicBezTo>
                <a:cubicBezTo>
                  <a:pt x="134" y="563"/>
                  <a:pt x="140" y="563"/>
                  <a:pt x="146" y="564"/>
                </a:cubicBezTo>
                <a:cubicBezTo>
                  <a:pt x="152" y="564"/>
                  <a:pt x="158" y="565"/>
                  <a:pt x="165" y="566"/>
                </a:cubicBezTo>
                <a:cubicBezTo>
                  <a:pt x="171" y="567"/>
                  <a:pt x="177" y="567"/>
                  <a:pt x="183" y="568"/>
                </a:cubicBezTo>
                <a:cubicBezTo>
                  <a:pt x="193" y="569"/>
                  <a:pt x="202" y="569"/>
                  <a:pt x="211" y="569"/>
                </a:cubicBezTo>
                <a:cubicBezTo>
                  <a:pt x="221" y="568"/>
                  <a:pt x="230" y="567"/>
                  <a:pt x="239" y="566"/>
                </a:cubicBezTo>
                <a:cubicBezTo>
                  <a:pt x="249" y="565"/>
                  <a:pt x="258" y="564"/>
                  <a:pt x="267" y="564"/>
                </a:cubicBezTo>
                <a:cubicBezTo>
                  <a:pt x="277" y="563"/>
                  <a:pt x="286" y="562"/>
                  <a:pt x="295" y="563"/>
                </a:cubicBezTo>
                <a:cubicBezTo>
                  <a:pt x="307" y="563"/>
                  <a:pt x="317" y="564"/>
                  <a:pt x="326" y="567"/>
                </a:cubicBezTo>
                <a:cubicBezTo>
                  <a:pt x="334" y="570"/>
                  <a:pt x="342" y="574"/>
                  <a:pt x="350" y="578"/>
                </a:cubicBezTo>
                <a:cubicBezTo>
                  <a:pt x="357" y="583"/>
                  <a:pt x="364" y="588"/>
                  <a:pt x="371" y="594"/>
                </a:cubicBezTo>
                <a:cubicBezTo>
                  <a:pt x="378" y="600"/>
                  <a:pt x="386" y="607"/>
                  <a:pt x="394" y="614"/>
                </a:cubicBezTo>
                <a:cubicBezTo>
                  <a:pt x="396" y="615"/>
                  <a:pt x="397" y="616"/>
                  <a:pt x="399" y="617"/>
                </a:cubicBezTo>
                <a:cubicBezTo>
                  <a:pt x="401" y="619"/>
                  <a:pt x="403" y="620"/>
                  <a:pt x="404" y="622"/>
                </a:cubicBezTo>
                <a:cubicBezTo>
                  <a:pt x="406" y="623"/>
                  <a:pt x="408" y="624"/>
                  <a:pt x="409" y="626"/>
                </a:cubicBezTo>
                <a:cubicBezTo>
                  <a:pt x="411" y="627"/>
                  <a:pt x="413" y="628"/>
                  <a:pt x="414" y="629"/>
                </a:cubicBezTo>
                <a:cubicBezTo>
                  <a:pt x="415" y="630"/>
                  <a:pt x="416" y="631"/>
                  <a:pt x="417" y="632"/>
                </a:cubicBezTo>
                <a:cubicBezTo>
                  <a:pt x="418" y="633"/>
                  <a:pt x="419" y="633"/>
                  <a:pt x="420" y="634"/>
                </a:cubicBezTo>
                <a:cubicBezTo>
                  <a:pt x="421" y="634"/>
                  <a:pt x="422" y="634"/>
                  <a:pt x="424" y="635"/>
                </a:cubicBezTo>
                <a:cubicBezTo>
                  <a:pt x="425" y="635"/>
                  <a:pt x="427" y="635"/>
                  <a:pt x="430" y="635"/>
                </a:cubicBezTo>
                <a:cubicBezTo>
                  <a:pt x="432" y="641"/>
                  <a:pt x="436" y="644"/>
                  <a:pt x="440" y="646"/>
                </a:cubicBezTo>
                <a:cubicBezTo>
                  <a:pt x="444" y="649"/>
                  <a:pt x="449" y="649"/>
                  <a:pt x="455" y="650"/>
                </a:cubicBezTo>
                <a:cubicBezTo>
                  <a:pt x="458" y="650"/>
                  <a:pt x="465" y="649"/>
                  <a:pt x="471" y="649"/>
                </a:cubicBezTo>
                <a:cubicBezTo>
                  <a:pt x="478" y="649"/>
                  <a:pt x="484" y="650"/>
                  <a:pt x="486" y="654"/>
                </a:cubicBezTo>
                <a:cubicBezTo>
                  <a:pt x="487" y="657"/>
                  <a:pt x="485" y="660"/>
                  <a:pt x="484" y="663"/>
                </a:cubicBezTo>
                <a:cubicBezTo>
                  <a:pt x="482" y="666"/>
                  <a:pt x="481" y="669"/>
                  <a:pt x="484" y="673"/>
                </a:cubicBezTo>
                <a:cubicBezTo>
                  <a:pt x="482" y="675"/>
                  <a:pt x="478" y="675"/>
                  <a:pt x="475" y="675"/>
                </a:cubicBezTo>
                <a:cubicBezTo>
                  <a:pt x="471" y="675"/>
                  <a:pt x="468" y="675"/>
                  <a:pt x="465" y="675"/>
                </a:cubicBezTo>
                <a:cubicBezTo>
                  <a:pt x="460" y="675"/>
                  <a:pt x="452" y="676"/>
                  <a:pt x="443" y="676"/>
                </a:cubicBezTo>
                <a:cubicBezTo>
                  <a:pt x="434" y="677"/>
                  <a:pt x="426" y="678"/>
                  <a:pt x="422" y="681"/>
                </a:cubicBezTo>
                <a:cubicBezTo>
                  <a:pt x="418" y="684"/>
                  <a:pt x="419" y="686"/>
                  <a:pt x="420" y="688"/>
                </a:cubicBezTo>
                <a:cubicBezTo>
                  <a:pt x="420" y="690"/>
                  <a:pt x="421" y="691"/>
                  <a:pt x="417" y="693"/>
                </a:cubicBezTo>
                <a:cubicBezTo>
                  <a:pt x="421" y="696"/>
                  <a:pt x="425" y="697"/>
                  <a:pt x="430" y="698"/>
                </a:cubicBezTo>
                <a:cubicBezTo>
                  <a:pt x="436" y="698"/>
                  <a:pt x="441" y="698"/>
                  <a:pt x="447" y="698"/>
                </a:cubicBezTo>
                <a:cubicBezTo>
                  <a:pt x="451" y="698"/>
                  <a:pt x="459" y="697"/>
                  <a:pt x="466" y="698"/>
                </a:cubicBezTo>
                <a:cubicBezTo>
                  <a:pt x="473" y="698"/>
                  <a:pt x="478" y="700"/>
                  <a:pt x="477" y="707"/>
                </a:cubicBezTo>
                <a:cubicBezTo>
                  <a:pt x="475" y="716"/>
                  <a:pt x="462" y="724"/>
                  <a:pt x="448" y="726"/>
                </a:cubicBezTo>
                <a:cubicBezTo>
                  <a:pt x="433" y="728"/>
                  <a:pt x="422" y="738"/>
                  <a:pt x="421" y="754"/>
                </a:cubicBezTo>
                <a:cubicBezTo>
                  <a:pt x="421" y="754"/>
                  <a:pt x="441" y="754"/>
                  <a:pt x="442" y="754"/>
                </a:cubicBezTo>
                <a:cubicBezTo>
                  <a:pt x="452" y="755"/>
                  <a:pt x="464" y="749"/>
                  <a:pt x="470" y="748"/>
                </a:cubicBezTo>
                <a:cubicBezTo>
                  <a:pt x="499" y="742"/>
                  <a:pt x="502" y="705"/>
                  <a:pt x="507" y="682"/>
                </a:cubicBezTo>
                <a:cubicBezTo>
                  <a:pt x="512" y="663"/>
                  <a:pt x="505" y="626"/>
                  <a:pt x="507" y="606"/>
                </a:cubicBezTo>
                <a:cubicBezTo>
                  <a:pt x="510" y="576"/>
                  <a:pt x="513" y="37"/>
                  <a:pt x="513" y="0"/>
                </a:cubicBezTo>
              </a:path>
            </a:pathLst>
          </a:custGeom>
          <a:noFill/>
          <a:ln w="14288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03" name="Freeform 956"/>
          <p:cNvSpPr>
            <a:spLocks/>
          </p:cNvSpPr>
          <p:nvPr/>
        </p:nvSpPr>
        <p:spPr bwMode="auto">
          <a:xfrm>
            <a:off x="6267450" y="1625600"/>
            <a:ext cx="1484313" cy="2116138"/>
          </a:xfrm>
          <a:custGeom>
            <a:avLst/>
            <a:gdLst>
              <a:gd name="T0" fmla="*/ 0 w 309"/>
              <a:gd name="T1" fmla="*/ 139156 h 441"/>
              <a:gd name="T2" fmla="*/ 432324 w 309"/>
              <a:gd name="T3" fmla="*/ 38388 h 441"/>
              <a:gd name="T4" fmla="*/ 600450 w 309"/>
              <a:gd name="T5" fmla="*/ 38388 h 441"/>
              <a:gd name="T6" fmla="*/ 874256 w 309"/>
              <a:gd name="T7" fmla="*/ 33589 h 441"/>
              <a:gd name="T8" fmla="*/ 1148061 w 309"/>
              <a:gd name="T9" fmla="*/ 38388 h 441"/>
              <a:gd name="T10" fmla="*/ 1287365 w 309"/>
              <a:gd name="T11" fmla="*/ 503842 h 441"/>
              <a:gd name="T12" fmla="*/ 1282562 w 309"/>
              <a:gd name="T13" fmla="*/ 1103655 h 441"/>
              <a:gd name="T14" fmla="*/ 1277758 w 309"/>
              <a:gd name="T15" fmla="*/ 1381968 h 441"/>
              <a:gd name="T16" fmla="*/ 1272955 w 309"/>
              <a:gd name="T17" fmla="*/ 1660281 h 441"/>
              <a:gd name="T18" fmla="*/ 1258544 w 309"/>
              <a:gd name="T19" fmla="*/ 1770646 h 441"/>
              <a:gd name="T20" fmla="*/ 1320991 w 309"/>
              <a:gd name="T21" fmla="*/ 1847422 h 441"/>
              <a:gd name="T22" fmla="*/ 1378634 w 309"/>
              <a:gd name="T23" fmla="*/ 1761049 h 441"/>
              <a:gd name="T24" fmla="*/ 1364223 w 309"/>
              <a:gd name="T25" fmla="*/ 1612296 h 441"/>
              <a:gd name="T26" fmla="*/ 1369027 w 309"/>
              <a:gd name="T27" fmla="*/ 1247610 h 441"/>
              <a:gd name="T28" fmla="*/ 1378634 w 309"/>
              <a:gd name="T29" fmla="*/ 882924 h 441"/>
              <a:gd name="T30" fmla="*/ 1378634 w 309"/>
              <a:gd name="T31" fmla="*/ 619006 h 441"/>
              <a:gd name="T32" fmla="*/ 1378634 w 309"/>
              <a:gd name="T33" fmla="*/ 350290 h 441"/>
              <a:gd name="T34" fmla="*/ 1388241 w 309"/>
              <a:gd name="T35" fmla="*/ 206335 h 441"/>
              <a:gd name="T36" fmla="*/ 1417063 w 309"/>
              <a:gd name="T37" fmla="*/ 62380 h 441"/>
              <a:gd name="T38" fmla="*/ 1469902 w 309"/>
              <a:gd name="T39" fmla="*/ 172746 h 441"/>
              <a:gd name="T40" fmla="*/ 1469902 w 309"/>
              <a:gd name="T41" fmla="*/ 182343 h 441"/>
              <a:gd name="T42" fmla="*/ 1479509 w 309"/>
              <a:gd name="T43" fmla="*/ 465454 h 441"/>
              <a:gd name="T44" fmla="*/ 1474706 w 309"/>
              <a:gd name="T45" fmla="*/ 930909 h 441"/>
              <a:gd name="T46" fmla="*/ 1484313 w 309"/>
              <a:gd name="T47" fmla="*/ 1655482 h 441"/>
              <a:gd name="T48" fmla="*/ 1330598 w 309"/>
              <a:gd name="T49" fmla="*/ 2116138 h 44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09"/>
              <a:gd name="T76" fmla="*/ 0 h 441"/>
              <a:gd name="T77" fmla="*/ 309 w 309"/>
              <a:gd name="T78" fmla="*/ 441 h 441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09" h="441">
                <a:moveTo>
                  <a:pt x="0" y="29"/>
                </a:moveTo>
                <a:cubicBezTo>
                  <a:pt x="10" y="23"/>
                  <a:pt x="79" y="8"/>
                  <a:pt x="90" y="8"/>
                </a:cubicBezTo>
                <a:cubicBezTo>
                  <a:pt x="102" y="7"/>
                  <a:pt x="114" y="8"/>
                  <a:pt x="125" y="8"/>
                </a:cubicBezTo>
                <a:cubicBezTo>
                  <a:pt x="139" y="8"/>
                  <a:pt x="161" y="7"/>
                  <a:pt x="182" y="7"/>
                </a:cubicBezTo>
                <a:cubicBezTo>
                  <a:pt x="203" y="7"/>
                  <a:pt x="225" y="7"/>
                  <a:pt x="239" y="8"/>
                </a:cubicBezTo>
                <a:cubicBezTo>
                  <a:pt x="266" y="10"/>
                  <a:pt x="268" y="56"/>
                  <a:pt x="268" y="105"/>
                </a:cubicBezTo>
                <a:cubicBezTo>
                  <a:pt x="268" y="155"/>
                  <a:pt x="267" y="208"/>
                  <a:pt x="267" y="230"/>
                </a:cubicBezTo>
                <a:cubicBezTo>
                  <a:pt x="267" y="247"/>
                  <a:pt x="267" y="268"/>
                  <a:pt x="266" y="288"/>
                </a:cubicBezTo>
                <a:cubicBezTo>
                  <a:pt x="266" y="309"/>
                  <a:pt x="266" y="330"/>
                  <a:pt x="265" y="346"/>
                </a:cubicBezTo>
                <a:cubicBezTo>
                  <a:pt x="265" y="355"/>
                  <a:pt x="262" y="362"/>
                  <a:pt x="262" y="369"/>
                </a:cubicBezTo>
                <a:cubicBezTo>
                  <a:pt x="262" y="375"/>
                  <a:pt x="264" y="380"/>
                  <a:pt x="275" y="385"/>
                </a:cubicBezTo>
                <a:cubicBezTo>
                  <a:pt x="285" y="390"/>
                  <a:pt x="287" y="379"/>
                  <a:pt x="287" y="367"/>
                </a:cubicBezTo>
                <a:cubicBezTo>
                  <a:pt x="287" y="354"/>
                  <a:pt x="284" y="340"/>
                  <a:pt x="284" y="336"/>
                </a:cubicBezTo>
                <a:cubicBezTo>
                  <a:pt x="284" y="310"/>
                  <a:pt x="285" y="285"/>
                  <a:pt x="285" y="260"/>
                </a:cubicBezTo>
                <a:cubicBezTo>
                  <a:pt x="286" y="235"/>
                  <a:pt x="287" y="210"/>
                  <a:pt x="287" y="184"/>
                </a:cubicBezTo>
                <a:cubicBezTo>
                  <a:pt x="287" y="166"/>
                  <a:pt x="287" y="147"/>
                  <a:pt x="287" y="129"/>
                </a:cubicBezTo>
                <a:cubicBezTo>
                  <a:pt x="287" y="110"/>
                  <a:pt x="287" y="92"/>
                  <a:pt x="287" y="73"/>
                </a:cubicBezTo>
                <a:cubicBezTo>
                  <a:pt x="287" y="65"/>
                  <a:pt x="288" y="54"/>
                  <a:pt x="289" y="43"/>
                </a:cubicBezTo>
                <a:cubicBezTo>
                  <a:pt x="290" y="32"/>
                  <a:pt x="292" y="22"/>
                  <a:pt x="295" y="13"/>
                </a:cubicBezTo>
                <a:cubicBezTo>
                  <a:pt x="299" y="0"/>
                  <a:pt x="303" y="20"/>
                  <a:pt x="306" y="36"/>
                </a:cubicBezTo>
                <a:cubicBezTo>
                  <a:pt x="308" y="53"/>
                  <a:pt x="309" y="66"/>
                  <a:pt x="306" y="38"/>
                </a:cubicBezTo>
                <a:cubicBezTo>
                  <a:pt x="305" y="29"/>
                  <a:pt x="308" y="88"/>
                  <a:pt x="308" y="97"/>
                </a:cubicBezTo>
                <a:cubicBezTo>
                  <a:pt x="308" y="125"/>
                  <a:pt x="307" y="160"/>
                  <a:pt x="307" y="194"/>
                </a:cubicBezTo>
                <a:cubicBezTo>
                  <a:pt x="307" y="229"/>
                  <a:pt x="309" y="329"/>
                  <a:pt x="309" y="345"/>
                </a:cubicBezTo>
                <a:cubicBezTo>
                  <a:pt x="308" y="362"/>
                  <a:pt x="280" y="432"/>
                  <a:pt x="277" y="441"/>
                </a:cubicBezTo>
              </a:path>
            </a:pathLst>
          </a:custGeom>
          <a:noFill/>
          <a:ln w="14288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04" name="Freeform 957"/>
          <p:cNvSpPr>
            <a:spLocks/>
          </p:cNvSpPr>
          <p:nvPr/>
        </p:nvSpPr>
        <p:spPr bwMode="auto">
          <a:xfrm>
            <a:off x="6708775" y="3736975"/>
            <a:ext cx="1019175" cy="792163"/>
          </a:xfrm>
          <a:custGeom>
            <a:avLst/>
            <a:gdLst>
              <a:gd name="T0" fmla="*/ 884567 w 212"/>
              <a:gd name="T1" fmla="*/ 0 h 165"/>
              <a:gd name="T2" fmla="*/ 788418 w 212"/>
              <a:gd name="T3" fmla="*/ 4801 h 165"/>
              <a:gd name="T4" fmla="*/ 663425 w 212"/>
              <a:gd name="T5" fmla="*/ 9602 h 165"/>
              <a:gd name="T6" fmla="*/ 543239 w 212"/>
              <a:gd name="T7" fmla="*/ 14403 h 165"/>
              <a:gd name="T8" fmla="*/ 447091 w 212"/>
              <a:gd name="T9" fmla="*/ 4801 h 165"/>
              <a:gd name="T10" fmla="*/ 413439 w 212"/>
              <a:gd name="T11" fmla="*/ 0 h 165"/>
              <a:gd name="T12" fmla="*/ 384594 w 212"/>
              <a:gd name="T13" fmla="*/ 4801 h 165"/>
              <a:gd name="T14" fmla="*/ 360557 w 212"/>
              <a:gd name="T15" fmla="*/ 9602 h 165"/>
              <a:gd name="T16" fmla="*/ 322098 w 212"/>
              <a:gd name="T17" fmla="*/ 9602 h 165"/>
              <a:gd name="T18" fmla="*/ 206719 w 212"/>
              <a:gd name="T19" fmla="*/ 19204 h 165"/>
              <a:gd name="T20" fmla="*/ 134608 w 212"/>
              <a:gd name="T21" fmla="*/ 52811 h 165"/>
              <a:gd name="T22" fmla="*/ 81726 w 212"/>
              <a:gd name="T23" fmla="*/ 120025 h 165"/>
              <a:gd name="T24" fmla="*/ 38459 w 212"/>
              <a:gd name="T25" fmla="*/ 230447 h 165"/>
              <a:gd name="T26" fmla="*/ 4807 w 212"/>
              <a:gd name="T27" fmla="*/ 388880 h 165"/>
              <a:gd name="T28" fmla="*/ 14422 w 212"/>
              <a:gd name="T29" fmla="*/ 561716 h 165"/>
              <a:gd name="T30" fmla="*/ 67304 w 212"/>
              <a:gd name="T31" fmla="*/ 705745 h 165"/>
              <a:gd name="T32" fmla="*/ 182682 w 212"/>
              <a:gd name="T33" fmla="*/ 787362 h 165"/>
              <a:gd name="T34" fmla="*/ 274023 w 212"/>
              <a:gd name="T35" fmla="*/ 787362 h 165"/>
              <a:gd name="T36" fmla="*/ 350942 w 212"/>
              <a:gd name="T37" fmla="*/ 763357 h 165"/>
              <a:gd name="T38" fmla="*/ 432669 w 212"/>
              <a:gd name="T39" fmla="*/ 734551 h 165"/>
              <a:gd name="T40" fmla="*/ 524010 w 212"/>
              <a:gd name="T41" fmla="*/ 720148 h 165"/>
              <a:gd name="T42" fmla="*/ 615351 w 212"/>
              <a:gd name="T43" fmla="*/ 724949 h 165"/>
              <a:gd name="T44" fmla="*/ 706692 w 212"/>
              <a:gd name="T45" fmla="*/ 734551 h 165"/>
              <a:gd name="T46" fmla="*/ 793226 w 212"/>
              <a:gd name="T47" fmla="*/ 744153 h 165"/>
              <a:gd name="T48" fmla="*/ 884567 w 212"/>
              <a:gd name="T49" fmla="*/ 753755 h 165"/>
              <a:gd name="T50" fmla="*/ 1019175 w 212"/>
              <a:gd name="T51" fmla="*/ 753755 h 165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12"/>
              <a:gd name="T79" fmla="*/ 0 h 165"/>
              <a:gd name="T80" fmla="*/ 212 w 212"/>
              <a:gd name="T81" fmla="*/ 165 h 165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12" h="165">
                <a:moveTo>
                  <a:pt x="184" y="0"/>
                </a:moveTo>
                <a:cubicBezTo>
                  <a:pt x="179" y="0"/>
                  <a:pt x="172" y="0"/>
                  <a:pt x="164" y="1"/>
                </a:cubicBezTo>
                <a:cubicBezTo>
                  <a:pt x="156" y="1"/>
                  <a:pt x="147" y="2"/>
                  <a:pt x="138" y="2"/>
                </a:cubicBezTo>
                <a:cubicBezTo>
                  <a:pt x="130" y="3"/>
                  <a:pt x="121" y="3"/>
                  <a:pt x="113" y="3"/>
                </a:cubicBezTo>
                <a:cubicBezTo>
                  <a:pt x="105" y="3"/>
                  <a:pt x="98" y="2"/>
                  <a:pt x="93" y="1"/>
                </a:cubicBezTo>
                <a:cubicBezTo>
                  <a:pt x="90" y="0"/>
                  <a:pt x="88" y="0"/>
                  <a:pt x="86" y="0"/>
                </a:cubicBezTo>
                <a:cubicBezTo>
                  <a:pt x="84" y="0"/>
                  <a:pt x="82" y="0"/>
                  <a:pt x="80" y="1"/>
                </a:cubicBezTo>
                <a:cubicBezTo>
                  <a:pt x="79" y="1"/>
                  <a:pt x="77" y="1"/>
                  <a:pt x="75" y="2"/>
                </a:cubicBezTo>
                <a:cubicBezTo>
                  <a:pt x="73" y="2"/>
                  <a:pt x="70" y="2"/>
                  <a:pt x="67" y="2"/>
                </a:cubicBezTo>
                <a:cubicBezTo>
                  <a:pt x="57" y="2"/>
                  <a:pt x="49" y="3"/>
                  <a:pt x="43" y="4"/>
                </a:cubicBezTo>
                <a:cubicBezTo>
                  <a:pt x="37" y="6"/>
                  <a:pt x="32" y="8"/>
                  <a:pt x="28" y="11"/>
                </a:cubicBezTo>
                <a:cubicBezTo>
                  <a:pt x="23" y="14"/>
                  <a:pt x="20" y="19"/>
                  <a:pt x="17" y="25"/>
                </a:cubicBezTo>
                <a:cubicBezTo>
                  <a:pt x="14" y="31"/>
                  <a:pt x="11" y="38"/>
                  <a:pt x="8" y="48"/>
                </a:cubicBezTo>
                <a:cubicBezTo>
                  <a:pt x="4" y="57"/>
                  <a:pt x="2" y="69"/>
                  <a:pt x="1" y="81"/>
                </a:cubicBezTo>
                <a:cubicBezTo>
                  <a:pt x="0" y="93"/>
                  <a:pt x="0" y="106"/>
                  <a:pt x="3" y="117"/>
                </a:cubicBezTo>
                <a:cubicBezTo>
                  <a:pt x="5" y="128"/>
                  <a:pt x="9" y="139"/>
                  <a:pt x="14" y="147"/>
                </a:cubicBezTo>
                <a:cubicBezTo>
                  <a:pt x="20" y="155"/>
                  <a:pt x="28" y="161"/>
                  <a:pt x="38" y="164"/>
                </a:cubicBezTo>
                <a:cubicBezTo>
                  <a:pt x="45" y="165"/>
                  <a:pt x="51" y="165"/>
                  <a:pt x="57" y="164"/>
                </a:cubicBezTo>
                <a:cubicBezTo>
                  <a:pt x="62" y="163"/>
                  <a:pt x="68" y="161"/>
                  <a:pt x="73" y="159"/>
                </a:cubicBezTo>
                <a:cubicBezTo>
                  <a:pt x="79" y="157"/>
                  <a:pt x="84" y="155"/>
                  <a:pt x="90" y="153"/>
                </a:cubicBezTo>
                <a:cubicBezTo>
                  <a:pt x="96" y="151"/>
                  <a:pt x="102" y="150"/>
                  <a:pt x="109" y="150"/>
                </a:cubicBezTo>
                <a:cubicBezTo>
                  <a:pt x="115" y="150"/>
                  <a:pt x="122" y="151"/>
                  <a:pt x="128" y="151"/>
                </a:cubicBezTo>
                <a:cubicBezTo>
                  <a:pt x="134" y="152"/>
                  <a:pt x="140" y="152"/>
                  <a:pt x="147" y="153"/>
                </a:cubicBezTo>
                <a:cubicBezTo>
                  <a:pt x="153" y="153"/>
                  <a:pt x="159" y="154"/>
                  <a:pt x="165" y="155"/>
                </a:cubicBezTo>
                <a:cubicBezTo>
                  <a:pt x="171" y="156"/>
                  <a:pt x="177" y="156"/>
                  <a:pt x="184" y="157"/>
                </a:cubicBezTo>
                <a:cubicBezTo>
                  <a:pt x="193" y="158"/>
                  <a:pt x="202" y="158"/>
                  <a:pt x="212" y="157"/>
                </a:cubicBezTo>
              </a:path>
            </a:pathLst>
          </a:custGeom>
          <a:noFill/>
          <a:ln w="14288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grpSp>
        <p:nvGrpSpPr>
          <p:cNvPr id="205" name="Group 964"/>
          <p:cNvGrpSpPr>
            <a:grpSpLocks/>
          </p:cNvGrpSpPr>
          <p:nvPr/>
        </p:nvGrpSpPr>
        <p:grpSpPr bwMode="auto">
          <a:xfrm>
            <a:off x="3306763" y="5981716"/>
            <a:ext cx="5165725" cy="184151"/>
            <a:chOff x="2083" y="3768"/>
            <a:chExt cx="3254" cy="116"/>
          </a:xfrm>
        </p:grpSpPr>
        <p:sp>
          <p:nvSpPr>
            <p:cNvPr id="206" name="Rectangle 958"/>
            <p:cNvSpPr>
              <a:spLocks noChangeArrowheads="1"/>
            </p:cNvSpPr>
            <p:nvPr/>
          </p:nvSpPr>
          <p:spPr bwMode="auto">
            <a:xfrm>
              <a:off x="2083" y="3768"/>
              <a:ext cx="74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Bit file contents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07" name="Rectangle 959"/>
            <p:cNvSpPr>
              <a:spLocks noChangeArrowheads="1"/>
            </p:cNvSpPr>
            <p:nvPr/>
          </p:nvSpPr>
          <p:spPr bwMode="auto">
            <a:xfrm>
              <a:off x="2739" y="3768"/>
              <a:ext cx="2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: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08" name="Rectangle 960"/>
            <p:cNvSpPr>
              <a:spLocks noChangeArrowheads="1"/>
            </p:cNvSpPr>
            <p:nvPr/>
          </p:nvSpPr>
          <p:spPr bwMode="auto">
            <a:xfrm>
              <a:off x="2761" y="3768"/>
              <a:ext cx="257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   </a:t>
              </a:r>
              <a:r>
                <a:rPr lang="en-US" sz="1200">
                  <a:solidFill>
                    <a:srgbClr val="FF0000"/>
                  </a:solidFill>
                  <a:latin typeface="Comic Sans MS" pitchFamily="66" charset="0"/>
                </a:rPr>
                <a:t>00000010 01010101 1 1 00 01 10 00001111 01110111 0 0</a:t>
              </a:r>
              <a:endParaRPr lang="en-US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</p:grpSp>
      <p:sp>
        <p:nvSpPr>
          <p:cNvPr id="209" name="Line 961"/>
          <p:cNvSpPr>
            <a:spLocks noChangeShapeType="1"/>
          </p:cNvSpPr>
          <p:nvPr/>
        </p:nvSpPr>
        <p:spPr bwMode="auto">
          <a:xfrm>
            <a:off x="3921125" y="4538663"/>
            <a:ext cx="2063750" cy="1468437"/>
          </a:xfrm>
          <a:prstGeom prst="line">
            <a:avLst/>
          </a:prstGeom>
          <a:noFill/>
          <a:ln w="19050">
            <a:solidFill>
              <a:srgbClr val="6600CC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10" name="Line 962"/>
          <p:cNvSpPr>
            <a:spLocks noChangeShapeType="1"/>
          </p:cNvSpPr>
          <p:nvPr/>
        </p:nvSpPr>
        <p:spPr bwMode="auto">
          <a:xfrm>
            <a:off x="5984875" y="5411788"/>
            <a:ext cx="728663" cy="576262"/>
          </a:xfrm>
          <a:prstGeom prst="line">
            <a:avLst/>
          </a:prstGeom>
          <a:noFill/>
          <a:ln w="19050">
            <a:solidFill>
              <a:srgbClr val="6600CC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11" name="Line 963"/>
          <p:cNvSpPr>
            <a:spLocks noChangeShapeType="1"/>
          </p:cNvSpPr>
          <p:nvPr/>
        </p:nvSpPr>
        <p:spPr bwMode="auto">
          <a:xfrm>
            <a:off x="7521575" y="4538663"/>
            <a:ext cx="949325" cy="147796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/>
      <p:bldP spid="202" grpId="0" animBg="1"/>
      <p:bldP spid="203" grpId="0" animBg="1"/>
      <p:bldP spid="204" grpId="0" animBg="1"/>
      <p:bldP spid="209" grpId="0" animBg="1"/>
      <p:bldP spid="210" grpId="0" animBg="1"/>
      <p:bldP spid="2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More on PLDs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219200"/>
            <a:ext cx="8610600" cy="4635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Originally (1970s) known as Programmable Logic Array – 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PLA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Had programmable AND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and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OR arrays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AMD created "Programmable Array Logic" – "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PAL"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(trademark)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Only AND array was programmable (fuse based)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Lattice Semiconductor Corp. created "Generic Array Logic – "GAL" (trademark)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Memory based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As IC capacities increased, companies put multiple PLD structures on one chip, interconnecting them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Became known as 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Complex PLDs (CPLD),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and older PLDs became known as Simple PLDs (SPLD)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GENERALLY SPEAKING, difference of SPLDs vs. CPLDs vs. FPGAs: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SPLD: tens to hundreds of gates, and usually non-volatile (saves bits without power)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CPLD: thousands of gates, and usually non-volatile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FPGA: tens of thousands of gates and more, and usually volatile (but no reason why couldn't be non-volatile)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FPGA-to-Structured-ASIC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219200"/>
            <a:ext cx="86106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FPGA sometimes used as ASIC prototype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Typical flow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(1) Implement user circuit on FPGA and test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(2) Implement user circuit on ASIC (large NRE cost)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FPGA-to-structured-ASIC flow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(1) Implement user circuit on FPGA and test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(2) Implement </a:t>
            </a:r>
            <a:r>
              <a:rPr kumimoji="0" lang="en-US" b="0" i="1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FPGA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on ASIC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ASIC reflects FPGA structure, NOT the user's circuit structure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But remove programmability—LUTs and switch matrices are "hardwired"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ASICs lower layers prefabricated, only top layers remaining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Less chance of problems (ASIC is similar to FPGA, fewer changes)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Results in less NRE cost and less time to manufacture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But slower/bigger than if implement user circuit on ASIC directly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IC Types, Design Flows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-59432" y="1219200"/>
            <a:ext cx="3047256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Many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IC types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Some fast but expensive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Others cheaper but slower</a:t>
            </a: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tr-TR" dirty="0" smtClean="0">
              <a:latin typeface="Comic Sans MS" pitchFamily="66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tr-TR" dirty="0" smtClean="0">
              <a:latin typeface="Comic Sans MS" pitchFamily="66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tr-TR" dirty="0" smtClean="0">
              <a:latin typeface="Comic Sans MS" pitchFamily="66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Types also differ in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design flow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Some long time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Others off-the-shelf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 bwMode="auto">
          <a:xfrm>
            <a:off x="2467992" y="1470025"/>
            <a:ext cx="6640512" cy="4468813"/>
            <a:chOff x="1383" y="774"/>
            <a:chExt cx="4183" cy="2815"/>
          </a:xfrm>
        </p:grpSpPr>
        <p:sp>
          <p:nvSpPr>
            <p:cNvPr id="8" name="AutoShape 5"/>
            <p:cNvSpPr>
              <a:spLocks noChangeAspect="1" noChangeArrowheads="1" noTextEdit="1"/>
            </p:cNvSpPr>
            <p:nvPr/>
          </p:nvSpPr>
          <p:spPr bwMode="auto">
            <a:xfrm>
              <a:off x="1386" y="786"/>
              <a:ext cx="4180" cy="2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grpSp>
          <p:nvGrpSpPr>
            <p:cNvPr id="9" name="Group 207"/>
            <p:cNvGrpSpPr>
              <a:grpSpLocks/>
            </p:cNvGrpSpPr>
            <p:nvPr/>
          </p:nvGrpSpPr>
          <p:grpSpPr bwMode="auto">
            <a:xfrm>
              <a:off x="2007" y="774"/>
              <a:ext cx="2830" cy="2249"/>
              <a:chOff x="2007" y="774"/>
              <a:chExt cx="2830" cy="2249"/>
            </a:xfrm>
          </p:grpSpPr>
          <p:sp>
            <p:nvSpPr>
              <p:cNvPr id="345" name="Rectangle 7"/>
              <p:cNvSpPr>
                <a:spLocks noChangeArrowheads="1"/>
              </p:cNvSpPr>
              <p:nvPr/>
            </p:nvSpPr>
            <p:spPr bwMode="auto">
              <a:xfrm>
                <a:off x="3876" y="820"/>
                <a:ext cx="732" cy="1013"/>
              </a:xfrm>
              <a:prstGeom prst="rect">
                <a:avLst/>
              </a:prstGeom>
              <a:noFill/>
              <a:ln w="15875">
                <a:solidFill>
                  <a:srgbClr val="0079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46" name="Line 8"/>
              <p:cNvSpPr>
                <a:spLocks noChangeShapeType="1"/>
              </p:cNvSpPr>
              <p:nvPr/>
            </p:nvSpPr>
            <p:spPr bwMode="auto">
              <a:xfrm>
                <a:off x="4516" y="1311"/>
                <a:ext cx="250" cy="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47" name="Freeform 9"/>
              <p:cNvSpPr>
                <a:spLocks/>
              </p:cNvSpPr>
              <p:nvPr/>
            </p:nvSpPr>
            <p:spPr bwMode="auto">
              <a:xfrm>
                <a:off x="3607" y="1027"/>
                <a:ext cx="624" cy="222"/>
              </a:xfrm>
              <a:custGeom>
                <a:avLst/>
                <a:gdLst>
                  <a:gd name="T0" fmla="*/ 624 w 624"/>
                  <a:gd name="T1" fmla="*/ 222 h 222"/>
                  <a:gd name="T2" fmla="*/ 368 w 624"/>
                  <a:gd name="T3" fmla="*/ 222 h 222"/>
                  <a:gd name="T4" fmla="*/ 368 w 624"/>
                  <a:gd name="T5" fmla="*/ 0 h 222"/>
                  <a:gd name="T6" fmla="*/ 0 w 624"/>
                  <a:gd name="T7" fmla="*/ 0 h 2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4"/>
                  <a:gd name="T13" fmla="*/ 0 h 222"/>
                  <a:gd name="T14" fmla="*/ 624 w 624"/>
                  <a:gd name="T15" fmla="*/ 222 h 2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4" h="222">
                    <a:moveTo>
                      <a:pt x="624" y="222"/>
                    </a:moveTo>
                    <a:lnTo>
                      <a:pt x="368" y="222"/>
                    </a:lnTo>
                    <a:lnTo>
                      <a:pt x="368" y="0"/>
                    </a:lnTo>
                    <a:lnTo>
                      <a:pt x="0" y="0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48" name="Line 10"/>
              <p:cNvSpPr>
                <a:spLocks noChangeShapeType="1"/>
              </p:cNvSpPr>
              <p:nvPr/>
            </p:nvSpPr>
            <p:spPr bwMode="auto">
              <a:xfrm>
                <a:off x="3604" y="1311"/>
                <a:ext cx="627" cy="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49" name="Freeform 11"/>
              <p:cNvSpPr>
                <a:spLocks/>
              </p:cNvSpPr>
              <p:nvPr/>
            </p:nvSpPr>
            <p:spPr bwMode="auto">
              <a:xfrm>
                <a:off x="4139" y="1373"/>
                <a:ext cx="92" cy="312"/>
              </a:xfrm>
              <a:custGeom>
                <a:avLst/>
                <a:gdLst>
                  <a:gd name="T0" fmla="*/ 0 w 92"/>
                  <a:gd name="T1" fmla="*/ 312 h 312"/>
                  <a:gd name="T2" fmla="*/ 43 w 92"/>
                  <a:gd name="T3" fmla="*/ 312 h 312"/>
                  <a:gd name="T4" fmla="*/ 43 w 92"/>
                  <a:gd name="T5" fmla="*/ 0 h 312"/>
                  <a:gd name="T6" fmla="*/ 92 w 92"/>
                  <a:gd name="T7" fmla="*/ 0 h 3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2"/>
                  <a:gd name="T13" fmla="*/ 0 h 312"/>
                  <a:gd name="T14" fmla="*/ 92 w 92"/>
                  <a:gd name="T15" fmla="*/ 312 h 3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2" h="312">
                    <a:moveTo>
                      <a:pt x="0" y="312"/>
                    </a:moveTo>
                    <a:lnTo>
                      <a:pt x="43" y="312"/>
                    </a:lnTo>
                    <a:lnTo>
                      <a:pt x="43" y="0"/>
                    </a:lnTo>
                    <a:lnTo>
                      <a:pt x="92" y="0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50" name="Line 12"/>
              <p:cNvSpPr>
                <a:spLocks noChangeShapeType="1"/>
              </p:cNvSpPr>
              <p:nvPr/>
            </p:nvSpPr>
            <p:spPr bwMode="auto">
              <a:xfrm>
                <a:off x="3607" y="1685"/>
                <a:ext cx="328" cy="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51" name="Freeform 13"/>
              <p:cNvSpPr>
                <a:spLocks/>
              </p:cNvSpPr>
              <p:nvPr/>
            </p:nvSpPr>
            <p:spPr bwMode="auto">
              <a:xfrm>
                <a:off x="4738" y="1287"/>
                <a:ext cx="99" cy="49"/>
              </a:xfrm>
              <a:custGeom>
                <a:avLst/>
                <a:gdLst>
                  <a:gd name="T0" fmla="*/ 99 w 99"/>
                  <a:gd name="T1" fmla="*/ 24 h 49"/>
                  <a:gd name="T2" fmla="*/ 0 w 99"/>
                  <a:gd name="T3" fmla="*/ 0 h 49"/>
                  <a:gd name="T4" fmla="*/ 0 w 99"/>
                  <a:gd name="T5" fmla="*/ 49 h 49"/>
                  <a:gd name="T6" fmla="*/ 99 w 99"/>
                  <a:gd name="T7" fmla="*/ 24 h 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9"/>
                  <a:gd name="T13" fmla="*/ 0 h 49"/>
                  <a:gd name="T14" fmla="*/ 99 w 99"/>
                  <a:gd name="T15" fmla="*/ 49 h 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9" h="49">
                    <a:moveTo>
                      <a:pt x="99" y="24"/>
                    </a:moveTo>
                    <a:lnTo>
                      <a:pt x="0" y="0"/>
                    </a:lnTo>
                    <a:lnTo>
                      <a:pt x="0" y="49"/>
                    </a:lnTo>
                    <a:lnTo>
                      <a:pt x="99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52" name="Freeform 14"/>
              <p:cNvSpPr>
                <a:spLocks/>
              </p:cNvSpPr>
              <p:nvPr/>
            </p:nvSpPr>
            <p:spPr bwMode="auto">
              <a:xfrm>
                <a:off x="3774" y="1002"/>
                <a:ext cx="99" cy="50"/>
              </a:xfrm>
              <a:custGeom>
                <a:avLst/>
                <a:gdLst>
                  <a:gd name="T0" fmla="*/ 99 w 99"/>
                  <a:gd name="T1" fmla="*/ 25 h 50"/>
                  <a:gd name="T2" fmla="*/ 0 w 99"/>
                  <a:gd name="T3" fmla="*/ 0 h 50"/>
                  <a:gd name="T4" fmla="*/ 0 w 99"/>
                  <a:gd name="T5" fmla="*/ 50 h 50"/>
                  <a:gd name="T6" fmla="*/ 99 w 99"/>
                  <a:gd name="T7" fmla="*/ 25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9"/>
                  <a:gd name="T13" fmla="*/ 0 h 50"/>
                  <a:gd name="T14" fmla="*/ 99 w 99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9" h="50">
                    <a:moveTo>
                      <a:pt x="99" y="25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9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53" name="Freeform 15"/>
              <p:cNvSpPr>
                <a:spLocks/>
              </p:cNvSpPr>
              <p:nvPr/>
            </p:nvSpPr>
            <p:spPr bwMode="auto">
              <a:xfrm>
                <a:off x="3774" y="1287"/>
                <a:ext cx="99" cy="49"/>
              </a:xfrm>
              <a:custGeom>
                <a:avLst/>
                <a:gdLst>
                  <a:gd name="T0" fmla="*/ 99 w 99"/>
                  <a:gd name="T1" fmla="*/ 24 h 49"/>
                  <a:gd name="T2" fmla="*/ 0 w 99"/>
                  <a:gd name="T3" fmla="*/ 0 h 49"/>
                  <a:gd name="T4" fmla="*/ 0 w 99"/>
                  <a:gd name="T5" fmla="*/ 49 h 49"/>
                  <a:gd name="T6" fmla="*/ 99 w 99"/>
                  <a:gd name="T7" fmla="*/ 24 h 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9"/>
                  <a:gd name="T13" fmla="*/ 0 h 49"/>
                  <a:gd name="T14" fmla="*/ 99 w 99"/>
                  <a:gd name="T15" fmla="*/ 49 h 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9" h="49">
                    <a:moveTo>
                      <a:pt x="99" y="24"/>
                    </a:moveTo>
                    <a:lnTo>
                      <a:pt x="0" y="0"/>
                    </a:lnTo>
                    <a:lnTo>
                      <a:pt x="0" y="49"/>
                    </a:lnTo>
                    <a:lnTo>
                      <a:pt x="99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54" name="Freeform 16"/>
              <p:cNvSpPr>
                <a:spLocks/>
              </p:cNvSpPr>
              <p:nvPr/>
            </p:nvSpPr>
            <p:spPr bwMode="auto">
              <a:xfrm>
                <a:off x="3774" y="1660"/>
                <a:ext cx="99" cy="50"/>
              </a:xfrm>
              <a:custGeom>
                <a:avLst/>
                <a:gdLst>
                  <a:gd name="T0" fmla="*/ 99 w 99"/>
                  <a:gd name="T1" fmla="*/ 25 h 50"/>
                  <a:gd name="T2" fmla="*/ 0 w 99"/>
                  <a:gd name="T3" fmla="*/ 0 h 50"/>
                  <a:gd name="T4" fmla="*/ 0 w 99"/>
                  <a:gd name="T5" fmla="*/ 50 h 50"/>
                  <a:gd name="T6" fmla="*/ 99 w 99"/>
                  <a:gd name="T7" fmla="*/ 25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9"/>
                  <a:gd name="T13" fmla="*/ 0 h 50"/>
                  <a:gd name="T14" fmla="*/ 99 w 99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9" h="50">
                    <a:moveTo>
                      <a:pt x="99" y="25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9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55" name="Rectangle 17"/>
              <p:cNvSpPr>
                <a:spLocks noChangeArrowheads="1"/>
              </p:cNvSpPr>
              <p:nvPr/>
            </p:nvSpPr>
            <p:spPr bwMode="auto">
              <a:xfrm>
                <a:off x="3611" y="906"/>
                <a:ext cx="53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k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56" name="Rectangle 18"/>
              <p:cNvSpPr>
                <a:spLocks noChangeArrowheads="1"/>
              </p:cNvSpPr>
              <p:nvPr/>
            </p:nvSpPr>
            <p:spPr bwMode="auto">
              <a:xfrm>
                <a:off x="3611" y="1167"/>
                <a:ext cx="51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p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57" name="Rectangle 19"/>
              <p:cNvSpPr>
                <a:spLocks noChangeArrowheads="1"/>
              </p:cNvSpPr>
              <p:nvPr/>
            </p:nvSpPr>
            <p:spPr bwMode="auto">
              <a:xfrm>
                <a:off x="3611" y="1569"/>
                <a:ext cx="47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s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58" name="Rectangle 20"/>
              <p:cNvSpPr>
                <a:spLocks noChangeArrowheads="1"/>
              </p:cNvSpPr>
              <p:nvPr/>
            </p:nvSpPr>
            <p:spPr bwMode="auto">
              <a:xfrm>
                <a:off x="4658" y="1180"/>
                <a:ext cx="67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w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59" name="Rectangle 21"/>
              <p:cNvSpPr>
                <a:spLocks noChangeArrowheads="1"/>
              </p:cNvSpPr>
              <p:nvPr/>
            </p:nvSpPr>
            <p:spPr bwMode="auto">
              <a:xfrm>
                <a:off x="4039" y="860"/>
                <a:ext cx="187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Belt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60" name="Rectangle 22"/>
              <p:cNvSpPr>
                <a:spLocks noChangeArrowheads="1"/>
              </p:cNvSpPr>
              <p:nvPr/>
            </p:nvSpPr>
            <p:spPr bwMode="auto">
              <a:xfrm>
                <a:off x="4209" y="860"/>
                <a:ext cx="101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W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61" name="Rectangle 23"/>
              <p:cNvSpPr>
                <a:spLocks noChangeArrowheads="1"/>
              </p:cNvSpPr>
              <p:nvPr/>
            </p:nvSpPr>
            <p:spPr bwMode="auto">
              <a:xfrm>
                <a:off x="4299" y="860"/>
                <a:ext cx="4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a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62" name="Rectangle 24"/>
              <p:cNvSpPr>
                <a:spLocks noChangeArrowheads="1"/>
              </p:cNvSpPr>
              <p:nvPr/>
            </p:nvSpPr>
            <p:spPr bwMode="auto">
              <a:xfrm>
                <a:off x="4354" y="860"/>
                <a:ext cx="46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r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63" name="Rectangle 25"/>
              <p:cNvSpPr>
                <a:spLocks noChangeArrowheads="1"/>
              </p:cNvSpPr>
              <p:nvPr/>
            </p:nvSpPr>
            <p:spPr bwMode="auto">
              <a:xfrm>
                <a:off x="4389" y="860"/>
                <a:ext cx="50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n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64" name="Freeform 26"/>
              <p:cNvSpPr>
                <a:spLocks/>
              </p:cNvSpPr>
              <p:nvPr/>
            </p:nvSpPr>
            <p:spPr bwMode="auto">
              <a:xfrm>
                <a:off x="4231" y="1188"/>
                <a:ext cx="285" cy="247"/>
              </a:xfrm>
              <a:custGeom>
                <a:avLst/>
                <a:gdLst>
                  <a:gd name="T0" fmla="*/ 0 w 92"/>
                  <a:gd name="T1" fmla="*/ 247 h 80"/>
                  <a:gd name="T2" fmla="*/ 161 w 92"/>
                  <a:gd name="T3" fmla="*/ 247 h 80"/>
                  <a:gd name="T4" fmla="*/ 285 w 92"/>
                  <a:gd name="T5" fmla="*/ 124 h 80"/>
                  <a:gd name="T6" fmla="*/ 161 w 92"/>
                  <a:gd name="T7" fmla="*/ 0 h 80"/>
                  <a:gd name="T8" fmla="*/ 0 w 92"/>
                  <a:gd name="T9" fmla="*/ 0 h 80"/>
                  <a:gd name="T10" fmla="*/ 0 w 92"/>
                  <a:gd name="T11" fmla="*/ 247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2"/>
                  <a:gd name="T19" fmla="*/ 0 h 80"/>
                  <a:gd name="T20" fmla="*/ 92 w 92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2" h="80">
                    <a:moveTo>
                      <a:pt x="0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74" y="80"/>
                      <a:pt x="92" y="62"/>
                      <a:pt x="92" y="40"/>
                    </a:cubicBezTo>
                    <a:cubicBezTo>
                      <a:pt x="92" y="18"/>
                      <a:pt x="74" y="0"/>
                      <a:pt x="5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79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65" name="Freeform 27"/>
              <p:cNvSpPr>
                <a:spLocks/>
              </p:cNvSpPr>
              <p:nvPr/>
            </p:nvSpPr>
            <p:spPr bwMode="auto">
              <a:xfrm>
                <a:off x="3935" y="1589"/>
                <a:ext cx="151" cy="192"/>
              </a:xfrm>
              <a:custGeom>
                <a:avLst/>
                <a:gdLst>
                  <a:gd name="T0" fmla="*/ 0 w 151"/>
                  <a:gd name="T1" fmla="*/ 192 h 192"/>
                  <a:gd name="T2" fmla="*/ 151 w 151"/>
                  <a:gd name="T3" fmla="*/ 96 h 192"/>
                  <a:gd name="T4" fmla="*/ 0 w 151"/>
                  <a:gd name="T5" fmla="*/ 0 h 192"/>
                  <a:gd name="T6" fmla="*/ 0 w 151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1"/>
                  <a:gd name="T13" fmla="*/ 0 h 192"/>
                  <a:gd name="T14" fmla="*/ 151 w 151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1" h="192">
                    <a:moveTo>
                      <a:pt x="0" y="192"/>
                    </a:moveTo>
                    <a:lnTo>
                      <a:pt x="151" y="96"/>
                    </a:lnTo>
                    <a:lnTo>
                      <a:pt x="0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79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66" name="Oval 28"/>
              <p:cNvSpPr>
                <a:spLocks noChangeArrowheads="1"/>
              </p:cNvSpPr>
              <p:nvPr/>
            </p:nvSpPr>
            <p:spPr bwMode="auto">
              <a:xfrm>
                <a:off x="4089" y="1660"/>
                <a:ext cx="50" cy="4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79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67" name="Line 29"/>
              <p:cNvSpPr>
                <a:spLocks noChangeShapeType="1"/>
              </p:cNvSpPr>
              <p:nvPr/>
            </p:nvSpPr>
            <p:spPr bwMode="auto">
              <a:xfrm>
                <a:off x="3351" y="2535"/>
                <a:ext cx="74" cy="0"/>
              </a:xfrm>
              <a:prstGeom prst="line">
                <a:avLst/>
              </a:prstGeom>
              <a:noFill/>
              <a:ln w="58738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68" name="Line 30"/>
              <p:cNvSpPr>
                <a:spLocks noChangeShapeType="1"/>
              </p:cNvSpPr>
              <p:nvPr/>
            </p:nvSpPr>
            <p:spPr bwMode="auto">
              <a:xfrm>
                <a:off x="3351" y="2597"/>
                <a:ext cx="74" cy="0"/>
              </a:xfrm>
              <a:prstGeom prst="line">
                <a:avLst/>
              </a:prstGeom>
              <a:noFill/>
              <a:ln w="58738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69" name="Line 31"/>
              <p:cNvSpPr>
                <a:spLocks noChangeShapeType="1"/>
              </p:cNvSpPr>
              <p:nvPr/>
            </p:nvSpPr>
            <p:spPr bwMode="auto">
              <a:xfrm>
                <a:off x="3351" y="2662"/>
                <a:ext cx="74" cy="0"/>
              </a:xfrm>
              <a:prstGeom prst="line">
                <a:avLst/>
              </a:prstGeom>
              <a:noFill/>
              <a:ln w="58738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70" name="Line 32"/>
              <p:cNvSpPr>
                <a:spLocks noChangeShapeType="1"/>
              </p:cNvSpPr>
              <p:nvPr/>
            </p:nvSpPr>
            <p:spPr bwMode="auto">
              <a:xfrm>
                <a:off x="3351" y="2723"/>
                <a:ext cx="74" cy="0"/>
              </a:xfrm>
              <a:prstGeom prst="line">
                <a:avLst/>
              </a:prstGeom>
              <a:noFill/>
              <a:ln w="58738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71" name="Line 33"/>
              <p:cNvSpPr>
                <a:spLocks noChangeShapeType="1"/>
              </p:cNvSpPr>
              <p:nvPr/>
            </p:nvSpPr>
            <p:spPr bwMode="auto">
              <a:xfrm>
                <a:off x="3351" y="2788"/>
                <a:ext cx="74" cy="0"/>
              </a:xfrm>
              <a:prstGeom prst="line">
                <a:avLst/>
              </a:prstGeom>
              <a:noFill/>
              <a:ln w="58738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72" name="Line 34"/>
              <p:cNvSpPr>
                <a:spLocks noChangeShapeType="1"/>
              </p:cNvSpPr>
              <p:nvPr/>
            </p:nvSpPr>
            <p:spPr bwMode="auto">
              <a:xfrm>
                <a:off x="3351" y="2850"/>
                <a:ext cx="74" cy="0"/>
              </a:xfrm>
              <a:prstGeom prst="line">
                <a:avLst/>
              </a:prstGeom>
              <a:noFill/>
              <a:ln w="58738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73" name="Line 35"/>
              <p:cNvSpPr>
                <a:spLocks noChangeShapeType="1"/>
              </p:cNvSpPr>
              <p:nvPr/>
            </p:nvSpPr>
            <p:spPr bwMode="auto">
              <a:xfrm>
                <a:off x="3351" y="2915"/>
                <a:ext cx="74" cy="0"/>
              </a:xfrm>
              <a:prstGeom prst="line">
                <a:avLst/>
              </a:prstGeom>
              <a:noFill/>
              <a:ln w="58738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74" name="Line 36"/>
              <p:cNvSpPr>
                <a:spLocks noChangeShapeType="1"/>
              </p:cNvSpPr>
              <p:nvPr/>
            </p:nvSpPr>
            <p:spPr bwMode="auto">
              <a:xfrm>
                <a:off x="3351" y="2977"/>
                <a:ext cx="74" cy="0"/>
              </a:xfrm>
              <a:prstGeom prst="line">
                <a:avLst/>
              </a:prstGeom>
              <a:noFill/>
              <a:ln w="58738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75" name="Line 37"/>
              <p:cNvSpPr>
                <a:spLocks noChangeShapeType="1"/>
              </p:cNvSpPr>
              <p:nvPr/>
            </p:nvSpPr>
            <p:spPr bwMode="auto">
              <a:xfrm>
                <a:off x="3128" y="2535"/>
                <a:ext cx="71" cy="0"/>
              </a:xfrm>
              <a:prstGeom prst="line">
                <a:avLst/>
              </a:prstGeom>
              <a:noFill/>
              <a:ln w="58738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76" name="Line 38"/>
              <p:cNvSpPr>
                <a:spLocks noChangeShapeType="1"/>
              </p:cNvSpPr>
              <p:nvPr/>
            </p:nvSpPr>
            <p:spPr bwMode="auto">
              <a:xfrm>
                <a:off x="3128" y="2597"/>
                <a:ext cx="71" cy="0"/>
              </a:xfrm>
              <a:prstGeom prst="line">
                <a:avLst/>
              </a:prstGeom>
              <a:noFill/>
              <a:ln w="58738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77" name="Line 39"/>
              <p:cNvSpPr>
                <a:spLocks noChangeShapeType="1"/>
              </p:cNvSpPr>
              <p:nvPr/>
            </p:nvSpPr>
            <p:spPr bwMode="auto">
              <a:xfrm>
                <a:off x="3128" y="2662"/>
                <a:ext cx="71" cy="0"/>
              </a:xfrm>
              <a:prstGeom prst="line">
                <a:avLst/>
              </a:prstGeom>
              <a:noFill/>
              <a:ln w="58738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78" name="Line 40"/>
              <p:cNvSpPr>
                <a:spLocks noChangeShapeType="1"/>
              </p:cNvSpPr>
              <p:nvPr/>
            </p:nvSpPr>
            <p:spPr bwMode="auto">
              <a:xfrm>
                <a:off x="3128" y="2723"/>
                <a:ext cx="71" cy="0"/>
              </a:xfrm>
              <a:prstGeom prst="line">
                <a:avLst/>
              </a:prstGeom>
              <a:noFill/>
              <a:ln w="58738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79" name="Line 41"/>
              <p:cNvSpPr>
                <a:spLocks noChangeShapeType="1"/>
              </p:cNvSpPr>
              <p:nvPr/>
            </p:nvSpPr>
            <p:spPr bwMode="auto">
              <a:xfrm>
                <a:off x="3128" y="2788"/>
                <a:ext cx="71" cy="0"/>
              </a:xfrm>
              <a:prstGeom prst="line">
                <a:avLst/>
              </a:prstGeom>
              <a:noFill/>
              <a:ln w="58738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80" name="Line 42"/>
              <p:cNvSpPr>
                <a:spLocks noChangeShapeType="1"/>
              </p:cNvSpPr>
              <p:nvPr/>
            </p:nvSpPr>
            <p:spPr bwMode="auto">
              <a:xfrm>
                <a:off x="3128" y="2850"/>
                <a:ext cx="71" cy="0"/>
              </a:xfrm>
              <a:prstGeom prst="line">
                <a:avLst/>
              </a:prstGeom>
              <a:noFill/>
              <a:ln w="58738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81" name="Line 43"/>
              <p:cNvSpPr>
                <a:spLocks noChangeShapeType="1"/>
              </p:cNvSpPr>
              <p:nvPr/>
            </p:nvSpPr>
            <p:spPr bwMode="auto">
              <a:xfrm>
                <a:off x="3128" y="2915"/>
                <a:ext cx="71" cy="0"/>
              </a:xfrm>
              <a:prstGeom prst="line">
                <a:avLst/>
              </a:prstGeom>
              <a:noFill/>
              <a:ln w="58738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82" name="Line 44"/>
              <p:cNvSpPr>
                <a:spLocks noChangeShapeType="1"/>
              </p:cNvSpPr>
              <p:nvPr/>
            </p:nvSpPr>
            <p:spPr bwMode="auto">
              <a:xfrm>
                <a:off x="3128" y="2977"/>
                <a:ext cx="71" cy="0"/>
              </a:xfrm>
              <a:prstGeom prst="line">
                <a:avLst/>
              </a:prstGeom>
              <a:noFill/>
              <a:ln w="58738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83" name="Rectangle 45"/>
              <p:cNvSpPr>
                <a:spLocks noChangeArrowheads="1"/>
              </p:cNvSpPr>
              <p:nvPr/>
            </p:nvSpPr>
            <p:spPr bwMode="auto">
              <a:xfrm>
                <a:off x="3199" y="2485"/>
                <a:ext cx="155" cy="538"/>
              </a:xfrm>
              <a:prstGeom prst="rect">
                <a:avLst/>
              </a:prstGeom>
              <a:solidFill>
                <a:srgbClr val="0079C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84" name="Rectangle 46"/>
              <p:cNvSpPr>
                <a:spLocks noChangeArrowheads="1"/>
              </p:cNvSpPr>
              <p:nvPr/>
            </p:nvSpPr>
            <p:spPr bwMode="auto">
              <a:xfrm>
                <a:off x="4278" y="2070"/>
                <a:ext cx="35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(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85" name="Rectangle 47"/>
              <p:cNvSpPr>
                <a:spLocks noChangeArrowheads="1"/>
              </p:cNvSpPr>
              <p:nvPr/>
            </p:nvSpPr>
            <p:spPr bwMode="auto">
              <a:xfrm>
                <a:off x="4311" y="2067"/>
                <a:ext cx="58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Comic Sans MS" pitchFamily="66" charset="0"/>
                  </a:rPr>
                  <a:t>b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86" name="Rectangle 48"/>
              <p:cNvSpPr>
                <a:spLocks noChangeArrowheads="1"/>
              </p:cNvSpPr>
              <p:nvPr/>
            </p:nvSpPr>
            <p:spPr bwMode="auto">
              <a:xfrm>
                <a:off x="4372" y="2070"/>
                <a:ext cx="35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)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87" name="Rectangle 49"/>
              <p:cNvSpPr>
                <a:spLocks noChangeArrowheads="1"/>
              </p:cNvSpPr>
              <p:nvPr/>
            </p:nvSpPr>
            <p:spPr bwMode="auto">
              <a:xfrm>
                <a:off x="3391" y="777"/>
                <a:ext cx="35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(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88" name="Rectangle 50"/>
              <p:cNvSpPr>
                <a:spLocks noChangeArrowheads="1"/>
              </p:cNvSpPr>
              <p:nvPr/>
            </p:nvSpPr>
            <p:spPr bwMode="auto">
              <a:xfrm>
                <a:off x="3424" y="774"/>
                <a:ext cx="54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Comic Sans MS" pitchFamily="66" charset="0"/>
                  </a:rPr>
                  <a:t>a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89" name="Rectangle 51"/>
              <p:cNvSpPr>
                <a:spLocks noChangeArrowheads="1"/>
              </p:cNvSpPr>
              <p:nvPr/>
            </p:nvSpPr>
            <p:spPr bwMode="auto">
              <a:xfrm>
                <a:off x="3479" y="777"/>
                <a:ext cx="35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)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90" name="Freeform 52"/>
              <p:cNvSpPr>
                <a:spLocks/>
              </p:cNvSpPr>
              <p:nvPr/>
            </p:nvSpPr>
            <p:spPr bwMode="auto">
              <a:xfrm>
                <a:off x="3474" y="1849"/>
                <a:ext cx="325" cy="414"/>
              </a:xfrm>
              <a:custGeom>
                <a:avLst/>
                <a:gdLst>
                  <a:gd name="T0" fmla="*/ 170 w 325"/>
                  <a:gd name="T1" fmla="*/ 65 h 414"/>
                  <a:gd name="T2" fmla="*/ 180 w 325"/>
                  <a:gd name="T3" fmla="*/ 62 h 414"/>
                  <a:gd name="T4" fmla="*/ 186 w 325"/>
                  <a:gd name="T5" fmla="*/ 52 h 414"/>
                  <a:gd name="T6" fmla="*/ 192 w 325"/>
                  <a:gd name="T7" fmla="*/ 43 h 414"/>
                  <a:gd name="T8" fmla="*/ 192 w 325"/>
                  <a:gd name="T9" fmla="*/ 34 h 414"/>
                  <a:gd name="T10" fmla="*/ 192 w 325"/>
                  <a:gd name="T11" fmla="*/ 22 h 414"/>
                  <a:gd name="T12" fmla="*/ 183 w 325"/>
                  <a:gd name="T13" fmla="*/ 9 h 414"/>
                  <a:gd name="T14" fmla="*/ 173 w 325"/>
                  <a:gd name="T15" fmla="*/ 3 h 414"/>
                  <a:gd name="T16" fmla="*/ 161 w 325"/>
                  <a:gd name="T17" fmla="*/ 0 h 414"/>
                  <a:gd name="T18" fmla="*/ 149 w 325"/>
                  <a:gd name="T19" fmla="*/ 3 h 414"/>
                  <a:gd name="T20" fmla="*/ 136 w 325"/>
                  <a:gd name="T21" fmla="*/ 9 h 414"/>
                  <a:gd name="T22" fmla="*/ 130 w 325"/>
                  <a:gd name="T23" fmla="*/ 22 h 414"/>
                  <a:gd name="T24" fmla="*/ 127 w 325"/>
                  <a:gd name="T25" fmla="*/ 34 h 414"/>
                  <a:gd name="T26" fmla="*/ 130 w 325"/>
                  <a:gd name="T27" fmla="*/ 43 h 414"/>
                  <a:gd name="T28" fmla="*/ 136 w 325"/>
                  <a:gd name="T29" fmla="*/ 52 h 414"/>
                  <a:gd name="T30" fmla="*/ 143 w 325"/>
                  <a:gd name="T31" fmla="*/ 62 h 414"/>
                  <a:gd name="T32" fmla="*/ 152 w 325"/>
                  <a:gd name="T33" fmla="*/ 65 h 414"/>
                  <a:gd name="T34" fmla="*/ 136 w 325"/>
                  <a:gd name="T35" fmla="*/ 89 h 414"/>
                  <a:gd name="T36" fmla="*/ 105 w 325"/>
                  <a:gd name="T37" fmla="*/ 96 h 414"/>
                  <a:gd name="T38" fmla="*/ 78 w 325"/>
                  <a:gd name="T39" fmla="*/ 111 h 414"/>
                  <a:gd name="T40" fmla="*/ 56 w 325"/>
                  <a:gd name="T41" fmla="*/ 127 h 414"/>
                  <a:gd name="T42" fmla="*/ 34 w 325"/>
                  <a:gd name="T43" fmla="*/ 148 h 414"/>
                  <a:gd name="T44" fmla="*/ 19 w 325"/>
                  <a:gd name="T45" fmla="*/ 176 h 414"/>
                  <a:gd name="T46" fmla="*/ 7 w 325"/>
                  <a:gd name="T47" fmla="*/ 204 h 414"/>
                  <a:gd name="T48" fmla="*/ 0 w 325"/>
                  <a:gd name="T49" fmla="*/ 235 h 414"/>
                  <a:gd name="T50" fmla="*/ 0 w 325"/>
                  <a:gd name="T51" fmla="*/ 269 h 414"/>
                  <a:gd name="T52" fmla="*/ 7 w 325"/>
                  <a:gd name="T53" fmla="*/ 300 h 414"/>
                  <a:gd name="T54" fmla="*/ 19 w 325"/>
                  <a:gd name="T55" fmla="*/ 327 h 414"/>
                  <a:gd name="T56" fmla="*/ 37 w 325"/>
                  <a:gd name="T57" fmla="*/ 355 h 414"/>
                  <a:gd name="T58" fmla="*/ 59 w 325"/>
                  <a:gd name="T59" fmla="*/ 377 h 414"/>
                  <a:gd name="T60" fmla="*/ 84 w 325"/>
                  <a:gd name="T61" fmla="*/ 395 h 414"/>
                  <a:gd name="T62" fmla="*/ 115 w 325"/>
                  <a:gd name="T63" fmla="*/ 408 h 414"/>
                  <a:gd name="T64" fmla="*/ 146 w 325"/>
                  <a:gd name="T65" fmla="*/ 414 h 414"/>
                  <a:gd name="T66" fmla="*/ 180 w 325"/>
                  <a:gd name="T67" fmla="*/ 414 h 414"/>
                  <a:gd name="T68" fmla="*/ 210 w 325"/>
                  <a:gd name="T69" fmla="*/ 408 h 414"/>
                  <a:gd name="T70" fmla="*/ 238 w 325"/>
                  <a:gd name="T71" fmla="*/ 395 h 414"/>
                  <a:gd name="T72" fmla="*/ 266 w 325"/>
                  <a:gd name="T73" fmla="*/ 377 h 414"/>
                  <a:gd name="T74" fmla="*/ 288 w 325"/>
                  <a:gd name="T75" fmla="*/ 355 h 414"/>
                  <a:gd name="T76" fmla="*/ 306 w 325"/>
                  <a:gd name="T77" fmla="*/ 327 h 414"/>
                  <a:gd name="T78" fmla="*/ 319 w 325"/>
                  <a:gd name="T79" fmla="*/ 300 h 414"/>
                  <a:gd name="T80" fmla="*/ 325 w 325"/>
                  <a:gd name="T81" fmla="*/ 269 h 414"/>
                  <a:gd name="T82" fmla="*/ 325 w 325"/>
                  <a:gd name="T83" fmla="*/ 235 h 414"/>
                  <a:gd name="T84" fmla="*/ 319 w 325"/>
                  <a:gd name="T85" fmla="*/ 204 h 414"/>
                  <a:gd name="T86" fmla="*/ 306 w 325"/>
                  <a:gd name="T87" fmla="*/ 173 h 414"/>
                  <a:gd name="T88" fmla="*/ 291 w 325"/>
                  <a:gd name="T89" fmla="*/ 148 h 414"/>
                  <a:gd name="T90" fmla="*/ 269 w 325"/>
                  <a:gd name="T91" fmla="*/ 127 h 414"/>
                  <a:gd name="T92" fmla="*/ 244 w 325"/>
                  <a:gd name="T93" fmla="*/ 108 h 414"/>
                  <a:gd name="T94" fmla="*/ 217 w 325"/>
                  <a:gd name="T95" fmla="*/ 96 h 414"/>
                  <a:gd name="T96" fmla="*/ 186 w 325"/>
                  <a:gd name="T97" fmla="*/ 89 h 414"/>
                  <a:gd name="T98" fmla="*/ 170 w 325"/>
                  <a:gd name="T99" fmla="*/ 86 h 41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25"/>
                  <a:gd name="T151" fmla="*/ 0 h 414"/>
                  <a:gd name="T152" fmla="*/ 325 w 325"/>
                  <a:gd name="T153" fmla="*/ 414 h 414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25" h="414">
                    <a:moveTo>
                      <a:pt x="170" y="86"/>
                    </a:moveTo>
                    <a:lnTo>
                      <a:pt x="170" y="65"/>
                    </a:lnTo>
                    <a:lnTo>
                      <a:pt x="173" y="62"/>
                    </a:lnTo>
                    <a:lnTo>
                      <a:pt x="180" y="62"/>
                    </a:lnTo>
                    <a:lnTo>
                      <a:pt x="183" y="56"/>
                    </a:lnTo>
                    <a:lnTo>
                      <a:pt x="186" y="52"/>
                    </a:lnTo>
                    <a:lnTo>
                      <a:pt x="189" y="49"/>
                    </a:lnTo>
                    <a:lnTo>
                      <a:pt x="192" y="43"/>
                    </a:lnTo>
                    <a:lnTo>
                      <a:pt x="192" y="40"/>
                    </a:lnTo>
                    <a:lnTo>
                      <a:pt x="192" y="34"/>
                    </a:lnTo>
                    <a:lnTo>
                      <a:pt x="192" y="28"/>
                    </a:lnTo>
                    <a:lnTo>
                      <a:pt x="192" y="22"/>
                    </a:lnTo>
                    <a:lnTo>
                      <a:pt x="189" y="15"/>
                    </a:lnTo>
                    <a:lnTo>
                      <a:pt x="183" y="9"/>
                    </a:lnTo>
                    <a:lnTo>
                      <a:pt x="180" y="6"/>
                    </a:lnTo>
                    <a:lnTo>
                      <a:pt x="173" y="3"/>
                    </a:lnTo>
                    <a:lnTo>
                      <a:pt x="167" y="3"/>
                    </a:lnTo>
                    <a:lnTo>
                      <a:pt x="161" y="0"/>
                    </a:lnTo>
                    <a:lnTo>
                      <a:pt x="155" y="3"/>
                    </a:lnTo>
                    <a:lnTo>
                      <a:pt x="149" y="3"/>
                    </a:lnTo>
                    <a:lnTo>
                      <a:pt x="143" y="6"/>
                    </a:lnTo>
                    <a:lnTo>
                      <a:pt x="136" y="9"/>
                    </a:lnTo>
                    <a:lnTo>
                      <a:pt x="133" y="15"/>
                    </a:lnTo>
                    <a:lnTo>
                      <a:pt x="130" y="22"/>
                    </a:lnTo>
                    <a:lnTo>
                      <a:pt x="130" y="28"/>
                    </a:lnTo>
                    <a:lnTo>
                      <a:pt x="127" y="34"/>
                    </a:lnTo>
                    <a:lnTo>
                      <a:pt x="130" y="40"/>
                    </a:lnTo>
                    <a:lnTo>
                      <a:pt x="130" y="43"/>
                    </a:lnTo>
                    <a:lnTo>
                      <a:pt x="133" y="49"/>
                    </a:lnTo>
                    <a:lnTo>
                      <a:pt x="136" y="52"/>
                    </a:lnTo>
                    <a:lnTo>
                      <a:pt x="139" y="56"/>
                    </a:lnTo>
                    <a:lnTo>
                      <a:pt x="143" y="62"/>
                    </a:lnTo>
                    <a:lnTo>
                      <a:pt x="149" y="62"/>
                    </a:lnTo>
                    <a:lnTo>
                      <a:pt x="152" y="65"/>
                    </a:lnTo>
                    <a:lnTo>
                      <a:pt x="152" y="86"/>
                    </a:lnTo>
                    <a:lnTo>
                      <a:pt x="136" y="89"/>
                    </a:lnTo>
                    <a:lnTo>
                      <a:pt x="121" y="93"/>
                    </a:lnTo>
                    <a:lnTo>
                      <a:pt x="105" y="96"/>
                    </a:lnTo>
                    <a:lnTo>
                      <a:pt x="93" y="102"/>
                    </a:lnTo>
                    <a:lnTo>
                      <a:pt x="78" y="111"/>
                    </a:lnTo>
                    <a:lnTo>
                      <a:pt x="65" y="117"/>
                    </a:lnTo>
                    <a:lnTo>
                      <a:pt x="56" y="127"/>
                    </a:lnTo>
                    <a:lnTo>
                      <a:pt x="44" y="139"/>
                    </a:lnTo>
                    <a:lnTo>
                      <a:pt x="34" y="148"/>
                    </a:lnTo>
                    <a:lnTo>
                      <a:pt x="25" y="161"/>
                    </a:lnTo>
                    <a:lnTo>
                      <a:pt x="19" y="176"/>
                    </a:lnTo>
                    <a:lnTo>
                      <a:pt x="13" y="188"/>
                    </a:lnTo>
                    <a:lnTo>
                      <a:pt x="7" y="204"/>
                    </a:lnTo>
                    <a:lnTo>
                      <a:pt x="3" y="219"/>
                    </a:lnTo>
                    <a:lnTo>
                      <a:pt x="0" y="235"/>
                    </a:lnTo>
                    <a:lnTo>
                      <a:pt x="0" y="250"/>
                    </a:lnTo>
                    <a:lnTo>
                      <a:pt x="0" y="269"/>
                    </a:lnTo>
                    <a:lnTo>
                      <a:pt x="3" y="284"/>
                    </a:lnTo>
                    <a:lnTo>
                      <a:pt x="7" y="300"/>
                    </a:lnTo>
                    <a:lnTo>
                      <a:pt x="13" y="315"/>
                    </a:lnTo>
                    <a:lnTo>
                      <a:pt x="19" y="327"/>
                    </a:lnTo>
                    <a:lnTo>
                      <a:pt x="28" y="343"/>
                    </a:lnTo>
                    <a:lnTo>
                      <a:pt x="37" y="355"/>
                    </a:lnTo>
                    <a:lnTo>
                      <a:pt x="47" y="368"/>
                    </a:lnTo>
                    <a:lnTo>
                      <a:pt x="59" y="377"/>
                    </a:lnTo>
                    <a:lnTo>
                      <a:pt x="71" y="386"/>
                    </a:lnTo>
                    <a:lnTo>
                      <a:pt x="84" y="395"/>
                    </a:lnTo>
                    <a:lnTo>
                      <a:pt x="99" y="402"/>
                    </a:lnTo>
                    <a:lnTo>
                      <a:pt x="115" y="408"/>
                    </a:lnTo>
                    <a:lnTo>
                      <a:pt x="130" y="411"/>
                    </a:lnTo>
                    <a:lnTo>
                      <a:pt x="146" y="414"/>
                    </a:lnTo>
                    <a:lnTo>
                      <a:pt x="161" y="414"/>
                    </a:lnTo>
                    <a:lnTo>
                      <a:pt x="180" y="414"/>
                    </a:lnTo>
                    <a:lnTo>
                      <a:pt x="195" y="411"/>
                    </a:lnTo>
                    <a:lnTo>
                      <a:pt x="210" y="408"/>
                    </a:lnTo>
                    <a:lnTo>
                      <a:pt x="226" y="402"/>
                    </a:lnTo>
                    <a:lnTo>
                      <a:pt x="238" y="395"/>
                    </a:lnTo>
                    <a:lnTo>
                      <a:pt x="254" y="386"/>
                    </a:lnTo>
                    <a:lnTo>
                      <a:pt x="266" y="377"/>
                    </a:lnTo>
                    <a:lnTo>
                      <a:pt x="278" y="368"/>
                    </a:lnTo>
                    <a:lnTo>
                      <a:pt x="288" y="355"/>
                    </a:lnTo>
                    <a:lnTo>
                      <a:pt x="297" y="343"/>
                    </a:lnTo>
                    <a:lnTo>
                      <a:pt x="306" y="327"/>
                    </a:lnTo>
                    <a:lnTo>
                      <a:pt x="312" y="315"/>
                    </a:lnTo>
                    <a:lnTo>
                      <a:pt x="319" y="300"/>
                    </a:lnTo>
                    <a:lnTo>
                      <a:pt x="322" y="284"/>
                    </a:lnTo>
                    <a:lnTo>
                      <a:pt x="325" y="269"/>
                    </a:lnTo>
                    <a:lnTo>
                      <a:pt x="325" y="250"/>
                    </a:lnTo>
                    <a:lnTo>
                      <a:pt x="325" y="235"/>
                    </a:lnTo>
                    <a:lnTo>
                      <a:pt x="322" y="219"/>
                    </a:lnTo>
                    <a:lnTo>
                      <a:pt x="319" y="204"/>
                    </a:lnTo>
                    <a:lnTo>
                      <a:pt x="312" y="188"/>
                    </a:lnTo>
                    <a:lnTo>
                      <a:pt x="306" y="173"/>
                    </a:lnTo>
                    <a:lnTo>
                      <a:pt x="300" y="161"/>
                    </a:lnTo>
                    <a:lnTo>
                      <a:pt x="291" y="148"/>
                    </a:lnTo>
                    <a:lnTo>
                      <a:pt x="278" y="136"/>
                    </a:lnTo>
                    <a:lnTo>
                      <a:pt x="269" y="127"/>
                    </a:lnTo>
                    <a:lnTo>
                      <a:pt x="257" y="117"/>
                    </a:lnTo>
                    <a:lnTo>
                      <a:pt x="244" y="108"/>
                    </a:lnTo>
                    <a:lnTo>
                      <a:pt x="229" y="102"/>
                    </a:lnTo>
                    <a:lnTo>
                      <a:pt x="217" y="96"/>
                    </a:lnTo>
                    <a:lnTo>
                      <a:pt x="201" y="93"/>
                    </a:lnTo>
                    <a:lnTo>
                      <a:pt x="186" y="89"/>
                    </a:lnTo>
                    <a:lnTo>
                      <a:pt x="170" y="86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91" name="Freeform 53"/>
              <p:cNvSpPr>
                <a:spLocks/>
              </p:cNvSpPr>
              <p:nvPr/>
            </p:nvSpPr>
            <p:spPr bwMode="auto">
              <a:xfrm>
                <a:off x="3490" y="1954"/>
                <a:ext cx="293" cy="293"/>
              </a:xfrm>
              <a:custGeom>
                <a:avLst/>
                <a:gdLst>
                  <a:gd name="T0" fmla="*/ 133 w 293"/>
                  <a:gd name="T1" fmla="*/ 290 h 293"/>
                  <a:gd name="T2" fmla="*/ 102 w 293"/>
                  <a:gd name="T3" fmla="*/ 287 h 293"/>
                  <a:gd name="T4" fmla="*/ 77 w 293"/>
                  <a:gd name="T5" fmla="*/ 275 h 293"/>
                  <a:gd name="T6" fmla="*/ 52 w 293"/>
                  <a:gd name="T7" fmla="*/ 259 h 293"/>
                  <a:gd name="T8" fmla="*/ 34 w 293"/>
                  <a:gd name="T9" fmla="*/ 238 h 293"/>
                  <a:gd name="T10" fmla="*/ 18 w 293"/>
                  <a:gd name="T11" fmla="*/ 216 h 293"/>
                  <a:gd name="T12" fmla="*/ 6 w 293"/>
                  <a:gd name="T13" fmla="*/ 188 h 293"/>
                  <a:gd name="T14" fmla="*/ 3 w 293"/>
                  <a:gd name="T15" fmla="*/ 161 h 293"/>
                  <a:gd name="T16" fmla="*/ 3 w 293"/>
                  <a:gd name="T17" fmla="*/ 130 h 293"/>
                  <a:gd name="T18" fmla="*/ 6 w 293"/>
                  <a:gd name="T19" fmla="*/ 102 h 293"/>
                  <a:gd name="T20" fmla="*/ 18 w 293"/>
                  <a:gd name="T21" fmla="*/ 74 h 293"/>
                  <a:gd name="T22" fmla="*/ 34 w 293"/>
                  <a:gd name="T23" fmla="*/ 52 h 293"/>
                  <a:gd name="T24" fmla="*/ 52 w 293"/>
                  <a:gd name="T25" fmla="*/ 34 h 293"/>
                  <a:gd name="T26" fmla="*/ 77 w 293"/>
                  <a:gd name="T27" fmla="*/ 15 h 293"/>
                  <a:gd name="T28" fmla="*/ 102 w 293"/>
                  <a:gd name="T29" fmla="*/ 6 h 293"/>
                  <a:gd name="T30" fmla="*/ 133 w 293"/>
                  <a:gd name="T31" fmla="*/ 0 h 293"/>
                  <a:gd name="T32" fmla="*/ 161 w 293"/>
                  <a:gd name="T33" fmla="*/ 0 h 293"/>
                  <a:gd name="T34" fmla="*/ 188 w 293"/>
                  <a:gd name="T35" fmla="*/ 6 h 293"/>
                  <a:gd name="T36" fmla="*/ 216 w 293"/>
                  <a:gd name="T37" fmla="*/ 15 h 293"/>
                  <a:gd name="T38" fmla="*/ 241 w 293"/>
                  <a:gd name="T39" fmla="*/ 34 h 293"/>
                  <a:gd name="T40" fmla="*/ 259 w 293"/>
                  <a:gd name="T41" fmla="*/ 52 h 293"/>
                  <a:gd name="T42" fmla="*/ 275 w 293"/>
                  <a:gd name="T43" fmla="*/ 74 h 293"/>
                  <a:gd name="T44" fmla="*/ 284 w 293"/>
                  <a:gd name="T45" fmla="*/ 102 h 293"/>
                  <a:gd name="T46" fmla="*/ 290 w 293"/>
                  <a:gd name="T47" fmla="*/ 130 h 293"/>
                  <a:gd name="T48" fmla="*/ 290 w 293"/>
                  <a:gd name="T49" fmla="*/ 161 h 293"/>
                  <a:gd name="T50" fmla="*/ 284 w 293"/>
                  <a:gd name="T51" fmla="*/ 188 h 293"/>
                  <a:gd name="T52" fmla="*/ 275 w 293"/>
                  <a:gd name="T53" fmla="*/ 216 h 293"/>
                  <a:gd name="T54" fmla="*/ 259 w 293"/>
                  <a:gd name="T55" fmla="*/ 238 h 293"/>
                  <a:gd name="T56" fmla="*/ 241 w 293"/>
                  <a:gd name="T57" fmla="*/ 259 h 293"/>
                  <a:gd name="T58" fmla="*/ 216 w 293"/>
                  <a:gd name="T59" fmla="*/ 275 h 293"/>
                  <a:gd name="T60" fmla="*/ 188 w 293"/>
                  <a:gd name="T61" fmla="*/ 287 h 293"/>
                  <a:gd name="T62" fmla="*/ 161 w 293"/>
                  <a:gd name="T63" fmla="*/ 290 h 293"/>
                  <a:gd name="T64" fmla="*/ 145 w 293"/>
                  <a:gd name="T65" fmla="*/ 293 h 29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93"/>
                  <a:gd name="T100" fmla="*/ 0 h 293"/>
                  <a:gd name="T101" fmla="*/ 293 w 293"/>
                  <a:gd name="T102" fmla="*/ 293 h 29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93" h="293">
                    <a:moveTo>
                      <a:pt x="145" y="293"/>
                    </a:moveTo>
                    <a:lnTo>
                      <a:pt x="133" y="290"/>
                    </a:lnTo>
                    <a:lnTo>
                      <a:pt x="117" y="290"/>
                    </a:lnTo>
                    <a:lnTo>
                      <a:pt x="102" y="287"/>
                    </a:lnTo>
                    <a:lnTo>
                      <a:pt x="89" y="281"/>
                    </a:lnTo>
                    <a:lnTo>
                      <a:pt x="77" y="275"/>
                    </a:lnTo>
                    <a:lnTo>
                      <a:pt x="65" y="269"/>
                    </a:lnTo>
                    <a:lnTo>
                      <a:pt x="52" y="259"/>
                    </a:lnTo>
                    <a:lnTo>
                      <a:pt x="43" y="250"/>
                    </a:lnTo>
                    <a:lnTo>
                      <a:pt x="34" y="238"/>
                    </a:lnTo>
                    <a:lnTo>
                      <a:pt x="25" y="229"/>
                    </a:lnTo>
                    <a:lnTo>
                      <a:pt x="18" y="216"/>
                    </a:lnTo>
                    <a:lnTo>
                      <a:pt x="12" y="204"/>
                    </a:lnTo>
                    <a:lnTo>
                      <a:pt x="6" y="188"/>
                    </a:lnTo>
                    <a:lnTo>
                      <a:pt x="3" y="176"/>
                    </a:lnTo>
                    <a:lnTo>
                      <a:pt x="3" y="161"/>
                    </a:lnTo>
                    <a:lnTo>
                      <a:pt x="0" y="145"/>
                    </a:lnTo>
                    <a:lnTo>
                      <a:pt x="3" y="130"/>
                    </a:lnTo>
                    <a:lnTo>
                      <a:pt x="3" y="117"/>
                    </a:lnTo>
                    <a:lnTo>
                      <a:pt x="6" y="102"/>
                    </a:lnTo>
                    <a:lnTo>
                      <a:pt x="12" y="90"/>
                    </a:lnTo>
                    <a:lnTo>
                      <a:pt x="18" y="74"/>
                    </a:lnTo>
                    <a:lnTo>
                      <a:pt x="25" y="65"/>
                    </a:lnTo>
                    <a:lnTo>
                      <a:pt x="34" y="52"/>
                    </a:lnTo>
                    <a:lnTo>
                      <a:pt x="43" y="43"/>
                    </a:lnTo>
                    <a:lnTo>
                      <a:pt x="52" y="34"/>
                    </a:lnTo>
                    <a:lnTo>
                      <a:pt x="65" y="25"/>
                    </a:lnTo>
                    <a:lnTo>
                      <a:pt x="77" y="15"/>
                    </a:lnTo>
                    <a:lnTo>
                      <a:pt x="89" y="9"/>
                    </a:lnTo>
                    <a:lnTo>
                      <a:pt x="102" y="6"/>
                    </a:lnTo>
                    <a:lnTo>
                      <a:pt x="117" y="3"/>
                    </a:lnTo>
                    <a:lnTo>
                      <a:pt x="133" y="0"/>
                    </a:lnTo>
                    <a:lnTo>
                      <a:pt x="145" y="0"/>
                    </a:lnTo>
                    <a:lnTo>
                      <a:pt x="161" y="0"/>
                    </a:lnTo>
                    <a:lnTo>
                      <a:pt x="176" y="3"/>
                    </a:lnTo>
                    <a:lnTo>
                      <a:pt x="188" y="6"/>
                    </a:lnTo>
                    <a:lnTo>
                      <a:pt x="204" y="9"/>
                    </a:lnTo>
                    <a:lnTo>
                      <a:pt x="216" y="15"/>
                    </a:lnTo>
                    <a:lnTo>
                      <a:pt x="228" y="25"/>
                    </a:lnTo>
                    <a:lnTo>
                      <a:pt x="241" y="34"/>
                    </a:lnTo>
                    <a:lnTo>
                      <a:pt x="250" y="43"/>
                    </a:lnTo>
                    <a:lnTo>
                      <a:pt x="259" y="52"/>
                    </a:lnTo>
                    <a:lnTo>
                      <a:pt x="269" y="65"/>
                    </a:lnTo>
                    <a:lnTo>
                      <a:pt x="275" y="74"/>
                    </a:lnTo>
                    <a:lnTo>
                      <a:pt x="281" y="90"/>
                    </a:lnTo>
                    <a:lnTo>
                      <a:pt x="284" y="102"/>
                    </a:lnTo>
                    <a:lnTo>
                      <a:pt x="290" y="117"/>
                    </a:lnTo>
                    <a:lnTo>
                      <a:pt x="290" y="130"/>
                    </a:lnTo>
                    <a:lnTo>
                      <a:pt x="293" y="145"/>
                    </a:lnTo>
                    <a:lnTo>
                      <a:pt x="290" y="161"/>
                    </a:lnTo>
                    <a:lnTo>
                      <a:pt x="290" y="176"/>
                    </a:lnTo>
                    <a:lnTo>
                      <a:pt x="284" y="188"/>
                    </a:lnTo>
                    <a:lnTo>
                      <a:pt x="281" y="204"/>
                    </a:lnTo>
                    <a:lnTo>
                      <a:pt x="275" y="216"/>
                    </a:lnTo>
                    <a:lnTo>
                      <a:pt x="269" y="229"/>
                    </a:lnTo>
                    <a:lnTo>
                      <a:pt x="259" y="238"/>
                    </a:lnTo>
                    <a:lnTo>
                      <a:pt x="250" y="250"/>
                    </a:lnTo>
                    <a:lnTo>
                      <a:pt x="241" y="259"/>
                    </a:lnTo>
                    <a:lnTo>
                      <a:pt x="228" y="269"/>
                    </a:lnTo>
                    <a:lnTo>
                      <a:pt x="216" y="275"/>
                    </a:lnTo>
                    <a:lnTo>
                      <a:pt x="204" y="281"/>
                    </a:lnTo>
                    <a:lnTo>
                      <a:pt x="188" y="287"/>
                    </a:lnTo>
                    <a:lnTo>
                      <a:pt x="176" y="290"/>
                    </a:lnTo>
                    <a:lnTo>
                      <a:pt x="161" y="290"/>
                    </a:lnTo>
                    <a:lnTo>
                      <a:pt x="145" y="29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92" name="Freeform 54"/>
              <p:cNvSpPr>
                <a:spLocks/>
              </p:cNvSpPr>
              <p:nvPr/>
            </p:nvSpPr>
            <p:spPr bwMode="auto">
              <a:xfrm>
                <a:off x="3620" y="1979"/>
                <a:ext cx="31" cy="31"/>
              </a:xfrm>
              <a:custGeom>
                <a:avLst/>
                <a:gdLst>
                  <a:gd name="T0" fmla="*/ 15 w 31"/>
                  <a:gd name="T1" fmla="*/ 31 h 31"/>
                  <a:gd name="T2" fmla="*/ 18 w 31"/>
                  <a:gd name="T3" fmla="*/ 27 h 31"/>
                  <a:gd name="T4" fmla="*/ 21 w 31"/>
                  <a:gd name="T5" fmla="*/ 27 h 31"/>
                  <a:gd name="T6" fmla="*/ 24 w 31"/>
                  <a:gd name="T7" fmla="*/ 27 h 31"/>
                  <a:gd name="T8" fmla="*/ 27 w 31"/>
                  <a:gd name="T9" fmla="*/ 24 h 31"/>
                  <a:gd name="T10" fmla="*/ 27 w 31"/>
                  <a:gd name="T11" fmla="*/ 21 h 31"/>
                  <a:gd name="T12" fmla="*/ 31 w 31"/>
                  <a:gd name="T13" fmla="*/ 21 h 31"/>
                  <a:gd name="T14" fmla="*/ 31 w 31"/>
                  <a:gd name="T15" fmla="*/ 18 h 31"/>
                  <a:gd name="T16" fmla="*/ 31 w 31"/>
                  <a:gd name="T17" fmla="*/ 15 h 31"/>
                  <a:gd name="T18" fmla="*/ 31 w 31"/>
                  <a:gd name="T19" fmla="*/ 12 h 31"/>
                  <a:gd name="T20" fmla="*/ 31 w 31"/>
                  <a:gd name="T21" fmla="*/ 9 h 31"/>
                  <a:gd name="T22" fmla="*/ 27 w 31"/>
                  <a:gd name="T23" fmla="*/ 6 h 31"/>
                  <a:gd name="T24" fmla="*/ 27 w 31"/>
                  <a:gd name="T25" fmla="*/ 3 h 31"/>
                  <a:gd name="T26" fmla="*/ 24 w 31"/>
                  <a:gd name="T27" fmla="*/ 3 h 31"/>
                  <a:gd name="T28" fmla="*/ 21 w 31"/>
                  <a:gd name="T29" fmla="*/ 0 h 31"/>
                  <a:gd name="T30" fmla="*/ 18 w 31"/>
                  <a:gd name="T31" fmla="*/ 0 h 31"/>
                  <a:gd name="T32" fmla="*/ 15 w 31"/>
                  <a:gd name="T33" fmla="*/ 0 h 31"/>
                  <a:gd name="T34" fmla="*/ 12 w 31"/>
                  <a:gd name="T35" fmla="*/ 0 h 31"/>
                  <a:gd name="T36" fmla="*/ 9 w 31"/>
                  <a:gd name="T37" fmla="*/ 0 h 31"/>
                  <a:gd name="T38" fmla="*/ 6 w 31"/>
                  <a:gd name="T39" fmla="*/ 3 h 31"/>
                  <a:gd name="T40" fmla="*/ 6 w 31"/>
                  <a:gd name="T41" fmla="*/ 3 h 31"/>
                  <a:gd name="T42" fmla="*/ 3 w 31"/>
                  <a:gd name="T43" fmla="*/ 6 h 31"/>
                  <a:gd name="T44" fmla="*/ 3 w 31"/>
                  <a:gd name="T45" fmla="*/ 9 h 31"/>
                  <a:gd name="T46" fmla="*/ 3 w 31"/>
                  <a:gd name="T47" fmla="*/ 12 h 31"/>
                  <a:gd name="T48" fmla="*/ 0 w 31"/>
                  <a:gd name="T49" fmla="*/ 15 h 31"/>
                  <a:gd name="T50" fmla="*/ 3 w 31"/>
                  <a:gd name="T51" fmla="*/ 18 h 31"/>
                  <a:gd name="T52" fmla="*/ 3 w 31"/>
                  <a:gd name="T53" fmla="*/ 21 h 31"/>
                  <a:gd name="T54" fmla="*/ 3 w 31"/>
                  <a:gd name="T55" fmla="*/ 21 h 31"/>
                  <a:gd name="T56" fmla="*/ 6 w 31"/>
                  <a:gd name="T57" fmla="*/ 24 h 31"/>
                  <a:gd name="T58" fmla="*/ 6 w 31"/>
                  <a:gd name="T59" fmla="*/ 27 h 31"/>
                  <a:gd name="T60" fmla="*/ 9 w 31"/>
                  <a:gd name="T61" fmla="*/ 27 h 31"/>
                  <a:gd name="T62" fmla="*/ 12 w 31"/>
                  <a:gd name="T63" fmla="*/ 27 h 31"/>
                  <a:gd name="T64" fmla="*/ 15 w 31"/>
                  <a:gd name="T65" fmla="*/ 31 h 31"/>
                  <a:gd name="T66" fmla="*/ 15 w 31"/>
                  <a:gd name="T67" fmla="*/ 31 h 3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1"/>
                  <a:gd name="T103" fmla="*/ 0 h 31"/>
                  <a:gd name="T104" fmla="*/ 31 w 31"/>
                  <a:gd name="T105" fmla="*/ 31 h 3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1" h="31">
                    <a:moveTo>
                      <a:pt x="15" y="31"/>
                    </a:moveTo>
                    <a:lnTo>
                      <a:pt x="18" y="27"/>
                    </a:lnTo>
                    <a:lnTo>
                      <a:pt x="21" y="27"/>
                    </a:lnTo>
                    <a:lnTo>
                      <a:pt x="24" y="27"/>
                    </a:lnTo>
                    <a:lnTo>
                      <a:pt x="27" y="24"/>
                    </a:lnTo>
                    <a:lnTo>
                      <a:pt x="27" y="21"/>
                    </a:lnTo>
                    <a:lnTo>
                      <a:pt x="31" y="21"/>
                    </a:lnTo>
                    <a:lnTo>
                      <a:pt x="31" y="18"/>
                    </a:lnTo>
                    <a:lnTo>
                      <a:pt x="31" y="15"/>
                    </a:lnTo>
                    <a:lnTo>
                      <a:pt x="31" y="12"/>
                    </a:lnTo>
                    <a:lnTo>
                      <a:pt x="31" y="9"/>
                    </a:lnTo>
                    <a:lnTo>
                      <a:pt x="27" y="6"/>
                    </a:lnTo>
                    <a:lnTo>
                      <a:pt x="27" y="3"/>
                    </a:lnTo>
                    <a:lnTo>
                      <a:pt x="24" y="3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6" y="3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3" y="12"/>
                    </a:lnTo>
                    <a:lnTo>
                      <a:pt x="0" y="15"/>
                    </a:lnTo>
                    <a:lnTo>
                      <a:pt x="3" y="18"/>
                    </a:lnTo>
                    <a:lnTo>
                      <a:pt x="3" y="21"/>
                    </a:lnTo>
                    <a:lnTo>
                      <a:pt x="6" y="24"/>
                    </a:lnTo>
                    <a:lnTo>
                      <a:pt x="6" y="27"/>
                    </a:lnTo>
                    <a:lnTo>
                      <a:pt x="9" y="27"/>
                    </a:lnTo>
                    <a:lnTo>
                      <a:pt x="12" y="27"/>
                    </a:lnTo>
                    <a:lnTo>
                      <a:pt x="15" y="31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93" name="Freeform 55"/>
              <p:cNvSpPr>
                <a:spLocks/>
              </p:cNvSpPr>
              <p:nvPr/>
            </p:nvSpPr>
            <p:spPr bwMode="auto">
              <a:xfrm>
                <a:off x="3672" y="1991"/>
                <a:ext cx="31" cy="31"/>
              </a:xfrm>
              <a:custGeom>
                <a:avLst/>
                <a:gdLst>
                  <a:gd name="T0" fmla="*/ 9 w 31"/>
                  <a:gd name="T1" fmla="*/ 31 h 31"/>
                  <a:gd name="T2" fmla="*/ 12 w 31"/>
                  <a:gd name="T3" fmla="*/ 31 h 31"/>
                  <a:gd name="T4" fmla="*/ 16 w 31"/>
                  <a:gd name="T5" fmla="*/ 31 h 31"/>
                  <a:gd name="T6" fmla="*/ 19 w 31"/>
                  <a:gd name="T7" fmla="*/ 31 h 31"/>
                  <a:gd name="T8" fmla="*/ 22 w 31"/>
                  <a:gd name="T9" fmla="*/ 31 h 31"/>
                  <a:gd name="T10" fmla="*/ 22 w 31"/>
                  <a:gd name="T11" fmla="*/ 31 h 31"/>
                  <a:gd name="T12" fmla="*/ 25 w 31"/>
                  <a:gd name="T13" fmla="*/ 28 h 31"/>
                  <a:gd name="T14" fmla="*/ 28 w 31"/>
                  <a:gd name="T15" fmla="*/ 25 h 31"/>
                  <a:gd name="T16" fmla="*/ 28 w 31"/>
                  <a:gd name="T17" fmla="*/ 25 h 31"/>
                  <a:gd name="T18" fmla="*/ 31 w 31"/>
                  <a:gd name="T19" fmla="*/ 19 h 31"/>
                  <a:gd name="T20" fmla="*/ 31 w 31"/>
                  <a:gd name="T21" fmla="*/ 12 h 31"/>
                  <a:gd name="T22" fmla="*/ 28 w 31"/>
                  <a:gd name="T23" fmla="*/ 6 h 31"/>
                  <a:gd name="T24" fmla="*/ 25 w 31"/>
                  <a:gd name="T25" fmla="*/ 3 h 31"/>
                  <a:gd name="T26" fmla="*/ 22 w 31"/>
                  <a:gd name="T27" fmla="*/ 3 h 31"/>
                  <a:gd name="T28" fmla="*/ 19 w 31"/>
                  <a:gd name="T29" fmla="*/ 0 h 31"/>
                  <a:gd name="T30" fmla="*/ 16 w 31"/>
                  <a:gd name="T31" fmla="*/ 0 h 31"/>
                  <a:gd name="T32" fmla="*/ 12 w 31"/>
                  <a:gd name="T33" fmla="*/ 3 h 31"/>
                  <a:gd name="T34" fmla="*/ 9 w 31"/>
                  <a:gd name="T35" fmla="*/ 3 h 31"/>
                  <a:gd name="T36" fmla="*/ 6 w 31"/>
                  <a:gd name="T37" fmla="*/ 6 h 31"/>
                  <a:gd name="T38" fmla="*/ 6 w 31"/>
                  <a:gd name="T39" fmla="*/ 6 h 31"/>
                  <a:gd name="T40" fmla="*/ 3 w 31"/>
                  <a:gd name="T41" fmla="*/ 9 h 31"/>
                  <a:gd name="T42" fmla="*/ 0 w 31"/>
                  <a:gd name="T43" fmla="*/ 15 h 31"/>
                  <a:gd name="T44" fmla="*/ 3 w 31"/>
                  <a:gd name="T45" fmla="*/ 22 h 31"/>
                  <a:gd name="T46" fmla="*/ 3 w 31"/>
                  <a:gd name="T47" fmla="*/ 25 h 31"/>
                  <a:gd name="T48" fmla="*/ 9 w 31"/>
                  <a:gd name="T49" fmla="*/ 31 h 31"/>
                  <a:gd name="T50" fmla="*/ 9 w 31"/>
                  <a:gd name="T51" fmla="*/ 31 h 3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31"/>
                  <a:gd name="T79" fmla="*/ 0 h 31"/>
                  <a:gd name="T80" fmla="*/ 31 w 31"/>
                  <a:gd name="T81" fmla="*/ 31 h 3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31" h="31">
                    <a:moveTo>
                      <a:pt x="9" y="31"/>
                    </a:moveTo>
                    <a:lnTo>
                      <a:pt x="12" y="31"/>
                    </a:lnTo>
                    <a:lnTo>
                      <a:pt x="16" y="31"/>
                    </a:lnTo>
                    <a:lnTo>
                      <a:pt x="19" y="31"/>
                    </a:lnTo>
                    <a:lnTo>
                      <a:pt x="22" y="31"/>
                    </a:lnTo>
                    <a:lnTo>
                      <a:pt x="25" y="28"/>
                    </a:lnTo>
                    <a:lnTo>
                      <a:pt x="28" y="25"/>
                    </a:lnTo>
                    <a:lnTo>
                      <a:pt x="31" y="19"/>
                    </a:lnTo>
                    <a:lnTo>
                      <a:pt x="31" y="12"/>
                    </a:lnTo>
                    <a:lnTo>
                      <a:pt x="28" y="6"/>
                    </a:lnTo>
                    <a:lnTo>
                      <a:pt x="25" y="3"/>
                    </a:lnTo>
                    <a:lnTo>
                      <a:pt x="22" y="3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2" y="3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3" y="9"/>
                    </a:lnTo>
                    <a:lnTo>
                      <a:pt x="0" y="15"/>
                    </a:lnTo>
                    <a:lnTo>
                      <a:pt x="3" y="22"/>
                    </a:lnTo>
                    <a:lnTo>
                      <a:pt x="3" y="25"/>
                    </a:lnTo>
                    <a:lnTo>
                      <a:pt x="9" y="31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94" name="Freeform 56"/>
              <p:cNvSpPr>
                <a:spLocks/>
              </p:cNvSpPr>
              <p:nvPr/>
            </p:nvSpPr>
            <p:spPr bwMode="auto">
              <a:xfrm>
                <a:off x="3712" y="2031"/>
                <a:ext cx="31" cy="31"/>
              </a:xfrm>
              <a:custGeom>
                <a:avLst/>
                <a:gdLst>
                  <a:gd name="T0" fmla="*/ 3 w 31"/>
                  <a:gd name="T1" fmla="*/ 22 h 31"/>
                  <a:gd name="T2" fmla="*/ 3 w 31"/>
                  <a:gd name="T3" fmla="*/ 25 h 31"/>
                  <a:gd name="T4" fmla="*/ 6 w 31"/>
                  <a:gd name="T5" fmla="*/ 28 h 31"/>
                  <a:gd name="T6" fmla="*/ 10 w 31"/>
                  <a:gd name="T7" fmla="*/ 28 h 31"/>
                  <a:gd name="T8" fmla="*/ 13 w 31"/>
                  <a:gd name="T9" fmla="*/ 31 h 31"/>
                  <a:gd name="T10" fmla="*/ 16 w 31"/>
                  <a:gd name="T11" fmla="*/ 31 h 31"/>
                  <a:gd name="T12" fmla="*/ 19 w 31"/>
                  <a:gd name="T13" fmla="*/ 31 h 31"/>
                  <a:gd name="T14" fmla="*/ 19 w 31"/>
                  <a:gd name="T15" fmla="*/ 28 h 31"/>
                  <a:gd name="T16" fmla="*/ 22 w 31"/>
                  <a:gd name="T17" fmla="*/ 28 h 31"/>
                  <a:gd name="T18" fmla="*/ 28 w 31"/>
                  <a:gd name="T19" fmla="*/ 25 h 31"/>
                  <a:gd name="T20" fmla="*/ 31 w 31"/>
                  <a:gd name="T21" fmla="*/ 19 h 31"/>
                  <a:gd name="T22" fmla="*/ 31 w 31"/>
                  <a:gd name="T23" fmla="*/ 13 h 31"/>
                  <a:gd name="T24" fmla="*/ 28 w 31"/>
                  <a:gd name="T25" fmla="*/ 9 h 31"/>
                  <a:gd name="T26" fmla="*/ 28 w 31"/>
                  <a:gd name="T27" fmla="*/ 6 h 31"/>
                  <a:gd name="T28" fmla="*/ 25 w 31"/>
                  <a:gd name="T29" fmla="*/ 3 h 31"/>
                  <a:gd name="T30" fmla="*/ 22 w 31"/>
                  <a:gd name="T31" fmla="*/ 3 h 31"/>
                  <a:gd name="T32" fmla="*/ 19 w 31"/>
                  <a:gd name="T33" fmla="*/ 0 h 31"/>
                  <a:gd name="T34" fmla="*/ 16 w 31"/>
                  <a:gd name="T35" fmla="*/ 0 h 31"/>
                  <a:gd name="T36" fmla="*/ 13 w 31"/>
                  <a:gd name="T37" fmla="*/ 0 h 31"/>
                  <a:gd name="T38" fmla="*/ 10 w 31"/>
                  <a:gd name="T39" fmla="*/ 0 h 31"/>
                  <a:gd name="T40" fmla="*/ 6 w 31"/>
                  <a:gd name="T41" fmla="*/ 3 h 31"/>
                  <a:gd name="T42" fmla="*/ 3 w 31"/>
                  <a:gd name="T43" fmla="*/ 6 h 31"/>
                  <a:gd name="T44" fmla="*/ 0 w 31"/>
                  <a:gd name="T45" fmla="*/ 13 h 31"/>
                  <a:gd name="T46" fmla="*/ 0 w 31"/>
                  <a:gd name="T47" fmla="*/ 16 h 31"/>
                  <a:gd name="T48" fmla="*/ 3 w 31"/>
                  <a:gd name="T49" fmla="*/ 22 h 31"/>
                  <a:gd name="T50" fmla="*/ 3 w 31"/>
                  <a:gd name="T51" fmla="*/ 22 h 3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31"/>
                  <a:gd name="T79" fmla="*/ 0 h 31"/>
                  <a:gd name="T80" fmla="*/ 31 w 31"/>
                  <a:gd name="T81" fmla="*/ 31 h 3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31" h="31">
                    <a:moveTo>
                      <a:pt x="3" y="22"/>
                    </a:moveTo>
                    <a:lnTo>
                      <a:pt x="3" y="25"/>
                    </a:lnTo>
                    <a:lnTo>
                      <a:pt x="6" y="28"/>
                    </a:lnTo>
                    <a:lnTo>
                      <a:pt x="10" y="28"/>
                    </a:lnTo>
                    <a:lnTo>
                      <a:pt x="13" y="31"/>
                    </a:lnTo>
                    <a:lnTo>
                      <a:pt x="16" y="31"/>
                    </a:lnTo>
                    <a:lnTo>
                      <a:pt x="19" y="31"/>
                    </a:lnTo>
                    <a:lnTo>
                      <a:pt x="19" y="28"/>
                    </a:lnTo>
                    <a:lnTo>
                      <a:pt x="22" y="28"/>
                    </a:lnTo>
                    <a:lnTo>
                      <a:pt x="28" y="25"/>
                    </a:lnTo>
                    <a:lnTo>
                      <a:pt x="31" y="19"/>
                    </a:lnTo>
                    <a:lnTo>
                      <a:pt x="31" y="13"/>
                    </a:lnTo>
                    <a:lnTo>
                      <a:pt x="28" y="9"/>
                    </a:lnTo>
                    <a:lnTo>
                      <a:pt x="28" y="6"/>
                    </a:lnTo>
                    <a:lnTo>
                      <a:pt x="25" y="3"/>
                    </a:lnTo>
                    <a:lnTo>
                      <a:pt x="22" y="3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6" y="3"/>
                    </a:lnTo>
                    <a:lnTo>
                      <a:pt x="3" y="6"/>
                    </a:lnTo>
                    <a:lnTo>
                      <a:pt x="0" y="13"/>
                    </a:lnTo>
                    <a:lnTo>
                      <a:pt x="0" y="16"/>
                    </a:lnTo>
                    <a:lnTo>
                      <a:pt x="3" y="22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95" name="Freeform 57"/>
              <p:cNvSpPr>
                <a:spLocks/>
              </p:cNvSpPr>
              <p:nvPr/>
            </p:nvSpPr>
            <p:spPr bwMode="auto">
              <a:xfrm>
                <a:off x="3728" y="2084"/>
                <a:ext cx="31" cy="31"/>
              </a:xfrm>
              <a:custGeom>
                <a:avLst/>
                <a:gdLst>
                  <a:gd name="T0" fmla="*/ 0 w 31"/>
                  <a:gd name="T1" fmla="*/ 15 h 31"/>
                  <a:gd name="T2" fmla="*/ 0 w 31"/>
                  <a:gd name="T3" fmla="*/ 18 h 31"/>
                  <a:gd name="T4" fmla="*/ 0 w 31"/>
                  <a:gd name="T5" fmla="*/ 21 h 31"/>
                  <a:gd name="T6" fmla="*/ 3 w 31"/>
                  <a:gd name="T7" fmla="*/ 24 h 31"/>
                  <a:gd name="T8" fmla="*/ 3 w 31"/>
                  <a:gd name="T9" fmla="*/ 24 h 31"/>
                  <a:gd name="T10" fmla="*/ 6 w 31"/>
                  <a:gd name="T11" fmla="*/ 28 h 31"/>
                  <a:gd name="T12" fmla="*/ 9 w 31"/>
                  <a:gd name="T13" fmla="*/ 31 h 31"/>
                  <a:gd name="T14" fmla="*/ 12 w 31"/>
                  <a:gd name="T15" fmla="*/ 31 h 31"/>
                  <a:gd name="T16" fmla="*/ 15 w 31"/>
                  <a:gd name="T17" fmla="*/ 31 h 31"/>
                  <a:gd name="T18" fmla="*/ 18 w 31"/>
                  <a:gd name="T19" fmla="*/ 31 h 31"/>
                  <a:gd name="T20" fmla="*/ 18 w 31"/>
                  <a:gd name="T21" fmla="*/ 31 h 31"/>
                  <a:gd name="T22" fmla="*/ 21 w 31"/>
                  <a:gd name="T23" fmla="*/ 28 h 31"/>
                  <a:gd name="T24" fmla="*/ 24 w 31"/>
                  <a:gd name="T25" fmla="*/ 24 h 31"/>
                  <a:gd name="T26" fmla="*/ 28 w 31"/>
                  <a:gd name="T27" fmla="*/ 24 h 31"/>
                  <a:gd name="T28" fmla="*/ 28 w 31"/>
                  <a:gd name="T29" fmla="*/ 21 h 31"/>
                  <a:gd name="T30" fmla="*/ 28 w 31"/>
                  <a:gd name="T31" fmla="*/ 18 h 31"/>
                  <a:gd name="T32" fmla="*/ 31 w 31"/>
                  <a:gd name="T33" fmla="*/ 15 h 31"/>
                  <a:gd name="T34" fmla="*/ 28 w 31"/>
                  <a:gd name="T35" fmla="*/ 12 h 31"/>
                  <a:gd name="T36" fmla="*/ 28 w 31"/>
                  <a:gd name="T37" fmla="*/ 9 h 31"/>
                  <a:gd name="T38" fmla="*/ 28 w 31"/>
                  <a:gd name="T39" fmla="*/ 6 h 31"/>
                  <a:gd name="T40" fmla="*/ 24 w 31"/>
                  <a:gd name="T41" fmla="*/ 6 h 31"/>
                  <a:gd name="T42" fmla="*/ 21 w 31"/>
                  <a:gd name="T43" fmla="*/ 3 h 31"/>
                  <a:gd name="T44" fmla="*/ 18 w 31"/>
                  <a:gd name="T45" fmla="*/ 0 h 31"/>
                  <a:gd name="T46" fmla="*/ 18 w 31"/>
                  <a:gd name="T47" fmla="*/ 0 h 31"/>
                  <a:gd name="T48" fmla="*/ 15 w 31"/>
                  <a:gd name="T49" fmla="*/ 0 h 31"/>
                  <a:gd name="T50" fmla="*/ 12 w 31"/>
                  <a:gd name="T51" fmla="*/ 0 h 31"/>
                  <a:gd name="T52" fmla="*/ 9 w 31"/>
                  <a:gd name="T53" fmla="*/ 0 h 31"/>
                  <a:gd name="T54" fmla="*/ 6 w 31"/>
                  <a:gd name="T55" fmla="*/ 3 h 31"/>
                  <a:gd name="T56" fmla="*/ 3 w 31"/>
                  <a:gd name="T57" fmla="*/ 6 h 31"/>
                  <a:gd name="T58" fmla="*/ 3 w 31"/>
                  <a:gd name="T59" fmla="*/ 6 h 31"/>
                  <a:gd name="T60" fmla="*/ 0 w 31"/>
                  <a:gd name="T61" fmla="*/ 9 h 31"/>
                  <a:gd name="T62" fmla="*/ 0 w 31"/>
                  <a:gd name="T63" fmla="*/ 12 h 31"/>
                  <a:gd name="T64" fmla="*/ 0 w 31"/>
                  <a:gd name="T65" fmla="*/ 15 h 31"/>
                  <a:gd name="T66" fmla="*/ 0 w 31"/>
                  <a:gd name="T67" fmla="*/ 15 h 3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1"/>
                  <a:gd name="T103" fmla="*/ 0 h 31"/>
                  <a:gd name="T104" fmla="*/ 31 w 31"/>
                  <a:gd name="T105" fmla="*/ 31 h 3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1" h="31">
                    <a:moveTo>
                      <a:pt x="0" y="15"/>
                    </a:moveTo>
                    <a:lnTo>
                      <a:pt x="0" y="18"/>
                    </a:lnTo>
                    <a:lnTo>
                      <a:pt x="0" y="21"/>
                    </a:lnTo>
                    <a:lnTo>
                      <a:pt x="3" y="24"/>
                    </a:lnTo>
                    <a:lnTo>
                      <a:pt x="6" y="28"/>
                    </a:lnTo>
                    <a:lnTo>
                      <a:pt x="9" y="31"/>
                    </a:lnTo>
                    <a:lnTo>
                      <a:pt x="12" y="31"/>
                    </a:lnTo>
                    <a:lnTo>
                      <a:pt x="15" y="31"/>
                    </a:lnTo>
                    <a:lnTo>
                      <a:pt x="18" y="31"/>
                    </a:lnTo>
                    <a:lnTo>
                      <a:pt x="21" y="28"/>
                    </a:lnTo>
                    <a:lnTo>
                      <a:pt x="24" y="24"/>
                    </a:lnTo>
                    <a:lnTo>
                      <a:pt x="28" y="24"/>
                    </a:lnTo>
                    <a:lnTo>
                      <a:pt x="28" y="21"/>
                    </a:lnTo>
                    <a:lnTo>
                      <a:pt x="28" y="18"/>
                    </a:lnTo>
                    <a:lnTo>
                      <a:pt x="31" y="15"/>
                    </a:lnTo>
                    <a:lnTo>
                      <a:pt x="28" y="12"/>
                    </a:lnTo>
                    <a:lnTo>
                      <a:pt x="28" y="9"/>
                    </a:lnTo>
                    <a:lnTo>
                      <a:pt x="28" y="6"/>
                    </a:lnTo>
                    <a:lnTo>
                      <a:pt x="24" y="6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6" y="3"/>
                    </a:lnTo>
                    <a:lnTo>
                      <a:pt x="3" y="6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96" name="Freeform 58"/>
              <p:cNvSpPr>
                <a:spLocks/>
              </p:cNvSpPr>
              <p:nvPr/>
            </p:nvSpPr>
            <p:spPr bwMode="auto">
              <a:xfrm>
                <a:off x="3712" y="2136"/>
                <a:ext cx="31" cy="31"/>
              </a:xfrm>
              <a:custGeom>
                <a:avLst/>
                <a:gdLst>
                  <a:gd name="T0" fmla="*/ 3 w 31"/>
                  <a:gd name="T1" fmla="*/ 10 h 31"/>
                  <a:gd name="T2" fmla="*/ 0 w 31"/>
                  <a:gd name="T3" fmla="*/ 16 h 31"/>
                  <a:gd name="T4" fmla="*/ 0 w 31"/>
                  <a:gd name="T5" fmla="*/ 22 h 31"/>
                  <a:gd name="T6" fmla="*/ 3 w 31"/>
                  <a:gd name="T7" fmla="*/ 25 h 31"/>
                  <a:gd name="T8" fmla="*/ 10 w 31"/>
                  <a:gd name="T9" fmla="*/ 31 h 31"/>
                  <a:gd name="T10" fmla="*/ 13 w 31"/>
                  <a:gd name="T11" fmla="*/ 31 h 31"/>
                  <a:gd name="T12" fmla="*/ 16 w 31"/>
                  <a:gd name="T13" fmla="*/ 31 h 31"/>
                  <a:gd name="T14" fmla="*/ 19 w 31"/>
                  <a:gd name="T15" fmla="*/ 31 h 31"/>
                  <a:gd name="T16" fmla="*/ 19 w 31"/>
                  <a:gd name="T17" fmla="*/ 31 h 31"/>
                  <a:gd name="T18" fmla="*/ 22 w 31"/>
                  <a:gd name="T19" fmla="*/ 31 h 31"/>
                  <a:gd name="T20" fmla="*/ 25 w 31"/>
                  <a:gd name="T21" fmla="*/ 28 h 31"/>
                  <a:gd name="T22" fmla="*/ 28 w 31"/>
                  <a:gd name="T23" fmla="*/ 28 h 31"/>
                  <a:gd name="T24" fmla="*/ 28 w 31"/>
                  <a:gd name="T25" fmla="*/ 25 h 31"/>
                  <a:gd name="T26" fmla="*/ 31 w 31"/>
                  <a:gd name="T27" fmla="*/ 19 h 31"/>
                  <a:gd name="T28" fmla="*/ 31 w 31"/>
                  <a:gd name="T29" fmla="*/ 13 h 31"/>
                  <a:gd name="T30" fmla="*/ 28 w 31"/>
                  <a:gd name="T31" fmla="*/ 6 h 31"/>
                  <a:gd name="T32" fmla="*/ 25 w 31"/>
                  <a:gd name="T33" fmla="*/ 3 h 31"/>
                  <a:gd name="T34" fmla="*/ 22 w 31"/>
                  <a:gd name="T35" fmla="*/ 3 h 31"/>
                  <a:gd name="T36" fmla="*/ 19 w 31"/>
                  <a:gd name="T37" fmla="*/ 0 h 31"/>
                  <a:gd name="T38" fmla="*/ 16 w 31"/>
                  <a:gd name="T39" fmla="*/ 0 h 31"/>
                  <a:gd name="T40" fmla="*/ 13 w 31"/>
                  <a:gd name="T41" fmla="*/ 0 h 31"/>
                  <a:gd name="T42" fmla="*/ 10 w 31"/>
                  <a:gd name="T43" fmla="*/ 3 h 31"/>
                  <a:gd name="T44" fmla="*/ 6 w 31"/>
                  <a:gd name="T45" fmla="*/ 3 h 31"/>
                  <a:gd name="T46" fmla="*/ 3 w 31"/>
                  <a:gd name="T47" fmla="*/ 6 h 31"/>
                  <a:gd name="T48" fmla="*/ 3 w 31"/>
                  <a:gd name="T49" fmla="*/ 10 h 31"/>
                  <a:gd name="T50" fmla="*/ 3 w 31"/>
                  <a:gd name="T51" fmla="*/ 10 h 3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31"/>
                  <a:gd name="T79" fmla="*/ 0 h 31"/>
                  <a:gd name="T80" fmla="*/ 31 w 31"/>
                  <a:gd name="T81" fmla="*/ 31 h 3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31" h="31">
                    <a:moveTo>
                      <a:pt x="3" y="10"/>
                    </a:moveTo>
                    <a:lnTo>
                      <a:pt x="0" y="16"/>
                    </a:lnTo>
                    <a:lnTo>
                      <a:pt x="0" y="22"/>
                    </a:lnTo>
                    <a:lnTo>
                      <a:pt x="3" y="25"/>
                    </a:lnTo>
                    <a:lnTo>
                      <a:pt x="10" y="31"/>
                    </a:lnTo>
                    <a:lnTo>
                      <a:pt x="13" y="31"/>
                    </a:lnTo>
                    <a:lnTo>
                      <a:pt x="16" y="31"/>
                    </a:lnTo>
                    <a:lnTo>
                      <a:pt x="19" y="31"/>
                    </a:lnTo>
                    <a:lnTo>
                      <a:pt x="22" y="31"/>
                    </a:lnTo>
                    <a:lnTo>
                      <a:pt x="25" y="28"/>
                    </a:lnTo>
                    <a:lnTo>
                      <a:pt x="28" y="28"/>
                    </a:lnTo>
                    <a:lnTo>
                      <a:pt x="28" y="25"/>
                    </a:lnTo>
                    <a:lnTo>
                      <a:pt x="31" y="19"/>
                    </a:lnTo>
                    <a:lnTo>
                      <a:pt x="31" y="13"/>
                    </a:lnTo>
                    <a:lnTo>
                      <a:pt x="28" y="6"/>
                    </a:lnTo>
                    <a:lnTo>
                      <a:pt x="25" y="3"/>
                    </a:lnTo>
                    <a:lnTo>
                      <a:pt x="22" y="3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10" y="3"/>
                    </a:lnTo>
                    <a:lnTo>
                      <a:pt x="6" y="3"/>
                    </a:lnTo>
                    <a:lnTo>
                      <a:pt x="3" y="6"/>
                    </a:ln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97" name="Freeform 59"/>
              <p:cNvSpPr>
                <a:spLocks/>
              </p:cNvSpPr>
              <p:nvPr/>
            </p:nvSpPr>
            <p:spPr bwMode="auto">
              <a:xfrm>
                <a:off x="3675" y="2176"/>
                <a:ext cx="28" cy="31"/>
              </a:xfrm>
              <a:custGeom>
                <a:avLst/>
                <a:gdLst>
                  <a:gd name="T0" fmla="*/ 6 w 28"/>
                  <a:gd name="T1" fmla="*/ 4 h 31"/>
                  <a:gd name="T2" fmla="*/ 3 w 28"/>
                  <a:gd name="T3" fmla="*/ 7 h 31"/>
                  <a:gd name="T4" fmla="*/ 0 w 28"/>
                  <a:gd name="T5" fmla="*/ 13 h 31"/>
                  <a:gd name="T6" fmla="*/ 0 w 28"/>
                  <a:gd name="T7" fmla="*/ 19 h 31"/>
                  <a:gd name="T8" fmla="*/ 0 w 28"/>
                  <a:gd name="T9" fmla="*/ 22 h 31"/>
                  <a:gd name="T10" fmla="*/ 3 w 28"/>
                  <a:gd name="T11" fmla="*/ 25 h 31"/>
                  <a:gd name="T12" fmla="*/ 6 w 28"/>
                  <a:gd name="T13" fmla="*/ 28 h 31"/>
                  <a:gd name="T14" fmla="*/ 9 w 28"/>
                  <a:gd name="T15" fmla="*/ 28 h 31"/>
                  <a:gd name="T16" fmla="*/ 9 w 28"/>
                  <a:gd name="T17" fmla="*/ 31 h 31"/>
                  <a:gd name="T18" fmla="*/ 13 w 28"/>
                  <a:gd name="T19" fmla="*/ 31 h 31"/>
                  <a:gd name="T20" fmla="*/ 16 w 28"/>
                  <a:gd name="T21" fmla="*/ 31 h 31"/>
                  <a:gd name="T22" fmla="*/ 19 w 28"/>
                  <a:gd name="T23" fmla="*/ 28 h 31"/>
                  <a:gd name="T24" fmla="*/ 22 w 28"/>
                  <a:gd name="T25" fmla="*/ 28 h 31"/>
                  <a:gd name="T26" fmla="*/ 25 w 28"/>
                  <a:gd name="T27" fmla="*/ 25 h 31"/>
                  <a:gd name="T28" fmla="*/ 28 w 28"/>
                  <a:gd name="T29" fmla="*/ 19 h 31"/>
                  <a:gd name="T30" fmla="*/ 28 w 28"/>
                  <a:gd name="T31" fmla="*/ 13 h 31"/>
                  <a:gd name="T32" fmla="*/ 28 w 28"/>
                  <a:gd name="T33" fmla="*/ 7 h 31"/>
                  <a:gd name="T34" fmla="*/ 25 w 28"/>
                  <a:gd name="T35" fmla="*/ 7 h 31"/>
                  <a:gd name="T36" fmla="*/ 25 w 28"/>
                  <a:gd name="T37" fmla="*/ 4 h 31"/>
                  <a:gd name="T38" fmla="*/ 22 w 28"/>
                  <a:gd name="T39" fmla="*/ 4 h 31"/>
                  <a:gd name="T40" fmla="*/ 19 w 28"/>
                  <a:gd name="T41" fmla="*/ 0 h 31"/>
                  <a:gd name="T42" fmla="*/ 16 w 28"/>
                  <a:gd name="T43" fmla="*/ 0 h 31"/>
                  <a:gd name="T44" fmla="*/ 13 w 28"/>
                  <a:gd name="T45" fmla="*/ 0 h 31"/>
                  <a:gd name="T46" fmla="*/ 9 w 28"/>
                  <a:gd name="T47" fmla="*/ 0 h 31"/>
                  <a:gd name="T48" fmla="*/ 6 w 28"/>
                  <a:gd name="T49" fmla="*/ 4 h 31"/>
                  <a:gd name="T50" fmla="*/ 6 w 28"/>
                  <a:gd name="T51" fmla="*/ 4 h 3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8"/>
                  <a:gd name="T79" fmla="*/ 0 h 31"/>
                  <a:gd name="T80" fmla="*/ 28 w 28"/>
                  <a:gd name="T81" fmla="*/ 31 h 3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8" h="31">
                    <a:moveTo>
                      <a:pt x="6" y="4"/>
                    </a:moveTo>
                    <a:lnTo>
                      <a:pt x="3" y="7"/>
                    </a:lnTo>
                    <a:lnTo>
                      <a:pt x="0" y="13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3" y="25"/>
                    </a:lnTo>
                    <a:lnTo>
                      <a:pt x="6" y="28"/>
                    </a:lnTo>
                    <a:lnTo>
                      <a:pt x="9" y="28"/>
                    </a:lnTo>
                    <a:lnTo>
                      <a:pt x="9" y="31"/>
                    </a:lnTo>
                    <a:lnTo>
                      <a:pt x="13" y="31"/>
                    </a:lnTo>
                    <a:lnTo>
                      <a:pt x="16" y="31"/>
                    </a:lnTo>
                    <a:lnTo>
                      <a:pt x="19" y="28"/>
                    </a:lnTo>
                    <a:lnTo>
                      <a:pt x="22" y="28"/>
                    </a:lnTo>
                    <a:lnTo>
                      <a:pt x="25" y="25"/>
                    </a:lnTo>
                    <a:lnTo>
                      <a:pt x="28" y="19"/>
                    </a:lnTo>
                    <a:lnTo>
                      <a:pt x="28" y="13"/>
                    </a:lnTo>
                    <a:lnTo>
                      <a:pt x="28" y="7"/>
                    </a:lnTo>
                    <a:lnTo>
                      <a:pt x="25" y="7"/>
                    </a:lnTo>
                    <a:lnTo>
                      <a:pt x="25" y="4"/>
                    </a:lnTo>
                    <a:lnTo>
                      <a:pt x="22" y="4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9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98" name="Freeform 60"/>
              <p:cNvSpPr>
                <a:spLocks/>
              </p:cNvSpPr>
              <p:nvPr/>
            </p:nvSpPr>
            <p:spPr bwMode="auto">
              <a:xfrm>
                <a:off x="3623" y="2192"/>
                <a:ext cx="28" cy="28"/>
              </a:xfrm>
              <a:custGeom>
                <a:avLst/>
                <a:gdLst>
                  <a:gd name="T0" fmla="*/ 15 w 28"/>
                  <a:gd name="T1" fmla="*/ 0 h 28"/>
                  <a:gd name="T2" fmla="*/ 12 w 28"/>
                  <a:gd name="T3" fmla="*/ 0 h 28"/>
                  <a:gd name="T4" fmla="*/ 9 w 28"/>
                  <a:gd name="T5" fmla="*/ 0 h 28"/>
                  <a:gd name="T6" fmla="*/ 6 w 28"/>
                  <a:gd name="T7" fmla="*/ 3 h 28"/>
                  <a:gd name="T8" fmla="*/ 3 w 28"/>
                  <a:gd name="T9" fmla="*/ 3 h 28"/>
                  <a:gd name="T10" fmla="*/ 0 w 28"/>
                  <a:gd name="T11" fmla="*/ 6 h 28"/>
                  <a:gd name="T12" fmla="*/ 0 w 28"/>
                  <a:gd name="T13" fmla="*/ 9 h 28"/>
                  <a:gd name="T14" fmla="*/ 0 w 28"/>
                  <a:gd name="T15" fmla="*/ 12 h 28"/>
                  <a:gd name="T16" fmla="*/ 0 w 28"/>
                  <a:gd name="T17" fmla="*/ 15 h 28"/>
                  <a:gd name="T18" fmla="*/ 0 w 28"/>
                  <a:gd name="T19" fmla="*/ 18 h 28"/>
                  <a:gd name="T20" fmla="*/ 0 w 28"/>
                  <a:gd name="T21" fmla="*/ 21 h 28"/>
                  <a:gd name="T22" fmla="*/ 0 w 28"/>
                  <a:gd name="T23" fmla="*/ 21 h 28"/>
                  <a:gd name="T24" fmla="*/ 3 w 28"/>
                  <a:gd name="T25" fmla="*/ 25 h 28"/>
                  <a:gd name="T26" fmla="*/ 6 w 28"/>
                  <a:gd name="T27" fmla="*/ 28 h 28"/>
                  <a:gd name="T28" fmla="*/ 9 w 28"/>
                  <a:gd name="T29" fmla="*/ 28 h 28"/>
                  <a:gd name="T30" fmla="*/ 12 w 28"/>
                  <a:gd name="T31" fmla="*/ 28 h 28"/>
                  <a:gd name="T32" fmla="*/ 15 w 28"/>
                  <a:gd name="T33" fmla="*/ 28 h 28"/>
                  <a:gd name="T34" fmla="*/ 15 w 28"/>
                  <a:gd name="T35" fmla="*/ 28 h 28"/>
                  <a:gd name="T36" fmla="*/ 18 w 28"/>
                  <a:gd name="T37" fmla="*/ 28 h 28"/>
                  <a:gd name="T38" fmla="*/ 21 w 28"/>
                  <a:gd name="T39" fmla="*/ 28 h 28"/>
                  <a:gd name="T40" fmla="*/ 24 w 28"/>
                  <a:gd name="T41" fmla="*/ 25 h 28"/>
                  <a:gd name="T42" fmla="*/ 28 w 28"/>
                  <a:gd name="T43" fmla="*/ 21 h 28"/>
                  <a:gd name="T44" fmla="*/ 28 w 28"/>
                  <a:gd name="T45" fmla="*/ 21 h 28"/>
                  <a:gd name="T46" fmla="*/ 28 w 28"/>
                  <a:gd name="T47" fmla="*/ 18 h 28"/>
                  <a:gd name="T48" fmla="*/ 28 w 28"/>
                  <a:gd name="T49" fmla="*/ 15 h 28"/>
                  <a:gd name="T50" fmla="*/ 28 w 28"/>
                  <a:gd name="T51" fmla="*/ 12 h 28"/>
                  <a:gd name="T52" fmla="*/ 28 w 28"/>
                  <a:gd name="T53" fmla="*/ 9 h 28"/>
                  <a:gd name="T54" fmla="*/ 28 w 28"/>
                  <a:gd name="T55" fmla="*/ 6 h 28"/>
                  <a:gd name="T56" fmla="*/ 24 w 28"/>
                  <a:gd name="T57" fmla="*/ 3 h 28"/>
                  <a:gd name="T58" fmla="*/ 21 w 28"/>
                  <a:gd name="T59" fmla="*/ 3 h 28"/>
                  <a:gd name="T60" fmla="*/ 18 w 28"/>
                  <a:gd name="T61" fmla="*/ 0 h 28"/>
                  <a:gd name="T62" fmla="*/ 15 w 28"/>
                  <a:gd name="T63" fmla="*/ 0 h 28"/>
                  <a:gd name="T64" fmla="*/ 15 w 28"/>
                  <a:gd name="T65" fmla="*/ 0 h 28"/>
                  <a:gd name="T66" fmla="*/ 15 w 28"/>
                  <a:gd name="T67" fmla="*/ 0 h 2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8"/>
                  <a:gd name="T103" fmla="*/ 0 h 28"/>
                  <a:gd name="T104" fmla="*/ 28 w 28"/>
                  <a:gd name="T105" fmla="*/ 28 h 28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8" h="28">
                    <a:moveTo>
                      <a:pt x="15" y="0"/>
                    </a:moveTo>
                    <a:lnTo>
                      <a:pt x="12" y="0"/>
                    </a:lnTo>
                    <a:lnTo>
                      <a:pt x="9" y="0"/>
                    </a:lnTo>
                    <a:lnTo>
                      <a:pt x="6" y="3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6" y="28"/>
                    </a:lnTo>
                    <a:lnTo>
                      <a:pt x="9" y="28"/>
                    </a:lnTo>
                    <a:lnTo>
                      <a:pt x="12" y="28"/>
                    </a:lnTo>
                    <a:lnTo>
                      <a:pt x="15" y="28"/>
                    </a:lnTo>
                    <a:lnTo>
                      <a:pt x="18" y="28"/>
                    </a:lnTo>
                    <a:lnTo>
                      <a:pt x="21" y="28"/>
                    </a:lnTo>
                    <a:lnTo>
                      <a:pt x="24" y="25"/>
                    </a:lnTo>
                    <a:lnTo>
                      <a:pt x="28" y="21"/>
                    </a:lnTo>
                    <a:lnTo>
                      <a:pt x="28" y="18"/>
                    </a:lnTo>
                    <a:lnTo>
                      <a:pt x="28" y="15"/>
                    </a:lnTo>
                    <a:lnTo>
                      <a:pt x="28" y="12"/>
                    </a:lnTo>
                    <a:lnTo>
                      <a:pt x="28" y="9"/>
                    </a:lnTo>
                    <a:lnTo>
                      <a:pt x="28" y="6"/>
                    </a:lnTo>
                    <a:lnTo>
                      <a:pt x="24" y="3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99" name="Freeform 61"/>
              <p:cNvSpPr>
                <a:spLocks/>
              </p:cNvSpPr>
              <p:nvPr/>
            </p:nvSpPr>
            <p:spPr bwMode="auto">
              <a:xfrm>
                <a:off x="3570" y="2176"/>
                <a:ext cx="28" cy="31"/>
              </a:xfrm>
              <a:custGeom>
                <a:avLst/>
                <a:gdLst>
                  <a:gd name="T0" fmla="*/ 22 w 28"/>
                  <a:gd name="T1" fmla="*/ 4 h 31"/>
                  <a:gd name="T2" fmla="*/ 19 w 28"/>
                  <a:gd name="T3" fmla="*/ 0 h 31"/>
                  <a:gd name="T4" fmla="*/ 16 w 28"/>
                  <a:gd name="T5" fmla="*/ 0 h 31"/>
                  <a:gd name="T6" fmla="*/ 13 w 28"/>
                  <a:gd name="T7" fmla="*/ 0 h 31"/>
                  <a:gd name="T8" fmla="*/ 9 w 28"/>
                  <a:gd name="T9" fmla="*/ 0 h 31"/>
                  <a:gd name="T10" fmla="*/ 9 w 28"/>
                  <a:gd name="T11" fmla="*/ 4 h 31"/>
                  <a:gd name="T12" fmla="*/ 6 w 28"/>
                  <a:gd name="T13" fmla="*/ 4 h 31"/>
                  <a:gd name="T14" fmla="*/ 3 w 28"/>
                  <a:gd name="T15" fmla="*/ 7 h 31"/>
                  <a:gd name="T16" fmla="*/ 0 w 28"/>
                  <a:gd name="T17" fmla="*/ 10 h 31"/>
                  <a:gd name="T18" fmla="*/ 0 w 28"/>
                  <a:gd name="T19" fmla="*/ 13 h 31"/>
                  <a:gd name="T20" fmla="*/ 0 w 28"/>
                  <a:gd name="T21" fmla="*/ 19 h 31"/>
                  <a:gd name="T22" fmla="*/ 3 w 28"/>
                  <a:gd name="T23" fmla="*/ 25 h 31"/>
                  <a:gd name="T24" fmla="*/ 6 w 28"/>
                  <a:gd name="T25" fmla="*/ 28 h 31"/>
                  <a:gd name="T26" fmla="*/ 9 w 28"/>
                  <a:gd name="T27" fmla="*/ 31 h 31"/>
                  <a:gd name="T28" fmla="*/ 13 w 28"/>
                  <a:gd name="T29" fmla="*/ 31 h 31"/>
                  <a:gd name="T30" fmla="*/ 16 w 28"/>
                  <a:gd name="T31" fmla="*/ 31 h 31"/>
                  <a:gd name="T32" fmla="*/ 19 w 28"/>
                  <a:gd name="T33" fmla="*/ 31 h 31"/>
                  <a:gd name="T34" fmla="*/ 22 w 28"/>
                  <a:gd name="T35" fmla="*/ 28 h 31"/>
                  <a:gd name="T36" fmla="*/ 25 w 28"/>
                  <a:gd name="T37" fmla="*/ 28 h 31"/>
                  <a:gd name="T38" fmla="*/ 25 w 28"/>
                  <a:gd name="T39" fmla="*/ 25 h 31"/>
                  <a:gd name="T40" fmla="*/ 28 w 28"/>
                  <a:gd name="T41" fmla="*/ 25 h 31"/>
                  <a:gd name="T42" fmla="*/ 28 w 28"/>
                  <a:gd name="T43" fmla="*/ 19 h 31"/>
                  <a:gd name="T44" fmla="*/ 28 w 28"/>
                  <a:gd name="T45" fmla="*/ 13 h 31"/>
                  <a:gd name="T46" fmla="*/ 25 w 28"/>
                  <a:gd name="T47" fmla="*/ 7 h 31"/>
                  <a:gd name="T48" fmla="*/ 22 w 28"/>
                  <a:gd name="T49" fmla="*/ 4 h 31"/>
                  <a:gd name="T50" fmla="*/ 22 w 28"/>
                  <a:gd name="T51" fmla="*/ 4 h 3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8"/>
                  <a:gd name="T79" fmla="*/ 0 h 31"/>
                  <a:gd name="T80" fmla="*/ 28 w 28"/>
                  <a:gd name="T81" fmla="*/ 31 h 3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8" h="31">
                    <a:moveTo>
                      <a:pt x="22" y="4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9" y="0"/>
                    </a:lnTo>
                    <a:lnTo>
                      <a:pt x="9" y="4"/>
                    </a:lnTo>
                    <a:lnTo>
                      <a:pt x="6" y="4"/>
                    </a:lnTo>
                    <a:lnTo>
                      <a:pt x="3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9"/>
                    </a:lnTo>
                    <a:lnTo>
                      <a:pt x="3" y="25"/>
                    </a:lnTo>
                    <a:lnTo>
                      <a:pt x="6" y="28"/>
                    </a:lnTo>
                    <a:lnTo>
                      <a:pt x="9" y="31"/>
                    </a:lnTo>
                    <a:lnTo>
                      <a:pt x="13" y="31"/>
                    </a:lnTo>
                    <a:lnTo>
                      <a:pt x="16" y="31"/>
                    </a:lnTo>
                    <a:lnTo>
                      <a:pt x="19" y="31"/>
                    </a:lnTo>
                    <a:lnTo>
                      <a:pt x="22" y="28"/>
                    </a:lnTo>
                    <a:lnTo>
                      <a:pt x="25" y="28"/>
                    </a:lnTo>
                    <a:lnTo>
                      <a:pt x="25" y="25"/>
                    </a:lnTo>
                    <a:lnTo>
                      <a:pt x="28" y="25"/>
                    </a:lnTo>
                    <a:lnTo>
                      <a:pt x="28" y="19"/>
                    </a:lnTo>
                    <a:lnTo>
                      <a:pt x="28" y="13"/>
                    </a:lnTo>
                    <a:lnTo>
                      <a:pt x="25" y="7"/>
                    </a:lnTo>
                    <a:lnTo>
                      <a:pt x="22" y="4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00" name="Freeform 62"/>
              <p:cNvSpPr>
                <a:spLocks/>
              </p:cNvSpPr>
              <p:nvPr/>
            </p:nvSpPr>
            <p:spPr bwMode="auto">
              <a:xfrm>
                <a:off x="3530" y="2139"/>
                <a:ext cx="31" cy="28"/>
              </a:xfrm>
              <a:custGeom>
                <a:avLst/>
                <a:gdLst>
                  <a:gd name="T0" fmla="*/ 28 w 31"/>
                  <a:gd name="T1" fmla="*/ 7 h 28"/>
                  <a:gd name="T2" fmla="*/ 28 w 31"/>
                  <a:gd name="T3" fmla="*/ 3 h 28"/>
                  <a:gd name="T4" fmla="*/ 25 w 31"/>
                  <a:gd name="T5" fmla="*/ 3 h 28"/>
                  <a:gd name="T6" fmla="*/ 22 w 31"/>
                  <a:gd name="T7" fmla="*/ 0 h 28"/>
                  <a:gd name="T8" fmla="*/ 19 w 31"/>
                  <a:gd name="T9" fmla="*/ 0 h 28"/>
                  <a:gd name="T10" fmla="*/ 15 w 31"/>
                  <a:gd name="T11" fmla="*/ 0 h 28"/>
                  <a:gd name="T12" fmla="*/ 12 w 31"/>
                  <a:gd name="T13" fmla="*/ 0 h 28"/>
                  <a:gd name="T14" fmla="*/ 9 w 31"/>
                  <a:gd name="T15" fmla="*/ 0 h 28"/>
                  <a:gd name="T16" fmla="*/ 6 w 31"/>
                  <a:gd name="T17" fmla="*/ 0 h 28"/>
                  <a:gd name="T18" fmla="*/ 3 w 31"/>
                  <a:gd name="T19" fmla="*/ 3 h 28"/>
                  <a:gd name="T20" fmla="*/ 0 w 31"/>
                  <a:gd name="T21" fmla="*/ 10 h 28"/>
                  <a:gd name="T22" fmla="*/ 0 w 31"/>
                  <a:gd name="T23" fmla="*/ 16 h 28"/>
                  <a:gd name="T24" fmla="*/ 3 w 31"/>
                  <a:gd name="T25" fmla="*/ 22 h 28"/>
                  <a:gd name="T26" fmla="*/ 3 w 31"/>
                  <a:gd name="T27" fmla="*/ 25 h 28"/>
                  <a:gd name="T28" fmla="*/ 6 w 31"/>
                  <a:gd name="T29" fmla="*/ 25 h 28"/>
                  <a:gd name="T30" fmla="*/ 9 w 31"/>
                  <a:gd name="T31" fmla="*/ 28 h 28"/>
                  <a:gd name="T32" fmla="*/ 12 w 31"/>
                  <a:gd name="T33" fmla="*/ 28 h 28"/>
                  <a:gd name="T34" fmla="*/ 15 w 31"/>
                  <a:gd name="T35" fmla="*/ 28 h 28"/>
                  <a:gd name="T36" fmla="*/ 19 w 31"/>
                  <a:gd name="T37" fmla="*/ 28 h 28"/>
                  <a:gd name="T38" fmla="*/ 19 w 31"/>
                  <a:gd name="T39" fmla="*/ 28 h 28"/>
                  <a:gd name="T40" fmla="*/ 22 w 31"/>
                  <a:gd name="T41" fmla="*/ 28 h 28"/>
                  <a:gd name="T42" fmla="*/ 28 w 31"/>
                  <a:gd name="T43" fmla="*/ 25 h 28"/>
                  <a:gd name="T44" fmla="*/ 31 w 31"/>
                  <a:gd name="T45" fmla="*/ 19 h 28"/>
                  <a:gd name="T46" fmla="*/ 31 w 31"/>
                  <a:gd name="T47" fmla="*/ 13 h 28"/>
                  <a:gd name="T48" fmla="*/ 28 w 31"/>
                  <a:gd name="T49" fmla="*/ 7 h 28"/>
                  <a:gd name="T50" fmla="*/ 28 w 31"/>
                  <a:gd name="T51" fmla="*/ 7 h 2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31"/>
                  <a:gd name="T79" fmla="*/ 0 h 28"/>
                  <a:gd name="T80" fmla="*/ 31 w 31"/>
                  <a:gd name="T81" fmla="*/ 28 h 28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31" h="28">
                    <a:moveTo>
                      <a:pt x="28" y="7"/>
                    </a:moveTo>
                    <a:lnTo>
                      <a:pt x="28" y="3"/>
                    </a:lnTo>
                    <a:lnTo>
                      <a:pt x="25" y="3"/>
                    </a:lnTo>
                    <a:lnTo>
                      <a:pt x="22" y="0"/>
                    </a:lnTo>
                    <a:lnTo>
                      <a:pt x="19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3" y="22"/>
                    </a:lnTo>
                    <a:lnTo>
                      <a:pt x="3" y="25"/>
                    </a:lnTo>
                    <a:lnTo>
                      <a:pt x="6" y="25"/>
                    </a:lnTo>
                    <a:lnTo>
                      <a:pt x="9" y="28"/>
                    </a:lnTo>
                    <a:lnTo>
                      <a:pt x="12" y="28"/>
                    </a:lnTo>
                    <a:lnTo>
                      <a:pt x="15" y="28"/>
                    </a:lnTo>
                    <a:lnTo>
                      <a:pt x="19" y="28"/>
                    </a:lnTo>
                    <a:lnTo>
                      <a:pt x="22" y="28"/>
                    </a:lnTo>
                    <a:lnTo>
                      <a:pt x="28" y="25"/>
                    </a:lnTo>
                    <a:lnTo>
                      <a:pt x="31" y="19"/>
                    </a:lnTo>
                    <a:lnTo>
                      <a:pt x="31" y="13"/>
                    </a:lnTo>
                    <a:lnTo>
                      <a:pt x="28" y="7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01" name="Freeform 63"/>
              <p:cNvSpPr>
                <a:spLocks/>
              </p:cNvSpPr>
              <p:nvPr/>
            </p:nvSpPr>
            <p:spPr bwMode="auto">
              <a:xfrm>
                <a:off x="3515" y="2084"/>
                <a:ext cx="30" cy="31"/>
              </a:xfrm>
              <a:custGeom>
                <a:avLst/>
                <a:gdLst>
                  <a:gd name="T0" fmla="*/ 30 w 30"/>
                  <a:gd name="T1" fmla="*/ 15 h 31"/>
                  <a:gd name="T2" fmla="*/ 30 w 30"/>
                  <a:gd name="T3" fmla="*/ 12 h 31"/>
                  <a:gd name="T4" fmla="*/ 30 w 30"/>
                  <a:gd name="T5" fmla="*/ 9 h 31"/>
                  <a:gd name="T6" fmla="*/ 27 w 30"/>
                  <a:gd name="T7" fmla="*/ 9 h 31"/>
                  <a:gd name="T8" fmla="*/ 27 w 30"/>
                  <a:gd name="T9" fmla="*/ 6 h 31"/>
                  <a:gd name="T10" fmla="*/ 24 w 30"/>
                  <a:gd name="T11" fmla="*/ 3 h 31"/>
                  <a:gd name="T12" fmla="*/ 21 w 30"/>
                  <a:gd name="T13" fmla="*/ 3 h 31"/>
                  <a:gd name="T14" fmla="*/ 18 w 30"/>
                  <a:gd name="T15" fmla="*/ 3 h 31"/>
                  <a:gd name="T16" fmla="*/ 15 w 30"/>
                  <a:gd name="T17" fmla="*/ 0 h 31"/>
                  <a:gd name="T18" fmla="*/ 12 w 30"/>
                  <a:gd name="T19" fmla="*/ 3 h 31"/>
                  <a:gd name="T20" fmla="*/ 9 w 30"/>
                  <a:gd name="T21" fmla="*/ 3 h 31"/>
                  <a:gd name="T22" fmla="*/ 6 w 30"/>
                  <a:gd name="T23" fmla="*/ 3 h 31"/>
                  <a:gd name="T24" fmla="*/ 6 w 30"/>
                  <a:gd name="T25" fmla="*/ 6 h 31"/>
                  <a:gd name="T26" fmla="*/ 3 w 30"/>
                  <a:gd name="T27" fmla="*/ 9 h 31"/>
                  <a:gd name="T28" fmla="*/ 3 w 30"/>
                  <a:gd name="T29" fmla="*/ 9 h 31"/>
                  <a:gd name="T30" fmla="*/ 3 w 30"/>
                  <a:gd name="T31" fmla="*/ 12 h 31"/>
                  <a:gd name="T32" fmla="*/ 0 w 30"/>
                  <a:gd name="T33" fmla="*/ 15 h 31"/>
                  <a:gd name="T34" fmla="*/ 3 w 30"/>
                  <a:gd name="T35" fmla="*/ 18 h 31"/>
                  <a:gd name="T36" fmla="*/ 3 w 30"/>
                  <a:gd name="T37" fmla="*/ 21 h 31"/>
                  <a:gd name="T38" fmla="*/ 3 w 30"/>
                  <a:gd name="T39" fmla="*/ 24 h 31"/>
                  <a:gd name="T40" fmla="*/ 6 w 30"/>
                  <a:gd name="T41" fmla="*/ 28 h 31"/>
                  <a:gd name="T42" fmla="*/ 6 w 30"/>
                  <a:gd name="T43" fmla="*/ 28 h 31"/>
                  <a:gd name="T44" fmla="*/ 9 w 30"/>
                  <a:gd name="T45" fmla="*/ 31 h 31"/>
                  <a:gd name="T46" fmla="*/ 12 w 30"/>
                  <a:gd name="T47" fmla="*/ 31 h 31"/>
                  <a:gd name="T48" fmla="*/ 15 w 30"/>
                  <a:gd name="T49" fmla="*/ 31 h 31"/>
                  <a:gd name="T50" fmla="*/ 18 w 30"/>
                  <a:gd name="T51" fmla="*/ 31 h 31"/>
                  <a:gd name="T52" fmla="*/ 21 w 30"/>
                  <a:gd name="T53" fmla="*/ 31 h 31"/>
                  <a:gd name="T54" fmla="*/ 24 w 30"/>
                  <a:gd name="T55" fmla="*/ 28 h 31"/>
                  <a:gd name="T56" fmla="*/ 27 w 30"/>
                  <a:gd name="T57" fmla="*/ 28 h 31"/>
                  <a:gd name="T58" fmla="*/ 27 w 30"/>
                  <a:gd name="T59" fmla="*/ 24 h 31"/>
                  <a:gd name="T60" fmla="*/ 30 w 30"/>
                  <a:gd name="T61" fmla="*/ 21 h 31"/>
                  <a:gd name="T62" fmla="*/ 30 w 30"/>
                  <a:gd name="T63" fmla="*/ 18 h 31"/>
                  <a:gd name="T64" fmla="*/ 30 w 30"/>
                  <a:gd name="T65" fmla="*/ 15 h 31"/>
                  <a:gd name="T66" fmla="*/ 30 w 30"/>
                  <a:gd name="T67" fmla="*/ 15 h 3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0"/>
                  <a:gd name="T103" fmla="*/ 0 h 31"/>
                  <a:gd name="T104" fmla="*/ 30 w 30"/>
                  <a:gd name="T105" fmla="*/ 31 h 3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0" h="31">
                    <a:moveTo>
                      <a:pt x="30" y="15"/>
                    </a:moveTo>
                    <a:lnTo>
                      <a:pt x="30" y="12"/>
                    </a:lnTo>
                    <a:lnTo>
                      <a:pt x="30" y="9"/>
                    </a:lnTo>
                    <a:lnTo>
                      <a:pt x="27" y="9"/>
                    </a:lnTo>
                    <a:lnTo>
                      <a:pt x="27" y="6"/>
                    </a:lnTo>
                    <a:lnTo>
                      <a:pt x="24" y="3"/>
                    </a:lnTo>
                    <a:lnTo>
                      <a:pt x="21" y="3"/>
                    </a:lnTo>
                    <a:lnTo>
                      <a:pt x="18" y="3"/>
                    </a:lnTo>
                    <a:lnTo>
                      <a:pt x="15" y="0"/>
                    </a:lnTo>
                    <a:lnTo>
                      <a:pt x="12" y="3"/>
                    </a:lnTo>
                    <a:lnTo>
                      <a:pt x="9" y="3"/>
                    </a:lnTo>
                    <a:lnTo>
                      <a:pt x="6" y="3"/>
                    </a:lnTo>
                    <a:lnTo>
                      <a:pt x="6" y="6"/>
                    </a:lnTo>
                    <a:lnTo>
                      <a:pt x="3" y="9"/>
                    </a:lnTo>
                    <a:lnTo>
                      <a:pt x="3" y="12"/>
                    </a:lnTo>
                    <a:lnTo>
                      <a:pt x="0" y="15"/>
                    </a:lnTo>
                    <a:lnTo>
                      <a:pt x="3" y="18"/>
                    </a:lnTo>
                    <a:lnTo>
                      <a:pt x="3" y="21"/>
                    </a:lnTo>
                    <a:lnTo>
                      <a:pt x="3" y="24"/>
                    </a:lnTo>
                    <a:lnTo>
                      <a:pt x="6" y="28"/>
                    </a:lnTo>
                    <a:lnTo>
                      <a:pt x="9" y="31"/>
                    </a:lnTo>
                    <a:lnTo>
                      <a:pt x="12" y="31"/>
                    </a:lnTo>
                    <a:lnTo>
                      <a:pt x="15" y="31"/>
                    </a:lnTo>
                    <a:lnTo>
                      <a:pt x="18" y="31"/>
                    </a:lnTo>
                    <a:lnTo>
                      <a:pt x="21" y="31"/>
                    </a:lnTo>
                    <a:lnTo>
                      <a:pt x="24" y="28"/>
                    </a:lnTo>
                    <a:lnTo>
                      <a:pt x="27" y="28"/>
                    </a:lnTo>
                    <a:lnTo>
                      <a:pt x="27" y="24"/>
                    </a:lnTo>
                    <a:lnTo>
                      <a:pt x="30" y="21"/>
                    </a:lnTo>
                    <a:lnTo>
                      <a:pt x="30" y="18"/>
                    </a:lnTo>
                    <a:lnTo>
                      <a:pt x="30" y="15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02" name="Freeform 64"/>
              <p:cNvSpPr>
                <a:spLocks/>
              </p:cNvSpPr>
              <p:nvPr/>
            </p:nvSpPr>
            <p:spPr bwMode="auto">
              <a:xfrm>
                <a:off x="3530" y="2031"/>
                <a:ext cx="31" cy="31"/>
              </a:xfrm>
              <a:custGeom>
                <a:avLst/>
                <a:gdLst>
                  <a:gd name="T0" fmla="*/ 28 w 31"/>
                  <a:gd name="T1" fmla="*/ 25 h 31"/>
                  <a:gd name="T2" fmla="*/ 31 w 31"/>
                  <a:gd name="T3" fmla="*/ 19 h 31"/>
                  <a:gd name="T4" fmla="*/ 28 w 31"/>
                  <a:gd name="T5" fmla="*/ 13 h 31"/>
                  <a:gd name="T6" fmla="*/ 28 w 31"/>
                  <a:gd name="T7" fmla="*/ 6 h 31"/>
                  <a:gd name="T8" fmla="*/ 22 w 31"/>
                  <a:gd name="T9" fmla="*/ 3 h 31"/>
                  <a:gd name="T10" fmla="*/ 19 w 31"/>
                  <a:gd name="T11" fmla="*/ 3 h 31"/>
                  <a:gd name="T12" fmla="*/ 15 w 31"/>
                  <a:gd name="T13" fmla="*/ 0 h 31"/>
                  <a:gd name="T14" fmla="*/ 12 w 31"/>
                  <a:gd name="T15" fmla="*/ 0 h 31"/>
                  <a:gd name="T16" fmla="*/ 9 w 31"/>
                  <a:gd name="T17" fmla="*/ 0 h 31"/>
                  <a:gd name="T18" fmla="*/ 9 w 31"/>
                  <a:gd name="T19" fmla="*/ 3 h 31"/>
                  <a:gd name="T20" fmla="*/ 6 w 31"/>
                  <a:gd name="T21" fmla="*/ 3 h 31"/>
                  <a:gd name="T22" fmla="*/ 3 w 31"/>
                  <a:gd name="T23" fmla="*/ 6 h 31"/>
                  <a:gd name="T24" fmla="*/ 3 w 31"/>
                  <a:gd name="T25" fmla="*/ 9 h 31"/>
                  <a:gd name="T26" fmla="*/ 0 w 31"/>
                  <a:gd name="T27" fmla="*/ 13 h 31"/>
                  <a:gd name="T28" fmla="*/ 0 w 31"/>
                  <a:gd name="T29" fmla="*/ 19 h 31"/>
                  <a:gd name="T30" fmla="*/ 3 w 31"/>
                  <a:gd name="T31" fmla="*/ 25 h 31"/>
                  <a:gd name="T32" fmla="*/ 6 w 31"/>
                  <a:gd name="T33" fmla="*/ 28 h 31"/>
                  <a:gd name="T34" fmla="*/ 9 w 31"/>
                  <a:gd name="T35" fmla="*/ 31 h 31"/>
                  <a:gd name="T36" fmla="*/ 12 w 31"/>
                  <a:gd name="T37" fmla="*/ 31 h 31"/>
                  <a:gd name="T38" fmla="*/ 15 w 31"/>
                  <a:gd name="T39" fmla="*/ 31 h 31"/>
                  <a:gd name="T40" fmla="*/ 19 w 31"/>
                  <a:gd name="T41" fmla="*/ 31 h 31"/>
                  <a:gd name="T42" fmla="*/ 22 w 31"/>
                  <a:gd name="T43" fmla="*/ 28 h 31"/>
                  <a:gd name="T44" fmla="*/ 25 w 31"/>
                  <a:gd name="T45" fmla="*/ 28 h 31"/>
                  <a:gd name="T46" fmla="*/ 25 w 31"/>
                  <a:gd name="T47" fmla="*/ 25 h 31"/>
                  <a:gd name="T48" fmla="*/ 28 w 31"/>
                  <a:gd name="T49" fmla="*/ 25 h 31"/>
                  <a:gd name="T50" fmla="*/ 28 w 31"/>
                  <a:gd name="T51" fmla="*/ 25 h 3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31"/>
                  <a:gd name="T79" fmla="*/ 0 h 31"/>
                  <a:gd name="T80" fmla="*/ 31 w 31"/>
                  <a:gd name="T81" fmla="*/ 31 h 3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31" h="31">
                    <a:moveTo>
                      <a:pt x="28" y="25"/>
                    </a:moveTo>
                    <a:lnTo>
                      <a:pt x="31" y="19"/>
                    </a:lnTo>
                    <a:lnTo>
                      <a:pt x="28" y="13"/>
                    </a:lnTo>
                    <a:lnTo>
                      <a:pt x="28" y="6"/>
                    </a:lnTo>
                    <a:lnTo>
                      <a:pt x="22" y="3"/>
                    </a:lnTo>
                    <a:lnTo>
                      <a:pt x="19" y="3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3"/>
                    </a:lnTo>
                    <a:lnTo>
                      <a:pt x="6" y="3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0" y="13"/>
                    </a:lnTo>
                    <a:lnTo>
                      <a:pt x="0" y="19"/>
                    </a:lnTo>
                    <a:lnTo>
                      <a:pt x="3" y="25"/>
                    </a:lnTo>
                    <a:lnTo>
                      <a:pt x="6" y="28"/>
                    </a:lnTo>
                    <a:lnTo>
                      <a:pt x="9" y="31"/>
                    </a:lnTo>
                    <a:lnTo>
                      <a:pt x="12" y="31"/>
                    </a:lnTo>
                    <a:lnTo>
                      <a:pt x="15" y="31"/>
                    </a:lnTo>
                    <a:lnTo>
                      <a:pt x="19" y="31"/>
                    </a:lnTo>
                    <a:lnTo>
                      <a:pt x="22" y="28"/>
                    </a:lnTo>
                    <a:lnTo>
                      <a:pt x="25" y="28"/>
                    </a:lnTo>
                    <a:lnTo>
                      <a:pt x="25" y="25"/>
                    </a:lnTo>
                    <a:lnTo>
                      <a:pt x="28" y="25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03" name="Freeform 65"/>
              <p:cNvSpPr>
                <a:spLocks/>
              </p:cNvSpPr>
              <p:nvPr/>
            </p:nvSpPr>
            <p:spPr bwMode="auto">
              <a:xfrm>
                <a:off x="3567" y="1994"/>
                <a:ext cx="31" cy="28"/>
              </a:xfrm>
              <a:custGeom>
                <a:avLst/>
                <a:gdLst>
                  <a:gd name="T0" fmla="*/ 25 w 31"/>
                  <a:gd name="T1" fmla="*/ 28 h 28"/>
                  <a:gd name="T2" fmla="*/ 28 w 31"/>
                  <a:gd name="T3" fmla="*/ 22 h 28"/>
                  <a:gd name="T4" fmla="*/ 31 w 31"/>
                  <a:gd name="T5" fmla="*/ 19 h 28"/>
                  <a:gd name="T6" fmla="*/ 31 w 31"/>
                  <a:gd name="T7" fmla="*/ 12 h 28"/>
                  <a:gd name="T8" fmla="*/ 28 w 31"/>
                  <a:gd name="T9" fmla="*/ 6 h 28"/>
                  <a:gd name="T10" fmla="*/ 28 w 31"/>
                  <a:gd name="T11" fmla="*/ 3 h 28"/>
                  <a:gd name="T12" fmla="*/ 25 w 31"/>
                  <a:gd name="T13" fmla="*/ 3 h 28"/>
                  <a:gd name="T14" fmla="*/ 22 w 31"/>
                  <a:gd name="T15" fmla="*/ 0 h 28"/>
                  <a:gd name="T16" fmla="*/ 19 w 31"/>
                  <a:gd name="T17" fmla="*/ 0 h 28"/>
                  <a:gd name="T18" fmla="*/ 19 w 31"/>
                  <a:gd name="T19" fmla="*/ 0 h 28"/>
                  <a:gd name="T20" fmla="*/ 16 w 31"/>
                  <a:gd name="T21" fmla="*/ 0 h 28"/>
                  <a:gd name="T22" fmla="*/ 12 w 31"/>
                  <a:gd name="T23" fmla="*/ 0 h 28"/>
                  <a:gd name="T24" fmla="*/ 9 w 31"/>
                  <a:gd name="T25" fmla="*/ 0 h 28"/>
                  <a:gd name="T26" fmla="*/ 3 w 31"/>
                  <a:gd name="T27" fmla="*/ 3 h 28"/>
                  <a:gd name="T28" fmla="*/ 3 w 31"/>
                  <a:gd name="T29" fmla="*/ 9 h 28"/>
                  <a:gd name="T30" fmla="*/ 0 w 31"/>
                  <a:gd name="T31" fmla="*/ 16 h 28"/>
                  <a:gd name="T32" fmla="*/ 3 w 31"/>
                  <a:gd name="T33" fmla="*/ 22 h 28"/>
                  <a:gd name="T34" fmla="*/ 6 w 31"/>
                  <a:gd name="T35" fmla="*/ 25 h 28"/>
                  <a:gd name="T36" fmla="*/ 6 w 31"/>
                  <a:gd name="T37" fmla="*/ 25 h 28"/>
                  <a:gd name="T38" fmla="*/ 9 w 31"/>
                  <a:gd name="T39" fmla="*/ 28 h 28"/>
                  <a:gd name="T40" fmla="*/ 12 w 31"/>
                  <a:gd name="T41" fmla="*/ 28 h 28"/>
                  <a:gd name="T42" fmla="*/ 16 w 31"/>
                  <a:gd name="T43" fmla="*/ 28 h 28"/>
                  <a:gd name="T44" fmla="*/ 19 w 31"/>
                  <a:gd name="T45" fmla="*/ 28 h 28"/>
                  <a:gd name="T46" fmla="*/ 22 w 31"/>
                  <a:gd name="T47" fmla="*/ 28 h 28"/>
                  <a:gd name="T48" fmla="*/ 25 w 31"/>
                  <a:gd name="T49" fmla="*/ 28 h 28"/>
                  <a:gd name="T50" fmla="*/ 25 w 31"/>
                  <a:gd name="T51" fmla="*/ 28 h 2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31"/>
                  <a:gd name="T79" fmla="*/ 0 h 28"/>
                  <a:gd name="T80" fmla="*/ 31 w 31"/>
                  <a:gd name="T81" fmla="*/ 28 h 28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31" h="28">
                    <a:moveTo>
                      <a:pt x="25" y="28"/>
                    </a:moveTo>
                    <a:lnTo>
                      <a:pt x="28" y="22"/>
                    </a:lnTo>
                    <a:lnTo>
                      <a:pt x="31" y="19"/>
                    </a:lnTo>
                    <a:lnTo>
                      <a:pt x="31" y="12"/>
                    </a:lnTo>
                    <a:lnTo>
                      <a:pt x="28" y="6"/>
                    </a:lnTo>
                    <a:lnTo>
                      <a:pt x="28" y="3"/>
                    </a:lnTo>
                    <a:lnTo>
                      <a:pt x="25" y="3"/>
                    </a:lnTo>
                    <a:lnTo>
                      <a:pt x="22" y="0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3" y="3"/>
                    </a:lnTo>
                    <a:lnTo>
                      <a:pt x="3" y="9"/>
                    </a:lnTo>
                    <a:lnTo>
                      <a:pt x="0" y="16"/>
                    </a:lnTo>
                    <a:lnTo>
                      <a:pt x="3" y="22"/>
                    </a:lnTo>
                    <a:lnTo>
                      <a:pt x="6" y="25"/>
                    </a:lnTo>
                    <a:lnTo>
                      <a:pt x="9" y="28"/>
                    </a:lnTo>
                    <a:lnTo>
                      <a:pt x="12" y="28"/>
                    </a:lnTo>
                    <a:lnTo>
                      <a:pt x="16" y="28"/>
                    </a:lnTo>
                    <a:lnTo>
                      <a:pt x="19" y="28"/>
                    </a:lnTo>
                    <a:lnTo>
                      <a:pt x="22" y="28"/>
                    </a:lnTo>
                    <a:lnTo>
                      <a:pt x="25" y="28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04" name="Freeform 66"/>
              <p:cNvSpPr>
                <a:spLocks/>
              </p:cNvSpPr>
              <p:nvPr/>
            </p:nvSpPr>
            <p:spPr bwMode="auto">
              <a:xfrm>
                <a:off x="3567" y="2050"/>
                <a:ext cx="133" cy="68"/>
              </a:xfrm>
              <a:custGeom>
                <a:avLst/>
                <a:gdLst>
                  <a:gd name="T0" fmla="*/ 124 w 133"/>
                  <a:gd name="T1" fmla="*/ 0 h 68"/>
                  <a:gd name="T2" fmla="*/ 68 w 133"/>
                  <a:gd name="T3" fmla="*/ 46 h 68"/>
                  <a:gd name="T4" fmla="*/ 9 w 133"/>
                  <a:gd name="T5" fmla="*/ 3 h 68"/>
                  <a:gd name="T6" fmla="*/ 0 w 133"/>
                  <a:gd name="T7" fmla="*/ 15 h 68"/>
                  <a:gd name="T8" fmla="*/ 68 w 133"/>
                  <a:gd name="T9" fmla="*/ 68 h 68"/>
                  <a:gd name="T10" fmla="*/ 133 w 133"/>
                  <a:gd name="T11" fmla="*/ 12 h 68"/>
                  <a:gd name="T12" fmla="*/ 124 w 133"/>
                  <a:gd name="T13" fmla="*/ 0 h 68"/>
                  <a:gd name="T14" fmla="*/ 124 w 133"/>
                  <a:gd name="T15" fmla="*/ 0 h 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33"/>
                  <a:gd name="T25" fmla="*/ 0 h 68"/>
                  <a:gd name="T26" fmla="*/ 133 w 133"/>
                  <a:gd name="T27" fmla="*/ 68 h 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33" h="68">
                    <a:moveTo>
                      <a:pt x="124" y="0"/>
                    </a:moveTo>
                    <a:lnTo>
                      <a:pt x="68" y="46"/>
                    </a:lnTo>
                    <a:lnTo>
                      <a:pt x="9" y="3"/>
                    </a:lnTo>
                    <a:lnTo>
                      <a:pt x="0" y="15"/>
                    </a:lnTo>
                    <a:lnTo>
                      <a:pt x="68" y="68"/>
                    </a:lnTo>
                    <a:lnTo>
                      <a:pt x="133" y="12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05" name="Freeform 67"/>
              <p:cNvSpPr>
                <a:spLocks/>
              </p:cNvSpPr>
              <p:nvPr/>
            </p:nvSpPr>
            <p:spPr bwMode="auto">
              <a:xfrm>
                <a:off x="4275" y="2411"/>
                <a:ext cx="194" cy="213"/>
              </a:xfrm>
              <a:custGeom>
                <a:avLst/>
                <a:gdLst>
                  <a:gd name="T0" fmla="*/ 148 w 194"/>
                  <a:gd name="T1" fmla="*/ 71 h 213"/>
                  <a:gd name="T2" fmla="*/ 194 w 194"/>
                  <a:gd name="T3" fmla="*/ 71 h 213"/>
                  <a:gd name="T4" fmla="*/ 92 w 194"/>
                  <a:gd name="T5" fmla="*/ 0 h 213"/>
                  <a:gd name="T6" fmla="*/ 0 w 194"/>
                  <a:gd name="T7" fmla="*/ 71 h 213"/>
                  <a:gd name="T8" fmla="*/ 49 w 194"/>
                  <a:gd name="T9" fmla="*/ 71 h 213"/>
                  <a:gd name="T10" fmla="*/ 49 w 194"/>
                  <a:gd name="T11" fmla="*/ 155 h 213"/>
                  <a:gd name="T12" fmla="*/ 18 w 194"/>
                  <a:gd name="T13" fmla="*/ 204 h 213"/>
                  <a:gd name="T14" fmla="*/ 34 w 194"/>
                  <a:gd name="T15" fmla="*/ 213 h 213"/>
                  <a:gd name="T16" fmla="*/ 61 w 194"/>
                  <a:gd name="T17" fmla="*/ 167 h 213"/>
                  <a:gd name="T18" fmla="*/ 89 w 194"/>
                  <a:gd name="T19" fmla="*/ 167 h 213"/>
                  <a:gd name="T20" fmla="*/ 89 w 194"/>
                  <a:gd name="T21" fmla="*/ 207 h 213"/>
                  <a:gd name="T22" fmla="*/ 108 w 194"/>
                  <a:gd name="T23" fmla="*/ 207 h 213"/>
                  <a:gd name="T24" fmla="*/ 108 w 194"/>
                  <a:gd name="T25" fmla="*/ 167 h 213"/>
                  <a:gd name="T26" fmla="*/ 132 w 194"/>
                  <a:gd name="T27" fmla="*/ 167 h 213"/>
                  <a:gd name="T28" fmla="*/ 160 w 194"/>
                  <a:gd name="T29" fmla="*/ 210 h 213"/>
                  <a:gd name="T30" fmla="*/ 176 w 194"/>
                  <a:gd name="T31" fmla="*/ 201 h 213"/>
                  <a:gd name="T32" fmla="*/ 148 w 194"/>
                  <a:gd name="T33" fmla="*/ 155 h 213"/>
                  <a:gd name="T34" fmla="*/ 148 w 194"/>
                  <a:gd name="T35" fmla="*/ 71 h 213"/>
                  <a:gd name="T36" fmla="*/ 148 w 194"/>
                  <a:gd name="T37" fmla="*/ 71 h 21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94"/>
                  <a:gd name="T58" fmla="*/ 0 h 213"/>
                  <a:gd name="T59" fmla="*/ 194 w 194"/>
                  <a:gd name="T60" fmla="*/ 213 h 21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94" h="213">
                    <a:moveTo>
                      <a:pt x="148" y="71"/>
                    </a:moveTo>
                    <a:lnTo>
                      <a:pt x="194" y="71"/>
                    </a:lnTo>
                    <a:lnTo>
                      <a:pt x="92" y="0"/>
                    </a:lnTo>
                    <a:lnTo>
                      <a:pt x="0" y="71"/>
                    </a:lnTo>
                    <a:lnTo>
                      <a:pt x="49" y="71"/>
                    </a:lnTo>
                    <a:lnTo>
                      <a:pt x="49" y="155"/>
                    </a:lnTo>
                    <a:lnTo>
                      <a:pt x="18" y="204"/>
                    </a:lnTo>
                    <a:lnTo>
                      <a:pt x="34" y="213"/>
                    </a:lnTo>
                    <a:lnTo>
                      <a:pt x="61" y="167"/>
                    </a:lnTo>
                    <a:lnTo>
                      <a:pt x="89" y="167"/>
                    </a:lnTo>
                    <a:lnTo>
                      <a:pt x="89" y="207"/>
                    </a:lnTo>
                    <a:lnTo>
                      <a:pt x="108" y="207"/>
                    </a:lnTo>
                    <a:lnTo>
                      <a:pt x="108" y="167"/>
                    </a:lnTo>
                    <a:lnTo>
                      <a:pt x="132" y="167"/>
                    </a:lnTo>
                    <a:lnTo>
                      <a:pt x="160" y="210"/>
                    </a:lnTo>
                    <a:lnTo>
                      <a:pt x="176" y="201"/>
                    </a:lnTo>
                    <a:lnTo>
                      <a:pt x="148" y="155"/>
                    </a:lnTo>
                    <a:lnTo>
                      <a:pt x="148" y="71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06" name="Freeform 68"/>
              <p:cNvSpPr>
                <a:spLocks/>
              </p:cNvSpPr>
              <p:nvPr/>
            </p:nvSpPr>
            <p:spPr bwMode="auto">
              <a:xfrm>
                <a:off x="4339" y="2485"/>
                <a:ext cx="65" cy="75"/>
              </a:xfrm>
              <a:custGeom>
                <a:avLst/>
                <a:gdLst>
                  <a:gd name="T0" fmla="*/ 0 w 65"/>
                  <a:gd name="T1" fmla="*/ 0 h 75"/>
                  <a:gd name="T2" fmla="*/ 0 w 65"/>
                  <a:gd name="T3" fmla="*/ 75 h 75"/>
                  <a:gd name="T4" fmla="*/ 65 w 65"/>
                  <a:gd name="T5" fmla="*/ 75 h 75"/>
                  <a:gd name="T6" fmla="*/ 65 w 65"/>
                  <a:gd name="T7" fmla="*/ 0 h 75"/>
                  <a:gd name="T8" fmla="*/ 0 w 65"/>
                  <a:gd name="T9" fmla="*/ 0 h 75"/>
                  <a:gd name="T10" fmla="*/ 0 w 65"/>
                  <a:gd name="T11" fmla="*/ 0 h 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5"/>
                  <a:gd name="T19" fmla="*/ 0 h 75"/>
                  <a:gd name="T20" fmla="*/ 65 w 65"/>
                  <a:gd name="T21" fmla="*/ 75 h 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5" h="75">
                    <a:moveTo>
                      <a:pt x="0" y="0"/>
                    </a:moveTo>
                    <a:lnTo>
                      <a:pt x="0" y="75"/>
                    </a:lnTo>
                    <a:lnTo>
                      <a:pt x="65" y="75"/>
                    </a:lnTo>
                    <a:lnTo>
                      <a:pt x="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07" name="Freeform 69"/>
              <p:cNvSpPr>
                <a:spLocks/>
              </p:cNvSpPr>
              <p:nvPr/>
            </p:nvSpPr>
            <p:spPr bwMode="auto">
              <a:xfrm>
                <a:off x="4327" y="2433"/>
                <a:ext cx="90" cy="34"/>
              </a:xfrm>
              <a:custGeom>
                <a:avLst/>
                <a:gdLst>
                  <a:gd name="T0" fmla="*/ 40 w 90"/>
                  <a:gd name="T1" fmla="*/ 0 h 34"/>
                  <a:gd name="T2" fmla="*/ 90 w 90"/>
                  <a:gd name="T3" fmla="*/ 34 h 34"/>
                  <a:gd name="T4" fmla="*/ 0 w 90"/>
                  <a:gd name="T5" fmla="*/ 34 h 34"/>
                  <a:gd name="T6" fmla="*/ 40 w 90"/>
                  <a:gd name="T7" fmla="*/ 0 h 34"/>
                  <a:gd name="T8" fmla="*/ 40 w 90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34"/>
                  <a:gd name="T17" fmla="*/ 90 w 90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34">
                    <a:moveTo>
                      <a:pt x="40" y="0"/>
                    </a:moveTo>
                    <a:lnTo>
                      <a:pt x="90" y="34"/>
                    </a:lnTo>
                    <a:lnTo>
                      <a:pt x="0" y="3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08" name="Freeform 70"/>
              <p:cNvSpPr>
                <a:spLocks/>
              </p:cNvSpPr>
              <p:nvPr/>
            </p:nvSpPr>
            <p:spPr bwMode="auto">
              <a:xfrm>
                <a:off x="3786" y="2399"/>
                <a:ext cx="927" cy="602"/>
              </a:xfrm>
              <a:custGeom>
                <a:avLst/>
                <a:gdLst>
                  <a:gd name="T0" fmla="*/ 865 w 927"/>
                  <a:gd name="T1" fmla="*/ 318 h 602"/>
                  <a:gd name="T2" fmla="*/ 822 w 927"/>
                  <a:gd name="T3" fmla="*/ 358 h 602"/>
                  <a:gd name="T4" fmla="*/ 822 w 927"/>
                  <a:gd name="T5" fmla="*/ 256 h 602"/>
                  <a:gd name="T6" fmla="*/ 850 w 927"/>
                  <a:gd name="T7" fmla="*/ 210 h 602"/>
                  <a:gd name="T8" fmla="*/ 387 w 927"/>
                  <a:gd name="T9" fmla="*/ 210 h 602"/>
                  <a:gd name="T10" fmla="*/ 387 w 927"/>
                  <a:gd name="T11" fmla="*/ 368 h 602"/>
                  <a:gd name="T12" fmla="*/ 322 w 927"/>
                  <a:gd name="T13" fmla="*/ 368 h 602"/>
                  <a:gd name="T14" fmla="*/ 300 w 927"/>
                  <a:gd name="T15" fmla="*/ 0 h 602"/>
                  <a:gd name="T16" fmla="*/ 229 w 927"/>
                  <a:gd name="T17" fmla="*/ 0 h 602"/>
                  <a:gd name="T18" fmla="*/ 214 w 927"/>
                  <a:gd name="T19" fmla="*/ 368 h 602"/>
                  <a:gd name="T20" fmla="*/ 198 w 927"/>
                  <a:gd name="T21" fmla="*/ 368 h 602"/>
                  <a:gd name="T22" fmla="*/ 177 w 927"/>
                  <a:gd name="T23" fmla="*/ 0 h 602"/>
                  <a:gd name="T24" fmla="*/ 109 w 927"/>
                  <a:gd name="T25" fmla="*/ 0 h 602"/>
                  <a:gd name="T26" fmla="*/ 90 w 927"/>
                  <a:gd name="T27" fmla="*/ 368 h 602"/>
                  <a:gd name="T28" fmla="*/ 0 w 927"/>
                  <a:gd name="T29" fmla="*/ 368 h 602"/>
                  <a:gd name="T30" fmla="*/ 28 w 927"/>
                  <a:gd name="T31" fmla="*/ 420 h 602"/>
                  <a:gd name="T32" fmla="*/ 28 w 927"/>
                  <a:gd name="T33" fmla="*/ 602 h 602"/>
                  <a:gd name="T34" fmla="*/ 927 w 927"/>
                  <a:gd name="T35" fmla="*/ 602 h 602"/>
                  <a:gd name="T36" fmla="*/ 927 w 927"/>
                  <a:gd name="T37" fmla="*/ 383 h 602"/>
                  <a:gd name="T38" fmla="*/ 865 w 927"/>
                  <a:gd name="T39" fmla="*/ 318 h 602"/>
                  <a:gd name="T40" fmla="*/ 865 w 927"/>
                  <a:gd name="T41" fmla="*/ 318 h 60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27"/>
                  <a:gd name="T64" fmla="*/ 0 h 602"/>
                  <a:gd name="T65" fmla="*/ 927 w 927"/>
                  <a:gd name="T66" fmla="*/ 602 h 60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27" h="602">
                    <a:moveTo>
                      <a:pt x="865" y="318"/>
                    </a:moveTo>
                    <a:lnTo>
                      <a:pt x="822" y="358"/>
                    </a:lnTo>
                    <a:lnTo>
                      <a:pt x="822" y="256"/>
                    </a:lnTo>
                    <a:lnTo>
                      <a:pt x="850" y="210"/>
                    </a:lnTo>
                    <a:lnTo>
                      <a:pt x="387" y="210"/>
                    </a:lnTo>
                    <a:lnTo>
                      <a:pt x="387" y="368"/>
                    </a:lnTo>
                    <a:lnTo>
                      <a:pt x="322" y="368"/>
                    </a:lnTo>
                    <a:lnTo>
                      <a:pt x="300" y="0"/>
                    </a:lnTo>
                    <a:lnTo>
                      <a:pt x="229" y="0"/>
                    </a:lnTo>
                    <a:lnTo>
                      <a:pt x="214" y="368"/>
                    </a:lnTo>
                    <a:lnTo>
                      <a:pt x="198" y="368"/>
                    </a:lnTo>
                    <a:lnTo>
                      <a:pt x="177" y="0"/>
                    </a:lnTo>
                    <a:lnTo>
                      <a:pt x="109" y="0"/>
                    </a:lnTo>
                    <a:lnTo>
                      <a:pt x="90" y="368"/>
                    </a:lnTo>
                    <a:lnTo>
                      <a:pt x="0" y="368"/>
                    </a:lnTo>
                    <a:lnTo>
                      <a:pt x="28" y="420"/>
                    </a:lnTo>
                    <a:lnTo>
                      <a:pt x="28" y="602"/>
                    </a:lnTo>
                    <a:lnTo>
                      <a:pt x="927" y="602"/>
                    </a:lnTo>
                    <a:lnTo>
                      <a:pt x="927" y="383"/>
                    </a:lnTo>
                    <a:lnTo>
                      <a:pt x="865" y="318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09" name="Freeform 71"/>
              <p:cNvSpPr>
                <a:spLocks/>
              </p:cNvSpPr>
              <p:nvPr/>
            </p:nvSpPr>
            <p:spPr bwMode="auto">
              <a:xfrm>
                <a:off x="4302" y="2739"/>
                <a:ext cx="393" cy="247"/>
              </a:xfrm>
              <a:custGeom>
                <a:avLst/>
                <a:gdLst>
                  <a:gd name="T0" fmla="*/ 393 w 393"/>
                  <a:gd name="T1" fmla="*/ 49 h 247"/>
                  <a:gd name="T2" fmla="*/ 393 w 393"/>
                  <a:gd name="T3" fmla="*/ 247 h 247"/>
                  <a:gd name="T4" fmla="*/ 0 w 393"/>
                  <a:gd name="T5" fmla="*/ 247 h 247"/>
                  <a:gd name="T6" fmla="*/ 0 w 393"/>
                  <a:gd name="T7" fmla="*/ 65 h 247"/>
                  <a:gd name="T8" fmla="*/ 53 w 393"/>
                  <a:gd name="T9" fmla="*/ 6 h 247"/>
                  <a:gd name="T10" fmla="*/ 99 w 393"/>
                  <a:gd name="T11" fmla="*/ 58 h 247"/>
                  <a:gd name="T12" fmla="*/ 152 w 393"/>
                  <a:gd name="T13" fmla="*/ 6 h 247"/>
                  <a:gd name="T14" fmla="*/ 195 w 393"/>
                  <a:gd name="T15" fmla="*/ 46 h 247"/>
                  <a:gd name="T16" fmla="*/ 248 w 393"/>
                  <a:gd name="T17" fmla="*/ 0 h 247"/>
                  <a:gd name="T18" fmla="*/ 300 w 393"/>
                  <a:gd name="T19" fmla="*/ 49 h 247"/>
                  <a:gd name="T20" fmla="*/ 349 w 393"/>
                  <a:gd name="T21" fmla="*/ 3 h 247"/>
                  <a:gd name="T22" fmla="*/ 393 w 393"/>
                  <a:gd name="T23" fmla="*/ 49 h 247"/>
                  <a:gd name="T24" fmla="*/ 393 w 393"/>
                  <a:gd name="T25" fmla="*/ 49 h 24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93"/>
                  <a:gd name="T40" fmla="*/ 0 h 247"/>
                  <a:gd name="T41" fmla="*/ 393 w 393"/>
                  <a:gd name="T42" fmla="*/ 247 h 24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93" h="247">
                    <a:moveTo>
                      <a:pt x="393" y="49"/>
                    </a:moveTo>
                    <a:lnTo>
                      <a:pt x="393" y="247"/>
                    </a:lnTo>
                    <a:lnTo>
                      <a:pt x="0" y="247"/>
                    </a:lnTo>
                    <a:lnTo>
                      <a:pt x="0" y="65"/>
                    </a:lnTo>
                    <a:lnTo>
                      <a:pt x="53" y="6"/>
                    </a:lnTo>
                    <a:lnTo>
                      <a:pt x="99" y="58"/>
                    </a:lnTo>
                    <a:lnTo>
                      <a:pt x="152" y="6"/>
                    </a:lnTo>
                    <a:lnTo>
                      <a:pt x="195" y="46"/>
                    </a:lnTo>
                    <a:lnTo>
                      <a:pt x="248" y="0"/>
                    </a:lnTo>
                    <a:lnTo>
                      <a:pt x="300" y="49"/>
                    </a:lnTo>
                    <a:lnTo>
                      <a:pt x="349" y="3"/>
                    </a:lnTo>
                    <a:lnTo>
                      <a:pt x="393" y="4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10" name="Freeform 72"/>
              <p:cNvSpPr>
                <a:spLocks/>
              </p:cNvSpPr>
              <p:nvPr/>
            </p:nvSpPr>
            <p:spPr bwMode="auto">
              <a:xfrm>
                <a:off x="4191" y="2628"/>
                <a:ext cx="414" cy="358"/>
              </a:xfrm>
              <a:custGeom>
                <a:avLst/>
                <a:gdLst>
                  <a:gd name="T0" fmla="*/ 402 w 414"/>
                  <a:gd name="T1" fmla="*/ 24 h 358"/>
                  <a:gd name="T2" fmla="*/ 402 w 414"/>
                  <a:gd name="T3" fmla="*/ 126 h 358"/>
                  <a:gd name="T4" fmla="*/ 359 w 414"/>
                  <a:gd name="T5" fmla="*/ 89 h 358"/>
                  <a:gd name="T6" fmla="*/ 306 w 414"/>
                  <a:gd name="T7" fmla="*/ 136 h 358"/>
                  <a:gd name="T8" fmla="*/ 263 w 414"/>
                  <a:gd name="T9" fmla="*/ 92 h 358"/>
                  <a:gd name="T10" fmla="*/ 210 w 414"/>
                  <a:gd name="T11" fmla="*/ 145 h 358"/>
                  <a:gd name="T12" fmla="*/ 164 w 414"/>
                  <a:gd name="T13" fmla="*/ 92 h 358"/>
                  <a:gd name="T14" fmla="*/ 96 w 414"/>
                  <a:gd name="T15" fmla="*/ 166 h 358"/>
                  <a:gd name="T16" fmla="*/ 96 w 414"/>
                  <a:gd name="T17" fmla="*/ 358 h 358"/>
                  <a:gd name="T18" fmla="*/ 0 w 414"/>
                  <a:gd name="T19" fmla="*/ 358 h 358"/>
                  <a:gd name="T20" fmla="*/ 0 w 414"/>
                  <a:gd name="T21" fmla="*/ 0 h 358"/>
                  <a:gd name="T22" fmla="*/ 414 w 414"/>
                  <a:gd name="T23" fmla="*/ 0 h 358"/>
                  <a:gd name="T24" fmla="*/ 402 w 414"/>
                  <a:gd name="T25" fmla="*/ 24 h 358"/>
                  <a:gd name="T26" fmla="*/ 402 w 414"/>
                  <a:gd name="T27" fmla="*/ 24 h 35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14"/>
                  <a:gd name="T43" fmla="*/ 0 h 358"/>
                  <a:gd name="T44" fmla="*/ 414 w 414"/>
                  <a:gd name="T45" fmla="*/ 358 h 35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14" h="358">
                    <a:moveTo>
                      <a:pt x="402" y="24"/>
                    </a:moveTo>
                    <a:lnTo>
                      <a:pt x="402" y="126"/>
                    </a:lnTo>
                    <a:lnTo>
                      <a:pt x="359" y="89"/>
                    </a:lnTo>
                    <a:lnTo>
                      <a:pt x="306" y="136"/>
                    </a:lnTo>
                    <a:lnTo>
                      <a:pt x="263" y="92"/>
                    </a:lnTo>
                    <a:lnTo>
                      <a:pt x="210" y="145"/>
                    </a:lnTo>
                    <a:lnTo>
                      <a:pt x="164" y="92"/>
                    </a:lnTo>
                    <a:lnTo>
                      <a:pt x="96" y="166"/>
                    </a:lnTo>
                    <a:lnTo>
                      <a:pt x="96" y="358"/>
                    </a:lnTo>
                    <a:lnTo>
                      <a:pt x="0" y="358"/>
                    </a:lnTo>
                    <a:lnTo>
                      <a:pt x="0" y="0"/>
                    </a:lnTo>
                    <a:lnTo>
                      <a:pt x="414" y="0"/>
                    </a:lnTo>
                    <a:lnTo>
                      <a:pt x="402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11" name="Freeform 73"/>
              <p:cNvSpPr>
                <a:spLocks/>
              </p:cNvSpPr>
              <p:nvPr/>
            </p:nvSpPr>
            <p:spPr bwMode="auto">
              <a:xfrm>
                <a:off x="4018" y="2417"/>
                <a:ext cx="71" cy="350"/>
              </a:xfrm>
              <a:custGeom>
                <a:avLst/>
                <a:gdLst>
                  <a:gd name="T0" fmla="*/ 16 w 71"/>
                  <a:gd name="T1" fmla="*/ 0 h 350"/>
                  <a:gd name="T2" fmla="*/ 53 w 71"/>
                  <a:gd name="T3" fmla="*/ 0 h 350"/>
                  <a:gd name="T4" fmla="*/ 71 w 71"/>
                  <a:gd name="T5" fmla="*/ 350 h 350"/>
                  <a:gd name="T6" fmla="*/ 0 w 71"/>
                  <a:gd name="T7" fmla="*/ 350 h 350"/>
                  <a:gd name="T8" fmla="*/ 16 w 71"/>
                  <a:gd name="T9" fmla="*/ 0 h 350"/>
                  <a:gd name="T10" fmla="*/ 16 w 71"/>
                  <a:gd name="T11" fmla="*/ 0 h 35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1"/>
                  <a:gd name="T19" fmla="*/ 0 h 350"/>
                  <a:gd name="T20" fmla="*/ 71 w 71"/>
                  <a:gd name="T21" fmla="*/ 350 h 35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1" h="350">
                    <a:moveTo>
                      <a:pt x="16" y="0"/>
                    </a:moveTo>
                    <a:lnTo>
                      <a:pt x="53" y="0"/>
                    </a:lnTo>
                    <a:lnTo>
                      <a:pt x="71" y="350"/>
                    </a:lnTo>
                    <a:lnTo>
                      <a:pt x="0" y="35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12" name="Freeform 74"/>
              <p:cNvSpPr>
                <a:spLocks/>
              </p:cNvSpPr>
              <p:nvPr/>
            </p:nvSpPr>
            <p:spPr bwMode="auto">
              <a:xfrm>
                <a:off x="3895" y="2417"/>
                <a:ext cx="71" cy="350"/>
              </a:xfrm>
              <a:custGeom>
                <a:avLst/>
                <a:gdLst>
                  <a:gd name="T0" fmla="*/ 15 w 71"/>
                  <a:gd name="T1" fmla="*/ 0 h 350"/>
                  <a:gd name="T2" fmla="*/ 52 w 71"/>
                  <a:gd name="T3" fmla="*/ 0 h 350"/>
                  <a:gd name="T4" fmla="*/ 71 w 71"/>
                  <a:gd name="T5" fmla="*/ 350 h 350"/>
                  <a:gd name="T6" fmla="*/ 0 w 71"/>
                  <a:gd name="T7" fmla="*/ 350 h 350"/>
                  <a:gd name="T8" fmla="*/ 15 w 71"/>
                  <a:gd name="T9" fmla="*/ 0 h 350"/>
                  <a:gd name="T10" fmla="*/ 15 w 71"/>
                  <a:gd name="T11" fmla="*/ 0 h 35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1"/>
                  <a:gd name="T19" fmla="*/ 0 h 350"/>
                  <a:gd name="T20" fmla="*/ 71 w 71"/>
                  <a:gd name="T21" fmla="*/ 350 h 35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1" h="350">
                    <a:moveTo>
                      <a:pt x="15" y="0"/>
                    </a:moveTo>
                    <a:lnTo>
                      <a:pt x="52" y="0"/>
                    </a:lnTo>
                    <a:lnTo>
                      <a:pt x="71" y="350"/>
                    </a:lnTo>
                    <a:lnTo>
                      <a:pt x="0" y="35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13" name="Freeform 75"/>
              <p:cNvSpPr>
                <a:spLocks/>
              </p:cNvSpPr>
              <p:nvPr/>
            </p:nvSpPr>
            <p:spPr bwMode="auto">
              <a:xfrm>
                <a:off x="3817" y="2785"/>
                <a:ext cx="356" cy="201"/>
              </a:xfrm>
              <a:custGeom>
                <a:avLst/>
                <a:gdLst>
                  <a:gd name="T0" fmla="*/ 0 w 356"/>
                  <a:gd name="T1" fmla="*/ 0 h 201"/>
                  <a:gd name="T2" fmla="*/ 356 w 356"/>
                  <a:gd name="T3" fmla="*/ 0 h 201"/>
                  <a:gd name="T4" fmla="*/ 356 w 356"/>
                  <a:gd name="T5" fmla="*/ 201 h 201"/>
                  <a:gd name="T6" fmla="*/ 16 w 356"/>
                  <a:gd name="T7" fmla="*/ 201 h 201"/>
                  <a:gd name="T8" fmla="*/ 16 w 356"/>
                  <a:gd name="T9" fmla="*/ 31 h 201"/>
                  <a:gd name="T10" fmla="*/ 0 w 356"/>
                  <a:gd name="T11" fmla="*/ 0 h 201"/>
                  <a:gd name="T12" fmla="*/ 0 w 356"/>
                  <a:gd name="T13" fmla="*/ 0 h 20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6"/>
                  <a:gd name="T22" fmla="*/ 0 h 201"/>
                  <a:gd name="T23" fmla="*/ 356 w 356"/>
                  <a:gd name="T24" fmla="*/ 201 h 20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6" h="201">
                    <a:moveTo>
                      <a:pt x="0" y="0"/>
                    </a:moveTo>
                    <a:lnTo>
                      <a:pt x="356" y="0"/>
                    </a:lnTo>
                    <a:lnTo>
                      <a:pt x="356" y="201"/>
                    </a:lnTo>
                    <a:lnTo>
                      <a:pt x="16" y="201"/>
                    </a:lnTo>
                    <a:lnTo>
                      <a:pt x="16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14" name="Freeform 76"/>
              <p:cNvSpPr>
                <a:spLocks/>
              </p:cNvSpPr>
              <p:nvPr/>
            </p:nvSpPr>
            <p:spPr bwMode="auto">
              <a:xfrm>
                <a:off x="4095" y="2810"/>
                <a:ext cx="31" cy="34"/>
              </a:xfrm>
              <a:custGeom>
                <a:avLst/>
                <a:gdLst>
                  <a:gd name="T0" fmla="*/ 0 w 31"/>
                  <a:gd name="T1" fmla="*/ 15 h 34"/>
                  <a:gd name="T2" fmla="*/ 0 w 31"/>
                  <a:gd name="T3" fmla="*/ 12 h 34"/>
                  <a:gd name="T4" fmla="*/ 0 w 31"/>
                  <a:gd name="T5" fmla="*/ 12 h 34"/>
                  <a:gd name="T6" fmla="*/ 3 w 31"/>
                  <a:gd name="T7" fmla="*/ 9 h 34"/>
                  <a:gd name="T8" fmla="*/ 3 w 31"/>
                  <a:gd name="T9" fmla="*/ 6 h 34"/>
                  <a:gd name="T10" fmla="*/ 7 w 31"/>
                  <a:gd name="T11" fmla="*/ 3 h 34"/>
                  <a:gd name="T12" fmla="*/ 10 w 31"/>
                  <a:gd name="T13" fmla="*/ 3 h 34"/>
                  <a:gd name="T14" fmla="*/ 13 w 31"/>
                  <a:gd name="T15" fmla="*/ 3 h 34"/>
                  <a:gd name="T16" fmla="*/ 16 w 31"/>
                  <a:gd name="T17" fmla="*/ 0 h 34"/>
                  <a:gd name="T18" fmla="*/ 19 w 31"/>
                  <a:gd name="T19" fmla="*/ 3 h 34"/>
                  <a:gd name="T20" fmla="*/ 22 w 31"/>
                  <a:gd name="T21" fmla="*/ 3 h 34"/>
                  <a:gd name="T22" fmla="*/ 25 w 31"/>
                  <a:gd name="T23" fmla="*/ 3 h 34"/>
                  <a:gd name="T24" fmla="*/ 28 w 31"/>
                  <a:gd name="T25" fmla="*/ 6 h 34"/>
                  <a:gd name="T26" fmla="*/ 28 w 31"/>
                  <a:gd name="T27" fmla="*/ 9 h 34"/>
                  <a:gd name="T28" fmla="*/ 31 w 31"/>
                  <a:gd name="T29" fmla="*/ 12 h 34"/>
                  <a:gd name="T30" fmla="*/ 31 w 31"/>
                  <a:gd name="T31" fmla="*/ 12 h 34"/>
                  <a:gd name="T32" fmla="*/ 31 w 31"/>
                  <a:gd name="T33" fmla="*/ 15 h 34"/>
                  <a:gd name="T34" fmla="*/ 31 w 31"/>
                  <a:gd name="T35" fmla="*/ 21 h 34"/>
                  <a:gd name="T36" fmla="*/ 31 w 31"/>
                  <a:gd name="T37" fmla="*/ 25 h 34"/>
                  <a:gd name="T38" fmla="*/ 28 w 31"/>
                  <a:gd name="T39" fmla="*/ 25 h 34"/>
                  <a:gd name="T40" fmla="*/ 28 w 31"/>
                  <a:gd name="T41" fmla="*/ 28 h 34"/>
                  <a:gd name="T42" fmla="*/ 25 w 31"/>
                  <a:gd name="T43" fmla="*/ 31 h 34"/>
                  <a:gd name="T44" fmla="*/ 22 w 31"/>
                  <a:gd name="T45" fmla="*/ 31 h 34"/>
                  <a:gd name="T46" fmla="*/ 19 w 31"/>
                  <a:gd name="T47" fmla="*/ 31 h 34"/>
                  <a:gd name="T48" fmla="*/ 16 w 31"/>
                  <a:gd name="T49" fmla="*/ 34 h 34"/>
                  <a:gd name="T50" fmla="*/ 13 w 31"/>
                  <a:gd name="T51" fmla="*/ 31 h 34"/>
                  <a:gd name="T52" fmla="*/ 10 w 31"/>
                  <a:gd name="T53" fmla="*/ 31 h 34"/>
                  <a:gd name="T54" fmla="*/ 7 w 31"/>
                  <a:gd name="T55" fmla="*/ 31 h 34"/>
                  <a:gd name="T56" fmla="*/ 3 w 31"/>
                  <a:gd name="T57" fmla="*/ 28 h 34"/>
                  <a:gd name="T58" fmla="*/ 3 w 31"/>
                  <a:gd name="T59" fmla="*/ 25 h 34"/>
                  <a:gd name="T60" fmla="*/ 0 w 31"/>
                  <a:gd name="T61" fmla="*/ 25 h 34"/>
                  <a:gd name="T62" fmla="*/ 0 w 31"/>
                  <a:gd name="T63" fmla="*/ 21 h 34"/>
                  <a:gd name="T64" fmla="*/ 0 w 31"/>
                  <a:gd name="T65" fmla="*/ 15 h 34"/>
                  <a:gd name="T66" fmla="*/ 0 w 31"/>
                  <a:gd name="T67" fmla="*/ 15 h 3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1"/>
                  <a:gd name="T103" fmla="*/ 0 h 34"/>
                  <a:gd name="T104" fmla="*/ 31 w 31"/>
                  <a:gd name="T105" fmla="*/ 34 h 3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1" h="34">
                    <a:moveTo>
                      <a:pt x="0" y="15"/>
                    </a:moveTo>
                    <a:lnTo>
                      <a:pt x="0" y="12"/>
                    </a:lnTo>
                    <a:lnTo>
                      <a:pt x="3" y="9"/>
                    </a:lnTo>
                    <a:lnTo>
                      <a:pt x="3" y="6"/>
                    </a:lnTo>
                    <a:lnTo>
                      <a:pt x="7" y="3"/>
                    </a:lnTo>
                    <a:lnTo>
                      <a:pt x="10" y="3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19" y="3"/>
                    </a:lnTo>
                    <a:lnTo>
                      <a:pt x="22" y="3"/>
                    </a:lnTo>
                    <a:lnTo>
                      <a:pt x="25" y="3"/>
                    </a:lnTo>
                    <a:lnTo>
                      <a:pt x="28" y="6"/>
                    </a:lnTo>
                    <a:lnTo>
                      <a:pt x="28" y="9"/>
                    </a:lnTo>
                    <a:lnTo>
                      <a:pt x="31" y="12"/>
                    </a:lnTo>
                    <a:lnTo>
                      <a:pt x="31" y="15"/>
                    </a:lnTo>
                    <a:lnTo>
                      <a:pt x="31" y="21"/>
                    </a:lnTo>
                    <a:lnTo>
                      <a:pt x="31" y="25"/>
                    </a:lnTo>
                    <a:lnTo>
                      <a:pt x="28" y="25"/>
                    </a:lnTo>
                    <a:lnTo>
                      <a:pt x="28" y="28"/>
                    </a:lnTo>
                    <a:lnTo>
                      <a:pt x="25" y="31"/>
                    </a:lnTo>
                    <a:lnTo>
                      <a:pt x="22" y="31"/>
                    </a:lnTo>
                    <a:lnTo>
                      <a:pt x="19" y="31"/>
                    </a:lnTo>
                    <a:lnTo>
                      <a:pt x="16" y="34"/>
                    </a:lnTo>
                    <a:lnTo>
                      <a:pt x="13" y="31"/>
                    </a:lnTo>
                    <a:lnTo>
                      <a:pt x="10" y="31"/>
                    </a:lnTo>
                    <a:lnTo>
                      <a:pt x="7" y="31"/>
                    </a:lnTo>
                    <a:lnTo>
                      <a:pt x="3" y="28"/>
                    </a:lnTo>
                    <a:lnTo>
                      <a:pt x="3" y="25"/>
                    </a:lnTo>
                    <a:lnTo>
                      <a:pt x="0" y="25"/>
                    </a:lnTo>
                    <a:lnTo>
                      <a:pt x="0" y="21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15" name="Freeform 77"/>
              <p:cNvSpPr>
                <a:spLocks/>
              </p:cNvSpPr>
              <p:nvPr/>
            </p:nvSpPr>
            <p:spPr bwMode="auto">
              <a:xfrm>
                <a:off x="3901" y="2247"/>
                <a:ext cx="547" cy="170"/>
              </a:xfrm>
              <a:custGeom>
                <a:avLst/>
                <a:gdLst>
                  <a:gd name="T0" fmla="*/ 534 w 547"/>
                  <a:gd name="T1" fmla="*/ 115 h 170"/>
                  <a:gd name="T2" fmla="*/ 528 w 547"/>
                  <a:gd name="T3" fmla="*/ 106 h 170"/>
                  <a:gd name="T4" fmla="*/ 513 w 547"/>
                  <a:gd name="T5" fmla="*/ 90 h 170"/>
                  <a:gd name="T6" fmla="*/ 494 w 547"/>
                  <a:gd name="T7" fmla="*/ 75 h 170"/>
                  <a:gd name="T8" fmla="*/ 469 w 547"/>
                  <a:gd name="T9" fmla="*/ 62 h 170"/>
                  <a:gd name="T10" fmla="*/ 445 w 547"/>
                  <a:gd name="T11" fmla="*/ 56 h 170"/>
                  <a:gd name="T12" fmla="*/ 426 w 547"/>
                  <a:gd name="T13" fmla="*/ 59 h 170"/>
                  <a:gd name="T14" fmla="*/ 408 w 547"/>
                  <a:gd name="T15" fmla="*/ 65 h 170"/>
                  <a:gd name="T16" fmla="*/ 401 w 547"/>
                  <a:gd name="T17" fmla="*/ 56 h 170"/>
                  <a:gd name="T18" fmla="*/ 395 w 547"/>
                  <a:gd name="T19" fmla="*/ 38 h 170"/>
                  <a:gd name="T20" fmla="*/ 386 w 547"/>
                  <a:gd name="T21" fmla="*/ 25 h 170"/>
                  <a:gd name="T22" fmla="*/ 370 w 547"/>
                  <a:gd name="T23" fmla="*/ 10 h 170"/>
                  <a:gd name="T24" fmla="*/ 349 w 547"/>
                  <a:gd name="T25" fmla="*/ 0 h 170"/>
                  <a:gd name="T26" fmla="*/ 324 w 547"/>
                  <a:gd name="T27" fmla="*/ 0 h 170"/>
                  <a:gd name="T28" fmla="*/ 296 w 547"/>
                  <a:gd name="T29" fmla="*/ 7 h 170"/>
                  <a:gd name="T30" fmla="*/ 269 w 547"/>
                  <a:gd name="T31" fmla="*/ 19 h 170"/>
                  <a:gd name="T32" fmla="*/ 253 w 547"/>
                  <a:gd name="T33" fmla="*/ 16 h 170"/>
                  <a:gd name="T34" fmla="*/ 231 w 547"/>
                  <a:gd name="T35" fmla="*/ 7 h 170"/>
                  <a:gd name="T36" fmla="*/ 210 w 547"/>
                  <a:gd name="T37" fmla="*/ 4 h 170"/>
                  <a:gd name="T38" fmla="*/ 191 w 547"/>
                  <a:gd name="T39" fmla="*/ 7 h 170"/>
                  <a:gd name="T40" fmla="*/ 173 w 547"/>
                  <a:gd name="T41" fmla="*/ 13 h 170"/>
                  <a:gd name="T42" fmla="*/ 154 w 547"/>
                  <a:gd name="T43" fmla="*/ 22 h 170"/>
                  <a:gd name="T44" fmla="*/ 136 w 547"/>
                  <a:gd name="T45" fmla="*/ 31 h 170"/>
                  <a:gd name="T46" fmla="*/ 123 w 547"/>
                  <a:gd name="T47" fmla="*/ 47 h 170"/>
                  <a:gd name="T48" fmla="*/ 108 w 547"/>
                  <a:gd name="T49" fmla="*/ 50 h 170"/>
                  <a:gd name="T50" fmla="*/ 96 w 547"/>
                  <a:gd name="T51" fmla="*/ 50 h 170"/>
                  <a:gd name="T52" fmla="*/ 86 w 547"/>
                  <a:gd name="T53" fmla="*/ 50 h 170"/>
                  <a:gd name="T54" fmla="*/ 58 w 547"/>
                  <a:gd name="T55" fmla="*/ 56 h 170"/>
                  <a:gd name="T56" fmla="*/ 37 w 547"/>
                  <a:gd name="T57" fmla="*/ 68 h 170"/>
                  <a:gd name="T58" fmla="*/ 18 w 547"/>
                  <a:gd name="T59" fmla="*/ 87 h 170"/>
                  <a:gd name="T60" fmla="*/ 6 w 547"/>
                  <a:gd name="T61" fmla="*/ 118 h 170"/>
                  <a:gd name="T62" fmla="*/ 0 w 547"/>
                  <a:gd name="T63" fmla="*/ 146 h 170"/>
                  <a:gd name="T64" fmla="*/ 0 w 547"/>
                  <a:gd name="T65" fmla="*/ 170 h 170"/>
                  <a:gd name="T66" fmla="*/ 49 w 547"/>
                  <a:gd name="T67" fmla="*/ 152 h 170"/>
                  <a:gd name="T68" fmla="*/ 55 w 547"/>
                  <a:gd name="T69" fmla="*/ 143 h 170"/>
                  <a:gd name="T70" fmla="*/ 62 w 547"/>
                  <a:gd name="T71" fmla="*/ 140 h 170"/>
                  <a:gd name="T72" fmla="*/ 83 w 547"/>
                  <a:gd name="T73" fmla="*/ 136 h 170"/>
                  <a:gd name="T74" fmla="*/ 123 w 547"/>
                  <a:gd name="T75" fmla="*/ 133 h 170"/>
                  <a:gd name="T76" fmla="*/ 120 w 547"/>
                  <a:gd name="T77" fmla="*/ 149 h 170"/>
                  <a:gd name="T78" fmla="*/ 120 w 547"/>
                  <a:gd name="T79" fmla="*/ 170 h 170"/>
                  <a:gd name="T80" fmla="*/ 173 w 547"/>
                  <a:gd name="T81" fmla="*/ 152 h 170"/>
                  <a:gd name="T82" fmla="*/ 179 w 547"/>
                  <a:gd name="T83" fmla="*/ 143 h 170"/>
                  <a:gd name="T84" fmla="*/ 188 w 547"/>
                  <a:gd name="T85" fmla="*/ 140 h 170"/>
                  <a:gd name="T86" fmla="*/ 204 w 547"/>
                  <a:gd name="T87" fmla="*/ 136 h 170"/>
                  <a:gd name="T88" fmla="*/ 228 w 547"/>
                  <a:gd name="T89" fmla="*/ 133 h 170"/>
                  <a:gd name="T90" fmla="*/ 256 w 547"/>
                  <a:gd name="T91" fmla="*/ 133 h 170"/>
                  <a:gd name="T92" fmla="*/ 293 w 547"/>
                  <a:gd name="T93" fmla="*/ 133 h 170"/>
                  <a:gd name="T94" fmla="*/ 330 w 547"/>
                  <a:gd name="T95" fmla="*/ 130 h 170"/>
                  <a:gd name="T96" fmla="*/ 370 w 547"/>
                  <a:gd name="T97" fmla="*/ 130 h 170"/>
                  <a:gd name="T98" fmla="*/ 414 w 547"/>
                  <a:gd name="T99" fmla="*/ 130 h 170"/>
                  <a:gd name="T100" fmla="*/ 454 w 547"/>
                  <a:gd name="T101" fmla="*/ 130 h 170"/>
                  <a:gd name="T102" fmla="*/ 494 w 547"/>
                  <a:gd name="T103" fmla="*/ 130 h 170"/>
                  <a:gd name="T104" fmla="*/ 531 w 547"/>
                  <a:gd name="T105" fmla="*/ 133 h 170"/>
                  <a:gd name="T106" fmla="*/ 537 w 547"/>
                  <a:gd name="T107" fmla="*/ 118 h 170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547"/>
                  <a:gd name="T163" fmla="*/ 0 h 170"/>
                  <a:gd name="T164" fmla="*/ 547 w 547"/>
                  <a:gd name="T165" fmla="*/ 170 h 170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547" h="170">
                    <a:moveTo>
                      <a:pt x="537" y="118"/>
                    </a:moveTo>
                    <a:lnTo>
                      <a:pt x="537" y="118"/>
                    </a:lnTo>
                    <a:lnTo>
                      <a:pt x="534" y="115"/>
                    </a:lnTo>
                    <a:lnTo>
                      <a:pt x="531" y="109"/>
                    </a:lnTo>
                    <a:lnTo>
                      <a:pt x="528" y="106"/>
                    </a:lnTo>
                    <a:lnTo>
                      <a:pt x="522" y="102"/>
                    </a:lnTo>
                    <a:lnTo>
                      <a:pt x="519" y="96"/>
                    </a:lnTo>
                    <a:lnTo>
                      <a:pt x="513" y="90"/>
                    </a:lnTo>
                    <a:lnTo>
                      <a:pt x="506" y="87"/>
                    </a:lnTo>
                    <a:lnTo>
                      <a:pt x="500" y="81"/>
                    </a:lnTo>
                    <a:lnTo>
                      <a:pt x="494" y="75"/>
                    </a:lnTo>
                    <a:lnTo>
                      <a:pt x="485" y="72"/>
                    </a:lnTo>
                    <a:lnTo>
                      <a:pt x="479" y="65"/>
                    </a:lnTo>
                    <a:lnTo>
                      <a:pt x="469" y="62"/>
                    </a:lnTo>
                    <a:lnTo>
                      <a:pt x="460" y="59"/>
                    </a:lnTo>
                    <a:lnTo>
                      <a:pt x="451" y="56"/>
                    </a:lnTo>
                    <a:lnTo>
                      <a:pt x="445" y="56"/>
                    </a:lnTo>
                    <a:lnTo>
                      <a:pt x="442" y="56"/>
                    </a:lnTo>
                    <a:lnTo>
                      <a:pt x="432" y="59"/>
                    </a:lnTo>
                    <a:lnTo>
                      <a:pt x="426" y="59"/>
                    </a:lnTo>
                    <a:lnTo>
                      <a:pt x="420" y="62"/>
                    </a:lnTo>
                    <a:lnTo>
                      <a:pt x="414" y="62"/>
                    </a:lnTo>
                    <a:lnTo>
                      <a:pt x="408" y="65"/>
                    </a:lnTo>
                    <a:lnTo>
                      <a:pt x="401" y="68"/>
                    </a:lnTo>
                    <a:lnTo>
                      <a:pt x="401" y="62"/>
                    </a:lnTo>
                    <a:lnTo>
                      <a:pt x="401" y="56"/>
                    </a:lnTo>
                    <a:lnTo>
                      <a:pt x="401" y="50"/>
                    </a:lnTo>
                    <a:lnTo>
                      <a:pt x="398" y="44"/>
                    </a:lnTo>
                    <a:lnTo>
                      <a:pt x="395" y="38"/>
                    </a:lnTo>
                    <a:lnTo>
                      <a:pt x="392" y="34"/>
                    </a:lnTo>
                    <a:lnTo>
                      <a:pt x="389" y="28"/>
                    </a:lnTo>
                    <a:lnTo>
                      <a:pt x="386" y="25"/>
                    </a:lnTo>
                    <a:lnTo>
                      <a:pt x="380" y="19"/>
                    </a:lnTo>
                    <a:lnTo>
                      <a:pt x="377" y="13"/>
                    </a:lnTo>
                    <a:lnTo>
                      <a:pt x="370" y="10"/>
                    </a:lnTo>
                    <a:lnTo>
                      <a:pt x="361" y="7"/>
                    </a:lnTo>
                    <a:lnTo>
                      <a:pt x="355" y="4"/>
                    </a:lnTo>
                    <a:lnTo>
                      <a:pt x="349" y="0"/>
                    </a:lnTo>
                    <a:lnTo>
                      <a:pt x="340" y="0"/>
                    </a:lnTo>
                    <a:lnTo>
                      <a:pt x="330" y="0"/>
                    </a:lnTo>
                    <a:lnTo>
                      <a:pt x="324" y="0"/>
                    </a:lnTo>
                    <a:lnTo>
                      <a:pt x="315" y="0"/>
                    </a:lnTo>
                    <a:lnTo>
                      <a:pt x="306" y="4"/>
                    </a:lnTo>
                    <a:lnTo>
                      <a:pt x="296" y="7"/>
                    </a:lnTo>
                    <a:lnTo>
                      <a:pt x="287" y="10"/>
                    </a:lnTo>
                    <a:lnTo>
                      <a:pt x="278" y="16"/>
                    </a:lnTo>
                    <a:lnTo>
                      <a:pt x="269" y="19"/>
                    </a:lnTo>
                    <a:lnTo>
                      <a:pt x="262" y="25"/>
                    </a:lnTo>
                    <a:lnTo>
                      <a:pt x="256" y="19"/>
                    </a:lnTo>
                    <a:lnTo>
                      <a:pt x="253" y="16"/>
                    </a:lnTo>
                    <a:lnTo>
                      <a:pt x="247" y="13"/>
                    </a:lnTo>
                    <a:lnTo>
                      <a:pt x="241" y="10"/>
                    </a:lnTo>
                    <a:lnTo>
                      <a:pt x="231" y="7"/>
                    </a:lnTo>
                    <a:lnTo>
                      <a:pt x="225" y="7"/>
                    </a:lnTo>
                    <a:lnTo>
                      <a:pt x="219" y="4"/>
                    </a:lnTo>
                    <a:lnTo>
                      <a:pt x="210" y="4"/>
                    </a:lnTo>
                    <a:lnTo>
                      <a:pt x="204" y="4"/>
                    </a:lnTo>
                    <a:lnTo>
                      <a:pt x="197" y="7"/>
                    </a:lnTo>
                    <a:lnTo>
                      <a:pt x="191" y="7"/>
                    </a:lnTo>
                    <a:lnTo>
                      <a:pt x="185" y="7"/>
                    </a:lnTo>
                    <a:lnTo>
                      <a:pt x="179" y="10"/>
                    </a:lnTo>
                    <a:lnTo>
                      <a:pt x="173" y="13"/>
                    </a:lnTo>
                    <a:lnTo>
                      <a:pt x="167" y="16"/>
                    </a:lnTo>
                    <a:lnTo>
                      <a:pt x="160" y="16"/>
                    </a:lnTo>
                    <a:lnTo>
                      <a:pt x="154" y="22"/>
                    </a:lnTo>
                    <a:lnTo>
                      <a:pt x="148" y="25"/>
                    </a:lnTo>
                    <a:lnTo>
                      <a:pt x="142" y="28"/>
                    </a:lnTo>
                    <a:lnTo>
                      <a:pt x="136" y="31"/>
                    </a:lnTo>
                    <a:lnTo>
                      <a:pt x="133" y="38"/>
                    </a:lnTo>
                    <a:lnTo>
                      <a:pt x="126" y="41"/>
                    </a:lnTo>
                    <a:lnTo>
                      <a:pt x="123" y="47"/>
                    </a:lnTo>
                    <a:lnTo>
                      <a:pt x="117" y="53"/>
                    </a:lnTo>
                    <a:lnTo>
                      <a:pt x="114" y="53"/>
                    </a:lnTo>
                    <a:lnTo>
                      <a:pt x="108" y="50"/>
                    </a:lnTo>
                    <a:lnTo>
                      <a:pt x="105" y="50"/>
                    </a:lnTo>
                    <a:lnTo>
                      <a:pt x="102" y="50"/>
                    </a:lnTo>
                    <a:lnTo>
                      <a:pt x="96" y="50"/>
                    </a:lnTo>
                    <a:lnTo>
                      <a:pt x="92" y="50"/>
                    </a:lnTo>
                    <a:lnTo>
                      <a:pt x="89" y="50"/>
                    </a:lnTo>
                    <a:lnTo>
                      <a:pt x="86" y="50"/>
                    </a:lnTo>
                    <a:lnTo>
                      <a:pt x="77" y="53"/>
                    </a:lnTo>
                    <a:lnTo>
                      <a:pt x="68" y="53"/>
                    </a:lnTo>
                    <a:lnTo>
                      <a:pt x="58" y="56"/>
                    </a:lnTo>
                    <a:lnTo>
                      <a:pt x="52" y="59"/>
                    </a:lnTo>
                    <a:lnTo>
                      <a:pt x="43" y="62"/>
                    </a:lnTo>
                    <a:lnTo>
                      <a:pt x="37" y="68"/>
                    </a:lnTo>
                    <a:lnTo>
                      <a:pt x="31" y="72"/>
                    </a:lnTo>
                    <a:lnTo>
                      <a:pt x="24" y="78"/>
                    </a:lnTo>
                    <a:lnTo>
                      <a:pt x="18" y="87"/>
                    </a:lnTo>
                    <a:lnTo>
                      <a:pt x="12" y="96"/>
                    </a:lnTo>
                    <a:lnTo>
                      <a:pt x="9" y="109"/>
                    </a:lnTo>
                    <a:lnTo>
                      <a:pt x="6" y="118"/>
                    </a:lnTo>
                    <a:lnTo>
                      <a:pt x="3" y="127"/>
                    </a:lnTo>
                    <a:lnTo>
                      <a:pt x="0" y="136"/>
                    </a:lnTo>
                    <a:lnTo>
                      <a:pt x="0" y="146"/>
                    </a:lnTo>
                    <a:lnTo>
                      <a:pt x="0" y="152"/>
                    </a:lnTo>
                    <a:lnTo>
                      <a:pt x="0" y="170"/>
                    </a:lnTo>
                    <a:lnTo>
                      <a:pt x="52" y="170"/>
                    </a:lnTo>
                    <a:lnTo>
                      <a:pt x="52" y="152"/>
                    </a:lnTo>
                    <a:lnTo>
                      <a:pt x="49" y="152"/>
                    </a:lnTo>
                    <a:lnTo>
                      <a:pt x="52" y="149"/>
                    </a:lnTo>
                    <a:lnTo>
                      <a:pt x="55" y="146"/>
                    </a:lnTo>
                    <a:lnTo>
                      <a:pt x="55" y="143"/>
                    </a:lnTo>
                    <a:lnTo>
                      <a:pt x="58" y="140"/>
                    </a:lnTo>
                    <a:lnTo>
                      <a:pt x="62" y="140"/>
                    </a:lnTo>
                    <a:lnTo>
                      <a:pt x="68" y="140"/>
                    </a:lnTo>
                    <a:lnTo>
                      <a:pt x="74" y="136"/>
                    </a:lnTo>
                    <a:lnTo>
                      <a:pt x="83" y="136"/>
                    </a:lnTo>
                    <a:lnTo>
                      <a:pt x="92" y="136"/>
                    </a:lnTo>
                    <a:lnTo>
                      <a:pt x="105" y="136"/>
                    </a:lnTo>
                    <a:lnTo>
                      <a:pt x="123" y="133"/>
                    </a:lnTo>
                    <a:lnTo>
                      <a:pt x="120" y="140"/>
                    </a:lnTo>
                    <a:lnTo>
                      <a:pt x="120" y="143"/>
                    </a:lnTo>
                    <a:lnTo>
                      <a:pt x="120" y="149"/>
                    </a:lnTo>
                    <a:lnTo>
                      <a:pt x="120" y="152"/>
                    </a:lnTo>
                    <a:lnTo>
                      <a:pt x="120" y="170"/>
                    </a:lnTo>
                    <a:lnTo>
                      <a:pt x="176" y="170"/>
                    </a:lnTo>
                    <a:lnTo>
                      <a:pt x="176" y="152"/>
                    </a:lnTo>
                    <a:lnTo>
                      <a:pt x="173" y="152"/>
                    </a:lnTo>
                    <a:lnTo>
                      <a:pt x="176" y="149"/>
                    </a:lnTo>
                    <a:lnTo>
                      <a:pt x="179" y="146"/>
                    </a:lnTo>
                    <a:lnTo>
                      <a:pt x="179" y="143"/>
                    </a:lnTo>
                    <a:lnTo>
                      <a:pt x="182" y="140"/>
                    </a:lnTo>
                    <a:lnTo>
                      <a:pt x="185" y="140"/>
                    </a:lnTo>
                    <a:lnTo>
                      <a:pt x="188" y="140"/>
                    </a:lnTo>
                    <a:lnTo>
                      <a:pt x="191" y="136"/>
                    </a:lnTo>
                    <a:lnTo>
                      <a:pt x="197" y="136"/>
                    </a:lnTo>
                    <a:lnTo>
                      <a:pt x="204" y="136"/>
                    </a:lnTo>
                    <a:lnTo>
                      <a:pt x="213" y="136"/>
                    </a:lnTo>
                    <a:lnTo>
                      <a:pt x="219" y="136"/>
                    </a:lnTo>
                    <a:lnTo>
                      <a:pt x="228" y="133"/>
                    </a:lnTo>
                    <a:lnTo>
                      <a:pt x="238" y="133"/>
                    </a:lnTo>
                    <a:lnTo>
                      <a:pt x="247" y="133"/>
                    </a:lnTo>
                    <a:lnTo>
                      <a:pt x="256" y="133"/>
                    </a:lnTo>
                    <a:lnTo>
                      <a:pt x="269" y="133"/>
                    </a:lnTo>
                    <a:lnTo>
                      <a:pt x="281" y="133"/>
                    </a:lnTo>
                    <a:lnTo>
                      <a:pt x="293" y="133"/>
                    </a:lnTo>
                    <a:lnTo>
                      <a:pt x="306" y="133"/>
                    </a:lnTo>
                    <a:lnTo>
                      <a:pt x="318" y="133"/>
                    </a:lnTo>
                    <a:lnTo>
                      <a:pt x="330" y="130"/>
                    </a:lnTo>
                    <a:lnTo>
                      <a:pt x="343" y="130"/>
                    </a:lnTo>
                    <a:lnTo>
                      <a:pt x="358" y="130"/>
                    </a:lnTo>
                    <a:lnTo>
                      <a:pt x="370" y="130"/>
                    </a:lnTo>
                    <a:lnTo>
                      <a:pt x="386" y="130"/>
                    </a:lnTo>
                    <a:lnTo>
                      <a:pt x="398" y="130"/>
                    </a:lnTo>
                    <a:lnTo>
                      <a:pt x="414" y="130"/>
                    </a:lnTo>
                    <a:lnTo>
                      <a:pt x="426" y="130"/>
                    </a:lnTo>
                    <a:lnTo>
                      <a:pt x="438" y="130"/>
                    </a:lnTo>
                    <a:lnTo>
                      <a:pt x="454" y="130"/>
                    </a:lnTo>
                    <a:lnTo>
                      <a:pt x="466" y="130"/>
                    </a:lnTo>
                    <a:lnTo>
                      <a:pt x="479" y="130"/>
                    </a:lnTo>
                    <a:lnTo>
                      <a:pt x="494" y="130"/>
                    </a:lnTo>
                    <a:lnTo>
                      <a:pt x="506" y="130"/>
                    </a:lnTo>
                    <a:lnTo>
                      <a:pt x="519" y="133"/>
                    </a:lnTo>
                    <a:lnTo>
                      <a:pt x="531" y="133"/>
                    </a:lnTo>
                    <a:lnTo>
                      <a:pt x="547" y="133"/>
                    </a:lnTo>
                    <a:lnTo>
                      <a:pt x="537" y="118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16" name="Freeform 78"/>
              <p:cNvSpPr>
                <a:spLocks/>
              </p:cNvSpPr>
              <p:nvPr/>
            </p:nvSpPr>
            <p:spPr bwMode="auto">
              <a:xfrm>
                <a:off x="3916" y="2269"/>
                <a:ext cx="235" cy="130"/>
              </a:xfrm>
              <a:custGeom>
                <a:avLst/>
                <a:gdLst>
                  <a:gd name="T0" fmla="*/ 28 w 235"/>
                  <a:gd name="T1" fmla="*/ 111 h 130"/>
                  <a:gd name="T2" fmla="*/ 22 w 235"/>
                  <a:gd name="T3" fmla="*/ 121 h 130"/>
                  <a:gd name="T4" fmla="*/ 16 w 235"/>
                  <a:gd name="T5" fmla="*/ 127 h 130"/>
                  <a:gd name="T6" fmla="*/ 16 w 235"/>
                  <a:gd name="T7" fmla="*/ 130 h 130"/>
                  <a:gd name="T8" fmla="*/ 16 w 235"/>
                  <a:gd name="T9" fmla="*/ 130 h 130"/>
                  <a:gd name="T10" fmla="*/ 3 w 235"/>
                  <a:gd name="T11" fmla="*/ 124 h 130"/>
                  <a:gd name="T12" fmla="*/ 3 w 235"/>
                  <a:gd name="T13" fmla="*/ 108 h 130"/>
                  <a:gd name="T14" fmla="*/ 9 w 235"/>
                  <a:gd name="T15" fmla="*/ 93 h 130"/>
                  <a:gd name="T16" fmla="*/ 19 w 235"/>
                  <a:gd name="T17" fmla="*/ 74 h 130"/>
                  <a:gd name="T18" fmla="*/ 28 w 235"/>
                  <a:gd name="T19" fmla="*/ 62 h 130"/>
                  <a:gd name="T20" fmla="*/ 37 w 235"/>
                  <a:gd name="T21" fmla="*/ 56 h 130"/>
                  <a:gd name="T22" fmla="*/ 50 w 235"/>
                  <a:gd name="T23" fmla="*/ 50 h 130"/>
                  <a:gd name="T24" fmla="*/ 65 w 235"/>
                  <a:gd name="T25" fmla="*/ 46 h 130"/>
                  <a:gd name="T26" fmla="*/ 74 w 235"/>
                  <a:gd name="T27" fmla="*/ 46 h 130"/>
                  <a:gd name="T28" fmla="*/ 84 w 235"/>
                  <a:gd name="T29" fmla="*/ 46 h 130"/>
                  <a:gd name="T30" fmla="*/ 93 w 235"/>
                  <a:gd name="T31" fmla="*/ 46 h 130"/>
                  <a:gd name="T32" fmla="*/ 102 w 235"/>
                  <a:gd name="T33" fmla="*/ 46 h 130"/>
                  <a:gd name="T34" fmla="*/ 108 w 235"/>
                  <a:gd name="T35" fmla="*/ 50 h 130"/>
                  <a:gd name="T36" fmla="*/ 118 w 235"/>
                  <a:gd name="T37" fmla="*/ 40 h 130"/>
                  <a:gd name="T38" fmla="*/ 124 w 235"/>
                  <a:gd name="T39" fmla="*/ 31 h 130"/>
                  <a:gd name="T40" fmla="*/ 136 w 235"/>
                  <a:gd name="T41" fmla="*/ 22 h 130"/>
                  <a:gd name="T42" fmla="*/ 145 w 235"/>
                  <a:gd name="T43" fmla="*/ 16 h 130"/>
                  <a:gd name="T44" fmla="*/ 155 w 235"/>
                  <a:gd name="T45" fmla="*/ 9 h 130"/>
                  <a:gd name="T46" fmla="*/ 167 w 235"/>
                  <a:gd name="T47" fmla="*/ 6 h 130"/>
                  <a:gd name="T48" fmla="*/ 179 w 235"/>
                  <a:gd name="T49" fmla="*/ 3 h 130"/>
                  <a:gd name="T50" fmla="*/ 189 w 235"/>
                  <a:gd name="T51" fmla="*/ 0 h 130"/>
                  <a:gd name="T52" fmla="*/ 201 w 235"/>
                  <a:gd name="T53" fmla="*/ 0 h 130"/>
                  <a:gd name="T54" fmla="*/ 210 w 235"/>
                  <a:gd name="T55" fmla="*/ 3 h 130"/>
                  <a:gd name="T56" fmla="*/ 223 w 235"/>
                  <a:gd name="T57" fmla="*/ 6 h 130"/>
                  <a:gd name="T58" fmla="*/ 229 w 235"/>
                  <a:gd name="T59" fmla="*/ 9 h 130"/>
                  <a:gd name="T60" fmla="*/ 232 w 235"/>
                  <a:gd name="T61" fmla="*/ 16 h 130"/>
                  <a:gd name="T62" fmla="*/ 226 w 235"/>
                  <a:gd name="T63" fmla="*/ 22 h 130"/>
                  <a:gd name="T64" fmla="*/ 220 w 235"/>
                  <a:gd name="T65" fmla="*/ 25 h 130"/>
                  <a:gd name="T66" fmla="*/ 210 w 235"/>
                  <a:gd name="T67" fmla="*/ 25 h 130"/>
                  <a:gd name="T68" fmla="*/ 201 w 235"/>
                  <a:gd name="T69" fmla="*/ 25 h 130"/>
                  <a:gd name="T70" fmla="*/ 195 w 235"/>
                  <a:gd name="T71" fmla="*/ 25 h 130"/>
                  <a:gd name="T72" fmla="*/ 182 w 235"/>
                  <a:gd name="T73" fmla="*/ 25 h 130"/>
                  <a:gd name="T74" fmla="*/ 164 w 235"/>
                  <a:gd name="T75" fmla="*/ 28 h 130"/>
                  <a:gd name="T76" fmla="*/ 152 w 235"/>
                  <a:gd name="T77" fmla="*/ 37 h 130"/>
                  <a:gd name="T78" fmla="*/ 136 w 235"/>
                  <a:gd name="T79" fmla="*/ 46 h 130"/>
                  <a:gd name="T80" fmla="*/ 127 w 235"/>
                  <a:gd name="T81" fmla="*/ 56 h 130"/>
                  <a:gd name="T82" fmla="*/ 121 w 235"/>
                  <a:gd name="T83" fmla="*/ 68 h 130"/>
                  <a:gd name="T84" fmla="*/ 114 w 235"/>
                  <a:gd name="T85" fmla="*/ 77 h 130"/>
                  <a:gd name="T86" fmla="*/ 111 w 235"/>
                  <a:gd name="T87" fmla="*/ 90 h 130"/>
                  <a:gd name="T88" fmla="*/ 99 w 235"/>
                  <a:gd name="T89" fmla="*/ 96 h 130"/>
                  <a:gd name="T90" fmla="*/ 77 w 235"/>
                  <a:gd name="T91" fmla="*/ 96 h 130"/>
                  <a:gd name="T92" fmla="*/ 62 w 235"/>
                  <a:gd name="T93" fmla="*/ 99 h 130"/>
                  <a:gd name="T94" fmla="*/ 50 w 235"/>
                  <a:gd name="T95" fmla="*/ 99 h 130"/>
                  <a:gd name="T96" fmla="*/ 40 w 235"/>
                  <a:gd name="T97" fmla="*/ 102 h 130"/>
                  <a:gd name="T98" fmla="*/ 37 w 235"/>
                  <a:gd name="T99" fmla="*/ 102 h 130"/>
                  <a:gd name="T100" fmla="*/ 34 w 235"/>
                  <a:gd name="T101" fmla="*/ 105 h 130"/>
                  <a:gd name="T102" fmla="*/ 31 w 235"/>
                  <a:gd name="T103" fmla="*/ 105 h 130"/>
                  <a:gd name="T104" fmla="*/ 31 w 235"/>
                  <a:gd name="T105" fmla="*/ 108 h 13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35"/>
                  <a:gd name="T160" fmla="*/ 0 h 130"/>
                  <a:gd name="T161" fmla="*/ 235 w 235"/>
                  <a:gd name="T162" fmla="*/ 130 h 130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35" h="130">
                    <a:moveTo>
                      <a:pt x="31" y="108"/>
                    </a:moveTo>
                    <a:lnTo>
                      <a:pt x="28" y="111"/>
                    </a:lnTo>
                    <a:lnTo>
                      <a:pt x="25" y="118"/>
                    </a:lnTo>
                    <a:lnTo>
                      <a:pt x="22" y="121"/>
                    </a:lnTo>
                    <a:lnTo>
                      <a:pt x="19" y="124"/>
                    </a:lnTo>
                    <a:lnTo>
                      <a:pt x="16" y="127"/>
                    </a:lnTo>
                    <a:lnTo>
                      <a:pt x="16" y="130"/>
                    </a:lnTo>
                    <a:lnTo>
                      <a:pt x="0" y="130"/>
                    </a:lnTo>
                    <a:lnTo>
                      <a:pt x="3" y="124"/>
                    </a:lnTo>
                    <a:lnTo>
                      <a:pt x="3" y="118"/>
                    </a:lnTo>
                    <a:lnTo>
                      <a:pt x="3" y="108"/>
                    </a:lnTo>
                    <a:lnTo>
                      <a:pt x="6" y="99"/>
                    </a:lnTo>
                    <a:lnTo>
                      <a:pt x="9" y="93"/>
                    </a:lnTo>
                    <a:lnTo>
                      <a:pt x="13" y="84"/>
                    </a:lnTo>
                    <a:lnTo>
                      <a:pt x="19" y="74"/>
                    </a:lnTo>
                    <a:lnTo>
                      <a:pt x="25" y="68"/>
                    </a:lnTo>
                    <a:lnTo>
                      <a:pt x="28" y="62"/>
                    </a:lnTo>
                    <a:lnTo>
                      <a:pt x="34" y="59"/>
                    </a:lnTo>
                    <a:lnTo>
                      <a:pt x="37" y="56"/>
                    </a:lnTo>
                    <a:lnTo>
                      <a:pt x="43" y="53"/>
                    </a:lnTo>
                    <a:lnTo>
                      <a:pt x="50" y="50"/>
                    </a:lnTo>
                    <a:lnTo>
                      <a:pt x="56" y="46"/>
                    </a:lnTo>
                    <a:lnTo>
                      <a:pt x="65" y="46"/>
                    </a:lnTo>
                    <a:lnTo>
                      <a:pt x="71" y="46"/>
                    </a:lnTo>
                    <a:lnTo>
                      <a:pt x="74" y="46"/>
                    </a:lnTo>
                    <a:lnTo>
                      <a:pt x="81" y="46"/>
                    </a:lnTo>
                    <a:lnTo>
                      <a:pt x="84" y="46"/>
                    </a:lnTo>
                    <a:lnTo>
                      <a:pt x="90" y="46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2" y="46"/>
                    </a:lnTo>
                    <a:lnTo>
                      <a:pt x="108" y="50"/>
                    </a:lnTo>
                    <a:lnTo>
                      <a:pt x="111" y="43"/>
                    </a:lnTo>
                    <a:lnTo>
                      <a:pt x="118" y="40"/>
                    </a:lnTo>
                    <a:lnTo>
                      <a:pt x="121" y="34"/>
                    </a:lnTo>
                    <a:lnTo>
                      <a:pt x="124" y="31"/>
                    </a:lnTo>
                    <a:lnTo>
                      <a:pt x="130" y="25"/>
                    </a:lnTo>
                    <a:lnTo>
                      <a:pt x="136" y="22"/>
                    </a:lnTo>
                    <a:lnTo>
                      <a:pt x="139" y="19"/>
                    </a:lnTo>
                    <a:lnTo>
                      <a:pt x="145" y="16"/>
                    </a:lnTo>
                    <a:lnTo>
                      <a:pt x="152" y="12"/>
                    </a:lnTo>
                    <a:lnTo>
                      <a:pt x="155" y="9"/>
                    </a:lnTo>
                    <a:lnTo>
                      <a:pt x="161" y="6"/>
                    </a:lnTo>
                    <a:lnTo>
                      <a:pt x="167" y="6"/>
                    </a:lnTo>
                    <a:lnTo>
                      <a:pt x="173" y="3"/>
                    </a:lnTo>
                    <a:lnTo>
                      <a:pt x="179" y="3"/>
                    </a:lnTo>
                    <a:lnTo>
                      <a:pt x="182" y="0"/>
                    </a:lnTo>
                    <a:lnTo>
                      <a:pt x="189" y="0"/>
                    </a:lnTo>
                    <a:lnTo>
                      <a:pt x="195" y="0"/>
                    </a:lnTo>
                    <a:lnTo>
                      <a:pt x="201" y="0"/>
                    </a:lnTo>
                    <a:lnTo>
                      <a:pt x="207" y="0"/>
                    </a:lnTo>
                    <a:lnTo>
                      <a:pt x="210" y="3"/>
                    </a:lnTo>
                    <a:lnTo>
                      <a:pt x="216" y="3"/>
                    </a:lnTo>
                    <a:lnTo>
                      <a:pt x="223" y="6"/>
                    </a:lnTo>
                    <a:lnTo>
                      <a:pt x="226" y="6"/>
                    </a:lnTo>
                    <a:lnTo>
                      <a:pt x="229" y="9"/>
                    </a:lnTo>
                    <a:lnTo>
                      <a:pt x="235" y="12"/>
                    </a:lnTo>
                    <a:lnTo>
                      <a:pt x="232" y="16"/>
                    </a:lnTo>
                    <a:lnTo>
                      <a:pt x="229" y="19"/>
                    </a:lnTo>
                    <a:lnTo>
                      <a:pt x="226" y="22"/>
                    </a:lnTo>
                    <a:lnTo>
                      <a:pt x="223" y="25"/>
                    </a:lnTo>
                    <a:lnTo>
                      <a:pt x="220" y="25"/>
                    </a:lnTo>
                    <a:lnTo>
                      <a:pt x="213" y="25"/>
                    </a:lnTo>
                    <a:lnTo>
                      <a:pt x="210" y="25"/>
                    </a:lnTo>
                    <a:lnTo>
                      <a:pt x="207" y="25"/>
                    </a:lnTo>
                    <a:lnTo>
                      <a:pt x="201" y="25"/>
                    </a:lnTo>
                    <a:lnTo>
                      <a:pt x="198" y="25"/>
                    </a:lnTo>
                    <a:lnTo>
                      <a:pt x="195" y="25"/>
                    </a:lnTo>
                    <a:lnTo>
                      <a:pt x="192" y="25"/>
                    </a:lnTo>
                    <a:lnTo>
                      <a:pt x="182" y="25"/>
                    </a:lnTo>
                    <a:lnTo>
                      <a:pt x="173" y="28"/>
                    </a:lnTo>
                    <a:lnTo>
                      <a:pt x="164" y="28"/>
                    </a:lnTo>
                    <a:lnTo>
                      <a:pt x="158" y="31"/>
                    </a:lnTo>
                    <a:lnTo>
                      <a:pt x="152" y="37"/>
                    </a:lnTo>
                    <a:lnTo>
                      <a:pt x="145" y="40"/>
                    </a:lnTo>
                    <a:lnTo>
                      <a:pt x="136" y="46"/>
                    </a:lnTo>
                    <a:lnTo>
                      <a:pt x="133" y="53"/>
                    </a:lnTo>
                    <a:lnTo>
                      <a:pt x="127" y="56"/>
                    </a:lnTo>
                    <a:lnTo>
                      <a:pt x="124" y="62"/>
                    </a:lnTo>
                    <a:lnTo>
                      <a:pt x="121" y="68"/>
                    </a:lnTo>
                    <a:lnTo>
                      <a:pt x="118" y="71"/>
                    </a:lnTo>
                    <a:lnTo>
                      <a:pt x="114" y="77"/>
                    </a:lnTo>
                    <a:lnTo>
                      <a:pt x="114" y="84"/>
                    </a:lnTo>
                    <a:lnTo>
                      <a:pt x="111" y="90"/>
                    </a:lnTo>
                    <a:lnTo>
                      <a:pt x="111" y="96"/>
                    </a:lnTo>
                    <a:lnTo>
                      <a:pt x="99" y="96"/>
                    </a:lnTo>
                    <a:lnTo>
                      <a:pt x="87" y="96"/>
                    </a:lnTo>
                    <a:lnTo>
                      <a:pt x="77" y="96"/>
                    </a:lnTo>
                    <a:lnTo>
                      <a:pt x="68" y="99"/>
                    </a:lnTo>
                    <a:lnTo>
                      <a:pt x="62" y="99"/>
                    </a:lnTo>
                    <a:lnTo>
                      <a:pt x="56" y="99"/>
                    </a:lnTo>
                    <a:lnTo>
                      <a:pt x="50" y="99"/>
                    </a:lnTo>
                    <a:lnTo>
                      <a:pt x="43" y="102"/>
                    </a:lnTo>
                    <a:lnTo>
                      <a:pt x="40" y="102"/>
                    </a:lnTo>
                    <a:lnTo>
                      <a:pt x="37" y="102"/>
                    </a:lnTo>
                    <a:lnTo>
                      <a:pt x="34" y="105"/>
                    </a:lnTo>
                    <a:lnTo>
                      <a:pt x="31" y="105"/>
                    </a:lnTo>
                    <a:lnTo>
                      <a:pt x="31" y="10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17" name="Freeform 79"/>
              <p:cNvSpPr>
                <a:spLocks/>
              </p:cNvSpPr>
              <p:nvPr/>
            </p:nvSpPr>
            <p:spPr bwMode="auto">
              <a:xfrm>
                <a:off x="4040" y="2263"/>
                <a:ext cx="374" cy="136"/>
              </a:xfrm>
              <a:custGeom>
                <a:avLst/>
                <a:gdLst>
                  <a:gd name="T0" fmla="*/ 188 w 374"/>
                  <a:gd name="T1" fmla="*/ 99 h 136"/>
                  <a:gd name="T2" fmla="*/ 136 w 374"/>
                  <a:gd name="T3" fmla="*/ 99 h 136"/>
                  <a:gd name="T4" fmla="*/ 96 w 374"/>
                  <a:gd name="T5" fmla="*/ 102 h 136"/>
                  <a:gd name="T6" fmla="*/ 68 w 374"/>
                  <a:gd name="T7" fmla="*/ 102 h 136"/>
                  <a:gd name="T8" fmla="*/ 52 w 374"/>
                  <a:gd name="T9" fmla="*/ 105 h 136"/>
                  <a:gd name="T10" fmla="*/ 40 w 374"/>
                  <a:gd name="T11" fmla="*/ 108 h 136"/>
                  <a:gd name="T12" fmla="*/ 34 w 374"/>
                  <a:gd name="T13" fmla="*/ 111 h 136"/>
                  <a:gd name="T14" fmla="*/ 34 w 374"/>
                  <a:gd name="T15" fmla="*/ 111 h 136"/>
                  <a:gd name="T16" fmla="*/ 28 w 374"/>
                  <a:gd name="T17" fmla="*/ 117 h 136"/>
                  <a:gd name="T18" fmla="*/ 21 w 374"/>
                  <a:gd name="T19" fmla="*/ 127 h 136"/>
                  <a:gd name="T20" fmla="*/ 18 w 374"/>
                  <a:gd name="T21" fmla="*/ 133 h 136"/>
                  <a:gd name="T22" fmla="*/ 15 w 374"/>
                  <a:gd name="T23" fmla="*/ 136 h 136"/>
                  <a:gd name="T24" fmla="*/ 15 w 374"/>
                  <a:gd name="T25" fmla="*/ 136 h 136"/>
                  <a:gd name="T26" fmla="*/ 0 w 374"/>
                  <a:gd name="T27" fmla="*/ 130 h 136"/>
                  <a:gd name="T28" fmla="*/ 0 w 374"/>
                  <a:gd name="T29" fmla="*/ 114 h 136"/>
                  <a:gd name="T30" fmla="*/ 6 w 374"/>
                  <a:gd name="T31" fmla="*/ 96 h 136"/>
                  <a:gd name="T32" fmla="*/ 15 w 374"/>
                  <a:gd name="T33" fmla="*/ 77 h 136"/>
                  <a:gd name="T34" fmla="*/ 24 w 374"/>
                  <a:gd name="T35" fmla="*/ 65 h 136"/>
                  <a:gd name="T36" fmla="*/ 37 w 374"/>
                  <a:gd name="T37" fmla="*/ 56 h 136"/>
                  <a:gd name="T38" fmla="*/ 49 w 374"/>
                  <a:gd name="T39" fmla="*/ 49 h 136"/>
                  <a:gd name="T40" fmla="*/ 62 w 374"/>
                  <a:gd name="T41" fmla="*/ 49 h 136"/>
                  <a:gd name="T42" fmla="*/ 71 w 374"/>
                  <a:gd name="T43" fmla="*/ 46 h 136"/>
                  <a:gd name="T44" fmla="*/ 80 w 374"/>
                  <a:gd name="T45" fmla="*/ 46 h 136"/>
                  <a:gd name="T46" fmla="*/ 89 w 374"/>
                  <a:gd name="T47" fmla="*/ 49 h 136"/>
                  <a:gd name="T48" fmla="*/ 99 w 374"/>
                  <a:gd name="T49" fmla="*/ 49 h 136"/>
                  <a:gd name="T50" fmla="*/ 105 w 374"/>
                  <a:gd name="T51" fmla="*/ 49 h 136"/>
                  <a:gd name="T52" fmla="*/ 114 w 374"/>
                  <a:gd name="T53" fmla="*/ 40 h 136"/>
                  <a:gd name="T54" fmla="*/ 123 w 374"/>
                  <a:gd name="T55" fmla="*/ 31 h 136"/>
                  <a:gd name="T56" fmla="*/ 133 w 374"/>
                  <a:gd name="T57" fmla="*/ 25 h 136"/>
                  <a:gd name="T58" fmla="*/ 142 w 374"/>
                  <a:gd name="T59" fmla="*/ 15 h 136"/>
                  <a:gd name="T60" fmla="*/ 154 w 374"/>
                  <a:gd name="T61" fmla="*/ 12 h 136"/>
                  <a:gd name="T62" fmla="*/ 164 w 374"/>
                  <a:gd name="T63" fmla="*/ 6 h 136"/>
                  <a:gd name="T64" fmla="*/ 176 w 374"/>
                  <a:gd name="T65" fmla="*/ 3 h 136"/>
                  <a:gd name="T66" fmla="*/ 188 w 374"/>
                  <a:gd name="T67" fmla="*/ 0 h 136"/>
                  <a:gd name="T68" fmla="*/ 197 w 374"/>
                  <a:gd name="T69" fmla="*/ 3 h 136"/>
                  <a:gd name="T70" fmla="*/ 210 w 374"/>
                  <a:gd name="T71" fmla="*/ 3 h 136"/>
                  <a:gd name="T72" fmla="*/ 222 w 374"/>
                  <a:gd name="T73" fmla="*/ 9 h 136"/>
                  <a:gd name="T74" fmla="*/ 231 w 374"/>
                  <a:gd name="T75" fmla="*/ 15 h 136"/>
                  <a:gd name="T76" fmla="*/ 241 w 374"/>
                  <a:gd name="T77" fmla="*/ 28 h 136"/>
                  <a:gd name="T78" fmla="*/ 247 w 374"/>
                  <a:gd name="T79" fmla="*/ 49 h 136"/>
                  <a:gd name="T80" fmla="*/ 244 w 374"/>
                  <a:gd name="T81" fmla="*/ 77 h 136"/>
                  <a:gd name="T82" fmla="*/ 262 w 374"/>
                  <a:gd name="T83" fmla="*/ 71 h 136"/>
                  <a:gd name="T84" fmla="*/ 278 w 374"/>
                  <a:gd name="T85" fmla="*/ 65 h 136"/>
                  <a:gd name="T86" fmla="*/ 293 w 374"/>
                  <a:gd name="T87" fmla="*/ 62 h 136"/>
                  <a:gd name="T88" fmla="*/ 306 w 374"/>
                  <a:gd name="T89" fmla="*/ 59 h 136"/>
                  <a:gd name="T90" fmla="*/ 318 w 374"/>
                  <a:gd name="T91" fmla="*/ 62 h 136"/>
                  <a:gd name="T92" fmla="*/ 340 w 374"/>
                  <a:gd name="T93" fmla="*/ 71 h 136"/>
                  <a:gd name="T94" fmla="*/ 355 w 374"/>
                  <a:gd name="T95" fmla="*/ 80 h 136"/>
                  <a:gd name="T96" fmla="*/ 367 w 374"/>
                  <a:gd name="T97" fmla="*/ 93 h 136"/>
                  <a:gd name="T98" fmla="*/ 367 w 374"/>
                  <a:gd name="T99" fmla="*/ 99 h 136"/>
                  <a:gd name="T100" fmla="*/ 352 w 374"/>
                  <a:gd name="T101" fmla="*/ 99 h 136"/>
                  <a:gd name="T102" fmla="*/ 337 w 374"/>
                  <a:gd name="T103" fmla="*/ 99 h 136"/>
                  <a:gd name="T104" fmla="*/ 318 w 374"/>
                  <a:gd name="T105" fmla="*/ 99 h 136"/>
                  <a:gd name="T106" fmla="*/ 296 w 374"/>
                  <a:gd name="T107" fmla="*/ 99 h 136"/>
                  <a:gd name="T108" fmla="*/ 278 w 374"/>
                  <a:gd name="T109" fmla="*/ 99 h 136"/>
                  <a:gd name="T110" fmla="*/ 253 w 374"/>
                  <a:gd name="T111" fmla="*/ 99 h 136"/>
                  <a:gd name="T112" fmla="*/ 231 w 374"/>
                  <a:gd name="T113" fmla="*/ 99 h 136"/>
                  <a:gd name="T114" fmla="*/ 219 w 374"/>
                  <a:gd name="T115" fmla="*/ 99 h 1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374"/>
                  <a:gd name="T175" fmla="*/ 0 h 136"/>
                  <a:gd name="T176" fmla="*/ 374 w 374"/>
                  <a:gd name="T177" fmla="*/ 136 h 1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374" h="136">
                    <a:moveTo>
                      <a:pt x="219" y="99"/>
                    </a:moveTo>
                    <a:lnTo>
                      <a:pt x="188" y="99"/>
                    </a:lnTo>
                    <a:lnTo>
                      <a:pt x="160" y="99"/>
                    </a:lnTo>
                    <a:lnTo>
                      <a:pt x="136" y="99"/>
                    </a:lnTo>
                    <a:lnTo>
                      <a:pt x="114" y="102"/>
                    </a:lnTo>
                    <a:lnTo>
                      <a:pt x="96" y="102"/>
                    </a:lnTo>
                    <a:lnTo>
                      <a:pt x="83" y="102"/>
                    </a:lnTo>
                    <a:lnTo>
                      <a:pt x="68" y="102"/>
                    </a:lnTo>
                    <a:lnTo>
                      <a:pt x="58" y="105"/>
                    </a:lnTo>
                    <a:lnTo>
                      <a:pt x="52" y="105"/>
                    </a:lnTo>
                    <a:lnTo>
                      <a:pt x="46" y="108"/>
                    </a:lnTo>
                    <a:lnTo>
                      <a:pt x="40" y="108"/>
                    </a:lnTo>
                    <a:lnTo>
                      <a:pt x="37" y="108"/>
                    </a:lnTo>
                    <a:lnTo>
                      <a:pt x="34" y="111"/>
                    </a:lnTo>
                    <a:lnTo>
                      <a:pt x="31" y="114"/>
                    </a:lnTo>
                    <a:lnTo>
                      <a:pt x="28" y="117"/>
                    </a:lnTo>
                    <a:lnTo>
                      <a:pt x="24" y="124"/>
                    </a:lnTo>
                    <a:lnTo>
                      <a:pt x="21" y="127"/>
                    </a:lnTo>
                    <a:lnTo>
                      <a:pt x="18" y="130"/>
                    </a:lnTo>
                    <a:lnTo>
                      <a:pt x="18" y="133"/>
                    </a:lnTo>
                    <a:lnTo>
                      <a:pt x="15" y="136"/>
                    </a:lnTo>
                    <a:lnTo>
                      <a:pt x="0" y="136"/>
                    </a:lnTo>
                    <a:lnTo>
                      <a:pt x="0" y="130"/>
                    </a:lnTo>
                    <a:lnTo>
                      <a:pt x="0" y="124"/>
                    </a:lnTo>
                    <a:lnTo>
                      <a:pt x="0" y="114"/>
                    </a:lnTo>
                    <a:lnTo>
                      <a:pt x="3" y="105"/>
                    </a:lnTo>
                    <a:lnTo>
                      <a:pt x="6" y="96"/>
                    </a:lnTo>
                    <a:lnTo>
                      <a:pt x="9" y="86"/>
                    </a:lnTo>
                    <a:lnTo>
                      <a:pt x="15" y="77"/>
                    </a:lnTo>
                    <a:lnTo>
                      <a:pt x="21" y="71"/>
                    </a:lnTo>
                    <a:lnTo>
                      <a:pt x="24" y="65"/>
                    </a:lnTo>
                    <a:lnTo>
                      <a:pt x="31" y="62"/>
                    </a:lnTo>
                    <a:lnTo>
                      <a:pt x="37" y="56"/>
                    </a:lnTo>
                    <a:lnTo>
                      <a:pt x="40" y="52"/>
                    </a:lnTo>
                    <a:lnTo>
                      <a:pt x="49" y="49"/>
                    </a:lnTo>
                    <a:lnTo>
                      <a:pt x="55" y="49"/>
                    </a:lnTo>
                    <a:lnTo>
                      <a:pt x="62" y="49"/>
                    </a:lnTo>
                    <a:lnTo>
                      <a:pt x="68" y="46"/>
                    </a:lnTo>
                    <a:lnTo>
                      <a:pt x="71" y="46"/>
                    </a:lnTo>
                    <a:lnTo>
                      <a:pt x="77" y="46"/>
                    </a:lnTo>
                    <a:lnTo>
                      <a:pt x="80" y="46"/>
                    </a:lnTo>
                    <a:lnTo>
                      <a:pt x="86" y="46"/>
                    </a:lnTo>
                    <a:lnTo>
                      <a:pt x="89" y="49"/>
                    </a:lnTo>
                    <a:lnTo>
                      <a:pt x="96" y="49"/>
                    </a:lnTo>
                    <a:lnTo>
                      <a:pt x="99" y="49"/>
                    </a:lnTo>
                    <a:lnTo>
                      <a:pt x="105" y="49"/>
                    </a:lnTo>
                    <a:lnTo>
                      <a:pt x="108" y="46"/>
                    </a:lnTo>
                    <a:lnTo>
                      <a:pt x="114" y="40"/>
                    </a:lnTo>
                    <a:lnTo>
                      <a:pt x="117" y="37"/>
                    </a:lnTo>
                    <a:lnTo>
                      <a:pt x="123" y="31"/>
                    </a:lnTo>
                    <a:lnTo>
                      <a:pt x="126" y="28"/>
                    </a:lnTo>
                    <a:lnTo>
                      <a:pt x="133" y="25"/>
                    </a:lnTo>
                    <a:lnTo>
                      <a:pt x="136" y="22"/>
                    </a:lnTo>
                    <a:lnTo>
                      <a:pt x="142" y="15"/>
                    </a:lnTo>
                    <a:lnTo>
                      <a:pt x="148" y="12"/>
                    </a:lnTo>
                    <a:lnTo>
                      <a:pt x="154" y="12"/>
                    </a:lnTo>
                    <a:lnTo>
                      <a:pt x="157" y="9"/>
                    </a:lnTo>
                    <a:lnTo>
                      <a:pt x="164" y="6"/>
                    </a:lnTo>
                    <a:lnTo>
                      <a:pt x="170" y="3"/>
                    </a:lnTo>
                    <a:lnTo>
                      <a:pt x="176" y="3"/>
                    </a:lnTo>
                    <a:lnTo>
                      <a:pt x="182" y="3"/>
                    </a:lnTo>
                    <a:lnTo>
                      <a:pt x="188" y="0"/>
                    </a:lnTo>
                    <a:lnTo>
                      <a:pt x="191" y="0"/>
                    </a:lnTo>
                    <a:lnTo>
                      <a:pt x="197" y="3"/>
                    </a:lnTo>
                    <a:lnTo>
                      <a:pt x="204" y="3"/>
                    </a:lnTo>
                    <a:lnTo>
                      <a:pt x="210" y="3"/>
                    </a:lnTo>
                    <a:lnTo>
                      <a:pt x="216" y="6"/>
                    </a:lnTo>
                    <a:lnTo>
                      <a:pt x="222" y="9"/>
                    </a:lnTo>
                    <a:lnTo>
                      <a:pt x="225" y="12"/>
                    </a:lnTo>
                    <a:lnTo>
                      <a:pt x="231" y="15"/>
                    </a:lnTo>
                    <a:lnTo>
                      <a:pt x="235" y="18"/>
                    </a:lnTo>
                    <a:lnTo>
                      <a:pt x="241" y="28"/>
                    </a:lnTo>
                    <a:lnTo>
                      <a:pt x="244" y="37"/>
                    </a:lnTo>
                    <a:lnTo>
                      <a:pt x="247" y="49"/>
                    </a:lnTo>
                    <a:lnTo>
                      <a:pt x="247" y="62"/>
                    </a:lnTo>
                    <a:lnTo>
                      <a:pt x="244" y="77"/>
                    </a:lnTo>
                    <a:lnTo>
                      <a:pt x="259" y="71"/>
                    </a:lnTo>
                    <a:lnTo>
                      <a:pt x="262" y="71"/>
                    </a:lnTo>
                    <a:lnTo>
                      <a:pt x="269" y="68"/>
                    </a:lnTo>
                    <a:lnTo>
                      <a:pt x="278" y="65"/>
                    </a:lnTo>
                    <a:lnTo>
                      <a:pt x="284" y="62"/>
                    </a:lnTo>
                    <a:lnTo>
                      <a:pt x="293" y="62"/>
                    </a:lnTo>
                    <a:lnTo>
                      <a:pt x="299" y="59"/>
                    </a:lnTo>
                    <a:lnTo>
                      <a:pt x="306" y="59"/>
                    </a:lnTo>
                    <a:lnTo>
                      <a:pt x="309" y="59"/>
                    </a:lnTo>
                    <a:lnTo>
                      <a:pt x="318" y="62"/>
                    </a:lnTo>
                    <a:lnTo>
                      <a:pt x="330" y="65"/>
                    </a:lnTo>
                    <a:lnTo>
                      <a:pt x="340" y="71"/>
                    </a:lnTo>
                    <a:lnTo>
                      <a:pt x="346" y="74"/>
                    </a:lnTo>
                    <a:lnTo>
                      <a:pt x="355" y="80"/>
                    </a:lnTo>
                    <a:lnTo>
                      <a:pt x="361" y="86"/>
                    </a:lnTo>
                    <a:lnTo>
                      <a:pt x="367" y="93"/>
                    </a:lnTo>
                    <a:lnTo>
                      <a:pt x="374" y="99"/>
                    </a:lnTo>
                    <a:lnTo>
                      <a:pt x="367" y="99"/>
                    </a:lnTo>
                    <a:lnTo>
                      <a:pt x="361" y="99"/>
                    </a:lnTo>
                    <a:lnTo>
                      <a:pt x="352" y="99"/>
                    </a:lnTo>
                    <a:lnTo>
                      <a:pt x="346" y="99"/>
                    </a:lnTo>
                    <a:lnTo>
                      <a:pt x="337" y="99"/>
                    </a:lnTo>
                    <a:lnTo>
                      <a:pt x="327" y="99"/>
                    </a:lnTo>
                    <a:lnTo>
                      <a:pt x="318" y="99"/>
                    </a:lnTo>
                    <a:lnTo>
                      <a:pt x="309" y="99"/>
                    </a:lnTo>
                    <a:lnTo>
                      <a:pt x="296" y="99"/>
                    </a:lnTo>
                    <a:lnTo>
                      <a:pt x="287" y="99"/>
                    </a:lnTo>
                    <a:lnTo>
                      <a:pt x="278" y="99"/>
                    </a:lnTo>
                    <a:lnTo>
                      <a:pt x="265" y="99"/>
                    </a:lnTo>
                    <a:lnTo>
                      <a:pt x="253" y="99"/>
                    </a:lnTo>
                    <a:lnTo>
                      <a:pt x="241" y="99"/>
                    </a:lnTo>
                    <a:lnTo>
                      <a:pt x="231" y="99"/>
                    </a:lnTo>
                    <a:lnTo>
                      <a:pt x="219" y="9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18" name="Rectangle 80"/>
              <p:cNvSpPr>
                <a:spLocks noChangeArrowheads="1"/>
              </p:cNvSpPr>
              <p:nvPr/>
            </p:nvSpPr>
            <p:spPr bwMode="auto">
              <a:xfrm>
                <a:off x="2517" y="2046"/>
                <a:ext cx="35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(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19" name="Rectangle 81"/>
              <p:cNvSpPr>
                <a:spLocks noChangeArrowheads="1"/>
              </p:cNvSpPr>
              <p:nvPr/>
            </p:nvSpPr>
            <p:spPr bwMode="auto">
              <a:xfrm>
                <a:off x="2550" y="2043"/>
                <a:ext cx="4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Comic Sans MS" pitchFamily="66" charset="0"/>
                  </a:rPr>
                  <a:t>c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20" name="Rectangle 82"/>
              <p:cNvSpPr>
                <a:spLocks noChangeArrowheads="1"/>
              </p:cNvSpPr>
              <p:nvPr/>
            </p:nvSpPr>
            <p:spPr bwMode="auto">
              <a:xfrm>
                <a:off x="2605" y="2046"/>
                <a:ext cx="35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)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21" name="Freeform 83"/>
              <p:cNvSpPr>
                <a:spLocks/>
              </p:cNvSpPr>
              <p:nvPr/>
            </p:nvSpPr>
            <p:spPr bwMode="auto">
              <a:xfrm>
                <a:off x="2007" y="1039"/>
                <a:ext cx="1331" cy="655"/>
              </a:xfrm>
              <a:custGeom>
                <a:avLst/>
                <a:gdLst>
                  <a:gd name="T0" fmla="*/ 365 w 1331"/>
                  <a:gd name="T1" fmla="*/ 13 h 655"/>
                  <a:gd name="T2" fmla="*/ 309 w 1331"/>
                  <a:gd name="T3" fmla="*/ 3 h 655"/>
                  <a:gd name="T4" fmla="*/ 256 w 1331"/>
                  <a:gd name="T5" fmla="*/ 13 h 655"/>
                  <a:gd name="T6" fmla="*/ 229 w 1331"/>
                  <a:gd name="T7" fmla="*/ 56 h 655"/>
                  <a:gd name="T8" fmla="*/ 244 w 1331"/>
                  <a:gd name="T9" fmla="*/ 99 h 655"/>
                  <a:gd name="T10" fmla="*/ 244 w 1331"/>
                  <a:gd name="T11" fmla="*/ 118 h 655"/>
                  <a:gd name="T12" fmla="*/ 253 w 1331"/>
                  <a:gd name="T13" fmla="*/ 155 h 655"/>
                  <a:gd name="T14" fmla="*/ 219 w 1331"/>
                  <a:gd name="T15" fmla="*/ 167 h 655"/>
                  <a:gd name="T16" fmla="*/ 158 w 1331"/>
                  <a:gd name="T17" fmla="*/ 195 h 655"/>
                  <a:gd name="T18" fmla="*/ 93 w 1331"/>
                  <a:gd name="T19" fmla="*/ 248 h 655"/>
                  <a:gd name="T20" fmla="*/ 62 w 1331"/>
                  <a:gd name="T21" fmla="*/ 365 h 655"/>
                  <a:gd name="T22" fmla="*/ 28 w 1331"/>
                  <a:gd name="T23" fmla="*/ 451 h 655"/>
                  <a:gd name="T24" fmla="*/ 0 w 1331"/>
                  <a:gd name="T25" fmla="*/ 473 h 655"/>
                  <a:gd name="T26" fmla="*/ 117 w 1331"/>
                  <a:gd name="T27" fmla="*/ 529 h 655"/>
                  <a:gd name="T28" fmla="*/ 575 w 1331"/>
                  <a:gd name="T29" fmla="*/ 655 h 655"/>
                  <a:gd name="T30" fmla="*/ 1013 w 1331"/>
                  <a:gd name="T31" fmla="*/ 637 h 655"/>
                  <a:gd name="T32" fmla="*/ 1304 w 1331"/>
                  <a:gd name="T33" fmla="*/ 541 h 655"/>
                  <a:gd name="T34" fmla="*/ 1319 w 1331"/>
                  <a:gd name="T35" fmla="*/ 498 h 655"/>
                  <a:gd name="T36" fmla="*/ 1322 w 1331"/>
                  <a:gd name="T37" fmla="*/ 473 h 655"/>
                  <a:gd name="T38" fmla="*/ 1301 w 1331"/>
                  <a:gd name="T39" fmla="*/ 377 h 655"/>
                  <a:gd name="T40" fmla="*/ 1202 w 1331"/>
                  <a:gd name="T41" fmla="*/ 235 h 655"/>
                  <a:gd name="T42" fmla="*/ 1165 w 1331"/>
                  <a:gd name="T43" fmla="*/ 204 h 655"/>
                  <a:gd name="T44" fmla="*/ 1177 w 1331"/>
                  <a:gd name="T45" fmla="*/ 155 h 655"/>
                  <a:gd name="T46" fmla="*/ 1183 w 1331"/>
                  <a:gd name="T47" fmla="*/ 105 h 655"/>
                  <a:gd name="T48" fmla="*/ 1152 w 1331"/>
                  <a:gd name="T49" fmla="*/ 59 h 655"/>
                  <a:gd name="T50" fmla="*/ 1078 w 1331"/>
                  <a:gd name="T51" fmla="*/ 37 h 655"/>
                  <a:gd name="T52" fmla="*/ 825 w 1331"/>
                  <a:gd name="T53" fmla="*/ 377 h 655"/>
                  <a:gd name="T54" fmla="*/ 785 w 1331"/>
                  <a:gd name="T55" fmla="*/ 396 h 655"/>
                  <a:gd name="T56" fmla="*/ 646 w 1331"/>
                  <a:gd name="T57" fmla="*/ 383 h 655"/>
                  <a:gd name="T58" fmla="*/ 664 w 1331"/>
                  <a:gd name="T59" fmla="*/ 306 h 655"/>
                  <a:gd name="T60" fmla="*/ 383 w 1331"/>
                  <a:gd name="T61" fmla="*/ 16 h 655"/>
                  <a:gd name="T62" fmla="*/ 383 w 1331"/>
                  <a:gd name="T63" fmla="*/ 16 h 65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331"/>
                  <a:gd name="T97" fmla="*/ 0 h 655"/>
                  <a:gd name="T98" fmla="*/ 1331 w 1331"/>
                  <a:gd name="T99" fmla="*/ 655 h 655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331" h="655">
                    <a:moveTo>
                      <a:pt x="383" y="16"/>
                    </a:moveTo>
                    <a:lnTo>
                      <a:pt x="365" y="13"/>
                    </a:lnTo>
                    <a:lnTo>
                      <a:pt x="334" y="3"/>
                    </a:lnTo>
                    <a:lnTo>
                      <a:pt x="309" y="3"/>
                    </a:lnTo>
                    <a:lnTo>
                      <a:pt x="281" y="0"/>
                    </a:lnTo>
                    <a:lnTo>
                      <a:pt x="256" y="13"/>
                    </a:lnTo>
                    <a:lnTo>
                      <a:pt x="232" y="28"/>
                    </a:lnTo>
                    <a:lnTo>
                      <a:pt x="229" y="56"/>
                    </a:lnTo>
                    <a:lnTo>
                      <a:pt x="232" y="87"/>
                    </a:lnTo>
                    <a:lnTo>
                      <a:pt x="244" y="99"/>
                    </a:lnTo>
                    <a:lnTo>
                      <a:pt x="238" y="108"/>
                    </a:lnTo>
                    <a:lnTo>
                      <a:pt x="244" y="118"/>
                    </a:lnTo>
                    <a:lnTo>
                      <a:pt x="263" y="149"/>
                    </a:lnTo>
                    <a:lnTo>
                      <a:pt x="253" y="155"/>
                    </a:lnTo>
                    <a:lnTo>
                      <a:pt x="238" y="164"/>
                    </a:lnTo>
                    <a:lnTo>
                      <a:pt x="219" y="167"/>
                    </a:lnTo>
                    <a:lnTo>
                      <a:pt x="182" y="186"/>
                    </a:lnTo>
                    <a:lnTo>
                      <a:pt x="158" y="195"/>
                    </a:lnTo>
                    <a:lnTo>
                      <a:pt x="124" y="223"/>
                    </a:lnTo>
                    <a:lnTo>
                      <a:pt x="93" y="248"/>
                    </a:lnTo>
                    <a:lnTo>
                      <a:pt x="77" y="300"/>
                    </a:lnTo>
                    <a:lnTo>
                      <a:pt x="62" y="365"/>
                    </a:lnTo>
                    <a:lnTo>
                      <a:pt x="37" y="402"/>
                    </a:lnTo>
                    <a:lnTo>
                      <a:pt x="28" y="451"/>
                    </a:lnTo>
                    <a:lnTo>
                      <a:pt x="12" y="455"/>
                    </a:lnTo>
                    <a:lnTo>
                      <a:pt x="0" y="473"/>
                    </a:lnTo>
                    <a:lnTo>
                      <a:pt x="31" y="498"/>
                    </a:lnTo>
                    <a:lnTo>
                      <a:pt x="117" y="529"/>
                    </a:lnTo>
                    <a:lnTo>
                      <a:pt x="303" y="581"/>
                    </a:lnTo>
                    <a:lnTo>
                      <a:pt x="575" y="655"/>
                    </a:lnTo>
                    <a:lnTo>
                      <a:pt x="763" y="652"/>
                    </a:lnTo>
                    <a:lnTo>
                      <a:pt x="1013" y="637"/>
                    </a:lnTo>
                    <a:lnTo>
                      <a:pt x="1165" y="609"/>
                    </a:lnTo>
                    <a:lnTo>
                      <a:pt x="1304" y="541"/>
                    </a:lnTo>
                    <a:lnTo>
                      <a:pt x="1331" y="513"/>
                    </a:lnTo>
                    <a:lnTo>
                      <a:pt x="1319" y="498"/>
                    </a:lnTo>
                    <a:lnTo>
                      <a:pt x="1325" y="489"/>
                    </a:lnTo>
                    <a:lnTo>
                      <a:pt x="1322" y="473"/>
                    </a:lnTo>
                    <a:lnTo>
                      <a:pt x="1322" y="458"/>
                    </a:lnTo>
                    <a:lnTo>
                      <a:pt x="1301" y="377"/>
                    </a:lnTo>
                    <a:lnTo>
                      <a:pt x="1254" y="300"/>
                    </a:lnTo>
                    <a:lnTo>
                      <a:pt x="1202" y="235"/>
                    </a:lnTo>
                    <a:lnTo>
                      <a:pt x="1174" y="210"/>
                    </a:lnTo>
                    <a:lnTo>
                      <a:pt x="1165" y="204"/>
                    </a:lnTo>
                    <a:lnTo>
                      <a:pt x="1165" y="186"/>
                    </a:lnTo>
                    <a:lnTo>
                      <a:pt x="1177" y="155"/>
                    </a:lnTo>
                    <a:lnTo>
                      <a:pt x="1189" y="142"/>
                    </a:lnTo>
                    <a:lnTo>
                      <a:pt x="1183" y="105"/>
                    </a:lnTo>
                    <a:lnTo>
                      <a:pt x="1177" y="81"/>
                    </a:lnTo>
                    <a:lnTo>
                      <a:pt x="1152" y="59"/>
                    </a:lnTo>
                    <a:lnTo>
                      <a:pt x="1134" y="40"/>
                    </a:lnTo>
                    <a:lnTo>
                      <a:pt x="1078" y="37"/>
                    </a:lnTo>
                    <a:lnTo>
                      <a:pt x="1066" y="44"/>
                    </a:lnTo>
                    <a:lnTo>
                      <a:pt x="825" y="377"/>
                    </a:lnTo>
                    <a:lnTo>
                      <a:pt x="806" y="402"/>
                    </a:lnTo>
                    <a:lnTo>
                      <a:pt x="785" y="396"/>
                    </a:lnTo>
                    <a:lnTo>
                      <a:pt x="754" y="408"/>
                    </a:lnTo>
                    <a:lnTo>
                      <a:pt x="646" y="383"/>
                    </a:lnTo>
                    <a:lnTo>
                      <a:pt x="615" y="371"/>
                    </a:lnTo>
                    <a:lnTo>
                      <a:pt x="664" y="306"/>
                    </a:lnTo>
                    <a:lnTo>
                      <a:pt x="575" y="217"/>
                    </a:lnTo>
                    <a:lnTo>
                      <a:pt x="383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22" name="Freeform 84"/>
              <p:cNvSpPr>
                <a:spLocks/>
              </p:cNvSpPr>
              <p:nvPr/>
            </p:nvSpPr>
            <p:spPr bwMode="auto">
              <a:xfrm>
                <a:off x="2381" y="832"/>
                <a:ext cx="695" cy="584"/>
              </a:xfrm>
              <a:custGeom>
                <a:avLst/>
                <a:gdLst>
                  <a:gd name="T0" fmla="*/ 28 w 695"/>
                  <a:gd name="T1" fmla="*/ 204 h 584"/>
                  <a:gd name="T2" fmla="*/ 55 w 695"/>
                  <a:gd name="T3" fmla="*/ 164 h 584"/>
                  <a:gd name="T4" fmla="*/ 65 w 695"/>
                  <a:gd name="T5" fmla="*/ 105 h 584"/>
                  <a:gd name="T6" fmla="*/ 92 w 695"/>
                  <a:gd name="T7" fmla="*/ 50 h 584"/>
                  <a:gd name="T8" fmla="*/ 154 w 695"/>
                  <a:gd name="T9" fmla="*/ 25 h 584"/>
                  <a:gd name="T10" fmla="*/ 197 w 695"/>
                  <a:gd name="T11" fmla="*/ 31 h 584"/>
                  <a:gd name="T12" fmla="*/ 231 w 695"/>
                  <a:gd name="T13" fmla="*/ 53 h 584"/>
                  <a:gd name="T14" fmla="*/ 238 w 695"/>
                  <a:gd name="T15" fmla="*/ 93 h 584"/>
                  <a:gd name="T16" fmla="*/ 250 w 695"/>
                  <a:gd name="T17" fmla="*/ 127 h 584"/>
                  <a:gd name="T18" fmla="*/ 238 w 695"/>
                  <a:gd name="T19" fmla="*/ 158 h 584"/>
                  <a:gd name="T20" fmla="*/ 287 w 695"/>
                  <a:gd name="T21" fmla="*/ 170 h 584"/>
                  <a:gd name="T22" fmla="*/ 312 w 695"/>
                  <a:gd name="T23" fmla="*/ 207 h 584"/>
                  <a:gd name="T24" fmla="*/ 358 w 695"/>
                  <a:gd name="T25" fmla="*/ 161 h 584"/>
                  <a:gd name="T26" fmla="*/ 349 w 695"/>
                  <a:gd name="T27" fmla="*/ 108 h 584"/>
                  <a:gd name="T28" fmla="*/ 330 w 695"/>
                  <a:gd name="T29" fmla="*/ 84 h 584"/>
                  <a:gd name="T30" fmla="*/ 364 w 695"/>
                  <a:gd name="T31" fmla="*/ 37 h 584"/>
                  <a:gd name="T32" fmla="*/ 386 w 695"/>
                  <a:gd name="T33" fmla="*/ 25 h 584"/>
                  <a:gd name="T34" fmla="*/ 429 w 695"/>
                  <a:gd name="T35" fmla="*/ 0 h 584"/>
                  <a:gd name="T36" fmla="*/ 479 w 695"/>
                  <a:gd name="T37" fmla="*/ 3 h 584"/>
                  <a:gd name="T38" fmla="*/ 513 w 695"/>
                  <a:gd name="T39" fmla="*/ 40 h 584"/>
                  <a:gd name="T40" fmla="*/ 506 w 695"/>
                  <a:gd name="T41" fmla="*/ 87 h 584"/>
                  <a:gd name="T42" fmla="*/ 516 w 695"/>
                  <a:gd name="T43" fmla="*/ 105 h 584"/>
                  <a:gd name="T44" fmla="*/ 581 w 695"/>
                  <a:gd name="T45" fmla="*/ 127 h 584"/>
                  <a:gd name="T46" fmla="*/ 639 w 695"/>
                  <a:gd name="T47" fmla="*/ 161 h 584"/>
                  <a:gd name="T48" fmla="*/ 670 w 695"/>
                  <a:gd name="T49" fmla="*/ 207 h 584"/>
                  <a:gd name="T50" fmla="*/ 479 w 695"/>
                  <a:gd name="T51" fmla="*/ 584 h 584"/>
                  <a:gd name="T52" fmla="*/ 423 w 695"/>
                  <a:gd name="T53" fmla="*/ 553 h 584"/>
                  <a:gd name="T54" fmla="*/ 426 w 695"/>
                  <a:gd name="T55" fmla="*/ 467 h 584"/>
                  <a:gd name="T56" fmla="*/ 370 w 695"/>
                  <a:gd name="T57" fmla="*/ 380 h 584"/>
                  <a:gd name="T58" fmla="*/ 352 w 695"/>
                  <a:gd name="T59" fmla="*/ 421 h 584"/>
                  <a:gd name="T60" fmla="*/ 349 w 695"/>
                  <a:gd name="T61" fmla="*/ 455 h 584"/>
                  <a:gd name="T62" fmla="*/ 312 w 695"/>
                  <a:gd name="T63" fmla="*/ 504 h 584"/>
                  <a:gd name="T64" fmla="*/ 0 w 695"/>
                  <a:gd name="T65" fmla="*/ 232 h 584"/>
                  <a:gd name="T66" fmla="*/ 0 w 695"/>
                  <a:gd name="T67" fmla="*/ 232 h 58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95"/>
                  <a:gd name="T103" fmla="*/ 0 h 584"/>
                  <a:gd name="T104" fmla="*/ 695 w 695"/>
                  <a:gd name="T105" fmla="*/ 584 h 58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95" h="584">
                    <a:moveTo>
                      <a:pt x="0" y="232"/>
                    </a:moveTo>
                    <a:lnTo>
                      <a:pt x="28" y="204"/>
                    </a:lnTo>
                    <a:lnTo>
                      <a:pt x="71" y="170"/>
                    </a:lnTo>
                    <a:lnTo>
                      <a:pt x="55" y="164"/>
                    </a:lnTo>
                    <a:lnTo>
                      <a:pt x="52" y="124"/>
                    </a:lnTo>
                    <a:lnTo>
                      <a:pt x="65" y="105"/>
                    </a:lnTo>
                    <a:lnTo>
                      <a:pt x="71" y="74"/>
                    </a:lnTo>
                    <a:lnTo>
                      <a:pt x="92" y="50"/>
                    </a:lnTo>
                    <a:lnTo>
                      <a:pt x="120" y="40"/>
                    </a:lnTo>
                    <a:lnTo>
                      <a:pt x="154" y="25"/>
                    </a:lnTo>
                    <a:lnTo>
                      <a:pt x="179" y="34"/>
                    </a:lnTo>
                    <a:lnTo>
                      <a:pt x="197" y="31"/>
                    </a:lnTo>
                    <a:lnTo>
                      <a:pt x="222" y="34"/>
                    </a:lnTo>
                    <a:lnTo>
                      <a:pt x="231" y="53"/>
                    </a:lnTo>
                    <a:lnTo>
                      <a:pt x="231" y="81"/>
                    </a:lnTo>
                    <a:lnTo>
                      <a:pt x="238" y="93"/>
                    </a:lnTo>
                    <a:lnTo>
                      <a:pt x="241" y="112"/>
                    </a:lnTo>
                    <a:lnTo>
                      <a:pt x="250" y="127"/>
                    </a:lnTo>
                    <a:lnTo>
                      <a:pt x="231" y="149"/>
                    </a:lnTo>
                    <a:lnTo>
                      <a:pt x="238" y="158"/>
                    </a:lnTo>
                    <a:lnTo>
                      <a:pt x="272" y="170"/>
                    </a:lnTo>
                    <a:lnTo>
                      <a:pt x="287" y="170"/>
                    </a:lnTo>
                    <a:lnTo>
                      <a:pt x="306" y="180"/>
                    </a:lnTo>
                    <a:lnTo>
                      <a:pt x="312" y="207"/>
                    </a:lnTo>
                    <a:lnTo>
                      <a:pt x="346" y="170"/>
                    </a:lnTo>
                    <a:lnTo>
                      <a:pt x="358" y="161"/>
                    </a:lnTo>
                    <a:lnTo>
                      <a:pt x="349" y="142"/>
                    </a:lnTo>
                    <a:lnTo>
                      <a:pt x="349" y="108"/>
                    </a:lnTo>
                    <a:lnTo>
                      <a:pt x="337" y="99"/>
                    </a:lnTo>
                    <a:lnTo>
                      <a:pt x="330" y="84"/>
                    </a:lnTo>
                    <a:lnTo>
                      <a:pt x="340" y="62"/>
                    </a:lnTo>
                    <a:lnTo>
                      <a:pt x="364" y="37"/>
                    </a:lnTo>
                    <a:lnTo>
                      <a:pt x="370" y="31"/>
                    </a:lnTo>
                    <a:lnTo>
                      <a:pt x="386" y="25"/>
                    </a:lnTo>
                    <a:lnTo>
                      <a:pt x="408" y="10"/>
                    </a:lnTo>
                    <a:lnTo>
                      <a:pt x="429" y="0"/>
                    </a:lnTo>
                    <a:lnTo>
                      <a:pt x="460" y="3"/>
                    </a:lnTo>
                    <a:lnTo>
                      <a:pt x="479" y="3"/>
                    </a:lnTo>
                    <a:lnTo>
                      <a:pt x="497" y="25"/>
                    </a:lnTo>
                    <a:lnTo>
                      <a:pt x="513" y="40"/>
                    </a:lnTo>
                    <a:lnTo>
                      <a:pt x="506" y="68"/>
                    </a:lnTo>
                    <a:lnTo>
                      <a:pt x="506" y="87"/>
                    </a:lnTo>
                    <a:lnTo>
                      <a:pt x="516" y="93"/>
                    </a:lnTo>
                    <a:lnTo>
                      <a:pt x="516" y="105"/>
                    </a:lnTo>
                    <a:lnTo>
                      <a:pt x="543" y="108"/>
                    </a:lnTo>
                    <a:lnTo>
                      <a:pt x="581" y="127"/>
                    </a:lnTo>
                    <a:lnTo>
                      <a:pt x="605" y="130"/>
                    </a:lnTo>
                    <a:lnTo>
                      <a:pt x="639" y="161"/>
                    </a:lnTo>
                    <a:lnTo>
                      <a:pt x="645" y="176"/>
                    </a:lnTo>
                    <a:lnTo>
                      <a:pt x="670" y="207"/>
                    </a:lnTo>
                    <a:lnTo>
                      <a:pt x="695" y="257"/>
                    </a:lnTo>
                    <a:lnTo>
                      <a:pt x="479" y="584"/>
                    </a:lnTo>
                    <a:lnTo>
                      <a:pt x="442" y="581"/>
                    </a:lnTo>
                    <a:lnTo>
                      <a:pt x="423" y="553"/>
                    </a:lnTo>
                    <a:lnTo>
                      <a:pt x="432" y="492"/>
                    </a:lnTo>
                    <a:lnTo>
                      <a:pt x="426" y="467"/>
                    </a:lnTo>
                    <a:lnTo>
                      <a:pt x="386" y="408"/>
                    </a:lnTo>
                    <a:lnTo>
                      <a:pt x="370" y="380"/>
                    </a:lnTo>
                    <a:lnTo>
                      <a:pt x="358" y="405"/>
                    </a:lnTo>
                    <a:lnTo>
                      <a:pt x="352" y="421"/>
                    </a:lnTo>
                    <a:lnTo>
                      <a:pt x="346" y="439"/>
                    </a:lnTo>
                    <a:lnTo>
                      <a:pt x="349" y="455"/>
                    </a:lnTo>
                    <a:lnTo>
                      <a:pt x="340" y="479"/>
                    </a:lnTo>
                    <a:lnTo>
                      <a:pt x="312" y="504"/>
                    </a:lnTo>
                    <a:lnTo>
                      <a:pt x="259" y="526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23" name="Freeform 85"/>
              <p:cNvSpPr>
                <a:spLocks/>
              </p:cNvSpPr>
              <p:nvPr/>
            </p:nvSpPr>
            <p:spPr bwMode="auto">
              <a:xfrm>
                <a:off x="3023" y="1086"/>
                <a:ext cx="173" cy="139"/>
              </a:xfrm>
              <a:custGeom>
                <a:avLst/>
                <a:gdLst>
                  <a:gd name="T0" fmla="*/ 22 w 173"/>
                  <a:gd name="T1" fmla="*/ 71 h 139"/>
                  <a:gd name="T2" fmla="*/ 0 w 173"/>
                  <a:gd name="T3" fmla="*/ 68 h 139"/>
                  <a:gd name="T4" fmla="*/ 3 w 173"/>
                  <a:gd name="T5" fmla="*/ 52 h 139"/>
                  <a:gd name="T6" fmla="*/ 10 w 173"/>
                  <a:gd name="T7" fmla="*/ 37 h 139"/>
                  <a:gd name="T8" fmla="*/ 28 w 173"/>
                  <a:gd name="T9" fmla="*/ 27 h 139"/>
                  <a:gd name="T10" fmla="*/ 34 w 173"/>
                  <a:gd name="T11" fmla="*/ 18 h 139"/>
                  <a:gd name="T12" fmla="*/ 65 w 173"/>
                  <a:gd name="T13" fmla="*/ 0 h 139"/>
                  <a:gd name="T14" fmla="*/ 84 w 173"/>
                  <a:gd name="T15" fmla="*/ 3 h 139"/>
                  <a:gd name="T16" fmla="*/ 102 w 173"/>
                  <a:gd name="T17" fmla="*/ 0 h 139"/>
                  <a:gd name="T18" fmla="*/ 96 w 173"/>
                  <a:gd name="T19" fmla="*/ 9 h 139"/>
                  <a:gd name="T20" fmla="*/ 90 w 173"/>
                  <a:gd name="T21" fmla="*/ 18 h 139"/>
                  <a:gd name="T22" fmla="*/ 96 w 173"/>
                  <a:gd name="T23" fmla="*/ 24 h 139"/>
                  <a:gd name="T24" fmla="*/ 84 w 173"/>
                  <a:gd name="T25" fmla="*/ 27 h 139"/>
                  <a:gd name="T26" fmla="*/ 84 w 173"/>
                  <a:gd name="T27" fmla="*/ 40 h 139"/>
                  <a:gd name="T28" fmla="*/ 96 w 173"/>
                  <a:gd name="T29" fmla="*/ 46 h 139"/>
                  <a:gd name="T30" fmla="*/ 108 w 173"/>
                  <a:gd name="T31" fmla="*/ 24 h 139"/>
                  <a:gd name="T32" fmla="*/ 108 w 173"/>
                  <a:gd name="T33" fmla="*/ 15 h 139"/>
                  <a:gd name="T34" fmla="*/ 124 w 173"/>
                  <a:gd name="T35" fmla="*/ 12 h 139"/>
                  <a:gd name="T36" fmla="*/ 133 w 173"/>
                  <a:gd name="T37" fmla="*/ 27 h 139"/>
                  <a:gd name="T38" fmla="*/ 155 w 173"/>
                  <a:gd name="T39" fmla="*/ 40 h 139"/>
                  <a:gd name="T40" fmla="*/ 155 w 173"/>
                  <a:gd name="T41" fmla="*/ 68 h 139"/>
                  <a:gd name="T42" fmla="*/ 173 w 173"/>
                  <a:gd name="T43" fmla="*/ 89 h 139"/>
                  <a:gd name="T44" fmla="*/ 158 w 173"/>
                  <a:gd name="T45" fmla="*/ 108 h 139"/>
                  <a:gd name="T46" fmla="*/ 161 w 173"/>
                  <a:gd name="T47" fmla="*/ 126 h 139"/>
                  <a:gd name="T48" fmla="*/ 146 w 173"/>
                  <a:gd name="T49" fmla="*/ 139 h 139"/>
                  <a:gd name="T50" fmla="*/ 136 w 173"/>
                  <a:gd name="T51" fmla="*/ 139 h 139"/>
                  <a:gd name="T52" fmla="*/ 149 w 173"/>
                  <a:gd name="T53" fmla="*/ 114 h 139"/>
                  <a:gd name="T54" fmla="*/ 146 w 173"/>
                  <a:gd name="T55" fmla="*/ 105 h 139"/>
                  <a:gd name="T56" fmla="*/ 127 w 173"/>
                  <a:gd name="T57" fmla="*/ 99 h 139"/>
                  <a:gd name="T58" fmla="*/ 115 w 173"/>
                  <a:gd name="T59" fmla="*/ 105 h 139"/>
                  <a:gd name="T60" fmla="*/ 118 w 173"/>
                  <a:gd name="T61" fmla="*/ 89 h 139"/>
                  <a:gd name="T62" fmla="*/ 105 w 173"/>
                  <a:gd name="T63" fmla="*/ 83 h 139"/>
                  <a:gd name="T64" fmla="*/ 108 w 173"/>
                  <a:gd name="T65" fmla="*/ 74 h 139"/>
                  <a:gd name="T66" fmla="*/ 96 w 173"/>
                  <a:gd name="T67" fmla="*/ 71 h 139"/>
                  <a:gd name="T68" fmla="*/ 71 w 173"/>
                  <a:gd name="T69" fmla="*/ 55 h 139"/>
                  <a:gd name="T70" fmla="*/ 50 w 173"/>
                  <a:gd name="T71" fmla="*/ 52 h 139"/>
                  <a:gd name="T72" fmla="*/ 28 w 173"/>
                  <a:gd name="T73" fmla="*/ 71 h 139"/>
                  <a:gd name="T74" fmla="*/ 22 w 173"/>
                  <a:gd name="T75" fmla="*/ 71 h 139"/>
                  <a:gd name="T76" fmla="*/ 22 w 173"/>
                  <a:gd name="T77" fmla="*/ 71 h 139"/>
                  <a:gd name="T78" fmla="*/ 22 w 173"/>
                  <a:gd name="T79" fmla="*/ 71 h 13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73"/>
                  <a:gd name="T121" fmla="*/ 0 h 139"/>
                  <a:gd name="T122" fmla="*/ 173 w 173"/>
                  <a:gd name="T123" fmla="*/ 139 h 139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73" h="139">
                    <a:moveTo>
                      <a:pt x="22" y="71"/>
                    </a:moveTo>
                    <a:lnTo>
                      <a:pt x="0" y="68"/>
                    </a:lnTo>
                    <a:lnTo>
                      <a:pt x="3" y="52"/>
                    </a:lnTo>
                    <a:lnTo>
                      <a:pt x="10" y="37"/>
                    </a:lnTo>
                    <a:lnTo>
                      <a:pt x="28" y="27"/>
                    </a:lnTo>
                    <a:lnTo>
                      <a:pt x="34" y="18"/>
                    </a:lnTo>
                    <a:lnTo>
                      <a:pt x="65" y="0"/>
                    </a:lnTo>
                    <a:lnTo>
                      <a:pt x="84" y="3"/>
                    </a:lnTo>
                    <a:lnTo>
                      <a:pt x="102" y="0"/>
                    </a:lnTo>
                    <a:lnTo>
                      <a:pt x="96" y="9"/>
                    </a:lnTo>
                    <a:lnTo>
                      <a:pt x="90" y="18"/>
                    </a:lnTo>
                    <a:lnTo>
                      <a:pt x="96" y="24"/>
                    </a:lnTo>
                    <a:lnTo>
                      <a:pt x="84" y="27"/>
                    </a:lnTo>
                    <a:lnTo>
                      <a:pt x="84" y="40"/>
                    </a:lnTo>
                    <a:lnTo>
                      <a:pt x="96" y="46"/>
                    </a:lnTo>
                    <a:lnTo>
                      <a:pt x="108" y="24"/>
                    </a:lnTo>
                    <a:lnTo>
                      <a:pt x="108" y="15"/>
                    </a:lnTo>
                    <a:lnTo>
                      <a:pt x="124" y="12"/>
                    </a:lnTo>
                    <a:lnTo>
                      <a:pt x="133" y="27"/>
                    </a:lnTo>
                    <a:lnTo>
                      <a:pt x="155" y="40"/>
                    </a:lnTo>
                    <a:lnTo>
                      <a:pt x="155" y="68"/>
                    </a:lnTo>
                    <a:lnTo>
                      <a:pt x="173" y="89"/>
                    </a:lnTo>
                    <a:lnTo>
                      <a:pt x="158" y="108"/>
                    </a:lnTo>
                    <a:lnTo>
                      <a:pt x="161" y="126"/>
                    </a:lnTo>
                    <a:lnTo>
                      <a:pt x="146" y="139"/>
                    </a:lnTo>
                    <a:lnTo>
                      <a:pt x="136" y="139"/>
                    </a:lnTo>
                    <a:lnTo>
                      <a:pt x="149" y="114"/>
                    </a:lnTo>
                    <a:lnTo>
                      <a:pt x="146" y="105"/>
                    </a:lnTo>
                    <a:lnTo>
                      <a:pt x="127" y="99"/>
                    </a:lnTo>
                    <a:lnTo>
                      <a:pt x="115" y="105"/>
                    </a:lnTo>
                    <a:lnTo>
                      <a:pt x="118" y="89"/>
                    </a:lnTo>
                    <a:lnTo>
                      <a:pt x="105" y="83"/>
                    </a:lnTo>
                    <a:lnTo>
                      <a:pt x="108" y="74"/>
                    </a:lnTo>
                    <a:lnTo>
                      <a:pt x="96" y="71"/>
                    </a:lnTo>
                    <a:lnTo>
                      <a:pt x="71" y="55"/>
                    </a:lnTo>
                    <a:lnTo>
                      <a:pt x="50" y="52"/>
                    </a:lnTo>
                    <a:lnTo>
                      <a:pt x="28" y="71"/>
                    </a:lnTo>
                    <a:lnTo>
                      <a:pt x="22" y="71"/>
                    </a:lnTo>
                    <a:close/>
                  </a:path>
                </a:pathLst>
              </a:custGeom>
              <a:solidFill>
                <a:srgbClr val="BAAAA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24" name="Freeform 86"/>
              <p:cNvSpPr>
                <a:spLocks/>
              </p:cNvSpPr>
              <p:nvPr/>
            </p:nvSpPr>
            <p:spPr bwMode="auto">
              <a:xfrm>
                <a:off x="2545" y="971"/>
                <a:ext cx="27" cy="13"/>
              </a:xfrm>
              <a:custGeom>
                <a:avLst/>
                <a:gdLst>
                  <a:gd name="T0" fmla="*/ 6 w 27"/>
                  <a:gd name="T1" fmla="*/ 0 h 13"/>
                  <a:gd name="T2" fmla="*/ 0 w 27"/>
                  <a:gd name="T3" fmla="*/ 3 h 13"/>
                  <a:gd name="T4" fmla="*/ 0 w 27"/>
                  <a:gd name="T5" fmla="*/ 10 h 13"/>
                  <a:gd name="T6" fmla="*/ 18 w 27"/>
                  <a:gd name="T7" fmla="*/ 13 h 13"/>
                  <a:gd name="T8" fmla="*/ 24 w 27"/>
                  <a:gd name="T9" fmla="*/ 10 h 13"/>
                  <a:gd name="T10" fmla="*/ 27 w 27"/>
                  <a:gd name="T11" fmla="*/ 0 h 13"/>
                  <a:gd name="T12" fmla="*/ 6 w 27"/>
                  <a:gd name="T13" fmla="*/ 0 h 13"/>
                  <a:gd name="T14" fmla="*/ 6 w 27"/>
                  <a:gd name="T15" fmla="*/ 0 h 13"/>
                  <a:gd name="T16" fmla="*/ 6 w 27"/>
                  <a:gd name="T17" fmla="*/ 0 h 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7"/>
                  <a:gd name="T28" fmla="*/ 0 h 13"/>
                  <a:gd name="T29" fmla="*/ 27 w 27"/>
                  <a:gd name="T30" fmla="*/ 13 h 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7" h="13">
                    <a:moveTo>
                      <a:pt x="6" y="0"/>
                    </a:moveTo>
                    <a:lnTo>
                      <a:pt x="0" y="3"/>
                    </a:lnTo>
                    <a:lnTo>
                      <a:pt x="0" y="10"/>
                    </a:lnTo>
                    <a:lnTo>
                      <a:pt x="18" y="13"/>
                    </a:lnTo>
                    <a:lnTo>
                      <a:pt x="24" y="10"/>
                    </a:lnTo>
                    <a:lnTo>
                      <a:pt x="27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25" name="Freeform 87"/>
              <p:cNvSpPr>
                <a:spLocks/>
              </p:cNvSpPr>
              <p:nvPr/>
            </p:nvSpPr>
            <p:spPr bwMode="auto">
              <a:xfrm>
                <a:off x="3119" y="1113"/>
                <a:ext cx="65" cy="84"/>
              </a:xfrm>
              <a:custGeom>
                <a:avLst/>
                <a:gdLst>
                  <a:gd name="T0" fmla="*/ 0 w 65"/>
                  <a:gd name="T1" fmla="*/ 44 h 84"/>
                  <a:gd name="T2" fmla="*/ 16 w 65"/>
                  <a:gd name="T3" fmla="*/ 38 h 84"/>
                  <a:gd name="T4" fmla="*/ 12 w 65"/>
                  <a:gd name="T5" fmla="*/ 19 h 84"/>
                  <a:gd name="T6" fmla="*/ 19 w 65"/>
                  <a:gd name="T7" fmla="*/ 0 h 84"/>
                  <a:gd name="T8" fmla="*/ 31 w 65"/>
                  <a:gd name="T9" fmla="*/ 13 h 84"/>
                  <a:gd name="T10" fmla="*/ 37 w 65"/>
                  <a:gd name="T11" fmla="*/ 0 h 84"/>
                  <a:gd name="T12" fmla="*/ 56 w 65"/>
                  <a:gd name="T13" fmla="*/ 19 h 84"/>
                  <a:gd name="T14" fmla="*/ 53 w 65"/>
                  <a:gd name="T15" fmla="*/ 41 h 84"/>
                  <a:gd name="T16" fmla="*/ 65 w 65"/>
                  <a:gd name="T17" fmla="*/ 65 h 84"/>
                  <a:gd name="T18" fmla="*/ 53 w 65"/>
                  <a:gd name="T19" fmla="*/ 75 h 84"/>
                  <a:gd name="T20" fmla="*/ 50 w 65"/>
                  <a:gd name="T21" fmla="*/ 84 h 84"/>
                  <a:gd name="T22" fmla="*/ 40 w 65"/>
                  <a:gd name="T23" fmla="*/ 72 h 84"/>
                  <a:gd name="T24" fmla="*/ 22 w 65"/>
                  <a:gd name="T25" fmla="*/ 72 h 84"/>
                  <a:gd name="T26" fmla="*/ 28 w 65"/>
                  <a:gd name="T27" fmla="*/ 59 h 84"/>
                  <a:gd name="T28" fmla="*/ 19 w 65"/>
                  <a:gd name="T29" fmla="*/ 53 h 84"/>
                  <a:gd name="T30" fmla="*/ 0 w 65"/>
                  <a:gd name="T31" fmla="*/ 44 h 84"/>
                  <a:gd name="T32" fmla="*/ 0 w 65"/>
                  <a:gd name="T33" fmla="*/ 44 h 84"/>
                  <a:gd name="T34" fmla="*/ 0 w 65"/>
                  <a:gd name="T35" fmla="*/ 44 h 8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65"/>
                  <a:gd name="T55" fmla="*/ 0 h 84"/>
                  <a:gd name="T56" fmla="*/ 65 w 65"/>
                  <a:gd name="T57" fmla="*/ 84 h 8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65" h="84">
                    <a:moveTo>
                      <a:pt x="0" y="44"/>
                    </a:moveTo>
                    <a:lnTo>
                      <a:pt x="16" y="38"/>
                    </a:lnTo>
                    <a:lnTo>
                      <a:pt x="12" y="19"/>
                    </a:lnTo>
                    <a:lnTo>
                      <a:pt x="19" y="0"/>
                    </a:lnTo>
                    <a:lnTo>
                      <a:pt x="31" y="13"/>
                    </a:lnTo>
                    <a:lnTo>
                      <a:pt x="37" y="0"/>
                    </a:lnTo>
                    <a:lnTo>
                      <a:pt x="56" y="19"/>
                    </a:lnTo>
                    <a:lnTo>
                      <a:pt x="53" y="41"/>
                    </a:lnTo>
                    <a:lnTo>
                      <a:pt x="65" y="65"/>
                    </a:lnTo>
                    <a:lnTo>
                      <a:pt x="53" y="75"/>
                    </a:lnTo>
                    <a:lnTo>
                      <a:pt x="50" y="84"/>
                    </a:lnTo>
                    <a:lnTo>
                      <a:pt x="40" y="72"/>
                    </a:lnTo>
                    <a:lnTo>
                      <a:pt x="22" y="72"/>
                    </a:lnTo>
                    <a:lnTo>
                      <a:pt x="28" y="59"/>
                    </a:lnTo>
                    <a:lnTo>
                      <a:pt x="19" y="53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857F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26" name="Freeform 88"/>
              <p:cNvSpPr>
                <a:spLocks/>
              </p:cNvSpPr>
              <p:nvPr/>
            </p:nvSpPr>
            <p:spPr bwMode="auto">
              <a:xfrm>
                <a:off x="2538" y="1138"/>
                <a:ext cx="56" cy="87"/>
              </a:xfrm>
              <a:custGeom>
                <a:avLst/>
                <a:gdLst>
                  <a:gd name="T0" fmla="*/ 10 w 56"/>
                  <a:gd name="T1" fmla="*/ 53 h 87"/>
                  <a:gd name="T2" fmla="*/ 19 w 56"/>
                  <a:gd name="T3" fmla="*/ 25 h 87"/>
                  <a:gd name="T4" fmla="*/ 37 w 56"/>
                  <a:gd name="T5" fmla="*/ 6 h 87"/>
                  <a:gd name="T6" fmla="*/ 50 w 56"/>
                  <a:gd name="T7" fmla="*/ 0 h 87"/>
                  <a:gd name="T8" fmla="*/ 56 w 56"/>
                  <a:gd name="T9" fmla="*/ 6 h 87"/>
                  <a:gd name="T10" fmla="*/ 40 w 56"/>
                  <a:gd name="T11" fmla="*/ 31 h 87"/>
                  <a:gd name="T12" fmla="*/ 19 w 56"/>
                  <a:gd name="T13" fmla="*/ 59 h 87"/>
                  <a:gd name="T14" fmla="*/ 3 w 56"/>
                  <a:gd name="T15" fmla="*/ 87 h 87"/>
                  <a:gd name="T16" fmla="*/ 0 w 56"/>
                  <a:gd name="T17" fmla="*/ 40 h 87"/>
                  <a:gd name="T18" fmla="*/ 10 w 56"/>
                  <a:gd name="T19" fmla="*/ 53 h 87"/>
                  <a:gd name="T20" fmla="*/ 10 w 56"/>
                  <a:gd name="T21" fmla="*/ 53 h 87"/>
                  <a:gd name="T22" fmla="*/ 10 w 56"/>
                  <a:gd name="T23" fmla="*/ 53 h 8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56"/>
                  <a:gd name="T37" fmla="*/ 0 h 87"/>
                  <a:gd name="T38" fmla="*/ 56 w 56"/>
                  <a:gd name="T39" fmla="*/ 87 h 8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56" h="87">
                    <a:moveTo>
                      <a:pt x="10" y="53"/>
                    </a:moveTo>
                    <a:lnTo>
                      <a:pt x="19" y="25"/>
                    </a:lnTo>
                    <a:lnTo>
                      <a:pt x="37" y="6"/>
                    </a:lnTo>
                    <a:lnTo>
                      <a:pt x="50" y="0"/>
                    </a:lnTo>
                    <a:lnTo>
                      <a:pt x="56" y="6"/>
                    </a:lnTo>
                    <a:lnTo>
                      <a:pt x="40" y="31"/>
                    </a:lnTo>
                    <a:lnTo>
                      <a:pt x="19" y="59"/>
                    </a:lnTo>
                    <a:lnTo>
                      <a:pt x="3" y="87"/>
                    </a:lnTo>
                    <a:lnTo>
                      <a:pt x="0" y="40"/>
                    </a:lnTo>
                    <a:lnTo>
                      <a:pt x="10" y="53"/>
                    </a:lnTo>
                    <a:close/>
                  </a:path>
                </a:pathLst>
              </a:custGeom>
              <a:solidFill>
                <a:srgbClr val="FCF9C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27" name="Freeform 89"/>
              <p:cNvSpPr>
                <a:spLocks/>
              </p:cNvSpPr>
              <p:nvPr/>
            </p:nvSpPr>
            <p:spPr bwMode="auto">
              <a:xfrm>
                <a:off x="2560" y="882"/>
                <a:ext cx="59" cy="96"/>
              </a:xfrm>
              <a:custGeom>
                <a:avLst/>
                <a:gdLst>
                  <a:gd name="T0" fmla="*/ 46 w 59"/>
                  <a:gd name="T1" fmla="*/ 96 h 96"/>
                  <a:gd name="T2" fmla="*/ 59 w 59"/>
                  <a:gd name="T3" fmla="*/ 80 h 96"/>
                  <a:gd name="T4" fmla="*/ 52 w 59"/>
                  <a:gd name="T5" fmla="*/ 62 h 96"/>
                  <a:gd name="T6" fmla="*/ 34 w 59"/>
                  <a:gd name="T7" fmla="*/ 49 h 96"/>
                  <a:gd name="T8" fmla="*/ 40 w 59"/>
                  <a:gd name="T9" fmla="*/ 40 h 96"/>
                  <a:gd name="T10" fmla="*/ 28 w 59"/>
                  <a:gd name="T11" fmla="*/ 31 h 96"/>
                  <a:gd name="T12" fmla="*/ 34 w 59"/>
                  <a:gd name="T13" fmla="*/ 12 h 96"/>
                  <a:gd name="T14" fmla="*/ 15 w 59"/>
                  <a:gd name="T15" fmla="*/ 0 h 96"/>
                  <a:gd name="T16" fmla="*/ 3 w 59"/>
                  <a:gd name="T17" fmla="*/ 3 h 96"/>
                  <a:gd name="T18" fmla="*/ 12 w 59"/>
                  <a:gd name="T19" fmla="*/ 9 h 96"/>
                  <a:gd name="T20" fmla="*/ 18 w 59"/>
                  <a:gd name="T21" fmla="*/ 18 h 96"/>
                  <a:gd name="T22" fmla="*/ 9 w 59"/>
                  <a:gd name="T23" fmla="*/ 37 h 96"/>
                  <a:gd name="T24" fmla="*/ 6 w 59"/>
                  <a:gd name="T25" fmla="*/ 18 h 96"/>
                  <a:gd name="T26" fmla="*/ 0 w 59"/>
                  <a:gd name="T27" fmla="*/ 40 h 96"/>
                  <a:gd name="T28" fmla="*/ 3 w 59"/>
                  <a:gd name="T29" fmla="*/ 62 h 96"/>
                  <a:gd name="T30" fmla="*/ 34 w 59"/>
                  <a:gd name="T31" fmla="*/ 68 h 96"/>
                  <a:gd name="T32" fmla="*/ 46 w 59"/>
                  <a:gd name="T33" fmla="*/ 96 h 96"/>
                  <a:gd name="T34" fmla="*/ 46 w 59"/>
                  <a:gd name="T35" fmla="*/ 96 h 96"/>
                  <a:gd name="T36" fmla="*/ 46 w 59"/>
                  <a:gd name="T37" fmla="*/ 96 h 9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9"/>
                  <a:gd name="T58" fmla="*/ 0 h 96"/>
                  <a:gd name="T59" fmla="*/ 59 w 59"/>
                  <a:gd name="T60" fmla="*/ 96 h 9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9" h="96">
                    <a:moveTo>
                      <a:pt x="46" y="96"/>
                    </a:moveTo>
                    <a:lnTo>
                      <a:pt x="59" y="80"/>
                    </a:lnTo>
                    <a:lnTo>
                      <a:pt x="52" y="62"/>
                    </a:lnTo>
                    <a:lnTo>
                      <a:pt x="34" y="49"/>
                    </a:lnTo>
                    <a:lnTo>
                      <a:pt x="40" y="40"/>
                    </a:lnTo>
                    <a:lnTo>
                      <a:pt x="28" y="31"/>
                    </a:lnTo>
                    <a:lnTo>
                      <a:pt x="34" y="12"/>
                    </a:lnTo>
                    <a:lnTo>
                      <a:pt x="15" y="0"/>
                    </a:lnTo>
                    <a:lnTo>
                      <a:pt x="3" y="3"/>
                    </a:lnTo>
                    <a:lnTo>
                      <a:pt x="12" y="9"/>
                    </a:lnTo>
                    <a:lnTo>
                      <a:pt x="18" y="18"/>
                    </a:lnTo>
                    <a:lnTo>
                      <a:pt x="9" y="37"/>
                    </a:lnTo>
                    <a:lnTo>
                      <a:pt x="6" y="18"/>
                    </a:lnTo>
                    <a:lnTo>
                      <a:pt x="0" y="40"/>
                    </a:lnTo>
                    <a:lnTo>
                      <a:pt x="3" y="62"/>
                    </a:lnTo>
                    <a:lnTo>
                      <a:pt x="34" y="68"/>
                    </a:lnTo>
                    <a:lnTo>
                      <a:pt x="46" y="96"/>
                    </a:lnTo>
                    <a:close/>
                  </a:path>
                </a:pathLst>
              </a:custGeom>
              <a:solidFill>
                <a:srgbClr val="DDD6D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28" name="Freeform 90"/>
              <p:cNvSpPr>
                <a:spLocks/>
              </p:cNvSpPr>
              <p:nvPr/>
            </p:nvSpPr>
            <p:spPr bwMode="auto">
              <a:xfrm>
                <a:off x="2449" y="882"/>
                <a:ext cx="105" cy="117"/>
              </a:xfrm>
              <a:custGeom>
                <a:avLst/>
                <a:gdLst>
                  <a:gd name="T0" fmla="*/ 105 w 105"/>
                  <a:gd name="T1" fmla="*/ 15 h 117"/>
                  <a:gd name="T2" fmla="*/ 83 w 105"/>
                  <a:gd name="T3" fmla="*/ 28 h 117"/>
                  <a:gd name="T4" fmla="*/ 65 w 105"/>
                  <a:gd name="T5" fmla="*/ 46 h 117"/>
                  <a:gd name="T6" fmla="*/ 65 w 105"/>
                  <a:gd name="T7" fmla="*/ 83 h 117"/>
                  <a:gd name="T8" fmla="*/ 52 w 105"/>
                  <a:gd name="T9" fmla="*/ 96 h 117"/>
                  <a:gd name="T10" fmla="*/ 31 w 105"/>
                  <a:gd name="T11" fmla="*/ 117 h 117"/>
                  <a:gd name="T12" fmla="*/ 9 w 105"/>
                  <a:gd name="T13" fmla="*/ 117 h 117"/>
                  <a:gd name="T14" fmla="*/ 0 w 105"/>
                  <a:gd name="T15" fmla="*/ 108 h 117"/>
                  <a:gd name="T16" fmla="*/ 9 w 105"/>
                  <a:gd name="T17" fmla="*/ 102 h 117"/>
                  <a:gd name="T18" fmla="*/ 3 w 105"/>
                  <a:gd name="T19" fmla="*/ 89 h 117"/>
                  <a:gd name="T20" fmla="*/ 6 w 105"/>
                  <a:gd name="T21" fmla="*/ 77 h 117"/>
                  <a:gd name="T22" fmla="*/ 15 w 105"/>
                  <a:gd name="T23" fmla="*/ 80 h 117"/>
                  <a:gd name="T24" fmla="*/ 28 w 105"/>
                  <a:gd name="T25" fmla="*/ 65 h 117"/>
                  <a:gd name="T26" fmla="*/ 24 w 105"/>
                  <a:gd name="T27" fmla="*/ 46 h 117"/>
                  <a:gd name="T28" fmla="*/ 18 w 105"/>
                  <a:gd name="T29" fmla="*/ 43 h 117"/>
                  <a:gd name="T30" fmla="*/ 24 w 105"/>
                  <a:gd name="T31" fmla="*/ 31 h 117"/>
                  <a:gd name="T32" fmla="*/ 40 w 105"/>
                  <a:gd name="T33" fmla="*/ 15 h 117"/>
                  <a:gd name="T34" fmla="*/ 65 w 105"/>
                  <a:gd name="T35" fmla="*/ 12 h 117"/>
                  <a:gd name="T36" fmla="*/ 83 w 105"/>
                  <a:gd name="T37" fmla="*/ 0 h 117"/>
                  <a:gd name="T38" fmla="*/ 99 w 105"/>
                  <a:gd name="T39" fmla="*/ 6 h 117"/>
                  <a:gd name="T40" fmla="*/ 105 w 105"/>
                  <a:gd name="T41" fmla="*/ 15 h 117"/>
                  <a:gd name="T42" fmla="*/ 105 w 105"/>
                  <a:gd name="T43" fmla="*/ 15 h 117"/>
                  <a:gd name="T44" fmla="*/ 105 w 105"/>
                  <a:gd name="T45" fmla="*/ 15 h 11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05"/>
                  <a:gd name="T70" fmla="*/ 0 h 117"/>
                  <a:gd name="T71" fmla="*/ 105 w 105"/>
                  <a:gd name="T72" fmla="*/ 117 h 11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05" h="117">
                    <a:moveTo>
                      <a:pt x="105" y="15"/>
                    </a:moveTo>
                    <a:lnTo>
                      <a:pt x="83" y="28"/>
                    </a:lnTo>
                    <a:lnTo>
                      <a:pt x="65" y="46"/>
                    </a:lnTo>
                    <a:lnTo>
                      <a:pt x="65" y="83"/>
                    </a:lnTo>
                    <a:lnTo>
                      <a:pt x="52" y="96"/>
                    </a:lnTo>
                    <a:lnTo>
                      <a:pt x="31" y="117"/>
                    </a:lnTo>
                    <a:lnTo>
                      <a:pt x="9" y="117"/>
                    </a:lnTo>
                    <a:lnTo>
                      <a:pt x="0" y="108"/>
                    </a:lnTo>
                    <a:lnTo>
                      <a:pt x="9" y="102"/>
                    </a:lnTo>
                    <a:lnTo>
                      <a:pt x="3" y="89"/>
                    </a:lnTo>
                    <a:lnTo>
                      <a:pt x="6" y="77"/>
                    </a:lnTo>
                    <a:lnTo>
                      <a:pt x="15" y="80"/>
                    </a:lnTo>
                    <a:lnTo>
                      <a:pt x="28" y="65"/>
                    </a:lnTo>
                    <a:lnTo>
                      <a:pt x="24" y="46"/>
                    </a:lnTo>
                    <a:lnTo>
                      <a:pt x="18" y="43"/>
                    </a:lnTo>
                    <a:lnTo>
                      <a:pt x="24" y="31"/>
                    </a:lnTo>
                    <a:lnTo>
                      <a:pt x="40" y="15"/>
                    </a:lnTo>
                    <a:lnTo>
                      <a:pt x="65" y="12"/>
                    </a:lnTo>
                    <a:lnTo>
                      <a:pt x="83" y="0"/>
                    </a:lnTo>
                    <a:lnTo>
                      <a:pt x="99" y="6"/>
                    </a:lnTo>
                    <a:lnTo>
                      <a:pt x="105" y="15"/>
                    </a:lnTo>
                    <a:close/>
                  </a:path>
                </a:pathLst>
              </a:custGeom>
              <a:solidFill>
                <a:srgbClr val="DDD6D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29" name="Freeform 91"/>
              <p:cNvSpPr>
                <a:spLocks/>
              </p:cNvSpPr>
              <p:nvPr/>
            </p:nvSpPr>
            <p:spPr bwMode="auto">
              <a:xfrm>
                <a:off x="2248" y="1058"/>
                <a:ext cx="145" cy="74"/>
              </a:xfrm>
              <a:custGeom>
                <a:avLst/>
                <a:gdLst>
                  <a:gd name="T0" fmla="*/ 9 w 145"/>
                  <a:gd name="T1" fmla="*/ 74 h 74"/>
                  <a:gd name="T2" fmla="*/ 22 w 145"/>
                  <a:gd name="T3" fmla="*/ 59 h 74"/>
                  <a:gd name="T4" fmla="*/ 34 w 145"/>
                  <a:gd name="T5" fmla="*/ 40 h 74"/>
                  <a:gd name="T6" fmla="*/ 71 w 145"/>
                  <a:gd name="T7" fmla="*/ 37 h 74"/>
                  <a:gd name="T8" fmla="*/ 96 w 145"/>
                  <a:gd name="T9" fmla="*/ 18 h 74"/>
                  <a:gd name="T10" fmla="*/ 120 w 145"/>
                  <a:gd name="T11" fmla="*/ 21 h 74"/>
                  <a:gd name="T12" fmla="*/ 145 w 145"/>
                  <a:gd name="T13" fmla="*/ 6 h 74"/>
                  <a:gd name="T14" fmla="*/ 124 w 145"/>
                  <a:gd name="T15" fmla="*/ 6 h 74"/>
                  <a:gd name="T16" fmla="*/ 108 w 145"/>
                  <a:gd name="T17" fmla="*/ 0 h 74"/>
                  <a:gd name="T18" fmla="*/ 86 w 145"/>
                  <a:gd name="T19" fmla="*/ 0 h 74"/>
                  <a:gd name="T20" fmla="*/ 71 w 145"/>
                  <a:gd name="T21" fmla="*/ 12 h 74"/>
                  <a:gd name="T22" fmla="*/ 52 w 145"/>
                  <a:gd name="T23" fmla="*/ 18 h 74"/>
                  <a:gd name="T24" fmla="*/ 37 w 145"/>
                  <a:gd name="T25" fmla="*/ 15 h 74"/>
                  <a:gd name="T26" fmla="*/ 49 w 145"/>
                  <a:gd name="T27" fmla="*/ 9 h 74"/>
                  <a:gd name="T28" fmla="*/ 65 w 145"/>
                  <a:gd name="T29" fmla="*/ 0 h 74"/>
                  <a:gd name="T30" fmla="*/ 46 w 145"/>
                  <a:gd name="T31" fmla="*/ 0 h 74"/>
                  <a:gd name="T32" fmla="*/ 31 w 145"/>
                  <a:gd name="T33" fmla="*/ 3 h 74"/>
                  <a:gd name="T34" fmla="*/ 18 w 145"/>
                  <a:gd name="T35" fmla="*/ 15 h 74"/>
                  <a:gd name="T36" fmla="*/ 6 w 145"/>
                  <a:gd name="T37" fmla="*/ 21 h 74"/>
                  <a:gd name="T38" fmla="*/ 3 w 145"/>
                  <a:gd name="T39" fmla="*/ 31 h 74"/>
                  <a:gd name="T40" fmla="*/ 12 w 145"/>
                  <a:gd name="T41" fmla="*/ 34 h 74"/>
                  <a:gd name="T42" fmla="*/ 6 w 145"/>
                  <a:gd name="T43" fmla="*/ 46 h 74"/>
                  <a:gd name="T44" fmla="*/ 3 w 145"/>
                  <a:gd name="T45" fmla="*/ 55 h 74"/>
                  <a:gd name="T46" fmla="*/ 0 w 145"/>
                  <a:gd name="T47" fmla="*/ 74 h 74"/>
                  <a:gd name="T48" fmla="*/ 9 w 145"/>
                  <a:gd name="T49" fmla="*/ 74 h 74"/>
                  <a:gd name="T50" fmla="*/ 9 w 145"/>
                  <a:gd name="T51" fmla="*/ 74 h 74"/>
                  <a:gd name="T52" fmla="*/ 9 w 145"/>
                  <a:gd name="T53" fmla="*/ 74 h 74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45"/>
                  <a:gd name="T82" fmla="*/ 0 h 74"/>
                  <a:gd name="T83" fmla="*/ 145 w 145"/>
                  <a:gd name="T84" fmla="*/ 74 h 74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45" h="74">
                    <a:moveTo>
                      <a:pt x="9" y="74"/>
                    </a:moveTo>
                    <a:lnTo>
                      <a:pt x="22" y="59"/>
                    </a:lnTo>
                    <a:lnTo>
                      <a:pt x="34" y="40"/>
                    </a:lnTo>
                    <a:lnTo>
                      <a:pt x="71" y="37"/>
                    </a:lnTo>
                    <a:lnTo>
                      <a:pt x="96" y="18"/>
                    </a:lnTo>
                    <a:lnTo>
                      <a:pt x="120" y="21"/>
                    </a:lnTo>
                    <a:lnTo>
                      <a:pt x="145" y="6"/>
                    </a:lnTo>
                    <a:lnTo>
                      <a:pt x="124" y="6"/>
                    </a:lnTo>
                    <a:lnTo>
                      <a:pt x="108" y="0"/>
                    </a:lnTo>
                    <a:lnTo>
                      <a:pt x="86" y="0"/>
                    </a:lnTo>
                    <a:lnTo>
                      <a:pt x="71" y="12"/>
                    </a:lnTo>
                    <a:lnTo>
                      <a:pt x="52" y="18"/>
                    </a:lnTo>
                    <a:lnTo>
                      <a:pt x="37" y="15"/>
                    </a:lnTo>
                    <a:lnTo>
                      <a:pt x="49" y="9"/>
                    </a:lnTo>
                    <a:lnTo>
                      <a:pt x="65" y="0"/>
                    </a:lnTo>
                    <a:lnTo>
                      <a:pt x="46" y="0"/>
                    </a:lnTo>
                    <a:lnTo>
                      <a:pt x="31" y="3"/>
                    </a:lnTo>
                    <a:lnTo>
                      <a:pt x="18" y="15"/>
                    </a:lnTo>
                    <a:lnTo>
                      <a:pt x="6" y="21"/>
                    </a:lnTo>
                    <a:lnTo>
                      <a:pt x="3" y="31"/>
                    </a:lnTo>
                    <a:lnTo>
                      <a:pt x="12" y="34"/>
                    </a:lnTo>
                    <a:lnTo>
                      <a:pt x="6" y="46"/>
                    </a:lnTo>
                    <a:lnTo>
                      <a:pt x="3" y="55"/>
                    </a:lnTo>
                    <a:lnTo>
                      <a:pt x="0" y="74"/>
                    </a:lnTo>
                    <a:lnTo>
                      <a:pt x="9" y="74"/>
                    </a:lnTo>
                    <a:close/>
                  </a:path>
                </a:pathLst>
              </a:custGeom>
              <a:solidFill>
                <a:srgbClr val="98989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30" name="Freeform 92"/>
              <p:cNvSpPr>
                <a:spLocks/>
              </p:cNvSpPr>
              <p:nvPr/>
            </p:nvSpPr>
            <p:spPr bwMode="auto">
              <a:xfrm>
                <a:off x="2798" y="1435"/>
                <a:ext cx="89" cy="74"/>
              </a:xfrm>
              <a:custGeom>
                <a:avLst/>
                <a:gdLst>
                  <a:gd name="T0" fmla="*/ 59 w 89"/>
                  <a:gd name="T1" fmla="*/ 0 h 74"/>
                  <a:gd name="T2" fmla="*/ 80 w 89"/>
                  <a:gd name="T3" fmla="*/ 6 h 74"/>
                  <a:gd name="T4" fmla="*/ 89 w 89"/>
                  <a:gd name="T5" fmla="*/ 25 h 74"/>
                  <a:gd name="T6" fmla="*/ 89 w 89"/>
                  <a:gd name="T7" fmla="*/ 37 h 74"/>
                  <a:gd name="T8" fmla="*/ 68 w 89"/>
                  <a:gd name="T9" fmla="*/ 43 h 74"/>
                  <a:gd name="T10" fmla="*/ 46 w 89"/>
                  <a:gd name="T11" fmla="*/ 52 h 74"/>
                  <a:gd name="T12" fmla="*/ 37 w 89"/>
                  <a:gd name="T13" fmla="*/ 71 h 74"/>
                  <a:gd name="T14" fmla="*/ 21 w 89"/>
                  <a:gd name="T15" fmla="*/ 74 h 74"/>
                  <a:gd name="T16" fmla="*/ 0 w 89"/>
                  <a:gd name="T17" fmla="*/ 71 h 74"/>
                  <a:gd name="T18" fmla="*/ 3 w 89"/>
                  <a:gd name="T19" fmla="*/ 52 h 74"/>
                  <a:gd name="T20" fmla="*/ 18 w 89"/>
                  <a:gd name="T21" fmla="*/ 46 h 74"/>
                  <a:gd name="T22" fmla="*/ 12 w 89"/>
                  <a:gd name="T23" fmla="*/ 40 h 74"/>
                  <a:gd name="T24" fmla="*/ 37 w 89"/>
                  <a:gd name="T25" fmla="*/ 6 h 74"/>
                  <a:gd name="T26" fmla="*/ 59 w 89"/>
                  <a:gd name="T27" fmla="*/ 0 h 74"/>
                  <a:gd name="T28" fmla="*/ 59 w 89"/>
                  <a:gd name="T29" fmla="*/ 0 h 74"/>
                  <a:gd name="T30" fmla="*/ 59 w 89"/>
                  <a:gd name="T31" fmla="*/ 0 h 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9"/>
                  <a:gd name="T49" fmla="*/ 0 h 74"/>
                  <a:gd name="T50" fmla="*/ 89 w 89"/>
                  <a:gd name="T51" fmla="*/ 74 h 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9" h="74">
                    <a:moveTo>
                      <a:pt x="59" y="0"/>
                    </a:moveTo>
                    <a:lnTo>
                      <a:pt x="80" y="6"/>
                    </a:lnTo>
                    <a:lnTo>
                      <a:pt x="89" y="25"/>
                    </a:lnTo>
                    <a:lnTo>
                      <a:pt x="89" y="37"/>
                    </a:lnTo>
                    <a:lnTo>
                      <a:pt x="68" y="43"/>
                    </a:lnTo>
                    <a:lnTo>
                      <a:pt x="46" y="52"/>
                    </a:lnTo>
                    <a:lnTo>
                      <a:pt x="37" y="71"/>
                    </a:lnTo>
                    <a:lnTo>
                      <a:pt x="21" y="74"/>
                    </a:lnTo>
                    <a:lnTo>
                      <a:pt x="0" y="71"/>
                    </a:lnTo>
                    <a:lnTo>
                      <a:pt x="3" y="52"/>
                    </a:lnTo>
                    <a:lnTo>
                      <a:pt x="18" y="46"/>
                    </a:lnTo>
                    <a:lnTo>
                      <a:pt x="12" y="40"/>
                    </a:lnTo>
                    <a:lnTo>
                      <a:pt x="37" y="6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DDD6D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31" name="Freeform 93"/>
              <p:cNvSpPr>
                <a:spLocks/>
              </p:cNvSpPr>
              <p:nvPr/>
            </p:nvSpPr>
            <p:spPr bwMode="auto">
              <a:xfrm>
                <a:off x="2742" y="1441"/>
                <a:ext cx="71" cy="90"/>
              </a:xfrm>
              <a:custGeom>
                <a:avLst/>
                <a:gdLst>
                  <a:gd name="T0" fmla="*/ 71 w 71"/>
                  <a:gd name="T1" fmla="*/ 0 h 90"/>
                  <a:gd name="T2" fmla="*/ 59 w 71"/>
                  <a:gd name="T3" fmla="*/ 22 h 90"/>
                  <a:gd name="T4" fmla="*/ 56 w 71"/>
                  <a:gd name="T5" fmla="*/ 37 h 90"/>
                  <a:gd name="T6" fmla="*/ 47 w 71"/>
                  <a:gd name="T7" fmla="*/ 46 h 90"/>
                  <a:gd name="T8" fmla="*/ 56 w 71"/>
                  <a:gd name="T9" fmla="*/ 65 h 90"/>
                  <a:gd name="T10" fmla="*/ 47 w 71"/>
                  <a:gd name="T11" fmla="*/ 80 h 90"/>
                  <a:gd name="T12" fmla="*/ 31 w 71"/>
                  <a:gd name="T13" fmla="*/ 90 h 90"/>
                  <a:gd name="T14" fmla="*/ 31 w 71"/>
                  <a:gd name="T15" fmla="*/ 80 h 90"/>
                  <a:gd name="T16" fmla="*/ 37 w 71"/>
                  <a:gd name="T17" fmla="*/ 59 h 90"/>
                  <a:gd name="T18" fmla="*/ 37 w 71"/>
                  <a:gd name="T19" fmla="*/ 34 h 90"/>
                  <a:gd name="T20" fmla="*/ 22 w 71"/>
                  <a:gd name="T21" fmla="*/ 74 h 90"/>
                  <a:gd name="T22" fmla="*/ 19 w 71"/>
                  <a:gd name="T23" fmla="*/ 49 h 90"/>
                  <a:gd name="T24" fmla="*/ 13 w 71"/>
                  <a:gd name="T25" fmla="*/ 71 h 90"/>
                  <a:gd name="T26" fmla="*/ 6 w 71"/>
                  <a:gd name="T27" fmla="*/ 68 h 90"/>
                  <a:gd name="T28" fmla="*/ 0 w 71"/>
                  <a:gd name="T29" fmla="*/ 43 h 90"/>
                  <a:gd name="T30" fmla="*/ 9 w 71"/>
                  <a:gd name="T31" fmla="*/ 34 h 90"/>
                  <a:gd name="T32" fmla="*/ 22 w 71"/>
                  <a:gd name="T33" fmla="*/ 22 h 90"/>
                  <a:gd name="T34" fmla="*/ 31 w 71"/>
                  <a:gd name="T35" fmla="*/ 12 h 90"/>
                  <a:gd name="T36" fmla="*/ 40 w 71"/>
                  <a:gd name="T37" fmla="*/ 15 h 90"/>
                  <a:gd name="T38" fmla="*/ 53 w 71"/>
                  <a:gd name="T39" fmla="*/ 3 h 90"/>
                  <a:gd name="T40" fmla="*/ 71 w 71"/>
                  <a:gd name="T41" fmla="*/ 0 h 90"/>
                  <a:gd name="T42" fmla="*/ 71 w 71"/>
                  <a:gd name="T43" fmla="*/ 0 h 90"/>
                  <a:gd name="T44" fmla="*/ 71 w 71"/>
                  <a:gd name="T45" fmla="*/ 0 h 9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71"/>
                  <a:gd name="T70" fmla="*/ 0 h 90"/>
                  <a:gd name="T71" fmla="*/ 71 w 71"/>
                  <a:gd name="T72" fmla="*/ 90 h 9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71" h="90">
                    <a:moveTo>
                      <a:pt x="71" y="0"/>
                    </a:moveTo>
                    <a:lnTo>
                      <a:pt x="59" y="22"/>
                    </a:lnTo>
                    <a:lnTo>
                      <a:pt x="56" y="37"/>
                    </a:lnTo>
                    <a:lnTo>
                      <a:pt x="47" y="46"/>
                    </a:lnTo>
                    <a:lnTo>
                      <a:pt x="56" y="65"/>
                    </a:lnTo>
                    <a:lnTo>
                      <a:pt x="47" y="80"/>
                    </a:lnTo>
                    <a:lnTo>
                      <a:pt x="31" y="90"/>
                    </a:lnTo>
                    <a:lnTo>
                      <a:pt x="31" y="80"/>
                    </a:lnTo>
                    <a:lnTo>
                      <a:pt x="37" y="59"/>
                    </a:lnTo>
                    <a:lnTo>
                      <a:pt x="37" y="34"/>
                    </a:lnTo>
                    <a:lnTo>
                      <a:pt x="22" y="74"/>
                    </a:lnTo>
                    <a:lnTo>
                      <a:pt x="19" y="49"/>
                    </a:lnTo>
                    <a:lnTo>
                      <a:pt x="13" y="71"/>
                    </a:lnTo>
                    <a:lnTo>
                      <a:pt x="6" y="68"/>
                    </a:lnTo>
                    <a:lnTo>
                      <a:pt x="0" y="43"/>
                    </a:lnTo>
                    <a:lnTo>
                      <a:pt x="9" y="34"/>
                    </a:lnTo>
                    <a:lnTo>
                      <a:pt x="22" y="22"/>
                    </a:lnTo>
                    <a:lnTo>
                      <a:pt x="31" y="12"/>
                    </a:lnTo>
                    <a:lnTo>
                      <a:pt x="40" y="15"/>
                    </a:lnTo>
                    <a:lnTo>
                      <a:pt x="53" y="3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DDD6D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32" name="Freeform 94"/>
              <p:cNvSpPr>
                <a:spLocks/>
              </p:cNvSpPr>
              <p:nvPr/>
            </p:nvSpPr>
            <p:spPr bwMode="auto">
              <a:xfrm>
                <a:off x="2965" y="1460"/>
                <a:ext cx="86" cy="64"/>
              </a:xfrm>
              <a:custGeom>
                <a:avLst/>
                <a:gdLst>
                  <a:gd name="T0" fmla="*/ 0 w 86"/>
                  <a:gd name="T1" fmla="*/ 43 h 64"/>
                  <a:gd name="T2" fmla="*/ 9 w 86"/>
                  <a:gd name="T3" fmla="*/ 24 h 64"/>
                  <a:gd name="T4" fmla="*/ 24 w 86"/>
                  <a:gd name="T5" fmla="*/ 21 h 64"/>
                  <a:gd name="T6" fmla="*/ 37 w 86"/>
                  <a:gd name="T7" fmla="*/ 9 h 64"/>
                  <a:gd name="T8" fmla="*/ 40 w 86"/>
                  <a:gd name="T9" fmla="*/ 3 h 64"/>
                  <a:gd name="T10" fmla="*/ 55 w 86"/>
                  <a:gd name="T11" fmla="*/ 0 h 64"/>
                  <a:gd name="T12" fmla="*/ 68 w 86"/>
                  <a:gd name="T13" fmla="*/ 6 h 64"/>
                  <a:gd name="T14" fmla="*/ 77 w 86"/>
                  <a:gd name="T15" fmla="*/ 0 h 64"/>
                  <a:gd name="T16" fmla="*/ 86 w 86"/>
                  <a:gd name="T17" fmla="*/ 6 h 64"/>
                  <a:gd name="T18" fmla="*/ 86 w 86"/>
                  <a:gd name="T19" fmla="*/ 24 h 64"/>
                  <a:gd name="T20" fmla="*/ 68 w 86"/>
                  <a:gd name="T21" fmla="*/ 34 h 64"/>
                  <a:gd name="T22" fmla="*/ 58 w 86"/>
                  <a:gd name="T23" fmla="*/ 49 h 64"/>
                  <a:gd name="T24" fmla="*/ 58 w 86"/>
                  <a:gd name="T25" fmla="*/ 61 h 64"/>
                  <a:gd name="T26" fmla="*/ 43 w 86"/>
                  <a:gd name="T27" fmla="*/ 64 h 64"/>
                  <a:gd name="T28" fmla="*/ 12 w 86"/>
                  <a:gd name="T29" fmla="*/ 55 h 64"/>
                  <a:gd name="T30" fmla="*/ 0 w 86"/>
                  <a:gd name="T31" fmla="*/ 43 h 64"/>
                  <a:gd name="T32" fmla="*/ 0 w 86"/>
                  <a:gd name="T33" fmla="*/ 43 h 64"/>
                  <a:gd name="T34" fmla="*/ 0 w 86"/>
                  <a:gd name="T35" fmla="*/ 43 h 6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86"/>
                  <a:gd name="T55" fmla="*/ 0 h 64"/>
                  <a:gd name="T56" fmla="*/ 86 w 86"/>
                  <a:gd name="T57" fmla="*/ 64 h 6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86" h="64">
                    <a:moveTo>
                      <a:pt x="0" y="43"/>
                    </a:moveTo>
                    <a:lnTo>
                      <a:pt x="9" y="24"/>
                    </a:lnTo>
                    <a:lnTo>
                      <a:pt x="24" y="21"/>
                    </a:lnTo>
                    <a:lnTo>
                      <a:pt x="37" y="9"/>
                    </a:lnTo>
                    <a:lnTo>
                      <a:pt x="40" y="3"/>
                    </a:lnTo>
                    <a:lnTo>
                      <a:pt x="55" y="0"/>
                    </a:lnTo>
                    <a:lnTo>
                      <a:pt x="68" y="6"/>
                    </a:lnTo>
                    <a:lnTo>
                      <a:pt x="77" y="0"/>
                    </a:lnTo>
                    <a:lnTo>
                      <a:pt x="86" y="6"/>
                    </a:lnTo>
                    <a:lnTo>
                      <a:pt x="86" y="24"/>
                    </a:lnTo>
                    <a:lnTo>
                      <a:pt x="68" y="34"/>
                    </a:lnTo>
                    <a:lnTo>
                      <a:pt x="58" y="49"/>
                    </a:lnTo>
                    <a:lnTo>
                      <a:pt x="58" y="61"/>
                    </a:lnTo>
                    <a:lnTo>
                      <a:pt x="43" y="64"/>
                    </a:lnTo>
                    <a:lnTo>
                      <a:pt x="12" y="55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DDD6D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33" name="Freeform 95"/>
              <p:cNvSpPr>
                <a:spLocks/>
              </p:cNvSpPr>
              <p:nvPr/>
            </p:nvSpPr>
            <p:spPr bwMode="auto">
              <a:xfrm>
                <a:off x="3039" y="1500"/>
                <a:ext cx="65" cy="68"/>
              </a:xfrm>
              <a:custGeom>
                <a:avLst/>
                <a:gdLst>
                  <a:gd name="T0" fmla="*/ 21 w 65"/>
                  <a:gd name="T1" fmla="*/ 0 h 68"/>
                  <a:gd name="T2" fmla="*/ 31 w 65"/>
                  <a:gd name="T3" fmla="*/ 12 h 68"/>
                  <a:gd name="T4" fmla="*/ 59 w 65"/>
                  <a:gd name="T5" fmla="*/ 21 h 68"/>
                  <a:gd name="T6" fmla="*/ 65 w 65"/>
                  <a:gd name="T7" fmla="*/ 21 h 68"/>
                  <a:gd name="T8" fmla="*/ 37 w 65"/>
                  <a:gd name="T9" fmla="*/ 68 h 68"/>
                  <a:gd name="T10" fmla="*/ 25 w 65"/>
                  <a:gd name="T11" fmla="*/ 58 h 68"/>
                  <a:gd name="T12" fmla="*/ 0 w 65"/>
                  <a:gd name="T13" fmla="*/ 37 h 68"/>
                  <a:gd name="T14" fmla="*/ 3 w 65"/>
                  <a:gd name="T15" fmla="*/ 24 h 68"/>
                  <a:gd name="T16" fmla="*/ 9 w 65"/>
                  <a:gd name="T17" fmla="*/ 3 h 68"/>
                  <a:gd name="T18" fmla="*/ 21 w 65"/>
                  <a:gd name="T19" fmla="*/ 0 h 68"/>
                  <a:gd name="T20" fmla="*/ 21 w 65"/>
                  <a:gd name="T21" fmla="*/ 0 h 68"/>
                  <a:gd name="T22" fmla="*/ 21 w 65"/>
                  <a:gd name="T23" fmla="*/ 0 h 6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5"/>
                  <a:gd name="T37" fmla="*/ 0 h 68"/>
                  <a:gd name="T38" fmla="*/ 65 w 65"/>
                  <a:gd name="T39" fmla="*/ 68 h 6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5" h="68">
                    <a:moveTo>
                      <a:pt x="21" y="0"/>
                    </a:moveTo>
                    <a:lnTo>
                      <a:pt x="31" y="12"/>
                    </a:lnTo>
                    <a:lnTo>
                      <a:pt x="59" y="21"/>
                    </a:lnTo>
                    <a:lnTo>
                      <a:pt x="65" y="21"/>
                    </a:lnTo>
                    <a:lnTo>
                      <a:pt x="37" y="68"/>
                    </a:lnTo>
                    <a:lnTo>
                      <a:pt x="25" y="58"/>
                    </a:lnTo>
                    <a:lnTo>
                      <a:pt x="0" y="37"/>
                    </a:lnTo>
                    <a:lnTo>
                      <a:pt x="3" y="24"/>
                    </a:lnTo>
                    <a:lnTo>
                      <a:pt x="9" y="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DDD6D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34" name="Freeform 96"/>
              <p:cNvSpPr>
                <a:spLocks/>
              </p:cNvSpPr>
              <p:nvPr/>
            </p:nvSpPr>
            <p:spPr bwMode="auto">
              <a:xfrm>
                <a:off x="3023" y="1141"/>
                <a:ext cx="115" cy="189"/>
              </a:xfrm>
              <a:custGeom>
                <a:avLst/>
                <a:gdLst>
                  <a:gd name="T0" fmla="*/ 7 w 115"/>
                  <a:gd name="T1" fmla="*/ 16 h 189"/>
                  <a:gd name="T2" fmla="*/ 0 w 115"/>
                  <a:gd name="T3" fmla="*/ 40 h 189"/>
                  <a:gd name="T4" fmla="*/ 13 w 115"/>
                  <a:gd name="T5" fmla="*/ 59 h 189"/>
                  <a:gd name="T6" fmla="*/ 16 w 115"/>
                  <a:gd name="T7" fmla="*/ 74 h 189"/>
                  <a:gd name="T8" fmla="*/ 10 w 115"/>
                  <a:gd name="T9" fmla="*/ 93 h 189"/>
                  <a:gd name="T10" fmla="*/ 19 w 115"/>
                  <a:gd name="T11" fmla="*/ 115 h 189"/>
                  <a:gd name="T12" fmla="*/ 10 w 115"/>
                  <a:gd name="T13" fmla="*/ 121 h 189"/>
                  <a:gd name="T14" fmla="*/ 19 w 115"/>
                  <a:gd name="T15" fmla="*/ 136 h 189"/>
                  <a:gd name="T16" fmla="*/ 28 w 115"/>
                  <a:gd name="T17" fmla="*/ 139 h 189"/>
                  <a:gd name="T18" fmla="*/ 31 w 115"/>
                  <a:gd name="T19" fmla="*/ 155 h 189"/>
                  <a:gd name="T20" fmla="*/ 31 w 115"/>
                  <a:gd name="T21" fmla="*/ 170 h 189"/>
                  <a:gd name="T22" fmla="*/ 37 w 115"/>
                  <a:gd name="T23" fmla="*/ 176 h 189"/>
                  <a:gd name="T24" fmla="*/ 50 w 115"/>
                  <a:gd name="T25" fmla="*/ 173 h 189"/>
                  <a:gd name="T26" fmla="*/ 50 w 115"/>
                  <a:gd name="T27" fmla="*/ 189 h 189"/>
                  <a:gd name="T28" fmla="*/ 59 w 115"/>
                  <a:gd name="T29" fmla="*/ 189 h 189"/>
                  <a:gd name="T30" fmla="*/ 93 w 115"/>
                  <a:gd name="T31" fmla="*/ 161 h 189"/>
                  <a:gd name="T32" fmla="*/ 115 w 115"/>
                  <a:gd name="T33" fmla="*/ 142 h 189"/>
                  <a:gd name="T34" fmla="*/ 108 w 115"/>
                  <a:gd name="T35" fmla="*/ 124 h 189"/>
                  <a:gd name="T36" fmla="*/ 93 w 115"/>
                  <a:gd name="T37" fmla="*/ 136 h 189"/>
                  <a:gd name="T38" fmla="*/ 90 w 115"/>
                  <a:gd name="T39" fmla="*/ 121 h 189"/>
                  <a:gd name="T40" fmla="*/ 99 w 115"/>
                  <a:gd name="T41" fmla="*/ 102 h 189"/>
                  <a:gd name="T42" fmla="*/ 90 w 115"/>
                  <a:gd name="T43" fmla="*/ 81 h 189"/>
                  <a:gd name="T44" fmla="*/ 87 w 115"/>
                  <a:gd name="T45" fmla="*/ 65 h 189"/>
                  <a:gd name="T46" fmla="*/ 84 w 115"/>
                  <a:gd name="T47" fmla="*/ 56 h 189"/>
                  <a:gd name="T48" fmla="*/ 102 w 115"/>
                  <a:gd name="T49" fmla="*/ 37 h 189"/>
                  <a:gd name="T50" fmla="*/ 90 w 115"/>
                  <a:gd name="T51" fmla="*/ 28 h 189"/>
                  <a:gd name="T52" fmla="*/ 87 w 115"/>
                  <a:gd name="T53" fmla="*/ 10 h 189"/>
                  <a:gd name="T54" fmla="*/ 62 w 115"/>
                  <a:gd name="T55" fmla="*/ 0 h 189"/>
                  <a:gd name="T56" fmla="*/ 31 w 115"/>
                  <a:gd name="T57" fmla="*/ 19 h 189"/>
                  <a:gd name="T58" fmla="*/ 7 w 115"/>
                  <a:gd name="T59" fmla="*/ 16 h 189"/>
                  <a:gd name="T60" fmla="*/ 7 w 115"/>
                  <a:gd name="T61" fmla="*/ 16 h 189"/>
                  <a:gd name="T62" fmla="*/ 7 w 115"/>
                  <a:gd name="T63" fmla="*/ 16 h 18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15"/>
                  <a:gd name="T97" fmla="*/ 0 h 189"/>
                  <a:gd name="T98" fmla="*/ 115 w 115"/>
                  <a:gd name="T99" fmla="*/ 189 h 18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15" h="189">
                    <a:moveTo>
                      <a:pt x="7" y="16"/>
                    </a:moveTo>
                    <a:lnTo>
                      <a:pt x="0" y="40"/>
                    </a:lnTo>
                    <a:lnTo>
                      <a:pt x="13" y="59"/>
                    </a:lnTo>
                    <a:lnTo>
                      <a:pt x="16" y="74"/>
                    </a:lnTo>
                    <a:lnTo>
                      <a:pt x="10" y="93"/>
                    </a:lnTo>
                    <a:lnTo>
                      <a:pt x="19" y="115"/>
                    </a:lnTo>
                    <a:lnTo>
                      <a:pt x="10" y="121"/>
                    </a:lnTo>
                    <a:lnTo>
                      <a:pt x="19" y="136"/>
                    </a:lnTo>
                    <a:lnTo>
                      <a:pt x="28" y="139"/>
                    </a:lnTo>
                    <a:lnTo>
                      <a:pt x="31" y="155"/>
                    </a:lnTo>
                    <a:lnTo>
                      <a:pt x="31" y="170"/>
                    </a:lnTo>
                    <a:lnTo>
                      <a:pt x="37" y="176"/>
                    </a:lnTo>
                    <a:lnTo>
                      <a:pt x="50" y="173"/>
                    </a:lnTo>
                    <a:lnTo>
                      <a:pt x="50" y="189"/>
                    </a:lnTo>
                    <a:lnTo>
                      <a:pt x="59" y="189"/>
                    </a:lnTo>
                    <a:lnTo>
                      <a:pt x="93" y="161"/>
                    </a:lnTo>
                    <a:lnTo>
                      <a:pt x="115" y="142"/>
                    </a:lnTo>
                    <a:lnTo>
                      <a:pt x="108" y="124"/>
                    </a:lnTo>
                    <a:lnTo>
                      <a:pt x="93" y="136"/>
                    </a:lnTo>
                    <a:lnTo>
                      <a:pt x="90" y="121"/>
                    </a:lnTo>
                    <a:lnTo>
                      <a:pt x="99" y="102"/>
                    </a:lnTo>
                    <a:lnTo>
                      <a:pt x="90" y="81"/>
                    </a:lnTo>
                    <a:lnTo>
                      <a:pt x="87" y="65"/>
                    </a:lnTo>
                    <a:lnTo>
                      <a:pt x="84" y="56"/>
                    </a:lnTo>
                    <a:lnTo>
                      <a:pt x="102" y="37"/>
                    </a:lnTo>
                    <a:lnTo>
                      <a:pt x="90" y="28"/>
                    </a:lnTo>
                    <a:lnTo>
                      <a:pt x="87" y="10"/>
                    </a:lnTo>
                    <a:lnTo>
                      <a:pt x="62" y="0"/>
                    </a:lnTo>
                    <a:lnTo>
                      <a:pt x="31" y="19"/>
                    </a:lnTo>
                    <a:lnTo>
                      <a:pt x="7" y="16"/>
                    </a:lnTo>
                    <a:close/>
                  </a:path>
                </a:pathLst>
              </a:custGeom>
              <a:solidFill>
                <a:srgbClr val="DDD6D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35" name="Freeform 97"/>
              <p:cNvSpPr>
                <a:spLocks/>
              </p:cNvSpPr>
              <p:nvPr/>
            </p:nvSpPr>
            <p:spPr bwMode="auto">
              <a:xfrm>
                <a:off x="3135" y="1194"/>
                <a:ext cx="27" cy="52"/>
              </a:xfrm>
              <a:custGeom>
                <a:avLst/>
                <a:gdLst>
                  <a:gd name="T0" fmla="*/ 0 w 27"/>
                  <a:gd name="T1" fmla="*/ 18 h 52"/>
                  <a:gd name="T2" fmla="*/ 6 w 27"/>
                  <a:gd name="T3" fmla="*/ 6 h 52"/>
                  <a:gd name="T4" fmla="*/ 6 w 27"/>
                  <a:gd name="T5" fmla="*/ 0 h 52"/>
                  <a:gd name="T6" fmla="*/ 24 w 27"/>
                  <a:gd name="T7" fmla="*/ 0 h 52"/>
                  <a:gd name="T8" fmla="*/ 18 w 27"/>
                  <a:gd name="T9" fmla="*/ 12 h 52"/>
                  <a:gd name="T10" fmla="*/ 24 w 27"/>
                  <a:gd name="T11" fmla="*/ 28 h 52"/>
                  <a:gd name="T12" fmla="*/ 15 w 27"/>
                  <a:gd name="T13" fmla="*/ 37 h 52"/>
                  <a:gd name="T14" fmla="*/ 27 w 27"/>
                  <a:gd name="T15" fmla="*/ 40 h 52"/>
                  <a:gd name="T16" fmla="*/ 15 w 27"/>
                  <a:gd name="T17" fmla="*/ 52 h 52"/>
                  <a:gd name="T18" fmla="*/ 6 w 27"/>
                  <a:gd name="T19" fmla="*/ 52 h 52"/>
                  <a:gd name="T20" fmla="*/ 3 w 27"/>
                  <a:gd name="T21" fmla="*/ 34 h 52"/>
                  <a:gd name="T22" fmla="*/ 9 w 27"/>
                  <a:gd name="T23" fmla="*/ 21 h 52"/>
                  <a:gd name="T24" fmla="*/ 0 w 27"/>
                  <a:gd name="T25" fmla="*/ 18 h 52"/>
                  <a:gd name="T26" fmla="*/ 0 w 27"/>
                  <a:gd name="T27" fmla="*/ 18 h 52"/>
                  <a:gd name="T28" fmla="*/ 0 w 27"/>
                  <a:gd name="T29" fmla="*/ 18 h 5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7"/>
                  <a:gd name="T46" fmla="*/ 0 h 52"/>
                  <a:gd name="T47" fmla="*/ 27 w 27"/>
                  <a:gd name="T48" fmla="*/ 52 h 5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7" h="52">
                    <a:moveTo>
                      <a:pt x="0" y="18"/>
                    </a:moveTo>
                    <a:lnTo>
                      <a:pt x="6" y="6"/>
                    </a:lnTo>
                    <a:lnTo>
                      <a:pt x="6" y="0"/>
                    </a:lnTo>
                    <a:lnTo>
                      <a:pt x="24" y="0"/>
                    </a:lnTo>
                    <a:lnTo>
                      <a:pt x="18" y="12"/>
                    </a:lnTo>
                    <a:lnTo>
                      <a:pt x="24" y="28"/>
                    </a:lnTo>
                    <a:lnTo>
                      <a:pt x="15" y="37"/>
                    </a:lnTo>
                    <a:lnTo>
                      <a:pt x="27" y="40"/>
                    </a:lnTo>
                    <a:lnTo>
                      <a:pt x="15" y="52"/>
                    </a:lnTo>
                    <a:lnTo>
                      <a:pt x="6" y="52"/>
                    </a:lnTo>
                    <a:lnTo>
                      <a:pt x="3" y="34"/>
                    </a:lnTo>
                    <a:lnTo>
                      <a:pt x="9" y="21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DDD6D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36" name="Freeform 98"/>
              <p:cNvSpPr>
                <a:spLocks/>
              </p:cNvSpPr>
              <p:nvPr/>
            </p:nvSpPr>
            <p:spPr bwMode="auto">
              <a:xfrm>
                <a:off x="3026" y="1089"/>
                <a:ext cx="84" cy="68"/>
              </a:xfrm>
              <a:custGeom>
                <a:avLst/>
                <a:gdLst>
                  <a:gd name="T0" fmla="*/ 16 w 84"/>
                  <a:gd name="T1" fmla="*/ 46 h 68"/>
                  <a:gd name="T2" fmla="*/ 0 w 84"/>
                  <a:gd name="T3" fmla="*/ 55 h 68"/>
                  <a:gd name="T4" fmla="*/ 4 w 84"/>
                  <a:gd name="T5" fmla="*/ 65 h 68"/>
                  <a:gd name="T6" fmla="*/ 19 w 84"/>
                  <a:gd name="T7" fmla="*/ 68 h 68"/>
                  <a:gd name="T8" fmla="*/ 41 w 84"/>
                  <a:gd name="T9" fmla="*/ 65 h 68"/>
                  <a:gd name="T10" fmla="*/ 50 w 84"/>
                  <a:gd name="T11" fmla="*/ 52 h 68"/>
                  <a:gd name="T12" fmla="*/ 65 w 84"/>
                  <a:gd name="T13" fmla="*/ 52 h 68"/>
                  <a:gd name="T14" fmla="*/ 56 w 84"/>
                  <a:gd name="T15" fmla="*/ 43 h 68"/>
                  <a:gd name="T16" fmla="*/ 68 w 84"/>
                  <a:gd name="T17" fmla="*/ 34 h 68"/>
                  <a:gd name="T18" fmla="*/ 59 w 84"/>
                  <a:gd name="T19" fmla="*/ 24 h 68"/>
                  <a:gd name="T20" fmla="*/ 84 w 84"/>
                  <a:gd name="T21" fmla="*/ 3 h 68"/>
                  <a:gd name="T22" fmla="*/ 65 w 84"/>
                  <a:gd name="T23" fmla="*/ 0 h 68"/>
                  <a:gd name="T24" fmla="*/ 47 w 84"/>
                  <a:gd name="T25" fmla="*/ 12 h 68"/>
                  <a:gd name="T26" fmla="*/ 38 w 84"/>
                  <a:gd name="T27" fmla="*/ 18 h 68"/>
                  <a:gd name="T28" fmla="*/ 41 w 84"/>
                  <a:gd name="T29" fmla="*/ 31 h 68"/>
                  <a:gd name="T30" fmla="*/ 10 w 84"/>
                  <a:gd name="T31" fmla="*/ 40 h 68"/>
                  <a:gd name="T32" fmla="*/ 16 w 84"/>
                  <a:gd name="T33" fmla="*/ 46 h 68"/>
                  <a:gd name="T34" fmla="*/ 16 w 84"/>
                  <a:gd name="T35" fmla="*/ 46 h 68"/>
                  <a:gd name="T36" fmla="*/ 16 w 84"/>
                  <a:gd name="T37" fmla="*/ 46 h 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84"/>
                  <a:gd name="T58" fmla="*/ 0 h 68"/>
                  <a:gd name="T59" fmla="*/ 84 w 84"/>
                  <a:gd name="T60" fmla="*/ 68 h 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84" h="68">
                    <a:moveTo>
                      <a:pt x="16" y="46"/>
                    </a:moveTo>
                    <a:lnTo>
                      <a:pt x="0" y="55"/>
                    </a:lnTo>
                    <a:lnTo>
                      <a:pt x="4" y="65"/>
                    </a:lnTo>
                    <a:lnTo>
                      <a:pt x="19" y="68"/>
                    </a:lnTo>
                    <a:lnTo>
                      <a:pt x="41" y="65"/>
                    </a:lnTo>
                    <a:lnTo>
                      <a:pt x="50" y="52"/>
                    </a:lnTo>
                    <a:lnTo>
                      <a:pt x="65" y="52"/>
                    </a:lnTo>
                    <a:lnTo>
                      <a:pt x="56" y="43"/>
                    </a:lnTo>
                    <a:lnTo>
                      <a:pt x="68" y="34"/>
                    </a:lnTo>
                    <a:lnTo>
                      <a:pt x="59" y="24"/>
                    </a:lnTo>
                    <a:lnTo>
                      <a:pt x="84" y="3"/>
                    </a:lnTo>
                    <a:lnTo>
                      <a:pt x="65" y="0"/>
                    </a:lnTo>
                    <a:lnTo>
                      <a:pt x="47" y="12"/>
                    </a:lnTo>
                    <a:lnTo>
                      <a:pt x="38" y="18"/>
                    </a:lnTo>
                    <a:lnTo>
                      <a:pt x="41" y="31"/>
                    </a:lnTo>
                    <a:lnTo>
                      <a:pt x="10" y="40"/>
                    </a:lnTo>
                    <a:lnTo>
                      <a:pt x="16" y="46"/>
                    </a:lnTo>
                    <a:close/>
                  </a:path>
                </a:pathLst>
              </a:custGeom>
              <a:solidFill>
                <a:srgbClr val="857F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37" name="Freeform 99"/>
              <p:cNvSpPr>
                <a:spLocks/>
              </p:cNvSpPr>
              <p:nvPr/>
            </p:nvSpPr>
            <p:spPr bwMode="auto">
              <a:xfrm>
                <a:off x="2551" y="971"/>
                <a:ext cx="12" cy="13"/>
              </a:xfrm>
              <a:custGeom>
                <a:avLst/>
                <a:gdLst>
                  <a:gd name="T0" fmla="*/ 3 w 12"/>
                  <a:gd name="T1" fmla="*/ 10 h 13"/>
                  <a:gd name="T2" fmla="*/ 6 w 12"/>
                  <a:gd name="T3" fmla="*/ 7 h 13"/>
                  <a:gd name="T4" fmla="*/ 12 w 12"/>
                  <a:gd name="T5" fmla="*/ 13 h 13"/>
                  <a:gd name="T6" fmla="*/ 12 w 12"/>
                  <a:gd name="T7" fmla="*/ 3 h 13"/>
                  <a:gd name="T8" fmla="*/ 0 w 12"/>
                  <a:gd name="T9" fmla="*/ 0 h 13"/>
                  <a:gd name="T10" fmla="*/ 3 w 12"/>
                  <a:gd name="T11" fmla="*/ 10 h 13"/>
                  <a:gd name="T12" fmla="*/ 3 w 12"/>
                  <a:gd name="T13" fmla="*/ 10 h 13"/>
                  <a:gd name="T14" fmla="*/ 3 w 12"/>
                  <a:gd name="T15" fmla="*/ 10 h 1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"/>
                  <a:gd name="T25" fmla="*/ 0 h 13"/>
                  <a:gd name="T26" fmla="*/ 12 w 12"/>
                  <a:gd name="T27" fmla="*/ 13 h 1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" h="13">
                    <a:moveTo>
                      <a:pt x="3" y="10"/>
                    </a:moveTo>
                    <a:lnTo>
                      <a:pt x="6" y="7"/>
                    </a:lnTo>
                    <a:lnTo>
                      <a:pt x="12" y="13"/>
                    </a:lnTo>
                    <a:lnTo>
                      <a:pt x="12" y="3"/>
                    </a:lnTo>
                    <a:lnTo>
                      <a:pt x="0" y="0"/>
                    </a:ln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8B9D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38" name="Freeform 100"/>
              <p:cNvSpPr>
                <a:spLocks/>
              </p:cNvSpPr>
              <p:nvPr/>
            </p:nvSpPr>
            <p:spPr bwMode="auto">
              <a:xfrm>
                <a:off x="2569" y="863"/>
                <a:ext cx="65" cy="115"/>
              </a:xfrm>
              <a:custGeom>
                <a:avLst/>
                <a:gdLst>
                  <a:gd name="T0" fmla="*/ 3 w 65"/>
                  <a:gd name="T1" fmla="*/ 0 h 115"/>
                  <a:gd name="T2" fmla="*/ 25 w 65"/>
                  <a:gd name="T3" fmla="*/ 0 h 115"/>
                  <a:gd name="T4" fmla="*/ 34 w 65"/>
                  <a:gd name="T5" fmla="*/ 3 h 115"/>
                  <a:gd name="T6" fmla="*/ 40 w 65"/>
                  <a:gd name="T7" fmla="*/ 9 h 115"/>
                  <a:gd name="T8" fmla="*/ 47 w 65"/>
                  <a:gd name="T9" fmla="*/ 19 h 115"/>
                  <a:gd name="T10" fmla="*/ 47 w 65"/>
                  <a:gd name="T11" fmla="*/ 28 h 115"/>
                  <a:gd name="T12" fmla="*/ 47 w 65"/>
                  <a:gd name="T13" fmla="*/ 50 h 115"/>
                  <a:gd name="T14" fmla="*/ 56 w 65"/>
                  <a:gd name="T15" fmla="*/ 65 h 115"/>
                  <a:gd name="T16" fmla="*/ 56 w 65"/>
                  <a:gd name="T17" fmla="*/ 74 h 115"/>
                  <a:gd name="T18" fmla="*/ 59 w 65"/>
                  <a:gd name="T19" fmla="*/ 81 h 115"/>
                  <a:gd name="T20" fmla="*/ 65 w 65"/>
                  <a:gd name="T21" fmla="*/ 96 h 115"/>
                  <a:gd name="T22" fmla="*/ 62 w 65"/>
                  <a:gd name="T23" fmla="*/ 102 h 115"/>
                  <a:gd name="T24" fmla="*/ 59 w 65"/>
                  <a:gd name="T25" fmla="*/ 108 h 115"/>
                  <a:gd name="T26" fmla="*/ 56 w 65"/>
                  <a:gd name="T27" fmla="*/ 111 h 115"/>
                  <a:gd name="T28" fmla="*/ 50 w 65"/>
                  <a:gd name="T29" fmla="*/ 115 h 115"/>
                  <a:gd name="T30" fmla="*/ 47 w 65"/>
                  <a:gd name="T31" fmla="*/ 111 h 115"/>
                  <a:gd name="T32" fmla="*/ 56 w 65"/>
                  <a:gd name="T33" fmla="*/ 96 h 115"/>
                  <a:gd name="T34" fmla="*/ 53 w 65"/>
                  <a:gd name="T35" fmla="*/ 87 h 115"/>
                  <a:gd name="T36" fmla="*/ 50 w 65"/>
                  <a:gd name="T37" fmla="*/ 81 h 115"/>
                  <a:gd name="T38" fmla="*/ 47 w 65"/>
                  <a:gd name="T39" fmla="*/ 65 h 115"/>
                  <a:gd name="T40" fmla="*/ 43 w 65"/>
                  <a:gd name="T41" fmla="*/ 59 h 115"/>
                  <a:gd name="T42" fmla="*/ 37 w 65"/>
                  <a:gd name="T43" fmla="*/ 53 h 115"/>
                  <a:gd name="T44" fmla="*/ 37 w 65"/>
                  <a:gd name="T45" fmla="*/ 50 h 115"/>
                  <a:gd name="T46" fmla="*/ 37 w 65"/>
                  <a:gd name="T47" fmla="*/ 13 h 115"/>
                  <a:gd name="T48" fmla="*/ 34 w 65"/>
                  <a:gd name="T49" fmla="*/ 9 h 115"/>
                  <a:gd name="T50" fmla="*/ 28 w 65"/>
                  <a:gd name="T51" fmla="*/ 6 h 115"/>
                  <a:gd name="T52" fmla="*/ 22 w 65"/>
                  <a:gd name="T53" fmla="*/ 3 h 115"/>
                  <a:gd name="T54" fmla="*/ 3 w 65"/>
                  <a:gd name="T55" fmla="*/ 3 h 115"/>
                  <a:gd name="T56" fmla="*/ 0 w 65"/>
                  <a:gd name="T57" fmla="*/ 3 h 115"/>
                  <a:gd name="T58" fmla="*/ 3 w 65"/>
                  <a:gd name="T59" fmla="*/ 0 h 115"/>
                  <a:gd name="T60" fmla="*/ 3 w 65"/>
                  <a:gd name="T61" fmla="*/ 0 h 115"/>
                  <a:gd name="T62" fmla="*/ 3 w 65"/>
                  <a:gd name="T63" fmla="*/ 0 h 11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65"/>
                  <a:gd name="T97" fmla="*/ 0 h 115"/>
                  <a:gd name="T98" fmla="*/ 65 w 65"/>
                  <a:gd name="T99" fmla="*/ 115 h 115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65" h="115">
                    <a:moveTo>
                      <a:pt x="3" y="0"/>
                    </a:moveTo>
                    <a:lnTo>
                      <a:pt x="25" y="0"/>
                    </a:lnTo>
                    <a:lnTo>
                      <a:pt x="34" y="3"/>
                    </a:lnTo>
                    <a:lnTo>
                      <a:pt x="40" y="9"/>
                    </a:lnTo>
                    <a:lnTo>
                      <a:pt x="47" y="19"/>
                    </a:lnTo>
                    <a:lnTo>
                      <a:pt x="47" y="28"/>
                    </a:lnTo>
                    <a:lnTo>
                      <a:pt x="47" y="50"/>
                    </a:lnTo>
                    <a:lnTo>
                      <a:pt x="56" y="65"/>
                    </a:lnTo>
                    <a:lnTo>
                      <a:pt x="56" y="74"/>
                    </a:lnTo>
                    <a:lnTo>
                      <a:pt x="59" y="81"/>
                    </a:lnTo>
                    <a:lnTo>
                      <a:pt x="65" y="96"/>
                    </a:lnTo>
                    <a:lnTo>
                      <a:pt x="62" y="102"/>
                    </a:lnTo>
                    <a:lnTo>
                      <a:pt x="59" y="108"/>
                    </a:lnTo>
                    <a:lnTo>
                      <a:pt x="56" y="111"/>
                    </a:lnTo>
                    <a:lnTo>
                      <a:pt x="50" y="115"/>
                    </a:lnTo>
                    <a:lnTo>
                      <a:pt x="47" y="111"/>
                    </a:lnTo>
                    <a:lnTo>
                      <a:pt x="56" y="96"/>
                    </a:lnTo>
                    <a:lnTo>
                      <a:pt x="53" y="87"/>
                    </a:lnTo>
                    <a:lnTo>
                      <a:pt x="50" y="81"/>
                    </a:lnTo>
                    <a:lnTo>
                      <a:pt x="47" y="65"/>
                    </a:lnTo>
                    <a:lnTo>
                      <a:pt x="43" y="59"/>
                    </a:lnTo>
                    <a:lnTo>
                      <a:pt x="37" y="53"/>
                    </a:lnTo>
                    <a:lnTo>
                      <a:pt x="37" y="50"/>
                    </a:lnTo>
                    <a:lnTo>
                      <a:pt x="37" y="13"/>
                    </a:lnTo>
                    <a:lnTo>
                      <a:pt x="34" y="9"/>
                    </a:lnTo>
                    <a:lnTo>
                      <a:pt x="28" y="6"/>
                    </a:lnTo>
                    <a:lnTo>
                      <a:pt x="22" y="3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39" name="Freeform 101"/>
              <p:cNvSpPr>
                <a:spLocks/>
              </p:cNvSpPr>
              <p:nvPr/>
            </p:nvSpPr>
            <p:spPr bwMode="auto">
              <a:xfrm>
                <a:off x="2260" y="1067"/>
                <a:ext cx="133" cy="56"/>
              </a:xfrm>
              <a:custGeom>
                <a:avLst/>
                <a:gdLst>
                  <a:gd name="T0" fmla="*/ 133 w 133"/>
                  <a:gd name="T1" fmla="*/ 3 h 56"/>
                  <a:gd name="T2" fmla="*/ 121 w 133"/>
                  <a:gd name="T3" fmla="*/ 9 h 56"/>
                  <a:gd name="T4" fmla="*/ 118 w 133"/>
                  <a:gd name="T5" fmla="*/ 12 h 56"/>
                  <a:gd name="T6" fmla="*/ 112 w 133"/>
                  <a:gd name="T7" fmla="*/ 16 h 56"/>
                  <a:gd name="T8" fmla="*/ 99 w 133"/>
                  <a:gd name="T9" fmla="*/ 16 h 56"/>
                  <a:gd name="T10" fmla="*/ 87 w 133"/>
                  <a:gd name="T11" fmla="*/ 12 h 56"/>
                  <a:gd name="T12" fmla="*/ 78 w 133"/>
                  <a:gd name="T13" fmla="*/ 19 h 56"/>
                  <a:gd name="T14" fmla="*/ 68 w 133"/>
                  <a:gd name="T15" fmla="*/ 25 h 56"/>
                  <a:gd name="T16" fmla="*/ 62 w 133"/>
                  <a:gd name="T17" fmla="*/ 31 h 56"/>
                  <a:gd name="T18" fmla="*/ 53 w 133"/>
                  <a:gd name="T19" fmla="*/ 37 h 56"/>
                  <a:gd name="T20" fmla="*/ 37 w 133"/>
                  <a:gd name="T21" fmla="*/ 34 h 56"/>
                  <a:gd name="T22" fmla="*/ 22 w 133"/>
                  <a:gd name="T23" fmla="*/ 37 h 56"/>
                  <a:gd name="T24" fmla="*/ 16 w 133"/>
                  <a:gd name="T25" fmla="*/ 53 h 56"/>
                  <a:gd name="T26" fmla="*/ 10 w 133"/>
                  <a:gd name="T27" fmla="*/ 56 h 56"/>
                  <a:gd name="T28" fmla="*/ 3 w 133"/>
                  <a:gd name="T29" fmla="*/ 53 h 56"/>
                  <a:gd name="T30" fmla="*/ 0 w 133"/>
                  <a:gd name="T31" fmla="*/ 50 h 56"/>
                  <a:gd name="T32" fmla="*/ 3 w 133"/>
                  <a:gd name="T33" fmla="*/ 46 h 56"/>
                  <a:gd name="T34" fmla="*/ 6 w 133"/>
                  <a:gd name="T35" fmla="*/ 43 h 56"/>
                  <a:gd name="T36" fmla="*/ 16 w 133"/>
                  <a:gd name="T37" fmla="*/ 31 h 56"/>
                  <a:gd name="T38" fmla="*/ 25 w 133"/>
                  <a:gd name="T39" fmla="*/ 25 h 56"/>
                  <a:gd name="T40" fmla="*/ 31 w 133"/>
                  <a:gd name="T41" fmla="*/ 25 h 56"/>
                  <a:gd name="T42" fmla="*/ 53 w 133"/>
                  <a:gd name="T43" fmla="*/ 25 h 56"/>
                  <a:gd name="T44" fmla="*/ 68 w 133"/>
                  <a:gd name="T45" fmla="*/ 12 h 56"/>
                  <a:gd name="T46" fmla="*/ 74 w 133"/>
                  <a:gd name="T47" fmla="*/ 6 h 56"/>
                  <a:gd name="T48" fmla="*/ 84 w 133"/>
                  <a:gd name="T49" fmla="*/ 3 h 56"/>
                  <a:gd name="T50" fmla="*/ 96 w 133"/>
                  <a:gd name="T51" fmla="*/ 6 h 56"/>
                  <a:gd name="T52" fmla="*/ 108 w 133"/>
                  <a:gd name="T53" fmla="*/ 9 h 56"/>
                  <a:gd name="T54" fmla="*/ 121 w 133"/>
                  <a:gd name="T55" fmla="*/ 3 h 56"/>
                  <a:gd name="T56" fmla="*/ 133 w 133"/>
                  <a:gd name="T57" fmla="*/ 0 h 56"/>
                  <a:gd name="T58" fmla="*/ 133 w 133"/>
                  <a:gd name="T59" fmla="*/ 3 h 56"/>
                  <a:gd name="T60" fmla="*/ 133 w 133"/>
                  <a:gd name="T61" fmla="*/ 3 h 56"/>
                  <a:gd name="T62" fmla="*/ 133 w 133"/>
                  <a:gd name="T63" fmla="*/ 3 h 56"/>
                  <a:gd name="T64" fmla="*/ 133 w 133"/>
                  <a:gd name="T65" fmla="*/ 3 h 5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33"/>
                  <a:gd name="T100" fmla="*/ 0 h 56"/>
                  <a:gd name="T101" fmla="*/ 133 w 133"/>
                  <a:gd name="T102" fmla="*/ 56 h 5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33" h="56">
                    <a:moveTo>
                      <a:pt x="133" y="3"/>
                    </a:moveTo>
                    <a:lnTo>
                      <a:pt x="121" y="9"/>
                    </a:lnTo>
                    <a:lnTo>
                      <a:pt x="118" y="12"/>
                    </a:lnTo>
                    <a:lnTo>
                      <a:pt x="112" y="16"/>
                    </a:lnTo>
                    <a:lnTo>
                      <a:pt x="99" y="16"/>
                    </a:lnTo>
                    <a:lnTo>
                      <a:pt x="87" y="12"/>
                    </a:lnTo>
                    <a:lnTo>
                      <a:pt x="78" y="19"/>
                    </a:lnTo>
                    <a:lnTo>
                      <a:pt x="68" y="25"/>
                    </a:lnTo>
                    <a:lnTo>
                      <a:pt x="62" y="31"/>
                    </a:lnTo>
                    <a:lnTo>
                      <a:pt x="53" y="37"/>
                    </a:lnTo>
                    <a:lnTo>
                      <a:pt x="37" y="34"/>
                    </a:lnTo>
                    <a:lnTo>
                      <a:pt x="22" y="37"/>
                    </a:lnTo>
                    <a:lnTo>
                      <a:pt x="16" y="53"/>
                    </a:lnTo>
                    <a:lnTo>
                      <a:pt x="10" y="56"/>
                    </a:lnTo>
                    <a:lnTo>
                      <a:pt x="3" y="53"/>
                    </a:lnTo>
                    <a:lnTo>
                      <a:pt x="0" y="50"/>
                    </a:lnTo>
                    <a:lnTo>
                      <a:pt x="3" y="46"/>
                    </a:lnTo>
                    <a:lnTo>
                      <a:pt x="6" y="43"/>
                    </a:lnTo>
                    <a:lnTo>
                      <a:pt x="16" y="31"/>
                    </a:lnTo>
                    <a:lnTo>
                      <a:pt x="25" y="25"/>
                    </a:lnTo>
                    <a:lnTo>
                      <a:pt x="31" y="25"/>
                    </a:lnTo>
                    <a:lnTo>
                      <a:pt x="53" y="25"/>
                    </a:lnTo>
                    <a:lnTo>
                      <a:pt x="68" y="12"/>
                    </a:lnTo>
                    <a:lnTo>
                      <a:pt x="74" y="6"/>
                    </a:lnTo>
                    <a:lnTo>
                      <a:pt x="84" y="3"/>
                    </a:lnTo>
                    <a:lnTo>
                      <a:pt x="96" y="6"/>
                    </a:lnTo>
                    <a:lnTo>
                      <a:pt x="108" y="9"/>
                    </a:lnTo>
                    <a:lnTo>
                      <a:pt x="121" y="3"/>
                    </a:lnTo>
                    <a:lnTo>
                      <a:pt x="133" y="0"/>
                    </a:lnTo>
                    <a:lnTo>
                      <a:pt x="133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40" name="Freeform 102"/>
              <p:cNvSpPr>
                <a:spLocks/>
              </p:cNvSpPr>
              <p:nvPr/>
            </p:nvSpPr>
            <p:spPr bwMode="auto">
              <a:xfrm>
                <a:off x="2245" y="1036"/>
                <a:ext cx="148" cy="28"/>
              </a:xfrm>
              <a:custGeom>
                <a:avLst/>
                <a:gdLst>
                  <a:gd name="T0" fmla="*/ 145 w 148"/>
                  <a:gd name="T1" fmla="*/ 19 h 28"/>
                  <a:gd name="T2" fmla="*/ 123 w 148"/>
                  <a:gd name="T3" fmla="*/ 19 h 28"/>
                  <a:gd name="T4" fmla="*/ 105 w 148"/>
                  <a:gd name="T5" fmla="*/ 10 h 28"/>
                  <a:gd name="T6" fmla="*/ 86 w 148"/>
                  <a:gd name="T7" fmla="*/ 10 h 28"/>
                  <a:gd name="T8" fmla="*/ 68 w 148"/>
                  <a:gd name="T9" fmla="*/ 10 h 28"/>
                  <a:gd name="T10" fmla="*/ 55 w 148"/>
                  <a:gd name="T11" fmla="*/ 10 h 28"/>
                  <a:gd name="T12" fmla="*/ 43 w 148"/>
                  <a:gd name="T13" fmla="*/ 6 h 28"/>
                  <a:gd name="T14" fmla="*/ 21 w 148"/>
                  <a:gd name="T15" fmla="*/ 16 h 28"/>
                  <a:gd name="T16" fmla="*/ 6 w 148"/>
                  <a:gd name="T17" fmla="*/ 28 h 28"/>
                  <a:gd name="T18" fmla="*/ 3 w 148"/>
                  <a:gd name="T19" fmla="*/ 28 h 28"/>
                  <a:gd name="T20" fmla="*/ 0 w 148"/>
                  <a:gd name="T21" fmla="*/ 22 h 28"/>
                  <a:gd name="T22" fmla="*/ 6 w 148"/>
                  <a:gd name="T23" fmla="*/ 19 h 28"/>
                  <a:gd name="T24" fmla="*/ 9 w 148"/>
                  <a:gd name="T25" fmla="*/ 16 h 28"/>
                  <a:gd name="T26" fmla="*/ 18 w 148"/>
                  <a:gd name="T27" fmla="*/ 10 h 28"/>
                  <a:gd name="T28" fmla="*/ 25 w 148"/>
                  <a:gd name="T29" fmla="*/ 6 h 28"/>
                  <a:gd name="T30" fmla="*/ 31 w 148"/>
                  <a:gd name="T31" fmla="*/ 3 h 28"/>
                  <a:gd name="T32" fmla="*/ 43 w 148"/>
                  <a:gd name="T33" fmla="*/ 0 h 28"/>
                  <a:gd name="T34" fmla="*/ 71 w 148"/>
                  <a:gd name="T35" fmla="*/ 0 h 28"/>
                  <a:gd name="T36" fmla="*/ 108 w 148"/>
                  <a:gd name="T37" fmla="*/ 3 h 28"/>
                  <a:gd name="T38" fmla="*/ 127 w 148"/>
                  <a:gd name="T39" fmla="*/ 13 h 28"/>
                  <a:gd name="T40" fmla="*/ 136 w 148"/>
                  <a:gd name="T41" fmla="*/ 16 h 28"/>
                  <a:gd name="T42" fmla="*/ 145 w 148"/>
                  <a:gd name="T43" fmla="*/ 16 h 28"/>
                  <a:gd name="T44" fmla="*/ 148 w 148"/>
                  <a:gd name="T45" fmla="*/ 19 h 28"/>
                  <a:gd name="T46" fmla="*/ 145 w 148"/>
                  <a:gd name="T47" fmla="*/ 19 h 28"/>
                  <a:gd name="T48" fmla="*/ 145 w 148"/>
                  <a:gd name="T49" fmla="*/ 19 h 28"/>
                  <a:gd name="T50" fmla="*/ 145 w 148"/>
                  <a:gd name="T51" fmla="*/ 19 h 2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48"/>
                  <a:gd name="T79" fmla="*/ 0 h 28"/>
                  <a:gd name="T80" fmla="*/ 148 w 148"/>
                  <a:gd name="T81" fmla="*/ 28 h 28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48" h="28">
                    <a:moveTo>
                      <a:pt x="145" y="19"/>
                    </a:moveTo>
                    <a:lnTo>
                      <a:pt x="123" y="19"/>
                    </a:lnTo>
                    <a:lnTo>
                      <a:pt x="105" y="10"/>
                    </a:lnTo>
                    <a:lnTo>
                      <a:pt x="86" y="10"/>
                    </a:lnTo>
                    <a:lnTo>
                      <a:pt x="68" y="10"/>
                    </a:lnTo>
                    <a:lnTo>
                      <a:pt x="55" y="10"/>
                    </a:lnTo>
                    <a:lnTo>
                      <a:pt x="43" y="6"/>
                    </a:lnTo>
                    <a:lnTo>
                      <a:pt x="21" y="16"/>
                    </a:lnTo>
                    <a:lnTo>
                      <a:pt x="6" y="28"/>
                    </a:lnTo>
                    <a:lnTo>
                      <a:pt x="3" y="28"/>
                    </a:lnTo>
                    <a:lnTo>
                      <a:pt x="0" y="22"/>
                    </a:lnTo>
                    <a:lnTo>
                      <a:pt x="6" y="19"/>
                    </a:lnTo>
                    <a:lnTo>
                      <a:pt x="9" y="16"/>
                    </a:lnTo>
                    <a:lnTo>
                      <a:pt x="18" y="10"/>
                    </a:lnTo>
                    <a:lnTo>
                      <a:pt x="25" y="6"/>
                    </a:lnTo>
                    <a:lnTo>
                      <a:pt x="31" y="3"/>
                    </a:lnTo>
                    <a:lnTo>
                      <a:pt x="43" y="0"/>
                    </a:lnTo>
                    <a:lnTo>
                      <a:pt x="71" y="0"/>
                    </a:lnTo>
                    <a:lnTo>
                      <a:pt x="108" y="3"/>
                    </a:lnTo>
                    <a:lnTo>
                      <a:pt x="127" y="13"/>
                    </a:lnTo>
                    <a:lnTo>
                      <a:pt x="136" y="16"/>
                    </a:lnTo>
                    <a:lnTo>
                      <a:pt x="145" y="16"/>
                    </a:lnTo>
                    <a:lnTo>
                      <a:pt x="148" y="19"/>
                    </a:lnTo>
                    <a:lnTo>
                      <a:pt x="145" y="19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41" name="Freeform 103"/>
              <p:cNvSpPr>
                <a:spLocks/>
              </p:cNvSpPr>
              <p:nvPr/>
            </p:nvSpPr>
            <p:spPr bwMode="auto">
              <a:xfrm>
                <a:off x="2236" y="1067"/>
                <a:ext cx="9" cy="62"/>
              </a:xfrm>
              <a:custGeom>
                <a:avLst/>
                <a:gdLst>
                  <a:gd name="T0" fmla="*/ 6 w 9"/>
                  <a:gd name="T1" fmla="*/ 3 h 62"/>
                  <a:gd name="T2" fmla="*/ 3 w 9"/>
                  <a:gd name="T3" fmla="*/ 12 h 62"/>
                  <a:gd name="T4" fmla="*/ 6 w 9"/>
                  <a:gd name="T5" fmla="*/ 31 h 62"/>
                  <a:gd name="T6" fmla="*/ 9 w 9"/>
                  <a:gd name="T7" fmla="*/ 46 h 62"/>
                  <a:gd name="T8" fmla="*/ 9 w 9"/>
                  <a:gd name="T9" fmla="*/ 59 h 62"/>
                  <a:gd name="T10" fmla="*/ 9 w 9"/>
                  <a:gd name="T11" fmla="*/ 62 h 62"/>
                  <a:gd name="T12" fmla="*/ 6 w 9"/>
                  <a:gd name="T13" fmla="*/ 62 h 62"/>
                  <a:gd name="T14" fmla="*/ 3 w 9"/>
                  <a:gd name="T15" fmla="*/ 59 h 62"/>
                  <a:gd name="T16" fmla="*/ 0 w 9"/>
                  <a:gd name="T17" fmla="*/ 50 h 62"/>
                  <a:gd name="T18" fmla="*/ 0 w 9"/>
                  <a:gd name="T19" fmla="*/ 12 h 62"/>
                  <a:gd name="T20" fmla="*/ 0 w 9"/>
                  <a:gd name="T21" fmla="*/ 3 h 62"/>
                  <a:gd name="T22" fmla="*/ 3 w 9"/>
                  <a:gd name="T23" fmla="*/ 0 h 62"/>
                  <a:gd name="T24" fmla="*/ 6 w 9"/>
                  <a:gd name="T25" fmla="*/ 3 h 62"/>
                  <a:gd name="T26" fmla="*/ 6 w 9"/>
                  <a:gd name="T27" fmla="*/ 3 h 62"/>
                  <a:gd name="T28" fmla="*/ 6 w 9"/>
                  <a:gd name="T29" fmla="*/ 3 h 6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"/>
                  <a:gd name="T46" fmla="*/ 0 h 62"/>
                  <a:gd name="T47" fmla="*/ 9 w 9"/>
                  <a:gd name="T48" fmla="*/ 62 h 6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" h="62">
                    <a:moveTo>
                      <a:pt x="6" y="3"/>
                    </a:moveTo>
                    <a:lnTo>
                      <a:pt x="3" y="12"/>
                    </a:lnTo>
                    <a:lnTo>
                      <a:pt x="6" y="31"/>
                    </a:lnTo>
                    <a:lnTo>
                      <a:pt x="9" y="46"/>
                    </a:lnTo>
                    <a:lnTo>
                      <a:pt x="9" y="59"/>
                    </a:lnTo>
                    <a:lnTo>
                      <a:pt x="9" y="62"/>
                    </a:lnTo>
                    <a:lnTo>
                      <a:pt x="6" y="62"/>
                    </a:lnTo>
                    <a:lnTo>
                      <a:pt x="3" y="59"/>
                    </a:lnTo>
                    <a:lnTo>
                      <a:pt x="0" y="50"/>
                    </a:lnTo>
                    <a:lnTo>
                      <a:pt x="0" y="12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42" name="Freeform 104"/>
              <p:cNvSpPr>
                <a:spLocks/>
              </p:cNvSpPr>
              <p:nvPr/>
            </p:nvSpPr>
            <p:spPr bwMode="auto">
              <a:xfrm>
                <a:off x="2245" y="1138"/>
                <a:ext cx="25" cy="53"/>
              </a:xfrm>
              <a:custGeom>
                <a:avLst/>
                <a:gdLst>
                  <a:gd name="T0" fmla="*/ 9 w 25"/>
                  <a:gd name="T1" fmla="*/ 3 h 53"/>
                  <a:gd name="T2" fmla="*/ 3 w 25"/>
                  <a:gd name="T3" fmla="*/ 3 h 53"/>
                  <a:gd name="T4" fmla="*/ 3 w 25"/>
                  <a:gd name="T5" fmla="*/ 6 h 53"/>
                  <a:gd name="T6" fmla="*/ 6 w 25"/>
                  <a:gd name="T7" fmla="*/ 16 h 53"/>
                  <a:gd name="T8" fmla="*/ 9 w 25"/>
                  <a:gd name="T9" fmla="*/ 22 h 53"/>
                  <a:gd name="T10" fmla="*/ 12 w 25"/>
                  <a:gd name="T11" fmla="*/ 28 h 53"/>
                  <a:gd name="T12" fmla="*/ 18 w 25"/>
                  <a:gd name="T13" fmla="*/ 40 h 53"/>
                  <a:gd name="T14" fmla="*/ 21 w 25"/>
                  <a:gd name="T15" fmla="*/ 47 h 53"/>
                  <a:gd name="T16" fmla="*/ 25 w 25"/>
                  <a:gd name="T17" fmla="*/ 50 h 53"/>
                  <a:gd name="T18" fmla="*/ 25 w 25"/>
                  <a:gd name="T19" fmla="*/ 53 h 53"/>
                  <a:gd name="T20" fmla="*/ 25 w 25"/>
                  <a:gd name="T21" fmla="*/ 53 h 53"/>
                  <a:gd name="T22" fmla="*/ 12 w 25"/>
                  <a:gd name="T23" fmla="*/ 43 h 53"/>
                  <a:gd name="T24" fmla="*/ 6 w 25"/>
                  <a:gd name="T25" fmla="*/ 31 h 53"/>
                  <a:gd name="T26" fmla="*/ 0 w 25"/>
                  <a:gd name="T27" fmla="*/ 16 h 53"/>
                  <a:gd name="T28" fmla="*/ 0 w 25"/>
                  <a:gd name="T29" fmla="*/ 6 h 53"/>
                  <a:gd name="T30" fmla="*/ 3 w 25"/>
                  <a:gd name="T31" fmla="*/ 0 h 53"/>
                  <a:gd name="T32" fmla="*/ 9 w 25"/>
                  <a:gd name="T33" fmla="*/ 0 h 53"/>
                  <a:gd name="T34" fmla="*/ 9 w 25"/>
                  <a:gd name="T35" fmla="*/ 0 h 53"/>
                  <a:gd name="T36" fmla="*/ 9 w 25"/>
                  <a:gd name="T37" fmla="*/ 3 h 53"/>
                  <a:gd name="T38" fmla="*/ 9 w 25"/>
                  <a:gd name="T39" fmla="*/ 3 h 53"/>
                  <a:gd name="T40" fmla="*/ 9 w 25"/>
                  <a:gd name="T41" fmla="*/ 3 h 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5"/>
                  <a:gd name="T64" fmla="*/ 0 h 53"/>
                  <a:gd name="T65" fmla="*/ 25 w 25"/>
                  <a:gd name="T66" fmla="*/ 53 h 5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5" h="53">
                    <a:moveTo>
                      <a:pt x="9" y="3"/>
                    </a:moveTo>
                    <a:lnTo>
                      <a:pt x="3" y="3"/>
                    </a:lnTo>
                    <a:lnTo>
                      <a:pt x="3" y="6"/>
                    </a:lnTo>
                    <a:lnTo>
                      <a:pt x="6" y="16"/>
                    </a:lnTo>
                    <a:lnTo>
                      <a:pt x="9" y="22"/>
                    </a:lnTo>
                    <a:lnTo>
                      <a:pt x="12" y="28"/>
                    </a:lnTo>
                    <a:lnTo>
                      <a:pt x="18" y="40"/>
                    </a:lnTo>
                    <a:lnTo>
                      <a:pt x="21" y="47"/>
                    </a:lnTo>
                    <a:lnTo>
                      <a:pt x="25" y="50"/>
                    </a:lnTo>
                    <a:lnTo>
                      <a:pt x="25" y="53"/>
                    </a:lnTo>
                    <a:lnTo>
                      <a:pt x="12" y="43"/>
                    </a:lnTo>
                    <a:lnTo>
                      <a:pt x="6" y="31"/>
                    </a:lnTo>
                    <a:lnTo>
                      <a:pt x="0" y="16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9" y="0"/>
                    </a:lnTo>
                    <a:lnTo>
                      <a:pt x="9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43" name="Freeform 105"/>
              <p:cNvSpPr>
                <a:spLocks/>
              </p:cNvSpPr>
              <p:nvPr/>
            </p:nvSpPr>
            <p:spPr bwMode="auto">
              <a:xfrm>
                <a:off x="2378" y="1079"/>
                <a:ext cx="34" cy="164"/>
              </a:xfrm>
              <a:custGeom>
                <a:avLst/>
                <a:gdLst>
                  <a:gd name="T0" fmla="*/ 21 w 34"/>
                  <a:gd name="T1" fmla="*/ 0 h 164"/>
                  <a:gd name="T2" fmla="*/ 27 w 34"/>
                  <a:gd name="T3" fmla="*/ 47 h 164"/>
                  <a:gd name="T4" fmla="*/ 34 w 34"/>
                  <a:gd name="T5" fmla="*/ 65 h 164"/>
                  <a:gd name="T6" fmla="*/ 31 w 34"/>
                  <a:gd name="T7" fmla="*/ 84 h 164"/>
                  <a:gd name="T8" fmla="*/ 24 w 34"/>
                  <a:gd name="T9" fmla="*/ 124 h 164"/>
                  <a:gd name="T10" fmla="*/ 21 w 34"/>
                  <a:gd name="T11" fmla="*/ 136 h 164"/>
                  <a:gd name="T12" fmla="*/ 15 w 34"/>
                  <a:gd name="T13" fmla="*/ 149 h 164"/>
                  <a:gd name="T14" fmla="*/ 6 w 34"/>
                  <a:gd name="T15" fmla="*/ 161 h 164"/>
                  <a:gd name="T16" fmla="*/ 3 w 34"/>
                  <a:gd name="T17" fmla="*/ 164 h 164"/>
                  <a:gd name="T18" fmla="*/ 0 w 34"/>
                  <a:gd name="T19" fmla="*/ 158 h 164"/>
                  <a:gd name="T20" fmla="*/ 6 w 34"/>
                  <a:gd name="T21" fmla="*/ 152 h 164"/>
                  <a:gd name="T22" fmla="*/ 9 w 34"/>
                  <a:gd name="T23" fmla="*/ 146 h 164"/>
                  <a:gd name="T24" fmla="*/ 18 w 34"/>
                  <a:gd name="T25" fmla="*/ 121 h 164"/>
                  <a:gd name="T26" fmla="*/ 18 w 34"/>
                  <a:gd name="T27" fmla="*/ 102 h 164"/>
                  <a:gd name="T28" fmla="*/ 24 w 34"/>
                  <a:gd name="T29" fmla="*/ 81 h 164"/>
                  <a:gd name="T30" fmla="*/ 27 w 34"/>
                  <a:gd name="T31" fmla="*/ 65 h 164"/>
                  <a:gd name="T32" fmla="*/ 21 w 34"/>
                  <a:gd name="T33" fmla="*/ 47 h 164"/>
                  <a:gd name="T34" fmla="*/ 21 w 34"/>
                  <a:gd name="T35" fmla="*/ 25 h 164"/>
                  <a:gd name="T36" fmla="*/ 15 w 34"/>
                  <a:gd name="T37" fmla="*/ 4 h 164"/>
                  <a:gd name="T38" fmla="*/ 18 w 34"/>
                  <a:gd name="T39" fmla="*/ 0 h 164"/>
                  <a:gd name="T40" fmla="*/ 21 w 34"/>
                  <a:gd name="T41" fmla="*/ 0 h 164"/>
                  <a:gd name="T42" fmla="*/ 21 w 34"/>
                  <a:gd name="T43" fmla="*/ 0 h 164"/>
                  <a:gd name="T44" fmla="*/ 21 w 34"/>
                  <a:gd name="T45" fmla="*/ 0 h 16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4"/>
                  <a:gd name="T70" fmla="*/ 0 h 164"/>
                  <a:gd name="T71" fmla="*/ 34 w 34"/>
                  <a:gd name="T72" fmla="*/ 164 h 16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4" h="164">
                    <a:moveTo>
                      <a:pt x="21" y="0"/>
                    </a:moveTo>
                    <a:lnTo>
                      <a:pt x="27" y="47"/>
                    </a:lnTo>
                    <a:lnTo>
                      <a:pt x="34" y="65"/>
                    </a:lnTo>
                    <a:lnTo>
                      <a:pt x="31" y="84"/>
                    </a:lnTo>
                    <a:lnTo>
                      <a:pt x="24" y="124"/>
                    </a:lnTo>
                    <a:lnTo>
                      <a:pt x="21" y="136"/>
                    </a:lnTo>
                    <a:lnTo>
                      <a:pt x="15" y="149"/>
                    </a:lnTo>
                    <a:lnTo>
                      <a:pt x="6" y="161"/>
                    </a:lnTo>
                    <a:lnTo>
                      <a:pt x="3" y="164"/>
                    </a:lnTo>
                    <a:lnTo>
                      <a:pt x="0" y="158"/>
                    </a:lnTo>
                    <a:lnTo>
                      <a:pt x="6" y="152"/>
                    </a:lnTo>
                    <a:lnTo>
                      <a:pt x="9" y="146"/>
                    </a:lnTo>
                    <a:lnTo>
                      <a:pt x="18" y="121"/>
                    </a:lnTo>
                    <a:lnTo>
                      <a:pt x="18" y="102"/>
                    </a:lnTo>
                    <a:lnTo>
                      <a:pt x="24" y="81"/>
                    </a:lnTo>
                    <a:lnTo>
                      <a:pt x="27" y="65"/>
                    </a:lnTo>
                    <a:lnTo>
                      <a:pt x="21" y="47"/>
                    </a:lnTo>
                    <a:lnTo>
                      <a:pt x="21" y="25"/>
                    </a:lnTo>
                    <a:lnTo>
                      <a:pt x="15" y="4"/>
                    </a:lnTo>
                    <a:lnTo>
                      <a:pt x="18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44" name="Freeform 106"/>
              <p:cNvSpPr>
                <a:spLocks/>
              </p:cNvSpPr>
              <p:nvPr/>
            </p:nvSpPr>
            <p:spPr bwMode="auto">
              <a:xfrm>
                <a:off x="2291" y="1212"/>
                <a:ext cx="74" cy="37"/>
              </a:xfrm>
              <a:custGeom>
                <a:avLst/>
                <a:gdLst>
                  <a:gd name="T0" fmla="*/ 3 w 74"/>
                  <a:gd name="T1" fmla="*/ 0 h 37"/>
                  <a:gd name="T2" fmla="*/ 16 w 74"/>
                  <a:gd name="T3" fmla="*/ 7 h 37"/>
                  <a:gd name="T4" fmla="*/ 25 w 74"/>
                  <a:gd name="T5" fmla="*/ 13 h 37"/>
                  <a:gd name="T6" fmla="*/ 37 w 74"/>
                  <a:gd name="T7" fmla="*/ 19 h 37"/>
                  <a:gd name="T8" fmla="*/ 50 w 74"/>
                  <a:gd name="T9" fmla="*/ 25 h 37"/>
                  <a:gd name="T10" fmla="*/ 71 w 74"/>
                  <a:gd name="T11" fmla="*/ 28 h 37"/>
                  <a:gd name="T12" fmla="*/ 74 w 74"/>
                  <a:gd name="T13" fmla="*/ 31 h 37"/>
                  <a:gd name="T14" fmla="*/ 71 w 74"/>
                  <a:gd name="T15" fmla="*/ 34 h 37"/>
                  <a:gd name="T16" fmla="*/ 68 w 74"/>
                  <a:gd name="T17" fmla="*/ 37 h 37"/>
                  <a:gd name="T18" fmla="*/ 47 w 74"/>
                  <a:gd name="T19" fmla="*/ 31 h 37"/>
                  <a:gd name="T20" fmla="*/ 25 w 74"/>
                  <a:gd name="T21" fmla="*/ 19 h 37"/>
                  <a:gd name="T22" fmla="*/ 19 w 74"/>
                  <a:gd name="T23" fmla="*/ 16 h 37"/>
                  <a:gd name="T24" fmla="*/ 13 w 74"/>
                  <a:gd name="T25" fmla="*/ 10 h 37"/>
                  <a:gd name="T26" fmla="*/ 6 w 74"/>
                  <a:gd name="T27" fmla="*/ 7 h 37"/>
                  <a:gd name="T28" fmla="*/ 0 w 74"/>
                  <a:gd name="T29" fmla="*/ 3 h 37"/>
                  <a:gd name="T30" fmla="*/ 0 w 74"/>
                  <a:gd name="T31" fmla="*/ 0 h 37"/>
                  <a:gd name="T32" fmla="*/ 3 w 74"/>
                  <a:gd name="T33" fmla="*/ 0 h 37"/>
                  <a:gd name="T34" fmla="*/ 3 w 74"/>
                  <a:gd name="T35" fmla="*/ 0 h 37"/>
                  <a:gd name="T36" fmla="*/ 3 w 74"/>
                  <a:gd name="T37" fmla="*/ 0 h 3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4"/>
                  <a:gd name="T58" fmla="*/ 0 h 37"/>
                  <a:gd name="T59" fmla="*/ 74 w 74"/>
                  <a:gd name="T60" fmla="*/ 37 h 3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4" h="37">
                    <a:moveTo>
                      <a:pt x="3" y="0"/>
                    </a:moveTo>
                    <a:lnTo>
                      <a:pt x="16" y="7"/>
                    </a:lnTo>
                    <a:lnTo>
                      <a:pt x="25" y="13"/>
                    </a:lnTo>
                    <a:lnTo>
                      <a:pt x="37" y="19"/>
                    </a:lnTo>
                    <a:lnTo>
                      <a:pt x="50" y="25"/>
                    </a:lnTo>
                    <a:lnTo>
                      <a:pt x="71" y="28"/>
                    </a:lnTo>
                    <a:lnTo>
                      <a:pt x="74" y="31"/>
                    </a:lnTo>
                    <a:lnTo>
                      <a:pt x="71" y="34"/>
                    </a:lnTo>
                    <a:lnTo>
                      <a:pt x="68" y="37"/>
                    </a:lnTo>
                    <a:lnTo>
                      <a:pt x="47" y="31"/>
                    </a:lnTo>
                    <a:lnTo>
                      <a:pt x="25" y="19"/>
                    </a:lnTo>
                    <a:lnTo>
                      <a:pt x="19" y="16"/>
                    </a:lnTo>
                    <a:lnTo>
                      <a:pt x="13" y="10"/>
                    </a:lnTo>
                    <a:lnTo>
                      <a:pt x="6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45" name="Freeform 107"/>
              <p:cNvSpPr>
                <a:spLocks/>
              </p:cNvSpPr>
              <p:nvPr/>
            </p:nvSpPr>
            <p:spPr bwMode="auto">
              <a:xfrm>
                <a:off x="2297" y="1228"/>
                <a:ext cx="53" cy="49"/>
              </a:xfrm>
              <a:custGeom>
                <a:avLst/>
                <a:gdLst>
                  <a:gd name="T0" fmla="*/ 3 w 53"/>
                  <a:gd name="T1" fmla="*/ 0 h 49"/>
                  <a:gd name="T2" fmla="*/ 13 w 53"/>
                  <a:gd name="T3" fmla="*/ 9 h 49"/>
                  <a:gd name="T4" fmla="*/ 22 w 53"/>
                  <a:gd name="T5" fmla="*/ 21 h 49"/>
                  <a:gd name="T6" fmla="*/ 28 w 53"/>
                  <a:gd name="T7" fmla="*/ 31 h 49"/>
                  <a:gd name="T8" fmla="*/ 34 w 53"/>
                  <a:gd name="T9" fmla="*/ 37 h 49"/>
                  <a:gd name="T10" fmla="*/ 41 w 53"/>
                  <a:gd name="T11" fmla="*/ 40 h 49"/>
                  <a:gd name="T12" fmla="*/ 50 w 53"/>
                  <a:gd name="T13" fmla="*/ 43 h 49"/>
                  <a:gd name="T14" fmla="*/ 53 w 53"/>
                  <a:gd name="T15" fmla="*/ 49 h 49"/>
                  <a:gd name="T16" fmla="*/ 50 w 53"/>
                  <a:gd name="T17" fmla="*/ 49 h 49"/>
                  <a:gd name="T18" fmla="*/ 37 w 53"/>
                  <a:gd name="T19" fmla="*/ 49 h 49"/>
                  <a:gd name="T20" fmla="*/ 28 w 53"/>
                  <a:gd name="T21" fmla="*/ 37 h 49"/>
                  <a:gd name="T22" fmla="*/ 19 w 53"/>
                  <a:gd name="T23" fmla="*/ 28 h 49"/>
                  <a:gd name="T24" fmla="*/ 16 w 53"/>
                  <a:gd name="T25" fmla="*/ 21 h 49"/>
                  <a:gd name="T26" fmla="*/ 10 w 53"/>
                  <a:gd name="T27" fmla="*/ 15 h 49"/>
                  <a:gd name="T28" fmla="*/ 7 w 53"/>
                  <a:gd name="T29" fmla="*/ 6 h 49"/>
                  <a:gd name="T30" fmla="*/ 0 w 53"/>
                  <a:gd name="T31" fmla="*/ 0 h 49"/>
                  <a:gd name="T32" fmla="*/ 0 w 53"/>
                  <a:gd name="T33" fmla="*/ 0 h 49"/>
                  <a:gd name="T34" fmla="*/ 3 w 53"/>
                  <a:gd name="T35" fmla="*/ 0 h 49"/>
                  <a:gd name="T36" fmla="*/ 3 w 53"/>
                  <a:gd name="T37" fmla="*/ 0 h 49"/>
                  <a:gd name="T38" fmla="*/ 3 w 53"/>
                  <a:gd name="T39" fmla="*/ 0 h 4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3"/>
                  <a:gd name="T61" fmla="*/ 0 h 49"/>
                  <a:gd name="T62" fmla="*/ 53 w 53"/>
                  <a:gd name="T63" fmla="*/ 49 h 4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3" h="49">
                    <a:moveTo>
                      <a:pt x="3" y="0"/>
                    </a:moveTo>
                    <a:lnTo>
                      <a:pt x="13" y="9"/>
                    </a:lnTo>
                    <a:lnTo>
                      <a:pt x="22" y="21"/>
                    </a:lnTo>
                    <a:lnTo>
                      <a:pt x="28" y="31"/>
                    </a:lnTo>
                    <a:lnTo>
                      <a:pt x="34" y="37"/>
                    </a:lnTo>
                    <a:lnTo>
                      <a:pt x="41" y="40"/>
                    </a:lnTo>
                    <a:lnTo>
                      <a:pt x="50" y="43"/>
                    </a:lnTo>
                    <a:lnTo>
                      <a:pt x="53" y="49"/>
                    </a:lnTo>
                    <a:lnTo>
                      <a:pt x="50" y="49"/>
                    </a:lnTo>
                    <a:lnTo>
                      <a:pt x="37" y="49"/>
                    </a:lnTo>
                    <a:lnTo>
                      <a:pt x="28" y="37"/>
                    </a:lnTo>
                    <a:lnTo>
                      <a:pt x="19" y="28"/>
                    </a:lnTo>
                    <a:lnTo>
                      <a:pt x="16" y="21"/>
                    </a:lnTo>
                    <a:lnTo>
                      <a:pt x="10" y="15"/>
                    </a:lnTo>
                    <a:lnTo>
                      <a:pt x="7" y="6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46" name="Freeform 108"/>
              <p:cNvSpPr>
                <a:spLocks/>
              </p:cNvSpPr>
              <p:nvPr/>
            </p:nvSpPr>
            <p:spPr bwMode="auto">
              <a:xfrm>
                <a:off x="2266" y="1219"/>
                <a:ext cx="47" cy="83"/>
              </a:xfrm>
              <a:custGeom>
                <a:avLst/>
                <a:gdLst>
                  <a:gd name="T0" fmla="*/ 7 w 47"/>
                  <a:gd name="T1" fmla="*/ 3 h 83"/>
                  <a:gd name="T2" fmla="*/ 10 w 47"/>
                  <a:gd name="T3" fmla="*/ 9 h 83"/>
                  <a:gd name="T4" fmla="*/ 13 w 47"/>
                  <a:gd name="T5" fmla="*/ 15 h 83"/>
                  <a:gd name="T6" fmla="*/ 22 w 47"/>
                  <a:gd name="T7" fmla="*/ 30 h 83"/>
                  <a:gd name="T8" fmla="*/ 31 w 47"/>
                  <a:gd name="T9" fmla="*/ 49 h 83"/>
                  <a:gd name="T10" fmla="*/ 34 w 47"/>
                  <a:gd name="T11" fmla="*/ 58 h 83"/>
                  <a:gd name="T12" fmla="*/ 41 w 47"/>
                  <a:gd name="T13" fmla="*/ 68 h 83"/>
                  <a:gd name="T14" fmla="*/ 47 w 47"/>
                  <a:gd name="T15" fmla="*/ 80 h 83"/>
                  <a:gd name="T16" fmla="*/ 44 w 47"/>
                  <a:gd name="T17" fmla="*/ 83 h 83"/>
                  <a:gd name="T18" fmla="*/ 41 w 47"/>
                  <a:gd name="T19" fmla="*/ 83 h 83"/>
                  <a:gd name="T20" fmla="*/ 31 w 47"/>
                  <a:gd name="T21" fmla="*/ 74 h 83"/>
                  <a:gd name="T22" fmla="*/ 22 w 47"/>
                  <a:gd name="T23" fmla="*/ 52 h 83"/>
                  <a:gd name="T24" fmla="*/ 16 w 47"/>
                  <a:gd name="T25" fmla="*/ 34 h 83"/>
                  <a:gd name="T26" fmla="*/ 13 w 47"/>
                  <a:gd name="T27" fmla="*/ 24 h 83"/>
                  <a:gd name="T28" fmla="*/ 10 w 47"/>
                  <a:gd name="T29" fmla="*/ 18 h 83"/>
                  <a:gd name="T30" fmla="*/ 0 w 47"/>
                  <a:gd name="T31" fmla="*/ 3 h 83"/>
                  <a:gd name="T32" fmla="*/ 4 w 47"/>
                  <a:gd name="T33" fmla="*/ 0 h 83"/>
                  <a:gd name="T34" fmla="*/ 7 w 47"/>
                  <a:gd name="T35" fmla="*/ 3 h 83"/>
                  <a:gd name="T36" fmla="*/ 7 w 47"/>
                  <a:gd name="T37" fmla="*/ 3 h 83"/>
                  <a:gd name="T38" fmla="*/ 7 w 47"/>
                  <a:gd name="T39" fmla="*/ 3 h 8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47"/>
                  <a:gd name="T61" fmla="*/ 0 h 83"/>
                  <a:gd name="T62" fmla="*/ 47 w 47"/>
                  <a:gd name="T63" fmla="*/ 83 h 8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47" h="83">
                    <a:moveTo>
                      <a:pt x="7" y="3"/>
                    </a:moveTo>
                    <a:lnTo>
                      <a:pt x="10" y="9"/>
                    </a:lnTo>
                    <a:lnTo>
                      <a:pt x="13" y="15"/>
                    </a:lnTo>
                    <a:lnTo>
                      <a:pt x="22" y="30"/>
                    </a:lnTo>
                    <a:lnTo>
                      <a:pt x="31" y="49"/>
                    </a:lnTo>
                    <a:lnTo>
                      <a:pt x="34" y="58"/>
                    </a:lnTo>
                    <a:lnTo>
                      <a:pt x="41" y="68"/>
                    </a:lnTo>
                    <a:lnTo>
                      <a:pt x="47" y="80"/>
                    </a:lnTo>
                    <a:lnTo>
                      <a:pt x="44" y="83"/>
                    </a:lnTo>
                    <a:lnTo>
                      <a:pt x="41" y="83"/>
                    </a:lnTo>
                    <a:lnTo>
                      <a:pt x="31" y="74"/>
                    </a:lnTo>
                    <a:lnTo>
                      <a:pt x="22" y="52"/>
                    </a:lnTo>
                    <a:lnTo>
                      <a:pt x="16" y="34"/>
                    </a:lnTo>
                    <a:lnTo>
                      <a:pt x="13" y="24"/>
                    </a:lnTo>
                    <a:lnTo>
                      <a:pt x="10" y="18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47" name="Freeform 109"/>
              <p:cNvSpPr>
                <a:spLocks/>
              </p:cNvSpPr>
              <p:nvPr/>
            </p:nvSpPr>
            <p:spPr bwMode="auto">
              <a:xfrm>
                <a:off x="2316" y="1280"/>
                <a:ext cx="40" cy="44"/>
              </a:xfrm>
              <a:custGeom>
                <a:avLst/>
                <a:gdLst>
                  <a:gd name="T0" fmla="*/ 37 w 40"/>
                  <a:gd name="T1" fmla="*/ 3 h 44"/>
                  <a:gd name="T2" fmla="*/ 28 w 40"/>
                  <a:gd name="T3" fmla="*/ 13 h 44"/>
                  <a:gd name="T4" fmla="*/ 22 w 40"/>
                  <a:gd name="T5" fmla="*/ 25 h 44"/>
                  <a:gd name="T6" fmla="*/ 12 w 40"/>
                  <a:gd name="T7" fmla="*/ 34 h 44"/>
                  <a:gd name="T8" fmla="*/ 3 w 40"/>
                  <a:gd name="T9" fmla="*/ 44 h 44"/>
                  <a:gd name="T10" fmla="*/ 0 w 40"/>
                  <a:gd name="T11" fmla="*/ 44 h 44"/>
                  <a:gd name="T12" fmla="*/ 0 w 40"/>
                  <a:gd name="T13" fmla="*/ 41 h 44"/>
                  <a:gd name="T14" fmla="*/ 6 w 40"/>
                  <a:gd name="T15" fmla="*/ 28 h 44"/>
                  <a:gd name="T16" fmla="*/ 12 w 40"/>
                  <a:gd name="T17" fmla="*/ 19 h 44"/>
                  <a:gd name="T18" fmla="*/ 22 w 40"/>
                  <a:gd name="T19" fmla="*/ 7 h 44"/>
                  <a:gd name="T20" fmla="*/ 28 w 40"/>
                  <a:gd name="T21" fmla="*/ 3 h 44"/>
                  <a:gd name="T22" fmla="*/ 37 w 40"/>
                  <a:gd name="T23" fmla="*/ 0 h 44"/>
                  <a:gd name="T24" fmla="*/ 40 w 40"/>
                  <a:gd name="T25" fmla="*/ 0 h 44"/>
                  <a:gd name="T26" fmla="*/ 37 w 40"/>
                  <a:gd name="T27" fmla="*/ 3 h 44"/>
                  <a:gd name="T28" fmla="*/ 37 w 40"/>
                  <a:gd name="T29" fmla="*/ 3 h 44"/>
                  <a:gd name="T30" fmla="*/ 37 w 40"/>
                  <a:gd name="T31" fmla="*/ 3 h 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0"/>
                  <a:gd name="T49" fmla="*/ 0 h 44"/>
                  <a:gd name="T50" fmla="*/ 40 w 40"/>
                  <a:gd name="T51" fmla="*/ 44 h 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0" h="44">
                    <a:moveTo>
                      <a:pt x="37" y="3"/>
                    </a:moveTo>
                    <a:lnTo>
                      <a:pt x="28" y="13"/>
                    </a:lnTo>
                    <a:lnTo>
                      <a:pt x="22" y="25"/>
                    </a:lnTo>
                    <a:lnTo>
                      <a:pt x="12" y="34"/>
                    </a:lnTo>
                    <a:lnTo>
                      <a:pt x="3" y="44"/>
                    </a:lnTo>
                    <a:lnTo>
                      <a:pt x="0" y="44"/>
                    </a:lnTo>
                    <a:lnTo>
                      <a:pt x="0" y="41"/>
                    </a:lnTo>
                    <a:lnTo>
                      <a:pt x="6" y="28"/>
                    </a:lnTo>
                    <a:lnTo>
                      <a:pt x="12" y="19"/>
                    </a:lnTo>
                    <a:lnTo>
                      <a:pt x="22" y="7"/>
                    </a:lnTo>
                    <a:lnTo>
                      <a:pt x="28" y="3"/>
                    </a:lnTo>
                    <a:lnTo>
                      <a:pt x="37" y="0"/>
                    </a:lnTo>
                    <a:lnTo>
                      <a:pt x="40" y="0"/>
                    </a:lnTo>
                    <a:lnTo>
                      <a:pt x="37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48" name="Freeform 110"/>
              <p:cNvSpPr>
                <a:spLocks/>
              </p:cNvSpPr>
              <p:nvPr/>
            </p:nvSpPr>
            <p:spPr bwMode="auto">
              <a:xfrm>
                <a:off x="2353" y="1243"/>
                <a:ext cx="12" cy="37"/>
              </a:xfrm>
              <a:custGeom>
                <a:avLst/>
                <a:gdLst>
                  <a:gd name="T0" fmla="*/ 0 w 12"/>
                  <a:gd name="T1" fmla="*/ 34 h 37"/>
                  <a:gd name="T2" fmla="*/ 0 w 12"/>
                  <a:gd name="T3" fmla="*/ 19 h 37"/>
                  <a:gd name="T4" fmla="*/ 9 w 12"/>
                  <a:gd name="T5" fmla="*/ 3 h 37"/>
                  <a:gd name="T6" fmla="*/ 12 w 12"/>
                  <a:gd name="T7" fmla="*/ 0 h 37"/>
                  <a:gd name="T8" fmla="*/ 12 w 12"/>
                  <a:gd name="T9" fmla="*/ 3 h 37"/>
                  <a:gd name="T10" fmla="*/ 9 w 12"/>
                  <a:gd name="T11" fmla="*/ 22 h 37"/>
                  <a:gd name="T12" fmla="*/ 3 w 12"/>
                  <a:gd name="T13" fmla="*/ 34 h 37"/>
                  <a:gd name="T14" fmla="*/ 3 w 12"/>
                  <a:gd name="T15" fmla="*/ 37 h 37"/>
                  <a:gd name="T16" fmla="*/ 0 w 12"/>
                  <a:gd name="T17" fmla="*/ 34 h 37"/>
                  <a:gd name="T18" fmla="*/ 0 w 12"/>
                  <a:gd name="T19" fmla="*/ 34 h 37"/>
                  <a:gd name="T20" fmla="*/ 0 w 12"/>
                  <a:gd name="T21" fmla="*/ 34 h 3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"/>
                  <a:gd name="T34" fmla="*/ 0 h 37"/>
                  <a:gd name="T35" fmla="*/ 12 w 12"/>
                  <a:gd name="T36" fmla="*/ 37 h 3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" h="37">
                    <a:moveTo>
                      <a:pt x="0" y="34"/>
                    </a:moveTo>
                    <a:lnTo>
                      <a:pt x="0" y="19"/>
                    </a:lnTo>
                    <a:lnTo>
                      <a:pt x="9" y="3"/>
                    </a:lnTo>
                    <a:lnTo>
                      <a:pt x="12" y="0"/>
                    </a:lnTo>
                    <a:lnTo>
                      <a:pt x="12" y="3"/>
                    </a:lnTo>
                    <a:lnTo>
                      <a:pt x="9" y="22"/>
                    </a:lnTo>
                    <a:lnTo>
                      <a:pt x="3" y="34"/>
                    </a:lnTo>
                    <a:lnTo>
                      <a:pt x="3" y="37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49" name="Freeform 111"/>
              <p:cNvSpPr>
                <a:spLocks/>
              </p:cNvSpPr>
              <p:nvPr/>
            </p:nvSpPr>
            <p:spPr bwMode="auto">
              <a:xfrm>
                <a:off x="2232" y="1194"/>
                <a:ext cx="31" cy="31"/>
              </a:xfrm>
              <a:custGeom>
                <a:avLst/>
                <a:gdLst>
                  <a:gd name="T0" fmla="*/ 31 w 31"/>
                  <a:gd name="T1" fmla="*/ 3 h 31"/>
                  <a:gd name="T2" fmla="*/ 13 w 31"/>
                  <a:gd name="T3" fmla="*/ 15 h 31"/>
                  <a:gd name="T4" fmla="*/ 4 w 31"/>
                  <a:gd name="T5" fmla="*/ 28 h 31"/>
                  <a:gd name="T6" fmla="*/ 0 w 31"/>
                  <a:gd name="T7" fmla="*/ 31 h 31"/>
                  <a:gd name="T8" fmla="*/ 0 w 31"/>
                  <a:gd name="T9" fmla="*/ 28 h 31"/>
                  <a:gd name="T10" fmla="*/ 10 w 31"/>
                  <a:gd name="T11" fmla="*/ 12 h 31"/>
                  <a:gd name="T12" fmla="*/ 13 w 31"/>
                  <a:gd name="T13" fmla="*/ 9 h 31"/>
                  <a:gd name="T14" fmla="*/ 19 w 31"/>
                  <a:gd name="T15" fmla="*/ 6 h 31"/>
                  <a:gd name="T16" fmla="*/ 28 w 31"/>
                  <a:gd name="T17" fmla="*/ 0 h 31"/>
                  <a:gd name="T18" fmla="*/ 31 w 31"/>
                  <a:gd name="T19" fmla="*/ 0 h 31"/>
                  <a:gd name="T20" fmla="*/ 31 w 31"/>
                  <a:gd name="T21" fmla="*/ 3 h 31"/>
                  <a:gd name="T22" fmla="*/ 31 w 31"/>
                  <a:gd name="T23" fmla="*/ 3 h 31"/>
                  <a:gd name="T24" fmla="*/ 31 w 31"/>
                  <a:gd name="T25" fmla="*/ 3 h 3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"/>
                  <a:gd name="T40" fmla="*/ 0 h 31"/>
                  <a:gd name="T41" fmla="*/ 31 w 31"/>
                  <a:gd name="T42" fmla="*/ 31 h 3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" h="31">
                    <a:moveTo>
                      <a:pt x="31" y="3"/>
                    </a:moveTo>
                    <a:lnTo>
                      <a:pt x="13" y="15"/>
                    </a:lnTo>
                    <a:lnTo>
                      <a:pt x="4" y="28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10" y="12"/>
                    </a:lnTo>
                    <a:lnTo>
                      <a:pt x="13" y="9"/>
                    </a:lnTo>
                    <a:lnTo>
                      <a:pt x="19" y="6"/>
                    </a:lnTo>
                    <a:lnTo>
                      <a:pt x="28" y="0"/>
                    </a:lnTo>
                    <a:lnTo>
                      <a:pt x="31" y="0"/>
                    </a:lnTo>
                    <a:lnTo>
                      <a:pt x="31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50" name="Freeform 112"/>
              <p:cNvSpPr>
                <a:spLocks/>
              </p:cNvSpPr>
              <p:nvPr/>
            </p:nvSpPr>
            <p:spPr bwMode="auto">
              <a:xfrm>
                <a:off x="2038" y="1203"/>
                <a:ext cx="194" cy="244"/>
              </a:xfrm>
              <a:custGeom>
                <a:avLst/>
                <a:gdLst>
                  <a:gd name="T0" fmla="*/ 194 w 194"/>
                  <a:gd name="T1" fmla="*/ 3 h 244"/>
                  <a:gd name="T2" fmla="*/ 179 w 194"/>
                  <a:gd name="T3" fmla="*/ 12 h 244"/>
                  <a:gd name="T4" fmla="*/ 164 w 194"/>
                  <a:gd name="T5" fmla="*/ 19 h 244"/>
                  <a:gd name="T6" fmla="*/ 148 w 194"/>
                  <a:gd name="T7" fmla="*/ 25 h 244"/>
                  <a:gd name="T8" fmla="*/ 142 w 194"/>
                  <a:gd name="T9" fmla="*/ 28 h 244"/>
                  <a:gd name="T10" fmla="*/ 136 w 194"/>
                  <a:gd name="T11" fmla="*/ 34 h 244"/>
                  <a:gd name="T12" fmla="*/ 120 w 194"/>
                  <a:gd name="T13" fmla="*/ 37 h 244"/>
                  <a:gd name="T14" fmla="*/ 114 w 194"/>
                  <a:gd name="T15" fmla="*/ 40 h 244"/>
                  <a:gd name="T16" fmla="*/ 108 w 194"/>
                  <a:gd name="T17" fmla="*/ 46 h 244"/>
                  <a:gd name="T18" fmla="*/ 105 w 194"/>
                  <a:gd name="T19" fmla="*/ 53 h 244"/>
                  <a:gd name="T20" fmla="*/ 99 w 194"/>
                  <a:gd name="T21" fmla="*/ 56 h 244"/>
                  <a:gd name="T22" fmla="*/ 93 w 194"/>
                  <a:gd name="T23" fmla="*/ 62 h 244"/>
                  <a:gd name="T24" fmla="*/ 86 w 194"/>
                  <a:gd name="T25" fmla="*/ 65 h 244"/>
                  <a:gd name="T26" fmla="*/ 80 w 194"/>
                  <a:gd name="T27" fmla="*/ 71 h 244"/>
                  <a:gd name="T28" fmla="*/ 74 w 194"/>
                  <a:gd name="T29" fmla="*/ 74 h 244"/>
                  <a:gd name="T30" fmla="*/ 65 w 194"/>
                  <a:gd name="T31" fmla="*/ 84 h 244"/>
                  <a:gd name="T32" fmla="*/ 62 w 194"/>
                  <a:gd name="T33" fmla="*/ 96 h 244"/>
                  <a:gd name="T34" fmla="*/ 59 w 194"/>
                  <a:gd name="T35" fmla="*/ 121 h 244"/>
                  <a:gd name="T36" fmla="*/ 55 w 194"/>
                  <a:gd name="T37" fmla="*/ 133 h 244"/>
                  <a:gd name="T38" fmla="*/ 49 w 194"/>
                  <a:gd name="T39" fmla="*/ 161 h 244"/>
                  <a:gd name="T40" fmla="*/ 43 w 194"/>
                  <a:gd name="T41" fmla="*/ 173 h 244"/>
                  <a:gd name="T42" fmla="*/ 40 w 194"/>
                  <a:gd name="T43" fmla="*/ 182 h 244"/>
                  <a:gd name="T44" fmla="*/ 37 w 194"/>
                  <a:gd name="T45" fmla="*/ 192 h 244"/>
                  <a:gd name="T46" fmla="*/ 31 w 194"/>
                  <a:gd name="T47" fmla="*/ 201 h 244"/>
                  <a:gd name="T48" fmla="*/ 25 w 194"/>
                  <a:gd name="T49" fmla="*/ 210 h 244"/>
                  <a:gd name="T50" fmla="*/ 21 w 194"/>
                  <a:gd name="T51" fmla="*/ 219 h 244"/>
                  <a:gd name="T52" fmla="*/ 9 w 194"/>
                  <a:gd name="T53" fmla="*/ 241 h 244"/>
                  <a:gd name="T54" fmla="*/ 6 w 194"/>
                  <a:gd name="T55" fmla="*/ 244 h 244"/>
                  <a:gd name="T56" fmla="*/ 3 w 194"/>
                  <a:gd name="T57" fmla="*/ 244 h 244"/>
                  <a:gd name="T58" fmla="*/ 0 w 194"/>
                  <a:gd name="T59" fmla="*/ 235 h 244"/>
                  <a:gd name="T60" fmla="*/ 3 w 194"/>
                  <a:gd name="T61" fmla="*/ 226 h 244"/>
                  <a:gd name="T62" fmla="*/ 9 w 194"/>
                  <a:gd name="T63" fmla="*/ 216 h 244"/>
                  <a:gd name="T64" fmla="*/ 15 w 194"/>
                  <a:gd name="T65" fmla="*/ 207 h 244"/>
                  <a:gd name="T66" fmla="*/ 18 w 194"/>
                  <a:gd name="T67" fmla="*/ 198 h 244"/>
                  <a:gd name="T68" fmla="*/ 31 w 194"/>
                  <a:gd name="T69" fmla="*/ 179 h 244"/>
                  <a:gd name="T70" fmla="*/ 37 w 194"/>
                  <a:gd name="T71" fmla="*/ 158 h 244"/>
                  <a:gd name="T72" fmla="*/ 43 w 194"/>
                  <a:gd name="T73" fmla="*/ 130 h 244"/>
                  <a:gd name="T74" fmla="*/ 43 w 194"/>
                  <a:gd name="T75" fmla="*/ 118 h 244"/>
                  <a:gd name="T76" fmla="*/ 46 w 194"/>
                  <a:gd name="T77" fmla="*/ 105 h 244"/>
                  <a:gd name="T78" fmla="*/ 52 w 194"/>
                  <a:gd name="T79" fmla="*/ 93 h 244"/>
                  <a:gd name="T80" fmla="*/ 62 w 194"/>
                  <a:gd name="T81" fmla="*/ 80 h 244"/>
                  <a:gd name="T82" fmla="*/ 65 w 194"/>
                  <a:gd name="T83" fmla="*/ 77 h 244"/>
                  <a:gd name="T84" fmla="*/ 71 w 194"/>
                  <a:gd name="T85" fmla="*/ 71 h 244"/>
                  <a:gd name="T86" fmla="*/ 77 w 194"/>
                  <a:gd name="T87" fmla="*/ 68 h 244"/>
                  <a:gd name="T88" fmla="*/ 83 w 194"/>
                  <a:gd name="T89" fmla="*/ 62 h 244"/>
                  <a:gd name="T90" fmla="*/ 89 w 194"/>
                  <a:gd name="T91" fmla="*/ 59 h 244"/>
                  <a:gd name="T92" fmla="*/ 96 w 194"/>
                  <a:gd name="T93" fmla="*/ 53 h 244"/>
                  <a:gd name="T94" fmla="*/ 102 w 194"/>
                  <a:gd name="T95" fmla="*/ 50 h 244"/>
                  <a:gd name="T96" fmla="*/ 108 w 194"/>
                  <a:gd name="T97" fmla="*/ 43 h 244"/>
                  <a:gd name="T98" fmla="*/ 111 w 194"/>
                  <a:gd name="T99" fmla="*/ 37 h 244"/>
                  <a:gd name="T100" fmla="*/ 117 w 194"/>
                  <a:gd name="T101" fmla="*/ 34 h 244"/>
                  <a:gd name="T102" fmla="*/ 123 w 194"/>
                  <a:gd name="T103" fmla="*/ 28 h 244"/>
                  <a:gd name="T104" fmla="*/ 133 w 194"/>
                  <a:gd name="T105" fmla="*/ 22 h 244"/>
                  <a:gd name="T106" fmla="*/ 145 w 194"/>
                  <a:gd name="T107" fmla="*/ 16 h 244"/>
                  <a:gd name="T108" fmla="*/ 151 w 194"/>
                  <a:gd name="T109" fmla="*/ 12 h 244"/>
                  <a:gd name="T110" fmla="*/ 157 w 194"/>
                  <a:gd name="T111" fmla="*/ 9 h 244"/>
                  <a:gd name="T112" fmla="*/ 191 w 194"/>
                  <a:gd name="T113" fmla="*/ 0 h 244"/>
                  <a:gd name="T114" fmla="*/ 194 w 194"/>
                  <a:gd name="T115" fmla="*/ 3 h 244"/>
                  <a:gd name="T116" fmla="*/ 194 w 194"/>
                  <a:gd name="T117" fmla="*/ 3 h 244"/>
                  <a:gd name="T118" fmla="*/ 194 w 194"/>
                  <a:gd name="T119" fmla="*/ 3 h 244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94"/>
                  <a:gd name="T181" fmla="*/ 0 h 244"/>
                  <a:gd name="T182" fmla="*/ 194 w 194"/>
                  <a:gd name="T183" fmla="*/ 244 h 244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94" h="244">
                    <a:moveTo>
                      <a:pt x="194" y="3"/>
                    </a:moveTo>
                    <a:lnTo>
                      <a:pt x="179" y="12"/>
                    </a:lnTo>
                    <a:lnTo>
                      <a:pt x="164" y="19"/>
                    </a:lnTo>
                    <a:lnTo>
                      <a:pt x="148" y="25"/>
                    </a:lnTo>
                    <a:lnTo>
                      <a:pt x="142" y="28"/>
                    </a:lnTo>
                    <a:lnTo>
                      <a:pt x="136" y="34"/>
                    </a:lnTo>
                    <a:lnTo>
                      <a:pt x="120" y="37"/>
                    </a:lnTo>
                    <a:lnTo>
                      <a:pt x="114" y="40"/>
                    </a:lnTo>
                    <a:lnTo>
                      <a:pt x="108" y="46"/>
                    </a:lnTo>
                    <a:lnTo>
                      <a:pt x="105" y="53"/>
                    </a:lnTo>
                    <a:lnTo>
                      <a:pt x="99" y="56"/>
                    </a:lnTo>
                    <a:lnTo>
                      <a:pt x="93" y="62"/>
                    </a:lnTo>
                    <a:lnTo>
                      <a:pt x="86" y="65"/>
                    </a:lnTo>
                    <a:lnTo>
                      <a:pt x="80" y="71"/>
                    </a:lnTo>
                    <a:lnTo>
                      <a:pt x="74" y="74"/>
                    </a:lnTo>
                    <a:lnTo>
                      <a:pt x="65" y="84"/>
                    </a:lnTo>
                    <a:lnTo>
                      <a:pt x="62" y="96"/>
                    </a:lnTo>
                    <a:lnTo>
                      <a:pt x="59" y="121"/>
                    </a:lnTo>
                    <a:lnTo>
                      <a:pt x="55" y="133"/>
                    </a:lnTo>
                    <a:lnTo>
                      <a:pt x="49" y="161"/>
                    </a:lnTo>
                    <a:lnTo>
                      <a:pt x="43" y="173"/>
                    </a:lnTo>
                    <a:lnTo>
                      <a:pt x="40" y="182"/>
                    </a:lnTo>
                    <a:lnTo>
                      <a:pt x="37" y="192"/>
                    </a:lnTo>
                    <a:lnTo>
                      <a:pt x="31" y="201"/>
                    </a:lnTo>
                    <a:lnTo>
                      <a:pt x="25" y="210"/>
                    </a:lnTo>
                    <a:lnTo>
                      <a:pt x="21" y="219"/>
                    </a:lnTo>
                    <a:lnTo>
                      <a:pt x="9" y="241"/>
                    </a:lnTo>
                    <a:lnTo>
                      <a:pt x="6" y="244"/>
                    </a:lnTo>
                    <a:lnTo>
                      <a:pt x="3" y="244"/>
                    </a:lnTo>
                    <a:lnTo>
                      <a:pt x="0" y="235"/>
                    </a:lnTo>
                    <a:lnTo>
                      <a:pt x="3" y="226"/>
                    </a:lnTo>
                    <a:lnTo>
                      <a:pt x="9" y="216"/>
                    </a:lnTo>
                    <a:lnTo>
                      <a:pt x="15" y="207"/>
                    </a:lnTo>
                    <a:lnTo>
                      <a:pt x="18" y="198"/>
                    </a:lnTo>
                    <a:lnTo>
                      <a:pt x="31" y="179"/>
                    </a:lnTo>
                    <a:lnTo>
                      <a:pt x="37" y="158"/>
                    </a:lnTo>
                    <a:lnTo>
                      <a:pt x="43" y="130"/>
                    </a:lnTo>
                    <a:lnTo>
                      <a:pt x="43" y="118"/>
                    </a:lnTo>
                    <a:lnTo>
                      <a:pt x="46" y="105"/>
                    </a:lnTo>
                    <a:lnTo>
                      <a:pt x="52" y="93"/>
                    </a:lnTo>
                    <a:lnTo>
                      <a:pt x="62" y="80"/>
                    </a:lnTo>
                    <a:lnTo>
                      <a:pt x="65" y="77"/>
                    </a:lnTo>
                    <a:lnTo>
                      <a:pt x="71" y="71"/>
                    </a:lnTo>
                    <a:lnTo>
                      <a:pt x="77" y="68"/>
                    </a:lnTo>
                    <a:lnTo>
                      <a:pt x="83" y="62"/>
                    </a:lnTo>
                    <a:lnTo>
                      <a:pt x="89" y="59"/>
                    </a:lnTo>
                    <a:lnTo>
                      <a:pt x="96" y="53"/>
                    </a:lnTo>
                    <a:lnTo>
                      <a:pt x="102" y="50"/>
                    </a:lnTo>
                    <a:lnTo>
                      <a:pt x="108" y="43"/>
                    </a:lnTo>
                    <a:lnTo>
                      <a:pt x="111" y="37"/>
                    </a:lnTo>
                    <a:lnTo>
                      <a:pt x="117" y="34"/>
                    </a:lnTo>
                    <a:lnTo>
                      <a:pt x="123" y="28"/>
                    </a:lnTo>
                    <a:lnTo>
                      <a:pt x="133" y="22"/>
                    </a:lnTo>
                    <a:lnTo>
                      <a:pt x="145" y="16"/>
                    </a:lnTo>
                    <a:lnTo>
                      <a:pt x="151" y="12"/>
                    </a:lnTo>
                    <a:lnTo>
                      <a:pt x="157" y="9"/>
                    </a:lnTo>
                    <a:lnTo>
                      <a:pt x="191" y="0"/>
                    </a:lnTo>
                    <a:lnTo>
                      <a:pt x="194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51" name="Freeform 113"/>
              <p:cNvSpPr>
                <a:spLocks/>
              </p:cNvSpPr>
              <p:nvPr/>
            </p:nvSpPr>
            <p:spPr bwMode="auto">
              <a:xfrm>
                <a:off x="2146" y="1302"/>
                <a:ext cx="161" cy="68"/>
              </a:xfrm>
              <a:custGeom>
                <a:avLst/>
                <a:gdLst>
                  <a:gd name="T0" fmla="*/ 3 w 161"/>
                  <a:gd name="T1" fmla="*/ 0 h 68"/>
                  <a:gd name="T2" fmla="*/ 9 w 161"/>
                  <a:gd name="T3" fmla="*/ 9 h 68"/>
                  <a:gd name="T4" fmla="*/ 19 w 161"/>
                  <a:gd name="T5" fmla="*/ 15 h 68"/>
                  <a:gd name="T6" fmla="*/ 37 w 161"/>
                  <a:gd name="T7" fmla="*/ 19 h 68"/>
                  <a:gd name="T8" fmla="*/ 80 w 161"/>
                  <a:gd name="T9" fmla="*/ 19 h 68"/>
                  <a:gd name="T10" fmla="*/ 108 w 161"/>
                  <a:gd name="T11" fmla="*/ 25 h 68"/>
                  <a:gd name="T12" fmla="*/ 120 w 161"/>
                  <a:gd name="T13" fmla="*/ 31 h 68"/>
                  <a:gd name="T14" fmla="*/ 133 w 161"/>
                  <a:gd name="T15" fmla="*/ 40 h 68"/>
                  <a:gd name="T16" fmla="*/ 142 w 161"/>
                  <a:gd name="T17" fmla="*/ 46 h 68"/>
                  <a:gd name="T18" fmla="*/ 148 w 161"/>
                  <a:gd name="T19" fmla="*/ 52 h 68"/>
                  <a:gd name="T20" fmla="*/ 154 w 161"/>
                  <a:gd name="T21" fmla="*/ 59 h 68"/>
                  <a:gd name="T22" fmla="*/ 161 w 161"/>
                  <a:gd name="T23" fmla="*/ 65 h 68"/>
                  <a:gd name="T24" fmla="*/ 161 w 161"/>
                  <a:gd name="T25" fmla="*/ 68 h 68"/>
                  <a:gd name="T26" fmla="*/ 161 w 161"/>
                  <a:gd name="T27" fmla="*/ 68 h 68"/>
                  <a:gd name="T28" fmla="*/ 151 w 161"/>
                  <a:gd name="T29" fmla="*/ 62 h 68"/>
                  <a:gd name="T30" fmla="*/ 145 w 161"/>
                  <a:gd name="T31" fmla="*/ 59 h 68"/>
                  <a:gd name="T32" fmla="*/ 127 w 161"/>
                  <a:gd name="T33" fmla="*/ 49 h 68"/>
                  <a:gd name="T34" fmla="*/ 117 w 161"/>
                  <a:gd name="T35" fmla="*/ 40 h 68"/>
                  <a:gd name="T36" fmla="*/ 105 w 161"/>
                  <a:gd name="T37" fmla="*/ 34 h 68"/>
                  <a:gd name="T38" fmla="*/ 93 w 161"/>
                  <a:gd name="T39" fmla="*/ 31 h 68"/>
                  <a:gd name="T40" fmla="*/ 80 w 161"/>
                  <a:gd name="T41" fmla="*/ 28 h 68"/>
                  <a:gd name="T42" fmla="*/ 34 w 161"/>
                  <a:gd name="T43" fmla="*/ 28 h 68"/>
                  <a:gd name="T44" fmla="*/ 15 w 161"/>
                  <a:gd name="T45" fmla="*/ 19 h 68"/>
                  <a:gd name="T46" fmla="*/ 0 w 161"/>
                  <a:gd name="T47" fmla="*/ 3 h 68"/>
                  <a:gd name="T48" fmla="*/ 0 w 161"/>
                  <a:gd name="T49" fmla="*/ 0 h 68"/>
                  <a:gd name="T50" fmla="*/ 3 w 161"/>
                  <a:gd name="T51" fmla="*/ 0 h 68"/>
                  <a:gd name="T52" fmla="*/ 3 w 161"/>
                  <a:gd name="T53" fmla="*/ 0 h 68"/>
                  <a:gd name="T54" fmla="*/ 3 w 161"/>
                  <a:gd name="T55" fmla="*/ 0 h 6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61"/>
                  <a:gd name="T85" fmla="*/ 0 h 68"/>
                  <a:gd name="T86" fmla="*/ 161 w 161"/>
                  <a:gd name="T87" fmla="*/ 68 h 68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61" h="68">
                    <a:moveTo>
                      <a:pt x="3" y="0"/>
                    </a:moveTo>
                    <a:lnTo>
                      <a:pt x="9" y="9"/>
                    </a:lnTo>
                    <a:lnTo>
                      <a:pt x="19" y="15"/>
                    </a:lnTo>
                    <a:lnTo>
                      <a:pt x="37" y="19"/>
                    </a:lnTo>
                    <a:lnTo>
                      <a:pt x="80" y="19"/>
                    </a:lnTo>
                    <a:lnTo>
                      <a:pt x="108" y="25"/>
                    </a:lnTo>
                    <a:lnTo>
                      <a:pt x="120" y="31"/>
                    </a:lnTo>
                    <a:lnTo>
                      <a:pt x="133" y="40"/>
                    </a:lnTo>
                    <a:lnTo>
                      <a:pt x="142" y="46"/>
                    </a:lnTo>
                    <a:lnTo>
                      <a:pt x="148" y="52"/>
                    </a:lnTo>
                    <a:lnTo>
                      <a:pt x="154" y="59"/>
                    </a:lnTo>
                    <a:lnTo>
                      <a:pt x="161" y="65"/>
                    </a:lnTo>
                    <a:lnTo>
                      <a:pt x="161" y="68"/>
                    </a:lnTo>
                    <a:lnTo>
                      <a:pt x="151" y="62"/>
                    </a:lnTo>
                    <a:lnTo>
                      <a:pt x="145" y="59"/>
                    </a:lnTo>
                    <a:lnTo>
                      <a:pt x="127" y="49"/>
                    </a:lnTo>
                    <a:lnTo>
                      <a:pt x="117" y="40"/>
                    </a:lnTo>
                    <a:lnTo>
                      <a:pt x="105" y="34"/>
                    </a:lnTo>
                    <a:lnTo>
                      <a:pt x="93" y="31"/>
                    </a:lnTo>
                    <a:lnTo>
                      <a:pt x="80" y="28"/>
                    </a:lnTo>
                    <a:lnTo>
                      <a:pt x="34" y="28"/>
                    </a:lnTo>
                    <a:lnTo>
                      <a:pt x="15" y="19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52" name="Freeform 114"/>
              <p:cNvSpPr>
                <a:spLocks/>
              </p:cNvSpPr>
              <p:nvPr/>
            </p:nvSpPr>
            <p:spPr bwMode="auto">
              <a:xfrm>
                <a:off x="2134" y="1243"/>
                <a:ext cx="89" cy="31"/>
              </a:xfrm>
              <a:custGeom>
                <a:avLst/>
                <a:gdLst>
                  <a:gd name="T0" fmla="*/ 0 w 89"/>
                  <a:gd name="T1" fmla="*/ 28 h 31"/>
                  <a:gd name="T2" fmla="*/ 9 w 89"/>
                  <a:gd name="T3" fmla="*/ 19 h 31"/>
                  <a:gd name="T4" fmla="*/ 15 w 89"/>
                  <a:gd name="T5" fmla="*/ 13 h 31"/>
                  <a:gd name="T6" fmla="*/ 21 w 89"/>
                  <a:gd name="T7" fmla="*/ 10 h 31"/>
                  <a:gd name="T8" fmla="*/ 27 w 89"/>
                  <a:gd name="T9" fmla="*/ 3 h 31"/>
                  <a:gd name="T10" fmla="*/ 58 w 89"/>
                  <a:gd name="T11" fmla="*/ 0 h 31"/>
                  <a:gd name="T12" fmla="*/ 86 w 89"/>
                  <a:gd name="T13" fmla="*/ 10 h 31"/>
                  <a:gd name="T14" fmla="*/ 89 w 89"/>
                  <a:gd name="T15" fmla="*/ 13 h 31"/>
                  <a:gd name="T16" fmla="*/ 86 w 89"/>
                  <a:gd name="T17" fmla="*/ 13 h 31"/>
                  <a:gd name="T18" fmla="*/ 71 w 89"/>
                  <a:gd name="T19" fmla="*/ 10 h 31"/>
                  <a:gd name="T20" fmla="*/ 58 w 89"/>
                  <a:gd name="T21" fmla="*/ 10 h 31"/>
                  <a:gd name="T22" fmla="*/ 34 w 89"/>
                  <a:gd name="T23" fmla="*/ 13 h 31"/>
                  <a:gd name="T24" fmla="*/ 6 w 89"/>
                  <a:gd name="T25" fmla="*/ 31 h 31"/>
                  <a:gd name="T26" fmla="*/ 0 w 89"/>
                  <a:gd name="T27" fmla="*/ 31 h 31"/>
                  <a:gd name="T28" fmla="*/ 0 w 89"/>
                  <a:gd name="T29" fmla="*/ 28 h 31"/>
                  <a:gd name="T30" fmla="*/ 0 w 89"/>
                  <a:gd name="T31" fmla="*/ 28 h 31"/>
                  <a:gd name="T32" fmla="*/ 0 w 89"/>
                  <a:gd name="T33" fmla="*/ 28 h 31"/>
                  <a:gd name="T34" fmla="*/ 0 w 89"/>
                  <a:gd name="T35" fmla="*/ 28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89"/>
                  <a:gd name="T55" fmla="*/ 0 h 31"/>
                  <a:gd name="T56" fmla="*/ 89 w 8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89" h="31">
                    <a:moveTo>
                      <a:pt x="0" y="28"/>
                    </a:moveTo>
                    <a:lnTo>
                      <a:pt x="9" y="19"/>
                    </a:lnTo>
                    <a:lnTo>
                      <a:pt x="15" y="13"/>
                    </a:lnTo>
                    <a:lnTo>
                      <a:pt x="21" y="10"/>
                    </a:lnTo>
                    <a:lnTo>
                      <a:pt x="27" y="3"/>
                    </a:lnTo>
                    <a:lnTo>
                      <a:pt x="58" y="0"/>
                    </a:lnTo>
                    <a:lnTo>
                      <a:pt x="86" y="10"/>
                    </a:lnTo>
                    <a:lnTo>
                      <a:pt x="89" y="13"/>
                    </a:lnTo>
                    <a:lnTo>
                      <a:pt x="86" y="13"/>
                    </a:lnTo>
                    <a:lnTo>
                      <a:pt x="71" y="10"/>
                    </a:lnTo>
                    <a:lnTo>
                      <a:pt x="58" y="10"/>
                    </a:lnTo>
                    <a:lnTo>
                      <a:pt x="34" y="13"/>
                    </a:lnTo>
                    <a:lnTo>
                      <a:pt x="6" y="31"/>
                    </a:lnTo>
                    <a:lnTo>
                      <a:pt x="0" y="31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53" name="Freeform 115"/>
              <p:cNvSpPr>
                <a:spLocks/>
              </p:cNvSpPr>
              <p:nvPr/>
            </p:nvSpPr>
            <p:spPr bwMode="auto">
              <a:xfrm>
                <a:off x="2118" y="1302"/>
                <a:ext cx="90" cy="148"/>
              </a:xfrm>
              <a:custGeom>
                <a:avLst/>
                <a:gdLst>
                  <a:gd name="T0" fmla="*/ 6 w 90"/>
                  <a:gd name="T1" fmla="*/ 0 h 148"/>
                  <a:gd name="T2" fmla="*/ 9 w 90"/>
                  <a:gd name="T3" fmla="*/ 12 h 148"/>
                  <a:gd name="T4" fmla="*/ 16 w 90"/>
                  <a:gd name="T5" fmla="*/ 25 h 148"/>
                  <a:gd name="T6" fmla="*/ 22 w 90"/>
                  <a:gd name="T7" fmla="*/ 34 h 148"/>
                  <a:gd name="T8" fmla="*/ 28 w 90"/>
                  <a:gd name="T9" fmla="*/ 43 h 148"/>
                  <a:gd name="T10" fmla="*/ 34 w 90"/>
                  <a:gd name="T11" fmla="*/ 52 h 148"/>
                  <a:gd name="T12" fmla="*/ 40 w 90"/>
                  <a:gd name="T13" fmla="*/ 59 h 148"/>
                  <a:gd name="T14" fmla="*/ 47 w 90"/>
                  <a:gd name="T15" fmla="*/ 71 h 148"/>
                  <a:gd name="T16" fmla="*/ 56 w 90"/>
                  <a:gd name="T17" fmla="*/ 80 h 148"/>
                  <a:gd name="T18" fmla="*/ 65 w 90"/>
                  <a:gd name="T19" fmla="*/ 96 h 148"/>
                  <a:gd name="T20" fmla="*/ 71 w 90"/>
                  <a:gd name="T21" fmla="*/ 108 h 148"/>
                  <a:gd name="T22" fmla="*/ 77 w 90"/>
                  <a:gd name="T23" fmla="*/ 120 h 148"/>
                  <a:gd name="T24" fmla="*/ 80 w 90"/>
                  <a:gd name="T25" fmla="*/ 130 h 148"/>
                  <a:gd name="T26" fmla="*/ 84 w 90"/>
                  <a:gd name="T27" fmla="*/ 136 h 148"/>
                  <a:gd name="T28" fmla="*/ 90 w 90"/>
                  <a:gd name="T29" fmla="*/ 142 h 148"/>
                  <a:gd name="T30" fmla="*/ 90 w 90"/>
                  <a:gd name="T31" fmla="*/ 148 h 148"/>
                  <a:gd name="T32" fmla="*/ 84 w 90"/>
                  <a:gd name="T33" fmla="*/ 148 h 148"/>
                  <a:gd name="T34" fmla="*/ 74 w 90"/>
                  <a:gd name="T35" fmla="*/ 145 h 148"/>
                  <a:gd name="T36" fmla="*/ 65 w 90"/>
                  <a:gd name="T37" fmla="*/ 130 h 148"/>
                  <a:gd name="T38" fmla="*/ 59 w 90"/>
                  <a:gd name="T39" fmla="*/ 117 h 148"/>
                  <a:gd name="T40" fmla="*/ 53 w 90"/>
                  <a:gd name="T41" fmla="*/ 102 h 148"/>
                  <a:gd name="T42" fmla="*/ 50 w 90"/>
                  <a:gd name="T43" fmla="*/ 96 h 148"/>
                  <a:gd name="T44" fmla="*/ 43 w 90"/>
                  <a:gd name="T45" fmla="*/ 86 h 148"/>
                  <a:gd name="T46" fmla="*/ 37 w 90"/>
                  <a:gd name="T47" fmla="*/ 77 h 148"/>
                  <a:gd name="T48" fmla="*/ 31 w 90"/>
                  <a:gd name="T49" fmla="*/ 68 h 148"/>
                  <a:gd name="T50" fmla="*/ 22 w 90"/>
                  <a:gd name="T51" fmla="*/ 46 h 148"/>
                  <a:gd name="T52" fmla="*/ 16 w 90"/>
                  <a:gd name="T53" fmla="*/ 37 h 148"/>
                  <a:gd name="T54" fmla="*/ 13 w 90"/>
                  <a:gd name="T55" fmla="*/ 28 h 148"/>
                  <a:gd name="T56" fmla="*/ 6 w 90"/>
                  <a:gd name="T57" fmla="*/ 15 h 148"/>
                  <a:gd name="T58" fmla="*/ 0 w 90"/>
                  <a:gd name="T59" fmla="*/ 3 h 148"/>
                  <a:gd name="T60" fmla="*/ 3 w 90"/>
                  <a:gd name="T61" fmla="*/ 0 h 148"/>
                  <a:gd name="T62" fmla="*/ 6 w 90"/>
                  <a:gd name="T63" fmla="*/ 0 h 148"/>
                  <a:gd name="T64" fmla="*/ 6 w 90"/>
                  <a:gd name="T65" fmla="*/ 0 h 148"/>
                  <a:gd name="T66" fmla="*/ 6 w 90"/>
                  <a:gd name="T67" fmla="*/ 0 h 14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0"/>
                  <a:gd name="T103" fmla="*/ 0 h 148"/>
                  <a:gd name="T104" fmla="*/ 90 w 90"/>
                  <a:gd name="T105" fmla="*/ 148 h 148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0" h="148">
                    <a:moveTo>
                      <a:pt x="6" y="0"/>
                    </a:moveTo>
                    <a:lnTo>
                      <a:pt x="9" y="12"/>
                    </a:lnTo>
                    <a:lnTo>
                      <a:pt x="16" y="25"/>
                    </a:lnTo>
                    <a:lnTo>
                      <a:pt x="22" y="34"/>
                    </a:lnTo>
                    <a:lnTo>
                      <a:pt x="28" y="43"/>
                    </a:lnTo>
                    <a:lnTo>
                      <a:pt x="34" y="52"/>
                    </a:lnTo>
                    <a:lnTo>
                      <a:pt x="40" y="59"/>
                    </a:lnTo>
                    <a:lnTo>
                      <a:pt x="47" y="71"/>
                    </a:lnTo>
                    <a:lnTo>
                      <a:pt x="56" y="80"/>
                    </a:lnTo>
                    <a:lnTo>
                      <a:pt x="65" y="96"/>
                    </a:lnTo>
                    <a:lnTo>
                      <a:pt x="71" y="108"/>
                    </a:lnTo>
                    <a:lnTo>
                      <a:pt x="77" y="120"/>
                    </a:lnTo>
                    <a:lnTo>
                      <a:pt x="80" y="130"/>
                    </a:lnTo>
                    <a:lnTo>
                      <a:pt x="84" y="136"/>
                    </a:lnTo>
                    <a:lnTo>
                      <a:pt x="90" y="142"/>
                    </a:lnTo>
                    <a:lnTo>
                      <a:pt x="90" y="148"/>
                    </a:lnTo>
                    <a:lnTo>
                      <a:pt x="84" y="148"/>
                    </a:lnTo>
                    <a:lnTo>
                      <a:pt x="74" y="145"/>
                    </a:lnTo>
                    <a:lnTo>
                      <a:pt x="65" y="130"/>
                    </a:lnTo>
                    <a:lnTo>
                      <a:pt x="59" y="117"/>
                    </a:lnTo>
                    <a:lnTo>
                      <a:pt x="53" y="102"/>
                    </a:lnTo>
                    <a:lnTo>
                      <a:pt x="50" y="96"/>
                    </a:lnTo>
                    <a:lnTo>
                      <a:pt x="43" y="86"/>
                    </a:lnTo>
                    <a:lnTo>
                      <a:pt x="37" y="77"/>
                    </a:lnTo>
                    <a:lnTo>
                      <a:pt x="31" y="68"/>
                    </a:lnTo>
                    <a:lnTo>
                      <a:pt x="22" y="46"/>
                    </a:lnTo>
                    <a:lnTo>
                      <a:pt x="16" y="37"/>
                    </a:lnTo>
                    <a:lnTo>
                      <a:pt x="13" y="28"/>
                    </a:lnTo>
                    <a:lnTo>
                      <a:pt x="6" y="15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54" name="Freeform 116"/>
              <p:cNvSpPr>
                <a:spLocks/>
              </p:cNvSpPr>
              <p:nvPr/>
            </p:nvSpPr>
            <p:spPr bwMode="auto">
              <a:xfrm>
                <a:off x="2109" y="1385"/>
                <a:ext cx="62" cy="56"/>
              </a:xfrm>
              <a:custGeom>
                <a:avLst/>
                <a:gdLst>
                  <a:gd name="T0" fmla="*/ 62 w 62"/>
                  <a:gd name="T1" fmla="*/ 3 h 56"/>
                  <a:gd name="T2" fmla="*/ 49 w 62"/>
                  <a:gd name="T3" fmla="*/ 10 h 56"/>
                  <a:gd name="T4" fmla="*/ 43 w 62"/>
                  <a:gd name="T5" fmla="*/ 16 h 56"/>
                  <a:gd name="T6" fmla="*/ 40 w 62"/>
                  <a:gd name="T7" fmla="*/ 25 h 56"/>
                  <a:gd name="T8" fmla="*/ 34 w 62"/>
                  <a:gd name="T9" fmla="*/ 37 h 56"/>
                  <a:gd name="T10" fmla="*/ 28 w 62"/>
                  <a:gd name="T11" fmla="*/ 44 h 56"/>
                  <a:gd name="T12" fmla="*/ 18 w 62"/>
                  <a:gd name="T13" fmla="*/ 47 h 56"/>
                  <a:gd name="T14" fmla="*/ 3 w 62"/>
                  <a:gd name="T15" fmla="*/ 56 h 56"/>
                  <a:gd name="T16" fmla="*/ 0 w 62"/>
                  <a:gd name="T17" fmla="*/ 56 h 56"/>
                  <a:gd name="T18" fmla="*/ 0 w 62"/>
                  <a:gd name="T19" fmla="*/ 53 h 56"/>
                  <a:gd name="T20" fmla="*/ 12 w 62"/>
                  <a:gd name="T21" fmla="*/ 41 h 56"/>
                  <a:gd name="T22" fmla="*/ 25 w 62"/>
                  <a:gd name="T23" fmla="*/ 28 h 56"/>
                  <a:gd name="T24" fmla="*/ 31 w 62"/>
                  <a:gd name="T25" fmla="*/ 19 h 56"/>
                  <a:gd name="T26" fmla="*/ 40 w 62"/>
                  <a:gd name="T27" fmla="*/ 10 h 56"/>
                  <a:gd name="T28" fmla="*/ 46 w 62"/>
                  <a:gd name="T29" fmla="*/ 3 h 56"/>
                  <a:gd name="T30" fmla="*/ 59 w 62"/>
                  <a:gd name="T31" fmla="*/ 0 h 56"/>
                  <a:gd name="T32" fmla="*/ 62 w 62"/>
                  <a:gd name="T33" fmla="*/ 3 h 56"/>
                  <a:gd name="T34" fmla="*/ 62 w 62"/>
                  <a:gd name="T35" fmla="*/ 3 h 56"/>
                  <a:gd name="T36" fmla="*/ 62 w 62"/>
                  <a:gd name="T37" fmla="*/ 3 h 5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2"/>
                  <a:gd name="T58" fmla="*/ 0 h 56"/>
                  <a:gd name="T59" fmla="*/ 62 w 62"/>
                  <a:gd name="T60" fmla="*/ 56 h 5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2" h="56">
                    <a:moveTo>
                      <a:pt x="62" y="3"/>
                    </a:moveTo>
                    <a:lnTo>
                      <a:pt x="49" y="10"/>
                    </a:lnTo>
                    <a:lnTo>
                      <a:pt x="43" y="16"/>
                    </a:lnTo>
                    <a:lnTo>
                      <a:pt x="40" y="25"/>
                    </a:lnTo>
                    <a:lnTo>
                      <a:pt x="34" y="37"/>
                    </a:lnTo>
                    <a:lnTo>
                      <a:pt x="28" y="44"/>
                    </a:lnTo>
                    <a:lnTo>
                      <a:pt x="18" y="47"/>
                    </a:lnTo>
                    <a:lnTo>
                      <a:pt x="3" y="56"/>
                    </a:lnTo>
                    <a:lnTo>
                      <a:pt x="0" y="56"/>
                    </a:lnTo>
                    <a:lnTo>
                      <a:pt x="0" y="53"/>
                    </a:lnTo>
                    <a:lnTo>
                      <a:pt x="12" y="41"/>
                    </a:lnTo>
                    <a:lnTo>
                      <a:pt x="25" y="28"/>
                    </a:lnTo>
                    <a:lnTo>
                      <a:pt x="31" y="19"/>
                    </a:lnTo>
                    <a:lnTo>
                      <a:pt x="40" y="10"/>
                    </a:lnTo>
                    <a:lnTo>
                      <a:pt x="46" y="3"/>
                    </a:lnTo>
                    <a:lnTo>
                      <a:pt x="59" y="0"/>
                    </a:lnTo>
                    <a:lnTo>
                      <a:pt x="62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55" name="Freeform 117"/>
              <p:cNvSpPr>
                <a:spLocks/>
              </p:cNvSpPr>
              <p:nvPr/>
            </p:nvSpPr>
            <p:spPr bwMode="auto">
              <a:xfrm>
                <a:off x="2409" y="1191"/>
                <a:ext cx="117" cy="160"/>
              </a:xfrm>
              <a:custGeom>
                <a:avLst/>
                <a:gdLst>
                  <a:gd name="T0" fmla="*/ 3 w 117"/>
                  <a:gd name="T1" fmla="*/ 0 h 160"/>
                  <a:gd name="T2" fmla="*/ 21 w 117"/>
                  <a:gd name="T3" fmla="*/ 9 h 160"/>
                  <a:gd name="T4" fmla="*/ 27 w 117"/>
                  <a:gd name="T5" fmla="*/ 15 h 160"/>
                  <a:gd name="T6" fmla="*/ 34 w 117"/>
                  <a:gd name="T7" fmla="*/ 21 h 160"/>
                  <a:gd name="T8" fmla="*/ 43 w 117"/>
                  <a:gd name="T9" fmla="*/ 37 h 160"/>
                  <a:gd name="T10" fmla="*/ 52 w 117"/>
                  <a:gd name="T11" fmla="*/ 55 h 160"/>
                  <a:gd name="T12" fmla="*/ 55 w 117"/>
                  <a:gd name="T13" fmla="*/ 68 h 160"/>
                  <a:gd name="T14" fmla="*/ 64 w 117"/>
                  <a:gd name="T15" fmla="*/ 80 h 160"/>
                  <a:gd name="T16" fmla="*/ 68 w 117"/>
                  <a:gd name="T17" fmla="*/ 89 h 160"/>
                  <a:gd name="T18" fmla="*/ 74 w 117"/>
                  <a:gd name="T19" fmla="*/ 96 h 160"/>
                  <a:gd name="T20" fmla="*/ 80 w 117"/>
                  <a:gd name="T21" fmla="*/ 108 h 160"/>
                  <a:gd name="T22" fmla="*/ 86 w 117"/>
                  <a:gd name="T23" fmla="*/ 117 h 160"/>
                  <a:gd name="T24" fmla="*/ 95 w 117"/>
                  <a:gd name="T25" fmla="*/ 126 h 160"/>
                  <a:gd name="T26" fmla="*/ 98 w 117"/>
                  <a:gd name="T27" fmla="*/ 130 h 160"/>
                  <a:gd name="T28" fmla="*/ 105 w 117"/>
                  <a:gd name="T29" fmla="*/ 136 h 160"/>
                  <a:gd name="T30" fmla="*/ 111 w 117"/>
                  <a:gd name="T31" fmla="*/ 145 h 160"/>
                  <a:gd name="T32" fmla="*/ 117 w 117"/>
                  <a:gd name="T33" fmla="*/ 157 h 160"/>
                  <a:gd name="T34" fmla="*/ 114 w 117"/>
                  <a:gd name="T35" fmla="*/ 160 h 160"/>
                  <a:gd name="T36" fmla="*/ 111 w 117"/>
                  <a:gd name="T37" fmla="*/ 160 h 160"/>
                  <a:gd name="T38" fmla="*/ 111 w 117"/>
                  <a:gd name="T39" fmla="*/ 154 h 160"/>
                  <a:gd name="T40" fmla="*/ 105 w 117"/>
                  <a:gd name="T41" fmla="*/ 151 h 160"/>
                  <a:gd name="T42" fmla="*/ 95 w 117"/>
                  <a:gd name="T43" fmla="*/ 145 h 160"/>
                  <a:gd name="T44" fmla="*/ 77 w 117"/>
                  <a:gd name="T45" fmla="*/ 123 h 160"/>
                  <a:gd name="T46" fmla="*/ 71 w 117"/>
                  <a:gd name="T47" fmla="*/ 114 h 160"/>
                  <a:gd name="T48" fmla="*/ 64 w 117"/>
                  <a:gd name="T49" fmla="*/ 102 h 160"/>
                  <a:gd name="T50" fmla="*/ 58 w 117"/>
                  <a:gd name="T51" fmla="*/ 96 h 160"/>
                  <a:gd name="T52" fmla="*/ 55 w 117"/>
                  <a:gd name="T53" fmla="*/ 86 h 160"/>
                  <a:gd name="T54" fmla="*/ 43 w 117"/>
                  <a:gd name="T55" fmla="*/ 74 h 160"/>
                  <a:gd name="T56" fmla="*/ 37 w 117"/>
                  <a:gd name="T57" fmla="*/ 62 h 160"/>
                  <a:gd name="T58" fmla="*/ 30 w 117"/>
                  <a:gd name="T59" fmla="*/ 43 h 160"/>
                  <a:gd name="T60" fmla="*/ 24 w 117"/>
                  <a:gd name="T61" fmla="*/ 28 h 160"/>
                  <a:gd name="T62" fmla="*/ 21 w 117"/>
                  <a:gd name="T63" fmla="*/ 18 h 160"/>
                  <a:gd name="T64" fmla="*/ 15 w 117"/>
                  <a:gd name="T65" fmla="*/ 12 h 160"/>
                  <a:gd name="T66" fmla="*/ 9 w 117"/>
                  <a:gd name="T67" fmla="*/ 6 h 160"/>
                  <a:gd name="T68" fmla="*/ 3 w 117"/>
                  <a:gd name="T69" fmla="*/ 3 h 160"/>
                  <a:gd name="T70" fmla="*/ 0 w 117"/>
                  <a:gd name="T71" fmla="*/ 0 h 160"/>
                  <a:gd name="T72" fmla="*/ 3 w 117"/>
                  <a:gd name="T73" fmla="*/ 0 h 160"/>
                  <a:gd name="T74" fmla="*/ 3 w 117"/>
                  <a:gd name="T75" fmla="*/ 0 h 160"/>
                  <a:gd name="T76" fmla="*/ 3 w 117"/>
                  <a:gd name="T77" fmla="*/ 0 h 16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17"/>
                  <a:gd name="T118" fmla="*/ 0 h 160"/>
                  <a:gd name="T119" fmla="*/ 117 w 117"/>
                  <a:gd name="T120" fmla="*/ 160 h 16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17" h="160">
                    <a:moveTo>
                      <a:pt x="3" y="0"/>
                    </a:moveTo>
                    <a:lnTo>
                      <a:pt x="21" y="9"/>
                    </a:lnTo>
                    <a:lnTo>
                      <a:pt x="27" y="15"/>
                    </a:lnTo>
                    <a:lnTo>
                      <a:pt x="34" y="21"/>
                    </a:lnTo>
                    <a:lnTo>
                      <a:pt x="43" y="37"/>
                    </a:lnTo>
                    <a:lnTo>
                      <a:pt x="52" y="55"/>
                    </a:lnTo>
                    <a:lnTo>
                      <a:pt x="55" y="68"/>
                    </a:lnTo>
                    <a:lnTo>
                      <a:pt x="64" y="80"/>
                    </a:lnTo>
                    <a:lnTo>
                      <a:pt x="68" y="89"/>
                    </a:lnTo>
                    <a:lnTo>
                      <a:pt x="74" y="96"/>
                    </a:lnTo>
                    <a:lnTo>
                      <a:pt x="80" y="108"/>
                    </a:lnTo>
                    <a:lnTo>
                      <a:pt x="86" y="117"/>
                    </a:lnTo>
                    <a:lnTo>
                      <a:pt x="95" y="126"/>
                    </a:lnTo>
                    <a:lnTo>
                      <a:pt x="98" y="130"/>
                    </a:lnTo>
                    <a:lnTo>
                      <a:pt x="105" y="136"/>
                    </a:lnTo>
                    <a:lnTo>
                      <a:pt x="111" y="145"/>
                    </a:lnTo>
                    <a:lnTo>
                      <a:pt x="117" y="157"/>
                    </a:lnTo>
                    <a:lnTo>
                      <a:pt x="114" y="160"/>
                    </a:lnTo>
                    <a:lnTo>
                      <a:pt x="111" y="160"/>
                    </a:lnTo>
                    <a:lnTo>
                      <a:pt x="111" y="154"/>
                    </a:lnTo>
                    <a:lnTo>
                      <a:pt x="105" y="151"/>
                    </a:lnTo>
                    <a:lnTo>
                      <a:pt x="95" y="145"/>
                    </a:lnTo>
                    <a:lnTo>
                      <a:pt x="77" y="123"/>
                    </a:lnTo>
                    <a:lnTo>
                      <a:pt x="71" y="114"/>
                    </a:lnTo>
                    <a:lnTo>
                      <a:pt x="64" y="102"/>
                    </a:lnTo>
                    <a:lnTo>
                      <a:pt x="58" y="96"/>
                    </a:lnTo>
                    <a:lnTo>
                      <a:pt x="55" y="86"/>
                    </a:lnTo>
                    <a:lnTo>
                      <a:pt x="43" y="74"/>
                    </a:lnTo>
                    <a:lnTo>
                      <a:pt x="37" y="62"/>
                    </a:lnTo>
                    <a:lnTo>
                      <a:pt x="30" y="43"/>
                    </a:lnTo>
                    <a:lnTo>
                      <a:pt x="24" y="28"/>
                    </a:lnTo>
                    <a:lnTo>
                      <a:pt x="21" y="18"/>
                    </a:lnTo>
                    <a:lnTo>
                      <a:pt x="15" y="12"/>
                    </a:lnTo>
                    <a:lnTo>
                      <a:pt x="9" y="6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56" name="Freeform 118"/>
              <p:cNvSpPr>
                <a:spLocks/>
              </p:cNvSpPr>
              <p:nvPr/>
            </p:nvSpPr>
            <p:spPr bwMode="auto">
              <a:xfrm>
                <a:off x="2341" y="1287"/>
                <a:ext cx="24" cy="27"/>
              </a:xfrm>
              <a:custGeom>
                <a:avLst/>
                <a:gdLst>
                  <a:gd name="T0" fmla="*/ 24 w 24"/>
                  <a:gd name="T1" fmla="*/ 0 h 27"/>
                  <a:gd name="T2" fmla="*/ 24 w 24"/>
                  <a:gd name="T3" fmla="*/ 9 h 27"/>
                  <a:gd name="T4" fmla="*/ 24 w 24"/>
                  <a:gd name="T5" fmla="*/ 15 h 27"/>
                  <a:gd name="T6" fmla="*/ 18 w 24"/>
                  <a:gd name="T7" fmla="*/ 21 h 27"/>
                  <a:gd name="T8" fmla="*/ 12 w 24"/>
                  <a:gd name="T9" fmla="*/ 24 h 27"/>
                  <a:gd name="T10" fmla="*/ 6 w 24"/>
                  <a:gd name="T11" fmla="*/ 27 h 27"/>
                  <a:gd name="T12" fmla="*/ 0 w 24"/>
                  <a:gd name="T13" fmla="*/ 27 h 27"/>
                  <a:gd name="T14" fmla="*/ 3 w 24"/>
                  <a:gd name="T15" fmla="*/ 21 h 27"/>
                  <a:gd name="T16" fmla="*/ 9 w 24"/>
                  <a:gd name="T17" fmla="*/ 15 h 27"/>
                  <a:gd name="T18" fmla="*/ 18 w 24"/>
                  <a:gd name="T19" fmla="*/ 9 h 27"/>
                  <a:gd name="T20" fmla="*/ 21 w 24"/>
                  <a:gd name="T21" fmla="*/ 0 h 27"/>
                  <a:gd name="T22" fmla="*/ 21 w 24"/>
                  <a:gd name="T23" fmla="*/ 0 h 27"/>
                  <a:gd name="T24" fmla="*/ 24 w 24"/>
                  <a:gd name="T25" fmla="*/ 0 h 27"/>
                  <a:gd name="T26" fmla="*/ 24 w 24"/>
                  <a:gd name="T27" fmla="*/ 0 h 27"/>
                  <a:gd name="T28" fmla="*/ 24 w 24"/>
                  <a:gd name="T29" fmla="*/ 0 h 2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4"/>
                  <a:gd name="T46" fmla="*/ 0 h 27"/>
                  <a:gd name="T47" fmla="*/ 24 w 24"/>
                  <a:gd name="T48" fmla="*/ 27 h 2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4" h="27">
                    <a:moveTo>
                      <a:pt x="24" y="0"/>
                    </a:moveTo>
                    <a:lnTo>
                      <a:pt x="24" y="9"/>
                    </a:lnTo>
                    <a:lnTo>
                      <a:pt x="24" y="15"/>
                    </a:lnTo>
                    <a:lnTo>
                      <a:pt x="18" y="21"/>
                    </a:lnTo>
                    <a:lnTo>
                      <a:pt x="12" y="24"/>
                    </a:lnTo>
                    <a:lnTo>
                      <a:pt x="6" y="27"/>
                    </a:lnTo>
                    <a:lnTo>
                      <a:pt x="0" y="27"/>
                    </a:lnTo>
                    <a:lnTo>
                      <a:pt x="3" y="21"/>
                    </a:lnTo>
                    <a:lnTo>
                      <a:pt x="9" y="15"/>
                    </a:lnTo>
                    <a:lnTo>
                      <a:pt x="18" y="9"/>
                    </a:lnTo>
                    <a:lnTo>
                      <a:pt x="21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57" name="Freeform 119"/>
              <p:cNvSpPr>
                <a:spLocks/>
              </p:cNvSpPr>
              <p:nvPr/>
            </p:nvSpPr>
            <p:spPr bwMode="auto">
              <a:xfrm>
                <a:off x="2362" y="1299"/>
                <a:ext cx="22" cy="15"/>
              </a:xfrm>
              <a:custGeom>
                <a:avLst/>
                <a:gdLst>
                  <a:gd name="T0" fmla="*/ 3 w 22"/>
                  <a:gd name="T1" fmla="*/ 0 h 15"/>
                  <a:gd name="T2" fmla="*/ 13 w 22"/>
                  <a:gd name="T3" fmla="*/ 6 h 15"/>
                  <a:gd name="T4" fmla="*/ 16 w 22"/>
                  <a:gd name="T5" fmla="*/ 9 h 15"/>
                  <a:gd name="T6" fmla="*/ 22 w 22"/>
                  <a:gd name="T7" fmla="*/ 12 h 15"/>
                  <a:gd name="T8" fmla="*/ 22 w 22"/>
                  <a:gd name="T9" fmla="*/ 12 h 15"/>
                  <a:gd name="T10" fmla="*/ 22 w 22"/>
                  <a:gd name="T11" fmla="*/ 15 h 15"/>
                  <a:gd name="T12" fmla="*/ 6 w 22"/>
                  <a:gd name="T13" fmla="*/ 9 h 15"/>
                  <a:gd name="T14" fmla="*/ 3 w 22"/>
                  <a:gd name="T15" fmla="*/ 3 h 15"/>
                  <a:gd name="T16" fmla="*/ 0 w 22"/>
                  <a:gd name="T17" fmla="*/ 0 h 15"/>
                  <a:gd name="T18" fmla="*/ 3 w 22"/>
                  <a:gd name="T19" fmla="*/ 0 h 15"/>
                  <a:gd name="T20" fmla="*/ 3 w 22"/>
                  <a:gd name="T21" fmla="*/ 0 h 15"/>
                  <a:gd name="T22" fmla="*/ 3 w 22"/>
                  <a:gd name="T23" fmla="*/ 0 h 1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"/>
                  <a:gd name="T37" fmla="*/ 0 h 15"/>
                  <a:gd name="T38" fmla="*/ 22 w 22"/>
                  <a:gd name="T39" fmla="*/ 15 h 1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" h="15">
                    <a:moveTo>
                      <a:pt x="3" y="0"/>
                    </a:moveTo>
                    <a:lnTo>
                      <a:pt x="13" y="6"/>
                    </a:lnTo>
                    <a:lnTo>
                      <a:pt x="16" y="9"/>
                    </a:lnTo>
                    <a:lnTo>
                      <a:pt x="22" y="12"/>
                    </a:lnTo>
                    <a:lnTo>
                      <a:pt x="22" y="15"/>
                    </a:lnTo>
                    <a:lnTo>
                      <a:pt x="6" y="9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58" name="Freeform 120"/>
              <p:cNvSpPr>
                <a:spLocks/>
              </p:cNvSpPr>
              <p:nvPr/>
            </p:nvSpPr>
            <p:spPr bwMode="auto">
              <a:xfrm>
                <a:off x="2384" y="1293"/>
                <a:ext cx="18" cy="65"/>
              </a:xfrm>
              <a:custGeom>
                <a:avLst/>
                <a:gdLst>
                  <a:gd name="T0" fmla="*/ 18 w 18"/>
                  <a:gd name="T1" fmla="*/ 3 h 65"/>
                  <a:gd name="T2" fmla="*/ 18 w 18"/>
                  <a:gd name="T3" fmla="*/ 15 h 65"/>
                  <a:gd name="T4" fmla="*/ 15 w 18"/>
                  <a:gd name="T5" fmla="*/ 31 h 65"/>
                  <a:gd name="T6" fmla="*/ 15 w 18"/>
                  <a:gd name="T7" fmla="*/ 43 h 65"/>
                  <a:gd name="T8" fmla="*/ 18 w 18"/>
                  <a:gd name="T9" fmla="*/ 61 h 65"/>
                  <a:gd name="T10" fmla="*/ 18 w 18"/>
                  <a:gd name="T11" fmla="*/ 65 h 65"/>
                  <a:gd name="T12" fmla="*/ 15 w 18"/>
                  <a:gd name="T13" fmla="*/ 61 h 65"/>
                  <a:gd name="T14" fmla="*/ 0 w 18"/>
                  <a:gd name="T15" fmla="*/ 46 h 65"/>
                  <a:gd name="T16" fmla="*/ 0 w 18"/>
                  <a:gd name="T17" fmla="*/ 28 h 65"/>
                  <a:gd name="T18" fmla="*/ 3 w 18"/>
                  <a:gd name="T19" fmla="*/ 21 h 65"/>
                  <a:gd name="T20" fmla="*/ 9 w 18"/>
                  <a:gd name="T21" fmla="*/ 15 h 65"/>
                  <a:gd name="T22" fmla="*/ 12 w 18"/>
                  <a:gd name="T23" fmla="*/ 3 h 65"/>
                  <a:gd name="T24" fmla="*/ 15 w 18"/>
                  <a:gd name="T25" fmla="*/ 0 h 65"/>
                  <a:gd name="T26" fmla="*/ 18 w 18"/>
                  <a:gd name="T27" fmla="*/ 3 h 65"/>
                  <a:gd name="T28" fmla="*/ 18 w 18"/>
                  <a:gd name="T29" fmla="*/ 3 h 65"/>
                  <a:gd name="T30" fmla="*/ 18 w 18"/>
                  <a:gd name="T31" fmla="*/ 3 h 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"/>
                  <a:gd name="T49" fmla="*/ 0 h 65"/>
                  <a:gd name="T50" fmla="*/ 18 w 18"/>
                  <a:gd name="T51" fmla="*/ 65 h 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" h="65">
                    <a:moveTo>
                      <a:pt x="18" y="3"/>
                    </a:moveTo>
                    <a:lnTo>
                      <a:pt x="18" y="15"/>
                    </a:lnTo>
                    <a:lnTo>
                      <a:pt x="15" y="31"/>
                    </a:lnTo>
                    <a:lnTo>
                      <a:pt x="15" y="43"/>
                    </a:lnTo>
                    <a:lnTo>
                      <a:pt x="18" y="61"/>
                    </a:lnTo>
                    <a:lnTo>
                      <a:pt x="18" y="65"/>
                    </a:lnTo>
                    <a:lnTo>
                      <a:pt x="15" y="61"/>
                    </a:lnTo>
                    <a:lnTo>
                      <a:pt x="0" y="46"/>
                    </a:lnTo>
                    <a:lnTo>
                      <a:pt x="0" y="28"/>
                    </a:lnTo>
                    <a:lnTo>
                      <a:pt x="3" y="21"/>
                    </a:lnTo>
                    <a:lnTo>
                      <a:pt x="9" y="15"/>
                    </a:lnTo>
                    <a:lnTo>
                      <a:pt x="12" y="3"/>
                    </a:lnTo>
                    <a:lnTo>
                      <a:pt x="15" y="0"/>
                    </a:lnTo>
                    <a:lnTo>
                      <a:pt x="18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59" name="Freeform 121"/>
              <p:cNvSpPr>
                <a:spLocks/>
              </p:cNvSpPr>
              <p:nvPr/>
            </p:nvSpPr>
            <p:spPr bwMode="auto">
              <a:xfrm>
                <a:off x="2409" y="1345"/>
                <a:ext cx="74" cy="19"/>
              </a:xfrm>
              <a:custGeom>
                <a:avLst/>
                <a:gdLst>
                  <a:gd name="T0" fmla="*/ 0 w 74"/>
                  <a:gd name="T1" fmla="*/ 16 h 19"/>
                  <a:gd name="T2" fmla="*/ 9 w 74"/>
                  <a:gd name="T3" fmla="*/ 9 h 19"/>
                  <a:gd name="T4" fmla="*/ 15 w 74"/>
                  <a:gd name="T5" fmla="*/ 3 h 19"/>
                  <a:gd name="T6" fmla="*/ 24 w 74"/>
                  <a:gd name="T7" fmla="*/ 0 h 19"/>
                  <a:gd name="T8" fmla="*/ 34 w 74"/>
                  <a:gd name="T9" fmla="*/ 0 h 19"/>
                  <a:gd name="T10" fmla="*/ 52 w 74"/>
                  <a:gd name="T11" fmla="*/ 0 h 19"/>
                  <a:gd name="T12" fmla="*/ 61 w 74"/>
                  <a:gd name="T13" fmla="*/ 3 h 19"/>
                  <a:gd name="T14" fmla="*/ 74 w 74"/>
                  <a:gd name="T15" fmla="*/ 3 h 19"/>
                  <a:gd name="T16" fmla="*/ 74 w 74"/>
                  <a:gd name="T17" fmla="*/ 6 h 19"/>
                  <a:gd name="T18" fmla="*/ 74 w 74"/>
                  <a:gd name="T19" fmla="*/ 6 h 19"/>
                  <a:gd name="T20" fmla="*/ 61 w 74"/>
                  <a:gd name="T21" fmla="*/ 13 h 19"/>
                  <a:gd name="T22" fmla="*/ 49 w 74"/>
                  <a:gd name="T23" fmla="*/ 13 h 19"/>
                  <a:gd name="T24" fmla="*/ 34 w 74"/>
                  <a:gd name="T25" fmla="*/ 9 h 19"/>
                  <a:gd name="T26" fmla="*/ 18 w 74"/>
                  <a:gd name="T27" fmla="*/ 9 h 19"/>
                  <a:gd name="T28" fmla="*/ 3 w 74"/>
                  <a:gd name="T29" fmla="*/ 19 h 19"/>
                  <a:gd name="T30" fmla="*/ 0 w 74"/>
                  <a:gd name="T31" fmla="*/ 16 h 19"/>
                  <a:gd name="T32" fmla="*/ 0 w 74"/>
                  <a:gd name="T33" fmla="*/ 16 h 19"/>
                  <a:gd name="T34" fmla="*/ 0 w 74"/>
                  <a:gd name="T35" fmla="*/ 16 h 1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4"/>
                  <a:gd name="T55" fmla="*/ 0 h 19"/>
                  <a:gd name="T56" fmla="*/ 74 w 74"/>
                  <a:gd name="T57" fmla="*/ 19 h 1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4" h="19">
                    <a:moveTo>
                      <a:pt x="0" y="16"/>
                    </a:moveTo>
                    <a:lnTo>
                      <a:pt x="9" y="9"/>
                    </a:lnTo>
                    <a:lnTo>
                      <a:pt x="15" y="3"/>
                    </a:lnTo>
                    <a:lnTo>
                      <a:pt x="24" y="0"/>
                    </a:lnTo>
                    <a:lnTo>
                      <a:pt x="34" y="0"/>
                    </a:lnTo>
                    <a:lnTo>
                      <a:pt x="52" y="0"/>
                    </a:lnTo>
                    <a:lnTo>
                      <a:pt x="61" y="3"/>
                    </a:lnTo>
                    <a:lnTo>
                      <a:pt x="74" y="3"/>
                    </a:lnTo>
                    <a:lnTo>
                      <a:pt x="74" y="6"/>
                    </a:lnTo>
                    <a:lnTo>
                      <a:pt x="61" y="13"/>
                    </a:lnTo>
                    <a:lnTo>
                      <a:pt x="49" y="13"/>
                    </a:lnTo>
                    <a:lnTo>
                      <a:pt x="34" y="9"/>
                    </a:lnTo>
                    <a:lnTo>
                      <a:pt x="18" y="9"/>
                    </a:lnTo>
                    <a:lnTo>
                      <a:pt x="3" y="19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60" name="Freeform 122"/>
              <p:cNvSpPr>
                <a:spLocks/>
              </p:cNvSpPr>
              <p:nvPr/>
            </p:nvSpPr>
            <p:spPr bwMode="auto">
              <a:xfrm>
                <a:off x="2504" y="1345"/>
                <a:ext cx="41" cy="47"/>
              </a:xfrm>
              <a:custGeom>
                <a:avLst/>
                <a:gdLst>
                  <a:gd name="T0" fmla="*/ 3 w 41"/>
                  <a:gd name="T1" fmla="*/ 0 h 47"/>
                  <a:gd name="T2" fmla="*/ 19 w 41"/>
                  <a:gd name="T3" fmla="*/ 3 h 47"/>
                  <a:gd name="T4" fmla="*/ 31 w 41"/>
                  <a:gd name="T5" fmla="*/ 9 h 47"/>
                  <a:gd name="T6" fmla="*/ 37 w 41"/>
                  <a:gd name="T7" fmla="*/ 22 h 47"/>
                  <a:gd name="T8" fmla="*/ 41 w 41"/>
                  <a:gd name="T9" fmla="*/ 37 h 47"/>
                  <a:gd name="T10" fmla="*/ 37 w 41"/>
                  <a:gd name="T11" fmla="*/ 47 h 47"/>
                  <a:gd name="T12" fmla="*/ 34 w 41"/>
                  <a:gd name="T13" fmla="*/ 47 h 47"/>
                  <a:gd name="T14" fmla="*/ 28 w 41"/>
                  <a:gd name="T15" fmla="*/ 37 h 47"/>
                  <a:gd name="T16" fmla="*/ 28 w 41"/>
                  <a:gd name="T17" fmla="*/ 25 h 47"/>
                  <a:gd name="T18" fmla="*/ 22 w 41"/>
                  <a:gd name="T19" fmla="*/ 16 h 47"/>
                  <a:gd name="T20" fmla="*/ 19 w 41"/>
                  <a:gd name="T21" fmla="*/ 13 h 47"/>
                  <a:gd name="T22" fmla="*/ 13 w 41"/>
                  <a:gd name="T23" fmla="*/ 9 h 47"/>
                  <a:gd name="T24" fmla="*/ 10 w 41"/>
                  <a:gd name="T25" fmla="*/ 6 h 47"/>
                  <a:gd name="T26" fmla="*/ 3 w 41"/>
                  <a:gd name="T27" fmla="*/ 3 h 47"/>
                  <a:gd name="T28" fmla="*/ 0 w 41"/>
                  <a:gd name="T29" fmla="*/ 0 h 47"/>
                  <a:gd name="T30" fmla="*/ 3 w 41"/>
                  <a:gd name="T31" fmla="*/ 0 h 47"/>
                  <a:gd name="T32" fmla="*/ 3 w 41"/>
                  <a:gd name="T33" fmla="*/ 0 h 47"/>
                  <a:gd name="T34" fmla="*/ 3 w 41"/>
                  <a:gd name="T35" fmla="*/ 0 h 4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1"/>
                  <a:gd name="T55" fmla="*/ 0 h 47"/>
                  <a:gd name="T56" fmla="*/ 41 w 41"/>
                  <a:gd name="T57" fmla="*/ 47 h 4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1" h="47">
                    <a:moveTo>
                      <a:pt x="3" y="0"/>
                    </a:moveTo>
                    <a:lnTo>
                      <a:pt x="19" y="3"/>
                    </a:lnTo>
                    <a:lnTo>
                      <a:pt x="31" y="9"/>
                    </a:lnTo>
                    <a:lnTo>
                      <a:pt x="37" y="22"/>
                    </a:lnTo>
                    <a:lnTo>
                      <a:pt x="41" y="37"/>
                    </a:lnTo>
                    <a:lnTo>
                      <a:pt x="37" y="47"/>
                    </a:lnTo>
                    <a:lnTo>
                      <a:pt x="34" y="47"/>
                    </a:lnTo>
                    <a:lnTo>
                      <a:pt x="28" y="37"/>
                    </a:lnTo>
                    <a:lnTo>
                      <a:pt x="28" y="25"/>
                    </a:lnTo>
                    <a:lnTo>
                      <a:pt x="22" y="16"/>
                    </a:lnTo>
                    <a:lnTo>
                      <a:pt x="19" y="13"/>
                    </a:lnTo>
                    <a:lnTo>
                      <a:pt x="13" y="9"/>
                    </a:lnTo>
                    <a:lnTo>
                      <a:pt x="10" y="6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61" name="Freeform 123"/>
              <p:cNvSpPr>
                <a:spLocks/>
              </p:cNvSpPr>
              <p:nvPr/>
            </p:nvSpPr>
            <p:spPr bwMode="auto">
              <a:xfrm>
                <a:off x="2205" y="1379"/>
                <a:ext cx="145" cy="59"/>
              </a:xfrm>
              <a:custGeom>
                <a:avLst/>
                <a:gdLst>
                  <a:gd name="T0" fmla="*/ 0 w 145"/>
                  <a:gd name="T1" fmla="*/ 56 h 59"/>
                  <a:gd name="T2" fmla="*/ 6 w 145"/>
                  <a:gd name="T3" fmla="*/ 50 h 59"/>
                  <a:gd name="T4" fmla="*/ 12 w 145"/>
                  <a:gd name="T5" fmla="*/ 43 h 59"/>
                  <a:gd name="T6" fmla="*/ 15 w 145"/>
                  <a:gd name="T7" fmla="*/ 37 h 59"/>
                  <a:gd name="T8" fmla="*/ 21 w 145"/>
                  <a:gd name="T9" fmla="*/ 34 h 59"/>
                  <a:gd name="T10" fmla="*/ 34 w 145"/>
                  <a:gd name="T11" fmla="*/ 28 h 59"/>
                  <a:gd name="T12" fmla="*/ 49 w 145"/>
                  <a:gd name="T13" fmla="*/ 22 h 59"/>
                  <a:gd name="T14" fmla="*/ 55 w 145"/>
                  <a:gd name="T15" fmla="*/ 16 h 59"/>
                  <a:gd name="T16" fmla="*/ 58 w 145"/>
                  <a:gd name="T17" fmla="*/ 13 h 59"/>
                  <a:gd name="T18" fmla="*/ 61 w 145"/>
                  <a:gd name="T19" fmla="*/ 9 h 59"/>
                  <a:gd name="T20" fmla="*/ 68 w 145"/>
                  <a:gd name="T21" fmla="*/ 6 h 59"/>
                  <a:gd name="T22" fmla="*/ 86 w 145"/>
                  <a:gd name="T23" fmla="*/ 3 h 59"/>
                  <a:gd name="T24" fmla="*/ 111 w 145"/>
                  <a:gd name="T25" fmla="*/ 0 h 59"/>
                  <a:gd name="T26" fmla="*/ 120 w 145"/>
                  <a:gd name="T27" fmla="*/ 3 h 59"/>
                  <a:gd name="T28" fmla="*/ 129 w 145"/>
                  <a:gd name="T29" fmla="*/ 9 h 59"/>
                  <a:gd name="T30" fmla="*/ 142 w 145"/>
                  <a:gd name="T31" fmla="*/ 25 h 59"/>
                  <a:gd name="T32" fmla="*/ 145 w 145"/>
                  <a:gd name="T33" fmla="*/ 34 h 59"/>
                  <a:gd name="T34" fmla="*/ 145 w 145"/>
                  <a:gd name="T35" fmla="*/ 37 h 59"/>
                  <a:gd name="T36" fmla="*/ 142 w 145"/>
                  <a:gd name="T37" fmla="*/ 37 h 59"/>
                  <a:gd name="T38" fmla="*/ 133 w 145"/>
                  <a:gd name="T39" fmla="*/ 28 h 59"/>
                  <a:gd name="T40" fmla="*/ 129 w 145"/>
                  <a:gd name="T41" fmla="*/ 22 h 59"/>
                  <a:gd name="T42" fmla="*/ 123 w 145"/>
                  <a:gd name="T43" fmla="*/ 16 h 59"/>
                  <a:gd name="T44" fmla="*/ 120 w 145"/>
                  <a:gd name="T45" fmla="*/ 13 h 59"/>
                  <a:gd name="T46" fmla="*/ 114 w 145"/>
                  <a:gd name="T47" fmla="*/ 9 h 59"/>
                  <a:gd name="T48" fmla="*/ 108 w 145"/>
                  <a:gd name="T49" fmla="*/ 9 h 59"/>
                  <a:gd name="T50" fmla="*/ 86 w 145"/>
                  <a:gd name="T51" fmla="*/ 9 h 59"/>
                  <a:gd name="T52" fmla="*/ 74 w 145"/>
                  <a:gd name="T53" fmla="*/ 13 h 59"/>
                  <a:gd name="T54" fmla="*/ 65 w 145"/>
                  <a:gd name="T55" fmla="*/ 22 h 59"/>
                  <a:gd name="T56" fmla="*/ 58 w 145"/>
                  <a:gd name="T57" fmla="*/ 28 h 59"/>
                  <a:gd name="T58" fmla="*/ 52 w 145"/>
                  <a:gd name="T59" fmla="*/ 31 h 59"/>
                  <a:gd name="T60" fmla="*/ 24 w 145"/>
                  <a:gd name="T61" fmla="*/ 40 h 59"/>
                  <a:gd name="T62" fmla="*/ 12 w 145"/>
                  <a:gd name="T63" fmla="*/ 47 h 59"/>
                  <a:gd name="T64" fmla="*/ 3 w 145"/>
                  <a:gd name="T65" fmla="*/ 56 h 59"/>
                  <a:gd name="T66" fmla="*/ 3 w 145"/>
                  <a:gd name="T67" fmla="*/ 59 h 59"/>
                  <a:gd name="T68" fmla="*/ 0 w 145"/>
                  <a:gd name="T69" fmla="*/ 56 h 59"/>
                  <a:gd name="T70" fmla="*/ 0 w 145"/>
                  <a:gd name="T71" fmla="*/ 56 h 59"/>
                  <a:gd name="T72" fmla="*/ 0 w 145"/>
                  <a:gd name="T73" fmla="*/ 56 h 5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45"/>
                  <a:gd name="T112" fmla="*/ 0 h 59"/>
                  <a:gd name="T113" fmla="*/ 145 w 145"/>
                  <a:gd name="T114" fmla="*/ 59 h 59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45" h="59">
                    <a:moveTo>
                      <a:pt x="0" y="56"/>
                    </a:moveTo>
                    <a:lnTo>
                      <a:pt x="6" y="50"/>
                    </a:lnTo>
                    <a:lnTo>
                      <a:pt x="12" y="43"/>
                    </a:lnTo>
                    <a:lnTo>
                      <a:pt x="15" y="37"/>
                    </a:lnTo>
                    <a:lnTo>
                      <a:pt x="21" y="34"/>
                    </a:lnTo>
                    <a:lnTo>
                      <a:pt x="34" y="28"/>
                    </a:lnTo>
                    <a:lnTo>
                      <a:pt x="49" y="22"/>
                    </a:lnTo>
                    <a:lnTo>
                      <a:pt x="55" y="16"/>
                    </a:lnTo>
                    <a:lnTo>
                      <a:pt x="58" y="13"/>
                    </a:lnTo>
                    <a:lnTo>
                      <a:pt x="61" y="9"/>
                    </a:lnTo>
                    <a:lnTo>
                      <a:pt x="68" y="6"/>
                    </a:lnTo>
                    <a:lnTo>
                      <a:pt x="86" y="3"/>
                    </a:lnTo>
                    <a:lnTo>
                      <a:pt x="111" y="0"/>
                    </a:lnTo>
                    <a:lnTo>
                      <a:pt x="120" y="3"/>
                    </a:lnTo>
                    <a:lnTo>
                      <a:pt x="129" y="9"/>
                    </a:lnTo>
                    <a:lnTo>
                      <a:pt x="142" y="25"/>
                    </a:lnTo>
                    <a:lnTo>
                      <a:pt x="145" y="34"/>
                    </a:lnTo>
                    <a:lnTo>
                      <a:pt x="145" y="37"/>
                    </a:lnTo>
                    <a:lnTo>
                      <a:pt x="142" y="37"/>
                    </a:lnTo>
                    <a:lnTo>
                      <a:pt x="133" y="28"/>
                    </a:lnTo>
                    <a:lnTo>
                      <a:pt x="129" y="22"/>
                    </a:lnTo>
                    <a:lnTo>
                      <a:pt x="123" y="16"/>
                    </a:lnTo>
                    <a:lnTo>
                      <a:pt x="120" y="13"/>
                    </a:lnTo>
                    <a:lnTo>
                      <a:pt x="114" y="9"/>
                    </a:lnTo>
                    <a:lnTo>
                      <a:pt x="108" y="9"/>
                    </a:lnTo>
                    <a:lnTo>
                      <a:pt x="86" y="9"/>
                    </a:lnTo>
                    <a:lnTo>
                      <a:pt x="74" y="13"/>
                    </a:lnTo>
                    <a:lnTo>
                      <a:pt x="65" y="22"/>
                    </a:lnTo>
                    <a:lnTo>
                      <a:pt x="58" y="28"/>
                    </a:lnTo>
                    <a:lnTo>
                      <a:pt x="52" y="31"/>
                    </a:lnTo>
                    <a:lnTo>
                      <a:pt x="24" y="40"/>
                    </a:lnTo>
                    <a:lnTo>
                      <a:pt x="12" y="47"/>
                    </a:lnTo>
                    <a:lnTo>
                      <a:pt x="3" y="56"/>
                    </a:lnTo>
                    <a:lnTo>
                      <a:pt x="3" y="59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62" name="Freeform 124"/>
              <p:cNvSpPr>
                <a:spLocks/>
              </p:cNvSpPr>
              <p:nvPr/>
            </p:nvSpPr>
            <p:spPr bwMode="auto">
              <a:xfrm>
                <a:off x="2260" y="1407"/>
                <a:ext cx="59" cy="56"/>
              </a:xfrm>
              <a:custGeom>
                <a:avLst/>
                <a:gdLst>
                  <a:gd name="T0" fmla="*/ 59 w 59"/>
                  <a:gd name="T1" fmla="*/ 3 h 56"/>
                  <a:gd name="T2" fmla="*/ 47 w 59"/>
                  <a:gd name="T3" fmla="*/ 6 h 56"/>
                  <a:gd name="T4" fmla="*/ 44 w 59"/>
                  <a:gd name="T5" fmla="*/ 12 h 56"/>
                  <a:gd name="T6" fmla="*/ 37 w 59"/>
                  <a:gd name="T7" fmla="*/ 15 h 56"/>
                  <a:gd name="T8" fmla="*/ 25 w 59"/>
                  <a:gd name="T9" fmla="*/ 22 h 56"/>
                  <a:gd name="T10" fmla="*/ 19 w 59"/>
                  <a:gd name="T11" fmla="*/ 31 h 56"/>
                  <a:gd name="T12" fmla="*/ 10 w 59"/>
                  <a:gd name="T13" fmla="*/ 43 h 56"/>
                  <a:gd name="T14" fmla="*/ 3 w 59"/>
                  <a:gd name="T15" fmla="*/ 53 h 56"/>
                  <a:gd name="T16" fmla="*/ 0 w 59"/>
                  <a:gd name="T17" fmla="*/ 56 h 56"/>
                  <a:gd name="T18" fmla="*/ 0 w 59"/>
                  <a:gd name="T19" fmla="*/ 53 h 56"/>
                  <a:gd name="T20" fmla="*/ 13 w 59"/>
                  <a:gd name="T21" fmla="*/ 25 h 56"/>
                  <a:gd name="T22" fmla="*/ 19 w 59"/>
                  <a:gd name="T23" fmla="*/ 12 h 56"/>
                  <a:gd name="T24" fmla="*/ 22 w 59"/>
                  <a:gd name="T25" fmla="*/ 6 h 56"/>
                  <a:gd name="T26" fmla="*/ 28 w 59"/>
                  <a:gd name="T27" fmla="*/ 3 h 56"/>
                  <a:gd name="T28" fmla="*/ 44 w 59"/>
                  <a:gd name="T29" fmla="*/ 0 h 56"/>
                  <a:gd name="T30" fmla="*/ 59 w 59"/>
                  <a:gd name="T31" fmla="*/ 0 h 56"/>
                  <a:gd name="T32" fmla="*/ 59 w 59"/>
                  <a:gd name="T33" fmla="*/ 0 h 56"/>
                  <a:gd name="T34" fmla="*/ 59 w 59"/>
                  <a:gd name="T35" fmla="*/ 3 h 56"/>
                  <a:gd name="T36" fmla="*/ 59 w 59"/>
                  <a:gd name="T37" fmla="*/ 3 h 56"/>
                  <a:gd name="T38" fmla="*/ 59 w 59"/>
                  <a:gd name="T39" fmla="*/ 3 h 5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9"/>
                  <a:gd name="T61" fmla="*/ 0 h 56"/>
                  <a:gd name="T62" fmla="*/ 59 w 59"/>
                  <a:gd name="T63" fmla="*/ 56 h 5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9" h="56">
                    <a:moveTo>
                      <a:pt x="59" y="3"/>
                    </a:moveTo>
                    <a:lnTo>
                      <a:pt x="47" y="6"/>
                    </a:lnTo>
                    <a:lnTo>
                      <a:pt x="44" y="12"/>
                    </a:lnTo>
                    <a:lnTo>
                      <a:pt x="37" y="15"/>
                    </a:lnTo>
                    <a:lnTo>
                      <a:pt x="25" y="22"/>
                    </a:lnTo>
                    <a:lnTo>
                      <a:pt x="19" y="31"/>
                    </a:lnTo>
                    <a:lnTo>
                      <a:pt x="10" y="43"/>
                    </a:lnTo>
                    <a:lnTo>
                      <a:pt x="3" y="53"/>
                    </a:lnTo>
                    <a:lnTo>
                      <a:pt x="0" y="56"/>
                    </a:lnTo>
                    <a:lnTo>
                      <a:pt x="0" y="53"/>
                    </a:lnTo>
                    <a:lnTo>
                      <a:pt x="13" y="25"/>
                    </a:lnTo>
                    <a:lnTo>
                      <a:pt x="19" y="12"/>
                    </a:lnTo>
                    <a:lnTo>
                      <a:pt x="22" y="6"/>
                    </a:lnTo>
                    <a:lnTo>
                      <a:pt x="28" y="3"/>
                    </a:lnTo>
                    <a:lnTo>
                      <a:pt x="44" y="0"/>
                    </a:lnTo>
                    <a:lnTo>
                      <a:pt x="59" y="0"/>
                    </a:lnTo>
                    <a:lnTo>
                      <a:pt x="59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63" name="Freeform 125"/>
              <p:cNvSpPr>
                <a:spLocks/>
              </p:cNvSpPr>
              <p:nvPr/>
            </p:nvSpPr>
            <p:spPr bwMode="auto">
              <a:xfrm>
                <a:off x="2202" y="1447"/>
                <a:ext cx="80" cy="47"/>
              </a:xfrm>
              <a:custGeom>
                <a:avLst/>
                <a:gdLst>
                  <a:gd name="T0" fmla="*/ 9 w 80"/>
                  <a:gd name="T1" fmla="*/ 0 h 47"/>
                  <a:gd name="T2" fmla="*/ 12 w 80"/>
                  <a:gd name="T3" fmla="*/ 9 h 47"/>
                  <a:gd name="T4" fmla="*/ 12 w 80"/>
                  <a:gd name="T5" fmla="*/ 19 h 47"/>
                  <a:gd name="T6" fmla="*/ 15 w 80"/>
                  <a:gd name="T7" fmla="*/ 22 h 47"/>
                  <a:gd name="T8" fmla="*/ 24 w 80"/>
                  <a:gd name="T9" fmla="*/ 28 h 47"/>
                  <a:gd name="T10" fmla="*/ 34 w 80"/>
                  <a:gd name="T11" fmla="*/ 34 h 47"/>
                  <a:gd name="T12" fmla="*/ 43 w 80"/>
                  <a:gd name="T13" fmla="*/ 37 h 47"/>
                  <a:gd name="T14" fmla="*/ 52 w 80"/>
                  <a:gd name="T15" fmla="*/ 40 h 47"/>
                  <a:gd name="T16" fmla="*/ 64 w 80"/>
                  <a:gd name="T17" fmla="*/ 43 h 47"/>
                  <a:gd name="T18" fmla="*/ 77 w 80"/>
                  <a:gd name="T19" fmla="*/ 37 h 47"/>
                  <a:gd name="T20" fmla="*/ 80 w 80"/>
                  <a:gd name="T21" fmla="*/ 37 h 47"/>
                  <a:gd name="T22" fmla="*/ 80 w 80"/>
                  <a:gd name="T23" fmla="*/ 40 h 47"/>
                  <a:gd name="T24" fmla="*/ 77 w 80"/>
                  <a:gd name="T25" fmla="*/ 43 h 47"/>
                  <a:gd name="T26" fmla="*/ 74 w 80"/>
                  <a:gd name="T27" fmla="*/ 43 h 47"/>
                  <a:gd name="T28" fmla="*/ 64 w 80"/>
                  <a:gd name="T29" fmla="*/ 47 h 47"/>
                  <a:gd name="T30" fmla="*/ 43 w 80"/>
                  <a:gd name="T31" fmla="*/ 47 h 47"/>
                  <a:gd name="T32" fmla="*/ 21 w 80"/>
                  <a:gd name="T33" fmla="*/ 37 h 47"/>
                  <a:gd name="T34" fmla="*/ 9 w 80"/>
                  <a:gd name="T35" fmla="*/ 34 h 47"/>
                  <a:gd name="T36" fmla="*/ 6 w 80"/>
                  <a:gd name="T37" fmla="*/ 31 h 47"/>
                  <a:gd name="T38" fmla="*/ 0 w 80"/>
                  <a:gd name="T39" fmla="*/ 19 h 47"/>
                  <a:gd name="T40" fmla="*/ 3 w 80"/>
                  <a:gd name="T41" fmla="*/ 0 h 47"/>
                  <a:gd name="T42" fmla="*/ 9 w 80"/>
                  <a:gd name="T43" fmla="*/ 0 h 47"/>
                  <a:gd name="T44" fmla="*/ 9 w 80"/>
                  <a:gd name="T45" fmla="*/ 0 h 47"/>
                  <a:gd name="T46" fmla="*/ 9 w 80"/>
                  <a:gd name="T47" fmla="*/ 0 h 4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80"/>
                  <a:gd name="T73" fmla="*/ 0 h 47"/>
                  <a:gd name="T74" fmla="*/ 80 w 80"/>
                  <a:gd name="T75" fmla="*/ 47 h 47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80" h="47">
                    <a:moveTo>
                      <a:pt x="9" y="0"/>
                    </a:moveTo>
                    <a:lnTo>
                      <a:pt x="12" y="9"/>
                    </a:lnTo>
                    <a:lnTo>
                      <a:pt x="12" y="19"/>
                    </a:lnTo>
                    <a:lnTo>
                      <a:pt x="15" y="22"/>
                    </a:lnTo>
                    <a:lnTo>
                      <a:pt x="24" y="28"/>
                    </a:lnTo>
                    <a:lnTo>
                      <a:pt x="34" y="34"/>
                    </a:lnTo>
                    <a:lnTo>
                      <a:pt x="43" y="37"/>
                    </a:lnTo>
                    <a:lnTo>
                      <a:pt x="52" y="40"/>
                    </a:lnTo>
                    <a:lnTo>
                      <a:pt x="64" y="43"/>
                    </a:lnTo>
                    <a:lnTo>
                      <a:pt x="77" y="37"/>
                    </a:lnTo>
                    <a:lnTo>
                      <a:pt x="80" y="37"/>
                    </a:lnTo>
                    <a:lnTo>
                      <a:pt x="80" y="40"/>
                    </a:lnTo>
                    <a:lnTo>
                      <a:pt x="77" y="43"/>
                    </a:lnTo>
                    <a:lnTo>
                      <a:pt x="74" y="43"/>
                    </a:lnTo>
                    <a:lnTo>
                      <a:pt x="64" y="47"/>
                    </a:lnTo>
                    <a:lnTo>
                      <a:pt x="43" y="47"/>
                    </a:lnTo>
                    <a:lnTo>
                      <a:pt x="21" y="37"/>
                    </a:lnTo>
                    <a:lnTo>
                      <a:pt x="9" y="34"/>
                    </a:lnTo>
                    <a:lnTo>
                      <a:pt x="6" y="31"/>
                    </a:lnTo>
                    <a:lnTo>
                      <a:pt x="0" y="19"/>
                    </a:lnTo>
                    <a:lnTo>
                      <a:pt x="3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64" name="Freeform 126"/>
              <p:cNvSpPr>
                <a:spLocks/>
              </p:cNvSpPr>
              <p:nvPr/>
            </p:nvSpPr>
            <p:spPr bwMode="auto">
              <a:xfrm>
                <a:off x="2279" y="1481"/>
                <a:ext cx="111" cy="19"/>
              </a:xfrm>
              <a:custGeom>
                <a:avLst/>
                <a:gdLst>
                  <a:gd name="T0" fmla="*/ 0 w 111"/>
                  <a:gd name="T1" fmla="*/ 0 h 19"/>
                  <a:gd name="T2" fmla="*/ 43 w 111"/>
                  <a:gd name="T3" fmla="*/ 6 h 19"/>
                  <a:gd name="T4" fmla="*/ 68 w 111"/>
                  <a:gd name="T5" fmla="*/ 6 h 19"/>
                  <a:gd name="T6" fmla="*/ 108 w 111"/>
                  <a:gd name="T7" fmla="*/ 9 h 19"/>
                  <a:gd name="T8" fmla="*/ 111 w 111"/>
                  <a:gd name="T9" fmla="*/ 13 h 19"/>
                  <a:gd name="T10" fmla="*/ 111 w 111"/>
                  <a:gd name="T11" fmla="*/ 13 h 19"/>
                  <a:gd name="T12" fmla="*/ 108 w 111"/>
                  <a:gd name="T13" fmla="*/ 16 h 19"/>
                  <a:gd name="T14" fmla="*/ 65 w 111"/>
                  <a:gd name="T15" fmla="*/ 19 h 19"/>
                  <a:gd name="T16" fmla="*/ 49 w 111"/>
                  <a:gd name="T17" fmla="*/ 16 h 19"/>
                  <a:gd name="T18" fmla="*/ 25 w 111"/>
                  <a:gd name="T19" fmla="*/ 9 h 19"/>
                  <a:gd name="T20" fmla="*/ 12 w 111"/>
                  <a:gd name="T21" fmla="*/ 6 h 19"/>
                  <a:gd name="T22" fmla="*/ 0 w 111"/>
                  <a:gd name="T23" fmla="*/ 6 h 19"/>
                  <a:gd name="T24" fmla="*/ 0 w 111"/>
                  <a:gd name="T25" fmla="*/ 3 h 19"/>
                  <a:gd name="T26" fmla="*/ 0 w 111"/>
                  <a:gd name="T27" fmla="*/ 0 h 19"/>
                  <a:gd name="T28" fmla="*/ 0 w 111"/>
                  <a:gd name="T29" fmla="*/ 0 h 19"/>
                  <a:gd name="T30" fmla="*/ 0 w 111"/>
                  <a:gd name="T31" fmla="*/ 0 h 1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11"/>
                  <a:gd name="T49" fmla="*/ 0 h 19"/>
                  <a:gd name="T50" fmla="*/ 111 w 111"/>
                  <a:gd name="T51" fmla="*/ 19 h 1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11" h="19">
                    <a:moveTo>
                      <a:pt x="0" y="0"/>
                    </a:moveTo>
                    <a:lnTo>
                      <a:pt x="43" y="6"/>
                    </a:lnTo>
                    <a:lnTo>
                      <a:pt x="68" y="6"/>
                    </a:lnTo>
                    <a:lnTo>
                      <a:pt x="108" y="9"/>
                    </a:lnTo>
                    <a:lnTo>
                      <a:pt x="111" y="13"/>
                    </a:lnTo>
                    <a:lnTo>
                      <a:pt x="108" y="16"/>
                    </a:lnTo>
                    <a:lnTo>
                      <a:pt x="65" y="19"/>
                    </a:lnTo>
                    <a:lnTo>
                      <a:pt x="49" y="16"/>
                    </a:lnTo>
                    <a:lnTo>
                      <a:pt x="25" y="9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65" name="Freeform 127"/>
              <p:cNvSpPr>
                <a:spLocks/>
              </p:cNvSpPr>
              <p:nvPr/>
            </p:nvSpPr>
            <p:spPr bwMode="auto">
              <a:xfrm>
                <a:off x="2325" y="1410"/>
                <a:ext cx="59" cy="25"/>
              </a:xfrm>
              <a:custGeom>
                <a:avLst/>
                <a:gdLst>
                  <a:gd name="T0" fmla="*/ 3 w 59"/>
                  <a:gd name="T1" fmla="*/ 0 h 25"/>
                  <a:gd name="T2" fmla="*/ 56 w 59"/>
                  <a:gd name="T3" fmla="*/ 12 h 25"/>
                  <a:gd name="T4" fmla="*/ 59 w 59"/>
                  <a:gd name="T5" fmla="*/ 16 h 25"/>
                  <a:gd name="T6" fmla="*/ 59 w 59"/>
                  <a:gd name="T7" fmla="*/ 22 h 25"/>
                  <a:gd name="T8" fmla="*/ 56 w 59"/>
                  <a:gd name="T9" fmla="*/ 25 h 25"/>
                  <a:gd name="T10" fmla="*/ 50 w 59"/>
                  <a:gd name="T11" fmla="*/ 25 h 25"/>
                  <a:gd name="T12" fmla="*/ 37 w 59"/>
                  <a:gd name="T13" fmla="*/ 19 h 25"/>
                  <a:gd name="T14" fmla="*/ 25 w 59"/>
                  <a:gd name="T15" fmla="*/ 12 h 25"/>
                  <a:gd name="T16" fmla="*/ 16 w 59"/>
                  <a:gd name="T17" fmla="*/ 6 h 25"/>
                  <a:gd name="T18" fmla="*/ 3 w 59"/>
                  <a:gd name="T19" fmla="*/ 3 h 25"/>
                  <a:gd name="T20" fmla="*/ 0 w 59"/>
                  <a:gd name="T21" fmla="*/ 0 h 25"/>
                  <a:gd name="T22" fmla="*/ 3 w 59"/>
                  <a:gd name="T23" fmla="*/ 0 h 25"/>
                  <a:gd name="T24" fmla="*/ 3 w 59"/>
                  <a:gd name="T25" fmla="*/ 0 h 25"/>
                  <a:gd name="T26" fmla="*/ 3 w 59"/>
                  <a:gd name="T27" fmla="*/ 0 h 2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9"/>
                  <a:gd name="T43" fmla="*/ 0 h 25"/>
                  <a:gd name="T44" fmla="*/ 59 w 59"/>
                  <a:gd name="T45" fmla="*/ 25 h 2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9" h="25">
                    <a:moveTo>
                      <a:pt x="3" y="0"/>
                    </a:moveTo>
                    <a:lnTo>
                      <a:pt x="56" y="12"/>
                    </a:lnTo>
                    <a:lnTo>
                      <a:pt x="59" y="16"/>
                    </a:lnTo>
                    <a:lnTo>
                      <a:pt x="59" y="22"/>
                    </a:lnTo>
                    <a:lnTo>
                      <a:pt x="56" y="25"/>
                    </a:lnTo>
                    <a:lnTo>
                      <a:pt x="50" y="25"/>
                    </a:lnTo>
                    <a:lnTo>
                      <a:pt x="37" y="19"/>
                    </a:lnTo>
                    <a:lnTo>
                      <a:pt x="25" y="12"/>
                    </a:lnTo>
                    <a:lnTo>
                      <a:pt x="16" y="6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66" name="Freeform 128"/>
              <p:cNvSpPr>
                <a:spLocks/>
              </p:cNvSpPr>
              <p:nvPr/>
            </p:nvSpPr>
            <p:spPr bwMode="auto">
              <a:xfrm>
                <a:off x="2347" y="1317"/>
                <a:ext cx="21" cy="50"/>
              </a:xfrm>
              <a:custGeom>
                <a:avLst/>
                <a:gdLst>
                  <a:gd name="T0" fmla="*/ 6 w 21"/>
                  <a:gd name="T1" fmla="*/ 0 h 50"/>
                  <a:gd name="T2" fmla="*/ 6 w 21"/>
                  <a:gd name="T3" fmla="*/ 7 h 50"/>
                  <a:gd name="T4" fmla="*/ 12 w 21"/>
                  <a:gd name="T5" fmla="*/ 13 h 50"/>
                  <a:gd name="T6" fmla="*/ 21 w 21"/>
                  <a:gd name="T7" fmla="*/ 25 h 50"/>
                  <a:gd name="T8" fmla="*/ 21 w 21"/>
                  <a:gd name="T9" fmla="*/ 34 h 50"/>
                  <a:gd name="T10" fmla="*/ 21 w 21"/>
                  <a:gd name="T11" fmla="*/ 47 h 50"/>
                  <a:gd name="T12" fmla="*/ 21 w 21"/>
                  <a:gd name="T13" fmla="*/ 50 h 50"/>
                  <a:gd name="T14" fmla="*/ 18 w 21"/>
                  <a:gd name="T15" fmla="*/ 47 h 50"/>
                  <a:gd name="T16" fmla="*/ 15 w 21"/>
                  <a:gd name="T17" fmla="*/ 37 h 50"/>
                  <a:gd name="T18" fmla="*/ 9 w 21"/>
                  <a:gd name="T19" fmla="*/ 28 h 50"/>
                  <a:gd name="T20" fmla="*/ 0 w 21"/>
                  <a:gd name="T21" fmla="*/ 0 h 50"/>
                  <a:gd name="T22" fmla="*/ 6 w 21"/>
                  <a:gd name="T23" fmla="*/ 0 h 50"/>
                  <a:gd name="T24" fmla="*/ 6 w 21"/>
                  <a:gd name="T25" fmla="*/ 0 h 50"/>
                  <a:gd name="T26" fmla="*/ 6 w 21"/>
                  <a:gd name="T27" fmla="*/ 0 h 5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1"/>
                  <a:gd name="T43" fmla="*/ 0 h 50"/>
                  <a:gd name="T44" fmla="*/ 21 w 21"/>
                  <a:gd name="T45" fmla="*/ 50 h 5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1" h="50">
                    <a:moveTo>
                      <a:pt x="6" y="0"/>
                    </a:moveTo>
                    <a:lnTo>
                      <a:pt x="6" y="7"/>
                    </a:lnTo>
                    <a:lnTo>
                      <a:pt x="12" y="13"/>
                    </a:lnTo>
                    <a:lnTo>
                      <a:pt x="21" y="25"/>
                    </a:lnTo>
                    <a:lnTo>
                      <a:pt x="21" y="34"/>
                    </a:lnTo>
                    <a:lnTo>
                      <a:pt x="21" y="47"/>
                    </a:lnTo>
                    <a:lnTo>
                      <a:pt x="21" y="50"/>
                    </a:lnTo>
                    <a:lnTo>
                      <a:pt x="18" y="47"/>
                    </a:lnTo>
                    <a:lnTo>
                      <a:pt x="15" y="37"/>
                    </a:lnTo>
                    <a:lnTo>
                      <a:pt x="9" y="28"/>
                    </a:lnTo>
                    <a:lnTo>
                      <a:pt x="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67" name="Freeform 129"/>
              <p:cNvSpPr>
                <a:spLocks/>
              </p:cNvSpPr>
              <p:nvPr/>
            </p:nvSpPr>
            <p:spPr bwMode="auto">
              <a:xfrm>
                <a:off x="2307" y="1314"/>
                <a:ext cx="21" cy="65"/>
              </a:xfrm>
              <a:custGeom>
                <a:avLst/>
                <a:gdLst>
                  <a:gd name="T0" fmla="*/ 21 w 21"/>
                  <a:gd name="T1" fmla="*/ 0 h 65"/>
                  <a:gd name="T2" fmla="*/ 12 w 21"/>
                  <a:gd name="T3" fmla="*/ 40 h 65"/>
                  <a:gd name="T4" fmla="*/ 6 w 21"/>
                  <a:gd name="T5" fmla="*/ 62 h 65"/>
                  <a:gd name="T6" fmla="*/ 6 w 21"/>
                  <a:gd name="T7" fmla="*/ 65 h 65"/>
                  <a:gd name="T8" fmla="*/ 3 w 21"/>
                  <a:gd name="T9" fmla="*/ 65 h 65"/>
                  <a:gd name="T10" fmla="*/ 0 w 21"/>
                  <a:gd name="T11" fmla="*/ 59 h 65"/>
                  <a:gd name="T12" fmla="*/ 0 w 21"/>
                  <a:gd name="T13" fmla="*/ 47 h 65"/>
                  <a:gd name="T14" fmla="*/ 3 w 21"/>
                  <a:gd name="T15" fmla="*/ 34 h 65"/>
                  <a:gd name="T16" fmla="*/ 15 w 21"/>
                  <a:gd name="T17" fmla="*/ 0 h 65"/>
                  <a:gd name="T18" fmla="*/ 18 w 21"/>
                  <a:gd name="T19" fmla="*/ 0 h 65"/>
                  <a:gd name="T20" fmla="*/ 21 w 21"/>
                  <a:gd name="T21" fmla="*/ 0 h 65"/>
                  <a:gd name="T22" fmla="*/ 21 w 21"/>
                  <a:gd name="T23" fmla="*/ 0 h 65"/>
                  <a:gd name="T24" fmla="*/ 21 w 21"/>
                  <a:gd name="T25" fmla="*/ 0 h 6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"/>
                  <a:gd name="T40" fmla="*/ 0 h 65"/>
                  <a:gd name="T41" fmla="*/ 21 w 21"/>
                  <a:gd name="T42" fmla="*/ 65 h 6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" h="65">
                    <a:moveTo>
                      <a:pt x="21" y="0"/>
                    </a:moveTo>
                    <a:lnTo>
                      <a:pt x="12" y="40"/>
                    </a:lnTo>
                    <a:lnTo>
                      <a:pt x="6" y="62"/>
                    </a:lnTo>
                    <a:lnTo>
                      <a:pt x="6" y="65"/>
                    </a:lnTo>
                    <a:lnTo>
                      <a:pt x="3" y="65"/>
                    </a:lnTo>
                    <a:lnTo>
                      <a:pt x="0" y="59"/>
                    </a:lnTo>
                    <a:lnTo>
                      <a:pt x="0" y="47"/>
                    </a:lnTo>
                    <a:lnTo>
                      <a:pt x="3" y="34"/>
                    </a:lnTo>
                    <a:lnTo>
                      <a:pt x="15" y="0"/>
                    </a:lnTo>
                    <a:lnTo>
                      <a:pt x="18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68" name="Freeform 130"/>
              <p:cNvSpPr>
                <a:spLocks/>
              </p:cNvSpPr>
              <p:nvPr/>
            </p:nvSpPr>
            <p:spPr bwMode="auto">
              <a:xfrm>
                <a:off x="2325" y="1327"/>
                <a:ext cx="28" cy="40"/>
              </a:xfrm>
              <a:custGeom>
                <a:avLst/>
                <a:gdLst>
                  <a:gd name="T0" fmla="*/ 3 w 28"/>
                  <a:gd name="T1" fmla="*/ 37 h 40"/>
                  <a:gd name="T2" fmla="*/ 0 w 28"/>
                  <a:gd name="T3" fmla="*/ 21 h 40"/>
                  <a:gd name="T4" fmla="*/ 3 w 28"/>
                  <a:gd name="T5" fmla="*/ 9 h 40"/>
                  <a:gd name="T6" fmla="*/ 13 w 28"/>
                  <a:gd name="T7" fmla="*/ 0 h 40"/>
                  <a:gd name="T8" fmla="*/ 16 w 28"/>
                  <a:gd name="T9" fmla="*/ 0 h 40"/>
                  <a:gd name="T10" fmla="*/ 22 w 28"/>
                  <a:gd name="T11" fmla="*/ 9 h 40"/>
                  <a:gd name="T12" fmla="*/ 28 w 28"/>
                  <a:gd name="T13" fmla="*/ 24 h 40"/>
                  <a:gd name="T14" fmla="*/ 25 w 28"/>
                  <a:gd name="T15" fmla="*/ 24 h 40"/>
                  <a:gd name="T16" fmla="*/ 22 w 28"/>
                  <a:gd name="T17" fmla="*/ 24 h 40"/>
                  <a:gd name="T18" fmla="*/ 19 w 28"/>
                  <a:gd name="T19" fmla="*/ 18 h 40"/>
                  <a:gd name="T20" fmla="*/ 16 w 28"/>
                  <a:gd name="T21" fmla="*/ 12 h 40"/>
                  <a:gd name="T22" fmla="*/ 13 w 28"/>
                  <a:gd name="T23" fmla="*/ 9 h 40"/>
                  <a:gd name="T24" fmla="*/ 9 w 28"/>
                  <a:gd name="T25" fmla="*/ 21 h 40"/>
                  <a:gd name="T26" fmla="*/ 9 w 28"/>
                  <a:gd name="T27" fmla="*/ 37 h 40"/>
                  <a:gd name="T28" fmla="*/ 6 w 28"/>
                  <a:gd name="T29" fmla="*/ 40 h 40"/>
                  <a:gd name="T30" fmla="*/ 3 w 28"/>
                  <a:gd name="T31" fmla="*/ 37 h 40"/>
                  <a:gd name="T32" fmla="*/ 3 w 28"/>
                  <a:gd name="T33" fmla="*/ 37 h 40"/>
                  <a:gd name="T34" fmla="*/ 3 w 28"/>
                  <a:gd name="T35" fmla="*/ 37 h 4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8"/>
                  <a:gd name="T55" fmla="*/ 0 h 40"/>
                  <a:gd name="T56" fmla="*/ 28 w 28"/>
                  <a:gd name="T57" fmla="*/ 40 h 4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8" h="40">
                    <a:moveTo>
                      <a:pt x="3" y="37"/>
                    </a:moveTo>
                    <a:lnTo>
                      <a:pt x="0" y="21"/>
                    </a:lnTo>
                    <a:lnTo>
                      <a:pt x="3" y="9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22" y="9"/>
                    </a:lnTo>
                    <a:lnTo>
                      <a:pt x="28" y="24"/>
                    </a:lnTo>
                    <a:lnTo>
                      <a:pt x="25" y="24"/>
                    </a:lnTo>
                    <a:lnTo>
                      <a:pt x="22" y="24"/>
                    </a:lnTo>
                    <a:lnTo>
                      <a:pt x="19" y="18"/>
                    </a:lnTo>
                    <a:lnTo>
                      <a:pt x="16" y="12"/>
                    </a:lnTo>
                    <a:lnTo>
                      <a:pt x="13" y="9"/>
                    </a:lnTo>
                    <a:lnTo>
                      <a:pt x="9" y="21"/>
                    </a:lnTo>
                    <a:lnTo>
                      <a:pt x="9" y="37"/>
                    </a:lnTo>
                    <a:lnTo>
                      <a:pt x="6" y="40"/>
                    </a:lnTo>
                    <a:lnTo>
                      <a:pt x="3" y="37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69" name="Freeform 131"/>
              <p:cNvSpPr>
                <a:spLocks/>
              </p:cNvSpPr>
              <p:nvPr/>
            </p:nvSpPr>
            <p:spPr bwMode="auto">
              <a:xfrm>
                <a:off x="2263" y="1126"/>
                <a:ext cx="25" cy="15"/>
              </a:xfrm>
              <a:custGeom>
                <a:avLst/>
                <a:gdLst>
                  <a:gd name="T0" fmla="*/ 0 w 25"/>
                  <a:gd name="T1" fmla="*/ 12 h 15"/>
                  <a:gd name="T2" fmla="*/ 3 w 25"/>
                  <a:gd name="T3" fmla="*/ 9 h 15"/>
                  <a:gd name="T4" fmla="*/ 7 w 25"/>
                  <a:gd name="T5" fmla="*/ 6 h 15"/>
                  <a:gd name="T6" fmla="*/ 16 w 25"/>
                  <a:gd name="T7" fmla="*/ 0 h 15"/>
                  <a:gd name="T8" fmla="*/ 22 w 25"/>
                  <a:gd name="T9" fmla="*/ 0 h 15"/>
                  <a:gd name="T10" fmla="*/ 25 w 25"/>
                  <a:gd name="T11" fmla="*/ 3 h 15"/>
                  <a:gd name="T12" fmla="*/ 22 w 25"/>
                  <a:gd name="T13" fmla="*/ 9 h 15"/>
                  <a:gd name="T14" fmla="*/ 13 w 25"/>
                  <a:gd name="T15" fmla="*/ 9 h 15"/>
                  <a:gd name="T16" fmla="*/ 3 w 25"/>
                  <a:gd name="T17" fmla="*/ 15 h 15"/>
                  <a:gd name="T18" fmla="*/ 0 w 25"/>
                  <a:gd name="T19" fmla="*/ 15 h 15"/>
                  <a:gd name="T20" fmla="*/ 0 w 25"/>
                  <a:gd name="T21" fmla="*/ 12 h 15"/>
                  <a:gd name="T22" fmla="*/ 0 w 25"/>
                  <a:gd name="T23" fmla="*/ 12 h 15"/>
                  <a:gd name="T24" fmla="*/ 0 w 25"/>
                  <a:gd name="T25" fmla="*/ 12 h 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5"/>
                  <a:gd name="T40" fmla="*/ 0 h 15"/>
                  <a:gd name="T41" fmla="*/ 25 w 25"/>
                  <a:gd name="T42" fmla="*/ 15 h 1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5" h="15">
                    <a:moveTo>
                      <a:pt x="0" y="12"/>
                    </a:moveTo>
                    <a:lnTo>
                      <a:pt x="3" y="9"/>
                    </a:lnTo>
                    <a:lnTo>
                      <a:pt x="7" y="6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5" y="3"/>
                    </a:lnTo>
                    <a:lnTo>
                      <a:pt x="22" y="9"/>
                    </a:lnTo>
                    <a:lnTo>
                      <a:pt x="13" y="9"/>
                    </a:lnTo>
                    <a:lnTo>
                      <a:pt x="3" y="15"/>
                    </a:lnTo>
                    <a:lnTo>
                      <a:pt x="0" y="15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70" name="Freeform 132"/>
              <p:cNvSpPr>
                <a:spLocks/>
              </p:cNvSpPr>
              <p:nvPr/>
            </p:nvSpPr>
            <p:spPr bwMode="auto">
              <a:xfrm>
                <a:off x="2263" y="1141"/>
                <a:ext cx="22" cy="13"/>
              </a:xfrm>
              <a:custGeom>
                <a:avLst/>
                <a:gdLst>
                  <a:gd name="T0" fmla="*/ 0 w 22"/>
                  <a:gd name="T1" fmla="*/ 10 h 13"/>
                  <a:gd name="T2" fmla="*/ 3 w 22"/>
                  <a:gd name="T3" fmla="*/ 6 h 13"/>
                  <a:gd name="T4" fmla="*/ 7 w 22"/>
                  <a:gd name="T5" fmla="*/ 3 h 13"/>
                  <a:gd name="T6" fmla="*/ 16 w 22"/>
                  <a:gd name="T7" fmla="*/ 0 h 13"/>
                  <a:gd name="T8" fmla="*/ 22 w 22"/>
                  <a:gd name="T9" fmla="*/ 3 h 13"/>
                  <a:gd name="T10" fmla="*/ 22 w 22"/>
                  <a:gd name="T11" fmla="*/ 6 h 13"/>
                  <a:gd name="T12" fmla="*/ 19 w 22"/>
                  <a:gd name="T13" fmla="*/ 10 h 13"/>
                  <a:gd name="T14" fmla="*/ 3 w 22"/>
                  <a:gd name="T15" fmla="*/ 13 h 13"/>
                  <a:gd name="T16" fmla="*/ 0 w 22"/>
                  <a:gd name="T17" fmla="*/ 13 h 13"/>
                  <a:gd name="T18" fmla="*/ 0 w 22"/>
                  <a:gd name="T19" fmla="*/ 10 h 13"/>
                  <a:gd name="T20" fmla="*/ 0 w 22"/>
                  <a:gd name="T21" fmla="*/ 10 h 13"/>
                  <a:gd name="T22" fmla="*/ 0 w 22"/>
                  <a:gd name="T23" fmla="*/ 10 h 1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"/>
                  <a:gd name="T37" fmla="*/ 0 h 13"/>
                  <a:gd name="T38" fmla="*/ 22 w 22"/>
                  <a:gd name="T39" fmla="*/ 13 h 1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" h="13">
                    <a:moveTo>
                      <a:pt x="0" y="10"/>
                    </a:moveTo>
                    <a:lnTo>
                      <a:pt x="3" y="6"/>
                    </a:lnTo>
                    <a:lnTo>
                      <a:pt x="7" y="3"/>
                    </a:lnTo>
                    <a:lnTo>
                      <a:pt x="16" y="0"/>
                    </a:lnTo>
                    <a:lnTo>
                      <a:pt x="22" y="3"/>
                    </a:lnTo>
                    <a:lnTo>
                      <a:pt x="22" y="6"/>
                    </a:lnTo>
                    <a:lnTo>
                      <a:pt x="19" y="10"/>
                    </a:lnTo>
                    <a:lnTo>
                      <a:pt x="3" y="13"/>
                    </a:lnTo>
                    <a:lnTo>
                      <a:pt x="0" y="13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71" name="Freeform 133"/>
              <p:cNvSpPr>
                <a:spLocks/>
              </p:cNvSpPr>
              <p:nvPr/>
            </p:nvSpPr>
            <p:spPr bwMode="auto">
              <a:xfrm>
                <a:off x="2307" y="1113"/>
                <a:ext cx="40" cy="19"/>
              </a:xfrm>
              <a:custGeom>
                <a:avLst/>
                <a:gdLst>
                  <a:gd name="T0" fmla="*/ 0 w 40"/>
                  <a:gd name="T1" fmla="*/ 19 h 19"/>
                  <a:gd name="T2" fmla="*/ 6 w 40"/>
                  <a:gd name="T3" fmla="*/ 10 h 19"/>
                  <a:gd name="T4" fmla="*/ 6 w 40"/>
                  <a:gd name="T5" fmla="*/ 7 h 19"/>
                  <a:gd name="T6" fmla="*/ 12 w 40"/>
                  <a:gd name="T7" fmla="*/ 7 h 19"/>
                  <a:gd name="T8" fmla="*/ 24 w 40"/>
                  <a:gd name="T9" fmla="*/ 0 h 19"/>
                  <a:gd name="T10" fmla="*/ 37 w 40"/>
                  <a:gd name="T11" fmla="*/ 7 h 19"/>
                  <a:gd name="T12" fmla="*/ 40 w 40"/>
                  <a:gd name="T13" fmla="*/ 7 h 19"/>
                  <a:gd name="T14" fmla="*/ 37 w 40"/>
                  <a:gd name="T15" fmla="*/ 10 h 19"/>
                  <a:gd name="T16" fmla="*/ 24 w 40"/>
                  <a:gd name="T17" fmla="*/ 10 h 19"/>
                  <a:gd name="T18" fmla="*/ 15 w 40"/>
                  <a:gd name="T19" fmla="*/ 13 h 19"/>
                  <a:gd name="T20" fmla="*/ 3 w 40"/>
                  <a:gd name="T21" fmla="*/ 19 h 19"/>
                  <a:gd name="T22" fmla="*/ 0 w 40"/>
                  <a:gd name="T23" fmla="*/ 19 h 19"/>
                  <a:gd name="T24" fmla="*/ 0 w 40"/>
                  <a:gd name="T25" fmla="*/ 19 h 19"/>
                  <a:gd name="T26" fmla="*/ 0 w 40"/>
                  <a:gd name="T27" fmla="*/ 19 h 19"/>
                  <a:gd name="T28" fmla="*/ 0 w 40"/>
                  <a:gd name="T29" fmla="*/ 19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0"/>
                  <a:gd name="T46" fmla="*/ 0 h 19"/>
                  <a:gd name="T47" fmla="*/ 40 w 40"/>
                  <a:gd name="T48" fmla="*/ 19 h 1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0" h="19">
                    <a:moveTo>
                      <a:pt x="0" y="19"/>
                    </a:moveTo>
                    <a:lnTo>
                      <a:pt x="6" y="10"/>
                    </a:lnTo>
                    <a:lnTo>
                      <a:pt x="6" y="7"/>
                    </a:lnTo>
                    <a:lnTo>
                      <a:pt x="12" y="7"/>
                    </a:lnTo>
                    <a:lnTo>
                      <a:pt x="24" y="0"/>
                    </a:lnTo>
                    <a:lnTo>
                      <a:pt x="37" y="7"/>
                    </a:lnTo>
                    <a:lnTo>
                      <a:pt x="40" y="7"/>
                    </a:lnTo>
                    <a:lnTo>
                      <a:pt x="37" y="10"/>
                    </a:lnTo>
                    <a:lnTo>
                      <a:pt x="24" y="10"/>
                    </a:lnTo>
                    <a:lnTo>
                      <a:pt x="15" y="13"/>
                    </a:lnTo>
                    <a:lnTo>
                      <a:pt x="3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72" name="Freeform 134"/>
              <p:cNvSpPr>
                <a:spLocks/>
              </p:cNvSpPr>
              <p:nvPr/>
            </p:nvSpPr>
            <p:spPr bwMode="auto">
              <a:xfrm>
                <a:off x="2402" y="1361"/>
                <a:ext cx="189" cy="46"/>
              </a:xfrm>
              <a:custGeom>
                <a:avLst/>
                <a:gdLst>
                  <a:gd name="T0" fmla="*/ 3 w 189"/>
                  <a:gd name="T1" fmla="*/ 0 h 46"/>
                  <a:gd name="T2" fmla="*/ 28 w 189"/>
                  <a:gd name="T3" fmla="*/ 3 h 46"/>
                  <a:gd name="T4" fmla="*/ 53 w 189"/>
                  <a:gd name="T5" fmla="*/ 9 h 46"/>
                  <a:gd name="T6" fmla="*/ 81 w 189"/>
                  <a:gd name="T7" fmla="*/ 15 h 46"/>
                  <a:gd name="T8" fmla="*/ 105 w 189"/>
                  <a:gd name="T9" fmla="*/ 15 h 46"/>
                  <a:gd name="T10" fmla="*/ 161 w 189"/>
                  <a:gd name="T11" fmla="*/ 24 h 46"/>
                  <a:gd name="T12" fmla="*/ 180 w 189"/>
                  <a:gd name="T13" fmla="*/ 31 h 46"/>
                  <a:gd name="T14" fmla="*/ 189 w 189"/>
                  <a:gd name="T15" fmla="*/ 37 h 46"/>
                  <a:gd name="T16" fmla="*/ 189 w 189"/>
                  <a:gd name="T17" fmla="*/ 43 h 46"/>
                  <a:gd name="T18" fmla="*/ 186 w 189"/>
                  <a:gd name="T19" fmla="*/ 46 h 46"/>
                  <a:gd name="T20" fmla="*/ 183 w 189"/>
                  <a:gd name="T21" fmla="*/ 46 h 46"/>
                  <a:gd name="T22" fmla="*/ 176 w 189"/>
                  <a:gd name="T23" fmla="*/ 43 h 46"/>
                  <a:gd name="T24" fmla="*/ 158 w 189"/>
                  <a:gd name="T25" fmla="*/ 37 h 46"/>
                  <a:gd name="T26" fmla="*/ 130 w 189"/>
                  <a:gd name="T27" fmla="*/ 31 h 46"/>
                  <a:gd name="T28" fmla="*/ 105 w 189"/>
                  <a:gd name="T29" fmla="*/ 24 h 46"/>
                  <a:gd name="T30" fmla="*/ 81 w 189"/>
                  <a:gd name="T31" fmla="*/ 21 h 46"/>
                  <a:gd name="T32" fmla="*/ 50 w 189"/>
                  <a:gd name="T33" fmla="*/ 15 h 46"/>
                  <a:gd name="T34" fmla="*/ 25 w 189"/>
                  <a:gd name="T35" fmla="*/ 9 h 46"/>
                  <a:gd name="T36" fmla="*/ 3 w 189"/>
                  <a:gd name="T37" fmla="*/ 6 h 46"/>
                  <a:gd name="T38" fmla="*/ 0 w 189"/>
                  <a:gd name="T39" fmla="*/ 3 h 46"/>
                  <a:gd name="T40" fmla="*/ 3 w 189"/>
                  <a:gd name="T41" fmla="*/ 0 h 46"/>
                  <a:gd name="T42" fmla="*/ 3 w 189"/>
                  <a:gd name="T43" fmla="*/ 0 h 46"/>
                  <a:gd name="T44" fmla="*/ 3 w 189"/>
                  <a:gd name="T45" fmla="*/ 0 h 4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89"/>
                  <a:gd name="T70" fmla="*/ 0 h 46"/>
                  <a:gd name="T71" fmla="*/ 189 w 189"/>
                  <a:gd name="T72" fmla="*/ 46 h 4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89" h="46">
                    <a:moveTo>
                      <a:pt x="3" y="0"/>
                    </a:moveTo>
                    <a:lnTo>
                      <a:pt x="28" y="3"/>
                    </a:lnTo>
                    <a:lnTo>
                      <a:pt x="53" y="9"/>
                    </a:lnTo>
                    <a:lnTo>
                      <a:pt x="81" y="15"/>
                    </a:lnTo>
                    <a:lnTo>
                      <a:pt x="105" y="15"/>
                    </a:lnTo>
                    <a:lnTo>
                      <a:pt x="161" y="24"/>
                    </a:lnTo>
                    <a:lnTo>
                      <a:pt x="180" y="31"/>
                    </a:lnTo>
                    <a:lnTo>
                      <a:pt x="189" y="37"/>
                    </a:lnTo>
                    <a:lnTo>
                      <a:pt x="189" y="43"/>
                    </a:lnTo>
                    <a:lnTo>
                      <a:pt x="186" y="46"/>
                    </a:lnTo>
                    <a:lnTo>
                      <a:pt x="183" y="46"/>
                    </a:lnTo>
                    <a:lnTo>
                      <a:pt x="176" y="43"/>
                    </a:lnTo>
                    <a:lnTo>
                      <a:pt x="158" y="37"/>
                    </a:lnTo>
                    <a:lnTo>
                      <a:pt x="130" y="31"/>
                    </a:lnTo>
                    <a:lnTo>
                      <a:pt x="105" y="24"/>
                    </a:lnTo>
                    <a:lnTo>
                      <a:pt x="81" y="21"/>
                    </a:lnTo>
                    <a:lnTo>
                      <a:pt x="50" y="15"/>
                    </a:lnTo>
                    <a:lnTo>
                      <a:pt x="25" y="9"/>
                    </a:lnTo>
                    <a:lnTo>
                      <a:pt x="3" y="6"/>
                    </a:ln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73" name="Freeform 135"/>
              <p:cNvSpPr>
                <a:spLocks/>
              </p:cNvSpPr>
              <p:nvPr/>
            </p:nvSpPr>
            <p:spPr bwMode="auto">
              <a:xfrm>
                <a:off x="2359" y="1361"/>
                <a:ext cx="34" cy="15"/>
              </a:xfrm>
              <a:custGeom>
                <a:avLst/>
                <a:gdLst>
                  <a:gd name="T0" fmla="*/ 34 w 34"/>
                  <a:gd name="T1" fmla="*/ 3 h 15"/>
                  <a:gd name="T2" fmla="*/ 19 w 34"/>
                  <a:gd name="T3" fmla="*/ 6 h 15"/>
                  <a:gd name="T4" fmla="*/ 13 w 34"/>
                  <a:gd name="T5" fmla="*/ 12 h 15"/>
                  <a:gd name="T6" fmla="*/ 6 w 34"/>
                  <a:gd name="T7" fmla="*/ 15 h 15"/>
                  <a:gd name="T8" fmla="*/ 0 w 34"/>
                  <a:gd name="T9" fmla="*/ 12 h 15"/>
                  <a:gd name="T10" fmla="*/ 3 w 34"/>
                  <a:gd name="T11" fmla="*/ 6 h 15"/>
                  <a:gd name="T12" fmla="*/ 19 w 34"/>
                  <a:gd name="T13" fmla="*/ 0 h 15"/>
                  <a:gd name="T14" fmla="*/ 34 w 34"/>
                  <a:gd name="T15" fmla="*/ 0 h 15"/>
                  <a:gd name="T16" fmla="*/ 34 w 34"/>
                  <a:gd name="T17" fmla="*/ 0 h 15"/>
                  <a:gd name="T18" fmla="*/ 34 w 34"/>
                  <a:gd name="T19" fmla="*/ 3 h 15"/>
                  <a:gd name="T20" fmla="*/ 34 w 34"/>
                  <a:gd name="T21" fmla="*/ 3 h 15"/>
                  <a:gd name="T22" fmla="*/ 34 w 34"/>
                  <a:gd name="T23" fmla="*/ 3 h 1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4"/>
                  <a:gd name="T37" fmla="*/ 0 h 15"/>
                  <a:gd name="T38" fmla="*/ 34 w 34"/>
                  <a:gd name="T39" fmla="*/ 15 h 1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4" h="15">
                    <a:moveTo>
                      <a:pt x="34" y="3"/>
                    </a:moveTo>
                    <a:lnTo>
                      <a:pt x="19" y="6"/>
                    </a:lnTo>
                    <a:lnTo>
                      <a:pt x="13" y="12"/>
                    </a:lnTo>
                    <a:lnTo>
                      <a:pt x="6" y="15"/>
                    </a:lnTo>
                    <a:lnTo>
                      <a:pt x="0" y="12"/>
                    </a:lnTo>
                    <a:lnTo>
                      <a:pt x="3" y="6"/>
                    </a:lnTo>
                    <a:lnTo>
                      <a:pt x="19" y="0"/>
                    </a:lnTo>
                    <a:lnTo>
                      <a:pt x="34" y="0"/>
                    </a:lnTo>
                    <a:lnTo>
                      <a:pt x="34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74" name="Freeform 136"/>
              <p:cNvSpPr>
                <a:spLocks/>
              </p:cNvSpPr>
              <p:nvPr/>
            </p:nvSpPr>
            <p:spPr bwMode="auto">
              <a:xfrm>
                <a:off x="2375" y="1382"/>
                <a:ext cx="182" cy="47"/>
              </a:xfrm>
              <a:custGeom>
                <a:avLst/>
                <a:gdLst>
                  <a:gd name="T0" fmla="*/ 0 w 182"/>
                  <a:gd name="T1" fmla="*/ 0 h 47"/>
                  <a:gd name="T2" fmla="*/ 43 w 182"/>
                  <a:gd name="T3" fmla="*/ 3 h 47"/>
                  <a:gd name="T4" fmla="*/ 64 w 182"/>
                  <a:gd name="T5" fmla="*/ 10 h 47"/>
                  <a:gd name="T6" fmla="*/ 86 w 182"/>
                  <a:gd name="T7" fmla="*/ 16 h 47"/>
                  <a:gd name="T8" fmla="*/ 108 w 182"/>
                  <a:gd name="T9" fmla="*/ 22 h 47"/>
                  <a:gd name="T10" fmla="*/ 129 w 182"/>
                  <a:gd name="T11" fmla="*/ 28 h 47"/>
                  <a:gd name="T12" fmla="*/ 148 w 182"/>
                  <a:gd name="T13" fmla="*/ 31 h 47"/>
                  <a:gd name="T14" fmla="*/ 170 w 182"/>
                  <a:gd name="T15" fmla="*/ 37 h 47"/>
                  <a:gd name="T16" fmla="*/ 182 w 182"/>
                  <a:gd name="T17" fmla="*/ 44 h 47"/>
                  <a:gd name="T18" fmla="*/ 182 w 182"/>
                  <a:gd name="T19" fmla="*/ 47 h 47"/>
                  <a:gd name="T20" fmla="*/ 179 w 182"/>
                  <a:gd name="T21" fmla="*/ 47 h 47"/>
                  <a:gd name="T22" fmla="*/ 170 w 182"/>
                  <a:gd name="T23" fmla="*/ 47 h 47"/>
                  <a:gd name="T24" fmla="*/ 145 w 182"/>
                  <a:gd name="T25" fmla="*/ 40 h 47"/>
                  <a:gd name="T26" fmla="*/ 126 w 182"/>
                  <a:gd name="T27" fmla="*/ 37 h 47"/>
                  <a:gd name="T28" fmla="*/ 108 w 182"/>
                  <a:gd name="T29" fmla="*/ 31 h 47"/>
                  <a:gd name="T30" fmla="*/ 83 w 182"/>
                  <a:gd name="T31" fmla="*/ 25 h 47"/>
                  <a:gd name="T32" fmla="*/ 61 w 182"/>
                  <a:gd name="T33" fmla="*/ 16 h 47"/>
                  <a:gd name="T34" fmla="*/ 43 w 182"/>
                  <a:gd name="T35" fmla="*/ 10 h 47"/>
                  <a:gd name="T36" fmla="*/ 24 w 182"/>
                  <a:gd name="T37" fmla="*/ 6 h 47"/>
                  <a:gd name="T38" fmla="*/ 0 w 182"/>
                  <a:gd name="T39" fmla="*/ 3 h 47"/>
                  <a:gd name="T40" fmla="*/ 0 w 182"/>
                  <a:gd name="T41" fmla="*/ 0 h 47"/>
                  <a:gd name="T42" fmla="*/ 0 w 182"/>
                  <a:gd name="T43" fmla="*/ 0 h 47"/>
                  <a:gd name="T44" fmla="*/ 0 w 182"/>
                  <a:gd name="T45" fmla="*/ 0 h 47"/>
                  <a:gd name="T46" fmla="*/ 0 w 182"/>
                  <a:gd name="T47" fmla="*/ 0 h 4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82"/>
                  <a:gd name="T73" fmla="*/ 0 h 47"/>
                  <a:gd name="T74" fmla="*/ 182 w 182"/>
                  <a:gd name="T75" fmla="*/ 47 h 47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82" h="47">
                    <a:moveTo>
                      <a:pt x="0" y="0"/>
                    </a:moveTo>
                    <a:lnTo>
                      <a:pt x="43" y="3"/>
                    </a:lnTo>
                    <a:lnTo>
                      <a:pt x="64" y="10"/>
                    </a:lnTo>
                    <a:lnTo>
                      <a:pt x="86" y="16"/>
                    </a:lnTo>
                    <a:lnTo>
                      <a:pt x="108" y="22"/>
                    </a:lnTo>
                    <a:lnTo>
                      <a:pt x="129" y="28"/>
                    </a:lnTo>
                    <a:lnTo>
                      <a:pt x="148" y="31"/>
                    </a:lnTo>
                    <a:lnTo>
                      <a:pt x="170" y="37"/>
                    </a:lnTo>
                    <a:lnTo>
                      <a:pt x="182" y="44"/>
                    </a:lnTo>
                    <a:lnTo>
                      <a:pt x="182" y="47"/>
                    </a:lnTo>
                    <a:lnTo>
                      <a:pt x="179" y="47"/>
                    </a:lnTo>
                    <a:lnTo>
                      <a:pt x="170" y="47"/>
                    </a:lnTo>
                    <a:lnTo>
                      <a:pt x="145" y="40"/>
                    </a:lnTo>
                    <a:lnTo>
                      <a:pt x="126" y="37"/>
                    </a:lnTo>
                    <a:lnTo>
                      <a:pt x="108" y="31"/>
                    </a:lnTo>
                    <a:lnTo>
                      <a:pt x="83" y="25"/>
                    </a:lnTo>
                    <a:lnTo>
                      <a:pt x="61" y="16"/>
                    </a:lnTo>
                    <a:lnTo>
                      <a:pt x="43" y="10"/>
                    </a:lnTo>
                    <a:lnTo>
                      <a:pt x="24" y="6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75" name="Freeform 137"/>
              <p:cNvSpPr>
                <a:spLocks/>
              </p:cNvSpPr>
              <p:nvPr/>
            </p:nvSpPr>
            <p:spPr bwMode="auto">
              <a:xfrm>
                <a:off x="2365" y="1385"/>
                <a:ext cx="53" cy="143"/>
              </a:xfrm>
              <a:custGeom>
                <a:avLst/>
                <a:gdLst>
                  <a:gd name="T0" fmla="*/ 7 w 53"/>
                  <a:gd name="T1" fmla="*/ 0 h 143"/>
                  <a:gd name="T2" fmla="*/ 13 w 53"/>
                  <a:gd name="T3" fmla="*/ 16 h 143"/>
                  <a:gd name="T4" fmla="*/ 19 w 53"/>
                  <a:gd name="T5" fmla="*/ 31 h 143"/>
                  <a:gd name="T6" fmla="*/ 28 w 53"/>
                  <a:gd name="T7" fmla="*/ 62 h 143"/>
                  <a:gd name="T8" fmla="*/ 34 w 53"/>
                  <a:gd name="T9" fmla="*/ 84 h 143"/>
                  <a:gd name="T10" fmla="*/ 40 w 53"/>
                  <a:gd name="T11" fmla="*/ 99 h 143"/>
                  <a:gd name="T12" fmla="*/ 47 w 53"/>
                  <a:gd name="T13" fmla="*/ 118 h 143"/>
                  <a:gd name="T14" fmla="*/ 53 w 53"/>
                  <a:gd name="T15" fmla="*/ 139 h 143"/>
                  <a:gd name="T16" fmla="*/ 50 w 53"/>
                  <a:gd name="T17" fmla="*/ 143 h 143"/>
                  <a:gd name="T18" fmla="*/ 47 w 53"/>
                  <a:gd name="T19" fmla="*/ 139 h 143"/>
                  <a:gd name="T20" fmla="*/ 37 w 53"/>
                  <a:gd name="T21" fmla="*/ 121 h 143"/>
                  <a:gd name="T22" fmla="*/ 31 w 53"/>
                  <a:gd name="T23" fmla="*/ 102 h 143"/>
                  <a:gd name="T24" fmla="*/ 25 w 53"/>
                  <a:gd name="T25" fmla="*/ 84 h 143"/>
                  <a:gd name="T26" fmla="*/ 19 w 53"/>
                  <a:gd name="T27" fmla="*/ 65 h 143"/>
                  <a:gd name="T28" fmla="*/ 13 w 53"/>
                  <a:gd name="T29" fmla="*/ 31 h 143"/>
                  <a:gd name="T30" fmla="*/ 10 w 53"/>
                  <a:gd name="T31" fmla="*/ 19 h 143"/>
                  <a:gd name="T32" fmla="*/ 7 w 53"/>
                  <a:gd name="T33" fmla="*/ 10 h 143"/>
                  <a:gd name="T34" fmla="*/ 0 w 53"/>
                  <a:gd name="T35" fmla="*/ 3 h 143"/>
                  <a:gd name="T36" fmla="*/ 3 w 53"/>
                  <a:gd name="T37" fmla="*/ 0 h 143"/>
                  <a:gd name="T38" fmla="*/ 7 w 53"/>
                  <a:gd name="T39" fmla="*/ 0 h 143"/>
                  <a:gd name="T40" fmla="*/ 7 w 53"/>
                  <a:gd name="T41" fmla="*/ 0 h 143"/>
                  <a:gd name="T42" fmla="*/ 7 w 53"/>
                  <a:gd name="T43" fmla="*/ 0 h 14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53"/>
                  <a:gd name="T67" fmla="*/ 0 h 143"/>
                  <a:gd name="T68" fmla="*/ 53 w 53"/>
                  <a:gd name="T69" fmla="*/ 143 h 14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53" h="143">
                    <a:moveTo>
                      <a:pt x="7" y="0"/>
                    </a:moveTo>
                    <a:lnTo>
                      <a:pt x="13" y="16"/>
                    </a:lnTo>
                    <a:lnTo>
                      <a:pt x="19" y="31"/>
                    </a:lnTo>
                    <a:lnTo>
                      <a:pt x="28" y="62"/>
                    </a:lnTo>
                    <a:lnTo>
                      <a:pt x="34" y="84"/>
                    </a:lnTo>
                    <a:lnTo>
                      <a:pt x="40" y="99"/>
                    </a:lnTo>
                    <a:lnTo>
                      <a:pt x="47" y="118"/>
                    </a:lnTo>
                    <a:lnTo>
                      <a:pt x="53" y="139"/>
                    </a:lnTo>
                    <a:lnTo>
                      <a:pt x="50" y="143"/>
                    </a:lnTo>
                    <a:lnTo>
                      <a:pt x="47" y="139"/>
                    </a:lnTo>
                    <a:lnTo>
                      <a:pt x="37" y="121"/>
                    </a:lnTo>
                    <a:lnTo>
                      <a:pt x="31" y="102"/>
                    </a:lnTo>
                    <a:lnTo>
                      <a:pt x="25" y="84"/>
                    </a:lnTo>
                    <a:lnTo>
                      <a:pt x="19" y="65"/>
                    </a:lnTo>
                    <a:lnTo>
                      <a:pt x="13" y="31"/>
                    </a:lnTo>
                    <a:lnTo>
                      <a:pt x="10" y="19"/>
                    </a:lnTo>
                    <a:lnTo>
                      <a:pt x="7" y="10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76" name="Freeform 138"/>
              <p:cNvSpPr>
                <a:spLocks/>
              </p:cNvSpPr>
              <p:nvPr/>
            </p:nvSpPr>
            <p:spPr bwMode="auto">
              <a:xfrm>
                <a:off x="2415" y="1521"/>
                <a:ext cx="151" cy="68"/>
              </a:xfrm>
              <a:custGeom>
                <a:avLst/>
                <a:gdLst>
                  <a:gd name="T0" fmla="*/ 6 w 151"/>
                  <a:gd name="T1" fmla="*/ 0 h 68"/>
                  <a:gd name="T2" fmla="*/ 34 w 151"/>
                  <a:gd name="T3" fmla="*/ 13 h 68"/>
                  <a:gd name="T4" fmla="*/ 43 w 151"/>
                  <a:gd name="T5" fmla="*/ 19 h 68"/>
                  <a:gd name="T6" fmla="*/ 58 w 151"/>
                  <a:gd name="T7" fmla="*/ 25 h 68"/>
                  <a:gd name="T8" fmla="*/ 71 w 151"/>
                  <a:gd name="T9" fmla="*/ 28 h 68"/>
                  <a:gd name="T10" fmla="*/ 80 w 151"/>
                  <a:gd name="T11" fmla="*/ 34 h 68"/>
                  <a:gd name="T12" fmla="*/ 92 w 151"/>
                  <a:gd name="T13" fmla="*/ 41 h 68"/>
                  <a:gd name="T14" fmla="*/ 102 w 151"/>
                  <a:gd name="T15" fmla="*/ 47 h 68"/>
                  <a:gd name="T16" fmla="*/ 114 w 151"/>
                  <a:gd name="T17" fmla="*/ 50 h 68"/>
                  <a:gd name="T18" fmla="*/ 126 w 151"/>
                  <a:gd name="T19" fmla="*/ 56 h 68"/>
                  <a:gd name="T20" fmla="*/ 139 w 151"/>
                  <a:gd name="T21" fmla="*/ 62 h 68"/>
                  <a:gd name="T22" fmla="*/ 151 w 151"/>
                  <a:gd name="T23" fmla="*/ 65 h 68"/>
                  <a:gd name="T24" fmla="*/ 151 w 151"/>
                  <a:gd name="T25" fmla="*/ 68 h 68"/>
                  <a:gd name="T26" fmla="*/ 151 w 151"/>
                  <a:gd name="T27" fmla="*/ 68 h 68"/>
                  <a:gd name="T28" fmla="*/ 123 w 151"/>
                  <a:gd name="T29" fmla="*/ 59 h 68"/>
                  <a:gd name="T30" fmla="*/ 102 w 151"/>
                  <a:gd name="T31" fmla="*/ 53 h 68"/>
                  <a:gd name="T32" fmla="*/ 89 w 151"/>
                  <a:gd name="T33" fmla="*/ 50 h 68"/>
                  <a:gd name="T34" fmla="*/ 77 w 151"/>
                  <a:gd name="T35" fmla="*/ 44 h 68"/>
                  <a:gd name="T36" fmla="*/ 68 w 151"/>
                  <a:gd name="T37" fmla="*/ 37 h 68"/>
                  <a:gd name="T38" fmla="*/ 52 w 151"/>
                  <a:gd name="T39" fmla="*/ 31 h 68"/>
                  <a:gd name="T40" fmla="*/ 28 w 151"/>
                  <a:gd name="T41" fmla="*/ 22 h 68"/>
                  <a:gd name="T42" fmla="*/ 15 w 151"/>
                  <a:gd name="T43" fmla="*/ 16 h 68"/>
                  <a:gd name="T44" fmla="*/ 3 w 151"/>
                  <a:gd name="T45" fmla="*/ 13 h 68"/>
                  <a:gd name="T46" fmla="*/ 0 w 151"/>
                  <a:gd name="T47" fmla="*/ 7 h 68"/>
                  <a:gd name="T48" fmla="*/ 0 w 151"/>
                  <a:gd name="T49" fmla="*/ 3 h 68"/>
                  <a:gd name="T50" fmla="*/ 6 w 151"/>
                  <a:gd name="T51" fmla="*/ 0 h 68"/>
                  <a:gd name="T52" fmla="*/ 6 w 151"/>
                  <a:gd name="T53" fmla="*/ 0 h 68"/>
                  <a:gd name="T54" fmla="*/ 6 w 151"/>
                  <a:gd name="T55" fmla="*/ 0 h 6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51"/>
                  <a:gd name="T85" fmla="*/ 0 h 68"/>
                  <a:gd name="T86" fmla="*/ 151 w 151"/>
                  <a:gd name="T87" fmla="*/ 68 h 68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51" h="68">
                    <a:moveTo>
                      <a:pt x="6" y="0"/>
                    </a:moveTo>
                    <a:lnTo>
                      <a:pt x="34" y="13"/>
                    </a:lnTo>
                    <a:lnTo>
                      <a:pt x="43" y="19"/>
                    </a:lnTo>
                    <a:lnTo>
                      <a:pt x="58" y="25"/>
                    </a:lnTo>
                    <a:lnTo>
                      <a:pt x="71" y="28"/>
                    </a:lnTo>
                    <a:lnTo>
                      <a:pt x="80" y="34"/>
                    </a:lnTo>
                    <a:lnTo>
                      <a:pt x="92" y="41"/>
                    </a:lnTo>
                    <a:lnTo>
                      <a:pt x="102" y="47"/>
                    </a:lnTo>
                    <a:lnTo>
                      <a:pt x="114" y="50"/>
                    </a:lnTo>
                    <a:lnTo>
                      <a:pt x="126" y="56"/>
                    </a:lnTo>
                    <a:lnTo>
                      <a:pt x="139" y="62"/>
                    </a:lnTo>
                    <a:lnTo>
                      <a:pt x="151" y="65"/>
                    </a:lnTo>
                    <a:lnTo>
                      <a:pt x="151" y="68"/>
                    </a:lnTo>
                    <a:lnTo>
                      <a:pt x="123" y="59"/>
                    </a:lnTo>
                    <a:lnTo>
                      <a:pt x="102" y="53"/>
                    </a:lnTo>
                    <a:lnTo>
                      <a:pt x="89" y="50"/>
                    </a:lnTo>
                    <a:lnTo>
                      <a:pt x="77" y="44"/>
                    </a:lnTo>
                    <a:lnTo>
                      <a:pt x="68" y="37"/>
                    </a:lnTo>
                    <a:lnTo>
                      <a:pt x="52" y="31"/>
                    </a:lnTo>
                    <a:lnTo>
                      <a:pt x="28" y="22"/>
                    </a:lnTo>
                    <a:lnTo>
                      <a:pt x="15" y="16"/>
                    </a:lnTo>
                    <a:lnTo>
                      <a:pt x="3" y="13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77" name="Freeform 139"/>
              <p:cNvSpPr>
                <a:spLocks/>
              </p:cNvSpPr>
              <p:nvPr/>
            </p:nvSpPr>
            <p:spPr bwMode="auto">
              <a:xfrm>
                <a:off x="2439" y="1537"/>
                <a:ext cx="10" cy="31"/>
              </a:xfrm>
              <a:custGeom>
                <a:avLst/>
                <a:gdLst>
                  <a:gd name="T0" fmla="*/ 10 w 10"/>
                  <a:gd name="T1" fmla="*/ 3 h 31"/>
                  <a:gd name="T2" fmla="*/ 10 w 10"/>
                  <a:gd name="T3" fmla="*/ 15 h 31"/>
                  <a:gd name="T4" fmla="*/ 10 w 10"/>
                  <a:gd name="T5" fmla="*/ 25 h 31"/>
                  <a:gd name="T6" fmla="*/ 7 w 10"/>
                  <a:gd name="T7" fmla="*/ 31 h 31"/>
                  <a:gd name="T8" fmla="*/ 7 w 10"/>
                  <a:gd name="T9" fmla="*/ 31 h 31"/>
                  <a:gd name="T10" fmla="*/ 4 w 10"/>
                  <a:gd name="T11" fmla="*/ 31 h 31"/>
                  <a:gd name="T12" fmla="*/ 0 w 10"/>
                  <a:gd name="T13" fmla="*/ 25 h 31"/>
                  <a:gd name="T14" fmla="*/ 0 w 10"/>
                  <a:gd name="T15" fmla="*/ 12 h 31"/>
                  <a:gd name="T16" fmla="*/ 4 w 10"/>
                  <a:gd name="T17" fmla="*/ 3 h 31"/>
                  <a:gd name="T18" fmla="*/ 4 w 10"/>
                  <a:gd name="T19" fmla="*/ 0 h 31"/>
                  <a:gd name="T20" fmla="*/ 7 w 10"/>
                  <a:gd name="T21" fmla="*/ 0 h 31"/>
                  <a:gd name="T22" fmla="*/ 10 w 10"/>
                  <a:gd name="T23" fmla="*/ 3 h 31"/>
                  <a:gd name="T24" fmla="*/ 10 w 10"/>
                  <a:gd name="T25" fmla="*/ 3 h 31"/>
                  <a:gd name="T26" fmla="*/ 10 w 10"/>
                  <a:gd name="T27" fmla="*/ 3 h 3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"/>
                  <a:gd name="T43" fmla="*/ 0 h 31"/>
                  <a:gd name="T44" fmla="*/ 10 w 10"/>
                  <a:gd name="T45" fmla="*/ 31 h 3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" h="31">
                    <a:moveTo>
                      <a:pt x="10" y="3"/>
                    </a:moveTo>
                    <a:lnTo>
                      <a:pt x="10" y="15"/>
                    </a:lnTo>
                    <a:lnTo>
                      <a:pt x="10" y="25"/>
                    </a:lnTo>
                    <a:lnTo>
                      <a:pt x="7" y="31"/>
                    </a:lnTo>
                    <a:lnTo>
                      <a:pt x="4" y="31"/>
                    </a:lnTo>
                    <a:lnTo>
                      <a:pt x="0" y="25"/>
                    </a:lnTo>
                    <a:lnTo>
                      <a:pt x="0" y="12"/>
                    </a:lnTo>
                    <a:lnTo>
                      <a:pt x="4" y="3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10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78" name="Freeform 140"/>
              <p:cNvSpPr>
                <a:spLocks/>
              </p:cNvSpPr>
              <p:nvPr/>
            </p:nvSpPr>
            <p:spPr bwMode="auto">
              <a:xfrm>
                <a:off x="2609" y="1589"/>
                <a:ext cx="13" cy="28"/>
              </a:xfrm>
              <a:custGeom>
                <a:avLst/>
                <a:gdLst>
                  <a:gd name="T0" fmla="*/ 13 w 13"/>
                  <a:gd name="T1" fmla="*/ 7 h 28"/>
                  <a:gd name="T2" fmla="*/ 10 w 13"/>
                  <a:gd name="T3" fmla="*/ 19 h 28"/>
                  <a:gd name="T4" fmla="*/ 10 w 13"/>
                  <a:gd name="T5" fmla="*/ 28 h 28"/>
                  <a:gd name="T6" fmla="*/ 3 w 13"/>
                  <a:gd name="T7" fmla="*/ 28 h 28"/>
                  <a:gd name="T8" fmla="*/ 3 w 13"/>
                  <a:gd name="T9" fmla="*/ 19 h 28"/>
                  <a:gd name="T10" fmla="*/ 0 w 13"/>
                  <a:gd name="T11" fmla="*/ 7 h 28"/>
                  <a:gd name="T12" fmla="*/ 3 w 13"/>
                  <a:gd name="T13" fmla="*/ 0 h 28"/>
                  <a:gd name="T14" fmla="*/ 7 w 13"/>
                  <a:gd name="T15" fmla="*/ 0 h 28"/>
                  <a:gd name="T16" fmla="*/ 13 w 13"/>
                  <a:gd name="T17" fmla="*/ 0 h 28"/>
                  <a:gd name="T18" fmla="*/ 13 w 13"/>
                  <a:gd name="T19" fmla="*/ 7 h 28"/>
                  <a:gd name="T20" fmla="*/ 13 w 13"/>
                  <a:gd name="T21" fmla="*/ 7 h 28"/>
                  <a:gd name="T22" fmla="*/ 13 w 13"/>
                  <a:gd name="T23" fmla="*/ 7 h 2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3"/>
                  <a:gd name="T37" fmla="*/ 0 h 28"/>
                  <a:gd name="T38" fmla="*/ 13 w 13"/>
                  <a:gd name="T39" fmla="*/ 28 h 2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3" h="28">
                    <a:moveTo>
                      <a:pt x="13" y="7"/>
                    </a:moveTo>
                    <a:lnTo>
                      <a:pt x="10" y="19"/>
                    </a:lnTo>
                    <a:lnTo>
                      <a:pt x="10" y="28"/>
                    </a:lnTo>
                    <a:lnTo>
                      <a:pt x="3" y="28"/>
                    </a:lnTo>
                    <a:lnTo>
                      <a:pt x="3" y="19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13" y="7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79" name="Freeform 141"/>
              <p:cNvSpPr>
                <a:spLocks/>
              </p:cNvSpPr>
              <p:nvPr/>
            </p:nvSpPr>
            <p:spPr bwMode="auto">
              <a:xfrm>
                <a:off x="2758" y="1540"/>
                <a:ext cx="12" cy="34"/>
              </a:xfrm>
              <a:custGeom>
                <a:avLst/>
                <a:gdLst>
                  <a:gd name="T0" fmla="*/ 6 w 12"/>
                  <a:gd name="T1" fmla="*/ 0 h 34"/>
                  <a:gd name="T2" fmla="*/ 9 w 12"/>
                  <a:gd name="T3" fmla="*/ 9 h 34"/>
                  <a:gd name="T4" fmla="*/ 12 w 12"/>
                  <a:gd name="T5" fmla="*/ 22 h 34"/>
                  <a:gd name="T6" fmla="*/ 9 w 12"/>
                  <a:gd name="T7" fmla="*/ 34 h 34"/>
                  <a:gd name="T8" fmla="*/ 6 w 12"/>
                  <a:gd name="T9" fmla="*/ 34 h 34"/>
                  <a:gd name="T10" fmla="*/ 3 w 12"/>
                  <a:gd name="T11" fmla="*/ 25 h 34"/>
                  <a:gd name="T12" fmla="*/ 0 w 12"/>
                  <a:gd name="T13" fmla="*/ 9 h 34"/>
                  <a:gd name="T14" fmla="*/ 0 w 12"/>
                  <a:gd name="T15" fmla="*/ 3 h 34"/>
                  <a:gd name="T16" fmla="*/ 3 w 12"/>
                  <a:gd name="T17" fmla="*/ 0 h 34"/>
                  <a:gd name="T18" fmla="*/ 6 w 12"/>
                  <a:gd name="T19" fmla="*/ 0 h 34"/>
                  <a:gd name="T20" fmla="*/ 6 w 12"/>
                  <a:gd name="T21" fmla="*/ 0 h 34"/>
                  <a:gd name="T22" fmla="*/ 6 w 12"/>
                  <a:gd name="T23" fmla="*/ 0 h 3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2"/>
                  <a:gd name="T37" fmla="*/ 0 h 34"/>
                  <a:gd name="T38" fmla="*/ 12 w 12"/>
                  <a:gd name="T39" fmla="*/ 34 h 3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2" h="34">
                    <a:moveTo>
                      <a:pt x="6" y="0"/>
                    </a:moveTo>
                    <a:lnTo>
                      <a:pt x="9" y="9"/>
                    </a:lnTo>
                    <a:lnTo>
                      <a:pt x="12" y="22"/>
                    </a:lnTo>
                    <a:lnTo>
                      <a:pt x="9" y="34"/>
                    </a:lnTo>
                    <a:lnTo>
                      <a:pt x="6" y="34"/>
                    </a:lnTo>
                    <a:lnTo>
                      <a:pt x="3" y="25"/>
                    </a:lnTo>
                    <a:lnTo>
                      <a:pt x="0" y="9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80" name="Freeform 142"/>
              <p:cNvSpPr>
                <a:spLocks/>
              </p:cNvSpPr>
              <p:nvPr/>
            </p:nvSpPr>
            <p:spPr bwMode="auto">
              <a:xfrm>
                <a:off x="2578" y="1234"/>
                <a:ext cx="90" cy="111"/>
              </a:xfrm>
              <a:custGeom>
                <a:avLst/>
                <a:gdLst>
                  <a:gd name="T0" fmla="*/ 22 w 90"/>
                  <a:gd name="T1" fmla="*/ 6 h 111"/>
                  <a:gd name="T2" fmla="*/ 19 w 90"/>
                  <a:gd name="T3" fmla="*/ 6 h 111"/>
                  <a:gd name="T4" fmla="*/ 10 w 90"/>
                  <a:gd name="T5" fmla="*/ 25 h 111"/>
                  <a:gd name="T6" fmla="*/ 13 w 90"/>
                  <a:gd name="T7" fmla="*/ 40 h 111"/>
                  <a:gd name="T8" fmla="*/ 10 w 90"/>
                  <a:gd name="T9" fmla="*/ 74 h 111"/>
                  <a:gd name="T10" fmla="*/ 10 w 90"/>
                  <a:gd name="T11" fmla="*/ 77 h 111"/>
                  <a:gd name="T12" fmla="*/ 10 w 90"/>
                  <a:gd name="T13" fmla="*/ 80 h 111"/>
                  <a:gd name="T14" fmla="*/ 22 w 90"/>
                  <a:gd name="T15" fmla="*/ 87 h 111"/>
                  <a:gd name="T16" fmla="*/ 38 w 90"/>
                  <a:gd name="T17" fmla="*/ 90 h 111"/>
                  <a:gd name="T18" fmla="*/ 50 w 90"/>
                  <a:gd name="T19" fmla="*/ 96 h 111"/>
                  <a:gd name="T20" fmla="*/ 56 w 90"/>
                  <a:gd name="T21" fmla="*/ 99 h 111"/>
                  <a:gd name="T22" fmla="*/ 65 w 90"/>
                  <a:gd name="T23" fmla="*/ 102 h 111"/>
                  <a:gd name="T24" fmla="*/ 78 w 90"/>
                  <a:gd name="T25" fmla="*/ 105 h 111"/>
                  <a:gd name="T26" fmla="*/ 87 w 90"/>
                  <a:gd name="T27" fmla="*/ 102 h 111"/>
                  <a:gd name="T28" fmla="*/ 90 w 90"/>
                  <a:gd name="T29" fmla="*/ 105 h 111"/>
                  <a:gd name="T30" fmla="*/ 78 w 90"/>
                  <a:gd name="T31" fmla="*/ 111 h 111"/>
                  <a:gd name="T32" fmla="*/ 62 w 90"/>
                  <a:gd name="T33" fmla="*/ 111 h 111"/>
                  <a:gd name="T34" fmla="*/ 31 w 90"/>
                  <a:gd name="T35" fmla="*/ 102 h 111"/>
                  <a:gd name="T36" fmla="*/ 19 w 90"/>
                  <a:gd name="T37" fmla="*/ 93 h 111"/>
                  <a:gd name="T38" fmla="*/ 7 w 90"/>
                  <a:gd name="T39" fmla="*/ 87 h 111"/>
                  <a:gd name="T40" fmla="*/ 0 w 90"/>
                  <a:gd name="T41" fmla="*/ 74 h 111"/>
                  <a:gd name="T42" fmla="*/ 0 w 90"/>
                  <a:gd name="T43" fmla="*/ 59 h 111"/>
                  <a:gd name="T44" fmla="*/ 4 w 90"/>
                  <a:gd name="T45" fmla="*/ 40 h 111"/>
                  <a:gd name="T46" fmla="*/ 7 w 90"/>
                  <a:gd name="T47" fmla="*/ 25 h 111"/>
                  <a:gd name="T48" fmla="*/ 10 w 90"/>
                  <a:gd name="T49" fmla="*/ 12 h 111"/>
                  <a:gd name="T50" fmla="*/ 16 w 90"/>
                  <a:gd name="T51" fmla="*/ 3 h 111"/>
                  <a:gd name="T52" fmla="*/ 19 w 90"/>
                  <a:gd name="T53" fmla="*/ 0 h 111"/>
                  <a:gd name="T54" fmla="*/ 22 w 90"/>
                  <a:gd name="T55" fmla="*/ 0 h 111"/>
                  <a:gd name="T56" fmla="*/ 22 w 90"/>
                  <a:gd name="T57" fmla="*/ 6 h 111"/>
                  <a:gd name="T58" fmla="*/ 22 w 90"/>
                  <a:gd name="T59" fmla="*/ 6 h 111"/>
                  <a:gd name="T60" fmla="*/ 22 w 90"/>
                  <a:gd name="T61" fmla="*/ 6 h 111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90"/>
                  <a:gd name="T94" fmla="*/ 0 h 111"/>
                  <a:gd name="T95" fmla="*/ 90 w 90"/>
                  <a:gd name="T96" fmla="*/ 111 h 111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90" h="111">
                    <a:moveTo>
                      <a:pt x="22" y="6"/>
                    </a:moveTo>
                    <a:lnTo>
                      <a:pt x="19" y="6"/>
                    </a:lnTo>
                    <a:lnTo>
                      <a:pt x="10" y="25"/>
                    </a:lnTo>
                    <a:lnTo>
                      <a:pt x="13" y="40"/>
                    </a:lnTo>
                    <a:lnTo>
                      <a:pt x="10" y="74"/>
                    </a:lnTo>
                    <a:lnTo>
                      <a:pt x="10" y="77"/>
                    </a:lnTo>
                    <a:lnTo>
                      <a:pt x="10" y="80"/>
                    </a:lnTo>
                    <a:lnTo>
                      <a:pt x="22" y="87"/>
                    </a:lnTo>
                    <a:lnTo>
                      <a:pt x="38" y="90"/>
                    </a:lnTo>
                    <a:lnTo>
                      <a:pt x="50" y="96"/>
                    </a:lnTo>
                    <a:lnTo>
                      <a:pt x="56" y="99"/>
                    </a:lnTo>
                    <a:lnTo>
                      <a:pt x="65" y="102"/>
                    </a:lnTo>
                    <a:lnTo>
                      <a:pt x="78" y="105"/>
                    </a:lnTo>
                    <a:lnTo>
                      <a:pt x="87" y="102"/>
                    </a:lnTo>
                    <a:lnTo>
                      <a:pt x="90" y="105"/>
                    </a:lnTo>
                    <a:lnTo>
                      <a:pt x="78" y="111"/>
                    </a:lnTo>
                    <a:lnTo>
                      <a:pt x="62" y="111"/>
                    </a:lnTo>
                    <a:lnTo>
                      <a:pt x="31" y="102"/>
                    </a:lnTo>
                    <a:lnTo>
                      <a:pt x="19" y="93"/>
                    </a:lnTo>
                    <a:lnTo>
                      <a:pt x="7" y="87"/>
                    </a:lnTo>
                    <a:lnTo>
                      <a:pt x="0" y="74"/>
                    </a:lnTo>
                    <a:lnTo>
                      <a:pt x="0" y="59"/>
                    </a:lnTo>
                    <a:lnTo>
                      <a:pt x="4" y="40"/>
                    </a:lnTo>
                    <a:lnTo>
                      <a:pt x="7" y="25"/>
                    </a:lnTo>
                    <a:lnTo>
                      <a:pt x="10" y="12"/>
                    </a:lnTo>
                    <a:lnTo>
                      <a:pt x="16" y="3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81" name="Freeform 143"/>
              <p:cNvSpPr>
                <a:spLocks/>
              </p:cNvSpPr>
              <p:nvPr/>
            </p:nvSpPr>
            <p:spPr bwMode="auto">
              <a:xfrm>
                <a:off x="2612" y="1253"/>
                <a:ext cx="99" cy="34"/>
              </a:xfrm>
              <a:custGeom>
                <a:avLst/>
                <a:gdLst>
                  <a:gd name="T0" fmla="*/ 4 w 99"/>
                  <a:gd name="T1" fmla="*/ 0 h 34"/>
                  <a:gd name="T2" fmla="*/ 22 w 99"/>
                  <a:gd name="T3" fmla="*/ 9 h 34"/>
                  <a:gd name="T4" fmla="*/ 38 w 99"/>
                  <a:gd name="T5" fmla="*/ 15 h 34"/>
                  <a:gd name="T6" fmla="*/ 53 w 99"/>
                  <a:gd name="T7" fmla="*/ 21 h 34"/>
                  <a:gd name="T8" fmla="*/ 75 w 99"/>
                  <a:gd name="T9" fmla="*/ 24 h 34"/>
                  <a:gd name="T10" fmla="*/ 96 w 99"/>
                  <a:gd name="T11" fmla="*/ 24 h 34"/>
                  <a:gd name="T12" fmla="*/ 99 w 99"/>
                  <a:gd name="T13" fmla="*/ 24 h 34"/>
                  <a:gd name="T14" fmla="*/ 96 w 99"/>
                  <a:gd name="T15" fmla="*/ 27 h 34"/>
                  <a:gd name="T16" fmla="*/ 75 w 99"/>
                  <a:gd name="T17" fmla="*/ 34 h 34"/>
                  <a:gd name="T18" fmla="*/ 50 w 99"/>
                  <a:gd name="T19" fmla="*/ 34 h 34"/>
                  <a:gd name="T20" fmla="*/ 16 w 99"/>
                  <a:gd name="T21" fmla="*/ 21 h 34"/>
                  <a:gd name="T22" fmla="*/ 10 w 99"/>
                  <a:gd name="T23" fmla="*/ 12 h 34"/>
                  <a:gd name="T24" fmla="*/ 7 w 99"/>
                  <a:gd name="T25" fmla="*/ 6 h 34"/>
                  <a:gd name="T26" fmla="*/ 0 w 99"/>
                  <a:gd name="T27" fmla="*/ 3 h 34"/>
                  <a:gd name="T28" fmla="*/ 0 w 99"/>
                  <a:gd name="T29" fmla="*/ 0 h 34"/>
                  <a:gd name="T30" fmla="*/ 4 w 99"/>
                  <a:gd name="T31" fmla="*/ 0 h 34"/>
                  <a:gd name="T32" fmla="*/ 4 w 99"/>
                  <a:gd name="T33" fmla="*/ 0 h 34"/>
                  <a:gd name="T34" fmla="*/ 4 w 99"/>
                  <a:gd name="T35" fmla="*/ 0 h 3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99"/>
                  <a:gd name="T55" fmla="*/ 0 h 34"/>
                  <a:gd name="T56" fmla="*/ 99 w 99"/>
                  <a:gd name="T57" fmla="*/ 34 h 3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99" h="34">
                    <a:moveTo>
                      <a:pt x="4" y="0"/>
                    </a:moveTo>
                    <a:lnTo>
                      <a:pt x="22" y="9"/>
                    </a:lnTo>
                    <a:lnTo>
                      <a:pt x="38" y="15"/>
                    </a:lnTo>
                    <a:lnTo>
                      <a:pt x="53" y="21"/>
                    </a:lnTo>
                    <a:lnTo>
                      <a:pt x="75" y="24"/>
                    </a:lnTo>
                    <a:lnTo>
                      <a:pt x="96" y="24"/>
                    </a:lnTo>
                    <a:lnTo>
                      <a:pt x="99" y="24"/>
                    </a:lnTo>
                    <a:lnTo>
                      <a:pt x="96" y="27"/>
                    </a:lnTo>
                    <a:lnTo>
                      <a:pt x="75" y="34"/>
                    </a:lnTo>
                    <a:lnTo>
                      <a:pt x="50" y="34"/>
                    </a:lnTo>
                    <a:lnTo>
                      <a:pt x="16" y="21"/>
                    </a:lnTo>
                    <a:lnTo>
                      <a:pt x="10" y="12"/>
                    </a:lnTo>
                    <a:lnTo>
                      <a:pt x="7" y="6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82" name="Freeform 144"/>
              <p:cNvSpPr>
                <a:spLocks/>
              </p:cNvSpPr>
              <p:nvPr/>
            </p:nvSpPr>
            <p:spPr bwMode="auto">
              <a:xfrm>
                <a:off x="2718" y="1219"/>
                <a:ext cx="33" cy="64"/>
              </a:xfrm>
              <a:custGeom>
                <a:avLst/>
                <a:gdLst>
                  <a:gd name="T0" fmla="*/ 33 w 33"/>
                  <a:gd name="T1" fmla="*/ 3 h 64"/>
                  <a:gd name="T2" fmla="*/ 30 w 33"/>
                  <a:gd name="T3" fmla="*/ 12 h 64"/>
                  <a:gd name="T4" fmla="*/ 27 w 33"/>
                  <a:gd name="T5" fmla="*/ 24 h 64"/>
                  <a:gd name="T6" fmla="*/ 24 w 33"/>
                  <a:gd name="T7" fmla="*/ 34 h 64"/>
                  <a:gd name="T8" fmla="*/ 18 w 33"/>
                  <a:gd name="T9" fmla="*/ 46 h 64"/>
                  <a:gd name="T10" fmla="*/ 9 w 33"/>
                  <a:gd name="T11" fmla="*/ 55 h 64"/>
                  <a:gd name="T12" fmla="*/ 3 w 33"/>
                  <a:gd name="T13" fmla="*/ 64 h 64"/>
                  <a:gd name="T14" fmla="*/ 0 w 33"/>
                  <a:gd name="T15" fmla="*/ 64 h 64"/>
                  <a:gd name="T16" fmla="*/ 0 w 33"/>
                  <a:gd name="T17" fmla="*/ 61 h 64"/>
                  <a:gd name="T18" fmla="*/ 9 w 33"/>
                  <a:gd name="T19" fmla="*/ 43 h 64"/>
                  <a:gd name="T20" fmla="*/ 15 w 33"/>
                  <a:gd name="T21" fmla="*/ 21 h 64"/>
                  <a:gd name="T22" fmla="*/ 15 w 33"/>
                  <a:gd name="T23" fmla="*/ 15 h 64"/>
                  <a:gd name="T24" fmla="*/ 21 w 33"/>
                  <a:gd name="T25" fmla="*/ 9 h 64"/>
                  <a:gd name="T26" fmla="*/ 24 w 33"/>
                  <a:gd name="T27" fmla="*/ 6 h 64"/>
                  <a:gd name="T28" fmla="*/ 30 w 33"/>
                  <a:gd name="T29" fmla="*/ 0 h 64"/>
                  <a:gd name="T30" fmla="*/ 33 w 33"/>
                  <a:gd name="T31" fmla="*/ 0 h 64"/>
                  <a:gd name="T32" fmla="*/ 33 w 33"/>
                  <a:gd name="T33" fmla="*/ 0 h 64"/>
                  <a:gd name="T34" fmla="*/ 33 w 33"/>
                  <a:gd name="T35" fmla="*/ 3 h 64"/>
                  <a:gd name="T36" fmla="*/ 33 w 33"/>
                  <a:gd name="T37" fmla="*/ 3 h 64"/>
                  <a:gd name="T38" fmla="*/ 33 w 33"/>
                  <a:gd name="T39" fmla="*/ 3 h 6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3"/>
                  <a:gd name="T61" fmla="*/ 0 h 64"/>
                  <a:gd name="T62" fmla="*/ 33 w 33"/>
                  <a:gd name="T63" fmla="*/ 64 h 6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3" h="64">
                    <a:moveTo>
                      <a:pt x="33" y="3"/>
                    </a:moveTo>
                    <a:lnTo>
                      <a:pt x="30" y="12"/>
                    </a:lnTo>
                    <a:lnTo>
                      <a:pt x="27" y="24"/>
                    </a:lnTo>
                    <a:lnTo>
                      <a:pt x="24" y="34"/>
                    </a:lnTo>
                    <a:lnTo>
                      <a:pt x="18" y="46"/>
                    </a:lnTo>
                    <a:lnTo>
                      <a:pt x="9" y="55"/>
                    </a:lnTo>
                    <a:lnTo>
                      <a:pt x="3" y="64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9" y="43"/>
                    </a:lnTo>
                    <a:lnTo>
                      <a:pt x="15" y="21"/>
                    </a:lnTo>
                    <a:lnTo>
                      <a:pt x="15" y="15"/>
                    </a:lnTo>
                    <a:lnTo>
                      <a:pt x="21" y="9"/>
                    </a:lnTo>
                    <a:lnTo>
                      <a:pt x="24" y="6"/>
                    </a:lnTo>
                    <a:lnTo>
                      <a:pt x="30" y="0"/>
                    </a:lnTo>
                    <a:lnTo>
                      <a:pt x="33" y="0"/>
                    </a:lnTo>
                    <a:lnTo>
                      <a:pt x="33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83" name="Freeform 145"/>
              <p:cNvSpPr>
                <a:spLocks/>
              </p:cNvSpPr>
              <p:nvPr/>
            </p:nvSpPr>
            <p:spPr bwMode="auto">
              <a:xfrm>
                <a:off x="2668" y="1280"/>
                <a:ext cx="65" cy="65"/>
              </a:xfrm>
              <a:custGeom>
                <a:avLst/>
                <a:gdLst>
                  <a:gd name="T0" fmla="*/ 65 w 65"/>
                  <a:gd name="T1" fmla="*/ 0 h 65"/>
                  <a:gd name="T2" fmla="*/ 62 w 65"/>
                  <a:gd name="T3" fmla="*/ 22 h 65"/>
                  <a:gd name="T4" fmla="*/ 59 w 65"/>
                  <a:gd name="T5" fmla="*/ 28 h 65"/>
                  <a:gd name="T6" fmla="*/ 53 w 65"/>
                  <a:gd name="T7" fmla="*/ 37 h 65"/>
                  <a:gd name="T8" fmla="*/ 46 w 65"/>
                  <a:gd name="T9" fmla="*/ 44 h 65"/>
                  <a:gd name="T10" fmla="*/ 40 w 65"/>
                  <a:gd name="T11" fmla="*/ 50 h 65"/>
                  <a:gd name="T12" fmla="*/ 34 w 65"/>
                  <a:gd name="T13" fmla="*/ 56 h 65"/>
                  <a:gd name="T14" fmla="*/ 25 w 65"/>
                  <a:gd name="T15" fmla="*/ 62 h 65"/>
                  <a:gd name="T16" fmla="*/ 12 w 65"/>
                  <a:gd name="T17" fmla="*/ 65 h 65"/>
                  <a:gd name="T18" fmla="*/ 0 w 65"/>
                  <a:gd name="T19" fmla="*/ 65 h 65"/>
                  <a:gd name="T20" fmla="*/ 0 w 65"/>
                  <a:gd name="T21" fmla="*/ 62 h 65"/>
                  <a:gd name="T22" fmla="*/ 0 w 65"/>
                  <a:gd name="T23" fmla="*/ 59 h 65"/>
                  <a:gd name="T24" fmla="*/ 9 w 65"/>
                  <a:gd name="T25" fmla="*/ 56 h 65"/>
                  <a:gd name="T26" fmla="*/ 19 w 65"/>
                  <a:gd name="T27" fmla="*/ 50 h 65"/>
                  <a:gd name="T28" fmla="*/ 25 w 65"/>
                  <a:gd name="T29" fmla="*/ 47 h 65"/>
                  <a:gd name="T30" fmla="*/ 34 w 65"/>
                  <a:gd name="T31" fmla="*/ 41 h 65"/>
                  <a:gd name="T32" fmla="*/ 40 w 65"/>
                  <a:gd name="T33" fmla="*/ 37 h 65"/>
                  <a:gd name="T34" fmla="*/ 46 w 65"/>
                  <a:gd name="T35" fmla="*/ 31 h 65"/>
                  <a:gd name="T36" fmla="*/ 56 w 65"/>
                  <a:gd name="T37" fmla="*/ 19 h 65"/>
                  <a:gd name="T38" fmla="*/ 59 w 65"/>
                  <a:gd name="T39" fmla="*/ 0 h 65"/>
                  <a:gd name="T40" fmla="*/ 65 w 65"/>
                  <a:gd name="T41" fmla="*/ 0 h 65"/>
                  <a:gd name="T42" fmla="*/ 65 w 65"/>
                  <a:gd name="T43" fmla="*/ 0 h 65"/>
                  <a:gd name="T44" fmla="*/ 65 w 65"/>
                  <a:gd name="T45" fmla="*/ 0 h 6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65"/>
                  <a:gd name="T70" fmla="*/ 0 h 65"/>
                  <a:gd name="T71" fmla="*/ 65 w 65"/>
                  <a:gd name="T72" fmla="*/ 65 h 65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65" h="65">
                    <a:moveTo>
                      <a:pt x="65" y="0"/>
                    </a:moveTo>
                    <a:lnTo>
                      <a:pt x="62" y="22"/>
                    </a:lnTo>
                    <a:lnTo>
                      <a:pt x="59" y="28"/>
                    </a:lnTo>
                    <a:lnTo>
                      <a:pt x="53" y="37"/>
                    </a:lnTo>
                    <a:lnTo>
                      <a:pt x="46" y="44"/>
                    </a:lnTo>
                    <a:lnTo>
                      <a:pt x="40" y="50"/>
                    </a:lnTo>
                    <a:lnTo>
                      <a:pt x="34" y="56"/>
                    </a:lnTo>
                    <a:lnTo>
                      <a:pt x="25" y="62"/>
                    </a:lnTo>
                    <a:lnTo>
                      <a:pt x="12" y="65"/>
                    </a:lnTo>
                    <a:lnTo>
                      <a:pt x="0" y="65"/>
                    </a:lnTo>
                    <a:lnTo>
                      <a:pt x="0" y="62"/>
                    </a:lnTo>
                    <a:lnTo>
                      <a:pt x="0" y="59"/>
                    </a:lnTo>
                    <a:lnTo>
                      <a:pt x="9" y="56"/>
                    </a:lnTo>
                    <a:lnTo>
                      <a:pt x="19" y="50"/>
                    </a:lnTo>
                    <a:lnTo>
                      <a:pt x="25" y="47"/>
                    </a:lnTo>
                    <a:lnTo>
                      <a:pt x="34" y="41"/>
                    </a:lnTo>
                    <a:lnTo>
                      <a:pt x="40" y="37"/>
                    </a:lnTo>
                    <a:lnTo>
                      <a:pt x="46" y="31"/>
                    </a:lnTo>
                    <a:lnTo>
                      <a:pt x="56" y="19"/>
                    </a:lnTo>
                    <a:lnTo>
                      <a:pt x="59" y="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84" name="Freeform 146"/>
              <p:cNvSpPr>
                <a:spLocks/>
              </p:cNvSpPr>
              <p:nvPr/>
            </p:nvSpPr>
            <p:spPr bwMode="auto">
              <a:xfrm>
                <a:off x="2560" y="1324"/>
                <a:ext cx="34" cy="68"/>
              </a:xfrm>
              <a:custGeom>
                <a:avLst/>
                <a:gdLst>
                  <a:gd name="T0" fmla="*/ 34 w 34"/>
                  <a:gd name="T1" fmla="*/ 0 h 68"/>
                  <a:gd name="T2" fmla="*/ 34 w 34"/>
                  <a:gd name="T3" fmla="*/ 18 h 68"/>
                  <a:gd name="T4" fmla="*/ 28 w 34"/>
                  <a:gd name="T5" fmla="*/ 27 h 68"/>
                  <a:gd name="T6" fmla="*/ 25 w 34"/>
                  <a:gd name="T7" fmla="*/ 34 h 68"/>
                  <a:gd name="T8" fmla="*/ 22 w 34"/>
                  <a:gd name="T9" fmla="*/ 43 h 68"/>
                  <a:gd name="T10" fmla="*/ 15 w 34"/>
                  <a:gd name="T11" fmla="*/ 52 h 68"/>
                  <a:gd name="T12" fmla="*/ 12 w 34"/>
                  <a:gd name="T13" fmla="*/ 58 h 68"/>
                  <a:gd name="T14" fmla="*/ 6 w 34"/>
                  <a:gd name="T15" fmla="*/ 68 h 68"/>
                  <a:gd name="T16" fmla="*/ 3 w 34"/>
                  <a:gd name="T17" fmla="*/ 68 h 68"/>
                  <a:gd name="T18" fmla="*/ 0 w 34"/>
                  <a:gd name="T19" fmla="*/ 64 h 68"/>
                  <a:gd name="T20" fmla="*/ 9 w 34"/>
                  <a:gd name="T21" fmla="*/ 49 h 68"/>
                  <a:gd name="T22" fmla="*/ 15 w 34"/>
                  <a:gd name="T23" fmla="*/ 30 h 68"/>
                  <a:gd name="T24" fmla="*/ 15 w 34"/>
                  <a:gd name="T25" fmla="*/ 24 h 68"/>
                  <a:gd name="T26" fmla="*/ 22 w 34"/>
                  <a:gd name="T27" fmla="*/ 12 h 68"/>
                  <a:gd name="T28" fmla="*/ 28 w 34"/>
                  <a:gd name="T29" fmla="*/ 6 h 68"/>
                  <a:gd name="T30" fmla="*/ 31 w 34"/>
                  <a:gd name="T31" fmla="*/ 0 h 68"/>
                  <a:gd name="T32" fmla="*/ 34 w 34"/>
                  <a:gd name="T33" fmla="*/ 0 h 68"/>
                  <a:gd name="T34" fmla="*/ 34 w 34"/>
                  <a:gd name="T35" fmla="*/ 0 h 68"/>
                  <a:gd name="T36" fmla="*/ 34 w 34"/>
                  <a:gd name="T37" fmla="*/ 0 h 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4"/>
                  <a:gd name="T58" fmla="*/ 0 h 68"/>
                  <a:gd name="T59" fmla="*/ 34 w 34"/>
                  <a:gd name="T60" fmla="*/ 68 h 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4" h="68">
                    <a:moveTo>
                      <a:pt x="34" y="0"/>
                    </a:moveTo>
                    <a:lnTo>
                      <a:pt x="34" y="18"/>
                    </a:lnTo>
                    <a:lnTo>
                      <a:pt x="28" y="27"/>
                    </a:lnTo>
                    <a:lnTo>
                      <a:pt x="25" y="34"/>
                    </a:lnTo>
                    <a:lnTo>
                      <a:pt x="22" y="43"/>
                    </a:lnTo>
                    <a:lnTo>
                      <a:pt x="15" y="52"/>
                    </a:lnTo>
                    <a:lnTo>
                      <a:pt x="12" y="58"/>
                    </a:lnTo>
                    <a:lnTo>
                      <a:pt x="6" y="68"/>
                    </a:lnTo>
                    <a:lnTo>
                      <a:pt x="3" y="68"/>
                    </a:lnTo>
                    <a:lnTo>
                      <a:pt x="0" y="64"/>
                    </a:lnTo>
                    <a:lnTo>
                      <a:pt x="9" y="49"/>
                    </a:lnTo>
                    <a:lnTo>
                      <a:pt x="15" y="30"/>
                    </a:lnTo>
                    <a:lnTo>
                      <a:pt x="15" y="24"/>
                    </a:lnTo>
                    <a:lnTo>
                      <a:pt x="22" y="12"/>
                    </a:lnTo>
                    <a:lnTo>
                      <a:pt x="28" y="6"/>
                    </a:lnTo>
                    <a:lnTo>
                      <a:pt x="31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85" name="Freeform 147"/>
              <p:cNvSpPr>
                <a:spLocks/>
              </p:cNvSpPr>
              <p:nvPr/>
            </p:nvSpPr>
            <p:spPr bwMode="auto">
              <a:xfrm>
                <a:off x="2609" y="1345"/>
                <a:ext cx="68" cy="74"/>
              </a:xfrm>
              <a:custGeom>
                <a:avLst/>
                <a:gdLst>
                  <a:gd name="T0" fmla="*/ 68 w 68"/>
                  <a:gd name="T1" fmla="*/ 0 h 74"/>
                  <a:gd name="T2" fmla="*/ 62 w 68"/>
                  <a:gd name="T3" fmla="*/ 9 h 74"/>
                  <a:gd name="T4" fmla="*/ 56 w 68"/>
                  <a:gd name="T5" fmla="*/ 13 h 74"/>
                  <a:gd name="T6" fmla="*/ 44 w 68"/>
                  <a:gd name="T7" fmla="*/ 25 h 74"/>
                  <a:gd name="T8" fmla="*/ 34 w 68"/>
                  <a:gd name="T9" fmla="*/ 47 h 74"/>
                  <a:gd name="T10" fmla="*/ 28 w 68"/>
                  <a:gd name="T11" fmla="*/ 56 h 74"/>
                  <a:gd name="T12" fmla="*/ 22 w 68"/>
                  <a:gd name="T13" fmla="*/ 65 h 74"/>
                  <a:gd name="T14" fmla="*/ 3 w 68"/>
                  <a:gd name="T15" fmla="*/ 74 h 74"/>
                  <a:gd name="T16" fmla="*/ 0 w 68"/>
                  <a:gd name="T17" fmla="*/ 71 h 74"/>
                  <a:gd name="T18" fmla="*/ 10 w 68"/>
                  <a:gd name="T19" fmla="*/ 65 h 74"/>
                  <a:gd name="T20" fmla="*/ 13 w 68"/>
                  <a:gd name="T21" fmla="*/ 62 h 74"/>
                  <a:gd name="T22" fmla="*/ 16 w 68"/>
                  <a:gd name="T23" fmla="*/ 56 h 74"/>
                  <a:gd name="T24" fmla="*/ 28 w 68"/>
                  <a:gd name="T25" fmla="*/ 40 h 74"/>
                  <a:gd name="T26" fmla="*/ 34 w 68"/>
                  <a:gd name="T27" fmla="*/ 31 h 74"/>
                  <a:gd name="T28" fmla="*/ 37 w 68"/>
                  <a:gd name="T29" fmla="*/ 22 h 74"/>
                  <a:gd name="T30" fmla="*/ 44 w 68"/>
                  <a:gd name="T31" fmla="*/ 16 h 74"/>
                  <a:gd name="T32" fmla="*/ 50 w 68"/>
                  <a:gd name="T33" fmla="*/ 9 h 74"/>
                  <a:gd name="T34" fmla="*/ 62 w 68"/>
                  <a:gd name="T35" fmla="*/ 0 h 74"/>
                  <a:gd name="T36" fmla="*/ 65 w 68"/>
                  <a:gd name="T37" fmla="*/ 0 h 74"/>
                  <a:gd name="T38" fmla="*/ 68 w 68"/>
                  <a:gd name="T39" fmla="*/ 0 h 74"/>
                  <a:gd name="T40" fmla="*/ 68 w 68"/>
                  <a:gd name="T41" fmla="*/ 0 h 74"/>
                  <a:gd name="T42" fmla="*/ 68 w 68"/>
                  <a:gd name="T43" fmla="*/ 0 h 7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68"/>
                  <a:gd name="T67" fmla="*/ 0 h 74"/>
                  <a:gd name="T68" fmla="*/ 68 w 68"/>
                  <a:gd name="T69" fmla="*/ 74 h 7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68" h="74">
                    <a:moveTo>
                      <a:pt x="68" y="0"/>
                    </a:moveTo>
                    <a:lnTo>
                      <a:pt x="62" y="9"/>
                    </a:lnTo>
                    <a:lnTo>
                      <a:pt x="56" y="13"/>
                    </a:lnTo>
                    <a:lnTo>
                      <a:pt x="44" y="25"/>
                    </a:lnTo>
                    <a:lnTo>
                      <a:pt x="34" y="47"/>
                    </a:lnTo>
                    <a:lnTo>
                      <a:pt x="28" y="56"/>
                    </a:lnTo>
                    <a:lnTo>
                      <a:pt x="22" y="65"/>
                    </a:lnTo>
                    <a:lnTo>
                      <a:pt x="3" y="74"/>
                    </a:lnTo>
                    <a:lnTo>
                      <a:pt x="0" y="71"/>
                    </a:lnTo>
                    <a:lnTo>
                      <a:pt x="10" y="65"/>
                    </a:lnTo>
                    <a:lnTo>
                      <a:pt x="13" y="62"/>
                    </a:lnTo>
                    <a:lnTo>
                      <a:pt x="16" y="56"/>
                    </a:lnTo>
                    <a:lnTo>
                      <a:pt x="28" y="40"/>
                    </a:lnTo>
                    <a:lnTo>
                      <a:pt x="34" y="31"/>
                    </a:lnTo>
                    <a:lnTo>
                      <a:pt x="37" y="22"/>
                    </a:lnTo>
                    <a:lnTo>
                      <a:pt x="44" y="16"/>
                    </a:lnTo>
                    <a:lnTo>
                      <a:pt x="50" y="9"/>
                    </a:lnTo>
                    <a:lnTo>
                      <a:pt x="62" y="0"/>
                    </a:lnTo>
                    <a:lnTo>
                      <a:pt x="65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86" name="Freeform 148"/>
              <p:cNvSpPr>
                <a:spLocks/>
              </p:cNvSpPr>
              <p:nvPr/>
            </p:nvSpPr>
            <p:spPr bwMode="auto">
              <a:xfrm>
                <a:off x="2739" y="1432"/>
                <a:ext cx="68" cy="80"/>
              </a:xfrm>
              <a:custGeom>
                <a:avLst/>
                <a:gdLst>
                  <a:gd name="T0" fmla="*/ 68 w 68"/>
                  <a:gd name="T1" fmla="*/ 9 h 80"/>
                  <a:gd name="T2" fmla="*/ 56 w 68"/>
                  <a:gd name="T3" fmla="*/ 9 h 80"/>
                  <a:gd name="T4" fmla="*/ 46 w 68"/>
                  <a:gd name="T5" fmla="*/ 15 h 80"/>
                  <a:gd name="T6" fmla="*/ 43 w 68"/>
                  <a:gd name="T7" fmla="*/ 18 h 80"/>
                  <a:gd name="T8" fmla="*/ 31 w 68"/>
                  <a:gd name="T9" fmla="*/ 15 h 80"/>
                  <a:gd name="T10" fmla="*/ 25 w 68"/>
                  <a:gd name="T11" fmla="*/ 18 h 80"/>
                  <a:gd name="T12" fmla="*/ 25 w 68"/>
                  <a:gd name="T13" fmla="*/ 24 h 80"/>
                  <a:gd name="T14" fmla="*/ 19 w 68"/>
                  <a:gd name="T15" fmla="*/ 31 h 80"/>
                  <a:gd name="T16" fmla="*/ 6 w 68"/>
                  <a:gd name="T17" fmla="*/ 40 h 80"/>
                  <a:gd name="T18" fmla="*/ 3 w 68"/>
                  <a:gd name="T19" fmla="*/ 52 h 80"/>
                  <a:gd name="T20" fmla="*/ 3 w 68"/>
                  <a:gd name="T21" fmla="*/ 65 h 80"/>
                  <a:gd name="T22" fmla="*/ 6 w 68"/>
                  <a:gd name="T23" fmla="*/ 71 h 80"/>
                  <a:gd name="T24" fmla="*/ 12 w 68"/>
                  <a:gd name="T25" fmla="*/ 77 h 80"/>
                  <a:gd name="T26" fmla="*/ 12 w 68"/>
                  <a:gd name="T27" fmla="*/ 77 h 80"/>
                  <a:gd name="T28" fmla="*/ 12 w 68"/>
                  <a:gd name="T29" fmla="*/ 80 h 80"/>
                  <a:gd name="T30" fmla="*/ 9 w 68"/>
                  <a:gd name="T31" fmla="*/ 80 h 80"/>
                  <a:gd name="T32" fmla="*/ 0 w 68"/>
                  <a:gd name="T33" fmla="*/ 65 h 80"/>
                  <a:gd name="T34" fmla="*/ 0 w 68"/>
                  <a:gd name="T35" fmla="*/ 37 h 80"/>
                  <a:gd name="T36" fmla="*/ 6 w 68"/>
                  <a:gd name="T37" fmla="*/ 31 h 80"/>
                  <a:gd name="T38" fmla="*/ 12 w 68"/>
                  <a:gd name="T39" fmla="*/ 24 h 80"/>
                  <a:gd name="T40" fmla="*/ 19 w 68"/>
                  <a:gd name="T41" fmla="*/ 15 h 80"/>
                  <a:gd name="T42" fmla="*/ 22 w 68"/>
                  <a:gd name="T43" fmla="*/ 12 h 80"/>
                  <a:gd name="T44" fmla="*/ 28 w 68"/>
                  <a:gd name="T45" fmla="*/ 9 h 80"/>
                  <a:gd name="T46" fmla="*/ 40 w 68"/>
                  <a:gd name="T47" fmla="*/ 6 h 80"/>
                  <a:gd name="T48" fmla="*/ 46 w 68"/>
                  <a:gd name="T49" fmla="*/ 3 h 80"/>
                  <a:gd name="T50" fmla="*/ 53 w 68"/>
                  <a:gd name="T51" fmla="*/ 0 h 80"/>
                  <a:gd name="T52" fmla="*/ 68 w 68"/>
                  <a:gd name="T53" fmla="*/ 6 h 80"/>
                  <a:gd name="T54" fmla="*/ 68 w 68"/>
                  <a:gd name="T55" fmla="*/ 9 h 80"/>
                  <a:gd name="T56" fmla="*/ 68 w 68"/>
                  <a:gd name="T57" fmla="*/ 9 h 80"/>
                  <a:gd name="T58" fmla="*/ 68 w 68"/>
                  <a:gd name="T59" fmla="*/ 9 h 80"/>
                  <a:gd name="T60" fmla="*/ 68 w 68"/>
                  <a:gd name="T61" fmla="*/ 9 h 80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68"/>
                  <a:gd name="T94" fmla="*/ 0 h 80"/>
                  <a:gd name="T95" fmla="*/ 68 w 68"/>
                  <a:gd name="T96" fmla="*/ 80 h 80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68" h="80">
                    <a:moveTo>
                      <a:pt x="68" y="9"/>
                    </a:moveTo>
                    <a:lnTo>
                      <a:pt x="56" y="9"/>
                    </a:lnTo>
                    <a:lnTo>
                      <a:pt x="46" y="15"/>
                    </a:lnTo>
                    <a:lnTo>
                      <a:pt x="43" y="18"/>
                    </a:lnTo>
                    <a:lnTo>
                      <a:pt x="31" y="15"/>
                    </a:lnTo>
                    <a:lnTo>
                      <a:pt x="25" y="18"/>
                    </a:lnTo>
                    <a:lnTo>
                      <a:pt x="25" y="24"/>
                    </a:lnTo>
                    <a:lnTo>
                      <a:pt x="19" y="31"/>
                    </a:lnTo>
                    <a:lnTo>
                      <a:pt x="6" y="40"/>
                    </a:lnTo>
                    <a:lnTo>
                      <a:pt x="3" y="52"/>
                    </a:lnTo>
                    <a:lnTo>
                      <a:pt x="3" y="65"/>
                    </a:lnTo>
                    <a:lnTo>
                      <a:pt x="6" y="71"/>
                    </a:lnTo>
                    <a:lnTo>
                      <a:pt x="12" y="77"/>
                    </a:lnTo>
                    <a:lnTo>
                      <a:pt x="12" y="80"/>
                    </a:lnTo>
                    <a:lnTo>
                      <a:pt x="9" y="80"/>
                    </a:lnTo>
                    <a:lnTo>
                      <a:pt x="0" y="65"/>
                    </a:lnTo>
                    <a:lnTo>
                      <a:pt x="0" y="37"/>
                    </a:lnTo>
                    <a:lnTo>
                      <a:pt x="6" y="31"/>
                    </a:lnTo>
                    <a:lnTo>
                      <a:pt x="12" y="24"/>
                    </a:lnTo>
                    <a:lnTo>
                      <a:pt x="19" y="15"/>
                    </a:lnTo>
                    <a:lnTo>
                      <a:pt x="22" y="12"/>
                    </a:lnTo>
                    <a:lnTo>
                      <a:pt x="28" y="9"/>
                    </a:lnTo>
                    <a:lnTo>
                      <a:pt x="40" y="6"/>
                    </a:lnTo>
                    <a:lnTo>
                      <a:pt x="46" y="3"/>
                    </a:lnTo>
                    <a:lnTo>
                      <a:pt x="53" y="0"/>
                    </a:lnTo>
                    <a:lnTo>
                      <a:pt x="68" y="6"/>
                    </a:lnTo>
                    <a:lnTo>
                      <a:pt x="68" y="9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87" name="Freeform 149"/>
              <p:cNvSpPr>
                <a:spLocks/>
              </p:cNvSpPr>
              <p:nvPr/>
            </p:nvSpPr>
            <p:spPr bwMode="auto">
              <a:xfrm>
                <a:off x="2758" y="1463"/>
                <a:ext cx="9" cy="61"/>
              </a:xfrm>
              <a:custGeom>
                <a:avLst/>
                <a:gdLst>
                  <a:gd name="T0" fmla="*/ 9 w 9"/>
                  <a:gd name="T1" fmla="*/ 3 h 61"/>
                  <a:gd name="T2" fmla="*/ 6 w 9"/>
                  <a:gd name="T3" fmla="*/ 40 h 61"/>
                  <a:gd name="T4" fmla="*/ 6 w 9"/>
                  <a:gd name="T5" fmla="*/ 52 h 61"/>
                  <a:gd name="T6" fmla="*/ 9 w 9"/>
                  <a:gd name="T7" fmla="*/ 58 h 61"/>
                  <a:gd name="T8" fmla="*/ 9 w 9"/>
                  <a:gd name="T9" fmla="*/ 61 h 61"/>
                  <a:gd name="T10" fmla="*/ 6 w 9"/>
                  <a:gd name="T11" fmla="*/ 61 h 61"/>
                  <a:gd name="T12" fmla="*/ 0 w 9"/>
                  <a:gd name="T13" fmla="*/ 55 h 61"/>
                  <a:gd name="T14" fmla="*/ 0 w 9"/>
                  <a:gd name="T15" fmla="*/ 40 h 61"/>
                  <a:gd name="T16" fmla="*/ 3 w 9"/>
                  <a:gd name="T17" fmla="*/ 21 h 61"/>
                  <a:gd name="T18" fmla="*/ 6 w 9"/>
                  <a:gd name="T19" fmla="*/ 3 h 61"/>
                  <a:gd name="T20" fmla="*/ 9 w 9"/>
                  <a:gd name="T21" fmla="*/ 0 h 61"/>
                  <a:gd name="T22" fmla="*/ 9 w 9"/>
                  <a:gd name="T23" fmla="*/ 3 h 61"/>
                  <a:gd name="T24" fmla="*/ 9 w 9"/>
                  <a:gd name="T25" fmla="*/ 3 h 61"/>
                  <a:gd name="T26" fmla="*/ 9 w 9"/>
                  <a:gd name="T27" fmla="*/ 3 h 6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9"/>
                  <a:gd name="T43" fmla="*/ 0 h 61"/>
                  <a:gd name="T44" fmla="*/ 9 w 9"/>
                  <a:gd name="T45" fmla="*/ 61 h 6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9" h="61">
                    <a:moveTo>
                      <a:pt x="9" y="3"/>
                    </a:moveTo>
                    <a:lnTo>
                      <a:pt x="6" y="40"/>
                    </a:lnTo>
                    <a:lnTo>
                      <a:pt x="6" y="52"/>
                    </a:lnTo>
                    <a:lnTo>
                      <a:pt x="9" y="58"/>
                    </a:lnTo>
                    <a:lnTo>
                      <a:pt x="9" y="61"/>
                    </a:lnTo>
                    <a:lnTo>
                      <a:pt x="6" y="61"/>
                    </a:lnTo>
                    <a:lnTo>
                      <a:pt x="0" y="55"/>
                    </a:lnTo>
                    <a:lnTo>
                      <a:pt x="0" y="40"/>
                    </a:lnTo>
                    <a:lnTo>
                      <a:pt x="3" y="21"/>
                    </a:lnTo>
                    <a:lnTo>
                      <a:pt x="6" y="3"/>
                    </a:lnTo>
                    <a:lnTo>
                      <a:pt x="9" y="0"/>
                    </a:lnTo>
                    <a:lnTo>
                      <a:pt x="9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88" name="Freeform 150"/>
              <p:cNvSpPr>
                <a:spLocks/>
              </p:cNvSpPr>
              <p:nvPr/>
            </p:nvSpPr>
            <p:spPr bwMode="auto">
              <a:xfrm>
                <a:off x="2798" y="1413"/>
                <a:ext cx="37" cy="59"/>
              </a:xfrm>
              <a:custGeom>
                <a:avLst/>
                <a:gdLst>
                  <a:gd name="T0" fmla="*/ 0 w 37"/>
                  <a:gd name="T1" fmla="*/ 59 h 59"/>
                  <a:gd name="T2" fmla="*/ 9 w 37"/>
                  <a:gd name="T3" fmla="*/ 31 h 59"/>
                  <a:gd name="T4" fmla="*/ 15 w 37"/>
                  <a:gd name="T5" fmla="*/ 22 h 59"/>
                  <a:gd name="T6" fmla="*/ 25 w 37"/>
                  <a:gd name="T7" fmla="*/ 9 h 59"/>
                  <a:gd name="T8" fmla="*/ 34 w 37"/>
                  <a:gd name="T9" fmla="*/ 0 h 59"/>
                  <a:gd name="T10" fmla="*/ 37 w 37"/>
                  <a:gd name="T11" fmla="*/ 0 h 59"/>
                  <a:gd name="T12" fmla="*/ 37 w 37"/>
                  <a:gd name="T13" fmla="*/ 3 h 59"/>
                  <a:gd name="T14" fmla="*/ 31 w 37"/>
                  <a:gd name="T15" fmla="*/ 16 h 59"/>
                  <a:gd name="T16" fmla="*/ 15 w 37"/>
                  <a:gd name="T17" fmla="*/ 37 h 59"/>
                  <a:gd name="T18" fmla="*/ 9 w 37"/>
                  <a:gd name="T19" fmla="*/ 47 h 59"/>
                  <a:gd name="T20" fmla="*/ 3 w 37"/>
                  <a:gd name="T21" fmla="*/ 59 h 59"/>
                  <a:gd name="T22" fmla="*/ 0 w 37"/>
                  <a:gd name="T23" fmla="*/ 59 h 59"/>
                  <a:gd name="T24" fmla="*/ 0 w 37"/>
                  <a:gd name="T25" fmla="*/ 59 h 59"/>
                  <a:gd name="T26" fmla="*/ 0 w 37"/>
                  <a:gd name="T27" fmla="*/ 59 h 59"/>
                  <a:gd name="T28" fmla="*/ 0 w 37"/>
                  <a:gd name="T29" fmla="*/ 59 h 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7"/>
                  <a:gd name="T46" fmla="*/ 0 h 59"/>
                  <a:gd name="T47" fmla="*/ 37 w 37"/>
                  <a:gd name="T48" fmla="*/ 59 h 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7" h="59">
                    <a:moveTo>
                      <a:pt x="0" y="59"/>
                    </a:moveTo>
                    <a:lnTo>
                      <a:pt x="9" y="31"/>
                    </a:lnTo>
                    <a:lnTo>
                      <a:pt x="15" y="22"/>
                    </a:lnTo>
                    <a:lnTo>
                      <a:pt x="25" y="9"/>
                    </a:lnTo>
                    <a:lnTo>
                      <a:pt x="34" y="0"/>
                    </a:lnTo>
                    <a:lnTo>
                      <a:pt x="37" y="0"/>
                    </a:lnTo>
                    <a:lnTo>
                      <a:pt x="37" y="3"/>
                    </a:lnTo>
                    <a:lnTo>
                      <a:pt x="31" y="16"/>
                    </a:lnTo>
                    <a:lnTo>
                      <a:pt x="15" y="37"/>
                    </a:lnTo>
                    <a:lnTo>
                      <a:pt x="9" y="47"/>
                    </a:lnTo>
                    <a:lnTo>
                      <a:pt x="3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89" name="Freeform 151"/>
              <p:cNvSpPr>
                <a:spLocks/>
              </p:cNvSpPr>
              <p:nvPr/>
            </p:nvSpPr>
            <p:spPr bwMode="auto">
              <a:xfrm>
                <a:off x="2807" y="1401"/>
                <a:ext cx="46" cy="77"/>
              </a:xfrm>
              <a:custGeom>
                <a:avLst/>
                <a:gdLst>
                  <a:gd name="T0" fmla="*/ 43 w 46"/>
                  <a:gd name="T1" fmla="*/ 0 h 77"/>
                  <a:gd name="T2" fmla="*/ 46 w 46"/>
                  <a:gd name="T3" fmla="*/ 6 h 77"/>
                  <a:gd name="T4" fmla="*/ 46 w 46"/>
                  <a:gd name="T5" fmla="*/ 12 h 77"/>
                  <a:gd name="T6" fmla="*/ 40 w 46"/>
                  <a:gd name="T7" fmla="*/ 25 h 77"/>
                  <a:gd name="T8" fmla="*/ 37 w 46"/>
                  <a:gd name="T9" fmla="*/ 31 h 77"/>
                  <a:gd name="T10" fmla="*/ 34 w 46"/>
                  <a:gd name="T11" fmla="*/ 37 h 77"/>
                  <a:gd name="T12" fmla="*/ 25 w 46"/>
                  <a:gd name="T13" fmla="*/ 49 h 77"/>
                  <a:gd name="T14" fmla="*/ 19 w 46"/>
                  <a:gd name="T15" fmla="*/ 59 h 77"/>
                  <a:gd name="T16" fmla="*/ 9 w 46"/>
                  <a:gd name="T17" fmla="*/ 71 h 77"/>
                  <a:gd name="T18" fmla="*/ 6 w 46"/>
                  <a:gd name="T19" fmla="*/ 77 h 77"/>
                  <a:gd name="T20" fmla="*/ 0 w 46"/>
                  <a:gd name="T21" fmla="*/ 77 h 77"/>
                  <a:gd name="T22" fmla="*/ 0 w 46"/>
                  <a:gd name="T23" fmla="*/ 74 h 77"/>
                  <a:gd name="T24" fmla="*/ 3 w 46"/>
                  <a:gd name="T25" fmla="*/ 68 h 77"/>
                  <a:gd name="T26" fmla="*/ 12 w 46"/>
                  <a:gd name="T27" fmla="*/ 55 h 77"/>
                  <a:gd name="T28" fmla="*/ 22 w 46"/>
                  <a:gd name="T29" fmla="*/ 46 h 77"/>
                  <a:gd name="T30" fmla="*/ 28 w 46"/>
                  <a:gd name="T31" fmla="*/ 34 h 77"/>
                  <a:gd name="T32" fmla="*/ 37 w 46"/>
                  <a:gd name="T33" fmla="*/ 21 h 77"/>
                  <a:gd name="T34" fmla="*/ 40 w 46"/>
                  <a:gd name="T35" fmla="*/ 3 h 77"/>
                  <a:gd name="T36" fmla="*/ 40 w 46"/>
                  <a:gd name="T37" fmla="*/ 3 h 77"/>
                  <a:gd name="T38" fmla="*/ 43 w 46"/>
                  <a:gd name="T39" fmla="*/ 0 h 77"/>
                  <a:gd name="T40" fmla="*/ 43 w 46"/>
                  <a:gd name="T41" fmla="*/ 0 h 77"/>
                  <a:gd name="T42" fmla="*/ 43 w 46"/>
                  <a:gd name="T43" fmla="*/ 0 h 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6"/>
                  <a:gd name="T67" fmla="*/ 0 h 77"/>
                  <a:gd name="T68" fmla="*/ 46 w 46"/>
                  <a:gd name="T69" fmla="*/ 77 h 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6" h="77">
                    <a:moveTo>
                      <a:pt x="43" y="0"/>
                    </a:moveTo>
                    <a:lnTo>
                      <a:pt x="46" y="6"/>
                    </a:lnTo>
                    <a:lnTo>
                      <a:pt x="46" y="12"/>
                    </a:lnTo>
                    <a:lnTo>
                      <a:pt x="40" y="25"/>
                    </a:lnTo>
                    <a:lnTo>
                      <a:pt x="37" y="31"/>
                    </a:lnTo>
                    <a:lnTo>
                      <a:pt x="34" y="37"/>
                    </a:lnTo>
                    <a:lnTo>
                      <a:pt x="25" y="49"/>
                    </a:lnTo>
                    <a:lnTo>
                      <a:pt x="19" y="59"/>
                    </a:lnTo>
                    <a:lnTo>
                      <a:pt x="9" y="71"/>
                    </a:lnTo>
                    <a:lnTo>
                      <a:pt x="6" y="77"/>
                    </a:lnTo>
                    <a:lnTo>
                      <a:pt x="0" y="77"/>
                    </a:lnTo>
                    <a:lnTo>
                      <a:pt x="0" y="74"/>
                    </a:lnTo>
                    <a:lnTo>
                      <a:pt x="3" y="68"/>
                    </a:lnTo>
                    <a:lnTo>
                      <a:pt x="12" y="55"/>
                    </a:lnTo>
                    <a:lnTo>
                      <a:pt x="22" y="46"/>
                    </a:lnTo>
                    <a:lnTo>
                      <a:pt x="28" y="34"/>
                    </a:lnTo>
                    <a:lnTo>
                      <a:pt x="37" y="21"/>
                    </a:lnTo>
                    <a:lnTo>
                      <a:pt x="40" y="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90" name="Freeform 152"/>
              <p:cNvSpPr>
                <a:spLocks/>
              </p:cNvSpPr>
              <p:nvPr/>
            </p:nvSpPr>
            <p:spPr bwMode="auto">
              <a:xfrm>
                <a:off x="2785" y="1475"/>
                <a:ext cx="41" cy="37"/>
              </a:xfrm>
              <a:custGeom>
                <a:avLst/>
                <a:gdLst>
                  <a:gd name="T0" fmla="*/ 31 w 41"/>
                  <a:gd name="T1" fmla="*/ 3 h 37"/>
                  <a:gd name="T2" fmla="*/ 10 w 41"/>
                  <a:gd name="T3" fmla="*/ 15 h 37"/>
                  <a:gd name="T4" fmla="*/ 13 w 41"/>
                  <a:gd name="T5" fmla="*/ 22 h 37"/>
                  <a:gd name="T6" fmla="*/ 19 w 41"/>
                  <a:gd name="T7" fmla="*/ 25 h 37"/>
                  <a:gd name="T8" fmla="*/ 41 w 41"/>
                  <a:gd name="T9" fmla="*/ 19 h 37"/>
                  <a:gd name="T10" fmla="*/ 41 w 41"/>
                  <a:gd name="T11" fmla="*/ 22 h 37"/>
                  <a:gd name="T12" fmla="*/ 31 w 41"/>
                  <a:gd name="T13" fmla="*/ 31 h 37"/>
                  <a:gd name="T14" fmla="*/ 28 w 41"/>
                  <a:gd name="T15" fmla="*/ 34 h 37"/>
                  <a:gd name="T16" fmla="*/ 22 w 41"/>
                  <a:gd name="T17" fmla="*/ 37 h 37"/>
                  <a:gd name="T18" fmla="*/ 19 w 41"/>
                  <a:gd name="T19" fmla="*/ 37 h 37"/>
                  <a:gd name="T20" fmla="*/ 7 w 41"/>
                  <a:gd name="T21" fmla="*/ 28 h 37"/>
                  <a:gd name="T22" fmla="*/ 0 w 41"/>
                  <a:gd name="T23" fmla="*/ 19 h 37"/>
                  <a:gd name="T24" fmla="*/ 0 w 41"/>
                  <a:gd name="T25" fmla="*/ 12 h 37"/>
                  <a:gd name="T26" fmla="*/ 4 w 41"/>
                  <a:gd name="T27" fmla="*/ 9 h 37"/>
                  <a:gd name="T28" fmla="*/ 7 w 41"/>
                  <a:gd name="T29" fmla="*/ 6 h 37"/>
                  <a:gd name="T30" fmla="*/ 13 w 41"/>
                  <a:gd name="T31" fmla="*/ 3 h 37"/>
                  <a:gd name="T32" fmla="*/ 31 w 41"/>
                  <a:gd name="T33" fmla="*/ 0 h 37"/>
                  <a:gd name="T34" fmla="*/ 34 w 41"/>
                  <a:gd name="T35" fmla="*/ 0 h 37"/>
                  <a:gd name="T36" fmla="*/ 31 w 41"/>
                  <a:gd name="T37" fmla="*/ 3 h 37"/>
                  <a:gd name="T38" fmla="*/ 31 w 41"/>
                  <a:gd name="T39" fmla="*/ 3 h 37"/>
                  <a:gd name="T40" fmla="*/ 31 w 41"/>
                  <a:gd name="T41" fmla="*/ 3 h 3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1"/>
                  <a:gd name="T64" fmla="*/ 0 h 37"/>
                  <a:gd name="T65" fmla="*/ 41 w 41"/>
                  <a:gd name="T66" fmla="*/ 37 h 3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1" h="37">
                    <a:moveTo>
                      <a:pt x="31" y="3"/>
                    </a:moveTo>
                    <a:lnTo>
                      <a:pt x="10" y="15"/>
                    </a:lnTo>
                    <a:lnTo>
                      <a:pt x="13" y="22"/>
                    </a:lnTo>
                    <a:lnTo>
                      <a:pt x="19" y="25"/>
                    </a:lnTo>
                    <a:lnTo>
                      <a:pt x="41" y="19"/>
                    </a:lnTo>
                    <a:lnTo>
                      <a:pt x="41" y="22"/>
                    </a:lnTo>
                    <a:lnTo>
                      <a:pt x="31" y="31"/>
                    </a:lnTo>
                    <a:lnTo>
                      <a:pt x="28" y="34"/>
                    </a:lnTo>
                    <a:lnTo>
                      <a:pt x="22" y="37"/>
                    </a:lnTo>
                    <a:lnTo>
                      <a:pt x="19" y="37"/>
                    </a:lnTo>
                    <a:lnTo>
                      <a:pt x="7" y="28"/>
                    </a:lnTo>
                    <a:lnTo>
                      <a:pt x="0" y="19"/>
                    </a:lnTo>
                    <a:lnTo>
                      <a:pt x="0" y="12"/>
                    </a:lnTo>
                    <a:lnTo>
                      <a:pt x="4" y="9"/>
                    </a:lnTo>
                    <a:lnTo>
                      <a:pt x="7" y="6"/>
                    </a:lnTo>
                    <a:lnTo>
                      <a:pt x="13" y="3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31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91" name="Freeform 153"/>
              <p:cNvSpPr>
                <a:spLocks/>
              </p:cNvSpPr>
              <p:nvPr/>
            </p:nvSpPr>
            <p:spPr bwMode="auto">
              <a:xfrm>
                <a:off x="2816" y="1469"/>
                <a:ext cx="28" cy="40"/>
              </a:xfrm>
              <a:custGeom>
                <a:avLst/>
                <a:gdLst>
                  <a:gd name="T0" fmla="*/ 25 w 28"/>
                  <a:gd name="T1" fmla="*/ 3 h 40"/>
                  <a:gd name="T2" fmla="*/ 28 w 28"/>
                  <a:gd name="T3" fmla="*/ 31 h 40"/>
                  <a:gd name="T4" fmla="*/ 22 w 28"/>
                  <a:gd name="T5" fmla="*/ 37 h 40"/>
                  <a:gd name="T6" fmla="*/ 16 w 28"/>
                  <a:gd name="T7" fmla="*/ 40 h 40"/>
                  <a:gd name="T8" fmla="*/ 0 w 28"/>
                  <a:gd name="T9" fmla="*/ 40 h 40"/>
                  <a:gd name="T10" fmla="*/ 0 w 28"/>
                  <a:gd name="T11" fmla="*/ 40 h 40"/>
                  <a:gd name="T12" fmla="*/ 0 w 28"/>
                  <a:gd name="T13" fmla="*/ 37 h 40"/>
                  <a:gd name="T14" fmla="*/ 13 w 28"/>
                  <a:gd name="T15" fmla="*/ 34 h 40"/>
                  <a:gd name="T16" fmla="*/ 19 w 28"/>
                  <a:gd name="T17" fmla="*/ 25 h 40"/>
                  <a:gd name="T18" fmla="*/ 22 w 28"/>
                  <a:gd name="T19" fmla="*/ 15 h 40"/>
                  <a:gd name="T20" fmla="*/ 22 w 28"/>
                  <a:gd name="T21" fmla="*/ 3 h 40"/>
                  <a:gd name="T22" fmla="*/ 22 w 28"/>
                  <a:gd name="T23" fmla="*/ 0 h 40"/>
                  <a:gd name="T24" fmla="*/ 25 w 28"/>
                  <a:gd name="T25" fmla="*/ 3 h 40"/>
                  <a:gd name="T26" fmla="*/ 25 w 28"/>
                  <a:gd name="T27" fmla="*/ 3 h 40"/>
                  <a:gd name="T28" fmla="*/ 25 w 28"/>
                  <a:gd name="T29" fmla="*/ 3 h 4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8"/>
                  <a:gd name="T46" fmla="*/ 0 h 40"/>
                  <a:gd name="T47" fmla="*/ 28 w 28"/>
                  <a:gd name="T48" fmla="*/ 40 h 4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8" h="40">
                    <a:moveTo>
                      <a:pt x="25" y="3"/>
                    </a:moveTo>
                    <a:lnTo>
                      <a:pt x="28" y="31"/>
                    </a:lnTo>
                    <a:lnTo>
                      <a:pt x="22" y="37"/>
                    </a:lnTo>
                    <a:lnTo>
                      <a:pt x="16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13" y="34"/>
                    </a:lnTo>
                    <a:lnTo>
                      <a:pt x="19" y="25"/>
                    </a:lnTo>
                    <a:lnTo>
                      <a:pt x="22" y="15"/>
                    </a:lnTo>
                    <a:lnTo>
                      <a:pt x="22" y="3"/>
                    </a:lnTo>
                    <a:lnTo>
                      <a:pt x="22" y="0"/>
                    </a:lnTo>
                    <a:lnTo>
                      <a:pt x="25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92" name="Freeform 154"/>
              <p:cNvSpPr>
                <a:spLocks/>
              </p:cNvSpPr>
              <p:nvPr/>
            </p:nvSpPr>
            <p:spPr bwMode="auto">
              <a:xfrm>
                <a:off x="2847" y="1472"/>
                <a:ext cx="68" cy="15"/>
              </a:xfrm>
              <a:custGeom>
                <a:avLst/>
                <a:gdLst>
                  <a:gd name="T0" fmla="*/ 0 w 68"/>
                  <a:gd name="T1" fmla="*/ 12 h 15"/>
                  <a:gd name="T2" fmla="*/ 16 w 68"/>
                  <a:gd name="T3" fmla="*/ 6 h 15"/>
                  <a:gd name="T4" fmla="*/ 31 w 68"/>
                  <a:gd name="T5" fmla="*/ 0 h 15"/>
                  <a:gd name="T6" fmla="*/ 65 w 68"/>
                  <a:gd name="T7" fmla="*/ 3 h 15"/>
                  <a:gd name="T8" fmla="*/ 68 w 68"/>
                  <a:gd name="T9" fmla="*/ 3 h 15"/>
                  <a:gd name="T10" fmla="*/ 65 w 68"/>
                  <a:gd name="T11" fmla="*/ 6 h 15"/>
                  <a:gd name="T12" fmla="*/ 50 w 68"/>
                  <a:gd name="T13" fmla="*/ 9 h 15"/>
                  <a:gd name="T14" fmla="*/ 34 w 68"/>
                  <a:gd name="T15" fmla="*/ 12 h 15"/>
                  <a:gd name="T16" fmla="*/ 3 w 68"/>
                  <a:gd name="T17" fmla="*/ 15 h 15"/>
                  <a:gd name="T18" fmla="*/ 0 w 68"/>
                  <a:gd name="T19" fmla="*/ 12 h 15"/>
                  <a:gd name="T20" fmla="*/ 0 w 68"/>
                  <a:gd name="T21" fmla="*/ 12 h 15"/>
                  <a:gd name="T22" fmla="*/ 0 w 68"/>
                  <a:gd name="T23" fmla="*/ 12 h 1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8"/>
                  <a:gd name="T37" fmla="*/ 0 h 15"/>
                  <a:gd name="T38" fmla="*/ 68 w 68"/>
                  <a:gd name="T39" fmla="*/ 15 h 1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8" h="15">
                    <a:moveTo>
                      <a:pt x="0" y="12"/>
                    </a:moveTo>
                    <a:lnTo>
                      <a:pt x="16" y="6"/>
                    </a:lnTo>
                    <a:lnTo>
                      <a:pt x="31" y="0"/>
                    </a:lnTo>
                    <a:lnTo>
                      <a:pt x="65" y="3"/>
                    </a:lnTo>
                    <a:lnTo>
                      <a:pt x="68" y="3"/>
                    </a:lnTo>
                    <a:lnTo>
                      <a:pt x="65" y="6"/>
                    </a:lnTo>
                    <a:lnTo>
                      <a:pt x="50" y="9"/>
                    </a:lnTo>
                    <a:lnTo>
                      <a:pt x="34" y="12"/>
                    </a:lnTo>
                    <a:lnTo>
                      <a:pt x="3" y="15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93" name="Freeform 155"/>
              <p:cNvSpPr>
                <a:spLocks/>
              </p:cNvSpPr>
              <p:nvPr/>
            </p:nvSpPr>
            <p:spPr bwMode="auto">
              <a:xfrm>
                <a:off x="2829" y="1435"/>
                <a:ext cx="31" cy="12"/>
              </a:xfrm>
              <a:custGeom>
                <a:avLst/>
                <a:gdLst>
                  <a:gd name="T0" fmla="*/ 0 w 31"/>
                  <a:gd name="T1" fmla="*/ 9 h 12"/>
                  <a:gd name="T2" fmla="*/ 9 w 31"/>
                  <a:gd name="T3" fmla="*/ 3 h 12"/>
                  <a:gd name="T4" fmla="*/ 15 w 31"/>
                  <a:gd name="T5" fmla="*/ 0 h 12"/>
                  <a:gd name="T6" fmla="*/ 28 w 31"/>
                  <a:gd name="T7" fmla="*/ 0 h 12"/>
                  <a:gd name="T8" fmla="*/ 31 w 31"/>
                  <a:gd name="T9" fmla="*/ 0 h 12"/>
                  <a:gd name="T10" fmla="*/ 28 w 31"/>
                  <a:gd name="T11" fmla="*/ 3 h 12"/>
                  <a:gd name="T12" fmla="*/ 21 w 31"/>
                  <a:gd name="T13" fmla="*/ 9 h 12"/>
                  <a:gd name="T14" fmla="*/ 3 w 31"/>
                  <a:gd name="T15" fmla="*/ 12 h 12"/>
                  <a:gd name="T16" fmla="*/ 0 w 31"/>
                  <a:gd name="T17" fmla="*/ 9 h 12"/>
                  <a:gd name="T18" fmla="*/ 0 w 31"/>
                  <a:gd name="T19" fmla="*/ 9 h 12"/>
                  <a:gd name="T20" fmla="*/ 0 w 31"/>
                  <a:gd name="T21" fmla="*/ 9 h 1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1"/>
                  <a:gd name="T34" fmla="*/ 0 h 12"/>
                  <a:gd name="T35" fmla="*/ 31 w 31"/>
                  <a:gd name="T36" fmla="*/ 12 h 1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1" h="12">
                    <a:moveTo>
                      <a:pt x="0" y="9"/>
                    </a:moveTo>
                    <a:lnTo>
                      <a:pt x="9" y="3"/>
                    </a:lnTo>
                    <a:lnTo>
                      <a:pt x="15" y="0"/>
                    </a:lnTo>
                    <a:lnTo>
                      <a:pt x="28" y="0"/>
                    </a:lnTo>
                    <a:lnTo>
                      <a:pt x="31" y="0"/>
                    </a:lnTo>
                    <a:lnTo>
                      <a:pt x="28" y="3"/>
                    </a:lnTo>
                    <a:lnTo>
                      <a:pt x="21" y="9"/>
                    </a:lnTo>
                    <a:lnTo>
                      <a:pt x="3" y="12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94" name="Freeform 156"/>
              <p:cNvSpPr>
                <a:spLocks/>
              </p:cNvSpPr>
              <p:nvPr/>
            </p:nvSpPr>
            <p:spPr bwMode="auto">
              <a:xfrm>
                <a:off x="2853" y="1435"/>
                <a:ext cx="34" cy="21"/>
              </a:xfrm>
              <a:custGeom>
                <a:avLst/>
                <a:gdLst>
                  <a:gd name="T0" fmla="*/ 4 w 34"/>
                  <a:gd name="T1" fmla="*/ 0 h 21"/>
                  <a:gd name="T2" fmla="*/ 16 w 34"/>
                  <a:gd name="T3" fmla="*/ 0 h 21"/>
                  <a:gd name="T4" fmla="*/ 28 w 34"/>
                  <a:gd name="T5" fmla="*/ 6 h 21"/>
                  <a:gd name="T6" fmla="*/ 34 w 34"/>
                  <a:gd name="T7" fmla="*/ 18 h 21"/>
                  <a:gd name="T8" fmla="*/ 34 w 34"/>
                  <a:gd name="T9" fmla="*/ 21 h 21"/>
                  <a:gd name="T10" fmla="*/ 31 w 34"/>
                  <a:gd name="T11" fmla="*/ 21 h 21"/>
                  <a:gd name="T12" fmla="*/ 25 w 34"/>
                  <a:gd name="T13" fmla="*/ 12 h 21"/>
                  <a:gd name="T14" fmla="*/ 16 w 34"/>
                  <a:gd name="T15" fmla="*/ 6 h 21"/>
                  <a:gd name="T16" fmla="*/ 4 w 34"/>
                  <a:gd name="T17" fmla="*/ 3 h 21"/>
                  <a:gd name="T18" fmla="*/ 0 w 34"/>
                  <a:gd name="T19" fmla="*/ 3 h 21"/>
                  <a:gd name="T20" fmla="*/ 4 w 34"/>
                  <a:gd name="T21" fmla="*/ 0 h 21"/>
                  <a:gd name="T22" fmla="*/ 4 w 34"/>
                  <a:gd name="T23" fmla="*/ 0 h 21"/>
                  <a:gd name="T24" fmla="*/ 4 w 34"/>
                  <a:gd name="T25" fmla="*/ 0 h 2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4"/>
                  <a:gd name="T40" fmla="*/ 0 h 21"/>
                  <a:gd name="T41" fmla="*/ 34 w 34"/>
                  <a:gd name="T42" fmla="*/ 21 h 2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4" h="21">
                    <a:moveTo>
                      <a:pt x="4" y="0"/>
                    </a:moveTo>
                    <a:lnTo>
                      <a:pt x="16" y="0"/>
                    </a:lnTo>
                    <a:lnTo>
                      <a:pt x="28" y="6"/>
                    </a:lnTo>
                    <a:lnTo>
                      <a:pt x="34" y="18"/>
                    </a:lnTo>
                    <a:lnTo>
                      <a:pt x="34" y="21"/>
                    </a:lnTo>
                    <a:lnTo>
                      <a:pt x="31" y="21"/>
                    </a:lnTo>
                    <a:lnTo>
                      <a:pt x="25" y="12"/>
                    </a:lnTo>
                    <a:lnTo>
                      <a:pt x="16" y="6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95" name="Freeform 157"/>
              <p:cNvSpPr>
                <a:spLocks/>
              </p:cNvSpPr>
              <p:nvPr/>
            </p:nvSpPr>
            <p:spPr bwMode="auto">
              <a:xfrm>
                <a:off x="2847" y="1398"/>
                <a:ext cx="93" cy="80"/>
              </a:xfrm>
              <a:custGeom>
                <a:avLst/>
                <a:gdLst>
                  <a:gd name="T0" fmla="*/ 3 w 93"/>
                  <a:gd name="T1" fmla="*/ 15 h 80"/>
                  <a:gd name="T2" fmla="*/ 13 w 93"/>
                  <a:gd name="T3" fmla="*/ 6 h 80"/>
                  <a:gd name="T4" fmla="*/ 16 w 93"/>
                  <a:gd name="T5" fmla="*/ 3 h 80"/>
                  <a:gd name="T6" fmla="*/ 25 w 93"/>
                  <a:gd name="T7" fmla="*/ 0 h 80"/>
                  <a:gd name="T8" fmla="*/ 50 w 93"/>
                  <a:gd name="T9" fmla="*/ 3 h 80"/>
                  <a:gd name="T10" fmla="*/ 65 w 93"/>
                  <a:gd name="T11" fmla="*/ 12 h 80"/>
                  <a:gd name="T12" fmla="*/ 81 w 93"/>
                  <a:gd name="T13" fmla="*/ 28 h 80"/>
                  <a:gd name="T14" fmla="*/ 87 w 93"/>
                  <a:gd name="T15" fmla="*/ 40 h 80"/>
                  <a:gd name="T16" fmla="*/ 90 w 93"/>
                  <a:gd name="T17" fmla="*/ 49 h 80"/>
                  <a:gd name="T18" fmla="*/ 93 w 93"/>
                  <a:gd name="T19" fmla="*/ 77 h 80"/>
                  <a:gd name="T20" fmla="*/ 90 w 93"/>
                  <a:gd name="T21" fmla="*/ 80 h 80"/>
                  <a:gd name="T22" fmla="*/ 87 w 93"/>
                  <a:gd name="T23" fmla="*/ 77 h 80"/>
                  <a:gd name="T24" fmla="*/ 84 w 93"/>
                  <a:gd name="T25" fmla="*/ 52 h 80"/>
                  <a:gd name="T26" fmla="*/ 77 w 93"/>
                  <a:gd name="T27" fmla="*/ 43 h 80"/>
                  <a:gd name="T28" fmla="*/ 74 w 93"/>
                  <a:gd name="T29" fmla="*/ 37 h 80"/>
                  <a:gd name="T30" fmla="*/ 71 w 93"/>
                  <a:gd name="T31" fmla="*/ 34 h 80"/>
                  <a:gd name="T32" fmla="*/ 62 w 93"/>
                  <a:gd name="T33" fmla="*/ 21 h 80"/>
                  <a:gd name="T34" fmla="*/ 59 w 93"/>
                  <a:gd name="T35" fmla="*/ 18 h 80"/>
                  <a:gd name="T36" fmla="*/ 53 w 93"/>
                  <a:gd name="T37" fmla="*/ 12 h 80"/>
                  <a:gd name="T38" fmla="*/ 37 w 93"/>
                  <a:gd name="T39" fmla="*/ 9 h 80"/>
                  <a:gd name="T40" fmla="*/ 31 w 93"/>
                  <a:gd name="T41" fmla="*/ 6 h 80"/>
                  <a:gd name="T42" fmla="*/ 25 w 93"/>
                  <a:gd name="T43" fmla="*/ 6 h 80"/>
                  <a:gd name="T44" fmla="*/ 13 w 93"/>
                  <a:gd name="T45" fmla="*/ 12 h 80"/>
                  <a:gd name="T46" fmla="*/ 3 w 93"/>
                  <a:gd name="T47" fmla="*/ 24 h 80"/>
                  <a:gd name="T48" fmla="*/ 0 w 93"/>
                  <a:gd name="T49" fmla="*/ 21 h 80"/>
                  <a:gd name="T50" fmla="*/ 3 w 93"/>
                  <a:gd name="T51" fmla="*/ 15 h 80"/>
                  <a:gd name="T52" fmla="*/ 3 w 93"/>
                  <a:gd name="T53" fmla="*/ 15 h 80"/>
                  <a:gd name="T54" fmla="*/ 3 w 93"/>
                  <a:gd name="T55" fmla="*/ 15 h 8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93"/>
                  <a:gd name="T85" fmla="*/ 0 h 80"/>
                  <a:gd name="T86" fmla="*/ 93 w 93"/>
                  <a:gd name="T87" fmla="*/ 80 h 80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93" h="80">
                    <a:moveTo>
                      <a:pt x="3" y="15"/>
                    </a:moveTo>
                    <a:lnTo>
                      <a:pt x="13" y="6"/>
                    </a:lnTo>
                    <a:lnTo>
                      <a:pt x="16" y="3"/>
                    </a:lnTo>
                    <a:lnTo>
                      <a:pt x="25" y="0"/>
                    </a:lnTo>
                    <a:lnTo>
                      <a:pt x="50" y="3"/>
                    </a:lnTo>
                    <a:lnTo>
                      <a:pt x="65" y="12"/>
                    </a:lnTo>
                    <a:lnTo>
                      <a:pt x="81" y="28"/>
                    </a:lnTo>
                    <a:lnTo>
                      <a:pt x="87" y="40"/>
                    </a:lnTo>
                    <a:lnTo>
                      <a:pt x="90" y="49"/>
                    </a:lnTo>
                    <a:lnTo>
                      <a:pt x="93" y="77"/>
                    </a:lnTo>
                    <a:lnTo>
                      <a:pt x="90" y="80"/>
                    </a:lnTo>
                    <a:lnTo>
                      <a:pt x="87" y="77"/>
                    </a:lnTo>
                    <a:lnTo>
                      <a:pt x="84" y="52"/>
                    </a:lnTo>
                    <a:lnTo>
                      <a:pt x="77" y="43"/>
                    </a:lnTo>
                    <a:lnTo>
                      <a:pt x="74" y="37"/>
                    </a:lnTo>
                    <a:lnTo>
                      <a:pt x="71" y="34"/>
                    </a:lnTo>
                    <a:lnTo>
                      <a:pt x="62" y="21"/>
                    </a:lnTo>
                    <a:lnTo>
                      <a:pt x="59" y="18"/>
                    </a:lnTo>
                    <a:lnTo>
                      <a:pt x="53" y="12"/>
                    </a:lnTo>
                    <a:lnTo>
                      <a:pt x="37" y="9"/>
                    </a:lnTo>
                    <a:lnTo>
                      <a:pt x="31" y="6"/>
                    </a:lnTo>
                    <a:lnTo>
                      <a:pt x="25" y="6"/>
                    </a:lnTo>
                    <a:lnTo>
                      <a:pt x="13" y="12"/>
                    </a:lnTo>
                    <a:lnTo>
                      <a:pt x="3" y="24"/>
                    </a:lnTo>
                    <a:lnTo>
                      <a:pt x="0" y="21"/>
                    </a:lnTo>
                    <a:lnTo>
                      <a:pt x="3" y="15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96" name="Freeform 158"/>
              <p:cNvSpPr>
                <a:spLocks/>
              </p:cNvSpPr>
              <p:nvPr/>
            </p:nvSpPr>
            <p:spPr bwMode="auto">
              <a:xfrm>
                <a:off x="2955" y="1327"/>
                <a:ext cx="37" cy="120"/>
              </a:xfrm>
              <a:custGeom>
                <a:avLst/>
                <a:gdLst>
                  <a:gd name="T0" fmla="*/ 37 w 37"/>
                  <a:gd name="T1" fmla="*/ 3 h 120"/>
                  <a:gd name="T2" fmla="*/ 31 w 37"/>
                  <a:gd name="T3" fmla="*/ 9 h 120"/>
                  <a:gd name="T4" fmla="*/ 22 w 37"/>
                  <a:gd name="T5" fmla="*/ 15 h 120"/>
                  <a:gd name="T6" fmla="*/ 13 w 37"/>
                  <a:gd name="T7" fmla="*/ 34 h 120"/>
                  <a:gd name="T8" fmla="*/ 10 w 37"/>
                  <a:gd name="T9" fmla="*/ 55 h 120"/>
                  <a:gd name="T10" fmla="*/ 13 w 37"/>
                  <a:gd name="T11" fmla="*/ 77 h 120"/>
                  <a:gd name="T12" fmla="*/ 13 w 37"/>
                  <a:gd name="T13" fmla="*/ 99 h 120"/>
                  <a:gd name="T14" fmla="*/ 10 w 37"/>
                  <a:gd name="T15" fmla="*/ 120 h 120"/>
                  <a:gd name="T16" fmla="*/ 7 w 37"/>
                  <a:gd name="T17" fmla="*/ 120 h 120"/>
                  <a:gd name="T18" fmla="*/ 3 w 37"/>
                  <a:gd name="T19" fmla="*/ 120 h 120"/>
                  <a:gd name="T20" fmla="*/ 3 w 37"/>
                  <a:gd name="T21" fmla="*/ 99 h 120"/>
                  <a:gd name="T22" fmla="*/ 0 w 37"/>
                  <a:gd name="T23" fmla="*/ 77 h 120"/>
                  <a:gd name="T24" fmla="*/ 0 w 37"/>
                  <a:gd name="T25" fmla="*/ 52 h 120"/>
                  <a:gd name="T26" fmla="*/ 0 w 37"/>
                  <a:gd name="T27" fmla="*/ 43 h 120"/>
                  <a:gd name="T28" fmla="*/ 7 w 37"/>
                  <a:gd name="T29" fmla="*/ 34 h 120"/>
                  <a:gd name="T30" fmla="*/ 10 w 37"/>
                  <a:gd name="T31" fmla="*/ 24 h 120"/>
                  <a:gd name="T32" fmla="*/ 19 w 37"/>
                  <a:gd name="T33" fmla="*/ 15 h 120"/>
                  <a:gd name="T34" fmla="*/ 22 w 37"/>
                  <a:gd name="T35" fmla="*/ 9 h 120"/>
                  <a:gd name="T36" fmla="*/ 25 w 37"/>
                  <a:gd name="T37" fmla="*/ 6 h 120"/>
                  <a:gd name="T38" fmla="*/ 31 w 37"/>
                  <a:gd name="T39" fmla="*/ 3 h 120"/>
                  <a:gd name="T40" fmla="*/ 37 w 37"/>
                  <a:gd name="T41" fmla="*/ 0 h 120"/>
                  <a:gd name="T42" fmla="*/ 37 w 37"/>
                  <a:gd name="T43" fmla="*/ 0 h 120"/>
                  <a:gd name="T44" fmla="*/ 37 w 37"/>
                  <a:gd name="T45" fmla="*/ 3 h 120"/>
                  <a:gd name="T46" fmla="*/ 37 w 37"/>
                  <a:gd name="T47" fmla="*/ 3 h 120"/>
                  <a:gd name="T48" fmla="*/ 37 w 37"/>
                  <a:gd name="T49" fmla="*/ 3 h 12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7"/>
                  <a:gd name="T76" fmla="*/ 0 h 120"/>
                  <a:gd name="T77" fmla="*/ 37 w 37"/>
                  <a:gd name="T78" fmla="*/ 120 h 12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7" h="120">
                    <a:moveTo>
                      <a:pt x="37" y="3"/>
                    </a:moveTo>
                    <a:lnTo>
                      <a:pt x="31" y="9"/>
                    </a:lnTo>
                    <a:lnTo>
                      <a:pt x="22" y="15"/>
                    </a:lnTo>
                    <a:lnTo>
                      <a:pt x="13" y="34"/>
                    </a:lnTo>
                    <a:lnTo>
                      <a:pt x="10" y="55"/>
                    </a:lnTo>
                    <a:lnTo>
                      <a:pt x="13" y="77"/>
                    </a:lnTo>
                    <a:lnTo>
                      <a:pt x="13" y="99"/>
                    </a:lnTo>
                    <a:lnTo>
                      <a:pt x="10" y="120"/>
                    </a:lnTo>
                    <a:lnTo>
                      <a:pt x="7" y="120"/>
                    </a:lnTo>
                    <a:lnTo>
                      <a:pt x="3" y="120"/>
                    </a:lnTo>
                    <a:lnTo>
                      <a:pt x="3" y="99"/>
                    </a:lnTo>
                    <a:lnTo>
                      <a:pt x="0" y="77"/>
                    </a:lnTo>
                    <a:lnTo>
                      <a:pt x="0" y="52"/>
                    </a:lnTo>
                    <a:lnTo>
                      <a:pt x="0" y="43"/>
                    </a:lnTo>
                    <a:lnTo>
                      <a:pt x="7" y="34"/>
                    </a:lnTo>
                    <a:lnTo>
                      <a:pt x="10" y="24"/>
                    </a:lnTo>
                    <a:lnTo>
                      <a:pt x="19" y="15"/>
                    </a:lnTo>
                    <a:lnTo>
                      <a:pt x="22" y="9"/>
                    </a:lnTo>
                    <a:lnTo>
                      <a:pt x="25" y="6"/>
                    </a:lnTo>
                    <a:lnTo>
                      <a:pt x="31" y="3"/>
                    </a:lnTo>
                    <a:lnTo>
                      <a:pt x="37" y="0"/>
                    </a:lnTo>
                    <a:lnTo>
                      <a:pt x="37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97" name="Freeform 159"/>
              <p:cNvSpPr>
                <a:spLocks/>
              </p:cNvSpPr>
              <p:nvPr/>
            </p:nvSpPr>
            <p:spPr bwMode="auto">
              <a:xfrm>
                <a:off x="2891" y="1280"/>
                <a:ext cx="135" cy="121"/>
              </a:xfrm>
              <a:custGeom>
                <a:avLst/>
                <a:gdLst>
                  <a:gd name="T0" fmla="*/ 0 w 135"/>
                  <a:gd name="T1" fmla="*/ 118 h 121"/>
                  <a:gd name="T2" fmla="*/ 18 w 135"/>
                  <a:gd name="T3" fmla="*/ 108 h 121"/>
                  <a:gd name="T4" fmla="*/ 30 w 135"/>
                  <a:gd name="T5" fmla="*/ 90 h 121"/>
                  <a:gd name="T6" fmla="*/ 40 w 135"/>
                  <a:gd name="T7" fmla="*/ 81 h 121"/>
                  <a:gd name="T8" fmla="*/ 49 w 135"/>
                  <a:gd name="T9" fmla="*/ 62 h 121"/>
                  <a:gd name="T10" fmla="*/ 61 w 135"/>
                  <a:gd name="T11" fmla="*/ 50 h 121"/>
                  <a:gd name="T12" fmla="*/ 67 w 135"/>
                  <a:gd name="T13" fmla="*/ 44 h 121"/>
                  <a:gd name="T14" fmla="*/ 74 w 135"/>
                  <a:gd name="T15" fmla="*/ 41 h 121"/>
                  <a:gd name="T16" fmla="*/ 77 w 135"/>
                  <a:gd name="T17" fmla="*/ 34 h 121"/>
                  <a:gd name="T18" fmla="*/ 83 w 135"/>
                  <a:gd name="T19" fmla="*/ 31 h 121"/>
                  <a:gd name="T20" fmla="*/ 89 w 135"/>
                  <a:gd name="T21" fmla="*/ 25 h 121"/>
                  <a:gd name="T22" fmla="*/ 95 w 135"/>
                  <a:gd name="T23" fmla="*/ 22 h 121"/>
                  <a:gd name="T24" fmla="*/ 101 w 135"/>
                  <a:gd name="T25" fmla="*/ 16 h 121"/>
                  <a:gd name="T26" fmla="*/ 108 w 135"/>
                  <a:gd name="T27" fmla="*/ 13 h 121"/>
                  <a:gd name="T28" fmla="*/ 111 w 135"/>
                  <a:gd name="T29" fmla="*/ 7 h 121"/>
                  <a:gd name="T30" fmla="*/ 132 w 135"/>
                  <a:gd name="T31" fmla="*/ 0 h 121"/>
                  <a:gd name="T32" fmla="*/ 135 w 135"/>
                  <a:gd name="T33" fmla="*/ 3 h 121"/>
                  <a:gd name="T34" fmla="*/ 132 w 135"/>
                  <a:gd name="T35" fmla="*/ 3 h 121"/>
                  <a:gd name="T36" fmla="*/ 123 w 135"/>
                  <a:gd name="T37" fmla="*/ 10 h 121"/>
                  <a:gd name="T38" fmla="*/ 117 w 135"/>
                  <a:gd name="T39" fmla="*/ 16 h 121"/>
                  <a:gd name="T40" fmla="*/ 114 w 135"/>
                  <a:gd name="T41" fmla="*/ 19 h 121"/>
                  <a:gd name="T42" fmla="*/ 105 w 135"/>
                  <a:gd name="T43" fmla="*/ 22 h 121"/>
                  <a:gd name="T44" fmla="*/ 101 w 135"/>
                  <a:gd name="T45" fmla="*/ 28 h 121"/>
                  <a:gd name="T46" fmla="*/ 95 w 135"/>
                  <a:gd name="T47" fmla="*/ 31 h 121"/>
                  <a:gd name="T48" fmla="*/ 89 w 135"/>
                  <a:gd name="T49" fmla="*/ 37 h 121"/>
                  <a:gd name="T50" fmla="*/ 86 w 135"/>
                  <a:gd name="T51" fmla="*/ 41 h 121"/>
                  <a:gd name="T52" fmla="*/ 80 w 135"/>
                  <a:gd name="T53" fmla="*/ 47 h 121"/>
                  <a:gd name="T54" fmla="*/ 74 w 135"/>
                  <a:gd name="T55" fmla="*/ 50 h 121"/>
                  <a:gd name="T56" fmla="*/ 67 w 135"/>
                  <a:gd name="T57" fmla="*/ 56 h 121"/>
                  <a:gd name="T58" fmla="*/ 58 w 135"/>
                  <a:gd name="T59" fmla="*/ 68 h 121"/>
                  <a:gd name="T60" fmla="*/ 43 w 135"/>
                  <a:gd name="T61" fmla="*/ 84 h 121"/>
                  <a:gd name="T62" fmla="*/ 37 w 135"/>
                  <a:gd name="T63" fmla="*/ 96 h 121"/>
                  <a:gd name="T64" fmla="*/ 30 w 135"/>
                  <a:gd name="T65" fmla="*/ 105 h 121"/>
                  <a:gd name="T66" fmla="*/ 27 w 135"/>
                  <a:gd name="T67" fmla="*/ 108 h 121"/>
                  <a:gd name="T68" fmla="*/ 24 w 135"/>
                  <a:gd name="T69" fmla="*/ 112 h 121"/>
                  <a:gd name="T70" fmla="*/ 12 w 135"/>
                  <a:gd name="T71" fmla="*/ 118 h 121"/>
                  <a:gd name="T72" fmla="*/ 3 w 135"/>
                  <a:gd name="T73" fmla="*/ 121 h 121"/>
                  <a:gd name="T74" fmla="*/ 0 w 135"/>
                  <a:gd name="T75" fmla="*/ 121 h 121"/>
                  <a:gd name="T76" fmla="*/ 0 w 135"/>
                  <a:gd name="T77" fmla="*/ 118 h 121"/>
                  <a:gd name="T78" fmla="*/ 0 w 135"/>
                  <a:gd name="T79" fmla="*/ 118 h 121"/>
                  <a:gd name="T80" fmla="*/ 0 w 135"/>
                  <a:gd name="T81" fmla="*/ 118 h 12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35"/>
                  <a:gd name="T124" fmla="*/ 0 h 121"/>
                  <a:gd name="T125" fmla="*/ 135 w 135"/>
                  <a:gd name="T126" fmla="*/ 121 h 12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35" h="121">
                    <a:moveTo>
                      <a:pt x="0" y="118"/>
                    </a:moveTo>
                    <a:lnTo>
                      <a:pt x="18" y="108"/>
                    </a:lnTo>
                    <a:lnTo>
                      <a:pt x="30" y="90"/>
                    </a:lnTo>
                    <a:lnTo>
                      <a:pt x="40" y="81"/>
                    </a:lnTo>
                    <a:lnTo>
                      <a:pt x="49" y="62"/>
                    </a:lnTo>
                    <a:lnTo>
                      <a:pt x="61" y="50"/>
                    </a:lnTo>
                    <a:lnTo>
                      <a:pt x="67" y="44"/>
                    </a:lnTo>
                    <a:lnTo>
                      <a:pt x="74" y="41"/>
                    </a:lnTo>
                    <a:lnTo>
                      <a:pt x="77" y="34"/>
                    </a:lnTo>
                    <a:lnTo>
                      <a:pt x="83" y="31"/>
                    </a:lnTo>
                    <a:lnTo>
                      <a:pt x="89" y="25"/>
                    </a:lnTo>
                    <a:lnTo>
                      <a:pt x="95" y="22"/>
                    </a:lnTo>
                    <a:lnTo>
                      <a:pt x="101" y="16"/>
                    </a:lnTo>
                    <a:lnTo>
                      <a:pt x="108" y="13"/>
                    </a:lnTo>
                    <a:lnTo>
                      <a:pt x="111" y="7"/>
                    </a:lnTo>
                    <a:lnTo>
                      <a:pt x="132" y="0"/>
                    </a:lnTo>
                    <a:lnTo>
                      <a:pt x="135" y="3"/>
                    </a:lnTo>
                    <a:lnTo>
                      <a:pt x="132" y="3"/>
                    </a:lnTo>
                    <a:lnTo>
                      <a:pt x="123" y="10"/>
                    </a:lnTo>
                    <a:lnTo>
                      <a:pt x="117" y="16"/>
                    </a:lnTo>
                    <a:lnTo>
                      <a:pt x="114" y="19"/>
                    </a:lnTo>
                    <a:lnTo>
                      <a:pt x="105" y="22"/>
                    </a:lnTo>
                    <a:lnTo>
                      <a:pt x="101" y="28"/>
                    </a:lnTo>
                    <a:lnTo>
                      <a:pt x="95" y="31"/>
                    </a:lnTo>
                    <a:lnTo>
                      <a:pt x="89" y="37"/>
                    </a:lnTo>
                    <a:lnTo>
                      <a:pt x="86" y="41"/>
                    </a:lnTo>
                    <a:lnTo>
                      <a:pt x="80" y="47"/>
                    </a:lnTo>
                    <a:lnTo>
                      <a:pt x="74" y="50"/>
                    </a:lnTo>
                    <a:lnTo>
                      <a:pt x="67" y="56"/>
                    </a:lnTo>
                    <a:lnTo>
                      <a:pt x="58" y="68"/>
                    </a:lnTo>
                    <a:lnTo>
                      <a:pt x="43" y="84"/>
                    </a:lnTo>
                    <a:lnTo>
                      <a:pt x="37" y="96"/>
                    </a:lnTo>
                    <a:lnTo>
                      <a:pt x="30" y="105"/>
                    </a:lnTo>
                    <a:lnTo>
                      <a:pt x="27" y="108"/>
                    </a:lnTo>
                    <a:lnTo>
                      <a:pt x="24" y="112"/>
                    </a:lnTo>
                    <a:lnTo>
                      <a:pt x="12" y="118"/>
                    </a:lnTo>
                    <a:lnTo>
                      <a:pt x="3" y="121"/>
                    </a:lnTo>
                    <a:lnTo>
                      <a:pt x="0" y="121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98" name="Freeform 160"/>
              <p:cNvSpPr>
                <a:spLocks/>
              </p:cNvSpPr>
              <p:nvPr/>
            </p:nvSpPr>
            <p:spPr bwMode="auto">
              <a:xfrm>
                <a:off x="3008" y="1345"/>
                <a:ext cx="15" cy="105"/>
              </a:xfrm>
              <a:custGeom>
                <a:avLst/>
                <a:gdLst>
                  <a:gd name="T0" fmla="*/ 12 w 15"/>
                  <a:gd name="T1" fmla="*/ 3 h 105"/>
                  <a:gd name="T2" fmla="*/ 6 w 15"/>
                  <a:gd name="T3" fmla="*/ 19 h 105"/>
                  <a:gd name="T4" fmla="*/ 6 w 15"/>
                  <a:gd name="T5" fmla="*/ 31 h 105"/>
                  <a:gd name="T6" fmla="*/ 9 w 15"/>
                  <a:gd name="T7" fmla="*/ 47 h 105"/>
                  <a:gd name="T8" fmla="*/ 15 w 15"/>
                  <a:gd name="T9" fmla="*/ 62 h 105"/>
                  <a:gd name="T10" fmla="*/ 15 w 15"/>
                  <a:gd name="T11" fmla="*/ 84 h 105"/>
                  <a:gd name="T12" fmla="*/ 12 w 15"/>
                  <a:gd name="T13" fmla="*/ 105 h 105"/>
                  <a:gd name="T14" fmla="*/ 9 w 15"/>
                  <a:gd name="T15" fmla="*/ 105 h 105"/>
                  <a:gd name="T16" fmla="*/ 9 w 15"/>
                  <a:gd name="T17" fmla="*/ 87 h 105"/>
                  <a:gd name="T18" fmla="*/ 6 w 15"/>
                  <a:gd name="T19" fmla="*/ 65 h 105"/>
                  <a:gd name="T20" fmla="*/ 0 w 15"/>
                  <a:gd name="T21" fmla="*/ 31 h 105"/>
                  <a:gd name="T22" fmla="*/ 3 w 15"/>
                  <a:gd name="T23" fmla="*/ 16 h 105"/>
                  <a:gd name="T24" fmla="*/ 6 w 15"/>
                  <a:gd name="T25" fmla="*/ 9 h 105"/>
                  <a:gd name="T26" fmla="*/ 9 w 15"/>
                  <a:gd name="T27" fmla="*/ 3 h 105"/>
                  <a:gd name="T28" fmla="*/ 12 w 15"/>
                  <a:gd name="T29" fmla="*/ 0 h 105"/>
                  <a:gd name="T30" fmla="*/ 12 w 15"/>
                  <a:gd name="T31" fmla="*/ 3 h 105"/>
                  <a:gd name="T32" fmla="*/ 12 w 15"/>
                  <a:gd name="T33" fmla="*/ 3 h 105"/>
                  <a:gd name="T34" fmla="*/ 12 w 15"/>
                  <a:gd name="T35" fmla="*/ 3 h 10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"/>
                  <a:gd name="T55" fmla="*/ 0 h 105"/>
                  <a:gd name="T56" fmla="*/ 15 w 15"/>
                  <a:gd name="T57" fmla="*/ 105 h 10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" h="105">
                    <a:moveTo>
                      <a:pt x="12" y="3"/>
                    </a:moveTo>
                    <a:lnTo>
                      <a:pt x="6" y="19"/>
                    </a:lnTo>
                    <a:lnTo>
                      <a:pt x="6" y="31"/>
                    </a:lnTo>
                    <a:lnTo>
                      <a:pt x="9" y="47"/>
                    </a:lnTo>
                    <a:lnTo>
                      <a:pt x="15" y="62"/>
                    </a:lnTo>
                    <a:lnTo>
                      <a:pt x="15" y="84"/>
                    </a:lnTo>
                    <a:lnTo>
                      <a:pt x="12" y="105"/>
                    </a:lnTo>
                    <a:lnTo>
                      <a:pt x="9" y="105"/>
                    </a:lnTo>
                    <a:lnTo>
                      <a:pt x="9" y="87"/>
                    </a:lnTo>
                    <a:lnTo>
                      <a:pt x="6" y="65"/>
                    </a:lnTo>
                    <a:lnTo>
                      <a:pt x="0" y="31"/>
                    </a:lnTo>
                    <a:lnTo>
                      <a:pt x="3" y="16"/>
                    </a:lnTo>
                    <a:lnTo>
                      <a:pt x="6" y="9"/>
                    </a:lnTo>
                    <a:lnTo>
                      <a:pt x="9" y="3"/>
                    </a:lnTo>
                    <a:lnTo>
                      <a:pt x="12" y="0"/>
                    </a:lnTo>
                    <a:lnTo>
                      <a:pt x="12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499" name="Freeform 161"/>
              <p:cNvSpPr>
                <a:spLocks/>
              </p:cNvSpPr>
              <p:nvPr/>
            </p:nvSpPr>
            <p:spPr bwMode="auto">
              <a:xfrm>
                <a:off x="2968" y="1422"/>
                <a:ext cx="52" cy="47"/>
              </a:xfrm>
              <a:custGeom>
                <a:avLst/>
                <a:gdLst>
                  <a:gd name="T0" fmla="*/ 52 w 52"/>
                  <a:gd name="T1" fmla="*/ 4 h 47"/>
                  <a:gd name="T2" fmla="*/ 40 w 52"/>
                  <a:gd name="T3" fmla="*/ 10 h 47"/>
                  <a:gd name="T4" fmla="*/ 37 w 52"/>
                  <a:gd name="T5" fmla="*/ 16 h 47"/>
                  <a:gd name="T6" fmla="*/ 31 w 52"/>
                  <a:gd name="T7" fmla="*/ 19 h 47"/>
                  <a:gd name="T8" fmla="*/ 18 w 52"/>
                  <a:gd name="T9" fmla="*/ 31 h 47"/>
                  <a:gd name="T10" fmla="*/ 12 w 52"/>
                  <a:gd name="T11" fmla="*/ 41 h 47"/>
                  <a:gd name="T12" fmla="*/ 6 w 52"/>
                  <a:gd name="T13" fmla="*/ 47 h 47"/>
                  <a:gd name="T14" fmla="*/ 3 w 52"/>
                  <a:gd name="T15" fmla="*/ 47 h 47"/>
                  <a:gd name="T16" fmla="*/ 0 w 52"/>
                  <a:gd name="T17" fmla="*/ 47 h 47"/>
                  <a:gd name="T18" fmla="*/ 3 w 52"/>
                  <a:gd name="T19" fmla="*/ 44 h 47"/>
                  <a:gd name="T20" fmla="*/ 15 w 52"/>
                  <a:gd name="T21" fmla="*/ 28 h 47"/>
                  <a:gd name="T22" fmla="*/ 18 w 52"/>
                  <a:gd name="T23" fmla="*/ 22 h 47"/>
                  <a:gd name="T24" fmla="*/ 28 w 52"/>
                  <a:gd name="T25" fmla="*/ 13 h 47"/>
                  <a:gd name="T26" fmla="*/ 40 w 52"/>
                  <a:gd name="T27" fmla="*/ 7 h 47"/>
                  <a:gd name="T28" fmla="*/ 52 w 52"/>
                  <a:gd name="T29" fmla="*/ 0 h 47"/>
                  <a:gd name="T30" fmla="*/ 52 w 52"/>
                  <a:gd name="T31" fmla="*/ 0 h 47"/>
                  <a:gd name="T32" fmla="*/ 52 w 52"/>
                  <a:gd name="T33" fmla="*/ 4 h 47"/>
                  <a:gd name="T34" fmla="*/ 52 w 52"/>
                  <a:gd name="T35" fmla="*/ 4 h 47"/>
                  <a:gd name="T36" fmla="*/ 52 w 52"/>
                  <a:gd name="T37" fmla="*/ 4 h 4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2"/>
                  <a:gd name="T58" fmla="*/ 0 h 47"/>
                  <a:gd name="T59" fmla="*/ 52 w 52"/>
                  <a:gd name="T60" fmla="*/ 47 h 4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2" h="47">
                    <a:moveTo>
                      <a:pt x="52" y="4"/>
                    </a:moveTo>
                    <a:lnTo>
                      <a:pt x="40" y="10"/>
                    </a:lnTo>
                    <a:lnTo>
                      <a:pt x="37" y="16"/>
                    </a:lnTo>
                    <a:lnTo>
                      <a:pt x="31" y="19"/>
                    </a:lnTo>
                    <a:lnTo>
                      <a:pt x="18" y="31"/>
                    </a:lnTo>
                    <a:lnTo>
                      <a:pt x="12" y="41"/>
                    </a:lnTo>
                    <a:lnTo>
                      <a:pt x="6" y="47"/>
                    </a:lnTo>
                    <a:lnTo>
                      <a:pt x="3" y="47"/>
                    </a:lnTo>
                    <a:lnTo>
                      <a:pt x="0" y="47"/>
                    </a:lnTo>
                    <a:lnTo>
                      <a:pt x="3" y="44"/>
                    </a:lnTo>
                    <a:lnTo>
                      <a:pt x="15" y="28"/>
                    </a:lnTo>
                    <a:lnTo>
                      <a:pt x="18" y="22"/>
                    </a:lnTo>
                    <a:lnTo>
                      <a:pt x="28" y="13"/>
                    </a:lnTo>
                    <a:lnTo>
                      <a:pt x="40" y="7"/>
                    </a:lnTo>
                    <a:lnTo>
                      <a:pt x="52" y="0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00" name="Freeform 162"/>
              <p:cNvSpPr>
                <a:spLocks/>
              </p:cNvSpPr>
              <p:nvPr/>
            </p:nvSpPr>
            <p:spPr bwMode="auto">
              <a:xfrm>
                <a:off x="3036" y="1453"/>
                <a:ext cx="21" cy="37"/>
              </a:xfrm>
              <a:custGeom>
                <a:avLst/>
                <a:gdLst>
                  <a:gd name="T0" fmla="*/ 12 w 21"/>
                  <a:gd name="T1" fmla="*/ 34 h 37"/>
                  <a:gd name="T2" fmla="*/ 15 w 21"/>
                  <a:gd name="T3" fmla="*/ 25 h 37"/>
                  <a:gd name="T4" fmla="*/ 12 w 21"/>
                  <a:gd name="T5" fmla="*/ 16 h 37"/>
                  <a:gd name="T6" fmla="*/ 9 w 21"/>
                  <a:gd name="T7" fmla="*/ 10 h 37"/>
                  <a:gd name="T8" fmla="*/ 3 w 21"/>
                  <a:gd name="T9" fmla="*/ 7 h 37"/>
                  <a:gd name="T10" fmla="*/ 0 w 21"/>
                  <a:gd name="T11" fmla="*/ 3 h 37"/>
                  <a:gd name="T12" fmla="*/ 3 w 21"/>
                  <a:gd name="T13" fmla="*/ 0 h 37"/>
                  <a:gd name="T14" fmla="*/ 12 w 21"/>
                  <a:gd name="T15" fmla="*/ 7 h 37"/>
                  <a:gd name="T16" fmla="*/ 21 w 21"/>
                  <a:gd name="T17" fmla="*/ 13 h 37"/>
                  <a:gd name="T18" fmla="*/ 18 w 21"/>
                  <a:gd name="T19" fmla="*/ 37 h 37"/>
                  <a:gd name="T20" fmla="*/ 15 w 21"/>
                  <a:gd name="T21" fmla="*/ 37 h 37"/>
                  <a:gd name="T22" fmla="*/ 12 w 21"/>
                  <a:gd name="T23" fmla="*/ 34 h 37"/>
                  <a:gd name="T24" fmla="*/ 12 w 21"/>
                  <a:gd name="T25" fmla="*/ 34 h 37"/>
                  <a:gd name="T26" fmla="*/ 12 w 21"/>
                  <a:gd name="T27" fmla="*/ 34 h 3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1"/>
                  <a:gd name="T43" fmla="*/ 0 h 37"/>
                  <a:gd name="T44" fmla="*/ 21 w 21"/>
                  <a:gd name="T45" fmla="*/ 37 h 3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1" h="37">
                    <a:moveTo>
                      <a:pt x="12" y="34"/>
                    </a:moveTo>
                    <a:lnTo>
                      <a:pt x="15" y="25"/>
                    </a:lnTo>
                    <a:lnTo>
                      <a:pt x="12" y="16"/>
                    </a:lnTo>
                    <a:lnTo>
                      <a:pt x="9" y="10"/>
                    </a:lnTo>
                    <a:lnTo>
                      <a:pt x="3" y="7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12" y="7"/>
                    </a:lnTo>
                    <a:lnTo>
                      <a:pt x="21" y="13"/>
                    </a:lnTo>
                    <a:lnTo>
                      <a:pt x="18" y="37"/>
                    </a:lnTo>
                    <a:lnTo>
                      <a:pt x="15" y="37"/>
                    </a:lnTo>
                    <a:lnTo>
                      <a:pt x="12" y="34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01" name="Freeform 163"/>
              <p:cNvSpPr>
                <a:spLocks/>
              </p:cNvSpPr>
              <p:nvPr/>
            </p:nvSpPr>
            <p:spPr bwMode="auto">
              <a:xfrm>
                <a:off x="2958" y="1441"/>
                <a:ext cx="84" cy="87"/>
              </a:xfrm>
              <a:custGeom>
                <a:avLst/>
                <a:gdLst>
                  <a:gd name="T0" fmla="*/ 81 w 84"/>
                  <a:gd name="T1" fmla="*/ 28 h 87"/>
                  <a:gd name="T2" fmla="*/ 78 w 84"/>
                  <a:gd name="T3" fmla="*/ 19 h 87"/>
                  <a:gd name="T4" fmla="*/ 75 w 84"/>
                  <a:gd name="T5" fmla="*/ 12 h 87"/>
                  <a:gd name="T6" fmla="*/ 72 w 84"/>
                  <a:gd name="T7" fmla="*/ 9 h 87"/>
                  <a:gd name="T8" fmla="*/ 65 w 84"/>
                  <a:gd name="T9" fmla="*/ 9 h 87"/>
                  <a:gd name="T10" fmla="*/ 53 w 84"/>
                  <a:gd name="T11" fmla="*/ 12 h 87"/>
                  <a:gd name="T12" fmla="*/ 38 w 84"/>
                  <a:gd name="T13" fmla="*/ 19 h 87"/>
                  <a:gd name="T14" fmla="*/ 34 w 84"/>
                  <a:gd name="T15" fmla="*/ 22 h 87"/>
                  <a:gd name="T16" fmla="*/ 31 w 84"/>
                  <a:gd name="T17" fmla="*/ 25 h 87"/>
                  <a:gd name="T18" fmla="*/ 13 w 84"/>
                  <a:gd name="T19" fmla="*/ 31 h 87"/>
                  <a:gd name="T20" fmla="*/ 7 w 84"/>
                  <a:gd name="T21" fmla="*/ 46 h 87"/>
                  <a:gd name="T22" fmla="*/ 4 w 84"/>
                  <a:gd name="T23" fmla="*/ 59 h 87"/>
                  <a:gd name="T24" fmla="*/ 7 w 84"/>
                  <a:gd name="T25" fmla="*/ 65 h 87"/>
                  <a:gd name="T26" fmla="*/ 13 w 84"/>
                  <a:gd name="T27" fmla="*/ 68 h 87"/>
                  <a:gd name="T28" fmla="*/ 19 w 84"/>
                  <a:gd name="T29" fmla="*/ 71 h 87"/>
                  <a:gd name="T30" fmla="*/ 41 w 84"/>
                  <a:gd name="T31" fmla="*/ 77 h 87"/>
                  <a:gd name="T32" fmla="*/ 50 w 84"/>
                  <a:gd name="T33" fmla="*/ 80 h 87"/>
                  <a:gd name="T34" fmla="*/ 62 w 84"/>
                  <a:gd name="T35" fmla="*/ 80 h 87"/>
                  <a:gd name="T36" fmla="*/ 65 w 84"/>
                  <a:gd name="T37" fmla="*/ 83 h 87"/>
                  <a:gd name="T38" fmla="*/ 62 w 84"/>
                  <a:gd name="T39" fmla="*/ 87 h 87"/>
                  <a:gd name="T40" fmla="*/ 41 w 84"/>
                  <a:gd name="T41" fmla="*/ 83 h 87"/>
                  <a:gd name="T42" fmla="*/ 19 w 84"/>
                  <a:gd name="T43" fmla="*/ 77 h 87"/>
                  <a:gd name="T44" fmla="*/ 10 w 84"/>
                  <a:gd name="T45" fmla="*/ 71 h 87"/>
                  <a:gd name="T46" fmla="*/ 0 w 84"/>
                  <a:gd name="T47" fmla="*/ 62 h 87"/>
                  <a:gd name="T48" fmla="*/ 0 w 84"/>
                  <a:gd name="T49" fmla="*/ 43 h 87"/>
                  <a:gd name="T50" fmla="*/ 4 w 84"/>
                  <a:gd name="T51" fmla="*/ 37 h 87"/>
                  <a:gd name="T52" fmla="*/ 10 w 84"/>
                  <a:gd name="T53" fmla="*/ 28 h 87"/>
                  <a:gd name="T54" fmla="*/ 25 w 84"/>
                  <a:gd name="T55" fmla="*/ 19 h 87"/>
                  <a:gd name="T56" fmla="*/ 31 w 84"/>
                  <a:gd name="T57" fmla="*/ 12 h 87"/>
                  <a:gd name="T58" fmla="*/ 38 w 84"/>
                  <a:gd name="T59" fmla="*/ 9 h 87"/>
                  <a:gd name="T60" fmla="*/ 41 w 84"/>
                  <a:gd name="T61" fmla="*/ 6 h 87"/>
                  <a:gd name="T62" fmla="*/ 53 w 84"/>
                  <a:gd name="T63" fmla="*/ 3 h 87"/>
                  <a:gd name="T64" fmla="*/ 68 w 84"/>
                  <a:gd name="T65" fmla="*/ 0 h 87"/>
                  <a:gd name="T66" fmla="*/ 81 w 84"/>
                  <a:gd name="T67" fmla="*/ 6 h 87"/>
                  <a:gd name="T68" fmla="*/ 84 w 84"/>
                  <a:gd name="T69" fmla="*/ 15 h 87"/>
                  <a:gd name="T70" fmla="*/ 84 w 84"/>
                  <a:gd name="T71" fmla="*/ 22 h 87"/>
                  <a:gd name="T72" fmla="*/ 84 w 84"/>
                  <a:gd name="T73" fmla="*/ 28 h 87"/>
                  <a:gd name="T74" fmla="*/ 81 w 84"/>
                  <a:gd name="T75" fmla="*/ 28 h 87"/>
                  <a:gd name="T76" fmla="*/ 81 w 84"/>
                  <a:gd name="T77" fmla="*/ 28 h 87"/>
                  <a:gd name="T78" fmla="*/ 81 w 84"/>
                  <a:gd name="T79" fmla="*/ 28 h 8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84"/>
                  <a:gd name="T121" fmla="*/ 0 h 87"/>
                  <a:gd name="T122" fmla="*/ 84 w 84"/>
                  <a:gd name="T123" fmla="*/ 87 h 8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84" h="87">
                    <a:moveTo>
                      <a:pt x="81" y="28"/>
                    </a:moveTo>
                    <a:lnTo>
                      <a:pt x="78" y="19"/>
                    </a:lnTo>
                    <a:lnTo>
                      <a:pt x="75" y="12"/>
                    </a:lnTo>
                    <a:lnTo>
                      <a:pt x="72" y="9"/>
                    </a:lnTo>
                    <a:lnTo>
                      <a:pt x="65" y="9"/>
                    </a:lnTo>
                    <a:lnTo>
                      <a:pt x="53" y="12"/>
                    </a:lnTo>
                    <a:lnTo>
                      <a:pt x="38" y="19"/>
                    </a:lnTo>
                    <a:lnTo>
                      <a:pt x="34" y="22"/>
                    </a:lnTo>
                    <a:lnTo>
                      <a:pt x="31" y="25"/>
                    </a:lnTo>
                    <a:lnTo>
                      <a:pt x="13" y="31"/>
                    </a:lnTo>
                    <a:lnTo>
                      <a:pt x="7" y="46"/>
                    </a:lnTo>
                    <a:lnTo>
                      <a:pt x="4" y="59"/>
                    </a:lnTo>
                    <a:lnTo>
                      <a:pt x="7" y="65"/>
                    </a:lnTo>
                    <a:lnTo>
                      <a:pt x="13" y="68"/>
                    </a:lnTo>
                    <a:lnTo>
                      <a:pt x="19" y="71"/>
                    </a:lnTo>
                    <a:lnTo>
                      <a:pt x="41" y="77"/>
                    </a:lnTo>
                    <a:lnTo>
                      <a:pt x="50" y="80"/>
                    </a:lnTo>
                    <a:lnTo>
                      <a:pt x="62" y="80"/>
                    </a:lnTo>
                    <a:lnTo>
                      <a:pt x="65" y="83"/>
                    </a:lnTo>
                    <a:lnTo>
                      <a:pt x="62" y="87"/>
                    </a:lnTo>
                    <a:lnTo>
                      <a:pt x="41" y="83"/>
                    </a:lnTo>
                    <a:lnTo>
                      <a:pt x="19" y="77"/>
                    </a:lnTo>
                    <a:lnTo>
                      <a:pt x="10" y="71"/>
                    </a:lnTo>
                    <a:lnTo>
                      <a:pt x="0" y="62"/>
                    </a:lnTo>
                    <a:lnTo>
                      <a:pt x="0" y="43"/>
                    </a:lnTo>
                    <a:lnTo>
                      <a:pt x="4" y="37"/>
                    </a:lnTo>
                    <a:lnTo>
                      <a:pt x="10" y="28"/>
                    </a:lnTo>
                    <a:lnTo>
                      <a:pt x="25" y="19"/>
                    </a:lnTo>
                    <a:lnTo>
                      <a:pt x="31" y="12"/>
                    </a:lnTo>
                    <a:lnTo>
                      <a:pt x="38" y="9"/>
                    </a:lnTo>
                    <a:lnTo>
                      <a:pt x="41" y="6"/>
                    </a:lnTo>
                    <a:lnTo>
                      <a:pt x="53" y="3"/>
                    </a:lnTo>
                    <a:lnTo>
                      <a:pt x="68" y="0"/>
                    </a:lnTo>
                    <a:lnTo>
                      <a:pt x="81" y="6"/>
                    </a:lnTo>
                    <a:lnTo>
                      <a:pt x="84" y="15"/>
                    </a:lnTo>
                    <a:lnTo>
                      <a:pt x="84" y="22"/>
                    </a:lnTo>
                    <a:lnTo>
                      <a:pt x="84" y="28"/>
                    </a:lnTo>
                    <a:lnTo>
                      <a:pt x="81" y="28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02" name="Freeform 164"/>
              <p:cNvSpPr>
                <a:spLocks/>
              </p:cNvSpPr>
              <p:nvPr/>
            </p:nvSpPr>
            <p:spPr bwMode="auto">
              <a:xfrm>
                <a:off x="3036" y="1497"/>
                <a:ext cx="31" cy="34"/>
              </a:xfrm>
              <a:custGeom>
                <a:avLst/>
                <a:gdLst>
                  <a:gd name="T0" fmla="*/ 28 w 31"/>
                  <a:gd name="T1" fmla="*/ 3 h 34"/>
                  <a:gd name="T2" fmla="*/ 18 w 31"/>
                  <a:gd name="T3" fmla="*/ 9 h 34"/>
                  <a:gd name="T4" fmla="*/ 15 w 31"/>
                  <a:gd name="T5" fmla="*/ 15 h 34"/>
                  <a:gd name="T6" fmla="*/ 6 w 31"/>
                  <a:gd name="T7" fmla="*/ 31 h 34"/>
                  <a:gd name="T8" fmla="*/ 6 w 31"/>
                  <a:gd name="T9" fmla="*/ 34 h 34"/>
                  <a:gd name="T10" fmla="*/ 3 w 31"/>
                  <a:gd name="T11" fmla="*/ 34 h 34"/>
                  <a:gd name="T12" fmla="*/ 0 w 31"/>
                  <a:gd name="T13" fmla="*/ 27 h 34"/>
                  <a:gd name="T14" fmla="*/ 3 w 31"/>
                  <a:gd name="T15" fmla="*/ 18 h 34"/>
                  <a:gd name="T16" fmla="*/ 9 w 31"/>
                  <a:gd name="T17" fmla="*/ 9 h 34"/>
                  <a:gd name="T18" fmla="*/ 12 w 31"/>
                  <a:gd name="T19" fmla="*/ 6 h 34"/>
                  <a:gd name="T20" fmla="*/ 15 w 31"/>
                  <a:gd name="T21" fmla="*/ 3 h 34"/>
                  <a:gd name="T22" fmla="*/ 28 w 31"/>
                  <a:gd name="T23" fmla="*/ 0 h 34"/>
                  <a:gd name="T24" fmla="*/ 31 w 31"/>
                  <a:gd name="T25" fmla="*/ 0 h 34"/>
                  <a:gd name="T26" fmla="*/ 28 w 31"/>
                  <a:gd name="T27" fmla="*/ 3 h 34"/>
                  <a:gd name="T28" fmla="*/ 28 w 31"/>
                  <a:gd name="T29" fmla="*/ 3 h 34"/>
                  <a:gd name="T30" fmla="*/ 28 w 31"/>
                  <a:gd name="T31" fmla="*/ 3 h 3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1"/>
                  <a:gd name="T49" fmla="*/ 0 h 34"/>
                  <a:gd name="T50" fmla="*/ 31 w 31"/>
                  <a:gd name="T51" fmla="*/ 34 h 3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1" h="34">
                    <a:moveTo>
                      <a:pt x="28" y="3"/>
                    </a:moveTo>
                    <a:lnTo>
                      <a:pt x="18" y="9"/>
                    </a:lnTo>
                    <a:lnTo>
                      <a:pt x="15" y="15"/>
                    </a:lnTo>
                    <a:lnTo>
                      <a:pt x="6" y="31"/>
                    </a:lnTo>
                    <a:lnTo>
                      <a:pt x="6" y="34"/>
                    </a:lnTo>
                    <a:lnTo>
                      <a:pt x="3" y="34"/>
                    </a:lnTo>
                    <a:lnTo>
                      <a:pt x="0" y="27"/>
                    </a:lnTo>
                    <a:lnTo>
                      <a:pt x="3" y="18"/>
                    </a:lnTo>
                    <a:lnTo>
                      <a:pt x="9" y="9"/>
                    </a:lnTo>
                    <a:lnTo>
                      <a:pt x="12" y="6"/>
                    </a:lnTo>
                    <a:lnTo>
                      <a:pt x="15" y="3"/>
                    </a:lnTo>
                    <a:lnTo>
                      <a:pt x="28" y="0"/>
                    </a:lnTo>
                    <a:lnTo>
                      <a:pt x="31" y="0"/>
                    </a:lnTo>
                    <a:lnTo>
                      <a:pt x="28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03" name="Freeform 165"/>
              <p:cNvSpPr>
                <a:spLocks/>
              </p:cNvSpPr>
              <p:nvPr/>
            </p:nvSpPr>
            <p:spPr bwMode="auto">
              <a:xfrm>
                <a:off x="3023" y="1506"/>
                <a:ext cx="19" cy="12"/>
              </a:xfrm>
              <a:custGeom>
                <a:avLst/>
                <a:gdLst>
                  <a:gd name="T0" fmla="*/ 7 w 19"/>
                  <a:gd name="T1" fmla="*/ 0 h 12"/>
                  <a:gd name="T2" fmla="*/ 13 w 19"/>
                  <a:gd name="T3" fmla="*/ 3 h 12"/>
                  <a:gd name="T4" fmla="*/ 16 w 19"/>
                  <a:gd name="T5" fmla="*/ 9 h 12"/>
                  <a:gd name="T6" fmla="*/ 19 w 19"/>
                  <a:gd name="T7" fmla="*/ 12 h 12"/>
                  <a:gd name="T8" fmla="*/ 16 w 19"/>
                  <a:gd name="T9" fmla="*/ 12 h 12"/>
                  <a:gd name="T10" fmla="*/ 3 w 19"/>
                  <a:gd name="T11" fmla="*/ 3 h 12"/>
                  <a:gd name="T12" fmla="*/ 0 w 19"/>
                  <a:gd name="T13" fmla="*/ 0 h 12"/>
                  <a:gd name="T14" fmla="*/ 7 w 19"/>
                  <a:gd name="T15" fmla="*/ 0 h 12"/>
                  <a:gd name="T16" fmla="*/ 7 w 19"/>
                  <a:gd name="T17" fmla="*/ 0 h 12"/>
                  <a:gd name="T18" fmla="*/ 7 w 19"/>
                  <a:gd name="T19" fmla="*/ 0 h 1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"/>
                  <a:gd name="T31" fmla="*/ 0 h 12"/>
                  <a:gd name="T32" fmla="*/ 19 w 19"/>
                  <a:gd name="T33" fmla="*/ 12 h 1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" h="12">
                    <a:moveTo>
                      <a:pt x="7" y="0"/>
                    </a:moveTo>
                    <a:lnTo>
                      <a:pt x="13" y="3"/>
                    </a:lnTo>
                    <a:lnTo>
                      <a:pt x="16" y="9"/>
                    </a:lnTo>
                    <a:lnTo>
                      <a:pt x="19" y="12"/>
                    </a:lnTo>
                    <a:lnTo>
                      <a:pt x="16" y="12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04" name="Freeform 166"/>
              <p:cNvSpPr>
                <a:spLocks/>
              </p:cNvSpPr>
              <p:nvPr/>
            </p:nvSpPr>
            <p:spPr bwMode="auto">
              <a:xfrm>
                <a:off x="3054" y="1330"/>
                <a:ext cx="19" cy="49"/>
              </a:xfrm>
              <a:custGeom>
                <a:avLst/>
                <a:gdLst>
                  <a:gd name="T0" fmla="*/ 19 w 19"/>
                  <a:gd name="T1" fmla="*/ 3 h 49"/>
                  <a:gd name="T2" fmla="*/ 10 w 19"/>
                  <a:gd name="T3" fmla="*/ 31 h 49"/>
                  <a:gd name="T4" fmla="*/ 3 w 19"/>
                  <a:gd name="T5" fmla="*/ 49 h 49"/>
                  <a:gd name="T6" fmla="*/ 0 w 19"/>
                  <a:gd name="T7" fmla="*/ 49 h 49"/>
                  <a:gd name="T8" fmla="*/ 0 w 19"/>
                  <a:gd name="T9" fmla="*/ 28 h 49"/>
                  <a:gd name="T10" fmla="*/ 3 w 19"/>
                  <a:gd name="T11" fmla="*/ 18 h 49"/>
                  <a:gd name="T12" fmla="*/ 6 w 19"/>
                  <a:gd name="T13" fmla="*/ 15 h 49"/>
                  <a:gd name="T14" fmla="*/ 16 w 19"/>
                  <a:gd name="T15" fmla="*/ 0 h 49"/>
                  <a:gd name="T16" fmla="*/ 19 w 19"/>
                  <a:gd name="T17" fmla="*/ 0 h 49"/>
                  <a:gd name="T18" fmla="*/ 19 w 19"/>
                  <a:gd name="T19" fmla="*/ 3 h 49"/>
                  <a:gd name="T20" fmla="*/ 19 w 19"/>
                  <a:gd name="T21" fmla="*/ 3 h 49"/>
                  <a:gd name="T22" fmla="*/ 19 w 19"/>
                  <a:gd name="T23" fmla="*/ 3 h 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"/>
                  <a:gd name="T37" fmla="*/ 0 h 49"/>
                  <a:gd name="T38" fmla="*/ 19 w 19"/>
                  <a:gd name="T39" fmla="*/ 49 h 4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" h="49">
                    <a:moveTo>
                      <a:pt x="19" y="3"/>
                    </a:moveTo>
                    <a:lnTo>
                      <a:pt x="10" y="31"/>
                    </a:lnTo>
                    <a:lnTo>
                      <a:pt x="3" y="49"/>
                    </a:lnTo>
                    <a:lnTo>
                      <a:pt x="0" y="49"/>
                    </a:lnTo>
                    <a:lnTo>
                      <a:pt x="0" y="28"/>
                    </a:lnTo>
                    <a:lnTo>
                      <a:pt x="3" y="18"/>
                    </a:lnTo>
                    <a:lnTo>
                      <a:pt x="6" y="15"/>
                    </a:lnTo>
                    <a:lnTo>
                      <a:pt x="16" y="0"/>
                    </a:lnTo>
                    <a:lnTo>
                      <a:pt x="19" y="0"/>
                    </a:lnTo>
                    <a:lnTo>
                      <a:pt x="19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05" name="Freeform 167"/>
              <p:cNvSpPr>
                <a:spLocks/>
              </p:cNvSpPr>
              <p:nvPr/>
            </p:nvSpPr>
            <p:spPr bwMode="auto">
              <a:xfrm>
                <a:off x="3079" y="1333"/>
                <a:ext cx="28" cy="40"/>
              </a:xfrm>
              <a:custGeom>
                <a:avLst/>
                <a:gdLst>
                  <a:gd name="T0" fmla="*/ 3 w 28"/>
                  <a:gd name="T1" fmla="*/ 0 h 40"/>
                  <a:gd name="T2" fmla="*/ 9 w 28"/>
                  <a:gd name="T3" fmla="*/ 3 h 40"/>
                  <a:gd name="T4" fmla="*/ 15 w 28"/>
                  <a:gd name="T5" fmla="*/ 6 h 40"/>
                  <a:gd name="T6" fmla="*/ 22 w 28"/>
                  <a:gd name="T7" fmla="*/ 21 h 40"/>
                  <a:gd name="T8" fmla="*/ 28 w 28"/>
                  <a:gd name="T9" fmla="*/ 37 h 40"/>
                  <a:gd name="T10" fmla="*/ 28 w 28"/>
                  <a:gd name="T11" fmla="*/ 40 h 40"/>
                  <a:gd name="T12" fmla="*/ 25 w 28"/>
                  <a:gd name="T13" fmla="*/ 40 h 40"/>
                  <a:gd name="T14" fmla="*/ 22 w 28"/>
                  <a:gd name="T15" fmla="*/ 37 h 40"/>
                  <a:gd name="T16" fmla="*/ 19 w 28"/>
                  <a:gd name="T17" fmla="*/ 34 h 40"/>
                  <a:gd name="T18" fmla="*/ 12 w 28"/>
                  <a:gd name="T19" fmla="*/ 28 h 40"/>
                  <a:gd name="T20" fmla="*/ 9 w 28"/>
                  <a:gd name="T21" fmla="*/ 12 h 40"/>
                  <a:gd name="T22" fmla="*/ 6 w 28"/>
                  <a:gd name="T23" fmla="*/ 6 h 40"/>
                  <a:gd name="T24" fmla="*/ 3 w 28"/>
                  <a:gd name="T25" fmla="*/ 6 h 40"/>
                  <a:gd name="T26" fmla="*/ 0 w 28"/>
                  <a:gd name="T27" fmla="*/ 3 h 40"/>
                  <a:gd name="T28" fmla="*/ 3 w 28"/>
                  <a:gd name="T29" fmla="*/ 0 h 40"/>
                  <a:gd name="T30" fmla="*/ 3 w 28"/>
                  <a:gd name="T31" fmla="*/ 0 h 40"/>
                  <a:gd name="T32" fmla="*/ 3 w 28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8"/>
                  <a:gd name="T52" fmla="*/ 0 h 40"/>
                  <a:gd name="T53" fmla="*/ 28 w 28"/>
                  <a:gd name="T54" fmla="*/ 40 h 4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8" h="40">
                    <a:moveTo>
                      <a:pt x="3" y="0"/>
                    </a:moveTo>
                    <a:lnTo>
                      <a:pt x="9" y="3"/>
                    </a:lnTo>
                    <a:lnTo>
                      <a:pt x="15" y="6"/>
                    </a:lnTo>
                    <a:lnTo>
                      <a:pt x="22" y="21"/>
                    </a:lnTo>
                    <a:lnTo>
                      <a:pt x="28" y="37"/>
                    </a:lnTo>
                    <a:lnTo>
                      <a:pt x="28" y="40"/>
                    </a:lnTo>
                    <a:lnTo>
                      <a:pt x="25" y="40"/>
                    </a:lnTo>
                    <a:lnTo>
                      <a:pt x="22" y="37"/>
                    </a:lnTo>
                    <a:lnTo>
                      <a:pt x="19" y="34"/>
                    </a:lnTo>
                    <a:lnTo>
                      <a:pt x="12" y="28"/>
                    </a:lnTo>
                    <a:lnTo>
                      <a:pt x="9" y="12"/>
                    </a:lnTo>
                    <a:lnTo>
                      <a:pt x="6" y="6"/>
                    </a:lnTo>
                    <a:lnTo>
                      <a:pt x="3" y="6"/>
                    </a:ln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06" name="Freeform 168"/>
              <p:cNvSpPr>
                <a:spLocks/>
              </p:cNvSpPr>
              <p:nvPr/>
            </p:nvSpPr>
            <p:spPr bwMode="auto">
              <a:xfrm>
                <a:off x="3079" y="1271"/>
                <a:ext cx="74" cy="62"/>
              </a:xfrm>
              <a:custGeom>
                <a:avLst/>
                <a:gdLst>
                  <a:gd name="T0" fmla="*/ 0 w 74"/>
                  <a:gd name="T1" fmla="*/ 59 h 62"/>
                  <a:gd name="T2" fmla="*/ 9 w 74"/>
                  <a:gd name="T3" fmla="*/ 50 h 62"/>
                  <a:gd name="T4" fmla="*/ 15 w 74"/>
                  <a:gd name="T5" fmla="*/ 46 h 62"/>
                  <a:gd name="T6" fmla="*/ 22 w 74"/>
                  <a:gd name="T7" fmla="*/ 43 h 62"/>
                  <a:gd name="T8" fmla="*/ 28 w 74"/>
                  <a:gd name="T9" fmla="*/ 34 h 62"/>
                  <a:gd name="T10" fmla="*/ 34 w 74"/>
                  <a:gd name="T11" fmla="*/ 31 h 62"/>
                  <a:gd name="T12" fmla="*/ 40 w 74"/>
                  <a:gd name="T13" fmla="*/ 25 h 62"/>
                  <a:gd name="T14" fmla="*/ 46 w 74"/>
                  <a:gd name="T15" fmla="*/ 22 h 62"/>
                  <a:gd name="T16" fmla="*/ 52 w 74"/>
                  <a:gd name="T17" fmla="*/ 16 h 62"/>
                  <a:gd name="T18" fmla="*/ 59 w 74"/>
                  <a:gd name="T19" fmla="*/ 12 h 62"/>
                  <a:gd name="T20" fmla="*/ 65 w 74"/>
                  <a:gd name="T21" fmla="*/ 6 h 62"/>
                  <a:gd name="T22" fmla="*/ 71 w 74"/>
                  <a:gd name="T23" fmla="*/ 0 h 62"/>
                  <a:gd name="T24" fmla="*/ 74 w 74"/>
                  <a:gd name="T25" fmla="*/ 0 h 62"/>
                  <a:gd name="T26" fmla="*/ 74 w 74"/>
                  <a:gd name="T27" fmla="*/ 0 h 62"/>
                  <a:gd name="T28" fmla="*/ 74 w 74"/>
                  <a:gd name="T29" fmla="*/ 0 h 62"/>
                  <a:gd name="T30" fmla="*/ 62 w 74"/>
                  <a:gd name="T31" fmla="*/ 16 h 62"/>
                  <a:gd name="T32" fmla="*/ 52 w 74"/>
                  <a:gd name="T33" fmla="*/ 28 h 62"/>
                  <a:gd name="T34" fmla="*/ 40 w 74"/>
                  <a:gd name="T35" fmla="*/ 37 h 62"/>
                  <a:gd name="T36" fmla="*/ 34 w 74"/>
                  <a:gd name="T37" fmla="*/ 43 h 62"/>
                  <a:gd name="T38" fmla="*/ 28 w 74"/>
                  <a:gd name="T39" fmla="*/ 53 h 62"/>
                  <a:gd name="T40" fmla="*/ 0 w 74"/>
                  <a:gd name="T41" fmla="*/ 62 h 62"/>
                  <a:gd name="T42" fmla="*/ 0 w 74"/>
                  <a:gd name="T43" fmla="*/ 62 h 62"/>
                  <a:gd name="T44" fmla="*/ 0 w 74"/>
                  <a:gd name="T45" fmla="*/ 59 h 62"/>
                  <a:gd name="T46" fmla="*/ 0 w 74"/>
                  <a:gd name="T47" fmla="*/ 59 h 62"/>
                  <a:gd name="T48" fmla="*/ 0 w 74"/>
                  <a:gd name="T49" fmla="*/ 59 h 6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4"/>
                  <a:gd name="T76" fmla="*/ 0 h 62"/>
                  <a:gd name="T77" fmla="*/ 74 w 74"/>
                  <a:gd name="T78" fmla="*/ 62 h 6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4" h="62">
                    <a:moveTo>
                      <a:pt x="0" y="59"/>
                    </a:moveTo>
                    <a:lnTo>
                      <a:pt x="9" y="50"/>
                    </a:lnTo>
                    <a:lnTo>
                      <a:pt x="15" y="46"/>
                    </a:lnTo>
                    <a:lnTo>
                      <a:pt x="22" y="43"/>
                    </a:lnTo>
                    <a:lnTo>
                      <a:pt x="28" y="34"/>
                    </a:lnTo>
                    <a:lnTo>
                      <a:pt x="34" y="31"/>
                    </a:lnTo>
                    <a:lnTo>
                      <a:pt x="40" y="25"/>
                    </a:lnTo>
                    <a:lnTo>
                      <a:pt x="46" y="22"/>
                    </a:lnTo>
                    <a:lnTo>
                      <a:pt x="52" y="16"/>
                    </a:lnTo>
                    <a:lnTo>
                      <a:pt x="59" y="12"/>
                    </a:lnTo>
                    <a:lnTo>
                      <a:pt x="65" y="6"/>
                    </a:lnTo>
                    <a:lnTo>
                      <a:pt x="71" y="0"/>
                    </a:lnTo>
                    <a:lnTo>
                      <a:pt x="74" y="0"/>
                    </a:lnTo>
                    <a:lnTo>
                      <a:pt x="62" y="16"/>
                    </a:lnTo>
                    <a:lnTo>
                      <a:pt x="52" y="28"/>
                    </a:lnTo>
                    <a:lnTo>
                      <a:pt x="40" y="37"/>
                    </a:lnTo>
                    <a:lnTo>
                      <a:pt x="34" y="43"/>
                    </a:lnTo>
                    <a:lnTo>
                      <a:pt x="28" y="53"/>
                    </a:lnTo>
                    <a:lnTo>
                      <a:pt x="0" y="62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07" name="Freeform 169"/>
              <p:cNvSpPr>
                <a:spLocks/>
              </p:cNvSpPr>
              <p:nvPr/>
            </p:nvSpPr>
            <p:spPr bwMode="auto">
              <a:xfrm>
                <a:off x="3119" y="1277"/>
                <a:ext cx="62" cy="105"/>
              </a:xfrm>
              <a:custGeom>
                <a:avLst/>
                <a:gdLst>
                  <a:gd name="T0" fmla="*/ 62 w 62"/>
                  <a:gd name="T1" fmla="*/ 3 h 105"/>
                  <a:gd name="T2" fmla="*/ 46 w 62"/>
                  <a:gd name="T3" fmla="*/ 16 h 105"/>
                  <a:gd name="T4" fmla="*/ 40 w 62"/>
                  <a:gd name="T5" fmla="*/ 22 h 105"/>
                  <a:gd name="T6" fmla="*/ 34 w 62"/>
                  <a:gd name="T7" fmla="*/ 31 h 105"/>
                  <a:gd name="T8" fmla="*/ 28 w 62"/>
                  <a:gd name="T9" fmla="*/ 50 h 105"/>
                  <a:gd name="T10" fmla="*/ 22 w 62"/>
                  <a:gd name="T11" fmla="*/ 65 h 105"/>
                  <a:gd name="T12" fmla="*/ 16 w 62"/>
                  <a:gd name="T13" fmla="*/ 77 h 105"/>
                  <a:gd name="T14" fmla="*/ 9 w 62"/>
                  <a:gd name="T15" fmla="*/ 90 h 105"/>
                  <a:gd name="T16" fmla="*/ 3 w 62"/>
                  <a:gd name="T17" fmla="*/ 105 h 105"/>
                  <a:gd name="T18" fmla="*/ 0 w 62"/>
                  <a:gd name="T19" fmla="*/ 105 h 105"/>
                  <a:gd name="T20" fmla="*/ 0 w 62"/>
                  <a:gd name="T21" fmla="*/ 102 h 105"/>
                  <a:gd name="T22" fmla="*/ 9 w 62"/>
                  <a:gd name="T23" fmla="*/ 74 h 105"/>
                  <a:gd name="T24" fmla="*/ 19 w 62"/>
                  <a:gd name="T25" fmla="*/ 47 h 105"/>
                  <a:gd name="T26" fmla="*/ 22 w 62"/>
                  <a:gd name="T27" fmla="*/ 37 h 105"/>
                  <a:gd name="T28" fmla="*/ 28 w 62"/>
                  <a:gd name="T29" fmla="*/ 28 h 105"/>
                  <a:gd name="T30" fmla="*/ 34 w 62"/>
                  <a:gd name="T31" fmla="*/ 19 h 105"/>
                  <a:gd name="T32" fmla="*/ 37 w 62"/>
                  <a:gd name="T33" fmla="*/ 16 h 105"/>
                  <a:gd name="T34" fmla="*/ 40 w 62"/>
                  <a:gd name="T35" fmla="*/ 10 h 105"/>
                  <a:gd name="T36" fmla="*/ 50 w 62"/>
                  <a:gd name="T37" fmla="*/ 6 h 105"/>
                  <a:gd name="T38" fmla="*/ 62 w 62"/>
                  <a:gd name="T39" fmla="*/ 0 h 105"/>
                  <a:gd name="T40" fmla="*/ 62 w 62"/>
                  <a:gd name="T41" fmla="*/ 3 h 105"/>
                  <a:gd name="T42" fmla="*/ 62 w 62"/>
                  <a:gd name="T43" fmla="*/ 3 h 105"/>
                  <a:gd name="T44" fmla="*/ 62 w 62"/>
                  <a:gd name="T45" fmla="*/ 3 h 10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62"/>
                  <a:gd name="T70" fmla="*/ 0 h 105"/>
                  <a:gd name="T71" fmla="*/ 62 w 62"/>
                  <a:gd name="T72" fmla="*/ 105 h 105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62" h="105">
                    <a:moveTo>
                      <a:pt x="62" y="3"/>
                    </a:moveTo>
                    <a:lnTo>
                      <a:pt x="46" y="16"/>
                    </a:lnTo>
                    <a:lnTo>
                      <a:pt x="40" y="22"/>
                    </a:lnTo>
                    <a:lnTo>
                      <a:pt x="34" y="31"/>
                    </a:lnTo>
                    <a:lnTo>
                      <a:pt x="28" y="50"/>
                    </a:lnTo>
                    <a:lnTo>
                      <a:pt x="22" y="65"/>
                    </a:lnTo>
                    <a:lnTo>
                      <a:pt x="16" y="77"/>
                    </a:lnTo>
                    <a:lnTo>
                      <a:pt x="9" y="90"/>
                    </a:lnTo>
                    <a:lnTo>
                      <a:pt x="3" y="105"/>
                    </a:lnTo>
                    <a:lnTo>
                      <a:pt x="0" y="105"/>
                    </a:lnTo>
                    <a:lnTo>
                      <a:pt x="0" y="102"/>
                    </a:lnTo>
                    <a:lnTo>
                      <a:pt x="9" y="74"/>
                    </a:lnTo>
                    <a:lnTo>
                      <a:pt x="19" y="47"/>
                    </a:lnTo>
                    <a:lnTo>
                      <a:pt x="22" y="37"/>
                    </a:lnTo>
                    <a:lnTo>
                      <a:pt x="28" y="28"/>
                    </a:lnTo>
                    <a:lnTo>
                      <a:pt x="34" y="19"/>
                    </a:lnTo>
                    <a:lnTo>
                      <a:pt x="37" y="16"/>
                    </a:lnTo>
                    <a:lnTo>
                      <a:pt x="40" y="10"/>
                    </a:lnTo>
                    <a:lnTo>
                      <a:pt x="50" y="6"/>
                    </a:lnTo>
                    <a:lnTo>
                      <a:pt x="62" y="0"/>
                    </a:lnTo>
                    <a:lnTo>
                      <a:pt x="62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08" name="Freeform 170"/>
              <p:cNvSpPr>
                <a:spLocks/>
              </p:cNvSpPr>
              <p:nvPr/>
            </p:nvSpPr>
            <p:spPr bwMode="auto">
              <a:xfrm>
                <a:off x="3082" y="1358"/>
                <a:ext cx="19" cy="27"/>
              </a:xfrm>
              <a:custGeom>
                <a:avLst/>
                <a:gdLst>
                  <a:gd name="T0" fmla="*/ 19 w 19"/>
                  <a:gd name="T1" fmla="*/ 6 h 27"/>
                  <a:gd name="T2" fmla="*/ 9 w 19"/>
                  <a:gd name="T3" fmla="*/ 24 h 27"/>
                  <a:gd name="T4" fmla="*/ 3 w 19"/>
                  <a:gd name="T5" fmla="*/ 27 h 27"/>
                  <a:gd name="T6" fmla="*/ 0 w 19"/>
                  <a:gd name="T7" fmla="*/ 27 h 27"/>
                  <a:gd name="T8" fmla="*/ 0 w 19"/>
                  <a:gd name="T9" fmla="*/ 24 h 27"/>
                  <a:gd name="T10" fmla="*/ 3 w 19"/>
                  <a:gd name="T11" fmla="*/ 18 h 27"/>
                  <a:gd name="T12" fmla="*/ 12 w 19"/>
                  <a:gd name="T13" fmla="*/ 3 h 27"/>
                  <a:gd name="T14" fmla="*/ 16 w 19"/>
                  <a:gd name="T15" fmla="*/ 0 h 27"/>
                  <a:gd name="T16" fmla="*/ 19 w 19"/>
                  <a:gd name="T17" fmla="*/ 6 h 27"/>
                  <a:gd name="T18" fmla="*/ 19 w 19"/>
                  <a:gd name="T19" fmla="*/ 6 h 27"/>
                  <a:gd name="T20" fmla="*/ 19 w 19"/>
                  <a:gd name="T21" fmla="*/ 6 h 2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9"/>
                  <a:gd name="T34" fmla="*/ 0 h 27"/>
                  <a:gd name="T35" fmla="*/ 19 w 19"/>
                  <a:gd name="T36" fmla="*/ 27 h 2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9" h="27">
                    <a:moveTo>
                      <a:pt x="19" y="6"/>
                    </a:moveTo>
                    <a:lnTo>
                      <a:pt x="9" y="24"/>
                    </a:lnTo>
                    <a:lnTo>
                      <a:pt x="3" y="27"/>
                    </a:lnTo>
                    <a:lnTo>
                      <a:pt x="0" y="27"/>
                    </a:lnTo>
                    <a:lnTo>
                      <a:pt x="0" y="24"/>
                    </a:lnTo>
                    <a:lnTo>
                      <a:pt x="3" y="18"/>
                    </a:lnTo>
                    <a:lnTo>
                      <a:pt x="12" y="3"/>
                    </a:lnTo>
                    <a:lnTo>
                      <a:pt x="16" y="0"/>
                    </a:lnTo>
                    <a:lnTo>
                      <a:pt x="19" y="6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09" name="Freeform 171"/>
              <p:cNvSpPr>
                <a:spLocks/>
              </p:cNvSpPr>
              <p:nvPr/>
            </p:nvSpPr>
            <p:spPr bwMode="auto">
              <a:xfrm>
                <a:off x="3082" y="1385"/>
                <a:ext cx="31" cy="99"/>
              </a:xfrm>
              <a:custGeom>
                <a:avLst/>
                <a:gdLst>
                  <a:gd name="T0" fmla="*/ 3 w 31"/>
                  <a:gd name="T1" fmla="*/ 0 h 99"/>
                  <a:gd name="T2" fmla="*/ 12 w 31"/>
                  <a:gd name="T3" fmla="*/ 13 h 99"/>
                  <a:gd name="T4" fmla="*/ 22 w 31"/>
                  <a:gd name="T5" fmla="*/ 25 h 99"/>
                  <a:gd name="T6" fmla="*/ 28 w 31"/>
                  <a:gd name="T7" fmla="*/ 53 h 99"/>
                  <a:gd name="T8" fmla="*/ 31 w 31"/>
                  <a:gd name="T9" fmla="*/ 68 h 99"/>
                  <a:gd name="T10" fmla="*/ 28 w 31"/>
                  <a:gd name="T11" fmla="*/ 99 h 99"/>
                  <a:gd name="T12" fmla="*/ 25 w 31"/>
                  <a:gd name="T13" fmla="*/ 99 h 99"/>
                  <a:gd name="T14" fmla="*/ 25 w 31"/>
                  <a:gd name="T15" fmla="*/ 84 h 99"/>
                  <a:gd name="T16" fmla="*/ 22 w 31"/>
                  <a:gd name="T17" fmla="*/ 68 h 99"/>
                  <a:gd name="T18" fmla="*/ 19 w 31"/>
                  <a:gd name="T19" fmla="*/ 53 h 99"/>
                  <a:gd name="T20" fmla="*/ 19 w 31"/>
                  <a:gd name="T21" fmla="*/ 37 h 99"/>
                  <a:gd name="T22" fmla="*/ 16 w 31"/>
                  <a:gd name="T23" fmla="*/ 25 h 99"/>
                  <a:gd name="T24" fmla="*/ 9 w 31"/>
                  <a:gd name="T25" fmla="*/ 13 h 99"/>
                  <a:gd name="T26" fmla="*/ 0 w 31"/>
                  <a:gd name="T27" fmla="*/ 3 h 99"/>
                  <a:gd name="T28" fmla="*/ 0 w 31"/>
                  <a:gd name="T29" fmla="*/ 0 h 99"/>
                  <a:gd name="T30" fmla="*/ 3 w 31"/>
                  <a:gd name="T31" fmla="*/ 0 h 99"/>
                  <a:gd name="T32" fmla="*/ 3 w 31"/>
                  <a:gd name="T33" fmla="*/ 0 h 99"/>
                  <a:gd name="T34" fmla="*/ 3 w 31"/>
                  <a:gd name="T35" fmla="*/ 0 h 9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1"/>
                  <a:gd name="T55" fmla="*/ 0 h 99"/>
                  <a:gd name="T56" fmla="*/ 31 w 31"/>
                  <a:gd name="T57" fmla="*/ 99 h 9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1" h="99">
                    <a:moveTo>
                      <a:pt x="3" y="0"/>
                    </a:moveTo>
                    <a:lnTo>
                      <a:pt x="12" y="13"/>
                    </a:lnTo>
                    <a:lnTo>
                      <a:pt x="22" y="25"/>
                    </a:lnTo>
                    <a:lnTo>
                      <a:pt x="28" y="53"/>
                    </a:lnTo>
                    <a:lnTo>
                      <a:pt x="31" y="68"/>
                    </a:lnTo>
                    <a:lnTo>
                      <a:pt x="28" y="99"/>
                    </a:lnTo>
                    <a:lnTo>
                      <a:pt x="25" y="99"/>
                    </a:lnTo>
                    <a:lnTo>
                      <a:pt x="25" y="84"/>
                    </a:lnTo>
                    <a:lnTo>
                      <a:pt x="22" y="68"/>
                    </a:lnTo>
                    <a:lnTo>
                      <a:pt x="19" y="53"/>
                    </a:lnTo>
                    <a:lnTo>
                      <a:pt x="19" y="37"/>
                    </a:lnTo>
                    <a:lnTo>
                      <a:pt x="16" y="25"/>
                    </a:lnTo>
                    <a:lnTo>
                      <a:pt x="9" y="1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10" name="Freeform 172"/>
              <p:cNvSpPr>
                <a:spLocks/>
              </p:cNvSpPr>
              <p:nvPr/>
            </p:nvSpPr>
            <p:spPr bwMode="auto">
              <a:xfrm>
                <a:off x="3051" y="1385"/>
                <a:ext cx="34" cy="78"/>
              </a:xfrm>
              <a:custGeom>
                <a:avLst/>
                <a:gdLst>
                  <a:gd name="T0" fmla="*/ 0 w 34"/>
                  <a:gd name="T1" fmla="*/ 78 h 78"/>
                  <a:gd name="T2" fmla="*/ 3 w 34"/>
                  <a:gd name="T3" fmla="*/ 16 h 78"/>
                  <a:gd name="T4" fmla="*/ 6 w 34"/>
                  <a:gd name="T5" fmla="*/ 7 h 78"/>
                  <a:gd name="T6" fmla="*/ 9 w 34"/>
                  <a:gd name="T7" fmla="*/ 3 h 78"/>
                  <a:gd name="T8" fmla="*/ 16 w 34"/>
                  <a:gd name="T9" fmla="*/ 0 h 78"/>
                  <a:gd name="T10" fmla="*/ 19 w 34"/>
                  <a:gd name="T11" fmla="*/ 0 h 78"/>
                  <a:gd name="T12" fmla="*/ 28 w 34"/>
                  <a:gd name="T13" fmla="*/ 13 h 78"/>
                  <a:gd name="T14" fmla="*/ 34 w 34"/>
                  <a:gd name="T15" fmla="*/ 34 h 78"/>
                  <a:gd name="T16" fmla="*/ 31 w 34"/>
                  <a:gd name="T17" fmla="*/ 53 h 78"/>
                  <a:gd name="T18" fmla="*/ 28 w 34"/>
                  <a:gd name="T19" fmla="*/ 53 h 78"/>
                  <a:gd name="T20" fmla="*/ 22 w 34"/>
                  <a:gd name="T21" fmla="*/ 34 h 78"/>
                  <a:gd name="T22" fmla="*/ 22 w 34"/>
                  <a:gd name="T23" fmla="*/ 25 h 78"/>
                  <a:gd name="T24" fmla="*/ 19 w 34"/>
                  <a:gd name="T25" fmla="*/ 13 h 78"/>
                  <a:gd name="T26" fmla="*/ 16 w 34"/>
                  <a:gd name="T27" fmla="*/ 3 h 78"/>
                  <a:gd name="T28" fmla="*/ 13 w 34"/>
                  <a:gd name="T29" fmla="*/ 10 h 78"/>
                  <a:gd name="T30" fmla="*/ 13 w 34"/>
                  <a:gd name="T31" fmla="*/ 19 h 78"/>
                  <a:gd name="T32" fmla="*/ 6 w 34"/>
                  <a:gd name="T33" fmla="*/ 47 h 78"/>
                  <a:gd name="T34" fmla="*/ 3 w 34"/>
                  <a:gd name="T35" fmla="*/ 78 h 78"/>
                  <a:gd name="T36" fmla="*/ 0 w 34"/>
                  <a:gd name="T37" fmla="*/ 78 h 78"/>
                  <a:gd name="T38" fmla="*/ 0 w 34"/>
                  <a:gd name="T39" fmla="*/ 78 h 78"/>
                  <a:gd name="T40" fmla="*/ 0 w 34"/>
                  <a:gd name="T41" fmla="*/ 78 h 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4"/>
                  <a:gd name="T64" fmla="*/ 0 h 78"/>
                  <a:gd name="T65" fmla="*/ 34 w 34"/>
                  <a:gd name="T66" fmla="*/ 78 h 7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4" h="78">
                    <a:moveTo>
                      <a:pt x="0" y="78"/>
                    </a:moveTo>
                    <a:lnTo>
                      <a:pt x="3" y="16"/>
                    </a:lnTo>
                    <a:lnTo>
                      <a:pt x="6" y="7"/>
                    </a:lnTo>
                    <a:lnTo>
                      <a:pt x="9" y="3"/>
                    </a:lnTo>
                    <a:lnTo>
                      <a:pt x="16" y="0"/>
                    </a:lnTo>
                    <a:lnTo>
                      <a:pt x="19" y="0"/>
                    </a:lnTo>
                    <a:lnTo>
                      <a:pt x="28" y="13"/>
                    </a:lnTo>
                    <a:lnTo>
                      <a:pt x="34" y="34"/>
                    </a:lnTo>
                    <a:lnTo>
                      <a:pt x="31" y="53"/>
                    </a:lnTo>
                    <a:lnTo>
                      <a:pt x="28" y="53"/>
                    </a:lnTo>
                    <a:lnTo>
                      <a:pt x="22" y="34"/>
                    </a:lnTo>
                    <a:lnTo>
                      <a:pt x="22" y="25"/>
                    </a:lnTo>
                    <a:lnTo>
                      <a:pt x="19" y="13"/>
                    </a:lnTo>
                    <a:lnTo>
                      <a:pt x="16" y="3"/>
                    </a:lnTo>
                    <a:lnTo>
                      <a:pt x="13" y="10"/>
                    </a:lnTo>
                    <a:lnTo>
                      <a:pt x="13" y="19"/>
                    </a:lnTo>
                    <a:lnTo>
                      <a:pt x="6" y="47"/>
                    </a:lnTo>
                    <a:lnTo>
                      <a:pt x="3" y="78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11" name="Freeform 173"/>
              <p:cNvSpPr>
                <a:spLocks/>
              </p:cNvSpPr>
              <p:nvPr/>
            </p:nvSpPr>
            <p:spPr bwMode="auto">
              <a:xfrm>
                <a:off x="3060" y="1358"/>
                <a:ext cx="10" cy="24"/>
              </a:xfrm>
              <a:custGeom>
                <a:avLst/>
                <a:gdLst>
                  <a:gd name="T0" fmla="*/ 4 w 10"/>
                  <a:gd name="T1" fmla="*/ 0 h 24"/>
                  <a:gd name="T2" fmla="*/ 7 w 10"/>
                  <a:gd name="T3" fmla="*/ 3 h 24"/>
                  <a:gd name="T4" fmla="*/ 10 w 10"/>
                  <a:gd name="T5" fmla="*/ 21 h 24"/>
                  <a:gd name="T6" fmla="*/ 7 w 10"/>
                  <a:gd name="T7" fmla="*/ 24 h 24"/>
                  <a:gd name="T8" fmla="*/ 7 w 10"/>
                  <a:gd name="T9" fmla="*/ 21 h 24"/>
                  <a:gd name="T10" fmla="*/ 4 w 10"/>
                  <a:gd name="T11" fmla="*/ 15 h 24"/>
                  <a:gd name="T12" fmla="*/ 0 w 10"/>
                  <a:gd name="T13" fmla="*/ 6 h 24"/>
                  <a:gd name="T14" fmla="*/ 0 w 10"/>
                  <a:gd name="T15" fmla="*/ 0 h 24"/>
                  <a:gd name="T16" fmla="*/ 0 w 10"/>
                  <a:gd name="T17" fmla="*/ 0 h 24"/>
                  <a:gd name="T18" fmla="*/ 4 w 10"/>
                  <a:gd name="T19" fmla="*/ 0 h 24"/>
                  <a:gd name="T20" fmla="*/ 4 w 10"/>
                  <a:gd name="T21" fmla="*/ 0 h 24"/>
                  <a:gd name="T22" fmla="*/ 4 w 10"/>
                  <a:gd name="T23" fmla="*/ 0 h 2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0"/>
                  <a:gd name="T37" fmla="*/ 0 h 24"/>
                  <a:gd name="T38" fmla="*/ 10 w 10"/>
                  <a:gd name="T39" fmla="*/ 24 h 2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0" h="24">
                    <a:moveTo>
                      <a:pt x="4" y="0"/>
                    </a:moveTo>
                    <a:lnTo>
                      <a:pt x="7" y="3"/>
                    </a:lnTo>
                    <a:lnTo>
                      <a:pt x="10" y="21"/>
                    </a:lnTo>
                    <a:lnTo>
                      <a:pt x="7" y="24"/>
                    </a:lnTo>
                    <a:lnTo>
                      <a:pt x="7" y="21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12" name="Freeform 174"/>
              <p:cNvSpPr>
                <a:spLocks/>
              </p:cNvSpPr>
              <p:nvPr/>
            </p:nvSpPr>
            <p:spPr bwMode="auto">
              <a:xfrm>
                <a:off x="3060" y="1253"/>
                <a:ext cx="78" cy="68"/>
              </a:xfrm>
              <a:custGeom>
                <a:avLst/>
                <a:gdLst>
                  <a:gd name="T0" fmla="*/ 78 w 78"/>
                  <a:gd name="T1" fmla="*/ 3 h 68"/>
                  <a:gd name="T2" fmla="*/ 75 w 78"/>
                  <a:gd name="T3" fmla="*/ 9 h 68"/>
                  <a:gd name="T4" fmla="*/ 75 w 78"/>
                  <a:gd name="T5" fmla="*/ 15 h 68"/>
                  <a:gd name="T6" fmla="*/ 65 w 78"/>
                  <a:gd name="T7" fmla="*/ 24 h 68"/>
                  <a:gd name="T8" fmla="*/ 62 w 78"/>
                  <a:gd name="T9" fmla="*/ 27 h 68"/>
                  <a:gd name="T10" fmla="*/ 56 w 78"/>
                  <a:gd name="T11" fmla="*/ 30 h 68"/>
                  <a:gd name="T12" fmla="*/ 47 w 78"/>
                  <a:gd name="T13" fmla="*/ 43 h 68"/>
                  <a:gd name="T14" fmla="*/ 38 w 78"/>
                  <a:gd name="T15" fmla="*/ 49 h 68"/>
                  <a:gd name="T16" fmla="*/ 28 w 78"/>
                  <a:gd name="T17" fmla="*/ 55 h 68"/>
                  <a:gd name="T18" fmla="*/ 16 w 78"/>
                  <a:gd name="T19" fmla="*/ 61 h 68"/>
                  <a:gd name="T20" fmla="*/ 7 w 78"/>
                  <a:gd name="T21" fmla="*/ 68 h 68"/>
                  <a:gd name="T22" fmla="*/ 0 w 78"/>
                  <a:gd name="T23" fmla="*/ 64 h 68"/>
                  <a:gd name="T24" fmla="*/ 4 w 78"/>
                  <a:gd name="T25" fmla="*/ 58 h 68"/>
                  <a:gd name="T26" fmla="*/ 22 w 78"/>
                  <a:gd name="T27" fmla="*/ 49 h 68"/>
                  <a:gd name="T28" fmla="*/ 31 w 78"/>
                  <a:gd name="T29" fmla="*/ 43 h 68"/>
                  <a:gd name="T30" fmla="*/ 41 w 78"/>
                  <a:gd name="T31" fmla="*/ 34 h 68"/>
                  <a:gd name="T32" fmla="*/ 44 w 78"/>
                  <a:gd name="T33" fmla="*/ 30 h 68"/>
                  <a:gd name="T34" fmla="*/ 50 w 78"/>
                  <a:gd name="T35" fmla="*/ 24 h 68"/>
                  <a:gd name="T36" fmla="*/ 59 w 78"/>
                  <a:gd name="T37" fmla="*/ 18 h 68"/>
                  <a:gd name="T38" fmla="*/ 75 w 78"/>
                  <a:gd name="T39" fmla="*/ 3 h 68"/>
                  <a:gd name="T40" fmla="*/ 78 w 78"/>
                  <a:gd name="T41" fmla="*/ 0 h 68"/>
                  <a:gd name="T42" fmla="*/ 78 w 78"/>
                  <a:gd name="T43" fmla="*/ 3 h 68"/>
                  <a:gd name="T44" fmla="*/ 78 w 78"/>
                  <a:gd name="T45" fmla="*/ 3 h 68"/>
                  <a:gd name="T46" fmla="*/ 78 w 78"/>
                  <a:gd name="T47" fmla="*/ 3 h 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78"/>
                  <a:gd name="T73" fmla="*/ 0 h 68"/>
                  <a:gd name="T74" fmla="*/ 78 w 78"/>
                  <a:gd name="T75" fmla="*/ 68 h 6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78" h="68">
                    <a:moveTo>
                      <a:pt x="78" y="3"/>
                    </a:moveTo>
                    <a:lnTo>
                      <a:pt x="75" y="9"/>
                    </a:lnTo>
                    <a:lnTo>
                      <a:pt x="75" y="15"/>
                    </a:lnTo>
                    <a:lnTo>
                      <a:pt x="65" y="24"/>
                    </a:lnTo>
                    <a:lnTo>
                      <a:pt x="62" y="27"/>
                    </a:lnTo>
                    <a:lnTo>
                      <a:pt x="56" y="30"/>
                    </a:lnTo>
                    <a:lnTo>
                      <a:pt x="47" y="43"/>
                    </a:lnTo>
                    <a:lnTo>
                      <a:pt x="38" y="49"/>
                    </a:lnTo>
                    <a:lnTo>
                      <a:pt x="28" y="55"/>
                    </a:lnTo>
                    <a:lnTo>
                      <a:pt x="16" y="61"/>
                    </a:lnTo>
                    <a:lnTo>
                      <a:pt x="7" y="68"/>
                    </a:lnTo>
                    <a:lnTo>
                      <a:pt x="0" y="64"/>
                    </a:lnTo>
                    <a:lnTo>
                      <a:pt x="4" y="58"/>
                    </a:lnTo>
                    <a:lnTo>
                      <a:pt x="22" y="49"/>
                    </a:lnTo>
                    <a:lnTo>
                      <a:pt x="31" y="43"/>
                    </a:lnTo>
                    <a:lnTo>
                      <a:pt x="41" y="34"/>
                    </a:lnTo>
                    <a:lnTo>
                      <a:pt x="44" y="30"/>
                    </a:lnTo>
                    <a:lnTo>
                      <a:pt x="50" y="24"/>
                    </a:lnTo>
                    <a:lnTo>
                      <a:pt x="59" y="18"/>
                    </a:lnTo>
                    <a:lnTo>
                      <a:pt x="75" y="3"/>
                    </a:lnTo>
                    <a:lnTo>
                      <a:pt x="78" y="0"/>
                    </a:lnTo>
                    <a:lnTo>
                      <a:pt x="78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13" name="Freeform 175"/>
              <p:cNvSpPr>
                <a:spLocks/>
              </p:cNvSpPr>
              <p:nvPr/>
            </p:nvSpPr>
            <p:spPr bwMode="auto">
              <a:xfrm>
                <a:off x="3054" y="1188"/>
                <a:ext cx="40" cy="18"/>
              </a:xfrm>
              <a:custGeom>
                <a:avLst/>
                <a:gdLst>
                  <a:gd name="T0" fmla="*/ 3 w 40"/>
                  <a:gd name="T1" fmla="*/ 3 h 18"/>
                  <a:gd name="T2" fmla="*/ 10 w 40"/>
                  <a:gd name="T3" fmla="*/ 0 h 18"/>
                  <a:gd name="T4" fmla="*/ 19 w 40"/>
                  <a:gd name="T5" fmla="*/ 0 h 18"/>
                  <a:gd name="T6" fmla="*/ 34 w 40"/>
                  <a:gd name="T7" fmla="*/ 3 h 18"/>
                  <a:gd name="T8" fmla="*/ 40 w 40"/>
                  <a:gd name="T9" fmla="*/ 15 h 18"/>
                  <a:gd name="T10" fmla="*/ 40 w 40"/>
                  <a:gd name="T11" fmla="*/ 18 h 18"/>
                  <a:gd name="T12" fmla="*/ 40 w 40"/>
                  <a:gd name="T13" fmla="*/ 18 h 18"/>
                  <a:gd name="T14" fmla="*/ 28 w 40"/>
                  <a:gd name="T15" fmla="*/ 12 h 18"/>
                  <a:gd name="T16" fmla="*/ 16 w 40"/>
                  <a:gd name="T17" fmla="*/ 9 h 18"/>
                  <a:gd name="T18" fmla="*/ 3 w 40"/>
                  <a:gd name="T19" fmla="*/ 6 h 18"/>
                  <a:gd name="T20" fmla="*/ 0 w 40"/>
                  <a:gd name="T21" fmla="*/ 6 h 18"/>
                  <a:gd name="T22" fmla="*/ 3 w 40"/>
                  <a:gd name="T23" fmla="*/ 3 h 18"/>
                  <a:gd name="T24" fmla="*/ 3 w 40"/>
                  <a:gd name="T25" fmla="*/ 3 h 18"/>
                  <a:gd name="T26" fmla="*/ 3 w 40"/>
                  <a:gd name="T27" fmla="*/ 3 h 1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0"/>
                  <a:gd name="T43" fmla="*/ 0 h 18"/>
                  <a:gd name="T44" fmla="*/ 40 w 40"/>
                  <a:gd name="T45" fmla="*/ 18 h 1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0" h="18">
                    <a:moveTo>
                      <a:pt x="3" y="3"/>
                    </a:moveTo>
                    <a:lnTo>
                      <a:pt x="10" y="0"/>
                    </a:lnTo>
                    <a:lnTo>
                      <a:pt x="19" y="0"/>
                    </a:lnTo>
                    <a:lnTo>
                      <a:pt x="34" y="3"/>
                    </a:lnTo>
                    <a:lnTo>
                      <a:pt x="40" y="15"/>
                    </a:lnTo>
                    <a:lnTo>
                      <a:pt x="40" y="18"/>
                    </a:lnTo>
                    <a:lnTo>
                      <a:pt x="28" y="12"/>
                    </a:lnTo>
                    <a:lnTo>
                      <a:pt x="16" y="9"/>
                    </a:lnTo>
                    <a:lnTo>
                      <a:pt x="3" y="6"/>
                    </a:lnTo>
                    <a:lnTo>
                      <a:pt x="0" y="6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14" name="Freeform 176"/>
              <p:cNvSpPr>
                <a:spLocks/>
              </p:cNvSpPr>
              <p:nvPr/>
            </p:nvSpPr>
            <p:spPr bwMode="auto">
              <a:xfrm>
                <a:off x="3054" y="1212"/>
                <a:ext cx="37" cy="13"/>
              </a:xfrm>
              <a:custGeom>
                <a:avLst/>
                <a:gdLst>
                  <a:gd name="T0" fmla="*/ 3 w 37"/>
                  <a:gd name="T1" fmla="*/ 0 h 13"/>
                  <a:gd name="T2" fmla="*/ 22 w 37"/>
                  <a:gd name="T3" fmla="*/ 3 h 13"/>
                  <a:gd name="T4" fmla="*/ 34 w 37"/>
                  <a:gd name="T5" fmla="*/ 3 h 13"/>
                  <a:gd name="T6" fmla="*/ 37 w 37"/>
                  <a:gd name="T7" fmla="*/ 3 h 13"/>
                  <a:gd name="T8" fmla="*/ 34 w 37"/>
                  <a:gd name="T9" fmla="*/ 7 h 13"/>
                  <a:gd name="T10" fmla="*/ 28 w 37"/>
                  <a:gd name="T11" fmla="*/ 10 h 13"/>
                  <a:gd name="T12" fmla="*/ 19 w 37"/>
                  <a:gd name="T13" fmla="*/ 13 h 13"/>
                  <a:gd name="T14" fmla="*/ 13 w 37"/>
                  <a:gd name="T15" fmla="*/ 10 h 13"/>
                  <a:gd name="T16" fmla="*/ 3 w 37"/>
                  <a:gd name="T17" fmla="*/ 7 h 13"/>
                  <a:gd name="T18" fmla="*/ 0 w 37"/>
                  <a:gd name="T19" fmla="*/ 3 h 13"/>
                  <a:gd name="T20" fmla="*/ 3 w 37"/>
                  <a:gd name="T21" fmla="*/ 0 h 13"/>
                  <a:gd name="T22" fmla="*/ 3 w 37"/>
                  <a:gd name="T23" fmla="*/ 0 h 13"/>
                  <a:gd name="T24" fmla="*/ 3 w 37"/>
                  <a:gd name="T25" fmla="*/ 0 h 13"/>
                  <a:gd name="T26" fmla="*/ 3 w 37"/>
                  <a:gd name="T27" fmla="*/ 0 h 1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7"/>
                  <a:gd name="T43" fmla="*/ 0 h 13"/>
                  <a:gd name="T44" fmla="*/ 37 w 37"/>
                  <a:gd name="T45" fmla="*/ 13 h 1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7" h="13">
                    <a:moveTo>
                      <a:pt x="3" y="0"/>
                    </a:moveTo>
                    <a:lnTo>
                      <a:pt x="22" y="3"/>
                    </a:lnTo>
                    <a:lnTo>
                      <a:pt x="34" y="3"/>
                    </a:lnTo>
                    <a:lnTo>
                      <a:pt x="37" y="3"/>
                    </a:lnTo>
                    <a:lnTo>
                      <a:pt x="34" y="7"/>
                    </a:lnTo>
                    <a:lnTo>
                      <a:pt x="28" y="10"/>
                    </a:lnTo>
                    <a:lnTo>
                      <a:pt x="19" y="13"/>
                    </a:lnTo>
                    <a:lnTo>
                      <a:pt x="13" y="10"/>
                    </a:lnTo>
                    <a:lnTo>
                      <a:pt x="3" y="7"/>
                    </a:ln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15" name="Freeform 177"/>
              <p:cNvSpPr>
                <a:spLocks/>
              </p:cNvSpPr>
              <p:nvPr/>
            </p:nvSpPr>
            <p:spPr bwMode="auto">
              <a:xfrm>
                <a:off x="3020" y="1073"/>
                <a:ext cx="176" cy="155"/>
              </a:xfrm>
              <a:custGeom>
                <a:avLst/>
                <a:gdLst>
                  <a:gd name="T0" fmla="*/ 6 w 176"/>
                  <a:gd name="T1" fmla="*/ 40 h 155"/>
                  <a:gd name="T2" fmla="*/ 25 w 176"/>
                  <a:gd name="T3" fmla="*/ 28 h 155"/>
                  <a:gd name="T4" fmla="*/ 31 w 176"/>
                  <a:gd name="T5" fmla="*/ 16 h 155"/>
                  <a:gd name="T6" fmla="*/ 40 w 176"/>
                  <a:gd name="T7" fmla="*/ 13 h 155"/>
                  <a:gd name="T8" fmla="*/ 65 w 176"/>
                  <a:gd name="T9" fmla="*/ 0 h 155"/>
                  <a:gd name="T10" fmla="*/ 108 w 176"/>
                  <a:gd name="T11" fmla="*/ 3 h 155"/>
                  <a:gd name="T12" fmla="*/ 133 w 176"/>
                  <a:gd name="T13" fmla="*/ 13 h 155"/>
                  <a:gd name="T14" fmla="*/ 149 w 176"/>
                  <a:gd name="T15" fmla="*/ 28 h 155"/>
                  <a:gd name="T16" fmla="*/ 158 w 176"/>
                  <a:gd name="T17" fmla="*/ 37 h 155"/>
                  <a:gd name="T18" fmla="*/ 170 w 176"/>
                  <a:gd name="T19" fmla="*/ 53 h 155"/>
                  <a:gd name="T20" fmla="*/ 173 w 176"/>
                  <a:gd name="T21" fmla="*/ 78 h 155"/>
                  <a:gd name="T22" fmla="*/ 176 w 176"/>
                  <a:gd name="T23" fmla="*/ 96 h 155"/>
                  <a:gd name="T24" fmla="*/ 167 w 176"/>
                  <a:gd name="T25" fmla="*/ 121 h 155"/>
                  <a:gd name="T26" fmla="*/ 161 w 176"/>
                  <a:gd name="T27" fmla="*/ 149 h 155"/>
                  <a:gd name="T28" fmla="*/ 155 w 176"/>
                  <a:gd name="T29" fmla="*/ 155 h 155"/>
                  <a:gd name="T30" fmla="*/ 149 w 176"/>
                  <a:gd name="T31" fmla="*/ 149 h 155"/>
                  <a:gd name="T32" fmla="*/ 158 w 176"/>
                  <a:gd name="T33" fmla="*/ 136 h 155"/>
                  <a:gd name="T34" fmla="*/ 167 w 176"/>
                  <a:gd name="T35" fmla="*/ 108 h 155"/>
                  <a:gd name="T36" fmla="*/ 164 w 176"/>
                  <a:gd name="T37" fmla="*/ 78 h 155"/>
                  <a:gd name="T38" fmla="*/ 164 w 176"/>
                  <a:gd name="T39" fmla="*/ 53 h 155"/>
                  <a:gd name="T40" fmla="*/ 158 w 176"/>
                  <a:gd name="T41" fmla="*/ 44 h 155"/>
                  <a:gd name="T42" fmla="*/ 149 w 176"/>
                  <a:gd name="T43" fmla="*/ 37 h 155"/>
                  <a:gd name="T44" fmla="*/ 136 w 176"/>
                  <a:gd name="T45" fmla="*/ 28 h 155"/>
                  <a:gd name="T46" fmla="*/ 124 w 176"/>
                  <a:gd name="T47" fmla="*/ 13 h 155"/>
                  <a:gd name="T48" fmla="*/ 105 w 176"/>
                  <a:gd name="T49" fmla="*/ 10 h 155"/>
                  <a:gd name="T50" fmla="*/ 65 w 176"/>
                  <a:gd name="T51" fmla="*/ 6 h 155"/>
                  <a:gd name="T52" fmla="*/ 50 w 176"/>
                  <a:gd name="T53" fmla="*/ 16 h 155"/>
                  <a:gd name="T54" fmla="*/ 34 w 176"/>
                  <a:gd name="T55" fmla="*/ 22 h 155"/>
                  <a:gd name="T56" fmla="*/ 25 w 176"/>
                  <a:gd name="T57" fmla="*/ 37 h 155"/>
                  <a:gd name="T58" fmla="*/ 19 w 176"/>
                  <a:gd name="T59" fmla="*/ 44 h 155"/>
                  <a:gd name="T60" fmla="*/ 3 w 176"/>
                  <a:gd name="T61" fmla="*/ 53 h 155"/>
                  <a:gd name="T62" fmla="*/ 0 w 176"/>
                  <a:gd name="T63" fmla="*/ 65 h 155"/>
                  <a:gd name="T64" fmla="*/ 0 w 176"/>
                  <a:gd name="T65" fmla="*/ 65 h 15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76"/>
                  <a:gd name="T100" fmla="*/ 0 h 155"/>
                  <a:gd name="T101" fmla="*/ 176 w 176"/>
                  <a:gd name="T102" fmla="*/ 155 h 15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76" h="155">
                    <a:moveTo>
                      <a:pt x="0" y="65"/>
                    </a:moveTo>
                    <a:lnTo>
                      <a:pt x="6" y="40"/>
                    </a:lnTo>
                    <a:lnTo>
                      <a:pt x="16" y="34"/>
                    </a:lnTo>
                    <a:lnTo>
                      <a:pt x="25" y="28"/>
                    </a:lnTo>
                    <a:lnTo>
                      <a:pt x="28" y="22"/>
                    </a:lnTo>
                    <a:lnTo>
                      <a:pt x="31" y="16"/>
                    </a:lnTo>
                    <a:lnTo>
                      <a:pt x="34" y="13"/>
                    </a:lnTo>
                    <a:lnTo>
                      <a:pt x="40" y="13"/>
                    </a:lnTo>
                    <a:lnTo>
                      <a:pt x="56" y="3"/>
                    </a:lnTo>
                    <a:lnTo>
                      <a:pt x="65" y="0"/>
                    </a:lnTo>
                    <a:lnTo>
                      <a:pt x="78" y="3"/>
                    </a:lnTo>
                    <a:lnTo>
                      <a:pt x="108" y="3"/>
                    </a:lnTo>
                    <a:lnTo>
                      <a:pt x="121" y="3"/>
                    </a:lnTo>
                    <a:lnTo>
                      <a:pt x="133" y="13"/>
                    </a:lnTo>
                    <a:lnTo>
                      <a:pt x="142" y="22"/>
                    </a:lnTo>
                    <a:lnTo>
                      <a:pt x="149" y="28"/>
                    </a:lnTo>
                    <a:lnTo>
                      <a:pt x="155" y="31"/>
                    </a:lnTo>
                    <a:lnTo>
                      <a:pt x="158" y="37"/>
                    </a:lnTo>
                    <a:lnTo>
                      <a:pt x="164" y="40"/>
                    </a:lnTo>
                    <a:lnTo>
                      <a:pt x="170" y="53"/>
                    </a:lnTo>
                    <a:lnTo>
                      <a:pt x="173" y="68"/>
                    </a:lnTo>
                    <a:lnTo>
                      <a:pt x="173" y="78"/>
                    </a:lnTo>
                    <a:lnTo>
                      <a:pt x="173" y="87"/>
                    </a:lnTo>
                    <a:lnTo>
                      <a:pt x="176" y="96"/>
                    </a:lnTo>
                    <a:lnTo>
                      <a:pt x="176" y="112"/>
                    </a:lnTo>
                    <a:lnTo>
                      <a:pt x="167" y="121"/>
                    </a:lnTo>
                    <a:lnTo>
                      <a:pt x="164" y="142"/>
                    </a:lnTo>
                    <a:lnTo>
                      <a:pt x="161" y="149"/>
                    </a:lnTo>
                    <a:lnTo>
                      <a:pt x="158" y="152"/>
                    </a:lnTo>
                    <a:lnTo>
                      <a:pt x="155" y="155"/>
                    </a:lnTo>
                    <a:lnTo>
                      <a:pt x="149" y="155"/>
                    </a:lnTo>
                    <a:lnTo>
                      <a:pt x="149" y="149"/>
                    </a:lnTo>
                    <a:lnTo>
                      <a:pt x="155" y="142"/>
                    </a:lnTo>
                    <a:lnTo>
                      <a:pt x="158" y="136"/>
                    </a:lnTo>
                    <a:lnTo>
                      <a:pt x="158" y="118"/>
                    </a:lnTo>
                    <a:lnTo>
                      <a:pt x="167" y="108"/>
                    </a:lnTo>
                    <a:lnTo>
                      <a:pt x="170" y="99"/>
                    </a:lnTo>
                    <a:lnTo>
                      <a:pt x="164" y="78"/>
                    </a:lnTo>
                    <a:lnTo>
                      <a:pt x="164" y="68"/>
                    </a:lnTo>
                    <a:lnTo>
                      <a:pt x="164" y="53"/>
                    </a:lnTo>
                    <a:lnTo>
                      <a:pt x="161" y="50"/>
                    </a:lnTo>
                    <a:lnTo>
                      <a:pt x="158" y="44"/>
                    </a:lnTo>
                    <a:lnTo>
                      <a:pt x="152" y="40"/>
                    </a:lnTo>
                    <a:lnTo>
                      <a:pt x="149" y="37"/>
                    </a:lnTo>
                    <a:lnTo>
                      <a:pt x="142" y="31"/>
                    </a:lnTo>
                    <a:lnTo>
                      <a:pt x="136" y="28"/>
                    </a:lnTo>
                    <a:lnTo>
                      <a:pt x="130" y="16"/>
                    </a:lnTo>
                    <a:lnTo>
                      <a:pt x="124" y="13"/>
                    </a:lnTo>
                    <a:lnTo>
                      <a:pt x="118" y="10"/>
                    </a:lnTo>
                    <a:lnTo>
                      <a:pt x="105" y="10"/>
                    </a:lnTo>
                    <a:lnTo>
                      <a:pt x="78" y="10"/>
                    </a:lnTo>
                    <a:lnTo>
                      <a:pt x="65" y="6"/>
                    </a:lnTo>
                    <a:lnTo>
                      <a:pt x="59" y="13"/>
                    </a:lnTo>
                    <a:lnTo>
                      <a:pt x="50" y="16"/>
                    </a:lnTo>
                    <a:lnTo>
                      <a:pt x="44" y="19"/>
                    </a:lnTo>
                    <a:lnTo>
                      <a:pt x="34" y="22"/>
                    </a:lnTo>
                    <a:lnTo>
                      <a:pt x="31" y="28"/>
                    </a:lnTo>
                    <a:lnTo>
                      <a:pt x="25" y="37"/>
                    </a:lnTo>
                    <a:lnTo>
                      <a:pt x="22" y="40"/>
                    </a:lnTo>
                    <a:lnTo>
                      <a:pt x="19" y="44"/>
                    </a:lnTo>
                    <a:lnTo>
                      <a:pt x="10" y="47"/>
                    </a:lnTo>
                    <a:lnTo>
                      <a:pt x="3" y="53"/>
                    </a:lnTo>
                    <a:lnTo>
                      <a:pt x="3" y="65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16" name="Freeform 178"/>
              <p:cNvSpPr>
                <a:spLocks/>
              </p:cNvSpPr>
              <p:nvPr/>
            </p:nvSpPr>
            <p:spPr bwMode="auto">
              <a:xfrm>
                <a:off x="3036" y="1138"/>
                <a:ext cx="95" cy="25"/>
              </a:xfrm>
              <a:custGeom>
                <a:avLst/>
                <a:gdLst>
                  <a:gd name="T0" fmla="*/ 3 w 95"/>
                  <a:gd name="T1" fmla="*/ 16 h 25"/>
                  <a:gd name="T2" fmla="*/ 18 w 95"/>
                  <a:gd name="T3" fmla="*/ 16 h 25"/>
                  <a:gd name="T4" fmla="*/ 28 w 95"/>
                  <a:gd name="T5" fmla="*/ 13 h 25"/>
                  <a:gd name="T6" fmla="*/ 37 w 95"/>
                  <a:gd name="T7" fmla="*/ 6 h 25"/>
                  <a:gd name="T8" fmla="*/ 43 w 95"/>
                  <a:gd name="T9" fmla="*/ 3 h 25"/>
                  <a:gd name="T10" fmla="*/ 55 w 95"/>
                  <a:gd name="T11" fmla="*/ 0 h 25"/>
                  <a:gd name="T12" fmla="*/ 65 w 95"/>
                  <a:gd name="T13" fmla="*/ 3 h 25"/>
                  <a:gd name="T14" fmla="*/ 77 w 95"/>
                  <a:gd name="T15" fmla="*/ 13 h 25"/>
                  <a:gd name="T16" fmla="*/ 83 w 95"/>
                  <a:gd name="T17" fmla="*/ 16 h 25"/>
                  <a:gd name="T18" fmla="*/ 92 w 95"/>
                  <a:gd name="T19" fmla="*/ 19 h 25"/>
                  <a:gd name="T20" fmla="*/ 95 w 95"/>
                  <a:gd name="T21" fmla="*/ 19 h 25"/>
                  <a:gd name="T22" fmla="*/ 92 w 95"/>
                  <a:gd name="T23" fmla="*/ 22 h 25"/>
                  <a:gd name="T24" fmla="*/ 77 w 95"/>
                  <a:gd name="T25" fmla="*/ 19 h 25"/>
                  <a:gd name="T26" fmla="*/ 68 w 95"/>
                  <a:gd name="T27" fmla="*/ 13 h 25"/>
                  <a:gd name="T28" fmla="*/ 62 w 95"/>
                  <a:gd name="T29" fmla="*/ 9 h 25"/>
                  <a:gd name="T30" fmla="*/ 52 w 95"/>
                  <a:gd name="T31" fmla="*/ 3 h 25"/>
                  <a:gd name="T32" fmla="*/ 43 w 95"/>
                  <a:gd name="T33" fmla="*/ 6 h 25"/>
                  <a:gd name="T34" fmla="*/ 37 w 95"/>
                  <a:gd name="T35" fmla="*/ 13 h 25"/>
                  <a:gd name="T36" fmla="*/ 31 w 95"/>
                  <a:gd name="T37" fmla="*/ 22 h 25"/>
                  <a:gd name="T38" fmla="*/ 28 w 95"/>
                  <a:gd name="T39" fmla="*/ 25 h 25"/>
                  <a:gd name="T40" fmla="*/ 21 w 95"/>
                  <a:gd name="T41" fmla="*/ 25 h 25"/>
                  <a:gd name="T42" fmla="*/ 9 w 95"/>
                  <a:gd name="T43" fmla="*/ 25 h 25"/>
                  <a:gd name="T44" fmla="*/ 0 w 95"/>
                  <a:gd name="T45" fmla="*/ 19 h 25"/>
                  <a:gd name="T46" fmla="*/ 0 w 95"/>
                  <a:gd name="T47" fmla="*/ 16 h 25"/>
                  <a:gd name="T48" fmla="*/ 3 w 95"/>
                  <a:gd name="T49" fmla="*/ 16 h 25"/>
                  <a:gd name="T50" fmla="*/ 3 w 95"/>
                  <a:gd name="T51" fmla="*/ 16 h 25"/>
                  <a:gd name="T52" fmla="*/ 3 w 95"/>
                  <a:gd name="T53" fmla="*/ 16 h 2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95"/>
                  <a:gd name="T82" fmla="*/ 0 h 25"/>
                  <a:gd name="T83" fmla="*/ 95 w 95"/>
                  <a:gd name="T84" fmla="*/ 25 h 25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95" h="25">
                    <a:moveTo>
                      <a:pt x="3" y="16"/>
                    </a:moveTo>
                    <a:lnTo>
                      <a:pt x="18" y="16"/>
                    </a:lnTo>
                    <a:lnTo>
                      <a:pt x="28" y="13"/>
                    </a:lnTo>
                    <a:lnTo>
                      <a:pt x="37" y="6"/>
                    </a:lnTo>
                    <a:lnTo>
                      <a:pt x="43" y="3"/>
                    </a:lnTo>
                    <a:lnTo>
                      <a:pt x="55" y="0"/>
                    </a:lnTo>
                    <a:lnTo>
                      <a:pt x="65" y="3"/>
                    </a:lnTo>
                    <a:lnTo>
                      <a:pt x="77" y="13"/>
                    </a:lnTo>
                    <a:lnTo>
                      <a:pt x="83" y="16"/>
                    </a:lnTo>
                    <a:lnTo>
                      <a:pt x="92" y="19"/>
                    </a:lnTo>
                    <a:lnTo>
                      <a:pt x="95" y="19"/>
                    </a:lnTo>
                    <a:lnTo>
                      <a:pt x="92" y="22"/>
                    </a:lnTo>
                    <a:lnTo>
                      <a:pt x="77" y="19"/>
                    </a:lnTo>
                    <a:lnTo>
                      <a:pt x="68" y="13"/>
                    </a:lnTo>
                    <a:lnTo>
                      <a:pt x="62" y="9"/>
                    </a:lnTo>
                    <a:lnTo>
                      <a:pt x="52" y="3"/>
                    </a:lnTo>
                    <a:lnTo>
                      <a:pt x="43" y="6"/>
                    </a:lnTo>
                    <a:lnTo>
                      <a:pt x="37" y="13"/>
                    </a:lnTo>
                    <a:lnTo>
                      <a:pt x="31" y="22"/>
                    </a:lnTo>
                    <a:lnTo>
                      <a:pt x="28" y="25"/>
                    </a:lnTo>
                    <a:lnTo>
                      <a:pt x="21" y="25"/>
                    </a:lnTo>
                    <a:lnTo>
                      <a:pt x="9" y="25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3" y="16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17" name="Freeform 179"/>
              <p:cNvSpPr>
                <a:spLocks/>
              </p:cNvSpPr>
              <p:nvPr/>
            </p:nvSpPr>
            <p:spPr bwMode="auto">
              <a:xfrm>
                <a:off x="3113" y="1166"/>
                <a:ext cx="15" cy="43"/>
              </a:xfrm>
              <a:custGeom>
                <a:avLst/>
                <a:gdLst>
                  <a:gd name="T0" fmla="*/ 0 w 15"/>
                  <a:gd name="T1" fmla="*/ 0 h 43"/>
                  <a:gd name="T2" fmla="*/ 15 w 15"/>
                  <a:gd name="T3" fmla="*/ 9 h 43"/>
                  <a:gd name="T4" fmla="*/ 15 w 15"/>
                  <a:gd name="T5" fmla="*/ 15 h 43"/>
                  <a:gd name="T6" fmla="*/ 15 w 15"/>
                  <a:gd name="T7" fmla="*/ 22 h 43"/>
                  <a:gd name="T8" fmla="*/ 15 w 15"/>
                  <a:gd name="T9" fmla="*/ 40 h 43"/>
                  <a:gd name="T10" fmla="*/ 15 w 15"/>
                  <a:gd name="T11" fmla="*/ 43 h 43"/>
                  <a:gd name="T12" fmla="*/ 12 w 15"/>
                  <a:gd name="T13" fmla="*/ 40 h 43"/>
                  <a:gd name="T14" fmla="*/ 6 w 15"/>
                  <a:gd name="T15" fmla="*/ 19 h 43"/>
                  <a:gd name="T16" fmla="*/ 9 w 15"/>
                  <a:gd name="T17" fmla="*/ 12 h 43"/>
                  <a:gd name="T18" fmla="*/ 6 w 15"/>
                  <a:gd name="T19" fmla="*/ 6 h 43"/>
                  <a:gd name="T20" fmla="*/ 0 w 15"/>
                  <a:gd name="T21" fmla="*/ 6 h 43"/>
                  <a:gd name="T22" fmla="*/ 0 w 15"/>
                  <a:gd name="T23" fmla="*/ 3 h 43"/>
                  <a:gd name="T24" fmla="*/ 0 w 15"/>
                  <a:gd name="T25" fmla="*/ 0 h 43"/>
                  <a:gd name="T26" fmla="*/ 0 w 15"/>
                  <a:gd name="T27" fmla="*/ 0 h 43"/>
                  <a:gd name="T28" fmla="*/ 0 w 15"/>
                  <a:gd name="T29" fmla="*/ 0 h 4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5"/>
                  <a:gd name="T46" fmla="*/ 0 h 43"/>
                  <a:gd name="T47" fmla="*/ 15 w 15"/>
                  <a:gd name="T48" fmla="*/ 43 h 4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5" h="43">
                    <a:moveTo>
                      <a:pt x="0" y="0"/>
                    </a:moveTo>
                    <a:lnTo>
                      <a:pt x="15" y="9"/>
                    </a:lnTo>
                    <a:lnTo>
                      <a:pt x="15" y="15"/>
                    </a:lnTo>
                    <a:lnTo>
                      <a:pt x="15" y="22"/>
                    </a:lnTo>
                    <a:lnTo>
                      <a:pt x="15" y="40"/>
                    </a:lnTo>
                    <a:lnTo>
                      <a:pt x="15" y="43"/>
                    </a:lnTo>
                    <a:lnTo>
                      <a:pt x="12" y="40"/>
                    </a:lnTo>
                    <a:lnTo>
                      <a:pt x="6" y="19"/>
                    </a:lnTo>
                    <a:lnTo>
                      <a:pt x="9" y="12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18" name="Freeform 180"/>
              <p:cNvSpPr>
                <a:spLocks/>
              </p:cNvSpPr>
              <p:nvPr/>
            </p:nvSpPr>
            <p:spPr bwMode="auto">
              <a:xfrm>
                <a:off x="3141" y="1181"/>
                <a:ext cx="31" cy="53"/>
              </a:xfrm>
              <a:custGeom>
                <a:avLst/>
                <a:gdLst>
                  <a:gd name="T0" fmla="*/ 3 w 31"/>
                  <a:gd name="T1" fmla="*/ 0 h 53"/>
                  <a:gd name="T2" fmla="*/ 24 w 31"/>
                  <a:gd name="T3" fmla="*/ 7 h 53"/>
                  <a:gd name="T4" fmla="*/ 31 w 31"/>
                  <a:gd name="T5" fmla="*/ 19 h 53"/>
                  <a:gd name="T6" fmla="*/ 28 w 31"/>
                  <a:gd name="T7" fmla="*/ 31 h 53"/>
                  <a:gd name="T8" fmla="*/ 21 w 31"/>
                  <a:gd name="T9" fmla="*/ 41 h 53"/>
                  <a:gd name="T10" fmla="*/ 18 w 31"/>
                  <a:gd name="T11" fmla="*/ 47 h 53"/>
                  <a:gd name="T12" fmla="*/ 12 w 31"/>
                  <a:gd name="T13" fmla="*/ 53 h 53"/>
                  <a:gd name="T14" fmla="*/ 9 w 31"/>
                  <a:gd name="T15" fmla="*/ 53 h 53"/>
                  <a:gd name="T16" fmla="*/ 9 w 31"/>
                  <a:gd name="T17" fmla="*/ 47 h 53"/>
                  <a:gd name="T18" fmla="*/ 12 w 31"/>
                  <a:gd name="T19" fmla="*/ 38 h 53"/>
                  <a:gd name="T20" fmla="*/ 15 w 31"/>
                  <a:gd name="T21" fmla="*/ 31 h 53"/>
                  <a:gd name="T22" fmla="*/ 18 w 31"/>
                  <a:gd name="T23" fmla="*/ 25 h 53"/>
                  <a:gd name="T24" fmla="*/ 21 w 31"/>
                  <a:gd name="T25" fmla="*/ 10 h 53"/>
                  <a:gd name="T26" fmla="*/ 12 w 31"/>
                  <a:gd name="T27" fmla="*/ 7 h 53"/>
                  <a:gd name="T28" fmla="*/ 3 w 31"/>
                  <a:gd name="T29" fmla="*/ 4 h 53"/>
                  <a:gd name="T30" fmla="*/ 0 w 31"/>
                  <a:gd name="T31" fmla="*/ 4 h 53"/>
                  <a:gd name="T32" fmla="*/ 3 w 31"/>
                  <a:gd name="T33" fmla="*/ 0 h 53"/>
                  <a:gd name="T34" fmla="*/ 3 w 31"/>
                  <a:gd name="T35" fmla="*/ 0 h 53"/>
                  <a:gd name="T36" fmla="*/ 3 w 31"/>
                  <a:gd name="T37" fmla="*/ 0 h 5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1"/>
                  <a:gd name="T58" fmla="*/ 0 h 53"/>
                  <a:gd name="T59" fmla="*/ 31 w 31"/>
                  <a:gd name="T60" fmla="*/ 53 h 5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1" h="53">
                    <a:moveTo>
                      <a:pt x="3" y="0"/>
                    </a:moveTo>
                    <a:lnTo>
                      <a:pt x="24" y="7"/>
                    </a:lnTo>
                    <a:lnTo>
                      <a:pt x="31" y="19"/>
                    </a:lnTo>
                    <a:lnTo>
                      <a:pt x="28" y="31"/>
                    </a:lnTo>
                    <a:lnTo>
                      <a:pt x="21" y="41"/>
                    </a:lnTo>
                    <a:lnTo>
                      <a:pt x="18" y="47"/>
                    </a:lnTo>
                    <a:lnTo>
                      <a:pt x="12" y="53"/>
                    </a:lnTo>
                    <a:lnTo>
                      <a:pt x="9" y="53"/>
                    </a:lnTo>
                    <a:lnTo>
                      <a:pt x="9" y="47"/>
                    </a:lnTo>
                    <a:lnTo>
                      <a:pt x="12" y="38"/>
                    </a:lnTo>
                    <a:lnTo>
                      <a:pt x="15" y="31"/>
                    </a:lnTo>
                    <a:lnTo>
                      <a:pt x="18" y="25"/>
                    </a:lnTo>
                    <a:lnTo>
                      <a:pt x="21" y="10"/>
                    </a:lnTo>
                    <a:lnTo>
                      <a:pt x="12" y="7"/>
                    </a:lnTo>
                    <a:lnTo>
                      <a:pt x="3" y="4"/>
                    </a:lnTo>
                    <a:lnTo>
                      <a:pt x="0" y="4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19" name="Freeform 181"/>
              <p:cNvSpPr>
                <a:spLocks/>
              </p:cNvSpPr>
              <p:nvPr/>
            </p:nvSpPr>
            <p:spPr bwMode="auto">
              <a:xfrm>
                <a:off x="2810" y="1089"/>
                <a:ext cx="9" cy="43"/>
              </a:xfrm>
              <a:custGeom>
                <a:avLst/>
                <a:gdLst>
                  <a:gd name="T0" fmla="*/ 9 w 9"/>
                  <a:gd name="T1" fmla="*/ 3 h 43"/>
                  <a:gd name="T2" fmla="*/ 9 w 9"/>
                  <a:gd name="T3" fmla="*/ 15 h 43"/>
                  <a:gd name="T4" fmla="*/ 9 w 9"/>
                  <a:gd name="T5" fmla="*/ 21 h 43"/>
                  <a:gd name="T6" fmla="*/ 6 w 9"/>
                  <a:gd name="T7" fmla="*/ 31 h 43"/>
                  <a:gd name="T8" fmla="*/ 3 w 9"/>
                  <a:gd name="T9" fmla="*/ 43 h 43"/>
                  <a:gd name="T10" fmla="*/ 0 w 9"/>
                  <a:gd name="T11" fmla="*/ 43 h 43"/>
                  <a:gd name="T12" fmla="*/ 0 w 9"/>
                  <a:gd name="T13" fmla="*/ 40 h 43"/>
                  <a:gd name="T14" fmla="*/ 0 w 9"/>
                  <a:gd name="T15" fmla="*/ 21 h 43"/>
                  <a:gd name="T16" fmla="*/ 3 w 9"/>
                  <a:gd name="T17" fmla="*/ 12 h 43"/>
                  <a:gd name="T18" fmla="*/ 3 w 9"/>
                  <a:gd name="T19" fmla="*/ 3 h 43"/>
                  <a:gd name="T20" fmla="*/ 6 w 9"/>
                  <a:gd name="T21" fmla="*/ 0 h 43"/>
                  <a:gd name="T22" fmla="*/ 6 w 9"/>
                  <a:gd name="T23" fmla="*/ 0 h 43"/>
                  <a:gd name="T24" fmla="*/ 9 w 9"/>
                  <a:gd name="T25" fmla="*/ 3 h 43"/>
                  <a:gd name="T26" fmla="*/ 9 w 9"/>
                  <a:gd name="T27" fmla="*/ 3 h 43"/>
                  <a:gd name="T28" fmla="*/ 9 w 9"/>
                  <a:gd name="T29" fmla="*/ 3 h 4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"/>
                  <a:gd name="T46" fmla="*/ 0 h 43"/>
                  <a:gd name="T47" fmla="*/ 9 w 9"/>
                  <a:gd name="T48" fmla="*/ 43 h 4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" h="43">
                    <a:moveTo>
                      <a:pt x="9" y="3"/>
                    </a:moveTo>
                    <a:lnTo>
                      <a:pt x="9" y="15"/>
                    </a:lnTo>
                    <a:lnTo>
                      <a:pt x="9" y="21"/>
                    </a:lnTo>
                    <a:lnTo>
                      <a:pt x="6" y="31"/>
                    </a:lnTo>
                    <a:lnTo>
                      <a:pt x="3" y="43"/>
                    </a:lnTo>
                    <a:lnTo>
                      <a:pt x="0" y="43"/>
                    </a:lnTo>
                    <a:lnTo>
                      <a:pt x="0" y="40"/>
                    </a:lnTo>
                    <a:lnTo>
                      <a:pt x="0" y="21"/>
                    </a:lnTo>
                    <a:lnTo>
                      <a:pt x="3" y="12"/>
                    </a:lnTo>
                    <a:lnTo>
                      <a:pt x="3" y="3"/>
                    </a:lnTo>
                    <a:lnTo>
                      <a:pt x="6" y="0"/>
                    </a:lnTo>
                    <a:lnTo>
                      <a:pt x="9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20" name="Freeform 182"/>
              <p:cNvSpPr>
                <a:spLocks/>
              </p:cNvSpPr>
              <p:nvPr/>
            </p:nvSpPr>
            <p:spPr bwMode="auto">
              <a:xfrm>
                <a:off x="2835" y="1104"/>
                <a:ext cx="22" cy="47"/>
              </a:xfrm>
              <a:custGeom>
                <a:avLst/>
                <a:gdLst>
                  <a:gd name="T0" fmla="*/ 22 w 22"/>
                  <a:gd name="T1" fmla="*/ 0 h 47"/>
                  <a:gd name="T2" fmla="*/ 18 w 22"/>
                  <a:gd name="T3" fmla="*/ 16 h 47"/>
                  <a:gd name="T4" fmla="*/ 15 w 22"/>
                  <a:gd name="T5" fmla="*/ 31 h 47"/>
                  <a:gd name="T6" fmla="*/ 9 w 22"/>
                  <a:gd name="T7" fmla="*/ 43 h 47"/>
                  <a:gd name="T8" fmla="*/ 6 w 22"/>
                  <a:gd name="T9" fmla="*/ 47 h 47"/>
                  <a:gd name="T10" fmla="*/ 3 w 22"/>
                  <a:gd name="T11" fmla="*/ 47 h 47"/>
                  <a:gd name="T12" fmla="*/ 0 w 22"/>
                  <a:gd name="T13" fmla="*/ 40 h 47"/>
                  <a:gd name="T14" fmla="*/ 6 w 22"/>
                  <a:gd name="T15" fmla="*/ 28 h 47"/>
                  <a:gd name="T16" fmla="*/ 18 w 22"/>
                  <a:gd name="T17" fmla="*/ 0 h 47"/>
                  <a:gd name="T18" fmla="*/ 22 w 22"/>
                  <a:gd name="T19" fmla="*/ 0 h 47"/>
                  <a:gd name="T20" fmla="*/ 22 w 22"/>
                  <a:gd name="T21" fmla="*/ 0 h 47"/>
                  <a:gd name="T22" fmla="*/ 22 w 22"/>
                  <a:gd name="T23" fmla="*/ 0 h 4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"/>
                  <a:gd name="T37" fmla="*/ 0 h 47"/>
                  <a:gd name="T38" fmla="*/ 22 w 22"/>
                  <a:gd name="T39" fmla="*/ 47 h 4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" h="47">
                    <a:moveTo>
                      <a:pt x="22" y="0"/>
                    </a:moveTo>
                    <a:lnTo>
                      <a:pt x="18" y="16"/>
                    </a:lnTo>
                    <a:lnTo>
                      <a:pt x="15" y="31"/>
                    </a:lnTo>
                    <a:lnTo>
                      <a:pt x="9" y="43"/>
                    </a:lnTo>
                    <a:lnTo>
                      <a:pt x="6" y="47"/>
                    </a:lnTo>
                    <a:lnTo>
                      <a:pt x="3" y="47"/>
                    </a:lnTo>
                    <a:lnTo>
                      <a:pt x="0" y="40"/>
                    </a:lnTo>
                    <a:lnTo>
                      <a:pt x="6" y="28"/>
                    </a:lnTo>
                    <a:lnTo>
                      <a:pt x="1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21" name="Freeform 183"/>
              <p:cNvSpPr>
                <a:spLocks/>
              </p:cNvSpPr>
              <p:nvPr/>
            </p:nvSpPr>
            <p:spPr bwMode="auto">
              <a:xfrm>
                <a:off x="2832" y="1089"/>
                <a:ext cx="37" cy="40"/>
              </a:xfrm>
              <a:custGeom>
                <a:avLst/>
                <a:gdLst>
                  <a:gd name="T0" fmla="*/ 0 w 37"/>
                  <a:gd name="T1" fmla="*/ 0 h 40"/>
                  <a:gd name="T2" fmla="*/ 18 w 37"/>
                  <a:gd name="T3" fmla="*/ 3 h 40"/>
                  <a:gd name="T4" fmla="*/ 28 w 37"/>
                  <a:gd name="T5" fmla="*/ 15 h 40"/>
                  <a:gd name="T6" fmla="*/ 37 w 37"/>
                  <a:gd name="T7" fmla="*/ 37 h 40"/>
                  <a:gd name="T8" fmla="*/ 37 w 37"/>
                  <a:gd name="T9" fmla="*/ 40 h 40"/>
                  <a:gd name="T10" fmla="*/ 34 w 37"/>
                  <a:gd name="T11" fmla="*/ 37 h 40"/>
                  <a:gd name="T12" fmla="*/ 31 w 37"/>
                  <a:gd name="T13" fmla="*/ 34 h 40"/>
                  <a:gd name="T14" fmla="*/ 25 w 37"/>
                  <a:gd name="T15" fmla="*/ 31 h 40"/>
                  <a:gd name="T16" fmla="*/ 18 w 37"/>
                  <a:gd name="T17" fmla="*/ 21 h 40"/>
                  <a:gd name="T18" fmla="*/ 12 w 37"/>
                  <a:gd name="T19" fmla="*/ 9 h 40"/>
                  <a:gd name="T20" fmla="*/ 6 w 37"/>
                  <a:gd name="T21" fmla="*/ 3 h 40"/>
                  <a:gd name="T22" fmla="*/ 0 w 37"/>
                  <a:gd name="T23" fmla="*/ 3 h 40"/>
                  <a:gd name="T24" fmla="*/ 0 w 37"/>
                  <a:gd name="T25" fmla="*/ 0 h 40"/>
                  <a:gd name="T26" fmla="*/ 0 w 37"/>
                  <a:gd name="T27" fmla="*/ 0 h 40"/>
                  <a:gd name="T28" fmla="*/ 0 w 37"/>
                  <a:gd name="T29" fmla="*/ 0 h 40"/>
                  <a:gd name="T30" fmla="*/ 0 w 37"/>
                  <a:gd name="T31" fmla="*/ 0 h 4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7"/>
                  <a:gd name="T49" fmla="*/ 0 h 40"/>
                  <a:gd name="T50" fmla="*/ 37 w 37"/>
                  <a:gd name="T51" fmla="*/ 40 h 4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7" h="40">
                    <a:moveTo>
                      <a:pt x="0" y="0"/>
                    </a:moveTo>
                    <a:lnTo>
                      <a:pt x="18" y="3"/>
                    </a:lnTo>
                    <a:lnTo>
                      <a:pt x="28" y="15"/>
                    </a:lnTo>
                    <a:lnTo>
                      <a:pt x="37" y="37"/>
                    </a:lnTo>
                    <a:lnTo>
                      <a:pt x="37" y="40"/>
                    </a:lnTo>
                    <a:lnTo>
                      <a:pt x="34" y="37"/>
                    </a:lnTo>
                    <a:lnTo>
                      <a:pt x="31" y="34"/>
                    </a:lnTo>
                    <a:lnTo>
                      <a:pt x="25" y="31"/>
                    </a:lnTo>
                    <a:lnTo>
                      <a:pt x="18" y="21"/>
                    </a:lnTo>
                    <a:lnTo>
                      <a:pt x="12" y="9"/>
                    </a:lnTo>
                    <a:lnTo>
                      <a:pt x="6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22" name="Freeform 184"/>
              <p:cNvSpPr>
                <a:spLocks/>
              </p:cNvSpPr>
              <p:nvPr/>
            </p:nvSpPr>
            <p:spPr bwMode="auto">
              <a:xfrm>
                <a:off x="2798" y="1138"/>
                <a:ext cx="34" cy="269"/>
              </a:xfrm>
              <a:custGeom>
                <a:avLst/>
                <a:gdLst>
                  <a:gd name="T0" fmla="*/ 31 w 34"/>
                  <a:gd name="T1" fmla="*/ 3 h 269"/>
                  <a:gd name="T2" fmla="*/ 25 w 34"/>
                  <a:gd name="T3" fmla="*/ 9 h 269"/>
                  <a:gd name="T4" fmla="*/ 21 w 34"/>
                  <a:gd name="T5" fmla="*/ 16 h 269"/>
                  <a:gd name="T6" fmla="*/ 18 w 34"/>
                  <a:gd name="T7" fmla="*/ 34 h 269"/>
                  <a:gd name="T8" fmla="*/ 12 w 34"/>
                  <a:gd name="T9" fmla="*/ 56 h 269"/>
                  <a:gd name="T10" fmla="*/ 9 w 34"/>
                  <a:gd name="T11" fmla="*/ 77 h 269"/>
                  <a:gd name="T12" fmla="*/ 9 w 34"/>
                  <a:gd name="T13" fmla="*/ 87 h 269"/>
                  <a:gd name="T14" fmla="*/ 9 w 34"/>
                  <a:gd name="T15" fmla="*/ 102 h 269"/>
                  <a:gd name="T16" fmla="*/ 12 w 34"/>
                  <a:gd name="T17" fmla="*/ 118 h 269"/>
                  <a:gd name="T18" fmla="*/ 15 w 34"/>
                  <a:gd name="T19" fmla="*/ 133 h 269"/>
                  <a:gd name="T20" fmla="*/ 18 w 34"/>
                  <a:gd name="T21" fmla="*/ 149 h 269"/>
                  <a:gd name="T22" fmla="*/ 21 w 34"/>
                  <a:gd name="T23" fmla="*/ 164 h 269"/>
                  <a:gd name="T24" fmla="*/ 18 w 34"/>
                  <a:gd name="T25" fmla="*/ 179 h 269"/>
                  <a:gd name="T26" fmla="*/ 18 w 34"/>
                  <a:gd name="T27" fmla="*/ 195 h 269"/>
                  <a:gd name="T28" fmla="*/ 12 w 34"/>
                  <a:gd name="T29" fmla="*/ 223 h 269"/>
                  <a:gd name="T30" fmla="*/ 9 w 34"/>
                  <a:gd name="T31" fmla="*/ 244 h 269"/>
                  <a:gd name="T32" fmla="*/ 12 w 34"/>
                  <a:gd name="T33" fmla="*/ 247 h 269"/>
                  <a:gd name="T34" fmla="*/ 18 w 34"/>
                  <a:gd name="T35" fmla="*/ 254 h 269"/>
                  <a:gd name="T36" fmla="*/ 21 w 34"/>
                  <a:gd name="T37" fmla="*/ 266 h 269"/>
                  <a:gd name="T38" fmla="*/ 21 w 34"/>
                  <a:gd name="T39" fmla="*/ 269 h 269"/>
                  <a:gd name="T40" fmla="*/ 21 w 34"/>
                  <a:gd name="T41" fmla="*/ 269 h 269"/>
                  <a:gd name="T42" fmla="*/ 6 w 34"/>
                  <a:gd name="T43" fmla="*/ 257 h 269"/>
                  <a:gd name="T44" fmla="*/ 6 w 34"/>
                  <a:gd name="T45" fmla="*/ 241 h 269"/>
                  <a:gd name="T46" fmla="*/ 9 w 34"/>
                  <a:gd name="T47" fmla="*/ 223 h 269"/>
                  <a:gd name="T48" fmla="*/ 12 w 34"/>
                  <a:gd name="T49" fmla="*/ 167 h 269"/>
                  <a:gd name="T50" fmla="*/ 6 w 34"/>
                  <a:gd name="T51" fmla="*/ 133 h 269"/>
                  <a:gd name="T52" fmla="*/ 3 w 34"/>
                  <a:gd name="T53" fmla="*/ 118 h 269"/>
                  <a:gd name="T54" fmla="*/ 0 w 34"/>
                  <a:gd name="T55" fmla="*/ 87 h 269"/>
                  <a:gd name="T56" fmla="*/ 0 w 34"/>
                  <a:gd name="T57" fmla="*/ 77 h 269"/>
                  <a:gd name="T58" fmla="*/ 9 w 34"/>
                  <a:gd name="T59" fmla="*/ 31 h 269"/>
                  <a:gd name="T60" fmla="*/ 18 w 34"/>
                  <a:gd name="T61" fmla="*/ 13 h 269"/>
                  <a:gd name="T62" fmla="*/ 21 w 34"/>
                  <a:gd name="T63" fmla="*/ 3 h 269"/>
                  <a:gd name="T64" fmla="*/ 31 w 34"/>
                  <a:gd name="T65" fmla="*/ 0 h 269"/>
                  <a:gd name="T66" fmla="*/ 34 w 34"/>
                  <a:gd name="T67" fmla="*/ 0 h 269"/>
                  <a:gd name="T68" fmla="*/ 31 w 34"/>
                  <a:gd name="T69" fmla="*/ 3 h 269"/>
                  <a:gd name="T70" fmla="*/ 31 w 34"/>
                  <a:gd name="T71" fmla="*/ 3 h 269"/>
                  <a:gd name="T72" fmla="*/ 31 w 34"/>
                  <a:gd name="T73" fmla="*/ 3 h 26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4"/>
                  <a:gd name="T112" fmla="*/ 0 h 269"/>
                  <a:gd name="T113" fmla="*/ 34 w 34"/>
                  <a:gd name="T114" fmla="*/ 269 h 269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4" h="269">
                    <a:moveTo>
                      <a:pt x="31" y="3"/>
                    </a:moveTo>
                    <a:lnTo>
                      <a:pt x="25" y="9"/>
                    </a:lnTo>
                    <a:lnTo>
                      <a:pt x="21" y="16"/>
                    </a:lnTo>
                    <a:lnTo>
                      <a:pt x="18" y="34"/>
                    </a:lnTo>
                    <a:lnTo>
                      <a:pt x="12" y="56"/>
                    </a:lnTo>
                    <a:lnTo>
                      <a:pt x="9" y="77"/>
                    </a:lnTo>
                    <a:lnTo>
                      <a:pt x="9" y="87"/>
                    </a:lnTo>
                    <a:lnTo>
                      <a:pt x="9" y="102"/>
                    </a:lnTo>
                    <a:lnTo>
                      <a:pt x="12" y="118"/>
                    </a:lnTo>
                    <a:lnTo>
                      <a:pt x="15" y="133"/>
                    </a:lnTo>
                    <a:lnTo>
                      <a:pt x="18" y="149"/>
                    </a:lnTo>
                    <a:lnTo>
                      <a:pt x="21" y="164"/>
                    </a:lnTo>
                    <a:lnTo>
                      <a:pt x="18" y="179"/>
                    </a:lnTo>
                    <a:lnTo>
                      <a:pt x="18" y="195"/>
                    </a:lnTo>
                    <a:lnTo>
                      <a:pt x="12" y="223"/>
                    </a:lnTo>
                    <a:lnTo>
                      <a:pt x="9" y="244"/>
                    </a:lnTo>
                    <a:lnTo>
                      <a:pt x="12" y="247"/>
                    </a:lnTo>
                    <a:lnTo>
                      <a:pt x="18" y="254"/>
                    </a:lnTo>
                    <a:lnTo>
                      <a:pt x="21" y="266"/>
                    </a:lnTo>
                    <a:lnTo>
                      <a:pt x="21" y="269"/>
                    </a:lnTo>
                    <a:lnTo>
                      <a:pt x="6" y="257"/>
                    </a:lnTo>
                    <a:lnTo>
                      <a:pt x="6" y="241"/>
                    </a:lnTo>
                    <a:lnTo>
                      <a:pt x="9" y="223"/>
                    </a:lnTo>
                    <a:lnTo>
                      <a:pt x="12" y="167"/>
                    </a:lnTo>
                    <a:lnTo>
                      <a:pt x="6" y="133"/>
                    </a:lnTo>
                    <a:lnTo>
                      <a:pt x="3" y="118"/>
                    </a:lnTo>
                    <a:lnTo>
                      <a:pt x="0" y="87"/>
                    </a:lnTo>
                    <a:lnTo>
                      <a:pt x="0" y="77"/>
                    </a:lnTo>
                    <a:lnTo>
                      <a:pt x="9" y="31"/>
                    </a:lnTo>
                    <a:lnTo>
                      <a:pt x="18" y="13"/>
                    </a:lnTo>
                    <a:lnTo>
                      <a:pt x="21" y="3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31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23" name="Freeform 185"/>
              <p:cNvSpPr>
                <a:spLocks/>
              </p:cNvSpPr>
              <p:nvPr/>
            </p:nvSpPr>
            <p:spPr bwMode="auto">
              <a:xfrm>
                <a:off x="2835" y="1144"/>
                <a:ext cx="34" cy="170"/>
              </a:xfrm>
              <a:custGeom>
                <a:avLst/>
                <a:gdLst>
                  <a:gd name="T0" fmla="*/ 3 w 34"/>
                  <a:gd name="T1" fmla="*/ 0 h 170"/>
                  <a:gd name="T2" fmla="*/ 15 w 34"/>
                  <a:gd name="T3" fmla="*/ 34 h 170"/>
                  <a:gd name="T4" fmla="*/ 12 w 34"/>
                  <a:gd name="T5" fmla="*/ 44 h 170"/>
                  <a:gd name="T6" fmla="*/ 12 w 34"/>
                  <a:gd name="T7" fmla="*/ 53 h 170"/>
                  <a:gd name="T8" fmla="*/ 15 w 34"/>
                  <a:gd name="T9" fmla="*/ 81 h 170"/>
                  <a:gd name="T10" fmla="*/ 18 w 34"/>
                  <a:gd name="T11" fmla="*/ 93 h 170"/>
                  <a:gd name="T12" fmla="*/ 22 w 34"/>
                  <a:gd name="T13" fmla="*/ 102 h 170"/>
                  <a:gd name="T14" fmla="*/ 28 w 34"/>
                  <a:gd name="T15" fmla="*/ 124 h 170"/>
                  <a:gd name="T16" fmla="*/ 34 w 34"/>
                  <a:gd name="T17" fmla="*/ 146 h 170"/>
                  <a:gd name="T18" fmla="*/ 34 w 34"/>
                  <a:gd name="T19" fmla="*/ 170 h 170"/>
                  <a:gd name="T20" fmla="*/ 31 w 34"/>
                  <a:gd name="T21" fmla="*/ 170 h 170"/>
                  <a:gd name="T22" fmla="*/ 31 w 34"/>
                  <a:gd name="T23" fmla="*/ 170 h 170"/>
                  <a:gd name="T24" fmla="*/ 28 w 34"/>
                  <a:gd name="T25" fmla="*/ 158 h 170"/>
                  <a:gd name="T26" fmla="*/ 25 w 34"/>
                  <a:gd name="T27" fmla="*/ 149 h 170"/>
                  <a:gd name="T28" fmla="*/ 15 w 34"/>
                  <a:gd name="T29" fmla="*/ 127 h 170"/>
                  <a:gd name="T30" fmla="*/ 12 w 34"/>
                  <a:gd name="T31" fmla="*/ 115 h 170"/>
                  <a:gd name="T32" fmla="*/ 9 w 34"/>
                  <a:gd name="T33" fmla="*/ 105 h 170"/>
                  <a:gd name="T34" fmla="*/ 6 w 34"/>
                  <a:gd name="T35" fmla="*/ 84 h 170"/>
                  <a:gd name="T36" fmla="*/ 6 w 34"/>
                  <a:gd name="T37" fmla="*/ 68 h 170"/>
                  <a:gd name="T38" fmla="*/ 6 w 34"/>
                  <a:gd name="T39" fmla="*/ 53 h 170"/>
                  <a:gd name="T40" fmla="*/ 6 w 34"/>
                  <a:gd name="T41" fmla="*/ 41 h 170"/>
                  <a:gd name="T42" fmla="*/ 6 w 34"/>
                  <a:gd name="T43" fmla="*/ 37 h 170"/>
                  <a:gd name="T44" fmla="*/ 0 w 34"/>
                  <a:gd name="T45" fmla="*/ 3 h 170"/>
                  <a:gd name="T46" fmla="*/ 0 w 34"/>
                  <a:gd name="T47" fmla="*/ 0 h 170"/>
                  <a:gd name="T48" fmla="*/ 3 w 34"/>
                  <a:gd name="T49" fmla="*/ 0 h 170"/>
                  <a:gd name="T50" fmla="*/ 3 w 34"/>
                  <a:gd name="T51" fmla="*/ 0 h 170"/>
                  <a:gd name="T52" fmla="*/ 3 w 34"/>
                  <a:gd name="T53" fmla="*/ 0 h 17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4"/>
                  <a:gd name="T82" fmla="*/ 0 h 170"/>
                  <a:gd name="T83" fmla="*/ 34 w 34"/>
                  <a:gd name="T84" fmla="*/ 170 h 17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4" h="170">
                    <a:moveTo>
                      <a:pt x="3" y="0"/>
                    </a:moveTo>
                    <a:lnTo>
                      <a:pt x="15" y="34"/>
                    </a:lnTo>
                    <a:lnTo>
                      <a:pt x="12" y="44"/>
                    </a:lnTo>
                    <a:lnTo>
                      <a:pt x="12" y="53"/>
                    </a:lnTo>
                    <a:lnTo>
                      <a:pt x="15" y="81"/>
                    </a:lnTo>
                    <a:lnTo>
                      <a:pt x="18" y="93"/>
                    </a:lnTo>
                    <a:lnTo>
                      <a:pt x="22" y="102"/>
                    </a:lnTo>
                    <a:lnTo>
                      <a:pt x="28" y="124"/>
                    </a:lnTo>
                    <a:lnTo>
                      <a:pt x="34" y="146"/>
                    </a:lnTo>
                    <a:lnTo>
                      <a:pt x="34" y="170"/>
                    </a:lnTo>
                    <a:lnTo>
                      <a:pt x="31" y="170"/>
                    </a:lnTo>
                    <a:lnTo>
                      <a:pt x="28" y="158"/>
                    </a:lnTo>
                    <a:lnTo>
                      <a:pt x="25" y="149"/>
                    </a:lnTo>
                    <a:lnTo>
                      <a:pt x="15" y="127"/>
                    </a:lnTo>
                    <a:lnTo>
                      <a:pt x="12" y="115"/>
                    </a:lnTo>
                    <a:lnTo>
                      <a:pt x="9" y="105"/>
                    </a:lnTo>
                    <a:lnTo>
                      <a:pt x="6" y="84"/>
                    </a:lnTo>
                    <a:lnTo>
                      <a:pt x="6" y="68"/>
                    </a:lnTo>
                    <a:lnTo>
                      <a:pt x="6" y="53"/>
                    </a:lnTo>
                    <a:lnTo>
                      <a:pt x="6" y="41"/>
                    </a:lnTo>
                    <a:lnTo>
                      <a:pt x="6" y="3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24" name="Freeform 186"/>
              <p:cNvSpPr>
                <a:spLocks/>
              </p:cNvSpPr>
              <p:nvPr/>
            </p:nvSpPr>
            <p:spPr bwMode="auto">
              <a:xfrm>
                <a:off x="2884" y="987"/>
                <a:ext cx="53" cy="148"/>
              </a:xfrm>
              <a:custGeom>
                <a:avLst/>
                <a:gdLst>
                  <a:gd name="T0" fmla="*/ 53 w 53"/>
                  <a:gd name="T1" fmla="*/ 3 h 148"/>
                  <a:gd name="T2" fmla="*/ 44 w 53"/>
                  <a:gd name="T3" fmla="*/ 9 h 148"/>
                  <a:gd name="T4" fmla="*/ 37 w 53"/>
                  <a:gd name="T5" fmla="*/ 12 h 148"/>
                  <a:gd name="T6" fmla="*/ 28 w 53"/>
                  <a:gd name="T7" fmla="*/ 25 h 148"/>
                  <a:gd name="T8" fmla="*/ 19 w 53"/>
                  <a:gd name="T9" fmla="*/ 52 h 148"/>
                  <a:gd name="T10" fmla="*/ 13 w 53"/>
                  <a:gd name="T11" fmla="*/ 68 h 148"/>
                  <a:gd name="T12" fmla="*/ 13 w 53"/>
                  <a:gd name="T13" fmla="*/ 108 h 148"/>
                  <a:gd name="T14" fmla="*/ 16 w 53"/>
                  <a:gd name="T15" fmla="*/ 145 h 148"/>
                  <a:gd name="T16" fmla="*/ 13 w 53"/>
                  <a:gd name="T17" fmla="*/ 148 h 148"/>
                  <a:gd name="T18" fmla="*/ 13 w 53"/>
                  <a:gd name="T19" fmla="*/ 148 h 148"/>
                  <a:gd name="T20" fmla="*/ 0 w 53"/>
                  <a:gd name="T21" fmla="*/ 65 h 148"/>
                  <a:gd name="T22" fmla="*/ 7 w 53"/>
                  <a:gd name="T23" fmla="*/ 49 h 148"/>
                  <a:gd name="T24" fmla="*/ 7 w 53"/>
                  <a:gd name="T25" fmla="*/ 40 h 148"/>
                  <a:gd name="T26" fmla="*/ 10 w 53"/>
                  <a:gd name="T27" fmla="*/ 34 h 148"/>
                  <a:gd name="T28" fmla="*/ 16 w 53"/>
                  <a:gd name="T29" fmla="*/ 28 h 148"/>
                  <a:gd name="T30" fmla="*/ 22 w 53"/>
                  <a:gd name="T31" fmla="*/ 21 h 148"/>
                  <a:gd name="T32" fmla="*/ 28 w 53"/>
                  <a:gd name="T33" fmla="*/ 15 h 148"/>
                  <a:gd name="T34" fmla="*/ 34 w 53"/>
                  <a:gd name="T35" fmla="*/ 9 h 148"/>
                  <a:gd name="T36" fmla="*/ 40 w 53"/>
                  <a:gd name="T37" fmla="*/ 6 h 148"/>
                  <a:gd name="T38" fmla="*/ 50 w 53"/>
                  <a:gd name="T39" fmla="*/ 0 h 148"/>
                  <a:gd name="T40" fmla="*/ 53 w 53"/>
                  <a:gd name="T41" fmla="*/ 0 h 148"/>
                  <a:gd name="T42" fmla="*/ 53 w 53"/>
                  <a:gd name="T43" fmla="*/ 3 h 148"/>
                  <a:gd name="T44" fmla="*/ 53 w 53"/>
                  <a:gd name="T45" fmla="*/ 3 h 148"/>
                  <a:gd name="T46" fmla="*/ 53 w 53"/>
                  <a:gd name="T47" fmla="*/ 3 h 14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53"/>
                  <a:gd name="T73" fmla="*/ 0 h 148"/>
                  <a:gd name="T74" fmla="*/ 53 w 53"/>
                  <a:gd name="T75" fmla="*/ 148 h 14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53" h="148">
                    <a:moveTo>
                      <a:pt x="53" y="3"/>
                    </a:moveTo>
                    <a:lnTo>
                      <a:pt x="44" y="9"/>
                    </a:lnTo>
                    <a:lnTo>
                      <a:pt x="37" y="12"/>
                    </a:lnTo>
                    <a:lnTo>
                      <a:pt x="28" y="25"/>
                    </a:lnTo>
                    <a:lnTo>
                      <a:pt x="19" y="52"/>
                    </a:lnTo>
                    <a:lnTo>
                      <a:pt x="13" y="68"/>
                    </a:lnTo>
                    <a:lnTo>
                      <a:pt x="13" y="108"/>
                    </a:lnTo>
                    <a:lnTo>
                      <a:pt x="16" y="145"/>
                    </a:lnTo>
                    <a:lnTo>
                      <a:pt x="13" y="148"/>
                    </a:lnTo>
                    <a:lnTo>
                      <a:pt x="0" y="65"/>
                    </a:lnTo>
                    <a:lnTo>
                      <a:pt x="7" y="49"/>
                    </a:lnTo>
                    <a:lnTo>
                      <a:pt x="7" y="40"/>
                    </a:lnTo>
                    <a:lnTo>
                      <a:pt x="10" y="34"/>
                    </a:lnTo>
                    <a:lnTo>
                      <a:pt x="16" y="28"/>
                    </a:lnTo>
                    <a:lnTo>
                      <a:pt x="22" y="21"/>
                    </a:lnTo>
                    <a:lnTo>
                      <a:pt x="28" y="15"/>
                    </a:lnTo>
                    <a:lnTo>
                      <a:pt x="34" y="9"/>
                    </a:lnTo>
                    <a:lnTo>
                      <a:pt x="40" y="6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3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25" name="Freeform 187"/>
              <p:cNvSpPr>
                <a:spLocks/>
              </p:cNvSpPr>
              <p:nvPr/>
            </p:nvSpPr>
            <p:spPr bwMode="auto">
              <a:xfrm>
                <a:off x="2887" y="1049"/>
                <a:ext cx="47" cy="225"/>
              </a:xfrm>
              <a:custGeom>
                <a:avLst/>
                <a:gdLst>
                  <a:gd name="T0" fmla="*/ 47 w 47"/>
                  <a:gd name="T1" fmla="*/ 0 h 225"/>
                  <a:gd name="T2" fmla="*/ 31 w 47"/>
                  <a:gd name="T3" fmla="*/ 18 h 225"/>
                  <a:gd name="T4" fmla="*/ 25 w 47"/>
                  <a:gd name="T5" fmla="*/ 40 h 225"/>
                  <a:gd name="T6" fmla="*/ 22 w 47"/>
                  <a:gd name="T7" fmla="*/ 58 h 225"/>
                  <a:gd name="T8" fmla="*/ 16 w 47"/>
                  <a:gd name="T9" fmla="*/ 83 h 225"/>
                  <a:gd name="T10" fmla="*/ 13 w 47"/>
                  <a:gd name="T11" fmla="*/ 98 h 225"/>
                  <a:gd name="T12" fmla="*/ 13 w 47"/>
                  <a:gd name="T13" fmla="*/ 114 h 225"/>
                  <a:gd name="T14" fmla="*/ 16 w 47"/>
                  <a:gd name="T15" fmla="*/ 132 h 225"/>
                  <a:gd name="T16" fmla="*/ 19 w 47"/>
                  <a:gd name="T17" fmla="*/ 160 h 225"/>
                  <a:gd name="T18" fmla="*/ 19 w 47"/>
                  <a:gd name="T19" fmla="*/ 173 h 225"/>
                  <a:gd name="T20" fmla="*/ 19 w 47"/>
                  <a:gd name="T21" fmla="*/ 185 h 225"/>
                  <a:gd name="T22" fmla="*/ 16 w 47"/>
                  <a:gd name="T23" fmla="*/ 194 h 225"/>
                  <a:gd name="T24" fmla="*/ 7 w 47"/>
                  <a:gd name="T25" fmla="*/ 225 h 225"/>
                  <a:gd name="T26" fmla="*/ 7 w 47"/>
                  <a:gd name="T27" fmla="*/ 225 h 225"/>
                  <a:gd name="T28" fmla="*/ 4 w 47"/>
                  <a:gd name="T29" fmla="*/ 222 h 225"/>
                  <a:gd name="T30" fmla="*/ 7 w 47"/>
                  <a:gd name="T31" fmla="*/ 207 h 225"/>
                  <a:gd name="T32" fmla="*/ 7 w 47"/>
                  <a:gd name="T33" fmla="*/ 194 h 225"/>
                  <a:gd name="T34" fmla="*/ 10 w 47"/>
                  <a:gd name="T35" fmla="*/ 173 h 225"/>
                  <a:gd name="T36" fmla="*/ 10 w 47"/>
                  <a:gd name="T37" fmla="*/ 160 h 225"/>
                  <a:gd name="T38" fmla="*/ 7 w 47"/>
                  <a:gd name="T39" fmla="*/ 136 h 225"/>
                  <a:gd name="T40" fmla="*/ 0 w 47"/>
                  <a:gd name="T41" fmla="*/ 114 h 225"/>
                  <a:gd name="T42" fmla="*/ 0 w 47"/>
                  <a:gd name="T43" fmla="*/ 95 h 225"/>
                  <a:gd name="T44" fmla="*/ 4 w 47"/>
                  <a:gd name="T45" fmla="*/ 77 h 225"/>
                  <a:gd name="T46" fmla="*/ 13 w 47"/>
                  <a:gd name="T47" fmla="*/ 55 h 225"/>
                  <a:gd name="T48" fmla="*/ 19 w 47"/>
                  <a:gd name="T49" fmla="*/ 34 h 225"/>
                  <a:gd name="T50" fmla="*/ 22 w 47"/>
                  <a:gd name="T51" fmla="*/ 24 h 225"/>
                  <a:gd name="T52" fmla="*/ 28 w 47"/>
                  <a:gd name="T53" fmla="*/ 18 h 225"/>
                  <a:gd name="T54" fmla="*/ 34 w 47"/>
                  <a:gd name="T55" fmla="*/ 9 h 225"/>
                  <a:gd name="T56" fmla="*/ 44 w 47"/>
                  <a:gd name="T57" fmla="*/ 0 h 225"/>
                  <a:gd name="T58" fmla="*/ 47 w 47"/>
                  <a:gd name="T59" fmla="*/ 0 h 225"/>
                  <a:gd name="T60" fmla="*/ 47 w 47"/>
                  <a:gd name="T61" fmla="*/ 0 h 225"/>
                  <a:gd name="T62" fmla="*/ 47 w 47"/>
                  <a:gd name="T63" fmla="*/ 0 h 225"/>
                  <a:gd name="T64" fmla="*/ 47 w 47"/>
                  <a:gd name="T65" fmla="*/ 0 h 225"/>
                  <a:gd name="T66" fmla="*/ 47 w 47"/>
                  <a:gd name="T67" fmla="*/ 0 h 22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7"/>
                  <a:gd name="T103" fmla="*/ 0 h 225"/>
                  <a:gd name="T104" fmla="*/ 47 w 47"/>
                  <a:gd name="T105" fmla="*/ 225 h 22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7" h="225">
                    <a:moveTo>
                      <a:pt x="47" y="0"/>
                    </a:moveTo>
                    <a:lnTo>
                      <a:pt x="31" y="18"/>
                    </a:lnTo>
                    <a:lnTo>
                      <a:pt x="25" y="40"/>
                    </a:lnTo>
                    <a:lnTo>
                      <a:pt x="22" y="58"/>
                    </a:lnTo>
                    <a:lnTo>
                      <a:pt x="16" y="83"/>
                    </a:lnTo>
                    <a:lnTo>
                      <a:pt x="13" y="98"/>
                    </a:lnTo>
                    <a:lnTo>
                      <a:pt x="13" y="114"/>
                    </a:lnTo>
                    <a:lnTo>
                      <a:pt x="16" y="132"/>
                    </a:lnTo>
                    <a:lnTo>
                      <a:pt x="19" y="160"/>
                    </a:lnTo>
                    <a:lnTo>
                      <a:pt x="19" y="173"/>
                    </a:lnTo>
                    <a:lnTo>
                      <a:pt x="19" y="185"/>
                    </a:lnTo>
                    <a:lnTo>
                      <a:pt x="16" y="194"/>
                    </a:lnTo>
                    <a:lnTo>
                      <a:pt x="7" y="225"/>
                    </a:lnTo>
                    <a:lnTo>
                      <a:pt x="4" y="222"/>
                    </a:lnTo>
                    <a:lnTo>
                      <a:pt x="7" y="207"/>
                    </a:lnTo>
                    <a:lnTo>
                      <a:pt x="7" y="194"/>
                    </a:lnTo>
                    <a:lnTo>
                      <a:pt x="10" y="173"/>
                    </a:lnTo>
                    <a:lnTo>
                      <a:pt x="10" y="160"/>
                    </a:lnTo>
                    <a:lnTo>
                      <a:pt x="7" y="136"/>
                    </a:lnTo>
                    <a:lnTo>
                      <a:pt x="0" y="114"/>
                    </a:lnTo>
                    <a:lnTo>
                      <a:pt x="0" y="95"/>
                    </a:lnTo>
                    <a:lnTo>
                      <a:pt x="4" y="77"/>
                    </a:lnTo>
                    <a:lnTo>
                      <a:pt x="13" y="55"/>
                    </a:lnTo>
                    <a:lnTo>
                      <a:pt x="19" y="34"/>
                    </a:lnTo>
                    <a:lnTo>
                      <a:pt x="22" y="24"/>
                    </a:lnTo>
                    <a:lnTo>
                      <a:pt x="28" y="18"/>
                    </a:lnTo>
                    <a:lnTo>
                      <a:pt x="34" y="9"/>
                    </a:lnTo>
                    <a:lnTo>
                      <a:pt x="44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26" name="Freeform 188"/>
              <p:cNvSpPr>
                <a:spLocks/>
              </p:cNvSpPr>
              <p:nvPr/>
            </p:nvSpPr>
            <p:spPr bwMode="auto">
              <a:xfrm>
                <a:off x="2952" y="1265"/>
                <a:ext cx="31" cy="49"/>
              </a:xfrm>
              <a:custGeom>
                <a:avLst/>
                <a:gdLst>
                  <a:gd name="T0" fmla="*/ 25 w 31"/>
                  <a:gd name="T1" fmla="*/ 49 h 49"/>
                  <a:gd name="T2" fmla="*/ 16 w 31"/>
                  <a:gd name="T3" fmla="*/ 40 h 49"/>
                  <a:gd name="T4" fmla="*/ 6 w 31"/>
                  <a:gd name="T5" fmla="*/ 31 h 49"/>
                  <a:gd name="T6" fmla="*/ 0 w 31"/>
                  <a:gd name="T7" fmla="*/ 6 h 49"/>
                  <a:gd name="T8" fmla="*/ 3 w 31"/>
                  <a:gd name="T9" fmla="*/ 0 h 49"/>
                  <a:gd name="T10" fmla="*/ 6 w 31"/>
                  <a:gd name="T11" fmla="*/ 0 h 49"/>
                  <a:gd name="T12" fmla="*/ 13 w 31"/>
                  <a:gd name="T13" fmla="*/ 0 h 49"/>
                  <a:gd name="T14" fmla="*/ 16 w 31"/>
                  <a:gd name="T15" fmla="*/ 6 h 49"/>
                  <a:gd name="T16" fmla="*/ 16 w 31"/>
                  <a:gd name="T17" fmla="*/ 28 h 49"/>
                  <a:gd name="T18" fmla="*/ 22 w 31"/>
                  <a:gd name="T19" fmla="*/ 37 h 49"/>
                  <a:gd name="T20" fmla="*/ 25 w 31"/>
                  <a:gd name="T21" fmla="*/ 40 h 49"/>
                  <a:gd name="T22" fmla="*/ 31 w 31"/>
                  <a:gd name="T23" fmla="*/ 43 h 49"/>
                  <a:gd name="T24" fmla="*/ 31 w 31"/>
                  <a:gd name="T25" fmla="*/ 49 h 49"/>
                  <a:gd name="T26" fmla="*/ 25 w 31"/>
                  <a:gd name="T27" fmla="*/ 49 h 49"/>
                  <a:gd name="T28" fmla="*/ 25 w 31"/>
                  <a:gd name="T29" fmla="*/ 49 h 49"/>
                  <a:gd name="T30" fmla="*/ 25 w 31"/>
                  <a:gd name="T31" fmla="*/ 49 h 4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1"/>
                  <a:gd name="T49" fmla="*/ 0 h 49"/>
                  <a:gd name="T50" fmla="*/ 31 w 31"/>
                  <a:gd name="T51" fmla="*/ 49 h 4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1" h="49">
                    <a:moveTo>
                      <a:pt x="25" y="49"/>
                    </a:moveTo>
                    <a:lnTo>
                      <a:pt x="16" y="40"/>
                    </a:lnTo>
                    <a:lnTo>
                      <a:pt x="6" y="31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13" y="0"/>
                    </a:lnTo>
                    <a:lnTo>
                      <a:pt x="16" y="6"/>
                    </a:lnTo>
                    <a:lnTo>
                      <a:pt x="16" y="28"/>
                    </a:lnTo>
                    <a:lnTo>
                      <a:pt x="22" y="37"/>
                    </a:lnTo>
                    <a:lnTo>
                      <a:pt x="25" y="40"/>
                    </a:lnTo>
                    <a:lnTo>
                      <a:pt x="31" y="43"/>
                    </a:lnTo>
                    <a:lnTo>
                      <a:pt x="31" y="49"/>
                    </a:lnTo>
                    <a:lnTo>
                      <a:pt x="25" y="49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27" name="Freeform 189"/>
              <p:cNvSpPr>
                <a:spLocks/>
              </p:cNvSpPr>
              <p:nvPr/>
            </p:nvSpPr>
            <p:spPr bwMode="auto">
              <a:xfrm>
                <a:off x="2863" y="1265"/>
                <a:ext cx="92" cy="93"/>
              </a:xfrm>
              <a:custGeom>
                <a:avLst/>
                <a:gdLst>
                  <a:gd name="T0" fmla="*/ 89 w 92"/>
                  <a:gd name="T1" fmla="*/ 6 h 93"/>
                  <a:gd name="T2" fmla="*/ 80 w 92"/>
                  <a:gd name="T3" fmla="*/ 12 h 93"/>
                  <a:gd name="T4" fmla="*/ 77 w 92"/>
                  <a:gd name="T5" fmla="*/ 15 h 93"/>
                  <a:gd name="T6" fmla="*/ 71 w 92"/>
                  <a:gd name="T7" fmla="*/ 18 h 93"/>
                  <a:gd name="T8" fmla="*/ 65 w 92"/>
                  <a:gd name="T9" fmla="*/ 25 h 93"/>
                  <a:gd name="T10" fmla="*/ 55 w 92"/>
                  <a:gd name="T11" fmla="*/ 25 h 93"/>
                  <a:gd name="T12" fmla="*/ 37 w 92"/>
                  <a:gd name="T13" fmla="*/ 28 h 93"/>
                  <a:gd name="T14" fmla="*/ 28 w 92"/>
                  <a:gd name="T15" fmla="*/ 25 h 93"/>
                  <a:gd name="T16" fmla="*/ 18 w 92"/>
                  <a:gd name="T17" fmla="*/ 22 h 93"/>
                  <a:gd name="T18" fmla="*/ 12 w 92"/>
                  <a:gd name="T19" fmla="*/ 46 h 93"/>
                  <a:gd name="T20" fmla="*/ 12 w 92"/>
                  <a:gd name="T21" fmla="*/ 65 h 93"/>
                  <a:gd name="T22" fmla="*/ 15 w 92"/>
                  <a:gd name="T23" fmla="*/ 71 h 93"/>
                  <a:gd name="T24" fmla="*/ 21 w 92"/>
                  <a:gd name="T25" fmla="*/ 80 h 93"/>
                  <a:gd name="T26" fmla="*/ 40 w 92"/>
                  <a:gd name="T27" fmla="*/ 86 h 93"/>
                  <a:gd name="T28" fmla="*/ 58 w 92"/>
                  <a:gd name="T29" fmla="*/ 86 h 93"/>
                  <a:gd name="T30" fmla="*/ 61 w 92"/>
                  <a:gd name="T31" fmla="*/ 89 h 93"/>
                  <a:gd name="T32" fmla="*/ 58 w 92"/>
                  <a:gd name="T33" fmla="*/ 89 h 93"/>
                  <a:gd name="T34" fmla="*/ 37 w 92"/>
                  <a:gd name="T35" fmla="*/ 93 h 93"/>
                  <a:gd name="T36" fmla="*/ 15 w 92"/>
                  <a:gd name="T37" fmla="*/ 89 h 93"/>
                  <a:gd name="T38" fmla="*/ 6 w 92"/>
                  <a:gd name="T39" fmla="*/ 77 h 93"/>
                  <a:gd name="T40" fmla="*/ 3 w 92"/>
                  <a:gd name="T41" fmla="*/ 68 h 93"/>
                  <a:gd name="T42" fmla="*/ 0 w 92"/>
                  <a:gd name="T43" fmla="*/ 43 h 93"/>
                  <a:gd name="T44" fmla="*/ 3 w 92"/>
                  <a:gd name="T45" fmla="*/ 37 h 93"/>
                  <a:gd name="T46" fmla="*/ 6 w 92"/>
                  <a:gd name="T47" fmla="*/ 31 h 93"/>
                  <a:gd name="T48" fmla="*/ 12 w 92"/>
                  <a:gd name="T49" fmla="*/ 18 h 93"/>
                  <a:gd name="T50" fmla="*/ 15 w 92"/>
                  <a:gd name="T51" fmla="*/ 15 h 93"/>
                  <a:gd name="T52" fmla="*/ 40 w 92"/>
                  <a:gd name="T53" fmla="*/ 15 h 93"/>
                  <a:gd name="T54" fmla="*/ 52 w 92"/>
                  <a:gd name="T55" fmla="*/ 15 h 93"/>
                  <a:gd name="T56" fmla="*/ 65 w 92"/>
                  <a:gd name="T57" fmla="*/ 12 h 93"/>
                  <a:gd name="T58" fmla="*/ 77 w 92"/>
                  <a:gd name="T59" fmla="*/ 6 h 93"/>
                  <a:gd name="T60" fmla="*/ 89 w 92"/>
                  <a:gd name="T61" fmla="*/ 0 h 93"/>
                  <a:gd name="T62" fmla="*/ 92 w 92"/>
                  <a:gd name="T63" fmla="*/ 3 h 93"/>
                  <a:gd name="T64" fmla="*/ 89 w 92"/>
                  <a:gd name="T65" fmla="*/ 6 h 93"/>
                  <a:gd name="T66" fmla="*/ 89 w 92"/>
                  <a:gd name="T67" fmla="*/ 6 h 93"/>
                  <a:gd name="T68" fmla="*/ 89 w 92"/>
                  <a:gd name="T69" fmla="*/ 6 h 9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92"/>
                  <a:gd name="T106" fmla="*/ 0 h 93"/>
                  <a:gd name="T107" fmla="*/ 92 w 92"/>
                  <a:gd name="T108" fmla="*/ 93 h 9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92" h="93">
                    <a:moveTo>
                      <a:pt x="89" y="6"/>
                    </a:moveTo>
                    <a:lnTo>
                      <a:pt x="80" y="12"/>
                    </a:lnTo>
                    <a:lnTo>
                      <a:pt x="77" y="15"/>
                    </a:lnTo>
                    <a:lnTo>
                      <a:pt x="71" y="18"/>
                    </a:lnTo>
                    <a:lnTo>
                      <a:pt x="65" y="25"/>
                    </a:lnTo>
                    <a:lnTo>
                      <a:pt x="55" y="25"/>
                    </a:lnTo>
                    <a:lnTo>
                      <a:pt x="37" y="28"/>
                    </a:lnTo>
                    <a:lnTo>
                      <a:pt x="28" y="25"/>
                    </a:lnTo>
                    <a:lnTo>
                      <a:pt x="18" y="22"/>
                    </a:lnTo>
                    <a:lnTo>
                      <a:pt x="12" y="46"/>
                    </a:lnTo>
                    <a:lnTo>
                      <a:pt x="12" y="65"/>
                    </a:lnTo>
                    <a:lnTo>
                      <a:pt x="15" y="71"/>
                    </a:lnTo>
                    <a:lnTo>
                      <a:pt x="21" y="80"/>
                    </a:lnTo>
                    <a:lnTo>
                      <a:pt x="40" y="86"/>
                    </a:lnTo>
                    <a:lnTo>
                      <a:pt x="58" y="86"/>
                    </a:lnTo>
                    <a:lnTo>
                      <a:pt x="61" y="89"/>
                    </a:lnTo>
                    <a:lnTo>
                      <a:pt x="58" y="89"/>
                    </a:lnTo>
                    <a:lnTo>
                      <a:pt x="37" y="93"/>
                    </a:lnTo>
                    <a:lnTo>
                      <a:pt x="15" y="89"/>
                    </a:lnTo>
                    <a:lnTo>
                      <a:pt x="6" y="77"/>
                    </a:lnTo>
                    <a:lnTo>
                      <a:pt x="3" y="68"/>
                    </a:lnTo>
                    <a:lnTo>
                      <a:pt x="0" y="43"/>
                    </a:lnTo>
                    <a:lnTo>
                      <a:pt x="3" y="37"/>
                    </a:lnTo>
                    <a:lnTo>
                      <a:pt x="6" y="31"/>
                    </a:lnTo>
                    <a:lnTo>
                      <a:pt x="12" y="18"/>
                    </a:lnTo>
                    <a:lnTo>
                      <a:pt x="15" y="15"/>
                    </a:lnTo>
                    <a:lnTo>
                      <a:pt x="40" y="15"/>
                    </a:lnTo>
                    <a:lnTo>
                      <a:pt x="52" y="15"/>
                    </a:lnTo>
                    <a:lnTo>
                      <a:pt x="65" y="12"/>
                    </a:lnTo>
                    <a:lnTo>
                      <a:pt x="77" y="6"/>
                    </a:lnTo>
                    <a:lnTo>
                      <a:pt x="89" y="0"/>
                    </a:lnTo>
                    <a:lnTo>
                      <a:pt x="92" y="3"/>
                    </a:lnTo>
                    <a:lnTo>
                      <a:pt x="89" y="6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28" name="Freeform 190"/>
              <p:cNvSpPr>
                <a:spLocks/>
              </p:cNvSpPr>
              <p:nvPr/>
            </p:nvSpPr>
            <p:spPr bwMode="auto">
              <a:xfrm>
                <a:off x="2863" y="1348"/>
                <a:ext cx="18" cy="53"/>
              </a:xfrm>
              <a:custGeom>
                <a:avLst/>
                <a:gdLst>
                  <a:gd name="T0" fmla="*/ 18 w 18"/>
                  <a:gd name="T1" fmla="*/ 3 h 53"/>
                  <a:gd name="T2" fmla="*/ 12 w 18"/>
                  <a:gd name="T3" fmla="*/ 40 h 53"/>
                  <a:gd name="T4" fmla="*/ 9 w 18"/>
                  <a:gd name="T5" fmla="*/ 50 h 53"/>
                  <a:gd name="T6" fmla="*/ 6 w 18"/>
                  <a:gd name="T7" fmla="*/ 53 h 53"/>
                  <a:gd name="T8" fmla="*/ 3 w 18"/>
                  <a:gd name="T9" fmla="*/ 53 h 53"/>
                  <a:gd name="T10" fmla="*/ 0 w 18"/>
                  <a:gd name="T11" fmla="*/ 47 h 53"/>
                  <a:gd name="T12" fmla="*/ 3 w 18"/>
                  <a:gd name="T13" fmla="*/ 34 h 53"/>
                  <a:gd name="T14" fmla="*/ 12 w 18"/>
                  <a:gd name="T15" fmla="*/ 3 h 53"/>
                  <a:gd name="T16" fmla="*/ 12 w 18"/>
                  <a:gd name="T17" fmla="*/ 0 h 53"/>
                  <a:gd name="T18" fmla="*/ 15 w 18"/>
                  <a:gd name="T19" fmla="*/ 0 h 53"/>
                  <a:gd name="T20" fmla="*/ 18 w 18"/>
                  <a:gd name="T21" fmla="*/ 3 h 53"/>
                  <a:gd name="T22" fmla="*/ 18 w 18"/>
                  <a:gd name="T23" fmla="*/ 3 h 53"/>
                  <a:gd name="T24" fmla="*/ 18 w 18"/>
                  <a:gd name="T25" fmla="*/ 3 h 5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8"/>
                  <a:gd name="T40" fmla="*/ 0 h 53"/>
                  <a:gd name="T41" fmla="*/ 18 w 18"/>
                  <a:gd name="T42" fmla="*/ 53 h 5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8" h="53">
                    <a:moveTo>
                      <a:pt x="18" y="3"/>
                    </a:moveTo>
                    <a:lnTo>
                      <a:pt x="12" y="40"/>
                    </a:lnTo>
                    <a:lnTo>
                      <a:pt x="9" y="50"/>
                    </a:lnTo>
                    <a:lnTo>
                      <a:pt x="6" y="53"/>
                    </a:lnTo>
                    <a:lnTo>
                      <a:pt x="3" y="53"/>
                    </a:lnTo>
                    <a:lnTo>
                      <a:pt x="0" y="47"/>
                    </a:lnTo>
                    <a:lnTo>
                      <a:pt x="3" y="34"/>
                    </a:lnTo>
                    <a:lnTo>
                      <a:pt x="12" y="3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8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29" name="Freeform 191"/>
              <p:cNvSpPr>
                <a:spLocks/>
              </p:cNvSpPr>
              <p:nvPr/>
            </p:nvSpPr>
            <p:spPr bwMode="auto">
              <a:xfrm>
                <a:off x="2983" y="1027"/>
                <a:ext cx="47" cy="195"/>
              </a:xfrm>
              <a:custGeom>
                <a:avLst/>
                <a:gdLst>
                  <a:gd name="T0" fmla="*/ 34 w 47"/>
                  <a:gd name="T1" fmla="*/ 3 h 195"/>
                  <a:gd name="T2" fmla="*/ 47 w 47"/>
                  <a:gd name="T3" fmla="*/ 65 h 195"/>
                  <a:gd name="T4" fmla="*/ 34 w 47"/>
                  <a:gd name="T5" fmla="*/ 93 h 195"/>
                  <a:gd name="T6" fmla="*/ 31 w 47"/>
                  <a:gd name="T7" fmla="*/ 99 h 195"/>
                  <a:gd name="T8" fmla="*/ 28 w 47"/>
                  <a:gd name="T9" fmla="*/ 105 h 195"/>
                  <a:gd name="T10" fmla="*/ 22 w 47"/>
                  <a:gd name="T11" fmla="*/ 117 h 195"/>
                  <a:gd name="T12" fmla="*/ 9 w 47"/>
                  <a:gd name="T13" fmla="*/ 148 h 195"/>
                  <a:gd name="T14" fmla="*/ 9 w 47"/>
                  <a:gd name="T15" fmla="*/ 161 h 195"/>
                  <a:gd name="T16" fmla="*/ 6 w 47"/>
                  <a:gd name="T17" fmla="*/ 179 h 195"/>
                  <a:gd name="T18" fmla="*/ 3 w 47"/>
                  <a:gd name="T19" fmla="*/ 195 h 195"/>
                  <a:gd name="T20" fmla="*/ 0 w 47"/>
                  <a:gd name="T21" fmla="*/ 195 h 195"/>
                  <a:gd name="T22" fmla="*/ 0 w 47"/>
                  <a:gd name="T23" fmla="*/ 179 h 195"/>
                  <a:gd name="T24" fmla="*/ 0 w 47"/>
                  <a:gd name="T25" fmla="*/ 161 h 195"/>
                  <a:gd name="T26" fmla="*/ 0 w 47"/>
                  <a:gd name="T27" fmla="*/ 148 h 195"/>
                  <a:gd name="T28" fmla="*/ 3 w 47"/>
                  <a:gd name="T29" fmla="*/ 139 h 195"/>
                  <a:gd name="T30" fmla="*/ 6 w 47"/>
                  <a:gd name="T31" fmla="*/ 130 h 195"/>
                  <a:gd name="T32" fmla="*/ 13 w 47"/>
                  <a:gd name="T33" fmla="*/ 111 h 195"/>
                  <a:gd name="T34" fmla="*/ 22 w 47"/>
                  <a:gd name="T35" fmla="*/ 86 h 195"/>
                  <a:gd name="T36" fmla="*/ 28 w 47"/>
                  <a:gd name="T37" fmla="*/ 71 h 195"/>
                  <a:gd name="T38" fmla="*/ 31 w 47"/>
                  <a:gd name="T39" fmla="*/ 65 h 195"/>
                  <a:gd name="T40" fmla="*/ 37 w 47"/>
                  <a:gd name="T41" fmla="*/ 59 h 195"/>
                  <a:gd name="T42" fmla="*/ 40 w 47"/>
                  <a:gd name="T43" fmla="*/ 43 h 195"/>
                  <a:gd name="T44" fmla="*/ 37 w 47"/>
                  <a:gd name="T45" fmla="*/ 31 h 195"/>
                  <a:gd name="T46" fmla="*/ 34 w 47"/>
                  <a:gd name="T47" fmla="*/ 19 h 195"/>
                  <a:gd name="T48" fmla="*/ 31 w 47"/>
                  <a:gd name="T49" fmla="*/ 3 h 195"/>
                  <a:gd name="T50" fmla="*/ 31 w 47"/>
                  <a:gd name="T51" fmla="*/ 0 h 195"/>
                  <a:gd name="T52" fmla="*/ 34 w 47"/>
                  <a:gd name="T53" fmla="*/ 3 h 195"/>
                  <a:gd name="T54" fmla="*/ 34 w 47"/>
                  <a:gd name="T55" fmla="*/ 3 h 195"/>
                  <a:gd name="T56" fmla="*/ 34 w 47"/>
                  <a:gd name="T57" fmla="*/ 3 h 19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47"/>
                  <a:gd name="T88" fmla="*/ 0 h 195"/>
                  <a:gd name="T89" fmla="*/ 47 w 47"/>
                  <a:gd name="T90" fmla="*/ 195 h 195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47" h="195">
                    <a:moveTo>
                      <a:pt x="34" y="3"/>
                    </a:moveTo>
                    <a:lnTo>
                      <a:pt x="47" y="65"/>
                    </a:lnTo>
                    <a:lnTo>
                      <a:pt x="34" y="93"/>
                    </a:lnTo>
                    <a:lnTo>
                      <a:pt x="31" y="99"/>
                    </a:lnTo>
                    <a:lnTo>
                      <a:pt x="28" y="105"/>
                    </a:lnTo>
                    <a:lnTo>
                      <a:pt x="22" y="117"/>
                    </a:lnTo>
                    <a:lnTo>
                      <a:pt x="9" y="148"/>
                    </a:lnTo>
                    <a:lnTo>
                      <a:pt x="9" y="161"/>
                    </a:lnTo>
                    <a:lnTo>
                      <a:pt x="6" y="179"/>
                    </a:lnTo>
                    <a:lnTo>
                      <a:pt x="3" y="195"/>
                    </a:lnTo>
                    <a:lnTo>
                      <a:pt x="0" y="195"/>
                    </a:lnTo>
                    <a:lnTo>
                      <a:pt x="0" y="179"/>
                    </a:lnTo>
                    <a:lnTo>
                      <a:pt x="0" y="161"/>
                    </a:lnTo>
                    <a:lnTo>
                      <a:pt x="0" y="148"/>
                    </a:lnTo>
                    <a:lnTo>
                      <a:pt x="3" y="139"/>
                    </a:lnTo>
                    <a:lnTo>
                      <a:pt x="6" y="130"/>
                    </a:lnTo>
                    <a:lnTo>
                      <a:pt x="13" y="111"/>
                    </a:lnTo>
                    <a:lnTo>
                      <a:pt x="22" y="86"/>
                    </a:lnTo>
                    <a:lnTo>
                      <a:pt x="28" y="71"/>
                    </a:lnTo>
                    <a:lnTo>
                      <a:pt x="31" y="65"/>
                    </a:lnTo>
                    <a:lnTo>
                      <a:pt x="37" y="59"/>
                    </a:lnTo>
                    <a:lnTo>
                      <a:pt x="40" y="43"/>
                    </a:lnTo>
                    <a:lnTo>
                      <a:pt x="37" y="31"/>
                    </a:lnTo>
                    <a:lnTo>
                      <a:pt x="34" y="19"/>
                    </a:lnTo>
                    <a:lnTo>
                      <a:pt x="31" y="3"/>
                    </a:lnTo>
                    <a:lnTo>
                      <a:pt x="31" y="0"/>
                    </a:lnTo>
                    <a:lnTo>
                      <a:pt x="34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30" name="Freeform 192"/>
              <p:cNvSpPr>
                <a:spLocks/>
              </p:cNvSpPr>
              <p:nvPr/>
            </p:nvSpPr>
            <p:spPr bwMode="auto">
              <a:xfrm>
                <a:off x="2711" y="1120"/>
                <a:ext cx="102" cy="191"/>
              </a:xfrm>
              <a:custGeom>
                <a:avLst/>
                <a:gdLst>
                  <a:gd name="T0" fmla="*/ 3 w 102"/>
                  <a:gd name="T1" fmla="*/ 0 h 191"/>
                  <a:gd name="T2" fmla="*/ 16 w 102"/>
                  <a:gd name="T3" fmla="*/ 12 h 191"/>
                  <a:gd name="T4" fmla="*/ 22 w 102"/>
                  <a:gd name="T5" fmla="*/ 24 h 191"/>
                  <a:gd name="T6" fmla="*/ 25 w 102"/>
                  <a:gd name="T7" fmla="*/ 40 h 191"/>
                  <a:gd name="T8" fmla="*/ 28 w 102"/>
                  <a:gd name="T9" fmla="*/ 49 h 191"/>
                  <a:gd name="T10" fmla="*/ 31 w 102"/>
                  <a:gd name="T11" fmla="*/ 55 h 191"/>
                  <a:gd name="T12" fmla="*/ 44 w 102"/>
                  <a:gd name="T13" fmla="*/ 89 h 191"/>
                  <a:gd name="T14" fmla="*/ 50 w 102"/>
                  <a:gd name="T15" fmla="*/ 105 h 191"/>
                  <a:gd name="T16" fmla="*/ 59 w 102"/>
                  <a:gd name="T17" fmla="*/ 117 h 191"/>
                  <a:gd name="T18" fmla="*/ 65 w 102"/>
                  <a:gd name="T19" fmla="*/ 126 h 191"/>
                  <a:gd name="T20" fmla="*/ 68 w 102"/>
                  <a:gd name="T21" fmla="*/ 133 h 191"/>
                  <a:gd name="T22" fmla="*/ 74 w 102"/>
                  <a:gd name="T23" fmla="*/ 142 h 191"/>
                  <a:gd name="T24" fmla="*/ 81 w 102"/>
                  <a:gd name="T25" fmla="*/ 148 h 191"/>
                  <a:gd name="T26" fmla="*/ 96 w 102"/>
                  <a:gd name="T27" fmla="*/ 163 h 191"/>
                  <a:gd name="T28" fmla="*/ 99 w 102"/>
                  <a:gd name="T29" fmla="*/ 176 h 191"/>
                  <a:gd name="T30" fmla="*/ 102 w 102"/>
                  <a:gd name="T31" fmla="*/ 188 h 191"/>
                  <a:gd name="T32" fmla="*/ 102 w 102"/>
                  <a:gd name="T33" fmla="*/ 191 h 191"/>
                  <a:gd name="T34" fmla="*/ 99 w 102"/>
                  <a:gd name="T35" fmla="*/ 188 h 191"/>
                  <a:gd name="T36" fmla="*/ 96 w 102"/>
                  <a:gd name="T37" fmla="*/ 179 h 191"/>
                  <a:gd name="T38" fmla="*/ 87 w 102"/>
                  <a:gd name="T39" fmla="*/ 170 h 191"/>
                  <a:gd name="T40" fmla="*/ 78 w 102"/>
                  <a:gd name="T41" fmla="*/ 154 h 191"/>
                  <a:gd name="T42" fmla="*/ 53 w 102"/>
                  <a:gd name="T43" fmla="*/ 123 h 191"/>
                  <a:gd name="T44" fmla="*/ 47 w 102"/>
                  <a:gd name="T45" fmla="*/ 114 h 191"/>
                  <a:gd name="T46" fmla="*/ 44 w 102"/>
                  <a:gd name="T47" fmla="*/ 108 h 191"/>
                  <a:gd name="T48" fmla="*/ 34 w 102"/>
                  <a:gd name="T49" fmla="*/ 95 h 191"/>
                  <a:gd name="T50" fmla="*/ 22 w 102"/>
                  <a:gd name="T51" fmla="*/ 61 h 191"/>
                  <a:gd name="T52" fmla="*/ 16 w 102"/>
                  <a:gd name="T53" fmla="*/ 46 h 191"/>
                  <a:gd name="T54" fmla="*/ 16 w 102"/>
                  <a:gd name="T55" fmla="*/ 27 h 191"/>
                  <a:gd name="T56" fmla="*/ 13 w 102"/>
                  <a:gd name="T57" fmla="*/ 15 h 191"/>
                  <a:gd name="T58" fmla="*/ 10 w 102"/>
                  <a:gd name="T59" fmla="*/ 9 h 191"/>
                  <a:gd name="T60" fmla="*/ 0 w 102"/>
                  <a:gd name="T61" fmla="*/ 6 h 191"/>
                  <a:gd name="T62" fmla="*/ 0 w 102"/>
                  <a:gd name="T63" fmla="*/ 3 h 191"/>
                  <a:gd name="T64" fmla="*/ 3 w 102"/>
                  <a:gd name="T65" fmla="*/ 0 h 191"/>
                  <a:gd name="T66" fmla="*/ 3 w 102"/>
                  <a:gd name="T67" fmla="*/ 0 h 191"/>
                  <a:gd name="T68" fmla="*/ 3 w 102"/>
                  <a:gd name="T69" fmla="*/ 0 h 19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02"/>
                  <a:gd name="T106" fmla="*/ 0 h 191"/>
                  <a:gd name="T107" fmla="*/ 102 w 102"/>
                  <a:gd name="T108" fmla="*/ 191 h 19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02" h="191">
                    <a:moveTo>
                      <a:pt x="3" y="0"/>
                    </a:moveTo>
                    <a:lnTo>
                      <a:pt x="16" y="12"/>
                    </a:lnTo>
                    <a:lnTo>
                      <a:pt x="22" y="24"/>
                    </a:lnTo>
                    <a:lnTo>
                      <a:pt x="25" y="40"/>
                    </a:lnTo>
                    <a:lnTo>
                      <a:pt x="28" y="49"/>
                    </a:lnTo>
                    <a:lnTo>
                      <a:pt x="31" y="55"/>
                    </a:lnTo>
                    <a:lnTo>
                      <a:pt x="44" y="89"/>
                    </a:lnTo>
                    <a:lnTo>
                      <a:pt x="50" y="105"/>
                    </a:lnTo>
                    <a:lnTo>
                      <a:pt x="59" y="117"/>
                    </a:lnTo>
                    <a:lnTo>
                      <a:pt x="65" y="126"/>
                    </a:lnTo>
                    <a:lnTo>
                      <a:pt x="68" y="133"/>
                    </a:lnTo>
                    <a:lnTo>
                      <a:pt x="74" y="142"/>
                    </a:lnTo>
                    <a:lnTo>
                      <a:pt x="81" y="148"/>
                    </a:lnTo>
                    <a:lnTo>
                      <a:pt x="96" y="163"/>
                    </a:lnTo>
                    <a:lnTo>
                      <a:pt x="99" y="176"/>
                    </a:lnTo>
                    <a:lnTo>
                      <a:pt x="102" y="188"/>
                    </a:lnTo>
                    <a:lnTo>
                      <a:pt x="102" y="191"/>
                    </a:lnTo>
                    <a:lnTo>
                      <a:pt x="99" y="188"/>
                    </a:lnTo>
                    <a:lnTo>
                      <a:pt x="96" y="179"/>
                    </a:lnTo>
                    <a:lnTo>
                      <a:pt x="87" y="170"/>
                    </a:lnTo>
                    <a:lnTo>
                      <a:pt x="78" y="154"/>
                    </a:lnTo>
                    <a:lnTo>
                      <a:pt x="53" y="123"/>
                    </a:lnTo>
                    <a:lnTo>
                      <a:pt x="47" y="114"/>
                    </a:lnTo>
                    <a:lnTo>
                      <a:pt x="44" y="108"/>
                    </a:lnTo>
                    <a:lnTo>
                      <a:pt x="34" y="95"/>
                    </a:lnTo>
                    <a:lnTo>
                      <a:pt x="22" y="61"/>
                    </a:lnTo>
                    <a:lnTo>
                      <a:pt x="16" y="46"/>
                    </a:lnTo>
                    <a:lnTo>
                      <a:pt x="16" y="27"/>
                    </a:lnTo>
                    <a:lnTo>
                      <a:pt x="13" y="15"/>
                    </a:lnTo>
                    <a:lnTo>
                      <a:pt x="10" y="9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31" name="Freeform 193"/>
              <p:cNvSpPr>
                <a:spLocks/>
              </p:cNvSpPr>
              <p:nvPr/>
            </p:nvSpPr>
            <p:spPr bwMode="auto">
              <a:xfrm>
                <a:off x="2668" y="1083"/>
                <a:ext cx="53" cy="160"/>
              </a:xfrm>
              <a:custGeom>
                <a:avLst/>
                <a:gdLst>
                  <a:gd name="T0" fmla="*/ 12 w 53"/>
                  <a:gd name="T1" fmla="*/ 0 h 160"/>
                  <a:gd name="T2" fmla="*/ 31 w 53"/>
                  <a:gd name="T3" fmla="*/ 9 h 160"/>
                  <a:gd name="T4" fmla="*/ 34 w 53"/>
                  <a:gd name="T5" fmla="*/ 21 h 160"/>
                  <a:gd name="T6" fmla="*/ 31 w 53"/>
                  <a:gd name="T7" fmla="*/ 37 h 160"/>
                  <a:gd name="T8" fmla="*/ 28 w 53"/>
                  <a:gd name="T9" fmla="*/ 46 h 160"/>
                  <a:gd name="T10" fmla="*/ 25 w 53"/>
                  <a:gd name="T11" fmla="*/ 55 h 160"/>
                  <a:gd name="T12" fmla="*/ 16 w 53"/>
                  <a:gd name="T13" fmla="*/ 74 h 160"/>
                  <a:gd name="T14" fmla="*/ 12 w 53"/>
                  <a:gd name="T15" fmla="*/ 89 h 160"/>
                  <a:gd name="T16" fmla="*/ 16 w 53"/>
                  <a:gd name="T17" fmla="*/ 98 h 160"/>
                  <a:gd name="T18" fmla="*/ 19 w 53"/>
                  <a:gd name="T19" fmla="*/ 108 h 160"/>
                  <a:gd name="T20" fmla="*/ 25 w 53"/>
                  <a:gd name="T21" fmla="*/ 117 h 160"/>
                  <a:gd name="T22" fmla="*/ 34 w 53"/>
                  <a:gd name="T23" fmla="*/ 123 h 160"/>
                  <a:gd name="T24" fmla="*/ 46 w 53"/>
                  <a:gd name="T25" fmla="*/ 139 h 160"/>
                  <a:gd name="T26" fmla="*/ 53 w 53"/>
                  <a:gd name="T27" fmla="*/ 157 h 160"/>
                  <a:gd name="T28" fmla="*/ 53 w 53"/>
                  <a:gd name="T29" fmla="*/ 160 h 160"/>
                  <a:gd name="T30" fmla="*/ 46 w 53"/>
                  <a:gd name="T31" fmla="*/ 160 h 160"/>
                  <a:gd name="T32" fmla="*/ 43 w 53"/>
                  <a:gd name="T33" fmla="*/ 154 h 160"/>
                  <a:gd name="T34" fmla="*/ 37 w 53"/>
                  <a:gd name="T35" fmla="*/ 148 h 160"/>
                  <a:gd name="T36" fmla="*/ 28 w 53"/>
                  <a:gd name="T37" fmla="*/ 139 h 160"/>
                  <a:gd name="T38" fmla="*/ 22 w 53"/>
                  <a:gd name="T39" fmla="*/ 132 h 160"/>
                  <a:gd name="T40" fmla="*/ 6 w 53"/>
                  <a:gd name="T41" fmla="*/ 114 h 160"/>
                  <a:gd name="T42" fmla="*/ 0 w 53"/>
                  <a:gd name="T43" fmla="*/ 95 h 160"/>
                  <a:gd name="T44" fmla="*/ 3 w 53"/>
                  <a:gd name="T45" fmla="*/ 86 h 160"/>
                  <a:gd name="T46" fmla="*/ 6 w 53"/>
                  <a:gd name="T47" fmla="*/ 77 h 160"/>
                  <a:gd name="T48" fmla="*/ 9 w 53"/>
                  <a:gd name="T49" fmla="*/ 68 h 160"/>
                  <a:gd name="T50" fmla="*/ 12 w 53"/>
                  <a:gd name="T51" fmla="*/ 58 h 160"/>
                  <a:gd name="T52" fmla="*/ 22 w 53"/>
                  <a:gd name="T53" fmla="*/ 34 h 160"/>
                  <a:gd name="T54" fmla="*/ 25 w 53"/>
                  <a:gd name="T55" fmla="*/ 15 h 160"/>
                  <a:gd name="T56" fmla="*/ 19 w 53"/>
                  <a:gd name="T57" fmla="*/ 9 h 160"/>
                  <a:gd name="T58" fmla="*/ 12 w 53"/>
                  <a:gd name="T59" fmla="*/ 3 h 160"/>
                  <a:gd name="T60" fmla="*/ 9 w 53"/>
                  <a:gd name="T61" fmla="*/ 0 h 160"/>
                  <a:gd name="T62" fmla="*/ 12 w 53"/>
                  <a:gd name="T63" fmla="*/ 0 h 160"/>
                  <a:gd name="T64" fmla="*/ 12 w 53"/>
                  <a:gd name="T65" fmla="*/ 0 h 160"/>
                  <a:gd name="T66" fmla="*/ 12 w 53"/>
                  <a:gd name="T67" fmla="*/ 0 h 1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3"/>
                  <a:gd name="T103" fmla="*/ 0 h 160"/>
                  <a:gd name="T104" fmla="*/ 53 w 53"/>
                  <a:gd name="T105" fmla="*/ 160 h 16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3" h="160">
                    <a:moveTo>
                      <a:pt x="12" y="0"/>
                    </a:moveTo>
                    <a:lnTo>
                      <a:pt x="31" y="9"/>
                    </a:lnTo>
                    <a:lnTo>
                      <a:pt x="34" y="21"/>
                    </a:lnTo>
                    <a:lnTo>
                      <a:pt x="31" y="37"/>
                    </a:lnTo>
                    <a:lnTo>
                      <a:pt x="28" y="46"/>
                    </a:lnTo>
                    <a:lnTo>
                      <a:pt x="25" y="55"/>
                    </a:lnTo>
                    <a:lnTo>
                      <a:pt x="16" y="74"/>
                    </a:lnTo>
                    <a:lnTo>
                      <a:pt x="12" y="89"/>
                    </a:lnTo>
                    <a:lnTo>
                      <a:pt x="16" y="98"/>
                    </a:lnTo>
                    <a:lnTo>
                      <a:pt x="19" y="108"/>
                    </a:lnTo>
                    <a:lnTo>
                      <a:pt x="25" y="117"/>
                    </a:lnTo>
                    <a:lnTo>
                      <a:pt x="34" y="123"/>
                    </a:lnTo>
                    <a:lnTo>
                      <a:pt x="46" y="139"/>
                    </a:lnTo>
                    <a:lnTo>
                      <a:pt x="53" y="157"/>
                    </a:lnTo>
                    <a:lnTo>
                      <a:pt x="53" y="160"/>
                    </a:lnTo>
                    <a:lnTo>
                      <a:pt x="46" y="160"/>
                    </a:lnTo>
                    <a:lnTo>
                      <a:pt x="43" y="154"/>
                    </a:lnTo>
                    <a:lnTo>
                      <a:pt x="37" y="148"/>
                    </a:lnTo>
                    <a:lnTo>
                      <a:pt x="28" y="139"/>
                    </a:lnTo>
                    <a:lnTo>
                      <a:pt x="22" y="132"/>
                    </a:lnTo>
                    <a:lnTo>
                      <a:pt x="6" y="114"/>
                    </a:lnTo>
                    <a:lnTo>
                      <a:pt x="0" y="95"/>
                    </a:lnTo>
                    <a:lnTo>
                      <a:pt x="3" y="86"/>
                    </a:lnTo>
                    <a:lnTo>
                      <a:pt x="6" y="77"/>
                    </a:lnTo>
                    <a:lnTo>
                      <a:pt x="9" y="68"/>
                    </a:lnTo>
                    <a:lnTo>
                      <a:pt x="12" y="58"/>
                    </a:lnTo>
                    <a:lnTo>
                      <a:pt x="22" y="34"/>
                    </a:lnTo>
                    <a:lnTo>
                      <a:pt x="25" y="15"/>
                    </a:lnTo>
                    <a:lnTo>
                      <a:pt x="19" y="9"/>
                    </a:lnTo>
                    <a:lnTo>
                      <a:pt x="12" y="3"/>
                    </a:lnTo>
                    <a:lnTo>
                      <a:pt x="9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32" name="Freeform 194"/>
              <p:cNvSpPr>
                <a:spLocks/>
              </p:cNvSpPr>
              <p:nvPr/>
            </p:nvSpPr>
            <p:spPr bwMode="auto">
              <a:xfrm>
                <a:off x="2612" y="993"/>
                <a:ext cx="130" cy="250"/>
              </a:xfrm>
              <a:custGeom>
                <a:avLst/>
                <a:gdLst>
                  <a:gd name="T0" fmla="*/ 130 w 130"/>
                  <a:gd name="T1" fmla="*/ 3 h 250"/>
                  <a:gd name="T2" fmla="*/ 112 w 130"/>
                  <a:gd name="T3" fmla="*/ 15 h 250"/>
                  <a:gd name="T4" fmla="*/ 106 w 130"/>
                  <a:gd name="T5" fmla="*/ 25 h 250"/>
                  <a:gd name="T6" fmla="*/ 99 w 130"/>
                  <a:gd name="T7" fmla="*/ 34 h 250"/>
                  <a:gd name="T8" fmla="*/ 93 w 130"/>
                  <a:gd name="T9" fmla="*/ 43 h 250"/>
                  <a:gd name="T10" fmla="*/ 87 w 130"/>
                  <a:gd name="T11" fmla="*/ 53 h 250"/>
                  <a:gd name="T12" fmla="*/ 75 w 130"/>
                  <a:gd name="T13" fmla="*/ 65 h 250"/>
                  <a:gd name="T14" fmla="*/ 68 w 130"/>
                  <a:gd name="T15" fmla="*/ 74 h 250"/>
                  <a:gd name="T16" fmla="*/ 65 w 130"/>
                  <a:gd name="T17" fmla="*/ 77 h 250"/>
                  <a:gd name="T18" fmla="*/ 53 w 130"/>
                  <a:gd name="T19" fmla="*/ 93 h 250"/>
                  <a:gd name="T20" fmla="*/ 50 w 130"/>
                  <a:gd name="T21" fmla="*/ 105 h 250"/>
                  <a:gd name="T22" fmla="*/ 47 w 130"/>
                  <a:gd name="T23" fmla="*/ 111 h 250"/>
                  <a:gd name="T24" fmla="*/ 44 w 130"/>
                  <a:gd name="T25" fmla="*/ 124 h 250"/>
                  <a:gd name="T26" fmla="*/ 41 w 130"/>
                  <a:gd name="T27" fmla="*/ 136 h 250"/>
                  <a:gd name="T28" fmla="*/ 31 w 130"/>
                  <a:gd name="T29" fmla="*/ 158 h 250"/>
                  <a:gd name="T30" fmla="*/ 25 w 130"/>
                  <a:gd name="T31" fmla="*/ 167 h 250"/>
                  <a:gd name="T32" fmla="*/ 22 w 130"/>
                  <a:gd name="T33" fmla="*/ 176 h 250"/>
                  <a:gd name="T34" fmla="*/ 16 w 130"/>
                  <a:gd name="T35" fmla="*/ 192 h 250"/>
                  <a:gd name="T36" fmla="*/ 13 w 130"/>
                  <a:gd name="T37" fmla="*/ 204 h 250"/>
                  <a:gd name="T38" fmla="*/ 13 w 130"/>
                  <a:gd name="T39" fmla="*/ 226 h 250"/>
                  <a:gd name="T40" fmla="*/ 10 w 130"/>
                  <a:gd name="T41" fmla="*/ 238 h 250"/>
                  <a:gd name="T42" fmla="*/ 4 w 130"/>
                  <a:gd name="T43" fmla="*/ 250 h 250"/>
                  <a:gd name="T44" fmla="*/ 0 w 130"/>
                  <a:gd name="T45" fmla="*/ 250 h 250"/>
                  <a:gd name="T46" fmla="*/ 0 w 130"/>
                  <a:gd name="T47" fmla="*/ 247 h 250"/>
                  <a:gd name="T48" fmla="*/ 4 w 130"/>
                  <a:gd name="T49" fmla="*/ 226 h 250"/>
                  <a:gd name="T50" fmla="*/ 7 w 130"/>
                  <a:gd name="T51" fmla="*/ 204 h 250"/>
                  <a:gd name="T52" fmla="*/ 7 w 130"/>
                  <a:gd name="T53" fmla="*/ 192 h 250"/>
                  <a:gd name="T54" fmla="*/ 10 w 130"/>
                  <a:gd name="T55" fmla="*/ 182 h 250"/>
                  <a:gd name="T56" fmla="*/ 13 w 130"/>
                  <a:gd name="T57" fmla="*/ 173 h 250"/>
                  <a:gd name="T58" fmla="*/ 22 w 130"/>
                  <a:gd name="T59" fmla="*/ 154 h 250"/>
                  <a:gd name="T60" fmla="*/ 28 w 130"/>
                  <a:gd name="T61" fmla="*/ 145 h 250"/>
                  <a:gd name="T62" fmla="*/ 34 w 130"/>
                  <a:gd name="T63" fmla="*/ 133 h 250"/>
                  <a:gd name="T64" fmla="*/ 41 w 130"/>
                  <a:gd name="T65" fmla="*/ 111 h 250"/>
                  <a:gd name="T66" fmla="*/ 44 w 130"/>
                  <a:gd name="T67" fmla="*/ 99 h 250"/>
                  <a:gd name="T68" fmla="*/ 50 w 130"/>
                  <a:gd name="T69" fmla="*/ 90 h 250"/>
                  <a:gd name="T70" fmla="*/ 72 w 130"/>
                  <a:gd name="T71" fmla="*/ 65 h 250"/>
                  <a:gd name="T72" fmla="*/ 78 w 130"/>
                  <a:gd name="T73" fmla="*/ 43 h 250"/>
                  <a:gd name="T74" fmla="*/ 90 w 130"/>
                  <a:gd name="T75" fmla="*/ 28 h 250"/>
                  <a:gd name="T76" fmla="*/ 96 w 130"/>
                  <a:gd name="T77" fmla="*/ 19 h 250"/>
                  <a:gd name="T78" fmla="*/ 99 w 130"/>
                  <a:gd name="T79" fmla="*/ 15 h 250"/>
                  <a:gd name="T80" fmla="*/ 106 w 130"/>
                  <a:gd name="T81" fmla="*/ 12 h 250"/>
                  <a:gd name="T82" fmla="*/ 115 w 130"/>
                  <a:gd name="T83" fmla="*/ 6 h 250"/>
                  <a:gd name="T84" fmla="*/ 124 w 130"/>
                  <a:gd name="T85" fmla="*/ 0 h 250"/>
                  <a:gd name="T86" fmla="*/ 130 w 130"/>
                  <a:gd name="T87" fmla="*/ 0 h 250"/>
                  <a:gd name="T88" fmla="*/ 130 w 130"/>
                  <a:gd name="T89" fmla="*/ 3 h 250"/>
                  <a:gd name="T90" fmla="*/ 130 w 130"/>
                  <a:gd name="T91" fmla="*/ 3 h 250"/>
                  <a:gd name="T92" fmla="*/ 130 w 130"/>
                  <a:gd name="T93" fmla="*/ 3 h 25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30"/>
                  <a:gd name="T142" fmla="*/ 0 h 250"/>
                  <a:gd name="T143" fmla="*/ 130 w 130"/>
                  <a:gd name="T144" fmla="*/ 250 h 25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30" h="250">
                    <a:moveTo>
                      <a:pt x="130" y="3"/>
                    </a:moveTo>
                    <a:lnTo>
                      <a:pt x="112" y="15"/>
                    </a:lnTo>
                    <a:lnTo>
                      <a:pt x="106" y="25"/>
                    </a:lnTo>
                    <a:lnTo>
                      <a:pt x="99" y="34"/>
                    </a:lnTo>
                    <a:lnTo>
                      <a:pt x="93" y="43"/>
                    </a:lnTo>
                    <a:lnTo>
                      <a:pt x="87" y="53"/>
                    </a:lnTo>
                    <a:lnTo>
                      <a:pt x="75" y="65"/>
                    </a:lnTo>
                    <a:lnTo>
                      <a:pt x="68" y="74"/>
                    </a:lnTo>
                    <a:lnTo>
                      <a:pt x="65" y="77"/>
                    </a:lnTo>
                    <a:lnTo>
                      <a:pt x="53" y="93"/>
                    </a:lnTo>
                    <a:lnTo>
                      <a:pt x="50" y="105"/>
                    </a:lnTo>
                    <a:lnTo>
                      <a:pt x="47" y="111"/>
                    </a:lnTo>
                    <a:lnTo>
                      <a:pt x="44" y="124"/>
                    </a:lnTo>
                    <a:lnTo>
                      <a:pt x="41" y="136"/>
                    </a:lnTo>
                    <a:lnTo>
                      <a:pt x="31" y="158"/>
                    </a:lnTo>
                    <a:lnTo>
                      <a:pt x="25" y="167"/>
                    </a:lnTo>
                    <a:lnTo>
                      <a:pt x="22" y="176"/>
                    </a:lnTo>
                    <a:lnTo>
                      <a:pt x="16" y="192"/>
                    </a:lnTo>
                    <a:lnTo>
                      <a:pt x="13" y="204"/>
                    </a:lnTo>
                    <a:lnTo>
                      <a:pt x="13" y="226"/>
                    </a:lnTo>
                    <a:lnTo>
                      <a:pt x="10" y="238"/>
                    </a:lnTo>
                    <a:lnTo>
                      <a:pt x="4" y="250"/>
                    </a:lnTo>
                    <a:lnTo>
                      <a:pt x="0" y="250"/>
                    </a:lnTo>
                    <a:lnTo>
                      <a:pt x="0" y="247"/>
                    </a:lnTo>
                    <a:lnTo>
                      <a:pt x="4" y="226"/>
                    </a:lnTo>
                    <a:lnTo>
                      <a:pt x="7" y="204"/>
                    </a:lnTo>
                    <a:lnTo>
                      <a:pt x="7" y="192"/>
                    </a:lnTo>
                    <a:lnTo>
                      <a:pt x="10" y="182"/>
                    </a:lnTo>
                    <a:lnTo>
                      <a:pt x="13" y="173"/>
                    </a:lnTo>
                    <a:lnTo>
                      <a:pt x="22" y="154"/>
                    </a:lnTo>
                    <a:lnTo>
                      <a:pt x="28" y="145"/>
                    </a:lnTo>
                    <a:lnTo>
                      <a:pt x="34" y="133"/>
                    </a:lnTo>
                    <a:lnTo>
                      <a:pt x="41" y="111"/>
                    </a:lnTo>
                    <a:lnTo>
                      <a:pt x="44" y="99"/>
                    </a:lnTo>
                    <a:lnTo>
                      <a:pt x="50" y="90"/>
                    </a:lnTo>
                    <a:lnTo>
                      <a:pt x="72" y="65"/>
                    </a:lnTo>
                    <a:lnTo>
                      <a:pt x="78" y="43"/>
                    </a:lnTo>
                    <a:lnTo>
                      <a:pt x="90" y="28"/>
                    </a:lnTo>
                    <a:lnTo>
                      <a:pt x="96" y="19"/>
                    </a:lnTo>
                    <a:lnTo>
                      <a:pt x="99" y="15"/>
                    </a:lnTo>
                    <a:lnTo>
                      <a:pt x="106" y="12"/>
                    </a:lnTo>
                    <a:lnTo>
                      <a:pt x="115" y="6"/>
                    </a:lnTo>
                    <a:lnTo>
                      <a:pt x="124" y="0"/>
                    </a:lnTo>
                    <a:lnTo>
                      <a:pt x="130" y="0"/>
                    </a:lnTo>
                    <a:lnTo>
                      <a:pt x="130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33" name="Freeform 195"/>
              <p:cNvSpPr>
                <a:spLocks/>
              </p:cNvSpPr>
              <p:nvPr/>
            </p:nvSpPr>
            <p:spPr bwMode="auto">
              <a:xfrm>
                <a:off x="2650" y="1203"/>
                <a:ext cx="37" cy="50"/>
              </a:xfrm>
              <a:custGeom>
                <a:avLst/>
                <a:gdLst>
                  <a:gd name="T0" fmla="*/ 3 w 37"/>
                  <a:gd name="T1" fmla="*/ 0 h 50"/>
                  <a:gd name="T2" fmla="*/ 6 w 37"/>
                  <a:gd name="T3" fmla="*/ 12 h 50"/>
                  <a:gd name="T4" fmla="*/ 9 w 37"/>
                  <a:gd name="T5" fmla="*/ 19 h 50"/>
                  <a:gd name="T6" fmla="*/ 12 w 37"/>
                  <a:gd name="T7" fmla="*/ 28 h 50"/>
                  <a:gd name="T8" fmla="*/ 18 w 37"/>
                  <a:gd name="T9" fmla="*/ 34 h 50"/>
                  <a:gd name="T10" fmla="*/ 21 w 37"/>
                  <a:gd name="T11" fmla="*/ 40 h 50"/>
                  <a:gd name="T12" fmla="*/ 27 w 37"/>
                  <a:gd name="T13" fmla="*/ 43 h 50"/>
                  <a:gd name="T14" fmla="*/ 37 w 37"/>
                  <a:gd name="T15" fmla="*/ 43 h 50"/>
                  <a:gd name="T16" fmla="*/ 37 w 37"/>
                  <a:gd name="T17" fmla="*/ 46 h 50"/>
                  <a:gd name="T18" fmla="*/ 37 w 37"/>
                  <a:gd name="T19" fmla="*/ 50 h 50"/>
                  <a:gd name="T20" fmla="*/ 21 w 37"/>
                  <a:gd name="T21" fmla="*/ 50 h 50"/>
                  <a:gd name="T22" fmla="*/ 12 w 37"/>
                  <a:gd name="T23" fmla="*/ 43 h 50"/>
                  <a:gd name="T24" fmla="*/ 3 w 37"/>
                  <a:gd name="T25" fmla="*/ 34 h 50"/>
                  <a:gd name="T26" fmla="*/ 3 w 37"/>
                  <a:gd name="T27" fmla="*/ 25 h 50"/>
                  <a:gd name="T28" fmla="*/ 0 w 37"/>
                  <a:gd name="T29" fmla="*/ 3 h 50"/>
                  <a:gd name="T30" fmla="*/ 0 w 37"/>
                  <a:gd name="T31" fmla="*/ 0 h 50"/>
                  <a:gd name="T32" fmla="*/ 3 w 37"/>
                  <a:gd name="T33" fmla="*/ 0 h 50"/>
                  <a:gd name="T34" fmla="*/ 3 w 37"/>
                  <a:gd name="T35" fmla="*/ 0 h 50"/>
                  <a:gd name="T36" fmla="*/ 3 w 37"/>
                  <a:gd name="T37" fmla="*/ 0 h 5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7"/>
                  <a:gd name="T58" fmla="*/ 0 h 50"/>
                  <a:gd name="T59" fmla="*/ 37 w 37"/>
                  <a:gd name="T60" fmla="*/ 50 h 5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7" h="50">
                    <a:moveTo>
                      <a:pt x="3" y="0"/>
                    </a:moveTo>
                    <a:lnTo>
                      <a:pt x="6" y="12"/>
                    </a:lnTo>
                    <a:lnTo>
                      <a:pt x="9" y="19"/>
                    </a:lnTo>
                    <a:lnTo>
                      <a:pt x="12" y="28"/>
                    </a:lnTo>
                    <a:lnTo>
                      <a:pt x="18" y="34"/>
                    </a:lnTo>
                    <a:lnTo>
                      <a:pt x="21" y="40"/>
                    </a:lnTo>
                    <a:lnTo>
                      <a:pt x="27" y="43"/>
                    </a:lnTo>
                    <a:lnTo>
                      <a:pt x="37" y="43"/>
                    </a:lnTo>
                    <a:lnTo>
                      <a:pt x="37" y="46"/>
                    </a:lnTo>
                    <a:lnTo>
                      <a:pt x="37" y="50"/>
                    </a:lnTo>
                    <a:lnTo>
                      <a:pt x="21" y="50"/>
                    </a:lnTo>
                    <a:lnTo>
                      <a:pt x="12" y="43"/>
                    </a:lnTo>
                    <a:lnTo>
                      <a:pt x="3" y="34"/>
                    </a:lnTo>
                    <a:lnTo>
                      <a:pt x="3" y="25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34" name="Freeform 196"/>
              <p:cNvSpPr>
                <a:spLocks/>
              </p:cNvSpPr>
              <p:nvPr/>
            </p:nvSpPr>
            <p:spPr bwMode="auto">
              <a:xfrm>
                <a:off x="2711" y="832"/>
                <a:ext cx="118" cy="90"/>
              </a:xfrm>
              <a:custGeom>
                <a:avLst/>
                <a:gdLst>
                  <a:gd name="T0" fmla="*/ 118 w 118"/>
                  <a:gd name="T1" fmla="*/ 3 h 90"/>
                  <a:gd name="T2" fmla="*/ 93 w 118"/>
                  <a:gd name="T3" fmla="*/ 3 h 90"/>
                  <a:gd name="T4" fmla="*/ 71 w 118"/>
                  <a:gd name="T5" fmla="*/ 16 h 90"/>
                  <a:gd name="T6" fmla="*/ 65 w 118"/>
                  <a:gd name="T7" fmla="*/ 22 h 90"/>
                  <a:gd name="T8" fmla="*/ 59 w 118"/>
                  <a:gd name="T9" fmla="*/ 25 h 90"/>
                  <a:gd name="T10" fmla="*/ 56 w 118"/>
                  <a:gd name="T11" fmla="*/ 28 h 90"/>
                  <a:gd name="T12" fmla="*/ 53 w 118"/>
                  <a:gd name="T13" fmla="*/ 31 h 90"/>
                  <a:gd name="T14" fmla="*/ 44 w 118"/>
                  <a:gd name="T15" fmla="*/ 34 h 90"/>
                  <a:gd name="T16" fmla="*/ 34 w 118"/>
                  <a:gd name="T17" fmla="*/ 47 h 90"/>
                  <a:gd name="T18" fmla="*/ 28 w 118"/>
                  <a:gd name="T19" fmla="*/ 56 h 90"/>
                  <a:gd name="T20" fmla="*/ 16 w 118"/>
                  <a:gd name="T21" fmla="*/ 65 h 90"/>
                  <a:gd name="T22" fmla="*/ 13 w 118"/>
                  <a:gd name="T23" fmla="*/ 74 h 90"/>
                  <a:gd name="T24" fmla="*/ 10 w 118"/>
                  <a:gd name="T25" fmla="*/ 81 h 90"/>
                  <a:gd name="T26" fmla="*/ 3 w 118"/>
                  <a:gd name="T27" fmla="*/ 90 h 90"/>
                  <a:gd name="T28" fmla="*/ 0 w 118"/>
                  <a:gd name="T29" fmla="*/ 90 h 90"/>
                  <a:gd name="T30" fmla="*/ 3 w 118"/>
                  <a:gd name="T31" fmla="*/ 78 h 90"/>
                  <a:gd name="T32" fmla="*/ 3 w 118"/>
                  <a:gd name="T33" fmla="*/ 71 h 90"/>
                  <a:gd name="T34" fmla="*/ 10 w 118"/>
                  <a:gd name="T35" fmla="*/ 59 h 90"/>
                  <a:gd name="T36" fmla="*/ 16 w 118"/>
                  <a:gd name="T37" fmla="*/ 53 h 90"/>
                  <a:gd name="T38" fmla="*/ 22 w 118"/>
                  <a:gd name="T39" fmla="*/ 50 h 90"/>
                  <a:gd name="T40" fmla="*/ 37 w 118"/>
                  <a:gd name="T41" fmla="*/ 31 h 90"/>
                  <a:gd name="T42" fmla="*/ 44 w 118"/>
                  <a:gd name="T43" fmla="*/ 25 h 90"/>
                  <a:gd name="T44" fmla="*/ 50 w 118"/>
                  <a:gd name="T45" fmla="*/ 25 h 90"/>
                  <a:gd name="T46" fmla="*/ 56 w 118"/>
                  <a:gd name="T47" fmla="*/ 22 h 90"/>
                  <a:gd name="T48" fmla="*/ 59 w 118"/>
                  <a:gd name="T49" fmla="*/ 16 h 90"/>
                  <a:gd name="T50" fmla="*/ 62 w 118"/>
                  <a:gd name="T51" fmla="*/ 13 h 90"/>
                  <a:gd name="T52" fmla="*/ 68 w 118"/>
                  <a:gd name="T53" fmla="*/ 10 h 90"/>
                  <a:gd name="T54" fmla="*/ 81 w 118"/>
                  <a:gd name="T55" fmla="*/ 3 h 90"/>
                  <a:gd name="T56" fmla="*/ 90 w 118"/>
                  <a:gd name="T57" fmla="*/ 0 h 90"/>
                  <a:gd name="T58" fmla="*/ 118 w 118"/>
                  <a:gd name="T59" fmla="*/ 0 h 90"/>
                  <a:gd name="T60" fmla="*/ 118 w 118"/>
                  <a:gd name="T61" fmla="*/ 0 h 90"/>
                  <a:gd name="T62" fmla="*/ 118 w 118"/>
                  <a:gd name="T63" fmla="*/ 3 h 90"/>
                  <a:gd name="T64" fmla="*/ 118 w 118"/>
                  <a:gd name="T65" fmla="*/ 3 h 90"/>
                  <a:gd name="T66" fmla="*/ 118 w 118"/>
                  <a:gd name="T67" fmla="*/ 3 h 9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18"/>
                  <a:gd name="T103" fmla="*/ 0 h 90"/>
                  <a:gd name="T104" fmla="*/ 118 w 118"/>
                  <a:gd name="T105" fmla="*/ 90 h 9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18" h="90">
                    <a:moveTo>
                      <a:pt x="118" y="3"/>
                    </a:moveTo>
                    <a:lnTo>
                      <a:pt x="93" y="3"/>
                    </a:lnTo>
                    <a:lnTo>
                      <a:pt x="71" y="16"/>
                    </a:lnTo>
                    <a:lnTo>
                      <a:pt x="65" y="22"/>
                    </a:lnTo>
                    <a:lnTo>
                      <a:pt x="59" y="25"/>
                    </a:lnTo>
                    <a:lnTo>
                      <a:pt x="56" y="28"/>
                    </a:lnTo>
                    <a:lnTo>
                      <a:pt x="53" y="31"/>
                    </a:lnTo>
                    <a:lnTo>
                      <a:pt x="44" y="34"/>
                    </a:lnTo>
                    <a:lnTo>
                      <a:pt x="34" y="47"/>
                    </a:lnTo>
                    <a:lnTo>
                      <a:pt x="28" y="56"/>
                    </a:lnTo>
                    <a:lnTo>
                      <a:pt x="16" y="65"/>
                    </a:lnTo>
                    <a:lnTo>
                      <a:pt x="13" y="74"/>
                    </a:lnTo>
                    <a:lnTo>
                      <a:pt x="10" y="81"/>
                    </a:lnTo>
                    <a:lnTo>
                      <a:pt x="3" y="90"/>
                    </a:lnTo>
                    <a:lnTo>
                      <a:pt x="0" y="90"/>
                    </a:lnTo>
                    <a:lnTo>
                      <a:pt x="3" y="78"/>
                    </a:lnTo>
                    <a:lnTo>
                      <a:pt x="3" y="71"/>
                    </a:lnTo>
                    <a:lnTo>
                      <a:pt x="10" y="59"/>
                    </a:lnTo>
                    <a:lnTo>
                      <a:pt x="16" y="53"/>
                    </a:lnTo>
                    <a:lnTo>
                      <a:pt x="22" y="50"/>
                    </a:lnTo>
                    <a:lnTo>
                      <a:pt x="37" y="31"/>
                    </a:lnTo>
                    <a:lnTo>
                      <a:pt x="44" y="25"/>
                    </a:lnTo>
                    <a:lnTo>
                      <a:pt x="50" y="25"/>
                    </a:lnTo>
                    <a:lnTo>
                      <a:pt x="56" y="22"/>
                    </a:lnTo>
                    <a:lnTo>
                      <a:pt x="59" y="16"/>
                    </a:lnTo>
                    <a:lnTo>
                      <a:pt x="62" y="13"/>
                    </a:lnTo>
                    <a:lnTo>
                      <a:pt x="68" y="10"/>
                    </a:lnTo>
                    <a:lnTo>
                      <a:pt x="81" y="3"/>
                    </a:lnTo>
                    <a:lnTo>
                      <a:pt x="90" y="0"/>
                    </a:lnTo>
                    <a:lnTo>
                      <a:pt x="118" y="0"/>
                    </a:lnTo>
                    <a:lnTo>
                      <a:pt x="118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35" name="Freeform 197"/>
              <p:cNvSpPr>
                <a:spLocks/>
              </p:cNvSpPr>
              <p:nvPr/>
            </p:nvSpPr>
            <p:spPr bwMode="auto">
              <a:xfrm>
                <a:off x="2724" y="894"/>
                <a:ext cx="126" cy="53"/>
              </a:xfrm>
              <a:custGeom>
                <a:avLst/>
                <a:gdLst>
                  <a:gd name="T0" fmla="*/ 3 w 126"/>
                  <a:gd name="T1" fmla="*/ 37 h 53"/>
                  <a:gd name="T2" fmla="*/ 6 w 126"/>
                  <a:gd name="T3" fmla="*/ 43 h 53"/>
                  <a:gd name="T4" fmla="*/ 9 w 126"/>
                  <a:gd name="T5" fmla="*/ 46 h 53"/>
                  <a:gd name="T6" fmla="*/ 21 w 126"/>
                  <a:gd name="T7" fmla="*/ 46 h 53"/>
                  <a:gd name="T8" fmla="*/ 43 w 126"/>
                  <a:gd name="T9" fmla="*/ 46 h 53"/>
                  <a:gd name="T10" fmla="*/ 65 w 126"/>
                  <a:gd name="T11" fmla="*/ 40 h 53"/>
                  <a:gd name="T12" fmla="*/ 80 w 126"/>
                  <a:gd name="T13" fmla="*/ 25 h 53"/>
                  <a:gd name="T14" fmla="*/ 89 w 126"/>
                  <a:gd name="T15" fmla="*/ 19 h 53"/>
                  <a:gd name="T16" fmla="*/ 102 w 126"/>
                  <a:gd name="T17" fmla="*/ 16 h 53"/>
                  <a:gd name="T18" fmla="*/ 111 w 126"/>
                  <a:gd name="T19" fmla="*/ 9 h 53"/>
                  <a:gd name="T20" fmla="*/ 114 w 126"/>
                  <a:gd name="T21" fmla="*/ 3 h 53"/>
                  <a:gd name="T22" fmla="*/ 117 w 126"/>
                  <a:gd name="T23" fmla="*/ 0 h 53"/>
                  <a:gd name="T24" fmla="*/ 123 w 126"/>
                  <a:gd name="T25" fmla="*/ 0 h 53"/>
                  <a:gd name="T26" fmla="*/ 126 w 126"/>
                  <a:gd name="T27" fmla="*/ 3 h 53"/>
                  <a:gd name="T28" fmla="*/ 126 w 126"/>
                  <a:gd name="T29" fmla="*/ 6 h 53"/>
                  <a:gd name="T30" fmla="*/ 123 w 126"/>
                  <a:gd name="T31" fmla="*/ 9 h 53"/>
                  <a:gd name="T32" fmla="*/ 114 w 126"/>
                  <a:gd name="T33" fmla="*/ 19 h 53"/>
                  <a:gd name="T34" fmla="*/ 111 w 126"/>
                  <a:gd name="T35" fmla="*/ 22 h 53"/>
                  <a:gd name="T36" fmla="*/ 105 w 126"/>
                  <a:gd name="T37" fmla="*/ 25 h 53"/>
                  <a:gd name="T38" fmla="*/ 86 w 126"/>
                  <a:gd name="T39" fmla="*/ 31 h 53"/>
                  <a:gd name="T40" fmla="*/ 83 w 126"/>
                  <a:gd name="T41" fmla="*/ 37 h 53"/>
                  <a:gd name="T42" fmla="*/ 80 w 126"/>
                  <a:gd name="T43" fmla="*/ 43 h 53"/>
                  <a:gd name="T44" fmla="*/ 74 w 126"/>
                  <a:gd name="T45" fmla="*/ 46 h 53"/>
                  <a:gd name="T46" fmla="*/ 68 w 126"/>
                  <a:gd name="T47" fmla="*/ 50 h 53"/>
                  <a:gd name="T48" fmla="*/ 55 w 126"/>
                  <a:gd name="T49" fmla="*/ 53 h 53"/>
                  <a:gd name="T50" fmla="*/ 43 w 126"/>
                  <a:gd name="T51" fmla="*/ 53 h 53"/>
                  <a:gd name="T52" fmla="*/ 18 w 126"/>
                  <a:gd name="T53" fmla="*/ 53 h 53"/>
                  <a:gd name="T54" fmla="*/ 9 w 126"/>
                  <a:gd name="T55" fmla="*/ 50 h 53"/>
                  <a:gd name="T56" fmla="*/ 0 w 126"/>
                  <a:gd name="T57" fmla="*/ 40 h 53"/>
                  <a:gd name="T58" fmla="*/ 0 w 126"/>
                  <a:gd name="T59" fmla="*/ 37 h 53"/>
                  <a:gd name="T60" fmla="*/ 3 w 126"/>
                  <a:gd name="T61" fmla="*/ 37 h 53"/>
                  <a:gd name="T62" fmla="*/ 3 w 126"/>
                  <a:gd name="T63" fmla="*/ 37 h 53"/>
                  <a:gd name="T64" fmla="*/ 3 w 126"/>
                  <a:gd name="T65" fmla="*/ 37 h 5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6"/>
                  <a:gd name="T100" fmla="*/ 0 h 53"/>
                  <a:gd name="T101" fmla="*/ 126 w 126"/>
                  <a:gd name="T102" fmla="*/ 53 h 5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6" h="53">
                    <a:moveTo>
                      <a:pt x="3" y="37"/>
                    </a:moveTo>
                    <a:lnTo>
                      <a:pt x="6" y="43"/>
                    </a:lnTo>
                    <a:lnTo>
                      <a:pt x="9" y="46"/>
                    </a:lnTo>
                    <a:lnTo>
                      <a:pt x="21" y="46"/>
                    </a:lnTo>
                    <a:lnTo>
                      <a:pt x="43" y="46"/>
                    </a:lnTo>
                    <a:lnTo>
                      <a:pt x="65" y="40"/>
                    </a:lnTo>
                    <a:lnTo>
                      <a:pt x="80" y="25"/>
                    </a:lnTo>
                    <a:lnTo>
                      <a:pt x="89" y="19"/>
                    </a:lnTo>
                    <a:lnTo>
                      <a:pt x="102" y="16"/>
                    </a:lnTo>
                    <a:lnTo>
                      <a:pt x="111" y="9"/>
                    </a:lnTo>
                    <a:lnTo>
                      <a:pt x="114" y="3"/>
                    </a:lnTo>
                    <a:lnTo>
                      <a:pt x="117" y="0"/>
                    </a:lnTo>
                    <a:lnTo>
                      <a:pt x="123" y="0"/>
                    </a:lnTo>
                    <a:lnTo>
                      <a:pt x="126" y="3"/>
                    </a:lnTo>
                    <a:lnTo>
                      <a:pt x="126" y="6"/>
                    </a:lnTo>
                    <a:lnTo>
                      <a:pt x="123" y="9"/>
                    </a:lnTo>
                    <a:lnTo>
                      <a:pt x="114" y="19"/>
                    </a:lnTo>
                    <a:lnTo>
                      <a:pt x="111" y="22"/>
                    </a:lnTo>
                    <a:lnTo>
                      <a:pt x="105" y="25"/>
                    </a:lnTo>
                    <a:lnTo>
                      <a:pt x="86" y="31"/>
                    </a:lnTo>
                    <a:lnTo>
                      <a:pt x="83" y="37"/>
                    </a:lnTo>
                    <a:lnTo>
                      <a:pt x="80" y="43"/>
                    </a:lnTo>
                    <a:lnTo>
                      <a:pt x="74" y="46"/>
                    </a:lnTo>
                    <a:lnTo>
                      <a:pt x="68" y="50"/>
                    </a:lnTo>
                    <a:lnTo>
                      <a:pt x="55" y="53"/>
                    </a:lnTo>
                    <a:lnTo>
                      <a:pt x="43" y="53"/>
                    </a:lnTo>
                    <a:lnTo>
                      <a:pt x="18" y="53"/>
                    </a:lnTo>
                    <a:lnTo>
                      <a:pt x="9" y="5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3" y="37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36" name="Freeform 198"/>
              <p:cNvSpPr>
                <a:spLocks/>
              </p:cNvSpPr>
              <p:nvPr/>
            </p:nvSpPr>
            <p:spPr bwMode="auto">
              <a:xfrm>
                <a:off x="2844" y="835"/>
                <a:ext cx="56" cy="90"/>
              </a:xfrm>
              <a:custGeom>
                <a:avLst/>
                <a:gdLst>
                  <a:gd name="T0" fmla="*/ 3 w 56"/>
                  <a:gd name="T1" fmla="*/ 0 h 90"/>
                  <a:gd name="T2" fmla="*/ 16 w 56"/>
                  <a:gd name="T3" fmla="*/ 0 h 90"/>
                  <a:gd name="T4" fmla="*/ 25 w 56"/>
                  <a:gd name="T5" fmla="*/ 7 h 90"/>
                  <a:gd name="T6" fmla="*/ 34 w 56"/>
                  <a:gd name="T7" fmla="*/ 13 h 90"/>
                  <a:gd name="T8" fmla="*/ 43 w 56"/>
                  <a:gd name="T9" fmla="*/ 22 h 90"/>
                  <a:gd name="T10" fmla="*/ 50 w 56"/>
                  <a:gd name="T11" fmla="*/ 28 h 90"/>
                  <a:gd name="T12" fmla="*/ 53 w 56"/>
                  <a:gd name="T13" fmla="*/ 37 h 90"/>
                  <a:gd name="T14" fmla="*/ 56 w 56"/>
                  <a:gd name="T15" fmla="*/ 56 h 90"/>
                  <a:gd name="T16" fmla="*/ 47 w 56"/>
                  <a:gd name="T17" fmla="*/ 71 h 90"/>
                  <a:gd name="T18" fmla="*/ 47 w 56"/>
                  <a:gd name="T19" fmla="*/ 81 h 90"/>
                  <a:gd name="T20" fmla="*/ 47 w 56"/>
                  <a:gd name="T21" fmla="*/ 90 h 90"/>
                  <a:gd name="T22" fmla="*/ 47 w 56"/>
                  <a:gd name="T23" fmla="*/ 90 h 90"/>
                  <a:gd name="T24" fmla="*/ 43 w 56"/>
                  <a:gd name="T25" fmla="*/ 90 h 90"/>
                  <a:gd name="T26" fmla="*/ 40 w 56"/>
                  <a:gd name="T27" fmla="*/ 71 h 90"/>
                  <a:gd name="T28" fmla="*/ 40 w 56"/>
                  <a:gd name="T29" fmla="*/ 62 h 90"/>
                  <a:gd name="T30" fmla="*/ 43 w 56"/>
                  <a:gd name="T31" fmla="*/ 53 h 90"/>
                  <a:gd name="T32" fmla="*/ 40 w 56"/>
                  <a:gd name="T33" fmla="*/ 41 h 90"/>
                  <a:gd name="T34" fmla="*/ 40 w 56"/>
                  <a:gd name="T35" fmla="*/ 37 h 90"/>
                  <a:gd name="T36" fmla="*/ 34 w 56"/>
                  <a:gd name="T37" fmla="*/ 31 h 90"/>
                  <a:gd name="T38" fmla="*/ 28 w 56"/>
                  <a:gd name="T39" fmla="*/ 22 h 90"/>
                  <a:gd name="T40" fmla="*/ 22 w 56"/>
                  <a:gd name="T41" fmla="*/ 13 h 90"/>
                  <a:gd name="T42" fmla="*/ 16 w 56"/>
                  <a:gd name="T43" fmla="*/ 10 h 90"/>
                  <a:gd name="T44" fmla="*/ 13 w 56"/>
                  <a:gd name="T45" fmla="*/ 7 h 90"/>
                  <a:gd name="T46" fmla="*/ 3 w 56"/>
                  <a:gd name="T47" fmla="*/ 3 h 90"/>
                  <a:gd name="T48" fmla="*/ 0 w 56"/>
                  <a:gd name="T49" fmla="*/ 0 h 90"/>
                  <a:gd name="T50" fmla="*/ 3 w 56"/>
                  <a:gd name="T51" fmla="*/ 0 h 90"/>
                  <a:gd name="T52" fmla="*/ 3 w 56"/>
                  <a:gd name="T53" fmla="*/ 0 h 90"/>
                  <a:gd name="T54" fmla="*/ 3 w 56"/>
                  <a:gd name="T55" fmla="*/ 0 h 9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56"/>
                  <a:gd name="T85" fmla="*/ 0 h 90"/>
                  <a:gd name="T86" fmla="*/ 56 w 56"/>
                  <a:gd name="T87" fmla="*/ 90 h 90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56" h="90">
                    <a:moveTo>
                      <a:pt x="3" y="0"/>
                    </a:moveTo>
                    <a:lnTo>
                      <a:pt x="16" y="0"/>
                    </a:lnTo>
                    <a:lnTo>
                      <a:pt x="25" y="7"/>
                    </a:lnTo>
                    <a:lnTo>
                      <a:pt x="34" y="13"/>
                    </a:lnTo>
                    <a:lnTo>
                      <a:pt x="43" y="22"/>
                    </a:lnTo>
                    <a:lnTo>
                      <a:pt x="50" y="28"/>
                    </a:lnTo>
                    <a:lnTo>
                      <a:pt x="53" y="37"/>
                    </a:lnTo>
                    <a:lnTo>
                      <a:pt x="56" y="56"/>
                    </a:lnTo>
                    <a:lnTo>
                      <a:pt x="47" y="71"/>
                    </a:lnTo>
                    <a:lnTo>
                      <a:pt x="47" y="81"/>
                    </a:lnTo>
                    <a:lnTo>
                      <a:pt x="47" y="90"/>
                    </a:lnTo>
                    <a:lnTo>
                      <a:pt x="43" y="90"/>
                    </a:lnTo>
                    <a:lnTo>
                      <a:pt x="40" y="71"/>
                    </a:lnTo>
                    <a:lnTo>
                      <a:pt x="40" y="62"/>
                    </a:lnTo>
                    <a:lnTo>
                      <a:pt x="43" y="53"/>
                    </a:lnTo>
                    <a:lnTo>
                      <a:pt x="40" y="41"/>
                    </a:lnTo>
                    <a:lnTo>
                      <a:pt x="40" y="37"/>
                    </a:lnTo>
                    <a:lnTo>
                      <a:pt x="34" y="31"/>
                    </a:lnTo>
                    <a:lnTo>
                      <a:pt x="28" y="22"/>
                    </a:lnTo>
                    <a:lnTo>
                      <a:pt x="22" y="13"/>
                    </a:lnTo>
                    <a:lnTo>
                      <a:pt x="16" y="10"/>
                    </a:lnTo>
                    <a:lnTo>
                      <a:pt x="13" y="7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37" name="Freeform 199"/>
              <p:cNvSpPr>
                <a:spLocks/>
              </p:cNvSpPr>
              <p:nvPr/>
            </p:nvSpPr>
            <p:spPr bwMode="auto">
              <a:xfrm>
                <a:off x="2841" y="922"/>
                <a:ext cx="22" cy="43"/>
              </a:xfrm>
              <a:custGeom>
                <a:avLst/>
                <a:gdLst>
                  <a:gd name="T0" fmla="*/ 3 w 22"/>
                  <a:gd name="T1" fmla="*/ 0 h 43"/>
                  <a:gd name="T2" fmla="*/ 9 w 22"/>
                  <a:gd name="T3" fmla="*/ 6 h 43"/>
                  <a:gd name="T4" fmla="*/ 12 w 22"/>
                  <a:gd name="T5" fmla="*/ 12 h 43"/>
                  <a:gd name="T6" fmla="*/ 16 w 22"/>
                  <a:gd name="T7" fmla="*/ 22 h 43"/>
                  <a:gd name="T8" fmla="*/ 19 w 22"/>
                  <a:gd name="T9" fmla="*/ 31 h 43"/>
                  <a:gd name="T10" fmla="*/ 19 w 22"/>
                  <a:gd name="T11" fmla="*/ 40 h 43"/>
                  <a:gd name="T12" fmla="*/ 22 w 22"/>
                  <a:gd name="T13" fmla="*/ 43 h 43"/>
                  <a:gd name="T14" fmla="*/ 19 w 22"/>
                  <a:gd name="T15" fmla="*/ 43 h 43"/>
                  <a:gd name="T16" fmla="*/ 9 w 22"/>
                  <a:gd name="T17" fmla="*/ 31 h 43"/>
                  <a:gd name="T18" fmla="*/ 3 w 22"/>
                  <a:gd name="T19" fmla="*/ 12 h 43"/>
                  <a:gd name="T20" fmla="*/ 6 w 22"/>
                  <a:gd name="T21" fmla="*/ 6 h 43"/>
                  <a:gd name="T22" fmla="*/ 3 w 22"/>
                  <a:gd name="T23" fmla="*/ 3 h 43"/>
                  <a:gd name="T24" fmla="*/ 0 w 22"/>
                  <a:gd name="T25" fmla="*/ 0 h 43"/>
                  <a:gd name="T26" fmla="*/ 3 w 22"/>
                  <a:gd name="T27" fmla="*/ 0 h 43"/>
                  <a:gd name="T28" fmla="*/ 3 w 22"/>
                  <a:gd name="T29" fmla="*/ 0 h 43"/>
                  <a:gd name="T30" fmla="*/ 3 w 22"/>
                  <a:gd name="T31" fmla="*/ 0 h 4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2"/>
                  <a:gd name="T49" fmla="*/ 0 h 43"/>
                  <a:gd name="T50" fmla="*/ 22 w 22"/>
                  <a:gd name="T51" fmla="*/ 43 h 4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2" h="43">
                    <a:moveTo>
                      <a:pt x="3" y="0"/>
                    </a:moveTo>
                    <a:lnTo>
                      <a:pt x="9" y="6"/>
                    </a:lnTo>
                    <a:lnTo>
                      <a:pt x="12" y="12"/>
                    </a:lnTo>
                    <a:lnTo>
                      <a:pt x="16" y="22"/>
                    </a:lnTo>
                    <a:lnTo>
                      <a:pt x="19" y="31"/>
                    </a:lnTo>
                    <a:lnTo>
                      <a:pt x="19" y="40"/>
                    </a:lnTo>
                    <a:lnTo>
                      <a:pt x="22" y="43"/>
                    </a:lnTo>
                    <a:lnTo>
                      <a:pt x="19" y="43"/>
                    </a:lnTo>
                    <a:lnTo>
                      <a:pt x="9" y="31"/>
                    </a:lnTo>
                    <a:lnTo>
                      <a:pt x="3" y="12"/>
                    </a:lnTo>
                    <a:lnTo>
                      <a:pt x="6" y="6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38" name="Freeform 200"/>
              <p:cNvSpPr>
                <a:spLocks/>
              </p:cNvSpPr>
              <p:nvPr/>
            </p:nvSpPr>
            <p:spPr bwMode="auto">
              <a:xfrm>
                <a:off x="2875" y="919"/>
                <a:ext cx="25" cy="62"/>
              </a:xfrm>
              <a:custGeom>
                <a:avLst/>
                <a:gdLst>
                  <a:gd name="T0" fmla="*/ 0 w 25"/>
                  <a:gd name="T1" fmla="*/ 15 h 62"/>
                  <a:gd name="T2" fmla="*/ 3 w 25"/>
                  <a:gd name="T3" fmla="*/ 6 h 62"/>
                  <a:gd name="T4" fmla="*/ 6 w 25"/>
                  <a:gd name="T5" fmla="*/ 3 h 62"/>
                  <a:gd name="T6" fmla="*/ 12 w 25"/>
                  <a:gd name="T7" fmla="*/ 0 h 62"/>
                  <a:gd name="T8" fmla="*/ 22 w 25"/>
                  <a:gd name="T9" fmla="*/ 6 h 62"/>
                  <a:gd name="T10" fmla="*/ 25 w 25"/>
                  <a:gd name="T11" fmla="*/ 15 h 62"/>
                  <a:gd name="T12" fmla="*/ 22 w 25"/>
                  <a:gd name="T13" fmla="*/ 21 h 62"/>
                  <a:gd name="T14" fmla="*/ 19 w 25"/>
                  <a:gd name="T15" fmla="*/ 31 h 62"/>
                  <a:gd name="T16" fmla="*/ 22 w 25"/>
                  <a:gd name="T17" fmla="*/ 49 h 62"/>
                  <a:gd name="T18" fmla="*/ 16 w 25"/>
                  <a:gd name="T19" fmla="*/ 55 h 62"/>
                  <a:gd name="T20" fmla="*/ 12 w 25"/>
                  <a:gd name="T21" fmla="*/ 62 h 62"/>
                  <a:gd name="T22" fmla="*/ 9 w 25"/>
                  <a:gd name="T23" fmla="*/ 62 h 62"/>
                  <a:gd name="T24" fmla="*/ 9 w 25"/>
                  <a:gd name="T25" fmla="*/ 62 h 62"/>
                  <a:gd name="T26" fmla="*/ 12 w 25"/>
                  <a:gd name="T27" fmla="*/ 46 h 62"/>
                  <a:gd name="T28" fmla="*/ 12 w 25"/>
                  <a:gd name="T29" fmla="*/ 28 h 62"/>
                  <a:gd name="T30" fmla="*/ 16 w 25"/>
                  <a:gd name="T31" fmla="*/ 15 h 62"/>
                  <a:gd name="T32" fmla="*/ 16 w 25"/>
                  <a:gd name="T33" fmla="*/ 9 h 62"/>
                  <a:gd name="T34" fmla="*/ 12 w 25"/>
                  <a:gd name="T35" fmla="*/ 6 h 62"/>
                  <a:gd name="T36" fmla="*/ 6 w 25"/>
                  <a:gd name="T37" fmla="*/ 9 h 62"/>
                  <a:gd name="T38" fmla="*/ 3 w 25"/>
                  <a:gd name="T39" fmla="*/ 15 h 62"/>
                  <a:gd name="T40" fmla="*/ 0 w 25"/>
                  <a:gd name="T41" fmla="*/ 18 h 62"/>
                  <a:gd name="T42" fmla="*/ 0 w 25"/>
                  <a:gd name="T43" fmla="*/ 15 h 62"/>
                  <a:gd name="T44" fmla="*/ 0 w 25"/>
                  <a:gd name="T45" fmla="*/ 15 h 62"/>
                  <a:gd name="T46" fmla="*/ 0 w 25"/>
                  <a:gd name="T47" fmla="*/ 15 h 6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5"/>
                  <a:gd name="T73" fmla="*/ 0 h 62"/>
                  <a:gd name="T74" fmla="*/ 25 w 25"/>
                  <a:gd name="T75" fmla="*/ 62 h 62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5" h="62">
                    <a:moveTo>
                      <a:pt x="0" y="15"/>
                    </a:moveTo>
                    <a:lnTo>
                      <a:pt x="3" y="6"/>
                    </a:lnTo>
                    <a:lnTo>
                      <a:pt x="6" y="3"/>
                    </a:lnTo>
                    <a:lnTo>
                      <a:pt x="12" y="0"/>
                    </a:lnTo>
                    <a:lnTo>
                      <a:pt x="22" y="6"/>
                    </a:lnTo>
                    <a:lnTo>
                      <a:pt x="25" y="15"/>
                    </a:lnTo>
                    <a:lnTo>
                      <a:pt x="22" y="21"/>
                    </a:lnTo>
                    <a:lnTo>
                      <a:pt x="19" y="31"/>
                    </a:lnTo>
                    <a:lnTo>
                      <a:pt x="22" y="49"/>
                    </a:lnTo>
                    <a:lnTo>
                      <a:pt x="16" y="55"/>
                    </a:lnTo>
                    <a:lnTo>
                      <a:pt x="12" y="62"/>
                    </a:lnTo>
                    <a:lnTo>
                      <a:pt x="9" y="62"/>
                    </a:lnTo>
                    <a:lnTo>
                      <a:pt x="12" y="46"/>
                    </a:lnTo>
                    <a:lnTo>
                      <a:pt x="12" y="28"/>
                    </a:lnTo>
                    <a:lnTo>
                      <a:pt x="16" y="15"/>
                    </a:lnTo>
                    <a:lnTo>
                      <a:pt x="16" y="9"/>
                    </a:lnTo>
                    <a:lnTo>
                      <a:pt x="12" y="6"/>
                    </a:lnTo>
                    <a:lnTo>
                      <a:pt x="6" y="9"/>
                    </a:lnTo>
                    <a:lnTo>
                      <a:pt x="3" y="15"/>
                    </a:lnTo>
                    <a:lnTo>
                      <a:pt x="0" y="18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39" name="Freeform 201"/>
              <p:cNvSpPr>
                <a:spLocks/>
              </p:cNvSpPr>
              <p:nvPr/>
            </p:nvSpPr>
            <p:spPr bwMode="auto">
              <a:xfrm>
                <a:off x="2727" y="953"/>
                <a:ext cx="86" cy="133"/>
              </a:xfrm>
              <a:custGeom>
                <a:avLst/>
                <a:gdLst>
                  <a:gd name="T0" fmla="*/ 3 w 86"/>
                  <a:gd name="T1" fmla="*/ 0 h 133"/>
                  <a:gd name="T2" fmla="*/ 9 w 86"/>
                  <a:gd name="T3" fmla="*/ 25 h 133"/>
                  <a:gd name="T4" fmla="*/ 12 w 86"/>
                  <a:gd name="T5" fmla="*/ 34 h 133"/>
                  <a:gd name="T6" fmla="*/ 15 w 86"/>
                  <a:gd name="T7" fmla="*/ 37 h 133"/>
                  <a:gd name="T8" fmla="*/ 18 w 86"/>
                  <a:gd name="T9" fmla="*/ 40 h 133"/>
                  <a:gd name="T10" fmla="*/ 24 w 86"/>
                  <a:gd name="T11" fmla="*/ 43 h 133"/>
                  <a:gd name="T12" fmla="*/ 31 w 86"/>
                  <a:gd name="T13" fmla="*/ 62 h 133"/>
                  <a:gd name="T14" fmla="*/ 31 w 86"/>
                  <a:gd name="T15" fmla="*/ 68 h 133"/>
                  <a:gd name="T16" fmla="*/ 34 w 86"/>
                  <a:gd name="T17" fmla="*/ 77 h 133"/>
                  <a:gd name="T18" fmla="*/ 40 w 86"/>
                  <a:gd name="T19" fmla="*/ 83 h 133"/>
                  <a:gd name="T20" fmla="*/ 43 w 86"/>
                  <a:gd name="T21" fmla="*/ 89 h 133"/>
                  <a:gd name="T22" fmla="*/ 49 w 86"/>
                  <a:gd name="T23" fmla="*/ 96 h 133"/>
                  <a:gd name="T24" fmla="*/ 55 w 86"/>
                  <a:gd name="T25" fmla="*/ 102 h 133"/>
                  <a:gd name="T26" fmla="*/ 62 w 86"/>
                  <a:gd name="T27" fmla="*/ 108 h 133"/>
                  <a:gd name="T28" fmla="*/ 65 w 86"/>
                  <a:gd name="T29" fmla="*/ 108 h 133"/>
                  <a:gd name="T30" fmla="*/ 71 w 86"/>
                  <a:gd name="T31" fmla="*/ 114 h 133"/>
                  <a:gd name="T32" fmla="*/ 83 w 86"/>
                  <a:gd name="T33" fmla="*/ 126 h 133"/>
                  <a:gd name="T34" fmla="*/ 86 w 86"/>
                  <a:gd name="T35" fmla="*/ 130 h 133"/>
                  <a:gd name="T36" fmla="*/ 86 w 86"/>
                  <a:gd name="T37" fmla="*/ 133 h 133"/>
                  <a:gd name="T38" fmla="*/ 83 w 86"/>
                  <a:gd name="T39" fmla="*/ 133 h 133"/>
                  <a:gd name="T40" fmla="*/ 80 w 86"/>
                  <a:gd name="T41" fmla="*/ 133 h 133"/>
                  <a:gd name="T42" fmla="*/ 74 w 86"/>
                  <a:gd name="T43" fmla="*/ 126 h 133"/>
                  <a:gd name="T44" fmla="*/ 68 w 86"/>
                  <a:gd name="T45" fmla="*/ 120 h 133"/>
                  <a:gd name="T46" fmla="*/ 62 w 86"/>
                  <a:gd name="T47" fmla="*/ 117 h 133"/>
                  <a:gd name="T48" fmla="*/ 55 w 86"/>
                  <a:gd name="T49" fmla="*/ 111 h 133"/>
                  <a:gd name="T50" fmla="*/ 52 w 86"/>
                  <a:gd name="T51" fmla="*/ 108 h 133"/>
                  <a:gd name="T52" fmla="*/ 43 w 86"/>
                  <a:gd name="T53" fmla="*/ 99 h 133"/>
                  <a:gd name="T54" fmla="*/ 37 w 86"/>
                  <a:gd name="T55" fmla="*/ 96 h 133"/>
                  <a:gd name="T56" fmla="*/ 24 w 86"/>
                  <a:gd name="T57" fmla="*/ 62 h 133"/>
                  <a:gd name="T58" fmla="*/ 21 w 86"/>
                  <a:gd name="T59" fmla="*/ 49 h 133"/>
                  <a:gd name="T60" fmla="*/ 18 w 86"/>
                  <a:gd name="T61" fmla="*/ 46 h 133"/>
                  <a:gd name="T62" fmla="*/ 9 w 86"/>
                  <a:gd name="T63" fmla="*/ 40 h 133"/>
                  <a:gd name="T64" fmla="*/ 3 w 86"/>
                  <a:gd name="T65" fmla="*/ 31 h 133"/>
                  <a:gd name="T66" fmla="*/ 0 w 86"/>
                  <a:gd name="T67" fmla="*/ 3 h 133"/>
                  <a:gd name="T68" fmla="*/ 3 w 86"/>
                  <a:gd name="T69" fmla="*/ 0 h 133"/>
                  <a:gd name="T70" fmla="*/ 3 w 86"/>
                  <a:gd name="T71" fmla="*/ 0 h 133"/>
                  <a:gd name="T72" fmla="*/ 3 w 86"/>
                  <a:gd name="T73" fmla="*/ 0 h 133"/>
                  <a:gd name="T74" fmla="*/ 3 w 86"/>
                  <a:gd name="T75" fmla="*/ 0 h 13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86"/>
                  <a:gd name="T115" fmla="*/ 0 h 133"/>
                  <a:gd name="T116" fmla="*/ 86 w 86"/>
                  <a:gd name="T117" fmla="*/ 133 h 133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86" h="133">
                    <a:moveTo>
                      <a:pt x="3" y="0"/>
                    </a:moveTo>
                    <a:lnTo>
                      <a:pt x="9" y="25"/>
                    </a:lnTo>
                    <a:lnTo>
                      <a:pt x="12" y="34"/>
                    </a:lnTo>
                    <a:lnTo>
                      <a:pt x="15" y="37"/>
                    </a:lnTo>
                    <a:lnTo>
                      <a:pt x="18" y="40"/>
                    </a:lnTo>
                    <a:lnTo>
                      <a:pt x="24" y="43"/>
                    </a:lnTo>
                    <a:lnTo>
                      <a:pt x="31" y="62"/>
                    </a:lnTo>
                    <a:lnTo>
                      <a:pt x="31" y="68"/>
                    </a:lnTo>
                    <a:lnTo>
                      <a:pt x="34" y="77"/>
                    </a:lnTo>
                    <a:lnTo>
                      <a:pt x="40" y="83"/>
                    </a:lnTo>
                    <a:lnTo>
                      <a:pt x="43" y="89"/>
                    </a:lnTo>
                    <a:lnTo>
                      <a:pt x="49" y="96"/>
                    </a:lnTo>
                    <a:lnTo>
                      <a:pt x="55" y="102"/>
                    </a:lnTo>
                    <a:lnTo>
                      <a:pt x="62" y="108"/>
                    </a:lnTo>
                    <a:lnTo>
                      <a:pt x="65" y="108"/>
                    </a:lnTo>
                    <a:lnTo>
                      <a:pt x="71" y="114"/>
                    </a:lnTo>
                    <a:lnTo>
                      <a:pt x="83" y="126"/>
                    </a:lnTo>
                    <a:lnTo>
                      <a:pt x="86" y="130"/>
                    </a:lnTo>
                    <a:lnTo>
                      <a:pt x="86" y="133"/>
                    </a:lnTo>
                    <a:lnTo>
                      <a:pt x="83" y="133"/>
                    </a:lnTo>
                    <a:lnTo>
                      <a:pt x="80" y="133"/>
                    </a:lnTo>
                    <a:lnTo>
                      <a:pt x="74" y="126"/>
                    </a:lnTo>
                    <a:lnTo>
                      <a:pt x="68" y="120"/>
                    </a:lnTo>
                    <a:lnTo>
                      <a:pt x="62" y="117"/>
                    </a:lnTo>
                    <a:lnTo>
                      <a:pt x="55" y="111"/>
                    </a:lnTo>
                    <a:lnTo>
                      <a:pt x="52" y="108"/>
                    </a:lnTo>
                    <a:lnTo>
                      <a:pt x="43" y="99"/>
                    </a:lnTo>
                    <a:lnTo>
                      <a:pt x="37" y="96"/>
                    </a:lnTo>
                    <a:lnTo>
                      <a:pt x="24" y="62"/>
                    </a:lnTo>
                    <a:lnTo>
                      <a:pt x="21" y="49"/>
                    </a:lnTo>
                    <a:lnTo>
                      <a:pt x="18" y="46"/>
                    </a:lnTo>
                    <a:lnTo>
                      <a:pt x="9" y="40"/>
                    </a:lnTo>
                    <a:lnTo>
                      <a:pt x="3" y="31"/>
                    </a:ln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40" name="Freeform 202"/>
              <p:cNvSpPr>
                <a:spLocks/>
              </p:cNvSpPr>
              <p:nvPr/>
            </p:nvSpPr>
            <p:spPr bwMode="auto">
              <a:xfrm>
                <a:off x="2826" y="993"/>
                <a:ext cx="58" cy="90"/>
              </a:xfrm>
              <a:custGeom>
                <a:avLst/>
                <a:gdLst>
                  <a:gd name="T0" fmla="*/ 58 w 58"/>
                  <a:gd name="T1" fmla="*/ 3 h 90"/>
                  <a:gd name="T2" fmla="*/ 43 w 58"/>
                  <a:gd name="T3" fmla="*/ 46 h 90"/>
                  <a:gd name="T4" fmla="*/ 34 w 58"/>
                  <a:gd name="T5" fmla="*/ 59 h 90"/>
                  <a:gd name="T6" fmla="*/ 31 w 58"/>
                  <a:gd name="T7" fmla="*/ 68 h 90"/>
                  <a:gd name="T8" fmla="*/ 24 w 58"/>
                  <a:gd name="T9" fmla="*/ 74 h 90"/>
                  <a:gd name="T10" fmla="*/ 21 w 58"/>
                  <a:gd name="T11" fmla="*/ 80 h 90"/>
                  <a:gd name="T12" fmla="*/ 15 w 58"/>
                  <a:gd name="T13" fmla="*/ 83 h 90"/>
                  <a:gd name="T14" fmla="*/ 3 w 58"/>
                  <a:gd name="T15" fmla="*/ 90 h 90"/>
                  <a:gd name="T16" fmla="*/ 0 w 58"/>
                  <a:gd name="T17" fmla="*/ 86 h 90"/>
                  <a:gd name="T18" fmla="*/ 0 w 58"/>
                  <a:gd name="T19" fmla="*/ 86 h 90"/>
                  <a:gd name="T20" fmla="*/ 9 w 58"/>
                  <a:gd name="T21" fmla="*/ 77 h 90"/>
                  <a:gd name="T22" fmla="*/ 15 w 58"/>
                  <a:gd name="T23" fmla="*/ 68 h 90"/>
                  <a:gd name="T24" fmla="*/ 24 w 58"/>
                  <a:gd name="T25" fmla="*/ 53 h 90"/>
                  <a:gd name="T26" fmla="*/ 27 w 58"/>
                  <a:gd name="T27" fmla="*/ 46 h 90"/>
                  <a:gd name="T28" fmla="*/ 34 w 58"/>
                  <a:gd name="T29" fmla="*/ 40 h 90"/>
                  <a:gd name="T30" fmla="*/ 40 w 58"/>
                  <a:gd name="T31" fmla="*/ 31 h 90"/>
                  <a:gd name="T32" fmla="*/ 43 w 58"/>
                  <a:gd name="T33" fmla="*/ 22 h 90"/>
                  <a:gd name="T34" fmla="*/ 52 w 58"/>
                  <a:gd name="T35" fmla="*/ 3 h 90"/>
                  <a:gd name="T36" fmla="*/ 55 w 58"/>
                  <a:gd name="T37" fmla="*/ 0 h 90"/>
                  <a:gd name="T38" fmla="*/ 58 w 58"/>
                  <a:gd name="T39" fmla="*/ 3 h 90"/>
                  <a:gd name="T40" fmla="*/ 58 w 58"/>
                  <a:gd name="T41" fmla="*/ 3 h 90"/>
                  <a:gd name="T42" fmla="*/ 58 w 58"/>
                  <a:gd name="T43" fmla="*/ 3 h 9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58"/>
                  <a:gd name="T67" fmla="*/ 0 h 90"/>
                  <a:gd name="T68" fmla="*/ 58 w 58"/>
                  <a:gd name="T69" fmla="*/ 90 h 9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58" h="90">
                    <a:moveTo>
                      <a:pt x="58" y="3"/>
                    </a:moveTo>
                    <a:lnTo>
                      <a:pt x="43" y="46"/>
                    </a:lnTo>
                    <a:lnTo>
                      <a:pt x="34" y="59"/>
                    </a:lnTo>
                    <a:lnTo>
                      <a:pt x="31" y="68"/>
                    </a:lnTo>
                    <a:lnTo>
                      <a:pt x="24" y="74"/>
                    </a:lnTo>
                    <a:lnTo>
                      <a:pt x="21" y="80"/>
                    </a:lnTo>
                    <a:lnTo>
                      <a:pt x="15" y="83"/>
                    </a:lnTo>
                    <a:lnTo>
                      <a:pt x="3" y="90"/>
                    </a:lnTo>
                    <a:lnTo>
                      <a:pt x="0" y="86"/>
                    </a:lnTo>
                    <a:lnTo>
                      <a:pt x="9" y="77"/>
                    </a:lnTo>
                    <a:lnTo>
                      <a:pt x="15" y="68"/>
                    </a:lnTo>
                    <a:lnTo>
                      <a:pt x="24" y="53"/>
                    </a:lnTo>
                    <a:lnTo>
                      <a:pt x="27" y="46"/>
                    </a:lnTo>
                    <a:lnTo>
                      <a:pt x="34" y="40"/>
                    </a:lnTo>
                    <a:lnTo>
                      <a:pt x="40" y="31"/>
                    </a:lnTo>
                    <a:lnTo>
                      <a:pt x="43" y="22"/>
                    </a:lnTo>
                    <a:lnTo>
                      <a:pt x="52" y="3"/>
                    </a:lnTo>
                    <a:lnTo>
                      <a:pt x="55" y="0"/>
                    </a:lnTo>
                    <a:lnTo>
                      <a:pt x="58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41" name="Freeform 203"/>
              <p:cNvSpPr>
                <a:spLocks/>
              </p:cNvSpPr>
              <p:nvPr/>
            </p:nvSpPr>
            <p:spPr bwMode="auto">
              <a:xfrm>
                <a:off x="2792" y="1039"/>
                <a:ext cx="34" cy="16"/>
              </a:xfrm>
              <a:custGeom>
                <a:avLst/>
                <a:gdLst>
                  <a:gd name="T0" fmla="*/ 0 w 34"/>
                  <a:gd name="T1" fmla="*/ 13 h 16"/>
                  <a:gd name="T2" fmla="*/ 15 w 34"/>
                  <a:gd name="T3" fmla="*/ 10 h 16"/>
                  <a:gd name="T4" fmla="*/ 21 w 34"/>
                  <a:gd name="T5" fmla="*/ 3 h 16"/>
                  <a:gd name="T6" fmla="*/ 27 w 34"/>
                  <a:gd name="T7" fmla="*/ 0 h 16"/>
                  <a:gd name="T8" fmla="*/ 34 w 34"/>
                  <a:gd name="T9" fmla="*/ 3 h 16"/>
                  <a:gd name="T10" fmla="*/ 34 w 34"/>
                  <a:gd name="T11" fmla="*/ 7 h 16"/>
                  <a:gd name="T12" fmla="*/ 31 w 34"/>
                  <a:gd name="T13" fmla="*/ 10 h 16"/>
                  <a:gd name="T14" fmla="*/ 15 w 34"/>
                  <a:gd name="T15" fmla="*/ 16 h 16"/>
                  <a:gd name="T16" fmla="*/ 0 w 34"/>
                  <a:gd name="T17" fmla="*/ 16 h 16"/>
                  <a:gd name="T18" fmla="*/ 0 w 34"/>
                  <a:gd name="T19" fmla="*/ 16 h 16"/>
                  <a:gd name="T20" fmla="*/ 0 w 34"/>
                  <a:gd name="T21" fmla="*/ 13 h 16"/>
                  <a:gd name="T22" fmla="*/ 0 w 34"/>
                  <a:gd name="T23" fmla="*/ 13 h 16"/>
                  <a:gd name="T24" fmla="*/ 0 w 34"/>
                  <a:gd name="T25" fmla="*/ 13 h 1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4"/>
                  <a:gd name="T40" fmla="*/ 0 h 16"/>
                  <a:gd name="T41" fmla="*/ 34 w 34"/>
                  <a:gd name="T42" fmla="*/ 16 h 1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4" h="16">
                    <a:moveTo>
                      <a:pt x="0" y="13"/>
                    </a:moveTo>
                    <a:lnTo>
                      <a:pt x="15" y="10"/>
                    </a:lnTo>
                    <a:lnTo>
                      <a:pt x="21" y="3"/>
                    </a:lnTo>
                    <a:lnTo>
                      <a:pt x="27" y="0"/>
                    </a:lnTo>
                    <a:lnTo>
                      <a:pt x="34" y="3"/>
                    </a:lnTo>
                    <a:lnTo>
                      <a:pt x="34" y="7"/>
                    </a:lnTo>
                    <a:lnTo>
                      <a:pt x="31" y="10"/>
                    </a:lnTo>
                    <a:lnTo>
                      <a:pt x="15" y="16"/>
                    </a:lnTo>
                    <a:lnTo>
                      <a:pt x="0" y="16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42" name="Freeform 204"/>
              <p:cNvSpPr>
                <a:spLocks/>
              </p:cNvSpPr>
              <p:nvPr/>
            </p:nvSpPr>
            <p:spPr bwMode="auto">
              <a:xfrm>
                <a:off x="2773" y="978"/>
                <a:ext cx="12" cy="55"/>
              </a:xfrm>
              <a:custGeom>
                <a:avLst/>
                <a:gdLst>
                  <a:gd name="T0" fmla="*/ 3 w 12"/>
                  <a:gd name="T1" fmla="*/ 0 h 55"/>
                  <a:gd name="T2" fmla="*/ 12 w 12"/>
                  <a:gd name="T3" fmla="*/ 34 h 55"/>
                  <a:gd name="T4" fmla="*/ 9 w 12"/>
                  <a:gd name="T5" fmla="*/ 52 h 55"/>
                  <a:gd name="T6" fmla="*/ 9 w 12"/>
                  <a:gd name="T7" fmla="*/ 55 h 55"/>
                  <a:gd name="T8" fmla="*/ 6 w 12"/>
                  <a:gd name="T9" fmla="*/ 52 h 55"/>
                  <a:gd name="T10" fmla="*/ 3 w 12"/>
                  <a:gd name="T11" fmla="*/ 34 h 55"/>
                  <a:gd name="T12" fmla="*/ 0 w 12"/>
                  <a:gd name="T13" fmla="*/ 3 h 55"/>
                  <a:gd name="T14" fmla="*/ 0 w 12"/>
                  <a:gd name="T15" fmla="*/ 0 h 55"/>
                  <a:gd name="T16" fmla="*/ 3 w 12"/>
                  <a:gd name="T17" fmla="*/ 0 h 55"/>
                  <a:gd name="T18" fmla="*/ 3 w 12"/>
                  <a:gd name="T19" fmla="*/ 0 h 55"/>
                  <a:gd name="T20" fmla="*/ 3 w 12"/>
                  <a:gd name="T21" fmla="*/ 0 h 5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"/>
                  <a:gd name="T34" fmla="*/ 0 h 55"/>
                  <a:gd name="T35" fmla="*/ 12 w 12"/>
                  <a:gd name="T36" fmla="*/ 55 h 5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" h="55">
                    <a:moveTo>
                      <a:pt x="3" y="0"/>
                    </a:moveTo>
                    <a:lnTo>
                      <a:pt x="12" y="34"/>
                    </a:lnTo>
                    <a:lnTo>
                      <a:pt x="9" y="52"/>
                    </a:lnTo>
                    <a:lnTo>
                      <a:pt x="9" y="55"/>
                    </a:lnTo>
                    <a:lnTo>
                      <a:pt x="6" y="52"/>
                    </a:lnTo>
                    <a:lnTo>
                      <a:pt x="3" y="34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43" name="Freeform 205"/>
              <p:cNvSpPr>
                <a:spLocks/>
              </p:cNvSpPr>
              <p:nvPr/>
            </p:nvSpPr>
            <p:spPr bwMode="auto">
              <a:xfrm>
                <a:off x="2789" y="1024"/>
                <a:ext cx="21" cy="9"/>
              </a:xfrm>
              <a:custGeom>
                <a:avLst/>
                <a:gdLst>
                  <a:gd name="T0" fmla="*/ 0 w 21"/>
                  <a:gd name="T1" fmla="*/ 3 h 9"/>
                  <a:gd name="T2" fmla="*/ 15 w 21"/>
                  <a:gd name="T3" fmla="*/ 0 h 9"/>
                  <a:gd name="T4" fmla="*/ 18 w 21"/>
                  <a:gd name="T5" fmla="*/ 0 h 9"/>
                  <a:gd name="T6" fmla="*/ 21 w 21"/>
                  <a:gd name="T7" fmla="*/ 0 h 9"/>
                  <a:gd name="T8" fmla="*/ 21 w 21"/>
                  <a:gd name="T9" fmla="*/ 6 h 9"/>
                  <a:gd name="T10" fmla="*/ 15 w 21"/>
                  <a:gd name="T11" fmla="*/ 9 h 9"/>
                  <a:gd name="T12" fmla="*/ 0 w 21"/>
                  <a:gd name="T13" fmla="*/ 6 h 9"/>
                  <a:gd name="T14" fmla="*/ 0 w 21"/>
                  <a:gd name="T15" fmla="*/ 6 h 9"/>
                  <a:gd name="T16" fmla="*/ 0 w 21"/>
                  <a:gd name="T17" fmla="*/ 3 h 9"/>
                  <a:gd name="T18" fmla="*/ 0 w 21"/>
                  <a:gd name="T19" fmla="*/ 3 h 9"/>
                  <a:gd name="T20" fmla="*/ 0 w 21"/>
                  <a:gd name="T21" fmla="*/ 3 h 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1"/>
                  <a:gd name="T34" fmla="*/ 0 h 9"/>
                  <a:gd name="T35" fmla="*/ 21 w 21"/>
                  <a:gd name="T36" fmla="*/ 9 h 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" h="9">
                    <a:moveTo>
                      <a:pt x="0" y="3"/>
                    </a:moveTo>
                    <a:lnTo>
                      <a:pt x="15" y="0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1" y="6"/>
                    </a:lnTo>
                    <a:lnTo>
                      <a:pt x="15" y="9"/>
                    </a:lnTo>
                    <a:lnTo>
                      <a:pt x="0" y="6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44" name="Freeform 206"/>
              <p:cNvSpPr>
                <a:spLocks/>
              </p:cNvSpPr>
              <p:nvPr/>
            </p:nvSpPr>
            <p:spPr bwMode="auto">
              <a:xfrm>
                <a:off x="2801" y="959"/>
                <a:ext cx="34" cy="9"/>
              </a:xfrm>
              <a:custGeom>
                <a:avLst/>
                <a:gdLst>
                  <a:gd name="T0" fmla="*/ 0 w 34"/>
                  <a:gd name="T1" fmla="*/ 3 h 9"/>
                  <a:gd name="T2" fmla="*/ 12 w 34"/>
                  <a:gd name="T3" fmla="*/ 0 h 9"/>
                  <a:gd name="T4" fmla="*/ 25 w 34"/>
                  <a:gd name="T5" fmla="*/ 3 h 9"/>
                  <a:gd name="T6" fmla="*/ 31 w 34"/>
                  <a:gd name="T7" fmla="*/ 3 h 9"/>
                  <a:gd name="T8" fmla="*/ 34 w 34"/>
                  <a:gd name="T9" fmla="*/ 9 h 9"/>
                  <a:gd name="T10" fmla="*/ 34 w 34"/>
                  <a:gd name="T11" fmla="*/ 9 h 9"/>
                  <a:gd name="T12" fmla="*/ 31 w 34"/>
                  <a:gd name="T13" fmla="*/ 9 h 9"/>
                  <a:gd name="T14" fmla="*/ 25 w 34"/>
                  <a:gd name="T15" fmla="*/ 9 h 9"/>
                  <a:gd name="T16" fmla="*/ 12 w 34"/>
                  <a:gd name="T17" fmla="*/ 6 h 9"/>
                  <a:gd name="T18" fmla="*/ 3 w 34"/>
                  <a:gd name="T19" fmla="*/ 6 h 9"/>
                  <a:gd name="T20" fmla="*/ 0 w 34"/>
                  <a:gd name="T21" fmla="*/ 6 h 9"/>
                  <a:gd name="T22" fmla="*/ 0 w 34"/>
                  <a:gd name="T23" fmla="*/ 3 h 9"/>
                  <a:gd name="T24" fmla="*/ 0 w 34"/>
                  <a:gd name="T25" fmla="*/ 3 h 9"/>
                  <a:gd name="T26" fmla="*/ 0 w 34"/>
                  <a:gd name="T27" fmla="*/ 3 h 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4"/>
                  <a:gd name="T43" fmla="*/ 0 h 9"/>
                  <a:gd name="T44" fmla="*/ 34 w 34"/>
                  <a:gd name="T45" fmla="*/ 9 h 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4" h="9">
                    <a:moveTo>
                      <a:pt x="0" y="3"/>
                    </a:moveTo>
                    <a:lnTo>
                      <a:pt x="12" y="0"/>
                    </a:lnTo>
                    <a:lnTo>
                      <a:pt x="25" y="3"/>
                    </a:lnTo>
                    <a:lnTo>
                      <a:pt x="31" y="3"/>
                    </a:lnTo>
                    <a:lnTo>
                      <a:pt x="34" y="9"/>
                    </a:lnTo>
                    <a:lnTo>
                      <a:pt x="31" y="9"/>
                    </a:lnTo>
                    <a:lnTo>
                      <a:pt x="25" y="9"/>
                    </a:lnTo>
                    <a:lnTo>
                      <a:pt x="12" y="6"/>
                    </a:lnTo>
                    <a:lnTo>
                      <a:pt x="3" y="6"/>
                    </a:lnTo>
                    <a:lnTo>
                      <a:pt x="0" y="6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</p:grpSp>
        <p:grpSp>
          <p:nvGrpSpPr>
            <p:cNvPr id="10" name="Group 408"/>
            <p:cNvGrpSpPr>
              <a:grpSpLocks/>
            </p:cNvGrpSpPr>
            <p:nvPr/>
          </p:nvGrpSpPr>
          <p:grpSpPr bwMode="auto">
            <a:xfrm>
              <a:off x="1908" y="857"/>
              <a:ext cx="3655" cy="2584"/>
              <a:chOff x="1908" y="857"/>
              <a:chExt cx="3655" cy="2584"/>
            </a:xfrm>
          </p:grpSpPr>
          <p:sp>
            <p:nvSpPr>
              <p:cNvPr id="147" name="Freeform 208"/>
              <p:cNvSpPr>
                <a:spLocks/>
              </p:cNvSpPr>
              <p:nvPr/>
            </p:nvSpPr>
            <p:spPr bwMode="auto">
              <a:xfrm>
                <a:off x="2792" y="981"/>
                <a:ext cx="43" cy="9"/>
              </a:xfrm>
              <a:custGeom>
                <a:avLst/>
                <a:gdLst>
                  <a:gd name="T0" fmla="*/ 0 w 43"/>
                  <a:gd name="T1" fmla="*/ 6 h 9"/>
                  <a:gd name="T2" fmla="*/ 12 w 43"/>
                  <a:gd name="T3" fmla="*/ 0 h 9"/>
                  <a:gd name="T4" fmla="*/ 21 w 43"/>
                  <a:gd name="T5" fmla="*/ 0 h 9"/>
                  <a:gd name="T6" fmla="*/ 31 w 43"/>
                  <a:gd name="T7" fmla="*/ 3 h 9"/>
                  <a:gd name="T8" fmla="*/ 43 w 43"/>
                  <a:gd name="T9" fmla="*/ 3 h 9"/>
                  <a:gd name="T10" fmla="*/ 43 w 43"/>
                  <a:gd name="T11" fmla="*/ 6 h 9"/>
                  <a:gd name="T12" fmla="*/ 21 w 43"/>
                  <a:gd name="T13" fmla="*/ 6 h 9"/>
                  <a:gd name="T14" fmla="*/ 12 w 43"/>
                  <a:gd name="T15" fmla="*/ 6 h 9"/>
                  <a:gd name="T16" fmla="*/ 3 w 43"/>
                  <a:gd name="T17" fmla="*/ 9 h 9"/>
                  <a:gd name="T18" fmla="*/ 0 w 43"/>
                  <a:gd name="T19" fmla="*/ 6 h 9"/>
                  <a:gd name="T20" fmla="*/ 0 w 43"/>
                  <a:gd name="T21" fmla="*/ 6 h 9"/>
                  <a:gd name="T22" fmla="*/ 0 w 43"/>
                  <a:gd name="T23" fmla="*/ 6 h 9"/>
                  <a:gd name="T24" fmla="*/ 0 w 43"/>
                  <a:gd name="T25" fmla="*/ 6 h 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3"/>
                  <a:gd name="T40" fmla="*/ 0 h 9"/>
                  <a:gd name="T41" fmla="*/ 43 w 43"/>
                  <a:gd name="T42" fmla="*/ 9 h 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3" h="9">
                    <a:moveTo>
                      <a:pt x="0" y="6"/>
                    </a:moveTo>
                    <a:lnTo>
                      <a:pt x="12" y="0"/>
                    </a:lnTo>
                    <a:lnTo>
                      <a:pt x="21" y="0"/>
                    </a:lnTo>
                    <a:lnTo>
                      <a:pt x="31" y="3"/>
                    </a:lnTo>
                    <a:lnTo>
                      <a:pt x="43" y="3"/>
                    </a:lnTo>
                    <a:lnTo>
                      <a:pt x="43" y="6"/>
                    </a:lnTo>
                    <a:lnTo>
                      <a:pt x="21" y="6"/>
                    </a:lnTo>
                    <a:lnTo>
                      <a:pt x="12" y="6"/>
                    </a:lnTo>
                    <a:lnTo>
                      <a:pt x="3" y="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48" name="Freeform 209"/>
              <p:cNvSpPr>
                <a:spLocks/>
              </p:cNvSpPr>
              <p:nvPr/>
            </p:nvSpPr>
            <p:spPr bwMode="auto">
              <a:xfrm>
                <a:off x="2742" y="987"/>
                <a:ext cx="22" cy="12"/>
              </a:xfrm>
              <a:custGeom>
                <a:avLst/>
                <a:gdLst>
                  <a:gd name="T0" fmla="*/ 0 w 22"/>
                  <a:gd name="T1" fmla="*/ 6 h 12"/>
                  <a:gd name="T2" fmla="*/ 3 w 22"/>
                  <a:gd name="T3" fmla="*/ 0 h 12"/>
                  <a:gd name="T4" fmla="*/ 19 w 22"/>
                  <a:gd name="T5" fmla="*/ 0 h 12"/>
                  <a:gd name="T6" fmla="*/ 22 w 22"/>
                  <a:gd name="T7" fmla="*/ 3 h 12"/>
                  <a:gd name="T8" fmla="*/ 19 w 22"/>
                  <a:gd name="T9" fmla="*/ 6 h 12"/>
                  <a:gd name="T10" fmla="*/ 9 w 22"/>
                  <a:gd name="T11" fmla="*/ 12 h 12"/>
                  <a:gd name="T12" fmla="*/ 3 w 22"/>
                  <a:gd name="T13" fmla="*/ 12 h 12"/>
                  <a:gd name="T14" fmla="*/ 0 w 22"/>
                  <a:gd name="T15" fmla="*/ 9 h 12"/>
                  <a:gd name="T16" fmla="*/ 0 w 22"/>
                  <a:gd name="T17" fmla="*/ 6 h 12"/>
                  <a:gd name="T18" fmla="*/ 0 w 22"/>
                  <a:gd name="T19" fmla="*/ 6 h 12"/>
                  <a:gd name="T20" fmla="*/ 0 w 22"/>
                  <a:gd name="T21" fmla="*/ 6 h 1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2"/>
                  <a:gd name="T34" fmla="*/ 0 h 12"/>
                  <a:gd name="T35" fmla="*/ 22 w 22"/>
                  <a:gd name="T36" fmla="*/ 12 h 1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2" h="12">
                    <a:moveTo>
                      <a:pt x="0" y="6"/>
                    </a:moveTo>
                    <a:lnTo>
                      <a:pt x="3" y="0"/>
                    </a:lnTo>
                    <a:lnTo>
                      <a:pt x="19" y="0"/>
                    </a:lnTo>
                    <a:lnTo>
                      <a:pt x="22" y="3"/>
                    </a:lnTo>
                    <a:lnTo>
                      <a:pt x="19" y="6"/>
                    </a:lnTo>
                    <a:lnTo>
                      <a:pt x="9" y="12"/>
                    </a:lnTo>
                    <a:lnTo>
                      <a:pt x="3" y="12"/>
                    </a:lnTo>
                    <a:lnTo>
                      <a:pt x="0" y="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49" name="Freeform 210"/>
              <p:cNvSpPr>
                <a:spLocks/>
              </p:cNvSpPr>
              <p:nvPr/>
            </p:nvSpPr>
            <p:spPr bwMode="auto">
              <a:xfrm>
                <a:off x="2730" y="965"/>
                <a:ext cx="34" cy="16"/>
              </a:xfrm>
              <a:custGeom>
                <a:avLst/>
                <a:gdLst>
                  <a:gd name="T0" fmla="*/ 0 w 34"/>
                  <a:gd name="T1" fmla="*/ 13 h 16"/>
                  <a:gd name="T2" fmla="*/ 6 w 34"/>
                  <a:gd name="T3" fmla="*/ 6 h 16"/>
                  <a:gd name="T4" fmla="*/ 31 w 34"/>
                  <a:gd name="T5" fmla="*/ 0 h 16"/>
                  <a:gd name="T6" fmla="*/ 34 w 34"/>
                  <a:gd name="T7" fmla="*/ 3 h 16"/>
                  <a:gd name="T8" fmla="*/ 31 w 34"/>
                  <a:gd name="T9" fmla="*/ 6 h 16"/>
                  <a:gd name="T10" fmla="*/ 9 w 34"/>
                  <a:gd name="T11" fmla="*/ 13 h 16"/>
                  <a:gd name="T12" fmla="*/ 6 w 34"/>
                  <a:gd name="T13" fmla="*/ 16 h 16"/>
                  <a:gd name="T14" fmla="*/ 0 w 34"/>
                  <a:gd name="T15" fmla="*/ 16 h 16"/>
                  <a:gd name="T16" fmla="*/ 0 w 34"/>
                  <a:gd name="T17" fmla="*/ 13 h 16"/>
                  <a:gd name="T18" fmla="*/ 0 w 34"/>
                  <a:gd name="T19" fmla="*/ 13 h 16"/>
                  <a:gd name="T20" fmla="*/ 0 w 34"/>
                  <a:gd name="T21" fmla="*/ 13 h 16"/>
                  <a:gd name="T22" fmla="*/ 0 w 34"/>
                  <a:gd name="T23" fmla="*/ 13 h 1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4"/>
                  <a:gd name="T37" fmla="*/ 0 h 16"/>
                  <a:gd name="T38" fmla="*/ 34 w 34"/>
                  <a:gd name="T39" fmla="*/ 16 h 1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4" h="16">
                    <a:moveTo>
                      <a:pt x="0" y="13"/>
                    </a:moveTo>
                    <a:lnTo>
                      <a:pt x="6" y="6"/>
                    </a:lnTo>
                    <a:lnTo>
                      <a:pt x="31" y="0"/>
                    </a:lnTo>
                    <a:lnTo>
                      <a:pt x="34" y="3"/>
                    </a:lnTo>
                    <a:lnTo>
                      <a:pt x="31" y="6"/>
                    </a:lnTo>
                    <a:lnTo>
                      <a:pt x="9" y="13"/>
                    </a:lnTo>
                    <a:lnTo>
                      <a:pt x="6" y="16"/>
                    </a:lnTo>
                    <a:lnTo>
                      <a:pt x="0" y="16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50" name="Freeform 211"/>
              <p:cNvSpPr>
                <a:spLocks/>
              </p:cNvSpPr>
              <p:nvPr/>
            </p:nvSpPr>
            <p:spPr bwMode="auto">
              <a:xfrm>
                <a:off x="2736" y="872"/>
                <a:ext cx="99" cy="53"/>
              </a:xfrm>
              <a:custGeom>
                <a:avLst/>
                <a:gdLst>
                  <a:gd name="T0" fmla="*/ 3 w 99"/>
                  <a:gd name="T1" fmla="*/ 50 h 53"/>
                  <a:gd name="T2" fmla="*/ 25 w 99"/>
                  <a:gd name="T3" fmla="*/ 47 h 53"/>
                  <a:gd name="T4" fmla="*/ 34 w 99"/>
                  <a:gd name="T5" fmla="*/ 41 h 53"/>
                  <a:gd name="T6" fmla="*/ 43 w 99"/>
                  <a:gd name="T7" fmla="*/ 34 h 53"/>
                  <a:gd name="T8" fmla="*/ 49 w 99"/>
                  <a:gd name="T9" fmla="*/ 31 h 53"/>
                  <a:gd name="T10" fmla="*/ 53 w 99"/>
                  <a:gd name="T11" fmla="*/ 28 h 53"/>
                  <a:gd name="T12" fmla="*/ 62 w 99"/>
                  <a:gd name="T13" fmla="*/ 22 h 53"/>
                  <a:gd name="T14" fmla="*/ 71 w 99"/>
                  <a:gd name="T15" fmla="*/ 19 h 53"/>
                  <a:gd name="T16" fmla="*/ 80 w 99"/>
                  <a:gd name="T17" fmla="*/ 13 h 53"/>
                  <a:gd name="T18" fmla="*/ 87 w 99"/>
                  <a:gd name="T19" fmla="*/ 4 h 53"/>
                  <a:gd name="T20" fmla="*/ 96 w 99"/>
                  <a:gd name="T21" fmla="*/ 0 h 53"/>
                  <a:gd name="T22" fmla="*/ 99 w 99"/>
                  <a:gd name="T23" fmla="*/ 4 h 53"/>
                  <a:gd name="T24" fmla="*/ 96 w 99"/>
                  <a:gd name="T25" fmla="*/ 7 h 53"/>
                  <a:gd name="T26" fmla="*/ 87 w 99"/>
                  <a:gd name="T27" fmla="*/ 10 h 53"/>
                  <a:gd name="T28" fmla="*/ 80 w 99"/>
                  <a:gd name="T29" fmla="*/ 19 h 53"/>
                  <a:gd name="T30" fmla="*/ 74 w 99"/>
                  <a:gd name="T31" fmla="*/ 28 h 53"/>
                  <a:gd name="T32" fmla="*/ 71 w 99"/>
                  <a:gd name="T33" fmla="*/ 31 h 53"/>
                  <a:gd name="T34" fmla="*/ 65 w 99"/>
                  <a:gd name="T35" fmla="*/ 31 h 53"/>
                  <a:gd name="T36" fmla="*/ 53 w 99"/>
                  <a:gd name="T37" fmla="*/ 44 h 53"/>
                  <a:gd name="T38" fmla="*/ 46 w 99"/>
                  <a:gd name="T39" fmla="*/ 47 h 53"/>
                  <a:gd name="T40" fmla="*/ 40 w 99"/>
                  <a:gd name="T41" fmla="*/ 50 h 53"/>
                  <a:gd name="T42" fmla="*/ 28 w 99"/>
                  <a:gd name="T43" fmla="*/ 53 h 53"/>
                  <a:gd name="T44" fmla="*/ 3 w 99"/>
                  <a:gd name="T45" fmla="*/ 53 h 53"/>
                  <a:gd name="T46" fmla="*/ 0 w 99"/>
                  <a:gd name="T47" fmla="*/ 53 h 53"/>
                  <a:gd name="T48" fmla="*/ 3 w 99"/>
                  <a:gd name="T49" fmla="*/ 50 h 53"/>
                  <a:gd name="T50" fmla="*/ 3 w 99"/>
                  <a:gd name="T51" fmla="*/ 50 h 53"/>
                  <a:gd name="T52" fmla="*/ 3 w 99"/>
                  <a:gd name="T53" fmla="*/ 50 h 53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99"/>
                  <a:gd name="T82" fmla="*/ 0 h 53"/>
                  <a:gd name="T83" fmla="*/ 99 w 99"/>
                  <a:gd name="T84" fmla="*/ 53 h 53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99" h="53">
                    <a:moveTo>
                      <a:pt x="3" y="50"/>
                    </a:moveTo>
                    <a:lnTo>
                      <a:pt x="25" y="47"/>
                    </a:lnTo>
                    <a:lnTo>
                      <a:pt x="34" y="41"/>
                    </a:lnTo>
                    <a:lnTo>
                      <a:pt x="43" y="34"/>
                    </a:lnTo>
                    <a:lnTo>
                      <a:pt x="49" y="31"/>
                    </a:lnTo>
                    <a:lnTo>
                      <a:pt x="53" y="28"/>
                    </a:lnTo>
                    <a:lnTo>
                      <a:pt x="62" y="22"/>
                    </a:lnTo>
                    <a:lnTo>
                      <a:pt x="71" y="19"/>
                    </a:lnTo>
                    <a:lnTo>
                      <a:pt x="80" y="13"/>
                    </a:lnTo>
                    <a:lnTo>
                      <a:pt x="87" y="4"/>
                    </a:lnTo>
                    <a:lnTo>
                      <a:pt x="96" y="0"/>
                    </a:lnTo>
                    <a:lnTo>
                      <a:pt x="99" y="4"/>
                    </a:lnTo>
                    <a:lnTo>
                      <a:pt x="96" y="7"/>
                    </a:lnTo>
                    <a:lnTo>
                      <a:pt x="87" y="10"/>
                    </a:lnTo>
                    <a:lnTo>
                      <a:pt x="80" y="19"/>
                    </a:lnTo>
                    <a:lnTo>
                      <a:pt x="74" y="28"/>
                    </a:lnTo>
                    <a:lnTo>
                      <a:pt x="71" y="31"/>
                    </a:lnTo>
                    <a:lnTo>
                      <a:pt x="65" y="31"/>
                    </a:lnTo>
                    <a:lnTo>
                      <a:pt x="53" y="44"/>
                    </a:lnTo>
                    <a:lnTo>
                      <a:pt x="46" y="47"/>
                    </a:lnTo>
                    <a:lnTo>
                      <a:pt x="40" y="50"/>
                    </a:lnTo>
                    <a:lnTo>
                      <a:pt x="28" y="53"/>
                    </a:lnTo>
                    <a:lnTo>
                      <a:pt x="3" y="53"/>
                    </a:lnTo>
                    <a:lnTo>
                      <a:pt x="0" y="53"/>
                    </a:lnTo>
                    <a:lnTo>
                      <a:pt x="3" y="5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51" name="Freeform 212"/>
              <p:cNvSpPr>
                <a:spLocks/>
              </p:cNvSpPr>
              <p:nvPr/>
            </p:nvSpPr>
            <p:spPr bwMode="auto">
              <a:xfrm>
                <a:off x="2857" y="910"/>
                <a:ext cx="18" cy="9"/>
              </a:xfrm>
              <a:custGeom>
                <a:avLst/>
                <a:gdLst>
                  <a:gd name="T0" fmla="*/ 3 w 18"/>
                  <a:gd name="T1" fmla="*/ 0 h 9"/>
                  <a:gd name="T2" fmla="*/ 15 w 18"/>
                  <a:gd name="T3" fmla="*/ 0 h 9"/>
                  <a:gd name="T4" fmla="*/ 18 w 18"/>
                  <a:gd name="T5" fmla="*/ 0 h 9"/>
                  <a:gd name="T6" fmla="*/ 18 w 18"/>
                  <a:gd name="T7" fmla="*/ 3 h 9"/>
                  <a:gd name="T8" fmla="*/ 18 w 18"/>
                  <a:gd name="T9" fmla="*/ 6 h 9"/>
                  <a:gd name="T10" fmla="*/ 15 w 18"/>
                  <a:gd name="T11" fmla="*/ 9 h 9"/>
                  <a:gd name="T12" fmla="*/ 0 w 18"/>
                  <a:gd name="T13" fmla="*/ 3 h 9"/>
                  <a:gd name="T14" fmla="*/ 0 w 18"/>
                  <a:gd name="T15" fmla="*/ 3 h 9"/>
                  <a:gd name="T16" fmla="*/ 3 w 18"/>
                  <a:gd name="T17" fmla="*/ 0 h 9"/>
                  <a:gd name="T18" fmla="*/ 3 w 18"/>
                  <a:gd name="T19" fmla="*/ 0 h 9"/>
                  <a:gd name="T20" fmla="*/ 3 w 18"/>
                  <a:gd name="T21" fmla="*/ 0 h 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8"/>
                  <a:gd name="T34" fmla="*/ 0 h 9"/>
                  <a:gd name="T35" fmla="*/ 18 w 18"/>
                  <a:gd name="T36" fmla="*/ 9 h 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8" h="9">
                    <a:moveTo>
                      <a:pt x="3" y="0"/>
                    </a:moveTo>
                    <a:lnTo>
                      <a:pt x="15" y="0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8" y="6"/>
                    </a:lnTo>
                    <a:lnTo>
                      <a:pt x="15" y="9"/>
                    </a:ln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52" name="Freeform 213"/>
              <p:cNvSpPr>
                <a:spLocks/>
              </p:cNvSpPr>
              <p:nvPr/>
            </p:nvSpPr>
            <p:spPr bwMode="auto">
              <a:xfrm>
                <a:off x="2857" y="925"/>
                <a:ext cx="15" cy="9"/>
              </a:xfrm>
              <a:custGeom>
                <a:avLst/>
                <a:gdLst>
                  <a:gd name="T0" fmla="*/ 6 w 15"/>
                  <a:gd name="T1" fmla="*/ 0 h 9"/>
                  <a:gd name="T2" fmla="*/ 6 w 15"/>
                  <a:gd name="T3" fmla="*/ 0 h 9"/>
                  <a:gd name="T4" fmla="*/ 15 w 15"/>
                  <a:gd name="T5" fmla="*/ 6 h 9"/>
                  <a:gd name="T6" fmla="*/ 15 w 15"/>
                  <a:gd name="T7" fmla="*/ 6 h 9"/>
                  <a:gd name="T8" fmla="*/ 12 w 15"/>
                  <a:gd name="T9" fmla="*/ 6 h 9"/>
                  <a:gd name="T10" fmla="*/ 3 w 15"/>
                  <a:gd name="T11" fmla="*/ 9 h 9"/>
                  <a:gd name="T12" fmla="*/ 0 w 15"/>
                  <a:gd name="T13" fmla="*/ 6 h 9"/>
                  <a:gd name="T14" fmla="*/ 3 w 15"/>
                  <a:gd name="T15" fmla="*/ 3 h 9"/>
                  <a:gd name="T16" fmla="*/ 6 w 15"/>
                  <a:gd name="T17" fmla="*/ 0 h 9"/>
                  <a:gd name="T18" fmla="*/ 6 w 15"/>
                  <a:gd name="T19" fmla="*/ 0 h 9"/>
                  <a:gd name="T20" fmla="*/ 6 w 15"/>
                  <a:gd name="T21" fmla="*/ 0 h 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5"/>
                  <a:gd name="T34" fmla="*/ 0 h 9"/>
                  <a:gd name="T35" fmla="*/ 15 w 15"/>
                  <a:gd name="T36" fmla="*/ 9 h 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5" h="9">
                    <a:moveTo>
                      <a:pt x="6" y="0"/>
                    </a:moveTo>
                    <a:lnTo>
                      <a:pt x="6" y="0"/>
                    </a:lnTo>
                    <a:lnTo>
                      <a:pt x="15" y="6"/>
                    </a:lnTo>
                    <a:lnTo>
                      <a:pt x="12" y="6"/>
                    </a:lnTo>
                    <a:lnTo>
                      <a:pt x="3" y="9"/>
                    </a:lnTo>
                    <a:lnTo>
                      <a:pt x="0" y="6"/>
                    </a:lnTo>
                    <a:lnTo>
                      <a:pt x="3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53" name="Freeform 214"/>
              <p:cNvSpPr>
                <a:spLocks/>
              </p:cNvSpPr>
              <p:nvPr/>
            </p:nvSpPr>
            <p:spPr bwMode="auto">
              <a:xfrm>
                <a:off x="2897" y="934"/>
                <a:ext cx="58" cy="22"/>
              </a:xfrm>
              <a:custGeom>
                <a:avLst/>
                <a:gdLst>
                  <a:gd name="T0" fmla="*/ 3 w 58"/>
                  <a:gd name="T1" fmla="*/ 0 h 22"/>
                  <a:gd name="T2" fmla="*/ 21 w 58"/>
                  <a:gd name="T3" fmla="*/ 0 h 22"/>
                  <a:gd name="T4" fmla="*/ 37 w 58"/>
                  <a:gd name="T5" fmla="*/ 6 h 22"/>
                  <a:gd name="T6" fmla="*/ 58 w 58"/>
                  <a:gd name="T7" fmla="*/ 19 h 22"/>
                  <a:gd name="T8" fmla="*/ 58 w 58"/>
                  <a:gd name="T9" fmla="*/ 19 h 22"/>
                  <a:gd name="T10" fmla="*/ 55 w 58"/>
                  <a:gd name="T11" fmla="*/ 22 h 22"/>
                  <a:gd name="T12" fmla="*/ 34 w 58"/>
                  <a:gd name="T13" fmla="*/ 16 h 22"/>
                  <a:gd name="T14" fmla="*/ 27 w 58"/>
                  <a:gd name="T15" fmla="*/ 10 h 22"/>
                  <a:gd name="T16" fmla="*/ 18 w 58"/>
                  <a:gd name="T17" fmla="*/ 6 h 22"/>
                  <a:gd name="T18" fmla="*/ 3 w 58"/>
                  <a:gd name="T19" fmla="*/ 3 h 22"/>
                  <a:gd name="T20" fmla="*/ 0 w 58"/>
                  <a:gd name="T21" fmla="*/ 0 h 22"/>
                  <a:gd name="T22" fmla="*/ 3 w 58"/>
                  <a:gd name="T23" fmla="*/ 0 h 22"/>
                  <a:gd name="T24" fmla="*/ 3 w 58"/>
                  <a:gd name="T25" fmla="*/ 0 h 22"/>
                  <a:gd name="T26" fmla="*/ 3 w 58"/>
                  <a:gd name="T27" fmla="*/ 0 h 2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8"/>
                  <a:gd name="T43" fmla="*/ 0 h 22"/>
                  <a:gd name="T44" fmla="*/ 58 w 58"/>
                  <a:gd name="T45" fmla="*/ 22 h 2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8" h="22">
                    <a:moveTo>
                      <a:pt x="3" y="0"/>
                    </a:moveTo>
                    <a:lnTo>
                      <a:pt x="21" y="0"/>
                    </a:lnTo>
                    <a:lnTo>
                      <a:pt x="37" y="6"/>
                    </a:lnTo>
                    <a:lnTo>
                      <a:pt x="58" y="19"/>
                    </a:lnTo>
                    <a:lnTo>
                      <a:pt x="55" y="22"/>
                    </a:lnTo>
                    <a:lnTo>
                      <a:pt x="34" y="16"/>
                    </a:lnTo>
                    <a:lnTo>
                      <a:pt x="27" y="10"/>
                    </a:lnTo>
                    <a:lnTo>
                      <a:pt x="18" y="6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54" name="Freeform 215"/>
              <p:cNvSpPr>
                <a:spLocks/>
              </p:cNvSpPr>
              <p:nvPr/>
            </p:nvSpPr>
            <p:spPr bwMode="auto">
              <a:xfrm>
                <a:off x="2937" y="956"/>
                <a:ext cx="139" cy="127"/>
              </a:xfrm>
              <a:custGeom>
                <a:avLst/>
                <a:gdLst>
                  <a:gd name="T0" fmla="*/ 3 w 139"/>
                  <a:gd name="T1" fmla="*/ 0 h 127"/>
                  <a:gd name="T2" fmla="*/ 43 w 139"/>
                  <a:gd name="T3" fmla="*/ 0 h 127"/>
                  <a:gd name="T4" fmla="*/ 55 w 139"/>
                  <a:gd name="T5" fmla="*/ 6 h 127"/>
                  <a:gd name="T6" fmla="*/ 68 w 139"/>
                  <a:gd name="T7" fmla="*/ 15 h 127"/>
                  <a:gd name="T8" fmla="*/ 71 w 139"/>
                  <a:gd name="T9" fmla="*/ 18 h 127"/>
                  <a:gd name="T10" fmla="*/ 77 w 139"/>
                  <a:gd name="T11" fmla="*/ 25 h 127"/>
                  <a:gd name="T12" fmla="*/ 83 w 139"/>
                  <a:gd name="T13" fmla="*/ 28 h 127"/>
                  <a:gd name="T14" fmla="*/ 86 w 139"/>
                  <a:gd name="T15" fmla="*/ 34 h 127"/>
                  <a:gd name="T16" fmla="*/ 89 w 139"/>
                  <a:gd name="T17" fmla="*/ 43 h 127"/>
                  <a:gd name="T18" fmla="*/ 96 w 139"/>
                  <a:gd name="T19" fmla="*/ 52 h 127"/>
                  <a:gd name="T20" fmla="*/ 105 w 139"/>
                  <a:gd name="T21" fmla="*/ 62 h 127"/>
                  <a:gd name="T22" fmla="*/ 114 w 139"/>
                  <a:gd name="T23" fmla="*/ 77 h 127"/>
                  <a:gd name="T24" fmla="*/ 123 w 139"/>
                  <a:gd name="T25" fmla="*/ 93 h 127"/>
                  <a:gd name="T26" fmla="*/ 130 w 139"/>
                  <a:gd name="T27" fmla="*/ 105 h 127"/>
                  <a:gd name="T28" fmla="*/ 133 w 139"/>
                  <a:gd name="T29" fmla="*/ 111 h 127"/>
                  <a:gd name="T30" fmla="*/ 139 w 139"/>
                  <a:gd name="T31" fmla="*/ 120 h 127"/>
                  <a:gd name="T32" fmla="*/ 139 w 139"/>
                  <a:gd name="T33" fmla="*/ 123 h 127"/>
                  <a:gd name="T34" fmla="*/ 139 w 139"/>
                  <a:gd name="T35" fmla="*/ 127 h 127"/>
                  <a:gd name="T36" fmla="*/ 133 w 139"/>
                  <a:gd name="T37" fmla="*/ 127 h 127"/>
                  <a:gd name="T38" fmla="*/ 120 w 139"/>
                  <a:gd name="T39" fmla="*/ 111 h 127"/>
                  <a:gd name="T40" fmla="*/ 114 w 139"/>
                  <a:gd name="T41" fmla="*/ 96 h 127"/>
                  <a:gd name="T42" fmla="*/ 108 w 139"/>
                  <a:gd name="T43" fmla="*/ 83 h 127"/>
                  <a:gd name="T44" fmla="*/ 105 w 139"/>
                  <a:gd name="T45" fmla="*/ 74 h 127"/>
                  <a:gd name="T46" fmla="*/ 99 w 139"/>
                  <a:gd name="T47" fmla="*/ 68 h 127"/>
                  <a:gd name="T48" fmla="*/ 83 w 139"/>
                  <a:gd name="T49" fmla="*/ 46 h 127"/>
                  <a:gd name="T50" fmla="*/ 80 w 139"/>
                  <a:gd name="T51" fmla="*/ 40 h 127"/>
                  <a:gd name="T52" fmla="*/ 71 w 139"/>
                  <a:gd name="T53" fmla="*/ 31 h 127"/>
                  <a:gd name="T54" fmla="*/ 68 w 139"/>
                  <a:gd name="T55" fmla="*/ 25 h 127"/>
                  <a:gd name="T56" fmla="*/ 62 w 139"/>
                  <a:gd name="T57" fmla="*/ 22 h 127"/>
                  <a:gd name="T58" fmla="*/ 59 w 139"/>
                  <a:gd name="T59" fmla="*/ 18 h 127"/>
                  <a:gd name="T60" fmla="*/ 52 w 139"/>
                  <a:gd name="T61" fmla="*/ 15 h 127"/>
                  <a:gd name="T62" fmla="*/ 43 w 139"/>
                  <a:gd name="T63" fmla="*/ 9 h 127"/>
                  <a:gd name="T64" fmla="*/ 21 w 139"/>
                  <a:gd name="T65" fmla="*/ 6 h 127"/>
                  <a:gd name="T66" fmla="*/ 3 w 139"/>
                  <a:gd name="T67" fmla="*/ 3 h 127"/>
                  <a:gd name="T68" fmla="*/ 0 w 139"/>
                  <a:gd name="T69" fmla="*/ 3 h 127"/>
                  <a:gd name="T70" fmla="*/ 3 w 139"/>
                  <a:gd name="T71" fmla="*/ 0 h 127"/>
                  <a:gd name="T72" fmla="*/ 3 w 139"/>
                  <a:gd name="T73" fmla="*/ 0 h 127"/>
                  <a:gd name="T74" fmla="*/ 3 w 139"/>
                  <a:gd name="T75" fmla="*/ 0 h 12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39"/>
                  <a:gd name="T115" fmla="*/ 0 h 127"/>
                  <a:gd name="T116" fmla="*/ 139 w 139"/>
                  <a:gd name="T117" fmla="*/ 127 h 12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39" h="127">
                    <a:moveTo>
                      <a:pt x="3" y="0"/>
                    </a:moveTo>
                    <a:lnTo>
                      <a:pt x="43" y="0"/>
                    </a:lnTo>
                    <a:lnTo>
                      <a:pt x="55" y="6"/>
                    </a:lnTo>
                    <a:lnTo>
                      <a:pt x="68" y="15"/>
                    </a:lnTo>
                    <a:lnTo>
                      <a:pt x="71" y="18"/>
                    </a:lnTo>
                    <a:lnTo>
                      <a:pt x="77" y="25"/>
                    </a:lnTo>
                    <a:lnTo>
                      <a:pt x="83" y="28"/>
                    </a:lnTo>
                    <a:lnTo>
                      <a:pt x="86" y="34"/>
                    </a:lnTo>
                    <a:lnTo>
                      <a:pt x="89" y="43"/>
                    </a:lnTo>
                    <a:lnTo>
                      <a:pt x="96" y="52"/>
                    </a:lnTo>
                    <a:lnTo>
                      <a:pt x="105" y="62"/>
                    </a:lnTo>
                    <a:lnTo>
                      <a:pt x="114" y="77"/>
                    </a:lnTo>
                    <a:lnTo>
                      <a:pt x="123" y="93"/>
                    </a:lnTo>
                    <a:lnTo>
                      <a:pt x="130" y="105"/>
                    </a:lnTo>
                    <a:lnTo>
                      <a:pt x="133" y="111"/>
                    </a:lnTo>
                    <a:lnTo>
                      <a:pt x="139" y="120"/>
                    </a:lnTo>
                    <a:lnTo>
                      <a:pt x="139" y="123"/>
                    </a:lnTo>
                    <a:lnTo>
                      <a:pt x="139" y="127"/>
                    </a:lnTo>
                    <a:lnTo>
                      <a:pt x="133" y="127"/>
                    </a:lnTo>
                    <a:lnTo>
                      <a:pt x="120" y="111"/>
                    </a:lnTo>
                    <a:lnTo>
                      <a:pt x="114" y="96"/>
                    </a:lnTo>
                    <a:lnTo>
                      <a:pt x="108" y="83"/>
                    </a:lnTo>
                    <a:lnTo>
                      <a:pt x="105" y="74"/>
                    </a:lnTo>
                    <a:lnTo>
                      <a:pt x="99" y="68"/>
                    </a:lnTo>
                    <a:lnTo>
                      <a:pt x="83" y="46"/>
                    </a:lnTo>
                    <a:lnTo>
                      <a:pt x="80" y="40"/>
                    </a:lnTo>
                    <a:lnTo>
                      <a:pt x="71" y="31"/>
                    </a:lnTo>
                    <a:lnTo>
                      <a:pt x="68" y="25"/>
                    </a:lnTo>
                    <a:lnTo>
                      <a:pt x="62" y="22"/>
                    </a:lnTo>
                    <a:lnTo>
                      <a:pt x="59" y="18"/>
                    </a:lnTo>
                    <a:lnTo>
                      <a:pt x="52" y="15"/>
                    </a:lnTo>
                    <a:lnTo>
                      <a:pt x="43" y="9"/>
                    </a:lnTo>
                    <a:lnTo>
                      <a:pt x="21" y="6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55" name="Freeform 216"/>
              <p:cNvSpPr>
                <a:spLocks/>
              </p:cNvSpPr>
              <p:nvPr/>
            </p:nvSpPr>
            <p:spPr bwMode="auto">
              <a:xfrm>
                <a:off x="2430" y="857"/>
                <a:ext cx="133" cy="148"/>
              </a:xfrm>
              <a:custGeom>
                <a:avLst/>
                <a:gdLst>
                  <a:gd name="T0" fmla="*/ 118 w 133"/>
                  <a:gd name="T1" fmla="*/ 9 h 148"/>
                  <a:gd name="T2" fmla="*/ 87 w 133"/>
                  <a:gd name="T3" fmla="*/ 9 h 148"/>
                  <a:gd name="T4" fmla="*/ 65 w 133"/>
                  <a:gd name="T5" fmla="*/ 22 h 148"/>
                  <a:gd name="T6" fmla="*/ 40 w 133"/>
                  <a:gd name="T7" fmla="*/ 31 h 148"/>
                  <a:gd name="T8" fmla="*/ 22 w 133"/>
                  <a:gd name="T9" fmla="*/ 59 h 148"/>
                  <a:gd name="T10" fmla="*/ 22 w 133"/>
                  <a:gd name="T11" fmla="*/ 77 h 148"/>
                  <a:gd name="T12" fmla="*/ 6 w 133"/>
                  <a:gd name="T13" fmla="*/ 102 h 148"/>
                  <a:gd name="T14" fmla="*/ 9 w 133"/>
                  <a:gd name="T15" fmla="*/ 124 h 148"/>
                  <a:gd name="T16" fmla="*/ 28 w 133"/>
                  <a:gd name="T17" fmla="*/ 142 h 148"/>
                  <a:gd name="T18" fmla="*/ 53 w 133"/>
                  <a:gd name="T19" fmla="*/ 133 h 148"/>
                  <a:gd name="T20" fmla="*/ 65 w 133"/>
                  <a:gd name="T21" fmla="*/ 117 h 148"/>
                  <a:gd name="T22" fmla="*/ 81 w 133"/>
                  <a:gd name="T23" fmla="*/ 102 h 148"/>
                  <a:gd name="T24" fmla="*/ 74 w 133"/>
                  <a:gd name="T25" fmla="*/ 83 h 148"/>
                  <a:gd name="T26" fmla="*/ 77 w 133"/>
                  <a:gd name="T27" fmla="*/ 68 h 148"/>
                  <a:gd name="T28" fmla="*/ 90 w 133"/>
                  <a:gd name="T29" fmla="*/ 59 h 148"/>
                  <a:gd name="T30" fmla="*/ 102 w 133"/>
                  <a:gd name="T31" fmla="*/ 53 h 148"/>
                  <a:gd name="T32" fmla="*/ 118 w 133"/>
                  <a:gd name="T33" fmla="*/ 46 h 148"/>
                  <a:gd name="T34" fmla="*/ 108 w 133"/>
                  <a:gd name="T35" fmla="*/ 56 h 148"/>
                  <a:gd name="T36" fmla="*/ 90 w 133"/>
                  <a:gd name="T37" fmla="*/ 71 h 148"/>
                  <a:gd name="T38" fmla="*/ 87 w 133"/>
                  <a:gd name="T39" fmla="*/ 102 h 148"/>
                  <a:gd name="T40" fmla="*/ 81 w 133"/>
                  <a:gd name="T41" fmla="*/ 114 h 148"/>
                  <a:gd name="T42" fmla="*/ 65 w 133"/>
                  <a:gd name="T43" fmla="*/ 133 h 148"/>
                  <a:gd name="T44" fmla="*/ 47 w 133"/>
                  <a:gd name="T45" fmla="*/ 145 h 148"/>
                  <a:gd name="T46" fmla="*/ 28 w 133"/>
                  <a:gd name="T47" fmla="*/ 148 h 148"/>
                  <a:gd name="T48" fmla="*/ 6 w 133"/>
                  <a:gd name="T49" fmla="*/ 142 h 148"/>
                  <a:gd name="T50" fmla="*/ 0 w 133"/>
                  <a:gd name="T51" fmla="*/ 99 h 148"/>
                  <a:gd name="T52" fmla="*/ 13 w 133"/>
                  <a:gd name="T53" fmla="*/ 83 h 148"/>
                  <a:gd name="T54" fmla="*/ 16 w 133"/>
                  <a:gd name="T55" fmla="*/ 56 h 148"/>
                  <a:gd name="T56" fmla="*/ 25 w 133"/>
                  <a:gd name="T57" fmla="*/ 40 h 148"/>
                  <a:gd name="T58" fmla="*/ 37 w 133"/>
                  <a:gd name="T59" fmla="*/ 28 h 148"/>
                  <a:gd name="T60" fmla="*/ 47 w 133"/>
                  <a:gd name="T61" fmla="*/ 22 h 148"/>
                  <a:gd name="T62" fmla="*/ 65 w 133"/>
                  <a:gd name="T63" fmla="*/ 15 h 148"/>
                  <a:gd name="T64" fmla="*/ 77 w 133"/>
                  <a:gd name="T65" fmla="*/ 9 h 148"/>
                  <a:gd name="T66" fmla="*/ 102 w 133"/>
                  <a:gd name="T67" fmla="*/ 0 h 148"/>
                  <a:gd name="T68" fmla="*/ 124 w 133"/>
                  <a:gd name="T69" fmla="*/ 6 h 148"/>
                  <a:gd name="T70" fmla="*/ 133 w 133"/>
                  <a:gd name="T71" fmla="*/ 12 h 148"/>
                  <a:gd name="T72" fmla="*/ 130 w 133"/>
                  <a:gd name="T73" fmla="*/ 12 h 14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33"/>
                  <a:gd name="T112" fmla="*/ 0 h 148"/>
                  <a:gd name="T113" fmla="*/ 133 w 133"/>
                  <a:gd name="T114" fmla="*/ 148 h 14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33" h="148">
                    <a:moveTo>
                      <a:pt x="130" y="12"/>
                    </a:moveTo>
                    <a:lnTo>
                      <a:pt x="118" y="9"/>
                    </a:lnTo>
                    <a:lnTo>
                      <a:pt x="102" y="6"/>
                    </a:lnTo>
                    <a:lnTo>
                      <a:pt x="87" y="9"/>
                    </a:lnTo>
                    <a:lnTo>
                      <a:pt x="68" y="19"/>
                    </a:lnTo>
                    <a:lnTo>
                      <a:pt x="65" y="22"/>
                    </a:lnTo>
                    <a:lnTo>
                      <a:pt x="50" y="28"/>
                    </a:lnTo>
                    <a:lnTo>
                      <a:pt x="40" y="31"/>
                    </a:lnTo>
                    <a:lnTo>
                      <a:pt x="28" y="43"/>
                    </a:lnTo>
                    <a:lnTo>
                      <a:pt x="22" y="59"/>
                    </a:lnTo>
                    <a:lnTo>
                      <a:pt x="22" y="68"/>
                    </a:lnTo>
                    <a:lnTo>
                      <a:pt x="22" y="77"/>
                    </a:lnTo>
                    <a:lnTo>
                      <a:pt x="19" y="87"/>
                    </a:lnTo>
                    <a:lnTo>
                      <a:pt x="6" y="102"/>
                    </a:lnTo>
                    <a:lnTo>
                      <a:pt x="6" y="111"/>
                    </a:lnTo>
                    <a:lnTo>
                      <a:pt x="9" y="124"/>
                    </a:lnTo>
                    <a:lnTo>
                      <a:pt x="13" y="136"/>
                    </a:lnTo>
                    <a:lnTo>
                      <a:pt x="28" y="142"/>
                    </a:lnTo>
                    <a:lnTo>
                      <a:pt x="43" y="136"/>
                    </a:lnTo>
                    <a:lnTo>
                      <a:pt x="53" y="133"/>
                    </a:lnTo>
                    <a:lnTo>
                      <a:pt x="59" y="124"/>
                    </a:lnTo>
                    <a:lnTo>
                      <a:pt x="65" y="117"/>
                    </a:lnTo>
                    <a:lnTo>
                      <a:pt x="71" y="111"/>
                    </a:lnTo>
                    <a:lnTo>
                      <a:pt x="81" y="102"/>
                    </a:lnTo>
                    <a:lnTo>
                      <a:pt x="77" y="93"/>
                    </a:lnTo>
                    <a:lnTo>
                      <a:pt x="74" y="83"/>
                    </a:lnTo>
                    <a:lnTo>
                      <a:pt x="74" y="74"/>
                    </a:lnTo>
                    <a:lnTo>
                      <a:pt x="77" y="68"/>
                    </a:lnTo>
                    <a:lnTo>
                      <a:pt x="84" y="65"/>
                    </a:lnTo>
                    <a:lnTo>
                      <a:pt x="90" y="59"/>
                    </a:lnTo>
                    <a:lnTo>
                      <a:pt x="96" y="56"/>
                    </a:lnTo>
                    <a:lnTo>
                      <a:pt x="102" y="53"/>
                    </a:lnTo>
                    <a:lnTo>
                      <a:pt x="115" y="43"/>
                    </a:lnTo>
                    <a:lnTo>
                      <a:pt x="118" y="46"/>
                    </a:lnTo>
                    <a:lnTo>
                      <a:pt x="111" y="49"/>
                    </a:lnTo>
                    <a:lnTo>
                      <a:pt x="108" y="56"/>
                    </a:lnTo>
                    <a:lnTo>
                      <a:pt x="96" y="62"/>
                    </a:lnTo>
                    <a:lnTo>
                      <a:pt x="90" y="71"/>
                    </a:lnTo>
                    <a:lnTo>
                      <a:pt x="87" y="83"/>
                    </a:lnTo>
                    <a:lnTo>
                      <a:pt x="87" y="102"/>
                    </a:lnTo>
                    <a:lnTo>
                      <a:pt x="84" y="111"/>
                    </a:lnTo>
                    <a:lnTo>
                      <a:pt x="81" y="114"/>
                    </a:lnTo>
                    <a:lnTo>
                      <a:pt x="77" y="117"/>
                    </a:lnTo>
                    <a:lnTo>
                      <a:pt x="65" y="133"/>
                    </a:lnTo>
                    <a:lnTo>
                      <a:pt x="56" y="139"/>
                    </a:lnTo>
                    <a:lnTo>
                      <a:pt x="47" y="145"/>
                    </a:lnTo>
                    <a:lnTo>
                      <a:pt x="37" y="148"/>
                    </a:lnTo>
                    <a:lnTo>
                      <a:pt x="28" y="148"/>
                    </a:lnTo>
                    <a:lnTo>
                      <a:pt x="6" y="145"/>
                    </a:lnTo>
                    <a:lnTo>
                      <a:pt x="6" y="142"/>
                    </a:lnTo>
                    <a:lnTo>
                      <a:pt x="0" y="124"/>
                    </a:lnTo>
                    <a:lnTo>
                      <a:pt x="0" y="99"/>
                    </a:lnTo>
                    <a:lnTo>
                      <a:pt x="6" y="93"/>
                    </a:lnTo>
                    <a:lnTo>
                      <a:pt x="13" y="83"/>
                    </a:lnTo>
                    <a:lnTo>
                      <a:pt x="16" y="68"/>
                    </a:lnTo>
                    <a:lnTo>
                      <a:pt x="16" y="56"/>
                    </a:lnTo>
                    <a:lnTo>
                      <a:pt x="19" y="46"/>
                    </a:lnTo>
                    <a:lnTo>
                      <a:pt x="25" y="40"/>
                    </a:lnTo>
                    <a:lnTo>
                      <a:pt x="31" y="34"/>
                    </a:lnTo>
                    <a:lnTo>
                      <a:pt x="37" y="28"/>
                    </a:lnTo>
                    <a:lnTo>
                      <a:pt x="40" y="25"/>
                    </a:lnTo>
                    <a:lnTo>
                      <a:pt x="47" y="22"/>
                    </a:lnTo>
                    <a:lnTo>
                      <a:pt x="56" y="15"/>
                    </a:lnTo>
                    <a:lnTo>
                      <a:pt x="65" y="15"/>
                    </a:lnTo>
                    <a:lnTo>
                      <a:pt x="68" y="15"/>
                    </a:lnTo>
                    <a:lnTo>
                      <a:pt x="77" y="9"/>
                    </a:lnTo>
                    <a:lnTo>
                      <a:pt x="87" y="3"/>
                    </a:lnTo>
                    <a:lnTo>
                      <a:pt x="102" y="0"/>
                    </a:lnTo>
                    <a:lnTo>
                      <a:pt x="121" y="0"/>
                    </a:lnTo>
                    <a:lnTo>
                      <a:pt x="124" y="6"/>
                    </a:lnTo>
                    <a:lnTo>
                      <a:pt x="130" y="9"/>
                    </a:lnTo>
                    <a:lnTo>
                      <a:pt x="133" y="12"/>
                    </a:lnTo>
                    <a:lnTo>
                      <a:pt x="130" y="12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56" name="Freeform 217"/>
              <p:cNvSpPr>
                <a:spLocks/>
              </p:cNvSpPr>
              <p:nvPr/>
            </p:nvSpPr>
            <p:spPr bwMode="auto">
              <a:xfrm>
                <a:off x="2554" y="897"/>
                <a:ext cx="52" cy="77"/>
              </a:xfrm>
              <a:custGeom>
                <a:avLst/>
                <a:gdLst>
                  <a:gd name="T0" fmla="*/ 0 w 52"/>
                  <a:gd name="T1" fmla="*/ 0 h 77"/>
                  <a:gd name="T2" fmla="*/ 12 w 52"/>
                  <a:gd name="T3" fmla="*/ 0 h 77"/>
                  <a:gd name="T4" fmla="*/ 12 w 52"/>
                  <a:gd name="T5" fmla="*/ 3 h 77"/>
                  <a:gd name="T6" fmla="*/ 12 w 52"/>
                  <a:gd name="T7" fmla="*/ 16 h 77"/>
                  <a:gd name="T8" fmla="*/ 9 w 52"/>
                  <a:gd name="T9" fmla="*/ 25 h 77"/>
                  <a:gd name="T10" fmla="*/ 6 w 52"/>
                  <a:gd name="T11" fmla="*/ 34 h 77"/>
                  <a:gd name="T12" fmla="*/ 9 w 52"/>
                  <a:gd name="T13" fmla="*/ 40 h 77"/>
                  <a:gd name="T14" fmla="*/ 12 w 52"/>
                  <a:gd name="T15" fmla="*/ 43 h 77"/>
                  <a:gd name="T16" fmla="*/ 34 w 52"/>
                  <a:gd name="T17" fmla="*/ 47 h 77"/>
                  <a:gd name="T18" fmla="*/ 46 w 52"/>
                  <a:gd name="T19" fmla="*/ 56 h 77"/>
                  <a:gd name="T20" fmla="*/ 52 w 52"/>
                  <a:gd name="T21" fmla="*/ 71 h 77"/>
                  <a:gd name="T22" fmla="*/ 49 w 52"/>
                  <a:gd name="T23" fmla="*/ 74 h 77"/>
                  <a:gd name="T24" fmla="*/ 46 w 52"/>
                  <a:gd name="T25" fmla="*/ 77 h 77"/>
                  <a:gd name="T26" fmla="*/ 43 w 52"/>
                  <a:gd name="T27" fmla="*/ 71 h 77"/>
                  <a:gd name="T28" fmla="*/ 40 w 52"/>
                  <a:gd name="T29" fmla="*/ 62 h 77"/>
                  <a:gd name="T30" fmla="*/ 37 w 52"/>
                  <a:gd name="T31" fmla="*/ 59 h 77"/>
                  <a:gd name="T32" fmla="*/ 31 w 52"/>
                  <a:gd name="T33" fmla="*/ 59 h 77"/>
                  <a:gd name="T34" fmla="*/ 6 w 52"/>
                  <a:gd name="T35" fmla="*/ 53 h 77"/>
                  <a:gd name="T36" fmla="*/ 0 w 52"/>
                  <a:gd name="T37" fmla="*/ 43 h 77"/>
                  <a:gd name="T38" fmla="*/ 3 w 52"/>
                  <a:gd name="T39" fmla="*/ 31 h 77"/>
                  <a:gd name="T40" fmla="*/ 9 w 52"/>
                  <a:gd name="T41" fmla="*/ 3 h 77"/>
                  <a:gd name="T42" fmla="*/ 0 w 52"/>
                  <a:gd name="T43" fmla="*/ 3 h 77"/>
                  <a:gd name="T44" fmla="*/ 0 w 52"/>
                  <a:gd name="T45" fmla="*/ 3 h 77"/>
                  <a:gd name="T46" fmla="*/ 0 w 52"/>
                  <a:gd name="T47" fmla="*/ 0 h 77"/>
                  <a:gd name="T48" fmla="*/ 0 w 52"/>
                  <a:gd name="T49" fmla="*/ 0 h 77"/>
                  <a:gd name="T50" fmla="*/ 0 w 52"/>
                  <a:gd name="T51" fmla="*/ 0 h 7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2"/>
                  <a:gd name="T79" fmla="*/ 0 h 77"/>
                  <a:gd name="T80" fmla="*/ 52 w 52"/>
                  <a:gd name="T81" fmla="*/ 77 h 7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2" h="77">
                    <a:moveTo>
                      <a:pt x="0" y="0"/>
                    </a:moveTo>
                    <a:lnTo>
                      <a:pt x="12" y="0"/>
                    </a:lnTo>
                    <a:lnTo>
                      <a:pt x="12" y="3"/>
                    </a:lnTo>
                    <a:lnTo>
                      <a:pt x="12" y="16"/>
                    </a:lnTo>
                    <a:lnTo>
                      <a:pt x="9" y="25"/>
                    </a:lnTo>
                    <a:lnTo>
                      <a:pt x="6" y="34"/>
                    </a:lnTo>
                    <a:lnTo>
                      <a:pt x="9" y="40"/>
                    </a:lnTo>
                    <a:lnTo>
                      <a:pt x="12" y="43"/>
                    </a:lnTo>
                    <a:lnTo>
                      <a:pt x="34" y="47"/>
                    </a:lnTo>
                    <a:lnTo>
                      <a:pt x="46" y="56"/>
                    </a:lnTo>
                    <a:lnTo>
                      <a:pt x="52" y="71"/>
                    </a:lnTo>
                    <a:lnTo>
                      <a:pt x="49" y="74"/>
                    </a:lnTo>
                    <a:lnTo>
                      <a:pt x="46" y="77"/>
                    </a:lnTo>
                    <a:lnTo>
                      <a:pt x="43" y="71"/>
                    </a:lnTo>
                    <a:lnTo>
                      <a:pt x="40" y="62"/>
                    </a:lnTo>
                    <a:lnTo>
                      <a:pt x="37" y="59"/>
                    </a:lnTo>
                    <a:lnTo>
                      <a:pt x="31" y="59"/>
                    </a:lnTo>
                    <a:lnTo>
                      <a:pt x="6" y="53"/>
                    </a:lnTo>
                    <a:lnTo>
                      <a:pt x="0" y="43"/>
                    </a:lnTo>
                    <a:lnTo>
                      <a:pt x="3" y="31"/>
                    </a:lnTo>
                    <a:lnTo>
                      <a:pt x="9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57" name="Freeform 218"/>
              <p:cNvSpPr>
                <a:spLocks/>
              </p:cNvSpPr>
              <p:nvPr/>
            </p:nvSpPr>
            <p:spPr bwMode="auto">
              <a:xfrm>
                <a:off x="2483" y="993"/>
                <a:ext cx="117" cy="83"/>
              </a:xfrm>
              <a:custGeom>
                <a:avLst/>
                <a:gdLst>
                  <a:gd name="T0" fmla="*/ 3 w 117"/>
                  <a:gd name="T1" fmla="*/ 22 h 83"/>
                  <a:gd name="T2" fmla="*/ 6 w 117"/>
                  <a:gd name="T3" fmla="*/ 34 h 83"/>
                  <a:gd name="T4" fmla="*/ 12 w 117"/>
                  <a:gd name="T5" fmla="*/ 43 h 83"/>
                  <a:gd name="T6" fmla="*/ 18 w 117"/>
                  <a:gd name="T7" fmla="*/ 53 h 83"/>
                  <a:gd name="T8" fmla="*/ 24 w 117"/>
                  <a:gd name="T9" fmla="*/ 59 h 83"/>
                  <a:gd name="T10" fmla="*/ 31 w 117"/>
                  <a:gd name="T11" fmla="*/ 62 h 83"/>
                  <a:gd name="T12" fmla="*/ 40 w 117"/>
                  <a:gd name="T13" fmla="*/ 68 h 83"/>
                  <a:gd name="T14" fmla="*/ 49 w 117"/>
                  <a:gd name="T15" fmla="*/ 74 h 83"/>
                  <a:gd name="T16" fmla="*/ 58 w 117"/>
                  <a:gd name="T17" fmla="*/ 77 h 83"/>
                  <a:gd name="T18" fmla="*/ 68 w 117"/>
                  <a:gd name="T19" fmla="*/ 74 h 83"/>
                  <a:gd name="T20" fmla="*/ 74 w 117"/>
                  <a:gd name="T21" fmla="*/ 68 h 83"/>
                  <a:gd name="T22" fmla="*/ 80 w 117"/>
                  <a:gd name="T23" fmla="*/ 62 h 83"/>
                  <a:gd name="T24" fmla="*/ 83 w 117"/>
                  <a:gd name="T25" fmla="*/ 59 h 83"/>
                  <a:gd name="T26" fmla="*/ 89 w 117"/>
                  <a:gd name="T27" fmla="*/ 53 h 83"/>
                  <a:gd name="T28" fmla="*/ 95 w 117"/>
                  <a:gd name="T29" fmla="*/ 49 h 83"/>
                  <a:gd name="T30" fmla="*/ 108 w 117"/>
                  <a:gd name="T31" fmla="*/ 22 h 83"/>
                  <a:gd name="T32" fmla="*/ 114 w 117"/>
                  <a:gd name="T33" fmla="*/ 0 h 83"/>
                  <a:gd name="T34" fmla="*/ 117 w 117"/>
                  <a:gd name="T35" fmla="*/ 0 h 83"/>
                  <a:gd name="T36" fmla="*/ 117 w 117"/>
                  <a:gd name="T37" fmla="*/ 25 h 83"/>
                  <a:gd name="T38" fmla="*/ 111 w 117"/>
                  <a:gd name="T39" fmla="*/ 40 h 83"/>
                  <a:gd name="T40" fmla="*/ 105 w 117"/>
                  <a:gd name="T41" fmla="*/ 46 h 83"/>
                  <a:gd name="T42" fmla="*/ 102 w 117"/>
                  <a:gd name="T43" fmla="*/ 53 h 83"/>
                  <a:gd name="T44" fmla="*/ 95 w 117"/>
                  <a:gd name="T45" fmla="*/ 59 h 83"/>
                  <a:gd name="T46" fmla="*/ 89 w 117"/>
                  <a:gd name="T47" fmla="*/ 62 h 83"/>
                  <a:gd name="T48" fmla="*/ 83 w 117"/>
                  <a:gd name="T49" fmla="*/ 68 h 83"/>
                  <a:gd name="T50" fmla="*/ 77 w 117"/>
                  <a:gd name="T51" fmla="*/ 71 h 83"/>
                  <a:gd name="T52" fmla="*/ 74 w 117"/>
                  <a:gd name="T53" fmla="*/ 77 h 83"/>
                  <a:gd name="T54" fmla="*/ 68 w 117"/>
                  <a:gd name="T55" fmla="*/ 80 h 83"/>
                  <a:gd name="T56" fmla="*/ 62 w 117"/>
                  <a:gd name="T57" fmla="*/ 83 h 83"/>
                  <a:gd name="T58" fmla="*/ 49 w 117"/>
                  <a:gd name="T59" fmla="*/ 80 h 83"/>
                  <a:gd name="T60" fmla="*/ 40 w 117"/>
                  <a:gd name="T61" fmla="*/ 74 h 83"/>
                  <a:gd name="T62" fmla="*/ 34 w 117"/>
                  <a:gd name="T63" fmla="*/ 68 h 83"/>
                  <a:gd name="T64" fmla="*/ 28 w 117"/>
                  <a:gd name="T65" fmla="*/ 65 h 83"/>
                  <a:gd name="T66" fmla="*/ 15 w 117"/>
                  <a:gd name="T67" fmla="*/ 56 h 83"/>
                  <a:gd name="T68" fmla="*/ 9 w 117"/>
                  <a:gd name="T69" fmla="*/ 46 h 83"/>
                  <a:gd name="T70" fmla="*/ 0 w 117"/>
                  <a:gd name="T71" fmla="*/ 25 h 83"/>
                  <a:gd name="T72" fmla="*/ 0 w 117"/>
                  <a:gd name="T73" fmla="*/ 22 h 83"/>
                  <a:gd name="T74" fmla="*/ 3 w 117"/>
                  <a:gd name="T75" fmla="*/ 22 h 83"/>
                  <a:gd name="T76" fmla="*/ 3 w 117"/>
                  <a:gd name="T77" fmla="*/ 22 h 83"/>
                  <a:gd name="T78" fmla="*/ 3 w 117"/>
                  <a:gd name="T79" fmla="*/ 22 h 83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17"/>
                  <a:gd name="T121" fmla="*/ 0 h 83"/>
                  <a:gd name="T122" fmla="*/ 117 w 117"/>
                  <a:gd name="T123" fmla="*/ 83 h 83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17" h="83">
                    <a:moveTo>
                      <a:pt x="3" y="22"/>
                    </a:moveTo>
                    <a:lnTo>
                      <a:pt x="6" y="34"/>
                    </a:lnTo>
                    <a:lnTo>
                      <a:pt x="12" y="43"/>
                    </a:lnTo>
                    <a:lnTo>
                      <a:pt x="18" y="53"/>
                    </a:lnTo>
                    <a:lnTo>
                      <a:pt x="24" y="59"/>
                    </a:lnTo>
                    <a:lnTo>
                      <a:pt x="31" y="62"/>
                    </a:lnTo>
                    <a:lnTo>
                      <a:pt x="40" y="68"/>
                    </a:lnTo>
                    <a:lnTo>
                      <a:pt x="49" y="74"/>
                    </a:lnTo>
                    <a:lnTo>
                      <a:pt x="58" y="77"/>
                    </a:lnTo>
                    <a:lnTo>
                      <a:pt x="68" y="74"/>
                    </a:lnTo>
                    <a:lnTo>
                      <a:pt x="74" y="68"/>
                    </a:lnTo>
                    <a:lnTo>
                      <a:pt x="80" y="62"/>
                    </a:lnTo>
                    <a:lnTo>
                      <a:pt x="83" y="59"/>
                    </a:lnTo>
                    <a:lnTo>
                      <a:pt x="89" y="53"/>
                    </a:lnTo>
                    <a:lnTo>
                      <a:pt x="95" y="49"/>
                    </a:lnTo>
                    <a:lnTo>
                      <a:pt x="108" y="22"/>
                    </a:lnTo>
                    <a:lnTo>
                      <a:pt x="114" y="0"/>
                    </a:lnTo>
                    <a:lnTo>
                      <a:pt x="117" y="0"/>
                    </a:lnTo>
                    <a:lnTo>
                      <a:pt x="117" y="25"/>
                    </a:lnTo>
                    <a:lnTo>
                      <a:pt x="111" y="40"/>
                    </a:lnTo>
                    <a:lnTo>
                      <a:pt x="105" y="46"/>
                    </a:lnTo>
                    <a:lnTo>
                      <a:pt x="102" y="53"/>
                    </a:lnTo>
                    <a:lnTo>
                      <a:pt x="95" y="59"/>
                    </a:lnTo>
                    <a:lnTo>
                      <a:pt x="89" y="62"/>
                    </a:lnTo>
                    <a:lnTo>
                      <a:pt x="83" y="68"/>
                    </a:lnTo>
                    <a:lnTo>
                      <a:pt x="77" y="71"/>
                    </a:lnTo>
                    <a:lnTo>
                      <a:pt x="74" y="77"/>
                    </a:lnTo>
                    <a:lnTo>
                      <a:pt x="68" y="80"/>
                    </a:lnTo>
                    <a:lnTo>
                      <a:pt x="62" y="83"/>
                    </a:lnTo>
                    <a:lnTo>
                      <a:pt x="49" y="80"/>
                    </a:lnTo>
                    <a:lnTo>
                      <a:pt x="40" y="74"/>
                    </a:lnTo>
                    <a:lnTo>
                      <a:pt x="34" y="68"/>
                    </a:lnTo>
                    <a:lnTo>
                      <a:pt x="28" y="65"/>
                    </a:lnTo>
                    <a:lnTo>
                      <a:pt x="15" y="56"/>
                    </a:lnTo>
                    <a:lnTo>
                      <a:pt x="9" y="46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3" y="22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58" name="Freeform 219"/>
              <p:cNvSpPr>
                <a:spLocks/>
              </p:cNvSpPr>
              <p:nvPr/>
            </p:nvSpPr>
            <p:spPr bwMode="auto">
              <a:xfrm>
                <a:off x="2498" y="1058"/>
                <a:ext cx="47" cy="170"/>
              </a:xfrm>
              <a:custGeom>
                <a:avLst/>
                <a:gdLst>
                  <a:gd name="T0" fmla="*/ 3 w 47"/>
                  <a:gd name="T1" fmla="*/ 0 h 170"/>
                  <a:gd name="T2" fmla="*/ 25 w 47"/>
                  <a:gd name="T3" fmla="*/ 43 h 170"/>
                  <a:gd name="T4" fmla="*/ 25 w 47"/>
                  <a:gd name="T5" fmla="*/ 49 h 170"/>
                  <a:gd name="T6" fmla="*/ 31 w 47"/>
                  <a:gd name="T7" fmla="*/ 59 h 170"/>
                  <a:gd name="T8" fmla="*/ 34 w 47"/>
                  <a:gd name="T9" fmla="*/ 68 h 170"/>
                  <a:gd name="T10" fmla="*/ 40 w 47"/>
                  <a:gd name="T11" fmla="*/ 99 h 170"/>
                  <a:gd name="T12" fmla="*/ 43 w 47"/>
                  <a:gd name="T13" fmla="*/ 133 h 170"/>
                  <a:gd name="T14" fmla="*/ 43 w 47"/>
                  <a:gd name="T15" fmla="*/ 148 h 170"/>
                  <a:gd name="T16" fmla="*/ 47 w 47"/>
                  <a:gd name="T17" fmla="*/ 167 h 170"/>
                  <a:gd name="T18" fmla="*/ 47 w 47"/>
                  <a:gd name="T19" fmla="*/ 170 h 170"/>
                  <a:gd name="T20" fmla="*/ 43 w 47"/>
                  <a:gd name="T21" fmla="*/ 170 h 170"/>
                  <a:gd name="T22" fmla="*/ 37 w 47"/>
                  <a:gd name="T23" fmla="*/ 136 h 170"/>
                  <a:gd name="T24" fmla="*/ 31 w 47"/>
                  <a:gd name="T25" fmla="*/ 99 h 170"/>
                  <a:gd name="T26" fmla="*/ 28 w 47"/>
                  <a:gd name="T27" fmla="*/ 68 h 170"/>
                  <a:gd name="T28" fmla="*/ 22 w 47"/>
                  <a:gd name="T29" fmla="*/ 62 h 170"/>
                  <a:gd name="T30" fmla="*/ 16 w 47"/>
                  <a:gd name="T31" fmla="*/ 43 h 170"/>
                  <a:gd name="T32" fmla="*/ 9 w 47"/>
                  <a:gd name="T33" fmla="*/ 21 h 170"/>
                  <a:gd name="T34" fmla="*/ 6 w 47"/>
                  <a:gd name="T35" fmla="*/ 12 h 170"/>
                  <a:gd name="T36" fmla="*/ 0 w 47"/>
                  <a:gd name="T37" fmla="*/ 3 h 170"/>
                  <a:gd name="T38" fmla="*/ 0 w 47"/>
                  <a:gd name="T39" fmla="*/ 0 h 170"/>
                  <a:gd name="T40" fmla="*/ 3 w 47"/>
                  <a:gd name="T41" fmla="*/ 0 h 170"/>
                  <a:gd name="T42" fmla="*/ 3 w 47"/>
                  <a:gd name="T43" fmla="*/ 0 h 170"/>
                  <a:gd name="T44" fmla="*/ 3 w 47"/>
                  <a:gd name="T45" fmla="*/ 0 h 17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47"/>
                  <a:gd name="T70" fmla="*/ 0 h 170"/>
                  <a:gd name="T71" fmla="*/ 47 w 47"/>
                  <a:gd name="T72" fmla="*/ 170 h 17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47" h="170">
                    <a:moveTo>
                      <a:pt x="3" y="0"/>
                    </a:moveTo>
                    <a:lnTo>
                      <a:pt x="25" y="43"/>
                    </a:lnTo>
                    <a:lnTo>
                      <a:pt x="25" y="49"/>
                    </a:lnTo>
                    <a:lnTo>
                      <a:pt x="31" y="59"/>
                    </a:lnTo>
                    <a:lnTo>
                      <a:pt x="34" y="68"/>
                    </a:lnTo>
                    <a:lnTo>
                      <a:pt x="40" y="99"/>
                    </a:lnTo>
                    <a:lnTo>
                      <a:pt x="43" y="133"/>
                    </a:lnTo>
                    <a:lnTo>
                      <a:pt x="43" y="148"/>
                    </a:lnTo>
                    <a:lnTo>
                      <a:pt x="47" y="167"/>
                    </a:lnTo>
                    <a:lnTo>
                      <a:pt x="47" y="170"/>
                    </a:lnTo>
                    <a:lnTo>
                      <a:pt x="43" y="170"/>
                    </a:lnTo>
                    <a:lnTo>
                      <a:pt x="37" y="136"/>
                    </a:lnTo>
                    <a:lnTo>
                      <a:pt x="31" y="99"/>
                    </a:lnTo>
                    <a:lnTo>
                      <a:pt x="28" y="68"/>
                    </a:lnTo>
                    <a:lnTo>
                      <a:pt x="22" y="62"/>
                    </a:lnTo>
                    <a:lnTo>
                      <a:pt x="16" y="43"/>
                    </a:lnTo>
                    <a:lnTo>
                      <a:pt x="9" y="21"/>
                    </a:lnTo>
                    <a:lnTo>
                      <a:pt x="6" y="12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59" name="Freeform 220"/>
              <p:cNvSpPr>
                <a:spLocks/>
              </p:cNvSpPr>
              <p:nvPr/>
            </p:nvSpPr>
            <p:spPr bwMode="auto">
              <a:xfrm>
                <a:off x="2557" y="1039"/>
                <a:ext cx="43" cy="161"/>
              </a:xfrm>
              <a:custGeom>
                <a:avLst/>
                <a:gdLst>
                  <a:gd name="T0" fmla="*/ 31 w 43"/>
                  <a:gd name="T1" fmla="*/ 0 h 161"/>
                  <a:gd name="T2" fmla="*/ 43 w 43"/>
                  <a:gd name="T3" fmla="*/ 28 h 161"/>
                  <a:gd name="T4" fmla="*/ 40 w 43"/>
                  <a:gd name="T5" fmla="*/ 37 h 161"/>
                  <a:gd name="T6" fmla="*/ 34 w 43"/>
                  <a:gd name="T7" fmla="*/ 50 h 161"/>
                  <a:gd name="T8" fmla="*/ 31 w 43"/>
                  <a:gd name="T9" fmla="*/ 65 h 161"/>
                  <a:gd name="T10" fmla="*/ 40 w 43"/>
                  <a:gd name="T11" fmla="*/ 93 h 161"/>
                  <a:gd name="T12" fmla="*/ 40 w 43"/>
                  <a:gd name="T13" fmla="*/ 108 h 161"/>
                  <a:gd name="T14" fmla="*/ 37 w 43"/>
                  <a:gd name="T15" fmla="*/ 115 h 161"/>
                  <a:gd name="T16" fmla="*/ 34 w 43"/>
                  <a:gd name="T17" fmla="*/ 121 h 161"/>
                  <a:gd name="T18" fmla="*/ 31 w 43"/>
                  <a:gd name="T19" fmla="*/ 127 h 161"/>
                  <a:gd name="T20" fmla="*/ 25 w 43"/>
                  <a:gd name="T21" fmla="*/ 130 h 161"/>
                  <a:gd name="T22" fmla="*/ 18 w 43"/>
                  <a:gd name="T23" fmla="*/ 139 h 161"/>
                  <a:gd name="T24" fmla="*/ 9 w 43"/>
                  <a:gd name="T25" fmla="*/ 149 h 161"/>
                  <a:gd name="T26" fmla="*/ 3 w 43"/>
                  <a:gd name="T27" fmla="*/ 161 h 161"/>
                  <a:gd name="T28" fmla="*/ 0 w 43"/>
                  <a:gd name="T29" fmla="*/ 161 h 161"/>
                  <a:gd name="T30" fmla="*/ 0 w 43"/>
                  <a:gd name="T31" fmla="*/ 161 h 161"/>
                  <a:gd name="T32" fmla="*/ 9 w 43"/>
                  <a:gd name="T33" fmla="*/ 133 h 161"/>
                  <a:gd name="T34" fmla="*/ 15 w 43"/>
                  <a:gd name="T35" fmla="*/ 124 h 161"/>
                  <a:gd name="T36" fmla="*/ 18 w 43"/>
                  <a:gd name="T37" fmla="*/ 118 h 161"/>
                  <a:gd name="T38" fmla="*/ 25 w 43"/>
                  <a:gd name="T39" fmla="*/ 112 h 161"/>
                  <a:gd name="T40" fmla="*/ 28 w 43"/>
                  <a:gd name="T41" fmla="*/ 102 h 161"/>
                  <a:gd name="T42" fmla="*/ 28 w 43"/>
                  <a:gd name="T43" fmla="*/ 90 h 161"/>
                  <a:gd name="T44" fmla="*/ 25 w 43"/>
                  <a:gd name="T45" fmla="*/ 81 h 161"/>
                  <a:gd name="T46" fmla="*/ 21 w 43"/>
                  <a:gd name="T47" fmla="*/ 68 h 161"/>
                  <a:gd name="T48" fmla="*/ 21 w 43"/>
                  <a:gd name="T49" fmla="*/ 56 h 161"/>
                  <a:gd name="T50" fmla="*/ 25 w 43"/>
                  <a:gd name="T51" fmla="*/ 47 h 161"/>
                  <a:gd name="T52" fmla="*/ 34 w 43"/>
                  <a:gd name="T53" fmla="*/ 28 h 161"/>
                  <a:gd name="T54" fmla="*/ 34 w 43"/>
                  <a:gd name="T55" fmla="*/ 13 h 161"/>
                  <a:gd name="T56" fmla="*/ 28 w 43"/>
                  <a:gd name="T57" fmla="*/ 3 h 161"/>
                  <a:gd name="T58" fmla="*/ 31 w 43"/>
                  <a:gd name="T59" fmla="*/ 0 h 161"/>
                  <a:gd name="T60" fmla="*/ 31 w 43"/>
                  <a:gd name="T61" fmla="*/ 0 h 161"/>
                  <a:gd name="T62" fmla="*/ 31 w 43"/>
                  <a:gd name="T63" fmla="*/ 0 h 161"/>
                  <a:gd name="T64" fmla="*/ 31 w 43"/>
                  <a:gd name="T65" fmla="*/ 0 h 16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3"/>
                  <a:gd name="T100" fmla="*/ 0 h 161"/>
                  <a:gd name="T101" fmla="*/ 43 w 43"/>
                  <a:gd name="T102" fmla="*/ 161 h 16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3" h="161">
                    <a:moveTo>
                      <a:pt x="31" y="0"/>
                    </a:moveTo>
                    <a:lnTo>
                      <a:pt x="43" y="28"/>
                    </a:lnTo>
                    <a:lnTo>
                      <a:pt x="40" y="37"/>
                    </a:lnTo>
                    <a:lnTo>
                      <a:pt x="34" y="50"/>
                    </a:lnTo>
                    <a:lnTo>
                      <a:pt x="31" y="65"/>
                    </a:lnTo>
                    <a:lnTo>
                      <a:pt x="40" y="93"/>
                    </a:lnTo>
                    <a:lnTo>
                      <a:pt x="40" y="108"/>
                    </a:lnTo>
                    <a:lnTo>
                      <a:pt x="37" y="115"/>
                    </a:lnTo>
                    <a:lnTo>
                      <a:pt x="34" y="121"/>
                    </a:lnTo>
                    <a:lnTo>
                      <a:pt x="31" y="127"/>
                    </a:lnTo>
                    <a:lnTo>
                      <a:pt x="25" y="130"/>
                    </a:lnTo>
                    <a:lnTo>
                      <a:pt x="18" y="139"/>
                    </a:lnTo>
                    <a:lnTo>
                      <a:pt x="9" y="149"/>
                    </a:lnTo>
                    <a:lnTo>
                      <a:pt x="3" y="161"/>
                    </a:lnTo>
                    <a:lnTo>
                      <a:pt x="0" y="161"/>
                    </a:lnTo>
                    <a:lnTo>
                      <a:pt x="9" y="133"/>
                    </a:lnTo>
                    <a:lnTo>
                      <a:pt x="15" y="124"/>
                    </a:lnTo>
                    <a:lnTo>
                      <a:pt x="18" y="118"/>
                    </a:lnTo>
                    <a:lnTo>
                      <a:pt x="25" y="112"/>
                    </a:lnTo>
                    <a:lnTo>
                      <a:pt x="28" y="102"/>
                    </a:lnTo>
                    <a:lnTo>
                      <a:pt x="28" y="90"/>
                    </a:lnTo>
                    <a:lnTo>
                      <a:pt x="25" y="81"/>
                    </a:lnTo>
                    <a:lnTo>
                      <a:pt x="21" y="68"/>
                    </a:lnTo>
                    <a:lnTo>
                      <a:pt x="21" y="56"/>
                    </a:lnTo>
                    <a:lnTo>
                      <a:pt x="25" y="47"/>
                    </a:lnTo>
                    <a:lnTo>
                      <a:pt x="34" y="28"/>
                    </a:lnTo>
                    <a:lnTo>
                      <a:pt x="34" y="13"/>
                    </a:lnTo>
                    <a:lnTo>
                      <a:pt x="28" y="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60" name="Freeform 221"/>
              <p:cNvSpPr>
                <a:spLocks/>
              </p:cNvSpPr>
              <p:nvPr/>
            </p:nvSpPr>
            <p:spPr bwMode="auto">
              <a:xfrm>
                <a:off x="2541" y="1120"/>
                <a:ext cx="47" cy="34"/>
              </a:xfrm>
              <a:custGeom>
                <a:avLst/>
                <a:gdLst>
                  <a:gd name="T0" fmla="*/ 4 w 47"/>
                  <a:gd name="T1" fmla="*/ 27 h 34"/>
                  <a:gd name="T2" fmla="*/ 19 w 47"/>
                  <a:gd name="T3" fmla="*/ 24 h 34"/>
                  <a:gd name="T4" fmla="*/ 25 w 47"/>
                  <a:gd name="T5" fmla="*/ 21 h 34"/>
                  <a:gd name="T6" fmla="*/ 31 w 47"/>
                  <a:gd name="T7" fmla="*/ 15 h 34"/>
                  <a:gd name="T8" fmla="*/ 44 w 47"/>
                  <a:gd name="T9" fmla="*/ 0 h 34"/>
                  <a:gd name="T10" fmla="*/ 47 w 47"/>
                  <a:gd name="T11" fmla="*/ 0 h 34"/>
                  <a:gd name="T12" fmla="*/ 44 w 47"/>
                  <a:gd name="T13" fmla="*/ 24 h 34"/>
                  <a:gd name="T14" fmla="*/ 37 w 47"/>
                  <a:gd name="T15" fmla="*/ 27 h 34"/>
                  <a:gd name="T16" fmla="*/ 34 w 47"/>
                  <a:gd name="T17" fmla="*/ 31 h 34"/>
                  <a:gd name="T18" fmla="*/ 25 w 47"/>
                  <a:gd name="T19" fmla="*/ 34 h 34"/>
                  <a:gd name="T20" fmla="*/ 4 w 47"/>
                  <a:gd name="T21" fmla="*/ 31 h 34"/>
                  <a:gd name="T22" fmla="*/ 0 w 47"/>
                  <a:gd name="T23" fmla="*/ 31 h 34"/>
                  <a:gd name="T24" fmla="*/ 4 w 47"/>
                  <a:gd name="T25" fmla="*/ 27 h 34"/>
                  <a:gd name="T26" fmla="*/ 4 w 47"/>
                  <a:gd name="T27" fmla="*/ 27 h 34"/>
                  <a:gd name="T28" fmla="*/ 4 w 47"/>
                  <a:gd name="T29" fmla="*/ 27 h 3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7"/>
                  <a:gd name="T46" fmla="*/ 0 h 34"/>
                  <a:gd name="T47" fmla="*/ 47 w 47"/>
                  <a:gd name="T48" fmla="*/ 34 h 3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7" h="34">
                    <a:moveTo>
                      <a:pt x="4" y="27"/>
                    </a:moveTo>
                    <a:lnTo>
                      <a:pt x="19" y="24"/>
                    </a:lnTo>
                    <a:lnTo>
                      <a:pt x="25" y="21"/>
                    </a:lnTo>
                    <a:lnTo>
                      <a:pt x="31" y="15"/>
                    </a:lnTo>
                    <a:lnTo>
                      <a:pt x="44" y="0"/>
                    </a:lnTo>
                    <a:lnTo>
                      <a:pt x="47" y="0"/>
                    </a:lnTo>
                    <a:lnTo>
                      <a:pt x="44" y="24"/>
                    </a:lnTo>
                    <a:lnTo>
                      <a:pt x="37" y="27"/>
                    </a:lnTo>
                    <a:lnTo>
                      <a:pt x="34" y="31"/>
                    </a:lnTo>
                    <a:lnTo>
                      <a:pt x="25" y="34"/>
                    </a:lnTo>
                    <a:lnTo>
                      <a:pt x="4" y="31"/>
                    </a:lnTo>
                    <a:lnTo>
                      <a:pt x="0" y="31"/>
                    </a:lnTo>
                    <a:lnTo>
                      <a:pt x="4" y="27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61" name="Freeform 222"/>
              <p:cNvSpPr>
                <a:spLocks/>
              </p:cNvSpPr>
              <p:nvPr/>
            </p:nvSpPr>
            <p:spPr bwMode="auto">
              <a:xfrm>
                <a:off x="2622" y="993"/>
                <a:ext cx="37" cy="12"/>
              </a:xfrm>
              <a:custGeom>
                <a:avLst/>
                <a:gdLst>
                  <a:gd name="T0" fmla="*/ 0 w 37"/>
                  <a:gd name="T1" fmla="*/ 0 h 12"/>
                  <a:gd name="T2" fmla="*/ 34 w 37"/>
                  <a:gd name="T3" fmla="*/ 3 h 12"/>
                  <a:gd name="T4" fmla="*/ 37 w 37"/>
                  <a:gd name="T5" fmla="*/ 6 h 12"/>
                  <a:gd name="T6" fmla="*/ 37 w 37"/>
                  <a:gd name="T7" fmla="*/ 9 h 12"/>
                  <a:gd name="T8" fmla="*/ 37 w 37"/>
                  <a:gd name="T9" fmla="*/ 12 h 12"/>
                  <a:gd name="T10" fmla="*/ 34 w 37"/>
                  <a:gd name="T11" fmla="*/ 12 h 12"/>
                  <a:gd name="T12" fmla="*/ 15 w 37"/>
                  <a:gd name="T13" fmla="*/ 9 h 12"/>
                  <a:gd name="T14" fmla="*/ 9 w 37"/>
                  <a:gd name="T15" fmla="*/ 6 h 12"/>
                  <a:gd name="T16" fmla="*/ 0 w 37"/>
                  <a:gd name="T17" fmla="*/ 3 h 12"/>
                  <a:gd name="T18" fmla="*/ 0 w 37"/>
                  <a:gd name="T19" fmla="*/ 0 h 12"/>
                  <a:gd name="T20" fmla="*/ 0 w 37"/>
                  <a:gd name="T21" fmla="*/ 0 h 12"/>
                  <a:gd name="T22" fmla="*/ 0 w 37"/>
                  <a:gd name="T23" fmla="*/ 0 h 12"/>
                  <a:gd name="T24" fmla="*/ 0 w 37"/>
                  <a:gd name="T25" fmla="*/ 0 h 1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7"/>
                  <a:gd name="T40" fmla="*/ 0 h 12"/>
                  <a:gd name="T41" fmla="*/ 37 w 37"/>
                  <a:gd name="T42" fmla="*/ 12 h 1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7" h="12">
                    <a:moveTo>
                      <a:pt x="0" y="0"/>
                    </a:moveTo>
                    <a:lnTo>
                      <a:pt x="34" y="3"/>
                    </a:lnTo>
                    <a:lnTo>
                      <a:pt x="37" y="6"/>
                    </a:lnTo>
                    <a:lnTo>
                      <a:pt x="37" y="9"/>
                    </a:lnTo>
                    <a:lnTo>
                      <a:pt x="37" y="12"/>
                    </a:lnTo>
                    <a:lnTo>
                      <a:pt x="34" y="12"/>
                    </a:lnTo>
                    <a:lnTo>
                      <a:pt x="15" y="9"/>
                    </a:lnTo>
                    <a:lnTo>
                      <a:pt x="9" y="6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62" name="Freeform 223"/>
              <p:cNvSpPr>
                <a:spLocks/>
              </p:cNvSpPr>
              <p:nvPr/>
            </p:nvSpPr>
            <p:spPr bwMode="auto">
              <a:xfrm>
                <a:off x="2665" y="996"/>
                <a:ext cx="28" cy="50"/>
              </a:xfrm>
              <a:custGeom>
                <a:avLst/>
                <a:gdLst>
                  <a:gd name="T0" fmla="*/ 6 w 28"/>
                  <a:gd name="T1" fmla="*/ 0 h 50"/>
                  <a:gd name="T2" fmla="*/ 19 w 28"/>
                  <a:gd name="T3" fmla="*/ 3 h 50"/>
                  <a:gd name="T4" fmla="*/ 25 w 28"/>
                  <a:gd name="T5" fmla="*/ 16 h 50"/>
                  <a:gd name="T6" fmla="*/ 28 w 28"/>
                  <a:gd name="T7" fmla="*/ 28 h 50"/>
                  <a:gd name="T8" fmla="*/ 28 w 28"/>
                  <a:gd name="T9" fmla="*/ 50 h 50"/>
                  <a:gd name="T10" fmla="*/ 25 w 28"/>
                  <a:gd name="T11" fmla="*/ 50 h 50"/>
                  <a:gd name="T12" fmla="*/ 22 w 28"/>
                  <a:gd name="T13" fmla="*/ 31 h 50"/>
                  <a:gd name="T14" fmla="*/ 19 w 28"/>
                  <a:gd name="T15" fmla="*/ 19 h 50"/>
                  <a:gd name="T16" fmla="*/ 19 w 28"/>
                  <a:gd name="T17" fmla="*/ 16 h 50"/>
                  <a:gd name="T18" fmla="*/ 15 w 28"/>
                  <a:gd name="T19" fmla="*/ 9 h 50"/>
                  <a:gd name="T20" fmla="*/ 3 w 28"/>
                  <a:gd name="T21" fmla="*/ 9 h 50"/>
                  <a:gd name="T22" fmla="*/ 0 w 28"/>
                  <a:gd name="T23" fmla="*/ 3 h 50"/>
                  <a:gd name="T24" fmla="*/ 3 w 28"/>
                  <a:gd name="T25" fmla="*/ 0 h 50"/>
                  <a:gd name="T26" fmla="*/ 6 w 28"/>
                  <a:gd name="T27" fmla="*/ 0 h 50"/>
                  <a:gd name="T28" fmla="*/ 6 w 28"/>
                  <a:gd name="T29" fmla="*/ 0 h 50"/>
                  <a:gd name="T30" fmla="*/ 6 w 28"/>
                  <a:gd name="T31" fmla="*/ 0 h 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8"/>
                  <a:gd name="T49" fmla="*/ 0 h 50"/>
                  <a:gd name="T50" fmla="*/ 28 w 28"/>
                  <a:gd name="T51" fmla="*/ 50 h 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8" h="50">
                    <a:moveTo>
                      <a:pt x="6" y="0"/>
                    </a:moveTo>
                    <a:lnTo>
                      <a:pt x="19" y="3"/>
                    </a:lnTo>
                    <a:lnTo>
                      <a:pt x="25" y="16"/>
                    </a:lnTo>
                    <a:lnTo>
                      <a:pt x="28" y="28"/>
                    </a:lnTo>
                    <a:lnTo>
                      <a:pt x="28" y="50"/>
                    </a:lnTo>
                    <a:lnTo>
                      <a:pt x="25" y="50"/>
                    </a:lnTo>
                    <a:lnTo>
                      <a:pt x="22" y="31"/>
                    </a:lnTo>
                    <a:lnTo>
                      <a:pt x="19" y="19"/>
                    </a:lnTo>
                    <a:lnTo>
                      <a:pt x="19" y="16"/>
                    </a:lnTo>
                    <a:lnTo>
                      <a:pt x="15" y="9"/>
                    </a:lnTo>
                    <a:lnTo>
                      <a:pt x="3" y="9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63" name="Freeform 224"/>
              <p:cNvSpPr>
                <a:spLocks/>
              </p:cNvSpPr>
              <p:nvPr/>
            </p:nvSpPr>
            <p:spPr bwMode="auto">
              <a:xfrm>
                <a:off x="2656" y="1018"/>
                <a:ext cx="15" cy="65"/>
              </a:xfrm>
              <a:custGeom>
                <a:avLst/>
                <a:gdLst>
                  <a:gd name="T0" fmla="*/ 3 w 15"/>
                  <a:gd name="T1" fmla="*/ 0 h 65"/>
                  <a:gd name="T2" fmla="*/ 12 w 15"/>
                  <a:gd name="T3" fmla="*/ 18 h 65"/>
                  <a:gd name="T4" fmla="*/ 15 w 15"/>
                  <a:gd name="T5" fmla="*/ 37 h 65"/>
                  <a:gd name="T6" fmla="*/ 12 w 15"/>
                  <a:gd name="T7" fmla="*/ 49 h 65"/>
                  <a:gd name="T8" fmla="*/ 9 w 15"/>
                  <a:gd name="T9" fmla="*/ 65 h 65"/>
                  <a:gd name="T10" fmla="*/ 6 w 15"/>
                  <a:gd name="T11" fmla="*/ 65 h 65"/>
                  <a:gd name="T12" fmla="*/ 3 w 15"/>
                  <a:gd name="T13" fmla="*/ 49 h 65"/>
                  <a:gd name="T14" fmla="*/ 3 w 15"/>
                  <a:gd name="T15" fmla="*/ 37 h 65"/>
                  <a:gd name="T16" fmla="*/ 0 w 15"/>
                  <a:gd name="T17" fmla="*/ 3 h 65"/>
                  <a:gd name="T18" fmla="*/ 0 w 15"/>
                  <a:gd name="T19" fmla="*/ 0 h 65"/>
                  <a:gd name="T20" fmla="*/ 3 w 15"/>
                  <a:gd name="T21" fmla="*/ 0 h 65"/>
                  <a:gd name="T22" fmla="*/ 3 w 15"/>
                  <a:gd name="T23" fmla="*/ 0 h 65"/>
                  <a:gd name="T24" fmla="*/ 3 w 15"/>
                  <a:gd name="T25" fmla="*/ 0 h 6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5"/>
                  <a:gd name="T40" fmla="*/ 0 h 65"/>
                  <a:gd name="T41" fmla="*/ 15 w 15"/>
                  <a:gd name="T42" fmla="*/ 65 h 6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5" h="65">
                    <a:moveTo>
                      <a:pt x="3" y="0"/>
                    </a:moveTo>
                    <a:lnTo>
                      <a:pt x="12" y="18"/>
                    </a:lnTo>
                    <a:lnTo>
                      <a:pt x="15" y="37"/>
                    </a:lnTo>
                    <a:lnTo>
                      <a:pt x="12" y="49"/>
                    </a:lnTo>
                    <a:lnTo>
                      <a:pt x="9" y="65"/>
                    </a:lnTo>
                    <a:lnTo>
                      <a:pt x="6" y="65"/>
                    </a:lnTo>
                    <a:lnTo>
                      <a:pt x="3" y="49"/>
                    </a:lnTo>
                    <a:lnTo>
                      <a:pt x="3" y="3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64" name="Freeform 225"/>
              <p:cNvSpPr>
                <a:spLocks/>
              </p:cNvSpPr>
              <p:nvPr/>
            </p:nvSpPr>
            <p:spPr bwMode="auto">
              <a:xfrm>
                <a:off x="2396" y="1002"/>
                <a:ext cx="68" cy="47"/>
              </a:xfrm>
              <a:custGeom>
                <a:avLst/>
                <a:gdLst>
                  <a:gd name="T0" fmla="*/ 65 w 68"/>
                  <a:gd name="T1" fmla="*/ 3 h 47"/>
                  <a:gd name="T2" fmla="*/ 50 w 68"/>
                  <a:gd name="T3" fmla="*/ 10 h 47"/>
                  <a:gd name="T4" fmla="*/ 43 w 68"/>
                  <a:gd name="T5" fmla="*/ 13 h 47"/>
                  <a:gd name="T6" fmla="*/ 37 w 68"/>
                  <a:gd name="T7" fmla="*/ 19 h 47"/>
                  <a:gd name="T8" fmla="*/ 28 w 68"/>
                  <a:gd name="T9" fmla="*/ 25 h 47"/>
                  <a:gd name="T10" fmla="*/ 19 w 68"/>
                  <a:gd name="T11" fmla="*/ 31 h 47"/>
                  <a:gd name="T12" fmla="*/ 9 w 68"/>
                  <a:gd name="T13" fmla="*/ 37 h 47"/>
                  <a:gd name="T14" fmla="*/ 0 w 68"/>
                  <a:gd name="T15" fmla="*/ 47 h 47"/>
                  <a:gd name="T16" fmla="*/ 0 w 68"/>
                  <a:gd name="T17" fmla="*/ 47 h 47"/>
                  <a:gd name="T18" fmla="*/ 0 w 68"/>
                  <a:gd name="T19" fmla="*/ 47 h 47"/>
                  <a:gd name="T20" fmla="*/ 6 w 68"/>
                  <a:gd name="T21" fmla="*/ 34 h 47"/>
                  <a:gd name="T22" fmla="*/ 13 w 68"/>
                  <a:gd name="T23" fmla="*/ 25 h 47"/>
                  <a:gd name="T24" fmla="*/ 19 w 68"/>
                  <a:gd name="T25" fmla="*/ 22 h 47"/>
                  <a:gd name="T26" fmla="*/ 22 w 68"/>
                  <a:gd name="T27" fmla="*/ 19 h 47"/>
                  <a:gd name="T28" fmla="*/ 28 w 68"/>
                  <a:gd name="T29" fmla="*/ 13 h 47"/>
                  <a:gd name="T30" fmla="*/ 34 w 68"/>
                  <a:gd name="T31" fmla="*/ 10 h 47"/>
                  <a:gd name="T32" fmla="*/ 40 w 68"/>
                  <a:gd name="T33" fmla="*/ 6 h 47"/>
                  <a:gd name="T34" fmla="*/ 47 w 68"/>
                  <a:gd name="T35" fmla="*/ 3 h 47"/>
                  <a:gd name="T36" fmla="*/ 65 w 68"/>
                  <a:gd name="T37" fmla="*/ 0 h 47"/>
                  <a:gd name="T38" fmla="*/ 68 w 68"/>
                  <a:gd name="T39" fmla="*/ 3 h 47"/>
                  <a:gd name="T40" fmla="*/ 65 w 68"/>
                  <a:gd name="T41" fmla="*/ 3 h 47"/>
                  <a:gd name="T42" fmla="*/ 65 w 68"/>
                  <a:gd name="T43" fmla="*/ 3 h 47"/>
                  <a:gd name="T44" fmla="*/ 65 w 68"/>
                  <a:gd name="T45" fmla="*/ 3 h 4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68"/>
                  <a:gd name="T70" fmla="*/ 0 h 47"/>
                  <a:gd name="T71" fmla="*/ 68 w 68"/>
                  <a:gd name="T72" fmla="*/ 47 h 4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68" h="47">
                    <a:moveTo>
                      <a:pt x="65" y="3"/>
                    </a:moveTo>
                    <a:lnTo>
                      <a:pt x="50" y="10"/>
                    </a:lnTo>
                    <a:lnTo>
                      <a:pt x="43" y="13"/>
                    </a:lnTo>
                    <a:lnTo>
                      <a:pt x="37" y="19"/>
                    </a:lnTo>
                    <a:lnTo>
                      <a:pt x="28" y="25"/>
                    </a:lnTo>
                    <a:lnTo>
                      <a:pt x="19" y="31"/>
                    </a:lnTo>
                    <a:lnTo>
                      <a:pt x="9" y="37"/>
                    </a:lnTo>
                    <a:lnTo>
                      <a:pt x="0" y="47"/>
                    </a:lnTo>
                    <a:lnTo>
                      <a:pt x="6" y="34"/>
                    </a:lnTo>
                    <a:lnTo>
                      <a:pt x="13" y="25"/>
                    </a:lnTo>
                    <a:lnTo>
                      <a:pt x="19" y="22"/>
                    </a:lnTo>
                    <a:lnTo>
                      <a:pt x="22" y="19"/>
                    </a:lnTo>
                    <a:lnTo>
                      <a:pt x="28" y="13"/>
                    </a:lnTo>
                    <a:lnTo>
                      <a:pt x="34" y="10"/>
                    </a:lnTo>
                    <a:lnTo>
                      <a:pt x="40" y="6"/>
                    </a:lnTo>
                    <a:lnTo>
                      <a:pt x="47" y="3"/>
                    </a:lnTo>
                    <a:lnTo>
                      <a:pt x="65" y="0"/>
                    </a:lnTo>
                    <a:lnTo>
                      <a:pt x="68" y="3"/>
                    </a:lnTo>
                    <a:lnTo>
                      <a:pt x="65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65" name="Freeform 226"/>
              <p:cNvSpPr>
                <a:spLocks/>
              </p:cNvSpPr>
              <p:nvPr/>
            </p:nvSpPr>
            <p:spPr bwMode="auto">
              <a:xfrm>
                <a:off x="2409" y="1052"/>
                <a:ext cx="77" cy="213"/>
              </a:xfrm>
              <a:custGeom>
                <a:avLst/>
                <a:gdLst>
                  <a:gd name="T0" fmla="*/ 3 w 77"/>
                  <a:gd name="T1" fmla="*/ 0 h 213"/>
                  <a:gd name="T2" fmla="*/ 15 w 77"/>
                  <a:gd name="T3" fmla="*/ 3 h 213"/>
                  <a:gd name="T4" fmla="*/ 24 w 77"/>
                  <a:gd name="T5" fmla="*/ 9 h 213"/>
                  <a:gd name="T6" fmla="*/ 30 w 77"/>
                  <a:gd name="T7" fmla="*/ 18 h 213"/>
                  <a:gd name="T8" fmla="*/ 37 w 77"/>
                  <a:gd name="T9" fmla="*/ 31 h 213"/>
                  <a:gd name="T10" fmla="*/ 43 w 77"/>
                  <a:gd name="T11" fmla="*/ 37 h 213"/>
                  <a:gd name="T12" fmla="*/ 49 w 77"/>
                  <a:gd name="T13" fmla="*/ 46 h 213"/>
                  <a:gd name="T14" fmla="*/ 55 w 77"/>
                  <a:gd name="T15" fmla="*/ 71 h 213"/>
                  <a:gd name="T16" fmla="*/ 55 w 77"/>
                  <a:gd name="T17" fmla="*/ 77 h 213"/>
                  <a:gd name="T18" fmla="*/ 58 w 77"/>
                  <a:gd name="T19" fmla="*/ 99 h 213"/>
                  <a:gd name="T20" fmla="*/ 58 w 77"/>
                  <a:gd name="T21" fmla="*/ 120 h 213"/>
                  <a:gd name="T22" fmla="*/ 61 w 77"/>
                  <a:gd name="T23" fmla="*/ 129 h 213"/>
                  <a:gd name="T24" fmla="*/ 68 w 77"/>
                  <a:gd name="T25" fmla="*/ 136 h 213"/>
                  <a:gd name="T26" fmla="*/ 74 w 77"/>
                  <a:gd name="T27" fmla="*/ 148 h 213"/>
                  <a:gd name="T28" fmla="*/ 77 w 77"/>
                  <a:gd name="T29" fmla="*/ 167 h 213"/>
                  <a:gd name="T30" fmla="*/ 74 w 77"/>
                  <a:gd name="T31" fmla="*/ 179 h 213"/>
                  <a:gd name="T32" fmla="*/ 71 w 77"/>
                  <a:gd name="T33" fmla="*/ 194 h 213"/>
                  <a:gd name="T34" fmla="*/ 64 w 77"/>
                  <a:gd name="T35" fmla="*/ 210 h 213"/>
                  <a:gd name="T36" fmla="*/ 61 w 77"/>
                  <a:gd name="T37" fmla="*/ 213 h 213"/>
                  <a:gd name="T38" fmla="*/ 61 w 77"/>
                  <a:gd name="T39" fmla="*/ 210 h 213"/>
                  <a:gd name="T40" fmla="*/ 68 w 77"/>
                  <a:gd name="T41" fmla="*/ 179 h 213"/>
                  <a:gd name="T42" fmla="*/ 64 w 77"/>
                  <a:gd name="T43" fmla="*/ 151 h 213"/>
                  <a:gd name="T44" fmla="*/ 61 w 77"/>
                  <a:gd name="T45" fmla="*/ 145 h 213"/>
                  <a:gd name="T46" fmla="*/ 55 w 77"/>
                  <a:gd name="T47" fmla="*/ 139 h 213"/>
                  <a:gd name="T48" fmla="*/ 49 w 77"/>
                  <a:gd name="T49" fmla="*/ 123 h 213"/>
                  <a:gd name="T50" fmla="*/ 46 w 77"/>
                  <a:gd name="T51" fmla="*/ 102 h 213"/>
                  <a:gd name="T52" fmla="*/ 43 w 77"/>
                  <a:gd name="T53" fmla="*/ 77 h 213"/>
                  <a:gd name="T54" fmla="*/ 43 w 77"/>
                  <a:gd name="T55" fmla="*/ 71 h 213"/>
                  <a:gd name="T56" fmla="*/ 43 w 77"/>
                  <a:gd name="T57" fmla="*/ 61 h 213"/>
                  <a:gd name="T58" fmla="*/ 40 w 77"/>
                  <a:gd name="T59" fmla="*/ 52 h 213"/>
                  <a:gd name="T60" fmla="*/ 34 w 77"/>
                  <a:gd name="T61" fmla="*/ 43 h 213"/>
                  <a:gd name="T62" fmla="*/ 27 w 77"/>
                  <a:gd name="T63" fmla="*/ 34 h 213"/>
                  <a:gd name="T64" fmla="*/ 21 w 77"/>
                  <a:gd name="T65" fmla="*/ 24 h 213"/>
                  <a:gd name="T66" fmla="*/ 18 w 77"/>
                  <a:gd name="T67" fmla="*/ 15 h 213"/>
                  <a:gd name="T68" fmla="*/ 12 w 77"/>
                  <a:gd name="T69" fmla="*/ 6 h 213"/>
                  <a:gd name="T70" fmla="*/ 3 w 77"/>
                  <a:gd name="T71" fmla="*/ 3 h 213"/>
                  <a:gd name="T72" fmla="*/ 0 w 77"/>
                  <a:gd name="T73" fmla="*/ 3 h 213"/>
                  <a:gd name="T74" fmla="*/ 3 w 77"/>
                  <a:gd name="T75" fmla="*/ 0 h 213"/>
                  <a:gd name="T76" fmla="*/ 3 w 77"/>
                  <a:gd name="T77" fmla="*/ 0 h 213"/>
                  <a:gd name="T78" fmla="*/ 3 w 77"/>
                  <a:gd name="T79" fmla="*/ 0 h 213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77"/>
                  <a:gd name="T121" fmla="*/ 0 h 213"/>
                  <a:gd name="T122" fmla="*/ 77 w 77"/>
                  <a:gd name="T123" fmla="*/ 213 h 213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77" h="213">
                    <a:moveTo>
                      <a:pt x="3" y="0"/>
                    </a:moveTo>
                    <a:lnTo>
                      <a:pt x="15" y="3"/>
                    </a:lnTo>
                    <a:lnTo>
                      <a:pt x="24" y="9"/>
                    </a:lnTo>
                    <a:lnTo>
                      <a:pt x="30" y="18"/>
                    </a:lnTo>
                    <a:lnTo>
                      <a:pt x="37" y="31"/>
                    </a:lnTo>
                    <a:lnTo>
                      <a:pt x="43" y="37"/>
                    </a:lnTo>
                    <a:lnTo>
                      <a:pt x="49" y="46"/>
                    </a:lnTo>
                    <a:lnTo>
                      <a:pt x="55" y="71"/>
                    </a:lnTo>
                    <a:lnTo>
                      <a:pt x="55" y="77"/>
                    </a:lnTo>
                    <a:lnTo>
                      <a:pt x="58" y="99"/>
                    </a:lnTo>
                    <a:lnTo>
                      <a:pt x="58" y="120"/>
                    </a:lnTo>
                    <a:lnTo>
                      <a:pt x="61" y="129"/>
                    </a:lnTo>
                    <a:lnTo>
                      <a:pt x="68" y="136"/>
                    </a:lnTo>
                    <a:lnTo>
                      <a:pt x="74" y="148"/>
                    </a:lnTo>
                    <a:lnTo>
                      <a:pt x="77" y="167"/>
                    </a:lnTo>
                    <a:lnTo>
                      <a:pt x="74" y="179"/>
                    </a:lnTo>
                    <a:lnTo>
                      <a:pt x="71" y="194"/>
                    </a:lnTo>
                    <a:lnTo>
                      <a:pt x="64" y="210"/>
                    </a:lnTo>
                    <a:lnTo>
                      <a:pt x="61" y="213"/>
                    </a:lnTo>
                    <a:lnTo>
                      <a:pt x="61" y="210"/>
                    </a:lnTo>
                    <a:lnTo>
                      <a:pt x="68" y="179"/>
                    </a:lnTo>
                    <a:lnTo>
                      <a:pt x="64" y="151"/>
                    </a:lnTo>
                    <a:lnTo>
                      <a:pt x="61" y="145"/>
                    </a:lnTo>
                    <a:lnTo>
                      <a:pt x="55" y="139"/>
                    </a:lnTo>
                    <a:lnTo>
                      <a:pt x="49" y="123"/>
                    </a:lnTo>
                    <a:lnTo>
                      <a:pt x="46" y="102"/>
                    </a:lnTo>
                    <a:lnTo>
                      <a:pt x="43" y="77"/>
                    </a:lnTo>
                    <a:lnTo>
                      <a:pt x="43" y="71"/>
                    </a:lnTo>
                    <a:lnTo>
                      <a:pt x="43" y="61"/>
                    </a:lnTo>
                    <a:lnTo>
                      <a:pt x="40" y="52"/>
                    </a:lnTo>
                    <a:lnTo>
                      <a:pt x="34" y="43"/>
                    </a:lnTo>
                    <a:lnTo>
                      <a:pt x="27" y="34"/>
                    </a:lnTo>
                    <a:lnTo>
                      <a:pt x="21" y="24"/>
                    </a:lnTo>
                    <a:lnTo>
                      <a:pt x="18" y="15"/>
                    </a:lnTo>
                    <a:lnTo>
                      <a:pt x="12" y="6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66" name="Freeform 227"/>
              <p:cNvSpPr>
                <a:spLocks/>
              </p:cNvSpPr>
              <p:nvPr/>
            </p:nvSpPr>
            <p:spPr bwMode="auto">
              <a:xfrm>
                <a:off x="2477" y="1123"/>
                <a:ext cx="21" cy="65"/>
              </a:xfrm>
              <a:custGeom>
                <a:avLst/>
                <a:gdLst>
                  <a:gd name="T0" fmla="*/ 18 w 21"/>
                  <a:gd name="T1" fmla="*/ 0 h 65"/>
                  <a:gd name="T2" fmla="*/ 21 w 21"/>
                  <a:gd name="T3" fmla="*/ 31 h 65"/>
                  <a:gd name="T4" fmla="*/ 15 w 21"/>
                  <a:gd name="T5" fmla="*/ 46 h 65"/>
                  <a:gd name="T6" fmla="*/ 12 w 21"/>
                  <a:gd name="T7" fmla="*/ 52 h 65"/>
                  <a:gd name="T8" fmla="*/ 9 w 21"/>
                  <a:gd name="T9" fmla="*/ 62 h 65"/>
                  <a:gd name="T10" fmla="*/ 3 w 21"/>
                  <a:gd name="T11" fmla="*/ 65 h 65"/>
                  <a:gd name="T12" fmla="*/ 0 w 21"/>
                  <a:gd name="T13" fmla="*/ 65 h 65"/>
                  <a:gd name="T14" fmla="*/ 0 w 21"/>
                  <a:gd name="T15" fmla="*/ 62 h 65"/>
                  <a:gd name="T16" fmla="*/ 0 w 21"/>
                  <a:gd name="T17" fmla="*/ 55 h 65"/>
                  <a:gd name="T18" fmla="*/ 12 w 21"/>
                  <a:gd name="T19" fmla="*/ 28 h 65"/>
                  <a:gd name="T20" fmla="*/ 15 w 21"/>
                  <a:gd name="T21" fmla="*/ 15 h 65"/>
                  <a:gd name="T22" fmla="*/ 15 w 21"/>
                  <a:gd name="T23" fmla="*/ 3 h 65"/>
                  <a:gd name="T24" fmla="*/ 15 w 21"/>
                  <a:gd name="T25" fmla="*/ 0 h 65"/>
                  <a:gd name="T26" fmla="*/ 18 w 21"/>
                  <a:gd name="T27" fmla="*/ 0 h 65"/>
                  <a:gd name="T28" fmla="*/ 18 w 21"/>
                  <a:gd name="T29" fmla="*/ 0 h 65"/>
                  <a:gd name="T30" fmla="*/ 18 w 21"/>
                  <a:gd name="T31" fmla="*/ 0 h 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1"/>
                  <a:gd name="T49" fmla="*/ 0 h 65"/>
                  <a:gd name="T50" fmla="*/ 21 w 21"/>
                  <a:gd name="T51" fmla="*/ 65 h 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1" h="65">
                    <a:moveTo>
                      <a:pt x="18" y="0"/>
                    </a:moveTo>
                    <a:lnTo>
                      <a:pt x="21" y="31"/>
                    </a:lnTo>
                    <a:lnTo>
                      <a:pt x="15" y="46"/>
                    </a:lnTo>
                    <a:lnTo>
                      <a:pt x="12" y="52"/>
                    </a:lnTo>
                    <a:lnTo>
                      <a:pt x="9" y="62"/>
                    </a:lnTo>
                    <a:lnTo>
                      <a:pt x="3" y="65"/>
                    </a:lnTo>
                    <a:lnTo>
                      <a:pt x="0" y="65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12" y="28"/>
                    </a:lnTo>
                    <a:lnTo>
                      <a:pt x="15" y="15"/>
                    </a:lnTo>
                    <a:lnTo>
                      <a:pt x="15" y="3"/>
                    </a:lnTo>
                    <a:lnTo>
                      <a:pt x="15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67" name="Freeform 228"/>
              <p:cNvSpPr>
                <a:spLocks/>
              </p:cNvSpPr>
              <p:nvPr/>
            </p:nvSpPr>
            <p:spPr bwMode="auto">
              <a:xfrm>
                <a:off x="2405" y="1083"/>
                <a:ext cx="31" cy="61"/>
              </a:xfrm>
              <a:custGeom>
                <a:avLst/>
                <a:gdLst>
                  <a:gd name="T0" fmla="*/ 4 w 31"/>
                  <a:gd name="T1" fmla="*/ 0 h 61"/>
                  <a:gd name="T2" fmla="*/ 7 w 31"/>
                  <a:gd name="T3" fmla="*/ 12 h 61"/>
                  <a:gd name="T4" fmla="*/ 13 w 31"/>
                  <a:gd name="T5" fmla="*/ 21 h 61"/>
                  <a:gd name="T6" fmla="*/ 19 w 31"/>
                  <a:gd name="T7" fmla="*/ 30 h 61"/>
                  <a:gd name="T8" fmla="*/ 25 w 31"/>
                  <a:gd name="T9" fmla="*/ 40 h 61"/>
                  <a:gd name="T10" fmla="*/ 31 w 31"/>
                  <a:gd name="T11" fmla="*/ 58 h 61"/>
                  <a:gd name="T12" fmla="*/ 31 w 31"/>
                  <a:gd name="T13" fmla="*/ 61 h 61"/>
                  <a:gd name="T14" fmla="*/ 28 w 31"/>
                  <a:gd name="T15" fmla="*/ 61 h 61"/>
                  <a:gd name="T16" fmla="*/ 16 w 31"/>
                  <a:gd name="T17" fmla="*/ 46 h 61"/>
                  <a:gd name="T18" fmla="*/ 0 w 31"/>
                  <a:gd name="T19" fmla="*/ 3 h 61"/>
                  <a:gd name="T20" fmla="*/ 0 w 31"/>
                  <a:gd name="T21" fmla="*/ 0 h 61"/>
                  <a:gd name="T22" fmla="*/ 4 w 31"/>
                  <a:gd name="T23" fmla="*/ 0 h 61"/>
                  <a:gd name="T24" fmla="*/ 4 w 31"/>
                  <a:gd name="T25" fmla="*/ 0 h 61"/>
                  <a:gd name="T26" fmla="*/ 4 w 31"/>
                  <a:gd name="T27" fmla="*/ 0 h 6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1"/>
                  <a:gd name="T43" fmla="*/ 0 h 61"/>
                  <a:gd name="T44" fmla="*/ 31 w 31"/>
                  <a:gd name="T45" fmla="*/ 61 h 6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1" h="61">
                    <a:moveTo>
                      <a:pt x="4" y="0"/>
                    </a:moveTo>
                    <a:lnTo>
                      <a:pt x="7" y="12"/>
                    </a:lnTo>
                    <a:lnTo>
                      <a:pt x="13" y="21"/>
                    </a:lnTo>
                    <a:lnTo>
                      <a:pt x="19" y="30"/>
                    </a:lnTo>
                    <a:lnTo>
                      <a:pt x="25" y="40"/>
                    </a:lnTo>
                    <a:lnTo>
                      <a:pt x="31" y="58"/>
                    </a:lnTo>
                    <a:lnTo>
                      <a:pt x="31" y="61"/>
                    </a:lnTo>
                    <a:lnTo>
                      <a:pt x="28" y="61"/>
                    </a:lnTo>
                    <a:lnTo>
                      <a:pt x="16" y="46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68" name="Freeform 229"/>
              <p:cNvSpPr>
                <a:spLocks/>
              </p:cNvSpPr>
              <p:nvPr/>
            </p:nvSpPr>
            <p:spPr bwMode="auto">
              <a:xfrm>
                <a:off x="2520" y="981"/>
                <a:ext cx="6" cy="40"/>
              </a:xfrm>
              <a:custGeom>
                <a:avLst/>
                <a:gdLst>
                  <a:gd name="T0" fmla="*/ 6 w 6"/>
                  <a:gd name="T1" fmla="*/ 0 h 40"/>
                  <a:gd name="T2" fmla="*/ 3 w 6"/>
                  <a:gd name="T3" fmla="*/ 18 h 40"/>
                  <a:gd name="T4" fmla="*/ 6 w 6"/>
                  <a:gd name="T5" fmla="*/ 37 h 40"/>
                  <a:gd name="T6" fmla="*/ 6 w 6"/>
                  <a:gd name="T7" fmla="*/ 37 h 40"/>
                  <a:gd name="T8" fmla="*/ 6 w 6"/>
                  <a:gd name="T9" fmla="*/ 40 h 40"/>
                  <a:gd name="T10" fmla="*/ 3 w 6"/>
                  <a:gd name="T11" fmla="*/ 40 h 40"/>
                  <a:gd name="T12" fmla="*/ 0 w 6"/>
                  <a:gd name="T13" fmla="*/ 31 h 40"/>
                  <a:gd name="T14" fmla="*/ 0 w 6"/>
                  <a:gd name="T15" fmla="*/ 18 h 40"/>
                  <a:gd name="T16" fmla="*/ 0 w 6"/>
                  <a:gd name="T17" fmla="*/ 0 h 40"/>
                  <a:gd name="T18" fmla="*/ 6 w 6"/>
                  <a:gd name="T19" fmla="*/ 0 h 40"/>
                  <a:gd name="T20" fmla="*/ 6 w 6"/>
                  <a:gd name="T21" fmla="*/ 0 h 40"/>
                  <a:gd name="T22" fmla="*/ 6 w 6"/>
                  <a:gd name="T23" fmla="*/ 0 h 4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"/>
                  <a:gd name="T37" fmla="*/ 0 h 40"/>
                  <a:gd name="T38" fmla="*/ 6 w 6"/>
                  <a:gd name="T39" fmla="*/ 40 h 4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" h="40">
                    <a:moveTo>
                      <a:pt x="6" y="0"/>
                    </a:moveTo>
                    <a:lnTo>
                      <a:pt x="3" y="18"/>
                    </a:lnTo>
                    <a:lnTo>
                      <a:pt x="6" y="37"/>
                    </a:lnTo>
                    <a:lnTo>
                      <a:pt x="6" y="40"/>
                    </a:lnTo>
                    <a:lnTo>
                      <a:pt x="3" y="40"/>
                    </a:lnTo>
                    <a:lnTo>
                      <a:pt x="0" y="31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69" name="Freeform 230"/>
              <p:cNvSpPr>
                <a:spLocks/>
              </p:cNvSpPr>
              <p:nvPr/>
            </p:nvSpPr>
            <p:spPr bwMode="auto">
              <a:xfrm>
                <a:off x="2529" y="1018"/>
                <a:ext cx="16" cy="6"/>
              </a:xfrm>
              <a:custGeom>
                <a:avLst/>
                <a:gdLst>
                  <a:gd name="T0" fmla="*/ 3 w 16"/>
                  <a:gd name="T1" fmla="*/ 3 h 6"/>
                  <a:gd name="T2" fmla="*/ 9 w 16"/>
                  <a:gd name="T3" fmla="*/ 0 h 6"/>
                  <a:gd name="T4" fmla="*/ 16 w 16"/>
                  <a:gd name="T5" fmla="*/ 0 h 6"/>
                  <a:gd name="T6" fmla="*/ 16 w 16"/>
                  <a:gd name="T7" fmla="*/ 3 h 6"/>
                  <a:gd name="T8" fmla="*/ 9 w 16"/>
                  <a:gd name="T9" fmla="*/ 6 h 6"/>
                  <a:gd name="T10" fmla="*/ 3 w 16"/>
                  <a:gd name="T11" fmla="*/ 6 h 6"/>
                  <a:gd name="T12" fmla="*/ 0 w 16"/>
                  <a:gd name="T13" fmla="*/ 3 h 6"/>
                  <a:gd name="T14" fmla="*/ 3 w 16"/>
                  <a:gd name="T15" fmla="*/ 3 h 6"/>
                  <a:gd name="T16" fmla="*/ 3 w 16"/>
                  <a:gd name="T17" fmla="*/ 3 h 6"/>
                  <a:gd name="T18" fmla="*/ 3 w 16"/>
                  <a:gd name="T19" fmla="*/ 3 h 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6"/>
                  <a:gd name="T32" fmla="*/ 16 w 16"/>
                  <a:gd name="T33" fmla="*/ 6 h 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6">
                    <a:moveTo>
                      <a:pt x="3" y="3"/>
                    </a:moveTo>
                    <a:lnTo>
                      <a:pt x="9" y="0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9" y="6"/>
                    </a:lnTo>
                    <a:lnTo>
                      <a:pt x="3" y="6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70" name="Freeform 231"/>
              <p:cNvSpPr>
                <a:spLocks/>
              </p:cNvSpPr>
              <p:nvPr/>
            </p:nvSpPr>
            <p:spPr bwMode="auto">
              <a:xfrm>
                <a:off x="2517" y="1030"/>
                <a:ext cx="40" cy="12"/>
              </a:xfrm>
              <a:custGeom>
                <a:avLst/>
                <a:gdLst>
                  <a:gd name="T0" fmla="*/ 3 w 40"/>
                  <a:gd name="T1" fmla="*/ 6 h 12"/>
                  <a:gd name="T2" fmla="*/ 9 w 40"/>
                  <a:gd name="T3" fmla="*/ 3 h 12"/>
                  <a:gd name="T4" fmla="*/ 12 w 40"/>
                  <a:gd name="T5" fmla="*/ 3 h 12"/>
                  <a:gd name="T6" fmla="*/ 15 w 40"/>
                  <a:gd name="T7" fmla="*/ 6 h 12"/>
                  <a:gd name="T8" fmla="*/ 21 w 40"/>
                  <a:gd name="T9" fmla="*/ 0 h 12"/>
                  <a:gd name="T10" fmla="*/ 31 w 40"/>
                  <a:gd name="T11" fmla="*/ 3 h 12"/>
                  <a:gd name="T12" fmla="*/ 34 w 40"/>
                  <a:gd name="T13" fmla="*/ 3 h 12"/>
                  <a:gd name="T14" fmla="*/ 37 w 40"/>
                  <a:gd name="T15" fmla="*/ 6 h 12"/>
                  <a:gd name="T16" fmla="*/ 40 w 40"/>
                  <a:gd name="T17" fmla="*/ 6 h 12"/>
                  <a:gd name="T18" fmla="*/ 40 w 40"/>
                  <a:gd name="T19" fmla="*/ 9 h 12"/>
                  <a:gd name="T20" fmla="*/ 34 w 40"/>
                  <a:gd name="T21" fmla="*/ 12 h 12"/>
                  <a:gd name="T22" fmla="*/ 31 w 40"/>
                  <a:gd name="T23" fmla="*/ 9 h 12"/>
                  <a:gd name="T24" fmla="*/ 28 w 40"/>
                  <a:gd name="T25" fmla="*/ 9 h 12"/>
                  <a:gd name="T26" fmla="*/ 21 w 40"/>
                  <a:gd name="T27" fmla="*/ 6 h 12"/>
                  <a:gd name="T28" fmla="*/ 21 w 40"/>
                  <a:gd name="T29" fmla="*/ 9 h 12"/>
                  <a:gd name="T30" fmla="*/ 18 w 40"/>
                  <a:gd name="T31" fmla="*/ 9 h 12"/>
                  <a:gd name="T32" fmla="*/ 15 w 40"/>
                  <a:gd name="T33" fmla="*/ 9 h 12"/>
                  <a:gd name="T34" fmla="*/ 12 w 40"/>
                  <a:gd name="T35" fmla="*/ 9 h 12"/>
                  <a:gd name="T36" fmla="*/ 9 w 40"/>
                  <a:gd name="T37" fmla="*/ 6 h 12"/>
                  <a:gd name="T38" fmla="*/ 3 w 40"/>
                  <a:gd name="T39" fmla="*/ 9 h 12"/>
                  <a:gd name="T40" fmla="*/ 0 w 40"/>
                  <a:gd name="T41" fmla="*/ 9 h 12"/>
                  <a:gd name="T42" fmla="*/ 3 w 40"/>
                  <a:gd name="T43" fmla="*/ 6 h 12"/>
                  <a:gd name="T44" fmla="*/ 3 w 40"/>
                  <a:gd name="T45" fmla="*/ 6 h 12"/>
                  <a:gd name="T46" fmla="*/ 3 w 40"/>
                  <a:gd name="T47" fmla="*/ 6 h 1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40"/>
                  <a:gd name="T73" fmla="*/ 0 h 12"/>
                  <a:gd name="T74" fmla="*/ 40 w 40"/>
                  <a:gd name="T75" fmla="*/ 12 h 12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40" h="12">
                    <a:moveTo>
                      <a:pt x="3" y="6"/>
                    </a:moveTo>
                    <a:lnTo>
                      <a:pt x="9" y="3"/>
                    </a:lnTo>
                    <a:lnTo>
                      <a:pt x="12" y="3"/>
                    </a:lnTo>
                    <a:lnTo>
                      <a:pt x="15" y="6"/>
                    </a:lnTo>
                    <a:lnTo>
                      <a:pt x="21" y="0"/>
                    </a:lnTo>
                    <a:lnTo>
                      <a:pt x="31" y="3"/>
                    </a:lnTo>
                    <a:lnTo>
                      <a:pt x="34" y="3"/>
                    </a:lnTo>
                    <a:lnTo>
                      <a:pt x="37" y="6"/>
                    </a:lnTo>
                    <a:lnTo>
                      <a:pt x="40" y="6"/>
                    </a:lnTo>
                    <a:lnTo>
                      <a:pt x="40" y="9"/>
                    </a:lnTo>
                    <a:lnTo>
                      <a:pt x="34" y="12"/>
                    </a:lnTo>
                    <a:lnTo>
                      <a:pt x="31" y="9"/>
                    </a:lnTo>
                    <a:lnTo>
                      <a:pt x="28" y="9"/>
                    </a:lnTo>
                    <a:lnTo>
                      <a:pt x="21" y="6"/>
                    </a:lnTo>
                    <a:lnTo>
                      <a:pt x="21" y="9"/>
                    </a:lnTo>
                    <a:lnTo>
                      <a:pt x="18" y="9"/>
                    </a:lnTo>
                    <a:lnTo>
                      <a:pt x="15" y="9"/>
                    </a:lnTo>
                    <a:lnTo>
                      <a:pt x="12" y="9"/>
                    </a:lnTo>
                    <a:lnTo>
                      <a:pt x="9" y="6"/>
                    </a:lnTo>
                    <a:lnTo>
                      <a:pt x="3" y="9"/>
                    </a:lnTo>
                    <a:lnTo>
                      <a:pt x="0" y="9"/>
                    </a:ln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71" name="Freeform 232"/>
              <p:cNvSpPr>
                <a:spLocks/>
              </p:cNvSpPr>
              <p:nvPr/>
            </p:nvSpPr>
            <p:spPr bwMode="auto">
              <a:xfrm>
                <a:off x="2523" y="1039"/>
                <a:ext cx="28" cy="16"/>
              </a:xfrm>
              <a:custGeom>
                <a:avLst/>
                <a:gdLst>
                  <a:gd name="T0" fmla="*/ 3 w 28"/>
                  <a:gd name="T1" fmla="*/ 3 h 16"/>
                  <a:gd name="T2" fmla="*/ 15 w 28"/>
                  <a:gd name="T3" fmla="*/ 7 h 16"/>
                  <a:gd name="T4" fmla="*/ 25 w 28"/>
                  <a:gd name="T5" fmla="*/ 3 h 16"/>
                  <a:gd name="T6" fmla="*/ 28 w 28"/>
                  <a:gd name="T7" fmla="*/ 0 h 16"/>
                  <a:gd name="T8" fmla="*/ 28 w 28"/>
                  <a:gd name="T9" fmla="*/ 3 h 16"/>
                  <a:gd name="T10" fmla="*/ 18 w 28"/>
                  <a:gd name="T11" fmla="*/ 16 h 16"/>
                  <a:gd name="T12" fmla="*/ 15 w 28"/>
                  <a:gd name="T13" fmla="*/ 16 h 16"/>
                  <a:gd name="T14" fmla="*/ 9 w 28"/>
                  <a:gd name="T15" fmla="*/ 13 h 16"/>
                  <a:gd name="T16" fmla="*/ 0 w 28"/>
                  <a:gd name="T17" fmla="*/ 10 h 16"/>
                  <a:gd name="T18" fmla="*/ 0 w 28"/>
                  <a:gd name="T19" fmla="*/ 7 h 16"/>
                  <a:gd name="T20" fmla="*/ 3 w 28"/>
                  <a:gd name="T21" fmla="*/ 3 h 16"/>
                  <a:gd name="T22" fmla="*/ 3 w 28"/>
                  <a:gd name="T23" fmla="*/ 3 h 16"/>
                  <a:gd name="T24" fmla="*/ 3 w 28"/>
                  <a:gd name="T25" fmla="*/ 3 h 1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8"/>
                  <a:gd name="T40" fmla="*/ 0 h 16"/>
                  <a:gd name="T41" fmla="*/ 28 w 28"/>
                  <a:gd name="T42" fmla="*/ 16 h 1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8" h="16">
                    <a:moveTo>
                      <a:pt x="3" y="3"/>
                    </a:moveTo>
                    <a:lnTo>
                      <a:pt x="15" y="7"/>
                    </a:lnTo>
                    <a:lnTo>
                      <a:pt x="25" y="3"/>
                    </a:lnTo>
                    <a:lnTo>
                      <a:pt x="28" y="0"/>
                    </a:lnTo>
                    <a:lnTo>
                      <a:pt x="28" y="3"/>
                    </a:lnTo>
                    <a:lnTo>
                      <a:pt x="18" y="16"/>
                    </a:lnTo>
                    <a:lnTo>
                      <a:pt x="15" y="16"/>
                    </a:lnTo>
                    <a:lnTo>
                      <a:pt x="9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72" name="Freeform 233"/>
              <p:cNvSpPr>
                <a:spLocks/>
              </p:cNvSpPr>
              <p:nvPr/>
            </p:nvSpPr>
            <p:spPr bwMode="auto">
              <a:xfrm>
                <a:off x="2461" y="922"/>
                <a:ext cx="40" cy="59"/>
              </a:xfrm>
              <a:custGeom>
                <a:avLst/>
                <a:gdLst>
                  <a:gd name="T0" fmla="*/ 40 w 40"/>
                  <a:gd name="T1" fmla="*/ 3 h 59"/>
                  <a:gd name="T2" fmla="*/ 34 w 40"/>
                  <a:gd name="T3" fmla="*/ 9 h 59"/>
                  <a:gd name="T4" fmla="*/ 34 w 40"/>
                  <a:gd name="T5" fmla="*/ 15 h 59"/>
                  <a:gd name="T6" fmla="*/ 37 w 40"/>
                  <a:gd name="T7" fmla="*/ 22 h 59"/>
                  <a:gd name="T8" fmla="*/ 40 w 40"/>
                  <a:gd name="T9" fmla="*/ 31 h 59"/>
                  <a:gd name="T10" fmla="*/ 37 w 40"/>
                  <a:gd name="T11" fmla="*/ 37 h 59"/>
                  <a:gd name="T12" fmla="*/ 34 w 40"/>
                  <a:gd name="T13" fmla="*/ 37 h 59"/>
                  <a:gd name="T14" fmla="*/ 25 w 40"/>
                  <a:gd name="T15" fmla="*/ 46 h 59"/>
                  <a:gd name="T16" fmla="*/ 22 w 40"/>
                  <a:gd name="T17" fmla="*/ 52 h 59"/>
                  <a:gd name="T18" fmla="*/ 16 w 40"/>
                  <a:gd name="T19" fmla="*/ 56 h 59"/>
                  <a:gd name="T20" fmla="*/ 9 w 40"/>
                  <a:gd name="T21" fmla="*/ 59 h 59"/>
                  <a:gd name="T22" fmla="*/ 0 w 40"/>
                  <a:gd name="T23" fmla="*/ 56 h 59"/>
                  <a:gd name="T24" fmla="*/ 0 w 40"/>
                  <a:gd name="T25" fmla="*/ 52 h 59"/>
                  <a:gd name="T26" fmla="*/ 3 w 40"/>
                  <a:gd name="T27" fmla="*/ 52 h 59"/>
                  <a:gd name="T28" fmla="*/ 6 w 40"/>
                  <a:gd name="T29" fmla="*/ 52 h 59"/>
                  <a:gd name="T30" fmla="*/ 12 w 40"/>
                  <a:gd name="T31" fmla="*/ 46 h 59"/>
                  <a:gd name="T32" fmla="*/ 19 w 40"/>
                  <a:gd name="T33" fmla="*/ 40 h 59"/>
                  <a:gd name="T34" fmla="*/ 22 w 40"/>
                  <a:gd name="T35" fmla="*/ 37 h 59"/>
                  <a:gd name="T36" fmla="*/ 25 w 40"/>
                  <a:gd name="T37" fmla="*/ 34 h 59"/>
                  <a:gd name="T38" fmla="*/ 31 w 40"/>
                  <a:gd name="T39" fmla="*/ 31 h 59"/>
                  <a:gd name="T40" fmla="*/ 31 w 40"/>
                  <a:gd name="T41" fmla="*/ 9 h 59"/>
                  <a:gd name="T42" fmla="*/ 31 w 40"/>
                  <a:gd name="T43" fmla="*/ 6 h 59"/>
                  <a:gd name="T44" fmla="*/ 37 w 40"/>
                  <a:gd name="T45" fmla="*/ 0 h 59"/>
                  <a:gd name="T46" fmla="*/ 37 w 40"/>
                  <a:gd name="T47" fmla="*/ 0 h 59"/>
                  <a:gd name="T48" fmla="*/ 40 w 40"/>
                  <a:gd name="T49" fmla="*/ 3 h 59"/>
                  <a:gd name="T50" fmla="*/ 40 w 40"/>
                  <a:gd name="T51" fmla="*/ 3 h 59"/>
                  <a:gd name="T52" fmla="*/ 40 w 40"/>
                  <a:gd name="T53" fmla="*/ 3 h 5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40"/>
                  <a:gd name="T82" fmla="*/ 0 h 59"/>
                  <a:gd name="T83" fmla="*/ 40 w 40"/>
                  <a:gd name="T84" fmla="*/ 59 h 59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40" h="59">
                    <a:moveTo>
                      <a:pt x="40" y="3"/>
                    </a:moveTo>
                    <a:lnTo>
                      <a:pt x="34" y="9"/>
                    </a:lnTo>
                    <a:lnTo>
                      <a:pt x="34" y="15"/>
                    </a:lnTo>
                    <a:lnTo>
                      <a:pt x="37" y="22"/>
                    </a:lnTo>
                    <a:lnTo>
                      <a:pt x="40" y="31"/>
                    </a:lnTo>
                    <a:lnTo>
                      <a:pt x="37" y="37"/>
                    </a:lnTo>
                    <a:lnTo>
                      <a:pt x="34" y="37"/>
                    </a:lnTo>
                    <a:lnTo>
                      <a:pt x="25" y="46"/>
                    </a:lnTo>
                    <a:lnTo>
                      <a:pt x="22" y="52"/>
                    </a:lnTo>
                    <a:lnTo>
                      <a:pt x="16" y="56"/>
                    </a:lnTo>
                    <a:lnTo>
                      <a:pt x="9" y="59"/>
                    </a:lnTo>
                    <a:lnTo>
                      <a:pt x="0" y="56"/>
                    </a:lnTo>
                    <a:lnTo>
                      <a:pt x="0" y="52"/>
                    </a:lnTo>
                    <a:lnTo>
                      <a:pt x="3" y="52"/>
                    </a:lnTo>
                    <a:lnTo>
                      <a:pt x="6" y="52"/>
                    </a:lnTo>
                    <a:lnTo>
                      <a:pt x="12" y="46"/>
                    </a:lnTo>
                    <a:lnTo>
                      <a:pt x="19" y="40"/>
                    </a:lnTo>
                    <a:lnTo>
                      <a:pt x="22" y="37"/>
                    </a:lnTo>
                    <a:lnTo>
                      <a:pt x="25" y="34"/>
                    </a:lnTo>
                    <a:lnTo>
                      <a:pt x="31" y="31"/>
                    </a:lnTo>
                    <a:lnTo>
                      <a:pt x="31" y="9"/>
                    </a:lnTo>
                    <a:lnTo>
                      <a:pt x="31" y="6"/>
                    </a:lnTo>
                    <a:lnTo>
                      <a:pt x="37" y="0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73" name="Freeform 234"/>
              <p:cNvSpPr>
                <a:spLocks/>
              </p:cNvSpPr>
              <p:nvPr/>
            </p:nvSpPr>
            <p:spPr bwMode="auto">
              <a:xfrm>
                <a:off x="2597" y="981"/>
                <a:ext cx="25" cy="31"/>
              </a:xfrm>
              <a:custGeom>
                <a:avLst/>
                <a:gdLst>
                  <a:gd name="T0" fmla="*/ 15 w 25"/>
                  <a:gd name="T1" fmla="*/ 0 h 31"/>
                  <a:gd name="T2" fmla="*/ 22 w 25"/>
                  <a:gd name="T3" fmla="*/ 3 h 31"/>
                  <a:gd name="T4" fmla="*/ 25 w 25"/>
                  <a:gd name="T5" fmla="*/ 9 h 31"/>
                  <a:gd name="T6" fmla="*/ 22 w 25"/>
                  <a:gd name="T7" fmla="*/ 21 h 31"/>
                  <a:gd name="T8" fmla="*/ 22 w 25"/>
                  <a:gd name="T9" fmla="*/ 24 h 31"/>
                  <a:gd name="T10" fmla="*/ 15 w 25"/>
                  <a:gd name="T11" fmla="*/ 27 h 31"/>
                  <a:gd name="T12" fmla="*/ 12 w 25"/>
                  <a:gd name="T13" fmla="*/ 31 h 31"/>
                  <a:gd name="T14" fmla="*/ 3 w 25"/>
                  <a:gd name="T15" fmla="*/ 27 h 31"/>
                  <a:gd name="T16" fmla="*/ 0 w 25"/>
                  <a:gd name="T17" fmla="*/ 27 h 31"/>
                  <a:gd name="T18" fmla="*/ 0 w 25"/>
                  <a:gd name="T19" fmla="*/ 21 h 31"/>
                  <a:gd name="T20" fmla="*/ 3 w 25"/>
                  <a:gd name="T21" fmla="*/ 18 h 31"/>
                  <a:gd name="T22" fmla="*/ 6 w 25"/>
                  <a:gd name="T23" fmla="*/ 18 h 31"/>
                  <a:gd name="T24" fmla="*/ 12 w 25"/>
                  <a:gd name="T25" fmla="*/ 18 h 31"/>
                  <a:gd name="T26" fmla="*/ 19 w 25"/>
                  <a:gd name="T27" fmla="*/ 9 h 31"/>
                  <a:gd name="T28" fmla="*/ 19 w 25"/>
                  <a:gd name="T29" fmla="*/ 6 h 31"/>
                  <a:gd name="T30" fmla="*/ 15 w 25"/>
                  <a:gd name="T31" fmla="*/ 3 h 31"/>
                  <a:gd name="T32" fmla="*/ 12 w 25"/>
                  <a:gd name="T33" fmla="*/ 0 h 31"/>
                  <a:gd name="T34" fmla="*/ 15 w 25"/>
                  <a:gd name="T35" fmla="*/ 0 h 31"/>
                  <a:gd name="T36" fmla="*/ 15 w 25"/>
                  <a:gd name="T37" fmla="*/ 0 h 31"/>
                  <a:gd name="T38" fmla="*/ 15 w 25"/>
                  <a:gd name="T39" fmla="*/ 0 h 3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5"/>
                  <a:gd name="T61" fmla="*/ 0 h 31"/>
                  <a:gd name="T62" fmla="*/ 25 w 25"/>
                  <a:gd name="T63" fmla="*/ 31 h 3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5" h="31">
                    <a:moveTo>
                      <a:pt x="15" y="0"/>
                    </a:moveTo>
                    <a:lnTo>
                      <a:pt x="22" y="3"/>
                    </a:lnTo>
                    <a:lnTo>
                      <a:pt x="25" y="9"/>
                    </a:lnTo>
                    <a:lnTo>
                      <a:pt x="22" y="21"/>
                    </a:lnTo>
                    <a:lnTo>
                      <a:pt x="22" y="24"/>
                    </a:lnTo>
                    <a:lnTo>
                      <a:pt x="15" y="27"/>
                    </a:lnTo>
                    <a:lnTo>
                      <a:pt x="12" y="31"/>
                    </a:lnTo>
                    <a:lnTo>
                      <a:pt x="3" y="27"/>
                    </a:lnTo>
                    <a:lnTo>
                      <a:pt x="0" y="27"/>
                    </a:lnTo>
                    <a:lnTo>
                      <a:pt x="0" y="21"/>
                    </a:lnTo>
                    <a:lnTo>
                      <a:pt x="3" y="18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9" y="9"/>
                    </a:lnTo>
                    <a:lnTo>
                      <a:pt x="19" y="6"/>
                    </a:lnTo>
                    <a:lnTo>
                      <a:pt x="15" y="3"/>
                    </a:lnTo>
                    <a:lnTo>
                      <a:pt x="12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74" name="Freeform 235"/>
              <p:cNvSpPr>
                <a:spLocks/>
              </p:cNvSpPr>
              <p:nvPr/>
            </p:nvSpPr>
            <p:spPr bwMode="auto">
              <a:xfrm>
                <a:off x="2375" y="1110"/>
                <a:ext cx="30" cy="13"/>
              </a:xfrm>
              <a:custGeom>
                <a:avLst/>
                <a:gdLst>
                  <a:gd name="T0" fmla="*/ 3 w 30"/>
                  <a:gd name="T1" fmla="*/ 3 h 13"/>
                  <a:gd name="T2" fmla="*/ 12 w 30"/>
                  <a:gd name="T3" fmla="*/ 0 h 13"/>
                  <a:gd name="T4" fmla="*/ 21 w 30"/>
                  <a:gd name="T5" fmla="*/ 0 h 13"/>
                  <a:gd name="T6" fmla="*/ 24 w 30"/>
                  <a:gd name="T7" fmla="*/ 3 h 13"/>
                  <a:gd name="T8" fmla="*/ 27 w 30"/>
                  <a:gd name="T9" fmla="*/ 7 h 13"/>
                  <a:gd name="T10" fmla="*/ 27 w 30"/>
                  <a:gd name="T11" fmla="*/ 7 h 13"/>
                  <a:gd name="T12" fmla="*/ 30 w 30"/>
                  <a:gd name="T13" fmla="*/ 10 h 13"/>
                  <a:gd name="T14" fmla="*/ 27 w 30"/>
                  <a:gd name="T15" fmla="*/ 13 h 13"/>
                  <a:gd name="T16" fmla="*/ 21 w 30"/>
                  <a:gd name="T17" fmla="*/ 13 h 13"/>
                  <a:gd name="T18" fmla="*/ 18 w 30"/>
                  <a:gd name="T19" fmla="*/ 13 h 13"/>
                  <a:gd name="T20" fmla="*/ 21 w 30"/>
                  <a:gd name="T21" fmla="*/ 13 h 13"/>
                  <a:gd name="T22" fmla="*/ 15 w 30"/>
                  <a:gd name="T23" fmla="*/ 10 h 13"/>
                  <a:gd name="T24" fmla="*/ 9 w 30"/>
                  <a:gd name="T25" fmla="*/ 7 h 13"/>
                  <a:gd name="T26" fmla="*/ 3 w 30"/>
                  <a:gd name="T27" fmla="*/ 7 h 13"/>
                  <a:gd name="T28" fmla="*/ 0 w 30"/>
                  <a:gd name="T29" fmla="*/ 3 h 13"/>
                  <a:gd name="T30" fmla="*/ 3 w 30"/>
                  <a:gd name="T31" fmla="*/ 3 h 13"/>
                  <a:gd name="T32" fmla="*/ 3 w 30"/>
                  <a:gd name="T33" fmla="*/ 3 h 13"/>
                  <a:gd name="T34" fmla="*/ 3 w 30"/>
                  <a:gd name="T35" fmla="*/ 3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0"/>
                  <a:gd name="T55" fmla="*/ 0 h 13"/>
                  <a:gd name="T56" fmla="*/ 30 w 30"/>
                  <a:gd name="T57" fmla="*/ 13 h 1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0" h="13">
                    <a:moveTo>
                      <a:pt x="3" y="3"/>
                    </a:moveTo>
                    <a:lnTo>
                      <a:pt x="12" y="0"/>
                    </a:lnTo>
                    <a:lnTo>
                      <a:pt x="21" y="0"/>
                    </a:lnTo>
                    <a:lnTo>
                      <a:pt x="24" y="3"/>
                    </a:lnTo>
                    <a:lnTo>
                      <a:pt x="27" y="7"/>
                    </a:lnTo>
                    <a:lnTo>
                      <a:pt x="30" y="10"/>
                    </a:lnTo>
                    <a:lnTo>
                      <a:pt x="27" y="13"/>
                    </a:lnTo>
                    <a:lnTo>
                      <a:pt x="21" y="13"/>
                    </a:lnTo>
                    <a:lnTo>
                      <a:pt x="18" y="13"/>
                    </a:lnTo>
                    <a:lnTo>
                      <a:pt x="21" y="13"/>
                    </a:lnTo>
                    <a:lnTo>
                      <a:pt x="15" y="10"/>
                    </a:lnTo>
                    <a:lnTo>
                      <a:pt x="9" y="7"/>
                    </a:lnTo>
                    <a:lnTo>
                      <a:pt x="3" y="7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75" name="Freeform 236"/>
              <p:cNvSpPr>
                <a:spLocks/>
              </p:cNvSpPr>
              <p:nvPr/>
            </p:nvSpPr>
            <p:spPr bwMode="auto">
              <a:xfrm>
                <a:off x="2319" y="1135"/>
                <a:ext cx="37" cy="9"/>
              </a:xfrm>
              <a:custGeom>
                <a:avLst/>
                <a:gdLst>
                  <a:gd name="T0" fmla="*/ 3 w 37"/>
                  <a:gd name="T1" fmla="*/ 6 h 9"/>
                  <a:gd name="T2" fmla="*/ 12 w 37"/>
                  <a:gd name="T3" fmla="*/ 3 h 9"/>
                  <a:gd name="T4" fmla="*/ 22 w 37"/>
                  <a:gd name="T5" fmla="*/ 0 h 9"/>
                  <a:gd name="T6" fmla="*/ 31 w 37"/>
                  <a:gd name="T7" fmla="*/ 3 h 9"/>
                  <a:gd name="T8" fmla="*/ 37 w 37"/>
                  <a:gd name="T9" fmla="*/ 6 h 9"/>
                  <a:gd name="T10" fmla="*/ 37 w 37"/>
                  <a:gd name="T11" fmla="*/ 9 h 9"/>
                  <a:gd name="T12" fmla="*/ 34 w 37"/>
                  <a:gd name="T13" fmla="*/ 9 h 9"/>
                  <a:gd name="T14" fmla="*/ 22 w 37"/>
                  <a:gd name="T15" fmla="*/ 6 h 9"/>
                  <a:gd name="T16" fmla="*/ 3 w 37"/>
                  <a:gd name="T17" fmla="*/ 9 h 9"/>
                  <a:gd name="T18" fmla="*/ 0 w 37"/>
                  <a:gd name="T19" fmla="*/ 6 h 9"/>
                  <a:gd name="T20" fmla="*/ 3 w 37"/>
                  <a:gd name="T21" fmla="*/ 6 h 9"/>
                  <a:gd name="T22" fmla="*/ 3 w 37"/>
                  <a:gd name="T23" fmla="*/ 6 h 9"/>
                  <a:gd name="T24" fmla="*/ 3 w 37"/>
                  <a:gd name="T25" fmla="*/ 6 h 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7"/>
                  <a:gd name="T40" fmla="*/ 0 h 9"/>
                  <a:gd name="T41" fmla="*/ 37 w 37"/>
                  <a:gd name="T42" fmla="*/ 9 h 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7" h="9">
                    <a:moveTo>
                      <a:pt x="3" y="6"/>
                    </a:moveTo>
                    <a:lnTo>
                      <a:pt x="12" y="3"/>
                    </a:lnTo>
                    <a:lnTo>
                      <a:pt x="22" y="0"/>
                    </a:lnTo>
                    <a:lnTo>
                      <a:pt x="31" y="3"/>
                    </a:lnTo>
                    <a:lnTo>
                      <a:pt x="37" y="6"/>
                    </a:lnTo>
                    <a:lnTo>
                      <a:pt x="37" y="9"/>
                    </a:lnTo>
                    <a:lnTo>
                      <a:pt x="34" y="9"/>
                    </a:lnTo>
                    <a:lnTo>
                      <a:pt x="22" y="6"/>
                    </a:lnTo>
                    <a:lnTo>
                      <a:pt x="3" y="9"/>
                    </a:lnTo>
                    <a:lnTo>
                      <a:pt x="0" y="6"/>
                    </a:ln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76" name="Freeform 237"/>
              <p:cNvSpPr>
                <a:spLocks/>
              </p:cNvSpPr>
              <p:nvPr/>
            </p:nvSpPr>
            <p:spPr bwMode="auto">
              <a:xfrm>
                <a:off x="2341" y="1141"/>
                <a:ext cx="9" cy="6"/>
              </a:xfrm>
              <a:custGeom>
                <a:avLst/>
                <a:gdLst>
                  <a:gd name="T0" fmla="*/ 3 w 9"/>
                  <a:gd name="T1" fmla="*/ 0 h 6"/>
                  <a:gd name="T2" fmla="*/ 6 w 9"/>
                  <a:gd name="T3" fmla="*/ 0 h 6"/>
                  <a:gd name="T4" fmla="*/ 9 w 9"/>
                  <a:gd name="T5" fmla="*/ 3 h 6"/>
                  <a:gd name="T6" fmla="*/ 6 w 9"/>
                  <a:gd name="T7" fmla="*/ 6 h 6"/>
                  <a:gd name="T8" fmla="*/ 0 w 9"/>
                  <a:gd name="T9" fmla="*/ 3 h 6"/>
                  <a:gd name="T10" fmla="*/ 0 w 9"/>
                  <a:gd name="T11" fmla="*/ 0 h 6"/>
                  <a:gd name="T12" fmla="*/ 3 w 9"/>
                  <a:gd name="T13" fmla="*/ 0 h 6"/>
                  <a:gd name="T14" fmla="*/ 3 w 9"/>
                  <a:gd name="T15" fmla="*/ 0 h 6"/>
                  <a:gd name="T16" fmla="*/ 3 w 9"/>
                  <a:gd name="T17" fmla="*/ 0 h 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"/>
                  <a:gd name="T28" fmla="*/ 0 h 6"/>
                  <a:gd name="T29" fmla="*/ 9 w 9"/>
                  <a:gd name="T30" fmla="*/ 6 h 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" h="6">
                    <a:moveTo>
                      <a:pt x="3" y="0"/>
                    </a:moveTo>
                    <a:lnTo>
                      <a:pt x="6" y="0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77" name="Freeform 238"/>
              <p:cNvSpPr>
                <a:spLocks/>
              </p:cNvSpPr>
              <p:nvPr/>
            </p:nvSpPr>
            <p:spPr bwMode="auto">
              <a:xfrm>
                <a:off x="2378" y="1132"/>
                <a:ext cx="21" cy="9"/>
              </a:xfrm>
              <a:custGeom>
                <a:avLst/>
                <a:gdLst>
                  <a:gd name="T0" fmla="*/ 3 w 21"/>
                  <a:gd name="T1" fmla="*/ 3 h 9"/>
                  <a:gd name="T2" fmla="*/ 12 w 21"/>
                  <a:gd name="T3" fmla="*/ 0 h 9"/>
                  <a:gd name="T4" fmla="*/ 21 w 21"/>
                  <a:gd name="T5" fmla="*/ 6 h 9"/>
                  <a:gd name="T6" fmla="*/ 21 w 21"/>
                  <a:gd name="T7" fmla="*/ 9 h 9"/>
                  <a:gd name="T8" fmla="*/ 18 w 21"/>
                  <a:gd name="T9" fmla="*/ 9 h 9"/>
                  <a:gd name="T10" fmla="*/ 12 w 21"/>
                  <a:gd name="T11" fmla="*/ 6 h 9"/>
                  <a:gd name="T12" fmla="*/ 3 w 21"/>
                  <a:gd name="T13" fmla="*/ 9 h 9"/>
                  <a:gd name="T14" fmla="*/ 0 w 21"/>
                  <a:gd name="T15" fmla="*/ 6 h 9"/>
                  <a:gd name="T16" fmla="*/ 3 w 21"/>
                  <a:gd name="T17" fmla="*/ 3 h 9"/>
                  <a:gd name="T18" fmla="*/ 3 w 21"/>
                  <a:gd name="T19" fmla="*/ 3 h 9"/>
                  <a:gd name="T20" fmla="*/ 3 w 21"/>
                  <a:gd name="T21" fmla="*/ 3 h 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1"/>
                  <a:gd name="T34" fmla="*/ 0 h 9"/>
                  <a:gd name="T35" fmla="*/ 21 w 21"/>
                  <a:gd name="T36" fmla="*/ 9 h 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" h="9">
                    <a:moveTo>
                      <a:pt x="3" y="3"/>
                    </a:moveTo>
                    <a:lnTo>
                      <a:pt x="12" y="0"/>
                    </a:lnTo>
                    <a:lnTo>
                      <a:pt x="21" y="6"/>
                    </a:lnTo>
                    <a:lnTo>
                      <a:pt x="21" y="9"/>
                    </a:lnTo>
                    <a:lnTo>
                      <a:pt x="18" y="9"/>
                    </a:lnTo>
                    <a:lnTo>
                      <a:pt x="12" y="6"/>
                    </a:lnTo>
                    <a:lnTo>
                      <a:pt x="3" y="9"/>
                    </a:lnTo>
                    <a:lnTo>
                      <a:pt x="0" y="6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78" name="Freeform 239"/>
              <p:cNvSpPr>
                <a:spLocks/>
              </p:cNvSpPr>
              <p:nvPr/>
            </p:nvSpPr>
            <p:spPr bwMode="auto">
              <a:xfrm>
                <a:off x="2390" y="11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6 w 6"/>
                  <a:gd name="T3" fmla="*/ 0 h 6"/>
                  <a:gd name="T4" fmla="*/ 6 w 6"/>
                  <a:gd name="T5" fmla="*/ 6 h 6"/>
                  <a:gd name="T6" fmla="*/ 0 w 6"/>
                  <a:gd name="T7" fmla="*/ 6 h 6"/>
                  <a:gd name="T8" fmla="*/ 0 w 6"/>
                  <a:gd name="T9" fmla="*/ 6 h 6"/>
                  <a:gd name="T10" fmla="*/ 0 w 6"/>
                  <a:gd name="T11" fmla="*/ 3 h 6"/>
                  <a:gd name="T12" fmla="*/ 0 w 6"/>
                  <a:gd name="T13" fmla="*/ 0 h 6"/>
                  <a:gd name="T14" fmla="*/ 0 w 6"/>
                  <a:gd name="T15" fmla="*/ 0 h 6"/>
                  <a:gd name="T16" fmla="*/ 0 w 6"/>
                  <a:gd name="T17" fmla="*/ 0 h 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"/>
                  <a:gd name="T28" fmla="*/ 0 h 6"/>
                  <a:gd name="T29" fmla="*/ 6 w 6"/>
                  <a:gd name="T30" fmla="*/ 6 h 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" h="6">
                    <a:moveTo>
                      <a:pt x="0" y="0"/>
                    </a:moveTo>
                    <a:lnTo>
                      <a:pt x="6" y="0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79" name="Freeform 240"/>
              <p:cNvSpPr>
                <a:spLocks/>
              </p:cNvSpPr>
              <p:nvPr/>
            </p:nvSpPr>
            <p:spPr bwMode="auto">
              <a:xfrm>
                <a:off x="2365" y="1126"/>
                <a:ext cx="19" cy="52"/>
              </a:xfrm>
              <a:custGeom>
                <a:avLst/>
                <a:gdLst>
                  <a:gd name="T0" fmla="*/ 3 w 19"/>
                  <a:gd name="T1" fmla="*/ 0 h 52"/>
                  <a:gd name="T2" fmla="*/ 13 w 19"/>
                  <a:gd name="T3" fmla="*/ 15 h 52"/>
                  <a:gd name="T4" fmla="*/ 13 w 19"/>
                  <a:gd name="T5" fmla="*/ 31 h 52"/>
                  <a:gd name="T6" fmla="*/ 16 w 19"/>
                  <a:gd name="T7" fmla="*/ 40 h 52"/>
                  <a:gd name="T8" fmla="*/ 19 w 19"/>
                  <a:gd name="T9" fmla="*/ 52 h 52"/>
                  <a:gd name="T10" fmla="*/ 16 w 19"/>
                  <a:gd name="T11" fmla="*/ 52 h 52"/>
                  <a:gd name="T12" fmla="*/ 13 w 19"/>
                  <a:gd name="T13" fmla="*/ 40 h 52"/>
                  <a:gd name="T14" fmla="*/ 10 w 19"/>
                  <a:gd name="T15" fmla="*/ 31 h 52"/>
                  <a:gd name="T16" fmla="*/ 7 w 19"/>
                  <a:gd name="T17" fmla="*/ 15 h 52"/>
                  <a:gd name="T18" fmla="*/ 0 w 19"/>
                  <a:gd name="T19" fmla="*/ 3 h 52"/>
                  <a:gd name="T20" fmla="*/ 0 w 19"/>
                  <a:gd name="T21" fmla="*/ 0 h 52"/>
                  <a:gd name="T22" fmla="*/ 3 w 19"/>
                  <a:gd name="T23" fmla="*/ 0 h 52"/>
                  <a:gd name="T24" fmla="*/ 3 w 19"/>
                  <a:gd name="T25" fmla="*/ 0 h 52"/>
                  <a:gd name="T26" fmla="*/ 3 w 19"/>
                  <a:gd name="T27" fmla="*/ 0 h 5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9"/>
                  <a:gd name="T43" fmla="*/ 0 h 52"/>
                  <a:gd name="T44" fmla="*/ 19 w 19"/>
                  <a:gd name="T45" fmla="*/ 52 h 5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9" h="52">
                    <a:moveTo>
                      <a:pt x="3" y="0"/>
                    </a:moveTo>
                    <a:lnTo>
                      <a:pt x="13" y="15"/>
                    </a:lnTo>
                    <a:lnTo>
                      <a:pt x="13" y="31"/>
                    </a:lnTo>
                    <a:lnTo>
                      <a:pt x="16" y="40"/>
                    </a:lnTo>
                    <a:lnTo>
                      <a:pt x="19" y="52"/>
                    </a:lnTo>
                    <a:lnTo>
                      <a:pt x="16" y="52"/>
                    </a:lnTo>
                    <a:lnTo>
                      <a:pt x="13" y="40"/>
                    </a:lnTo>
                    <a:lnTo>
                      <a:pt x="10" y="31"/>
                    </a:lnTo>
                    <a:lnTo>
                      <a:pt x="7" y="15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80" name="Freeform 241"/>
              <p:cNvSpPr>
                <a:spLocks/>
              </p:cNvSpPr>
              <p:nvPr/>
            </p:nvSpPr>
            <p:spPr bwMode="auto">
              <a:xfrm>
                <a:off x="2350" y="1178"/>
                <a:ext cx="25" cy="7"/>
              </a:xfrm>
              <a:custGeom>
                <a:avLst/>
                <a:gdLst>
                  <a:gd name="T0" fmla="*/ 3 w 25"/>
                  <a:gd name="T1" fmla="*/ 0 h 7"/>
                  <a:gd name="T2" fmla="*/ 15 w 25"/>
                  <a:gd name="T3" fmla="*/ 0 h 7"/>
                  <a:gd name="T4" fmla="*/ 18 w 25"/>
                  <a:gd name="T5" fmla="*/ 0 h 7"/>
                  <a:gd name="T6" fmla="*/ 25 w 25"/>
                  <a:gd name="T7" fmla="*/ 3 h 7"/>
                  <a:gd name="T8" fmla="*/ 22 w 25"/>
                  <a:gd name="T9" fmla="*/ 7 h 7"/>
                  <a:gd name="T10" fmla="*/ 18 w 25"/>
                  <a:gd name="T11" fmla="*/ 7 h 7"/>
                  <a:gd name="T12" fmla="*/ 18 w 25"/>
                  <a:gd name="T13" fmla="*/ 7 h 7"/>
                  <a:gd name="T14" fmla="*/ 9 w 25"/>
                  <a:gd name="T15" fmla="*/ 7 h 7"/>
                  <a:gd name="T16" fmla="*/ 3 w 25"/>
                  <a:gd name="T17" fmla="*/ 3 h 7"/>
                  <a:gd name="T18" fmla="*/ 0 w 25"/>
                  <a:gd name="T19" fmla="*/ 0 h 7"/>
                  <a:gd name="T20" fmla="*/ 3 w 25"/>
                  <a:gd name="T21" fmla="*/ 0 h 7"/>
                  <a:gd name="T22" fmla="*/ 3 w 25"/>
                  <a:gd name="T23" fmla="*/ 0 h 7"/>
                  <a:gd name="T24" fmla="*/ 3 w 25"/>
                  <a:gd name="T25" fmla="*/ 0 h 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5"/>
                  <a:gd name="T40" fmla="*/ 0 h 7"/>
                  <a:gd name="T41" fmla="*/ 25 w 25"/>
                  <a:gd name="T42" fmla="*/ 7 h 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5" h="7">
                    <a:moveTo>
                      <a:pt x="3" y="0"/>
                    </a:moveTo>
                    <a:lnTo>
                      <a:pt x="15" y="0"/>
                    </a:lnTo>
                    <a:lnTo>
                      <a:pt x="18" y="0"/>
                    </a:lnTo>
                    <a:lnTo>
                      <a:pt x="25" y="3"/>
                    </a:lnTo>
                    <a:lnTo>
                      <a:pt x="22" y="7"/>
                    </a:lnTo>
                    <a:lnTo>
                      <a:pt x="18" y="7"/>
                    </a:lnTo>
                    <a:lnTo>
                      <a:pt x="9" y="7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81" name="Freeform 242"/>
              <p:cNvSpPr>
                <a:spLocks/>
              </p:cNvSpPr>
              <p:nvPr/>
            </p:nvSpPr>
            <p:spPr bwMode="auto">
              <a:xfrm>
                <a:off x="3178" y="1249"/>
                <a:ext cx="154" cy="260"/>
              </a:xfrm>
              <a:custGeom>
                <a:avLst/>
                <a:gdLst>
                  <a:gd name="T0" fmla="*/ 3 w 154"/>
                  <a:gd name="T1" fmla="*/ 0 h 260"/>
                  <a:gd name="T2" fmla="*/ 12 w 154"/>
                  <a:gd name="T3" fmla="*/ 7 h 260"/>
                  <a:gd name="T4" fmla="*/ 21 w 154"/>
                  <a:gd name="T5" fmla="*/ 13 h 260"/>
                  <a:gd name="T6" fmla="*/ 28 w 154"/>
                  <a:gd name="T7" fmla="*/ 22 h 260"/>
                  <a:gd name="T8" fmla="*/ 34 w 154"/>
                  <a:gd name="T9" fmla="*/ 28 h 260"/>
                  <a:gd name="T10" fmla="*/ 49 w 154"/>
                  <a:gd name="T11" fmla="*/ 41 h 260"/>
                  <a:gd name="T12" fmla="*/ 59 w 154"/>
                  <a:gd name="T13" fmla="*/ 53 h 260"/>
                  <a:gd name="T14" fmla="*/ 65 w 154"/>
                  <a:gd name="T15" fmla="*/ 62 h 260"/>
                  <a:gd name="T16" fmla="*/ 71 w 154"/>
                  <a:gd name="T17" fmla="*/ 68 h 260"/>
                  <a:gd name="T18" fmla="*/ 77 w 154"/>
                  <a:gd name="T19" fmla="*/ 75 h 260"/>
                  <a:gd name="T20" fmla="*/ 80 w 154"/>
                  <a:gd name="T21" fmla="*/ 84 h 260"/>
                  <a:gd name="T22" fmla="*/ 86 w 154"/>
                  <a:gd name="T23" fmla="*/ 90 h 260"/>
                  <a:gd name="T24" fmla="*/ 93 w 154"/>
                  <a:gd name="T25" fmla="*/ 99 h 260"/>
                  <a:gd name="T26" fmla="*/ 99 w 154"/>
                  <a:gd name="T27" fmla="*/ 109 h 260"/>
                  <a:gd name="T28" fmla="*/ 105 w 154"/>
                  <a:gd name="T29" fmla="*/ 118 h 260"/>
                  <a:gd name="T30" fmla="*/ 117 w 154"/>
                  <a:gd name="T31" fmla="*/ 130 h 260"/>
                  <a:gd name="T32" fmla="*/ 123 w 154"/>
                  <a:gd name="T33" fmla="*/ 143 h 260"/>
                  <a:gd name="T34" fmla="*/ 130 w 154"/>
                  <a:gd name="T35" fmla="*/ 155 h 260"/>
                  <a:gd name="T36" fmla="*/ 136 w 154"/>
                  <a:gd name="T37" fmla="*/ 170 h 260"/>
                  <a:gd name="T38" fmla="*/ 142 w 154"/>
                  <a:gd name="T39" fmla="*/ 183 h 260"/>
                  <a:gd name="T40" fmla="*/ 145 w 154"/>
                  <a:gd name="T41" fmla="*/ 192 h 260"/>
                  <a:gd name="T42" fmla="*/ 151 w 154"/>
                  <a:gd name="T43" fmla="*/ 217 h 260"/>
                  <a:gd name="T44" fmla="*/ 154 w 154"/>
                  <a:gd name="T45" fmla="*/ 257 h 260"/>
                  <a:gd name="T46" fmla="*/ 154 w 154"/>
                  <a:gd name="T47" fmla="*/ 260 h 260"/>
                  <a:gd name="T48" fmla="*/ 151 w 154"/>
                  <a:gd name="T49" fmla="*/ 257 h 260"/>
                  <a:gd name="T50" fmla="*/ 145 w 154"/>
                  <a:gd name="T51" fmla="*/ 238 h 260"/>
                  <a:gd name="T52" fmla="*/ 142 w 154"/>
                  <a:gd name="T53" fmla="*/ 217 h 260"/>
                  <a:gd name="T54" fmla="*/ 139 w 154"/>
                  <a:gd name="T55" fmla="*/ 204 h 260"/>
                  <a:gd name="T56" fmla="*/ 136 w 154"/>
                  <a:gd name="T57" fmla="*/ 195 h 260"/>
                  <a:gd name="T58" fmla="*/ 126 w 154"/>
                  <a:gd name="T59" fmla="*/ 177 h 260"/>
                  <a:gd name="T60" fmla="*/ 120 w 154"/>
                  <a:gd name="T61" fmla="*/ 161 h 260"/>
                  <a:gd name="T62" fmla="*/ 114 w 154"/>
                  <a:gd name="T63" fmla="*/ 149 h 260"/>
                  <a:gd name="T64" fmla="*/ 111 w 154"/>
                  <a:gd name="T65" fmla="*/ 143 h 260"/>
                  <a:gd name="T66" fmla="*/ 108 w 154"/>
                  <a:gd name="T67" fmla="*/ 136 h 260"/>
                  <a:gd name="T68" fmla="*/ 102 w 154"/>
                  <a:gd name="T69" fmla="*/ 130 h 260"/>
                  <a:gd name="T70" fmla="*/ 96 w 154"/>
                  <a:gd name="T71" fmla="*/ 124 h 260"/>
                  <a:gd name="T72" fmla="*/ 89 w 154"/>
                  <a:gd name="T73" fmla="*/ 115 h 260"/>
                  <a:gd name="T74" fmla="*/ 86 w 154"/>
                  <a:gd name="T75" fmla="*/ 105 h 260"/>
                  <a:gd name="T76" fmla="*/ 80 w 154"/>
                  <a:gd name="T77" fmla="*/ 96 h 260"/>
                  <a:gd name="T78" fmla="*/ 74 w 154"/>
                  <a:gd name="T79" fmla="*/ 90 h 260"/>
                  <a:gd name="T80" fmla="*/ 68 w 154"/>
                  <a:gd name="T81" fmla="*/ 81 h 260"/>
                  <a:gd name="T82" fmla="*/ 65 w 154"/>
                  <a:gd name="T83" fmla="*/ 75 h 260"/>
                  <a:gd name="T84" fmla="*/ 59 w 154"/>
                  <a:gd name="T85" fmla="*/ 65 h 260"/>
                  <a:gd name="T86" fmla="*/ 55 w 154"/>
                  <a:gd name="T87" fmla="*/ 59 h 260"/>
                  <a:gd name="T88" fmla="*/ 49 w 154"/>
                  <a:gd name="T89" fmla="*/ 53 h 260"/>
                  <a:gd name="T90" fmla="*/ 43 w 154"/>
                  <a:gd name="T91" fmla="*/ 44 h 260"/>
                  <a:gd name="T92" fmla="*/ 37 w 154"/>
                  <a:gd name="T93" fmla="*/ 38 h 260"/>
                  <a:gd name="T94" fmla="*/ 31 w 154"/>
                  <a:gd name="T95" fmla="*/ 31 h 260"/>
                  <a:gd name="T96" fmla="*/ 25 w 154"/>
                  <a:gd name="T97" fmla="*/ 25 h 260"/>
                  <a:gd name="T98" fmla="*/ 18 w 154"/>
                  <a:gd name="T99" fmla="*/ 16 h 260"/>
                  <a:gd name="T100" fmla="*/ 9 w 154"/>
                  <a:gd name="T101" fmla="*/ 10 h 260"/>
                  <a:gd name="T102" fmla="*/ 0 w 154"/>
                  <a:gd name="T103" fmla="*/ 4 h 260"/>
                  <a:gd name="T104" fmla="*/ 0 w 154"/>
                  <a:gd name="T105" fmla="*/ 0 h 260"/>
                  <a:gd name="T106" fmla="*/ 3 w 154"/>
                  <a:gd name="T107" fmla="*/ 0 h 260"/>
                  <a:gd name="T108" fmla="*/ 3 w 154"/>
                  <a:gd name="T109" fmla="*/ 0 h 260"/>
                  <a:gd name="T110" fmla="*/ 3 w 154"/>
                  <a:gd name="T111" fmla="*/ 0 h 26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54"/>
                  <a:gd name="T169" fmla="*/ 0 h 260"/>
                  <a:gd name="T170" fmla="*/ 154 w 154"/>
                  <a:gd name="T171" fmla="*/ 260 h 260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54" h="260">
                    <a:moveTo>
                      <a:pt x="3" y="0"/>
                    </a:moveTo>
                    <a:lnTo>
                      <a:pt x="12" y="7"/>
                    </a:lnTo>
                    <a:lnTo>
                      <a:pt x="21" y="13"/>
                    </a:lnTo>
                    <a:lnTo>
                      <a:pt x="28" y="22"/>
                    </a:lnTo>
                    <a:lnTo>
                      <a:pt x="34" y="28"/>
                    </a:lnTo>
                    <a:lnTo>
                      <a:pt x="49" y="41"/>
                    </a:lnTo>
                    <a:lnTo>
                      <a:pt x="59" y="53"/>
                    </a:lnTo>
                    <a:lnTo>
                      <a:pt x="65" y="62"/>
                    </a:lnTo>
                    <a:lnTo>
                      <a:pt x="71" y="68"/>
                    </a:lnTo>
                    <a:lnTo>
                      <a:pt x="77" y="75"/>
                    </a:lnTo>
                    <a:lnTo>
                      <a:pt x="80" y="84"/>
                    </a:lnTo>
                    <a:lnTo>
                      <a:pt x="86" y="90"/>
                    </a:lnTo>
                    <a:lnTo>
                      <a:pt x="93" y="99"/>
                    </a:lnTo>
                    <a:lnTo>
                      <a:pt x="99" y="109"/>
                    </a:lnTo>
                    <a:lnTo>
                      <a:pt x="105" y="118"/>
                    </a:lnTo>
                    <a:lnTo>
                      <a:pt x="117" y="130"/>
                    </a:lnTo>
                    <a:lnTo>
                      <a:pt x="123" y="143"/>
                    </a:lnTo>
                    <a:lnTo>
                      <a:pt x="130" y="155"/>
                    </a:lnTo>
                    <a:lnTo>
                      <a:pt x="136" y="170"/>
                    </a:lnTo>
                    <a:lnTo>
                      <a:pt x="142" y="183"/>
                    </a:lnTo>
                    <a:lnTo>
                      <a:pt x="145" y="192"/>
                    </a:lnTo>
                    <a:lnTo>
                      <a:pt x="151" y="217"/>
                    </a:lnTo>
                    <a:lnTo>
                      <a:pt x="154" y="257"/>
                    </a:lnTo>
                    <a:lnTo>
                      <a:pt x="154" y="260"/>
                    </a:lnTo>
                    <a:lnTo>
                      <a:pt x="151" y="257"/>
                    </a:lnTo>
                    <a:lnTo>
                      <a:pt x="145" y="238"/>
                    </a:lnTo>
                    <a:lnTo>
                      <a:pt x="142" y="217"/>
                    </a:lnTo>
                    <a:lnTo>
                      <a:pt x="139" y="204"/>
                    </a:lnTo>
                    <a:lnTo>
                      <a:pt x="136" y="195"/>
                    </a:lnTo>
                    <a:lnTo>
                      <a:pt x="126" y="177"/>
                    </a:lnTo>
                    <a:lnTo>
                      <a:pt x="120" y="161"/>
                    </a:lnTo>
                    <a:lnTo>
                      <a:pt x="114" y="149"/>
                    </a:lnTo>
                    <a:lnTo>
                      <a:pt x="111" y="143"/>
                    </a:lnTo>
                    <a:lnTo>
                      <a:pt x="108" y="136"/>
                    </a:lnTo>
                    <a:lnTo>
                      <a:pt x="102" y="130"/>
                    </a:lnTo>
                    <a:lnTo>
                      <a:pt x="96" y="124"/>
                    </a:lnTo>
                    <a:lnTo>
                      <a:pt x="89" y="115"/>
                    </a:lnTo>
                    <a:lnTo>
                      <a:pt x="86" y="105"/>
                    </a:lnTo>
                    <a:lnTo>
                      <a:pt x="80" y="96"/>
                    </a:lnTo>
                    <a:lnTo>
                      <a:pt x="74" y="90"/>
                    </a:lnTo>
                    <a:lnTo>
                      <a:pt x="68" y="81"/>
                    </a:lnTo>
                    <a:lnTo>
                      <a:pt x="65" y="75"/>
                    </a:lnTo>
                    <a:lnTo>
                      <a:pt x="59" y="65"/>
                    </a:lnTo>
                    <a:lnTo>
                      <a:pt x="55" y="59"/>
                    </a:lnTo>
                    <a:lnTo>
                      <a:pt x="49" y="53"/>
                    </a:lnTo>
                    <a:lnTo>
                      <a:pt x="43" y="44"/>
                    </a:lnTo>
                    <a:lnTo>
                      <a:pt x="37" y="38"/>
                    </a:lnTo>
                    <a:lnTo>
                      <a:pt x="31" y="31"/>
                    </a:lnTo>
                    <a:lnTo>
                      <a:pt x="25" y="25"/>
                    </a:lnTo>
                    <a:lnTo>
                      <a:pt x="18" y="16"/>
                    </a:lnTo>
                    <a:lnTo>
                      <a:pt x="9" y="1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82" name="Freeform 243"/>
              <p:cNvSpPr>
                <a:spLocks/>
              </p:cNvSpPr>
              <p:nvPr/>
            </p:nvSpPr>
            <p:spPr bwMode="auto">
              <a:xfrm>
                <a:off x="3138" y="1361"/>
                <a:ext cx="61" cy="163"/>
              </a:xfrm>
              <a:custGeom>
                <a:avLst/>
                <a:gdLst>
                  <a:gd name="T0" fmla="*/ 61 w 61"/>
                  <a:gd name="T1" fmla="*/ 3 h 163"/>
                  <a:gd name="T2" fmla="*/ 46 w 61"/>
                  <a:gd name="T3" fmla="*/ 9 h 163"/>
                  <a:gd name="T4" fmla="*/ 37 w 61"/>
                  <a:gd name="T5" fmla="*/ 18 h 163"/>
                  <a:gd name="T6" fmla="*/ 27 w 61"/>
                  <a:gd name="T7" fmla="*/ 31 h 163"/>
                  <a:gd name="T8" fmla="*/ 18 w 61"/>
                  <a:gd name="T9" fmla="*/ 43 h 163"/>
                  <a:gd name="T10" fmla="*/ 15 w 61"/>
                  <a:gd name="T11" fmla="*/ 52 h 163"/>
                  <a:gd name="T12" fmla="*/ 15 w 61"/>
                  <a:gd name="T13" fmla="*/ 61 h 163"/>
                  <a:gd name="T14" fmla="*/ 18 w 61"/>
                  <a:gd name="T15" fmla="*/ 80 h 163"/>
                  <a:gd name="T16" fmla="*/ 18 w 61"/>
                  <a:gd name="T17" fmla="*/ 123 h 163"/>
                  <a:gd name="T18" fmla="*/ 12 w 61"/>
                  <a:gd name="T19" fmla="*/ 142 h 163"/>
                  <a:gd name="T20" fmla="*/ 9 w 61"/>
                  <a:gd name="T21" fmla="*/ 154 h 163"/>
                  <a:gd name="T22" fmla="*/ 6 w 61"/>
                  <a:gd name="T23" fmla="*/ 163 h 163"/>
                  <a:gd name="T24" fmla="*/ 3 w 61"/>
                  <a:gd name="T25" fmla="*/ 163 h 163"/>
                  <a:gd name="T26" fmla="*/ 0 w 61"/>
                  <a:gd name="T27" fmla="*/ 160 h 163"/>
                  <a:gd name="T28" fmla="*/ 9 w 61"/>
                  <a:gd name="T29" fmla="*/ 142 h 163"/>
                  <a:gd name="T30" fmla="*/ 9 w 61"/>
                  <a:gd name="T31" fmla="*/ 123 h 163"/>
                  <a:gd name="T32" fmla="*/ 6 w 61"/>
                  <a:gd name="T33" fmla="*/ 80 h 163"/>
                  <a:gd name="T34" fmla="*/ 9 w 61"/>
                  <a:gd name="T35" fmla="*/ 37 h 163"/>
                  <a:gd name="T36" fmla="*/ 15 w 61"/>
                  <a:gd name="T37" fmla="*/ 31 h 163"/>
                  <a:gd name="T38" fmla="*/ 18 w 61"/>
                  <a:gd name="T39" fmla="*/ 24 h 163"/>
                  <a:gd name="T40" fmla="*/ 24 w 61"/>
                  <a:gd name="T41" fmla="*/ 18 h 163"/>
                  <a:gd name="T42" fmla="*/ 31 w 61"/>
                  <a:gd name="T43" fmla="*/ 15 h 163"/>
                  <a:gd name="T44" fmla="*/ 37 w 61"/>
                  <a:gd name="T45" fmla="*/ 9 h 163"/>
                  <a:gd name="T46" fmla="*/ 43 w 61"/>
                  <a:gd name="T47" fmla="*/ 6 h 163"/>
                  <a:gd name="T48" fmla="*/ 58 w 61"/>
                  <a:gd name="T49" fmla="*/ 0 h 163"/>
                  <a:gd name="T50" fmla="*/ 61 w 61"/>
                  <a:gd name="T51" fmla="*/ 0 h 163"/>
                  <a:gd name="T52" fmla="*/ 61 w 61"/>
                  <a:gd name="T53" fmla="*/ 3 h 163"/>
                  <a:gd name="T54" fmla="*/ 61 w 61"/>
                  <a:gd name="T55" fmla="*/ 3 h 163"/>
                  <a:gd name="T56" fmla="*/ 61 w 61"/>
                  <a:gd name="T57" fmla="*/ 3 h 16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61"/>
                  <a:gd name="T88" fmla="*/ 0 h 163"/>
                  <a:gd name="T89" fmla="*/ 61 w 61"/>
                  <a:gd name="T90" fmla="*/ 163 h 16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61" h="163">
                    <a:moveTo>
                      <a:pt x="61" y="3"/>
                    </a:moveTo>
                    <a:lnTo>
                      <a:pt x="46" y="9"/>
                    </a:lnTo>
                    <a:lnTo>
                      <a:pt x="37" y="18"/>
                    </a:lnTo>
                    <a:lnTo>
                      <a:pt x="27" y="31"/>
                    </a:lnTo>
                    <a:lnTo>
                      <a:pt x="18" y="43"/>
                    </a:lnTo>
                    <a:lnTo>
                      <a:pt x="15" y="52"/>
                    </a:lnTo>
                    <a:lnTo>
                      <a:pt x="15" y="61"/>
                    </a:lnTo>
                    <a:lnTo>
                      <a:pt x="18" y="80"/>
                    </a:lnTo>
                    <a:lnTo>
                      <a:pt x="18" y="123"/>
                    </a:lnTo>
                    <a:lnTo>
                      <a:pt x="12" y="142"/>
                    </a:lnTo>
                    <a:lnTo>
                      <a:pt x="9" y="154"/>
                    </a:lnTo>
                    <a:lnTo>
                      <a:pt x="6" y="163"/>
                    </a:lnTo>
                    <a:lnTo>
                      <a:pt x="3" y="163"/>
                    </a:lnTo>
                    <a:lnTo>
                      <a:pt x="0" y="160"/>
                    </a:lnTo>
                    <a:lnTo>
                      <a:pt x="9" y="142"/>
                    </a:lnTo>
                    <a:lnTo>
                      <a:pt x="9" y="123"/>
                    </a:lnTo>
                    <a:lnTo>
                      <a:pt x="6" y="80"/>
                    </a:lnTo>
                    <a:lnTo>
                      <a:pt x="9" y="37"/>
                    </a:lnTo>
                    <a:lnTo>
                      <a:pt x="15" y="31"/>
                    </a:lnTo>
                    <a:lnTo>
                      <a:pt x="18" y="24"/>
                    </a:lnTo>
                    <a:lnTo>
                      <a:pt x="24" y="18"/>
                    </a:lnTo>
                    <a:lnTo>
                      <a:pt x="31" y="15"/>
                    </a:lnTo>
                    <a:lnTo>
                      <a:pt x="37" y="9"/>
                    </a:lnTo>
                    <a:lnTo>
                      <a:pt x="43" y="6"/>
                    </a:lnTo>
                    <a:lnTo>
                      <a:pt x="58" y="0"/>
                    </a:lnTo>
                    <a:lnTo>
                      <a:pt x="61" y="0"/>
                    </a:lnTo>
                    <a:lnTo>
                      <a:pt x="61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83" name="Freeform 244"/>
              <p:cNvSpPr>
                <a:spLocks/>
              </p:cNvSpPr>
              <p:nvPr/>
            </p:nvSpPr>
            <p:spPr bwMode="auto">
              <a:xfrm>
                <a:off x="3206" y="1435"/>
                <a:ext cx="77" cy="161"/>
              </a:xfrm>
              <a:custGeom>
                <a:avLst/>
                <a:gdLst>
                  <a:gd name="T0" fmla="*/ 77 w 77"/>
                  <a:gd name="T1" fmla="*/ 0 h 161"/>
                  <a:gd name="T2" fmla="*/ 77 w 77"/>
                  <a:gd name="T3" fmla="*/ 18 h 161"/>
                  <a:gd name="T4" fmla="*/ 74 w 77"/>
                  <a:gd name="T5" fmla="*/ 25 h 161"/>
                  <a:gd name="T6" fmla="*/ 68 w 77"/>
                  <a:gd name="T7" fmla="*/ 34 h 161"/>
                  <a:gd name="T8" fmla="*/ 65 w 77"/>
                  <a:gd name="T9" fmla="*/ 46 h 161"/>
                  <a:gd name="T10" fmla="*/ 68 w 77"/>
                  <a:gd name="T11" fmla="*/ 59 h 161"/>
                  <a:gd name="T12" fmla="*/ 65 w 77"/>
                  <a:gd name="T13" fmla="*/ 77 h 161"/>
                  <a:gd name="T14" fmla="*/ 61 w 77"/>
                  <a:gd name="T15" fmla="*/ 93 h 161"/>
                  <a:gd name="T16" fmla="*/ 55 w 77"/>
                  <a:gd name="T17" fmla="*/ 99 h 161"/>
                  <a:gd name="T18" fmla="*/ 52 w 77"/>
                  <a:gd name="T19" fmla="*/ 108 h 161"/>
                  <a:gd name="T20" fmla="*/ 46 w 77"/>
                  <a:gd name="T21" fmla="*/ 114 h 161"/>
                  <a:gd name="T22" fmla="*/ 40 w 77"/>
                  <a:gd name="T23" fmla="*/ 120 h 161"/>
                  <a:gd name="T24" fmla="*/ 21 w 77"/>
                  <a:gd name="T25" fmla="*/ 142 h 161"/>
                  <a:gd name="T26" fmla="*/ 15 w 77"/>
                  <a:gd name="T27" fmla="*/ 151 h 161"/>
                  <a:gd name="T28" fmla="*/ 12 w 77"/>
                  <a:gd name="T29" fmla="*/ 157 h 161"/>
                  <a:gd name="T30" fmla="*/ 9 w 77"/>
                  <a:gd name="T31" fmla="*/ 161 h 161"/>
                  <a:gd name="T32" fmla="*/ 3 w 77"/>
                  <a:gd name="T33" fmla="*/ 161 h 161"/>
                  <a:gd name="T34" fmla="*/ 0 w 77"/>
                  <a:gd name="T35" fmla="*/ 157 h 161"/>
                  <a:gd name="T36" fmla="*/ 0 w 77"/>
                  <a:gd name="T37" fmla="*/ 154 h 161"/>
                  <a:gd name="T38" fmla="*/ 3 w 77"/>
                  <a:gd name="T39" fmla="*/ 151 h 161"/>
                  <a:gd name="T40" fmla="*/ 12 w 77"/>
                  <a:gd name="T41" fmla="*/ 139 h 161"/>
                  <a:gd name="T42" fmla="*/ 21 w 77"/>
                  <a:gd name="T43" fmla="*/ 127 h 161"/>
                  <a:gd name="T44" fmla="*/ 34 w 77"/>
                  <a:gd name="T45" fmla="*/ 114 h 161"/>
                  <a:gd name="T46" fmla="*/ 43 w 77"/>
                  <a:gd name="T47" fmla="*/ 102 h 161"/>
                  <a:gd name="T48" fmla="*/ 52 w 77"/>
                  <a:gd name="T49" fmla="*/ 89 h 161"/>
                  <a:gd name="T50" fmla="*/ 55 w 77"/>
                  <a:gd name="T51" fmla="*/ 74 h 161"/>
                  <a:gd name="T52" fmla="*/ 58 w 77"/>
                  <a:gd name="T53" fmla="*/ 59 h 161"/>
                  <a:gd name="T54" fmla="*/ 58 w 77"/>
                  <a:gd name="T55" fmla="*/ 31 h 161"/>
                  <a:gd name="T56" fmla="*/ 61 w 77"/>
                  <a:gd name="T57" fmla="*/ 25 h 161"/>
                  <a:gd name="T58" fmla="*/ 68 w 77"/>
                  <a:gd name="T59" fmla="*/ 25 h 161"/>
                  <a:gd name="T60" fmla="*/ 74 w 77"/>
                  <a:gd name="T61" fmla="*/ 15 h 161"/>
                  <a:gd name="T62" fmla="*/ 74 w 77"/>
                  <a:gd name="T63" fmla="*/ 9 h 161"/>
                  <a:gd name="T64" fmla="*/ 74 w 77"/>
                  <a:gd name="T65" fmla="*/ 0 h 161"/>
                  <a:gd name="T66" fmla="*/ 77 w 77"/>
                  <a:gd name="T67" fmla="*/ 0 h 161"/>
                  <a:gd name="T68" fmla="*/ 77 w 77"/>
                  <a:gd name="T69" fmla="*/ 0 h 161"/>
                  <a:gd name="T70" fmla="*/ 77 w 77"/>
                  <a:gd name="T71" fmla="*/ 0 h 16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7"/>
                  <a:gd name="T109" fmla="*/ 0 h 161"/>
                  <a:gd name="T110" fmla="*/ 77 w 77"/>
                  <a:gd name="T111" fmla="*/ 161 h 16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7" h="161">
                    <a:moveTo>
                      <a:pt x="77" y="0"/>
                    </a:moveTo>
                    <a:lnTo>
                      <a:pt x="77" y="18"/>
                    </a:lnTo>
                    <a:lnTo>
                      <a:pt x="74" y="25"/>
                    </a:lnTo>
                    <a:lnTo>
                      <a:pt x="68" y="34"/>
                    </a:lnTo>
                    <a:lnTo>
                      <a:pt x="65" y="46"/>
                    </a:lnTo>
                    <a:lnTo>
                      <a:pt x="68" y="59"/>
                    </a:lnTo>
                    <a:lnTo>
                      <a:pt x="65" y="77"/>
                    </a:lnTo>
                    <a:lnTo>
                      <a:pt x="61" y="93"/>
                    </a:lnTo>
                    <a:lnTo>
                      <a:pt x="55" y="99"/>
                    </a:lnTo>
                    <a:lnTo>
                      <a:pt x="52" y="108"/>
                    </a:lnTo>
                    <a:lnTo>
                      <a:pt x="46" y="114"/>
                    </a:lnTo>
                    <a:lnTo>
                      <a:pt x="40" y="120"/>
                    </a:lnTo>
                    <a:lnTo>
                      <a:pt x="21" y="142"/>
                    </a:lnTo>
                    <a:lnTo>
                      <a:pt x="15" y="151"/>
                    </a:lnTo>
                    <a:lnTo>
                      <a:pt x="12" y="157"/>
                    </a:lnTo>
                    <a:lnTo>
                      <a:pt x="9" y="161"/>
                    </a:lnTo>
                    <a:lnTo>
                      <a:pt x="3" y="161"/>
                    </a:lnTo>
                    <a:lnTo>
                      <a:pt x="0" y="157"/>
                    </a:lnTo>
                    <a:lnTo>
                      <a:pt x="0" y="154"/>
                    </a:lnTo>
                    <a:lnTo>
                      <a:pt x="3" y="151"/>
                    </a:lnTo>
                    <a:lnTo>
                      <a:pt x="12" y="139"/>
                    </a:lnTo>
                    <a:lnTo>
                      <a:pt x="21" y="127"/>
                    </a:lnTo>
                    <a:lnTo>
                      <a:pt x="34" y="114"/>
                    </a:lnTo>
                    <a:lnTo>
                      <a:pt x="43" y="102"/>
                    </a:lnTo>
                    <a:lnTo>
                      <a:pt x="52" y="89"/>
                    </a:lnTo>
                    <a:lnTo>
                      <a:pt x="55" y="74"/>
                    </a:lnTo>
                    <a:lnTo>
                      <a:pt x="58" y="59"/>
                    </a:lnTo>
                    <a:lnTo>
                      <a:pt x="58" y="31"/>
                    </a:lnTo>
                    <a:lnTo>
                      <a:pt x="61" y="25"/>
                    </a:lnTo>
                    <a:lnTo>
                      <a:pt x="68" y="25"/>
                    </a:lnTo>
                    <a:lnTo>
                      <a:pt x="74" y="15"/>
                    </a:lnTo>
                    <a:lnTo>
                      <a:pt x="74" y="9"/>
                    </a:lnTo>
                    <a:lnTo>
                      <a:pt x="74" y="0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84" name="Freeform 245"/>
              <p:cNvSpPr>
                <a:spLocks/>
              </p:cNvSpPr>
              <p:nvPr/>
            </p:nvSpPr>
            <p:spPr bwMode="auto">
              <a:xfrm>
                <a:off x="3070" y="1494"/>
                <a:ext cx="89" cy="126"/>
              </a:xfrm>
              <a:custGeom>
                <a:avLst/>
                <a:gdLst>
                  <a:gd name="T0" fmla="*/ 74 w 89"/>
                  <a:gd name="T1" fmla="*/ 9 h 126"/>
                  <a:gd name="T2" fmla="*/ 61 w 89"/>
                  <a:gd name="T3" fmla="*/ 6 h 126"/>
                  <a:gd name="T4" fmla="*/ 52 w 89"/>
                  <a:gd name="T5" fmla="*/ 6 h 126"/>
                  <a:gd name="T6" fmla="*/ 46 w 89"/>
                  <a:gd name="T7" fmla="*/ 15 h 126"/>
                  <a:gd name="T8" fmla="*/ 43 w 89"/>
                  <a:gd name="T9" fmla="*/ 21 h 126"/>
                  <a:gd name="T10" fmla="*/ 34 w 89"/>
                  <a:gd name="T11" fmla="*/ 37 h 126"/>
                  <a:gd name="T12" fmla="*/ 31 w 89"/>
                  <a:gd name="T13" fmla="*/ 43 h 126"/>
                  <a:gd name="T14" fmla="*/ 24 w 89"/>
                  <a:gd name="T15" fmla="*/ 52 h 126"/>
                  <a:gd name="T16" fmla="*/ 21 w 89"/>
                  <a:gd name="T17" fmla="*/ 58 h 126"/>
                  <a:gd name="T18" fmla="*/ 15 w 89"/>
                  <a:gd name="T19" fmla="*/ 68 h 126"/>
                  <a:gd name="T20" fmla="*/ 12 w 89"/>
                  <a:gd name="T21" fmla="*/ 77 h 126"/>
                  <a:gd name="T22" fmla="*/ 12 w 89"/>
                  <a:gd name="T23" fmla="*/ 89 h 126"/>
                  <a:gd name="T24" fmla="*/ 18 w 89"/>
                  <a:gd name="T25" fmla="*/ 102 h 126"/>
                  <a:gd name="T26" fmla="*/ 24 w 89"/>
                  <a:gd name="T27" fmla="*/ 105 h 126"/>
                  <a:gd name="T28" fmla="*/ 28 w 89"/>
                  <a:gd name="T29" fmla="*/ 105 h 126"/>
                  <a:gd name="T30" fmla="*/ 40 w 89"/>
                  <a:gd name="T31" fmla="*/ 111 h 126"/>
                  <a:gd name="T32" fmla="*/ 46 w 89"/>
                  <a:gd name="T33" fmla="*/ 114 h 126"/>
                  <a:gd name="T34" fmla="*/ 52 w 89"/>
                  <a:gd name="T35" fmla="*/ 117 h 126"/>
                  <a:gd name="T36" fmla="*/ 61 w 89"/>
                  <a:gd name="T37" fmla="*/ 120 h 126"/>
                  <a:gd name="T38" fmla="*/ 86 w 89"/>
                  <a:gd name="T39" fmla="*/ 120 h 126"/>
                  <a:gd name="T40" fmla="*/ 89 w 89"/>
                  <a:gd name="T41" fmla="*/ 123 h 126"/>
                  <a:gd name="T42" fmla="*/ 86 w 89"/>
                  <a:gd name="T43" fmla="*/ 123 h 126"/>
                  <a:gd name="T44" fmla="*/ 58 w 89"/>
                  <a:gd name="T45" fmla="*/ 126 h 126"/>
                  <a:gd name="T46" fmla="*/ 46 w 89"/>
                  <a:gd name="T47" fmla="*/ 126 h 126"/>
                  <a:gd name="T48" fmla="*/ 34 w 89"/>
                  <a:gd name="T49" fmla="*/ 117 h 126"/>
                  <a:gd name="T50" fmla="*/ 12 w 89"/>
                  <a:gd name="T51" fmla="*/ 108 h 126"/>
                  <a:gd name="T52" fmla="*/ 3 w 89"/>
                  <a:gd name="T53" fmla="*/ 92 h 126"/>
                  <a:gd name="T54" fmla="*/ 0 w 89"/>
                  <a:gd name="T55" fmla="*/ 74 h 126"/>
                  <a:gd name="T56" fmla="*/ 6 w 89"/>
                  <a:gd name="T57" fmla="*/ 61 h 126"/>
                  <a:gd name="T58" fmla="*/ 12 w 89"/>
                  <a:gd name="T59" fmla="*/ 55 h 126"/>
                  <a:gd name="T60" fmla="*/ 15 w 89"/>
                  <a:gd name="T61" fmla="*/ 46 h 126"/>
                  <a:gd name="T62" fmla="*/ 21 w 89"/>
                  <a:gd name="T63" fmla="*/ 40 h 126"/>
                  <a:gd name="T64" fmla="*/ 28 w 89"/>
                  <a:gd name="T65" fmla="*/ 34 h 126"/>
                  <a:gd name="T66" fmla="*/ 34 w 89"/>
                  <a:gd name="T67" fmla="*/ 27 h 126"/>
                  <a:gd name="T68" fmla="*/ 37 w 89"/>
                  <a:gd name="T69" fmla="*/ 18 h 126"/>
                  <a:gd name="T70" fmla="*/ 43 w 89"/>
                  <a:gd name="T71" fmla="*/ 12 h 126"/>
                  <a:gd name="T72" fmla="*/ 49 w 89"/>
                  <a:gd name="T73" fmla="*/ 3 h 126"/>
                  <a:gd name="T74" fmla="*/ 61 w 89"/>
                  <a:gd name="T75" fmla="*/ 0 h 126"/>
                  <a:gd name="T76" fmla="*/ 74 w 89"/>
                  <a:gd name="T77" fmla="*/ 0 h 126"/>
                  <a:gd name="T78" fmla="*/ 80 w 89"/>
                  <a:gd name="T79" fmla="*/ 3 h 126"/>
                  <a:gd name="T80" fmla="*/ 77 w 89"/>
                  <a:gd name="T81" fmla="*/ 6 h 126"/>
                  <a:gd name="T82" fmla="*/ 74 w 89"/>
                  <a:gd name="T83" fmla="*/ 9 h 126"/>
                  <a:gd name="T84" fmla="*/ 74 w 89"/>
                  <a:gd name="T85" fmla="*/ 9 h 126"/>
                  <a:gd name="T86" fmla="*/ 74 w 89"/>
                  <a:gd name="T87" fmla="*/ 9 h 12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89"/>
                  <a:gd name="T133" fmla="*/ 0 h 126"/>
                  <a:gd name="T134" fmla="*/ 89 w 89"/>
                  <a:gd name="T135" fmla="*/ 126 h 12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89" h="126">
                    <a:moveTo>
                      <a:pt x="74" y="9"/>
                    </a:moveTo>
                    <a:lnTo>
                      <a:pt x="61" y="6"/>
                    </a:lnTo>
                    <a:lnTo>
                      <a:pt x="52" y="6"/>
                    </a:lnTo>
                    <a:lnTo>
                      <a:pt x="46" y="15"/>
                    </a:lnTo>
                    <a:lnTo>
                      <a:pt x="43" y="21"/>
                    </a:lnTo>
                    <a:lnTo>
                      <a:pt x="34" y="37"/>
                    </a:lnTo>
                    <a:lnTo>
                      <a:pt x="31" y="43"/>
                    </a:lnTo>
                    <a:lnTo>
                      <a:pt x="24" y="52"/>
                    </a:lnTo>
                    <a:lnTo>
                      <a:pt x="21" y="58"/>
                    </a:lnTo>
                    <a:lnTo>
                      <a:pt x="15" y="68"/>
                    </a:lnTo>
                    <a:lnTo>
                      <a:pt x="12" y="77"/>
                    </a:lnTo>
                    <a:lnTo>
                      <a:pt x="12" y="89"/>
                    </a:lnTo>
                    <a:lnTo>
                      <a:pt x="18" y="102"/>
                    </a:lnTo>
                    <a:lnTo>
                      <a:pt x="24" y="105"/>
                    </a:lnTo>
                    <a:lnTo>
                      <a:pt x="28" y="105"/>
                    </a:lnTo>
                    <a:lnTo>
                      <a:pt x="40" y="111"/>
                    </a:lnTo>
                    <a:lnTo>
                      <a:pt x="46" y="114"/>
                    </a:lnTo>
                    <a:lnTo>
                      <a:pt x="52" y="117"/>
                    </a:lnTo>
                    <a:lnTo>
                      <a:pt x="61" y="120"/>
                    </a:lnTo>
                    <a:lnTo>
                      <a:pt x="86" y="120"/>
                    </a:lnTo>
                    <a:lnTo>
                      <a:pt x="89" y="123"/>
                    </a:lnTo>
                    <a:lnTo>
                      <a:pt x="86" y="123"/>
                    </a:lnTo>
                    <a:lnTo>
                      <a:pt x="58" y="126"/>
                    </a:lnTo>
                    <a:lnTo>
                      <a:pt x="46" y="126"/>
                    </a:lnTo>
                    <a:lnTo>
                      <a:pt x="34" y="117"/>
                    </a:lnTo>
                    <a:lnTo>
                      <a:pt x="12" y="108"/>
                    </a:lnTo>
                    <a:lnTo>
                      <a:pt x="3" y="92"/>
                    </a:lnTo>
                    <a:lnTo>
                      <a:pt x="0" y="74"/>
                    </a:lnTo>
                    <a:lnTo>
                      <a:pt x="6" y="61"/>
                    </a:lnTo>
                    <a:lnTo>
                      <a:pt x="12" y="55"/>
                    </a:lnTo>
                    <a:lnTo>
                      <a:pt x="15" y="46"/>
                    </a:lnTo>
                    <a:lnTo>
                      <a:pt x="21" y="40"/>
                    </a:lnTo>
                    <a:lnTo>
                      <a:pt x="28" y="34"/>
                    </a:lnTo>
                    <a:lnTo>
                      <a:pt x="34" y="27"/>
                    </a:lnTo>
                    <a:lnTo>
                      <a:pt x="37" y="18"/>
                    </a:lnTo>
                    <a:lnTo>
                      <a:pt x="43" y="12"/>
                    </a:lnTo>
                    <a:lnTo>
                      <a:pt x="49" y="3"/>
                    </a:lnTo>
                    <a:lnTo>
                      <a:pt x="61" y="0"/>
                    </a:lnTo>
                    <a:lnTo>
                      <a:pt x="74" y="0"/>
                    </a:lnTo>
                    <a:lnTo>
                      <a:pt x="80" y="3"/>
                    </a:lnTo>
                    <a:lnTo>
                      <a:pt x="77" y="6"/>
                    </a:lnTo>
                    <a:lnTo>
                      <a:pt x="74" y="9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85" name="Freeform 246"/>
              <p:cNvSpPr>
                <a:spLocks/>
              </p:cNvSpPr>
              <p:nvPr/>
            </p:nvSpPr>
            <p:spPr bwMode="auto">
              <a:xfrm>
                <a:off x="3128" y="1549"/>
                <a:ext cx="47" cy="68"/>
              </a:xfrm>
              <a:custGeom>
                <a:avLst/>
                <a:gdLst>
                  <a:gd name="T0" fmla="*/ 7 w 47"/>
                  <a:gd name="T1" fmla="*/ 0 h 68"/>
                  <a:gd name="T2" fmla="*/ 10 w 47"/>
                  <a:gd name="T3" fmla="*/ 22 h 68"/>
                  <a:gd name="T4" fmla="*/ 13 w 47"/>
                  <a:gd name="T5" fmla="*/ 31 h 68"/>
                  <a:gd name="T6" fmla="*/ 19 w 47"/>
                  <a:gd name="T7" fmla="*/ 40 h 68"/>
                  <a:gd name="T8" fmla="*/ 22 w 47"/>
                  <a:gd name="T9" fmla="*/ 47 h 68"/>
                  <a:gd name="T10" fmla="*/ 25 w 47"/>
                  <a:gd name="T11" fmla="*/ 50 h 68"/>
                  <a:gd name="T12" fmla="*/ 34 w 47"/>
                  <a:gd name="T13" fmla="*/ 56 h 68"/>
                  <a:gd name="T14" fmla="*/ 41 w 47"/>
                  <a:gd name="T15" fmla="*/ 59 h 68"/>
                  <a:gd name="T16" fmla="*/ 47 w 47"/>
                  <a:gd name="T17" fmla="*/ 65 h 68"/>
                  <a:gd name="T18" fmla="*/ 47 w 47"/>
                  <a:gd name="T19" fmla="*/ 68 h 68"/>
                  <a:gd name="T20" fmla="*/ 47 w 47"/>
                  <a:gd name="T21" fmla="*/ 68 h 68"/>
                  <a:gd name="T22" fmla="*/ 31 w 47"/>
                  <a:gd name="T23" fmla="*/ 59 h 68"/>
                  <a:gd name="T24" fmla="*/ 25 w 47"/>
                  <a:gd name="T25" fmla="*/ 56 h 68"/>
                  <a:gd name="T26" fmla="*/ 13 w 47"/>
                  <a:gd name="T27" fmla="*/ 47 h 68"/>
                  <a:gd name="T28" fmla="*/ 3 w 47"/>
                  <a:gd name="T29" fmla="*/ 34 h 68"/>
                  <a:gd name="T30" fmla="*/ 0 w 47"/>
                  <a:gd name="T31" fmla="*/ 22 h 68"/>
                  <a:gd name="T32" fmla="*/ 3 w 47"/>
                  <a:gd name="T33" fmla="*/ 0 h 68"/>
                  <a:gd name="T34" fmla="*/ 7 w 47"/>
                  <a:gd name="T35" fmla="*/ 0 h 68"/>
                  <a:gd name="T36" fmla="*/ 7 w 47"/>
                  <a:gd name="T37" fmla="*/ 0 h 68"/>
                  <a:gd name="T38" fmla="*/ 7 w 47"/>
                  <a:gd name="T39" fmla="*/ 0 h 6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47"/>
                  <a:gd name="T61" fmla="*/ 0 h 68"/>
                  <a:gd name="T62" fmla="*/ 47 w 47"/>
                  <a:gd name="T63" fmla="*/ 68 h 6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47" h="68">
                    <a:moveTo>
                      <a:pt x="7" y="0"/>
                    </a:moveTo>
                    <a:lnTo>
                      <a:pt x="10" y="22"/>
                    </a:lnTo>
                    <a:lnTo>
                      <a:pt x="13" y="31"/>
                    </a:lnTo>
                    <a:lnTo>
                      <a:pt x="19" y="40"/>
                    </a:lnTo>
                    <a:lnTo>
                      <a:pt x="22" y="47"/>
                    </a:lnTo>
                    <a:lnTo>
                      <a:pt x="25" y="50"/>
                    </a:lnTo>
                    <a:lnTo>
                      <a:pt x="34" y="56"/>
                    </a:lnTo>
                    <a:lnTo>
                      <a:pt x="41" y="59"/>
                    </a:lnTo>
                    <a:lnTo>
                      <a:pt x="47" y="65"/>
                    </a:lnTo>
                    <a:lnTo>
                      <a:pt x="47" y="68"/>
                    </a:lnTo>
                    <a:lnTo>
                      <a:pt x="31" y="59"/>
                    </a:lnTo>
                    <a:lnTo>
                      <a:pt x="25" y="56"/>
                    </a:lnTo>
                    <a:lnTo>
                      <a:pt x="13" y="47"/>
                    </a:lnTo>
                    <a:lnTo>
                      <a:pt x="3" y="34"/>
                    </a:lnTo>
                    <a:lnTo>
                      <a:pt x="0" y="22"/>
                    </a:lnTo>
                    <a:lnTo>
                      <a:pt x="3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86" name="Freeform 247"/>
              <p:cNvSpPr>
                <a:spLocks/>
              </p:cNvSpPr>
              <p:nvPr/>
            </p:nvSpPr>
            <p:spPr bwMode="auto">
              <a:xfrm>
                <a:off x="3023" y="1524"/>
                <a:ext cx="47" cy="44"/>
              </a:xfrm>
              <a:custGeom>
                <a:avLst/>
                <a:gdLst>
                  <a:gd name="T0" fmla="*/ 3 w 47"/>
                  <a:gd name="T1" fmla="*/ 0 h 44"/>
                  <a:gd name="T2" fmla="*/ 10 w 47"/>
                  <a:gd name="T3" fmla="*/ 7 h 44"/>
                  <a:gd name="T4" fmla="*/ 16 w 47"/>
                  <a:gd name="T5" fmla="*/ 10 h 44"/>
                  <a:gd name="T6" fmla="*/ 19 w 47"/>
                  <a:gd name="T7" fmla="*/ 16 h 44"/>
                  <a:gd name="T8" fmla="*/ 25 w 47"/>
                  <a:gd name="T9" fmla="*/ 19 h 44"/>
                  <a:gd name="T10" fmla="*/ 34 w 47"/>
                  <a:gd name="T11" fmla="*/ 25 h 44"/>
                  <a:gd name="T12" fmla="*/ 41 w 47"/>
                  <a:gd name="T13" fmla="*/ 31 h 44"/>
                  <a:gd name="T14" fmla="*/ 47 w 47"/>
                  <a:gd name="T15" fmla="*/ 38 h 44"/>
                  <a:gd name="T16" fmla="*/ 47 w 47"/>
                  <a:gd name="T17" fmla="*/ 41 h 44"/>
                  <a:gd name="T18" fmla="*/ 47 w 47"/>
                  <a:gd name="T19" fmla="*/ 44 h 44"/>
                  <a:gd name="T20" fmla="*/ 37 w 47"/>
                  <a:gd name="T21" fmla="*/ 44 h 44"/>
                  <a:gd name="T22" fmla="*/ 28 w 47"/>
                  <a:gd name="T23" fmla="*/ 34 h 44"/>
                  <a:gd name="T24" fmla="*/ 19 w 47"/>
                  <a:gd name="T25" fmla="*/ 25 h 44"/>
                  <a:gd name="T26" fmla="*/ 13 w 47"/>
                  <a:gd name="T27" fmla="*/ 13 h 44"/>
                  <a:gd name="T28" fmla="*/ 7 w 47"/>
                  <a:gd name="T29" fmla="*/ 10 h 44"/>
                  <a:gd name="T30" fmla="*/ 0 w 47"/>
                  <a:gd name="T31" fmla="*/ 4 h 44"/>
                  <a:gd name="T32" fmla="*/ 0 w 47"/>
                  <a:gd name="T33" fmla="*/ 0 h 44"/>
                  <a:gd name="T34" fmla="*/ 3 w 47"/>
                  <a:gd name="T35" fmla="*/ 0 h 44"/>
                  <a:gd name="T36" fmla="*/ 3 w 47"/>
                  <a:gd name="T37" fmla="*/ 0 h 44"/>
                  <a:gd name="T38" fmla="*/ 3 w 47"/>
                  <a:gd name="T39" fmla="*/ 0 h 4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47"/>
                  <a:gd name="T61" fmla="*/ 0 h 44"/>
                  <a:gd name="T62" fmla="*/ 47 w 47"/>
                  <a:gd name="T63" fmla="*/ 44 h 4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47" h="44">
                    <a:moveTo>
                      <a:pt x="3" y="0"/>
                    </a:moveTo>
                    <a:lnTo>
                      <a:pt x="10" y="7"/>
                    </a:lnTo>
                    <a:lnTo>
                      <a:pt x="16" y="10"/>
                    </a:lnTo>
                    <a:lnTo>
                      <a:pt x="19" y="16"/>
                    </a:lnTo>
                    <a:lnTo>
                      <a:pt x="25" y="19"/>
                    </a:lnTo>
                    <a:lnTo>
                      <a:pt x="34" y="25"/>
                    </a:lnTo>
                    <a:lnTo>
                      <a:pt x="41" y="31"/>
                    </a:lnTo>
                    <a:lnTo>
                      <a:pt x="47" y="38"/>
                    </a:lnTo>
                    <a:lnTo>
                      <a:pt x="47" y="41"/>
                    </a:lnTo>
                    <a:lnTo>
                      <a:pt x="47" y="44"/>
                    </a:lnTo>
                    <a:lnTo>
                      <a:pt x="37" y="44"/>
                    </a:lnTo>
                    <a:lnTo>
                      <a:pt x="28" y="34"/>
                    </a:lnTo>
                    <a:lnTo>
                      <a:pt x="19" y="25"/>
                    </a:lnTo>
                    <a:lnTo>
                      <a:pt x="13" y="13"/>
                    </a:lnTo>
                    <a:lnTo>
                      <a:pt x="7" y="1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87" name="Freeform 248"/>
              <p:cNvSpPr>
                <a:spLocks/>
              </p:cNvSpPr>
              <p:nvPr/>
            </p:nvSpPr>
            <p:spPr bwMode="auto">
              <a:xfrm>
                <a:off x="2881" y="1478"/>
                <a:ext cx="81" cy="22"/>
              </a:xfrm>
              <a:custGeom>
                <a:avLst/>
                <a:gdLst>
                  <a:gd name="T0" fmla="*/ 19 w 81"/>
                  <a:gd name="T1" fmla="*/ 0 h 22"/>
                  <a:gd name="T2" fmla="*/ 81 w 81"/>
                  <a:gd name="T3" fmla="*/ 12 h 22"/>
                  <a:gd name="T4" fmla="*/ 81 w 81"/>
                  <a:gd name="T5" fmla="*/ 19 h 22"/>
                  <a:gd name="T6" fmla="*/ 77 w 81"/>
                  <a:gd name="T7" fmla="*/ 22 h 22"/>
                  <a:gd name="T8" fmla="*/ 74 w 81"/>
                  <a:gd name="T9" fmla="*/ 22 h 22"/>
                  <a:gd name="T10" fmla="*/ 56 w 81"/>
                  <a:gd name="T11" fmla="*/ 16 h 22"/>
                  <a:gd name="T12" fmla="*/ 40 w 81"/>
                  <a:gd name="T13" fmla="*/ 9 h 22"/>
                  <a:gd name="T14" fmla="*/ 22 w 81"/>
                  <a:gd name="T15" fmla="*/ 6 h 22"/>
                  <a:gd name="T16" fmla="*/ 3 w 81"/>
                  <a:gd name="T17" fmla="*/ 3 h 22"/>
                  <a:gd name="T18" fmla="*/ 0 w 81"/>
                  <a:gd name="T19" fmla="*/ 3 h 22"/>
                  <a:gd name="T20" fmla="*/ 6 w 81"/>
                  <a:gd name="T21" fmla="*/ 0 h 22"/>
                  <a:gd name="T22" fmla="*/ 19 w 81"/>
                  <a:gd name="T23" fmla="*/ 0 h 22"/>
                  <a:gd name="T24" fmla="*/ 19 w 81"/>
                  <a:gd name="T25" fmla="*/ 0 h 22"/>
                  <a:gd name="T26" fmla="*/ 19 w 81"/>
                  <a:gd name="T27" fmla="*/ 0 h 2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81"/>
                  <a:gd name="T43" fmla="*/ 0 h 22"/>
                  <a:gd name="T44" fmla="*/ 81 w 81"/>
                  <a:gd name="T45" fmla="*/ 22 h 2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81" h="22">
                    <a:moveTo>
                      <a:pt x="19" y="0"/>
                    </a:moveTo>
                    <a:lnTo>
                      <a:pt x="81" y="12"/>
                    </a:lnTo>
                    <a:lnTo>
                      <a:pt x="81" y="19"/>
                    </a:lnTo>
                    <a:lnTo>
                      <a:pt x="77" y="22"/>
                    </a:lnTo>
                    <a:lnTo>
                      <a:pt x="74" y="22"/>
                    </a:lnTo>
                    <a:lnTo>
                      <a:pt x="56" y="16"/>
                    </a:lnTo>
                    <a:lnTo>
                      <a:pt x="40" y="9"/>
                    </a:lnTo>
                    <a:lnTo>
                      <a:pt x="22" y="6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6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88" name="Freeform 249"/>
              <p:cNvSpPr>
                <a:spLocks/>
              </p:cNvSpPr>
              <p:nvPr/>
            </p:nvSpPr>
            <p:spPr bwMode="auto">
              <a:xfrm>
                <a:off x="2606" y="1410"/>
                <a:ext cx="149" cy="37"/>
              </a:xfrm>
              <a:custGeom>
                <a:avLst/>
                <a:gdLst>
                  <a:gd name="T0" fmla="*/ 10 w 149"/>
                  <a:gd name="T1" fmla="*/ 0 h 37"/>
                  <a:gd name="T2" fmla="*/ 65 w 149"/>
                  <a:gd name="T3" fmla="*/ 12 h 37"/>
                  <a:gd name="T4" fmla="*/ 87 w 149"/>
                  <a:gd name="T5" fmla="*/ 16 h 37"/>
                  <a:gd name="T6" fmla="*/ 112 w 149"/>
                  <a:gd name="T7" fmla="*/ 22 h 37"/>
                  <a:gd name="T8" fmla="*/ 130 w 149"/>
                  <a:gd name="T9" fmla="*/ 28 h 37"/>
                  <a:gd name="T10" fmla="*/ 136 w 149"/>
                  <a:gd name="T11" fmla="*/ 31 h 37"/>
                  <a:gd name="T12" fmla="*/ 145 w 149"/>
                  <a:gd name="T13" fmla="*/ 34 h 37"/>
                  <a:gd name="T14" fmla="*/ 149 w 149"/>
                  <a:gd name="T15" fmla="*/ 37 h 37"/>
                  <a:gd name="T16" fmla="*/ 145 w 149"/>
                  <a:gd name="T17" fmla="*/ 37 h 37"/>
                  <a:gd name="T18" fmla="*/ 115 w 149"/>
                  <a:gd name="T19" fmla="*/ 31 h 37"/>
                  <a:gd name="T20" fmla="*/ 93 w 149"/>
                  <a:gd name="T21" fmla="*/ 25 h 37"/>
                  <a:gd name="T22" fmla="*/ 71 w 149"/>
                  <a:gd name="T23" fmla="*/ 22 h 37"/>
                  <a:gd name="T24" fmla="*/ 53 w 149"/>
                  <a:gd name="T25" fmla="*/ 19 h 37"/>
                  <a:gd name="T26" fmla="*/ 37 w 149"/>
                  <a:gd name="T27" fmla="*/ 16 h 37"/>
                  <a:gd name="T28" fmla="*/ 0 w 149"/>
                  <a:gd name="T29" fmla="*/ 9 h 37"/>
                  <a:gd name="T30" fmla="*/ 3 w 149"/>
                  <a:gd name="T31" fmla="*/ 6 h 37"/>
                  <a:gd name="T32" fmla="*/ 10 w 149"/>
                  <a:gd name="T33" fmla="*/ 0 h 37"/>
                  <a:gd name="T34" fmla="*/ 10 w 149"/>
                  <a:gd name="T35" fmla="*/ 0 h 37"/>
                  <a:gd name="T36" fmla="*/ 10 w 149"/>
                  <a:gd name="T37" fmla="*/ 0 h 3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9"/>
                  <a:gd name="T58" fmla="*/ 0 h 37"/>
                  <a:gd name="T59" fmla="*/ 149 w 149"/>
                  <a:gd name="T60" fmla="*/ 37 h 3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9" h="37">
                    <a:moveTo>
                      <a:pt x="10" y="0"/>
                    </a:moveTo>
                    <a:lnTo>
                      <a:pt x="65" y="12"/>
                    </a:lnTo>
                    <a:lnTo>
                      <a:pt x="87" y="16"/>
                    </a:lnTo>
                    <a:lnTo>
                      <a:pt x="112" y="22"/>
                    </a:lnTo>
                    <a:lnTo>
                      <a:pt x="130" y="28"/>
                    </a:lnTo>
                    <a:lnTo>
                      <a:pt x="136" y="31"/>
                    </a:lnTo>
                    <a:lnTo>
                      <a:pt x="145" y="34"/>
                    </a:lnTo>
                    <a:lnTo>
                      <a:pt x="149" y="37"/>
                    </a:lnTo>
                    <a:lnTo>
                      <a:pt x="145" y="37"/>
                    </a:lnTo>
                    <a:lnTo>
                      <a:pt x="115" y="31"/>
                    </a:lnTo>
                    <a:lnTo>
                      <a:pt x="93" y="25"/>
                    </a:lnTo>
                    <a:lnTo>
                      <a:pt x="71" y="22"/>
                    </a:lnTo>
                    <a:lnTo>
                      <a:pt x="53" y="19"/>
                    </a:lnTo>
                    <a:lnTo>
                      <a:pt x="37" y="16"/>
                    </a:lnTo>
                    <a:lnTo>
                      <a:pt x="0" y="9"/>
                    </a:lnTo>
                    <a:lnTo>
                      <a:pt x="3" y="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89" name="Freeform 250"/>
              <p:cNvSpPr>
                <a:spLocks/>
              </p:cNvSpPr>
              <p:nvPr/>
            </p:nvSpPr>
            <p:spPr bwMode="auto">
              <a:xfrm>
                <a:off x="3014" y="1157"/>
                <a:ext cx="12" cy="74"/>
              </a:xfrm>
              <a:custGeom>
                <a:avLst/>
                <a:gdLst>
                  <a:gd name="T0" fmla="*/ 6 w 12"/>
                  <a:gd name="T1" fmla="*/ 0 h 74"/>
                  <a:gd name="T2" fmla="*/ 3 w 12"/>
                  <a:gd name="T3" fmla="*/ 28 h 74"/>
                  <a:gd name="T4" fmla="*/ 3 w 12"/>
                  <a:gd name="T5" fmla="*/ 34 h 74"/>
                  <a:gd name="T6" fmla="*/ 6 w 12"/>
                  <a:gd name="T7" fmla="*/ 37 h 74"/>
                  <a:gd name="T8" fmla="*/ 12 w 12"/>
                  <a:gd name="T9" fmla="*/ 46 h 74"/>
                  <a:gd name="T10" fmla="*/ 12 w 12"/>
                  <a:gd name="T11" fmla="*/ 65 h 74"/>
                  <a:gd name="T12" fmla="*/ 9 w 12"/>
                  <a:gd name="T13" fmla="*/ 74 h 74"/>
                  <a:gd name="T14" fmla="*/ 6 w 12"/>
                  <a:gd name="T15" fmla="*/ 74 h 74"/>
                  <a:gd name="T16" fmla="*/ 6 w 12"/>
                  <a:gd name="T17" fmla="*/ 62 h 74"/>
                  <a:gd name="T18" fmla="*/ 6 w 12"/>
                  <a:gd name="T19" fmla="*/ 49 h 74"/>
                  <a:gd name="T20" fmla="*/ 0 w 12"/>
                  <a:gd name="T21" fmla="*/ 28 h 74"/>
                  <a:gd name="T22" fmla="*/ 0 w 12"/>
                  <a:gd name="T23" fmla="*/ 0 h 74"/>
                  <a:gd name="T24" fmla="*/ 6 w 12"/>
                  <a:gd name="T25" fmla="*/ 0 h 74"/>
                  <a:gd name="T26" fmla="*/ 6 w 12"/>
                  <a:gd name="T27" fmla="*/ 0 h 74"/>
                  <a:gd name="T28" fmla="*/ 6 w 12"/>
                  <a:gd name="T29" fmla="*/ 0 h 7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"/>
                  <a:gd name="T46" fmla="*/ 0 h 74"/>
                  <a:gd name="T47" fmla="*/ 12 w 12"/>
                  <a:gd name="T48" fmla="*/ 74 h 7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" h="74">
                    <a:moveTo>
                      <a:pt x="6" y="0"/>
                    </a:moveTo>
                    <a:lnTo>
                      <a:pt x="3" y="28"/>
                    </a:lnTo>
                    <a:lnTo>
                      <a:pt x="3" y="34"/>
                    </a:lnTo>
                    <a:lnTo>
                      <a:pt x="6" y="37"/>
                    </a:lnTo>
                    <a:lnTo>
                      <a:pt x="12" y="46"/>
                    </a:lnTo>
                    <a:lnTo>
                      <a:pt x="12" y="65"/>
                    </a:lnTo>
                    <a:lnTo>
                      <a:pt x="9" y="74"/>
                    </a:lnTo>
                    <a:lnTo>
                      <a:pt x="6" y="74"/>
                    </a:lnTo>
                    <a:lnTo>
                      <a:pt x="6" y="62"/>
                    </a:lnTo>
                    <a:lnTo>
                      <a:pt x="6" y="49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90" name="Freeform 251"/>
              <p:cNvSpPr>
                <a:spLocks/>
              </p:cNvSpPr>
              <p:nvPr/>
            </p:nvSpPr>
            <p:spPr bwMode="auto">
              <a:xfrm>
                <a:off x="3020" y="1253"/>
                <a:ext cx="31" cy="12"/>
              </a:xfrm>
              <a:custGeom>
                <a:avLst/>
                <a:gdLst>
                  <a:gd name="T0" fmla="*/ 3 w 31"/>
                  <a:gd name="T1" fmla="*/ 0 h 12"/>
                  <a:gd name="T2" fmla="*/ 22 w 31"/>
                  <a:gd name="T3" fmla="*/ 3 h 12"/>
                  <a:gd name="T4" fmla="*/ 28 w 31"/>
                  <a:gd name="T5" fmla="*/ 3 h 12"/>
                  <a:gd name="T6" fmla="*/ 31 w 31"/>
                  <a:gd name="T7" fmla="*/ 3 h 12"/>
                  <a:gd name="T8" fmla="*/ 28 w 31"/>
                  <a:gd name="T9" fmla="*/ 6 h 12"/>
                  <a:gd name="T10" fmla="*/ 22 w 31"/>
                  <a:gd name="T11" fmla="*/ 12 h 12"/>
                  <a:gd name="T12" fmla="*/ 0 w 31"/>
                  <a:gd name="T13" fmla="*/ 3 h 12"/>
                  <a:gd name="T14" fmla="*/ 0 w 31"/>
                  <a:gd name="T15" fmla="*/ 3 h 12"/>
                  <a:gd name="T16" fmla="*/ 3 w 31"/>
                  <a:gd name="T17" fmla="*/ 0 h 12"/>
                  <a:gd name="T18" fmla="*/ 3 w 31"/>
                  <a:gd name="T19" fmla="*/ 0 h 12"/>
                  <a:gd name="T20" fmla="*/ 3 w 31"/>
                  <a:gd name="T21" fmla="*/ 0 h 1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1"/>
                  <a:gd name="T34" fmla="*/ 0 h 12"/>
                  <a:gd name="T35" fmla="*/ 31 w 31"/>
                  <a:gd name="T36" fmla="*/ 12 h 1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1" h="12">
                    <a:moveTo>
                      <a:pt x="3" y="0"/>
                    </a:moveTo>
                    <a:lnTo>
                      <a:pt x="22" y="3"/>
                    </a:lnTo>
                    <a:lnTo>
                      <a:pt x="28" y="3"/>
                    </a:lnTo>
                    <a:lnTo>
                      <a:pt x="31" y="3"/>
                    </a:lnTo>
                    <a:lnTo>
                      <a:pt x="28" y="6"/>
                    </a:lnTo>
                    <a:lnTo>
                      <a:pt x="22" y="12"/>
                    </a:ln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91" name="Freeform 252"/>
              <p:cNvSpPr>
                <a:spLocks/>
              </p:cNvSpPr>
              <p:nvPr/>
            </p:nvSpPr>
            <p:spPr bwMode="auto">
              <a:xfrm>
                <a:off x="3026" y="1259"/>
                <a:ext cx="25" cy="55"/>
              </a:xfrm>
              <a:custGeom>
                <a:avLst/>
                <a:gdLst>
                  <a:gd name="T0" fmla="*/ 7 w 25"/>
                  <a:gd name="T1" fmla="*/ 0 h 55"/>
                  <a:gd name="T2" fmla="*/ 13 w 25"/>
                  <a:gd name="T3" fmla="*/ 21 h 55"/>
                  <a:gd name="T4" fmla="*/ 16 w 25"/>
                  <a:gd name="T5" fmla="*/ 28 h 55"/>
                  <a:gd name="T6" fmla="*/ 22 w 25"/>
                  <a:gd name="T7" fmla="*/ 40 h 55"/>
                  <a:gd name="T8" fmla="*/ 25 w 25"/>
                  <a:gd name="T9" fmla="*/ 52 h 55"/>
                  <a:gd name="T10" fmla="*/ 25 w 25"/>
                  <a:gd name="T11" fmla="*/ 52 h 55"/>
                  <a:gd name="T12" fmla="*/ 25 w 25"/>
                  <a:gd name="T13" fmla="*/ 55 h 55"/>
                  <a:gd name="T14" fmla="*/ 22 w 25"/>
                  <a:gd name="T15" fmla="*/ 55 h 55"/>
                  <a:gd name="T16" fmla="*/ 13 w 25"/>
                  <a:gd name="T17" fmla="*/ 46 h 55"/>
                  <a:gd name="T18" fmla="*/ 7 w 25"/>
                  <a:gd name="T19" fmla="*/ 24 h 55"/>
                  <a:gd name="T20" fmla="*/ 0 w 25"/>
                  <a:gd name="T21" fmla="*/ 3 h 55"/>
                  <a:gd name="T22" fmla="*/ 4 w 25"/>
                  <a:gd name="T23" fmla="*/ 0 h 55"/>
                  <a:gd name="T24" fmla="*/ 7 w 25"/>
                  <a:gd name="T25" fmla="*/ 0 h 55"/>
                  <a:gd name="T26" fmla="*/ 7 w 25"/>
                  <a:gd name="T27" fmla="*/ 0 h 55"/>
                  <a:gd name="T28" fmla="*/ 7 w 25"/>
                  <a:gd name="T29" fmla="*/ 0 h 5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5"/>
                  <a:gd name="T46" fmla="*/ 0 h 55"/>
                  <a:gd name="T47" fmla="*/ 25 w 25"/>
                  <a:gd name="T48" fmla="*/ 55 h 5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5" h="55">
                    <a:moveTo>
                      <a:pt x="7" y="0"/>
                    </a:moveTo>
                    <a:lnTo>
                      <a:pt x="13" y="21"/>
                    </a:lnTo>
                    <a:lnTo>
                      <a:pt x="16" y="28"/>
                    </a:lnTo>
                    <a:lnTo>
                      <a:pt x="22" y="40"/>
                    </a:lnTo>
                    <a:lnTo>
                      <a:pt x="25" y="52"/>
                    </a:lnTo>
                    <a:lnTo>
                      <a:pt x="25" y="55"/>
                    </a:lnTo>
                    <a:lnTo>
                      <a:pt x="22" y="55"/>
                    </a:lnTo>
                    <a:lnTo>
                      <a:pt x="13" y="46"/>
                    </a:lnTo>
                    <a:lnTo>
                      <a:pt x="7" y="24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92" name="Freeform 253"/>
              <p:cNvSpPr>
                <a:spLocks/>
              </p:cNvSpPr>
              <p:nvPr/>
            </p:nvSpPr>
            <p:spPr bwMode="auto">
              <a:xfrm>
                <a:off x="3045" y="1274"/>
                <a:ext cx="28" cy="9"/>
              </a:xfrm>
              <a:custGeom>
                <a:avLst/>
                <a:gdLst>
                  <a:gd name="T0" fmla="*/ 3 w 28"/>
                  <a:gd name="T1" fmla="*/ 3 h 9"/>
                  <a:gd name="T2" fmla="*/ 12 w 28"/>
                  <a:gd name="T3" fmla="*/ 3 h 9"/>
                  <a:gd name="T4" fmla="*/ 25 w 28"/>
                  <a:gd name="T5" fmla="*/ 0 h 9"/>
                  <a:gd name="T6" fmla="*/ 28 w 28"/>
                  <a:gd name="T7" fmla="*/ 3 h 9"/>
                  <a:gd name="T8" fmla="*/ 28 w 28"/>
                  <a:gd name="T9" fmla="*/ 6 h 9"/>
                  <a:gd name="T10" fmla="*/ 25 w 28"/>
                  <a:gd name="T11" fmla="*/ 9 h 9"/>
                  <a:gd name="T12" fmla="*/ 0 w 28"/>
                  <a:gd name="T13" fmla="*/ 6 h 9"/>
                  <a:gd name="T14" fmla="*/ 0 w 28"/>
                  <a:gd name="T15" fmla="*/ 3 h 9"/>
                  <a:gd name="T16" fmla="*/ 3 w 28"/>
                  <a:gd name="T17" fmla="*/ 3 h 9"/>
                  <a:gd name="T18" fmla="*/ 3 w 28"/>
                  <a:gd name="T19" fmla="*/ 3 h 9"/>
                  <a:gd name="T20" fmla="*/ 3 w 28"/>
                  <a:gd name="T21" fmla="*/ 3 h 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8"/>
                  <a:gd name="T34" fmla="*/ 0 h 9"/>
                  <a:gd name="T35" fmla="*/ 28 w 28"/>
                  <a:gd name="T36" fmla="*/ 9 h 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8" h="9">
                    <a:moveTo>
                      <a:pt x="3" y="3"/>
                    </a:moveTo>
                    <a:lnTo>
                      <a:pt x="12" y="3"/>
                    </a:lnTo>
                    <a:lnTo>
                      <a:pt x="25" y="0"/>
                    </a:lnTo>
                    <a:lnTo>
                      <a:pt x="28" y="3"/>
                    </a:lnTo>
                    <a:lnTo>
                      <a:pt x="28" y="6"/>
                    </a:lnTo>
                    <a:lnTo>
                      <a:pt x="25" y="9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93" name="Freeform 254"/>
              <p:cNvSpPr>
                <a:spLocks/>
              </p:cNvSpPr>
              <p:nvPr/>
            </p:nvSpPr>
            <p:spPr bwMode="auto">
              <a:xfrm>
                <a:off x="2022" y="1432"/>
                <a:ext cx="176" cy="65"/>
              </a:xfrm>
              <a:custGeom>
                <a:avLst/>
                <a:gdLst>
                  <a:gd name="T0" fmla="*/ 0 w 176"/>
                  <a:gd name="T1" fmla="*/ 58 h 65"/>
                  <a:gd name="T2" fmla="*/ 37 w 176"/>
                  <a:gd name="T3" fmla="*/ 46 h 65"/>
                  <a:gd name="T4" fmla="*/ 50 w 176"/>
                  <a:gd name="T5" fmla="*/ 40 h 65"/>
                  <a:gd name="T6" fmla="*/ 59 w 176"/>
                  <a:gd name="T7" fmla="*/ 37 h 65"/>
                  <a:gd name="T8" fmla="*/ 71 w 176"/>
                  <a:gd name="T9" fmla="*/ 31 h 65"/>
                  <a:gd name="T10" fmla="*/ 87 w 176"/>
                  <a:gd name="T11" fmla="*/ 24 h 65"/>
                  <a:gd name="T12" fmla="*/ 96 w 176"/>
                  <a:gd name="T13" fmla="*/ 21 h 65"/>
                  <a:gd name="T14" fmla="*/ 102 w 176"/>
                  <a:gd name="T15" fmla="*/ 18 h 65"/>
                  <a:gd name="T16" fmla="*/ 112 w 176"/>
                  <a:gd name="T17" fmla="*/ 15 h 65"/>
                  <a:gd name="T18" fmla="*/ 127 w 176"/>
                  <a:gd name="T19" fmla="*/ 12 h 65"/>
                  <a:gd name="T20" fmla="*/ 143 w 176"/>
                  <a:gd name="T21" fmla="*/ 6 h 65"/>
                  <a:gd name="T22" fmla="*/ 155 w 176"/>
                  <a:gd name="T23" fmla="*/ 3 h 65"/>
                  <a:gd name="T24" fmla="*/ 170 w 176"/>
                  <a:gd name="T25" fmla="*/ 0 h 65"/>
                  <a:gd name="T26" fmla="*/ 176 w 176"/>
                  <a:gd name="T27" fmla="*/ 0 h 65"/>
                  <a:gd name="T28" fmla="*/ 176 w 176"/>
                  <a:gd name="T29" fmla="*/ 3 h 65"/>
                  <a:gd name="T30" fmla="*/ 176 w 176"/>
                  <a:gd name="T31" fmla="*/ 9 h 65"/>
                  <a:gd name="T32" fmla="*/ 173 w 176"/>
                  <a:gd name="T33" fmla="*/ 12 h 65"/>
                  <a:gd name="T34" fmla="*/ 115 w 176"/>
                  <a:gd name="T35" fmla="*/ 24 h 65"/>
                  <a:gd name="T36" fmla="*/ 109 w 176"/>
                  <a:gd name="T37" fmla="*/ 28 h 65"/>
                  <a:gd name="T38" fmla="*/ 75 w 176"/>
                  <a:gd name="T39" fmla="*/ 40 h 65"/>
                  <a:gd name="T40" fmla="*/ 44 w 176"/>
                  <a:gd name="T41" fmla="*/ 52 h 65"/>
                  <a:gd name="T42" fmla="*/ 31 w 176"/>
                  <a:gd name="T43" fmla="*/ 55 h 65"/>
                  <a:gd name="T44" fmla="*/ 10 w 176"/>
                  <a:gd name="T45" fmla="*/ 65 h 65"/>
                  <a:gd name="T46" fmla="*/ 0 w 176"/>
                  <a:gd name="T47" fmla="*/ 58 h 65"/>
                  <a:gd name="T48" fmla="*/ 0 w 176"/>
                  <a:gd name="T49" fmla="*/ 58 h 65"/>
                  <a:gd name="T50" fmla="*/ 0 w 176"/>
                  <a:gd name="T51" fmla="*/ 58 h 6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76"/>
                  <a:gd name="T79" fmla="*/ 0 h 65"/>
                  <a:gd name="T80" fmla="*/ 176 w 176"/>
                  <a:gd name="T81" fmla="*/ 65 h 6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76" h="65">
                    <a:moveTo>
                      <a:pt x="0" y="58"/>
                    </a:moveTo>
                    <a:lnTo>
                      <a:pt x="37" y="46"/>
                    </a:lnTo>
                    <a:lnTo>
                      <a:pt x="50" y="40"/>
                    </a:lnTo>
                    <a:lnTo>
                      <a:pt x="59" y="37"/>
                    </a:lnTo>
                    <a:lnTo>
                      <a:pt x="71" y="31"/>
                    </a:lnTo>
                    <a:lnTo>
                      <a:pt x="87" y="24"/>
                    </a:lnTo>
                    <a:lnTo>
                      <a:pt x="96" y="21"/>
                    </a:lnTo>
                    <a:lnTo>
                      <a:pt x="102" y="18"/>
                    </a:lnTo>
                    <a:lnTo>
                      <a:pt x="112" y="15"/>
                    </a:lnTo>
                    <a:lnTo>
                      <a:pt x="127" y="12"/>
                    </a:lnTo>
                    <a:lnTo>
                      <a:pt x="143" y="6"/>
                    </a:lnTo>
                    <a:lnTo>
                      <a:pt x="155" y="3"/>
                    </a:lnTo>
                    <a:lnTo>
                      <a:pt x="170" y="0"/>
                    </a:lnTo>
                    <a:lnTo>
                      <a:pt x="176" y="0"/>
                    </a:lnTo>
                    <a:lnTo>
                      <a:pt x="176" y="3"/>
                    </a:lnTo>
                    <a:lnTo>
                      <a:pt x="176" y="9"/>
                    </a:lnTo>
                    <a:lnTo>
                      <a:pt x="173" y="12"/>
                    </a:lnTo>
                    <a:lnTo>
                      <a:pt x="115" y="24"/>
                    </a:lnTo>
                    <a:lnTo>
                      <a:pt x="109" y="28"/>
                    </a:lnTo>
                    <a:lnTo>
                      <a:pt x="75" y="40"/>
                    </a:lnTo>
                    <a:lnTo>
                      <a:pt x="44" y="52"/>
                    </a:lnTo>
                    <a:lnTo>
                      <a:pt x="31" y="55"/>
                    </a:lnTo>
                    <a:lnTo>
                      <a:pt x="10" y="65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94" name="Freeform 255"/>
              <p:cNvSpPr>
                <a:spLocks/>
              </p:cNvSpPr>
              <p:nvPr/>
            </p:nvSpPr>
            <p:spPr bwMode="auto">
              <a:xfrm>
                <a:off x="2334" y="1395"/>
                <a:ext cx="28" cy="12"/>
              </a:xfrm>
              <a:custGeom>
                <a:avLst/>
                <a:gdLst>
                  <a:gd name="T0" fmla="*/ 7 w 28"/>
                  <a:gd name="T1" fmla="*/ 3 h 12"/>
                  <a:gd name="T2" fmla="*/ 25 w 28"/>
                  <a:gd name="T3" fmla="*/ 0 h 12"/>
                  <a:gd name="T4" fmla="*/ 28 w 28"/>
                  <a:gd name="T5" fmla="*/ 3 h 12"/>
                  <a:gd name="T6" fmla="*/ 28 w 28"/>
                  <a:gd name="T7" fmla="*/ 3 h 12"/>
                  <a:gd name="T8" fmla="*/ 16 w 28"/>
                  <a:gd name="T9" fmla="*/ 9 h 12"/>
                  <a:gd name="T10" fmla="*/ 7 w 28"/>
                  <a:gd name="T11" fmla="*/ 12 h 12"/>
                  <a:gd name="T12" fmla="*/ 4 w 28"/>
                  <a:gd name="T13" fmla="*/ 12 h 12"/>
                  <a:gd name="T14" fmla="*/ 0 w 28"/>
                  <a:gd name="T15" fmla="*/ 9 h 12"/>
                  <a:gd name="T16" fmla="*/ 0 w 28"/>
                  <a:gd name="T17" fmla="*/ 3 h 12"/>
                  <a:gd name="T18" fmla="*/ 7 w 28"/>
                  <a:gd name="T19" fmla="*/ 3 h 12"/>
                  <a:gd name="T20" fmla="*/ 7 w 28"/>
                  <a:gd name="T21" fmla="*/ 3 h 12"/>
                  <a:gd name="T22" fmla="*/ 7 w 28"/>
                  <a:gd name="T23" fmla="*/ 3 h 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"/>
                  <a:gd name="T37" fmla="*/ 0 h 12"/>
                  <a:gd name="T38" fmla="*/ 28 w 28"/>
                  <a:gd name="T39" fmla="*/ 12 h 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" h="12">
                    <a:moveTo>
                      <a:pt x="7" y="3"/>
                    </a:moveTo>
                    <a:lnTo>
                      <a:pt x="25" y="0"/>
                    </a:lnTo>
                    <a:lnTo>
                      <a:pt x="28" y="3"/>
                    </a:lnTo>
                    <a:lnTo>
                      <a:pt x="16" y="9"/>
                    </a:lnTo>
                    <a:lnTo>
                      <a:pt x="7" y="12"/>
                    </a:lnTo>
                    <a:lnTo>
                      <a:pt x="4" y="12"/>
                    </a:lnTo>
                    <a:lnTo>
                      <a:pt x="0" y="9"/>
                    </a:lnTo>
                    <a:lnTo>
                      <a:pt x="0" y="3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95" name="Freeform 256"/>
              <p:cNvSpPr>
                <a:spLocks/>
              </p:cNvSpPr>
              <p:nvPr/>
            </p:nvSpPr>
            <p:spPr bwMode="auto">
              <a:xfrm>
                <a:off x="2066" y="1466"/>
                <a:ext cx="142" cy="52"/>
              </a:xfrm>
              <a:custGeom>
                <a:avLst/>
                <a:gdLst>
                  <a:gd name="T0" fmla="*/ 142 w 142"/>
                  <a:gd name="T1" fmla="*/ 3 h 52"/>
                  <a:gd name="T2" fmla="*/ 129 w 142"/>
                  <a:gd name="T3" fmla="*/ 9 h 52"/>
                  <a:gd name="T4" fmla="*/ 117 w 142"/>
                  <a:gd name="T5" fmla="*/ 15 h 52"/>
                  <a:gd name="T6" fmla="*/ 105 w 142"/>
                  <a:gd name="T7" fmla="*/ 21 h 52"/>
                  <a:gd name="T8" fmla="*/ 89 w 142"/>
                  <a:gd name="T9" fmla="*/ 24 h 52"/>
                  <a:gd name="T10" fmla="*/ 3 w 142"/>
                  <a:gd name="T11" fmla="*/ 52 h 52"/>
                  <a:gd name="T12" fmla="*/ 0 w 142"/>
                  <a:gd name="T13" fmla="*/ 49 h 52"/>
                  <a:gd name="T14" fmla="*/ 3 w 142"/>
                  <a:gd name="T15" fmla="*/ 46 h 52"/>
                  <a:gd name="T16" fmla="*/ 12 w 142"/>
                  <a:gd name="T17" fmla="*/ 43 h 52"/>
                  <a:gd name="T18" fmla="*/ 24 w 142"/>
                  <a:gd name="T19" fmla="*/ 37 h 52"/>
                  <a:gd name="T20" fmla="*/ 43 w 142"/>
                  <a:gd name="T21" fmla="*/ 31 h 52"/>
                  <a:gd name="T22" fmla="*/ 65 w 142"/>
                  <a:gd name="T23" fmla="*/ 24 h 52"/>
                  <a:gd name="T24" fmla="*/ 86 w 142"/>
                  <a:gd name="T25" fmla="*/ 15 h 52"/>
                  <a:gd name="T26" fmla="*/ 139 w 142"/>
                  <a:gd name="T27" fmla="*/ 0 h 52"/>
                  <a:gd name="T28" fmla="*/ 142 w 142"/>
                  <a:gd name="T29" fmla="*/ 3 h 52"/>
                  <a:gd name="T30" fmla="*/ 142 w 142"/>
                  <a:gd name="T31" fmla="*/ 3 h 52"/>
                  <a:gd name="T32" fmla="*/ 142 w 142"/>
                  <a:gd name="T33" fmla="*/ 3 h 5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42"/>
                  <a:gd name="T52" fmla="*/ 0 h 52"/>
                  <a:gd name="T53" fmla="*/ 142 w 142"/>
                  <a:gd name="T54" fmla="*/ 52 h 5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42" h="52">
                    <a:moveTo>
                      <a:pt x="142" y="3"/>
                    </a:moveTo>
                    <a:lnTo>
                      <a:pt x="129" y="9"/>
                    </a:lnTo>
                    <a:lnTo>
                      <a:pt x="117" y="15"/>
                    </a:lnTo>
                    <a:lnTo>
                      <a:pt x="105" y="21"/>
                    </a:lnTo>
                    <a:lnTo>
                      <a:pt x="89" y="24"/>
                    </a:lnTo>
                    <a:lnTo>
                      <a:pt x="3" y="52"/>
                    </a:lnTo>
                    <a:lnTo>
                      <a:pt x="0" y="49"/>
                    </a:lnTo>
                    <a:lnTo>
                      <a:pt x="3" y="46"/>
                    </a:lnTo>
                    <a:lnTo>
                      <a:pt x="12" y="43"/>
                    </a:lnTo>
                    <a:lnTo>
                      <a:pt x="24" y="37"/>
                    </a:lnTo>
                    <a:lnTo>
                      <a:pt x="43" y="31"/>
                    </a:lnTo>
                    <a:lnTo>
                      <a:pt x="65" y="24"/>
                    </a:lnTo>
                    <a:lnTo>
                      <a:pt x="86" y="15"/>
                    </a:lnTo>
                    <a:lnTo>
                      <a:pt x="139" y="0"/>
                    </a:lnTo>
                    <a:lnTo>
                      <a:pt x="142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96" name="Freeform 257"/>
              <p:cNvSpPr>
                <a:spLocks/>
              </p:cNvSpPr>
              <p:nvPr/>
            </p:nvSpPr>
            <p:spPr bwMode="auto">
              <a:xfrm>
                <a:off x="2208" y="1515"/>
                <a:ext cx="86" cy="13"/>
              </a:xfrm>
              <a:custGeom>
                <a:avLst/>
                <a:gdLst>
                  <a:gd name="T0" fmla="*/ 3 w 86"/>
                  <a:gd name="T1" fmla="*/ 9 h 13"/>
                  <a:gd name="T2" fmla="*/ 28 w 86"/>
                  <a:gd name="T3" fmla="*/ 3 h 13"/>
                  <a:gd name="T4" fmla="*/ 55 w 86"/>
                  <a:gd name="T5" fmla="*/ 0 h 13"/>
                  <a:gd name="T6" fmla="*/ 83 w 86"/>
                  <a:gd name="T7" fmla="*/ 3 h 13"/>
                  <a:gd name="T8" fmla="*/ 86 w 86"/>
                  <a:gd name="T9" fmla="*/ 6 h 13"/>
                  <a:gd name="T10" fmla="*/ 83 w 86"/>
                  <a:gd name="T11" fmla="*/ 9 h 13"/>
                  <a:gd name="T12" fmla="*/ 55 w 86"/>
                  <a:gd name="T13" fmla="*/ 9 h 13"/>
                  <a:gd name="T14" fmla="*/ 28 w 86"/>
                  <a:gd name="T15" fmla="*/ 9 h 13"/>
                  <a:gd name="T16" fmla="*/ 3 w 86"/>
                  <a:gd name="T17" fmla="*/ 13 h 13"/>
                  <a:gd name="T18" fmla="*/ 0 w 86"/>
                  <a:gd name="T19" fmla="*/ 9 h 13"/>
                  <a:gd name="T20" fmla="*/ 3 w 86"/>
                  <a:gd name="T21" fmla="*/ 9 h 13"/>
                  <a:gd name="T22" fmla="*/ 3 w 86"/>
                  <a:gd name="T23" fmla="*/ 9 h 13"/>
                  <a:gd name="T24" fmla="*/ 3 w 86"/>
                  <a:gd name="T25" fmla="*/ 9 h 1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6"/>
                  <a:gd name="T40" fmla="*/ 0 h 13"/>
                  <a:gd name="T41" fmla="*/ 86 w 86"/>
                  <a:gd name="T42" fmla="*/ 13 h 1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6" h="13">
                    <a:moveTo>
                      <a:pt x="3" y="9"/>
                    </a:moveTo>
                    <a:lnTo>
                      <a:pt x="28" y="3"/>
                    </a:lnTo>
                    <a:lnTo>
                      <a:pt x="55" y="0"/>
                    </a:lnTo>
                    <a:lnTo>
                      <a:pt x="83" y="3"/>
                    </a:lnTo>
                    <a:lnTo>
                      <a:pt x="86" y="6"/>
                    </a:lnTo>
                    <a:lnTo>
                      <a:pt x="83" y="9"/>
                    </a:lnTo>
                    <a:lnTo>
                      <a:pt x="55" y="9"/>
                    </a:lnTo>
                    <a:lnTo>
                      <a:pt x="28" y="9"/>
                    </a:lnTo>
                    <a:lnTo>
                      <a:pt x="3" y="13"/>
                    </a:lnTo>
                    <a:lnTo>
                      <a:pt x="0" y="9"/>
                    </a:lnTo>
                    <a:lnTo>
                      <a:pt x="3" y="9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97" name="Freeform 258"/>
              <p:cNvSpPr>
                <a:spLocks/>
              </p:cNvSpPr>
              <p:nvPr/>
            </p:nvSpPr>
            <p:spPr bwMode="auto">
              <a:xfrm>
                <a:off x="2294" y="1512"/>
                <a:ext cx="74" cy="22"/>
              </a:xfrm>
              <a:custGeom>
                <a:avLst/>
                <a:gdLst>
                  <a:gd name="T0" fmla="*/ 3 w 74"/>
                  <a:gd name="T1" fmla="*/ 0 h 22"/>
                  <a:gd name="T2" fmla="*/ 19 w 74"/>
                  <a:gd name="T3" fmla="*/ 0 h 22"/>
                  <a:gd name="T4" fmla="*/ 34 w 74"/>
                  <a:gd name="T5" fmla="*/ 0 h 22"/>
                  <a:gd name="T6" fmla="*/ 47 w 74"/>
                  <a:gd name="T7" fmla="*/ 3 h 22"/>
                  <a:gd name="T8" fmla="*/ 53 w 74"/>
                  <a:gd name="T9" fmla="*/ 9 h 22"/>
                  <a:gd name="T10" fmla="*/ 62 w 74"/>
                  <a:gd name="T11" fmla="*/ 12 h 22"/>
                  <a:gd name="T12" fmla="*/ 71 w 74"/>
                  <a:gd name="T13" fmla="*/ 16 h 22"/>
                  <a:gd name="T14" fmla="*/ 74 w 74"/>
                  <a:gd name="T15" fmla="*/ 16 h 22"/>
                  <a:gd name="T16" fmla="*/ 71 w 74"/>
                  <a:gd name="T17" fmla="*/ 19 h 22"/>
                  <a:gd name="T18" fmla="*/ 59 w 74"/>
                  <a:gd name="T19" fmla="*/ 22 h 22"/>
                  <a:gd name="T20" fmla="*/ 47 w 74"/>
                  <a:gd name="T21" fmla="*/ 12 h 22"/>
                  <a:gd name="T22" fmla="*/ 40 w 74"/>
                  <a:gd name="T23" fmla="*/ 9 h 22"/>
                  <a:gd name="T24" fmla="*/ 34 w 74"/>
                  <a:gd name="T25" fmla="*/ 6 h 22"/>
                  <a:gd name="T26" fmla="*/ 19 w 74"/>
                  <a:gd name="T27" fmla="*/ 6 h 22"/>
                  <a:gd name="T28" fmla="*/ 3 w 74"/>
                  <a:gd name="T29" fmla="*/ 3 h 22"/>
                  <a:gd name="T30" fmla="*/ 0 w 74"/>
                  <a:gd name="T31" fmla="*/ 0 h 22"/>
                  <a:gd name="T32" fmla="*/ 3 w 74"/>
                  <a:gd name="T33" fmla="*/ 0 h 22"/>
                  <a:gd name="T34" fmla="*/ 3 w 74"/>
                  <a:gd name="T35" fmla="*/ 0 h 22"/>
                  <a:gd name="T36" fmla="*/ 3 w 74"/>
                  <a:gd name="T37" fmla="*/ 0 h 2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4"/>
                  <a:gd name="T58" fmla="*/ 0 h 22"/>
                  <a:gd name="T59" fmla="*/ 74 w 74"/>
                  <a:gd name="T60" fmla="*/ 22 h 2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4" h="22">
                    <a:moveTo>
                      <a:pt x="3" y="0"/>
                    </a:moveTo>
                    <a:lnTo>
                      <a:pt x="19" y="0"/>
                    </a:lnTo>
                    <a:lnTo>
                      <a:pt x="34" y="0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62" y="12"/>
                    </a:lnTo>
                    <a:lnTo>
                      <a:pt x="71" y="16"/>
                    </a:lnTo>
                    <a:lnTo>
                      <a:pt x="74" y="16"/>
                    </a:lnTo>
                    <a:lnTo>
                      <a:pt x="71" y="19"/>
                    </a:lnTo>
                    <a:lnTo>
                      <a:pt x="59" y="22"/>
                    </a:lnTo>
                    <a:lnTo>
                      <a:pt x="47" y="12"/>
                    </a:lnTo>
                    <a:lnTo>
                      <a:pt x="40" y="9"/>
                    </a:lnTo>
                    <a:lnTo>
                      <a:pt x="34" y="6"/>
                    </a:lnTo>
                    <a:lnTo>
                      <a:pt x="19" y="6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98" name="Freeform 259"/>
              <p:cNvSpPr>
                <a:spLocks/>
              </p:cNvSpPr>
              <p:nvPr/>
            </p:nvSpPr>
            <p:spPr bwMode="auto">
              <a:xfrm>
                <a:off x="2205" y="1534"/>
                <a:ext cx="142" cy="12"/>
              </a:xfrm>
              <a:custGeom>
                <a:avLst/>
                <a:gdLst>
                  <a:gd name="T0" fmla="*/ 3 w 142"/>
                  <a:gd name="T1" fmla="*/ 0 h 12"/>
                  <a:gd name="T2" fmla="*/ 34 w 142"/>
                  <a:gd name="T3" fmla="*/ 3 h 12"/>
                  <a:gd name="T4" fmla="*/ 65 w 142"/>
                  <a:gd name="T5" fmla="*/ 3 h 12"/>
                  <a:gd name="T6" fmla="*/ 92 w 142"/>
                  <a:gd name="T7" fmla="*/ 3 h 12"/>
                  <a:gd name="T8" fmla="*/ 139 w 142"/>
                  <a:gd name="T9" fmla="*/ 0 h 12"/>
                  <a:gd name="T10" fmla="*/ 142 w 142"/>
                  <a:gd name="T11" fmla="*/ 0 h 12"/>
                  <a:gd name="T12" fmla="*/ 139 w 142"/>
                  <a:gd name="T13" fmla="*/ 3 h 12"/>
                  <a:gd name="T14" fmla="*/ 117 w 142"/>
                  <a:gd name="T15" fmla="*/ 9 h 12"/>
                  <a:gd name="T16" fmla="*/ 92 w 142"/>
                  <a:gd name="T17" fmla="*/ 12 h 12"/>
                  <a:gd name="T18" fmla="*/ 68 w 142"/>
                  <a:gd name="T19" fmla="*/ 12 h 12"/>
                  <a:gd name="T20" fmla="*/ 34 w 142"/>
                  <a:gd name="T21" fmla="*/ 12 h 12"/>
                  <a:gd name="T22" fmla="*/ 18 w 142"/>
                  <a:gd name="T23" fmla="*/ 6 h 12"/>
                  <a:gd name="T24" fmla="*/ 3 w 142"/>
                  <a:gd name="T25" fmla="*/ 6 h 12"/>
                  <a:gd name="T26" fmla="*/ 0 w 142"/>
                  <a:gd name="T27" fmla="*/ 3 h 12"/>
                  <a:gd name="T28" fmla="*/ 3 w 142"/>
                  <a:gd name="T29" fmla="*/ 0 h 12"/>
                  <a:gd name="T30" fmla="*/ 3 w 142"/>
                  <a:gd name="T31" fmla="*/ 0 h 12"/>
                  <a:gd name="T32" fmla="*/ 3 w 142"/>
                  <a:gd name="T33" fmla="*/ 0 h 1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42"/>
                  <a:gd name="T52" fmla="*/ 0 h 12"/>
                  <a:gd name="T53" fmla="*/ 142 w 142"/>
                  <a:gd name="T54" fmla="*/ 12 h 1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42" h="12">
                    <a:moveTo>
                      <a:pt x="3" y="0"/>
                    </a:moveTo>
                    <a:lnTo>
                      <a:pt x="34" y="3"/>
                    </a:lnTo>
                    <a:lnTo>
                      <a:pt x="65" y="3"/>
                    </a:lnTo>
                    <a:lnTo>
                      <a:pt x="92" y="3"/>
                    </a:lnTo>
                    <a:lnTo>
                      <a:pt x="139" y="0"/>
                    </a:lnTo>
                    <a:lnTo>
                      <a:pt x="142" y="0"/>
                    </a:lnTo>
                    <a:lnTo>
                      <a:pt x="139" y="3"/>
                    </a:lnTo>
                    <a:lnTo>
                      <a:pt x="117" y="9"/>
                    </a:lnTo>
                    <a:lnTo>
                      <a:pt x="92" y="12"/>
                    </a:lnTo>
                    <a:lnTo>
                      <a:pt x="68" y="12"/>
                    </a:lnTo>
                    <a:lnTo>
                      <a:pt x="34" y="12"/>
                    </a:lnTo>
                    <a:lnTo>
                      <a:pt x="18" y="6"/>
                    </a:lnTo>
                    <a:lnTo>
                      <a:pt x="3" y="6"/>
                    </a:ln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99" name="Freeform 260"/>
              <p:cNvSpPr>
                <a:spLocks/>
              </p:cNvSpPr>
              <p:nvPr/>
            </p:nvSpPr>
            <p:spPr bwMode="auto">
              <a:xfrm>
                <a:off x="2334" y="1494"/>
                <a:ext cx="75" cy="37"/>
              </a:xfrm>
              <a:custGeom>
                <a:avLst/>
                <a:gdLst>
                  <a:gd name="T0" fmla="*/ 4 w 75"/>
                  <a:gd name="T1" fmla="*/ 0 h 37"/>
                  <a:gd name="T2" fmla="*/ 16 w 75"/>
                  <a:gd name="T3" fmla="*/ 3 h 37"/>
                  <a:gd name="T4" fmla="*/ 31 w 75"/>
                  <a:gd name="T5" fmla="*/ 12 h 37"/>
                  <a:gd name="T6" fmla="*/ 44 w 75"/>
                  <a:gd name="T7" fmla="*/ 18 h 37"/>
                  <a:gd name="T8" fmla="*/ 59 w 75"/>
                  <a:gd name="T9" fmla="*/ 27 h 37"/>
                  <a:gd name="T10" fmla="*/ 75 w 75"/>
                  <a:gd name="T11" fmla="*/ 34 h 37"/>
                  <a:gd name="T12" fmla="*/ 75 w 75"/>
                  <a:gd name="T13" fmla="*/ 34 h 37"/>
                  <a:gd name="T14" fmla="*/ 71 w 75"/>
                  <a:gd name="T15" fmla="*/ 37 h 37"/>
                  <a:gd name="T16" fmla="*/ 41 w 75"/>
                  <a:gd name="T17" fmla="*/ 24 h 37"/>
                  <a:gd name="T18" fmla="*/ 28 w 75"/>
                  <a:gd name="T19" fmla="*/ 18 h 37"/>
                  <a:gd name="T20" fmla="*/ 16 w 75"/>
                  <a:gd name="T21" fmla="*/ 9 h 37"/>
                  <a:gd name="T22" fmla="*/ 10 w 75"/>
                  <a:gd name="T23" fmla="*/ 6 h 37"/>
                  <a:gd name="T24" fmla="*/ 4 w 75"/>
                  <a:gd name="T25" fmla="*/ 3 h 37"/>
                  <a:gd name="T26" fmla="*/ 0 w 75"/>
                  <a:gd name="T27" fmla="*/ 3 h 37"/>
                  <a:gd name="T28" fmla="*/ 4 w 75"/>
                  <a:gd name="T29" fmla="*/ 0 h 37"/>
                  <a:gd name="T30" fmla="*/ 4 w 75"/>
                  <a:gd name="T31" fmla="*/ 0 h 37"/>
                  <a:gd name="T32" fmla="*/ 4 w 75"/>
                  <a:gd name="T33" fmla="*/ 0 h 3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5"/>
                  <a:gd name="T52" fmla="*/ 0 h 37"/>
                  <a:gd name="T53" fmla="*/ 75 w 75"/>
                  <a:gd name="T54" fmla="*/ 37 h 3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5" h="37">
                    <a:moveTo>
                      <a:pt x="4" y="0"/>
                    </a:moveTo>
                    <a:lnTo>
                      <a:pt x="16" y="3"/>
                    </a:lnTo>
                    <a:lnTo>
                      <a:pt x="31" y="12"/>
                    </a:lnTo>
                    <a:lnTo>
                      <a:pt x="44" y="18"/>
                    </a:lnTo>
                    <a:lnTo>
                      <a:pt x="59" y="27"/>
                    </a:lnTo>
                    <a:lnTo>
                      <a:pt x="75" y="34"/>
                    </a:lnTo>
                    <a:lnTo>
                      <a:pt x="71" y="37"/>
                    </a:lnTo>
                    <a:lnTo>
                      <a:pt x="41" y="24"/>
                    </a:lnTo>
                    <a:lnTo>
                      <a:pt x="28" y="18"/>
                    </a:lnTo>
                    <a:lnTo>
                      <a:pt x="16" y="9"/>
                    </a:lnTo>
                    <a:lnTo>
                      <a:pt x="10" y="6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00" name="Freeform 261"/>
              <p:cNvSpPr>
                <a:spLocks/>
              </p:cNvSpPr>
              <p:nvPr/>
            </p:nvSpPr>
            <p:spPr bwMode="auto">
              <a:xfrm>
                <a:off x="2591" y="1410"/>
                <a:ext cx="46" cy="179"/>
              </a:xfrm>
              <a:custGeom>
                <a:avLst/>
                <a:gdLst>
                  <a:gd name="T0" fmla="*/ 3 w 46"/>
                  <a:gd name="T1" fmla="*/ 0 h 179"/>
                  <a:gd name="T2" fmla="*/ 12 w 46"/>
                  <a:gd name="T3" fmla="*/ 37 h 179"/>
                  <a:gd name="T4" fmla="*/ 18 w 46"/>
                  <a:gd name="T5" fmla="*/ 74 h 179"/>
                  <a:gd name="T6" fmla="*/ 25 w 46"/>
                  <a:gd name="T7" fmla="*/ 102 h 179"/>
                  <a:gd name="T8" fmla="*/ 31 w 46"/>
                  <a:gd name="T9" fmla="*/ 118 h 179"/>
                  <a:gd name="T10" fmla="*/ 34 w 46"/>
                  <a:gd name="T11" fmla="*/ 133 h 179"/>
                  <a:gd name="T12" fmla="*/ 40 w 46"/>
                  <a:gd name="T13" fmla="*/ 148 h 179"/>
                  <a:gd name="T14" fmla="*/ 46 w 46"/>
                  <a:gd name="T15" fmla="*/ 164 h 179"/>
                  <a:gd name="T16" fmla="*/ 46 w 46"/>
                  <a:gd name="T17" fmla="*/ 173 h 179"/>
                  <a:gd name="T18" fmla="*/ 46 w 46"/>
                  <a:gd name="T19" fmla="*/ 176 h 179"/>
                  <a:gd name="T20" fmla="*/ 43 w 46"/>
                  <a:gd name="T21" fmla="*/ 179 h 179"/>
                  <a:gd name="T22" fmla="*/ 37 w 46"/>
                  <a:gd name="T23" fmla="*/ 173 h 179"/>
                  <a:gd name="T24" fmla="*/ 37 w 46"/>
                  <a:gd name="T25" fmla="*/ 167 h 179"/>
                  <a:gd name="T26" fmla="*/ 31 w 46"/>
                  <a:gd name="T27" fmla="*/ 148 h 179"/>
                  <a:gd name="T28" fmla="*/ 25 w 46"/>
                  <a:gd name="T29" fmla="*/ 136 h 179"/>
                  <a:gd name="T30" fmla="*/ 18 w 46"/>
                  <a:gd name="T31" fmla="*/ 105 h 179"/>
                  <a:gd name="T32" fmla="*/ 15 w 46"/>
                  <a:gd name="T33" fmla="*/ 74 h 179"/>
                  <a:gd name="T34" fmla="*/ 12 w 46"/>
                  <a:gd name="T35" fmla="*/ 59 h 179"/>
                  <a:gd name="T36" fmla="*/ 9 w 46"/>
                  <a:gd name="T37" fmla="*/ 40 h 179"/>
                  <a:gd name="T38" fmla="*/ 0 w 46"/>
                  <a:gd name="T39" fmla="*/ 0 h 179"/>
                  <a:gd name="T40" fmla="*/ 0 w 46"/>
                  <a:gd name="T41" fmla="*/ 0 h 179"/>
                  <a:gd name="T42" fmla="*/ 3 w 46"/>
                  <a:gd name="T43" fmla="*/ 0 h 179"/>
                  <a:gd name="T44" fmla="*/ 3 w 46"/>
                  <a:gd name="T45" fmla="*/ 0 h 179"/>
                  <a:gd name="T46" fmla="*/ 3 w 46"/>
                  <a:gd name="T47" fmla="*/ 0 h 17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46"/>
                  <a:gd name="T73" fmla="*/ 0 h 179"/>
                  <a:gd name="T74" fmla="*/ 46 w 46"/>
                  <a:gd name="T75" fmla="*/ 179 h 179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46" h="179">
                    <a:moveTo>
                      <a:pt x="3" y="0"/>
                    </a:moveTo>
                    <a:lnTo>
                      <a:pt x="12" y="37"/>
                    </a:lnTo>
                    <a:lnTo>
                      <a:pt x="18" y="74"/>
                    </a:lnTo>
                    <a:lnTo>
                      <a:pt x="25" y="102"/>
                    </a:lnTo>
                    <a:lnTo>
                      <a:pt x="31" y="118"/>
                    </a:lnTo>
                    <a:lnTo>
                      <a:pt x="34" y="133"/>
                    </a:lnTo>
                    <a:lnTo>
                      <a:pt x="40" y="148"/>
                    </a:lnTo>
                    <a:lnTo>
                      <a:pt x="46" y="164"/>
                    </a:lnTo>
                    <a:lnTo>
                      <a:pt x="46" y="173"/>
                    </a:lnTo>
                    <a:lnTo>
                      <a:pt x="46" y="176"/>
                    </a:lnTo>
                    <a:lnTo>
                      <a:pt x="43" y="179"/>
                    </a:lnTo>
                    <a:lnTo>
                      <a:pt x="37" y="173"/>
                    </a:lnTo>
                    <a:lnTo>
                      <a:pt x="37" y="167"/>
                    </a:lnTo>
                    <a:lnTo>
                      <a:pt x="31" y="148"/>
                    </a:lnTo>
                    <a:lnTo>
                      <a:pt x="25" y="136"/>
                    </a:lnTo>
                    <a:lnTo>
                      <a:pt x="18" y="105"/>
                    </a:lnTo>
                    <a:lnTo>
                      <a:pt x="15" y="74"/>
                    </a:lnTo>
                    <a:lnTo>
                      <a:pt x="12" y="59"/>
                    </a:lnTo>
                    <a:lnTo>
                      <a:pt x="9" y="4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01" name="Freeform 262"/>
              <p:cNvSpPr>
                <a:spLocks/>
              </p:cNvSpPr>
              <p:nvPr/>
            </p:nvSpPr>
            <p:spPr bwMode="auto">
              <a:xfrm>
                <a:off x="2560" y="1429"/>
                <a:ext cx="43" cy="167"/>
              </a:xfrm>
              <a:custGeom>
                <a:avLst/>
                <a:gdLst>
                  <a:gd name="T0" fmla="*/ 3 w 43"/>
                  <a:gd name="T1" fmla="*/ 0 h 167"/>
                  <a:gd name="T2" fmla="*/ 9 w 43"/>
                  <a:gd name="T3" fmla="*/ 24 h 167"/>
                  <a:gd name="T4" fmla="*/ 12 w 43"/>
                  <a:gd name="T5" fmla="*/ 49 h 167"/>
                  <a:gd name="T6" fmla="*/ 15 w 43"/>
                  <a:gd name="T7" fmla="*/ 71 h 167"/>
                  <a:gd name="T8" fmla="*/ 18 w 43"/>
                  <a:gd name="T9" fmla="*/ 89 h 167"/>
                  <a:gd name="T10" fmla="*/ 25 w 43"/>
                  <a:gd name="T11" fmla="*/ 108 h 167"/>
                  <a:gd name="T12" fmla="*/ 28 w 43"/>
                  <a:gd name="T13" fmla="*/ 117 h 167"/>
                  <a:gd name="T14" fmla="*/ 34 w 43"/>
                  <a:gd name="T15" fmla="*/ 126 h 167"/>
                  <a:gd name="T16" fmla="*/ 40 w 43"/>
                  <a:gd name="T17" fmla="*/ 145 h 167"/>
                  <a:gd name="T18" fmla="*/ 43 w 43"/>
                  <a:gd name="T19" fmla="*/ 160 h 167"/>
                  <a:gd name="T20" fmla="*/ 43 w 43"/>
                  <a:gd name="T21" fmla="*/ 163 h 167"/>
                  <a:gd name="T22" fmla="*/ 40 w 43"/>
                  <a:gd name="T23" fmla="*/ 167 h 167"/>
                  <a:gd name="T24" fmla="*/ 34 w 43"/>
                  <a:gd name="T25" fmla="*/ 163 h 167"/>
                  <a:gd name="T26" fmla="*/ 28 w 43"/>
                  <a:gd name="T27" fmla="*/ 145 h 167"/>
                  <a:gd name="T28" fmla="*/ 25 w 43"/>
                  <a:gd name="T29" fmla="*/ 129 h 167"/>
                  <a:gd name="T30" fmla="*/ 12 w 43"/>
                  <a:gd name="T31" fmla="*/ 92 h 167"/>
                  <a:gd name="T32" fmla="*/ 6 w 43"/>
                  <a:gd name="T33" fmla="*/ 49 h 167"/>
                  <a:gd name="T34" fmla="*/ 3 w 43"/>
                  <a:gd name="T35" fmla="*/ 24 h 167"/>
                  <a:gd name="T36" fmla="*/ 0 w 43"/>
                  <a:gd name="T37" fmla="*/ 0 h 167"/>
                  <a:gd name="T38" fmla="*/ 0 w 43"/>
                  <a:gd name="T39" fmla="*/ 0 h 167"/>
                  <a:gd name="T40" fmla="*/ 3 w 43"/>
                  <a:gd name="T41" fmla="*/ 0 h 167"/>
                  <a:gd name="T42" fmla="*/ 3 w 43"/>
                  <a:gd name="T43" fmla="*/ 0 h 167"/>
                  <a:gd name="T44" fmla="*/ 3 w 43"/>
                  <a:gd name="T45" fmla="*/ 0 h 16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43"/>
                  <a:gd name="T70" fmla="*/ 0 h 167"/>
                  <a:gd name="T71" fmla="*/ 43 w 43"/>
                  <a:gd name="T72" fmla="*/ 167 h 16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43" h="167">
                    <a:moveTo>
                      <a:pt x="3" y="0"/>
                    </a:moveTo>
                    <a:lnTo>
                      <a:pt x="9" y="24"/>
                    </a:lnTo>
                    <a:lnTo>
                      <a:pt x="12" y="49"/>
                    </a:lnTo>
                    <a:lnTo>
                      <a:pt x="15" y="71"/>
                    </a:lnTo>
                    <a:lnTo>
                      <a:pt x="18" y="89"/>
                    </a:lnTo>
                    <a:lnTo>
                      <a:pt x="25" y="108"/>
                    </a:lnTo>
                    <a:lnTo>
                      <a:pt x="28" y="117"/>
                    </a:lnTo>
                    <a:lnTo>
                      <a:pt x="34" y="126"/>
                    </a:lnTo>
                    <a:lnTo>
                      <a:pt x="40" y="145"/>
                    </a:lnTo>
                    <a:lnTo>
                      <a:pt x="43" y="160"/>
                    </a:lnTo>
                    <a:lnTo>
                      <a:pt x="43" y="163"/>
                    </a:lnTo>
                    <a:lnTo>
                      <a:pt x="40" y="167"/>
                    </a:lnTo>
                    <a:lnTo>
                      <a:pt x="34" y="163"/>
                    </a:lnTo>
                    <a:lnTo>
                      <a:pt x="28" y="145"/>
                    </a:lnTo>
                    <a:lnTo>
                      <a:pt x="25" y="129"/>
                    </a:lnTo>
                    <a:lnTo>
                      <a:pt x="12" y="92"/>
                    </a:lnTo>
                    <a:lnTo>
                      <a:pt x="6" y="49"/>
                    </a:lnTo>
                    <a:lnTo>
                      <a:pt x="3" y="24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02" name="Freeform 263"/>
              <p:cNvSpPr>
                <a:spLocks/>
              </p:cNvSpPr>
              <p:nvPr/>
            </p:nvSpPr>
            <p:spPr bwMode="auto">
              <a:xfrm>
                <a:off x="2594" y="1589"/>
                <a:ext cx="22" cy="13"/>
              </a:xfrm>
              <a:custGeom>
                <a:avLst/>
                <a:gdLst>
                  <a:gd name="T0" fmla="*/ 3 w 22"/>
                  <a:gd name="T1" fmla="*/ 3 h 13"/>
                  <a:gd name="T2" fmla="*/ 22 w 22"/>
                  <a:gd name="T3" fmla="*/ 0 h 13"/>
                  <a:gd name="T4" fmla="*/ 22 w 22"/>
                  <a:gd name="T5" fmla="*/ 3 h 13"/>
                  <a:gd name="T6" fmla="*/ 15 w 22"/>
                  <a:gd name="T7" fmla="*/ 10 h 13"/>
                  <a:gd name="T8" fmla="*/ 6 w 22"/>
                  <a:gd name="T9" fmla="*/ 13 h 13"/>
                  <a:gd name="T10" fmla="*/ 0 w 22"/>
                  <a:gd name="T11" fmla="*/ 13 h 13"/>
                  <a:gd name="T12" fmla="*/ 0 w 22"/>
                  <a:gd name="T13" fmla="*/ 7 h 13"/>
                  <a:gd name="T14" fmla="*/ 3 w 22"/>
                  <a:gd name="T15" fmla="*/ 3 h 13"/>
                  <a:gd name="T16" fmla="*/ 3 w 22"/>
                  <a:gd name="T17" fmla="*/ 3 h 13"/>
                  <a:gd name="T18" fmla="*/ 3 w 22"/>
                  <a:gd name="T19" fmla="*/ 3 h 1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2"/>
                  <a:gd name="T31" fmla="*/ 0 h 13"/>
                  <a:gd name="T32" fmla="*/ 22 w 22"/>
                  <a:gd name="T33" fmla="*/ 13 h 1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2" h="13">
                    <a:moveTo>
                      <a:pt x="3" y="3"/>
                    </a:moveTo>
                    <a:lnTo>
                      <a:pt x="22" y="0"/>
                    </a:lnTo>
                    <a:lnTo>
                      <a:pt x="22" y="3"/>
                    </a:lnTo>
                    <a:lnTo>
                      <a:pt x="15" y="10"/>
                    </a:lnTo>
                    <a:lnTo>
                      <a:pt x="6" y="13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03" name="Freeform 264"/>
              <p:cNvSpPr>
                <a:spLocks/>
              </p:cNvSpPr>
              <p:nvPr/>
            </p:nvSpPr>
            <p:spPr bwMode="auto">
              <a:xfrm>
                <a:off x="2452" y="1568"/>
                <a:ext cx="160" cy="74"/>
              </a:xfrm>
              <a:custGeom>
                <a:avLst/>
                <a:gdLst>
                  <a:gd name="T0" fmla="*/ 0 w 160"/>
                  <a:gd name="T1" fmla="*/ 0 h 74"/>
                  <a:gd name="T2" fmla="*/ 18 w 160"/>
                  <a:gd name="T3" fmla="*/ 9 h 74"/>
                  <a:gd name="T4" fmla="*/ 34 w 160"/>
                  <a:gd name="T5" fmla="*/ 15 h 74"/>
                  <a:gd name="T6" fmla="*/ 49 w 160"/>
                  <a:gd name="T7" fmla="*/ 21 h 74"/>
                  <a:gd name="T8" fmla="*/ 62 w 160"/>
                  <a:gd name="T9" fmla="*/ 28 h 74"/>
                  <a:gd name="T10" fmla="*/ 77 w 160"/>
                  <a:gd name="T11" fmla="*/ 34 h 74"/>
                  <a:gd name="T12" fmla="*/ 93 w 160"/>
                  <a:gd name="T13" fmla="*/ 40 h 74"/>
                  <a:gd name="T14" fmla="*/ 108 w 160"/>
                  <a:gd name="T15" fmla="*/ 46 h 74"/>
                  <a:gd name="T16" fmla="*/ 126 w 160"/>
                  <a:gd name="T17" fmla="*/ 52 h 74"/>
                  <a:gd name="T18" fmla="*/ 142 w 160"/>
                  <a:gd name="T19" fmla="*/ 58 h 74"/>
                  <a:gd name="T20" fmla="*/ 157 w 160"/>
                  <a:gd name="T21" fmla="*/ 62 h 74"/>
                  <a:gd name="T22" fmla="*/ 160 w 160"/>
                  <a:gd name="T23" fmla="*/ 65 h 74"/>
                  <a:gd name="T24" fmla="*/ 160 w 160"/>
                  <a:gd name="T25" fmla="*/ 71 h 74"/>
                  <a:gd name="T26" fmla="*/ 157 w 160"/>
                  <a:gd name="T27" fmla="*/ 74 h 74"/>
                  <a:gd name="T28" fmla="*/ 154 w 160"/>
                  <a:gd name="T29" fmla="*/ 74 h 74"/>
                  <a:gd name="T30" fmla="*/ 139 w 160"/>
                  <a:gd name="T31" fmla="*/ 68 h 74"/>
                  <a:gd name="T32" fmla="*/ 130 w 160"/>
                  <a:gd name="T33" fmla="*/ 65 h 74"/>
                  <a:gd name="T34" fmla="*/ 123 w 160"/>
                  <a:gd name="T35" fmla="*/ 62 h 74"/>
                  <a:gd name="T36" fmla="*/ 105 w 160"/>
                  <a:gd name="T37" fmla="*/ 55 h 74"/>
                  <a:gd name="T38" fmla="*/ 89 w 160"/>
                  <a:gd name="T39" fmla="*/ 49 h 74"/>
                  <a:gd name="T40" fmla="*/ 74 w 160"/>
                  <a:gd name="T41" fmla="*/ 43 h 74"/>
                  <a:gd name="T42" fmla="*/ 62 w 160"/>
                  <a:gd name="T43" fmla="*/ 34 h 74"/>
                  <a:gd name="T44" fmla="*/ 46 w 160"/>
                  <a:gd name="T45" fmla="*/ 28 h 74"/>
                  <a:gd name="T46" fmla="*/ 34 w 160"/>
                  <a:gd name="T47" fmla="*/ 18 h 74"/>
                  <a:gd name="T48" fmla="*/ 18 w 160"/>
                  <a:gd name="T49" fmla="*/ 12 h 74"/>
                  <a:gd name="T50" fmla="*/ 0 w 160"/>
                  <a:gd name="T51" fmla="*/ 6 h 74"/>
                  <a:gd name="T52" fmla="*/ 0 w 160"/>
                  <a:gd name="T53" fmla="*/ 3 h 74"/>
                  <a:gd name="T54" fmla="*/ 0 w 160"/>
                  <a:gd name="T55" fmla="*/ 0 h 74"/>
                  <a:gd name="T56" fmla="*/ 0 w 160"/>
                  <a:gd name="T57" fmla="*/ 0 h 74"/>
                  <a:gd name="T58" fmla="*/ 0 w 160"/>
                  <a:gd name="T59" fmla="*/ 0 h 74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60"/>
                  <a:gd name="T91" fmla="*/ 0 h 74"/>
                  <a:gd name="T92" fmla="*/ 160 w 160"/>
                  <a:gd name="T93" fmla="*/ 74 h 74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60" h="74">
                    <a:moveTo>
                      <a:pt x="0" y="0"/>
                    </a:moveTo>
                    <a:lnTo>
                      <a:pt x="18" y="9"/>
                    </a:lnTo>
                    <a:lnTo>
                      <a:pt x="34" y="15"/>
                    </a:lnTo>
                    <a:lnTo>
                      <a:pt x="49" y="21"/>
                    </a:lnTo>
                    <a:lnTo>
                      <a:pt x="62" y="28"/>
                    </a:lnTo>
                    <a:lnTo>
                      <a:pt x="77" y="34"/>
                    </a:lnTo>
                    <a:lnTo>
                      <a:pt x="93" y="40"/>
                    </a:lnTo>
                    <a:lnTo>
                      <a:pt x="108" y="46"/>
                    </a:lnTo>
                    <a:lnTo>
                      <a:pt x="126" y="52"/>
                    </a:lnTo>
                    <a:lnTo>
                      <a:pt x="142" y="58"/>
                    </a:lnTo>
                    <a:lnTo>
                      <a:pt x="157" y="62"/>
                    </a:lnTo>
                    <a:lnTo>
                      <a:pt x="160" y="65"/>
                    </a:lnTo>
                    <a:lnTo>
                      <a:pt x="160" y="71"/>
                    </a:lnTo>
                    <a:lnTo>
                      <a:pt x="157" y="74"/>
                    </a:lnTo>
                    <a:lnTo>
                      <a:pt x="154" y="74"/>
                    </a:lnTo>
                    <a:lnTo>
                      <a:pt x="139" y="68"/>
                    </a:lnTo>
                    <a:lnTo>
                      <a:pt x="130" y="65"/>
                    </a:lnTo>
                    <a:lnTo>
                      <a:pt x="123" y="62"/>
                    </a:lnTo>
                    <a:lnTo>
                      <a:pt x="105" y="55"/>
                    </a:lnTo>
                    <a:lnTo>
                      <a:pt x="89" y="49"/>
                    </a:lnTo>
                    <a:lnTo>
                      <a:pt x="74" y="43"/>
                    </a:lnTo>
                    <a:lnTo>
                      <a:pt x="62" y="34"/>
                    </a:lnTo>
                    <a:lnTo>
                      <a:pt x="46" y="28"/>
                    </a:lnTo>
                    <a:lnTo>
                      <a:pt x="34" y="18"/>
                    </a:lnTo>
                    <a:lnTo>
                      <a:pt x="18" y="12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04" name="Freeform 265"/>
              <p:cNvSpPr>
                <a:spLocks/>
              </p:cNvSpPr>
              <p:nvPr/>
            </p:nvSpPr>
            <p:spPr bwMode="auto">
              <a:xfrm>
                <a:off x="2619" y="1574"/>
                <a:ext cx="142" cy="71"/>
              </a:xfrm>
              <a:custGeom>
                <a:avLst/>
                <a:gdLst>
                  <a:gd name="T0" fmla="*/ 142 w 142"/>
                  <a:gd name="T1" fmla="*/ 3 h 71"/>
                  <a:gd name="T2" fmla="*/ 129 w 142"/>
                  <a:gd name="T3" fmla="*/ 9 h 71"/>
                  <a:gd name="T4" fmla="*/ 117 w 142"/>
                  <a:gd name="T5" fmla="*/ 15 h 71"/>
                  <a:gd name="T6" fmla="*/ 102 w 142"/>
                  <a:gd name="T7" fmla="*/ 25 h 71"/>
                  <a:gd name="T8" fmla="*/ 89 w 142"/>
                  <a:gd name="T9" fmla="*/ 31 h 71"/>
                  <a:gd name="T10" fmla="*/ 77 w 142"/>
                  <a:gd name="T11" fmla="*/ 37 h 71"/>
                  <a:gd name="T12" fmla="*/ 65 w 142"/>
                  <a:gd name="T13" fmla="*/ 43 h 71"/>
                  <a:gd name="T14" fmla="*/ 55 w 142"/>
                  <a:gd name="T15" fmla="*/ 46 h 71"/>
                  <a:gd name="T16" fmla="*/ 43 w 142"/>
                  <a:gd name="T17" fmla="*/ 56 h 71"/>
                  <a:gd name="T18" fmla="*/ 27 w 142"/>
                  <a:gd name="T19" fmla="*/ 62 h 71"/>
                  <a:gd name="T20" fmla="*/ 15 w 142"/>
                  <a:gd name="T21" fmla="*/ 68 h 71"/>
                  <a:gd name="T22" fmla="*/ 6 w 142"/>
                  <a:gd name="T23" fmla="*/ 71 h 71"/>
                  <a:gd name="T24" fmla="*/ 0 w 142"/>
                  <a:gd name="T25" fmla="*/ 68 h 71"/>
                  <a:gd name="T26" fmla="*/ 0 w 142"/>
                  <a:gd name="T27" fmla="*/ 65 h 71"/>
                  <a:gd name="T28" fmla="*/ 0 w 142"/>
                  <a:gd name="T29" fmla="*/ 62 h 71"/>
                  <a:gd name="T30" fmla="*/ 3 w 142"/>
                  <a:gd name="T31" fmla="*/ 59 h 71"/>
                  <a:gd name="T32" fmla="*/ 9 w 142"/>
                  <a:gd name="T33" fmla="*/ 56 h 71"/>
                  <a:gd name="T34" fmla="*/ 24 w 142"/>
                  <a:gd name="T35" fmla="*/ 49 h 71"/>
                  <a:gd name="T36" fmla="*/ 37 w 142"/>
                  <a:gd name="T37" fmla="*/ 43 h 71"/>
                  <a:gd name="T38" fmla="*/ 49 w 142"/>
                  <a:gd name="T39" fmla="*/ 37 h 71"/>
                  <a:gd name="T40" fmla="*/ 61 w 142"/>
                  <a:gd name="T41" fmla="*/ 34 h 71"/>
                  <a:gd name="T42" fmla="*/ 74 w 142"/>
                  <a:gd name="T43" fmla="*/ 28 h 71"/>
                  <a:gd name="T44" fmla="*/ 86 w 142"/>
                  <a:gd name="T45" fmla="*/ 22 h 71"/>
                  <a:gd name="T46" fmla="*/ 99 w 142"/>
                  <a:gd name="T47" fmla="*/ 18 h 71"/>
                  <a:gd name="T48" fmla="*/ 114 w 142"/>
                  <a:gd name="T49" fmla="*/ 9 h 71"/>
                  <a:gd name="T50" fmla="*/ 126 w 142"/>
                  <a:gd name="T51" fmla="*/ 6 h 71"/>
                  <a:gd name="T52" fmla="*/ 142 w 142"/>
                  <a:gd name="T53" fmla="*/ 0 h 71"/>
                  <a:gd name="T54" fmla="*/ 142 w 142"/>
                  <a:gd name="T55" fmla="*/ 3 h 71"/>
                  <a:gd name="T56" fmla="*/ 142 w 142"/>
                  <a:gd name="T57" fmla="*/ 3 h 71"/>
                  <a:gd name="T58" fmla="*/ 142 w 142"/>
                  <a:gd name="T59" fmla="*/ 3 h 71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42"/>
                  <a:gd name="T91" fmla="*/ 0 h 71"/>
                  <a:gd name="T92" fmla="*/ 142 w 142"/>
                  <a:gd name="T93" fmla="*/ 71 h 71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42" h="71">
                    <a:moveTo>
                      <a:pt x="142" y="3"/>
                    </a:moveTo>
                    <a:lnTo>
                      <a:pt x="129" y="9"/>
                    </a:lnTo>
                    <a:lnTo>
                      <a:pt x="117" y="15"/>
                    </a:lnTo>
                    <a:lnTo>
                      <a:pt x="102" y="25"/>
                    </a:lnTo>
                    <a:lnTo>
                      <a:pt x="89" y="31"/>
                    </a:lnTo>
                    <a:lnTo>
                      <a:pt x="77" y="37"/>
                    </a:lnTo>
                    <a:lnTo>
                      <a:pt x="65" y="43"/>
                    </a:lnTo>
                    <a:lnTo>
                      <a:pt x="55" y="46"/>
                    </a:lnTo>
                    <a:lnTo>
                      <a:pt x="43" y="56"/>
                    </a:lnTo>
                    <a:lnTo>
                      <a:pt x="27" y="62"/>
                    </a:lnTo>
                    <a:lnTo>
                      <a:pt x="15" y="68"/>
                    </a:lnTo>
                    <a:lnTo>
                      <a:pt x="6" y="71"/>
                    </a:lnTo>
                    <a:lnTo>
                      <a:pt x="0" y="68"/>
                    </a:lnTo>
                    <a:lnTo>
                      <a:pt x="0" y="65"/>
                    </a:lnTo>
                    <a:lnTo>
                      <a:pt x="0" y="62"/>
                    </a:lnTo>
                    <a:lnTo>
                      <a:pt x="3" y="59"/>
                    </a:lnTo>
                    <a:lnTo>
                      <a:pt x="9" y="56"/>
                    </a:lnTo>
                    <a:lnTo>
                      <a:pt x="24" y="49"/>
                    </a:lnTo>
                    <a:lnTo>
                      <a:pt x="37" y="43"/>
                    </a:lnTo>
                    <a:lnTo>
                      <a:pt x="49" y="37"/>
                    </a:lnTo>
                    <a:lnTo>
                      <a:pt x="61" y="34"/>
                    </a:lnTo>
                    <a:lnTo>
                      <a:pt x="74" y="28"/>
                    </a:lnTo>
                    <a:lnTo>
                      <a:pt x="86" y="22"/>
                    </a:lnTo>
                    <a:lnTo>
                      <a:pt x="99" y="18"/>
                    </a:lnTo>
                    <a:lnTo>
                      <a:pt x="114" y="9"/>
                    </a:lnTo>
                    <a:lnTo>
                      <a:pt x="126" y="6"/>
                    </a:lnTo>
                    <a:lnTo>
                      <a:pt x="142" y="0"/>
                    </a:lnTo>
                    <a:lnTo>
                      <a:pt x="142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05" name="Freeform 266"/>
              <p:cNvSpPr>
                <a:spLocks/>
              </p:cNvSpPr>
              <p:nvPr/>
            </p:nvSpPr>
            <p:spPr bwMode="auto">
              <a:xfrm>
                <a:off x="2634" y="1543"/>
                <a:ext cx="114" cy="59"/>
              </a:xfrm>
              <a:custGeom>
                <a:avLst/>
                <a:gdLst>
                  <a:gd name="T0" fmla="*/ 111 w 114"/>
                  <a:gd name="T1" fmla="*/ 3 h 59"/>
                  <a:gd name="T2" fmla="*/ 99 w 114"/>
                  <a:gd name="T3" fmla="*/ 12 h 59"/>
                  <a:gd name="T4" fmla="*/ 87 w 114"/>
                  <a:gd name="T5" fmla="*/ 19 h 59"/>
                  <a:gd name="T6" fmla="*/ 71 w 114"/>
                  <a:gd name="T7" fmla="*/ 28 h 59"/>
                  <a:gd name="T8" fmla="*/ 56 w 114"/>
                  <a:gd name="T9" fmla="*/ 34 h 59"/>
                  <a:gd name="T10" fmla="*/ 6 w 114"/>
                  <a:gd name="T11" fmla="*/ 59 h 59"/>
                  <a:gd name="T12" fmla="*/ 0 w 114"/>
                  <a:gd name="T13" fmla="*/ 59 h 59"/>
                  <a:gd name="T14" fmla="*/ 0 w 114"/>
                  <a:gd name="T15" fmla="*/ 53 h 59"/>
                  <a:gd name="T16" fmla="*/ 6 w 114"/>
                  <a:gd name="T17" fmla="*/ 46 h 59"/>
                  <a:gd name="T18" fmla="*/ 12 w 114"/>
                  <a:gd name="T19" fmla="*/ 43 h 59"/>
                  <a:gd name="T20" fmla="*/ 25 w 114"/>
                  <a:gd name="T21" fmla="*/ 37 h 59"/>
                  <a:gd name="T22" fmla="*/ 56 w 114"/>
                  <a:gd name="T23" fmla="*/ 28 h 59"/>
                  <a:gd name="T24" fmla="*/ 71 w 114"/>
                  <a:gd name="T25" fmla="*/ 22 h 59"/>
                  <a:gd name="T26" fmla="*/ 84 w 114"/>
                  <a:gd name="T27" fmla="*/ 15 h 59"/>
                  <a:gd name="T28" fmla="*/ 96 w 114"/>
                  <a:gd name="T29" fmla="*/ 9 h 59"/>
                  <a:gd name="T30" fmla="*/ 111 w 114"/>
                  <a:gd name="T31" fmla="*/ 0 h 59"/>
                  <a:gd name="T32" fmla="*/ 114 w 114"/>
                  <a:gd name="T33" fmla="*/ 0 h 59"/>
                  <a:gd name="T34" fmla="*/ 111 w 114"/>
                  <a:gd name="T35" fmla="*/ 3 h 59"/>
                  <a:gd name="T36" fmla="*/ 111 w 114"/>
                  <a:gd name="T37" fmla="*/ 3 h 59"/>
                  <a:gd name="T38" fmla="*/ 111 w 114"/>
                  <a:gd name="T39" fmla="*/ 3 h 5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14"/>
                  <a:gd name="T61" fmla="*/ 0 h 59"/>
                  <a:gd name="T62" fmla="*/ 114 w 114"/>
                  <a:gd name="T63" fmla="*/ 59 h 5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14" h="59">
                    <a:moveTo>
                      <a:pt x="111" y="3"/>
                    </a:moveTo>
                    <a:lnTo>
                      <a:pt x="99" y="12"/>
                    </a:lnTo>
                    <a:lnTo>
                      <a:pt x="87" y="19"/>
                    </a:lnTo>
                    <a:lnTo>
                      <a:pt x="71" y="28"/>
                    </a:lnTo>
                    <a:lnTo>
                      <a:pt x="56" y="34"/>
                    </a:lnTo>
                    <a:lnTo>
                      <a:pt x="6" y="59"/>
                    </a:lnTo>
                    <a:lnTo>
                      <a:pt x="0" y="59"/>
                    </a:lnTo>
                    <a:lnTo>
                      <a:pt x="0" y="53"/>
                    </a:lnTo>
                    <a:lnTo>
                      <a:pt x="6" y="46"/>
                    </a:lnTo>
                    <a:lnTo>
                      <a:pt x="12" y="43"/>
                    </a:lnTo>
                    <a:lnTo>
                      <a:pt x="25" y="37"/>
                    </a:lnTo>
                    <a:lnTo>
                      <a:pt x="56" y="28"/>
                    </a:lnTo>
                    <a:lnTo>
                      <a:pt x="71" y="22"/>
                    </a:lnTo>
                    <a:lnTo>
                      <a:pt x="84" y="15"/>
                    </a:lnTo>
                    <a:lnTo>
                      <a:pt x="96" y="9"/>
                    </a:lnTo>
                    <a:lnTo>
                      <a:pt x="111" y="0"/>
                    </a:lnTo>
                    <a:lnTo>
                      <a:pt x="114" y="0"/>
                    </a:lnTo>
                    <a:lnTo>
                      <a:pt x="111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06" name="Freeform 267"/>
              <p:cNvSpPr>
                <a:spLocks/>
              </p:cNvSpPr>
              <p:nvPr/>
            </p:nvSpPr>
            <p:spPr bwMode="auto">
              <a:xfrm>
                <a:off x="2606" y="1487"/>
                <a:ext cx="152" cy="50"/>
              </a:xfrm>
              <a:custGeom>
                <a:avLst/>
                <a:gdLst>
                  <a:gd name="T0" fmla="*/ 6 w 152"/>
                  <a:gd name="T1" fmla="*/ 0 h 50"/>
                  <a:gd name="T2" fmla="*/ 19 w 152"/>
                  <a:gd name="T3" fmla="*/ 3 h 50"/>
                  <a:gd name="T4" fmla="*/ 28 w 152"/>
                  <a:gd name="T5" fmla="*/ 10 h 50"/>
                  <a:gd name="T6" fmla="*/ 44 w 152"/>
                  <a:gd name="T7" fmla="*/ 16 h 50"/>
                  <a:gd name="T8" fmla="*/ 62 w 152"/>
                  <a:gd name="T9" fmla="*/ 19 h 50"/>
                  <a:gd name="T10" fmla="*/ 81 w 152"/>
                  <a:gd name="T11" fmla="*/ 25 h 50"/>
                  <a:gd name="T12" fmla="*/ 118 w 152"/>
                  <a:gd name="T13" fmla="*/ 34 h 50"/>
                  <a:gd name="T14" fmla="*/ 149 w 152"/>
                  <a:gd name="T15" fmla="*/ 44 h 50"/>
                  <a:gd name="T16" fmla="*/ 152 w 152"/>
                  <a:gd name="T17" fmla="*/ 44 h 50"/>
                  <a:gd name="T18" fmla="*/ 152 w 152"/>
                  <a:gd name="T19" fmla="*/ 47 h 50"/>
                  <a:gd name="T20" fmla="*/ 152 w 152"/>
                  <a:gd name="T21" fmla="*/ 47 h 50"/>
                  <a:gd name="T22" fmla="*/ 145 w 152"/>
                  <a:gd name="T23" fmla="*/ 50 h 50"/>
                  <a:gd name="T24" fmla="*/ 118 w 152"/>
                  <a:gd name="T25" fmla="*/ 41 h 50"/>
                  <a:gd name="T26" fmla="*/ 99 w 152"/>
                  <a:gd name="T27" fmla="*/ 34 h 50"/>
                  <a:gd name="T28" fmla="*/ 81 w 152"/>
                  <a:gd name="T29" fmla="*/ 28 h 50"/>
                  <a:gd name="T30" fmla="*/ 3 w 152"/>
                  <a:gd name="T31" fmla="*/ 10 h 50"/>
                  <a:gd name="T32" fmla="*/ 0 w 152"/>
                  <a:gd name="T33" fmla="*/ 7 h 50"/>
                  <a:gd name="T34" fmla="*/ 0 w 152"/>
                  <a:gd name="T35" fmla="*/ 3 h 50"/>
                  <a:gd name="T36" fmla="*/ 3 w 152"/>
                  <a:gd name="T37" fmla="*/ 0 h 50"/>
                  <a:gd name="T38" fmla="*/ 6 w 152"/>
                  <a:gd name="T39" fmla="*/ 0 h 50"/>
                  <a:gd name="T40" fmla="*/ 6 w 152"/>
                  <a:gd name="T41" fmla="*/ 0 h 50"/>
                  <a:gd name="T42" fmla="*/ 6 w 152"/>
                  <a:gd name="T43" fmla="*/ 0 h 5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52"/>
                  <a:gd name="T67" fmla="*/ 0 h 50"/>
                  <a:gd name="T68" fmla="*/ 152 w 152"/>
                  <a:gd name="T69" fmla="*/ 50 h 5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52" h="50">
                    <a:moveTo>
                      <a:pt x="6" y="0"/>
                    </a:moveTo>
                    <a:lnTo>
                      <a:pt x="19" y="3"/>
                    </a:lnTo>
                    <a:lnTo>
                      <a:pt x="28" y="10"/>
                    </a:lnTo>
                    <a:lnTo>
                      <a:pt x="44" y="16"/>
                    </a:lnTo>
                    <a:lnTo>
                      <a:pt x="62" y="19"/>
                    </a:lnTo>
                    <a:lnTo>
                      <a:pt x="81" y="25"/>
                    </a:lnTo>
                    <a:lnTo>
                      <a:pt x="118" y="34"/>
                    </a:lnTo>
                    <a:lnTo>
                      <a:pt x="149" y="44"/>
                    </a:lnTo>
                    <a:lnTo>
                      <a:pt x="152" y="44"/>
                    </a:lnTo>
                    <a:lnTo>
                      <a:pt x="152" y="47"/>
                    </a:lnTo>
                    <a:lnTo>
                      <a:pt x="145" y="50"/>
                    </a:lnTo>
                    <a:lnTo>
                      <a:pt x="118" y="41"/>
                    </a:lnTo>
                    <a:lnTo>
                      <a:pt x="99" y="34"/>
                    </a:lnTo>
                    <a:lnTo>
                      <a:pt x="81" y="28"/>
                    </a:lnTo>
                    <a:lnTo>
                      <a:pt x="3" y="10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07" name="Freeform 268"/>
              <p:cNvSpPr>
                <a:spLocks/>
              </p:cNvSpPr>
              <p:nvPr/>
            </p:nvSpPr>
            <p:spPr bwMode="auto">
              <a:xfrm>
                <a:off x="2616" y="1515"/>
                <a:ext cx="80" cy="28"/>
              </a:xfrm>
              <a:custGeom>
                <a:avLst/>
                <a:gdLst>
                  <a:gd name="T0" fmla="*/ 3 w 80"/>
                  <a:gd name="T1" fmla="*/ 0 h 28"/>
                  <a:gd name="T2" fmla="*/ 34 w 80"/>
                  <a:gd name="T3" fmla="*/ 9 h 28"/>
                  <a:gd name="T4" fmla="*/ 40 w 80"/>
                  <a:gd name="T5" fmla="*/ 16 h 28"/>
                  <a:gd name="T6" fmla="*/ 49 w 80"/>
                  <a:gd name="T7" fmla="*/ 16 h 28"/>
                  <a:gd name="T8" fmla="*/ 64 w 80"/>
                  <a:gd name="T9" fmla="*/ 22 h 28"/>
                  <a:gd name="T10" fmla="*/ 80 w 80"/>
                  <a:gd name="T11" fmla="*/ 25 h 28"/>
                  <a:gd name="T12" fmla="*/ 80 w 80"/>
                  <a:gd name="T13" fmla="*/ 28 h 28"/>
                  <a:gd name="T14" fmla="*/ 80 w 80"/>
                  <a:gd name="T15" fmla="*/ 28 h 28"/>
                  <a:gd name="T16" fmla="*/ 49 w 80"/>
                  <a:gd name="T17" fmla="*/ 22 h 28"/>
                  <a:gd name="T18" fmla="*/ 30 w 80"/>
                  <a:gd name="T19" fmla="*/ 16 h 28"/>
                  <a:gd name="T20" fmla="*/ 15 w 80"/>
                  <a:gd name="T21" fmla="*/ 9 h 28"/>
                  <a:gd name="T22" fmla="*/ 3 w 80"/>
                  <a:gd name="T23" fmla="*/ 6 h 28"/>
                  <a:gd name="T24" fmla="*/ 0 w 80"/>
                  <a:gd name="T25" fmla="*/ 3 h 28"/>
                  <a:gd name="T26" fmla="*/ 3 w 80"/>
                  <a:gd name="T27" fmla="*/ 0 h 28"/>
                  <a:gd name="T28" fmla="*/ 3 w 80"/>
                  <a:gd name="T29" fmla="*/ 0 h 28"/>
                  <a:gd name="T30" fmla="*/ 3 w 80"/>
                  <a:gd name="T31" fmla="*/ 0 h 2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0"/>
                  <a:gd name="T49" fmla="*/ 0 h 28"/>
                  <a:gd name="T50" fmla="*/ 80 w 80"/>
                  <a:gd name="T51" fmla="*/ 28 h 2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0" h="28">
                    <a:moveTo>
                      <a:pt x="3" y="0"/>
                    </a:moveTo>
                    <a:lnTo>
                      <a:pt x="34" y="9"/>
                    </a:lnTo>
                    <a:lnTo>
                      <a:pt x="40" y="16"/>
                    </a:lnTo>
                    <a:lnTo>
                      <a:pt x="49" y="16"/>
                    </a:lnTo>
                    <a:lnTo>
                      <a:pt x="64" y="22"/>
                    </a:lnTo>
                    <a:lnTo>
                      <a:pt x="80" y="25"/>
                    </a:lnTo>
                    <a:lnTo>
                      <a:pt x="80" y="28"/>
                    </a:lnTo>
                    <a:lnTo>
                      <a:pt x="49" y="22"/>
                    </a:lnTo>
                    <a:lnTo>
                      <a:pt x="30" y="16"/>
                    </a:lnTo>
                    <a:lnTo>
                      <a:pt x="15" y="9"/>
                    </a:lnTo>
                    <a:lnTo>
                      <a:pt x="3" y="6"/>
                    </a:ln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08" name="Freeform 269"/>
              <p:cNvSpPr>
                <a:spLocks/>
              </p:cNvSpPr>
              <p:nvPr/>
            </p:nvSpPr>
            <p:spPr bwMode="auto">
              <a:xfrm>
                <a:off x="2616" y="1534"/>
                <a:ext cx="52" cy="24"/>
              </a:xfrm>
              <a:custGeom>
                <a:avLst/>
                <a:gdLst>
                  <a:gd name="T0" fmla="*/ 3 w 52"/>
                  <a:gd name="T1" fmla="*/ 0 h 24"/>
                  <a:gd name="T2" fmla="*/ 27 w 52"/>
                  <a:gd name="T3" fmla="*/ 6 h 24"/>
                  <a:gd name="T4" fmla="*/ 40 w 52"/>
                  <a:gd name="T5" fmla="*/ 12 h 24"/>
                  <a:gd name="T6" fmla="*/ 52 w 52"/>
                  <a:gd name="T7" fmla="*/ 21 h 24"/>
                  <a:gd name="T8" fmla="*/ 52 w 52"/>
                  <a:gd name="T9" fmla="*/ 24 h 24"/>
                  <a:gd name="T10" fmla="*/ 52 w 52"/>
                  <a:gd name="T11" fmla="*/ 24 h 24"/>
                  <a:gd name="T12" fmla="*/ 24 w 52"/>
                  <a:gd name="T13" fmla="*/ 12 h 24"/>
                  <a:gd name="T14" fmla="*/ 12 w 52"/>
                  <a:gd name="T15" fmla="*/ 6 h 24"/>
                  <a:gd name="T16" fmla="*/ 3 w 52"/>
                  <a:gd name="T17" fmla="*/ 3 h 24"/>
                  <a:gd name="T18" fmla="*/ 0 w 52"/>
                  <a:gd name="T19" fmla="*/ 0 h 24"/>
                  <a:gd name="T20" fmla="*/ 3 w 52"/>
                  <a:gd name="T21" fmla="*/ 0 h 24"/>
                  <a:gd name="T22" fmla="*/ 3 w 52"/>
                  <a:gd name="T23" fmla="*/ 0 h 24"/>
                  <a:gd name="T24" fmla="*/ 3 w 52"/>
                  <a:gd name="T25" fmla="*/ 0 h 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2"/>
                  <a:gd name="T40" fmla="*/ 0 h 24"/>
                  <a:gd name="T41" fmla="*/ 52 w 52"/>
                  <a:gd name="T42" fmla="*/ 24 h 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2" h="24">
                    <a:moveTo>
                      <a:pt x="3" y="0"/>
                    </a:moveTo>
                    <a:lnTo>
                      <a:pt x="27" y="6"/>
                    </a:lnTo>
                    <a:lnTo>
                      <a:pt x="40" y="12"/>
                    </a:lnTo>
                    <a:lnTo>
                      <a:pt x="52" y="21"/>
                    </a:lnTo>
                    <a:lnTo>
                      <a:pt x="52" y="24"/>
                    </a:lnTo>
                    <a:lnTo>
                      <a:pt x="24" y="12"/>
                    </a:lnTo>
                    <a:lnTo>
                      <a:pt x="12" y="6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09" name="Freeform 270"/>
              <p:cNvSpPr>
                <a:spLocks/>
              </p:cNvSpPr>
              <p:nvPr/>
            </p:nvSpPr>
            <p:spPr bwMode="auto">
              <a:xfrm>
                <a:off x="2616" y="1546"/>
                <a:ext cx="37" cy="22"/>
              </a:xfrm>
              <a:custGeom>
                <a:avLst/>
                <a:gdLst>
                  <a:gd name="T0" fmla="*/ 3 w 37"/>
                  <a:gd name="T1" fmla="*/ 0 h 22"/>
                  <a:gd name="T2" fmla="*/ 12 w 37"/>
                  <a:gd name="T3" fmla="*/ 6 h 22"/>
                  <a:gd name="T4" fmla="*/ 37 w 37"/>
                  <a:gd name="T5" fmla="*/ 19 h 22"/>
                  <a:gd name="T6" fmla="*/ 37 w 37"/>
                  <a:gd name="T7" fmla="*/ 22 h 22"/>
                  <a:gd name="T8" fmla="*/ 34 w 37"/>
                  <a:gd name="T9" fmla="*/ 22 h 22"/>
                  <a:gd name="T10" fmla="*/ 9 w 37"/>
                  <a:gd name="T11" fmla="*/ 9 h 22"/>
                  <a:gd name="T12" fmla="*/ 6 w 37"/>
                  <a:gd name="T13" fmla="*/ 6 h 22"/>
                  <a:gd name="T14" fmla="*/ 3 w 37"/>
                  <a:gd name="T15" fmla="*/ 3 h 22"/>
                  <a:gd name="T16" fmla="*/ 0 w 37"/>
                  <a:gd name="T17" fmla="*/ 3 h 22"/>
                  <a:gd name="T18" fmla="*/ 3 w 37"/>
                  <a:gd name="T19" fmla="*/ 0 h 22"/>
                  <a:gd name="T20" fmla="*/ 3 w 37"/>
                  <a:gd name="T21" fmla="*/ 0 h 22"/>
                  <a:gd name="T22" fmla="*/ 3 w 37"/>
                  <a:gd name="T23" fmla="*/ 0 h 2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7"/>
                  <a:gd name="T37" fmla="*/ 0 h 22"/>
                  <a:gd name="T38" fmla="*/ 37 w 37"/>
                  <a:gd name="T39" fmla="*/ 22 h 2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7" h="22">
                    <a:moveTo>
                      <a:pt x="3" y="0"/>
                    </a:moveTo>
                    <a:lnTo>
                      <a:pt x="12" y="6"/>
                    </a:lnTo>
                    <a:lnTo>
                      <a:pt x="37" y="19"/>
                    </a:lnTo>
                    <a:lnTo>
                      <a:pt x="37" y="22"/>
                    </a:lnTo>
                    <a:lnTo>
                      <a:pt x="34" y="22"/>
                    </a:lnTo>
                    <a:lnTo>
                      <a:pt x="9" y="9"/>
                    </a:lnTo>
                    <a:lnTo>
                      <a:pt x="6" y="6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10" name="Freeform 271"/>
              <p:cNvSpPr>
                <a:spLocks/>
              </p:cNvSpPr>
              <p:nvPr/>
            </p:nvSpPr>
            <p:spPr bwMode="auto">
              <a:xfrm>
                <a:off x="2643" y="1546"/>
                <a:ext cx="59" cy="28"/>
              </a:xfrm>
              <a:custGeom>
                <a:avLst/>
                <a:gdLst>
                  <a:gd name="T0" fmla="*/ 59 w 59"/>
                  <a:gd name="T1" fmla="*/ 3 h 28"/>
                  <a:gd name="T2" fmla="*/ 53 w 59"/>
                  <a:gd name="T3" fmla="*/ 9 h 28"/>
                  <a:gd name="T4" fmla="*/ 47 w 59"/>
                  <a:gd name="T5" fmla="*/ 12 h 28"/>
                  <a:gd name="T6" fmla="*/ 34 w 59"/>
                  <a:gd name="T7" fmla="*/ 19 h 28"/>
                  <a:gd name="T8" fmla="*/ 22 w 59"/>
                  <a:gd name="T9" fmla="*/ 22 h 28"/>
                  <a:gd name="T10" fmla="*/ 7 w 59"/>
                  <a:gd name="T11" fmla="*/ 28 h 28"/>
                  <a:gd name="T12" fmla="*/ 0 w 59"/>
                  <a:gd name="T13" fmla="*/ 25 h 28"/>
                  <a:gd name="T14" fmla="*/ 0 w 59"/>
                  <a:gd name="T15" fmla="*/ 22 h 28"/>
                  <a:gd name="T16" fmla="*/ 3 w 59"/>
                  <a:gd name="T17" fmla="*/ 19 h 28"/>
                  <a:gd name="T18" fmla="*/ 59 w 59"/>
                  <a:gd name="T19" fmla="*/ 0 h 28"/>
                  <a:gd name="T20" fmla="*/ 59 w 59"/>
                  <a:gd name="T21" fmla="*/ 3 h 28"/>
                  <a:gd name="T22" fmla="*/ 59 w 59"/>
                  <a:gd name="T23" fmla="*/ 3 h 28"/>
                  <a:gd name="T24" fmla="*/ 59 w 59"/>
                  <a:gd name="T25" fmla="*/ 3 h 28"/>
                  <a:gd name="T26" fmla="*/ 59 w 59"/>
                  <a:gd name="T27" fmla="*/ 3 h 2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9"/>
                  <a:gd name="T43" fmla="*/ 0 h 28"/>
                  <a:gd name="T44" fmla="*/ 59 w 59"/>
                  <a:gd name="T45" fmla="*/ 28 h 2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9" h="28">
                    <a:moveTo>
                      <a:pt x="59" y="3"/>
                    </a:moveTo>
                    <a:lnTo>
                      <a:pt x="53" y="9"/>
                    </a:lnTo>
                    <a:lnTo>
                      <a:pt x="47" y="12"/>
                    </a:lnTo>
                    <a:lnTo>
                      <a:pt x="34" y="19"/>
                    </a:lnTo>
                    <a:lnTo>
                      <a:pt x="22" y="22"/>
                    </a:lnTo>
                    <a:lnTo>
                      <a:pt x="7" y="28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3" y="19"/>
                    </a:lnTo>
                    <a:lnTo>
                      <a:pt x="59" y="0"/>
                    </a:lnTo>
                    <a:lnTo>
                      <a:pt x="59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11" name="Freeform 272"/>
              <p:cNvSpPr>
                <a:spLocks/>
              </p:cNvSpPr>
              <p:nvPr/>
            </p:nvSpPr>
            <p:spPr bwMode="auto">
              <a:xfrm>
                <a:off x="2622" y="1540"/>
                <a:ext cx="46" cy="25"/>
              </a:xfrm>
              <a:custGeom>
                <a:avLst/>
                <a:gdLst>
                  <a:gd name="T0" fmla="*/ 3 w 46"/>
                  <a:gd name="T1" fmla="*/ 15 h 25"/>
                  <a:gd name="T2" fmla="*/ 21 w 46"/>
                  <a:gd name="T3" fmla="*/ 9 h 25"/>
                  <a:gd name="T4" fmla="*/ 43 w 46"/>
                  <a:gd name="T5" fmla="*/ 0 h 25"/>
                  <a:gd name="T6" fmla="*/ 46 w 46"/>
                  <a:gd name="T7" fmla="*/ 3 h 25"/>
                  <a:gd name="T8" fmla="*/ 43 w 46"/>
                  <a:gd name="T9" fmla="*/ 6 h 25"/>
                  <a:gd name="T10" fmla="*/ 24 w 46"/>
                  <a:gd name="T11" fmla="*/ 12 h 25"/>
                  <a:gd name="T12" fmla="*/ 15 w 46"/>
                  <a:gd name="T13" fmla="*/ 18 h 25"/>
                  <a:gd name="T14" fmla="*/ 6 w 46"/>
                  <a:gd name="T15" fmla="*/ 25 h 25"/>
                  <a:gd name="T16" fmla="*/ 0 w 46"/>
                  <a:gd name="T17" fmla="*/ 22 h 25"/>
                  <a:gd name="T18" fmla="*/ 3 w 46"/>
                  <a:gd name="T19" fmla="*/ 15 h 25"/>
                  <a:gd name="T20" fmla="*/ 3 w 46"/>
                  <a:gd name="T21" fmla="*/ 15 h 25"/>
                  <a:gd name="T22" fmla="*/ 3 w 46"/>
                  <a:gd name="T23" fmla="*/ 15 h 2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6"/>
                  <a:gd name="T37" fmla="*/ 0 h 25"/>
                  <a:gd name="T38" fmla="*/ 46 w 46"/>
                  <a:gd name="T39" fmla="*/ 25 h 2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6" h="25">
                    <a:moveTo>
                      <a:pt x="3" y="15"/>
                    </a:moveTo>
                    <a:lnTo>
                      <a:pt x="21" y="9"/>
                    </a:lnTo>
                    <a:lnTo>
                      <a:pt x="43" y="0"/>
                    </a:lnTo>
                    <a:lnTo>
                      <a:pt x="46" y="3"/>
                    </a:lnTo>
                    <a:lnTo>
                      <a:pt x="43" y="6"/>
                    </a:lnTo>
                    <a:lnTo>
                      <a:pt x="24" y="12"/>
                    </a:lnTo>
                    <a:lnTo>
                      <a:pt x="15" y="18"/>
                    </a:lnTo>
                    <a:lnTo>
                      <a:pt x="6" y="25"/>
                    </a:lnTo>
                    <a:lnTo>
                      <a:pt x="0" y="22"/>
                    </a:lnTo>
                    <a:lnTo>
                      <a:pt x="3" y="15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12" name="Freeform 273"/>
              <p:cNvSpPr>
                <a:spLocks/>
              </p:cNvSpPr>
              <p:nvPr/>
            </p:nvSpPr>
            <p:spPr bwMode="auto">
              <a:xfrm>
                <a:off x="2622" y="1524"/>
                <a:ext cx="28" cy="16"/>
              </a:xfrm>
              <a:custGeom>
                <a:avLst/>
                <a:gdLst>
                  <a:gd name="T0" fmla="*/ 0 w 28"/>
                  <a:gd name="T1" fmla="*/ 7 h 16"/>
                  <a:gd name="T2" fmla="*/ 9 w 28"/>
                  <a:gd name="T3" fmla="*/ 4 h 16"/>
                  <a:gd name="T4" fmla="*/ 24 w 28"/>
                  <a:gd name="T5" fmla="*/ 0 h 16"/>
                  <a:gd name="T6" fmla="*/ 28 w 28"/>
                  <a:gd name="T7" fmla="*/ 4 h 16"/>
                  <a:gd name="T8" fmla="*/ 28 w 28"/>
                  <a:gd name="T9" fmla="*/ 4 h 16"/>
                  <a:gd name="T10" fmla="*/ 18 w 28"/>
                  <a:gd name="T11" fmla="*/ 10 h 16"/>
                  <a:gd name="T12" fmla="*/ 12 w 28"/>
                  <a:gd name="T13" fmla="*/ 13 h 16"/>
                  <a:gd name="T14" fmla="*/ 3 w 28"/>
                  <a:gd name="T15" fmla="*/ 16 h 16"/>
                  <a:gd name="T16" fmla="*/ 0 w 28"/>
                  <a:gd name="T17" fmla="*/ 13 h 16"/>
                  <a:gd name="T18" fmla="*/ 0 w 28"/>
                  <a:gd name="T19" fmla="*/ 7 h 16"/>
                  <a:gd name="T20" fmla="*/ 0 w 28"/>
                  <a:gd name="T21" fmla="*/ 7 h 16"/>
                  <a:gd name="T22" fmla="*/ 0 w 28"/>
                  <a:gd name="T23" fmla="*/ 7 h 1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"/>
                  <a:gd name="T37" fmla="*/ 0 h 16"/>
                  <a:gd name="T38" fmla="*/ 28 w 28"/>
                  <a:gd name="T39" fmla="*/ 16 h 1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" h="16">
                    <a:moveTo>
                      <a:pt x="0" y="7"/>
                    </a:moveTo>
                    <a:lnTo>
                      <a:pt x="9" y="4"/>
                    </a:lnTo>
                    <a:lnTo>
                      <a:pt x="24" y="0"/>
                    </a:lnTo>
                    <a:lnTo>
                      <a:pt x="28" y="4"/>
                    </a:lnTo>
                    <a:lnTo>
                      <a:pt x="18" y="10"/>
                    </a:lnTo>
                    <a:lnTo>
                      <a:pt x="12" y="13"/>
                    </a:lnTo>
                    <a:lnTo>
                      <a:pt x="3" y="16"/>
                    </a:lnTo>
                    <a:lnTo>
                      <a:pt x="0" y="13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13" name="Freeform 274"/>
              <p:cNvSpPr>
                <a:spLocks/>
              </p:cNvSpPr>
              <p:nvPr/>
            </p:nvSpPr>
            <p:spPr bwMode="auto">
              <a:xfrm>
                <a:off x="2622" y="1506"/>
                <a:ext cx="108" cy="37"/>
              </a:xfrm>
              <a:custGeom>
                <a:avLst/>
                <a:gdLst>
                  <a:gd name="T0" fmla="*/ 3 w 108"/>
                  <a:gd name="T1" fmla="*/ 0 h 37"/>
                  <a:gd name="T2" fmla="*/ 31 w 108"/>
                  <a:gd name="T3" fmla="*/ 12 h 37"/>
                  <a:gd name="T4" fmla="*/ 52 w 108"/>
                  <a:gd name="T5" fmla="*/ 18 h 37"/>
                  <a:gd name="T6" fmla="*/ 68 w 108"/>
                  <a:gd name="T7" fmla="*/ 22 h 37"/>
                  <a:gd name="T8" fmla="*/ 105 w 108"/>
                  <a:gd name="T9" fmla="*/ 31 h 37"/>
                  <a:gd name="T10" fmla="*/ 108 w 108"/>
                  <a:gd name="T11" fmla="*/ 34 h 37"/>
                  <a:gd name="T12" fmla="*/ 105 w 108"/>
                  <a:gd name="T13" fmla="*/ 37 h 37"/>
                  <a:gd name="T14" fmla="*/ 102 w 108"/>
                  <a:gd name="T15" fmla="*/ 37 h 37"/>
                  <a:gd name="T16" fmla="*/ 83 w 108"/>
                  <a:gd name="T17" fmla="*/ 31 h 37"/>
                  <a:gd name="T18" fmla="*/ 68 w 108"/>
                  <a:gd name="T19" fmla="*/ 28 h 37"/>
                  <a:gd name="T20" fmla="*/ 31 w 108"/>
                  <a:gd name="T21" fmla="*/ 15 h 37"/>
                  <a:gd name="T22" fmla="*/ 15 w 108"/>
                  <a:gd name="T23" fmla="*/ 9 h 37"/>
                  <a:gd name="T24" fmla="*/ 0 w 108"/>
                  <a:gd name="T25" fmla="*/ 6 h 37"/>
                  <a:gd name="T26" fmla="*/ 0 w 108"/>
                  <a:gd name="T27" fmla="*/ 3 h 37"/>
                  <a:gd name="T28" fmla="*/ 3 w 108"/>
                  <a:gd name="T29" fmla="*/ 0 h 37"/>
                  <a:gd name="T30" fmla="*/ 3 w 108"/>
                  <a:gd name="T31" fmla="*/ 0 h 37"/>
                  <a:gd name="T32" fmla="*/ 3 w 108"/>
                  <a:gd name="T33" fmla="*/ 0 h 3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8"/>
                  <a:gd name="T52" fmla="*/ 0 h 37"/>
                  <a:gd name="T53" fmla="*/ 108 w 108"/>
                  <a:gd name="T54" fmla="*/ 37 h 3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8" h="37">
                    <a:moveTo>
                      <a:pt x="3" y="0"/>
                    </a:moveTo>
                    <a:lnTo>
                      <a:pt x="31" y="12"/>
                    </a:lnTo>
                    <a:lnTo>
                      <a:pt x="52" y="18"/>
                    </a:lnTo>
                    <a:lnTo>
                      <a:pt x="68" y="22"/>
                    </a:lnTo>
                    <a:lnTo>
                      <a:pt x="105" y="31"/>
                    </a:lnTo>
                    <a:lnTo>
                      <a:pt x="108" y="34"/>
                    </a:lnTo>
                    <a:lnTo>
                      <a:pt x="105" y="37"/>
                    </a:lnTo>
                    <a:lnTo>
                      <a:pt x="102" y="37"/>
                    </a:lnTo>
                    <a:lnTo>
                      <a:pt x="83" y="31"/>
                    </a:lnTo>
                    <a:lnTo>
                      <a:pt x="68" y="28"/>
                    </a:lnTo>
                    <a:lnTo>
                      <a:pt x="31" y="15"/>
                    </a:lnTo>
                    <a:lnTo>
                      <a:pt x="15" y="9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14" name="Freeform 275"/>
              <p:cNvSpPr>
                <a:spLocks/>
              </p:cNvSpPr>
              <p:nvPr/>
            </p:nvSpPr>
            <p:spPr bwMode="auto">
              <a:xfrm>
                <a:off x="2758" y="1036"/>
                <a:ext cx="21" cy="99"/>
              </a:xfrm>
              <a:custGeom>
                <a:avLst/>
                <a:gdLst>
                  <a:gd name="T0" fmla="*/ 6 w 21"/>
                  <a:gd name="T1" fmla="*/ 0 h 99"/>
                  <a:gd name="T2" fmla="*/ 12 w 21"/>
                  <a:gd name="T3" fmla="*/ 10 h 99"/>
                  <a:gd name="T4" fmla="*/ 12 w 21"/>
                  <a:gd name="T5" fmla="*/ 19 h 99"/>
                  <a:gd name="T6" fmla="*/ 9 w 21"/>
                  <a:gd name="T7" fmla="*/ 25 h 99"/>
                  <a:gd name="T8" fmla="*/ 12 w 21"/>
                  <a:gd name="T9" fmla="*/ 37 h 99"/>
                  <a:gd name="T10" fmla="*/ 15 w 21"/>
                  <a:gd name="T11" fmla="*/ 47 h 99"/>
                  <a:gd name="T12" fmla="*/ 21 w 21"/>
                  <a:gd name="T13" fmla="*/ 56 h 99"/>
                  <a:gd name="T14" fmla="*/ 21 w 21"/>
                  <a:gd name="T15" fmla="*/ 77 h 99"/>
                  <a:gd name="T16" fmla="*/ 18 w 21"/>
                  <a:gd name="T17" fmla="*/ 96 h 99"/>
                  <a:gd name="T18" fmla="*/ 15 w 21"/>
                  <a:gd name="T19" fmla="*/ 99 h 99"/>
                  <a:gd name="T20" fmla="*/ 12 w 21"/>
                  <a:gd name="T21" fmla="*/ 96 h 99"/>
                  <a:gd name="T22" fmla="*/ 12 w 21"/>
                  <a:gd name="T23" fmla="*/ 77 h 99"/>
                  <a:gd name="T24" fmla="*/ 9 w 21"/>
                  <a:gd name="T25" fmla="*/ 62 h 99"/>
                  <a:gd name="T26" fmla="*/ 0 w 21"/>
                  <a:gd name="T27" fmla="*/ 37 h 99"/>
                  <a:gd name="T28" fmla="*/ 0 w 21"/>
                  <a:gd name="T29" fmla="*/ 28 h 99"/>
                  <a:gd name="T30" fmla="*/ 3 w 21"/>
                  <a:gd name="T31" fmla="*/ 19 h 99"/>
                  <a:gd name="T32" fmla="*/ 6 w 21"/>
                  <a:gd name="T33" fmla="*/ 13 h 99"/>
                  <a:gd name="T34" fmla="*/ 3 w 21"/>
                  <a:gd name="T35" fmla="*/ 3 h 99"/>
                  <a:gd name="T36" fmla="*/ 3 w 21"/>
                  <a:gd name="T37" fmla="*/ 0 h 99"/>
                  <a:gd name="T38" fmla="*/ 6 w 21"/>
                  <a:gd name="T39" fmla="*/ 0 h 99"/>
                  <a:gd name="T40" fmla="*/ 6 w 21"/>
                  <a:gd name="T41" fmla="*/ 0 h 99"/>
                  <a:gd name="T42" fmla="*/ 6 w 21"/>
                  <a:gd name="T43" fmla="*/ 0 h 9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1"/>
                  <a:gd name="T67" fmla="*/ 0 h 99"/>
                  <a:gd name="T68" fmla="*/ 21 w 21"/>
                  <a:gd name="T69" fmla="*/ 99 h 9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1" h="99">
                    <a:moveTo>
                      <a:pt x="6" y="0"/>
                    </a:moveTo>
                    <a:lnTo>
                      <a:pt x="12" y="10"/>
                    </a:lnTo>
                    <a:lnTo>
                      <a:pt x="12" y="19"/>
                    </a:lnTo>
                    <a:lnTo>
                      <a:pt x="9" y="25"/>
                    </a:lnTo>
                    <a:lnTo>
                      <a:pt x="12" y="37"/>
                    </a:lnTo>
                    <a:lnTo>
                      <a:pt x="15" y="47"/>
                    </a:lnTo>
                    <a:lnTo>
                      <a:pt x="21" y="56"/>
                    </a:lnTo>
                    <a:lnTo>
                      <a:pt x="21" y="77"/>
                    </a:lnTo>
                    <a:lnTo>
                      <a:pt x="18" y="96"/>
                    </a:lnTo>
                    <a:lnTo>
                      <a:pt x="15" y="99"/>
                    </a:lnTo>
                    <a:lnTo>
                      <a:pt x="12" y="96"/>
                    </a:lnTo>
                    <a:lnTo>
                      <a:pt x="12" y="77"/>
                    </a:lnTo>
                    <a:lnTo>
                      <a:pt x="9" y="62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3" y="19"/>
                    </a:lnTo>
                    <a:lnTo>
                      <a:pt x="6" y="13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15" name="Freeform 276"/>
              <p:cNvSpPr>
                <a:spLocks/>
              </p:cNvSpPr>
              <p:nvPr/>
            </p:nvSpPr>
            <p:spPr bwMode="auto">
              <a:xfrm>
                <a:off x="2795" y="1098"/>
                <a:ext cx="24" cy="28"/>
              </a:xfrm>
              <a:custGeom>
                <a:avLst/>
                <a:gdLst>
                  <a:gd name="T0" fmla="*/ 21 w 24"/>
                  <a:gd name="T1" fmla="*/ 6 h 28"/>
                  <a:gd name="T2" fmla="*/ 21 w 24"/>
                  <a:gd name="T3" fmla="*/ 9 h 28"/>
                  <a:gd name="T4" fmla="*/ 21 w 24"/>
                  <a:gd name="T5" fmla="*/ 12 h 28"/>
                  <a:gd name="T6" fmla="*/ 15 w 24"/>
                  <a:gd name="T7" fmla="*/ 19 h 28"/>
                  <a:gd name="T8" fmla="*/ 12 w 24"/>
                  <a:gd name="T9" fmla="*/ 22 h 28"/>
                  <a:gd name="T10" fmla="*/ 12 w 24"/>
                  <a:gd name="T11" fmla="*/ 25 h 28"/>
                  <a:gd name="T12" fmla="*/ 3 w 24"/>
                  <a:gd name="T13" fmla="*/ 28 h 28"/>
                  <a:gd name="T14" fmla="*/ 0 w 24"/>
                  <a:gd name="T15" fmla="*/ 25 h 28"/>
                  <a:gd name="T16" fmla="*/ 0 w 24"/>
                  <a:gd name="T17" fmla="*/ 22 h 28"/>
                  <a:gd name="T18" fmla="*/ 6 w 24"/>
                  <a:gd name="T19" fmla="*/ 15 h 28"/>
                  <a:gd name="T20" fmla="*/ 9 w 24"/>
                  <a:gd name="T21" fmla="*/ 6 h 28"/>
                  <a:gd name="T22" fmla="*/ 21 w 24"/>
                  <a:gd name="T23" fmla="*/ 0 h 28"/>
                  <a:gd name="T24" fmla="*/ 24 w 24"/>
                  <a:gd name="T25" fmla="*/ 0 h 28"/>
                  <a:gd name="T26" fmla="*/ 21 w 24"/>
                  <a:gd name="T27" fmla="*/ 6 h 28"/>
                  <a:gd name="T28" fmla="*/ 21 w 24"/>
                  <a:gd name="T29" fmla="*/ 6 h 28"/>
                  <a:gd name="T30" fmla="*/ 21 w 24"/>
                  <a:gd name="T31" fmla="*/ 6 h 2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"/>
                  <a:gd name="T49" fmla="*/ 0 h 28"/>
                  <a:gd name="T50" fmla="*/ 24 w 24"/>
                  <a:gd name="T51" fmla="*/ 28 h 2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" h="28">
                    <a:moveTo>
                      <a:pt x="21" y="6"/>
                    </a:moveTo>
                    <a:lnTo>
                      <a:pt x="21" y="9"/>
                    </a:lnTo>
                    <a:lnTo>
                      <a:pt x="21" y="12"/>
                    </a:lnTo>
                    <a:lnTo>
                      <a:pt x="15" y="19"/>
                    </a:lnTo>
                    <a:lnTo>
                      <a:pt x="12" y="22"/>
                    </a:lnTo>
                    <a:lnTo>
                      <a:pt x="12" y="25"/>
                    </a:lnTo>
                    <a:lnTo>
                      <a:pt x="3" y="28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6" y="15"/>
                    </a:lnTo>
                    <a:lnTo>
                      <a:pt x="9" y="6"/>
                    </a:lnTo>
                    <a:lnTo>
                      <a:pt x="21" y="0"/>
                    </a:lnTo>
                    <a:lnTo>
                      <a:pt x="24" y="0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16" name="Freeform 277"/>
              <p:cNvSpPr>
                <a:spLocks/>
              </p:cNvSpPr>
              <p:nvPr/>
            </p:nvSpPr>
            <p:spPr bwMode="auto">
              <a:xfrm>
                <a:off x="2792" y="1070"/>
                <a:ext cx="9" cy="37"/>
              </a:xfrm>
              <a:custGeom>
                <a:avLst/>
                <a:gdLst>
                  <a:gd name="T0" fmla="*/ 6 w 9"/>
                  <a:gd name="T1" fmla="*/ 0 h 37"/>
                  <a:gd name="T2" fmla="*/ 6 w 9"/>
                  <a:gd name="T3" fmla="*/ 6 h 37"/>
                  <a:gd name="T4" fmla="*/ 9 w 9"/>
                  <a:gd name="T5" fmla="*/ 16 h 37"/>
                  <a:gd name="T6" fmla="*/ 6 w 9"/>
                  <a:gd name="T7" fmla="*/ 28 h 37"/>
                  <a:gd name="T8" fmla="*/ 6 w 9"/>
                  <a:gd name="T9" fmla="*/ 37 h 37"/>
                  <a:gd name="T10" fmla="*/ 0 w 9"/>
                  <a:gd name="T11" fmla="*/ 37 h 37"/>
                  <a:gd name="T12" fmla="*/ 0 w 9"/>
                  <a:gd name="T13" fmla="*/ 16 h 37"/>
                  <a:gd name="T14" fmla="*/ 3 w 9"/>
                  <a:gd name="T15" fmla="*/ 0 h 37"/>
                  <a:gd name="T16" fmla="*/ 6 w 9"/>
                  <a:gd name="T17" fmla="*/ 0 h 37"/>
                  <a:gd name="T18" fmla="*/ 6 w 9"/>
                  <a:gd name="T19" fmla="*/ 0 h 37"/>
                  <a:gd name="T20" fmla="*/ 6 w 9"/>
                  <a:gd name="T21" fmla="*/ 0 h 3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"/>
                  <a:gd name="T34" fmla="*/ 0 h 37"/>
                  <a:gd name="T35" fmla="*/ 9 w 9"/>
                  <a:gd name="T36" fmla="*/ 37 h 3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" h="37">
                    <a:moveTo>
                      <a:pt x="6" y="0"/>
                    </a:moveTo>
                    <a:lnTo>
                      <a:pt x="6" y="6"/>
                    </a:lnTo>
                    <a:lnTo>
                      <a:pt x="9" y="16"/>
                    </a:lnTo>
                    <a:lnTo>
                      <a:pt x="6" y="28"/>
                    </a:lnTo>
                    <a:lnTo>
                      <a:pt x="6" y="37"/>
                    </a:lnTo>
                    <a:lnTo>
                      <a:pt x="0" y="37"/>
                    </a:lnTo>
                    <a:lnTo>
                      <a:pt x="0" y="16"/>
                    </a:lnTo>
                    <a:lnTo>
                      <a:pt x="3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17" name="Freeform 278"/>
              <p:cNvSpPr>
                <a:spLocks/>
              </p:cNvSpPr>
              <p:nvPr/>
            </p:nvSpPr>
            <p:spPr bwMode="auto">
              <a:xfrm>
                <a:off x="2869" y="1064"/>
                <a:ext cx="28" cy="59"/>
              </a:xfrm>
              <a:custGeom>
                <a:avLst/>
                <a:gdLst>
                  <a:gd name="T0" fmla="*/ 28 w 28"/>
                  <a:gd name="T1" fmla="*/ 3 h 59"/>
                  <a:gd name="T2" fmla="*/ 22 w 28"/>
                  <a:gd name="T3" fmla="*/ 19 h 59"/>
                  <a:gd name="T4" fmla="*/ 18 w 28"/>
                  <a:gd name="T5" fmla="*/ 34 h 59"/>
                  <a:gd name="T6" fmla="*/ 12 w 28"/>
                  <a:gd name="T7" fmla="*/ 46 h 59"/>
                  <a:gd name="T8" fmla="*/ 3 w 28"/>
                  <a:gd name="T9" fmla="*/ 59 h 59"/>
                  <a:gd name="T10" fmla="*/ 0 w 28"/>
                  <a:gd name="T11" fmla="*/ 59 h 59"/>
                  <a:gd name="T12" fmla="*/ 0 w 28"/>
                  <a:gd name="T13" fmla="*/ 56 h 59"/>
                  <a:gd name="T14" fmla="*/ 3 w 28"/>
                  <a:gd name="T15" fmla="*/ 43 h 59"/>
                  <a:gd name="T16" fmla="*/ 6 w 28"/>
                  <a:gd name="T17" fmla="*/ 31 h 59"/>
                  <a:gd name="T18" fmla="*/ 12 w 28"/>
                  <a:gd name="T19" fmla="*/ 22 h 59"/>
                  <a:gd name="T20" fmla="*/ 15 w 28"/>
                  <a:gd name="T21" fmla="*/ 15 h 59"/>
                  <a:gd name="T22" fmla="*/ 18 w 28"/>
                  <a:gd name="T23" fmla="*/ 6 h 59"/>
                  <a:gd name="T24" fmla="*/ 25 w 28"/>
                  <a:gd name="T25" fmla="*/ 0 h 59"/>
                  <a:gd name="T26" fmla="*/ 28 w 28"/>
                  <a:gd name="T27" fmla="*/ 0 h 59"/>
                  <a:gd name="T28" fmla="*/ 28 w 28"/>
                  <a:gd name="T29" fmla="*/ 3 h 59"/>
                  <a:gd name="T30" fmla="*/ 28 w 28"/>
                  <a:gd name="T31" fmla="*/ 3 h 59"/>
                  <a:gd name="T32" fmla="*/ 28 w 28"/>
                  <a:gd name="T33" fmla="*/ 3 h 5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8"/>
                  <a:gd name="T52" fmla="*/ 0 h 59"/>
                  <a:gd name="T53" fmla="*/ 28 w 28"/>
                  <a:gd name="T54" fmla="*/ 59 h 5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8" h="59">
                    <a:moveTo>
                      <a:pt x="28" y="3"/>
                    </a:moveTo>
                    <a:lnTo>
                      <a:pt x="22" y="19"/>
                    </a:lnTo>
                    <a:lnTo>
                      <a:pt x="18" y="34"/>
                    </a:lnTo>
                    <a:lnTo>
                      <a:pt x="12" y="46"/>
                    </a:lnTo>
                    <a:lnTo>
                      <a:pt x="3" y="59"/>
                    </a:lnTo>
                    <a:lnTo>
                      <a:pt x="0" y="59"/>
                    </a:lnTo>
                    <a:lnTo>
                      <a:pt x="0" y="56"/>
                    </a:lnTo>
                    <a:lnTo>
                      <a:pt x="3" y="43"/>
                    </a:lnTo>
                    <a:lnTo>
                      <a:pt x="6" y="31"/>
                    </a:lnTo>
                    <a:lnTo>
                      <a:pt x="12" y="22"/>
                    </a:lnTo>
                    <a:lnTo>
                      <a:pt x="15" y="15"/>
                    </a:lnTo>
                    <a:lnTo>
                      <a:pt x="18" y="6"/>
                    </a:lnTo>
                    <a:lnTo>
                      <a:pt x="25" y="0"/>
                    </a:lnTo>
                    <a:lnTo>
                      <a:pt x="28" y="0"/>
                    </a:lnTo>
                    <a:lnTo>
                      <a:pt x="28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18" name="Freeform 279"/>
              <p:cNvSpPr>
                <a:spLocks/>
              </p:cNvSpPr>
              <p:nvPr/>
            </p:nvSpPr>
            <p:spPr bwMode="auto">
              <a:xfrm>
                <a:off x="2350" y="1209"/>
                <a:ext cx="31" cy="10"/>
              </a:xfrm>
              <a:custGeom>
                <a:avLst/>
                <a:gdLst>
                  <a:gd name="T0" fmla="*/ 3 w 31"/>
                  <a:gd name="T1" fmla="*/ 0 h 10"/>
                  <a:gd name="T2" fmla="*/ 18 w 31"/>
                  <a:gd name="T3" fmla="*/ 0 h 10"/>
                  <a:gd name="T4" fmla="*/ 28 w 31"/>
                  <a:gd name="T5" fmla="*/ 0 h 10"/>
                  <a:gd name="T6" fmla="*/ 31 w 31"/>
                  <a:gd name="T7" fmla="*/ 3 h 10"/>
                  <a:gd name="T8" fmla="*/ 28 w 31"/>
                  <a:gd name="T9" fmla="*/ 3 h 10"/>
                  <a:gd name="T10" fmla="*/ 15 w 31"/>
                  <a:gd name="T11" fmla="*/ 10 h 10"/>
                  <a:gd name="T12" fmla="*/ 9 w 31"/>
                  <a:gd name="T13" fmla="*/ 6 h 10"/>
                  <a:gd name="T14" fmla="*/ 3 w 31"/>
                  <a:gd name="T15" fmla="*/ 3 h 10"/>
                  <a:gd name="T16" fmla="*/ 0 w 31"/>
                  <a:gd name="T17" fmla="*/ 0 h 10"/>
                  <a:gd name="T18" fmla="*/ 3 w 31"/>
                  <a:gd name="T19" fmla="*/ 0 h 10"/>
                  <a:gd name="T20" fmla="*/ 3 w 31"/>
                  <a:gd name="T21" fmla="*/ 0 h 10"/>
                  <a:gd name="T22" fmla="*/ 3 w 31"/>
                  <a:gd name="T23" fmla="*/ 0 h 1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1"/>
                  <a:gd name="T37" fmla="*/ 0 h 10"/>
                  <a:gd name="T38" fmla="*/ 31 w 31"/>
                  <a:gd name="T39" fmla="*/ 10 h 1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1" h="10">
                    <a:moveTo>
                      <a:pt x="3" y="0"/>
                    </a:moveTo>
                    <a:lnTo>
                      <a:pt x="18" y="0"/>
                    </a:lnTo>
                    <a:lnTo>
                      <a:pt x="28" y="0"/>
                    </a:lnTo>
                    <a:lnTo>
                      <a:pt x="31" y="3"/>
                    </a:lnTo>
                    <a:lnTo>
                      <a:pt x="28" y="3"/>
                    </a:lnTo>
                    <a:lnTo>
                      <a:pt x="15" y="10"/>
                    </a:lnTo>
                    <a:lnTo>
                      <a:pt x="9" y="6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19" name="Freeform 280"/>
              <p:cNvSpPr>
                <a:spLocks/>
              </p:cNvSpPr>
              <p:nvPr/>
            </p:nvSpPr>
            <p:spPr bwMode="auto">
              <a:xfrm>
                <a:off x="2347" y="1200"/>
                <a:ext cx="31" cy="12"/>
              </a:xfrm>
              <a:custGeom>
                <a:avLst/>
                <a:gdLst>
                  <a:gd name="T0" fmla="*/ 0 w 31"/>
                  <a:gd name="T1" fmla="*/ 9 h 12"/>
                  <a:gd name="T2" fmla="*/ 15 w 31"/>
                  <a:gd name="T3" fmla="*/ 0 h 12"/>
                  <a:gd name="T4" fmla="*/ 31 w 31"/>
                  <a:gd name="T5" fmla="*/ 0 h 12"/>
                  <a:gd name="T6" fmla="*/ 31 w 31"/>
                  <a:gd name="T7" fmla="*/ 0 h 12"/>
                  <a:gd name="T8" fmla="*/ 31 w 31"/>
                  <a:gd name="T9" fmla="*/ 3 h 12"/>
                  <a:gd name="T10" fmla="*/ 18 w 31"/>
                  <a:gd name="T11" fmla="*/ 6 h 12"/>
                  <a:gd name="T12" fmla="*/ 0 w 31"/>
                  <a:gd name="T13" fmla="*/ 12 h 12"/>
                  <a:gd name="T14" fmla="*/ 0 w 31"/>
                  <a:gd name="T15" fmla="*/ 9 h 12"/>
                  <a:gd name="T16" fmla="*/ 0 w 31"/>
                  <a:gd name="T17" fmla="*/ 9 h 12"/>
                  <a:gd name="T18" fmla="*/ 0 w 31"/>
                  <a:gd name="T19" fmla="*/ 9 h 1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1"/>
                  <a:gd name="T31" fmla="*/ 0 h 12"/>
                  <a:gd name="T32" fmla="*/ 31 w 31"/>
                  <a:gd name="T33" fmla="*/ 12 h 1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1" h="12">
                    <a:moveTo>
                      <a:pt x="0" y="9"/>
                    </a:moveTo>
                    <a:lnTo>
                      <a:pt x="15" y="0"/>
                    </a:lnTo>
                    <a:lnTo>
                      <a:pt x="31" y="0"/>
                    </a:lnTo>
                    <a:lnTo>
                      <a:pt x="31" y="3"/>
                    </a:lnTo>
                    <a:lnTo>
                      <a:pt x="18" y="6"/>
                    </a:lnTo>
                    <a:lnTo>
                      <a:pt x="0" y="12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20" name="Freeform 281"/>
              <p:cNvSpPr>
                <a:spLocks/>
              </p:cNvSpPr>
              <p:nvPr/>
            </p:nvSpPr>
            <p:spPr bwMode="auto">
              <a:xfrm>
                <a:off x="2804" y="984"/>
                <a:ext cx="9" cy="9"/>
              </a:xfrm>
              <a:custGeom>
                <a:avLst/>
                <a:gdLst>
                  <a:gd name="T0" fmla="*/ 6 w 9"/>
                  <a:gd name="T1" fmla="*/ 0 h 9"/>
                  <a:gd name="T2" fmla="*/ 6 w 9"/>
                  <a:gd name="T3" fmla="*/ 3 h 9"/>
                  <a:gd name="T4" fmla="*/ 9 w 9"/>
                  <a:gd name="T5" fmla="*/ 6 h 9"/>
                  <a:gd name="T6" fmla="*/ 9 w 9"/>
                  <a:gd name="T7" fmla="*/ 9 h 9"/>
                  <a:gd name="T8" fmla="*/ 6 w 9"/>
                  <a:gd name="T9" fmla="*/ 9 h 9"/>
                  <a:gd name="T10" fmla="*/ 0 w 9"/>
                  <a:gd name="T11" fmla="*/ 3 h 9"/>
                  <a:gd name="T12" fmla="*/ 3 w 9"/>
                  <a:gd name="T13" fmla="*/ 0 h 9"/>
                  <a:gd name="T14" fmla="*/ 6 w 9"/>
                  <a:gd name="T15" fmla="*/ 0 h 9"/>
                  <a:gd name="T16" fmla="*/ 6 w 9"/>
                  <a:gd name="T17" fmla="*/ 0 h 9"/>
                  <a:gd name="T18" fmla="*/ 6 w 9"/>
                  <a:gd name="T19" fmla="*/ 0 h 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"/>
                  <a:gd name="T31" fmla="*/ 0 h 9"/>
                  <a:gd name="T32" fmla="*/ 9 w 9"/>
                  <a:gd name="T33" fmla="*/ 9 h 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" h="9">
                    <a:moveTo>
                      <a:pt x="6" y="0"/>
                    </a:moveTo>
                    <a:lnTo>
                      <a:pt x="6" y="3"/>
                    </a:lnTo>
                    <a:lnTo>
                      <a:pt x="9" y="6"/>
                    </a:lnTo>
                    <a:lnTo>
                      <a:pt x="9" y="9"/>
                    </a:lnTo>
                    <a:lnTo>
                      <a:pt x="6" y="9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21" name="Freeform 282"/>
              <p:cNvSpPr>
                <a:spLocks/>
              </p:cNvSpPr>
              <p:nvPr/>
            </p:nvSpPr>
            <p:spPr bwMode="auto">
              <a:xfrm>
                <a:off x="2819" y="984"/>
                <a:ext cx="7" cy="12"/>
              </a:xfrm>
              <a:custGeom>
                <a:avLst/>
                <a:gdLst>
                  <a:gd name="T0" fmla="*/ 4 w 7"/>
                  <a:gd name="T1" fmla="*/ 3 h 12"/>
                  <a:gd name="T2" fmla="*/ 7 w 7"/>
                  <a:gd name="T3" fmla="*/ 6 h 12"/>
                  <a:gd name="T4" fmla="*/ 4 w 7"/>
                  <a:gd name="T5" fmla="*/ 9 h 12"/>
                  <a:gd name="T6" fmla="*/ 4 w 7"/>
                  <a:gd name="T7" fmla="*/ 12 h 12"/>
                  <a:gd name="T8" fmla="*/ 0 w 7"/>
                  <a:gd name="T9" fmla="*/ 9 h 12"/>
                  <a:gd name="T10" fmla="*/ 0 w 7"/>
                  <a:gd name="T11" fmla="*/ 6 h 12"/>
                  <a:gd name="T12" fmla="*/ 0 w 7"/>
                  <a:gd name="T13" fmla="*/ 3 h 12"/>
                  <a:gd name="T14" fmla="*/ 4 w 7"/>
                  <a:gd name="T15" fmla="*/ 0 h 12"/>
                  <a:gd name="T16" fmla="*/ 4 w 7"/>
                  <a:gd name="T17" fmla="*/ 3 h 12"/>
                  <a:gd name="T18" fmla="*/ 4 w 7"/>
                  <a:gd name="T19" fmla="*/ 3 h 12"/>
                  <a:gd name="T20" fmla="*/ 4 w 7"/>
                  <a:gd name="T21" fmla="*/ 3 h 1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"/>
                  <a:gd name="T34" fmla="*/ 0 h 12"/>
                  <a:gd name="T35" fmla="*/ 7 w 7"/>
                  <a:gd name="T36" fmla="*/ 12 h 1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" h="12">
                    <a:moveTo>
                      <a:pt x="4" y="3"/>
                    </a:moveTo>
                    <a:lnTo>
                      <a:pt x="7" y="6"/>
                    </a:lnTo>
                    <a:lnTo>
                      <a:pt x="4" y="9"/>
                    </a:lnTo>
                    <a:lnTo>
                      <a:pt x="4" y="12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4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22" name="Freeform 283"/>
              <p:cNvSpPr>
                <a:spLocks/>
              </p:cNvSpPr>
              <p:nvPr/>
            </p:nvSpPr>
            <p:spPr bwMode="auto">
              <a:xfrm>
                <a:off x="2545" y="965"/>
                <a:ext cx="33" cy="13"/>
              </a:xfrm>
              <a:custGeom>
                <a:avLst/>
                <a:gdLst>
                  <a:gd name="T0" fmla="*/ 0 w 33"/>
                  <a:gd name="T1" fmla="*/ 9 h 13"/>
                  <a:gd name="T2" fmla="*/ 12 w 33"/>
                  <a:gd name="T3" fmla="*/ 6 h 13"/>
                  <a:gd name="T4" fmla="*/ 24 w 33"/>
                  <a:gd name="T5" fmla="*/ 6 h 13"/>
                  <a:gd name="T6" fmla="*/ 30 w 33"/>
                  <a:gd name="T7" fmla="*/ 0 h 13"/>
                  <a:gd name="T8" fmla="*/ 33 w 33"/>
                  <a:gd name="T9" fmla="*/ 0 h 13"/>
                  <a:gd name="T10" fmla="*/ 33 w 33"/>
                  <a:gd name="T11" fmla="*/ 3 h 13"/>
                  <a:gd name="T12" fmla="*/ 30 w 33"/>
                  <a:gd name="T13" fmla="*/ 6 h 13"/>
                  <a:gd name="T14" fmla="*/ 24 w 33"/>
                  <a:gd name="T15" fmla="*/ 9 h 13"/>
                  <a:gd name="T16" fmla="*/ 12 w 33"/>
                  <a:gd name="T17" fmla="*/ 9 h 13"/>
                  <a:gd name="T18" fmla="*/ 0 w 33"/>
                  <a:gd name="T19" fmla="*/ 13 h 13"/>
                  <a:gd name="T20" fmla="*/ 0 w 33"/>
                  <a:gd name="T21" fmla="*/ 9 h 13"/>
                  <a:gd name="T22" fmla="*/ 0 w 33"/>
                  <a:gd name="T23" fmla="*/ 9 h 13"/>
                  <a:gd name="T24" fmla="*/ 0 w 33"/>
                  <a:gd name="T25" fmla="*/ 9 h 1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3"/>
                  <a:gd name="T40" fmla="*/ 0 h 13"/>
                  <a:gd name="T41" fmla="*/ 33 w 33"/>
                  <a:gd name="T42" fmla="*/ 13 h 1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3" h="13">
                    <a:moveTo>
                      <a:pt x="0" y="9"/>
                    </a:moveTo>
                    <a:lnTo>
                      <a:pt x="12" y="6"/>
                    </a:lnTo>
                    <a:lnTo>
                      <a:pt x="24" y="6"/>
                    </a:lnTo>
                    <a:lnTo>
                      <a:pt x="30" y="0"/>
                    </a:lnTo>
                    <a:lnTo>
                      <a:pt x="33" y="0"/>
                    </a:lnTo>
                    <a:lnTo>
                      <a:pt x="33" y="3"/>
                    </a:lnTo>
                    <a:lnTo>
                      <a:pt x="30" y="6"/>
                    </a:lnTo>
                    <a:lnTo>
                      <a:pt x="24" y="9"/>
                    </a:lnTo>
                    <a:lnTo>
                      <a:pt x="12" y="9"/>
                    </a:lnTo>
                    <a:lnTo>
                      <a:pt x="0" y="13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23" name="Freeform 284"/>
              <p:cNvSpPr>
                <a:spLocks/>
              </p:cNvSpPr>
              <p:nvPr/>
            </p:nvSpPr>
            <p:spPr bwMode="auto">
              <a:xfrm>
                <a:off x="2551" y="981"/>
                <a:ext cx="18" cy="6"/>
              </a:xfrm>
              <a:custGeom>
                <a:avLst/>
                <a:gdLst>
                  <a:gd name="T0" fmla="*/ 0 w 18"/>
                  <a:gd name="T1" fmla="*/ 0 h 6"/>
                  <a:gd name="T2" fmla="*/ 6 w 18"/>
                  <a:gd name="T3" fmla="*/ 0 h 6"/>
                  <a:gd name="T4" fmla="*/ 9 w 18"/>
                  <a:gd name="T5" fmla="*/ 0 h 6"/>
                  <a:gd name="T6" fmla="*/ 18 w 18"/>
                  <a:gd name="T7" fmla="*/ 0 h 6"/>
                  <a:gd name="T8" fmla="*/ 18 w 18"/>
                  <a:gd name="T9" fmla="*/ 0 h 6"/>
                  <a:gd name="T10" fmla="*/ 18 w 18"/>
                  <a:gd name="T11" fmla="*/ 3 h 6"/>
                  <a:gd name="T12" fmla="*/ 9 w 18"/>
                  <a:gd name="T13" fmla="*/ 6 h 6"/>
                  <a:gd name="T14" fmla="*/ 6 w 18"/>
                  <a:gd name="T15" fmla="*/ 6 h 6"/>
                  <a:gd name="T16" fmla="*/ 0 w 18"/>
                  <a:gd name="T17" fmla="*/ 3 h 6"/>
                  <a:gd name="T18" fmla="*/ 0 w 18"/>
                  <a:gd name="T19" fmla="*/ 0 h 6"/>
                  <a:gd name="T20" fmla="*/ 0 w 18"/>
                  <a:gd name="T21" fmla="*/ 0 h 6"/>
                  <a:gd name="T22" fmla="*/ 0 w 18"/>
                  <a:gd name="T23" fmla="*/ 0 h 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8"/>
                  <a:gd name="T37" fmla="*/ 0 h 6"/>
                  <a:gd name="T38" fmla="*/ 18 w 18"/>
                  <a:gd name="T39" fmla="*/ 6 h 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8" h="6">
                    <a:moveTo>
                      <a:pt x="0" y="0"/>
                    </a:moveTo>
                    <a:lnTo>
                      <a:pt x="6" y="0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9" y="6"/>
                    </a:lnTo>
                    <a:lnTo>
                      <a:pt x="6" y="6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24" name="Freeform 285"/>
              <p:cNvSpPr>
                <a:spLocks/>
              </p:cNvSpPr>
              <p:nvPr/>
            </p:nvSpPr>
            <p:spPr bwMode="auto">
              <a:xfrm>
                <a:off x="2560" y="974"/>
                <a:ext cx="3" cy="7"/>
              </a:xfrm>
              <a:custGeom>
                <a:avLst/>
                <a:gdLst>
                  <a:gd name="T0" fmla="*/ 3 w 3"/>
                  <a:gd name="T1" fmla="*/ 0 h 7"/>
                  <a:gd name="T2" fmla="*/ 3 w 3"/>
                  <a:gd name="T3" fmla="*/ 7 h 7"/>
                  <a:gd name="T4" fmla="*/ 0 w 3"/>
                  <a:gd name="T5" fmla="*/ 7 h 7"/>
                  <a:gd name="T6" fmla="*/ 0 w 3"/>
                  <a:gd name="T7" fmla="*/ 4 h 7"/>
                  <a:gd name="T8" fmla="*/ 0 w 3"/>
                  <a:gd name="T9" fmla="*/ 0 h 7"/>
                  <a:gd name="T10" fmla="*/ 3 w 3"/>
                  <a:gd name="T11" fmla="*/ 0 h 7"/>
                  <a:gd name="T12" fmla="*/ 3 w 3"/>
                  <a:gd name="T13" fmla="*/ 0 h 7"/>
                  <a:gd name="T14" fmla="*/ 3 w 3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"/>
                  <a:gd name="T25" fmla="*/ 0 h 7"/>
                  <a:gd name="T26" fmla="*/ 3 w 3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" h="7">
                    <a:moveTo>
                      <a:pt x="3" y="0"/>
                    </a:moveTo>
                    <a:lnTo>
                      <a:pt x="3" y="7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25" name="Freeform 286"/>
              <p:cNvSpPr>
                <a:spLocks/>
              </p:cNvSpPr>
              <p:nvPr/>
            </p:nvSpPr>
            <p:spPr bwMode="auto">
              <a:xfrm>
                <a:off x="2551" y="971"/>
                <a:ext cx="3" cy="13"/>
              </a:xfrm>
              <a:custGeom>
                <a:avLst/>
                <a:gdLst>
                  <a:gd name="T0" fmla="*/ 3 w 3"/>
                  <a:gd name="T1" fmla="*/ 3 h 13"/>
                  <a:gd name="T2" fmla="*/ 3 w 3"/>
                  <a:gd name="T3" fmla="*/ 10 h 13"/>
                  <a:gd name="T4" fmla="*/ 3 w 3"/>
                  <a:gd name="T5" fmla="*/ 13 h 13"/>
                  <a:gd name="T6" fmla="*/ 0 w 3"/>
                  <a:gd name="T7" fmla="*/ 10 h 13"/>
                  <a:gd name="T8" fmla="*/ 0 w 3"/>
                  <a:gd name="T9" fmla="*/ 0 h 13"/>
                  <a:gd name="T10" fmla="*/ 3 w 3"/>
                  <a:gd name="T11" fmla="*/ 3 h 13"/>
                  <a:gd name="T12" fmla="*/ 3 w 3"/>
                  <a:gd name="T13" fmla="*/ 3 h 13"/>
                  <a:gd name="T14" fmla="*/ 3 w 3"/>
                  <a:gd name="T15" fmla="*/ 3 h 1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"/>
                  <a:gd name="T25" fmla="*/ 0 h 13"/>
                  <a:gd name="T26" fmla="*/ 3 w 3"/>
                  <a:gd name="T27" fmla="*/ 13 h 1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" h="13">
                    <a:moveTo>
                      <a:pt x="3" y="3"/>
                    </a:moveTo>
                    <a:lnTo>
                      <a:pt x="3" y="10"/>
                    </a:lnTo>
                    <a:lnTo>
                      <a:pt x="3" y="13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26" name="Freeform 287"/>
              <p:cNvSpPr>
                <a:spLocks/>
              </p:cNvSpPr>
              <p:nvPr/>
            </p:nvSpPr>
            <p:spPr bwMode="auto">
              <a:xfrm>
                <a:off x="3033" y="1490"/>
                <a:ext cx="21" cy="13"/>
              </a:xfrm>
              <a:custGeom>
                <a:avLst/>
                <a:gdLst>
                  <a:gd name="T0" fmla="*/ 6 w 21"/>
                  <a:gd name="T1" fmla="*/ 0 h 13"/>
                  <a:gd name="T2" fmla="*/ 21 w 21"/>
                  <a:gd name="T3" fmla="*/ 10 h 13"/>
                  <a:gd name="T4" fmla="*/ 21 w 21"/>
                  <a:gd name="T5" fmla="*/ 13 h 13"/>
                  <a:gd name="T6" fmla="*/ 18 w 21"/>
                  <a:gd name="T7" fmla="*/ 13 h 13"/>
                  <a:gd name="T8" fmla="*/ 3 w 21"/>
                  <a:gd name="T9" fmla="*/ 10 h 13"/>
                  <a:gd name="T10" fmla="*/ 0 w 21"/>
                  <a:gd name="T11" fmla="*/ 4 h 13"/>
                  <a:gd name="T12" fmla="*/ 3 w 21"/>
                  <a:gd name="T13" fmla="*/ 0 h 13"/>
                  <a:gd name="T14" fmla="*/ 6 w 21"/>
                  <a:gd name="T15" fmla="*/ 0 h 13"/>
                  <a:gd name="T16" fmla="*/ 6 w 21"/>
                  <a:gd name="T17" fmla="*/ 0 h 13"/>
                  <a:gd name="T18" fmla="*/ 6 w 21"/>
                  <a:gd name="T19" fmla="*/ 0 h 1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1"/>
                  <a:gd name="T31" fmla="*/ 0 h 13"/>
                  <a:gd name="T32" fmla="*/ 21 w 21"/>
                  <a:gd name="T33" fmla="*/ 13 h 1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" h="13">
                    <a:moveTo>
                      <a:pt x="6" y="0"/>
                    </a:moveTo>
                    <a:lnTo>
                      <a:pt x="21" y="10"/>
                    </a:lnTo>
                    <a:lnTo>
                      <a:pt x="21" y="13"/>
                    </a:lnTo>
                    <a:lnTo>
                      <a:pt x="18" y="13"/>
                    </a:lnTo>
                    <a:lnTo>
                      <a:pt x="3" y="10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27" name="Freeform 288"/>
              <p:cNvSpPr>
                <a:spLocks/>
              </p:cNvSpPr>
              <p:nvPr/>
            </p:nvSpPr>
            <p:spPr bwMode="auto">
              <a:xfrm>
                <a:off x="3023" y="1487"/>
                <a:ext cx="28" cy="28"/>
              </a:xfrm>
              <a:custGeom>
                <a:avLst/>
                <a:gdLst>
                  <a:gd name="T0" fmla="*/ 28 w 28"/>
                  <a:gd name="T1" fmla="*/ 3 h 28"/>
                  <a:gd name="T2" fmla="*/ 19 w 28"/>
                  <a:gd name="T3" fmla="*/ 7 h 28"/>
                  <a:gd name="T4" fmla="*/ 13 w 28"/>
                  <a:gd name="T5" fmla="*/ 13 h 28"/>
                  <a:gd name="T6" fmla="*/ 3 w 28"/>
                  <a:gd name="T7" fmla="*/ 28 h 28"/>
                  <a:gd name="T8" fmla="*/ 0 w 28"/>
                  <a:gd name="T9" fmla="*/ 28 h 28"/>
                  <a:gd name="T10" fmla="*/ 0 w 28"/>
                  <a:gd name="T11" fmla="*/ 19 h 28"/>
                  <a:gd name="T12" fmla="*/ 7 w 28"/>
                  <a:gd name="T13" fmla="*/ 7 h 28"/>
                  <a:gd name="T14" fmla="*/ 16 w 28"/>
                  <a:gd name="T15" fmla="*/ 0 h 28"/>
                  <a:gd name="T16" fmla="*/ 28 w 28"/>
                  <a:gd name="T17" fmla="*/ 0 h 28"/>
                  <a:gd name="T18" fmla="*/ 28 w 28"/>
                  <a:gd name="T19" fmla="*/ 0 h 28"/>
                  <a:gd name="T20" fmla="*/ 28 w 28"/>
                  <a:gd name="T21" fmla="*/ 3 h 28"/>
                  <a:gd name="T22" fmla="*/ 28 w 28"/>
                  <a:gd name="T23" fmla="*/ 3 h 28"/>
                  <a:gd name="T24" fmla="*/ 28 w 28"/>
                  <a:gd name="T25" fmla="*/ 3 h 2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8"/>
                  <a:gd name="T40" fmla="*/ 0 h 28"/>
                  <a:gd name="T41" fmla="*/ 28 w 28"/>
                  <a:gd name="T42" fmla="*/ 28 h 2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8" h="28">
                    <a:moveTo>
                      <a:pt x="28" y="3"/>
                    </a:moveTo>
                    <a:lnTo>
                      <a:pt x="19" y="7"/>
                    </a:lnTo>
                    <a:lnTo>
                      <a:pt x="13" y="13"/>
                    </a:lnTo>
                    <a:lnTo>
                      <a:pt x="3" y="28"/>
                    </a:lnTo>
                    <a:lnTo>
                      <a:pt x="0" y="28"/>
                    </a:lnTo>
                    <a:lnTo>
                      <a:pt x="0" y="19"/>
                    </a:lnTo>
                    <a:lnTo>
                      <a:pt x="7" y="7"/>
                    </a:lnTo>
                    <a:lnTo>
                      <a:pt x="16" y="0"/>
                    </a:lnTo>
                    <a:lnTo>
                      <a:pt x="28" y="0"/>
                    </a:lnTo>
                    <a:lnTo>
                      <a:pt x="28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28" name="Freeform 289"/>
              <p:cNvSpPr>
                <a:spLocks/>
              </p:cNvSpPr>
              <p:nvPr/>
            </p:nvSpPr>
            <p:spPr bwMode="auto">
              <a:xfrm>
                <a:off x="3057" y="1494"/>
                <a:ext cx="53" cy="24"/>
              </a:xfrm>
              <a:custGeom>
                <a:avLst/>
                <a:gdLst>
                  <a:gd name="T0" fmla="*/ 3 w 53"/>
                  <a:gd name="T1" fmla="*/ 0 h 24"/>
                  <a:gd name="T2" fmla="*/ 34 w 53"/>
                  <a:gd name="T3" fmla="*/ 12 h 24"/>
                  <a:gd name="T4" fmla="*/ 47 w 53"/>
                  <a:gd name="T5" fmla="*/ 15 h 24"/>
                  <a:gd name="T6" fmla="*/ 50 w 53"/>
                  <a:gd name="T7" fmla="*/ 18 h 24"/>
                  <a:gd name="T8" fmla="*/ 53 w 53"/>
                  <a:gd name="T9" fmla="*/ 21 h 24"/>
                  <a:gd name="T10" fmla="*/ 50 w 53"/>
                  <a:gd name="T11" fmla="*/ 24 h 24"/>
                  <a:gd name="T12" fmla="*/ 44 w 53"/>
                  <a:gd name="T13" fmla="*/ 21 h 24"/>
                  <a:gd name="T14" fmla="*/ 31 w 53"/>
                  <a:gd name="T15" fmla="*/ 18 h 24"/>
                  <a:gd name="T16" fmla="*/ 16 w 53"/>
                  <a:gd name="T17" fmla="*/ 9 h 24"/>
                  <a:gd name="T18" fmla="*/ 10 w 53"/>
                  <a:gd name="T19" fmla="*/ 6 h 24"/>
                  <a:gd name="T20" fmla="*/ 0 w 53"/>
                  <a:gd name="T21" fmla="*/ 3 h 24"/>
                  <a:gd name="T22" fmla="*/ 0 w 53"/>
                  <a:gd name="T23" fmla="*/ 0 h 24"/>
                  <a:gd name="T24" fmla="*/ 3 w 53"/>
                  <a:gd name="T25" fmla="*/ 0 h 24"/>
                  <a:gd name="T26" fmla="*/ 3 w 53"/>
                  <a:gd name="T27" fmla="*/ 0 h 24"/>
                  <a:gd name="T28" fmla="*/ 3 w 53"/>
                  <a:gd name="T29" fmla="*/ 0 h 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3"/>
                  <a:gd name="T46" fmla="*/ 0 h 24"/>
                  <a:gd name="T47" fmla="*/ 53 w 53"/>
                  <a:gd name="T48" fmla="*/ 24 h 2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3" h="24">
                    <a:moveTo>
                      <a:pt x="3" y="0"/>
                    </a:moveTo>
                    <a:lnTo>
                      <a:pt x="34" y="12"/>
                    </a:lnTo>
                    <a:lnTo>
                      <a:pt x="47" y="15"/>
                    </a:lnTo>
                    <a:lnTo>
                      <a:pt x="50" y="18"/>
                    </a:lnTo>
                    <a:lnTo>
                      <a:pt x="53" y="21"/>
                    </a:lnTo>
                    <a:lnTo>
                      <a:pt x="50" y="24"/>
                    </a:lnTo>
                    <a:lnTo>
                      <a:pt x="44" y="21"/>
                    </a:lnTo>
                    <a:lnTo>
                      <a:pt x="31" y="18"/>
                    </a:lnTo>
                    <a:lnTo>
                      <a:pt x="16" y="9"/>
                    </a:lnTo>
                    <a:lnTo>
                      <a:pt x="10" y="6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29" name="Freeform 290"/>
              <p:cNvSpPr>
                <a:spLocks/>
              </p:cNvSpPr>
              <p:nvPr/>
            </p:nvSpPr>
            <p:spPr bwMode="auto">
              <a:xfrm>
                <a:off x="2915" y="1503"/>
                <a:ext cx="81" cy="18"/>
              </a:xfrm>
              <a:custGeom>
                <a:avLst/>
                <a:gdLst>
                  <a:gd name="T0" fmla="*/ 3 w 81"/>
                  <a:gd name="T1" fmla="*/ 0 h 18"/>
                  <a:gd name="T2" fmla="*/ 16 w 81"/>
                  <a:gd name="T3" fmla="*/ 0 h 18"/>
                  <a:gd name="T4" fmla="*/ 43 w 81"/>
                  <a:gd name="T5" fmla="*/ 6 h 18"/>
                  <a:gd name="T6" fmla="*/ 81 w 81"/>
                  <a:gd name="T7" fmla="*/ 12 h 18"/>
                  <a:gd name="T8" fmla="*/ 81 w 81"/>
                  <a:gd name="T9" fmla="*/ 15 h 18"/>
                  <a:gd name="T10" fmla="*/ 77 w 81"/>
                  <a:gd name="T11" fmla="*/ 18 h 18"/>
                  <a:gd name="T12" fmla="*/ 43 w 81"/>
                  <a:gd name="T13" fmla="*/ 9 h 18"/>
                  <a:gd name="T14" fmla="*/ 16 w 81"/>
                  <a:gd name="T15" fmla="*/ 6 h 18"/>
                  <a:gd name="T16" fmla="*/ 3 w 81"/>
                  <a:gd name="T17" fmla="*/ 3 h 18"/>
                  <a:gd name="T18" fmla="*/ 0 w 81"/>
                  <a:gd name="T19" fmla="*/ 0 h 18"/>
                  <a:gd name="T20" fmla="*/ 3 w 81"/>
                  <a:gd name="T21" fmla="*/ 0 h 18"/>
                  <a:gd name="T22" fmla="*/ 3 w 81"/>
                  <a:gd name="T23" fmla="*/ 0 h 18"/>
                  <a:gd name="T24" fmla="*/ 3 w 81"/>
                  <a:gd name="T25" fmla="*/ 0 h 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1"/>
                  <a:gd name="T40" fmla="*/ 0 h 18"/>
                  <a:gd name="T41" fmla="*/ 81 w 81"/>
                  <a:gd name="T42" fmla="*/ 18 h 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1" h="18">
                    <a:moveTo>
                      <a:pt x="3" y="0"/>
                    </a:moveTo>
                    <a:lnTo>
                      <a:pt x="16" y="0"/>
                    </a:lnTo>
                    <a:lnTo>
                      <a:pt x="43" y="6"/>
                    </a:lnTo>
                    <a:lnTo>
                      <a:pt x="81" y="12"/>
                    </a:lnTo>
                    <a:lnTo>
                      <a:pt x="81" y="15"/>
                    </a:lnTo>
                    <a:lnTo>
                      <a:pt x="77" y="18"/>
                    </a:lnTo>
                    <a:lnTo>
                      <a:pt x="43" y="9"/>
                    </a:lnTo>
                    <a:lnTo>
                      <a:pt x="16" y="6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30" name="Freeform 291"/>
              <p:cNvSpPr>
                <a:spLocks/>
              </p:cNvSpPr>
              <p:nvPr/>
            </p:nvSpPr>
            <p:spPr bwMode="auto">
              <a:xfrm>
                <a:off x="2773" y="1456"/>
                <a:ext cx="16" cy="41"/>
              </a:xfrm>
              <a:custGeom>
                <a:avLst/>
                <a:gdLst>
                  <a:gd name="T0" fmla="*/ 16 w 16"/>
                  <a:gd name="T1" fmla="*/ 4 h 41"/>
                  <a:gd name="T2" fmla="*/ 9 w 16"/>
                  <a:gd name="T3" fmla="*/ 19 h 41"/>
                  <a:gd name="T4" fmla="*/ 6 w 16"/>
                  <a:gd name="T5" fmla="*/ 25 h 41"/>
                  <a:gd name="T6" fmla="*/ 3 w 16"/>
                  <a:gd name="T7" fmla="*/ 41 h 41"/>
                  <a:gd name="T8" fmla="*/ 0 w 16"/>
                  <a:gd name="T9" fmla="*/ 41 h 41"/>
                  <a:gd name="T10" fmla="*/ 0 w 16"/>
                  <a:gd name="T11" fmla="*/ 25 h 41"/>
                  <a:gd name="T12" fmla="*/ 3 w 16"/>
                  <a:gd name="T13" fmla="*/ 16 h 41"/>
                  <a:gd name="T14" fmla="*/ 3 w 16"/>
                  <a:gd name="T15" fmla="*/ 16 h 41"/>
                  <a:gd name="T16" fmla="*/ 12 w 16"/>
                  <a:gd name="T17" fmla="*/ 4 h 41"/>
                  <a:gd name="T18" fmla="*/ 16 w 16"/>
                  <a:gd name="T19" fmla="*/ 0 h 41"/>
                  <a:gd name="T20" fmla="*/ 16 w 16"/>
                  <a:gd name="T21" fmla="*/ 4 h 41"/>
                  <a:gd name="T22" fmla="*/ 16 w 16"/>
                  <a:gd name="T23" fmla="*/ 4 h 41"/>
                  <a:gd name="T24" fmla="*/ 16 w 16"/>
                  <a:gd name="T25" fmla="*/ 4 h 4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"/>
                  <a:gd name="T40" fmla="*/ 0 h 41"/>
                  <a:gd name="T41" fmla="*/ 16 w 16"/>
                  <a:gd name="T42" fmla="*/ 41 h 4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" h="41">
                    <a:moveTo>
                      <a:pt x="16" y="4"/>
                    </a:moveTo>
                    <a:lnTo>
                      <a:pt x="9" y="19"/>
                    </a:lnTo>
                    <a:lnTo>
                      <a:pt x="6" y="25"/>
                    </a:lnTo>
                    <a:lnTo>
                      <a:pt x="3" y="41"/>
                    </a:lnTo>
                    <a:lnTo>
                      <a:pt x="0" y="41"/>
                    </a:lnTo>
                    <a:lnTo>
                      <a:pt x="0" y="25"/>
                    </a:lnTo>
                    <a:lnTo>
                      <a:pt x="3" y="16"/>
                    </a:lnTo>
                    <a:lnTo>
                      <a:pt x="12" y="4"/>
                    </a:lnTo>
                    <a:lnTo>
                      <a:pt x="16" y="0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31" name="Freeform 292"/>
              <p:cNvSpPr>
                <a:spLocks/>
              </p:cNvSpPr>
              <p:nvPr/>
            </p:nvSpPr>
            <p:spPr bwMode="auto">
              <a:xfrm>
                <a:off x="2789" y="1503"/>
                <a:ext cx="15" cy="18"/>
              </a:xfrm>
              <a:custGeom>
                <a:avLst/>
                <a:gdLst>
                  <a:gd name="T0" fmla="*/ 15 w 15"/>
                  <a:gd name="T1" fmla="*/ 3 h 18"/>
                  <a:gd name="T2" fmla="*/ 12 w 15"/>
                  <a:gd name="T3" fmla="*/ 9 h 18"/>
                  <a:gd name="T4" fmla="*/ 12 w 15"/>
                  <a:gd name="T5" fmla="*/ 12 h 18"/>
                  <a:gd name="T6" fmla="*/ 9 w 15"/>
                  <a:gd name="T7" fmla="*/ 15 h 18"/>
                  <a:gd name="T8" fmla="*/ 0 w 15"/>
                  <a:gd name="T9" fmla="*/ 18 h 18"/>
                  <a:gd name="T10" fmla="*/ 0 w 15"/>
                  <a:gd name="T11" fmla="*/ 9 h 18"/>
                  <a:gd name="T12" fmla="*/ 3 w 15"/>
                  <a:gd name="T13" fmla="*/ 6 h 18"/>
                  <a:gd name="T14" fmla="*/ 6 w 15"/>
                  <a:gd name="T15" fmla="*/ 3 h 18"/>
                  <a:gd name="T16" fmla="*/ 6 w 15"/>
                  <a:gd name="T17" fmla="*/ 0 h 18"/>
                  <a:gd name="T18" fmla="*/ 9 w 15"/>
                  <a:gd name="T19" fmla="*/ 0 h 18"/>
                  <a:gd name="T20" fmla="*/ 15 w 15"/>
                  <a:gd name="T21" fmla="*/ 3 h 18"/>
                  <a:gd name="T22" fmla="*/ 15 w 15"/>
                  <a:gd name="T23" fmla="*/ 3 h 18"/>
                  <a:gd name="T24" fmla="*/ 15 w 15"/>
                  <a:gd name="T25" fmla="*/ 3 h 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5"/>
                  <a:gd name="T40" fmla="*/ 0 h 18"/>
                  <a:gd name="T41" fmla="*/ 15 w 15"/>
                  <a:gd name="T42" fmla="*/ 18 h 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5" h="18">
                    <a:moveTo>
                      <a:pt x="15" y="3"/>
                    </a:moveTo>
                    <a:lnTo>
                      <a:pt x="12" y="9"/>
                    </a:lnTo>
                    <a:lnTo>
                      <a:pt x="12" y="12"/>
                    </a:lnTo>
                    <a:lnTo>
                      <a:pt x="9" y="15"/>
                    </a:lnTo>
                    <a:lnTo>
                      <a:pt x="0" y="18"/>
                    </a:lnTo>
                    <a:lnTo>
                      <a:pt x="0" y="9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32" name="Freeform 293"/>
              <p:cNvSpPr>
                <a:spLocks/>
              </p:cNvSpPr>
              <p:nvPr/>
            </p:nvSpPr>
            <p:spPr bwMode="auto">
              <a:xfrm>
                <a:off x="2764" y="1518"/>
                <a:ext cx="28" cy="16"/>
              </a:xfrm>
              <a:custGeom>
                <a:avLst/>
                <a:gdLst>
                  <a:gd name="T0" fmla="*/ 3 w 28"/>
                  <a:gd name="T1" fmla="*/ 10 h 16"/>
                  <a:gd name="T2" fmla="*/ 9 w 28"/>
                  <a:gd name="T3" fmla="*/ 13 h 16"/>
                  <a:gd name="T4" fmla="*/ 15 w 28"/>
                  <a:gd name="T5" fmla="*/ 6 h 16"/>
                  <a:gd name="T6" fmla="*/ 25 w 28"/>
                  <a:gd name="T7" fmla="*/ 0 h 16"/>
                  <a:gd name="T8" fmla="*/ 28 w 28"/>
                  <a:gd name="T9" fmla="*/ 0 h 16"/>
                  <a:gd name="T10" fmla="*/ 28 w 28"/>
                  <a:gd name="T11" fmla="*/ 3 h 16"/>
                  <a:gd name="T12" fmla="*/ 18 w 28"/>
                  <a:gd name="T13" fmla="*/ 13 h 16"/>
                  <a:gd name="T14" fmla="*/ 9 w 28"/>
                  <a:gd name="T15" fmla="*/ 16 h 16"/>
                  <a:gd name="T16" fmla="*/ 0 w 28"/>
                  <a:gd name="T17" fmla="*/ 13 h 16"/>
                  <a:gd name="T18" fmla="*/ 0 w 28"/>
                  <a:gd name="T19" fmla="*/ 10 h 16"/>
                  <a:gd name="T20" fmla="*/ 3 w 28"/>
                  <a:gd name="T21" fmla="*/ 10 h 16"/>
                  <a:gd name="T22" fmla="*/ 3 w 28"/>
                  <a:gd name="T23" fmla="*/ 10 h 16"/>
                  <a:gd name="T24" fmla="*/ 3 w 28"/>
                  <a:gd name="T25" fmla="*/ 10 h 1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8"/>
                  <a:gd name="T40" fmla="*/ 0 h 16"/>
                  <a:gd name="T41" fmla="*/ 28 w 28"/>
                  <a:gd name="T42" fmla="*/ 16 h 1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8" h="16">
                    <a:moveTo>
                      <a:pt x="3" y="10"/>
                    </a:moveTo>
                    <a:lnTo>
                      <a:pt x="9" y="13"/>
                    </a:lnTo>
                    <a:lnTo>
                      <a:pt x="15" y="6"/>
                    </a:lnTo>
                    <a:lnTo>
                      <a:pt x="25" y="0"/>
                    </a:lnTo>
                    <a:lnTo>
                      <a:pt x="28" y="0"/>
                    </a:lnTo>
                    <a:lnTo>
                      <a:pt x="28" y="3"/>
                    </a:lnTo>
                    <a:lnTo>
                      <a:pt x="18" y="13"/>
                    </a:lnTo>
                    <a:lnTo>
                      <a:pt x="9" y="16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33" name="Freeform 294"/>
              <p:cNvSpPr>
                <a:spLocks/>
              </p:cNvSpPr>
              <p:nvPr/>
            </p:nvSpPr>
            <p:spPr bwMode="auto">
              <a:xfrm>
                <a:off x="2823" y="1506"/>
                <a:ext cx="83" cy="59"/>
              </a:xfrm>
              <a:custGeom>
                <a:avLst/>
                <a:gdLst>
                  <a:gd name="T0" fmla="*/ 83 w 83"/>
                  <a:gd name="T1" fmla="*/ 3 h 59"/>
                  <a:gd name="T2" fmla="*/ 77 w 83"/>
                  <a:gd name="T3" fmla="*/ 9 h 59"/>
                  <a:gd name="T4" fmla="*/ 71 w 83"/>
                  <a:gd name="T5" fmla="*/ 12 h 59"/>
                  <a:gd name="T6" fmla="*/ 61 w 83"/>
                  <a:gd name="T7" fmla="*/ 18 h 59"/>
                  <a:gd name="T8" fmla="*/ 52 w 83"/>
                  <a:gd name="T9" fmla="*/ 25 h 59"/>
                  <a:gd name="T10" fmla="*/ 43 w 83"/>
                  <a:gd name="T11" fmla="*/ 34 h 59"/>
                  <a:gd name="T12" fmla="*/ 34 w 83"/>
                  <a:gd name="T13" fmla="*/ 40 h 59"/>
                  <a:gd name="T14" fmla="*/ 24 w 83"/>
                  <a:gd name="T15" fmla="*/ 46 h 59"/>
                  <a:gd name="T16" fmla="*/ 15 w 83"/>
                  <a:gd name="T17" fmla="*/ 52 h 59"/>
                  <a:gd name="T18" fmla="*/ 3 w 83"/>
                  <a:gd name="T19" fmla="*/ 59 h 59"/>
                  <a:gd name="T20" fmla="*/ 0 w 83"/>
                  <a:gd name="T21" fmla="*/ 59 h 59"/>
                  <a:gd name="T22" fmla="*/ 0 w 83"/>
                  <a:gd name="T23" fmla="*/ 52 h 59"/>
                  <a:gd name="T24" fmla="*/ 12 w 83"/>
                  <a:gd name="T25" fmla="*/ 46 h 59"/>
                  <a:gd name="T26" fmla="*/ 21 w 83"/>
                  <a:gd name="T27" fmla="*/ 40 h 59"/>
                  <a:gd name="T28" fmla="*/ 30 w 83"/>
                  <a:gd name="T29" fmla="*/ 34 h 59"/>
                  <a:gd name="T30" fmla="*/ 40 w 83"/>
                  <a:gd name="T31" fmla="*/ 28 h 59"/>
                  <a:gd name="T32" fmla="*/ 49 w 83"/>
                  <a:gd name="T33" fmla="*/ 22 h 59"/>
                  <a:gd name="T34" fmla="*/ 58 w 83"/>
                  <a:gd name="T35" fmla="*/ 15 h 59"/>
                  <a:gd name="T36" fmla="*/ 71 w 83"/>
                  <a:gd name="T37" fmla="*/ 6 h 59"/>
                  <a:gd name="T38" fmla="*/ 80 w 83"/>
                  <a:gd name="T39" fmla="*/ 0 h 59"/>
                  <a:gd name="T40" fmla="*/ 83 w 83"/>
                  <a:gd name="T41" fmla="*/ 0 h 59"/>
                  <a:gd name="T42" fmla="*/ 83 w 83"/>
                  <a:gd name="T43" fmla="*/ 3 h 59"/>
                  <a:gd name="T44" fmla="*/ 83 w 83"/>
                  <a:gd name="T45" fmla="*/ 3 h 59"/>
                  <a:gd name="T46" fmla="*/ 83 w 83"/>
                  <a:gd name="T47" fmla="*/ 3 h 5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83"/>
                  <a:gd name="T73" fmla="*/ 0 h 59"/>
                  <a:gd name="T74" fmla="*/ 83 w 83"/>
                  <a:gd name="T75" fmla="*/ 59 h 59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83" h="59">
                    <a:moveTo>
                      <a:pt x="83" y="3"/>
                    </a:moveTo>
                    <a:lnTo>
                      <a:pt x="77" y="9"/>
                    </a:lnTo>
                    <a:lnTo>
                      <a:pt x="71" y="12"/>
                    </a:lnTo>
                    <a:lnTo>
                      <a:pt x="61" y="18"/>
                    </a:lnTo>
                    <a:lnTo>
                      <a:pt x="52" y="25"/>
                    </a:lnTo>
                    <a:lnTo>
                      <a:pt x="43" y="34"/>
                    </a:lnTo>
                    <a:lnTo>
                      <a:pt x="34" y="40"/>
                    </a:lnTo>
                    <a:lnTo>
                      <a:pt x="24" y="46"/>
                    </a:lnTo>
                    <a:lnTo>
                      <a:pt x="15" y="52"/>
                    </a:lnTo>
                    <a:lnTo>
                      <a:pt x="3" y="59"/>
                    </a:lnTo>
                    <a:lnTo>
                      <a:pt x="0" y="59"/>
                    </a:lnTo>
                    <a:lnTo>
                      <a:pt x="0" y="52"/>
                    </a:lnTo>
                    <a:lnTo>
                      <a:pt x="12" y="46"/>
                    </a:lnTo>
                    <a:lnTo>
                      <a:pt x="21" y="40"/>
                    </a:lnTo>
                    <a:lnTo>
                      <a:pt x="30" y="34"/>
                    </a:lnTo>
                    <a:lnTo>
                      <a:pt x="40" y="28"/>
                    </a:lnTo>
                    <a:lnTo>
                      <a:pt x="49" y="22"/>
                    </a:lnTo>
                    <a:lnTo>
                      <a:pt x="58" y="15"/>
                    </a:lnTo>
                    <a:lnTo>
                      <a:pt x="71" y="6"/>
                    </a:lnTo>
                    <a:lnTo>
                      <a:pt x="80" y="0"/>
                    </a:lnTo>
                    <a:lnTo>
                      <a:pt x="83" y="0"/>
                    </a:lnTo>
                    <a:lnTo>
                      <a:pt x="83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34" name="Freeform 295"/>
              <p:cNvSpPr>
                <a:spLocks/>
              </p:cNvSpPr>
              <p:nvPr/>
            </p:nvSpPr>
            <p:spPr bwMode="auto">
              <a:xfrm>
                <a:off x="2813" y="1571"/>
                <a:ext cx="155" cy="62"/>
              </a:xfrm>
              <a:custGeom>
                <a:avLst/>
                <a:gdLst>
                  <a:gd name="T0" fmla="*/ 149 w 155"/>
                  <a:gd name="T1" fmla="*/ 62 h 62"/>
                  <a:gd name="T2" fmla="*/ 145 w 155"/>
                  <a:gd name="T3" fmla="*/ 49 h 62"/>
                  <a:gd name="T4" fmla="*/ 136 w 155"/>
                  <a:gd name="T5" fmla="*/ 46 h 62"/>
                  <a:gd name="T6" fmla="*/ 115 w 155"/>
                  <a:gd name="T7" fmla="*/ 43 h 62"/>
                  <a:gd name="T8" fmla="*/ 90 w 155"/>
                  <a:gd name="T9" fmla="*/ 37 h 62"/>
                  <a:gd name="T10" fmla="*/ 78 w 155"/>
                  <a:gd name="T11" fmla="*/ 31 h 62"/>
                  <a:gd name="T12" fmla="*/ 65 w 155"/>
                  <a:gd name="T13" fmla="*/ 25 h 62"/>
                  <a:gd name="T14" fmla="*/ 47 w 155"/>
                  <a:gd name="T15" fmla="*/ 21 h 62"/>
                  <a:gd name="T16" fmla="*/ 31 w 155"/>
                  <a:gd name="T17" fmla="*/ 15 h 62"/>
                  <a:gd name="T18" fmla="*/ 19 w 155"/>
                  <a:gd name="T19" fmla="*/ 9 h 62"/>
                  <a:gd name="T20" fmla="*/ 0 w 155"/>
                  <a:gd name="T21" fmla="*/ 3 h 62"/>
                  <a:gd name="T22" fmla="*/ 0 w 155"/>
                  <a:gd name="T23" fmla="*/ 0 h 62"/>
                  <a:gd name="T24" fmla="*/ 3 w 155"/>
                  <a:gd name="T25" fmla="*/ 0 h 62"/>
                  <a:gd name="T26" fmla="*/ 65 w 155"/>
                  <a:gd name="T27" fmla="*/ 15 h 62"/>
                  <a:gd name="T28" fmla="*/ 90 w 155"/>
                  <a:gd name="T29" fmla="*/ 25 h 62"/>
                  <a:gd name="T30" fmla="*/ 102 w 155"/>
                  <a:gd name="T31" fmla="*/ 28 h 62"/>
                  <a:gd name="T32" fmla="*/ 115 w 155"/>
                  <a:gd name="T33" fmla="*/ 28 h 62"/>
                  <a:gd name="T34" fmla="*/ 127 w 155"/>
                  <a:gd name="T35" fmla="*/ 31 h 62"/>
                  <a:gd name="T36" fmla="*/ 139 w 155"/>
                  <a:gd name="T37" fmla="*/ 37 h 62"/>
                  <a:gd name="T38" fmla="*/ 149 w 155"/>
                  <a:gd name="T39" fmla="*/ 46 h 62"/>
                  <a:gd name="T40" fmla="*/ 155 w 155"/>
                  <a:gd name="T41" fmla="*/ 62 h 62"/>
                  <a:gd name="T42" fmla="*/ 152 w 155"/>
                  <a:gd name="T43" fmla="*/ 62 h 62"/>
                  <a:gd name="T44" fmla="*/ 149 w 155"/>
                  <a:gd name="T45" fmla="*/ 62 h 62"/>
                  <a:gd name="T46" fmla="*/ 149 w 155"/>
                  <a:gd name="T47" fmla="*/ 62 h 62"/>
                  <a:gd name="T48" fmla="*/ 149 w 155"/>
                  <a:gd name="T49" fmla="*/ 62 h 6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55"/>
                  <a:gd name="T76" fmla="*/ 0 h 62"/>
                  <a:gd name="T77" fmla="*/ 155 w 155"/>
                  <a:gd name="T78" fmla="*/ 62 h 6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55" h="62">
                    <a:moveTo>
                      <a:pt x="149" y="62"/>
                    </a:moveTo>
                    <a:lnTo>
                      <a:pt x="145" y="49"/>
                    </a:lnTo>
                    <a:lnTo>
                      <a:pt x="136" y="46"/>
                    </a:lnTo>
                    <a:lnTo>
                      <a:pt x="115" y="43"/>
                    </a:lnTo>
                    <a:lnTo>
                      <a:pt x="90" y="37"/>
                    </a:lnTo>
                    <a:lnTo>
                      <a:pt x="78" y="31"/>
                    </a:lnTo>
                    <a:lnTo>
                      <a:pt x="65" y="25"/>
                    </a:lnTo>
                    <a:lnTo>
                      <a:pt x="47" y="21"/>
                    </a:lnTo>
                    <a:lnTo>
                      <a:pt x="31" y="15"/>
                    </a:lnTo>
                    <a:lnTo>
                      <a:pt x="19" y="9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65" y="15"/>
                    </a:lnTo>
                    <a:lnTo>
                      <a:pt x="90" y="25"/>
                    </a:lnTo>
                    <a:lnTo>
                      <a:pt x="102" y="28"/>
                    </a:lnTo>
                    <a:lnTo>
                      <a:pt x="115" y="28"/>
                    </a:lnTo>
                    <a:lnTo>
                      <a:pt x="127" y="31"/>
                    </a:lnTo>
                    <a:lnTo>
                      <a:pt x="139" y="37"/>
                    </a:lnTo>
                    <a:lnTo>
                      <a:pt x="149" y="46"/>
                    </a:lnTo>
                    <a:lnTo>
                      <a:pt x="155" y="62"/>
                    </a:lnTo>
                    <a:lnTo>
                      <a:pt x="152" y="62"/>
                    </a:lnTo>
                    <a:lnTo>
                      <a:pt x="149" y="62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35" name="Freeform 296"/>
              <p:cNvSpPr>
                <a:spLocks/>
              </p:cNvSpPr>
              <p:nvPr/>
            </p:nvSpPr>
            <p:spPr bwMode="auto">
              <a:xfrm>
                <a:off x="2968" y="1568"/>
                <a:ext cx="92" cy="58"/>
              </a:xfrm>
              <a:custGeom>
                <a:avLst/>
                <a:gdLst>
                  <a:gd name="T0" fmla="*/ 92 w 92"/>
                  <a:gd name="T1" fmla="*/ 3 h 58"/>
                  <a:gd name="T2" fmla="*/ 71 w 92"/>
                  <a:gd name="T3" fmla="*/ 15 h 58"/>
                  <a:gd name="T4" fmla="*/ 62 w 92"/>
                  <a:gd name="T5" fmla="*/ 24 h 58"/>
                  <a:gd name="T6" fmla="*/ 55 w 92"/>
                  <a:gd name="T7" fmla="*/ 28 h 58"/>
                  <a:gd name="T8" fmla="*/ 49 w 92"/>
                  <a:gd name="T9" fmla="*/ 34 h 58"/>
                  <a:gd name="T10" fmla="*/ 43 w 92"/>
                  <a:gd name="T11" fmla="*/ 37 h 58"/>
                  <a:gd name="T12" fmla="*/ 34 w 92"/>
                  <a:gd name="T13" fmla="*/ 40 h 58"/>
                  <a:gd name="T14" fmla="*/ 28 w 92"/>
                  <a:gd name="T15" fmla="*/ 46 h 58"/>
                  <a:gd name="T16" fmla="*/ 18 w 92"/>
                  <a:gd name="T17" fmla="*/ 49 h 58"/>
                  <a:gd name="T18" fmla="*/ 3 w 92"/>
                  <a:gd name="T19" fmla="*/ 58 h 58"/>
                  <a:gd name="T20" fmla="*/ 0 w 92"/>
                  <a:gd name="T21" fmla="*/ 58 h 58"/>
                  <a:gd name="T22" fmla="*/ 0 w 92"/>
                  <a:gd name="T23" fmla="*/ 55 h 58"/>
                  <a:gd name="T24" fmla="*/ 9 w 92"/>
                  <a:gd name="T25" fmla="*/ 46 h 58"/>
                  <a:gd name="T26" fmla="*/ 12 w 92"/>
                  <a:gd name="T27" fmla="*/ 43 h 58"/>
                  <a:gd name="T28" fmla="*/ 15 w 92"/>
                  <a:gd name="T29" fmla="*/ 40 h 58"/>
                  <a:gd name="T30" fmla="*/ 31 w 92"/>
                  <a:gd name="T31" fmla="*/ 31 h 58"/>
                  <a:gd name="T32" fmla="*/ 46 w 92"/>
                  <a:gd name="T33" fmla="*/ 24 h 58"/>
                  <a:gd name="T34" fmla="*/ 52 w 92"/>
                  <a:gd name="T35" fmla="*/ 18 h 58"/>
                  <a:gd name="T36" fmla="*/ 58 w 92"/>
                  <a:gd name="T37" fmla="*/ 15 h 58"/>
                  <a:gd name="T38" fmla="*/ 68 w 92"/>
                  <a:gd name="T39" fmla="*/ 9 h 58"/>
                  <a:gd name="T40" fmla="*/ 80 w 92"/>
                  <a:gd name="T41" fmla="*/ 3 h 58"/>
                  <a:gd name="T42" fmla="*/ 92 w 92"/>
                  <a:gd name="T43" fmla="*/ 0 h 58"/>
                  <a:gd name="T44" fmla="*/ 92 w 92"/>
                  <a:gd name="T45" fmla="*/ 0 h 58"/>
                  <a:gd name="T46" fmla="*/ 92 w 92"/>
                  <a:gd name="T47" fmla="*/ 3 h 58"/>
                  <a:gd name="T48" fmla="*/ 92 w 92"/>
                  <a:gd name="T49" fmla="*/ 3 h 58"/>
                  <a:gd name="T50" fmla="*/ 92 w 92"/>
                  <a:gd name="T51" fmla="*/ 3 h 5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92"/>
                  <a:gd name="T79" fmla="*/ 0 h 58"/>
                  <a:gd name="T80" fmla="*/ 92 w 92"/>
                  <a:gd name="T81" fmla="*/ 58 h 58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92" h="58">
                    <a:moveTo>
                      <a:pt x="92" y="3"/>
                    </a:moveTo>
                    <a:lnTo>
                      <a:pt x="71" y="15"/>
                    </a:lnTo>
                    <a:lnTo>
                      <a:pt x="62" y="24"/>
                    </a:lnTo>
                    <a:lnTo>
                      <a:pt x="55" y="28"/>
                    </a:lnTo>
                    <a:lnTo>
                      <a:pt x="49" y="34"/>
                    </a:lnTo>
                    <a:lnTo>
                      <a:pt x="43" y="37"/>
                    </a:lnTo>
                    <a:lnTo>
                      <a:pt x="34" y="40"/>
                    </a:lnTo>
                    <a:lnTo>
                      <a:pt x="28" y="46"/>
                    </a:lnTo>
                    <a:lnTo>
                      <a:pt x="18" y="49"/>
                    </a:lnTo>
                    <a:lnTo>
                      <a:pt x="3" y="58"/>
                    </a:lnTo>
                    <a:lnTo>
                      <a:pt x="0" y="58"/>
                    </a:lnTo>
                    <a:lnTo>
                      <a:pt x="0" y="55"/>
                    </a:lnTo>
                    <a:lnTo>
                      <a:pt x="9" y="46"/>
                    </a:lnTo>
                    <a:lnTo>
                      <a:pt x="12" y="43"/>
                    </a:lnTo>
                    <a:lnTo>
                      <a:pt x="15" y="40"/>
                    </a:lnTo>
                    <a:lnTo>
                      <a:pt x="31" y="31"/>
                    </a:lnTo>
                    <a:lnTo>
                      <a:pt x="46" y="24"/>
                    </a:lnTo>
                    <a:lnTo>
                      <a:pt x="52" y="18"/>
                    </a:lnTo>
                    <a:lnTo>
                      <a:pt x="58" y="15"/>
                    </a:lnTo>
                    <a:lnTo>
                      <a:pt x="68" y="9"/>
                    </a:lnTo>
                    <a:lnTo>
                      <a:pt x="80" y="3"/>
                    </a:lnTo>
                    <a:lnTo>
                      <a:pt x="92" y="0"/>
                    </a:lnTo>
                    <a:lnTo>
                      <a:pt x="92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36" name="Freeform 297"/>
              <p:cNvSpPr>
                <a:spLocks/>
              </p:cNvSpPr>
              <p:nvPr/>
            </p:nvSpPr>
            <p:spPr bwMode="auto">
              <a:xfrm>
                <a:off x="2776" y="1558"/>
                <a:ext cx="148" cy="96"/>
              </a:xfrm>
              <a:custGeom>
                <a:avLst/>
                <a:gdLst>
                  <a:gd name="T0" fmla="*/ 31 w 148"/>
                  <a:gd name="T1" fmla="*/ 10 h 96"/>
                  <a:gd name="T2" fmla="*/ 25 w 148"/>
                  <a:gd name="T3" fmla="*/ 7 h 96"/>
                  <a:gd name="T4" fmla="*/ 22 w 148"/>
                  <a:gd name="T5" fmla="*/ 7 h 96"/>
                  <a:gd name="T6" fmla="*/ 13 w 148"/>
                  <a:gd name="T7" fmla="*/ 19 h 96"/>
                  <a:gd name="T8" fmla="*/ 9 w 148"/>
                  <a:gd name="T9" fmla="*/ 25 h 96"/>
                  <a:gd name="T10" fmla="*/ 13 w 148"/>
                  <a:gd name="T11" fmla="*/ 34 h 96"/>
                  <a:gd name="T12" fmla="*/ 22 w 148"/>
                  <a:gd name="T13" fmla="*/ 44 h 96"/>
                  <a:gd name="T14" fmla="*/ 34 w 148"/>
                  <a:gd name="T15" fmla="*/ 50 h 96"/>
                  <a:gd name="T16" fmla="*/ 56 w 148"/>
                  <a:gd name="T17" fmla="*/ 53 h 96"/>
                  <a:gd name="T18" fmla="*/ 77 w 148"/>
                  <a:gd name="T19" fmla="*/ 59 h 96"/>
                  <a:gd name="T20" fmla="*/ 96 w 148"/>
                  <a:gd name="T21" fmla="*/ 68 h 96"/>
                  <a:gd name="T22" fmla="*/ 105 w 148"/>
                  <a:gd name="T23" fmla="*/ 72 h 96"/>
                  <a:gd name="T24" fmla="*/ 111 w 148"/>
                  <a:gd name="T25" fmla="*/ 78 h 96"/>
                  <a:gd name="T26" fmla="*/ 121 w 148"/>
                  <a:gd name="T27" fmla="*/ 81 h 96"/>
                  <a:gd name="T28" fmla="*/ 127 w 148"/>
                  <a:gd name="T29" fmla="*/ 84 h 96"/>
                  <a:gd name="T30" fmla="*/ 148 w 148"/>
                  <a:gd name="T31" fmla="*/ 90 h 96"/>
                  <a:gd name="T32" fmla="*/ 148 w 148"/>
                  <a:gd name="T33" fmla="*/ 93 h 96"/>
                  <a:gd name="T34" fmla="*/ 145 w 148"/>
                  <a:gd name="T35" fmla="*/ 96 h 96"/>
                  <a:gd name="T36" fmla="*/ 108 w 148"/>
                  <a:gd name="T37" fmla="*/ 87 h 96"/>
                  <a:gd name="T38" fmla="*/ 93 w 148"/>
                  <a:gd name="T39" fmla="*/ 81 h 96"/>
                  <a:gd name="T40" fmla="*/ 74 w 148"/>
                  <a:gd name="T41" fmla="*/ 75 h 96"/>
                  <a:gd name="T42" fmla="*/ 62 w 148"/>
                  <a:gd name="T43" fmla="*/ 68 h 96"/>
                  <a:gd name="T44" fmla="*/ 53 w 148"/>
                  <a:gd name="T45" fmla="*/ 65 h 96"/>
                  <a:gd name="T46" fmla="*/ 31 w 148"/>
                  <a:gd name="T47" fmla="*/ 59 h 96"/>
                  <a:gd name="T48" fmla="*/ 3 w 148"/>
                  <a:gd name="T49" fmla="*/ 41 h 96"/>
                  <a:gd name="T50" fmla="*/ 0 w 148"/>
                  <a:gd name="T51" fmla="*/ 28 h 96"/>
                  <a:gd name="T52" fmla="*/ 3 w 148"/>
                  <a:gd name="T53" fmla="*/ 16 h 96"/>
                  <a:gd name="T54" fmla="*/ 6 w 148"/>
                  <a:gd name="T55" fmla="*/ 13 h 96"/>
                  <a:gd name="T56" fmla="*/ 9 w 148"/>
                  <a:gd name="T57" fmla="*/ 7 h 96"/>
                  <a:gd name="T58" fmla="*/ 16 w 148"/>
                  <a:gd name="T59" fmla="*/ 4 h 96"/>
                  <a:gd name="T60" fmla="*/ 19 w 148"/>
                  <a:gd name="T61" fmla="*/ 0 h 96"/>
                  <a:gd name="T62" fmla="*/ 25 w 148"/>
                  <a:gd name="T63" fmla="*/ 0 h 96"/>
                  <a:gd name="T64" fmla="*/ 31 w 148"/>
                  <a:gd name="T65" fmla="*/ 4 h 96"/>
                  <a:gd name="T66" fmla="*/ 34 w 148"/>
                  <a:gd name="T67" fmla="*/ 7 h 96"/>
                  <a:gd name="T68" fmla="*/ 31 w 148"/>
                  <a:gd name="T69" fmla="*/ 10 h 96"/>
                  <a:gd name="T70" fmla="*/ 31 w 148"/>
                  <a:gd name="T71" fmla="*/ 10 h 96"/>
                  <a:gd name="T72" fmla="*/ 31 w 148"/>
                  <a:gd name="T73" fmla="*/ 10 h 9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48"/>
                  <a:gd name="T112" fmla="*/ 0 h 96"/>
                  <a:gd name="T113" fmla="*/ 148 w 148"/>
                  <a:gd name="T114" fmla="*/ 96 h 9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48" h="96">
                    <a:moveTo>
                      <a:pt x="31" y="10"/>
                    </a:moveTo>
                    <a:lnTo>
                      <a:pt x="25" y="7"/>
                    </a:lnTo>
                    <a:lnTo>
                      <a:pt x="22" y="7"/>
                    </a:lnTo>
                    <a:lnTo>
                      <a:pt x="13" y="19"/>
                    </a:lnTo>
                    <a:lnTo>
                      <a:pt x="9" y="25"/>
                    </a:lnTo>
                    <a:lnTo>
                      <a:pt x="13" y="34"/>
                    </a:lnTo>
                    <a:lnTo>
                      <a:pt x="22" y="44"/>
                    </a:lnTo>
                    <a:lnTo>
                      <a:pt x="34" y="50"/>
                    </a:lnTo>
                    <a:lnTo>
                      <a:pt x="56" y="53"/>
                    </a:lnTo>
                    <a:lnTo>
                      <a:pt x="77" y="59"/>
                    </a:lnTo>
                    <a:lnTo>
                      <a:pt x="96" y="68"/>
                    </a:lnTo>
                    <a:lnTo>
                      <a:pt x="105" y="72"/>
                    </a:lnTo>
                    <a:lnTo>
                      <a:pt x="111" y="78"/>
                    </a:lnTo>
                    <a:lnTo>
                      <a:pt x="121" y="81"/>
                    </a:lnTo>
                    <a:lnTo>
                      <a:pt x="127" y="84"/>
                    </a:lnTo>
                    <a:lnTo>
                      <a:pt x="148" y="90"/>
                    </a:lnTo>
                    <a:lnTo>
                      <a:pt x="148" y="93"/>
                    </a:lnTo>
                    <a:lnTo>
                      <a:pt x="145" y="96"/>
                    </a:lnTo>
                    <a:lnTo>
                      <a:pt x="108" y="87"/>
                    </a:lnTo>
                    <a:lnTo>
                      <a:pt x="93" y="81"/>
                    </a:lnTo>
                    <a:lnTo>
                      <a:pt x="74" y="75"/>
                    </a:lnTo>
                    <a:lnTo>
                      <a:pt x="62" y="68"/>
                    </a:lnTo>
                    <a:lnTo>
                      <a:pt x="53" y="65"/>
                    </a:lnTo>
                    <a:lnTo>
                      <a:pt x="31" y="59"/>
                    </a:lnTo>
                    <a:lnTo>
                      <a:pt x="3" y="41"/>
                    </a:lnTo>
                    <a:lnTo>
                      <a:pt x="0" y="28"/>
                    </a:lnTo>
                    <a:lnTo>
                      <a:pt x="3" y="16"/>
                    </a:lnTo>
                    <a:lnTo>
                      <a:pt x="6" y="13"/>
                    </a:lnTo>
                    <a:lnTo>
                      <a:pt x="9" y="7"/>
                    </a:lnTo>
                    <a:lnTo>
                      <a:pt x="16" y="4"/>
                    </a:lnTo>
                    <a:lnTo>
                      <a:pt x="19" y="0"/>
                    </a:lnTo>
                    <a:lnTo>
                      <a:pt x="25" y="0"/>
                    </a:lnTo>
                    <a:lnTo>
                      <a:pt x="31" y="4"/>
                    </a:lnTo>
                    <a:lnTo>
                      <a:pt x="34" y="7"/>
                    </a:lnTo>
                    <a:lnTo>
                      <a:pt x="31" y="1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37" name="Freeform 298"/>
              <p:cNvSpPr>
                <a:spLocks/>
              </p:cNvSpPr>
              <p:nvPr/>
            </p:nvSpPr>
            <p:spPr bwMode="auto">
              <a:xfrm>
                <a:off x="2943" y="1589"/>
                <a:ext cx="105" cy="74"/>
              </a:xfrm>
              <a:custGeom>
                <a:avLst/>
                <a:gdLst>
                  <a:gd name="T0" fmla="*/ 3 w 105"/>
                  <a:gd name="T1" fmla="*/ 65 h 74"/>
                  <a:gd name="T2" fmla="*/ 22 w 105"/>
                  <a:gd name="T3" fmla="*/ 65 h 74"/>
                  <a:gd name="T4" fmla="*/ 31 w 105"/>
                  <a:gd name="T5" fmla="*/ 59 h 74"/>
                  <a:gd name="T6" fmla="*/ 37 w 105"/>
                  <a:gd name="T7" fmla="*/ 50 h 74"/>
                  <a:gd name="T8" fmla="*/ 43 w 105"/>
                  <a:gd name="T9" fmla="*/ 41 h 74"/>
                  <a:gd name="T10" fmla="*/ 49 w 105"/>
                  <a:gd name="T11" fmla="*/ 34 h 74"/>
                  <a:gd name="T12" fmla="*/ 56 w 105"/>
                  <a:gd name="T13" fmla="*/ 31 h 74"/>
                  <a:gd name="T14" fmla="*/ 68 w 105"/>
                  <a:gd name="T15" fmla="*/ 25 h 74"/>
                  <a:gd name="T16" fmla="*/ 71 w 105"/>
                  <a:gd name="T17" fmla="*/ 22 h 74"/>
                  <a:gd name="T18" fmla="*/ 77 w 105"/>
                  <a:gd name="T19" fmla="*/ 16 h 74"/>
                  <a:gd name="T20" fmla="*/ 83 w 105"/>
                  <a:gd name="T21" fmla="*/ 10 h 74"/>
                  <a:gd name="T22" fmla="*/ 93 w 105"/>
                  <a:gd name="T23" fmla="*/ 3 h 74"/>
                  <a:gd name="T24" fmla="*/ 105 w 105"/>
                  <a:gd name="T25" fmla="*/ 0 h 74"/>
                  <a:gd name="T26" fmla="*/ 105 w 105"/>
                  <a:gd name="T27" fmla="*/ 0 h 74"/>
                  <a:gd name="T28" fmla="*/ 105 w 105"/>
                  <a:gd name="T29" fmla="*/ 3 h 74"/>
                  <a:gd name="T30" fmla="*/ 87 w 105"/>
                  <a:gd name="T31" fmla="*/ 16 h 74"/>
                  <a:gd name="T32" fmla="*/ 77 w 105"/>
                  <a:gd name="T33" fmla="*/ 22 h 74"/>
                  <a:gd name="T34" fmla="*/ 71 w 105"/>
                  <a:gd name="T35" fmla="*/ 28 h 74"/>
                  <a:gd name="T36" fmla="*/ 56 w 105"/>
                  <a:gd name="T37" fmla="*/ 50 h 74"/>
                  <a:gd name="T38" fmla="*/ 46 w 105"/>
                  <a:gd name="T39" fmla="*/ 59 h 74"/>
                  <a:gd name="T40" fmla="*/ 43 w 105"/>
                  <a:gd name="T41" fmla="*/ 65 h 74"/>
                  <a:gd name="T42" fmla="*/ 37 w 105"/>
                  <a:gd name="T43" fmla="*/ 68 h 74"/>
                  <a:gd name="T44" fmla="*/ 25 w 105"/>
                  <a:gd name="T45" fmla="*/ 74 h 74"/>
                  <a:gd name="T46" fmla="*/ 3 w 105"/>
                  <a:gd name="T47" fmla="*/ 71 h 74"/>
                  <a:gd name="T48" fmla="*/ 0 w 105"/>
                  <a:gd name="T49" fmla="*/ 68 h 74"/>
                  <a:gd name="T50" fmla="*/ 3 w 105"/>
                  <a:gd name="T51" fmla="*/ 65 h 74"/>
                  <a:gd name="T52" fmla="*/ 3 w 105"/>
                  <a:gd name="T53" fmla="*/ 65 h 74"/>
                  <a:gd name="T54" fmla="*/ 3 w 105"/>
                  <a:gd name="T55" fmla="*/ 65 h 7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05"/>
                  <a:gd name="T85" fmla="*/ 0 h 74"/>
                  <a:gd name="T86" fmla="*/ 105 w 105"/>
                  <a:gd name="T87" fmla="*/ 74 h 74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05" h="74">
                    <a:moveTo>
                      <a:pt x="3" y="65"/>
                    </a:moveTo>
                    <a:lnTo>
                      <a:pt x="22" y="65"/>
                    </a:lnTo>
                    <a:lnTo>
                      <a:pt x="31" y="59"/>
                    </a:lnTo>
                    <a:lnTo>
                      <a:pt x="37" y="50"/>
                    </a:lnTo>
                    <a:lnTo>
                      <a:pt x="43" y="41"/>
                    </a:lnTo>
                    <a:lnTo>
                      <a:pt x="49" y="34"/>
                    </a:lnTo>
                    <a:lnTo>
                      <a:pt x="56" y="31"/>
                    </a:lnTo>
                    <a:lnTo>
                      <a:pt x="68" y="25"/>
                    </a:lnTo>
                    <a:lnTo>
                      <a:pt x="71" y="22"/>
                    </a:lnTo>
                    <a:lnTo>
                      <a:pt x="77" y="16"/>
                    </a:lnTo>
                    <a:lnTo>
                      <a:pt x="83" y="10"/>
                    </a:lnTo>
                    <a:lnTo>
                      <a:pt x="93" y="3"/>
                    </a:lnTo>
                    <a:lnTo>
                      <a:pt x="105" y="0"/>
                    </a:lnTo>
                    <a:lnTo>
                      <a:pt x="105" y="3"/>
                    </a:lnTo>
                    <a:lnTo>
                      <a:pt x="87" y="16"/>
                    </a:lnTo>
                    <a:lnTo>
                      <a:pt x="77" y="22"/>
                    </a:lnTo>
                    <a:lnTo>
                      <a:pt x="71" y="28"/>
                    </a:lnTo>
                    <a:lnTo>
                      <a:pt x="56" y="50"/>
                    </a:lnTo>
                    <a:lnTo>
                      <a:pt x="46" y="59"/>
                    </a:lnTo>
                    <a:lnTo>
                      <a:pt x="43" y="65"/>
                    </a:lnTo>
                    <a:lnTo>
                      <a:pt x="37" y="68"/>
                    </a:lnTo>
                    <a:lnTo>
                      <a:pt x="25" y="74"/>
                    </a:lnTo>
                    <a:lnTo>
                      <a:pt x="3" y="71"/>
                    </a:lnTo>
                    <a:lnTo>
                      <a:pt x="0" y="68"/>
                    </a:lnTo>
                    <a:lnTo>
                      <a:pt x="3" y="65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38" name="Freeform 299"/>
              <p:cNvSpPr>
                <a:spLocks/>
              </p:cNvSpPr>
              <p:nvPr/>
            </p:nvSpPr>
            <p:spPr bwMode="auto">
              <a:xfrm>
                <a:off x="2928" y="1623"/>
                <a:ext cx="37" cy="37"/>
              </a:xfrm>
              <a:custGeom>
                <a:avLst/>
                <a:gdLst>
                  <a:gd name="T0" fmla="*/ 34 w 37"/>
                  <a:gd name="T1" fmla="*/ 10 h 37"/>
                  <a:gd name="T2" fmla="*/ 21 w 37"/>
                  <a:gd name="T3" fmla="*/ 10 h 37"/>
                  <a:gd name="T4" fmla="*/ 12 w 37"/>
                  <a:gd name="T5" fmla="*/ 22 h 37"/>
                  <a:gd name="T6" fmla="*/ 12 w 37"/>
                  <a:gd name="T7" fmla="*/ 25 h 37"/>
                  <a:gd name="T8" fmla="*/ 12 w 37"/>
                  <a:gd name="T9" fmla="*/ 28 h 37"/>
                  <a:gd name="T10" fmla="*/ 15 w 37"/>
                  <a:gd name="T11" fmla="*/ 34 h 37"/>
                  <a:gd name="T12" fmla="*/ 15 w 37"/>
                  <a:gd name="T13" fmla="*/ 37 h 37"/>
                  <a:gd name="T14" fmla="*/ 12 w 37"/>
                  <a:gd name="T15" fmla="*/ 37 h 37"/>
                  <a:gd name="T16" fmla="*/ 6 w 37"/>
                  <a:gd name="T17" fmla="*/ 31 h 37"/>
                  <a:gd name="T18" fmla="*/ 3 w 37"/>
                  <a:gd name="T19" fmla="*/ 28 h 37"/>
                  <a:gd name="T20" fmla="*/ 0 w 37"/>
                  <a:gd name="T21" fmla="*/ 13 h 37"/>
                  <a:gd name="T22" fmla="*/ 0 w 37"/>
                  <a:gd name="T23" fmla="*/ 13 h 37"/>
                  <a:gd name="T24" fmla="*/ 6 w 37"/>
                  <a:gd name="T25" fmla="*/ 3 h 37"/>
                  <a:gd name="T26" fmla="*/ 15 w 37"/>
                  <a:gd name="T27" fmla="*/ 0 h 37"/>
                  <a:gd name="T28" fmla="*/ 37 w 37"/>
                  <a:gd name="T29" fmla="*/ 7 h 37"/>
                  <a:gd name="T30" fmla="*/ 37 w 37"/>
                  <a:gd name="T31" fmla="*/ 10 h 37"/>
                  <a:gd name="T32" fmla="*/ 34 w 37"/>
                  <a:gd name="T33" fmla="*/ 10 h 37"/>
                  <a:gd name="T34" fmla="*/ 34 w 37"/>
                  <a:gd name="T35" fmla="*/ 10 h 37"/>
                  <a:gd name="T36" fmla="*/ 34 w 37"/>
                  <a:gd name="T37" fmla="*/ 10 h 3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7"/>
                  <a:gd name="T58" fmla="*/ 0 h 37"/>
                  <a:gd name="T59" fmla="*/ 37 w 37"/>
                  <a:gd name="T60" fmla="*/ 37 h 3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7" h="37">
                    <a:moveTo>
                      <a:pt x="34" y="10"/>
                    </a:moveTo>
                    <a:lnTo>
                      <a:pt x="21" y="10"/>
                    </a:lnTo>
                    <a:lnTo>
                      <a:pt x="12" y="22"/>
                    </a:lnTo>
                    <a:lnTo>
                      <a:pt x="12" y="25"/>
                    </a:lnTo>
                    <a:lnTo>
                      <a:pt x="12" y="28"/>
                    </a:lnTo>
                    <a:lnTo>
                      <a:pt x="15" y="34"/>
                    </a:lnTo>
                    <a:lnTo>
                      <a:pt x="15" y="37"/>
                    </a:lnTo>
                    <a:lnTo>
                      <a:pt x="12" y="37"/>
                    </a:lnTo>
                    <a:lnTo>
                      <a:pt x="6" y="31"/>
                    </a:lnTo>
                    <a:lnTo>
                      <a:pt x="3" y="28"/>
                    </a:lnTo>
                    <a:lnTo>
                      <a:pt x="0" y="13"/>
                    </a:lnTo>
                    <a:lnTo>
                      <a:pt x="6" y="3"/>
                    </a:lnTo>
                    <a:lnTo>
                      <a:pt x="15" y="0"/>
                    </a:lnTo>
                    <a:lnTo>
                      <a:pt x="37" y="7"/>
                    </a:lnTo>
                    <a:lnTo>
                      <a:pt x="37" y="10"/>
                    </a:lnTo>
                    <a:lnTo>
                      <a:pt x="34" y="1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39" name="Freeform 300"/>
              <p:cNvSpPr>
                <a:spLocks/>
              </p:cNvSpPr>
              <p:nvPr/>
            </p:nvSpPr>
            <p:spPr bwMode="auto">
              <a:xfrm>
                <a:off x="2084" y="1524"/>
                <a:ext cx="182" cy="81"/>
              </a:xfrm>
              <a:custGeom>
                <a:avLst/>
                <a:gdLst>
                  <a:gd name="T0" fmla="*/ 0 w 182"/>
                  <a:gd name="T1" fmla="*/ 0 h 81"/>
                  <a:gd name="T2" fmla="*/ 16 w 182"/>
                  <a:gd name="T3" fmla="*/ 7 h 81"/>
                  <a:gd name="T4" fmla="*/ 31 w 182"/>
                  <a:gd name="T5" fmla="*/ 13 h 81"/>
                  <a:gd name="T6" fmla="*/ 43 w 182"/>
                  <a:gd name="T7" fmla="*/ 19 h 81"/>
                  <a:gd name="T8" fmla="*/ 59 w 182"/>
                  <a:gd name="T9" fmla="*/ 25 h 81"/>
                  <a:gd name="T10" fmla="*/ 81 w 182"/>
                  <a:gd name="T11" fmla="*/ 31 h 81"/>
                  <a:gd name="T12" fmla="*/ 99 w 182"/>
                  <a:gd name="T13" fmla="*/ 38 h 81"/>
                  <a:gd name="T14" fmla="*/ 118 w 182"/>
                  <a:gd name="T15" fmla="*/ 44 h 81"/>
                  <a:gd name="T16" fmla="*/ 139 w 182"/>
                  <a:gd name="T17" fmla="*/ 53 h 81"/>
                  <a:gd name="T18" fmla="*/ 167 w 182"/>
                  <a:gd name="T19" fmla="*/ 68 h 81"/>
                  <a:gd name="T20" fmla="*/ 173 w 182"/>
                  <a:gd name="T21" fmla="*/ 75 h 81"/>
                  <a:gd name="T22" fmla="*/ 179 w 182"/>
                  <a:gd name="T23" fmla="*/ 78 h 81"/>
                  <a:gd name="T24" fmla="*/ 182 w 182"/>
                  <a:gd name="T25" fmla="*/ 78 h 81"/>
                  <a:gd name="T26" fmla="*/ 179 w 182"/>
                  <a:gd name="T27" fmla="*/ 81 h 81"/>
                  <a:gd name="T28" fmla="*/ 161 w 182"/>
                  <a:gd name="T29" fmla="*/ 78 h 81"/>
                  <a:gd name="T30" fmla="*/ 155 w 182"/>
                  <a:gd name="T31" fmla="*/ 75 h 81"/>
                  <a:gd name="T32" fmla="*/ 148 w 182"/>
                  <a:gd name="T33" fmla="*/ 72 h 81"/>
                  <a:gd name="T34" fmla="*/ 133 w 182"/>
                  <a:gd name="T35" fmla="*/ 65 h 81"/>
                  <a:gd name="T36" fmla="*/ 121 w 182"/>
                  <a:gd name="T37" fmla="*/ 59 h 81"/>
                  <a:gd name="T38" fmla="*/ 111 w 182"/>
                  <a:gd name="T39" fmla="*/ 53 h 81"/>
                  <a:gd name="T40" fmla="*/ 102 w 182"/>
                  <a:gd name="T41" fmla="*/ 50 h 81"/>
                  <a:gd name="T42" fmla="*/ 96 w 182"/>
                  <a:gd name="T43" fmla="*/ 47 h 81"/>
                  <a:gd name="T44" fmla="*/ 77 w 182"/>
                  <a:gd name="T45" fmla="*/ 38 h 81"/>
                  <a:gd name="T46" fmla="*/ 68 w 182"/>
                  <a:gd name="T47" fmla="*/ 34 h 81"/>
                  <a:gd name="T48" fmla="*/ 56 w 182"/>
                  <a:gd name="T49" fmla="*/ 31 h 81"/>
                  <a:gd name="T50" fmla="*/ 40 w 182"/>
                  <a:gd name="T51" fmla="*/ 25 h 81"/>
                  <a:gd name="T52" fmla="*/ 28 w 182"/>
                  <a:gd name="T53" fmla="*/ 16 h 81"/>
                  <a:gd name="T54" fmla="*/ 16 w 182"/>
                  <a:gd name="T55" fmla="*/ 10 h 81"/>
                  <a:gd name="T56" fmla="*/ 0 w 182"/>
                  <a:gd name="T57" fmla="*/ 4 h 81"/>
                  <a:gd name="T58" fmla="*/ 0 w 182"/>
                  <a:gd name="T59" fmla="*/ 0 h 81"/>
                  <a:gd name="T60" fmla="*/ 0 w 182"/>
                  <a:gd name="T61" fmla="*/ 0 h 81"/>
                  <a:gd name="T62" fmla="*/ 0 w 182"/>
                  <a:gd name="T63" fmla="*/ 0 h 81"/>
                  <a:gd name="T64" fmla="*/ 0 w 182"/>
                  <a:gd name="T65" fmla="*/ 0 h 8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82"/>
                  <a:gd name="T100" fmla="*/ 0 h 81"/>
                  <a:gd name="T101" fmla="*/ 182 w 182"/>
                  <a:gd name="T102" fmla="*/ 81 h 8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82" h="81">
                    <a:moveTo>
                      <a:pt x="0" y="0"/>
                    </a:moveTo>
                    <a:lnTo>
                      <a:pt x="16" y="7"/>
                    </a:lnTo>
                    <a:lnTo>
                      <a:pt x="31" y="13"/>
                    </a:lnTo>
                    <a:lnTo>
                      <a:pt x="43" y="19"/>
                    </a:lnTo>
                    <a:lnTo>
                      <a:pt x="59" y="25"/>
                    </a:lnTo>
                    <a:lnTo>
                      <a:pt x="81" y="31"/>
                    </a:lnTo>
                    <a:lnTo>
                      <a:pt x="99" y="38"/>
                    </a:lnTo>
                    <a:lnTo>
                      <a:pt x="118" y="44"/>
                    </a:lnTo>
                    <a:lnTo>
                      <a:pt x="139" y="53"/>
                    </a:lnTo>
                    <a:lnTo>
                      <a:pt x="167" y="68"/>
                    </a:lnTo>
                    <a:lnTo>
                      <a:pt x="173" y="75"/>
                    </a:lnTo>
                    <a:lnTo>
                      <a:pt x="179" y="78"/>
                    </a:lnTo>
                    <a:lnTo>
                      <a:pt x="182" y="78"/>
                    </a:lnTo>
                    <a:lnTo>
                      <a:pt x="179" y="81"/>
                    </a:lnTo>
                    <a:lnTo>
                      <a:pt x="161" y="78"/>
                    </a:lnTo>
                    <a:lnTo>
                      <a:pt x="155" y="75"/>
                    </a:lnTo>
                    <a:lnTo>
                      <a:pt x="148" y="72"/>
                    </a:lnTo>
                    <a:lnTo>
                      <a:pt x="133" y="65"/>
                    </a:lnTo>
                    <a:lnTo>
                      <a:pt x="121" y="59"/>
                    </a:lnTo>
                    <a:lnTo>
                      <a:pt x="111" y="53"/>
                    </a:lnTo>
                    <a:lnTo>
                      <a:pt x="102" y="50"/>
                    </a:lnTo>
                    <a:lnTo>
                      <a:pt x="96" y="47"/>
                    </a:lnTo>
                    <a:lnTo>
                      <a:pt x="77" y="38"/>
                    </a:lnTo>
                    <a:lnTo>
                      <a:pt x="68" y="34"/>
                    </a:lnTo>
                    <a:lnTo>
                      <a:pt x="56" y="31"/>
                    </a:lnTo>
                    <a:lnTo>
                      <a:pt x="40" y="25"/>
                    </a:lnTo>
                    <a:lnTo>
                      <a:pt x="28" y="16"/>
                    </a:lnTo>
                    <a:lnTo>
                      <a:pt x="16" y="10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40" name="Freeform 301"/>
              <p:cNvSpPr>
                <a:spLocks/>
              </p:cNvSpPr>
              <p:nvPr/>
            </p:nvSpPr>
            <p:spPr bwMode="auto">
              <a:xfrm>
                <a:off x="2285" y="1540"/>
                <a:ext cx="120" cy="49"/>
              </a:xfrm>
              <a:custGeom>
                <a:avLst/>
                <a:gdLst>
                  <a:gd name="T0" fmla="*/ 120 w 120"/>
                  <a:gd name="T1" fmla="*/ 3 h 49"/>
                  <a:gd name="T2" fmla="*/ 111 w 120"/>
                  <a:gd name="T3" fmla="*/ 6 h 49"/>
                  <a:gd name="T4" fmla="*/ 102 w 120"/>
                  <a:gd name="T5" fmla="*/ 12 h 49"/>
                  <a:gd name="T6" fmla="*/ 93 w 120"/>
                  <a:gd name="T7" fmla="*/ 15 h 49"/>
                  <a:gd name="T8" fmla="*/ 83 w 120"/>
                  <a:gd name="T9" fmla="*/ 22 h 49"/>
                  <a:gd name="T10" fmla="*/ 74 w 120"/>
                  <a:gd name="T11" fmla="*/ 25 h 49"/>
                  <a:gd name="T12" fmla="*/ 65 w 120"/>
                  <a:gd name="T13" fmla="*/ 28 h 49"/>
                  <a:gd name="T14" fmla="*/ 56 w 120"/>
                  <a:gd name="T15" fmla="*/ 34 h 49"/>
                  <a:gd name="T16" fmla="*/ 46 w 120"/>
                  <a:gd name="T17" fmla="*/ 37 h 49"/>
                  <a:gd name="T18" fmla="*/ 28 w 120"/>
                  <a:gd name="T19" fmla="*/ 46 h 49"/>
                  <a:gd name="T20" fmla="*/ 0 w 120"/>
                  <a:gd name="T21" fmla="*/ 49 h 49"/>
                  <a:gd name="T22" fmla="*/ 0 w 120"/>
                  <a:gd name="T23" fmla="*/ 46 h 49"/>
                  <a:gd name="T24" fmla="*/ 12 w 120"/>
                  <a:gd name="T25" fmla="*/ 40 h 49"/>
                  <a:gd name="T26" fmla="*/ 15 w 120"/>
                  <a:gd name="T27" fmla="*/ 37 h 49"/>
                  <a:gd name="T28" fmla="*/ 22 w 120"/>
                  <a:gd name="T29" fmla="*/ 34 h 49"/>
                  <a:gd name="T30" fmla="*/ 40 w 120"/>
                  <a:gd name="T31" fmla="*/ 28 h 49"/>
                  <a:gd name="T32" fmla="*/ 62 w 120"/>
                  <a:gd name="T33" fmla="*/ 18 h 49"/>
                  <a:gd name="T34" fmla="*/ 80 w 120"/>
                  <a:gd name="T35" fmla="*/ 12 h 49"/>
                  <a:gd name="T36" fmla="*/ 99 w 120"/>
                  <a:gd name="T37" fmla="*/ 6 h 49"/>
                  <a:gd name="T38" fmla="*/ 120 w 120"/>
                  <a:gd name="T39" fmla="*/ 0 h 49"/>
                  <a:gd name="T40" fmla="*/ 120 w 120"/>
                  <a:gd name="T41" fmla="*/ 3 h 49"/>
                  <a:gd name="T42" fmla="*/ 120 w 120"/>
                  <a:gd name="T43" fmla="*/ 3 h 49"/>
                  <a:gd name="T44" fmla="*/ 120 w 120"/>
                  <a:gd name="T45" fmla="*/ 3 h 4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20"/>
                  <a:gd name="T70" fmla="*/ 0 h 49"/>
                  <a:gd name="T71" fmla="*/ 120 w 120"/>
                  <a:gd name="T72" fmla="*/ 49 h 4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20" h="49">
                    <a:moveTo>
                      <a:pt x="120" y="3"/>
                    </a:moveTo>
                    <a:lnTo>
                      <a:pt x="111" y="6"/>
                    </a:lnTo>
                    <a:lnTo>
                      <a:pt x="102" y="12"/>
                    </a:lnTo>
                    <a:lnTo>
                      <a:pt x="93" y="15"/>
                    </a:lnTo>
                    <a:lnTo>
                      <a:pt x="83" y="22"/>
                    </a:lnTo>
                    <a:lnTo>
                      <a:pt x="74" y="25"/>
                    </a:lnTo>
                    <a:lnTo>
                      <a:pt x="65" y="28"/>
                    </a:lnTo>
                    <a:lnTo>
                      <a:pt x="56" y="34"/>
                    </a:lnTo>
                    <a:lnTo>
                      <a:pt x="46" y="37"/>
                    </a:lnTo>
                    <a:lnTo>
                      <a:pt x="28" y="46"/>
                    </a:lnTo>
                    <a:lnTo>
                      <a:pt x="0" y="49"/>
                    </a:lnTo>
                    <a:lnTo>
                      <a:pt x="0" y="46"/>
                    </a:lnTo>
                    <a:lnTo>
                      <a:pt x="12" y="40"/>
                    </a:lnTo>
                    <a:lnTo>
                      <a:pt x="15" y="37"/>
                    </a:lnTo>
                    <a:lnTo>
                      <a:pt x="22" y="34"/>
                    </a:lnTo>
                    <a:lnTo>
                      <a:pt x="40" y="28"/>
                    </a:lnTo>
                    <a:lnTo>
                      <a:pt x="62" y="18"/>
                    </a:lnTo>
                    <a:lnTo>
                      <a:pt x="80" y="12"/>
                    </a:lnTo>
                    <a:lnTo>
                      <a:pt x="99" y="6"/>
                    </a:lnTo>
                    <a:lnTo>
                      <a:pt x="120" y="0"/>
                    </a:lnTo>
                    <a:lnTo>
                      <a:pt x="120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41" name="Freeform 302"/>
              <p:cNvSpPr>
                <a:spLocks/>
              </p:cNvSpPr>
              <p:nvPr/>
            </p:nvSpPr>
            <p:spPr bwMode="auto">
              <a:xfrm>
                <a:off x="2047" y="1518"/>
                <a:ext cx="210" cy="105"/>
              </a:xfrm>
              <a:custGeom>
                <a:avLst/>
                <a:gdLst>
                  <a:gd name="T0" fmla="*/ 22 w 210"/>
                  <a:gd name="T1" fmla="*/ 6 h 105"/>
                  <a:gd name="T2" fmla="*/ 9 w 210"/>
                  <a:gd name="T3" fmla="*/ 13 h 105"/>
                  <a:gd name="T4" fmla="*/ 22 w 210"/>
                  <a:gd name="T5" fmla="*/ 16 h 105"/>
                  <a:gd name="T6" fmla="*/ 40 w 210"/>
                  <a:gd name="T7" fmla="*/ 22 h 105"/>
                  <a:gd name="T8" fmla="*/ 56 w 210"/>
                  <a:gd name="T9" fmla="*/ 31 h 105"/>
                  <a:gd name="T10" fmla="*/ 71 w 210"/>
                  <a:gd name="T11" fmla="*/ 37 h 105"/>
                  <a:gd name="T12" fmla="*/ 80 w 210"/>
                  <a:gd name="T13" fmla="*/ 44 h 105"/>
                  <a:gd name="T14" fmla="*/ 90 w 210"/>
                  <a:gd name="T15" fmla="*/ 47 h 105"/>
                  <a:gd name="T16" fmla="*/ 105 w 210"/>
                  <a:gd name="T17" fmla="*/ 56 h 105"/>
                  <a:gd name="T18" fmla="*/ 121 w 210"/>
                  <a:gd name="T19" fmla="*/ 62 h 105"/>
                  <a:gd name="T20" fmla="*/ 136 w 210"/>
                  <a:gd name="T21" fmla="*/ 68 h 105"/>
                  <a:gd name="T22" fmla="*/ 148 w 210"/>
                  <a:gd name="T23" fmla="*/ 74 h 105"/>
                  <a:gd name="T24" fmla="*/ 164 w 210"/>
                  <a:gd name="T25" fmla="*/ 81 h 105"/>
                  <a:gd name="T26" fmla="*/ 176 w 210"/>
                  <a:gd name="T27" fmla="*/ 87 h 105"/>
                  <a:gd name="T28" fmla="*/ 192 w 210"/>
                  <a:gd name="T29" fmla="*/ 96 h 105"/>
                  <a:gd name="T30" fmla="*/ 210 w 210"/>
                  <a:gd name="T31" fmla="*/ 102 h 105"/>
                  <a:gd name="T32" fmla="*/ 210 w 210"/>
                  <a:gd name="T33" fmla="*/ 105 h 105"/>
                  <a:gd name="T34" fmla="*/ 207 w 210"/>
                  <a:gd name="T35" fmla="*/ 105 h 105"/>
                  <a:gd name="T36" fmla="*/ 192 w 210"/>
                  <a:gd name="T37" fmla="*/ 99 h 105"/>
                  <a:gd name="T38" fmla="*/ 176 w 210"/>
                  <a:gd name="T39" fmla="*/ 93 h 105"/>
                  <a:gd name="T40" fmla="*/ 161 w 210"/>
                  <a:gd name="T41" fmla="*/ 87 h 105"/>
                  <a:gd name="T42" fmla="*/ 145 w 210"/>
                  <a:gd name="T43" fmla="*/ 81 h 105"/>
                  <a:gd name="T44" fmla="*/ 133 w 210"/>
                  <a:gd name="T45" fmla="*/ 74 h 105"/>
                  <a:gd name="T46" fmla="*/ 118 w 210"/>
                  <a:gd name="T47" fmla="*/ 68 h 105"/>
                  <a:gd name="T48" fmla="*/ 102 w 210"/>
                  <a:gd name="T49" fmla="*/ 62 h 105"/>
                  <a:gd name="T50" fmla="*/ 84 w 210"/>
                  <a:gd name="T51" fmla="*/ 56 h 105"/>
                  <a:gd name="T52" fmla="*/ 74 w 210"/>
                  <a:gd name="T53" fmla="*/ 50 h 105"/>
                  <a:gd name="T54" fmla="*/ 68 w 210"/>
                  <a:gd name="T55" fmla="*/ 47 h 105"/>
                  <a:gd name="T56" fmla="*/ 59 w 210"/>
                  <a:gd name="T57" fmla="*/ 40 h 105"/>
                  <a:gd name="T58" fmla="*/ 53 w 210"/>
                  <a:gd name="T59" fmla="*/ 37 h 105"/>
                  <a:gd name="T60" fmla="*/ 46 w 210"/>
                  <a:gd name="T61" fmla="*/ 34 h 105"/>
                  <a:gd name="T62" fmla="*/ 37 w 210"/>
                  <a:gd name="T63" fmla="*/ 31 h 105"/>
                  <a:gd name="T64" fmla="*/ 28 w 210"/>
                  <a:gd name="T65" fmla="*/ 25 h 105"/>
                  <a:gd name="T66" fmla="*/ 22 w 210"/>
                  <a:gd name="T67" fmla="*/ 22 h 105"/>
                  <a:gd name="T68" fmla="*/ 0 w 210"/>
                  <a:gd name="T69" fmla="*/ 16 h 105"/>
                  <a:gd name="T70" fmla="*/ 0 w 210"/>
                  <a:gd name="T71" fmla="*/ 13 h 105"/>
                  <a:gd name="T72" fmla="*/ 0 w 210"/>
                  <a:gd name="T73" fmla="*/ 10 h 105"/>
                  <a:gd name="T74" fmla="*/ 22 w 210"/>
                  <a:gd name="T75" fmla="*/ 0 h 105"/>
                  <a:gd name="T76" fmla="*/ 25 w 210"/>
                  <a:gd name="T77" fmla="*/ 3 h 105"/>
                  <a:gd name="T78" fmla="*/ 22 w 210"/>
                  <a:gd name="T79" fmla="*/ 6 h 105"/>
                  <a:gd name="T80" fmla="*/ 22 w 210"/>
                  <a:gd name="T81" fmla="*/ 6 h 105"/>
                  <a:gd name="T82" fmla="*/ 22 w 210"/>
                  <a:gd name="T83" fmla="*/ 6 h 10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10"/>
                  <a:gd name="T127" fmla="*/ 0 h 105"/>
                  <a:gd name="T128" fmla="*/ 210 w 210"/>
                  <a:gd name="T129" fmla="*/ 105 h 10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10" h="105">
                    <a:moveTo>
                      <a:pt x="22" y="6"/>
                    </a:moveTo>
                    <a:lnTo>
                      <a:pt x="9" y="13"/>
                    </a:lnTo>
                    <a:lnTo>
                      <a:pt x="22" y="16"/>
                    </a:lnTo>
                    <a:lnTo>
                      <a:pt x="40" y="22"/>
                    </a:lnTo>
                    <a:lnTo>
                      <a:pt x="56" y="31"/>
                    </a:lnTo>
                    <a:lnTo>
                      <a:pt x="71" y="37"/>
                    </a:lnTo>
                    <a:lnTo>
                      <a:pt x="80" y="44"/>
                    </a:lnTo>
                    <a:lnTo>
                      <a:pt x="90" y="47"/>
                    </a:lnTo>
                    <a:lnTo>
                      <a:pt x="105" y="56"/>
                    </a:lnTo>
                    <a:lnTo>
                      <a:pt x="121" y="62"/>
                    </a:lnTo>
                    <a:lnTo>
                      <a:pt x="136" y="68"/>
                    </a:lnTo>
                    <a:lnTo>
                      <a:pt x="148" y="74"/>
                    </a:lnTo>
                    <a:lnTo>
                      <a:pt x="164" y="81"/>
                    </a:lnTo>
                    <a:lnTo>
                      <a:pt x="176" y="87"/>
                    </a:lnTo>
                    <a:lnTo>
                      <a:pt x="192" y="96"/>
                    </a:lnTo>
                    <a:lnTo>
                      <a:pt x="210" y="102"/>
                    </a:lnTo>
                    <a:lnTo>
                      <a:pt x="210" y="105"/>
                    </a:lnTo>
                    <a:lnTo>
                      <a:pt x="207" y="105"/>
                    </a:lnTo>
                    <a:lnTo>
                      <a:pt x="192" y="99"/>
                    </a:lnTo>
                    <a:lnTo>
                      <a:pt x="176" y="93"/>
                    </a:lnTo>
                    <a:lnTo>
                      <a:pt x="161" y="87"/>
                    </a:lnTo>
                    <a:lnTo>
                      <a:pt x="145" y="81"/>
                    </a:lnTo>
                    <a:lnTo>
                      <a:pt x="133" y="74"/>
                    </a:lnTo>
                    <a:lnTo>
                      <a:pt x="118" y="68"/>
                    </a:lnTo>
                    <a:lnTo>
                      <a:pt x="102" y="62"/>
                    </a:lnTo>
                    <a:lnTo>
                      <a:pt x="84" y="56"/>
                    </a:lnTo>
                    <a:lnTo>
                      <a:pt x="74" y="50"/>
                    </a:lnTo>
                    <a:lnTo>
                      <a:pt x="68" y="47"/>
                    </a:lnTo>
                    <a:lnTo>
                      <a:pt x="59" y="40"/>
                    </a:lnTo>
                    <a:lnTo>
                      <a:pt x="53" y="37"/>
                    </a:lnTo>
                    <a:lnTo>
                      <a:pt x="46" y="34"/>
                    </a:lnTo>
                    <a:lnTo>
                      <a:pt x="37" y="31"/>
                    </a:lnTo>
                    <a:lnTo>
                      <a:pt x="28" y="25"/>
                    </a:lnTo>
                    <a:lnTo>
                      <a:pt x="22" y="22"/>
                    </a:lnTo>
                    <a:lnTo>
                      <a:pt x="0" y="16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2" y="0"/>
                    </a:lnTo>
                    <a:lnTo>
                      <a:pt x="25" y="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42" name="Freeform 303"/>
              <p:cNvSpPr>
                <a:spLocks/>
              </p:cNvSpPr>
              <p:nvPr/>
            </p:nvSpPr>
            <p:spPr bwMode="auto">
              <a:xfrm>
                <a:off x="2266" y="1555"/>
                <a:ext cx="106" cy="68"/>
              </a:xfrm>
              <a:custGeom>
                <a:avLst/>
                <a:gdLst>
                  <a:gd name="T0" fmla="*/ 0 w 106"/>
                  <a:gd name="T1" fmla="*/ 65 h 68"/>
                  <a:gd name="T2" fmla="*/ 13 w 106"/>
                  <a:gd name="T3" fmla="*/ 56 h 68"/>
                  <a:gd name="T4" fmla="*/ 19 w 106"/>
                  <a:gd name="T5" fmla="*/ 53 h 68"/>
                  <a:gd name="T6" fmla="*/ 25 w 106"/>
                  <a:gd name="T7" fmla="*/ 47 h 68"/>
                  <a:gd name="T8" fmla="*/ 31 w 106"/>
                  <a:gd name="T9" fmla="*/ 44 h 68"/>
                  <a:gd name="T10" fmla="*/ 38 w 106"/>
                  <a:gd name="T11" fmla="*/ 37 h 68"/>
                  <a:gd name="T12" fmla="*/ 44 w 106"/>
                  <a:gd name="T13" fmla="*/ 34 h 68"/>
                  <a:gd name="T14" fmla="*/ 50 w 106"/>
                  <a:gd name="T15" fmla="*/ 28 h 68"/>
                  <a:gd name="T16" fmla="*/ 62 w 106"/>
                  <a:gd name="T17" fmla="*/ 22 h 68"/>
                  <a:gd name="T18" fmla="*/ 72 w 106"/>
                  <a:gd name="T19" fmla="*/ 16 h 68"/>
                  <a:gd name="T20" fmla="*/ 81 w 106"/>
                  <a:gd name="T21" fmla="*/ 13 h 68"/>
                  <a:gd name="T22" fmla="*/ 87 w 106"/>
                  <a:gd name="T23" fmla="*/ 7 h 68"/>
                  <a:gd name="T24" fmla="*/ 102 w 106"/>
                  <a:gd name="T25" fmla="*/ 0 h 68"/>
                  <a:gd name="T26" fmla="*/ 106 w 106"/>
                  <a:gd name="T27" fmla="*/ 0 h 68"/>
                  <a:gd name="T28" fmla="*/ 106 w 106"/>
                  <a:gd name="T29" fmla="*/ 3 h 68"/>
                  <a:gd name="T30" fmla="*/ 90 w 106"/>
                  <a:gd name="T31" fmla="*/ 13 h 68"/>
                  <a:gd name="T32" fmla="*/ 84 w 106"/>
                  <a:gd name="T33" fmla="*/ 19 h 68"/>
                  <a:gd name="T34" fmla="*/ 78 w 106"/>
                  <a:gd name="T35" fmla="*/ 25 h 68"/>
                  <a:gd name="T36" fmla="*/ 65 w 106"/>
                  <a:gd name="T37" fmla="*/ 31 h 68"/>
                  <a:gd name="T38" fmla="*/ 56 w 106"/>
                  <a:gd name="T39" fmla="*/ 37 h 68"/>
                  <a:gd name="T40" fmla="*/ 41 w 106"/>
                  <a:gd name="T41" fmla="*/ 44 h 68"/>
                  <a:gd name="T42" fmla="*/ 28 w 106"/>
                  <a:gd name="T43" fmla="*/ 53 h 68"/>
                  <a:gd name="T44" fmla="*/ 22 w 106"/>
                  <a:gd name="T45" fmla="*/ 56 h 68"/>
                  <a:gd name="T46" fmla="*/ 16 w 106"/>
                  <a:gd name="T47" fmla="*/ 62 h 68"/>
                  <a:gd name="T48" fmla="*/ 10 w 106"/>
                  <a:gd name="T49" fmla="*/ 65 h 68"/>
                  <a:gd name="T50" fmla="*/ 0 w 106"/>
                  <a:gd name="T51" fmla="*/ 68 h 68"/>
                  <a:gd name="T52" fmla="*/ 0 w 106"/>
                  <a:gd name="T53" fmla="*/ 68 h 68"/>
                  <a:gd name="T54" fmla="*/ 0 w 106"/>
                  <a:gd name="T55" fmla="*/ 65 h 68"/>
                  <a:gd name="T56" fmla="*/ 0 w 106"/>
                  <a:gd name="T57" fmla="*/ 65 h 68"/>
                  <a:gd name="T58" fmla="*/ 0 w 106"/>
                  <a:gd name="T59" fmla="*/ 65 h 6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06"/>
                  <a:gd name="T91" fmla="*/ 0 h 68"/>
                  <a:gd name="T92" fmla="*/ 106 w 106"/>
                  <a:gd name="T93" fmla="*/ 68 h 68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06" h="68">
                    <a:moveTo>
                      <a:pt x="0" y="65"/>
                    </a:moveTo>
                    <a:lnTo>
                      <a:pt x="13" y="56"/>
                    </a:lnTo>
                    <a:lnTo>
                      <a:pt x="19" y="53"/>
                    </a:lnTo>
                    <a:lnTo>
                      <a:pt x="25" y="47"/>
                    </a:lnTo>
                    <a:lnTo>
                      <a:pt x="31" y="44"/>
                    </a:lnTo>
                    <a:lnTo>
                      <a:pt x="38" y="37"/>
                    </a:lnTo>
                    <a:lnTo>
                      <a:pt x="44" y="34"/>
                    </a:lnTo>
                    <a:lnTo>
                      <a:pt x="50" y="28"/>
                    </a:lnTo>
                    <a:lnTo>
                      <a:pt x="62" y="22"/>
                    </a:lnTo>
                    <a:lnTo>
                      <a:pt x="72" y="16"/>
                    </a:lnTo>
                    <a:lnTo>
                      <a:pt x="81" y="13"/>
                    </a:lnTo>
                    <a:lnTo>
                      <a:pt x="87" y="7"/>
                    </a:lnTo>
                    <a:lnTo>
                      <a:pt x="102" y="0"/>
                    </a:lnTo>
                    <a:lnTo>
                      <a:pt x="106" y="0"/>
                    </a:lnTo>
                    <a:lnTo>
                      <a:pt x="106" y="3"/>
                    </a:lnTo>
                    <a:lnTo>
                      <a:pt x="90" y="13"/>
                    </a:lnTo>
                    <a:lnTo>
                      <a:pt x="84" y="19"/>
                    </a:lnTo>
                    <a:lnTo>
                      <a:pt x="78" y="25"/>
                    </a:lnTo>
                    <a:lnTo>
                      <a:pt x="65" y="31"/>
                    </a:lnTo>
                    <a:lnTo>
                      <a:pt x="56" y="37"/>
                    </a:lnTo>
                    <a:lnTo>
                      <a:pt x="41" y="44"/>
                    </a:lnTo>
                    <a:lnTo>
                      <a:pt x="28" y="53"/>
                    </a:lnTo>
                    <a:lnTo>
                      <a:pt x="22" y="56"/>
                    </a:lnTo>
                    <a:lnTo>
                      <a:pt x="16" y="62"/>
                    </a:lnTo>
                    <a:lnTo>
                      <a:pt x="10" y="65"/>
                    </a:lnTo>
                    <a:lnTo>
                      <a:pt x="0" y="68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43" name="Freeform 304"/>
              <p:cNvSpPr>
                <a:spLocks/>
              </p:cNvSpPr>
              <p:nvPr/>
            </p:nvSpPr>
            <p:spPr bwMode="auto">
              <a:xfrm>
                <a:off x="2300" y="1524"/>
                <a:ext cx="10" cy="22"/>
              </a:xfrm>
              <a:custGeom>
                <a:avLst/>
                <a:gdLst>
                  <a:gd name="T0" fmla="*/ 7 w 10"/>
                  <a:gd name="T1" fmla="*/ 0 h 22"/>
                  <a:gd name="T2" fmla="*/ 10 w 10"/>
                  <a:gd name="T3" fmla="*/ 13 h 22"/>
                  <a:gd name="T4" fmla="*/ 4 w 10"/>
                  <a:gd name="T5" fmla="*/ 19 h 22"/>
                  <a:gd name="T6" fmla="*/ 0 w 10"/>
                  <a:gd name="T7" fmla="*/ 22 h 22"/>
                  <a:gd name="T8" fmla="*/ 0 w 10"/>
                  <a:gd name="T9" fmla="*/ 19 h 22"/>
                  <a:gd name="T10" fmla="*/ 0 w 10"/>
                  <a:gd name="T11" fmla="*/ 13 h 22"/>
                  <a:gd name="T12" fmla="*/ 0 w 10"/>
                  <a:gd name="T13" fmla="*/ 4 h 22"/>
                  <a:gd name="T14" fmla="*/ 4 w 10"/>
                  <a:gd name="T15" fmla="*/ 0 h 22"/>
                  <a:gd name="T16" fmla="*/ 7 w 10"/>
                  <a:gd name="T17" fmla="*/ 0 h 22"/>
                  <a:gd name="T18" fmla="*/ 7 w 10"/>
                  <a:gd name="T19" fmla="*/ 0 h 22"/>
                  <a:gd name="T20" fmla="*/ 7 w 10"/>
                  <a:gd name="T21" fmla="*/ 0 h 2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"/>
                  <a:gd name="T34" fmla="*/ 0 h 22"/>
                  <a:gd name="T35" fmla="*/ 10 w 10"/>
                  <a:gd name="T36" fmla="*/ 22 h 2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" h="22">
                    <a:moveTo>
                      <a:pt x="7" y="0"/>
                    </a:moveTo>
                    <a:lnTo>
                      <a:pt x="10" y="13"/>
                    </a:lnTo>
                    <a:lnTo>
                      <a:pt x="4" y="19"/>
                    </a:lnTo>
                    <a:lnTo>
                      <a:pt x="0" y="22"/>
                    </a:lnTo>
                    <a:lnTo>
                      <a:pt x="0" y="19"/>
                    </a:lnTo>
                    <a:lnTo>
                      <a:pt x="0" y="13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44" name="Freeform 305"/>
              <p:cNvSpPr>
                <a:spLocks/>
              </p:cNvSpPr>
              <p:nvPr/>
            </p:nvSpPr>
            <p:spPr bwMode="auto">
              <a:xfrm>
                <a:off x="2489" y="1256"/>
                <a:ext cx="68" cy="55"/>
              </a:xfrm>
              <a:custGeom>
                <a:avLst/>
                <a:gdLst>
                  <a:gd name="T0" fmla="*/ 3 w 68"/>
                  <a:gd name="T1" fmla="*/ 49 h 55"/>
                  <a:gd name="T2" fmla="*/ 22 w 68"/>
                  <a:gd name="T3" fmla="*/ 49 h 55"/>
                  <a:gd name="T4" fmla="*/ 37 w 68"/>
                  <a:gd name="T5" fmla="*/ 46 h 55"/>
                  <a:gd name="T6" fmla="*/ 43 w 68"/>
                  <a:gd name="T7" fmla="*/ 34 h 55"/>
                  <a:gd name="T8" fmla="*/ 49 w 68"/>
                  <a:gd name="T9" fmla="*/ 18 h 55"/>
                  <a:gd name="T10" fmla="*/ 59 w 68"/>
                  <a:gd name="T11" fmla="*/ 9 h 55"/>
                  <a:gd name="T12" fmla="*/ 65 w 68"/>
                  <a:gd name="T13" fmla="*/ 0 h 55"/>
                  <a:gd name="T14" fmla="*/ 68 w 68"/>
                  <a:gd name="T15" fmla="*/ 0 h 55"/>
                  <a:gd name="T16" fmla="*/ 68 w 68"/>
                  <a:gd name="T17" fmla="*/ 3 h 55"/>
                  <a:gd name="T18" fmla="*/ 59 w 68"/>
                  <a:gd name="T19" fmla="*/ 24 h 55"/>
                  <a:gd name="T20" fmla="*/ 49 w 68"/>
                  <a:gd name="T21" fmla="*/ 40 h 55"/>
                  <a:gd name="T22" fmla="*/ 46 w 68"/>
                  <a:gd name="T23" fmla="*/ 46 h 55"/>
                  <a:gd name="T24" fmla="*/ 40 w 68"/>
                  <a:gd name="T25" fmla="*/ 49 h 55"/>
                  <a:gd name="T26" fmla="*/ 31 w 68"/>
                  <a:gd name="T27" fmla="*/ 52 h 55"/>
                  <a:gd name="T28" fmla="*/ 22 w 68"/>
                  <a:gd name="T29" fmla="*/ 55 h 55"/>
                  <a:gd name="T30" fmla="*/ 3 w 68"/>
                  <a:gd name="T31" fmla="*/ 52 h 55"/>
                  <a:gd name="T32" fmla="*/ 0 w 68"/>
                  <a:gd name="T33" fmla="*/ 49 h 55"/>
                  <a:gd name="T34" fmla="*/ 3 w 68"/>
                  <a:gd name="T35" fmla="*/ 49 h 55"/>
                  <a:gd name="T36" fmla="*/ 3 w 68"/>
                  <a:gd name="T37" fmla="*/ 49 h 55"/>
                  <a:gd name="T38" fmla="*/ 3 w 68"/>
                  <a:gd name="T39" fmla="*/ 49 h 5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68"/>
                  <a:gd name="T61" fmla="*/ 0 h 55"/>
                  <a:gd name="T62" fmla="*/ 68 w 68"/>
                  <a:gd name="T63" fmla="*/ 55 h 5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68" h="55">
                    <a:moveTo>
                      <a:pt x="3" y="49"/>
                    </a:moveTo>
                    <a:lnTo>
                      <a:pt x="22" y="49"/>
                    </a:lnTo>
                    <a:lnTo>
                      <a:pt x="37" y="46"/>
                    </a:lnTo>
                    <a:lnTo>
                      <a:pt x="43" y="34"/>
                    </a:lnTo>
                    <a:lnTo>
                      <a:pt x="49" y="18"/>
                    </a:lnTo>
                    <a:lnTo>
                      <a:pt x="59" y="9"/>
                    </a:lnTo>
                    <a:lnTo>
                      <a:pt x="65" y="0"/>
                    </a:lnTo>
                    <a:lnTo>
                      <a:pt x="68" y="0"/>
                    </a:lnTo>
                    <a:lnTo>
                      <a:pt x="68" y="3"/>
                    </a:lnTo>
                    <a:lnTo>
                      <a:pt x="59" y="24"/>
                    </a:lnTo>
                    <a:lnTo>
                      <a:pt x="49" y="40"/>
                    </a:lnTo>
                    <a:lnTo>
                      <a:pt x="46" y="46"/>
                    </a:lnTo>
                    <a:lnTo>
                      <a:pt x="40" y="49"/>
                    </a:lnTo>
                    <a:lnTo>
                      <a:pt x="31" y="52"/>
                    </a:lnTo>
                    <a:lnTo>
                      <a:pt x="22" y="55"/>
                    </a:lnTo>
                    <a:lnTo>
                      <a:pt x="3" y="52"/>
                    </a:lnTo>
                    <a:lnTo>
                      <a:pt x="0" y="49"/>
                    </a:lnTo>
                    <a:lnTo>
                      <a:pt x="3" y="49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45" name="Freeform 306"/>
              <p:cNvSpPr>
                <a:spLocks/>
              </p:cNvSpPr>
              <p:nvPr/>
            </p:nvSpPr>
            <p:spPr bwMode="auto">
              <a:xfrm>
                <a:off x="2548" y="1277"/>
                <a:ext cx="34" cy="28"/>
              </a:xfrm>
              <a:custGeom>
                <a:avLst/>
                <a:gdLst>
                  <a:gd name="T0" fmla="*/ 3 w 34"/>
                  <a:gd name="T1" fmla="*/ 0 h 28"/>
                  <a:gd name="T2" fmla="*/ 18 w 34"/>
                  <a:gd name="T3" fmla="*/ 19 h 28"/>
                  <a:gd name="T4" fmla="*/ 30 w 34"/>
                  <a:gd name="T5" fmla="*/ 19 h 28"/>
                  <a:gd name="T6" fmla="*/ 34 w 34"/>
                  <a:gd name="T7" fmla="*/ 19 h 28"/>
                  <a:gd name="T8" fmla="*/ 34 w 34"/>
                  <a:gd name="T9" fmla="*/ 22 h 28"/>
                  <a:gd name="T10" fmla="*/ 24 w 34"/>
                  <a:gd name="T11" fmla="*/ 25 h 28"/>
                  <a:gd name="T12" fmla="*/ 18 w 34"/>
                  <a:gd name="T13" fmla="*/ 28 h 28"/>
                  <a:gd name="T14" fmla="*/ 12 w 34"/>
                  <a:gd name="T15" fmla="*/ 25 h 28"/>
                  <a:gd name="T16" fmla="*/ 6 w 34"/>
                  <a:gd name="T17" fmla="*/ 13 h 28"/>
                  <a:gd name="T18" fmla="*/ 6 w 34"/>
                  <a:gd name="T19" fmla="*/ 6 h 28"/>
                  <a:gd name="T20" fmla="*/ 0 w 34"/>
                  <a:gd name="T21" fmla="*/ 3 h 28"/>
                  <a:gd name="T22" fmla="*/ 3 w 34"/>
                  <a:gd name="T23" fmla="*/ 0 h 28"/>
                  <a:gd name="T24" fmla="*/ 3 w 34"/>
                  <a:gd name="T25" fmla="*/ 0 h 28"/>
                  <a:gd name="T26" fmla="*/ 3 w 34"/>
                  <a:gd name="T27" fmla="*/ 0 h 28"/>
                  <a:gd name="T28" fmla="*/ 3 w 34"/>
                  <a:gd name="T29" fmla="*/ 0 h 2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4"/>
                  <a:gd name="T46" fmla="*/ 0 h 28"/>
                  <a:gd name="T47" fmla="*/ 34 w 34"/>
                  <a:gd name="T48" fmla="*/ 28 h 2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4" h="28">
                    <a:moveTo>
                      <a:pt x="3" y="0"/>
                    </a:moveTo>
                    <a:lnTo>
                      <a:pt x="18" y="19"/>
                    </a:lnTo>
                    <a:lnTo>
                      <a:pt x="30" y="19"/>
                    </a:lnTo>
                    <a:lnTo>
                      <a:pt x="34" y="19"/>
                    </a:lnTo>
                    <a:lnTo>
                      <a:pt x="34" y="22"/>
                    </a:lnTo>
                    <a:lnTo>
                      <a:pt x="24" y="25"/>
                    </a:lnTo>
                    <a:lnTo>
                      <a:pt x="18" y="28"/>
                    </a:lnTo>
                    <a:lnTo>
                      <a:pt x="12" y="25"/>
                    </a:lnTo>
                    <a:lnTo>
                      <a:pt x="6" y="13"/>
                    </a:lnTo>
                    <a:lnTo>
                      <a:pt x="6" y="6"/>
                    </a:ln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46" name="Freeform 307"/>
              <p:cNvSpPr>
                <a:spLocks/>
              </p:cNvSpPr>
              <p:nvPr/>
            </p:nvSpPr>
            <p:spPr bwMode="auto">
              <a:xfrm>
                <a:off x="2517" y="1089"/>
                <a:ext cx="21" cy="18"/>
              </a:xfrm>
              <a:custGeom>
                <a:avLst/>
                <a:gdLst>
                  <a:gd name="T0" fmla="*/ 6 w 21"/>
                  <a:gd name="T1" fmla="*/ 3 h 18"/>
                  <a:gd name="T2" fmla="*/ 6 w 21"/>
                  <a:gd name="T3" fmla="*/ 6 h 18"/>
                  <a:gd name="T4" fmla="*/ 9 w 21"/>
                  <a:gd name="T5" fmla="*/ 9 h 18"/>
                  <a:gd name="T6" fmla="*/ 15 w 21"/>
                  <a:gd name="T7" fmla="*/ 3 h 18"/>
                  <a:gd name="T8" fmla="*/ 12 w 21"/>
                  <a:gd name="T9" fmla="*/ 3 h 18"/>
                  <a:gd name="T10" fmla="*/ 12 w 21"/>
                  <a:gd name="T11" fmla="*/ 0 h 18"/>
                  <a:gd name="T12" fmla="*/ 15 w 21"/>
                  <a:gd name="T13" fmla="*/ 0 h 18"/>
                  <a:gd name="T14" fmla="*/ 21 w 21"/>
                  <a:gd name="T15" fmla="*/ 3 h 18"/>
                  <a:gd name="T16" fmla="*/ 21 w 21"/>
                  <a:gd name="T17" fmla="*/ 9 h 18"/>
                  <a:gd name="T18" fmla="*/ 15 w 21"/>
                  <a:gd name="T19" fmla="*/ 15 h 18"/>
                  <a:gd name="T20" fmla="*/ 9 w 21"/>
                  <a:gd name="T21" fmla="*/ 18 h 18"/>
                  <a:gd name="T22" fmla="*/ 3 w 21"/>
                  <a:gd name="T23" fmla="*/ 12 h 18"/>
                  <a:gd name="T24" fmla="*/ 0 w 21"/>
                  <a:gd name="T25" fmla="*/ 3 h 18"/>
                  <a:gd name="T26" fmla="*/ 3 w 21"/>
                  <a:gd name="T27" fmla="*/ 3 h 18"/>
                  <a:gd name="T28" fmla="*/ 6 w 21"/>
                  <a:gd name="T29" fmla="*/ 3 h 18"/>
                  <a:gd name="T30" fmla="*/ 6 w 21"/>
                  <a:gd name="T31" fmla="*/ 3 h 18"/>
                  <a:gd name="T32" fmla="*/ 6 w 21"/>
                  <a:gd name="T33" fmla="*/ 3 h 1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1"/>
                  <a:gd name="T52" fmla="*/ 0 h 18"/>
                  <a:gd name="T53" fmla="*/ 21 w 21"/>
                  <a:gd name="T54" fmla="*/ 18 h 1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1" h="18">
                    <a:moveTo>
                      <a:pt x="6" y="3"/>
                    </a:moveTo>
                    <a:lnTo>
                      <a:pt x="6" y="6"/>
                    </a:lnTo>
                    <a:lnTo>
                      <a:pt x="9" y="9"/>
                    </a:lnTo>
                    <a:lnTo>
                      <a:pt x="15" y="3"/>
                    </a:lnTo>
                    <a:lnTo>
                      <a:pt x="12" y="3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21" y="3"/>
                    </a:lnTo>
                    <a:lnTo>
                      <a:pt x="21" y="9"/>
                    </a:lnTo>
                    <a:lnTo>
                      <a:pt x="15" y="15"/>
                    </a:lnTo>
                    <a:lnTo>
                      <a:pt x="9" y="18"/>
                    </a:lnTo>
                    <a:lnTo>
                      <a:pt x="3" y="12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47" name="Freeform 308"/>
              <p:cNvSpPr>
                <a:spLocks/>
              </p:cNvSpPr>
              <p:nvPr/>
            </p:nvSpPr>
            <p:spPr bwMode="auto">
              <a:xfrm>
                <a:off x="2538" y="1092"/>
                <a:ext cx="22" cy="18"/>
              </a:xfrm>
              <a:custGeom>
                <a:avLst/>
                <a:gdLst>
                  <a:gd name="T0" fmla="*/ 3 w 22"/>
                  <a:gd name="T1" fmla="*/ 9 h 18"/>
                  <a:gd name="T2" fmla="*/ 7 w 22"/>
                  <a:gd name="T3" fmla="*/ 12 h 18"/>
                  <a:gd name="T4" fmla="*/ 13 w 22"/>
                  <a:gd name="T5" fmla="*/ 12 h 18"/>
                  <a:gd name="T6" fmla="*/ 16 w 22"/>
                  <a:gd name="T7" fmla="*/ 6 h 18"/>
                  <a:gd name="T8" fmla="*/ 13 w 22"/>
                  <a:gd name="T9" fmla="*/ 6 h 18"/>
                  <a:gd name="T10" fmla="*/ 13 w 22"/>
                  <a:gd name="T11" fmla="*/ 3 h 18"/>
                  <a:gd name="T12" fmla="*/ 13 w 22"/>
                  <a:gd name="T13" fmla="*/ 0 h 18"/>
                  <a:gd name="T14" fmla="*/ 22 w 22"/>
                  <a:gd name="T15" fmla="*/ 6 h 18"/>
                  <a:gd name="T16" fmla="*/ 22 w 22"/>
                  <a:gd name="T17" fmla="*/ 6 h 18"/>
                  <a:gd name="T18" fmla="*/ 22 w 22"/>
                  <a:gd name="T19" fmla="*/ 12 h 18"/>
                  <a:gd name="T20" fmla="*/ 16 w 22"/>
                  <a:gd name="T21" fmla="*/ 18 h 18"/>
                  <a:gd name="T22" fmla="*/ 13 w 22"/>
                  <a:gd name="T23" fmla="*/ 18 h 18"/>
                  <a:gd name="T24" fmla="*/ 7 w 22"/>
                  <a:gd name="T25" fmla="*/ 18 h 18"/>
                  <a:gd name="T26" fmla="*/ 0 w 22"/>
                  <a:gd name="T27" fmla="*/ 9 h 18"/>
                  <a:gd name="T28" fmla="*/ 3 w 22"/>
                  <a:gd name="T29" fmla="*/ 9 h 18"/>
                  <a:gd name="T30" fmla="*/ 3 w 22"/>
                  <a:gd name="T31" fmla="*/ 9 h 18"/>
                  <a:gd name="T32" fmla="*/ 3 w 22"/>
                  <a:gd name="T33" fmla="*/ 9 h 1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"/>
                  <a:gd name="T52" fmla="*/ 0 h 18"/>
                  <a:gd name="T53" fmla="*/ 22 w 22"/>
                  <a:gd name="T54" fmla="*/ 18 h 1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" h="18">
                    <a:moveTo>
                      <a:pt x="3" y="9"/>
                    </a:moveTo>
                    <a:lnTo>
                      <a:pt x="7" y="12"/>
                    </a:lnTo>
                    <a:lnTo>
                      <a:pt x="13" y="12"/>
                    </a:lnTo>
                    <a:lnTo>
                      <a:pt x="16" y="6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3" y="0"/>
                    </a:lnTo>
                    <a:lnTo>
                      <a:pt x="22" y="6"/>
                    </a:lnTo>
                    <a:lnTo>
                      <a:pt x="22" y="12"/>
                    </a:lnTo>
                    <a:lnTo>
                      <a:pt x="16" y="18"/>
                    </a:lnTo>
                    <a:lnTo>
                      <a:pt x="13" y="18"/>
                    </a:lnTo>
                    <a:lnTo>
                      <a:pt x="7" y="18"/>
                    </a:lnTo>
                    <a:lnTo>
                      <a:pt x="0" y="9"/>
                    </a:lnTo>
                    <a:lnTo>
                      <a:pt x="3" y="9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48" name="Freeform 309"/>
              <p:cNvSpPr>
                <a:spLocks/>
              </p:cNvSpPr>
              <p:nvPr/>
            </p:nvSpPr>
            <p:spPr bwMode="auto">
              <a:xfrm>
                <a:off x="2563" y="1079"/>
                <a:ext cx="15" cy="19"/>
              </a:xfrm>
              <a:custGeom>
                <a:avLst/>
                <a:gdLst>
                  <a:gd name="T0" fmla="*/ 3 w 15"/>
                  <a:gd name="T1" fmla="*/ 13 h 19"/>
                  <a:gd name="T2" fmla="*/ 6 w 15"/>
                  <a:gd name="T3" fmla="*/ 13 h 19"/>
                  <a:gd name="T4" fmla="*/ 9 w 15"/>
                  <a:gd name="T5" fmla="*/ 10 h 19"/>
                  <a:gd name="T6" fmla="*/ 6 w 15"/>
                  <a:gd name="T7" fmla="*/ 7 h 19"/>
                  <a:gd name="T8" fmla="*/ 3 w 15"/>
                  <a:gd name="T9" fmla="*/ 4 h 19"/>
                  <a:gd name="T10" fmla="*/ 3 w 15"/>
                  <a:gd name="T11" fmla="*/ 0 h 19"/>
                  <a:gd name="T12" fmla="*/ 3 w 15"/>
                  <a:gd name="T13" fmla="*/ 0 h 19"/>
                  <a:gd name="T14" fmla="*/ 15 w 15"/>
                  <a:gd name="T15" fmla="*/ 10 h 19"/>
                  <a:gd name="T16" fmla="*/ 12 w 15"/>
                  <a:gd name="T17" fmla="*/ 16 h 19"/>
                  <a:gd name="T18" fmla="*/ 9 w 15"/>
                  <a:gd name="T19" fmla="*/ 19 h 19"/>
                  <a:gd name="T20" fmla="*/ 3 w 15"/>
                  <a:gd name="T21" fmla="*/ 19 h 19"/>
                  <a:gd name="T22" fmla="*/ 0 w 15"/>
                  <a:gd name="T23" fmla="*/ 16 h 19"/>
                  <a:gd name="T24" fmla="*/ 0 w 15"/>
                  <a:gd name="T25" fmla="*/ 13 h 19"/>
                  <a:gd name="T26" fmla="*/ 3 w 15"/>
                  <a:gd name="T27" fmla="*/ 13 h 19"/>
                  <a:gd name="T28" fmla="*/ 3 w 15"/>
                  <a:gd name="T29" fmla="*/ 13 h 19"/>
                  <a:gd name="T30" fmla="*/ 3 w 15"/>
                  <a:gd name="T31" fmla="*/ 13 h 1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5"/>
                  <a:gd name="T49" fmla="*/ 0 h 19"/>
                  <a:gd name="T50" fmla="*/ 15 w 15"/>
                  <a:gd name="T51" fmla="*/ 19 h 1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5" h="19">
                    <a:moveTo>
                      <a:pt x="3" y="13"/>
                    </a:moveTo>
                    <a:lnTo>
                      <a:pt x="6" y="13"/>
                    </a:lnTo>
                    <a:lnTo>
                      <a:pt x="9" y="10"/>
                    </a:lnTo>
                    <a:lnTo>
                      <a:pt x="6" y="7"/>
                    </a:lnTo>
                    <a:lnTo>
                      <a:pt x="3" y="4"/>
                    </a:lnTo>
                    <a:lnTo>
                      <a:pt x="3" y="0"/>
                    </a:lnTo>
                    <a:lnTo>
                      <a:pt x="15" y="10"/>
                    </a:lnTo>
                    <a:lnTo>
                      <a:pt x="12" y="16"/>
                    </a:lnTo>
                    <a:lnTo>
                      <a:pt x="9" y="19"/>
                    </a:lnTo>
                    <a:lnTo>
                      <a:pt x="3" y="19"/>
                    </a:lnTo>
                    <a:lnTo>
                      <a:pt x="0" y="16"/>
                    </a:lnTo>
                    <a:lnTo>
                      <a:pt x="0" y="13"/>
                    </a:lnTo>
                    <a:lnTo>
                      <a:pt x="3" y="13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49" name="Line 310"/>
              <p:cNvSpPr>
                <a:spLocks noChangeShapeType="1"/>
              </p:cNvSpPr>
              <p:nvPr/>
            </p:nvSpPr>
            <p:spPr bwMode="auto">
              <a:xfrm>
                <a:off x="2958" y="2399"/>
                <a:ext cx="93" cy="0"/>
              </a:xfrm>
              <a:prstGeom prst="line">
                <a:avLst/>
              </a:prstGeom>
              <a:noFill/>
              <a:ln w="79375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50" name="Line 311"/>
              <p:cNvSpPr>
                <a:spLocks noChangeShapeType="1"/>
              </p:cNvSpPr>
              <p:nvPr/>
            </p:nvSpPr>
            <p:spPr bwMode="auto">
              <a:xfrm>
                <a:off x="2958" y="2482"/>
                <a:ext cx="93" cy="0"/>
              </a:xfrm>
              <a:prstGeom prst="line">
                <a:avLst/>
              </a:prstGeom>
              <a:noFill/>
              <a:ln w="79375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51" name="Line 312"/>
              <p:cNvSpPr>
                <a:spLocks noChangeShapeType="1"/>
              </p:cNvSpPr>
              <p:nvPr/>
            </p:nvSpPr>
            <p:spPr bwMode="auto">
              <a:xfrm>
                <a:off x="2958" y="2563"/>
                <a:ext cx="93" cy="0"/>
              </a:xfrm>
              <a:prstGeom prst="line">
                <a:avLst/>
              </a:prstGeom>
              <a:noFill/>
              <a:ln w="79375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52" name="Line 313"/>
              <p:cNvSpPr>
                <a:spLocks noChangeShapeType="1"/>
              </p:cNvSpPr>
              <p:nvPr/>
            </p:nvSpPr>
            <p:spPr bwMode="auto">
              <a:xfrm>
                <a:off x="2958" y="2646"/>
                <a:ext cx="93" cy="0"/>
              </a:xfrm>
              <a:prstGeom prst="line">
                <a:avLst/>
              </a:prstGeom>
              <a:noFill/>
              <a:ln w="79375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53" name="Line 314"/>
              <p:cNvSpPr>
                <a:spLocks noChangeShapeType="1"/>
              </p:cNvSpPr>
              <p:nvPr/>
            </p:nvSpPr>
            <p:spPr bwMode="auto">
              <a:xfrm>
                <a:off x="2958" y="2730"/>
                <a:ext cx="93" cy="0"/>
              </a:xfrm>
              <a:prstGeom prst="line">
                <a:avLst/>
              </a:prstGeom>
              <a:noFill/>
              <a:ln w="79375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54" name="Line 315"/>
              <p:cNvSpPr>
                <a:spLocks noChangeShapeType="1"/>
              </p:cNvSpPr>
              <p:nvPr/>
            </p:nvSpPr>
            <p:spPr bwMode="auto">
              <a:xfrm>
                <a:off x="2958" y="2810"/>
                <a:ext cx="93" cy="0"/>
              </a:xfrm>
              <a:prstGeom prst="line">
                <a:avLst/>
              </a:prstGeom>
              <a:noFill/>
              <a:ln w="79375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55" name="Line 316"/>
              <p:cNvSpPr>
                <a:spLocks noChangeShapeType="1"/>
              </p:cNvSpPr>
              <p:nvPr/>
            </p:nvSpPr>
            <p:spPr bwMode="auto">
              <a:xfrm>
                <a:off x="2958" y="2893"/>
                <a:ext cx="93" cy="0"/>
              </a:xfrm>
              <a:prstGeom prst="line">
                <a:avLst/>
              </a:prstGeom>
              <a:noFill/>
              <a:ln w="79375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56" name="Line 317"/>
              <p:cNvSpPr>
                <a:spLocks noChangeShapeType="1"/>
              </p:cNvSpPr>
              <p:nvPr/>
            </p:nvSpPr>
            <p:spPr bwMode="auto">
              <a:xfrm>
                <a:off x="2958" y="2977"/>
                <a:ext cx="93" cy="0"/>
              </a:xfrm>
              <a:prstGeom prst="line">
                <a:avLst/>
              </a:prstGeom>
              <a:noFill/>
              <a:ln w="79375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57" name="Line 318"/>
              <p:cNvSpPr>
                <a:spLocks noChangeShapeType="1"/>
              </p:cNvSpPr>
              <p:nvPr/>
            </p:nvSpPr>
            <p:spPr bwMode="auto">
              <a:xfrm>
                <a:off x="2677" y="2399"/>
                <a:ext cx="93" cy="0"/>
              </a:xfrm>
              <a:prstGeom prst="line">
                <a:avLst/>
              </a:prstGeom>
              <a:noFill/>
              <a:ln w="79375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58" name="Line 319"/>
              <p:cNvSpPr>
                <a:spLocks noChangeShapeType="1"/>
              </p:cNvSpPr>
              <p:nvPr/>
            </p:nvSpPr>
            <p:spPr bwMode="auto">
              <a:xfrm>
                <a:off x="2677" y="2482"/>
                <a:ext cx="93" cy="0"/>
              </a:xfrm>
              <a:prstGeom prst="line">
                <a:avLst/>
              </a:prstGeom>
              <a:noFill/>
              <a:ln w="79375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59" name="Line 320"/>
              <p:cNvSpPr>
                <a:spLocks noChangeShapeType="1"/>
              </p:cNvSpPr>
              <p:nvPr/>
            </p:nvSpPr>
            <p:spPr bwMode="auto">
              <a:xfrm>
                <a:off x="2677" y="2563"/>
                <a:ext cx="93" cy="0"/>
              </a:xfrm>
              <a:prstGeom prst="line">
                <a:avLst/>
              </a:prstGeom>
              <a:noFill/>
              <a:ln w="79375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60" name="Line 321"/>
              <p:cNvSpPr>
                <a:spLocks noChangeShapeType="1"/>
              </p:cNvSpPr>
              <p:nvPr/>
            </p:nvSpPr>
            <p:spPr bwMode="auto">
              <a:xfrm>
                <a:off x="2677" y="2646"/>
                <a:ext cx="93" cy="0"/>
              </a:xfrm>
              <a:prstGeom prst="line">
                <a:avLst/>
              </a:prstGeom>
              <a:noFill/>
              <a:ln w="79375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61" name="Line 322"/>
              <p:cNvSpPr>
                <a:spLocks noChangeShapeType="1"/>
              </p:cNvSpPr>
              <p:nvPr/>
            </p:nvSpPr>
            <p:spPr bwMode="auto">
              <a:xfrm>
                <a:off x="2677" y="2730"/>
                <a:ext cx="93" cy="0"/>
              </a:xfrm>
              <a:prstGeom prst="line">
                <a:avLst/>
              </a:prstGeom>
              <a:noFill/>
              <a:ln w="79375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62" name="Line 323"/>
              <p:cNvSpPr>
                <a:spLocks noChangeShapeType="1"/>
              </p:cNvSpPr>
              <p:nvPr/>
            </p:nvSpPr>
            <p:spPr bwMode="auto">
              <a:xfrm>
                <a:off x="2677" y="2810"/>
                <a:ext cx="93" cy="0"/>
              </a:xfrm>
              <a:prstGeom prst="line">
                <a:avLst/>
              </a:prstGeom>
              <a:noFill/>
              <a:ln w="79375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63" name="Line 324"/>
              <p:cNvSpPr>
                <a:spLocks noChangeShapeType="1"/>
              </p:cNvSpPr>
              <p:nvPr/>
            </p:nvSpPr>
            <p:spPr bwMode="auto">
              <a:xfrm>
                <a:off x="2677" y="2893"/>
                <a:ext cx="93" cy="0"/>
              </a:xfrm>
              <a:prstGeom prst="line">
                <a:avLst/>
              </a:prstGeom>
              <a:noFill/>
              <a:ln w="79375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64" name="Line 325"/>
              <p:cNvSpPr>
                <a:spLocks noChangeShapeType="1"/>
              </p:cNvSpPr>
              <p:nvPr/>
            </p:nvSpPr>
            <p:spPr bwMode="auto">
              <a:xfrm>
                <a:off x="2677" y="2977"/>
                <a:ext cx="93" cy="0"/>
              </a:xfrm>
              <a:prstGeom prst="line">
                <a:avLst/>
              </a:prstGeom>
              <a:noFill/>
              <a:ln w="79375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65" name="Rectangle 326"/>
              <p:cNvSpPr>
                <a:spLocks noChangeArrowheads="1"/>
              </p:cNvSpPr>
              <p:nvPr/>
            </p:nvSpPr>
            <p:spPr bwMode="auto">
              <a:xfrm>
                <a:off x="2770" y="2334"/>
                <a:ext cx="192" cy="701"/>
              </a:xfrm>
              <a:prstGeom prst="rect">
                <a:avLst/>
              </a:prstGeom>
              <a:solidFill>
                <a:srgbClr val="0079C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66" name="Rectangle 327"/>
              <p:cNvSpPr>
                <a:spLocks noChangeArrowheads="1"/>
              </p:cNvSpPr>
              <p:nvPr/>
            </p:nvSpPr>
            <p:spPr bwMode="auto">
              <a:xfrm>
                <a:off x="2052" y="3325"/>
                <a:ext cx="245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FPGA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267" name="Line 328"/>
              <p:cNvSpPr>
                <a:spLocks noChangeShapeType="1"/>
              </p:cNvSpPr>
              <p:nvPr/>
            </p:nvSpPr>
            <p:spPr bwMode="auto">
              <a:xfrm>
                <a:off x="2378" y="2272"/>
                <a:ext cx="102" cy="0"/>
              </a:xfrm>
              <a:prstGeom prst="line">
                <a:avLst/>
              </a:prstGeom>
              <a:noFill/>
              <a:ln w="79375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68" name="Line 329"/>
              <p:cNvSpPr>
                <a:spLocks noChangeShapeType="1"/>
              </p:cNvSpPr>
              <p:nvPr/>
            </p:nvSpPr>
            <p:spPr bwMode="auto">
              <a:xfrm>
                <a:off x="2378" y="2408"/>
                <a:ext cx="102" cy="0"/>
              </a:xfrm>
              <a:prstGeom prst="line">
                <a:avLst/>
              </a:prstGeom>
              <a:noFill/>
              <a:ln w="79375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69" name="Line 330"/>
              <p:cNvSpPr>
                <a:spLocks noChangeShapeType="1"/>
              </p:cNvSpPr>
              <p:nvPr/>
            </p:nvSpPr>
            <p:spPr bwMode="auto">
              <a:xfrm>
                <a:off x="2378" y="2541"/>
                <a:ext cx="102" cy="0"/>
              </a:xfrm>
              <a:prstGeom prst="line">
                <a:avLst/>
              </a:prstGeom>
              <a:noFill/>
              <a:ln w="79375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70" name="Line 331"/>
              <p:cNvSpPr>
                <a:spLocks noChangeShapeType="1"/>
              </p:cNvSpPr>
              <p:nvPr/>
            </p:nvSpPr>
            <p:spPr bwMode="auto">
              <a:xfrm>
                <a:off x="2378" y="2674"/>
                <a:ext cx="102" cy="0"/>
              </a:xfrm>
              <a:prstGeom prst="line">
                <a:avLst/>
              </a:prstGeom>
              <a:noFill/>
              <a:ln w="79375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71" name="Line 332"/>
              <p:cNvSpPr>
                <a:spLocks noChangeShapeType="1"/>
              </p:cNvSpPr>
              <p:nvPr/>
            </p:nvSpPr>
            <p:spPr bwMode="auto">
              <a:xfrm>
                <a:off x="2378" y="2810"/>
                <a:ext cx="102" cy="0"/>
              </a:xfrm>
              <a:prstGeom prst="line">
                <a:avLst/>
              </a:prstGeom>
              <a:noFill/>
              <a:ln w="79375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72" name="Line 333"/>
              <p:cNvSpPr>
                <a:spLocks noChangeShapeType="1"/>
              </p:cNvSpPr>
              <p:nvPr/>
            </p:nvSpPr>
            <p:spPr bwMode="auto">
              <a:xfrm>
                <a:off x="2378" y="2943"/>
                <a:ext cx="102" cy="0"/>
              </a:xfrm>
              <a:prstGeom prst="line">
                <a:avLst/>
              </a:prstGeom>
              <a:noFill/>
              <a:ln w="79375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73" name="Line 334"/>
              <p:cNvSpPr>
                <a:spLocks noChangeShapeType="1"/>
              </p:cNvSpPr>
              <p:nvPr/>
            </p:nvSpPr>
            <p:spPr bwMode="auto">
              <a:xfrm>
                <a:off x="2378" y="3076"/>
                <a:ext cx="102" cy="0"/>
              </a:xfrm>
              <a:prstGeom prst="line">
                <a:avLst/>
              </a:prstGeom>
              <a:noFill/>
              <a:ln w="79375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74" name="Line 335"/>
              <p:cNvSpPr>
                <a:spLocks noChangeShapeType="1"/>
              </p:cNvSpPr>
              <p:nvPr/>
            </p:nvSpPr>
            <p:spPr bwMode="auto">
              <a:xfrm>
                <a:off x="2378" y="3208"/>
                <a:ext cx="102" cy="0"/>
              </a:xfrm>
              <a:prstGeom prst="line">
                <a:avLst/>
              </a:prstGeom>
              <a:noFill/>
              <a:ln w="79375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75" name="Rectangle 336"/>
              <p:cNvSpPr>
                <a:spLocks noChangeArrowheads="1"/>
              </p:cNvSpPr>
              <p:nvPr/>
            </p:nvSpPr>
            <p:spPr bwMode="auto">
              <a:xfrm>
                <a:off x="2010" y="2167"/>
                <a:ext cx="374" cy="1140"/>
              </a:xfrm>
              <a:prstGeom prst="rect">
                <a:avLst/>
              </a:prstGeom>
              <a:solidFill>
                <a:srgbClr val="0079C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76" name="Line 337"/>
              <p:cNvSpPr>
                <a:spLocks noChangeShapeType="1"/>
              </p:cNvSpPr>
              <p:nvPr/>
            </p:nvSpPr>
            <p:spPr bwMode="auto">
              <a:xfrm>
                <a:off x="1908" y="2272"/>
                <a:ext cx="102" cy="0"/>
              </a:xfrm>
              <a:prstGeom prst="line">
                <a:avLst/>
              </a:prstGeom>
              <a:noFill/>
              <a:ln w="79375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77" name="Line 338"/>
              <p:cNvSpPr>
                <a:spLocks noChangeShapeType="1"/>
              </p:cNvSpPr>
              <p:nvPr/>
            </p:nvSpPr>
            <p:spPr bwMode="auto">
              <a:xfrm>
                <a:off x="1908" y="2408"/>
                <a:ext cx="102" cy="0"/>
              </a:xfrm>
              <a:prstGeom prst="line">
                <a:avLst/>
              </a:prstGeom>
              <a:noFill/>
              <a:ln w="79375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78" name="Line 339"/>
              <p:cNvSpPr>
                <a:spLocks noChangeShapeType="1"/>
              </p:cNvSpPr>
              <p:nvPr/>
            </p:nvSpPr>
            <p:spPr bwMode="auto">
              <a:xfrm>
                <a:off x="1908" y="2541"/>
                <a:ext cx="102" cy="0"/>
              </a:xfrm>
              <a:prstGeom prst="line">
                <a:avLst/>
              </a:prstGeom>
              <a:noFill/>
              <a:ln w="79375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79" name="Line 340"/>
              <p:cNvSpPr>
                <a:spLocks noChangeShapeType="1"/>
              </p:cNvSpPr>
              <p:nvPr/>
            </p:nvSpPr>
            <p:spPr bwMode="auto">
              <a:xfrm>
                <a:off x="1908" y="2674"/>
                <a:ext cx="102" cy="0"/>
              </a:xfrm>
              <a:prstGeom prst="line">
                <a:avLst/>
              </a:prstGeom>
              <a:noFill/>
              <a:ln w="79375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80" name="Line 341"/>
              <p:cNvSpPr>
                <a:spLocks noChangeShapeType="1"/>
              </p:cNvSpPr>
              <p:nvPr/>
            </p:nvSpPr>
            <p:spPr bwMode="auto">
              <a:xfrm>
                <a:off x="1908" y="2810"/>
                <a:ext cx="102" cy="0"/>
              </a:xfrm>
              <a:prstGeom prst="line">
                <a:avLst/>
              </a:prstGeom>
              <a:noFill/>
              <a:ln w="79375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81" name="Line 342"/>
              <p:cNvSpPr>
                <a:spLocks noChangeShapeType="1"/>
              </p:cNvSpPr>
              <p:nvPr/>
            </p:nvSpPr>
            <p:spPr bwMode="auto">
              <a:xfrm>
                <a:off x="1908" y="2943"/>
                <a:ext cx="102" cy="0"/>
              </a:xfrm>
              <a:prstGeom prst="line">
                <a:avLst/>
              </a:prstGeom>
              <a:noFill/>
              <a:ln w="79375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82" name="Line 343"/>
              <p:cNvSpPr>
                <a:spLocks noChangeShapeType="1"/>
              </p:cNvSpPr>
              <p:nvPr/>
            </p:nvSpPr>
            <p:spPr bwMode="auto">
              <a:xfrm>
                <a:off x="1908" y="3076"/>
                <a:ext cx="102" cy="0"/>
              </a:xfrm>
              <a:prstGeom prst="line">
                <a:avLst/>
              </a:prstGeom>
              <a:noFill/>
              <a:ln w="79375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83" name="Line 344"/>
              <p:cNvSpPr>
                <a:spLocks noChangeShapeType="1"/>
              </p:cNvSpPr>
              <p:nvPr/>
            </p:nvSpPr>
            <p:spPr bwMode="auto">
              <a:xfrm>
                <a:off x="1908" y="3208"/>
                <a:ext cx="102" cy="0"/>
              </a:xfrm>
              <a:prstGeom prst="line">
                <a:avLst/>
              </a:prstGeom>
              <a:noFill/>
              <a:ln w="79375">
                <a:solidFill>
                  <a:srgbClr val="63A0D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84" name="Rectangle 345"/>
              <p:cNvSpPr>
                <a:spLocks noChangeArrowheads="1"/>
              </p:cNvSpPr>
              <p:nvPr/>
            </p:nvSpPr>
            <p:spPr bwMode="auto">
              <a:xfrm>
                <a:off x="2744" y="3090"/>
                <a:ext cx="24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ASIC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285" name="Rectangle 346"/>
              <p:cNvSpPr>
                <a:spLocks noChangeArrowheads="1"/>
              </p:cNvSpPr>
              <p:nvPr/>
            </p:nvSpPr>
            <p:spPr bwMode="auto">
              <a:xfrm>
                <a:off x="3116" y="3033"/>
                <a:ext cx="328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Custom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286" name="Rectangle 347"/>
              <p:cNvSpPr>
                <a:spLocks noChangeArrowheads="1"/>
              </p:cNvSpPr>
              <p:nvPr/>
            </p:nvSpPr>
            <p:spPr bwMode="auto">
              <a:xfrm>
                <a:off x="3237" y="3144"/>
                <a:ext cx="111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IC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287" name="Freeform 348"/>
              <p:cNvSpPr>
                <a:spLocks/>
              </p:cNvSpPr>
              <p:nvPr/>
            </p:nvSpPr>
            <p:spPr bwMode="auto">
              <a:xfrm>
                <a:off x="4883" y="2337"/>
                <a:ext cx="111" cy="334"/>
              </a:xfrm>
              <a:custGeom>
                <a:avLst/>
                <a:gdLst>
                  <a:gd name="T0" fmla="*/ 105 w 111"/>
                  <a:gd name="T1" fmla="*/ 0 h 334"/>
                  <a:gd name="T2" fmla="*/ 99 w 111"/>
                  <a:gd name="T3" fmla="*/ 3 h 334"/>
                  <a:gd name="T4" fmla="*/ 93 w 111"/>
                  <a:gd name="T5" fmla="*/ 6 h 334"/>
                  <a:gd name="T6" fmla="*/ 87 w 111"/>
                  <a:gd name="T7" fmla="*/ 9 h 334"/>
                  <a:gd name="T8" fmla="*/ 80 w 111"/>
                  <a:gd name="T9" fmla="*/ 12 h 334"/>
                  <a:gd name="T10" fmla="*/ 74 w 111"/>
                  <a:gd name="T11" fmla="*/ 16 h 334"/>
                  <a:gd name="T12" fmla="*/ 68 w 111"/>
                  <a:gd name="T13" fmla="*/ 19 h 334"/>
                  <a:gd name="T14" fmla="*/ 62 w 111"/>
                  <a:gd name="T15" fmla="*/ 22 h 334"/>
                  <a:gd name="T16" fmla="*/ 53 w 111"/>
                  <a:gd name="T17" fmla="*/ 25 h 334"/>
                  <a:gd name="T18" fmla="*/ 50 w 111"/>
                  <a:gd name="T19" fmla="*/ 28 h 334"/>
                  <a:gd name="T20" fmla="*/ 40 w 111"/>
                  <a:gd name="T21" fmla="*/ 31 h 334"/>
                  <a:gd name="T22" fmla="*/ 34 w 111"/>
                  <a:gd name="T23" fmla="*/ 34 h 334"/>
                  <a:gd name="T24" fmla="*/ 28 w 111"/>
                  <a:gd name="T25" fmla="*/ 37 h 334"/>
                  <a:gd name="T26" fmla="*/ 22 w 111"/>
                  <a:gd name="T27" fmla="*/ 40 h 334"/>
                  <a:gd name="T28" fmla="*/ 16 w 111"/>
                  <a:gd name="T29" fmla="*/ 43 h 334"/>
                  <a:gd name="T30" fmla="*/ 9 w 111"/>
                  <a:gd name="T31" fmla="*/ 50 h 334"/>
                  <a:gd name="T32" fmla="*/ 3 w 111"/>
                  <a:gd name="T33" fmla="*/ 53 h 334"/>
                  <a:gd name="T34" fmla="*/ 6 w 111"/>
                  <a:gd name="T35" fmla="*/ 124 h 334"/>
                  <a:gd name="T36" fmla="*/ 6 w 111"/>
                  <a:gd name="T37" fmla="*/ 195 h 334"/>
                  <a:gd name="T38" fmla="*/ 3 w 111"/>
                  <a:gd name="T39" fmla="*/ 266 h 334"/>
                  <a:gd name="T40" fmla="*/ 0 w 111"/>
                  <a:gd name="T41" fmla="*/ 334 h 334"/>
                  <a:gd name="T42" fmla="*/ 6 w 111"/>
                  <a:gd name="T43" fmla="*/ 334 h 334"/>
                  <a:gd name="T44" fmla="*/ 13 w 111"/>
                  <a:gd name="T45" fmla="*/ 331 h 334"/>
                  <a:gd name="T46" fmla="*/ 19 w 111"/>
                  <a:gd name="T47" fmla="*/ 331 h 334"/>
                  <a:gd name="T48" fmla="*/ 28 w 111"/>
                  <a:gd name="T49" fmla="*/ 328 h 334"/>
                  <a:gd name="T50" fmla="*/ 34 w 111"/>
                  <a:gd name="T51" fmla="*/ 328 h 334"/>
                  <a:gd name="T52" fmla="*/ 40 w 111"/>
                  <a:gd name="T53" fmla="*/ 325 h 334"/>
                  <a:gd name="T54" fmla="*/ 47 w 111"/>
                  <a:gd name="T55" fmla="*/ 325 h 334"/>
                  <a:gd name="T56" fmla="*/ 53 w 111"/>
                  <a:gd name="T57" fmla="*/ 321 h 334"/>
                  <a:gd name="T58" fmla="*/ 62 w 111"/>
                  <a:gd name="T59" fmla="*/ 321 h 334"/>
                  <a:gd name="T60" fmla="*/ 68 w 111"/>
                  <a:gd name="T61" fmla="*/ 321 h 334"/>
                  <a:gd name="T62" fmla="*/ 74 w 111"/>
                  <a:gd name="T63" fmla="*/ 318 h 334"/>
                  <a:gd name="T64" fmla="*/ 80 w 111"/>
                  <a:gd name="T65" fmla="*/ 318 h 334"/>
                  <a:gd name="T66" fmla="*/ 87 w 111"/>
                  <a:gd name="T67" fmla="*/ 315 h 334"/>
                  <a:gd name="T68" fmla="*/ 96 w 111"/>
                  <a:gd name="T69" fmla="*/ 315 h 334"/>
                  <a:gd name="T70" fmla="*/ 102 w 111"/>
                  <a:gd name="T71" fmla="*/ 315 h 334"/>
                  <a:gd name="T72" fmla="*/ 108 w 111"/>
                  <a:gd name="T73" fmla="*/ 312 h 334"/>
                  <a:gd name="T74" fmla="*/ 111 w 111"/>
                  <a:gd name="T75" fmla="*/ 235 h 334"/>
                  <a:gd name="T76" fmla="*/ 111 w 111"/>
                  <a:gd name="T77" fmla="*/ 158 h 334"/>
                  <a:gd name="T78" fmla="*/ 111 w 111"/>
                  <a:gd name="T79" fmla="*/ 80 h 334"/>
                  <a:gd name="T80" fmla="*/ 105 w 111"/>
                  <a:gd name="T81" fmla="*/ 0 h 334"/>
                  <a:gd name="T82" fmla="*/ 105 w 111"/>
                  <a:gd name="T83" fmla="*/ 0 h 33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11"/>
                  <a:gd name="T127" fmla="*/ 0 h 334"/>
                  <a:gd name="T128" fmla="*/ 111 w 111"/>
                  <a:gd name="T129" fmla="*/ 334 h 33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11" h="334">
                    <a:moveTo>
                      <a:pt x="105" y="0"/>
                    </a:moveTo>
                    <a:lnTo>
                      <a:pt x="99" y="3"/>
                    </a:lnTo>
                    <a:lnTo>
                      <a:pt x="93" y="6"/>
                    </a:lnTo>
                    <a:lnTo>
                      <a:pt x="87" y="9"/>
                    </a:lnTo>
                    <a:lnTo>
                      <a:pt x="80" y="12"/>
                    </a:lnTo>
                    <a:lnTo>
                      <a:pt x="74" y="16"/>
                    </a:lnTo>
                    <a:lnTo>
                      <a:pt x="68" y="19"/>
                    </a:lnTo>
                    <a:lnTo>
                      <a:pt x="62" y="22"/>
                    </a:lnTo>
                    <a:lnTo>
                      <a:pt x="53" y="25"/>
                    </a:lnTo>
                    <a:lnTo>
                      <a:pt x="50" y="28"/>
                    </a:lnTo>
                    <a:lnTo>
                      <a:pt x="40" y="31"/>
                    </a:lnTo>
                    <a:lnTo>
                      <a:pt x="34" y="34"/>
                    </a:lnTo>
                    <a:lnTo>
                      <a:pt x="28" y="37"/>
                    </a:lnTo>
                    <a:lnTo>
                      <a:pt x="22" y="40"/>
                    </a:lnTo>
                    <a:lnTo>
                      <a:pt x="16" y="43"/>
                    </a:lnTo>
                    <a:lnTo>
                      <a:pt x="9" y="50"/>
                    </a:lnTo>
                    <a:lnTo>
                      <a:pt x="3" y="53"/>
                    </a:lnTo>
                    <a:lnTo>
                      <a:pt x="6" y="124"/>
                    </a:lnTo>
                    <a:lnTo>
                      <a:pt x="6" y="195"/>
                    </a:lnTo>
                    <a:lnTo>
                      <a:pt x="3" y="266"/>
                    </a:lnTo>
                    <a:lnTo>
                      <a:pt x="0" y="334"/>
                    </a:lnTo>
                    <a:lnTo>
                      <a:pt x="6" y="334"/>
                    </a:lnTo>
                    <a:lnTo>
                      <a:pt x="13" y="331"/>
                    </a:lnTo>
                    <a:lnTo>
                      <a:pt x="19" y="331"/>
                    </a:lnTo>
                    <a:lnTo>
                      <a:pt x="28" y="328"/>
                    </a:lnTo>
                    <a:lnTo>
                      <a:pt x="34" y="328"/>
                    </a:lnTo>
                    <a:lnTo>
                      <a:pt x="40" y="325"/>
                    </a:lnTo>
                    <a:lnTo>
                      <a:pt x="47" y="325"/>
                    </a:lnTo>
                    <a:lnTo>
                      <a:pt x="53" y="321"/>
                    </a:lnTo>
                    <a:lnTo>
                      <a:pt x="62" y="321"/>
                    </a:lnTo>
                    <a:lnTo>
                      <a:pt x="68" y="321"/>
                    </a:lnTo>
                    <a:lnTo>
                      <a:pt x="74" y="318"/>
                    </a:lnTo>
                    <a:lnTo>
                      <a:pt x="80" y="318"/>
                    </a:lnTo>
                    <a:lnTo>
                      <a:pt x="87" y="315"/>
                    </a:lnTo>
                    <a:lnTo>
                      <a:pt x="96" y="315"/>
                    </a:lnTo>
                    <a:lnTo>
                      <a:pt x="102" y="315"/>
                    </a:lnTo>
                    <a:lnTo>
                      <a:pt x="108" y="312"/>
                    </a:lnTo>
                    <a:lnTo>
                      <a:pt x="111" y="235"/>
                    </a:lnTo>
                    <a:lnTo>
                      <a:pt x="111" y="158"/>
                    </a:lnTo>
                    <a:lnTo>
                      <a:pt x="111" y="80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8181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88" name="Freeform 349"/>
              <p:cNvSpPr>
                <a:spLocks/>
              </p:cNvSpPr>
              <p:nvPr/>
            </p:nvSpPr>
            <p:spPr bwMode="auto">
              <a:xfrm>
                <a:off x="5251" y="2285"/>
                <a:ext cx="182" cy="361"/>
              </a:xfrm>
              <a:custGeom>
                <a:avLst/>
                <a:gdLst>
                  <a:gd name="T0" fmla="*/ 3 w 182"/>
                  <a:gd name="T1" fmla="*/ 346 h 361"/>
                  <a:gd name="T2" fmla="*/ 15 w 182"/>
                  <a:gd name="T3" fmla="*/ 346 h 361"/>
                  <a:gd name="T4" fmla="*/ 28 w 182"/>
                  <a:gd name="T5" fmla="*/ 346 h 361"/>
                  <a:gd name="T6" fmla="*/ 37 w 182"/>
                  <a:gd name="T7" fmla="*/ 346 h 361"/>
                  <a:gd name="T8" fmla="*/ 49 w 182"/>
                  <a:gd name="T9" fmla="*/ 346 h 361"/>
                  <a:gd name="T10" fmla="*/ 58 w 182"/>
                  <a:gd name="T11" fmla="*/ 349 h 361"/>
                  <a:gd name="T12" fmla="*/ 71 w 182"/>
                  <a:gd name="T13" fmla="*/ 349 h 361"/>
                  <a:gd name="T14" fmla="*/ 80 w 182"/>
                  <a:gd name="T15" fmla="*/ 349 h 361"/>
                  <a:gd name="T16" fmla="*/ 92 w 182"/>
                  <a:gd name="T17" fmla="*/ 349 h 361"/>
                  <a:gd name="T18" fmla="*/ 102 w 182"/>
                  <a:gd name="T19" fmla="*/ 352 h 361"/>
                  <a:gd name="T20" fmla="*/ 114 w 182"/>
                  <a:gd name="T21" fmla="*/ 352 h 361"/>
                  <a:gd name="T22" fmla="*/ 123 w 182"/>
                  <a:gd name="T23" fmla="*/ 352 h 361"/>
                  <a:gd name="T24" fmla="*/ 136 w 182"/>
                  <a:gd name="T25" fmla="*/ 355 h 361"/>
                  <a:gd name="T26" fmla="*/ 145 w 182"/>
                  <a:gd name="T27" fmla="*/ 358 h 361"/>
                  <a:gd name="T28" fmla="*/ 154 w 182"/>
                  <a:gd name="T29" fmla="*/ 358 h 361"/>
                  <a:gd name="T30" fmla="*/ 167 w 182"/>
                  <a:gd name="T31" fmla="*/ 361 h 361"/>
                  <a:gd name="T32" fmla="*/ 176 w 182"/>
                  <a:gd name="T33" fmla="*/ 361 h 361"/>
                  <a:gd name="T34" fmla="*/ 182 w 182"/>
                  <a:gd name="T35" fmla="*/ 271 h 361"/>
                  <a:gd name="T36" fmla="*/ 182 w 182"/>
                  <a:gd name="T37" fmla="*/ 182 h 361"/>
                  <a:gd name="T38" fmla="*/ 179 w 182"/>
                  <a:gd name="T39" fmla="*/ 92 h 361"/>
                  <a:gd name="T40" fmla="*/ 170 w 182"/>
                  <a:gd name="T41" fmla="*/ 0 h 361"/>
                  <a:gd name="T42" fmla="*/ 170 w 182"/>
                  <a:gd name="T43" fmla="*/ 0 h 361"/>
                  <a:gd name="T44" fmla="*/ 170 w 182"/>
                  <a:gd name="T45" fmla="*/ 0 h 361"/>
                  <a:gd name="T46" fmla="*/ 170 w 182"/>
                  <a:gd name="T47" fmla="*/ 0 h 361"/>
                  <a:gd name="T48" fmla="*/ 157 w 182"/>
                  <a:gd name="T49" fmla="*/ 3 h 361"/>
                  <a:gd name="T50" fmla="*/ 148 w 182"/>
                  <a:gd name="T51" fmla="*/ 3 h 361"/>
                  <a:gd name="T52" fmla="*/ 136 w 182"/>
                  <a:gd name="T53" fmla="*/ 6 h 361"/>
                  <a:gd name="T54" fmla="*/ 123 w 182"/>
                  <a:gd name="T55" fmla="*/ 9 h 361"/>
                  <a:gd name="T56" fmla="*/ 114 w 182"/>
                  <a:gd name="T57" fmla="*/ 9 h 361"/>
                  <a:gd name="T58" fmla="*/ 102 w 182"/>
                  <a:gd name="T59" fmla="*/ 12 h 361"/>
                  <a:gd name="T60" fmla="*/ 92 w 182"/>
                  <a:gd name="T61" fmla="*/ 15 h 361"/>
                  <a:gd name="T62" fmla="*/ 80 w 182"/>
                  <a:gd name="T63" fmla="*/ 18 h 361"/>
                  <a:gd name="T64" fmla="*/ 71 w 182"/>
                  <a:gd name="T65" fmla="*/ 18 h 361"/>
                  <a:gd name="T66" fmla="*/ 62 w 182"/>
                  <a:gd name="T67" fmla="*/ 21 h 361"/>
                  <a:gd name="T68" fmla="*/ 49 w 182"/>
                  <a:gd name="T69" fmla="*/ 24 h 361"/>
                  <a:gd name="T70" fmla="*/ 40 w 182"/>
                  <a:gd name="T71" fmla="*/ 27 h 361"/>
                  <a:gd name="T72" fmla="*/ 31 w 182"/>
                  <a:gd name="T73" fmla="*/ 30 h 361"/>
                  <a:gd name="T74" fmla="*/ 18 w 182"/>
                  <a:gd name="T75" fmla="*/ 30 h 361"/>
                  <a:gd name="T76" fmla="*/ 9 w 182"/>
                  <a:gd name="T77" fmla="*/ 34 h 361"/>
                  <a:gd name="T78" fmla="*/ 0 w 182"/>
                  <a:gd name="T79" fmla="*/ 37 h 361"/>
                  <a:gd name="T80" fmla="*/ 3 w 182"/>
                  <a:gd name="T81" fmla="*/ 117 h 361"/>
                  <a:gd name="T82" fmla="*/ 6 w 182"/>
                  <a:gd name="T83" fmla="*/ 194 h 361"/>
                  <a:gd name="T84" fmla="*/ 6 w 182"/>
                  <a:gd name="T85" fmla="*/ 268 h 361"/>
                  <a:gd name="T86" fmla="*/ 3 w 182"/>
                  <a:gd name="T87" fmla="*/ 346 h 361"/>
                  <a:gd name="T88" fmla="*/ 3 w 182"/>
                  <a:gd name="T89" fmla="*/ 346 h 36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82"/>
                  <a:gd name="T136" fmla="*/ 0 h 361"/>
                  <a:gd name="T137" fmla="*/ 182 w 182"/>
                  <a:gd name="T138" fmla="*/ 361 h 36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82" h="361">
                    <a:moveTo>
                      <a:pt x="3" y="346"/>
                    </a:moveTo>
                    <a:lnTo>
                      <a:pt x="15" y="346"/>
                    </a:lnTo>
                    <a:lnTo>
                      <a:pt x="28" y="346"/>
                    </a:lnTo>
                    <a:lnTo>
                      <a:pt x="37" y="346"/>
                    </a:lnTo>
                    <a:lnTo>
                      <a:pt x="49" y="346"/>
                    </a:lnTo>
                    <a:lnTo>
                      <a:pt x="58" y="349"/>
                    </a:lnTo>
                    <a:lnTo>
                      <a:pt x="71" y="349"/>
                    </a:lnTo>
                    <a:lnTo>
                      <a:pt x="80" y="349"/>
                    </a:lnTo>
                    <a:lnTo>
                      <a:pt x="92" y="349"/>
                    </a:lnTo>
                    <a:lnTo>
                      <a:pt x="102" y="352"/>
                    </a:lnTo>
                    <a:lnTo>
                      <a:pt x="114" y="352"/>
                    </a:lnTo>
                    <a:lnTo>
                      <a:pt x="123" y="352"/>
                    </a:lnTo>
                    <a:lnTo>
                      <a:pt x="136" y="355"/>
                    </a:lnTo>
                    <a:lnTo>
                      <a:pt x="145" y="358"/>
                    </a:lnTo>
                    <a:lnTo>
                      <a:pt x="154" y="358"/>
                    </a:lnTo>
                    <a:lnTo>
                      <a:pt x="167" y="361"/>
                    </a:lnTo>
                    <a:lnTo>
                      <a:pt x="176" y="361"/>
                    </a:lnTo>
                    <a:lnTo>
                      <a:pt x="182" y="271"/>
                    </a:lnTo>
                    <a:lnTo>
                      <a:pt x="182" y="182"/>
                    </a:lnTo>
                    <a:lnTo>
                      <a:pt x="179" y="92"/>
                    </a:lnTo>
                    <a:lnTo>
                      <a:pt x="170" y="0"/>
                    </a:lnTo>
                    <a:lnTo>
                      <a:pt x="157" y="3"/>
                    </a:lnTo>
                    <a:lnTo>
                      <a:pt x="148" y="3"/>
                    </a:lnTo>
                    <a:lnTo>
                      <a:pt x="136" y="6"/>
                    </a:lnTo>
                    <a:lnTo>
                      <a:pt x="123" y="9"/>
                    </a:lnTo>
                    <a:lnTo>
                      <a:pt x="114" y="9"/>
                    </a:lnTo>
                    <a:lnTo>
                      <a:pt x="102" y="12"/>
                    </a:lnTo>
                    <a:lnTo>
                      <a:pt x="92" y="15"/>
                    </a:lnTo>
                    <a:lnTo>
                      <a:pt x="80" y="18"/>
                    </a:lnTo>
                    <a:lnTo>
                      <a:pt x="71" y="18"/>
                    </a:lnTo>
                    <a:lnTo>
                      <a:pt x="62" y="21"/>
                    </a:lnTo>
                    <a:lnTo>
                      <a:pt x="49" y="24"/>
                    </a:lnTo>
                    <a:lnTo>
                      <a:pt x="40" y="27"/>
                    </a:lnTo>
                    <a:lnTo>
                      <a:pt x="31" y="30"/>
                    </a:lnTo>
                    <a:lnTo>
                      <a:pt x="18" y="30"/>
                    </a:lnTo>
                    <a:lnTo>
                      <a:pt x="9" y="34"/>
                    </a:lnTo>
                    <a:lnTo>
                      <a:pt x="0" y="37"/>
                    </a:lnTo>
                    <a:lnTo>
                      <a:pt x="3" y="117"/>
                    </a:lnTo>
                    <a:lnTo>
                      <a:pt x="6" y="194"/>
                    </a:lnTo>
                    <a:lnTo>
                      <a:pt x="6" y="268"/>
                    </a:lnTo>
                    <a:lnTo>
                      <a:pt x="3" y="346"/>
                    </a:lnTo>
                    <a:close/>
                  </a:path>
                </a:pathLst>
              </a:custGeom>
              <a:solidFill>
                <a:srgbClr val="8181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89" name="Freeform 350"/>
              <p:cNvSpPr>
                <a:spLocks/>
              </p:cNvSpPr>
              <p:nvPr/>
            </p:nvSpPr>
            <p:spPr bwMode="auto">
              <a:xfrm>
                <a:off x="4997" y="2040"/>
                <a:ext cx="238" cy="606"/>
              </a:xfrm>
              <a:custGeom>
                <a:avLst/>
                <a:gdLst>
                  <a:gd name="T0" fmla="*/ 34 w 238"/>
                  <a:gd name="T1" fmla="*/ 603 h 606"/>
                  <a:gd name="T2" fmla="*/ 59 w 238"/>
                  <a:gd name="T3" fmla="*/ 600 h 606"/>
                  <a:gd name="T4" fmla="*/ 84 w 238"/>
                  <a:gd name="T5" fmla="*/ 597 h 606"/>
                  <a:gd name="T6" fmla="*/ 109 w 238"/>
                  <a:gd name="T7" fmla="*/ 594 h 606"/>
                  <a:gd name="T8" fmla="*/ 133 w 238"/>
                  <a:gd name="T9" fmla="*/ 594 h 606"/>
                  <a:gd name="T10" fmla="*/ 155 w 238"/>
                  <a:gd name="T11" fmla="*/ 591 h 606"/>
                  <a:gd name="T12" fmla="*/ 180 w 238"/>
                  <a:gd name="T13" fmla="*/ 591 h 606"/>
                  <a:gd name="T14" fmla="*/ 204 w 238"/>
                  <a:gd name="T15" fmla="*/ 591 h 606"/>
                  <a:gd name="T16" fmla="*/ 223 w 238"/>
                  <a:gd name="T17" fmla="*/ 591 h 606"/>
                  <a:gd name="T18" fmla="*/ 232 w 238"/>
                  <a:gd name="T19" fmla="*/ 591 h 606"/>
                  <a:gd name="T20" fmla="*/ 238 w 238"/>
                  <a:gd name="T21" fmla="*/ 520 h 606"/>
                  <a:gd name="T22" fmla="*/ 235 w 238"/>
                  <a:gd name="T23" fmla="*/ 374 h 606"/>
                  <a:gd name="T24" fmla="*/ 226 w 238"/>
                  <a:gd name="T25" fmla="*/ 229 h 606"/>
                  <a:gd name="T26" fmla="*/ 211 w 238"/>
                  <a:gd name="T27" fmla="*/ 78 h 606"/>
                  <a:gd name="T28" fmla="*/ 198 w 238"/>
                  <a:gd name="T29" fmla="*/ 4 h 606"/>
                  <a:gd name="T30" fmla="*/ 198 w 238"/>
                  <a:gd name="T31" fmla="*/ 0 h 606"/>
                  <a:gd name="T32" fmla="*/ 186 w 238"/>
                  <a:gd name="T33" fmla="*/ 10 h 606"/>
                  <a:gd name="T34" fmla="*/ 161 w 238"/>
                  <a:gd name="T35" fmla="*/ 25 h 606"/>
                  <a:gd name="T36" fmla="*/ 136 w 238"/>
                  <a:gd name="T37" fmla="*/ 41 h 606"/>
                  <a:gd name="T38" fmla="*/ 112 w 238"/>
                  <a:gd name="T39" fmla="*/ 59 h 606"/>
                  <a:gd name="T40" fmla="*/ 90 w 238"/>
                  <a:gd name="T41" fmla="*/ 75 h 606"/>
                  <a:gd name="T42" fmla="*/ 65 w 238"/>
                  <a:gd name="T43" fmla="*/ 93 h 606"/>
                  <a:gd name="T44" fmla="*/ 41 w 238"/>
                  <a:gd name="T45" fmla="*/ 109 h 606"/>
                  <a:gd name="T46" fmla="*/ 16 w 238"/>
                  <a:gd name="T47" fmla="*/ 127 h 606"/>
                  <a:gd name="T48" fmla="*/ 7 w 238"/>
                  <a:gd name="T49" fmla="*/ 177 h 606"/>
                  <a:gd name="T50" fmla="*/ 16 w 238"/>
                  <a:gd name="T51" fmla="*/ 263 h 606"/>
                  <a:gd name="T52" fmla="*/ 13 w 238"/>
                  <a:gd name="T53" fmla="*/ 303 h 606"/>
                  <a:gd name="T54" fmla="*/ 7 w 238"/>
                  <a:gd name="T55" fmla="*/ 300 h 606"/>
                  <a:gd name="T56" fmla="*/ 7 w 238"/>
                  <a:gd name="T57" fmla="*/ 300 h 606"/>
                  <a:gd name="T58" fmla="*/ 13 w 238"/>
                  <a:gd name="T59" fmla="*/ 303 h 606"/>
                  <a:gd name="T60" fmla="*/ 22 w 238"/>
                  <a:gd name="T61" fmla="*/ 381 h 606"/>
                  <a:gd name="T62" fmla="*/ 22 w 238"/>
                  <a:gd name="T63" fmla="*/ 532 h 606"/>
                  <a:gd name="T64" fmla="*/ 22 w 238"/>
                  <a:gd name="T65" fmla="*/ 606 h 60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38"/>
                  <a:gd name="T100" fmla="*/ 0 h 606"/>
                  <a:gd name="T101" fmla="*/ 238 w 238"/>
                  <a:gd name="T102" fmla="*/ 606 h 60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38" h="606">
                    <a:moveTo>
                      <a:pt x="22" y="606"/>
                    </a:moveTo>
                    <a:lnTo>
                      <a:pt x="34" y="603"/>
                    </a:lnTo>
                    <a:lnTo>
                      <a:pt x="47" y="603"/>
                    </a:lnTo>
                    <a:lnTo>
                      <a:pt x="59" y="600"/>
                    </a:lnTo>
                    <a:lnTo>
                      <a:pt x="72" y="597"/>
                    </a:lnTo>
                    <a:lnTo>
                      <a:pt x="84" y="597"/>
                    </a:lnTo>
                    <a:lnTo>
                      <a:pt x="96" y="597"/>
                    </a:lnTo>
                    <a:lnTo>
                      <a:pt x="109" y="594"/>
                    </a:lnTo>
                    <a:lnTo>
                      <a:pt x="121" y="594"/>
                    </a:lnTo>
                    <a:lnTo>
                      <a:pt x="133" y="594"/>
                    </a:lnTo>
                    <a:lnTo>
                      <a:pt x="143" y="594"/>
                    </a:lnTo>
                    <a:lnTo>
                      <a:pt x="155" y="591"/>
                    </a:lnTo>
                    <a:lnTo>
                      <a:pt x="170" y="591"/>
                    </a:lnTo>
                    <a:lnTo>
                      <a:pt x="180" y="591"/>
                    </a:lnTo>
                    <a:lnTo>
                      <a:pt x="192" y="591"/>
                    </a:lnTo>
                    <a:lnTo>
                      <a:pt x="204" y="591"/>
                    </a:lnTo>
                    <a:lnTo>
                      <a:pt x="220" y="591"/>
                    </a:lnTo>
                    <a:lnTo>
                      <a:pt x="223" y="591"/>
                    </a:lnTo>
                    <a:lnTo>
                      <a:pt x="226" y="591"/>
                    </a:lnTo>
                    <a:lnTo>
                      <a:pt x="232" y="591"/>
                    </a:lnTo>
                    <a:lnTo>
                      <a:pt x="235" y="591"/>
                    </a:lnTo>
                    <a:lnTo>
                      <a:pt x="238" y="520"/>
                    </a:lnTo>
                    <a:lnTo>
                      <a:pt x="238" y="445"/>
                    </a:lnTo>
                    <a:lnTo>
                      <a:pt x="235" y="374"/>
                    </a:lnTo>
                    <a:lnTo>
                      <a:pt x="232" y="300"/>
                    </a:lnTo>
                    <a:lnTo>
                      <a:pt x="226" y="229"/>
                    </a:lnTo>
                    <a:lnTo>
                      <a:pt x="220" y="155"/>
                    </a:lnTo>
                    <a:lnTo>
                      <a:pt x="211" y="78"/>
                    </a:lnTo>
                    <a:lnTo>
                      <a:pt x="198" y="4"/>
                    </a:lnTo>
                    <a:lnTo>
                      <a:pt x="198" y="0"/>
                    </a:lnTo>
                    <a:lnTo>
                      <a:pt x="186" y="10"/>
                    </a:lnTo>
                    <a:lnTo>
                      <a:pt x="173" y="16"/>
                    </a:lnTo>
                    <a:lnTo>
                      <a:pt x="161" y="25"/>
                    </a:lnTo>
                    <a:lnTo>
                      <a:pt x="149" y="31"/>
                    </a:lnTo>
                    <a:lnTo>
                      <a:pt x="136" y="41"/>
                    </a:lnTo>
                    <a:lnTo>
                      <a:pt x="124" y="50"/>
                    </a:lnTo>
                    <a:lnTo>
                      <a:pt x="112" y="59"/>
                    </a:lnTo>
                    <a:lnTo>
                      <a:pt x="99" y="65"/>
                    </a:lnTo>
                    <a:lnTo>
                      <a:pt x="90" y="75"/>
                    </a:lnTo>
                    <a:lnTo>
                      <a:pt x="75" y="84"/>
                    </a:lnTo>
                    <a:lnTo>
                      <a:pt x="65" y="93"/>
                    </a:lnTo>
                    <a:lnTo>
                      <a:pt x="53" y="99"/>
                    </a:lnTo>
                    <a:lnTo>
                      <a:pt x="41" y="109"/>
                    </a:lnTo>
                    <a:lnTo>
                      <a:pt x="28" y="118"/>
                    </a:lnTo>
                    <a:lnTo>
                      <a:pt x="16" y="127"/>
                    </a:lnTo>
                    <a:lnTo>
                      <a:pt x="4" y="136"/>
                    </a:lnTo>
                    <a:lnTo>
                      <a:pt x="7" y="177"/>
                    </a:lnTo>
                    <a:lnTo>
                      <a:pt x="13" y="220"/>
                    </a:lnTo>
                    <a:lnTo>
                      <a:pt x="16" y="263"/>
                    </a:lnTo>
                    <a:lnTo>
                      <a:pt x="19" y="303"/>
                    </a:lnTo>
                    <a:lnTo>
                      <a:pt x="13" y="303"/>
                    </a:lnTo>
                    <a:lnTo>
                      <a:pt x="10" y="303"/>
                    </a:lnTo>
                    <a:lnTo>
                      <a:pt x="7" y="300"/>
                    </a:lnTo>
                    <a:lnTo>
                      <a:pt x="0" y="300"/>
                    </a:lnTo>
                    <a:lnTo>
                      <a:pt x="7" y="300"/>
                    </a:lnTo>
                    <a:lnTo>
                      <a:pt x="10" y="303"/>
                    </a:lnTo>
                    <a:lnTo>
                      <a:pt x="13" y="303"/>
                    </a:lnTo>
                    <a:lnTo>
                      <a:pt x="19" y="306"/>
                    </a:lnTo>
                    <a:lnTo>
                      <a:pt x="22" y="381"/>
                    </a:lnTo>
                    <a:lnTo>
                      <a:pt x="22" y="458"/>
                    </a:lnTo>
                    <a:lnTo>
                      <a:pt x="22" y="532"/>
                    </a:lnTo>
                    <a:lnTo>
                      <a:pt x="22" y="606"/>
                    </a:lnTo>
                    <a:close/>
                  </a:path>
                </a:pathLst>
              </a:custGeom>
              <a:solidFill>
                <a:srgbClr val="8181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90" name="Freeform 351"/>
              <p:cNvSpPr>
                <a:spLocks/>
              </p:cNvSpPr>
              <p:nvPr/>
            </p:nvSpPr>
            <p:spPr bwMode="auto">
              <a:xfrm>
                <a:off x="5424" y="2285"/>
                <a:ext cx="139" cy="389"/>
              </a:xfrm>
              <a:custGeom>
                <a:avLst/>
                <a:gdLst>
                  <a:gd name="T0" fmla="*/ 136 w 139"/>
                  <a:gd name="T1" fmla="*/ 89 h 389"/>
                  <a:gd name="T2" fmla="*/ 126 w 139"/>
                  <a:gd name="T3" fmla="*/ 83 h 389"/>
                  <a:gd name="T4" fmla="*/ 117 w 139"/>
                  <a:gd name="T5" fmla="*/ 80 h 389"/>
                  <a:gd name="T6" fmla="*/ 108 w 139"/>
                  <a:gd name="T7" fmla="*/ 74 h 389"/>
                  <a:gd name="T8" fmla="*/ 102 w 139"/>
                  <a:gd name="T9" fmla="*/ 68 h 389"/>
                  <a:gd name="T10" fmla="*/ 92 w 139"/>
                  <a:gd name="T11" fmla="*/ 61 h 389"/>
                  <a:gd name="T12" fmla="*/ 83 w 139"/>
                  <a:gd name="T13" fmla="*/ 55 h 389"/>
                  <a:gd name="T14" fmla="*/ 74 w 139"/>
                  <a:gd name="T15" fmla="*/ 49 h 389"/>
                  <a:gd name="T16" fmla="*/ 68 w 139"/>
                  <a:gd name="T17" fmla="*/ 46 h 389"/>
                  <a:gd name="T18" fmla="*/ 59 w 139"/>
                  <a:gd name="T19" fmla="*/ 40 h 389"/>
                  <a:gd name="T20" fmla="*/ 49 w 139"/>
                  <a:gd name="T21" fmla="*/ 34 h 389"/>
                  <a:gd name="T22" fmla="*/ 40 w 139"/>
                  <a:gd name="T23" fmla="*/ 27 h 389"/>
                  <a:gd name="T24" fmla="*/ 34 w 139"/>
                  <a:gd name="T25" fmla="*/ 21 h 389"/>
                  <a:gd name="T26" fmla="*/ 25 w 139"/>
                  <a:gd name="T27" fmla="*/ 15 h 389"/>
                  <a:gd name="T28" fmla="*/ 15 w 139"/>
                  <a:gd name="T29" fmla="*/ 12 h 389"/>
                  <a:gd name="T30" fmla="*/ 9 w 139"/>
                  <a:gd name="T31" fmla="*/ 6 h 389"/>
                  <a:gd name="T32" fmla="*/ 0 w 139"/>
                  <a:gd name="T33" fmla="*/ 0 h 389"/>
                  <a:gd name="T34" fmla="*/ 6 w 139"/>
                  <a:gd name="T35" fmla="*/ 92 h 389"/>
                  <a:gd name="T36" fmla="*/ 12 w 139"/>
                  <a:gd name="T37" fmla="*/ 182 h 389"/>
                  <a:gd name="T38" fmla="*/ 9 w 139"/>
                  <a:gd name="T39" fmla="*/ 271 h 389"/>
                  <a:gd name="T40" fmla="*/ 3 w 139"/>
                  <a:gd name="T41" fmla="*/ 361 h 389"/>
                  <a:gd name="T42" fmla="*/ 12 w 139"/>
                  <a:gd name="T43" fmla="*/ 361 h 389"/>
                  <a:gd name="T44" fmla="*/ 18 w 139"/>
                  <a:gd name="T45" fmla="*/ 364 h 389"/>
                  <a:gd name="T46" fmla="*/ 25 w 139"/>
                  <a:gd name="T47" fmla="*/ 364 h 389"/>
                  <a:gd name="T48" fmla="*/ 34 w 139"/>
                  <a:gd name="T49" fmla="*/ 367 h 389"/>
                  <a:gd name="T50" fmla="*/ 40 w 139"/>
                  <a:gd name="T51" fmla="*/ 367 h 389"/>
                  <a:gd name="T52" fmla="*/ 49 w 139"/>
                  <a:gd name="T53" fmla="*/ 370 h 389"/>
                  <a:gd name="T54" fmla="*/ 55 w 139"/>
                  <a:gd name="T55" fmla="*/ 373 h 389"/>
                  <a:gd name="T56" fmla="*/ 62 w 139"/>
                  <a:gd name="T57" fmla="*/ 373 h 389"/>
                  <a:gd name="T58" fmla="*/ 71 w 139"/>
                  <a:gd name="T59" fmla="*/ 377 h 389"/>
                  <a:gd name="T60" fmla="*/ 77 w 139"/>
                  <a:gd name="T61" fmla="*/ 377 h 389"/>
                  <a:gd name="T62" fmla="*/ 83 w 139"/>
                  <a:gd name="T63" fmla="*/ 380 h 389"/>
                  <a:gd name="T64" fmla="*/ 92 w 139"/>
                  <a:gd name="T65" fmla="*/ 380 h 389"/>
                  <a:gd name="T66" fmla="*/ 99 w 139"/>
                  <a:gd name="T67" fmla="*/ 383 h 389"/>
                  <a:gd name="T68" fmla="*/ 105 w 139"/>
                  <a:gd name="T69" fmla="*/ 386 h 389"/>
                  <a:gd name="T70" fmla="*/ 111 w 139"/>
                  <a:gd name="T71" fmla="*/ 386 h 389"/>
                  <a:gd name="T72" fmla="*/ 117 w 139"/>
                  <a:gd name="T73" fmla="*/ 389 h 389"/>
                  <a:gd name="T74" fmla="*/ 126 w 139"/>
                  <a:gd name="T75" fmla="*/ 352 h 389"/>
                  <a:gd name="T76" fmla="*/ 130 w 139"/>
                  <a:gd name="T77" fmla="*/ 315 h 389"/>
                  <a:gd name="T78" fmla="*/ 133 w 139"/>
                  <a:gd name="T79" fmla="*/ 281 h 389"/>
                  <a:gd name="T80" fmla="*/ 136 w 139"/>
                  <a:gd name="T81" fmla="*/ 244 h 389"/>
                  <a:gd name="T82" fmla="*/ 139 w 139"/>
                  <a:gd name="T83" fmla="*/ 203 h 389"/>
                  <a:gd name="T84" fmla="*/ 139 w 139"/>
                  <a:gd name="T85" fmla="*/ 166 h 389"/>
                  <a:gd name="T86" fmla="*/ 136 w 139"/>
                  <a:gd name="T87" fmla="*/ 129 h 389"/>
                  <a:gd name="T88" fmla="*/ 136 w 139"/>
                  <a:gd name="T89" fmla="*/ 89 h 389"/>
                  <a:gd name="T90" fmla="*/ 136 w 139"/>
                  <a:gd name="T91" fmla="*/ 89 h 389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39"/>
                  <a:gd name="T139" fmla="*/ 0 h 389"/>
                  <a:gd name="T140" fmla="*/ 139 w 139"/>
                  <a:gd name="T141" fmla="*/ 389 h 389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39" h="389">
                    <a:moveTo>
                      <a:pt x="136" y="89"/>
                    </a:moveTo>
                    <a:lnTo>
                      <a:pt x="126" y="83"/>
                    </a:lnTo>
                    <a:lnTo>
                      <a:pt x="117" y="80"/>
                    </a:lnTo>
                    <a:lnTo>
                      <a:pt x="108" y="74"/>
                    </a:lnTo>
                    <a:lnTo>
                      <a:pt x="102" y="68"/>
                    </a:lnTo>
                    <a:lnTo>
                      <a:pt x="92" y="61"/>
                    </a:lnTo>
                    <a:lnTo>
                      <a:pt x="83" y="55"/>
                    </a:lnTo>
                    <a:lnTo>
                      <a:pt x="74" y="49"/>
                    </a:lnTo>
                    <a:lnTo>
                      <a:pt x="68" y="46"/>
                    </a:lnTo>
                    <a:lnTo>
                      <a:pt x="59" y="40"/>
                    </a:lnTo>
                    <a:lnTo>
                      <a:pt x="49" y="34"/>
                    </a:lnTo>
                    <a:lnTo>
                      <a:pt x="40" y="27"/>
                    </a:lnTo>
                    <a:lnTo>
                      <a:pt x="34" y="21"/>
                    </a:lnTo>
                    <a:lnTo>
                      <a:pt x="25" y="15"/>
                    </a:lnTo>
                    <a:lnTo>
                      <a:pt x="15" y="12"/>
                    </a:lnTo>
                    <a:lnTo>
                      <a:pt x="9" y="6"/>
                    </a:lnTo>
                    <a:lnTo>
                      <a:pt x="0" y="0"/>
                    </a:lnTo>
                    <a:lnTo>
                      <a:pt x="6" y="92"/>
                    </a:lnTo>
                    <a:lnTo>
                      <a:pt x="12" y="182"/>
                    </a:lnTo>
                    <a:lnTo>
                      <a:pt x="9" y="271"/>
                    </a:lnTo>
                    <a:lnTo>
                      <a:pt x="3" y="361"/>
                    </a:lnTo>
                    <a:lnTo>
                      <a:pt x="12" y="361"/>
                    </a:lnTo>
                    <a:lnTo>
                      <a:pt x="18" y="364"/>
                    </a:lnTo>
                    <a:lnTo>
                      <a:pt x="25" y="364"/>
                    </a:lnTo>
                    <a:lnTo>
                      <a:pt x="34" y="367"/>
                    </a:lnTo>
                    <a:lnTo>
                      <a:pt x="40" y="367"/>
                    </a:lnTo>
                    <a:lnTo>
                      <a:pt x="49" y="370"/>
                    </a:lnTo>
                    <a:lnTo>
                      <a:pt x="55" y="373"/>
                    </a:lnTo>
                    <a:lnTo>
                      <a:pt x="62" y="373"/>
                    </a:lnTo>
                    <a:lnTo>
                      <a:pt x="71" y="377"/>
                    </a:lnTo>
                    <a:lnTo>
                      <a:pt x="77" y="377"/>
                    </a:lnTo>
                    <a:lnTo>
                      <a:pt x="83" y="380"/>
                    </a:lnTo>
                    <a:lnTo>
                      <a:pt x="92" y="380"/>
                    </a:lnTo>
                    <a:lnTo>
                      <a:pt x="99" y="383"/>
                    </a:lnTo>
                    <a:lnTo>
                      <a:pt x="105" y="386"/>
                    </a:lnTo>
                    <a:lnTo>
                      <a:pt x="111" y="386"/>
                    </a:lnTo>
                    <a:lnTo>
                      <a:pt x="117" y="389"/>
                    </a:lnTo>
                    <a:lnTo>
                      <a:pt x="126" y="352"/>
                    </a:lnTo>
                    <a:lnTo>
                      <a:pt x="130" y="315"/>
                    </a:lnTo>
                    <a:lnTo>
                      <a:pt x="133" y="281"/>
                    </a:lnTo>
                    <a:lnTo>
                      <a:pt x="136" y="244"/>
                    </a:lnTo>
                    <a:lnTo>
                      <a:pt x="139" y="203"/>
                    </a:lnTo>
                    <a:lnTo>
                      <a:pt x="139" y="166"/>
                    </a:lnTo>
                    <a:lnTo>
                      <a:pt x="136" y="129"/>
                    </a:lnTo>
                    <a:lnTo>
                      <a:pt x="136" y="89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91" name="Freeform 352"/>
              <p:cNvSpPr>
                <a:spLocks/>
              </p:cNvSpPr>
              <p:nvPr/>
            </p:nvSpPr>
            <p:spPr bwMode="auto">
              <a:xfrm>
                <a:off x="4988" y="2334"/>
                <a:ext cx="9" cy="3"/>
              </a:xfrm>
              <a:custGeom>
                <a:avLst/>
                <a:gdLst>
                  <a:gd name="T0" fmla="*/ 9 w 9"/>
                  <a:gd name="T1" fmla="*/ 3 h 3"/>
                  <a:gd name="T2" fmla="*/ 9 w 9"/>
                  <a:gd name="T3" fmla="*/ 3 h 3"/>
                  <a:gd name="T4" fmla="*/ 6 w 9"/>
                  <a:gd name="T5" fmla="*/ 3 h 3"/>
                  <a:gd name="T6" fmla="*/ 3 w 9"/>
                  <a:gd name="T7" fmla="*/ 3 h 3"/>
                  <a:gd name="T8" fmla="*/ 0 w 9"/>
                  <a:gd name="T9" fmla="*/ 0 h 3"/>
                  <a:gd name="T10" fmla="*/ 3 w 9"/>
                  <a:gd name="T11" fmla="*/ 3 h 3"/>
                  <a:gd name="T12" fmla="*/ 6 w 9"/>
                  <a:gd name="T13" fmla="*/ 3 h 3"/>
                  <a:gd name="T14" fmla="*/ 9 w 9"/>
                  <a:gd name="T15" fmla="*/ 3 h 3"/>
                  <a:gd name="T16" fmla="*/ 9 w 9"/>
                  <a:gd name="T17" fmla="*/ 3 h 3"/>
                  <a:gd name="T18" fmla="*/ 9 w 9"/>
                  <a:gd name="T19" fmla="*/ 3 h 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"/>
                  <a:gd name="T31" fmla="*/ 0 h 3"/>
                  <a:gd name="T32" fmla="*/ 9 w 9"/>
                  <a:gd name="T33" fmla="*/ 3 h 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" h="3">
                    <a:moveTo>
                      <a:pt x="9" y="3"/>
                    </a:moveTo>
                    <a:lnTo>
                      <a:pt x="9" y="3"/>
                    </a:lnTo>
                    <a:lnTo>
                      <a:pt x="6" y="3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6" y="3"/>
                    </a:lnTo>
                    <a:lnTo>
                      <a:pt x="9" y="3"/>
                    </a:lnTo>
                    <a:close/>
                  </a:path>
                </a:pathLst>
              </a:custGeom>
              <a:solidFill>
                <a:srgbClr val="243C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92" name="Freeform 353"/>
              <p:cNvSpPr>
                <a:spLocks/>
              </p:cNvSpPr>
              <p:nvPr/>
            </p:nvSpPr>
            <p:spPr bwMode="auto">
              <a:xfrm>
                <a:off x="4988" y="2334"/>
                <a:ext cx="31" cy="315"/>
              </a:xfrm>
              <a:custGeom>
                <a:avLst/>
                <a:gdLst>
                  <a:gd name="T0" fmla="*/ 3 w 31"/>
                  <a:gd name="T1" fmla="*/ 315 h 315"/>
                  <a:gd name="T2" fmla="*/ 6 w 31"/>
                  <a:gd name="T3" fmla="*/ 315 h 315"/>
                  <a:gd name="T4" fmla="*/ 9 w 31"/>
                  <a:gd name="T5" fmla="*/ 315 h 315"/>
                  <a:gd name="T6" fmla="*/ 13 w 31"/>
                  <a:gd name="T7" fmla="*/ 312 h 315"/>
                  <a:gd name="T8" fmla="*/ 16 w 31"/>
                  <a:gd name="T9" fmla="*/ 312 h 315"/>
                  <a:gd name="T10" fmla="*/ 19 w 31"/>
                  <a:gd name="T11" fmla="*/ 312 h 315"/>
                  <a:gd name="T12" fmla="*/ 25 w 31"/>
                  <a:gd name="T13" fmla="*/ 312 h 315"/>
                  <a:gd name="T14" fmla="*/ 28 w 31"/>
                  <a:gd name="T15" fmla="*/ 312 h 315"/>
                  <a:gd name="T16" fmla="*/ 31 w 31"/>
                  <a:gd name="T17" fmla="*/ 312 h 315"/>
                  <a:gd name="T18" fmla="*/ 31 w 31"/>
                  <a:gd name="T19" fmla="*/ 238 h 315"/>
                  <a:gd name="T20" fmla="*/ 31 w 31"/>
                  <a:gd name="T21" fmla="*/ 161 h 315"/>
                  <a:gd name="T22" fmla="*/ 31 w 31"/>
                  <a:gd name="T23" fmla="*/ 87 h 315"/>
                  <a:gd name="T24" fmla="*/ 28 w 31"/>
                  <a:gd name="T25" fmla="*/ 9 h 315"/>
                  <a:gd name="T26" fmla="*/ 25 w 31"/>
                  <a:gd name="T27" fmla="*/ 9 h 315"/>
                  <a:gd name="T28" fmla="*/ 22 w 31"/>
                  <a:gd name="T29" fmla="*/ 9 h 315"/>
                  <a:gd name="T30" fmla="*/ 16 w 31"/>
                  <a:gd name="T31" fmla="*/ 6 h 315"/>
                  <a:gd name="T32" fmla="*/ 13 w 31"/>
                  <a:gd name="T33" fmla="*/ 6 h 315"/>
                  <a:gd name="T34" fmla="*/ 9 w 31"/>
                  <a:gd name="T35" fmla="*/ 3 h 315"/>
                  <a:gd name="T36" fmla="*/ 6 w 31"/>
                  <a:gd name="T37" fmla="*/ 3 h 315"/>
                  <a:gd name="T38" fmla="*/ 3 w 31"/>
                  <a:gd name="T39" fmla="*/ 3 h 315"/>
                  <a:gd name="T40" fmla="*/ 0 w 31"/>
                  <a:gd name="T41" fmla="*/ 0 h 315"/>
                  <a:gd name="T42" fmla="*/ 6 w 31"/>
                  <a:gd name="T43" fmla="*/ 80 h 315"/>
                  <a:gd name="T44" fmla="*/ 6 w 31"/>
                  <a:gd name="T45" fmla="*/ 161 h 315"/>
                  <a:gd name="T46" fmla="*/ 6 w 31"/>
                  <a:gd name="T47" fmla="*/ 238 h 315"/>
                  <a:gd name="T48" fmla="*/ 3 w 31"/>
                  <a:gd name="T49" fmla="*/ 315 h 315"/>
                  <a:gd name="T50" fmla="*/ 3 w 31"/>
                  <a:gd name="T51" fmla="*/ 315 h 31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31"/>
                  <a:gd name="T79" fmla="*/ 0 h 315"/>
                  <a:gd name="T80" fmla="*/ 31 w 31"/>
                  <a:gd name="T81" fmla="*/ 315 h 31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31" h="315">
                    <a:moveTo>
                      <a:pt x="3" y="315"/>
                    </a:moveTo>
                    <a:lnTo>
                      <a:pt x="6" y="315"/>
                    </a:lnTo>
                    <a:lnTo>
                      <a:pt x="9" y="315"/>
                    </a:lnTo>
                    <a:lnTo>
                      <a:pt x="13" y="312"/>
                    </a:lnTo>
                    <a:lnTo>
                      <a:pt x="16" y="312"/>
                    </a:lnTo>
                    <a:lnTo>
                      <a:pt x="19" y="312"/>
                    </a:lnTo>
                    <a:lnTo>
                      <a:pt x="25" y="312"/>
                    </a:lnTo>
                    <a:lnTo>
                      <a:pt x="28" y="312"/>
                    </a:lnTo>
                    <a:lnTo>
                      <a:pt x="31" y="312"/>
                    </a:lnTo>
                    <a:lnTo>
                      <a:pt x="31" y="238"/>
                    </a:lnTo>
                    <a:lnTo>
                      <a:pt x="31" y="161"/>
                    </a:lnTo>
                    <a:lnTo>
                      <a:pt x="31" y="87"/>
                    </a:lnTo>
                    <a:lnTo>
                      <a:pt x="28" y="9"/>
                    </a:lnTo>
                    <a:lnTo>
                      <a:pt x="25" y="9"/>
                    </a:lnTo>
                    <a:lnTo>
                      <a:pt x="22" y="9"/>
                    </a:lnTo>
                    <a:lnTo>
                      <a:pt x="16" y="6"/>
                    </a:lnTo>
                    <a:lnTo>
                      <a:pt x="13" y="6"/>
                    </a:lnTo>
                    <a:lnTo>
                      <a:pt x="9" y="3"/>
                    </a:lnTo>
                    <a:lnTo>
                      <a:pt x="6" y="3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6" y="80"/>
                    </a:lnTo>
                    <a:lnTo>
                      <a:pt x="6" y="161"/>
                    </a:lnTo>
                    <a:lnTo>
                      <a:pt x="6" y="238"/>
                    </a:lnTo>
                    <a:lnTo>
                      <a:pt x="3" y="315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93" name="Freeform 354"/>
              <p:cNvSpPr>
                <a:spLocks/>
              </p:cNvSpPr>
              <p:nvPr/>
            </p:nvSpPr>
            <p:spPr bwMode="auto">
              <a:xfrm>
                <a:off x="5195" y="2044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0 h 3"/>
                  <a:gd name="T4" fmla="*/ 3 w 3"/>
                  <a:gd name="T5" fmla="*/ 0 h 3"/>
                  <a:gd name="T6" fmla="*/ 3 w 3"/>
                  <a:gd name="T7" fmla="*/ 0 h 3"/>
                  <a:gd name="T8" fmla="*/ 3 w 3"/>
                  <a:gd name="T9" fmla="*/ 0 h 3"/>
                  <a:gd name="T10" fmla="*/ 3 w 3"/>
                  <a:gd name="T11" fmla="*/ 3 h 3"/>
                  <a:gd name="T12" fmla="*/ 3 w 3"/>
                  <a:gd name="T13" fmla="*/ 0 h 3"/>
                  <a:gd name="T14" fmla="*/ 3 w 3"/>
                  <a:gd name="T15" fmla="*/ 0 h 3"/>
                  <a:gd name="T16" fmla="*/ 3 w 3"/>
                  <a:gd name="T17" fmla="*/ 0 h 3"/>
                  <a:gd name="T18" fmla="*/ 0 w 3"/>
                  <a:gd name="T19" fmla="*/ 0 h 3"/>
                  <a:gd name="T20" fmla="*/ 0 w 3"/>
                  <a:gd name="T21" fmla="*/ 0 h 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"/>
                  <a:gd name="T34" fmla="*/ 0 h 3"/>
                  <a:gd name="T35" fmla="*/ 3 w 3"/>
                  <a:gd name="T36" fmla="*/ 3 h 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" h="3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3C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94" name="Freeform 355"/>
              <p:cNvSpPr>
                <a:spLocks/>
              </p:cNvSpPr>
              <p:nvPr/>
            </p:nvSpPr>
            <p:spPr bwMode="auto">
              <a:xfrm>
                <a:off x="5195" y="2044"/>
                <a:ext cx="136" cy="587"/>
              </a:xfrm>
              <a:custGeom>
                <a:avLst/>
                <a:gdLst>
                  <a:gd name="T0" fmla="*/ 37 w 136"/>
                  <a:gd name="T1" fmla="*/ 587 h 587"/>
                  <a:gd name="T2" fmla="*/ 40 w 136"/>
                  <a:gd name="T3" fmla="*/ 587 h 587"/>
                  <a:gd name="T4" fmla="*/ 43 w 136"/>
                  <a:gd name="T5" fmla="*/ 587 h 587"/>
                  <a:gd name="T6" fmla="*/ 47 w 136"/>
                  <a:gd name="T7" fmla="*/ 587 h 587"/>
                  <a:gd name="T8" fmla="*/ 50 w 136"/>
                  <a:gd name="T9" fmla="*/ 587 h 587"/>
                  <a:gd name="T10" fmla="*/ 53 w 136"/>
                  <a:gd name="T11" fmla="*/ 587 h 587"/>
                  <a:gd name="T12" fmla="*/ 56 w 136"/>
                  <a:gd name="T13" fmla="*/ 587 h 587"/>
                  <a:gd name="T14" fmla="*/ 59 w 136"/>
                  <a:gd name="T15" fmla="*/ 587 h 587"/>
                  <a:gd name="T16" fmla="*/ 59 w 136"/>
                  <a:gd name="T17" fmla="*/ 587 h 587"/>
                  <a:gd name="T18" fmla="*/ 62 w 136"/>
                  <a:gd name="T19" fmla="*/ 509 h 587"/>
                  <a:gd name="T20" fmla="*/ 62 w 136"/>
                  <a:gd name="T21" fmla="*/ 435 h 587"/>
                  <a:gd name="T22" fmla="*/ 59 w 136"/>
                  <a:gd name="T23" fmla="*/ 358 h 587"/>
                  <a:gd name="T24" fmla="*/ 56 w 136"/>
                  <a:gd name="T25" fmla="*/ 278 h 587"/>
                  <a:gd name="T26" fmla="*/ 65 w 136"/>
                  <a:gd name="T27" fmla="*/ 275 h 587"/>
                  <a:gd name="T28" fmla="*/ 74 w 136"/>
                  <a:gd name="T29" fmla="*/ 271 h 587"/>
                  <a:gd name="T30" fmla="*/ 87 w 136"/>
                  <a:gd name="T31" fmla="*/ 271 h 587"/>
                  <a:gd name="T32" fmla="*/ 96 w 136"/>
                  <a:gd name="T33" fmla="*/ 268 h 587"/>
                  <a:gd name="T34" fmla="*/ 105 w 136"/>
                  <a:gd name="T35" fmla="*/ 265 h 587"/>
                  <a:gd name="T36" fmla="*/ 118 w 136"/>
                  <a:gd name="T37" fmla="*/ 262 h 587"/>
                  <a:gd name="T38" fmla="*/ 127 w 136"/>
                  <a:gd name="T39" fmla="*/ 259 h 587"/>
                  <a:gd name="T40" fmla="*/ 136 w 136"/>
                  <a:gd name="T41" fmla="*/ 259 h 587"/>
                  <a:gd name="T42" fmla="*/ 133 w 136"/>
                  <a:gd name="T43" fmla="*/ 219 h 587"/>
                  <a:gd name="T44" fmla="*/ 130 w 136"/>
                  <a:gd name="T45" fmla="*/ 182 h 587"/>
                  <a:gd name="T46" fmla="*/ 124 w 136"/>
                  <a:gd name="T47" fmla="*/ 145 h 587"/>
                  <a:gd name="T48" fmla="*/ 121 w 136"/>
                  <a:gd name="T49" fmla="*/ 108 h 587"/>
                  <a:gd name="T50" fmla="*/ 111 w 136"/>
                  <a:gd name="T51" fmla="*/ 102 h 587"/>
                  <a:gd name="T52" fmla="*/ 105 w 136"/>
                  <a:gd name="T53" fmla="*/ 95 h 587"/>
                  <a:gd name="T54" fmla="*/ 96 w 136"/>
                  <a:gd name="T55" fmla="*/ 89 h 587"/>
                  <a:gd name="T56" fmla="*/ 90 w 136"/>
                  <a:gd name="T57" fmla="*/ 80 h 587"/>
                  <a:gd name="T58" fmla="*/ 84 w 136"/>
                  <a:gd name="T59" fmla="*/ 74 h 587"/>
                  <a:gd name="T60" fmla="*/ 74 w 136"/>
                  <a:gd name="T61" fmla="*/ 68 h 587"/>
                  <a:gd name="T62" fmla="*/ 68 w 136"/>
                  <a:gd name="T63" fmla="*/ 61 h 587"/>
                  <a:gd name="T64" fmla="*/ 62 w 136"/>
                  <a:gd name="T65" fmla="*/ 52 h 587"/>
                  <a:gd name="T66" fmla="*/ 53 w 136"/>
                  <a:gd name="T67" fmla="*/ 46 h 587"/>
                  <a:gd name="T68" fmla="*/ 47 w 136"/>
                  <a:gd name="T69" fmla="*/ 40 h 587"/>
                  <a:gd name="T70" fmla="*/ 40 w 136"/>
                  <a:gd name="T71" fmla="*/ 34 h 587"/>
                  <a:gd name="T72" fmla="*/ 31 w 136"/>
                  <a:gd name="T73" fmla="*/ 27 h 587"/>
                  <a:gd name="T74" fmla="*/ 25 w 136"/>
                  <a:gd name="T75" fmla="*/ 21 h 587"/>
                  <a:gd name="T76" fmla="*/ 16 w 136"/>
                  <a:gd name="T77" fmla="*/ 12 h 587"/>
                  <a:gd name="T78" fmla="*/ 9 w 136"/>
                  <a:gd name="T79" fmla="*/ 6 h 587"/>
                  <a:gd name="T80" fmla="*/ 0 w 136"/>
                  <a:gd name="T81" fmla="*/ 0 h 587"/>
                  <a:gd name="T82" fmla="*/ 13 w 136"/>
                  <a:gd name="T83" fmla="*/ 74 h 587"/>
                  <a:gd name="T84" fmla="*/ 22 w 136"/>
                  <a:gd name="T85" fmla="*/ 148 h 587"/>
                  <a:gd name="T86" fmla="*/ 28 w 136"/>
                  <a:gd name="T87" fmla="*/ 222 h 587"/>
                  <a:gd name="T88" fmla="*/ 34 w 136"/>
                  <a:gd name="T89" fmla="*/ 296 h 587"/>
                  <a:gd name="T90" fmla="*/ 37 w 136"/>
                  <a:gd name="T91" fmla="*/ 370 h 587"/>
                  <a:gd name="T92" fmla="*/ 40 w 136"/>
                  <a:gd name="T93" fmla="*/ 441 h 587"/>
                  <a:gd name="T94" fmla="*/ 40 w 136"/>
                  <a:gd name="T95" fmla="*/ 512 h 587"/>
                  <a:gd name="T96" fmla="*/ 37 w 136"/>
                  <a:gd name="T97" fmla="*/ 587 h 587"/>
                  <a:gd name="T98" fmla="*/ 37 w 136"/>
                  <a:gd name="T99" fmla="*/ 587 h 587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36"/>
                  <a:gd name="T151" fmla="*/ 0 h 587"/>
                  <a:gd name="T152" fmla="*/ 136 w 136"/>
                  <a:gd name="T153" fmla="*/ 587 h 587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36" h="587">
                    <a:moveTo>
                      <a:pt x="37" y="587"/>
                    </a:moveTo>
                    <a:lnTo>
                      <a:pt x="40" y="587"/>
                    </a:lnTo>
                    <a:lnTo>
                      <a:pt x="43" y="587"/>
                    </a:lnTo>
                    <a:lnTo>
                      <a:pt x="47" y="587"/>
                    </a:lnTo>
                    <a:lnTo>
                      <a:pt x="50" y="587"/>
                    </a:lnTo>
                    <a:lnTo>
                      <a:pt x="53" y="587"/>
                    </a:lnTo>
                    <a:lnTo>
                      <a:pt x="56" y="587"/>
                    </a:lnTo>
                    <a:lnTo>
                      <a:pt x="59" y="587"/>
                    </a:lnTo>
                    <a:lnTo>
                      <a:pt x="62" y="509"/>
                    </a:lnTo>
                    <a:lnTo>
                      <a:pt x="62" y="435"/>
                    </a:lnTo>
                    <a:lnTo>
                      <a:pt x="59" y="358"/>
                    </a:lnTo>
                    <a:lnTo>
                      <a:pt x="56" y="278"/>
                    </a:lnTo>
                    <a:lnTo>
                      <a:pt x="65" y="275"/>
                    </a:lnTo>
                    <a:lnTo>
                      <a:pt x="74" y="271"/>
                    </a:lnTo>
                    <a:lnTo>
                      <a:pt x="87" y="271"/>
                    </a:lnTo>
                    <a:lnTo>
                      <a:pt x="96" y="268"/>
                    </a:lnTo>
                    <a:lnTo>
                      <a:pt x="105" y="265"/>
                    </a:lnTo>
                    <a:lnTo>
                      <a:pt x="118" y="262"/>
                    </a:lnTo>
                    <a:lnTo>
                      <a:pt x="127" y="259"/>
                    </a:lnTo>
                    <a:lnTo>
                      <a:pt x="136" y="259"/>
                    </a:lnTo>
                    <a:lnTo>
                      <a:pt x="133" y="219"/>
                    </a:lnTo>
                    <a:lnTo>
                      <a:pt x="130" y="182"/>
                    </a:lnTo>
                    <a:lnTo>
                      <a:pt x="124" y="145"/>
                    </a:lnTo>
                    <a:lnTo>
                      <a:pt x="121" y="108"/>
                    </a:lnTo>
                    <a:lnTo>
                      <a:pt x="111" y="102"/>
                    </a:lnTo>
                    <a:lnTo>
                      <a:pt x="105" y="95"/>
                    </a:lnTo>
                    <a:lnTo>
                      <a:pt x="96" y="89"/>
                    </a:lnTo>
                    <a:lnTo>
                      <a:pt x="90" y="80"/>
                    </a:lnTo>
                    <a:lnTo>
                      <a:pt x="84" y="74"/>
                    </a:lnTo>
                    <a:lnTo>
                      <a:pt x="74" y="68"/>
                    </a:lnTo>
                    <a:lnTo>
                      <a:pt x="68" y="61"/>
                    </a:lnTo>
                    <a:lnTo>
                      <a:pt x="62" y="52"/>
                    </a:lnTo>
                    <a:lnTo>
                      <a:pt x="53" y="46"/>
                    </a:lnTo>
                    <a:lnTo>
                      <a:pt x="47" y="40"/>
                    </a:lnTo>
                    <a:lnTo>
                      <a:pt x="40" y="34"/>
                    </a:lnTo>
                    <a:lnTo>
                      <a:pt x="31" y="27"/>
                    </a:lnTo>
                    <a:lnTo>
                      <a:pt x="25" y="21"/>
                    </a:lnTo>
                    <a:lnTo>
                      <a:pt x="16" y="12"/>
                    </a:lnTo>
                    <a:lnTo>
                      <a:pt x="9" y="6"/>
                    </a:lnTo>
                    <a:lnTo>
                      <a:pt x="0" y="0"/>
                    </a:lnTo>
                    <a:lnTo>
                      <a:pt x="13" y="74"/>
                    </a:lnTo>
                    <a:lnTo>
                      <a:pt x="22" y="148"/>
                    </a:lnTo>
                    <a:lnTo>
                      <a:pt x="28" y="222"/>
                    </a:lnTo>
                    <a:lnTo>
                      <a:pt x="34" y="296"/>
                    </a:lnTo>
                    <a:lnTo>
                      <a:pt x="37" y="370"/>
                    </a:lnTo>
                    <a:lnTo>
                      <a:pt x="40" y="441"/>
                    </a:lnTo>
                    <a:lnTo>
                      <a:pt x="40" y="512"/>
                    </a:lnTo>
                    <a:lnTo>
                      <a:pt x="37" y="587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95" name="Freeform 356"/>
              <p:cNvSpPr>
                <a:spLocks/>
              </p:cNvSpPr>
              <p:nvPr/>
            </p:nvSpPr>
            <p:spPr bwMode="auto">
              <a:xfrm>
                <a:off x="5041" y="2380"/>
                <a:ext cx="34" cy="53"/>
              </a:xfrm>
              <a:custGeom>
                <a:avLst/>
                <a:gdLst>
                  <a:gd name="T0" fmla="*/ 31 w 34"/>
                  <a:gd name="T1" fmla="*/ 0 h 53"/>
                  <a:gd name="T2" fmla="*/ 28 w 34"/>
                  <a:gd name="T3" fmla="*/ 0 h 53"/>
                  <a:gd name="T4" fmla="*/ 24 w 34"/>
                  <a:gd name="T5" fmla="*/ 0 h 53"/>
                  <a:gd name="T6" fmla="*/ 21 w 34"/>
                  <a:gd name="T7" fmla="*/ 3 h 53"/>
                  <a:gd name="T8" fmla="*/ 15 w 34"/>
                  <a:gd name="T9" fmla="*/ 3 h 53"/>
                  <a:gd name="T10" fmla="*/ 12 w 34"/>
                  <a:gd name="T11" fmla="*/ 7 h 53"/>
                  <a:gd name="T12" fmla="*/ 9 w 34"/>
                  <a:gd name="T13" fmla="*/ 7 h 53"/>
                  <a:gd name="T14" fmla="*/ 6 w 34"/>
                  <a:gd name="T15" fmla="*/ 10 h 53"/>
                  <a:gd name="T16" fmla="*/ 0 w 34"/>
                  <a:gd name="T17" fmla="*/ 10 h 53"/>
                  <a:gd name="T18" fmla="*/ 3 w 34"/>
                  <a:gd name="T19" fmla="*/ 22 h 53"/>
                  <a:gd name="T20" fmla="*/ 3 w 34"/>
                  <a:gd name="T21" fmla="*/ 31 h 53"/>
                  <a:gd name="T22" fmla="*/ 3 w 34"/>
                  <a:gd name="T23" fmla="*/ 44 h 53"/>
                  <a:gd name="T24" fmla="*/ 3 w 34"/>
                  <a:gd name="T25" fmla="*/ 53 h 53"/>
                  <a:gd name="T26" fmla="*/ 6 w 34"/>
                  <a:gd name="T27" fmla="*/ 53 h 53"/>
                  <a:gd name="T28" fmla="*/ 9 w 34"/>
                  <a:gd name="T29" fmla="*/ 50 h 53"/>
                  <a:gd name="T30" fmla="*/ 15 w 34"/>
                  <a:gd name="T31" fmla="*/ 50 h 53"/>
                  <a:gd name="T32" fmla="*/ 18 w 34"/>
                  <a:gd name="T33" fmla="*/ 50 h 53"/>
                  <a:gd name="T34" fmla="*/ 21 w 34"/>
                  <a:gd name="T35" fmla="*/ 47 h 53"/>
                  <a:gd name="T36" fmla="*/ 24 w 34"/>
                  <a:gd name="T37" fmla="*/ 47 h 53"/>
                  <a:gd name="T38" fmla="*/ 31 w 34"/>
                  <a:gd name="T39" fmla="*/ 47 h 53"/>
                  <a:gd name="T40" fmla="*/ 34 w 34"/>
                  <a:gd name="T41" fmla="*/ 44 h 53"/>
                  <a:gd name="T42" fmla="*/ 34 w 34"/>
                  <a:gd name="T43" fmla="*/ 34 h 53"/>
                  <a:gd name="T44" fmla="*/ 34 w 34"/>
                  <a:gd name="T45" fmla="*/ 22 h 53"/>
                  <a:gd name="T46" fmla="*/ 31 w 34"/>
                  <a:gd name="T47" fmla="*/ 10 h 53"/>
                  <a:gd name="T48" fmla="*/ 31 w 34"/>
                  <a:gd name="T49" fmla="*/ 0 h 53"/>
                  <a:gd name="T50" fmla="*/ 31 w 34"/>
                  <a:gd name="T51" fmla="*/ 0 h 5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34"/>
                  <a:gd name="T79" fmla="*/ 0 h 53"/>
                  <a:gd name="T80" fmla="*/ 34 w 34"/>
                  <a:gd name="T81" fmla="*/ 53 h 5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34" h="53">
                    <a:moveTo>
                      <a:pt x="31" y="0"/>
                    </a:moveTo>
                    <a:lnTo>
                      <a:pt x="28" y="0"/>
                    </a:lnTo>
                    <a:lnTo>
                      <a:pt x="24" y="0"/>
                    </a:lnTo>
                    <a:lnTo>
                      <a:pt x="21" y="3"/>
                    </a:lnTo>
                    <a:lnTo>
                      <a:pt x="15" y="3"/>
                    </a:lnTo>
                    <a:lnTo>
                      <a:pt x="12" y="7"/>
                    </a:lnTo>
                    <a:lnTo>
                      <a:pt x="9" y="7"/>
                    </a:lnTo>
                    <a:lnTo>
                      <a:pt x="6" y="10"/>
                    </a:lnTo>
                    <a:lnTo>
                      <a:pt x="0" y="10"/>
                    </a:lnTo>
                    <a:lnTo>
                      <a:pt x="3" y="22"/>
                    </a:lnTo>
                    <a:lnTo>
                      <a:pt x="3" y="31"/>
                    </a:lnTo>
                    <a:lnTo>
                      <a:pt x="3" y="44"/>
                    </a:lnTo>
                    <a:lnTo>
                      <a:pt x="3" y="53"/>
                    </a:lnTo>
                    <a:lnTo>
                      <a:pt x="6" y="53"/>
                    </a:lnTo>
                    <a:lnTo>
                      <a:pt x="9" y="50"/>
                    </a:lnTo>
                    <a:lnTo>
                      <a:pt x="15" y="50"/>
                    </a:lnTo>
                    <a:lnTo>
                      <a:pt x="18" y="50"/>
                    </a:lnTo>
                    <a:lnTo>
                      <a:pt x="21" y="47"/>
                    </a:lnTo>
                    <a:lnTo>
                      <a:pt x="24" y="47"/>
                    </a:lnTo>
                    <a:lnTo>
                      <a:pt x="31" y="47"/>
                    </a:lnTo>
                    <a:lnTo>
                      <a:pt x="34" y="44"/>
                    </a:lnTo>
                    <a:lnTo>
                      <a:pt x="34" y="34"/>
                    </a:lnTo>
                    <a:lnTo>
                      <a:pt x="34" y="22"/>
                    </a:lnTo>
                    <a:lnTo>
                      <a:pt x="31" y="1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96" name="Freeform 357"/>
              <p:cNvSpPr>
                <a:spLocks/>
              </p:cNvSpPr>
              <p:nvPr/>
            </p:nvSpPr>
            <p:spPr bwMode="auto">
              <a:xfrm>
                <a:off x="5044" y="2553"/>
                <a:ext cx="34" cy="44"/>
              </a:xfrm>
              <a:custGeom>
                <a:avLst/>
                <a:gdLst>
                  <a:gd name="T0" fmla="*/ 0 w 34"/>
                  <a:gd name="T1" fmla="*/ 7 h 44"/>
                  <a:gd name="T2" fmla="*/ 0 w 34"/>
                  <a:gd name="T3" fmla="*/ 16 h 44"/>
                  <a:gd name="T4" fmla="*/ 0 w 34"/>
                  <a:gd name="T5" fmla="*/ 25 h 44"/>
                  <a:gd name="T6" fmla="*/ 0 w 34"/>
                  <a:gd name="T7" fmla="*/ 34 h 44"/>
                  <a:gd name="T8" fmla="*/ 0 w 34"/>
                  <a:gd name="T9" fmla="*/ 44 h 44"/>
                  <a:gd name="T10" fmla="*/ 3 w 34"/>
                  <a:gd name="T11" fmla="*/ 44 h 44"/>
                  <a:gd name="T12" fmla="*/ 9 w 34"/>
                  <a:gd name="T13" fmla="*/ 44 h 44"/>
                  <a:gd name="T14" fmla="*/ 12 w 34"/>
                  <a:gd name="T15" fmla="*/ 44 h 44"/>
                  <a:gd name="T16" fmla="*/ 15 w 34"/>
                  <a:gd name="T17" fmla="*/ 44 h 44"/>
                  <a:gd name="T18" fmla="*/ 21 w 34"/>
                  <a:gd name="T19" fmla="*/ 44 h 44"/>
                  <a:gd name="T20" fmla="*/ 25 w 34"/>
                  <a:gd name="T21" fmla="*/ 44 h 44"/>
                  <a:gd name="T22" fmla="*/ 28 w 34"/>
                  <a:gd name="T23" fmla="*/ 44 h 44"/>
                  <a:gd name="T24" fmla="*/ 31 w 34"/>
                  <a:gd name="T25" fmla="*/ 44 h 44"/>
                  <a:gd name="T26" fmla="*/ 34 w 34"/>
                  <a:gd name="T27" fmla="*/ 31 h 44"/>
                  <a:gd name="T28" fmla="*/ 34 w 34"/>
                  <a:gd name="T29" fmla="*/ 22 h 44"/>
                  <a:gd name="T30" fmla="*/ 34 w 34"/>
                  <a:gd name="T31" fmla="*/ 13 h 44"/>
                  <a:gd name="T32" fmla="*/ 34 w 34"/>
                  <a:gd name="T33" fmla="*/ 0 h 44"/>
                  <a:gd name="T34" fmla="*/ 28 w 34"/>
                  <a:gd name="T35" fmla="*/ 3 h 44"/>
                  <a:gd name="T36" fmla="*/ 25 w 34"/>
                  <a:gd name="T37" fmla="*/ 3 h 44"/>
                  <a:gd name="T38" fmla="*/ 21 w 34"/>
                  <a:gd name="T39" fmla="*/ 3 h 44"/>
                  <a:gd name="T40" fmla="*/ 18 w 34"/>
                  <a:gd name="T41" fmla="*/ 3 h 44"/>
                  <a:gd name="T42" fmla="*/ 12 w 34"/>
                  <a:gd name="T43" fmla="*/ 3 h 44"/>
                  <a:gd name="T44" fmla="*/ 9 w 34"/>
                  <a:gd name="T45" fmla="*/ 3 h 44"/>
                  <a:gd name="T46" fmla="*/ 6 w 34"/>
                  <a:gd name="T47" fmla="*/ 7 h 44"/>
                  <a:gd name="T48" fmla="*/ 0 w 34"/>
                  <a:gd name="T49" fmla="*/ 7 h 44"/>
                  <a:gd name="T50" fmla="*/ 0 w 34"/>
                  <a:gd name="T51" fmla="*/ 7 h 4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34"/>
                  <a:gd name="T79" fmla="*/ 0 h 44"/>
                  <a:gd name="T80" fmla="*/ 34 w 34"/>
                  <a:gd name="T81" fmla="*/ 44 h 44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34" h="44">
                    <a:moveTo>
                      <a:pt x="0" y="7"/>
                    </a:moveTo>
                    <a:lnTo>
                      <a:pt x="0" y="16"/>
                    </a:lnTo>
                    <a:lnTo>
                      <a:pt x="0" y="25"/>
                    </a:lnTo>
                    <a:lnTo>
                      <a:pt x="0" y="34"/>
                    </a:lnTo>
                    <a:lnTo>
                      <a:pt x="0" y="44"/>
                    </a:lnTo>
                    <a:lnTo>
                      <a:pt x="3" y="44"/>
                    </a:lnTo>
                    <a:lnTo>
                      <a:pt x="9" y="44"/>
                    </a:lnTo>
                    <a:lnTo>
                      <a:pt x="12" y="44"/>
                    </a:lnTo>
                    <a:lnTo>
                      <a:pt x="15" y="44"/>
                    </a:lnTo>
                    <a:lnTo>
                      <a:pt x="21" y="44"/>
                    </a:lnTo>
                    <a:lnTo>
                      <a:pt x="25" y="44"/>
                    </a:lnTo>
                    <a:lnTo>
                      <a:pt x="28" y="44"/>
                    </a:lnTo>
                    <a:lnTo>
                      <a:pt x="31" y="44"/>
                    </a:lnTo>
                    <a:lnTo>
                      <a:pt x="34" y="31"/>
                    </a:lnTo>
                    <a:lnTo>
                      <a:pt x="34" y="22"/>
                    </a:lnTo>
                    <a:lnTo>
                      <a:pt x="34" y="13"/>
                    </a:lnTo>
                    <a:lnTo>
                      <a:pt x="34" y="0"/>
                    </a:lnTo>
                    <a:lnTo>
                      <a:pt x="28" y="3"/>
                    </a:lnTo>
                    <a:lnTo>
                      <a:pt x="25" y="3"/>
                    </a:lnTo>
                    <a:lnTo>
                      <a:pt x="21" y="3"/>
                    </a:lnTo>
                    <a:lnTo>
                      <a:pt x="18" y="3"/>
                    </a:lnTo>
                    <a:lnTo>
                      <a:pt x="12" y="3"/>
                    </a:lnTo>
                    <a:lnTo>
                      <a:pt x="9" y="3"/>
                    </a:lnTo>
                    <a:lnTo>
                      <a:pt x="6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97" name="Freeform 358"/>
              <p:cNvSpPr>
                <a:spLocks/>
              </p:cNvSpPr>
              <p:nvPr/>
            </p:nvSpPr>
            <p:spPr bwMode="auto">
              <a:xfrm>
                <a:off x="5038" y="2285"/>
                <a:ext cx="31" cy="61"/>
              </a:xfrm>
              <a:custGeom>
                <a:avLst/>
                <a:gdLst>
                  <a:gd name="T0" fmla="*/ 27 w 31"/>
                  <a:gd name="T1" fmla="*/ 0 h 61"/>
                  <a:gd name="T2" fmla="*/ 24 w 31"/>
                  <a:gd name="T3" fmla="*/ 3 h 61"/>
                  <a:gd name="T4" fmla="*/ 21 w 31"/>
                  <a:gd name="T5" fmla="*/ 3 h 61"/>
                  <a:gd name="T6" fmla="*/ 18 w 31"/>
                  <a:gd name="T7" fmla="*/ 6 h 61"/>
                  <a:gd name="T8" fmla="*/ 15 w 31"/>
                  <a:gd name="T9" fmla="*/ 6 h 61"/>
                  <a:gd name="T10" fmla="*/ 9 w 31"/>
                  <a:gd name="T11" fmla="*/ 9 h 61"/>
                  <a:gd name="T12" fmla="*/ 6 w 31"/>
                  <a:gd name="T13" fmla="*/ 12 h 61"/>
                  <a:gd name="T14" fmla="*/ 3 w 31"/>
                  <a:gd name="T15" fmla="*/ 12 h 61"/>
                  <a:gd name="T16" fmla="*/ 0 w 31"/>
                  <a:gd name="T17" fmla="*/ 15 h 61"/>
                  <a:gd name="T18" fmla="*/ 0 w 31"/>
                  <a:gd name="T19" fmla="*/ 27 h 61"/>
                  <a:gd name="T20" fmla="*/ 0 w 31"/>
                  <a:gd name="T21" fmla="*/ 37 h 61"/>
                  <a:gd name="T22" fmla="*/ 0 w 31"/>
                  <a:gd name="T23" fmla="*/ 49 h 61"/>
                  <a:gd name="T24" fmla="*/ 3 w 31"/>
                  <a:gd name="T25" fmla="*/ 61 h 61"/>
                  <a:gd name="T26" fmla="*/ 6 w 31"/>
                  <a:gd name="T27" fmla="*/ 58 h 61"/>
                  <a:gd name="T28" fmla="*/ 9 w 31"/>
                  <a:gd name="T29" fmla="*/ 58 h 61"/>
                  <a:gd name="T30" fmla="*/ 12 w 31"/>
                  <a:gd name="T31" fmla="*/ 55 h 61"/>
                  <a:gd name="T32" fmla="*/ 15 w 31"/>
                  <a:gd name="T33" fmla="*/ 52 h 61"/>
                  <a:gd name="T34" fmla="*/ 21 w 31"/>
                  <a:gd name="T35" fmla="*/ 52 h 61"/>
                  <a:gd name="T36" fmla="*/ 24 w 31"/>
                  <a:gd name="T37" fmla="*/ 49 h 61"/>
                  <a:gd name="T38" fmla="*/ 27 w 31"/>
                  <a:gd name="T39" fmla="*/ 49 h 61"/>
                  <a:gd name="T40" fmla="*/ 31 w 31"/>
                  <a:gd name="T41" fmla="*/ 49 h 61"/>
                  <a:gd name="T42" fmla="*/ 31 w 31"/>
                  <a:gd name="T43" fmla="*/ 37 h 61"/>
                  <a:gd name="T44" fmla="*/ 31 w 31"/>
                  <a:gd name="T45" fmla="*/ 24 h 61"/>
                  <a:gd name="T46" fmla="*/ 31 w 31"/>
                  <a:gd name="T47" fmla="*/ 12 h 61"/>
                  <a:gd name="T48" fmla="*/ 27 w 31"/>
                  <a:gd name="T49" fmla="*/ 0 h 61"/>
                  <a:gd name="T50" fmla="*/ 27 w 31"/>
                  <a:gd name="T51" fmla="*/ 0 h 6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31"/>
                  <a:gd name="T79" fmla="*/ 0 h 61"/>
                  <a:gd name="T80" fmla="*/ 31 w 31"/>
                  <a:gd name="T81" fmla="*/ 61 h 6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31" h="61">
                    <a:moveTo>
                      <a:pt x="27" y="0"/>
                    </a:moveTo>
                    <a:lnTo>
                      <a:pt x="24" y="3"/>
                    </a:lnTo>
                    <a:lnTo>
                      <a:pt x="21" y="3"/>
                    </a:lnTo>
                    <a:lnTo>
                      <a:pt x="18" y="6"/>
                    </a:lnTo>
                    <a:lnTo>
                      <a:pt x="15" y="6"/>
                    </a:lnTo>
                    <a:lnTo>
                      <a:pt x="9" y="9"/>
                    </a:lnTo>
                    <a:lnTo>
                      <a:pt x="6" y="12"/>
                    </a:lnTo>
                    <a:lnTo>
                      <a:pt x="3" y="12"/>
                    </a:lnTo>
                    <a:lnTo>
                      <a:pt x="0" y="15"/>
                    </a:lnTo>
                    <a:lnTo>
                      <a:pt x="0" y="27"/>
                    </a:lnTo>
                    <a:lnTo>
                      <a:pt x="0" y="37"/>
                    </a:lnTo>
                    <a:lnTo>
                      <a:pt x="0" y="49"/>
                    </a:lnTo>
                    <a:lnTo>
                      <a:pt x="3" y="61"/>
                    </a:lnTo>
                    <a:lnTo>
                      <a:pt x="6" y="58"/>
                    </a:lnTo>
                    <a:lnTo>
                      <a:pt x="9" y="58"/>
                    </a:lnTo>
                    <a:lnTo>
                      <a:pt x="12" y="55"/>
                    </a:lnTo>
                    <a:lnTo>
                      <a:pt x="15" y="52"/>
                    </a:lnTo>
                    <a:lnTo>
                      <a:pt x="21" y="52"/>
                    </a:lnTo>
                    <a:lnTo>
                      <a:pt x="24" y="49"/>
                    </a:lnTo>
                    <a:lnTo>
                      <a:pt x="27" y="49"/>
                    </a:lnTo>
                    <a:lnTo>
                      <a:pt x="31" y="49"/>
                    </a:lnTo>
                    <a:lnTo>
                      <a:pt x="31" y="37"/>
                    </a:lnTo>
                    <a:lnTo>
                      <a:pt x="31" y="24"/>
                    </a:lnTo>
                    <a:lnTo>
                      <a:pt x="31" y="12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98" name="Freeform 359"/>
              <p:cNvSpPr>
                <a:spLocks/>
              </p:cNvSpPr>
              <p:nvPr/>
            </p:nvSpPr>
            <p:spPr bwMode="auto">
              <a:xfrm>
                <a:off x="5044" y="2470"/>
                <a:ext cx="34" cy="46"/>
              </a:xfrm>
              <a:custGeom>
                <a:avLst/>
                <a:gdLst>
                  <a:gd name="T0" fmla="*/ 31 w 34"/>
                  <a:gd name="T1" fmla="*/ 0 h 46"/>
                  <a:gd name="T2" fmla="*/ 28 w 34"/>
                  <a:gd name="T3" fmla="*/ 0 h 46"/>
                  <a:gd name="T4" fmla="*/ 25 w 34"/>
                  <a:gd name="T5" fmla="*/ 0 h 46"/>
                  <a:gd name="T6" fmla="*/ 21 w 34"/>
                  <a:gd name="T7" fmla="*/ 0 h 46"/>
                  <a:gd name="T8" fmla="*/ 15 w 34"/>
                  <a:gd name="T9" fmla="*/ 3 h 46"/>
                  <a:gd name="T10" fmla="*/ 12 w 34"/>
                  <a:gd name="T11" fmla="*/ 3 h 46"/>
                  <a:gd name="T12" fmla="*/ 9 w 34"/>
                  <a:gd name="T13" fmla="*/ 3 h 46"/>
                  <a:gd name="T14" fmla="*/ 3 w 34"/>
                  <a:gd name="T15" fmla="*/ 6 h 46"/>
                  <a:gd name="T16" fmla="*/ 0 w 34"/>
                  <a:gd name="T17" fmla="*/ 6 h 46"/>
                  <a:gd name="T18" fmla="*/ 0 w 34"/>
                  <a:gd name="T19" fmla="*/ 15 h 46"/>
                  <a:gd name="T20" fmla="*/ 0 w 34"/>
                  <a:gd name="T21" fmla="*/ 28 h 46"/>
                  <a:gd name="T22" fmla="*/ 0 w 34"/>
                  <a:gd name="T23" fmla="*/ 37 h 46"/>
                  <a:gd name="T24" fmla="*/ 0 w 34"/>
                  <a:gd name="T25" fmla="*/ 46 h 46"/>
                  <a:gd name="T26" fmla="*/ 6 w 34"/>
                  <a:gd name="T27" fmla="*/ 46 h 46"/>
                  <a:gd name="T28" fmla="*/ 9 w 34"/>
                  <a:gd name="T29" fmla="*/ 46 h 46"/>
                  <a:gd name="T30" fmla="*/ 12 w 34"/>
                  <a:gd name="T31" fmla="*/ 46 h 46"/>
                  <a:gd name="T32" fmla="*/ 18 w 34"/>
                  <a:gd name="T33" fmla="*/ 46 h 46"/>
                  <a:gd name="T34" fmla="*/ 21 w 34"/>
                  <a:gd name="T35" fmla="*/ 43 h 46"/>
                  <a:gd name="T36" fmla="*/ 25 w 34"/>
                  <a:gd name="T37" fmla="*/ 43 h 46"/>
                  <a:gd name="T38" fmla="*/ 28 w 34"/>
                  <a:gd name="T39" fmla="*/ 43 h 46"/>
                  <a:gd name="T40" fmla="*/ 34 w 34"/>
                  <a:gd name="T41" fmla="*/ 43 h 46"/>
                  <a:gd name="T42" fmla="*/ 34 w 34"/>
                  <a:gd name="T43" fmla="*/ 31 h 46"/>
                  <a:gd name="T44" fmla="*/ 34 w 34"/>
                  <a:gd name="T45" fmla="*/ 22 h 46"/>
                  <a:gd name="T46" fmla="*/ 31 w 34"/>
                  <a:gd name="T47" fmla="*/ 9 h 46"/>
                  <a:gd name="T48" fmla="*/ 31 w 34"/>
                  <a:gd name="T49" fmla="*/ 0 h 46"/>
                  <a:gd name="T50" fmla="*/ 31 w 34"/>
                  <a:gd name="T51" fmla="*/ 0 h 4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34"/>
                  <a:gd name="T79" fmla="*/ 0 h 46"/>
                  <a:gd name="T80" fmla="*/ 34 w 34"/>
                  <a:gd name="T81" fmla="*/ 46 h 4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34" h="46">
                    <a:moveTo>
                      <a:pt x="31" y="0"/>
                    </a:moveTo>
                    <a:lnTo>
                      <a:pt x="28" y="0"/>
                    </a:lnTo>
                    <a:lnTo>
                      <a:pt x="25" y="0"/>
                    </a:lnTo>
                    <a:lnTo>
                      <a:pt x="21" y="0"/>
                    </a:lnTo>
                    <a:lnTo>
                      <a:pt x="15" y="3"/>
                    </a:lnTo>
                    <a:lnTo>
                      <a:pt x="12" y="3"/>
                    </a:lnTo>
                    <a:lnTo>
                      <a:pt x="9" y="3"/>
                    </a:lnTo>
                    <a:lnTo>
                      <a:pt x="3" y="6"/>
                    </a:lnTo>
                    <a:lnTo>
                      <a:pt x="0" y="6"/>
                    </a:lnTo>
                    <a:lnTo>
                      <a:pt x="0" y="15"/>
                    </a:lnTo>
                    <a:lnTo>
                      <a:pt x="0" y="28"/>
                    </a:lnTo>
                    <a:lnTo>
                      <a:pt x="0" y="37"/>
                    </a:lnTo>
                    <a:lnTo>
                      <a:pt x="0" y="46"/>
                    </a:lnTo>
                    <a:lnTo>
                      <a:pt x="6" y="46"/>
                    </a:lnTo>
                    <a:lnTo>
                      <a:pt x="9" y="46"/>
                    </a:lnTo>
                    <a:lnTo>
                      <a:pt x="12" y="46"/>
                    </a:lnTo>
                    <a:lnTo>
                      <a:pt x="18" y="46"/>
                    </a:lnTo>
                    <a:lnTo>
                      <a:pt x="21" y="43"/>
                    </a:lnTo>
                    <a:lnTo>
                      <a:pt x="25" y="43"/>
                    </a:lnTo>
                    <a:lnTo>
                      <a:pt x="28" y="43"/>
                    </a:lnTo>
                    <a:lnTo>
                      <a:pt x="34" y="43"/>
                    </a:lnTo>
                    <a:lnTo>
                      <a:pt x="34" y="31"/>
                    </a:lnTo>
                    <a:lnTo>
                      <a:pt x="34" y="22"/>
                    </a:lnTo>
                    <a:lnTo>
                      <a:pt x="31" y="9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99" name="Freeform 360"/>
              <p:cNvSpPr>
                <a:spLocks/>
              </p:cNvSpPr>
              <p:nvPr/>
            </p:nvSpPr>
            <p:spPr bwMode="auto">
              <a:xfrm>
                <a:off x="5028" y="2186"/>
                <a:ext cx="34" cy="68"/>
              </a:xfrm>
              <a:custGeom>
                <a:avLst/>
                <a:gdLst>
                  <a:gd name="T0" fmla="*/ 31 w 34"/>
                  <a:gd name="T1" fmla="*/ 0 h 68"/>
                  <a:gd name="T2" fmla="*/ 25 w 34"/>
                  <a:gd name="T3" fmla="*/ 3 h 68"/>
                  <a:gd name="T4" fmla="*/ 22 w 34"/>
                  <a:gd name="T5" fmla="*/ 6 h 68"/>
                  <a:gd name="T6" fmla="*/ 19 w 34"/>
                  <a:gd name="T7" fmla="*/ 9 h 68"/>
                  <a:gd name="T8" fmla="*/ 16 w 34"/>
                  <a:gd name="T9" fmla="*/ 9 h 68"/>
                  <a:gd name="T10" fmla="*/ 13 w 34"/>
                  <a:gd name="T11" fmla="*/ 12 h 68"/>
                  <a:gd name="T12" fmla="*/ 7 w 34"/>
                  <a:gd name="T13" fmla="*/ 15 h 68"/>
                  <a:gd name="T14" fmla="*/ 3 w 34"/>
                  <a:gd name="T15" fmla="*/ 15 h 68"/>
                  <a:gd name="T16" fmla="*/ 0 w 34"/>
                  <a:gd name="T17" fmla="*/ 18 h 68"/>
                  <a:gd name="T18" fmla="*/ 0 w 34"/>
                  <a:gd name="T19" fmla="*/ 31 h 68"/>
                  <a:gd name="T20" fmla="*/ 3 w 34"/>
                  <a:gd name="T21" fmla="*/ 43 h 68"/>
                  <a:gd name="T22" fmla="*/ 3 w 34"/>
                  <a:gd name="T23" fmla="*/ 55 h 68"/>
                  <a:gd name="T24" fmla="*/ 7 w 34"/>
                  <a:gd name="T25" fmla="*/ 68 h 68"/>
                  <a:gd name="T26" fmla="*/ 10 w 34"/>
                  <a:gd name="T27" fmla="*/ 65 h 68"/>
                  <a:gd name="T28" fmla="*/ 13 w 34"/>
                  <a:gd name="T29" fmla="*/ 61 h 68"/>
                  <a:gd name="T30" fmla="*/ 16 w 34"/>
                  <a:gd name="T31" fmla="*/ 61 h 68"/>
                  <a:gd name="T32" fmla="*/ 19 w 34"/>
                  <a:gd name="T33" fmla="*/ 58 h 68"/>
                  <a:gd name="T34" fmla="*/ 22 w 34"/>
                  <a:gd name="T35" fmla="*/ 58 h 68"/>
                  <a:gd name="T36" fmla="*/ 28 w 34"/>
                  <a:gd name="T37" fmla="*/ 55 h 68"/>
                  <a:gd name="T38" fmla="*/ 31 w 34"/>
                  <a:gd name="T39" fmla="*/ 52 h 68"/>
                  <a:gd name="T40" fmla="*/ 34 w 34"/>
                  <a:gd name="T41" fmla="*/ 49 h 68"/>
                  <a:gd name="T42" fmla="*/ 34 w 34"/>
                  <a:gd name="T43" fmla="*/ 37 h 68"/>
                  <a:gd name="T44" fmla="*/ 34 w 34"/>
                  <a:gd name="T45" fmla="*/ 27 h 68"/>
                  <a:gd name="T46" fmla="*/ 31 w 34"/>
                  <a:gd name="T47" fmla="*/ 12 h 68"/>
                  <a:gd name="T48" fmla="*/ 31 w 34"/>
                  <a:gd name="T49" fmla="*/ 0 h 68"/>
                  <a:gd name="T50" fmla="*/ 31 w 34"/>
                  <a:gd name="T51" fmla="*/ 0 h 6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34"/>
                  <a:gd name="T79" fmla="*/ 0 h 68"/>
                  <a:gd name="T80" fmla="*/ 34 w 34"/>
                  <a:gd name="T81" fmla="*/ 68 h 68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34" h="68">
                    <a:moveTo>
                      <a:pt x="31" y="0"/>
                    </a:moveTo>
                    <a:lnTo>
                      <a:pt x="25" y="3"/>
                    </a:lnTo>
                    <a:lnTo>
                      <a:pt x="22" y="6"/>
                    </a:lnTo>
                    <a:lnTo>
                      <a:pt x="19" y="9"/>
                    </a:lnTo>
                    <a:lnTo>
                      <a:pt x="16" y="9"/>
                    </a:lnTo>
                    <a:lnTo>
                      <a:pt x="13" y="12"/>
                    </a:lnTo>
                    <a:lnTo>
                      <a:pt x="7" y="15"/>
                    </a:lnTo>
                    <a:lnTo>
                      <a:pt x="3" y="15"/>
                    </a:lnTo>
                    <a:lnTo>
                      <a:pt x="0" y="18"/>
                    </a:lnTo>
                    <a:lnTo>
                      <a:pt x="0" y="31"/>
                    </a:lnTo>
                    <a:lnTo>
                      <a:pt x="3" y="43"/>
                    </a:lnTo>
                    <a:lnTo>
                      <a:pt x="3" y="55"/>
                    </a:lnTo>
                    <a:lnTo>
                      <a:pt x="7" y="68"/>
                    </a:lnTo>
                    <a:lnTo>
                      <a:pt x="10" y="65"/>
                    </a:lnTo>
                    <a:lnTo>
                      <a:pt x="13" y="61"/>
                    </a:lnTo>
                    <a:lnTo>
                      <a:pt x="16" y="61"/>
                    </a:lnTo>
                    <a:lnTo>
                      <a:pt x="19" y="58"/>
                    </a:lnTo>
                    <a:lnTo>
                      <a:pt x="22" y="58"/>
                    </a:lnTo>
                    <a:lnTo>
                      <a:pt x="28" y="55"/>
                    </a:lnTo>
                    <a:lnTo>
                      <a:pt x="31" y="52"/>
                    </a:lnTo>
                    <a:lnTo>
                      <a:pt x="34" y="49"/>
                    </a:lnTo>
                    <a:lnTo>
                      <a:pt x="34" y="37"/>
                    </a:lnTo>
                    <a:lnTo>
                      <a:pt x="34" y="27"/>
                    </a:lnTo>
                    <a:lnTo>
                      <a:pt x="31" y="1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00" name="Freeform 361"/>
              <p:cNvSpPr>
                <a:spLocks/>
              </p:cNvSpPr>
              <p:nvPr/>
            </p:nvSpPr>
            <p:spPr bwMode="auto">
              <a:xfrm>
                <a:off x="5096" y="2257"/>
                <a:ext cx="34" cy="65"/>
              </a:xfrm>
              <a:custGeom>
                <a:avLst/>
                <a:gdLst>
                  <a:gd name="T0" fmla="*/ 28 w 34"/>
                  <a:gd name="T1" fmla="*/ 0 h 65"/>
                  <a:gd name="T2" fmla="*/ 25 w 34"/>
                  <a:gd name="T3" fmla="*/ 3 h 65"/>
                  <a:gd name="T4" fmla="*/ 22 w 34"/>
                  <a:gd name="T5" fmla="*/ 3 h 65"/>
                  <a:gd name="T6" fmla="*/ 19 w 34"/>
                  <a:gd name="T7" fmla="*/ 6 h 65"/>
                  <a:gd name="T8" fmla="*/ 16 w 34"/>
                  <a:gd name="T9" fmla="*/ 9 h 65"/>
                  <a:gd name="T10" fmla="*/ 10 w 34"/>
                  <a:gd name="T11" fmla="*/ 9 h 65"/>
                  <a:gd name="T12" fmla="*/ 7 w 34"/>
                  <a:gd name="T13" fmla="*/ 12 h 65"/>
                  <a:gd name="T14" fmla="*/ 3 w 34"/>
                  <a:gd name="T15" fmla="*/ 12 h 65"/>
                  <a:gd name="T16" fmla="*/ 0 w 34"/>
                  <a:gd name="T17" fmla="*/ 15 h 65"/>
                  <a:gd name="T18" fmla="*/ 0 w 34"/>
                  <a:gd name="T19" fmla="*/ 28 h 65"/>
                  <a:gd name="T20" fmla="*/ 0 w 34"/>
                  <a:gd name="T21" fmla="*/ 40 h 65"/>
                  <a:gd name="T22" fmla="*/ 3 w 34"/>
                  <a:gd name="T23" fmla="*/ 52 h 65"/>
                  <a:gd name="T24" fmla="*/ 3 w 34"/>
                  <a:gd name="T25" fmla="*/ 65 h 65"/>
                  <a:gd name="T26" fmla="*/ 7 w 34"/>
                  <a:gd name="T27" fmla="*/ 62 h 65"/>
                  <a:gd name="T28" fmla="*/ 10 w 34"/>
                  <a:gd name="T29" fmla="*/ 62 h 65"/>
                  <a:gd name="T30" fmla="*/ 13 w 34"/>
                  <a:gd name="T31" fmla="*/ 58 h 65"/>
                  <a:gd name="T32" fmla="*/ 19 w 34"/>
                  <a:gd name="T33" fmla="*/ 58 h 65"/>
                  <a:gd name="T34" fmla="*/ 22 w 34"/>
                  <a:gd name="T35" fmla="*/ 58 h 65"/>
                  <a:gd name="T36" fmla="*/ 25 w 34"/>
                  <a:gd name="T37" fmla="*/ 55 h 65"/>
                  <a:gd name="T38" fmla="*/ 28 w 34"/>
                  <a:gd name="T39" fmla="*/ 55 h 65"/>
                  <a:gd name="T40" fmla="*/ 34 w 34"/>
                  <a:gd name="T41" fmla="*/ 52 h 65"/>
                  <a:gd name="T42" fmla="*/ 34 w 34"/>
                  <a:gd name="T43" fmla="*/ 40 h 65"/>
                  <a:gd name="T44" fmla="*/ 31 w 34"/>
                  <a:gd name="T45" fmla="*/ 28 h 65"/>
                  <a:gd name="T46" fmla="*/ 31 w 34"/>
                  <a:gd name="T47" fmla="*/ 15 h 65"/>
                  <a:gd name="T48" fmla="*/ 28 w 34"/>
                  <a:gd name="T49" fmla="*/ 0 h 65"/>
                  <a:gd name="T50" fmla="*/ 28 w 34"/>
                  <a:gd name="T51" fmla="*/ 0 h 6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34"/>
                  <a:gd name="T79" fmla="*/ 0 h 65"/>
                  <a:gd name="T80" fmla="*/ 34 w 34"/>
                  <a:gd name="T81" fmla="*/ 65 h 6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34" h="65">
                    <a:moveTo>
                      <a:pt x="28" y="0"/>
                    </a:moveTo>
                    <a:lnTo>
                      <a:pt x="25" y="3"/>
                    </a:lnTo>
                    <a:lnTo>
                      <a:pt x="22" y="3"/>
                    </a:lnTo>
                    <a:lnTo>
                      <a:pt x="19" y="6"/>
                    </a:lnTo>
                    <a:lnTo>
                      <a:pt x="16" y="9"/>
                    </a:lnTo>
                    <a:lnTo>
                      <a:pt x="10" y="9"/>
                    </a:lnTo>
                    <a:lnTo>
                      <a:pt x="7" y="12"/>
                    </a:lnTo>
                    <a:lnTo>
                      <a:pt x="3" y="12"/>
                    </a:lnTo>
                    <a:lnTo>
                      <a:pt x="0" y="15"/>
                    </a:lnTo>
                    <a:lnTo>
                      <a:pt x="0" y="28"/>
                    </a:lnTo>
                    <a:lnTo>
                      <a:pt x="0" y="40"/>
                    </a:lnTo>
                    <a:lnTo>
                      <a:pt x="3" y="52"/>
                    </a:lnTo>
                    <a:lnTo>
                      <a:pt x="3" y="65"/>
                    </a:lnTo>
                    <a:lnTo>
                      <a:pt x="7" y="62"/>
                    </a:lnTo>
                    <a:lnTo>
                      <a:pt x="10" y="62"/>
                    </a:lnTo>
                    <a:lnTo>
                      <a:pt x="13" y="58"/>
                    </a:lnTo>
                    <a:lnTo>
                      <a:pt x="19" y="58"/>
                    </a:lnTo>
                    <a:lnTo>
                      <a:pt x="22" y="58"/>
                    </a:lnTo>
                    <a:lnTo>
                      <a:pt x="25" y="55"/>
                    </a:lnTo>
                    <a:lnTo>
                      <a:pt x="28" y="55"/>
                    </a:lnTo>
                    <a:lnTo>
                      <a:pt x="34" y="52"/>
                    </a:lnTo>
                    <a:lnTo>
                      <a:pt x="34" y="40"/>
                    </a:lnTo>
                    <a:lnTo>
                      <a:pt x="31" y="28"/>
                    </a:lnTo>
                    <a:lnTo>
                      <a:pt x="31" y="15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01" name="Freeform 362"/>
              <p:cNvSpPr>
                <a:spLocks/>
              </p:cNvSpPr>
              <p:nvPr/>
            </p:nvSpPr>
            <p:spPr bwMode="auto">
              <a:xfrm>
                <a:off x="5106" y="2455"/>
                <a:ext cx="30" cy="52"/>
              </a:xfrm>
              <a:custGeom>
                <a:avLst/>
                <a:gdLst>
                  <a:gd name="T0" fmla="*/ 0 w 30"/>
                  <a:gd name="T1" fmla="*/ 9 h 52"/>
                  <a:gd name="T2" fmla="*/ 0 w 30"/>
                  <a:gd name="T3" fmla="*/ 18 h 52"/>
                  <a:gd name="T4" fmla="*/ 0 w 30"/>
                  <a:gd name="T5" fmla="*/ 30 h 52"/>
                  <a:gd name="T6" fmla="*/ 0 w 30"/>
                  <a:gd name="T7" fmla="*/ 40 h 52"/>
                  <a:gd name="T8" fmla="*/ 0 w 30"/>
                  <a:gd name="T9" fmla="*/ 52 h 52"/>
                  <a:gd name="T10" fmla="*/ 3 w 30"/>
                  <a:gd name="T11" fmla="*/ 52 h 52"/>
                  <a:gd name="T12" fmla="*/ 9 w 30"/>
                  <a:gd name="T13" fmla="*/ 52 h 52"/>
                  <a:gd name="T14" fmla="*/ 12 w 30"/>
                  <a:gd name="T15" fmla="*/ 49 h 52"/>
                  <a:gd name="T16" fmla="*/ 15 w 30"/>
                  <a:gd name="T17" fmla="*/ 49 h 52"/>
                  <a:gd name="T18" fmla="*/ 18 w 30"/>
                  <a:gd name="T19" fmla="*/ 49 h 52"/>
                  <a:gd name="T20" fmla="*/ 24 w 30"/>
                  <a:gd name="T21" fmla="*/ 49 h 52"/>
                  <a:gd name="T22" fmla="*/ 27 w 30"/>
                  <a:gd name="T23" fmla="*/ 49 h 52"/>
                  <a:gd name="T24" fmla="*/ 30 w 30"/>
                  <a:gd name="T25" fmla="*/ 46 h 52"/>
                  <a:gd name="T26" fmla="*/ 30 w 30"/>
                  <a:gd name="T27" fmla="*/ 37 h 52"/>
                  <a:gd name="T28" fmla="*/ 30 w 30"/>
                  <a:gd name="T29" fmla="*/ 24 h 52"/>
                  <a:gd name="T30" fmla="*/ 30 w 30"/>
                  <a:gd name="T31" fmla="*/ 12 h 52"/>
                  <a:gd name="T32" fmla="*/ 30 w 30"/>
                  <a:gd name="T33" fmla="*/ 0 h 52"/>
                  <a:gd name="T34" fmla="*/ 27 w 30"/>
                  <a:gd name="T35" fmla="*/ 0 h 52"/>
                  <a:gd name="T36" fmla="*/ 21 w 30"/>
                  <a:gd name="T37" fmla="*/ 3 h 52"/>
                  <a:gd name="T38" fmla="*/ 18 w 30"/>
                  <a:gd name="T39" fmla="*/ 3 h 52"/>
                  <a:gd name="T40" fmla="*/ 15 w 30"/>
                  <a:gd name="T41" fmla="*/ 3 h 52"/>
                  <a:gd name="T42" fmla="*/ 12 w 30"/>
                  <a:gd name="T43" fmla="*/ 6 h 52"/>
                  <a:gd name="T44" fmla="*/ 6 w 30"/>
                  <a:gd name="T45" fmla="*/ 6 h 52"/>
                  <a:gd name="T46" fmla="*/ 3 w 30"/>
                  <a:gd name="T47" fmla="*/ 6 h 52"/>
                  <a:gd name="T48" fmla="*/ 0 w 30"/>
                  <a:gd name="T49" fmla="*/ 9 h 52"/>
                  <a:gd name="T50" fmla="*/ 0 w 30"/>
                  <a:gd name="T51" fmla="*/ 9 h 5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30"/>
                  <a:gd name="T79" fmla="*/ 0 h 52"/>
                  <a:gd name="T80" fmla="*/ 30 w 30"/>
                  <a:gd name="T81" fmla="*/ 52 h 5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30" h="52">
                    <a:moveTo>
                      <a:pt x="0" y="9"/>
                    </a:moveTo>
                    <a:lnTo>
                      <a:pt x="0" y="18"/>
                    </a:lnTo>
                    <a:lnTo>
                      <a:pt x="0" y="30"/>
                    </a:lnTo>
                    <a:lnTo>
                      <a:pt x="0" y="40"/>
                    </a:lnTo>
                    <a:lnTo>
                      <a:pt x="0" y="52"/>
                    </a:lnTo>
                    <a:lnTo>
                      <a:pt x="3" y="52"/>
                    </a:lnTo>
                    <a:lnTo>
                      <a:pt x="9" y="52"/>
                    </a:lnTo>
                    <a:lnTo>
                      <a:pt x="12" y="49"/>
                    </a:lnTo>
                    <a:lnTo>
                      <a:pt x="15" y="49"/>
                    </a:lnTo>
                    <a:lnTo>
                      <a:pt x="18" y="49"/>
                    </a:lnTo>
                    <a:lnTo>
                      <a:pt x="24" y="49"/>
                    </a:lnTo>
                    <a:lnTo>
                      <a:pt x="27" y="49"/>
                    </a:lnTo>
                    <a:lnTo>
                      <a:pt x="30" y="46"/>
                    </a:lnTo>
                    <a:lnTo>
                      <a:pt x="30" y="37"/>
                    </a:lnTo>
                    <a:lnTo>
                      <a:pt x="30" y="24"/>
                    </a:lnTo>
                    <a:lnTo>
                      <a:pt x="30" y="12"/>
                    </a:lnTo>
                    <a:lnTo>
                      <a:pt x="30" y="0"/>
                    </a:lnTo>
                    <a:lnTo>
                      <a:pt x="27" y="0"/>
                    </a:lnTo>
                    <a:lnTo>
                      <a:pt x="21" y="3"/>
                    </a:lnTo>
                    <a:lnTo>
                      <a:pt x="18" y="3"/>
                    </a:lnTo>
                    <a:lnTo>
                      <a:pt x="15" y="3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3" y="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02" name="Freeform 363"/>
              <p:cNvSpPr>
                <a:spLocks/>
              </p:cNvSpPr>
              <p:nvPr/>
            </p:nvSpPr>
            <p:spPr bwMode="auto">
              <a:xfrm>
                <a:off x="5103" y="2359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27 w 30"/>
                  <a:gd name="T3" fmla="*/ 0 h 58"/>
                  <a:gd name="T4" fmla="*/ 21 w 30"/>
                  <a:gd name="T5" fmla="*/ 3 h 58"/>
                  <a:gd name="T6" fmla="*/ 18 w 30"/>
                  <a:gd name="T7" fmla="*/ 3 h 58"/>
                  <a:gd name="T8" fmla="*/ 15 w 30"/>
                  <a:gd name="T9" fmla="*/ 6 h 58"/>
                  <a:gd name="T10" fmla="*/ 9 w 30"/>
                  <a:gd name="T11" fmla="*/ 6 h 58"/>
                  <a:gd name="T12" fmla="*/ 6 w 30"/>
                  <a:gd name="T13" fmla="*/ 9 h 58"/>
                  <a:gd name="T14" fmla="*/ 3 w 30"/>
                  <a:gd name="T15" fmla="*/ 9 h 58"/>
                  <a:gd name="T16" fmla="*/ 0 w 30"/>
                  <a:gd name="T17" fmla="*/ 9 h 58"/>
                  <a:gd name="T18" fmla="*/ 0 w 30"/>
                  <a:gd name="T19" fmla="*/ 21 h 58"/>
                  <a:gd name="T20" fmla="*/ 0 w 30"/>
                  <a:gd name="T21" fmla="*/ 34 h 58"/>
                  <a:gd name="T22" fmla="*/ 0 w 30"/>
                  <a:gd name="T23" fmla="*/ 46 h 58"/>
                  <a:gd name="T24" fmla="*/ 0 w 30"/>
                  <a:gd name="T25" fmla="*/ 58 h 58"/>
                  <a:gd name="T26" fmla="*/ 3 w 30"/>
                  <a:gd name="T27" fmla="*/ 55 h 58"/>
                  <a:gd name="T28" fmla="*/ 9 w 30"/>
                  <a:gd name="T29" fmla="*/ 55 h 58"/>
                  <a:gd name="T30" fmla="*/ 12 w 30"/>
                  <a:gd name="T31" fmla="*/ 55 h 58"/>
                  <a:gd name="T32" fmla="*/ 15 w 30"/>
                  <a:gd name="T33" fmla="*/ 52 h 58"/>
                  <a:gd name="T34" fmla="*/ 21 w 30"/>
                  <a:gd name="T35" fmla="*/ 52 h 58"/>
                  <a:gd name="T36" fmla="*/ 24 w 30"/>
                  <a:gd name="T37" fmla="*/ 52 h 58"/>
                  <a:gd name="T38" fmla="*/ 27 w 30"/>
                  <a:gd name="T39" fmla="*/ 49 h 58"/>
                  <a:gd name="T40" fmla="*/ 30 w 30"/>
                  <a:gd name="T41" fmla="*/ 49 h 58"/>
                  <a:gd name="T42" fmla="*/ 30 w 30"/>
                  <a:gd name="T43" fmla="*/ 37 h 58"/>
                  <a:gd name="T44" fmla="*/ 30 w 30"/>
                  <a:gd name="T45" fmla="*/ 24 h 58"/>
                  <a:gd name="T46" fmla="*/ 30 w 30"/>
                  <a:gd name="T47" fmla="*/ 12 h 58"/>
                  <a:gd name="T48" fmla="*/ 30 w 30"/>
                  <a:gd name="T49" fmla="*/ 0 h 58"/>
                  <a:gd name="T50" fmla="*/ 30 w 30"/>
                  <a:gd name="T51" fmla="*/ 0 h 5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30"/>
                  <a:gd name="T79" fmla="*/ 0 h 58"/>
                  <a:gd name="T80" fmla="*/ 30 w 30"/>
                  <a:gd name="T81" fmla="*/ 58 h 58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30" h="58">
                    <a:moveTo>
                      <a:pt x="30" y="0"/>
                    </a:moveTo>
                    <a:lnTo>
                      <a:pt x="27" y="0"/>
                    </a:lnTo>
                    <a:lnTo>
                      <a:pt x="21" y="3"/>
                    </a:lnTo>
                    <a:lnTo>
                      <a:pt x="18" y="3"/>
                    </a:lnTo>
                    <a:lnTo>
                      <a:pt x="15" y="6"/>
                    </a:lnTo>
                    <a:lnTo>
                      <a:pt x="9" y="6"/>
                    </a:lnTo>
                    <a:lnTo>
                      <a:pt x="6" y="9"/>
                    </a:lnTo>
                    <a:lnTo>
                      <a:pt x="3" y="9"/>
                    </a:lnTo>
                    <a:lnTo>
                      <a:pt x="0" y="9"/>
                    </a:lnTo>
                    <a:lnTo>
                      <a:pt x="0" y="21"/>
                    </a:lnTo>
                    <a:lnTo>
                      <a:pt x="0" y="34"/>
                    </a:lnTo>
                    <a:lnTo>
                      <a:pt x="0" y="46"/>
                    </a:lnTo>
                    <a:lnTo>
                      <a:pt x="0" y="58"/>
                    </a:lnTo>
                    <a:lnTo>
                      <a:pt x="3" y="55"/>
                    </a:lnTo>
                    <a:lnTo>
                      <a:pt x="9" y="55"/>
                    </a:lnTo>
                    <a:lnTo>
                      <a:pt x="12" y="55"/>
                    </a:lnTo>
                    <a:lnTo>
                      <a:pt x="15" y="52"/>
                    </a:lnTo>
                    <a:lnTo>
                      <a:pt x="21" y="52"/>
                    </a:lnTo>
                    <a:lnTo>
                      <a:pt x="24" y="52"/>
                    </a:lnTo>
                    <a:lnTo>
                      <a:pt x="27" y="49"/>
                    </a:lnTo>
                    <a:lnTo>
                      <a:pt x="30" y="49"/>
                    </a:lnTo>
                    <a:lnTo>
                      <a:pt x="30" y="37"/>
                    </a:lnTo>
                    <a:lnTo>
                      <a:pt x="30" y="24"/>
                    </a:lnTo>
                    <a:lnTo>
                      <a:pt x="30" y="1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03" name="Freeform 364"/>
              <p:cNvSpPr>
                <a:spLocks/>
              </p:cNvSpPr>
              <p:nvPr/>
            </p:nvSpPr>
            <p:spPr bwMode="auto">
              <a:xfrm>
                <a:off x="5106" y="2547"/>
                <a:ext cx="30" cy="47"/>
              </a:xfrm>
              <a:custGeom>
                <a:avLst/>
                <a:gdLst>
                  <a:gd name="T0" fmla="*/ 0 w 30"/>
                  <a:gd name="T1" fmla="*/ 3 h 47"/>
                  <a:gd name="T2" fmla="*/ 0 w 30"/>
                  <a:gd name="T3" fmla="*/ 16 h 47"/>
                  <a:gd name="T4" fmla="*/ 0 w 30"/>
                  <a:gd name="T5" fmla="*/ 25 h 47"/>
                  <a:gd name="T6" fmla="*/ 0 w 30"/>
                  <a:gd name="T7" fmla="*/ 37 h 47"/>
                  <a:gd name="T8" fmla="*/ 0 w 30"/>
                  <a:gd name="T9" fmla="*/ 47 h 47"/>
                  <a:gd name="T10" fmla="*/ 3 w 30"/>
                  <a:gd name="T11" fmla="*/ 47 h 47"/>
                  <a:gd name="T12" fmla="*/ 9 w 30"/>
                  <a:gd name="T13" fmla="*/ 47 h 47"/>
                  <a:gd name="T14" fmla="*/ 12 w 30"/>
                  <a:gd name="T15" fmla="*/ 47 h 47"/>
                  <a:gd name="T16" fmla="*/ 15 w 30"/>
                  <a:gd name="T17" fmla="*/ 47 h 47"/>
                  <a:gd name="T18" fmla="*/ 18 w 30"/>
                  <a:gd name="T19" fmla="*/ 47 h 47"/>
                  <a:gd name="T20" fmla="*/ 24 w 30"/>
                  <a:gd name="T21" fmla="*/ 47 h 47"/>
                  <a:gd name="T22" fmla="*/ 27 w 30"/>
                  <a:gd name="T23" fmla="*/ 43 h 47"/>
                  <a:gd name="T24" fmla="*/ 30 w 30"/>
                  <a:gd name="T25" fmla="*/ 43 h 47"/>
                  <a:gd name="T26" fmla="*/ 30 w 30"/>
                  <a:gd name="T27" fmla="*/ 34 h 47"/>
                  <a:gd name="T28" fmla="*/ 30 w 30"/>
                  <a:gd name="T29" fmla="*/ 22 h 47"/>
                  <a:gd name="T30" fmla="*/ 30 w 30"/>
                  <a:gd name="T31" fmla="*/ 13 h 47"/>
                  <a:gd name="T32" fmla="*/ 30 w 30"/>
                  <a:gd name="T33" fmla="*/ 0 h 47"/>
                  <a:gd name="T34" fmla="*/ 27 w 30"/>
                  <a:gd name="T35" fmla="*/ 0 h 47"/>
                  <a:gd name="T36" fmla="*/ 24 w 30"/>
                  <a:gd name="T37" fmla="*/ 0 h 47"/>
                  <a:gd name="T38" fmla="*/ 18 w 30"/>
                  <a:gd name="T39" fmla="*/ 3 h 47"/>
                  <a:gd name="T40" fmla="*/ 15 w 30"/>
                  <a:gd name="T41" fmla="*/ 3 h 47"/>
                  <a:gd name="T42" fmla="*/ 12 w 30"/>
                  <a:gd name="T43" fmla="*/ 3 h 47"/>
                  <a:gd name="T44" fmla="*/ 9 w 30"/>
                  <a:gd name="T45" fmla="*/ 3 h 47"/>
                  <a:gd name="T46" fmla="*/ 3 w 30"/>
                  <a:gd name="T47" fmla="*/ 3 h 47"/>
                  <a:gd name="T48" fmla="*/ 0 w 30"/>
                  <a:gd name="T49" fmla="*/ 3 h 47"/>
                  <a:gd name="T50" fmla="*/ 0 w 30"/>
                  <a:gd name="T51" fmla="*/ 3 h 4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30"/>
                  <a:gd name="T79" fmla="*/ 0 h 47"/>
                  <a:gd name="T80" fmla="*/ 30 w 30"/>
                  <a:gd name="T81" fmla="*/ 47 h 4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30" h="47">
                    <a:moveTo>
                      <a:pt x="0" y="3"/>
                    </a:moveTo>
                    <a:lnTo>
                      <a:pt x="0" y="16"/>
                    </a:lnTo>
                    <a:lnTo>
                      <a:pt x="0" y="25"/>
                    </a:lnTo>
                    <a:lnTo>
                      <a:pt x="0" y="37"/>
                    </a:lnTo>
                    <a:lnTo>
                      <a:pt x="0" y="47"/>
                    </a:lnTo>
                    <a:lnTo>
                      <a:pt x="3" y="47"/>
                    </a:lnTo>
                    <a:lnTo>
                      <a:pt x="9" y="47"/>
                    </a:lnTo>
                    <a:lnTo>
                      <a:pt x="12" y="47"/>
                    </a:lnTo>
                    <a:lnTo>
                      <a:pt x="15" y="47"/>
                    </a:lnTo>
                    <a:lnTo>
                      <a:pt x="18" y="47"/>
                    </a:lnTo>
                    <a:lnTo>
                      <a:pt x="24" y="47"/>
                    </a:lnTo>
                    <a:lnTo>
                      <a:pt x="27" y="43"/>
                    </a:lnTo>
                    <a:lnTo>
                      <a:pt x="30" y="43"/>
                    </a:lnTo>
                    <a:lnTo>
                      <a:pt x="30" y="34"/>
                    </a:lnTo>
                    <a:lnTo>
                      <a:pt x="30" y="22"/>
                    </a:lnTo>
                    <a:lnTo>
                      <a:pt x="30" y="13"/>
                    </a:lnTo>
                    <a:lnTo>
                      <a:pt x="30" y="0"/>
                    </a:lnTo>
                    <a:lnTo>
                      <a:pt x="27" y="0"/>
                    </a:lnTo>
                    <a:lnTo>
                      <a:pt x="24" y="0"/>
                    </a:lnTo>
                    <a:lnTo>
                      <a:pt x="18" y="3"/>
                    </a:lnTo>
                    <a:lnTo>
                      <a:pt x="15" y="3"/>
                    </a:lnTo>
                    <a:lnTo>
                      <a:pt x="12" y="3"/>
                    </a:lnTo>
                    <a:lnTo>
                      <a:pt x="9" y="3"/>
                    </a:lnTo>
                    <a:lnTo>
                      <a:pt x="3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04" name="Freeform 365"/>
              <p:cNvSpPr>
                <a:spLocks/>
              </p:cNvSpPr>
              <p:nvPr/>
            </p:nvSpPr>
            <p:spPr bwMode="auto">
              <a:xfrm>
                <a:off x="5087" y="2152"/>
                <a:ext cx="34" cy="68"/>
              </a:xfrm>
              <a:custGeom>
                <a:avLst/>
                <a:gdLst>
                  <a:gd name="T0" fmla="*/ 34 w 34"/>
                  <a:gd name="T1" fmla="*/ 52 h 68"/>
                  <a:gd name="T2" fmla="*/ 34 w 34"/>
                  <a:gd name="T3" fmla="*/ 40 h 68"/>
                  <a:gd name="T4" fmla="*/ 31 w 34"/>
                  <a:gd name="T5" fmla="*/ 28 h 68"/>
                  <a:gd name="T6" fmla="*/ 31 w 34"/>
                  <a:gd name="T7" fmla="*/ 15 h 68"/>
                  <a:gd name="T8" fmla="*/ 28 w 34"/>
                  <a:gd name="T9" fmla="*/ 0 h 68"/>
                  <a:gd name="T10" fmla="*/ 25 w 34"/>
                  <a:gd name="T11" fmla="*/ 3 h 68"/>
                  <a:gd name="T12" fmla="*/ 22 w 34"/>
                  <a:gd name="T13" fmla="*/ 3 h 68"/>
                  <a:gd name="T14" fmla="*/ 19 w 34"/>
                  <a:gd name="T15" fmla="*/ 6 h 68"/>
                  <a:gd name="T16" fmla="*/ 12 w 34"/>
                  <a:gd name="T17" fmla="*/ 9 h 68"/>
                  <a:gd name="T18" fmla="*/ 9 w 34"/>
                  <a:gd name="T19" fmla="*/ 12 h 68"/>
                  <a:gd name="T20" fmla="*/ 6 w 34"/>
                  <a:gd name="T21" fmla="*/ 12 h 68"/>
                  <a:gd name="T22" fmla="*/ 3 w 34"/>
                  <a:gd name="T23" fmla="*/ 15 h 68"/>
                  <a:gd name="T24" fmla="*/ 0 w 34"/>
                  <a:gd name="T25" fmla="*/ 18 h 68"/>
                  <a:gd name="T26" fmla="*/ 0 w 34"/>
                  <a:gd name="T27" fmla="*/ 31 h 68"/>
                  <a:gd name="T28" fmla="*/ 0 w 34"/>
                  <a:gd name="T29" fmla="*/ 43 h 68"/>
                  <a:gd name="T30" fmla="*/ 3 w 34"/>
                  <a:gd name="T31" fmla="*/ 55 h 68"/>
                  <a:gd name="T32" fmla="*/ 3 w 34"/>
                  <a:gd name="T33" fmla="*/ 68 h 68"/>
                  <a:gd name="T34" fmla="*/ 6 w 34"/>
                  <a:gd name="T35" fmla="*/ 68 h 68"/>
                  <a:gd name="T36" fmla="*/ 12 w 34"/>
                  <a:gd name="T37" fmla="*/ 65 h 68"/>
                  <a:gd name="T38" fmla="*/ 16 w 34"/>
                  <a:gd name="T39" fmla="*/ 65 h 68"/>
                  <a:gd name="T40" fmla="*/ 19 w 34"/>
                  <a:gd name="T41" fmla="*/ 61 h 68"/>
                  <a:gd name="T42" fmla="*/ 22 w 34"/>
                  <a:gd name="T43" fmla="*/ 58 h 68"/>
                  <a:gd name="T44" fmla="*/ 28 w 34"/>
                  <a:gd name="T45" fmla="*/ 58 h 68"/>
                  <a:gd name="T46" fmla="*/ 31 w 34"/>
                  <a:gd name="T47" fmla="*/ 55 h 68"/>
                  <a:gd name="T48" fmla="*/ 34 w 34"/>
                  <a:gd name="T49" fmla="*/ 52 h 68"/>
                  <a:gd name="T50" fmla="*/ 34 w 34"/>
                  <a:gd name="T51" fmla="*/ 52 h 6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34"/>
                  <a:gd name="T79" fmla="*/ 0 h 68"/>
                  <a:gd name="T80" fmla="*/ 34 w 34"/>
                  <a:gd name="T81" fmla="*/ 68 h 68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34" h="68">
                    <a:moveTo>
                      <a:pt x="34" y="52"/>
                    </a:moveTo>
                    <a:lnTo>
                      <a:pt x="34" y="40"/>
                    </a:lnTo>
                    <a:lnTo>
                      <a:pt x="31" y="28"/>
                    </a:lnTo>
                    <a:lnTo>
                      <a:pt x="31" y="15"/>
                    </a:lnTo>
                    <a:lnTo>
                      <a:pt x="28" y="0"/>
                    </a:lnTo>
                    <a:lnTo>
                      <a:pt x="25" y="3"/>
                    </a:lnTo>
                    <a:lnTo>
                      <a:pt x="22" y="3"/>
                    </a:lnTo>
                    <a:lnTo>
                      <a:pt x="19" y="6"/>
                    </a:lnTo>
                    <a:lnTo>
                      <a:pt x="12" y="9"/>
                    </a:lnTo>
                    <a:lnTo>
                      <a:pt x="9" y="12"/>
                    </a:lnTo>
                    <a:lnTo>
                      <a:pt x="6" y="12"/>
                    </a:lnTo>
                    <a:lnTo>
                      <a:pt x="3" y="15"/>
                    </a:lnTo>
                    <a:lnTo>
                      <a:pt x="0" y="18"/>
                    </a:lnTo>
                    <a:lnTo>
                      <a:pt x="0" y="31"/>
                    </a:lnTo>
                    <a:lnTo>
                      <a:pt x="0" y="43"/>
                    </a:lnTo>
                    <a:lnTo>
                      <a:pt x="3" y="55"/>
                    </a:lnTo>
                    <a:lnTo>
                      <a:pt x="3" y="68"/>
                    </a:lnTo>
                    <a:lnTo>
                      <a:pt x="6" y="68"/>
                    </a:lnTo>
                    <a:lnTo>
                      <a:pt x="12" y="65"/>
                    </a:lnTo>
                    <a:lnTo>
                      <a:pt x="16" y="65"/>
                    </a:lnTo>
                    <a:lnTo>
                      <a:pt x="19" y="61"/>
                    </a:lnTo>
                    <a:lnTo>
                      <a:pt x="22" y="58"/>
                    </a:lnTo>
                    <a:lnTo>
                      <a:pt x="28" y="58"/>
                    </a:lnTo>
                    <a:lnTo>
                      <a:pt x="31" y="55"/>
                    </a:lnTo>
                    <a:lnTo>
                      <a:pt x="34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05" name="Freeform 366"/>
              <p:cNvSpPr>
                <a:spLocks/>
              </p:cNvSpPr>
              <p:nvPr/>
            </p:nvSpPr>
            <p:spPr bwMode="auto">
              <a:xfrm>
                <a:off x="5155" y="2232"/>
                <a:ext cx="34" cy="65"/>
              </a:xfrm>
              <a:custGeom>
                <a:avLst/>
                <a:gdLst>
                  <a:gd name="T0" fmla="*/ 3 w 34"/>
                  <a:gd name="T1" fmla="*/ 65 h 65"/>
                  <a:gd name="T2" fmla="*/ 6 w 34"/>
                  <a:gd name="T3" fmla="*/ 65 h 65"/>
                  <a:gd name="T4" fmla="*/ 12 w 34"/>
                  <a:gd name="T5" fmla="*/ 62 h 65"/>
                  <a:gd name="T6" fmla="*/ 15 w 34"/>
                  <a:gd name="T7" fmla="*/ 62 h 65"/>
                  <a:gd name="T8" fmla="*/ 19 w 34"/>
                  <a:gd name="T9" fmla="*/ 59 h 65"/>
                  <a:gd name="T10" fmla="*/ 22 w 34"/>
                  <a:gd name="T11" fmla="*/ 59 h 65"/>
                  <a:gd name="T12" fmla="*/ 28 w 34"/>
                  <a:gd name="T13" fmla="*/ 56 h 65"/>
                  <a:gd name="T14" fmla="*/ 31 w 34"/>
                  <a:gd name="T15" fmla="*/ 56 h 65"/>
                  <a:gd name="T16" fmla="*/ 34 w 34"/>
                  <a:gd name="T17" fmla="*/ 56 h 65"/>
                  <a:gd name="T18" fmla="*/ 34 w 34"/>
                  <a:gd name="T19" fmla="*/ 40 h 65"/>
                  <a:gd name="T20" fmla="*/ 34 w 34"/>
                  <a:gd name="T21" fmla="*/ 28 h 65"/>
                  <a:gd name="T22" fmla="*/ 31 w 34"/>
                  <a:gd name="T23" fmla="*/ 12 h 65"/>
                  <a:gd name="T24" fmla="*/ 31 w 34"/>
                  <a:gd name="T25" fmla="*/ 0 h 65"/>
                  <a:gd name="T26" fmla="*/ 28 w 34"/>
                  <a:gd name="T27" fmla="*/ 0 h 65"/>
                  <a:gd name="T28" fmla="*/ 22 w 34"/>
                  <a:gd name="T29" fmla="*/ 3 h 65"/>
                  <a:gd name="T30" fmla="*/ 19 w 34"/>
                  <a:gd name="T31" fmla="*/ 3 h 65"/>
                  <a:gd name="T32" fmla="*/ 15 w 34"/>
                  <a:gd name="T33" fmla="*/ 6 h 65"/>
                  <a:gd name="T34" fmla="*/ 12 w 34"/>
                  <a:gd name="T35" fmla="*/ 6 h 65"/>
                  <a:gd name="T36" fmla="*/ 6 w 34"/>
                  <a:gd name="T37" fmla="*/ 9 h 65"/>
                  <a:gd name="T38" fmla="*/ 3 w 34"/>
                  <a:gd name="T39" fmla="*/ 12 h 65"/>
                  <a:gd name="T40" fmla="*/ 0 w 34"/>
                  <a:gd name="T41" fmla="*/ 12 h 65"/>
                  <a:gd name="T42" fmla="*/ 0 w 34"/>
                  <a:gd name="T43" fmla="*/ 28 h 65"/>
                  <a:gd name="T44" fmla="*/ 0 w 34"/>
                  <a:gd name="T45" fmla="*/ 40 h 65"/>
                  <a:gd name="T46" fmla="*/ 3 w 34"/>
                  <a:gd name="T47" fmla="*/ 53 h 65"/>
                  <a:gd name="T48" fmla="*/ 3 w 34"/>
                  <a:gd name="T49" fmla="*/ 65 h 65"/>
                  <a:gd name="T50" fmla="*/ 3 w 34"/>
                  <a:gd name="T51" fmla="*/ 65 h 6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34"/>
                  <a:gd name="T79" fmla="*/ 0 h 65"/>
                  <a:gd name="T80" fmla="*/ 34 w 34"/>
                  <a:gd name="T81" fmla="*/ 65 h 6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34" h="65">
                    <a:moveTo>
                      <a:pt x="3" y="65"/>
                    </a:moveTo>
                    <a:lnTo>
                      <a:pt x="6" y="65"/>
                    </a:lnTo>
                    <a:lnTo>
                      <a:pt x="12" y="62"/>
                    </a:lnTo>
                    <a:lnTo>
                      <a:pt x="15" y="62"/>
                    </a:lnTo>
                    <a:lnTo>
                      <a:pt x="19" y="59"/>
                    </a:lnTo>
                    <a:lnTo>
                      <a:pt x="22" y="59"/>
                    </a:lnTo>
                    <a:lnTo>
                      <a:pt x="28" y="56"/>
                    </a:lnTo>
                    <a:lnTo>
                      <a:pt x="31" y="56"/>
                    </a:lnTo>
                    <a:lnTo>
                      <a:pt x="34" y="56"/>
                    </a:lnTo>
                    <a:lnTo>
                      <a:pt x="34" y="40"/>
                    </a:lnTo>
                    <a:lnTo>
                      <a:pt x="34" y="28"/>
                    </a:lnTo>
                    <a:lnTo>
                      <a:pt x="31" y="12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2" y="3"/>
                    </a:lnTo>
                    <a:lnTo>
                      <a:pt x="19" y="3"/>
                    </a:lnTo>
                    <a:lnTo>
                      <a:pt x="15" y="6"/>
                    </a:lnTo>
                    <a:lnTo>
                      <a:pt x="12" y="6"/>
                    </a:lnTo>
                    <a:lnTo>
                      <a:pt x="6" y="9"/>
                    </a:lnTo>
                    <a:lnTo>
                      <a:pt x="3" y="12"/>
                    </a:lnTo>
                    <a:lnTo>
                      <a:pt x="0" y="12"/>
                    </a:lnTo>
                    <a:lnTo>
                      <a:pt x="0" y="28"/>
                    </a:lnTo>
                    <a:lnTo>
                      <a:pt x="0" y="40"/>
                    </a:lnTo>
                    <a:lnTo>
                      <a:pt x="3" y="53"/>
                    </a:lnTo>
                    <a:lnTo>
                      <a:pt x="3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06" name="Freeform 367"/>
              <p:cNvSpPr>
                <a:spLocks/>
              </p:cNvSpPr>
              <p:nvPr/>
            </p:nvSpPr>
            <p:spPr bwMode="auto">
              <a:xfrm>
                <a:off x="5143" y="2118"/>
                <a:ext cx="37" cy="74"/>
              </a:xfrm>
              <a:custGeom>
                <a:avLst/>
                <a:gdLst>
                  <a:gd name="T0" fmla="*/ 37 w 37"/>
                  <a:gd name="T1" fmla="*/ 58 h 74"/>
                  <a:gd name="T2" fmla="*/ 37 w 37"/>
                  <a:gd name="T3" fmla="*/ 43 h 74"/>
                  <a:gd name="T4" fmla="*/ 34 w 37"/>
                  <a:gd name="T5" fmla="*/ 31 h 74"/>
                  <a:gd name="T6" fmla="*/ 34 w 37"/>
                  <a:gd name="T7" fmla="*/ 15 h 74"/>
                  <a:gd name="T8" fmla="*/ 31 w 37"/>
                  <a:gd name="T9" fmla="*/ 0 h 74"/>
                  <a:gd name="T10" fmla="*/ 27 w 37"/>
                  <a:gd name="T11" fmla="*/ 3 h 74"/>
                  <a:gd name="T12" fmla="*/ 24 w 37"/>
                  <a:gd name="T13" fmla="*/ 6 h 74"/>
                  <a:gd name="T14" fmla="*/ 18 w 37"/>
                  <a:gd name="T15" fmla="*/ 6 h 74"/>
                  <a:gd name="T16" fmla="*/ 15 w 37"/>
                  <a:gd name="T17" fmla="*/ 9 h 74"/>
                  <a:gd name="T18" fmla="*/ 12 w 37"/>
                  <a:gd name="T19" fmla="*/ 12 h 74"/>
                  <a:gd name="T20" fmla="*/ 9 w 37"/>
                  <a:gd name="T21" fmla="*/ 15 h 74"/>
                  <a:gd name="T22" fmla="*/ 6 w 37"/>
                  <a:gd name="T23" fmla="*/ 15 h 74"/>
                  <a:gd name="T24" fmla="*/ 0 w 37"/>
                  <a:gd name="T25" fmla="*/ 18 h 74"/>
                  <a:gd name="T26" fmla="*/ 3 w 37"/>
                  <a:gd name="T27" fmla="*/ 31 h 74"/>
                  <a:gd name="T28" fmla="*/ 3 w 37"/>
                  <a:gd name="T29" fmla="*/ 46 h 74"/>
                  <a:gd name="T30" fmla="*/ 6 w 37"/>
                  <a:gd name="T31" fmla="*/ 58 h 74"/>
                  <a:gd name="T32" fmla="*/ 6 w 37"/>
                  <a:gd name="T33" fmla="*/ 74 h 74"/>
                  <a:gd name="T34" fmla="*/ 9 w 37"/>
                  <a:gd name="T35" fmla="*/ 71 h 74"/>
                  <a:gd name="T36" fmla="*/ 15 w 37"/>
                  <a:gd name="T37" fmla="*/ 68 h 74"/>
                  <a:gd name="T38" fmla="*/ 18 w 37"/>
                  <a:gd name="T39" fmla="*/ 68 h 74"/>
                  <a:gd name="T40" fmla="*/ 21 w 37"/>
                  <a:gd name="T41" fmla="*/ 65 h 74"/>
                  <a:gd name="T42" fmla="*/ 24 w 37"/>
                  <a:gd name="T43" fmla="*/ 65 h 74"/>
                  <a:gd name="T44" fmla="*/ 31 w 37"/>
                  <a:gd name="T45" fmla="*/ 62 h 74"/>
                  <a:gd name="T46" fmla="*/ 34 w 37"/>
                  <a:gd name="T47" fmla="*/ 58 h 74"/>
                  <a:gd name="T48" fmla="*/ 37 w 37"/>
                  <a:gd name="T49" fmla="*/ 58 h 74"/>
                  <a:gd name="T50" fmla="*/ 37 w 37"/>
                  <a:gd name="T51" fmla="*/ 58 h 7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37"/>
                  <a:gd name="T79" fmla="*/ 0 h 74"/>
                  <a:gd name="T80" fmla="*/ 37 w 37"/>
                  <a:gd name="T81" fmla="*/ 74 h 74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37" h="74">
                    <a:moveTo>
                      <a:pt x="37" y="58"/>
                    </a:moveTo>
                    <a:lnTo>
                      <a:pt x="37" y="43"/>
                    </a:lnTo>
                    <a:lnTo>
                      <a:pt x="34" y="31"/>
                    </a:lnTo>
                    <a:lnTo>
                      <a:pt x="34" y="15"/>
                    </a:lnTo>
                    <a:lnTo>
                      <a:pt x="31" y="0"/>
                    </a:lnTo>
                    <a:lnTo>
                      <a:pt x="27" y="3"/>
                    </a:lnTo>
                    <a:lnTo>
                      <a:pt x="24" y="6"/>
                    </a:lnTo>
                    <a:lnTo>
                      <a:pt x="18" y="6"/>
                    </a:lnTo>
                    <a:lnTo>
                      <a:pt x="15" y="9"/>
                    </a:lnTo>
                    <a:lnTo>
                      <a:pt x="12" y="12"/>
                    </a:lnTo>
                    <a:lnTo>
                      <a:pt x="9" y="15"/>
                    </a:lnTo>
                    <a:lnTo>
                      <a:pt x="6" y="15"/>
                    </a:lnTo>
                    <a:lnTo>
                      <a:pt x="0" y="18"/>
                    </a:lnTo>
                    <a:lnTo>
                      <a:pt x="3" y="31"/>
                    </a:lnTo>
                    <a:lnTo>
                      <a:pt x="3" y="46"/>
                    </a:lnTo>
                    <a:lnTo>
                      <a:pt x="6" y="58"/>
                    </a:lnTo>
                    <a:lnTo>
                      <a:pt x="6" y="74"/>
                    </a:lnTo>
                    <a:lnTo>
                      <a:pt x="9" y="71"/>
                    </a:lnTo>
                    <a:lnTo>
                      <a:pt x="15" y="68"/>
                    </a:lnTo>
                    <a:lnTo>
                      <a:pt x="18" y="68"/>
                    </a:lnTo>
                    <a:lnTo>
                      <a:pt x="21" y="65"/>
                    </a:lnTo>
                    <a:lnTo>
                      <a:pt x="24" y="65"/>
                    </a:lnTo>
                    <a:lnTo>
                      <a:pt x="31" y="62"/>
                    </a:lnTo>
                    <a:lnTo>
                      <a:pt x="34" y="58"/>
                    </a:lnTo>
                    <a:lnTo>
                      <a:pt x="37" y="5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07" name="Freeform 368"/>
              <p:cNvSpPr>
                <a:spLocks/>
              </p:cNvSpPr>
              <p:nvPr/>
            </p:nvSpPr>
            <p:spPr bwMode="auto">
              <a:xfrm>
                <a:off x="5167" y="2442"/>
                <a:ext cx="31" cy="56"/>
              </a:xfrm>
              <a:custGeom>
                <a:avLst/>
                <a:gdLst>
                  <a:gd name="T0" fmla="*/ 0 w 31"/>
                  <a:gd name="T1" fmla="*/ 56 h 56"/>
                  <a:gd name="T2" fmla="*/ 3 w 31"/>
                  <a:gd name="T3" fmla="*/ 56 h 56"/>
                  <a:gd name="T4" fmla="*/ 10 w 31"/>
                  <a:gd name="T5" fmla="*/ 53 h 56"/>
                  <a:gd name="T6" fmla="*/ 13 w 31"/>
                  <a:gd name="T7" fmla="*/ 53 h 56"/>
                  <a:gd name="T8" fmla="*/ 16 w 31"/>
                  <a:gd name="T9" fmla="*/ 53 h 56"/>
                  <a:gd name="T10" fmla="*/ 19 w 31"/>
                  <a:gd name="T11" fmla="*/ 53 h 56"/>
                  <a:gd name="T12" fmla="*/ 25 w 31"/>
                  <a:gd name="T13" fmla="*/ 53 h 56"/>
                  <a:gd name="T14" fmla="*/ 28 w 31"/>
                  <a:gd name="T15" fmla="*/ 53 h 56"/>
                  <a:gd name="T16" fmla="*/ 31 w 31"/>
                  <a:gd name="T17" fmla="*/ 50 h 56"/>
                  <a:gd name="T18" fmla="*/ 31 w 31"/>
                  <a:gd name="T19" fmla="*/ 37 h 56"/>
                  <a:gd name="T20" fmla="*/ 31 w 31"/>
                  <a:gd name="T21" fmla="*/ 25 h 56"/>
                  <a:gd name="T22" fmla="*/ 31 w 31"/>
                  <a:gd name="T23" fmla="*/ 13 h 56"/>
                  <a:gd name="T24" fmla="*/ 31 w 31"/>
                  <a:gd name="T25" fmla="*/ 0 h 56"/>
                  <a:gd name="T26" fmla="*/ 28 w 31"/>
                  <a:gd name="T27" fmla="*/ 3 h 56"/>
                  <a:gd name="T28" fmla="*/ 22 w 31"/>
                  <a:gd name="T29" fmla="*/ 3 h 56"/>
                  <a:gd name="T30" fmla="*/ 19 w 31"/>
                  <a:gd name="T31" fmla="*/ 3 h 56"/>
                  <a:gd name="T32" fmla="*/ 16 w 31"/>
                  <a:gd name="T33" fmla="*/ 3 h 56"/>
                  <a:gd name="T34" fmla="*/ 13 w 31"/>
                  <a:gd name="T35" fmla="*/ 6 h 56"/>
                  <a:gd name="T36" fmla="*/ 7 w 31"/>
                  <a:gd name="T37" fmla="*/ 6 h 56"/>
                  <a:gd name="T38" fmla="*/ 3 w 31"/>
                  <a:gd name="T39" fmla="*/ 6 h 56"/>
                  <a:gd name="T40" fmla="*/ 0 w 31"/>
                  <a:gd name="T41" fmla="*/ 6 h 56"/>
                  <a:gd name="T42" fmla="*/ 0 w 31"/>
                  <a:gd name="T43" fmla="*/ 19 h 56"/>
                  <a:gd name="T44" fmla="*/ 0 w 31"/>
                  <a:gd name="T45" fmla="*/ 31 h 56"/>
                  <a:gd name="T46" fmla="*/ 0 w 31"/>
                  <a:gd name="T47" fmla="*/ 43 h 56"/>
                  <a:gd name="T48" fmla="*/ 0 w 31"/>
                  <a:gd name="T49" fmla="*/ 56 h 56"/>
                  <a:gd name="T50" fmla="*/ 0 w 31"/>
                  <a:gd name="T51" fmla="*/ 56 h 5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31"/>
                  <a:gd name="T79" fmla="*/ 0 h 56"/>
                  <a:gd name="T80" fmla="*/ 31 w 31"/>
                  <a:gd name="T81" fmla="*/ 56 h 5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31" h="56">
                    <a:moveTo>
                      <a:pt x="0" y="56"/>
                    </a:moveTo>
                    <a:lnTo>
                      <a:pt x="3" y="56"/>
                    </a:lnTo>
                    <a:lnTo>
                      <a:pt x="10" y="53"/>
                    </a:lnTo>
                    <a:lnTo>
                      <a:pt x="13" y="53"/>
                    </a:lnTo>
                    <a:lnTo>
                      <a:pt x="16" y="53"/>
                    </a:lnTo>
                    <a:lnTo>
                      <a:pt x="19" y="53"/>
                    </a:lnTo>
                    <a:lnTo>
                      <a:pt x="25" y="53"/>
                    </a:lnTo>
                    <a:lnTo>
                      <a:pt x="28" y="53"/>
                    </a:lnTo>
                    <a:lnTo>
                      <a:pt x="31" y="50"/>
                    </a:lnTo>
                    <a:lnTo>
                      <a:pt x="31" y="37"/>
                    </a:lnTo>
                    <a:lnTo>
                      <a:pt x="31" y="25"/>
                    </a:lnTo>
                    <a:lnTo>
                      <a:pt x="31" y="13"/>
                    </a:lnTo>
                    <a:lnTo>
                      <a:pt x="31" y="0"/>
                    </a:lnTo>
                    <a:lnTo>
                      <a:pt x="28" y="3"/>
                    </a:lnTo>
                    <a:lnTo>
                      <a:pt x="22" y="3"/>
                    </a:lnTo>
                    <a:lnTo>
                      <a:pt x="19" y="3"/>
                    </a:lnTo>
                    <a:lnTo>
                      <a:pt x="16" y="3"/>
                    </a:lnTo>
                    <a:lnTo>
                      <a:pt x="13" y="6"/>
                    </a:lnTo>
                    <a:lnTo>
                      <a:pt x="7" y="6"/>
                    </a:lnTo>
                    <a:lnTo>
                      <a:pt x="3" y="6"/>
                    </a:lnTo>
                    <a:lnTo>
                      <a:pt x="0" y="6"/>
                    </a:lnTo>
                    <a:lnTo>
                      <a:pt x="0" y="19"/>
                    </a:lnTo>
                    <a:lnTo>
                      <a:pt x="0" y="31"/>
                    </a:lnTo>
                    <a:lnTo>
                      <a:pt x="0" y="43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08" name="Freeform 369"/>
              <p:cNvSpPr>
                <a:spLocks/>
              </p:cNvSpPr>
              <p:nvPr/>
            </p:nvSpPr>
            <p:spPr bwMode="auto">
              <a:xfrm>
                <a:off x="5161" y="2340"/>
                <a:ext cx="34" cy="59"/>
              </a:xfrm>
              <a:custGeom>
                <a:avLst/>
                <a:gdLst>
                  <a:gd name="T0" fmla="*/ 3 w 34"/>
                  <a:gd name="T1" fmla="*/ 59 h 59"/>
                  <a:gd name="T2" fmla="*/ 6 w 34"/>
                  <a:gd name="T3" fmla="*/ 59 h 59"/>
                  <a:gd name="T4" fmla="*/ 13 w 34"/>
                  <a:gd name="T5" fmla="*/ 59 h 59"/>
                  <a:gd name="T6" fmla="*/ 16 w 34"/>
                  <a:gd name="T7" fmla="*/ 56 h 59"/>
                  <a:gd name="T8" fmla="*/ 19 w 34"/>
                  <a:gd name="T9" fmla="*/ 56 h 59"/>
                  <a:gd name="T10" fmla="*/ 22 w 34"/>
                  <a:gd name="T11" fmla="*/ 56 h 59"/>
                  <a:gd name="T12" fmla="*/ 28 w 34"/>
                  <a:gd name="T13" fmla="*/ 53 h 59"/>
                  <a:gd name="T14" fmla="*/ 31 w 34"/>
                  <a:gd name="T15" fmla="*/ 53 h 59"/>
                  <a:gd name="T16" fmla="*/ 34 w 34"/>
                  <a:gd name="T17" fmla="*/ 53 h 59"/>
                  <a:gd name="T18" fmla="*/ 34 w 34"/>
                  <a:gd name="T19" fmla="*/ 40 h 59"/>
                  <a:gd name="T20" fmla="*/ 34 w 34"/>
                  <a:gd name="T21" fmla="*/ 25 h 59"/>
                  <a:gd name="T22" fmla="*/ 34 w 34"/>
                  <a:gd name="T23" fmla="*/ 13 h 59"/>
                  <a:gd name="T24" fmla="*/ 31 w 34"/>
                  <a:gd name="T25" fmla="*/ 0 h 59"/>
                  <a:gd name="T26" fmla="*/ 28 w 34"/>
                  <a:gd name="T27" fmla="*/ 0 h 59"/>
                  <a:gd name="T28" fmla="*/ 25 w 34"/>
                  <a:gd name="T29" fmla="*/ 3 h 59"/>
                  <a:gd name="T30" fmla="*/ 22 w 34"/>
                  <a:gd name="T31" fmla="*/ 3 h 59"/>
                  <a:gd name="T32" fmla="*/ 16 w 34"/>
                  <a:gd name="T33" fmla="*/ 3 h 59"/>
                  <a:gd name="T34" fmla="*/ 13 w 34"/>
                  <a:gd name="T35" fmla="*/ 6 h 59"/>
                  <a:gd name="T36" fmla="*/ 9 w 34"/>
                  <a:gd name="T37" fmla="*/ 6 h 59"/>
                  <a:gd name="T38" fmla="*/ 6 w 34"/>
                  <a:gd name="T39" fmla="*/ 9 h 59"/>
                  <a:gd name="T40" fmla="*/ 0 w 34"/>
                  <a:gd name="T41" fmla="*/ 9 h 59"/>
                  <a:gd name="T42" fmla="*/ 0 w 34"/>
                  <a:gd name="T43" fmla="*/ 22 h 59"/>
                  <a:gd name="T44" fmla="*/ 3 w 34"/>
                  <a:gd name="T45" fmla="*/ 34 h 59"/>
                  <a:gd name="T46" fmla="*/ 3 w 34"/>
                  <a:gd name="T47" fmla="*/ 47 h 59"/>
                  <a:gd name="T48" fmla="*/ 3 w 34"/>
                  <a:gd name="T49" fmla="*/ 59 h 59"/>
                  <a:gd name="T50" fmla="*/ 3 w 34"/>
                  <a:gd name="T51" fmla="*/ 59 h 5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34"/>
                  <a:gd name="T79" fmla="*/ 0 h 59"/>
                  <a:gd name="T80" fmla="*/ 34 w 34"/>
                  <a:gd name="T81" fmla="*/ 59 h 59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34" h="59">
                    <a:moveTo>
                      <a:pt x="3" y="59"/>
                    </a:moveTo>
                    <a:lnTo>
                      <a:pt x="6" y="59"/>
                    </a:lnTo>
                    <a:lnTo>
                      <a:pt x="13" y="59"/>
                    </a:lnTo>
                    <a:lnTo>
                      <a:pt x="16" y="56"/>
                    </a:lnTo>
                    <a:lnTo>
                      <a:pt x="19" y="56"/>
                    </a:lnTo>
                    <a:lnTo>
                      <a:pt x="22" y="56"/>
                    </a:lnTo>
                    <a:lnTo>
                      <a:pt x="28" y="53"/>
                    </a:lnTo>
                    <a:lnTo>
                      <a:pt x="31" y="53"/>
                    </a:lnTo>
                    <a:lnTo>
                      <a:pt x="34" y="53"/>
                    </a:lnTo>
                    <a:lnTo>
                      <a:pt x="34" y="40"/>
                    </a:lnTo>
                    <a:lnTo>
                      <a:pt x="34" y="25"/>
                    </a:lnTo>
                    <a:lnTo>
                      <a:pt x="34" y="13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5" y="3"/>
                    </a:lnTo>
                    <a:lnTo>
                      <a:pt x="22" y="3"/>
                    </a:lnTo>
                    <a:lnTo>
                      <a:pt x="16" y="3"/>
                    </a:lnTo>
                    <a:lnTo>
                      <a:pt x="13" y="6"/>
                    </a:lnTo>
                    <a:lnTo>
                      <a:pt x="9" y="6"/>
                    </a:lnTo>
                    <a:lnTo>
                      <a:pt x="6" y="9"/>
                    </a:lnTo>
                    <a:lnTo>
                      <a:pt x="0" y="9"/>
                    </a:lnTo>
                    <a:lnTo>
                      <a:pt x="0" y="22"/>
                    </a:lnTo>
                    <a:lnTo>
                      <a:pt x="3" y="34"/>
                    </a:lnTo>
                    <a:lnTo>
                      <a:pt x="3" y="47"/>
                    </a:lnTo>
                    <a:lnTo>
                      <a:pt x="3" y="5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09" name="Freeform 370"/>
              <p:cNvSpPr>
                <a:spLocks/>
              </p:cNvSpPr>
              <p:nvPr/>
            </p:nvSpPr>
            <p:spPr bwMode="auto">
              <a:xfrm>
                <a:off x="5167" y="2541"/>
                <a:ext cx="34" cy="49"/>
              </a:xfrm>
              <a:custGeom>
                <a:avLst/>
                <a:gdLst>
                  <a:gd name="T0" fmla="*/ 34 w 34"/>
                  <a:gd name="T1" fmla="*/ 0 h 49"/>
                  <a:gd name="T2" fmla="*/ 28 w 34"/>
                  <a:gd name="T3" fmla="*/ 0 h 49"/>
                  <a:gd name="T4" fmla="*/ 25 w 34"/>
                  <a:gd name="T5" fmla="*/ 0 h 49"/>
                  <a:gd name="T6" fmla="*/ 22 w 34"/>
                  <a:gd name="T7" fmla="*/ 0 h 49"/>
                  <a:gd name="T8" fmla="*/ 16 w 34"/>
                  <a:gd name="T9" fmla="*/ 3 h 49"/>
                  <a:gd name="T10" fmla="*/ 13 w 34"/>
                  <a:gd name="T11" fmla="*/ 3 h 49"/>
                  <a:gd name="T12" fmla="*/ 10 w 34"/>
                  <a:gd name="T13" fmla="*/ 3 h 49"/>
                  <a:gd name="T14" fmla="*/ 3 w 34"/>
                  <a:gd name="T15" fmla="*/ 3 h 49"/>
                  <a:gd name="T16" fmla="*/ 0 w 34"/>
                  <a:gd name="T17" fmla="*/ 3 h 49"/>
                  <a:gd name="T18" fmla="*/ 0 w 34"/>
                  <a:gd name="T19" fmla="*/ 15 h 49"/>
                  <a:gd name="T20" fmla="*/ 0 w 34"/>
                  <a:gd name="T21" fmla="*/ 28 h 49"/>
                  <a:gd name="T22" fmla="*/ 0 w 34"/>
                  <a:gd name="T23" fmla="*/ 37 h 49"/>
                  <a:gd name="T24" fmla="*/ 0 w 34"/>
                  <a:gd name="T25" fmla="*/ 49 h 49"/>
                  <a:gd name="T26" fmla="*/ 3 w 34"/>
                  <a:gd name="T27" fmla="*/ 49 h 49"/>
                  <a:gd name="T28" fmla="*/ 10 w 34"/>
                  <a:gd name="T29" fmla="*/ 49 h 49"/>
                  <a:gd name="T30" fmla="*/ 13 w 34"/>
                  <a:gd name="T31" fmla="*/ 49 h 49"/>
                  <a:gd name="T32" fmla="*/ 16 w 34"/>
                  <a:gd name="T33" fmla="*/ 49 h 49"/>
                  <a:gd name="T34" fmla="*/ 19 w 34"/>
                  <a:gd name="T35" fmla="*/ 49 h 49"/>
                  <a:gd name="T36" fmla="*/ 25 w 34"/>
                  <a:gd name="T37" fmla="*/ 49 h 49"/>
                  <a:gd name="T38" fmla="*/ 28 w 34"/>
                  <a:gd name="T39" fmla="*/ 46 h 49"/>
                  <a:gd name="T40" fmla="*/ 31 w 34"/>
                  <a:gd name="T41" fmla="*/ 46 h 49"/>
                  <a:gd name="T42" fmla="*/ 31 w 34"/>
                  <a:gd name="T43" fmla="*/ 37 h 49"/>
                  <a:gd name="T44" fmla="*/ 34 w 34"/>
                  <a:gd name="T45" fmla="*/ 25 h 49"/>
                  <a:gd name="T46" fmla="*/ 34 w 34"/>
                  <a:gd name="T47" fmla="*/ 12 h 49"/>
                  <a:gd name="T48" fmla="*/ 34 w 34"/>
                  <a:gd name="T49" fmla="*/ 0 h 49"/>
                  <a:gd name="T50" fmla="*/ 34 w 34"/>
                  <a:gd name="T51" fmla="*/ 0 h 4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34"/>
                  <a:gd name="T79" fmla="*/ 0 h 49"/>
                  <a:gd name="T80" fmla="*/ 34 w 34"/>
                  <a:gd name="T81" fmla="*/ 49 h 49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34" h="49">
                    <a:moveTo>
                      <a:pt x="34" y="0"/>
                    </a:moveTo>
                    <a:lnTo>
                      <a:pt x="28" y="0"/>
                    </a:lnTo>
                    <a:lnTo>
                      <a:pt x="25" y="0"/>
                    </a:lnTo>
                    <a:lnTo>
                      <a:pt x="22" y="0"/>
                    </a:lnTo>
                    <a:lnTo>
                      <a:pt x="16" y="3"/>
                    </a:lnTo>
                    <a:lnTo>
                      <a:pt x="13" y="3"/>
                    </a:lnTo>
                    <a:lnTo>
                      <a:pt x="10" y="3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15"/>
                    </a:lnTo>
                    <a:lnTo>
                      <a:pt x="0" y="28"/>
                    </a:lnTo>
                    <a:lnTo>
                      <a:pt x="0" y="37"/>
                    </a:lnTo>
                    <a:lnTo>
                      <a:pt x="0" y="49"/>
                    </a:lnTo>
                    <a:lnTo>
                      <a:pt x="3" y="49"/>
                    </a:lnTo>
                    <a:lnTo>
                      <a:pt x="10" y="49"/>
                    </a:lnTo>
                    <a:lnTo>
                      <a:pt x="13" y="49"/>
                    </a:lnTo>
                    <a:lnTo>
                      <a:pt x="16" y="49"/>
                    </a:lnTo>
                    <a:lnTo>
                      <a:pt x="19" y="49"/>
                    </a:lnTo>
                    <a:lnTo>
                      <a:pt x="25" y="49"/>
                    </a:lnTo>
                    <a:lnTo>
                      <a:pt x="28" y="46"/>
                    </a:lnTo>
                    <a:lnTo>
                      <a:pt x="31" y="46"/>
                    </a:lnTo>
                    <a:lnTo>
                      <a:pt x="31" y="37"/>
                    </a:lnTo>
                    <a:lnTo>
                      <a:pt x="34" y="25"/>
                    </a:lnTo>
                    <a:lnTo>
                      <a:pt x="34" y="12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10" name="Freeform 371"/>
              <p:cNvSpPr>
                <a:spLocks/>
              </p:cNvSpPr>
              <p:nvPr/>
            </p:nvSpPr>
            <p:spPr bwMode="auto">
              <a:xfrm>
                <a:off x="5285" y="2362"/>
                <a:ext cx="34" cy="55"/>
              </a:xfrm>
              <a:custGeom>
                <a:avLst/>
                <a:gdLst>
                  <a:gd name="T0" fmla="*/ 31 w 34"/>
                  <a:gd name="T1" fmla="*/ 0 h 55"/>
                  <a:gd name="T2" fmla="*/ 28 w 34"/>
                  <a:gd name="T3" fmla="*/ 0 h 55"/>
                  <a:gd name="T4" fmla="*/ 24 w 34"/>
                  <a:gd name="T5" fmla="*/ 0 h 55"/>
                  <a:gd name="T6" fmla="*/ 18 w 34"/>
                  <a:gd name="T7" fmla="*/ 0 h 55"/>
                  <a:gd name="T8" fmla="*/ 15 w 34"/>
                  <a:gd name="T9" fmla="*/ 3 h 55"/>
                  <a:gd name="T10" fmla="*/ 12 w 34"/>
                  <a:gd name="T11" fmla="*/ 3 h 55"/>
                  <a:gd name="T12" fmla="*/ 6 w 34"/>
                  <a:gd name="T13" fmla="*/ 3 h 55"/>
                  <a:gd name="T14" fmla="*/ 3 w 34"/>
                  <a:gd name="T15" fmla="*/ 6 h 55"/>
                  <a:gd name="T16" fmla="*/ 0 w 34"/>
                  <a:gd name="T17" fmla="*/ 6 h 55"/>
                  <a:gd name="T18" fmla="*/ 0 w 34"/>
                  <a:gd name="T19" fmla="*/ 18 h 55"/>
                  <a:gd name="T20" fmla="*/ 0 w 34"/>
                  <a:gd name="T21" fmla="*/ 31 h 55"/>
                  <a:gd name="T22" fmla="*/ 0 w 34"/>
                  <a:gd name="T23" fmla="*/ 43 h 55"/>
                  <a:gd name="T24" fmla="*/ 0 w 34"/>
                  <a:gd name="T25" fmla="*/ 55 h 55"/>
                  <a:gd name="T26" fmla="*/ 6 w 34"/>
                  <a:gd name="T27" fmla="*/ 52 h 55"/>
                  <a:gd name="T28" fmla="*/ 9 w 34"/>
                  <a:gd name="T29" fmla="*/ 52 h 55"/>
                  <a:gd name="T30" fmla="*/ 12 w 34"/>
                  <a:gd name="T31" fmla="*/ 52 h 55"/>
                  <a:gd name="T32" fmla="*/ 18 w 34"/>
                  <a:gd name="T33" fmla="*/ 52 h 55"/>
                  <a:gd name="T34" fmla="*/ 21 w 34"/>
                  <a:gd name="T35" fmla="*/ 52 h 55"/>
                  <a:gd name="T36" fmla="*/ 24 w 34"/>
                  <a:gd name="T37" fmla="*/ 52 h 55"/>
                  <a:gd name="T38" fmla="*/ 31 w 34"/>
                  <a:gd name="T39" fmla="*/ 49 h 55"/>
                  <a:gd name="T40" fmla="*/ 34 w 34"/>
                  <a:gd name="T41" fmla="*/ 49 h 55"/>
                  <a:gd name="T42" fmla="*/ 34 w 34"/>
                  <a:gd name="T43" fmla="*/ 37 h 55"/>
                  <a:gd name="T44" fmla="*/ 34 w 34"/>
                  <a:gd name="T45" fmla="*/ 25 h 55"/>
                  <a:gd name="T46" fmla="*/ 31 w 34"/>
                  <a:gd name="T47" fmla="*/ 12 h 55"/>
                  <a:gd name="T48" fmla="*/ 31 w 34"/>
                  <a:gd name="T49" fmla="*/ 0 h 55"/>
                  <a:gd name="T50" fmla="*/ 31 w 34"/>
                  <a:gd name="T51" fmla="*/ 0 h 5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34"/>
                  <a:gd name="T79" fmla="*/ 0 h 55"/>
                  <a:gd name="T80" fmla="*/ 34 w 34"/>
                  <a:gd name="T81" fmla="*/ 55 h 5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34" h="55">
                    <a:moveTo>
                      <a:pt x="31" y="0"/>
                    </a:moveTo>
                    <a:lnTo>
                      <a:pt x="28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5" y="3"/>
                    </a:lnTo>
                    <a:lnTo>
                      <a:pt x="12" y="3"/>
                    </a:lnTo>
                    <a:lnTo>
                      <a:pt x="6" y="3"/>
                    </a:lnTo>
                    <a:lnTo>
                      <a:pt x="3" y="6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31"/>
                    </a:lnTo>
                    <a:lnTo>
                      <a:pt x="0" y="43"/>
                    </a:lnTo>
                    <a:lnTo>
                      <a:pt x="0" y="55"/>
                    </a:lnTo>
                    <a:lnTo>
                      <a:pt x="6" y="52"/>
                    </a:lnTo>
                    <a:lnTo>
                      <a:pt x="9" y="52"/>
                    </a:lnTo>
                    <a:lnTo>
                      <a:pt x="12" y="52"/>
                    </a:lnTo>
                    <a:lnTo>
                      <a:pt x="18" y="52"/>
                    </a:lnTo>
                    <a:lnTo>
                      <a:pt x="21" y="52"/>
                    </a:lnTo>
                    <a:lnTo>
                      <a:pt x="24" y="52"/>
                    </a:lnTo>
                    <a:lnTo>
                      <a:pt x="31" y="49"/>
                    </a:lnTo>
                    <a:lnTo>
                      <a:pt x="34" y="49"/>
                    </a:lnTo>
                    <a:lnTo>
                      <a:pt x="34" y="37"/>
                    </a:lnTo>
                    <a:lnTo>
                      <a:pt x="34" y="25"/>
                    </a:lnTo>
                    <a:lnTo>
                      <a:pt x="31" y="1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11" name="Freeform 372"/>
              <p:cNvSpPr>
                <a:spLocks/>
              </p:cNvSpPr>
              <p:nvPr/>
            </p:nvSpPr>
            <p:spPr bwMode="auto">
              <a:xfrm>
                <a:off x="5288" y="2461"/>
                <a:ext cx="34" cy="55"/>
              </a:xfrm>
              <a:custGeom>
                <a:avLst/>
                <a:gdLst>
                  <a:gd name="T0" fmla="*/ 34 w 34"/>
                  <a:gd name="T1" fmla="*/ 0 h 55"/>
                  <a:gd name="T2" fmla="*/ 28 w 34"/>
                  <a:gd name="T3" fmla="*/ 3 h 55"/>
                  <a:gd name="T4" fmla="*/ 25 w 34"/>
                  <a:gd name="T5" fmla="*/ 3 h 55"/>
                  <a:gd name="T6" fmla="*/ 18 w 34"/>
                  <a:gd name="T7" fmla="*/ 3 h 55"/>
                  <a:gd name="T8" fmla="*/ 15 w 34"/>
                  <a:gd name="T9" fmla="*/ 3 h 55"/>
                  <a:gd name="T10" fmla="*/ 12 w 34"/>
                  <a:gd name="T11" fmla="*/ 3 h 55"/>
                  <a:gd name="T12" fmla="*/ 9 w 34"/>
                  <a:gd name="T13" fmla="*/ 3 h 55"/>
                  <a:gd name="T14" fmla="*/ 3 w 34"/>
                  <a:gd name="T15" fmla="*/ 3 h 55"/>
                  <a:gd name="T16" fmla="*/ 0 w 34"/>
                  <a:gd name="T17" fmla="*/ 6 h 55"/>
                  <a:gd name="T18" fmla="*/ 0 w 34"/>
                  <a:gd name="T19" fmla="*/ 18 h 55"/>
                  <a:gd name="T20" fmla="*/ 0 w 34"/>
                  <a:gd name="T21" fmla="*/ 27 h 55"/>
                  <a:gd name="T22" fmla="*/ 0 w 34"/>
                  <a:gd name="T23" fmla="*/ 40 h 55"/>
                  <a:gd name="T24" fmla="*/ 0 w 34"/>
                  <a:gd name="T25" fmla="*/ 55 h 55"/>
                  <a:gd name="T26" fmla="*/ 3 w 34"/>
                  <a:gd name="T27" fmla="*/ 52 h 55"/>
                  <a:gd name="T28" fmla="*/ 9 w 34"/>
                  <a:gd name="T29" fmla="*/ 52 h 55"/>
                  <a:gd name="T30" fmla="*/ 12 w 34"/>
                  <a:gd name="T31" fmla="*/ 52 h 55"/>
                  <a:gd name="T32" fmla="*/ 15 w 34"/>
                  <a:gd name="T33" fmla="*/ 52 h 55"/>
                  <a:gd name="T34" fmla="*/ 21 w 34"/>
                  <a:gd name="T35" fmla="*/ 52 h 55"/>
                  <a:gd name="T36" fmla="*/ 25 w 34"/>
                  <a:gd name="T37" fmla="*/ 52 h 55"/>
                  <a:gd name="T38" fmla="*/ 28 w 34"/>
                  <a:gd name="T39" fmla="*/ 52 h 55"/>
                  <a:gd name="T40" fmla="*/ 34 w 34"/>
                  <a:gd name="T41" fmla="*/ 52 h 55"/>
                  <a:gd name="T42" fmla="*/ 34 w 34"/>
                  <a:gd name="T43" fmla="*/ 37 h 55"/>
                  <a:gd name="T44" fmla="*/ 34 w 34"/>
                  <a:gd name="T45" fmla="*/ 24 h 55"/>
                  <a:gd name="T46" fmla="*/ 34 w 34"/>
                  <a:gd name="T47" fmla="*/ 12 h 55"/>
                  <a:gd name="T48" fmla="*/ 34 w 34"/>
                  <a:gd name="T49" fmla="*/ 0 h 55"/>
                  <a:gd name="T50" fmla="*/ 34 w 34"/>
                  <a:gd name="T51" fmla="*/ 0 h 5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34"/>
                  <a:gd name="T79" fmla="*/ 0 h 55"/>
                  <a:gd name="T80" fmla="*/ 34 w 34"/>
                  <a:gd name="T81" fmla="*/ 55 h 5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34" h="55">
                    <a:moveTo>
                      <a:pt x="34" y="0"/>
                    </a:moveTo>
                    <a:lnTo>
                      <a:pt x="28" y="3"/>
                    </a:lnTo>
                    <a:lnTo>
                      <a:pt x="25" y="3"/>
                    </a:lnTo>
                    <a:lnTo>
                      <a:pt x="18" y="3"/>
                    </a:lnTo>
                    <a:lnTo>
                      <a:pt x="15" y="3"/>
                    </a:lnTo>
                    <a:lnTo>
                      <a:pt x="12" y="3"/>
                    </a:lnTo>
                    <a:lnTo>
                      <a:pt x="9" y="3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27"/>
                    </a:lnTo>
                    <a:lnTo>
                      <a:pt x="0" y="40"/>
                    </a:lnTo>
                    <a:lnTo>
                      <a:pt x="0" y="55"/>
                    </a:lnTo>
                    <a:lnTo>
                      <a:pt x="3" y="52"/>
                    </a:lnTo>
                    <a:lnTo>
                      <a:pt x="9" y="52"/>
                    </a:lnTo>
                    <a:lnTo>
                      <a:pt x="12" y="52"/>
                    </a:lnTo>
                    <a:lnTo>
                      <a:pt x="15" y="52"/>
                    </a:lnTo>
                    <a:lnTo>
                      <a:pt x="21" y="52"/>
                    </a:lnTo>
                    <a:lnTo>
                      <a:pt x="25" y="52"/>
                    </a:lnTo>
                    <a:lnTo>
                      <a:pt x="28" y="52"/>
                    </a:lnTo>
                    <a:lnTo>
                      <a:pt x="34" y="52"/>
                    </a:lnTo>
                    <a:lnTo>
                      <a:pt x="34" y="37"/>
                    </a:lnTo>
                    <a:lnTo>
                      <a:pt x="34" y="24"/>
                    </a:lnTo>
                    <a:lnTo>
                      <a:pt x="34" y="12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12" name="Freeform 373"/>
              <p:cNvSpPr>
                <a:spLocks/>
              </p:cNvSpPr>
              <p:nvPr/>
            </p:nvSpPr>
            <p:spPr bwMode="auto">
              <a:xfrm>
                <a:off x="5288" y="2563"/>
                <a:ext cx="34" cy="49"/>
              </a:xfrm>
              <a:custGeom>
                <a:avLst/>
                <a:gdLst>
                  <a:gd name="T0" fmla="*/ 0 w 34"/>
                  <a:gd name="T1" fmla="*/ 0 h 49"/>
                  <a:gd name="T2" fmla="*/ 0 w 34"/>
                  <a:gd name="T3" fmla="*/ 12 h 49"/>
                  <a:gd name="T4" fmla="*/ 0 w 34"/>
                  <a:gd name="T5" fmla="*/ 24 h 49"/>
                  <a:gd name="T6" fmla="*/ 0 w 34"/>
                  <a:gd name="T7" fmla="*/ 37 h 49"/>
                  <a:gd name="T8" fmla="*/ 0 w 34"/>
                  <a:gd name="T9" fmla="*/ 49 h 49"/>
                  <a:gd name="T10" fmla="*/ 3 w 34"/>
                  <a:gd name="T11" fmla="*/ 49 h 49"/>
                  <a:gd name="T12" fmla="*/ 6 w 34"/>
                  <a:gd name="T13" fmla="*/ 49 h 49"/>
                  <a:gd name="T14" fmla="*/ 12 w 34"/>
                  <a:gd name="T15" fmla="*/ 49 h 49"/>
                  <a:gd name="T16" fmla="*/ 15 w 34"/>
                  <a:gd name="T17" fmla="*/ 49 h 49"/>
                  <a:gd name="T18" fmla="*/ 18 w 34"/>
                  <a:gd name="T19" fmla="*/ 49 h 49"/>
                  <a:gd name="T20" fmla="*/ 25 w 34"/>
                  <a:gd name="T21" fmla="*/ 49 h 49"/>
                  <a:gd name="T22" fmla="*/ 28 w 34"/>
                  <a:gd name="T23" fmla="*/ 49 h 49"/>
                  <a:gd name="T24" fmla="*/ 31 w 34"/>
                  <a:gd name="T25" fmla="*/ 49 h 49"/>
                  <a:gd name="T26" fmla="*/ 31 w 34"/>
                  <a:gd name="T27" fmla="*/ 37 h 49"/>
                  <a:gd name="T28" fmla="*/ 31 w 34"/>
                  <a:gd name="T29" fmla="*/ 24 h 49"/>
                  <a:gd name="T30" fmla="*/ 34 w 34"/>
                  <a:gd name="T31" fmla="*/ 12 h 49"/>
                  <a:gd name="T32" fmla="*/ 34 w 34"/>
                  <a:gd name="T33" fmla="*/ 0 h 49"/>
                  <a:gd name="T34" fmla="*/ 28 w 34"/>
                  <a:gd name="T35" fmla="*/ 0 h 49"/>
                  <a:gd name="T36" fmla="*/ 25 w 34"/>
                  <a:gd name="T37" fmla="*/ 0 h 49"/>
                  <a:gd name="T38" fmla="*/ 21 w 34"/>
                  <a:gd name="T39" fmla="*/ 0 h 49"/>
                  <a:gd name="T40" fmla="*/ 15 w 34"/>
                  <a:gd name="T41" fmla="*/ 0 h 49"/>
                  <a:gd name="T42" fmla="*/ 12 w 34"/>
                  <a:gd name="T43" fmla="*/ 0 h 49"/>
                  <a:gd name="T44" fmla="*/ 9 w 34"/>
                  <a:gd name="T45" fmla="*/ 0 h 49"/>
                  <a:gd name="T46" fmla="*/ 3 w 34"/>
                  <a:gd name="T47" fmla="*/ 0 h 49"/>
                  <a:gd name="T48" fmla="*/ 0 w 34"/>
                  <a:gd name="T49" fmla="*/ 0 h 49"/>
                  <a:gd name="T50" fmla="*/ 0 w 34"/>
                  <a:gd name="T51" fmla="*/ 0 h 4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34"/>
                  <a:gd name="T79" fmla="*/ 0 h 49"/>
                  <a:gd name="T80" fmla="*/ 34 w 34"/>
                  <a:gd name="T81" fmla="*/ 49 h 49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34" h="49">
                    <a:moveTo>
                      <a:pt x="0" y="0"/>
                    </a:moveTo>
                    <a:lnTo>
                      <a:pt x="0" y="12"/>
                    </a:lnTo>
                    <a:lnTo>
                      <a:pt x="0" y="24"/>
                    </a:lnTo>
                    <a:lnTo>
                      <a:pt x="0" y="37"/>
                    </a:lnTo>
                    <a:lnTo>
                      <a:pt x="0" y="49"/>
                    </a:lnTo>
                    <a:lnTo>
                      <a:pt x="3" y="49"/>
                    </a:lnTo>
                    <a:lnTo>
                      <a:pt x="6" y="49"/>
                    </a:lnTo>
                    <a:lnTo>
                      <a:pt x="12" y="49"/>
                    </a:lnTo>
                    <a:lnTo>
                      <a:pt x="15" y="49"/>
                    </a:lnTo>
                    <a:lnTo>
                      <a:pt x="18" y="49"/>
                    </a:lnTo>
                    <a:lnTo>
                      <a:pt x="25" y="49"/>
                    </a:lnTo>
                    <a:lnTo>
                      <a:pt x="28" y="49"/>
                    </a:lnTo>
                    <a:lnTo>
                      <a:pt x="31" y="49"/>
                    </a:lnTo>
                    <a:lnTo>
                      <a:pt x="31" y="37"/>
                    </a:lnTo>
                    <a:lnTo>
                      <a:pt x="31" y="24"/>
                    </a:lnTo>
                    <a:lnTo>
                      <a:pt x="34" y="12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1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13" name="Freeform 374"/>
              <p:cNvSpPr>
                <a:spLocks/>
              </p:cNvSpPr>
              <p:nvPr/>
            </p:nvSpPr>
            <p:spPr bwMode="auto">
              <a:xfrm>
                <a:off x="5353" y="2560"/>
                <a:ext cx="37" cy="52"/>
              </a:xfrm>
              <a:custGeom>
                <a:avLst/>
                <a:gdLst>
                  <a:gd name="T0" fmla="*/ 37 w 37"/>
                  <a:gd name="T1" fmla="*/ 0 h 52"/>
                  <a:gd name="T2" fmla="*/ 31 w 37"/>
                  <a:gd name="T3" fmla="*/ 0 h 52"/>
                  <a:gd name="T4" fmla="*/ 28 w 37"/>
                  <a:gd name="T5" fmla="*/ 0 h 52"/>
                  <a:gd name="T6" fmla="*/ 24 w 37"/>
                  <a:gd name="T7" fmla="*/ 0 h 52"/>
                  <a:gd name="T8" fmla="*/ 18 w 37"/>
                  <a:gd name="T9" fmla="*/ 0 h 52"/>
                  <a:gd name="T10" fmla="*/ 15 w 37"/>
                  <a:gd name="T11" fmla="*/ 0 h 52"/>
                  <a:gd name="T12" fmla="*/ 12 w 37"/>
                  <a:gd name="T13" fmla="*/ 0 h 52"/>
                  <a:gd name="T14" fmla="*/ 6 w 37"/>
                  <a:gd name="T15" fmla="*/ 0 h 52"/>
                  <a:gd name="T16" fmla="*/ 3 w 37"/>
                  <a:gd name="T17" fmla="*/ 0 h 52"/>
                  <a:gd name="T18" fmla="*/ 3 w 37"/>
                  <a:gd name="T19" fmla="*/ 12 h 52"/>
                  <a:gd name="T20" fmla="*/ 3 w 37"/>
                  <a:gd name="T21" fmla="*/ 27 h 52"/>
                  <a:gd name="T22" fmla="*/ 3 w 37"/>
                  <a:gd name="T23" fmla="*/ 40 h 52"/>
                  <a:gd name="T24" fmla="*/ 0 w 37"/>
                  <a:gd name="T25" fmla="*/ 52 h 52"/>
                  <a:gd name="T26" fmla="*/ 6 w 37"/>
                  <a:gd name="T27" fmla="*/ 52 h 52"/>
                  <a:gd name="T28" fmla="*/ 9 w 37"/>
                  <a:gd name="T29" fmla="*/ 52 h 52"/>
                  <a:gd name="T30" fmla="*/ 15 w 37"/>
                  <a:gd name="T31" fmla="*/ 52 h 52"/>
                  <a:gd name="T32" fmla="*/ 18 w 37"/>
                  <a:gd name="T33" fmla="*/ 52 h 52"/>
                  <a:gd name="T34" fmla="*/ 21 w 37"/>
                  <a:gd name="T35" fmla="*/ 52 h 52"/>
                  <a:gd name="T36" fmla="*/ 28 w 37"/>
                  <a:gd name="T37" fmla="*/ 52 h 52"/>
                  <a:gd name="T38" fmla="*/ 31 w 37"/>
                  <a:gd name="T39" fmla="*/ 52 h 52"/>
                  <a:gd name="T40" fmla="*/ 34 w 37"/>
                  <a:gd name="T41" fmla="*/ 52 h 52"/>
                  <a:gd name="T42" fmla="*/ 34 w 37"/>
                  <a:gd name="T43" fmla="*/ 40 h 52"/>
                  <a:gd name="T44" fmla="*/ 37 w 37"/>
                  <a:gd name="T45" fmla="*/ 24 h 52"/>
                  <a:gd name="T46" fmla="*/ 37 w 37"/>
                  <a:gd name="T47" fmla="*/ 12 h 52"/>
                  <a:gd name="T48" fmla="*/ 37 w 37"/>
                  <a:gd name="T49" fmla="*/ 0 h 52"/>
                  <a:gd name="T50" fmla="*/ 37 w 37"/>
                  <a:gd name="T51" fmla="*/ 0 h 5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37"/>
                  <a:gd name="T79" fmla="*/ 0 h 52"/>
                  <a:gd name="T80" fmla="*/ 37 w 37"/>
                  <a:gd name="T81" fmla="*/ 52 h 5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37" h="52">
                    <a:moveTo>
                      <a:pt x="37" y="0"/>
                    </a:moveTo>
                    <a:lnTo>
                      <a:pt x="31" y="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12"/>
                    </a:lnTo>
                    <a:lnTo>
                      <a:pt x="3" y="27"/>
                    </a:lnTo>
                    <a:lnTo>
                      <a:pt x="3" y="40"/>
                    </a:lnTo>
                    <a:lnTo>
                      <a:pt x="0" y="52"/>
                    </a:lnTo>
                    <a:lnTo>
                      <a:pt x="6" y="52"/>
                    </a:lnTo>
                    <a:lnTo>
                      <a:pt x="9" y="52"/>
                    </a:lnTo>
                    <a:lnTo>
                      <a:pt x="15" y="52"/>
                    </a:lnTo>
                    <a:lnTo>
                      <a:pt x="18" y="52"/>
                    </a:lnTo>
                    <a:lnTo>
                      <a:pt x="21" y="52"/>
                    </a:lnTo>
                    <a:lnTo>
                      <a:pt x="28" y="52"/>
                    </a:lnTo>
                    <a:lnTo>
                      <a:pt x="31" y="52"/>
                    </a:lnTo>
                    <a:lnTo>
                      <a:pt x="34" y="52"/>
                    </a:lnTo>
                    <a:lnTo>
                      <a:pt x="34" y="40"/>
                    </a:lnTo>
                    <a:lnTo>
                      <a:pt x="37" y="24"/>
                    </a:lnTo>
                    <a:lnTo>
                      <a:pt x="37" y="1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14" name="Freeform 375"/>
              <p:cNvSpPr>
                <a:spLocks/>
              </p:cNvSpPr>
              <p:nvPr/>
            </p:nvSpPr>
            <p:spPr bwMode="auto">
              <a:xfrm>
                <a:off x="5356" y="2455"/>
                <a:ext cx="34" cy="55"/>
              </a:xfrm>
              <a:custGeom>
                <a:avLst/>
                <a:gdLst>
                  <a:gd name="T0" fmla="*/ 0 w 34"/>
                  <a:gd name="T1" fmla="*/ 55 h 55"/>
                  <a:gd name="T2" fmla="*/ 3 w 34"/>
                  <a:gd name="T3" fmla="*/ 55 h 55"/>
                  <a:gd name="T4" fmla="*/ 9 w 34"/>
                  <a:gd name="T5" fmla="*/ 52 h 55"/>
                  <a:gd name="T6" fmla="*/ 12 w 34"/>
                  <a:gd name="T7" fmla="*/ 52 h 55"/>
                  <a:gd name="T8" fmla="*/ 18 w 34"/>
                  <a:gd name="T9" fmla="*/ 52 h 55"/>
                  <a:gd name="T10" fmla="*/ 21 w 34"/>
                  <a:gd name="T11" fmla="*/ 52 h 55"/>
                  <a:gd name="T12" fmla="*/ 25 w 34"/>
                  <a:gd name="T13" fmla="*/ 52 h 55"/>
                  <a:gd name="T14" fmla="*/ 31 w 34"/>
                  <a:gd name="T15" fmla="*/ 52 h 55"/>
                  <a:gd name="T16" fmla="*/ 34 w 34"/>
                  <a:gd name="T17" fmla="*/ 52 h 55"/>
                  <a:gd name="T18" fmla="*/ 34 w 34"/>
                  <a:gd name="T19" fmla="*/ 40 h 55"/>
                  <a:gd name="T20" fmla="*/ 34 w 34"/>
                  <a:gd name="T21" fmla="*/ 24 h 55"/>
                  <a:gd name="T22" fmla="*/ 34 w 34"/>
                  <a:gd name="T23" fmla="*/ 12 h 55"/>
                  <a:gd name="T24" fmla="*/ 34 w 34"/>
                  <a:gd name="T25" fmla="*/ 0 h 55"/>
                  <a:gd name="T26" fmla="*/ 31 w 34"/>
                  <a:gd name="T27" fmla="*/ 0 h 55"/>
                  <a:gd name="T28" fmla="*/ 25 w 34"/>
                  <a:gd name="T29" fmla="*/ 0 h 55"/>
                  <a:gd name="T30" fmla="*/ 21 w 34"/>
                  <a:gd name="T31" fmla="*/ 0 h 55"/>
                  <a:gd name="T32" fmla="*/ 18 w 34"/>
                  <a:gd name="T33" fmla="*/ 0 h 55"/>
                  <a:gd name="T34" fmla="*/ 12 w 34"/>
                  <a:gd name="T35" fmla="*/ 0 h 55"/>
                  <a:gd name="T36" fmla="*/ 9 w 34"/>
                  <a:gd name="T37" fmla="*/ 3 h 55"/>
                  <a:gd name="T38" fmla="*/ 3 w 34"/>
                  <a:gd name="T39" fmla="*/ 3 h 55"/>
                  <a:gd name="T40" fmla="*/ 0 w 34"/>
                  <a:gd name="T41" fmla="*/ 3 h 55"/>
                  <a:gd name="T42" fmla="*/ 0 w 34"/>
                  <a:gd name="T43" fmla="*/ 15 h 55"/>
                  <a:gd name="T44" fmla="*/ 0 w 34"/>
                  <a:gd name="T45" fmla="*/ 27 h 55"/>
                  <a:gd name="T46" fmla="*/ 0 w 34"/>
                  <a:gd name="T47" fmla="*/ 40 h 55"/>
                  <a:gd name="T48" fmla="*/ 0 w 34"/>
                  <a:gd name="T49" fmla="*/ 55 h 55"/>
                  <a:gd name="T50" fmla="*/ 0 w 34"/>
                  <a:gd name="T51" fmla="*/ 55 h 5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34"/>
                  <a:gd name="T79" fmla="*/ 0 h 55"/>
                  <a:gd name="T80" fmla="*/ 34 w 34"/>
                  <a:gd name="T81" fmla="*/ 55 h 5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34" h="55">
                    <a:moveTo>
                      <a:pt x="0" y="55"/>
                    </a:moveTo>
                    <a:lnTo>
                      <a:pt x="3" y="55"/>
                    </a:lnTo>
                    <a:lnTo>
                      <a:pt x="9" y="52"/>
                    </a:lnTo>
                    <a:lnTo>
                      <a:pt x="12" y="52"/>
                    </a:lnTo>
                    <a:lnTo>
                      <a:pt x="18" y="52"/>
                    </a:lnTo>
                    <a:lnTo>
                      <a:pt x="21" y="52"/>
                    </a:lnTo>
                    <a:lnTo>
                      <a:pt x="25" y="52"/>
                    </a:lnTo>
                    <a:lnTo>
                      <a:pt x="31" y="52"/>
                    </a:lnTo>
                    <a:lnTo>
                      <a:pt x="34" y="52"/>
                    </a:lnTo>
                    <a:lnTo>
                      <a:pt x="34" y="40"/>
                    </a:lnTo>
                    <a:lnTo>
                      <a:pt x="34" y="24"/>
                    </a:lnTo>
                    <a:lnTo>
                      <a:pt x="34" y="12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25" y="0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9" y="3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15"/>
                    </a:lnTo>
                    <a:lnTo>
                      <a:pt x="0" y="27"/>
                    </a:lnTo>
                    <a:lnTo>
                      <a:pt x="0" y="40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15" name="Freeform 376"/>
              <p:cNvSpPr>
                <a:spLocks/>
              </p:cNvSpPr>
              <p:nvPr/>
            </p:nvSpPr>
            <p:spPr bwMode="auto">
              <a:xfrm>
                <a:off x="5353" y="2349"/>
                <a:ext cx="34" cy="56"/>
              </a:xfrm>
              <a:custGeom>
                <a:avLst/>
                <a:gdLst>
                  <a:gd name="T0" fmla="*/ 34 w 34"/>
                  <a:gd name="T1" fmla="*/ 53 h 56"/>
                  <a:gd name="T2" fmla="*/ 34 w 34"/>
                  <a:gd name="T3" fmla="*/ 38 h 56"/>
                  <a:gd name="T4" fmla="*/ 34 w 34"/>
                  <a:gd name="T5" fmla="*/ 25 h 56"/>
                  <a:gd name="T6" fmla="*/ 34 w 34"/>
                  <a:gd name="T7" fmla="*/ 13 h 56"/>
                  <a:gd name="T8" fmla="*/ 31 w 34"/>
                  <a:gd name="T9" fmla="*/ 0 h 56"/>
                  <a:gd name="T10" fmla="*/ 28 w 34"/>
                  <a:gd name="T11" fmla="*/ 0 h 56"/>
                  <a:gd name="T12" fmla="*/ 24 w 34"/>
                  <a:gd name="T13" fmla="*/ 0 h 56"/>
                  <a:gd name="T14" fmla="*/ 18 w 34"/>
                  <a:gd name="T15" fmla="*/ 0 h 56"/>
                  <a:gd name="T16" fmla="*/ 15 w 34"/>
                  <a:gd name="T17" fmla="*/ 0 h 56"/>
                  <a:gd name="T18" fmla="*/ 12 w 34"/>
                  <a:gd name="T19" fmla="*/ 4 h 56"/>
                  <a:gd name="T20" fmla="*/ 6 w 34"/>
                  <a:gd name="T21" fmla="*/ 4 h 56"/>
                  <a:gd name="T22" fmla="*/ 3 w 34"/>
                  <a:gd name="T23" fmla="*/ 4 h 56"/>
                  <a:gd name="T24" fmla="*/ 0 w 34"/>
                  <a:gd name="T25" fmla="*/ 4 h 56"/>
                  <a:gd name="T26" fmla="*/ 0 w 34"/>
                  <a:gd name="T27" fmla="*/ 19 h 56"/>
                  <a:gd name="T28" fmla="*/ 0 w 34"/>
                  <a:gd name="T29" fmla="*/ 31 h 56"/>
                  <a:gd name="T30" fmla="*/ 0 w 34"/>
                  <a:gd name="T31" fmla="*/ 44 h 56"/>
                  <a:gd name="T32" fmla="*/ 0 w 34"/>
                  <a:gd name="T33" fmla="*/ 56 h 56"/>
                  <a:gd name="T34" fmla="*/ 6 w 34"/>
                  <a:gd name="T35" fmla="*/ 56 h 56"/>
                  <a:gd name="T36" fmla="*/ 9 w 34"/>
                  <a:gd name="T37" fmla="*/ 56 h 56"/>
                  <a:gd name="T38" fmla="*/ 15 w 34"/>
                  <a:gd name="T39" fmla="*/ 56 h 56"/>
                  <a:gd name="T40" fmla="*/ 18 w 34"/>
                  <a:gd name="T41" fmla="*/ 53 h 56"/>
                  <a:gd name="T42" fmla="*/ 21 w 34"/>
                  <a:gd name="T43" fmla="*/ 53 h 56"/>
                  <a:gd name="T44" fmla="*/ 28 w 34"/>
                  <a:gd name="T45" fmla="*/ 53 h 56"/>
                  <a:gd name="T46" fmla="*/ 31 w 34"/>
                  <a:gd name="T47" fmla="*/ 53 h 56"/>
                  <a:gd name="T48" fmla="*/ 34 w 34"/>
                  <a:gd name="T49" fmla="*/ 53 h 56"/>
                  <a:gd name="T50" fmla="*/ 34 w 34"/>
                  <a:gd name="T51" fmla="*/ 53 h 5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34"/>
                  <a:gd name="T79" fmla="*/ 0 h 56"/>
                  <a:gd name="T80" fmla="*/ 34 w 34"/>
                  <a:gd name="T81" fmla="*/ 56 h 5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34" h="56">
                    <a:moveTo>
                      <a:pt x="34" y="53"/>
                    </a:moveTo>
                    <a:lnTo>
                      <a:pt x="34" y="38"/>
                    </a:lnTo>
                    <a:lnTo>
                      <a:pt x="34" y="25"/>
                    </a:lnTo>
                    <a:lnTo>
                      <a:pt x="34" y="13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2" y="4"/>
                    </a:lnTo>
                    <a:lnTo>
                      <a:pt x="6" y="4"/>
                    </a:lnTo>
                    <a:lnTo>
                      <a:pt x="3" y="4"/>
                    </a:lnTo>
                    <a:lnTo>
                      <a:pt x="0" y="4"/>
                    </a:lnTo>
                    <a:lnTo>
                      <a:pt x="0" y="19"/>
                    </a:lnTo>
                    <a:lnTo>
                      <a:pt x="0" y="31"/>
                    </a:lnTo>
                    <a:lnTo>
                      <a:pt x="0" y="44"/>
                    </a:lnTo>
                    <a:lnTo>
                      <a:pt x="0" y="56"/>
                    </a:lnTo>
                    <a:lnTo>
                      <a:pt x="6" y="56"/>
                    </a:lnTo>
                    <a:lnTo>
                      <a:pt x="9" y="56"/>
                    </a:lnTo>
                    <a:lnTo>
                      <a:pt x="15" y="56"/>
                    </a:lnTo>
                    <a:lnTo>
                      <a:pt x="18" y="53"/>
                    </a:lnTo>
                    <a:lnTo>
                      <a:pt x="21" y="53"/>
                    </a:lnTo>
                    <a:lnTo>
                      <a:pt x="28" y="53"/>
                    </a:lnTo>
                    <a:lnTo>
                      <a:pt x="31" y="53"/>
                    </a:lnTo>
                    <a:lnTo>
                      <a:pt x="34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16" name="Freeform 377"/>
              <p:cNvSpPr>
                <a:spLocks/>
              </p:cNvSpPr>
              <p:nvPr/>
            </p:nvSpPr>
            <p:spPr bwMode="auto">
              <a:xfrm>
                <a:off x="4905" y="2538"/>
                <a:ext cx="25" cy="34"/>
              </a:xfrm>
              <a:custGeom>
                <a:avLst/>
                <a:gdLst>
                  <a:gd name="T0" fmla="*/ 25 w 25"/>
                  <a:gd name="T1" fmla="*/ 0 h 34"/>
                  <a:gd name="T2" fmla="*/ 21 w 25"/>
                  <a:gd name="T3" fmla="*/ 0 h 34"/>
                  <a:gd name="T4" fmla="*/ 18 w 25"/>
                  <a:gd name="T5" fmla="*/ 0 h 34"/>
                  <a:gd name="T6" fmla="*/ 15 w 25"/>
                  <a:gd name="T7" fmla="*/ 0 h 34"/>
                  <a:gd name="T8" fmla="*/ 12 w 25"/>
                  <a:gd name="T9" fmla="*/ 0 h 34"/>
                  <a:gd name="T10" fmla="*/ 9 w 25"/>
                  <a:gd name="T11" fmla="*/ 3 h 34"/>
                  <a:gd name="T12" fmla="*/ 9 w 25"/>
                  <a:gd name="T13" fmla="*/ 3 h 34"/>
                  <a:gd name="T14" fmla="*/ 6 w 25"/>
                  <a:gd name="T15" fmla="*/ 3 h 34"/>
                  <a:gd name="T16" fmla="*/ 3 w 25"/>
                  <a:gd name="T17" fmla="*/ 6 h 34"/>
                  <a:gd name="T18" fmla="*/ 3 w 25"/>
                  <a:gd name="T19" fmla="*/ 12 h 34"/>
                  <a:gd name="T20" fmla="*/ 3 w 25"/>
                  <a:gd name="T21" fmla="*/ 18 h 34"/>
                  <a:gd name="T22" fmla="*/ 0 w 25"/>
                  <a:gd name="T23" fmla="*/ 28 h 34"/>
                  <a:gd name="T24" fmla="*/ 0 w 25"/>
                  <a:gd name="T25" fmla="*/ 34 h 34"/>
                  <a:gd name="T26" fmla="*/ 6 w 25"/>
                  <a:gd name="T27" fmla="*/ 34 h 34"/>
                  <a:gd name="T28" fmla="*/ 6 w 25"/>
                  <a:gd name="T29" fmla="*/ 34 h 34"/>
                  <a:gd name="T30" fmla="*/ 9 w 25"/>
                  <a:gd name="T31" fmla="*/ 34 h 34"/>
                  <a:gd name="T32" fmla="*/ 12 w 25"/>
                  <a:gd name="T33" fmla="*/ 34 h 34"/>
                  <a:gd name="T34" fmla="*/ 15 w 25"/>
                  <a:gd name="T35" fmla="*/ 31 h 34"/>
                  <a:gd name="T36" fmla="*/ 18 w 25"/>
                  <a:gd name="T37" fmla="*/ 31 h 34"/>
                  <a:gd name="T38" fmla="*/ 21 w 25"/>
                  <a:gd name="T39" fmla="*/ 31 h 34"/>
                  <a:gd name="T40" fmla="*/ 25 w 25"/>
                  <a:gd name="T41" fmla="*/ 31 h 34"/>
                  <a:gd name="T42" fmla="*/ 25 w 25"/>
                  <a:gd name="T43" fmla="*/ 22 h 34"/>
                  <a:gd name="T44" fmla="*/ 25 w 25"/>
                  <a:gd name="T45" fmla="*/ 15 h 34"/>
                  <a:gd name="T46" fmla="*/ 25 w 25"/>
                  <a:gd name="T47" fmla="*/ 6 h 34"/>
                  <a:gd name="T48" fmla="*/ 25 w 25"/>
                  <a:gd name="T49" fmla="*/ 0 h 34"/>
                  <a:gd name="T50" fmla="*/ 25 w 25"/>
                  <a:gd name="T51" fmla="*/ 0 h 3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5"/>
                  <a:gd name="T79" fmla="*/ 0 h 34"/>
                  <a:gd name="T80" fmla="*/ 25 w 25"/>
                  <a:gd name="T81" fmla="*/ 34 h 34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5" h="34">
                    <a:moveTo>
                      <a:pt x="25" y="0"/>
                    </a:moveTo>
                    <a:lnTo>
                      <a:pt x="21" y="0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9" y="3"/>
                    </a:lnTo>
                    <a:lnTo>
                      <a:pt x="6" y="3"/>
                    </a:lnTo>
                    <a:lnTo>
                      <a:pt x="3" y="6"/>
                    </a:lnTo>
                    <a:lnTo>
                      <a:pt x="3" y="12"/>
                    </a:lnTo>
                    <a:lnTo>
                      <a:pt x="3" y="18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6" y="34"/>
                    </a:lnTo>
                    <a:lnTo>
                      <a:pt x="9" y="34"/>
                    </a:lnTo>
                    <a:lnTo>
                      <a:pt x="12" y="34"/>
                    </a:lnTo>
                    <a:lnTo>
                      <a:pt x="15" y="31"/>
                    </a:lnTo>
                    <a:lnTo>
                      <a:pt x="18" y="31"/>
                    </a:lnTo>
                    <a:lnTo>
                      <a:pt x="21" y="31"/>
                    </a:lnTo>
                    <a:lnTo>
                      <a:pt x="25" y="31"/>
                    </a:lnTo>
                    <a:lnTo>
                      <a:pt x="25" y="22"/>
                    </a:lnTo>
                    <a:lnTo>
                      <a:pt x="25" y="15"/>
                    </a:lnTo>
                    <a:lnTo>
                      <a:pt x="25" y="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17" name="Freeform 378"/>
              <p:cNvSpPr>
                <a:spLocks/>
              </p:cNvSpPr>
              <p:nvPr/>
            </p:nvSpPr>
            <p:spPr bwMode="auto">
              <a:xfrm>
                <a:off x="4905" y="2600"/>
                <a:ext cx="25" cy="31"/>
              </a:xfrm>
              <a:custGeom>
                <a:avLst/>
                <a:gdLst>
                  <a:gd name="T0" fmla="*/ 0 w 25"/>
                  <a:gd name="T1" fmla="*/ 3 h 31"/>
                  <a:gd name="T2" fmla="*/ 0 w 25"/>
                  <a:gd name="T3" fmla="*/ 9 h 31"/>
                  <a:gd name="T4" fmla="*/ 0 w 25"/>
                  <a:gd name="T5" fmla="*/ 15 h 31"/>
                  <a:gd name="T6" fmla="*/ 0 w 25"/>
                  <a:gd name="T7" fmla="*/ 21 h 31"/>
                  <a:gd name="T8" fmla="*/ 0 w 25"/>
                  <a:gd name="T9" fmla="*/ 31 h 31"/>
                  <a:gd name="T10" fmla="*/ 3 w 25"/>
                  <a:gd name="T11" fmla="*/ 31 h 31"/>
                  <a:gd name="T12" fmla="*/ 6 w 25"/>
                  <a:gd name="T13" fmla="*/ 31 h 31"/>
                  <a:gd name="T14" fmla="*/ 6 w 25"/>
                  <a:gd name="T15" fmla="*/ 31 h 31"/>
                  <a:gd name="T16" fmla="*/ 9 w 25"/>
                  <a:gd name="T17" fmla="*/ 31 h 31"/>
                  <a:gd name="T18" fmla="*/ 12 w 25"/>
                  <a:gd name="T19" fmla="*/ 31 h 31"/>
                  <a:gd name="T20" fmla="*/ 15 w 25"/>
                  <a:gd name="T21" fmla="*/ 31 h 31"/>
                  <a:gd name="T22" fmla="*/ 21 w 25"/>
                  <a:gd name="T23" fmla="*/ 28 h 31"/>
                  <a:gd name="T24" fmla="*/ 25 w 25"/>
                  <a:gd name="T25" fmla="*/ 28 h 31"/>
                  <a:gd name="T26" fmla="*/ 25 w 25"/>
                  <a:gd name="T27" fmla="*/ 21 h 31"/>
                  <a:gd name="T28" fmla="*/ 25 w 25"/>
                  <a:gd name="T29" fmla="*/ 15 h 31"/>
                  <a:gd name="T30" fmla="*/ 25 w 25"/>
                  <a:gd name="T31" fmla="*/ 6 h 31"/>
                  <a:gd name="T32" fmla="*/ 25 w 25"/>
                  <a:gd name="T33" fmla="*/ 0 h 31"/>
                  <a:gd name="T34" fmla="*/ 21 w 25"/>
                  <a:gd name="T35" fmla="*/ 0 h 31"/>
                  <a:gd name="T36" fmla="*/ 18 w 25"/>
                  <a:gd name="T37" fmla="*/ 0 h 31"/>
                  <a:gd name="T38" fmla="*/ 15 w 25"/>
                  <a:gd name="T39" fmla="*/ 0 h 31"/>
                  <a:gd name="T40" fmla="*/ 12 w 25"/>
                  <a:gd name="T41" fmla="*/ 0 h 31"/>
                  <a:gd name="T42" fmla="*/ 9 w 25"/>
                  <a:gd name="T43" fmla="*/ 0 h 31"/>
                  <a:gd name="T44" fmla="*/ 6 w 25"/>
                  <a:gd name="T45" fmla="*/ 3 h 31"/>
                  <a:gd name="T46" fmla="*/ 3 w 25"/>
                  <a:gd name="T47" fmla="*/ 3 h 31"/>
                  <a:gd name="T48" fmla="*/ 0 w 25"/>
                  <a:gd name="T49" fmla="*/ 3 h 31"/>
                  <a:gd name="T50" fmla="*/ 0 w 25"/>
                  <a:gd name="T51" fmla="*/ 3 h 3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5"/>
                  <a:gd name="T79" fmla="*/ 0 h 31"/>
                  <a:gd name="T80" fmla="*/ 25 w 25"/>
                  <a:gd name="T81" fmla="*/ 31 h 3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5" h="31">
                    <a:moveTo>
                      <a:pt x="0" y="3"/>
                    </a:moveTo>
                    <a:lnTo>
                      <a:pt x="0" y="9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31"/>
                    </a:lnTo>
                    <a:lnTo>
                      <a:pt x="3" y="31"/>
                    </a:lnTo>
                    <a:lnTo>
                      <a:pt x="6" y="31"/>
                    </a:lnTo>
                    <a:lnTo>
                      <a:pt x="9" y="31"/>
                    </a:lnTo>
                    <a:lnTo>
                      <a:pt x="12" y="31"/>
                    </a:lnTo>
                    <a:lnTo>
                      <a:pt x="15" y="31"/>
                    </a:lnTo>
                    <a:lnTo>
                      <a:pt x="21" y="28"/>
                    </a:lnTo>
                    <a:lnTo>
                      <a:pt x="25" y="28"/>
                    </a:lnTo>
                    <a:lnTo>
                      <a:pt x="25" y="21"/>
                    </a:lnTo>
                    <a:lnTo>
                      <a:pt x="25" y="15"/>
                    </a:lnTo>
                    <a:lnTo>
                      <a:pt x="25" y="6"/>
                    </a:lnTo>
                    <a:lnTo>
                      <a:pt x="25" y="0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6" y="3"/>
                    </a:lnTo>
                    <a:lnTo>
                      <a:pt x="3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18" name="Freeform 379"/>
              <p:cNvSpPr>
                <a:spLocks/>
              </p:cNvSpPr>
              <p:nvPr/>
            </p:nvSpPr>
            <p:spPr bwMode="auto">
              <a:xfrm>
                <a:off x="4908" y="2473"/>
                <a:ext cx="22" cy="40"/>
              </a:xfrm>
              <a:custGeom>
                <a:avLst/>
                <a:gdLst>
                  <a:gd name="T0" fmla="*/ 22 w 22"/>
                  <a:gd name="T1" fmla="*/ 0 h 40"/>
                  <a:gd name="T2" fmla="*/ 18 w 22"/>
                  <a:gd name="T3" fmla="*/ 0 h 40"/>
                  <a:gd name="T4" fmla="*/ 15 w 22"/>
                  <a:gd name="T5" fmla="*/ 0 h 40"/>
                  <a:gd name="T6" fmla="*/ 12 w 22"/>
                  <a:gd name="T7" fmla="*/ 3 h 40"/>
                  <a:gd name="T8" fmla="*/ 9 w 22"/>
                  <a:gd name="T9" fmla="*/ 3 h 40"/>
                  <a:gd name="T10" fmla="*/ 6 w 22"/>
                  <a:gd name="T11" fmla="*/ 3 h 40"/>
                  <a:gd name="T12" fmla="*/ 6 w 22"/>
                  <a:gd name="T13" fmla="*/ 6 h 40"/>
                  <a:gd name="T14" fmla="*/ 3 w 22"/>
                  <a:gd name="T15" fmla="*/ 6 h 40"/>
                  <a:gd name="T16" fmla="*/ 0 w 22"/>
                  <a:gd name="T17" fmla="*/ 6 h 40"/>
                  <a:gd name="T18" fmla="*/ 0 w 22"/>
                  <a:gd name="T19" fmla="*/ 15 h 40"/>
                  <a:gd name="T20" fmla="*/ 0 w 22"/>
                  <a:gd name="T21" fmla="*/ 22 h 40"/>
                  <a:gd name="T22" fmla="*/ 0 w 22"/>
                  <a:gd name="T23" fmla="*/ 31 h 40"/>
                  <a:gd name="T24" fmla="*/ 0 w 22"/>
                  <a:gd name="T25" fmla="*/ 40 h 40"/>
                  <a:gd name="T26" fmla="*/ 3 w 22"/>
                  <a:gd name="T27" fmla="*/ 37 h 40"/>
                  <a:gd name="T28" fmla="*/ 6 w 22"/>
                  <a:gd name="T29" fmla="*/ 37 h 40"/>
                  <a:gd name="T30" fmla="*/ 6 w 22"/>
                  <a:gd name="T31" fmla="*/ 37 h 40"/>
                  <a:gd name="T32" fmla="*/ 9 w 22"/>
                  <a:gd name="T33" fmla="*/ 34 h 40"/>
                  <a:gd name="T34" fmla="*/ 12 w 22"/>
                  <a:gd name="T35" fmla="*/ 34 h 40"/>
                  <a:gd name="T36" fmla="*/ 15 w 22"/>
                  <a:gd name="T37" fmla="*/ 34 h 40"/>
                  <a:gd name="T38" fmla="*/ 18 w 22"/>
                  <a:gd name="T39" fmla="*/ 34 h 40"/>
                  <a:gd name="T40" fmla="*/ 22 w 22"/>
                  <a:gd name="T41" fmla="*/ 31 h 40"/>
                  <a:gd name="T42" fmla="*/ 22 w 22"/>
                  <a:gd name="T43" fmla="*/ 25 h 40"/>
                  <a:gd name="T44" fmla="*/ 22 w 22"/>
                  <a:gd name="T45" fmla="*/ 15 h 40"/>
                  <a:gd name="T46" fmla="*/ 22 w 22"/>
                  <a:gd name="T47" fmla="*/ 6 h 40"/>
                  <a:gd name="T48" fmla="*/ 22 w 22"/>
                  <a:gd name="T49" fmla="*/ 0 h 40"/>
                  <a:gd name="T50" fmla="*/ 22 w 22"/>
                  <a:gd name="T51" fmla="*/ 0 h 4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2"/>
                  <a:gd name="T79" fmla="*/ 0 h 40"/>
                  <a:gd name="T80" fmla="*/ 22 w 22"/>
                  <a:gd name="T81" fmla="*/ 40 h 4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2" h="40">
                    <a:moveTo>
                      <a:pt x="22" y="0"/>
                    </a:moveTo>
                    <a:lnTo>
                      <a:pt x="18" y="0"/>
                    </a:lnTo>
                    <a:lnTo>
                      <a:pt x="15" y="0"/>
                    </a:lnTo>
                    <a:lnTo>
                      <a:pt x="12" y="3"/>
                    </a:lnTo>
                    <a:lnTo>
                      <a:pt x="9" y="3"/>
                    </a:lnTo>
                    <a:lnTo>
                      <a:pt x="6" y="3"/>
                    </a:lnTo>
                    <a:lnTo>
                      <a:pt x="6" y="6"/>
                    </a:lnTo>
                    <a:lnTo>
                      <a:pt x="3" y="6"/>
                    </a:lnTo>
                    <a:lnTo>
                      <a:pt x="0" y="6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0" y="31"/>
                    </a:lnTo>
                    <a:lnTo>
                      <a:pt x="0" y="40"/>
                    </a:lnTo>
                    <a:lnTo>
                      <a:pt x="3" y="37"/>
                    </a:lnTo>
                    <a:lnTo>
                      <a:pt x="6" y="37"/>
                    </a:lnTo>
                    <a:lnTo>
                      <a:pt x="9" y="34"/>
                    </a:lnTo>
                    <a:lnTo>
                      <a:pt x="12" y="34"/>
                    </a:lnTo>
                    <a:lnTo>
                      <a:pt x="15" y="34"/>
                    </a:lnTo>
                    <a:lnTo>
                      <a:pt x="18" y="34"/>
                    </a:lnTo>
                    <a:lnTo>
                      <a:pt x="22" y="31"/>
                    </a:lnTo>
                    <a:lnTo>
                      <a:pt x="22" y="25"/>
                    </a:lnTo>
                    <a:lnTo>
                      <a:pt x="22" y="15"/>
                    </a:lnTo>
                    <a:lnTo>
                      <a:pt x="22" y="6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19" name="Freeform 380"/>
              <p:cNvSpPr>
                <a:spLocks/>
              </p:cNvSpPr>
              <p:nvPr/>
            </p:nvSpPr>
            <p:spPr bwMode="auto">
              <a:xfrm>
                <a:off x="4905" y="2405"/>
                <a:ext cx="25" cy="43"/>
              </a:xfrm>
              <a:custGeom>
                <a:avLst/>
                <a:gdLst>
                  <a:gd name="T0" fmla="*/ 25 w 25"/>
                  <a:gd name="T1" fmla="*/ 0 h 43"/>
                  <a:gd name="T2" fmla="*/ 21 w 25"/>
                  <a:gd name="T3" fmla="*/ 0 h 43"/>
                  <a:gd name="T4" fmla="*/ 18 w 25"/>
                  <a:gd name="T5" fmla="*/ 3 h 43"/>
                  <a:gd name="T6" fmla="*/ 15 w 25"/>
                  <a:gd name="T7" fmla="*/ 3 h 43"/>
                  <a:gd name="T8" fmla="*/ 12 w 25"/>
                  <a:gd name="T9" fmla="*/ 3 h 43"/>
                  <a:gd name="T10" fmla="*/ 9 w 25"/>
                  <a:gd name="T11" fmla="*/ 6 h 43"/>
                  <a:gd name="T12" fmla="*/ 6 w 25"/>
                  <a:gd name="T13" fmla="*/ 9 h 43"/>
                  <a:gd name="T14" fmla="*/ 3 w 25"/>
                  <a:gd name="T15" fmla="*/ 9 h 43"/>
                  <a:gd name="T16" fmla="*/ 0 w 25"/>
                  <a:gd name="T17" fmla="*/ 9 h 43"/>
                  <a:gd name="T18" fmla="*/ 0 w 25"/>
                  <a:gd name="T19" fmla="*/ 19 h 43"/>
                  <a:gd name="T20" fmla="*/ 0 w 25"/>
                  <a:gd name="T21" fmla="*/ 28 h 43"/>
                  <a:gd name="T22" fmla="*/ 0 w 25"/>
                  <a:gd name="T23" fmla="*/ 34 h 43"/>
                  <a:gd name="T24" fmla="*/ 0 w 25"/>
                  <a:gd name="T25" fmla="*/ 43 h 43"/>
                  <a:gd name="T26" fmla="*/ 6 w 25"/>
                  <a:gd name="T27" fmla="*/ 43 h 43"/>
                  <a:gd name="T28" fmla="*/ 6 w 25"/>
                  <a:gd name="T29" fmla="*/ 40 h 43"/>
                  <a:gd name="T30" fmla="*/ 9 w 25"/>
                  <a:gd name="T31" fmla="*/ 40 h 43"/>
                  <a:gd name="T32" fmla="*/ 12 w 25"/>
                  <a:gd name="T33" fmla="*/ 37 h 43"/>
                  <a:gd name="T34" fmla="*/ 15 w 25"/>
                  <a:gd name="T35" fmla="*/ 37 h 43"/>
                  <a:gd name="T36" fmla="*/ 18 w 25"/>
                  <a:gd name="T37" fmla="*/ 37 h 43"/>
                  <a:gd name="T38" fmla="*/ 21 w 25"/>
                  <a:gd name="T39" fmla="*/ 34 h 43"/>
                  <a:gd name="T40" fmla="*/ 25 w 25"/>
                  <a:gd name="T41" fmla="*/ 34 h 43"/>
                  <a:gd name="T42" fmla="*/ 25 w 25"/>
                  <a:gd name="T43" fmla="*/ 25 h 43"/>
                  <a:gd name="T44" fmla="*/ 25 w 25"/>
                  <a:gd name="T45" fmla="*/ 16 h 43"/>
                  <a:gd name="T46" fmla="*/ 25 w 25"/>
                  <a:gd name="T47" fmla="*/ 9 h 43"/>
                  <a:gd name="T48" fmla="*/ 25 w 25"/>
                  <a:gd name="T49" fmla="*/ 0 h 43"/>
                  <a:gd name="T50" fmla="*/ 25 w 25"/>
                  <a:gd name="T51" fmla="*/ 0 h 4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5"/>
                  <a:gd name="T79" fmla="*/ 0 h 43"/>
                  <a:gd name="T80" fmla="*/ 25 w 25"/>
                  <a:gd name="T81" fmla="*/ 43 h 4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5" h="43">
                    <a:moveTo>
                      <a:pt x="25" y="0"/>
                    </a:moveTo>
                    <a:lnTo>
                      <a:pt x="21" y="0"/>
                    </a:lnTo>
                    <a:lnTo>
                      <a:pt x="18" y="3"/>
                    </a:lnTo>
                    <a:lnTo>
                      <a:pt x="15" y="3"/>
                    </a:lnTo>
                    <a:lnTo>
                      <a:pt x="12" y="3"/>
                    </a:lnTo>
                    <a:lnTo>
                      <a:pt x="9" y="6"/>
                    </a:lnTo>
                    <a:lnTo>
                      <a:pt x="6" y="9"/>
                    </a:lnTo>
                    <a:lnTo>
                      <a:pt x="3" y="9"/>
                    </a:lnTo>
                    <a:lnTo>
                      <a:pt x="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6" y="43"/>
                    </a:lnTo>
                    <a:lnTo>
                      <a:pt x="6" y="40"/>
                    </a:lnTo>
                    <a:lnTo>
                      <a:pt x="9" y="40"/>
                    </a:lnTo>
                    <a:lnTo>
                      <a:pt x="12" y="37"/>
                    </a:lnTo>
                    <a:lnTo>
                      <a:pt x="15" y="37"/>
                    </a:lnTo>
                    <a:lnTo>
                      <a:pt x="18" y="37"/>
                    </a:lnTo>
                    <a:lnTo>
                      <a:pt x="21" y="34"/>
                    </a:lnTo>
                    <a:lnTo>
                      <a:pt x="25" y="34"/>
                    </a:lnTo>
                    <a:lnTo>
                      <a:pt x="25" y="25"/>
                    </a:lnTo>
                    <a:lnTo>
                      <a:pt x="25" y="16"/>
                    </a:lnTo>
                    <a:lnTo>
                      <a:pt x="25" y="9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20" name="Freeform 381"/>
              <p:cNvSpPr>
                <a:spLocks/>
              </p:cNvSpPr>
              <p:nvPr/>
            </p:nvSpPr>
            <p:spPr bwMode="auto">
              <a:xfrm>
                <a:off x="4945" y="2387"/>
                <a:ext cx="25" cy="46"/>
              </a:xfrm>
              <a:custGeom>
                <a:avLst/>
                <a:gdLst>
                  <a:gd name="T0" fmla="*/ 25 w 25"/>
                  <a:gd name="T1" fmla="*/ 37 h 46"/>
                  <a:gd name="T2" fmla="*/ 25 w 25"/>
                  <a:gd name="T3" fmla="*/ 27 h 46"/>
                  <a:gd name="T4" fmla="*/ 25 w 25"/>
                  <a:gd name="T5" fmla="*/ 18 h 46"/>
                  <a:gd name="T6" fmla="*/ 25 w 25"/>
                  <a:gd name="T7" fmla="*/ 9 h 46"/>
                  <a:gd name="T8" fmla="*/ 25 w 25"/>
                  <a:gd name="T9" fmla="*/ 0 h 46"/>
                  <a:gd name="T10" fmla="*/ 22 w 25"/>
                  <a:gd name="T11" fmla="*/ 3 h 46"/>
                  <a:gd name="T12" fmla="*/ 18 w 25"/>
                  <a:gd name="T13" fmla="*/ 3 h 46"/>
                  <a:gd name="T14" fmla="*/ 15 w 25"/>
                  <a:gd name="T15" fmla="*/ 3 h 46"/>
                  <a:gd name="T16" fmla="*/ 12 w 25"/>
                  <a:gd name="T17" fmla="*/ 6 h 46"/>
                  <a:gd name="T18" fmla="*/ 9 w 25"/>
                  <a:gd name="T19" fmla="*/ 6 h 46"/>
                  <a:gd name="T20" fmla="*/ 6 w 25"/>
                  <a:gd name="T21" fmla="*/ 9 h 46"/>
                  <a:gd name="T22" fmla="*/ 3 w 25"/>
                  <a:gd name="T23" fmla="*/ 9 h 46"/>
                  <a:gd name="T24" fmla="*/ 0 w 25"/>
                  <a:gd name="T25" fmla="*/ 9 h 46"/>
                  <a:gd name="T26" fmla="*/ 0 w 25"/>
                  <a:gd name="T27" fmla="*/ 18 h 46"/>
                  <a:gd name="T28" fmla="*/ 0 w 25"/>
                  <a:gd name="T29" fmla="*/ 27 h 46"/>
                  <a:gd name="T30" fmla="*/ 0 w 25"/>
                  <a:gd name="T31" fmla="*/ 37 h 46"/>
                  <a:gd name="T32" fmla="*/ 0 w 25"/>
                  <a:gd name="T33" fmla="*/ 46 h 46"/>
                  <a:gd name="T34" fmla="*/ 3 w 25"/>
                  <a:gd name="T35" fmla="*/ 46 h 46"/>
                  <a:gd name="T36" fmla="*/ 6 w 25"/>
                  <a:gd name="T37" fmla="*/ 43 h 46"/>
                  <a:gd name="T38" fmla="*/ 9 w 25"/>
                  <a:gd name="T39" fmla="*/ 43 h 46"/>
                  <a:gd name="T40" fmla="*/ 12 w 25"/>
                  <a:gd name="T41" fmla="*/ 40 h 46"/>
                  <a:gd name="T42" fmla="*/ 15 w 25"/>
                  <a:gd name="T43" fmla="*/ 40 h 46"/>
                  <a:gd name="T44" fmla="*/ 18 w 25"/>
                  <a:gd name="T45" fmla="*/ 40 h 46"/>
                  <a:gd name="T46" fmla="*/ 22 w 25"/>
                  <a:gd name="T47" fmla="*/ 37 h 46"/>
                  <a:gd name="T48" fmla="*/ 25 w 25"/>
                  <a:gd name="T49" fmla="*/ 37 h 46"/>
                  <a:gd name="T50" fmla="*/ 25 w 25"/>
                  <a:gd name="T51" fmla="*/ 37 h 4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5"/>
                  <a:gd name="T79" fmla="*/ 0 h 46"/>
                  <a:gd name="T80" fmla="*/ 25 w 25"/>
                  <a:gd name="T81" fmla="*/ 46 h 4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5" h="46">
                    <a:moveTo>
                      <a:pt x="25" y="37"/>
                    </a:moveTo>
                    <a:lnTo>
                      <a:pt x="25" y="27"/>
                    </a:lnTo>
                    <a:lnTo>
                      <a:pt x="25" y="18"/>
                    </a:lnTo>
                    <a:lnTo>
                      <a:pt x="25" y="9"/>
                    </a:lnTo>
                    <a:lnTo>
                      <a:pt x="25" y="0"/>
                    </a:lnTo>
                    <a:lnTo>
                      <a:pt x="22" y="3"/>
                    </a:lnTo>
                    <a:lnTo>
                      <a:pt x="18" y="3"/>
                    </a:lnTo>
                    <a:lnTo>
                      <a:pt x="15" y="3"/>
                    </a:lnTo>
                    <a:lnTo>
                      <a:pt x="12" y="6"/>
                    </a:lnTo>
                    <a:lnTo>
                      <a:pt x="9" y="6"/>
                    </a:lnTo>
                    <a:lnTo>
                      <a:pt x="6" y="9"/>
                    </a:lnTo>
                    <a:lnTo>
                      <a:pt x="3" y="9"/>
                    </a:lnTo>
                    <a:lnTo>
                      <a:pt x="0" y="9"/>
                    </a:lnTo>
                    <a:lnTo>
                      <a:pt x="0" y="18"/>
                    </a:lnTo>
                    <a:lnTo>
                      <a:pt x="0" y="27"/>
                    </a:lnTo>
                    <a:lnTo>
                      <a:pt x="0" y="37"/>
                    </a:lnTo>
                    <a:lnTo>
                      <a:pt x="0" y="46"/>
                    </a:lnTo>
                    <a:lnTo>
                      <a:pt x="3" y="46"/>
                    </a:lnTo>
                    <a:lnTo>
                      <a:pt x="6" y="43"/>
                    </a:lnTo>
                    <a:lnTo>
                      <a:pt x="9" y="43"/>
                    </a:lnTo>
                    <a:lnTo>
                      <a:pt x="12" y="40"/>
                    </a:lnTo>
                    <a:lnTo>
                      <a:pt x="15" y="40"/>
                    </a:lnTo>
                    <a:lnTo>
                      <a:pt x="18" y="40"/>
                    </a:lnTo>
                    <a:lnTo>
                      <a:pt x="22" y="37"/>
                    </a:lnTo>
                    <a:lnTo>
                      <a:pt x="25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21" name="Freeform 382"/>
              <p:cNvSpPr>
                <a:spLocks/>
              </p:cNvSpPr>
              <p:nvPr/>
            </p:nvSpPr>
            <p:spPr bwMode="auto">
              <a:xfrm>
                <a:off x="4948" y="2461"/>
                <a:ext cx="25" cy="40"/>
              </a:xfrm>
              <a:custGeom>
                <a:avLst/>
                <a:gdLst>
                  <a:gd name="T0" fmla="*/ 0 w 25"/>
                  <a:gd name="T1" fmla="*/ 40 h 40"/>
                  <a:gd name="T2" fmla="*/ 3 w 25"/>
                  <a:gd name="T3" fmla="*/ 40 h 40"/>
                  <a:gd name="T4" fmla="*/ 6 w 25"/>
                  <a:gd name="T5" fmla="*/ 37 h 40"/>
                  <a:gd name="T6" fmla="*/ 9 w 25"/>
                  <a:gd name="T7" fmla="*/ 37 h 40"/>
                  <a:gd name="T8" fmla="*/ 12 w 25"/>
                  <a:gd name="T9" fmla="*/ 37 h 40"/>
                  <a:gd name="T10" fmla="*/ 15 w 25"/>
                  <a:gd name="T11" fmla="*/ 37 h 40"/>
                  <a:gd name="T12" fmla="*/ 19 w 25"/>
                  <a:gd name="T13" fmla="*/ 34 h 40"/>
                  <a:gd name="T14" fmla="*/ 22 w 25"/>
                  <a:gd name="T15" fmla="*/ 34 h 40"/>
                  <a:gd name="T16" fmla="*/ 25 w 25"/>
                  <a:gd name="T17" fmla="*/ 34 h 40"/>
                  <a:gd name="T18" fmla="*/ 25 w 25"/>
                  <a:gd name="T19" fmla="*/ 24 h 40"/>
                  <a:gd name="T20" fmla="*/ 25 w 25"/>
                  <a:gd name="T21" fmla="*/ 15 h 40"/>
                  <a:gd name="T22" fmla="*/ 25 w 25"/>
                  <a:gd name="T23" fmla="*/ 6 h 40"/>
                  <a:gd name="T24" fmla="*/ 22 w 25"/>
                  <a:gd name="T25" fmla="*/ 0 h 40"/>
                  <a:gd name="T26" fmla="*/ 19 w 25"/>
                  <a:gd name="T27" fmla="*/ 0 h 40"/>
                  <a:gd name="T28" fmla="*/ 15 w 25"/>
                  <a:gd name="T29" fmla="*/ 0 h 40"/>
                  <a:gd name="T30" fmla="*/ 15 w 25"/>
                  <a:gd name="T31" fmla="*/ 0 h 40"/>
                  <a:gd name="T32" fmla="*/ 12 w 25"/>
                  <a:gd name="T33" fmla="*/ 3 h 40"/>
                  <a:gd name="T34" fmla="*/ 9 w 25"/>
                  <a:gd name="T35" fmla="*/ 3 h 40"/>
                  <a:gd name="T36" fmla="*/ 6 w 25"/>
                  <a:gd name="T37" fmla="*/ 3 h 40"/>
                  <a:gd name="T38" fmla="*/ 3 w 25"/>
                  <a:gd name="T39" fmla="*/ 6 h 40"/>
                  <a:gd name="T40" fmla="*/ 0 w 25"/>
                  <a:gd name="T41" fmla="*/ 6 h 40"/>
                  <a:gd name="T42" fmla="*/ 0 w 25"/>
                  <a:gd name="T43" fmla="*/ 15 h 40"/>
                  <a:gd name="T44" fmla="*/ 0 w 25"/>
                  <a:gd name="T45" fmla="*/ 21 h 40"/>
                  <a:gd name="T46" fmla="*/ 0 w 25"/>
                  <a:gd name="T47" fmla="*/ 31 h 40"/>
                  <a:gd name="T48" fmla="*/ 0 w 25"/>
                  <a:gd name="T49" fmla="*/ 40 h 40"/>
                  <a:gd name="T50" fmla="*/ 0 w 25"/>
                  <a:gd name="T51" fmla="*/ 40 h 4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5"/>
                  <a:gd name="T79" fmla="*/ 0 h 40"/>
                  <a:gd name="T80" fmla="*/ 25 w 25"/>
                  <a:gd name="T81" fmla="*/ 40 h 4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5" h="40">
                    <a:moveTo>
                      <a:pt x="0" y="40"/>
                    </a:moveTo>
                    <a:lnTo>
                      <a:pt x="3" y="40"/>
                    </a:lnTo>
                    <a:lnTo>
                      <a:pt x="6" y="37"/>
                    </a:lnTo>
                    <a:lnTo>
                      <a:pt x="9" y="37"/>
                    </a:lnTo>
                    <a:lnTo>
                      <a:pt x="12" y="37"/>
                    </a:lnTo>
                    <a:lnTo>
                      <a:pt x="15" y="37"/>
                    </a:lnTo>
                    <a:lnTo>
                      <a:pt x="19" y="34"/>
                    </a:lnTo>
                    <a:lnTo>
                      <a:pt x="22" y="34"/>
                    </a:lnTo>
                    <a:lnTo>
                      <a:pt x="25" y="34"/>
                    </a:lnTo>
                    <a:lnTo>
                      <a:pt x="25" y="24"/>
                    </a:lnTo>
                    <a:lnTo>
                      <a:pt x="25" y="15"/>
                    </a:lnTo>
                    <a:lnTo>
                      <a:pt x="25" y="6"/>
                    </a:lnTo>
                    <a:lnTo>
                      <a:pt x="22" y="0"/>
                    </a:lnTo>
                    <a:lnTo>
                      <a:pt x="19" y="0"/>
                    </a:lnTo>
                    <a:lnTo>
                      <a:pt x="15" y="0"/>
                    </a:lnTo>
                    <a:lnTo>
                      <a:pt x="12" y="3"/>
                    </a:lnTo>
                    <a:lnTo>
                      <a:pt x="9" y="3"/>
                    </a:lnTo>
                    <a:lnTo>
                      <a:pt x="6" y="3"/>
                    </a:lnTo>
                    <a:lnTo>
                      <a:pt x="3" y="6"/>
                    </a:lnTo>
                    <a:lnTo>
                      <a:pt x="0" y="6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31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22" name="Freeform 383"/>
              <p:cNvSpPr>
                <a:spLocks/>
              </p:cNvSpPr>
              <p:nvPr/>
            </p:nvSpPr>
            <p:spPr bwMode="auto">
              <a:xfrm>
                <a:off x="4945" y="2597"/>
                <a:ext cx="25" cy="31"/>
              </a:xfrm>
              <a:custGeom>
                <a:avLst/>
                <a:gdLst>
                  <a:gd name="T0" fmla="*/ 25 w 25"/>
                  <a:gd name="T1" fmla="*/ 0 h 31"/>
                  <a:gd name="T2" fmla="*/ 22 w 25"/>
                  <a:gd name="T3" fmla="*/ 0 h 31"/>
                  <a:gd name="T4" fmla="*/ 18 w 25"/>
                  <a:gd name="T5" fmla="*/ 0 h 31"/>
                  <a:gd name="T6" fmla="*/ 15 w 25"/>
                  <a:gd name="T7" fmla="*/ 0 h 31"/>
                  <a:gd name="T8" fmla="*/ 12 w 25"/>
                  <a:gd name="T9" fmla="*/ 0 h 31"/>
                  <a:gd name="T10" fmla="*/ 9 w 25"/>
                  <a:gd name="T11" fmla="*/ 0 h 31"/>
                  <a:gd name="T12" fmla="*/ 6 w 25"/>
                  <a:gd name="T13" fmla="*/ 0 h 31"/>
                  <a:gd name="T14" fmla="*/ 3 w 25"/>
                  <a:gd name="T15" fmla="*/ 0 h 31"/>
                  <a:gd name="T16" fmla="*/ 0 w 25"/>
                  <a:gd name="T17" fmla="*/ 0 h 31"/>
                  <a:gd name="T18" fmla="*/ 0 w 25"/>
                  <a:gd name="T19" fmla="*/ 9 h 31"/>
                  <a:gd name="T20" fmla="*/ 0 w 25"/>
                  <a:gd name="T21" fmla="*/ 15 h 31"/>
                  <a:gd name="T22" fmla="*/ 0 w 25"/>
                  <a:gd name="T23" fmla="*/ 24 h 31"/>
                  <a:gd name="T24" fmla="*/ 0 w 25"/>
                  <a:gd name="T25" fmla="*/ 31 h 31"/>
                  <a:gd name="T26" fmla="*/ 3 w 25"/>
                  <a:gd name="T27" fmla="*/ 31 h 31"/>
                  <a:gd name="T28" fmla="*/ 6 w 25"/>
                  <a:gd name="T29" fmla="*/ 31 h 31"/>
                  <a:gd name="T30" fmla="*/ 9 w 25"/>
                  <a:gd name="T31" fmla="*/ 31 h 31"/>
                  <a:gd name="T32" fmla="*/ 12 w 25"/>
                  <a:gd name="T33" fmla="*/ 31 h 31"/>
                  <a:gd name="T34" fmla="*/ 15 w 25"/>
                  <a:gd name="T35" fmla="*/ 31 h 31"/>
                  <a:gd name="T36" fmla="*/ 18 w 25"/>
                  <a:gd name="T37" fmla="*/ 31 h 31"/>
                  <a:gd name="T38" fmla="*/ 22 w 25"/>
                  <a:gd name="T39" fmla="*/ 31 h 31"/>
                  <a:gd name="T40" fmla="*/ 25 w 25"/>
                  <a:gd name="T41" fmla="*/ 31 h 31"/>
                  <a:gd name="T42" fmla="*/ 25 w 25"/>
                  <a:gd name="T43" fmla="*/ 21 h 31"/>
                  <a:gd name="T44" fmla="*/ 25 w 25"/>
                  <a:gd name="T45" fmla="*/ 15 h 31"/>
                  <a:gd name="T46" fmla="*/ 25 w 25"/>
                  <a:gd name="T47" fmla="*/ 6 h 31"/>
                  <a:gd name="T48" fmla="*/ 25 w 25"/>
                  <a:gd name="T49" fmla="*/ 0 h 31"/>
                  <a:gd name="T50" fmla="*/ 25 w 25"/>
                  <a:gd name="T51" fmla="*/ 0 h 3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5"/>
                  <a:gd name="T79" fmla="*/ 0 h 31"/>
                  <a:gd name="T80" fmla="*/ 25 w 25"/>
                  <a:gd name="T81" fmla="*/ 31 h 3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5" h="31">
                    <a:moveTo>
                      <a:pt x="25" y="0"/>
                    </a:moveTo>
                    <a:lnTo>
                      <a:pt x="22" y="0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1"/>
                    </a:lnTo>
                    <a:lnTo>
                      <a:pt x="3" y="31"/>
                    </a:lnTo>
                    <a:lnTo>
                      <a:pt x="6" y="31"/>
                    </a:lnTo>
                    <a:lnTo>
                      <a:pt x="9" y="31"/>
                    </a:lnTo>
                    <a:lnTo>
                      <a:pt x="12" y="31"/>
                    </a:lnTo>
                    <a:lnTo>
                      <a:pt x="15" y="31"/>
                    </a:lnTo>
                    <a:lnTo>
                      <a:pt x="18" y="31"/>
                    </a:lnTo>
                    <a:lnTo>
                      <a:pt x="22" y="31"/>
                    </a:lnTo>
                    <a:lnTo>
                      <a:pt x="25" y="31"/>
                    </a:lnTo>
                    <a:lnTo>
                      <a:pt x="25" y="21"/>
                    </a:lnTo>
                    <a:lnTo>
                      <a:pt x="25" y="15"/>
                    </a:lnTo>
                    <a:lnTo>
                      <a:pt x="25" y="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23" name="Freeform 384"/>
              <p:cNvSpPr>
                <a:spLocks/>
              </p:cNvSpPr>
              <p:nvPr/>
            </p:nvSpPr>
            <p:spPr bwMode="auto">
              <a:xfrm>
                <a:off x="4948" y="2529"/>
                <a:ext cx="25" cy="37"/>
              </a:xfrm>
              <a:custGeom>
                <a:avLst/>
                <a:gdLst>
                  <a:gd name="T0" fmla="*/ 0 w 25"/>
                  <a:gd name="T1" fmla="*/ 37 h 37"/>
                  <a:gd name="T2" fmla="*/ 3 w 25"/>
                  <a:gd name="T3" fmla="*/ 37 h 37"/>
                  <a:gd name="T4" fmla="*/ 6 w 25"/>
                  <a:gd name="T5" fmla="*/ 37 h 37"/>
                  <a:gd name="T6" fmla="*/ 9 w 25"/>
                  <a:gd name="T7" fmla="*/ 37 h 37"/>
                  <a:gd name="T8" fmla="*/ 12 w 25"/>
                  <a:gd name="T9" fmla="*/ 34 h 37"/>
                  <a:gd name="T10" fmla="*/ 15 w 25"/>
                  <a:gd name="T11" fmla="*/ 34 h 37"/>
                  <a:gd name="T12" fmla="*/ 19 w 25"/>
                  <a:gd name="T13" fmla="*/ 34 h 37"/>
                  <a:gd name="T14" fmla="*/ 22 w 25"/>
                  <a:gd name="T15" fmla="*/ 34 h 37"/>
                  <a:gd name="T16" fmla="*/ 25 w 25"/>
                  <a:gd name="T17" fmla="*/ 34 h 37"/>
                  <a:gd name="T18" fmla="*/ 25 w 25"/>
                  <a:gd name="T19" fmla="*/ 24 h 37"/>
                  <a:gd name="T20" fmla="*/ 25 w 25"/>
                  <a:gd name="T21" fmla="*/ 15 h 37"/>
                  <a:gd name="T22" fmla="*/ 25 w 25"/>
                  <a:gd name="T23" fmla="*/ 6 h 37"/>
                  <a:gd name="T24" fmla="*/ 25 w 25"/>
                  <a:gd name="T25" fmla="*/ 0 h 37"/>
                  <a:gd name="T26" fmla="*/ 22 w 25"/>
                  <a:gd name="T27" fmla="*/ 0 h 37"/>
                  <a:gd name="T28" fmla="*/ 19 w 25"/>
                  <a:gd name="T29" fmla="*/ 0 h 37"/>
                  <a:gd name="T30" fmla="*/ 15 w 25"/>
                  <a:gd name="T31" fmla="*/ 3 h 37"/>
                  <a:gd name="T32" fmla="*/ 12 w 25"/>
                  <a:gd name="T33" fmla="*/ 3 h 37"/>
                  <a:gd name="T34" fmla="*/ 9 w 25"/>
                  <a:gd name="T35" fmla="*/ 3 h 37"/>
                  <a:gd name="T36" fmla="*/ 6 w 25"/>
                  <a:gd name="T37" fmla="*/ 3 h 37"/>
                  <a:gd name="T38" fmla="*/ 3 w 25"/>
                  <a:gd name="T39" fmla="*/ 3 h 37"/>
                  <a:gd name="T40" fmla="*/ 0 w 25"/>
                  <a:gd name="T41" fmla="*/ 6 h 37"/>
                  <a:gd name="T42" fmla="*/ 0 w 25"/>
                  <a:gd name="T43" fmla="*/ 12 h 37"/>
                  <a:gd name="T44" fmla="*/ 0 w 25"/>
                  <a:gd name="T45" fmla="*/ 21 h 37"/>
                  <a:gd name="T46" fmla="*/ 0 w 25"/>
                  <a:gd name="T47" fmla="*/ 27 h 37"/>
                  <a:gd name="T48" fmla="*/ 0 w 25"/>
                  <a:gd name="T49" fmla="*/ 37 h 37"/>
                  <a:gd name="T50" fmla="*/ 0 w 25"/>
                  <a:gd name="T51" fmla="*/ 37 h 3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5"/>
                  <a:gd name="T79" fmla="*/ 0 h 37"/>
                  <a:gd name="T80" fmla="*/ 25 w 25"/>
                  <a:gd name="T81" fmla="*/ 37 h 3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5" h="37">
                    <a:moveTo>
                      <a:pt x="0" y="37"/>
                    </a:moveTo>
                    <a:lnTo>
                      <a:pt x="3" y="37"/>
                    </a:lnTo>
                    <a:lnTo>
                      <a:pt x="6" y="37"/>
                    </a:lnTo>
                    <a:lnTo>
                      <a:pt x="9" y="37"/>
                    </a:lnTo>
                    <a:lnTo>
                      <a:pt x="12" y="34"/>
                    </a:lnTo>
                    <a:lnTo>
                      <a:pt x="15" y="34"/>
                    </a:lnTo>
                    <a:lnTo>
                      <a:pt x="19" y="34"/>
                    </a:lnTo>
                    <a:lnTo>
                      <a:pt x="22" y="34"/>
                    </a:lnTo>
                    <a:lnTo>
                      <a:pt x="25" y="34"/>
                    </a:lnTo>
                    <a:lnTo>
                      <a:pt x="25" y="24"/>
                    </a:lnTo>
                    <a:lnTo>
                      <a:pt x="25" y="15"/>
                    </a:lnTo>
                    <a:lnTo>
                      <a:pt x="25" y="6"/>
                    </a:lnTo>
                    <a:lnTo>
                      <a:pt x="25" y="0"/>
                    </a:lnTo>
                    <a:lnTo>
                      <a:pt x="22" y="0"/>
                    </a:lnTo>
                    <a:lnTo>
                      <a:pt x="19" y="0"/>
                    </a:lnTo>
                    <a:lnTo>
                      <a:pt x="15" y="3"/>
                    </a:lnTo>
                    <a:lnTo>
                      <a:pt x="12" y="3"/>
                    </a:lnTo>
                    <a:lnTo>
                      <a:pt x="9" y="3"/>
                    </a:lnTo>
                    <a:lnTo>
                      <a:pt x="6" y="3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24" name="Rectangle 385"/>
              <p:cNvSpPr>
                <a:spLocks noChangeArrowheads="1"/>
              </p:cNvSpPr>
              <p:nvPr/>
            </p:nvSpPr>
            <p:spPr bwMode="auto">
              <a:xfrm>
                <a:off x="4872" y="2687"/>
                <a:ext cx="678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mic Sans MS" pitchFamily="66" charset="0"/>
                  </a:rPr>
                  <a:t>FPGA company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25" name="Line 388"/>
              <p:cNvSpPr>
                <a:spLocks noChangeShapeType="1"/>
              </p:cNvSpPr>
              <p:nvPr/>
            </p:nvSpPr>
            <p:spPr bwMode="auto">
              <a:xfrm>
                <a:off x="4926" y="2161"/>
                <a:ext cx="0" cy="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26" name="Freeform 389"/>
              <p:cNvSpPr>
                <a:spLocks/>
              </p:cNvSpPr>
              <p:nvPr/>
            </p:nvSpPr>
            <p:spPr bwMode="auto">
              <a:xfrm>
                <a:off x="3468" y="1926"/>
                <a:ext cx="1106" cy="736"/>
              </a:xfrm>
              <a:custGeom>
                <a:avLst/>
                <a:gdLst>
                  <a:gd name="T0" fmla="*/ 1106 w 358"/>
                  <a:gd name="T1" fmla="*/ 0 h 238"/>
                  <a:gd name="T2" fmla="*/ 0 w 358"/>
                  <a:gd name="T3" fmla="*/ 736 h 238"/>
                  <a:gd name="T4" fmla="*/ 0 60000 65536"/>
                  <a:gd name="T5" fmla="*/ 0 60000 65536"/>
                  <a:gd name="T6" fmla="*/ 0 w 358"/>
                  <a:gd name="T7" fmla="*/ 0 h 238"/>
                  <a:gd name="T8" fmla="*/ 358 w 358"/>
                  <a:gd name="T9" fmla="*/ 238 h 23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8" h="238">
                    <a:moveTo>
                      <a:pt x="358" y="0"/>
                    </a:moveTo>
                    <a:cubicBezTo>
                      <a:pt x="252" y="218"/>
                      <a:pt x="0" y="238"/>
                      <a:pt x="0" y="238"/>
                    </a:cubicBezTo>
                  </a:path>
                </a:pathLst>
              </a:cu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27" name="Freeform 390"/>
              <p:cNvSpPr>
                <a:spLocks/>
              </p:cNvSpPr>
              <p:nvPr/>
            </p:nvSpPr>
            <p:spPr bwMode="auto">
              <a:xfrm>
                <a:off x="3388" y="2634"/>
                <a:ext cx="102" cy="52"/>
              </a:xfrm>
              <a:custGeom>
                <a:avLst/>
                <a:gdLst>
                  <a:gd name="T0" fmla="*/ 96 w 102"/>
                  <a:gd name="T1" fmla="*/ 0 h 52"/>
                  <a:gd name="T2" fmla="*/ 0 w 102"/>
                  <a:gd name="T3" fmla="*/ 34 h 52"/>
                  <a:gd name="T4" fmla="*/ 102 w 102"/>
                  <a:gd name="T5" fmla="*/ 52 h 52"/>
                  <a:gd name="T6" fmla="*/ 96 w 10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2"/>
                  <a:gd name="T13" fmla="*/ 0 h 52"/>
                  <a:gd name="T14" fmla="*/ 102 w 10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2" h="52">
                    <a:moveTo>
                      <a:pt x="96" y="0"/>
                    </a:moveTo>
                    <a:lnTo>
                      <a:pt x="0" y="34"/>
                    </a:lnTo>
                    <a:lnTo>
                      <a:pt x="102" y="52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28" name="Freeform 391"/>
              <p:cNvSpPr>
                <a:spLocks/>
              </p:cNvSpPr>
              <p:nvPr/>
            </p:nvSpPr>
            <p:spPr bwMode="auto">
              <a:xfrm>
                <a:off x="3011" y="1920"/>
                <a:ext cx="1403" cy="649"/>
              </a:xfrm>
              <a:custGeom>
                <a:avLst/>
                <a:gdLst>
                  <a:gd name="T0" fmla="*/ 1403 w 454"/>
                  <a:gd name="T1" fmla="*/ 0 h 210"/>
                  <a:gd name="T2" fmla="*/ 0 w 454"/>
                  <a:gd name="T3" fmla="*/ 649 h 210"/>
                  <a:gd name="T4" fmla="*/ 0 60000 65536"/>
                  <a:gd name="T5" fmla="*/ 0 60000 65536"/>
                  <a:gd name="T6" fmla="*/ 0 w 454"/>
                  <a:gd name="T7" fmla="*/ 0 h 210"/>
                  <a:gd name="T8" fmla="*/ 454 w 454"/>
                  <a:gd name="T9" fmla="*/ 210 h 21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54" h="210">
                    <a:moveTo>
                      <a:pt x="454" y="0"/>
                    </a:moveTo>
                    <a:cubicBezTo>
                      <a:pt x="320" y="192"/>
                      <a:pt x="0" y="210"/>
                      <a:pt x="0" y="210"/>
                    </a:cubicBezTo>
                  </a:path>
                </a:pathLst>
              </a:cu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29" name="Freeform 392"/>
              <p:cNvSpPr>
                <a:spLocks/>
              </p:cNvSpPr>
              <p:nvPr/>
            </p:nvSpPr>
            <p:spPr bwMode="auto">
              <a:xfrm>
                <a:off x="2928" y="2541"/>
                <a:ext cx="102" cy="53"/>
              </a:xfrm>
              <a:custGeom>
                <a:avLst/>
                <a:gdLst>
                  <a:gd name="T0" fmla="*/ 98 w 102"/>
                  <a:gd name="T1" fmla="*/ 0 h 53"/>
                  <a:gd name="T2" fmla="*/ 0 w 102"/>
                  <a:gd name="T3" fmla="*/ 34 h 53"/>
                  <a:gd name="T4" fmla="*/ 102 w 102"/>
                  <a:gd name="T5" fmla="*/ 53 h 53"/>
                  <a:gd name="T6" fmla="*/ 98 w 102"/>
                  <a:gd name="T7" fmla="*/ 0 h 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2"/>
                  <a:gd name="T13" fmla="*/ 0 h 53"/>
                  <a:gd name="T14" fmla="*/ 102 w 102"/>
                  <a:gd name="T15" fmla="*/ 53 h 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2" h="53">
                    <a:moveTo>
                      <a:pt x="98" y="0"/>
                    </a:moveTo>
                    <a:lnTo>
                      <a:pt x="0" y="34"/>
                    </a:lnTo>
                    <a:lnTo>
                      <a:pt x="102" y="53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30" name="Freeform 393"/>
              <p:cNvSpPr>
                <a:spLocks/>
              </p:cNvSpPr>
              <p:nvPr/>
            </p:nvSpPr>
            <p:spPr bwMode="auto">
              <a:xfrm>
                <a:off x="3808" y="2417"/>
                <a:ext cx="9" cy="10"/>
              </a:xfrm>
              <a:custGeom>
                <a:avLst/>
                <a:gdLst>
                  <a:gd name="T0" fmla="*/ 9 w 9"/>
                  <a:gd name="T1" fmla="*/ 4 h 10"/>
                  <a:gd name="T2" fmla="*/ 9 w 9"/>
                  <a:gd name="T3" fmla="*/ 7 h 10"/>
                  <a:gd name="T4" fmla="*/ 9 w 9"/>
                  <a:gd name="T5" fmla="*/ 7 h 10"/>
                  <a:gd name="T6" fmla="*/ 6 w 9"/>
                  <a:gd name="T7" fmla="*/ 10 h 10"/>
                  <a:gd name="T8" fmla="*/ 6 w 9"/>
                  <a:gd name="T9" fmla="*/ 10 h 10"/>
                  <a:gd name="T10" fmla="*/ 3 w 9"/>
                  <a:gd name="T11" fmla="*/ 10 h 10"/>
                  <a:gd name="T12" fmla="*/ 3 w 9"/>
                  <a:gd name="T13" fmla="*/ 7 h 10"/>
                  <a:gd name="T14" fmla="*/ 0 w 9"/>
                  <a:gd name="T15" fmla="*/ 7 h 10"/>
                  <a:gd name="T16" fmla="*/ 0 w 9"/>
                  <a:gd name="T17" fmla="*/ 4 h 10"/>
                  <a:gd name="T18" fmla="*/ 0 w 9"/>
                  <a:gd name="T19" fmla="*/ 4 h 10"/>
                  <a:gd name="T20" fmla="*/ 3 w 9"/>
                  <a:gd name="T21" fmla="*/ 0 h 10"/>
                  <a:gd name="T22" fmla="*/ 3 w 9"/>
                  <a:gd name="T23" fmla="*/ 0 h 10"/>
                  <a:gd name="T24" fmla="*/ 6 w 9"/>
                  <a:gd name="T25" fmla="*/ 0 h 10"/>
                  <a:gd name="T26" fmla="*/ 6 w 9"/>
                  <a:gd name="T27" fmla="*/ 0 h 10"/>
                  <a:gd name="T28" fmla="*/ 9 w 9"/>
                  <a:gd name="T29" fmla="*/ 0 h 10"/>
                  <a:gd name="T30" fmla="*/ 9 w 9"/>
                  <a:gd name="T31" fmla="*/ 4 h 10"/>
                  <a:gd name="T32" fmla="*/ 9 w 9"/>
                  <a:gd name="T33" fmla="*/ 4 h 10"/>
                  <a:gd name="T34" fmla="*/ 9 w 9"/>
                  <a:gd name="T35" fmla="*/ 4 h 1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9"/>
                  <a:gd name="T55" fmla="*/ 0 h 10"/>
                  <a:gd name="T56" fmla="*/ 9 w 9"/>
                  <a:gd name="T57" fmla="*/ 10 h 1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9" h="10">
                    <a:moveTo>
                      <a:pt x="9" y="4"/>
                    </a:moveTo>
                    <a:lnTo>
                      <a:pt x="9" y="7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A3DDF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31" name="Freeform 394"/>
              <p:cNvSpPr>
                <a:spLocks/>
              </p:cNvSpPr>
              <p:nvPr/>
            </p:nvSpPr>
            <p:spPr bwMode="auto">
              <a:xfrm>
                <a:off x="3595" y="2402"/>
                <a:ext cx="37" cy="34"/>
              </a:xfrm>
              <a:custGeom>
                <a:avLst/>
                <a:gdLst>
                  <a:gd name="T0" fmla="*/ 6 w 37"/>
                  <a:gd name="T1" fmla="*/ 34 h 34"/>
                  <a:gd name="T2" fmla="*/ 6 w 37"/>
                  <a:gd name="T3" fmla="*/ 34 h 34"/>
                  <a:gd name="T4" fmla="*/ 6 w 37"/>
                  <a:gd name="T5" fmla="*/ 31 h 34"/>
                  <a:gd name="T6" fmla="*/ 6 w 37"/>
                  <a:gd name="T7" fmla="*/ 28 h 34"/>
                  <a:gd name="T8" fmla="*/ 6 w 37"/>
                  <a:gd name="T9" fmla="*/ 25 h 34"/>
                  <a:gd name="T10" fmla="*/ 6 w 37"/>
                  <a:gd name="T11" fmla="*/ 19 h 34"/>
                  <a:gd name="T12" fmla="*/ 6 w 37"/>
                  <a:gd name="T13" fmla="*/ 15 h 34"/>
                  <a:gd name="T14" fmla="*/ 9 w 37"/>
                  <a:gd name="T15" fmla="*/ 12 h 34"/>
                  <a:gd name="T16" fmla="*/ 12 w 37"/>
                  <a:gd name="T17" fmla="*/ 9 h 34"/>
                  <a:gd name="T18" fmla="*/ 18 w 37"/>
                  <a:gd name="T19" fmla="*/ 9 h 34"/>
                  <a:gd name="T20" fmla="*/ 22 w 37"/>
                  <a:gd name="T21" fmla="*/ 12 h 34"/>
                  <a:gd name="T22" fmla="*/ 25 w 37"/>
                  <a:gd name="T23" fmla="*/ 12 h 34"/>
                  <a:gd name="T24" fmla="*/ 28 w 37"/>
                  <a:gd name="T25" fmla="*/ 19 h 34"/>
                  <a:gd name="T26" fmla="*/ 28 w 37"/>
                  <a:gd name="T27" fmla="*/ 22 h 34"/>
                  <a:gd name="T28" fmla="*/ 28 w 37"/>
                  <a:gd name="T29" fmla="*/ 25 h 34"/>
                  <a:gd name="T30" fmla="*/ 28 w 37"/>
                  <a:gd name="T31" fmla="*/ 28 h 34"/>
                  <a:gd name="T32" fmla="*/ 28 w 37"/>
                  <a:gd name="T33" fmla="*/ 31 h 34"/>
                  <a:gd name="T34" fmla="*/ 28 w 37"/>
                  <a:gd name="T35" fmla="*/ 34 h 34"/>
                  <a:gd name="T36" fmla="*/ 28 w 37"/>
                  <a:gd name="T37" fmla="*/ 34 h 34"/>
                  <a:gd name="T38" fmla="*/ 28 w 37"/>
                  <a:gd name="T39" fmla="*/ 34 h 34"/>
                  <a:gd name="T40" fmla="*/ 31 w 37"/>
                  <a:gd name="T41" fmla="*/ 34 h 34"/>
                  <a:gd name="T42" fmla="*/ 31 w 37"/>
                  <a:gd name="T43" fmla="*/ 34 h 34"/>
                  <a:gd name="T44" fmla="*/ 34 w 37"/>
                  <a:gd name="T45" fmla="*/ 34 h 34"/>
                  <a:gd name="T46" fmla="*/ 34 w 37"/>
                  <a:gd name="T47" fmla="*/ 34 h 34"/>
                  <a:gd name="T48" fmla="*/ 37 w 37"/>
                  <a:gd name="T49" fmla="*/ 31 h 34"/>
                  <a:gd name="T50" fmla="*/ 37 w 37"/>
                  <a:gd name="T51" fmla="*/ 28 h 34"/>
                  <a:gd name="T52" fmla="*/ 37 w 37"/>
                  <a:gd name="T53" fmla="*/ 25 h 34"/>
                  <a:gd name="T54" fmla="*/ 37 w 37"/>
                  <a:gd name="T55" fmla="*/ 19 h 34"/>
                  <a:gd name="T56" fmla="*/ 34 w 37"/>
                  <a:gd name="T57" fmla="*/ 12 h 34"/>
                  <a:gd name="T58" fmla="*/ 31 w 37"/>
                  <a:gd name="T59" fmla="*/ 9 h 34"/>
                  <a:gd name="T60" fmla="*/ 28 w 37"/>
                  <a:gd name="T61" fmla="*/ 3 h 34"/>
                  <a:gd name="T62" fmla="*/ 22 w 37"/>
                  <a:gd name="T63" fmla="*/ 0 h 34"/>
                  <a:gd name="T64" fmla="*/ 15 w 37"/>
                  <a:gd name="T65" fmla="*/ 3 h 34"/>
                  <a:gd name="T66" fmla="*/ 6 w 37"/>
                  <a:gd name="T67" fmla="*/ 6 h 34"/>
                  <a:gd name="T68" fmla="*/ 3 w 37"/>
                  <a:gd name="T69" fmla="*/ 9 h 34"/>
                  <a:gd name="T70" fmla="*/ 0 w 37"/>
                  <a:gd name="T71" fmla="*/ 15 h 34"/>
                  <a:gd name="T72" fmla="*/ 0 w 37"/>
                  <a:gd name="T73" fmla="*/ 22 h 34"/>
                  <a:gd name="T74" fmla="*/ 3 w 37"/>
                  <a:gd name="T75" fmla="*/ 25 h 34"/>
                  <a:gd name="T76" fmla="*/ 3 w 37"/>
                  <a:gd name="T77" fmla="*/ 31 h 34"/>
                  <a:gd name="T78" fmla="*/ 6 w 37"/>
                  <a:gd name="T79" fmla="*/ 34 h 34"/>
                  <a:gd name="T80" fmla="*/ 6 w 37"/>
                  <a:gd name="T81" fmla="*/ 34 h 34"/>
                  <a:gd name="T82" fmla="*/ 6 w 37"/>
                  <a:gd name="T83" fmla="*/ 34 h 3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7"/>
                  <a:gd name="T127" fmla="*/ 0 h 34"/>
                  <a:gd name="T128" fmla="*/ 37 w 37"/>
                  <a:gd name="T129" fmla="*/ 34 h 3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7" h="34">
                    <a:moveTo>
                      <a:pt x="6" y="34"/>
                    </a:moveTo>
                    <a:lnTo>
                      <a:pt x="6" y="34"/>
                    </a:lnTo>
                    <a:lnTo>
                      <a:pt x="6" y="31"/>
                    </a:lnTo>
                    <a:lnTo>
                      <a:pt x="6" y="28"/>
                    </a:lnTo>
                    <a:lnTo>
                      <a:pt x="6" y="25"/>
                    </a:lnTo>
                    <a:lnTo>
                      <a:pt x="6" y="19"/>
                    </a:lnTo>
                    <a:lnTo>
                      <a:pt x="6" y="15"/>
                    </a:lnTo>
                    <a:lnTo>
                      <a:pt x="9" y="12"/>
                    </a:lnTo>
                    <a:lnTo>
                      <a:pt x="12" y="9"/>
                    </a:lnTo>
                    <a:lnTo>
                      <a:pt x="18" y="9"/>
                    </a:lnTo>
                    <a:lnTo>
                      <a:pt x="22" y="12"/>
                    </a:lnTo>
                    <a:lnTo>
                      <a:pt x="25" y="12"/>
                    </a:lnTo>
                    <a:lnTo>
                      <a:pt x="28" y="19"/>
                    </a:lnTo>
                    <a:lnTo>
                      <a:pt x="28" y="22"/>
                    </a:lnTo>
                    <a:lnTo>
                      <a:pt x="28" y="25"/>
                    </a:lnTo>
                    <a:lnTo>
                      <a:pt x="28" y="28"/>
                    </a:lnTo>
                    <a:lnTo>
                      <a:pt x="28" y="31"/>
                    </a:lnTo>
                    <a:lnTo>
                      <a:pt x="28" y="34"/>
                    </a:lnTo>
                    <a:lnTo>
                      <a:pt x="31" y="34"/>
                    </a:lnTo>
                    <a:lnTo>
                      <a:pt x="34" y="34"/>
                    </a:lnTo>
                    <a:lnTo>
                      <a:pt x="37" y="31"/>
                    </a:lnTo>
                    <a:lnTo>
                      <a:pt x="37" y="28"/>
                    </a:lnTo>
                    <a:lnTo>
                      <a:pt x="37" y="25"/>
                    </a:lnTo>
                    <a:lnTo>
                      <a:pt x="37" y="19"/>
                    </a:lnTo>
                    <a:lnTo>
                      <a:pt x="34" y="12"/>
                    </a:lnTo>
                    <a:lnTo>
                      <a:pt x="31" y="9"/>
                    </a:lnTo>
                    <a:lnTo>
                      <a:pt x="28" y="3"/>
                    </a:lnTo>
                    <a:lnTo>
                      <a:pt x="22" y="0"/>
                    </a:lnTo>
                    <a:lnTo>
                      <a:pt x="15" y="3"/>
                    </a:lnTo>
                    <a:lnTo>
                      <a:pt x="6" y="6"/>
                    </a:lnTo>
                    <a:lnTo>
                      <a:pt x="3" y="9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3" y="25"/>
                    </a:lnTo>
                    <a:lnTo>
                      <a:pt x="3" y="31"/>
                    </a:lnTo>
                    <a:lnTo>
                      <a:pt x="6" y="34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32" name="Freeform 395"/>
              <p:cNvSpPr>
                <a:spLocks/>
              </p:cNvSpPr>
              <p:nvPr/>
            </p:nvSpPr>
            <p:spPr bwMode="auto">
              <a:xfrm>
                <a:off x="3555" y="2424"/>
                <a:ext cx="37" cy="31"/>
              </a:xfrm>
              <a:custGeom>
                <a:avLst/>
                <a:gdLst>
                  <a:gd name="T0" fmla="*/ 6 w 37"/>
                  <a:gd name="T1" fmla="*/ 31 h 31"/>
                  <a:gd name="T2" fmla="*/ 6 w 37"/>
                  <a:gd name="T3" fmla="*/ 31 h 31"/>
                  <a:gd name="T4" fmla="*/ 6 w 37"/>
                  <a:gd name="T5" fmla="*/ 27 h 31"/>
                  <a:gd name="T6" fmla="*/ 6 w 37"/>
                  <a:gd name="T7" fmla="*/ 24 h 31"/>
                  <a:gd name="T8" fmla="*/ 6 w 37"/>
                  <a:gd name="T9" fmla="*/ 21 h 31"/>
                  <a:gd name="T10" fmla="*/ 6 w 37"/>
                  <a:gd name="T11" fmla="*/ 15 h 31"/>
                  <a:gd name="T12" fmla="*/ 6 w 37"/>
                  <a:gd name="T13" fmla="*/ 12 h 31"/>
                  <a:gd name="T14" fmla="*/ 9 w 37"/>
                  <a:gd name="T15" fmla="*/ 9 h 31"/>
                  <a:gd name="T16" fmla="*/ 12 w 37"/>
                  <a:gd name="T17" fmla="*/ 6 h 31"/>
                  <a:gd name="T18" fmla="*/ 18 w 37"/>
                  <a:gd name="T19" fmla="*/ 6 h 31"/>
                  <a:gd name="T20" fmla="*/ 21 w 37"/>
                  <a:gd name="T21" fmla="*/ 9 h 31"/>
                  <a:gd name="T22" fmla="*/ 24 w 37"/>
                  <a:gd name="T23" fmla="*/ 12 h 31"/>
                  <a:gd name="T24" fmla="*/ 28 w 37"/>
                  <a:gd name="T25" fmla="*/ 15 h 31"/>
                  <a:gd name="T26" fmla="*/ 28 w 37"/>
                  <a:gd name="T27" fmla="*/ 18 h 31"/>
                  <a:gd name="T28" fmla="*/ 31 w 37"/>
                  <a:gd name="T29" fmla="*/ 21 h 31"/>
                  <a:gd name="T30" fmla="*/ 28 w 37"/>
                  <a:gd name="T31" fmla="*/ 27 h 31"/>
                  <a:gd name="T32" fmla="*/ 28 w 37"/>
                  <a:gd name="T33" fmla="*/ 31 h 31"/>
                  <a:gd name="T34" fmla="*/ 28 w 37"/>
                  <a:gd name="T35" fmla="*/ 31 h 31"/>
                  <a:gd name="T36" fmla="*/ 28 w 37"/>
                  <a:gd name="T37" fmla="*/ 31 h 31"/>
                  <a:gd name="T38" fmla="*/ 31 w 37"/>
                  <a:gd name="T39" fmla="*/ 31 h 31"/>
                  <a:gd name="T40" fmla="*/ 31 w 37"/>
                  <a:gd name="T41" fmla="*/ 31 h 31"/>
                  <a:gd name="T42" fmla="*/ 31 w 37"/>
                  <a:gd name="T43" fmla="*/ 31 h 31"/>
                  <a:gd name="T44" fmla="*/ 34 w 37"/>
                  <a:gd name="T45" fmla="*/ 31 h 31"/>
                  <a:gd name="T46" fmla="*/ 34 w 37"/>
                  <a:gd name="T47" fmla="*/ 31 h 31"/>
                  <a:gd name="T48" fmla="*/ 37 w 37"/>
                  <a:gd name="T49" fmla="*/ 31 h 31"/>
                  <a:gd name="T50" fmla="*/ 37 w 37"/>
                  <a:gd name="T51" fmla="*/ 27 h 31"/>
                  <a:gd name="T52" fmla="*/ 37 w 37"/>
                  <a:gd name="T53" fmla="*/ 21 h 31"/>
                  <a:gd name="T54" fmla="*/ 37 w 37"/>
                  <a:gd name="T55" fmla="*/ 15 h 31"/>
                  <a:gd name="T56" fmla="*/ 34 w 37"/>
                  <a:gd name="T57" fmla="*/ 9 h 31"/>
                  <a:gd name="T58" fmla="*/ 31 w 37"/>
                  <a:gd name="T59" fmla="*/ 6 h 31"/>
                  <a:gd name="T60" fmla="*/ 28 w 37"/>
                  <a:gd name="T61" fmla="*/ 0 h 31"/>
                  <a:gd name="T62" fmla="*/ 21 w 37"/>
                  <a:gd name="T63" fmla="*/ 0 h 31"/>
                  <a:gd name="T64" fmla="*/ 15 w 37"/>
                  <a:gd name="T65" fmla="*/ 0 h 31"/>
                  <a:gd name="T66" fmla="*/ 6 w 37"/>
                  <a:gd name="T67" fmla="*/ 3 h 31"/>
                  <a:gd name="T68" fmla="*/ 3 w 37"/>
                  <a:gd name="T69" fmla="*/ 6 h 31"/>
                  <a:gd name="T70" fmla="*/ 0 w 37"/>
                  <a:gd name="T71" fmla="*/ 12 h 31"/>
                  <a:gd name="T72" fmla="*/ 0 w 37"/>
                  <a:gd name="T73" fmla="*/ 18 h 31"/>
                  <a:gd name="T74" fmla="*/ 3 w 37"/>
                  <a:gd name="T75" fmla="*/ 21 h 31"/>
                  <a:gd name="T76" fmla="*/ 3 w 37"/>
                  <a:gd name="T77" fmla="*/ 27 h 31"/>
                  <a:gd name="T78" fmla="*/ 6 w 37"/>
                  <a:gd name="T79" fmla="*/ 31 h 31"/>
                  <a:gd name="T80" fmla="*/ 6 w 37"/>
                  <a:gd name="T81" fmla="*/ 31 h 31"/>
                  <a:gd name="T82" fmla="*/ 6 w 37"/>
                  <a:gd name="T83" fmla="*/ 31 h 3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7"/>
                  <a:gd name="T127" fmla="*/ 0 h 31"/>
                  <a:gd name="T128" fmla="*/ 37 w 37"/>
                  <a:gd name="T129" fmla="*/ 31 h 3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7" h="31">
                    <a:moveTo>
                      <a:pt x="6" y="31"/>
                    </a:moveTo>
                    <a:lnTo>
                      <a:pt x="6" y="31"/>
                    </a:lnTo>
                    <a:lnTo>
                      <a:pt x="6" y="27"/>
                    </a:lnTo>
                    <a:lnTo>
                      <a:pt x="6" y="24"/>
                    </a:lnTo>
                    <a:lnTo>
                      <a:pt x="6" y="21"/>
                    </a:lnTo>
                    <a:lnTo>
                      <a:pt x="6" y="15"/>
                    </a:lnTo>
                    <a:lnTo>
                      <a:pt x="6" y="12"/>
                    </a:lnTo>
                    <a:lnTo>
                      <a:pt x="9" y="9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21" y="9"/>
                    </a:lnTo>
                    <a:lnTo>
                      <a:pt x="24" y="12"/>
                    </a:lnTo>
                    <a:lnTo>
                      <a:pt x="28" y="15"/>
                    </a:lnTo>
                    <a:lnTo>
                      <a:pt x="28" y="18"/>
                    </a:lnTo>
                    <a:lnTo>
                      <a:pt x="31" y="21"/>
                    </a:lnTo>
                    <a:lnTo>
                      <a:pt x="28" y="27"/>
                    </a:lnTo>
                    <a:lnTo>
                      <a:pt x="28" y="31"/>
                    </a:lnTo>
                    <a:lnTo>
                      <a:pt x="31" y="31"/>
                    </a:lnTo>
                    <a:lnTo>
                      <a:pt x="34" y="31"/>
                    </a:lnTo>
                    <a:lnTo>
                      <a:pt x="37" y="31"/>
                    </a:lnTo>
                    <a:lnTo>
                      <a:pt x="37" y="27"/>
                    </a:lnTo>
                    <a:lnTo>
                      <a:pt x="37" y="21"/>
                    </a:lnTo>
                    <a:lnTo>
                      <a:pt x="37" y="15"/>
                    </a:lnTo>
                    <a:lnTo>
                      <a:pt x="34" y="9"/>
                    </a:lnTo>
                    <a:lnTo>
                      <a:pt x="31" y="6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15" y="0"/>
                    </a:lnTo>
                    <a:lnTo>
                      <a:pt x="6" y="3"/>
                    </a:lnTo>
                    <a:lnTo>
                      <a:pt x="3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3" y="21"/>
                    </a:lnTo>
                    <a:lnTo>
                      <a:pt x="3" y="27"/>
                    </a:lnTo>
                    <a:lnTo>
                      <a:pt x="6" y="31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33" name="Freeform 396"/>
              <p:cNvSpPr>
                <a:spLocks/>
              </p:cNvSpPr>
              <p:nvPr/>
            </p:nvSpPr>
            <p:spPr bwMode="auto">
              <a:xfrm>
                <a:off x="3635" y="2387"/>
                <a:ext cx="34" cy="30"/>
              </a:xfrm>
              <a:custGeom>
                <a:avLst/>
                <a:gdLst>
                  <a:gd name="T0" fmla="*/ 3 w 34"/>
                  <a:gd name="T1" fmla="*/ 30 h 30"/>
                  <a:gd name="T2" fmla="*/ 3 w 34"/>
                  <a:gd name="T3" fmla="*/ 27 h 30"/>
                  <a:gd name="T4" fmla="*/ 3 w 34"/>
                  <a:gd name="T5" fmla="*/ 27 h 30"/>
                  <a:gd name="T6" fmla="*/ 3 w 34"/>
                  <a:gd name="T7" fmla="*/ 24 h 30"/>
                  <a:gd name="T8" fmla="*/ 3 w 34"/>
                  <a:gd name="T9" fmla="*/ 21 h 30"/>
                  <a:gd name="T10" fmla="*/ 3 w 34"/>
                  <a:gd name="T11" fmla="*/ 15 h 30"/>
                  <a:gd name="T12" fmla="*/ 6 w 34"/>
                  <a:gd name="T13" fmla="*/ 12 h 30"/>
                  <a:gd name="T14" fmla="*/ 6 w 34"/>
                  <a:gd name="T15" fmla="*/ 9 h 30"/>
                  <a:gd name="T16" fmla="*/ 9 w 34"/>
                  <a:gd name="T17" fmla="*/ 9 h 30"/>
                  <a:gd name="T18" fmla="*/ 16 w 34"/>
                  <a:gd name="T19" fmla="*/ 9 h 30"/>
                  <a:gd name="T20" fmla="*/ 19 w 34"/>
                  <a:gd name="T21" fmla="*/ 9 h 30"/>
                  <a:gd name="T22" fmla="*/ 22 w 34"/>
                  <a:gd name="T23" fmla="*/ 12 h 30"/>
                  <a:gd name="T24" fmla="*/ 25 w 34"/>
                  <a:gd name="T25" fmla="*/ 15 h 30"/>
                  <a:gd name="T26" fmla="*/ 25 w 34"/>
                  <a:gd name="T27" fmla="*/ 18 h 30"/>
                  <a:gd name="T28" fmla="*/ 25 w 34"/>
                  <a:gd name="T29" fmla="*/ 21 h 30"/>
                  <a:gd name="T30" fmla="*/ 25 w 34"/>
                  <a:gd name="T31" fmla="*/ 24 h 30"/>
                  <a:gd name="T32" fmla="*/ 25 w 34"/>
                  <a:gd name="T33" fmla="*/ 27 h 30"/>
                  <a:gd name="T34" fmla="*/ 25 w 34"/>
                  <a:gd name="T35" fmla="*/ 27 h 30"/>
                  <a:gd name="T36" fmla="*/ 25 w 34"/>
                  <a:gd name="T37" fmla="*/ 27 h 30"/>
                  <a:gd name="T38" fmla="*/ 25 w 34"/>
                  <a:gd name="T39" fmla="*/ 30 h 30"/>
                  <a:gd name="T40" fmla="*/ 28 w 34"/>
                  <a:gd name="T41" fmla="*/ 30 h 30"/>
                  <a:gd name="T42" fmla="*/ 28 w 34"/>
                  <a:gd name="T43" fmla="*/ 30 h 30"/>
                  <a:gd name="T44" fmla="*/ 31 w 34"/>
                  <a:gd name="T45" fmla="*/ 30 h 30"/>
                  <a:gd name="T46" fmla="*/ 31 w 34"/>
                  <a:gd name="T47" fmla="*/ 30 h 30"/>
                  <a:gd name="T48" fmla="*/ 34 w 34"/>
                  <a:gd name="T49" fmla="*/ 27 h 30"/>
                  <a:gd name="T50" fmla="*/ 34 w 34"/>
                  <a:gd name="T51" fmla="*/ 24 h 30"/>
                  <a:gd name="T52" fmla="*/ 34 w 34"/>
                  <a:gd name="T53" fmla="*/ 21 h 30"/>
                  <a:gd name="T54" fmla="*/ 34 w 34"/>
                  <a:gd name="T55" fmla="*/ 15 h 30"/>
                  <a:gd name="T56" fmla="*/ 31 w 34"/>
                  <a:gd name="T57" fmla="*/ 12 h 30"/>
                  <a:gd name="T58" fmla="*/ 28 w 34"/>
                  <a:gd name="T59" fmla="*/ 6 h 30"/>
                  <a:gd name="T60" fmla="*/ 25 w 34"/>
                  <a:gd name="T61" fmla="*/ 3 h 30"/>
                  <a:gd name="T62" fmla="*/ 19 w 34"/>
                  <a:gd name="T63" fmla="*/ 0 h 30"/>
                  <a:gd name="T64" fmla="*/ 12 w 34"/>
                  <a:gd name="T65" fmla="*/ 0 h 30"/>
                  <a:gd name="T66" fmla="*/ 6 w 34"/>
                  <a:gd name="T67" fmla="*/ 3 h 30"/>
                  <a:gd name="T68" fmla="*/ 3 w 34"/>
                  <a:gd name="T69" fmla="*/ 9 h 30"/>
                  <a:gd name="T70" fmla="*/ 0 w 34"/>
                  <a:gd name="T71" fmla="*/ 12 h 30"/>
                  <a:gd name="T72" fmla="*/ 0 w 34"/>
                  <a:gd name="T73" fmla="*/ 18 h 30"/>
                  <a:gd name="T74" fmla="*/ 0 w 34"/>
                  <a:gd name="T75" fmla="*/ 21 h 30"/>
                  <a:gd name="T76" fmla="*/ 3 w 34"/>
                  <a:gd name="T77" fmla="*/ 24 h 30"/>
                  <a:gd name="T78" fmla="*/ 3 w 34"/>
                  <a:gd name="T79" fmla="*/ 27 h 30"/>
                  <a:gd name="T80" fmla="*/ 3 w 34"/>
                  <a:gd name="T81" fmla="*/ 30 h 30"/>
                  <a:gd name="T82" fmla="*/ 3 w 34"/>
                  <a:gd name="T83" fmla="*/ 30 h 3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4"/>
                  <a:gd name="T127" fmla="*/ 0 h 30"/>
                  <a:gd name="T128" fmla="*/ 34 w 34"/>
                  <a:gd name="T129" fmla="*/ 30 h 3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4" h="30">
                    <a:moveTo>
                      <a:pt x="3" y="30"/>
                    </a:moveTo>
                    <a:lnTo>
                      <a:pt x="3" y="27"/>
                    </a:lnTo>
                    <a:lnTo>
                      <a:pt x="3" y="24"/>
                    </a:lnTo>
                    <a:lnTo>
                      <a:pt x="3" y="21"/>
                    </a:lnTo>
                    <a:lnTo>
                      <a:pt x="3" y="15"/>
                    </a:lnTo>
                    <a:lnTo>
                      <a:pt x="6" y="12"/>
                    </a:lnTo>
                    <a:lnTo>
                      <a:pt x="6" y="9"/>
                    </a:lnTo>
                    <a:lnTo>
                      <a:pt x="9" y="9"/>
                    </a:lnTo>
                    <a:lnTo>
                      <a:pt x="16" y="9"/>
                    </a:lnTo>
                    <a:lnTo>
                      <a:pt x="19" y="9"/>
                    </a:lnTo>
                    <a:lnTo>
                      <a:pt x="22" y="12"/>
                    </a:lnTo>
                    <a:lnTo>
                      <a:pt x="25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25" y="24"/>
                    </a:lnTo>
                    <a:lnTo>
                      <a:pt x="25" y="27"/>
                    </a:lnTo>
                    <a:lnTo>
                      <a:pt x="25" y="30"/>
                    </a:lnTo>
                    <a:lnTo>
                      <a:pt x="28" y="30"/>
                    </a:lnTo>
                    <a:lnTo>
                      <a:pt x="31" y="30"/>
                    </a:lnTo>
                    <a:lnTo>
                      <a:pt x="34" y="27"/>
                    </a:lnTo>
                    <a:lnTo>
                      <a:pt x="34" y="24"/>
                    </a:lnTo>
                    <a:lnTo>
                      <a:pt x="34" y="21"/>
                    </a:lnTo>
                    <a:lnTo>
                      <a:pt x="34" y="15"/>
                    </a:lnTo>
                    <a:lnTo>
                      <a:pt x="31" y="12"/>
                    </a:lnTo>
                    <a:lnTo>
                      <a:pt x="28" y="6"/>
                    </a:lnTo>
                    <a:lnTo>
                      <a:pt x="25" y="3"/>
                    </a:lnTo>
                    <a:lnTo>
                      <a:pt x="19" y="0"/>
                    </a:lnTo>
                    <a:lnTo>
                      <a:pt x="12" y="0"/>
                    </a:lnTo>
                    <a:lnTo>
                      <a:pt x="6" y="3"/>
                    </a:lnTo>
                    <a:lnTo>
                      <a:pt x="3" y="9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1"/>
                    </a:lnTo>
                    <a:lnTo>
                      <a:pt x="3" y="24"/>
                    </a:lnTo>
                    <a:lnTo>
                      <a:pt x="3" y="27"/>
                    </a:lnTo>
                    <a:lnTo>
                      <a:pt x="3" y="3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34" name="Freeform 397"/>
              <p:cNvSpPr>
                <a:spLocks/>
              </p:cNvSpPr>
              <p:nvPr/>
            </p:nvSpPr>
            <p:spPr bwMode="auto">
              <a:xfrm>
                <a:off x="3669" y="2374"/>
                <a:ext cx="28" cy="28"/>
              </a:xfrm>
              <a:custGeom>
                <a:avLst/>
                <a:gdLst>
                  <a:gd name="T0" fmla="*/ 3 w 28"/>
                  <a:gd name="T1" fmla="*/ 25 h 28"/>
                  <a:gd name="T2" fmla="*/ 3 w 28"/>
                  <a:gd name="T3" fmla="*/ 25 h 28"/>
                  <a:gd name="T4" fmla="*/ 3 w 28"/>
                  <a:gd name="T5" fmla="*/ 25 h 28"/>
                  <a:gd name="T6" fmla="*/ 3 w 28"/>
                  <a:gd name="T7" fmla="*/ 22 h 28"/>
                  <a:gd name="T8" fmla="*/ 3 w 28"/>
                  <a:gd name="T9" fmla="*/ 19 h 28"/>
                  <a:gd name="T10" fmla="*/ 3 w 28"/>
                  <a:gd name="T11" fmla="*/ 16 h 28"/>
                  <a:gd name="T12" fmla="*/ 3 w 28"/>
                  <a:gd name="T13" fmla="*/ 13 h 28"/>
                  <a:gd name="T14" fmla="*/ 6 w 28"/>
                  <a:gd name="T15" fmla="*/ 9 h 28"/>
                  <a:gd name="T16" fmla="*/ 9 w 28"/>
                  <a:gd name="T17" fmla="*/ 6 h 28"/>
                  <a:gd name="T18" fmla="*/ 12 w 28"/>
                  <a:gd name="T19" fmla="*/ 6 h 28"/>
                  <a:gd name="T20" fmla="*/ 15 w 28"/>
                  <a:gd name="T21" fmla="*/ 6 h 28"/>
                  <a:gd name="T22" fmla="*/ 19 w 28"/>
                  <a:gd name="T23" fmla="*/ 9 h 28"/>
                  <a:gd name="T24" fmla="*/ 19 w 28"/>
                  <a:gd name="T25" fmla="*/ 13 h 28"/>
                  <a:gd name="T26" fmla="*/ 22 w 28"/>
                  <a:gd name="T27" fmla="*/ 16 h 28"/>
                  <a:gd name="T28" fmla="*/ 22 w 28"/>
                  <a:gd name="T29" fmla="*/ 19 h 28"/>
                  <a:gd name="T30" fmla="*/ 22 w 28"/>
                  <a:gd name="T31" fmla="*/ 22 h 28"/>
                  <a:gd name="T32" fmla="*/ 22 w 28"/>
                  <a:gd name="T33" fmla="*/ 25 h 28"/>
                  <a:gd name="T34" fmla="*/ 22 w 28"/>
                  <a:gd name="T35" fmla="*/ 25 h 28"/>
                  <a:gd name="T36" fmla="*/ 22 w 28"/>
                  <a:gd name="T37" fmla="*/ 25 h 28"/>
                  <a:gd name="T38" fmla="*/ 22 w 28"/>
                  <a:gd name="T39" fmla="*/ 28 h 28"/>
                  <a:gd name="T40" fmla="*/ 22 w 28"/>
                  <a:gd name="T41" fmla="*/ 28 h 28"/>
                  <a:gd name="T42" fmla="*/ 25 w 28"/>
                  <a:gd name="T43" fmla="*/ 28 h 28"/>
                  <a:gd name="T44" fmla="*/ 25 w 28"/>
                  <a:gd name="T45" fmla="*/ 28 h 28"/>
                  <a:gd name="T46" fmla="*/ 28 w 28"/>
                  <a:gd name="T47" fmla="*/ 28 h 28"/>
                  <a:gd name="T48" fmla="*/ 28 w 28"/>
                  <a:gd name="T49" fmla="*/ 25 h 28"/>
                  <a:gd name="T50" fmla="*/ 28 w 28"/>
                  <a:gd name="T51" fmla="*/ 22 h 28"/>
                  <a:gd name="T52" fmla="*/ 28 w 28"/>
                  <a:gd name="T53" fmla="*/ 19 h 28"/>
                  <a:gd name="T54" fmla="*/ 28 w 28"/>
                  <a:gd name="T55" fmla="*/ 16 h 28"/>
                  <a:gd name="T56" fmla="*/ 28 w 28"/>
                  <a:gd name="T57" fmla="*/ 9 h 28"/>
                  <a:gd name="T58" fmla="*/ 25 w 28"/>
                  <a:gd name="T59" fmla="*/ 6 h 28"/>
                  <a:gd name="T60" fmla="*/ 22 w 28"/>
                  <a:gd name="T61" fmla="*/ 0 h 28"/>
                  <a:gd name="T62" fmla="*/ 15 w 28"/>
                  <a:gd name="T63" fmla="*/ 0 h 28"/>
                  <a:gd name="T64" fmla="*/ 9 w 28"/>
                  <a:gd name="T65" fmla="*/ 0 h 28"/>
                  <a:gd name="T66" fmla="*/ 3 w 28"/>
                  <a:gd name="T67" fmla="*/ 3 h 28"/>
                  <a:gd name="T68" fmla="*/ 0 w 28"/>
                  <a:gd name="T69" fmla="*/ 6 h 28"/>
                  <a:gd name="T70" fmla="*/ 0 w 28"/>
                  <a:gd name="T71" fmla="*/ 13 h 28"/>
                  <a:gd name="T72" fmla="*/ 0 w 28"/>
                  <a:gd name="T73" fmla="*/ 16 h 28"/>
                  <a:gd name="T74" fmla="*/ 0 w 28"/>
                  <a:gd name="T75" fmla="*/ 19 h 28"/>
                  <a:gd name="T76" fmla="*/ 0 w 28"/>
                  <a:gd name="T77" fmla="*/ 22 h 28"/>
                  <a:gd name="T78" fmla="*/ 3 w 28"/>
                  <a:gd name="T79" fmla="*/ 25 h 28"/>
                  <a:gd name="T80" fmla="*/ 3 w 28"/>
                  <a:gd name="T81" fmla="*/ 25 h 28"/>
                  <a:gd name="T82" fmla="*/ 3 w 28"/>
                  <a:gd name="T83" fmla="*/ 25 h 2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8"/>
                  <a:gd name="T127" fmla="*/ 0 h 28"/>
                  <a:gd name="T128" fmla="*/ 28 w 28"/>
                  <a:gd name="T129" fmla="*/ 28 h 2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8" h="28">
                    <a:moveTo>
                      <a:pt x="3" y="25"/>
                    </a:moveTo>
                    <a:lnTo>
                      <a:pt x="3" y="25"/>
                    </a:lnTo>
                    <a:lnTo>
                      <a:pt x="3" y="22"/>
                    </a:lnTo>
                    <a:lnTo>
                      <a:pt x="3" y="19"/>
                    </a:lnTo>
                    <a:lnTo>
                      <a:pt x="3" y="16"/>
                    </a:lnTo>
                    <a:lnTo>
                      <a:pt x="3" y="13"/>
                    </a:lnTo>
                    <a:lnTo>
                      <a:pt x="6" y="9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15" y="6"/>
                    </a:lnTo>
                    <a:lnTo>
                      <a:pt x="19" y="9"/>
                    </a:lnTo>
                    <a:lnTo>
                      <a:pt x="19" y="13"/>
                    </a:lnTo>
                    <a:lnTo>
                      <a:pt x="22" y="16"/>
                    </a:lnTo>
                    <a:lnTo>
                      <a:pt x="22" y="19"/>
                    </a:lnTo>
                    <a:lnTo>
                      <a:pt x="22" y="22"/>
                    </a:lnTo>
                    <a:lnTo>
                      <a:pt x="22" y="25"/>
                    </a:lnTo>
                    <a:lnTo>
                      <a:pt x="22" y="28"/>
                    </a:lnTo>
                    <a:lnTo>
                      <a:pt x="25" y="28"/>
                    </a:lnTo>
                    <a:lnTo>
                      <a:pt x="28" y="28"/>
                    </a:lnTo>
                    <a:lnTo>
                      <a:pt x="28" y="25"/>
                    </a:lnTo>
                    <a:lnTo>
                      <a:pt x="28" y="22"/>
                    </a:lnTo>
                    <a:lnTo>
                      <a:pt x="28" y="19"/>
                    </a:lnTo>
                    <a:lnTo>
                      <a:pt x="28" y="16"/>
                    </a:lnTo>
                    <a:lnTo>
                      <a:pt x="28" y="9"/>
                    </a:lnTo>
                    <a:lnTo>
                      <a:pt x="25" y="6"/>
                    </a:lnTo>
                    <a:lnTo>
                      <a:pt x="22" y="0"/>
                    </a:lnTo>
                    <a:lnTo>
                      <a:pt x="15" y="0"/>
                    </a:lnTo>
                    <a:lnTo>
                      <a:pt x="9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35" name="Freeform 398"/>
              <p:cNvSpPr>
                <a:spLocks/>
              </p:cNvSpPr>
              <p:nvPr/>
            </p:nvSpPr>
            <p:spPr bwMode="auto">
              <a:xfrm>
                <a:off x="3697" y="2365"/>
                <a:ext cx="28" cy="25"/>
              </a:xfrm>
              <a:custGeom>
                <a:avLst/>
                <a:gdLst>
                  <a:gd name="T0" fmla="*/ 3 w 28"/>
                  <a:gd name="T1" fmla="*/ 22 h 25"/>
                  <a:gd name="T2" fmla="*/ 3 w 28"/>
                  <a:gd name="T3" fmla="*/ 22 h 25"/>
                  <a:gd name="T4" fmla="*/ 3 w 28"/>
                  <a:gd name="T5" fmla="*/ 18 h 25"/>
                  <a:gd name="T6" fmla="*/ 3 w 28"/>
                  <a:gd name="T7" fmla="*/ 18 h 25"/>
                  <a:gd name="T8" fmla="*/ 3 w 28"/>
                  <a:gd name="T9" fmla="*/ 15 h 25"/>
                  <a:gd name="T10" fmla="*/ 3 w 28"/>
                  <a:gd name="T11" fmla="*/ 12 h 25"/>
                  <a:gd name="T12" fmla="*/ 3 w 28"/>
                  <a:gd name="T13" fmla="*/ 9 h 25"/>
                  <a:gd name="T14" fmla="*/ 6 w 28"/>
                  <a:gd name="T15" fmla="*/ 6 h 25"/>
                  <a:gd name="T16" fmla="*/ 9 w 28"/>
                  <a:gd name="T17" fmla="*/ 6 h 25"/>
                  <a:gd name="T18" fmla="*/ 12 w 28"/>
                  <a:gd name="T19" fmla="*/ 3 h 25"/>
                  <a:gd name="T20" fmla="*/ 15 w 28"/>
                  <a:gd name="T21" fmla="*/ 6 h 25"/>
                  <a:gd name="T22" fmla="*/ 18 w 28"/>
                  <a:gd name="T23" fmla="*/ 6 h 25"/>
                  <a:gd name="T24" fmla="*/ 18 w 28"/>
                  <a:gd name="T25" fmla="*/ 9 h 25"/>
                  <a:gd name="T26" fmla="*/ 21 w 28"/>
                  <a:gd name="T27" fmla="*/ 12 h 25"/>
                  <a:gd name="T28" fmla="*/ 21 w 28"/>
                  <a:gd name="T29" fmla="*/ 15 h 25"/>
                  <a:gd name="T30" fmla="*/ 21 w 28"/>
                  <a:gd name="T31" fmla="*/ 18 h 25"/>
                  <a:gd name="T32" fmla="*/ 18 w 28"/>
                  <a:gd name="T33" fmla="*/ 22 h 25"/>
                  <a:gd name="T34" fmla="*/ 18 w 28"/>
                  <a:gd name="T35" fmla="*/ 22 h 25"/>
                  <a:gd name="T36" fmla="*/ 18 w 28"/>
                  <a:gd name="T37" fmla="*/ 22 h 25"/>
                  <a:gd name="T38" fmla="*/ 21 w 28"/>
                  <a:gd name="T39" fmla="*/ 22 h 25"/>
                  <a:gd name="T40" fmla="*/ 21 w 28"/>
                  <a:gd name="T41" fmla="*/ 22 h 25"/>
                  <a:gd name="T42" fmla="*/ 21 w 28"/>
                  <a:gd name="T43" fmla="*/ 25 h 25"/>
                  <a:gd name="T44" fmla="*/ 25 w 28"/>
                  <a:gd name="T45" fmla="*/ 22 h 25"/>
                  <a:gd name="T46" fmla="*/ 25 w 28"/>
                  <a:gd name="T47" fmla="*/ 22 h 25"/>
                  <a:gd name="T48" fmla="*/ 25 w 28"/>
                  <a:gd name="T49" fmla="*/ 22 h 25"/>
                  <a:gd name="T50" fmla="*/ 28 w 28"/>
                  <a:gd name="T51" fmla="*/ 18 h 25"/>
                  <a:gd name="T52" fmla="*/ 28 w 28"/>
                  <a:gd name="T53" fmla="*/ 15 h 25"/>
                  <a:gd name="T54" fmla="*/ 28 w 28"/>
                  <a:gd name="T55" fmla="*/ 12 h 25"/>
                  <a:gd name="T56" fmla="*/ 25 w 28"/>
                  <a:gd name="T57" fmla="*/ 6 h 25"/>
                  <a:gd name="T58" fmla="*/ 21 w 28"/>
                  <a:gd name="T59" fmla="*/ 3 h 25"/>
                  <a:gd name="T60" fmla="*/ 18 w 28"/>
                  <a:gd name="T61" fmla="*/ 0 h 25"/>
                  <a:gd name="T62" fmla="*/ 15 w 28"/>
                  <a:gd name="T63" fmla="*/ 0 h 25"/>
                  <a:gd name="T64" fmla="*/ 9 w 28"/>
                  <a:gd name="T65" fmla="*/ 0 h 25"/>
                  <a:gd name="T66" fmla="*/ 3 w 28"/>
                  <a:gd name="T67" fmla="*/ 0 h 25"/>
                  <a:gd name="T68" fmla="*/ 0 w 28"/>
                  <a:gd name="T69" fmla="*/ 3 h 25"/>
                  <a:gd name="T70" fmla="*/ 0 w 28"/>
                  <a:gd name="T71" fmla="*/ 9 h 25"/>
                  <a:gd name="T72" fmla="*/ 0 w 28"/>
                  <a:gd name="T73" fmla="*/ 12 h 25"/>
                  <a:gd name="T74" fmla="*/ 0 w 28"/>
                  <a:gd name="T75" fmla="*/ 15 h 25"/>
                  <a:gd name="T76" fmla="*/ 3 w 28"/>
                  <a:gd name="T77" fmla="*/ 18 h 25"/>
                  <a:gd name="T78" fmla="*/ 3 w 28"/>
                  <a:gd name="T79" fmla="*/ 22 h 25"/>
                  <a:gd name="T80" fmla="*/ 3 w 28"/>
                  <a:gd name="T81" fmla="*/ 22 h 25"/>
                  <a:gd name="T82" fmla="*/ 3 w 28"/>
                  <a:gd name="T83" fmla="*/ 22 h 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8"/>
                  <a:gd name="T127" fmla="*/ 0 h 25"/>
                  <a:gd name="T128" fmla="*/ 28 w 28"/>
                  <a:gd name="T129" fmla="*/ 25 h 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8" h="25">
                    <a:moveTo>
                      <a:pt x="3" y="22"/>
                    </a:moveTo>
                    <a:lnTo>
                      <a:pt x="3" y="22"/>
                    </a:lnTo>
                    <a:lnTo>
                      <a:pt x="3" y="18"/>
                    </a:lnTo>
                    <a:lnTo>
                      <a:pt x="3" y="15"/>
                    </a:lnTo>
                    <a:lnTo>
                      <a:pt x="3" y="12"/>
                    </a:lnTo>
                    <a:lnTo>
                      <a:pt x="3" y="9"/>
                    </a:lnTo>
                    <a:lnTo>
                      <a:pt x="6" y="6"/>
                    </a:lnTo>
                    <a:lnTo>
                      <a:pt x="9" y="6"/>
                    </a:lnTo>
                    <a:lnTo>
                      <a:pt x="12" y="3"/>
                    </a:lnTo>
                    <a:lnTo>
                      <a:pt x="15" y="6"/>
                    </a:lnTo>
                    <a:lnTo>
                      <a:pt x="18" y="6"/>
                    </a:lnTo>
                    <a:lnTo>
                      <a:pt x="18" y="9"/>
                    </a:lnTo>
                    <a:lnTo>
                      <a:pt x="21" y="12"/>
                    </a:lnTo>
                    <a:lnTo>
                      <a:pt x="21" y="15"/>
                    </a:lnTo>
                    <a:lnTo>
                      <a:pt x="21" y="18"/>
                    </a:lnTo>
                    <a:lnTo>
                      <a:pt x="18" y="22"/>
                    </a:lnTo>
                    <a:lnTo>
                      <a:pt x="21" y="22"/>
                    </a:lnTo>
                    <a:lnTo>
                      <a:pt x="21" y="25"/>
                    </a:lnTo>
                    <a:lnTo>
                      <a:pt x="25" y="22"/>
                    </a:lnTo>
                    <a:lnTo>
                      <a:pt x="28" y="18"/>
                    </a:lnTo>
                    <a:lnTo>
                      <a:pt x="28" y="15"/>
                    </a:lnTo>
                    <a:lnTo>
                      <a:pt x="28" y="12"/>
                    </a:lnTo>
                    <a:lnTo>
                      <a:pt x="25" y="6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9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3" y="18"/>
                    </a:lnTo>
                    <a:lnTo>
                      <a:pt x="3" y="22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36" name="Freeform 399"/>
              <p:cNvSpPr>
                <a:spLocks/>
              </p:cNvSpPr>
              <p:nvPr/>
            </p:nvSpPr>
            <p:spPr bwMode="auto">
              <a:xfrm>
                <a:off x="3722" y="2353"/>
                <a:ext cx="24" cy="21"/>
              </a:xfrm>
              <a:custGeom>
                <a:avLst/>
                <a:gdLst>
                  <a:gd name="T0" fmla="*/ 3 w 24"/>
                  <a:gd name="T1" fmla="*/ 21 h 21"/>
                  <a:gd name="T2" fmla="*/ 3 w 24"/>
                  <a:gd name="T3" fmla="*/ 21 h 21"/>
                  <a:gd name="T4" fmla="*/ 3 w 24"/>
                  <a:gd name="T5" fmla="*/ 18 h 21"/>
                  <a:gd name="T6" fmla="*/ 3 w 24"/>
                  <a:gd name="T7" fmla="*/ 18 h 21"/>
                  <a:gd name="T8" fmla="*/ 3 w 24"/>
                  <a:gd name="T9" fmla="*/ 15 h 21"/>
                  <a:gd name="T10" fmla="*/ 3 w 24"/>
                  <a:gd name="T11" fmla="*/ 12 h 21"/>
                  <a:gd name="T12" fmla="*/ 3 w 24"/>
                  <a:gd name="T13" fmla="*/ 9 h 21"/>
                  <a:gd name="T14" fmla="*/ 6 w 24"/>
                  <a:gd name="T15" fmla="*/ 9 h 21"/>
                  <a:gd name="T16" fmla="*/ 6 w 24"/>
                  <a:gd name="T17" fmla="*/ 6 h 21"/>
                  <a:gd name="T18" fmla="*/ 9 w 24"/>
                  <a:gd name="T19" fmla="*/ 6 h 21"/>
                  <a:gd name="T20" fmla="*/ 12 w 24"/>
                  <a:gd name="T21" fmla="*/ 6 h 21"/>
                  <a:gd name="T22" fmla="*/ 15 w 24"/>
                  <a:gd name="T23" fmla="*/ 9 h 21"/>
                  <a:gd name="T24" fmla="*/ 15 w 24"/>
                  <a:gd name="T25" fmla="*/ 12 h 21"/>
                  <a:gd name="T26" fmla="*/ 18 w 24"/>
                  <a:gd name="T27" fmla="*/ 12 h 21"/>
                  <a:gd name="T28" fmla="*/ 18 w 24"/>
                  <a:gd name="T29" fmla="*/ 15 h 21"/>
                  <a:gd name="T30" fmla="*/ 18 w 24"/>
                  <a:gd name="T31" fmla="*/ 18 h 21"/>
                  <a:gd name="T32" fmla="*/ 15 w 24"/>
                  <a:gd name="T33" fmla="*/ 21 h 21"/>
                  <a:gd name="T34" fmla="*/ 18 w 24"/>
                  <a:gd name="T35" fmla="*/ 21 h 21"/>
                  <a:gd name="T36" fmla="*/ 18 w 24"/>
                  <a:gd name="T37" fmla="*/ 21 h 21"/>
                  <a:gd name="T38" fmla="*/ 21 w 24"/>
                  <a:gd name="T39" fmla="*/ 21 h 21"/>
                  <a:gd name="T40" fmla="*/ 21 w 24"/>
                  <a:gd name="T41" fmla="*/ 21 h 21"/>
                  <a:gd name="T42" fmla="*/ 24 w 24"/>
                  <a:gd name="T43" fmla="*/ 18 h 21"/>
                  <a:gd name="T44" fmla="*/ 24 w 24"/>
                  <a:gd name="T45" fmla="*/ 15 h 21"/>
                  <a:gd name="T46" fmla="*/ 21 w 24"/>
                  <a:gd name="T47" fmla="*/ 12 h 21"/>
                  <a:gd name="T48" fmla="*/ 21 w 24"/>
                  <a:gd name="T49" fmla="*/ 9 h 21"/>
                  <a:gd name="T50" fmla="*/ 18 w 24"/>
                  <a:gd name="T51" fmla="*/ 6 h 21"/>
                  <a:gd name="T52" fmla="*/ 18 w 24"/>
                  <a:gd name="T53" fmla="*/ 3 h 21"/>
                  <a:gd name="T54" fmla="*/ 12 w 24"/>
                  <a:gd name="T55" fmla="*/ 0 h 21"/>
                  <a:gd name="T56" fmla="*/ 9 w 24"/>
                  <a:gd name="T57" fmla="*/ 0 h 21"/>
                  <a:gd name="T58" fmla="*/ 3 w 24"/>
                  <a:gd name="T59" fmla="*/ 3 h 21"/>
                  <a:gd name="T60" fmla="*/ 0 w 24"/>
                  <a:gd name="T61" fmla="*/ 6 h 21"/>
                  <a:gd name="T62" fmla="*/ 0 w 24"/>
                  <a:gd name="T63" fmla="*/ 9 h 21"/>
                  <a:gd name="T64" fmla="*/ 0 w 24"/>
                  <a:gd name="T65" fmla="*/ 12 h 21"/>
                  <a:gd name="T66" fmla="*/ 0 w 24"/>
                  <a:gd name="T67" fmla="*/ 15 h 21"/>
                  <a:gd name="T68" fmla="*/ 0 w 24"/>
                  <a:gd name="T69" fmla="*/ 18 h 21"/>
                  <a:gd name="T70" fmla="*/ 3 w 24"/>
                  <a:gd name="T71" fmla="*/ 21 h 21"/>
                  <a:gd name="T72" fmla="*/ 3 w 24"/>
                  <a:gd name="T73" fmla="*/ 21 h 21"/>
                  <a:gd name="T74" fmla="*/ 3 w 24"/>
                  <a:gd name="T75" fmla="*/ 21 h 21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"/>
                  <a:gd name="T115" fmla="*/ 0 h 21"/>
                  <a:gd name="T116" fmla="*/ 24 w 24"/>
                  <a:gd name="T117" fmla="*/ 21 h 21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" h="21">
                    <a:moveTo>
                      <a:pt x="3" y="21"/>
                    </a:moveTo>
                    <a:lnTo>
                      <a:pt x="3" y="21"/>
                    </a:lnTo>
                    <a:lnTo>
                      <a:pt x="3" y="18"/>
                    </a:lnTo>
                    <a:lnTo>
                      <a:pt x="3" y="15"/>
                    </a:lnTo>
                    <a:lnTo>
                      <a:pt x="3" y="12"/>
                    </a:lnTo>
                    <a:lnTo>
                      <a:pt x="3" y="9"/>
                    </a:lnTo>
                    <a:lnTo>
                      <a:pt x="6" y="9"/>
                    </a:lnTo>
                    <a:lnTo>
                      <a:pt x="6" y="6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15" y="9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18" y="15"/>
                    </a:lnTo>
                    <a:lnTo>
                      <a:pt x="18" y="18"/>
                    </a:lnTo>
                    <a:lnTo>
                      <a:pt x="15" y="21"/>
                    </a:lnTo>
                    <a:lnTo>
                      <a:pt x="18" y="21"/>
                    </a:lnTo>
                    <a:lnTo>
                      <a:pt x="21" y="21"/>
                    </a:lnTo>
                    <a:lnTo>
                      <a:pt x="24" y="18"/>
                    </a:lnTo>
                    <a:lnTo>
                      <a:pt x="24" y="15"/>
                    </a:lnTo>
                    <a:lnTo>
                      <a:pt x="21" y="12"/>
                    </a:lnTo>
                    <a:lnTo>
                      <a:pt x="21" y="9"/>
                    </a:lnTo>
                    <a:lnTo>
                      <a:pt x="18" y="6"/>
                    </a:lnTo>
                    <a:lnTo>
                      <a:pt x="18" y="3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3" y="21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37" name="Freeform 400"/>
              <p:cNvSpPr>
                <a:spLocks/>
              </p:cNvSpPr>
              <p:nvPr/>
            </p:nvSpPr>
            <p:spPr bwMode="auto">
              <a:xfrm>
                <a:off x="3743" y="2346"/>
                <a:ext cx="19" cy="19"/>
              </a:xfrm>
              <a:custGeom>
                <a:avLst/>
                <a:gdLst>
                  <a:gd name="T0" fmla="*/ 3 w 19"/>
                  <a:gd name="T1" fmla="*/ 19 h 19"/>
                  <a:gd name="T2" fmla="*/ 3 w 19"/>
                  <a:gd name="T3" fmla="*/ 19 h 19"/>
                  <a:gd name="T4" fmla="*/ 0 w 19"/>
                  <a:gd name="T5" fmla="*/ 16 h 19"/>
                  <a:gd name="T6" fmla="*/ 0 w 19"/>
                  <a:gd name="T7" fmla="*/ 16 h 19"/>
                  <a:gd name="T8" fmla="*/ 0 w 19"/>
                  <a:gd name="T9" fmla="*/ 13 h 19"/>
                  <a:gd name="T10" fmla="*/ 0 w 19"/>
                  <a:gd name="T11" fmla="*/ 10 h 19"/>
                  <a:gd name="T12" fmla="*/ 3 w 19"/>
                  <a:gd name="T13" fmla="*/ 10 h 19"/>
                  <a:gd name="T14" fmla="*/ 3 w 19"/>
                  <a:gd name="T15" fmla="*/ 7 h 19"/>
                  <a:gd name="T16" fmla="*/ 6 w 19"/>
                  <a:gd name="T17" fmla="*/ 7 h 19"/>
                  <a:gd name="T18" fmla="*/ 9 w 19"/>
                  <a:gd name="T19" fmla="*/ 3 h 19"/>
                  <a:gd name="T20" fmla="*/ 9 w 19"/>
                  <a:gd name="T21" fmla="*/ 7 h 19"/>
                  <a:gd name="T22" fmla="*/ 13 w 19"/>
                  <a:gd name="T23" fmla="*/ 7 h 19"/>
                  <a:gd name="T24" fmla="*/ 13 w 19"/>
                  <a:gd name="T25" fmla="*/ 10 h 19"/>
                  <a:gd name="T26" fmla="*/ 16 w 19"/>
                  <a:gd name="T27" fmla="*/ 13 h 19"/>
                  <a:gd name="T28" fmla="*/ 16 w 19"/>
                  <a:gd name="T29" fmla="*/ 13 h 19"/>
                  <a:gd name="T30" fmla="*/ 16 w 19"/>
                  <a:gd name="T31" fmla="*/ 16 h 19"/>
                  <a:gd name="T32" fmla="*/ 16 w 19"/>
                  <a:gd name="T33" fmla="*/ 19 h 19"/>
                  <a:gd name="T34" fmla="*/ 16 w 19"/>
                  <a:gd name="T35" fmla="*/ 19 h 19"/>
                  <a:gd name="T36" fmla="*/ 16 w 19"/>
                  <a:gd name="T37" fmla="*/ 19 h 19"/>
                  <a:gd name="T38" fmla="*/ 19 w 19"/>
                  <a:gd name="T39" fmla="*/ 19 h 19"/>
                  <a:gd name="T40" fmla="*/ 19 w 19"/>
                  <a:gd name="T41" fmla="*/ 19 h 19"/>
                  <a:gd name="T42" fmla="*/ 19 w 19"/>
                  <a:gd name="T43" fmla="*/ 16 h 19"/>
                  <a:gd name="T44" fmla="*/ 19 w 19"/>
                  <a:gd name="T45" fmla="*/ 13 h 19"/>
                  <a:gd name="T46" fmla="*/ 19 w 19"/>
                  <a:gd name="T47" fmla="*/ 10 h 19"/>
                  <a:gd name="T48" fmla="*/ 19 w 19"/>
                  <a:gd name="T49" fmla="*/ 7 h 19"/>
                  <a:gd name="T50" fmla="*/ 16 w 19"/>
                  <a:gd name="T51" fmla="*/ 3 h 19"/>
                  <a:gd name="T52" fmla="*/ 16 w 19"/>
                  <a:gd name="T53" fmla="*/ 0 h 19"/>
                  <a:gd name="T54" fmla="*/ 13 w 19"/>
                  <a:gd name="T55" fmla="*/ 0 h 19"/>
                  <a:gd name="T56" fmla="*/ 6 w 19"/>
                  <a:gd name="T57" fmla="*/ 0 h 19"/>
                  <a:gd name="T58" fmla="*/ 3 w 19"/>
                  <a:gd name="T59" fmla="*/ 3 h 19"/>
                  <a:gd name="T60" fmla="*/ 0 w 19"/>
                  <a:gd name="T61" fmla="*/ 3 h 19"/>
                  <a:gd name="T62" fmla="*/ 0 w 19"/>
                  <a:gd name="T63" fmla="*/ 7 h 19"/>
                  <a:gd name="T64" fmla="*/ 0 w 19"/>
                  <a:gd name="T65" fmla="*/ 10 h 19"/>
                  <a:gd name="T66" fmla="*/ 0 w 19"/>
                  <a:gd name="T67" fmla="*/ 13 h 19"/>
                  <a:gd name="T68" fmla="*/ 0 w 19"/>
                  <a:gd name="T69" fmla="*/ 16 h 19"/>
                  <a:gd name="T70" fmla="*/ 0 w 19"/>
                  <a:gd name="T71" fmla="*/ 19 h 19"/>
                  <a:gd name="T72" fmla="*/ 3 w 19"/>
                  <a:gd name="T73" fmla="*/ 19 h 19"/>
                  <a:gd name="T74" fmla="*/ 3 w 19"/>
                  <a:gd name="T75" fmla="*/ 19 h 1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9"/>
                  <a:gd name="T115" fmla="*/ 0 h 19"/>
                  <a:gd name="T116" fmla="*/ 19 w 19"/>
                  <a:gd name="T117" fmla="*/ 19 h 1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9" h="19">
                    <a:moveTo>
                      <a:pt x="3" y="19"/>
                    </a:moveTo>
                    <a:lnTo>
                      <a:pt x="3" y="19"/>
                    </a:lnTo>
                    <a:lnTo>
                      <a:pt x="0" y="16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3" y="10"/>
                    </a:lnTo>
                    <a:lnTo>
                      <a:pt x="3" y="7"/>
                    </a:lnTo>
                    <a:lnTo>
                      <a:pt x="6" y="7"/>
                    </a:lnTo>
                    <a:lnTo>
                      <a:pt x="9" y="3"/>
                    </a:lnTo>
                    <a:lnTo>
                      <a:pt x="9" y="7"/>
                    </a:lnTo>
                    <a:lnTo>
                      <a:pt x="13" y="7"/>
                    </a:lnTo>
                    <a:lnTo>
                      <a:pt x="13" y="10"/>
                    </a:lnTo>
                    <a:lnTo>
                      <a:pt x="16" y="13"/>
                    </a:lnTo>
                    <a:lnTo>
                      <a:pt x="16" y="16"/>
                    </a:lnTo>
                    <a:lnTo>
                      <a:pt x="16" y="19"/>
                    </a:lnTo>
                    <a:lnTo>
                      <a:pt x="19" y="19"/>
                    </a:lnTo>
                    <a:lnTo>
                      <a:pt x="19" y="16"/>
                    </a:lnTo>
                    <a:lnTo>
                      <a:pt x="19" y="13"/>
                    </a:lnTo>
                    <a:lnTo>
                      <a:pt x="19" y="10"/>
                    </a:lnTo>
                    <a:lnTo>
                      <a:pt x="19" y="7"/>
                    </a:lnTo>
                    <a:lnTo>
                      <a:pt x="16" y="3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3" y="19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38" name="Freeform 401"/>
              <p:cNvSpPr>
                <a:spLocks/>
              </p:cNvSpPr>
              <p:nvPr/>
            </p:nvSpPr>
            <p:spPr bwMode="auto">
              <a:xfrm>
                <a:off x="3759" y="2337"/>
                <a:ext cx="21" cy="19"/>
              </a:xfrm>
              <a:custGeom>
                <a:avLst/>
                <a:gdLst>
                  <a:gd name="T0" fmla="*/ 3 w 21"/>
                  <a:gd name="T1" fmla="*/ 19 h 19"/>
                  <a:gd name="T2" fmla="*/ 3 w 21"/>
                  <a:gd name="T3" fmla="*/ 19 h 19"/>
                  <a:gd name="T4" fmla="*/ 3 w 21"/>
                  <a:gd name="T5" fmla="*/ 19 h 19"/>
                  <a:gd name="T6" fmla="*/ 3 w 21"/>
                  <a:gd name="T7" fmla="*/ 16 h 19"/>
                  <a:gd name="T8" fmla="*/ 3 w 21"/>
                  <a:gd name="T9" fmla="*/ 12 h 19"/>
                  <a:gd name="T10" fmla="*/ 3 w 21"/>
                  <a:gd name="T11" fmla="*/ 12 h 19"/>
                  <a:gd name="T12" fmla="*/ 3 w 21"/>
                  <a:gd name="T13" fmla="*/ 9 h 19"/>
                  <a:gd name="T14" fmla="*/ 3 w 21"/>
                  <a:gd name="T15" fmla="*/ 6 h 19"/>
                  <a:gd name="T16" fmla="*/ 6 w 21"/>
                  <a:gd name="T17" fmla="*/ 6 h 19"/>
                  <a:gd name="T18" fmla="*/ 9 w 21"/>
                  <a:gd name="T19" fmla="*/ 6 h 19"/>
                  <a:gd name="T20" fmla="*/ 12 w 21"/>
                  <a:gd name="T21" fmla="*/ 6 h 19"/>
                  <a:gd name="T22" fmla="*/ 12 w 21"/>
                  <a:gd name="T23" fmla="*/ 6 h 19"/>
                  <a:gd name="T24" fmla="*/ 15 w 21"/>
                  <a:gd name="T25" fmla="*/ 9 h 19"/>
                  <a:gd name="T26" fmla="*/ 15 w 21"/>
                  <a:gd name="T27" fmla="*/ 12 h 19"/>
                  <a:gd name="T28" fmla="*/ 15 w 21"/>
                  <a:gd name="T29" fmla="*/ 16 h 19"/>
                  <a:gd name="T30" fmla="*/ 15 w 21"/>
                  <a:gd name="T31" fmla="*/ 16 h 19"/>
                  <a:gd name="T32" fmla="*/ 15 w 21"/>
                  <a:gd name="T33" fmla="*/ 19 h 19"/>
                  <a:gd name="T34" fmla="*/ 15 w 21"/>
                  <a:gd name="T35" fmla="*/ 19 h 19"/>
                  <a:gd name="T36" fmla="*/ 15 w 21"/>
                  <a:gd name="T37" fmla="*/ 19 h 19"/>
                  <a:gd name="T38" fmla="*/ 18 w 21"/>
                  <a:gd name="T39" fmla="*/ 19 h 19"/>
                  <a:gd name="T40" fmla="*/ 18 w 21"/>
                  <a:gd name="T41" fmla="*/ 19 h 19"/>
                  <a:gd name="T42" fmla="*/ 18 w 21"/>
                  <a:gd name="T43" fmla="*/ 16 h 19"/>
                  <a:gd name="T44" fmla="*/ 21 w 21"/>
                  <a:gd name="T45" fmla="*/ 12 h 19"/>
                  <a:gd name="T46" fmla="*/ 18 w 21"/>
                  <a:gd name="T47" fmla="*/ 9 h 19"/>
                  <a:gd name="T48" fmla="*/ 18 w 21"/>
                  <a:gd name="T49" fmla="*/ 6 h 19"/>
                  <a:gd name="T50" fmla="*/ 18 w 21"/>
                  <a:gd name="T51" fmla="*/ 3 h 19"/>
                  <a:gd name="T52" fmla="*/ 15 w 21"/>
                  <a:gd name="T53" fmla="*/ 3 h 19"/>
                  <a:gd name="T54" fmla="*/ 12 w 21"/>
                  <a:gd name="T55" fmla="*/ 0 h 19"/>
                  <a:gd name="T56" fmla="*/ 6 w 21"/>
                  <a:gd name="T57" fmla="*/ 0 h 19"/>
                  <a:gd name="T58" fmla="*/ 3 w 21"/>
                  <a:gd name="T59" fmla="*/ 3 h 19"/>
                  <a:gd name="T60" fmla="*/ 0 w 21"/>
                  <a:gd name="T61" fmla="*/ 6 h 19"/>
                  <a:gd name="T62" fmla="*/ 0 w 21"/>
                  <a:gd name="T63" fmla="*/ 9 h 19"/>
                  <a:gd name="T64" fmla="*/ 0 w 21"/>
                  <a:gd name="T65" fmla="*/ 12 h 19"/>
                  <a:gd name="T66" fmla="*/ 0 w 21"/>
                  <a:gd name="T67" fmla="*/ 16 h 19"/>
                  <a:gd name="T68" fmla="*/ 0 w 21"/>
                  <a:gd name="T69" fmla="*/ 16 h 19"/>
                  <a:gd name="T70" fmla="*/ 3 w 21"/>
                  <a:gd name="T71" fmla="*/ 19 h 19"/>
                  <a:gd name="T72" fmla="*/ 3 w 21"/>
                  <a:gd name="T73" fmla="*/ 19 h 19"/>
                  <a:gd name="T74" fmla="*/ 3 w 21"/>
                  <a:gd name="T75" fmla="*/ 19 h 1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1"/>
                  <a:gd name="T115" fmla="*/ 0 h 19"/>
                  <a:gd name="T116" fmla="*/ 21 w 21"/>
                  <a:gd name="T117" fmla="*/ 19 h 1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1" h="19">
                    <a:moveTo>
                      <a:pt x="3" y="19"/>
                    </a:moveTo>
                    <a:lnTo>
                      <a:pt x="3" y="19"/>
                    </a:lnTo>
                    <a:lnTo>
                      <a:pt x="3" y="16"/>
                    </a:lnTo>
                    <a:lnTo>
                      <a:pt x="3" y="12"/>
                    </a:lnTo>
                    <a:lnTo>
                      <a:pt x="3" y="9"/>
                    </a:lnTo>
                    <a:lnTo>
                      <a:pt x="3" y="6"/>
                    </a:lnTo>
                    <a:lnTo>
                      <a:pt x="6" y="6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15" y="9"/>
                    </a:lnTo>
                    <a:lnTo>
                      <a:pt x="15" y="12"/>
                    </a:lnTo>
                    <a:lnTo>
                      <a:pt x="15" y="16"/>
                    </a:lnTo>
                    <a:lnTo>
                      <a:pt x="15" y="19"/>
                    </a:lnTo>
                    <a:lnTo>
                      <a:pt x="18" y="19"/>
                    </a:lnTo>
                    <a:lnTo>
                      <a:pt x="18" y="16"/>
                    </a:lnTo>
                    <a:lnTo>
                      <a:pt x="21" y="12"/>
                    </a:lnTo>
                    <a:lnTo>
                      <a:pt x="18" y="9"/>
                    </a:lnTo>
                    <a:lnTo>
                      <a:pt x="18" y="6"/>
                    </a:lnTo>
                    <a:lnTo>
                      <a:pt x="18" y="3"/>
                    </a:lnTo>
                    <a:lnTo>
                      <a:pt x="15" y="3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3" y="19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39" name="Freeform 402"/>
              <p:cNvSpPr>
                <a:spLocks/>
              </p:cNvSpPr>
              <p:nvPr/>
            </p:nvSpPr>
            <p:spPr bwMode="auto">
              <a:xfrm>
                <a:off x="3552" y="2343"/>
                <a:ext cx="231" cy="115"/>
              </a:xfrm>
              <a:custGeom>
                <a:avLst/>
                <a:gdLst>
                  <a:gd name="T0" fmla="*/ 3 w 231"/>
                  <a:gd name="T1" fmla="*/ 108 h 115"/>
                  <a:gd name="T2" fmla="*/ 9 w 231"/>
                  <a:gd name="T3" fmla="*/ 105 h 115"/>
                  <a:gd name="T4" fmla="*/ 18 w 231"/>
                  <a:gd name="T5" fmla="*/ 102 h 115"/>
                  <a:gd name="T6" fmla="*/ 31 w 231"/>
                  <a:gd name="T7" fmla="*/ 96 h 115"/>
                  <a:gd name="T8" fmla="*/ 46 w 231"/>
                  <a:gd name="T9" fmla="*/ 87 h 115"/>
                  <a:gd name="T10" fmla="*/ 65 w 231"/>
                  <a:gd name="T11" fmla="*/ 78 h 115"/>
                  <a:gd name="T12" fmla="*/ 86 w 231"/>
                  <a:gd name="T13" fmla="*/ 68 h 115"/>
                  <a:gd name="T14" fmla="*/ 105 w 231"/>
                  <a:gd name="T15" fmla="*/ 59 h 115"/>
                  <a:gd name="T16" fmla="*/ 126 w 231"/>
                  <a:gd name="T17" fmla="*/ 50 h 115"/>
                  <a:gd name="T18" fmla="*/ 148 w 231"/>
                  <a:gd name="T19" fmla="*/ 40 h 115"/>
                  <a:gd name="T20" fmla="*/ 166 w 231"/>
                  <a:gd name="T21" fmla="*/ 31 h 115"/>
                  <a:gd name="T22" fmla="*/ 185 w 231"/>
                  <a:gd name="T23" fmla="*/ 22 h 115"/>
                  <a:gd name="T24" fmla="*/ 204 w 231"/>
                  <a:gd name="T25" fmla="*/ 16 h 115"/>
                  <a:gd name="T26" fmla="*/ 216 w 231"/>
                  <a:gd name="T27" fmla="*/ 10 h 115"/>
                  <a:gd name="T28" fmla="*/ 225 w 231"/>
                  <a:gd name="T29" fmla="*/ 3 h 115"/>
                  <a:gd name="T30" fmla="*/ 231 w 231"/>
                  <a:gd name="T31" fmla="*/ 0 h 115"/>
                  <a:gd name="T32" fmla="*/ 231 w 231"/>
                  <a:gd name="T33" fmla="*/ 0 h 115"/>
                  <a:gd name="T34" fmla="*/ 228 w 231"/>
                  <a:gd name="T35" fmla="*/ 3 h 115"/>
                  <a:gd name="T36" fmla="*/ 219 w 231"/>
                  <a:gd name="T37" fmla="*/ 10 h 115"/>
                  <a:gd name="T38" fmla="*/ 207 w 231"/>
                  <a:gd name="T39" fmla="*/ 16 h 115"/>
                  <a:gd name="T40" fmla="*/ 191 w 231"/>
                  <a:gd name="T41" fmla="*/ 22 h 115"/>
                  <a:gd name="T42" fmla="*/ 173 w 231"/>
                  <a:gd name="T43" fmla="*/ 31 h 115"/>
                  <a:gd name="T44" fmla="*/ 154 w 231"/>
                  <a:gd name="T45" fmla="*/ 40 h 115"/>
                  <a:gd name="T46" fmla="*/ 132 w 231"/>
                  <a:gd name="T47" fmla="*/ 53 h 115"/>
                  <a:gd name="T48" fmla="*/ 111 w 231"/>
                  <a:gd name="T49" fmla="*/ 62 h 115"/>
                  <a:gd name="T50" fmla="*/ 89 w 231"/>
                  <a:gd name="T51" fmla="*/ 74 h 115"/>
                  <a:gd name="T52" fmla="*/ 71 w 231"/>
                  <a:gd name="T53" fmla="*/ 84 h 115"/>
                  <a:gd name="T54" fmla="*/ 52 w 231"/>
                  <a:gd name="T55" fmla="*/ 93 h 115"/>
                  <a:gd name="T56" fmla="*/ 37 w 231"/>
                  <a:gd name="T57" fmla="*/ 102 h 115"/>
                  <a:gd name="T58" fmla="*/ 21 w 231"/>
                  <a:gd name="T59" fmla="*/ 108 h 115"/>
                  <a:gd name="T60" fmla="*/ 12 w 231"/>
                  <a:gd name="T61" fmla="*/ 112 h 115"/>
                  <a:gd name="T62" fmla="*/ 6 w 231"/>
                  <a:gd name="T63" fmla="*/ 115 h 115"/>
                  <a:gd name="T64" fmla="*/ 3 w 231"/>
                  <a:gd name="T65" fmla="*/ 115 h 115"/>
                  <a:gd name="T66" fmla="*/ 3 w 231"/>
                  <a:gd name="T67" fmla="*/ 108 h 115"/>
                  <a:gd name="T68" fmla="*/ 3 w 231"/>
                  <a:gd name="T69" fmla="*/ 108 h 11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31"/>
                  <a:gd name="T106" fmla="*/ 0 h 115"/>
                  <a:gd name="T107" fmla="*/ 231 w 231"/>
                  <a:gd name="T108" fmla="*/ 115 h 11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31" h="115">
                    <a:moveTo>
                      <a:pt x="3" y="108"/>
                    </a:moveTo>
                    <a:lnTo>
                      <a:pt x="3" y="108"/>
                    </a:lnTo>
                    <a:lnTo>
                      <a:pt x="6" y="105"/>
                    </a:lnTo>
                    <a:lnTo>
                      <a:pt x="9" y="105"/>
                    </a:lnTo>
                    <a:lnTo>
                      <a:pt x="12" y="102"/>
                    </a:lnTo>
                    <a:lnTo>
                      <a:pt x="18" y="102"/>
                    </a:lnTo>
                    <a:lnTo>
                      <a:pt x="24" y="99"/>
                    </a:lnTo>
                    <a:lnTo>
                      <a:pt x="31" y="96"/>
                    </a:lnTo>
                    <a:lnTo>
                      <a:pt x="40" y="90"/>
                    </a:lnTo>
                    <a:lnTo>
                      <a:pt x="46" y="87"/>
                    </a:lnTo>
                    <a:lnTo>
                      <a:pt x="55" y="84"/>
                    </a:lnTo>
                    <a:lnTo>
                      <a:pt x="65" y="78"/>
                    </a:lnTo>
                    <a:lnTo>
                      <a:pt x="74" y="74"/>
                    </a:lnTo>
                    <a:lnTo>
                      <a:pt x="86" y="68"/>
                    </a:lnTo>
                    <a:lnTo>
                      <a:pt x="95" y="65"/>
                    </a:lnTo>
                    <a:lnTo>
                      <a:pt x="105" y="59"/>
                    </a:lnTo>
                    <a:lnTo>
                      <a:pt x="117" y="56"/>
                    </a:lnTo>
                    <a:lnTo>
                      <a:pt x="126" y="50"/>
                    </a:lnTo>
                    <a:lnTo>
                      <a:pt x="139" y="44"/>
                    </a:lnTo>
                    <a:lnTo>
                      <a:pt x="148" y="40"/>
                    </a:lnTo>
                    <a:lnTo>
                      <a:pt x="157" y="34"/>
                    </a:lnTo>
                    <a:lnTo>
                      <a:pt x="166" y="31"/>
                    </a:lnTo>
                    <a:lnTo>
                      <a:pt x="179" y="25"/>
                    </a:lnTo>
                    <a:lnTo>
                      <a:pt x="185" y="22"/>
                    </a:lnTo>
                    <a:lnTo>
                      <a:pt x="194" y="19"/>
                    </a:lnTo>
                    <a:lnTo>
                      <a:pt x="204" y="16"/>
                    </a:lnTo>
                    <a:lnTo>
                      <a:pt x="210" y="13"/>
                    </a:lnTo>
                    <a:lnTo>
                      <a:pt x="216" y="10"/>
                    </a:lnTo>
                    <a:lnTo>
                      <a:pt x="222" y="6"/>
                    </a:lnTo>
                    <a:lnTo>
                      <a:pt x="225" y="3"/>
                    </a:lnTo>
                    <a:lnTo>
                      <a:pt x="228" y="3"/>
                    </a:lnTo>
                    <a:lnTo>
                      <a:pt x="231" y="0"/>
                    </a:lnTo>
                    <a:lnTo>
                      <a:pt x="231" y="3"/>
                    </a:lnTo>
                    <a:lnTo>
                      <a:pt x="228" y="3"/>
                    </a:lnTo>
                    <a:lnTo>
                      <a:pt x="225" y="6"/>
                    </a:lnTo>
                    <a:lnTo>
                      <a:pt x="219" y="10"/>
                    </a:lnTo>
                    <a:lnTo>
                      <a:pt x="213" y="13"/>
                    </a:lnTo>
                    <a:lnTo>
                      <a:pt x="207" y="16"/>
                    </a:lnTo>
                    <a:lnTo>
                      <a:pt x="200" y="19"/>
                    </a:lnTo>
                    <a:lnTo>
                      <a:pt x="191" y="22"/>
                    </a:lnTo>
                    <a:lnTo>
                      <a:pt x="182" y="28"/>
                    </a:lnTo>
                    <a:lnTo>
                      <a:pt x="173" y="31"/>
                    </a:lnTo>
                    <a:lnTo>
                      <a:pt x="163" y="37"/>
                    </a:lnTo>
                    <a:lnTo>
                      <a:pt x="154" y="40"/>
                    </a:lnTo>
                    <a:lnTo>
                      <a:pt x="145" y="47"/>
                    </a:lnTo>
                    <a:lnTo>
                      <a:pt x="132" y="53"/>
                    </a:lnTo>
                    <a:lnTo>
                      <a:pt x="123" y="59"/>
                    </a:lnTo>
                    <a:lnTo>
                      <a:pt x="111" y="62"/>
                    </a:lnTo>
                    <a:lnTo>
                      <a:pt x="102" y="68"/>
                    </a:lnTo>
                    <a:lnTo>
                      <a:pt x="89" y="74"/>
                    </a:lnTo>
                    <a:lnTo>
                      <a:pt x="80" y="78"/>
                    </a:lnTo>
                    <a:lnTo>
                      <a:pt x="71" y="84"/>
                    </a:lnTo>
                    <a:lnTo>
                      <a:pt x="61" y="87"/>
                    </a:lnTo>
                    <a:lnTo>
                      <a:pt x="52" y="93"/>
                    </a:lnTo>
                    <a:lnTo>
                      <a:pt x="43" y="96"/>
                    </a:lnTo>
                    <a:lnTo>
                      <a:pt x="37" y="102"/>
                    </a:lnTo>
                    <a:lnTo>
                      <a:pt x="27" y="105"/>
                    </a:lnTo>
                    <a:lnTo>
                      <a:pt x="21" y="108"/>
                    </a:lnTo>
                    <a:lnTo>
                      <a:pt x="15" y="112"/>
                    </a:lnTo>
                    <a:lnTo>
                      <a:pt x="12" y="112"/>
                    </a:lnTo>
                    <a:lnTo>
                      <a:pt x="9" y="115"/>
                    </a:lnTo>
                    <a:lnTo>
                      <a:pt x="6" y="115"/>
                    </a:lnTo>
                    <a:lnTo>
                      <a:pt x="3" y="115"/>
                    </a:lnTo>
                    <a:lnTo>
                      <a:pt x="0" y="112"/>
                    </a:lnTo>
                    <a:lnTo>
                      <a:pt x="3" y="108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40" name="Freeform 403"/>
              <p:cNvSpPr>
                <a:spLocks/>
              </p:cNvSpPr>
              <p:nvPr/>
            </p:nvSpPr>
            <p:spPr bwMode="auto">
              <a:xfrm>
                <a:off x="3558" y="2464"/>
                <a:ext cx="43" cy="207"/>
              </a:xfrm>
              <a:custGeom>
                <a:avLst/>
                <a:gdLst>
                  <a:gd name="T0" fmla="*/ 0 w 43"/>
                  <a:gd name="T1" fmla="*/ 0 h 207"/>
                  <a:gd name="T2" fmla="*/ 0 w 43"/>
                  <a:gd name="T3" fmla="*/ 6 h 207"/>
                  <a:gd name="T4" fmla="*/ 3 w 43"/>
                  <a:gd name="T5" fmla="*/ 28 h 207"/>
                  <a:gd name="T6" fmla="*/ 9 w 43"/>
                  <a:gd name="T7" fmla="*/ 55 h 207"/>
                  <a:gd name="T8" fmla="*/ 15 w 43"/>
                  <a:gd name="T9" fmla="*/ 89 h 207"/>
                  <a:gd name="T10" fmla="*/ 18 w 43"/>
                  <a:gd name="T11" fmla="*/ 123 h 207"/>
                  <a:gd name="T12" fmla="*/ 25 w 43"/>
                  <a:gd name="T13" fmla="*/ 157 h 207"/>
                  <a:gd name="T14" fmla="*/ 25 w 43"/>
                  <a:gd name="T15" fmla="*/ 185 h 207"/>
                  <a:gd name="T16" fmla="*/ 25 w 43"/>
                  <a:gd name="T17" fmla="*/ 207 h 207"/>
                  <a:gd name="T18" fmla="*/ 25 w 43"/>
                  <a:gd name="T19" fmla="*/ 207 h 207"/>
                  <a:gd name="T20" fmla="*/ 25 w 43"/>
                  <a:gd name="T21" fmla="*/ 207 h 207"/>
                  <a:gd name="T22" fmla="*/ 28 w 43"/>
                  <a:gd name="T23" fmla="*/ 207 h 207"/>
                  <a:gd name="T24" fmla="*/ 31 w 43"/>
                  <a:gd name="T25" fmla="*/ 207 h 207"/>
                  <a:gd name="T26" fmla="*/ 34 w 43"/>
                  <a:gd name="T27" fmla="*/ 207 h 207"/>
                  <a:gd name="T28" fmla="*/ 37 w 43"/>
                  <a:gd name="T29" fmla="*/ 207 h 207"/>
                  <a:gd name="T30" fmla="*/ 40 w 43"/>
                  <a:gd name="T31" fmla="*/ 207 h 207"/>
                  <a:gd name="T32" fmla="*/ 43 w 43"/>
                  <a:gd name="T33" fmla="*/ 207 h 207"/>
                  <a:gd name="T34" fmla="*/ 43 w 43"/>
                  <a:gd name="T35" fmla="*/ 207 h 207"/>
                  <a:gd name="T36" fmla="*/ 43 w 43"/>
                  <a:gd name="T37" fmla="*/ 204 h 207"/>
                  <a:gd name="T38" fmla="*/ 40 w 43"/>
                  <a:gd name="T39" fmla="*/ 204 h 207"/>
                  <a:gd name="T40" fmla="*/ 37 w 43"/>
                  <a:gd name="T41" fmla="*/ 204 h 207"/>
                  <a:gd name="T42" fmla="*/ 34 w 43"/>
                  <a:gd name="T43" fmla="*/ 204 h 207"/>
                  <a:gd name="T44" fmla="*/ 34 w 43"/>
                  <a:gd name="T45" fmla="*/ 201 h 207"/>
                  <a:gd name="T46" fmla="*/ 31 w 43"/>
                  <a:gd name="T47" fmla="*/ 201 h 207"/>
                  <a:gd name="T48" fmla="*/ 31 w 43"/>
                  <a:gd name="T49" fmla="*/ 198 h 207"/>
                  <a:gd name="T50" fmla="*/ 31 w 43"/>
                  <a:gd name="T51" fmla="*/ 191 h 207"/>
                  <a:gd name="T52" fmla="*/ 31 w 43"/>
                  <a:gd name="T53" fmla="*/ 176 h 207"/>
                  <a:gd name="T54" fmla="*/ 28 w 43"/>
                  <a:gd name="T55" fmla="*/ 151 h 207"/>
                  <a:gd name="T56" fmla="*/ 25 w 43"/>
                  <a:gd name="T57" fmla="*/ 126 h 207"/>
                  <a:gd name="T58" fmla="*/ 21 w 43"/>
                  <a:gd name="T59" fmla="*/ 96 h 207"/>
                  <a:gd name="T60" fmla="*/ 15 w 43"/>
                  <a:gd name="T61" fmla="*/ 62 h 207"/>
                  <a:gd name="T62" fmla="*/ 9 w 43"/>
                  <a:gd name="T63" fmla="*/ 31 h 207"/>
                  <a:gd name="T64" fmla="*/ 0 w 43"/>
                  <a:gd name="T65" fmla="*/ 0 h 207"/>
                  <a:gd name="T66" fmla="*/ 0 w 43"/>
                  <a:gd name="T67" fmla="*/ 0 h 20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3"/>
                  <a:gd name="T103" fmla="*/ 0 h 207"/>
                  <a:gd name="T104" fmla="*/ 43 w 43"/>
                  <a:gd name="T105" fmla="*/ 207 h 20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3" h="207">
                    <a:moveTo>
                      <a:pt x="0" y="0"/>
                    </a:moveTo>
                    <a:lnTo>
                      <a:pt x="0" y="6"/>
                    </a:lnTo>
                    <a:lnTo>
                      <a:pt x="3" y="28"/>
                    </a:lnTo>
                    <a:lnTo>
                      <a:pt x="9" y="55"/>
                    </a:lnTo>
                    <a:lnTo>
                      <a:pt x="15" y="89"/>
                    </a:lnTo>
                    <a:lnTo>
                      <a:pt x="18" y="123"/>
                    </a:lnTo>
                    <a:lnTo>
                      <a:pt x="25" y="157"/>
                    </a:lnTo>
                    <a:lnTo>
                      <a:pt x="25" y="185"/>
                    </a:lnTo>
                    <a:lnTo>
                      <a:pt x="25" y="207"/>
                    </a:lnTo>
                    <a:lnTo>
                      <a:pt x="28" y="207"/>
                    </a:lnTo>
                    <a:lnTo>
                      <a:pt x="31" y="207"/>
                    </a:lnTo>
                    <a:lnTo>
                      <a:pt x="34" y="207"/>
                    </a:lnTo>
                    <a:lnTo>
                      <a:pt x="37" y="207"/>
                    </a:lnTo>
                    <a:lnTo>
                      <a:pt x="40" y="207"/>
                    </a:lnTo>
                    <a:lnTo>
                      <a:pt x="43" y="207"/>
                    </a:lnTo>
                    <a:lnTo>
                      <a:pt x="43" y="204"/>
                    </a:lnTo>
                    <a:lnTo>
                      <a:pt x="40" y="204"/>
                    </a:lnTo>
                    <a:lnTo>
                      <a:pt x="37" y="204"/>
                    </a:lnTo>
                    <a:lnTo>
                      <a:pt x="34" y="204"/>
                    </a:lnTo>
                    <a:lnTo>
                      <a:pt x="34" y="201"/>
                    </a:lnTo>
                    <a:lnTo>
                      <a:pt x="31" y="201"/>
                    </a:lnTo>
                    <a:lnTo>
                      <a:pt x="31" y="198"/>
                    </a:lnTo>
                    <a:lnTo>
                      <a:pt x="31" y="191"/>
                    </a:lnTo>
                    <a:lnTo>
                      <a:pt x="31" y="176"/>
                    </a:lnTo>
                    <a:lnTo>
                      <a:pt x="28" y="151"/>
                    </a:lnTo>
                    <a:lnTo>
                      <a:pt x="25" y="126"/>
                    </a:lnTo>
                    <a:lnTo>
                      <a:pt x="21" y="96"/>
                    </a:lnTo>
                    <a:lnTo>
                      <a:pt x="15" y="62"/>
                    </a:lnTo>
                    <a:lnTo>
                      <a:pt x="9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41" name="Freeform 404"/>
              <p:cNvSpPr>
                <a:spLocks/>
              </p:cNvSpPr>
              <p:nvPr/>
            </p:nvSpPr>
            <p:spPr bwMode="auto">
              <a:xfrm>
                <a:off x="3564" y="2458"/>
                <a:ext cx="99" cy="256"/>
              </a:xfrm>
              <a:custGeom>
                <a:avLst/>
                <a:gdLst>
                  <a:gd name="T0" fmla="*/ 3 w 99"/>
                  <a:gd name="T1" fmla="*/ 9 h 256"/>
                  <a:gd name="T2" fmla="*/ 3 w 99"/>
                  <a:gd name="T3" fmla="*/ 12 h 256"/>
                  <a:gd name="T4" fmla="*/ 6 w 99"/>
                  <a:gd name="T5" fmla="*/ 15 h 256"/>
                  <a:gd name="T6" fmla="*/ 9 w 99"/>
                  <a:gd name="T7" fmla="*/ 24 h 256"/>
                  <a:gd name="T8" fmla="*/ 15 w 99"/>
                  <a:gd name="T9" fmla="*/ 34 h 256"/>
                  <a:gd name="T10" fmla="*/ 22 w 99"/>
                  <a:gd name="T11" fmla="*/ 46 h 256"/>
                  <a:gd name="T12" fmla="*/ 28 w 99"/>
                  <a:gd name="T13" fmla="*/ 61 h 256"/>
                  <a:gd name="T14" fmla="*/ 37 w 99"/>
                  <a:gd name="T15" fmla="*/ 80 h 256"/>
                  <a:gd name="T16" fmla="*/ 43 w 99"/>
                  <a:gd name="T17" fmla="*/ 98 h 256"/>
                  <a:gd name="T18" fmla="*/ 53 w 99"/>
                  <a:gd name="T19" fmla="*/ 117 h 256"/>
                  <a:gd name="T20" fmla="*/ 62 w 99"/>
                  <a:gd name="T21" fmla="*/ 136 h 256"/>
                  <a:gd name="T22" fmla="*/ 68 w 99"/>
                  <a:gd name="T23" fmla="*/ 157 h 256"/>
                  <a:gd name="T24" fmla="*/ 77 w 99"/>
                  <a:gd name="T25" fmla="*/ 179 h 256"/>
                  <a:gd name="T26" fmla="*/ 83 w 99"/>
                  <a:gd name="T27" fmla="*/ 197 h 256"/>
                  <a:gd name="T28" fmla="*/ 90 w 99"/>
                  <a:gd name="T29" fmla="*/ 219 h 256"/>
                  <a:gd name="T30" fmla="*/ 96 w 99"/>
                  <a:gd name="T31" fmla="*/ 238 h 256"/>
                  <a:gd name="T32" fmla="*/ 99 w 99"/>
                  <a:gd name="T33" fmla="*/ 256 h 256"/>
                  <a:gd name="T34" fmla="*/ 99 w 99"/>
                  <a:gd name="T35" fmla="*/ 256 h 256"/>
                  <a:gd name="T36" fmla="*/ 96 w 99"/>
                  <a:gd name="T37" fmla="*/ 247 h 256"/>
                  <a:gd name="T38" fmla="*/ 96 w 99"/>
                  <a:gd name="T39" fmla="*/ 234 h 256"/>
                  <a:gd name="T40" fmla="*/ 96 w 99"/>
                  <a:gd name="T41" fmla="*/ 219 h 256"/>
                  <a:gd name="T42" fmla="*/ 93 w 99"/>
                  <a:gd name="T43" fmla="*/ 204 h 256"/>
                  <a:gd name="T44" fmla="*/ 87 w 99"/>
                  <a:gd name="T45" fmla="*/ 185 h 256"/>
                  <a:gd name="T46" fmla="*/ 83 w 99"/>
                  <a:gd name="T47" fmla="*/ 166 h 256"/>
                  <a:gd name="T48" fmla="*/ 74 w 99"/>
                  <a:gd name="T49" fmla="*/ 148 h 256"/>
                  <a:gd name="T50" fmla="*/ 71 w 99"/>
                  <a:gd name="T51" fmla="*/ 139 h 256"/>
                  <a:gd name="T52" fmla="*/ 65 w 99"/>
                  <a:gd name="T53" fmla="*/ 129 h 256"/>
                  <a:gd name="T54" fmla="*/ 62 w 99"/>
                  <a:gd name="T55" fmla="*/ 120 h 256"/>
                  <a:gd name="T56" fmla="*/ 56 w 99"/>
                  <a:gd name="T57" fmla="*/ 111 h 256"/>
                  <a:gd name="T58" fmla="*/ 53 w 99"/>
                  <a:gd name="T59" fmla="*/ 102 h 256"/>
                  <a:gd name="T60" fmla="*/ 46 w 99"/>
                  <a:gd name="T61" fmla="*/ 89 h 256"/>
                  <a:gd name="T62" fmla="*/ 43 w 99"/>
                  <a:gd name="T63" fmla="*/ 80 h 256"/>
                  <a:gd name="T64" fmla="*/ 40 w 99"/>
                  <a:gd name="T65" fmla="*/ 71 h 256"/>
                  <a:gd name="T66" fmla="*/ 34 w 99"/>
                  <a:gd name="T67" fmla="*/ 61 h 256"/>
                  <a:gd name="T68" fmla="*/ 31 w 99"/>
                  <a:gd name="T69" fmla="*/ 52 h 256"/>
                  <a:gd name="T70" fmla="*/ 28 w 99"/>
                  <a:gd name="T71" fmla="*/ 43 h 256"/>
                  <a:gd name="T72" fmla="*/ 25 w 99"/>
                  <a:gd name="T73" fmla="*/ 34 h 256"/>
                  <a:gd name="T74" fmla="*/ 22 w 99"/>
                  <a:gd name="T75" fmla="*/ 27 h 256"/>
                  <a:gd name="T76" fmla="*/ 22 w 99"/>
                  <a:gd name="T77" fmla="*/ 21 h 256"/>
                  <a:gd name="T78" fmla="*/ 19 w 99"/>
                  <a:gd name="T79" fmla="*/ 18 h 256"/>
                  <a:gd name="T80" fmla="*/ 19 w 99"/>
                  <a:gd name="T81" fmla="*/ 12 h 256"/>
                  <a:gd name="T82" fmla="*/ 15 w 99"/>
                  <a:gd name="T83" fmla="*/ 6 h 256"/>
                  <a:gd name="T84" fmla="*/ 12 w 99"/>
                  <a:gd name="T85" fmla="*/ 3 h 256"/>
                  <a:gd name="T86" fmla="*/ 9 w 99"/>
                  <a:gd name="T87" fmla="*/ 0 h 256"/>
                  <a:gd name="T88" fmla="*/ 6 w 99"/>
                  <a:gd name="T89" fmla="*/ 0 h 256"/>
                  <a:gd name="T90" fmla="*/ 3 w 99"/>
                  <a:gd name="T91" fmla="*/ 0 h 256"/>
                  <a:gd name="T92" fmla="*/ 0 w 99"/>
                  <a:gd name="T93" fmla="*/ 3 h 256"/>
                  <a:gd name="T94" fmla="*/ 0 w 99"/>
                  <a:gd name="T95" fmla="*/ 6 h 256"/>
                  <a:gd name="T96" fmla="*/ 3 w 99"/>
                  <a:gd name="T97" fmla="*/ 9 h 256"/>
                  <a:gd name="T98" fmla="*/ 3 w 99"/>
                  <a:gd name="T99" fmla="*/ 9 h 25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99"/>
                  <a:gd name="T151" fmla="*/ 0 h 256"/>
                  <a:gd name="T152" fmla="*/ 99 w 99"/>
                  <a:gd name="T153" fmla="*/ 256 h 25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99" h="256">
                    <a:moveTo>
                      <a:pt x="3" y="9"/>
                    </a:moveTo>
                    <a:lnTo>
                      <a:pt x="3" y="12"/>
                    </a:lnTo>
                    <a:lnTo>
                      <a:pt x="6" y="15"/>
                    </a:lnTo>
                    <a:lnTo>
                      <a:pt x="9" y="24"/>
                    </a:lnTo>
                    <a:lnTo>
                      <a:pt x="15" y="34"/>
                    </a:lnTo>
                    <a:lnTo>
                      <a:pt x="22" y="46"/>
                    </a:lnTo>
                    <a:lnTo>
                      <a:pt x="28" y="61"/>
                    </a:lnTo>
                    <a:lnTo>
                      <a:pt x="37" y="80"/>
                    </a:lnTo>
                    <a:lnTo>
                      <a:pt x="43" y="98"/>
                    </a:lnTo>
                    <a:lnTo>
                      <a:pt x="53" y="117"/>
                    </a:lnTo>
                    <a:lnTo>
                      <a:pt x="62" y="136"/>
                    </a:lnTo>
                    <a:lnTo>
                      <a:pt x="68" y="157"/>
                    </a:lnTo>
                    <a:lnTo>
                      <a:pt x="77" y="179"/>
                    </a:lnTo>
                    <a:lnTo>
                      <a:pt x="83" y="197"/>
                    </a:lnTo>
                    <a:lnTo>
                      <a:pt x="90" y="219"/>
                    </a:lnTo>
                    <a:lnTo>
                      <a:pt x="96" y="238"/>
                    </a:lnTo>
                    <a:lnTo>
                      <a:pt x="99" y="256"/>
                    </a:lnTo>
                    <a:lnTo>
                      <a:pt x="96" y="247"/>
                    </a:lnTo>
                    <a:lnTo>
                      <a:pt x="96" y="234"/>
                    </a:lnTo>
                    <a:lnTo>
                      <a:pt x="96" y="219"/>
                    </a:lnTo>
                    <a:lnTo>
                      <a:pt x="93" y="204"/>
                    </a:lnTo>
                    <a:lnTo>
                      <a:pt x="87" y="185"/>
                    </a:lnTo>
                    <a:lnTo>
                      <a:pt x="83" y="166"/>
                    </a:lnTo>
                    <a:lnTo>
                      <a:pt x="74" y="148"/>
                    </a:lnTo>
                    <a:lnTo>
                      <a:pt x="71" y="139"/>
                    </a:lnTo>
                    <a:lnTo>
                      <a:pt x="65" y="129"/>
                    </a:lnTo>
                    <a:lnTo>
                      <a:pt x="62" y="120"/>
                    </a:lnTo>
                    <a:lnTo>
                      <a:pt x="56" y="111"/>
                    </a:lnTo>
                    <a:lnTo>
                      <a:pt x="53" y="102"/>
                    </a:lnTo>
                    <a:lnTo>
                      <a:pt x="46" y="89"/>
                    </a:lnTo>
                    <a:lnTo>
                      <a:pt x="43" y="80"/>
                    </a:lnTo>
                    <a:lnTo>
                      <a:pt x="40" y="71"/>
                    </a:lnTo>
                    <a:lnTo>
                      <a:pt x="34" y="61"/>
                    </a:lnTo>
                    <a:lnTo>
                      <a:pt x="31" y="52"/>
                    </a:lnTo>
                    <a:lnTo>
                      <a:pt x="28" y="43"/>
                    </a:lnTo>
                    <a:lnTo>
                      <a:pt x="25" y="34"/>
                    </a:lnTo>
                    <a:lnTo>
                      <a:pt x="22" y="27"/>
                    </a:lnTo>
                    <a:lnTo>
                      <a:pt x="22" y="21"/>
                    </a:lnTo>
                    <a:lnTo>
                      <a:pt x="19" y="18"/>
                    </a:lnTo>
                    <a:lnTo>
                      <a:pt x="19" y="12"/>
                    </a:lnTo>
                    <a:lnTo>
                      <a:pt x="15" y="6"/>
                    </a:lnTo>
                    <a:lnTo>
                      <a:pt x="12" y="3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3" y="9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42" name="Freeform 405"/>
              <p:cNvSpPr>
                <a:spLocks/>
              </p:cNvSpPr>
              <p:nvPr/>
            </p:nvSpPr>
            <p:spPr bwMode="auto">
              <a:xfrm>
                <a:off x="3576" y="2501"/>
                <a:ext cx="28" cy="185"/>
              </a:xfrm>
              <a:custGeom>
                <a:avLst/>
                <a:gdLst>
                  <a:gd name="T0" fmla="*/ 0 w 28"/>
                  <a:gd name="T1" fmla="*/ 0 h 185"/>
                  <a:gd name="T2" fmla="*/ 3 w 28"/>
                  <a:gd name="T3" fmla="*/ 9 h 185"/>
                  <a:gd name="T4" fmla="*/ 7 w 28"/>
                  <a:gd name="T5" fmla="*/ 28 h 185"/>
                  <a:gd name="T6" fmla="*/ 10 w 28"/>
                  <a:gd name="T7" fmla="*/ 55 h 185"/>
                  <a:gd name="T8" fmla="*/ 13 w 28"/>
                  <a:gd name="T9" fmla="*/ 86 h 185"/>
                  <a:gd name="T10" fmla="*/ 16 w 28"/>
                  <a:gd name="T11" fmla="*/ 117 h 185"/>
                  <a:gd name="T12" fmla="*/ 19 w 28"/>
                  <a:gd name="T13" fmla="*/ 145 h 185"/>
                  <a:gd name="T14" fmla="*/ 22 w 28"/>
                  <a:gd name="T15" fmla="*/ 170 h 185"/>
                  <a:gd name="T16" fmla="*/ 22 w 28"/>
                  <a:gd name="T17" fmla="*/ 182 h 185"/>
                  <a:gd name="T18" fmla="*/ 22 w 28"/>
                  <a:gd name="T19" fmla="*/ 182 h 185"/>
                  <a:gd name="T20" fmla="*/ 22 w 28"/>
                  <a:gd name="T21" fmla="*/ 182 h 185"/>
                  <a:gd name="T22" fmla="*/ 22 w 28"/>
                  <a:gd name="T23" fmla="*/ 182 h 185"/>
                  <a:gd name="T24" fmla="*/ 22 w 28"/>
                  <a:gd name="T25" fmla="*/ 182 h 185"/>
                  <a:gd name="T26" fmla="*/ 25 w 28"/>
                  <a:gd name="T27" fmla="*/ 185 h 185"/>
                  <a:gd name="T28" fmla="*/ 25 w 28"/>
                  <a:gd name="T29" fmla="*/ 182 h 185"/>
                  <a:gd name="T30" fmla="*/ 28 w 28"/>
                  <a:gd name="T31" fmla="*/ 182 h 185"/>
                  <a:gd name="T32" fmla="*/ 28 w 28"/>
                  <a:gd name="T33" fmla="*/ 179 h 185"/>
                  <a:gd name="T34" fmla="*/ 28 w 28"/>
                  <a:gd name="T35" fmla="*/ 173 h 185"/>
                  <a:gd name="T36" fmla="*/ 28 w 28"/>
                  <a:gd name="T37" fmla="*/ 157 h 185"/>
                  <a:gd name="T38" fmla="*/ 25 w 28"/>
                  <a:gd name="T39" fmla="*/ 139 h 185"/>
                  <a:gd name="T40" fmla="*/ 22 w 28"/>
                  <a:gd name="T41" fmla="*/ 114 h 185"/>
                  <a:gd name="T42" fmla="*/ 19 w 28"/>
                  <a:gd name="T43" fmla="*/ 86 h 185"/>
                  <a:gd name="T44" fmla="*/ 13 w 28"/>
                  <a:gd name="T45" fmla="*/ 59 h 185"/>
                  <a:gd name="T46" fmla="*/ 7 w 28"/>
                  <a:gd name="T47" fmla="*/ 28 h 185"/>
                  <a:gd name="T48" fmla="*/ 0 w 28"/>
                  <a:gd name="T49" fmla="*/ 0 h 185"/>
                  <a:gd name="T50" fmla="*/ 0 w 28"/>
                  <a:gd name="T51" fmla="*/ 0 h 18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8"/>
                  <a:gd name="T79" fmla="*/ 0 h 185"/>
                  <a:gd name="T80" fmla="*/ 28 w 28"/>
                  <a:gd name="T81" fmla="*/ 185 h 18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8" h="185">
                    <a:moveTo>
                      <a:pt x="0" y="0"/>
                    </a:moveTo>
                    <a:lnTo>
                      <a:pt x="3" y="9"/>
                    </a:lnTo>
                    <a:lnTo>
                      <a:pt x="7" y="28"/>
                    </a:lnTo>
                    <a:lnTo>
                      <a:pt x="10" y="55"/>
                    </a:lnTo>
                    <a:lnTo>
                      <a:pt x="13" y="86"/>
                    </a:lnTo>
                    <a:lnTo>
                      <a:pt x="16" y="117"/>
                    </a:lnTo>
                    <a:lnTo>
                      <a:pt x="19" y="145"/>
                    </a:lnTo>
                    <a:lnTo>
                      <a:pt x="22" y="170"/>
                    </a:lnTo>
                    <a:lnTo>
                      <a:pt x="22" y="182"/>
                    </a:lnTo>
                    <a:lnTo>
                      <a:pt x="25" y="185"/>
                    </a:lnTo>
                    <a:lnTo>
                      <a:pt x="25" y="182"/>
                    </a:lnTo>
                    <a:lnTo>
                      <a:pt x="28" y="182"/>
                    </a:lnTo>
                    <a:lnTo>
                      <a:pt x="28" y="179"/>
                    </a:lnTo>
                    <a:lnTo>
                      <a:pt x="28" y="173"/>
                    </a:lnTo>
                    <a:lnTo>
                      <a:pt x="28" y="157"/>
                    </a:lnTo>
                    <a:lnTo>
                      <a:pt x="25" y="139"/>
                    </a:lnTo>
                    <a:lnTo>
                      <a:pt x="22" y="114"/>
                    </a:lnTo>
                    <a:lnTo>
                      <a:pt x="19" y="86"/>
                    </a:lnTo>
                    <a:lnTo>
                      <a:pt x="13" y="59"/>
                    </a:lnTo>
                    <a:lnTo>
                      <a:pt x="7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43" name="Freeform 406"/>
              <p:cNvSpPr>
                <a:spLocks/>
              </p:cNvSpPr>
              <p:nvPr/>
            </p:nvSpPr>
            <p:spPr bwMode="auto">
              <a:xfrm>
                <a:off x="3583" y="2516"/>
                <a:ext cx="37" cy="183"/>
              </a:xfrm>
              <a:custGeom>
                <a:avLst/>
                <a:gdLst>
                  <a:gd name="T0" fmla="*/ 0 w 37"/>
                  <a:gd name="T1" fmla="*/ 0 h 183"/>
                  <a:gd name="T2" fmla="*/ 3 w 37"/>
                  <a:gd name="T3" fmla="*/ 6 h 183"/>
                  <a:gd name="T4" fmla="*/ 6 w 37"/>
                  <a:gd name="T5" fmla="*/ 28 h 183"/>
                  <a:gd name="T6" fmla="*/ 12 w 37"/>
                  <a:gd name="T7" fmla="*/ 53 h 183"/>
                  <a:gd name="T8" fmla="*/ 18 w 37"/>
                  <a:gd name="T9" fmla="*/ 84 h 183"/>
                  <a:gd name="T10" fmla="*/ 21 w 37"/>
                  <a:gd name="T11" fmla="*/ 115 h 183"/>
                  <a:gd name="T12" fmla="*/ 27 w 37"/>
                  <a:gd name="T13" fmla="*/ 146 h 183"/>
                  <a:gd name="T14" fmla="*/ 30 w 37"/>
                  <a:gd name="T15" fmla="*/ 167 h 183"/>
                  <a:gd name="T16" fmla="*/ 30 w 37"/>
                  <a:gd name="T17" fmla="*/ 180 h 183"/>
                  <a:gd name="T18" fmla="*/ 30 w 37"/>
                  <a:gd name="T19" fmla="*/ 180 h 183"/>
                  <a:gd name="T20" fmla="*/ 30 w 37"/>
                  <a:gd name="T21" fmla="*/ 180 h 183"/>
                  <a:gd name="T22" fmla="*/ 30 w 37"/>
                  <a:gd name="T23" fmla="*/ 180 h 183"/>
                  <a:gd name="T24" fmla="*/ 34 w 37"/>
                  <a:gd name="T25" fmla="*/ 183 h 183"/>
                  <a:gd name="T26" fmla="*/ 34 w 37"/>
                  <a:gd name="T27" fmla="*/ 183 h 183"/>
                  <a:gd name="T28" fmla="*/ 34 w 37"/>
                  <a:gd name="T29" fmla="*/ 183 h 183"/>
                  <a:gd name="T30" fmla="*/ 37 w 37"/>
                  <a:gd name="T31" fmla="*/ 180 h 183"/>
                  <a:gd name="T32" fmla="*/ 37 w 37"/>
                  <a:gd name="T33" fmla="*/ 176 h 183"/>
                  <a:gd name="T34" fmla="*/ 37 w 37"/>
                  <a:gd name="T35" fmla="*/ 173 h 183"/>
                  <a:gd name="T36" fmla="*/ 37 w 37"/>
                  <a:gd name="T37" fmla="*/ 170 h 183"/>
                  <a:gd name="T38" fmla="*/ 37 w 37"/>
                  <a:gd name="T39" fmla="*/ 164 h 183"/>
                  <a:gd name="T40" fmla="*/ 34 w 37"/>
                  <a:gd name="T41" fmla="*/ 155 h 183"/>
                  <a:gd name="T42" fmla="*/ 34 w 37"/>
                  <a:gd name="T43" fmla="*/ 146 h 183"/>
                  <a:gd name="T44" fmla="*/ 30 w 37"/>
                  <a:gd name="T45" fmla="*/ 136 h 183"/>
                  <a:gd name="T46" fmla="*/ 30 w 37"/>
                  <a:gd name="T47" fmla="*/ 124 h 183"/>
                  <a:gd name="T48" fmla="*/ 27 w 37"/>
                  <a:gd name="T49" fmla="*/ 112 h 183"/>
                  <a:gd name="T50" fmla="*/ 24 w 37"/>
                  <a:gd name="T51" fmla="*/ 99 h 183"/>
                  <a:gd name="T52" fmla="*/ 21 w 37"/>
                  <a:gd name="T53" fmla="*/ 84 h 183"/>
                  <a:gd name="T54" fmla="*/ 18 w 37"/>
                  <a:gd name="T55" fmla="*/ 71 h 183"/>
                  <a:gd name="T56" fmla="*/ 15 w 37"/>
                  <a:gd name="T57" fmla="*/ 56 h 183"/>
                  <a:gd name="T58" fmla="*/ 12 w 37"/>
                  <a:gd name="T59" fmla="*/ 44 h 183"/>
                  <a:gd name="T60" fmla="*/ 9 w 37"/>
                  <a:gd name="T61" fmla="*/ 28 h 183"/>
                  <a:gd name="T62" fmla="*/ 6 w 37"/>
                  <a:gd name="T63" fmla="*/ 16 h 183"/>
                  <a:gd name="T64" fmla="*/ 0 w 37"/>
                  <a:gd name="T65" fmla="*/ 0 h 183"/>
                  <a:gd name="T66" fmla="*/ 0 w 37"/>
                  <a:gd name="T67" fmla="*/ 0 h 1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7"/>
                  <a:gd name="T103" fmla="*/ 0 h 183"/>
                  <a:gd name="T104" fmla="*/ 37 w 37"/>
                  <a:gd name="T105" fmla="*/ 183 h 1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7" h="183">
                    <a:moveTo>
                      <a:pt x="0" y="0"/>
                    </a:moveTo>
                    <a:lnTo>
                      <a:pt x="3" y="6"/>
                    </a:lnTo>
                    <a:lnTo>
                      <a:pt x="6" y="28"/>
                    </a:lnTo>
                    <a:lnTo>
                      <a:pt x="12" y="53"/>
                    </a:lnTo>
                    <a:lnTo>
                      <a:pt x="18" y="84"/>
                    </a:lnTo>
                    <a:lnTo>
                      <a:pt x="21" y="115"/>
                    </a:lnTo>
                    <a:lnTo>
                      <a:pt x="27" y="146"/>
                    </a:lnTo>
                    <a:lnTo>
                      <a:pt x="30" y="167"/>
                    </a:lnTo>
                    <a:lnTo>
                      <a:pt x="30" y="180"/>
                    </a:lnTo>
                    <a:lnTo>
                      <a:pt x="34" y="183"/>
                    </a:lnTo>
                    <a:lnTo>
                      <a:pt x="37" y="180"/>
                    </a:lnTo>
                    <a:lnTo>
                      <a:pt x="37" y="176"/>
                    </a:lnTo>
                    <a:lnTo>
                      <a:pt x="37" y="173"/>
                    </a:lnTo>
                    <a:lnTo>
                      <a:pt x="37" y="170"/>
                    </a:lnTo>
                    <a:lnTo>
                      <a:pt x="37" y="164"/>
                    </a:lnTo>
                    <a:lnTo>
                      <a:pt x="34" y="155"/>
                    </a:lnTo>
                    <a:lnTo>
                      <a:pt x="34" y="146"/>
                    </a:lnTo>
                    <a:lnTo>
                      <a:pt x="30" y="136"/>
                    </a:lnTo>
                    <a:lnTo>
                      <a:pt x="30" y="124"/>
                    </a:lnTo>
                    <a:lnTo>
                      <a:pt x="27" y="112"/>
                    </a:lnTo>
                    <a:lnTo>
                      <a:pt x="24" y="99"/>
                    </a:lnTo>
                    <a:lnTo>
                      <a:pt x="21" y="84"/>
                    </a:lnTo>
                    <a:lnTo>
                      <a:pt x="18" y="71"/>
                    </a:lnTo>
                    <a:lnTo>
                      <a:pt x="15" y="56"/>
                    </a:lnTo>
                    <a:lnTo>
                      <a:pt x="12" y="44"/>
                    </a:lnTo>
                    <a:lnTo>
                      <a:pt x="9" y="28"/>
                    </a:lnTo>
                    <a:lnTo>
                      <a:pt x="6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44" name="Freeform 407"/>
              <p:cNvSpPr>
                <a:spLocks/>
              </p:cNvSpPr>
              <p:nvPr/>
            </p:nvSpPr>
            <p:spPr bwMode="auto">
              <a:xfrm>
                <a:off x="3592" y="2529"/>
                <a:ext cx="46" cy="179"/>
              </a:xfrm>
              <a:custGeom>
                <a:avLst/>
                <a:gdLst>
                  <a:gd name="T0" fmla="*/ 0 w 46"/>
                  <a:gd name="T1" fmla="*/ 0 h 179"/>
                  <a:gd name="T2" fmla="*/ 0 w 46"/>
                  <a:gd name="T3" fmla="*/ 3 h 179"/>
                  <a:gd name="T4" fmla="*/ 3 w 46"/>
                  <a:gd name="T5" fmla="*/ 6 h 179"/>
                  <a:gd name="T6" fmla="*/ 3 w 46"/>
                  <a:gd name="T7" fmla="*/ 15 h 179"/>
                  <a:gd name="T8" fmla="*/ 6 w 46"/>
                  <a:gd name="T9" fmla="*/ 24 h 179"/>
                  <a:gd name="T10" fmla="*/ 9 w 46"/>
                  <a:gd name="T11" fmla="*/ 37 h 179"/>
                  <a:gd name="T12" fmla="*/ 12 w 46"/>
                  <a:gd name="T13" fmla="*/ 52 h 179"/>
                  <a:gd name="T14" fmla="*/ 18 w 46"/>
                  <a:gd name="T15" fmla="*/ 65 h 179"/>
                  <a:gd name="T16" fmla="*/ 21 w 46"/>
                  <a:gd name="T17" fmla="*/ 80 h 179"/>
                  <a:gd name="T18" fmla="*/ 25 w 46"/>
                  <a:gd name="T19" fmla="*/ 99 h 179"/>
                  <a:gd name="T20" fmla="*/ 28 w 46"/>
                  <a:gd name="T21" fmla="*/ 114 h 179"/>
                  <a:gd name="T22" fmla="*/ 31 w 46"/>
                  <a:gd name="T23" fmla="*/ 126 h 179"/>
                  <a:gd name="T24" fmla="*/ 34 w 46"/>
                  <a:gd name="T25" fmla="*/ 142 h 179"/>
                  <a:gd name="T26" fmla="*/ 37 w 46"/>
                  <a:gd name="T27" fmla="*/ 154 h 179"/>
                  <a:gd name="T28" fmla="*/ 40 w 46"/>
                  <a:gd name="T29" fmla="*/ 163 h 179"/>
                  <a:gd name="T30" fmla="*/ 40 w 46"/>
                  <a:gd name="T31" fmla="*/ 170 h 179"/>
                  <a:gd name="T32" fmla="*/ 40 w 46"/>
                  <a:gd name="T33" fmla="*/ 176 h 179"/>
                  <a:gd name="T34" fmla="*/ 40 w 46"/>
                  <a:gd name="T35" fmla="*/ 176 h 179"/>
                  <a:gd name="T36" fmla="*/ 40 w 46"/>
                  <a:gd name="T37" fmla="*/ 176 h 179"/>
                  <a:gd name="T38" fmla="*/ 40 w 46"/>
                  <a:gd name="T39" fmla="*/ 179 h 179"/>
                  <a:gd name="T40" fmla="*/ 43 w 46"/>
                  <a:gd name="T41" fmla="*/ 179 h 179"/>
                  <a:gd name="T42" fmla="*/ 43 w 46"/>
                  <a:gd name="T43" fmla="*/ 179 h 179"/>
                  <a:gd name="T44" fmla="*/ 43 w 46"/>
                  <a:gd name="T45" fmla="*/ 179 h 179"/>
                  <a:gd name="T46" fmla="*/ 46 w 46"/>
                  <a:gd name="T47" fmla="*/ 176 h 179"/>
                  <a:gd name="T48" fmla="*/ 46 w 46"/>
                  <a:gd name="T49" fmla="*/ 173 h 179"/>
                  <a:gd name="T50" fmla="*/ 46 w 46"/>
                  <a:gd name="T51" fmla="*/ 170 h 179"/>
                  <a:gd name="T52" fmla="*/ 46 w 46"/>
                  <a:gd name="T53" fmla="*/ 167 h 179"/>
                  <a:gd name="T54" fmla="*/ 46 w 46"/>
                  <a:gd name="T55" fmla="*/ 160 h 179"/>
                  <a:gd name="T56" fmla="*/ 43 w 46"/>
                  <a:gd name="T57" fmla="*/ 151 h 179"/>
                  <a:gd name="T58" fmla="*/ 40 w 46"/>
                  <a:gd name="T59" fmla="*/ 142 h 179"/>
                  <a:gd name="T60" fmla="*/ 40 w 46"/>
                  <a:gd name="T61" fmla="*/ 133 h 179"/>
                  <a:gd name="T62" fmla="*/ 37 w 46"/>
                  <a:gd name="T63" fmla="*/ 120 h 179"/>
                  <a:gd name="T64" fmla="*/ 34 w 46"/>
                  <a:gd name="T65" fmla="*/ 108 h 179"/>
                  <a:gd name="T66" fmla="*/ 28 w 46"/>
                  <a:gd name="T67" fmla="*/ 95 h 179"/>
                  <a:gd name="T68" fmla="*/ 25 w 46"/>
                  <a:gd name="T69" fmla="*/ 83 h 179"/>
                  <a:gd name="T70" fmla="*/ 21 w 46"/>
                  <a:gd name="T71" fmla="*/ 68 h 179"/>
                  <a:gd name="T72" fmla="*/ 18 w 46"/>
                  <a:gd name="T73" fmla="*/ 55 h 179"/>
                  <a:gd name="T74" fmla="*/ 12 w 46"/>
                  <a:gd name="T75" fmla="*/ 40 h 179"/>
                  <a:gd name="T76" fmla="*/ 9 w 46"/>
                  <a:gd name="T77" fmla="*/ 27 h 179"/>
                  <a:gd name="T78" fmla="*/ 3 w 46"/>
                  <a:gd name="T79" fmla="*/ 12 h 179"/>
                  <a:gd name="T80" fmla="*/ 0 w 46"/>
                  <a:gd name="T81" fmla="*/ 0 h 179"/>
                  <a:gd name="T82" fmla="*/ 0 w 46"/>
                  <a:gd name="T83" fmla="*/ 0 h 17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6"/>
                  <a:gd name="T127" fmla="*/ 0 h 179"/>
                  <a:gd name="T128" fmla="*/ 46 w 46"/>
                  <a:gd name="T129" fmla="*/ 179 h 17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6" h="179">
                    <a:moveTo>
                      <a:pt x="0" y="0"/>
                    </a:moveTo>
                    <a:lnTo>
                      <a:pt x="0" y="3"/>
                    </a:lnTo>
                    <a:lnTo>
                      <a:pt x="3" y="6"/>
                    </a:lnTo>
                    <a:lnTo>
                      <a:pt x="3" y="15"/>
                    </a:lnTo>
                    <a:lnTo>
                      <a:pt x="6" y="24"/>
                    </a:lnTo>
                    <a:lnTo>
                      <a:pt x="9" y="37"/>
                    </a:lnTo>
                    <a:lnTo>
                      <a:pt x="12" y="52"/>
                    </a:lnTo>
                    <a:lnTo>
                      <a:pt x="18" y="65"/>
                    </a:lnTo>
                    <a:lnTo>
                      <a:pt x="21" y="80"/>
                    </a:lnTo>
                    <a:lnTo>
                      <a:pt x="25" y="99"/>
                    </a:lnTo>
                    <a:lnTo>
                      <a:pt x="28" y="114"/>
                    </a:lnTo>
                    <a:lnTo>
                      <a:pt x="31" y="126"/>
                    </a:lnTo>
                    <a:lnTo>
                      <a:pt x="34" y="142"/>
                    </a:lnTo>
                    <a:lnTo>
                      <a:pt x="37" y="154"/>
                    </a:lnTo>
                    <a:lnTo>
                      <a:pt x="40" y="163"/>
                    </a:lnTo>
                    <a:lnTo>
                      <a:pt x="40" y="170"/>
                    </a:lnTo>
                    <a:lnTo>
                      <a:pt x="40" y="176"/>
                    </a:lnTo>
                    <a:lnTo>
                      <a:pt x="40" y="179"/>
                    </a:lnTo>
                    <a:lnTo>
                      <a:pt x="43" y="179"/>
                    </a:lnTo>
                    <a:lnTo>
                      <a:pt x="46" y="176"/>
                    </a:lnTo>
                    <a:lnTo>
                      <a:pt x="46" y="173"/>
                    </a:lnTo>
                    <a:lnTo>
                      <a:pt x="46" y="170"/>
                    </a:lnTo>
                    <a:lnTo>
                      <a:pt x="46" y="167"/>
                    </a:lnTo>
                    <a:lnTo>
                      <a:pt x="46" y="160"/>
                    </a:lnTo>
                    <a:lnTo>
                      <a:pt x="43" y="151"/>
                    </a:lnTo>
                    <a:lnTo>
                      <a:pt x="40" y="142"/>
                    </a:lnTo>
                    <a:lnTo>
                      <a:pt x="40" y="133"/>
                    </a:lnTo>
                    <a:lnTo>
                      <a:pt x="37" y="120"/>
                    </a:lnTo>
                    <a:lnTo>
                      <a:pt x="34" y="108"/>
                    </a:lnTo>
                    <a:lnTo>
                      <a:pt x="28" y="95"/>
                    </a:lnTo>
                    <a:lnTo>
                      <a:pt x="25" y="83"/>
                    </a:lnTo>
                    <a:lnTo>
                      <a:pt x="21" y="68"/>
                    </a:lnTo>
                    <a:lnTo>
                      <a:pt x="18" y="55"/>
                    </a:lnTo>
                    <a:lnTo>
                      <a:pt x="12" y="40"/>
                    </a:lnTo>
                    <a:lnTo>
                      <a:pt x="9" y="27"/>
                    </a:lnTo>
                    <a:lnTo>
                      <a:pt x="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</p:grpSp>
        <p:sp>
          <p:nvSpPr>
            <p:cNvPr id="11" name="Freeform 409"/>
            <p:cNvSpPr>
              <a:spLocks/>
            </p:cNvSpPr>
            <p:nvPr/>
          </p:nvSpPr>
          <p:spPr bwMode="auto">
            <a:xfrm>
              <a:off x="3613" y="2390"/>
              <a:ext cx="173" cy="95"/>
            </a:xfrm>
            <a:custGeom>
              <a:avLst/>
              <a:gdLst>
                <a:gd name="T0" fmla="*/ 4 w 173"/>
                <a:gd name="T1" fmla="*/ 89 h 95"/>
                <a:gd name="T2" fmla="*/ 7 w 173"/>
                <a:gd name="T3" fmla="*/ 86 h 95"/>
                <a:gd name="T4" fmla="*/ 13 w 173"/>
                <a:gd name="T5" fmla="*/ 83 h 95"/>
                <a:gd name="T6" fmla="*/ 22 w 173"/>
                <a:gd name="T7" fmla="*/ 80 h 95"/>
                <a:gd name="T8" fmla="*/ 34 w 173"/>
                <a:gd name="T9" fmla="*/ 71 h 95"/>
                <a:gd name="T10" fmla="*/ 50 w 173"/>
                <a:gd name="T11" fmla="*/ 65 h 95"/>
                <a:gd name="T12" fmla="*/ 62 w 173"/>
                <a:gd name="T13" fmla="*/ 58 h 95"/>
                <a:gd name="T14" fmla="*/ 78 w 173"/>
                <a:gd name="T15" fmla="*/ 49 h 95"/>
                <a:gd name="T16" fmla="*/ 93 w 173"/>
                <a:gd name="T17" fmla="*/ 40 h 95"/>
                <a:gd name="T18" fmla="*/ 109 w 173"/>
                <a:gd name="T19" fmla="*/ 31 h 95"/>
                <a:gd name="T20" fmla="*/ 124 w 173"/>
                <a:gd name="T21" fmla="*/ 24 h 95"/>
                <a:gd name="T22" fmla="*/ 139 w 173"/>
                <a:gd name="T23" fmla="*/ 15 h 95"/>
                <a:gd name="T24" fmla="*/ 149 w 173"/>
                <a:gd name="T25" fmla="*/ 9 h 95"/>
                <a:gd name="T26" fmla="*/ 161 w 173"/>
                <a:gd name="T27" fmla="*/ 6 h 95"/>
                <a:gd name="T28" fmla="*/ 167 w 173"/>
                <a:gd name="T29" fmla="*/ 3 h 95"/>
                <a:gd name="T30" fmla="*/ 170 w 173"/>
                <a:gd name="T31" fmla="*/ 0 h 95"/>
                <a:gd name="T32" fmla="*/ 170 w 173"/>
                <a:gd name="T33" fmla="*/ 0 h 95"/>
                <a:gd name="T34" fmla="*/ 167 w 173"/>
                <a:gd name="T35" fmla="*/ 3 h 95"/>
                <a:gd name="T36" fmla="*/ 161 w 173"/>
                <a:gd name="T37" fmla="*/ 6 h 95"/>
                <a:gd name="T38" fmla="*/ 152 w 173"/>
                <a:gd name="T39" fmla="*/ 12 h 95"/>
                <a:gd name="T40" fmla="*/ 143 w 173"/>
                <a:gd name="T41" fmla="*/ 18 h 95"/>
                <a:gd name="T42" fmla="*/ 127 w 173"/>
                <a:gd name="T43" fmla="*/ 27 h 95"/>
                <a:gd name="T44" fmla="*/ 115 w 173"/>
                <a:gd name="T45" fmla="*/ 34 h 95"/>
                <a:gd name="T46" fmla="*/ 99 w 173"/>
                <a:gd name="T47" fmla="*/ 43 h 95"/>
                <a:gd name="T48" fmla="*/ 84 w 173"/>
                <a:gd name="T49" fmla="*/ 52 h 95"/>
                <a:gd name="T50" fmla="*/ 68 w 173"/>
                <a:gd name="T51" fmla="*/ 61 h 95"/>
                <a:gd name="T52" fmla="*/ 53 w 173"/>
                <a:gd name="T53" fmla="*/ 71 h 95"/>
                <a:gd name="T54" fmla="*/ 38 w 173"/>
                <a:gd name="T55" fmla="*/ 80 h 95"/>
                <a:gd name="T56" fmla="*/ 25 w 173"/>
                <a:gd name="T57" fmla="*/ 86 h 95"/>
                <a:gd name="T58" fmla="*/ 16 w 173"/>
                <a:gd name="T59" fmla="*/ 92 h 95"/>
                <a:gd name="T60" fmla="*/ 10 w 173"/>
                <a:gd name="T61" fmla="*/ 95 h 95"/>
                <a:gd name="T62" fmla="*/ 4 w 173"/>
                <a:gd name="T63" fmla="*/ 95 h 95"/>
                <a:gd name="T64" fmla="*/ 0 w 173"/>
                <a:gd name="T65" fmla="*/ 95 h 95"/>
                <a:gd name="T66" fmla="*/ 4 w 173"/>
                <a:gd name="T67" fmla="*/ 89 h 95"/>
                <a:gd name="T68" fmla="*/ 4 w 173"/>
                <a:gd name="T69" fmla="*/ 89 h 9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3"/>
                <a:gd name="T106" fmla="*/ 0 h 95"/>
                <a:gd name="T107" fmla="*/ 173 w 173"/>
                <a:gd name="T108" fmla="*/ 95 h 9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3" h="95">
                  <a:moveTo>
                    <a:pt x="4" y="89"/>
                  </a:moveTo>
                  <a:lnTo>
                    <a:pt x="4" y="89"/>
                  </a:lnTo>
                  <a:lnTo>
                    <a:pt x="7" y="86"/>
                  </a:lnTo>
                  <a:lnTo>
                    <a:pt x="10" y="86"/>
                  </a:lnTo>
                  <a:lnTo>
                    <a:pt x="13" y="83"/>
                  </a:lnTo>
                  <a:lnTo>
                    <a:pt x="19" y="80"/>
                  </a:lnTo>
                  <a:lnTo>
                    <a:pt x="22" y="80"/>
                  </a:lnTo>
                  <a:lnTo>
                    <a:pt x="28" y="74"/>
                  </a:lnTo>
                  <a:lnTo>
                    <a:pt x="34" y="71"/>
                  </a:lnTo>
                  <a:lnTo>
                    <a:pt x="41" y="68"/>
                  </a:lnTo>
                  <a:lnTo>
                    <a:pt x="50" y="65"/>
                  </a:lnTo>
                  <a:lnTo>
                    <a:pt x="56" y="61"/>
                  </a:lnTo>
                  <a:lnTo>
                    <a:pt x="62" y="58"/>
                  </a:lnTo>
                  <a:lnTo>
                    <a:pt x="71" y="52"/>
                  </a:lnTo>
                  <a:lnTo>
                    <a:pt x="78" y="49"/>
                  </a:lnTo>
                  <a:lnTo>
                    <a:pt x="87" y="43"/>
                  </a:lnTo>
                  <a:lnTo>
                    <a:pt x="93" y="40"/>
                  </a:lnTo>
                  <a:lnTo>
                    <a:pt x="102" y="37"/>
                  </a:lnTo>
                  <a:lnTo>
                    <a:pt x="109" y="31"/>
                  </a:lnTo>
                  <a:lnTo>
                    <a:pt x="118" y="27"/>
                  </a:lnTo>
                  <a:lnTo>
                    <a:pt x="124" y="24"/>
                  </a:lnTo>
                  <a:lnTo>
                    <a:pt x="130" y="21"/>
                  </a:lnTo>
                  <a:lnTo>
                    <a:pt x="139" y="15"/>
                  </a:lnTo>
                  <a:lnTo>
                    <a:pt x="146" y="12"/>
                  </a:lnTo>
                  <a:lnTo>
                    <a:pt x="149" y="9"/>
                  </a:lnTo>
                  <a:lnTo>
                    <a:pt x="155" y="6"/>
                  </a:lnTo>
                  <a:lnTo>
                    <a:pt x="161" y="6"/>
                  </a:lnTo>
                  <a:lnTo>
                    <a:pt x="164" y="3"/>
                  </a:lnTo>
                  <a:lnTo>
                    <a:pt x="167" y="3"/>
                  </a:lnTo>
                  <a:lnTo>
                    <a:pt x="170" y="0"/>
                  </a:lnTo>
                  <a:lnTo>
                    <a:pt x="173" y="0"/>
                  </a:lnTo>
                  <a:lnTo>
                    <a:pt x="170" y="0"/>
                  </a:lnTo>
                  <a:lnTo>
                    <a:pt x="167" y="3"/>
                  </a:lnTo>
                  <a:lnTo>
                    <a:pt x="161" y="6"/>
                  </a:lnTo>
                  <a:lnTo>
                    <a:pt x="158" y="9"/>
                  </a:lnTo>
                  <a:lnTo>
                    <a:pt x="152" y="12"/>
                  </a:lnTo>
                  <a:lnTo>
                    <a:pt x="149" y="15"/>
                  </a:lnTo>
                  <a:lnTo>
                    <a:pt x="143" y="18"/>
                  </a:lnTo>
                  <a:lnTo>
                    <a:pt x="136" y="21"/>
                  </a:lnTo>
                  <a:lnTo>
                    <a:pt x="127" y="27"/>
                  </a:lnTo>
                  <a:lnTo>
                    <a:pt x="121" y="31"/>
                  </a:lnTo>
                  <a:lnTo>
                    <a:pt x="115" y="34"/>
                  </a:lnTo>
                  <a:lnTo>
                    <a:pt x="105" y="40"/>
                  </a:lnTo>
                  <a:lnTo>
                    <a:pt x="99" y="43"/>
                  </a:lnTo>
                  <a:lnTo>
                    <a:pt x="90" y="49"/>
                  </a:lnTo>
                  <a:lnTo>
                    <a:pt x="84" y="52"/>
                  </a:lnTo>
                  <a:lnTo>
                    <a:pt x="75" y="58"/>
                  </a:lnTo>
                  <a:lnTo>
                    <a:pt x="68" y="61"/>
                  </a:lnTo>
                  <a:lnTo>
                    <a:pt x="59" y="68"/>
                  </a:lnTo>
                  <a:lnTo>
                    <a:pt x="53" y="71"/>
                  </a:lnTo>
                  <a:lnTo>
                    <a:pt x="47" y="74"/>
                  </a:lnTo>
                  <a:lnTo>
                    <a:pt x="38" y="80"/>
                  </a:lnTo>
                  <a:lnTo>
                    <a:pt x="31" y="83"/>
                  </a:lnTo>
                  <a:lnTo>
                    <a:pt x="25" y="86"/>
                  </a:lnTo>
                  <a:lnTo>
                    <a:pt x="22" y="89"/>
                  </a:lnTo>
                  <a:lnTo>
                    <a:pt x="16" y="92"/>
                  </a:lnTo>
                  <a:lnTo>
                    <a:pt x="13" y="92"/>
                  </a:lnTo>
                  <a:lnTo>
                    <a:pt x="10" y="95"/>
                  </a:lnTo>
                  <a:lnTo>
                    <a:pt x="7" y="95"/>
                  </a:lnTo>
                  <a:lnTo>
                    <a:pt x="4" y="95"/>
                  </a:lnTo>
                  <a:lnTo>
                    <a:pt x="0" y="95"/>
                  </a:lnTo>
                  <a:lnTo>
                    <a:pt x="0" y="92"/>
                  </a:lnTo>
                  <a:lnTo>
                    <a:pt x="4" y="89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" name="Freeform 410"/>
            <p:cNvSpPr>
              <a:spLocks/>
            </p:cNvSpPr>
            <p:nvPr/>
          </p:nvSpPr>
          <p:spPr bwMode="auto">
            <a:xfrm>
              <a:off x="3629" y="2458"/>
              <a:ext cx="130" cy="74"/>
            </a:xfrm>
            <a:custGeom>
              <a:avLst/>
              <a:gdLst>
                <a:gd name="T0" fmla="*/ 3 w 130"/>
                <a:gd name="T1" fmla="*/ 68 h 74"/>
                <a:gd name="T2" fmla="*/ 3 w 130"/>
                <a:gd name="T3" fmla="*/ 68 h 74"/>
                <a:gd name="T4" fmla="*/ 9 w 130"/>
                <a:gd name="T5" fmla="*/ 64 h 74"/>
                <a:gd name="T6" fmla="*/ 12 w 130"/>
                <a:gd name="T7" fmla="*/ 61 h 74"/>
                <a:gd name="T8" fmla="*/ 22 w 130"/>
                <a:gd name="T9" fmla="*/ 58 h 74"/>
                <a:gd name="T10" fmla="*/ 31 w 130"/>
                <a:gd name="T11" fmla="*/ 52 h 74"/>
                <a:gd name="T12" fmla="*/ 40 w 130"/>
                <a:gd name="T13" fmla="*/ 46 h 74"/>
                <a:gd name="T14" fmla="*/ 52 w 130"/>
                <a:gd name="T15" fmla="*/ 40 h 74"/>
                <a:gd name="T16" fmla="*/ 65 w 130"/>
                <a:gd name="T17" fmla="*/ 34 h 74"/>
                <a:gd name="T18" fmla="*/ 77 w 130"/>
                <a:gd name="T19" fmla="*/ 27 h 74"/>
                <a:gd name="T20" fmla="*/ 86 w 130"/>
                <a:gd name="T21" fmla="*/ 21 h 74"/>
                <a:gd name="T22" fmla="*/ 99 w 130"/>
                <a:gd name="T23" fmla="*/ 15 h 74"/>
                <a:gd name="T24" fmla="*/ 108 w 130"/>
                <a:gd name="T25" fmla="*/ 9 h 74"/>
                <a:gd name="T26" fmla="*/ 114 w 130"/>
                <a:gd name="T27" fmla="*/ 6 h 74"/>
                <a:gd name="T28" fmla="*/ 123 w 130"/>
                <a:gd name="T29" fmla="*/ 3 h 74"/>
                <a:gd name="T30" fmla="*/ 127 w 130"/>
                <a:gd name="T31" fmla="*/ 0 h 74"/>
                <a:gd name="T32" fmla="*/ 130 w 130"/>
                <a:gd name="T33" fmla="*/ 0 h 74"/>
                <a:gd name="T34" fmla="*/ 127 w 130"/>
                <a:gd name="T35" fmla="*/ 0 h 74"/>
                <a:gd name="T36" fmla="*/ 123 w 130"/>
                <a:gd name="T37" fmla="*/ 3 h 74"/>
                <a:gd name="T38" fmla="*/ 117 w 130"/>
                <a:gd name="T39" fmla="*/ 6 h 74"/>
                <a:gd name="T40" fmla="*/ 111 w 130"/>
                <a:gd name="T41" fmla="*/ 12 h 74"/>
                <a:gd name="T42" fmla="*/ 102 w 130"/>
                <a:gd name="T43" fmla="*/ 18 h 74"/>
                <a:gd name="T44" fmla="*/ 93 w 130"/>
                <a:gd name="T45" fmla="*/ 24 h 74"/>
                <a:gd name="T46" fmla="*/ 80 w 130"/>
                <a:gd name="T47" fmla="*/ 30 h 74"/>
                <a:gd name="T48" fmla="*/ 68 w 130"/>
                <a:gd name="T49" fmla="*/ 37 h 74"/>
                <a:gd name="T50" fmla="*/ 59 w 130"/>
                <a:gd name="T51" fmla="*/ 46 h 74"/>
                <a:gd name="T52" fmla="*/ 46 w 130"/>
                <a:gd name="T53" fmla="*/ 52 h 74"/>
                <a:gd name="T54" fmla="*/ 34 w 130"/>
                <a:gd name="T55" fmla="*/ 58 h 74"/>
                <a:gd name="T56" fmla="*/ 25 w 130"/>
                <a:gd name="T57" fmla="*/ 64 h 74"/>
                <a:gd name="T58" fmla="*/ 15 w 130"/>
                <a:gd name="T59" fmla="*/ 68 h 74"/>
                <a:gd name="T60" fmla="*/ 9 w 130"/>
                <a:gd name="T61" fmla="*/ 74 h 74"/>
                <a:gd name="T62" fmla="*/ 6 w 130"/>
                <a:gd name="T63" fmla="*/ 74 h 74"/>
                <a:gd name="T64" fmla="*/ 3 w 130"/>
                <a:gd name="T65" fmla="*/ 74 h 74"/>
                <a:gd name="T66" fmla="*/ 0 w 130"/>
                <a:gd name="T67" fmla="*/ 74 h 74"/>
                <a:gd name="T68" fmla="*/ 0 w 130"/>
                <a:gd name="T69" fmla="*/ 71 h 74"/>
                <a:gd name="T70" fmla="*/ 3 w 130"/>
                <a:gd name="T71" fmla="*/ 68 h 74"/>
                <a:gd name="T72" fmla="*/ 3 w 130"/>
                <a:gd name="T73" fmla="*/ 68 h 74"/>
                <a:gd name="T74" fmla="*/ 3 w 130"/>
                <a:gd name="T75" fmla="*/ 68 h 7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0"/>
                <a:gd name="T115" fmla="*/ 0 h 74"/>
                <a:gd name="T116" fmla="*/ 130 w 130"/>
                <a:gd name="T117" fmla="*/ 74 h 7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0" h="74">
                  <a:moveTo>
                    <a:pt x="3" y="68"/>
                  </a:moveTo>
                  <a:lnTo>
                    <a:pt x="3" y="68"/>
                  </a:lnTo>
                  <a:lnTo>
                    <a:pt x="9" y="64"/>
                  </a:lnTo>
                  <a:lnTo>
                    <a:pt x="12" y="61"/>
                  </a:lnTo>
                  <a:lnTo>
                    <a:pt x="22" y="58"/>
                  </a:lnTo>
                  <a:lnTo>
                    <a:pt x="31" y="52"/>
                  </a:lnTo>
                  <a:lnTo>
                    <a:pt x="40" y="46"/>
                  </a:lnTo>
                  <a:lnTo>
                    <a:pt x="52" y="40"/>
                  </a:lnTo>
                  <a:lnTo>
                    <a:pt x="65" y="34"/>
                  </a:lnTo>
                  <a:lnTo>
                    <a:pt x="77" y="27"/>
                  </a:lnTo>
                  <a:lnTo>
                    <a:pt x="86" y="21"/>
                  </a:lnTo>
                  <a:lnTo>
                    <a:pt x="99" y="15"/>
                  </a:lnTo>
                  <a:lnTo>
                    <a:pt x="108" y="9"/>
                  </a:lnTo>
                  <a:lnTo>
                    <a:pt x="114" y="6"/>
                  </a:lnTo>
                  <a:lnTo>
                    <a:pt x="123" y="3"/>
                  </a:lnTo>
                  <a:lnTo>
                    <a:pt x="127" y="0"/>
                  </a:lnTo>
                  <a:lnTo>
                    <a:pt x="130" y="0"/>
                  </a:lnTo>
                  <a:lnTo>
                    <a:pt x="127" y="0"/>
                  </a:lnTo>
                  <a:lnTo>
                    <a:pt x="123" y="3"/>
                  </a:lnTo>
                  <a:lnTo>
                    <a:pt x="117" y="6"/>
                  </a:lnTo>
                  <a:lnTo>
                    <a:pt x="111" y="12"/>
                  </a:lnTo>
                  <a:lnTo>
                    <a:pt x="102" y="18"/>
                  </a:lnTo>
                  <a:lnTo>
                    <a:pt x="93" y="24"/>
                  </a:lnTo>
                  <a:lnTo>
                    <a:pt x="80" y="30"/>
                  </a:lnTo>
                  <a:lnTo>
                    <a:pt x="68" y="37"/>
                  </a:lnTo>
                  <a:lnTo>
                    <a:pt x="59" y="46"/>
                  </a:lnTo>
                  <a:lnTo>
                    <a:pt x="46" y="52"/>
                  </a:lnTo>
                  <a:lnTo>
                    <a:pt x="34" y="58"/>
                  </a:lnTo>
                  <a:lnTo>
                    <a:pt x="25" y="64"/>
                  </a:lnTo>
                  <a:lnTo>
                    <a:pt x="15" y="68"/>
                  </a:lnTo>
                  <a:lnTo>
                    <a:pt x="9" y="74"/>
                  </a:lnTo>
                  <a:lnTo>
                    <a:pt x="6" y="74"/>
                  </a:lnTo>
                  <a:lnTo>
                    <a:pt x="3" y="74"/>
                  </a:lnTo>
                  <a:lnTo>
                    <a:pt x="0" y="74"/>
                  </a:lnTo>
                  <a:lnTo>
                    <a:pt x="0" y="71"/>
                  </a:lnTo>
                  <a:lnTo>
                    <a:pt x="3" y="68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" name="Freeform 411"/>
            <p:cNvSpPr>
              <a:spLocks/>
            </p:cNvSpPr>
            <p:nvPr/>
          </p:nvSpPr>
          <p:spPr bwMode="auto">
            <a:xfrm>
              <a:off x="3644" y="2495"/>
              <a:ext cx="130" cy="77"/>
            </a:xfrm>
            <a:custGeom>
              <a:avLst/>
              <a:gdLst>
                <a:gd name="T0" fmla="*/ 3 w 130"/>
                <a:gd name="T1" fmla="*/ 71 h 77"/>
                <a:gd name="T2" fmla="*/ 3 w 130"/>
                <a:gd name="T3" fmla="*/ 68 h 77"/>
                <a:gd name="T4" fmla="*/ 7 w 130"/>
                <a:gd name="T5" fmla="*/ 68 h 77"/>
                <a:gd name="T6" fmla="*/ 13 w 130"/>
                <a:gd name="T7" fmla="*/ 65 h 77"/>
                <a:gd name="T8" fmla="*/ 22 w 130"/>
                <a:gd name="T9" fmla="*/ 58 h 77"/>
                <a:gd name="T10" fmla="*/ 31 w 130"/>
                <a:gd name="T11" fmla="*/ 52 h 77"/>
                <a:gd name="T12" fmla="*/ 44 w 130"/>
                <a:gd name="T13" fmla="*/ 49 h 77"/>
                <a:gd name="T14" fmla="*/ 53 w 130"/>
                <a:gd name="T15" fmla="*/ 43 h 77"/>
                <a:gd name="T16" fmla="*/ 65 w 130"/>
                <a:gd name="T17" fmla="*/ 34 h 77"/>
                <a:gd name="T18" fmla="*/ 78 w 130"/>
                <a:gd name="T19" fmla="*/ 27 h 77"/>
                <a:gd name="T20" fmla="*/ 90 w 130"/>
                <a:gd name="T21" fmla="*/ 21 h 77"/>
                <a:gd name="T22" fmla="*/ 99 w 130"/>
                <a:gd name="T23" fmla="*/ 15 h 77"/>
                <a:gd name="T24" fmla="*/ 108 w 130"/>
                <a:gd name="T25" fmla="*/ 12 h 77"/>
                <a:gd name="T26" fmla="*/ 118 w 130"/>
                <a:gd name="T27" fmla="*/ 6 h 77"/>
                <a:gd name="T28" fmla="*/ 124 w 130"/>
                <a:gd name="T29" fmla="*/ 3 h 77"/>
                <a:gd name="T30" fmla="*/ 130 w 130"/>
                <a:gd name="T31" fmla="*/ 3 h 77"/>
                <a:gd name="T32" fmla="*/ 130 w 130"/>
                <a:gd name="T33" fmla="*/ 0 h 77"/>
                <a:gd name="T34" fmla="*/ 130 w 130"/>
                <a:gd name="T35" fmla="*/ 3 h 77"/>
                <a:gd name="T36" fmla="*/ 127 w 130"/>
                <a:gd name="T37" fmla="*/ 3 h 77"/>
                <a:gd name="T38" fmla="*/ 121 w 130"/>
                <a:gd name="T39" fmla="*/ 9 h 77"/>
                <a:gd name="T40" fmla="*/ 112 w 130"/>
                <a:gd name="T41" fmla="*/ 12 h 77"/>
                <a:gd name="T42" fmla="*/ 102 w 130"/>
                <a:gd name="T43" fmla="*/ 18 h 77"/>
                <a:gd name="T44" fmla="*/ 93 w 130"/>
                <a:gd name="T45" fmla="*/ 24 h 77"/>
                <a:gd name="T46" fmla="*/ 81 w 130"/>
                <a:gd name="T47" fmla="*/ 34 h 77"/>
                <a:gd name="T48" fmla="*/ 71 w 130"/>
                <a:gd name="T49" fmla="*/ 40 h 77"/>
                <a:gd name="T50" fmla="*/ 59 w 130"/>
                <a:gd name="T51" fmla="*/ 46 h 77"/>
                <a:gd name="T52" fmla="*/ 47 w 130"/>
                <a:gd name="T53" fmla="*/ 52 h 77"/>
                <a:gd name="T54" fmla="*/ 34 w 130"/>
                <a:gd name="T55" fmla="*/ 61 h 77"/>
                <a:gd name="T56" fmla="*/ 25 w 130"/>
                <a:gd name="T57" fmla="*/ 65 h 77"/>
                <a:gd name="T58" fmla="*/ 16 w 130"/>
                <a:gd name="T59" fmla="*/ 71 h 77"/>
                <a:gd name="T60" fmla="*/ 10 w 130"/>
                <a:gd name="T61" fmla="*/ 74 h 77"/>
                <a:gd name="T62" fmla="*/ 7 w 130"/>
                <a:gd name="T63" fmla="*/ 77 h 77"/>
                <a:gd name="T64" fmla="*/ 3 w 130"/>
                <a:gd name="T65" fmla="*/ 77 h 77"/>
                <a:gd name="T66" fmla="*/ 0 w 130"/>
                <a:gd name="T67" fmla="*/ 74 h 77"/>
                <a:gd name="T68" fmla="*/ 0 w 130"/>
                <a:gd name="T69" fmla="*/ 74 h 77"/>
                <a:gd name="T70" fmla="*/ 0 w 130"/>
                <a:gd name="T71" fmla="*/ 71 h 77"/>
                <a:gd name="T72" fmla="*/ 3 w 130"/>
                <a:gd name="T73" fmla="*/ 71 h 77"/>
                <a:gd name="T74" fmla="*/ 3 w 130"/>
                <a:gd name="T75" fmla="*/ 71 h 7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0"/>
                <a:gd name="T115" fmla="*/ 0 h 77"/>
                <a:gd name="T116" fmla="*/ 130 w 130"/>
                <a:gd name="T117" fmla="*/ 77 h 7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0" h="77">
                  <a:moveTo>
                    <a:pt x="3" y="71"/>
                  </a:moveTo>
                  <a:lnTo>
                    <a:pt x="3" y="68"/>
                  </a:lnTo>
                  <a:lnTo>
                    <a:pt x="7" y="68"/>
                  </a:lnTo>
                  <a:lnTo>
                    <a:pt x="13" y="65"/>
                  </a:lnTo>
                  <a:lnTo>
                    <a:pt x="22" y="58"/>
                  </a:lnTo>
                  <a:lnTo>
                    <a:pt x="31" y="52"/>
                  </a:lnTo>
                  <a:lnTo>
                    <a:pt x="44" y="49"/>
                  </a:lnTo>
                  <a:lnTo>
                    <a:pt x="53" y="43"/>
                  </a:lnTo>
                  <a:lnTo>
                    <a:pt x="65" y="34"/>
                  </a:lnTo>
                  <a:lnTo>
                    <a:pt x="78" y="27"/>
                  </a:lnTo>
                  <a:lnTo>
                    <a:pt x="90" y="21"/>
                  </a:lnTo>
                  <a:lnTo>
                    <a:pt x="99" y="15"/>
                  </a:lnTo>
                  <a:lnTo>
                    <a:pt x="108" y="12"/>
                  </a:lnTo>
                  <a:lnTo>
                    <a:pt x="118" y="6"/>
                  </a:lnTo>
                  <a:lnTo>
                    <a:pt x="124" y="3"/>
                  </a:lnTo>
                  <a:lnTo>
                    <a:pt x="130" y="3"/>
                  </a:lnTo>
                  <a:lnTo>
                    <a:pt x="130" y="0"/>
                  </a:lnTo>
                  <a:lnTo>
                    <a:pt x="130" y="3"/>
                  </a:lnTo>
                  <a:lnTo>
                    <a:pt x="127" y="3"/>
                  </a:lnTo>
                  <a:lnTo>
                    <a:pt x="121" y="9"/>
                  </a:lnTo>
                  <a:lnTo>
                    <a:pt x="112" y="12"/>
                  </a:lnTo>
                  <a:lnTo>
                    <a:pt x="102" y="18"/>
                  </a:lnTo>
                  <a:lnTo>
                    <a:pt x="93" y="24"/>
                  </a:lnTo>
                  <a:lnTo>
                    <a:pt x="81" y="34"/>
                  </a:lnTo>
                  <a:lnTo>
                    <a:pt x="71" y="40"/>
                  </a:lnTo>
                  <a:lnTo>
                    <a:pt x="59" y="46"/>
                  </a:lnTo>
                  <a:lnTo>
                    <a:pt x="47" y="52"/>
                  </a:lnTo>
                  <a:lnTo>
                    <a:pt x="34" y="61"/>
                  </a:lnTo>
                  <a:lnTo>
                    <a:pt x="25" y="65"/>
                  </a:lnTo>
                  <a:lnTo>
                    <a:pt x="16" y="71"/>
                  </a:lnTo>
                  <a:lnTo>
                    <a:pt x="10" y="74"/>
                  </a:lnTo>
                  <a:lnTo>
                    <a:pt x="7" y="77"/>
                  </a:lnTo>
                  <a:lnTo>
                    <a:pt x="3" y="77"/>
                  </a:lnTo>
                  <a:lnTo>
                    <a:pt x="0" y="74"/>
                  </a:lnTo>
                  <a:lnTo>
                    <a:pt x="0" y="71"/>
                  </a:lnTo>
                  <a:lnTo>
                    <a:pt x="3" y="7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" name="Freeform 412"/>
            <p:cNvSpPr>
              <a:spLocks/>
            </p:cNvSpPr>
            <p:nvPr/>
          </p:nvSpPr>
          <p:spPr bwMode="auto">
            <a:xfrm>
              <a:off x="3660" y="2541"/>
              <a:ext cx="126" cy="74"/>
            </a:xfrm>
            <a:custGeom>
              <a:avLst/>
              <a:gdLst>
                <a:gd name="T0" fmla="*/ 3 w 126"/>
                <a:gd name="T1" fmla="*/ 68 h 74"/>
                <a:gd name="T2" fmla="*/ 3 w 126"/>
                <a:gd name="T3" fmla="*/ 65 h 74"/>
                <a:gd name="T4" fmla="*/ 9 w 126"/>
                <a:gd name="T5" fmla="*/ 65 h 74"/>
                <a:gd name="T6" fmla="*/ 15 w 126"/>
                <a:gd name="T7" fmla="*/ 62 h 74"/>
                <a:gd name="T8" fmla="*/ 21 w 126"/>
                <a:gd name="T9" fmla="*/ 56 h 74"/>
                <a:gd name="T10" fmla="*/ 31 w 126"/>
                <a:gd name="T11" fmla="*/ 53 h 74"/>
                <a:gd name="T12" fmla="*/ 40 w 126"/>
                <a:gd name="T13" fmla="*/ 46 h 74"/>
                <a:gd name="T14" fmla="*/ 52 w 126"/>
                <a:gd name="T15" fmla="*/ 40 h 74"/>
                <a:gd name="T16" fmla="*/ 62 w 126"/>
                <a:gd name="T17" fmla="*/ 34 h 74"/>
                <a:gd name="T18" fmla="*/ 74 w 126"/>
                <a:gd name="T19" fmla="*/ 28 h 74"/>
                <a:gd name="T20" fmla="*/ 86 w 126"/>
                <a:gd name="T21" fmla="*/ 22 h 74"/>
                <a:gd name="T22" fmla="*/ 96 w 126"/>
                <a:gd name="T23" fmla="*/ 15 h 74"/>
                <a:gd name="T24" fmla="*/ 105 w 126"/>
                <a:gd name="T25" fmla="*/ 9 h 74"/>
                <a:gd name="T26" fmla="*/ 114 w 126"/>
                <a:gd name="T27" fmla="*/ 6 h 74"/>
                <a:gd name="T28" fmla="*/ 120 w 126"/>
                <a:gd name="T29" fmla="*/ 3 h 74"/>
                <a:gd name="T30" fmla="*/ 123 w 126"/>
                <a:gd name="T31" fmla="*/ 0 h 74"/>
                <a:gd name="T32" fmla="*/ 126 w 126"/>
                <a:gd name="T33" fmla="*/ 0 h 74"/>
                <a:gd name="T34" fmla="*/ 123 w 126"/>
                <a:gd name="T35" fmla="*/ 0 h 74"/>
                <a:gd name="T36" fmla="*/ 120 w 126"/>
                <a:gd name="T37" fmla="*/ 3 h 74"/>
                <a:gd name="T38" fmla="*/ 114 w 126"/>
                <a:gd name="T39" fmla="*/ 6 h 74"/>
                <a:gd name="T40" fmla="*/ 108 w 126"/>
                <a:gd name="T41" fmla="*/ 12 h 74"/>
                <a:gd name="T42" fmla="*/ 99 w 126"/>
                <a:gd name="T43" fmla="*/ 19 h 74"/>
                <a:gd name="T44" fmla="*/ 89 w 126"/>
                <a:gd name="T45" fmla="*/ 25 h 74"/>
                <a:gd name="T46" fmla="*/ 77 w 126"/>
                <a:gd name="T47" fmla="*/ 31 h 74"/>
                <a:gd name="T48" fmla="*/ 68 w 126"/>
                <a:gd name="T49" fmla="*/ 37 h 74"/>
                <a:gd name="T50" fmla="*/ 55 w 126"/>
                <a:gd name="T51" fmla="*/ 46 h 74"/>
                <a:gd name="T52" fmla="*/ 46 w 126"/>
                <a:gd name="T53" fmla="*/ 53 h 74"/>
                <a:gd name="T54" fmla="*/ 34 w 126"/>
                <a:gd name="T55" fmla="*/ 59 h 74"/>
                <a:gd name="T56" fmla="*/ 24 w 126"/>
                <a:gd name="T57" fmla="*/ 65 h 74"/>
                <a:gd name="T58" fmla="*/ 15 w 126"/>
                <a:gd name="T59" fmla="*/ 68 h 74"/>
                <a:gd name="T60" fmla="*/ 9 w 126"/>
                <a:gd name="T61" fmla="*/ 71 h 74"/>
                <a:gd name="T62" fmla="*/ 6 w 126"/>
                <a:gd name="T63" fmla="*/ 74 h 74"/>
                <a:gd name="T64" fmla="*/ 3 w 126"/>
                <a:gd name="T65" fmla="*/ 74 h 74"/>
                <a:gd name="T66" fmla="*/ 0 w 126"/>
                <a:gd name="T67" fmla="*/ 71 h 74"/>
                <a:gd name="T68" fmla="*/ 0 w 126"/>
                <a:gd name="T69" fmla="*/ 71 h 74"/>
                <a:gd name="T70" fmla="*/ 3 w 126"/>
                <a:gd name="T71" fmla="*/ 68 h 74"/>
                <a:gd name="T72" fmla="*/ 3 w 126"/>
                <a:gd name="T73" fmla="*/ 68 h 74"/>
                <a:gd name="T74" fmla="*/ 3 w 126"/>
                <a:gd name="T75" fmla="*/ 68 h 7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6"/>
                <a:gd name="T115" fmla="*/ 0 h 74"/>
                <a:gd name="T116" fmla="*/ 126 w 126"/>
                <a:gd name="T117" fmla="*/ 74 h 7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6" h="74">
                  <a:moveTo>
                    <a:pt x="3" y="68"/>
                  </a:moveTo>
                  <a:lnTo>
                    <a:pt x="3" y="65"/>
                  </a:lnTo>
                  <a:lnTo>
                    <a:pt x="9" y="65"/>
                  </a:lnTo>
                  <a:lnTo>
                    <a:pt x="15" y="62"/>
                  </a:lnTo>
                  <a:lnTo>
                    <a:pt x="21" y="56"/>
                  </a:lnTo>
                  <a:lnTo>
                    <a:pt x="31" y="53"/>
                  </a:lnTo>
                  <a:lnTo>
                    <a:pt x="40" y="46"/>
                  </a:lnTo>
                  <a:lnTo>
                    <a:pt x="52" y="40"/>
                  </a:lnTo>
                  <a:lnTo>
                    <a:pt x="62" y="34"/>
                  </a:lnTo>
                  <a:lnTo>
                    <a:pt x="74" y="28"/>
                  </a:lnTo>
                  <a:lnTo>
                    <a:pt x="86" y="22"/>
                  </a:lnTo>
                  <a:lnTo>
                    <a:pt x="96" y="15"/>
                  </a:lnTo>
                  <a:lnTo>
                    <a:pt x="105" y="9"/>
                  </a:lnTo>
                  <a:lnTo>
                    <a:pt x="114" y="6"/>
                  </a:lnTo>
                  <a:lnTo>
                    <a:pt x="120" y="3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23" y="0"/>
                  </a:lnTo>
                  <a:lnTo>
                    <a:pt x="120" y="3"/>
                  </a:lnTo>
                  <a:lnTo>
                    <a:pt x="114" y="6"/>
                  </a:lnTo>
                  <a:lnTo>
                    <a:pt x="108" y="12"/>
                  </a:lnTo>
                  <a:lnTo>
                    <a:pt x="99" y="19"/>
                  </a:lnTo>
                  <a:lnTo>
                    <a:pt x="89" y="25"/>
                  </a:lnTo>
                  <a:lnTo>
                    <a:pt x="77" y="31"/>
                  </a:lnTo>
                  <a:lnTo>
                    <a:pt x="68" y="37"/>
                  </a:lnTo>
                  <a:lnTo>
                    <a:pt x="55" y="46"/>
                  </a:lnTo>
                  <a:lnTo>
                    <a:pt x="46" y="53"/>
                  </a:lnTo>
                  <a:lnTo>
                    <a:pt x="34" y="59"/>
                  </a:lnTo>
                  <a:lnTo>
                    <a:pt x="24" y="65"/>
                  </a:lnTo>
                  <a:lnTo>
                    <a:pt x="15" y="68"/>
                  </a:lnTo>
                  <a:lnTo>
                    <a:pt x="9" y="71"/>
                  </a:lnTo>
                  <a:lnTo>
                    <a:pt x="6" y="74"/>
                  </a:lnTo>
                  <a:lnTo>
                    <a:pt x="3" y="74"/>
                  </a:lnTo>
                  <a:lnTo>
                    <a:pt x="0" y="71"/>
                  </a:lnTo>
                  <a:lnTo>
                    <a:pt x="3" y="68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" name="Freeform 413"/>
            <p:cNvSpPr>
              <a:spLocks/>
            </p:cNvSpPr>
            <p:nvPr/>
          </p:nvSpPr>
          <p:spPr bwMode="auto">
            <a:xfrm>
              <a:off x="3672" y="2572"/>
              <a:ext cx="142" cy="86"/>
            </a:xfrm>
            <a:custGeom>
              <a:avLst/>
              <a:gdLst>
                <a:gd name="T0" fmla="*/ 0 w 142"/>
                <a:gd name="T1" fmla="*/ 77 h 86"/>
                <a:gd name="T2" fmla="*/ 3 w 142"/>
                <a:gd name="T3" fmla="*/ 77 h 86"/>
                <a:gd name="T4" fmla="*/ 6 w 142"/>
                <a:gd name="T5" fmla="*/ 74 h 86"/>
                <a:gd name="T6" fmla="*/ 12 w 142"/>
                <a:gd name="T7" fmla="*/ 71 h 86"/>
                <a:gd name="T8" fmla="*/ 22 w 142"/>
                <a:gd name="T9" fmla="*/ 65 h 86"/>
                <a:gd name="T10" fmla="*/ 34 w 142"/>
                <a:gd name="T11" fmla="*/ 62 h 86"/>
                <a:gd name="T12" fmla="*/ 46 w 142"/>
                <a:gd name="T13" fmla="*/ 52 h 86"/>
                <a:gd name="T14" fmla="*/ 59 w 142"/>
                <a:gd name="T15" fmla="*/ 46 h 86"/>
                <a:gd name="T16" fmla="*/ 71 w 142"/>
                <a:gd name="T17" fmla="*/ 40 h 86"/>
                <a:gd name="T18" fmla="*/ 84 w 142"/>
                <a:gd name="T19" fmla="*/ 31 h 86"/>
                <a:gd name="T20" fmla="*/ 96 w 142"/>
                <a:gd name="T21" fmla="*/ 25 h 86"/>
                <a:gd name="T22" fmla="*/ 108 w 142"/>
                <a:gd name="T23" fmla="*/ 18 h 86"/>
                <a:gd name="T24" fmla="*/ 118 w 142"/>
                <a:gd name="T25" fmla="*/ 12 h 86"/>
                <a:gd name="T26" fmla="*/ 127 w 142"/>
                <a:gd name="T27" fmla="*/ 6 h 86"/>
                <a:gd name="T28" fmla="*/ 136 w 142"/>
                <a:gd name="T29" fmla="*/ 3 h 86"/>
                <a:gd name="T30" fmla="*/ 139 w 142"/>
                <a:gd name="T31" fmla="*/ 0 h 86"/>
                <a:gd name="T32" fmla="*/ 142 w 142"/>
                <a:gd name="T33" fmla="*/ 0 h 86"/>
                <a:gd name="T34" fmla="*/ 142 w 142"/>
                <a:gd name="T35" fmla="*/ 0 h 86"/>
                <a:gd name="T36" fmla="*/ 136 w 142"/>
                <a:gd name="T37" fmla="*/ 3 h 86"/>
                <a:gd name="T38" fmla="*/ 130 w 142"/>
                <a:gd name="T39" fmla="*/ 6 h 86"/>
                <a:gd name="T40" fmla="*/ 121 w 142"/>
                <a:gd name="T41" fmla="*/ 12 h 86"/>
                <a:gd name="T42" fmla="*/ 111 w 142"/>
                <a:gd name="T43" fmla="*/ 18 h 86"/>
                <a:gd name="T44" fmla="*/ 99 w 142"/>
                <a:gd name="T45" fmla="*/ 28 h 86"/>
                <a:gd name="T46" fmla="*/ 87 w 142"/>
                <a:gd name="T47" fmla="*/ 34 h 86"/>
                <a:gd name="T48" fmla="*/ 74 w 142"/>
                <a:gd name="T49" fmla="*/ 43 h 86"/>
                <a:gd name="T50" fmla="*/ 62 w 142"/>
                <a:gd name="T51" fmla="*/ 52 h 86"/>
                <a:gd name="T52" fmla="*/ 50 w 142"/>
                <a:gd name="T53" fmla="*/ 59 h 86"/>
                <a:gd name="T54" fmla="*/ 37 w 142"/>
                <a:gd name="T55" fmla="*/ 68 h 86"/>
                <a:gd name="T56" fmla="*/ 25 w 142"/>
                <a:gd name="T57" fmla="*/ 74 h 86"/>
                <a:gd name="T58" fmla="*/ 16 w 142"/>
                <a:gd name="T59" fmla="*/ 77 h 86"/>
                <a:gd name="T60" fmla="*/ 9 w 142"/>
                <a:gd name="T61" fmla="*/ 83 h 86"/>
                <a:gd name="T62" fmla="*/ 3 w 142"/>
                <a:gd name="T63" fmla="*/ 86 h 86"/>
                <a:gd name="T64" fmla="*/ 0 w 142"/>
                <a:gd name="T65" fmla="*/ 86 h 86"/>
                <a:gd name="T66" fmla="*/ 0 w 142"/>
                <a:gd name="T67" fmla="*/ 83 h 86"/>
                <a:gd name="T68" fmla="*/ 0 w 142"/>
                <a:gd name="T69" fmla="*/ 80 h 86"/>
                <a:gd name="T70" fmla="*/ 0 w 142"/>
                <a:gd name="T71" fmla="*/ 80 h 86"/>
                <a:gd name="T72" fmla="*/ 0 w 142"/>
                <a:gd name="T73" fmla="*/ 77 h 86"/>
                <a:gd name="T74" fmla="*/ 0 w 142"/>
                <a:gd name="T75" fmla="*/ 77 h 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42"/>
                <a:gd name="T115" fmla="*/ 0 h 86"/>
                <a:gd name="T116" fmla="*/ 142 w 142"/>
                <a:gd name="T117" fmla="*/ 86 h 8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42" h="86">
                  <a:moveTo>
                    <a:pt x="0" y="77"/>
                  </a:moveTo>
                  <a:lnTo>
                    <a:pt x="3" y="77"/>
                  </a:lnTo>
                  <a:lnTo>
                    <a:pt x="6" y="74"/>
                  </a:lnTo>
                  <a:lnTo>
                    <a:pt x="12" y="71"/>
                  </a:lnTo>
                  <a:lnTo>
                    <a:pt x="22" y="65"/>
                  </a:lnTo>
                  <a:lnTo>
                    <a:pt x="34" y="62"/>
                  </a:lnTo>
                  <a:lnTo>
                    <a:pt x="46" y="52"/>
                  </a:lnTo>
                  <a:lnTo>
                    <a:pt x="59" y="46"/>
                  </a:lnTo>
                  <a:lnTo>
                    <a:pt x="71" y="40"/>
                  </a:lnTo>
                  <a:lnTo>
                    <a:pt x="84" y="31"/>
                  </a:lnTo>
                  <a:lnTo>
                    <a:pt x="96" y="25"/>
                  </a:lnTo>
                  <a:lnTo>
                    <a:pt x="108" y="18"/>
                  </a:lnTo>
                  <a:lnTo>
                    <a:pt x="118" y="12"/>
                  </a:lnTo>
                  <a:lnTo>
                    <a:pt x="127" y="6"/>
                  </a:lnTo>
                  <a:lnTo>
                    <a:pt x="136" y="3"/>
                  </a:lnTo>
                  <a:lnTo>
                    <a:pt x="139" y="0"/>
                  </a:lnTo>
                  <a:lnTo>
                    <a:pt x="142" y="0"/>
                  </a:lnTo>
                  <a:lnTo>
                    <a:pt x="136" y="3"/>
                  </a:lnTo>
                  <a:lnTo>
                    <a:pt x="130" y="6"/>
                  </a:lnTo>
                  <a:lnTo>
                    <a:pt x="121" y="12"/>
                  </a:lnTo>
                  <a:lnTo>
                    <a:pt x="111" y="18"/>
                  </a:lnTo>
                  <a:lnTo>
                    <a:pt x="99" y="28"/>
                  </a:lnTo>
                  <a:lnTo>
                    <a:pt x="87" y="34"/>
                  </a:lnTo>
                  <a:lnTo>
                    <a:pt x="74" y="43"/>
                  </a:lnTo>
                  <a:lnTo>
                    <a:pt x="62" y="52"/>
                  </a:lnTo>
                  <a:lnTo>
                    <a:pt x="50" y="59"/>
                  </a:lnTo>
                  <a:lnTo>
                    <a:pt x="37" y="68"/>
                  </a:lnTo>
                  <a:lnTo>
                    <a:pt x="25" y="74"/>
                  </a:lnTo>
                  <a:lnTo>
                    <a:pt x="16" y="77"/>
                  </a:lnTo>
                  <a:lnTo>
                    <a:pt x="9" y="83"/>
                  </a:lnTo>
                  <a:lnTo>
                    <a:pt x="3" y="86"/>
                  </a:lnTo>
                  <a:lnTo>
                    <a:pt x="0" y="86"/>
                  </a:lnTo>
                  <a:lnTo>
                    <a:pt x="0" y="83"/>
                  </a:lnTo>
                  <a:lnTo>
                    <a:pt x="0" y="80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" name="Freeform 414"/>
            <p:cNvSpPr>
              <a:spLocks/>
            </p:cNvSpPr>
            <p:nvPr/>
          </p:nvSpPr>
          <p:spPr bwMode="auto">
            <a:xfrm>
              <a:off x="3647" y="2442"/>
              <a:ext cx="65" cy="229"/>
            </a:xfrm>
            <a:custGeom>
              <a:avLst/>
              <a:gdLst>
                <a:gd name="T0" fmla="*/ 0 w 65"/>
                <a:gd name="T1" fmla="*/ 3 h 229"/>
                <a:gd name="T2" fmla="*/ 0 w 65"/>
                <a:gd name="T3" fmla="*/ 3 h 229"/>
                <a:gd name="T4" fmla="*/ 4 w 65"/>
                <a:gd name="T5" fmla="*/ 6 h 229"/>
                <a:gd name="T6" fmla="*/ 4 w 65"/>
                <a:gd name="T7" fmla="*/ 13 h 229"/>
                <a:gd name="T8" fmla="*/ 7 w 65"/>
                <a:gd name="T9" fmla="*/ 19 h 229"/>
                <a:gd name="T10" fmla="*/ 7 w 65"/>
                <a:gd name="T11" fmla="*/ 25 h 229"/>
                <a:gd name="T12" fmla="*/ 10 w 65"/>
                <a:gd name="T13" fmla="*/ 31 h 229"/>
                <a:gd name="T14" fmla="*/ 13 w 65"/>
                <a:gd name="T15" fmla="*/ 40 h 229"/>
                <a:gd name="T16" fmla="*/ 16 w 65"/>
                <a:gd name="T17" fmla="*/ 50 h 229"/>
                <a:gd name="T18" fmla="*/ 19 w 65"/>
                <a:gd name="T19" fmla="*/ 59 h 229"/>
                <a:gd name="T20" fmla="*/ 22 w 65"/>
                <a:gd name="T21" fmla="*/ 68 h 229"/>
                <a:gd name="T22" fmla="*/ 25 w 65"/>
                <a:gd name="T23" fmla="*/ 77 h 229"/>
                <a:gd name="T24" fmla="*/ 28 w 65"/>
                <a:gd name="T25" fmla="*/ 87 h 229"/>
                <a:gd name="T26" fmla="*/ 31 w 65"/>
                <a:gd name="T27" fmla="*/ 96 h 229"/>
                <a:gd name="T28" fmla="*/ 34 w 65"/>
                <a:gd name="T29" fmla="*/ 102 h 229"/>
                <a:gd name="T30" fmla="*/ 37 w 65"/>
                <a:gd name="T31" fmla="*/ 108 h 229"/>
                <a:gd name="T32" fmla="*/ 41 w 65"/>
                <a:gd name="T33" fmla="*/ 114 h 229"/>
                <a:gd name="T34" fmla="*/ 44 w 65"/>
                <a:gd name="T35" fmla="*/ 127 h 229"/>
                <a:gd name="T36" fmla="*/ 50 w 65"/>
                <a:gd name="T37" fmla="*/ 142 h 229"/>
                <a:gd name="T38" fmla="*/ 53 w 65"/>
                <a:gd name="T39" fmla="*/ 158 h 229"/>
                <a:gd name="T40" fmla="*/ 59 w 65"/>
                <a:gd name="T41" fmla="*/ 176 h 229"/>
                <a:gd name="T42" fmla="*/ 62 w 65"/>
                <a:gd name="T43" fmla="*/ 195 h 229"/>
                <a:gd name="T44" fmla="*/ 62 w 65"/>
                <a:gd name="T45" fmla="*/ 210 h 229"/>
                <a:gd name="T46" fmla="*/ 65 w 65"/>
                <a:gd name="T47" fmla="*/ 223 h 229"/>
                <a:gd name="T48" fmla="*/ 65 w 65"/>
                <a:gd name="T49" fmla="*/ 229 h 229"/>
                <a:gd name="T50" fmla="*/ 65 w 65"/>
                <a:gd name="T51" fmla="*/ 226 h 229"/>
                <a:gd name="T52" fmla="*/ 65 w 65"/>
                <a:gd name="T53" fmla="*/ 213 h 229"/>
                <a:gd name="T54" fmla="*/ 62 w 65"/>
                <a:gd name="T55" fmla="*/ 198 h 229"/>
                <a:gd name="T56" fmla="*/ 59 w 65"/>
                <a:gd name="T57" fmla="*/ 179 h 229"/>
                <a:gd name="T58" fmla="*/ 59 w 65"/>
                <a:gd name="T59" fmla="*/ 158 h 229"/>
                <a:gd name="T60" fmla="*/ 53 w 65"/>
                <a:gd name="T61" fmla="*/ 139 h 229"/>
                <a:gd name="T62" fmla="*/ 50 w 65"/>
                <a:gd name="T63" fmla="*/ 124 h 229"/>
                <a:gd name="T64" fmla="*/ 44 w 65"/>
                <a:gd name="T65" fmla="*/ 111 h 229"/>
                <a:gd name="T66" fmla="*/ 37 w 65"/>
                <a:gd name="T67" fmla="*/ 99 h 229"/>
                <a:gd name="T68" fmla="*/ 31 w 65"/>
                <a:gd name="T69" fmla="*/ 87 h 229"/>
                <a:gd name="T70" fmla="*/ 25 w 65"/>
                <a:gd name="T71" fmla="*/ 68 h 229"/>
                <a:gd name="T72" fmla="*/ 19 w 65"/>
                <a:gd name="T73" fmla="*/ 50 h 229"/>
                <a:gd name="T74" fmla="*/ 16 w 65"/>
                <a:gd name="T75" fmla="*/ 31 h 229"/>
                <a:gd name="T76" fmla="*/ 13 w 65"/>
                <a:gd name="T77" fmla="*/ 19 h 229"/>
                <a:gd name="T78" fmla="*/ 10 w 65"/>
                <a:gd name="T79" fmla="*/ 6 h 229"/>
                <a:gd name="T80" fmla="*/ 7 w 65"/>
                <a:gd name="T81" fmla="*/ 3 h 229"/>
                <a:gd name="T82" fmla="*/ 7 w 65"/>
                <a:gd name="T83" fmla="*/ 3 h 229"/>
                <a:gd name="T84" fmla="*/ 4 w 65"/>
                <a:gd name="T85" fmla="*/ 0 h 229"/>
                <a:gd name="T86" fmla="*/ 4 w 65"/>
                <a:gd name="T87" fmla="*/ 0 h 229"/>
                <a:gd name="T88" fmla="*/ 0 w 65"/>
                <a:gd name="T89" fmla="*/ 3 h 229"/>
                <a:gd name="T90" fmla="*/ 0 w 65"/>
                <a:gd name="T91" fmla="*/ 3 h 2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5"/>
                <a:gd name="T139" fmla="*/ 0 h 229"/>
                <a:gd name="T140" fmla="*/ 65 w 65"/>
                <a:gd name="T141" fmla="*/ 229 h 2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5" h="229">
                  <a:moveTo>
                    <a:pt x="0" y="3"/>
                  </a:moveTo>
                  <a:lnTo>
                    <a:pt x="0" y="3"/>
                  </a:lnTo>
                  <a:lnTo>
                    <a:pt x="4" y="6"/>
                  </a:lnTo>
                  <a:lnTo>
                    <a:pt x="4" y="13"/>
                  </a:lnTo>
                  <a:lnTo>
                    <a:pt x="7" y="19"/>
                  </a:lnTo>
                  <a:lnTo>
                    <a:pt x="7" y="25"/>
                  </a:lnTo>
                  <a:lnTo>
                    <a:pt x="10" y="31"/>
                  </a:lnTo>
                  <a:lnTo>
                    <a:pt x="13" y="40"/>
                  </a:lnTo>
                  <a:lnTo>
                    <a:pt x="16" y="50"/>
                  </a:lnTo>
                  <a:lnTo>
                    <a:pt x="19" y="59"/>
                  </a:lnTo>
                  <a:lnTo>
                    <a:pt x="22" y="68"/>
                  </a:lnTo>
                  <a:lnTo>
                    <a:pt x="25" y="77"/>
                  </a:lnTo>
                  <a:lnTo>
                    <a:pt x="28" y="87"/>
                  </a:lnTo>
                  <a:lnTo>
                    <a:pt x="31" y="96"/>
                  </a:lnTo>
                  <a:lnTo>
                    <a:pt x="34" y="102"/>
                  </a:lnTo>
                  <a:lnTo>
                    <a:pt x="37" y="108"/>
                  </a:lnTo>
                  <a:lnTo>
                    <a:pt x="41" y="114"/>
                  </a:lnTo>
                  <a:lnTo>
                    <a:pt x="44" y="127"/>
                  </a:lnTo>
                  <a:lnTo>
                    <a:pt x="50" y="142"/>
                  </a:lnTo>
                  <a:lnTo>
                    <a:pt x="53" y="158"/>
                  </a:lnTo>
                  <a:lnTo>
                    <a:pt x="59" y="176"/>
                  </a:lnTo>
                  <a:lnTo>
                    <a:pt x="62" y="195"/>
                  </a:lnTo>
                  <a:lnTo>
                    <a:pt x="62" y="210"/>
                  </a:lnTo>
                  <a:lnTo>
                    <a:pt x="65" y="223"/>
                  </a:lnTo>
                  <a:lnTo>
                    <a:pt x="65" y="229"/>
                  </a:lnTo>
                  <a:lnTo>
                    <a:pt x="65" y="226"/>
                  </a:lnTo>
                  <a:lnTo>
                    <a:pt x="65" y="213"/>
                  </a:lnTo>
                  <a:lnTo>
                    <a:pt x="62" y="198"/>
                  </a:lnTo>
                  <a:lnTo>
                    <a:pt x="59" y="179"/>
                  </a:lnTo>
                  <a:lnTo>
                    <a:pt x="59" y="158"/>
                  </a:lnTo>
                  <a:lnTo>
                    <a:pt x="53" y="139"/>
                  </a:lnTo>
                  <a:lnTo>
                    <a:pt x="50" y="124"/>
                  </a:lnTo>
                  <a:lnTo>
                    <a:pt x="44" y="111"/>
                  </a:lnTo>
                  <a:lnTo>
                    <a:pt x="37" y="99"/>
                  </a:lnTo>
                  <a:lnTo>
                    <a:pt x="31" y="87"/>
                  </a:lnTo>
                  <a:lnTo>
                    <a:pt x="25" y="68"/>
                  </a:lnTo>
                  <a:lnTo>
                    <a:pt x="19" y="50"/>
                  </a:lnTo>
                  <a:lnTo>
                    <a:pt x="16" y="31"/>
                  </a:lnTo>
                  <a:lnTo>
                    <a:pt x="13" y="19"/>
                  </a:lnTo>
                  <a:lnTo>
                    <a:pt x="10" y="6"/>
                  </a:lnTo>
                  <a:lnTo>
                    <a:pt x="7" y="3"/>
                  </a:lnTo>
                  <a:lnTo>
                    <a:pt x="4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" name="Freeform 415"/>
            <p:cNvSpPr>
              <a:spLocks/>
            </p:cNvSpPr>
            <p:nvPr/>
          </p:nvSpPr>
          <p:spPr bwMode="auto">
            <a:xfrm>
              <a:off x="3681" y="2424"/>
              <a:ext cx="65" cy="228"/>
            </a:xfrm>
            <a:custGeom>
              <a:avLst/>
              <a:gdLst>
                <a:gd name="T0" fmla="*/ 0 w 65"/>
                <a:gd name="T1" fmla="*/ 3 h 228"/>
                <a:gd name="T2" fmla="*/ 0 w 65"/>
                <a:gd name="T3" fmla="*/ 3 h 228"/>
                <a:gd name="T4" fmla="*/ 3 w 65"/>
                <a:gd name="T5" fmla="*/ 6 h 228"/>
                <a:gd name="T6" fmla="*/ 3 w 65"/>
                <a:gd name="T7" fmla="*/ 12 h 228"/>
                <a:gd name="T8" fmla="*/ 7 w 65"/>
                <a:gd name="T9" fmla="*/ 18 h 228"/>
                <a:gd name="T10" fmla="*/ 7 w 65"/>
                <a:gd name="T11" fmla="*/ 24 h 228"/>
                <a:gd name="T12" fmla="*/ 10 w 65"/>
                <a:gd name="T13" fmla="*/ 31 h 228"/>
                <a:gd name="T14" fmla="*/ 13 w 65"/>
                <a:gd name="T15" fmla="*/ 40 h 228"/>
                <a:gd name="T16" fmla="*/ 16 w 65"/>
                <a:gd name="T17" fmla="*/ 49 h 228"/>
                <a:gd name="T18" fmla="*/ 19 w 65"/>
                <a:gd name="T19" fmla="*/ 58 h 228"/>
                <a:gd name="T20" fmla="*/ 22 w 65"/>
                <a:gd name="T21" fmla="*/ 68 h 228"/>
                <a:gd name="T22" fmla="*/ 25 w 65"/>
                <a:gd name="T23" fmla="*/ 77 h 228"/>
                <a:gd name="T24" fmla="*/ 28 w 65"/>
                <a:gd name="T25" fmla="*/ 86 h 228"/>
                <a:gd name="T26" fmla="*/ 31 w 65"/>
                <a:gd name="T27" fmla="*/ 95 h 228"/>
                <a:gd name="T28" fmla="*/ 34 w 65"/>
                <a:gd name="T29" fmla="*/ 102 h 228"/>
                <a:gd name="T30" fmla="*/ 37 w 65"/>
                <a:gd name="T31" fmla="*/ 108 h 228"/>
                <a:gd name="T32" fmla="*/ 41 w 65"/>
                <a:gd name="T33" fmla="*/ 114 h 228"/>
                <a:gd name="T34" fmla="*/ 44 w 65"/>
                <a:gd name="T35" fmla="*/ 126 h 228"/>
                <a:gd name="T36" fmla="*/ 50 w 65"/>
                <a:gd name="T37" fmla="*/ 142 h 228"/>
                <a:gd name="T38" fmla="*/ 53 w 65"/>
                <a:gd name="T39" fmla="*/ 157 h 228"/>
                <a:gd name="T40" fmla="*/ 59 w 65"/>
                <a:gd name="T41" fmla="*/ 176 h 228"/>
                <a:gd name="T42" fmla="*/ 62 w 65"/>
                <a:gd name="T43" fmla="*/ 194 h 228"/>
                <a:gd name="T44" fmla="*/ 65 w 65"/>
                <a:gd name="T45" fmla="*/ 210 h 228"/>
                <a:gd name="T46" fmla="*/ 65 w 65"/>
                <a:gd name="T47" fmla="*/ 222 h 228"/>
                <a:gd name="T48" fmla="*/ 65 w 65"/>
                <a:gd name="T49" fmla="*/ 228 h 228"/>
                <a:gd name="T50" fmla="*/ 65 w 65"/>
                <a:gd name="T51" fmla="*/ 225 h 228"/>
                <a:gd name="T52" fmla="*/ 65 w 65"/>
                <a:gd name="T53" fmla="*/ 213 h 228"/>
                <a:gd name="T54" fmla="*/ 62 w 65"/>
                <a:gd name="T55" fmla="*/ 197 h 228"/>
                <a:gd name="T56" fmla="*/ 62 w 65"/>
                <a:gd name="T57" fmla="*/ 179 h 228"/>
                <a:gd name="T58" fmla="*/ 59 w 65"/>
                <a:gd name="T59" fmla="*/ 157 h 228"/>
                <a:gd name="T60" fmla="*/ 53 w 65"/>
                <a:gd name="T61" fmla="*/ 139 h 228"/>
                <a:gd name="T62" fmla="*/ 50 w 65"/>
                <a:gd name="T63" fmla="*/ 123 h 228"/>
                <a:gd name="T64" fmla="*/ 44 w 65"/>
                <a:gd name="T65" fmla="*/ 111 h 228"/>
                <a:gd name="T66" fmla="*/ 41 w 65"/>
                <a:gd name="T67" fmla="*/ 108 h 228"/>
                <a:gd name="T68" fmla="*/ 37 w 65"/>
                <a:gd name="T69" fmla="*/ 102 h 228"/>
                <a:gd name="T70" fmla="*/ 34 w 65"/>
                <a:gd name="T71" fmla="*/ 92 h 228"/>
                <a:gd name="T72" fmla="*/ 31 w 65"/>
                <a:gd name="T73" fmla="*/ 86 h 228"/>
                <a:gd name="T74" fmla="*/ 28 w 65"/>
                <a:gd name="T75" fmla="*/ 77 h 228"/>
                <a:gd name="T76" fmla="*/ 25 w 65"/>
                <a:gd name="T77" fmla="*/ 68 h 228"/>
                <a:gd name="T78" fmla="*/ 22 w 65"/>
                <a:gd name="T79" fmla="*/ 58 h 228"/>
                <a:gd name="T80" fmla="*/ 22 w 65"/>
                <a:gd name="T81" fmla="*/ 49 h 228"/>
                <a:gd name="T82" fmla="*/ 19 w 65"/>
                <a:gd name="T83" fmla="*/ 40 h 228"/>
                <a:gd name="T84" fmla="*/ 16 w 65"/>
                <a:gd name="T85" fmla="*/ 31 h 228"/>
                <a:gd name="T86" fmla="*/ 13 w 65"/>
                <a:gd name="T87" fmla="*/ 24 h 228"/>
                <a:gd name="T88" fmla="*/ 10 w 65"/>
                <a:gd name="T89" fmla="*/ 18 h 228"/>
                <a:gd name="T90" fmla="*/ 10 w 65"/>
                <a:gd name="T91" fmla="*/ 12 h 228"/>
                <a:gd name="T92" fmla="*/ 10 w 65"/>
                <a:gd name="T93" fmla="*/ 6 h 228"/>
                <a:gd name="T94" fmla="*/ 7 w 65"/>
                <a:gd name="T95" fmla="*/ 6 h 228"/>
                <a:gd name="T96" fmla="*/ 7 w 65"/>
                <a:gd name="T97" fmla="*/ 3 h 228"/>
                <a:gd name="T98" fmla="*/ 7 w 65"/>
                <a:gd name="T99" fmla="*/ 3 h 228"/>
                <a:gd name="T100" fmla="*/ 7 w 65"/>
                <a:gd name="T101" fmla="*/ 0 h 228"/>
                <a:gd name="T102" fmla="*/ 3 w 65"/>
                <a:gd name="T103" fmla="*/ 0 h 228"/>
                <a:gd name="T104" fmla="*/ 0 w 65"/>
                <a:gd name="T105" fmla="*/ 3 h 228"/>
                <a:gd name="T106" fmla="*/ 0 w 65"/>
                <a:gd name="T107" fmla="*/ 3 h 22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65"/>
                <a:gd name="T163" fmla="*/ 0 h 228"/>
                <a:gd name="T164" fmla="*/ 65 w 65"/>
                <a:gd name="T165" fmla="*/ 228 h 22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65" h="228">
                  <a:moveTo>
                    <a:pt x="0" y="3"/>
                  </a:moveTo>
                  <a:lnTo>
                    <a:pt x="0" y="3"/>
                  </a:lnTo>
                  <a:lnTo>
                    <a:pt x="3" y="6"/>
                  </a:lnTo>
                  <a:lnTo>
                    <a:pt x="3" y="12"/>
                  </a:lnTo>
                  <a:lnTo>
                    <a:pt x="7" y="18"/>
                  </a:lnTo>
                  <a:lnTo>
                    <a:pt x="7" y="24"/>
                  </a:lnTo>
                  <a:lnTo>
                    <a:pt x="10" y="31"/>
                  </a:lnTo>
                  <a:lnTo>
                    <a:pt x="13" y="40"/>
                  </a:lnTo>
                  <a:lnTo>
                    <a:pt x="16" y="49"/>
                  </a:lnTo>
                  <a:lnTo>
                    <a:pt x="19" y="58"/>
                  </a:lnTo>
                  <a:lnTo>
                    <a:pt x="22" y="68"/>
                  </a:lnTo>
                  <a:lnTo>
                    <a:pt x="25" y="77"/>
                  </a:lnTo>
                  <a:lnTo>
                    <a:pt x="28" y="86"/>
                  </a:lnTo>
                  <a:lnTo>
                    <a:pt x="31" y="95"/>
                  </a:lnTo>
                  <a:lnTo>
                    <a:pt x="34" y="102"/>
                  </a:lnTo>
                  <a:lnTo>
                    <a:pt x="37" y="108"/>
                  </a:lnTo>
                  <a:lnTo>
                    <a:pt x="41" y="114"/>
                  </a:lnTo>
                  <a:lnTo>
                    <a:pt x="44" y="126"/>
                  </a:lnTo>
                  <a:lnTo>
                    <a:pt x="50" y="142"/>
                  </a:lnTo>
                  <a:lnTo>
                    <a:pt x="53" y="157"/>
                  </a:lnTo>
                  <a:lnTo>
                    <a:pt x="59" y="176"/>
                  </a:lnTo>
                  <a:lnTo>
                    <a:pt x="62" y="194"/>
                  </a:lnTo>
                  <a:lnTo>
                    <a:pt x="65" y="210"/>
                  </a:lnTo>
                  <a:lnTo>
                    <a:pt x="65" y="222"/>
                  </a:lnTo>
                  <a:lnTo>
                    <a:pt x="65" y="228"/>
                  </a:lnTo>
                  <a:lnTo>
                    <a:pt x="65" y="225"/>
                  </a:lnTo>
                  <a:lnTo>
                    <a:pt x="65" y="213"/>
                  </a:lnTo>
                  <a:lnTo>
                    <a:pt x="62" y="197"/>
                  </a:lnTo>
                  <a:lnTo>
                    <a:pt x="62" y="179"/>
                  </a:lnTo>
                  <a:lnTo>
                    <a:pt x="59" y="157"/>
                  </a:lnTo>
                  <a:lnTo>
                    <a:pt x="53" y="139"/>
                  </a:lnTo>
                  <a:lnTo>
                    <a:pt x="50" y="123"/>
                  </a:lnTo>
                  <a:lnTo>
                    <a:pt x="44" y="111"/>
                  </a:lnTo>
                  <a:lnTo>
                    <a:pt x="41" y="108"/>
                  </a:lnTo>
                  <a:lnTo>
                    <a:pt x="37" y="102"/>
                  </a:lnTo>
                  <a:lnTo>
                    <a:pt x="34" y="92"/>
                  </a:lnTo>
                  <a:lnTo>
                    <a:pt x="31" y="86"/>
                  </a:lnTo>
                  <a:lnTo>
                    <a:pt x="28" y="77"/>
                  </a:lnTo>
                  <a:lnTo>
                    <a:pt x="25" y="68"/>
                  </a:lnTo>
                  <a:lnTo>
                    <a:pt x="22" y="58"/>
                  </a:lnTo>
                  <a:lnTo>
                    <a:pt x="22" y="49"/>
                  </a:lnTo>
                  <a:lnTo>
                    <a:pt x="19" y="40"/>
                  </a:lnTo>
                  <a:lnTo>
                    <a:pt x="16" y="31"/>
                  </a:lnTo>
                  <a:lnTo>
                    <a:pt x="13" y="24"/>
                  </a:lnTo>
                  <a:lnTo>
                    <a:pt x="10" y="18"/>
                  </a:lnTo>
                  <a:lnTo>
                    <a:pt x="10" y="12"/>
                  </a:lnTo>
                  <a:lnTo>
                    <a:pt x="10" y="6"/>
                  </a:lnTo>
                  <a:lnTo>
                    <a:pt x="7" y="6"/>
                  </a:lnTo>
                  <a:lnTo>
                    <a:pt x="7" y="3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8" name="Freeform 416"/>
            <p:cNvSpPr>
              <a:spLocks/>
            </p:cNvSpPr>
            <p:nvPr/>
          </p:nvSpPr>
          <p:spPr bwMode="auto">
            <a:xfrm>
              <a:off x="3718" y="2405"/>
              <a:ext cx="65" cy="229"/>
            </a:xfrm>
            <a:custGeom>
              <a:avLst/>
              <a:gdLst>
                <a:gd name="T0" fmla="*/ 0 w 65"/>
                <a:gd name="T1" fmla="*/ 3 h 229"/>
                <a:gd name="T2" fmla="*/ 0 w 65"/>
                <a:gd name="T3" fmla="*/ 6 h 229"/>
                <a:gd name="T4" fmla="*/ 0 w 65"/>
                <a:gd name="T5" fmla="*/ 9 h 229"/>
                <a:gd name="T6" fmla="*/ 0 w 65"/>
                <a:gd name="T7" fmla="*/ 12 h 229"/>
                <a:gd name="T8" fmla="*/ 4 w 65"/>
                <a:gd name="T9" fmla="*/ 19 h 229"/>
                <a:gd name="T10" fmla="*/ 7 w 65"/>
                <a:gd name="T11" fmla="*/ 25 h 229"/>
                <a:gd name="T12" fmla="*/ 7 w 65"/>
                <a:gd name="T13" fmla="*/ 34 h 229"/>
                <a:gd name="T14" fmla="*/ 10 w 65"/>
                <a:gd name="T15" fmla="*/ 40 h 229"/>
                <a:gd name="T16" fmla="*/ 13 w 65"/>
                <a:gd name="T17" fmla="*/ 50 h 229"/>
                <a:gd name="T18" fmla="*/ 16 w 65"/>
                <a:gd name="T19" fmla="*/ 59 h 229"/>
                <a:gd name="T20" fmla="*/ 19 w 65"/>
                <a:gd name="T21" fmla="*/ 68 h 229"/>
                <a:gd name="T22" fmla="*/ 22 w 65"/>
                <a:gd name="T23" fmla="*/ 77 h 229"/>
                <a:gd name="T24" fmla="*/ 25 w 65"/>
                <a:gd name="T25" fmla="*/ 87 h 229"/>
                <a:gd name="T26" fmla="*/ 28 w 65"/>
                <a:gd name="T27" fmla="*/ 96 h 229"/>
                <a:gd name="T28" fmla="*/ 31 w 65"/>
                <a:gd name="T29" fmla="*/ 102 h 229"/>
                <a:gd name="T30" fmla="*/ 34 w 65"/>
                <a:gd name="T31" fmla="*/ 108 h 229"/>
                <a:gd name="T32" fmla="*/ 38 w 65"/>
                <a:gd name="T33" fmla="*/ 114 h 229"/>
                <a:gd name="T34" fmla="*/ 41 w 65"/>
                <a:gd name="T35" fmla="*/ 127 h 229"/>
                <a:gd name="T36" fmla="*/ 47 w 65"/>
                <a:gd name="T37" fmla="*/ 142 h 229"/>
                <a:gd name="T38" fmla="*/ 50 w 65"/>
                <a:gd name="T39" fmla="*/ 161 h 229"/>
                <a:gd name="T40" fmla="*/ 56 w 65"/>
                <a:gd name="T41" fmla="*/ 179 h 229"/>
                <a:gd name="T42" fmla="*/ 59 w 65"/>
                <a:gd name="T43" fmla="*/ 195 h 229"/>
                <a:gd name="T44" fmla="*/ 62 w 65"/>
                <a:gd name="T45" fmla="*/ 210 h 229"/>
                <a:gd name="T46" fmla="*/ 62 w 65"/>
                <a:gd name="T47" fmla="*/ 223 h 229"/>
                <a:gd name="T48" fmla="*/ 65 w 65"/>
                <a:gd name="T49" fmla="*/ 229 h 229"/>
                <a:gd name="T50" fmla="*/ 62 w 65"/>
                <a:gd name="T51" fmla="*/ 226 h 229"/>
                <a:gd name="T52" fmla="*/ 62 w 65"/>
                <a:gd name="T53" fmla="*/ 213 h 229"/>
                <a:gd name="T54" fmla="*/ 62 w 65"/>
                <a:gd name="T55" fmla="*/ 198 h 229"/>
                <a:gd name="T56" fmla="*/ 59 w 65"/>
                <a:gd name="T57" fmla="*/ 179 h 229"/>
                <a:gd name="T58" fmla="*/ 56 w 65"/>
                <a:gd name="T59" fmla="*/ 158 h 229"/>
                <a:gd name="T60" fmla="*/ 50 w 65"/>
                <a:gd name="T61" fmla="*/ 139 h 229"/>
                <a:gd name="T62" fmla="*/ 47 w 65"/>
                <a:gd name="T63" fmla="*/ 124 h 229"/>
                <a:gd name="T64" fmla="*/ 41 w 65"/>
                <a:gd name="T65" fmla="*/ 111 h 229"/>
                <a:gd name="T66" fmla="*/ 38 w 65"/>
                <a:gd name="T67" fmla="*/ 108 h 229"/>
                <a:gd name="T68" fmla="*/ 34 w 65"/>
                <a:gd name="T69" fmla="*/ 102 h 229"/>
                <a:gd name="T70" fmla="*/ 34 w 65"/>
                <a:gd name="T71" fmla="*/ 93 h 229"/>
                <a:gd name="T72" fmla="*/ 28 w 65"/>
                <a:gd name="T73" fmla="*/ 87 h 229"/>
                <a:gd name="T74" fmla="*/ 28 w 65"/>
                <a:gd name="T75" fmla="*/ 77 h 229"/>
                <a:gd name="T76" fmla="*/ 25 w 65"/>
                <a:gd name="T77" fmla="*/ 68 h 229"/>
                <a:gd name="T78" fmla="*/ 22 w 65"/>
                <a:gd name="T79" fmla="*/ 59 h 229"/>
                <a:gd name="T80" fmla="*/ 19 w 65"/>
                <a:gd name="T81" fmla="*/ 50 h 229"/>
                <a:gd name="T82" fmla="*/ 16 w 65"/>
                <a:gd name="T83" fmla="*/ 40 h 229"/>
                <a:gd name="T84" fmla="*/ 13 w 65"/>
                <a:gd name="T85" fmla="*/ 34 h 229"/>
                <a:gd name="T86" fmla="*/ 10 w 65"/>
                <a:gd name="T87" fmla="*/ 25 h 229"/>
                <a:gd name="T88" fmla="*/ 10 w 65"/>
                <a:gd name="T89" fmla="*/ 19 h 229"/>
                <a:gd name="T90" fmla="*/ 7 w 65"/>
                <a:gd name="T91" fmla="*/ 12 h 229"/>
                <a:gd name="T92" fmla="*/ 7 w 65"/>
                <a:gd name="T93" fmla="*/ 9 h 229"/>
                <a:gd name="T94" fmla="*/ 7 w 65"/>
                <a:gd name="T95" fmla="*/ 6 h 229"/>
                <a:gd name="T96" fmla="*/ 4 w 65"/>
                <a:gd name="T97" fmla="*/ 3 h 229"/>
                <a:gd name="T98" fmla="*/ 4 w 65"/>
                <a:gd name="T99" fmla="*/ 3 h 229"/>
                <a:gd name="T100" fmla="*/ 4 w 65"/>
                <a:gd name="T101" fmla="*/ 0 h 229"/>
                <a:gd name="T102" fmla="*/ 0 w 65"/>
                <a:gd name="T103" fmla="*/ 0 h 229"/>
                <a:gd name="T104" fmla="*/ 0 w 65"/>
                <a:gd name="T105" fmla="*/ 3 h 229"/>
                <a:gd name="T106" fmla="*/ 0 w 65"/>
                <a:gd name="T107" fmla="*/ 3 h 2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65"/>
                <a:gd name="T163" fmla="*/ 0 h 229"/>
                <a:gd name="T164" fmla="*/ 65 w 65"/>
                <a:gd name="T165" fmla="*/ 229 h 2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65" h="229">
                  <a:moveTo>
                    <a:pt x="0" y="3"/>
                  </a:moveTo>
                  <a:lnTo>
                    <a:pt x="0" y="6"/>
                  </a:lnTo>
                  <a:lnTo>
                    <a:pt x="0" y="9"/>
                  </a:lnTo>
                  <a:lnTo>
                    <a:pt x="0" y="12"/>
                  </a:lnTo>
                  <a:lnTo>
                    <a:pt x="4" y="19"/>
                  </a:lnTo>
                  <a:lnTo>
                    <a:pt x="7" y="25"/>
                  </a:lnTo>
                  <a:lnTo>
                    <a:pt x="7" y="34"/>
                  </a:lnTo>
                  <a:lnTo>
                    <a:pt x="10" y="40"/>
                  </a:lnTo>
                  <a:lnTo>
                    <a:pt x="13" y="50"/>
                  </a:lnTo>
                  <a:lnTo>
                    <a:pt x="16" y="59"/>
                  </a:lnTo>
                  <a:lnTo>
                    <a:pt x="19" y="68"/>
                  </a:lnTo>
                  <a:lnTo>
                    <a:pt x="22" y="77"/>
                  </a:lnTo>
                  <a:lnTo>
                    <a:pt x="25" y="87"/>
                  </a:lnTo>
                  <a:lnTo>
                    <a:pt x="28" y="96"/>
                  </a:lnTo>
                  <a:lnTo>
                    <a:pt x="31" y="102"/>
                  </a:lnTo>
                  <a:lnTo>
                    <a:pt x="34" y="108"/>
                  </a:lnTo>
                  <a:lnTo>
                    <a:pt x="38" y="114"/>
                  </a:lnTo>
                  <a:lnTo>
                    <a:pt x="41" y="127"/>
                  </a:lnTo>
                  <a:lnTo>
                    <a:pt x="47" y="142"/>
                  </a:lnTo>
                  <a:lnTo>
                    <a:pt x="50" y="161"/>
                  </a:lnTo>
                  <a:lnTo>
                    <a:pt x="56" y="179"/>
                  </a:lnTo>
                  <a:lnTo>
                    <a:pt x="59" y="195"/>
                  </a:lnTo>
                  <a:lnTo>
                    <a:pt x="62" y="210"/>
                  </a:lnTo>
                  <a:lnTo>
                    <a:pt x="62" y="223"/>
                  </a:lnTo>
                  <a:lnTo>
                    <a:pt x="65" y="229"/>
                  </a:lnTo>
                  <a:lnTo>
                    <a:pt x="62" y="226"/>
                  </a:lnTo>
                  <a:lnTo>
                    <a:pt x="62" y="213"/>
                  </a:lnTo>
                  <a:lnTo>
                    <a:pt x="62" y="198"/>
                  </a:lnTo>
                  <a:lnTo>
                    <a:pt x="59" y="179"/>
                  </a:lnTo>
                  <a:lnTo>
                    <a:pt x="56" y="158"/>
                  </a:lnTo>
                  <a:lnTo>
                    <a:pt x="50" y="139"/>
                  </a:lnTo>
                  <a:lnTo>
                    <a:pt x="47" y="124"/>
                  </a:lnTo>
                  <a:lnTo>
                    <a:pt x="41" y="111"/>
                  </a:lnTo>
                  <a:lnTo>
                    <a:pt x="38" y="108"/>
                  </a:lnTo>
                  <a:lnTo>
                    <a:pt x="34" y="102"/>
                  </a:lnTo>
                  <a:lnTo>
                    <a:pt x="34" y="93"/>
                  </a:lnTo>
                  <a:lnTo>
                    <a:pt x="28" y="87"/>
                  </a:lnTo>
                  <a:lnTo>
                    <a:pt x="28" y="77"/>
                  </a:lnTo>
                  <a:lnTo>
                    <a:pt x="25" y="68"/>
                  </a:lnTo>
                  <a:lnTo>
                    <a:pt x="22" y="59"/>
                  </a:lnTo>
                  <a:lnTo>
                    <a:pt x="19" y="50"/>
                  </a:lnTo>
                  <a:lnTo>
                    <a:pt x="16" y="40"/>
                  </a:lnTo>
                  <a:lnTo>
                    <a:pt x="13" y="34"/>
                  </a:lnTo>
                  <a:lnTo>
                    <a:pt x="10" y="25"/>
                  </a:lnTo>
                  <a:lnTo>
                    <a:pt x="10" y="19"/>
                  </a:lnTo>
                  <a:lnTo>
                    <a:pt x="7" y="12"/>
                  </a:lnTo>
                  <a:lnTo>
                    <a:pt x="7" y="9"/>
                  </a:lnTo>
                  <a:lnTo>
                    <a:pt x="7" y="6"/>
                  </a:lnTo>
                  <a:lnTo>
                    <a:pt x="4" y="3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9" name="Freeform 417"/>
            <p:cNvSpPr>
              <a:spLocks/>
            </p:cNvSpPr>
            <p:nvPr/>
          </p:nvSpPr>
          <p:spPr bwMode="auto">
            <a:xfrm>
              <a:off x="3752" y="2387"/>
              <a:ext cx="65" cy="228"/>
            </a:xfrm>
            <a:custGeom>
              <a:avLst/>
              <a:gdLst>
                <a:gd name="T0" fmla="*/ 0 w 65"/>
                <a:gd name="T1" fmla="*/ 6 h 228"/>
                <a:gd name="T2" fmla="*/ 0 w 65"/>
                <a:gd name="T3" fmla="*/ 6 h 228"/>
                <a:gd name="T4" fmla="*/ 0 w 65"/>
                <a:gd name="T5" fmla="*/ 9 h 228"/>
                <a:gd name="T6" fmla="*/ 0 w 65"/>
                <a:gd name="T7" fmla="*/ 12 h 228"/>
                <a:gd name="T8" fmla="*/ 4 w 65"/>
                <a:gd name="T9" fmla="*/ 18 h 228"/>
                <a:gd name="T10" fmla="*/ 7 w 65"/>
                <a:gd name="T11" fmla="*/ 24 h 228"/>
                <a:gd name="T12" fmla="*/ 7 w 65"/>
                <a:gd name="T13" fmla="*/ 34 h 228"/>
                <a:gd name="T14" fmla="*/ 10 w 65"/>
                <a:gd name="T15" fmla="*/ 43 h 228"/>
                <a:gd name="T16" fmla="*/ 13 w 65"/>
                <a:gd name="T17" fmla="*/ 49 h 228"/>
                <a:gd name="T18" fmla="*/ 16 w 65"/>
                <a:gd name="T19" fmla="*/ 61 h 228"/>
                <a:gd name="T20" fmla="*/ 19 w 65"/>
                <a:gd name="T21" fmla="*/ 71 h 228"/>
                <a:gd name="T22" fmla="*/ 22 w 65"/>
                <a:gd name="T23" fmla="*/ 80 h 228"/>
                <a:gd name="T24" fmla="*/ 25 w 65"/>
                <a:gd name="T25" fmla="*/ 86 h 228"/>
                <a:gd name="T26" fmla="*/ 28 w 65"/>
                <a:gd name="T27" fmla="*/ 95 h 228"/>
                <a:gd name="T28" fmla="*/ 31 w 65"/>
                <a:gd name="T29" fmla="*/ 101 h 228"/>
                <a:gd name="T30" fmla="*/ 34 w 65"/>
                <a:gd name="T31" fmla="*/ 111 h 228"/>
                <a:gd name="T32" fmla="*/ 38 w 65"/>
                <a:gd name="T33" fmla="*/ 114 h 228"/>
                <a:gd name="T34" fmla="*/ 44 w 65"/>
                <a:gd name="T35" fmla="*/ 126 h 228"/>
                <a:gd name="T36" fmla="*/ 47 w 65"/>
                <a:gd name="T37" fmla="*/ 142 h 228"/>
                <a:gd name="T38" fmla="*/ 53 w 65"/>
                <a:gd name="T39" fmla="*/ 160 h 228"/>
                <a:gd name="T40" fmla="*/ 56 w 65"/>
                <a:gd name="T41" fmla="*/ 179 h 228"/>
                <a:gd name="T42" fmla="*/ 59 w 65"/>
                <a:gd name="T43" fmla="*/ 197 h 228"/>
                <a:gd name="T44" fmla="*/ 62 w 65"/>
                <a:gd name="T45" fmla="*/ 213 h 228"/>
                <a:gd name="T46" fmla="*/ 62 w 65"/>
                <a:gd name="T47" fmla="*/ 222 h 228"/>
                <a:gd name="T48" fmla="*/ 65 w 65"/>
                <a:gd name="T49" fmla="*/ 228 h 228"/>
                <a:gd name="T50" fmla="*/ 65 w 65"/>
                <a:gd name="T51" fmla="*/ 225 h 228"/>
                <a:gd name="T52" fmla="*/ 62 w 65"/>
                <a:gd name="T53" fmla="*/ 216 h 228"/>
                <a:gd name="T54" fmla="*/ 62 w 65"/>
                <a:gd name="T55" fmla="*/ 200 h 228"/>
                <a:gd name="T56" fmla="*/ 59 w 65"/>
                <a:gd name="T57" fmla="*/ 182 h 228"/>
                <a:gd name="T58" fmla="*/ 56 w 65"/>
                <a:gd name="T59" fmla="*/ 160 h 228"/>
                <a:gd name="T60" fmla="*/ 53 w 65"/>
                <a:gd name="T61" fmla="*/ 142 h 228"/>
                <a:gd name="T62" fmla="*/ 47 w 65"/>
                <a:gd name="T63" fmla="*/ 126 h 228"/>
                <a:gd name="T64" fmla="*/ 41 w 65"/>
                <a:gd name="T65" fmla="*/ 114 h 228"/>
                <a:gd name="T66" fmla="*/ 41 w 65"/>
                <a:gd name="T67" fmla="*/ 108 h 228"/>
                <a:gd name="T68" fmla="*/ 38 w 65"/>
                <a:gd name="T69" fmla="*/ 101 h 228"/>
                <a:gd name="T70" fmla="*/ 34 w 65"/>
                <a:gd name="T71" fmla="*/ 95 h 228"/>
                <a:gd name="T72" fmla="*/ 31 w 65"/>
                <a:gd name="T73" fmla="*/ 86 h 228"/>
                <a:gd name="T74" fmla="*/ 28 w 65"/>
                <a:gd name="T75" fmla="*/ 77 h 228"/>
                <a:gd name="T76" fmla="*/ 25 w 65"/>
                <a:gd name="T77" fmla="*/ 68 h 228"/>
                <a:gd name="T78" fmla="*/ 22 w 65"/>
                <a:gd name="T79" fmla="*/ 58 h 228"/>
                <a:gd name="T80" fmla="*/ 19 w 65"/>
                <a:gd name="T81" fmla="*/ 49 h 228"/>
                <a:gd name="T82" fmla="*/ 16 w 65"/>
                <a:gd name="T83" fmla="*/ 40 h 228"/>
                <a:gd name="T84" fmla="*/ 13 w 65"/>
                <a:gd name="T85" fmla="*/ 34 h 228"/>
                <a:gd name="T86" fmla="*/ 10 w 65"/>
                <a:gd name="T87" fmla="*/ 24 h 228"/>
                <a:gd name="T88" fmla="*/ 10 w 65"/>
                <a:gd name="T89" fmla="*/ 18 h 228"/>
                <a:gd name="T90" fmla="*/ 7 w 65"/>
                <a:gd name="T91" fmla="*/ 12 h 228"/>
                <a:gd name="T92" fmla="*/ 7 w 65"/>
                <a:gd name="T93" fmla="*/ 9 h 228"/>
                <a:gd name="T94" fmla="*/ 7 w 65"/>
                <a:gd name="T95" fmla="*/ 6 h 228"/>
                <a:gd name="T96" fmla="*/ 7 w 65"/>
                <a:gd name="T97" fmla="*/ 6 h 228"/>
                <a:gd name="T98" fmla="*/ 4 w 65"/>
                <a:gd name="T99" fmla="*/ 3 h 228"/>
                <a:gd name="T100" fmla="*/ 4 w 65"/>
                <a:gd name="T101" fmla="*/ 3 h 228"/>
                <a:gd name="T102" fmla="*/ 0 w 65"/>
                <a:gd name="T103" fmla="*/ 0 h 228"/>
                <a:gd name="T104" fmla="*/ 0 w 65"/>
                <a:gd name="T105" fmla="*/ 6 h 228"/>
                <a:gd name="T106" fmla="*/ 0 w 65"/>
                <a:gd name="T107" fmla="*/ 6 h 22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65"/>
                <a:gd name="T163" fmla="*/ 0 h 228"/>
                <a:gd name="T164" fmla="*/ 65 w 65"/>
                <a:gd name="T165" fmla="*/ 228 h 22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65" h="228">
                  <a:moveTo>
                    <a:pt x="0" y="6"/>
                  </a:moveTo>
                  <a:lnTo>
                    <a:pt x="0" y="6"/>
                  </a:lnTo>
                  <a:lnTo>
                    <a:pt x="0" y="9"/>
                  </a:lnTo>
                  <a:lnTo>
                    <a:pt x="0" y="12"/>
                  </a:lnTo>
                  <a:lnTo>
                    <a:pt x="4" y="18"/>
                  </a:lnTo>
                  <a:lnTo>
                    <a:pt x="7" y="24"/>
                  </a:lnTo>
                  <a:lnTo>
                    <a:pt x="7" y="34"/>
                  </a:lnTo>
                  <a:lnTo>
                    <a:pt x="10" y="43"/>
                  </a:lnTo>
                  <a:lnTo>
                    <a:pt x="13" y="49"/>
                  </a:lnTo>
                  <a:lnTo>
                    <a:pt x="16" y="61"/>
                  </a:lnTo>
                  <a:lnTo>
                    <a:pt x="19" y="71"/>
                  </a:lnTo>
                  <a:lnTo>
                    <a:pt x="22" y="80"/>
                  </a:lnTo>
                  <a:lnTo>
                    <a:pt x="25" y="86"/>
                  </a:lnTo>
                  <a:lnTo>
                    <a:pt x="28" y="95"/>
                  </a:lnTo>
                  <a:lnTo>
                    <a:pt x="31" y="101"/>
                  </a:lnTo>
                  <a:lnTo>
                    <a:pt x="34" y="111"/>
                  </a:lnTo>
                  <a:lnTo>
                    <a:pt x="38" y="114"/>
                  </a:lnTo>
                  <a:lnTo>
                    <a:pt x="44" y="126"/>
                  </a:lnTo>
                  <a:lnTo>
                    <a:pt x="47" y="142"/>
                  </a:lnTo>
                  <a:lnTo>
                    <a:pt x="53" y="160"/>
                  </a:lnTo>
                  <a:lnTo>
                    <a:pt x="56" y="179"/>
                  </a:lnTo>
                  <a:lnTo>
                    <a:pt x="59" y="197"/>
                  </a:lnTo>
                  <a:lnTo>
                    <a:pt x="62" y="213"/>
                  </a:lnTo>
                  <a:lnTo>
                    <a:pt x="62" y="222"/>
                  </a:lnTo>
                  <a:lnTo>
                    <a:pt x="65" y="228"/>
                  </a:lnTo>
                  <a:lnTo>
                    <a:pt x="65" y="225"/>
                  </a:lnTo>
                  <a:lnTo>
                    <a:pt x="62" y="216"/>
                  </a:lnTo>
                  <a:lnTo>
                    <a:pt x="62" y="200"/>
                  </a:lnTo>
                  <a:lnTo>
                    <a:pt x="59" y="182"/>
                  </a:lnTo>
                  <a:lnTo>
                    <a:pt x="56" y="160"/>
                  </a:lnTo>
                  <a:lnTo>
                    <a:pt x="53" y="142"/>
                  </a:lnTo>
                  <a:lnTo>
                    <a:pt x="47" y="126"/>
                  </a:lnTo>
                  <a:lnTo>
                    <a:pt x="41" y="114"/>
                  </a:lnTo>
                  <a:lnTo>
                    <a:pt x="41" y="108"/>
                  </a:lnTo>
                  <a:lnTo>
                    <a:pt x="38" y="101"/>
                  </a:lnTo>
                  <a:lnTo>
                    <a:pt x="34" y="95"/>
                  </a:lnTo>
                  <a:lnTo>
                    <a:pt x="31" y="86"/>
                  </a:lnTo>
                  <a:lnTo>
                    <a:pt x="28" y="77"/>
                  </a:lnTo>
                  <a:lnTo>
                    <a:pt x="25" y="68"/>
                  </a:lnTo>
                  <a:lnTo>
                    <a:pt x="22" y="58"/>
                  </a:lnTo>
                  <a:lnTo>
                    <a:pt x="19" y="49"/>
                  </a:lnTo>
                  <a:lnTo>
                    <a:pt x="16" y="40"/>
                  </a:lnTo>
                  <a:lnTo>
                    <a:pt x="13" y="34"/>
                  </a:lnTo>
                  <a:lnTo>
                    <a:pt x="10" y="24"/>
                  </a:lnTo>
                  <a:lnTo>
                    <a:pt x="10" y="18"/>
                  </a:lnTo>
                  <a:lnTo>
                    <a:pt x="7" y="12"/>
                  </a:lnTo>
                  <a:lnTo>
                    <a:pt x="7" y="9"/>
                  </a:lnTo>
                  <a:lnTo>
                    <a:pt x="7" y="6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0" name="Freeform 418"/>
            <p:cNvSpPr>
              <a:spLocks/>
            </p:cNvSpPr>
            <p:nvPr/>
          </p:nvSpPr>
          <p:spPr bwMode="auto">
            <a:xfrm>
              <a:off x="3617" y="2461"/>
              <a:ext cx="61" cy="228"/>
            </a:xfrm>
            <a:custGeom>
              <a:avLst/>
              <a:gdLst>
                <a:gd name="T0" fmla="*/ 0 w 61"/>
                <a:gd name="T1" fmla="*/ 3 h 228"/>
                <a:gd name="T2" fmla="*/ 0 w 61"/>
                <a:gd name="T3" fmla="*/ 3 h 228"/>
                <a:gd name="T4" fmla="*/ 0 w 61"/>
                <a:gd name="T5" fmla="*/ 6 h 228"/>
                <a:gd name="T6" fmla="*/ 0 w 61"/>
                <a:gd name="T7" fmla="*/ 12 h 228"/>
                <a:gd name="T8" fmla="*/ 3 w 61"/>
                <a:gd name="T9" fmla="*/ 18 h 228"/>
                <a:gd name="T10" fmla="*/ 6 w 61"/>
                <a:gd name="T11" fmla="*/ 24 h 228"/>
                <a:gd name="T12" fmla="*/ 6 w 61"/>
                <a:gd name="T13" fmla="*/ 31 h 228"/>
                <a:gd name="T14" fmla="*/ 9 w 61"/>
                <a:gd name="T15" fmla="*/ 40 h 228"/>
                <a:gd name="T16" fmla="*/ 12 w 61"/>
                <a:gd name="T17" fmla="*/ 49 h 228"/>
                <a:gd name="T18" fmla="*/ 15 w 61"/>
                <a:gd name="T19" fmla="*/ 58 h 228"/>
                <a:gd name="T20" fmla="*/ 18 w 61"/>
                <a:gd name="T21" fmla="*/ 68 h 228"/>
                <a:gd name="T22" fmla="*/ 21 w 61"/>
                <a:gd name="T23" fmla="*/ 77 h 228"/>
                <a:gd name="T24" fmla="*/ 24 w 61"/>
                <a:gd name="T25" fmla="*/ 86 h 228"/>
                <a:gd name="T26" fmla="*/ 27 w 61"/>
                <a:gd name="T27" fmla="*/ 95 h 228"/>
                <a:gd name="T28" fmla="*/ 30 w 61"/>
                <a:gd name="T29" fmla="*/ 102 h 228"/>
                <a:gd name="T30" fmla="*/ 34 w 61"/>
                <a:gd name="T31" fmla="*/ 108 h 228"/>
                <a:gd name="T32" fmla="*/ 37 w 61"/>
                <a:gd name="T33" fmla="*/ 114 h 228"/>
                <a:gd name="T34" fmla="*/ 43 w 61"/>
                <a:gd name="T35" fmla="*/ 126 h 228"/>
                <a:gd name="T36" fmla="*/ 46 w 61"/>
                <a:gd name="T37" fmla="*/ 142 h 228"/>
                <a:gd name="T38" fmla="*/ 49 w 61"/>
                <a:gd name="T39" fmla="*/ 157 h 228"/>
                <a:gd name="T40" fmla="*/ 55 w 61"/>
                <a:gd name="T41" fmla="*/ 176 h 228"/>
                <a:gd name="T42" fmla="*/ 58 w 61"/>
                <a:gd name="T43" fmla="*/ 194 h 228"/>
                <a:gd name="T44" fmla="*/ 61 w 61"/>
                <a:gd name="T45" fmla="*/ 210 h 228"/>
                <a:gd name="T46" fmla="*/ 61 w 61"/>
                <a:gd name="T47" fmla="*/ 222 h 228"/>
                <a:gd name="T48" fmla="*/ 61 w 61"/>
                <a:gd name="T49" fmla="*/ 228 h 228"/>
                <a:gd name="T50" fmla="*/ 61 w 61"/>
                <a:gd name="T51" fmla="*/ 225 h 228"/>
                <a:gd name="T52" fmla="*/ 61 w 61"/>
                <a:gd name="T53" fmla="*/ 213 h 228"/>
                <a:gd name="T54" fmla="*/ 58 w 61"/>
                <a:gd name="T55" fmla="*/ 197 h 228"/>
                <a:gd name="T56" fmla="*/ 58 w 61"/>
                <a:gd name="T57" fmla="*/ 179 h 228"/>
                <a:gd name="T58" fmla="*/ 55 w 61"/>
                <a:gd name="T59" fmla="*/ 157 h 228"/>
                <a:gd name="T60" fmla="*/ 49 w 61"/>
                <a:gd name="T61" fmla="*/ 139 h 228"/>
                <a:gd name="T62" fmla="*/ 46 w 61"/>
                <a:gd name="T63" fmla="*/ 123 h 228"/>
                <a:gd name="T64" fmla="*/ 40 w 61"/>
                <a:gd name="T65" fmla="*/ 111 h 228"/>
                <a:gd name="T66" fmla="*/ 40 w 61"/>
                <a:gd name="T67" fmla="*/ 108 h 228"/>
                <a:gd name="T68" fmla="*/ 37 w 61"/>
                <a:gd name="T69" fmla="*/ 102 h 228"/>
                <a:gd name="T70" fmla="*/ 34 w 61"/>
                <a:gd name="T71" fmla="*/ 92 h 228"/>
                <a:gd name="T72" fmla="*/ 30 w 61"/>
                <a:gd name="T73" fmla="*/ 86 h 228"/>
                <a:gd name="T74" fmla="*/ 27 w 61"/>
                <a:gd name="T75" fmla="*/ 77 h 228"/>
                <a:gd name="T76" fmla="*/ 24 w 61"/>
                <a:gd name="T77" fmla="*/ 68 h 228"/>
                <a:gd name="T78" fmla="*/ 21 w 61"/>
                <a:gd name="T79" fmla="*/ 58 h 228"/>
                <a:gd name="T80" fmla="*/ 18 w 61"/>
                <a:gd name="T81" fmla="*/ 49 h 228"/>
                <a:gd name="T82" fmla="*/ 15 w 61"/>
                <a:gd name="T83" fmla="*/ 40 h 228"/>
                <a:gd name="T84" fmla="*/ 12 w 61"/>
                <a:gd name="T85" fmla="*/ 31 h 228"/>
                <a:gd name="T86" fmla="*/ 9 w 61"/>
                <a:gd name="T87" fmla="*/ 24 h 228"/>
                <a:gd name="T88" fmla="*/ 9 w 61"/>
                <a:gd name="T89" fmla="*/ 18 h 228"/>
                <a:gd name="T90" fmla="*/ 6 w 61"/>
                <a:gd name="T91" fmla="*/ 12 h 228"/>
                <a:gd name="T92" fmla="*/ 6 w 61"/>
                <a:gd name="T93" fmla="*/ 6 h 228"/>
                <a:gd name="T94" fmla="*/ 6 w 61"/>
                <a:gd name="T95" fmla="*/ 6 h 228"/>
                <a:gd name="T96" fmla="*/ 3 w 61"/>
                <a:gd name="T97" fmla="*/ 3 h 228"/>
                <a:gd name="T98" fmla="*/ 3 w 61"/>
                <a:gd name="T99" fmla="*/ 3 h 228"/>
                <a:gd name="T100" fmla="*/ 3 w 61"/>
                <a:gd name="T101" fmla="*/ 0 h 228"/>
                <a:gd name="T102" fmla="*/ 0 w 61"/>
                <a:gd name="T103" fmla="*/ 0 h 228"/>
                <a:gd name="T104" fmla="*/ 0 w 61"/>
                <a:gd name="T105" fmla="*/ 3 h 228"/>
                <a:gd name="T106" fmla="*/ 0 w 61"/>
                <a:gd name="T107" fmla="*/ 3 h 22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61"/>
                <a:gd name="T163" fmla="*/ 0 h 228"/>
                <a:gd name="T164" fmla="*/ 61 w 61"/>
                <a:gd name="T165" fmla="*/ 228 h 22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61" h="228">
                  <a:moveTo>
                    <a:pt x="0" y="3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8"/>
                  </a:lnTo>
                  <a:lnTo>
                    <a:pt x="6" y="24"/>
                  </a:lnTo>
                  <a:lnTo>
                    <a:pt x="6" y="31"/>
                  </a:lnTo>
                  <a:lnTo>
                    <a:pt x="9" y="40"/>
                  </a:lnTo>
                  <a:lnTo>
                    <a:pt x="12" y="49"/>
                  </a:lnTo>
                  <a:lnTo>
                    <a:pt x="15" y="58"/>
                  </a:lnTo>
                  <a:lnTo>
                    <a:pt x="18" y="68"/>
                  </a:lnTo>
                  <a:lnTo>
                    <a:pt x="21" y="77"/>
                  </a:lnTo>
                  <a:lnTo>
                    <a:pt x="24" y="86"/>
                  </a:lnTo>
                  <a:lnTo>
                    <a:pt x="27" y="95"/>
                  </a:lnTo>
                  <a:lnTo>
                    <a:pt x="30" y="102"/>
                  </a:lnTo>
                  <a:lnTo>
                    <a:pt x="34" y="108"/>
                  </a:lnTo>
                  <a:lnTo>
                    <a:pt x="37" y="114"/>
                  </a:lnTo>
                  <a:lnTo>
                    <a:pt x="43" y="126"/>
                  </a:lnTo>
                  <a:lnTo>
                    <a:pt x="46" y="142"/>
                  </a:lnTo>
                  <a:lnTo>
                    <a:pt x="49" y="157"/>
                  </a:lnTo>
                  <a:lnTo>
                    <a:pt x="55" y="176"/>
                  </a:lnTo>
                  <a:lnTo>
                    <a:pt x="58" y="194"/>
                  </a:lnTo>
                  <a:lnTo>
                    <a:pt x="61" y="210"/>
                  </a:lnTo>
                  <a:lnTo>
                    <a:pt x="61" y="222"/>
                  </a:lnTo>
                  <a:lnTo>
                    <a:pt x="61" y="228"/>
                  </a:lnTo>
                  <a:lnTo>
                    <a:pt x="61" y="225"/>
                  </a:lnTo>
                  <a:lnTo>
                    <a:pt x="61" y="213"/>
                  </a:lnTo>
                  <a:lnTo>
                    <a:pt x="58" y="197"/>
                  </a:lnTo>
                  <a:lnTo>
                    <a:pt x="58" y="179"/>
                  </a:lnTo>
                  <a:lnTo>
                    <a:pt x="55" y="157"/>
                  </a:lnTo>
                  <a:lnTo>
                    <a:pt x="49" y="139"/>
                  </a:lnTo>
                  <a:lnTo>
                    <a:pt x="46" y="123"/>
                  </a:lnTo>
                  <a:lnTo>
                    <a:pt x="40" y="111"/>
                  </a:lnTo>
                  <a:lnTo>
                    <a:pt x="40" y="108"/>
                  </a:lnTo>
                  <a:lnTo>
                    <a:pt x="37" y="102"/>
                  </a:lnTo>
                  <a:lnTo>
                    <a:pt x="34" y="92"/>
                  </a:lnTo>
                  <a:lnTo>
                    <a:pt x="30" y="86"/>
                  </a:lnTo>
                  <a:lnTo>
                    <a:pt x="27" y="77"/>
                  </a:lnTo>
                  <a:lnTo>
                    <a:pt x="24" y="68"/>
                  </a:lnTo>
                  <a:lnTo>
                    <a:pt x="21" y="58"/>
                  </a:lnTo>
                  <a:lnTo>
                    <a:pt x="18" y="49"/>
                  </a:lnTo>
                  <a:lnTo>
                    <a:pt x="15" y="40"/>
                  </a:lnTo>
                  <a:lnTo>
                    <a:pt x="12" y="31"/>
                  </a:lnTo>
                  <a:lnTo>
                    <a:pt x="9" y="24"/>
                  </a:lnTo>
                  <a:lnTo>
                    <a:pt x="9" y="18"/>
                  </a:lnTo>
                  <a:lnTo>
                    <a:pt x="6" y="12"/>
                  </a:lnTo>
                  <a:lnTo>
                    <a:pt x="6" y="6"/>
                  </a:lnTo>
                  <a:lnTo>
                    <a:pt x="3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1" name="Freeform 419"/>
            <p:cNvSpPr>
              <a:spLocks/>
            </p:cNvSpPr>
            <p:nvPr/>
          </p:nvSpPr>
          <p:spPr bwMode="auto">
            <a:xfrm>
              <a:off x="3499" y="2464"/>
              <a:ext cx="68" cy="136"/>
            </a:xfrm>
            <a:custGeom>
              <a:avLst/>
              <a:gdLst>
                <a:gd name="T0" fmla="*/ 53 w 68"/>
                <a:gd name="T1" fmla="*/ 0 h 136"/>
                <a:gd name="T2" fmla="*/ 53 w 68"/>
                <a:gd name="T3" fmla="*/ 9 h 136"/>
                <a:gd name="T4" fmla="*/ 53 w 68"/>
                <a:gd name="T5" fmla="*/ 21 h 136"/>
                <a:gd name="T6" fmla="*/ 53 w 68"/>
                <a:gd name="T7" fmla="*/ 40 h 136"/>
                <a:gd name="T8" fmla="*/ 46 w 68"/>
                <a:gd name="T9" fmla="*/ 62 h 136"/>
                <a:gd name="T10" fmla="*/ 40 w 68"/>
                <a:gd name="T11" fmla="*/ 83 h 136"/>
                <a:gd name="T12" fmla="*/ 28 w 68"/>
                <a:gd name="T13" fmla="*/ 105 h 136"/>
                <a:gd name="T14" fmla="*/ 12 w 68"/>
                <a:gd name="T15" fmla="*/ 126 h 136"/>
                <a:gd name="T16" fmla="*/ 0 w 68"/>
                <a:gd name="T17" fmla="*/ 136 h 136"/>
                <a:gd name="T18" fmla="*/ 6 w 68"/>
                <a:gd name="T19" fmla="*/ 136 h 136"/>
                <a:gd name="T20" fmla="*/ 12 w 68"/>
                <a:gd name="T21" fmla="*/ 136 h 136"/>
                <a:gd name="T22" fmla="*/ 19 w 68"/>
                <a:gd name="T23" fmla="*/ 133 h 136"/>
                <a:gd name="T24" fmla="*/ 31 w 68"/>
                <a:gd name="T25" fmla="*/ 133 h 136"/>
                <a:gd name="T26" fmla="*/ 40 w 68"/>
                <a:gd name="T27" fmla="*/ 130 h 136"/>
                <a:gd name="T28" fmla="*/ 53 w 68"/>
                <a:gd name="T29" fmla="*/ 130 h 136"/>
                <a:gd name="T30" fmla="*/ 62 w 68"/>
                <a:gd name="T31" fmla="*/ 123 h 136"/>
                <a:gd name="T32" fmla="*/ 68 w 68"/>
                <a:gd name="T33" fmla="*/ 123 h 136"/>
                <a:gd name="T34" fmla="*/ 65 w 68"/>
                <a:gd name="T35" fmla="*/ 123 h 136"/>
                <a:gd name="T36" fmla="*/ 59 w 68"/>
                <a:gd name="T37" fmla="*/ 123 h 136"/>
                <a:gd name="T38" fmla="*/ 53 w 68"/>
                <a:gd name="T39" fmla="*/ 123 h 136"/>
                <a:gd name="T40" fmla="*/ 46 w 68"/>
                <a:gd name="T41" fmla="*/ 123 h 136"/>
                <a:gd name="T42" fmla="*/ 40 w 68"/>
                <a:gd name="T43" fmla="*/ 123 h 136"/>
                <a:gd name="T44" fmla="*/ 34 w 68"/>
                <a:gd name="T45" fmla="*/ 123 h 136"/>
                <a:gd name="T46" fmla="*/ 28 w 68"/>
                <a:gd name="T47" fmla="*/ 123 h 136"/>
                <a:gd name="T48" fmla="*/ 25 w 68"/>
                <a:gd name="T49" fmla="*/ 123 h 136"/>
                <a:gd name="T50" fmla="*/ 28 w 68"/>
                <a:gd name="T51" fmla="*/ 123 h 136"/>
                <a:gd name="T52" fmla="*/ 31 w 68"/>
                <a:gd name="T53" fmla="*/ 117 h 136"/>
                <a:gd name="T54" fmla="*/ 37 w 68"/>
                <a:gd name="T55" fmla="*/ 108 h 136"/>
                <a:gd name="T56" fmla="*/ 46 w 68"/>
                <a:gd name="T57" fmla="*/ 92 h 136"/>
                <a:gd name="T58" fmla="*/ 50 w 68"/>
                <a:gd name="T59" fmla="*/ 74 h 136"/>
                <a:gd name="T60" fmla="*/ 56 w 68"/>
                <a:gd name="T61" fmla="*/ 49 h 136"/>
                <a:gd name="T62" fmla="*/ 56 w 68"/>
                <a:gd name="T63" fmla="*/ 18 h 136"/>
                <a:gd name="T64" fmla="*/ 53 w 68"/>
                <a:gd name="T65" fmla="*/ 0 h 1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8"/>
                <a:gd name="T100" fmla="*/ 0 h 136"/>
                <a:gd name="T101" fmla="*/ 68 w 68"/>
                <a:gd name="T102" fmla="*/ 136 h 1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8" h="136">
                  <a:moveTo>
                    <a:pt x="53" y="0"/>
                  </a:moveTo>
                  <a:lnTo>
                    <a:pt x="53" y="0"/>
                  </a:lnTo>
                  <a:lnTo>
                    <a:pt x="53" y="3"/>
                  </a:lnTo>
                  <a:lnTo>
                    <a:pt x="53" y="9"/>
                  </a:lnTo>
                  <a:lnTo>
                    <a:pt x="53" y="15"/>
                  </a:lnTo>
                  <a:lnTo>
                    <a:pt x="53" y="21"/>
                  </a:lnTo>
                  <a:lnTo>
                    <a:pt x="53" y="31"/>
                  </a:lnTo>
                  <a:lnTo>
                    <a:pt x="53" y="40"/>
                  </a:lnTo>
                  <a:lnTo>
                    <a:pt x="50" y="52"/>
                  </a:lnTo>
                  <a:lnTo>
                    <a:pt x="46" y="62"/>
                  </a:lnTo>
                  <a:lnTo>
                    <a:pt x="43" y="74"/>
                  </a:lnTo>
                  <a:lnTo>
                    <a:pt x="40" y="83"/>
                  </a:lnTo>
                  <a:lnTo>
                    <a:pt x="34" y="96"/>
                  </a:lnTo>
                  <a:lnTo>
                    <a:pt x="28" y="105"/>
                  </a:lnTo>
                  <a:lnTo>
                    <a:pt x="22" y="117"/>
                  </a:lnTo>
                  <a:lnTo>
                    <a:pt x="12" y="126"/>
                  </a:lnTo>
                  <a:lnTo>
                    <a:pt x="0" y="136"/>
                  </a:lnTo>
                  <a:lnTo>
                    <a:pt x="3" y="136"/>
                  </a:lnTo>
                  <a:lnTo>
                    <a:pt x="6" y="136"/>
                  </a:lnTo>
                  <a:lnTo>
                    <a:pt x="12" y="136"/>
                  </a:lnTo>
                  <a:lnTo>
                    <a:pt x="16" y="133"/>
                  </a:lnTo>
                  <a:lnTo>
                    <a:pt x="19" y="133"/>
                  </a:lnTo>
                  <a:lnTo>
                    <a:pt x="25" y="133"/>
                  </a:lnTo>
                  <a:lnTo>
                    <a:pt x="31" y="133"/>
                  </a:lnTo>
                  <a:lnTo>
                    <a:pt x="34" y="133"/>
                  </a:lnTo>
                  <a:lnTo>
                    <a:pt x="40" y="130"/>
                  </a:lnTo>
                  <a:lnTo>
                    <a:pt x="46" y="130"/>
                  </a:lnTo>
                  <a:lnTo>
                    <a:pt x="53" y="130"/>
                  </a:lnTo>
                  <a:lnTo>
                    <a:pt x="59" y="126"/>
                  </a:lnTo>
                  <a:lnTo>
                    <a:pt x="62" y="123"/>
                  </a:lnTo>
                  <a:lnTo>
                    <a:pt x="68" y="123"/>
                  </a:lnTo>
                  <a:lnTo>
                    <a:pt x="65" y="123"/>
                  </a:lnTo>
                  <a:lnTo>
                    <a:pt x="62" y="123"/>
                  </a:lnTo>
                  <a:lnTo>
                    <a:pt x="59" y="123"/>
                  </a:lnTo>
                  <a:lnTo>
                    <a:pt x="56" y="123"/>
                  </a:lnTo>
                  <a:lnTo>
                    <a:pt x="53" y="123"/>
                  </a:lnTo>
                  <a:lnTo>
                    <a:pt x="50" y="123"/>
                  </a:lnTo>
                  <a:lnTo>
                    <a:pt x="46" y="123"/>
                  </a:lnTo>
                  <a:lnTo>
                    <a:pt x="43" y="123"/>
                  </a:lnTo>
                  <a:lnTo>
                    <a:pt x="40" y="123"/>
                  </a:lnTo>
                  <a:lnTo>
                    <a:pt x="37" y="123"/>
                  </a:lnTo>
                  <a:lnTo>
                    <a:pt x="34" y="123"/>
                  </a:lnTo>
                  <a:lnTo>
                    <a:pt x="31" y="123"/>
                  </a:lnTo>
                  <a:lnTo>
                    <a:pt x="28" y="123"/>
                  </a:lnTo>
                  <a:lnTo>
                    <a:pt x="25" y="123"/>
                  </a:lnTo>
                  <a:lnTo>
                    <a:pt x="28" y="123"/>
                  </a:lnTo>
                  <a:lnTo>
                    <a:pt x="31" y="120"/>
                  </a:lnTo>
                  <a:lnTo>
                    <a:pt x="31" y="117"/>
                  </a:lnTo>
                  <a:lnTo>
                    <a:pt x="34" y="111"/>
                  </a:lnTo>
                  <a:lnTo>
                    <a:pt x="37" y="108"/>
                  </a:lnTo>
                  <a:lnTo>
                    <a:pt x="40" y="102"/>
                  </a:lnTo>
                  <a:lnTo>
                    <a:pt x="46" y="92"/>
                  </a:lnTo>
                  <a:lnTo>
                    <a:pt x="50" y="83"/>
                  </a:lnTo>
                  <a:lnTo>
                    <a:pt x="50" y="74"/>
                  </a:lnTo>
                  <a:lnTo>
                    <a:pt x="53" y="62"/>
                  </a:lnTo>
                  <a:lnTo>
                    <a:pt x="56" y="49"/>
                  </a:lnTo>
                  <a:lnTo>
                    <a:pt x="56" y="34"/>
                  </a:lnTo>
                  <a:lnTo>
                    <a:pt x="56" y="18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" name="Freeform 420"/>
            <p:cNvSpPr>
              <a:spLocks/>
            </p:cNvSpPr>
            <p:nvPr/>
          </p:nvSpPr>
          <p:spPr bwMode="auto">
            <a:xfrm>
              <a:off x="3527" y="2510"/>
              <a:ext cx="52" cy="84"/>
            </a:xfrm>
            <a:custGeom>
              <a:avLst/>
              <a:gdLst>
                <a:gd name="T0" fmla="*/ 52 w 52"/>
                <a:gd name="T1" fmla="*/ 74 h 84"/>
                <a:gd name="T2" fmla="*/ 52 w 52"/>
                <a:gd name="T3" fmla="*/ 74 h 84"/>
                <a:gd name="T4" fmla="*/ 52 w 52"/>
                <a:gd name="T5" fmla="*/ 74 h 84"/>
                <a:gd name="T6" fmla="*/ 49 w 52"/>
                <a:gd name="T7" fmla="*/ 74 h 84"/>
                <a:gd name="T8" fmla="*/ 46 w 52"/>
                <a:gd name="T9" fmla="*/ 77 h 84"/>
                <a:gd name="T10" fmla="*/ 43 w 52"/>
                <a:gd name="T11" fmla="*/ 77 h 84"/>
                <a:gd name="T12" fmla="*/ 40 w 52"/>
                <a:gd name="T13" fmla="*/ 77 h 84"/>
                <a:gd name="T14" fmla="*/ 37 w 52"/>
                <a:gd name="T15" fmla="*/ 80 h 84"/>
                <a:gd name="T16" fmla="*/ 34 w 52"/>
                <a:gd name="T17" fmla="*/ 80 h 84"/>
                <a:gd name="T18" fmla="*/ 31 w 52"/>
                <a:gd name="T19" fmla="*/ 80 h 84"/>
                <a:gd name="T20" fmla="*/ 28 w 52"/>
                <a:gd name="T21" fmla="*/ 80 h 84"/>
                <a:gd name="T22" fmla="*/ 22 w 52"/>
                <a:gd name="T23" fmla="*/ 84 h 84"/>
                <a:gd name="T24" fmla="*/ 18 w 52"/>
                <a:gd name="T25" fmla="*/ 84 h 84"/>
                <a:gd name="T26" fmla="*/ 12 w 52"/>
                <a:gd name="T27" fmla="*/ 84 h 84"/>
                <a:gd name="T28" fmla="*/ 9 w 52"/>
                <a:gd name="T29" fmla="*/ 84 h 84"/>
                <a:gd name="T30" fmla="*/ 6 w 52"/>
                <a:gd name="T31" fmla="*/ 84 h 84"/>
                <a:gd name="T32" fmla="*/ 3 w 52"/>
                <a:gd name="T33" fmla="*/ 80 h 84"/>
                <a:gd name="T34" fmla="*/ 0 w 52"/>
                <a:gd name="T35" fmla="*/ 80 h 84"/>
                <a:gd name="T36" fmla="*/ 0 w 52"/>
                <a:gd name="T37" fmla="*/ 80 h 84"/>
                <a:gd name="T38" fmla="*/ 0 w 52"/>
                <a:gd name="T39" fmla="*/ 80 h 84"/>
                <a:gd name="T40" fmla="*/ 3 w 52"/>
                <a:gd name="T41" fmla="*/ 77 h 84"/>
                <a:gd name="T42" fmla="*/ 6 w 52"/>
                <a:gd name="T43" fmla="*/ 77 h 84"/>
                <a:gd name="T44" fmla="*/ 9 w 52"/>
                <a:gd name="T45" fmla="*/ 77 h 84"/>
                <a:gd name="T46" fmla="*/ 12 w 52"/>
                <a:gd name="T47" fmla="*/ 74 h 84"/>
                <a:gd name="T48" fmla="*/ 15 w 52"/>
                <a:gd name="T49" fmla="*/ 74 h 84"/>
                <a:gd name="T50" fmla="*/ 22 w 52"/>
                <a:gd name="T51" fmla="*/ 71 h 84"/>
                <a:gd name="T52" fmla="*/ 25 w 52"/>
                <a:gd name="T53" fmla="*/ 68 h 84"/>
                <a:gd name="T54" fmla="*/ 28 w 52"/>
                <a:gd name="T55" fmla="*/ 65 h 84"/>
                <a:gd name="T56" fmla="*/ 31 w 52"/>
                <a:gd name="T57" fmla="*/ 62 h 84"/>
                <a:gd name="T58" fmla="*/ 34 w 52"/>
                <a:gd name="T59" fmla="*/ 59 h 84"/>
                <a:gd name="T60" fmla="*/ 34 w 52"/>
                <a:gd name="T61" fmla="*/ 53 h 84"/>
                <a:gd name="T62" fmla="*/ 37 w 52"/>
                <a:gd name="T63" fmla="*/ 50 h 84"/>
                <a:gd name="T64" fmla="*/ 37 w 52"/>
                <a:gd name="T65" fmla="*/ 40 h 84"/>
                <a:gd name="T66" fmla="*/ 34 w 52"/>
                <a:gd name="T67" fmla="*/ 34 h 84"/>
                <a:gd name="T68" fmla="*/ 34 w 52"/>
                <a:gd name="T69" fmla="*/ 25 h 84"/>
                <a:gd name="T70" fmla="*/ 34 w 52"/>
                <a:gd name="T71" fmla="*/ 19 h 84"/>
                <a:gd name="T72" fmla="*/ 37 w 52"/>
                <a:gd name="T73" fmla="*/ 12 h 84"/>
                <a:gd name="T74" fmla="*/ 37 w 52"/>
                <a:gd name="T75" fmla="*/ 6 h 84"/>
                <a:gd name="T76" fmla="*/ 37 w 52"/>
                <a:gd name="T77" fmla="*/ 3 h 84"/>
                <a:gd name="T78" fmla="*/ 40 w 52"/>
                <a:gd name="T79" fmla="*/ 0 h 84"/>
                <a:gd name="T80" fmla="*/ 40 w 52"/>
                <a:gd name="T81" fmla="*/ 0 h 84"/>
                <a:gd name="T82" fmla="*/ 40 w 52"/>
                <a:gd name="T83" fmla="*/ 0 h 84"/>
                <a:gd name="T84" fmla="*/ 43 w 52"/>
                <a:gd name="T85" fmla="*/ 6 h 84"/>
                <a:gd name="T86" fmla="*/ 43 w 52"/>
                <a:gd name="T87" fmla="*/ 12 h 84"/>
                <a:gd name="T88" fmla="*/ 46 w 52"/>
                <a:gd name="T89" fmla="*/ 25 h 84"/>
                <a:gd name="T90" fmla="*/ 49 w 52"/>
                <a:gd name="T91" fmla="*/ 34 h 84"/>
                <a:gd name="T92" fmla="*/ 52 w 52"/>
                <a:gd name="T93" fmla="*/ 46 h 84"/>
                <a:gd name="T94" fmla="*/ 52 w 52"/>
                <a:gd name="T95" fmla="*/ 62 h 84"/>
                <a:gd name="T96" fmla="*/ 52 w 52"/>
                <a:gd name="T97" fmla="*/ 74 h 84"/>
                <a:gd name="T98" fmla="*/ 52 w 52"/>
                <a:gd name="T99" fmla="*/ 74 h 8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2"/>
                <a:gd name="T151" fmla="*/ 0 h 84"/>
                <a:gd name="T152" fmla="*/ 52 w 52"/>
                <a:gd name="T153" fmla="*/ 84 h 8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2" h="84">
                  <a:moveTo>
                    <a:pt x="52" y="74"/>
                  </a:moveTo>
                  <a:lnTo>
                    <a:pt x="52" y="74"/>
                  </a:lnTo>
                  <a:lnTo>
                    <a:pt x="49" y="74"/>
                  </a:lnTo>
                  <a:lnTo>
                    <a:pt x="46" y="77"/>
                  </a:lnTo>
                  <a:lnTo>
                    <a:pt x="43" y="77"/>
                  </a:lnTo>
                  <a:lnTo>
                    <a:pt x="40" y="77"/>
                  </a:lnTo>
                  <a:lnTo>
                    <a:pt x="37" y="80"/>
                  </a:lnTo>
                  <a:lnTo>
                    <a:pt x="34" y="80"/>
                  </a:lnTo>
                  <a:lnTo>
                    <a:pt x="31" y="80"/>
                  </a:lnTo>
                  <a:lnTo>
                    <a:pt x="28" y="80"/>
                  </a:lnTo>
                  <a:lnTo>
                    <a:pt x="22" y="84"/>
                  </a:lnTo>
                  <a:lnTo>
                    <a:pt x="18" y="84"/>
                  </a:lnTo>
                  <a:lnTo>
                    <a:pt x="12" y="84"/>
                  </a:lnTo>
                  <a:lnTo>
                    <a:pt x="9" y="84"/>
                  </a:lnTo>
                  <a:lnTo>
                    <a:pt x="6" y="84"/>
                  </a:lnTo>
                  <a:lnTo>
                    <a:pt x="3" y="80"/>
                  </a:lnTo>
                  <a:lnTo>
                    <a:pt x="0" y="80"/>
                  </a:lnTo>
                  <a:lnTo>
                    <a:pt x="3" y="77"/>
                  </a:lnTo>
                  <a:lnTo>
                    <a:pt x="6" y="77"/>
                  </a:lnTo>
                  <a:lnTo>
                    <a:pt x="9" y="77"/>
                  </a:lnTo>
                  <a:lnTo>
                    <a:pt x="12" y="74"/>
                  </a:lnTo>
                  <a:lnTo>
                    <a:pt x="15" y="74"/>
                  </a:lnTo>
                  <a:lnTo>
                    <a:pt x="22" y="71"/>
                  </a:lnTo>
                  <a:lnTo>
                    <a:pt x="25" y="68"/>
                  </a:lnTo>
                  <a:lnTo>
                    <a:pt x="28" y="65"/>
                  </a:lnTo>
                  <a:lnTo>
                    <a:pt x="31" y="62"/>
                  </a:lnTo>
                  <a:lnTo>
                    <a:pt x="34" y="59"/>
                  </a:lnTo>
                  <a:lnTo>
                    <a:pt x="34" y="53"/>
                  </a:lnTo>
                  <a:lnTo>
                    <a:pt x="37" y="50"/>
                  </a:lnTo>
                  <a:lnTo>
                    <a:pt x="37" y="40"/>
                  </a:lnTo>
                  <a:lnTo>
                    <a:pt x="34" y="34"/>
                  </a:lnTo>
                  <a:lnTo>
                    <a:pt x="34" y="25"/>
                  </a:lnTo>
                  <a:lnTo>
                    <a:pt x="34" y="19"/>
                  </a:lnTo>
                  <a:lnTo>
                    <a:pt x="37" y="12"/>
                  </a:lnTo>
                  <a:lnTo>
                    <a:pt x="37" y="6"/>
                  </a:lnTo>
                  <a:lnTo>
                    <a:pt x="37" y="3"/>
                  </a:lnTo>
                  <a:lnTo>
                    <a:pt x="40" y="0"/>
                  </a:lnTo>
                  <a:lnTo>
                    <a:pt x="43" y="6"/>
                  </a:lnTo>
                  <a:lnTo>
                    <a:pt x="43" y="12"/>
                  </a:lnTo>
                  <a:lnTo>
                    <a:pt x="46" y="25"/>
                  </a:lnTo>
                  <a:lnTo>
                    <a:pt x="49" y="34"/>
                  </a:lnTo>
                  <a:lnTo>
                    <a:pt x="52" y="46"/>
                  </a:lnTo>
                  <a:lnTo>
                    <a:pt x="52" y="62"/>
                  </a:lnTo>
                  <a:lnTo>
                    <a:pt x="52" y="7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3" name="Freeform 421"/>
            <p:cNvSpPr>
              <a:spLocks/>
            </p:cNvSpPr>
            <p:nvPr/>
          </p:nvSpPr>
          <p:spPr bwMode="auto">
            <a:xfrm>
              <a:off x="3848" y="3116"/>
              <a:ext cx="9" cy="9"/>
            </a:xfrm>
            <a:custGeom>
              <a:avLst/>
              <a:gdLst>
                <a:gd name="T0" fmla="*/ 9 w 9"/>
                <a:gd name="T1" fmla="*/ 3 h 9"/>
                <a:gd name="T2" fmla="*/ 9 w 9"/>
                <a:gd name="T3" fmla="*/ 6 h 9"/>
                <a:gd name="T4" fmla="*/ 6 w 9"/>
                <a:gd name="T5" fmla="*/ 6 h 9"/>
                <a:gd name="T6" fmla="*/ 6 w 9"/>
                <a:gd name="T7" fmla="*/ 9 h 9"/>
                <a:gd name="T8" fmla="*/ 6 w 9"/>
                <a:gd name="T9" fmla="*/ 9 h 9"/>
                <a:gd name="T10" fmla="*/ 3 w 9"/>
                <a:gd name="T11" fmla="*/ 9 h 9"/>
                <a:gd name="T12" fmla="*/ 3 w 9"/>
                <a:gd name="T13" fmla="*/ 6 h 9"/>
                <a:gd name="T14" fmla="*/ 0 w 9"/>
                <a:gd name="T15" fmla="*/ 6 h 9"/>
                <a:gd name="T16" fmla="*/ 0 w 9"/>
                <a:gd name="T17" fmla="*/ 3 h 9"/>
                <a:gd name="T18" fmla="*/ 0 w 9"/>
                <a:gd name="T19" fmla="*/ 3 h 9"/>
                <a:gd name="T20" fmla="*/ 3 w 9"/>
                <a:gd name="T21" fmla="*/ 0 h 9"/>
                <a:gd name="T22" fmla="*/ 3 w 9"/>
                <a:gd name="T23" fmla="*/ 0 h 9"/>
                <a:gd name="T24" fmla="*/ 6 w 9"/>
                <a:gd name="T25" fmla="*/ 0 h 9"/>
                <a:gd name="T26" fmla="*/ 6 w 9"/>
                <a:gd name="T27" fmla="*/ 0 h 9"/>
                <a:gd name="T28" fmla="*/ 6 w 9"/>
                <a:gd name="T29" fmla="*/ 0 h 9"/>
                <a:gd name="T30" fmla="*/ 9 w 9"/>
                <a:gd name="T31" fmla="*/ 3 h 9"/>
                <a:gd name="T32" fmla="*/ 9 w 9"/>
                <a:gd name="T33" fmla="*/ 3 h 9"/>
                <a:gd name="T34" fmla="*/ 9 w 9"/>
                <a:gd name="T35" fmla="*/ 3 h 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"/>
                <a:gd name="T55" fmla="*/ 0 h 9"/>
                <a:gd name="T56" fmla="*/ 9 w 9"/>
                <a:gd name="T57" fmla="*/ 9 h 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" h="9">
                  <a:moveTo>
                    <a:pt x="9" y="3"/>
                  </a:moveTo>
                  <a:lnTo>
                    <a:pt x="9" y="6"/>
                  </a:lnTo>
                  <a:lnTo>
                    <a:pt x="6" y="6"/>
                  </a:lnTo>
                  <a:lnTo>
                    <a:pt x="6" y="9"/>
                  </a:lnTo>
                  <a:lnTo>
                    <a:pt x="3" y="9"/>
                  </a:lnTo>
                  <a:lnTo>
                    <a:pt x="3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A3DDF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4" name="Freeform 422"/>
            <p:cNvSpPr>
              <a:spLocks/>
            </p:cNvSpPr>
            <p:nvPr/>
          </p:nvSpPr>
          <p:spPr bwMode="auto">
            <a:xfrm>
              <a:off x="3635" y="3103"/>
              <a:ext cx="37" cy="31"/>
            </a:xfrm>
            <a:custGeom>
              <a:avLst/>
              <a:gdLst>
                <a:gd name="T0" fmla="*/ 6 w 37"/>
                <a:gd name="T1" fmla="*/ 31 h 31"/>
                <a:gd name="T2" fmla="*/ 6 w 37"/>
                <a:gd name="T3" fmla="*/ 31 h 31"/>
                <a:gd name="T4" fmla="*/ 6 w 37"/>
                <a:gd name="T5" fmla="*/ 28 h 31"/>
                <a:gd name="T6" fmla="*/ 6 w 37"/>
                <a:gd name="T7" fmla="*/ 25 h 31"/>
                <a:gd name="T8" fmla="*/ 6 w 37"/>
                <a:gd name="T9" fmla="*/ 22 h 31"/>
                <a:gd name="T10" fmla="*/ 6 w 37"/>
                <a:gd name="T11" fmla="*/ 16 h 31"/>
                <a:gd name="T12" fmla="*/ 6 w 37"/>
                <a:gd name="T13" fmla="*/ 13 h 31"/>
                <a:gd name="T14" fmla="*/ 9 w 37"/>
                <a:gd name="T15" fmla="*/ 10 h 31"/>
                <a:gd name="T16" fmla="*/ 12 w 37"/>
                <a:gd name="T17" fmla="*/ 7 h 31"/>
                <a:gd name="T18" fmla="*/ 19 w 37"/>
                <a:gd name="T19" fmla="*/ 7 h 31"/>
                <a:gd name="T20" fmla="*/ 22 w 37"/>
                <a:gd name="T21" fmla="*/ 10 h 31"/>
                <a:gd name="T22" fmla="*/ 25 w 37"/>
                <a:gd name="T23" fmla="*/ 13 h 31"/>
                <a:gd name="T24" fmla="*/ 28 w 37"/>
                <a:gd name="T25" fmla="*/ 16 h 31"/>
                <a:gd name="T26" fmla="*/ 28 w 37"/>
                <a:gd name="T27" fmla="*/ 19 h 31"/>
                <a:gd name="T28" fmla="*/ 28 w 37"/>
                <a:gd name="T29" fmla="*/ 22 h 31"/>
                <a:gd name="T30" fmla="*/ 28 w 37"/>
                <a:gd name="T31" fmla="*/ 28 h 31"/>
                <a:gd name="T32" fmla="*/ 28 w 37"/>
                <a:gd name="T33" fmla="*/ 31 h 31"/>
                <a:gd name="T34" fmla="*/ 28 w 37"/>
                <a:gd name="T35" fmla="*/ 31 h 31"/>
                <a:gd name="T36" fmla="*/ 28 w 37"/>
                <a:gd name="T37" fmla="*/ 31 h 31"/>
                <a:gd name="T38" fmla="*/ 28 w 37"/>
                <a:gd name="T39" fmla="*/ 31 h 31"/>
                <a:gd name="T40" fmla="*/ 31 w 37"/>
                <a:gd name="T41" fmla="*/ 31 h 31"/>
                <a:gd name="T42" fmla="*/ 31 w 37"/>
                <a:gd name="T43" fmla="*/ 31 h 31"/>
                <a:gd name="T44" fmla="*/ 34 w 37"/>
                <a:gd name="T45" fmla="*/ 31 h 31"/>
                <a:gd name="T46" fmla="*/ 34 w 37"/>
                <a:gd name="T47" fmla="*/ 31 h 31"/>
                <a:gd name="T48" fmla="*/ 37 w 37"/>
                <a:gd name="T49" fmla="*/ 28 h 31"/>
                <a:gd name="T50" fmla="*/ 37 w 37"/>
                <a:gd name="T51" fmla="*/ 28 h 31"/>
                <a:gd name="T52" fmla="*/ 37 w 37"/>
                <a:gd name="T53" fmla="*/ 22 h 31"/>
                <a:gd name="T54" fmla="*/ 37 w 37"/>
                <a:gd name="T55" fmla="*/ 16 h 31"/>
                <a:gd name="T56" fmla="*/ 34 w 37"/>
                <a:gd name="T57" fmla="*/ 10 h 31"/>
                <a:gd name="T58" fmla="*/ 31 w 37"/>
                <a:gd name="T59" fmla="*/ 7 h 31"/>
                <a:gd name="T60" fmla="*/ 28 w 37"/>
                <a:gd name="T61" fmla="*/ 0 h 31"/>
                <a:gd name="T62" fmla="*/ 22 w 37"/>
                <a:gd name="T63" fmla="*/ 0 h 31"/>
                <a:gd name="T64" fmla="*/ 16 w 37"/>
                <a:gd name="T65" fmla="*/ 0 h 31"/>
                <a:gd name="T66" fmla="*/ 6 w 37"/>
                <a:gd name="T67" fmla="*/ 3 h 31"/>
                <a:gd name="T68" fmla="*/ 3 w 37"/>
                <a:gd name="T69" fmla="*/ 7 h 31"/>
                <a:gd name="T70" fmla="*/ 0 w 37"/>
                <a:gd name="T71" fmla="*/ 13 h 31"/>
                <a:gd name="T72" fmla="*/ 0 w 37"/>
                <a:gd name="T73" fmla="*/ 19 h 31"/>
                <a:gd name="T74" fmla="*/ 3 w 37"/>
                <a:gd name="T75" fmla="*/ 22 h 31"/>
                <a:gd name="T76" fmla="*/ 3 w 37"/>
                <a:gd name="T77" fmla="*/ 28 h 31"/>
                <a:gd name="T78" fmla="*/ 6 w 37"/>
                <a:gd name="T79" fmla="*/ 31 h 31"/>
                <a:gd name="T80" fmla="*/ 6 w 37"/>
                <a:gd name="T81" fmla="*/ 31 h 31"/>
                <a:gd name="T82" fmla="*/ 6 w 37"/>
                <a:gd name="T83" fmla="*/ 31 h 3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7"/>
                <a:gd name="T127" fmla="*/ 0 h 31"/>
                <a:gd name="T128" fmla="*/ 37 w 37"/>
                <a:gd name="T129" fmla="*/ 31 h 3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7" h="31">
                  <a:moveTo>
                    <a:pt x="6" y="31"/>
                  </a:moveTo>
                  <a:lnTo>
                    <a:pt x="6" y="31"/>
                  </a:lnTo>
                  <a:lnTo>
                    <a:pt x="6" y="28"/>
                  </a:lnTo>
                  <a:lnTo>
                    <a:pt x="6" y="25"/>
                  </a:lnTo>
                  <a:lnTo>
                    <a:pt x="6" y="22"/>
                  </a:lnTo>
                  <a:lnTo>
                    <a:pt x="6" y="16"/>
                  </a:lnTo>
                  <a:lnTo>
                    <a:pt x="6" y="13"/>
                  </a:lnTo>
                  <a:lnTo>
                    <a:pt x="9" y="10"/>
                  </a:lnTo>
                  <a:lnTo>
                    <a:pt x="12" y="7"/>
                  </a:lnTo>
                  <a:lnTo>
                    <a:pt x="19" y="7"/>
                  </a:lnTo>
                  <a:lnTo>
                    <a:pt x="22" y="10"/>
                  </a:lnTo>
                  <a:lnTo>
                    <a:pt x="25" y="13"/>
                  </a:lnTo>
                  <a:lnTo>
                    <a:pt x="28" y="16"/>
                  </a:lnTo>
                  <a:lnTo>
                    <a:pt x="28" y="19"/>
                  </a:lnTo>
                  <a:lnTo>
                    <a:pt x="28" y="22"/>
                  </a:lnTo>
                  <a:lnTo>
                    <a:pt x="28" y="28"/>
                  </a:lnTo>
                  <a:lnTo>
                    <a:pt x="28" y="31"/>
                  </a:lnTo>
                  <a:lnTo>
                    <a:pt x="31" y="31"/>
                  </a:lnTo>
                  <a:lnTo>
                    <a:pt x="34" y="31"/>
                  </a:lnTo>
                  <a:lnTo>
                    <a:pt x="37" y="28"/>
                  </a:lnTo>
                  <a:lnTo>
                    <a:pt x="37" y="22"/>
                  </a:lnTo>
                  <a:lnTo>
                    <a:pt x="37" y="16"/>
                  </a:lnTo>
                  <a:lnTo>
                    <a:pt x="34" y="10"/>
                  </a:lnTo>
                  <a:lnTo>
                    <a:pt x="31" y="7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6" y="3"/>
                  </a:lnTo>
                  <a:lnTo>
                    <a:pt x="3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3" y="22"/>
                  </a:lnTo>
                  <a:lnTo>
                    <a:pt x="3" y="28"/>
                  </a:lnTo>
                  <a:lnTo>
                    <a:pt x="6" y="3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5" name="Freeform 423"/>
            <p:cNvSpPr>
              <a:spLocks/>
            </p:cNvSpPr>
            <p:nvPr/>
          </p:nvSpPr>
          <p:spPr bwMode="auto">
            <a:xfrm>
              <a:off x="3595" y="3122"/>
              <a:ext cx="37" cy="34"/>
            </a:xfrm>
            <a:custGeom>
              <a:avLst/>
              <a:gdLst>
                <a:gd name="T0" fmla="*/ 6 w 37"/>
                <a:gd name="T1" fmla="*/ 31 h 34"/>
                <a:gd name="T2" fmla="*/ 6 w 37"/>
                <a:gd name="T3" fmla="*/ 31 h 34"/>
                <a:gd name="T4" fmla="*/ 6 w 37"/>
                <a:gd name="T5" fmla="*/ 28 h 34"/>
                <a:gd name="T6" fmla="*/ 6 w 37"/>
                <a:gd name="T7" fmla="*/ 25 h 34"/>
                <a:gd name="T8" fmla="*/ 6 w 37"/>
                <a:gd name="T9" fmla="*/ 22 h 34"/>
                <a:gd name="T10" fmla="*/ 6 w 37"/>
                <a:gd name="T11" fmla="*/ 15 h 34"/>
                <a:gd name="T12" fmla="*/ 6 w 37"/>
                <a:gd name="T13" fmla="*/ 12 h 34"/>
                <a:gd name="T14" fmla="*/ 9 w 37"/>
                <a:gd name="T15" fmla="*/ 9 h 34"/>
                <a:gd name="T16" fmla="*/ 12 w 37"/>
                <a:gd name="T17" fmla="*/ 9 h 34"/>
                <a:gd name="T18" fmla="*/ 18 w 37"/>
                <a:gd name="T19" fmla="*/ 6 h 34"/>
                <a:gd name="T20" fmla="*/ 22 w 37"/>
                <a:gd name="T21" fmla="*/ 9 h 34"/>
                <a:gd name="T22" fmla="*/ 25 w 37"/>
                <a:gd name="T23" fmla="*/ 12 h 34"/>
                <a:gd name="T24" fmla="*/ 28 w 37"/>
                <a:gd name="T25" fmla="*/ 15 h 34"/>
                <a:gd name="T26" fmla="*/ 28 w 37"/>
                <a:gd name="T27" fmla="*/ 18 h 34"/>
                <a:gd name="T28" fmla="*/ 28 w 37"/>
                <a:gd name="T29" fmla="*/ 22 h 34"/>
                <a:gd name="T30" fmla="*/ 28 w 37"/>
                <a:gd name="T31" fmla="*/ 28 h 34"/>
                <a:gd name="T32" fmla="*/ 28 w 37"/>
                <a:gd name="T33" fmla="*/ 31 h 34"/>
                <a:gd name="T34" fmla="*/ 28 w 37"/>
                <a:gd name="T35" fmla="*/ 31 h 34"/>
                <a:gd name="T36" fmla="*/ 28 w 37"/>
                <a:gd name="T37" fmla="*/ 31 h 34"/>
                <a:gd name="T38" fmla="*/ 28 w 37"/>
                <a:gd name="T39" fmla="*/ 31 h 34"/>
                <a:gd name="T40" fmla="*/ 31 w 37"/>
                <a:gd name="T41" fmla="*/ 31 h 34"/>
                <a:gd name="T42" fmla="*/ 31 w 37"/>
                <a:gd name="T43" fmla="*/ 34 h 34"/>
                <a:gd name="T44" fmla="*/ 34 w 37"/>
                <a:gd name="T45" fmla="*/ 31 h 34"/>
                <a:gd name="T46" fmla="*/ 34 w 37"/>
                <a:gd name="T47" fmla="*/ 31 h 34"/>
                <a:gd name="T48" fmla="*/ 37 w 37"/>
                <a:gd name="T49" fmla="*/ 31 h 34"/>
                <a:gd name="T50" fmla="*/ 37 w 37"/>
                <a:gd name="T51" fmla="*/ 28 h 34"/>
                <a:gd name="T52" fmla="*/ 37 w 37"/>
                <a:gd name="T53" fmla="*/ 22 h 34"/>
                <a:gd name="T54" fmla="*/ 37 w 37"/>
                <a:gd name="T55" fmla="*/ 15 h 34"/>
                <a:gd name="T56" fmla="*/ 34 w 37"/>
                <a:gd name="T57" fmla="*/ 12 h 34"/>
                <a:gd name="T58" fmla="*/ 31 w 37"/>
                <a:gd name="T59" fmla="*/ 6 h 34"/>
                <a:gd name="T60" fmla="*/ 28 w 37"/>
                <a:gd name="T61" fmla="*/ 0 h 34"/>
                <a:gd name="T62" fmla="*/ 22 w 37"/>
                <a:gd name="T63" fmla="*/ 0 h 34"/>
                <a:gd name="T64" fmla="*/ 15 w 37"/>
                <a:gd name="T65" fmla="*/ 0 h 34"/>
                <a:gd name="T66" fmla="*/ 6 w 37"/>
                <a:gd name="T67" fmla="*/ 3 h 34"/>
                <a:gd name="T68" fmla="*/ 3 w 37"/>
                <a:gd name="T69" fmla="*/ 6 h 34"/>
                <a:gd name="T70" fmla="*/ 0 w 37"/>
                <a:gd name="T71" fmla="*/ 12 h 34"/>
                <a:gd name="T72" fmla="*/ 0 w 37"/>
                <a:gd name="T73" fmla="*/ 18 h 34"/>
                <a:gd name="T74" fmla="*/ 3 w 37"/>
                <a:gd name="T75" fmla="*/ 22 h 34"/>
                <a:gd name="T76" fmla="*/ 3 w 37"/>
                <a:gd name="T77" fmla="*/ 28 h 34"/>
                <a:gd name="T78" fmla="*/ 6 w 37"/>
                <a:gd name="T79" fmla="*/ 31 h 34"/>
                <a:gd name="T80" fmla="*/ 6 w 37"/>
                <a:gd name="T81" fmla="*/ 31 h 34"/>
                <a:gd name="T82" fmla="*/ 6 w 37"/>
                <a:gd name="T83" fmla="*/ 31 h 3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7"/>
                <a:gd name="T127" fmla="*/ 0 h 34"/>
                <a:gd name="T128" fmla="*/ 37 w 37"/>
                <a:gd name="T129" fmla="*/ 34 h 3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7" h="34">
                  <a:moveTo>
                    <a:pt x="6" y="31"/>
                  </a:moveTo>
                  <a:lnTo>
                    <a:pt x="6" y="31"/>
                  </a:lnTo>
                  <a:lnTo>
                    <a:pt x="6" y="28"/>
                  </a:lnTo>
                  <a:lnTo>
                    <a:pt x="6" y="25"/>
                  </a:lnTo>
                  <a:lnTo>
                    <a:pt x="6" y="22"/>
                  </a:lnTo>
                  <a:lnTo>
                    <a:pt x="6" y="15"/>
                  </a:lnTo>
                  <a:lnTo>
                    <a:pt x="6" y="12"/>
                  </a:lnTo>
                  <a:lnTo>
                    <a:pt x="9" y="9"/>
                  </a:lnTo>
                  <a:lnTo>
                    <a:pt x="12" y="9"/>
                  </a:lnTo>
                  <a:lnTo>
                    <a:pt x="18" y="6"/>
                  </a:lnTo>
                  <a:lnTo>
                    <a:pt x="22" y="9"/>
                  </a:lnTo>
                  <a:lnTo>
                    <a:pt x="25" y="12"/>
                  </a:lnTo>
                  <a:lnTo>
                    <a:pt x="28" y="15"/>
                  </a:lnTo>
                  <a:lnTo>
                    <a:pt x="28" y="18"/>
                  </a:lnTo>
                  <a:lnTo>
                    <a:pt x="28" y="22"/>
                  </a:lnTo>
                  <a:lnTo>
                    <a:pt x="28" y="28"/>
                  </a:lnTo>
                  <a:lnTo>
                    <a:pt x="28" y="31"/>
                  </a:lnTo>
                  <a:lnTo>
                    <a:pt x="31" y="31"/>
                  </a:lnTo>
                  <a:lnTo>
                    <a:pt x="31" y="34"/>
                  </a:lnTo>
                  <a:lnTo>
                    <a:pt x="34" y="31"/>
                  </a:lnTo>
                  <a:lnTo>
                    <a:pt x="37" y="31"/>
                  </a:lnTo>
                  <a:lnTo>
                    <a:pt x="37" y="28"/>
                  </a:lnTo>
                  <a:lnTo>
                    <a:pt x="37" y="22"/>
                  </a:lnTo>
                  <a:lnTo>
                    <a:pt x="37" y="15"/>
                  </a:lnTo>
                  <a:lnTo>
                    <a:pt x="34" y="12"/>
                  </a:lnTo>
                  <a:lnTo>
                    <a:pt x="31" y="6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15" y="0"/>
                  </a:lnTo>
                  <a:lnTo>
                    <a:pt x="6" y="3"/>
                  </a:lnTo>
                  <a:lnTo>
                    <a:pt x="3" y="6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3" y="22"/>
                  </a:lnTo>
                  <a:lnTo>
                    <a:pt x="3" y="28"/>
                  </a:lnTo>
                  <a:lnTo>
                    <a:pt x="6" y="3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6" name="Freeform 424"/>
            <p:cNvSpPr>
              <a:spLocks/>
            </p:cNvSpPr>
            <p:nvPr/>
          </p:nvSpPr>
          <p:spPr bwMode="auto">
            <a:xfrm>
              <a:off x="3675" y="3085"/>
              <a:ext cx="34" cy="31"/>
            </a:xfrm>
            <a:custGeom>
              <a:avLst/>
              <a:gdLst>
                <a:gd name="T0" fmla="*/ 3 w 34"/>
                <a:gd name="T1" fmla="*/ 31 h 31"/>
                <a:gd name="T2" fmla="*/ 3 w 34"/>
                <a:gd name="T3" fmla="*/ 28 h 31"/>
                <a:gd name="T4" fmla="*/ 3 w 34"/>
                <a:gd name="T5" fmla="*/ 28 h 31"/>
                <a:gd name="T6" fmla="*/ 3 w 34"/>
                <a:gd name="T7" fmla="*/ 25 h 31"/>
                <a:gd name="T8" fmla="*/ 3 w 34"/>
                <a:gd name="T9" fmla="*/ 21 h 31"/>
                <a:gd name="T10" fmla="*/ 3 w 34"/>
                <a:gd name="T11" fmla="*/ 15 h 31"/>
                <a:gd name="T12" fmla="*/ 6 w 34"/>
                <a:gd name="T13" fmla="*/ 12 h 31"/>
                <a:gd name="T14" fmla="*/ 6 w 34"/>
                <a:gd name="T15" fmla="*/ 9 h 31"/>
                <a:gd name="T16" fmla="*/ 9 w 34"/>
                <a:gd name="T17" fmla="*/ 9 h 31"/>
                <a:gd name="T18" fmla="*/ 16 w 34"/>
                <a:gd name="T19" fmla="*/ 9 h 31"/>
                <a:gd name="T20" fmla="*/ 19 w 34"/>
                <a:gd name="T21" fmla="*/ 9 h 31"/>
                <a:gd name="T22" fmla="*/ 22 w 34"/>
                <a:gd name="T23" fmla="*/ 12 h 31"/>
                <a:gd name="T24" fmla="*/ 25 w 34"/>
                <a:gd name="T25" fmla="*/ 15 h 31"/>
                <a:gd name="T26" fmla="*/ 25 w 34"/>
                <a:gd name="T27" fmla="*/ 18 h 31"/>
                <a:gd name="T28" fmla="*/ 25 w 34"/>
                <a:gd name="T29" fmla="*/ 21 h 31"/>
                <a:gd name="T30" fmla="*/ 25 w 34"/>
                <a:gd name="T31" fmla="*/ 25 h 31"/>
                <a:gd name="T32" fmla="*/ 25 w 34"/>
                <a:gd name="T33" fmla="*/ 28 h 31"/>
                <a:gd name="T34" fmla="*/ 25 w 34"/>
                <a:gd name="T35" fmla="*/ 28 h 31"/>
                <a:gd name="T36" fmla="*/ 25 w 34"/>
                <a:gd name="T37" fmla="*/ 31 h 31"/>
                <a:gd name="T38" fmla="*/ 25 w 34"/>
                <a:gd name="T39" fmla="*/ 31 h 31"/>
                <a:gd name="T40" fmla="*/ 28 w 34"/>
                <a:gd name="T41" fmla="*/ 31 h 31"/>
                <a:gd name="T42" fmla="*/ 28 w 34"/>
                <a:gd name="T43" fmla="*/ 31 h 31"/>
                <a:gd name="T44" fmla="*/ 31 w 34"/>
                <a:gd name="T45" fmla="*/ 31 h 31"/>
                <a:gd name="T46" fmla="*/ 31 w 34"/>
                <a:gd name="T47" fmla="*/ 31 h 31"/>
                <a:gd name="T48" fmla="*/ 31 w 34"/>
                <a:gd name="T49" fmla="*/ 28 h 31"/>
                <a:gd name="T50" fmla="*/ 34 w 34"/>
                <a:gd name="T51" fmla="*/ 25 h 31"/>
                <a:gd name="T52" fmla="*/ 34 w 34"/>
                <a:gd name="T53" fmla="*/ 21 h 31"/>
                <a:gd name="T54" fmla="*/ 31 w 34"/>
                <a:gd name="T55" fmla="*/ 15 h 31"/>
                <a:gd name="T56" fmla="*/ 31 w 34"/>
                <a:gd name="T57" fmla="*/ 12 h 31"/>
                <a:gd name="T58" fmla="*/ 28 w 34"/>
                <a:gd name="T59" fmla="*/ 6 h 31"/>
                <a:gd name="T60" fmla="*/ 25 w 34"/>
                <a:gd name="T61" fmla="*/ 3 h 31"/>
                <a:gd name="T62" fmla="*/ 19 w 34"/>
                <a:gd name="T63" fmla="*/ 0 h 31"/>
                <a:gd name="T64" fmla="*/ 13 w 34"/>
                <a:gd name="T65" fmla="*/ 0 h 31"/>
                <a:gd name="T66" fmla="*/ 6 w 34"/>
                <a:gd name="T67" fmla="*/ 3 h 31"/>
                <a:gd name="T68" fmla="*/ 0 w 34"/>
                <a:gd name="T69" fmla="*/ 9 h 31"/>
                <a:gd name="T70" fmla="*/ 0 w 34"/>
                <a:gd name="T71" fmla="*/ 12 h 31"/>
                <a:gd name="T72" fmla="*/ 0 w 34"/>
                <a:gd name="T73" fmla="*/ 18 h 31"/>
                <a:gd name="T74" fmla="*/ 0 w 34"/>
                <a:gd name="T75" fmla="*/ 21 h 31"/>
                <a:gd name="T76" fmla="*/ 3 w 34"/>
                <a:gd name="T77" fmla="*/ 25 h 31"/>
                <a:gd name="T78" fmla="*/ 3 w 34"/>
                <a:gd name="T79" fmla="*/ 28 h 31"/>
                <a:gd name="T80" fmla="*/ 3 w 34"/>
                <a:gd name="T81" fmla="*/ 31 h 31"/>
                <a:gd name="T82" fmla="*/ 3 w 34"/>
                <a:gd name="T83" fmla="*/ 31 h 3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4"/>
                <a:gd name="T127" fmla="*/ 0 h 31"/>
                <a:gd name="T128" fmla="*/ 34 w 34"/>
                <a:gd name="T129" fmla="*/ 31 h 3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4" h="31">
                  <a:moveTo>
                    <a:pt x="3" y="31"/>
                  </a:moveTo>
                  <a:lnTo>
                    <a:pt x="3" y="28"/>
                  </a:lnTo>
                  <a:lnTo>
                    <a:pt x="3" y="25"/>
                  </a:lnTo>
                  <a:lnTo>
                    <a:pt x="3" y="21"/>
                  </a:lnTo>
                  <a:lnTo>
                    <a:pt x="3" y="15"/>
                  </a:lnTo>
                  <a:lnTo>
                    <a:pt x="6" y="12"/>
                  </a:lnTo>
                  <a:lnTo>
                    <a:pt x="6" y="9"/>
                  </a:lnTo>
                  <a:lnTo>
                    <a:pt x="9" y="9"/>
                  </a:lnTo>
                  <a:lnTo>
                    <a:pt x="16" y="9"/>
                  </a:lnTo>
                  <a:lnTo>
                    <a:pt x="19" y="9"/>
                  </a:lnTo>
                  <a:lnTo>
                    <a:pt x="22" y="12"/>
                  </a:lnTo>
                  <a:lnTo>
                    <a:pt x="25" y="15"/>
                  </a:lnTo>
                  <a:lnTo>
                    <a:pt x="25" y="18"/>
                  </a:lnTo>
                  <a:lnTo>
                    <a:pt x="25" y="21"/>
                  </a:lnTo>
                  <a:lnTo>
                    <a:pt x="25" y="25"/>
                  </a:lnTo>
                  <a:lnTo>
                    <a:pt x="25" y="28"/>
                  </a:lnTo>
                  <a:lnTo>
                    <a:pt x="25" y="31"/>
                  </a:lnTo>
                  <a:lnTo>
                    <a:pt x="28" y="31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4" y="25"/>
                  </a:lnTo>
                  <a:lnTo>
                    <a:pt x="34" y="21"/>
                  </a:lnTo>
                  <a:lnTo>
                    <a:pt x="31" y="15"/>
                  </a:lnTo>
                  <a:lnTo>
                    <a:pt x="31" y="12"/>
                  </a:lnTo>
                  <a:lnTo>
                    <a:pt x="28" y="6"/>
                  </a:lnTo>
                  <a:lnTo>
                    <a:pt x="25" y="3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6" y="3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3" y="25"/>
                  </a:lnTo>
                  <a:lnTo>
                    <a:pt x="3" y="28"/>
                  </a:lnTo>
                  <a:lnTo>
                    <a:pt x="3" y="3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7" name="Freeform 425"/>
            <p:cNvSpPr>
              <a:spLocks/>
            </p:cNvSpPr>
            <p:nvPr/>
          </p:nvSpPr>
          <p:spPr bwMode="auto">
            <a:xfrm>
              <a:off x="3706" y="3072"/>
              <a:ext cx="31" cy="28"/>
            </a:xfrm>
            <a:custGeom>
              <a:avLst/>
              <a:gdLst>
                <a:gd name="T0" fmla="*/ 6 w 31"/>
                <a:gd name="T1" fmla="*/ 28 h 28"/>
                <a:gd name="T2" fmla="*/ 6 w 31"/>
                <a:gd name="T3" fmla="*/ 25 h 28"/>
                <a:gd name="T4" fmla="*/ 6 w 31"/>
                <a:gd name="T5" fmla="*/ 25 h 28"/>
                <a:gd name="T6" fmla="*/ 6 w 31"/>
                <a:gd name="T7" fmla="*/ 22 h 28"/>
                <a:gd name="T8" fmla="*/ 3 w 31"/>
                <a:gd name="T9" fmla="*/ 19 h 28"/>
                <a:gd name="T10" fmla="*/ 6 w 31"/>
                <a:gd name="T11" fmla="*/ 16 h 28"/>
                <a:gd name="T12" fmla="*/ 6 w 31"/>
                <a:gd name="T13" fmla="*/ 13 h 28"/>
                <a:gd name="T14" fmla="*/ 9 w 31"/>
                <a:gd name="T15" fmla="*/ 10 h 28"/>
                <a:gd name="T16" fmla="*/ 12 w 31"/>
                <a:gd name="T17" fmla="*/ 7 h 28"/>
                <a:gd name="T18" fmla="*/ 16 w 31"/>
                <a:gd name="T19" fmla="*/ 7 h 28"/>
                <a:gd name="T20" fmla="*/ 19 w 31"/>
                <a:gd name="T21" fmla="*/ 10 h 28"/>
                <a:gd name="T22" fmla="*/ 22 w 31"/>
                <a:gd name="T23" fmla="*/ 10 h 28"/>
                <a:gd name="T24" fmla="*/ 22 w 31"/>
                <a:gd name="T25" fmla="*/ 13 h 28"/>
                <a:gd name="T26" fmla="*/ 25 w 31"/>
                <a:gd name="T27" fmla="*/ 16 h 28"/>
                <a:gd name="T28" fmla="*/ 25 w 31"/>
                <a:gd name="T29" fmla="*/ 19 h 28"/>
                <a:gd name="T30" fmla="*/ 25 w 31"/>
                <a:gd name="T31" fmla="*/ 22 h 28"/>
                <a:gd name="T32" fmla="*/ 22 w 31"/>
                <a:gd name="T33" fmla="*/ 25 h 28"/>
                <a:gd name="T34" fmla="*/ 22 w 31"/>
                <a:gd name="T35" fmla="*/ 25 h 28"/>
                <a:gd name="T36" fmla="*/ 25 w 31"/>
                <a:gd name="T37" fmla="*/ 25 h 28"/>
                <a:gd name="T38" fmla="*/ 25 w 31"/>
                <a:gd name="T39" fmla="*/ 28 h 28"/>
                <a:gd name="T40" fmla="*/ 25 w 31"/>
                <a:gd name="T41" fmla="*/ 28 h 28"/>
                <a:gd name="T42" fmla="*/ 28 w 31"/>
                <a:gd name="T43" fmla="*/ 28 h 28"/>
                <a:gd name="T44" fmla="*/ 28 w 31"/>
                <a:gd name="T45" fmla="*/ 28 h 28"/>
                <a:gd name="T46" fmla="*/ 31 w 31"/>
                <a:gd name="T47" fmla="*/ 28 h 28"/>
                <a:gd name="T48" fmla="*/ 31 w 31"/>
                <a:gd name="T49" fmla="*/ 25 h 28"/>
                <a:gd name="T50" fmla="*/ 31 w 31"/>
                <a:gd name="T51" fmla="*/ 22 h 28"/>
                <a:gd name="T52" fmla="*/ 31 w 31"/>
                <a:gd name="T53" fmla="*/ 19 h 28"/>
                <a:gd name="T54" fmla="*/ 31 w 31"/>
                <a:gd name="T55" fmla="*/ 16 h 28"/>
                <a:gd name="T56" fmla="*/ 31 w 31"/>
                <a:gd name="T57" fmla="*/ 10 h 28"/>
                <a:gd name="T58" fmla="*/ 28 w 31"/>
                <a:gd name="T59" fmla="*/ 7 h 28"/>
                <a:gd name="T60" fmla="*/ 25 w 31"/>
                <a:gd name="T61" fmla="*/ 4 h 28"/>
                <a:gd name="T62" fmla="*/ 19 w 31"/>
                <a:gd name="T63" fmla="*/ 0 h 28"/>
                <a:gd name="T64" fmla="*/ 12 w 31"/>
                <a:gd name="T65" fmla="*/ 0 h 28"/>
                <a:gd name="T66" fmla="*/ 6 w 31"/>
                <a:gd name="T67" fmla="*/ 4 h 28"/>
                <a:gd name="T68" fmla="*/ 3 w 31"/>
                <a:gd name="T69" fmla="*/ 7 h 28"/>
                <a:gd name="T70" fmla="*/ 0 w 31"/>
                <a:gd name="T71" fmla="*/ 13 h 28"/>
                <a:gd name="T72" fmla="*/ 0 w 31"/>
                <a:gd name="T73" fmla="*/ 16 h 28"/>
                <a:gd name="T74" fmla="*/ 3 w 31"/>
                <a:gd name="T75" fmla="*/ 19 h 28"/>
                <a:gd name="T76" fmla="*/ 3 w 31"/>
                <a:gd name="T77" fmla="*/ 25 h 28"/>
                <a:gd name="T78" fmla="*/ 6 w 31"/>
                <a:gd name="T79" fmla="*/ 25 h 28"/>
                <a:gd name="T80" fmla="*/ 6 w 31"/>
                <a:gd name="T81" fmla="*/ 28 h 28"/>
                <a:gd name="T82" fmla="*/ 6 w 31"/>
                <a:gd name="T83" fmla="*/ 28 h 2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1"/>
                <a:gd name="T127" fmla="*/ 0 h 28"/>
                <a:gd name="T128" fmla="*/ 31 w 31"/>
                <a:gd name="T129" fmla="*/ 28 h 2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1" h="28">
                  <a:moveTo>
                    <a:pt x="6" y="28"/>
                  </a:moveTo>
                  <a:lnTo>
                    <a:pt x="6" y="25"/>
                  </a:lnTo>
                  <a:lnTo>
                    <a:pt x="6" y="22"/>
                  </a:lnTo>
                  <a:lnTo>
                    <a:pt x="3" y="19"/>
                  </a:lnTo>
                  <a:lnTo>
                    <a:pt x="6" y="16"/>
                  </a:lnTo>
                  <a:lnTo>
                    <a:pt x="6" y="13"/>
                  </a:lnTo>
                  <a:lnTo>
                    <a:pt x="9" y="10"/>
                  </a:lnTo>
                  <a:lnTo>
                    <a:pt x="12" y="7"/>
                  </a:lnTo>
                  <a:lnTo>
                    <a:pt x="16" y="7"/>
                  </a:lnTo>
                  <a:lnTo>
                    <a:pt x="19" y="10"/>
                  </a:lnTo>
                  <a:lnTo>
                    <a:pt x="22" y="10"/>
                  </a:lnTo>
                  <a:lnTo>
                    <a:pt x="22" y="13"/>
                  </a:lnTo>
                  <a:lnTo>
                    <a:pt x="25" y="16"/>
                  </a:lnTo>
                  <a:lnTo>
                    <a:pt x="25" y="19"/>
                  </a:lnTo>
                  <a:lnTo>
                    <a:pt x="25" y="22"/>
                  </a:lnTo>
                  <a:lnTo>
                    <a:pt x="22" y="25"/>
                  </a:lnTo>
                  <a:lnTo>
                    <a:pt x="25" y="25"/>
                  </a:lnTo>
                  <a:lnTo>
                    <a:pt x="25" y="28"/>
                  </a:lnTo>
                  <a:lnTo>
                    <a:pt x="28" y="28"/>
                  </a:lnTo>
                  <a:lnTo>
                    <a:pt x="31" y="28"/>
                  </a:lnTo>
                  <a:lnTo>
                    <a:pt x="31" y="25"/>
                  </a:lnTo>
                  <a:lnTo>
                    <a:pt x="31" y="22"/>
                  </a:lnTo>
                  <a:lnTo>
                    <a:pt x="31" y="19"/>
                  </a:lnTo>
                  <a:lnTo>
                    <a:pt x="31" y="16"/>
                  </a:lnTo>
                  <a:lnTo>
                    <a:pt x="31" y="10"/>
                  </a:lnTo>
                  <a:lnTo>
                    <a:pt x="28" y="7"/>
                  </a:lnTo>
                  <a:lnTo>
                    <a:pt x="25" y="4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4"/>
                  </a:lnTo>
                  <a:lnTo>
                    <a:pt x="3" y="7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3" y="19"/>
                  </a:lnTo>
                  <a:lnTo>
                    <a:pt x="3" y="25"/>
                  </a:lnTo>
                  <a:lnTo>
                    <a:pt x="6" y="25"/>
                  </a:lnTo>
                  <a:lnTo>
                    <a:pt x="6" y="28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8" name="Freeform 426"/>
            <p:cNvSpPr>
              <a:spLocks/>
            </p:cNvSpPr>
            <p:nvPr/>
          </p:nvSpPr>
          <p:spPr bwMode="auto">
            <a:xfrm>
              <a:off x="3737" y="3063"/>
              <a:ext cx="28" cy="25"/>
            </a:xfrm>
            <a:custGeom>
              <a:avLst/>
              <a:gdLst>
                <a:gd name="T0" fmla="*/ 3 w 28"/>
                <a:gd name="T1" fmla="*/ 22 h 25"/>
                <a:gd name="T2" fmla="*/ 3 w 28"/>
                <a:gd name="T3" fmla="*/ 22 h 25"/>
                <a:gd name="T4" fmla="*/ 3 w 28"/>
                <a:gd name="T5" fmla="*/ 22 h 25"/>
                <a:gd name="T6" fmla="*/ 3 w 28"/>
                <a:gd name="T7" fmla="*/ 19 h 25"/>
                <a:gd name="T8" fmla="*/ 3 w 28"/>
                <a:gd name="T9" fmla="*/ 16 h 25"/>
                <a:gd name="T10" fmla="*/ 3 w 28"/>
                <a:gd name="T11" fmla="*/ 13 h 25"/>
                <a:gd name="T12" fmla="*/ 3 w 28"/>
                <a:gd name="T13" fmla="*/ 9 h 25"/>
                <a:gd name="T14" fmla="*/ 6 w 28"/>
                <a:gd name="T15" fmla="*/ 6 h 25"/>
                <a:gd name="T16" fmla="*/ 9 w 28"/>
                <a:gd name="T17" fmla="*/ 6 h 25"/>
                <a:gd name="T18" fmla="*/ 12 w 28"/>
                <a:gd name="T19" fmla="*/ 6 h 25"/>
                <a:gd name="T20" fmla="*/ 15 w 28"/>
                <a:gd name="T21" fmla="*/ 6 h 25"/>
                <a:gd name="T22" fmla="*/ 19 w 28"/>
                <a:gd name="T23" fmla="*/ 9 h 25"/>
                <a:gd name="T24" fmla="*/ 19 w 28"/>
                <a:gd name="T25" fmla="*/ 9 h 25"/>
                <a:gd name="T26" fmla="*/ 19 w 28"/>
                <a:gd name="T27" fmla="*/ 13 h 25"/>
                <a:gd name="T28" fmla="*/ 22 w 28"/>
                <a:gd name="T29" fmla="*/ 16 h 25"/>
                <a:gd name="T30" fmla="*/ 22 w 28"/>
                <a:gd name="T31" fmla="*/ 19 h 25"/>
                <a:gd name="T32" fmla="*/ 19 w 28"/>
                <a:gd name="T33" fmla="*/ 22 h 25"/>
                <a:gd name="T34" fmla="*/ 19 w 28"/>
                <a:gd name="T35" fmla="*/ 22 h 25"/>
                <a:gd name="T36" fmla="*/ 19 w 28"/>
                <a:gd name="T37" fmla="*/ 22 h 25"/>
                <a:gd name="T38" fmla="*/ 22 w 28"/>
                <a:gd name="T39" fmla="*/ 22 h 25"/>
                <a:gd name="T40" fmla="*/ 22 w 28"/>
                <a:gd name="T41" fmla="*/ 25 h 25"/>
                <a:gd name="T42" fmla="*/ 22 w 28"/>
                <a:gd name="T43" fmla="*/ 25 h 25"/>
                <a:gd name="T44" fmla="*/ 25 w 28"/>
                <a:gd name="T45" fmla="*/ 25 h 25"/>
                <a:gd name="T46" fmla="*/ 25 w 28"/>
                <a:gd name="T47" fmla="*/ 22 h 25"/>
                <a:gd name="T48" fmla="*/ 25 w 28"/>
                <a:gd name="T49" fmla="*/ 22 h 25"/>
                <a:gd name="T50" fmla="*/ 28 w 28"/>
                <a:gd name="T51" fmla="*/ 19 h 25"/>
                <a:gd name="T52" fmla="*/ 28 w 28"/>
                <a:gd name="T53" fmla="*/ 16 h 25"/>
                <a:gd name="T54" fmla="*/ 25 w 28"/>
                <a:gd name="T55" fmla="*/ 13 h 25"/>
                <a:gd name="T56" fmla="*/ 25 w 28"/>
                <a:gd name="T57" fmla="*/ 6 h 25"/>
                <a:gd name="T58" fmla="*/ 22 w 28"/>
                <a:gd name="T59" fmla="*/ 3 h 25"/>
                <a:gd name="T60" fmla="*/ 19 w 28"/>
                <a:gd name="T61" fmla="*/ 0 h 25"/>
                <a:gd name="T62" fmla="*/ 15 w 28"/>
                <a:gd name="T63" fmla="*/ 0 h 25"/>
                <a:gd name="T64" fmla="*/ 9 w 28"/>
                <a:gd name="T65" fmla="*/ 0 h 25"/>
                <a:gd name="T66" fmla="*/ 3 w 28"/>
                <a:gd name="T67" fmla="*/ 3 h 25"/>
                <a:gd name="T68" fmla="*/ 0 w 28"/>
                <a:gd name="T69" fmla="*/ 6 h 25"/>
                <a:gd name="T70" fmla="*/ 0 w 28"/>
                <a:gd name="T71" fmla="*/ 9 h 25"/>
                <a:gd name="T72" fmla="*/ 0 w 28"/>
                <a:gd name="T73" fmla="*/ 13 h 25"/>
                <a:gd name="T74" fmla="*/ 0 w 28"/>
                <a:gd name="T75" fmla="*/ 16 h 25"/>
                <a:gd name="T76" fmla="*/ 3 w 28"/>
                <a:gd name="T77" fmla="*/ 19 h 25"/>
                <a:gd name="T78" fmla="*/ 3 w 28"/>
                <a:gd name="T79" fmla="*/ 22 h 25"/>
                <a:gd name="T80" fmla="*/ 3 w 28"/>
                <a:gd name="T81" fmla="*/ 22 h 25"/>
                <a:gd name="T82" fmla="*/ 3 w 28"/>
                <a:gd name="T83" fmla="*/ 22 h 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"/>
                <a:gd name="T127" fmla="*/ 0 h 25"/>
                <a:gd name="T128" fmla="*/ 28 w 28"/>
                <a:gd name="T129" fmla="*/ 25 h 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" h="25">
                  <a:moveTo>
                    <a:pt x="3" y="22"/>
                  </a:moveTo>
                  <a:lnTo>
                    <a:pt x="3" y="22"/>
                  </a:lnTo>
                  <a:lnTo>
                    <a:pt x="3" y="19"/>
                  </a:lnTo>
                  <a:lnTo>
                    <a:pt x="3" y="16"/>
                  </a:lnTo>
                  <a:lnTo>
                    <a:pt x="3" y="13"/>
                  </a:lnTo>
                  <a:lnTo>
                    <a:pt x="3" y="9"/>
                  </a:lnTo>
                  <a:lnTo>
                    <a:pt x="6" y="6"/>
                  </a:lnTo>
                  <a:lnTo>
                    <a:pt x="9" y="6"/>
                  </a:lnTo>
                  <a:lnTo>
                    <a:pt x="12" y="6"/>
                  </a:lnTo>
                  <a:lnTo>
                    <a:pt x="15" y="6"/>
                  </a:lnTo>
                  <a:lnTo>
                    <a:pt x="19" y="9"/>
                  </a:lnTo>
                  <a:lnTo>
                    <a:pt x="19" y="13"/>
                  </a:lnTo>
                  <a:lnTo>
                    <a:pt x="22" y="16"/>
                  </a:lnTo>
                  <a:lnTo>
                    <a:pt x="22" y="19"/>
                  </a:lnTo>
                  <a:lnTo>
                    <a:pt x="19" y="22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5" y="25"/>
                  </a:lnTo>
                  <a:lnTo>
                    <a:pt x="25" y="22"/>
                  </a:lnTo>
                  <a:lnTo>
                    <a:pt x="28" y="19"/>
                  </a:lnTo>
                  <a:lnTo>
                    <a:pt x="28" y="16"/>
                  </a:lnTo>
                  <a:lnTo>
                    <a:pt x="25" y="13"/>
                  </a:lnTo>
                  <a:lnTo>
                    <a:pt x="25" y="6"/>
                  </a:lnTo>
                  <a:lnTo>
                    <a:pt x="22" y="3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9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3" y="19"/>
                  </a:lnTo>
                  <a:lnTo>
                    <a:pt x="3" y="22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9" name="Freeform 427"/>
            <p:cNvSpPr>
              <a:spLocks/>
            </p:cNvSpPr>
            <p:nvPr/>
          </p:nvSpPr>
          <p:spPr bwMode="auto">
            <a:xfrm>
              <a:off x="3762" y="3051"/>
              <a:ext cx="21" cy="21"/>
            </a:xfrm>
            <a:custGeom>
              <a:avLst/>
              <a:gdLst>
                <a:gd name="T0" fmla="*/ 3 w 21"/>
                <a:gd name="T1" fmla="*/ 21 h 21"/>
                <a:gd name="T2" fmla="*/ 3 w 21"/>
                <a:gd name="T3" fmla="*/ 21 h 21"/>
                <a:gd name="T4" fmla="*/ 3 w 21"/>
                <a:gd name="T5" fmla="*/ 18 h 21"/>
                <a:gd name="T6" fmla="*/ 3 w 21"/>
                <a:gd name="T7" fmla="*/ 18 h 21"/>
                <a:gd name="T8" fmla="*/ 3 w 21"/>
                <a:gd name="T9" fmla="*/ 15 h 21"/>
                <a:gd name="T10" fmla="*/ 3 w 21"/>
                <a:gd name="T11" fmla="*/ 12 h 21"/>
                <a:gd name="T12" fmla="*/ 3 w 21"/>
                <a:gd name="T13" fmla="*/ 9 h 21"/>
                <a:gd name="T14" fmla="*/ 3 w 21"/>
                <a:gd name="T15" fmla="*/ 9 h 21"/>
                <a:gd name="T16" fmla="*/ 6 w 21"/>
                <a:gd name="T17" fmla="*/ 6 h 21"/>
                <a:gd name="T18" fmla="*/ 9 w 21"/>
                <a:gd name="T19" fmla="*/ 6 h 21"/>
                <a:gd name="T20" fmla="*/ 12 w 21"/>
                <a:gd name="T21" fmla="*/ 6 h 21"/>
                <a:gd name="T22" fmla="*/ 15 w 21"/>
                <a:gd name="T23" fmla="*/ 9 h 21"/>
                <a:gd name="T24" fmla="*/ 15 w 21"/>
                <a:gd name="T25" fmla="*/ 12 h 21"/>
                <a:gd name="T26" fmla="*/ 18 w 21"/>
                <a:gd name="T27" fmla="*/ 12 h 21"/>
                <a:gd name="T28" fmla="*/ 18 w 21"/>
                <a:gd name="T29" fmla="*/ 15 h 21"/>
                <a:gd name="T30" fmla="*/ 18 w 21"/>
                <a:gd name="T31" fmla="*/ 18 h 21"/>
                <a:gd name="T32" fmla="*/ 15 w 21"/>
                <a:gd name="T33" fmla="*/ 21 h 21"/>
                <a:gd name="T34" fmla="*/ 15 w 21"/>
                <a:gd name="T35" fmla="*/ 21 h 21"/>
                <a:gd name="T36" fmla="*/ 18 w 21"/>
                <a:gd name="T37" fmla="*/ 21 h 21"/>
                <a:gd name="T38" fmla="*/ 21 w 21"/>
                <a:gd name="T39" fmla="*/ 21 h 21"/>
                <a:gd name="T40" fmla="*/ 21 w 21"/>
                <a:gd name="T41" fmla="*/ 21 h 21"/>
                <a:gd name="T42" fmla="*/ 21 w 21"/>
                <a:gd name="T43" fmla="*/ 18 h 21"/>
                <a:gd name="T44" fmla="*/ 21 w 21"/>
                <a:gd name="T45" fmla="*/ 15 h 21"/>
                <a:gd name="T46" fmla="*/ 21 w 21"/>
                <a:gd name="T47" fmla="*/ 12 h 21"/>
                <a:gd name="T48" fmla="*/ 21 w 21"/>
                <a:gd name="T49" fmla="*/ 9 h 21"/>
                <a:gd name="T50" fmla="*/ 18 w 21"/>
                <a:gd name="T51" fmla="*/ 6 h 21"/>
                <a:gd name="T52" fmla="*/ 15 w 21"/>
                <a:gd name="T53" fmla="*/ 3 h 21"/>
                <a:gd name="T54" fmla="*/ 12 w 21"/>
                <a:gd name="T55" fmla="*/ 0 h 21"/>
                <a:gd name="T56" fmla="*/ 9 w 21"/>
                <a:gd name="T57" fmla="*/ 0 h 21"/>
                <a:gd name="T58" fmla="*/ 3 w 21"/>
                <a:gd name="T59" fmla="*/ 3 h 21"/>
                <a:gd name="T60" fmla="*/ 0 w 21"/>
                <a:gd name="T61" fmla="*/ 6 h 21"/>
                <a:gd name="T62" fmla="*/ 0 w 21"/>
                <a:gd name="T63" fmla="*/ 9 h 21"/>
                <a:gd name="T64" fmla="*/ 0 w 21"/>
                <a:gd name="T65" fmla="*/ 12 h 21"/>
                <a:gd name="T66" fmla="*/ 0 w 21"/>
                <a:gd name="T67" fmla="*/ 15 h 21"/>
                <a:gd name="T68" fmla="*/ 0 w 21"/>
                <a:gd name="T69" fmla="*/ 18 h 21"/>
                <a:gd name="T70" fmla="*/ 3 w 21"/>
                <a:gd name="T71" fmla="*/ 21 h 21"/>
                <a:gd name="T72" fmla="*/ 3 w 21"/>
                <a:gd name="T73" fmla="*/ 21 h 21"/>
                <a:gd name="T74" fmla="*/ 3 w 21"/>
                <a:gd name="T75" fmla="*/ 21 h 2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1"/>
                <a:gd name="T115" fmla="*/ 0 h 21"/>
                <a:gd name="T116" fmla="*/ 21 w 21"/>
                <a:gd name="T117" fmla="*/ 21 h 2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1" h="21">
                  <a:moveTo>
                    <a:pt x="3" y="21"/>
                  </a:moveTo>
                  <a:lnTo>
                    <a:pt x="3" y="21"/>
                  </a:lnTo>
                  <a:lnTo>
                    <a:pt x="3" y="18"/>
                  </a:lnTo>
                  <a:lnTo>
                    <a:pt x="3" y="15"/>
                  </a:lnTo>
                  <a:lnTo>
                    <a:pt x="3" y="12"/>
                  </a:lnTo>
                  <a:lnTo>
                    <a:pt x="3" y="9"/>
                  </a:lnTo>
                  <a:lnTo>
                    <a:pt x="6" y="6"/>
                  </a:lnTo>
                  <a:lnTo>
                    <a:pt x="9" y="6"/>
                  </a:lnTo>
                  <a:lnTo>
                    <a:pt x="12" y="6"/>
                  </a:lnTo>
                  <a:lnTo>
                    <a:pt x="15" y="9"/>
                  </a:lnTo>
                  <a:lnTo>
                    <a:pt x="15" y="12"/>
                  </a:lnTo>
                  <a:lnTo>
                    <a:pt x="18" y="12"/>
                  </a:lnTo>
                  <a:lnTo>
                    <a:pt x="18" y="15"/>
                  </a:lnTo>
                  <a:lnTo>
                    <a:pt x="18" y="18"/>
                  </a:lnTo>
                  <a:lnTo>
                    <a:pt x="15" y="21"/>
                  </a:lnTo>
                  <a:lnTo>
                    <a:pt x="18" y="21"/>
                  </a:lnTo>
                  <a:lnTo>
                    <a:pt x="21" y="21"/>
                  </a:lnTo>
                  <a:lnTo>
                    <a:pt x="21" y="18"/>
                  </a:lnTo>
                  <a:lnTo>
                    <a:pt x="21" y="15"/>
                  </a:lnTo>
                  <a:lnTo>
                    <a:pt x="21" y="12"/>
                  </a:lnTo>
                  <a:lnTo>
                    <a:pt x="21" y="9"/>
                  </a:ln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9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3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0" name="Freeform 428"/>
            <p:cNvSpPr>
              <a:spLocks/>
            </p:cNvSpPr>
            <p:nvPr/>
          </p:nvSpPr>
          <p:spPr bwMode="auto">
            <a:xfrm>
              <a:off x="3783" y="3045"/>
              <a:ext cx="19" cy="18"/>
            </a:xfrm>
            <a:custGeom>
              <a:avLst/>
              <a:gdLst>
                <a:gd name="T0" fmla="*/ 0 w 19"/>
                <a:gd name="T1" fmla="*/ 18 h 18"/>
                <a:gd name="T2" fmla="*/ 0 w 19"/>
                <a:gd name="T3" fmla="*/ 18 h 18"/>
                <a:gd name="T4" fmla="*/ 0 w 19"/>
                <a:gd name="T5" fmla="*/ 15 h 18"/>
                <a:gd name="T6" fmla="*/ 0 w 19"/>
                <a:gd name="T7" fmla="*/ 15 h 18"/>
                <a:gd name="T8" fmla="*/ 0 w 19"/>
                <a:gd name="T9" fmla="*/ 12 h 18"/>
                <a:gd name="T10" fmla="*/ 0 w 19"/>
                <a:gd name="T11" fmla="*/ 9 h 18"/>
                <a:gd name="T12" fmla="*/ 3 w 19"/>
                <a:gd name="T13" fmla="*/ 9 h 18"/>
                <a:gd name="T14" fmla="*/ 3 w 19"/>
                <a:gd name="T15" fmla="*/ 6 h 18"/>
                <a:gd name="T16" fmla="*/ 7 w 19"/>
                <a:gd name="T17" fmla="*/ 6 h 18"/>
                <a:gd name="T18" fmla="*/ 10 w 19"/>
                <a:gd name="T19" fmla="*/ 6 h 18"/>
                <a:gd name="T20" fmla="*/ 10 w 19"/>
                <a:gd name="T21" fmla="*/ 6 h 18"/>
                <a:gd name="T22" fmla="*/ 13 w 19"/>
                <a:gd name="T23" fmla="*/ 6 h 18"/>
                <a:gd name="T24" fmla="*/ 13 w 19"/>
                <a:gd name="T25" fmla="*/ 9 h 18"/>
                <a:gd name="T26" fmla="*/ 16 w 19"/>
                <a:gd name="T27" fmla="*/ 12 h 18"/>
                <a:gd name="T28" fmla="*/ 16 w 19"/>
                <a:gd name="T29" fmla="*/ 12 h 18"/>
                <a:gd name="T30" fmla="*/ 16 w 19"/>
                <a:gd name="T31" fmla="*/ 15 h 18"/>
                <a:gd name="T32" fmla="*/ 13 w 19"/>
                <a:gd name="T33" fmla="*/ 18 h 18"/>
                <a:gd name="T34" fmla="*/ 16 w 19"/>
                <a:gd name="T35" fmla="*/ 18 h 18"/>
                <a:gd name="T36" fmla="*/ 16 w 19"/>
                <a:gd name="T37" fmla="*/ 18 h 18"/>
                <a:gd name="T38" fmla="*/ 19 w 19"/>
                <a:gd name="T39" fmla="*/ 18 h 18"/>
                <a:gd name="T40" fmla="*/ 19 w 19"/>
                <a:gd name="T41" fmla="*/ 18 h 18"/>
                <a:gd name="T42" fmla="*/ 19 w 19"/>
                <a:gd name="T43" fmla="*/ 15 h 18"/>
                <a:gd name="T44" fmla="*/ 19 w 19"/>
                <a:gd name="T45" fmla="*/ 12 h 18"/>
                <a:gd name="T46" fmla="*/ 19 w 19"/>
                <a:gd name="T47" fmla="*/ 9 h 18"/>
                <a:gd name="T48" fmla="*/ 19 w 19"/>
                <a:gd name="T49" fmla="*/ 6 h 18"/>
                <a:gd name="T50" fmla="*/ 16 w 19"/>
                <a:gd name="T51" fmla="*/ 3 h 18"/>
                <a:gd name="T52" fmla="*/ 16 w 19"/>
                <a:gd name="T53" fmla="*/ 0 h 18"/>
                <a:gd name="T54" fmla="*/ 13 w 19"/>
                <a:gd name="T55" fmla="*/ 0 h 18"/>
                <a:gd name="T56" fmla="*/ 7 w 19"/>
                <a:gd name="T57" fmla="*/ 0 h 18"/>
                <a:gd name="T58" fmla="*/ 3 w 19"/>
                <a:gd name="T59" fmla="*/ 3 h 18"/>
                <a:gd name="T60" fmla="*/ 0 w 19"/>
                <a:gd name="T61" fmla="*/ 6 h 18"/>
                <a:gd name="T62" fmla="*/ 0 w 19"/>
                <a:gd name="T63" fmla="*/ 6 h 18"/>
                <a:gd name="T64" fmla="*/ 0 w 19"/>
                <a:gd name="T65" fmla="*/ 9 h 18"/>
                <a:gd name="T66" fmla="*/ 0 w 19"/>
                <a:gd name="T67" fmla="*/ 12 h 18"/>
                <a:gd name="T68" fmla="*/ 0 w 19"/>
                <a:gd name="T69" fmla="*/ 15 h 18"/>
                <a:gd name="T70" fmla="*/ 0 w 19"/>
                <a:gd name="T71" fmla="*/ 18 h 18"/>
                <a:gd name="T72" fmla="*/ 0 w 19"/>
                <a:gd name="T73" fmla="*/ 18 h 18"/>
                <a:gd name="T74" fmla="*/ 0 w 19"/>
                <a:gd name="T75" fmla="*/ 18 h 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9"/>
                <a:gd name="T115" fmla="*/ 0 h 18"/>
                <a:gd name="T116" fmla="*/ 19 w 19"/>
                <a:gd name="T117" fmla="*/ 18 h 1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9" h="18">
                  <a:moveTo>
                    <a:pt x="0" y="18"/>
                  </a:moveTo>
                  <a:lnTo>
                    <a:pt x="0" y="18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0" y="9"/>
                  </a:lnTo>
                  <a:lnTo>
                    <a:pt x="3" y="9"/>
                  </a:lnTo>
                  <a:lnTo>
                    <a:pt x="3" y="6"/>
                  </a:lnTo>
                  <a:lnTo>
                    <a:pt x="7" y="6"/>
                  </a:lnTo>
                  <a:lnTo>
                    <a:pt x="10" y="6"/>
                  </a:lnTo>
                  <a:lnTo>
                    <a:pt x="13" y="6"/>
                  </a:lnTo>
                  <a:lnTo>
                    <a:pt x="13" y="9"/>
                  </a:lnTo>
                  <a:lnTo>
                    <a:pt x="16" y="12"/>
                  </a:lnTo>
                  <a:lnTo>
                    <a:pt x="16" y="15"/>
                  </a:lnTo>
                  <a:lnTo>
                    <a:pt x="13" y="18"/>
                  </a:lnTo>
                  <a:lnTo>
                    <a:pt x="16" y="18"/>
                  </a:lnTo>
                  <a:lnTo>
                    <a:pt x="19" y="18"/>
                  </a:lnTo>
                  <a:lnTo>
                    <a:pt x="19" y="15"/>
                  </a:lnTo>
                  <a:lnTo>
                    <a:pt x="19" y="12"/>
                  </a:lnTo>
                  <a:lnTo>
                    <a:pt x="19" y="9"/>
                  </a:lnTo>
                  <a:lnTo>
                    <a:pt x="19" y="6"/>
                  </a:lnTo>
                  <a:lnTo>
                    <a:pt x="16" y="3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" name="Freeform 429"/>
            <p:cNvSpPr>
              <a:spLocks/>
            </p:cNvSpPr>
            <p:nvPr/>
          </p:nvSpPr>
          <p:spPr bwMode="auto">
            <a:xfrm>
              <a:off x="3799" y="3035"/>
              <a:ext cx="18" cy="19"/>
            </a:xfrm>
            <a:custGeom>
              <a:avLst/>
              <a:gdLst>
                <a:gd name="T0" fmla="*/ 3 w 18"/>
                <a:gd name="T1" fmla="*/ 19 h 19"/>
                <a:gd name="T2" fmla="*/ 3 w 18"/>
                <a:gd name="T3" fmla="*/ 19 h 19"/>
                <a:gd name="T4" fmla="*/ 0 w 18"/>
                <a:gd name="T5" fmla="*/ 19 h 19"/>
                <a:gd name="T6" fmla="*/ 0 w 18"/>
                <a:gd name="T7" fmla="*/ 16 h 19"/>
                <a:gd name="T8" fmla="*/ 0 w 18"/>
                <a:gd name="T9" fmla="*/ 13 h 19"/>
                <a:gd name="T10" fmla="*/ 0 w 18"/>
                <a:gd name="T11" fmla="*/ 13 h 19"/>
                <a:gd name="T12" fmla="*/ 3 w 18"/>
                <a:gd name="T13" fmla="*/ 10 h 19"/>
                <a:gd name="T14" fmla="*/ 3 w 18"/>
                <a:gd name="T15" fmla="*/ 7 h 19"/>
                <a:gd name="T16" fmla="*/ 6 w 18"/>
                <a:gd name="T17" fmla="*/ 7 h 19"/>
                <a:gd name="T18" fmla="*/ 9 w 18"/>
                <a:gd name="T19" fmla="*/ 7 h 19"/>
                <a:gd name="T20" fmla="*/ 9 w 18"/>
                <a:gd name="T21" fmla="*/ 7 h 19"/>
                <a:gd name="T22" fmla="*/ 12 w 18"/>
                <a:gd name="T23" fmla="*/ 7 h 19"/>
                <a:gd name="T24" fmla="*/ 12 w 18"/>
                <a:gd name="T25" fmla="*/ 10 h 19"/>
                <a:gd name="T26" fmla="*/ 15 w 18"/>
                <a:gd name="T27" fmla="*/ 13 h 19"/>
                <a:gd name="T28" fmla="*/ 15 w 18"/>
                <a:gd name="T29" fmla="*/ 16 h 19"/>
                <a:gd name="T30" fmla="*/ 15 w 18"/>
                <a:gd name="T31" fmla="*/ 16 h 19"/>
                <a:gd name="T32" fmla="*/ 12 w 18"/>
                <a:gd name="T33" fmla="*/ 19 h 19"/>
                <a:gd name="T34" fmla="*/ 15 w 18"/>
                <a:gd name="T35" fmla="*/ 19 h 19"/>
                <a:gd name="T36" fmla="*/ 15 w 18"/>
                <a:gd name="T37" fmla="*/ 19 h 19"/>
                <a:gd name="T38" fmla="*/ 18 w 18"/>
                <a:gd name="T39" fmla="*/ 19 h 19"/>
                <a:gd name="T40" fmla="*/ 18 w 18"/>
                <a:gd name="T41" fmla="*/ 19 h 19"/>
                <a:gd name="T42" fmla="*/ 18 w 18"/>
                <a:gd name="T43" fmla="*/ 16 h 19"/>
                <a:gd name="T44" fmla="*/ 18 w 18"/>
                <a:gd name="T45" fmla="*/ 16 h 19"/>
                <a:gd name="T46" fmla="*/ 18 w 18"/>
                <a:gd name="T47" fmla="*/ 13 h 19"/>
                <a:gd name="T48" fmla="*/ 18 w 18"/>
                <a:gd name="T49" fmla="*/ 7 h 19"/>
                <a:gd name="T50" fmla="*/ 15 w 18"/>
                <a:gd name="T51" fmla="*/ 7 h 19"/>
                <a:gd name="T52" fmla="*/ 15 w 18"/>
                <a:gd name="T53" fmla="*/ 4 h 19"/>
                <a:gd name="T54" fmla="*/ 12 w 18"/>
                <a:gd name="T55" fmla="*/ 0 h 19"/>
                <a:gd name="T56" fmla="*/ 6 w 18"/>
                <a:gd name="T57" fmla="*/ 0 h 19"/>
                <a:gd name="T58" fmla="*/ 3 w 18"/>
                <a:gd name="T59" fmla="*/ 4 h 19"/>
                <a:gd name="T60" fmla="*/ 0 w 18"/>
                <a:gd name="T61" fmla="*/ 7 h 19"/>
                <a:gd name="T62" fmla="*/ 0 w 18"/>
                <a:gd name="T63" fmla="*/ 10 h 19"/>
                <a:gd name="T64" fmla="*/ 0 w 18"/>
                <a:gd name="T65" fmla="*/ 13 h 19"/>
                <a:gd name="T66" fmla="*/ 0 w 18"/>
                <a:gd name="T67" fmla="*/ 16 h 19"/>
                <a:gd name="T68" fmla="*/ 0 w 18"/>
                <a:gd name="T69" fmla="*/ 16 h 19"/>
                <a:gd name="T70" fmla="*/ 0 w 18"/>
                <a:gd name="T71" fmla="*/ 19 h 19"/>
                <a:gd name="T72" fmla="*/ 3 w 18"/>
                <a:gd name="T73" fmla="*/ 19 h 19"/>
                <a:gd name="T74" fmla="*/ 3 w 18"/>
                <a:gd name="T75" fmla="*/ 19 h 1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8"/>
                <a:gd name="T115" fmla="*/ 0 h 19"/>
                <a:gd name="T116" fmla="*/ 18 w 18"/>
                <a:gd name="T117" fmla="*/ 19 h 1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8" h="19">
                  <a:moveTo>
                    <a:pt x="3" y="19"/>
                  </a:moveTo>
                  <a:lnTo>
                    <a:pt x="3" y="19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3" y="10"/>
                  </a:lnTo>
                  <a:lnTo>
                    <a:pt x="3" y="7"/>
                  </a:lnTo>
                  <a:lnTo>
                    <a:pt x="6" y="7"/>
                  </a:lnTo>
                  <a:lnTo>
                    <a:pt x="9" y="7"/>
                  </a:lnTo>
                  <a:lnTo>
                    <a:pt x="12" y="7"/>
                  </a:lnTo>
                  <a:lnTo>
                    <a:pt x="12" y="10"/>
                  </a:lnTo>
                  <a:lnTo>
                    <a:pt x="15" y="13"/>
                  </a:lnTo>
                  <a:lnTo>
                    <a:pt x="15" y="16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18" y="19"/>
                  </a:lnTo>
                  <a:lnTo>
                    <a:pt x="18" y="16"/>
                  </a:lnTo>
                  <a:lnTo>
                    <a:pt x="18" y="13"/>
                  </a:lnTo>
                  <a:lnTo>
                    <a:pt x="18" y="7"/>
                  </a:lnTo>
                  <a:lnTo>
                    <a:pt x="15" y="7"/>
                  </a:lnTo>
                  <a:lnTo>
                    <a:pt x="15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3" y="19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" name="Freeform 430"/>
            <p:cNvSpPr>
              <a:spLocks/>
            </p:cNvSpPr>
            <p:nvPr/>
          </p:nvSpPr>
          <p:spPr bwMode="auto">
            <a:xfrm>
              <a:off x="3592" y="3042"/>
              <a:ext cx="232" cy="114"/>
            </a:xfrm>
            <a:custGeom>
              <a:avLst/>
              <a:gdLst>
                <a:gd name="T0" fmla="*/ 3 w 232"/>
                <a:gd name="T1" fmla="*/ 108 h 114"/>
                <a:gd name="T2" fmla="*/ 9 w 232"/>
                <a:gd name="T3" fmla="*/ 105 h 114"/>
                <a:gd name="T4" fmla="*/ 18 w 232"/>
                <a:gd name="T5" fmla="*/ 102 h 114"/>
                <a:gd name="T6" fmla="*/ 31 w 232"/>
                <a:gd name="T7" fmla="*/ 95 h 114"/>
                <a:gd name="T8" fmla="*/ 46 w 232"/>
                <a:gd name="T9" fmla="*/ 86 h 114"/>
                <a:gd name="T10" fmla="*/ 65 w 232"/>
                <a:gd name="T11" fmla="*/ 80 h 114"/>
                <a:gd name="T12" fmla="*/ 83 w 232"/>
                <a:gd name="T13" fmla="*/ 71 h 114"/>
                <a:gd name="T14" fmla="*/ 105 w 232"/>
                <a:gd name="T15" fmla="*/ 58 h 114"/>
                <a:gd name="T16" fmla="*/ 126 w 232"/>
                <a:gd name="T17" fmla="*/ 49 h 114"/>
                <a:gd name="T18" fmla="*/ 148 w 232"/>
                <a:gd name="T19" fmla="*/ 40 h 114"/>
                <a:gd name="T20" fmla="*/ 167 w 232"/>
                <a:gd name="T21" fmla="*/ 30 h 114"/>
                <a:gd name="T22" fmla="*/ 185 w 232"/>
                <a:gd name="T23" fmla="*/ 21 h 114"/>
                <a:gd name="T24" fmla="*/ 201 w 232"/>
                <a:gd name="T25" fmla="*/ 15 h 114"/>
                <a:gd name="T26" fmla="*/ 216 w 232"/>
                <a:gd name="T27" fmla="*/ 9 h 114"/>
                <a:gd name="T28" fmla="*/ 225 w 232"/>
                <a:gd name="T29" fmla="*/ 3 h 114"/>
                <a:gd name="T30" fmla="*/ 232 w 232"/>
                <a:gd name="T31" fmla="*/ 0 h 114"/>
                <a:gd name="T32" fmla="*/ 232 w 232"/>
                <a:gd name="T33" fmla="*/ 0 h 114"/>
                <a:gd name="T34" fmla="*/ 228 w 232"/>
                <a:gd name="T35" fmla="*/ 3 h 114"/>
                <a:gd name="T36" fmla="*/ 219 w 232"/>
                <a:gd name="T37" fmla="*/ 9 h 114"/>
                <a:gd name="T38" fmla="*/ 207 w 232"/>
                <a:gd name="T39" fmla="*/ 15 h 114"/>
                <a:gd name="T40" fmla="*/ 191 w 232"/>
                <a:gd name="T41" fmla="*/ 21 h 114"/>
                <a:gd name="T42" fmla="*/ 173 w 232"/>
                <a:gd name="T43" fmla="*/ 30 h 114"/>
                <a:gd name="T44" fmla="*/ 154 w 232"/>
                <a:gd name="T45" fmla="*/ 43 h 114"/>
                <a:gd name="T46" fmla="*/ 133 w 232"/>
                <a:gd name="T47" fmla="*/ 52 h 114"/>
                <a:gd name="T48" fmla="*/ 111 w 232"/>
                <a:gd name="T49" fmla="*/ 61 h 114"/>
                <a:gd name="T50" fmla="*/ 89 w 232"/>
                <a:gd name="T51" fmla="*/ 74 h 114"/>
                <a:gd name="T52" fmla="*/ 71 w 232"/>
                <a:gd name="T53" fmla="*/ 83 h 114"/>
                <a:gd name="T54" fmla="*/ 52 w 232"/>
                <a:gd name="T55" fmla="*/ 92 h 114"/>
                <a:gd name="T56" fmla="*/ 34 w 232"/>
                <a:gd name="T57" fmla="*/ 102 h 114"/>
                <a:gd name="T58" fmla="*/ 21 w 232"/>
                <a:gd name="T59" fmla="*/ 108 h 114"/>
                <a:gd name="T60" fmla="*/ 12 w 232"/>
                <a:gd name="T61" fmla="*/ 111 h 114"/>
                <a:gd name="T62" fmla="*/ 6 w 232"/>
                <a:gd name="T63" fmla="*/ 114 h 114"/>
                <a:gd name="T64" fmla="*/ 3 w 232"/>
                <a:gd name="T65" fmla="*/ 114 h 114"/>
                <a:gd name="T66" fmla="*/ 3 w 232"/>
                <a:gd name="T67" fmla="*/ 108 h 114"/>
                <a:gd name="T68" fmla="*/ 3 w 232"/>
                <a:gd name="T69" fmla="*/ 108 h 11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2"/>
                <a:gd name="T106" fmla="*/ 0 h 114"/>
                <a:gd name="T107" fmla="*/ 232 w 232"/>
                <a:gd name="T108" fmla="*/ 114 h 11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2" h="114">
                  <a:moveTo>
                    <a:pt x="3" y="108"/>
                  </a:moveTo>
                  <a:lnTo>
                    <a:pt x="3" y="108"/>
                  </a:lnTo>
                  <a:lnTo>
                    <a:pt x="6" y="108"/>
                  </a:lnTo>
                  <a:lnTo>
                    <a:pt x="9" y="105"/>
                  </a:lnTo>
                  <a:lnTo>
                    <a:pt x="12" y="102"/>
                  </a:lnTo>
                  <a:lnTo>
                    <a:pt x="18" y="102"/>
                  </a:lnTo>
                  <a:lnTo>
                    <a:pt x="25" y="98"/>
                  </a:lnTo>
                  <a:lnTo>
                    <a:pt x="31" y="95"/>
                  </a:lnTo>
                  <a:lnTo>
                    <a:pt x="40" y="92"/>
                  </a:lnTo>
                  <a:lnTo>
                    <a:pt x="46" y="86"/>
                  </a:lnTo>
                  <a:lnTo>
                    <a:pt x="55" y="83"/>
                  </a:lnTo>
                  <a:lnTo>
                    <a:pt x="65" y="80"/>
                  </a:lnTo>
                  <a:lnTo>
                    <a:pt x="74" y="74"/>
                  </a:lnTo>
                  <a:lnTo>
                    <a:pt x="83" y="71"/>
                  </a:lnTo>
                  <a:lnTo>
                    <a:pt x="96" y="64"/>
                  </a:lnTo>
                  <a:lnTo>
                    <a:pt x="105" y="58"/>
                  </a:lnTo>
                  <a:lnTo>
                    <a:pt x="117" y="55"/>
                  </a:lnTo>
                  <a:lnTo>
                    <a:pt x="126" y="49"/>
                  </a:lnTo>
                  <a:lnTo>
                    <a:pt x="136" y="43"/>
                  </a:lnTo>
                  <a:lnTo>
                    <a:pt x="148" y="40"/>
                  </a:lnTo>
                  <a:lnTo>
                    <a:pt x="157" y="34"/>
                  </a:lnTo>
                  <a:lnTo>
                    <a:pt x="167" y="30"/>
                  </a:lnTo>
                  <a:lnTo>
                    <a:pt x="176" y="24"/>
                  </a:lnTo>
                  <a:lnTo>
                    <a:pt x="185" y="21"/>
                  </a:lnTo>
                  <a:lnTo>
                    <a:pt x="194" y="18"/>
                  </a:lnTo>
                  <a:lnTo>
                    <a:pt x="201" y="15"/>
                  </a:lnTo>
                  <a:lnTo>
                    <a:pt x="210" y="12"/>
                  </a:lnTo>
                  <a:lnTo>
                    <a:pt x="216" y="9"/>
                  </a:lnTo>
                  <a:lnTo>
                    <a:pt x="222" y="6"/>
                  </a:lnTo>
                  <a:lnTo>
                    <a:pt x="225" y="3"/>
                  </a:lnTo>
                  <a:lnTo>
                    <a:pt x="228" y="3"/>
                  </a:lnTo>
                  <a:lnTo>
                    <a:pt x="232" y="0"/>
                  </a:lnTo>
                  <a:lnTo>
                    <a:pt x="232" y="3"/>
                  </a:lnTo>
                  <a:lnTo>
                    <a:pt x="228" y="3"/>
                  </a:lnTo>
                  <a:lnTo>
                    <a:pt x="222" y="6"/>
                  </a:lnTo>
                  <a:lnTo>
                    <a:pt x="219" y="9"/>
                  </a:lnTo>
                  <a:lnTo>
                    <a:pt x="213" y="12"/>
                  </a:lnTo>
                  <a:lnTo>
                    <a:pt x="207" y="15"/>
                  </a:lnTo>
                  <a:lnTo>
                    <a:pt x="201" y="18"/>
                  </a:lnTo>
                  <a:lnTo>
                    <a:pt x="191" y="21"/>
                  </a:lnTo>
                  <a:lnTo>
                    <a:pt x="182" y="27"/>
                  </a:lnTo>
                  <a:lnTo>
                    <a:pt x="173" y="30"/>
                  </a:lnTo>
                  <a:lnTo>
                    <a:pt x="164" y="37"/>
                  </a:lnTo>
                  <a:lnTo>
                    <a:pt x="154" y="43"/>
                  </a:lnTo>
                  <a:lnTo>
                    <a:pt x="142" y="46"/>
                  </a:lnTo>
                  <a:lnTo>
                    <a:pt x="133" y="52"/>
                  </a:lnTo>
                  <a:lnTo>
                    <a:pt x="123" y="58"/>
                  </a:lnTo>
                  <a:lnTo>
                    <a:pt x="111" y="61"/>
                  </a:lnTo>
                  <a:lnTo>
                    <a:pt x="102" y="68"/>
                  </a:lnTo>
                  <a:lnTo>
                    <a:pt x="89" y="74"/>
                  </a:lnTo>
                  <a:lnTo>
                    <a:pt x="80" y="77"/>
                  </a:lnTo>
                  <a:lnTo>
                    <a:pt x="71" y="83"/>
                  </a:lnTo>
                  <a:lnTo>
                    <a:pt x="62" y="89"/>
                  </a:lnTo>
                  <a:lnTo>
                    <a:pt x="52" y="92"/>
                  </a:lnTo>
                  <a:lnTo>
                    <a:pt x="43" y="95"/>
                  </a:lnTo>
                  <a:lnTo>
                    <a:pt x="34" y="102"/>
                  </a:lnTo>
                  <a:lnTo>
                    <a:pt x="28" y="105"/>
                  </a:lnTo>
                  <a:lnTo>
                    <a:pt x="21" y="108"/>
                  </a:lnTo>
                  <a:lnTo>
                    <a:pt x="15" y="111"/>
                  </a:lnTo>
                  <a:lnTo>
                    <a:pt x="12" y="111"/>
                  </a:lnTo>
                  <a:lnTo>
                    <a:pt x="9" y="114"/>
                  </a:lnTo>
                  <a:lnTo>
                    <a:pt x="6" y="114"/>
                  </a:lnTo>
                  <a:lnTo>
                    <a:pt x="3" y="114"/>
                  </a:lnTo>
                  <a:lnTo>
                    <a:pt x="0" y="111"/>
                  </a:lnTo>
                  <a:lnTo>
                    <a:pt x="3" y="108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3" name="Freeform 431"/>
            <p:cNvSpPr>
              <a:spLocks/>
            </p:cNvSpPr>
            <p:nvPr/>
          </p:nvSpPr>
          <p:spPr bwMode="auto">
            <a:xfrm>
              <a:off x="3595" y="3162"/>
              <a:ext cx="46" cy="207"/>
            </a:xfrm>
            <a:custGeom>
              <a:avLst/>
              <a:gdLst>
                <a:gd name="T0" fmla="*/ 0 w 46"/>
                <a:gd name="T1" fmla="*/ 0 h 207"/>
                <a:gd name="T2" fmla="*/ 3 w 46"/>
                <a:gd name="T3" fmla="*/ 6 h 207"/>
                <a:gd name="T4" fmla="*/ 6 w 46"/>
                <a:gd name="T5" fmla="*/ 28 h 207"/>
                <a:gd name="T6" fmla="*/ 12 w 46"/>
                <a:gd name="T7" fmla="*/ 56 h 207"/>
                <a:gd name="T8" fmla="*/ 18 w 46"/>
                <a:gd name="T9" fmla="*/ 90 h 207"/>
                <a:gd name="T10" fmla="*/ 22 w 46"/>
                <a:gd name="T11" fmla="*/ 124 h 207"/>
                <a:gd name="T12" fmla="*/ 25 w 46"/>
                <a:gd name="T13" fmla="*/ 158 h 207"/>
                <a:gd name="T14" fmla="*/ 28 w 46"/>
                <a:gd name="T15" fmla="*/ 189 h 207"/>
                <a:gd name="T16" fmla="*/ 28 w 46"/>
                <a:gd name="T17" fmla="*/ 207 h 207"/>
                <a:gd name="T18" fmla="*/ 28 w 46"/>
                <a:gd name="T19" fmla="*/ 207 h 207"/>
                <a:gd name="T20" fmla="*/ 28 w 46"/>
                <a:gd name="T21" fmla="*/ 207 h 207"/>
                <a:gd name="T22" fmla="*/ 31 w 46"/>
                <a:gd name="T23" fmla="*/ 207 h 207"/>
                <a:gd name="T24" fmla="*/ 31 w 46"/>
                <a:gd name="T25" fmla="*/ 207 h 207"/>
                <a:gd name="T26" fmla="*/ 34 w 46"/>
                <a:gd name="T27" fmla="*/ 207 h 207"/>
                <a:gd name="T28" fmla="*/ 37 w 46"/>
                <a:gd name="T29" fmla="*/ 207 h 207"/>
                <a:gd name="T30" fmla="*/ 43 w 46"/>
                <a:gd name="T31" fmla="*/ 207 h 207"/>
                <a:gd name="T32" fmla="*/ 46 w 46"/>
                <a:gd name="T33" fmla="*/ 207 h 207"/>
                <a:gd name="T34" fmla="*/ 46 w 46"/>
                <a:gd name="T35" fmla="*/ 207 h 207"/>
                <a:gd name="T36" fmla="*/ 43 w 46"/>
                <a:gd name="T37" fmla="*/ 207 h 207"/>
                <a:gd name="T38" fmla="*/ 43 w 46"/>
                <a:gd name="T39" fmla="*/ 204 h 207"/>
                <a:gd name="T40" fmla="*/ 40 w 46"/>
                <a:gd name="T41" fmla="*/ 204 h 207"/>
                <a:gd name="T42" fmla="*/ 37 w 46"/>
                <a:gd name="T43" fmla="*/ 204 h 207"/>
                <a:gd name="T44" fmla="*/ 37 w 46"/>
                <a:gd name="T45" fmla="*/ 201 h 207"/>
                <a:gd name="T46" fmla="*/ 34 w 46"/>
                <a:gd name="T47" fmla="*/ 201 h 207"/>
                <a:gd name="T48" fmla="*/ 34 w 46"/>
                <a:gd name="T49" fmla="*/ 198 h 207"/>
                <a:gd name="T50" fmla="*/ 34 w 46"/>
                <a:gd name="T51" fmla="*/ 192 h 207"/>
                <a:gd name="T52" fmla="*/ 34 w 46"/>
                <a:gd name="T53" fmla="*/ 176 h 207"/>
                <a:gd name="T54" fmla="*/ 31 w 46"/>
                <a:gd name="T55" fmla="*/ 155 h 207"/>
                <a:gd name="T56" fmla="*/ 28 w 46"/>
                <a:gd name="T57" fmla="*/ 127 h 207"/>
                <a:gd name="T58" fmla="*/ 25 w 46"/>
                <a:gd name="T59" fmla="*/ 96 h 207"/>
                <a:gd name="T60" fmla="*/ 18 w 46"/>
                <a:gd name="T61" fmla="*/ 62 h 207"/>
                <a:gd name="T62" fmla="*/ 12 w 46"/>
                <a:gd name="T63" fmla="*/ 31 h 207"/>
                <a:gd name="T64" fmla="*/ 0 w 46"/>
                <a:gd name="T65" fmla="*/ 0 h 207"/>
                <a:gd name="T66" fmla="*/ 0 w 46"/>
                <a:gd name="T67" fmla="*/ 0 h 20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6"/>
                <a:gd name="T103" fmla="*/ 0 h 207"/>
                <a:gd name="T104" fmla="*/ 46 w 46"/>
                <a:gd name="T105" fmla="*/ 207 h 20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6" h="207">
                  <a:moveTo>
                    <a:pt x="0" y="0"/>
                  </a:moveTo>
                  <a:lnTo>
                    <a:pt x="3" y="6"/>
                  </a:lnTo>
                  <a:lnTo>
                    <a:pt x="6" y="28"/>
                  </a:lnTo>
                  <a:lnTo>
                    <a:pt x="12" y="56"/>
                  </a:lnTo>
                  <a:lnTo>
                    <a:pt x="18" y="90"/>
                  </a:lnTo>
                  <a:lnTo>
                    <a:pt x="22" y="124"/>
                  </a:lnTo>
                  <a:lnTo>
                    <a:pt x="25" y="158"/>
                  </a:lnTo>
                  <a:lnTo>
                    <a:pt x="28" y="189"/>
                  </a:lnTo>
                  <a:lnTo>
                    <a:pt x="28" y="207"/>
                  </a:lnTo>
                  <a:lnTo>
                    <a:pt x="31" y="207"/>
                  </a:lnTo>
                  <a:lnTo>
                    <a:pt x="34" y="207"/>
                  </a:lnTo>
                  <a:lnTo>
                    <a:pt x="37" y="207"/>
                  </a:lnTo>
                  <a:lnTo>
                    <a:pt x="43" y="207"/>
                  </a:lnTo>
                  <a:lnTo>
                    <a:pt x="46" y="207"/>
                  </a:lnTo>
                  <a:lnTo>
                    <a:pt x="43" y="207"/>
                  </a:lnTo>
                  <a:lnTo>
                    <a:pt x="43" y="204"/>
                  </a:lnTo>
                  <a:lnTo>
                    <a:pt x="40" y="204"/>
                  </a:lnTo>
                  <a:lnTo>
                    <a:pt x="37" y="204"/>
                  </a:lnTo>
                  <a:lnTo>
                    <a:pt x="37" y="201"/>
                  </a:lnTo>
                  <a:lnTo>
                    <a:pt x="34" y="201"/>
                  </a:lnTo>
                  <a:lnTo>
                    <a:pt x="34" y="198"/>
                  </a:lnTo>
                  <a:lnTo>
                    <a:pt x="34" y="192"/>
                  </a:lnTo>
                  <a:lnTo>
                    <a:pt x="34" y="176"/>
                  </a:lnTo>
                  <a:lnTo>
                    <a:pt x="31" y="155"/>
                  </a:lnTo>
                  <a:lnTo>
                    <a:pt x="28" y="127"/>
                  </a:lnTo>
                  <a:lnTo>
                    <a:pt x="25" y="96"/>
                  </a:lnTo>
                  <a:lnTo>
                    <a:pt x="18" y="62"/>
                  </a:lnTo>
                  <a:lnTo>
                    <a:pt x="12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4" name="Freeform 432"/>
            <p:cNvSpPr>
              <a:spLocks/>
            </p:cNvSpPr>
            <p:nvPr/>
          </p:nvSpPr>
          <p:spPr bwMode="auto">
            <a:xfrm>
              <a:off x="3604" y="3156"/>
              <a:ext cx="99" cy="259"/>
            </a:xfrm>
            <a:custGeom>
              <a:avLst/>
              <a:gdLst>
                <a:gd name="T0" fmla="*/ 3 w 99"/>
                <a:gd name="T1" fmla="*/ 9 h 259"/>
                <a:gd name="T2" fmla="*/ 3 w 99"/>
                <a:gd name="T3" fmla="*/ 12 h 259"/>
                <a:gd name="T4" fmla="*/ 6 w 99"/>
                <a:gd name="T5" fmla="*/ 15 h 259"/>
                <a:gd name="T6" fmla="*/ 9 w 99"/>
                <a:gd name="T7" fmla="*/ 25 h 259"/>
                <a:gd name="T8" fmla="*/ 16 w 99"/>
                <a:gd name="T9" fmla="*/ 34 h 259"/>
                <a:gd name="T10" fmla="*/ 22 w 99"/>
                <a:gd name="T11" fmla="*/ 49 h 259"/>
                <a:gd name="T12" fmla="*/ 28 w 99"/>
                <a:gd name="T13" fmla="*/ 62 h 259"/>
                <a:gd name="T14" fmla="*/ 37 w 99"/>
                <a:gd name="T15" fmla="*/ 80 h 259"/>
                <a:gd name="T16" fmla="*/ 43 w 99"/>
                <a:gd name="T17" fmla="*/ 99 h 259"/>
                <a:gd name="T18" fmla="*/ 53 w 99"/>
                <a:gd name="T19" fmla="*/ 117 h 259"/>
                <a:gd name="T20" fmla="*/ 62 w 99"/>
                <a:gd name="T21" fmla="*/ 136 h 259"/>
                <a:gd name="T22" fmla="*/ 68 w 99"/>
                <a:gd name="T23" fmla="*/ 158 h 259"/>
                <a:gd name="T24" fmla="*/ 77 w 99"/>
                <a:gd name="T25" fmla="*/ 179 h 259"/>
                <a:gd name="T26" fmla="*/ 84 w 99"/>
                <a:gd name="T27" fmla="*/ 201 h 259"/>
                <a:gd name="T28" fmla="*/ 90 w 99"/>
                <a:gd name="T29" fmla="*/ 219 h 259"/>
                <a:gd name="T30" fmla="*/ 93 w 99"/>
                <a:gd name="T31" fmla="*/ 241 h 259"/>
                <a:gd name="T32" fmla="*/ 99 w 99"/>
                <a:gd name="T33" fmla="*/ 259 h 259"/>
                <a:gd name="T34" fmla="*/ 99 w 99"/>
                <a:gd name="T35" fmla="*/ 256 h 259"/>
                <a:gd name="T36" fmla="*/ 96 w 99"/>
                <a:gd name="T37" fmla="*/ 247 h 259"/>
                <a:gd name="T38" fmla="*/ 96 w 99"/>
                <a:gd name="T39" fmla="*/ 235 h 259"/>
                <a:gd name="T40" fmla="*/ 96 w 99"/>
                <a:gd name="T41" fmla="*/ 219 h 259"/>
                <a:gd name="T42" fmla="*/ 93 w 99"/>
                <a:gd name="T43" fmla="*/ 204 h 259"/>
                <a:gd name="T44" fmla="*/ 87 w 99"/>
                <a:gd name="T45" fmla="*/ 185 h 259"/>
                <a:gd name="T46" fmla="*/ 84 w 99"/>
                <a:gd name="T47" fmla="*/ 167 h 259"/>
                <a:gd name="T48" fmla="*/ 74 w 99"/>
                <a:gd name="T49" fmla="*/ 148 h 259"/>
                <a:gd name="T50" fmla="*/ 71 w 99"/>
                <a:gd name="T51" fmla="*/ 139 h 259"/>
                <a:gd name="T52" fmla="*/ 65 w 99"/>
                <a:gd name="T53" fmla="*/ 133 h 259"/>
                <a:gd name="T54" fmla="*/ 62 w 99"/>
                <a:gd name="T55" fmla="*/ 120 h 259"/>
                <a:gd name="T56" fmla="*/ 56 w 99"/>
                <a:gd name="T57" fmla="*/ 111 h 259"/>
                <a:gd name="T58" fmla="*/ 53 w 99"/>
                <a:gd name="T59" fmla="*/ 102 h 259"/>
                <a:gd name="T60" fmla="*/ 47 w 99"/>
                <a:gd name="T61" fmla="*/ 93 h 259"/>
                <a:gd name="T62" fmla="*/ 43 w 99"/>
                <a:gd name="T63" fmla="*/ 80 h 259"/>
                <a:gd name="T64" fmla="*/ 40 w 99"/>
                <a:gd name="T65" fmla="*/ 71 h 259"/>
                <a:gd name="T66" fmla="*/ 34 w 99"/>
                <a:gd name="T67" fmla="*/ 62 h 259"/>
                <a:gd name="T68" fmla="*/ 31 w 99"/>
                <a:gd name="T69" fmla="*/ 52 h 259"/>
                <a:gd name="T70" fmla="*/ 28 w 99"/>
                <a:gd name="T71" fmla="*/ 43 h 259"/>
                <a:gd name="T72" fmla="*/ 25 w 99"/>
                <a:gd name="T73" fmla="*/ 37 h 259"/>
                <a:gd name="T74" fmla="*/ 22 w 99"/>
                <a:gd name="T75" fmla="*/ 28 h 259"/>
                <a:gd name="T76" fmla="*/ 19 w 99"/>
                <a:gd name="T77" fmla="*/ 22 h 259"/>
                <a:gd name="T78" fmla="*/ 19 w 99"/>
                <a:gd name="T79" fmla="*/ 18 h 259"/>
                <a:gd name="T80" fmla="*/ 16 w 99"/>
                <a:gd name="T81" fmla="*/ 12 h 259"/>
                <a:gd name="T82" fmla="*/ 16 w 99"/>
                <a:gd name="T83" fmla="*/ 6 h 259"/>
                <a:gd name="T84" fmla="*/ 13 w 99"/>
                <a:gd name="T85" fmla="*/ 3 h 259"/>
                <a:gd name="T86" fmla="*/ 9 w 99"/>
                <a:gd name="T87" fmla="*/ 0 h 259"/>
                <a:gd name="T88" fmla="*/ 6 w 99"/>
                <a:gd name="T89" fmla="*/ 0 h 259"/>
                <a:gd name="T90" fmla="*/ 3 w 99"/>
                <a:gd name="T91" fmla="*/ 0 h 259"/>
                <a:gd name="T92" fmla="*/ 0 w 99"/>
                <a:gd name="T93" fmla="*/ 3 h 259"/>
                <a:gd name="T94" fmla="*/ 0 w 99"/>
                <a:gd name="T95" fmla="*/ 6 h 259"/>
                <a:gd name="T96" fmla="*/ 3 w 99"/>
                <a:gd name="T97" fmla="*/ 9 h 259"/>
                <a:gd name="T98" fmla="*/ 3 w 99"/>
                <a:gd name="T99" fmla="*/ 9 h 25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99"/>
                <a:gd name="T151" fmla="*/ 0 h 259"/>
                <a:gd name="T152" fmla="*/ 99 w 99"/>
                <a:gd name="T153" fmla="*/ 259 h 25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99" h="259">
                  <a:moveTo>
                    <a:pt x="3" y="9"/>
                  </a:moveTo>
                  <a:lnTo>
                    <a:pt x="3" y="12"/>
                  </a:lnTo>
                  <a:lnTo>
                    <a:pt x="6" y="15"/>
                  </a:lnTo>
                  <a:lnTo>
                    <a:pt x="9" y="25"/>
                  </a:lnTo>
                  <a:lnTo>
                    <a:pt x="16" y="34"/>
                  </a:lnTo>
                  <a:lnTo>
                    <a:pt x="22" y="49"/>
                  </a:lnTo>
                  <a:lnTo>
                    <a:pt x="28" y="62"/>
                  </a:lnTo>
                  <a:lnTo>
                    <a:pt x="37" y="80"/>
                  </a:lnTo>
                  <a:lnTo>
                    <a:pt x="43" y="99"/>
                  </a:lnTo>
                  <a:lnTo>
                    <a:pt x="53" y="117"/>
                  </a:lnTo>
                  <a:lnTo>
                    <a:pt x="62" y="136"/>
                  </a:lnTo>
                  <a:lnTo>
                    <a:pt x="68" y="158"/>
                  </a:lnTo>
                  <a:lnTo>
                    <a:pt x="77" y="179"/>
                  </a:lnTo>
                  <a:lnTo>
                    <a:pt x="84" y="201"/>
                  </a:lnTo>
                  <a:lnTo>
                    <a:pt x="90" y="219"/>
                  </a:lnTo>
                  <a:lnTo>
                    <a:pt x="93" y="241"/>
                  </a:lnTo>
                  <a:lnTo>
                    <a:pt x="99" y="259"/>
                  </a:lnTo>
                  <a:lnTo>
                    <a:pt x="99" y="256"/>
                  </a:lnTo>
                  <a:lnTo>
                    <a:pt x="96" y="247"/>
                  </a:lnTo>
                  <a:lnTo>
                    <a:pt x="96" y="235"/>
                  </a:lnTo>
                  <a:lnTo>
                    <a:pt x="96" y="219"/>
                  </a:lnTo>
                  <a:lnTo>
                    <a:pt x="93" y="204"/>
                  </a:lnTo>
                  <a:lnTo>
                    <a:pt x="87" y="185"/>
                  </a:lnTo>
                  <a:lnTo>
                    <a:pt x="84" y="167"/>
                  </a:lnTo>
                  <a:lnTo>
                    <a:pt x="74" y="148"/>
                  </a:lnTo>
                  <a:lnTo>
                    <a:pt x="71" y="139"/>
                  </a:lnTo>
                  <a:lnTo>
                    <a:pt x="65" y="133"/>
                  </a:lnTo>
                  <a:lnTo>
                    <a:pt x="62" y="120"/>
                  </a:lnTo>
                  <a:lnTo>
                    <a:pt x="56" y="111"/>
                  </a:lnTo>
                  <a:lnTo>
                    <a:pt x="53" y="102"/>
                  </a:lnTo>
                  <a:lnTo>
                    <a:pt x="47" y="93"/>
                  </a:lnTo>
                  <a:lnTo>
                    <a:pt x="43" y="80"/>
                  </a:lnTo>
                  <a:lnTo>
                    <a:pt x="40" y="71"/>
                  </a:lnTo>
                  <a:lnTo>
                    <a:pt x="34" y="62"/>
                  </a:lnTo>
                  <a:lnTo>
                    <a:pt x="31" y="52"/>
                  </a:lnTo>
                  <a:lnTo>
                    <a:pt x="28" y="43"/>
                  </a:lnTo>
                  <a:lnTo>
                    <a:pt x="25" y="37"/>
                  </a:lnTo>
                  <a:lnTo>
                    <a:pt x="22" y="28"/>
                  </a:lnTo>
                  <a:lnTo>
                    <a:pt x="19" y="22"/>
                  </a:lnTo>
                  <a:lnTo>
                    <a:pt x="19" y="18"/>
                  </a:lnTo>
                  <a:lnTo>
                    <a:pt x="16" y="12"/>
                  </a:lnTo>
                  <a:lnTo>
                    <a:pt x="16" y="6"/>
                  </a:lnTo>
                  <a:lnTo>
                    <a:pt x="13" y="3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5" name="Freeform 433"/>
            <p:cNvSpPr>
              <a:spLocks/>
            </p:cNvSpPr>
            <p:nvPr/>
          </p:nvSpPr>
          <p:spPr bwMode="auto">
            <a:xfrm>
              <a:off x="3617" y="3202"/>
              <a:ext cx="27" cy="183"/>
            </a:xfrm>
            <a:custGeom>
              <a:avLst/>
              <a:gdLst>
                <a:gd name="T0" fmla="*/ 0 w 27"/>
                <a:gd name="T1" fmla="*/ 0 h 183"/>
                <a:gd name="T2" fmla="*/ 3 w 27"/>
                <a:gd name="T3" fmla="*/ 6 h 183"/>
                <a:gd name="T4" fmla="*/ 3 w 27"/>
                <a:gd name="T5" fmla="*/ 25 h 183"/>
                <a:gd name="T6" fmla="*/ 9 w 27"/>
                <a:gd name="T7" fmla="*/ 53 h 183"/>
                <a:gd name="T8" fmla="*/ 12 w 27"/>
                <a:gd name="T9" fmla="*/ 84 h 183"/>
                <a:gd name="T10" fmla="*/ 15 w 27"/>
                <a:gd name="T11" fmla="*/ 115 h 183"/>
                <a:gd name="T12" fmla="*/ 18 w 27"/>
                <a:gd name="T13" fmla="*/ 142 h 183"/>
                <a:gd name="T14" fmla="*/ 21 w 27"/>
                <a:gd name="T15" fmla="*/ 167 h 183"/>
                <a:gd name="T16" fmla="*/ 21 w 27"/>
                <a:gd name="T17" fmla="*/ 179 h 183"/>
                <a:gd name="T18" fmla="*/ 21 w 27"/>
                <a:gd name="T19" fmla="*/ 179 h 183"/>
                <a:gd name="T20" fmla="*/ 21 w 27"/>
                <a:gd name="T21" fmla="*/ 179 h 183"/>
                <a:gd name="T22" fmla="*/ 21 w 27"/>
                <a:gd name="T23" fmla="*/ 179 h 183"/>
                <a:gd name="T24" fmla="*/ 21 w 27"/>
                <a:gd name="T25" fmla="*/ 183 h 183"/>
                <a:gd name="T26" fmla="*/ 24 w 27"/>
                <a:gd name="T27" fmla="*/ 183 h 183"/>
                <a:gd name="T28" fmla="*/ 24 w 27"/>
                <a:gd name="T29" fmla="*/ 183 h 183"/>
                <a:gd name="T30" fmla="*/ 27 w 27"/>
                <a:gd name="T31" fmla="*/ 179 h 183"/>
                <a:gd name="T32" fmla="*/ 27 w 27"/>
                <a:gd name="T33" fmla="*/ 176 h 183"/>
                <a:gd name="T34" fmla="*/ 27 w 27"/>
                <a:gd name="T35" fmla="*/ 170 h 183"/>
                <a:gd name="T36" fmla="*/ 27 w 27"/>
                <a:gd name="T37" fmla="*/ 155 h 183"/>
                <a:gd name="T38" fmla="*/ 24 w 27"/>
                <a:gd name="T39" fmla="*/ 136 h 183"/>
                <a:gd name="T40" fmla="*/ 21 w 27"/>
                <a:gd name="T41" fmla="*/ 112 h 183"/>
                <a:gd name="T42" fmla="*/ 15 w 27"/>
                <a:gd name="T43" fmla="*/ 84 h 183"/>
                <a:gd name="T44" fmla="*/ 12 w 27"/>
                <a:gd name="T45" fmla="*/ 56 h 183"/>
                <a:gd name="T46" fmla="*/ 6 w 27"/>
                <a:gd name="T47" fmla="*/ 25 h 183"/>
                <a:gd name="T48" fmla="*/ 0 w 27"/>
                <a:gd name="T49" fmla="*/ 0 h 183"/>
                <a:gd name="T50" fmla="*/ 0 w 27"/>
                <a:gd name="T51" fmla="*/ 0 h 18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"/>
                <a:gd name="T79" fmla="*/ 0 h 183"/>
                <a:gd name="T80" fmla="*/ 27 w 27"/>
                <a:gd name="T81" fmla="*/ 183 h 18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" h="183">
                  <a:moveTo>
                    <a:pt x="0" y="0"/>
                  </a:moveTo>
                  <a:lnTo>
                    <a:pt x="3" y="6"/>
                  </a:lnTo>
                  <a:lnTo>
                    <a:pt x="3" y="25"/>
                  </a:lnTo>
                  <a:lnTo>
                    <a:pt x="9" y="53"/>
                  </a:lnTo>
                  <a:lnTo>
                    <a:pt x="12" y="84"/>
                  </a:lnTo>
                  <a:lnTo>
                    <a:pt x="15" y="115"/>
                  </a:lnTo>
                  <a:lnTo>
                    <a:pt x="18" y="142"/>
                  </a:lnTo>
                  <a:lnTo>
                    <a:pt x="21" y="167"/>
                  </a:lnTo>
                  <a:lnTo>
                    <a:pt x="21" y="179"/>
                  </a:lnTo>
                  <a:lnTo>
                    <a:pt x="21" y="183"/>
                  </a:lnTo>
                  <a:lnTo>
                    <a:pt x="24" y="183"/>
                  </a:lnTo>
                  <a:lnTo>
                    <a:pt x="27" y="179"/>
                  </a:lnTo>
                  <a:lnTo>
                    <a:pt x="27" y="176"/>
                  </a:lnTo>
                  <a:lnTo>
                    <a:pt x="27" y="170"/>
                  </a:lnTo>
                  <a:lnTo>
                    <a:pt x="27" y="155"/>
                  </a:lnTo>
                  <a:lnTo>
                    <a:pt x="24" y="136"/>
                  </a:lnTo>
                  <a:lnTo>
                    <a:pt x="21" y="112"/>
                  </a:lnTo>
                  <a:lnTo>
                    <a:pt x="15" y="84"/>
                  </a:lnTo>
                  <a:lnTo>
                    <a:pt x="12" y="56"/>
                  </a:lnTo>
                  <a:lnTo>
                    <a:pt x="6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6" name="Freeform 434"/>
            <p:cNvSpPr>
              <a:spLocks/>
            </p:cNvSpPr>
            <p:nvPr/>
          </p:nvSpPr>
          <p:spPr bwMode="auto">
            <a:xfrm>
              <a:off x="3623" y="3215"/>
              <a:ext cx="37" cy="182"/>
            </a:xfrm>
            <a:custGeom>
              <a:avLst/>
              <a:gdLst>
                <a:gd name="T0" fmla="*/ 0 w 37"/>
                <a:gd name="T1" fmla="*/ 0 h 182"/>
                <a:gd name="T2" fmla="*/ 3 w 37"/>
                <a:gd name="T3" fmla="*/ 9 h 182"/>
                <a:gd name="T4" fmla="*/ 6 w 37"/>
                <a:gd name="T5" fmla="*/ 27 h 182"/>
                <a:gd name="T6" fmla="*/ 12 w 37"/>
                <a:gd name="T7" fmla="*/ 52 h 182"/>
                <a:gd name="T8" fmla="*/ 18 w 37"/>
                <a:gd name="T9" fmla="*/ 83 h 182"/>
                <a:gd name="T10" fmla="*/ 21 w 37"/>
                <a:gd name="T11" fmla="*/ 114 h 182"/>
                <a:gd name="T12" fmla="*/ 28 w 37"/>
                <a:gd name="T13" fmla="*/ 145 h 182"/>
                <a:gd name="T14" fmla="*/ 31 w 37"/>
                <a:gd name="T15" fmla="*/ 166 h 182"/>
                <a:gd name="T16" fmla="*/ 31 w 37"/>
                <a:gd name="T17" fmla="*/ 179 h 182"/>
                <a:gd name="T18" fmla="*/ 31 w 37"/>
                <a:gd name="T19" fmla="*/ 179 h 182"/>
                <a:gd name="T20" fmla="*/ 31 w 37"/>
                <a:gd name="T21" fmla="*/ 179 h 182"/>
                <a:gd name="T22" fmla="*/ 31 w 37"/>
                <a:gd name="T23" fmla="*/ 182 h 182"/>
                <a:gd name="T24" fmla="*/ 31 w 37"/>
                <a:gd name="T25" fmla="*/ 182 h 182"/>
                <a:gd name="T26" fmla="*/ 34 w 37"/>
                <a:gd name="T27" fmla="*/ 182 h 182"/>
                <a:gd name="T28" fmla="*/ 34 w 37"/>
                <a:gd name="T29" fmla="*/ 182 h 182"/>
                <a:gd name="T30" fmla="*/ 37 w 37"/>
                <a:gd name="T31" fmla="*/ 179 h 182"/>
                <a:gd name="T32" fmla="*/ 37 w 37"/>
                <a:gd name="T33" fmla="*/ 176 h 182"/>
                <a:gd name="T34" fmla="*/ 37 w 37"/>
                <a:gd name="T35" fmla="*/ 176 h 182"/>
                <a:gd name="T36" fmla="*/ 37 w 37"/>
                <a:gd name="T37" fmla="*/ 170 h 182"/>
                <a:gd name="T38" fmla="*/ 37 w 37"/>
                <a:gd name="T39" fmla="*/ 163 h 182"/>
                <a:gd name="T40" fmla="*/ 34 w 37"/>
                <a:gd name="T41" fmla="*/ 154 h 182"/>
                <a:gd name="T42" fmla="*/ 34 w 37"/>
                <a:gd name="T43" fmla="*/ 148 h 182"/>
                <a:gd name="T44" fmla="*/ 31 w 37"/>
                <a:gd name="T45" fmla="*/ 136 h 182"/>
                <a:gd name="T46" fmla="*/ 31 w 37"/>
                <a:gd name="T47" fmla="*/ 123 h 182"/>
                <a:gd name="T48" fmla="*/ 28 w 37"/>
                <a:gd name="T49" fmla="*/ 111 h 182"/>
                <a:gd name="T50" fmla="*/ 24 w 37"/>
                <a:gd name="T51" fmla="*/ 99 h 182"/>
                <a:gd name="T52" fmla="*/ 21 w 37"/>
                <a:gd name="T53" fmla="*/ 86 h 182"/>
                <a:gd name="T54" fmla="*/ 18 w 37"/>
                <a:gd name="T55" fmla="*/ 71 h 182"/>
                <a:gd name="T56" fmla="*/ 15 w 37"/>
                <a:gd name="T57" fmla="*/ 55 h 182"/>
                <a:gd name="T58" fmla="*/ 12 w 37"/>
                <a:gd name="T59" fmla="*/ 43 h 182"/>
                <a:gd name="T60" fmla="*/ 9 w 37"/>
                <a:gd name="T61" fmla="*/ 27 h 182"/>
                <a:gd name="T62" fmla="*/ 3 w 37"/>
                <a:gd name="T63" fmla="*/ 15 h 182"/>
                <a:gd name="T64" fmla="*/ 0 w 37"/>
                <a:gd name="T65" fmla="*/ 0 h 182"/>
                <a:gd name="T66" fmla="*/ 0 w 37"/>
                <a:gd name="T67" fmla="*/ 0 h 18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"/>
                <a:gd name="T103" fmla="*/ 0 h 182"/>
                <a:gd name="T104" fmla="*/ 37 w 37"/>
                <a:gd name="T105" fmla="*/ 182 h 18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" h="182">
                  <a:moveTo>
                    <a:pt x="0" y="0"/>
                  </a:moveTo>
                  <a:lnTo>
                    <a:pt x="3" y="9"/>
                  </a:lnTo>
                  <a:lnTo>
                    <a:pt x="6" y="27"/>
                  </a:lnTo>
                  <a:lnTo>
                    <a:pt x="12" y="52"/>
                  </a:lnTo>
                  <a:lnTo>
                    <a:pt x="18" y="83"/>
                  </a:lnTo>
                  <a:lnTo>
                    <a:pt x="21" y="114"/>
                  </a:lnTo>
                  <a:lnTo>
                    <a:pt x="28" y="145"/>
                  </a:lnTo>
                  <a:lnTo>
                    <a:pt x="31" y="166"/>
                  </a:lnTo>
                  <a:lnTo>
                    <a:pt x="31" y="179"/>
                  </a:lnTo>
                  <a:lnTo>
                    <a:pt x="31" y="182"/>
                  </a:lnTo>
                  <a:lnTo>
                    <a:pt x="34" y="182"/>
                  </a:lnTo>
                  <a:lnTo>
                    <a:pt x="37" y="179"/>
                  </a:lnTo>
                  <a:lnTo>
                    <a:pt x="37" y="176"/>
                  </a:lnTo>
                  <a:lnTo>
                    <a:pt x="37" y="170"/>
                  </a:lnTo>
                  <a:lnTo>
                    <a:pt x="37" y="163"/>
                  </a:lnTo>
                  <a:lnTo>
                    <a:pt x="34" y="154"/>
                  </a:lnTo>
                  <a:lnTo>
                    <a:pt x="34" y="148"/>
                  </a:lnTo>
                  <a:lnTo>
                    <a:pt x="31" y="136"/>
                  </a:lnTo>
                  <a:lnTo>
                    <a:pt x="31" y="123"/>
                  </a:lnTo>
                  <a:lnTo>
                    <a:pt x="28" y="111"/>
                  </a:lnTo>
                  <a:lnTo>
                    <a:pt x="24" y="99"/>
                  </a:lnTo>
                  <a:lnTo>
                    <a:pt x="21" y="86"/>
                  </a:lnTo>
                  <a:lnTo>
                    <a:pt x="18" y="71"/>
                  </a:lnTo>
                  <a:lnTo>
                    <a:pt x="15" y="55"/>
                  </a:lnTo>
                  <a:lnTo>
                    <a:pt x="12" y="43"/>
                  </a:lnTo>
                  <a:lnTo>
                    <a:pt x="9" y="27"/>
                  </a:lnTo>
                  <a:lnTo>
                    <a:pt x="3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7" name="Freeform 435"/>
            <p:cNvSpPr>
              <a:spLocks/>
            </p:cNvSpPr>
            <p:nvPr/>
          </p:nvSpPr>
          <p:spPr bwMode="auto">
            <a:xfrm>
              <a:off x="3632" y="3227"/>
              <a:ext cx="46" cy="179"/>
            </a:xfrm>
            <a:custGeom>
              <a:avLst/>
              <a:gdLst>
                <a:gd name="T0" fmla="*/ 0 w 46"/>
                <a:gd name="T1" fmla="*/ 0 h 179"/>
                <a:gd name="T2" fmla="*/ 0 w 46"/>
                <a:gd name="T3" fmla="*/ 3 h 179"/>
                <a:gd name="T4" fmla="*/ 3 w 46"/>
                <a:gd name="T5" fmla="*/ 6 h 179"/>
                <a:gd name="T6" fmla="*/ 3 w 46"/>
                <a:gd name="T7" fmla="*/ 15 h 179"/>
                <a:gd name="T8" fmla="*/ 6 w 46"/>
                <a:gd name="T9" fmla="*/ 25 h 179"/>
                <a:gd name="T10" fmla="*/ 9 w 46"/>
                <a:gd name="T11" fmla="*/ 37 h 179"/>
                <a:gd name="T12" fmla="*/ 12 w 46"/>
                <a:gd name="T13" fmla="*/ 53 h 179"/>
                <a:gd name="T14" fmla="*/ 19 w 46"/>
                <a:gd name="T15" fmla="*/ 68 h 179"/>
                <a:gd name="T16" fmla="*/ 22 w 46"/>
                <a:gd name="T17" fmla="*/ 83 h 179"/>
                <a:gd name="T18" fmla="*/ 25 w 46"/>
                <a:gd name="T19" fmla="*/ 99 h 179"/>
                <a:gd name="T20" fmla="*/ 28 w 46"/>
                <a:gd name="T21" fmla="*/ 114 h 179"/>
                <a:gd name="T22" fmla="*/ 31 w 46"/>
                <a:gd name="T23" fmla="*/ 127 h 179"/>
                <a:gd name="T24" fmla="*/ 34 w 46"/>
                <a:gd name="T25" fmla="*/ 142 h 179"/>
                <a:gd name="T26" fmla="*/ 37 w 46"/>
                <a:gd name="T27" fmla="*/ 154 h 179"/>
                <a:gd name="T28" fmla="*/ 37 w 46"/>
                <a:gd name="T29" fmla="*/ 164 h 179"/>
                <a:gd name="T30" fmla="*/ 40 w 46"/>
                <a:gd name="T31" fmla="*/ 173 h 179"/>
                <a:gd name="T32" fmla="*/ 40 w 46"/>
                <a:gd name="T33" fmla="*/ 176 h 179"/>
                <a:gd name="T34" fmla="*/ 40 w 46"/>
                <a:gd name="T35" fmla="*/ 176 h 179"/>
                <a:gd name="T36" fmla="*/ 40 w 46"/>
                <a:gd name="T37" fmla="*/ 176 h 179"/>
                <a:gd name="T38" fmla="*/ 40 w 46"/>
                <a:gd name="T39" fmla="*/ 179 h 179"/>
                <a:gd name="T40" fmla="*/ 40 w 46"/>
                <a:gd name="T41" fmla="*/ 179 h 179"/>
                <a:gd name="T42" fmla="*/ 43 w 46"/>
                <a:gd name="T43" fmla="*/ 179 h 179"/>
                <a:gd name="T44" fmla="*/ 43 w 46"/>
                <a:gd name="T45" fmla="*/ 179 h 179"/>
                <a:gd name="T46" fmla="*/ 46 w 46"/>
                <a:gd name="T47" fmla="*/ 176 h 179"/>
                <a:gd name="T48" fmla="*/ 46 w 46"/>
                <a:gd name="T49" fmla="*/ 173 h 179"/>
                <a:gd name="T50" fmla="*/ 46 w 46"/>
                <a:gd name="T51" fmla="*/ 173 h 179"/>
                <a:gd name="T52" fmla="*/ 46 w 46"/>
                <a:gd name="T53" fmla="*/ 167 h 179"/>
                <a:gd name="T54" fmla="*/ 43 w 46"/>
                <a:gd name="T55" fmla="*/ 161 h 179"/>
                <a:gd name="T56" fmla="*/ 43 w 46"/>
                <a:gd name="T57" fmla="*/ 154 h 179"/>
                <a:gd name="T58" fmla="*/ 40 w 46"/>
                <a:gd name="T59" fmla="*/ 142 h 179"/>
                <a:gd name="T60" fmla="*/ 37 w 46"/>
                <a:gd name="T61" fmla="*/ 133 h 179"/>
                <a:gd name="T62" fmla="*/ 34 w 46"/>
                <a:gd name="T63" fmla="*/ 120 h 179"/>
                <a:gd name="T64" fmla="*/ 31 w 46"/>
                <a:gd name="T65" fmla="*/ 108 h 179"/>
                <a:gd name="T66" fmla="*/ 28 w 46"/>
                <a:gd name="T67" fmla="*/ 96 h 179"/>
                <a:gd name="T68" fmla="*/ 25 w 46"/>
                <a:gd name="T69" fmla="*/ 83 h 179"/>
                <a:gd name="T70" fmla="*/ 22 w 46"/>
                <a:gd name="T71" fmla="*/ 68 h 179"/>
                <a:gd name="T72" fmla="*/ 19 w 46"/>
                <a:gd name="T73" fmla="*/ 56 h 179"/>
                <a:gd name="T74" fmla="*/ 12 w 46"/>
                <a:gd name="T75" fmla="*/ 40 h 179"/>
                <a:gd name="T76" fmla="*/ 9 w 46"/>
                <a:gd name="T77" fmla="*/ 28 h 179"/>
                <a:gd name="T78" fmla="*/ 3 w 46"/>
                <a:gd name="T79" fmla="*/ 12 h 179"/>
                <a:gd name="T80" fmla="*/ 0 w 46"/>
                <a:gd name="T81" fmla="*/ 0 h 179"/>
                <a:gd name="T82" fmla="*/ 0 w 46"/>
                <a:gd name="T83" fmla="*/ 0 h 17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6"/>
                <a:gd name="T127" fmla="*/ 0 h 179"/>
                <a:gd name="T128" fmla="*/ 46 w 46"/>
                <a:gd name="T129" fmla="*/ 179 h 17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6" h="179">
                  <a:moveTo>
                    <a:pt x="0" y="0"/>
                  </a:moveTo>
                  <a:lnTo>
                    <a:pt x="0" y="3"/>
                  </a:lnTo>
                  <a:lnTo>
                    <a:pt x="3" y="6"/>
                  </a:lnTo>
                  <a:lnTo>
                    <a:pt x="3" y="15"/>
                  </a:lnTo>
                  <a:lnTo>
                    <a:pt x="6" y="25"/>
                  </a:lnTo>
                  <a:lnTo>
                    <a:pt x="9" y="37"/>
                  </a:lnTo>
                  <a:lnTo>
                    <a:pt x="12" y="53"/>
                  </a:lnTo>
                  <a:lnTo>
                    <a:pt x="19" y="68"/>
                  </a:lnTo>
                  <a:lnTo>
                    <a:pt x="22" y="83"/>
                  </a:lnTo>
                  <a:lnTo>
                    <a:pt x="25" y="99"/>
                  </a:lnTo>
                  <a:lnTo>
                    <a:pt x="28" y="114"/>
                  </a:lnTo>
                  <a:lnTo>
                    <a:pt x="31" y="127"/>
                  </a:lnTo>
                  <a:lnTo>
                    <a:pt x="34" y="142"/>
                  </a:lnTo>
                  <a:lnTo>
                    <a:pt x="37" y="154"/>
                  </a:lnTo>
                  <a:lnTo>
                    <a:pt x="37" y="164"/>
                  </a:lnTo>
                  <a:lnTo>
                    <a:pt x="40" y="173"/>
                  </a:lnTo>
                  <a:lnTo>
                    <a:pt x="40" y="176"/>
                  </a:lnTo>
                  <a:lnTo>
                    <a:pt x="40" y="179"/>
                  </a:lnTo>
                  <a:lnTo>
                    <a:pt x="43" y="179"/>
                  </a:lnTo>
                  <a:lnTo>
                    <a:pt x="46" y="176"/>
                  </a:lnTo>
                  <a:lnTo>
                    <a:pt x="46" y="173"/>
                  </a:lnTo>
                  <a:lnTo>
                    <a:pt x="46" y="167"/>
                  </a:lnTo>
                  <a:lnTo>
                    <a:pt x="43" y="161"/>
                  </a:lnTo>
                  <a:lnTo>
                    <a:pt x="43" y="154"/>
                  </a:lnTo>
                  <a:lnTo>
                    <a:pt x="40" y="142"/>
                  </a:lnTo>
                  <a:lnTo>
                    <a:pt x="37" y="133"/>
                  </a:lnTo>
                  <a:lnTo>
                    <a:pt x="34" y="120"/>
                  </a:lnTo>
                  <a:lnTo>
                    <a:pt x="31" y="108"/>
                  </a:lnTo>
                  <a:lnTo>
                    <a:pt x="28" y="96"/>
                  </a:lnTo>
                  <a:lnTo>
                    <a:pt x="25" y="83"/>
                  </a:lnTo>
                  <a:lnTo>
                    <a:pt x="22" y="68"/>
                  </a:lnTo>
                  <a:lnTo>
                    <a:pt x="19" y="56"/>
                  </a:lnTo>
                  <a:lnTo>
                    <a:pt x="12" y="40"/>
                  </a:lnTo>
                  <a:lnTo>
                    <a:pt x="9" y="28"/>
                  </a:lnTo>
                  <a:lnTo>
                    <a:pt x="3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8" name="Freeform 436"/>
            <p:cNvSpPr>
              <a:spLocks/>
            </p:cNvSpPr>
            <p:nvPr/>
          </p:nvSpPr>
          <p:spPr bwMode="auto">
            <a:xfrm>
              <a:off x="3654" y="3088"/>
              <a:ext cx="170" cy="96"/>
            </a:xfrm>
            <a:custGeom>
              <a:avLst/>
              <a:gdLst>
                <a:gd name="T0" fmla="*/ 3 w 170"/>
                <a:gd name="T1" fmla="*/ 90 h 96"/>
                <a:gd name="T2" fmla="*/ 6 w 170"/>
                <a:gd name="T3" fmla="*/ 86 h 96"/>
                <a:gd name="T4" fmla="*/ 12 w 170"/>
                <a:gd name="T5" fmla="*/ 83 h 96"/>
                <a:gd name="T6" fmla="*/ 21 w 170"/>
                <a:gd name="T7" fmla="*/ 80 h 96"/>
                <a:gd name="T8" fmla="*/ 34 w 170"/>
                <a:gd name="T9" fmla="*/ 74 h 96"/>
                <a:gd name="T10" fmla="*/ 46 w 170"/>
                <a:gd name="T11" fmla="*/ 65 h 96"/>
                <a:gd name="T12" fmla="*/ 61 w 170"/>
                <a:gd name="T13" fmla="*/ 59 h 96"/>
                <a:gd name="T14" fmla="*/ 77 w 170"/>
                <a:gd name="T15" fmla="*/ 49 h 96"/>
                <a:gd name="T16" fmla="*/ 92 w 170"/>
                <a:gd name="T17" fmla="*/ 40 h 96"/>
                <a:gd name="T18" fmla="*/ 108 w 170"/>
                <a:gd name="T19" fmla="*/ 31 h 96"/>
                <a:gd name="T20" fmla="*/ 123 w 170"/>
                <a:gd name="T21" fmla="*/ 25 h 96"/>
                <a:gd name="T22" fmla="*/ 136 w 170"/>
                <a:gd name="T23" fmla="*/ 18 h 96"/>
                <a:gd name="T24" fmla="*/ 148 w 170"/>
                <a:gd name="T25" fmla="*/ 9 h 96"/>
                <a:gd name="T26" fmla="*/ 157 w 170"/>
                <a:gd name="T27" fmla="*/ 6 h 96"/>
                <a:gd name="T28" fmla="*/ 166 w 170"/>
                <a:gd name="T29" fmla="*/ 3 h 96"/>
                <a:gd name="T30" fmla="*/ 170 w 170"/>
                <a:gd name="T31" fmla="*/ 0 h 96"/>
                <a:gd name="T32" fmla="*/ 170 w 170"/>
                <a:gd name="T33" fmla="*/ 0 h 96"/>
                <a:gd name="T34" fmla="*/ 166 w 170"/>
                <a:gd name="T35" fmla="*/ 3 h 96"/>
                <a:gd name="T36" fmla="*/ 160 w 170"/>
                <a:gd name="T37" fmla="*/ 6 h 96"/>
                <a:gd name="T38" fmla="*/ 151 w 170"/>
                <a:gd name="T39" fmla="*/ 12 h 96"/>
                <a:gd name="T40" fmla="*/ 142 w 170"/>
                <a:gd name="T41" fmla="*/ 18 h 96"/>
                <a:gd name="T42" fmla="*/ 126 w 170"/>
                <a:gd name="T43" fmla="*/ 28 h 96"/>
                <a:gd name="T44" fmla="*/ 114 w 170"/>
                <a:gd name="T45" fmla="*/ 34 h 96"/>
                <a:gd name="T46" fmla="*/ 98 w 170"/>
                <a:gd name="T47" fmla="*/ 43 h 96"/>
                <a:gd name="T48" fmla="*/ 83 w 170"/>
                <a:gd name="T49" fmla="*/ 56 h 96"/>
                <a:gd name="T50" fmla="*/ 68 w 170"/>
                <a:gd name="T51" fmla="*/ 62 h 96"/>
                <a:gd name="T52" fmla="*/ 52 w 170"/>
                <a:gd name="T53" fmla="*/ 71 h 96"/>
                <a:gd name="T54" fmla="*/ 37 w 170"/>
                <a:gd name="T55" fmla="*/ 80 h 96"/>
                <a:gd name="T56" fmla="*/ 24 w 170"/>
                <a:gd name="T57" fmla="*/ 86 h 96"/>
                <a:gd name="T58" fmla="*/ 15 w 170"/>
                <a:gd name="T59" fmla="*/ 93 h 96"/>
                <a:gd name="T60" fmla="*/ 9 w 170"/>
                <a:gd name="T61" fmla="*/ 96 h 96"/>
                <a:gd name="T62" fmla="*/ 3 w 170"/>
                <a:gd name="T63" fmla="*/ 96 h 96"/>
                <a:gd name="T64" fmla="*/ 0 w 170"/>
                <a:gd name="T65" fmla="*/ 96 h 96"/>
                <a:gd name="T66" fmla="*/ 3 w 170"/>
                <a:gd name="T67" fmla="*/ 90 h 96"/>
                <a:gd name="T68" fmla="*/ 3 w 170"/>
                <a:gd name="T69" fmla="*/ 90 h 9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0"/>
                <a:gd name="T106" fmla="*/ 0 h 96"/>
                <a:gd name="T107" fmla="*/ 170 w 170"/>
                <a:gd name="T108" fmla="*/ 96 h 9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0" h="96">
                  <a:moveTo>
                    <a:pt x="3" y="90"/>
                  </a:moveTo>
                  <a:lnTo>
                    <a:pt x="3" y="90"/>
                  </a:lnTo>
                  <a:lnTo>
                    <a:pt x="6" y="86"/>
                  </a:lnTo>
                  <a:lnTo>
                    <a:pt x="9" y="86"/>
                  </a:lnTo>
                  <a:lnTo>
                    <a:pt x="12" y="83"/>
                  </a:lnTo>
                  <a:lnTo>
                    <a:pt x="18" y="80"/>
                  </a:lnTo>
                  <a:lnTo>
                    <a:pt x="21" y="80"/>
                  </a:lnTo>
                  <a:lnTo>
                    <a:pt x="27" y="77"/>
                  </a:lnTo>
                  <a:lnTo>
                    <a:pt x="34" y="74"/>
                  </a:lnTo>
                  <a:lnTo>
                    <a:pt x="40" y="68"/>
                  </a:lnTo>
                  <a:lnTo>
                    <a:pt x="46" y="65"/>
                  </a:lnTo>
                  <a:lnTo>
                    <a:pt x="55" y="62"/>
                  </a:lnTo>
                  <a:lnTo>
                    <a:pt x="61" y="59"/>
                  </a:lnTo>
                  <a:lnTo>
                    <a:pt x="71" y="52"/>
                  </a:lnTo>
                  <a:lnTo>
                    <a:pt x="77" y="49"/>
                  </a:lnTo>
                  <a:lnTo>
                    <a:pt x="86" y="46"/>
                  </a:lnTo>
                  <a:lnTo>
                    <a:pt x="92" y="40"/>
                  </a:lnTo>
                  <a:lnTo>
                    <a:pt x="102" y="37"/>
                  </a:lnTo>
                  <a:lnTo>
                    <a:pt x="108" y="31"/>
                  </a:lnTo>
                  <a:lnTo>
                    <a:pt x="117" y="28"/>
                  </a:lnTo>
                  <a:lnTo>
                    <a:pt x="123" y="25"/>
                  </a:lnTo>
                  <a:lnTo>
                    <a:pt x="129" y="22"/>
                  </a:lnTo>
                  <a:lnTo>
                    <a:pt x="136" y="18"/>
                  </a:lnTo>
                  <a:lnTo>
                    <a:pt x="145" y="12"/>
                  </a:lnTo>
                  <a:lnTo>
                    <a:pt x="148" y="9"/>
                  </a:lnTo>
                  <a:lnTo>
                    <a:pt x="154" y="9"/>
                  </a:lnTo>
                  <a:lnTo>
                    <a:pt x="157" y="6"/>
                  </a:lnTo>
                  <a:lnTo>
                    <a:pt x="163" y="3"/>
                  </a:lnTo>
                  <a:lnTo>
                    <a:pt x="166" y="3"/>
                  </a:lnTo>
                  <a:lnTo>
                    <a:pt x="170" y="0"/>
                  </a:lnTo>
                  <a:lnTo>
                    <a:pt x="166" y="3"/>
                  </a:lnTo>
                  <a:lnTo>
                    <a:pt x="163" y="3"/>
                  </a:lnTo>
                  <a:lnTo>
                    <a:pt x="160" y="6"/>
                  </a:lnTo>
                  <a:lnTo>
                    <a:pt x="157" y="9"/>
                  </a:lnTo>
                  <a:lnTo>
                    <a:pt x="151" y="12"/>
                  </a:lnTo>
                  <a:lnTo>
                    <a:pt x="148" y="15"/>
                  </a:lnTo>
                  <a:lnTo>
                    <a:pt x="142" y="18"/>
                  </a:lnTo>
                  <a:lnTo>
                    <a:pt x="136" y="22"/>
                  </a:lnTo>
                  <a:lnTo>
                    <a:pt x="126" y="28"/>
                  </a:lnTo>
                  <a:lnTo>
                    <a:pt x="120" y="31"/>
                  </a:lnTo>
                  <a:lnTo>
                    <a:pt x="114" y="34"/>
                  </a:lnTo>
                  <a:lnTo>
                    <a:pt x="105" y="40"/>
                  </a:lnTo>
                  <a:lnTo>
                    <a:pt x="98" y="43"/>
                  </a:lnTo>
                  <a:lnTo>
                    <a:pt x="89" y="49"/>
                  </a:lnTo>
                  <a:lnTo>
                    <a:pt x="83" y="56"/>
                  </a:lnTo>
                  <a:lnTo>
                    <a:pt x="74" y="59"/>
                  </a:lnTo>
                  <a:lnTo>
                    <a:pt x="68" y="62"/>
                  </a:lnTo>
                  <a:lnTo>
                    <a:pt x="58" y="68"/>
                  </a:lnTo>
                  <a:lnTo>
                    <a:pt x="52" y="71"/>
                  </a:lnTo>
                  <a:lnTo>
                    <a:pt x="43" y="74"/>
                  </a:lnTo>
                  <a:lnTo>
                    <a:pt x="37" y="80"/>
                  </a:lnTo>
                  <a:lnTo>
                    <a:pt x="30" y="83"/>
                  </a:lnTo>
                  <a:lnTo>
                    <a:pt x="24" y="86"/>
                  </a:lnTo>
                  <a:lnTo>
                    <a:pt x="21" y="90"/>
                  </a:lnTo>
                  <a:lnTo>
                    <a:pt x="15" y="93"/>
                  </a:lnTo>
                  <a:lnTo>
                    <a:pt x="12" y="93"/>
                  </a:lnTo>
                  <a:lnTo>
                    <a:pt x="9" y="96"/>
                  </a:lnTo>
                  <a:lnTo>
                    <a:pt x="6" y="96"/>
                  </a:lnTo>
                  <a:lnTo>
                    <a:pt x="3" y="96"/>
                  </a:lnTo>
                  <a:lnTo>
                    <a:pt x="0" y="96"/>
                  </a:lnTo>
                  <a:lnTo>
                    <a:pt x="0" y="93"/>
                  </a:lnTo>
                  <a:lnTo>
                    <a:pt x="3" y="9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9" name="Freeform 437"/>
            <p:cNvSpPr>
              <a:spLocks/>
            </p:cNvSpPr>
            <p:nvPr/>
          </p:nvSpPr>
          <p:spPr bwMode="auto">
            <a:xfrm>
              <a:off x="3669" y="3156"/>
              <a:ext cx="127" cy="77"/>
            </a:xfrm>
            <a:custGeom>
              <a:avLst/>
              <a:gdLst>
                <a:gd name="T0" fmla="*/ 3 w 127"/>
                <a:gd name="T1" fmla="*/ 68 h 77"/>
                <a:gd name="T2" fmla="*/ 3 w 127"/>
                <a:gd name="T3" fmla="*/ 68 h 77"/>
                <a:gd name="T4" fmla="*/ 6 w 127"/>
                <a:gd name="T5" fmla="*/ 65 h 77"/>
                <a:gd name="T6" fmla="*/ 12 w 127"/>
                <a:gd name="T7" fmla="*/ 62 h 77"/>
                <a:gd name="T8" fmla="*/ 22 w 127"/>
                <a:gd name="T9" fmla="*/ 59 h 77"/>
                <a:gd name="T10" fmla="*/ 31 w 127"/>
                <a:gd name="T11" fmla="*/ 52 h 77"/>
                <a:gd name="T12" fmla="*/ 40 w 127"/>
                <a:gd name="T13" fmla="*/ 46 h 77"/>
                <a:gd name="T14" fmla="*/ 53 w 127"/>
                <a:gd name="T15" fmla="*/ 40 h 77"/>
                <a:gd name="T16" fmla="*/ 65 w 127"/>
                <a:gd name="T17" fmla="*/ 34 h 77"/>
                <a:gd name="T18" fmla="*/ 74 w 127"/>
                <a:gd name="T19" fmla="*/ 28 h 77"/>
                <a:gd name="T20" fmla="*/ 87 w 127"/>
                <a:gd name="T21" fmla="*/ 22 h 77"/>
                <a:gd name="T22" fmla="*/ 99 w 127"/>
                <a:gd name="T23" fmla="*/ 15 h 77"/>
                <a:gd name="T24" fmla="*/ 108 w 127"/>
                <a:gd name="T25" fmla="*/ 12 h 77"/>
                <a:gd name="T26" fmla="*/ 114 w 127"/>
                <a:gd name="T27" fmla="*/ 6 h 77"/>
                <a:gd name="T28" fmla="*/ 121 w 127"/>
                <a:gd name="T29" fmla="*/ 3 h 77"/>
                <a:gd name="T30" fmla="*/ 127 w 127"/>
                <a:gd name="T31" fmla="*/ 0 h 77"/>
                <a:gd name="T32" fmla="*/ 127 w 127"/>
                <a:gd name="T33" fmla="*/ 0 h 77"/>
                <a:gd name="T34" fmla="*/ 127 w 127"/>
                <a:gd name="T35" fmla="*/ 0 h 77"/>
                <a:gd name="T36" fmla="*/ 124 w 127"/>
                <a:gd name="T37" fmla="*/ 3 h 77"/>
                <a:gd name="T38" fmla="*/ 117 w 127"/>
                <a:gd name="T39" fmla="*/ 6 h 77"/>
                <a:gd name="T40" fmla="*/ 111 w 127"/>
                <a:gd name="T41" fmla="*/ 12 h 77"/>
                <a:gd name="T42" fmla="*/ 102 w 127"/>
                <a:gd name="T43" fmla="*/ 18 h 77"/>
                <a:gd name="T44" fmla="*/ 90 w 127"/>
                <a:gd name="T45" fmla="*/ 25 h 77"/>
                <a:gd name="T46" fmla="*/ 80 w 127"/>
                <a:gd name="T47" fmla="*/ 31 h 77"/>
                <a:gd name="T48" fmla="*/ 68 w 127"/>
                <a:gd name="T49" fmla="*/ 40 h 77"/>
                <a:gd name="T50" fmla="*/ 56 w 127"/>
                <a:gd name="T51" fmla="*/ 46 h 77"/>
                <a:gd name="T52" fmla="*/ 46 w 127"/>
                <a:gd name="T53" fmla="*/ 52 h 77"/>
                <a:gd name="T54" fmla="*/ 34 w 127"/>
                <a:gd name="T55" fmla="*/ 59 h 77"/>
                <a:gd name="T56" fmla="*/ 25 w 127"/>
                <a:gd name="T57" fmla="*/ 65 h 77"/>
                <a:gd name="T58" fmla="*/ 15 w 127"/>
                <a:gd name="T59" fmla="*/ 71 h 77"/>
                <a:gd name="T60" fmla="*/ 9 w 127"/>
                <a:gd name="T61" fmla="*/ 74 h 77"/>
                <a:gd name="T62" fmla="*/ 6 w 127"/>
                <a:gd name="T63" fmla="*/ 74 h 77"/>
                <a:gd name="T64" fmla="*/ 3 w 127"/>
                <a:gd name="T65" fmla="*/ 77 h 77"/>
                <a:gd name="T66" fmla="*/ 0 w 127"/>
                <a:gd name="T67" fmla="*/ 74 h 77"/>
                <a:gd name="T68" fmla="*/ 0 w 127"/>
                <a:gd name="T69" fmla="*/ 71 h 77"/>
                <a:gd name="T70" fmla="*/ 0 w 127"/>
                <a:gd name="T71" fmla="*/ 68 h 77"/>
                <a:gd name="T72" fmla="*/ 3 w 127"/>
                <a:gd name="T73" fmla="*/ 68 h 77"/>
                <a:gd name="T74" fmla="*/ 3 w 127"/>
                <a:gd name="T75" fmla="*/ 68 h 7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77"/>
                <a:gd name="T116" fmla="*/ 127 w 127"/>
                <a:gd name="T117" fmla="*/ 77 h 7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77">
                  <a:moveTo>
                    <a:pt x="3" y="68"/>
                  </a:moveTo>
                  <a:lnTo>
                    <a:pt x="3" y="68"/>
                  </a:lnTo>
                  <a:lnTo>
                    <a:pt x="6" y="65"/>
                  </a:lnTo>
                  <a:lnTo>
                    <a:pt x="12" y="62"/>
                  </a:lnTo>
                  <a:lnTo>
                    <a:pt x="22" y="59"/>
                  </a:lnTo>
                  <a:lnTo>
                    <a:pt x="31" y="52"/>
                  </a:lnTo>
                  <a:lnTo>
                    <a:pt x="40" y="46"/>
                  </a:lnTo>
                  <a:lnTo>
                    <a:pt x="53" y="40"/>
                  </a:lnTo>
                  <a:lnTo>
                    <a:pt x="65" y="34"/>
                  </a:lnTo>
                  <a:lnTo>
                    <a:pt x="74" y="28"/>
                  </a:lnTo>
                  <a:lnTo>
                    <a:pt x="87" y="22"/>
                  </a:lnTo>
                  <a:lnTo>
                    <a:pt x="99" y="15"/>
                  </a:lnTo>
                  <a:lnTo>
                    <a:pt x="108" y="12"/>
                  </a:lnTo>
                  <a:lnTo>
                    <a:pt x="114" y="6"/>
                  </a:lnTo>
                  <a:lnTo>
                    <a:pt x="121" y="3"/>
                  </a:lnTo>
                  <a:lnTo>
                    <a:pt x="127" y="0"/>
                  </a:lnTo>
                  <a:lnTo>
                    <a:pt x="124" y="3"/>
                  </a:lnTo>
                  <a:lnTo>
                    <a:pt x="117" y="6"/>
                  </a:lnTo>
                  <a:lnTo>
                    <a:pt x="111" y="12"/>
                  </a:lnTo>
                  <a:lnTo>
                    <a:pt x="102" y="18"/>
                  </a:lnTo>
                  <a:lnTo>
                    <a:pt x="90" y="25"/>
                  </a:lnTo>
                  <a:lnTo>
                    <a:pt x="80" y="31"/>
                  </a:lnTo>
                  <a:lnTo>
                    <a:pt x="68" y="40"/>
                  </a:lnTo>
                  <a:lnTo>
                    <a:pt x="56" y="46"/>
                  </a:lnTo>
                  <a:lnTo>
                    <a:pt x="46" y="52"/>
                  </a:lnTo>
                  <a:lnTo>
                    <a:pt x="34" y="59"/>
                  </a:lnTo>
                  <a:lnTo>
                    <a:pt x="25" y="65"/>
                  </a:lnTo>
                  <a:lnTo>
                    <a:pt x="15" y="71"/>
                  </a:lnTo>
                  <a:lnTo>
                    <a:pt x="9" y="74"/>
                  </a:lnTo>
                  <a:lnTo>
                    <a:pt x="6" y="74"/>
                  </a:lnTo>
                  <a:lnTo>
                    <a:pt x="3" y="77"/>
                  </a:lnTo>
                  <a:lnTo>
                    <a:pt x="0" y="74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3" y="68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0" name="Freeform 438"/>
            <p:cNvSpPr>
              <a:spLocks/>
            </p:cNvSpPr>
            <p:nvPr/>
          </p:nvSpPr>
          <p:spPr bwMode="auto">
            <a:xfrm>
              <a:off x="3684" y="3193"/>
              <a:ext cx="130" cy="77"/>
            </a:xfrm>
            <a:custGeom>
              <a:avLst/>
              <a:gdLst>
                <a:gd name="T0" fmla="*/ 4 w 130"/>
                <a:gd name="T1" fmla="*/ 71 h 77"/>
                <a:gd name="T2" fmla="*/ 4 w 130"/>
                <a:gd name="T3" fmla="*/ 71 h 77"/>
                <a:gd name="T4" fmla="*/ 7 w 130"/>
                <a:gd name="T5" fmla="*/ 68 h 77"/>
                <a:gd name="T6" fmla="*/ 13 w 130"/>
                <a:gd name="T7" fmla="*/ 65 h 77"/>
                <a:gd name="T8" fmla="*/ 22 w 130"/>
                <a:gd name="T9" fmla="*/ 59 h 77"/>
                <a:gd name="T10" fmla="*/ 31 w 130"/>
                <a:gd name="T11" fmla="*/ 56 h 77"/>
                <a:gd name="T12" fmla="*/ 41 w 130"/>
                <a:gd name="T13" fmla="*/ 49 h 77"/>
                <a:gd name="T14" fmla="*/ 53 w 130"/>
                <a:gd name="T15" fmla="*/ 43 h 77"/>
                <a:gd name="T16" fmla="*/ 65 w 130"/>
                <a:gd name="T17" fmla="*/ 37 h 77"/>
                <a:gd name="T18" fmla="*/ 78 w 130"/>
                <a:gd name="T19" fmla="*/ 28 h 77"/>
                <a:gd name="T20" fmla="*/ 90 w 130"/>
                <a:gd name="T21" fmla="*/ 22 h 77"/>
                <a:gd name="T22" fmla="*/ 99 w 130"/>
                <a:gd name="T23" fmla="*/ 19 h 77"/>
                <a:gd name="T24" fmla="*/ 109 w 130"/>
                <a:gd name="T25" fmla="*/ 12 h 77"/>
                <a:gd name="T26" fmla="*/ 118 w 130"/>
                <a:gd name="T27" fmla="*/ 6 h 77"/>
                <a:gd name="T28" fmla="*/ 124 w 130"/>
                <a:gd name="T29" fmla="*/ 3 h 77"/>
                <a:gd name="T30" fmla="*/ 130 w 130"/>
                <a:gd name="T31" fmla="*/ 3 h 77"/>
                <a:gd name="T32" fmla="*/ 130 w 130"/>
                <a:gd name="T33" fmla="*/ 0 h 77"/>
                <a:gd name="T34" fmla="*/ 130 w 130"/>
                <a:gd name="T35" fmla="*/ 3 h 77"/>
                <a:gd name="T36" fmla="*/ 127 w 130"/>
                <a:gd name="T37" fmla="*/ 6 h 77"/>
                <a:gd name="T38" fmla="*/ 121 w 130"/>
                <a:gd name="T39" fmla="*/ 9 h 77"/>
                <a:gd name="T40" fmla="*/ 112 w 130"/>
                <a:gd name="T41" fmla="*/ 12 h 77"/>
                <a:gd name="T42" fmla="*/ 102 w 130"/>
                <a:gd name="T43" fmla="*/ 19 h 77"/>
                <a:gd name="T44" fmla="*/ 93 w 130"/>
                <a:gd name="T45" fmla="*/ 25 h 77"/>
                <a:gd name="T46" fmla="*/ 81 w 130"/>
                <a:gd name="T47" fmla="*/ 34 h 77"/>
                <a:gd name="T48" fmla="*/ 68 w 130"/>
                <a:gd name="T49" fmla="*/ 40 h 77"/>
                <a:gd name="T50" fmla="*/ 59 w 130"/>
                <a:gd name="T51" fmla="*/ 46 h 77"/>
                <a:gd name="T52" fmla="*/ 47 w 130"/>
                <a:gd name="T53" fmla="*/ 56 h 77"/>
                <a:gd name="T54" fmla="*/ 34 w 130"/>
                <a:gd name="T55" fmla="*/ 62 h 77"/>
                <a:gd name="T56" fmla="*/ 25 w 130"/>
                <a:gd name="T57" fmla="*/ 68 h 77"/>
                <a:gd name="T58" fmla="*/ 16 w 130"/>
                <a:gd name="T59" fmla="*/ 71 h 77"/>
                <a:gd name="T60" fmla="*/ 10 w 130"/>
                <a:gd name="T61" fmla="*/ 74 h 77"/>
                <a:gd name="T62" fmla="*/ 4 w 130"/>
                <a:gd name="T63" fmla="*/ 77 h 77"/>
                <a:gd name="T64" fmla="*/ 4 w 130"/>
                <a:gd name="T65" fmla="*/ 77 h 77"/>
                <a:gd name="T66" fmla="*/ 0 w 130"/>
                <a:gd name="T67" fmla="*/ 74 h 77"/>
                <a:gd name="T68" fmla="*/ 0 w 130"/>
                <a:gd name="T69" fmla="*/ 74 h 77"/>
                <a:gd name="T70" fmla="*/ 0 w 130"/>
                <a:gd name="T71" fmla="*/ 71 h 77"/>
                <a:gd name="T72" fmla="*/ 4 w 130"/>
                <a:gd name="T73" fmla="*/ 71 h 77"/>
                <a:gd name="T74" fmla="*/ 4 w 130"/>
                <a:gd name="T75" fmla="*/ 71 h 7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0"/>
                <a:gd name="T115" fmla="*/ 0 h 77"/>
                <a:gd name="T116" fmla="*/ 130 w 130"/>
                <a:gd name="T117" fmla="*/ 77 h 7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0" h="77">
                  <a:moveTo>
                    <a:pt x="4" y="71"/>
                  </a:moveTo>
                  <a:lnTo>
                    <a:pt x="4" y="71"/>
                  </a:lnTo>
                  <a:lnTo>
                    <a:pt x="7" y="68"/>
                  </a:lnTo>
                  <a:lnTo>
                    <a:pt x="13" y="65"/>
                  </a:lnTo>
                  <a:lnTo>
                    <a:pt x="22" y="59"/>
                  </a:lnTo>
                  <a:lnTo>
                    <a:pt x="31" y="56"/>
                  </a:lnTo>
                  <a:lnTo>
                    <a:pt x="41" y="49"/>
                  </a:lnTo>
                  <a:lnTo>
                    <a:pt x="53" y="43"/>
                  </a:lnTo>
                  <a:lnTo>
                    <a:pt x="65" y="37"/>
                  </a:lnTo>
                  <a:lnTo>
                    <a:pt x="78" y="28"/>
                  </a:lnTo>
                  <a:lnTo>
                    <a:pt x="90" y="22"/>
                  </a:lnTo>
                  <a:lnTo>
                    <a:pt x="99" y="19"/>
                  </a:lnTo>
                  <a:lnTo>
                    <a:pt x="109" y="12"/>
                  </a:lnTo>
                  <a:lnTo>
                    <a:pt x="118" y="6"/>
                  </a:lnTo>
                  <a:lnTo>
                    <a:pt x="124" y="3"/>
                  </a:lnTo>
                  <a:lnTo>
                    <a:pt x="130" y="3"/>
                  </a:lnTo>
                  <a:lnTo>
                    <a:pt x="130" y="0"/>
                  </a:lnTo>
                  <a:lnTo>
                    <a:pt x="130" y="3"/>
                  </a:lnTo>
                  <a:lnTo>
                    <a:pt x="127" y="6"/>
                  </a:lnTo>
                  <a:lnTo>
                    <a:pt x="121" y="9"/>
                  </a:lnTo>
                  <a:lnTo>
                    <a:pt x="112" y="12"/>
                  </a:lnTo>
                  <a:lnTo>
                    <a:pt x="102" y="19"/>
                  </a:lnTo>
                  <a:lnTo>
                    <a:pt x="93" y="25"/>
                  </a:lnTo>
                  <a:lnTo>
                    <a:pt x="81" y="34"/>
                  </a:lnTo>
                  <a:lnTo>
                    <a:pt x="68" y="40"/>
                  </a:lnTo>
                  <a:lnTo>
                    <a:pt x="59" y="46"/>
                  </a:lnTo>
                  <a:lnTo>
                    <a:pt x="47" y="56"/>
                  </a:lnTo>
                  <a:lnTo>
                    <a:pt x="34" y="62"/>
                  </a:lnTo>
                  <a:lnTo>
                    <a:pt x="25" y="68"/>
                  </a:lnTo>
                  <a:lnTo>
                    <a:pt x="16" y="71"/>
                  </a:lnTo>
                  <a:lnTo>
                    <a:pt x="10" y="74"/>
                  </a:lnTo>
                  <a:lnTo>
                    <a:pt x="4" y="77"/>
                  </a:lnTo>
                  <a:lnTo>
                    <a:pt x="0" y="74"/>
                  </a:lnTo>
                  <a:lnTo>
                    <a:pt x="0" y="71"/>
                  </a:lnTo>
                  <a:lnTo>
                    <a:pt x="4" y="7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1" name="Freeform 439"/>
            <p:cNvSpPr>
              <a:spLocks/>
            </p:cNvSpPr>
            <p:nvPr/>
          </p:nvSpPr>
          <p:spPr bwMode="auto">
            <a:xfrm>
              <a:off x="3700" y="3239"/>
              <a:ext cx="124" cy="75"/>
            </a:xfrm>
            <a:custGeom>
              <a:avLst/>
              <a:gdLst>
                <a:gd name="T0" fmla="*/ 3 w 124"/>
                <a:gd name="T1" fmla="*/ 68 h 75"/>
                <a:gd name="T2" fmla="*/ 3 w 124"/>
                <a:gd name="T3" fmla="*/ 65 h 75"/>
                <a:gd name="T4" fmla="*/ 9 w 124"/>
                <a:gd name="T5" fmla="*/ 65 h 75"/>
                <a:gd name="T6" fmla="*/ 12 w 124"/>
                <a:gd name="T7" fmla="*/ 62 h 75"/>
                <a:gd name="T8" fmla="*/ 22 w 124"/>
                <a:gd name="T9" fmla="*/ 56 h 75"/>
                <a:gd name="T10" fmla="*/ 31 w 124"/>
                <a:gd name="T11" fmla="*/ 53 h 75"/>
                <a:gd name="T12" fmla="*/ 40 w 124"/>
                <a:gd name="T13" fmla="*/ 47 h 75"/>
                <a:gd name="T14" fmla="*/ 52 w 124"/>
                <a:gd name="T15" fmla="*/ 41 h 75"/>
                <a:gd name="T16" fmla="*/ 62 w 124"/>
                <a:gd name="T17" fmla="*/ 34 h 75"/>
                <a:gd name="T18" fmla="*/ 74 w 124"/>
                <a:gd name="T19" fmla="*/ 28 h 75"/>
                <a:gd name="T20" fmla="*/ 83 w 124"/>
                <a:gd name="T21" fmla="*/ 22 h 75"/>
                <a:gd name="T22" fmla="*/ 96 w 124"/>
                <a:gd name="T23" fmla="*/ 16 h 75"/>
                <a:gd name="T24" fmla="*/ 105 w 124"/>
                <a:gd name="T25" fmla="*/ 10 h 75"/>
                <a:gd name="T26" fmla="*/ 111 w 124"/>
                <a:gd name="T27" fmla="*/ 7 h 75"/>
                <a:gd name="T28" fmla="*/ 117 w 124"/>
                <a:gd name="T29" fmla="*/ 3 h 75"/>
                <a:gd name="T30" fmla="*/ 124 w 124"/>
                <a:gd name="T31" fmla="*/ 0 h 75"/>
                <a:gd name="T32" fmla="*/ 124 w 124"/>
                <a:gd name="T33" fmla="*/ 0 h 75"/>
                <a:gd name="T34" fmla="*/ 124 w 124"/>
                <a:gd name="T35" fmla="*/ 0 h 75"/>
                <a:gd name="T36" fmla="*/ 120 w 124"/>
                <a:gd name="T37" fmla="*/ 3 h 75"/>
                <a:gd name="T38" fmla="*/ 114 w 124"/>
                <a:gd name="T39" fmla="*/ 7 h 75"/>
                <a:gd name="T40" fmla="*/ 108 w 124"/>
                <a:gd name="T41" fmla="*/ 13 h 75"/>
                <a:gd name="T42" fmla="*/ 99 w 124"/>
                <a:gd name="T43" fmla="*/ 19 h 75"/>
                <a:gd name="T44" fmla="*/ 90 w 124"/>
                <a:gd name="T45" fmla="*/ 25 h 75"/>
                <a:gd name="T46" fmla="*/ 77 w 124"/>
                <a:gd name="T47" fmla="*/ 31 h 75"/>
                <a:gd name="T48" fmla="*/ 68 w 124"/>
                <a:gd name="T49" fmla="*/ 37 h 75"/>
                <a:gd name="T50" fmla="*/ 56 w 124"/>
                <a:gd name="T51" fmla="*/ 47 h 75"/>
                <a:gd name="T52" fmla="*/ 43 w 124"/>
                <a:gd name="T53" fmla="*/ 53 h 75"/>
                <a:gd name="T54" fmla="*/ 34 w 124"/>
                <a:gd name="T55" fmla="*/ 59 h 75"/>
                <a:gd name="T56" fmla="*/ 25 w 124"/>
                <a:gd name="T57" fmla="*/ 65 h 75"/>
                <a:gd name="T58" fmla="*/ 15 w 124"/>
                <a:gd name="T59" fmla="*/ 68 h 75"/>
                <a:gd name="T60" fmla="*/ 9 w 124"/>
                <a:gd name="T61" fmla="*/ 71 h 75"/>
                <a:gd name="T62" fmla="*/ 6 w 124"/>
                <a:gd name="T63" fmla="*/ 75 h 75"/>
                <a:gd name="T64" fmla="*/ 3 w 124"/>
                <a:gd name="T65" fmla="*/ 75 h 75"/>
                <a:gd name="T66" fmla="*/ 0 w 124"/>
                <a:gd name="T67" fmla="*/ 71 h 75"/>
                <a:gd name="T68" fmla="*/ 0 w 124"/>
                <a:gd name="T69" fmla="*/ 71 h 75"/>
                <a:gd name="T70" fmla="*/ 3 w 124"/>
                <a:gd name="T71" fmla="*/ 68 h 75"/>
                <a:gd name="T72" fmla="*/ 3 w 124"/>
                <a:gd name="T73" fmla="*/ 68 h 75"/>
                <a:gd name="T74" fmla="*/ 3 w 124"/>
                <a:gd name="T75" fmla="*/ 68 h 7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4"/>
                <a:gd name="T115" fmla="*/ 0 h 75"/>
                <a:gd name="T116" fmla="*/ 124 w 124"/>
                <a:gd name="T117" fmla="*/ 75 h 7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4" h="75">
                  <a:moveTo>
                    <a:pt x="3" y="68"/>
                  </a:moveTo>
                  <a:lnTo>
                    <a:pt x="3" y="65"/>
                  </a:lnTo>
                  <a:lnTo>
                    <a:pt x="9" y="65"/>
                  </a:lnTo>
                  <a:lnTo>
                    <a:pt x="12" y="62"/>
                  </a:lnTo>
                  <a:lnTo>
                    <a:pt x="22" y="56"/>
                  </a:lnTo>
                  <a:lnTo>
                    <a:pt x="31" y="53"/>
                  </a:lnTo>
                  <a:lnTo>
                    <a:pt x="40" y="47"/>
                  </a:lnTo>
                  <a:lnTo>
                    <a:pt x="52" y="41"/>
                  </a:lnTo>
                  <a:lnTo>
                    <a:pt x="62" y="34"/>
                  </a:lnTo>
                  <a:lnTo>
                    <a:pt x="74" y="28"/>
                  </a:lnTo>
                  <a:lnTo>
                    <a:pt x="83" y="22"/>
                  </a:lnTo>
                  <a:lnTo>
                    <a:pt x="96" y="16"/>
                  </a:lnTo>
                  <a:lnTo>
                    <a:pt x="105" y="10"/>
                  </a:lnTo>
                  <a:lnTo>
                    <a:pt x="111" y="7"/>
                  </a:lnTo>
                  <a:lnTo>
                    <a:pt x="117" y="3"/>
                  </a:lnTo>
                  <a:lnTo>
                    <a:pt x="124" y="0"/>
                  </a:lnTo>
                  <a:lnTo>
                    <a:pt x="120" y="3"/>
                  </a:lnTo>
                  <a:lnTo>
                    <a:pt x="114" y="7"/>
                  </a:lnTo>
                  <a:lnTo>
                    <a:pt x="108" y="13"/>
                  </a:lnTo>
                  <a:lnTo>
                    <a:pt x="99" y="19"/>
                  </a:lnTo>
                  <a:lnTo>
                    <a:pt x="90" y="25"/>
                  </a:lnTo>
                  <a:lnTo>
                    <a:pt x="77" y="31"/>
                  </a:lnTo>
                  <a:lnTo>
                    <a:pt x="68" y="37"/>
                  </a:lnTo>
                  <a:lnTo>
                    <a:pt x="56" y="47"/>
                  </a:lnTo>
                  <a:lnTo>
                    <a:pt x="43" y="53"/>
                  </a:lnTo>
                  <a:lnTo>
                    <a:pt x="34" y="59"/>
                  </a:lnTo>
                  <a:lnTo>
                    <a:pt x="25" y="65"/>
                  </a:lnTo>
                  <a:lnTo>
                    <a:pt x="15" y="68"/>
                  </a:lnTo>
                  <a:lnTo>
                    <a:pt x="9" y="71"/>
                  </a:lnTo>
                  <a:lnTo>
                    <a:pt x="6" y="75"/>
                  </a:lnTo>
                  <a:lnTo>
                    <a:pt x="3" y="75"/>
                  </a:lnTo>
                  <a:lnTo>
                    <a:pt x="0" y="71"/>
                  </a:lnTo>
                  <a:lnTo>
                    <a:pt x="3" y="68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2" name="Freeform 440"/>
            <p:cNvSpPr>
              <a:spLocks/>
            </p:cNvSpPr>
            <p:nvPr/>
          </p:nvSpPr>
          <p:spPr bwMode="auto">
            <a:xfrm>
              <a:off x="3712" y="3270"/>
              <a:ext cx="142" cy="87"/>
            </a:xfrm>
            <a:custGeom>
              <a:avLst/>
              <a:gdLst>
                <a:gd name="T0" fmla="*/ 0 w 142"/>
                <a:gd name="T1" fmla="*/ 81 h 87"/>
                <a:gd name="T2" fmla="*/ 3 w 142"/>
                <a:gd name="T3" fmla="*/ 77 h 87"/>
                <a:gd name="T4" fmla="*/ 6 w 142"/>
                <a:gd name="T5" fmla="*/ 74 h 87"/>
                <a:gd name="T6" fmla="*/ 13 w 142"/>
                <a:gd name="T7" fmla="*/ 71 h 87"/>
                <a:gd name="T8" fmla="*/ 22 w 142"/>
                <a:gd name="T9" fmla="*/ 68 h 87"/>
                <a:gd name="T10" fmla="*/ 34 w 142"/>
                <a:gd name="T11" fmla="*/ 62 h 87"/>
                <a:gd name="T12" fmla="*/ 44 w 142"/>
                <a:gd name="T13" fmla="*/ 53 h 87"/>
                <a:gd name="T14" fmla="*/ 56 w 142"/>
                <a:gd name="T15" fmla="*/ 47 h 87"/>
                <a:gd name="T16" fmla="*/ 71 w 142"/>
                <a:gd name="T17" fmla="*/ 40 h 87"/>
                <a:gd name="T18" fmla="*/ 84 w 142"/>
                <a:gd name="T19" fmla="*/ 31 h 87"/>
                <a:gd name="T20" fmla="*/ 96 w 142"/>
                <a:gd name="T21" fmla="*/ 25 h 87"/>
                <a:gd name="T22" fmla="*/ 108 w 142"/>
                <a:gd name="T23" fmla="*/ 19 h 87"/>
                <a:gd name="T24" fmla="*/ 118 w 142"/>
                <a:gd name="T25" fmla="*/ 13 h 87"/>
                <a:gd name="T26" fmla="*/ 127 w 142"/>
                <a:gd name="T27" fmla="*/ 6 h 87"/>
                <a:gd name="T28" fmla="*/ 136 w 142"/>
                <a:gd name="T29" fmla="*/ 3 h 87"/>
                <a:gd name="T30" fmla="*/ 139 w 142"/>
                <a:gd name="T31" fmla="*/ 0 h 87"/>
                <a:gd name="T32" fmla="*/ 142 w 142"/>
                <a:gd name="T33" fmla="*/ 0 h 87"/>
                <a:gd name="T34" fmla="*/ 142 w 142"/>
                <a:gd name="T35" fmla="*/ 0 h 87"/>
                <a:gd name="T36" fmla="*/ 136 w 142"/>
                <a:gd name="T37" fmla="*/ 3 h 87"/>
                <a:gd name="T38" fmla="*/ 130 w 142"/>
                <a:gd name="T39" fmla="*/ 6 h 87"/>
                <a:gd name="T40" fmla="*/ 121 w 142"/>
                <a:gd name="T41" fmla="*/ 13 h 87"/>
                <a:gd name="T42" fmla="*/ 112 w 142"/>
                <a:gd name="T43" fmla="*/ 19 h 87"/>
                <a:gd name="T44" fmla="*/ 99 w 142"/>
                <a:gd name="T45" fmla="*/ 28 h 87"/>
                <a:gd name="T46" fmla="*/ 87 w 142"/>
                <a:gd name="T47" fmla="*/ 34 h 87"/>
                <a:gd name="T48" fmla="*/ 74 w 142"/>
                <a:gd name="T49" fmla="*/ 44 h 87"/>
                <a:gd name="T50" fmla="*/ 62 w 142"/>
                <a:gd name="T51" fmla="*/ 53 h 87"/>
                <a:gd name="T52" fmla="*/ 50 w 142"/>
                <a:gd name="T53" fmla="*/ 59 h 87"/>
                <a:gd name="T54" fmla="*/ 37 w 142"/>
                <a:gd name="T55" fmla="*/ 68 h 87"/>
                <a:gd name="T56" fmla="*/ 25 w 142"/>
                <a:gd name="T57" fmla="*/ 74 h 87"/>
                <a:gd name="T58" fmla="*/ 16 w 142"/>
                <a:gd name="T59" fmla="*/ 81 h 87"/>
                <a:gd name="T60" fmla="*/ 10 w 142"/>
                <a:gd name="T61" fmla="*/ 84 h 87"/>
                <a:gd name="T62" fmla="*/ 3 w 142"/>
                <a:gd name="T63" fmla="*/ 87 h 87"/>
                <a:gd name="T64" fmla="*/ 0 w 142"/>
                <a:gd name="T65" fmla="*/ 87 h 87"/>
                <a:gd name="T66" fmla="*/ 0 w 142"/>
                <a:gd name="T67" fmla="*/ 84 h 87"/>
                <a:gd name="T68" fmla="*/ 0 w 142"/>
                <a:gd name="T69" fmla="*/ 81 h 87"/>
                <a:gd name="T70" fmla="*/ 0 w 142"/>
                <a:gd name="T71" fmla="*/ 81 h 87"/>
                <a:gd name="T72" fmla="*/ 0 w 142"/>
                <a:gd name="T73" fmla="*/ 81 h 87"/>
                <a:gd name="T74" fmla="*/ 0 w 142"/>
                <a:gd name="T75" fmla="*/ 81 h 8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42"/>
                <a:gd name="T115" fmla="*/ 0 h 87"/>
                <a:gd name="T116" fmla="*/ 142 w 142"/>
                <a:gd name="T117" fmla="*/ 87 h 8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42" h="87">
                  <a:moveTo>
                    <a:pt x="0" y="81"/>
                  </a:moveTo>
                  <a:lnTo>
                    <a:pt x="3" y="77"/>
                  </a:lnTo>
                  <a:lnTo>
                    <a:pt x="6" y="74"/>
                  </a:lnTo>
                  <a:lnTo>
                    <a:pt x="13" y="71"/>
                  </a:lnTo>
                  <a:lnTo>
                    <a:pt x="22" y="68"/>
                  </a:lnTo>
                  <a:lnTo>
                    <a:pt x="34" y="62"/>
                  </a:lnTo>
                  <a:lnTo>
                    <a:pt x="44" y="53"/>
                  </a:lnTo>
                  <a:lnTo>
                    <a:pt x="56" y="47"/>
                  </a:lnTo>
                  <a:lnTo>
                    <a:pt x="71" y="40"/>
                  </a:lnTo>
                  <a:lnTo>
                    <a:pt x="84" y="31"/>
                  </a:lnTo>
                  <a:lnTo>
                    <a:pt x="96" y="25"/>
                  </a:lnTo>
                  <a:lnTo>
                    <a:pt x="108" y="19"/>
                  </a:lnTo>
                  <a:lnTo>
                    <a:pt x="118" y="13"/>
                  </a:lnTo>
                  <a:lnTo>
                    <a:pt x="127" y="6"/>
                  </a:lnTo>
                  <a:lnTo>
                    <a:pt x="136" y="3"/>
                  </a:lnTo>
                  <a:lnTo>
                    <a:pt x="139" y="0"/>
                  </a:lnTo>
                  <a:lnTo>
                    <a:pt x="142" y="0"/>
                  </a:lnTo>
                  <a:lnTo>
                    <a:pt x="136" y="3"/>
                  </a:lnTo>
                  <a:lnTo>
                    <a:pt x="130" y="6"/>
                  </a:lnTo>
                  <a:lnTo>
                    <a:pt x="121" y="13"/>
                  </a:lnTo>
                  <a:lnTo>
                    <a:pt x="112" y="19"/>
                  </a:lnTo>
                  <a:lnTo>
                    <a:pt x="99" y="28"/>
                  </a:lnTo>
                  <a:lnTo>
                    <a:pt x="87" y="34"/>
                  </a:lnTo>
                  <a:lnTo>
                    <a:pt x="74" y="44"/>
                  </a:lnTo>
                  <a:lnTo>
                    <a:pt x="62" y="53"/>
                  </a:lnTo>
                  <a:lnTo>
                    <a:pt x="50" y="59"/>
                  </a:lnTo>
                  <a:lnTo>
                    <a:pt x="37" y="68"/>
                  </a:lnTo>
                  <a:lnTo>
                    <a:pt x="25" y="74"/>
                  </a:lnTo>
                  <a:lnTo>
                    <a:pt x="16" y="81"/>
                  </a:lnTo>
                  <a:lnTo>
                    <a:pt x="10" y="84"/>
                  </a:lnTo>
                  <a:lnTo>
                    <a:pt x="3" y="87"/>
                  </a:lnTo>
                  <a:lnTo>
                    <a:pt x="0" y="87"/>
                  </a:lnTo>
                  <a:lnTo>
                    <a:pt x="0" y="84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3" name="Freeform 441"/>
            <p:cNvSpPr>
              <a:spLocks/>
            </p:cNvSpPr>
            <p:nvPr/>
          </p:nvSpPr>
          <p:spPr bwMode="auto">
            <a:xfrm>
              <a:off x="3688" y="3140"/>
              <a:ext cx="64" cy="229"/>
            </a:xfrm>
            <a:custGeom>
              <a:avLst/>
              <a:gdLst>
                <a:gd name="T0" fmla="*/ 0 w 64"/>
                <a:gd name="T1" fmla="*/ 4 h 229"/>
                <a:gd name="T2" fmla="*/ 0 w 64"/>
                <a:gd name="T3" fmla="*/ 4 h 229"/>
                <a:gd name="T4" fmla="*/ 3 w 64"/>
                <a:gd name="T5" fmla="*/ 7 h 229"/>
                <a:gd name="T6" fmla="*/ 3 w 64"/>
                <a:gd name="T7" fmla="*/ 13 h 229"/>
                <a:gd name="T8" fmla="*/ 6 w 64"/>
                <a:gd name="T9" fmla="*/ 19 h 229"/>
                <a:gd name="T10" fmla="*/ 6 w 64"/>
                <a:gd name="T11" fmla="*/ 25 h 229"/>
                <a:gd name="T12" fmla="*/ 9 w 64"/>
                <a:gd name="T13" fmla="*/ 31 h 229"/>
                <a:gd name="T14" fmla="*/ 12 w 64"/>
                <a:gd name="T15" fmla="*/ 41 h 229"/>
                <a:gd name="T16" fmla="*/ 15 w 64"/>
                <a:gd name="T17" fmla="*/ 50 h 229"/>
                <a:gd name="T18" fmla="*/ 18 w 64"/>
                <a:gd name="T19" fmla="*/ 59 h 229"/>
                <a:gd name="T20" fmla="*/ 21 w 64"/>
                <a:gd name="T21" fmla="*/ 68 h 229"/>
                <a:gd name="T22" fmla="*/ 24 w 64"/>
                <a:gd name="T23" fmla="*/ 78 h 229"/>
                <a:gd name="T24" fmla="*/ 27 w 64"/>
                <a:gd name="T25" fmla="*/ 87 h 229"/>
                <a:gd name="T26" fmla="*/ 30 w 64"/>
                <a:gd name="T27" fmla="*/ 96 h 229"/>
                <a:gd name="T28" fmla="*/ 34 w 64"/>
                <a:gd name="T29" fmla="*/ 102 h 229"/>
                <a:gd name="T30" fmla="*/ 37 w 64"/>
                <a:gd name="T31" fmla="*/ 109 h 229"/>
                <a:gd name="T32" fmla="*/ 37 w 64"/>
                <a:gd name="T33" fmla="*/ 115 h 229"/>
                <a:gd name="T34" fmla="*/ 43 w 64"/>
                <a:gd name="T35" fmla="*/ 127 h 229"/>
                <a:gd name="T36" fmla="*/ 49 w 64"/>
                <a:gd name="T37" fmla="*/ 143 h 229"/>
                <a:gd name="T38" fmla="*/ 52 w 64"/>
                <a:gd name="T39" fmla="*/ 158 h 229"/>
                <a:gd name="T40" fmla="*/ 55 w 64"/>
                <a:gd name="T41" fmla="*/ 177 h 229"/>
                <a:gd name="T42" fmla="*/ 61 w 64"/>
                <a:gd name="T43" fmla="*/ 195 h 229"/>
                <a:gd name="T44" fmla="*/ 61 w 64"/>
                <a:gd name="T45" fmla="*/ 211 h 229"/>
                <a:gd name="T46" fmla="*/ 64 w 64"/>
                <a:gd name="T47" fmla="*/ 223 h 229"/>
                <a:gd name="T48" fmla="*/ 64 w 64"/>
                <a:gd name="T49" fmla="*/ 229 h 229"/>
                <a:gd name="T50" fmla="*/ 64 w 64"/>
                <a:gd name="T51" fmla="*/ 226 h 229"/>
                <a:gd name="T52" fmla="*/ 64 w 64"/>
                <a:gd name="T53" fmla="*/ 214 h 229"/>
                <a:gd name="T54" fmla="*/ 61 w 64"/>
                <a:gd name="T55" fmla="*/ 198 h 229"/>
                <a:gd name="T56" fmla="*/ 58 w 64"/>
                <a:gd name="T57" fmla="*/ 180 h 229"/>
                <a:gd name="T58" fmla="*/ 55 w 64"/>
                <a:gd name="T59" fmla="*/ 158 h 229"/>
                <a:gd name="T60" fmla="*/ 52 w 64"/>
                <a:gd name="T61" fmla="*/ 140 h 229"/>
                <a:gd name="T62" fmla="*/ 49 w 64"/>
                <a:gd name="T63" fmla="*/ 124 h 229"/>
                <a:gd name="T64" fmla="*/ 43 w 64"/>
                <a:gd name="T65" fmla="*/ 112 h 229"/>
                <a:gd name="T66" fmla="*/ 37 w 64"/>
                <a:gd name="T67" fmla="*/ 102 h 229"/>
                <a:gd name="T68" fmla="*/ 30 w 64"/>
                <a:gd name="T69" fmla="*/ 87 h 229"/>
                <a:gd name="T70" fmla="*/ 24 w 64"/>
                <a:gd name="T71" fmla="*/ 68 h 229"/>
                <a:gd name="T72" fmla="*/ 18 w 64"/>
                <a:gd name="T73" fmla="*/ 50 h 229"/>
                <a:gd name="T74" fmla="*/ 15 w 64"/>
                <a:gd name="T75" fmla="*/ 31 h 229"/>
                <a:gd name="T76" fmla="*/ 9 w 64"/>
                <a:gd name="T77" fmla="*/ 19 h 229"/>
                <a:gd name="T78" fmla="*/ 9 w 64"/>
                <a:gd name="T79" fmla="*/ 10 h 229"/>
                <a:gd name="T80" fmla="*/ 6 w 64"/>
                <a:gd name="T81" fmla="*/ 4 h 229"/>
                <a:gd name="T82" fmla="*/ 6 w 64"/>
                <a:gd name="T83" fmla="*/ 4 h 229"/>
                <a:gd name="T84" fmla="*/ 3 w 64"/>
                <a:gd name="T85" fmla="*/ 0 h 229"/>
                <a:gd name="T86" fmla="*/ 3 w 64"/>
                <a:gd name="T87" fmla="*/ 0 h 229"/>
                <a:gd name="T88" fmla="*/ 0 w 64"/>
                <a:gd name="T89" fmla="*/ 4 h 229"/>
                <a:gd name="T90" fmla="*/ 0 w 64"/>
                <a:gd name="T91" fmla="*/ 4 h 2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4"/>
                <a:gd name="T139" fmla="*/ 0 h 229"/>
                <a:gd name="T140" fmla="*/ 64 w 64"/>
                <a:gd name="T141" fmla="*/ 229 h 2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4" h="229">
                  <a:moveTo>
                    <a:pt x="0" y="4"/>
                  </a:moveTo>
                  <a:lnTo>
                    <a:pt x="0" y="4"/>
                  </a:lnTo>
                  <a:lnTo>
                    <a:pt x="3" y="7"/>
                  </a:lnTo>
                  <a:lnTo>
                    <a:pt x="3" y="13"/>
                  </a:lnTo>
                  <a:lnTo>
                    <a:pt x="6" y="19"/>
                  </a:lnTo>
                  <a:lnTo>
                    <a:pt x="6" y="25"/>
                  </a:lnTo>
                  <a:lnTo>
                    <a:pt x="9" y="31"/>
                  </a:lnTo>
                  <a:lnTo>
                    <a:pt x="12" y="41"/>
                  </a:lnTo>
                  <a:lnTo>
                    <a:pt x="15" y="50"/>
                  </a:lnTo>
                  <a:lnTo>
                    <a:pt x="18" y="59"/>
                  </a:lnTo>
                  <a:lnTo>
                    <a:pt x="21" y="68"/>
                  </a:lnTo>
                  <a:lnTo>
                    <a:pt x="24" y="78"/>
                  </a:lnTo>
                  <a:lnTo>
                    <a:pt x="27" y="87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7" y="109"/>
                  </a:lnTo>
                  <a:lnTo>
                    <a:pt x="37" y="115"/>
                  </a:lnTo>
                  <a:lnTo>
                    <a:pt x="43" y="127"/>
                  </a:lnTo>
                  <a:lnTo>
                    <a:pt x="49" y="143"/>
                  </a:lnTo>
                  <a:lnTo>
                    <a:pt x="52" y="158"/>
                  </a:lnTo>
                  <a:lnTo>
                    <a:pt x="55" y="177"/>
                  </a:lnTo>
                  <a:lnTo>
                    <a:pt x="61" y="195"/>
                  </a:lnTo>
                  <a:lnTo>
                    <a:pt x="61" y="211"/>
                  </a:lnTo>
                  <a:lnTo>
                    <a:pt x="64" y="223"/>
                  </a:lnTo>
                  <a:lnTo>
                    <a:pt x="64" y="229"/>
                  </a:lnTo>
                  <a:lnTo>
                    <a:pt x="64" y="226"/>
                  </a:lnTo>
                  <a:lnTo>
                    <a:pt x="64" y="214"/>
                  </a:lnTo>
                  <a:lnTo>
                    <a:pt x="61" y="198"/>
                  </a:lnTo>
                  <a:lnTo>
                    <a:pt x="58" y="180"/>
                  </a:lnTo>
                  <a:lnTo>
                    <a:pt x="55" y="158"/>
                  </a:lnTo>
                  <a:lnTo>
                    <a:pt x="52" y="140"/>
                  </a:lnTo>
                  <a:lnTo>
                    <a:pt x="49" y="124"/>
                  </a:lnTo>
                  <a:lnTo>
                    <a:pt x="43" y="112"/>
                  </a:lnTo>
                  <a:lnTo>
                    <a:pt x="37" y="102"/>
                  </a:lnTo>
                  <a:lnTo>
                    <a:pt x="30" y="87"/>
                  </a:lnTo>
                  <a:lnTo>
                    <a:pt x="24" y="68"/>
                  </a:lnTo>
                  <a:lnTo>
                    <a:pt x="18" y="50"/>
                  </a:lnTo>
                  <a:lnTo>
                    <a:pt x="15" y="31"/>
                  </a:lnTo>
                  <a:lnTo>
                    <a:pt x="9" y="19"/>
                  </a:lnTo>
                  <a:lnTo>
                    <a:pt x="9" y="10"/>
                  </a:lnTo>
                  <a:lnTo>
                    <a:pt x="6" y="4"/>
                  </a:lnTo>
                  <a:lnTo>
                    <a:pt x="3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4" name="Freeform 442"/>
            <p:cNvSpPr>
              <a:spLocks/>
            </p:cNvSpPr>
            <p:nvPr/>
          </p:nvSpPr>
          <p:spPr bwMode="auto">
            <a:xfrm>
              <a:off x="3722" y="3122"/>
              <a:ext cx="64" cy="229"/>
            </a:xfrm>
            <a:custGeom>
              <a:avLst/>
              <a:gdLst>
                <a:gd name="T0" fmla="*/ 0 w 64"/>
                <a:gd name="T1" fmla="*/ 3 h 229"/>
                <a:gd name="T2" fmla="*/ 0 w 64"/>
                <a:gd name="T3" fmla="*/ 6 h 229"/>
                <a:gd name="T4" fmla="*/ 3 w 64"/>
                <a:gd name="T5" fmla="*/ 6 h 229"/>
                <a:gd name="T6" fmla="*/ 3 w 64"/>
                <a:gd name="T7" fmla="*/ 12 h 229"/>
                <a:gd name="T8" fmla="*/ 6 w 64"/>
                <a:gd name="T9" fmla="*/ 18 h 229"/>
                <a:gd name="T10" fmla="*/ 6 w 64"/>
                <a:gd name="T11" fmla="*/ 25 h 229"/>
                <a:gd name="T12" fmla="*/ 9 w 64"/>
                <a:gd name="T13" fmla="*/ 34 h 229"/>
                <a:gd name="T14" fmla="*/ 12 w 64"/>
                <a:gd name="T15" fmla="*/ 40 h 229"/>
                <a:gd name="T16" fmla="*/ 15 w 64"/>
                <a:gd name="T17" fmla="*/ 49 h 229"/>
                <a:gd name="T18" fmla="*/ 18 w 64"/>
                <a:gd name="T19" fmla="*/ 59 h 229"/>
                <a:gd name="T20" fmla="*/ 21 w 64"/>
                <a:gd name="T21" fmla="*/ 68 h 229"/>
                <a:gd name="T22" fmla="*/ 24 w 64"/>
                <a:gd name="T23" fmla="*/ 77 h 229"/>
                <a:gd name="T24" fmla="*/ 27 w 64"/>
                <a:gd name="T25" fmla="*/ 86 h 229"/>
                <a:gd name="T26" fmla="*/ 30 w 64"/>
                <a:gd name="T27" fmla="*/ 96 h 229"/>
                <a:gd name="T28" fmla="*/ 34 w 64"/>
                <a:gd name="T29" fmla="*/ 102 h 229"/>
                <a:gd name="T30" fmla="*/ 37 w 64"/>
                <a:gd name="T31" fmla="*/ 108 h 229"/>
                <a:gd name="T32" fmla="*/ 40 w 64"/>
                <a:gd name="T33" fmla="*/ 114 h 229"/>
                <a:gd name="T34" fmla="*/ 43 w 64"/>
                <a:gd name="T35" fmla="*/ 127 h 229"/>
                <a:gd name="T36" fmla="*/ 49 w 64"/>
                <a:gd name="T37" fmla="*/ 142 h 229"/>
                <a:gd name="T38" fmla="*/ 52 w 64"/>
                <a:gd name="T39" fmla="*/ 161 h 229"/>
                <a:gd name="T40" fmla="*/ 55 w 64"/>
                <a:gd name="T41" fmla="*/ 179 h 229"/>
                <a:gd name="T42" fmla="*/ 61 w 64"/>
                <a:gd name="T43" fmla="*/ 195 h 229"/>
                <a:gd name="T44" fmla="*/ 61 w 64"/>
                <a:gd name="T45" fmla="*/ 210 h 229"/>
                <a:gd name="T46" fmla="*/ 64 w 64"/>
                <a:gd name="T47" fmla="*/ 222 h 229"/>
                <a:gd name="T48" fmla="*/ 64 w 64"/>
                <a:gd name="T49" fmla="*/ 229 h 229"/>
                <a:gd name="T50" fmla="*/ 64 w 64"/>
                <a:gd name="T51" fmla="*/ 225 h 229"/>
                <a:gd name="T52" fmla="*/ 64 w 64"/>
                <a:gd name="T53" fmla="*/ 213 h 229"/>
                <a:gd name="T54" fmla="*/ 61 w 64"/>
                <a:gd name="T55" fmla="*/ 198 h 229"/>
                <a:gd name="T56" fmla="*/ 58 w 64"/>
                <a:gd name="T57" fmla="*/ 179 h 229"/>
                <a:gd name="T58" fmla="*/ 55 w 64"/>
                <a:gd name="T59" fmla="*/ 158 h 229"/>
                <a:gd name="T60" fmla="*/ 52 w 64"/>
                <a:gd name="T61" fmla="*/ 139 h 229"/>
                <a:gd name="T62" fmla="*/ 49 w 64"/>
                <a:gd name="T63" fmla="*/ 124 h 229"/>
                <a:gd name="T64" fmla="*/ 43 w 64"/>
                <a:gd name="T65" fmla="*/ 111 h 229"/>
                <a:gd name="T66" fmla="*/ 40 w 64"/>
                <a:gd name="T67" fmla="*/ 108 h 229"/>
                <a:gd name="T68" fmla="*/ 37 w 64"/>
                <a:gd name="T69" fmla="*/ 102 h 229"/>
                <a:gd name="T70" fmla="*/ 34 w 64"/>
                <a:gd name="T71" fmla="*/ 93 h 229"/>
                <a:gd name="T72" fmla="*/ 30 w 64"/>
                <a:gd name="T73" fmla="*/ 86 h 229"/>
                <a:gd name="T74" fmla="*/ 27 w 64"/>
                <a:gd name="T75" fmla="*/ 77 h 229"/>
                <a:gd name="T76" fmla="*/ 24 w 64"/>
                <a:gd name="T77" fmla="*/ 68 h 229"/>
                <a:gd name="T78" fmla="*/ 21 w 64"/>
                <a:gd name="T79" fmla="*/ 59 h 229"/>
                <a:gd name="T80" fmla="*/ 18 w 64"/>
                <a:gd name="T81" fmla="*/ 49 h 229"/>
                <a:gd name="T82" fmla="*/ 18 w 64"/>
                <a:gd name="T83" fmla="*/ 40 h 229"/>
                <a:gd name="T84" fmla="*/ 15 w 64"/>
                <a:gd name="T85" fmla="*/ 34 h 229"/>
                <a:gd name="T86" fmla="*/ 12 w 64"/>
                <a:gd name="T87" fmla="*/ 25 h 229"/>
                <a:gd name="T88" fmla="*/ 9 w 64"/>
                <a:gd name="T89" fmla="*/ 18 h 229"/>
                <a:gd name="T90" fmla="*/ 9 w 64"/>
                <a:gd name="T91" fmla="*/ 12 h 229"/>
                <a:gd name="T92" fmla="*/ 6 w 64"/>
                <a:gd name="T93" fmla="*/ 9 h 229"/>
                <a:gd name="T94" fmla="*/ 6 w 64"/>
                <a:gd name="T95" fmla="*/ 6 h 229"/>
                <a:gd name="T96" fmla="*/ 6 w 64"/>
                <a:gd name="T97" fmla="*/ 3 h 229"/>
                <a:gd name="T98" fmla="*/ 6 w 64"/>
                <a:gd name="T99" fmla="*/ 3 h 229"/>
                <a:gd name="T100" fmla="*/ 3 w 64"/>
                <a:gd name="T101" fmla="*/ 0 h 229"/>
                <a:gd name="T102" fmla="*/ 3 w 64"/>
                <a:gd name="T103" fmla="*/ 0 h 229"/>
                <a:gd name="T104" fmla="*/ 0 w 64"/>
                <a:gd name="T105" fmla="*/ 3 h 229"/>
                <a:gd name="T106" fmla="*/ 0 w 64"/>
                <a:gd name="T107" fmla="*/ 3 h 2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64"/>
                <a:gd name="T163" fmla="*/ 0 h 229"/>
                <a:gd name="T164" fmla="*/ 64 w 64"/>
                <a:gd name="T165" fmla="*/ 229 h 2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64" h="229">
                  <a:moveTo>
                    <a:pt x="0" y="3"/>
                  </a:moveTo>
                  <a:lnTo>
                    <a:pt x="0" y="6"/>
                  </a:lnTo>
                  <a:lnTo>
                    <a:pt x="3" y="6"/>
                  </a:lnTo>
                  <a:lnTo>
                    <a:pt x="3" y="12"/>
                  </a:lnTo>
                  <a:lnTo>
                    <a:pt x="6" y="18"/>
                  </a:lnTo>
                  <a:lnTo>
                    <a:pt x="6" y="25"/>
                  </a:lnTo>
                  <a:lnTo>
                    <a:pt x="9" y="34"/>
                  </a:lnTo>
                  <a:lnTo>
                    <a:pt x="12" y="40"/>
                  </a:lnTo>
                  <a:lnTo>
                    <a:pt x="15" y="49"/>
                  </a:lnTo>
                  <a:lnTo>
                    <a:pt x="18" y="59"/>
                  </a:lnTo>
                  <a:lnTo>
                    <a:pt x="21" y="68"/>
                  </a:lnTo>
                  <a:lnTo>
                    <a:pt x="24" y="77"/>
                  </a:lnTo>
                  <a:lnTo>
                    <a:pt x="27" y="86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7" y="108"/>
                  </a:lnTo>
                  <a:lnTo>
                    <a:pt x="40" y="114"/>
                  </a:lnTo>
                  <a:lnTo>
                    <a:pt x="43" y="127"/>
                  </a:lnTo>
                  <a:lnTo>
                    <a:pt x="49" y="142"/>
                  </a:lnTo>
                  <a:lnTo>
                    <a:pt x="52" y="161"/>
                  </a:lnTo>
                  <a:lnTo>
                    <a:pt x="55" y="179"/>
                  </a:lnTo>
                  <a:lnTo>
                    <a:pt x="61" y="195"/>
                  </a:lnTo>
                  <a:lnTo>
                    <a:pt x="61" y="210"/>
                  </a:lnTo>
                  <a:lnTo>
                    <a:pt x="64" y="222"/>
                  </a:lnTo>
                  <a:lnTo>
                    <a:pt x="64" y="229"/>
                  </a:lnTo>
                  <a:lnTo>
                    <a:pt x="64" y="225"/>
                  </a:lnTo>
                  <a:lnTo>
                    <a:pt x="64" y="213"/>
                  </a:lnTo>
                  <a:lnTo>
                    <a:pt x="61" y="198"/>
                  </a:lnTo>
                  <a:lnTo>
                    <a:pt x="58" y="179"/>
                  </a:lnTo>
                  <a:lnTo>
                    <a:pt x="55" y="158"/>
                  </a:lnTo>
                  <a:lnTo>
                    <a:pt x="52" y="139"/>
                  </a:lnTo>
                  <a:lnTo>
                    <a:pt x="49" y="124"/>
                  </a:lnTo>
                  <a:lnTo>
                    <a:pt x="43" y="111"/>
                  </a:lnTo>
                  <a:lnTo>
                    <a:pt x="40" y="108"/>
                  </a:lnTo>
                  <a:lnTo>
                    <a:pt x="37" y="102"/>
                  </a:lnTo>
                  <a:lnTo>
                    <a:pt x="34" y="93"/>
                  </a:lnTo>
                  <a:lnTo>
                    <a:pt x="30" y="86"/>
                  </a:lnTo>
                  <a:lnTo>
                    <a:pt x="27" y="77"/>
                  </a:lnTo>
                  <a:lnTo>
                    <a:pt x="24" y="68"/>
                  </a:lnTo>
                  <a:lnTo>
                    <a:pt x="21" y="59"/>
                  </a:lnTo>
                  <a:lnTo>
                    <a:pt x="18" y="49"/>
                  </a:lnTo>
                  <a:lnTo>
                    <a:pt x="18" y="40"/>
                  </a:lnTo>
                  <a:lnTo>
                    <a:pt x="15" y="34"/>
                  </a:lnTo>
                  <a:lnTo>
                    <a:pt x="12" y="25"/>
                  </a:lnTo>
                  <a:lnTo>
                    <a:pt x="9" y="18"/>
                  </a:lnTo>
                  <a:lnTo>
                    <a:pt x="9" y="12"/>
                  </a:lnTo>
                  <a:lnTo>
                    <a:pt x="6" y="9"/>
                  </a:lnTo>
                  <a:lnTo>
                    <a:pt x="6" y="6"/>
                  </a:lnTo>
                  <a:lnTo>
                    <a:pt x="6" y="3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5" name="Freeform 443"/>
            <p:cNvSpPr>
              <a:spLocks/>
            </p:cNvSpPr>
            <p:nvPr/>
          </p:nvSpPr>
          <p:spPr bwMode="auto">
            <a:xfrm>
              <a:off x="3756" y="3103"/>
              <a:ext cx="64" cy="229"/>
            </a:xfrm>
            <a:custGeom>
              <a:avLst/>
              <a:gdLst>
                <a:gd name="T0" fmla="*/ 0 w 64"/>
                <a:gd name="T1" fmla="*/ 3 h 229"/>
                <a:gd name="T2" fmla="*/ 3 w 64"/>
                <a:gd name="T3" fmla="*/ 7 h 229"/>
                <a:gd name="T4" fmla="*/ 3 w 64"/>
                <a:gd name="T5" fmla="*/ 10 h 229"/>
                <a:gd name="T6" fmla="*/ 3 w 64"/>
                <a:gd name="T7" fmla="*/ 13 h 229"/>
                <a:gd name="T8" fmla="*/ 6 w 64"/>
                <a:gd name="T9" fmla="*/ 19 h 229"/>
                <a:gd name="T10" fmla="*/ 6 w 64"/>
                <a:gd name="T11" fmla="*/ 25 h 229"/>
                <a:gd name="T12" fmla="*/ 9 w 64"/>
                <a:gd name="T13" fmla="*/ 34 h 229"/>
                <a:gd name="T14" fmla="*/ 12 w 64"/>
                <a:gd name="T15" fmla="*/ 44 h 229"/>
                <a:gd name="T16" fmla="*/ 15 w 64"/>
                <a:gd name="T17" fmla="*/ 50 h 229"/>
                <a:gd name="T18" fmla="*/ 18 w 64"/>
                <a:gd name="T19" fmla="*/ 59 h 229"/>
                <a:gd name="T20" fmla="*/ 21 w 64"/>
                <a:gd name="T21" fmla="*/ 71 h 229"/>
                <a:gd name="T22" fmla="*/ 24 w 64"/>
                <a:gd name="T23" fmla="*/ 81 h 229"/>
                <a:gd name="T24" fmla="*/ 27 w 64"/>
                <a:gd name="T25" fmla="*/ 87 h 229"/>
                <a:gd name="T26" fmla="*/ 30 w 64"/>
                <a:gd name="T27" fmla="*/ 96 h 229"/>
                <a:gd name="T28" fmla="*/ 34 w 64"/>
                <a:gd name="T29" fmla="*/ 105 h 229"/>
                <a:gd name="T30" fmla="*/ 37 w 64"/>
                <a:gd name="T31" fmla="*/ 112 h 229"/>
                <a:gd name="T32" fmla="*/ 40 w 64"/>
                <a:gd name="T33" fmla="*/ 115 h 229"/>
                <a:gd name="T34" fmla="*/ 43 w 64"/>
                <a:gd name="T35" fmla="*/ 127 h 229"/>
                <a:gd name="T36" fmla="*/ 49 w 64"/>
                <a:gd name="T37" fmla="*/ 143 h 229"/>
                <a:gd name="T38" fmla="*/ 52 w 64"/>
                <a:gd name="T39" fmla="*/ 161 h 229"/>
                <a:gd name="T40" fmla="*/ 58 w 64"/>
                <a:gd name="T41" fmla="*/ 180 h 229"/>
                <a:gd name="T42" fmla="*/ 61 w 64"/>
                <a:gd name="T43" fmla="*/ 198 h 229"/>
                <a:gd name="T44" fmla="*/ 64 w 64"/>
                <a:gd name="T45" fmla="*/ 214 h 229"/>
                <a:gd name="T46" fmla="*/ 64 w 64"/>
                <a:gd name="T47" fmla="*/ 223 h 229"/>
                <a:gd name="T48" fmla="*/ 64 w 64"/>
                <a:gd name="T49" fmla="*/ 229 h 229"/>
                <a:gd name="T50" fmla="*/ 64 w 64"/>
                <a:gd name="T51" fmla="*/ 226 h 229"/>
                <a:gd name="T52" fmla="*/ 64 w 64"/>
                <a:gd name="T53" fmla="*/ 214 h 229"/>
                <a:gd name="T54" fmla="*/ 61 w 64"/>
                <a:gd name="T55" fmla="*/ 198 h 229"/>
                <a:gd name="T56" fmla="*/ 61 w 64"/>
                <a:gd name="T57" fmla="*/ 180 h 229"/>
                <a:gd name="T58" fmla="*/ 58 w 64"/>
                <a:gd name="T59" fmla="*/ 161 h 229"/>
                <a:gd name="T60" fmla="*/ 52 w 64"/>
                <a:gd name="T61" fmla="*/ 139 h 229"/>
                <a:gd name="T62" fmla="*/ 49 w 64"/>
                <a:gd name="T63" fmla="*/ 124 h 229"/>
                <a:gd name="T64" fmla="*/ 43 w 64"/>
                <a:gd name="T65" fmla="*/ 112 h 229"/>
                <a:gd name="T66" fmla="*/ 40 w 64"/>
                <a:gd name="T67" fmla="*/ 109 h 229"/>
                <a:gd name="T68" fmla="*/ 37 w 64"/>
                <a:gd name="T69" fmla="*/ 102 h 229"/>
                <a:gd name="T70" fmla="*/ 34 w 64"/>
                <a:gd name="T71" fmla="*/ 96 h 229"/>
                <a:gd name="T72" fmla="*/ 30 w 64"/>
                <a:gd name="T73" fmla="*/ 87 h 229"/>
                <a:gd name="T74" fmla="*/ 27 w 64"/>
                <a:gd name="T75" fmla="*/ 78 h 229"/>
                <a:gd name="T76" fmla="*/ 24 w 64"/>
                <a:gd name="T77" fmla="*/ 68 h 229"/>
                <a:gd name="T78" fmla="*/ 21 w 64"/>
                <a:gd name="T79" fmla="*/ 59 h 229"/>
                <a:gd name="T80" fmla="*/ 21 w 64"/>
                <a:gd name="T81" fmla="*/ 50 h 229"/>
                <a:gd name="T82" fmla="*/ 18 w 64"/>
                <a:gd name="T83" fmla="*/ 41 h 229"/>
                <a:gd name="T84" fmla="*/ 15 w 64"/>
                <a:gd name="T85" fmla="*/ 34 h 229"/>
                <a:gd name="T86" fmla="*/ 12 w 64"/>
                <a:gd name="T87" fmla="*/ 25 h 229"/>
                <a:gd name="T88" fmla="*/ 12 w 64"/>
                <a:gd name="T89" fmla="*/ 19 h 229"/>
                <a:gd name="T90" fmla="*/ 9 w 64"/>
                <a:gd name="T91" fmla="*/ 13 h 229"/>
                <a:gd name="T92" fmla="*/ 9 w 64"/>
                <a:gd name="T93" fmla="*/ 10 h 229"/>
                <a:gd name="T94" fmla="*/ 6 w 64"/>
                <a:gd name="T95" fmla="*/ 7 h 229"/>
                <a:gd name="T96" fmla="*/ 6 w 64"/>
                <a:gd name="T97" fmla="*/ 7 h 229"/>
                <a:gd name="T98" fmla="*/ 6 w 64"/>
                <a:gd name="T99" fmla="*/ 3 h 229"/>
                <a:gd name="T100" fmla="*/ 6 w 64"/>
                <a:gd name="T101" fmla="*/ 3 h 229"/>
                <a:gd name="T102" fmla="*/ 3 w 64"/>
                <a:gd name="T103" fmla="*/ 0 h 229"/>
                <a:gd name="T104" fmla="*/ 0 w 64"/>
                <a:gd name="T105" fmla="*/ 3 h 229"/>
                <a:gd name="T106" fmla="*/ 0 w 64"/>
                <a:gd name="T107" fmla="*/ 3 h 2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64"/>
                <a:gd name="T163" fmla="*/ 0 h 229"/>
                <a:gd name="T164" fmla="*/ 64 w 64"/>
                <a:gd name="T165" fmla="*/ 229 h 2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64" h="229">
                  <a:moveTo>
                    <a:pt x="0" y="3"/>
                  </a:moveTo>
                  <a:lnTo>
                    <a:pt x="3" y="7"/>
                  </a:lnTo>
                  <a:lnTo>
                    <a:pt x="3" y="10"/>
                  </a:lnTo>
                  <a:lnTo>
                    <a:pt x="3" y="13"/>
                  </a:lnTo>
                  <a:lnTo>
                    <a:pt x="6" y="19"/>
                  </a:lnTo>
                  <a:lnTo>
                    <a:pt x="6" y="25"/>
                  </a:lnTo>
                  <a:lnTo>
                    <a:pt x="9" y="34"/>
                  </a:lnTo>
                  <a:lnTo>
                    <a:pt x="12" y="44"/>
                  </a:lnTo>
                  <a:lnTo>
                    <a:pt x="15" y="50"/>
                  </a:lnTo>
                  <a:lnTo>
                    <a:pt x="18" y="59"/>
                  </a:lnTo>
                  <a:lnTo>
                    <a:pt x="21" y="71"/>
                  </a:lnTo>
                  <a:lnTo>
                    <a:pt x="24" y="81"/>
                  </a:lnTo>
                  <a:lnTo>
                    <a:pt x="27" y="87"/>
                  </a:lnTo>
                  <a:lnTo>
                    <a:pt x="30" y="96"/>
                  </a:lnTo>
                  <a:lnTo>
                    <a:pt x="34" y="105"/>
                  </a:lnTo>
                  <a:lnTo>
                    <a:pt x="37" y="112"/>
                  </a:lnTo>
                  <a:lnTo>
                    <a:pt x="40" y="115"/>
                  </a:lnTo>
                  <a:lnTo>
                    <a:pt x="43" y="127"/>
                  </a:lnTo>
                  <a:lnTo>
                    <a:pt x="49" y="143"/>
                  </a:lnTo>
                  <a:lnTo>
                    <a:pt x="52" y="161"/>
                  </a:lnTo>
                  <a:lnTo>
                    <a:pt x="58" y="180"/>
                  </a:lnTo>
                  <a:lnTo>
                    <a:pt x="61" y="198"/>
                  </a:lnTo>
                  <a:lnTo>
                    <a:pt x="64" y="214"/>
                  </a:lnTo>
                  <a:lnTo>
                    <a:pt x="64" y="223"/>
                  </a:lnTo>
                  <a:lnTo>
                    <a:pt x="64" y="229"/>
                  </a:lnTo>
                  <a:lnTo>
                    <a:pt x="64" y="226"/>
                  </a:lnTo>
                  <a:lnTo>
                    <a:pt x="64" y="214"/>
                  </a:lnTo>
                  <a:lnTo>
                    <a:pt x="61" y="198"/>
                  </a:lnTo>
                  <a:lnTo>
                    <a:pt x="61" y="180"/>
                  </a:lnTo>
                  <a:lnTo>
                    <a:pt x="58" y="161"/>
                  </a:lnTo>
                  <a:lnTo>
                    <a:pt x="52" y="139"/>
                  </a:lnTo>
                  <a:lnTo>
                    <a:pt x="49" y="124"/>
                  </a:lnTo>
                  <a:lnTo>
                    <a:pt x="43" y="112"/>
                  </a:lnTo>
                  <a:lnTo>
                    <a:pt x="40" y="109"/>
                  </a:lnTo>
                  <a:lnTo>
                    <a:pt x="37" y="102"/>
                  </a:lnTo>
                  <a:lnTo>
                    <a:pt x="34" y="96"/>
                  </a:lnTo>
                  <a:lnTo>
                    <a:pt x="30" y="87"/>
                  </a:lnTo>
                  <a:lnTo>
                    <a:pt x="27" y="78"/>
                  </a:lnTo>
                  <a:lnTo>
                    <a:pt x="24" y="68"/>
                  </a:lnTo>
                  <a:lnTo>
                    <a:pt x="21" y="59"/>
                  </a:lnTo>
                  <a:lnTo>
                    <a:pt x="21" y="50"/>
                  </a:lnTo>
                  <a:lnTo>
                    <a:pt x="18" y="41"/>
                  </a:lnTo>
                  <a:lnTo>
                    <a:pt x="15" y="34"/>
                  </a:lnTo>
                  <a:lnTo>
                    <a:pt x="12" y="25"/>
                  </a:lnTo>
                  <a:lnTo>
                    <a:pt x="12" y="19"/>
                  </a:lnTo>
                  <a:lnTo>
                    <a:pt x="9" y="13"/>
                  </a:lnTo>
                  <a:lnTo>
                    <a:pt x="9" y="10"/>
                  </a:lnTo>
                  <a:lnTo>
                    <a:pt x="6" y="7"/>
                  </a:lnTo>
                  <a:lnTo>
                    <a:pt x="6" y="3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6" name="Freeform 444"/>
            <p:cNvSpPr>
              <a:spLocks/>
            </p:cNvSpPr>
            <p:nvPr/>
          </p:nvSpPr>
          <p:spPr bwMode="auto">
            <a:xfrm>
              <a:off x="3793" y="3085"/>
              <a:ext cx="61" cy="229"/>
            </a:xfrm>
            <a:custGeom>
              <a:avLst/>
              <a:gdLst>
                <a:gd name="T0" fmla="*/ 0 w 61"/>
                <a:gd name="T1" fmla="*/ 6 h 229"/>
                <a:gd name="T2" fmla="*/ 0 w 61"/>
                <a:gd name="T3" fmla="*/ 6 h 229"/>
                <a:gd name="T4" fmla="*/ 0 w 61"/>
                <a:gd name="T5" fmla="*/ 9 h 229"/>
                <a:gd name="T6" fmla="*/ 0 w 61"/>
                <a:gd name="T7" fmla="*/ 12 h 229"/>
                <a:gd name="T8" fmla="*/ 3 w 61"/>
                <a:gd name="T9" fmla="*/ 18 h 229"/>
                <a:gd name="T10" fmla="*/ 6 w 61"/>
                <a:gd name="T11" fmla="*/ 25 h 229"/>
                <a:gd name="T12" fmla="*/ 6 w 61"/>
                <a:gd name="T13" fmla="*/ 34 h 229"/>
                <a:gd name="T14" fmla="*/ 9 w 61"/>
                <a:gd name="T15" fmla="*/ 43 h 229"/>
                <a:gd name="T16" fmla="*/ 12 w 61"/>
                <a:gd name="T17" fmla="*/ 52 h 229"/>
                <a:gd name="T18" fmla="*/ 15 w 61"/>
                <a:gd name="T19" fmla="*/ 62 h 229"/>
                <a:gd name="T20" fmla="*/ 18 w 61"/>
                <a:gd name="T21" fmla="*/ 71 h 229"/>
                <a:gd name="T22" fmla="*/ 21 w 61"/>
                <a:gd name="T23" fmla="*/ 80 h 229"/>
                <a:gd name="T24" fmla="*/ 24 w 61"/>
                <a:gd name="T25" fmla="*/ 89 h 229"/>
                <a:gd name="T26" fmla="*/ 27 w 61"/>
                <a:gd name="T27" fmla="*/ 96 h 229"/>
                <a:gd name="T28" fmla="*/ 31 w 61"/>
                <a:gd name="T29" fmla="*/ 105 h 229"/>
                <a:gd name="T30" fmla="*/ 34 w 61"/>
                <a:gd name="T31" fmla="*/ 111 h 229"/>
                <a:gd name="T32" fmla="*/ 37 w 61"/>
                <a:gd name="T33" fmla="*/ 114 h 229"/>
                <a:gd name="T34" fmla="*/ 40 w 61"/>
                <a:gd name="T35" fmla="*/ 127 h 229"/>
                <a:gd name="T36" fmla="*/ 46 w 61"/>
                <a:gd name="T37" fmla="*/ 142 h 229"/>
                <a:gd name="T38" fmla="*/ 49 w 61"/>
                <a:gd name="T39" fmla="*/ 161 h 229"/>
                <a:gd name="T40" fmla="*/ 55 w 61"/>
                <a:gd name="T41" fmla="*/ 179 h 229"/>
                <a:gd name="T42" fmla="*/ 58 w 61"/>
                <a:gd name="T43" fmla="*/ 198 h 229"/>
                <a:gd name="T44" fmla="*/ 61 w 61"/>
                <a:gd name="T45" fmla="*/ 213 h 229"/>
                <a:gd name="T46" fmla="*/ 61 w 61"/>
                <a:gd name="T47" fmla="*/ 222 h 229"/>
                <a:gd name="T48" fmla="*/ 61 w 61"/>
                <a:gd name="T49" fmla="*/ 229 h 229"/>
                <a:gd name="T50" fmla="*/ 61 w 61"/>
                <a:gd name="T51" fmla="*/ 225 h 229"/>
                <a:gd name="T52" fmla="*/ 61 w 61"/>
                <a:gd name="T53" fmla="*/ 216 h 229"/>
                <a:gd name="T54" fmla="*/ 61 w 61"/>
                <a:gd name="T55" fmla="*/ 201 h 229"/>
                <a:gd name="T56" fmla="*/ 58 w 61"/>
                <a:gd name="T57" fmla="*/ 182 h 229"/>
                <a:gd name="T58" fmla="*/ 55 w 61"/>
                <a:gd name="T59" fmla="*/ 164 h 229"/>
                <a:gd name="T60" fmla="*/ 52 w 61"/>
                <a:gd name="T61" fmla="*/ 142 h 229"/>
                <a:gd name="T62" fmla="*/ 46 w 61"/>
                <a:gd name="T63" fmla="*/ 127 h 229"/>
                <a:gd name="T64" fmla="*/ 40 w 61"/>
                <a:gd name="T65" fmla="*/ 114 h 229"/>
                <a:gd name="T66" fmla="*/ 37 w 61"/>
                <a:gd name="T67" fmla="*/ 108 h 229"/>
                <a:gd name="T68" fmla="*/ 37 w 61"/>
                <a:gd name="T69" fmla="*/ 102 h 229"/>
                <a:gd name="T70" fmla="*/ 34 w 61"/>
                <a:gd name="T71" fmla="*/ 96 h 229"/>
                <a:gd name="T72" fmla="*/ 31 w 61"/>
                <a:gd name="T73" fmla="*/ 86 h 229"/>
                <a:gd name="T74" fmla="*/ 27 w 61"/>
                <a:gd name="T75" fmla="*/ 77 h 229"/>
                <a:gd name="T76" fmla="*/ 24 w 61"/>
                <a:gd name="T77" fmla="*/ 68 h 229"/>
                <a:gd name="T78" fmla="*/ 21 w 61"/>
                <a:gd name="T79" fmla="*/ 59 h 229"/>
                <a:gd name="T80" fmla="*/ 18 w 61"/>
                <a:gd name="T81" fmla="*/ 49 h 229"/>
                <a:gd name="T82" fmla="*/ 15 w 61"/>
                <a:gd name="T83" fmla="*/ 43 h 229"/>
                <a:gd name="T84" fmla="*/ 12 w 61"/>
                <a:gd name="T85" fmla="*/ 34 h 229"/>
                <a:gd name="T86" fmla="*/ 9 w 61"/>
                <a:gd name="T87" fmla="*/ 25 h 229"/>
                <a:gd name="T88" fmla="*/ 9 w 61"/>
                <a:gd name="T89" fmla="*/ 18 h 229"/>
                <a:gd name="T90" fmla="*/ 6 w 61"/>
                <a:gd name="T91" fmla="*/ 12 h 229"/>
                <a:gd name="T92" fmla="*/ 6 w 61"/>
                <a:gd name="T93" fmla="*/ 9 h 229"/>
                <a:gd name="T94" fmla="*/ 6 w 61"/>
                <a:gd name="T95" fmla="*/ 6 h 229"/>
                <a:gd name="T96" fmla="*/ 3 w 61"/>
                <a:gd name="T97" fmla="*/ 6 h 229"/>
                <a:gd name="T98" fmla="*/ 3 w 61"/>
                <a:gd name="T99" fmla="*/ 3 h 229"/>
                <a:gd name="T100" fmla="*/ 3 w 61"/>
                <a:gd name="T101" fmla="*/ 3 h 229"/>
                <a:gd name="T102" fmla="*/ 0 w 61"/>
                <a:gd name="T103" fmla="*/ 0 h 229"/>
                <a:gd name="T104" fmla="*/ 0 w 61"/>
                <a:gd name="T105" fmla="*/ 6 h 229"/>
                <a:gd name="T106" fmla="*/ 0 w 61"/>
                <a:gd name="T107" fmla="*/ 6 h 2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61"/>
                <a:gd name="T163" fmla="*/ 0 h 229"/>
                <a:gd name="T164" fmla="*/ 61 w 61"/>
                <a:gd name="T165" fmla="*/ 229 h 2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61" h="229">
                  <a:moveTo>
                    <a:pt x="0" y="6"/>
                  </a:moveTo>
                  <a:lnTo>
                    <a:pt x="0" y="6"/>
                  </a:lnTo>
                  <a:lnTo>
                    <a:pt x="0" y="9"/>
                  </a:lnTo>
                  <a:lnTo>
                    <a:pt x="0" y="12"/>
                  </a:lnTo>
                  <a:lnTo>
                    <a:pt x="3" y="18"/>
                  </a:lnTo>
                  <a:lnTo>
                    <a:pt x="6" y="25"/>
                  </a:lnTo>
                  <a:lnTo>
                    <a:pt x="6" y="34"/>
                  </a:lnTo>
                  <a:lnTo>
                    <a:pt x="9" y="43"/>
                  </a:lnTo>
                  <a:lnTo>
                    <a:pt x="12" y="52"/>
                  </a:lnTo>
                  <a:lnTo>
                    <a:pt x="15" y="62"/>
                  </a:lnTo>
                  <a:lnTo>
                    <a:pt x="18" y="71"/>
                  </a:lnTo>
                  <a:lnTo>
                    <a:pt x="21" y="80"/>
                  </a:lnTo>
                  <a:lnTo>
                    <a:pt x="24" y="89"/>
                  </a:lnTo>
                  <a:lnTo>
                    <a:pt x="27" y="96"/>
                  </a:lnTo>
                  <a:lnTo>
                    <a:pt x="31" y="105"/>
                  </a:lnTo>
                  <a:lnTo>
                    <a:pt x="34" y="111"/>
                  </a:lnTo>
                  <a:lnTo>
                    <a:pt x="37" y="114"/>
                  </a:lnTo>
                  <a:lnTo>
                    <a:pt x="40" y="127"/>
                  </a:lnTo>
                  <a:lnTo>
                    <a:pt x="46" y="142"/>
                  </a:lnTo>
                  <a:lnTo>
                    <a:pt x="49" y="161"/>
                  </a:lnTo>
                  <a:lnTo>
                    <a:pt x="55" y="179"/>
                  </a:lnTo>
                  <a:lnTo>
                    <a:pt x="58" y="198"/>
                  </a:lnTo>
                  <a:lnTo>
                    <a:pt x="61" y="213"/>
                  </a:lnTo>
                  <a:lnTo>
                    <a:pt x="61" y="222"/>
                  </a:lnTo>
                  <a:lnTo>
                    <a:pt x="61" y="229"/>
                  </a:lnTo>
                  <a:lnTo>
                    <a:pt x="61" y="225"/>
                  </a:lnTo>
                  <a:lnTo>
                    <a:pt x="61" y="216"/>
                  </a:lnTo>
                  <a:lnTo>
                    <a:pt x="61" y="201"/>
                  </a:lnTo>
                  <a:lnTo>
                    <a:pt x="58" y="182"/>
                  </a:lnTo>
                  <a:lnTo>
                    <a:pt x="55" y="164"/>
                  </a:lnTo>
                  <a:lnTo>
                    <a:pt x="52" y="142"/>
                  </a:lnTo>
                  <a:lnTo>
                    <a:pt x="46" y="127"/>
                  </a:lnTo>
                  <a:lnTo>
                    <a:pt x="40" y="114"/>
                  </a:lnTo>
                  <a:lnTo>
                    <a:pt x="37" y="108"/>
                  </a:lnTo>
                  <a:lnTo>
                    <a:pt x="37" y="102"/>
                  </a:lnTo>
                  <a:lnTo>
                    <a:pt x="34" y="96"/>
                  </a:lnTo>
                  <a:lnTo>
                    <a:pt x="31" y="86"/>
                  </a:lnTo>
                  <a:lnTo>
                    <a:pt x="27" y="77"/>
                  </a:lnTo>
                  <a:lnTo>
                    <a:pt x="24" y="68"/>
                  </a:lnTo>
                  <a:lnTo>
                    <a:pt x="21" y="59"/>
                  </a:lnTo>
                  <a:lnTo>
                    <a:pt x="18" y="49"/>
                  </a:lnTo>
                  <a:lnTo>
                    <a:pt x="15" y="43"/>
                  </a:lnTo>
                  <a:lnTo>
                    <a:pt x="12" y="34"/>
                  </a:lnTo>
                  <a:lnTo>
                    <a:pt x="9" y="25"/>
                  </a:lnTo>
                  <a:lnTo>
                    <a:pt x="9" y="18"/>
                  </a:lnTo>
                  <a:lnTo>
                    <a:pt x="6" y="12"/>
                  </a:lnTo>
                  <a:lnTo>
                    <a:pt x="6" y="9"/>
                  </a:lnTo>
                  <a:lnTo>
                    <a:pt x="6" y="6"/>
                  </a:lnTo>
                  <a:lnTo>
                    <a:pt x="3" y="6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7" name="Freeform 445"/>
            <p:cNvSpPr>
              <a:spLocks/>
            </p:cNvSpPr>
            <p:nvPr/>
          </p:nvSpPr>
          <p:spPr bwMode="auto">
            <a:xfrm>
              <a:off x="3654" y="3159"/>
              <a:ext cx="64" cy="229"/>
            </a:xfrm>
            <a:custGeom>
              <a:avLst/>
              <a:gdLst>
                <a:gd name="T0" fmla="*/ 0 w 64"/>
                <a:gd name="T1" fmla="*/ 3 h 229"/>
                <a:gd name="T2" fmla="*/ 3 w 64"/>
                <a:gd name="T3" fmla="*/ 3 h 229"/>
                <a:gd name="T4" fmla="*/ 3 w 64"/>
                <a:gd name="T5" fmla="*/ 6 h 229"/>
                <a:gd name="T6" fmla="*/ 3 w 64"/>
                <a:gd name="T7" fmla="*/ 12 h 229"/>
                <a:gd name="T8" fmla="*/ 6 w 64"/>
                <a:gd name="T9" fmla="*/ 19 h 229"/>
                <a:gd name="T10" fmla="*/ 6 w 64"/>
                <a:gd name="T11" fmla="*/ 25 h 229"/>
                <a:gd name="T12" fmla="*/ 9 w 64"/>
                <a:gd name="T13" fmla="*/ 31 h 229"/>
                <a:gd name="T14" fmla="*/ 12 w 64"/>
                <a:gd name="T15" fmla="*/ 40 h 229"/>
                <a:gd name="T16" fmla="*/ 15 w 64"/>
                <a:gd name="T17" fmla="*/ 49 h 229"/>
                <a:gd name="T18" fmla="*/ 18 w 64"/>
                <a:gd name="T19" fmla="*/ 59 h 229"/>
                <a:gd name="T20" fmla="*/ 21 w 64"/>
                <a:gd name="T21" fmla="*/ 68 h 229"/>
                <a:gd name="T22" fmla="*/ 24 w 64"/>
                <a:gd name="T23" fmla="*/ 77 h 229"/>
                <a:gd name="T24" fmla="*/ 27 w 64"/>
                <a:gd name="T25" fmla="*/ 87 h 229"/>
                <a:gd name="T26" fmla="*/ 30 w 64"/>
                <a:gd name="T27" fmla="*/ 96 h 229"/>
                <a:gd name="T28" fmla="*/ 34 w 64"/>
                <a:gd name="T29" fmla="*/ 102 h 229"/>
                <a:gd name="T30" fmla="*/ 37 w 64"/>
                <a:gd name="T31" fmla="*/ 108 h 229"/>
                <a:gd name="T32" fmla="*/ 40 w 64"/>
                <a:gd name="T33" fmla="*/ 114 h 229"/>
                <a:gd name="T34" fmla="*/ 43 w 64"/>
                <a:gd name="T35" fmla="*/ 127 h 229"/>
                <a:gd name="T36" fmla="*/ 49 w 64"/>
                <a:gd name="T37" fmla="*/ 142 h 229"/>
                <a:gd name="T38" fmla="*/ 52 w 64"/>
                <a:gd name="T39" fmla="*/ 158 h 229"/>
                <a:gd name="T40" fmla="*/ 58 w 64"/>
                <a:gd name="T41" fmla="*/ 176 h 229"/>
                <a:gd name="T42" fmla="*/ 61 w 64"/>
                <a:gd name="T43" fmla="*/ 195 h 229"/>
                <a:gd name="T44" fmla="*/ 61 w 64"/>
                <a:gd name="T45" fmla="*/ 210 h 229"/>
                <a:gd name="T46" fmla="*/ 64 w 64"/>
                <a:gd name="T47" fmla="*/ 222 h 229"/>
                <a:gd name="T48" fmla="*/ 64 w 64"/>
                <a:gd name="T49" fmla="*/ 229 h 229"/>
                <a:gd name="T50" fmla="*/ 64 w 64"/>
                <a:gd name="T51" fmla="*/ 226 h 229"/>
                <a:gd name="T52" fmla="*/ 64 w 64"/>
                <a:gd name="T53" fmla="*/ 213 h 229"/>
                <a:gd name="T54" fmla="*/ 61 w 64"/>
                <a:gd name="T55" fmla="*/ 198 h 229"/>
                <a:gd name="T56" fmla="*/ 61 w 64"/>
                <a:gd name="T57" fmla="*/ 179 h 229"/>
                <a:gd name="T58" fmla="*/ 58 w 64"/>
                <a:gd name="T59" fmla="*/ 158 h 229"/>
                <a:gd name="T60" fmla="*/ 52 w 64"/>
                <a:gd name="T61" fmla="*/ 139 h 229"/>
                <a:gd name="T62" fmla="*/ 49 w 64"/>
                <a:gd name="T63" fmla="*/ 124 h 229"/>
                <a:gd name="T64" fmla="*/ 43 w 64"/>
                <a:gd name="T65" fmla="*/ 111 h 229"/>
                <a:gd name="T66" fmla="*/ 40 w 64"/>
                <a:gd name="T67" fmla="*/ 108 h 229"/>
                <a:gd name="T68" fmla="*/ 37 w 64"/>
                <a:gd name="T69" fmla="*/ 102 h 229"/>
                <a:gd name="T70" fmla="*/ 34 w 64"/>
                <a:gd name="T71" fmla="*/ 93 h 229"/>
                <a:gd name="T72" fmla="*/ 30 w 64"/>
                <a:gd name="T73" fmla="*/ 87 h 229"/>
                <a:gd name="T74" fmla="*/ 27 w 64"/>
                <a:gd name="T75" fmla="*/ 77 h 229"/>
                <a:gd name="T76" fmla="*/ 24 w 64"/>
                <a:gd name="T77" fmla="*/ 68 h 229"/>
                <a:gd name="T78" fmla="*/ 21 w 64"/>
                <a:gd name="T79" fmla="*/ 59 h 229"/>
                <a:gd name="T80" fmla="*/ 21 w 64"/>
                <a:gd name="T81" fmla="*/ 49 h 229"/>
                <a:gd name="T82" fmla="*/ 18 w 64"/>
                <a:gd name="T83" fmla="*/ 40 h 229"/>
                <a:gd name="T84" fmla="*/ 15 w 64"/>
                <a:gd name="T85" fmla="*/ 31 h 229"/>
                <a:gd name="T86" fmla="*/ 12 w 64"/>
                <a:gd name="T87" fmla="*/ 25 h 229"/>
                <a:gd name="T88" fmla="*/ 12 w 64"/>
                <a:gd name="T89" fmla="*/ 19 h 229"/>
                <a:gd name="T90" fmla="*/ 9 w 64"/>
                <a:gd name="T91" fmla="*/ 12 h 229"/>
                <a:gd name="T92" fmla="*/ 9 w 64"/>
                <a:gd name="T93" fmla="*/ 9 h 229"/>
                <a:gd name="T94" fmla="*/ 6 w 64"/>
                <a:gd name="T95" fmla="*/ 6 h 229"/>
                <a:gd name="T96" fmla="*/ 6 w 64"/>
                <a:gd name="T97" fmla="*/ 3 h 229"/>
                <a:gd name="T98" fmla="*/ 6 w 64"/>
                <a:gd name="T99" fmla="*/ 3 h 229"/>
                <a:gd name="T100" fmla="*/ 6 w 64"/>
                <a:gd name="T101" fmla="*/ 0 h 229"/>
                <a:gd name="T102" fmla="*/ 3 w 64"/>
                <a:gd name="T103" fmla="*/ 0 h 229"/>
                <a:gd name="T104" fmla="*/ 0 w 64"/>
                <a:gd name="T105" fmla="*/ 3 h 229"/>
                <a:gd name="T106" fmla="*/ 0 w 64"/>
                <a:gd name="T107" fmla="*/ 3 h 2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64"/>
                <a:gd name="T163" fmla="*/ 0 h 229"/>
                <a:gd name="T164" fmla="*/ 64 w 64"/>
                <a:gd name="T165" fmla="*/ 229 h 2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64" h="229">
                  <a:moveTo>
                    <a:pt x="0" y="3"/>
                  </a:moveTo>
                  <a:lnTo>
                    <a:pt x="3" y="3"/>
                  </a:lnTo>
                  <a:lnTo>
                    <a:pt x="3" y="6"/>
                  </a:lnTo>
                  <a:lnTo>
                    <a:pt x="3" y="12"/>
                  </a:lnTo>
                  <a:lnTo>
                    <a:pt x="6" y="19"/>
                  </a:lnTo>
                  <a:lnTo>
                    <a:pt x="6" y="25"/>
                  </a:lnTo>
                  <a:lnTo>
                    <a:pt x="9" y="31"/>
                  </a:lnTo>
                  <a:lnTo>
                    <a:pt x="12" y="40"/>
                  </a:lnTo>
                  <a:lnTo>
                    <a:pt x="15" y="49"/>
                  </a:lnTo>
                  <a:lnTo>
                    <a:pt x="18" y="59"/>
                  </a:lnTo>
                  <a:lnTo>
                    <a:pt x="21" y="68"/>
                  </a:lnTo>
                  <a:lnTo>
                    <a:pt x="24" y="77"/>
                  </a:lnTo>
                  <a:lnTo>
                    <a:pt x="27" y="87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7" y="108"/>
                  </a:lnTo>
                  <a:lnTo>
                    <a:pt x="40" y="114"/>
                  </a:lnTo>
                  <a:lnTo>
                    <a:pt x="43" y="127"/>
                  </a:lnTo>
                  <a:lnTo>
                    <a:pt x="49" y="142"/>
                  </a:lnTo>
                  <a:lnTo>
                    <a:pt x="52" y="158"/>
                  </a:lnTo>
                  <a:lnTo>
                    <a:pt x="58" y="176"/>
                  </a:lnTo>
                  <a:lnTo>
                    <a:pt x="61" y="195"/>
                  </a:lnTo>
                  <a:lnTo>
                    <a:pt x="61" y="210"/>
                  </a:lnTo>
                  <a:lnTo>
                    <a:pt x="64" y="222"/>
                  </a:lnTo>
                  <a:lnTo>
                    <a:pt x="64" y="229"/>
                  </a:lnTo>
                  <a:lnTo>
                    <a:pt x="64" y="226"/>
                  </a:lnTo>
                  <a:lnTo>
                    <a:pt x="64" y="213"/>
                  </a:lnTo>
                  <a:lnTo>
                    <a:pt x="61" y="198"/>
                  </a:lnTo>
                  <a:lnTo>
                    <a:pt x="61" y="179"/>
                  </a:lnTo>
                  <a:lnTo>
                    <a:pt x="58" y="158"/>
                  </a:lnTo>
                  <a:lnTo>
                    <a:pt x="52" y="139"/>
                  </a:lnTo>
                  <a:lnTo>
                    <a:pt x="49" y="124"/>
                  </a:lnTo>
                  <a:lnTo>
                    <a:pt x="43" y="111"/>
                  </a:lnTo>
                  <a:lnTo>
                    <a:pt x="40" y="108"/>
                  </a:lnTo>
                  <a:lnTo>
                    <a:pt x="37" y="102"/>
                  </a:lnTo>
                  <a:lnTo>
                    <a:pt x="34" y="93"/>
                  </a:lnTo>
                  <a:lnTo>
                    <a:pt x="30" y="87"/>
                  </a:lnTo>
                  <a:lnTo>
                    <a:pt x="27" y="77"/>
                  </a:lnTo>
                  <a:lnTo>
                    <a:pt x="24" y="68"/>
                  </a:lnTo>
                  <a:lnTo>
                    <a:pt x="21" y="59"/>
                  </a:lnTo>
                  <a:lnTo>
                    <a:pt x="21" y="49"/>
                  </a:lnTo>
                  <a:lnTo>
                    <a:pt x="18" y="40"/>
                  </a:lnTo>
                  <a:lnTo>
                    <a:pt x="15" y="31"/>
                  </a:lnTo>
                  <a:lnTo>
                    <a:pt x="12" y="25"/>
                  </a:lnTo>
                  <a:lnTo>
                    <a:pt x="12" y="19"/>
                  </a:lnTo>
                  <a:lnTo>
                    <a:pt x="9" y="12"/>
                  </a:lnTo>
                  <a:lnTo>
                    <a:pt x="9" y="9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8" name="Freeform 446"/>
            <p:cNvSpPr>
              <a:spLocks/>
            </p:cNvSpPr>
            <p:nvPr/>
          </p:nvSpPr>
          <p:spPr bwMode="auto">
            <a:xfrm>
              <a:off x="3539" y="3162"/>
              <a:ext cx="68" cy="136"/>
            </a:xfrm>
            <a:custGeom>
              <a:avLst/>
              <a:gdLst>
                <a:gd name="T0" fmla="*/ 53 w 68"/>
                <a:gd name="T1" fmla="*/ 0 h 136"/>
                <a:gd name="T2" fmla="*/ 53 w 68"/>
                <a:gd name="T3" fmla="*/ 9 h 136"/>
                <a:gd name="T4" fmla="*/ 53 w 68"/>
                <a:gd name="T5" fmla="*/ 22 h 136"/>
                <a:gd name="T6" fmla="*/ 53 w 68"/>
                <a:gd name="T7" fmla="*/ 40 h 136"/>
                <a:gd name="T8" fmla="*/ 47 w 68"/>
                <a:gd name="T9" fmla="*/ 62 h 136"/>
                <a:gd name="T10" fmla="*/ 40 w 68"/>
                <a:gd name="T11" fmla="*/ 84 h 136"/>
                <a:gd name="T12" fmla="*/ 28 w 68"/>
                <a:gd name="T13" fmla="*/ 108 h 136"/>
                <a:gd name="T14" fmla="*/ 13 w 68"/>
                <a:gd name="T15" fmla="*/ 127 h 136"/>
                <a:gd name="T16" fmla="*/ 0 w 68"/>
                <a:gd name="T17" fmla="*/ 136 h 136"/>
                <a:gd name="T18" fmla="*/ 3 w 68"/>
                <a:gd name="T19" fmla="*/ 136 h 136"/>
                <a:gd name="T20" fmla="*/ 13 w 68"/>
                <a:gd name="T21" fmla="*/ 136 h 136"/>
                <a:gd name="T22" fmla="*/ 19 w 68"/>
                <a:gd name="T23" fmla="*/ 133 h 136"/>
                <a:gd name="T24" fmla="*/ 31 w 68"/>
                <a:gd name="T25" fmla="*/ 133 h 136"/>
                <a:gd name="T26" fmla="*/ 40 w 68"/>
                <a:gd name="T27" fmla="*/ 133 h 136"/>
                <a:gd name="T28" fmla="*/ 53 w 68"/>
                <a:gd name="T29" fmla="*/ 130 h 136"/>
                <a:gd name="T30" fmla="*/ 62 w 68"/>
                <a:gd name="T31" fmla="*/ 127 h 136"/>
                <a:gd name="T32" fmla="*/ 68 w 68"/>
                <a:gd name="T33" fmla="*/ 124 h 136"/>
                <a:gd name="T34" fmla="*/ 65 w 68"/>
                <a:gd name="T35" fmla="*/ 124 h 136"/>
                <a:gd name="T36" fmla="*/ 59 w 68"/>
                <a:gd name="T37" fmla="*/ 124 h 136"/>
                <a:gd name="T38" fmla="*/ 53 w 68"/>
                <a:gd name="T39" fmla="*/ 124 h 136"/>
                <a:gd name="T40" fmla="*/ 47 w 68"/>
                <a:gd name="T41" fmla="*/ 124 h 136"/>
                <a:gd name="T42" fmla="*/ 40 w 68"/>
                <a:gd name="T43" fmla="*/ 124 h 136"/>
                <a:gd name="T44" fmla="*/ 34 w 68"/>
                <a:gd name="T45" fmla="*/ 124 h 136"/>
                <a:gd name="T46" fmla="*/ 28 w 68"/>
                <a:gd name="T47" fmla="*/ 124 h 136"/>
                <a:gd name="T48" fmla="*/ 25 w 68"/>
                <a:gd name="T49" fmla="*/ 124 h 136"/>
                <a:gd name="T50" fmla="*/ 28 w 68"/>
                <a:gd name="T51" fmla="*/ 124 h 136"/>
                <a:gd name="T52" fmla="*/ 31 w 68"/>
                <a:gd name="T53" fmla="*/ 118 h 136"/>
                <a:gd name="T54" fmla="*/ 37 w 68"/>
                <a:gd name="T55" fmla="*/ 108 h 136"/>
                <a:gd name="T56" fmla="*/ 44 w 68"/>
                <a:gd name="T57" fmla="*/ 93 h 136"/>
                <a:gd name="T58" fmla="*/ 50 w 68"/>
                <a:gd name="T59" fmla="*/ 74 h 136"/>
                <a:gd name="T60" fmla="*/ 56 w 68"/>
                <a:gd name="T61" fmla="*/ 50 h 136"/>
                <a:gd name="T62" fmla="*/ 56 w 68"/>
                <a:gd name="T63" fmla="*/ 19 h 136"/>
                <a:gd name="T64" fmla="*/ 53 w 68"/>
                <a:gd name="T65" fmla="*/ 0 h 1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8"/>
                <a:gd name="T100" fmla="*/ 0 h 136"/>
                <a:gd name="T101" fmla="*/ 68 w 68"/>
                <a:gd name="T102" fmla="*/ 136 h 1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8" h="136">
                  <a:moveTo>
                    <a:pt x="53" y="0"/>
                  </a:moveTo>
                  <a:lnTo>
                    <a:pt x="53" y="0"/>
                  </a:lnTo>
                  <a:lnTo>
                    <a:pt x="53" y="3"/>
                  </a:lnTo>
                  <a:lnTo>
                    <a:pt x="53" y="9"/>
                  </a:lnTo>
                  <a:lnTo>
                    <a:pt x="53" y="16"/>
                  </a:lnTo>
                  <a:lnTo>
                    <a:pt x="53" y="22"/>
                  </a:lnTo>
                  <a:lnTo>
                    <a:pt x="53" y="31"/>
                  </a:lnTo>
                  <a:lnTo>
                    <a:pt x="53" y="40"/>
                  </a:lnTo>
                  <a:lnTo>
                    <a:pt x="50" y="53"/>
                  </a:lnTo>
                  <a:lnTo>
                    <a:pt x="47" y="62"/>
                  </a:lnTo>
                  <a:lnTo>
                    <a:pt x="44" y="74"/>
                  </a:lnTo>
                  <a:lnTo>
                    <a:pt x="40" y="84"/>
                  </a:lnTo>
                  <a:lnTo>
                    <a:pt x="34" y="96"/>
                  </a:lnTo>
                  <a:lnTo>
                    <a:pt x="28" y="108"/>
                  </a:lnTo>
                  <a:lnTo>
                    <a:pt x="22" y="118"/>
                  </a:lnTo>
                  <a:lnTo>
                    <a:pt x="13" y="127"/>
                  </a:lnTo>
                  <a:lnTo>
                    <a:pt x="0" y="136"/>
                  </a:lnTo>
                  <a:lnTo>
                    <a:pt x="3" y="136"/>
                  </a:lnTo>
                  <a:lnTo>
                    <a:pt x="6" y="136"/>
                  </a:lnTo>
                  <a:lnTo>
                    <a:pt x="13" y="136"/>
                  </a:lnTo>
                  <a:lnTo>
                    <a:pt x="16" y="136"/>
                  </a:lnTo>
                  <a:lnTo>
                    <a:pt x="19" y="133"/>
                  </a:lnTo>
                  <a:lnTo>
                    <a:pt x="25" y="133"/>
                  </a:lnTo>
                  <a:lnTo>
                    <a:pt x="31" y="133"/>
                  </a:lnTo>
                  <a:lnTo>
                    <a:pt x="34" y="133"/>
                  </a:lnTo>
                  <a:lnTo>
                    <a:pt x="40" y="133"/>
                  </a:lnTo>
                  <a:lnTo>
                    <a:pt x="47" y="130"/>
                  </a:lnTo>
                  <a:lnTo>
                    <a:pt x="53" y="130"/>
                  </a:lnTo>
                  <a:lnTo>
                    <a:pt x="56" y="127"/>
                  </a:lnTo>
                  <a:lnTo>
                    <a:pt x="62" y="127"/>
                  </a:lnTo>
                  <a:lnTo>
                    <a:pt x="68" y="124"/>
                  </a:lnTo>
                  <a:lnTo>
                    <a:pt x="65" y="124"/>
                  </a:lnTo>
                  <a:lnTo>
                    <a:pt x="62" y="124"/>
                  </a:lnTo>
                  <a:lnTo>
                    <a:pt x="59" y="124"/>
                  </a:lnTo>
                  <a:lnTo>
                    <a:pt x="56" y="124"/>
                  </a:lnTo>
                  <a:lnTo>
                    <a:pt x="53" y="124"/>
                  </a:lnTo>
                  <a:lnTo>
                    <a:pt x="50" y="124"/>
                  </a:lnTo>
                  <a:lnTo>
                    <a:pt x="47" y="124"/>
                  </a:lnTo>
                  <a:lnTo>
                    <a:pt x="44" y="124"/>
                  </a:lnTo>
                  <a:lnTo>
                    <a:pt x="40" y="124"/>
                  </a:lnTo>
                  <a:lnTo>
                    <a:pt x="37" y="124"/>
                  </a:lnTo>
                  <a:lnTo>
                    <a:pt x="34" y="124"/>
                  </a:lnTo>
                  <a:lnTo>
                    <a:pt x="31" y="124"/>
                  </a:lnTo>
                  <a:lnTo>
                    <a:pt x="28" y="124"/>
                  </a:lnTo>
                  <a:lnTo>
                    <a:pt x="25" y="124"/>
                  </a:lnTo>
                  <a:lnTo>
                    <a:pt x="28" y="124"/>
                  </a:lnTo>
                  <a:lnTo>
                    <a:pt x="28" y="121"/>
                  </a:lnTo>
                  <a:lnTo>
                    <a:pt x="31" y="118"/>
                  </a:lnTo>
                  <a:lnTo>
                    <a:pt x="34" y="111"/>
                  </a:lnTo>
                  <a:lnTo>
                    <a:pt x="37" y="108"/>
                  </a:lnTo>
                  <a:lnTo>
                    <a:pt x="40" y="102"/>
                  </a:lnTo>
                  <a:lnTo>
                    <a:pt x="44" y="93"/>
                  </a:lnTo>
                  <a:lnTo>
                    <a:pt x="47" y="84"/>
                  </a:lnTo>
                  <a:lnTo>
                    <a:pt x="50" y="74"/>
                  </a:lnTo>
                  <a:lnTo>
                    <a:pt x="53" y="62"/>
                  </a:lnTo>
                  <a:lnTo>
                    <a:pt x="56" y="50"/>
                  </a:lnTo>
                  <a:lnTo>
                    <a:pt x="56" y="34"/>
                  </a:lnTo>
                  <a:lnTo>
                    <a:pt x="56" y="19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9" name="Freeform 447"/>
            <p:cNvSpPr>
              <a:spLocks/>
            </p:cNvSpPr>
            <p:nvPr/>
          </p:nvSpPr>
          <p:spPr bwMode="auto">
            <a:xfrm>
              <a:off x="3567" y="3208"/>
              <a:ext cx="53" cy="84"/>
            </a:xfrm>
            <a:custGeom>
              <a:avLst/>
              <a:gdLst>
                <a:gd name="T0" fmla="*/ 53 w 53"/>
                <a:gd name="T1" fmla="*/ 75 h 84"/>
                <a:gd name="T2" fmla="*/ 53 w 53"/>
                <a:gd name="T3" fmla="*/ 75 h 84"/>
                <a:gd name="T4" fmla="*/ 50 w 53"/>
                <a:gd name="T5" fmla="*/ 75 h 84"/>
                <a:gd name="T6" fmla="*/ 50 w 53"/>
                <a:gd name="T7" fmla="*/ 75 h 84"/>
                <a:gd name="T8" fmla="*/ 46 w 53"/>
                <a:gd name="T9" fmla="*/ 78 h 84"/>
                <a:gd name="T10" fmla="*/ 43 w 53"/>
                <a:gd name="T11" fmla="*/ 78 h 84"/>
                <a:gd name="T12" fmla="*/ 40 w 53"/>
                <a:gd name="T13" fmla="*/ 78 h 84"/>
                <a:gd name="T14" fmla="*/ 37 w 53"/>
                <a:gd name="T15" fmla="*/ 81 h 84"/>
                <a:gd name="T16" fmla="*/ 34 w 53"/>
                <a:gd name="T17" fmla="*/ 81 h 84"/>
                <a:gd name="T18" fmla="*/ 31 w 53"/>
                <a:gd name="T19" fmla="*/ 81 h 84"/>
                <a:gd name="T20" fmla="*/ 25 w 53"/>
                <a:gd name="T21" fmla="*/ 84 h 84"/>
                <a:gd name="T22" fmla="*/ 22 w 53"/>
                <a:gd name="T23" fmla="*/ 84 h 84"/>
                <a:gd name="T24" fmla="*/ 19 w 53"/>
                <a:gd name="T25" fmla="*/ 84 h 84"/>
                <a:gd name="T26" fmla="*/ 12 w 53"/>
                <a:gd name="T27" fmla="*/ 84 h 84"/>
                <a:gd name="T28" fmla="*/ 9 w 53"/>
                <a:gd name="T29" fmla="*/ 84 h 84"/>
                <a:gd name="T30" fmla="*/ 6 w 53"/>
                <a:gd name="T31" fmla="*/ 84 h 84"/>
                <a:gd name="T32" fmla="*/ 0 w 53"/>
                <a:gd name="T33" fmla="*/ 84 h 84"/>
                <a:gd name="T34" fmla="*/ 0 w 53"/>
                <a:gd name="T35" fmla="*/ 81 h 84"/>
                <a:gd name="T36" fmla="*/ 0 w 53"/>
                <a:gd name="T37" fmla="*/ 81 h 84"/>
                <a:gd name="T38" fmla="*/ 0 w 53"/>
                <a:gd name="T39" fmla="*/ 81 h 84"/>
                <a:gd name="T40" fmla="*/ 3 w 53"/>
                <a:gd name="T41" fmla="*/ 81 h 84"/>
                <a:gd name="T42" fmla="*/ 3 w 53"/>
                <a:gd name="T43" fmla="*/ 78 h 84"/>
                <a:gd name="T44" fmla="*/ 9 w 53"/>
                <a:gd name="T45" fmla="*/ 78 h 84"/>
                <a:gd name="T46" fmla="*/ 12 w 53"/>
                <a:gd name="T47" fmla="*/ 75 h 84"/>
                <a:gd name="T48" fmla="*/ 16 w 53"/>
                <a:gd name="T49" fmla="*/ 75 h 84"/>
                <a:gd name="T50" fmla="*/ 19 w 53"/>
                <a:gd name="T51" fmla="*/ 72 h 84"/>
                <a:gd name="T52" fmla="*/ 25 w 53"/>
                <a:gd name="T53" fmla="*/ 68 h 84"/>
                <a:gd name="T54" fmla="*/ 28 w 53"/>
                <a:gd name="T55" fmla="*/ 65 h 84"/>
                <a:gd name="T56" fmla="*/ 31 w 53"/>
                <a:gd name="T57" fmla="*/ 62 h 84"/>
                <a:gd name="T58" fmla="*/ 34 w 53"/>
                <a:gd name="T59" fmla="*/ 59 h 84"/>
                <a:gd name="T60" fmla="*/ 34 w 53"/>
                <a:gd name="T61" fmla="*/ 53 h 84"/>
                <a:gd name="T62" fmla="*/ 37 w 53"/>
                <a:gd name="T63" fmla="*/ 50 h 84"/>
                <a:gd name="T64" fmla="*/ 34 w 53"/>
                <a:gd name="T65" fmla="*/ 44 h 84"/>
                <a:gd name="T66" fmla="*/ 34 w 53"/>
                <a:gd name="T67" fmla="*/ 34 h 84"/>
                <a:gd name="T68" fmla="*/ 34 w 53"/>
                <a:gd name="T69" fmla="*/ 25 h 84"/>
                <a:gd name="T70" fmla="*/ 34 w 53"/>
                <a:gd name="T71" fmla="*/ 19 h 84"/>
                <a:gd name="T72" fmla="*/ 37 w 53"/>
                <a:gd name="T73" fmla="*/ 13 h 84"/>
                <a:gd name="T74" fmla="*/ 37 w 53"/>
                <a:gd name="T75" fmla="*/ 7 h 84"/>
                <a:gd name="T76" fmla="*/ 37 w 53"/>
                <a:gd name="T77" fmla="*/ 4 h 84"/>
                <a:gd name="T78" fmla="*/ 40 w 53"/>
                <a:gd name="T79" fmla="*/ 0 h 84"/>
                <a:gd name="T80" fmla="*/ 40 w 53"/>
                <a:gd name="T81" fmla="*/ 0 h 84"/>
                <a:gd name="T82" fmla="*/ 40 w 53"/>
                <a:gd name="T83" fmla="*/ 4 h 84"/>
                <a:gd name="T84" fmla="*/ 43 w 53"/>
                <a:gd name="T85" fmla="*/ 7 h 84"/>
                <a:gd name="T86" fmla="*/ 43 w 53"/>
                <a:gd name="T87" fmla="*/ 16 h 84"/>
                <a:gd name="T88" fmla="*/ 46 w 53"/>
                <a:gd name="T89" fmla="*/ 25 h 84"/>
                <a:gd name="T90" fmla="*/ 50 w 53"/>
                <a:gd name="T91" fmla="*/ 34 h 84"/>
                <a:gd name="T92" fmla="*/ 50 w 53"/>
                <a:gd name="T93" fmla="*/ 47 h 84"/>
                <a:gd name="T94" fmla="*/ 53 w 53"/>
                <a:gd name="T95" fmla="*/ 62 h 84"/>
                <a:gd name="T96" fmla="*/ 53 w 53"/>
                <a:gd name="T97" fmla="*/ 75 h 84"/>
                <a:gd name="T98" fmla="*/ 53 w 53"/>
                <a:gd name="T99" fmla="*/ 75 h 8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3"/>
                <a:gd name="T151" fmla="*/ 0 h 84"/>
                <a:gd name="T152" fmla="*/ 53 w 53"/>
                <a:gd name="T153" fmla="*/ 84 h 8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3" h="84">
                  <a:moveTo>
                    <a:pt x="53" y="75"/>
                  </a:moveTo>
                  <a:lnTo>
                    <a:pt x="53" y="75"/>
                  </a:lnTo>
                  <a:lnTo>
                    <a:pt x="50" y="75"/>
                  </a:lnTo>
                  <a:lnTo>
                    <a:pt x="46" y="78"/>
                  </a:lnTo>
                  <a:lnTo>
                    <a:pt x="43" y="78"/>
                  </a:lnTo>
                  <a:lnTo>
                    <a:pt x="40" y="78"/>
                  </a:lnTo>
                  <a:lnTo>
                    <a:pt x="37" y="81"/>
                  </a:lnTo>
                  <a:lnTo>
                    <a:pt x="34" y="81"/>
                  </a:lnTo>
                  <a:lnTo>
                    <a:pt x="31" y="81"/>
                  </a:lnTo>
                  <a:lnTo>
                    <a:pt x="25" y="84"/>
                  </a:lnTo>
                  <a:lnTo>
                    <a:pt x="22" y="84"/>
                  </a:lnTo>
                  <a:lnTo>
                    <a:pt x="19" y="84"/>
                  </a:lnTo>
                  <a:lnTo>
                    <a:pt x="12" y="84"/>
                  </a:lnTo>
                  <a:lnTo>
                    <a:pt x="9" y="84"/>
                  </a:lnTo>
                  <a:lnTo>
                    <a:pt x="6" y="84"/>
                  </a:lnTo>
                  <a:lnTo>
                    <a:pt x="0" y="84"/>
                  </a:lnTo>
                  <a:lnTo>
                    <a:pt x="0" y="81"/>
                  </a:lnTo>
                  <a:lnTo>
                    <a:pt x="3" y="81"/>
                  </a:lnTo>
                  <a:lnTo>
                    <a:pt x="3" y="78"/>
                  </a:lnTo>
                  <a:lnTo>
                    <a:pt x="9" y="78"/>
                  </a:lnTo>
                  <a:lnTo>
                    <a:pt x="12" y="75"/>
                  </a:lnTo>
                  <a:lnTo>
                    <a:pt x="16" y="75"/>
                  </a:lnTo>
                  <a:lnTo>
                    <a:pt x="19" y="72"/>
                  </a:lnTo>
                  <a:lnTo>
                    <a:pt x="25" y="68"/>
                  </a:lnTo>
                  <a:lnTo>
                    <a:pt x="28" y="65"/>
                  </a:lnTo>
                  <a:lnTo>
                    <a:pt x="31" y="62"/>
                  </a:lnTo>
                  <a:lnTo>
                    <a:pt x="34" y="59"/>
                  </a:lnTo>
                  <a:lnTo>
                    <a:pt x="34" y="53"/>
                  </a:lnTo>
                  <a:lnTo>
                    <a:pt x="37" y="50"/>
                  </a:lnTo>
                  <a:lnTo>
                    <a:pt x="34" y="44"/>
                  </a:lnTo>
                  <a:lnTo>
                    <a:pt x="34" y="34"/>
                  </a:lnTo>
                  <a:lnTo>
                    <a:pt x="34" y="25"/>
                  </a:lnTo>
                  <a:lnTo>
                    <a:pt x="34" y="19"/>
                  </a:lnTo>
                  <a:lnTo>
                    <a:pt x="37" y="13"/>
                  </a:lnTo>
                  <a:lnTo>
                    <a:pt x="37" y="7"/>
                  </a:lnTo>
                  <a:lnTo>
                    <a:pt x="37" y="4"/>
                  </a:lnTo>
                  <a:lnTo>
                    <a:pt x="40" y="0"/>
                  </a:lnTo>
                  <a:lnTo>
                    <a:pt x="40" y="4"/>
                  </a:lnTo>
                  <a:lnTo>
                    <a:pt x="43" y="7"/>
                  </a:lnTo>
                  <a:lnTo>
                    <a:pt x="43" y="16"/>
                  </a:lnTo>
                  <a:lnTo>
                    <a:pt x="46" y="25"/>
                  </a:lnTo>
                  <a:lnTo>
                    <a:pt x="50" y="34"/>
                  </a:lnTo>
                  <a:lnTo>
                    <a:pt x="50" y="47"/>
                  </a:lnTo>
                  <a:lnTo>
                    <a:pt x="53" y="62"/>
                  </a:lnTo>
                  <a:lnTo>
                    <a:pt x="53" y="7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0" name="Freeform 448"/>
            <p:cNvSpPr>
              <a:spLocks/>
            </p:cNvSpPr>
            <p:nvPr/>
          </p:nvSpPr>
          <p:spPr bwMode="auto">
            <a:xfrm>
              <a:off x="2449" y="2773"/>
              <a:ext cx="2403" cy="816"/>
            </a:xfrm>
            <a:custGeom>
              <a:avLst/>
              <a:gdLst>
                <a:gd name="T0" fmla="*/ 2403 w 778"/>
                <a:gd name="T1" fmla="*/ 0 h 264"/>
                <a:gd name="T2" fmla="*/ 0 w 778"/>
                <a:gd name="T3" fmla="*/ 495 h 264"/>
                <a:gd name="T4" fmla="*/ 0 60000 65536"/>
                <a:gd name="T5" fmla="*/ 0 60000 65536"/>
                <a:gd name="T6" fmla="*/ 0 w 778"/>
                <a:gd name="T7" fmla="*/ 0 h 264"/>
                <a:gd name="T8" fmla="*/ 778 w 778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78" h="264">
                  <a:moveTo>
                    <a:pt x="778" y="0"/>
                  </a:moveTo>
                  <a:cubicBezTo>
                    <a:pt x="462" y="264"/>
                    <a:pt x="0" y="160"/>
                    <a:pt x="0" y="160"/>
                  </a:cubicBezTo>
                </a:path>
              </a:pathLst>
            </a:custGeom>
            <a:noFill/>
            <a:ln w="20638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1" name="Freeform 449"/>
            <p:cNvSpPr>
              <a:spLocks/>
            </p:cNvSpPr>
            <p:nvPr/>
          </p:nvSpPr>
          <p:spPr bwMode="auto">
            <a:xfrm>
              <a:off x="2368" y="3246"/>
              <a:ext cx="105" cy="52"/>
            </a:xfrm>
            <a:custGeom>
              <a:avLst/>
              <a:gdLst>
                <a:gd name="T0" fmla="*/ 105 w 105"/>
                <a:gd name="T1" fmla="*/ 0 h 52"/>
                <a:gd name="T2" fmla="*/ 0 w 105"/>
                <a:gd name="T3" fmla="*/ 3 h 52"/>
                <a:gd name="T4" fmla="*/ 93 w 105"/>
                <a:gd name="T5" fmla="*/ 52 h 52"/>
                <a:gd name="T6" fmla="*/ 105 w 105"/>
                <a:gd name="T7" fmla="*/ 0 h 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52"/>
                <a:gd name="T14" fmla="*/ 105 w 105"/>
                <a:gd name="T15" fmla="*/ 52 h 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52">
                  <a:moveTo>
                    <a:pt x="105" y="0"/>
                  </a:moveTo>
                  <a:lnTo>
                    <a:pt x="0" y="3"/>
                  </a:lnTo>
                  <a:lnTo>
                    <a:pt x="93" y="5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2" name="Freeform 450"/>
            <p:cNvSpPr>
              <a:spLocks/>
            </p:cNvSpPr>
            <p:nvPr/>
          </p:nvSpPr>
          <p:spPr bwMode="auto">
            <a:xfrm>
              <a:off x="3067" y="925"/>
              <a:ext cx="426" cy="167"/>
            </a:xfrm>
            <a:custGeom>
              <a:avLst/>
              <a:gdLst>
                <a:gd name="T0" fmla="*/ 0 w 138"/>
                <a:gd name="T1" fmla="*/ 0 h 54"/>
                <a:gd name="T2" fmla="*/ 426 w 138"/>
                <a:gd name="T3" fmla="*/ 167 h 54"/>
                <a:gd name="T4" fmla="*/ 0 60000 65536"/>
                <a:gd name="T5" fmla="*/ 0 60000 65536"/>
                <a:gd name="T6" fmla="*/ 0 w 138"/>
                <a:gd name="T7" fmla="*/ 0 h 54"/>
                <a:gd name="T8" fmla="*/ 138 w 138"/>
                <a:gd name="T9" fmla="*/ 54 h 5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8" h="54">
                  <a:moveTo>
                    <a:pt x="0" y="0"/>
                  </a:moveTo>
                  <a:cubicBezTo>
                    <a:pt x="82" y="12"/>
                    <a:pt x="138" y="54"/>
                    <a:pt x="138" y="5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" name="Freeform 451"/>
            <p:cNvSpPr>
              <a:spLocks/>
            </p:cNvSpPr>
            <p:nvPr/>
          </p:nvSpPr>
          <p:spPr bwMode="auto">
            <a:xfrm>
              <a:off x="3462" y="1058"/>
              <a:ext cx="96" cy="83"/>
            </a:xfrm>
            <a:custGeom>
              <a:avLst/>
              <a:gdLst>
                <a:gd name="T0" fmla="*/ 0 w 96"/>
                <a:gd name="T1" fmla="*/ 43 h 83"/>
                <a:gd name="T2" fmla="*/ 96 w 96"/>
                <a:gd name="T3" fmla="*/ 83 h 83"/>
                <a:gd name="T4" fmla="*/ 34 w 96"/>
                <a:gd name="T5" fmla="*/ 0 h 83"/>
                <a:gd name="T6" fmla="*/ 0 w 96"/>
                <a:gd name="T7" fmla="*/ 43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83"/>
                <a:gd name="T14" fmla="*/ 96 w 96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83">
                  <a:moveTo>
                    <a:pt x="0" y="43"/>
                  </a:moveTo>
                  <a:lnTo>
                    <a:pt x="96" y="83"/>
                  </a:lnTo>
                  <a:lnTo>
                    <a:pt x="34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4" name="Freeform 452"/>
            <p:cNvSpPr>
              <a:spLocks/>
            </p:cNvSpPr>
            <p:nvPr/>
          </p:nvSpPr>
          <p:spPr bwMode="auto">
            <a:xfrm>
              <a:off x="3067" y="925"/>
              <a:ext cx="426" cy="167"/>
            </a:xfrm>
            <a:custGeom>
              <a:avLst/>
              <a:gdLst>
                <a:gd name="T0" fmla="*/ 0 w 138"/>
                <a:gd name="T1" fmla="*/ 0 h 54"/>
                <a:gd name="T2" fmla="*/ 426 w 138"/>
                <a:gd name="T3" fmla="*/ 167 h 54"/>
                <a:gd name="T4" fmla="*/ 0 60000 65536"/>
                <a:gd name="T5" fmla="*/ 0 60000 65536"/>
                <a:gd name="T6" fmla="*/ 0 w 138"/>
                <a:gd name="T7" fmla="*/ 0 h 54"/>
                <a:gd name="T8" fmla="*/ 138 w 138"/>
                <a:gd name="T9" fmla="*/ 54 h 5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8" h="54">
                  <a:moveTo>
                    <a:pt x="0" y="0"/>
                  </a:moveTo>
                  <a:cubicBezTo>
                    <a:pt x="82" y="12"/>
                    <a:pt x="138" y="54"/>
                    <a:pt x="138" y="54"/>
                  </a:cubicBez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5" name="Freeform 453"/>
            <p:cNvSpPr>
              <a:spLocks/>
            </p:cNvSpPr>
            <p:nvPr/>
          </p:nvSpPr>
          <p:spPr bwMode="auto">
            <a:xfrm>
              <a:off x="3462" y="1058"/>
              <a:ext cx="96" cy="83"/>
            </a:xfrm>
            <a:custGeom>
              <a:avLst/>
              <a:gdLst>
                <a:gd name="T0" fmla="*/ 0 w 96"/>
                <a:gd name="T1" fmla="*/ 43 h 83"/>
                <a:gd name="T2" fmla="*/ 96 w 96"/>
                <a:gd name="T3" fmla="*/ 83 h 83"/>
                <a:gd name="T4" fmla="*/ 34 w 96"/>
                <a:gd name="T5" fmla="*/ 0 h 83"/>
                <a:gd name="T6" fmla="*/ 0 w 96"/>
                <a:gd name="T7" fmla="*/ 43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83"/>
                <a:gd name="T14" fmla="*/ 96 w 96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83">
                  <a:moveTo>
                    <a:pt x="0" y="43"/>
                  </a:moveTo>
                  <a:lnTo>
                    <a:pt x="96" y="83"/>
                  </a:lnTo>
                  <a:lnTo>
                    <a:pt x="34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6" name="Freeform 454"/>
            <p:cNvSpPr>
              <a:spLocks/>
            </p:cNvSpPr>
            <p:nvPr/>
          </p:nvSpPr>
          <p:spPr bwMode="auto">
            <a:xfrm>
              <a:off x="2443" y="1926"/>
              <a:ext cx="1866" cy="284"/>
            </a:xfrm>
            <a:custGeom>
              <a:avLst/>
              <a:gdLst>
                <a:gd name="T0" fmla="*/ 1866 w 604"/>
                <a:gd name="T1" fmla="*/ 0 h 92"/>
                <a:gd name="T2" fmla="*/ 0 w 604"/>
                <a:gd name="T3" fmla="*/ 284 h 92"/>
                <a:gd name="T4" fmla="*/ 0 60000 65536"/>
                <a:gd name="T5" fmla="*/ 0 60000 65536"/>
                <a:gd name="T6" fmla="*/ 0 w 604"/>
                <a:gd name="T7" fmla="*/ 0 h 92"/>
                <a:gd name="T8" fmla="*/ 604 w 604"/>
                <a:gd name="T9" fmla="*/ 92 h 9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04" h="92">
                  <a:moveTo>
                    <a:pt x="604" y="0"/>
                  </a:moveTo>
                  <a:cubicBezTo>
                    <a:pt x="392" y="68"/>
                    <a:pt x="0" y="92"/>
                    <a:pt x="0" y="92"/>
                  </a:cubicBez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7" name="Freeform 455"/>
            <p:cNvSpPr>
              <a:spLocks/>
            </p:cNvSpPr>
            <p:nvPr/>
          </p:nvSpPr>
          <p:spPr bwMode="auto">
            <a:xfrm>
              <a:off x="2359" y="2183"/>
              <a:ext cx="102" cy="52"/>
            </a:xfrm>
            <a:custGeom>
              <a:avLst/>
              <a:gdLst>
                <a:gd name="T0" fmla="*/ 99 w 102"/>
                <a:gd name="T1" fmla="*/ 0 h 52"/>
                <a:gd name="T2" fmla="*/ 0 w 102"/>
                <a:gd name="T3" fmla="*/ 34 h 52"/>
                <a:gd name="T4" fmla="*/ 102 w 102"/>
                <a:gd name="T5" fmla="*/ 52 h 52"/>
                <a:gd name="T6" fmla="*/ 99 w 102"/>
                <a:gd name="T7" fmla="*/ 0 h 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52"/>
                <a:gd name="T14" fmla="*/ 102 w 102"/>
                <a:gd name="T15" fmla="*/ 52 h 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52">
                  <a:moveTo>
                    <a:pt x="99" y="0"/>
                  </a:moveTo>
                  <a:lnTo>
                    <a:pt x="0" y="34"/>
                  </a:lnTo>
                  <a:lnTo>
                    <a:pt x="102" y="52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8" name="Freeform 456"/>
            <p:cNvSpPr>
              <a:spLocks/>
            </p:cNvSpPr>
            <p:nvPr/>
          </p:nvSpPr>
          <p:spPr bwMode="auto">
            <a:xfrm>
              <a:off x="1506" y="1957"/>
              <a:ext cx="279" cy="247"/>
            </a:xfrm>
            <a:custGeom>
              <a:avLst/>
              <a:gdLst>
                <a:gd name="T0" fmla="*/ 173 w 279"/>
                <a:gd name="T1" fmla="*/ 9 h 247"/>
                <a:gd name="T2" fmla="*/ 192 w 279"/>
                <a:gd name="T3" fmla="*/ 6 h 247"/>
                <a:gd name="T4" fmla="*/ 211 w 279"/>
                <a:gd name="T5" fmla="*/ 3 h 247"/>
                <a:gd name="T6" fmla="*/ 232 w 279"/>
                <a:gd name="T7" fmla="*/ 0 h 247"/>
                <a:gd name="T8" fmla="*/ 248 w 279"/>
                <a:gd name="T9" fmla="*/ 0 h 247"/>
                <a:gd name="T10" fmla="*/ 254 w 279"/>
                <a:gd name="T11" fmla="*/ 3 h 247"/>
                <a:gd name="T12" fmla="*/ 257 w 279"/>
                <a:gd name="T13" fmla="*/ 9 h 247"/>
                <a:gd name="T14" fmla="*/ 260 w 279"/>
                <a:gd name="T15" fmla="*/ 15 h 247"/>
                <a:gd name="T16" fmla="*/ 269 w 279"/>
                <a:gd name="T17" fmla="*/ 25 h 247"/>
                <a:gd name="T18" fmla="*/ 279 w 279"/>
                <a:gd name="T19" fmla="*/ 40 h 247"/>
                <a:gd name="T20" fmla="*/ 279 w 279"/>
                <a:gd name="T21" fmla="*/ 56 h 247"/>
                <a:gd name="T22" fmla="*/ 269 w 279"/>
                <a:gd name="T23" fmla="*/ 62 h 247"/>
                <a:gd name="T24" fmla="*/ 257 w 279"/>
                <a:gd name="T25" fmla="*/ 62 h 247"/>
                <a:gd name="T26" fmla="*/ 248 w 279"/>
                <a:gd name="T27" fmla="*/ 68 h 247"/>
                <a:gd name="T28" fmla="*/ 245 w 279"/>
                <a:gd name="T29" fmla="*/ 80 h 247"/>
                <a:gd name="T30" fmla="*/ 248 w 279"/>
                <a:gd name="T31" fmla="*/ 93 h 247"/>
                <a:gd name="T32" fmla="*/ 235 w 279"/>
                <a:gd name="T33" fmla="*/ 207 h 247"/>
                <a:gd name="T34" fmla="*/ 235 w 279"/>
                <a:gd name="T35" fmla="*/ 229 h 247"/>
                <a:gd name="T36" fmla="*/ 223 w 279"/>
                <a:gd name="T37" fmla="*/ 238 h 247"/>
                <a:gd name="T38" fmla="*/ 211 w 279"/>
                <a:gd name="T39" fmla="*/ 244 h 247"/>
                <a:gd name="T40" fmla="*/ 198 w 279"/>
                <a:gd name="T41" fmla="*/ 247 h 247"/>
                <a:gd name="T42" fmla="*/ 180 w 279"/>
                <a:gd name="T43" fmla="*/ 247 h 247"/>
                <a:gd name="T44" fmla="*/ 161 w 279"/>
                <a:gd name="T45" fmla="*/ 247 h 247"/>
                <a:gd name="T46" fmla="*/ 146 w 279"/>
                <a:gd name="T47" fmla="*/ 244 h 247"/>
                <a:gd name="T48" fmla="*/ 130 w 279"/>
                <a:gd name="T49" fmla="*/ 241 h 247"/>
                <a:gd name="T50" fmla="*/ 118 w 279"/>
                <a:gd name="T51" fmla="*/ 226 h 247"/>
                <a:gd name="T52" fmla="*/ 118 w 279"/>
                <a:gd name="T53" fmla="*/ 207 h 247"/>
                <a:gd name="T54" fmla="*/ 112 w 279"/>
                <a:gd name="T55" fmla="*/ 189 h 247"/>
                <a:gd name="T56" fmla="*/ 102 w 279"/>
                <a:gd name="T57" fmla="*/ 173 h 247"/>
                <a:gd name="T58" fmla="*/ 90 w 279"/>
                <a:gd name="T59" fmla="*/ 161 h 247"/>
                <a:gd name="T60" fmla="*/ 81 w 279"/>
                <a:gd name="T61" fmla="*/ 145 h 247"/>
                <a:gd name="T62" fmla="*/ 68 w 279"/>
                <a:gd name="T63" fmla="*/ 139 h 247"/>
                <a:gd name="T64" fmla="*/ 62 w 279"/>
                <a:gd name="T65" fmla="*/ 142 h 247"/>
                <a:gd name="T66" fmla="*/ 56 w 279"/>
                <a:gd name="T67" fmla="*/ 145 h 247"/>
                <a:gd name="T68" fmla="*/ 47 w 279"/>
                <a:gd name="T69" fmla="*/ 148 h 247"/>
                <a:gd name="T70" fmla="*/ 38 w 279"/>
                <a:gd name="T71" fmla="*/ 148 h 247"/>
                <a:gd name="T72" fmla="*/ 22 w 279"/>
                <a:gd name="T73" fmla="*/ 142 h 247"/>
                <a:gd name="T74" fmla="*/ 10 w 279"/>
                <a:gd name="T75" fmla="*/ 136 h 247"/>
                <a:gd name="T76" fmla="*/ 0 w 279"/>
                <a:gd name="T77" fmla="*/ 124 h 247"/>
                <a:gd name="T78" fmla="*/ 0 w 279"/>
                <a:gd name="T79" fmla="*/ 105 h 247"/>
                <a:gd name="T80" fmla="*/ 7 w 279"/>
                <a:gd name="T81" fmla="*/ 87 h 247"/>
                <a:gd name="T82" fmla="*/ 19 w 279"/>
                <a:gd name="T83" fmla="*/ 71 h 247"/>
                <a:gd name="T84" fmla="*/ 34 w 279"/>
                <a:gd name="T85" fmla="*/ 56 h 247"/>
                <a:gd name="T86" fmla="*/ 53 w 279"/>
                <a:gd name="T87" fmla="*/ 46 h 247"/>
                <a:gd name="T88" fmla="*/ 75 w 279"/>
                <a:gd name="T89" fmla="*/ 34 h 247"/>
                <a:gd name="T90" fmla="*/ 96 w 279"/>
                <a:gd name="T91" fmla="*/ 28 h 247"/>
                <a:gd name="T92" fmla="*/ 121 w 279"/>
                <a:gd name="T93" fmla="*/ 22 h 247"/>
                <a:gd name="T94" fmla="*/ 136 w 279"/>
                <a:gd name="T95" fmla="*/ 19 h 247"/>
                <a:gd name="T96" fmla="*/ 143 w 279"/>
                <a:gd name="T97" fmla="*/ 15 h 247"/>
                <a:gd name="T98" fmla="*/ 149 w 279"/>
                <a:gd name="T99" fmla="*/ 12 h 247"/>
                <a:gd name="T100" fmla="*/ 158 w 279"/>
                <a:gd name="T101" fmla="*/ 12 h 247"/>
                <a:gd name="T102" fmla="*/ 161 w 279"/>
                <a:gd name="T103" fmla="*/ 12 h 24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79"/>
                <a:gd name="T157" fmla="*/ 0 h 247"/>
                <a:gd name="T158" fmla="*/ 279 w 279"/>
                <a:gd name="T159" fmla="*/ 247 h 24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79" h="247">
                  <a:moveTo>
                    <a:pt x="161" y="12"/>
                  </a:moveTo>
                  <a:lnTo>
                    <a:pt x="173" y="9"/>
                  </a:lnTo>
                  <a:lnTo>
                    <a:pt x="183" y="9"/>
                  </a:lnTo>
                  <a:lnTo>
                    <a:pt x="192" y="6"/>
                  </a:lnTo>
                  <a:lnTo>
                    <a:pt x="201" y="3"/>
                  </a:lnTo>
                  <a:lnTo>
                    <a:pt x="211" y="3"/>
                  </a:lnTo>
                  <a:lnTo>
                    <a:pt x="223" y="0"/>
                  </a:lnTo>
                  <a:lnTo>
                    <a:pt x="232" y="0"/>
                  </a:lnTo>
                  <a:lnTo>
                    <a:pt x="245" y="0"/>
                  </a:lnTo>
                  <a:lnTo>
                    <a:pt x="248" y="0"/>
                  </a:lnTo>
                  <a:lnTo>
                    <a:pt x="251" y="0"/>
                  </a:lnTo>
                  <a:lnTo>
                    <a:pt x="254" y="3"/>
                  </a:lnTo>
                  <a:lnTo>
                    <a:pt x="257" y="6"/>
                  </a:lnTo>
                  <a:lnTo>
                    <a:pt x="257" y="9"/>
                  </a:lnTo>
                  <a:lnTo>
                    <a:pt x="260" y="12"/>
                  </a:lnTo>
                  <a:lnTo>
                    <a:pt x="260" y="15"/>
                  </a:lnTo>
                  <a:lnTo>
                    <a:pt x="263" y="19"/>
                  </a:lnTo>
                  <a:lnTo>
                    <a:pt x="269" y="25"/>
                  </a:lnTo>
                  <a:lnTo>
                    <a:pt x="275" y="34"/>
                  </a:lnTo>
                  <a:lnTo>
                    <a:pt x="279" y="40"/>
                  </a:lnTo>
                  <a:lnTo>
                    <a:pt x="279" y="49"/>
                  </a:lnTo>
                  <a:lnTo>
                    <a:pt x="279" y="56"/>
                  </a:lnTo>
                  <a:lnTo>
                    <a:pt x="275" y="59"/>
                  </a:lnTo>
                  <a:lnTo>
                    <a:pt x="269" y="62"/>
                  </a:lnTo>
                  <a:lnTo>
                    <a:pt x="263" y="62"/>
                  </a:lnTo>
                  <a:lnTo>
                    <a:pt x="257" y="62"/>
                  </a:lnTo>
                  <a:lnTo>
                    <a:pt x="251" y="65"/>
                  </a:lnTo>
                  <a:lnTo>
                    <a:pt x="248" y="68"/>
                  </a:lnTo>
                  <a:lnTo>
                    <a:pt x="245" y="71"/>
                  </a:lnTo>
                  <a:lnTo>
                    <a:pt x="245" y="80"/>
                  </a:lnTo>
                  <a:lnTo>
                    <a:pt x="245" y="87"/>
                  </a:lnTo>
                  <a:lnTo>
                    <a:pt x="248" y="93"/>
                  </a:lnTo>
                  <a:lnTo>
                    <a:pt x="248" y="111"/>
                  </a:lnTo>
                  <a:lnTo>
                    <a:pt x="235" y="207"/>
                  </a:lnTo>
                  <a:lnTo>
                    <a:pt x="241" y="226"/>
                  </a:lnTo>
                  <a:lnTo>
                    <a:pt x="235" y="229"/>
                  </a:lnTo>
                  <a:lnTo>
                    <a:pt x="229" y="235"/>
                  </a:lnTo>
                  <a:lnTo>
                    <a:pt x="223" y="238"/>
                  </a:lnTo>
                  <a:lnTo>
                    <a:pt x="217" y="241"/>
                  </a:lnTo>
                  <a:lnTo>
                    <a:pt x="211" y="244"/>
                  </a:lnTo>
                  <a:lnTo>
                    <a:pt x="204" y="244"/>
                  </a:lnTo>
                  <a:lnTo>
                    <a:pt x="198" y="247"/>
                  </a:lnTo>
                  <a:lnTo>
                    <a:pt x="189" y="247"/>
                  </a:lnTo>
                  <a:lnTo>
                    <a:pt x="180" y="247"/>
                  </a:lnTo>
                  <a:lnTo>
                    <a:pt x="170" y="247"/>
                  </a:lnTo>
                  <a:lnTo>
                    <a:pt x="161" y="247"/>
                  </a:lnTo>
                  <a:lnTo>
                    <a:pt x="155" y="247"/>
                  </a:lnTo>
                  <a:lnTo>
                    <a:pt x="146" y="244"/>
                  </a:lnTo>
                  <a:lnTo>
                    <a:pt x="139" y="244"/>
                  </a:lnTo>
                  <a:lnTo>
                    <a:pt x="130" y="241"/>
                  </a:lnTo>
                  <a:lnTo>
                    <a:pt x="124" y="235"/>
                  </a:lnTo>
                  <a:lnTo>
                    <a:pt x="118" y="226"/>
                  </a:lnTo>
                  <a:lnTo>
                    <a:pt x="118" y="216"/>
                  </a:lnTo>
                  <a:lnTo>
                    <a:pt x="118" y="207"/>
                  </a:lnTo>
                  <a:lnTo>
                    <a:pt x="115" y="198"/>
                  </a:lnTo>
                  <a:lnTo>
                    <a:pt x="112" y="189"/>
                  </a:lnTo>
                  <a:lnTo>
                    <a:pt x="106" y="179"/>
                  </a:lnTo>
                  <a:lnTo>
                    <a:pt x="102" y="173"/>
                  </a:lnTo>
                  <a:lnTo>
                    <a:pt x="96" y="167"/>
                  </a:lnTo>
                  <a:lnTo>
                    <a:pt x="90" y="161"/>
                  </a:lnTo>
                  <a:lnTo>
                    <a:pt x="87" y="155"/>
                  </a:lnTo>
                  <a:lnTo>
                    <a:pt x="81" y="145"/>
                  </a:lnTo>
                  <a:lnTo>
                    <a:pt x="75" y="139"/>
                  </a:lnTo>
                  <a:lnTo>
                    <a:pt x="68" y="139"/>
                  </a:lnTo>
                  <a:lnTo>
                    <a:pt x="65" y="142"/>
                  </a:lnTo>
                  <a:lnTo>
                    <a:pt x="62" y="142"/>
                  </a:lnTo>
                  <a:lnTo>
                    <a:pt x="59" y="145"/>
                  </a:lnTo>
                  <a:lnTo>
                    <a:pt x="56" y="145"/>
                  </a:lnTo>
                  <a:lnTo>
                    <a:pt x="53" y="145"/>
                  </a:lnTo>
                  <a:lnTo>
                    <a:pt x="47" y="148"/>
                  </a:lnTo>
                  <a:lnTo>
                    <a:pt x="44" y="148"/>
                  </a:lnTo>
                  <a:lnTo>
                    <a:pt x="38" y="148"/>
                  </a:lnTo>
                  <a:lnTo>
                    <a:pt x="28" y="145"/>
                  </a:lnTo>
                  <a:lnTo>
                    <a:pt x="22" y="142"/>
                  </a:lnTo>
                  <a:lnTo>
                    <a:pt x="13" y="139"/>
                  </a:lnTo>
                  <a:lnTo>
                    <a:pt x="10" y="136"/>
                  </a:lnTo>
                  <a:lnTo>
                    <a:pt x="4" y="130"/>
                  </a:lnTo>
                  <a:lnTo>
                    <a:pt x="0" y="124"/>
                  </a:lnTo>
                  <a:lnTo>
                    <a:pt x="0" y="117"/>
                  </a:lnTo>
                  <a:lnTo>
                    <a:pt x="0" y="105"/>
                  </a:lnTo>
                  <a:lnTo>
                    <a:pt x="4" y="96"/>
                  </a:lnTo>
                  <a:lnTo>
                    <a:pt x="7" y="87"/>
                  </a:lnTo>
                  <a:lnTo>
                    <a:pt x="13" y="77"/>
                  </a:lnTo>
                  <a:lnTo>
                    <a:pt x="19" y="71"/>
                  </a:lnTo>
                  <a:lnTo>
                    <a:pt x="25" y="62"/>
                  </a:lnTo>
                  <a:lnTo>
                    <a:pt x="34" y="56"/>
                  </a:lnTo>
                  <a:lnTo>
                    <a:pt x="41" y="49"/>
                  </a:lnTo>
                  <a:lnTo>
                    <a:pt x="53" y="46"/>
                  </a:lnTo>
                  <a:lnTo>
                    <a:pt x="62" y="40"/>
                  </a:lnTo>
                  <a:lnTo>
                    <a:pt x="75" y="34"/>
                  </a:lnTo>
                  <a:lnTo>
                    <a:pt x="84" y="31"/>
                  </a:lnTo>
                  <a:lnTo>
                    <a:pt x="96" y="28"/>
                  </a:lnTo>
                  <a:lnTo>
                    <a:pt x="109" y="25"/>
                  </a:lnTo>
                  <a:lnTo>
                    <a:pt x="121" y="22"/>
                  </a:lnTo>
                  <a:lnTo>
                    <a:pt x="133" y="19"/>
                  </a:lnTo>
                  <a:lnTo>
                    <a:pt x="136" y="19"/>
                  </a:lnTo>
                  <a:lnTo>
                    <a:pt x="139" y="19"/>
                  </a:lnTo>
                  <a:lnTo>
                    <a:pt x="143" y="15"/>
                  </a:lnTo>
                  <a:lnTo>
                    <a:pt x="146" y="15"/>
                  </a:lnTo>
                  <a:lnTo>
                    <a:pt x="149" y="12"/>
                  </a:lnTo>
                  <a:lnTo>
                    <a:pt x="152" y="12"/>
                  </a:lnTo>
                  <a:lnTo>
                    <a:pt x="158" y="12"/>
                  </a:lnTo>
                  <a:lnTo>
                    <a:pt x="161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9" name="Freeform 457"/>
            <p:cNvSpPr>
              <a:spLocks/>
            </p:cNvSpPr>
            <p:nvPr/>
          </p:nvSpPr>
          <p:spPr bwMode="auto">
            <a:xfrm>
              <a:off x="1578" y="2189"/>
              <a:ext cx="219" cy="522"/>
            </a:xfrm>
            <a:custGeom>
              <a:avLst/>
              <a:gdLst>
                <a:gd name="T0" fmla="*/ 123 w 219"/>
                <a:gd name="T1" fmla="*/ 9 h 522"/>
                <a:gd name="T2" fmla="*/ 139 w 219"/>
                <a:gd name="T3" fmla="*/ 6 h 522"/>
                <a:gd name="T4" fmla="*/ 148 w 219"/>
                <a:gd name="T5" fmla="*/ 3 h 522"/>
                <a:gd name="T6" fmla="*/ 163 w 219"/>
                <a:gd name="T7" fmla="*/ 0 h 522"/>
                <a:gd name="T8" fmla="*/ 179 w 219"/>
                <a:gd name="T9" fmla="*/ 3 h 522"/>
                <a:gd name="T10" fmla="*/ 182 w 219"/>
                <a:gd name="T11" fmla="*/ 21 h 522"/>
                <a:gd name="T12" fmla="*/ 191 w 219"/>
                <a:gd name="T13" fmla="*/ 43 h 522"/>
                <a:gd name="T14" fmla="*/ 197 w 219"/>
                <a:gd name="T15" fmla="*/ 65 h 522"/>
                <a:gd name="T16" fmla="*/ 203 w 219"/>
                <a:gd name="T17" fmla="*/ 86 h 522"/>
                <a:gd name="T18" fmla="*/ 210 w 219"/>
                <a:gd name="T19" fmla="*/ 108 h 522"/>
                <a:gd name="T20" fmla="*/ 210 w 219"/>
                <a:gd name="T21" fmla="*/ 204 h 522"/>
                <a:gd name="T22" fmla="*/ 219 w 219"/>
                <a:gd name="T23" fmla="*/ 306 h 522"/>
                <a:gd name="T24" fmla="*/ 207 w 219"/>
                <a:gd name="T25" fmla="*/ 346 h 522"/>
                <a:gd name="T26" fmla="*/ 194 w 219"/>
                <a:gd name="T27" fmla="*/ 377 h 522"/>
                <a:gd name="T28" fmla="*/ 179 w 219"/>
                <a:gd name="T29" fmla="*/ 411 h 522"/>
                <a:gd name="T30" fmla="*/ 160 w 219"/>
                <a:gd name="T31" fmla="*/ 445 h 522"/>
                <a:gd name="T32" fmla="*/ 154 w 219"/>
                <a:gd name="T33" fmla="*/ 232 h 522"/>
                <a:gd name="T34" fmla="*/ 145 w 219"/>
                <a:gd name="T35" fmla="*/ 204 h 522"/>
                <a:gd name="T36" fmla="*/ 139 w 219"/>
                <a:gd name="T37" fmla="*/ 176 h 522"/>
                <a:gd name="T38" fmla="*/ 135 w 219"/>
                <a:gd name="T39" fmla="*/ 145 h 522"/>
                <a:gd name="T40" fmla="*/ 123 w 219"/>
                <a:gd name="T41" fmla="*/ 148 h 522"/>
                <a:gd name="T42" fmla="*/ 111 w 219"/>
                <a:gd name="T43" fmla="*/ 185 h 522"/>
                <a:gd name="T44" fmla="*/ 108 w 219"/>
                <a:gd name="T45" fmla="*/ 219 h 522"/>
                <a:gd name="T46" fmla="*/ 101 w 219"/>
                <a:gd name="T47" fmla="*/ 259 h 522"/>
                <a:gd name="T48" fmla="*/ 95 w 219"/>
                <a:gd name="T49" fmla="*/ 299 h 522"/>
                <a:gd name="T50" fmla="*/ 80 w 219"/>
                <a:gd name="T51" fmla="*/ 330 h 522"/>
                <a:gd name="T52" fmla="*/ 64 w 219"/>
                <a:gd name="T53" fmla="*/ 358 h 522"/>
                <a:gd name="T54" fmla="*/ 49 w 219"/>
                <a:gd name="T55" fmla="*/ 389 h 522"/>
                <a:gd name="T56" fmla="*/ 43 w 219"/>
                <a:gd name="T57" fmla="*/ 423 h 522"/>
                <a:gd name="T58" fmla="*/ 37 w 219"/>
                <a:gd name="T59" fmla="*/ 454 h 522"/>
                <a:gd name="T60" fmla="*/ 30 w 219"/>
                <a:gd name="T61" fmla="*/ 479 h 522"/>
                <a:gd name="T62" fmla="*/ 18 w 219"/>
                <a:gd name="T63" fmla="*/ 507 h 522"/>
                <a:gd name="T64" fmla="*/ 3 w 219"/>
                <a:gd name="T65" fmla="*/ 500 h 522"/>
                <a:gd name="T66" fmla="*/ 0 w 219"/>
                <a:gd name="T67" fmla="*/ 460 h 522"/>
                <a:gd name="T68" fmla="*/ 40 w 219"/>
                <a:gd name="T69" fmla="*/ 86 h 522"/>
                <a:gd name="T70" fmla="*/ 43 w 219"/>
                <a:gd name="T71" fmla="*/ 58 h 522"/>
                <a:gd name="T72" fmla="*/ 46 w 219"/>
                <a:gd name="T73" fmla="*/ 28 h 522"/>
                <a:gd name="T74" fmla="*/ 43 w 219"/>
                <a:gd name="T75" fmla="*/ 15 h 522"/>
                <a:gd name="T76" fmla="*/ 49 w 219"/>
                <a:gd name="T77" fmla="*/ 6 h 522"/>
                <a:gd name="T78" fmla="*/ 64 w 219"/>
                <a:gd name="T79" fmla="*/ 0 h 522"/>
                <a:gd name="T80" fmla="*/ 80 w 219"/>
                <a:gd name="T81" fmla="*/ 3 h 522"/>
                <a:gd name="T82" fmla="*/ 98 w 219"/>
                <a:gd name="T83" fmla="*/ 6 h 522"/>
                <a:gd name="T84" fmla="*/ 117 w 219"/>
                <a:gd name="T85" fmla="*/ 9 h 52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19"/>
                <a:gd name="T130" fmla="*/ 0 h 522"/>
                <a:gd name="T131" fmla="*/ 219 w 219"/>
                <a:gd name="T132" fmla="*/ 522 h 52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19" h="522">
                  <a:moveTo>
                    <a:pt x="117" y="9"/>
                  </a:moveTo>
                  <a:lnTo>
                    <a:pt x="123" y="9"/>
                  </a:lnTo>
                  <a:lnTo>
                    <a:pt x="132" y="9"/>
                  </a:lnTo>
                  <a:lnTo>
                    <a:pt x="139" y="6"/>
                  </a:lnTo>
                  <a:lnTo>
                    <a:pt x="145" y="6"/>
                  </a:lnTo>
                  <a:lnTo>
                    <a:pt x="148" y="3"/>
                  </a:lnTo>
                  <a:lnTo>
                    <a:pt x="154" y="3"/>
                  </a:lnTo>
                  <a:lnTo>
                    <a:pt x="163" y="0"/>
                  </a:lnTo>
                  <a:lnTo>
                    <a:pt x="169" y="0"/>
                  </a:lnTo>
                  <a:lnTo>
                    <a:pt x="179" y="3"/>
                  </a:lnTo>
                  <a:lnTo>
                    <a:pt x="182" y="12"/>
                  </a:lnTo>
                  <a:lnTo>
                    <a:pt x="182" y="21"/>
                  </a:lnTo>
                  <a:lnTo>
                    <a:pt x="185" y="31"/>
                  </a:lnTo>
                  <a:lnTo>
                    <a:pt x="191" y="43"/>
                  </a:lnTo>
                  <a:lnTo>
                    <a:pt x="194" y="52"/>
                  </a:lnTo>
                  <a:lnTo>
                    <a:pt x="197" y="65"/>
                  </a:lnTo>
                  <a:lnTo>
                    <a:pt x="200" y="74"/>
                  </a:lnTo>
                  <a:lnTo>
                    <a:pt x="203" y="86"/>
                  </a:lnTo>
                  <a:lnTo>
                    <a:pt x="207" y="96"/>
                  </a:lnTo>
                  <a:lnTo>
                    <a:pt x="210" y="108"/>
                  </a:lnTo>
                  <a:lnTo>
                    <a:pt x="210" y="120"/>
                  </a:lnTo>
                  <a:lnTo>
                    <a:pt x="210" y="204"/>
                  </a:lnTo>
                  <a:lnTo>
                    <a:pt x="219" y="244"/>
                  </a:lnTo>
                  <a:lnTo>
                    <a:pt x="219" y="306"/>
                  </a:lnTo>
                  <a:lnTo>
                    <a:pt x="213" y="327"/>
                  </a:lnTo>
                  <a:lnTo>
                    <a:pt x="207" y="346"/>
                  </a:lnTo>
                  <a:lnTo>
                    <a:pt x="200" y="361"/>
                  </a:lnTo>
                  <a:lnTo>
                    <a:pt x="194" y="377"/>
                  </a:lnTo>
                  <a:lnTo>
                    <a:pt x="188" y="392"/>
                  </a:lnTo>
                  <a:lnTo>
                    <a:pt x="179" y="411"/>
                  </a:lnTo>
                  <a:lnTo>
                    <a:pt x="173" y="426"/>
                  </a:lnTo>
                  <a:lnTo>
                    <a:pt x="160" y="445"/>
                  </a:lnTo>
                  <a:lnTo>
                    <a:pt x="160" y="247"/>
                  </a:lnTo>
                  <a:lnTo>
                    <a:pt x="154" y="232"/>
                  </a:lnTo>
                  <a:lnTo>
                    <a:pt x="148" y="216"/>
                  </a:lnTo>
                  <a:lnTo>
                    <a:pt x="145" y="204"/>
                  </a:lnTo>
                  <a:lnTo>
                    <a:pt x="142" y="188"/>
                  </a:lnTo>
                  <a:lnTo>
                    <a:pt x="139" y="176"/>
                  </a:lnTo>
                  <a:lnTo>
                    <a:pt x="139" y="160"/>
                  </a:lnTo>
                  <a:lnTo>
                    <a:pt x="135" y="145"/>
                  </a:lnTo>
                  <a:lnTo>
                    <a:pt x="135" y="130"/>
                  </a:lnTo>
                  <a:lnTo>
                    <a:pt x="123" y="148"/>
                  </a:lnTo>
                  <a:lnTo>
                    <a:pt x="117" y="167"/>
                  </a:lnTo>
                  <a:lnTo>
                    <a:pt x="111" y="185"/>
                  </a:lnTo>
                  <a:lnTo>
                    <a:pt x="108" y="201"/>
                  </a:lnTo>
                  <a:lnTo>
                    <a:pt x="108" y="219"/>
                  </a:lnTo>
                  <a:lnTo>
                    <a:pt x="105" y="238"/>
                  </a:lnTo>
                  <a:lnTo>
                    <a:pt x="101" y="259"/>
                  </a:lnTo>
                  <a:lnTo>
                    <a:pt x="98" y="281"/>
                  </a:lnTo>
                  <a:lnTo>
                    <a:pt x="95" y="299"/>
                  </a:lnTo>
                  <a:lnTo>
                    <a:pt x="86" y="315"/>
                  </a:lnTo>
                  <a:lnTo>
                    <a:pt x="80" y="330"/>
                  </a:lnTo>
                  <a:lnTo>
                    <a:pt x="71" y="343"/>
                  </a:lnTo>
                  <a:lnTo>
                    <a:pt x="64" y="358"/>
                  </a:lnTo>
                  <a:lnTo>
                    <a:pt x="55" y="374"/>
                  </a:lnTo>
                  <a:lnTo>
                    <a:pt x="49" y="389"/>
                  </a:lnTo>
                  <a:lnTo>
                    <a:pt x="46" y="408"/>
                  </a:lnTo>
                  <a:lnTo>
                    <a:pt x="43" y="423"/>
                  </a:lnTo>
                  <a:lnTo>
                    <a:pt x="40" y="439"/>
                  </a:lnTo>
                  <a:lnTo>
                    <a:pt x="37" y="454"/>
                  </a:lnTo>
                  <a:lnTo>
                    <a:pt x="34" y="466"/>
                  </a:lnTo>
                  <a:lnTo>
                    <a:pt x="30" y="479"/>
                  </a:lnTo>
                  <a:lnTo>
                    <a:pt x="27" y="494"/>
                  </a:lnTo>
                  <a:lnTo>
                    <a:pt x="18" y="507"/>
                  </a:lnTo>
                  <a:lnTo>
                    <a:pt x="9" y="522"/>
                  </a:lnTo>
                  <a:lnTo>
                    <a:pt x="3" y="500"/>
                  </a:lnTo>
                  <a:lnTo>
                    <a:pt x="0" y="482"/>
                  </a:lnTo>
                  <a:lnTo>
                    <a:pt x="0" y="460"/>
                  </a:lnTo>
                  <a:lnTo>
                    <a:pt x="0" y="439"/>
                  </a:lnTo>
                  <a:lnTo>
                    <a:pt x="40" y="86"/>
                  </a:lnTo>
                  <a:lnTo>
                    <a:pt x="40" y="71"/>
                  </a:lnTo>
                  <a:lnTo>
                    <a:pt x="43" y="58"/>
                  </a:lnTo>
                  <a:lnTo>
                    <a:pt x="46" y="46"/>
                  </a:lnTo>
                  <a:lnTo>
                    <a:pt x="46" y="28"/>
                  </a:lnTo>
                  <a:lnTo>
                    <a:pt x="46" y="21"/>
                  </a:lnTo>
                  <a:lnTo>
                    <a:pt x="43" y="15"/>
                  </a:lnTo>
                  <a:lnTo>
                    <a:pt x="43" y="9"/>
                  </a:lnTo>
                  <a:lnTo>
                    <a:pt x="49" y="6"/>
                  </a:lnTo>
                  <a:lnTo>
                    <a:pt x="55" y="3"/>
                  </a:lnTo>
                  <a:lnTo>
                    <a:pt x="64" y="0"/>
                  </a:lnTo>
                  <a:lnTo>
                    <a:pt x="74" y="3"/>
                  </a:lnTo>
                  <a:lnTo>
                    <a:pt x="80" y="3"/>
                  </a:lnTo>
                  <a:lnTo>
                    <a:pt x="89" y="6"/>
                  </a:lnTo>
                  <a:lnTo>
                    <a:pt x="98" y="6"/>
                  </a:lnTo>
                  <a:lnTo>
                    <a:pt x="108" y="9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0" name="Freeform 458"/>
            <p:cNvSpPr>
              <a:spLocks/>
            </p:cNvSpPr>
            <p:nvPr/>
          </p:nvSpPr>
          <p:spPr bwMode="auto">
            <a:xfrm>
              <a:off x="1392" y="2189"/>
              <a:ext cx="108" cy="96"/>
            </a:xfrm>
            <a:custGeom>
              <a:avLst/>
              <a:gdLst>
                <a:gd name="T0" fmla="*/ 25 w 108"/>
                <a:gd name="T1" fmla="*/ 96 h 96"/>
                <a:gd name="T2" fmla="*/ 31 w 108"/>
                <a:gd name="T3" fmla="*/ 92 h 96"/>
                <a:gd name="T4" fmla="*/ 37 w 108"/>
                <a:gd name="T5" fmla="*/ 89 h 96"/>
                <a:gd name="T6" fmla="*/ 40 w 108"/>
                <a:gd name="T7" fmla="*/ 86 h 96"/>
                <a:gd name="T8" fmla="*/ 43 w 108"/>
                <a:gd name="T9" fmla="*/ 80 h 96"/>
                <a:gd name="T10" fmla="*/ 43 w 108"/>
                <a:gd name="T11" fmla="*/ 74 h 96"/>
                <a:gd name="T12" fmla="*/ 47 w 108"/>
                <a:gd name="T13" fmla="*/ 68 h 96"/>
                <a:gd name="T14" fmla="*/ 50 w 108"/>
                <a:gd name="T15" fmla="*/ 62 h 96"/>
                <a:gd name="T16" fmla="*/ 56 w 108"/>
                <a:gd name="T17" fmla="*/ 55 h 96"/>
                <a:gd name="T18" fmla="*/ 62 w 108"/>
                <a:gd name="T19" fmla="*/ 46 h 96"/>
                <a:gd name="T20" fmla="*/ 68 w 108"/>
                <a:gd name="T21" fmla="*/ 40 h 96"/>
                <a:gd name="T22" fmla="*/ 74 w 108"/>
                <a:gd name="T23" fmla="*/ 37 h 96"/>
                <a:gd name="T24" fmla="*/ 84 w 108"/>
                <a:gd name="T25" fmla="*/ 31 h 96"/>
                <a:gd name="T26" fmla="*/ 90 w 108"/>
                <a:gd name="T27" fmla="*/ 24 h 96"/>
                <a:gd name="T28" fmla="*/ 96 w 108"/>
                <a:gd name="T29" fmla="*/ 18 h 96"/>
                <a:gd name="T30" fmla="*/ 102 w 108"/>
                <a:gd name="T31" fmla="*/ 12 h 96"/>
                <a:gd name="T32" fmla="*/ 108 w 108"/>
                <a:gd name="T33" fmla="*/ 6 h 96"/>
                <a:gd name="T34" fmla="*/ 105 w 108"/>
                <a:gd name="T35" fmla="*/ 3 h 96"/>
                <a:gd name="T36" fmla="*/ 99 w 108"/>
                <a:gd name="T37" fmla="*/ 3 h 96"/>
                <a:gd name="T38" fmla="*/ 96 w 108"/>
                <a:gd name="T39" fmla="*/ 0 h 96"/>
                <a:gd name="T40" fmla="*/ 93 w 108"/>
                <a:gd name="T41" fmla="*/ 0 h 96"/>
                <a:gd name="T42" fmla="*/ 84 w 108"/>
                <a:gd name="T43" fmla="*/ 3 h 96"/>
                <a:gd name="T44" fmla="*/ 74 w 108"/>
                <a:gd name="T45" fmla="*/ 3 h 96"/>
                <a:gd name="T46" fmla="*/ 68 w 108"/>
                <a:gd name="T47" fmla="*/ 9 h 96"/>
                <a:gd name="T48" fmla="*/ 65 w 108"/>
                <a:gd name="T49" fmla="*/ 12 h 96"/>
                <a:gd name="T50" fmla="*/ 59 w 108"/>
                <a:gd name="T51" fmla="*/ 18 h 96"/>
                <a:gd name="T52" fmla="*/ 53 w 108"/>
                <a:gd name="T53" fmla="*/ 28 h 96"/>
                <a:gd name="T54" fmla="*/ 50 w 108"/>
                <a:gd name="T55" fmla="*/ 34 h 96"/>
                <a:gd name="T56" fmla="*/ 43 w 108"/>
                <a:gd name="T57" fmla="*/ 40 h 96"/>
                <a:gd name="T58" fmla="*/ 37 w 108"/>
                <a:gd name="T59" fmla="*/ 46 h 96"/>
                <a:gd name="T60" fmla="*/ 31 w 108"/>
                <a:gd name="T61" fmla="*/ 52 h 96"/>
                <a:gd name="T62" fmla="*/ 25 w 108"/>
                <a:gd name="T63" fmla="*/ 58 h 96"/>
                <a:gd name="T64" fmla="*/ 19 w 108"/>
                <a:gd name="T65" fmla="*/ 65 h 96"/>
                <a:gd name="T66" fmla="*/ 13 w 108"/>
                <a:gd name="T67" fmla="*/ 68 h 96"/>
                <a:gd name="T68" fmla="*/ 9 w 108"/>
                <a:gd name="T69" fmla="*/ 74 h 96"/>
                <a:gd name="T70" fmla="*/ 3 w 108"/>
                <a:gd name="T71" fmla="*/ 83 h 96"/>
                <a:gd name="T72" fmla="*/ 0 w 108"/>
                <a:gd name="T73" fmla="*/ 89 h 96"/>
                <a:gd name="T74" fmla="*/ 3 w 108"/>
                <a:gd name="T75" fmla="*/ 89 h 96"/>
                <a:gd name="T76" fmla="*/ 6 w 108"/>
                <a:gd name="T77" fmla="*/ 92 h 96"/>
                <a:gd name="T78" fmla="*/ 9 w 108"/>
                <a:gd name="T79" fmla="*/ 92 h 96"/>
                <a:gd name="T80" fmla="*/ 13 w 108"/>
                <a:gd name="T81" fmla="*/ 92 h 96"/>
                <a:gd name="T82" fmla="*/ 16 w 108"/>
                <a:gd name="T83" fmla="*/ 92 h 96"/>
                <a:gd name="T84" fmla="*/ 19 w 108"/>
                <a:gd name="T85" fmla="*/ 96 h 96"/>
                <a:gd name="T86" fmla="*/ 22 w 108"/>
                <a:gd name="T87" fmla="*/ 96 h 96"/>
                <a:gd name="T88" fmla="*/ 25 w 108"/>
                <a:gd name="T89" fmla="*/ 96 h 96"/>
                <a:gd name="T90" fmla="*/ 25 w 108"/>
                <a:gd name="T91" fmla="*/ 96 h 9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8"/>
                <a:gd name="T139" fmla="*/ 0 h 96"/>
                <a:gd name="T140" fmla="*/ 108 w 108"/>
                <a:gd name="T141" fmla="*/ 96 h 9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8" h="96">
                  <a:moveTo>
                    <a:pt x="25" y="96"/>
                  </a:moveTo>
                  <a:lnTo>
                    <a:pt x="31" y="92"/>
                  </a:lnTo>
                  <a:lnTo>
                    <a:pt x="37" y="89"/>
                  </a:lnTo>
                  <a:lnTo>
                    <a:pt x="40" y="86"/>
                  </a:lnTo>
                  <a:lnTo>
                    <a:pt x="43" y="80"/>
                  </a:lnTo>
                  <a:lnTo>
                    <a:pt x="43" y="74"/>
                  </a:lnTo>
                  <a:lnTo>
                    <a:pt x="47" y="68"/>
                  </a:lnTo>
                  <a:lnTo>
                    <a:pt x="50" y="62"/>
                  </a:lnTo>
                  <a:lnTo>
                    <a:pt x="56" y="55"/>
                  </a:lnTo>
                  <a:lnTo>
                    <a:pt x="62" y="46"/>
                  </a:lnTo>
                  <a:lnTo>
                    <a:pt x="68" y="40"/>
                  </a:lnTo>
                  <a:lnTo>
                    <a:pt x="74" y="37"/>
                  </a:lnTo>
                  <a:lnTo>
                    <a:pt x="84" y="31"/>
                  </a:lnTo>
                  <a:lnTo>
                    <a:pt x="90" y="24"/>
                  </a:lnTo>
                  <a:lnTo>
                    <a:pt x="96" y="18"/>
                  </a:lnTo>
                  <a:lnTo>
                    <a:pt x="102" y="12"/>
                  </a:lnTo>
                  <a:lnTo>
                    <a:pt x="108" y="6"/>
                  </a:lnTo>
                  <a:lnTo>
                    <a:pt x="105" y="3"/>
                  </a:lnTo>
                  <a:lnTo>
                    <a:pt x="99" y="3"/>
                  </a:lnTo>
                  <a:lnTo>
                    <a:pt x="96" y="0"/>
                  </a:lnTo>
                  <a:lnTo>
                    <a:pt x="93" y="0"/>
                  </a:lnTo>
                  <a:lnTo>
                    <a:pt x="84" y="3"/>
                  </a:lnTo>
                  <a:lnTo>
                    <a:pt x="74" y="3"/>
                  </a:lnTo>
                  <a:lnTo>
                    <a:pt x="68" y="9"/>
                  </a:lnTo>
                  <a:lnTo>
                    <a:pt x="65" y="12"/>
                  </a:lnTo>
                  <a:lnTo>
                    <a:pt x="59" y="18"/>
                  </a:lnTo>
                  <a:lnTo>
                    <a:pt x="53" y="28"/>
                  </a:lnTo>
                  <a:lnTo>
                    <a:pt x="50" y="34"/>
                  </a:lnTo>
                  <a:lnTo>
                    <a:pt x="43" y="40"/>
                  </a:lnTo>
                  <a:lnTo>
                    <a:pt x="37" y="46"/>
                  </a:lnTo>
                  <a:lnTo>
                    <a:pt x="31" y="52"/>
                  </a:lnTo>
                  <a:lnTo>
                    <a:pt x="25" y="58"/>
                  </a:lnTo>
                  <a:lnTo>
                    <a:pt x="19" y="65"/>
                  </a:lnTo>
                  <a:lnTo>
                    <a:pt x="13" y="68"/>
                  </a:lnTo>
                  <a:lnTo>
                    <a:pt x="9" y="74"/>
                  </a:lnTo>
                  <a:lnTo>
                    <a:pt x="3" y="83"/>
                  </a:lnTo>
                  <a:lnTo>
                    <a:pt x="0" y="89"/>
                  </a:lnTo>
                  <a:lnTo>
                    <a:pt x="3" y="89"/>
                  </a:lnTo>
                  <a:lnTo>
                    <a:pt x="6" y="92"/>
                  </a:lnTo>
                  <a:lnTo>
                    <a:pt x="9" y="92"/>
                  </a:lnTo>
                  <a:lnTo>
                    <a:pt x="13" y="92"/>
                  </a:lnTo>
                  <a:lnTo>
                    <a:pt x="16" y="92"/>
                  </a:lnTo>
                  <a:lnTo>
                    <a:pt x="19" y="96"/>
                  </a:lnTo>
                  <a:lnTo>
                    <a:pt x="22" y="96"/>
                  </a:lnTo>
                  <a:lnTo>
                    <a:pt x="25" y="96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1" name="Freeform 459"/>
            <p:cNvSpPr>
              <a:spLocks/>
            </p:cNvSpPr>
            <p:nvPr/>
          </p:nvSpPr>
          <p:spPr bwMode="auto">
            <a:xfrm>
              <a:off x="1744" y="1867"/>
              <a:ext cx="501" cy="646"/>
            </a:xfrm>
            <a:custGeom>
              <a:avLst/>
              <a:gdLst>
                <a:gd name="T0" fmla="*/ 467 w 501"/>
                <a:gd name="T1" fmla="*/ 68 h 646"/>
                <a:gd name="T2" fmla="*/ 467 w 501"/>
                <a:gd name="T3" fmla="*/ 189 h 646"/>
                <a:gd name="T4" fmla="*/ 470 w 501"/>
                <a:gd name="T5" fmla="*/ 306 h 646"/>
                <a:gd name="T6" fmla="*/ 476 w 501"/>
                <a:gd name="T7" fmla="*/ 393 h 646"/>
                <a:gd name="T8" fmla="*/ 482 w 501"/>
                <a:gd name="T9" fmla="*/ 476 h 646"/>
                <a:gd name="T10" fmla="*/ 495 w 501"/>
                <a:gd name="T11" fmla="*/ 563 h 646"/>
                <a:gd name="T12" fmla="*/ 448 w 501"/>
                <a:gd name="T13" fmla="*/ 646 h 646"/>
                <a:gd name="T14" fmla="*/ 47 w 501"/>
                <a:gd name="T15" fmla="*/ 563 h 646"/>
                <a:gd name="T16" fmla="*/ 44 w 501"/>
                <a:gd name="T17" fmla="*/ 520 h 646"/>
                <a:gd name="T18" fmla="*/ 41 w 501"/>
                <a:gd name="T19" fmla="*/ 482 h 646"/>
                <a:gd name="T20" fmla="*/ 34 w 501"/>
                <a:gd name="T21" fmla="*/ 445 h 646"/>
                <a:gd name="T22" fmla="*/ 25 w 501"/>
                <a:gd name="T23" fmla="*/ 402 h 646"/>
                <a:gd name="T24" fmla="*/ 19 w 501"/>
                <a:gd name="T25" fmla="*/ 380 h 646"/>
                <a:gd name="T26" fmla="*/ 13 w 501"/>
                <a:gd name="T27" fmla="*/ 359 h 646"/>
                <a:gd name="T28" fmla="*/ 7 w 501"/>
                <a:gd name="T29" fmla="*/ 340 h 646"/>
                <a:gd name="T30" fmla="*/ 0 w 501"/>
                <a:gd name="T31" fmla="*/ 319 h 646"/>
                <a:gd name="T32" fmla="*/ 68 w 501"/>
                <a:gd name="T33" fmla="*/ 300 h 646"/>
                <a:gd name="T34" fmla="*/ 62 w 501"/>
                <a:gd name="T35" fmla="*/ 294 h 646"/>
                <a:gd name="T36" fmla="*/ 56 w 501"/>
                <a:gd name="T37" fmla="*/ 288 h 646"/>
                <a:gd name="T38" fmla="*/ 53 w 501"/>
                <a:gd name="T39" fmla="*/ 279 h 646"/>
                <a:gd name="T40" fmla="*/ 53 w 501"/>
                <a:gd name="T41" fmla="*/ 269 h 646"/>
                <a:gd name="T42" fmla="*/ 59 w 501"/>
                <a:gd name="T43" fmla="*/ 263 h 646"/>
                <a:gd name="T44" fmla="*/ 68 w 501"/>
                <a:gd name="T45" fmla="*/ 260 h 646"/>
                <a:gd name="T46" fmla="*/ 81 w 501"/>
                <a:gd name="T47" fmla="*/ 257 h 646"/>
                <a:gd name="T48" fmla="*/ 93 w 501"/>
                <a:gd name="T49" fmla="*/ 257 h 646"/>
                <a:gd name="T50" fmla="*/ 105 w 501"/>
                <a:gd name="T51" fmla="*/ 257 h 646"/>
                <a:gd name="T52" fmla="*/ 118 w 501"/>
                <a:gd name="T53" fmla="*/ 257 h 646"/>
                <a:gd name="T54" fmla="*/ 130 w 501"/>
                <a:gd name="T55" fmla="*/ 257 h 646"/>
                <a:gd name="T56" fmla="*/ 142 w 501"/>
                <a:gd name="T57" fmla="*/ 254 h 646"/>
                <a:gd name="T58" fmla="*/ 155 w 501"/>
                <a:gd name="T59" fmla="*/ 254 h 646"/>
                <a:gd name="T60" fmla="*/ 167 w 501"/>
                <a:gd name="T61" fmla="*/ 254 h 646"/>
                <a:gd name="T62" fmla="*/ 180 w 501"/>
                <a:gd name="T63" fmla="*/ 254 h 646"/>
                <a:gd name="T64" fmla="*/ 427 w 501"/>
                <a:gd name="T65" fmla="*/ 254 h 646"/>
                <a:gd name="T66" fmla="*/ 442 w 501"/>
                <a:gd name="T67" fmla="*/ 0 h 646"/>
                <a:gd name="T68" fmla="*/ 467 w 501"/>
                <a:gd name="T69" fmla="*/ 0 h 64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01"/>
                <a:gd name="T106" fmla="*/ 0 h 646"/>
                <a:gd name="T107" fmla="*/ 501 w 501"/>
                <a:gd name="T108" fmla="*/ 646 h 64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01" h="646">
                  <a:moveTo>
                    <a:pt x="467" y="0"/>
                  </a:moveTo>
                  <a:lnTo>
                    <a:pt x="467" y="68"/>
                  </a:lnTo>
                  <a:lnTo>
                    <a:pt x="467" y="130"/>
                  </a:lnTo>
                  <a:lnTo>
                    <a:pt x="467" y="189"/>
                  </a:lnTo>
                  <a:lnTo>
                    <a:pt x="467" y="257"/>
                  </a:lnTo>
                  <a:lnTo>
                    <a:pt x="470" y="306"/>
                  </a:lnTo>
                  <a:lnTo>
                    <a:pt x="473" y="353"/>
                  </a:lnTo>
                  <a:lnTo>
                    <a:pt x="476" y="393"/>
                  </a:lnTo>
                  <a:lnTo>
                    <a:pt x="479" y="436"/>
                  </a:lnTo>
                  <a:lnTo>
                    <a:pt x="482" y="476"/>
                  </a:lnTo>
                  <a:lnTo>
                    <a:pt x="488" y="516"/>
                  </a:lnTo>
                  <a:lnTo>
                    <a:pt x="495" y="563"/>
                  </a:lnTo>
                  <a:lnTo>
                    <a:pt x="501" y="609"/>
                  </a:lnTo>
                  <a:lnTo>
                    <a:pt x="448" y="646"/>
                  </a:lnTo>
                  <a:lnTo>
                    <a:pt x="448" y="566"/>
                  </a:lnTo>
                  <a:lnTo>
                    <a:pt x="47" y="563"/>
                  </a:lnTo>
                  <a:lnTo>
                    <a:pt x="47" y="541"/>
                  </a:lnTo>
                  <a:lnTo>
                    <a:pt x="44" y="520"/>
                  </a:lnTo>
                  <a:lnTo>
                    <a:pt x="41" y="501"/>
                  </a:lnTo>
                  <a:lnTo>
                    <a:pt x="41" y="482"/>
                  </a:lnTo>
                  <a:lnTo>
                    <a:pt x="37" y="464"/>
                  </a:lnTo>
                  <a:lnTo>
                    <a:pt x="34" y="445"/>
                  </a:lnTo>
                  <a:lnTo>
                    <a:pt x="31" y="424"/>
                  </a:lnTo>
                  <a:lnTo>
                    <a:pt x="25" y="402"/>
                  </a:lnTo>
                  <a:lnTo>
                    <a:pt x="22" y="390"/>
                  </a:lnTo>
                  <a:lnTo>
                    <a:pt x="19" y="380"/>
                  </a:lnTo>
                  <a:lnTo>
                    <a:pt x="16" y="368"/>
                  </a:lnTo>
                  <a:lnTo>
                    <a:pt x="13" y="359"/>
                  </a:lnTo>
                  <a:lnTo>
                    <a:pt x="10" y="350"/>
                  </a:lnTo>
                  <a:lnTo>
                    <a:pt x="7" y="340"/>
                  </a:lnTo>
                  <a:lnTo>
                    <a:pt x="3" y="328"/>
                  </a:lnTo>
                  <a:lnTo>
                    <a:pt x="0" y="319"/>
                  </a:lnTo>
                  <a:lnTo>
                    <a:pt x="75" y="306"/>
                  </a:lnTo>
                  <a:lnTo>
                    <a:pt x="68" y="300"/>
                  </a:lnTo>
                  <a:lnTo>
                    <a:pt x="65" y="297"/>
                  </a:lnTo>
                  <a:lnTo>
                    <a:pt x="62" y="294"/>
                  </a:lnTo>
                  <a:lnTo>
                    <a:pt x="59" y="291"/>
                  </a:lnTo>
                  <a:lnTo>
                    <a:pt x="56" y="288"/>
                  </a:lnTo>
                  <a:lnTo>
                    <a:pt x="53" y="285"/>
                  </a:lnTo>
                  <a:lnTo>
                    <a:pt x="53" y="279"/>
                  </a:lnTo>
                  <a:lnTo>
                    <a:pt x="53" y="272"/>
                  </a:lnTo>
                  <a:lnTo>
                    <a:pt x="53" y="269"/>
                  </a:lnTo>
                  <a:lnTo>
                    <a:pt x="56" y="266"/>
                  </a:lnTo>
                  <a:lnTo>
                    <a:pt x="59" y="263"/>
                  </a:lnTo>
                  <a:lnTo>
                    <a:pt x="62" y="260"/>
                  </a:lnTo>
                  <a:lnTo>
                    <a:pt x="68" y="260"/>
                  </a:lnTo>
                  <a:lnTo>
                    <a:pt x="75" y="260"/>
                  </a:lnTo>
                  <a:lnTo>
                    <a:pt x="81" y="257"/>
                  </a:lnTo>
                  <a:lnTo>
                    <a:pt x="87" y="257"/>
                  </a:lnTo>
                  <a:lnTo>
                    <a:pt x="93" y="257"/>
                  </a:lnTo>
                  <a:lnTo>
                    <a:pt x="102" y="257"/>
                  </a:lnTo>
                  <a:lnTo>
                    <a:pt x="105" y="257"/>
                  </a:lnTo>
                  <a:lnTo>
                    <a:pt x="112" y="257"/>
                  </a:lnTo>
                  <a:lnTo>
                    <a:pt x="118" y="257"/>
                  </a:lnTo>
                  <a:lnTo>
                    <a:pt x="124" y="257"/>
                  </a:lnTo>
                  <a:lnTo>
                    <a:pt x="130" y="257"/>
                  </a:lnTo>
                  <a:lnTo>
                    <a:pt x="136" y="257"/>
                  </a:lnTo>
                  <a:lnTo>
                    <a:pt x="142" y="254"/>
                  </a:lnTo>
                  <a:lnTo>
                    <a:pt x="149" y="254"/>
                  </a:lnTo>
                  <a:lnTo>
                    <a:pt x="155" y="254"/>
                  </a:lnTo>
                  <a:lnTo>
                    <a:pt x="161" y="254"/>
                  </a:lnTo>
                  <a:lnTo>
                    <a:pt x="167" y="254"/>
                  </a:lnTo>
                  <a:lnTo>
                    <a:pt x="173" y="254"/>
                  </a:lnTo>
                  <a:lnTo>
                    <a:pt x="180" y="254"/>
                  </a:lnTo>
                  <a:lnTo>
                    <a:pt x="186" y="254"/>
                  </a:lnTo>
                  <a:lnTo>
                    <a:pt x="427" y="254"/>
                  </a:lnTo>
                  <a:lnTo>
                    <a:pt x="427" y="34"/>
                  </a:lnTo>
                  <a:lnTo>
                    <a:pt x="442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2" name="Freeform 460"/>
            <p:cNvSpPr>
              <a:spLocks/>
            </p:cNvSpPr>
            <p:nvPr/>
          </p:nvSpPr>
          <p:spPr bwMode="auto">
            <a:xfrm>
              <a:off x="1815" y="2343"/>
              <a:ext cx="68" cy="81"/>
            </a:xfrm>
            <a:custGeom>
              <a:avLst/>
              <a:gdLst>
                <a:gd name="T0" fmla="*/ 47 w 68"/>
                <a:gd name="T1" fmla="*/ 78 h 81"/>
                <a:gd name="T2" fmla="*/ 68 w 68"/>
                <a:gd name="T3" fmla="*/ 0 h 81"/>
                <a:gd name="T4" fmla="*/ 25 w 68"/>
                <a:gd name="T5" fmla="*/ 3 h 81"/>
                <a:gd name="T6" fmla="*/ 0 w 68"/>
                <a:gd name="T7" fmla="*/ 81 h 81"/>
                <a:gd name="T8" fmla="*/ 47 w 68"/>
                <a:gd name="T9" fmla="*/ 78 h 81"/>
                <a:gd name="T10" fmla="*/ 47 w 68"/>
                <a:gd name="T11" fmla="*/ 78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81"/>
                <a:gd name="T20" fmla="*/ 68 w 68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81">
                  <a:moveTo>
                    <a:pt x="47" y="78"/>
                  </a:moveTo>
                  <a:lnTo>
                    <a:pt x="68" y="0"/>
                  </a:lnTo>
                  <a:lnTo>
                    <a:pt x="25" y="3"/>
                  </a:lnTo>
                  <a:lnTo>
                    <a:pt x="0" y="81"/>
                  </a:lnTo>
                  <a:lnTo>
                    <a:pt x="47" y="78"/>
                  </a:lnTo>
                  <a:close/>
                </a:path>
              </a:pathLst>
            </a:custGeom>
            <a:solidFill>
              <a:srgbClr val="98989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3" name="Freeform 461"/>
            <p:cNvSpPr>
              <a:spLocks/>
            </p:cNvSpPr>
            <p:nvPr/>
          </p:nvSpPr>
          <p:spPr bwMode="auto">
            <a:xfrm>
              <a:off x="1899" y="2331"/>
              <a:ext cx="43" cy="93"/>
            </a:xfrm>
            <a:custGeom>
              <a:avLst/>
              <a:gdLst>
                <a:gd name="T0" fmla="*/ 28 w 43"/>
                <a:gd name="T1" fmla="*/ 0 h 93"/>
                <a:gd name="T2" fmla="*/ 0 w 43"/>
                <a:gd name="T3" fmla="*/ 93 h 93"/>
                <a:gd name="T4" fmla="*/ 12 w 43"/>
                <a:gd name="T5" fmla="*/ 93 h 93"/>
                <a:gd name="T6" fmla="*/ 43 w 43"/>
                <a:gd name="T7" fmla="*/ 3 h 93"/>
                <a:gd name="T8" fmla="*/ 28 w 43"/>
                <a:gd name="T9" fmla="*/ 0 h 93"/>
                <a:gd name="T10" fmla="*/ 28 w 43"/>
                <a:gd name="T11" fmla="*/ 0 h 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"/>
                <a:gd name="T19" fmla="*/ 0 h 93"/>
                <a:gd name="T20" fmla="*/ 43 w 43"/>
                <a:gd name="T21" fmla="*/ 93 h 9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" h="93">
                  <a:moveTo>
                    <a:pt x="28" y="0"/>
                  </a:moveTo>
                  <a:lnTo>
                    <a:pt x="0" y="93"/>
                  </a:lnTo>
                  <a:lnTo>
                    <a:pt x="12" y="93"/>
                  </a:lnTo>
                  <a:lnTo>
                    <a:pt x="43" y="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4" name="Freeform 462"/>
            <p:cNvSpPr>
              <a:spLocks/>
            </p:cNvSpPr>
            <p:nvPr/>
          </p:nvSpPr>
          <p:spPr bwMode="auto">
            <a:xfrm>
              <a:off x="1911" y="2334"/>
              <a:ext cx="43" cy="90"/>
            </a:xfrm>
            <a:custGeom>
              <a:avLst/>
              <a:gdLst>
                <a:gd name="T0" fmla="*/ 19 w 43"/>
                <a:gd name="T1" fmla="*/ 90 h 90"/>
                <a:gd name="T2" fmla="*/ 43 w 43"/>
                <a:gd name="T3" fmla="*/ 0 h 90"/>
                <a:gd name="T4" fmla="*/ 25 w 43"/>
                <a:gd name="T5" fmla="*/ 0 h 90"/>
                <a:gd name="T6" fmla="*/ 0 w 43"/>
                <a:gd name="T7" fmla="*/ 90 h 90"/>
                <a:gd name="T8" fmla="*/ 19 w 43"/>
                <a:gd name="T9" fmla="*/ 90 h 90"/>
                <a:gd name="T10" fmla="*/ 19 w 43"/>
                <a:gd name="T11" fmla="*/ 90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"/>
                <a:gd name="T19" fmla="*/ 0 h 90"/>
                <a:gd name="T20" fmla="*/ 43 w 43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" h="90">
                  <a:moveTo>
                    <a:pt x="19" y="90"/>
                  </a:moveTo>
                  <a:lnTo>
                    <a:pt x="43" y="0"/>
                  </a:lnTo>
                  <a:lnTo>
                    <a:pt x="25" y="0"/>
                  </a:lnTo>
                  <a:lnTo>
                    <a:pt x="0" y="90"/>
                  </a:lnTo>
                  <a:lnTo>
                    <a:pt x="19" y="9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5" name="Freeform 463"/>
            <p:cNvSpPr>
              <a:spLocks/>
            </p:cNvSpPr>
            <p:nvPr/>
          </p:nvSpPr>
          <p:spPr bwMode="auto">
            <a:xfrm>
              <a:off x="1976" y="2331"/>
              <a:ext cx="49" cy="96"/>
            </a:xfrm>
            <a:custGeom>
              <a:avLst/>
              <a:gdLst>
                <a:gd name="T0" fmla="*/ 22 w 49"/>
                <a:gd name="T1" fmla="*/ 96 h 96"/>
                <a:gd name="T2" fmla="*/ 37 w 49"/>
                <a:gd name="T3" fmla="*/ 18 h 96"/>
                <a:gd name="T4" fmla="*/ 49 w 49"/>
                <a:gd name="T5" fmla="*/ 9 h 96"/>
                <a:gd name="T6" fmla="*/ 19 w 49"/>
                <a:gd name="T7" fmla="*/ 0 h 96"/>
                <a:gd name="T8" fmla="*/ 16 w 49"/>
                <a:gd name="T9" fmla="*/ 12 h 96"/>
                <a:gd name="T10" fmla="*/ 0 w 49"/>
                <a:gd name="T11" fmla="*/ 96 h 96"/>
                <a:gd name="T12" fmla="*/ 22 w 49"/>
                <a:gd name="T13" fmla="*/ 96 h 96"/>
                <a:gd name="T14" fmla="*/ 22 w 49"/>
                <a:gd name="T15" fmla="*/ 96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"/>
                <a:gd name="T25" fmla="*/ 0 h 96"/>
                <a:gd name="T26" fmla="*/ 49 w 49"/>
                <a:gd name="T27" fmla="*/ 96 h 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" h="96">
                  <a:moveTo>
                    <a:pt x="22" y="96"/>
                  </a:moveTo>
                  <a:lnTo>
                    <a:pt x="37" y="18"/>
                  </a:lnTo>
                  <a:lnTo>
                    <a:pt x="49" y="9"/>
                  </a:lnTo>
                  <a:lnTo>
                    <a:pt x="19" y="0"/>
                  </a:lnTo>
                  <a:lnTo>
                    <a:pt x="16" y="12"/>
                  </a:lnTo>
                  <a:lnTo>
                    <a:pt x="0" y="96"/>
                  </a:lnTo>
                  <a:lnTo>
                    <a:pt x="22" y="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6" name="Freeform 464"/>
            <p:cNvSpPr>
              <a:spLocks/>
            </p:cNvSpPr>
            <p:nvPr/>
          </p:nvSpPr>
          <p:spPr bwMode="auto">
            <a:xfrm>
              <a:off x="2041" y="2334"/>
              <a:ext cx="43" cy="90"/>
            </a:xfrm>
            <a:custGeom>
              <a:avLst/>
              <a:gdLst>
                <a:gd name="T0" fmla="*/ 25 w 43"/>
                <a:gd name="T1" fmla="*/ 87 h 90"/>
                <a:gd name="T2" fmla="*/ 43 w 43"/>
                <a:gd name="T3" fmla="*/ 0 h 90"/>
                <a:gd name="T4" fmla="*/ 15 w 43"/>
                <a:gd name="T5" fmla="*/ 0 h 90"/>
                <a:gd name="T6" fmla="*/ 0 w 43"/>
                <a:gd name="T7" fmla="*/ 90 h 90"/>
                <a:gd name="T8" fmla="*/ 25 w 43"/>
                <a:gd name="T9" fmla="*/ 87 h 90"/>
                <a:gd name="T10" fmla="*/ 25 w 43"/>
                <a:gd name="T11" fmla="*/ 87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"/>
                <a:gd name="T19" fmla="*/ 0 h 90"/>
                <a:gd name="T20" fmla="*/ 43 w 43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" h="90">
                  <a:moveTo>
                    <a:pt x="25" y="87"/>
                  </a:moveTo>
                  <a:lnTo>
                    <a:pt x="43" y="0"/>
                  </a:lnTo>
                  <a:lnTo>
                    <a:pt x="15" y="0"/>
                  </a:lnTo>
                  <a:lnTo>
                    <a:pt x="0" y="90"/>
                  </a:lnTo>
                  <a:lnTo>
                    <a:pt x="25" y="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7" name="Freeform 465"/>
            <p:cNvSpPr>
              <a:spLocks/>
            </p:cNvSpPr>
            <p:nvPr/>
          </p:nvSpPr>
          <p:spPr bwMode="auto">
            <a:xfrm>
              <a:off x="2007" y="2217"/>
              <a:ext cx="43" cy="98"/>
            </a:xfrm>
            <a:custGeom>
              <a:avLst/>
              <a:gdLst>
                <a:gd name="T0" fmla="*/ 22 w 43"/>
                <a:gd name="T1" fmla="*/ 95 h 98"/>
                <a:gd name="T2" fmla="*/ 43 w 43"/>
                <a:gd name="T3" fmla="*/ 9 h 98"/>
                <a:gd name="T4" fmla="*/ 15 w 43"/>
                <a:gd name="T5" fmla="*/ 0 h 98"/>
                <a:gd name="T6" fmla="*/ 15 w 43"/>
                <a:gd name="T7" fmla="*/ 18 h 98"/>
                <a:gd name="T8" fmla="*/ 0 w 43"/>
                <a:gd name="T9" fmla="*/ 98 h 98"/>
                <a:gd name="T10" fmla="*/ 22 w 43"/>
                <a:gd name="T11" fmla="*/ 95 h 98"/>
                <a:gd name="T12" fmla="*/ 22 w 43"/>
                <a:gd name="T13" fmla="*/ 95 h 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"/>
                <a:gd name="T22" fmla="*/ 0 h 98"/>
                <a:gd name="T23" fmla="*/ 43 w 43"/>
                <a:gd name="T24" fmla="*/ 98 h 9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" h="98">
                  <a:moveTo>
                    <a:pt x="22" y="95"/>
                  </a:moveTo>
                  <a:lnTo>
                    <a:pt x="43" y="9"/>
                  </a:lnTo>
                  <a:lnTo>
                    <a:pt x="15" y="0"/>
                  </a:lnTo>
                  <a:lnTo>
                    <a:pt x="15" y="18"/>
                  </a:lnTo>
                  <a:lnTo>
                    <a:pt x="0" y="98"/>
                  </a:lnTo>
                  <a:lnTo>
                    <a:pt x="22" y="9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8" name="Freeform 466"/>
            <p:cNvSpPr>
              <a:spLocks/>
            </p:cNvSpPr>
            <p:nvPr/>
          </p:nvSpPr>
          <p:spPr bwMode="auto">
            <a:xfrm>
              <a:off x="1812" y="2210"/>
              <a:ext cx="50" cy="102"/>
            </a:xfrm>
            <a:custGeom>
              <a:avLst/>
              <a:gdLst>
                <a:gd name="T0" fmla="*/ 13 w 50"/>
                <a:gd name="T1" fmla="*/ 102 h 102"/>
                <a:gd name="T2" fmla="*/ 50 w 50"/>
                <a:gd name="T3" fmla="*/ 3 h 102"/>
                <a:gd name="T4" fmla="*/ 34 w 50"/>
                <a:gd name="T5" fmla="*/ 0 h 102"/>
                <a:gd name="T6" fmla="*/ 0 w 50"/>
                <a:gd name="T7" fmla="*/ 96 h 102"/>
                <a:gd name="T8" fmla="*/ 13 w 50"/>
                <a:gd name="T9" fmla="*/ 102 h 102"/>
                <a:gd name="T10" fmla="*/ 13 w 50"/>
                <a:gd name="T11" fmla="*/ 102 h 10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102"/>
                <a:gd name="T20" fmla="*/ 50 w 50"/>
                <a:gd name="T21" fmla="*/ 102 h 10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102">
                  <a:moveTo>
                    <a:pt x="13" y="102"/>
                  </a:moveTo>
                  <a:lnTo>
                    <a:pt x="50" y="3"/>
                  </a:lnTo>
                  <a:lnTo>
                    <a:pt x="34" y="0"/>
                  </a:lnTo>
                  <a:lnTo>
                    <a:pt x="0" y="96"/>
                  </a:lnTo>
                  <a:lnTo>
                    <a:pt x="13" y="1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9" name="Freeform 467"/>
            <p:cNvSpPr>
              <a:spLocks/>
            </p:cNvSpPr>
            <p:nvPr/>
          </p:nvSpPr>
          <p:spPr bwMode="auto">
            <a:xfrm>
              <a:off x="1945" y="2210"/>
              <a:ext cx="43" cy="105"/>
            </a:xfrm>
            <a:custGeom>
              <a:avLst/>
              <a:gdLst>
                <a:gd name="T0" fmla="*/ 22 w 43"/>
                <a:gd name="T1" fmla="*/ 105 h 105"/>
                <a:gd name="T2" fmla="*/ 43 w 43"/>
                <a:gd name="T3" fmla="*/ 16 h 105"/>
                <a:gd name="T4" fmla="*/ 19 w 43"/>
                <a:gd name="T5" fmla="*/ 0 h 105"/>
                <a:gd name="T6" fmla="*/ 0 w 43"/>
                <a:gd name="T7" fmla="*/ 105 h 105"/>
                <a:gd name="T8" fmla="*/ 22 w 43"/>
                <a:gd name="T9" fmla="*/ 105 h 105"/>
                <a:gd name="T10" fmla="*/ 22 w 43"/>
                <a:gd name="T11" fmla="*/ 105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"/>
                <a:gd name="T19" fmla="*/ 0 h 105"/>
                <a:gd name="T20" fmla="*/ 43 w 43"/>
                <a:gd name="T21" fmla="*/ 105 h 1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" h="105">
                  <a:moveTo>
                    <a:pt x="22" y="105"/>
                  </a:moveTo>
                  <a:lnTo>
                    <a:pt x="43" y="16"/>
                  </a:lnTo>
                  <a:lnTo>
                    <a:pt x="19" y="0"/>
                  </a:lnTo>
                  <a:lnTo>
                    <a:pt x="0" y="105"/>
                  </a:lnTo>
                  <a:lnTo>
                    <a:pt x="22" y="1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0" name="Freeform 468"/>
            <p:cNvSpPr>
              <a:spLocks/>
            </p:cNvSpPr>
            <p:nvPr/>
          </p:nvSpPr>
          <p:spPr bwMode="auto">
            <a:xfrm>
              <a:off x="2075" y="2223"/>
              <a:ext cx="31" cy="96"/>
            </a:xfrm>
            <a:custGeom>
              <a:avLst/>
              <a:gdLst>
                <a:gd name="T0" fmla="*/ 0 w 31"/>
                <a:gd name="T1" fmla="*/ 92 h 96"/>
                <a:gd name="T2" fmla="*/ 15 w 31"/>
                <a:gd name="T3" fmla="*/ 21 h 96"/>
                <a:gd name="T4" fmla="*/ 0 w 31"/>
                <a:gd name="T5" fmla="*/ 6 h 96"/>
                <a:gd name="T6" fmla="*/ 22 w 31"/>
                <a:gd name="T7" fmla="*/ 0 h 96"/>
                <a:gd name="T8" fmla="*/ 31 w 31"/>
                <a:gd name="T9" fmla="*/ 12 h 96"/>
                <a:gd name="T10" fmla="*/ 15 w 31"/>
                <a:gd name="T11" fmla="*/ 96 h 96"/>
                <a:gd name="T12" fmla="*/ 0 w 31"/>
                <a:gd name="T13" fmla="*/ 92 h 96"/>
                <a:gd name="T14" fmla="*/ 0 w 31"/>
                <a:gd name="T15" fmla="*/ 92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"/>
                <a:gd name="T25" fmla="*/ 0 h 96"/>
                <a:gd name="T26" fmla="*/ 31 w 31"/>
                <a:gd name="T27" fmla="*/ 96 h 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1" h="96">
                  <a:moveTo>
                    <a:pt x="0" y="92"/>
                  </a:moveTo>
                  <a:lnTo>
                    <a:pt x="15" y="21"/>
                  </a:lnTo>
                  <a:lnTo>
                    <a:pt x="0" y="6"/>
                  </a:lnTo>
                  <a:lnTo>
                    <a:pt x="22" y="0"/>
                  </a:lnTo>
                  <a:lnTo>
                    <a:pt x="31" y="12"/>
                  </a:lnTo>
                  <a:lnTo>
                    <a:pt x="15" y="96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1" name="Freeform 469"/>
            <p:cNvSpPr>
              <a:spLocks/>
            </p:cNvSpPr>
            <p:nvPr/>
          </p:nvSpPr>
          <p:spPr bwMode="auto">
            <a:xfrm>
              <a:off x="2087" y="2213"/>
              <a:ext cx="37" cy="106"/>
            </a:xfrm>
            <a:custGeom>
              <a:avLst/>
              <a:gdLst>
                <a:gd name="T0" fmla="*/ 13 w 37"/>
                <a:gd name="T1" fmla="*/ 102 h 106"/>
                <a:gd name="T2" fmla="*/ 37 w 37"/>
                <a:gd name="T3" fmla="*/ 7 h 106"/>
                <a:gd name="T4" fmla="*/ 25 w 37"/>
                <a:gd name="T5" fmla="*/ 0 h 106"/>
                <a:gd name="T6" fmla="*/ 16 w 37"/>
                <a:gd name="T7" fmla="*/ 16 h 106"/>
                <a:gd name="T8" fmla="*/ 0 w 37"/>
                <a:gd name="T9" fmla="*/ 106 h 106"/>
                <a:gd name="T10" fmla="*/ 13 w 37"/>
                <a:gd name="T11" fmla="*/ 102 h 106"/>
                <a:gd name="T12" fmla="*/ 13 w 37"/>
                <a:gd name="T13" fmla="*/ 102 h 1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"/>
                <a:gd name="T22" fmla="*/ 0 h 106"/>
                <a:gd name="T23" fmla="*/ 37 w 37"/>
                <a:gd name="T24" fmla="*/ 106 h 1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" h="106">
                  <a:moveTo>
                    <a:pt x="13" y="102"/>
                  </a:moveTo>
                  <a:lnTo>
                    <a:pt x="37" y="7"/>
                  </a:lnTo>
                  <a:lnTo>
                    <a:pt x="25" y="0"/>
                  </a:lnTo>
                  <a:lnTo>
                    <a:pt x="16" y="16"/>
                  </a:lnTo>
                  <a:lnTo>
                    <a:pt x="0" y="106"/>
                  </a:lnTo>
                  <a:lnTo>
                    <a:pt x="13" y="1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2" name="Freeform 470"/>
            <p:cNvSpPr>
              <a:spLocks/>
            </p:cNvSpPr>
            <p:nvPr/>
          </p:nvSpPr>
          <p:spPr bwMode="auto">
            <a:xfrm>
              <a:off x="1519" y="1818"/>
              <a:ext cx="142" cy="154"/>
            </a:xfrm>
            <a:custGeom>
              <a:avLst/>
              <a:gdLst>
                <a:gd name="T0" fmla="*/ 136 w 142"/>
                <a:gd name="T1" fmla="*/ 65 h 154"/>
                <a:gd name="T2" fmla="*/ 136 w 142"/>
                <a:gd name="T3" fmla="*/ 62 h 154"/>
                <a:gd name="T4" fmla="*/ 139 w 142"/>
                <a:gd name="T5" fmla="*/ 59 h 154"/>
                <a:gd name="T6" fmla="*/ 142 w 142"/>
                <a:gd name="T7" fmla="*/ 56 h 154"/>
                <a:gd name="T8" fmla="*/ 142 w 142"/>
                <a:gd name="T9" fmla="*/ 53 h 154"/>
                <a:gd name="T10" fmla="*/ 142 w 142"/>
                <a:gd name="T11" fmla="*/ 43 h 154"/>
                <a:gd name="T12" fmla="*/ 139 w 142"/>
                <a:gd name="T13" fmla="*/ 34 h 154"/>
                <a:gd name="T14" fmla="*/ 136 w 142"/>
                <a:gd name="T15" fmla="*/ 25 h 154"/>
                <a:gd name="T16" fmla="*/ 133 w 142"/>
                <a:gd name="T17" fmla="*/ 19 h 154"/>
                <a:gd name="T18" fmla="*/ 126 w 142"/>
                <a:gd name="T19" fmla="*/ 9 h 154"/>
                <a:gd name="T20" fmla="*/ 120 w 142"/>
                <a:gd name="T21" fmla="*/ 3 h 154"/>
                <a:gd name="T22" fmla="*/ 111 w 142"/>
                <a:gd name="T23" fmla="*/ 0 h 154"/>
                <a:gd name="T24" fmla="*/ 102 w 142"/>
                <a:gd name="T25" fmla="*/ 0 h 154"/>
                <a:gd name="T26" fmla="*/ 93 w 142"/>
                <a:gd name="T27" fmla="*/ 0 h 154"/>
                <a:gd name="T28" fmla="*/ 86 w 142"/>
                <a:gd name="T29" fmla="*/ 3 h 154"/>
                <a:gd name="T30" fmla="*/ 80 w 142"/>
                <a:gd name="T31" fmla="*/ 3 h 154"/>
                <a:gd name="T32" fmla="*/ 74 w 142"/>
                <a:gd name="T33" fmla="*/ 6 h 154"/>
                <a:gd name="T34" fmla="*/ 68 w 142"/>
                <a:gd name="T35" fmla="*/ 9 h 154"/>
                <a:gd name="T36" fmla="*/ 62 w 142"/>
                <a:gd name="T37" fmla="*/ 15 h 154"/>
                <a:gd name="T38" fmla="*/ 55 w 142"/>
                <a:gd name="T39" fmla="*/ 19 h 154"/>
                <a:gd name="T40" fmla="*/ 49 w 142"/>
                <a:gd name="T41" fmla="*/ 22 h 154"/>
                <a:gd name="T42" fmla="*/ 40 w 142"/>
                <a:gd name="T43" fmla="*/ 25 h 154"/>
                <a:gd name="T44" fmla="*/ 31 w 142"/>
                <a:gd name="T45" fmla="*/ 28 h 154"/>
                <a:gd name="T46" fmla="*/ 25 w 142"/>
                <a:gd name="T47" fmla="*/ 34 h 154"/>
                <a:gd name="T48" fmla="*/ 15 w 142"/>
                <a:gd name="T49" fmla="*/ 37 h 154"/>
                <a:gd name="T50" fmla="*/ 9 w 142"/>
                <a:gd name="T51" fmla="*/ 43 h 154"/>
                <a:gd name="T52" fmla="*/ 6 w 142"/>
                <a:gd name="T53" fmla="*/ 49 h 154"/>
                <a:gd name="T54" fmla="*/ 3 w 142"/>
                <a:gd name="T55" fmla="*/ 56 h 154"/>
                <a:gd name="T56" fmla="*/ 0 w 142"/>
                <a:gd name="T57" fmla="*/ 65 h 154"/>
                <a:gd name="T58" fmla="*/ 3 w 142"/>
                <a:gd name="T59" fmla="*/ 80 h 154"/>
                <a:gd name="T60" fmla="*/ 6 w 142"/>
                <a:gd name="T61" fmla="*/ 96 h 154"/>
                <a:gd name="T62" fmla="*/ 9 w 142"/>
                <a:gd name="T63" fmla="*/ 111 h 154"/>
                <a:gd name="T64" fmla="*/ 18 w 142"/>
                <a:gd name="T65" fmla="*/ 124 h 154"/>
                <a:gd name="T66" fmla="*/ 28 w 142"/>
                <a:gd name="T67" fmla="*/ 136 h 154"/>
                <a:gd name="T68" fmla="*/ 40 w 142"/>
                <a:gd name="T69" fmla="*/ 145 h 154"/>
                <a:gd name="T70" fmla="*/ 55 w 142"/>
                <a:gd name="T71" fmla="*/ 151 h 154"/>
                <a:gd name="T72" fmla="*/ 71 w 142"/>
                <a:gd name="T73" fmla="*/ 154 h 154"/>
                <a:gd name="T74" fmla="*/ 80 w 142"/>
                <a:gd name="T75" fmla="*/ 151 h 154"/>
                <a:gd name="T76" fmla="*/ 83 w 142"/>
                <a:gd name="T77" fmla="*/ 148 h 154"/>
                <a:gd name="T78" fmla="*/ 89 w 142"/>
                <a:gd name="T79" fmla="*/ 145 h 154"/>
                <a:gd name="T80" fmla="*/ 93 w 142"/>
                <a:gd name="T81" fmla="*/ 139 h 154"/>
                <a:gd name="T82" fmla="*/ 93 w 142"/>
                <a:gd name="T83" fmla="*/ 133 h 154"/>
                <a:gd name="T84" fmla="*/ 93 w 142"/>
                <a:gd name="T85" fmla="*/ 127 h 154"/>
                <a:gd name="T86" fmla="*/ 96 w 142"/>
                <a:gd name="T87" fmla="*/ 117 h 154"/>
                <a:gd name="T88" fmla="*/ 96 w 142"/>
                <a:gd name="T89" fmla="*/ 111 h 154"/>
                <a:gd name="T90" fmla="*/ 68 w 142"/>
                <a:gd name="T91" fmla="*/ 68 h 154"/>
                <a:gd name="T92" fmla="*/ 71 w 142"/>
                <a:gd name="T93" fmla="*/ 65 h 154"/>
                <a:gd name="T94" fmla="*/ 74 w 142"/>
                <a:gd name="T95" fmla="*/ 59 h 154"/>
                <a:gd name="T96" fmla="*/ 77 w 142"/>
                <a:gd name="T97" fmla="*/ 56 h 154"/>
                <a:gd name="T98" fmla="*/ 83 w 142"/>
                <a:gd name="T99" fmla="*/ 49 h 154"/>
                <a:gd name="T100" fmla="*/ 86 w 142"/>
                <a:gd name="T101" fmla="*/ 46 h 154"/>
                <a:gd name="T102" fmla="*/ 89 w 142"/>
                <a:gd name="T103" fmla="*/ 43 h 154"/>
                <a:gd name="T104" fmla="*/ 96 w 142"/>
                <a:gd name="T105" fmla="*/ 40 h 154"/>
                <a:gd name="T106" fmla="*/ 102 w 142"/>
                <a:gd name="T107" fmla="*/ 37 h 154"/>
                <a:gd name="T108" fmla="*/ 105 w 142"/>
                <a:gd name="T109" fmla="*/ 40 h 154"/>
                <a:gd name="T110" fmla="*/ 108 w 142"/>
                <a:gd name="T111" fmla="*/ 46 h 154"/>
                <a:gd name="T112" fmla="*/ 114 w 142"/>
                <a:gd name="T113" fmla="*/ 49 h 154"/>
                <a:gd name="T114" fmla="*/ 117 w 142"/>
                <a:gd name="T115" fmla="*/ 53 h 154"/>
                <a:gd name="T116" fmla="*/ 120 w 142"/>
                <a:gd name="T117" fmla="*/ 56 h 154"/>
                <a:gd name="T118" fmla="*/ 126 w 142"/>
                <a:gd name="T119" fmla="*/ 56 h 154"/>
                <a:gd name="T120" fmla="*/ 130 w 142"/>
                <a:gd name="T121" fmla="*/ 59 h 154"/>
                <a:gd name="T122" fmla="*/ 136 w 142"/>
                <a:gd name="T123" fmla="*/ 65 h 154"/>
                <a:gd name="T124" fmla="*/ 136 w 142"/>
                <a:gd name="T125" fmla="*/ 65 h 15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42"/>
                <a:gd name="T190" fmla="*/ 0 h 154"/>
                <a:gd name="T191" fmla="*/ 142 w 142"/>
                <a:gd name="T192" fmla="*/ 154 h 15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42" h="154">
                  <a:moveTo>
                    <a:pt x="136" y="65"/>
                  </a:moveTo>
                  <a:lnTo>
                    <a:pt x="136" y="62"/>
                  </a:lnTo>
                  <a:lnTo>
                    <a:pt x="139" y="59"/>
                  </a:lnTo>
                  <a:lnTo>
                    <a:pt x="142" y="56"/>
                  </a:lnTo>
                  <a:lnTo>
                    <a:pt x="142" y="53"/>
                  </a:lnTo>
                  <a:lnTo>
                    <a:pt x="142" y="43"/>
                  </a:lnTo>
                  <a:lnTo>
                    <a:pt x="139" y="34"/>
                  </a:lnTo>
                  <a:lnTo>
                    <a:pt x="136" y="25"/>
                  </a:lnTo>
                  <a:lnTo>
                    <a:pt x="133" y="19"/>
                  </a:lnTo>
                  <a:lnTo>
                    <a:pt x="126" y="9"/>
                  </a:lnTo>
                  <a:lnTo>
                    <a:pt x="120" y="3"/>
                  </a:lnTo>
                  <a:lnTo>
                    <a:pt x="111" y="0"/>
                  </a:lnTo>
                  <a:lnTo>
                    <a:pt x="102" y="0"/>
                  </a:lnTo>
                  <a:lnTo>
                    <a:pt x="93" y="0"/>
                  </a:lnTo>
                  <a:lnTo>
                    <a:pt x="86" y="3"/>
                  </a:lnTo>
                  <a:lnTo>
                    <a:pt x="80" y="3"/>
                  </a:lnTo>
                  <a:lnTo>
                    <a:pt x="74" y="6"/>
                  </a:lnTo>
                  <a:lnTo>
                    <a:pt x="68" y="9"/>
                  </a:lnTo>
                  <a:lnTo>
                    <a:pt x="62" y="15"/>
                  </a:lnTo>
                  <a:lnTo>
                    <a:pt x="55" y="19"/>
                  </a:lnTo>
                  <a:lnTo>
                    <a:pt x="49" y="22"/>
                  </a:lnTo>
                  <a:lnTo>
                    <a:pt x="40" y="25"/>
                  </a:lnTo>
                  <a:lnTo>
                    <a:pt x="31" y="28"/>
                  </a:lnTo>
                  <a:lnTo>
                    <a:pt x="25" y="34"/>
                  </a:lnTo>
                  <a:lnTo>
                    <a:pt x="15" y="37"/>
                  </a:lnTo>
                  <a:lnTo>
                    <a:pt x="9" y="43"/>
                  </a:lnTo>
                  <a:lnTo>
                    <a:pt x="6" y="49"/>
                  </a:lnTo>
                  <a:lnTo>
                    <a:pt x="3" y="56"/>
                  </a:lnTo>
                  <a:lnTo>
                    <a:pt x="0" y="65"/>
                  </a:lnTo>
                  <a:lnTo>
                    <a:pt x="3" y="80"/>
                  </a:lnTo>
                  <a:lnTo>
                    <a:pt x="6" y="96"/>
                  </a:lnTo>
                  <a:lnTo>
                    <a:pt x="9" y="111"/>
                  </a:lnTo>
                  <a:lnTo>
                    <a:pt x="18" y="124"/>
                  </a:lnTo>
                  <a:lnTo>
                    <a:pt x="28" y="136"/>
                  </a:lnTo>
                  <a:lnTo>
                    <a:pt x="40" y="145"/>
                  </a:lnTo>
                  <a:lnTo>
                    <a:pt x="55" y="151"/>
                  </a:lnTo>
                  <a:lnTo>
                    <a:pt x="71" y="154"/>
                  </a:lnTo>
                  <a:lnTo>
                    <a:pt x="80" y="151"/>
                  </a:lnTo>
                  <a:lnTo>
                    <a:pt x="83" y="148"/>
                  </a:lnTo>
                  <a:lnTo>
                    <a:pt x="89" y="145"/>
                  </a:lnTo>
                  <a:lnTo>
                    <a:pt x="93" y="139"/>
                  </a:lnTo>
                  <a:lnTo>
                    <a:pt x="93" y="133"/>
                  </a:lnTo>
                  <a:lnTo>
                    <a:pt x="93" y="127"/>
                  </a:lnTo>
                  <a:lnTo>
                    <a:pt x="96" y="117"/>
                  </a:lnTo>
                  <a:lnTo>
                    <a:pt x="96" y="111"/>
                  </a:lnTo>
                  <a:lnTo>
                    <a:pt x="68" y="68"/>
                  </a:lnTo>
                  <a:lnTo>
                    <a:pt x="71" y="65"/>
                  </a:lnTo>
                  <a:lnTo>
                    <a:pt x="74" y="59"/>
                  </a:lnTo>
                  <a:lnTo>
                    <a:pt x="77" y="56"/>
                  </a:lnTo>
                  <a:lnTo>
                    <a:pt x="83" y="49"/>
                  </a:lnTo>
                  <a:lnTo>
                    <a:pt x="86" y="46"/>
                  </a:lnTo>
                  <a:lnTo>
                    <a:pt x="89" y="43"/>
                  </a:lnTo>
                  <a:lnTo>
                    <a:pt x="96" y="40"/>
                  </a:lnTo>
                  <a:lnTo>
                    <a:pt x="102" y="37"/>
                  </a:lnTo>
                  <a:lnTo>
                    <a:pt x="105" y="40"/>
                  </a:lnTo>
                  <a:lnTo>
                    <a:pt x="108" y="46"/>
                  </a:lnTo>
                  <a:lnTo>
                    <a:pt x="114" y="49"/>
                  </a:lnTo>
                  <a:lnTo>
                    <a:pt x="117" y="53"/>
                  </a:lnTo>
                  <a:lnTo>
                    <a:pt x="120" y="56"/>
                  </a:lnTo>
                  <a:lnTo>
                    <a:pt x="126" y="56"/>
                  </a:lnTo>
                  <a:lnTo>
                    <a:pt x="130" y="59"/>
                  </a:lnTo>
                  <a:lnTo>
                    <a:pt x="136" y="65"/>
                  </a:lnTo>
                  <a:close/>
                </a:path>
              </a:pathLst>
            </a:cu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3" name="Freeform 471"/>
            <p:cNvSpPr>
              <a:spLocks/>
            </p:cNvSpPr>
            <p:nvPr/>
          </p:nvSpPr>
          <p:spPr bwMode="auto">
            <a:xfrm>
              <a:off x="1605" y="2251"/>
              <a:ext cx="37" cy="49"/>
            </a:xfrm>
            <a:custGeom>
              <a:avLst/>
              <a:gdLst>
                <a:gd name="T0" fmla="*/ 37 w 37"/>
                <a:gd name="T1" fmla="*/ 46 h 49"/>
                <a:gd name="T2" fmla="*/ 31 w 37"/>
                <a:gd name="T3" fmla="*/ 40 h 49"/>
                <a:gd name="T4" fmla="*/ 28 w 37"/>
                <a:gd name="T5" fmla="*/ 34 h 49"/>
                <a:gd name="T6" fmla="*/ 25 w 37"/>
                <a:gd name="T7" fmla="*/ 27 h 49"/>
                <a:gd name="T8" fmla="*/ 19 w 37"/>
                <a:gd name="T9" fmla="*/ 21 h 49"/>
                <a:gd name="T10" fmla="*/ 16 w 37"/>
                <a:gd name="T11" fmla="*/ 18 h 49"/>
                <a:gd name="T12" fmla="*/ 10 w 37"/>
                <a:gd name="T13" fmla="*/ 12 h 49"/>
                <a:gd name="T14" fmla="*/ 7 w 37"/>
                <a:gd name="T15" fmla="*/ 6 h 49"/>
                <a:gd name="T16" fmla="*/ 0 w 37"/>
                <a:gd name="T17" fmla="*/ 0 h 49"/>
                <a:gd name="T18" fmla="*/ 0 w 37"/>
                <a:gd name="T19" fmla="*/ 6 h 49"/>
                <a:gd name="T20" fmla="*/ 0 w 37"/>
                <a:gd name="T21" fmla="*/ 15 h 49"/>
                <a:gd name="T22" fmla="*/ 0 w 37"/>
                <a:gd name="T23" fmla="*/ 24 h 49"/>
                <a:gd name="T24" fmla="*/ 3 w 37"/>
                <a:gd name="T25" fmla="*/ 30 h 49"/>
                <a:gd name="T26" fmla="*/ 7 w 37"/>
                <a:gd name="T27" fmla="*/ 40 h 49"/>
                <a:gd name="T28" fmla="*/ 10 w 37"/>
                <a:gd name="T29" fmla="*/ 43 h 49"/>
                <a:gd name="T30" fmla="*/ 16 w 37"/>
                <a:gd name="T31" fmla="*/ 49 h 49"/>
                <a:gd name="T32" fmla="*/ 25 w 37"/>
                <a:gd name="T33" fmla="*/ 49 h 49"/>
                <a:gd name="T34" fmla="*/ 28 w 37"/>
                <a:gd name="T35" fmla="*/ 49 h 49"/>
                <a:gd name="T36" fmla="*/ 31 w 37"/>
                <a:gd name="T37" fmla="*/ 49 h 49"/>
                <a:gd name="T38" fmla="*/ 34 w 37"/>
                <a:gd name="T39" fmla="*/ 46 h 49"/>
                <a:gd name="T40" fmla="*/ 37 w 37"/>
                <a:gd name="T41" fmla="*/ 46 h 49"/>
                <a:gd name="T42" fmla="*/ 37 w 37"/>
                <a:gd name="T43" fmla="*/ 46 h 4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7"/>
                <a:gd name="T67" fmla="*/ 0 h 49"/>
                <a:gd name="T68" fmla="*/ 37 w 37"/>
                <a:gd name="T69" fmla="*/ 49 h 4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7" h="49">
                  <a:moveTo>
                    <a:pt x="37" y="46"/>
                  </a:moveTo>
                  <a:lnTo>
                    <a:pt x="31" y="40"/>
                  </a:lnTo>
                  <a:lnTo>
                    <a:pt x="28" y="34"/>
                  </a:lnTo>
                  <a:lnTo>
                    <a:pt x="25" y="27"/>
                  </a:lnTo>
                  <a:lnTo>
                    <a:pt x="19" y="21"/>
                  </a:lnTo>
                  <a:lnTo>
                    <a:pt x="16" y="18"/>
                  </a:lnTo>
                  <a:lnTo>
                    <a:pt x="10" y="12"/>
                  </a:lnTo>
                  <a:lnTo>
                    <a:pt x="7" y="6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5"/>
                  </a:lnTo>
                  <a:lnTo>
                    <a:pt x="0" y="24"/>
                  </a:lnTo>
                  <a:lnTo>
                    <a:pt x="3" y="30"/>
                  </a:lnTo>
                  <a:lnTo>
                    <a:pt x="7" y="40"/>
                  </a:lnTo>
                  <a:lnTo>
                    <a:pt x="10" y="43"/>
                  </a:lnTo>
                  <a:lnTo>
                    <a:pt x="16" y="49"/>
                  </a:lnTo>
                  <a:lnTo>
                    <a:pt x="25" y="49"/>
                  </a:lnTo>
                  <a:lnTo>
                    <a:pt x="28" y="49"/>
                  </a:lnTo>
                  <a:lnTo>
                    <a:pt x="31" y="49"/>
                  </a:lnTo>
                  <a:lnTo>
                    <a:pt x="34" y="46"/>
                  </a:lnTo>
                  <a:lnTo>
                    <a:pt x="37" y="46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4" name="Freeform 472"/>
            <p:cNvSpPr>
              <a:spLocks/>
            </p:cNvSpPr>
            <p:nvPr/>
          </p:nvSpPr>
          <p:spPr bwMode="auto">
            <a:xfrm>
              <a:off x="1482" y="2180"/>
              <a:ext cx="96" cy="139"/>
            </a:xfrm>
            <a:custGeom>
              <a:avLst/>
              <a:gdLst>
                <a:gd name="T0" fmla="*/ 65 w 96"/>
                <a:gd name="T1" fmla="*/ 135 h 139"/>
                <a:gd name="T2" fmla="*/ 58 w 96"/>
                <a:gd name="T3" fmla="*/ 126 h 139"/>
                <a:gd name="T4" fmla="*/ 52 w 96"/>
                <a:gd name="T5" fmla="*/ 117 h 139"/>
                <a:gd name="T6" fmla="*/ 43 w 96"/>
                <a:gd name="T7" fmla="*/ 108 h 139"/>
                <a:gd name="T8" fmla="*/ 37 w 96"/>
                <a:gd name="T9" fmla="*/ 98 h 139"/>
                <a:gd name="T10" fmla="*/ 31 w 96"/>
                <a:gd name="T11" fmla="*/ 89 h 139"/>
                <a:gd name="T12" fmla="*/ 28 w 96"/>
                <a:gd name="T13" fmla="*/ 80 h 139"/>
                <a:gd name="T14" fmla="*/ 24 w 96"/>
                <a:gd name="T15" fmla="*/ 67 h 139"/>
                <a:gd name="T16" fmla="*/ 24 w 96"/>
                <a:gd name="T17" fmla="*/ 55 h 139"/>
                <a:gd name="T18" fmla="*/ 24 w 96"/>
                <a:gd name="T19" fmla="*/ 46 h 139"/>
                <a:gd name="T20" fmla="*/ 31 w 96"/>
                <a:gd name="T21" fmla="*/ 37 h 139"/>
                <a:gd name="T22" fmla="*/ 37 w 96"/>
                <a:gd name="T23" fmla="*/ 30 h 139"/>
                <a:gd name="T24" fmla="*/ 46 w 96"/>
                <a:gd name="T25" fmla="*/ 24 h 139"/>
                <a:gd name="T26" fmla="*/ 58 w 96"/>
                <a:gd name="T27" fmla="*/ 21 h 139"/>
                <a:gd name="T28" fmla="*/ 71 w 96"/>
                <a:gd name="T29" fmla="*/ 18 h 139"/>
                <a:gd name="T30" fmla="*/ 83 w 96"/>
                <a:gd name="T31" fmla="*/ 15 h 139"/>
                <a:gd name="T32" fmla="*/ 96 w 96"/>
                <a:gd name="T33" fmla="*/ 12 h 139"/>
                <a:gd name="T34" fmla="*/ 92 w 96"/>
                <a:gd name="T35" fmla="*/ 9 h 139"/>
                <a:gd name="T36" fmla="*/ 89 w 96"/>
                <a:gd name="T37" fmla="*/ 6 h 139"/>
                <a:gd name="T38" fmla="*/ 86 w 96"/>
                <a:gd name="T39" fmla="*/ 6 h 139"/>
                <a:gd name="T40" fmla="*/ 83 w 96"/>
                <a:gd name="T41" fmla="*/ 3 h 139"/>
                <a:gd name="T42" fmla="*/ 80 w 96"/>
                <a:gd name="T43" fmla="*/ 3 h 139"/>
                <a:gd name="T44" fmla="*/ 77 w 96"/>
                <a:gd name="T45" fmla="*/ 0 h 139"/>
                <a:gd name="T46" fmla="*/ 74 w 96"/>
                <a:gd name="T47" fmla="*/ 0 h 139"/>
                <a:gd name="T48" fmla="*/ 71 w 96"/>
                <a:gd name="T49" fmla="*/ 0 h 139"/>
                <a:gd name="T50" fmla="*/ 58 w 96"/>
                <a:gd name="T51" fmla="*/ 0 h 139"/>
                <a:gd name="T52" fmla="*/ 46 w 96"/>
                <a:gd name="T53" fmla="*/ 0 h 139"/>
                <a:gd name="T54" fmla="*/ 34 w 96"/>
                <a:gd name="T55" fmla="*/ 3 h 139"/>
                <a:gd name="T56" fmla="*/ 21 w 96"/>
                <a:gd name="T57" fmla="*/ 6 h 139"/>
                <a:gd name="T58" fmla="*/ 12 w 96"/>
                <a:gd name="T59" fmla="*/ 12 h 139"/>
                <a:gd name="T60" fmla="*/ 6 w 96"/>
                <a:gd name="T61" fmla="*/ 18 h 139"/>
                <a:gd name="T62" fmla="*/ 0 w 96"/>
                <a:gd name="T63" fmla="*/ 24 h 139"/>
                <a:gd name="T64" fmla="*/ 0 w 96"/>
                <a:gd name="T65" fmla="*/ 33 h 139"/>
                <a:gd name="T66" fmla="*/ 0 w 96"/>
                <a:gd name="T67" fmla="*/ 49 h 139"/>
                <a:gd name="T68" fmla="*/ 6 w 96"/>
                <a:gd name="T69" fmla="*/ 61 h 139"/>
                <a:gd name="T70" fmla="*/ 9 w 96"/>
                <a:gd name="T71" fmla="*/ 71 h 139"/>
                <a:gd name="T72" fmla="*/ 15 w 96"/>
                <a:gd name="T73" fmla="*/ 86 h 139"/>
                <a:gd name="T74" fmla="*/ 18 w 96"/>
                <a:gd name="T75" fmla="*/ 95 h 139"/>
                <a:gd name="T76" fmla="*/ 24 w 96"/>
                <a:gd name="T77" fmla="*/ 105 h 139"/>
                <a:gd name="T78" fmla="*/ 28 w 96"/>
                <a:gd name="T79" fmla="*/ 114 h 139"/>
                <a:gd name="T80" fmla="*/ 34 w 96"/>
                <a:gd name="T81" fmla="*/ 123 h 139"/>
                <a:gd name="T82" fmla="*/ 40 w 96"/>
                <a:gd name="T83" fmla="*/ 129 h 139"/>
                <a:gd name="T84" fmla="*/ 46 w 96"/>
                <a:gd name="T85" fmla="*/ 135 h 139"/>
                <a:gd name="T86" fmla="*/ 55 w 96"/>
                <a:gd name="T87" fmla="*/ 139 h 139"/>
                <a:gd name="T88" fmla="*/ 65 w 96"/>
                <a:gd name="T89" fmla="*/ 135 h 139"/>
                <a:gd name="T90" fmla="*/ 65 w 96"/>
                <a:gd name="T91" fmla="*/ 135 h 13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6"/>
                <a:gd name="T139" fmla="*/ 0 h 139"/>
                <a:gd name="T140" fmla="*/ 96 w 96"/>
                <a:gd name="T141" fmla="*/ 139 h 13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6" h="139">
                  <a:moveTo>
                    <a:pt x="65" y="135"/>
                  </a:moveTo>
                  <a:lnTo>
                    <a:pt x="58" y="126"/>
                  </a:lnTo>
                  <a:lnTo>
                    <a:pt x="52" y="117"/>
                  </a:lnTo>
                  <a:lnTo>
                    <a:pt x="43" y="108"/>
                  </a:lnTo>
                  <a:lnTo>
                    <a:pt x="37" y="98"/>
                  </a:lnTo>
                  <a:lnTo>
                    <a:pt x="31" y="89"/>
                  </a:lnTo>
                  <a:lnTo>
                    <a:pt x="28" y="80"/>
                  </a:lnTo>
                  <a:lnTo>
                    <a:pt x="24" y="67"/>
                  </a:lnTo>
                  <a:lnTo>
                    <a:pt x="24" y="55"/>
                  </a:lnTo>
                  <a:lnTo>
                    <a:pt x="24" y="46"/>
                  </a:lnTo>
                  <a:lnTo>
                    <a:pt x="31" y="37"/>
                  </a:lnTo>
                  <a:lnTo>
                    <a:pt x="37" y="30"/>
                  </a:lnTo>
                  <a:lnTo>
                    <a:pt x="46" y="24"/>
                  </a:lnTo>
                  <a:lnTo>
                    <a:pt x="58" y="21"/>
                  </a:lnTo>
                  <a:lnTo>
                    <a:pt x="71" y="18"/>
                  </a:lnTo>
                  <a:lnTo>
                    <a:pt x="83" y="15"/>
                  </a:lnTo>
                  <a:lnTo>
                    <a:pt x="96" y="12"/>
                  </a:lnTo>
                  <a:lnTo>
                    <a:pt x="92" y="9"/>
                  </a:lnTo>
                  <a:lnTo>
                    <a:pt x="89" y="6"/>
                  </a:lnTo>
                  <a:lnTo>
                    <a:pt x="86" y="6"/>
                  </a:lnTo>
                  <a:lnTo>
                    <a:pt x="83" y="3"/>
                  </a:lnTo>
                  <a:lnTo>
                    <a:pt x="80" y="3"/>
                  </a:lnTo>
                  <a:lnTo>
                    <a:pt x="77" y="0"/>
                  </a:lnTo>
                  <a:lnTo>
                    <a:pt x="74" y="0"/>
                  </a:lnTo>
                  <a:lnTo>
                    <a:pt x="71" y="0"/>
                  </a:lnTo>
                  <a:lnTo>
                    <a:pt x="58" y="0"/>
                  </a:lnTo>
                  <a:lnTo>
                    <a:pt x="46" y="0"/>
                  </a:lnTo>
                  <a:lnTo>
                    <a:pt x="34" y="3"/>
                  </a:lnTo>
                  <a:lnTo>
                    <a:pt x="21" y="6"/>
                  </a:lnTo>
                  <a:lnTo>
                    <a:pt x="12" y="12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0" y="33"/>
                  </a:lnTo>
                  <a:lnTo>
                    <a:pt x="0" y="49"/>
                  </a:lnTo>
                  <a:lnTo>
                    <a:pt x="6" y="61"/>
                  </a:lnTo>
                  <a:lnTo>
                    <a:pt x="9" y="71"/>
                  </a:lnTo>
                  <a:lnTo>
                    <a:pt x="15" y="86"/>
                  </a:lnTo>
                  <a:lnTo>
                    <a:pt x="18" y="95"/>
                  </a:lnTo>
                  <a:lnTo>
                    <a:pt x="24" y="105"/>
                  </a:lnTo>
                  <a:lnTo>
                    <a:pt x="28" y="114"/>
                  </a:lnTo>
                  <a:lnTo>
                    <a:pt x="34" y="123"/>
                  </a:lnTo>
                  <a:lnTo>
                    <a:pt x="40" y="129"/>
                  </a:lnTo>
                  <a:lnTo>
                    <a:pt x="46" y="135"/>
                  </a:lnTo>
                  <a:lnTo>
                    <a:pt x="55" y="139"/>
                  </a:lnTo>
                  <a:lnTo>
                    <a:pt x="65" y="13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5" name="Freeform 473"/>
            <p:cNvSpPr>
              <a:spLocks/>
            </p:cNvSpPr>
            <p:nvPr/>
          </p:nvSpPr>
          <p:spPr bwMode="auto">
            <a:xfrm>
              <a:off x="1395" y="2272"/>
              <a:ext cx="145" cy="139"/>
            </a:xfrm>
            <a:custGeom>
              <a:avLst/>
              <a:gdLst>
                <a:gd name="T0" fmla="*/ 0 w 145"/>
                <a:gd name="T1" fmla="*/ 0 h 139"/>
                <a:gd name="T2" fmla="*/ 10 w 145"/>
                <a:gd name="T3" fmla="*/ 3 h 139"/>
                <a:gd name="T4" fmla="*/ 19 w 145"/>
                <a:gd name="T5" fmla="*/ 9 h 139"/>
                <a:gd name="T6" fmla="*/ 25 w 145"/>
                <a:gd name="T7" fmla="*/ 13 h 139"/>
                <a:gd name="T8" fmla="*/ 34 w 145"/>
                <a:gd name="T9" fmla="*/ 19 h 139"/>
                <a:gd name="T10" fmla="*/ 44 w 145"/>
                <a:gd name="T11" fmla="*/ 22 h 139"/>
                <a:gd name="T12" fmla="*/ 50 w 145"/>
                <a:gd name="T13" fmla="*/ 25 h 139"/>
                <a:gd name="T14" fmla="*/ 59 w 145"/>
                <a:gd name="T15" fmla="*/ 31 h 139"/>
                <a:gd name="T16" fmla="*/ 65 w 145"/>
                <a:gd name="T17" fmla="*/ 34 h 139"/>
                <a:gd name="T18" fmla="*/ 74 w 145"/>
                <a:gd name="T19" fmla="*/ 37 h 139"/>
                <a:gd name="T20" fmla="*/ 81 w 145"/>
                <a:gd name="T21" fmla="*/ 37 h 139"/>
                <a:gd name="T22" fmla="*/ 90 w 145"/>
                <a:gd name="T23" fmla="*/ 40 h 139"/>
                <a:gd name="T24" fmla="*/ 99 w 145"/>
                <a:gd name="T25" fmla="*/ 43 h 139"/>
                <a:gd name="T26" fmla="*/ 108 w 145"/>
                <a:gd name="T27" fmla="*/ 47 h 139"/>
                <a:gd name="T28" fmla="*/ 118 w 145"/>
                <a:gd name="T29" fmla="*/ 47 h 139"/>
                <a:gd name="T30" fmla="*/ 127 w 145"/>
                <a:gd name="T31" fmla="*/ 47 h 139"/>
                <a:gd name="T32" fmla="*/ 139 w 145"/>
                <a:gd name="T33" fmla="*/ 47 h 139"/>
                <a:gd name="T34" fmla="*/ 139 w 145"/>
                <a:gd name="T35" fmla="*/ 56 h 139"/>
                <a:gd name="T36" fmla="*/ 142 w 145"/>
                <a:gd name="T37" fmla="*/ 62 h 139"/>
                <a:gd name="T38" fmla="*/ 142 w 145"/>
                <a:gd name="T39" fmla="*/ 68 h 139"/>
                <a:gd name="T40" fmla="*/ 145 w 145"/>
                <a:gd name="T41" fmla="*/ 77 h 139"/>
                <a:gd name="T42" fmla="*/ 145 w 145"/>
                <a:gd name="T43" fmla="*/ 133 h 139"/>
                <a:gd name="T44" fmla="*/ 142 w 145"/>
                <a:gd name="T45" fmla="*/ 136 h 139"/>
                <a:gd name="T46" fmla="*/ 139 w 145"/>
                <a:gd name="T47" fmla="*/ 136 h 139"/>
                <a:gd name="T48" fmla="*/ 136 w 145"/>
                <a:gd name="T49" fmla="*/ 139 h 139"/>
                <a:gd name="T50" fmla="*/ 133 w 145"/>
                <a:gd name="T51" fmla="*/ 139 h 139"/>
                <a:gd name="T52" fmla="*/ 127 w 145"/>
                <a:gd name="T53" fmla="*/ 139 h 139"/>
                <a:gd name="T54" fmla="*/ 118 w 145"/>
                <a:gd name="T55" fmla="*/ 136 h 139"/>
                <a:gd name="T56" fmla="*/ 111 w 145"/>
                <a:gd name="T57" fmla="*/ 136 h 139"/>
                <a:gd name="T58" fmla="*/ 108 w 145"/>
                <a:gd name="T59" fmla="*/ 133 h 139"/>
                <a:gd name="T60" fmla="*/ 102 w 145"/>
                <a:gd name="T61" fmla="*/ 130 h 139"/>
                <a:gd name="T62" fmla="*/ 96 w 145"/>
                <a:gd name="T63" fmla="*/ 130 h 139"/>
                <a:gd name="T64" fmla="*/ 90 w 145"/>
                <a:gd name="T65" fmla="*/ 127 h 139"/>
                <a:gd name="T66" fmla="*/ 84 w 145"/>
                <a:gd name="T67" fmla="*/ 124 h 139"/>
                <a:gd name="T68" fmla="*/ 74 w 145"/>
                <a:gd name="T69" fmla="*/ 124 h 139"/>
                <a:gd name="T70" fmla="*/ 65 w 145"/>
                <a:gd name="T71" fmla="*/ 121 h 139"/>
                <a:gd name="T72" fmla="*/ 59 w 145"/>
                <a:gd name="T73" fmla="*/ 121 h 139"/>
                <a:gd name="T74" fmla="*/ 50 w 145"/>
                <a:gd name="T75" fmla="*/ 118 h 139"/>
                <a:gd name="T76" fmla="*/ 40 w 145"/>
                <a:gd name="T77" fmla="*/ 118 h 139"/>
                <a:gd name="T78" fmla="*/ 34 w 145"/>
                <a:gd name="T79" fmla="*/ 115 h 139"/>
                <a:gd name="T80" fmla="*/ 25 w 145"/>
                <a:gd name="T81" fmla="*/ 111 h 139"/>
                <a:gd name="T82" fmla="*/ 19 w 145"/>
                <a:gd name="T83" fmla="*/ 105 h 139"/>
                <a:gd name="T84" fmla="*/ 13 w 145"/>
                <a:gd name="T85" fmla="*/ 99 h 139"/>
                <a:gd name="T86" fmla="*/ 10 w 145"/>
                <a:gd name="T87" fmla="*/ 93 h 139"/>
                <a:gd name="T88" fmla="*/ 10 w 145"/>
                <a:gd name="T89" fmla="*/ 81 h 139"/>
                <a:gd name="T90" fmla="*/ 10 w 145"/>
                <a:gd name="T91" fmla="*/ 74 h 139"/>
                <a:gd name="T92" fmla="*/ 6 w 145"/>
                <a:gd name="T93" fmla="*/ 56 h 139"/>
                <a:gd name="T94" fmla="*/ 6 w 145"/>
                <a:gd name="T95" fmla="*/ 37 h 139"/>
                <a:gd name="T96" fmla="*/ 3 w 145"/>
                <a:gd name="T97" fmla="*/ 19 h 139"/>
                <a:gd name="T98" fmla="*/ 0 w 145"/>
                <a:gd name="T99" fmla="*/ 0 h 139"/>
                <a:gd name="T100" fmla="*/ 0 w 145"/>
                <a:gd name="T101" fmla="*/ 0 h 13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139"/>
                <a:gd name="T155" fmla="*/ 145 w 145"/>
                <a:gd name="T156" fmla="*/ 139 h 13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139">
                  <a:moveTo>
                    <a:pt x="0" y="0"/>
                  </a:moveTo>
                  <a:lnTo>
                    <a:pt x="10" y="3"/>
                  </a:lnTo>
                  <a:lnTo>
                    <a:pt x="19" y="9"/>
                  </a:lnTo>
                  <a:lnTo>
                    <a:pt x="25" y="13"/>
                  </a:lnTo>
                  <a:lnTo>
                    <a:pt x="34" y="19"/>
                  </a:lnTo>
                  <a:lnTo>
                    <a:pt x="44" y="22"/>
                  </a:lnTo>
                  <a:lnTo>
                    <a:pt x="50" y="25"/>
                  </a:lnTo>
                  <a:lnTo>
                    <a:pt x="59" y="31"/>
                  </a:lnTo>
                  <a:lnTo>
                    <a:pt x="65" y="34"/>
                  </a:lnTo>
                  <a:lnTo>
                    <a:pt x="74" y="37"/>
                  </a:lnTo>
                  <a:lnTo>
                    <a:pt x="81" y="37"/>
                  </a:lnTo>
                  <a:lnTo>
                    <a:pt x="90" y="40"/>
                  </a:lnTo>
                  <a:lnTo>
                    <a:pt x="99" y="43"/>
                  </a:lnTo>
                  <a:lnTo>
                    <a:pt x="108" y="47"/>
                  </a:lnTo>
                  <a:lnTo>
                    <a:pt x="118" y="47"/>
                  </a:lnTo>
                  <a:lnTo>
                    <a:pt x="127" y="47"/>
                  </a:lnTo>
                  <a:lnTo>
                    <a:pt x="139" y="47"/>
                  </a:lnTo>
                  <a:lnTo>
                    <a:pt x="139" y="56"/>
                  </a:lnTo>
                  <a:lnTo>
                    <a:pt x="142" y="62"/>
                  </a:lnTo>
                  <a:lnTo>
                    <a:pt x="142" y="68"/>
                  </a:lnTo>
                  <a:lnTo>
                    <a:pt x="145" y="77"/>
                  </a:lnTo>
                  <a:lnTo>
                    <a:pt x="145" y="133"/>
                  </a:lnTo>
                  <a:lnTo>
                    <a:pt x="142" y="136"/>
                  </a:lnTo>
                  <a:lnTo>
                    <a:pt x="139" y="136"/>
                  </a:lnTo>
                  <a:lnTo>
                    <a:pt x="136" y="139"/>
                  </a:lnTo>
                  <a:lnTo>
                    <a:pt x="133" y="139"/>
                  </a:lnTo>
                  <a:lnTo>
                    <a:pt x="127" y="139"/>
                  </a:lnTo>
                  <a:lnTo>
                    <a:pt x="118" y="136"/>
                  </a:lnTo>
                  <a:lnTo>
                    <a:pt x="111" y="136"/>
                  </a:lnTo>
                  <a:lnTo>
                    <a:pt x="108" y="133"/>
                  </a:lnTo>
                  <a:lnTo>
                    <a:pt x="102" y="130"/>
                  </a:lnTo>
                  <a:lnTo>
                    <a:pt x="96" y="130"/>
                  </a:lnTo>
                  <a:lnTo>
                    <a:pt x="90" y="127"/>
                  </a:lnTo>
                  <a:lnTo>
                    <a:pt x="84" y="124"/>
                  </a:lnTo>
                  <a:lnTo>
                    <a:pt x="74" y="124"/>
                  </a:lnTo>
                  <a:lnTo>
                    <a:pt x="65" y="121"/>
                  </a:lnTo>
                  <a:lnTo>
                    <a:pt x="59" y="121"/>
                  </a:lnTo>
                  <a:lnTo>
                    <a:pt x="50" y="118"/>
                  </a:lnTo>
                  <a:lnTo>
                    <a:pt x="40" y="118"/>
                  </a:lnTo>
                  <a:lnTo>
                    <a:pt x="34" y="115"/>
                  </a:lnTo>
                  <a:lnTo>
                    <a:pt x="25" y="111"/>
                  </a:lnTo>
                  <a:lnTo>
                    <a:pt x="19" y="105"/>
                  </a:lnTo>
                  <a:lnTo>
                    <a:pt x="13" y="99"/>
                  </a:lnTo>
                  <a:lnTo>
                    <a:pt x="10" y="93"/>
                  </a:lnTo>
                  <a:lnTo>
                    <a:pt x="10" y="81"/>
                  </a:lnTo>
                  <a:lnTo>
                    <a:pt x="10" y="74"/>
                  </a:lnTo>
                  <a:lnTo>
                    <a:pt x="6" y="56"/>
                  </a:lnTo>
                  <a:lnTo>
                    <a:pt x="6" y="37"/>
                  </a:lnTo>
                  <a:lnTo>
                    <a:pt x="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6" name="Freeform 474"/>
            <p:cNvSpPr>
              <a:spLocks/>
            </p:cNvSpPr>
            <p:nvPr/>
          </p:nvSpPr>
          <p:spPr bwMode="auto">
            <a:xfrm>
              <a:off x="1531" y="2309"/>
              <a:ext cx="118" cy="105"/>
            </a:xfrm>
            <a:custGeom>
              <a:avLst/>
              <a:gdLst>
                <a:gd name="T0" fmla="*/ 118 w 118"/>
                <a:gd name="T1" fmla="*/ 40 h 105"/>
                <a:gd name="T2" fmla="*/ 118 w 118"/>
                <a:gd name="T3" fmla="*/ 50 h 105"/>
                <a:gd name="T4" fmla="*/ 114 w 118"/>
                <a:gd name="T5" fmla="*/ 56 h 105"/>
                <a:gd name="T6" fmla="*/ 111 w 118"/>
                <a:gd name="T7" fmla="*/ 62 h 105"/>
                <a:gd name="T8" fmla="*/ 108 w 118"/>
                <a:gd name="T9" fmla="*/ 68 h 105"/>
                <a:gd name="T10" fmla="*/ 102 w 118"/>
                <a:gd name="T11" fmla="*/ 74 h 105"/>
                <a:gd name="T12" fmla="*/ 96 w 118"/>
                <a:gd name="T13" fmla="*/ 78 h 105"/>
                <a:gd name="T14" fmla="*/ 90 w 118"/>
                <a:gd name="T15" fmla="*/ 84 h 105"/>
                <a:gd name="T16" fmla="*/ 81 w 118"/>
                <a:gd name="T17" fmla="*/ 87 h 105"/>
                <a:gd name="T18" fmla="*/ 74 w 118"/>
                <a:gd name="T19" fmla="*/ 90 h 105"/>
                <a:gd name="T20" fmla="*/ 65 w 118"/>
                <a:gd name="T21" fmla="*/ 93 h 105"/>
                <a:gd name="T22" fmla="*/ 56 w 118"/>
                <a:gd name="T23" fmla="*/ 96 h 105"/>
                <a:gd name="T24" fmla="*/ 47 w 118"/>
                <a:gd name="T25" fmla="*/ 99 h 105"/>
                <a:gd name="T26" fmla="*/ 37 w 118"/>
                <a:gd name="T27" fmla="*/ 99 h 105"/>
                <a:gd name="T28" fmla="*/ 25 w 118"/>
                <a:gd name="T29" fmla="*/ 102 h 105"/>
                <a:gd name="T30" fmla="*/ 16 w 118"/>
                <a:gd name="T31" fmla="*/ 105 h 105"/>
                <a:gd name="T32" fmla="*/ 6 w 118"/>
                <a:gd name="T33" fmla="*/ 105 h 105"/>
                <a:gd name="T34" fmla="*/ 3 w 118"/>
                <a:gd name="T35" fmla="*/ 99 h 105"/>
                <a:gd name="T36" fmla="*/ 3 w 118"/>
                <a:gd name="T37" fmla="*/ 90 h 105"/>
                <a:gd name="T38" fmla="*/ 0 w 118"/>
                <a:gd name="T39" fmla="*/ 84 h 105"/>
                <a:gd name="T40" fmla="*/ 0 w 118"/>
                <a:gd name="T41" fmla="*/ 74 h 105"/>
                <a:gd name="T42" fmla="*/ 0 w 118"/>
                <a:gd name="T43" fmla="*/ 6 h 105"/>
                <a:gd name="T44" fmla="*/ 9 w 118"/>
                <a:gd name="T45" fmla="*/ 6 h 105"/>
                <a:gd name="T46" fmla="*/ 16 w 118"/>
                <a:gd name="T47" fmla="*/ 6 h 105"/>
                <a:gd name="T48" fmla="*/ 25 w 118"/>
                <a:gd name="T49" fmla="*/ 6 h 105"/>
                <a:gd name="T50" fmla="*/ 31 w 118"/>
                <a:gd name="T51" fmla="*/ 6 h 105"/>
                <a:gd name="T52" fmla="*/ 37 w 118"/>
                <a:gd name="T53" fmla="*/ 3 h 105"/>
                <a:gd name="T54" fmla="*/ 47 w 118"/>
                <a:gd name="T55" fmla="*/ 3 h 105"/>
                <a:gd name="T56" fmla="*/ 53 w 118"/>
                <a:gd name="T57" fmla="*/ 3 h 105"/>
                <a:gd name="T58" fmla="*/ 62 w 118"/>
                <a:gd name="T59" fmla="*/ 0 h 105"/>
                <a:gd name="T60" fmla="*/ 118 w 118"/>
                <a:gd name="T61" fmla="*/ 0 h 105"/>
                <a:gd name="T62" fmla="*/ 118 w 118"/>
                <a:gd name="T63" fmla="*/ 13 h 105"/>
                <a:gd name="T64" fmla="*/ 118 w 118"/>
                <a:gd name="T65" fmla="*/ 22 h 105"/>
                <a:gd name="T66" fmla="*/ 118 w 118"/>
                <a:gd name="T67" fmla="*/ 31 h 105"/>
                <a:gd name="T68" fmla="*/ 118 w 118"/>
                <a:gd name="T69" fmla="*/ 40 h 105"/>
                <a:gd name="T70" fmla="*/ 118 w 118"/>
                <a:gd name="T71" fmla="*/ 40 h 10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18"/>
                <a:gd name="T109" fmla="*/ 0 h 105"/>
                <a:gd name="T110" fmla="*/ 118 w 118"/>
                <a:gd name="T111" fmla="*/ 105 h 10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18" h="105">
                  <a:moveTo>
                    <a:pt x="118" y="40"/>
                  </a:moveTo>
                  <a:lnTo>
                    <a:pt x="118" y="50"/>
                  </a:lnTo>
                  <a:lnTo>
                    <a:pt x="114" y="56"/>
                  </a:lnTo>
                  <a:lnTo>
                    <a:pt x="111" y="62"/>
                  </a:lnTo>
                  <a:lnTo>
                    <a:pt x="108" y="68"/>
                  </a:lnTo>
                  <a:lnTo>
                    <a:pt x="102" y="74"/>
                  </a:lnTo>
                  <a:lnTo>
                    <a:pt x="96" y="78"/>
                  </a:lnTo>
                  <a:lnTo>
                    <a:pt x="90" y="84"/>
                  </a:lnTo>
                  <a:lnTo>
                    <a:pt x="81" y="87"/>
                  </a:lnTo>
                  <a:lnTo>
                    <a:pt x="74" y="90"/>
                  </a:lnTo>
                  <a:lnTo>
                    <a:pt x="65" y="93"/>
                  </a:lnTo>
                  <a:lnTo>
                    <a:pt x="56" y="96"/>
                  </a:lnTo>
                  <a:lnTo>
                    <a:pt x="47" y="99"/>
                  </a:lnTo>
                  <a:lnTo>
                    <a:pt x="37" y="99"/>
                  </a:lnTo>
                  <a:lnTo>
                    <a:pt x="25" y="102"/>
                  </a:lnTo>
                  <a:lnTo>
                    <a:pt x="16" y="105"/>
                  </a:lnTo>
                  <a:lnTo>
                    <a:pt x="6" y="105"/>
                  </a:lnTo>
                  <a:lnTo>
                    <a:pt x="3" y="99"/>
                  </a:lnTo>
                  <a:lnTo>
                    <a:pt x="3" y="90"/>
                  </a:lnTo>
                  <a:lnTo>
                    <a:pt x="0" y="84"/>
                  </a:lnTo>
                  <a:lnTo>
                    <a:pt x="0" y="74"/>
                  </a:lnTo>
                  <a:lnTo>
                    <a:pt x="0" y="6"/>
                  </a:lnTo>
                  <a:lnTo>
                    <a:pt x="9" y="6"/>
                  </a:lnTo>
                  <a:lnTo>
                    <a:pt x="16" y="6"/>
                  </a:lnTo>
                  <a:lnTo>
                    <a:pt x="25" y="6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7" y="3"/>
                  </a:lnTo>
                  <a:lnTo>
                    <a:pt x="53" y="3"/>
                  </a:lnTo>
                  <a:lnTo>
                    <a:pt x="62" y="0"/>
                  </a:lnTo>
                  <a:lnTo>
                    <a:pt x="118" y="0"/>
                  </a:lnTo>
                  <a:lnTo>
                    <a:pt x="118" y="13"/>
                  </a:lnTo>
                  <a:lnTo>
                    <a:pt x="118" y="22"/>
                  </a:lnTo>
                  <a:lnTo>
                    <a:pt x="118" y="31"/>
                  </a:lnTo>
                  <a:lnTo>
                    <a:pt x="118" y="40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7" name="Freeform 475"/>
            <p:cNvSpPr>
              <a:spLocks/>
            </p:cNvSpPr>
            <p:nvPr/>
          </p:nvSpPr>
          <p:spPr bwMode="auto">
            <a:xfrm>
              <a:off x="1513" y="1827"/>
              <a:ext cx="105" cy="152"/>
            </a:xfrm>
            <a:custGeom>
              <a:avLst/>
              <a:gdLst>
                <a:gd name="T0" fmla="*/ 71 w 105"/>
                <a:gd name="T1" fmla="*/ 13 h 152"/>
                <a:gd name="T2" fmla="*/ 49 w 105"/>
                <a:gd name="T3" fmla="*/ 22 h 152"/>
                <a:gd name="T4" fmla="*/ 31 w 105"/>
                <a:gd name="T5" fmla="*/ 37 h 152"/>
                <a:gd name="T6" fmla="*/ 21 w 105"/>
                <a:gd name="T7" fmla="*/ 56 h 152"/>
                <a:gd name="T8" fmla="*/ 18 w 105"/>
                <a:gd name="T9" fmla="*/ 78 h 152"/>
                <a:gd name="T10" fmla="*/ 27 w 105"/>
                <a:gd name="T11" fmla="*/ 93 h 152"/>
                <a:gd name="T12" fmla="*/ 40 w 105"/>
                <a:gd name="T13" fmla="*/ 108 h 152"/>
                <a:gd name="T14" fmla="*/ 49 w 105"/>
                <a:gd name="T15" fmla="*/ 124 h 152"/>
                <a:gd name="T16" fmla="*/ 52 w 105"/>
                <a:gd name="T17" fmla="*/ 133 h 152"/>
                <a:gd name="T18" fmla="*/ 65 w 105"/>
                <a:gd name="T19" fmla="*/ 133 h 152"/>
                <a:gd name="T20" fmla="*/ 74 w 105"/>
                <a:gd name="T21" fmla="*/ 133 h 152"/>
                <a:gd name="T22" fmla="*/ 83 w 105"/>
                <a:gd name="T23" fmla="*/ 133 h 152"/>
                <a:gd name="T24" fmla="*/ 89 w 105"/>
                <a:gd name="T25" fmla="*/ 127 h 152"/>
                <a:gd name="T26" fmla="*/ 86 w 105"/>
                <a:gd name="T27" fmla="*/ 118 h 152"/>
                <a:gd name="T28" fmla="*/ 83 w 105"/>
                <a:gd name="T29" fmla="*/ 108 h 152"/>
                <a:gd name="T30" fmla="*/ 83 w 105"/>
                <a:gd name="T31" fmla="*/ 99 h 152"/>
                <a:gd name="T32" fmla="*/ 86 w 105"/>
                <a:gd name="T33" fmla="*/ 96 h 152"/>
                <a:gd name="T34" fmla="*/ 92 w 105"/>
                <a:gd name="T35" fmla="*/ 99 h 152"/>
                <a:gd name="T36" fmla="*/ 95 w 105"/>
                <a:gd name="T37" fmla="*/ 105 h 152"/>
                <a:gd name="T38" fmla="*/ 102 w 105"/>
                <a:gd name="T39" fmla="*/ 118 h 152"/>
                <a:gd name="T40" fmla="*/ 105 w 105"/>
                <a:gd name="T41" fmla="*/ 127 h 152"/>
                <a:gd name="T42" fmla="*/ 105 w 105"/>
                <a:gd name="T43" fmla="*/ 139 h 152"/>
                <a:gd name="T44" fmla="*/ 95 w 105"/>
                <a:gd name="T45" fmla="*/ 149 h 152"/>
                <a:gd name="T46" fmla="*/ 80 w 105"/>
                <a:gd name="T47" fmla="*/ 152 h 152"/>
                <a:gd name="T48" fmla="*/ 61 w 105"/>
                <a:gd name="T49" fmla="*/ 152 h 152"/>
                <a:gd name="T50" fmla="*/ 46 w 105"/>
                <a:gd name="T51" fmla="*/ 149 h 152"/>
                <a:gd name="T52" fmla="*/ 34 w 105"/>
                <a:gd name="T53" fmla="*/ 142 h 152"/>
                <a:gd name="T54" fmla="*/ 27 w 105"/>
                <a:gd name="T55" fmla="*/ 127 h 152"/>
                <a:gd name="T56" fmla="*/ 21 w 105"/>
                <a:gd name="T57" fmla="*/ 115 h 152"/>
                <a:gd name="T58" fmla="*/ 12 w 105"/>
                <a:gd name="T59" fmla="*/ 102 h 152"/>
                <a:gd name="T60" fmla="*/ 6 w 105"/>
                <a:gd name="T61" fmla="*/ 87 h 152"/>
                <a:gd name="T62" fmla="*/ 3 w 105"/>
                <a:gd name="T63" fmla="*/ 68 h 152"/>
                <a:gd name="T64" fmla="*/ 3 w 105"/>
                <a:gd name="T65" fmla="*/ 47 h 152"/>
                <a:gd name="T66" fmla="*/ 15 w 105"/>
                <a:gd name="T67" fmla="*/ 28 h 152"/>
                <a:gd name="T68" fmla="*/ 37 w 105"/>
                <a:gd name="T69" fmla="*/ 13 h 152"/>
                <a:gd name="T70" fmla="*/ 61 w 105"/>
                <a:gd name="T71" fmla="*/ 3 h 152"/>
                <a:gd name="T72" fmla="*/ 80 w 105"/>
                <a:gd name="T73" fmla="*/ 6 h 15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5"/>
                <a:gd name="T112" fmla="*/ 0 h 152"/>
                <a:gd name="T113" fmla="*/ 105 w 105"/>
                <a:gd name="T114" fmla="*/ 152 h 15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5" h="152">
                  <a:moveTo>
                    <a:pt x="80" y="6"/>
                  </a:moveTo>
                  <a:lnTo>
                    <a:pt x="71" y="13"/>
                  </a:lnTo>
                  <a:lnTo>
                    <a:pt x="61" y="16"/>
                  </a:lnTo>
                  <a:lnTo>
                    <a:pt x="49" y="22"/>
                  </a:lnTo>
                  <a:lnTo>
                    <a:pt x="40" y="28"/>
                  </a:lnTo>
                  <a:lnTo>
                    <a:pt x="31" y="37"/>
                  </a:lnTo>
                  <a:lnTo>
                    <a:pt x="24" y="44"/>
                  </a:lnTo>
                  <a:lnTo>
                    <a:pt x="21" y="56"/>
                  </a:lnTo>
                  <a:lnTo>
                    <a:pt x="18" y="68"/>
                  </a:lnTo>
                  <a:lnTo>
                    <a:pt x="18" y="78"/>
                  </a:lnTo>
                  <a:lnTo>
                    <a:pt x="21" y="87"/>
                  </a:lnTo>
                  <a:lnTo>
                    <a:pt x="27" y="93"/>
                  </a:lnTo>
                  <a:lnTo>
                    <a:pt x="34" y="99"/>
                  </a:lnTo>
                  <a:lnTo>
                    <a:pt x="40" y="108"/>
                  </a:lnTo>
                  <a:lnTo>
                    <a:pt x="46" y="115"/>
                  </a:lnTo>
                  <a:lnTo>
                    <a:pt x="49" y="124"/>
                  </a:lnTo>
                  <a:lnTo>
                    <a:pt x="49" y="133"/>
                  </a:lnTo>
                  <a:lnTo>
                    <a:pt x="52" y="133"/>
                  </a:lnTo>
                  <a:lnTo>
                    <a:pt x="58" y="133"/>
                  </a:lnTo>
                  <a:lnTo>
                    <a:pt x="65" y="133"/>
                  </a:lnTo>
                  <a:lnTo>
                    <a:pt x="68" y="133"/>
                  </a:lnTo>
                  <a:lnTo>
                    <a:pt x="74" y="133"/>
                  </a:lnTo>
                  <a:lnTo>
                    <a:pt x="77" y="133"/>
                  </a:lnTo>
                  <a:lnTo>
                    <a:pt x="83" y="133"/>
                  </a:lnTo>
                  <a:lnTo>
                    <a:pt x="89" y="133"/>
                  </a:lnTo>
                  <a:lnTo>
                    <a:pt x="89" y="127"/>
                  </a:lnTo>
                  <a:lnTo>
                    <a:pt x="89" y="121"/>
                  </a:lnTo>
                  <a:lnTo>
                    <a:pt x="86" y="118"/>
                  </a:lnTo>
                  <a:lnTo>
                    <a:pt x="83" y="111"/>
                  </a:lnTo>
                  <a:lnTo>
                    <a:pt x="83" y="108"/>
                  </a:lnTo>
                  <a:lnTo>
                    <a:pt x="80" y="102"/>
                  </a:lnTo>
                  <a:lnTo>
                    <a:pt x="83" y="99"/>
                  </a:lnTo>
                  <a:lnTo>
                    <a:pt x="86" y="96"/>
                  </a:lnTo>
                  <a:lnTo>
                    <a:pt x="89" y="96"/>
                  </a:lnTo>
                  <a:lnTo>
                    <a:pt x="92" y="99"/>
                  </a:lnTo>
                  <a:lnTo>
                    <a:pt x="95" y="99"/>
                  </a:lnTo>
                  <a:lnTo>
                    <a:pt x="95" y="105"/>
                  </a:lnTo>
                  <a:lnTo>
                    <a:pt x="99" y="111"/>
                  </a:lnTo>
                  <a:lnTo>
                    <a:pt x="102" y="118"/>
                  </a:lnTo>
                  <a:lnTo>
                    <a:pt x="102" y="121"/>
                  </a:lnTo>
                  <a:lnTo>
                    <a:pt x="105" y="127"/>
                  </a:lnTo>
                  <a:lnTo>
                    <a:pt x="105" y="133"/>
                  </a:lnTo>
                  <a:lnTo>
                    <a:pt x="105" y="139"/>
                  </a:lnTo>
                  <a:lnTo>
                    <a:pt x="102" y="145"/>
                  </a:lnTo>
                  <a:lnTo>
                    <a:pt x="95" y="149"/>
                  </a:lnTo>
                  <a:lnTo>
                    <a:pt x="86" y="152"/>
                  </a:lnTo>
                  <a:lnTo>
                    <a:pt x="80" y="152"/>
                  </a:lnTo>
                  <a:lnTo>
                    <a:pt x="71" y="152"/>
                  </a:lnTo>
                  <a:lnTo>
                    <a:pt x="61" y="152"/>
                  </a:lnTo>
                  <a:lnTo>
                    <a:pt x="52" y="152"/>
                  </a:lnTo>
                  <a:lnTo>
                    <a:pt x="46" y="149"/>
                  </a:lnTo>
                  <a:lnTo>
                    <a:pt x="37" y="149"/>
                  </a:lnTo>
                  <a:lnTo>
                    <a:pt x="34" y="142"/>
                  </a:lnTo>
                  <a:lnTo>
                    <a:pt x="31" y="136"/>
                  </a:lnTo>
                  <a:lnTo>
                    <a:pt x="27" y="127"/>
                  </a:lnTo>
                  <a:lnTo>
                    <a:pt x="27" y="121"/>
                  </a:lnTo>
                  <a:lnTo>
                    <a:pt x="21" y="115"/>
                  </a:lnTo>
                  <a:lnTo>
                    <a:pt x="15" y="108"/>
                  </a:lnTo>
                  <a:lnTo>
                    <a:pt x="12" y="102"/>
                  </a:lnTo>
                  <a:lnTo>
                    <a:pt x="9" y="93"/>
                  </a:lnTo>
                  <a:lnTo>
                    <a:pt x="6" y="87"/>
                  </a:lnTo>
                  <a:lnTo>
                    <a:pt x="3" y="78"/>
                  </a:lnTo>
                  <a:lnTo>
                    <a:pt x="3" y="68"/>
                  </a:lnTo>
                  <a:lnTo>
                    <a:pt x="0" y="59"/>
                  </a:lnTo>
                  <a:lnTo>
                    <a:pt x="3" y="47"/>
                  </a:lnTo>
                  <a:lnTo>
                    <a:pt x="9" y="37"/>
                  </a:lnTo>
                  <a:lnTo>
                    <a:pt x="15" y="28"/>
                  </a:lnTo>
                  <a:lnTo>
                    <a:pt x="27" y="22"/>
                  </a:lnTo>
                  <a:lnTo>
                    <a:pt x="37" y="13"/>
                  </a:lnTo>
                  <a:lnTo>
                    <a:pt x="49" y="10"/>
                  </a:lnTo>
                  <a:lnTo>
                    <a:pt x="61" y="3"/>
                  </a:lnTo>
                  <a:lnTo>
                    <a:pt x="74" y="0"/>
                  </a:lnTo>
                  <a:lnTo>
                    <a:pt x="80" y="6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8" name="Freeform 476"/>
            <p:cNvSpPr>
              <a:spLocks/>
            </p:cNvSpPr>
            <p:nvPr/>
          </p:nvSpPr>
          <p:spPr bwMode="auto">
            <a:xfrm>
              <a:off x="1565" y="1833"/>
              <a:ext cx="56" cy="72"/>
            </a:xfrm>
            <a:custGeom>
              <a:avLst/>
              <a:gdLst>
                <a:gd name="T0" fmla="*/ 50 w 56"/>
                <a:gd name="T1" fmla="*/ 28 h 72"/>
                <a:gd name="T2" fmla="*/ 47 w 56"/>
                <a:gd name="T3" fmla="*/ 34 h 72"/>
                <a:gd name="T4" fmla="*/ 43 w 56"/>
                <a:gd name="T5" fmla="*/ 41 h 72"/>
                <a:gd name="T6" fmla="*/ 37 w 56"/>
                <a:gd name="T7" fmla="*/ 47 h 72"/>
                <a:gd name="T8" fmla="*/ 31 w 56"/>
                <a:gd name="T9" fmla="*/ 50 h 72"/>
                <a:gd name="T10" fmla="*/ 25 w 56"/>
                <a:gd name="T11" fmla="*/ 56 h 72"/>
                <a:gd name="T12" fmla="*/ 22 w 56"/>
                <a:gd name="T13" fmla="*/ 62 h 72"/>
                <a:gd name="T14" fmla="*/ 16 w 56"/>
                <a:gd name="T15" fmla="*/ 65 h 72"/>
                <a:gd name="T16" fmla="*/ 9 w 56"/>
                <a:gd name="T17" fmla="*/ 68 h 72"/>
                <a:gd name="T18" fmla="*/ 6 w 56"/>
                <a:gd name="T19" fmla="*/ 72 h 72"/>
                <a:gd name="T20" fmla="*/ 3 w 56"/>
                <a:gd name="T21" fmla="*/ 68 h 72"/>
                <a:gd name="T22" fmla="*/ 0 w 56"/>
                <a:gd name="T23" fmla="*/ 68 h 72"/>
                <a:gd name="T24" fmla="*/ 0 w 56"/>
                <a:gd name="T25" fmla="*/ 65 h 72"/>
                <a:gd name="T26" fmla="*/ 0 w 56"/>
                <a:gd name="T27" fmla="*/ 59 h 72"/>
                <a:gd name="T28" fmla="*/ 6 w 56"/>
                <a:gd name="T29" fmla="*/ 50 h 72"/>
                <a:gd name="T30" fmla="*/ 13 w 56"/>
                <a:gd name="T31" fmla="*/ 47 h 72"/>
                <a:gd name="T32" fmla="*/ 19 w 56"/>
                <a:gd name="T33" fmla="*/ 41 h 72"/>
                <a:gd name="T34" fmla="*/ 25 w 56"/>
                <a:gd name="T35" fmla="*/ 34 h 72"/>
                <a:gd name="T36" fmla="*/ 31 w 56"/>
                <a:gd name="T37" fmla="*/ 31 h 72"/>
                <a:gd name="T38" fmla="*/ 37 w 56"/>
                <a:gd name="T39" fmla="*/ 25 h 72"/>
                <a:gd name="T40" fmla="*/ 40 w 56"/>
                <a:gd name="T41" fmla="*/ 16 h 72"/>
                <a:gd name="T42" fmla="*/ 40 w 56"/>
                <a:gd name="T43" fmla="*/ 13 h 72"/>
                <a:gd name="T44" fmla="*/ 40 w 56"/>
                <a:gd name="T45" fmla="*/ 7 h 72"/>
                <a:gd name="T46" fmla="*/ 43 w 56"/>
                <a:gd name="T47" fmla="*/ 4 h 72"/>
                <a:gd name="T48" fmla="*/ 47 w 56"/>
                <a:gd name="T49" fmla="*/ 0 h 72"/>
                <a:gd name="T50" fmla="*/ 53 w 56"/>
                <a:gd name="T51" fmla="*/ 4 h 72"/>
                <a:gd name="T52" fmla="*/ 56 w 56"/>
                <a:gd name="T53" fmla="*/ 7 h 72"/>
                <a:gd name="T54" fmla="*/ 56 w 56"/>
                <a:gd name="T55" fmla="*/ 10 h 72"/>
                <a:gd name="T56" fmla="*/ 56 w 56"/>
                <a:gd name="T57" fmla="*/ 13 h 72"/>
                <a:gd name="T58" fmla="*/ 53 w 56"/>
                <a:gd name="T59" fmla="*/ 16 h 72"/>
                <a:gd name="T60" fmla="*/ 53 w 56"/>
                <a:gd name="T61" fmla="*/ 22 h 72"/>
                <a:gd name="T62" fmla="*/ 50 w 56"/>
                <a:gd name="T63" fmla="*/ 25 h 72"/>
                <a:gd name="T64" fmla="*/ 50 w 56"/>
                <a:gd name="T65" fmla="*/ 28 h 72"/>
                <a:gd name="T66" fmla="*/ 50 w 56"/>
                <a:gd name="T67" fmla="*/ 28 h 7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6"/>
                <a:gd name="T103" fmla="*/ 0 h 72"/>
                <a:gd name="T104" fmla="*/ 56 w 56"/>
                <a:gd name="T105" fmla="*/ 72 h 7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6" h="72">
                  <a:moveTo>
                    <a:pt x="50" y="28"/>
                  </a:moveTo>
                  <a:lnTo>
                    <a:pt x="47" y="34"/>
                  </a:lnTo>
                  <a:lnTo>
                    <a:pt x="43" y="41"/>
                  </a:lnTo>
                  <a:lnTo>
                    <a:pt x="37" y="47"/>
                  </a:lnTo>
                  <a:lnTo>
                    <a:pt x="31" y="50"/>
                  </a:lnTo>
                  <a:lnTo>
                    <a:pt x="25" y="56"/>
                  </a:lnTo>
                  <a:lnTo>
                    <a:pt x="22" y="62"/>
                  </a:lnTo>
                  <a:lnTo>
                    <a:pt x="16" y="65"/>
                  </a:lnTo>
                  <a:lnTo>
                    <a:pt x="9" y="68"/>
                  </a:lnTo>
                  <a:lnTo>
                    <a:pt x="6" y="72"/>
                  </a:lnTo>
                  <a:lnTo>
                    <a:pt x="3" y="68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59"/>
                  </a:lnTo>
                  <a:lnTo>
                    <a:pt x="6" y="50"/>
                  </a:lnTo>
                  <a:lnTo>
                    <a:pt x="13" y="47"/>
                  </a:lnTo>
                  <a:lnTo>
                    <a:pt x="19" y="41"/>
                  </a:lnTo>
                  <a:lnTo>
                    <a:pt x="25" y="34"/>
                  </a:lnTo>
                  <a:lnTo>
                    <a:pt x="31" y="31"/>
                  </a:lnTo>
                  <a:lnTo>
                    <a:pt x="37" y="25"/>
                  </a:lnTo>
                  <a:lnTo>
                    <a:pt x="40" y="16"/>
                  </a:lnTo>
                  <a:lnTo>
                    <a:pt x="40" y="13"/>
                  </a:lnTo>
                  <a:lnTo>
                    <a:pt x="40" y="7"/>
                  </a:lnTo>
                  <a:lnTo>
                    <a:pt x="43" y="4"/>
                  </a:lnTo>
                  <a:lnTo>
                    <a:pt x="47" y="0"/>
                  </a:lnTo>
                  <a:lnTo>
                    <a:pt x="53" y="4"/>
                  </a:lnTo>
                  <a:lnTo>
                    <a:pt x="56" y="7"/>
                  </a:lnTo>
                  <a:lnTo>
                    <a:pt x="56" y="10"/>
                  </a:lnTo>
                  <a:lnTo>
                    <a:pt x="56" y="13"/>
                  </a:lnTo>
                  <a:lnTo>
                    <a:pt x="53" y="16"/>
                  </a:lnTo>
                  <a:lnTo>
                    <a:pt x="53" y="22"/>
                  </a:lnTo>
                  <a:lnTo>
                    <a:pt x="50" y="25"/>
                  </a:lnTo>
                  <a:lnTo>
                    <a:pt x="50" y="28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9" name="Freeform 477"/>
            <p:cNvSpPr>
              <a:spLocks/>
            </p:cNvSpPr>
            <p:nvPr/>
          </p:nvSpPr>
          <p:spPr bwMode="auto">
            <a:xfrm>
              <a:off x="1679" y="1837"/>
              <a:ext cx="433" cy="318"/>
            </a:xfrm>
            <a:custGeom>
              <a:avLst/>
              <a:gdLst>
                <a:gd name="T0" fmla="*/ 396 w 433"/>
                <a:gd name="T1" fmla="*/ 12 h 318"/>
                <a:gd name="T2" fmla="*/ 424 w 433"/>
                <a:gd name="T3" fmla="*/ 27 h 318"/>
                <a:gd name="T4" fmla="*/ 427 w 433"/>
                <a:gd name="T5" fmla="*/ 34 h 318"/>
                <a:gd name="T6" fmla="*/ 418 w 433"/>
                <a:gd name="T7" fmla="*/ 37 h 318"/>
                <a:gd name="T8" fmla="*/ 399 w 433"/>
                <a:gd name="T9" fmla="*/ 27 h 318"/>
                <a:gd name="T10" fmla="*/ 371 w 433"/>
                <a:gd name="T11" fmla="*/ 24 h 318"/>
                <a:gd name="T12" fmla="*/ 340 w 433"/>
                <a:gd name="T13" fmla="*/ 21 h 318"/>
                <a:gd name="T14" fmla="*/ 316 w 433"/>
                <a:gd name="T15" fmla="*/ 18 h 318"/>
                <a:gd name="T16" fmla="*/ 297 w 433"/>
                <a:gd name="T17" fmla="*/ 15 h 318"/>
                <a:gd name="T18" fmla="*/ 279 w 433"/>
                <a:gd name="T19" fmla="*/ 18 h 318"/>
                <a:gd name="T20" fmla="*/ 269 w 433"/>
                <a:gd name="T21" fmla="*/ 30 h 318"/>
                <a:gd name="T22" fmla="*/ 263 w 433"/>
                <a:gd name="T23" fmla="*/ 55 h 318"/>
                <a:gd name="T24" fmla="*/ 275 w 433"/>
                <a:gd name="T25" fmla="*/ 71 h 318"/>
                <a:gd name="T26" fmla="*/ 279 w 433"/>
                <a:gd name="T27" fmla="*/ 80 h 318"/>
                <a:gd name="T28" fmla="*/ 266 w 433"/>
                <a:gd name="T29" fmla="*/ 83 h 318"/>
                <a:gd name="T30" fmla="*/ 248 w 433"/>
                <a:gd name="T31" fmla="*/ 92 h 318"/>
                <a:gd name="T32" fmla="*/ 207 w 433"/>
                <a:gd name="T33" fmla="*/ 105 h 318"/>
                <a:gd name="T34" fmla="*/ 170 w 433"/>
                <a:gd name="T35" fmla="*/ 117 h 318"/>
                <a:gd name="T36" fmla="*/ 130 w 433"/>
                <a:gd name="T37" fmla="*/ 126 h 318"/>
                <a:gd name="T38" fmla="*/ 106 w 433"/>
                <a:gd name="T39" fmla="*/ 148 h 318"/>
                <a:gd name="T40" fmla="*/ 109 w 433"/>
                <a:gd name="T41" fmla="*/ 188 h 318"/>
                <a:gd name="T42" fmla="*/ 84 w 433"/>
                <a:gd name="T43" fmla="*/ 203 h 318"/>
                <a:gd name="T44" fmla="*/ 68 w 433"/>
                <a:gd name="T45" fmla="*/ 315 h 318"/>
                <a:gd name="T46" fmla="*/ 62 w 433"/>
                <a:gd name="T47" fmla="*/ 259 h 318"/>
                <a:gd name="T48" fmla="*/ 65 w 433"/>
                <a:gd name="T49" fmla="*/ 219 h 318"/>
                <a:gd name="T50" fmla="*/ 56 w 433"/>
                <a:gd name="T51" fmla="*/ 191 h 318"/>
                <a:gd name="T52" fmla="*/ 62 w 433"/>
                <a:gd name="T53" fmla="*/ 179 h 318"/>
                <a:gd name="T54" fmla="*/ 78 w 433"/>
                <a:gd name="T55" fmla="*/ 188 h 318"/>
                <a:gd name="T56" fmla="*/ 90 w 433"/>
                <a:gd name="T57" fmla="*/ 182 h 318"/>
                <a:gd name="T58" fmla="*/ 93 w 433"/>
                <a:gd name="T59" fmla="*/ 166 h 318"/>
                <a:gd name="T60" fmla="*/ 84 w 433"/>
                <a:gd name="T61" fmla="*/ 145 h 318"/>
                <a:gd name="T62" fmla="*/ 59 w 433"/>
                <a:gd name="T63" fmla="*/ 139 h 318"/>
                <a:gd name="T64" fmla="*/ 25 w 433"/>
                <a:gd name="T65" fmla="*/ 139 h 318"/>
                <a:gd name="T66" fmla="*/ 4 w 433"/>
                <a:gd name="T67" fmla="*/ 139 h 318"/>
                <a:gd name="T68" fmla="*/ 19 w 433"/>
                <a:gd name="T69" fmla="*/ 126 h 318"/>
                <a:gd name="T70" fmla="*/ 53 w 433"/>
                <a:gd name="T71" fmla="*/ 123 h 318"/>
                <a:gd name="T72" fmla="*/ 81 w 433"/>
                <a:gd name="T73" fmla="*/ 123 h 318"/>
                <a:gd name="T74" fmla="*/ 96 w 433"/>
                <a:gd name="T75" fmla="*/ 123 h 318"/>
                <a:gd name="T76" fmla="*/ 112 w 433"/>
                <a:gd name="T77" fmla="*/ 120 h 318"/>
                <a:gd name="T78" fmla="*/ 130 w 433"/>
                <a:gd name="T79" fmla="*/ 114 h 318"/>
                <a:gd name="T80" fmla="*/ 186 w 433"/>
                <a:gd name="T81" fmla="*/ 98 h 318"/>
                <a:gd name="T82" fmla="*/ 223 w 433"/>
                <a:gd name="T83" fmla="*/ 86 h 318"/>
                <a:gd name="T84" fmla="*/ 248 w 433"/>
                <a:gd name="T85" fmla="*/ 68 h 318"/>
                <a:gd name="T86" fmla="*/ 248 w 433"/>
                <a:gd name="T87" fmla="*/ 34 h 318"/>
                <a:gd name="T88" fmla="*/ 269 w 433"/>
                <a:gd name="T89" fmla="*/ 6 h 318"/>
                <a:gd name="T90" fmla="*/ 297 w 433"/>
                <a:gd name="T91" fmla="*/ 0 h 318"/>
                <a:gd name="T92" fmla="*/ 322 w 433"/>
                <a:gd name="T93" fmla="*/ 6 h 318"/>
                <a:gd name="T94" fmla="*/ 350 w 433"/>
                <a:gd name="T95" fmla="*/ 6 h 318"/>
                <a:gd name="T96" fmla="*/ 368 w 433"/>
                <a:gd name="T97" fmla="*/ 9 h 31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33"/>
                <a:gd name="T148" fmla="*/ 0 h 318"/>
                <a:gd name="T149" fmla="*/ 433 w 433"/>
                <a:gd name="T150" fmla="*/ 318 h 31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33" h="318">
                  <a:moveTo>
                    <a:pt x="368" y="9"/>
                  </a:moveTo>
                  <a:lnTo>
                    <a:pt x="377" y="9"/>
                  </a:lnTo>
                  <a:lnTo>
                    <a:pt x="387" y="9"/>
                  </a:lnTo>
                  <a:lnTo>
                    <a:pt x="396" y="12"/>
                  </a:lnTo>
                  <a:lnTo>
                    <a:pt x="402" y="15"/>
                  </a:lnTo>
                  <a:lnTo>
                    <a:pt x="408" y="18"/>
                  </a:lnTo>
                  <a:lnTo>
                    <a:pt x="418" y="24"/>
                  </a:lnTo>
                  <a:lnTo>
                    <a:pt x="424" y="27"/>
                  </a:lnTo>
                  <a:lnTo>
                    <a:pt x="433" y="30"/>
                  </a:lnTo>
                  <a:lnTo>
                    <a:pt x="430" y="30"/>
                  </a:lnTo>
                  <a:lnTo>
                    <a:pt x="427" y="30"/>
                  </a:lnTo>
                  <a:lnTo>
                    <a:pt x="427" y="34"/>
                  </a:lnTo>
                  <a:lnTo>
                    <a:pt x="427" y="37"/>
                  </a:lnTo>
                  <a:lnTo>
                    <a:pt x="430" y="37"/>
                  </a:lnTo>
                  <a:lnTo>
                    <a:pt x="424" y="37"/>
                  </a:lnTo>
                  <a:lnTo>
                    <a:pt x="418" y="37"/>
                  </a:lnTo>
                  <a:lnTo>
                    <a:pt x="414" y="37"/>
                  </a:lnTo>
                  <a:lnTo>
                    <a:pt x="408" y="34"/>
                  </a:lnTo>
                  <a:lnTo>
                    <a:pt x="402" y="30"/>
                  </a:lnTo>
                  <a:lnTo>
                    <a:pt x="399" y="27"/>
                  </a:lnTo>
                  <a:lnTo>
                    <a:pt x="393" y="27"/>
                  </a:lnTo>
                  <a:lnTo>
                    <a:pt x="390" y="24"/>
                  </a:lnTo>
                  <a:lnTo>
                    <a:pt x="380" y="24"/>
                  </a:lnTo>
                  <a:lnTo>
                    <a:pt x="371" y="24"/>
                  </a:lnTo>
                  <a:lnTo>
                    <a:pt x="362" y="24"/>
                  </a:lnTo>
                  <a:lnTo>
                    <a:pt x="356" y="21"/>
                  </a:lnTo>
                  <a:lnTo>
                    <a:pt x="346" y="21"/>
                  </a:lnTo>
                  <a:lnTo>
                    <a:pt x="340" y="21"/>
                  </a:lnTo>
                  <a:lnTo>
                    <a:pt x="331" y="21"/>
                  </a:lnTo>
                  <a:lnTo>
                    <a:pt x="325" y="24"/>
                  </a:lnTo>
                  <a:lnTo>
                    <a:pt x="319" y="21"/>
                  </a:lnTo>
                  <a:lnTo>
                    <a:pt x="316" y="18"/>
                  </a:lnTo>
                  <a:lnTo>
                    <a:pt x="313" y="18"/>
                  </a:lnTo>
                  <a:lnTo>
                    <a:pt x="306" y="15"/>
                  </a:lnTo>
                  <a:lnTo>
                    <a:pt x="303" y="15"/>
                  </a:lnTo>
                  <a:lnTo>
                    <a:pt x="297" y="15"/>
                  </a:lnTo>
                  <a:lnTo>
                    <a:pt x="291" y="15"/>
                  </a:lnTo>
                  <a:lnTo>
                    <a:pt x="285" y="15"/>
                  </a:lnTo>
                  <a:lnTo>
                    <a:pt x="282" y="18"/>
                  </a:lnTo>
                  <a:lnTo>
                    <a:pt x="279" y="18"/>
                  </a:lnTo>
                  <a:lnTo>
                    <a:pt x="275" y="21"/>
                  </a:lnTo>
                  <a:lnTo>
                    <a:pt x="272" y="24"/>
                  </a:lnTo>
                  <a:lnTo>
                    <a:pt x="272" y="27"/>
                  </a:lnTo>
                  <a:lnTo>
                    <a:pt x="269" y="30"/>
                  </a:lnTo>
                  <a:lnTo>
                    <a:pt x="266" y="34"/>
                  </a:lnTo>
                  <a:lnTo>
                    <a:pt x="266" y="37"/>
                  </a:lnTo>
                  <a:lnTo>
                    <a:pt x="263" y="46"/>
                  </a:lnTo>
                  <a:lnTo>
                    <a:pt x="263" y="55"/>
                  </a:lnTo>
                  <a:lnTo>
                    <a:pt x="266" y="64"/>
                  </a:lnTo>
                  <a:lnTo>
                    <a:pt x="272" y="74"/>
                  </a:lnTo>
                  <a:lnTo>
                    <a:pt x="275" y="74"/>
                  </a:lnTo>
                  <a:lnTo>
                    <a:pt x="275" y="71"/>
                  </a:lnTo>
                  <a:lnTo>
                    <a:pt x="279" y="71"/>
                  </a:lnTo>
                  <a:lnTo>
                    <a:pt x="282" y="71"/>
                  </a:lnTo>
                  <a:lnTo>
                    <a:pt x="279" y="77"/>
                  </a:lnTo>
                  <a:lnTo>
                    <a:pt x="279" y="80"/>
                  </a:lnTo>
                  <a:lnTo>
                    <a:pt x="279" y="83"/>
                  </a:lnTo>
                  <a:lnTo>
                    <a:pt x="275" y="83"/>
                  </a:lnTo>
                  <a:lnTo>
                    <a:pt x="269" y="83"/>
                  </a:lnTo>
                  <a:lnTo>
                    <a:pt x="266" y="83"/>
                  </a:lnTo>
                  <a:lnTo>
                    <a:pt x="263" y="83"/>
                  </a:lnTo>
                  <a:lnTo>
                    <a:pt x="260" y="83"/>
                  </a:lnTo>
                  <a:lnTo>
                    <a:pt x="257" y="89"/>
                  </a:lnTo>
                  <a:lnTo>
                    <a:pt x="248" y="92"/>
                  </a:lnTo>
                  <a:lnTo>
                    <a:pt x="238" y="95"/>
                  </a:lnTo>
                  <a:lnTo>
                    <a:pt x="229" y="98"/>
                  </a:lnTo>
                  <a:lnTo>
                    <a:pt x="217" y="101"/>
                  </a:lnTo>
                  <a:lnTo>
                    <a:pt x="207" y="105"/>
                  </a:lnTo>
                  <a:lnTo>
                    <a:pt x="198" y="108"/>
                  </a:lnTo>
                  <a:lnTo>
                    <a:pt x="189" y="111"/>
                  </a:lnTo>
                  <a:lnTo>
                    <a:pt x="180" y="117"/>
                  </a:lnTo>
                  <a:lnTo>
                    <a:pt x="170" y="117"/>
                  </a:lnTo>
                  <a:lnTo>
                    <a:pt x="161" y="120"/>
                  </a:lnTo>
                  <a:lnTo>
                    <a:pt x="149" y="123"/>
                  </a:lnTo>
                  <a:lnTo>
                    <a:pt x="140" y="126"/>
                  </a:lnTo>
                  <a:lnTo>
                    <a:pt x="130" y="126"/>
                  </a:lnTo>
                  <a:lnTo>
                    <a:pt x="121" y="129"/>
                  </a:lnTo>
                  <a:lnTo>
                    <a:pt x="112" y="132"/>
                  </a:lnTo>
                  <a:lnTo>
                    <a:pt x="99" y="135"/>
                  </a:lnTo>
                  <a:lnTo>
                    <a:pt x="106" y="148"/>
                  </a:lnTo>
                  <a:lnTo>
                    <a:pt x="109" y="157"/>
                  </a:lnTo>
                  <a:lnTo>
                    <a:pt x="112" y="169"/>
                  </a:lnTo>
                  <a:lnTo>
                    <a:pt x="112" y="182"/>
                  </a:lnTo>
                  <a:lnTo>
                    <a:pt x="109" y="188"/>
                  </a:lnTo>
                  <a:lnTo>
                    <a:pt x="102" y="191"/>
                  </a:lnTo>
                  <a:lnTo>
                    <a:pt x="96" y="194"/>
                  </a:lnTo>
                  <a:lnTo>
                    <a:pt x="90" y="197"/>
                  </a:lnTo>
                  <a:lnTo>
                    <a:pt x="84" y="203"/>
                  </a:lnTo>
                  <a:lnTo>
                    <a:pt x="78" y="207"/>
                  </a:lnTo>
                  <a:lnTo>
                    <a:pt x="78" y="213"/>
                  </a:lnTo>
                  <a:lnTo>
                    <a:pt x="84" y="219"/>
                  </a:lnTo>
                  <a:lnTo>
                    <a:pt x="68" y="315"/>
                  </a:lnTo>
                  <a:lnTo>
                    <a:pt x="59" y="318"/>
                  </a:lnTo>
                  <a:lnTo>
                    <a:pt x="59" y="296"/>
                  </a:lnTo>
                  <a:lnTo>
                    <a:pt x="59" y="278"/>
                  </a:lnTo>
                  <a:lnTo>
                    <a:pt x="62" y="259"/>
                  </a:lnTo>
                  <a:lnTo>
                    <a:pt x="65" y="241"/>
                  </a:lnTo>
                  <a:lnTo>
                    <a:pt x="68" y="231"/>
                  </a:lnTo>
                  <a:lnTo>
                    <a:pt x="68" y="225"/>
                  </a:lnTo>
                  <a:lnTo>
                    <a:pt x="65" y="219"/>
                  </a:lnTo>
                  <a:lnTo>
                    <a:pt x="65" y="210"/>
                  </a:lnTo>
                  <a:lnTo>
                    <a:pt x="62" y="203"/>
                  </a:lnTo>
                  <a:lnTo>
                    <a:pt x="59" y="197"/>
                  </a:lnTo>
                  <a:lnTo>
                    <a:pt x="56" y="191"/>
                  </a:lnTo>
                  <a:lnTo>
                    <a:pt x="53" y="182"/>
                  </a:lnTo>
                  <a:lnTo>
                    <a:pt x="56" y="179"/>
                  </a:lnTo>
                  <a:lnTo>
                    <a:pt x="59" y="179"/>
                  </a:lnTo>
                  <a:lnTo>
                    <a:pt x="62" y="179"/>
                  </a:lnTo>
                  <a:lnTo>
                    <a:pt x="68" y="182"/>
                  </a:lnTo>
                  <a:lnTo>
                    <a:pt x="75" y="191"/>
                  </a:lnTo>
                  <a:lnTo>
                    <a:pt x="78" y="188"/>
                  </a:lnTo>
                  <a:lnTo>
                    <a:pt x="84" y="185"/>
                  </a:lnTo>
                  <a:lnTo>
                    <a:pt x="87" y="185"/>
                  </a:lnTo>
                  <a:lnTo>
                    <a:pt x="90" y="182"/>
                  </a:lnTo>
                  <a:lnTo>
                    <a:pt x="93" y="179"/>
                  </a:lnTo>
                  <a:lnTo>
                    <a:pt x="96" y="176"/>
                  </a:lnTo>
                  <a:lnTo>
                    <a:pt x="96" y="173"/>
                  </a:lnTo>
                  <a:lnTo>
                    <a:pt x="93" y="166"/>
                  </a:lnTo>
                  <a:lnTo>
                    <a:pt x="93" y="160"/>
                  </a:lnTo>
                  <a:lnTo>
                    <a:pt x="90" y="154"/>
                  </a:lnTo>
                  <a:lnTo>
                    <a:pt x="87" y="151"/>
                  </a:lnTo>
                  <a:lnTo>
                    <a:pt x="84" y="145"/>
                  </a:lnTo>
                  <a:lnTo>
                    <a:pt x="81" y="142"/>
                  </a:lnTo>
                  <a:lnTo>
                    <a:pt x="78" y="139"/>
                  </a:lnTo>
                  <a:lnTo>
                    <a:pt x="68" y="139"/>
                  </a:lnTo>
                  <a:lnTo>
                    <a:pt x="59" y="139"/>
                  </a:lnTo>
                  <a:lnTo>
                    <a:pt x="50" y="139"/>
                  </a:lnTo>
                  <a:lnTo>
                    <a:pt x="44" y="139"/>
                  </a:lnTo>
                  <a:lnTo>
                    <a:pt x="34" y="139"/>
                  </a:lnTo>
                  <a:lnTo>
                    <a:pt x="25" y="139"/>
                  </a:lnTo>
                  <a:lnTo>
                    <a:pt x="16" y="139"/>
                  </a:lnTo>
                  <a:lnTo>
                    <a:pt x="10" y="142"/>
                  </a:lnTo>
                  <a:lnTo>
                    <a:pt x="7" y="139"/>
                  </a:lnTo>
                  <a:lnTo>
                    <a:pt x="4" y="139"/>
                  </a:lnTo>
                  <a:lnTo>
                    <a:pt x="0" y="135"/>
                  </a:lnTo>
                  <a:lnTo>
                    <a:pt x="0" y="132"/>
                  </a:lnTo>
                  <a:lnTo>
                    <a:pt x="10" y="129"/>
                  </a:lnTo>
                  <a:lnTo>
                    <a:pt x="19" y="126"/>
                  </a:lnTo>
                  <a:lnTo>
                    <a:pt x="28" y="123"/>
                  </a:lnTo>
                  <a:lnTo>
                    <a:pt x="38" y="123"/>
                  </a:lnTo>
                  <a:lnTo>
                    <a:pt x="47" y="123"/>
                  </a:lnTo>
                  <a:lnTo>
                    <a:pt x="53" y="123"/>
                  </a:lnTo>
                  <a:lnTo>
                    <a:pt x="65" y="123"/>
                  </a:lnTo>
                  <a:lnTo>
                    <a:pt x="75" y="123"/>
                  </a:lnTo>
                  <a:lnTo>
                    <a:pt x="78" y="123"/>
                  </a:lnTo>
                  <a:lnTo>
                    <a:pt x="81" y="123"/>
                  </a:lnTo>
                  <a:lnTo>
                    <a:pt x="84" y="123"/>
                  </a:lnTo>
                  <a:lnTo>
                    <a:pt x="87" y="123"/>
                  </a:lnTo>
                  <a:lnTo>
                    <a:pt x="93" y="123"/>
                  </a:lnTo>
                  <a:lnTo>
                    <a:pt x="96" y="123"/>
                  </a:lnTo>
                  <a:lnTo>
                    <a:pt x="99" y="123"/>
                  </a:lnTo>
                  <a:lnTo>
                    <a:pt x="102" y="120"/>
                  </a:lnTo>
                  <a:lnTo>
                    <a:pt x="106" y="120"/>
                  </a:lnTo>
                  <a:lnTo>
                    <a:pt x="112" y="120"/>
                  </a:lnTo>
                  <a:lnTo>
                    <a:pt x="118" y="117"/>
                  </a:lnTo>
                  <a:lnTo>
                    <a:pt x="121" y="117"/>
                  </a:lnTo>
                  <a:lnTo>
                    <a:pt x="124" y="117"/>
                  </a:lnTo>
                  <a:lnTo>
                    <a:pt x="130" y="114"/>
                  </a:lnTo>
                  <a:lnTo>
                    <a:pt x="133" y="114"/>
                  </a:lnTo>
                  <a:lnTo>
                    <a:pt x="140" y="111"/>
                  </a:lnTo>
                  <a:lnTo>
                    <a:pt x="177" y="105"/>
                  </a:lnTo>
                  <a:lnTo>
                    <a:pt x="186" y="98"/>
                  </a:lnTo>
                  <a:lnTo>
                    <a:pt x="195" y="95"/>
                  </a:lnTo>
                  <a:lnTo>
                    <a:pt x="204" y="92"/>
                  </a:lnTo>
                  <a:lnTo>
                    <a:pt x="214" y="89"/>
                  </a:lnTo>
                  <a:lnTo>
                    <a:pt x="223" y="86"/>
                  </a:lnTo>
                  <a:lnTo>
                    <a:pt x="232" y="83"/>
                  </a:lnTo>
                  <a:lnTo>
                    <a:pt x="241" y="80"/>
                  </a:lnTo>
                  <a:lnTo>
                    <a:pt x="251" y="77"/>
                  </a:lnTo>
                  <a:lnTo>
                    <a:pt x="248" y="68"/>
                  </a:lnTo>
                  <a:lnTo>
                    <a:pt x="245" y="61"/>
                  </a:lnTo>
                  <a:lnTo>
                    <a:pt x="245" y="52"/>
                  </a:lnTo>
                  <a:lnTo>
                    <a:pt x="248" y="43"/>
                  </a:lnTo>
                  <a:lnTo>
                    <a:pt x="248" y="34"/>
                  </a:lnTo>
                  <a:lnTo>
                    <a:pt x="254" y="24"/>
                  </a:lnTo>
                  <a:lnTo>
                    <a:pt x="257" y="15"/>
                  </a:lnTo>
                  <a:lnTo>
                    <a:pt x="266" y="9"/>
                  </a:lnTo>
                  <a:lnTo>
                    <a:pt x="269" y="6"/>
                  </a:lnTo>
                  <a:lnTo>
                    <a:pt x="275" y="3"/>
                  </a:lnTo>
                  <a:lnTo>
                    <a:pt x="282" y="3"/>
                  </a:lnTo>
                  <a:lnTo>
                    <a:pt x="288" y="0"/>
                  </a:lnTo>
                  <a:lnTo>
                    <a:pt x="297" y="0"/>
                  </a:lnTo>
                  <a:lnTo>
                    <a:pt x="303" y="0"/>
                  </a:lnTo>
                  <a:lnTo>
                    <a:pt x="309" y="0"/>
                  </a:lnTo>
                  <a:lnTo>
                    <a:pt x="316" y="3"/>
                  </a:lnTo>
                  <a:lnTo>
                    <a:pt x="322" y="6"/>
                  </a:lnTo>
                  <a:lnTo>
                    <a:pt x="328" y="6"/>
                  </a:lnTo>
                  <a:lnTo>
                    <a:pt x="334" y="6"/>
                  </a:lnTo>
                  <a:lnTo>
                    <a:pt x="340" y="6"/>
                  </a:lnTo>
                  <a:lnTo>
                    <a:pt x="350" y="6"/>
                  </a:lnTo>
                  <a:lnTo>
                    <a:pt x="356" y="6"/>
                  </a:lnTo>
                  <a:lnTo>
                    <a:pt x="362" y="6"/>
                  </a:lnTo>
                  <a:lnTo>
                    <a:pt x="368" y="9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0" name="Freeform 478"/>
            <p:cNvSpPr>
              <a:spLocks/>
            </p:cNvSpPr>
            <p:nvPr/>
          </p:nvSpPr>
          <p:spPr bwMode="auto">
            <a:xfrm>
              <a:off x="1627" y="1864"/>
              <a:ext cx="37" cy="90"/>
            </a:xfrm>
            <a:custGeom>
              <a:avLst/>
              <a:gdLst>
                <a:gd name="T0" fmla="*/ 25 w 37"/>
                <a:gd name="T1" fmla="*/ 7 h 90"/>
                <a:gd name="T2" fmla="*/ 28 w 37"/>
                <a:gd name="T3" fmla="*/ 16 h 90"/>
                <a:gd name="T4" fmla="*/ 31 w 37"/>
                <a:gd name="T5" fmla="*/ 25 h 90"/>
                <a:gd name="T6" fmla="*/ 34 w 37"/>
                <a:gd name="T7" fmla="*/ 34 h 90"/>
                <a:gd name="T8" fmla="*/ 34 w 37"/>
                <a:gd name="T9" fmla="*/ 47 h 90"/>
                <a:gd name="T10" fmla="*/ 37 w 37"/>
                <a:gd name="T11" fmla="*/ 56 h 90"/>
                <a:gd name="T12" fmla="*/ 34 w 37"/>
                <a:gd name="T13" fmla="*/ 65 h 90"/>
                <a:gd name="T14" fmla="*/ 31 w 37"/>
                <a:gd name="T15" fmla="*/ 74 h 90"/>
                <a:gd name="T16" fmla="*/ 25 w 37"/>
                <a:gd name="T17" fmla="*/ 84 h 90"/>
                <a:gd name="T18" fmla="*/ 22 w 37"/>
                <a:gd name="T19" fmla="*/ 84 h 90"/>
                <a:gd name="T20" fmla="*/ 22 w 37"/>
                <a:gd name="T21" fmla="*/ 87 h 90"/>
                <a:gd name="T22" fmla="*/ 18 w 37"/>
                <a:gd name="T23" fmla="*/ 87 h 90"/>
                <a:gd name="T24" fmla="*/ 15 w 37"/>
                <a:gd name="T25" fmla="*/ 90 h 90"/>
                <a:gd name="T26" fmla="*/ 12 w 37"/>
                <a:gd name="T27" fmla="*/ 90 h 90"/>
                <a:gd name="T28" fmla="*/ 6 w 37"/>
                <a:gd name="T29" fmla="*/ 90 h 90"/>
                <a:gd name="T30" fmla="*/ 6 w 37"/>
                <a:gd name="T31" fmla="*/ 90 h 90"/>
                <a:gd name="T32" fmla="*/ 3 w 37"/>
                <a:gd name="T33" fmla="*/ 87 h 90"/>
                <a:gd name="T34" fmla="*/ 0 w 37"/>
                <a:gd name="T35" fmla="*/ 84 h 90"/>
                <a:gd name="T36" fmla="*/ 0 w 37"/>
                <a:gd name="T37" fmla="*/ 84 h 90"/>
                <a:gd name="T38" fmla="*/ 0 w 37"/>
                <a:gd name="T39" fmla="*/ 81 h 90"/>
                <a:gd name="T40" fmla="*/ 0 w 37"/>
                <a:gd name="T41" fmla="*/ 81 h 90"/>
                <a:gd name="T42" fmla="*/ 3 w 37"/>
                <a:gd name="T43" fmla="*/ 78 h 90"/>
                <a:gd name="T44" fmla="*/ 6 w 37"/>
                <a:gd name="T45" fmla="*/ 74 h 90"/>
                <a:gd name="T46" fmla="*/ 9 w 37"/>
                <a:gd name="T47" fmla="*/ 71 h 90"/>
                <a:gd name="T48" fmla="*/ 12 w 37"/>
                <a:gd name="T49" fmla="*/ 71 h 90"/>
                <a:gd name="T50" fmla="*/ 15 w 37"/>
                <a:gd name="T51" fmla="*/ 68 h 90"/>
                <a:gd name="T52" fmla="*/ 18 w 37"/>
                <a:gd name="T53" fmla="*/ 65 h 90"/>
                <a:gd name="T54" fmla="*/ 22 w 37"/>
                <a:gd name="T55" fmla="*/ 62 h 90"/>
                <a:gd name="T56" fmla="*/ 22 w 37"/>
                <a:gd name="T57" fmla="*/ 59 h 90"/>
                <a:gd name="T58" fmla="*/ 22 w 37"/>
                <a:gd name="T59" fmla="*/ 44 h 90"/>
                <a:gd name="T60" fmla="*/ 18 w 37"/>
                <a:gd name="T61" fmla="*/ 31 h 90"/>
                <a:gd name="T62" fmla="*/ 12 w 37"/>
                <a:gd name="T63" fmla="*/ 16 h 90"/>
                <a:gd name="T64" fmla="*/ 9 w 37"/>
                <a:gd name="T65" fmla="*/ 3 h 90"/>
                <a:gd name="T66" fmla="*/ 12 w 37"/>
                <a:gd name="T67" fmla="*/ 0 h 90"/>
                <a:gd name="T68" fmla="*/ 15 w 37"/>
                <a:gd name="T69" fmla="*/ 0 h 90"/>
                <a:gd name="T70" fmla="*/ 22 w 37"/>
                <a:gd name="T71" fmla="*/ 3 h 90"/>
                <a:gd name="T72" fmla="*/ 25 w 37"/>
                <a:gd name="T73" fmla="*/ 7 h 90"/>
                <a:gd name="T74" fmla="*/ 25 w 37"/>
                <a:gd name="T75" fmla="*/ 7 h 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7"/>
                <a:gd name="T115" fmla="*/ 0 h 90"/>
                <a:gd name="T116" fmla="*/ 37 w 37"/>
                <a:gd name="T117" fmla="*/ 90 h 9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7" h="90">
                  <a:moveTo>
                    <a:pt x="25" y="7"/>
                  </a:moveTo>
                  <a:lnTo>
                    <a:pt x="28" y="16"/>
                  </a:lnTo>
                  <a:lnTo>
                    <a:pt x="31" y="25"/>
                  </a:lnTo>
                  <a:lnTo>
                    <a:pt x="34" y="34"/>
                  </a:lnTo>
                  <a:lnTo>
                    <a:pt x="34" y="47"/>
                  </a:lnTo>
                  <a:lnTo>
                    <a:pt x="37" y="56"/>
                  </a:lnTo>
                  <a:lnTo>
                    <a:pt x="34" y="65"/>
                  </a:lnTo>
                  <a:lnTo>
                    <a:pt x="31" y="74"/>
                  </a:lnTo>
                  <a:lnTo>
                    <a:pt x="25" y="84"/>
                  </a:lnTo>
                  <a:lnTo>
                    <a:pt x="22" y="84"/>
                  </a:lnTo>
                  <a:lnTo>
                    <a:pt x="22" y="87"/>
                  </a:lnTo>
                  <a:lnTo>
                    <a:pt x="18" y="87"/>
                  </a:lnTo>
                  <a:lnTo>
                    <a:pt x="15" y="90"/>
                  </a:lnTo>
                  <a:lnTo>
                    <a:pt x="12" y="90"/>
                  </a:lnTo>
                  <a:lnTo>
                    <a:pt x="6" y="90"/>
                  </a:lnTo>
                  <a:lnTo>
                    <a:pt x="3" y="87"/>
                  </a:lnTo>
                  <a:lnTo>
                    <a:pt x="0" y="84"/>
                  </a:lnTo>
                  <a:lnTo>
                    <a:pt x="0" y="81"/>
                  </a:lnTo>
                  <a:lnTo>
                    <a:pt x="3" y="78"/>
                  </a:lnTo>
                  <a:lnTo>
                    <a:pt x="6" y="74"/>
                  </a:lnTo>
                  <a:lnTo>
                    <a:pt x="9" y="71"/>
                  </a:lnTo>
                  <a:lnTo>
                    <a:pt x="12" y="71"/>
                  </a:lnTo>
                  <a:lnTo>
                    <a:pt x="15" y="68"/>
                  </a:lnTo>
                  <a:lnTo>
                    <a:pt x="18" y="65"/>
                  </a:lnTo>
                  <a:lnTo>
                    <a:pt x="22" y="62"/>
                  </a:lnTo>
                  <a:lnTo>
                    <a:pt x="22" y="59"/>
                  </a:lnTo>
                  <a:lnTo>
                    <a:pt x="22" y="44"/>
                  </a:lnTo>
                  <a:lnTo>
                    <a:pt x="18" y="31"/>
                  </a:lnTo>
                  <a:lnTo>
                    <a:pt x="12" y="16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22" y="3"/>
                  </a:lnTo>
                  <a:lnTo>
                    <a:pt x="25" y="7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1" name="Freeform 479"/>
            <p:cNvSpPr>
              <a:spLocks/>
            </p:cNvSpPr>
            <p:nvPr/>
          </p:nvSpPr>
          <p:spPr bwMode="auto">
            <a:xfrm>
              <a:off x="2198" y="1877"/>
              <a:ext cx="50" cy="568"/>
            </a:xfrm>
            <a:custGeom>
              <a:avLst/>
              <a:gdLst>
                <a:gd name="T0" fmla="*/ 16 w 50"/>
                <a:gd name="T1" fmla="*/ 6 h 568"/>
                <a:gd name="T2" fmla="*/ 16 w 50"/>
                <a:gd name="T3" fmla="*/ 55 h 568"/>
                <a:gd name="T4" fmla="*/ 19 w 50"/>
                <a:gd name="T5" fmla="*/ 102 h 568"/>
                <a:gd name="T6" fmla="*/ 19 w 50"/>
                <a:gd name="T7" fmla="*/ 151 h 568"/>
                <a:gd name="T8" fmla="*/ 19 w 50"/>
                <a:gd name="T9" fmla="*/ 197 h 568"/>
                <a:gd name="T10" fmla="*/ 19 w 50"/>
                <a:gd name="T11" fmla="*/ 247 h 568"/>
                <a:gd name="T12" fmla="*/ 22 w 50"/>
                <a:gd name="T13" fmla="*/ 293 h 568"/>
                <a:gd name="T14" fmla="*/ 25 w 50"/>
                <a:gd name="T15" fmla="*/ 340 h 568"/>
                <a:gd name="T16" fmla="*/ 31 w 50"/>
                <a:gd name="T17" fmla="*/ 389 h 568"/>
                <a:gd name="T18" fmla="*/ 34 w 50"/>
                <a:gd name="T19" fmla="*/ 411 h 568"/>
                <a:gd name="T20" fmla="*/ 34 w 50"/>
                <a:gd name="T21" fmla="*/ 432 h 568"/>
                <a:gd name="T22" fmla="*/ 38 w 50"/>
                <a:gd name="T23" fmla="*/ 454 h 568"/>
                <a:gd name="T24" fmla="*/ 41 w 50"/>
                <a:gd name="T25" fmla="*/ 472 h 568"/>
                <a:gd name="T26" fmla="*/ 44 w 50"/>
                <a:gd name="T27" fmla="*/ 494 h 568"/>
                <a:gd name="T28" fmla="*/ 44 w 50"/>
                <a:gd name="T29" fmla="*/ 516 h 568"/>
                <a:gd name="T30" fmla="*/ 47 w 50"/>
                <a:gd name="T31" fmla="*/ 537 h 568"/>
                <a:gd name="T32" fmla="*/ 50 w 50"/>
                <a:gd name="T33" fmla="*/ 559 h 568"/>
                <a:gd name="T34" fmla="*/ 47 w 50"/>
                <a:gd name="T35" fmla="*/ 562 h 568"/>
                <a:gd name="T36" fmla="*/ 47 w 50"/>
                <a:gd name="T37" fmla="*/ 565 h 568"/>
                <a:gd name="T38" fmla="*/ 44 w 50"/>
                <a:gd name="T39" fmla="*/ 568 h 568"/>
                <a:gd name="T40" fmla="*/ 38 w 50"/>
                <a:gd name="T41" fmla="*/ 568 h 568"/>
                <a:gd name="T42" fmla="*/ 31 w 50"/>
                <a:gd name="T43" fmla="*/ 544 h 568"/>
                <a:gd name="T44" fmla="*/ 28 w 50"/>
                <a:gd name="T45" fmla="*/ 516 h 568"/>
                <a:gd name="T46" fmla="*/ 25 w 50"/>
                <a:gd name="T47" fmla="*/ 485 h 568"/>
                <a:gd name="T48" fmla="*/ 22 w 50"/>
                <a:gd name="T49" fmla="*/ 457 h 568"/>
                <a:gd name="T50" fmla="*/ 19 w 50"/>
                <a:gd name="T51" fmla="*/ 435 h 568"/>
                <a:gd name="T52" fmla="*/ 16 w 50"/>
                <a:gd name="T53" fmla="*/ 414 h 568"/>
                <a:gd name="T54" fmla="*/ 13 w 50"/>
                <a:gd name="T55" fmla="*/ 392 h 568"/>
                <a:gd name="T56" fmla="*/ 13 w 50"/>
                <a:gd name="T57" fmla="*/ 367 h 568"/>
                <a:gd name="T58" fmla="*/ 10 w 50"/>
                <a:gd name="T59" fmla="*/ 346 h 568"/>
                <a:gd name="T60" fmla="*/ 7 w 50"/>
                <a:gd name="T61" fmla="*/ 321 h 568"/>
                <a:gd name="T62" fmla="*/ 7 w 50"/>
                <a:gd name="T63" fmla="*/ 299 h 568"/>
                <a:gd name="T64" fmla="*/ 7 w 50"/>
                <a:gd name="T65" fmla="*/ 278 h 568"/>
                <a:gd name="T66" fmla="*/ 0 w 50"/>
                <a:gd name="T67" fmla="*/ 238 h 568"/>
                <a:gd name="T68" fmla="*/ 4 w 50"/>
                <a:gd name="T69" fmla="*/ 0 h 568"/>
                <a:gd name="T70" fmla="*/ 7 w 50"/>
                <a:gd name="T71" fmla="*/ 0 h 568"/>
                <a:gd name="T72" fmla="*/ 10 w 50"/>
                <a:gd name="T73" fmla="*/ 0 h 568"/>
                <a:gd name="T74" fmla="*/ 13 w 50"/>
                <a:gd name="T75" fmla="*/ 3 h 568"/>
                <a:gd name="T76" fmla="*/ 16 w 50"/>
                <a:gd name="T77" fmla="*/ 6 h 568"/>
                <a:gd name="T78" fmla="*/ 16 w 50"/>
                <a:gd name="T79" fmla="*/ 6 h 56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0"/>
                <a:gd name="T121" fmla="*/ 0 h 568"/>
                <a:gd name="T122" fmla="*/ 50 w 50"/>
                <a:gd name="T123" fmla="*/ 568 h 56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0" h="568">
                  <a:moveTo>
                    <a:pt x="16" y="6"/>
                  </a:moveTo>
                  <a:lnTo>
                    <a:pt x="16" y="55"/>
                  </a:lnTo>
                  <a:lnTo>
                    <a:pt x="19" y="102"/>
                  </a:lnTo>
                  <a:lnTo>
                    <a:pt x="19" y="151"/>
                  </a:lnTo>
                  <a:lnTo>
                    <a:pt x="19" y="197"/>
                  </a:lnTo>
                  <a:lnTo>
                    <a:pt x="19" y="247"/>
                  </a:lnTo>
                  <a:lnTo>
                    <a:pt x="22" y="293"/>
                  </a:lnTo>
                  <a:lnTo>
                    <a:pt x="25" y="340"/>
                  </a:lnTo>
                  <a:lnTo>
                    <a:pt x="31" y="389"/>
                  </a:lnTo>
                  <a:lnTo>
                    <a:pt x="34" y="411"/>
                  </a:lnTo>
                  <a:lnTo>
                    <a:pt x="34" y="432"/>
                  </a:lnTo>
                  <a:lnTo>
                    <a:pt x="38" y="454"/>
                  </a:lnTo>
                  <a:lnTo>
                    <a:pt x="41" y="472"/>
                  </a:lnTo>
                  <a:lnTo>
                    <a:pt x="44" y="494"/>
                  </a:lnTo>
                  <a:lnTo>
                    <a:pt x="44" y="516"/>
                  </a:lnTo>
                  <a:lnTo>
                    <a:pt x="47" y="537"/>
                  </a:lnTo>
                  <a:lnTo>
                    <a:pt x="50" y="559"/>
                  </a:lnTo>
                  <a:lnTo>
                    <a:pt x="47" y="562"/>
                  </a:lnTo>
                  <a:lnTo>
                    <a:pt x="47" y="565"/>
                  </a:lnTo>
                  <a:lnTo>
                    <a:pt x="44" y="568"/>
                  </a:lnTo>
                  <a:lnTo>
                    <a:pt x="38" y="568"/>
                  </a:lnTo>
                  <a:lnTo>
                    <a:pt x="31" y="544"/>
                  </a:lnTo>
                  <a:lnTo>
                    <a:pt x="28" y="516"/>
                  </a:lnTo>
                  <a:lnTo>
                    <a:pt x="25" y="485"/>
                  </a:lnTo>
                  <a:lnTo>
                    <a:pt x="22" y="457"/>
                  </a:lnTo>
                  <a:lnTo>
                    <a:pt x="19" y="435"/>
                  </a:lnTo>
                  <a:lnTo>
                    <a:pt x="16" y="414"/>
                  </a:lnTo>
                  <a:lnTo>
                    <a:pt x="13" y="392"/>
                  </a:lnTo>
                  <a:lnTo>
                    <a:pt x="13" y="367"/>
                  </a:lnTo>
                  <a:lnTo>
                    <a:pt x="10" y="346"/>
                  </a:lnTo>
                  <a:lnTo>
                    <a:pt x="7" y="321"/>
                  </a:lnTo>
                  <a:lnTo>
                    <a:pt x="7" y="299"/>
                  </a:lnTo>
                  <a:lnTo>
                    <a:pt x="7" y="278"/>
                  </a:lnTo>
                  <a:lnTo>
                    <a:pt x="0" y="238"/>
                  </a:lnTo>
                  <a:lnTo>
                    <a:pt x="4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3" y="3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" name="Freeform 480"/>
            <p:cNvSpPr>
              <a:spLocks/>
            </p:cNvSpPr>
            <p:nvPr/>
          </p:nvSpPr>
          <p:spPr bwMode="auto">
            <a:xfrm>
              <a:off x="2161" y="1905"/>
              <a:ext cx="22" cy="256"/>
            </a:xfrm>
            <a:custGeom>
              <a:avLst/>
              <a:gdLst>
                <a:gd name="T0" fmla="*/ 19 w 22"/>
                <a:gd name="T1" fmla="*/ 6 h 256"/>
                <a:gd name="T2" fmla="*/ 19 w 22"/>
                <a:gd name="T3" fmla="*/ 67 h 256"/>
                <a:gd name="T4" fmla="*/ 19 w 22"/>
                <a:gd name="T5" fmla="*/ 129 h 256"/>
                <a:gd name="T6" fmla="*/ 16 w 22"/>
                <a:gd name="T7" fmla="*/ 188 h 256"/>
                <a:gd name="T8" fmla="*/ 22 w 22"/>
                <a:gd name="T9" fmla="*/ 250 h 256"/>
                <a:gd name="T10" fmla="*/ 19 w 22"/>
                <a:gd name="T11" fmla="*/ 250 h 256"/>
                <a:gd name="T12" fmla="*/ 19 w 22"/>
                <a:gd name="T13" fmla="*/ 253 h 256"/>
                <a:gd name="T14" fmla="*/ 19 w 22"/>
                <a:gd name="T15" fmla="*/ 256 h 256"/>
                <a:gd name="T16" fmla="*/ 16 w 22"/>
                <a:gd name="T17" fmla="*/ 256 h 256"/>
                <a:gd name="T18" fmla="*/ 13 w 22"/>
                <a:gd name="T19" fmla="*/ 256 h 256"/>
                <a:gd name="T20" fmla="*/ 10 w 22"/>
                <a:gd name="T21" fmla="*/ 256 h 256"/>
                <a:gd name="T22" fmla="*/ 7 w 22"/>
                <a:gd name="T23" fmla="*/ 256 h 256"/>
                <a:gd name="T24" fmla="*/ 4 w 22"/>
                <a:gd name="T25" fmla="*/ 250 h 256"/>
                <a:gd name="T26" fmla="*/ 0 w 22"/>
                <a:gd name="T27" fmla="*/ 191 h 256"/>
                <a:gd name="T28" fmla="*/ 0 w 22"/>
                <a:gd name="T29" fmla="*/ 129 h 256"/>
                <a:gd name="T30" fmla="*/ 4 w 22"/>
                <a:gd name="T31" fmla="*/ 64 h 256"/>
                <a:gd name="T32" fmla="*/ 7 w 22"/>
                <a:gd name="T33" fmla="*/ 3 h 256"/>
                <a:gd name="T34" fmla="*/ 10 w 22"/>
                <a:gd name="T35" fmla="*/ 0 h 256"/>
                <a:gd name="T36" fmla="*/ 13 w 22"/>
                <a:gd name="T37" fmla="*/ 0 h 256"/>
                <a:gd name="T38" fmla="*/ 16 w 22"/>
                <a:gd name="T39" fmla="*/ 3 h 256"/>
                <a:gd name="T40" fmla="*/ 19 w 22"/>
                <a:gd name="T41" fmla="*/ 6 h 256"/>
                <a:gd name="T42" fmla="*/ 19 w 22"/>
                <a:gd name="T43" fmla="*/ 6 h 2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2"/>
                <a:gd name="T67" fmla="*/ 0 h 256"/>
                <a:gd name="T68" fmla="*/ 22 w 22"/>
                <a:gd name="T69" fmla="*/ 256 h 2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2" h="256">
                  <a:moveTo>
                    <a:pt x="19" y="6"/>
                  </a:moveTo>
                  <a:lnTo>
                    <a:pt x="19" y="67"/>
                  </a:lnTo>
                  <a:lnTo>
                    <a:pt x="19" y="129"/>
                  </a:lnTo>
                  <a:lnTo>
                    <a:pt x="16" y="188"/>
                  </a:lnTo>
                  <a:lnTo>
                    <a:pt x="22" y="250"/>
                  </a:lnTo>
                  <a:lnTo>
                    <a:pt x="19" y="250"/>
                  </a:lnTo>
                  <a:lnTo>
                    <a:pt x="19" y="253"/>
                  </a:lnTo>
                  <a:lnTo>
                    <a:pt x="19" y="256"/>
                  </a:lnTo>
                  <a:lnTo>
                    <a:pt x="16" y="256"/>
                  </a:lnTo>
                  <a:lnTo>
                    <a:pt x="13" y="256"/>
                  </a:lnTo>
                  <a:lnTo>
                    <a:pt x="10" y="256"/>
                  </a:lnTo>
                  <a:lnTo>
                    <a:pt x="7" y="256"/>
                  </a:lnTo>
                  <a:lnTo>
                    <a:pt x="4" y="250"/>
                  </a:lnTo>
                  <a:lnTo>
                    <a:pt x="0" y="191"/>
                  </a:lnTo>
                  <a:lnTo>
                    <a:pt x="0" y="129"/>
                  </a:lnTo>
                  <a:lnTo>
                    <a:pt x="4" y="64"/>
                  </a:lnTo>
                  <a:lnTo>
                    <a:pt x="7" y="3"/>
                  </a:lnTo>
                  <a:lnTo>
                    <a:pt x="10" y="0"/>
                  </a:lnTo>
                  <a:lnTo>
                    <a:pt x="13" y="0"/>
                  </a:lnTo>
                  <a:lnTo>
                    <a:pt x="16" y="3"/>
                  </a:lnTo>
                  <a:lnTo>
                    <a:pt x="19" y="6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3" name="Freeform 481"/>
            <p:cNvSpPr>
              <a:spLocks/>
            </p:cNvSpPr>
            <p:nvPr/>
          </p:nvSpPr>
          <p:spPr bwMode="auto">
            <a:xfrm>
              <a:off x="1809" y="1917"/>
              <a:ext cx="309" cy="102"/>
            </a:xfrm>
            <a:custGeom>
              <a:avLst/>
              <a:gdLst>
                <a:gd name="T0" fmla="*/ 204 w 309"/>
                <a:gd name="T1" fmla="*/ 12 h 102"/>
                <a:gd name="T2" fmla="*/ 210 w 309"/>
                <a:gd name="T3" fmla="*/ 9 h 102"/>
                <a:gd name="T4" fmla="*/ 216 w 309"/>
                <a:gd name="T5" fmla="*/ 9 h 102"/>
                <a:gd name="T6" fmla="*/ 226 w 309"/>
                <a:gd name="T7" fmla="*/ 6 h 102"/>
                <a:gd name="T8" fmla="*/ 238 w 309"/>
                <a:gd name="T9" fmla="*/ 6 h 102"/>
                <a:gd name="T10" fmla="*/ 260 w 309"/>
                <a:gd name="T11" fmla="*/ 9 h 102"/>
                <a:gd name="T12" fmla="*/ 281 w 309"/>
                <a:gd name="T13" fmla="*/ 12 h 102"/>
                <a:gd name="T14" fmla="*/ 300 w 309"/>
                <a:gd name="T15" fmla="*/ 12 h 102"/>
                <a:gd name="T16" fmla="*/ 309 w 309"/>
                <a:gd name="T17" fmla="*/ 18 h 102"/>
                <a:gd name="T18" fmla="*/ 306 w 309"/>
                <a:gd name="T19" fmla="*/ 21 h 102"/>
                <a:gd name="T20" fmla="*/ 294 w 309"/>
                <a:gd name="T21" fmla="*/ 25 h 102"/>
                <a:gd name="T22" fmla="*/ 281 w 309"/>
                <a:gd name="T23" fmla="*/ 25 h 102"/>
                <a:gd name="T24" fmla="*/ 272 w 309"/>
                <a:gd name="T25" fmla="*/ 25 h 102"/>
                <a:gd name="T26" fmla="*/ 260 w 309"/>
                <a:gd name="T27" fmla="*/ 25 h 102"/>
                <a:gd name="T28" fmla="*/ 244 w 309"/>
                <a:gd name="T29" fmla="*/ 18 h 102"/>
                <a:gd name="T30" fmla="*/ 226 w 309"/>
                <a:gd name="T31" fmla="*/ 18 h 102"/>
                <a:gd name="T32" fmla="*/ 207 w 309"/>
                <a:gd name="T33" fmla="*/ 21 h 102"/>
                <a:gd name="T34" fmla="*/ 189 w 309"/>
                <a:gd name="T35" fmla="*/ 21 h 102"/>
                <a:gd name="T36" fmla="*/ 179 w 309"/>
                <a:gd name="T37" fmla="*/ 18 h 102"/>
                <a:gd name="T38" fmla="*/ 176 w 309"/>
                <a:gd name="T39" fmla="*/ 25 h 102"/>
                <a:gd name="T40" fmla="*/ 164 w 309"/>
                <a:gd name="T41" fmla="*/ 25 h 102"/>
                <a:gd name="T42" fmla="*/ 149 w 309"/>
                <a:gd name="T43" fmla="*/ 31 h 102"/>
                <a:gd name="T44" fmla="*/ 136 w 309"/>
                <a:gd name="T45" fmla="*/ 37 h 102"/>
                <a:gd name="T46" fmla="*/ 124 w 309"/>
                <a:gd name="T47" fmla="*/ 43 h 102"/>
                <a:gd name="T48" fmla="*/ 108 w 309"/>
                <a:gd name="T49" fmla="*/ 46 h 102"/>
                <a:gd name="T50" fmla="*/ 93 w 309"/>
                <a:gd name="T51" fmla="*/ 49 h 102"/>
                <a:gd name="T52" fmla="*/ 81 w 309"/>
                <a:gd name="T53" fmla="*/ 55 h 102"/>
                <a:gd name="T54" fmla="*/ 65 w 309"/>
                <a:gd name="T55" fmla="*/ 65 h 102"/>
                <a:gd name="T56" fmla="*/ 53 w 309"/>
                <a:gd name="T57" fmla="*/ 74 h 102"/>
                <a:gd name="T58" fmla="*/ 40 w 309"/>
                <a:gd name="T59" fmla="*/ 83 h 102"/>
                <a:gd name="T60" fmla="*/ 28 w 309"/>
                <a:gd name="T61" fmla="*/ 93 h 102"/>
                <a:gd name="T62" fmla="*/ 16 w 309"/>
                <a:gd name="T63" fmla="*/ 99 h 102"/>
                <a:gd name="T64" fmla="*/ 6 w 309"/>
                <a:gd name="T65" fmla="*/ 99 h 102"/>
                <a:gd name="T66" fmla="*/ 0 w 309"/>
                <a:gd name="T67" fmla="*/ 96 h 102"/>
                <a:gd name="T68" fmla="*/ 10 w 309"/>
                <a:gd name="T69" fmla="*/ 86 h 102"/>
                <a:gd name="T70" fmla="*/ 31 w 309"/>
                <a:gd name="T71" fmla="*/ 74 h 102"/>
                <a:gd name="T72" fmla="*/ 50 w 309"/>
                <a:gd name="T73" fmla="*/ 59 h 102"/>
                <a:gd name="T74" fmla="*/ 68 w 309"/>
                <a:gd name="T75" fmla="*/ 46 h 102"/>
                <a:gd name="T76" fmla="*/ 87 w 309"/>
                <a:gd name="T77" fmla="*/ 40 h 102"/>
                <a:gd name="T78" fmla="*/ 108 w 309"/>
                <a:gd name="T79" fmla="*/ 34 h 102"/>
                <a:gd name="T80" fmla="*/ 127 w 309"/>
                <a:gd name="T81" fmla="*/ 25 h 102"/>
                <a:gd name="T82" fmla="*/ 145 w 309"/>
                <a:gd name="T83" fmla="*/ 15 h 102"/>
                <a:gd name="T84" fmla="*/ 158 w 309"/>
                <a:gd name="T85" fmla="*/ 12 h 102"/>
                <a:gd name="T86" fmla="*/ 161 w 309"/>
                <a:gd name="T87" fmla="*/ 12 h 102"/>
                <a:gd name="T88" fmla="*/ 167 w 309"/>
                <a:gd name="T89" fmla="*/ 9 h 102"/>
                <a:gd name="T90" fmla="*/ 170 w 309"/>
                <a:gd name="T91" fmla="*/ 6 h 102"/>
                <a:gd name="T92" fmla="*/ 186 w 309"/>
                <a:gd name="T93" fmla="*/ 0 h 102"/>
                <a:gd name="T94" fmla="*/ 192 w 309"/>
                <a:gd name="T95" fmla="*/ 6 h 102"/>
                <a:gd name="T96" fmla="*/ 198 w 309"/>
                <a:gd name="T97" fmla="*/ 12 h 10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09"/>
                <a:gd name="T148" fmla="*/ 0 h 102"/>
                <a:gd name="T149" fmla="*/ 309 w 309"/>
                <a:gd name="T150" fmla="*/ 102 h 10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09" h="102">
                  <a:moveTo>
                    <a:pt x="198" y="12"/>
                  </a:moveTo>
                  <a:lnTo>
                    <a:pt x="204" y="12"/>
                  </a:lnTo>
                  <a:lnTo>
                    <a:pt x="207" y="12"/>
                  </a:lnTo>
                  <a:lnTo>
                    <a:pt x="210" y="9"/>
                  </a:lnTo>
                  <a:lnTo>
                    <a:pt x="213" y="9"/>
                  </a:lnTo>
                  <a:lnTo>
                    <a:pt x="216" y="9"/>
                  </a:lnTo>
                  <a:lnTo>
                    <a:pt x="223" y="6"/>
                  </a:lnTo>
                  <a:lnTo>
                    <a:pt x="226" y="6"/>
                  </a:lnTo>
                  <a:lnTo>
                    <a:pt x="229" y="6"/>
                  </a:lnTo>
                  <a:lnTo>
                    <a:pt x="238" y="6"/>
                  </a:lnTo>
                  <a:lnTo>
                    <a:pt x="250" y="9"/>
                  </a:lnTo>
                  <a:lnTo>
                    <a:pt x="260" y="9"/>
                  </a:lnTo>
                  <a:lnTo>
                    <a:pt x="269" y="12"/>
                  </a:lnTo>
                  <a:lnTo>
                    <a:pt x="281" y="12"/>
                  </a:lnTo>
                  <a:lnTo>
                    <a:pt x="291" y="12"/>
                  </a:lnTo>
                  <a:lnTo>
                    <a:pt x="300" y="12"/>
                  </a:lnTo>
                  <a:lnTo>
                    <a:pt x="309" y="12"/>
                  </a:lnTo>
                  <a:lnTo>
                    <a:pt x="309" y="18"/>
                  </a:lnTo>
                  <a:lnTo>
                    <a:pt x="306" y="21"/>
                  </a:lnTo>
                  <a:lnTo>
                    <a:pt x="300" y="25"/>
                  </a:lnTo>
                  <a:lnTo>
                    <a:pt x="294" y="25"/>
                  </a:lnTo>
                  <a:lnTo>
                    <a:pt x="288" y="25"/>
                  </a:lnTo>
                  <a:lnTo>
                    <a:pt x="281" y="25"/>
                  </a:lnTo>
                  <a:lnTo>
                    <a:pt x="275" y="25"/>
                  </a:lnTo>
                  <a:lnTo>
                    <a:pt x="272" y="25"/>
                  </a:lnTo>
                  <a:lnTo>
                    <a:pt x="266" y="25"/>
                  </a:lnTo>
                  <a:lnTo>
                    <a:pt x="260" y="25"/>
                  </a:lnTo>
                  <a:lnTo>
                    <a:pt x="254" y="21"/>
                  </a:lnTo>
                  <a:lnTo>
                    <a:pt x="244" y="18"/>
                  </a:lnTo>
                  <a:lnTo>
                    <a:pt x="235" y="18"/>
                  </a:lnTo>
                  <a:lnTo>
                    <a:pt x="226" y="18"/>
                  </a:lnTo>
                  <a:lnTo>
                    <a:pt x="216" y="21"/>
                  </a:lnTo>
                  <a:lnTo>
                    <a:pt x="207" y="21"/>
                  </a:lnTo>
                  <a:lnTo>
                    <a:pt x="198" y="25"/>
                  </a:lnTo>
                  <a:lnTo>
                    <a:pt x="189" y="21"/>
                  </a:lnTo>
                  <a:lnTo>
                    <a:pt x="179" y="15"/>
                  </a:lnTo>
                  <a:lnTo>
                    <a:pt x="179" y="18"/>
                  </a:lnTo>
                  <a:lnTo>
                    <a:pt x="176" y="21"/>
                  </a:lnTo>
                  <a:lnTo>
                    <a:pt x="176" y="25"/>
                  </a:lnTo>
                  <a:lnTo>
                    <a:pt x="170" y="25"/>
                  </a:lnTo>
                  <a:lnTo>
                    <a:pt x="164" y="25"/>
                  </a:lnTo>
                  <a:lnTo>
                    <a:pt x="155" y="28"/>
                  </a:lnTo>
                  <a:lnTo>
                    <a:pt x="149" y="31"/>
                  </a:lnTo>
                  <a:lnTo>
                    <a:pt x="142" y="34"/>
                  </a:lnTo>
                  <a:lnTo>
                    <a:pt x="136" y="37"/>
                  </a:lnTo>
                  <a:lnTo>
                    <a:pt x="130" y="40"/>
                  </a:lnTo>
                  <a:lnTo>
                    <a:pt x="124" y="43"/>
                  </a:lnTo>
                  <a:lnTo>
                    <a:pt x="118" y="46"/>
                  </a:lnTo>
                  <a:lnTo>
                    <a:pt x="108" y="46"/>
                  </a:lnTo>
                  <a:lnTo>
                    <a:pt x="99" y="46"/>
                  </a:lnTo>
                  <a:lnTo>
                    <a:pt x="93" y="49"/>
                  </a:lnTo>
                  <a:lnTo>
                    <a:pt x="87" y="52"/>
                  </a:lnTo>
                  <a:lnTo>
                    <a:pt x="81" y="55"/>
                  </a:lnTo>
                  <a:lnTo>
                    <a:pt x="71" y="62"/>
                  </a:lnTo>
                  <a:lnTo>
                    <a:pt x="65" y="65"/>
                  </a:lnTo>
                  <a:lnTo>
                    <a:pt x="59" y="71"/>
                  </a:lnTo>
                  <a:lnTo>
                    <a:pt x="53" y="74"/>
                  </a:lnTo>
                  <a:lnTo>
                    <a:pt x="47" y="80"/>
                  </a:lnTo>
                  <a:lnTo>
                    <a:pt x="40" y="83"/>
                  </a:lnTo>
                  <a:lnTo>
                    <a:pt x="37" y="89"/>
                  </a:lnTo>
                  <a:lnTo>
                    <a:pt x="28" y="93"/>
                  </a:lnTo>
                  <a:lnTo>
                    <a:pt x="22" y="96"/>
                  </a:lnTo>
                  <a:lnTo>
                    <a:pt x="16" y="99"/>
                  </a:lnTo>
                  <a:lnTo>
                    <a:pt x="10" y="102"/>
                  </a:lnTo>
                  <a:lnTo>
                    <a:pt x="6" y="99"/>
                  </a:lnTo>
                  <a:lnTo>
                    <a:pt x="3" y="96"/>
                  </a:lnTo>
                  <a:lnTo>
                    <a:pt x="0" y="96"/>
                  </a:lnTo>
                  <a:lnTo>
                    <a:pt x="0" y="93"/>
                  </a:lnTo>
                  <a:lnTo>
                    <a:pt x="10" y="86"/>
                  </a:lnTo>
                  <a:lnTo>
                    <a:pt x="22" y="80"/>
                  </a:lnTo>
                  <a:lnTo>
                    <a:pt x="31" y="74"/>
                  </a:lnTo>
                  <a:lnTo>
                    <a:pt x="40" y="68"/>
                  </a:lnTo>
                  <a:lnTo>
                    <a:pt x="50" y="59"/>
                  </a:lnTo>
                  <a:lnTo>
                    <a:pt x="59" y="52"/>
                  </a:lnTo>
                  <a:lnTo>
                    <a:pt x="68" y="46"/>
                  </a:lnTo>
                  <a:lnTo>
                    <a:pt x="77" y="43"/>
                  </a:lnTo>
                  <a:lnTo>
                    <a:pt x="87" y="40"/>
                  </a:lnTo>
                  <a:lnTo>
                    <a:pt x="99" y="37"/>
                  </a:lnTo>
                  <a:lnTo>
                    <a:pt x="108" y="34"/>
                  </a:lnTo>
                  <a:lnTo>
                    <a:pt x="118" y="31"/>
                  </a:lnTo>
                  <a:lnTo>
                    <a:pt x="127" y="25"/>
                  </a:lnTo>
                  <a:lnTo>
                    <a:pt x="136" y="18"/>
                  </a:lnTo>
                  <a:lnTo>
                    <a:pt x="145" y="15"/>
                  </a:lnTo>
                  <a:lnTo>
                    <a:pt x="155" y="12"/>
                  </a:lnTo>
                  <a:lnTo>
                    <a:pt x="158" y="12"/>
                  </a:lnTo>
                  <a:lnTo>
                    <a:pt x="161" y="12"/>
                  </a:lnTo>
                  <a:lnTo>
                    <a:pt x="164" y="9"/>
                  </a:lnTo>
                  <a:lnTo>
                    <a:pt x="167" y="9"/>
                  </a:lnTo>
                  <a:lnTo>
                    <a:pt x="170" y="6"/>
                  </a:lnTo>
                  <a:lnTo>
                    <a:pt x="173" y="3"/>
                  </a:lnTo>
                  <a:lnTo>
                    <a:pt x="186" y="0"/>
                  </a:lnTo>
                  <a:lnTo>
                    <a:pt x="189" y="3"/>
                  </a:lnTo>
                  <a:lnTo>
                    <a:pt x="192" y="6"/>
                  </a:lnTo>
                  <a:lnTo>
                    <a:pt x="195" y="9"/>
                  </a:lnTo>
                  <a:lnTo>
                    <a:pt x="198" y="12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4" name="Freeform 482"/>
            <p:cNvSpPr>
              <a:spLocks/>
            </p:cNvSpPr>
            <p:nvPr/>
          </p:nvSpPr>
          <p:spPr bwMode="auto">
            <a:xfrm>
              <a:off x="1612" y="1954"/>
              <a:ext cx="71" cy="46"/>
            </a:xfrm>
            <a:custGeom>
              <a:avLst/>
              <a:gdLst>
                <a:gd name="T0" fmla="*/ 67 w 71"/>
                <a:gd name="T1" fmla="*/ 31 h 46"/>
                <a:gd name="T2" fmla="*/ 71 w 71"/>
                <a:gd name="T3" fmla="*/ 28 h 46"/>
                <a:gd name="T4" fmla="*/ 67 w 71"/>
                <a:gd name="T5" fmla="*/ 31 h 46"/>
                <a:gd name="T6" fmla="*/ 64 w 71"/>
                <a:gd name="T7" fmla="*/ 34 h 46"/>
                <a:gd name="T8" fmla="*/ 64 w 71"/>
                <a:gd name="T9" fmla="*/ 37 h 46"/>
                <a:gd name="T10" fmla="*/ 61 w 71"/>
                <a:gd name="T11" fmla="*/ 40 h 46"/>
                <a:gd name="T12" fmla="*/ 58 w 71"/>
                <a:gd name="T13" fmla="*/ 43 h 46"/>
                <a:gd name="T14" fmla="*/ 52 w 71"/>
                <a:gd name="T15" fmla="*/ 43 h 46"/>
                <a:gd name="T16" fmla="*/ 49 w 71"/>
                <a:gd name="T17" fmla="*/ 43 h 46"/>
                <a:gd name="T18" fmla="*/ 46 w 71"/>
                <a:gd name="T19" fmla="*/ 43 h 46"/>
                <a:gd name="T20" fmla="*/ 40 w 71"/>
                <a:gd name="T21" fmla="*/ 46 h 46"/>
                <a:gd name="T22" fmla="*/ 37 w 71"/>
                <a:gd name="T23" fmla="*/ 46 h 46"/>
                <a:gd name="T24" fmla="*/ 30 w 71"/>
                <a:gd name="T25" fmla="*/ 43 h 46"/>
                <a:gd name="T26" fmla="*/ 24 w 71"/>
                <a:gd name="T27" fmla="*/ 43 h 46"/>
                <a:gd name="T28" fmla="*/ 21 w 71"/>
                <a:gd name="T29" fmla="*/ 43 h 46"/>
                <a:gd name="T30" fmla="*/ 15 w 71"/>
                <a:gd name="T31" fmla="*/ 40 h 46"/>
                <a:gd name="T32" fmla="*/ 12 w 71"/>
                <a:gd name="T33" fmla="*/ 40 h 46"/>
                <a:gd name="T34" fmla="*/ 6 w 71"/>
                <a:gd name="T35" fmla="*/ 40 h 46"/>
                <a:gd name="T36" fmla="*/ 3 w 71"/>
                <a:gd name="T37" fmla="*/ 37 h 46"/>
                <a:gd name="T38" fmla="*/ 3 w 71"/>
                <a:gd name="T39" fmla="*/ 34 h 46"/>
                <a:gd name="T40" fmla="*/ 0 w 71"/>
                <a:gd name="T41" fmla="*/ 31 h 46"/>
                <a:gd name="T42" fmla="*/ 3 w 71"/>
                <a:gd name="T43" fmla="*/ 28 h 46"/>
                <a:gd name="T44" fmla="*/ 9 w 71"/>
                <a:gd name="T45" fmla="*/ 28 h 46"/>
                <a:gd name="T46" fmla="*/ 15 w 71"/>
                <a:gd name="T47" fmla="*/ 31 h 46"/>
                <a:gd name="T48" fmla="*/ 21 w 71"/>
                <a:gd name="T49" fmla="*/ 31 h 46"/>
                <a:gd name="T50" fmla="*/ 27 w 71"/>
                <a:gd name="T51" fmla="*/ 34 h 46"/>
                <a:gd name="T52" fmla="*/ 33 w 71"/>
                <a:gd name="T53" fmla="*/ 34 h 46"/>
                <a:gd name="T54" fmla="*/ 40 w 71"/>
                <a:gd name="T55" fmla="*/ 34 h 46"/>
                <a:gd name="T56" fmla="*/ 46 w 71"/>
                <a:gd name="T57" fmla="*/ 31 h 46"/>
                <a:gd name="T58" fmla="*/ 52 w 71"/>
                <a:gd name="T59" fmla="*/ 25 h 46"/>
                <a:gd name="T60" fmla="*/ 49 w 71"/>
                <a:gd name="T61" fmla="*/ 18 h 46"/>
                <a:gd name="T62" fmla="*/ 46 w 71"/>
                <a:gd name="T63" fmla="*/ 12 h 46"/>
                <a:gd name="T64" fmla="*/ 43 w 71"/>
                <a:gd name="T65" fmla="*/ 6 h 46"/>
                <a:gd name="T66" fmla="*/ 43 w 71"/>
                <a:gd name="T67" fmla="*/ 0 h 46"/>
                <a:gd name="T68" fmla="*/ 49 w 71"/>
                <a:gd name="T69" fmla="*/ 3 h 46"/>
                <a:gd name="T70" fmla="*/ 55 w 71"/>
                <a:gd name="T71" fmla="*/ 6 h 46"/>
                <a:gd name="T72" fmla="*/ 58 w 71"/>
                <a:gd name="T73" fmla="*/ 9 h 46"/>
                <a:gd name="T74" fmla="*/ 58 w 71"/>
                <a:gd name="T75" fmla="*/ 12 h 46"/>
                <a:gd name="T76" fmla="*/ 61 w 71"/>
                <a:gd name="T77" fmla="*/ 18 h 46"/>
                <a:gd name="T78" fmla="*/ 64 w 71"/>
                <a:gd name="T79" fmla="*/ 22 h 46"/>
                <a:gd name="T80" fmla="*/ 64 w 71"/>
                <a:gd name="T81" fmla="*/ 25 h 46"/>
                <a:gd name="T82" fmla="*/ 67 w 71"/>
                <a:gd name="T83" fmla="*/ 31 h 46"/>
                <a:gd name="T84" fmla="*/ 67 w 71"/>
                <a:gd name="T85" fmla="*/ 31 h 4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1"/>
                <a:gd name="T130" fmla="*/ 0 h 46"/>
                <a:gd name="T131" fmla="*/ 71 w 71"/>
                <a:gd name="T132" fmla="*/ 46 h 4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1" h="46">
                  <a:moveTo>
                    <a:pt x="67" y="31"/>
                  </a:moveTo>
                  <a:lnTo>
                    <a:pt x="71" y="28"/>
                  </a:lnTo>
                  <a:lnTo>
                    <a:pt x="67" y="31"/>
                  </a:lnTo>
                  <a:lnTo>
                    <a:pt x="64" y="34"/>
                  </a:lnTo>
                  <a:lnTo>
                    <a:pt x="64" y="37"/>
                  </a:lnTo>
                  <a:lnTo>
                    <a:pt x="61" y="40"/>
                  </a:lnTo>
                  <a:lnTo>
                    <a:pt x="58" y="43"/>
                  </a:lnTo>
                  <a:lnTo>
                    <a:pt x="52" y="43"/>
                  </a:lnTo>
                  <a:lnTo>
                    <a:pt x="49" y="43"/>
                  </a:lnTo>
                  <a:lnTo>
                    <a:pt x="46" y="43"/>
                  </a:lnTo>
                  <a:lnTo>
                    <a:pt x="40" y="46"/>
                  </a:lnTo>
                  <a:lnTo>
                    <a:pt x="37" y="46"/>
                  </a:lnTo>
                  <a:lnTo>
                    <a:pt x="30" y="43"/>
                  </a:lnTo>
                  <a:lnTo>
                    <a:pt x="24" y="43"/>
                  </a:lnTo>
                  <a:lnTo>
                    <a:pt x="21" y="43"/>
                  </a:lnTo>
                  <a:lnTo>
                    <a:pt x="15" y="40"/>
                  </a:lnTo>
                  <a:lnTo>
                    <a:pt x="12" y="40"/>
                  </a:lnTo>
                  <a:lnTo>
                    <a:pt x="6" y="40"/>
                  </a:lnTo>
                  <a:lnTo>
                    <a:pt x="3" y="37"/>
                  </a:lnTo>
                  <a:lnTo>
                    <a:pt x="3" y="34"/>
                  </a:lnTo>
                  <a:lnTo>
                    <a:pt x="0" y="31"/>
                  </a:lnTo>
                  <a:lnTo>
                    <a:pt x="3" y="28"/>
                  </a:lnTo>
                  <a:lnTo>
                    <a:pt x="9" y="28"/>
                  </a:lnTo>
                  <a:lnTo>
                    <a:pt x="15" y="31"/>
                  </a:lnTo>
                  <a:lnTo>
                    <a:pt x="21" y="31"/>
                  </a:lnTo>
                  <a:lnTo>
                    <a:pt x="27" y="34"/>
                  </a:lnTo>
                  <a:lnTo>
                    <a:pt x="33" y="34"/>
                  </a:lnTo>
                  <a:lnTo>
                    <a:pt x="40" y="34"/>
                  </a:lnTo>
                  <a:lnTo>
                    <a:pt x="46" y="31"/>
                  </a:lnTo>
                  <a:lnTo>
                    <a:pt x="52" y="25"/>
                  </a:lnTo>
                  <a:lnTo>
                    <a:pt x="49" y="18"/>
                  </a:lnTo>
                  <a:lnTo>
                    <a:pt x="46" y="12"/>
                  </a:lnTo>
                  <a:lnTo>
                    <a:pt x="43" y="6"/>
                  </a:lnTo>
                  <a:lnTo>
                    <a:pt x="43" y="0"/>
                  </a:lnTo>
                  <a:lnTo>
                    <a:pt x="49" y="3"/>
                  </a:lnTo>
                  <a:lnTo>
                    <a:pt x="55" y="6"/>
                  </a:lnTo>
                  <a:lnTo>
                    <a:pt x="58" y="9"/>
                  </a:lnTo>
                  <a:lnTo>
                    <a:pt x="58" y="12"/>
                  </a:lnTo>
                  <a:lnTo>
                    <a:pt x="61" y="18"/>
                  </a:lnTo>
                  <a:lnTo>
                    <a:pt x="64" y="22"/>
                  </a:lnTo>
                  <a:lnTo>
                    <a:pt x="64" y="25"/>
                  </a:lnTo>
                  <a:lnTo>
                    <a:pt x="67" y="3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5" name="Freeform 483"/>
            <p:cNvSpPr>
              <a:spLocks/>
            </p:cNvSpPr>
            <p:nvPr/>
          </p:nvSpPr>
          <p:spPr bwMode="auto">
            <a:xfrm>
              <a:off x="1463" y="1994"/>
              <a:ext cx="176" cy="198"/>
            </a:xfrm>
            <a:custGeom>
              <a:avLst/>
              <a:gdLst>
                <a:gd name="T0" fmla="*/ 121 w 176"/>
                <a:gd name="T1" fmla="*/ 12 h 198"/>
                <a:gd name="T2" fmla="*/ 108 w 176"/>
                <a:gd name="T3" fmla="*/ 12 h 198"/>
                <a:gd name="T4" fmla="*/ 99 w 176"/>
                <a:gd name="T5" fmla="*/ 16 h 198"/>
                <a:gd name="T6" fmla="*/ 90 w 176"/>
                <a:gd name="T7" fmla="*/ 22 h 198"/>
                <a:gd name="T8" fmla="*/ 87 w 176"/>
                <a:gd name="T9" fmla="*/ 31 h 198"/>
                <a:gd name="T10" fmla="*/ 74 w 176"/>
                <a:gd name="T11" fmla="*/ 46 h 198"/>
                <a:gd name="T12" fmla="*/ 65 w 176"/>
                <a:gd name="T13" fmla="*/ 62 h 198"/>
                <a:gd name="T14" fmla="*/ 59 w 176"/>
                <a:gd name="T15" fmla="*/ 77 h 198"/>
                <a:gd name="T16" fmla="*/ 50 w 176"/>
                <a:gd name="T17" fmla="*/ 93 h 198"/>
                <a:gd name="T18" fmla="*/ 65 w 176"/>
                <a:gd name="T19" fmla="*/ 96 h 198"/>
                <a:gd name="T20" fmla="*/ 77 w 176"/>
                <a:gd name="T21" fmla="*/ 108 h 198"/>
                <a:gd name="T22" fmla="*/ 93 w 176"/>
                <a:gd name="T23" fmla="*/ 114 h 198"/>
                <a:gd name="T24" fmla="*/ 105 w 176"/>
                <a:gd name="T25" fmla="*/ 102 h 198"/>
                <a:gd name="T26" fmla="*/ 111 w 176"/>
                <a:gd name="T27" fmla="*/ 105 h 198"/>
                <a:gd name="T28" fmla="*/ 118 w 176"/>
                <a:gd name="T29" fmla="*/ 102 h 198"/>
                <a:gd name="T30" fmla="*/ 124 w 176"/>
                <a:gd name="T31" fmla="*/ 99 h 198"/>
                <a:gd name="T32" fmla="*/ 127 w 176"/>
                <a:gd name="T33" fmla="*/ 105 h 198"/>
                <a:gd name="T34" fmla="*/ 142 w 176"/>
                <a:gd name="T35" fmla="*/ 124 h 198"/>
                <a:gd name="T36" fmla="*/ 158 w 176"/>
                <a:gd name="T37" fmla="*/ 145 h 198"/>
                <a:gd name="T38" fmla="*/ 170 w 176"/>
                <a:gd name="T39" fmla="*/ 167 h 198"/>
                <a:gd name="T40" fmla="*/ 176 w 176"/>
                <a:gd name="T41" fmla="*/ 192 h 198"/>
                <a:gd name="T42" fmla="*/ 176 w 176"/>
                <a:gd name="T43" fmla="*/ 195 h 198"/>
                <a:gd name="T44" fmla="*/ 173 w 176"/>
                <a:gd name="T45" fmla="*/ 198 h 198"/>
                <a:gd name="T46" fmla="*/ 164 w 176"/>
                <a:gd name="T47" fmla="*/ 195 h 198"/>
                <a:gd name="T48" fmla="*/ 161 w 176"/>
                <a:gd name="T49" fmla="*/ 186 h 198"/>
                <a:gd name="T50" fmla="*/ 161 w 176"/>
                <a:gd name="T51" fmla="*/ 179 h 198"/>
                <a:gd name="T52" fmla="*/ 158 w 176"/>
                <a:gd name="T53" fmla="*/ 173 h 198"/>
                <a:gd name="T54" fmla="*/ 149 w 176"/>
                <a:gd name="T55" fmla="*/ 155 h 198"/>
                <a:gd name="T56" fmla="*/ 136 w 176"/>
                <a:gd name="T57" fmla="*/ 139 h 198"/>
                <a:gd name="T58" fmla="*/ 127 w 176"/>
                <a:gd name="T59" fmla="*/ 127 h 198"/>
                <a:gd name="T60" fmla="*/ 115 w 176"/>
                <a:gd name="T61" fmla="*/ 108 h 198"/>
                <a:gd name="T62" fmla="*/ 102 w 176"/>
                <a:gd name="T63" fmla="*/ 121 h 198"/>
                <a:gd name="T64" fmla="*/ 93 w 176"/>
                <a:gd name="T65" fmla="*/ 133 h 198"/>
                <a:gd name="T66" fmla="*/ 81 w 176"/>
                <a:gd name="T67" fmla="*/ 145 h 198"/>
                <a:gd name="T68" fmla="*/ 68 w 176"/>
                <a:gd name="T69" fmla="*/ 158 h 198"/>
                <a:gd name="T70" fmla="*/ 62 w 176"/>
                <a:gd name="T71" fmla="*/ 148 h 198"/>
                <a:gd name="T72" fmla="*/ 65 w 176"/>
                <a:gd name="T73" fmla="*/ 139 h 198"/>
                <a:gd name="T74" fmla="*/ 71 w 176"/>
                <a:gd name="T75" fmla="*/ 133 h 198"/>
                <a:gd name="T76" fmla="*/ 77 w 176"/>
                <a:gd name="T77" fmla="*/ 127 h 198"/>
                <a:gd name="T78" fmla="*/ 77 w 176"/>
                <a:gd name="T79" fmla="*/ 121 h 198"/>
                <a:gd name="T80" fmla="*/ 68 w 176"/>
                <a:gd name="T81" fmla="*/ 114 h 198"/>
                <a:gd name="T82" fmla="*/ 59 w 176"/>
                <a:gd name="T83" fmla="*/ 108 h 198"/>
                <a:gd name="T84" fmla="*/ 50 w 176"/>
                <a:gd name="T85" fmla="*/ 102 h 198"/>
                <a:gd name="T86" fmla="*/ 19 w 176"/>
                <a:gd name="T87" fmla="*/ 152 h 198"/>
                <a:gd name="T88" fmla="*/ 19 w 176"/>
                <a:gd name="T89" fmla="*/ 161 h 198"/>
                <a:gd name="T90" fmla="*/ 28 w 176"/>
                <a:gd name="T91" fmla="*/ 170 h 198"/>
                <a:gd name="T92" fmla="*/ 31 w 176"/>
                <a:gd name="T93" fmla="*/ 176 h 198"/>
                <a:gd name="T94" fmla="*/ 22 w 176"/>
                <a:gd name="T95" fmla="*/ 179 h 198"/>
                <a:gd name="T96" fmla="*/ 16 w 176"/>
                <a:gd name="T97" fmla="*/ 176 h 198"/>
                <a:gd name="T98" fmla="*/ 9 w 176"/>
                <a:gd name="T99" fmla="*/ 170 h 198"/>
                <a:gd name="T100" fmla="*/ 3 w 176"/>
                <a:gd name="T101" fmla="*/ 167 h 198"/>
                <a:gd name="T102" fmla="*/ 0 w 176"/>
                <a:gd name="T103" fmla="*/ 158 h 198"/>
                <a:gd name="T104" fmla="*/ 13 w 176"/>
                <a:gd name="T105" fmla="*/ 124 h 198"/>
                <a:gd name="T106" fmla="*/ 31 w 176"/>
                <a:gd name="T107" fmla="*/ 90 h 198"/>
                <a:gd name="T108" fmla="*/ 50 w 176"/>
                <a:gd name="T109" fmla="*/ 59 h 198"/>
                <a:gd name="T110" fmla="*/ 68 w 176"/>
                <a:gd name="T111" fmla="*/ 25 h 198"/>
                <a:gd name="T112" fmla="*/ 84 w 176"/>
                <a:gd name="T113" fmla="*/ 6 h 198"/>
                <a:gd name="T114" fmla="*/ 93 w 176"/>
                <a:gd name="T115" fmla="*/ 3 h 198"/>
                <a:gd name="T116" fmla="*/ 102 w 176"/>
                <a:gd name="T117" fmla="*/ 0 h 198"/>
                <a:gd name="T118" fmla="*/ 115 w 176"/>
                <a:gd name="T119" fmla="*/ 0 h 198"/>
                <a:gd name="T120" fmla="*/ 121 w 176"/>
                <a:gd name="T121" fmla="*/ 3 h 19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6"/>
                <a:gd name="T184" fmla="*/ 0 h 198"/>
                <a:gd name="T185" fmla="*/ 176 w 176"/>
                <a:gd name="T186" fmla="*/ 198 h 19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6" h="198">
                  <a:moveTo>
                    <a:pt x="121" y="3"/>
                  </a:moveTo>
                  <a:lnTo>
                    <a:pt x="121" y="12"/>
                  </a:lnTo>
                  <a:lnTo>
                    <a:pt x="115" y="9"/>
                  </a:lnTo>
                  <a:lnTo>
                    <a:pt x="108" y="12"/>
                  </a:lnTo>
                  <a:lnTo>
                    <a:pt x="105" y="12"/>
                  </a:lnTo>
                  <a:lnTo>
                    <a:pt x="99" y="16"/>
                  </a:lnTo>
                  <a:lnTo>
                    <a:pt x="96" y="19"/>
                  </a:lnTo>
                  <a:lnTo>
                    <a:pt x="90" y="22"/>
                  </a:lnTo>
                  <a:lnTo>
                    <a:pt x="87" y="25"/>
                  </a:lnTo>
                  <a:lnTo>
                    <a:pt x="87" y="31"/>
                  </a:lnTo>
                  <a:lnTo>
                    <a:pt x="81" y="37"/>
                  </a:lnTo>
                  <a:lnTo>
                    <a:pt x="74" y="46"/>
                  </a:lnTo>
                  <a:lnTo>
                    <a:pt x="71" y="53"/>
                  </a:lnTo>
                  <a:lnTo>
                    <a:pt x="65" y="62"/>
                  </a:lnTo>
                  <a:lnTo>
                    <a:pt x="62" y="68"/>
                  </a:lnTo>
                  <a:lnTo>
                    <a:pt x="59" y="77"/>
                  </a:lnTo>
                  <a:lnTo>
                    <a:pt x="53" y="84"/>
                  </a:lnTo>
                  <a:lnTo>
                    <a:pt x="50" y="93"/>
                  </a:lnTo>
                  <a:lnTo>
                    <a:pt x="59" y="93"/>
                  </a:lnTo>
                  <a:lnTo>
                    <a:pt x="65" y="96"/>
                  </a:lnTo>
                  <a:lnTo>
                    <a:pt x="71" y="102"/>
                  </a:lnTo>
                  <a:lnTo>
                    <a:pt x="77" y="108"/>
                  </a:lnTo>
                  <a:lnTo>
                    <a:pt x="84" y="111"/>
                  </a:lnTo>
                  <a:lnTo>
                    <a:pt x="93" y="114"/>
                  </a:lnTo>
                  <a:lnTo>
                    <a:pt x="99" y="111"/>
                  </a:lnTo>
                  <a:lnTo>
                    <a:pt x="105" y="102"/>
                  </a:lnTo>
                  <a:lnTo>
                    <a:pt x="108" y="105"/>
                  </a:lnTo>
                  <a:lnTo>
                    <a:pt x="111" y="105"/>
                  </a:lnTo>
                  <a:lnTo>
                    <a:pt x="115" y="105"/>
                  </a:lnTo>
                  <a:lnTo>
                    <a:pt x="118" y="102"/>
                  </a:lnTo>
                  <a:lnTo>
                    <a:pt x="121" y="102"/>
                  </a:lnTo>
                  <a:lnTo>
                    <a:pt x="124" y="99"/>
                  </a:lnTo>
                  <a:lnTo>
                    <a:pt x="127" y="102"/>
                  </a:lnTo>
                  <a:lnTo>
                    <a:pt x="127" y="105"/>
                  </a:lnTo>
                  <a:lnTo>
                    <a:pt x="136" y="114"/>
                  </a:lnTo>
                  <a:lnTo>
                    <a:pt x="142" y="124"/>
                  </a:lnTo>
                  <a:lnTo>
                    <a:pt x="152" y="136"/>
                  </a:lnTo>
                  <a:lnTo>
                    <a:pt x="158" y="145"/>
                  </a:lnTo>
                  <a:lnTo>
                    <a:pt x="164" y="155"/>
                  </a:lnTo>
                  <a:lnTo>
                    <a:pt x="170" y="167"/>
                  </a:lnTo>
                  <a:lnTo>
                    <a:pt x="173" y="179"/>
                  </a:lnTo>
                  <a:lnTo>
                    <a:pt x="176" y="192"/>
                  </a:lnTo>
                  <a:lnTo>
                    <a:pt x="176" y="195"/>
                  </a:lnTo>
                  <a:lnTo>
                    <a:pt x="173" y="198"/>
                  </a:lnTo>
                  <a:lnTo>
                    <a:pt x="170" y="195"/>
                  </a:lnTo>
                  <a:lnTo>
                    <a:pt x="164" y="195"/>
                  </a:lnTo>
                  <a:lnTo>
                    <a:pt x="164" y="192"/>
                  </a:lnTo>
                  <a:lnTo>
                    <a:pt x="161" y="186"/>
                  </a:lnTo>
                  <a:lnTo>
                    <a:pt x="161" y="182"/>
                  </a:lnTo>
                  <a:lnTo>
                    <a:pt x="161" y="179"/>
                  </a:lnTo>
                  <a:lnTo>
                    <a:pt x="158" y="176"/>
                  </a:lnTo>
                  <a:lnTo>
                    <a:pt x="158" y="173"/>
                  </a:lnTo>
                  <a:lnTo>
                    <a:pt x="152" y="164"/>
                  </a:lnTo>
                  <a:lnTo>
                    <a:pt x="149" y="155"/>
                  </a:lnTo>
                  <a:lnTo>
                    <a:pt x="142" y="148"/>
                  </a:lnTo>
                  <a:lnTo>
                    <a:pt x="136" y="139"/>
                  </a:lnTo>
                  <a:lnTo>
                    <a:pt x="130" y="133"/>
                  </a:lnTo>
                  <a:lnTo>
                    <a:pt x="127" y="127"/>
                  </a:lnTo>
                  <a:lnTo>
                    <a:pt x="121" y="118"/>
                  </a:lnTo>
                  <a:lnTo>
                    <a:pt x="115" y="108"/>
                  </a:lnTo>
                  <a:lnTo>
                    <a:pt x="108" y="114"/>
                  </a:lnTo>
                  <a:lnTo>
                    <a:pt x="102" y="121"/>
                  </a:lnTo>
                  <a:lnTo>
                    <a:pt x="99" y="127"/>
                  </a:lnTo>
                  <a:lnTo>
                    <a:pt x="93" y="133"/>
                  </a:lnTo>
                  <a:lnTo>
                    <a:pt x="87" y="139"/>
                  </a:lnTo>
                  <a:lnTo>
                    <a:pt x="81" y="145"/>
                  </a:lnTo>
                  <a:lnTo>
                    <a:pt x="74" y="152"/>
                  </a:lnTo>
                  <a:lnTo>
                    <a:pt x="68" y="158"/>
                  </a:lnTo>
                  <a:lnTo>
                    <a:pt x="59" y="152"/>
                  </a:lnTo>
                  <a:lnTo>
                    <a:pt x="62" y="148"/>
                  </a:lnTo>
                  <a:lnTo>
                    <a:pt x="65" y="145"/>
                  </a:lnTo>
                  <a:lnTo>
                    <a:pt x="65" y="139"/>
                  </a:lnTo>
                  <a:lnTo>
                    <a:pt x="68" y="136"/>
                  </a:lnTo>
                  <a:lnTo>
                    <a:pt x="71" y="133"/>
                  </a:lnTo>
                  <a:lnTo>
                    <a:pt x="74" y="130"/>
                  </a:lnTo>
                  <a:lnTo>
                    <a:pt x="77" y="127"/>
                  </a:lnTo>
                  <a:lnTo>
                    <a:pt x="81" y="124"/>
                  </a:lnTo>
                  <a:lnTo>
                    <a:pt x="77" y="121"/>
                  </a:lnTo>
                  <a:lnTo>
                    <a:pt x="71" y="118"/>
                  </a:lnTo>
                  <a:lnTo>
                    <a:pt x="68" y="114"/>
                  </a:lnTo>
                  <a:lnTo>
                    <a:pt x="65" y="111"/>
                  </a:lnTo>
                  <a:lnTo>
                    <a:pt x="59" y="108"/>
                  </a:lnTo>
                  <a:lnTo>
                    <a:pt x="53" y="105"/>
                  </a:lnTo>
                  <a:lnTo>
                    <a:pt x="50" y="102"/>
                  </a:lnTo>
                  <a:lnTo>
                    <a:pt x="47" y="99"/>
                  </a:lnTo>
                  <a:lnTo>
                    <a:pt x="19" y="152"/>
                  </a:lnTo>
                  <a:lnTo>
                    <a:pt x="16" y="155"/>
                  </a:lnTo>
                  <a:lnTo>
                    <a:pt x="19" y="161"/>
                  </a:lnTo>
                  <a:lnTo>
                    <a:pt x="22" y="167"/>
                  </a:lnTo>
                  <a:lnTo>
                    <a:pt x="28" y="170"/>
                  </a:lnTo>
                  <a:lnTo>
                    <a:pt x="31" y="173"/>
                  </a:lnTo>
                  <a:lnTo>
                    <a:pt x="31" y="176"/>
                  </a:lnTo>
                  <a:lnTo>
                    <a:pt x="31" y="179"/>
                  </a:lnTo>
                  <a:lnTo>
                    <a:pt x="22" y="179"/>
                  </a:lnTo>
                  <a:lnTo>
                    <a:pt x="19" y="179"/>
                  </a:lnTo>
                  <a:lnTo>
                    <a:pt x="16" y="176"/>
                  </a:lnTo>
                  <a:lnTo>
                    <a:pt x="13" y="173"/>
                  </a:lnTo>
                  <a:lnTo>
                    <a:pt x="9" y="170"/>
                  </a:lnTo>
                  <a:lnTo>
                    <a:pt x="6" y="170"/>
                  </a:lnTo>
                  <a:lnTo>
                    <a:pt x="3" y="167"/>
                  </a:lnTo>
                  <a:lnTo>
                    <a:pt x="0" y="164"/>
                  </a:lnTo>
                  <a:lnTo>
                    <a:pt x="0" y="158"/>
                  </a:lnTo>
                  <a:lnTo>
                    <a:pt x="3" y="139"/>
                  </a:lnTo>
                  <a:lnTo>
                    <a:pt x="13" y="124"/>
                  </a:lnTo>
                  <a:lnTo>
                    <a:pt x="22" y="108"/>
                  </a:lnTo>
                  <a:lnTo>
                    <a:pt x="31" y="90"/>
                  </a:lnTo>
                  <a:lnTo>
                    <a:pt x="40" y="74"/>
                  </a:lnTo>
                  <a:lnTo>
                    <a:pt x="50" y="59"/>
                  </a:lnTo>
                  <a:lnTo>
                    <a:pt x="59" y="43"/>
                  </a:lnTo>
                  <a:lnTo>
                    <a:pt x="68" y="25"/>
                  </a:lnTo>
                  <a:lnTo>
                    <a:pt x="81" y="9"/>
                  </a:lnTo>
                  <a:lnTo>
                    <a:pt x="84" y="6"/>
                  </a:lnTo>
                  <a:lnTo>
                    <a:pt x="90" y="6"/>
                  </a:lnTo>
                  <a:lnTo>
                    <a:pt x="93" y="3"/>
                  </a:lnTo>
                  <a:lnTo>
                    <a:pt x="99" y="3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5" y="0"/>
                  </a:lnTo>
                  <a:lnTo>
                    <a:pt x="118" y="0"/>
                  </a:lnTo>
                  <a:lnTo>
                    <a:pt x="121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6" name="Freeform 484"/>
            <p:cNvSpPr>
              <a:spLocks/>
            </p:cNvSpPr>
            <p:nvPr/>
          </p:nvSpPr>
          <p:spPr bwMode="auto">
            <a:xfrm>
              <a:off x="1815" y="2167"/>
              <a:ext cx="343" cy="22"/>
            </a:xfrm>
            <a:custGeom>
              <a:avLst/>
              <a:gdLst>
                <a:gd name="T0" fmla="*/ 340 w 343"/>
                <a:gd name="T1" fmla="*/ 6 h 22"/>
                <a:gd name="T2" fmla="*/ 343 w 343"/>
                <a:gd name="T3" fmla="*/ 6 h 22"/>
                <a:gd name="T4" fmla="*/ 343 w 343"/>
                <a:gd name="T5" fmla="*/ 13 h 22"/>
                <a:gd name="T6" fmla="*/ 343 w 343"/>
                <a:gd name="T7" fmla="*/ 16 h 22"/>
                <a:gd name="T8" fmla="*/ 340 w 343"/>
                <a:gd name="T9" fmla="*/ 19 h 22"/>
                <a:gd name="T10" fmla="*/ 319 w 343"/>
                <a:gd name="T11" fmla="*/ 19 h 22"/>
                <a:gd name="T12" fmla="*/ 297 w 343"/>
                <a:gd name="T13" fmla="*/ 19 h 22"/>
                <a:gd name="T14" fmla="*/ 275 w 343"/>
                <a:gd name="T15" fmla="*/ 19 h 22"/>
                <a:gd name="T16" fmla="*/ 257 w 343"/>
                <a:gd name="T17" fmla="*/ 19 h 22"/>
                <a:gd name="T18" fmla="*/ 235 w 343"/>
                <a:gd name="T19" fmla="*/ 22 h 22"/>
                <a:gd name="T20" fmla="*/ 217 w 343"/>
                <a:gd name="T21" fmla="*/ 22 h 22"/>
                <a:gd name="T22" fmla="*/ 195 w 343"/>
                <a:gd name="T23" fmla="*/ 22 h 22"/>
                <a:gd name="T24" fmla="*/ 173 w 343"/>
                <a:gd name="T25" fmla="*/ 19 h 22"/>
                <a:gd name="T26" fmla="*/ 155 w 343"/>
                <a:gd name="T27" fmla="*/ 19 h 22"/>
                <a:gd name="T28" fmla="*/ 133 w 343"/>
                <a:gd name="T29" fmla="*/ 19 h 22"/>
                <a:gd name="T30" fmla="*/ 112 w 343"/>
                <a:gd name="T31" fmla="*/ 19 h 22"/>
                <a:gd name="T32" fmla="*/ 93 w 343"/>
                <a:gd name="T33" fmla="*/ 19 h 22"/>
                <a:gd name="T34" fmla="*/ 71 w 343"/>
                <a:gd name="T35" fmla="*/ 19 h 22"/>
                <a:gd name="T36" fmla="*/ 50 w 343"/>
                <a:gd name="T37" fmla="*/ 16 h 22"/>
                <a:gd name="T38" fmla="*/ 28 w 343"/>
                <a:gd name="T39" fmla="*/ 16 h 22"/>
                <a:gd name="T40" fmla="*/ 7 w 343"/>
                <a:gd name="T41" fmla="*/ 13 h 22"/>
                <a:gd name="T42" fmla="*/ 4 w 343"/>
                <a:gd name="T43" fmla="*/ 13 h 22"/>
                <a:gd name="T44" fmla="*/ 0 w 343"/>
                <a:gd name="T45" fmla="*/ 9 h 22"/>
                <a:gd name="T46" fmla="*/ 0 w 343"/>
                <a:gd name="T47" fmla="*/ 6 h 22"/>
                <a:gd name="T48" fmla="*/ 4 w 343"/>
                <a:gd name="T49" fmla="*/ 3 h 22"/>
                <a:gd name="T50" fmla="*/ 16 w 343"/>
                <a:gd name="T51" fmla="*/ 3 h 22"/>
                <a:gd name="T52" fmla="*/ 28 w 343"/>
                <a:gd name="T53" fmla="*/ 0 h 22"/>
                <a:gd name="T54" fmla="*/ 41 w 343"/>
                <a:gd name="T55" fmla="*/ 0 h 22"/>
                <a:gd name="T56" fmla="*/ 53 w 343"/>
                <a:gd name="T57" fmla="*/ 0 h 22"/>
                <a:gd name="T58" fmla="*/ 68 w 343"/>
                <a:gd name="T59" fmla="*/ 0 h 22"/>
                <a:gd name="T60" fmla="*/ 81 w 343"/>
                <a:gd name="T61" fmla="*/ 3 h 22"/>
                <a:gd name="T62" fmla="*/ 93 w 343"/>
                <a:gd name="T63" fmla="*/ 3 h 22"/>
                <a:gd name="T64" fmla="*/ 105 w 343"/>
                <a:gd name="T65" fmla="*/ 3 h 22"/>
                <a:gd name="T66" fmla="*/ 118 w 343"/>
                <a:gd name="T67" fmla="*/ 3 h 22"/>
                <a:gd name="T68" fmla="*/ 130 w 343"/>
                <a:gd name="T69" fmla="*/ 3 h 22"/>
                <a:gd name="T70" fmla="*/ 143 w 343"/>
                <a:gd name="T71" fmla="*/ 3 h 22"/>
                <a:gd name="T72" fmla="*/ 155 w 343"/>
                <a:gd name="T73" fmla="*/ 3 h 22"/>
                <a:gd name="T74" fmla="*/ 167 w 343"/>
                <a:gd name="T75" fmla="*/ 6 h 22"/>
                <a:gd name="T76" fmla="*/ 180 w 343"/>
                <a:gd name="T77" fmla="*/ 6 h 22"/>
                <a:gd name="T78" fmla="*/ 192 w 343"/>
                <a:gd name="T79" fmla="*/ 6 h 22"/>
                <a:gd name="T80" fmla="*/ 204 w 343"/>
                <a:gd name="T81" fmla="*/ 3 h 22"/>
                <a:gd name="T82" fmla="*/ 214 w 343"/>
                <a:gd name="T83" fmla="*/ 6 h 22"/>
                <a:gd name="T84" fmla="*/ 223 w 343"/>
                <a:gd name="T85" fmla="*/ 6 h 22"/>
                <a:gd name="T86" fmla="*/ 232 w 343"/>
                <a:gd name="T87" fmla="*/ 6 h 22"/>
                <a:gd name="T88" fmla="*/ 241 w 343"/>
                <a:gd name="T89" fmla="*/ 6 h 22"/>
                <a:gd name="T90" fmla="*/ 248 w 343"/>
                <a:gd name="T91" fmla="*/ 6 h 22"/>
                <a:gd name="T92" fmla="*/ 257 w 343"/>
                <a:gd name="T93" fmla="*/ 6 h 22"/>
                <a:gd name="T94" fmla="*/ 266 w 343"/>
                <a:gd name="T95" fmla="*/ 6 h 22"/>
                <a:gd name="T96" fmla="*/ 272 w 343"/>
                <a:gd name="T97" fmla="*/ 6 h 22"/>
                <a:gd name="T98" fmla="*/ 282 w 343"/>
                <a:gd name="T99" fmla="*/ 6 h 22"/>
                <a:gd name="T100" fmla="*/ 288 w 343"/>
                <a:gd name="T101" fmla="*/ 6 h 22"/>
                <a:gd name="T102" fmla="*/ 297 w 343"/>
                <a:gd name="T103" fmla="*/ 6 h 22"/>
                <a:gd name="T104" fmla="*/ 306 w 343"/>
                <a:gd name="T105" fmla="*/ 6 h 22"/>
                <a:gd name="T106" fmla="*/ 312 w 343"/>
                <a:gd name="T107" fmla="*/ 6 h 22"/>
                <a:gd name="T108" fmla="*/ 322 w 343"/>
                <a:gd name="T109" fmla="*/ 6 h 22"/>
                <a:gd name="T110" fmla="*/ 331 w 343"/>
                <a:gd name="T111" fmla="*/ 6 h 22"/>
                <a:gd name="T112" fmla="*/ 340 w 343"/>
                <a:gd name="T113" fmla="*/ 6 h 22"/>
                <a:gd name="T114" fmla="*/ 340 w 343"/>
                <a:gd name="T115" fmla="*/ 6 h 2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43"/>
                <a:gd name="T175" fmla="*/ 0 h 22"/>
                <a:gd name="T176" fmla="*/ 343 w 343"/>
                <a:gd name="T177" fmla="*/ 22 h 2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43" h="22">
                  <a:moveTo>
                    <a:pt x="340" y="6"/>
                  </a:moveTo>
                  <a:lnTo>
                    <a:pt x="343" y="6"/>
                  </a:lnTo>
                  <a:lnTo>
                    <a:pt x="343" y="13"/>
                  </a:lnTo>
                  <a:lnTo>
                    <a:pt x="343" y="16"/>
                  </a:lnTo>
                  <a:lnTo>
                    <a:pt x="340" y="19"/>
                  </a:lnTo>
                  <a:lnTo>
                    <a:pt x="319" y="19"/>
                  </a:lnTo>
                  <a:lnTo>
                    <a:pt x="297" y="19"/>
                  </a:lnTo>
                  <a:lnTo>
                    <a:pt x="275" y="19"/>
                  </a:lnTo>
                  <a:lnTo>
                    <a:pt x="257" y="19"/>
                  </a:lnTo>
                  <a:lnTo>
                    <a:pt x="235" y="22"/>
                  </a:lnTo>
                  <a:lnTo>
                    <a:pt x="217" y="22"/>
                  </a:lnTo>
                  <a:lnTo>
                    <a:pt x="195" y="22"/>
                  </a:lnTo>
                  <a:lnTo>
                    <a:pt x="173" y="19"/>
                  </a:lnTo>
                  <a:lnTo>
                    <a:pt x="155" y="19"/>
                  </a:lnTo>
                  <a:lnTo>
                    <a:pt x="133" y="19"/>
                  </a:lnTo>
                  <a:lnTo>
                    <a:pt x="112" y="19"/>
                  </a:lnTo>
                  <a:lnTo>
                    <a:pt x="93" y="19"/>
                  </a:lnTo>
                  <a:lnTo>
                    <a:pt x="71" y="19"/>
                  </a:lnTo>
                  <a:lnTo>
                    <a:pt x="50" y="16"/>
                  </a:lnTo>
                  <a:lnTo>
                    <a:pt x="28" y="16"/>
                  </a:lnTo>
                  <a:lnTo>
                    <a:pt x="7" y="13"/>
                  </a:lnTo>
                  <a:lnTo>
                    <a:pt x="4" y="13"/>
                  </a:lnTo>
                  <a:lnTo>
                    <a:pt x="0" y="9"/>
                  </a:lnTo>
                  <a:lnTo>
                    <a:pt x="0" y="6"/>
                  </a:lnTo>
                  <a:lnTo>
                    <a:pt x="4" y="3"/>
                  </a:lnTo>
                  <a:lnTo>
                    <a:pt x="16" y="3"/>
                  </a:lnTo>
                  <a:lnTo>
                    <a:pt x="28" y="0"/>
                  </a:lnTo>
                  <a:lnTo>
                    <a:pt x="41" y="0"/>
                  </a:lnTo>
                  <a:lnTo>
                    <a:pt x="53" y="0"/>
                  </a:lnTo>
                  <a:lnTo>
                    <a:pt x="68" y="0"/>
                  </a:lnTo>
                  <a:lnTo>
                    <a:pt x="81" y="3"/>
                  </a:lnTo>
                  <a:lnTo>
                    <a:pt x="93" y="3"/>
                  </a:lnTo>
                  <a:lnTo>
                    <a:pt x="105" y="3"/>
                  </a:lnTo>
                  <a:lnTo>
                    <a:pt x="118" y="3"/>
                  </a:lnTo>
                  <a:lnTo>
                    <a:pt x="130" y="3"/>
                  </a:lnTo>
                  <a:lnTo>
                    <a:pt x="143" y="3"/>
                  </a:lnTo>
                  <a:lnTo>
                    <a:pt x="155" y="3"/>
                  </a:lnTo>
                  <a:lnTo>
                    <a:pt x="167" y="6"/>
                  </a:lnTo>
                  <a:lnTo>
                    <a:pt x="180" y="6"/>
                  </a:lnTo>
                  <a:lnTo>
                    <a:pt x="192" y="6"/>
                  </a:lnTo>
                  <a:lnTo>
                    <a:pt x="204" y="3"/>
                  </a:lnTo>
                  <a:lnTo>
                    <a:pt x="214" y="6"/>
                  </a:lnTo>
                  <a:lnTo>
                    <a:pt x="223" y="6"/>
                  </a:lnTo>
                  <a:lnTo>
                    <a:pt x="232" y="6"/>
                  </a:lnTo>
                  <a:lnTo>
                    <a:pt x="241" y="6"/>
                  </a:lnTo>
                  <a:lnTo>
                    <a:pt x="248" y="6"/>
                  </a:lnTo>
                  <a:lnTo>
                    <a:pt x="257" y="6"/>
                  </a:lnTo>
                  <a:lnTo>
                    <a:pt x="266" y="6"/>
                  </a:lnTo>
                  <a:lnTo>
                    <a:pt x="272" y="6"/>
                  </a:lnTo>
                  <a:lnTo>
                    <a:pt x="282" y="6"/>
                  </a:lnTo>
                  <a:lnTo>
                    <a:pt x="288" y="6"/>
                  </a:lnTo>
                  <a:lnTo>
                    <a:pt x="297" y="6"/>
                  </a:lnTo>
                  <a:lnTo>
                    <a:pt x="306" y="6"/>
                  </a:lnTo>
                  <a:lnTo>
                    <a:pt x="312" y="6"/>
                  </a:lnTo>
                  <a:lnTo>
                    <a:pt x="322" y="6"/>
                  </a:lnTo>
                  <a:lnTo>
                    <a:pt x="331" y="6"/>
                  </a:lnTo>
                  <a:lnTo>
                    <a:pt x="340" y="6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7" name="Freeform 485"/>
            <p:cNvSpPr>
              <a:spLocks/>
            </p:cNvSpPr>
            <p:nvPr/>
          </p:nvSpPr>
          <p:spPr bwMode="auto">
            <a:xfrm>
              <a:off x="1398" y="2183"/>
              <a:ext cx="142" cy="105"/>
            </a:xfrm>
            <a:custGeom>
              <a:avLst/>
              <a:gdLst>
                <a:gd name="T0" fmla="*/ 99 w 142"/>
                <a:gd name="T1" fmla="*/ 6 h 105"/>
                <a:gd name="T2" fmla="*/ 99 w 142"/>
                <a:gd name="T3" fmla="*/ 6 h 105"/>
                <a:gd name="T4" fmla="*/ 102 w 142"/>
                <a:gd name="T5" fmla="*/ 9 h 105"/>
                <a:gd name="T6" fmla="*/ 115 w 142"/>
                <a:gd name="T7" fmla="*/ 6 h 105"/>
                <a:gd name="T8" fmla="*/ 124 w 142"/>
                <a:gd name="T9" fmla="*/ 3 h 105"/>
                <a:gd name="T10" fmla="*/ 133 w 142"/>
                <a:gd name="T11" fmla="*/ 3 h 105"/>
                <a:gd name="T12" fmla="*/ 136 w 142"/>
                <a:gd name="T13" fmla="*/ 6 h 105"/>
                <a:gd name="T14" fmla="*/ 136 w 142"/>
                <a:gd name="T15" fmla="*/ 12 h 105"/>
                <a:gd name="T16" fmla="*/ 121 w 142"/>
                <a:gd name="T17" fmla="*/ 15 h 105"/>
                <a:gd name="T18" fmla="*/ 108 w 142"/>
                <a:gd name="T19" fmla="*/ 18 h 105"/>
                <a:gd name="T20" fmla="*/ 96 w 142"/>
                <a:gd name="T21" fmla="*/ 24 h 105"/>
                <a:gd name="T22" fmla="*/ 93 w 142"/>
                <a:gd name="T23" fmla="*/ 37 h 105"/>
                <a:gd name="T24" fmla="*/ 93 w 142"/>
                <a:gd name="T25" fmla="*/ 55 h 105"/>
                <a:gd name="T26" fmla="*/ 99 w 142"/>
                <a:gd name="T27" fmla="*/ 71 h 105"/>
                <a:gd name="T28" fmla="*/ 105 w 142"/>
                <a:gd name="T29" fmla="*/ 86 h 105"/>
                <a:gd name="T30" fmla="*/ 112 w 142"/>
                <a:gd name="T31" fmla="*/ 98 h 105"/>
                <a:gd name="T32" fmla="*/ 105 w 142"/>
                <a:gd name="T33" fmla="*/ 102 h 105"/>
                <a:gd name="T34" fmla="*/ 96 w 142"/>
                <a:gd name="T35" fmla="*/ 95 h 105"/>
                <a:gd name="T36" fmla="*/ 87 w 142"/>
                <a:gd name="T37" fmla="*/ 80 h 105"/>
                <a:gd name="T38" fmla="*/ 81 w 142"/>
                <a:gd name="T39" fmla="*/ 61 h 105"/>
                <a:gd name="T40" fmla="*/ 78 w 142"/>
                <a:gd name="T41" fmla="*/ 43 h 105"/>
                <a:gd name="T42" fmla="*/ 78 w 142"/>
                <a:gd name="T43" fmla="*/ 30 h 105"/>
                <a:gd name="T44" fmla="*/ 81 w 142"/>
                <a:gd name="T45" fmla="*/ 18 h 105"/>
                <a:gd name="T46" fmla="*/ 84 w 142"/>
                <a:gd name="T47" fmla="*/ 12 h 105"/>
                <a:gd name="T48" fmla="*/ 62 w 142"/>
                <a:gd name="T49" fmla="*/ 21 h 105"/>
                <a:gd name="T50" fmla="*/ 47 w 142"/>
                <a:gd name="T51" fmla="*/ 37 h 105"/>
                <a:gd name="T52" fmla="*/ 34 w 142"/>
                <a:gd name="T53" fmla="*/ 55 h 105"/>
                <a:gd name="T54" fmla="*/ 22 w 142"/>
                <a:gd name="T55" fmla="*/ 74 h 105"/>
                <a:gd name="T56" fmla="*/ 19 w 142"/>
                <a:gd name="T57" fmla="*/ 80 h 105"/>
                <a:gd name="T58" fmla="*/ 13 w 142"/>
                <a:gd name="T59" fmla="*/ 86 h 105"/>
                <a:gd name="T60" fmla="*/ 7 w 142"/>
                <a:gd name="T61" fmla="*/ 83 h 105"/>
                <a:gd name="T62" fmla="*/ 0 w 142"/>
                <a:gd name="T63" fmla="*/ 80 h 105"/>
                <a:gd name="T64" fmla="*/ 10 w 142"/>
                <a:gd name="T65" fmla="*/ 68 h 105"/>
                <a:gd name="T66" fmla="*/ 22 w 142"/>
                <a:gd name="T67" fmla="*/ 52 h 105"/>
                <a:gd name="T68" fmla="*/ 28 w 142"/>
                <a:gd name="T69" fmla="*/ 40 h 105"/>
                <a:gd name="T70" fmla="*/ 41 w 142"/>
                <a:gd name="T71" fmla="*/ 24 h 105"/>
                <a:gd name="T72" fmla="*/ 50 w 142"/>
                <a:gd name="T73" fmla="*/ 12 h 105"/>
                <a:gd name="T74" fmla="*/ 62 w 142"/>
                <a:gd name="T75" fmla="*/ 3 h 105"/>
                <a:gd name="T76" fmla="*/ 78 w 142"/>
                <a:gd name="T77" fmla="*/ 0 h 105"/>
                <a:gd name="T78" fmla="*/ 99 w 142"/>
                <a:gd name="T79" fmla="*/ 3 h 10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42"/>
                <a:gd name="T121" fmla="*/ 0 h 105"/>
                <a:gd name="T122" fmla="*/ 142 w 142"/>
                <a:gd name="T123" fmla="*/ 105 h 10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42" h="105">
                  <a:moveTo>
                    <a:pt x="99" y="3"/>
                  </a:moveTo>
                  <a:lnTo>
                    <a:pt x="99" y="6"/>
                  </a:lnTo>
                  <a:lnTo>
                    <a:pt x="99" y="9"/>
                  </a:lnTo>
                  <a:lnTo>
                    <a:pt x="102" y="9"/>
                  </a:lnTo>
                  <a:lnTo>
                    <a:pt x="108" y="6"/>
                  </a:lnTo>
                  <a:lnTo>
                    <a:pt x="115" y="6"/>
                  </a:lnTo>
                  <a:lnTo>
                    <a:pt x="121" y="6"/>
                  </a:lnTo>
                  <a:lnTo>
                    <a:pt x="124" y="3"/>
                  </a:lnTo>
                  <a:lnTo>
                    <a:pt x="130" y="3"/>
                  </a:lnTo>
                  <a:lnTo>
                    <a:pt x="133" y="3"/>
                  </a:lnTo>
                  <a:lnTo>
                    <a:pt x="136" y="3"/>
                  </a:lnTo>
                  <a:lnTo>
                    <a:pt x="136" y="6"/>
                  </a:lnTo>
                  <a:lnTo>
                    <a:pt x="142" y="9"/>
                  </a:lnTo>
                  <a:lnTo>
                    <a:pt x="136" y="12"/>
                  </a:lnTo>
                  <a:lnTo>
                    <a:pt x="130" y="12"/>
                  </a:lnTo>
                  <a:lnTo>
                    <a:pt x="121" y="15"/>
                  </a:lnTo>
                  <a:lnTo>
                    <a:pt x="115" y="15"/>
                  </a:lnTo>
                  <a:lnTo>
                    <a:pt x="108" y="18"/>
                  </a:lnTo>
                  <a:lnTo>
                    <a:pt x="102" y="21"/>
                  </a:lnTo>
                  <a:lnTo>
                    <a:pt x="96" y="24"/>
                  </a:lnTo>
                  <a:lnTo>
                    <a:pt x="93" y="27"/>
                  </a:lnTo>
                  <a:lnTo>
                    <a:pt x="93" y="37"/>
                  </a:lnTo>
                  <a:lnTo>
                    <a:pt x="93" y="46"/>
                  </a:lnTo>
                  <a:lnTo>
                    <a:pt x="93" y="55"/>
                  </a:lnTo>
                  <a:lnTo>
                    <a:pt x="96" y="64"/>
                  </a:lnTo>
                  <a:lnTo>
                    <a:pt x="99" y="71"/>
                  </a:lnTo>
                  <a:lnTo>
                    <a:pt x="102" y="80"/>
                  </a:lnTo>
                  <a:lnTo>
                    <a:pt x="105" y="86"/>
                  </a:lnTo>
                  <a:lnTo>
                    <a:pt x="112" y="95"/>
                  </a:lnTo>
                  <a:lnTo>
                    <a:pt x="112" y="98"/>
                  </a:lnTo>
                  <a:lnTo>
                    <a:pt x="108" y="102"/>
                  </a:lnTo>
                  <a:lnTo>
                    <a:pt x="105" y="102"/>
                  </a:lnTo>
                  <a:lnTo>
                    <a:pt x="102" y="105"/>
                  </a:lnTo>
                  <a:lnTo>
                    <a:pt x="96" y="95"/>
                  </a:lnTo>
                  <a:lnTo>
                    <a:pt x="93" y="89"/>
                  </a:lnTo>
                  <a:lnTo>
                    <a:pt x="87" y="80"/>
                  </a:lnTo>
                  <a:lnTo>
                    <a:pt x="84" y="71"/>
                  </a:lnTo>
                  <a:lnTo>
                    <a:pt x="81" y="61"/>
                  </a:lnTo>
                  <a:lnTo>
                    <a:pt x="81" y="52"/>
                  </a:lnTo>
                  <a:lnTo>
                    <a:pt x="78" y="43"/>
                  </a:lnTo>
                  <a:lnTo>
                    <a:pt x="78" y="34"/>
                  </a:lnTo>
                  <a:lnTo>
                    <a:pt x="78" y="30"/>
                  </a:lnTo>
                  <a:lnTo>
                    <a:pt x="78" y="24"/>
                  </a:lnTo>
                  <a:lnTo>
                    <a:pt x="81" y="18"/>
                  </a:lnTo>
                  <a:lnTo>
                    <a:pt x="87" y="15"/>
                  </a:lnTo>
                  <a:lnTo>
                    <a:pt x="84" y="12"/>
                  </a:lnTo>
                  <a:lnTo>
                    <a:pt x="71" y="15"/>
                  </a:lnTo>
                  <a:lnTo>
                    <a:pt x="62" y="21"/>
                  </a:lnTo>
                  <a:lnTo>
                    <a:pt x="56" y="27"/>
                  </a:lnTo>
                  <a:lnTo>
                    <a:pt x="47" y="37"/>
                  </a:lnTo>
                  <a:lnTo>
                    <a:pt x="41" y="46"/>
                  </a:lnTo>
                  <a:lnTo>
                    <a:pt x="34" y="55"/>
                  </a:lnTo>
                  <a:lnTo>
                    <a:pt x="28" y="68"/>
                  </a:lnTo>
                  <a:lnTo>
                    <a:pt x="22" y="74"/>
                  </a:lnTo>
                  <a:lnTo>
                    <a:pt x="22" y="77"/>
                  </a:lnTo>
                  <a:lnTo>
                    <a:pt x="19" y="80"/>
                  </a:lnTo>
                  <a:lnTo>
                    <a:pt x="16" y="83"/>
                  </a:lnTo>
                  <a:lnTo>
                    <a:pt x="13" y="86"/>
                  </a:lnTo>
                  <a:lnTo>
                    <a:pt x="10" y="83"/>
                  </a:lnTo>
                  <a:lnTo>
                    <a:pt x="7" y="83"/>
                  </a:lnTo>
                  <a:lnTo>
                    <a:pt x="3" y="83"/>
                  </a:lnTo>
                  <a:lnTo>
                    <a:pt x="0" y="80"/>
                  </a:lnTo>
                  <a:lnTo>
                    <a:pt x="7" y="74"/>
                  </a:lnTo>
                  <a:lnTo>
                    <a:pt x="10" y="68"/>
                  </a:lnTo>
                  <a:lnTo>
                    <a:pt x="16" y="61"/>
                  </a:lnTo>
                  <a:lnTo>
                    <a:pt x="22" y="52"/>
                  </a:lnTo>
                  <a:lnTo>
                    <a:pt x="25" y="46"/>
                  </a:lnTo>
                  <a:lnTo>
                    <a:pt x="28" y="40"/>
                  </a:lnTo>
                  <a:lnTo>
                    <a:pt x="34" y="30"/>
                  </a:lnTo>
                  <a:lnTo>
                    <a:pt x="41" y="24"/>
                  </a:lnTo>
                  <a:lnTo>
                    <a:pt x="44" y="18"/>
                  </a:lnTo>
                  <a:lnTo>
                    <a:pt x="50" y="12"/>
                  </a:lnTo>
                  <a:lnTo>
                    <a:pt x="56" y="9"/>
                  </a:lnTo>
                  <a:lnTo>
                    <a:pt x="62" y="3"/>
                  </a:lnTo>
                  <a:lnTo>
                    <a:pt x="71" y="3"/>
                  </a:lnTo>
                  <a:lnTo>
                    <a:pt x="78" y="0"/>
                  </a:lnTo>
                  <a:lnTo>
                    <a:pt x="87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8" name="Freeform 486"/>
            <p:cNvSpPr>
              <a:spLocks/>
            </p:cNvSpPr>
            <p:nvPr/>
          </p:nvSpPr>
          <p:spPr bwMode="auto">
            <a:xfrm>
              <a:off x="1500" y="2183"/>
              <a:ext cx="139" cy="120"/>
            </a:xfrm>
            <a:custGeom>
              <a:avLst/>
              <a:gdLst>
                <a:gd name="T0" fmla="*/ 130 w 139"/>
                <a:gd name="T1" fmla="*/ 49 h 120"/>
                <a:gd name="T2" fmla="*/ 121 w 139"/>
                <a:gd name="T3" fmla="*/ 58 h 120"/>
                <a:gd name="T4" fmla="*/ 115 w 139"/>
                <a:gd name="T5" fmla="*/ 64 h 120"/>
                <a:gd name="T6" fmla="*/ 121 w 139"/>
                <a:gd name="T7" fmla="*/ 68 h 120"/>
                <a:gd name="T8" fmla="*/ 127 w 139"/>
                <a:gd name="T9" fmla="*/ 71 h 120"/>
                <a:gd name="T10" fmla="*/ 133 w 139"/>
                <a:gd name="T11" fmla="*/ 83 h 120"/>
                <a:gd name="T12" fmla="*/ 139 w 139"/>
                <a:gd name="T13" fmla="*/ 98 h 120"/>
                <a:gd name="T14" fmla="*/ 136 w 139"/>
                <a:gd name="T15" fmla="*/ 108 h 120"/>
                <a:gd name="T16" fmla="*/ 127 w 139"/>
                <a:gd name="T17" fmla="*/ 105 h 120"/>
                <a:gd name="T18" fmla="*/ 121 w 139"/>
                <a:gd name="T19" fmla="*/ 89 h 120"/>
                <a:gd name="T20" fmla="*/ 115 w 139"/>
                <a:gd name="T21" fmla="*/ 74 h 120"/>
                <a:gd name="T22" fmla="*/ 108 w 139"/>
                <a:gd name="T23" fmla="*/ 74 h 120"/>
                <a:gd name="T24" fmla="*/ 99 w 139"/>
                <a:gd name="T25" fmla="*/ 83 h 120"/>
                <a:gd name="T26" fmla="*/ 90 w 139"/>
                <a:gd name="T27" fmla="*/ 89 h 120"/>
                <a:gd name="T28" fmla="*/ 78 w 139"/>
                <a:gd name="T29" fmla="*/ 89 h 120"/>
                <a:gd name="T30" fmla="*/ 68 w 139"/>
                <a:gd name="T31" fmla="*/ 80 h 120"/>
                <a:gd name="T32" fmla="*/ 62 w 139"/>
                <a:gd name="T33" fmla="*/ 71 h 120"/>
                <a:gd name="T34" fmla="*/ 59 w 139"/>
                <a:gd name="T35" fmla="*/ 52 h 120"/>
                <a:gd name="T36" fmla="*/ 53 w 139"/>
                <a:gd name="T37" fmla="*/ 40 h 120"/>
                <a:gd name="T38" fmla="*/ 40 w 139"/>
                <a:gd name="T39" fmla="*/ 37 h 120"/>
                <a:gd name="T40" fmla="*/ 34 w 139"/>
                <a:gd name="T41" fmla="*/ 34 h 120"/>
                <a:gd name="T42" fmla="*/ 25 w 139"/>
                <a:gd name="T43" fmla="*/ 37 h 120"/>
                <a:gd name="T44" fmla="*/ 19 w 139"/>
                <a:gd name="T45" fmla="*/ 58 h 120"/>
                <a:gd name="T46" fmla="*/ 28 w 139"/>
                <a:gd name="T47" fmla="*/ 83 h 120"/>
                <a:gd name="T48" fmla="*/ 31 w 139"/>
                <a:gd name="T49" fmla="*/ 98 h 120"/>
                <a:gd name="T50" fmla="*/ 37 w 139"/>
                <a:gd name="T51" fmla="*/ 108 h 120"/>
                <a:gd name="T52" fmla="*/ 37 w 139"/>
                <a:gd name="T53" fmla="*/ 117 h 120"/>
                <a:gd name="T54" fmla="*/ 0 w 139"/>
                <a:gd name="T55" fmla="*/ 52 h 120"/>
                <a:gd name="T56" fmla="*/ 3 w 139"/>
                <a:gd name="T57" fmla="*/ 37 h 120"/>
                <a:gd name="T58" fmla="*/ 19 w 139"/>
                <a:gd name="T59" fmla="*/ 24 h 120"/>
                <a:gd name="T60" fmla="*/ 40 w 139"/>
                <a:gd name="T61" fmla="*/ 24 h 120"/>
                <a:gd name="T62" fmla="*/ 62 w 139"/>
                <a:gd name="T63" fmla="*/ 30 h 120"/>
                <a:gd name="T64" fmla="*/ 74 w 139"/>
                <a:gd name="T65" fmla="*/ 40 h 120"/>
                <a:gd name="T66" fmla="*/ 74 w 139"/>
                <a:gd name="T67" fmla="*/ 61 h 120"/>
                <a:gd name="T68" fmla="*/ 87 w 139"/>
                <a:gd name="T69" fmla="*/ 77 h 120"/>
                <a:gd name="T70" fmla="*/ 99 w 139"/>
                <a:gd name="T71" fmla="*/ 64 h 120"/>
                <a:gd name="T72" fmla="*/ 105 w 139"/>
                <a:gd name="T73" fmla="*/ 52 h 120"/>
                <a:gd name="T74" fmla="*/ 115 w 139"/>
                <a:gd name="T75" fmla="*/ 40 h 120"/>
                <a:gd name="T76" fmla="*/ 112 w 139"/>
                <a:gd name="T77" fmla="*/ 27 h 120"/>
                <a:gd name="T78" fmla="*/ 99 w 139"/>
                <a:gd name="T79" fmla="*/ 18 h 120"/>
                <a:gd name="T80" fmla="*/ 87 w 139"/>
                <a:gd name="T81" fmla="*/ 15 h 120"/>
                <a:gd name="T82" fmla="*/ 71 w 139"/>
                <a:gd name="T83" fmla="*/ 12 h 120"/>
                <a:gd name="T84" fmla="*/ 59 w 139"/>
                <a:gd name="T85" fmla="*/ 12 h 120"/>
                <a:gd name="T86" fmla="*/ 62 w 139"/>
                <a:gd name="T87" fmla="*/ 0 h 120"/>
                <a:gd name="T88" fmla="*/ 84 w 139"/>
                <a:gd name="T89" fmla="*/ 3 h 120"/>
                <a:gd name="T90" fmla="*/ 112 w 139"/>
                <a:gd name="T91" fmla="*/ 9 h 120"/>
                <a:gd name="T92" fmla="*/ 127 w 139"/>
                <a:gd name="T93" fmla="*/ 27 h 12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39"/>
                <a:gd name="T142" fmla="*/ 0 h 120"/>
                <a:gd name="T143" fmla="*/ 139 w 139"/>
                <a:gd name="T144" fmla="*/ 120 h 12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39" h="120">
                  <a:moveTo>
                    <a:pt x="127" y="27"/>
                  </a:moveTo>
                  <a:lnTo>
                    <a:pt x="133" y="46"/>
                  </a:lnTo>
                  <a:lnTo>
                    <a:pt x="130" y="49"/>
                  </a:lnTo>
                  <a:lnTo>
                    <a:pt x="127" y="52"/>
                  </a:lnTo>
                  <a:lnTo>
                    <a:pt x="124" y="55"/>
                  </a:lnTo>
                  <a:lnTo>
                    <a:pt x="121" y="58"/>
                  </a:lnTo>
                  <a:lnTo>
                    <a:pt x="118" y="58"/>
                  </a:lnTo>
                  <a:lnTo>
                    <a:pt x="115" y="61"/>
                  </a:lnTo>
                  <a:lnTo>
                    <a:pt x="115" y="64"/>
                  </a:lnTo>
                  <a:lnTo>
                    <a:pt x="112" y="68"/>
                  </a:lnTo>
                  <a:lnTo>
                    <a:pt x="115" y="68"/>
                  </a:lnTo>
                  <a:lnTo>
                    <a:pt x="121" y="68"/>
                  </a:lnTo>
                  <a:lnTo>
                    <a:pt x="124" y="68"/>
                  </a:lnTo>
                  <a:lnTo>
                    <a:pt x="127" y="71"/>
                  </a:lnTo>
                  <a:lnTo>
                    <a:pt x="130" y="74"/>
                  </a:lnTo>
                  <a:lnTo>
                    <a:pt x="133" y="80"/>
                  </a:lnTo>
                  <a:lnTo>
                    <a:pt x="133" y="83"/>
                  </a:lnTo>
                  <a:lnTo>
                    <a:pt x="136" y="89"/>
                  </a:lnTo>
                  <a:lnTo>
                    <a:pt x="136" y="95"/>
                  </a:lnTo>
                  <a:lnTo>
                    <a:pt x="139" y="98"/>
                  </a:lnTo>
                  <a:lnTo>
                    <a:pt x="139" y="105"/>
                  </a:lnTo>
                  <a:lnTo>
                    <a:pt x="136" y="108"/>
                  </a:lnTo>
                  <a:lnTo>
                    <a:pt x="133" y="108"/>
                  </a:lnTo>
                  <a:lnTo>
                    <a:pt x="130" y="108"/>
                  </a:lnTo>
                  <a:lnTo>
                    <a:pt x="127" y="105"/>
                  </a:lnTo>
                  <a:lnTo>
                    <a:pt x="124" y="98"/>
                  </a:lnTo>
                  <a:lnTo>
                    <a:pt x="121" y="92"/>
                  </a:lnTo>
                  <a:lnTo>
                    <a:pt x="121" y="89"/>
                  </a:lnTo>
                  <a:lnTo>
                    <a:pt x="118" y="83"/>
                  </a:lnTo>
                  <a:lnTo>
                    <a:pt x="115" y="77"/>
                  </a:lnTo>
                  <a:lnTo>
                    <a:pt x="115" y="74"/>
                  </a:lnTo>
                  <a:lnTo>
                    <a:pt x="112" y="68"/>
                  </a:lnTo>
                  <a:lnTo>
                    <a:pt x="112" y="71"/>
                  </a:lnTo>
                  <a:lnTo>
                    <a:pt x="108" y="74"/>
                  </a:lnTo>
                  <a:lnTo>
                    <a:pt x="105" y="77"/>
                  </a:lnTo>
                  <a:lnTo>
                    <a:pt x="102" y="80"/>
                  </a:lnTo>
                  <a:lnTo>
                    <a:pt x="99" y="83"/>
                  </a:lnTo>
                  <a:lnTo>
                    <a:pt x="99" y="86"/>
                  </a:lnTo>
                  <a:lnTo>
                    <a:pt x="93" y="89"/>
                  </a:lnTo>
                  <a:lnTo>
                    <a:pt x="90" y="89"/>
                  </a:lnTo>
                  <a:lnTo>
                    <a:pt x="87" y="92"/>
                  </a:lnTo>
                  <a:lnTo>
                    <a:pt x="84" y="89"/>
                  </a:lnTo>
                  <a:lnTo>
                    <a:pt x="78" y="89"/>
                  </a:lnTo>
                  <a:lnTo>
                    <a:pt x="74" y="86"/>
                  </a:lnTo>
                  <a:lnTo>
                    <a:pt x="71" y="83"/>
                  </a:lnTo>
                  <a:lnTo>
                    <a:pt x="68" y="80"/>
                  </a:lnTo>
                  <a:lnTo>
                    <a:pt x="65" y="77"/>
                  </a:lnTo>
                  <a:lnTo>
                    <a:pt x="65" y="74"/>
                  </a:lnTo>
                  <a:lnTo>
                    <a:pt x="62" y="71"/>
                  </a:lnTo>
                  <a:lnTo>
                    <a:pt x="59" y="64"/>
                  </a:lnTo>
                  <a:lnTo>
                    <a:pt x="59" y="58"/>
                  </a:lnTo>
                  <a:lnTo>
                    <a:pt x="59" y="52"/>
                  </a:lnTo>
                  <a:lnTo>
                    <a:pt x="59" y="46"/>
                  </a:lnTo>
                  <a:lnTo>
                    <a:pt x="56" y="40"/>
                  </a:lnTo>
                  <a:lnTo>
                    <a:pt x="53" y="40"/>
                  </a:lnTo>
                  <a:lnTo>
                    <a:pt x="44" y="40"/>
                  </a:lnTo>
                  <a:lnTo>
                    <a:pt x="40" y="40"/>
                  </a:lnTo>
                  <a:lnTo>
                    <a:pt x="40" y="37"/>
                  </a:lnTo>
                  <a:lnTo>
                    <a:pt x="37" y="37"/>
                  </a:lnTo>
                  <a:lnTo>
                    <a:pt x="34" y="34"/>
                  </a:lnTo>
                  <a:lnTo>
                    <a:pt x="31" y="34"/>
                  </a:lnTo>
                  <a:lnTo>
                    <a:pt x="28" y="34"/>
                  </a:lnTo>
                  <a:lnTo>
                    <a:pt x="25" y="37"/>
                  </a:lnTo>
                  <a:lnTo>
                    <a:pt x="22" y="43"/>
                  </a:lnTo>
                  <a:lnTo>
                    <a:pt x="19" y="49"/>
                  </a:lnTo>
                  <a:lnTo>
                    <a:pt x="19" y="58"/>
                  </a:lnTo>
                  <a:lnTo>
                    <a:pt x="22" y="68"/>
                  </a:lnTo>
                  <a:lnTo>
                    <a:pt x="25" y="74"/>
                  </a:lnTo>
                  <a:lnTo>
                    <a:pt x="28" y="83"/>
                  </a:lnTo>
                  <a:lnTo>
                    <a:pt x="31" y="89"/>
                  </a:lnTo>
                  <a:lnTo>
                    <a:pt x="31" y="95"/>
                  </a:lnTo>
                  <a:lnTo>
                    <a:pt x="31" y="98"/>
                  </a:lnTo>
                  <a:lnTo>
                    <a:pt x="34" y="98"/>
                  </a:lnTo>
                  <a:lnTo>
                    <a:pt x="37" y="102"/>
                  </a:lnTo>
                  <a:lnTo>
                    <a:pt x="37" y="108"/>
                  </a:lnTo>
                  <a:lnTo>
                    <a:pt x="40" y="111"/>
                  </a:lnTo>
                  <a:lnTo>
                    <a:pt x="40" y="114"/>
                  </a:lnTo>
                  <a:lnTo>
                    <a:pt x="37" y="117"/>
                  </a:lnTo>
                  <a:lnTo>
                    <a:pt x="31" y="120"/>
                  </a:lnTo>
                  <a:lnTo>
                    <a:pt x="28" y="120"/>
                  </a:lnTo>
                  <a:lnTo>
                    <a:pt x="0" y="52"/>
                  </a:lnTo>
                  <a:lnTo>
                    <a:pt x="0" y="46"/>
                  </a:lnTo>
                  <a:lnTo>
                    <a:pt x="0" y="43"/>
                  </a:lnTo>
                  <a:lnTo>
                    <a:pt x="3" y="37"/>
                  </a:lnTo>
                  <a:lnTo>
                    <a:pt x="6" y="30"/>
                  </a:lnTo>
                  <a:lnTo>
                    <a:pt x="13" y="27"/>
                  </a:lnTo>
                  <a:lnTo>
                    <a:pt x="19" y="24"/>
                  </a:lnTo>
                  <a:lnTo>
                    <a:pt x="25" y="24"/>
                  </a:lnTo>
                  <a:lnTo>
                    <a:pt x="31" y="24"/>
                  </a:lnTo>
                  <a:lnTo>
                    <a:pt x="40" y="24"/>
                  </a:lnTo>
                  <a:lnTo>
                    <a:pt x="47" y="27"/>
                  </a:lnTo>
                  <a:lnTo>
                    <a:pt x="53" y="30"/>
                  </a:lnTo>
                  <a:lnTo>
                    <a:pt x="62" y="30"/>
                  </a:lnTo>
                  <a:lnTo>
                    <a:pt x="68" y="30"/>
                  </a:lnTo>
                  <a:lnTo>
                    <a:pt x="74" y="37"/>
                  </a:lnTo>
                  <a:lnTo>
                    <a:pt x="74" y="40"/>
                  </a:lnTo>
                  <a:lnTo>
                    <a:pt x="78" y="46"/>
                  </a:lnTo>
                  <a:lnTo>
                    <a:pt x="74" y="55"/>
                  </a:lnTo>
                  <a:lnTo>
                    <a:pt x="74" y="61"/>
                  </a:lnTo>
                  <a:lnTo>
                    <a:pt x="78" y="68"/>
                  </a:lnTo>
                  <a:lnTo>
                    <a:pt x="81" y="74"/>
                  </a:lnTo>
                  <a:lnTo>
                    <a:pt x="87" y="77"/>
                  </a:lnTo>
                  <a:lnTo>
                    <a:pt x="93" y="74"/>
                  </a:lnTo>
                  <a:lnTo>
                    <a:pt x="96" y="71"/>
                  </a:lnTo>
                  <a:lnTo>
                    <a:pt x="99" y="64"/>
                  </a:lnTo>
                  <a:lnTo>
                    <a:pt x="99" y="61"/>
                  </a:lnTo>
                  <a:lnTo>
                    <a:pt x="102" y="55"/>
                  </a:lnTo>
                  <a:lnTo>
                    <a:pt x="105" y="52"/>
                  </a:lnTo>
                  <a:lnTo>
                    <a:pt x="112" y="49"/>
                  </a:lnTo>
                  <a:lnTo>
                    <a:pt x="115" y="46"/>
                  </a:lnTo>
                  <a:lnTo>
                    <a:pt x="115" y="40"/>
                  </a:lnTo>
                  <a:lnTo>
                    <a:pt x="115" y="37"/>
                  </a:lnTo>
                  <a:lnTo>
                    <a:pt x="112" y="30"/>
                  </a:lnTo>
                  <a:lnTo>
                    <a:pt x="112" y="27"/>
                  </a:lnTo>
                  <a:lnTo>
                    <a:pt x="108" y="24"/>
                  </a:lnTo>
                  <a:lnTo>
                    <a:pt x="105" y="21"/>
                  </a:lnTo>
                  <a:lnTo>
                    <a:pt x="99" y="18"/>
                  </a:lnTo>
                  <a:lnTo>
                    <a:pt x="96" y="15"/>
                  </a:lnTo>
                  <a:lnTo>
                    <a:pt x="93" y="15"/>
                  </a:lnTo>
                  <a:lnTo>
                    <a:pt x="87" y="15"/>
                  </a:lnTo>
                  <a:lnTo>
                    <a:pt x="84" y="15"/>
                  </a:lnTo>
                  <a:lnTo>
                    <a:pt x="78" y="15"/>
                  </a:lnTo>
                  <a:lnTo>
                    <a:pt x="71" y="12"/>
                  </a:lnTo>
                  <a:lnTo>
                    <a:pt x="68" y="12"/>
                  </a:lnTo>
                  <a:lnTo>
                    <a:pt x="65" y="12"/>
                  </a:lnTo>
                  <a:lnTo>
                    <a:pt x="59" y="12"/>
                  </a:lnTo>
                  <a:lnTo>
                    <a:pt x="59" y="6"/>
                  </a:lnTo>
                  <a:lnTo>
                    <a:pt x="59" y="3"/>
                  </a:lnTo>
                  <a:lnTo>
                    <a:pt x="62" y="0"/>
                  </a:lnTo>
                  <a:lnTo>
                    <a:pt x="65" y="0"/>
                  </a:lnTo>
                  <a:lnTo>
                    <a:pt x="74" y="0"/>
                  </a:lnTo>
                  <a:lnTo>
                    <a:pt x="84" y="3"/>
                  </a:lnTo>
                  <a:lnTo>
                    <a:pt x="93" y="3"/>
                  </a:lnTo>
                  <a:lnTo>
                    <a:pt x="102" y="6"/>
                  </a:lnTo>
                  <a:lnTo>
                    <a:pt x="112" y="9"/>
                  </a:lnTo>
                  <a:lnTo>
                    <a:pt x="118" y="12"/>
                  </a:lnTo>
                  <a:lnTo>
                    <a:pt x="124" y="18"/>
                  </a:lnTo>
                  <a:lnTo>
                    <a:pt x="127" y="27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9" name="Freeform 487"/>
            <p:cNvSpPr>
              <a:spLocks/>
            </p:cNvSpPr>
            <p:nvPr/>
          </p:nvSpPr>
          <p:spPr bwMode="auto">
            <a:xfrm>
              <a:off x="1565" y="2183"/>
              <a:ext cx="235" cy="543"/>
            </a:xfrm>
            <a:custGeom>
              <a:avLst/>
              <a:gdLst>
                <a:gd name="T0" fmla="*/ 204 w 235"/>
                <a:gd name="T1" fmla="*/ 46 h 543"/>
                <a:gd name="T2" fmla="*/ 226 w 235"/>
                <a:gd name="T3" fmla="*/ 111 h 543"/>
                <a:gd name="T4" fmla="*/ 235 w 235"/>
                <a:gd name="T5" fmla="*/ 182 h 543"/>
                <a:gd name="T6" fmla="*/ 235 w 235"/>
                <a:gd name="T7" fmla="*/ 262 h 543"/>
                <a:gd name="T8" fmla="*/ 229 w 235"/>
                <a:gd name="T9" fmla="*/ 343 h 543"/>
                <a:gd name="T10" fmla="*/ 210 w 235"/>
                <a:gd name="T11" fmla="*/ 411 h 543"/>
                <a:gd name="T12" fmla="*/ 195 w 235"/>
                <a:gd name="T13" fmla="*/ 463 h 543"/>
                <a:gd name="T14" fmla="*/ 176 w 235"/>
                <a:gd name="T15" fmla="*/ 516 h 543"/>
                <a:gd name="T16" fmla="*/ 161 w 235"/>
                <a:gd name="T17" fmla="*/ 534 h 543"/>
                <a:gd name="T18" fmla="*/ 152 w 235"/>
                <a:gd name="T19" fmla="*/ 528 h 543"/>
                <a:gd name="T20" fmla="*/ 167 w 235"/>
                <a:gd name="T21" fmla="*/ 404 h 543"/>
                <a:gd name="T22" fmla="*/ 158 w 235"/>
                <a:gd name="T23" fmla="*/ 281 h 543"/>
                <a:gd name="T24" fmla="*/ 148 w 235"/>
                <a:gd name="T25" fmla="*/ 185 h 543"/>
                <a:gd name="T26" fmla="*/ 142 w 235"/>
                <a:gd name="T27" fmla="*/ 160 h 543"/>
                <a:gd name="T28" fmla="*/ 130 w 235"/>
                <a:gd name="T29" fmla="*/ 194 h 543"/>
                <a:gd name="T30" fmla="*/ 124 w 235"/>
                <a:gd name="T31" fmla="*/ 231 h 543"/>
                <a:gd name="T32" fmla="*/ 111 w 235"/>
                <a:gd name="T33" fmla="*/ 268 h 543"/>
                <a:gd name="T34" fmla="*/ 99 w 235"/>
                <a:gd name="T35" fmla="*/ 318 h 543"/>
                <a:gd name="T36" fmla="*/ 84 w 235"/>
                <a:gd name="T37" fmla="*/ 386 h 543"/>
                <a:gd name="T38" fmla="*/ 62 w 235"/>
                <a:gd name="T39" fmla="*/ 451 h 543"/>
                <a:gd name="T40" fmla="*/ 43 w 235"/>
                <a:gd name="T41" fmla="*/ 503 h 543"/>
                <a:gd name="T42" fmla="*/ 34 w 235"/>
                <a:gd name="T43" fmla="*/ 522 h 543"/>
                <a:gd name="T44" fmla="*/ 25 w 235"/>
                <a:gd name="T45" fmla="*/ 537 h 543"/>
                <a:gd name="T46" fmla="*/ 9 w 235"/>
                <a:gd name="T47" fmla="*/ 540 h 543"/>
                <a:gd name="T48" fmla="*/ 3 w 235"/>
                <a:gd name="T49" fmla="*/ 534 h 543"/>
                <a:gd name="T50" fmla="*/ 0 w 235"/>
                <a:gd name="T51" fmla="*/ 525 h 543"/>
                <a:gd name="T52" fmla="*/ 6 w 235"/>
                <a:gd name="T53" fmla="*/ 423 h 543"/>
                <a:gd name="T54" fmla="*/ 22 w 235"/>
                <a:gd name="T55" fmla="*/ 321 h 543"/>
                <a:gd name="T56" fmla="*/ 37 w 235"/>
                <a:gd name="T57" fmla="*/ 253 h 543"/>
                <a:gd name="T58" fmla="*/ 40 w 235"/>
                <a:gd name="T59" fmla="*/ 250 h 543"/>
                <a:gd name="T60" fmla="*/ 47 w 235"/>
                <a:gd name="T61" fmla="*/ 250 h 543"/>
                <a:gd name="T62" fmla="*/ 47 w 235"/>
                <a:gd name="T63" fmla="*/ 275 h 543"/>
                <a:gd name="T64" fmla="*/ 37 w 235"/>
                <a:gd name="T65" fmla="*/ 309 h 543"/>
                <a:gd name="T66" fmla="*/ 31 w 235"/>
                <a:gd name="T67" fmla="*/ 343 h 543"/>
                <a:gd name="T68" fmla="*/ 25 w 235"/>
                <a:gd name="T69" fmla="*/ 407 h 543"/>
                <a:gd name="T70" fmla="*/ 16 w 235"/>
                <a:gd name="T71" fmla="*/ 475 h 543"/>
                <a:gd name="T72" fmla="*/ 25 w 235"/>
                <a:gd name="T73" fmla="*/ 503 h 543"/>
                <a:gd name="T74" fmla="*/ 47 w 235"/>
                <a:gd name="T75" fmla="*/ 448 h 543"/>
                <a:gd name="T76" fmla="*/ 62 w 235"/>
                <a:gd name="T77" fmla="*/ 392 h 543"/>
                <a:gd name="T78" fmla="*/ 84 w 235"/>
                <a:gd name="T79" fmla="*/ 315 h 543"/>
                <a:gd name="T80" fmla="*/ 108 w 235"/>
                <a:gd name="T81" fmla="*/ 222 h 543"/>
                <a:gd name="T82" fmla="*/ 136 w 235"/>
                <a:gd name="T83" fmla="*/ 129 h 543"/>
                <a:gd name="T84" fmla="*/ 145 w 235"/>
                <a:gd name="T85" fmla="*/ 126 h 543"/>
                <a:gd name="T86" fmla="*/ 161 w 235"/>
                <a:gd name="T87" fmla="*/ 173 h 543"/>
                <a:gd name="T88" fmla="*/ 170 w 235"/>
                <a:gd name="T89" fmla="*/ 241 h 543"/>
                <a:gd name="T90" fmla="*/ 176 w 235"/>
                <a:gd name="T91" fmla="*/ 315 h 543"/>
                <a:gd name="T92" fmla="*/ 182 w 235"/>
                <a:gd name="T93" fmla="*/ 414 h 543"/>
                <a:gd name="T94" fmla="*/ 189 w 235"/>
                <a:gd name="T95" fmla="*/ 426 h 543"/>
                <a:gd name="T96" fmla="*/ 198 w 235"/>
                <a:gd name="T97" fmla="*/ 395 h 543"/>
                <a:gd name="T98" fmla="*/ 207 w 235"/>
                <a:gd name="T99" fmla="*/ 364 h 543"/>
                <a:gd name="T100" fmla="*/ 216 w 235"/>
                <a:gd name="T101" fmla="*/ 213 h 543"/>
                <a:gd name="T102" fmla="*/ 207 w 235"/>
                <a:gd name="T103" fmla="*/ 123 h 543"/>
                <a:gd name="T104" fmla="*/ 192 w 235"/>
                <a:gd name="T105" fmla="*/ 64 h 543"/>
                <a:gd name="T106" fmla="*/ 176 w 235"/>
                <a:gd name="T107" fmla="*/ 6 h 543"/>
                <a:gd name="T108" fmla="*/ 186 w 235"/>
                <a:gd name="T109" fmla="*/ 3 h 54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35"/>
                <a:gd name="T166" fmla="*/ 0 h 543"/>
                <a:gd name="T167" fmla="*/ 235 w 235"/>
                <a:gd name="T168" fmla="*/ 543 h 54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35" h="543">
                  <a:moveTo>
                    <a:pt x="189" y="3"/>
                  </a:moveTo>
                  <a:lnTo>
                    <a:pt x="198" y="24"/>
                  </a:lnTo>
                  <a:lnTo>
                    <a:pt x="204" y="46"/>
                  </a:lnTo>
                  <a:lnTo>
                    <a:pt x="213" y="68"/>
                  </a:lnTo>
                  <a:lnTo>
                    <a:pt x="220" y="89"/>
                  </a:lnTo>
                  <a:lnTo>
                    <a:pt x="226" y="111"/>
                  </a:lnTo>
                  <a:lnTo>
                    <a:pt x="229" y="132"/>
                  </a:lnTo>
                  <a:lnTo>
                    <a:pt x="232" y="157"/>
                  </a:lnTo>
                  <a:lnTo>
                    <a:pt x="235" y="182"/>
                  </a:lnTo>
                  <a:lnTo>
                    <a:pt x="235" y="207"/>
                  </a:lnTo>
                  <a:lnTo>
                    <a:pt x="235" y="234"/>
                  </a:lnTo>
                  <a:lnTo>
                    <a:pt x="235" y="262"/>
                  </a:lnTo>
                  <a:lnTo>
                    <a:pt x="235" y="287"/>
                  </a:lnTo>
                  <a:lnTo>
                    <a:pt x="232" y="315"/>
                  </a:lnTo>
                  <a:lnTo>
                    <a:pt x="229" y="343"/>
                  </a:lnTo>
                  <a:lnTo>
                    <a:pt x="223" y="367"/>
                  </a:lnTo>
                  <a:lnTo>
                    <a:pt x="216" y="392"/>
                  </a:lnTo>
                  <a:lnTo>
                    <a:pt x="210" y="411"/>
                  </a:lnTo>
                  <a:lnTo>
                    <a:pt x="204" y="429"/>
                  </a:lnTo>
                  <a:lnTo>
                    <a:pt x="201" y="445"/>
                  </a:lnTo>
                  <a:lnTo>
                    <a:pt x="195" y="463"/>
                  </a:lnTo>
                  <a:lnTo>
                    <a:pt x="189" y="482"/>
                  </a:lnTo>
                  <a:lnTo>
                    <a:pt x="182" y="497"/>
                  </a:lnTo>
                  <a:lnTo>
                    <a:pt x="176" y="516"/>
                  </a:lnTo>
                  <a:lnTo>
                    <a:pt x="167" y="534"/>
                  </a:lnTo>
                  <a:lnTo>
                    <a:pt x="164" y="534"/>
                  </a:lnTo>
                  <a:lnTo>
                    <a:pt x="161" y="534"/>
                  </a:lnTo>
                  <a:lnTo>
                    <a:pt x="158" y="534"/>
                  </a:lnTo>
                  <a:lnTo>
                    <a:pt x="155" y="534"/>
                  </a:lnTo>
                  <a:lnTo>
                    <a:pt x="152" y="528"/>
                  </a:lnTo>
                  <a:lnTo>
                    <a:pt x="161" y="488"/>
                  </a:lnTo>
                  <a:lnTo>
                    <a:pt x="164" y="445"/>
                  </a:lnTo>
                  <a:lnTo>
                    <a:pt x="167" y="404"/>
                  </a:lnTo>
                  <a:lnTo>
                    <a:pt x="164" y="361"/>
                  </a:lnTo>
                  <a:lnTo>
                    <a:pt x="161" y="321"/>
                  </a:lnTo>
                  <a:lnTo>
                    <a:pt x="158" y="281"/>
                  </a:lnTo>
                  <a:lnTo>
                    <a:pt x="152" y="238"/>
                  </a:lnTo>
                  <a:lnTo>
                    <a:pt x="148" y="194"/>
                  </a:lnTo>
                  <a:lnTo>
                    <a:pt x="148" y="185"/>
                  </a:lnTo>
                  <a:lnTo>
                    <a:pt x="145" y="176"/>
                  </a:lnTo>
                  <a:lnTo>
                    <a:pt x="145" y="170"/>
                  </a:lnTo>
                  <a:lnTo>
                    <a:pt x="142" y="160"/>
                  </a:lnTo>
                  <a:lnTo>
                    <a:pt x="136" y="173"/>
                  </a:lnTo>
                  <a:lnTo>
                    <a:pt x="133" y="182"/>
                  </a:lnTo>
                  <a:lnTo>
                    <a:pt x="130" y="194"/>
                  </a:lnTo>
                  <a:lnTo>
                    <a:pt x="130" y="207"/>
                  </a:lnTo>
                  <a:lnTo>
                    <a:pt x="127" y="219"/>
                  </a:lnTo>
                  <a:lnTo>
                    <a:pt x="124" y="231"/>
                  </a:lnTo>
                  <a:lnTo>
                    <a:pt x="121" y="241"/>
                  </a:lnTo>
                  <a:lnTo>
                    <a:pt x="114" y="253"/>
                  </a:lnTo>
                  <a:lnTo>
                    <a:pt x="111" y="268"/>
                  </a:lnTo>
                  <a:lnTo>
                    <a:pt x="108" y="287"/>
                  </a:lnTo>
                  <a:lnTo>
                    <a:pt x="102" y="302"/>
                  </a:lnTo>
                  <a:lnTo>
                    <a:pt x="99" y="318"/>
                  </a:lnTo>
                  <a:lnTo>
                    <a:pt x="96" y="339"/>
                  </a:lnTo>
                  <a:lnTo>
                    <a:pt x="90" y="364"/>
                  </a:lnTo>
                  <a:lnTo>
                    <a:pt x="84" y="386"/>
                  </a:lnTo>
                  <a:lnTo>
                    <a:pt x="74" y="407"/>
                  </a:lnTo>
                  <a:lnTo>
                    <a:pt x="68" y="429"/>
                  </a:lnTo>
                  <a:lnTo>
                    <a:pt x="62" y="451"/>
                  </a:lnTo>
                  <a:lnTo>
                    <a:pt x="53" y="475"/>
                  </a:lnTo>
                  <a:lnTo>
                    <a:pt x="47" y="497"/>
                  </a:lnTo>
                  <a:lnTo>
                    <a:pt x="43" y="503"/>
                  </a:lnTo>
                  <a:lnTo>
                    <a:pt x="40" y="509"/>
                  </a:lnTo>
                  <a:lnTo>
                    <a:pt x="37" y="516"/>
                  </a:lnTo>
                  <a:lnTo>
                    <a:pt x="34" y="522"/>
                  </a:lnTo>
                  <a:lnTo>
                    <a:pt x="31" y="528"/>
                  </a:lnTo>
                  <a:lnTo>
                    <a:pt x="28" y="531"/>
                  </a:lnTo>
                  <a:lnTo>
                    <a:pt x="25" y="537"/>
                  </a:lnTo>
                  <a:lnTo>
                    <a:pt x="19" y="543"/>
                  </a:lnTo>
                  <a:lnTo>
                    <a:pt x="16" y="543"/>
                  </a:lnTo>
                  <a:lnTo>
                    <a:pt x="9" y="540"/>
                  </a:lnTo>
                  <a:lnTo>
                    <a:pt x="6" y="540"/>
                  </a:lnTo>
                  <a:lnTo>
                    <a:pt x="6" y="537"/>
                  </a:lnTo>
                  <a:lnTo>
                    <a:pt x="3" y="534"/>
                  </a:lnTo>
                  <a:lnTo>
                    <a:pt x="0" y="531"/>
                  </a:lnTo>
                  <a:lnTo>
                    <a:pt x="0" y="528"/>
                  </a:lnTo>
                  <a:lnTo>
                    <a:pt x="0" y="525"/>
                  </a:lnTo>
                  <a:lnTo>
                    <a:pt x="0" y="491"/>
                  </a:lnTo>
                  <a:lnTo>
                    <a:pt x="3" y="457"/>
                  </a:lnTo>
                  <a:lnTo>
                    <a:pt x="6" y="423"/>
                  </a:lnTo>
                  <a:lnTo>
                    <a:pt x="9" y="389"/>
                  </a:lnTo>
                  <a:lnTo>
                    <a:pt x="16" y="355"/>
                  </a:lnTo>
                  <a:lnTo>
                    <a:pt x="22" y="321"/>
                  </a:lnTo>
                  <a:lnTo>
                    <a:pt x="28" y="287"/>
                  </a:lnTo>
                  <a:lnTo>
                    <a:pt x="37" y="253"/>
                  </a:lnTo>
                  <a:lnTo>
                    <a:pt x="37" y="250"/>
                  </a:lnTo>
                  <a:lnTo>
                    <a:pt x="40" y="250"/>
                  </a:lnTo>
                  <a:lnTo>
                    <a:pt x="43" y="250"/>
                  </a:lnTo>
                  <a:lnTo>
                    <a:pt x="47" y="250"/>
                  </a:lnTo>
                  <a:lnTo>
                    <a:pt x="47" y="262"/>
                  </a:lnTo>
                  <a:lnTo>
                    <a:pt x="47" y="275"/>
                  </a:lnTo>
                  <a:lnTo>
                    <a:pt x="43" y="284"/>
                  </a:lnTo>
                  <a:lnTo>
                    <a:pt x="40" y="296"/>
                  </a:lnTo>
                  <a:lnTo>
                    <a:pt x="37" y="309"/>
                  </a:lnTo>
                  <a:lnTo>
                    <a:pt x="34" y="318"/>
                  </a:lnTo>
                  <a:lnTo>
                    <a:pt x="34" y="330"/>
                  </a:lnTo>
                  <a:lnTo>
                    <a:pt x="31" y="343"/>
                  </a:lnTo>
                  <a:lnTo>
                    <a:pt x="31" y="364"/>
                  </a:lnTo>
                  <a:lnTo>
                    <a:pt x="28" y="386"/>
                  </a:lnTo>
                  <a:lnTo>
                    <a:pt x="25" y="407"/>
                  </a:lnTo>
                  <a:lnTo>
                    <a:pt x="22" y="429"/>
                  </a:lnTo>
                  <a:lnTo>
                    <a:pt x="19" y="451"/>
                  </a:lnTo>
                  <a:lnTo>
                    <a:pt x="16" y="475"/>
                  </a:lnTo>
                  <a:lnTo>
                    <a:pt x="13" y="497"/>
                  </a:lnTo>
                  <a:lnTo>
                    <a:pt x="16" y="519"/>
                  </a:lnTo>
                  <a:lnTo>
                    <a:pt x="25" y="503"/>
                  </a:lnTo>
                  <a:lnTo>
                    <a:pt x="34" y="485"/>
                  </a:lnTo>
                  <a:lnTo>
                    <a:pt x="40" y="466"/>
                  </a:lnTo>
                  <a:lnTo>
                    <a:pt x="47" y="448"/>
                  </a:lnTo>
                  <a:lnTo>
                    <a:pt x="50" y="429"/>
                  </a:lnTo>
                  <a:lnTo>
                    <a:pt x="56" y="411"/>
                  </a:lnTo>
                  <a:lnTo>
                    <a:pt x="62" y="392"/>
                  </a:lnTo>
                  <a:lnTo>
                    <a:pt x="68" y="373"/>
                  </a:lnTo>
                  <a:lnTo>
                    <a:pt x="77" y="346"/>
                  </a:lnTo>
                  <a:lnTo>
                    <a:pt x="84" y="315"/>
                  </a:lnTo>
                  <a:lnTo>
                    <a:pt x="93" y="284"/>
                  </a:lnTo>
                  <a:lnTo>
                    <a:pt x="99" y="253"/>
                  </a:lnTo>
                  <a:lnTo>
                    <a:pt x="108" y="222"/>
                  </a:lnTo>
                  <a:lnTo>
                    <a:pt x="118" y="191"/>
                  </a:lnTo>
                  <a:lnTo>
                    <a:pt x="127" y="160"/>
                  </a:lnTo>
                  <a:lnTo>
                    <a:pt x="136" y="129"/>
                  </a:lnTo>
                  <a:lnTo>
                    <a:pt x="139" y="129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6"/>
                  </a:lnTo>
                  <a:lnTo>
                    <a:pt x="155" y="151"/>
                  </a:lnTo>
                  <a:lnTo>
                    <a:pt x="161" y="173"/>
                  </a:lnTo>
                  <a:lnTo>
                    <a:pt x="167" y="194"/>
                  </a:lnTo>
                  <a:lnTo>
                    <a:pt x="167" y="219"/>
                  </a:lnTo>
                  <a:lnTo>
                    <a:pt x="170" y="241"/>
                  </a:lnTo>
                  <a:lnTo>
                    <a:pt x="173" y="265"/>
                  </a:lnTo>
                  <a:lnTo>
                    <a:pt x="173" y="290"/>
                  </a:lnTo>
                  <a:lnTo>
                    <a:pt x="176" y="315"/>
                  </a:lnTo>
                  <a:lnTo>
                    <a:pt x="179" y="346"/>
                  </a:lnTo>
                  <a:lnTo>
                    <a:pt x="182" y="380"/>
                  </a:lnTo>
                  <a:lnTo>
                    <a:pt x="182" y="414"/>
                  </a:lnTo>
                  <a:lnTo>
                    <a:pt x="182" y="445"/>
                  </a:lnTo>
                  <a:lnTo>
                    <a:pt x="186" y="435"/>
                  </a:lnTo>
                  <a:lnTo>
                    <a:pt x="189" y="426"/>
                  </a:lnTo>
                  <a:lnTo>
                    <a:pt x="192" y="417"/>
                  </a:lnTo>
                  <a:lnTo>
                    <a:pt x="195" y="404"/>
                  </a:lnTo>
                  <a:lnTo>
                    <a:pt x="198" y="395"/>
                  </a:lnTo>
                  <a:lnTo>
                    <a:pt x="201" y="386"/>
                  </a:lnTo>
                  <a:lnTo>
                    <a:pt x="204" y="373"/>
                  </a:lnTo>
                  <a:lnTo>
                    <a:pt x="207" y="364"/>
                  </a:lnTo>
                  <a:lnTo>
                    <a:pt x="213" y="315"/>
                  </a:lnTo>
                  <a:lnTo>
                    <a:pt x="216" y="265"/>
                  </a:lnTo>
                  <a:lnTo>
                    <a:pt x="216" y="213"/>
                  </a:lnTo>
                  <a:lnTo>
                    <a:pt x="216" y="160"/>
                  </a:lnTo>
                  <a:lnTo>
                    <a:pt x="213" y="142"/>
                  </a:lnTo>
                  <a:lnTo>
                    <a:pt x="207" y="123"/>
                  </a:lnTo>
                  <a:lnTo>
                    <a:pt x="204" y="102"/>
                  </a:lnTo>
                  <a:lnTo>
                    <a:pt x="198" y="83"/>
                  </a:lnTo>
                  <a:lnTo>
                    <a:pt x="192" y="64"/>
                  </a:lnTo>
                  <a:lnTo>
                    <a:pt x="186" y="43"/>
                  </a:lnTo>
                  <a:lnTo>
                    <a:pt x="182" y="24"/>
                  </a:lnTo>
                  <a:lnTo>
                    <a:pt x="176" y="6"/>
                  </a:lnTo>
                  <a:lnTo>
                    <a:pt x="176" y="3"/>
                  </a:lnTo>
                  <a:lnTo>
                    <a:pt x="182" y="0"/>
                  </a:lnTo>
                  <a:lnTo>
                    <a:pt x="186" y="3"/>
                  </a:lnTo>
                  <a:lnTo>
                    <a:pt x="189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0" name="Freeform 488"/>
            <p:cNvSpPr>
              <a:spLocks/>
            </p:cNvSpPr>
            <p:nvPr/>
          </p:nvSpPr>
          <p:spPr bwMode="auto">
            <a:xfrm>
              <a:off x="1639" y="2192"/>
              <a:ext cx="90" cy="21"/>
            </a:xfrm>
            <a:custGeom>
              <a:avLst/>
              <a:gdLst>
                <a:gd name="T0" fmla="*/ 90 w 90"/>
                <a:gd name="T1" fmla="*/ 3 h 21"/>
                <a:gd name="T2" fmla="*/ 90 w 90"/>
                <a:gd name="T3" fmla="*/ 3 h 21"/>
                <a:gd name="T4" fmla="*/ 90 w 90"/>
                <a:gd name="T5" fmla="*/ 6 h 21"/>
                <a:gd name="T6" fmla="*/ 87 w 90"/>
                <a:gd name="T7" fmla="*/ 9 h 21"/>
                <a:gd name="T8" fmla="*/ 84 w 90"/>
                <a:gd name="T9" fmla="*/ 12 h 21"/>
                <a:gd name="T10" fmla="*/ 78 w 90"/>
                <a:gd name="T11" fmla="*/ 15 h 21"/>
                <a:gd name="T12" fmla="*/ 68 w 90"/>
                <a:gd name="T13" fmla="*/ 18 h 21"/>
                <a:gd name="T14" fmla="*/ 59 w 90"/>
                <a:gd name="T15" fmla="*/ 18 h 21"/>
                <a:gd name="T16" fmla="*/ 50 w 90"/>
                <a:gd name="T17" fmla="*/ 21 h 21"/>
                <a:gd name="T18" fmla="*/ 37 w 90"/>
                <a:gd name="T19" fmla="*/ 21 h 21"/>
                <a:gd name="T20" fmla="*/ 28 w 90"/>
                <a:gd name="T21" fmla="*/ 18 h 21"/>
                <a:gd name="T22" fmla="*/ 19 w 90"/>
                <a:gd name="T23" fmla="*/ 18 h 21"/>
                <a:gd name="T24" fmla="*/ 10 w 90"/>
                <a:gd name="T25" fmla="*/ 15 h 21"/>
                <a:gd name="T26" fmla="*/ 6 w 90"/>
                <a:gd name="T27" fmla="*/ 15 h 21"/>
                <a:gd name="T28" fmla="*/ 3 w 90"/>
                <a:gd name="T29" fmla="*/ 12 h 21"/>
                <a:gd name="T30" fmla="*/ 0 w 90"/>
                <a:gd name="T31" fmla="*/ 9 h 21"/>
                <a:gd name="T32" fmla="*/ 3 w 90"/>
                <a:gd name="T33" fmla="*/ 3 h 21"/>
                <a:gd name="T34" fmla="*/ 10 w 90"/>
                <a:gd name="T35" fmla="*/ 3 h 21"/>
                <a:gd name="T36" fmla="*/ 19 w 90"/>
                <a:gd name="T37" fmla="*/ 6 h 21"/>
                <a:gd name="T38" fmla="*/ 28 w 90"/>
                <a:gd name="T39" fmla="*/ 6 h 21"/>
                <a:gd name="T40" fmla="*/ 37 w 90"/>
                <a:gd name="T41" fmla="*/ 6 h 21"/>
                <a:gd name="T42" fmla="*/ 50 w 90"/>
                <a:gd name="T43" fmla="*/ 6 h 21"/>
                <a:gd name="T44" fmla="*/ 59 w 90"/>
                <a:gd name="T45" fmla="*/ 3 h 21"/>
                <a:gd name="T46" fmla="*/ 68 w 90"/>
                <a:gd name="T47" fmla="*/ 3 h 21"/>
                <a:gd name="T48" fmla="*/ 78 w 90"/>
                <a:gd name="T49" fmla="*/ 0 h 21"/>
                <a:gd name="T50" fmla="*/ 90 w 90"/>
                <a:gd name="T51" fmla="*/ 3 h 21"/>
                <a:gd name="T52" fmla="*/ 90 w 90"/>
                <a:gd name="T53" fmla="*/ 3 h 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0"/>
                <a:gd name="T82" fmla="*/ 0 h 21"/>
                <a:gd name="T83" fmla="*/ 90 w 90"/>
                <a:gd name="T84" fmla="*/ 21 h 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0" h="21">
                  <a:moveTo>
                    <a:pt x="90" y="3"/>
                  </a:moveTo>
                  <a:lnTo>
                    <a:pt x="90" y="3"/>
                  </a:lnTo>
                  <a:lnTo>
                    <a:pt x="90" y="6"/>
                  </a:lnTo>
                  <a:lnTo>
                    <a:pt x="87" y="9"/>
                  </a:lnTo>
                  <a:lnTo>
                    <a:pt x="84" y="12"/>
                  </a:lnTo>
                  <a:lnTo>
                    <a:pt x="78" y="15"/>
                  </a:lnTo>
                  <a:lnTo>
                    <a:pt x="68" y="18"/>
                  </a:lnTo>
                  <a:lnTo>
                    <a:pt x="59" y="18"/>
                  </a:lnTo>
                  <a:lnTo>
                    <a:pt x="50" y="21"/>
                  </a:lnTo>
                  <a:lnTo>
                    <a:pt x="37" y="21"/>
                  </a:lnTo>
                  <a:lnTo>
                    <a:pt x="28" y="18"/>
                  </a:lnTo>
                  <a:lnTo>
                    <a:pt x="19" y="18"/>
                  </a:lnTo>
                  <a:lnTo>
                    <a:pt x="10" y="15"/>
                  </a:lnTo>
                  <a:lnTo>
                    <a:pt x="6" y="15"/>
                  </a:lnTo>
                  <a:lnTo>
                    <a:pt x="3" y="12"/>
                  </a:lnTo>
                  <a:lnTo>
                    <a:pt x="0" y="9"/>
                  </a:lnTo>
                  <a:lnTo>
                    <a:pt x="3" y="3"/>
                  </a:lnTo>
                  <a:lnTo>
                    <a:pt x="10" y="3"/>
                  </a:lnTo>
                  <a:lnTo>
                    <a:pt x="19" y="6"/>
                  </a:lnTo>
                  <a:lnTo>
                    <a:pt x="28" y="6"/>
                  </a:lnTo>
                  <a:lnTo>
                    <a:pt x="37" y="6"/>
                  </a:lnTo>
                  <a:lnTo>
                    <a:pt x="50" y="6"/>
                  </a:lnTo>
                  <a:lnTo>
                    <a:pt x="59" y="3"/>
                  </a:lnTo>
                  <a:lnTo>
                    <a:pt x="68" y="3"/>
                  </a:lnTo>
                  <a:lnTo>
                    <a:pt x="78" y="0"/>
                  </a:lnTo>
                  <a:lnTo>
                    <a:pt x="90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" name="Freeform 489"/>
            <p:cNvSpPr>
              <a:spLocks/>
            </p:cNvSpPr>
            <p:nvPr/>
          </p:nvSpPr>
          <p:spPr bwMode="auto">
            <a:xfrm>
              <a:off x="2168" y="2201"/>
              <a:ext cx="34" cy="287"/>
            </a:xfrm>
            <a:custGeom>
              <a:avLst/>
              <a:gdLst>
                <a:gd name="T0" fmla="*/ 15 w 34"/>
                <a:gd name="T1" fmla="*/ 0 h 287"/>
                <a:gd name="T2" fmla="*/ 21 w 34"/>
                <a:gd name="T3" fmla="*/ 31 h 287"/>
                <a:gd name="T4" fmla="*/ 24 w 34"/>
                <a:gd name="T5" fmla="*/ 62 h 287"/>
                <a:gd name="T6" fmla="*/ 24 w 34"/>
                <a:gd name="T7" fmla="*/ 93 h 287"/>
                <a:gd name="T8" fmla="*/ 24 w 34"/>
                <a:gd name="T9" fmla="*/ 127 h 287"/>
                <a:gd name="T10" fmla="*/ 24 w 34"/>
                <a:gd name="T11" fmla="*/ 158 h 287"/>
                <a:gd name="T12" fmla="*/ 24 w 34"/>
                <a:gd name="T13" fmla="*/ 192 h 287"/>
                <a:gd name="T14" fmla="*/ 27 w 34"/>
                <a:gd name="T15" fmla="*/ 223 h 287"/>
                <a:gd name="T16" fmla="*/ 30 w 34"/>
                <a:gd name="T17" fmla="*/ 254 h 287"/>
                <a:gd name="T18" fmla="*/ 30 w 34"/>
                <a:gd name="T19" fmla="*/ 263 h 287"/>
                <a:gd name="T20" fmla="*/ 34 w 34"/>
                <a:gd name="T21" fmla="*/ 272 h 287"/>
                <a:gd name="T22" fmla="*/ 30 w 34"/>
                <a:gd name="T23" fmla="*/ 281 h 287"/>
                <a:gd name="T24" fmla="*/ 27 w 34"/>
                <a:gd name="T25" fmla="*/ 287 h 287"/>
                <a:gd name="T26" fmla="*/ 21 w 34"/>
                <a:gd name="T27" fmla="*/ 287 h 287"/>
                <a:gd name="T28" fmla="*/ 18 w 34"/>
                <a:gd name="T29" fmla="*/ 281 h 287"/>
                <a:gd name="T30" fmla="*/ 15 w 34"/>
                <a:gd name="T31" fmla="*/ 275 h 287"/>
                <a:gd name="T32" fmla="*/ 15 w 34"/>
                <a:gd name="T33" fmla="*/ 269 h 287"/>
                <a:gd name="T34" fmla="*/ 15 w 34"/>
                <a:gd name="T35" fmla="*/ 260 h 287"/>
                <a:gd name="T36" fmla="*/ 15 w 34"/>
                <a:gd name="T37" fmla="*/ 254 h 287"/>
                <a:gd name="T38" fmla="*/ 15 w 34"/>
                <a:gd name="T39" fmla="*/ 244 h 287"/>
                <a:gd name="T40" fmla="*/ 12 w 34"/>
                <a:gd name="T41" fmla="*/ 238 h 287"/>
                <a:gd name="T42" fmla="*/ 9 w 34"/>
                <a:gd name="T43" fmla="*/ 179 h 287"/>
                <a:gd name="T44" fmla="*/ 9 w 34"/>
                <a:gd name="T45" fmla="*/ 121 h 287"/>
                <a:gd name="T46" fmla="*/ 6 w 34"/>
                <a:gd name="T47" fmla="*/ 59 h 287"/>
                <a:gd name="T48" fmla="*/ 0 w 34"/>
                <a:gd name="T49" fmla="*/ 3 h 287"/>
                <a:gd name="T50" fmla="*/ 3 w 34"/>
                <a:gd name="T51" fmla="*/ 0 h 287"/>
                <a:gd name="T52" fmla="*/ 6 w 34"/>
                <a:gd name="T53" fmla="*/ 0 h 287"/>
                <a:gd name="T54" fmla="*/ 9 w 34"/>
                <a:gd name="T55" fmla="*/ 0 h 287"/>
                <a:gd name="T56" fmla="*/ 15 w 34"/>
                <a:gd name="T57" fmla="*/ 0 h 287"/>
                <a:gd name="T58" fmla="*/ 15 w 34"/>
                <a:gd name="T59" fmla="*/ 0 h 28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4"/>
                <a:gd name="T91" fmla="*/ 0 h 287"/>
                <a:gd name="T92" fmla="*/ 34 w 34"/>
                <a:gd name="T93" fmla="*/ 287 h 28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4" h="287">
                  <a:moveTo>
                    <a:pt x="15" y="0"/>
                  </a:moveTo>
                  <a:lnTo>
                    <a:pt x="21" y="31"/>
                  </a:lnTo>
                  <a:lnTo>
                    <a:pt x="24" y="62"/>
                  </a:lnTo>
                  <a:lnTo>
                    <a:pt x="24" y="93"/>
                  </a:lnTo>
                  <a:lnTo>
                    <a:pt x="24" y="127"/>
                  </a:lnTo>
                  <a:lnTo>
                    <a:pt x="24" y="158"/>
                  </a:lnTo>
                  <a:lnTo>
                    <a:pt x="24" y="192"/>
                  </a:lnTo>
                  <a:lnTo>
                    <a:pt x="27" y="223"/>
                  </a:lnTo>
                  <a:lnTo>
                    <a:pt x="30" y="254"/>
                  </a:lnTo>
                  <a:lnTo>
                    <a:pt x="30" y="263"/>
                  </a:lnTo>
                  <a:lnTo>
                    <a:pt x="34" y="272"/>
                  </a:lnTo>
                  <a:lnTo>
                    <a:pt x="30" y="281"/>
                  </a:lnTo>
                  <a:lnTo>
                    <a:pt x="27" y="287"/>
                  </a:lnTo>
                  <a:lnTo>
                    <a:pt x="21" y="287"/>
                  </a:lnTo>
                  <a:lnTo>
                    <a:pt x="18" y="281"/>
                  </a:lnTo>
                  <a:lnTo>
                    <a:pt x="15" y="275"/>
                  </a:lnTo>
                  <a:lnTo>
                    <a:pt x="15" y="269"/>
                  </a:lnTo>
                  <a:lnTo>
                    <a:pt x="15" y="260"/>
                  </a:lnTo>
                  <a:lnTo>
                    <a:pt x="15" y="254"/>
                  </a:lnTo>
                  <a:lnTo>
                    <a:pt x="15" y="244"/>
                  </a:lnTo>
                  <a:lnTo>
                    <a:pt x="12" y="238"/>
                  </a:lnTo>
                  <a:lnTo>
                    <a:pt x="9" y="179"/>
                  </a:lnTo>
                  <a:lnTo>
                    <a:pt x="9" y="121"/>
                  </a:lnTo>
                  <a:lnTo>
                    <a:pt x="6" y="59"/>
                  </a:lnTo>
                  <a:lnTo>
                    <a:pt x="0" y="3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" name="Freeform 490"/>
            <p:cNvSpPr>
              <a:spLocks/>
            </p:cNvSpPr>
            <p:nvPr/>
          </p:nvSpPr>
          <p:spPr bwMode="auto">
            <a:xfrm>
              <a:off x="1825" y="2207"/>
              <a:ext cx="306" cy="204"/>
            </a:xfrm>
            <a:custGeom>
              <a:avLst/>
              <a:gdLst>
                <a:gd name="T0" fmla="*/ 92 w 306"/>
                <a:gd name="T1" fmla="*/ 19 h 204"/>
                <a:gd name="T2" fmla="*/ 99 w 306"/>
                <a:gd name="T3" fmla="*/ 28 h 204"/>
                <a:gd name="T4" fmla="*/ 86 w 306"/>
                <a:gd name="T5" fmla="*/ 56 h 204"/>
                <a:gd name="T6" fmla="*/ 77 w 306"/>
                <a:gd name="T7" fmla="*/ 90 h 204"/>
                <a:gd name="T8" fmla="*/ 92 w 306"/>
                <a:gd name="T9" fmla="*/ 102 h 204"/>
                <a:gd name="T10" fmla="*/ 123 w 306"/>
                <a:gd name="T11" fmla="*/ 102 h 204"/>
                <a:gd name="T12" fmla="*/ 154 w 306"/>
                <a:gd name="T13" fmla="*/ 102 h 204"/>
                <a:gd name="T14" fmla="*/ 185 w 306"/>
                <a:gd name="T15" fmla="*/ 102 h 204"/>
                <a:gd name="T16" fmla="*/ 204 w 306"/>
                <a:gd name="T17" fmla="*/ 96 h 204"/>
                <a:gd name="T18" fmla="*/ 210 w 306"/>
                <a:gd name="T19" fmla="*/ 56 h 204"/>
                <a:gd name="T20" fmla="*/ 213 w 306"/>
                <a:gd name="T21" fmla="*/ 22 h 204"/>
                <a:gd name="T22" fmla="*/ 200 w 306"/>
                <a:gd name="T23" fmla="*/ 16 h 204"/>
                <a:gd name="T24" fmla="*/ 200 w 306"/>
                <a:gd name="T25" fmla="*/ 34 h 204"/>
                <a:gd name="T26" fmla="*/ 191 w 306"/>
                <a:gd name="T27" fmla="*/ 74 h 204"/>
                <a:gd name="T28" fmla="*/ 185 w 306"/>
                <a:gd name="T29" fmla="*/ 84 h 204"/>
                <a:gd name="T30" fmla="*/ 188 w 306"/>
                <a:gd name="T31" fmla="*/ 25 h 204"/>
                <a:gd name="T32" fmla="*/ 197 w 306"/>
                <a:gd name="T33" fmla="*/ 6 h 204"/>
                <a:gd name="T34" fmla="*/ 210 w 306"/>
                <a:gd name="T35" fmla="*/ 13 h 204"/>
                <a:gd name="T36" fmla="*/ 228 w 306"/>
                <a:gd name="T37" fmla="*/ 25 h 204"/>
                <a:gd name="T38" fmla="*/ 219 w 306"/>
                <a:gd name="T39" fmla="*/ 65 h 204"/>
                <a:gd name="T40" fmla="*/ 210 w 306"/>
                <a:gd name="T41" fmla="*/ 105 h 204"/>
                <a:gd name="T42" fmla="*/ 231 w 306"/>
                <a:gd name="T43" fmla="*/ 105 h 204"/>
                <a:gd name="T44" fmla="*/ 256 w 306"/>
                <a:gd name="T45" fmla="*/ 105 h 204"/>
                <a:gd name="T46" fmla="*/ 281 w 306"/>
                <a:gd name="T47" fmla="*/ 108 h 204"/>
                <a:gd name="T48" fmla="*/ 302 w 306"/>
                <a:gd name="T49" fmla="*/ 112 h 204"/>
                <a:gd name="T50" fmla="*/ 306 w 306"/>
                <a:gd name="T51" fmla="*/ 124 h 204"/>
                <a:gd name="T52" fmla="*/ 275 w 306"/>
                <a:gd name="T53" fmla="*/ 121 h 204"/>
                <a:gd name="T54" fmla="*/ 244 w 306"/>
                <a:gd name="T55" fmla="*/ 121 h 204"/>
                <a:gd name="T56" fmla="*/ 247 w 306"/>
                <a:gd name="T57" fmla="*/ 124 h 204"/>
                <a:gd name="T58" fmla="*/ 259 w 306"/>
                <a:gd name="T59" fmla="*/ 127 h 204"/>
                <a:gd name="T60" fmla="*/ 253 w 306"/>
                <a:gd name="T61" fmla="*/ 158 h 204"/>
                <a:gd name="T62" fmla="*/ 244 w 306"/>
                <a:gd name="T63" fmla="*/ 195 h 204"/>
                <a:gd name="T64" fmla="*/ 244 w 306"/>
                <a:gd name="T65" fmla="*/ 173 h 204"/>
                <a:gd name="T66" fmla="*/ 253 w 306"/>
                <a:gd name="T67" fmla="*/ 139 h 204"/>
                <a:gd name="T68" fmla="*/ 250 w 306"/>
                <a:gd name="T69" fmla="*/ 133 h 204"/>
                <a:gd name="T70" fmla="*/ 241 w 306"/>
                <a:gd name="T71" fmla="*/ 133 h 204"/>
                <a:gd name="T72" fmla="*/ 231 w 306"/>
                <a:gd name="T73" fmla="*/ 133 h 204"/>
                <a:gd name="T74" fmla="*/ 234 w 306"/>
                <a:gd name="T75" fmla="*/ 155 h 204"/>
                <a:gd name="T76" fmla="*/ 222 w 306"/>
                <a:gd name="T77" fmla="*/ 176 h 204"/>
                <a:gd name="T78" fmla="*/ 225 w 306"/>
                <a:gd name="T79" fmla="*/ 130 h 204"/>
                <a:gd name="T80" fmla="*/ 216 w 306"/>
                <a:gd name="T81" fmla="*/ 121 h 204"/>
                <a:gd name="T82" fmla="*/ 160 w 306"/>
                <a:gd name="T83" fmla="*/ 118 h 204"/>
                <a:gd name="T84" fmla="*/ 105 w 306"/>
                <a:gd name="T85" fmla="*/ 115 h 204"/>
                <a:gd name="T86" fmla="*/ 46 w 306"/>
                <a:gd name="T87" fmla="*/ 112 h 204"/>
                <a:gd name="T88" fmla="*/ 3 w 306"/>
                <a:gd name="T89" fmla="*/ 105 h 204"/>
                <a:gd name="T90" fmla="*/ 6 w 306"/>
                <a:gd name="T91" fmla="*/ 87 h 204"/>
                <a:gd name="T92" fmla="*/ 21 w 306"/>
                <a:gd name="T93" fmla="*/ 40 h 204"/>
                <a:gd name="T94" fmla="*/ 37 w 306"/>
                <a:gd name="T95" fmla="*/ 6 h 204"/>
                <a:gd name="T96" fmla="*/ 43 w 306"/>
                <a:gd name="T97" fmla="*/ 19 h 204"/>
                <a:gd name="T98" fmla="*/ 31 w 306"/>
                <a:gd name="T99" fmla="*/ 59 h 204"/>
                <a:gd name="T100" fmla="*/ 18 w 306"/>
                <a:gd name="T101" fmla="*/ 96 h 204"/>
                <a:gd name="T102" fmla="*/ 31 w 306"/>
                <a:gd name="T103" fmla="*/ 99 h 204"/>
                <a:gd name="T104" fmla="*/ 40 w 306"/>
                <a:gd name="T105" fmla="*/ 99 h 204"/>
                <a:gd name="T106" fmla="*/ 52 w 306"/>
                <a:gd name="T107" fmla="*/ 62 h 204"/>
                <a:gd name="T108" fmla="*/ 65 w 306"/>
                <a:gd name="T109" fmla="*/ 22 h 204"/>
                <a:gd name="T110" fmla="*/ 58 w 306"/>
                <a:gd name="T111" fmla="*/ 6 h 204"/>
                <a:gd name="T112" fmla="*/ 74 w 306"/>
                <a:gd name="T113" fmla="*/ 3 h 204"/>
                <a:gd name="T114" fmla="*/ 89 w 306"/>
                <a:gd name="T115" fmla="*/ 10 h 2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6"/>
                <a:gd name="T175" fmla="*/ 0 h 204"/>
                <a:gd name="T176" fmla="*/ 306 w 306"/>
                <a:gd name="T177" fmla="*/ 204 h 20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6" h="204">
                  <a:moveTo>
                    <a:pt x="89" y="10"/>
                  </a:moveTo>
                  <a:lnTo>
                    <a:pt x="89" y="13"/>
                  </a:lnTo>
                  <a:lnTo>
                    <a:pt x="89" y="16"/>
                  </a:lnTo>
                  <a:lnTo>
                    <a:pt x="92" y="19"/>
                  </a:lnTo>
                  <a:lnTo>
                    <a:pt x="95" y="22"/>
                  </a:lnTo>
                  <a:lnTo>
                    <a:pt x="99" y="25"/>
                  </a:lnTo>
                  <a:lnTo>
                    <a:pt x="99" y="28"/>
                  </a:lnTo>
                  <a:lnTo>
                    <a:pt x="99" y="34"/>
                  </a:lnTo>
                  <a:lnTo>
                    <a:pt x="92" y="40"/>
                  </a:lnTo>
                  <a:lnTo>
                    <a:pt x="89" y="50"/>
                  </a:lnTo>
                  <a:lnTo>
                    <a:pt x="86" y="56"/>
                  </a:lnTo>
                  <a:lnTo>
                    <a:pt x="86" y="65"/>
                  </a:lnTo>
                  <a:lnTo>
                    <a:pt x="83" y="74"/>
                  </a:lnTo>
                  <a:lnTo>
                    <a:pt x="80" y="81"/>
                  </a:lnTo>
                  <a:lnTo>
                    <a:pt x="77" y="90"/>
                  </a:lnTo>
                  <a:lnTo>
                    <a:pt x="74" y="99"/>
                  </a:lnTo>
                  <a:lnTo>
                    <a:pt x="80" y="99"/>
                  </a:lnTo>
                  <a:lnTo>
                    <a:pt x="86" y="99"/>
                  </a:lnTo>
                  <a:lnTo>
                    <a:pt x="92" y="102"/>
                  </a:lnTo>
                  <a:lnTo>
                    <a:pt x="102" y="102"/>
                  </a:lnTo>
                  <a:lnTo>
                    <a:pt x="108" y="102"/>
                  </a:lnTo>
                  <a:lnTo>
                    <a:pt x="117" y="102"/>
                  </a:lnTo>
                  <a:lnTo>
                    <a:pt x="123" y="102"/>
                  </a:lnTo>
                  <a:lnTo>
                    <a:pt x="133" y="102"/>
                  </a:lnTo>
                  <a:lnTo>
                    <a:pt x="139" y="102"/>
                  </a:lnTo>
                  <a:lnTo>
                    <a:pt x="148" y="102"/>
                  </a:lnTo>
                  <a:lnTo>
                    <a:pt x="154" y="102"/>
                  </a:lnTo>
                  <a:lnTo>
                    <a:pt x="163" y="102"/>
                  </a:lnTo>
                  <a:lnTo>
                    <a:pt x="170" y="102"/>
                  </a:lnTo>
                  <a:lnTo>
                    <a:pt x="179" y="102"/>
                  </a:lnTo>
                  <a:lnTo>
                    <a:pt x="185" y="102"/>
                  </a:lnTo>
                  <a:lnTo>
                    <a:pt x="194" y="102"/>
                  </a:lnTo>
                  <a:lnTo>
                    <a:pt x="200" y="102"/>
                  </a:lnTo>
                  <a:lnTo>
                    <a:pt x="200" y="99"/>
                  </a:lnTo>
                  <a:lnTo>
                    <a:pt x="204" y="96"/>
                  </a:lnTo>
                  <a:lnTo>
                    <a:pt x="207" y="93"/>
                  </a:lnTo>
                  <a:lnTo>
                    <a:pt x="207" y="90"/>
                  </a:lnTo>
                  <a:lnTo>
                    <a:pt x="207" y="74"/>
                  </a:lnTo>
                  <a:lnTo>
                    <a:pt x="210" y="56"/>
                  </a:lnTo>
                  <a:lnTo>
                    <a:pt x="216" y="40"/>
                  </a:lnTo>
                  <a:lnTo>
                    <a:pt x="219" y="22"/>
                  </a:lnTo>
                  <a:lnTo>
                    <a:pt x="216" y="25"/>
                  </a:lnTo>
                  <a:lnTo>
                    <a:pt x="213" y="22"/>
                  </a:lnTo>
                  <a:lnTo>
                    <a:pt x="210" y="22"/>
                  </a:lnTo>
                  <a:lnTo>
                    <a:pt x="207" y="19"/>
                  </a:lnTo>
                  <a:lnTo>
                    <a:pt x="204" y="19"/>
                  </a:lnTo>
                  <a:lnTo>
                    <a:pt x="200" y="16"/>
                  </a:lnTo>
                  <a:lnTo>
                    <a:pt x="197" y="19"/>
                  </a:lnTo>
                  <a:lnTo>
                    <a:pt x="204" y="28"/>
                  </a:lnTo>
                  <a:lnTo>
                    <a:pt x="200" y="34"/>
                  </a:lnTo>
                  <a:lnTo>
                    <a:pt x="197" y="44"/>
                  </a:lnTo>
                  <a:lnTo>
                    <a:pt x="194" y="53"/>
                  </a:lnTo>
                  <a:lnTo>
                    <a:pt x="194" y="65"/>
                  </a:lnTo>
                  <a:lnTo>
                    <a:pt x="191" y="74"/>
                  </a:lnTo>
                  <a:lnTo>
                    <a:pt x="188" y="84"/>
                  </a:lnTo>
                  <a:lnTo>
                    <a:pt x="185" y="90"/>
                  </a:lnTo>
                  <a:lnTo>
                    <a:pt x="182" y="99"/>
                  </a:lnTo>
                  <a:lnTo>
                    <a:pt x="185" y="84"/>
                  </a:lnTo>
                  <a:lnTo>
                    <a:pt x="188" y="65"/>
                  </a:lnTo>
                  <a:lnTo>
                    <a:pt x="191" y="47"/>
                  </a:lnTo>
                  <a:lnTo>
                    <a:pt x="194" y="28"/>
                  </a:lnTo>
                  <a:lnTo>
                    <a:pt x="188" y="25"/>
                  </a:lnTo>
                  <a:lnTo>
                    <a:pt x="188" y="19"/>
                  </a:lnTo>
                  <a:lnTo>
                    <a:pt x="191" y="13"/>
                  </a:lnTo>
                  <a:lnTo>
                    <a:pt x="194" y="6"/>
                  </a:lnTo>
                  <a:lnTo>
                    <a:pt x="197" y="6"/>
                  </a:lnTo>
                  <a:lnTo>
                    <a:pt x="200" y="6"/>
                  </a:lnTo>
                  <a:lnTo>
                    <a:pt x="207" y="10"/>
                  </a:lnTo>
                  <a:lnTo>
                    <a:pt x="210" y="13"/>
                  </a:lnTo>
                  <a:lnTo>
                    <a:pt x="213" y="16"/>
                  </a:lnTo>
                  <a:lnTo>
                    <a:pt x="216" y="16"/>
                  </a:lnTo>
                  <a:lnTo>
                    <a:pt x="222" y="16"/>
                  </a:lnTo>
                  <a:lnTo>
                    <a:pt x="228" y="25"/>
                  </a:lnTo>
                  <a:lnTo>
                    <a:pt x="225" y="34"/>
                  </a:lnTo>
                  <a:lnTo>
                    <a:pt x="222" y="44"/>
                  </a:lnTo>
                  <a:lnTo>
                    <a:pt x="222" y="56"/>
                  </a:lnTo>
                  <a:lnTo>
                    <a:pt x="219" y="65"/>
                  </a:lnTo>
                  <a:lnTo>
                    <a:pt x="216" y="74"/>
                  </a:lnTo>
                  <a:lnTo>
                    <a:pt x="213" y="84"/>
                  </a:lnTo>
                  <a:lnTo>
                    <a:pt x="210" y="96"/>
                  </a:lnTo>
                  <a:lnTo>
                    <a:pt x="210" y="105"/>
                  </a:lnTo>
                  <a:lnTo>
                    <a:pt x="216" y="105"/>
                  </a:lnTo>
                  <a:lnTo>
                    <a:pt x="219" y="105"/>
                  </a:lnTo>
                  <a:lnTo>
                    <a:pt x="225" y="105"/>
                  </a:lnTo>
                  <a:lnTo>
                    <a:pt x="231" y="105"/>
                  </a:lnTo>
                  <a:lnTo>
                    <a:pt x="238" y="108"/>
                  </a:lnTo>
                  <a:lnTo>
                    <a:pt x="244" y="108"/>
                  </a:lnTo>
                  <a:lnTo>
                    <a:pt x="250" y="108"/>
                  </a:lnTo>
                  <a:lnTo>
                    <a:pt x="256" y="105"/>
                  </a:lnTo>
                  <a:lnTo>
                    <a:pt x="262" y="105"/>
                  </a:lnTo>
                  <a:lnTo>
                    <a:pt x="268" y="105"/>
                  </a:lnTo>
                  <a:lnTo>
                    <a:pt x="275" y="105"/>
                  </a:lnTo>
                  <a:lnTo>
                    <a:pt x="281" y="108"/>
                  </a:lnTo>
                  <a:lnTo>
                    <a:pt x="287" y="108"/>
                  </a:lnTo>
                  <a:lnTo>
                    <a:pt x="293" y="108"/>
                  </a:lnTo>
                  <a:lnTo>
                    <a:pt x="299" y="108"/>
                  </a:lnTo>
                  <a:lnTo>
                    <a:pt x="302" y="112"/>
                  </a:lnTo>
                  <a:lnTo>
                    <a:pt x="306" y="115"/>
                  </a:lnTo>
                  <a:lnTo>
                    <a:pt x="306" y="118"/>
                  </a:lnTo>
                  <a:lnTo>
                    <a:pt x="306" y="121"/>
                  </a:lnTo>
                  <a:lnTo>
                    <a:pt x="306" y="124"/>
                  </a:lnTo>
                  <a:lnTo>
                    <a:pt x="296" y="121"/>
                  </a:lnTo>
                  <a:lnTo>
                    <a:pt x="290" y="121"/>
                  </a:lnTo>
                  <a:lnTo>
                    <a:pt x="281" y="121"/>
                  </a:lnTo>
                  <a:lnTo>
                    <a:pt x="275" y="121"/>
                  </a:lnTo>
                  <a:lnTo>
                    <a:pt x="265" y="121"/>
                  </a:lnTo>
                  <a:lnTo>
                    <a:pt x="259" y="121"/>
                  </a:lnTo>
                  <a:lnTo>
                    <a:pt x="250" y="121"/>
                  </a:lnTo>
                  <a:lnTo>
                    <a:pt x="244" y="121"/>
                  </a:lnTo>
                  <a:lnTo>
                    <a:pt x="241" y="124"/>
                  </a:lnTo>
                  <a:lnTo>
                    <a:pt x="244" y="124"/>
                  </a:lnTo>
                  <a:lnTo>
                    <a:pt x="247" y="124"/>
                  </a:lnTo>
                  <a:lnTo>
                    <a:pt x="250" y="124"/>
                  </a:lnTo>
                  <a:lnTo>
                    <a:pt x="256" y="124"/>
                  </a:lnTo>
                  <a:lnTo>
                    <a:pt x="259" y="127"/>
                  </a:lnTo>
                  <a:lnTo>
                    <a:pt x="262" y="130"/>
                  </a:lnTo>
                  <a:lnTo>
                    <a:pt x="259" y="139"/>
                  </a:lnTo>
                  <a:lnTo>
                    <a:pt x="256" y="149"/>
                  </a:lnTo>
                  <a:lnTo>
                    <a:pt x="253" y="158"/>
                  </a:lnTo>
                  <a:lnTo>
                    <a:pt x="250" y="164"/>
                  </a:lnTo>
                  <a:lnTo>
                    <a:pt x="250" y="176"/>
                  </a:lnTo>
                  <a:lnTo>
                    <a:pt x="247" y="186"/>
                  </a:lnTo>
                  <a:lnTo>
                    <a:pt x="244" y="195"/>
                  </a:lnTo>
                  <a:lnTo>
                    <a:pt x="244" y="204"/>
                  </a:lnTo>
                  <a:lnTo>
                    <a:pt x="241" y="204"/>
                  </a:lnTo>
                  <a:lnTo>
                    <a:pt x="241" y="189"/>
                  </a:lnTo>
                  <a:lnTo>
                    <a:pt x="244" y="173"/>
                  </a:lnTo>
                  <a:lnTo>
                    <a:pt x="247" y="158"/>
                  </a:lnTo>
                  <a:lnTo>
                    <a:pt x="250" y="142"/>
                  </a:lnTo>
                  <a:lnTo>
                    <a:pt x="253" y="139"/>
                  </a:lnTo>
                  <a:lnTo>
                    <a:pt x="256" y="136"/>
                  </a:lnTo>
                  <a:lnTo>
                    <a:pt x="253" y="130"/>
                  </a:lnTo>
                  <a:lnTo>
                    <a:pt x="250" y="133"/>
                  </a:lnTo>
                  <a:lnTo>
                    <a:pt x="247" y="136"/>
                  </a:lnTo>
                  <a:lnTo>
                    <a:pt x="247" y="133"/>
                  </a:lnTo>
                  <a:lnTo>
                    <a:pt x="244" y="133"/>
                  </a:lnTo>
                  <a:lnTo>
                    <a:pt x="241" y="133"/>
                  </a:lnTo>
                  <a:lnTo>
                    <a:pt x="238" y="130"/>
                  </a:lnTo>
                  <a:lnTo>
                    <a:pt x="234" y="130"/>
                  </a:lnTo>
                  <a:lnTo>
                    <a:pt x="231" y="130"/>
                  </a:lnTo>
                  <a:lnTo>
                    <a:pt x="231" y="133"/>
                  </a:lnTo>
                  <a:lnTo>
                    <a:pt x="231" y="136"/>
                  </a:lnTo>
                  <a:lnTo>
                    <a:pt x="234" y="139"/>
                  </a:lnTo>
                  <a:lnTo>
                    <a:pt x="238" y="142"/>
                  </a:lnTo>
                  <a:lnTo>
                    <a:pt x="234" y="155"/>
                  </a:lnTo>
                  <a:lnTo>
                    <a:pt x="231" y="167"/>
                  </a:lnTo>
                  <a:lnTo>
                    <a:pt x="228" y="180"/>
                  </a:lnTo>
                  <a:lnTo>
                    <a:pt x="222" y="192"/>
                  </a:lnTo>
                  <a:lnTo>
                    <a:pt x="222" y="176"/>
                  </a:lnTo>
                  <a:lnTo>
                    <a:pt x="225" y="161"/>
                  </a:lnTo>
                  <a:lnTo>
                    <a:pt x="228" y="146"/>
                  </a:lnTo>
                  <a:lnTo>
                    <a:pt x="225" y="133"/>
                  </a:lnTo>
                  <a:lnTo>
                    <a:pt x="225" y="130"/>
                  </a:lnTo>
                  <a:lnTo>
                    <a:pt x="225" y="127"/>
                  </a:lnTo>
                  <a:lnTo>
                    <a:pt x="228" y="124"/>
                  </a:lnTo>
                  <a:lnTo>
                    <a:pt x="231" y="121"/>
                  </a:lnTo>
                  <a:lnTo>
                    <a:pt x="216" y="121"/>
                  </a:lnTo>
                  <a:lnTo>
                    <a:pt x="204" y="118"/>
                  </a:lnTo>
                  <a:lnTo>
                    <a:pt x="188" y="118"/>
                  </a:lnTo>
                  <a:lnTo>
                    <a:pt x="176" y="118"/>
                  </a:lnTo>
                  <a:lnTo>
                    <a:pt x="160" y="118"/>
                  </a:lnTo>
                  <a:lnTo>
                    <a:pt x="148" y="115"/>
                  </a:lnTo>
                  <a:lnTo>
                    <a:pt x="133" y="115"/>
                  </a:lnTo>
                  <a:lnTo>
                    <a:pt x="117" y="115"/>
                  </a:lnTo>
                  <a:lnTo>
                    <a:pt x="105" y="115"/>
                  </a:lnTo>
                  <a:lnTo>
                    <a:pt x="89" y="112"/>
                  </a:lnTo>
                  <a:lnTo>
                    <a:pt x="74" y="112"/>
                  </a:lnTo>
                  <a:lnTo>
                    <a:pt x="61" y="112"/>
                  </a:lnTo>
                  <a:lnTo>
                    <a:pt x="46" y="112"/>
                  </a:lnTo>
                  <a:lnTo>
                    <a:pt x="34" y="112"/>
                  </a:lnTo>
                  <a:lnTo>
                    <a:pt x="18" y="108"/>
                  </a:lnTo>
                  <a:lnTo>
                    <a:pt x="6" y="108"/>
                  </a:lnTo>
                  <a:lnTo>
                    <a:pt x="3" y="105"/>
                  </a:lnTo>
                  <a:lnTo>
                    <a:pt x="0" y="102"/>
                  </a:lnTo>
                  <a:lnTo>
                    <a:pt x="3" y="99"/>
                  </a:lnTo>
                  <a:lnTo>
                    <a:pt x="3" y="96"/>
                  </a:lnTo>
                  <a:lnTo>
                    <a:pt x="6" y="87"/>
                  </a:lnTo>
                  <a:lnTo>
                    <a:pt x="9" y="74"/>
                  </a:lnTo>
                  <a:lnTo>
                    <a:pt x="15" y="62"/>
                  </a:lnTo>
                  <a:lnTo>
                    <a:pt x="18" y="50"/>
                  </a:lnTo>
                  <a:lnTo>
                    <a:pt x="21" y="40"/>
                  </a:lnTo>
                  <a:lnTo>
                    <a:pt x="24" y="28"/>
                  </a:lnTo>
                  <a:lnTo>
                    <a:pt x="31" y="19"/>
                  </a:lnTo>
                  <a:lnTo>
                    <a:pt x="34" y="6"/>
                  </a:lnTo>
                  <a:lnTo>
                    <a:pt x="37" y="6"/>
                  </a:lnTo>
                  <a:lnTo>
                    <a:pt x="37" y="3"/>
                  </a:lnTo>
                  <a:lnTo>
                    <a:pt x="40" y="3"/>
                  </a:lnTo>
                  <a:lnTo>
                    <a:pt x="43" y="3"/>
                  </a:lnTo>
                  <a:lnTo>
                    <a:pt x="43" y="19"/>
                  </a:lnTo>
                  <a:lnTo>
                    <a:pt x="40" y="28"/>
                  </a:lnTo>
                  <a:lnTo>
                    <a:pt x="37" y="37"/>
                  </a:lnTo>
                  <a:lnTo>
                    <a:pt x="34" y="50"/>
                  </a:lnTo>
                  <a:lnTo>
                    <a:pt x="31" y="59"/>
                  </a:lnTo>
                  <a:lnTo>
                    <a:pt x="27" y="68"/>
                  </a:lnTo>
                  <a:lnTo>
                    <a:pt x="24" y="78"/>
                  </a:lnTo>
                  <a:lnTo>
                    <a:pt x="21" y="87"/>
                  </a:lnTo>
                  <a:lnTo>
                    <a:pt x="18" y="96"/>
                  </a:lnTo>
                  <a:lnTo>
                    <a:pt x="21" y="96"/>
                  </a:lnTo>
                  <a:lnTo>
                    <a:pt x="24" y="99"/>
                  </a:lnTo>
                  <a:lnTo>
                    <a:pt x="27" y="99"/>
                  </a:lnTo>
                  <a:lnTo>
                    <a:pt x="31" y="99"/>
                  </a:lnTo>
                  <a:lnTo>
                    <a:pt x="34" y="99"/>
                  </a:lnTo>
                  <a:lnTo>
                    <a:pt x="37" y="99"/>
                  </a:lnTo>
                  <a:lnTo>
                    <a:pt x="40" y="99"/>
                  </a:lnTo>
                  <a:lnTo>
                    <a:pt x="43" y="90"/>
                  </a:lnTo>
                  <a:lnTo>
                    <a:pt x="46" y="81"/>
                  </a:lnTo>
                  <a:lnTo>
                    <a:pt x="49" y="71"/>
                  </a:lnTo>
                  <a:lnTo>
                    <a:pt x="52" y="62"/>
                  </a:lnTo>
                  <a:lnTo>
                    <a:pt x="55" y="53"/>
                  </a:lnTo>
                  <a:lnTo>
                    <a:pt x="58" y="44"/>
                  </a:lnTo>
                  <a:lnTo>
                    <a:pt x="61" y="34"/>
                  </a:lnTo>
                  <a:lnTo>
                    <a:pt x="65" y="22"/>
                  </a:lnTo>
                  <a:lnTo>
                    <a:pt x="61" y="19"/>
                  </a:lnTo>
                  <a:lnTo>
                    <a:pt x="61" y="16"/>
                  </a:lnTo>
                  <a:lnTo>
                    <a:pt x="58" y="13"/>
                  </a:lnTo>
                  <a:lnTo>
                    <a:pt x="58" y="6"/>
                  </a:lnTo>
                  <a:lnTo>
                    <a:pt x="61" y="3"/>
                  </a:lnTo>
                  <a:lnTo>
                    <a:pt x="68" y="3"/>
                  </a:lnTo>
                  <a:lnTo>
                    <a:pt x="71" y="0"/>
                  </a:lnTo>
                  <a:lnTo>
                    <a:pt x="74" y="3"/>
                  </a:lnTo>
                  <a:lnTo>
                    <a:pt x="80" y="3"/>
                  </a:lnTo>
                  <a:lnTo>
                    <a:pt x="83" y="3"/>
                  </a:lnTo>
                  <a:lnTo>
                    <a:pt x="86" y="6"/>
                  </a:lnTo>
                  <a:lnTo>
                    <a:pt x="89" y="1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" name="Freeform 491"/>
            <p:cNvSpPr>
              <a:spLocks/>
            </p:cNvSpPr>
            <p:nvPr/>
          </p:nvSpPr>
          <p:spPr bwMode="auto">
            <a:xfrm>
              <a:off x="1939" y="2207"/>
              <a:ext cx="49" cy="96"/>
            </a:xfrm>
            <a:custGeom>
              <a:avLst/>
              <a:gdLst>
                <a:gd name="T0" fmla="*/ 40 w 49"/>
                <a:gd name="T1" fmla="*/ 3 h 96"/>
                <a:gd name="T2" fmla="*/ 46 w 49"/>
                <a:gd name="T3" fmla="*/ 13 h 96"/>
                <a:gd name="T4" fmla="*/ 49 w 49"/>
                <a:gd name="T5" fmla="*/ 22 h 96"/>
                <a:gd name="T6" fmla="*/ 49 w 49"/>
                <a:gd name="T7" fmla="*/ 31 h 96"/>
                <a:gd name="T8" fmla="*/ 46 w 49"/>
                <a:gd name="T9" fmla="*/ 40 h 96"/>
                <a:gd name="T10" fmla="*/ 40 w 49"/>
                <a:gd name="T11" fmla="*/ 50 h 96"/>
                <a:gd name="T12" fmla="*/ 37 w 49"/>
                <a:gd name="T13" fmla="*/ 62 h 96"/>
                <a:gd name="T14" fmla="*/ 34 w 49"/>
                <a:gd name="T15" fmla="*/ 71 h 96"/>
                <a:gd name="T16" fmla="*/ 34 w 49"/>
                <a:gd name="T17" fmla="*/ 81 h 96"/>
                <a:gd name="T18" fmla="*/ 31 w 49"/>
                <a:gd name="T19" fmla="*/ 84 h 96"/>
                <a:gd name="T20" fmla="*/ 31 w 49"/>
                <a:gd name="T21" fmla="*/ 87 h 96"/>
                <a:gd name="T22" fmla="*/ 31 w 49"/>
                <a:gd name="T23" fmla="*/ 87 h 96"/>
                <a:gd name="T24" fmla="*/ 28 w 49"/>
                <a:gd name="T25" fmla="*/ 90 h 96"/>
                <a:gd name="T26" fmla="*/ 28 w 49"/>
                <a:gd name="T27" fmla="*/ 71 h 96"/>
                <a:gd name="T28" fmla="*/ 31 w 49"/>
                <a:gd name="T29" fmla="*/ 56 h 96"/>
                <a:gd name="T30" fmla="*/ 37 w 49"/>
                <a:gd name="T31" fmla="*/ 40 h 96"/>
                <a:gd name="T32" fmla="*/ 43 w 49"/>
                <a:gd name="T33" fmla="*/ 25 h 96"/>
                <a:gd name="T34" fmla="*/ 43 w 49"/>
                <a:gd name="T35" fmla="*/ 25 h 96"/>
                <a:gd name="T36" fmla="*/ 43 w 49"/>
                <a:gd name="T37" fmla="*/ 22 h 96"/>
                <a:gd name="T38" fmla="*/ 40 w 49"/>
                <a:gd name="T39" fmla="*/ 19 h 96"/>
                <a:gd name="T40" fmla="*/ 37 w 49"/>
                <a:gd name="T41" fmla="*/ 19 h 96"/>
                <a:gd name="T42" fmla="*/ 37 w 49"/>
                <a:gd name="T43" fmla="*/ 16 h 96"/>
                <a:gd name="T44" fmla="*/ 37 w 49"/>
                <a:gd name="T45" fmla="*/ 13 h 96"/>
                <a:gd name="T46" fmla="*/ 34 w 49"/>
                <a:gd name="T47" fmla="*/ 10 h 96"/>
                <a:gd name="T48" fmla="*/ 31 w 49"/>
                <a:gd name="T49" fmla="*/ 10 h 96"/>
                <a:gd name="T50" fmla="*/ 25 w 49"/>
                <a:gd name="T51" fmla="*/ 10 h 96"/>
                <a:gd name="T52" fmla="*/ 22 w 49"/>
                <a:gd name="T53" fmla="*/ 28 h 96"/>
                <a:gd name="T54" fmla="*/ 19 w 49"/>
                <a:gd name="T55" fmla="*/ 47 h 96"/>
                <a:gd name="T56" fmla="*/ 15 w 49"/>
                <a:gd name="T57" fmla="*/ 65 h 96"/>
                <a:gd name="T58" fmla="*/ 12 w 49"/>
                <a:gd name="T59" fmla="*/ 84 h 96"/>
                <a:gd name="T60" fmla="*/ 9 w 49"/>
                <a:gd name="T61" fmla="*/ 87 h 96"/>
                <a:gd name="T62" fmla="*/ 9 w 49"/>
                <a:gd name="T63" fmla="*/ 90 h 96"/>
                <a:gd name="T64" fmla="*/ 6 w 49"/>
                <a:gd name="T65" fmla="*/ 93 h 96"/>
                <a:gd name="T66" fmla="*/ 0 w 49"/>
                <a:gd name="T67" fmla="*/ 96 h 96"/>
                <a:gd name="T68" fmla="*/ 3 w 49"/>
                <a:gd name="T69" fmla="*/ 87 h 96"/>
                <a:gd name="T70" fmla="*/ 6 w 49"/>
                <a:gd name="T71" fmla="*/ 78 h 96"/>
                <a:gd name="T72" fmla="*/ 9 w 49"/>
                <a:gd name="T73" fmla="*/ 68 h 96"/>
                <a:gd name="T74" fmla="*/ 12 w 49"/>
                <a:gd name="T75" fmla="*/ 59 h 96"/>
                <a:gd name="T76" fmla="*/ 12 w 49"/>
                <a:gd name="T77" fmla="*/ 47 h 96"/>
                <a:gd name="T78" fmla="*/ 15 w 49"/>
                <a:gd name="T79" fmla="*/ 37 h 96"/>
                <a:gd name="T80" fmla="*/ 19 w 49"/>
                <a:gd name="T81" fmla="*/ 28 h 96"/>
                <a:gd name="T82" fmla="*/ 19 w 49"/>
                <a:gd name="T83" fmla="*/ 19 h 96"/>
                <a:gd name="T84" fmla="*/ 12 w 49"/>
                <a:gd name="T85" fmla="*/ 13 h 96"/>
                <a:gd name="T86" fmla="*/ 12 w 49"/>
                <a:gd name="T87" fmla="*/ 6 h 96"/>
                <a:gd name="T88" fmla="*/ 15 w 49"/>
                <a:gd name="T89" fmla="*/ 6 h 96"/>
                <a:gd name="T90" fmla="*/ 19 w 49"/>
                <a:gd name="T91" fmla="*/ 3 h 96"/>
                <a:gd name="T92" fmla="*/ 25 w 49"/>
                <a:gd name="T93" fmla="*/ 0 h 96"/>
                <a:gd name="T94" fmla="*/ 25 w 49"/>
                <a:gd name="T95" fmla="*/ 3 h 96"/>
                <a:gd name="T96" fmla="*/ 28 w 49"/>
                <a:gd name="T97" fmla="*/ 3 h 96"/>
                <a:gd name="T98" fmla="*/ 31 w 49"/>
                <a:gd name="T99" fmla="*/ 3 h 96"/>
                <a:gd name="T100" fmla="*/ 31 w 49"/>
                <a:gd name="T101" fmla="*/ 3 h 96"/>
                <a:gd name="T102" fmla="*/ 34 w 49"/>
                <a:gd name="T103" fmla="*/ 3 h 96"/>
                <a:gd name="T104" fmla="*/ 37 w 49"/>
                <a:gd name="T105" fmla="*/ 3 h 96"/>
                <a:gd name="T106" fmla="*/ 37 w 49"/>
                <a:gd name="T107" fmla="*/ 3 h 96"/>
                <a:gd name="T108" fmla="*/ 40 w 49"/>
                <a:gd name="T109" fmla="*/ 3 h 96"/>
                <a:gd name="T110" fmla="*/ 40 w 49"/>
                <a:gd name="T111" fmla="*/ 3 h 9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9"/>
                <a:gd name="T169" fmla="*/ 0 h 96"/>
                <a:gd name="T170" fmla="*/ 49 w 49"/>
                <a:gd name="T171" fmla="*/ 96 h 9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9" h="96">
                  <a:moveTo>
                    <a:pt x="40" y="3"/>
                  </a:moveTo>
                  <a:lnTo>
                    <a:pt x="46" y="13"/>
                  </a:lnTo>
                  <a:lnTo>
                    <a:pt x="49" y="22"/>
                  </a:lnTo>
                  <a:lnTo>
                    <a:pt x="49" y="31"/>
                  </a:lnTo>
                  <a:lnTo>
                    <a:pt x="46" y="40"/>
                  </a:lnTo>
                  <a:lnTo>
                    <a:pt x="40" y="50"/>
                  </a:lnTo>
                  <a:lnTo>
                    <a:pt x="37" y="62"/>
                  </a:lnTo>
                  <a:lnTo>
                    <a:pt x="34" y="71"/>
                  </a:lnTo>
                  <a:lnTo>
                    <a:pt x="34" y="81"/>
                  </a:lnTo>
                  <a:lnTo>
                    <a:pt x="31" y="84"/>
                  </a:lnTo>
                  <a:lnTo>
                    <a:pt x="31" y="87"/>
                  </a:lnTo>
                  <a:lnTo>
                    <a:pt x="28" y="90"/>
                  </a:lnTo>
                  <a:lnTo>
                    <a:pt x="28" y="71"/>
                  </a:lnTo>
                  <a:lnTo>
                    <a:pt x="31" y="56"/>
                  </a:lnTo>
                  <a:lnTo>
                    <a:pt x="37" y="40"/>
                  </a:lnTo>
                  <a:lnTo>
                    <a:pt x="43" y="25"/>
                  </a:lnTo>
                  <a:lnTo>
                    <a:pt x="43" y="22"/>
                  </a:lnTo>
                  <a:lnTo>
                    <a:pt x="40" y="19"/>
                  </a:lnTo>
                  <a:lnTo>
                    <a:pt x="37" y="19"/>
                  </a:lnTo>
                  <a:lnTo>
                    <a:pt x="37" y="16"/>
                  </a:lnTo>
                  <a:lnTo>
                    <a:pt x="37" y="13"/>
                  </a:lnTo>
                  <a:lnTo>
                    <a:pt x="34" y="10"/>
                  </a:lnTo>
                  <a:lnTo>
                    <a:pt x="31" y="10"/>
                  </a:lnTo>
                  <a:lnTo>
                    <a:pt x="25" y="10"/>
                  </a:lnTo>
                  <a:lnTo>
                    <a:pt x="22" y="28"/>
                  </a:lnTo>
                  <a:lnTo>
                    <a:pt x="19" y="47"/>
                  </a:lnTo>
                  <a:lnTo>
                    <a:pt x="15" y="65"/>
                  </a:lnTo>
                  <a:lnTo>
                    <a:pt x="12" y="84"/>
                  </a:lnTo>
                  <a:lnTo>
                    <a:pt x="9" y="87"/>
                  </a:lnTo>
                  <a:lnTo>
                    <a:pt x="9" y="90"/>
                  </a:lnTo>
                  <a:lnTo>
                    <a:pt x="6" y="93"/>
                  </a:lnTo>
                  <a:lnTo>
                    <a:pt x="0" y="96"/>
                  </a:lnTo>
                  <a:lnTo>
                    <a:pt x="3" y="87"/>
                  </a:lnTo>
                  <a:lnTo>
                    <a:pt x="6" y="78"/>
                  </a:lnTo>
                  <a:lnTo>
                    <a:pt x="9" y="68"/>
                  </a:lnTo>
                  <a:lnTo>
                    <a:pt x="12" y="59"/>
                  </a:lnTo>
                  <a:lnTo>
                    <a:pt x="12" y="47"/>
                  </a:lnTo>
                  <a:lnTo>
                    <a:pt x="15" y="37"/>
                  </a:lnTo>
                  <a:lnTo>
                    <a:pt x="19" y="28"/>
                  </a:lnTo>
                  <a:lnTo>
                    <a:pt x="19" y="19"/>
                  </a:lnTo>
                  <a:lnTo>
                    <a:pt x="12" y="13"/>
                  </a:lnTo>
                  <a:lnTo>
                    <a:pt x="12" y="6"/>
                  </a:lnTo>
                  <a:lnTo>
                    <a:pt x="15" y="6"/>
                  </a:lnTo>
                  <a:lnTo>
                    <a:pt x="19" y="3"/>
                  </a:lnTo>
                  <a:lnTo>
                    <a:pt x="25" y="0"/>
                  </a:lnTo>
                  <a:lnTo>
                    <a:pt x="25" y="3"/>
                  </a:lnTo>
                  <a:lnTo>
                    <a:pt x="28" y="3"/>
                  </a:lnTo>
                  <a:lnTo>
                    <a:pt x="31" y="3"/>
                  </a:lnTo>
                  <a:lnTo>
                    <a:pt x="34" y="3"/>
                  </a:lnTo>
                  <a:lnTo>
                    <a:pt x="37" y="3"/>
                  </a:lnTo>
                  <a:lnTo>
                    <a:pt x="40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4" name="Freeform 492"/>
            <p:cNvSpPr>
              <a:spLocks/>
            </p:cNvSpPr>
            <p:nvPr/>
          </p:nvSpPr>
          <p:spPr bwMode="auto">
            <a:xfrm>
              <a:off x="2100" y="2210"/>
              <a:ext cx="27" cy="90"/>
            </a:xfrm>
            <a:custGeom>
              <a:avLst/>
              <a:gdLst>
                <a:gd name="T0" fmla="*/ 27 w 27"/>
                <a:gd name="T1" fmla="*/ 10 h 90"/>
                <a:gd name="T2" fmla="*/ 27 w 27"/>
                <a:gd name="T3" fmla="*/ 16 h 90"/>
                <a:gd name="T4" fmla="*/ 24 w 27"/>
                <a:gd name="T5" fmla="*/ 22 h 90"/>
                <a:gd name="T6" fmla="*/ 21 w 27"/>
                <a:gd name="T7" fmla="*/ 31 h 90"/>
                <a:gd name="T8" fmla="*/ 18 w 27"/>
                <a:gd name="T9" fmla="*/ 37 h 90"/>
                <a:gd name="T10" fmla="*/ 6 w 27"/>
                <a:gd name="T11" fmla="*/ 90 h 90"/>
                <a:gd name="T12" fmla="*/ 6 w 27"/>
                <a:gd name="T13" fmla="*/ 90 h 90"/>
                <a:gd name="T14" fmla="*/ 6 w 27"/>
                <a:gd name="T15" fmla="*/ 90 h 90"/>
                <a:gd name="T16" fmla="*/ 3 w 27"/>
                <a:gd name="T17" fmla="*/ 90 h 90"/>
                <a:gd name="T18" fmla="*/ 0 w 27"/>
                <a:gd name="T19" fmla="*/ 90 h 90"/>
                <a:gd name="T20" fmla="*/ 3 w 27"/>
                <a:gd name="T21" fmla="*/ 81 h 90"/>
                <a:gd name="T22" fmla="*/ 3 w 27"/>
                <a:gd name="T23" fmla="*/ 71 h 90"/>
                <a:gd name="T24" fmla="*/ 6 w 27"/>
                <a:gd name="T25" fmla="*/ 62 h 90"/>
                <a:gd name="T26" fmla="*/ 9 w 27"/>
                <a:gd name="T27" fmla="*/ 50 h 90"/>
                <a:gd name="T28" fmla="*/ 9 w 27"/>
                <a:gd name="T29" fmla="*/ 41 h 90"/>
                <a:gd name="T30" fmla="*/ 12 w 27"/>
                <a:gd name="T31" fmla="*/ 31 h 90"/>
                <a:gd name="T32" fmla="*/ 18 w 27"/>
                <a:gd name="T33" fmla="*/ 22 h 90"/>
                <a:gd name="T34" fmla="*/ 21 w 27"/>
                <a:gd name="T35" fmla="*/ 13 h 90"/>
                <a:gd name="T36" fmla="*/ 18 w 27"/>
                <a:gd name="T37" fmla="*/ 13 h 90"/>
                <a:gd name="T38" fmla="*/ 15 w 27"/>
                <a:gd name="T39" fmla="*/ 10 h 90"/>
                <a:gd name="T40" fmla="*/ 12 w 27"/>
                <a:gd name="T41" fmla="*/ 10 h 90"/>
                <a:gd name="T42" fmla="*/ 9 w 27"/>
                <a:gd name="T43" fmla="*/ 13 h 90"/>
                <a:gd name="T44" fmla="*/ 9 w 27"/>
                <a:gd name="T45" fmla="*/ 16 h 90"/>
                <a:gd name="T46" fmla="*/ 9 w 27"/>
                <a:gd name="T47" fmla="*/ 19 h 90"/>
                <a:gd name="T48" fmla="*/ 9 w 27"/>
                <a:gd name="T49" fmla="*/ 19 h 90"/>
                <a:gd name="T50" fmla="*/ 6 w 27"/>
                <a:gd name="T51" fmla="*/ 22 h 90"/>
                <a:gd name="T52" fmla="*/ 3 w 27"/>
                <a:gd name="T53" fmla="*/ 19 h 90"/>
                <a:gd name="T54" fmla="*/ 3 w 27"/>
                <a:gd name="T55" fmla="*/ 13 h 90"/>
                <a:gd name="T56" fmla="*/ 6 w 27"/>
                <a:gd name="T57" fmla="*/ 7 h 90"/>
                <a:gd name="T58" fmla="*/ 9 w 27"/>
                <a:gd name="T59" fmla="*/ 0 h 90"/>
                <a:gd name="T60" fmla="*/ 12 w 27"/>
                <a:gd name="T61" fmla="*/ 3 h 90"/>
                <a:gd name="T62" fmla="*/ 15 w 27"/>
                <a:gd name="T63" fmla="*/ 3 h 90"/>
                <a:gd name="T64" fmla="*/ 18 w 27"/>
                <a:gd name="T65" fmla="*/ 3 h 90"/>
                <a:gd name="T66" fmla="*/ 18 w 27"/>
                <a:gd name="T67" fmla="*/ 3 h 90"/>
                <a:gd name="T68" fmla="*/ 21 w 27"/>
                <a:gd name="T69" fmla="*/ 3 h 90"/>
                <a:gd name="T70" fmla="*/ 24 w 27"/>
                <a:gd name="T71" fmla="*/ 7 h 90"/>
                <a:gd name="T72" fmla="*/ 27 w 27"/>
                <a:gd name="T73" fmla="*/ 7 h 90"/>
                <a:gd name="T74" fmla="*/ 27 w 27"/>
                <a:gd name="T75" fmla="*/ 10 h 90"/>
                <a:gd name="T76" fmla="*/ 27 w 27"/>
                <a:gd name="T77" fmla="*/ 10 h 9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7"/>
                <a:gd name="T118" fmla="*/ 0 h 90"/>
                <a:gd name="T119" fmla="*/ 27 w 27"/>
                <a:gd name="T120" fmla="*/ 90 h 9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7" h="90">
                  <a:moveTo>
                    <a:pt x="27" y="10"/>
                  </a:moveTo>
                  <a:lnTo>
                    <a:pt x="27" y="16"/>
                  </a:lnTo>
                  <a:lnTo>
                    <a:pt x="24" y="22"/>
                  </a:lnTo>
                  <a:lnTo>
                    <a:pt x="21" y="31"/>
                  </a:lnTo>
                  <a:lnTo>
                    <a:pt x="18" y="37"/>
                  </a:lnTo>
                  <a:lnTo>
                    <a:pt x="6" y="90"/>
                  </a:lnTo>
                  <a:lnTo>
                    <a:pt x="3" y="90"/>
                  </a:lnTo>
                  <a:lnTo>
                    <a:pt x="0" y="90"/>
                  </a:lnTo>
                  <a:lnTo>
                    <a:pt x="3" y="81"/>
                  </a:lnTo>
                  <a:lnTo>
                    <a:pt x="3" y="71"/>
                  </a:lnTo>
                  <a:lnTo>
                    <a:pt x="6" y="62"/>
                  </a:lnTo>
                  <a:lnTo>
                    <a:pt x="9" y="50"/>
                  </a:lnTo>
                  <a:lnTo>
                    <a:pt x="9" y="41"/>
                  </a:lnTo>
                  <a:lnTo>
                    <a:pt x="12" y="31"/>
                  </a:lnTo>
                  <a:lnTo>
                    <a:pt x="18" y="22"/>
                  </a:lnTo>
                  <a:lnTo>
                    <a:pt x="21" y="13"/>
                  </a:lnTo>
                  <a:lnTo>
                    <a:pt x="18" y="13"/>
                  </a:lnTo>
                  <a:lnTo>
                    <a:pt x="15" y="10"/>
                  </a:lnTo>
                  <a:lnTo>
                    <a:pt x="12" y="10"/>
                  </a:lnTo>
                  <a:lnTo>
                    <a:pt x="9" y="13"/>
                  </a:lnTo>
                  <a:lnTo>
                    <a:pt x="9" y="16"/>
                  </a:lnTo>
                  <a:lnTo>
                    <a:pt x="9" y="19"/>
                  </a:lnTo>
                  <a:lnTo>
                    <a:pt x="6" y="22"/>
                  </a:lnTo>
                  <a:lnTo>
                    <a:pt x="3" y="19"/>
                  </a:lnTo>
                  <a:lnTo>
                    <a:pt x="3" y="13"/>
                  </a:lnTo>
                  <a:lnTo>
                    <a:pt x="6" y="7"/>
                  </a:lnTo>
                  <a:lnTo>
                    <a:pt x="9" y="0"/>
                  </a:lnTo>
                  <a:lnTo>
                    <a:pt x="12" y="3"/>
                  </a:lnTo>
                  <a:lnTo>
                    <a:pt x="15" y="3"/>
                  </a:lnTo>
                  <a:lnTo>
                    <a:pt x="18" y="3"/>
                  </a:lnTo>
                  <a:lnTo>
                    <a:pt x="21" y="3"/>
                  </a:lnTo>
                  <a:lnTo>
                    <a:pt x="24" y="7"/>
                  </a:lnTo>
                  <a:lnTo>
                    <a:pt x="27" y="7"/>
                  </a:lnTo>
                  <a:lnTo>
                    <a:pt x="27" y="1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5" name="Freeform 493"/>
            <p:cNvSpPr>
              <a:spLocks/>
            </p:cNvSpPr>
            <p:nvPr/>
          </p:nvSpPr>
          <p:spPr bwMode="auto">
            <a:xfrm>
              <a:off x="1874" y="2217"/>
              <a:ext cx="40" cy="89"/>
            </a:xfrm>
            <a:custGeom>
              <a:avLst/>
              <a:gdLst>
                <a:gd name="T0" fmla="*/ 31 w 40"/>
                <a:gd name="T1" fmla="*/ 6 h 89"/>
                <a:gd name="T2" fmla="*/ 31 w 40"/>
                <a:gd name="T3" fmla="*/ 9 h 89"/>
                <a:gd name="T4" fmla="*/ 28 w 40"/>
                <a:gd name="T5" fmla="*/ 9 h 89"/>
                <a:gd name="T6" fmla="*/ 25 w 40"/>
                <a:gd name="T7" fmla="*/ 12 h 89"/>
                <a:gd name="T8" fmla="*/ 28 w 40"/>
                <a:gd name="T9" fmla="*/ 15 h 89"/>
                <a:gd name="T10" fmla="*/ 31 w 40"/>
                <a:gd name="T11" fmla="*/ 18 h 89"/>
                <a:gd name="T12" fmla="*/ 34 w 40"/>
                <a:gd name="T13" fmla="*/ 18 h 89"/>
                <a:gd name="T14" fmla="*/ 37 w 40"/>
                <a:gd name="T15" fmla="*/ 18 h 89"/>
                <a:gd name="T16" fmla="*/ 40 w 40"/>
                <a:gd name="T17" fmla="*/ 18 h 89"/>
                <a:gd name="T18" fmla="*/ 37 w 40"/>
                <a:gd name="T19" fmla="*/ 27 h 89"/>
                <a:gd name="T20" fmla="*/ 34 w 40"/>
                <a:gd name="T21" fmla="*/ 37 h 89"/>
                <a:gd name="T22" fmla="*/ 31 w 40"/>
                <a:gd name="T23" fmla="*/ 43 h 89"/>
                <a:gd name="T24" fmla="*/ 28 w 40"/>
                <a:gd name="T25" fmla="*/ 52 h 89"/>
                <a:gd name="T26" fmla="*/ 25 w 40"/>
                <a:gd name="T27" fmla="*/ 61 h 89"/>
                <a:gd name="T28" fmla="*/ 22 w 40"/>
                <a:gd name="T29" fmla="*/ 71 h 89"/>
                <a:gd name="T30" fmla="*/ 19 w 40"/>
                <a:gd name="T31" fmla="*/ 80 h 89"/>
                <a:gd name="T32" fmla="*/ 16 w 40"/>
                <a:gd name="T33" fmla="*/ 89 h 89"/>
                <a:gd name="T34" fmla="*/ 0 w 40"/>
                <a:gd name="T35" fmla="*/ 89 h 89"/>
                <a:gd name="T36" fmla="*/ 3 w 40"/>
                <a:gd name="T37" fmla="*/ 80 h 89"/>
                <a:gd name="T38" fmla="*/ 6 w 40"/>
                <a:gd name="T39" fmla="*/ 71 h 89"/>
                <a:gd name="T40" fmla="*/ 9 w 40"/>
                <a:gd name="T41" fmla="*/ 58 h 89"/>
                <a:gd name="T42" fmla="*/ 12 w 40"/>
                <a:gd name="T43" fmla="*/ 49 h 89"/>
                <a:gd name="T44" fmla="*/ 16 w 40"/>
                <a:gd name="T45" fmla="*/ 40 h 89"/>
                <a:gd name="T46" fmla="*/ 19 w 40"/>
                <a:gd name="T47" fmla="*/ 27 h 89"/>
                <a:gd name="T48" fmla="*/ 22 w 40"/>
                <a:gd name="T49" fmla="*/ 18 h 89"/>
                <a:gd name="T50" fmla="*/ 22 w 40"/>
                <a:gd name="T51" fmla="*/ 9 h 89"/>
                <a:gd name="T52" fmla="*/ 22 w 40"/>
                <a:gd name="T53" fmla="*/ 6 h 89"/>
                <a:gd name="T54" fmla="*/ 22 w 40"/>
                <a:gd name="T55" fmla="*/ 3 h 89"/>
                <a:gd name="T56" fmla="*/ 22 w 40"/>
                <a:gd name="T57" fmla="*/ 3 h 89"/>
                <a:gd name="T58" fmla="*/ 22 w 40"/>
                <a:gd name="T59" fmla="*/ 0 h 89"/>
                <a:gd name="T60" fmla="*/ 25 w 40"/>
                <a:gd name="T61" fmla="*/ 0 h 89"/>
                <a:gd name="T62" fmla="*/ 28 w 40"/>
                <a:gd name="T63" fmla="*/ 3 h 89"/>
                <a:gd name="T64" fmla="*/ 31 w 40"/>
                <a:gd name="T65" fmla="*/ 3 h 89"/>
                <a:gd name="T66" fmla="*/ 31 w 40"/>
                <a:gd name="T67" fmla="*/ 6 h 89"/>
                <a:gd name="T68" fmla="*/ 31 w 40"/>
                <a:gd name="T69" fmla="*/ 6 h 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0"/>
                <a:gd name="T106" fmla="*/ 0 h 89"/>
                <a:gd name="T107" fmla="*/ 40 w 40"/>
                <a:gd name="T108" fmla="*/ 89 h 8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0" h="89">
                  <a:moveTo>
                    <a:pt x="31" y="6"/>
                  </a:moveTo>
                  <a:lnTo>
                    <a:pt x="31" y="9"/>
                  </a:lnTo>
                  <a:lnTo>
                    <a:pt x="28" y="9"/>
                  </a:lnTo>
                  <a:lnTo>
                    <a:pt x="25" y="12"/>
                  </a:lnTo>
                  <a:lnTo>
                    <a:pt x="28" y="15"/>
                  </a:lnTo>
                  <a:lnTo>
                    <a:pt x="31" y="18"/>
                  </a:lnTo>
                  <a:lnTo>
                    <a:pt x="34" y="18"/>
                  </a:lnTo>
                  <a:lnTo>
                    <a:pt x="37" y="18"/>
                  </a:lnTo>
                  <a:lnTo>
                    <a:pt x="40" y="18"/>
                  </a:lnTo>
                  <a:lnTo>
                    <a:pt x="37" y="27"/>
                  </a:lnTo>
                  <a:lnTo>
                    <a:pt x="34" y="37"/>
                  </a:lnTo>
                  <a:lnTo>
                    <a:pt x="31" y="43"/>
                  </a:lnTo>
                  <a:lnTo>
                    <a:pt x="28" y="52"/>
                  </a:lnTo>
                  <a:lnTo>
                    <a:pt x="25" y="61"/>
                  </a:lnTo>
                  <a:lnTo>
                    <a:pt x="22" y="71"/>
                  </a:lnTo>
                  <a:lnTo>
                    <a:pt x="19" y="80"/>
                  </a:lnTo>
                  <a:lnTo>
                    <a:pt x="16" y="89"/>
                  </a:lnTo>
                  <a:lnTo>
                    <a:pt x="0" y="89"/>
                  </a:lnTo>
                  <a:lnTo>
                    <a:pt x="3" y="80"/>
                  </a:lnTo>
                  <a:lnTo>
                    <a:pt x="6" y="71"/>
                  </a:lnTo>
                  <a:lnTo>
                    <a:pt x="9" y="58"/>
                  </a:lnTo>
                  <a:lnTo>
                    <a:pt x="12" y="49"/>
                  </a:lnTo>
                  <a:lnTo>
                    <a:pt x="16" y="40"/>
                  </a:lnTo>
                  <a:lnTo>
                    <a:pt x="19" y="27"/>
                  </a:lnTo>
                  <a:lnTo>
                    <a:pt x="22" y="18"/>
                  </a:lnTo>
                  <a:lnTo>
                    <a:pt x="22" y="9"/>
                  </a:lnTo>
                  <a:lnTo>
                    <a:pt x="22" y="6"/>
                  </a:lnTo>
                  <a:lnTo>
                    <a:pt x="22" y="3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8" y="3"/>
                  </a:lnTo>
                  <a:lnTo>
                    <a:pt x="31" y="3"/>
                  </a:lnTo>
                  <a:lnTo>
                    <a:pt x="31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6" name="Freeform 494"/>
            <p:cNvSpPr>
              <a:spLocks/>
            </p:cNvSpPr>
            <p:nvPr/>
          </p:nvSpPr>
          <p:spPr bwMode="auto">
            <a:xfrm>
              <a:off x="2075" y="2223"/>
              <a:ext cx="25" cy="86"/>
            </a:xfrm>
            <a:custGeom>
              <a:avLst/>
              <a:gdLst>
                <a:gd name="T0" fmla="*/ 25 w 25"/>
                <a:gd name="T1" fmla="*/ 3 h 86"/>
                <a:gd name="T2" fmla="*/ 22 w 25"/>
                <a:gd name="T3" fmla="*/ 3 h 86"/>
                <a:gd name="T4" fmla="*/ 18 w 25"/>
                <a:gd name="T5" fmla="*/ 6 h 86"/>
                <a:gd name="T6" fmla="*/ 15 w 25"/>
                <a:gd name="T7" fmla="*/ 6 h 86"/>
                <a:gd name="T8" fmla="*/ 12 w 25"/>
                <a:gd name="T9" fmla="*/ 6 h 86"/>
                <a:gd name="T10" fmla="*/ 9 w 25"/>
                <a:gd name="T11" fmla="*/ 9 h 86"/>
                <a:gd name="T12" fmla="*/ 6 w 25"/>
                <a:gd name="T13" fmla="*/ 9 h 86"/>
                <a:gd name="T14" fmla="*/ 9 w 25"/>
                <a:gd name="T15" fmla="*/ 12 h 86"/>
                <a:gd name="T16" fmla="*/ 9 w 25"/>
                <a:gd name="T17" fmla="*/ 15 h 86"/>
                <a:gd name="T18" fmla="*/ 15 w 25"/>
                <a:gd name="T19" fmla="*/ 21 h 86"/>
                <a:gd name="T20" fmla="*/ 15 w 25"/>
                <a:gd name="T21" fmla="*/ 28 h 86"/>
                <a:gd name="T22" fmla="*/ 15 w 25"/>
                <a:gd name="T23" fmla="*/ 34 h 86"/>
                <a:gd name="T24" fmla="*/ 15 w 25"/>
                <a:gd name="T25" fmla="*/ 40 h 86"/>
                <a:gd name="T26" fmla="*/ 15 w 25"/>
                <a:gd name="T27" fmla="*/ 46 h 86"/>
                <a:gd name="T28" fmla="*/ 12 w 25"/>
                <a:gd name="T29" fmla="*/ 52 h 86"/>
                <a:gd name="T30" fmla="*/ 9 w 25"/>
                <a:gd name="T31" fmla="*/ 58 h 86"/>
                <a:gd name="T32" fmla="*/ 9 w 25"/>
                <a:gd name="T33" fmla="*/ 65 h 86"/>
                <a:gd name="T34" fmla="*/ 6 w 25"/>
                <a:gd name="T35" fmla="*/ 68 h 86"/>
                <a:gd name="T36" fmla="*/ 6 w 25"/>
                <a:gd name="T37" fmla="*/ 77 h 86"/>
                <a:gd name="T38" fmla="*/ 6 w 25"/>
                <a:gd name="T39" fmla="*/ 83 h 86"/>
                <a:gd name="T40" fmla="*/ 0 w 25"/>
                <a:gd name="T41" fmla="*/ 86 h 86"/>
                <a:gd name="T42" fmla="*/ 0 w 25"/>
                <a:gd name="T43" fmla="*/ 77 h 86"/>
                <a:gd name="T44" fmla="*/ 3 w 25"/>
                <a:gd name="T45" fmla="*/ 68 h 86"/>
                <a:gd name="T46" fmla="*/ 6 w 25"/>
                <a:gd name="T47" fmla="*/ 55 h 86"/>
                <a:gd name="T48" fmla="*/ 9 w 25"/>
                <a:gd name="T49" fmla="*/ 46 h 86"/>
                <a:gd name="T50" fmla="*/ 9 w 25"/>
                <a:gd name="T51" fmla="*/ 37 h 86"/>
                <a:gd name="T52" fmla="*/ 9 w 25"/>
                <a:gd name="T53" fmla="*/ 28 h 86"/>
                <a:gd name="T54" fmla="*/ 6 w 25"/>
                <a:gd name="T55" fmla="*/ 18 h 86"/>
                <a:gd name="T56" fmla="*/ 0 w 25"/>
                <a:gd name="T57" fmla="*/ 9 h 86"/>
                <a:gd name="T58" fmla="*/ 0 w 25"/>
                <a:gd name="T59" fmla="*/ 6 h 86"/>
                <a:gd name="T60" fmla="*/ 3 w 25"/>
                <a:gd name="T61" fmla="*/ 3 h 86"/>
                <a:gd name="T62" fmla="*/ 6 w 25"/>
                <a:gd name="T63" fmla="*/ 0 h 86"/>
                <a:gd name="T64" fmla="*/ 9 w 25"/>
                <a:gd name="T65" fmla="*/ 0 h 86"/>
                <a:gd name="T66" fmla="*/ 15 w 25"/>
                <a:gd name="T67" fmla="*/ 0 h 86"/>
                <a:gd name="T68" fmla="*/ 18 w 25"/>
                <a:gd name="T69" fmla="*/ 0 h 86"/>
                <a:gd name="T70" fmla="*/ 22 w 25"/>
                <a:gd name="T71" fmla="*/ 0 h 86"/>
                <a:gd name="T72" fmla="*/ 25 w 25"/>
                <a:gd name="T73" fmla="*/ 3 h 86"/>
                <a:gd name="T74" fmla="*/ 25 w 25"/>
                <a:gd name="T75" fmla="*/ 3 h 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"/>
                <a:gd name="T115" fmla="*/ 0 h 86"/>
                <a:gd name="T116" fmla="*/ 25 w 25"/>
                <a:gd name="T117" fmla="*/ 86 h 8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" h="86">
                  <a:moveTo>
                    <a:pt x="25" y="3"/>
                  </a:moveTo>
                  <a:lnTo>
                    <a:pt x="22" y="3"/>
                  </a:lnTo>
                  <a:lnTo>
                    <a:pt x="18" y="6"/>
                  </a:lnTo>
                  <a:lnTo>
                    <a:pt x="15" y="6"/>
                  </a:lnTo>
                  <a:lnTo>
                    <a:pt x="12" y="6"/>
                  </a:lnTo>
                  <a:lnTo>
                    <a:pt x="9" y="9"/>
                  </a:lnTo>
                  <a:lnTo>
                    <a:pt x="6" y="9"/>
                  </a:lnTo>
                  <a:lnTo>
                    <a:pt x="9" y="12"/>
                  </a:lnTo>
                  <a:lnTo>
                    <a:pt x="9" y="15"/>
                  </a:lnTo>
                  <a:lnTo>
                    <a:pt x="15" y="21"/>
                  </a:lnTo>
                  <a:lnTo>
                    <a:pt x="15" y="28"/>
                  </a:lnTo>
                  <a:lnTo>
                    <a:pt x="15" y="34"/>
                  </a:lnTo>
                  <a:lnTo>
                    <a:pt x="15" y="40"/>
                  </a:lnTo>
                  <a:lnTo>
                    <a:pt x="15" y="46"/>
                  </a:lnTo>
                  <a:lnTo>
                    <a:pt x="12" y="52"/>
                  </a:lnTo>
                  <a:lnTo>
                    <a:pt x="9" y="58"/>
                  </a:lnTo>
                  <a:lnTo>
                    <a:pt x="9" y="65"/>
                  </a:lnTo>
                  <a:lnTo>
                    <a:pt x="6" y="68"/>
                  </a:lnTo>
                  <a:lnTo>
                    <a:pt x="6" y="77"/>
                  </a:lnTo>
                  <a:lnTo>
                    <a:pt x="6" y="83"/>
                  </a:lnTo>
                  <a:lnTo>
                    <a:pt x="0" y="86"/>
                  </a:lnTo>
                  <a:lnTo>
                    <a:pt x="0" y="77"/>
                  </a:lnTo>
                  <a:lnTo>
                    <a:pt x="3" y="68"/>
                  </a:lnTo>
                  <a:lnTo>
                    <a:pt x="6" y="55"/>
                  </a:lnTo>
                  <a:lnTo>
                    <a:pt x="9" y="46"/>
                  </a:lnTo>
                  <a:lnTo>
                    <a:pt x="9" y="37"/>
                  </a:lnTo>
                  <a:lnTo>
                    <a:pt x="9" y="28"/>
                  </a:lnTo>
                  <a:lnTo>
                    <a:pt x="6" y="18"/>
                  </a:lnTo>
                  <a:lnTo>
                    <a:pt x="0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6" y="0"/>
                  </a:lnTo>
                  <a:lnTo>
                    <a:pt x="9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5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7" name="Freeform 495"/>
            <p:cNvSpPr>
              <a:spLocks/>
            </p:cNvSpPr>
            <p:nvPr/>
          </p:nvSpPr>
          <p:spPr bwMode="auto">
            <a:xfrm>
              <a:off x="1383" y="2275"/>
              <a:ext cx="161" cy="149"/>
            </a:xfrm>
            <a:custGeom>
              <a:avLst/>
              <a:gdLst>
                <a:gd name="T0" fmla="*/ 31 w 161"/>
                <a:gd name="T1" fmla="*/ 44 h 149"/>
                <a:gd name="T2" fmla="*/ 31 w 161"/>
                <a:gd name="T3" fmla="*/ 53 h 149"/>
                <a:gd name="T4" fmla="*/ 34 w 161"/>
                <a:gd name="T5" fmla="*/ 62 h 149"/>
                <a:gd name="T6" fmla="*/ 34 w 161"/>
                <a:gd name="T7" fmla="*/ 71 h 149"/>
                <a:gd name="T8" fmla="*/ 37 w 161"/>
                <a:gd name="T9" fmla="*/ 78 h 149"/>
                <a:gd name="T10" fmla="*/ 37 w 161"/>
                <a:gd name="T11" fmla="*/ 87 h 149"/>
                <a:gd name="T12" fmla="*/ 43 w 161"/>
                <a:gd name="T13" fmla="*/ 93 h 149"/>
                <a:gd name="T14" fmla="*/ 49 w 161"/>
                <a:gd name="T15" fmla="*/ 99 h 149"/>
                <a:gd name="T16" fmla="*/ 59 w 161"/>
                <a:gd name="T17" fmla="*/ 105 h 149"/>
                <a:gd name="T18" fmla="*/ 68 w 161"/>
                <a:gd name="T19" fmla="*/ 108 h 149"/>
                <a:gd name="T20" fmla="*/ 80 w 161"/>
                <a:gd name="T21" fmla="*/ 112 h 149"/>
                <a:gd name="T22" fmla="*/ 89 w 161"/>
                <a:gd name="T23" fmla="*/ 115 h 149"/>
                <a:gd name="T24" fmla="*/ 99 w 161"/>
                <a:gd name="T25" fmla="*/ 121 h 149"/>
                <a:gd name="T26" fmla="*/ 111 w 161"/>
                <a:gd name="T27" fmla="*/ 124 h 149"/>
                <a:gd name="T28" fmla="*/ 120 w 161"/>
                <a:gd name="T29" fmla="*/ 127 h 149"/>
                <a:gd name="T30" fmla="*/ 133 w 161"/>
                <a:gd name="T31" fmla="*/ 130 h 149"/>
                <a:gd name="T32" fmla="*/ 142 w 161"/>
                <a:gd name="T33" fmla="*/ 130 h 149"/>
                <a:gd name="T34" fmla="*/ 145 w 161"/>
                <a:gd name="T35" fmla="*/ 115 h 149"/>
                <a:gd name="T36" fmla="*/ 145 w 161"/>
                <a:gd name="T37" fmla="*/ 99 h 149"/>
                <a:gd name="T38" fmla="*/ 142 w 161"/>
                <a:gd name="T39" fmla="*/ 84 h 149"/>
                <a:gd name="T40" fmla="*/ 142 w 161"/>
                <a:gd name="T41" fmla="*/ 68 h 149"/>
                <a:gd name="T42" fmla="*/ 145 w 161"/>
                <a:gd name="T43" fmla="*/ 65 h 149"/>
                <a:gd name="T44" fmla="*/ 148 w 161"/>
                <a:gd name="T45" fmla="*/ 65 h 149"/>
                <a:gd name="T46" fmla="*/ 151 w 161"/>
                <a:gd name="T47" fmla="*/ 68 h 149"/>
                <a:gd name="T48" fmla="*/ 157 w 161"/>
                <a:gd name="T49" fmla="*/ 68 h 149"/>
                <a:gd name="T50" fmla="*/ 157 w 161"/>
                <a:gd name="T51" fmla="*/ 78 h 149"/>
                <a:gd name="T52" fmla="*/ 157 w 161"/>
                <a:gd name="T53" fmla="*/ 90 h 149"/>
                <a:gd name="T54" fmla="*/ 161 w 161"/>
                <a:gd name="T55" fmla="*/ 99 h 149"/>
                <a:gd name="T56" fmla="*/ 161 w 161"/>
                <a:gd name="T57" fmla="*/ 112 h 149"/>
                <a:gd name="T58" fmla="*/ 161 w 161"/>
                <a:gd name="T59" fmla="*/ 121 h 149"/>
                <a:gd name="T60" fmla="*/ 161 w 161"/>
                <a:gd name="T61" fmla="*/ 130 h 149"/>
                <a:gd name="T62" fmla="*/ 157 w 161"/>
                <a:gd name="T63" fmla="*/ 139 h 149"/>
                <a:gd name="T64" fmla="*/ 151 w 161"/>
                <a:gd name="T65" fmla="*/ 149 h 149"/>
                <a:gd name="T66" fmla="*/ 142 w 161"/>
                <a:gd name="T67" fmla="*/ 149 h 149"/>
                <a:gd name="T68" fmla="*/ 133 w 161"/>
                <a:gd name="T69" fmla="*/ 146 h 149"/>
                <a:gd name="T70" fmla="*/ 123 w 161"/>
                <a:gd name="T71" fmla="*/ 146 h 149"/>
                <a:gd name="T72" fmla="*/ 114 w 161"/>
                <a:gd name="T73" fmla="*/ 142 h 149"/>
                <a:gd name="T74" fmla="*/ 108 w 161"/>
                <a:gd name="T75" fmla="*/ 139 h 149"/>
                <a:gd name="T76" fmla="*/ 99 w 161"/>
                <a:gd name="T77" fmla="*/ 139 h 149"/>
                <a:gd name="T78" fmla="*/ 89 w 161"/>
                <a:gd name="T79" fmla="*/ 136 h 149"/>
                <a:gd name="T80" fmla="*/ 80 w 161"/>
                <a:gd name="T81" fmla="*/ 133 h 149"/>
                <a:gd name="T82" fmla="*/ 74 w 161"/>
                <a:gd name="T83" fmla="*/ 130 h 149"/>
                <a:gd name="T84" fmla="*/ 65 w 161"/>
                <a:gd name="T85" fmla="*/ 127 h 149"/>
                <a:gd name="T86" fmla="*/ 59 w 161"/>
                <a:gd name="T87" fmla="*/ 121 h 149"/>
                <a:gd name="T88" fmla="*/ 49 w 161"/>
                <a:gd name="T89" fmla="*/ 118 h 149"/>
                <a:gd name="T90" fmla="*/ 43 w 161"/>
                <a:gd name="T91" fmla="*/ 115 h 149"/>
                <a:gd name="T92" fmla="*/ 37 w 161"/>
                <a:gd name="T93" fmla="*/ 108 h 149"/>
                <a:gd name="T94" fmla="*/ 31 w 161"/>
                <a:gd name="T95" fmla="*/ 102 h 149"/>
                <a:gd name="T96" fmla="*/ 25 w 161"/>
                <a:gd name="T97" fmla="*/ 96 h 149"/>
                <a:gd name="T98" fmla="*/ 22 w 161"/>
                <a:gd name="T99" fmla="*/ 84 h 149"/>
                <a:gd name="T100" fmla="*/ 22 w 161"/>
                <a:gd name="T101" fmla="*/ 74 h 149"/>
                <a:gd name="T102" fmla="*/ 18 w 161"/>
                <a:gd name="T103" fmla="*/ 62 h 149"/>
                <a:gd name="T104" fmla="*/ 15 w 161"/>
                <a:gd name="T105" fmla="*/ 50 h 149"/>
                <a:gd name="T106" fmla="*/ 9 w 161"/>
                <a:gd name="T107" fmla="*/ 37 h 149"/>
                <a:gd name="T108" fmla="*/ 6 w 161"/>
                <a:gd name="T109" fmla="*/ 28 h 149"/>
                <a:gd name="T110" fmla="*/ 3 w 161"/>
                <a:gd name="T111" fmla="*/ 16 h 149"/>
                <a:gd name="T112" fmla="*/ 0 w 161"/>
                <a:gd name="T113" fmla="*/ 3 h 149"/>
                <a:gd name="T114" fmla="*/ 3 w 161"/>
                <a:gd name="T115" fmla="*/ 0 h 149"/>
                <a:gd name="T116" fmla="*/ 6 w 161"/>
                <a:gd name="T117" fmla="*/ 0 h 149"/>
                <a:gd name="T118" fmla="*/ 9 w 161"/>
                <a:gd name="T119" fmla="*/ 3 h 149"/>
                <a:gd name="T120" fmla="*/ 15 w 161"/>
                <a:gd name="T121" fmla="*/ 3 h 149"/>
                <a:gd name="T122" fmla="*/ 31 w 161"/>
                <a:gd name="T123" fmla="*/ 44 h 149"/>
                <a:gd name="T124" fmla="*/ 31 w 161"/>
                <a:gd name="T125" fmla="*/ 44 h 14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1"/>
                <a:gd name="T190" fmla="*/ 0 h 149"/>
                <a:gd name="T191" fmla="*/ 161 w 161"/>
                <a:gd name="T192" fmla="*/ 149 h 149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1" h="149">
                  <a:moveTo>
                    <a:pt x="31" y="44"/>
                  </a:moveTo>
                  <a:lnTo>
                    <a:pt x="31" y="53"/>
                  </a:lnTo>
                  <a:lnTo>
                    <a:pt x="34" y="62"/>
                  </a:lnTo>
                  <a:lnTo>
                    <a:pt x="34" y="71"/>
                  </a:lnTo>
                  <a:lnTo>
                    <a:pt x="37" y="78"/>
                  </a:lnTo>
                  <a:lnTo>
                    <a:pt x="37" y="87"/>
                  </a:lnTo>
                  <a:lnTo>
                    <a:pt x="43" y="93"/>
                  </a:lnTo>
                  <a:lnTo>
                    <a:pt x="49" y="99"/>
                  </a:lnTo>
                  <a:lnTo>
                    <a:pt x="59" y="105"/>
                  </a:lnTo>
                  <a:lnTo>
                    <a:pt x="68" y="108"/>
                  </a:lnTo>
                  <a:lnTo>
                    <a:pt x="80" y="112"/>
                  </a:lnTo>
                  <a:lnTo>
                    <a:pt x="89" y="115"/>
                  </a:lnTo>
                  <a:lnTo>
                    <a:pt x="99" y="121"/>
                  </a:lnTo>
                  <a:lnTo>
                    <a:pt x="111" y="124"/>
                  </a:lnTo>
                  <a:lnTo>
                    <a:pt x="120" y="127"/>
                  </a:lnTo>
                  <a:lnTo>
                    <a:pt x="133" y="130"/>
                  </a:lnTo>
                  <a:lnTo>
                    <a:pt x="142" y="130"/>
                  </a:lnTo>
                  <a:lnTo>
                    <a:pt x="145" y="115"/>
                  </a:lnTo>
                  <a:lnTo>
                    <a:pt x="145" y="99"/>
                  </a:lnTo>
                  <a:lnTo>
                    <a:pt x="142" y="84"/>
                  </a:lnTo>
                  <a:lnTo>
                    <a:pt x="142" y="68"/>
                  </a:lnTo>
                  <a:lnTo>
                    <a:pt x="145" y="65"/>
                  </a:lnTo>
                  <a:lnTo>
                    <a:pt x="148" y="65"/>
                  </a:lnTo>
                  <a:lnTo>
                    <a:pt x="151" y="68"/>
                  </a:lnTo>
                  <a:lnTo>
                    <a:pt x="157" y="68"/>
                  </a:lnTo>
                  <a:lnTo>
                    <a:pt x="157" y="78"/>
                  </a:lnTo>
                  <a:lnTo>
                    <a:pt x="157" y="90"/>
                  </a:lnTo>
                  <a:lnTo>
                    <a:pt x="161" y="99"/>
                  </a:lnTo>
                  <a:lnTo>
                    <a:pt x="161" y="112"/>
                  </a:lnTo>
                  <a:lnTo>
                    <a:pt x="161" y="121"/>
                  </a:lnTo>
                  <a:lnTo>
                    <a:pt x="161" y="130"/>
                  </a:lnTo>
                  <a:lnTo>
                    <a:pt x="157" y="139"/>
                  </a:lnTo>
                  <a:lnTo>
                    <a:pt x="151" y="149"/>
                  </a:lnTo>
                  <a:lnTo>
                    <a:pt x="142" y="149"/>
                  </a:lnTo>
                  <a:lnTo>
                    <a:pt x="133" y="146"/>
                  </a:lnTo>
                  <a:lnTo>
                    <a:pt x="123" y="146"/>
                  </a:lnTo>
                  <a:lnTo>
                    <a:pt x="114" y="142"/>
                  </a:lnTo>
                  <a:lnTo>
                    <a:pt x="108" y="139"/>
                  </a:lnTo>
                  <a:lnTo>
                    <a:pt x="99" y="139"/>
                  </a:lnTo>
                  <a:lnTo>
                    <a:pt x="89" y="136"/>
                  </a:lnTo>
                  <a:lnTo>
                    <a:pt x="80" y="133"/>
                  </a:lnTo>
                  <a:lnTo>
                    <a:pt x="74" y="130"/>
                  </a:lnTo>
                  <a:lnTo>
                    <a:pt x="65" y="127"/>
                  </a:lnTo>
                  <a:lnTo>
                    <a:pt x="59" y="121"/>
                  </a:lnTo>
                  <a:lnTo>
                    <a:pt x="49" y="118"/>
                  </a:lnTo>
                  <a:lnTo>
                    <a:pt x="43" y="115"/>
                  </a:lnTo>
                  <a:lnTo>
                    <a:pt x="37" y="108"/>
                  </a:lnTo>
                  <a:lnTo>
                    <a:pt x="31" y="102"/>
                  </a:lnTo>
                  <a:lnTo>
                    <a:pt x="25" y="96"/>
                  </a:lnTo>
                  <a:lnTo>
                    <a:pt x="22" y="84"/>
                  </a:lnTo>
                  <a:lnTo>
                    <a:pt x="22" y="74"/>
                  </a:lnTo>
                  <a:lnTo>
                    <a:pt x="18" y="62"/>
                  </a:lnTo>
                  <a:lnTo>
                    <a:pt x="15" y="50"/>
                  </a:lnTo>
                  <a:lnTo>
                    <a:pt x="9" y="37"/>
                  </a:lnTo>
                  <a:lnTo>
                    <a:pt x="6" y="28"/>
                  </a:lnTo>
                  <a:lnTo>
                    <a:pt x="3" y="16"/>
                  </a:lnTo>
                  <a:lnTo>
                    <a:pt x="0" y="3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3"/>
                  </a:lnTo>
                  <a:lnTo>
                    <a:pt x="15" y="3"/>
                  </a:lnTo>
                  <a:lnTo>
                    <a:pt x="31" y="4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8" name="Freeform 496"/>
            <p:cNvSpPr>
              <a:spLocks/>
            </p:cNvSpPr>
            <p:nvPr/>
          </p:nvSpPr>
          <p:spPr bwMode="auto">
            <a:xfrm>
              <a:off x="1426" y="2278"/>
              <a:ext cx="93" cy="44"/>
            </a:xfrm>
            <a:custGeom>
              <a:avLst/>
              <a:gdLst>
                <a:gd name="T0" fmla="*/ 59 w 93"/>
                <a:gd name="T1" fmla="*/ 22 h 44"/>
                <a:gd name="T2" fmla="*/ 62 w 93"/>
                <a:gd name="T3" fmla="*/ 22 h 44"/>
                <a:gd name="T4" fmla="*/ 68 w 93"/>
                <a:gd name="T5" fmla="*/ 25 h 44"/>
                <a:gd name="T6" fmla="*/ 71 w 93"/>
                <a:gd name="T7" fmla="*/ 25 h 44"/>
                <a:gd name="T8" fmla="*/ 77 w 93"/>
                <a:gd name="T9" fmla="*/ 28 h 44"/>
                <a:gd name="T10" fmla="*/ 80 w 93"/>
                <a:gd name="T11" fmla="*/ 28 h 44"/>
                <a:gd name="T12" fmla="*/ 87 w 93"/>
                <a:gd name="T13" fmla="*/ 31 h 44"/>
                <a:gd name="T14" fmla="*/ 90 w 93"/>
                <a:gd name="T15" fmla="*/ 34 h 44"/>
                <a:gd name="T16" fmla="*/ 93 w 93"/>
                <a:gd name="T17" fmla="*/ 37 h 44"/>
                <a:gd name="T18" fmla="*/ 90 w 93"/>
                <a:gd name="T19" fmla="*/ 41 h 44"/>
                <a:gd name="T20" fmla="*/ 87 w 93"/>
                <a:gd name="T21" fmla="*/ 41 h 44"/>
                <a:gd name="T22" fmla="*/ 84 w 93"/>
                <a:gd name="T23" fmla="*/ 44 h 44"/>
                <a:gd name="T24" fmla="*/ 80 w 93"/>
                <a:gd name="T25" fmla="*/ 44 h 44"/>
                <a:gd name="T26" fmla="*/ 77 w 93"/>
                <a:gd name="T27" fmla="*/ 41 h 44"/>
                <a:gd name="T28" fmla="*/ 71 w 93"/>
                <a:gd name="T29" fmla="*/ 41 h 44"/>
                <a:gd name="T30" fmla="*/ 68 w 93"/>
                <a:gd name="T31" fmla="*/ 41 h 44"/>
                <a:gd name="T32" fmla="*/ 65 w 93"/>
                <a:gd name="T33" fmla="*/ 41 h 44"/>
                <a:gd name="T34" fmla="*/ 56 w 93"/>
                <a:gd name="T35" fmla="*/ 37 h 44"/>
                <a:gd name="T36" fmla="*/ 50 w 93"/>
                <a:gd name="T37" fmla="*/ 34 h 44"/>
                <a:gd name="T38" fmla="*/ 40 w 93"/>
                <a:gd name="T39" fmla="*/ 31 h 44"/>
                <a:gd name="T40" fmla="*/ 34 w 93"/>
                <a:gd name="T41" fmla="*/ 28 h 44"/>
                <a:gd name="T42" fmla="*/ 25 w 93"/>
                <a:gd name="T43" fmla="*/ 25 h 44"/>
                <a:gd name="T44" fmla="*/ 19 w 93"/>
                <a:gd name="T45" fmla="*/ 19 h 44"/>
                <a:gd name="T46" fmla="*/ 13 w 93"/>
                <a:gd name="T47" fmla="*/ 16 h 44"/>
                <a:gd name="T48" fmla="*/ 3 w 93"/>
                <a:gd name="T49" fmla="*/ 10 h 44"/>
                <a:gd name="T50" fmla="*/ 3 w 93"/>
                <a:gd name="T51" fmla="*/ 7 h 44"/>
                <a:gd name="T52" fmla="*/ 0 w 93"/>
                <a:gd name="T53" fmla="*/ 3 h 44"/>
                <a:gd name="T54" fmla="*/ 3 w 93"/>
                <a:gd name="T55" fmla="*/ 0 h 44"/>
                <a:gd name="T56" fmla="*/ 6 w 93"/>
                <a:gd name="T57" fmla="*/ 0 h 44"/>
                <a:gd name="T58" fmla="*/ 13 w 93"/>
                <a:gd name="T59" fmla="*/ 0 h 44"/>
                <a:gd name="T60" fmla="*/ 19 w 93"/>
                <a:gd name="T61" fmla="*/ 3 h 44"/>
                <a:gd name="T62" fmla="*/ 25 w 93"/>
                <a:gd name="T63" fmla="*/ 7 h 44"/>
                <a:gd name="T64" fmla="*/ 31 w 93"/>
                <a:gd name="T65" fmla="*/ 10 h 44"/>
                <a:gd name="T66" fmla="*/ 37 w 93"/>
                <a:gd name="T67" fmla="*/ 13 h 44"/>
                <a:gd name="T68" fmla="*/ 43 w 93"/>
                <a:gd name="T69" fmla="*/ 16 h 44"/>
                <a:gd name="T70" fmla="*/ 53 w 93"/>
                <a:gd name="T71" fmla="*/ 19 h 44"/>
                <a:gd name="T72" fmla="*/ 59 w 93"/>
                <a:gd name="T73" fmla="*/ 22 h 44"/>
                <a:gd name="T74" fmla="*/ 59 w 93"/>
                <a:gd name="T75" fmla="*/ 22 h 4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3"/>
                <a:gd name="T115" fmla="*/ 0 h 44"/>
                <a:gd name="T116" fmla="*/ 93 w 93"/>
                <a:gd name="T117" fmla="*/ 44 h 4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3" h="44">
                  <a:moveTo>
                    <a:pt x="59" y="22"/>
                  </a:moveTo>
                  <a:lnTo>
                    <a:pt x="62" y="22"/>
                  </a:lnTo>
                  <a:lnTo>
                    <a:pt x="68" y="25"/>
                  </a:lnTo>
                  <a:lnTo>
                    <a:pt x="71" y="25"/>
                  </a:lnTo>
                  <a:lnTo>
                    <a:pt x="77" y="28"/>
                  </a:lnTo>
                  <a:lnTo>
                    <a:pt x="80" y="28"/>
                  </a:lnTo>
                  <a:lnTo>
                    <a:pt x="87" y="31"/>
                  </a:lnTo>
                  <a:lnTo>
                    <a:pt x="90" y="34"/>
                  </a:lnTo>
                  <a:lnTo>
                    <a:pt x="93" y="37"/>
                  </a:lnTo>
                  <a:lnTo>
                    <a:pt x="90" y="41"/>
                  </a:lnTo>
                  <a:lnTo>
                    <a:pt x="87" y="41"/>
                  </a:lnTo>
                  <a:lnTo>
                    <a:pt x="84" y="44"/>
                  </a:lnTo>
                  <a:lnTo>
                    <a:pt x="80" y="44"/>
                  </a:lnTo>
                  <a:lnTo>
                    <a:pt x="77" y="41"/>
                  </a:lnTo>
                  <a:lnTo>
                    <a:pt x="71" y="41"/>
                  </a:lnTo>
                  <a:lnTo>
                    <a:pt x="68" y="41"/>
                  </a:lnTo>
                  <a:lnTo>
                    <a:pt x="65" y="41"/>
                  </a:lnTo>
                  <a:lnTo>
                    <a:pt x="56" y="37"/>
                  </a:lnTo>
                  <a:lnTo>
                    <a:pt x="50" y="34"/>
                  </a:lnTo>
                  <a:lnTo>
                    <a:pt x="40" y="31"/>
                  </a:lnTo>
                  <a:lnTo>
                    <a:pt x="34" y="28"/>
                  </a:lnTo>
                  <a:lnTo>
                    <a:pt x="25" y="25"/>
                  </a:lnTo>
                  <a:lnTo>
                    <a:pt x="19" y="19"/>
                  </a:lnTo>
                  <a:lnTo>
                    <a:pt x="13" y="16"/>
                  </a:lnTo>
                  <a:lnTo>
                    <a:pt x="3" y="10"/>
                  </a:lnTo>
                  <a:lnTo>
                    <a:pt x="3" y="7"/>
                  </a:lnTo>
                  <a:lnTo>
                    <a:pt x="0" y="3"/>
                  </a:lnTo>
                  <a:lnTo>
                    <a:pt x="3" y="0"/>
                  </a:lnTo>
                  <a:lnTo>
                    <a:pt x="6" y="0"/>
                  </a:lnTo>
                  <a:lnTo>
                    <a:pt x="13" y="0"/>
                  </a:lnTo>
                  <a:lnTo>
                    <a:pt x="19" y="3"/>
                  </a:lnTo>
                  <a:lnTo>
                    <a:pt x="25" y="7"/>
                  </a:lnTo>
                  <a:lnTo>
                    <a:pt x="31" y="10"/>
                  </a:lnTo>
                  <a:lnTo>
                    <a:pt x="37" y="13"/>
                  </a:lnTo>
                  <a:lnTo>
                    <a:pt x="43" y="16"/>
                  </a:lnTo>
                  <a:lnTo>
                    <a:pt x="53" y="19"/>
                  </a:lnTo>
                  <a:lnTo>
                    <a:pt x="59" y="22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9" name="Freeform 497"/>
            <p:cNvSpPr>
              <a:spLocks/>
            </p:cNvSpPr>
            <p:nvPr/>
          </p:nvSpPr>
          <p:spPr bwMode="auto">
            <a:xfrm>
              <a:off x="1550" y="2294"/>
              <a:ext cx="105" cy="120"/>
            </a:xfrm>
            <a:custGeom>
              <a:avLst/>
              <a:gdLst>
                <a:gd name="T0" fmla="*/ 105 w 105"/>
                <a:gd name="T1" fmla="*/ 9 h 120"/>
                <a:gd name="T2" fmla="*/ 102 w 105"/>
                <a:gd name="T3" fmla="*/ 89 h 120"/>
                <a:gd name="T4" fmla="*/ 95 w 105"/>
                <a:gd name="T5" fmla="*/ 96 h 120"/>
                <a:gd name="T6" fmla="*/ 86 w 105"/>
                <a:gd name="T7" fmla="*/ 102 h 120"/>
                <a:gd name="T8" fmla="*/ 77 w 105"/>
                <a:gd name="T9" fmla="*/ 105 h 120"/>
                <a:gd name="T10" fmla="*/ 68 w 105"/>
                <a:gd name="T11" fmla="*/ 108 h 120"/>
                <a:gd name="T12" fmla="*/ 58 w 105"/>
                <a:gd name="T13" fmla="*/ 111 h 120"/>
                <a:gd name="T14" fmla="*/ 49 w 105"/>
                <a:gd name="T15" fmla="*/ 114 h 120"/>
                <a:gd name="T16" fmla="*/ 40 w 105"/>
                <a:gd name="T17" fmla="*/ 117 h 120"/>
                <a:gd name="T18" fmla="*/ 31 w 105"/>
                <a:gd name="T19" fmla="*/ 120 h 120"/>
                <a:gd name="T20" fmla="*/ 28 w 105"/>
                <a:gd name="T21" fmla="*/ 117 h 120"/>
                <a:gd name="T22" fmla="*/ 34 w 105"/>
                <a:gd name="T23" fmla="*/ 111 h 120"/>
                <a:gd name="T24" fmla="*/ 40 w 105"/>
                <a:gd name="T25" fmla="*/ 108 h 120"/>
                <a:gd name="T26" fmla="*/ 46 w 105"/>
                <a:gd name="T27" fmla="*/ 102 h 120"/>
                <a:gd name="T28" fmla="*/ 55 w 105"/>
                <a:gd name="T29" fmla="*/ 99 h 120"/>
                <a:gd name="T30" fmla="*/ 62 w 105"/>
                <a:gd name="T31" fmla="*/ 96 h 120"/>
                <a:gd name="T32" fmla="*/ 71 w 105"/>
                <a:gd name="T33" fmla="*/ 93 h 120"/>
                <a:gd name="T34" fmla="*/ 77 w 105"/>
                <a:gd name="T35" fmla="*/ 89 h 120"/>
                <a:gd name="T36" fmla="*/ 86 w 105"/>
                <a:gd name="T37" fmla="*/ 83 h 120"/>
                <a:gd name="T38" fmla="*/ 89 w 105"/>
                <a:gd name="T39" fmla="*/ 18 h 120"/>
                <a:gd name="T40" fmla="*/ 80 w 105"/>
                <a:gd name="T41" fmla="*/ 18 h 120"/>
                <a:gd name="T42" fmla="*/ 68 w 105"/>
                <a:gd name="T43" fmla="*/ 18 h 120"/>
                <a:gd name="T44" fmla="*/ 58 w 105"/>
                <a:gd name="T45" fmla="*/ 21 h 120"/>
                <a:gd name="T46" fmla="*/ 49 w 105"/>
                <a:gd name="T47" fmla="*/ 21 h 120"/>
                <a:gd name="T48" fmla="*/ 37 w 105"/>
                <a:gd name="T49" fmla="*/ 25 h 120"/>
                <a:gd name="T50" fmla="*/ 28 w 105"/>
                <a:gd name="T51" fmla="*/ 28 h 120"/>
                <a:gd name="T52" fmla="*/ 15 w 105"/>
                <a:gd name="T53" fmla="*/ 28 h 120"/>
                <a:gd name="T54" fmla="*/ 6 w 105"/>
                <a:gd name="T55" fmla="*/ 31 h 120"/>
                <a:gd name="T56" fmla="*/ 0 w 105"/>
                <a:gd name="T57" fmla="*/ 21 h 120"/>
                <a:gd name="T58" fmla="*/ 6 w 105"/>
                <a:gd name="T59" fmla="*/ 15 h 120"/>
                <a:gd name="T60" fmla="*/ 15 w 105"/>
                <a:gd name="T61" fmla="*/ 15 h 120"/>
                <a:gd name="T62" fmla="*/ 28 w 105"/>
                <a:gd name="T63" fmla="*/ 12 h 120"/>
                <a:gd name="T64" fmla="*/ 37 w 105"/>
                <a:gd name="T65" fmla="*/ 9 h 120"/>
                <a:gd name="T66" fmla="*/ 46 w 105"/>
                <a:gd name="T67" fmla="*/ 9 h 120"/>
                <a:gd name="T68" fmla="*/ 58 w 105"/>
                <a:gd name="T69" fmla="*/ 6 h 120"/>
                <a:gd name="T70" fmla="*/ 68 w 105"/>
                <a:gd name="T71" fmla="*/ 3 h 120"/>
                <a:gd name="T72" fmla="*/ 80 w 105"/>
                <a:gd name="T73" fmla="*/ 3 h 120"/>
                <a:gd name="T74" fmla="*/ 89 w 105"/>
                <a:gd name="T75" fmla="*/ 0 h 120"/>
                <a:gd name="T76" fmla="*/ 92 w 105"/>
                <a:gd name="T77" fmla="*/ 0 h 120"/>
                <a:gd name="T78" fmla="*/ 95 w 105"/>
                <a:gd name="T79" fmla="*/ 0 h 120"/>
                <a:gd name="T80" fmla="*/ 99 w 105"/>
                <a:gd name="T81" fmla="*/ 0 h 120"/>
                <a:gd name="T82" fmla="*/ 99 w 105"/>
                <a:gd name="T83" fmla="*/ 3 h 120"/>
                <a:gd name="T84" fmla="*/ 102 w 105"/>
                <a:gd name="T85" fmla="*/ 3 h 120"/>
                <a:gd name="T86" fmla="*/ 105 w 105"/>
                <a:gd name="T87" fmla="*/ 6 h 120"/>
                <a:gd name="T88" fmla="*/ 105 w 105"/>
                <a:gd name="T89" fmla="*/ 9 h 120"/>
                <a:gd name="T90" fmla="*/ 105 w 105"/>
                <a:gd name="T91" fmla="*/ 9 h 120"/>
                <a:gd name="T92" fmla="*/ 105 w 105"/>
                <a:gd name="T93" fmla="*/ 9 h 12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05"/>
                <a:gd name="T142" fmla="*/ 0 h 120"/>
                <a:gd name="T143" fmla="*/ 105 w 105"/>
                <a:gd name="T144" fmla="*/ 120 h 12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05" h="120">
                  <a:moveTo>
                    <a:pt x="105" y="9"/>
                  </a:moveTo>
                  <a:lnTo>
                    <a:pt x="102" y="89"/>
                  </a:lnTo>
                  <a:lnTo>
                    <a:pt x="95" y="96"/>
                  </a:lnTo>
                  <a:lnTo>
                    <a:pt x="86" y="102"/>
                  </a:lnTo>
                  <a:lnTo>
                    <a:pt x="77" y="105"/>
                  </a:lnTo>
                  <a:lnTo>
                    <a:pt x="68" y="108"/>
                  </a:lnTo>
                  <a:lnTo>
                    <a:pt x="58" y="111"/>
                  </a:lnTo>
                  <a:lnTo>
                    <a:pt x="49" y="114"/>
                  </a:lnTo>
                  <a:lnTo>
                    <a:pt x="40" y="117"/>
                  </a:lnTo>
                  <a:lnTo>
                    <a:pt x="31" y="120"/>
                  </a:lnTo>
                  <a:lnTo>
                    <a:pt x="28" y="117"/>
                  </a:lnTo>
                  <a:lnTo>
                    <a:pt x="34" y="111"/>
                  </a:lnTo>
                  <a:lnTo>
                    <a:pt x="40" y="108"/>
                  </a:lnTo>
                  <a:lnTo>
                    <a:pt x="46" y="102"/>
                  </a:lnTo>
                  <a:lnTo>
                    <a:pt x="55" y="99"/>
                  </a:lnTo>
                  <a:lnTo>
                    <a:pt x="62" y="96"/>
                  </a:lnTo>
                  <a:lnTo>
                    <a:pt x="71" y="93"/>
                  </a:lnTo>
                  <a:lnTo>
                    <a:pt x="77" y="89"/>
                  </a:lnTo>
                  <a:lnTo>
                    <a:pt x="86" y="83"/>
                  </a:lnTo>
                  <a:lnTo>
                    <a:pt x="89" y="18"/>
                  </a:lnTo>
                  <a:lnTo>
                    <a:pt x="80" y="18"/>
                  </a:lnTo>
                  <a:lnTo>
                    <a:pt x="68" y="18"/>
                  </a:lnTo>
                  <a:lnTo>
                    <a:pt x="58" y="21"/>
                  </a:lnTo>
                  <a:lnTo>
                    <a:pt x="49" y="21"/>
                  </a:lnTo>
                  <a:lnTo>
                    <a:pt x="37" y="25"/>
                  </a:lnTo>
                  <a:lnTo>
                    <a:pt x="28" y="28"/>
                  </a:lnTo>
                  <a:lnTo>
                    <a:pt x="15" y="28"/>
                  </a:lnTo>
                  <a:lnTo>
                    <a:pt x="6" y="31"/>
                  </a:lnTo>
                  <a:lnTo>
                    <a:pt x="0" y="21"/>
                  </a:lnTo>
                  <a:lnTo>
                    <a:pt x="6" y="15"/>
                  </a:lnTo>
                  <a:lnTo>
                    <a:pt x="15" y="15"/>
                  </a:lnTo>
                  <a:lnTo>
                    <a:pt x="28" y="12"/>
                  </a:lnTo>
                  <a:lnTo>
                    <a:pt x="37" y="9"/>
                  </a:lnTo>
                  <a:lnTo>
                    <a:pt x="46" y="9"/>
                  </a:lnTo>
                  <a:lnTo>
                    <a:pt x="58" y="6"/>
                  </a:lnTo>
                  <a:lnTo>
                    <a:pt x="68" y="3"/>
                  </a:lnTo>
                  <a:lnTo>
                    <a:pt x="80" y="3"/>
                  </a:lnTo>
                  <a:lnTo>
                    <a:pt x="89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9" y="0"/>
                  </a:lnTo>
                  <a:lnTo>
                    <a:pt x="99" y="3"/>
                  </a:lnTo>
                  <a:lnTo>
                    <a:pt x="102" y="3"/>
                  </a:lnTo>
                  <a:lnTo>
                    <a:pt x="105" y="6"/>
                  </a:lnTo>
                  <a:lnTo>
                    <a:pt x="105" y="9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0" name="Freeform 498"/>
            <p:cNvSpPr>
              <a:spLocks/>
            </p:cNvSpPr>
            <p:nvPr/>
          </p:nvSpPr>
          <p:spPr bwMode="auto">
            <a:xfrm>
              <a:off x="1979" y="2328"/>
              <a:ext cx="46" cy="86"/>
            </a:xfrm>
            <a:custGeom>
              <a:avLst/>
              <a:gdLst>
                <a:gd name="T0" fmla="*/ 46 w 46"/>
                <a:gd name="T1" fmla="*/ 12 h 86"/>
                <a:gd name="T2" fmla="*/ 46 w 46"/>
                <a:gd name="T3" fmla="*/ 18 h 86"/>
                <a:gd name="T4" fmla="*/ 43 w 46"/>
                <a:gd name="T5" fmla="*/ 21 h 86"/>
                <a:gd name="T6" fmla="*/ 40 w 46"/>
                <a:gd name="T7" fmla="*/ 25 h 86"/>
                <a:gd name="T8" fmla="*/ 34 w 46"/>
                <a:gd name="T9" fmla="*/ 28 h 86"/>
                <a:gd name="T10" fmla="*/ 34 w 46"/>
                <a:gd name="T11" fmla="*/ 43 h 86"/>
                <a:gd name="T12" fmla="*/ 31 w 46"/>
                <a:gd name="T13" fmla="*/ 59 h 86"/>
                <a:gd name="T14" fmla="*/ 25 w 46"/>
                <a:gd name="T15" fmla="*/ 71 h 86"/>
                <a:gd name="T16" fmla="*/ 22 w 46"/>
                <a:gd name="T17" fmla="*/ 86 h 86"/>
                <a:gd name="T18" fmla="*/ 19 w 46"/>
                <a:gd name="T19" fmla="*/ 86 h 86"/>
                <a:gd name="T20" fmla="*/ 22 w 46"/>
                <a:gd name="T21" fmla="*/ 71 h 86"/>
                <a:gd name="T22" fmla="*/ 25 w 46"/>
                <a:gd name="T23" fmla="*/ 55 h 86"/>
                <a:gd name="T24" fmla="*/ 28 w 46"/>
                <a:gd name="T25" fmla="*/ 40 h 86"/>
                <a:gd name="T26" fmla="*/ 31 w 46"/>
                <a:gd name="T27" fmla="*/ 21 h 86"/>
                <a:gd name="T28" fmla="*/ 34 w 46"/>
                <a:gd name="T29" fmla="*/ 18 h 86"/>
                <a:gd name="T30" fmla="*/ 37 w 46"/>
                <a:gd name="T31" fmla="*/ 18 h 86"/>
                <a:gd name="T32" fmla="*/ 37 w 46"/>
                <a:gd name="T33" fmla="*/ 18 h 86"/>
                <a:gd name="T34" fmla="*/ 37 w 46"/>
                <a:gd name="T35" fmla="*/ 18 h 86"/>
                <a:gd name="T36" fmla="*/ 37 w 46"/>
                <a:gd name="T37" fmla="*/ 18 h 86"/>
                <a:gd name="T38" fmla="*/ 34 w 46"/>
                <a:gd name="T39" fmla="*/ 15 h 86"/>
                <a:gd name="T40" fmla="*/ 34 w 46"/>
                <a:gd name="T41" fmla="*/ 12 h 86"/>
                <a:gd name="T42" fmla="*/ 31 w 46"/>
                <a:gd name="T43" fmla="*/ 12 h 86"/>
                <a:gd name="T44" fmla="*/ 25 w 46"/>
                <a:gd name="T45" fmla="*/ 12 h 86"/>
                <a:gd name="T46" fmla="*/ 22 w 46"/>
                <a:gd name="T47" fmla="*/ 12 h 86"/>
                <a:gd name="T48" fmla="*/ 19 w 46"/>
                <a:gd name="T49" fmla="*/ 9 h 86"/>
                <a:gd name="T50" fmla="*/ 16 w 46"/>
                <a:gd name="T51" fmla="*/ 9 h 86"/>
                <a:gd name="T52" fmla="*/ 13 w 46"/>
                <a:gd name="T53" fmla="*/ 25 h 86"/>
                <a:gd name="T54" fmla="*/ 9 w 46"/>
                <a:gd name="T55" fmla="*/ 43 h 86"/>
                <a:gd name="T56" fmla="*/ 6 w 46"/>
                <a:gd name="T57" fmla="*/ 62 h 86"/>
                <a:gd name="T58" fmla="*/ 0 w 46"/>
                <a:gd name="T59" fmla="*/ 77 h 86"/>
                <a:gd name="T60" fmla="*/ 3 w 46"/>
                <a:gd name="T61" fmla="*/ 62 h 86"/>
                <a:gd name="T62" fmla="*/ 3 w 46"/>
                <a:gd name="T63" fmla="*/ 46 h 86"/>
                <a:gd name="T64" fmla="*/ 6 w 46"/>
                <a:gd name="T65" fmla="*/ 28 h 86"/>
                <a:gd name="T66" fmla="*/ 6 w 46"/>
                <a:gd name="T67" fmla="*/ 12 h 86"/>
                <a:gd name="T68" fmla="*/ 6 w 46"/>
                <a:gd name="T69" fmla="*/ 9 h 86"/>
                <a:gd name="T70" fmla="*/ 9 w 46"/>
                <a:gd name="T71" fmla="*/ 6 h 86"/>
                <a:gd name="T72" fmla="*/ 16 w 46"/>
                <a:gd name="T73" fmla="*/ 3 h 86"/>
                <a:gd name="T74" fmla="*/ 19 w 46"/>
                <a:gd name="T75" fmla="*/ 0 h 86"/>
                <a:gd name="T76" fmla="*/ 22 w 46"/>
                <a:gd name="T77" fmla="*/ 3 h 86"/>
                <a:gd name="T78" fmla="*/ 25 w 46"/>
                <a:gd name="T79" fmla="*/ 3 h 86"/>
                <a:gd name="T80" fmla="*/ 28 w 46"/>
                <a:gd name="T81" fmla="*/ 6 h 86"/>
                <a:gd name="T82" fmla="*/ 31 w 46"/>
                <a:gd name="T83" fmla="*/ 6 h 86"/>
                <a:gd name="T84" fmla="*/ 34 w 46"/>
                <a:gd name="T85" fmla="*/ 9 h 86"/>
                <a:gd name="T86" fmla="*/ 40 w 46"/>
                <a:gd name="T87" fmla="*/ 9 h 86"/>
                <a:gd name="T88" fmla="*/ 43 w 46"/>
                <a:gd name="T89" fmla="*/ 12 h 86"/>
                <a:gd name="T90" fmla="*/ 46 w 46"/>
                <a:gd name="T91" fmla="*/ 12 h 86"/>
                <a:gd name="T92" fmla="*/ 46 w 46"/>
                <a:gd name="T93" fmla="*/ 12 h 8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46"/>
                <a:gd name="T142" fmla="*/ 0 h 86"/>
                <a:gd name="T143" fmla="*/ 46 w 46"/>
                <a:gd name="T144" fmla="*/ 86 h 8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46" h="86">
                  <a:moveTo>
                    <a:pt x="46" y="12"/>
                  </a:moveTo>
                  <a:lnTo>
                    <a:pt x="46" y="18"/>
                  </a:lnTo>
                  <a:lnTo>
                    <a:pt x="43" y="21"/>
                  </a:lnTo>
                  <a:lnTo>
                    <a:pt x="40" y="25"/>
                  </a:lnTo>
                  <a:lnTo>
                    <a:pt x="34" y="28"/>
                  </a:lnTo>
                  <a:lnTo>
                    <a:pt x="34" y="43"/>
                  </a:lnTo>
                  <a:lnTo>
                    <a:pt x="31" y="59"/>
                  </a:lnTo>
                  <a:lnTo>
                    <a:pt x="25" y="71"/>
                  </a:lnTo>
                  <a:lnTo>
                    <a:pt x="22" y="86"/>
                  </a:lnTo>
                  <a:lnTo>
                    <a:pt x="19" y="86"/>
                  </a:lnTo>
                  <a:lnTo>
                    <a:pt x="22" y="71"/>
                  </a:lnTo>
                  <a:lnTo>
                    <a:pt x="25" y="55"/>
                  </a:lnTo>
                  <a:lnTo>
                    <a:pt x="28" y="40"/>
                  </a:lnTo>
                  <a:lnTo>
                    <a:pt x="31" y="21"/>
                  </a:lnTo>
                  <a:lnTo>
                    <a:pt x="34" y="18"/>
                  </a:lnTo>
                  <a:lnTo>
                    <a:pt x="37" y="18"/>
                  </a:lnTo>
                  <a:lnTo>
                    <a:pt x="34" y="15"/>
                  </a:lnTo>
                  <a:lnTo>
                    <a:pt x="34" y="12"/>
                  </a:lnTo>
                  <a:lnTo>
                    <a:pt x="31" y="12"/>
                  </a:lnTo>
                  <a:lnTo>
                    <a:pt x="25" y="12"/>
                  </a:lnTo>
                  <a:lnTo>
                    <a:pt x="22" y="12"/>
                  </a:lnTo>
                  <a:lnTo>
                    <a:pt x="19" y="9"/>
                  </a:lnTo>
                  <a:lnTo>
                    <a:pt x="16" y="9"/>
                  </a:lnTo>
                  <a:lnTo>
                    <a:pt x="13" y="25"/>
                  </a:lnTo>
                  <a:lnTo>
                    <a:pt x="9" y="43"/>
                  </a:lnTo>
                  <a:lnTo>
                    <a:pt x="6" y="62"/>
                  </a:lnTo>
                  <a:lnTo>
                    <a:pt x="0" y="77"/>
                  </a:lnTo>
                  <a:lnTo>
                    <a:pt x="3" y="62"/>
                  </a:lnTo>
                  <a:lnTo>
                    <a:pt x="3" y="46"/>
                  </a:lnTo>
                  <a:lnTo>
                    <a:pt x="6" y="28"/>
                  </a:lnTo>
                  <a:lnTo>
                    <a:pt x="6" y="12"/>
                  </a:lnTo>
                  <a:lnTo>
                    <a:pt x="6" y="9"/>
                  </a:lnTo>
                  <a:lnTo>
                    <a:pt x="9" y="6"/>
                  </a:lnTo>
                  <a:lnTo>
                    <a:pt x="16" y="3"/>
                  </a:lnTo>
                  <a:lnTo>
                    <a:pt x="19" y="0"/>
                  </a:lnTo>
                  <a:lnTo>
                    <a:pt x="22" y="3"/>
                  </a:lnTo>
                  <a:lnTo>
                    <a:pt x="25" y="3"/>
                  </a:lnTo>
                  <a:lnTo>
                    <a:pt x="28" y="6"/>
                  </a:lnTo>
                  <a:lnTo>
                    <a:pt x="31" y="6"/>
                  </a:lnTo>
                  <a:lnTo>
                    <a:pt x="34" y="9"/>
                  </a:lnTo>
                  <a:lnTo>
                    <a:pt x="40" y="9"/>
                  </a:lnTo>
                  <a:lnTo>
                    <a:pt x="43" y="12"/>
                  </a:lnTo>
                  <a:lnTo>
                    <a:pt x="46" y="12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1" name="Freeform 499"/>
            <p:cNvSpPr>
              <a:spLocks/>
            </p:cNvSpPr>
            <p:nvPr/>
          </p:nvSpPr>
          <p:spPr bwMode="auto">
            <a:xfrm>
              <a:off x="1862" y="2337"/>
              <a:ext cx="24" cy="74"/>
            </a:xfrm>
            <a:custGeom>
              <a:avLst/>
              <a:gdLst>
                <a:gd name="T0" fmla="*/ 24 w 24"/>
                <a:gd name="T1" fmla="*/ 9 h 74"/>
                <a:gd name="T2" fmla="*/ 21 w 24"/>
                <a:gd name="T3" fmla="*/ 16 h 74"/>
                <a:gd name="T4" fmla="*/ 21 w 24"/>
                <a:gd name="T5" fmla="*/ 22 h 74"/>
                <a:gd name="T6" fmla="*/ 18 w 24"/>
                <a:gd name="T7" fmla="*/ 28 h 74"/>
                <a:gd name="T8" fmla="*/ 15 w 24"/>
                <a:gd name="T9" fmla="*/ 34 h 74"/>
                <a:gd name="T10" fmla="*/ 15 w 24"/>
                <a:gd name="T11" fmla="*/ 43 h 74"/>
                <a:gd name="T12" fmla="*/ 12 w 24"/>
                <a:gd name="T13" fmla="*/ 50 h 74"/>
                <a:gd name="T14" fmla="*/ 9 w 24"/>
                <a:gd name="T15" fmla="*/ 56 h 74"/>
                <a:gd name="T16" fmla="*/ 9 w 24"/>
                <a:gd name="T17" fmla="*/ 62 h 74"/>
                <a:gd name="T18" fmla="*/ 3 w 24"/>
                <a:gd name="T19" fmla="*/ 74 h 74"/>
                <a:gd name="T20" fmla="*/ 0 w 24"/>
                <a:gd name="T21" fmla="*/ 68 h 74"/>
                <a:gd name="T22" fmla="*/ 0 w 24"/>
                <a:gd name="T23" fmla="*/ 62 h 74"/>
                <a:gd name="T24" fmla="*/ 3 w 24"/>
                <a:gd name="T25" fmla="*/ 56 h 74"/>
                <a:gd name="T26" fmla="*/ 3 w 24"/>
                <a:gd name="T27" fmla="*/ 50 h 74"/>
                <a:gd name="T28" fmla="*/ 6 w 24"/>
                <a:gd name="T29" fmla="*/ 43 h 74"/>
                <a:gd name="T30" fmla="*/ 6 w 24"/>
                <a:gd name="T31" fmla="*/ 34 h 74"/>
                <a:gd name="T32" fmla="*/ 9 w 24"/>
                <a:gd name="T33" fmla="*/ 31 h 74"/>
                <a:gd name="T34" fmla="*/ 12 w 24"/>
                <a:gd name="T35" fmla="*/ 25 h 74"/>
                <a:gd name="T36" fmla="*/ 15 w 24"/>
                <a:gd name="T37" fmla="*/ 19 h 74"/>
                <a:gd name="T38" fmla="*/ 15 w 24"/>
                <a:gd name="T39" fmla="*/ 16 h 74"/>
                <a:gd name="T40" fmla="*/ 15 w 24"/>
                <a:gd name="T41" fmla="*/ 12 h 74"/>
                <a:gd name="T42" fmla="*/ 15 w 24"/>
                <a:gd name="T43" fmla="*/ 12 h 74"/>
                <a:gd name="T44" fmla="*/ 12 w 24"/>
                <a:gd name="T45" fmla="*/ 9 h 74"/>
                <a:gd name="T46" fmla="*/ 3 w 24"/>
                <a:gd name="T47" fmla="*/ 9 h 74"/>
                <a:gd name="T48" fmla="*/ 3 w 24"/>
                <a:gd name="T49" fmla="*/ 6 h 74"/>
                <a:gd name="T50" fmla="*/ 6 w 24"/>
                <a:gd name="T51" fmla="*/ 3 h 74"/>
                <a:gd name="T52" fmla="*/ 9 w 24"/>
                <a:gd name="T53" fmla="*/ 3 h 74"/>
                <a:gd name="T54" fmla="*/ 12 w 24"/>
                <a:gd name="T55" fmla="*/ 0 h 74"/>
                <a:gd name="T56" fmla="*/ 15 w 24"/>
                <a:gd name="T57" fmla="*/ 3 h 74"/>
                <a:gd name="T58" fmla="*/ 21 w 24"/>
                <a:gd name="T59" fmla="*/ 3 h 74"/>
                <a:gd name="T60" fmla="*/ 24 w 24"/>
                <a:gd name="T61" fmla="*/ 6 h 74"/>
                <a:gd name="T62" fmla="*/ 24 w 24"/>
                <a:gd name="T63" fmla="*/ 9 h 74"/>
                <a:gd name="T64" fmla="*/ 24 w 24"/>
                <a:gd name="T65" fmla="*/ 9 h 7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4"/>
                <a:gd name="T100" fmla="*/ 0 h 74"/>
                <a:gd name="T101" fmla="*/ 24 w 24"/>
                <a:gd name="T102" fmla="*/ 74 h 7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4" h="74">
                  <a:moveTo>
                    <a:pt x="24" y="9"/>
                  </a:moveTo>
                  <a:lnTo>
                    <a:pt x="21" y="16"/>
                  </a:lnTo>
                  <a:lnTo>
                    <a:pt x="21" y="22"/>
                  </a:lnTo>
                  <a:lnTo>
                    <a:pt x="18" y="28"/>
                  </a:lnTo>
                  <a:lnTo>
                    <a:pt x="15" y="34"/>
                  </a:lnTo>
                  <a:lnTo>
                    <a:pt x="15" y="43"/>
                  </a:lnTo>
                  <a:lnTo>
                    <a:pt x="12" y="50"/>
                  </a:lnTo>
                  <a:lnTo>
                    <a:pt x="9" y="56"/>
                  </a:lnTo>
                  <a:lnTo>
                    <a:pt x="9" y="62"/>
                  </a:lnTo>
                  <a:lnTo>
                    <a:pt x="3" y="74"/>
                  </a:lnTo>
                  <a:lnTo>
                    <a:pt x="0" y="68"/>
                  </a:lnTo>
                  <a:lnTo>
                    <a:pt x="0" y="62"/>
                  </a:lnTo>
                  <a:lnTo>
                    <a:pt x="3" y="56"/>
                  </a:lnTo>
                  <a:lnTo>
                    <a:pt x="3" y="50"/>
                  </a:lnTo>
                  <a:lnTo>
                    <a:pt x="6" y="43"/>
                  </a:lnTo>
                  <a:lnTo>
                    <a:pt x="6" y="34"/>
                  </a:lnTo>
                  <a:lnTo>
                    <a:pt x="9" y="31"/>
                  </a:lnTo>
                  <a:lnTo>
                    <a:pt x="12" y="25"/>
                  </a:lnTo>
                  <a:lnTo>
                    <a:pt x="15" y="19"/>
                  </a:lnTo>
                  <a:lnTo>
                    <a:pt x="15" y="16"/>
                  </a:lnTo>
                  <a:lnTo>
                    <a:pt x="15" y="12"/>
                  </a:lnTo>
                  <a:lnTo>
                    <a:pt x="12" y="9"/>
                  </a:lnTo>
                  <a:lnTo>
                    <a:pt x="3" y="9"/>
                  </a:lnTo>
                  <a:lnTo>
                    <a:pt x="3" y="6"/>
                  </a:lnTo>
                  <a:lnTo>
                    <a:pt x="6" y="3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5" y="3"/>
                  </a:lnTo>
                  <a:lnTo>
                    <a:pt x="21" y="3"/>
                  </a:lnTo>
                  <a:lnTo>
                    <a:pt x="24" y="6"/>
                  </a:lnTo>
                  <a:lnTo>
                    <a:pt x="24" y="9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2" name="Freeform 500"/>
            <p:cNvSpPr>
              <a:spLocks/>
            </p:cNvSpPr>
            <p:nvPr/>
          </p:nvSpPr>
          <p:spPr bwMode="auto">
            <a:xfrm>
              <a:off x="1911" y="2340"/>
              <a:ext cx="28" cy="74"/>
            </a:xfrm>
            <a:custGeom>
              <a:avLst/>
              <a:gdLst>
                <a:gd name="T0" fmla="*/ 28 w 28"/>
                <a:gd name="T1" fmla="*/ 0 h 74"/>
                <a:gd name="T2" fmla="*/ 25 w 28"/>
                <a:gd name="T3" fmla="*/ 9 h 74"/>
                <a:gd name="T4" fmla="*/ 25 w 28"/>
                <a:gd name="T5" fmla="*/ 19 h 74"/>
                <a:gd name="T6" fmla="*/ 22 w 28"/>
                <a:gd name="T7" fmla="*/ 28 h 74"/>
                <a:gd name="T8" fmla="*/ 19 w 28"/>
                <a:gd name="T9" fmla="*/ 37 h 74"/>
                <a:gd name="T10" fmla="*/ 16 w 28"/>
                <a:gd name="T11" fmla="*/ 47 h 74"/>
                <a:gd name="T12" fmla="*/ 13 w 28"/>
                <a:gd name="T13" fmla="*/ 56 h 74"/>
                <a:gd name="T14" fmla="*/ 9 w 28"/>
                <a:gd name="T15" fmla="*/ 65 h 74"/>
                <a:gd name="T16" fmla="*/ 3 w 28"/>
                <a:gd name="T17" fmla="*/ 74 h 74"/>
                <a:gd name="T18" fmla="*/ 0 w 28"/>
                <a:gd name="T19" fmla="*/ 74 h 74"/>
                <a:gd name="T20" fmla="*/ 6 w 28"/>
                <a:gd name="T21" fmla="*/ 65 h 74"/>
                <a:gd name="T22" fmla="*/ 9 w 28"/>
                <a:gd name="T23" fmla="*/ 56 h 74"/>
                <a:gd name="T24" fmla="*/ 13 w 28"/>
                <a:gd name="T25" fmla="*/ 47 h 74"/>
                <a:gd name="T26" fmla="*/ 16 w 28"/>
                <a:gd name="T27" fmla="*/ 37 h 74"/>
                <a:gd name="T28" fmla="*/ 16 w 28"/>
                <a:gd name="T29" fmla="*/ 28 h 74"/>
                <a:gd name="T30" fmla="*/ 19 w 28"/>
                <a:gd name="T31" fmla="*/ 19 h 74"/>
                <a:gd name="T32" fmla="*/ 22 w 28"/>
                <a:gd name="T33" fmla="*/ 9 h 74"/>
                <a:gd name="T34" fmla="*/ 22 w 28"/>
                <a:gd name="T35" fmla="*/ 0 h 74"/>
                <a:gd name="T36" fmla="*/ 28 w 28"/>
                <a:gd name="T37" fmla="*/ 0 h 74"/>
                <a:gd name="T38" fmla="*/ 28 w 28"/>
                <a:gd name="T39" fmla="*/ 0 h 7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8"/>
                <a:gd name="T61" fmla="*/ 0 h 74"/>
                <a:gd name="T62" fmla="*/ 28 w 28"/>
                <a:gd name="T63" fmla="*/ 74 h 7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8" h="74">
                  <a:moveTo>
                    <a:pt x="28" y="0"/>
                  </a:moveTo>
                  <a:lnTo>
                    <a:pt x="25" y="9"/>
                  </a:lnTo>
                  <a:lnTo>
                    <a:pt x="25" y="19"/>
                  </a:lnTo>
                  <a:lnTo>
                    <a:pt x="22" y="28"/>
                  </a:lnTo>
                  <a:lnTo>
                    <a:pt x="19" y="37"/>
                  </a:lnTo>
                  <a:lnTo>
                    <a:pt x="16" y="47"/>
                  </a:lnTo>
                  <a:lnTo>
                    <a:pt x="13" y="56"/>
                  </a:lnTo>
                  <a:lnTo>
                    <a:pt x="9" y="65"/>
                  </a:lnTo>
                  <a:lnTo>
                    <a:pt x="3" y="74"/>
                  </a:lnTo>
                  <a:lnTo>
                    <a:pt x="0" y="74"/>
                  </a:lnTo>
                  <a:lnTo>
                    <a:pt x="6" y="65"/>
                  </a:lnTo>
                  <a:lnTo>
                    <a:pt x="9" y="56"/>
                  </a:lnTo>
                  <a:lnTo>
                    <a:pt x="13" y="47"/>
                  </a:lnTo>
                  <a:lnTo>
                    <a:pt x="16" y="37"/>
                  </a:lnTo>
                  <a:lnTo>
                    <a:pt x="16" y="28"/>
                  </a:lnTo>
                  <a:lnTo>
                    <a:pt x="19" y="19"/>
                  </a:lnTo>
                  <a:lnTo>
                    <a:pt x="22" y="9"/>
                  </a:lnTo>
                  <a:lnTo>
                    <a:pt x="22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3" name="Freeform 501"/>
            <p:cNvSpPr>
              <a:spLocks/>
            </p:cNvSpPr>
            <p:nvPr/>
          </p:nvSpPr>
          <p:spPr bwMode="auto">
            <a:xfrm>
              <a:off x="1834" y="2343"/>
              <a:ext cx="309" cy="96"/>
            </a:xfrm>
            <a:custGeom>
              <a:avLst/>
              <a:gdLst>
                <a:gd name="T0" fmla="*/ 93 w 309"/>
                <a:gd name="T1" fmla="*/ 10 h 96"/>
                <a:gd name="T2" fmla="*/ 90 w 309"/>
                <a:gd name="T3" fmla="*/ 28 h 96"/>
                <a:gd name="T4" fmla="*/ 80 w 309"/>
                <a:gd name="T5" fmla="*/ 47 h 96"/>
                <a:gd name="T6" fmla="*/ 74 w 309"/>
                <a:gd name="T7" fmla="*/ 65 h 96"/>
                <a:gd name="T8" fmla="*/ 83 w 309"/>
                <a:gd name="T9" fmla="*/ 78 h 96"/>
                <a:gd name="T10" fmla="*/ 93 w 309"/>
                <a:gd name="T11" fmla="*/ 74 h 96"/>
                <a:gd name="T12" fmla="*/ 96 w 309"/>
                <a:gd name="T13" fmla="*/ 62 h 96"/>
                <a:gd name="T14" fmla="*/ 99 w 309"/>
                <a:gd name="T15" fmla="*/ 50 h 96"/>
                <a:gd name="T16" fmla="*/ 105 w 309"/>
                <a:gd name="T17" fmla="*/ 34 h 96"/>
                <a:gd name="T18" fmla="*/ 111 w 309"/>
                <a:gd name="T19" fmla="*/ 16 h 96"/>
                <a:gd name="T20" fmla="*/ 114 w 309"/>
                <a:gd name="T21" fmla="*/ 19 h 96"/>
                <a:gd name="T22" fmla="*/ 111 w 309"/>
                <a:gd name="T23" fmla="*/ 34 h 96"/>
                <a:gd name="T24" fmla="*/ 105 w 309"/>
                <a:gd name="T25" fmla="*/ 50 h 96"/>
                <a:gd name="T26" fmla="*/ 99 w 309"/>
                <a:gd name="T27" fmla="*/ 65 h 96"/>
                <a:gd name="T28" fmla="*/ 105 w 309"/>
                <a:gd name="T29" fmla="*/ 74 h 96"/>
                <a:gd name="T30" fmla="*/ 114 w 309"/>
                <a:gd name="T31" fmla="*/ 78 h 96"/>
                <a:gd name="T32" fmla="*/ 127 w 309"/>
                <a:gd name="T33" fmla="*/ 78 h 96"/>
                <a:gd name="T34" fmla="*/ 139 w 309"/>
                <a:gd name="T35" fmla="*/ 78 h 96"/>
                <a:gd name="T36" fmla="*/ 151 w 309"/>
                <a:gd name="T37" fmla="*/ 78 h 96"/>
                <a:gd name="T38" fmla="*/ 164 w 309"/>
                <a:gd name="T39" fmla="*/ 78 h 96"/>
                <a:gd name="T40" fmla="*/ 179 w 309"/>
                <a:gd name="T41" fmla="*/ 78 h 96"/>
                <a:gd name="T42" fmla="*/ 191 w 309"/>
                <a:gd name="T43" fmla="*/ 78 h 96"/>
                <a:gd name="T44" fmla="*/ 204 w 309"/>
                <a:gd name="T45" fmla="*/ 81 h 96"/>
                <a:gd name="T46" fmla="*/ 216 w 309"/>
                <a:gd name="T47" fmla="*/ 81 h 96"/>
                <a:gd name="T48" fmla="*/ 229 w 309"/>
                <a:gd name="T49" fmla="*/ 81 h 96"/>
                <a:gd name="T50" fmla="*/ 244 w 309"/>
                <a:gd name="T51" fmla="*/ 81 h 96"/>
                <a:gd name="T52" fmla="*/ 259 w 309"/>
                <a:gd name="T53" fmla="*/ 78 h 96"/>
                <a:gd name="T54" fmla="*/ 275 w 309"/>
                <a:gd name="T55" fmla="*/ 78 h 96"/>
                <a:gd name="T56" fmla="*/ 290 w 309"/>
                <a:gd name="T57" fmla="*/ 81 h 96"/>
                <a:gd name="T58" fmla="*/ 303 w 309"/>
                <a:gd name="T59" fmla="*/ 81 h 96"/>
                <a:gd name="T60" fmla="*/ 309 w 309"/>
                <a:gd name="T61" fmla="*/ 87 h 96"/>
                <a:gd name="T62" fmla="*/ 309 w 309"/>
                <a:gd name="T63" fmla="*/ 90 h 96"/>
                <a:gd name="T64" fmla="*/ 290 w 309"/>
                <a:gd name="T65" fmla="*/ 93 h 96"/>
                <a:gd name="T66" fmla="*/ 253 w 309"/>
                <a:gd name="T67" fmla="*/ 96 h 96"/>
                <a:gd name="T68" fmla="*/ 216 w 309"/>
                <a:gd name="T69" fmla="*/ 93 h 96"/>
                <a:gd name="T70" fmla="*/ 182 w 309"/>
                <a:gd name="T71" fmla="*/ 93 h 96"/>
                <a:gd name="T72" fmla="*/ 145 w 309"/>
                <a:gd name="T73" fmla="*/ 93 h 96"/>
                <a:gd name="T74" fmla="*/ 108 w 309"/>
                <a:gd name="T75" fmla="*/ 90 h 96"/>
                <a:gd name="T76" fmla="*/ 71 w 309"/>
                <a:gd name="T77" fmla="*/ 90 h 96"/>
                <a:gd name="T78" fmla="*/ 34 w 309"/>
                <a:gd name="T79" fmla="*/ 90 h 96"/>
                <a:gd name="T80" fmla="*/ 12 w 309"/>
                <a:gd name="T81" fmla="*/ 90 h 96"/>
                <a:gd name="T82" fmla="*/ 3 w 309"/>
                <a:gd name="T83" fmla="*/ 87 h 96"/>
                <a:gd name="T84" fmla="*/ 0 w 309"/>
                <a:gd name="T85" fmla="*/ 81 h 96"/>
                <a:gd name="T86" fmla="*/ 6 w 309"/>
                <a:gd name="T87" fmla="*/ 74 h 96"/>
                <a:gd name="T88" fmla="*/ 15 w 309"/>
                <a:gd name="T89" fmla="*/ 74 h 96"/>
                <a:gd name="T90" fmla="*/ 25 w 309"/>
                <a:gd name="T91" fmla="*/ 74 h 96"/>
                <a:gd name="T92" fmla="*/ 34 w 309"/>
                <a:gd name="T93" fmla="*/ 74 h 96"/>
                <a:gd name="T94" fmla="*/ 43 w 309"/>
                <a:gd name="T95" fmla="*/ 74 h 96"/>
                <a:gd name="T96" fmla="*/ 49 w 309"/>
                <a:gd name="T97" fmla="*/ 74 h 96"/>
                <a:gd name="T98" fmla="*/ 59 w 309"/>
                <a:gd name="T99" fmla="*/ 74 h 96"/>
                <a:gd name="T100" fmla="*/ 68 w 309"/>
                <a:gd name="T101" fmla="*/ 65 h 96"/>
                <a:gd name="T102" fmla="*/ 74 w 309"/>
                <a:gd name="T103" fmla="*/ 47 h 96"/>
                <a:gd name="T104" fmla="*/ 83 w 309"/>
                <a:gd name="T105" fmla="*/ 28 h 96"/>
                <a:gd name="T106" fmla="*/ 90 w 309"/>
                <a:gd name="T107" fmla="*/ 10 h 96"/>
                <a:gd name="T108" fmla="*/ 96 w 309"/>
                <a:gd name="T109" fmla="*/ 0 h 9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09"/>
                <a:gd name="T166" fmla="*/ 0 h 96"/>
                <a:gd name="T167" fmla="*/ 309 w 309"/>
                <a:gd name="T168" fmla="*/ 96 h 9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09" h="96">
                  <a:moveTo>
                    <a:pt x="96" y="0"/>
                  </a:moveTo>
                  <a:lnTo>
                    <a:pt x="93" y="10"/>
                  </a:lnTo>
                  <a:lnTo>
                    <a:pt x="93" y="19"/>
                  </a:lnTo>
                  <a:lnTo>
                    <a:pt x="90" y="28"/>
                  </a:lnTo>
                  <a:lnTo>
                    <a:pt x="83" y="37"/>
                  </a:lnTo>
                  <a:lnTo>
                    <a:pt x="80" y="47"/>
                  </a:lnTo>
                  <a:lnTo>
                    <a:pt x="77" y="56"/>
                  </a:lnTo>
                  <a:lnTo>
                    <a:pt x="74" y="65"/>
                  </a:lnTo>
                  <a:lnTo>
                    <a:pt x="71" y="74"/>
                  </a:lnTo>
                  <a:lnTo>
                    <a:pt x="83" y="78"/>
                  </a:lnTo>
                  <a:lnTo>
                    <a:pt x="90" y="78"/>
                  </a:lnTo>
                  <a:lnTo>
                    <a:pt x="93" y="74"/>
                  </a:lnTo>
                  <a:lnTo>
                    <a:pt x="96" y="68"/>
                  </a:lnTo>
                  <a:lnTo>
                    <a:pt x="96" y="62"/>
                  </a:lnTo>
                  <a:lnTo>
                    <a:pt x="99" y="56"/>
                  </a:lnTo>
                  <a:lnTo>
                    <a:pt x="99" y="50"/>
                  </a:lnTo>
                  <a:lnTo>
                    <a:pt x="102" y="44"/>
                  </a:lnTo>
                  <a:lnTo>
                    <a:pt x="105" y="34"/>
                  </a:lnTo>
                  <a:lnTo>
                    <a:pt x="108" y="25"/>
                  </a:lnTo>
                  <a:lnTo>
                    <a:pt x="111" y="16"/>
                  </a:lnTo>
                  <a:lnTo>
                    <a:pt x="114" y="10"/>
                  </a:lnTo>
                  <a:lnTo>
                    <a:pt x="114" y="19"/>
                  </a:lnTo>
                  <a:lnTo>
                    <a:pt x="114" y="25"/>
                  </a:lnTo>
                  <a:lnTo>
                    <a:pt x="111" y="34"/>
                  </a:lnTo>
                  <a:lnTo>
                    <a:pt x="108" y="44"/>
                  </a:lnTo>
                  <a:lnTo>
                    <a:pt x="105" y="50"/>
                  </a:lnTo>
                  <a:lnTo>
                    <a:pt x="102" y="59"/>
                  </a:lnTo>
                  <a:lnTo>
                    <a:pt x="99" y="65"/>
                  </a:lnTo>
                  <a:lnTo>
                    <a:pt x="99" y="74"/>
                  </a:lnTo>
                  <a:lnTo>
                    <a:pt x="105" y="74"/>
                  </a:lnTo>
                  <a:lnTo>
                    <a:pt x="108" y="78"/>
                  </a:lnTo>
                  <a:lnTo>
                    <a:pt x="114" y="78"/>
                  </a:lnTo>
                  <a:lnTo>
                    <a:pt x="120" y="78"/>
                  </a:lnTo>
                  <a:lnTo>
                    <a:pt x="127" y="78"/>
                  </a:lnTo>
                  <a:lnTo>
                    <a:pt x="133" y="78"/>
                  </a:lnTo>
                  <a:lnTo>
                    <a:pt x="139" y="78"/>
                  </a:lnTo>
                  <a:lnTo>
                    <a:pt x="145" y="78"/>
                  </a:lnTo>
                  <a:lnTo>
                    <a:pt x="151" y="78"/>
                  </a:lnTo>
                  <a:lnTo>
                    <a:pt x="158" y="78"/>
                  </a:lnTo>
                  <a:lnTo>
                    <a:pt x="164" y="78"/>
                  </a:lnTo>
                  <a:lnTo>
                    <a:pt x="170" y="78"/>
                  </a:lnTo>
                  <a:lnTo>
                    <a:pt x="179" y="78"/>
                  </a:lnTo>
                  <a:lnTo>
                    <a:pt x="185" y="78"/>
                  </a:lnTo>
                  <a:lnTo>
                    <a:pt x="191" y="78"/>
                  </a:lnTo>
                  <a:lnTo>
                    <a:pt x="198" y="78"/>
                  </a:lnTo>
                  <a:lnTo>
                    <a:pt x="204" y="81"/>
                  </a:lnTo>
                  <a:lnTo>
                    <a:pt x="210" y="81"/>
                  </a:lnTo>
                  <a:lnTo>
                    <a:pt x="216" y="81"/>
                  </a:lnTo>
                  <a:lnTo>
                    <a:pt x="222" y="81"/>
                  </a:lnTo>
                  <a:lnTo>
                    <a:pt x="229" y="81"/>
                  </a:lnTo>
                  <a:lnTo>
                    <a:pt x="238" y="81"/>
                  </a:lnTo>
                  <a:lnTo>
                    <a:pt x="244" y="81"/>
                  </a:lnTo>
                  <a:lnTo>
                    <a:pt x="253" y="78"/>
                  </a:lnTo>
                  <a:lnTo>
                    <a:pt x="259" y="78"/>
                  </a:lnTo>
                  <a:lnTo>
                    <a:pt x="269" y="78"/>
                  </a:lnTo>
                  <a:lnTo>
                    <a:pt x="275" y="78"/>
                  </a:lnTo>
                  <a:lnTo>
                    <a:pt x="281" y="78"/>
                  </a:lnTo>
                  <a:lnTo>
                    <a:pt x="290" y="81"/>
                  </a:lnTo>
                  <a:lnTo>
                    <a:pt x="297" y="81"/>
                  </a:lnTo>
                  <a:lnTo>
                    <a:pt x="303" y="81"/>
                  </a:lnTo>
                  <a:lnTo>
                    <a:pt x="309" y="84"/>
                  </a:lnTo>
                  <a:lnTo>
                    <a:pt x="309" y="87"/>
                  </a:lnTo>
                  <a:lnTo>
                    <a:pt x="309" y="90"/>
                  </a:lnTo>
                  <a:lnTo>
                    <a:pt x="309" y="93"/>
                  </a:lnTo>
                  <a:lnTo>
                    <a:pt x="290" y="93"/>
                  </a:lnTo>
                  <a:lnTo>
                    <a:pt x="272" y="93"/>
                  </a:lnTo>
                  <a:lnTo>
                    <a:pt x="253" y="96"/>
                  </a:lnTo>
                  <a:lnTo>
                    <a:pt x="235" y="96"/>
                  </a:lnTo>
                  <a:lnTo>
                    <a:pt x="216" y="93"/>
                  </a:lnTo>
                  <a:lnTo>
                    <a:pt x="198" y="93"/>
                  </a:lnTo>
                  <a:lnTo>
                    <a:pt x="182" y="93"/>
                  </a:lnTo>
                  <a:lnTo>
                    <a:pt x="164" y="93"/>
                  </a:lnTo>
                  <a:lnTo>
                    <a:pt x="145" y="93"/>
                  </a:lnTo>
                  <a:lnTo>
                    <a:pt x="127" y="90"/>
                  </a:lnTo>
                  <a:lnTo>
                    <a:pt x="108" y="90"/>
                  </a:lnTo>
                  <a:lnTo>
                    <a:pt x="90" y="90"/>
                  </a:lnTo>
                  <a:lnTo>
                    <a:pt x="71" y="90"/>
                  </a:lnTo>
                  <a:lnTo>
                    <a:pt x="52" y="90"/>
                  </a:lnTo>
                  <a:lnTo>
                    <a:pt x="34" y="90"/>
                  </a:lnTo>
                  <a:lnTo>
                    <a:pt x="15" y="90"/>
                  </a:lnTo>
                  <a:lnTo>
                    <a:pt x="12" y="90"/>
                  </a:lnTo>
                  <a:lnTo>
                    <a:pt x="6" y="90"/>
                  </a:lnTo>
                  <a:lnTo>
                    <a:pt x="3" y="87"/>
                  </a:lnTo>
                  <a:lnTo>
                    <a:pt x="0" y="87"/>
                  </a:lnTo>
                  <a:lnTo>
                    <a:pt x="0" y="81"/>
                  </a:lnTo>
                  <a:lnTo>
                    <a:pt x="3" y="78"/>
                  </a:lnTo>
                  <a:lnTo>
                    <a:pt x="6" y="74"/>
                  </a:lnTo>
                  <a:lnTo>
                    <a:pt x="12" y="74"/>
                  </a:lnTo>
                  <a:lnTo>
                    <a:pt x="15" y="74"/>
                  </a:lnTo>
                  <a:lnTo>
                    <a:pt x="22" y="74"/>
                  </a:lnTo>
                  <a:lnTo>
                    <a:pt x="25" y="74"/>
                  </a:lnTo>
                  <a:lnTo>
                    <a:pt x="31" y="74"/>
                  </a:lnTo>
                  <a:lnTo>
                    <a:pt x="34" y="74"/>
                  </a:lnTo>
                  <a:lnTo>
                    <a:pt x="37" y="74"/>
                  </a:lnTo>
                  <a:lnTo>
                    <a:pt x="43" y="74"/>
                  </a:lnTo>
                  <a:lnTo>
                    <a:pt x="46" y="74"/>
                  </a:lnTo>
                  <a:lnTo>
                    <a:pt x="49" y="74"/>
                  </a:lnTo>
                  <a:lnTo>
                    <a:pt x="56" y="74"/>
                  </a:lnTo>
                  <a:lnTo>
                    <a:pt x="59" y="74"/>
                  </a:lnTo>
                  <a:lnTo>
                    <a:pt x="62" y="74"/>
                  </a:lnTo>
                  <a:lnTo>
                    <a:pt x="68" y="65"/>
                  </a:lnTo>
                  <a:lnTo>
                    <a:pt x="71" y="56"/>
                  </a:lnTo>
                  <a:lnTo>
                    <a:pt x="74" y="47"/>
                  </a:lnTo>
                  <a:lnTo>
                    <a:pt x="77" y="37"/>
                  </a:lnTo>
                  <a:lnTo>
                    <a:pt x="83" y="28"/>
                  </a:lnTo>
                  <a:lnTo>
                    <a:pt x="86" y="19"/>
                  </a:lnTo>
                  <a:lnTo>
                    <a:pt x="90" y="10"/>
                  </a:lnTo>
                  <a:lnTo>
                    <a:pt x="93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4" name="Freeform 502"/>
            <p:cNvSpPr>
              <a:spLocks/>
            </p:cNvSpPr>
            <p:nvPr/>
          </p:nvSpPr>
          <p:spPr bwMode="auto">
            <a:xfrm>
              <a:off x="1951" y="1877"/>
              <a:ext cx="44" cy="24"/>
            </a:xfrm>
            <a:custGeom>
              <a:avLst/>
              <a:gdLst>
                <a:gd name="T0" fmla="*/ 3 w 44"/>
                <a:gd name="T1" fmla="*/ 24 h 24"/>
                <a:gd name="T2" fmla="*/ 10 w 44"/>
                <a:gd name="T3" fmla="*/ 24 h 24"/>
                <a:gd name="T4" fmla="*/ 16 w 44"/>
                <a:gd name="T5" fmla="*/ 21 h 24"/>
                <a:gd name="T6" fmla="*/ 19 w 44"/>
                <a:gd name="T7" fmla="*/ 21 h 24"/>
                <a:gd name="T8" fmla="*/ 25 w 44"/>
                <a:gd name="T9" fmla="*/ 18 h 24"/>
                <a:gd name="T10" fmla="*/ 31 w 44"/>
                <a:gd name="T11" fmla="*/ 15 h 24"/>
                <a:gd name="T12" fmla="*/ 34 w 44"/>
                <a:gd name="T13" fmla="*/ 12 h 24"/>
                <a:gd name="T14" fmla="*/ 41 w 44"/>
                <a:gd name="T15" fmla="*/ 9 h 24"/>
                <a:gd name="T16" fmla="*/ 44 w 44"/>
                <a:gd name="T17" fmla="*/ 3 h 24"/>
                <a:gd name="T18" fmla="*/ 44 w 44"/>
                <a:gd name="T19" fmla="*/ 3 h 24"/>
                <a:gd name="T20" fmla="*/ 44 w 44"/>
                <a:gd name="T21" fmla="*/ 0 h 24"/>
                <a:gd name="T22" fmla="*/ 41 w 44"/>
                <a:gd name="T23" fmla="*/ 0 h 24"/>
                <a:gd name="T24" fmla="*/ 41 w 44"/>
                <a:gd name="T25" fmla="*/ 0 h 24"/>
                <a:gd name="T26" fmla="*/ 41 w 44"/>
                <a:gd name="T27" fmla="*/ 0 h 24"/>
                <a:gd name="T28" fmla="*/ 37 w 44"/>
                <a:gd name="T29" fmla="*/ 0 h 24"/>
                <a:gd name="T30" fmla="*/ 37 w 44"/>
                <a:gd name="T31" fmla="*/ 0 h 24"/>
                <a:gd name="T32" fmla="*/ 34 w 44"/>
                <a:gd name="T33" fmla="*/ 0 h 24"/>
                <a:gd name="T34" fmla="*/ 37 w 44"/>
                <a:gd name="T35" fmla="*/ 0 h 24"/>
                <a:gd name="T36" fmla="*/ 31 w 44"/>
                <a:gd name="T37" fmla="*/ 3 h 24"/>
                <a:gd name="T38" fmla="*/ 28 w 44"/>
                <a:gd name="T39" fmla="*/ 6 h 24"/>
                <a:gd name="T40" fmla="*/ 25 w 44"/>
                <a:gd name="T41" fmla="*/ 9 h 24"/>
                <a:gd name="T42" fmla="*/ 22 w 44"/>
                <a:gd name="T43" fmla="*/ 12 h 24"/>
                <a:gd name="T44" fmla="*/ 16 w 44"/>
                <a:gd name="T45" fmla="*/ 15 h 24"/>
                <a:gd name="T46" fmla="*/ 13 w 44"/>
                <a:gd name="T47" fmla="*/ 18 h 24"/>
                <a:gd name="T48" fmla="*/ 7 w 44"/>
                <a:gd name="T49" fmla="*/ 21 h 24"/>
                <a:gd name="T50" fmla="*/ 3 w 44"/>
                <a:gd name="T51" fmla="*/ 21 h 24"/>
                <a:gd name="T52" fmla="*/ 0 w 44"/>
                <a:gd name="T53" fmla="*/ 21 h 24"/>
                <a:gd name="T54" fmla="*/ 0 w 44"/>
                <a:gd name="T55" fmla="*/ 21 h 24"/>
                <a:gd name="T56" fmla="*/ 0 w 44"/>
                <a:gd name="T57" fmla="*/ 24 h 24"/>
                <a:gd name="T58" fmla="*/ 0 w 44"/>
                <a:gd name="T59" fmla="*/ 24 h 24"/>
                <a:gd name="T60" fmla="*/ 0 w 44"/>
                <a:gd name="T61" fmla="*/ 24 h 24"/>
                <a:gd name="T62" fmla="*/ 3 w 44"/>
                <a:gd name="T63" fmla="*/ 24 h 24"/>
                <a:gd name="T64" fmla="*/ 3 w 44"/>
                <a:gd name="T65" fmla="*/ 24 h 24"/>
                <a:gd name="T66" fmla="*/ 3 w 44"/>
                <a:gd name="T67" fmla="*/ 24 h 24"/>
                <a:gd name="T68" fmla="*/ 3 w 44"/>
                <a:gd name="T69" fmla="*/ 24 h 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4"/>
                <a:gd name="T106" fmla="*/ 0 h 24"/>
                <a:gd name="T107" fmla="*/ 44 w 44"/>
                <a:gd name="T108" fmla="*/ 24 h 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4" h="24">
                  <a:moveTo>
                    <a:pt x="3" y="24"/>
                  </a:moveTo>
                  <a:lnTo>
                    <a:pt x="10" y="24"/>
                  </a:lnTo>
                  <a:lnTo>
                    <a:pt x="16" y="21"/>
                  </a:lnTo>
                  <a:lnTo>
                    <a:pt x="19" y="21"/>
                  </a:lnTo>
                  <a:lnTo>
                    <a:pt x="25" y="18"/>
                  </a:lnTo>
                  <a:lnTo>
                    <a:pt x="31" y="15"/>
                  </a:lnTo>
                  <a:lnTo>
                    <a:pt x="34" y="12"/>
                  </a:lnTo>
                  <a:lnTo>
                    <a:pt x="41" y="9"/>
                  </a:lnTo>
                  <a:lnTo>
                    <a:pt x="44" y="3"/>
                  </a:lnTo>
                  <a:lnTo>
                    <a:pt x="44" y="0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4" y="0"/>
                  </a:lnTo>
                  <a:lnTo>
                    <a:pt x="37" y="0"/>
                  </a:lnTo>
                  <a:lnTo>
                    <a:pt x="31" y="3"/>
                  </a:lnTo>
                  <a:lnTo>
                    <a:pt x="28" y="6"/>
                  </a:lnTo>
                  <a:lnTo>
                    <a:pt x="25" y="9"/>
                  </a:lnTo>
                  <a:lnTo>
                    <a:pt x="22" y="12"/>
                  </a:lnTo>
                  <a:lnTo>
                    <a:pt x="16" y="15"/>
                  </a:lnTo>
                  <a:lnTo>
                    <a:pt x="13" y="18"/>
                  </a:lnTo>
                  <a:lnTo>
                    <a:pt x="7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3" y="2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5" name="Freeform 503"/>
            <p:cNvSpPr>
              <a:spLocks/>
            </p:cNvSpPr>
            <p:nvPr/>
          </p:nvSpPr>
          <p:spPr bwMode="auto">
            <a:xfrm>
              <a:off x="1967" y="1892"/>
              <a:ext cx="40" cy="22"/>
            </a:xfrm>
            <a:custGeom>
              <a:avLst/>
              <a:gdLst>
                <a:gd name="T0" fmla="*/ 3 w 40"/>
                <a:gd name="T1" fmla="*/ 22 h 22"/>
                <a:gd name="T2" fmla="*/ 6 w 40"/>
                <a:gd name="T3" fmla="*/ 22 h 22"/>
                <a:gd name="T4" fmla="*/ 12 w 40"/>
                <a:gd name="T5" fmla="*/ 19 h 22"/>
                <a:gd name="T6" fmla="*/ 15 w 40"/>
                <a:gd name="T7" fmla="*/ 19 h 22"/>
                <a:gd name="T8" fmla="*/ 21 w 40"/>
                <a:gd name="T9" fmla="*/ 16 h 22"/>
                <a:gd name="T10" fmla="*/ 28 w 40"/>
                <a:gd name="T11" fmla="*/ 16 h 22"/>
                <a:gd name="T12" fmla="*/ 31 w 40"/>
                <a:gd name="T13" fmla="*/ 13 h 22"/>
                <a:gd name="T14" fmla="*/ 34 w 40"/>
                <a:gd name="T15" fmla="*/ 9 h 22"/>
                <a:gd name="T16" fmla="*/ 37 w 40"/>
                <a:gd name="T17" fmla="*/ 6 h 22"/>
                <a:gd name="T18" fmla="*/ 40 w 40"/>
                <a:gd name="T19" fmla="*/ 3 h 22"/>
                <a:gd name="T20" fmla="*/ 40 w 40"/>
                <a:gd name="T21" fmla="*/ 3 h 22"/>
                <a:gd name="T22" fmla="*/ 40 w 40"/>
                <a:gd name="T23" fmla="*/ 3 h 22"/>
                <a:gd name="T24" fmla="*/ 40 w 40"/>
                <a:gd name="T25" fmla="*/ 0 h 22"/>
                <a:gd name="T26" fmla="*/ 37 w 40"/>
                <a:gd name="T27" fmla="*/ 0 h 22"/>
                <a:gd name="T28" fmla="*/ 37 w 40"/>
                <a:gd name="T29" fmla="*/ 0 h 22"/>
                <a:gd name="T30" fmla="*/ 34 w 40"/>
                <a:gd name="T31" fmla="*/ 0 h 22"/>
                <a:gd name="T32" fmla="*/ 31 w 40"/>
                <a:gd name="T33" fmla="*/ 0 h 22"/>
                <a:gd name="T34" fmla="*/ 28 w 40"/>
                <a:gd name="T35" fmla="*/ 3 h 22"/>
                <a:gd name="T36" fmla="*/ 25 w 40"/>
                <a:gd name="T37" fmla="*/ 6 h 22"/>
                <a:gd name="T38" fmla="*/ 21 w 40"/>
                <a:gd name="T39" fmla="*/ 9 h 22"/>
                <a:gd name="T40" fmla="*/ 18 w 40"/>
                <a:gd name="T41" fmla="*/ 9 h 22"/>
                <a:gd name="T42" fmla="*/ 12 w 40"/>
                <a:gd name="T43" fmla="*/ 13 h 22"/>
                <a:gd name="T44" fmla="*/ 9 w 40"/>
                <a:gd name="T45" fmla="*/ 16 h 22"/>
                <a:gd name="T46" fmla="*/ 6 w 40"/>
                <a:gd name="T47" fmla="*/ 16 h 22"/>
                <a:gd name="T48" fmla="*/ 0 w 40"/>
                <a:gd name="T49" fmla="*/ 19 h 22"/>
                <a:gd name="T50" fmla="*/ 0 w 40"/>
                <a:gd name="T51" fmla="*/ 19 h 22"/>
                <a:gd name="T52" fmla="*/ 0 w 40"/>
                <a:gd name="T53" fmla="*/ 19 h 22"/>
                <a:gd name="T54" fmla="*/ 0 w 40"/>
                <a:gd name="T55" fmla="*/ 19 h 22"/>
                <a:gd name="T56" fmla="*/ 0 w 40"/>
                <a:gd name="T57" fmla="*/ 22 h 22"/>
                <a:gd name="T58" fmla="*/ 0 w 40"/>
                <a:gd name="T59" fmla="*/ 22 h 22"/>
                <a:gd name="T60" fmla="*/ 0 w 40"/>
                <a:gd name="T61" fmla="*/ 22 h 22"/>
                <a:gd name="T62" fmla="*/ 0 w 40"/>
                <a:gd name="T63" fmla="*/ 22 h 22"/>
                <a:gd name="T64" fmla="*/ 3 w 40"/>
                <a:gd name="T65" fmla="*/ 22 h 22"/>
                <a:gd name="T66" fmla="*/ 3 w 40"/>
                <a:gd name="T67" fmla="*/ 22 h 2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0"/>
                <a:gd name="T103" fmla="*/ 0 h 22"/>
                <a:gd name="T104" fmla="*/ 40 w 40"/>
                <a:gd name="T105" fmla="*/ 22 h 2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0" h="22">
                  <a:moveTo>
                    <a:pt x="3" y="22"/>
                  </a:moveTo>
                  <a:lnTo>
                    <a:pt x="6" y="22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21" y="16"/>
                  </a:lnTo>
                  <a:lnTo>
                    <a:pt x="28" y="16"/>
                  </a:lnTo>
                  <a:lnTo>
                    <a:pt x="31" y="13"/>
                  </a:lnTo>
                  <a:lnTo>
                    <a:pt x="34" y="9"/>
                  </a:lnTo>
                  <a:lnTo>
                    <a:pt x="37" y="6"/>
                  </a:lnTo>
                  <a:lnTo>
                    <a:pt x="40" y="3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8" y="3"/>
                  </a:lnTo>
                  <a:lnTo>
                    <a:pt x="25" y="6"/>
                  </a:lnTo>
                  <a:lnTo>
                    <a:pt x="21" y="9"/>
                  </a:lnTo>
                  <a:lnTo>
                    <a:pt x="18" y="9"/>
                  </a:lnTo>
                  <a:lnTo>
                    <a:pt x="12" y="13"/>
                  </a:lnTo>
                  <a:lnTo>
                    <a:pt x="9" y="16"/>
                  </a:lnTo>
                  <a:lnTo>
                    <a:pt x="6" y="16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3" y="22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6" name="Freeform 504"/>
            <p:cNvSpPr>
              <a:spLocks/>
            </p:cNvSpPr>
            <p:nvPr/>
          </p:nvSpPr>
          <p:spPr bwMode="auto">
            <a:xfrm>
              <a:off x="1973" y="1861"/>
              <a:ext cx="59" cy="47"/>
            </a:xfrm>
            <a:custGeom>
              <a:avLst/>
              <a:gdLst>
                <a:gd name="T0" fmla="*/ 0 w 59"/>
                <a:gd name="T1" fmla="*/ 3 h 47"/>
                <a:gd name="T2" fmla="*/ 6 w 59"/>
                <a:gd name="T3" fmla="*/ 6 h 47"/>
                <a:gd name="T4" fmla="*/ 12 w 59"/>
                <a:gd name="T5" fmla="*/ 13 h 47"/>
                <a:gd name="T6" fmla="*/ 19 w 59"/>
                <a:gd name="T7" fmla="*/ 19 h 47"/>
                <a:gd name="T8" fmla="*/ 22 w 59"/>
                <a:gd name="T9" fmla="*/ 25 h 47"/>
                <a:gd name="T10" fmla="*/ 28 w 59"/>
                <a:gd name="T11" fmla="*/ 28 h 47"/>
                <a:gd name="T12" fmla="*/ 34 w 59"/>
                <a:gd name="T13" fmla="*/ 34 h 47"/>
                <a:gd name="T14" fmla="*/ 40 w 59"/>
                <a:gd name="T15" fmla="*/ 40 h 47"/>
                <a:gd name="T16" fmla="*/ 49 w 59"/>
                <a:gd name="T17" fmla="*/ 44 h 47"/>
                <a:gd name="T18" fmla="*/ 49 w 59"/>
                <a:gd name="T19" fmla="*/ 44 h 47"/>
                <a:gd name="T20" fmla="*/ 49 w 59"/>
                <a:gd name="T21" fmla="*/ 44 h 47"/>
                <a:gd name="T22" fmla="*/ 52 w 59"/>
                <a:gd name="T23" fmla="*/ 47 h 47"/>
                <a:gd name="T24" fmla="*/ 52 w 59"/>
                <a:gd name="T25" fmla="*/ 47 h 47"/>
                <a:gd name="T26" fmla="*/ 52 w 59"/>
                <a:gd name="T27" fmla="*/ 47 h 47"/>
                <a:gd name="T28" fmla="*/ 56 w 59"/>
                <a:gd name="T29" fmla="*/ 44 h 47"/>
                <a:gd name="T30" fmla="*/ 59 w 59"/>
                <a:gd name="T31" fmla="*/ 44 h 47"/>
                <a:gd name="T32" fmla="*/ 59 w 59"/>
                <a:gd name="T33" fmla="*/ 44 h 47"/>
                <a:gd name="T34" fmla="*/ 59 w 59"/>
                <a:gd name="T35" fmla="*/ 40 h 47"/>
                <a:gd name="T36" fmla="*/ 59 w 59"/>
                <a:gd name="T37" fmla="*/ 40 h 47"/>
                <a:gd name="T38" fmla="*/ 56 w 59"/>
                <a:gd name="T39" fmla="*/ 37 h 47"/>
                <a:gd name="T40" fmla="*/ 56 w 59"/>
                <a:gd name="T41" fmla="*/ 37 h 47"/>
                <a:gd name="T42" fmla="*/ 49 w 59"/>
                <a:gd name="T43" fmla="*/ 31 h 47"/>
                <a:gd name="T44" fmla="*/ 40 w 59"/>
                <a:gd name="T45" fmla="*/ 28 h 47"/>
                <a:gd name="T46" fmla="*/ 34 w 59"/>
                <a:gd name="T47" fmla="*/ 22 h 47"/>
                <a:gd name="T48" fmla="*/ 28 w 59"/>
                <a:gd name="T49" fmla="*/ 19 h 47"/>
                <a:gd name="T50" fmla="*/ 22 w 59"/>
                <a:gd name="T51" fmla="*/ 13 h 47"/>
                <a:gd name="T52" fmla="*/ 15 w 59"/>
                <a:gd name="T53" fmla="*/ 10 h 47"/>
                <a:gd name="T54" fmla="*/ 9 w 59"/>
                <a:gd name="T55" fmla="*/ 3 h 47"/>
                <a:gd name="T56" fmla="*/ 3 w 59"/>
                <a:gd name="T57" fmla="*/ 0 h 47"/>
                <a:gd name="T58" fmla="*/ 3 w 59"/>
                <a:gd name="T59" fmla="*/ 0 h 47"/>
                <a:gd name="T60" fmla="*/ 0 w 59"/>
                <a:gd name="T61" fmla="*/ 0 h 47"/>
                <a:gd name="T62" fmla="*/ 0 w 59"/>
                <a:gd name="T63" fmla="*/ 0 h 47"/>
                <a:gd name="T64" fmla="*/ 0 w 59"/>
                <a:gd name="T65" fmla="*/ 0 h 47"/>
                <a:gd name="T66" fmla="*/ 0 w 59"/>
                <a:gd name="T67" fmla="*/ 0 h 47"/>
                <a:gd name="T68" fmla="*/ 0 w 59"/>
                <a:gd name="T69" fmla="*/ 0 h 47"/>
                <a:gd name="T70" fmla="*/ 0 w 59"/>
                <a:gd name="T71" fmla="*/ 3 h 47"/>
                <a:gd name="T72" fmla="*/ 0 w 59"/>
                <a:gd name="T73" fmla="*/ 3 h 47"/>
                <a:gd name="T74" fmla="*/ 0 w 59"/>
                <a:gd name="T75" fmla="*/ 3 h 4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9"/>
                <a:gd name="T115" fmla="*/ 0 h 47"/>
                <a:gd name="T116" fmla="*/ 59 w 59"/>
                <a:gd name="T117" fmla="*/ 47 h 4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9" h="47">
                  <a:moveTo>
                    <a:pt x="0" y="3"/>
                  </a:moveTo>
                  <a:lnTo>
                    <a:pt x="6" y="6"/>
                  </a:lnTo>
                  <a:lnTo>
                    <a:pt x="12" y="13"/>
                  </a:lnTo>
                  <a:lnTo>
                    <a:pt x="19" y="19"/>
                  </a:lnTo>
                  <a:lnTo>
                    <a:pt x="22" y="25"/>
                  </a:lnTo>
                  <a:lnTo>
                    <a:pt x="28" y="28"/>
                  </a:lnTo>
                  <a:lnTo>
                    <a:pt x="34" y="34"/>
                  </a:lnTo>
                  <a:lnTo>
                    <a:pt x="40" y="40"/>
                  </a:lnTo>
                  <a:lnTo>
                    <a:pt x="49" y="44"/>
                  </a:lnTo>
                  <a:lnTo>
                    <a:pt x="52" y="47"/>
                  </a:lnTo>
                  <a:lnTo>
                    <a:pt x="56" y="44"/>
                  </a:lnTo>
                  <a:lnTo>
                    <a:pt x="59" y="44"/>
                  </a:lnTo>
                  <a:lnTo>
                    <a:pt x="59" y="40"/>
                  </a:lnTo>
                  <a:lnTo>
                    <a:pt x="56" y="37"/>
                  </a:lnTo>
                  <a:lnTo>
                    <a:pt x="49" y="31"/>
                  </a:lnTo>
                  <a:lnTo>
                    <a:pt x="40" y="28"/>
                  </a:lnTo>
                  <a:lnTo>
                    <a:pt x="34" y="22"/>
                  </a:lnTo>
                  <a:lnTo>
                    <a:pt x="28" y="19"/>
                  </a:lnTo>
                  <a:lnTo>
                    <a:pt x="22" y="13"/>
                  </a:lnTo>
                  <a:lnTo>
                    <a:pt x="15" y="10"/>
                  </a:lnTo>
                  <a:lnTo>
                    <a:pt x="9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7" name="Freeform 505"/>
            <p:cNvSpPr>
              <a:spLocks/>
            </p:cNvSpPr>
            <p:nvPr/>
          </p:nvSpPr>
          <p:spPr bwMode="auto">
            <a:xfrm>
              <a:off x="2013" y="1858"/>
              <a:ext cx="53" cy="47"/>
            </a:xfrm>
            <a:custGeom>
              <a:avLst/>
              <a:gdLst>
                <a:gd name="T0" fmla="*/ 0 w 53"/>
                <a:gd name="T1" fmla="*/ 3 h 47"/>
                <a:gd name="T2" fmla="*/ 3 w 53"/>
                <a:gd name="T3" fmla="*/ 9 h 47"/>
                <a:gd name="T4" fmla="*/ 9 w 53"/>
                <a:gd name="T5" fmla="*/ 16 h 47"/>
                <a:gd name="T6" fmla="*/ 12 w 53"/>
                <a:gd name="T7" fmla="*/ 22 h 47"/>
                <a:gd name="T8" fmla="*/ 19 w 53"/>
                <a:gd name="T9" fmla="*/ 28 h 47"/>
                <a:gd name="T10" fmla="*/ 25 w 53"/>
                <a:gd name="T11" fmla="*/ 34 h 47"/>
                <a:gd name="T12" fmla="*/ 31 w 53"/>
                <a:gd name="T13" fmla="*/ 37 h 47"/>
                <a:gd name="T14" fmla="*/ 37 w 53"/>
                <a:gd name="T15" fmla="*/ 43 h 47"/>
                <a:gd name="T16" fmla="*/ 46 w 53"/>
                <a:gd name="T17" fmla="*/ 43 h 47"/>
                <a:gd name="T18" fmla="*/ 50 w 53"/>
                <a:gd name="T19" fmla="*/ 47 h 47"/>
                <a:gd name="T20" fmla="*/ 50 w 53"/>
                <a:gd name="T21" fmla="*/ 43 h 47"/>
                <a:gd name="T22" fmla="*/ 53 w 53"/>
                <a:gd name="T23" fmla="*/ 43 h 47"/>
                <a:gd name="T24" fmla="*/ 53 w 53"/>
                <a:gd name="T25" fmla="*/ 43 h 47"/>
                <a:gd name="T26" fmla="*/ 53 w 53"/>
                <a:gd name="T27" fmla="*/ 40 h 47"/>
                <a:gd name="T28" fmla="*/ 53 w 53"/>
                <a:gd name="T29" fmla="*/ 40 h 47"/>
                <a:gd name="T30" fmla="*/ 53 w 53"/>
                <a:gd name="T31" fmla="*/ 37 h 47"/>
                <a:gd name="T32" fmla="*/ 50 w 53"/>
                <a:gd name="T33" fmla="*/ 37 h 47"/>
                <a:gd name="T34" fmla="*/ 43 w 53"/>
                <a:gd name="T35" fmla="*/ 34 h 47"/>
                <a:gd name="T36" fmla="*/ 37 w 53"/>
                <a:gd name="T37" fmla="*/ 28 h 47"/>
                <a:gd name="T38" fmla="*/ 31 w 53"/>
                <a:gd name="T39" fmla="*/ 25 h 47"/>
                <a:gd name="T40" fmla="*/ 25 w 53"/>
                <a:gd name="T41" fmla="*/ 22 h 47"/>
                <a:gd name="T42" fmla="*/ 19 w 53"/>
                <a:gd name="T43" fmla="*/ 16 h 47"/>
                <a:gd name="T44" fmla="*/ 16 w 53"/>
                <a:gd name="T45" fmla="*/ 13 h 47"/>
                <a:gd name="T46" fmla="*/ 9 w 53"/>
                <a:gd name="T47" fmla="*/ 6 h 47"/>
                <a:gd name="T48" fmla="*/ 3 w 53"/>
                <a:gd name="T49" fmla="*/ 0 h 47"/>
                <a:gd name="T50" fmla="*/ 3 w 53"/>
                <a:gd name="T51" fmla="*/ 0 h 47"/>
                <a:gd name="T52" fmla="*/ 3 w 53"/>
                <a:gd name="T53" fmla="*/ 0 h 47"/>
                <a:gd name="T54" fmla="*/ 3 w 53"/>
                <a:gd name="T55" fmla="*/ 0 h 47"/>
                <a:gd name="T56" fmla="*/ 0 w 53"/>
                <a:gd name="T57" fmla="*/ 0 h 47"/>
                <a:gd name="T58" fmla="*/ 0 w 53"/>
                <a:gd name="T59" fmla="*/ 0 h 47"/>
                <a:gd name="T60" fmla="*/ 0 w 53"/>
                <a:gd name="T61" fmla="*/ 0 h 47"/>
                <a:gd name="T62" fmla="*/ 0 w 53"/>
                <a:gd name="T63" fmla="*/ 3 h 47"/>
                <a:gd name="T64" fmla="*/ 0 w 53"/>
                <a:gd name="T65" fmla="*/ 3 h 47"/>
                <a:gd name="T66" fmla="*/ 0 w 53"/>
                <a:gd name="T67" fmla="*/ 3 h 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3"/>
                <a:gd name="T103" fmla="*/ 0 h 47"/>
                <a:gd name="T104" fmla="*/ 53 w 53"/>
                <a:gd name="T105" fmla="*/ 47 h 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3" h="47">
                  <a:moveTo>
                    <a:pt x="0" y="3"/>
                  </a:moveTo>
                  <a:lnTo>
                    <a:pt x="3" y="9"/>
                  </a:lnTo>
                  <a:lnTo>
                    <a:pt x="9" y="16"/>
                  </a:lnTo>
                  <a:lnTo>
                    <a:pt x="12" y="22"/>
                  </a:lnTo>
                  <a:lnTo>
                    <a:pt x="19" y="28"/>
                  </a:lnTo>
                  <a:lnTo>
                    <a:pt x="25" y="34"/>
                  </a:lnTo>
                  <a:lnTo>
                    <a:pt x="31" y="37"/>
                  </a:lnTo>
                  <a:lnTo>
                    <a:pt x="37" y="43"/>
                  </a:lnTo>
                  <a:lnTo>
                    <a:pt x="46" y="43"/>
                  </a:lnTo>
                  <a:lnTo>
                    <a:pt x="50" y="47"/>
                  </a:lnTo>
                  <a:lnTo>
                    <a:pt x="50" y="43"/>
                  </a:lnTo>
                  <a:lnTo>
                    <a:pt x="53" y="43"/>
                  </a:lnTo>
                  <a:lnTo>
                    <a:pt x="53" y="40"/>
                  </a:lnTo>
                  <a:lnTo>
                    <a:pt x="53" y="37"/>
                  </a:lnTo>
                  <a:lnTo>
                    <a:pt x="50" y="37"/>
                  </a:lnTo>
                  <a:lnTo>
                    <a:pt x="43" y="34"/>
                  </a:lnTo>
                  <a:lnTo>
                    <a:pt x="37" y="28"/>
                  </a:lnTo>
                  <a:lnTo>
                    <a:pt x="31" y="25"/>
                  </a:lnTo>
                  <a:lnTo>
                    <a:pt x="25" y="22"/>
                  </a:lnTo>
                  <a:lnTo>
                    <a:pt x="19" y="16"/>
                  </a:lnTo>
                  <a:lnTo>
                    <a:pt x="16" y="13"/>
                  </a:lnTo>
                  <a:lnTo>
                    <a:pt x="9" y="6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8" name="Freeform 506"/>
            <p:cNvSpPr>
              <a:spLocks/>
            </p:cNvSpPr>
            <p:nvPr/>
          </p:nvSpPr>
          <p:spPr bwMode="auto">
            <a:xfrm>
              <a:off x="2041" y="1892"/>
              <a:ext cx="59" cy="31"/>
            </a:xfrm>
            <a:custGeom>
              <a:avLst/>
              <a:gdLst>
                <a:gd name="T0" fmla="*/ 0 w 59"/>
                <a:gd name="T1" fmla="*/ 31 h 31"/>
                <a:gd name="T2" fmla="*/ 9 w 59"/>
                <a:gd name="T3" fmla="*/ 31 h 31"/>
                <a:gd name="T4" fmla="*/ 18 w 59"/>
                <a:gd name="T5" fmla="*/ 31 h 31"/>
                <a:gd name="T6" fmla="*/ 28 w 59"/>
                <a:gd name="T7" fmla="*/ 28 h 31"/>
                <a:gd name="T8" fmla="*/ 34 w 59"/>
                <a:gd name="T9" fmla="*/ 25 h 31"/>
                <a:gd name="T10" fmla="*/ 43 w 59"/>
                <a:gd name="T11" fmla="*/ 22 h 31"/>
                <a:gd name="T12" fmla="*/ 49 w 59"/>
                <a:gd name="T13" fmla="*/ 19 h 31"/>
                <a:gd name="T14" fmla="*/ 56 w 59"/>
                <a:gd name="T15" fmla="*/ 13 h 31"/>
                <a:gd name="T16" fmla="*/ 59 w 59"/>
                <a:gd name="T17" fmla="*/ 6 h 31"/>
                <a:gd name="T18" fmla="*/ 59 w 59"/>
                <a:gd name="T19" fmla="*/ 3 h 31"/>
                <a:gd name="T20" fmla="*/ 59 w 59"/>
                <a:gd name="T21" fmla="*/ 3 h 31"/>
                <a:gd name="T22" fmla="*/ 59 w 59"/>
                <a:gd name="T23" fmla="*/ 0 h 31"/>
                <a:gd name="T24" fmla="*/ 56 w 59"/>
                <a:gd name="T25" fmla="*/ 0 h 31"/>
                <a:gd name="T26" fmla="*/ 56 w 59"/>
                <a:gd name="T27" fmla="*/ 0 h 31"/>
                <a:gd name="T28" fmla="*/ 52 w 59"/>
                <a:gd name="T29" fmla="*/ 0 h 31"/>
                <a:gd name="T30" fmla="*/ 52 w 59"/>
                <a:gd name="T31" fmla="*/ 0 h 31"/>
                <a:gd name="T32" fmla="*/ 49 w 59"/>
                <a:gd name="T33" fmla="*/ 0 h 31"/>
                <a:gd name="T34" fmla="*/ 46 w 59"/>
                <a:gd name="T35" fmla="*/ 6 h 31"/>
                <a:gd name="T36" fmla="*/ 43 w 59"/>
                <a:gd name="T37" fmla="*/ 13 h 31"/>
                <a:gd name="T38" fmla="*/ 37 w 59"/>
                <a:gd name="T39" fmla="*/ 19 h 31"/>
                <a:gd name="T40" fmla="*/ 31 w 59"/>
                <a:gd name="T41" fmla="*/ 22 h 31"/>
                <a:gd name="T42" fmla="*/ 25 w 59"/>
                <a:gd name="T43" fmla="*/ 25 h 31"/>
                <a:gd name="T44" fmla="*/ 15 w 59"/>
                <a:gd name="T45" fmla="*/ 25 h 31"/>
                <a:gd name="T46" fmla="*/ 9 w 59"/>
                <a:gd name="T47" fmla="*/ 28 h 31"/>
                <a:gd name="T48" fmla="*/ 0 w 59"/>
                <a:gd name="T49" fmla="*/ 28 h 31"/>
                <a:gd name="T50" fmla="*/ 0 w 59"/>
                <a:gd name="T51" fmla="*/ 28 h 31"/>
                <a:gd name="T52" fmla="*/ 0 w 59"/>
                <a:gd name="T53" fmla="*/ 28 h 31"/>
                <a:gd name="T54" fmla="*/ 0 w 59"/>
                <a:gd name="T55" fmla="*/ 31 h 31"/>
                <a:gd name="T56" fmla="*/ 0 w 59"/>
                <a:gd name="T57" fmla="*/ 31 h 31"/>
                <a:gd name="T58" fmla="*/ 0 w 59"/>
                <a:gd name="T59" fmla="*/ 31 h 31"/>
                <a:gd name="T60" fmla="*/ 0 w 59"/>
                <a:gd name="T61" fmla="*/ 31 h 31"/>
                <a:gd name="T62" fmla="*/ 0 w 59"/>
                <a:gd name="T63" fmla="*/ 31 h 31"/>
                <a:gd name="T64" fmla="*/ 0 w 59"/>
                <a:gd name="T65" fmla="*/ 31 h 31"/>
                <a:gd name="T66" fmla="*/ 0 w 59"/>
                <a:gd name="T67" fmla="*/ 31 h 3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9"/>
                <a:gd name="T103" fmla="*/ 0 h 31"/>
                <a:gd name="T104" fmla="*/ 59 w 59"/>
                <a:gd name="T105" fmla="*/ 31 h 3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9" h="31">
                  <a:moveTo>
                    <a:pt x="0" y="31"/>
                  </a:moveTo>
                  <a:lnTo>
                    <a:pt x="9" y="31"/>
                  </a:lnTo>
                  <a:lnTo>
                    <a:pt x="18" y="31"/>
                  </a:lnTo>
                  <a:lnTo>
                    <a:pt x="28" y="28"/>
                  </a:lnTo>
                  <a:lnTo>
                    <a:pt x="34" y="25"/>
                  </a:lnTo>
                  <a:lnTo>
                    <a:pt x="43" y="22"/>
                  </a:lnTo>
                  <a:lnTo>
                    <a:pt x="49" y="19"/>
                  </a:lnTo>
                  <a:lnTo>
                    <a:pt x="56" y="13"/>
                  </a:lnTo>
                  <a:lnTo>
                    <a:pt x="59" y="6"/>
                  </a:lnTo>
                  <a:lnTo>
                    <a:pt x="59" y="3"/>
                  </a:lnTo>
                  <a:lnTo>
                    <a:pt x="59" y="0"/>
                  </a:lnTo>
                  <a:lnTo>
                    <a:pt x="56" y="0"/>
                  </a:lnTo>
                  <a:lnTo>
                    <a:pt x="52" y="0"/>
                  </a:lnTo>
                  <a:lnTo>
                    <a:pt x="49" y="0"/>
                  </a:lnTo>
                  <a:lnTo>
                    <a:pt x="46" y="6"/>
                  </a:lnTo>
                  <a:lnTo>
                    <a:pt x="43" y="13"/>
                  </a:lnTo>
                  <a:lnTo>
                    <a:pt x="37" y="19"/>
                  </a:lnTo>
                  <a:lnTo>
                    <a:pt x="31" y="22"/>
                  </a:lnTo>
                  <a:lnTo>
                    <a:pt x="25" y="25"/>
                  </a:lnTo>
                  <a:lnTo>
                    <a:pt x="15" y="25"/>
                  </a:lnTo>
                  <a:lnTo>
                    <a:pt x="9" y="28"/>
                  </a:lnTo>
                  <a:lnTo>
                    <a:pt x="0" y="28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9" name="Freeform 507"/>
            <p:cNvSpPr>
              <a:spLocks/>
            </p:cNvSpPr>
            <p:nvPr/>
          </p:nvSpPr>
          <p:spPr bwMode="auto">
            <a:xfrm>
              <a:off x="2084" y="1898"/>
              <a:ext cx="37" cy="28"/>
            </a:xfrm>
            <a:custGeom>
              <a:avLst/>
              <a:gdLst>
                <a:gd name="T0" fmla="*/ 0 w 37"/>
                <a:gd name="T1" fmla="*/ 28 h 28"/>
                <a:gd name="T2" fmla="*/ 6 w 37"/>
                <a:gd name="T3" fmla="*/ 28 h 28"/>
                <a:gd name="T4" fmla="*/ 13 w 37"/>
                <a:gd name="T5" fmla="*/ 25 h 28"/>
                <a:gd name="T6" fmla="*/ 19 w 37"/>
                <a:gd name="T7" fmla="*/ 22 h 28"/>
                <a:gd name="T8" fmla="*/ 22 w 37"/>
                <a:gd name="T9" fmla="*/ 19 h 28"/>
                <a:gd name="T10" fmla="*/ 28 w 37"/>
                <a:gd name="T11" fmla="*/ 16 h 28"/>
                <a:gd name="T12" fmla="*/ 31 w 37"/>
                <a:gd name="T13" fmla="*/ 13 h 28"/>
                <a:gd name="T14" fmla="*/ 34 w 37"/>
                <a:gd name="T15" fmla="*/ 10 h 28"/>
                <a:gd name="T16" fmla="*/ 37 w 37"/>
                <a:gd name="T17" fmla="*/ 3 h 28"/>
                <a:gd name="T18" fmla="*/ 37 w 37"/>
                <a:gd name="T19" fmla="*/ 3 h 28"/>
                <a:gd name="T20" fmla="*/ 37 w 37"/>
                <a:gd name="T21" fmla="*/ 3 h 28"/>
                <a:gd name="T22" fmla="*/ 37 w 37"/>
                <a:gd name="T23" fmla="*/ 0 h 28"/>
                <a:gd name="T24" fmla="*/ 37 w 37"/>
                <a:gd name="T25" fmla="*/ 0 h 28"/>
                <a:gd name="T26" fmla="*/ 34 w 37"/>
                <a:gd name="T27" fmla="*/ 0 h 28"/>
                <a:gd name="T28" fmla="*/ 34 w 37"/>
                <a:gd name="T29" fmla="*/ 0 h 28"/>
                <a:gd name="T30" fmla="*/ 31 w 37"/>
                <a:gd name="T31" fmla="*/ 0 h 28"/>
                <a:gd name="T32" fmla="*/ 31 w 37"/>
                <a:gd name="T33" fmla="*/ 0 h 28"/>
                <a:gd name="T34" fmla="*/ 28 w 37"/>
                <a:gd name="T35" fmla="*/ 3 h 28"/>
                <a:gd name="T36" fmla="*/ 25 w 37"/>
                <a:gd name="T37" fmla="*/ 7 h 28"/>
                <a:gd name="T38" fmla="*/ 22 w 37"/>
                <a:gd name="T39" fmla="*/ 13 h 28"/>
                <a:gd name="T40" fmla="*/ 19 w 37"/>
                <a:gd name="T41" fmla="*/ 16 h 28"/>
                <a:gd name="T42" fmla="*/ 13 w 37"/>
                <a:gd name="T43" fmla="*/ 16 h 28"/>
                <a:gd name="T44" fmla="*/ 9 w 37"/>
                <a:gd name="T45" fmla="*/ 19 h 28"/>
                <a:gd name="T46" fmla="*/ 6 w 37"/>
                <a:gd name="T47" fmla="*/ 22 h 28"/>
                <a:gd name="T48" fmla="*/ 0 w 37"/>
                <a:gd name="T49" fmla="*/ 25 h 28"/>
                <a:gd name="T50" fmla="*/ 0 w 37"/>
                <a:gd name="T51" fmla="*/ 25 h 28"/>
                <a:gd name="T52" fmla="*/ 0 w 37"/>
                <a:gd name="T53" fmla="*/ 25 h 28"/>
                <a:gd name="T54" fmla="*/ 0 w 37"/>
                <a:gd name="T55" fmla="*/ 25 h 28"/>
                <a:gd name="T56" fmla="*/ 0 w 37"/>
                <a:gd name="T57" fmla="*/ 25 h 28"/>
                <a:gd name="T58" fmla="*/ 0 w 37"/>
                <a:gd name="T59" fmla="*/ 28 h 28"/>
                <a:gd name="T60" fmla="*/ 0 w 37"/>
                <a:gd name="T61" fmla="*/ 28 h 28"/>
                <a:gd name="T62" fmla="*/ 0 w 37"/>
                <a:gd name="T63" fmla="*/ 28 h 28"/>
                <a:gd name="T64" fmla="*/ 0 w 37"/>
                <a:gd name="T65" fmla="*/ 28 h 28"/>
                <a:gd name="T66" fmla="*/ 0 w 37"/>
                <a:gd name="T67" fmla="*/ 28 h 2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"/>
                <a:gd name="T103" fmla="*/ 0 h 28"/>
                <a:gd name="T104" fmla="*/ 37 w 37"/>
                <a:gd name="T105" fmla="*/ 28 h 2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" h="28">
                  <a:moveTo>
                    <a:pt x="0" y="28"/>
                  </a:moveTo>
                  <a:lnTo>
                    <a:pt x="6" y="28"/>
                  </a:lnTo>
                  <a:lnTo>
                    <a:pt x="13" y="25"/>
                  </a:lnTo>
                  <a:lnTo>
                    <a:pt x="19" y="22"/>
                  </a:lnTo>
                  <a:lnTo>
                    <a:pt x="22" y="19"/>
                  </a:lnTo>
                  <a:lnTo>
                    <a:pt x="28" y="16"/>
                  </a:lnTo>
                  <a:lnTo>
                    <a:pt x="31" y="13"/>
                  </a:lnTo>
                  <a:lnTo>
                    <a:pt x="34" y="10"/>
                  </a:lnTo>
                  <a:lnTo>
                    <a:pt x="37" y="3"/>
                  </a:lnTo>
                  <a:lnTo>
                    <a:pt x="37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8" y="3"/>
                  </a:lnTo>
                  <a:lnTo>
                    <a:pt x="25" y="7"/>
                  </a:lnTo>
                  <a:lnTo>
                    <a:pt x="22" y="13"/>
                  </a:lnTo>
                  <a:lnTo>
                    <a:pt x="19" y="16"/>
                  </a:lnTo>
                  <a:lnTo>
                    <a:pt x="13" y="16"/>
                  </a:lnTo>
                  <a:lnTo>
                    <a:pt x="9" y="19"/>
                  </a:lnTo>
                  <a:lnTo>
                    <a:pt x="6" y="22"/>
                  </a:lnTo>
                  <a:lnTo>
                    <a:pt x="0" y="2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0" name="Freeform 508"/>
            <p:cNvSpPr>
              <a:spLocks/>
            </p:cNvSpPr>
            <p:nvPr/>
          </p:nvSpPr>
          <p:spPr bwMode="auto">
            <a:xfrm>
              <a:off x="2059" y="1867"/>
              <a:ext cx="78" cy="38"/>
            </a:xfrm>
            <a:custGeom>
              <a:avLst/>
              <a:gdLst>
                <a:gd name="T0" fmla="*/ 0 w 78"/>
                <a:gd name="T1" fmla="*/ 7 h 38"/>
                <a:gd name="T2" fmla="*/ 10 w 78"/>
                <a:gd name="T3" fmla="*/ 10 h 38"/>
                <a:gd name="T4" fmla="*/ 16 w 78"/>
                <a:gd name="T5" fmla="*/ 16 h 38"/>
                <a:gd name="T6" fmla="*/ 25 w 78"/>
                <a:gd name="T7" fmla="*/ 22 h 38"/>
                <a:gd name="T8" fmla="*/ 34 w 78"/>
                <a:gd name="T9" fmla="*/ 25 h 38"/>
                <a:gd name="T10" fmla="*/ 44 w 78"/>
                <a:gd name="T11" fmla="*/ 31 h 38"/>
                <a:gd name="T12" fmla="*/ 53 w 78"/>
                <a:gd name="T13" fmla="*/ 34 h 38"/>
                <a:gd name="T14" fmla="*/ 62 w 78"/>
                <a:gd name="T15" fmla="*/ 38 h 38"/>
                <a:gd name="T16" fmla="*/ 75 w 78"/>
                <a:gd name="T17" fmla="*/ 38 h 38"/>
                <a:gd name="T18" fmla="*/ 75 w 78"/>
                <a:gd name="T19" fmla="*/ 38 h 38"/>
                <a:gd name="T20" fmla="*/ 78 w 78"/>
                <a:gd name="T21" fmla="*/ 38 h 38"/>
                <a:gd name="T22" fmla="*/ 78 w 78"/>
                <a:gd name="T23" fmla="*/ 34 h 38"/>
                <a:gd name="T24" fmla="*/ 78 w 78"/>
                <a:gd name="T25" fmla="*/ 34 h 38"/>
                <a:gd name="T26" fmla="*/ 78 w 78"/>
                <a:gd name="T27" fmla="*/ 31 h 38"/>
                <a:gd name="T28" fmla="*/ 78 w 78"/>
                <a:gd name="T29" fmla="*/ 31 h 38"/>
                <a:gd name="T30" fmla="*/ 75 w 78"/>
                <a:gd name="T31" fmla="*/ 31 h 38"/>
                <a:gd name="T32" fmla="*/ 75 w 78"/>
                <a:gd name="T33" fmla="*/ 28 h 38"/>
                <a:gd name="T34" fmla="*/ 65 w 78"/>
                <a:gd name="T35" fmla="*/ 28 h 38"/>
                <a:gd name="T36" fmla="*/ 53 w 78"/>
                <a:gd name="T37" fmla="*/ 25 h 38"/>
                <a:gd name="T38" fmla="*/ 47 w 78"/>
                <a:gd name="T39" fmla="*/ 22 h 38"/>
                <a:gd name="T40" fmla="*/ 38 w 78"/>
                <a:gd name="T41" fmla="*/ 19 h 38"/>
                <a:gd name="T42" fmla="*/ 28 w 78"/>
                <a:gd name="T43" fmla="*/ 16 h 38"/>
                <a:gd name="T44" fmla="*/ 19 w 78"/>
                <a:gd name="T45" fmla="*/ 10 h 38"/>
                <a:gd name="T46" fmla="*/ 10 w 78"/>
                <a:gd name="T47" fmla="*/ 7 h 38"/>
                <a:gd name="T48" fmla="*/ 4 w 78"/>
                <a:gd name="T49" fmla="*/ 4 h 38"/>
                <a:gd name="T50" fmla="*/ 0 w 78"/>
                <a:gd name="T51" fmla="*/ 0 h 38"/>
                <a:gd name="T52" fmla="*/ 0 w 78"/>
                <a:gd name="T53" fmla="*/ 0 h 38"/>
                <a:gd name="T54" fmla="*/ 0 w 78"/>
                <a:gd name="T55" fmla="*/ 4 h 38"/>
                <a:gd name="T56" fmla="*/ 0 w 78"/>
                <a:gd name="T57" fmla="*/ 4 h 38"/>
                <a:gd name="T58" fmla="*/ 0 w 78"/>
                <a:gd name="T59" fmla="*/ 4 h 38"/>
                <a:gd name="T60" fmla="*/ 0 w 78"/>
                <a:gd name="T61" fmla="*/ 4 h 38"/>
                <a:gd name="T62" fmla="*/ 0 w 78"/>
                <a:gd name="T63" fmla="*/ 4 h 38"/>
                <a:gd name="T64" fmla="*/ 0 w 78"/>
                <a:gd name="T65" fmla="*/ 7 h 38"/>
                <a:gd name="T66" fmla="*/ 0 w 78"/>
                <a:gd name="T67" fmla="*/ 7 h 3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8"/>
                <a:gd name="T103" fmla="*/ 0 h 38"/>
                <a:gd name="T104" fmla="*/ 78 w 78"/>
                <a:gd name="T105" fmla="*/ 38 h 3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8" h="38">
                  <a:moveTo>
                    <a:pt x="0" y="7"/>
                  </a:moveTo>
                  <a:lnTo>
                    <a:pt x="10" y="10"/>
                  </a:lnTo>
                  <a:lnTo>
                    <a:pt x="16" y="16"/>
                  </a:lnTo>
                  <a:lnTo>
                    <a:pt x="25" y="22"/>
                  </a:lnTo>
                  <a:lnTo>
                    <a:pt x="34" y="25"/>
                  </a:lnTo>
                  <a:lnTo>
                    <a:pt x="44" y="31"/>
                  </a:lnTo>
                  <a:lnTo>
                    <a:pt x="53" y="34"/>
                  </a:lnTo>
                  <a:lnTo>
                    <a:pt x="62" y="38"/>
                  </a:lnTo>
                  <a:lnTo>
                    <a:pt x="75" y="38"/>
                  </a:lnTo>
                  <a:lnTo>
                    <a:pt x="78" y="38"/>
                  </a:lnTo>
                  <a:lnTo>
                    <a:pt x="78" y="34"/>
                  </a:lnTo>
                  <a:lnTo>
                    <a:pt x="78" y="31"/>
                  </a:lnTo>
                  <a:lnTo>
                    <a:pt x="75" y="31"/>
                  </a:lnTo>
                  <a:lnTo>
                    <a:pt x="75" y="28"/>
                  </a:lnTo>
                  <a:lnTo>
                    <a:pt x="65" y="28"/>
                  </a:lnTo>
                  <a:lnTo>
                    <a:pt x="53" y="25"/>
                  </a:lnTo>
                  <a:lnTo>
                    <a:pt x="47" y="22"/>
                  </a:lnTo>
                  <a:lnTo>
                    <a:pt x="38" y="19"/>
                  </a:lnTo>
                  <a:lnTo>
                    <a:pt x="28" y="16"/>
                  </a:lnTo>
                  <a:lnTo>
                    <a:pt x="19" y="10"/>
                  </a:lnTo>
                  <a:lnTo>
                    <a:pt x="10" y="7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1" name="Freeform 509"/>
            <p:cNvSpPr>
              <a:spLocks/>
            </p:cNvSpPr>
            <p:nvPr/>
          </p:nvSpPr>
          <p:spPr bwMode="auto">
            <a:xfrm>
              <a:off x="2109" y="1871"/>
              <a:ext cx="37" cy="15"/>
            </a:xfrm>
            <a:custGeom>
              <a:avLst/>
              <a:gdLst>
                <a:gd name="T0" fmla="*/ 0 w 37"/>
                <a:gd name="T1" fmla="*/ 3 h 15"/>
                <a:gd name="T2" fmla="*/ 3 w 37"/>
                <a:gd name="T3" fmla="*/ 3 h 15"/>
                <a:gd name="T4" fmla="*/ 9 w 37"/>
                <a:gd name="T5" fmla="*/ 6 h 15"/>
                <a:gd name="T6" fmla="*/ 12 w 37"/>
                <a:gd name="T7" fmla="*/ 9 h 15"/>
                <a:gd name="T8" fmla="*/ 15 w 37"/>
                <a:gd name="T9" fmla="*/ 12 h 15"/>
                <a:gd name="T10" fmla="*/ 18 w 37"/>
                <a:gd name="T11" fmla="*/ 12 h 15"/>
                <a:gd name="T12" fmla="*/ 25 w 37"/>
                <a:gd name="T13" fmla="*/ 15 h 15"/>
                <a:gd name="T14" fmla="*/ 28 w 37"/>
                <a:gd name="T15" fmla="*/ 15 h 15"/>
                <a:gd name="T16" fmla="*/ 31 w 37"/>
                <a:gd name="T17" fmla="*/ 15 h 15"/>
                <a:gd name="T18" fmla="*/ 34 w 37"/>
                <a:gd name="T19" fmla="*/ 15 h 15"/>
                <a:gd name="T20" fmla="*/ 34 w 37"/>
                <a:gd name="T21" fmla="*/ 15 h 15"/>
                <a:gd name="T22" fmla="*/ 34 w 37"/>
                <a:gd name="T23" fmla="*/ 12 h 15"/>
                <a:gd name="T24" fmla="*/ 37 w 37"/>
                <a:gd name="T25" fmla="*/ 12 h 15"/>
                <a:gd name="T26" fmla="*/ 34 w 37"/>
                <a:gd name="T27" fmla="*/ 9 h 15"/>
                <a:gd name="T28" fmla="*/ 34 w 37"/>
                <a:gd name="T29" fmla="*/ 9 h 15"/>
                <a:gd name="T30" fmla="*/ 34 w 37"/>
                <a:gd name="T31" fmla="*/ 9 h 15"/>
                <a:gd name="T32" fmla="*/ 31 w 37"/>
                <a:gd name="T33" fmla="*/ 9 h 15"/>
                <a:gd name="T34" fmla="*/ 28 w 37"/>
                <a:gd name="T35" fmla="*/ 6 h 15"/>
                <a:gd name="T36" fmla="*/ 25 w 37"/>
                <a:gd name="T37" fmla="*/ 6 h 15"/>
                <a:gd name="T38" fmla="*/ 22 w 37"/>
                <a:gd name="T39" fmla="*/ 6 h 15"/>
                <a:gd name="T40" fmla="*/ 15 w 37"/>
                <a:gd name="T41" fmla="*/ 3 h 15"/>
                <a:gd name="T42" fmla="*/ 12 w 37"/>
                <a:gd name="T43" fmla="*/ 3 h 15"/>
                <a:gd name="T44" fmla="*/ 9 w 37"/>
                <a:gd name="T45" fmla="*/ 3 h 15"/>
                <a:gd name="T46" fmla="*/ 6 w 37"/>
                <a:gd name="T47" fmla="*/ 0 h 15"/>
                <a:gd name="T48" fmla="*/ 3 w 37"/>
                <a:gd name="T49" fmla="*/ 0 h 15"/>
                <a:gd name="T50" fmla="*/ 3 w 37"/>
                <a:gd name="T51" fmla="*/ 0 h 15"/>
                <a:gd name="T52" fmla="*/ 0 w 37"/>
                <a:gd name="T53" fmla="*/ 0 h 15"/>
                <a:gd name="T54" fmla="*/ 0 w 37"/>
                <a:gd name="T55" fmla="*/ 0 h 15"/>
                <a:gd name="T56" fmla="*/ 0 w 37"/>
                <a:gd name="T57" fmla="*/ 0 h 15"/>
                <a:gd name="T58" fmla="*/ 0 w 37"/>
                <a:gd name="T59" fmla="*/ 0 h 15"/>
                <a:gd name="T60" fmla="*/ 0 w 37"/>
                <a:gd name="T61" fmla="*/ 3 h 15"/>
                <a:gd name="T62" fmla="*/ 0 w 37"/>
                <a:gd name="T63" fmla="*/ 3 h 15"/>
                <a:gd name="T64" fmla="*/ 0 w 37"/>
                <a:gd name="T65" fmla="*/ 3 h 15"/>
                <a:gd name="T66" fmla="*/ 0 w 37"/>
                <a:gd name="T67" fmla="*/ 3 h 1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"/>
                <a:gd name="T103" fmla="*/ 0 h 15"/>
                <a:gd name="T104" fmla="*/ 37 w 37"/>
                <a:gd name="T105" fmla="*/ 15 h 1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" h="15">
                  <a:moveTo>
                    <a:pt x="0" y="3"/>
                  </a:moveTo>
                  <a:lnTo>
                    <a:pt x="3" y="3"/>
                  </a:lnTo>
                  <a:lnTo>
                    <a:pt x="9" y="6"/>
                  </a:lnTo>
                  <a:lnTo>
                    <a:pt x="12" y="9"/>
                  </a:lnTo>
                  <a:lnTo>
                    <a:pt x="15" y="12"/>
                  </a:lnTo>
                  <a:lnTo>
                    <a:pt x="18" y="12"/>
                  </a:lnTo>
                  <a:lnTo>
                    <a:pt x="25" y="15"/>
                  </a:lnTo>
                  <a:lnTo>
                    <a:pt x="28" y="15"/>
                  </a:lnTo>
                  <a:lnTo>
                    <a:pt x="31" y="15"/>
                  </a:lnTo>
                  <a:lnTo>
                    <a:pt x="34" y="15"/>
                  </a:lnTo>
                  <a:lnTo>
                    <a:pt x="34" y="12"/>
                  </a:lnTo>
                  <a:lnTo>
                    <a:pt x="37" y="12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28" y="6"/>
                  </a:lnTo>
                  <a:lnTo>
                    <a:pt x="25" y="6"/>
                  </a:lnTo>
                  <a:lnTo>
                    <a:pt x="22" y="6"/>
                  </a:lnTo>
                  <a:lnTo>
                    <a:pt x="15" y="3"/>
                  </a:lnTo>
                  <a:lnTo>
                    <a:pt x="12" y="3"/>
                  </a:lnTo>
                  <a:lnTo>
                    <a:pt x="9" y="3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2" name="Line 510"/>
            <p:cNvSpPr>
              <a:spLocks noChangeShapeType="1"/>
            </p:cNvSpPr>
            <p:nvPr/>
          </p:nvSpPr>
          <p:spPr bwMode="auto">
            <a:xfrm flipV="1">
              <a:off x="1964" y="1762"/>
              <a:ext cx="21" cy="34"/>
            </a:xfrm>
            <a:prstGeom prst="line">
              <a:avLst/>
            </a:prstGeom>
            <a:noFill/>
            <a:ln w="5873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3" name="Line 511"/>
            <p:cNvSpPr>
              <a:spLocks noChangeShapeType="1"/>
            </p:cNvSpPr>
            <p:nvPr/>
          </p:nvSpPr>
          <p:spPr bwMode="auto">
            <a:xfrm flipV="1">
              <a:off x="1988" y="1775"/>
              <a:ext cx="19" cy="34"/>
            </a:xfrm>
            <a:prstGeom prst="line">
              <a:avLst/>
            </a:prstGeom>
            <a:noFill/>
            <a:ln w="5873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4" name="Line 512"/>
            <p:cNvSpPr>
              <a:spLocks noChangeShapeType="1"/>
            </p:cNvSpPr>
            <p:nvPr/>
          </p:nvSpPr>
          <p:spPr bwMode="auto">
            <a:xfrm flipV="1">
              <a:off x="2010" y="1787"/>
              <a:ext cx="22" cy="34"/>
            </a:xfrm>
            <a:prstGeom prst="line">
              <a:avLst/>
            </a:prstGeom>
            <a:noFill/>
            <a:ln w="5873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5" name="Line 513"/>
            <p:cNvSpPr>
              <a:spLocks noChangeShapeType="1"/>
            </p:cNvSpPr>
            <p:nvPr/>
          </p:nvSpPr>
          <p:spPr bwMode="auto">
            <a:xfrm flipV="1">
              <a:off x="2035" y="1796"/>
              <a:ext cx="18" cy="37"/>
            </a:xfrm>
            <a:prstGeom prst="line">
              <a:avLst/>
            </a:prstGeom>
            <a:noFill/>
            <a:ln w="5873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6" name="Line 514"/>
            <p:cNvSpPr>
              <a:spLocks noChangeShapeType="1"/>
            </p:cNvSpPr>
            <p:nvPr/>
          </p:nvSpPr>
          <p:spPr bwMode="auto">
            <a:xfrm flipV="1">
              <a:off x="2059" y="1809"/>
              <a:ext cx="19" cy="37"/>
            </a:xfrm>
            <a:prstGeom prst="line">
              <a:avLst/>
            </a:prstGeom>
            <a:noFill/>
            <a:ln w="5873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7" name="Line 515"/>
            <p:cNvSpPr>
              <a:spLocks noChangeShapeType="1"/>
            </p:cNvSpPr>
            <p:nvPr/>
          </p:nvSpPr>
          <p:spPr bwMode="auto">
            <a:xfrm flipV="1">
              <a:off x="2081" y="1821"/>
              <a:ext cx="22" cy="37"/>
            </a:xfrm>
            <a:prstGeom prst="line">
              <a:avLst/>
            </a:prstGeom>
            <a:noFill/>
            <a:ln w="5873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8" name="Line 516"/>
            <p:cNvSpPr>
              <a:spLocks noChangeShapeType="1"/>
            </p:cNvSpPr>
            <p:nvPr/>
          </p:nvSpPr>
          <p:spPr bwMode="auto">
            <a:xfrm flipV="1">
              <a:off x="2106" y="1833"/>
              <a:ext cx="18" cy="34"/>
            </a:xfrm>
            <a:prstGeom prst="line">
              <a:avLst/>
            </a:prstGeom>
            <a:noFill/>
            <a:ln w="5873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9" name="Line 517"/>
            <p:cNvSpPr>
              <a:spLocks noChangeShapeType="1"/>
            </p:cNvSpPr>
            <p:nvPr/>
          </p:nvSpPr>
          <p:spPr bwMode="auto">
            <a:xfrm flipV="1">
              <a:off x="2127" y="1846"/>
              <a:ext cx="22" cy="34"/>
            </a:xfrm>
            <a:prstGeom prst="line">
              <a:avLst/>
            </a:prstGeom>
            <a:noFill/>
            <a:ln w="5873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0" name="Line 518"/>
            <p:cNvSpPr>
              <a:spLocks noChangeShapeType="1"/>
            </p:cNvSpPr>
            <p:nvPr/>
          </p:nvSpPr>
          <p:spPr bwMode="auto">
            <a:xfrm flipV="1">
              <a:off x="1905" y="1871"/>
              <a:ext cx="22" cy="34"/>
            </a:xfrm>
            <a:prstGeom prst="line">
              <a:avLst/>
            </a:prstGeom>
            <a:noFill/>
            <a:ln w="5873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1" name="Line 519"/>
            <p:cNvSpPr>
              <a:spLocks noChangeShapeType="1"/>
            </p:cNvSpPr>
            <p:nvPr/>
          </p:nvSpPr>
          <p:spPr bwMode="auto">
            <a:xfrm flipV="1">
              <a:off x="1930" y="1880"/>
              <a:ext cx="18" cy="37"/>
            </a:xfrm>
            <a:prstGeom prst="line">
              <a:avLst/>
            </a:prstGeom>
            <a:noFill/>
            <a:ln w="5873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2" name="Line 520"/>
            <p:cNvSpPr>
              <a:spLocks noChangeShapeType="1"/>
            </p:cNvSpPr>
            <p:nvPr/>
          </p:nvSpPr>
          <p:spPr bwMode="auto">
            <a:xfrm flipV="1">
              <a:off x="1951" y="1892"/>
              <a:ext cx="22" cy="37"/>
            </a:xfrm>
            <a:prstGeom prst="line">
              <a:avLst/>
            </a:prstGeom>
            <a:noFill/>
            <a:ln w="5873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3" name="Line 521"/>
            <p:cNvSpPr>
              <a:spLocks noChangeShapeType="1"/>
            </p:cNvSpPr>
            <p:nvPr/>
          </p:nvSpPr>
          <p:spPr bwMode="auto">
            <a:xfrm flipV="1">
              <a:off x="1976" y="1905"/>
              <a:ext cx="19" cy="37"/>
            </a:xfrm>
            <a:prstGeom prst="line">
              <a:avLst/>
            </a:prstGeom>
            <a:noFill/>
            <a:ln w="5873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4" name="Line 522"/>
            <p:cNvSpPr>
              <a:spLocks noChangeShapeType="1"/>
            </p:cNvSpPr>
            <p:nvPr/>
          </p:nvSpPr>
          <p:spPr bwMode="auto">
            <a:xfrm flipV="1">
              <a:off x="2001" y="1917"/>
              <a:ext cx="18" cy="34"/>
            </a:xfrm>
            <a:prstGeom prst="line">
              <a:avLst/>
            </a:prstGeom>
            <a:noFill/>
            <a:ln w="5873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5" name="Line 523"/>
            <p:cNvSpPr>
              <a:spLocks noChangeShapeType="1"/>
            </p:cNvSpPr>
            <p:nvPr/>
          </p:nvSpPr>
          <p:spPr bwMode="auto">
            <a:xfrm flipV="1">
              <a:off x="2022" y="1929"/>
              <a:ext cx="22" cy="34"/>
            </a:xfrm>
            <a:prstGeom prst="line">
              <a:avLst/>
            </a:prstGeom>
            <a:noFill/>
            <a:ln w="5873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6" name="Line 524"/>
            <p:cNvSpPr>
              <a:spLocks noChangeShapeType="1"/>
            </p:cNvSpPr>
            <p:nvPr/>
          </p:nvSpPr>
          <p:spPr bwMode="auto">
            <a:xfrm flipV="1">
              <a:off x="2047" y="1942"/>
              <a:ext cx="19" cy="34"/>
            </a:xfrm>
            <a:prstGeom prst="line">
              <a:avLst/>
            </a:prstGeom>
            <a:noFill/>
            <a:ln w="5873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7" name="Line 525"/>
            <p:cNvSpPr>
              <a:spLocks noChangeShapeType="1"/>
            </p:cNvSpPr>
            <p:nvPr/>
          </p:nvSpPr>
          <p:spPr bwMode="auto">
            <a:xfrm flipV="1">
              <a:off x="2069" y="1951"/>
              <a:ext cx="21" cy="37"/>
            </a:xfrm>
            <a:prstGeom prst="line">
              <a:avLst/>
            </a:prstGeom>
            <a:noFill/>
            <a:ln w="5873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8" name="Freeform 526"/>
            <p:cNvSpPr>
              <a:spLocks/>
            </p:cNvSpPr>
            <p:nvPr/>
          </p:nvSpPr>
          <p:spPr bwMode="auto">
            <a:xfrm>
              <a:off x="1908" y="1787"/>
              <a:ext cx="238" cy="173"/>
            </a:xfrm>
            <a:custGeom>
              <a:avLst/>
              <a:gdLst>
                <a:gd name="T0" fmla="*/ 238 w 238"/>
                <a:gd name="T1" fmla="*/ 102 h 173"/>
                <a:gd name="T2" fmla="*/ 198 w 238"/>
                <a:gd name="T3" fmla="*/ 173 h 173"/>
                <a:gd name="T4" fmla="*/ 0 w 238"/>
                <a:gd name="T5" fmla="*/ 74 h 173"/>
                <a:gd name="T6" fmla="*/ 40 w 238"/>
                <a:gd name="T7" fmla="*/ 0 h 173"/>
                <a:gd name="T8" fmla="*/ 238 w 238"/>
                <a:gd name="T9" fmla="*/ 102 h 1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8"/>
                <a:gd name="T16" fmla="*/ 0 h 173"/>
                <a:gd name="T17" fmla="*/ 238 w 238"/>
                <a:gd name="T18" fmla="*/ 173 h 1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8" h="173">
                  <a:moveTo>
                    <a:pt x="238" y="102"/>
                  </a:moveTo>
                  <a:lnTo>
                    <a:pt x="198" y="173"/>
                  </a:lnTo>
                  <a:lnTo>
                    <a:pt x="0" y="74"/>
                  </a:lnTo>
                  <a:lnTo>
                    <a:pt x="40" y="0"/>
                  </a:lnTo>
                  <a:lnTo>
                    <a:pt x="238" y="102"/>
                  </a:lnTo>
                  <a:close/>
                </a:path>
              </a:pathLst>
            </a:custGeom>
            <a:solidFill>
              <a:srgbClr val="0079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9" name="Line 527"/>
            <p:cNvSpPr>
              <a:spLocks noChangeShapeType="1"/>
            </p:cNvSpPr>
            <p:nvPr/>
          </p:nvSpPr>
          <p:spPr bwMode="auto">
            <a:xfrm flipV="1">
              <a:off x="1837" y="2037"/>
              <a:ext cx="3" cy="34"/>
            </a:xfrm>
            <a:prstGeom prst="line">
              <a:avLst/>
            </a:prstGeom>
            <a:noFill/>
            <a:ln w="5873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0" name="Line 528"/>
            <p:cNvSpPr>
              <a:spLocks noChangeShapeType="1"/>
            </p:cNvSpPr>
            <p:nvPr/>
          </p:nvSpPr>
          <p:spPr bwMode="auto">
            <a:xfrm flipV="1">
              <a:off x="1874" y="2040"/>
              <a:ext cx="3" cy="34"/>
            </a:xfrm>
            <a:prstGeom prst="line">
              <a:avLst/>
            </a:prstGeom>
            <a:noFill/>
            <a:ln w="5873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1" name="Line 529"/>
            <p:cNvSpPr>
              <a:spLocks noChangeShapeType="1"/>
            </p:cNvSpPr>
            <p:nvPr/>
          </p:nvSpPr>
          <p:spPr bwMode="auto">
            <a:xfrm flipV="1">
              <a:off x="1911" y="2044"/>
              <a:ext cx="3" cy="34"/>
            </a:xfrm>
            <a:prstGeom prst="line">
              <a:avLst/>
            </a:prstGeom>
            <a:noFill/>
            <a:ln w="5873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2" name="Line 530"/>
            <p:cNvSpPr>
              <a:spLocks noChangeShapeType="1"/>
            </p:cNvSpPr>
            <p:nvPr/>
          </p:nvSpPr>
          <p:spPr bwMode="auto">
            <a:xfrm flipV="1">
              <a:off x="1948" y="2050"/>
              <a:ext cx="6" cy="31"/>
            </a:xfrm>
            <a:prstGeom prst="line">
              <a:avLst/>
            </a:prstGeom>
            <a:noFill/>
            <a:ln w="5873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3" name="Line 531"/>
            <p:cNvSpPr>
              <a:spLocks noChangeShapeType="1"/>
            </p:cNvSpPr>
            <p:nvPr/>
          </p:nvSpPr>
          <p:spPr bwMode="auto">
            <a:xfrm flipV="1">
              <a:off x="1825" y="2136"/>
              <a:ext cx="3" cy="34"/>
            </a:xfrm>
            <a:prstGeom prst="line">
              <a:avLst/>
            </a:prstGeom>
            <a:noFill/>
            <a:ln w="5873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4" name="Line 532"/>
            <p:cNvSpPr>
              <a:spLocks noChangeShapeType="1"/>
            </p:cNvSpPr>
            <p:nvPr/>
          </p:nvSpPr>
          <p:spPr bwMode="auto">
            <a:xfrm flipV="1">
              <a:off x="1862" y="2142"/>
              <a:ext cx="3" cy="31"/>
            </a:xfrm>
            <a:prstGeom prst="line">
              <a:avLst/>
            </a:prstGeom>
            <a:noFill/>
            <a:ln w="5873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5" name="Line 533"/>
            <p:cNvSpPr>
              <a:spLocks noChangeShapeType="1"/>
            </p:cNvSpPr>
            <p:nvPr/>
          </p:nvSpPr>
          <p:spPr bwMode="auto">
            <a:xfrm flipV="1">
              <a:off x="1899" y="2146"/>
              <a:ext cx="6" cy="34"/>
            </a:xfrm>
            <a:prstGeom prst="line">
              <a:avLst/>
            </a:prstGeom>
            <a:noFill/>
            <a:ln w="5873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6" name="Line 534"/>
            <p:cNvSpPr>
              <a:spLocks noChangeShapeType="1"/>
            </p:cNvSpPr>
            <p:nvPr/>
          </p:nvSpPr>
          <p:spPr bwMode="auto">
            <a:xfrm flipV="1">
              <a:off x="1939" y="2149"/>
              <a:ext cx="3" cy="34"/>
            </a:xfrm>
            <a:prstGeom prst="line">
              <a:avLst/>
            </a:prstGeom>
            <a:noFill/>
            <a:ln w="5873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7" name="Freeform 535"/>
            <p:cNvSpPr>
              <a:spLocks/>
            </p:cNvSpPr>
            <p:nvPr/>
          </p:nvSpPr>
          <p:spPr bwMode="auto">
            <a:xfrm>
              <a:off x="1800" y="2065"/>
              <a:ext cx="182" cy="87"/>
            </a:xfrm>
            <a:custGeom>
              <a:avLst/>
              <a:gdLst>
                <a:gd name="T0" fmla="*/ 182 w 182"/>
                <a:gd name="T1" fmla="*/ 19 h 87"/>
                <a:gd name="T2" fmla="*/ 173 w 182"/>
                <a:gd name="T3" fmla="*/ 87 h 87"/>
                <a:gd name="T4" fmla="*/ 0 w 182"/>
                <a:gd name="T5" fmla="*/ 68 h 87"/>
                <a:gd name="T6" fmla="*/ 6 w 182"/>
                <a:gd name="T7" fmla="*/ 0 h 87"/>
                <a:gd name="T8" fmla="*/ 182 w 182"/>
                <a:gd name="T9" fmla="*/ 19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"/>
                <a:gd name="T16" fmla="*/ 0 h 87"/>
                <a:gd name="T17" fmla="*/ 182 w 182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" h="87">
                  <a:moveTo>
                    <a:pt x="182" y="19"/>
                  </a:moveTo>
                  <a:lnTo>
                    <a:pt x="173" y="87"/>
                  </a:lnTo>
                  <a:lnTo>
                    <a:pt x="0" y="68"/>
                  </a:lnTo>
                  <a:lnTo>
                    <a:pt x="6" y="0"/>
                  </a:lnTo>
                  <a:lnTo>
                    <a:pt x="182" y="19"/>
                  </a:lnTo>
                  <a:close/>
                </a:path>
              </a:pathLst>
            </a:custGeom>
            <a:solidFill>
              <a:srgbClr val="0079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8" name="Line 536"/>
            <p:cNvSpPr>
              <a:spLocks noChangeShapeType="1"/>
            </p:cNvSpPr>
            <p:nvPr/>
          </p:nvSpPr>
          <p:spPr bwMode="auto">
            <a:xfrm flipH="1" flipV="1">
              <a:off x="2007" y="2068"/>
              <a:ext cx="9" cy="31"/>
            </a:xfrm>
            <a:prstGeom prst="line">
              <a:avLst/>
            </a:prstGeom>
            <a:noFill/>
            <a:ln w="5873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9" name="Line 537"/>
            <p:cNvSpPr>
              <a:spLocks noChangeShapeType="1"/>
            </p:cNvSpPr>
            <p:nvPr/>
          </p:nvSpPr>
          <p:spPr bwMode="auto">
            <a:xfrm flipH="1" flipV="1">
              <a:off x="2038" y="2059"/>
              <a:ext cx="9" cy="34"/>
            </a:xfrm>
            <a:prstGeom prst="line">
              <a:avLst/>
            </a:prstGeom>
            <a:noFill/>
            <a:ln w="5873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0" name="Line 538"/>
            <p:cNvSpPr>
              <a:spLocks noChangeShapeType="1"/>
            </p:cNvSpPr>
            <p:nvPr/>
          </p:nvSpPr>
          <p:spPr bwMode="auto">
            <a:xfrm flipH="1" flipV="1">
              <a:off x="2069" y="2053"/>
              <a:ext cx="9" cy="31"/>
            </a:xfrm>
            <a:prstGeom prst="line">
              <a:avLst/>
            </a:prstGeom>
            <a:noFill/>
            <a:ln w="5873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1" name="Line 539"/>
            <p:cNvSpPr>
              <a:spLocks noChangeShapeType="1"/>
            </p:cNvSpPr>
            <p:nvPr/>
          </p:nvSpPr>
          <p:spPr bwMode="auto">
            <a:xfrm flipH="1" flipV="1">
              <a:off x="2100" y="2044"/>
              <a:ext cx="9" cy="34"/>
            </a:xfrm>
            <a:prstGeom prst="line">
              <a:avLst/>
            </a:prstGeom>
            <a:noFill/>
            <a:ln w="5873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2" name="Line 540"/>
            <p:cNvSpPr>
              <a:spLocks noChangeShapeType="1"/>
            </p:cNvSpPr>
            <p:nvPr/>
          </p:nvSpPr>
          <p:spPr bwMode="auto">
            <a:xfrm flipH="1" flipV="1">
              <a:off x="2035" y="2164"/>
              <a:ext cx="9" cy="34"/>
            </a:xfrm>
            <a:prstGeom prst="line">
              <a:avLst/>
            </a:prstGeom>
            <a:noFill/>
            <a:ln w="5873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3" name="Line 541"/>
            <p:cNvSpPr>
              <a:spLocks noChangeShapeType="1"/>
            </p:cNvSpPr>
            <p:nvPr/>
          </p:nvSpPr>
          <p:spPr bwMode="auto">
            <a:xfrm flipH="1" flipV="1">
              <a:off x="2066" y="2158"/>
              <a:ext cx="9" cy="31"/>
            </a:xfrm>
            <a:prstGeom prst="line">
              <a:avLst/>
            </a:prstGeom>
            <a:noFill/>
            <a:ln w="5873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4" name="Line 542"/>
            <p:cNvSpPr>
              <a:spLocks noChangeShapeType="1"/>
            </p:cNvSpPr>
            <p:nvPr/>
          </p:nvSpPr>
          <p:spPr bwMode="auto">
            <a:xfrm flipH="1" flipV="1">
              <a:off x="2097" y="2149"/>
              <a:ext cx="9" cy="34"/>
            </a:xfrm>
            <a:prstGeom prst="line">
              <a:avLst/>
            </a:prstGeom>
            <a:noFill/>
            <a:ln w="5873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5" name="Line 543"/>
            <p:cNvSpPr>
              <a:spLocks noChangeShapeType="1"/>
            </p:cNvSpPr>
            <p:nvPr/>
          </p:nvSpPr>
          <p:spPr bwMode="auto">
            <a:xfrm flipH="1" flipV="1">
              <a:off x="2127" y="2142"/>
              <a:ext cx="10" cy="31"/>
            </a:xfrm>
            <a:prstGeom prst="line">
              <a:avLst/>
            </a:prstGeom>
            <a:noFill/>
            <a:ln w="5873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6" name="Freeform 544"/>
            <p:cNvSpPr>
              <a:spLocks/>
            </p:cNvSpPr>
            <p:nvPr/>
          </p:nvSpPr>
          <p:spPr bwMode="auto">
            <a:xfrm>
              <a:off x="1995" y="2068"/>
              <a:ext cx="157" cy="102"/>
            </a:xfrm>
            <a:custGeom>
              <a:avLst/>
              <a:gdLst>
                <a:gd name="T0" fmla="*/ 139 w 157"/>
                <a:gd name="T1" fmla="*/ 0 h 102"/>
                <a:gd name="T2" fmla="*/ 157 w 157"/>
                <a:gd name="T3" fmla="*/ 68 h 102"/>
                <a:gd name="T4" fmla="*/ 18 w 157"/>
                <a:gd name="T5" fmla="*/ 102 h 102"/>
                <a:gd name="T6" fmla="*/ 0 w 157"/>
                <a:gd name="T7" fmla="*/ 37 h 102"/>
                <a:gd name="T8" fmla="*/ 139 w 157"/>
                <a:gd name="T9" fmla="*/ 0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02"/>
                <a:gd name="T17" fmla="*/ 157 w 157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02">
                  <a:moveTo>
                    <a:pt x="139" y="0"/>
                  </a:moveTo>
                  <a:lnTo>
                    <a:pt x="157" y="68"/>
                  </a:lnTo>
                  <a:lnTo>
                    <a:pt x="18" y="102"/>
                  </a:lnTo>
                  <a:lnTo>
                    <a:pt x="0" y="37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0079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304800"/>
            <a:ext cx="8964488" cy="838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b="1" dirty="0" smtClean="0">
                <a:solidFill>
                  <a:srgbClr val="FF0000"/>
                </a:solidFill>
                <a:latin typeface="Comic Sans MS" pitchFamily="66" charset="0"/>
              </a:rPr>
              <a:t>IC Tradeoffs, Trends, </a:t>
            </a:r>
            <a:r>
              <a:rPr lang="en-US" sz="3200" b="1" dirty="0" smtClean="0">
                <a:solidFill>
                  <a:srgbClr val="FF0000"/>
                </a:solidFill>
                <a:latin typeface="Comic Sans MS" pitchFamily="66" charset="0"/>
              </a:rPr>
              <a:t>and</a:t>
            </a:r>
            <a:r>
              <a:rPr lang="tr-TR" sz="3200" b="1" dirty="0" smtClean="0">
                <a:solidFill>
                  <a:srgbClr val="FF0000"/>
                </a:solidFill>
                <a:latin typeface="Comic Sans MS" pitchFamily="66" charset="0"/>
              </a:rPr>
              <a:t> C</a:t>
            </a:r>
            <a:r>
              <a:rPr lang="en-US" sz="3200" b="1" dirty="0" err="1" smtClean="0">
                <a:solidFill>
                  <a:srgbClr val="FF0000"/>
                </a:solidFill>
                <a:latin typeface="Comic Sans MS" pitchFamily="66" charset="0"/>
              </a:rPr>
              <a:t>omparisons</a:t>
            </a:r>
            <a:endParaRPr lang="en-US" sz="3200" b="1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grpSp>
        <p:nvGrpSpPr>
          <p:cNvPr id="7" name="Group 269"/>
          <p:cNvGrpSpPr>
            <a:grpSpLocks/>
          </p:cNvGrpSpPr>
          <p:nvPr/>
        </p:nvGrpSpPr>
        <p:grpSpPr bwMode="auto">
          <a:xfrm>
            <a:off x="1504950" y="1220788"/>
            <a:ext cx="6556375" cy="4795837"/>
            <a:chOff x="948" y="769"/>
            <a:chExt cx="4130" cy="3021"/>
          </a:xfrm>
        </p:grpSpPr>
        <p:sp>
          <p:nvSpPr>
            <p:cNvPr id="8" name="Oval 69"/>
            <p:cNvSpPr>
              <a:spLocks noChangeArrowheads="1"/>
            </p:cNvSpPr>
            <p:nvPr/>
          </p:nvSpPr>
          <p:spPr bwMode="auto">
            <a:xfrm>
              <a:off x="2780" y="2034"/>
              <a:ext cx="51" cy="52"/>
            </a:xfrm>
            <a:prstGeom prst="ellipse">
              <a:avLst/>
            </a:prstGeom>
            <a:solidFill>
              <a:srgbClr val="0079C1"/>
            </a:solidFill>
            <a:ln w="11113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" name="Oval 70"/>
            <p:cNvSpPr>
              <a:spLocks noChangeArrowheads="1"/>
            </p:cNvSpPr>
            <p:nvPr/>
          </p:nvSpPr>
          <p:spPr bwMode="auto">
            <a:xfrm>
              <a:off x="2489" y="2200"/>
              <a:ext cx="52" cy="52"/>
            </a:xfrm>
            <a:prstGeom prst="ellipse">
              <a:avLst/>
            </a:prstGeom>
            <a:solidFill>
              <a:srgbClr val="0079C1"/>
            </a:solidFill>
            <a:ln w="11113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" name="Oval 71"/>
            <p:cNvSpPr>
              <a:spLocks noChangeArrowheads="1"/>
            </p:cNvSpPr>
            <p:nvPr/>
          </p:nvSpPr>
          <p:spPr bwMode="auto">
            <a:xfrm>
              <a:off x="3505" y="2352"/>
              <a:ext cx="52" cy="52"/>
            </a:xfrm>
            <a:prstGeom prst="ellipse">
              <a:avLst/>
            </a:prstGeom>
            <a:solidFill>
              <a:srgbClr val="0079C1"/>
            </a:solidFill>
            <a:ln w="11113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" name="Oval 72"/>
            <p:cNvSpPr>
              <a:spLocks noChangeArrowheads="1"/>
            </p:cNvSpPr>
            <p:nvPr/>
          </p:nvSpPr>
          <p:spPr bwMode="auto">
            <a:xfrm>
              <a:off x="3858" y="2179"/>
              <a:ext cx="52" cy="56"/>
            </a:xfrm>
            <a:prstGeom prst="ellipse">
              <a:avLst/>
            </a:prstGeom>
            <a:solidFill>
              <a:srgbClr val="0079C1"/>
            </a:solidFill>
            <a:ln w="11113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" name="Oval 73"/>
            <p:cNvSpPr>
              <a:spLocks noChangeArrowheads="1"/>
            </p:cNvSpPr>
            <p:nvPr/>
          </p:nvSpPr>
          <p:spPr bwMode="auto">
            <a:xfrm>
              <a:off x="4259" y="2013"/>
              <a:ext cx="52" cy="56"/>
            </a:xfrm>
            <a:prstGeom prst="ellipse">
              <a:avLst/>
            </a:prstGeom>
            <a:solidFill>
              <a:srgbClr val="0079C1"/>
            </a:solidFill>
            <a:ln w="11113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" name="Line 74"/>
            <p:cNvSpPr>
              <a:spLocks noChangeShapeType="1"/>
            </p:cNvSpPr>
            <p:nvPr/>
          </p:nvSpPr>
          <p:spPr bwMode="auto">
            <a:xfrm>
              <a:off x="1933" y="3126"/>
              <a:ext cx="183" cy="0"/>
            </a:xfrm>
            <a:prstGeom prst="line">
              <a:avLst/>
            </a:prstGeom>
            <a:noFill/>
            <a:ln w="22225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" name="Freeform 75"/>
            <p:cNvSpPr>
              <a:spLocks/>
            </p:cNvSpPr>
            <p:nvPr/>
          </p:nvSpPr>
          <p:spPr bwMode="auto">
            <a:xfrm>
              <a:off x="2095" y="3099"/>
              <a:ext cx="111" cy="55"/>
            </a:xfrm>
            <a:custGeom>
              <a:avLst/>
              <a:gdLst>
                <a:gd name="T0" fmla="*/ 111 w 111"/>
                <a:gd name="T1" fmla="*/ 27 h 55"/>
                <a:gd name="T2" fmla="*/ 0 w 111"/>
                <a:gd name="T3" fmla="*/ 0 h 55"/>
                <a:gd name="T4" fmla="*/ 0 w 111"/>
                <a:gd name="T5" fmla="*/ 55 h 55"/>
                <a:gd name="T6" fmla="*/ 111 w 111"/>
                <a:gd name="T7" fmla="*/ 27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55"/>
                <a:gd name="T14" fmla="*/ 111 w 111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55">
                  <a:moveTo>
                    <a:pt x="111" y="27"/>
                  </a:moveTo>
                  <a:lnTo>
                    <a:pt x="0" y="0"/>
                  </a:lnTo>
                  <a:lnTo>
                    <a:pt x="0" y="55"/>
                  </a:lnTo>
                  <a:lnTo>
                    <a:pt x="111" y="27"/>
                  </a:lnTo>
                  <a:close/>
                </a:path>
              </a:pathLst>
            </a:custGeom>
            <a:solidFill>
              <a:srgbClr val="0079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" name="Line 76"/>
            <p:cNvSpPr>
              <a:spLocks noChangeShapeType="1"/>
            </p:cNvSpPr>
            <p:nvPr/>
          </p:nvSpPr>
          <p:spPr bwMode="auto">
            <a:xfrm>
              <a:off x="1933" y="3271"/>
              <a:ext cx="183" cy="0"/>
            </a:xfrm>
            <a:prstGeom prst="line">
              <a:avLst/>
            </a:prstGeom>
            <a:noFill/>
            <a:ln w="22225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" name="Freeform 77"/>
            <p:cNvSpPr>
              <a:spLocks/>
            </p:cNvSpPr>
            <p:nvPr/>
          </p:nvSpPr>
          <p:spPr bwMode="auto">
            <a:xfrm>
              <a:off x="2095" y="3244"/>
              <a:ext cx="111" cy="55"/>
            </a:xfrm>
            <a:custGeom>
              <a:avLst/>
              <a:gdLst>
                <a:gd name="T0" fmla="*/ 111 w 111"/>
                <a:gd name="T1" fmla="*/ 27 h 55"/>
                <a:gd name="T2" fmla="*/ 0 w 111"/>
                <a:gd name="T3" fmla="*/ 0 h 55"/>
                <a:gd name="T4" fmla="*/ 0 w 111"/>
                <a:gd name="T5" fmla="*/ 55 h 55"/>
                <a:gd name="T6" fmla="*/ 111 w 111"/>
                <a:gd name="T7" fmla="*/ 27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55"/>
                <a:gd name="T14" fmla="*/ 111 w 111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55">
                  <a:moveTo>
                    <a:pt x="111" y="27"/>
                  </a:moveTo>
                  <a:lnTo>
                    <a:pt x="0" y="0"/>
                  </a:lnTo>
                  <a:lnTo>
                    <a:pt x="0" y="55"/>
                  </a:lnTo>
                  <a:lnTo>
                    <a:pt x="111" y="27"/>
                  </a:lnTo>
                  <a:close/>
                </a:path>
              </a:pathLst>
            </a:custGeom>
            <a:solidFill>
              <a:srgbClr val="0079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" name="Line 78"/>
            <p:cNvSpPr>
              <a:spLocks noChangeShapeType="1"/>
            </p:cNvSpPr>
            <p:nvPr/>
          </p:nvSpPr>
          <p:spPr bwMode="auto">
            <a:xfrm flipH="1">
              <a:off x="1051" y="2760"/>
              <a:ext cx="184" cy="0"/>
            </a:xfrm>
            <a:prstGeom prst="line">
              <a:avLst/>
            </a:prstGeom>
            <a:noFill/>
            <a:ln w="22225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8" name="Freeform 79"/>
            <p:cNvSpPr>
              <a:spLocks/>
            </p:cNvSpPr>
            <p:nvPr/>
          </p:nvSpPr>
          <p:spPr bwMode="auto">
            <a:xfrm>
              <a:off x="962" y="2732"/>
              <a:ext cx="110" cy="56"/>
            </a:xfrm>
            <a:custGeom>
              <a:avLst/>
              <a:gdLst>
                <a:gd name="T0" fmla="*/ 0 w 110"/>
                <a:gd name="T1" fmla="*/ 28 h 56"/>
                <a:gd name="T2" fmla="*/ 110 w 110"/>
                <a:gd name="T3" fmla="*/ 0 h 56"/>
                <a:gd name="T4" fmla="*/ 110 w 110"/>
                <a:gd name="T5" fmla="*/ 56 h 56"/>
                <a:gd name="T6" fmla="*/ 0 w 110"/>
                <a:gd name="T7" fmla="*/ 28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56"/>
                <a:gd name="T14" fmla="*/ 110 w 110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56">
                  <a:moveTo>
                    <a:pt x="0" y="28"/>
                  </a:moveTo>
                  <a:lnTo>
                    <a:pt x="110" y="0"/>
                  </a:lnTo>
                  <a:lnTo>
                    <a:pt x="110" y="56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79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9" name="Line 80"/>
            <p:cNvSpPr>
              <a:spLocks noChangeShapeType="1"/>
            </p:cNvSpPr>
            <p:nvPr/>
          </p:nvSpPr>
          <p:spPr bwMode="auto">
            <a:xfrm flipH="1">
              <a:off x="1051" y="2909"/>
              <a:ext cx="184" cy="0"/>
            </a:xfrm>
            <a:prstGeom prst="line">
              <a:avLst/>
            </a:prstGeom>
            <a:noFill/>
            <a:ln w="22225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0" name="Freeform 81"/>
            <p:cNvSpPr>
              <a:spLocks/>
            </p:cNvSpPr>
            <p:nvPr/>
          </p:nvSpPr>
          <p:spPr bwMode="auto">
            <a:xfrm>
              <a:off x="962" y="2881"/>
              <a:ext cx="110" cy="55"/>
            </a:xfrm>
            <a:custGeom>
              <a:avLst/>
              <a:gdLst>
                <a:gd name="T0" fmla="*/ 0 w 110"/>
                <a:gd name="T1" fmla="*/ 28 h 55"/>
                <a:gd name="T2" fmla="*/ 110 w 110"/>
                <a:gd name="T3" fmla="*/ 0 h 55"/>
                <a:gd name="T4" fmla="*/ 110 w 110"/>
                <a:gd name="T5" fmla="*/ 55 h 55"/>
                <a:gd name="T6" fmla="*/ 0 w 110"/>
                <a:gd name="T7" fmla="*/ 28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55"/>
                <a:gd name="T14" fmla="*/ 110 w 110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55">
                  <a:moveTo>
                    <a:pt x="0" y="28"/>
                  </a:moveTo>
                  <a:lnTo>
                    <a:pt x="110" y="0"/>
                  </a:lnTo>
                  <a:lnTo>
                    <a:pt x="110" y="5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79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1" name="Line 82"/>
            <p:cNvSpPr>
              <a:spLocks noChangeShapeType="1"/>
            </p:cNvSpPr>
            <p:nvPr/>
          </p:nvSpPr>
          <p:spPr bwMode="auto">
            <a:xfrm>
              <a:off x="1933" y="3420"/>
              <a:ext cx="183" cy="0"/>
            </a:xfrm>
            <a:prstGeom prst="line">
              <a:avLst/>
            </a:prstGeom>
            <a:noFill/>
            <a:ln w="22225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" name="Freeform 83"/>
            <p:cNvSpPr>
              <a:spLocks/>
            </p:cNvSpPr>
            <p:nvPr/>
          </p:nvSpPr>
          <p:spPr bwMode="auto">
            <a:xfrm>
              <a:off x="2095" y="3392"/>
              <a:ext cx="111" cy="56"/>
            </a:xfrm>
            <a:custGeom>
              <a:avLst/>
              <a:gdLst>
                <a:gd name="T0" fmla="*/ 111 w 111"/>
                <a:gd name="T1" fmla="*/ 28 h 56"/>
                <a:gd name="T2" fmla="*/ 0 w 111"/>
                <a:gd name="T3" fmla="*/ 0 h 56"/>
                <a:gd name="T4" fmla="*/ 0 w 111"/>
                <a:gd name="T5" fmla="*/ 56 h 56"/>
                <a:gd name="T6" fmla="*/ 111 w 111"/>
                <a:gd name="T7" fmla="*/ 28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56"/>
                <a:gd name="T14" fmla="*/ 111 w 111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56">
                  <a:moveTo>
                    <a:pt x="111" y="28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111" y="28"/>
                  </a:lnTo>
                  <a:close/>
                </a:path>
              </a:pathLst>
            </a:custGeom>
            <a:solidFill>
              <a:srgbClr val="0079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3" name="Line 84"/>
            <p:cNvSpPr>
              <a:spLocks noChangeShapeType="1"/>
            </p:cNvSpPr>
            <p:nvPr/>
          </p:nvSpPr>
          <p:spPr bwMode="auto">
            <a:xfrm>
              <a:off x="1933" y="3569"/>
              <a:ext cx="183" cy="0"/>
            </a:xfrm>
            <a:prstGeom prst="line">
              <a:avLst/>
            </a:prstGeom>
            <a:noFill/>
            <a:ln w="22225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4" name="Freeform 85"/>
            <p:cNvSpPr>
              <a:spLocks/>
            </p:cNvSpPr>
            <p:nvPr/>
          </p:nvSpPr>
          <p:spPr bwMode="auto">
            <a:xfrm>
              <a:off x="2095" y="3541"/>
              <a:ext cx="111" cy="55"/>
            </a:xfrm>
            <a:custGeom>
              <a:avLst/>
              <a:gdLst>
                <a:gd name="T0" fmla="*/ 111 w 111"/>
                <a:gd name="T1" fmla="*/ 28 h 55"/>
                <a:gd name="T2" fmla="*/ 0 w 111"/>
                <a:gd name="T3" fmla="*/ 0 h 55"/>
                <a:gd name="T4" fmla="*/ 0 w 111"/>
                <a:gd name="T5" fmla="*/ 55 h 55"/>
                <a:gd name="T6" fmla="*/ 111 w 111"/>
                <a:gd name="T7" fmla="*/ 28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55"/>
                <a:gd name="T14" fmla="*/ 111 w 111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55">
                  <a:moveTo>
                    <a:pt x="111" y="28"/>
                  </a:moveTo>
                  <a:lnTo>
                    <a:pt x="0" y="0"/>
                  </a:lnTo>
                  <a:lnTo>
                    <a:pt x="0" y="55"/>
                  </a:lnTo>
                  <a:lnTo>
                    <a:pt x="111" y="28"/>
                  </a:lnTo>
                  <a:close/>
                </a:path>
              </a:pathLst>
            </a:custGeom>
            <a:solidFill>
              <a:srgbClr val="0079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5" name="Rectangle 86"/>
            <p:cNvSpPr>
              <a:spLocks noChangeArrowheads="1"/>
            </p:cNvSpPr>
            <p:nvPr/>
          </p:nvSpPr>
          <p:spPr bwMode="auto">
            <a:xfrm>
              <a:off x="4345" y="1978"/>
              <a:ext cx="61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Full-custom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6" name="Rectangle 87"/>
            <p:cNvSpPr>
              <a:spLocks noChangeArrowheads="1"/>
            </p:cNvSpPr>
            <p:nvPr/>
          </p:nvSpPr>
          <p:spPr bwMode="auto">
            <a:xfrm>
              <a:off x="3931" y="2138"/>
              <a:ext cx="103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Standard cell ASIC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7" name="Rectangle 88"/>
            <p:cNvSpPr>
              <a:spLocks noChangeArrowheads="1"/>
            </p:cNvSpPr>
            <p:nvPr/>
          </p:nvSpPr>
          <p:spPr bwMode="auto">
            <a:xfrm>
              <a:off x="3590" y="2319"/>
              <a:ext cx="39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Gate ar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8" name="Rectangle 89"/>
            <p:cNvSpPr>
              <a:spLocks noChangeArrowheads="1"/>
            </p:cNvSpPr>
            <p:nvPr/>
          </p:nvSpPr>
          <p:spPr bwMode="auto">
            <a:xfrm>
              <a:off x="3958" y="2319"/>
              <a:ext cx="5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r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9" name="Rectangle 90"/>
            <p:cNvSpPr>
              <a:spLocks noChangeArrowheads="1"/>
            </p:cNvSpPr>
            <p:nvPr/>
          </p:nvSpPr>
          <p:spPr bwMode="auto">
            <a:xfrm>
              <a:off x="3994" y="2319"/>
              <a:ext cx="5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0" name="Rectangle 91"/>
            <p:cNvSpPr>
              <a:spLocks noChangeArrowheads="1"/>
            </p:cNvSpPr>
            <p:nvPr/>
          </p:nvSpPr>
          <p:spPr bwMode="auto">
            <a:xfrm>
              <a:off x="4052" y="2319"/>
              <a:ext cx="24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y (st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1" name="Rectangle 92"/>
            <p:cNvSpPr>
              <a:spLocks noChangeArrowheads="1"/>
            </p:cNvSpPr>
            <p:nvPr/>
          </p:nvSpPr>
          <p:spPr bwMode="auto">
            <a:xfrm>
              <a:off x="4261" y="2319"/>
              <a:ext cx="5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r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2" name="Rectangle 93"/>
            <p:cNvSpPr>
              <a:spLocks noChangeArrowheads="1"/>
            </p:cNvSpPr>
            <p:nvPr/>
          </p:nvSpPr>
          <p:spPr bwMode="auto">
            <a:xfrm>
              <a:off x="4300" y="2319"/>
              <a:ext cx="77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uctured) ASIC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3" name="Rectangle 94"/>
            <p:cNvSpPr>
              <a:spLocks noChangeArrowheads="1"/>
            </p:cNvSpPr>
            <p:nvPr/>
          </p:nvSpPr>
          <p:spPr bwMode="auto">
            <a:xfrm>
              <a:off x="2866" y="2001"/>
              <a:ext cx="28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FPGA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4" name="Rectangle 95"/>
            <p:cNvSpPr>
              <a:spLocks noChangeArrowheads="1"/>
            </p:cNvSpPr>
            <p:nvPr/>
          </p:nvSpPr>
          <p:spPr bwMode="auto">
            <a:xfrm>
              <a:off x="2580" y="2161"/>
              <a:ext cx="61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SPLD/CPLD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5" name="Rectangle 100"/>
            <p:cNvSpPr>
              <a:spLocks noChangeArrowheads="1"/>
            </p:cNvSpPr>
            <p:nvPr/>
          </p:nvSpPr>
          <p:spPr bwMode="auto">
            <a:xfrm>
              <a:off x="948" y="3064"/>
              <a:ext cx="6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F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6" name="Rectangle 101"/>
            <p:cNvSpPr>
              <a:spLocks noChangeArrowheads="1"/>
            </p:cNvSpPr>
            <p:nvPr/>
          </p:nvSpPr>
          <p:spPr bwMode="auto">
            <a:xfrm>
              <a:off x="1010" y="3064"/>
              <a:ext cx="49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aster per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7" name="Rectangle 102"/>
            <p:cNvSpPr>
              <a:spLocks noChangeArrowheads="1"/>
            </p:cNvSpPr>
            <p:nvPr/>
          </p:nvSpPr>
          <p:spPr bwMode="auto">
            <a:xfrm>
              <a:off x="1446" y="3064"/>
              <a:ext cx="5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f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8" name="Rectangle 103"/>
            <p:cNvSpPr>
              <a:spLocks noChangeArrowheads="1"/>
            </p:cNvSpPr>
            <p:nvPr/>
          </p:nvSpPr>
          <p:spPr bwMode="auto">
            <a:xfrm>
              <a:off x="1474" y="3064"/>
              <a:ext cx="6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o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9" name="Rectangle 104"/>
            <p:cNvSpPr>
              <a:spLocks noChangeArrowheads="1"/>
            </p:cNvSpPr>
            <p:nvPr/>
          </p:nvSpPr>
          <p:spPr bwMode="auto">
            <a:xfrm>
              <a:off x="1535" y="3064"/>
              <a:ext cx="5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r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0" name="Rectangle 105"/>
            <p:cNvSpPr>
              <a:spLocks noChangeArrowheads="1"/>
            </p:cNvSpPr>
            <p:nvPr/>
          </p:nvSpPr>
          <p:spPr bwMode="auto">
            <a:xfrm>
              <a:off x="1575" y="3064"/>
              <a:ext cx="32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mance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1" name="Rectangle 106"/>
            <p:cNvSpPr>
              <a:spLocks noChangeArrowheads="1"/>
            </p:cNvSpPr>
            <p:nvPr/>
          </p:nvSpPr>
          <p:spPr bwMode="auto">
            <a:xfrm>
              <a:off x="948" y="3210"/>
              <a:ext cx="52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Smaller si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2" name="Rectangle 107"/>
            <p:cNvSpPr>
              <a:spLocks noChangeArrowheads="1"/>
            </p:cNvSpPr>
            <p:nvPr/>
          </p:nvSpPr>
          <p:spPr bwMode="auto">
            <a:xfrm>
              <a:off x="1433" y="3210"/>
              <a:ext cx="6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z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3" name="Rectangle 108"/>
            <p:cNvSpPr>
              <a:spLocks noChangeArrowheads="1"/>
            </p:cNvSpPr>
            <p:nvPr/>
          </p:nvSpPr>
          <p:spPr bwMode="auto">
            <a:xfrm>
              <a:off x="1487" y="3210"/>
              <a:ext cx="6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e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4" name="Rectangle 109"/>
            <p:cNvSpPr>
              <a:spLocks noChangeArrowheads="1"/>
            </p:cNvSpPr>
            <p:nvPr/>
          </p:nvSpPr>
          <p:spPr bwMode="auto">
            <a:xfrm>
              <a:off x="948" y="3353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L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5" name="Rectangle 110"/>
            <p:cNvSpPr>
              <a:spLocks noChangeArrowheads="1"/>
            </p:cNvSpPr>
            <p:nvPr/>
          </p:nvSpPr>
          <p:spPr bwMode="auto">
            <a:xfrm>
              <a:off x="1009" y="3353"/>
              <a:ext cx="6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o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6" name="Rectangle 111"/>
            <p:cNvSpPr>
              <a:spLocks noChangeArrowheads="1"/>
            </p:cNvSpPr>
            <p:nvPr/>
          </p:nvSpPr>
          <p:spPr bwMode="auto">
            <a:xfrm>
              <a:off x="1069" y="3353"/>
              <a:ext cx="7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w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7" name="Rectangle 112"/>
            <p:cNvSpPr>
              <a:spLocks noChangeArrowheads="1"/>
            </p:cNvSpPr>
            <p:nvPr/>
          </p:nvSpPr>
          <p:spPr bwMode="auto">
            <a:xfrm>
              <a:off x="1148" y="3353"/>
              <a:ext cx="21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er p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8" name="Rectangle 113"/>
            <p:cNvSpPr>
              <a:spLocks noChangeArrowheads="1"/>
            </p:cNvSpPr>
            <p:nvPr/>
          </p:nvSpPr>
          <p:spPr bwMode="auto">
            <a:xfrm>
              <a:off x="1338" y="3353"/>
              <a:ext cx="6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o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9" name="Rectangle 114"/>
            <p:cNvSpPr>
              <a:spLocks noChangeArrowheads="1"/>
            </p:cNvSpPr>
            <p:nvPr/>
          </p:nvSpPr>
          <p:spPr bwMode="auto">
            <a:xfrm>
              <a:off x="1398" y="3353"/>
              <a:ext cx="7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w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50" name="Rectangle 115"/>
            <p:cNvSpPr>
              <a:spLocks noChangeArrowheads="1"/>
            </p:cNvSpPr>
            <p:nvPr/>
          </p:nvSpPr>
          <p:spPr bwMode="auto">
            <a:xfrm>
              <a:off x="1477" y="3353"/>
              <a:ext cx="11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er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51" name="Rectangle 116"/>
            <p:cNvSpPr>
              <a:spLocks noChangeArrowheads="1"/>
            </p:cNvSpPr>
            <p:nvPr/>
          </p:nvSpPr>
          <p:spPr bwMode="auto">
            <a:xfrm>
              <a:off x="948" y="3654"/>
              <a:ext cx="74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More capacity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52" name="Rectangle 117"/>
            <p:cNvSpPr>
              <a:spLocks noChangeArrowheads="1"/>
            </p:cNvSpPr>
            <p:nvPr/>
          </p:nvSpPr>
          <p:spPr bwMode="auto">
            <a:xfrm>
              <a:off x="1280" y="2686"/>
              <a:ext cx="18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Qui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53" name="Rectangle 118"/>
            <p:cNvSpPr>
              <a:spLocks noChangeArrowheads="1"/>
            </p:cNvSpPr>
            <p:nvPr/>
          </p:nvSpPr>
          <p:spPr bwMode="auto">
            <a:xfrm>
              <a:off x="1452" y="2686"/>
              <a:ext cx="11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ck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54" name="Rectangle 119"/>
            <p:cNvSpPr>
              <a:spLocks noChangeArrowheads="1"/>
            </p:cNvSpPr>
            <p:nvPr/>
          </p:nvSpPr>
          <p:spPr bwMode="auto">
            <a:xfrm>
              <a:off x="1558" y="2686"/>
              <a:ext cx="11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er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55" name="Rectangle 120"/>
            <p:cNvSpPr>
              <a:spLocks noChangeArrowheads="1"/>
            </p:cNvSpPr>
            <p:nvPr/>
          </p:nvSpPr>
          <p:spPr bwMode="auto">
            <a:xfrm>
              <a:off x="1687" y="2686"/>
              <a:ext cx="5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56" name="Rectangle 121"/>
            <p:cNvSpPr>
              <a:spLocks noChangeArrowheads="1"/>
            </p:cNvSpPr>
            <p:nvPr/>
          </p:nvSpPr>
          <p:spPr bwMode="auto">
            <a:xfrm>
              <a:off x="1746" y="2686"/>
              <a:ext cx="5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v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57" name="Rectangle 122"/>
            <p:cNvSpPr>
              <a:spLocks noChangeArrowheads="1"/>
            </p:cNvSpPr>
            <p:nvPr/>
          </p:nvSpPr>
          <p:spPr bwMode="auto">
            <a:xfrm>
              <a:off x="1799" y="2686"/>
              <a:ext cx="45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ailability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58" name="Rectangle 123"/>
            <p:cNvSpPr>
              <a:spLocks noChangeArrowheads="1"/>
            </p:cNvSpPr>
            <p:nvPr/>
          </p:nvSpPr>
          <p:spPr bwMode="auto">
            <a:xfrm>
              <a:off x="1280" y="2838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L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59" name="Rectangle 124"/>
            <p:cNvSpPr>
              <a:spLocks noChangeArrowheads="1"/>
            </p:cNvSpPr>
            <p:nvPr/>
          </p:nvSpPr>
          <p:spPr bwMode="auto">
            <a:xfrm>
              <a:off x="1341" y="2838"/>
              <a:ext cx="6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o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60" name="Rectangle 125"/>
            <p:cNvSpPr>
              <a:spLocks noChangeArrowheads="1"/>
            </p:cNvSpPr>
            <p:nvPr/>
          </p:nvSpPr>
          <p:spPr bwMode="auto">
            <a:xfrm>
              <a:off x="1401" y="2838"/>
              <a:ext cx="7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w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61" name="Rectangle 126"/>
            <p:cNvSpPr>
              <a:spLocks noChangeArrowheads="1"/>
            </p:cNvSpPr>
            <p:nvPr/>
          </p:nvSpPr>
          <p:spPr bwMode="auto">
            <a:xfrm>
              <a:off x="1480" y="2838"/>
              <a:ext cx="64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er NRE cost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62" name="Freeform 127"/>
            <p:cNvSpPr>
              <a:spLocks/>
            </p:cNvSpPr>
            <p:nvPr/>
          </p:nvSpPr>
          <p:spPr bwMode="auto">
            <a:xfrm>
              <a:off x="2728" y="949"/>
              <a:ext cx="1254" cy="563"/>
            </a:xfrm>
            <a:custGeom>
              <a:avLst/>
              <a:gdLst>
                <a:gd name="T0" fmla="*/ 345 w 1254"/>
                <a:gd name="T1" fmla="*/ 10 h 563"/>
                <a:gd name="T2" fmla="*/ 290 w 1254"/>
                <a:gd name="T3" fmla="*/ 3 h 563"/>
                <a:gd name="T4" fmla="*/ 242 w 1254"/>
                <a:gd name="T5" fmla="*/ 10 h 563"/>
                <a:gd name="T6" fmla="*/ 218 w 1254"/>
                <a:gd name="T7" fmla="*/ 48 h 563"/>
                <a:gd name="T8" fmla="*/ 228 w 1254"/>
                <a:gd name="T9" fmla="*/ 86 h 563"/>
                <a:gd name="T10" fmla="*/ 228 w 1254"/>
                <a:gd name="T11" fmla="*/ 103 h 563"/>
                <a:gd name="T12" fmla="*/ 238 w 1254"/>
                <a:gd name="T13" fmla="*/ 135 h 563"/>
                <a:gd name="T14" fmla="*/ 207 w 1254"/>
                <a:gd name="T15" fmla="*/ 145 h 563"/>
                <a:gd name="T16" fmla="*/ 148 w 1254"/>
                <a:gd name="T17" fmla="*/ 166 h 563"/>
                <a:gd name="T18" fmla="*/ 86 w 1254"/>
                <a:gd name="T19" fmla="*/ 214 h 563"/>
                <a:gd name="T20" fmla="*/ 59 w 1254"/>
                <a:gd name="T21" fmla="*/ 314 h 563"/>
                <a:gd name="T22" fmla="*/ 27 w 1254"/>
                <a:gd name="T23" fmla="*/ 387 h 563"/>
                <a:gd name="T24" fmla="*/ 0 w 1254"/>
                <a:gd name="T25" fmla="*/ 408 h 563"/>
                <a:gd name="T26" fmla="*/ 110 w 1254"/>
                <a:gd name="T27" fmla="*/ 456 h 563"/>
                <a:gd name="T28" fmla="*/ 542 w 1254"/>
                <a:gd name="T29" fmla="*/ 563 h 563"/>
                <a:gd name="T30" fmla="*/ 957 w 1254"/>
                <a:gd name="T31" fmla="*/ 549 h 563"/>
                <a:gd name="T32" fmla="*/ 1230 w 1254"/>
                <a:gd name="T33" fmla="*/ 466 h 563"/>
                <a:gd name="T34" fmla="*/ 1244 w 1254"/>
                <a:gd name="T35" fmla="*/ 428 h 563"/>
                <a:gd name="T36" fmla="*/ 1248 w 1254"/>
                <a:gd name="T37" fmla="*/ 408 h 563"/>
                <a:gd name="T38" fmla="*/ 1227 w 1254"/>
                <a:gd name="T39" fmla="*/ 325 h 563"/>
                <a:gd name="T40" fmla="*/ 1133 w 1254"/>
                <a:gd name="T41" fmla="*/ 204 h 563"/>
                <a:gd name="T42" fmla="*/ 1099 w 1254"/>
                <a:gd name="T43" fmla="*/ 176 h 563"/>
                <a:gd name="T44" fmla="*/ 1109 w 1254"/>
                <a:gd name="T45" fmla="*/ 135 h 563"/>
                <a:gd name="T46" fmla="*/ 1116 w 1254"/>
                <a:gd name="T47" fmla="*/ 93 h 563"/>
                <a:gd name="T48" fmla="*/ 1085 w 1254"/>
                <a:gd name="T49" fmla="*/ 52 h 563"/>
                <a:gd name="T50" fmla="*/ 1016 w 1254"/>
                <a:gd name="T51" fmla="*/ 34 h 563"/>
                <a:gd name="T52" fmla="*/ 777 w 1254"/>
                <a:gd name="T53" fmla="*/ 325 h 563"/>
                <a:gd name="T54" fmla="*/ 739 w 1254"/>
                <a:gd name="T55" fmla="*/ 342 h 563"/>
                <a:gd name="T56" fmla="*/ 608 w 1254"/>
                <a:gd name="T57" fmla="*/ 332 h 563"/>
                <a:gd name="T58" fmla="*/ 625 w 1254"/>
                <a:gd name="T59" fmla="*/ 262 h 563"/>
                <a:gd name="T60" fmla="*/ 359 w 1254"/>
                <a:gd name="T61" fmla="*/ 14 h 563"/>
                <a:gd name="T62" fmla="*/ 359 w 1254"/>
                <a:gd name="T63" fmla="*/ 14 h 56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254"/>
                <a:gd name="T97" fmla="*/ 0 h 563"/>
                <a:gd name="T98" fmla="*/ 1254 w 1254"/>
                <a:gd name="T99" fmla="*/ 563 h 56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254" h="563">
                  <a:moveTo>
                    <a:pt x="359" y="14"/>
                  </a:moveTo>
                  <a:lnTo>
                    <a:pt x="345" y="10"/>
                  </a:lnTo>
                  <a:lnTo>
                    <a:pt x="318" y="3"/>
                  </a:lnTo>
                  <a:lnTo>
                    <a:pt x="290" y="3"/>
                  </a:lnTo>
                  <a:lnTo>
                    <a:pt x="266" y="0"/>
                  </a:lnTo>
                  <a:lnTo>
                    <a:pt x="242" y="10"/>
                  </a:lnTo>
                  <a:lnTo>
                    <a:pt x="218" y="24"/>
                  </a:lnTo>
                  <a:lnTo>
                    <a:pt x="218" y="48"/>
                  </a:lnTo>
                  <a:lnTo>
                    <a:pt x="221" y="76"/>
                  </a:lnTo>
                  <a:lnTo>
                    <a:pt x="228" y="86"/>
                  </a:lnTo>
                  <a:lnTo>
                    <a:pt x="224" y="93"/>
                  </a:lnTo>
                  <a:lnTo>
                    <a:pt x="228" y="103"/>
                  </a:lnTo>
                  <a:lnTo>
                    <a:pt x="249" y="128"/>
                  </a:lnTo>
                  <a:lnTo>
                    <a:pt x="238" y="135"/>
                  </a:lnTo>
                  <a:lnTo>
                    <a:pt x="224" y="141"/>
                  </a:lnTo>
                  <a:lnTo>
                    <a:pt x="207" y="145"/>
                  </a:lnTo>
                  <a:lnTo>
                    <a:pt x="173" y="159"/>
                  </a:lnTo>
                  <a:lnTo>
                    <a:pt x="148" y="166"/>
                  </a:lnTo>
                  <a:lnTo>
                    <a:pt x="117" y="190"/>
                  </a:lnTo>
                  <a:lnTo>
                    <a:pt x="86" y="214"/>
                  </a:lnTo>
                  <a:lnTo>
                    <a:pt x="72" y="259"/>
                  </a:lnTo>
                  <a:lnTo>
                    <a:pt x="59" y="314"/>
                  </a:lnTo>
                  <a:lnTo>
                    <a:pt x="34" y="345"/>
                  </a:lnTo>
                  <a:lnTo>
                    <a:pt x="27" y="387"/>
                  </a:lnTo>
                  <a:lnTo>
                    <a:pt x="14" y="390"/>
                  </a:lnTo>
                  <a:lnTo>
                    <a:pt x="0" y="408"/>
                  </a:lnTo>
                  <a:lnTo>
                    <a:pt x="31" y="428"/>
                  </a:lnTo>
                  <a:lnTo>
                    <a:pt x="110" y="456"/>
                  </a:lnTo>
                  <a:lnTo>
                    <a:pt x="287" y="497"/>
                  </a:lnTo>
                  <a:lnTo>
                    <a:pt x="542" y="563"/>
                  </a:lnTo>
                  <a:lnTo>
                    <a:pt x="719" y="563"/>
                  </a:lnTo>
                  <a:lnTo>
                    <a:pt x="957" y="549"/>
                  </a:lnTo>
                  <a:lnTo>
                    <a:pt x="1099" y="525"/>
                  </a:lnTo>
                  <a:lnTo>
                    <a:pt x="1230" y="466"/>
                  </a:lnTo>
                  <a:lnTo>
                    <a:pt x="1254" y="442"/>
                  </a:lnTo>
                  <a:lnTo>
                    <a:pt x="1244" y="428"/>
                  </a:lnTo>
                  <a:lnTo>
                    <a:pt x="1248" y="418"/>
                  </a:lnTo>
                  <a:lnTo>
                    <a:pt x="1248" y="408"/>
                  </a:lnTo>
                  <a:lnTo>
                    <a:pt x="1248" y="394"/>
                  </a:lnTo>
                  <a:lnTo>
                    <a:pt x="1227" y="325"/>
                  </a:lnTo>
                  <a:lnTo>
                    <a:pt x="1182" y="259"/>
                  </a:lnTo>
                  <a:lnTo>
                    <a:pt x="1133" y="204"/>
                  </a:lnTo>
                  <a:lnTo>
                    <a:pt x="1106" y="179"/>
                  </a:lnTo>
                  <a:lnTo>
                    <a:pt x="1099" y="176"/>
                  </a:lnTo>
                  <a:lnTo>
                    <a:pt x="1099" y="159"/>
                  </a:lnTo>
                  <a:lnTo>
                    <a:pt x="1109" y="135"/>
                  </a:lnTo>
                  <a:lnTo>
                    <a:pt x="1120" y="124"/>
                  </a:lnTo>
                  <a:lnTo>
                    <a:pt x="1116" y="93"/>
                  </a:lnTo>
                  <a:lnTo>
                    <a:pt x="1109" y="69"/>
                  </a:lnTo>
                  <a:lnTo>
                    <a:pt x="1085" y="52"/>
                  </a:lnTo>
                  <a:lnTo>
                    <a:pt x="1068" y="34"/>
                  </a:lnTo>
                  <a:lnTo>
                    <a:pt x="1016" y="34"/>
                  </a:lnTo>
                  <a:lnTo>
                    <a:pt x="1006" y="38"/>
                  </a:lnTo>
                  <a:lnTo>
                    <a:pt x="777" y="325"/>
                  </a:lnTo>
                  <a:lnTo>
                    <a:pt x="760" y="345"/>
                  </a:lnTo>
                  <a:lnTo>
                    <a:pt x="739" y="342"/>
                  </a:lnTo>
                  <a:lnTo>
                    <a:pt x="712" y="352"/>
                  </a:lnTo>
                  <a:lnTo>
                    <a:pt x="608" y="332"/>
                  </a:lnTo>
                  <a:lnTo>
                    <a:pt x="577" y="321"/>
                  </a:lnTo>
                  <a:lnTo>
                    <a:pt x="625" y="262"/>
                  </a:lnTo>
                  <a:lnTo>
                    <a:pt x="542" y="186"/>
                  </a:lnTo>
                  <a:lnTo>
                    <a:pt x="359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3" name="Freeform 128"/>
            <p:cNvSpPr>
              <a:spLocks/>
            </p:cNvSpPr>
            <p:nvPr/>
          </p:nvSpPr>
          <p:spPr bwMode="auto">
            <a:xfrm>
              <a:off x="3080" y="772"/>
              <a:ext cx="657" cy="502"/>
            </a:xfrm>
            <a:custGeom>
              <a:avLst/>
              <a:gdLst>
                <a:gd name="T0" fmla="*/ 28 w 657"/>
                <a:gd name="T1" fmla="*/ 173 h 502"/>
                <a:gd name="T2" fmla="*/ 52 w 657"/>
                <a:gd name="T3" fmla="*/ 139 h 502"/>
                <a:gd name="T4" fmla="*/ 63 w 657"/>
                <a:gd name="T5" fmla="*/ 90 h 502"/>
                <a:gd name="T6" fmla="*/ 87 w 657"/>
                <a:gd name="T7" fmla="*/ 42 h 502"/>
                <a:gd name="T8" fmla="*/ 145 w 657"/>
                <a:gd name="T9" fmla="*/ 21 h 502"/>
                <a:gd name="T10" fmla="*/ 187 w 657"/>
                <a:gd name="T11" fmla="*/ 28 h 502"/>
                <a:gd name="T12" fmla="*/ 222 w 657"/>
                <a:gd name="T13" fmla="*/ 45 h 502"/>
                <a:gd name="T14" fmla="*/ 225 w 657"/>
                <a:gd name="T15" fmla="*/ 80 h 502"/>
                <a:gd name="T16" fmla="*/ 235 w 657"/>
                <a:gd name="T17" fmla="*/ 108 h 502"/>
                <a:gd name="T18" fmla="*/ 225 w 657"/>
                <a:gd name="T19" fmla="*/ 135 h 502"/>
                <a:gd name="T20" fmla="*/ 273 w 657"/>
                <a:gd name="T21" fmla="*/ 146 h 502"/>
                <a:gd name="T22" fmla="*/ 294 w 657"/>
                <a:gd name="T23" fmla="*/ 177 h 502"/>
                <a:gd name="T24" fmla="*/ 339 w 657"/>
                <a:gd name="T25" fmla="*/ 139 h 502"/>
                <a:gd name="T26" fmla="*/ 329 w 657"/>
                <a:gd name="T27" fmla="*/ 90 h 502"/>
                <a:gd name="T28" fmla="*/ 315 w 657"/>
                <a:gd name="T29" fmla="*/ 73 h 502"/>
                <a:gd name="T30" fmla="*/ 342 w 657"/>
                <a:gd name="T31" fmla="*/ 32 h 502"/>
                <a:gd name="T32" fmla="*/ 367 w 657"/>
                <a:gd name="T33" fmla="*/ 21 h 502"/>
                <a:gd name="T34" fmla="*/ 405 w 657"/>
                <a:gd name="T35" fmla="*/ 0 h 502"/>
                <a:gd name="T36" fmla="*/ 450 w 657"/>
                <a:gd name="T37" fmla="*/ 4 h 502"/>
                <a:gd name="T38" fmla="*/ 484 w 657"/>
                <a:gd name="T39" fmla="*/ 35 h 502"/>
                <a:gd name="T40" fmla="*/ 477 w 657"/>
                <a:gd name="T41" fmla="*/ 76 h 502"/>
                <a:gd name="T42" fmla="*/ 488 w 657"/>
                <a:gd name="T43" fmla="*/ 87 h 502"/>
                <a:gd name="T44" fmla="*/ 550 w 657"/>
                <a:gd name="T45" fmla="*/ 108 h 502"/>
                <a:gd name="T46" fmla="*/ 605 w 657"/>
                <a:gd name="T47" fmla="*/ 135 h 502"/>
                <a:gd name="T48" fmla="*/ 633 w 657"/>
                <a:gd name="T49" fmla="*/ 177 h 502"/>
                <a:gd name="T50" fmla="*/ 453 w 657"/>
                <a:gd name="T51" fmla="*/ 502 h 502"/>
                <a:gd name="T52" fmla="*/ 401 w 657"/>
                <a:gd name="T53" fmla="*/ 474 h 502"/>
                <a:gd name="T54" fmla="*/ 405 w 657"/>
                <a:gd name="T55" fmla="*/ 401 h 502"/>
                <a:gd name="T56" fmla="*/ 349 w 657"/>
                <a:gd name="T57" fmla="*/ 325 h 502"/>
                <a:gd name="T58" fmla="*/ 332 w 657"/>
                <a:gd name="T59" fmla="*/ 360 h 502"/>
                <a:gd name="T60" fmla="*/ 329 w 657"/>
                <a:gd name="T61" fmla="*/ 388 h 502"/>
                <a:gd name="T62" fmla="*/ 294 w 657"/>
                <a:gd name="T63" fmla="*/ 433 h 502"/>
                <a:gd name="T64" fmla="*/ 0 w 657"/>
                <a:gd name="T65" fmla="*/ 197 h 502"/>
                <a:gd name="T66" fmla="*/ 0 w 657"/>
                <a:gd name="T67" fmla="*/ 197 h 5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57"/>
                <a:gd name="T103" fmla="*/ 0 h 502"/>
                <a:gd name="T104" fmla="*/ 657 w 657"/>
                <a:gd name="T105" fmla="*/ 502 h 50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57" h="502">
                  <a:moveTo>
                    <a:pt x="0" y="197"/>
                  </a:moveTo>
                  <a:lnTo>
                    <a:pt x="28" y="173"/>
                  </a:lnTo>
                  <a:lnTo>
                    <a:pt x="69" y="146"/>
                  </a:lnTo>
                  <a:lnTo>
                    <a:pt x="52" y="139"/>
                  </a:lnTo>
                  <a:lnTo>
                    <a:pt x="49" y="104"/>
                  </a:lnTo>
                  <a:lnTo>
                    <a:pt x="63" y="90"/>
                  </a:lnTo>
                  <a:lnTo>
                    <a:pt x="66" y="63"/>
                  </a:lnTo>
                  <a:lnTo>
                    <a:pt x="87" y="42"/>
                  </a:lnTo>
                  <a:lnTo>
                    <a:pt x="114" y="32"/>
                  </a:lnTo>
                  <a:lnTo>
                    <a:pt x="145" y="21"/>
                  </a:lnTo>
                  <a:lnTo>
                    <a:pt x="170" y="32"/>
                  </a:lnTo>
                  <a:lnTo>
                    <a:pt x="187" y="28"/>
                  </a:lnTo>
                  <a:lnTo>
                    <a:pt x="208" y="32"/>
                  </a:lnTo>
                  <a:lnTo>
                    <a:pt x="222" y="45"/>
                  </a:lnTo>
                  <a:lnTo>
                    <a:pt x="218" y="70"/>
                  </a:lnTo>
                  <a:lnTo>
                    <a:pt x="225" y="80"/>
                  </a:lnTo>
                  <a:lnTo>
                    <a:pt x="228" y="94"/>
                  </a:lnTo>
                  <a:lnTo>
                    <a:pt x="235" y="108"/>
                  </a:lnTo>
                  <a:lnTo>
                    <a:pt x="222" y="128"/>
                  </a:lnTo>
                  <a:lnTo>
                    <a:pt x="225" y="135"/>
                  </a:lnTo>
                  <a:lnTo>
                    <a:pt x="256" y="146"/>
                  </a:lnTo>
                  <a:lnTo>
                    <a:pt x="273" y="146"/>
                  </a:lnTo>
                  <a:lnTo>
                    <a:pt x="291" y="153"/>
                  </a:lnTo>
                  <a:lnTo>
                    <a:pt x="294" y="177"/>
                  </a:lnTo>
                  <a:lnTo>
                    <a:pt x="325" y="146"/>
                  </a:lnTo>
                  <a:lnTo>
                    <a:pt x="339" y="139"/>
                  </a:lnTo>
                  <a:lnTo>
                    <a:pt x="329" y="121"/>
                  </a:lnTo>
                  <a:lnTo>
                    <a:pt x="329" y="90"/>
                  </a:lnTo>
                  <a:lnTo>
                    <a:pt x="318" y="83"/>
                  </a:lnTo>
                  <a:lnTo>
                    <a:pt x="315" y="73"/>
                  </a:lnTo>
                  <a:lnTo>
                    <a:pt x="322" y="52"/>
                  </a:lnTo>
                  <a:lnTo>
                    <a:pt x="342" y="32"/>
                  </a:lnTo>
                  <a:lnTo>
                    <a:pt x="349" y="25"/>
                  </a:lnTo>
                  <a:lnTo>
                    <a:pt x="367" y="21"/>
                  </a:lnTo>
                  <a:lnTo>
                    <a:pt x="387" y="7"/>
                  </a:lnTo>
                  <a:lnTo>
                    <a:pt x="405" y="0"/>
                  </a:lnTo>
                  <a:lnTo>
                    <a:pt x="436" y="4"/>
                  </a:lnTo>
                  <a:lnTo>
                    <a:pt x="450" y="4"/>
                  </a:lnTo>
                  <a:lnTo>
                    <a:pt x="470" y="21"/>
                  </a:lnTo>
                  <a:lnTo>
                    <a:pt x="484" y="35"/>
                  </a:lnTo>
                  <a:lnTo>
                    <a:pt x="477" y="59"/>
                  </a:lnTo>
                  <a:lnTo>
                    <a:pt x="477" y="76"/>
                  </a:lnTo>
                  <a:lnTo>
                    <a:pt x="484" y="80"/>
                  </a:lnTo>
                  <a:lnTo>
                    <a:pt x="488" y="87"/>
                  </a:lnTo>
                  <a:lnTo>
                    <a:pt x="515" y="90"/>
                  </a:lnTo>
                  <a:lnTo>
                    <a:pt x="550" y="108"/>
                  </a:lnTo>
                  <a:lnTo>
                    <a:pt x="571" y="111"/>
                  </a:lnTo>
                  <a:lnTo>
                    <a:pt x="605" y="135"/>
                  </a:lnTo>
                  <a:lnTo>
                    <a:pt x="612" y="149"/>
                  </a:lnTo>
                  <a:lnTo>
                    <a:pt x="633" y="177"/>
                  </a:lnTo>
                  <a:lnTo>
                    <a:pt x="657" y="218"/>
                  </a:lnTo>
                  <a:lnTo>
                    <a:pt x="453" y="502"/>
                  </a:lnTo>
                  <a:lnTo>
                    <a:pt x="415" y="498"/>
                  </a:lnTo>
                  <a:lnTo>
                    <a:pt x="401" y="474"/>
                  </a:lnTo>
                  <a:lnTo>
                    <a:pt x="408" y="422"/>
                  </a:lnTo>
                  <a:lnTo>
                    <a:pt x="405" y="401"/>
                  </a:lnTo>
                  <a:lnTo>
                    <a:pt x="363" y="350"/>
                  </a:lnTo>
                  <a:lnTo>
                    <a:pt x="349" y="325"/>
                  </a:lnTo>
                  <a:lnTo>
                    <a:pt x="339" y="346"/>
                  </a:lnTo>
                  <a:lnTo>
                    <a:pt x="332" y="360"/>
                  </a:lnTo>
                  <a:lnTo>
                    <a:pt x="325" y="377"/>
                  </a:lnTo>
                  <a:lnTo>
                    <a:pt x="329" y="388"/>
                  </a:lnTo>
                  <a:lnTo>
                    <a:pt x="322" y="412"/>
                  </a:lnTo>
                  <a:lnTo>
                    <a:pt x="294" y="433"/>
                  </a:lnTo>
                  <a:lnTo>
                    <a:pt x="246" y="450"/>
                  </a:lnTo>
                  <a:lnTo>
                    <a:pt x="0" y="1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4" name="Freeform 129"/>
            <p:cNvSpPr>
              <a:spLocks/>
            </p:cNvSpPr>
            <p:nvPr/>
          </p:nvSpPr>
          <p:spPr bwMode="auto">
            <a:xfrm>
              <a:off x="3689" y="990"/>
              <a:ext cx="159" cy="121"/>
            </a:xfrm>
            <a:custGeom>
              <a:avLst/>
              <a:gdLst>
                <a:gd name="T0" fmla="*/ 20 w 159"/>
                <a:gd name="T1" fmla="*/ 62 h 121"/>
                <a:gd name="T2" fmla="*/ 0 w 159"/>
                <a:gd name="T3" fmla="*/ 59 h 121"/>
                <a:gd name="T4" fmla="*/ 0 w 159"/>
                <a:gd name="T5" fmla="*/ 45 h 121"/>
                <a:gd name="T6" fmla="*/ 7 w 159"/>
                <a:gd name="T7" fmla="*/ 31 h 121"/>
                <a:gd name="T8" fmla="*/ 24 w 159"/>
                <a:gd name="T9" fmla="*/ 24 h 121"/>
                <a:gd name="T10" fmla="*/ 27 w 159"/>
                <a:gd name="T11" fmla="*/ 14 h 121"/>
                <a:gd name="T12" fmla="*/ 58 w 159"/>
                <a:gd name="T13" fmla="*/ 0 h 121"/>
                <a:gd name="T14" fmla="*/ 76 w 159"/>
                <a:gd name="T15" fmla="*/ 0 h 121"/>
                <a:gd name="T16" fmla="*/ 93 w 159"/>
                <a:gd name="T17" fmla="*/ 0 h 121"/>
                <a:gd name="T18" fmla="*/ 86 w 159"/>
                <a:gd name="T19" fmla="*/ 7 h 121"/>
                <a:gd name="T20" fmla="*/ 79 w 159"/>
                <a:gd name="T21" fmla="*/ 14 h 121"/>
                <a:gd name="T22" fmla="*/ 86 w 159"/>
                <a:gd name="T23" fmla="*/ 21 h 121"/>
                <a:gd name="T24" fmla="*/ 76 w 159"/>
                <a:gd name="T25" fmla="*/ 24 h 121"/>
                <a:gd name="T26" fmla="*/ 76 w 159"/>
                <a:gd name="T27" fmla="*/ 35 h 121"/>
                <a:gd name="T28" fmla="*/ 89 w 159"/>
                <a:gd name="T29" fmla="*/ 38 h 121"/>
                <a:gd name="T30" fmla="*/ 100 w 159"/>
                <a:gd name="T31" fmla="*/ 21 h 121"/>
                <a:gd name="T32" fmla="*/ 100 w 159"/>
                <a:gd name="T33" fmla="*/ 11 h 121"/>
                <a:gd name="T34" fmla="*/ 114 w 159"/>
                <a:gd name="T35" fmla="*/ 11 h 121"/>
                <a:gd name="T36" fmla="*/ 124 w 159"/>
                <a:gd name="T37" fmla="*/ 24 h 121"/>
                <a:gd name="T38" fmla="*/ 145 w 159"/>
                <a:gd name="T39" fmla="*/ 31 h 121"/>
                <a:gd name="T40" fmla="*/ 141 w 159"/>
                <a:gd name="T41" fmla="*/ 59 h 121"/>
                <a:gd name="T42" fmla="*/ 159 w 159"/>
                <a:gd name="T43" fmla="*/ 76 h 121"/>
                <a:gd name="T44" fmla="*/ 145 w 159"/>
                <a:gd name="T45" fmla="*/ 90 h 121"/>
                <a:gd name="T46" fmla="*/ 148 w 159"/>
                <a:gd name="T47" fmla="*/ 107 h 121"/>
                <a:gd name="T48" fmla="*/ 134 w 159"/>
                <a:gd name="T49" fmla="*/ 118 h 121"/>
                <a:gd name="T50" fmla="*/ 124 w 159"/>
                <a:gd name="T51" fmla="*/ 121 h 121"/>
                <a:gd name="T52" fmla="*/ 138 w 159"/>
                <a:gd name="T53" fmla="*/ 97 h 121"/>
                <a:gd name="T54" fmla="*/ 134 w 159"/>
                <a:gd name="T55" fmla="*/ 90 h 121"/>
                <a:gd name="T56" fmla="*/ 117 w 159"/>
                <a:gd name="T57" fmla="*/ 83 h 121"/>
                <a:gd name="T58" fmla="*/ 103 w 159"/>
                <a:gd name="T59" fmla="*/ 90 h 121"/>
                <a:gd name="T60" fmla="*/ 107 w 159"/>
                <a:gd name="T61" fmla="*/ 76 h 121"/>
                <a:gd name="T62" fmla="*/ 96 w 159"/>
                <a:gd name="T63" fmla="*/ 69 h 121"/>
                <a:gd name="T64" fmla="*/ 100 w 159"/>
                <a:gd name="T65" fmla="*/ 62 h 121"/>
                <a:gd name="T66" fmla="*/ 89 w 159"/>
                <a:gd name="T67" fmla="*/ 59 h 121"/>
                <a:gd name="T68" fmla="*/ 65 w 159"/>
                <a:gd name="T69" fmla="*/ 49 h 121"/>
                <a:gd name="T70" fmla="*/ 45 w 159"/>
                <a:gd name="T71" fmla="*/ 45 h 121"/>
                <a:gd name="T72" fmla="*/ 24 w 159"/>
                <a:gd name="T73" fmla="*/ 59 h 121"/>
                <a:gd name="T74" fmla="*/ 20 w 159"/>
                <a:gd name="T75" fmla="*/ 62 h 121"/>
                <a:gd name="T76" fmla="*/ 20 w 159"/>
                <a:gd name="T77" fmla="*/ 62 h 121"/>
                <a:gd name="T78" fmla="*/ 20 w 159"/>
                <a:gd name="T79" fmla="*/ 62 h 12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59"/>
                <a:gd name="T121" fmla="*/ 0 h 121"/>
                <a:gd name="T122" fmla="*/ 159 w 159"/>
                <a:gd name="T123" fmla="*/ 121 h 12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59" h="121">
                  <a:moveTo>
                    <a:pt x="20" y="62"/>
                  </a:moveTo>
                  <a:lnTo>
                    <a:pt x="0" y="59"/>
                  </a:lnTo>
                  <a:lnTo>
                    <a:pt x="0" y="45"/>
                  </a:lnTo>
                  <a:lnTo>
                    <a:pt x="7" y="31"/>
                  </a:lnTo>
                  <a:lnTo>
                    <a:pt x="24" y="24"/>
                  </a:lnTo>
                  <a:lnTo>
                    <a:pt x="27" y="14"/>
                  </a:lnTo>
                  <a:lnTo>
                    <a:pt x="58" y="0"/>
                  </a:lnTo>
                  <a:lnTo>
                    <a:pt x="76" y="0"/>
                  </a:lnTo>
                  <a:lnTo>
                    <a:pt x="93" y="0"/>
                  </a:lnTo>
                  <a:lnTo>
                    <a:pt x="86" y="7"/>
                  </a:lnTo>
                  <a:lnTo>
                    <a:pt x="79" y="14"/>
                  </a:lnTo>
                  <a:lnTo>
                    <a:pt x="86" y="21"/>
                  </a:lnTo>
                  <a:lnTo>
                    <a:pt x="76" y="24"/>
                  </a:lnTo>
                  <a:lnTo>
                    <a:pt x="76" y="35"/>
                  </a:lnTo>
                  <a:lnTo>
                    <a:pt x="89" y="38"/>
                  </a:lnTo>
                  <a:lnTo>
                    <a:pt x="100" y="21"/>
                  </a:lnTo>
                  <a:lnTo>
                    <a:pt x="100" y="11"/>
                  </a:lnTo>
                  <a:lnTo>
                    <a:pt x="114" y="11"/>
                  </a:lnTo>
                  <a:lnTo>
                    <a:pt x="124" y="24"/>
                  </a:lnTo>
                  <a:lnTo>
                    <a:pt x="145" y="31"/>
                  </a:lnTo>
                  <a:lnTo>
                    <a:pt x="141" y="59"/>
                  </a:lnTo>
                  <a:lnTo>
                    <a:pt x="159" y="76"/>
                  </a:lnTo>
                  <a:lnTo>
                    <a:pt x="145" y="90"/>
                  </a:lnTo>
                  <a:lnTo>
                    <a:pt x="148" y="107"/>
                  </a:lnTo>
                  <a:lnTo>
                    <a:pt x="134" y="118"/>
                  </a:lnTo>
                  <a:lnTo>
                    <a:pt x="124" y="121"/>
                  </a:lnTo>
                  <a:lnTo>
                    <a:pt x="138" y="97"/>
                  </a:lnTo>
                  <a:lnTo>
                    <a:pt x="134" y="90"/>
                  </a:lnTo>
                  <a:lnTo>
                    <a:pt x="117" y="83"/>
                  </a:lnTo>
                  <a:lnTo>
                    <a:pt x="103" y="90"/>
                  </a:lnTo>
                  <a:lnTo>
                    <a:pt x="107" y="76"/>
                  </a:lnTo>
                  <a:lnTo>
                    <a:pt x="96" y="69"/>
                  </a:lnTo>
                  <a:lnTo>
                    <a:pt x="100" y="62"/>
                  </a:lnTo>
                  <a:lnTo>
                    <a:pt x="89" y="59"/>
                  </a:lnTo>
                  <a:lnTo>
                    <a:pt x="65" y="49"/>
                  </a:lnTo>
                  <a:lnTo>
                    <a:pt x="45" y="45"/>
                  </a:lnTo>
                  <a:lnTo>
                    <a:pt x="24" y="59"/>
                  </a:lnTo>
                  <a:lnTo>
                    <a:pt x="20" y="62"/>
                  </a:lnTo>
                  <a:close/>
                </a:path>
              </a:pathLst>
            </a:custGeom>
            <a:solidFill>
              <a:srgbClr val="BAAAA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5" name="Freeform 130"/>
            <p:cNvSpPr>
              <a:spLocks/>
            </p:cNvSpPr>
            <p:nvPr/>
          </p:nvSpPr>
          <p:spPr bwMode="auto">
            <a:xfrm>
              <a:off x="3236" y="890"/>
              <a:ext cx="28" cy="10"/>
            </a:xfrm>
            <a:custGeom>
              <a:avLst/>
              <a:gdLst>
                <a:gd name="T0" fmla="*/ 7 w 28"/>
                <a:gd name="T1" fmla="*/ 3 h 10"/>
                <a:gd name="T2" fmla="*/ 0 w 28"/>
                <a:gd name="T3" fmla="*/ 3 h 10"/>
                <a:gd name="T4" fmla="*/ 0 w 28"/>
                <a:gd name="T5" fmla="*/ 10 h 10"/>
                <a:gd name="T6" fmla="*/ 17 w 28"/>
                <a:gd name="T7" fmla="*/ 10 h 10"/>
                <a:gd name="T8" fmla="*/ 24 w 28"/>
                <a:gd name="T9" fmla="*/ 10 h 10"/>
                <a:gd name="T10" fmla="*/ 28 w 28"/>
                <a:gd name="T11" fmla="*/ 0 h 10"/>
                <a:gd name="T12" fmla="*/ 7 w 28"/>
                <a:gd name="T13" fmla="*/ 3 h 10"/>
                <a:gd name="T14" fmla="*/ 7 w 28"/>
                <a:gd name="T15" fmla="*/ 3 h 10"/>
                <a:gd name="T16" fmla="*/ 7 w 28"/>
                <a:gd name="T17" fmla="*/ 3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"/>
                <a:gd name="T28" fmla="*/ 0 h 10"/>
                <a:gd name="T29" fmla="*/ 28 w 28"/>
                <a:gd name="T30" fmla="*/ 10 h 1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" h="10">
                  <a:moveTo>
                    <a:pt x="7" y="3"/>
                  </a:moveTo>
                  <a:lnTo>
                    <a:pt x="0" y="3"/>
                  </a:lnTo>
                  <a:lnTo>
                    <a:pt x="0" y="10"/>
                  </a:lnTo>
                  <a:lnTo>
                    <a:pt x="17" y="10"/>
                  </a:lnTo>
                  <a:lnTo>
                    <a:pt x="24" y="10"/>
                  </a:lnTo>
                  <a:lnTo>
                    <a:pt x="28" y="0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6" name="Freeform 131"/>
            <p:cNvSpPr>
              <a:spLocks/>
            </p:cNvSpPr>
            <p:nvPr/>
          </p:nvSpPr>
          <p:spPr bwMode="auto">
            <a:xfrm>
              <a:off x="3778" y="1014"/>
              <a:ext cx="59" cy="70"/>
            </a:xfrm>
            <a:custGeom>
              <a:avLst/>
              <a:gdLst>
                <a:gd name="T0" fmla="*/ 0 w 59"/>
                <a:gd name="T1" fmla="*/ 35 h 70"/>
                <a:gd name="T2" fmla="*/ 11 w 59"/>
                <a:gd name="T3" fmla="*/ 32 h 70"/>
                <a:gd name="T4" fmla="*/ 11 w 59"/>
                <a:gd name="T5" fmla="*/ 14 h 70"/>
                <a:gd name="T6" fmla="*/ 18 w 59"/>
                <a:gd name="T7" fmla="*/ 0 h 70"/>
                <a:gd name="T8" fmla="*/ 28 w 59"/>
                <a:gd name="T9" fmla="*/ 11 h 70"/>
                <a:gd name="T10" fmla="*/ 35 w 59"/>
                <a:gd name="T11" fmla="*/ 0 h 70"/>
                <a:gd name="T12" fmla="*/ 52 w 59"/>
                <a:gd name="T13" fmla="*/ 14 h 70"/>
                <a:gd name="T14" fmla="*/ 49 w 59"/>
                <a:gd name="T15" fmla="*/ 32 h 70"/>
                <a:gd name="T16" fmla="*/ 59 w 59"/>
                <a:gd name="T17" fmla="*/ 56 h 70"/>
                <a:gd name="T18" fmla="*/ 49 w 59"/>
                <a:gd name="T19" fmla="*/ 63 h 70"/>
                <a:gd name="T20" fmla="*/ 45 w 59"/>
                <a:gd name="T21" fmla="*/ 70 h 70"/>
                <a:gd name="T22" fmla="*/ 35 w 59"/>
                <a:gd name="T23" fmla="*/ 59 h 70"/>
                <a:gd name="T24" fmla="*/ 21 w 59"/>
                <a:gd name="T25" fmla="*/ 59 h 70"/>
                <a:gd name="T26" fmla="*/ 25 w 59"/>
                <a:gd name="T27" fmla="*/ 49 h 70"/>
                <a:gd name="T28" fmla="*/ 14 w 59"/>
                <a:gd name="T29" fmla="*/ 45 h 70"/>
                <a:gd name="T30" fmla="*/ 0 w 59"/>
                <a:gd name="T31" fmla="*/ 35 h 70"/>
                <a:gd name="T32" fmla="*/ 0 w 59"/>
                <a:gd name="T33" fmla="*/ 35 h 70"/>
                <a:gd name="T34" fmla="*/ 0 w 59"/>
                <a:gd name="T35" fmla="*/ 35 h 7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9"/>
                <a:gd name="T55" fmla="*/ 0 h 70"/>
                <a:gd name="T56" fmla="*/ 59 w 59"/>
                <a:gd name="T57" fmla="*/ 70 h 7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9" h="70">
                  <a:moveTo>
                    <a:pt x="0" y="35"/>
                  </a:moveTo>
                  <a:lnTo>
                    <a:pt x="11" y="32"/>
                  </a:lnTo>
                  <a:lnTo>
                    <a:pt x="11" y="14"/>
                  </a:lnTo>
                  <a:lnTo>
                    <a:pt x="18" y="0"/>
                  </a:lnTo>
                  <a:lnTo>
                    <a:pt x="28" y="11"/>
                  </a:lnTo>
                  <a:lnTo>
                    <a:pt x="35" y="0"/>
                  </a:lnTo>
                  <a:lnTo>
                    <a:pt x="52" y="14"/>
                  </a:lnTo>
                  <a:lnTo>
                    <a:pt x="49" y="32"/>
                  </a:lnTo>
                  <a:lnTo>
                    <a:pt x="59" y="56"/>
                  </a:lnTo>
                  <a:lnTo>
                    <a:pt x="49" y="63"/>
                  </a:lnTo>
                  <a:lnTo>
                    <a:pt x="45" y="70"/>
                  </a:lnTo>
                  <a:lnTo>
                    <a:pt x="35" y="59"/>
                  </a:lnTo>
                  <a:lnTo>
                    <a:pt x="21" y="59"/>
                  </a:lnTo>
                  <a:lnTo>
                    <a:pt x="25" y="49"/>
                  </a:lnTo>
                  <a:lnTo>
                    <a:pt x="14" y="4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857F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7" name="Freeform 132"/>
            <p:cNvSpPr>
              <a:spLocks/>
            </p:cNvSpPr>
            <p:nvPr/>
          </p:nvSpPr>
          <p:spPr bwMode="auto">
            <a:xfrm>
              <a:off x="3229" y="1035"/>
              <a:ext cx="52" cy="76"/>
            </a:xfrm>
            <a:custGeom>
              <a:avLst/>
              <a:gdLst>
                <a:gd name="T0" fmla="*/ 10 w 52"/>
                <a:gd name="T1" fmla="*/ 45 h 76"/>
                <a:gd name="T2" fmla="*/ 21 w 52"/>
                <a:gd name="T3" fmla="*/ 21 h 76"/>
                <a:gd name="T4" fmla="*/ 35 w 52"/>
                <a:gd name="T5" fmla="*/ 4 h 76"/>
                <a:gd name="T6" fmla="*/ 45 w 52"/>
                <a:gd name="T7" fmla="*/ 0 h 76"/>
                <a:gd name="T8" fmla="*/ 52 w 52"/>
                <a:gd name="T9" fmla="*/ 7 h 76"/>
                <a:gd name="T10" fmla="*/ 38 w 52"/>
                <a:gd name="T11" fmla="*/ 24 h 76"/>
                <a:gd name="T12" fmla="*/ 17 w 52"/>
                <a:gd name="T13" fmla="*/ 52 h 76"/>
                <a:gd name="T14" fmla="*/ 3 w 52"/>
                <a:gd name="T15" fmla="*/ 76 h 76"/>
                <a:gd name="T16" fmla="*/ 0 w 52"/>
                <a:gd name="T17" fmla="*/ 35 h 76"/>
                <a:gd name="T18" fmla="*/ 10 w 52"/>
                <a:gd name="T19" fmla="*/ 45 h 76"/>
                <a:gd name="T20" fmla="*/ 10 w 52"/>
                <a:gd name="T21" fmla="*/ 45 h 76"/>
                <a:gd name="T22" fmla="*/ 10 w 52"/>
                <a:gd name="T23" fmla="*/ 45 h 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2"/>
                <a:gd name="T37" fmla="*/ 0 h 76"/>
                <a:gd name="T38" fmla="*/ 52 w 52"/>
                <a:gd name="T39" fmla="*/ 76 h 7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2" h="76">
                  <a:moveTo>
                    <a:pt x="10" y="45"/>
                  </a:moveTo>
                  <a:lnTo>
                    <a:pt x="21" y="21"/>
                  </a:lnTo>
                  <a:lnTo>
                    <a:pt x="35" y="4"/>
                  </a:lnTo>
                  <a:lnTo>
                    <a:pt x="45" y="0"/>
                  </a:lnTo>
                  <a:lnTo>
                    <a:pt x="52" y="7"/>
                  </a:lnTo>
                  <a:lnTo>
                    <a:pt x="38" y="24"/>
                  </a:lnTo>
                  <a:lnTo>
                    <a:pt x="17" y="52"/>
                  </a:lnTo>
                  <a:lnTo>
                    <a:pt x="3" y="76"/>
                  </a:lnTo>
                  <a:lnTo>
                    <a:pt x="0" y="35"/>
                  </a:lnTo>
                  <a:lnTo>
                    <a:pt x="10" y="45"/>
                  </a:lnTo>
                  <a:close/>
                </a:path>
              </a:pathLst>
            </a:custGeom>
            <a:solidFill>
              <a:srgbClr val="FCF9C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8" name="Freeform 133"/>
            <p:cNvSpPr>
              <a:spLocks/>
            </p:cNvSpPr>
            <p:nvPr/>
          </p:nvSpPr>
          <p:spPr bwMode="auto">
            <a:xfrm>
              <a:off x="3250" y="814"/>
              <a:ext cx="55" cy="83"/>
            </a:xfrm>
            <a:custGeom>
              <a:avLst/>
              <a:gdLst>
                <a:gd name="T0" fmla="*/ 45 w 55"/>
                <a:gd name="T1" fmla="*/ 83 h 83"/>
                <a:gd name="T2" fmla="*/ 55 w 55"/>
                <a:gd name="T3" fmla="*/ 69 h 83"/>
                <a:gd name="T4" fmla="*/ 52 w 55"/>
                <a:gd name="T5" fmla="*/ 52 h 83"/>
                <a:gd name="T6" fmla="*/ 31 w 55"/>
                <a:gd name="T7" fmla="*/ 41 h 83"/>
                <a:gd name="T8" fmla="*/ 38 w 55"/>
                <a:gd name="T9" fmla="*/ 34 h 83"/>
                <a:gd name="T10" fmla="*/ 27 w 55"/>
                <a:gd name="T11" fmla="*/ 24 h 83"/>
                <a:gd name="T12" fmla="*/ 31 w 55"/>
                <a:gd name="T13" fmla="*/ 10 h 83"/>
                <a:gd name="T14" fmla="*/ 14 w 55"/>
                <a:gd name="T15" fmla="*/ 0 h 83"/>
                <a:gd name="T16" fmla="*/ 3 w 55"/>
                <a:gd name="T17" fmla="*/ 0 h 83"/>
                <a:gd name="T18" fmla="*/ 10 w 55"/>
                <a:gd name="T19" fmla="*/ 7 h 83"/>
                <a:gd name="T20" fmla="*/ 17 w 55"/>
                <a:gd name="T21" fmla="*/ 14 h 83"/>
                <a:gd name="T22" fmla="*/ 10 w 55"/>
                <a:gd name="T23" fmla="*/ 31 h 83"/>
                <a:gd name="T24" fmla="*/ 7 w 55"/>
                <a:gd name="T25" fmla="*/ 17 h 83"/>
                <a:gd name="T26" fmla="*/ 0 w 55"/>
                <a:gd name="T27" fmla="*/ 34 h 83"/>
                <a:gd name="T28" fmla="*/ 3 w 55"/>
                <a:gd name="T29" fmla="*/ 52 h 83"/>
                <a:gd name="T30" fmla="*/ 31 w 55"/>
                <a:gd name="T31" fmla="*/ 59 h 83"/>
                <a:gd name="T32" fmla="*/ 45 w 55"/>
                <a:gd name="T33" fmla="*/ 83 h 83"/>
                <a:gd name="T34" fmla="*/ 45 w 55"/>
                <a:gd name="T35" fmla="*/ 83 h 83"/>
                <a:gd name="T36" fmla="*/ 45 w 55"/>
                <a:gd name="T37" fmla="*/ 83 h 8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5"/>
                <a:gd name="T58" fmla="*/ 0 h 83"/>
                <a:gd name="T59" fmla="*/ 55 w 55"/>
                <a:gd name="T60" fmla="*/ 83 h 8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5" h="83">
                  <a:moveTo>
                    <a:pt x="45" y="83"/>
                  </a:moveTo>
                  <a:lnTo>
                    <a:pt x="55" y="69"/>
                  </a:lnTo>
                  <a:lnTo>
                    <a:pt x="52" y="52"/>
                  </a:lnTo>
                  <a:lnTo>
                    <a:pt x="31" y="41"/>
                  </a:lnTo>
                  <a:lnTo>
                    <a:pt x="38" y="34"/>
                  </a:lnTo>
                  <a:lnTo>
                    <a:pt x="27" y="24"/>
                  </a:lnTo>
                  <a:lnTo>
                    <a:pt x="31" y="10"/>
                  </a:lnTo>
                  <a:lnTo>
                    <a:pt x="14" y="0"/>
                  </a:lnTo>
                  <a:lnTo>
                    <a:pt x="3" y="0"/>
                  </a:lnTo>
                  <a:lnTo>
                    <a:pt x="10" y="7"/>
                  </a:lnTo>
                  <a:lnTo>
                    <a:pt x="17" y="14"/>
                  </a:lnTo>
                  <a:lnTo>
                    <a:pt x="10" y="31"/>
                  </a:lnTo>
                  <a:lnTo>
                    <a:pt x="7" y="17"/>
                  </a:lnTo>
                  <a:lnTo>
                    <a:pt x="0" y="34"/>
                  </a:lnTo>
                  <a:lnTo>
                    <a:pt x="3" y="52"/>
                  </a:lnTo>
                  <a:lnTo>
                    <a:pt x="31" y="59"/>
                  </a:lnTo>
                  <a:lnTo>
                    <a:pt x="45" y="83"/>
                  </a:lnTo>
                  <a:close/>
                </a:path>
              </a:pathLst>
            </a:custGeom>
            <a:solidFill>
              <a:srgbClr val="DDD6D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9" name="Freeform 134"/>
            <p:cNvSpPr>
              <a:spLocks/>
            </p:cNvSpPr>
            <p:nvPr/>
          </p:nvSpPr>
          <p:spPr bwMode="auto">
            <a:xfrm>
              <a:off x="3146" y="814"/>
              <a:ext cx="100" cy="100"/>
            </a:xfrm>
            <a:custGeom>
              <a:avLst/>
              <a:gdLst>
                <a:gd name="T0" fmla="*/ 100 w 100"/>
                <a:gd name="T1" fmla="*/ 14 h 100"/>
                <a:gd name="T2" fmla="*/ 79 w 100"/>
                <a:gd name="T3" fmla="*/ 24 h 100"/>
                <a:gd name="T4" fmla="*/ 59 w 100"/>
                <a:gd name="T5" fmla="*/ 38 h 100"/>
                <a:gd name="T6" fmla="*/ 59 w 100"/>
                <a:gd name="T7" fmla="*/ 73 h 100"/>
                <a:gd name="T8" fmla="*/ 48 w 100"/>
                <a:gd name="T9" fmla="*/ 83 h 100"/>
                <a:gd name="T10" fmla="*/ 28 w 100"/>
                <a:gd name="T11" fmla="*/ 100 h 100"/>
                <a:gd name="T12" fmla="*/ 7 w 100"/>
                <a:gd name="T13" fmla="*/ 100 h 100"/>
                <a:gd name="T14" fmla="*/ 0 w 100"/>
                <a:gd name="T15" fmla="*/ 93 h 100"/>
                <a:gd name="T16" fmla="*/ 7 w 100"/>
                <a:gd name="T17" fmla="*/ 86 h 100"/>
                <a:gd name="T18" fmla="*/ 0 w 100"/>
                <a:gd name="T19" fmla="*/ 79 h 100"/>
                <a:gd name="T20" fmla="*/ 3 w 100"/>
                <a:gd name="T21" fmla="*/ 66 h 100"/>
                <a:gd name="T22" fmla="*/ 14 w 100"/>
                <a:gd name="T23" fmla="*/ 69 h 100"/>
                <a:gd name="T24" fmla="*/ 24 w 100"/>
                <a:gd name="T25" fmla="*/ 55 h 100"/>
                <a:gd name="T26" fmla="*/ 24 w 100"/>
                <a:gd name="T27" fmla="*/ 38 h 100"/>
                <a:gd name="T28" fmla="*/ 17 w 100"/>
                <a:gd name="T29" fmla="*/ 38 h 100"/>
                <a:gd name="T30" fmla="*/ 21 w 100"/>
                <a:gd name="T31" fmla="*/ 24 h 100"/>
                <a:gd name="T32" fmla="*/ 35 w 100"/>
                <a:gd name="T33" fmla="*/ 14 h 100"/>
                <a:gd name="T34" fmla="*/ 59 w 100"/>
                <a:gd name="T35" fmla="*/ 10 h 100"/>
                <a:gd name="T36" fmla="*/ 79 w 100"/>
                <a:gd name="T37" fmla="*/ 0 h 100"/>
                <a:gd name="T38" fmla="*/ 90 w 100"/>
                <a:gd name="T39" fmla="*/ 3 h 100"/>
                <a:gd name="T40" fmla="*/ 100 w 100"/>
                <a:gd name="T41" fmla="*/ 14 h 100"/>
                <a:gd name="T42" fmla="*/ 100 w 100"/>
                <a:gd name="T43" fmla="*/ 14 h 100"/>
                <a:gd name="T44" fmla="*/ 100 w 100"/>
                <a:gd name="T45" fmla="*/ 14 h 10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00"/>
                <a:gd name="T70" fmla="*/ 0 h 100"/>
                <a:gd name="T71" fmla="*/ 100 w 100"/>
                <a:gd name="T72" fmla="*/ 100 h 10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00" h="100">
                  <a:moveTo>
                    <a:pt x="100" y="14"/>
                  </a:moveTo>
                  <a:lnTo>
                    <a:pt x="79" y="24"/>
                  </a:lnTo>
                  <a:lnTo>
                    <a:pt x="59" y="38"/>
                  </a:lnTo>
                  <a:lnTo>
                    <a:pt x="59" y="73"/>
                  </a:lnTo>
                  <a:lnTo>
                    <a:pt x="48" y="83"/>
                  </a:lnTo>
                  <a:lnTo>
                    <a:pt x="28" y="100"/>
                  </a:lnTo>
                  <a:lnTo>
                    <a:pt x="7" y="100"/>
                  </a:lnTo>
                  <a:lnTo>
                    <a:pt x="0" y="93"/>
                  </a:lnTo>
                  <a:lnTo>
                    <a:pt x="7" y="86"/>
                  </a:lnTo>
                  <a:lnTo>
                    <a:pt x="0" y="79"/>
                  </a:lnTo>
                  <a:lnTo>
                    <a:pt x="3" y="66"/>
                  </a:lnTo>
                  <a:lnTo>
                    <a:pt x="14" y="69"/>
                  </a:lnTo>
                  <a:lnTo>
                    <a:pt x="24" y="55"/>
                  </a:lnTo>
                  <a:lnTo>
                    <a:pt x="24" y="38"/>
                  </a:lnTo>
                  <a:lnTo>
                    <a:pt x="17" y="38"/>
                  </a:lnTo>
                  <a:lnTo>
                    <a:pt x="21" y="24"/>
                  </a:lnTo>
                  <a:lnTo>
                    <a:pt x="35" y="14"/>
                  </a:lnTo>
                  <a:lnTo>
                    <a:pt x="59" y="10"/>
                  </a:lnTo>
                  <a:lnTo>
                    <a:pt x="79" y="0"/>
                  </a:lnTo>
                  <a:lnTo>
                    <a:pt x="90" y="3"/>
                  </a:lnTo>
                  <a:lnTo>
                    <a:pt x="100" y="14"/>
                  </a:lnTo>
                  <a:close/>
                </a:path>
              </a:pathLst>
            </a:custGeom>
            <a:solidFill>
              <a:srgbClr val="DDD6D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0" name="Freeform 135"/>
            <p:cNvSpPr>
              <a:spLocks/>
            </p:cNvSpPr>
            <p:nvPr/>
          </p:nvSpPr>
          <p:spPr bwMode="auto">
            <a:xfrm>
              <a:off x="2956" y="966"/>
              <a:ext cx="135" cy="62"/>
            </a:xfrm>
            <a:custGeom>
              <a:avLst/>
              <a:gdLst>
                <a:gd name="T0" fmla="*/ 10 w 135"/>
                <a:gd name="T1" fmla="*/ 62 h 62"/>
                <a:gd name="T2" fmla="*/ 21 w 135"/>
                <a:gd name="T3" fmla="*/ 48 h 62"/>
                <a:gd name="T4" fmla="*/ 31 w 135"/>
                <a:gd name="T5" fmla="*/ 35 h 62"/>
                <a:gd name="T6" fmla="*/ 66 w 135"/>
                <a:gd name="T7" fmla="*/ 31 h 62"/>
                <a:gd name="T8" fmla="*/ 90 w 135"/>
                <a:gd name="T9" fmla="*/ 14 h 62"/>
                <a:gd name="T10" fmla="*/ 114 w 135"/>
                <a:gd name="T11" fmla="*/ 17 h 62"/>
                <a:gd name="T12" fmla="*/ 135 w 135"/>
                <a:gd name="T13" fmla="*/ 3 h 62"/>
                <a:gd name="T14" fmla="*/ 117 w 135"/>
                <a:gd name="T15" fmla="*/ 3 h 62"/>
                <a:gd name="T16" fmla="*/ 104 w 135"/>
                <a:gd name="T17" fmla="*/ 0 h 62"/>
                <a:gd name="T18" fmla="*/ 83 w 135"/>
                <a:gd name="T19" fmla="*/ 0 h 62"/>
                <a:gd name="T20" fmla="*/ 66 w 135"/>
                <a:gd name="T21" fmla="*/ 10 h 62"/>
                <a:gd name="T22" fmla="*/ 52 w 135"/>
                <a:gd name="T23" fmla="*/ 14 h 62"/>
                <a:gd name="T24" fmla="*/ 34 w 135"/>
                <a:gd name="T25" fmla="*/ 14 h 62"/>
                <a:gd name="T26" fmla="*/ 45 w 135"/>
                <a:gd name="T27" fmla="*/ 7 h 62"/>
                <a:gd name="T28" fmla="*/ 59 w 135"/>
                <a:gd name="T29" fmla="*/ 0 h 62"/>
                <a:gd name="T30" fmla="*/ 41 w 135"/>
                <a:gd name="T31" fmla="*/ 0 h 62"/>
                <a:gd name="T32" fmla="*/ 28 w 135"/>
                <a:gd name="T33" fmla="*/ 3 h 62"/>
                <a:gd name="T34" fmla="*/ 17 w 135"/>
                <a:gd name="T35" fmla="*/ 14 h 62"/>
                <a:gd name="T36" fmla="*/ 7 w 135"/>
                <a:gd name="T37" fmla="*/ 17 h 62"/>
                <a:gd name="T38" fmla="*/ 3 w 135"/>
                <a:gd name="T39" fmla="*/ 28 h 62"/>
                <a:gd name="T40" fmla="*/ 14 w 135"/>
                <a:gd name="T41" fmla="*/ 28 h 62"/>
                <a:gd name="T42" fmla="*/ 7 w 135"/>
                <a:gd name="T43" fmla="*/ 41 h 62"/>
                <a:gd name="T44" fmla="*/ 3 w 135"/>
                <a:gd name="T45" fmla="*/ 45 h 62"/>
                <a:gd name="T46" fmla="*/ 0 w 135"/>
                <a:gd name="T47" fmla="*/ 62 h 62"/>
                <a:gd name="T48" fmla="*/ 10 w 135"/>
                <a:gd name="T49" fmla="*/ 62 h 62"/>
                <a:gd name="T50" fmla="*/ 10 w 135"/>
                <a:gd name="T51" fmla="*/ 62 h 62"/>
                <a:gd name="T52" fmla="*/ 10 w 135"/>
                <a:gd name="T53" fmla="*/ 62 h 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35"/>
                <a:gd name="T82" fmla="*/ 0 h 62"/>
                <a:gd name="T83" fmla="*/ 135 w 135"/>
                <a:gd name="T84" fmla="*/ 62 h 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35" h="62">
                  <a:moveTo>
                    <a:pt x="10" y="62"/>
                  </a:moveTo>
                  <a:lnTo>
                    <a:pt x="21" y="48"/>
                  </a:lnTo>
                  <a:lnTo>
                    <a:pt x="31" y="35"/>
                  </a:lnTo>
                  <a:lnTo>
                    <a:pt x="66" y="31"/>
                  </a:lnTo>
                  <a:lnTo>
                    <a:pt x="90" y="14"/>
                  </a:lnTo>
                  <a:lnTo>
                    <a:pt x="114" y="17"/>
                  </a:lnTo>
                  <a:lnTo>
                    <a:pt x="135" y="3"/>
                  </a:lnTo>
                  <a:lnTo>
                    <a:pt x="117" y="3"/>
                  </a:lnTo>
                  <a:lnTo>
                    <a:pt x="104" y="0"/>
                  </a:lnTo>
                  <a:lnTo>
                    <a:pt x="83" y="0"/>
                  </a:lnTo>
                  <a:lnTo>
                    <a:pt x="66" y="10"/>
                  </a:lnTo>
                  <a:lnTo>
                    <a:pt x="52" y="14"/>
                  </a:lnTo>
                  <a:lnTo>
                    <a:pt x="34" y="14"/>
                  </a:lnTo>
                  <a:lnTo>
                    <a:pt x="45" y="7"/>
                  </a:lnTo>
                  <a:lnTo>
                    <a:pt x="59" y="0"/>
                  </a:lnTo>
                  <a:lnTo>
                    <a:pt x="41" y="0"/>
                  </a:lnTo>
                  <a:lnTo>
                    <a:pt x="28" y="3"/>
                  </a:lnTo>
                  <a:lnTo>
                    <a:pt x="17" y="14"/>
                  </a:lnTo>
                  <a:lnTo>
                    <a:pt x="7" y="17"/>
                  </a:lnTo>
                  <a:lnTo>
                    <a:pt x="3" y="28"/>
                  </a:lnTo>
                  <a:lnTo>
                    <a:pt x="14" y="28"/>
                  </a:lnTo>
                  <a:lnTo>
                    <a:pt x="7" y="41"/>
                  </a:lnTo>
                  <a:lnTo>
                    <a:pt x="3" y="45"/>
                  </a:lnTo>
                  <a:lnTo>
                    <a:pt x="0" y="62"/>
                  </a:lnTo>
                  <a:lnTo>
                    <a:pt x="10" y="62"/>
                  </a:lnTo>
                  <a:close/>
                </a:path>
              </a:pathLst>
            </a:custGeom>
            <a:solidFill>
              <a:srgbClr val="98989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1" name="Freeform 136"/>
            <p:cNvSpPr>
              <a:spLocks/>
            </p:cNvSpPr>
            <p:nvPr/>
          </p:nvSpPr>
          <p:spPr bwMode="auto">
            <a:xfrm>
              <a:off x="3474" y="1291"/>
              <a:ext cx="87" cy="62"/>
            </a:xfrm>
            <a:custGeom>
              <a:avLst/>
              <a:gdLst>
                <a:gd name="T0" fmla="*/ 56 w 87"/>
                <a:gd name="T1" fmla="*/ 0 h 62"/>
                <a:gd name="T2" fmla="*/ 76 w 87"/>
                <a:gd name="T3" fmla="*/ 3 h 62"/>
                <a:gd name="T4" fmla="*/ 87 w 87"/>
                <a:gd name="T5" fmla="*/ 21 h 62"/>
                <a:gd name="T6" fmla="*/ 83 w 87"/>
                <a:gd name="T7" fmla="*/ 31 h 62"/>
                <a:gd name="T8" fmla="*/ 66 w 87"/>
                <a:gd name="T9" fmla="*/ 34 h 62"/>
                <a:gd name="T10" fmla="*/ 42 w 87"/>
                <a:gd name="T11" fmla="*/ 45 h 62"/>
                <a:gd name="T12" fmla="*/ 35 w 87"/>
                <a:gd name="T13" fmla="*/ 59 h 62"/>
                <a:gd name="T14" fmla="*/ 21 w 87"/>
                <a:gd name="T15" fmla="*/ 62 h 62"/>
                <a:gd name="T16" fmla="*/ 0 w 87"/>
                <a:gd name="T17" fmla="*/ 59 h 62"/>
                <a:gd name="T18" fmla="*/ 4 w 87"/>
                <a:gd name="T19" fmla="*/ 45 h 62"/>
                <a:gd name="T20" fmla="*/ 18 w 87"/>
                <a:gd name="T21" fmla="*/ 38 h 62"/>
                <a:gd name="T22" fmla="*/ 11 w 87"/>
                <a:gd name="T23" fmla="*/ 31 h 62"/>
                <a:gd name="T24" fmla="*/ 35 w 87"/>
                <a:gd name="T25" fmla="*/ 3 h 62"/>
                <a:gd name="T26" fmla="*/ 56 w 87"/>
                <a:gd name="T27" fmla="*/ 0 h 62"/>
                <a:gd name="T28" fmla="*/ 56 w 87"/>
                <a:gd name="T29" fmla="*/ 0 h 62"/>
                <a:gd name="T30" fmla="*/ 56 w 87"/>
                <a:gd name="T31" fmla="*/ 0 h 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7"/>
                <a:gd name="T49" fmla="*/ 0 h 62"/>
                <a:gd name="T50" fmla="*/ 87 w 87"/>
                <a:gd name="T51" fmla="*/ 62 h 6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7" h="62">
                  <a:moveTo>
                    <a:pt x="56" y="0"/>
                  </a:moveTo>
                  <a:lnTo>
                    <a:pt x="76" y="3"/>
                  </a:lnTo>
                  <a:lnTo>
                    <a:pt x="87" y="21"/>
                  </a:lnTo>
                  <a:lnTo>
                    <a:pt x="83" y="31"/>
                  </a:lnTo>
                  <a:lnTo>
                    <a:pt x="66" y="34"/>
                  </a:lnTo>
                  <a:lnTo>
                    <a:pt x="42" y="45"/>
                  </a:lnTo>
                  <a:lnTo>
                    <a:pt x="35" y="59"/>
                  </a:lnTo>
                  <a:lnTo>
                    <a:pt x="21" y="62"/>
                  </a:lnTo>
                  <a:lnTo>
                    <a:pt x="0" y="59"/>
                  </a:lnTo>
                  <a:lnTo>
                    <a:pt x="4" y="45"/>
                  </a:lnTo>
                  <a:lnTo>
                    <a:pt x="18" y="38"/>
                  </a:lnTo>
                  <a:lnTo>
                    <a:pt x="11" y="31"/>
                  </a:lnTo>
                  <a:lnTo>
                    <a:pt x="35" y="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D6D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2" name="Freeform 137"/>
            <p:cNvSpPr>
              <a:spLocks/>
            </p:cNvSpPr>
            <p:nvPr/>
          </p:nvSpPr>
          <p:spPr bwMode="auto">
            <a:xfrm>
              <a:off x="3419" y="1294"/>
              <a:ext cx="69" cy="76"/>
            </a:xfrm>
            <a:custGeom>
              <a:avLst/>
              <a:gdLst>
                <a:gd name="T0" fmla="*/ 69 w 69"/>
                <a:gd name="T1" fmla="*/ 0 h 76"/>
                <a:gd name="T2" fmla="*/ 59 w 69"/>
                <a:gd name="T3" fmla="*/ 18 h 76"/>
                <a:gd name="T4" fmla="*/ 55 w 69"/>
                <a:gd name="T5" fmla="*/ 31 h 76"/>
                <a:gd name="T6" fmla="*/ 45 w 69"/>
                <a:gd name="T7" fmla="*/ 42 h 76"/>
                <a:gd name="T8" fmla="*/ 55 w 69"/>
                <a:gd name="T9" fmla="*/ 56 h 76"/>
                <a:gd name="T10" fmla="*/ 45 w 69"/>
                <a:gd name="T11" fmla="*/ 69 h 76"/>
                <a:gd name="T12" fmla="*/ 35 w 69"/>
                <a:gd name="T13" fmla="*/ 76 h 76"/>
                <a:gd name="T14" fmla="*/ 31 w 69"/>
                <a:gd name="T15" fmla="*/ 69 h 76"/>
                <a:gd name="T16" fmla="*/ 38 w 69"/>
                <a:gd name="T17" fmla="*/ 52 h 76"/>
                <a:gd name="T18" fmla="*/ 38 w 69"/>
                <a:gd name="T19" fmla="*/ 31 h 76"/>
                <a:gd name="T20" fmla="*/ 24 w 69"/>
                <a:gd name="T21" fmla="*/ 66 h 76"/>
                <a:gd name="T22" fmla="*/ 21 w 69"/>
                <a:gd name="T23" fmla="*/ 42 h 76"/>
                <a:gd name="T24" fmla="*/ 14 w 69"/>
                <a:gd name="T25" fmla="*/ 63 h 76"/>
                <a:gd name="T26" fmla="*/ 7 w 69"/>
                <a:gd name="T27" fmla="*/ 59 h 76"/>
                <a:gd name="T28" fmla="*/ 0 w 69"/>
                <a:gd name="T29" fmla="*/ 38 h 76"/>
                <a:gd name="T30" fmla="*/ 10 w 69"/>
                <a:gd name="T31" fmla="*/ 31 h 76"/>
                <a:gd name="T32" fmla="*/ 24 w 69"/>
                <a:gd name="T33" fmla="*/ 21 h 76"/>
                <a:gd name="T34" fmla="*/ 31 w 69"/>
                <a:gd name="T35" fmla="*/ 11 h 76"/>
                <a:gd name="T36" fmla="*/ 42 w 69"/>
                <a:gd name="T37" fmla="*/ 14 h 76"/>
                <a:gd name="T38" fmla="*/ 52 w 69"/>
                <a:gd name="T39" fmla="*/ 4 h 76"/>
                <a:gd name="T40" fmla="*/ 69 w 69"/>
                <a:gd name="T41" fmla="*/ 0 h 76"/>
                <a:gd name="T42" fmla="*/ 69 w 69"/>
                <a:gd name="T43" fmla="*/ 0 h 76"/>
                <a:gd name="T44" fmla="*/ 69 w 69"/>
                <a:gd name="T45" fmla="*/ 0 h 7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9"/>
                <a:gd name="T70" fmla="*/ 0 h 76"/>
                <a:gd name="T71" fmla="*/ 69 w 69"/>
                <a:gd name="T72" fmla="*/ 76 h 7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9" h="76">
                  <a:moveTo>
                    <a:pt x="69" y="0"/>
                  </a:moveTo>
                  <a:lnTo>
                    <a:pt x="59" y="18"/>
                  </a:lnTo>
                  <a:lnTo>
                    <a:pt x="55" y="31"/>
                  </a:lnTo>
                  <a:lnTo>
                    <a:pt x="45" y="42"/>
                  </a:lnTo>
                  <a:lnTo>
                    <a:pt x="55" y="56"/>
                  </a:lnTo>
                  <a:lnTo>
                    <a:pt x="45" y="69"/>
                  </a:lnTo>
                  <a:lnTo>
                    <a:pt x="35" y="76"/>
                  </a:lnTo>
                  <a:lnTo>
                    <a:pt x="31" y="69"/>
                  </a:lnTo>
                  <a:lnTo>
                    <a:pt x="38" y="52"/>
                  </a:lnTo>
                  <a:lnTo>
                    <a:pt x="38" y="31"/>
                  </a:lnTo>
                  <a:lnTo>
                    <a:pt x="24" y="66"/>
                  </a:lnTo>
                  <a:lnTo>
                    <a:pt x="21" y="42"/>
                  </a:lnTo>
                  <a:lnTo>
                    <a:pt x="14" y="63"/>
                  </a:lnTo>
                  <a:lnTo>
                    <a:pt x="7" y="59"/>
                  </a:lnTo>
                  <a:lnTo>
                    <a:pt x="0" y="38"/>
                  </a:lnTo>
                  <a:lnTo>
                    <a:pt x="10" y="31"/>
                  </a:lnTo>
                  <a:lnTo>
                    <a:pt x="24" y="21"/>
                  </a:lnTo>
                  <a:lnTo>
                    <a:pt x="31" y="11"/>
                  </a:lnTo>
                  <a:lnTo>
                    <a:pt x="42" y="14"/>
                  </a:lnTo>
                  <a:lnTo>
                    <a:pt x="52" y="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DD6D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3" name="Freeform 138"/>
            <p:cNvSpPr>
              <a:spLocks/>
            </p:cNvSpPr>
            <p:nvPr/>
          </p:nvSpPr>
          <p:spPr bwMode="auto">
            <a:xfrm>
              <a:off x="3630" y="1312"/>
              <a:ext cx="83" cy="55"/>
            </a:xfrm>
            <a:custGeom>
              <a:avLst/>
              <a:gdLst>
                <a:gd name="T0" fmla="*/ 0 w 83"/>
                <a:gd name="T1" fmla="*/ 34 h 55"/>
                <a:gd name="T2" fmla="*/ 10 w 83"/>
                <a:gd name="T3" fmla="*/ 20 h 55"/>
                <a:gd name="T4" fmla="*/ 24 w 83"/>
                <a:gd name="T5" fmla="*/ 17 h 55"/>
                <a:gd name="T6" fmla="*/ 34 w 83"/>
                <a:gd name="T7" fmla="*/ 7 h 55"/>
                <a:gd name="T8" fmla="*/ 41 w 83"/>
                <a:gd name="T9" fmla="*/ 3 h 55"/>
                <a:gd name="T10" fmla="*/ 55 w 83"/>
                <a:gd name="T11" fmla="*/ 0 h 55"/>
                <a:gd name="T12" fmla="*/ 66 w 83"/>
                <a:gd name="T13" fmla="*/ 7 h 55"/>
                <a:gd name="T14" fmla="*/ 76 w 83"/>
                <a:gd name="T15" fmla="*/ 0 h 55"/>
                <a:gd name="T16" fmla="*/ 83 w 83"/>
                <a:gd name="T17" fmla="*/ 3 h 55"/>
                <a:gd name="T18" fmla="*/ 83 w 83"/>
                <a:gd name="T19" fmla="*/ 20 h 55"/>
                <a:gd name="T20" fmla="*/ 66 w 83"/>
                <a:gd name="T21" fmla="*/ 31 h 55"/>
                <a:gd name="T22" fmla="*/ 59 w 83"/>
                <a:gd name="T23" fmla="*/ 41 h 55"/>
                <a:gd name="T24" fmla="*/ 55 w 83"/>
                <a:gd name="T25" fmla="*/ 51 h 55"/>
                <a:gd name="T26" fmla="*/ 41 w 83"/>
                <a:gd name="T27" fmla="*/ 55 h 55"/>
                <a:gd name="T28" fmla="*/ 10 w 83"/>
                <a:gd name="T29" fmla="*/ 48 h 55"/>
                <a:gd name="T30" fmla="*/ 0 w 83"/>
                <a:gd name="T31" fmla="*/ 34 h 55"/>
                <a:gd name="T32" fmla="*/ 0 w 83"/>
                <a:gd name="T33" fmla="*/ 34 h 55"/>
                <a:gd name="T34" fmla="*/ 0 w 83"/>
                <a:gd name="T35" fmla="*/ 34 h 5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3"/>
                <a:gd name="T55" fmla="*/ 0 h 55"/>
                <a:gd name="T56" fmla="*/ 83 w 83"/>
                <a:gd name="T57" fmla="*/ 55 h 5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3" h="55">
                  <a:moveTo>
                    <a:pt x="0" y="34"/>
                  </a:moveTo>
                  <a:lnTo>
                    <a:pt x="10" y="20"/>
                  </a:lnTo>
                  <a:lnTo>
                    <a:pt x="24" y="17"/>
                  </a:lnTo>
                  <a:lnTo>
                    <a:pt x="34" y="7"/>
                  </a:lnTo>
                  <a:lnTo>
                    <a:pt x="41" y="3"/>
                  </a:lnTo>
                  <a:lnTo>
                    <a:pt x="55" y="0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3" y="3"/>
                  </a:lnTo>
                  <a:lnTo>
                    <a:pt x="83" y="20"/>
                  </a:lnTo>
                  <a:lnTo>
                    <a:pt x="66" y="31"/>
                  </a:lnTo>
                  <a:lnTo>
                    <a:pt x="59" y="41"/>
                  </a:lnTo>
                  <a:lnTo>
                    <a:pt x="55" y="51"/>
                  </a:lnTo>
                  <a:lnTo>
                    <a:pt x="41" y="55"/>
                  </a:lnTo>
                  <a:lnTo>
                    <a:pt x="10" y="48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DDD6D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4" name="Freeform 139"/>
            <p:cNvSpPr>
              <a:spLocks/>
            </p:cNvSpPr>
            <p:nvPr/>
          </p:nvSpPr>
          <p:spPr bwMode="auto">
            <a:xfrm>
              <a:off x="3699" y="1346"/>
              <a:ext cx="66" cy="59"/>
            </a:xfrm>
            <a:custGeom>
              <a:avLst/>
              <a:gdLst>
                <a:gd name="T0" fmla="*/ 21 w 66"/>
                <a:gd name="T1" fmla="*/ 0 h 59"/>
                <a:gd name="T2" fmla="*/ 31 w 66"/>
                <a:gd name="T3" fmla="*/ 11 h 59"/>
                <a:gd name="T4" fmla="*/ 59 w 66"/>
                <a:gd name="T5" fmla="*/ 17 h 59"/>
                <a:gd name="T6" fmla="*/ 66 w 66"/>
                <a:gd name="T7" fmla="*/ 17 h 59"/>
                <a:gd name="T8" fmla="*/ 38 w 66"/>
                <a:gd name="T9" fmla="*/ 59 h 59"/>
                <a:gd name="T10" fmla="*/ 24 w 66"/>
                <a:gd name="T11" fmla="*/ 49 h 59"/>
                <a:gd name="T12" fmla="*/ 0 w 66"/>
                <a:gd name="T13" fmla="*/ 31 h 59"/>
                <a:gd name="T14" fmla="*/ 3 w 66"/>
                <a:gd name="T15" fmla="*/ 21 h 59"/>
                <a:gd name="T16" fmla="*/ 10 w 66"/>
                <a:gd name="T17" fmla="*/ 4 h 59"/>
                <a:gd name="T18" fmla="*/ 21 w 66"/>
                <a:gd name="T19" fmla="*/ 0 h 59"/>
                <a:gd name="T20" fmla="*/ 21 w 66"/>
                <a:gd name="T21" fmla="*/ 0 h 59"/>
                <a:gd name="T22" fmla="*/ 21 w 66"/>
                <a:gd name="T23" fmla="*/ 0 h 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6"/>
                <a:gd name="T37" fmla="*/ 0 h 59"/>
                <a:gd name="T38" fmla="*/ 66 w 66"/>
                <a:gd name="T39" fmla="*/ 59 h 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6" h="59">
                  <a:moveTo>
                    <a:pt x="21" y="0"/>
                  </a:moveTo>
                  <a:lnTo>
                    <a:pt x="31" y="11"/>
                  </a:lnTo>
                  <a:lnTo>
                    <a:pt x="59" y="17"/>
                  </a:lnTo>
                  <a:lnTo>
                    <a:pt x="66" y="17"/>
                  </a:lnTo>
                  <a:lnTo>
                    <a:pt x="38" y="59"/>
                  </a:lnTo>
                  <a:lnTo>
                    <a:pt x="24" y="49"/>
                  </a:lnTo>
                  <a:lnTo>
                    <a:pt x="0" y="31"/>
                  </a:lnTo>
                  <a:lnTo>
                    <a:pt x="3" y="21"/>
                  </a:lnTo>
                  <a:lnTo>
                    <a:pt x="10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DDD6D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5" name="Freeform 140"/>
            <p:cNvSpPr>
              <a:spLocks/>
            </p:cNvSpPr>
            <p:nvPr/>
          </p:nvSpPr>
          <p:spPr bwMode="auto">
            <a:xfrm>
              <a:off x="3689" y="1035"/>
              <a:ext cx="103" cy="166"/>
            </a:xfrm>
            <a:custGeom>
              <a:avLst/>
              <a:gdLst>
                <a:gd name="T0" fmla="*/ 3 w 103"/>
                <a:gd name="T1" fmla="*/ 14 h 166"/>
                <a:gd name="T2" fmla="*/ 0 w 103"/>
                <a:gd name="T3" fmla="*/ 38 h 166"/>
                <a:gd name="T4" fmla="*/ 7 w 103"/>
                <a:gd name="T5" fmla="*/ 52 h 166"/>
                <a:gd name="T6" fmla="*/ 10 w 103"/>
                <a:gd name="T7" fmla="*/ 66 h 166"/>
                <a:gd name="T8" fmla="*/ 7 w 103"/>
                <a:gd name="T9" fmla="*/ 83 h 166"/>
                <a:gd name="T10" fmla="*/ 17 w 103"/>
                <a:gd name="T11" fmla="*/ 100 h 166"/>
                <a:gd name="T12" fmla="*/ 7 w 103"/>
                <a:gd name="T13" fmla="*/ 104 h 166"/>
                <a:gd name="T14" fmla="*/ 13 w 103"/>
                <a:gd name="T15" fmla="*/ 118 h 166"/>
                <a:gd name="T16" fmla="*/ 24 w 103"/>
                <a:gd name="T17" fmla="*/ 121 h 166"/>
                <a:gd name="T18" fmla="*/ 27 w 103"/>
                <a:gd name="T19" fmla="*/ 135 h 166"/>
                <a:gd name="T20" fmla="*/ 27 w 103"/>
                <a:gd name="T21" fmla="*/ 149 h 166"/>
                <a:gd name="T22" fmla="*/ 31 w 103"/>
                <a:gd name="T23" fmla="*/ 152 h 166"/>
                <a:gd name="T24" fmla="*/ 45 w 103"/>
                <a:gd name="T25" fmla="*/ 152 h 166"/>
                <a:gd name="T26" fmla="*/ 45 w 103"/>
                <a:gd name="T27" fmla="*/ 166 h 166"/>
                <a:gd name="T28" fmla="*/ 55 w 103"/>
                <a:gd name="T29" fmla="*/ 163 h 166"/>
                <a:gd name="T30" fmla="*/ 86 w 103"/>
                <a:gd name="T31" fmla="*/ 142 h 166"/>
                <a:gd name="T32" fmla="*/ 103 w 103"/>
                <a:gd name="T33" fmla="*/ 125 h 166"/>
                <a:gd name="T34" fmla="*/ 100 w 103"/>
                <a:gd name="T35" fmla="*/ 111 h 166"/>
                <a:gd name="T36" fmla="*/ 86 w 103"/>
                <a:gd name="T37" fmla="*/ 118 h 166"/>
                <a:gd name="T38" fmla="*/ 83 w 103"/>
                <a:gd name="T39" fmla="*/ 104 h 166"/>
                <a:gd name="T40" fmla="*/ 93 w 103"/>
                <a:gd name="T41" fmla="*/ 90 h 166"/>
                <a:gd name="T42" fmla="*/ 83 w 103"/>
                <a:gd name="T43" fmla="*/ 69 h 166"/>
                <a:gd name="T44" fmla="*/ 79 w 103"/>
                <a:gd name="T45" fmla="*/ 59 h 166"/>
                <a:gd name="T46" fmla="*/ 76 w 103"/>
                <a:gd name="T47" fmla="*/ 49 h 166"/>
                <a:gd name="T48" fmla="*/ 96 w 103"/>
                <a:gd name="T49" fmla="*/ 35 h 166"/>
                <a:gd name="T50" fmla="*/ 83 w 103"/>
                <a:gd name="T51" fmla="*/ 24 h 166"/>
                <a:gd name="T52" fmla="*/ 79 w 103"/>
                <a:gd name="T53" fmla="*/ 11 h 166"/>
                <a:gd name="T54" fmla="*/ 55 w 103"/>
                <a:gd name="T55" fmla="*/ 0 h 166"/>
                <a:gd name="T56" fmla="*/ 27 w 103"/>
                <a:gd name="T57" fmla="*/ 17 h 166"/>
                <a:gd name="T58" fmla="*/ 3 w 103"/>
                <a:gd name="T59" fmla="*/ 14 h 166"/>
                <a:gd name="T60" fmla="*/ 3 w 103"/>
                <a:gd name="T61" fmla="*/ 14 h 166"/>
                <a:gd name="T62" fmla="*/ 3 w 103"/>
                <a:gd name="T63" fmla="*/ 14 h 1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03"/>
                <a:gd name="T97" fmla="*/ 0 h 166"/>
                <a:gd name="T98" fmla="*/ 103 w 103"/>
                <a:gd name="T99" fmla="*/ 166 h 16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03" h="166">
                  <a:moveTo>
                    <a:pt x="3" y="14"/>
                  </a:moveTo>
                  <a:lnTo>
                    <a:pt x="0" y="38"/>
                  </a:lnTo>
                  <a:lnTo>
                    <a:pt x="7" y="52"/>
                  </a:lnTo>
                  <a:lnTo>
                    <a:pt x="10" y="66"/>
                  </a:lnTo>
                  <a:lnTo>
                    <a:pt x="7" y="83"/>
                  </a:lnTo>
                  <a:lnTo>
                    <a:pt x="17" y="100"/>
                  </a:lnTo>
                  <a:lnTo>
                    <a:pt x="7" y="104"/>
                  </a:lnTo>
                  <a:lnTo>
                    <a:pt x="13" y="118"/>
                  </a:lnTo>
                  <a:lnTo>
                    <a:pt x="24" y="121"/>
                  </a:lnTo>
                  <a:lnTo>
                    <a:pt x="27" y="135"/>
                  </a:lnTo>
                  <a:lnTo>
                    <a:pt x="27" y="149"/>
                  </a:lnTo>
                  <a:lnTo>
                    <a:pt x="31" y="152"/>
                  </a:lnTo>
                  <a:lnTo>
                    <a:pt x="45" y="152"/>
                  </a:lnTo>
                  <a:lnTo>
                    <a:pt x="45" y="166"/>
                  </a:lnTo>
                  <a:lnTo>
                    <a:pt x="55" y="163"/>
                  </a:lnTo>
                  <a:lnTo>
                    <a:pt x="86" y="142"/>
                  </a:lnTo>
                  <a:lnTo>
                    <a:pt x="103" y="125"/>
                  </a:lnTo>
                  <a:lnTo>
                    <a:pt x="100" y="111"/>
                  </a:lnTo>
                  <a:lnTo>
                    <a:pt x="86" y="118"/>
                  </a:lnTo>
                  <a:lnTo>
                    <a:pt x="83" y="104"/>
                  </a:lnTo>
                  <a:lnTo>
                    <a:pt x="93" y="90"/>
                  </a:lnTo>
                  <a:lnTo>
                    <a:pt x="83" y="69"/>
                  </a:lnTo>
                  <a:lnTo>
                    <a:pt x="79" y="59"/>
                  </a:lnTo>
                  <a:lnTo>
                    <a:pt x="76" y="49"/>
                  </a:lnTo>
                  <a:lnTo>
                    <a:pt x="96" y="35"/>
                  </a:lnTo>
                  <a:lnTo>
                    <a:pt x="83" y="24"/>
                  </a:lnTo>
                  <a:lnTo>
                    <a:pt x="79" y="11"/>
                  </a:lnTo>
                  <a:lnTo>
                    <a:pt x="55" y="0"/>
                  </a:lnTo>
                  <a:lnTo>
                    <a:pt x="27" y="17"/>
                  </a:lnTo>
                  <a:lnTo>
                    <a:pt x="3" y="14"/>
                  </a:lnTo>
                  <a:close/>
                </a:path>
              </a:pathLst>
            </a:custGeom>
            <a:solidFill>
              <a:srgbClr val="DDD6D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6" name="Freeform 141"/>
            <p:cNvSpPr>
              <a:spLocks/>
            </p:cNvSpPr>
            <p:nvPr/>
          </p:nvSpPr>
          <p:spPr bwMode="auto">
            <a:xfrm>
              <a:off x="3792" y="1084"/>
              <a:ext cx="25" cy="44"/>
            </a:xfrm>
            <a:custGeom>
              <a:avLst/>
              <a:gdLst>
                <a:gd name="T0" fmla="*/ 0 w 25"/>
                <a:gd name="T1" fmla="*/ 13 h 44"/>
                <a:gd name="T2" fmla="*/ 4 w 25"/>
                <a:gd name="T3" fmla="*/ 6 h 44"/>
                <a:gd name="T4" fmla="*/ 4 w 25"/>
                <a:gd name="T5" fmla="*/ 0 h 44"/>
                <a:gd name="T6" fmla="*/ 21 w 25"/>
                <a:gd name="T7" fmla="*/ 0 h 44"/>
                <a:gd name="T8" fmla="*/ 18 w 25"/>
                <a:gd name="T9" fmla="*/ 10 h 44"/>
                <a:gd name="T10" fmla="*/ 21 w 25"/>
                <a:gd name="T11" fmla="*/ 20 h 44"/>
                <a:gd name="T12" fmla="*/ 14 w 25"/>
                <a:gd name="T13" fmla="*/ 31 h 44"/>
                <a:gd name="T14" fmla="*/ 25 w 25"/>
                <a:gd name="T15" fmla="*/ 34 h 44"/>
                <a:gd name="T16" fmla="*/ 14 w 25"/>
                <a:gd name="T17" fmla="*/ 44 h 44"/>
                <a:gd name="T18" fmla="*/ 4 w 25"/>
                <a:gd name="T19" fmla="*/ 41 h 44"/>
                <a:gd name="T20" fmla="*/ 4 w 25"/>
                <a:gd name="T21" fmla="*/ 27 h 44"/>
                <a:gd name="T22" fmla="*/ 7 w 25"/>
                <a:gd name="T23" fmla="*/ 17 h 44"/>
                <a:gd name="T24" fmla="*/ 0 w 25"/>
                <a:gd name="T25" fmla="*/ 13 h 44"/>
                <a:gd name="T26" fmla="*/ 0 w 25"/>
                <a:gd name="T27" fmla="*/ 13 h 44"/>
                <a:gd name="T28" fmla="*/ 0 w 25"/>
                <a:gd name="T29" fmla="*/ 13 h 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"/>
                <a:gd name="T46" fmla="*/ 0 h 44"/>
                <a:gd name="T47" fmla="*/ 25 w 25"/>
                <a:gd name="T48" fmla="*/ 44 h 4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" h="44">
                  <a:moveTo>
                    <a:pt x="0" y="13"/>
                  </a:moveTo>
                  <a:lnTo>
                    <a:pt x="4" y="6"/>
                  </a:lnTo>
                  <a:lnTo>
                    <a:pt x="4" y="0"/>
                  </a:lnTo>
                  <a:lnTo>
                    <a:pt x="21" y="0"/>
                  </a:lnTo>
                  <a:lnTo>
                    <a:pt x="18" y="10"/>
                  </a:lnTo>
                  <a:lnTo>
                    <a:pt x="21" y="20"/>
                  </a:lnTo>
                  <a:lnTo>
                    <a:pt x="14" y="31"/>
                  </a:lnTo>
                  <a:lnTo>
                    <a:pt x="25" y="34"/>
                  </a:lnTo>
                  <a:lnTo>
                    <a:pt x="14" y="44"/>
                  </a:lnTo>
                  <a:lnTo>
                    <a:pt x="4" y="41"/>
                  </a:lnTo>
                  <a:lnTo>
                    <a:pt x="4" y="27"/>
                  </a:lnTo>
                  <a:lnTo>
                    <a:pt x="7" y="17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DDD6D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7" name="Freeform 142"/>
            <p:cNvSpPr>
              <a:spLocks/>
            </p:cNvSpPr>
            <p:nvPr/>
          </p:nvSpPr>
          <p:spPr bwMode="auto">
            <a:xfrm>
              <a:off x="3692" y="994"/>
              <a:ext cx="76" cy="58"/>
            </a:xfrm>
            <a:custGeom>
              <a:avLst/>
              <a:gdLst>
                <a:gd name="T0" fmla="*/ 10 w 76"/>
                <a:gd name="T1" fmla="*/ 38 h 58"/>
                <a:gd name="T2" fmla="*/ 0 w 76"/>
                <a:gd name="T3" fmla="*/ 45 h 58"/>
                <a:gd name="T4" fmla="*/ 0 w 76"/>
                <a:gd name="T5" fmla="*/ 52 h 58"/>
                <a:gd name="T6" fmla="*/ 17 w 76"/>
                <a:gd name="T7" fmla="*/ 58 h 58"/>
                <a:gd name="T8" fmla="*/ 35 w 76"/>
                <a:gd name="T9" fmla="*/ 55 h 58"/>
                <a:gd name="T10" fmla="*/ 45 w 76"/>
                <a:gd name="T11" fmla="*/ 45 h 58"/>
                <a:gd name="T12" fmla="*/ 59 w 76"/>
                <a:gd name="T13" fmla="*/ 41 h 58"/>
                <a:gd name="T14" fmla="*/ 48 w 76"/>
                <a:gd name="T15" fmla="*/ 34 h 58"/>
                <a:gd name="T16" fmla="*/ 62 w 76"/>
                <a:gd name="T17" fmla="*/ 27 h 58"/>
                <a:gd name="T18" fmla="*/ 52 w 76"/>
                <a:gd name="T19" fmla="*/ 20 h 58"/>
                <a:gd name="T20" fmla="*/ 76 w 76"/>
                <a:gd name="T21" fmla="*/ 0 h 58"/>
                <a:gd name="T22" fmla="*/ 59 w 76"/>
                <a:gd name="T23" fmla="*/ 0 h 58"/>
                <a:gd name="T24" fmla="*/ 42 w 76"/>
                <a:gd name="T25" fmla="*/ 7 h 58"/>
                <a:gd name="T26" fmla="*/ 31 w 76"/>
                <a:gd name="T27" fmla="*/ 13 h 58"/>
                <a:gd name="T28" fmla="*/ 35 w 76"/>
                <a:gd name="T29" fmla="*/ 24 h 58"/>
                <a:gd name="T30" fmla="*/ 7 w 76"/>
                <a:gd name="T31" fmla="*/ 31 h 58"/>
                <a:gd name="T32" fmla="*/ 10 w 76"/>
                <a:gd name="T33" fmla="*/ 38 h 58"/>
                <a:gd name="T34" fmla="*/ 10 w 76"/>
                <a:gd name="T35" fmla="*/ 38 h 58"/>
                <a:gd name="T36" fmla="*/ 10 w 76"/>
                <a:gd name="T37" fmla="*/ 38 h 5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"/>
                <a:gd name="T58" fmla="*/ 0 h 58"/>
                <a:gd name="T59" fmla="*/ 76 w 76"/>
                <a:gd name="T60" fmla="*/ 58 h 5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" h="58">
                  <a:moveTo>
                    <a:pt x="10" y="38"/>
                  </a:moveTo>
                  <a:lnTo>
                    <a:pt x="0" y="45"/>
                  </a:lnTo>
                  <a:lnTo>
                    <a:pt x="0" y="52"/>
                  </a:lnTo>
                  <a:lnTo>
                    <a:pt x="17" y="58"/>
                  </a:lnTo>
                  <a:lnTo>
                    <a:pt x="35" y="55"/>
                  </a:lnTo>
                  <a:lnTo>
                    <a:pt x="45" y="45"/>
                  </a:lnTo>
                  <a:lnTo>
                    <a:pt x="59" y="41"/>
                  </a:lnTo>
                  <a:lnTo>
                    <a:pt x="48" y="34"/>
                  </a:lnTo>
                  <a:lnTo>
                    <a:pt x="62" y="27"/>
                  </a:lnTo>
                  <a:lnTo>
                    <a:pt x="52" y="20"/>
                  </a:lnTo>
                  <a:lnTo>
                    <a:pt x="76" y="0"/>
                  </a:lnTo>
                  <a:lnTo>
                    <a:pt x="59" y="0"/>
                  </a:lnTo>
                  <a:lnTo>
                    <a:pt x="42" y="7"/>
                  </a:lnTo>
                  <a:lnTo>
                    <a:pt x="31" y="13"/>
                  </a:lnTo>
                  <a:lnTo>
                    <a:pt x="35" y="24"/>
                  </a:lnTo>
                  <a:lnTo>
                    <a:pt x="7" y="31"/>
                  </a:lnTo>
                  <a:lnTo>
                    <a:pt x="10" y="38"/>
                  </a:lnTo>
                  <a:close/>
                </a:path>
              </a:pathLst>
            </a:custGeom>
            <a:solidFill>
              <a:srgbClr val="857F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8" name="Freeform 143"/>
            <p:cNvSpPr>
              <a:spLocks/>
            </p:cNvSpPr>
            <p:nvPr/>
          </p:nvSpPr>
          <p:spPr bwMode="auto">
            <a:xfrm>
              <a:off x="3243" y="893"/>
              <a:ext cx="10" cy="7"/>
            </a:xfrm>
            <a:custGeom>
              <a:avLst/>
              <a:gdLst>
                <a:gd name="T0" fmla="*/ 0 w 10"/>
                <a:gd name="T1" fmla="*/ 7 h 7"/>
                <a:gd name="T2" fmla="*/ 3 w 10"/>
                <a:gd name="T3" fmla="*/ 4 h 7"/>
                <a:gd name="T4" fmla="*/ 10 w 10"/>
                <a:gd name="T5" fmla="*/ 7 h 7"/>
                <a:gd name="T6" fmla="*/ 10 w 10"/>
                <a:gd name="T7" fmla="*/ 0 h 7"/>
                <a:gd name="T8" fmla="*/ 0 w 10"/>
                <a:gd name="T9" fmla="*/ 0 h 7"/>
                <a:gd name="T10" fmla="*/ 0 w 10"/>
                <a:gd name="T11" fmla="*/ 7 h 7"/>
                <a:gd name="T12" fmla="*/ 0 w 10"/>
                <a:gd name="T13" fmla="*/ 7 h 7"/>
                <a:gd name="T14" fmla="*/ 0 w 10"/>
                <a:gd name="T15" fmla="*/ 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"/>
                <a:gd name="T25" fmla="*/ 0 h 7"/>
                <a:gd name="T26" fmla="*/ 10 w 10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" h="7">
                  <a:moveTo>
                    <a:pt x="0" y="7"/>
                  </a:moveTo>
                  <a:lnTo>
                    <a:pt x="3" y="4"/>
                  </a:lnTo>
                  <a:lnTo>
                    <a:pt x="10" y="7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B9D6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9" name="Freeform 144"/>
            <p:cNvSpPr>
              <a:spLocks/>
            </p:cNvSpPr>
            <p:nvPr/>
          </p:nvSpPr>
          <p:spPr bwMode="auto">
            <a:xfrm>
              <a:off x="3260" y="797"/>
              <a:ext cx="59" cy="100"/>
            </a:xfrm>
            <a:custGeom>
              <a:avLst/>
              <a:gdLst>
                <a:gd name="T0" fmla="*/ 0 w 59"/>
                <a:gd name="T1" fmla="*/ 3 h 100"/>
                <a:gd name="T2" fmla="*/ 21 w 59"/>
                <a:gd name="T3" fmla="*/ 0 h 100"/>
                <a:gd name="T4" fmla="*/ 28 w 59"/>
                <a:gd name="T5" fmla="*/ 3 h 100"/>
                <a:gd name="T6" fmla="*/ 38 w 59"/>
                <a:gd name="T7" fmla="*/ 10 h 100"/>
                <a:gd name="T8" fmla="*/ 42 w 59"/>
                <a:gd name="T9" fmla="*/ 17 h 100"/>
                <a:gd name="T10" fmla="*/ 45 w 59"/>
                <a:gd name="T11" fmla="*/ 24 h 100"/>
                <a:gd name="T12" fmla="*/ 42 w 59"/>
                <a:gd name="T13" fmla="*/ 45 h 100"/>
                <a:gd name="T14" fmla="*/ 52 w 59"/>
                <a:gd name="T15" fmla="*/ 55 h 100"/>
                <a:gd name="T16" fmla="*/ 52 w 59"/>
                <a:gd name="T17" fmla="*/ 62 h 100"/>
                <a:gd name="T18" fmla="*/ 55 w 59"/>
                <a:gd name="T19" fmla="*/ 69 h 100"/>
                <a:gd name="T20" fmla="*/ 59 w 59"/>
                <a:gd name="T21" fmla="*/ 83 h 100"/>
                <a:gd name="T22" fmla="*/ 59 w 59"/>
                <a:gd name="T23" fmla="*/ 90 h 100"/>
                <a:gd name="T24" fmla="*/ 55 w 59"/>
                <a:gd name="T25" fmla="*/ 93 h 100"/>
                <a:gd name="T26" fmla="*/ 48 w 59"/>
                <a:gd name="T27" fmla="*/ 96 h 100"/>
                <a:gd name="T28" fmla="*/ 45 w 59"/>
                <a:gd name="T29" fmla="*/ 100 h 100"/>
                <a:gd name="T30" fmla="*/ 42 w 59"/>
                <a:gd name="T31" fmla="*/ 96 h 100"/>
                <a:gd name="T32" fmla="*/ 48 w 59"/>
                <a:gd name="T33" fmla="*/ 83 h 100"/>
                <a:gd name="T34" fmla="*/ 48 w 59"/>
                <a:gd name="T35" fmla="*/ 76 h 100"/>
                <a:gd name="T36" fmla="*/ 45 w 59"/>
                <a:gd name="T37" fmla="*/ 69 h 100"/>
                <a:gd name="T38" fmla="*/ 42 w 59"/>
                <a:gd name="T39" fmla="*/ 55 h 100"/>
                <a:gd name="T40" fmla="*/ 38 w 59"/>
                <a:gd name="T41" fmla="*/ 51 h 100"/>
                <a:gd name="T42" fmla="*/ 35 w 59"/>
                <a:gd name="T43" fmla="*/ 48 h 100"/>
                <a:gd name="T44" fmla="*/ 35 w 59"/>
                <a:gd name="T45" fmla="*/ 45 h 100"/>
                <a:gd name="T46" fmla="*/ 31 w 59"/>
                <a:gd name="T47" fmla="*/ 13 h 100"/>
                <a:gd name="T48" fmla="*/ 28 w 59"/>
                <a:gd name="T49" fmla="*/ 10 h 100"/>
                <a:gd name="T50" fmla="*/ 24 w 59"/>
                <a:gd name="T51" fmla="*/ 7 h 100"/>
                <a:gd name="T52" fmla="*/ 17 w 59"/>
                <a:gd name="T53" fmla="*/ 3 h 100"/>
                <a:gd name="T54" fmla="*/ 0 w 59"/>
                <a:gd name="T55" fmla="*/ 7 h 100"/>
                <a:gd name="T56" fmla="*/ 0 w 59"/>
                <a:gd name="T57" fmla="*/ 3 h 100"/>
                <a:gd name="T58" fmla="*/ 0 w 59"/>
                <a:gd name="T59" fmla="*/ 3 h 100"/>
                <a:gd name="T60" fmla="*/ 0 w 59"/>
                <a:gd name="T61" fmla="*/ 3 h 100"/>
                <a:gd name="T62" fmla="*/ 0 w 59"/>
                <a:gd name="T63" fmla="*/ 3 h 10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9"/>
                <a:gd name="T97" fmla="*/ 0 h 100"/>
                <a:gd name="T98" fmla="*/ 59 w 59"/>
                <a:gd name="T99" fmla="*/ 100 h 10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9" h="100">
                  <a:moveTo>
                    <a:pt x="0" y="3"/>
                  </a:moveTo>
                  <a:lnTo>
                    <a:pt x="21" y="0"/>
                  </a:lnTo>
                  <a:lnTo>
                    <a:pt x="28" y="3"/>
                  </a:lnTo>
                  <a:lnTo>
                    <a:pt x="38" y="10"/>
                  </a:lnTo>
                  <a:lnTo>
                    <a:pt x="42" y="17"/>
                  </a:lnTo>
                  <a:lnTo>
                    <a:pt x="45" y="24"/>
                  </a:lnTo>
                  <a:lnTo>
                    <a:pt x="42" y="45"/>
                  </a:lnTo>
                  <a:lnTo>
                    <a:pt x="52" y="55"/>
                  </a:lnTo>
                  <a:lnTo>
                    <a:pt x="52" y="62"/>
                  </a:lnTo>
                  <a:lnTo>
                    <a:pt x="55" y="69"/>
                  </a:lnTo>
                  <a:lnTo>
                    <a:pt x="59" y="83"/>
                  </a:lnTo>
                  <a:lnTo>
                    <a:pt x="59" y="90"/>
                  </a:lnTo>
                  <a:lnTo>
                    <a:pt x="55" y="93"/>
                  </a:lnTo>
                  <a:lnTo>
                    <a:pt x="48" y="96"/>
                  </a:lnTo>
                  <a:lnTo>
                    <a:pt x="45" y="100"/>
                  </a:lnTo>
                  <a:lnTo>
                    <a:pt x="42" y="96"/>
                  </a:lnTo>
                  <a:lnTo>
                    <a:pt x="48" y="83"/>
                  </a:lnTo>
                  <a:lnTo>
                    <a:pt x="48" y="76"/>
                  </a:lnTo>
                  <a:lnTo>
                    <a:pt x="45" y="69"/>
                  </a:lnTo>
                  <a:lnTo>
                    <a:pt x="42" y="55"/>
                  </a:lnTo>
                  <a:lnTo>
                    <a:pt x="38" y="51"/>
                  </a:lnTo>
                  <a:lnTo>
                    <a:pt x="35" y="48"/>
                  </a:lnTo>
                  <a:lnTo>
                    <a:pt x="35" y="45"/>
                  </a:lnTo>
                  <a:lnTo>
                    <a:pt x="31" y="13"/>
                  </a:lnTo>
                  <a:lnTo>
                    <a:pt x="28" y="10"/>
                  </a:lnTo>
                  <a:lnTo>
                    <a:pt x="24" y="7"/>
                  </a:lnTo>
                  <a:lnTo>
                    <a:pt x="17" y="3"/>
                  </a:lnTo>
                  <a:lnTo>
                    <a:pt x="0" y="7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0" name="Freeform 145"/>
            <p:cNvSpPr>
              <a:spLocks/>
            </p:cNvSpPr>
            <p:nvPr/>
          </p:nvSpPr>
          <p:spPr bwMode="auto">
            <a:xfrm>
              <a:off x="2970" y="973"/>
              <a:ext cx="124" cy="48"/>
            </a:xfrm>
            <a:custGeom>
              <a:avLst/>
              <a:gdLst>
                <a:gd name="T0" fmla="*/ 121 w 124"/>
                <a:gd name="T1" fmla="*/ 3 h 48"/>
                <a:gd name="T2" fmla="*/ 110 w 124"/>
                <a:gd name="T3" fmla="*/ 7 h 48"/>
                <a:gd name="T4" fmla="*/ 107 w 124"/>
                <a:gd name="T5" fmla="*/ 10 h 48"/>
                <a:gd name="T6" fmla="*/ 100 w 124"/>
                <a:gd name="T7" fmla="*/ 14 h 48"/>
                <a:gd name="T8" fmla="*/ 90 w 124"/>
                <a:gd name="T9" fmla="*/ 14 h 48"/>
                <a:gd name="T10" fmla="*/ 79 w 124"/>
                <a:gd name="T11" fmla="*/ 14 h 48"/>
                <a:gd name="T12" fmla="*/ 69 w 124"/>
                <a:gd name="T13" fmla="*/ 14 h 48"/>
                <a:gd name="T14" fmla="*/ 62 w 124"/>
                <a:gd name="T15" fmla="*/ 21 h 48"/>
                <a:gd name="T16" fmla="*/ 55 w 124"/>
                <a:gd name="T17" fmla="*/ 28 h 48"/>
                <a:gd name="T18" fmla="*/ 48 w 124"/>
                <a:gd name="T19" fmla="*/ 31 h 48"/>
                <a:gd name="T20" fmla="*/ 31 w 124"/>
                <a:gd name="T21" fmla="*/ 31 h 48"/>
                <a:gd name="T22" fmla="*/ 17 w 124"/>
                <a:gd name="T23" fmla="*/ 34 h 48"/>
                <a:gd name="T24" fmla="*/ 14 w 124"/>
                <a:gd name="T25" fmla="*/ 45 h 48"/>
                <a:gd name="T26" fmla="*/ 7 w 124"/>
                <a:gd name="T27" fmla="*/ 48 h 48"/>
                <a:gd name="T28" fmla="*/ 0 w 124"/>
                <a:gd name="T29" fmla="*/ 45 h 48"/>
                <a:gd name="T30" fmla="*/ 0 w 124"/>
                <a:gd name="T31" fmla="*/ 41 h 48"/>
                <a:gd name="T32" fmla="*/ 0 w 124"/>
                <a:gd name="T33" fmla="*/ 38 h 48"/>
                <a:gd name="T34" fmla="*/ 3 w 124"/>
                <a:gd name="T35" fmla="*/ 38 h 48"/>
                <a:gd name="T36" fmla="*/ 10 w 124"/>
                <a:gd name="T37" fmla="*/ 28 h 48"/>
                <a:gd name="T38" fmla="*/ 20 w 124"/>
                <a:gd name="T39" fmla="*/ 24 h 48"/>
                <a:gd name="T40" fmla="*/ 27 w 124"/>
                <a:gd name="T41" fmla="*/ 21 h 48"/>
                <a:gd name="T42" fmla="*/ 45 w 124"/>
                <a:gd name="T43" fmla="*/ 21 h 48"/>
                <a:gd name="T44" fmla="*/ 62 w 124"/>
                <a:gd name="T45" fmla="*/ 10 h 48"/>
                <a:gd name="T46" fmla="*/ 69 w 124"/>
                <a:gd name="T47" fmla="*/ 7 h 48"/>
                <a:gd name="T48" fmla="*/ 76 w 124"/>
                <a:gd name="T49" fmla="*/ 3 h 48"/>
                <a:gd name="T50" fmla="*/ 90 w 124"/>
                <a:gd name="T51" fmla="*/ 7 h 48"/>
                <a:gd name="T52" fmla="*/ 100 w 124"/>
                <a:gd name="T53" fmla="*/ 7 h 48"/>
                <a:gd name="T54" fmla="*/ 110 w 124"/>
                <a:gd name="T55" fmla="*/ 3 h 48"/>
                <a:gd name="T56" fmla="*/ 121 w 124"/>
                <a:gd name="T57" fmla="*/ 0 h 48"/>
                <a:gd name="T58" fmla="*/ 124 w 124"/>
                <a:gd name="T59" fmla="*/ 3 h 48"/>
                <a:gd name="T60" fmla="*/ 121 w 124"/>
                <a:gd name="T61" fmla="*/ 3 h 48"/>
                <a:gd name="T62" fmla="*/ 121 w 124"/>
                <a:gd name="T63" fmla="*/ 3 h 48"/>
                <a:gd name="T64" fmla="*/ 121 w 124"/>
                <a:gd name="T65" fmla="*/ 3 h 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4"/>
                <a:gd name="T100" fmla="*/ 0 h 48"/>
                <a:gd name="T101" fmla="*/ 124 w 124"/>
                <a:gd name="T102" fmla="*/ 48 h 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4" h="48">
                  <a:moveTo>
                    <a:pt x="121" y="3"/>
                  </a:moveTo>
                  <a:lnTo>
                    <a:pt x="110" y="7"/>
                  </a:lnTo>
                  <a:lnTo>
                    <a:pt x="107" y="10"/>
                  </a:lnTo>
                  <a:lnTo>
                    <a:pt x="100" y="14"/>
                  </a:lnTo>
                  <a:lnTo>
                    <a:pt x="90" y="14"/>
                  </a:lnTo>
                  <a:lnTo>
                    <a:pt x="79" y="14"/>
                  </a:lnTo>
                  <a:lnTo>
                    <a:pt x="69" y="14"/>
                  </a:lnTo>
                  <a:lnTo>
                    <a:pt x="62" y="21"/>
                  </a:lnTo>
                  <a:lnTo>
                    <a:pt x="55" y="28"/>
                  </a:lnTo>
                  <a:lnTo>
                    <a:pt x="48" y="31"/>
                  </a:lnTo>
                  <a:lnTo>
                    <a:pt x="31" y="31"/>
                  </a:lnTo>
                  <a:lnTo>
                    <a:pt x="17" y="34"/>
                  </a:lnTo>
                  <a:lnTo>
                    <a:pt x="14" y="45"/>
                  </a:lnTo>
                  <a:lnTo>
                    <a:pt x="7" y="48"/>
                  </a:lnTo>
                  <a:lnTo>
                    <a:pt x="0" y="45"/>
                  </a:lnTo>
                  <a:lnTo>
                    <a:pt x="0" y="41"/>
                  </a:lnTo>
                  <a:lnTo>
                    <a:pt x="0" y="38"/>
                  </a:lnTo>
                  <a:lnTo>
                    <a:pt x="3" y="38"/>
                  </a:lnTo>
                  <a:lnTo>
                    <a:pt x="10" y="28"/>
                  </a:lnTo>
                  <a:lnTo>
                    <a:pt x="20" y="24"/>
                  </a:lnTo>
                  <a:lnTo>
                    <a:pt x="27" y="21"/>
                  </a:lnTo>
                  <a:lnTo>
                    <a:pt x="45" y="21"/>
                  </a:lnTo>
                  <a:lnTo>
                    <a:pt x="62" y="10"/>
                  </a:lnTo>
                  <a:lnTo>
                    <a:pt x="69" y="7"/>
                  </a:lnTo>
                  <a:lnTo>
                    <a:pt x="76" y="3"/>
                  </a:lnTo>
                  <a:lnTo>
                    <a:pt x="90" y="7"/>
                  </a:lnTo>
                  <a:lnTo>
                    <a:pt x="100" y="7"/>
                  </a:lnTo>
                  <a:lnTo>
                    <a:pt x="110" y="3"/>
                  </a:lnTo>
                  <a:lnTo>
                    <a:pt x="121" y="0"/>
                  </a:lnTo>
                  <a:lnTo>
                    <a:pt x="124" y="3"/>
                  </a:lnTo>
                  <a:lnTo>
                    <a:pt x="121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1" name="Freeform 146"/>
            <p:cNvSpPr>
              <a:spLocks/>
            </p:cNvSpPr>
            <p:nvPr/>
          </p:nvSpPr>
          <p:spPr bwMode="auto">
            <a:xfrm>
              <a:off x="2952" y="945"/>
              <a:ext cx="139" cy="24"/>
            </a:xfrm>
            <a:custGeom>
              <a:avLst/>
              <a:gdLst>
                <a:gd name="T0" fmla="*/ 139 w 139"/>
                <a:gd name="T1" fmla="*/ 18 h 24"/>
                <a:gd name="T2" fmla="*/ 118 w 139"/>
                <a:gd name="T3" fmla="*/ 18 h 24"/>
                <a:gd name="T4" fmla="*/ 101 w 139"/>
                <a:gd name="T5" fmla="*/ 11 h 24"/>
                <a:gd name="T6" fmla="*/ 83 w 139"/>
                <a:gd name="T7" fmla="*/ 11 h 24"/>
                <a:gd name="T8" fmla="*/ 66 w 139"/>
                <a:gd name="T9" fmla="*/ 11 h 24"/>
                <a:gd name="T10" fmla="*/ 52 w 139"/>
                <a:gd name="T11" fmla="*/ 7 h 24"/>
                <a:gd name="T12" fmla="*/ 42 w 139"/>
                <a:gd name="T13" fmla="*/ 7 h 24"/>
                <a:gd name="T14" fmla="*/ 21 w 139"/>
                <a:gd name="T15" fmla="*/ 14 h 24"/>
                <a:gd name="T16" fmla="*/ 7 w 139"/>
                <a:gd name="T17" fmla="*/ 24 h 24"/>
                <a:gd name="T18" fmla="*/ 4 w 139"/>
                <a:gd name="T19" fmla="*/ 24 h 24"/>
                <a:gd name="T20" fmla="*/ 0 w 139"/>
                <a:gd name="T21" fmla="*/ 21 h 24"/>
                <a:gd name="T22" fmla="*/ 7 w 139"/>
                <a:gd name="T23" fmla="*/ 18 h 24"/>
                <a:gd name="T24" fmla="*/ 11 w 139"/>
                <a:gd name="T25" fmla="*/ 14 h 24"/>
                <a:gd name="T26" fmla="*/ 18 w 139"/>
                <a:gd name="T27" fmla="*/ 11 h 24"/>
                <a:gd name="T28" fmla="*/ 25 w 139"/>
                <a:gd name="T29" fmla="*/ 7 h 24"/>
                <a:gd name="T30" fmla="*/ 32 w 139"/>
                <a:gd name="T31" fmla="*/ 4 h 24"/>
                <a:gd name="T32" fmla="*/ 42 w 139"/>
                <a:gd name="T33" fmla="*/ 0 h 24"/>
                <a:gd name="T34" fmla="*/ 66 w 139"/>
                <a:gd name="T35" fmla="*/ 4 h 24"/>
                <a:gd name="T36" fmla="*/ 101 w 139"/>
                <a:gd name="T37" fmla="*/ 4 h 24"/>
                <a:gd name="T38" fmla="*/ 118 w 139"/>
                <a:gd name="T39" fmla="*/ 11 h 24"/>
                <a:gd name="T40" fmla="*/ 128 w 139"/>
                <a:gd name="T41" fmla="*/ 14 h 24"/>
                <a:gd name="T42" fmla="*/ 139 w 139"/>
                <a:gd name="T43" fmla="*/ 14 h 24"/>
                <a:gd name="T44" fmla="*/ 139 w 139"/>
                <a:gd name="T45" fmla="*/ 18 h 24"/>
                <a:gd name="T46" fmla="*/ 139 w 139"/>
                <a:gd name="T47" fmla="*/ 18 h 24"/>
                <a:gd name="T48" fmla="*/ 139 w 139"/>
                <a:gd name="T49" fmla="*/ 18 h 24"/>
                <a:gd name="T50" fmla="*/ 139 w 139"/>
                <a:gd name="T51" fmla="*/ 18 h 2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"/>
                <a:gd name="T79" fmla="*/ 0 h 24"/>
                <a:gd name="T80" fmla="*/ 139 w 139"/>
                <a:gd name="T81" fmla="*/ 24 h 2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" h="24">
                  <a:moveTo>
                    <a:pt x="139" y="18"/>
                  </a:moveTo>
                  <a:lnTo>
                    <a:pt x="118" y="18"/>
                  </a:lnTo>
                  <a:lnTo>
                    <a:pt x="101" y="11"/>
                  </a:lnTo>
                  <a:lnTo>
                    <a:pt x="83" y="11"/>
                  </a:lnTo>
                  <a:lnTo>
                    <a:pt x="66" y="11"/>
                  </a:lnTo>
                  <a:lnTo>
                    <a:pt x="52" y="7"/>
                  </a:lnTo>
                  <a:lnTo>
                    <a:pt x="42" y="7"/>
                  </a:lnTo>
                  <a:lnTo>
                    <a:pt x="21" y="14"/>
                  </a:lnTo>
                  <a:lnTo>
                    <a:pt x="7" y="24"/>
                  </a:lnTo>
                  <a:lnTo>
                    <a:pt x="4" y="24"/>
                  </a:lnTo>
                  <a:lnTo>
                    <a:pt x="0" y="21"/>
                  </a:lnTo>
                  <a:lnTo>
                    <a:pt x="7" y="18"/>
                  </a:lnTo>
                  <a:lnTo>
                    <a:pt x="11" y="14"/>
                  </a:lnTo>
                  <a:lnTo>
                    <a:pt x="18" y="11"/>
                  </a:lnTo>
                  <a:lnTo>
                    <a:pt x="25" y="7"/>
                  </a:lnTo>
                  <a:lnTo>
                    <a:pt x="32" y="4"/>
                  </a:lnTo>
                  <a:lnTo>
                    <a:pt x="42" y="0"/>
                  </a:lnTo>
                  <a:lnTo>
                    <a:pt x="66" y="4"/>
                  </a:lnTo>
                  <a:lnTo>
                    <a:pt x="101" y="4"/>
                  </a:lnTo>
                  <a:lnTo>
                    <a:pt x="118" y="11"/>
                  </a:lnTo>
                  <a:lnTo>
                    <a:pt x="128" y="14"/>
                  </a:lnTo>
                  <a:lnTo>
                    <a:pt x="139" y="14"/>
                  </a:lnTo>
                  <a:lnTo>
                    <a:pt x="139" y="18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" name="Freeform 147"/>
            <p:cNvSpPr>
              <a:spLocks/>
            </p:cNvSpPr>
            <p:nvPr/>
          </p:nvSpPr>
          <p:spPr bwMode="auto">
            <a:xfrm>
              <a:off x="2942" y="973"/>
              <a:ext cx="10" cy="55"/>
            </a:xfrm>
            <a:custGeom>
              <a:avLst/>
              <a:gdLst>
                <a:gd name="T0" fmla="*/ 7 w 10"/>
                <a:gd name="T1" fmla="*/ 3 h 55"/>
                <a:gd name="T2" fmla="*/ 7 w 10"/>
                <a:gd name="T3" fmla="*/ 10 h 55"/>
                <a:gd name="T4" fmla="*/ 7 w 10"/>
                <a:gd name="T5" fmla="*/ 28 h 55"/>
                <a:gd name="T6" fmla="*/ 10 w 10"/>
                <a:gd name="T7" fmla="*/ 41 h 55"/>
                <a:gd name="T8" fmla="*/ 10 w 10"/>
                <a:gd name="T9" fmla="*/ 52 h 55"/>
                <a:gd name="T10" fmla="*/ 10 w 10"/>
                <a:gd name="T11" fmla="*/ 52 h 55"/>
                <a:gd name="T12" fmla="*/ 10 w 10"/>
                <a:gd name="T13" fmla="*/ 55 h 55"/>
                <a:gd name="T14" fmla="*/ 4 w 10"/>
                <a:gd name="T15" fmla="*/ 52 h 55"/>
                <a:gd name="T16" fmla="*/ 0 w 10"/>
                <a:gd name="T17" fmla="*/ 41 h 55"/>
                <a:gd name="T18" fmla="*/ 0 w 10"/>
                <a:gd name="T19" fmla="*/ 10 h 55"/>
                <a:gd name="T20" fmla="*/ 4 w 10"/>
                <a:gd name="T21" fmla="*/ 3 h 55"/>
                <a:gd name="T22" fmla="*/ 7 w 10"/>
                <a:gd name="T23" fmla="*/ 0 h 55"/>
                <a:gd name="T24" fmla="*/ 7 w 10"/>
                <a:gd name="T25" fmla="*/ 3 h 55"/>
                <a:gd name="T26" fmla="*/ 7 w 10"/>
                <a:gd name="T27" fmla="*/ 3 h 55"/>
                <a:gd name="T28" fmla="*/ 7 w 10"/>
                <a:gd name="T29" fmla="*/ 3 h 5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"/>
                <a:gd name="T46" fmla="*/ 0 h 55"/>
                <a:gd name="T47" fmla="*/ 10 w 10"/>
                <a:gd name="T48" fmla="*/ 55 h 5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" h="55">
                  <a:moveTo>
                    <a:pt x="7" y="3"/>
                  </a:moveTo>
                  <a:lnTo>
                    <a:pt x="7" y="10"/>
                  </a:lnTo>
                  <a:lnTo>
                    <a:pt x="7" y="28"/>
                  </a:lnTo>
                  <a:lnTo>
                    <a:pt x="10" y="41"/>
                  </a:lnTo>
                  <a:lnTo>
                    <a:pt x="10" y="52"/>
                  </a:lnTo>
                  <a:lnTo>
                    <a:pt x="10" y="55"/>
                  </a:lnTo>
                  <a:lnTo>
                    <a:pt x="4" y="52"/>
                  </a:lnTo>
                  <a:lnTo>
                    <a:pt x="0" y="41"/>
                  </a:lnTo>
                  <a:lnTo>
                    <a:pt x="0" y="10"/>
                  </a:lnTo>
                  <a:lnTo>
                    <a:pt x="4" y="3"/>
                  </a:lnTo>
                  <a:lnTo>
                    <a:pt x="7" y="0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3" name="Freeform 148"/>
            <p:cNvSpPr>
              <a:spLocks/>
            </p:cNvSpPr>
            <p:nvPr/>
          </p:nvSpPr>
          <p:spPr bwMode="auto">
            <a:xfrm>
              <a:off x="2952" y="1032"/>
              <a:ext cx="25" cy="48"/>
            </a:xfrm>
            <a:custGeom>
              <a:avLst/>
              <a:gdLst>
                <a:gd name="T0" fmla="*/ 7 w 25"/>
                <a:gd name="T1" fmla="*/ 3 h 48"/>
                <a:gd name="T2" fmla="*/ 4 w 25"/>
                <a:gd name="T3" fmla="*/ 7 h 48"/>
                <a:gd name="T4" fmla="*/ 4 w 25"/>
                <a:gd name="T5" fmla="*/ 10 h 48"/>
                <a:gd name="T6" fmla="*/ 7 w 25"/>
                <a:gd name="T7" fmla="*/ 17 h 48"/>
                <a:gd name="T8" fmla="*/ 11 w 25"/>
                <a:gd name="T9" fmla="*/ 20 h 48"/>
                <a:gd name="T10" fmla="*/ 11 w 25"/>
                <a:gd name="T11" fmla="*/ 27 h 48"/>
                <a:gd name="T12" fmla="*/ 18 w 25"/>
                <a:gd name="T13" fmla="*/ 38 h 48"/>
                <a:gd name="T14" fmla="*/ 21 w 25"/>
                <a:gd name="T15" fmla="*/ 41 h 48"/>
                <a:gd name="T16" fmla="*/ 25 w 25"/>
                <a:gd name="T17" fmla="*/ 45 h 48"/>
                <a:gd name="T18" fmla="*/ 25 w 25"/>
                <a:gd name="T19" fmla="*/ 48 h 48"/>
                <a:gd name="T20" fmla="*/ 21 w 25"/>
                <a:gd name="T21" fmla="*/ 48 h 48"/>
                <a:gd name="T22" fmla="*/ 11 w 25"/>
                <a:gd name="T23" fmla="*/ 41 h 48"/>
                <a:gd name="T24" fmla="*/ 7 w 25"/>
                <a:gd name="T25" fmla="*/ 27 h 48"/>
                <a:gd name="T26" fmla="*/ 0 w 25"/>
                <a:gd name="T27" fmla="*/ 17 h 48"/>
                <a:gd name="T28" fmla="*/ 0 w 25"/>
                <a:gd name="T29" fmla="*/ 7 h 48"/>
                <a:gd name="T30" fmla="*/ 4 w 25"/>
                <a:gd name="T31" fmla="*/ 3 h 48"/>
                <a:gd name="T32" fmla="*/ 7 w 25"/>
                <a:gd name="T33" fmla="*/ 0 h 48"/>
                <a:gd name="T34" fmla="*/ 11 w 25"/>
                <a:gd name="T35" fmla="*/ 3 h 48"/>
                <a:gd name="T36" fmla="*/ 7 w 25"/>
                <a:gd name="T37" fmla="*/ 3 h 48"/>
                <a:gd name="T38" fmla="*/ 7 w 25"/>
                <a:gd name="T39" fmla="*/ 3 h 48"/>
                <a:gd name="T40" fmla="*/ 7 w 25"/>
                <a:gd name="T41" fmla="*/ 3 h 4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"/>
                <a:gd name="T64" fmla="*/ 0 h 48"/>
                <a:gd name="T65" fmla="*/ 25 w 25"/>
                <a:gd name="T66" fmla="*/ 48 h 4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" h="48">
                  <a:moveTo>
                    <a:pt x="7" y="3"/>
                  </a:moveTo>
                  <a:lnTo>
                    <a:pt x="4" y="7"/>
                  </a:lnTo>
                  <a:lnTo>
                    <a:pt x="4" y="10"/>
                  </a:lnTo>
                  <a:lnTo>
                    <a:pt x="7" y="17"/>
                  </a:lnTo>
                  <a:lnTo>
                    <a:pt x="11" y="20"/>
                  </a:lnTo>
                  <a:lnTo>
                    <a:pt x="11" y="27"/>
                  </a:lnTo>
                  <a:lnTo>
                    <a:pt x="18" y="38"/>
                  </a:lnTo>
                  <a:lnTo>
                    <a:pt x="21" y="41"/>
                  </a:lnTo>
                  <a:lnTo>
                    <a:pt x="25" y="45"/>
                  </a:lnTo>
                  <a:lnTo>
                    <a:pt x="25" y="48"/>
                  </a:lnTo>
                  <a:lnTo>
                    <a:pt x="21" y="48"/>
                  </a:lnTo>
                  <a:lnTo>
                    <a:pt x="11" y="41"/>
                  </a:lnTo>
                  <a:lnTo>
                    <a:pt x="7" y="27"/>
                  </a:lnTo>
                  <a:lnTo>
                    <a:pt x="0" y="17"/>
                  </a:lnTo>
                  <a:lnTo>
                    <a:pt x="0" y="7"/>
                  </a:lnTo>
                  <a:lnTo>
                    <a:pt x="4" y="3"/>
                  </a:lnTo>
                  <a:lnTo>
                    <a:pt x="7" y="0"/>
                  </a:lnTo>
                  <a:lnTo>
                    <a:pt x="11" y="3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4" name="Freeform 149"/>
            <p:cNvSpPr>
              <a:spLocks/>
            </p:cNvSpPr>
            <p:nvPr/>
          </p:nvSpPr>
          <p:spPr bwMode="auto">
            <a:xfrm>
              <a:off x="3077" y="983"/>
              <a:ext cx="31" cy="142"/>
            </a:xfrm>
            <a:custGeom>
              <a:avLst/>
              <a:gdLst>
                <a:gd name="T0" fmla="*/ 21 w 31"/>
                <a:gd name="T1" fmla="*/ 4 h 142"/>
                <a:gd name="T2" fmla="*/ 24 w 31"/>
                <a:gd name="T3" fmla="*/ 42 h 142"/>
                <a:gd name="T4" fmla="*/ 31 w 31"/>
                <a:gd name="T5" fmla="*/ 56 h 142"/>
                <a:gd name="T6" fmla="*/ 31 w 31"/>
                <a:gd name="T7" fmla="*/ 73 h 142"/>
                <a:gd name="T8" fmla="*/ 24 w 31"/>
                <a:gd name="T9" fmla="*/ 107 h 142"/>
                <a:gd name="T10" fmla="*/ 21 w 31"/>
                <a:gd name="T11" fmla="*/ 118 h 142"/>
                <a:gd name="T12" fmla="*/ 17 w 31"/>
                <a:gd name="T13" fmla="*/ 128 h 142"/>
                <a:gd name="T14" fmla="*/ 7 w 31"/>
                <a:gd name="T15" fmla="*/ 139 h 142"/>
                <a:gd name="T16" fmla="*/ 3 w 31"/>
                <a:gd name="T17" fmla="*/ 142 h 142"/>
                <a:gd name="T18" fmla="*/ 0 w 31"/>
                <a:gd name="T19" fmla="*/ 135 h 142"/>
                <a:gd name="T20" fmla="*/ 7 w 31"/>
                <a:gd name="T21" fmla="*/ 132 h 142"/>
                <a:gd name="T22" fmla="*/ 10 w 31"/>
                <a:gd name="T23" fmla="*/ 125 h 142"/>
                <a:gd name="T24" fmla="*/ 17 w 31"/>
                <a:gd name="T25" fmla="*/ 107 h 142"/>
                <a:gd name="T26" fmla="*/ 17 w 31"/>
                <a:gd name="T27" fmla="*/ 90 h 142"/>
                <a:gd name="T28" fmla="*/ 24 w 31"/>
                <a:gd name="T29" fmla="*/ 69 h 142"/>
                <a:gd name="T30" fmla="*/ 24 w 31"/>
                <a:gd name="T31" fmla="*/ 56 h 142"/>
                <a:gd name="T32" fmla="*/ 21 w 31"/>
                <a:gd name="T33" fmla="*/ 42 h 142"/>
                <a:gd name="T34" fmla="*/ 21 w 31"/>
                <a:gd name="T35" fmla="*/ 21 h 142"/>
                <a:gd name="T36" fmla="*/ 17 w 31"/>
                <a:gd name="T37" fmla="*/ 4 h 142"/>
                <a:gd name="T38" fmla="*/ 17 w 31"/>
                <a:gd name="T39" fmla="*/ 0 h 142"/>
                <a:gd name="T40" fmla="*/ 21 w 31"/>
                <a:gd name="T41" fmla="*/ 4 h 142"/>
                <a:gd name="T42" fmla="*/ 21 w 31"/>
                <a:gd name="T43" fmla="*/ 4 h 142"/>
                <a:gd name="T44" fmla="*/ 21 w 31"/>
                <a:gd name="T45" fmla="*/ 4 h 14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1"/>
                <a:gd name="T70" fmla="*/ 0 h 142"/>
                <a:gd name="T71" fmla="*/ 31 w 31"/>
                <a:gd name="T72" fmla="*/ 142 h 14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1" h="142">
                  <a:moveTo>
                    <a:pt x="21" y="4"/>
                  </a:moveTo>
                  <a:lnTo>
                    <a:pt x="24" y="42"/>
                  </a:lnTo>
                  <a:lnTo>
                    <a:pt x="31" y="56"/>
                  </a:lnTo>
                  <a:lnTo>
                    <a:pt x="31" y="73"/>
                  </a:lnTo>
                  <a:lnTo>
                    <a:pt x="24" y="107"/>
                  </a:lnTo>
                  <a:lnTo>
                    <a:pt x="21" y="118"/>
                  </a:lnTo>
                  <a:lnTo>
                    <a:pt x="17" y="128"/>
                  </a:lnTo>
                  <a:lnTo>
                    <a:pt x="7" y="139"/>
                  </a:lnTo>
                  <a:lnTo>
                    <a:pt x="3" y="142"/>
                  </a:lnTo>
                  <a:lnTo>
                    <a:pt x="0" y="135"/>
                  </a:lnTo>
                  <a:lnTo>
                    <a:pt x="7" y="132"/>
                  </a:lnTo>
                  <a:lnTo>
                    <a:pt x="10" y="125"/>
                  </a:lnTo>
                  <a:lnTo>
                    <a:pt x="17" y="107"/>
                  </a:lnTo>
                  <a:lnTo>
                    <a:pt x="17" y="90"/>
                  </a:lnTo>
                  <a:lnTo>
                    <a:pt x="24" y="69"/>
                  </a:lnTo>
                  <a:lnTo>
                    <a:pt x="24" y="56"/>
                  </a:lnTo>
                  <a:lnTo>
                    <a:pt x="21" y="42"/>
                  </a:lnTo>
                  <a:lnTo>
                    <a:pt x="21" y="21"/>
                  </a:lnTo>
                  <a:lnTo>
                    <a:pt x="17" y="4"/>
                  </a:lnTo>
                  <a:lnTo>
                    <a:pt x="17" y="0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5" name="Freeform 150"/>
            <p:cNvSpPr>
              <a:spLocks/>
            </p:cNvSpPr>
            <p:nvPr/>
          </p:nvSpPr>
          <p:spPr bwMode="auto">
            <a:xfrm>
              <a:off x="2997" y="1097"/>
              <a:ext cx="70" cy="31"/>
            </a:xfrm>
            <a:custGeom>
              <a:avLst/>
              <a:gdLst>
                <a:gd name="T0" fmla="*/ 0 w 70"/>
                <a:gd name="T1" fmla="*/ 0 h 31"/>
                <a:gd name="T2" fmla="*/ 14 w 70"/>
                <a:gd name="T3" fmla="*/ 7 h 31"/>
                <a:gd name="T4" fmla="*/ 25 w 70"/>
                <a:gd name="T5" fmla="*/ 11 h 31"/>
                <a:gd name="T6" fmla="*/ 35 w 70"/>
                <a:gd name="T7" fmla="*/ 18 h 31"/>
                <a:gd name="T8" fmla="*/ 45 w 70"/>
                <a:gd name="T9" fmla="*/ 21 h 31"/>
                <a:gd name="T10" fmla="*/ 66 w 70"/>
                <a:gd name="T11" fmla="*/ 25 h 31"/>
                <a:gd name="T12" fmla="*/ 70 w 70"/>
                <a:gd name="T13" fmla="*/ 28 h 31"/>
                <a:gd name="T14" fmla="*/ 66 w 70"/>
                <a:gd name="T15" fmla="*/ 31 h 31"/>
                <a:gd name="T16" fmla="*/ 66 w 70"/>
                <a:gd name="T17" fmla="*/ 31 h 31"/>
                <a:gd name="T18" fmla="*/ 45 w 70"/>
                <a:gd name="T19" fmla="*/ 28 h 31"/>
                <a:gd name="T20" fmla="*/ 21 w 70"/>
                <a:gd name="T21" fmla="*/ 18 h 31"/>
                <a:gd name="T22" fmla="*/ 18 w 70"/>
                <a:gd name="T23" fmla="*/ 14 h 31"/>
                <a:gd name="T24" fmla="*/ 11 w 70"/>
                <a:gd name="T25" fmla="*/ 11 h 31"/>
                <a:gd name="T26" fmla="*/ 7 w 70"/>
                <a:gd name="T27" fmla="*/ 7 h 31"/>
                <a:gd name="T28" fmla="*/ 0 w 70"/>
                <a:gd name="T29" fmla="*/ 4 h 31"/>
                <a:gd name="T30" fmla="*/ 0 w 70"/>
                <a:gd name="T31" fmla="*/ 0 h 31"/>
                <a:gd name="T32" fmla="*/ 0 w 70"/>
                <a:gd name="T33" fmla="*/ 0 h 31"/>
                <a:gd name="T34" fmla="*/ 0 w 70"/>
                <a:gd name="T35" fmla="*/ 0 h 31"/>
                <a:gd name="T36" fmla="*/ 0 w 70"/>
                <a:gd name="T37" fmla="*/ 0 h 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0"/>
                <a:gd name="T58" fmla="*/ 0 h 31"/>
                <a:gd name="T59" fmla="*/ 70 w 70"/>
                <a:gd name="T60" fmla="*/ 31 h 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0" h="31">
                  <a:moveTo>
                    <a:pt x="0" y="0"/>
                  </a:moveTo>
                  <a:lnTo>
                    <a:pt x="14" y="7"/>
                  </a:lnTo>
                  <a:lnTo>
                    <a:pt x="25" y="11"/>
                  </a:lnTo>
                  <a:lnTo>
                    <a:pt x="35" y="18"/>
                  </a:lnTo>
                  <a:lnTo>
                    <a:pt x="45" y="21"/>
                  </a:lnTo>
                  <a:lnTo>
                    <a:pt x="66" y="25"/>
                  </a:lnTo>
                  <a:lnTo>
                    <a:pt x="70" y="28"/>
                  </a:lnTo>
                  <a:lnTo>
                    <a:pt x="66" y="31"/>
                  </a:lnTo>
                  <a:lnTo>
                    <a:pt x="45" y="28"/>
                  </a:lnTo>
                  <a:lnTo>
                    <a:pt x="21" y="18"/>
                  </a:lnTo>
                  <a:lnTo>
                    <a:pt x="18" y="14"/>
                  </a:lnTo>
                  <a:lnTo>
                    <a:pt x="11" y="11"/>
                  </a:lnTo>
                  <a:lnTo>
                    <a:pt x="7" y="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6" name="Freeform 151"/>
            <p:cNvSpPr>
              <a:spLocks/>
            </p:cNvSpPr>
            <p:nvPr/>
          </p:nvSpPr>
          <p:spPr bwMode="auto">
            <a:xfrm>
              <a:off x="3004" y="1111"/>
              <a:ext cx="49" cy="45"/>
            </a:xfrm>
            <a:custGeom>
              <a:avLst/>
              <a:gdLst>
                <a:gd name="T0" fmla="*/ 0 w 49"/>
                <a:gd name="T1" fmla="*/ 0 h 45"/>
                <a:gd name="T2" fmla="*/ 11 w 49"/>
                <a:gd name="T3" fmla="*/ 11 h 45"/>
                <a:gd name="T4" fmla="*/ 18 w 49"/>
                <a:gd name="T5" fmla="*/ 17 h 45"/>
                <a:gd name="T6" fmla="*/ 24 w 49"/>
                <a:gd name="T7" fmla="*/ 28 h 45"/>
                <a:gd name="T8" fmla="*/ 31 w 49"/>
                <a:gd name="T9" fmla="*/ 31 h 45"/>
                <a:gd name="T10" fmla="*/ 35 w 49"/>
                <a:gd name="T11" fmla="*/ 35 h 45"/>
                <a:gd name="T12" fmla="*/ 45 w 49"/>
                <a:gd name="T13" fmla="*/ 38 h 45"/>
                <a:gd name="T14" fmla="*/ 49 w 49"/>
                <a:gd name="T15" fmla="*/ 42 h 45"/>
                <a:gd name="T16" fmla="*/ 45 w 49"/>
                <a:gd name="T17" fmla="*/ 45 h 45"/>
                <a:gd name="T18" fmla="*/ 35 w 49"/>
                <a:gd name="T19" fmla="*/ 42 h 45"/>
                <a:gd name="T20" fmla="*/ 24 w 49"/>
                <a:gd name="T21" fmla="*/ 35 h 45"/>
                <a:gd name="T22" fmla="*/ 14 w 49"/>
                <a:gd name="T23" fmla="*/ 24 h 45"/>
                <a:gd name="T24" fmla="*/ 11 w 49"/>
                <a:gd name="T25" fmla="*/ 17 h 45"/>
                <a:gd name="T26" fmla="*/ 7 w 49"/>
                <a:gd name="T27" fmla="*/ 14 h 45"/>
                <a:gd name="T28" fmla="*/ 4 w 49"/>
                <a:gd name="T29" fmla="*/ 7 h 45"/>
                <a:gd name="T30" fmla="*/ 0 w 49"/>
                <a:gd name="T31" fmla="*/ 0 h 45"/>
                <a:gd name="T32" fmla="*/ 0 w 49"/>
                <a:gd name="T33" fmla="*/ 0 h 45"/>
                <a:gd name="T34" fmla="*/ 0 w 49"/>
                <a:gd name="T35" fmla="*/ 0 h 45"/>
                <a:gd name="T36" fmla="*/ 0 w 49"/>
                <a:gd name="T37" fmla="*/ 0 h 45"/>
                <a:gd name="T38" fmla="*/ 0 w 49"/>
                <a:gd name="T39" fmla="*/ 0 h 4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9"/>
                <a:gd name="T61" fmla="*/ 0 h 45"/>
                <a:gd name="T62" fmla="*/ 49 w 49"/>
                <a:gd name="T63" fmla="*/ 45 h 4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9" h="45">
                  <a:moveTo>
                    <a:pt x="0" y="0"/>
                  </a:moveTo>
                  <a:lnTo>
                    <a:pt x="11" y="11"/>
                  </a:lnTo>
                  <a:lnTo>
                    <a:pt x="18" y="17"/>
                  </a:lnTo>
                  <a:lnTo>
                    <a:pt x="24" y="28"/>
                  </a:lnTo>
                  <a:lnTo>
                    <a:pt x="31" y="31"/>
                  </a:lnTo>
                  <a:lnTo>
                    <a:pt x="35" y="35"/>
                  </a:lnTo>
                  <a:lnTo>
                    <a:pt x="45" y="38"/>
                  </a:lnTo>
                  <a:lnTo>
                    <a:pt x="49" y="42"/>
                  </a:lnTo>
                  <a:lnTo>
                    <a:pt x="45" y="45"/>
                  </a:lnTo>
                  <a:lnTo>
                    <a:pt x="35" y="42"/>
                  </a:lnTo>
                  <a:lnTo>
                    <a:pt x="24" y="35"/>
                  </a:lnTo>
                  <a:lnTo>
                    <a:pt x="14" y="24"/>
                  </a:lnTo>
                  <a:lnTo>
                    <a:pt x="11" y="17"/>
                  </a:lnTo>
                  <a:lnTo>
                    <a:pt x="7" y="14"/>
                  </a:lnTo>
                  <a:lnTo>
                    <a:pt x="4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7" name="Freeform 152"/>
            <p:cNvSpPr>
              <a:spLocks/>
            </p:cNvSpPr>
            <p:nvPr/>
          </p:nvSpPr>
          <p:spPr bwMode="auto">
            <a:xfrm>
              <a:off x="2973" y="1104"/>
              <a:ext cx="45" cy="73"/>
            </a:xfrm>
            <a:custGeom>
              <a:avLst/>
              <a:gdLst>
                <a:gd name="T0" fmla="*/ 4 w 45"/>
                <a:gd name="T1" fmla="*/ 0 h 73"/>
                <a:gd name="T2" fmla="*/ 7 w 45"/>
                <a:gd name="T3" fmla="*/ 7 h 73"/>
                <a:gd name="T4" fmla="*/ 14 w 45"/>
                <a:gd name="T5" fmla="*/ 14 h 73"/>
                <a:gd name="T6" fmla="*/ 21 w 45"/>
                <a:gd name="T7" fmla="*/ 24 h 73"/>
                <a:gd name="T8" fmla="*/ 28 w 45"/>
                <a:gd name="T9" fmla="*/ 42 h 73"/>
                <a:gd name="T10" fmla="*/ 31 w 45"/>
                <a:gd name="T11" fmla="*/ 52 h 73"/>
                <a:gd name="T12" fmla="*/ 38 w 45"/>
                <a:gd name="T13" fmla="*/ 59 h 73"/>
                <a:gd name="T14" fmla="*/ 45 w 45"/>
                <a:gd name="T15" fmla="*/ 69 h 73"/>
                <a:gd name="T16" fmla="*/ 42 w 45"/>
                <a:gd name="T17" fmla="*/ 73 h 73"/>
                <a:gd name="T18" fmla="*/ 38 w 45"/>
                <a:gd name="T19" fmla="*/ 73 h 73"/>
                <a:gd name="T20" fmla="*/ 31 w 45"/>
                <a:gd name="T21" fmla="*/ 62 h 73"/>
                <a:gd name="T22" fmla="*/ 21 w 45"/>
                <a:gd name="T23" fmla="*/ 45 h 73"/>
                <a:gd name="T24" fmla="*/ 14 w 45"/>
                <a:gd name="T25" fmla="*/ 28 h 73"/>
                <a:gd name="T26" fmla="*/ 11 w 45"/>
                <a:gd name="T27" fmla="*/ 21 h 73"/>
                <a:gd name="T28" fmla="*/ 7 w 45"/>
                <a:gd name="T29" fmla="*/ 14 h 73"/>
                <a:gd name="T30" fmla="*/ 0 w 45"/>
                <a:gd name="T31" fmla="*/ 0 h 73"/>
                <a:gd name="T32" fmla="*/ 4 w 45"/>
                <a:gd name="T33" fmla="*/ 0 h 73"/>
                <a:gd name="T34" fmla="*/ 4 w 45"/>
                <a:gd name="T35" fmla="*/ 0 h 73"/>
                <a:gd name="T36" fmla="*/ 4 w 45"/>
                <a:gd name="T37" fmla="*/ 0 h 73"/>
                <a:gd name="T38" fmla="*/ 4 w 45"/>
                <a:gd name="T39" fmla="*/ 0 h 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5"/>
                <a:gd name="T61" fmla="*/ 0 h 73"/>
                <a:gd name="T62" fmla="*/ 45 w 45"/>
                <a:gd name="T63" fmla="*/ 73 h 7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5" h="73">
                  <a:moveTo>
                    <a:pt x="4" y="0"/>
                  </a:moveTo>
                  <a:lnTo>
                    <a:pt x="7" y="7"/>
                  </a:lnTo>
                  <a:lnTo>
                    <a:pt x="14" y="14"/>
                  </a:lnTo>
                  <a:lnTo>
                    <a:pt x="21" y="24"/>
                  </a:lnTo>
                  <a:lnTo>
                    <a:pt x="28" y="42"/>
                  </a:lnTo>
                  <a:lnTo>
                    <a:pt x="31" y="52"/>
                  </a:lnTo>
                  <a:lnTo>
                    <a:pt x="38" y="59"/>
                  </a:lnTo>
                  <a:lnTo>
                    <a:pt x="45" y="69"/>
                  </a:lnTo>
                  <a:lnTo>
                    <a:pt x="42" y="73"/>
                  </a:lnTo>
                  <a:lnTo>
                    <a:pt x="38" y="73"/>
                  </a:lnTo>
                  <a:lnTo>
                    <a:pt x="31" y="62"/>
                  </a:lnTo>
                  <a:lnTo>
                    <a:pt x="21" y="45"/>
                  </a:lnTo>
                  <a:lnTo>
                    <a:pt x="14" y="28"/>
                  </a:lnTo>
                  <a:lnTo>
                    <a:pt x="11" y="21"/>
                  </a:lnTo>
                  <a:lnTo>
                    <a:pt x="7" y="14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8" name="Freeform 153"/>
            <p:cNvSpPr>
              <a:spLocks/>
            </p:cNvSpPr>
            <p:nvPr/>
          </p:nvSpPr>
          <p:spPr bwMode="auto">
            <a:xfrm>
              <a:off x="3022" y="1156"/>
              <a:ext cx="34" cy="38"/>
            </a:xfrm>
            <a:custGeom>
              <a:avLst/>
              <a:gdLst>
                <a:gd name="T0" fmla="*/ 34 w 34"/>
                <a:gd name="T1" fmla="*/ 4 h 38"/>
                <a:gd name="T2" fmla="*/ 24 w 34"/>
                <a:gd name="T3" fmla="*/ 10 h 38"/>
                <a:gd name="T4" fmla="*/ 17 w 34"/>
                <a:gd name="T5" fmla="*/ 21 h 38"/>
                <a:gd name="T6" fmla="*/ 10 w 34"/>
                <a:gd name="T7" fmla="*/ 31 h 38"/>
                <a:gd name="T8" fmla="*/ 3 w 34"/>
                <a:gd name="T9" fmla="*/ 38 h 38"/>
                <a:gd name="T10" fmla="*/ 0 w 34"/>
                <a:gd name="T11" fmla="*/ 38 h 38"/>
                <a:gd name="T12" fmla="*/ 0 w 34"/>
                <a:gd name="T13" fmla="*/ 35 h 38"/>
                <a:gd name="T14" fmla="*/ 3 w 34"/>
                <a:gd name="T15" fmla="*/ 24 h 38"/>
                <a:gd name="T16" fmla="*/ 10 w 34"/>
                <a:gd name="T17" fmla="*/ 17 h 38"/>
                <a:gd name="T18" fmla="*/ 20 w 34"/>
                <a:gd name="T19" fmla="*/ 7 h 38"/>
                <a:gd name="T20" fmla="*/ 24 w 34"/>
                <a:gd name="T21" fmla="*/ 4 h 38"/>
                <a:gd name="T22" fmla="*/ 34 w 34"/>
                <a:gd name="T23" fmla="*/ 0 h 38"/>
                <a:gd name="T24" fmla="*/ 34 w 34"/>
                <a:gd name="T25" fmla="*/ 0 h 38"/>
                <a:gd name="T26" fmla="*/ 34 w 34"/>
                <a:gd name="T27" fmla="*/ 4 h 38"/>
                <a:gd name="T28" fmla="*/ 34 w 34"/>
                <a:gd name="T29" fmla="*/ 4 h 38"/>
                <a:gd name="T30" fmla="*/ 34 w 34"/>
                <a:gd name="T31" fmla="*/ 4 h 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4"/>
                <a:gd name="T49" fmla="*/ 0 h 38"/>
                <a:gd name="T50" fmla="*/ 34 w 34"/>
                <a:gd name="T51" fmla="*/ 38 h 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4" h="38">
                  <a:moveTo>
                    <a:pt x="34" y="4"/>
                  </a:moveTo>
                  <a:lnTo>
                    <a:pt x="24" y="10"/>
                  </a:lnTo>
                  <a:lnTo>
                    <a:pt x="17" y="21"/>
                  </a:lnTo>
                  <a:lnTo>
                    <a:pt x="10" y="31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3" y="24"/>
                  </a:lnTo>
                  <a:lnTo>
                    <a:pt x="10" y="17"/>
                  </a:lnTo>
                  <a:lnTo>
                    <a:pt x="20" y="7"/>
                  </a:lnTo>
                  <a:lnTo>
                    <a:pt x="24" y="4"/>
                  </a:lnTo>
                  <a:lnTo>
                    <a:pt x="34" y="0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9" name="Freeform 154"/>
            <p:cNvSpPr>
              <a:spLocks/>
            </p:cNvSpPr>
            <p:nvPr/>
          </p:nvSpPr>
          <p:spPr bwMode="auto">
            <a:xfrm>
              <a:off x="3053" y="1125"/>
              <a:ext cx="14" cy="31"/>
            </a:xfrm>
            <a:custGeom>
              <a:avLst/>
              <a:gdLst>
                <a:gd name="T0" fmla="*/ 0 w 14"/>
                <a:gd name="T1" fmla="*/ 28 h 31"/>
                <a:gd name="T2" fmla="*/ 3 w 14"/>
                <a:gd name="T3" fmla="*/ 17 h 31"/>
                <a:gd name="T4" fmla="*/ 10 w 14"/>
                <a:gd name="T5" fmla="*/ 3 h 31"/>
                <a:gd name="T6" fmla="*/ 14 w 14"/>
                <a:gd name="T7" fmla="*/ 0 h 31"/>
                <a:gd name="T8" fmla="*/ 14 w 14"/>
                <a:gd name="T9" fmla="*/ 3 h 31"/>
                <a:gd name="T10" fmla="*/ 10 w 14"/>
                <a:gd name="T11" fmla="*/ 21 h 31"/>
                <a:gd name="T12" fmla="*/ 7 w 14"/>
                <a:gd name="T13" fmla="*/ 31 h 31"/>
                <a:gd name="T14" fmla="*/ 3 w 14"/>
                <a:gd name="T15" fmla="*/ 31 h 31"/>
                <a:gd name="T16" fmla="*/ 0 w 14"/>
                <a:gd name="T17" fmla="*/ 28 h 31"/>
                <a:gd name="T18" fmla="*/ 0 w 14"/>
                <a:gd name="T19" fmla="*/ 28 h 31"/>
                <a:gd name="T20" fmla="*/ 0 w 14"/>
                <a:gd name="T21" fmla="*/ 28 h 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"/>
                <a:gd name="T34" fmla="*/ 0 h 31"/>
                <a:gd name="T35" fmla="*/ 14 w 14"/>
                <a:gd name="T36" fmla="*/ 31 h 3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" h="31">
                  <a:moveTo>
                    <a:pt x="0" y="28"/>
                  </a:moveTo>
                  <a:lnTo>
                    <a:pt x="3" y="17"/>
                  </a:lnTo>
                  <a:lnTo>
                    <a:pt x="10" y="3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0" y="21"/>
                  </a:lnTo>
                  <a:lnTo>
                    <a:pt x="7" y="31"/>
                  </a:lnTo>
                  <a:lnTo>
                    <a:pt x="3" y="31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0" name="Freeform 155"/>
            <p:cNvSpPr>
              <a:spLocks/>
            </p:cNvSpPr>
            <p:nvPr/>
          </p:nvSpPr>
          <p:spPr bwMode="auto">
            <a:xfrm>
              <a:off x="2942" y="1080"/>
              <a:ext cx="28" cy="28"/>
            </a:xfrm>
            <a:custGeom>
              <a:avLst/>
              <a:gdLst>
                <a:gd name="T0" fmla="*/ 28 w 28"/>
                <a:gd name="T1" fmla="*/ 4 h 28"/>
                <a:gd name="T2" fmla="*/ 10 w 28"/>
                <a:gd name="T3" fmla="*/ 17 h 28"/>
                <a:gd name="T4" fmla="*/ 4 w 28"/>
                <a:gd name="T5" fmla="*/ 28 h 28"/>
                <a:gd name="T6" fmla="*/ 0 w 28"/>
                <a:gd name="T7" fmla="*/ 28 h 28"/>
                <a:gd name="T8" fmla="*/ 0 w 28"/>
                <a:gd name="T9" fmla="*/ 28 h 28"/>
                <a:gd name="T10" fmla="*/ 7 w 28"/>
                <a:gd name="T11" fmla="*/ 14 h 28"/>
                <a:gd name="T12" fmla="*/ 10 w 28"/>
                <a:gd name="T13" fmla="*/ 10 h 28"/>
                <a:gd name="T14" fmla="*/ 14 w 28"/>
                <a:gd name="T15" fmla="*/ 7 h 28"/>
                <a:gd name="T16" fmla="*/ 24 w 28"/>
                <a:gd name="T17" fmla="*/ 0 h 28"/>
                <a:gd name="T18" fmla="*/ 28 w 28"/>
                <a:gd name="T19" fmla="*/ 4 h 28"/>
                <a:gd name="T20" fmla="*/ 28 w 28"/>
                <a:gd name="T21" fmla="*/ 4 h 28"/>
                <a:gd name="T22" fmla="*/ 28 w 28"/>
                <a:gd name="T23" fmla="*/ 4 h 28"/>
                <a:gd name="T24" fmla="*/ 28 w 28"/>
                <a:gd name="T25" fmla="*/ 4 h 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"/>
                <a:gd name="T40" fmla="*/ 0 h 28"/>
                <a:gd name="T41" fmla="*/ 28 w 28"/>
                <a:gd name="T42" fmla="*/ 28 h 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" h="28">
                  <a:moveTo>
                    <a:pt x="28" y="4"/>
                  </a:moveTo>
                  <a:lnTo>
                    <a:pt x="10" y="17"/>
                  </a:lnTo>
                  <a:lnTo>
                    <a:pt x="4" y="28"/>
                  </a:lnTo>
                  <a:lnTo>
                    <a:pt x="0" y="28"/>
                  </a:lnTo>
                  <a:lnTo>
                    <a:pt x="7" y="14"/>
                  </a:lnTo>
                  <a:lnTo>
                    <a:pt x="10" y="10"/>
                  </a:lnTo>
                  <a:lnTo>
                    <a:pt x="14" y="7"/>
                  </a:lnTo>
                  <a:lnTo>
                    <a:pt x="24" y="0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" name="Freeform 156"/>
            <p:cNvSpPr>
              <a:spLocks/>
            </p:cNvSpPr>
            <p:nvPr/>
          </p:nvSpPr>
          <p:spPr bwMode="auto">
            <a:xfrm>
              <a:off x="2759" y="1090"/>
              <a:ext cx="183" cy="211"/>
            </a:xfrm>
            <a:custGeom>
              <a:avLst/>
              <a:gdLst>
                <a:gd name="T0" fmla="*/ 183 w 183"/>
                <a:gd name="T1" fmla="*/ 4 h 211"/>
                <a:gd name="T2" fmla="*/ 166 w 183"/>
                <a:gd name="T3" fmla="*/ 11 h 211"/>
                <a:gd name="T4" fmla="*/ 152 w 183"/>
                <a:gd name="T5" fmla="*/ 18 h 211"/>
                <a:gd name="T6" fmla="*/ 138 w 183"/>
                <a:gd name="T7" fmla="*/ 21 h 211"/>
                <a:gd name="T8" fmla="*/ 135 w 183"/>
                <a:gd name="T9" fmla="*/ 25 h 211"/>
                <a:gd name="T10" fmla="*/ 128 w 183"/>
                <a:gd name="T11" fmla="*/ 28 h 211"/>
                <a:gd name="T12" fmla="*/ 110 w 183"/>
                <a:gd name="T13" fmla="*/ 32 h 211"/>
                <a:gd name="T14" fmla="*/ 107 w 183"/>
                <a:gd name="T15" fmla="*/ 35 h 211"/>
                <a:gd name="T16" fmla="*/ 100 w 183"/>
                <a:gd name="T17" fmla="*/ 42 h 211"/>
                <a:gd name="T18" fmla="*/ 97 w 183"/>
                <a:gd name="T19" fmla="*/ 45 h 211"/>
                <a:gd name="T20" fmla="*/ 90 w 183"/>
                <a:gd name="T21" fmla="*/ 49 h 211"/>
                <a:gd name="T22" fmla="*/ 86 w 183"/>
                <a:gd name="T23" fmla="*/ 52 h 211"/>
                <a:gd name="T24" fmla="*/ 79 w 183"/>
                <a:gd name="T25" fmla="*/ 56 h 211"/>
                <a:gd name="T26" fmla="*/ 76 w 183"/>
                <a:gd name="T27" fmla="*/ 59 h 211"/>
                <a:gd name="T28" fmla="*/ 69 w 183"/>
                <a:gd name="T29" fmla="*/ 66 h 211"/>
                <a:gd name="T30" fmla="*/ 62 w 183"/>
                <a:gd name="T31" fmla="*/ 73 h 211"/>
                <a:gd name="T32" fmla="*/ 55 w 183"/>
                <a:gd name="T33" fmla="*/ 83 h 211"/>
                <a:gd name="T34" fmla="*/ 52 w 183"/>
                <a:gd name="T35" fmla="*/ 104 h 211"/>
                <a:gd name="T36" fmla="*/ 48 w 183"/>
                <a:gd name="T37" fmla="*/ 115 h 211"/>
                <a:gd name="T38" fmla="*/ 45 w 183"/>
                <a:gd name="T39" fmla="*/ 139 h 211"/>
                <a:gd name="T40" fmla="*/ 41 w 183"/>
                <a:gd name="T41" fmla="*/ 149 h 211"/>
                <a:gd name="T42" fmla="*/ 38 w 183"/>
                <a:gd name="T43" fmla="*/ 156 h 211"/>
                <a:gd name="T44" fmla="*/ 31 w 183"/>
                <a:gd name="T45" fmla="*/ 166 h 211"/>
                <a:gd name="T46" fmla="*/ 28 w 183"/>
                <a:gd name="T47" fmla="*/ 173 h 211"/>
                <a:gd name="T48" fmla="*/ 24 w 183"/>
                <a:gd name="T49" fmla="*/ 180 h 211"/>
                <a:gd name="T50" fmla="*/ 17 w 183"/>
                <a:gd name="T51" fmla="*/ 191 h 211"/>
                <a:gd name="T52" fmla="*/ 7 w 183"/>
                <a:gd name="T53" fmla="*/ 208 h 211"/>
                <a:gd name="T54" fmla="*/ 7 w 183"/>
                <a:gd name="T55" fmla="*/ 211 h 211"/>
                <a:gd name="T56" fmla="*/ 0 w 183"/>
                <a:gd name="T57" fmla="*/ 211 h 211"/>
                <a:gd name="T58" fmla="*/ 0 w 183"/>
                <a:gd name="T59" fmla="*/ 204 h 211"/>
                <a:gd name="T60" fmla="*/ 3 w 183"/>
                <a:gd name="T61" fmla="*/ 194 h 211"/>
                <a:gd name="T62" fmla="*/ 7 w 183"/>
                <a:gd name="T63" fmla="*/ 184 h 211"/>
                <a:gd name="T64" fmla="*/ 14 w 183"/>
                <a:gd name="T65" fmla="*/ 177 h 211"/>
                <a:gd name="T66" fmla="*/ 17 w 183"/>
                <a:gd name="T67" fmla="*/ 170 h 211"/>
                <a:gd name="T68" fmla="*/ 28 w 183"/>
                <a:gd name="T69" fmla="*/ 156 h 211"/>
                <a:gd name="T70" fmla="*/ 34 w 183"/>
                <a:gd name="T71" fmla="*/ 135 h 211"/>
                <a:gd name="T72" fmla="*/ 38 w 183"/>
                <a:gd name="T73" fmla="*/ 111 h 211"/>
                <a:gd name="T74" fmla="*/ 41 w 183"/>
                <a:gd name="T75" fmla="*/ 101 h 211"/>
                <a:gd name="T76" fmla="*/ 45 w 183"/>
                <a:gd name="T77" fmla="*/ 90 h 211"/>
                <a:gd name="T78" fmla="*/ 48 w 183"/>
                <a:gd name="T79" fmla="*/ 80 h 211"/>
                <a:gd name="T80" fmla="*/ 55 w 183"/>
                <a:gd name="T81" fmla="*/ 70 h 211"/>
                <a:gd name="T82" fmla="*/ 62 w 183"/>
                <a:gd name="T83" fmla="*/ 66 h 211"/>
                <a:gd name="T84" fmla="*/ 66 w 183"/>
                <a:gd name="T85" fmla="*/ 63 h 211"/>
                <a:gd name="T86" fmla="*/ 72 w 183"/>
                <a:gd name="T87" fmla="*/ 59 h 211"/>
                <a:gd name="T88" fmla="*/ 79 w 183"/>
                <a:gd name="T89" fmla="*/ 52 h 211"/>
                <a:gd name="T90" fmla="*/ 83 w 183"/>
                <a:gd name="T91" fmla="*/ 49 h 211"/>
                <a:gd name="T92" fmla="*/ 90 w 183"/>
                <a:gd name="T93" fmla="*/ 45 h 211"/>
                <a:gd name="T94" fmla="*/ 93 w 183"/>
                <a:gd name="T95" fmla="*/ 42 h 211"/>
                <a:gd name="T96" fmla="*/ 100 w 183"/>
                <a:gd name="T97" fmla="*/ 38 h 211"/>
                <a:gd name="T98" fmla="*/ 104 w 183"/>
                <a:gd name="T99" fmla="*/ 32 h 211"/>
                <a:gd name="T100" fmla="*/ 110 w 183"/>
                <a:gd name="T101" fmla="*/ 28 h 211"/>
                <a:gd name="T102" fmla="*/ 117 w 183"/>
                <a:gd name="T103" fmla="*/ 25 h 211"/>
                <a:gd name="T104" fmla="*/ 124 w 183"/>
                <a:gd name="T105" fmla="*/ 18 h 211"/>
                <a:gd name="T106" fmla="*/ 135 w 183"/>
                <a:gd name="T107" fmla="*/ 14 h 211"/>
                <a:gd name="T108" fmla="*/ 142 w 183"/>
                <a:gd name="T109" fmla="*/ 11 h 211"/>
                <a:gd name="T110" fmla="*/ 149 w 183"/>
                <a:gd name="T111" fmla="*/ 7 h 211"/>
                <a:gd name="T112" fmla="*/ 180 w 183"/>
                <a:gd name="T113" fmla="*/ 0 h 211"/>
                <a:gd name="T114" fmla="*/ 183 w 183"/>
                <a:gd name="T115" fmla="*/ 4 h 211"/>
                <a:gd name="T116" fmla="*/ 183 w 183"/>
                <a:gd name="T117" fmla="*/ 4 h 211"/>
                <a:gd name="T118" fmla="*/ 183 w 183"/>
                <a:gd name="T119" fmla="*/ 4 h 21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83"/>
                <a:gd name="T181" fmla="*/ 0 h 211"/>
                <a:gd name="T182" fmla="*/ 183 w 183"/>
                <a:gd name="T183" fmla="*/ 211 h 21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83" h="211">
                  <a:moveTo>
                    <a:pt x="183" y="4"/>
                  </a:moveTo>
                  <a:lnTo>
                    <a:pt x="166" y="11"/>
                  </a:lnTo>
                  <a:lnTo>
                    <a:pt x="152" y="18"/>
                  </a:lnTo>
                  <a:lnTo>
                    <a:pt x="138" y="21"/>
                  </a:lnTo>
                  <a:lnTo>
                    <a:pt x="135" y="25"/>
                  </a:lnTo>
                  <a:lnTo>
                    <a:pt x="128" y="28"/>
                  </a:lnTo>
                  <a:lnTo>
                    <a:pt x="110" y="32"/>
                  </a:lnTo>
                  <a:lnTo>
                    <a:pt x="107" y="35"/>
                  </a:lnTo>
                  <a:lnTo>
                    <a:pt x="100" y="42"/>
                  </a:lnTo>
                  <a:lnTo>
                    <a:pt x="97" y="45"/>
                  </a:lnTo>
                  <a:lnTo>
                    <a:pt x="90" y="49"/>
                  </a:lnTo>
                  <a:lnTo>
                    <a:pt x="86" y="52"/>
                  </a:lnTo>
                  <a:lnTo>
                    <a:pt x="79" y="56"/>
                  </a:lnTo>
                  <a:lnTo>
                    <a:pt x="76" y="59"/>
                  </a:lnTo>
                  <a:lnTo>
                    <a:pt x="69" y="66"/>
                  </a:lnTo>
                  <a:lnTo>
                    <a:pt x="62" y="73"/>
                  </a:lnTo>
                  <a:lnTo>
                    <a:pt x="55" y="83"/>
                  </a:lnTo>
                  <a:lnTo>
                    <a:pt x="52" y="104"/>
                  </a:lnTo>
                  <a:lnTo>
                    <a:pt x="48" y="115"/>
                  </a:lnTo>
                  <a:lnTo>
                    <a:pt x="45" y="139"/>
                  </a:lnTo>
                  <a:lnTo>
                    <a:pt x="41" y="149"/>
                  </a:lnTo>
                  <a:lnTo>
                    <a:pt x="38" y="156"/>
                  </a:lnTo>
                  <a:lnTo>
                    <a:pt x="31" y="166"/>
                  </a:lnTo>
                  <a:lnTo>
                    <a:pt x="28" y="173"/>
                  </a:lnTo>
                  <a:lnTo>
                    <a:pt x="24" y="180"/>
                  </a:lnTo>
                  <a:lnTo>
                    <a:pt x="17" y="191"/>
                  </a:lnTo>
                  <a:lnTo>
                    <a:pt x="7" y="208"/>
                  </a:lnTo>
                  <a:lnTo>
                    <a:pt x="7" y="211"/>
                  </a:lnTo>
                  <a:lnTo>
                    <a:pt x="0" y="211"/>
                  </a:lnTo>
                  <a:lnTo>
                    <a:pt x="0" y="204"/>
                  </a:lnTo>
                  <a:lnTo>
                    <a:pt x="3" y="194"/>
                  </a:lnTo>
                  <a:lnTo>
                    <a:pt x="7" y="184"/>
                  </a:lnTo>
                  <a:lnTo>
                    <a:pt x="14" y="177"/>
                  </a:lnTo>
                  <a:lnTo>
                    <a:pt x="17" y="170"/>
                  </a:lnTo>
                  <a:lnTo>
                    <a:pt x="28" y="156"/>
                  </a:lnTo>
                  <a:lnTo>
                    <a:pt x="34" y="135"/>
                  </a:lnTo>
                  <a:lnTo>
                    <a:pt x="38" y="111"/>
                  </a:lnTo>
                  <a:lnTo>
                    <a:pt x="41" y="101"/>
                  </a:lnTo>
                  <a:lnTo>
                    <a:pt x="45" y="90"/>
                  </a:lnTo>
                  <a:lnTo>
                    <a:pt x="48" y="80"/>
                  </a:lnTo>
                  <a:lnTo>
                    <a:pt x="55" y="70"/>
                  </a:lnTo>
                  <a:lnTo>
                    <a:pt x="62" y="66"/>
                  </a:lnTo>
                  <a:lnTo>
                    <a:pt x="66" y="63"/>
                  </a:lnTo>
                  <a:lnTo>
                    <a:pt x="72" y="59"/>
                  </a:lnTo>
                  <a:lnTo>
                    <a:pt x="79" y="52"/>
                  </a:lnTo>
                  <a:lnTo>
                    <a:pt x="83" y="49"/>
                  </a:lnTo>
                  <a:lnTo>
                    <a:pt x="90" y="45"/>
                  </a:lnTo>
                  <a:lnTo>
                    <a:pt x="93" y="42"/>
                  </a:lnTo>
                  <a:lnTo>
                    <a:pt x="100" y="38"/>
                  </a:lnTo>
                  <a:lnTo>
                    <a:pt x="104" y="32"/>
                  </a:lnTo>
                  <a:lnTo>
                    <a:pt x="110" y="28"/>
                  </a:lnTo>
                  <a:lnTo>
                    <a:pt x="117" y="25"/>
                  </a:lnTo>
                  <a:lnTo>
                    <a:pt x="124" y="18"/>
                  </a:lnTo>
                  <a:lnTo>
                    <a:pt x="135" y="14"/>
                  </a:lnTo>
                  <a:lnTo>
                    <a:pt x="142" y="11"/>
                  </a:lnTo>
                  <a:lnTo>
                    <a:pt x="149" y="7"/>
                  </a:lnTo>
                  <a:lnTo>
                    <a:pt x="180" y="0"/>
                  </a:lnTo>
                  <a:lnTo>
                    <a:pt x="183" y="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" name="Freeform 157"/>
            <p:cNvSpPr>
              <a:spLocks/>
            </p:cNvSpPr>
            <p:nvPr/>
          </p:nvSpPr>
          <p:spPr bwMode="auto">
            <a:xfrm>
              <a:off x="2859" y="1177"/>
              <a:ext cx="152" cy="55"/>
            </a:xfrm>
            <a:custGeom>
              <a:avLst/>
              <a:gdLst>
                <a:gd name="T0" fmla="*/ 4 w 152"/>
                <a:gd name="T1" fmla="*/ 0 h 55"/>
                <a:gd name="T2" fmla="*/ 10 w 152"/>
                <a:gd name="T3" fmla="*/ 7 h 55"/>
                <a:gd name="T4" fmla="*/ 17 w 152"/>
                <a:gd name="T5" fmla="*/ 10 h 55"/>
                <a:gd name="T6" fmla="*/ 35 w 152"/>
                <a:gd name="T7" fmla="*/ 14 h 55"/>
                <a:gd name="T8" fmla="*/ 76 w 152"/>
                <a:gd name="T9" fmla="*/ 14 h 55"/>
                <a:gd name="T10" fmla="*/ 104 w 152"/>
                <a:gd name="T11" fmla="*/ 21 h 55"/>
                <a:gd name="T12" fmla="*/ 114 w 152"/>
                <a:gd name="T13" fmla="*/ 24 h 55"/>
                <a:gd name="T14" fmla="*/ 128 w 152"/>
                <a:gd name="T15" fmla="*/ 31 h 55"/>
                <a:gd name="T16" fmla="*/ 135 w 152"/>
                <a:gd name="T17" fmla="*/ 38 h 55"/>
                <a:gd name="T18" fmla="*/ 142 w 152"/>
                <a:gd name="T19" fmla="*/ 41 h 55"/>
                <a:gd name="T20" fmla="*/ 145 w 152"/>
                <a:gd name="T21" fmla="*/ 48 h 55"/>
                <a:gd name="T22" fmla="*/ 152 w 152"/>
                <a:gd name="T23" fmla="*/ 55 h 55"/>
                <a:gd name="T24" fmla="*/ 152 w 152"/>
                <a:gd name="T25" fmla="*/ 55 h 55"/>
                <a:gd name="T26" fmla="*/ 152 w 152"/>
                <a:gd name="T27" fmla="*/ 55 h 55"/>
                <a:gd name="T28" fmla="*/ 142 w 152"/>
                <a:gd name="T29" fmla="*/ 52 h 55"/>
                <a:gd name="T30" fmla="*/ 135 w 152"/>
                <a:gd name="T31" fmla="*/ 48 h 55"/>
                <a:gd name="T32" fmla="*/ 121 w 152"/>
                <a:gd name="T33" fmla="*/ 41 h 55"/>
                <a:gd name="T34" fmla="*/ 111 w 152"/>
                <a:gd name="T35" fmla="*/ 34 h 55"/>
                <a:gd name="T36" fmla="*/ 100 w 152"/>
                <a:gd name="T37" fmla="*/ 28 h 55"/>
                <a:gd name="T38" fmla="*/ 90 w 152"/>
                <a:gd name="T39" fmla="*/ 24 h 55"/>
                <a:gd name="T40" fmla="*/ 76 w 152"/>
                <a:gd name="T41" fmla="*/ 24 h 55"/>
                <a:gd name="T42" fmla="*/ 31 w 152"/>
                <a:gd name="T43" fmla="*/ 21 h 55"/>
                <a:gd name="T44" fmla="*/ 14 w 152"/>
                <a:gd name="T45" fmla="*/ 14 h 55"/>
                <a:gd name="T46" fmla="*/ 0 w 152"/>
                <a:gd name="T47" fmla="*/ 0 h 55"/>
                <a:gd name="T48" fmla="*/ 0 w 152"/>
                <a:gd name="T49" fmla="*/ 0 h 55"/>
                <a:gd name="T50" fmla="*/ 4 w 152"/>
                <a:gd name="T51" fmla="*/ 0 h 55"/>
                <a:gd name="T52" fmla="*/ 4 w 152"/>
                <a:gd name="T53" fmla="*/ 0 h 55"/>
                <a:gd name="T54" fmla="*/ 4 w 152"/>
                <a:gd name="T55" fmla="*/ 0 h 5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52"/>
                <a:gd name="T85" fmla="*/ 0 h 55"/>
                <a:gd name="T86" fmla="*/ 152 w 152"/>
                <a:gd name="T87" fmla="*/ 55 h 55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52" h="55">
                  <a:moveTo>
                    <a:pt x="4" y="0"/>
                  </a:moveTo>
                  <a:lnTo>
                    <a:pt x="10" y="7"/>
                  </a:lnTo>
                  <a:lnTo>
                    <a:pt x="17" y="10"/>
                  </a:lnTo>
                  <a:lnTo>
                    <a:pt x="35" y="14"/>
                  </a:lnTo>
                  <a:lnTo>
                    <a:pt x="76" y="14"/>
                  </a:lnTo>
                  <a:lnTo>
                    <a:pt x="104" y="21"/>
                  </a:lnTo>
                  <a:lnTo>
                    <a:pt x="114" y="24"/>
                  </a:lnTo>
                  <a:lnTo>
                    <a:pt x="128" y="31"/>
                  </a:lnTo>
                  <a:lnTo>
                    <a:pt x="135" y="38"/>
                  </a:lnTo>
                  <a:lnTo>
                    <a:pt x="142" y="41"/>
                  </a:lnTo>
                  <a:lnTo>
                    <a:pt x="145" y="48"/>
                  </a:lnTo>
                  <a:lnTo>
                    <a:pt x="152" y="55"/>
                  </a:lnTo>
                  <a:lnTo>
                    <a:pt x="142" y="52"/>
                  </a:lnTo>
                  <a:lnTo>
                    <a:pt x="135" y="48"/>
                  </a:lnTo>
                  <a:lnTo>
                    <a:pt x="121" y="41"/>
                  </a:lnTo>
                  <a:lnTo>
                    <a:pt x="111" y="34"/>
                  </a:lnTo>
                  <a:lnTo>
                    <a:pt x="100" y="28"/>
                  </a:lnTo>
                  <a:lnTo>
                    <a:pt x="90" y="24"/>
                  </a:lnTo>
                  <a:lnTo>
                    <a:pt x="76" y="24"/>
                  </a:lnTo>
                  <a:lnTo>
                    <a:pt x="31" y="21"/>
                  </a:lnTo>
                  <a:lnTo>
                    <a:pt x="14" y="14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" name="Freeform 158"/>
            <p:cNvSpPr>
              <a:spLocks/>
            </p:cNvSpPr>
            <p:nvPr/>
          </p:nvSpPr>
          <p:spPr bwMode="auto">
            <a:xfrm>
              <a:off x="2849" y="1125"/>
              <a:ext cx="83" cy="28"/>
            </a:xfrm>
            <a:custGeom>
              <a:avLst/>
              <a:gdLst>
                <a:gd name="T0" fmla="*/ 0 w 83"/>
                <a:gd name="T1" fmla="*/ 24 h 28"/>
                <a:gd name="T2" fmla="*/ 7 w 83"/>
                <a:gd name="T3" fmla="*/ 17 h 28"/>
                <a:gd name="T4" fmla="*/ 14 w 83"/>
                <a:gd name="T5" fmla="*/ 10 h 28"/>
                <a:gd name="T6" fmla="*/ 17 w 83"/>
                <a:gd name="T7" fmla="*/ 7 h 28"/>
                <a:gd name="T8" fmla="*/ 27 w 83"/>
                <a:gd name="T9" fmla="*/ 3 h 28"/>
                <a:gd name="T10" fmla="*/ 55 w 83"/>
                <a:gd name="T11" fmla="*/ 0 h 28"/>
                <a:gd name="T12" fmla="*/ 83 w 83"/>
                <a:gd name="T13" fmla="*/ 7 h 28"/>
                <a:gd name="T14" fmla="*/ 83 w 83"/>
                <a:gd name="T15" fmla="*/ 10 h 28"/>
                <a:gd name="T16" fmla="*/ 79 w 83"/>
                <a:gd name="T17" fmla="*/ 10 h 28"/>
                <a:gd name="T18" fmla="*/ 65 w 83"/>
                <a:gd name="T19" fmla="*/ 7 h 28"/>
                <a:gd name="T20" fmla="*/ 55 w 83"/>
                <a:gd name="T21" fmla="*/ 7 h 28"/>
                <a:gd name="T22" fmla="*/ 31 w 83"/>
                <a:gd name="T23" fmla="*/ 10 h 28"/>
                <a:gd name="T24" fmla="*/ 3 w 83"/>
                <a:gd name="T25" fmla="*/ 28 h 28"/>
                <a:gd name="T26" fmla="*/ 0 w 83"/>
                <a:gd name="T27" fmla="*/ 28 h 28"/>
                <a:gd name="T28" fmla="*/ 0 w 83"/>
                <a:gd name="T29" fmla="*/ 24 h 28"/>
                <a:gd name="T30" fmla="*/ 0 w 83"/>
                <a:gd name="T31" fmla="*/ 24 h 28"/>
                <a:gd name="T32" fmla="*/ 0 w 83"/>
                <a:gd name="T33" fmla="*/ 24 h 28"/>
                <a:gd name="T34" fmla="*/ 0 w 83"/>
                <a:gd name="T35" fmla="*/ 24 h 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3"/>
                <a:gd name="T55" fmla="*/ 0 h 28"/>
                <a:gd name="T56" fmla="*/ 83 w 83"/>
                <a:gd name="T57" fmla="*/ 28 h 2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3" h="28">
                  <a:moveTo>
                    <a:pt x="0" y="24"/>
                  </a:moveTo>
                  <a:lnTo>
                    <a:pt x="7" y="17"/>
                  </a:lnTo>
                  <a:lnTo>
                    <a:pt x="14" y="10"/>
                  </a:lnTo>
                  <a:lnTo>
                    <a:pt x="17" y="7"/>
                  </a:lnTo>
                  <a:lnTo>
                    <a:pt x="27" y="3"/>
                  </a:lnTo>
                  <a:lnTo>
                    <a:pt x="55" y="0"/>
                  </a:lnTo>
                  <a:lnTo>
                    <a:pt x="83" y="7"/>
                  </a:lnTo>
                  <a:lnTo>
                    <a:pt x="83" y="10"/>
                  </a:lnTo>
                  <a:lnTo>
                    <a:pt x="79" y="10"/>
                  </a:lnTo>
                  <a:lnTo>
                    <a:pt x="65" y="7"/>
                  </a:lnTo>
                  <a:lnTo>
                    <a:pt x="55" y="7"/>
                  </a:lnTo>
                  <a:lnTo>
                    <a:pt x="31" y="10"/>
                  </a:lnTo>
                  <a:lnTo>
                    <a:pt x="3" y="28"/>
                  </a:lnTo>
                  <a:lnTo>
                    <a:pt x="0" y="2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4" name="Freeform 159"/>
            <p:cNvSpPr>
              <a:spLocks/>
            </p:cNvSpPr>
            <p:nvPr/>
          </p:nvSpPr>
          <p:spPr bwMode="auto">
            <a:xfrm>
              <a:off x="2835" y="1177"/>
              <a:ext cx="83" cy="128"/>
            </a:xfrm>
            <a:custGeom>
              <a:avLst/>
              <a:gdLst>
                <a:gd name="T0" fmla="*/ 3 w 83"/>
                <a:gd name="T1" fmla="*/ 0 h 128"/>
                <a:gd name="T2" fmla="*/ 7 w 83"/>
                <a:gd name="T3" fmla="*/ 10 h 128"/>
                <a:gd name="T4" fmla="*/ 14 w 83"/>
                <a:gd name="T5" fmla="*/ 21 h 128"/>
                <a:gd name="T6" fmla="*/ 17 w 83"/>
                <a:gd name="T7" fmla="*/ 28 h 128"/>
                <a:gd name="T8" fmla="*/ 24 w 83"/>
                <a:gd name="T9" fmla="*/ 34 h 128"/>
                <a:gd name="T10" fmla="*/ 31 w 83"/>
                <a:gd name="T11" fmla="*/ 41 h 128"/>
                <a:gd name="T12" fmla="*/ 34 w 83"/>
                <a:gd name="T13" fmla="*/ 52 h 128"/>
                <a:gd name="T14" fmla="*/ 41 w 83"/>
                <a:gd name="T15" fmla="*/ 59 h 128"/>
                <a:gd name="T16" fmla="*/ 48 w 83"/>
                <a:gd name="T17" fmla="*/ 69 h 128"/>
                <a:gd name="T18" fmla="*/ 59 w 83"/>
                <a:gd name="T19" fmla="*/ 79 h 128"/>
                <a:gd name="T20" fmla="*/ 66 w 83"/>
                <a:gd name="T21" fmla="*/ 93 h 128"/>
                <a:gd name="T22" fmla="*/ 69 w 83"/>
                <a:gd name="T23" fmla="*/ 104 h 128"/>
                <a:gd name="T24" fmla="*/ 73 w 83"/>
                <a:gd name="T25" fmla="*/ 110 h 128"/>
                <a:gd name="T26" fmla="*/ 79 w 83"/>
                <a:gd name="T27" fmla="*/ 117 h 128"/>
                <a:gd name="T28" fmla="*/ 83 w 83"/>
                <a:gd name="T29" fmla="*/ 121 h 128"/>
                <a:gd name="T30" fmla="*/ 83 w 83"/>
                <a:gd name="T31" fmla="*/ 128 h 128"/>
                <a:gd name="T32" fmla="*/ 76 w 83"/>
                <a:gd name="T33" fmla="*/ 128 h 128"/>
                <a:gd name="T34" fmla="*/ 69 w 83"/>
                <a:gd name="T35" fmla="*/ 124 h 128"/>
                <a:gd name="T36" fmla="*/ 62 w 83"/>
                <a:gd name="T37" fmla="*/ 110 h 128"/>
                <a:gd name="T38" fmla="*/ 55 w 83"/>
                <a:gd name="T39" fmla="*/ 100 h 128"/>
                <a:gd name="T40" fmla="*/ 48 w 83"/>
                <a:gd name="T41" fmla="*/ 86 h 128"/>
                <a:gd name="T42" fmla="*/ 45 w 83"/>
                <a:gd name="T43" fmla="*/ 79 h 128"/>
                <a:gd name="T44" fmla="*/ 38 w 83"/>
                <a:gd name="T45" fmla="*/ 72 h 128"/>
                <a:gd name="T46" fmla="*/ 31 w 83"/>
                <a:gd name="T47" fmla="*/ 66 h 128"/>
                <a:gd name="T48" fmla="*/ 28 w 83"/>
                <a:gd name="T49" fmla="*/ 55 h 128"/>
                <a:gd name="T50" fmla="*/ 17 w 83"/>
                <a:gd name="T51" fmla="*/ 38 h 128"/>
                <a:gd name="T52" fmla="*/ 14 w 83"/>
                <a:gd name="T53" fmla="*/ 31 h 128"/>
                <a:gd name="T54" fmla="*/ 10 w 83"/>
                <a:gd name="T55" fmla="*/ 21 h 128"/>
                <a:gd name="T56" fmla="*/ 3 w 83"/>
                <a:gd name="T57" fmla="*/ 10 h 128"/>
                <a:gd name="T58" fmla="*/ 0 w 83"/>
                <a:gd name="T59" fmla="*/ 0 h 128"/>
                <a:gd name="T60" fmla="*/ 0 w 83"/>
                <a:gd name="T61" fmla="*/ 0 h 128"/>
                <a:gd name="T62" fmla="*/ 3 w 83"/>
                <a:gd name="T63" fmla="*/ 0 h 128"/>
                <a:gd name="T64" fmla="*/ 3 w 83"/>
                <a:gd name="T65" fmla="*/ 0 h 128"/>
                <a:gd name="T66" fmla="*/ 3 w 83"/>
                <a:gd name="T67" fmla="*/ 0 h 12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83"/>
                <a:gd name="T103" fmla="*/ 0 h 128"/>
                <a:gd name="T104" fmla="*/ 83 w 83"/>
                <a:gd name="T105" fmla="*/ 128 h 12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83" h="128">
                  <a:moveTo>
                    <a:pt x="3" y="0"/>
                  </a:moveTo>
                  <a:lnTo>
                    <a:pt x="7" y="10"/>
                  </a:lnTo>
                  <a:lnTo>
                    <a:pt x="14" y="21"/>
                  </a:lnTo>
                  <a:lnTo>
                    <a:pt x="17" y="28"/>
                  </a:lnTo>
                  <a:lnTo>
                    <a:pt x="24" y="34"/>
                  </a:lnTo>
                  <a:lnTo>
                    <a:pt x="31" y="41"/>
                  </a:lnTo>
                  <a:lnTo>
                    <a:pt x="34" y="52"/>
                  </a:lnTo>
                  <a:lnTo>
                    <a:pt x="41" y="59"/>
                  </a:lnTo>
                  <a:lnTo>
                    <a:pt x="48" y="69"/>
                  </a:lnTo>
                  <a:lnTo>
                    <a:pt x="59" y="79"/>
                  </a:lnTo>
                  <a:lnTo>
                    <a:pt x="66" y="93"/>
                  </a:lnTo>
                  <a:lnTo>
                    <a:pt x="69" y="104"/>
                  </a:lnTo>
                  <a:lnTo>
                    <a:pt x="73" y="110"/>
                  </a:lnTo>
                  <a:lnTo>
                    <a:pt x="79" y="117"/>
                  </a:lnTo>
                  <a:lnTo>
                    <a:pt x="83" y="121"/>
                  </a:lnTo>
                  <a:lnTo>
                    <a:pt x="83" y="128"/>
                  </a:lnTo>
                  <a:lnTo>
                    <a:pt x="76" y="128"/>
                  </a:lnTo>
                  <a:lnTo>
                    <a:pt x="69" y="124"/>
                  </a:lnTo>
                  <a:lnTo>
                    <a:pt x="62" y="110"/>
                  </a:lnTo>
                  <a:lnTo>
                    <a:pt x="55" y="100"/>
                  </a:lnTo>
                  <a:lnTo>
                    <a:pt x="48" y="86"/>
                  </a:lnTo>
                  <a:lnTo>
                    <a:pt x="45" y="79"/>
                  </a:lnTo>
                  <a:lnTo>
                    <a:pt x="38" y="72"/>
                  </a:lnTo>
                  <a:lnTo>
                    <a:pt x="31" y="66"/>
                  </a:lnTo>
                  <a:lnTo>
                    <a:pt x="28" y="55"/>
                  </a:lnTo>
                  <a:lnTo>
                    <a:pt x="17" y="38"/>
                  </a:lnTo>
                  <a:lnTo>
                    <a:pt x="14" y="31"/>
                  </a:lnTo>
                  <a:lnTo>
                    <a:pt x="10" y="21"/>
                  </a:lnTo>
                  <a:lnTo>
                    <a:pt x="3" y="1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5" name="Freeform 160"/>
            <p:cNvSpPr>
              <a:spLocks/>
            </p:cNvSpPr>
            <p:nvPr/>
          </p:nvSpPr>
          <p:spPr bwMode="auto">
            <a:xfrm>
              <a:off x="2825" y="1246"/>
              <a:ext cx="55" cy="48"/>
            </a:xfrm>
            <a:custGeom>
              <a:avLst/>
              <a:gdLst>
                <a:gd name="T0" fmla="*/ 55 w 55"/>
                <a:gd name="T1" fmla="*/ 3 h 48"/>
                <a:gd name="T2" fmla="*/ 48 w 55"/>
                <a:gd name="T3" fmla="*/ 7 h 48"/>
                <a:gd name="T4" fmla="*/ 41 w 55"/>
                <a:gd name="T5" fmla="*/ 14 h 48"/>
                <a:gd name="T6" fmla="*/ 38 w 55"/>
                <a:gd name="T7" fmla="*/ 24 h 48"/>
                <a:gd name="T8" fmla="*/ 31 w 55"/>
                <a:gd name="T9" fmla="*/ 31 h 48"/>
                <a:gd name="T10" fmla="*/ 24 w 55"/>
                <a:gd name="T11" fmla="*/ 38 h 48"/>
                <a:gd name="T12" fmla="*/ 17 w 55"/>
                <a:gd name="T13" fmla="*/ 41 h 48"/>
                <a:gd name="T14" fmla="*/ 3 w 55"/>
                <a:gd name="T15" fmla="*/ 48 h 48"/>
                <a:gd name="T16" fmla="*/ 0 w 55"/>
                <a:gd name="T17" fmla="*/ 48 h 48"/>
                <a:gd name="T18" fmla="*/ 0 w 55"/>
                <a:gd name="T19" fmla="*/ 45 h 48"/>
                <a:gd name="T20" fmla="*/ 13 w 55"/>
                <a:gd name="T21" fmla="*/ 38 h 48"/>
                <a:gd name="T22" fmla="*/ 20 w 55"/>
                <a:gd name="T23" fmla="*/ 24 h 48"/>
                <a:gd name="T24" fmla="*/ 27 w 55"/>
                <a:gd name="T25" fmla="*/ 17 h 48"/>
                <a:gd name="T26" fmla="*/ 38 w 55"/>
                <a:gd name="T27" fmla="*/ 10 h 48"/>
                <a:gd name="T28" fmla="*/ 44 w 55"/>
                <a:gd name="T29" fmla="*/ 3 h 48"/>
                <a:gd name="T30" fmla="*/ 55 w 55"/>
                <a:gd name="T31" fmla="*/ 0 h 48"/>
                <a:gd name="T32" fmla="*/ 55 w 55"/>
                <a:gd name="T33" fmla="*/ 3 h 48"/>
                <a:gd name="T34" fmla="*/ 55 w 55"/>
                <a:gd name="T35" fmla="*/ 3 h 48"/>
                <a:gd name="T36" fmla="*/ 55 w 55"/>
                <a:gd name="T37" fmla="*/ 3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5"/>
                <a:gd name="T58" fmla="*/ 0 h 48"/>
                <a:gd name="T59" fmla="*/ 55 w 55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5" h="48">
                  <a:moveTo>
                    <a:pt x="55" y="3"/>
                  </a:moveTo>
                  <a:lnTo>
                    <a:pt x="48" y="7"/>
                  </a:lnTo>
                  <a:lnTo>
                    <a:pt x="41" y="14"/>
                  </a:lnTo>
                  <a:lnTo>
                    <a:pt x="38" y="24"/>
                  </a:lnTo>
                  <a:lnTo>
                    <a:pt x="31" y="31"/>
                  </a:lnTo>
                  <a:lnTo>
                    <a:pt x="24" y="38"/>
                  </a:lnTo>
                  <a:lnTo>
                    <a:pt x="17" y="41"/>
                  </a:lnTo>
                  <a:lnTo>
                    <a:pt x="3" y="48"/>
                  </a:lnTo>
                  <a:lnTo>
                    <a:pt x="0" y="48"/>
                  </a:lnTo>
                  <a:lnTo>
                    <a:pt x="0" y="45"/>
                  </a:lnTo>
                  <a:lnTo>
                    <a:pt x="13" y="38"/>
                  </a:lnTo>
                  <a:lnTo>
                    <a:pt x="20" y="24"/>
                  </a:lnTo>
                  <a:lnTo>
                    <a:pt x="27" y="17"/>
                  </a:lnTo>
                  <a:lnTo>
                    <a:pt x="38" y="10"/>
                  </a:lnTo>
                  <a:lnTo>
                    <a:pt x="44" y="3"/>
                  </a:lnTo>
                  <a:lnTo>
                    <a:pt x="55" y="0"/>
                  </a:lnTo>
                  <a:lnTo>
                    <a:pt x="55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6" name="Freeform 161"/>
            <p:cNvSpPr>
              <a:spLocks/>
            </p:cNvSpPr>
            <p:nvPr/>
          </p:nvSpPr>
          <p:spPr bwMode="auto">
            <a:xfrm>
              <a:off x="3108" y="1080"/>
              <a:ext cx="111" cy="138"/>
            </a:xfrm>
            <a:custGeom>
              <a:avLst/>
              <a:gdLst>
                <a:gd name="T0" fmla="*/ 3 w 111"/>
                <a:gd name="T1" fmla="*/ 0 h 138"/>
                <a:gd name="T2" fmla="*/ 17 w 111"/>
                <a:gd name="T3" fmla="*/ 7 h 138"/>
                <a:gd name="T4" fmla="*/ 24 w 111"/>
                <a:gd name="T5" fmla="*/ 14 h 138"/>
                <a:gd name="T6" fmla="*/ 31 w 111"/>
                <a:gd name="T7" fmla="*/ 17 h 138"/>
                <a:gd name="T8" fmla="*/ 41 w 111"/>
                <a:gd name="T9" fmla="*/ 31 h 138"/>
                <a:gd name="T10" fmla="*/ 48 w 111"/>
                <a:gd name="T11" fmla="*/ 48 h 138"/>
                <a:gd name="T12" fmla="*/ 52 w 111"/>
                <a:gd name="T13" fmla="*/ 59 h 138"/>
                <a:gd name="T14" fmla="*/ 62 w 111"/>
                <a:gd name="T15" fmla="*/ 69 h 138"/>
                <a:gd name="T16" fmla="*/ 66 w 111"/>
                <a:gd name="T17" fmla="*/ 76 h 138"/>
                <a:gd name="T18" fmla="*/ 69 w 111"/>
                <a:gd name="T19" fmla="*/ 83 h 138"/>
                <a:gd name="T20" fmla="*/ 76 w 111"/>
                <a:gd name="T21" fmla="*/ 93 h 138"/>
                <a:gd name="T22" fmla="*/ 83 w 111"/>
                <a:gd name="T23" fmla="*/ 100 h 138"/>
                <a:gd name="T24" fmla="*/ 90 w 111"/>
                <a:gd name="T25" fmla="*/ 107 h 138"/>
                <a:gd name="T26" fmla="*/ 93 w 111"/>
                <a:gd name="T27" fmla="*/ 111 h 138"/>
                <a:gd name="T28" fmla="*/ 97 w 111"/>
                <a:gd name="T29" fmla="*/ 118 h 138"/>
                <a:gd name="T30" fmla="*/ 104 w 111"/>
                <a:gd name="T31" fmla="*/ 125 h 138"/>
                <a:gd name="T32" fmla="*/ 111 w 111"/>
                <a:gd name="T33" fmla="*/ 135 h 138"/>
                <a:gd name="T34" fmla="*/ 107 w 111"/>
                <a:gd name="T35" fmla="*/ 138 h 138"/>
                <a:gd name="T36" fmla="*/ 104 w 111"/>
                <a:gd name="T37" fmla="*/ 138 h 138"/>
                <a:gd name="T38" fmla="*/ 104 w 111"/>
                <a:gd name="T39" fmla="*/ 131 h 138"/>
                <a:gd name="T40" fmla="*/ 100 w 111"/>
                <a:gd name="T41" fmla="*/ 128 h 138"/>
                <a:gd name="T42" fmla="*/ 90 w 111"/>
                <a:gd name="T43" fmla="*/ 125 h 138"/>
                <a:gd name="T44" fmla="*/ 73 w 111"/>
                <a:gd name="T45" fmla="*/ 107 h 138"/>
                <a:gd name="T46" fmla="*/ 66 w 111"/>
                <a:gd name="T47" fmla="*/ 97 h 138"/>
                <a:gd name="T48" fmla="*/ 59 w 111"/>
                <a:gd name="T49" fmla="*/ 86 h 138"/>
                <a:gd name="T50" fmla="*/ 55 w 111"/>
                <a:gd name="T51" fmla="*/ 80 h 138"/>
                <a:gd name="T52" fmla="*/ 48 w 111"/>
                <a:gd name="T53" fmla="*/ 76 h 138"/>
                <a:gd name="T54" fmla="*/ 41 w 111"/>
                <a:gd name="T55" fmla="*/ 62 h 138"/>
                <a:gd name="T56" fmla="*/ 35 w 111"/>
                <a:gd name="T57" fmla="*/ 52 h 138"/>
                <a:gd name="T58" fmla="*/ 28 w 111"/>
                <a:gd name="T59" fmla="*/ 38 h 138"/>
                <a:gd name="T60" fmla="*/ 24 w 111"/>
                <a:gd name="T61" fmla="*/ 24 h 138"/>
                <a:gd name="T62" fmla="*/ 21 w 111"/>
                <a:gd name="T63" fmla="*/ 17 h 138"/>
                <a:gd name="T64" fmla="*/ 14 w 111"/>
                <a:gd name="T65" fmla="*/ 10 h 138"/>
                <a:gd name="T66" fmla="*/ 7 w 111"/>
                <a:gd name="T67" fmla="*/ 7 h 138"/>
                <a:gd name="T68" fmla="*/ 0 w 111"/>
                <a:gd name="T69" fmla="*/ 0 h 138"/>
                <a:gd name="T70" fmla="*/ 0 w 111"/>
                <a:gd name="T71" fmla="*/ 0 h 138"/>
                <a:gd name="T72" fmla="*/ 3 w 111"/>
                <a:gd name="T73" fmla="*/ 0 h 138"/>
                <a:gd name="T74" fmla="*/ 3 w 111"/>
                <a:gd name="T75" fmla="*/ 0 h 138"/>
                <a:gd name="T76" fmla="*/ 3 w 111"/>
                <a:gd name="T77" fmla="*/ 0 h 13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11"/>
                <a:gd name="T118" fmla="*/ 0 h 138"/>
                <a:gd name="T119" fmla="*/ 111 w 111"/>
                <a:gd name="T120" fmla="*/ 138 h 13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11" h="138">
                  <a:moveTo>
                    <a:pt x="3" y="0"/>
                  </a:moveTo>
                  <a:lnTo>
                    <a:pt x="17" y="7"/>
                  </a:lnTo>
                  <a:lnTo>
                    <a:pt x="24" y="14"/>
                  </a:lnTo>
                  <a:lnTo>
                    <a:pt x="31" y="17"/>
                  </a:lnTo>
                  <a:lnTo>
                    <a:pt x="41" y="31"/>
                  </a:lnTo>
                  <a:lnTo>
                    <a:pt x="48" y="48"/>
                  </a:lnTo>
                  <a:lnTo>
                    <a:pt x="52" y="59"/>
                  </a:lnTo>
                  <a:lnTo>
                    <a:pt x="62" y="69"/>
                  </a:lnTo>
                  <a:lnTo>
                    <a:pt x="66" y="76"/>
                  </a:lnTo>
                  <a:lnTo>
                    <a:pt x="69" y="83"/>
                  </a:lnTo>
                  <a:lnTo>
                    <a:pt x="76" y="93"/>
                  </a:lnTo>
                  <a:lnTo>
                    <a:pt x="83" y="100"/>
                  </a:lnTo>
                  <a:lnTo>
                    <a:pt x="90" y="107"/>
                  </a:lnTo>
                  <a:lnTo>
                    <a:pt x="93" y="111"/>
                  </a:lnTo>
                  <a:lnTo>
                    <a:pt x="97" y="118"/>
                  </a:lnTo>
                  <a:lnTo>
                    <a:pt x="104" y="125"/>
                  </a:lnTo>
                  <a:lnTo>
                    <a:pt x="111" y="135"/>
                  </a:lnTo>
                  <a:lnTo>
                    <a:pt x="107" y="138"/>
                  </a:lnTo>
                  <a:lnTo>
                    <a:pt x="104" y="138"/>
                  </a:lnTo>
                  <a:lnTo>
                    <a:pt x="104" y="131"/>
                  </a:lnTo>
                  <a:lnTo>
                    <a:pt x="100" y="128"/>
                  </a:lnTo>
                  <a:lnTo>
                    <a:pt x="90" y="125"/>
                  </a:lnTo>
                  <a:lnTo>
                    <a:pt x="73" y="107"/>
                  </a:lnTo>
                  <a:lnTo>
                    <a:pt x="66" y="97"/>
                  </a:lnTo>
                  <a:lnTo>
                    <a:pt x="59" y="86"/>
                  </a:lnTo>
                  <a:lnTo>
                    <a:pt x="55" y="80"/>
                  </a:lnTo>
                  <a:lnTo>
                    <a:pt x="48" y="76"/>
                  </a:lnTo>
                  <a:lnTo>
                    <a:pt x="41" y="62"/>
                  </a:lnTo>
                  <a:lnTo>
                    <a:pt x="35" y="52"/>
                  </a:lnTo>
                  <a:lnTo>
                    <a:pt x="28" y="38"/>
                  </a:lnTo>
                  <a:lnTo>
                    <a:pt x="24" y="24"/>
                  </a:lnTo>
                  <a:lnTo>
                    <a:pt x="21" y="17"/>
                  </a:lnTo>
                  <a:lnTo>
                    <a:pt x="14" y="10"/>
                  </a:lnTo>
                  <a:lnTo>
                    <a:pt x="7" y="7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7" name="Freeform 162"/>
            <p:cNvSpPr>
              <a:spLocks/>
            </p:cNvSpPr>
            <p:nvPr/>
          </p:nvSpPr>
          <p:spPr bwMode="auto">
            <a:xfrm>
              <a:off x="3042" y="1160"/>
              <a:ext cx="25" cy="27"/>
            </a:xfrm>
            <a:custGeom>
              <a:avLst/>
              <a:gdLst>
                <a:gd name="T0" fmla="*/ 25 w 25"/>
                <a:gd name="T1" fmla="*/ 3 h 27"/>
                <a:gd name="T2" fmla="*/ 25 w 25"/>
                <a:gd name="T3" fmla="*/ 10 h 27"/>
                <a:gd name="T4" fmla="*/ 25 w 25"/>
                <a:gd name="T5" fmla="*/ 17 h 27"/>
                <a:gd name="T6" fmla="*/ 18 w 25"/>
                <a:gd name="T7" fmla="*/ 20 h 27"/>
                <a:gd name="T8" fmla="*/ 11 w 25"/>
                <a:gd name="T9" fmla="*/ 24 h 27"/>
                <a:gd name="T10" fmla="*/ 7 w 25"/>
                <a:gd name="T11" fmla="*/ 27 h 27"/>
                <a:gd name="T12" fmla="*/ 0 w 25"/>
                <a:gd name="T13" fmla="*/ 27 h 27"/>
                <a:gd name="T14" fmla="*/ 4 w 25"/>
                <a:gd name="T15" fmla="*/ 20 h 27"/>
                <a:gd name="T16" fmla="*/ 7 w 25"/>
                <a:gd name="T17" fmla="*/ 17 h 27"/>
                <a:gd name="T18" fmla="*/ 18 w 25"/>
                <a:gd name="T19" fmla="*/ 10 h 27"/>
                <a:gd name="T20" fmla="*/ 21 w 25"/>
                <a:gd name="T21" fmla="*/ 3 h 27"/>
                <a:gd name="T22" fmla="*/ 21 w 25"/>
                <a:gd name="T23" fmla="*/ 0 h 27"/>
                <a:gd name="T24" fmla="*/ 25 w 25"/>
                <a:gd name="T25" fmla="*/ 3 h 27"/>
                <a:gd name="T26" fmla="*/ 25 w 25"/>
                <a:gd name="T27" fmla="*/ 3 h 27"/>
                <a:gd name="T28" fmla="*/ 25 w 25"/>
                <a:gd name="T29" fmla="*/ 3 h 2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"/>
                <a:gd name="T46" fmla="*/ 0 h 27"/>
                <a:gd name="T47" fmla="*/ 25 w 25"/>
                <a:gd name="T48" fmla="*/ 27 h 2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" h="27">
                  <a:moveTo>
                    <a:pt x="25" y="3"/>
                  </a:moveTo>
                  <a:lnTo>
                    <a:pt x="25" y="10"/>
                  </a:lnTo>
                  <a:lnTo>
                    <a:pt x="25" y="17"/>
                  </a:lnTo>
                  <a:lnTo>
                    <a:pt x="18" y="20"/>
                  </a:lnTo>
                  <a:lnTo>
                    <a:pt x="11" y="24"/>
                  </a:lnTo>
                  <a:lnTo>
                    <a:pt x="7" y="27"/>
                  </a:lnTo>
                  <a:lnTo>
                    <a:pt x="0" y="27"/>
                  </a:lnTo>
                  <a:lnTo>
                    <a:pt x="4" y="20"/>
                  </a:lnTo>
                  <a:lnTo>
                    <a:pt x="7" y="17"/>
                  </a:lnTo>
                  <a:lnTo>
                    <a:pt x="18" y="10"/>
                  </a:lnTo>
                  <a:lnTo>
                    <a:pt x="21" y="3"/>
                  </a:lnTo>
                  <a:lnTo>
                    <a:pt x="21" y="0"/>
                  </a:lnTo>
                  <a:lnTo>
                    <a:pt x="25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8" name="Freeform 163"/>
            <p:cNvSpPr>
              <a:spLocks/>
            </p:cNvSpPr>
            <p:nvPr/>
          </p:nvSpPr>
          <p:spPr bwMode="auto">
            <a:xfrm>
              <a:off x="3063" y="1173"/>
              <a:ext cx="21" cy="14"/>
            </a:xfrm>
            <a:custGeom>
              <a:avLst/>
              <a:gdLst>
                <a:gd name="T0" fmla="*/ 4 w 21"/>
                <a:gd name="T1" fmla="*/ 0 h 14"/>
                <a:gd name="T2" fmla="*/ 10 w 21"/>
                <a:gd name="T3" fmla="*/ 4 h 14"/>
                <a:gd name="T4" fmla="*/ 14 w 21"/>
                <a:gd name="T5" fmla="*/ 7 h 14"/>
                <a:gd name="T6" fmla="*/ 21 w 21"/>
                <a:gd name="T7" fmla="*/ 11 h 14"/>
                <a:gd name="T8" fmla="*/ 21 w 21"/>
                <a:gd name="T9" fmla="*/ 11 h 14"/>
                <a:gd name="T10" fmla="*/ 21 w 21"/>
                <a:gd name="T11" fmla="*/ 14 h 14"/>
                <a:gd name="T12" fmla="*/ 7 w 21"/>
                <a:gd name="T13" fmla="*/ 7 h 14"/>
                <a:gd name="T14" fmla="*/ 4 w 21"/>
                <a:gd name="T15" fmla="*/ 4 h 14"/>
                <a:gd name="T16" fmla="*/ 0 w 21"/>
                <a:gd name="T17" fmla="*/ 0 h 14"/>
                <a:gd name="T18" fmla="*/ 4 w 21"/>
                <a:gd name="T19" fmla="*/ 0 h 14"/>
                <a:gd name="T20" fmla="*/ 4 w 21"/>
                <a:gd name="T21" fmla="*/ 0 h 14"/>
                <a:gd name="T22" fmla="*/ 4 w 21"/>
                <a:gd name="T23" fmla="*/ 0 h 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"/>
                <a:gd name="T37" fmla="*/ 0 h 14"/>
                <a:gd name="T38" fmla="*/ 21 w 21"/>
                <a:gd name="T39" fmla="*/ 14 h 1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" h="14">
                  <a:moveTo>
                    <a:pt x="4" y="0"/>
                  </a:moveTo>
                  <a:lnTo>
                    <a:pt x="10" y="4"/>
                  </a:lnTo>
                  <a:lnTo>
                    <a:pt x="14" y="7"/>
                  </a:lnTo>
                  <a:lnTo>
                    <a:pt x="21" y="11"/>
                  </a:lnTo>
                  <a:lnTo>
                    <a:pt x="21" y="14"/>
                  </a:lnTo>
                  <a:lnTo>
                    <a:pt x="7" y="7"/>
                  </a:lnTo>
                  <a:lnTo>
                    <a:pt x="4" y="4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9" name="Freeform 164"/>
            <p:cNvSpPr>
              <a:spLocks/>
            </p:cNvSpPr>
            <p:nvPr/>
          </p:nvSpPr>
          <p:spPr bwMode="auto">
            <a:xfrm>
              <a:off x="3084" y="1170"/>
              <a:ext cx="17" cy="52"/>
            </a:xfrm>
            <a:custGeom>
              <a:avLst/>
              <a:gdLst>
                <a:gd name="T0" fmla="*/ 17 w 17"/>
                <a:gd name="T1" fmla="*/ 0 h 52"/>
                <a:gd name="T2" fmla="*/ 17 w 17"/>
                <a:gd name="T3" fmla="*/ 10 h 52"/>
                <a:gd name="T4" fmla="*/ 14 w 17"/>
                <a:gd name="T5" fmla="*/ 24 h 52"/>
                <a:gd name="T6" fmla="*/ 14 w 17"/>
                <a:gd name="T7" fmla="*/ 35 h 52"/>
                <a:gd name="T8" fmla="*/ 17 w 17"/>
                <a:gd name="T9" fmla="*/ 52 h 52"/>
                <a:gd name="T10" fmla="*/ 17 w 17"/>
                <a:gd name="T11" fmla="*/ 52 h 52"/>
                <a:gd name="T12" fmla="*/ 14 w 17"/>
                <a:gd name="T13" fmla="*/ 52 h 52"/>
                <a:gd name="T14" fmla="*/ 0 w 17"/>
                <a:gd name="T15" fmla="*/ 38 h 52"/>
                <a:gd name="T16" fmla="*/ 0 w 17"/>
                <a:gd name="T17" fmla="*/ 21 h 52"/>
                <a:gd name="T18" fmla="*/ 3 w 17"/>
                <a:gd name="T19" fmla="*/ 14 h 52"/>
                <a:gd name="T20" fmla="*/ 7 w 17"/>
                <a:gd name="T21" fmla="*/ 10 h 52"/>
                <a:gd name="T22" fmla="*/ 14 w 17"/>
                <a:gd name="T23" fmla="*/ 0 h 52"/>
                <a:gd name="T24" fmla="*/ 14 w 17"/>
                <a:gd name="T25" fmla="*/ 0 h 52"/>
                <a:gd name="T26" fmla="*/ 17 w 17"/>
                <a:gd name="T27" fmla="*/ 0 h 52"/>
                <a:gd name="T28" fmla="*/ 17 w 17"/>
                <a:gd name="T29" fmla="*/ 0 h 52"/>
                <a:gd name="T30" fmla="*/ 17 w 17"/>
                <a:gd name="T31" fmla="*/ 0 h 5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"/>
                <a:gd name="T49" fmla="*/ 0 h 52"/>
                <a:gd name="T50" fmla="*/ 17 w 17"/>
                <a:gd name="T51" fmla="*/ 52 h 5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" h="52">
                  <a:moveTo>
                    <a:pt x="17" y="0"/>
                  </a:moveTo>
                  <a:lnTo>
                    <a:pt x="17" y="10"/>
                  </a:lnTo>
                  <a:lnTo>
                    <a:pt x="14" y="24"/>
                  </a:lnTo>
                  <a:lnTo>
                    <a:pt x="14" y="35"/>
                  </a:lnTo>
                  <a:lnTo>
                    <a:pt x="17" y="52"/>
                  </a:lnTo>
                  <a:lnTo>
                    <a:pt x="14" y="52"/>
                  </a:lnTo>
                  <a:lnTo>
                    <a:pt x="0" y="38"/>
                  </a:lnTo>
                  <a:lnTo>
                    <a:pt x="0" y="21"/>
                  </a:lnTo>
                  <a:lnTo>
                    <a:pt x="3" y="14"/>
                  </a:lnTo>
                  <a:lnTo>
                    <a:pt x="7" y="10"/>
                  </a:lnTo>
                  <a:lnTo>
                    <a:pt x="14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0" name="Freeform 165"/>
            <p:cNvSpPr>
              <a:spLocks/>
            </p:cNvSpPr>
            <p:nvPr/>
          </p:nvSpPr>
          <p:spPr bwMode="auto">
            <a:xfrm>
              <a:off x="3108" y="1211"/>
              <a:ext cx="69" cy="18"/>
            </a:xfrm>
            <a:custGeom>
              <a:avLst/>
              <a:gdLst>
                <a:gd name="T0" fmla="*/ 0 w 69"/>
                <a:gd name="T1" fmla="*/ 14 h 18"/>
                <a:gd name="T2" fmla="*/ 7 w 69"/>
                <a:gd name="T3" fmla="*/ 11 h 18"/>
                <a:gd name="T4" fmla="*/ 14 w 69"/>
                <a:gd name="T5" fmla="*/ 4 h 18"/>
                <a:gd name="T6" fmla="*/ 24 w 69"/>
                <a:gd name="T7" fmla="*/ 0 h 18"/>
                <a:gd name="T8" fmla="*/ 31 w 69"/>
                <a:gd name="T9" fmla="*/ 0 h 18"/>
                <a:gd name="T10" fmla="*/ 48 w 69"/>
                <a:gd name="T11" fmla="*/ 4 h 18"/>
                <a:gd name="T12" fmla="*/ 59 w 69"/>
                <a:gd name="T13" fmla="*/ 4 h 18"/>
                <a:gd name="T14" fmla="*/ 69 w 69"/>
                <a:gd name="T15" fmla="*/ 4 h 18"/>
                <a:gd name="T16" fmla="*/ 69 w 69"/>
                <a:gd name="T17" fmla="*/ 7 h 18"/>
                <a:gd name="T18" fmla="*/ 69 w 69"/>
                <a:gd name="T19" fmla="*/ 7 h 18"/>
                <a:gd name="T20" fmla="*/ 59 w 69"/>
                <a:gd name="T21" fmla="*/ 11 h 18"/>
                <a:gd name="T22" fmla="*/ 48 w 69"/>
                <a:gd name="T23" fmla="*/ 11 h 18"/>
                <a:gd name="T24" fmla="*/ 31 w 69"/>
                <a:gd name="T25" fmla="*/ 11 h 18"/>
                <a:gd name="T26" fmla="*/ 14 w 69"/>
                <a:gd name="T27" fmla="*/ 11 h 18"/>
                <a:gd name="T28" fmla="*/ 3 w 69"/>
                <a:gd name="T29" fmla="*/ 18 h 18"/>
                <a:gd name="T30" fmla="*/ 0 w 69"/>
                <a:gd name="T31" fmla="*/ 14 h 18"/>
                <a:gd name="T32" fmla="*/ 0 w 69"/>
                <a:gd name="T33" fmla="*/ 14 h 18"/>
                <a:gd name="T34" fmla="*/ 0 w 69"/>
                <a:gd name="T35" fmla="*/ 14 h 1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9"/>
                <a:gd name="T55" fmla="*/ 0 h 18"/>
                <a:gd name="T56" fmla="*/ 69 w 69"/>
                <a:gd name="T57" fmla="*/ 18 h 1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9" h="18">
                  <a:moveTo>
                    <a:pt x="0" y="14"/>
                  </a:moveTo>
                  <a:lnTo>
                    <a:pt x="7" y="11"/>
                  </a:lnTo>
                  <a:lnTo>
                    <a:pt x="14" y="4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48" y="4"/>
                  </a:lnTo>
                  <a:lnTo>
                    <a:pt x="59" y="4"/>
                  </a:lnTo>
                  <a:lnTo>
                    <a:pt x="69" y="4"/>
                  </a:lnTo>
                  <a:lnTo>
                    <a:pt x="69" y="7"/>
                  </a:lnTo>
                  <a:lnTo>
                    <a:pt x="59" y="11"/>
                  </a:lnTo>
                  <a:lnTo>
                    <a:pt x="48" y="11"/>
                  </a:lnTo>
                  <a:lnTo>
                    <a:pt x="31" y="11"/>
                  </a:lnTo>
                  <a:lnTo>
                    <a:pt x="14" y="11"/>
                  </a:lnTo>
                  <a:lnTo>
                    <a:pt x="3" y="1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1" name="Freeform 166"/>
            <p:cNvSpPr>
              <a:spLocks/>
            </p:cNvSpPr>
            <p:nvPr/>
          </p:nvSpPr>
          <p:spPr bwMode="auto">
            <a:xfrm>
              <a:off x="3198" y="1211"/>
              <a:ext cx="38" cy="42"/>
            </a:xfrm>
            <a:custGeom>
              <a:avLst/>
              <a:gdLst>
                <a:gd name="T0" fmla="*/ 3 w 38"/>
                <a:gd name="T1" fmla="*/ 0 h 42"/>
                <a:gd name="T2" fmla="*/ 17 w 38"/>
                <a:gd name="T3" fmla="*/ 4 h 42"/>
                <a:gd name="T4" fmla="*/ 27 w 38"/>
                <a:gd name="T5" fmla="*/ 11 h 42"/>
                <a:gd name="T6" fmla="*/ 34 w 38"/>
                <a:gd name="T7" fmla="*/ 21 h 42"/>
                <a:gd name="T8" fmla="*/ 38 w 38"/>
                <a:gd name="T9" fmla="*/ 32 h 42"/>
                <a:gd name="T10" fmla="*/ 34 w 38"/>
                <a:gd name="T11" fmla="*/ 42 h 42"/>
                <a:gd name="T12" fmla="*/ 31 w 38"/>
                <a:gd name="T13" fmla="*/ 42 h 42"/>
                <a:gd name="T14" fmla="*/ 27 w 38"/>
                <a:gd name="T15" fmla="*/ 32 h 42"/>
                <a:gd name="T16" fmla="*/ 24 w 38"/>
                <a:gd name="T17" fmla="*/ 25 h 42"/>
                <a:gd name="T18" fmla="*/ 21 w 38"/>
                <a:gd name="T19" fmla="*/ 18 h 42"/>
                <a:gd name="T20" fmla="*/ 17 w 38"/>
                <a:gd name="T21" fmla="*/ 11 h 42"/>
                <a:gd name="T22" fmla="*/ 14 w 38"/>
                <a:gd name="T23" fmla="*/ 7 h 42"/>
                <a:gd name="T24" fmla="*/ 7 w 38"/>
                <a:gd name="T25" fmla="*/ 7 h 42"/>
                <a:gd name="T26" fmla="*/ 3 w 38"/>
                <a:gd name="T27" fmla="*/ 4 h 42"/>
                <a:gd name="T28" fmla="*/ 0 w 38"/>
                <a:gd name="T29" fmla="*/ 4 h 42"/>
                <a:gd name="T30" fmla="*/ 3 w 38"/>
                <a:gd name="T31" fmla="*/ 0 h 42"/>
                <a:gd name="T32" fmla="*/ 3 w 38"/>
                <a:gd name="T33" fmla="*/ 0 h 42"/>
                <a:gd name="T34" fmla="*/ 3 w 38"/>
                <a:gd name="T35" fmla="*/ 0 h 4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8"/>
                <a:gd name="T55" fmla="*/ 0 h 42"/>
                <a:gd name="T56" fmla="*/ 38 w 38"/>
                <a:gd name="T57" fmla="*/ 42 h 4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8" h="42">
                  <a:moveTo>
                    <a:pt x="3" y="0"/>
                  </a:moveTo>
                  <a:lnTo>
                    <a:pt x="17" y="4"/>
                  </a:lnTo>
                  <a:lnTo>
                    <a:pt x="27" y="11"/>
                  </a:lnTo>
                  <a:lnTo>
                    <a:pt x="34" y="21"/>
                  </a:lnTo>
                  <a:lnTo>
                    <a:pt x="38" y="32"/>
                  </a:lnTo>
                  <a:lnTo>
                    <a:pt x="34" y="42"/>
                  </a:lnTo>
                  <a:lnTo>
                    <a:pt x="31" y="42"/>
                  </a:lnTo>
                  <a:lnTo>
                    <a:pt x="27" y="32"/>
                  </a:lnTo>
                  <a:lnTo>
                    <a:pt x="24" y="25"/>
                  </a:lnTo>
                  <a:lnTo>
                    <a:pt x="21" y="18"/>
                  </a:lnTo>
                  <a:lnTo>
                    <a:pt x="17" y="11"/>
                  </a:lnTo>
                  <a:lnTo>
                    <a:pt x="14" y="7"/>
                  </a:lnTo>
                  <a:lnTo>
                    <a:pt x="7" y="7"/>
                  </a:lnTo>
                  <a:lnTo>
                    <a:pt x="3" y="4"/>
                  </a:lnTo>
                  <a:lnTo>
                    <a:pt x="0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2" name="Freeform 167"/>
            <p:cNvSpPr>
              <a:spLocks/>
            </p:cNvSpPr>
            <p:nvPr/>
          </p:nvSpPr>
          <p:spPr bwMode="auto">
            <a:xfrm>
              <a:off x="2914" y="1243"/>
              <a:ext cx="139" cy="48"/>
            </a:xfrm>
            <a:custGeom>
              <a:avLst/>
              <a:gdLst>
                <a:gd name="T0" fmla="*/ 0 w 139"/>
                <a:gd name="T1" fmla="*/ 44 h 48"/>
                <a:gd name="T2" fmla="*/ 7 w 139"/>
                <a:gd name="T3" fmla="*/ 41 h 48"/>
                <a:gd name="T4" fmla="*/ 11 w 139"/>
                <a:gd name="T5" fmla="*/ 34 h 48"/>
                <a:gd name="T6" fmla="*/ 18 w 139"/>
                <a:gd name="T7" fmla="*/ 31 h 48"/>
                <a:gd name="T8" fmla="*/ 21 w 139"/>
                <a:gd name="T9" fmla="*/ 27 h 48"/>
                <a:gd name="T10" fmla="*/ 32 w 139"/>
                <a:gd name="T11" fmla="*/ 24 h 48"/>
                <a:gd name="T12" fmla="*/ 45 w 139"/>
                <a:gd name="T13" fmla="*/ 17 h 48"/>
                <a:gd name="T14" fmla="*/ 52 w 139"/>
                <a:gd name="T15" fmla="*/ 13 h 48"/>
                <a:gd name="T16" fmla="*/ 56 w 139"/>
                <a:gd name="T17" fmla="*/ 10 h 48"/>
                <a:gd name="T18" fmla="*/ 59 w 139"/>
                <a:gd name="T19" fmla="*/ 6 h 48"/>
                <a:gd name="T20" fmla="*/ 66 w 139"/>
                <a:gd name="T21" fmla="*/ 3 h 48"/>
                <a:gd name="T22" fmla="*/ 83 w 139"/>
                <a:gd name="T23" fmla="*/ 3 h 48"/>
                <a:gd name="T24" fmla="*/ 104 w 139"/>
                <a:gd name="T25" fmla="*/ 0 h 48"/>
                <a:gd name="T26" fmla="*/ 114 w 139"/>
                <a:gd name="T27" fmla="*/ 3 h 48"/>
                <a:gd name="T28" fmla="*/ 125 w 139"/>
                <a:gd name="T29" fmla="*/ 6 h 48"/>
                <a:gd name="T30" fmla="*/ 135 w 139"/>
                <a:gd name="T31" fmla="*/ 20 h 48"/>
                <a:gd name="T32" fmla="*/ 139 w 139"/>
                <a:gd name="T33" fmla="*/ 27 h 48"/>
                <a:gd name="T34" fmla="*/ 139 w 139"/>
                <a:gd name="T35" fmla="*/ 31 h 48"/>
                <a:gd name="T36" fmla="*/ 135 w 139"/>
                <a:gd name="T37" fmla="*/ 31 h 48"/>
                <a:gd name="T38" fmla="*/ 125 w 139"/>
                <a:gd name="T39" fmla="*/ 24 h 48"/>
                <a:gd name="T40" fmla="*/ 121 w 139"/>
                <a:gd name="T41" fmla="*/ 17 h 48"/>
                <a:gd name="T42" fmla="*/ 118 w 139"/>
                <a:gd name="T43" fmla="*/ 13 h 48"/>
                <a:gd name="T44" fmla="*/ 114 w 139"/>
                <a:gd name="T45" fmla="*/ 10 h 48"/>
                <a:gd name="T46" fmla="*/ 111 w 139"/>
                <a:gd name="T47" fmla="*/ 6 h 48"/>
                <a:gd name="T48" fmla="*/ 101 w 139"/>
                <a:gd name="T49" fmla="*/ 6 h 48"/>
                <a:gd name="T50" fmla="*/ 83 w 139"/>
                <a:gd name="T51" fmla="*/ 6 h 48"/>
                <a:gd name="T52" fmla="*/ 70 w 139"/>
                <a:gd name="T53" fmla="*/ 10 h 48"/>
                <a:gd name="T54" fmla="*/ 63 w 139"/>
                <a:gd name="T55" fmla="*/ 17 h 48"/>
                <a:gd name="T56" fmla="*/ 56 w 139"/>
                <a:gd name="T57" fmla="*/ 24 h 48"/>
                <a:gd name="T58" fmla="*/ 49 w 139"/>
                <a:gd name="T59" fmla="*/ 27 h 48"/>
                <a:gd name="T60" fmla="*/ 25 w 139"/>
                <a:gd name="T61" fmla="*/ 34 h 48"/>
                <a:gd name="T62" fmla="*/ 14 w 139"/>
                <a:gd name="T63" fmla="*/ 38 h 48"/>
                <a:gd name="T64" fmla="*/ 4 w 139"/>
                <a:gd name="T65" fmla="*/ 48 h 48"/>
                <a:gd name="T66" fmla="*/ 4 w 139"/>
                <a:gd name="T67" fmla="*/ 48 h 48"/>
                <a:gd name="T68" fmla="*/ 0 w 139"/>
                <a:gd name="T69" fmla="*/ 44 h 48"/>
                <a:gd name="T70" fmla="*/ 0 w 139"/>
                <a:gd name="T71" fmla="*/ 44 h 48"/>
                <a:gd name="T72" fmla="*/ 0 w 139"/>
                <a:gd name="T73" fmla="*/ 44 h 4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39"/>
                <a:gd name="T112" fmla="*/ 0 h 48"/>
                <a:gd name="T113" fmla="*/ 139 w 139"/>
                <a:gd name="T114" fmla="*/ 48 h 4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39" h="48">
                  <a:moveTo>
                    <a:pt x="0" y="44"/>
                  </a:moveTo>
                  <a:lnTo>
                    <a:pt x="7" y="41"/>
                  </a:lnTo>
                  <a:lnTo>
                    <a:pt x="11" y="34"/>
                  </a:lnTo>
                  <a:lnTo>
                    <a:pt x="18" y="31"/>
                  </a:lnTo>
                  <a:lnTo>
                    <a:pt x="21" y="27"/>
                  </a:lnTo>
                  <a:lnTo>
                    <a:pt x="32" y="24"/>
                  </a:lnTo>
                  <a:lnTo>
                    <a:pt x="45" y="17"/>
                  </a:lnTo>
                  <a:lnTo>
                    <a:pt x="52" y="13"/>
                  </a:lnTo>
                  <a:lnTo>
                    <a:pt x="56" y="10"/>
                  </a:lnTo>
                  <a:lnTo>
                    <a:pt x="59" y="6"/>
                  </a:lnTo>
                  <a:lnTo>
                    <a:pt x="66" y="3"/>
                  </a:lnTo>
                  <a:lnTo>
                    <a:pt x="83" y="3"/>
                  </a:lnTo>
                  <a:lnTo>
                    <a:pt x="104" y="0"/>
                  </a:lnTo>
                  <a:lnTo>
                    <a:pt x="114" y="3"/>
                  </a:lnTo>
                  <a:lnTo>
                    <a:pt x="125" y="6"/>
                  </a:lnTo>
                  <a:lnTo>
                    <a:pt x="135" y="20"/>
                  </a:lnTo>
                  <a:lnTo>
                    <a:pt x="139" y="27"/>
                  </a:lnTo>
                  <a:lnTo>
                    <a:pt x="139" y="31"/>
                  </a:lnTo>
                  <a:lnTo>
                    <a:pt x="135" y="31"/>
                  </a:lnTo>
                  <a:lnTo>
                    <a:pt x="125" y="24"/>
                  </a:lnTo>
                  <a:lnTo>
                    <a:pt x="121" y="17"/>
                  </a:lnTo>
                  <a:lnTo>
                    <a:pt x="118" y="13"/>
                  </a:lnTo>
                  <a:lnTo>
                    <a:pt x="114" y="10"/>
                  </a:lnTo>
                  <a:lnTo>
                    <a:pt x="111" y="6"/>
                  </a:lnTo>
                  <a:lnTo>
                    <a:pt x="101" y="6"/>
                  </a:lnTo>
                  <a:lnTo>
                    <a:pt x="83" y="6"/>
                  </a:lnTo>
                  <a:lnTo>
                    <a:pt x="70" y="10"/>
                  </a:lnTo>
                  <a:lnTo>
                    <a:pt x="63" y="17"/>
                  </a:lnTo>
                  <a:lnTo>
                    <a:pt x="56" y="24"/>
                  </a:lnTo>
                  <a:lnTo>
                    <a:pt x="49" y="27"/>
                  </a:lnTo>
                  <a:lnTo>
                    <a:pt x="25" y="34"/>
                  </a:lnTo>
                  <a:lnTo>
                    <a:pt x="14" y="38"/>
                  </a:lnTo>
                  <a:lnTo>
                    <a:pt x="4" y="48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3" name="Freeform 168"/>
            <p:cNvSpPr>
              <a:spLocks/>
            </p:cNvSpPr>
            <p:nvPr/>
          </p:nvSpPr>
          <p:spPr bwMode="auto">
            <a:xfrm>
              <a:off x="2966" y="1267"/>
              <a:ext cx="59" cy="45"/>
            </a:xfrm>
            <a:custGeom>
              <a:avLst/>
              <a:gdLst>
                <a:gd name="T0" fmla="*/ 56 w 59"/>
                <a:gd name="T1" fmla="*/ 3 h 45"/>
                <a:gd name="T2" fmla="*/ 45 w 59"/>
                <a:gd name="T3" fmla="*/ 7 h 45"/>
                <a:gd name="T4" fmla="*/ 42 w 59"/>
                <a:gd name="T5" fmla="*/ 7 h 45"/>
                <a:gd name="T6" fmla="*/ 35 w 59"/>
                <a:gd name="T7" fmla="*/ 10 h 45"/>
                <a:gd name="T8" fmla="*/ 24 w 59"/>
                <a:gd name="T9" fmla="*/ 17 h 45"/>
                <a:gd name="T10" fmla="*/ 18 w 59"/>
                <a:gd name="T11" fmla="*/ 27 h 45"/>
                <a:gd name="T12" fmla="*/ 11 w 59"/>
                <a:gd name="T13" fmla="*/ 34 h 45"/>
                <a:gd name="T14" fmla="*/ 4 w 59"/>
                <a:gd name="T15" fmla="*/ 45 h 45"/>
                <a:gd name="T16" fmla="*/ 0 w 59"/>
                <a:gd name="T17" fmla="*/ 45 h 45"/>
                <a:gd name="T18" fmla="*/ 0 w 59"/>
                <a:gd name="T19" fmla="*/ 45 h 45"/>
                <a:gd name="T20" fmla="*/ 14 w 59"/>
                <a:gd name="T21" fmla="*/ 20 h 45"/>
                <a:gd name="T22" fmla="*/ 18 w 59"/>
                <a:gd name="T23" fmla="*/ 10 h 45"/>
                <a:gd name="T24" fmla="*/ 24 w 59"/>
                <a:gd name="T25" fmla="*/ 3 h 45"/>
                <a:gd name="T26" fmla="*/ 28 w 59"/>
                <a:gd name="T27" fmla="*/ 0 h 45"/>
                <a:gd name="T28" fmla="*/ 42 w 59"/>
                <a:gd name="T29" fmla="*/ 0 h 45"/>
                <a:gd name="T30" fmla="*/ 56 w 59"/>
                <a:gd name="T31" fmla="*/ 0 h 45"/>
                <a:gd name="T32" fmla="*/ 59 w 59"/>
                <a:gd name="T33" fmla="*/ 0 h 45"/>
                <a:gd name="T34" fmla="*/ 56 w 59"/>
                <a:gd name="T35" fmla="*/ 3 h 45"/>
                <a:gd name="T36" fmla="*/ 56 w 59"/>
                <a:gd name="T37" fmla="*/ 3 h 45"/>
                <a:gd name="T38" fmla="*/ 56 w 59"/>
                <a:gd name="T39" fmla="*/ 3 h 4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9"/>
                <a:gd name="T61" fmla="*/ 0 h 45"/>
                <a:gd name="T62" fmla="*/ 59 w 59"/>
                <a:gd name="T63" fmla="*/ 45 h 4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9" h="45">
                  <a:moveTo>
                    <a:pt x="56" y="3"/>
                  </a:moveTo>
                  <a:lnTo>
                    <a:pt x="45" y="7"/>
                  </a:lnTo>
                  <a:lnTo>
                    <a:pt x="42" y="7"/>
                  </a:lnTo>
                  <a:lnTo>
                    <a:pt x="35" y="10"/>
                  </a:lnTo>
                  <a:lnTo>
                    <a:pt x="24" y="17"/>
                  </a:lnTo>
                  <a:lnTo>
                    <a:pt x="18" y="27"/>
                  </a:lnTo>
                  <a:lnTo>
                    <a:pt x="11" y="34"/>
                  </a:lnTo>
                  <a:lnTo>
                    <a:pt x="4" y="45"/>
                  </a:lnTo>
                  <a:lnTo>
                    <a:pt x="0" y="45"/>
                  </a:lnTo>
                  <a:lnTo>
                    <a:pt x="14" y="20"/>
                  </a:lnTo>
                  <a:lnTo>
                    <a:pt x="18" y="10"/>
                  </a:lnTo>
                  <a:lnTo>
                    <a:pt x="24" y="3"/>
                  </a:lnTo>
                  <a:lnTo>
                    <a:pt x="28" y="0"/>
                  </a:lnTo>
                  <a:lnTo>
                    <a:pt x="42" y="0"/>
                  </a:lnTo>
                  <a:lnTo>
                    <a:pt x="56" y="0"/>
                  </a:lnTo>
                  <a:lnTo>
                    <a:pt x="59" y="0"/>
                  </a:lnTo>
                  <a:lnTo>
                    <a:pt x="56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4" name="Freeform 169"/>
            <p:cNvSpPr>
              <a:spLocks/>
            </p:cNvSpPr>
            <p:nvPr/>
          </p:nvSpPr>
          <p:spPr bwMode="auto">
            <a:xfrm>
              <a:off x="2911" y="1298"/>
              <a:ext cx="76" cy="41"/>
            </a:xfrm>
            <a:custGeom>
              <a:avLst/>
              <a:gdLst>
                <a:gd name="T0" fmla="*/ 7 w 76"/>
                <a:gd name="T1" fmla="*/ 0 h 41"/>
                <a:gd name="T2" fmla="*/ 10 w 76"/>
                <a:gd name="T3" fmla="*/ 10 h 41"/>
                <a:gd name="T4" fmla="*/ 14 w 76"/>
                <a:gd name="T5" fmla="*/ 17 h 41"/>
                <a:gd name="T6" fmla="*/ 14 w 76"/>
                <a:gd name="T7" fmla="*/ 24 h 41"/>
                <a:gd name="T8" fmla="*/ 24 w 76"/>
                <a:gd name="T9" fmla="*/ 27 h 41"/>
                <a:gd name="T10" fmla="*/ 35 w 76"/>
                <a:gd name="T11" fmla="*/ 31 h 41"/>
                <a:gd name="T12" fmla="*/ 41 w 76"/>
                <a:gd name="T13" fmla="*/ 34 h 41"/>
                <a:gd name="T14" fmla="*/ 52 w 76"/>
                <a:gd name="T15" fmla="*/ 38 h 41"/>
                <a:gd name="T16" fmla="*/ 62 w 76"/>
                <a:gd name="T17" fmla="*/ 38 h 41"/>
                <a:gd name="T18" fmla="*/ 73 w 76"/>
                <a:gd name="T19" fmla="*/ 34 h 41"/>
                <a:gd name="T20" fmla="*/ 76 w 76"/>
                <a:gd name="T21" fmla="*/ 34 h 41"/>
                <a:gd name="T22" fmla="*/ 76 w 76"/>
                <a:gd name="T23" fmla="*/ 34 h 41"/>
                <a:gd name="T24" fmla="*/ 73 w 76"/>
                <a:gd name="T25" fmla="*/ 38 h 41"/>
                <a:gd name="T26" fmla="*/ 69 w 76"/>
                <a:gd name="T27" fmla="*/ 41 h 41"/>
                <a:gd name="T28" fmla="*/ 62 w 76"/>
                <a:gd name="T29" fmla="*/ 41 h 41"/>
                <a:gd name="T30" fmla="*/ 41 w 76"/>
                <a:gd name="T31" fmla="*/ 41 h 41"/>
                <a:gd name="T32" fmla="*/ 21 w 76"/>
                <a:gd name="T33" fmla="*/ 34 h 41"/>
                <a:gd name="T34" fmla="*/ 10 w 76"/>
                <a:gd name="T35" fmla="*/ 31 h 41"/>
                <a:gd name="T36" fmla="*/ 7 w 76"/>
                <a:gd name="T37" fmla="*/ 31 h 41"/>
                <a:gd name="T38" fmla="*/ 0 w 76"/>
                <a:gd name="T39" fmla="*/ 17 h 41"/>
                <a:gd name="T40" fmla="*/ 3 w 76"/>
                <a:gd name="T41" fmla="*/ 0 h 41"/>
                <a:gd name="T42" fmla="*/ 7 w 76"/>
                <a:gd name="T43" fmla="*/ 0 h 41"/>
                <a:gd name="T44" fmla="*/ 7 w 76"/>
                <a:gd name="T45" fmla="*/ 0 h 41"/>
                <a:gd name="T46" fmla="*/ 7 w 76"/>
                <a:gd name="T47" fmla="*/ 0 h 4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6"/>
                <a:gd name="T73" fmla="*/ 0 h 41"/>
                <a:gd name="T74" fmla="*/ 76 w 76"/>
                <a:gd name="T75" fmla="*/ 41 h 4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6" h="41">
                  <a:moveTo>
                    <a:pt x="7" y="0"/>
                  </a:moveTo>
                  <a:lnTo>
                    <a:pt x="10" y="10"/>
                  </a:lnTo>
                  <a:lnTo>
                    <a:pt x="14" y="17"/>
                  </a:lnTo>
                  <a:lnTo>
                    <a:pt x="14" y="24"/>
                  </a:lnTo>
                  <a:lnTo>
                    <a:pt x="24" y="27"/>
                  </a:lnTo>
                  <a:lnTo>
                    <a:pt x="35" y="31"/>
                  </a:lnTo>
                  <a:lnTo>
                    <a:pt x="41" y="34"/>
                  </a:lnTo>
                  <a:lnTo>
                    <a:pt x="52" y="38"/>
                  </a:lnTo>
                  <a:lnTo>
                    <a:pt x="62" y="38"/>
                  </a:lnTo>
                  <a:lnTo>
                    <a:pt x="73" y="34"/>
                  </a:lnTo>
                  <a:lnTo>
                    <a:pt x="76" y="34"/>
                  </a:lnTo>
                  <a:lnTo>
                    <a:pt x="73" y="38"/>
                  </a:lnTo>
                  <a:lnTo>
                    <a:pt x="69" y="41"/>
                  </a:lnTo>
                  <a:lnTo>
                    <a:pt x="62" y="41"/>
                  </a:lnTo>
                  <a:lnTo>
                    <a:pt x="41" y="41"/>
                  </a:lnTo>
                  <a:lnTo>
                    <a:pt x="21" y="34"/>
                  </a:lnTo>
                  <a:lnTo>
                    <a:pt x="10" y="31"/>
                  </a:lnTo>
                  <a:lnTo>
                    <a:pt x="7" y="31"/>
                  </a:lnTo>
                  <a:lnTo>
                    <a:pt x="0" y="17"/>
                  </a:lnTo>
                  <a:lnTo>
                    <a:pt x="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5" name="Freeform 170"/>
            <p:cNvSpPr>
              <a:spLocks/>
            </p:cNvSpPr>
            <p:nvPr/>
          </p:nvSpPr>
          <p:spPr bwMode="auto">
            <a:xfrm>
              <a:off x="2984" y="1332"/>
              <a:ext cx="107" cy="14"/>
            </a:xfrm>
            <a:custGeom>
              <a:avLst/>
              <a:gdLst>
                <a:gd name="T0" fmla="*/ 0 w 107"/>
                <a:gd name="T1" fmla="*/ 0 h 14"/>
                <a:gd name="T2" fmla="*/ 41 w 107"/>
                <a:gd name="T3" fmla="*/ 4 h 14"/>
                <a:gd name="T4" fmla="*/ 65 w 107"/>
                <a:gd name="T5" fmla="*/ 4 h 14"/>
                <a:gd name="T6" fmla="*/ 103 w 107"/>
                <a:gd name="T7" fmla="*/ 4 h 14"/>
                <a:gd name="T8" fmla="*/ 107 w 107"/>
                <a:gd name="T9" fmla="*/ 7 h 14"/>
                <a:gd name="T10" fmla="*/ 103 w 107"/>
                <a:gd name="T11" fmla="*/ 11 h 14"/>
                <a:gd name="T12" fmla="*/ 103 w 107"/>
                <a:gd name="T13" fmla="*/ 11 h 14"/>
                <a:gd name="T14" fmla="*/ 62 w 107"/>
                <a:gd name="T15" fmla="*/ 14 h 14"/>
                <a:gd name="T16" fmla="*/ 48 w 107"/>
                <a:gd name="T17" fmla="*/ 11 h 14"/>
                <a:gd name="T18" fmla="*/ 24 w 107"/>
                <a:gd name="T19" fmla="*/ 7 h 14"/>
                <a:gd name="T20" fmla="*/ 13 w 107"/>
                <a:gd name="T21" fmla="*/ 4 h 14"/>
                <a:gd name="T22" fmla="*/ 0 w 107"/>
                <a:gd name="T23" fmla="*/ 0 h 14"/>
                <a:gd name="T24" fmla="*/ 0 w 107"/>
                <a:gd name="T25" fmla="*/ 0 h 14"/>
                <a:gd name="T26" fmla="*/ 0 w 107"/>
                <a:gd name="T27" fmla="*/ 0 h 14"/>
                <a:gd name="T28" fmla="*/ 0 w 107"/>
                <a:gd name="T29" fmla="*/ 0 h 14"/>
                <a:gd name="T30" fmla="*/ 0 w 107"/>
                <a:gd name="T31" fmla="*/ 0 h 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7"/>
                <a:gd name="T49" fmla="*/ 0 h 14"/>
                <a:gd name="T50" fmla="*/ 107 w 107"/>
                <a:gd name="T51" fmla="*/ 14 h 1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7" h="14">
                  <a:moveTo>
                    <a:pt x="0" y="0"/>
                  </a:moveTo>
                  <a:lnTo>
                    <a:pt x="41" y="4"/>
                  </a:lnTo>
                  <a:lnTo>
                    <a:pt x="65" y="4"/>
                  </a:lnTo>
                  <a:lnTo>
                    <a:pt x="103" y="4"/>
                  </a:lnTo>
                  <a:lnTo>
                    <a:pt x="107" y="7"/>
                  </a:lnTo>
                  <a:lnTo>
                    <a:pt x="103" y="11"/>
                  </a:lnTo>
                  <a:lnTo>
                    <a:pt x="62" y="14"/>
                  </a:lnTo>
                  <a:lnTo>
                    <a:pt x="48" y="11"/>
                  </a:lnTo>
                  <a:lnTo>
                    <a:pt x="24" y="7"/>
                  </a:lnTo>
                  <a:lnTo>
                    <a:pt x="13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6" name="Freeform 171"/>
            <p:cNvSpPr>
              <a:spLocks/>
            </p:cNvSpPr>
            <p:nvPr/>
          </p:nvSpPr>
          <p:spPr bwMode="auto">
            <a:xfrm>
              <a:off x="3028" y="1267"/>
              <a:ext cx="56" cy="24"/>
            </a:xfrm>
            <a:custGeom>
              <a:avLst/>
              <a:gdLst>
                <a:gd name="T0" fmla="*/ 4 w 56"/>
                <a:gd name="T1" fmla="*/ 0 h 24"/>
                <a:gd name="T2" fmla="*/ 52 w 56"/>
                <a:gd name="T3" fmla="*/ 14 h 24"/>
                <a:gd name="T4" fmla="*/ 56 w 56"/>
                <a:gd name="T5" fmla="*/ 17 h 24"/>
                <a:gd name="T6" fmla="*/ 56 w 56"/>
                <a:gd name="T7" fmla="*/ 20 h 24"/>
                <a:gd name="T8" fmla="*/ 52 w 56"/>
                <a:gd name="T9" fmla="*/ 24 h 24"/>
                <a:gd name="T10" fmla="*/ 49 w 56"/>
                <a:gd name="T11" fmla="*/ 24 h 24"/>
                <a:gd name="T12" fmla="*/ 35 w 56"/>
                <a:gd name="T13" fmla="*/ 17 h 24"/>
                <a:gd name="T14" fmla="*/ 25 w 56"/>
                <a:gd name="T15" fmla="*/ 14 h 24"/>
                <a:gd name="T16" fmla="*/ 14 w 56"/>
                <a:gd name="T17" fmla="*/ 7 h 24"/>
                <a:gd name="T18" fmla="*/ 4 w 56"/>
                <a:gd name="T19" fmla="*/ 3 h 24"/>
                <a:gd name="T20" fmla="*/ 0 w 56"/>
                <a:gd name="T21" fmla="*/ 0 h 24"/>
                <a:gd name="T22" fmla="*/ 4 w 56"/>
                <a:gd name="T23" fmla="*/ 0 h 24"/>
                <a:gd name="T24" fmla="*/ 4 w 56"/>
                <a:gd name="T25" fmla="*/ 0 h 24"/>
                <a:gd name="T26" fmla="*/ 4 w 56"/>
                <a:gd name="T27" fmla="*/ 0 h 2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24"/>
                <a:gd name="T44" fmla="*/ 56 w 56"/>
                <a:gd name="T45" fmla="*/ 24 h 2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24">
                  <a:moveTo>
                    <a:pt x="4" y="0"/>
                  </a:moveTo>
                  <a:lnTo>
                    <a:pt x="52" y="14"/>
                  </a:lnTo>
                  <a:lnTo>
                    <a:pt x="56" y="17"/>
                  </a:lnTo>
                  <a:lnTo>
                    <a:pt x="56" y="20"/>
                  </a:lnTo>
                  <a:lnTo>
                    <a:pt x="52" y="24"/>
                  </a:lnTo>
                  <a:lnTo>
                    <a:pt x="49" y="24"/>
                  </a:lnTo>
                  <a:lnTo>
                    <a:pt x="35" y="17"/>
                  </a:lnTo>
                  <a:lnTo>
                    <a:pt x="25" y="14"/>
                  </a:lnTo>
                  <a:lnTo>
                    <a:pt x="14" y="7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7" name="Freeform 172"/>
            <p:cNvSpPr>
              <a:spLocks/>
            </p:cNvSpPr>
            <p:nvPr/>
          </p:nvSpPr>
          <p:spPr bwMode="auto">
            <a:xfrm>
              <a:off x="3049" y="1187"/>
              <a:ext cx="21" cy="42"/>
            </a:xfrm>
            <a:custGeom>
              <a:avLst/>
              <a:gdLst>
                <a:gd name="T0" fmla="*/ 4 w 21"/>
                <a:gd name="T1" fmla="*/ 0 h 42"/>
                <a:gd name="T2" fmla="*/ 7 w 21"/>
                <a:gd name="T3" fmla="*/ 7 h 42"/>
                <a:gd name="T4" fmla="*/ 11 w 21"/>
                <a:gd name="T5" fmla="*/ 11 h 42"/>
                <a:gd name="T6" fmla="*/ 21 w 21"/>
                <a:gd name="T7" fmla="*/ 21 h 42"/>
                <a:gd name="T8" fmla="*/ 21 w 21"/>
                <a:gd name="T9" fmla="*/ 31 h 42"/>
                <a:gd name="T10" fmla="*/ 21 w 21"/>
                <a:gd name="T11" fmla="*/ 42 h 42"/>
                <a:gd name="T12" fmla="*/ 21 w 21"/>
                <a:gd name="T13" fmla="*/ 42 h 42"/>
                <a:gd name="T14" fmla="*/ 18 w 21"/>
                <a:gd name="T15" fmla="*/ 42 h 42"/>
                <a:gd name="T16" fmla="*/ 14 w 21"/>
                <a:gd name="T17" fmla="*/ 35 h 42"/>
                <a:gd name="T18" fmla="*/ 11 w 21"/>
                <a:gd name="T19" fmla="*/ 28 h 42"/>
                <a:gd name="T20" fmla="*/ 0 w 21"/>
                <a:gd name="T21" fmla="*/ 0 h 42"/>
                <a:gd name="T22" fmla="*/ 4 w 21"/>
                <a:gd name="T23" fmla="*/ 0 h 42"/>
                <a:gd name="T24" fmla="*/ 4 w 21"/>
                <a:gd name="T25" fmla="*/ 0 h 42"/>
                <a:gd name="T26" fmla="*/ 4 w 21"/>
                <a:gd name="T27" fmla="*/ 0 h 4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"/>
                <a:gd name="T43" fmla="*/ 0 h 42"/>
                <a:gd name="T44" fmla="*/ 21 w 21"/>
                <a:gd name="T45" fmla="*/ 42 h 4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" h="42">
                  <a:moveTo>
                    <a:pt x="4" y="0"/>
                  </a:moveTo>
                  <a:lnTo>
                    <a:pt x="7" y="7"/>
                  </a:lnTo>
                  <a:lnTo>
                    <a:pt x="11" y="11"/>
                  </a:lnTo>
                  <a:lnTo>
                    <a:pt x="21" y="21"/>
                  </a:lnTo>
                  <a:lnTo>
                    <a:pt x="21" y="31"/>
                  </a:lnTo>
                  <a:lnTo>
                    <a:pt x="21" y="42"/>
                  </a:lnTo>
                  <a:lnTo>
                    <a:pt x="18" y="42"/>
                  </a:lnTo>
                  <a:lnTo>
                    <a:pt x="14" y="35"/>
                  </a:lnTo>
                  <a:lnTo>
                    <a:pt x="11" y="28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8" name="Freeform 173"/>
            <p:cNvSpPr>
              <a:spLocks/>
            </p:cNvSpPr>
            <p:nvPr/>
          </p:nvSpPr>
          <p:spPr bwMode="auto">
            <a:xfrm>
              <a:off x="3011" y="1184"/>
              <a:ext cx="17" cy="59"/>
            </a:xfrm>
            <a:custGeom>
              <a:avLst/>
              <a:gdLst>
                <a:gd name="T0" fmla="*/ 17 w 17"/>
                <a:gd name="T1" fmla="*/ 3 h 59"/>
                <a:gd name="T2" fmla="*/ 14 w 17"/>
                <a:gd name="T3" fmla="*/ 34 h 59"/>
                <a:gd name="T4" fmla="*/ 7 w 17"/>
                <a:gd name="T5" fmla="*/ 55 h 59"/>
                <a:gd name="T6" fmla="*/ 4 w 17"/>
                <a:gd name="T7" fmla="*/ 59 h 59"/>
                <a:gd name="T8" fmla="*/ 4 w 17"/>
                <a:gd name="T9" fmla="*/ 59 h 59"/>
                <a:gd name="T10" fmla="*/ 0 w 17"/>
                <a:gd name="T11" fmla="*/ 55 h 59"/>
                <a:gd name="T12" fmla="*/ 0 w 17"/>
                <a:gd name="T13" fmla="*/ 41 h 59"/>
                <a:gd name="T14" fmla="*/ 4 w 17"/>
                <a:gd name="T15" fmla="*/ 31 h 59"/>
                <a:gd name="T16" fmla="*/ 14 w 17"/>
                <a:gd name="T17" fmla="*/ 3 h 59"/>
                <a:gd name="T18" fmla="*/ 17 w 17"/>
                <a:gd name="T19" fmla="*/ 0 h 59"/>
                <a:gd name="T20" fmla="*/ 17 w 17"/>
                <a:gd name="T21" fmla="*/ 3 h 59"/>
                <a:gd name="T22" fmla="*/ 17 w 17"/>
                <a:gd name="T23" fmla="*/ 3 h 59"/>
                <a:gd name="T24" fmla="*/ 17 w 17"/>
                <a:gd name="T25" fmla="*/ 3 h 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"/>
                <a:gd name="T40" fmla="*/ 0 h 59"/>
                <a:gd name="T41" fmla="*/ 17 w 17"/>
                <a:gd name="T42" fmla="*/ 59 h 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" h="59">
                  <a:moveTo>
                    <a:pt x="17" y="3"/>
                  </a:moveTo>
                  <a:lnTo>
                    <a:pt x="14" y="34"/>
                  </a:lnTo>
                  <a:lnTo>
                    <a:pt x="7" y="55"/>
                  </a:lnTo>
                  <a:lnTo>
                    <a:pt x="4" y="59"/>
                  </a:lnTo>
                  <a:lnTo>
                    <a:pt x="0" y="55"/>
                  </a:lnTo>
                  <a:lnTo>
                    <a:pt x="0" y="41"/>
                  </a:lnTo>
                  <a:lnTo>
                    <a:pt x="4" y="31"/>
                  </a:lnTo>
                  <a:lnTo>
                    <a:pt x="14" y="3"/>
                  </a:lnTo>
                  <a:lnTo>
                    <a:pt x="17" y="0"/>
                  </a:lnTo>
                  <a:lnTo>
                    <a:pt x="17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9" name="Freeform 174"/>
            <p:cNvSpPr>
              <a:spLocks/>
            </p:cNvSpPr>
            <p:nvPr/>
          </p:nvSpPr>
          <p:spPr bwMode="auto">
            <a:xfrm>
              <a:off x="3028" y="1198"/>
              <a:ext cx="25" cy="34"/>
            </a:xfrm>
            <a:custGeom>
              <a:avLst/>
              <a:gdLst>
                <a:gd name="T0" fmla="*/ 4 w 25"/>
                <a:gd name="T1" fmla="*/ 31 h 34"/>
                <a:gd name="T2" fmla="*/ 0 w 25"/>
                <a:gd name="T3" fmla="*/ 17 h 34"/>
                <a:gd name="T4" fmla="*/ 4 w 25"/>
                <a:gd name="T5" fmla="*/ 7 h 34"/>
                <a:gd name="T6" fmla="*/ 11 w 25"/>
                <a:gd name="T7" fmla="*/ 0 h 34"/>
                <a:gd name="T8" fmla="*/ 14 w 25"/>
                <a:gd name="T9" fmla="*/ 0 h 34"/>
                <a:gd name="T10" fmla="*/ 21 w 25"/>
                <a:gd name="T11" fmla="*/ 7 h 34"/>
                <a:gd name="T12" fmla="*/ 25 w 25"/>
                <a:gd name="T13" fmla="*/ 20 h 34"/>
                <a:gd name="T14" fmla="*/ 25 w 25"/>
                <a:gd name="T15" fmla="*/ 20 h 34"/>
                <a:gd name="T16" fmla="*/ 21 w 25"/>
                <a:gd name="T17" fmla="*/ 20 h 34"/>
                <a:gd name="T18" fmla="*/ 18 w 25"/>
                <a:gd name="T19" fmla="*/ 13 h 34"/>
                <a:gd name="T20" fmla="*/ 14 w 25"/>
                <a:gd name="T21" fmla="*/ 10 h 34"/>
                <a:gd name="T22" fmla="*/ 11 w 25"/>
                <a:gd name="T23" fmla="*/ 7 h 34"/>
                <a:gd name="T24" fmla="*/ 11 w 25"/>
                <a:gd name="T25" fmla="*/ 17 h 34"/>
                <a:gd name="T26" fmla="*/ 7 w 25"/>
                <a:gd name="T27" fmla="*/ 31 h 34"/>
                <a:gd name="T28" fmla="*/ 7 w 25"/>
                <a:gd name="T29" fmla="*/ 34 h 34"/>
                <a:gd name="T30" fmla="*/ 4 w 25"/>
                <a:gd name="T31" fmla="*/ 31 h 34"/>
                <a:gd name="T32" fmla="*/ 4 w 25"/>
                <a:gd name="T33" fmla="*/ 31 h 34"/>
                <a:gd name="T34" fmla="*/ 4 w 25"/>
                <a:gd name="T35" fmla="*/ 31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5"/>
                <a:gd name="T55" fmla="*/ 0 h 34"/>
                <a:gd name="T56" fmla="*/ 25 w 25"/>
                <a:gd name="T57" fmla="*/ 34 h 3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5" h="34">
                  <a:moveTo>
                    <a:pt x="4" y="31"/>
                  </a:moveTo>
                  <a:lnTo>
                    <a:pt x="0" y="17"/>
                  </a:lnTo>
                  <a:lnTo>
                    <a:pt x="4" y="7"/>
                  </a:lnTo>
                  <a:lnTo>
                    <a:pt x="11" y="0"/>
                  </a:lnTo>
                  <a:lnTo>
                    <a:pt x="14" y="0"/>
                  </a:lnTo>
                  <a:lnTo>
                    <a:pt x="21" y="7"/>
                  </a:lnTo>
                  <a:lnTo>
                    <a:pt x="25" y="20"/>
                  </a:lnTo>
                  <a:lnTo>
                    <a:pt x="21" y="20"/>
                  </a:lnTo>
                  <a:lnTo>
                    <a:pt x="18" y="13"/>
                  </a:lnTo>
                  <a:lnTo>
                    <a:pt x="14" y="10"/>
                  </a:lnTo>
                  <a:lnTo>
                    <a:pt x="11" y="7"/>
                  </a:lnTo>
                  <a:lnTo>
                    <a:pt x="11" y="17"/>
                  </a:lnTo>
                  <a:lnTo>
                    <a:pt x="7" y="31"/>
                  </a:lnTo>
                  <a:lnTo>
                    <a:pt x="7" y="34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0" name="Freeform 175"/>
            <p:cNvSpPr>
              <a:spLocks/>
            </p:cNvSpPr>
            <p:nvPr/>
          </p:nvSpPr>
          <p:spPr bwMode="auto">
            <a:xfrm>
              <a:off x="2970" y="1025"/>
              <a:ext cx="24" cy="14"/>
            </a:xfrm>
            <a:custGeom>
              <a:avLst/>
              <a:gdLst>
                <a:gd name="T0" fmla="*/ 0 w 24"/>
                <a:gd name="T1" fmla="*/ 10 h 14"/>
                <a:gd name="T2" fmla="*/ 3 w 24"/>
                <a:gd name="T3" fmla="*/ 7 h 14"/>
                <a:gd name="T4" fmla="*/ 7 w 24"/>
                <a:gd name="T5" fmla="*/ 3 h 14"/>
                <a:gd name="T6" fmla="*/ 14 w 24"/>
                <a:gd name="T7" fmla="*/ 0 h 14"/>
                <a:gd name="T8" fmla="*/ 20 w 24"/>
                <a:gd name="T9" fmla="*/ 0 h 14"/>
                <a:gd name="T10" fmla="*/ 24 w 24"/>
                <a:gd name="T11" fmla="*/ 3 h 14"/>
                <a:gd name="T12" fmla="*/ 20 w 24"/>
                <a:gd name="T13" fmla="*/ 7 h 14"/>
                <a:gd name="T14" fmla="*/ 10 w 24"/>
                <a:gd name="T15" fmla="*/ 7 h 14"/>
                <a:gd name="T16" fmla="*/ 3 w 24"/>
                <a:gd name="T17" fmla="*/ 10 h 14"/>
                <a:gd name="T18" fmla="*/ 3 w 24"/>
                <a:gd name="T19" fmla="*/ 14 h 14"/>
                <a:gd name="T20" fmla="*/ 0 w 24"/>
                <a:gd name="T21" fmla="*/ 10 h 14"/>
                <a:gd name="T22" fmla="*/ 0 w 24"/>
                <a:gd name="T23" fmla="*/ 10 h 14"/>
                <a:gd name="T24" fmla="*/ 0 w 24"/>
                <a:gd name="T25" fmla="*/ 10 h 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14"/>
                <a:gd name="T41" fmla="*/ 24 w 24"/>
                <a:gd name="T42" fmla="*/ 14 h 1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14">
                  <a:moveTo>
                    <a:pt x="0" y="10"/>
                  </a:moveTo>
                  <a:lnTo>
                    <a:pt x="3" y="7"/>
                  </a:lnTo>
                  <a:lnTo>
                    <a:pt x="7" y="3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4" y="3"/>
                  </a:lnTo>
                  <a:lnTo>
                    <a:pt x="20" y="7"/>
                  </a:lnTo>
                  <a:lnTo>
                    <a:pt x="10" y="7"/>
                  </a:lnTo>
                  <a:lnTo>
                    <a:pt x="3" y="10"/>
                  </a:lnTo>
                  <a:lnTo>
                    <a:pt x="3" y="14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1" name="Freeform 176"/>
            <p:cNvSpPr>
              <a:spLocks/>
            </p:cNvSpPr>
            <p:nvPr/>
          </p:nvSpPr>
          <p:spPr bwMode="auto">
            <a:xfrm>
              <a:off x="2970" y="1039"/>
              <a:ext cx="20" cy="10"/>
            </a:xfrm>
            <a:custGeom>
              <a:avLst/>
              <a:gdLst>
                <a:gd name="T0" fmla="*/ 0 w 20"/>
                <a:gd name="T1" fmla="*/ 7 h 10"/>
                <a:gd name="T2" fmla="*/ 3 w 20"/>
                <a:gd name="T3" fmla="*/ 3 h 10"/>
                <a:gd name="T4" fmla="*/ 7 w 20"/>
                <a:gd name="T5" fmla="*/ 3 h 10"/>
                <a:gd name="T6" fmla="*/ 14 w 20"/>
                <a:gd name="T7" fmla="*/ 0 h 10"/>
                <a:gd name="T8" fmla="*/ 20 w 20"/>
                <a:gd name="T9" fmla="*/ 0 h 10"/>
                <a:gd name="T10" fmla="*/ 20 w 20"/>
                <a:gd name="T11" fmla="*/ 3 h 10"/>
                <a:gd name="T12" fmla="*/ 17 w 20"/>
                <a:gd name="T13" fmla="*/ 7 h 10"/>
                <a:gd name="T14" fmla="*/ 3 w 20"/>
                <a:gd name="T15" fmla="*/ 10 h 10"/>
                <a:gd name="T16" fmla="*/ 0 w 20"/>
                <a:gd name="T17" fmla="*/ 10 h 10"/>
                <a:gd name="T18" fmla="*/ 0 w 20"/>
                <a:gd name="T19" fmla="*/ 7 h 10"/>
                <a:gd name="T20" fmla="*/ 0 w 20"/>
                <a:gd name="T21" fmla="*/ 7 h 10"/>
                <a:gd name="T22" fmla="*/ 0 w 20"/>
                <a:gd name="T23" fmla="*/ 7 h 1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10"/>
                <a:gd name="T38" fmla="*/ 20 w 20"/>
                <a:gd name="T39" fmla="*/ 10 h 1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10">
                  <a:moveTo>
                    <a:pt x="0" y="7"/>
                  </a:moveTo>
                  <a:lnTo>
                    <a:pt x="3" y="3"/>
                  </a:lnTo>
                  <a:lnTo>
                    <a:pt x="7" y="3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0" y="3"/>
                  </a:lnTo>
                  <a:lnTo>
                    <a:pt x="17" y="7"/>
                  </a:lnTo>
                  <a:lnTo>
                    <a:pt x="3" y="10"/>
                  </a:lnTo>
                  <a:lnTo>
                    <a:pt x="0" y="1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2" name="Freeform 177"/>
            <p:cNvSpPr>
              <a:spLocks/>
            </p:cNvSpPr>
            <p:nvPr/>
          </p:nvSpPr>
          <p:spPr bwMode="auto">
            <a:xfrm>
              <a:off x="3011" y="1014"/>
              <a:ext cx="38" cy="18"/>
            </a:xfrm>
            <a:custGeom>
              <a:avLst/>
              <a:gdLst>
                <a:gd name="T0" fmla="*/ 0 w 38"/>
                <a:gd name="T1" fmla="*/ 14 h 18"/>
                <a:gd name="T2" fmla="*/ 4 w 38"/>
                <a:gd name="T3" fmla="*/ 7 h 18"/>
                <a:gd name="T4" fmla="*/ 7 w 38"/>
                <a:gd name="T5" fmla="*/ 4 h 18"/>
                <a:gd name="T6" fmla="*/ 11 w 38"/>
                <a:gd name="T7" fmla="*/ 4 h 18"/>
                <a:gd name="T8" fmla="*/ 24 w 38"/>
                <a:gd name="T9" fmla="*/ 0 h 18"/>
                <a:gd name="T10" fmla="*/ 35 w 38"/>
                <a:gd name="T11" fmla="*/ 4 h 18"/>
                <a:gd name="T12" fmla="*/ 38 w 38"/>
                <a:gd name="T13" fmla="*/ 4 h 18"/>
                <a:gd name="T14" fmla="*/ 35 w 38"/>
                <a:gd name="T15" fmla="*/ 7 h 18"/>
                <a:gd name="T16" fmla="*/ 24 w 38"/>
                <a:gd name="T17" fmla="*/ 7 h 18"/>
                <a:gd name="T18" fmla="*/ 14 w 38"/>
                <a:gd name="T19" fmla="*/ 11 h 18"/>
                <a:gd name="T20" fmla="*/ 4 w 38"/>
                <a:gd name="T21" fmla="*/ 18 h 18"/>
                <a:gd name="T22" fmla="*/ 0 w 38"/>
                <a:gd name="T23" fmla="*/ 18 h 18"/>
                <a:gd name="T24" fmla="*/ 0 w 38"/>
                <a:gd name="T25" fmla="*/ 14 h 18"/>
                <a:gd name="T26" fmla="*/ 0 w 38"/>
                <a:gd name="T27" fmla="*/ 14 h 18"/>
                <a:gd name="T28" fmla="*/ 0 w 38"/>
                <a:gd name="T29" fmla="*/ 14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8"/>
                <a:gd name="T46" fmla="*/ 0 h 18"/>
                <a:gd name="T47" fmla="*/ 38 w 38"/>
                <a:gd name="T48" fmla="*/ 18 h 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8" h="18">
                  <a:moveTo>
                    <a:pt x="0" y="14"/>
                  </a:moveTo>
                  <a:lnTo>
                    <a:pt x="4" y="7"/>
                  </a:lnTo>
                  <a:lnTo>
                    <a:pt x="7" y="4"/>
                  </a:lnTo>
                  <a:lnTo>
                    <a:pt x="11" y="4"/>
                  </a:lnTo>
                  <a:lnTo>
                    <a:pt x="24" y="0"/>
                  </a:lnTo>
                  <a:lnTo>
                    <a:pt x="35" y="4"/>
                  </a:lnTo>
                  <a:lnTo>
                    <a:pt x="38" y="4"/>
                  </a:lnTo>
                  <a:lnTo>
                    <a:pt x="35" y="7"/>
                  </a:lnTo>
                  <a:lnTo>
                    <a:pt x="24" y="7"/>
                  </a:lnTo>
                  <a:lnTo>
                    <a:pt x="14" y="11"/>
                  </a:lnTo>
                  <a:lnTo>
                    <a:pt x="4" y="18"/>
                  </a:lnTo>
                  <a:lnTo>
                    <a:pt x="0" y="1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3" name="Freeform 178"/>
            <p:cNvSpPr>
              <a:spLocks/>
            </p:cNvSpPr>
            <p:nvPr/>
          </p:nvSpPr>
          <p:spPr bwMode="auto">
            <a:xfrm>
              <a:off x="3101" y="1225"/>
              <a:ext cx="180" cy="42"/>
            </a:xfrm>
            <a:custGeom>
              <a:avLst/>
              <a:gdLst>
                <a:gd name="T0" fmla="*/ 0 w 180"/>
                <a:gd name="T1" fmla="*/ 0 h 42"/>
                <a:gd name="T2" fmla="*/ 24 w 180"/>
                <a:gd name="T3" fmla="*/ 4 h 42"/>
                <a:gd name="T4" fmla="*/ 48 w 180"/>
                <a:gd name="T5" fmla="*/ 11 h 42"/>
                <a:gd name="T6" fmla="*/ 76 w 180"/>
                <a:gd name="T7" fmla="*/ 14 h 42"/>
                <a:gd name="T8" fmla="*/ 100 w 180"/>
                <a:gd name="T9" fmla="*/ 14 h 42"/>
                <a:gd name="T10" fmla="*/ 152 w 180"/>
                <a:gd name="T11" fmla="*/ 21 h 42"/>
                <a:gd name="T12" fmla="*/ 169 w 180"/>
                <a:gd name="T13" fmla="*/ 28 h 42"/>
                <a:gd name="T14" fmla="*/ 176 w 180"/>
                <a:gd name="T15" fmla="*/ 31 h 42"/>
                <a:gd name="T16" fmla="*/ 180 w 180"/>
                <a:gd name="T17" fmla="*/ 38 h 42"/>
                <a:gd name="T18" fmla="*/ 176 w 180"/>
                <a:gd name="T19" fmla="*/ 42 h 42"/>
                <a:gd name="T20" fmla="*/ 173 w 180"/>
                <a:gd name="T21" fmla="*/ 38 h 42"/>
                <a:gd name="T22" fmla="*/ 166 w 180"/>
                <a:gd name="T23" fmla="*/ 38 h 42"/>
                <a:gd name="T24" fmla="*/ 149 w 180"/>
                <a:gd name="T25" fmla="*/ 35 h 42"/>
                <a:gd name="T26" fmla="*/ 121 w 180"/>
                <a:gd name="T27" fmla="*/ 28 h 42"/>
                <a:gd name="T28" fmla="*/ 97 w 180"/>
                <a:gd name="T29" fmla="*/ 24 h 42"/>
                <a:gd name="T30" fmla="*/ 76 w 180"/>
                <a:gd name="T31" fmla="*/ 18 h 42"/>
                <a:gd name="T32" fmla="*/ 48 w 180"/>
                <a:gd name="T33" fmla="*/ 14 h 42"/>
                <a:gd name="T34" fmla="*/ 24 w 180"/>
                <a:gd name="T35" fmla="*/ 7 h 42"/>
                <a:gd name="T36" fmla="*/ 0 w 180"/>
                <a:gd name="T37" fmla="*/ 4 h 42"/>
                <a:gd name="T38" fmla="*/ 0 w 180"/>
                <a:gd name="T39" fmla="*/ 4 h 42"/>
                <a:gd name="T40" fmla="*/ 0 w 180"/>
                <a:gd name="T41" fmla="*/ 0 h 42"/>
                <a:gd name="T42" fmla="*/ 0 w 180"/>
                <a:gd name="T43" fmla="*/ 0 h 42"/>
                <a:gd name="T44" fmla="*/ 0 w 180"/>
                <a:gd name="T45" fmla="*/ 0 h 4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80"/>
                <a:gd name="T70" fmla="*/ 0 h 42"/>
                <a:gd name="T71" fmla="*/ 180 w 180"/>
                <a:gd name="T72" fmla="*/ 42 h 4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80" h="42">
                  <a:moveTo>
                    <a:pt x="0" y="0"/>
                  </a:moveTo>
                  <a:lnTo>
                    <a:pt x="24" y="4"/>
                  </a:lnTo>
                  <a:lnTo>
                    <a:pt x="48" y="11"/>
                  </a:lnTo>
                  <a:lnTo>
                    <a:pt x="76" y="14"/>
                  </a:lnTo>
                  <a:lnTo>
                    <a:pt x="100" y="14"/>
                  </a:lnTo>
                  <a:lnTo>
                    <a:pt x="152" y="21"/>
                  </a:lnTo>
                  <a:lnTo>
                    <a:pt x="169" y="28"/>
                  </a:lnTo>
                  <a:lnTo>
                    <a:pt x="176" y="31"/>
                  </a:lnTo>
                  <a:lnTo>
                    <a:pt x="180" y="38"/>
                  </a:lnTo>
                  <a:lnTo>
                    <a:pt x="176" y="42"/>
                  </a:lnTo>
                  <a:lnTo>
                    <a:pt x="173" y="38"/>
                  </a:lnTo>
                  <a:lnTo>
                    <a:pt x="166" y="38"/>
                  </a:lnTo>
                  <a:lnTo>
                    <a:pt x="149" y="35"/>
                  </a:lnTo>
                  <a:lnTo>
                    <a:pt x="121" y="28"/>
                  </a:lnTo>
                  <a:lnTo>
                    <a:pt x="97" y="24"/>
                  </a:lnTo>
                  <a:lnTo>
                    <a:pt x="76" y="18"/>
                  </a:lnTo>
                  <a:lnTo>
                    <a:pt x="48" y="14"/>
                  </a:lnTo>
                  <a:lnTo>
                    <a:pt x="24" y="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4" name="Freeform 179"/>
            <p:cNvSpPr>
              <a:spLocks/>
            </p:cNvSpPr>
            <p:nvPr/>
          </p:nvSpPr>
          <p:spPr bwMode="auto">
            <a:xfrm>
              <a:off x="3063" y="1225"/>
              <a:ext cx="31" cy="14"/>
            </a:xfrm>
            <a:custGeom>
              <a:avLst/>
              <a:gdLst>
                <a:gd name="T0" fmla="*/ 28 w 31"/>
                <a:gd name="T1" fmla="*/ 4 h 14"/>
                <a:gd name="T2" fmla="*/ 17 w 31"/>
                <a:gd name="T3" fmla="*/ 7 h 14"/>
                <a:gd name="T4" fmla="*/ 10 w 31"/>
                <a:gd name="T5" fmla="*/ 11 h 14"/>
                <a:gd name="T6" fmla="*/ 4 w 31"/>
                <a:gd name="T7" fmla="*/ 14 h 14"/>
                <a:gd name="T8" fmla="*/ 0 w 31"/>
                <a:gd name="T9" fmla="*/ 11 h 14"/>
                <a:gd name="T10" fmla="*/ 0 w 31"/>
                <a:gd name="T11" fmla="*/ 7 h 14"/>
                <a:gd name="T12" fmla="*/ 14 w 31"/>
                <a:gd name="T13" fmla="*/ 4 h 14"/>
                <a:gd name="T14" fmla="*/ 28 w 31"/>
                <a:gd name="T15" fmla="*/ 0 h 14"/>
                <a:gd name="T16" fmla="*/ 31 w 31"/>
                <a:gd name="T17" fmla="*/ 4 h 14"/>
                <a:gd name="T18" fmla="*/ 28 w 31"/>
                <a:gd name="T19" fmla="*/ 4 h 14"/>
                <a:gd name="T20" fmla="*/ 28 w 31"/>
                <a:gd name="T21" fmla="*/ 4 h 14"/>
                <a:gd name="T22" fmla="*/ 28 w 31"/>
                <a:gd name="T23" fmla="*/ 4 h 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"/>
                <a:gd name="T37" fmla="*/ 0 h 14"/>
                <a:gd name="T38" fmla="*/ 31 w 31"/>
                <a:gd name="T39" fmla="*/ 14 h 1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" h="14">
                  <a:moveTo>
                    <a:pt x="28" y="4"/>
                  </a:moveTo>
                  <a:lnTo>
                    <a:pt x="17" y="7"/>
                  </a:lnTo>
                  <a:lnTo>
                    <a:pt x="10" y="11"/>
                  </a:lnTo>
                  <a:lnTo>
                    <a:pt x="4" y="14"/>
                  </a:lnTo>
                  <a:lnTo>
                    <a:pt x="0" y="11"/>
                  </a:lnTo>
                  <a:lnTo>
                    <a:pt x="0" y="7"/>
                  </a:lnTo>
                  <a:lnTo>
                    <a:pt x="14" y="4"/>
                  </a:lnTo>
                  <a:lnTo>
                    <a:pt x="28" y="0"/>
                  </a:lnTo>
                  <a:lnTo>
                    <a:pt x="31" y="4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5" name="Freeform 180"/>
            <p:cNvSpPr>
              <a:spLocks/>
            </p:cNvSpPr>
            <p:nvPr/>
          </p:nvSpPr>
          <p:spPr bwMode="auto">
            <a:xfrm>
              <a:off x="3073" y="1243"/>
              <a:ext cx="173" cy="41"/>
            </a:xfrm>
            <a:custGeom>
              <a:avLst/>
              <a:gdLst>
                <a:gd name="T0" fmla="*/ 4 w 173"/>
                <a:gd name="T1" fmla="*/ 0 h 41"/>
                <a:gd name="T2" fmla="*/ 42 w 173"/>
                <a:gd name="T3" fmla="*/ 6 h 41"/>
                <a:gd name="T4" fmla="*/ 63 w 173"/>
                <a:gd name="T5" fmla="*/ 10 h 41"/>
                <a:gd name="T6" fmla="*/ 83 w 173"/>
                <a:gd name="T7" fmla="*/ 17 h 41"/>
                <a:gd name="T8" fmla="*/ 104 w 173"/>
                <a:gd name="T9" fmla="*/ 20 h 41"/>
                <a:gd name="T10" fmla="*/ 125 w 173"/>
                <a:gd name="T11" fmla="*/ 24 h 41"/>
                <a:gd name="T12" fmla="*/ 142 w 173"/>
                <a:gd name="T13" fmla="*/ 27 h 41"/>
                <a:gd name="T14" fmla="*/ 163 w 173"/>
                <a:gd name="T15" fmla="*/ 34 h 41"/>
                <a:gd name="T16" fmla="*/ 173 w 173"/>
                <a:gd name="T17" fmla="*/ 38 h 41"/>
                <a:gd name="T18" fmla="*/ 173 w 173"/>
                <a:gd name="T19" fmla="*/ 41 h 41"/>
                <a:gd name="T20" fmla="*/ 170 w 173"/>
                <a:gd name="T21" fmla="*/ 41 h 41"/>
                <a:gd name="T22" fmla="*/ 159 w 173"/>
                <a:gd name="T23" fmla="*/ 41 h 41"/>
                <a:gd name="T24" fmla="*/ 139 w 173"/>
                <a:gd name="T25" fmla="*/ 38 h 41"/>
                <a:gd name="T26" fmla="*/ 121 w 173"/>
                <a:gd name="T27" fmla="*/ 34 h 41"/>
                <a:gd name="T28" fmla="*/ 104 w 173"/>
                <a:gd name="T29" fmla="*/ 27 h 41"/>
                <a:gd name="T30" fmla="*/ 83 w 173"/>
                <a:gd name="T31" fmla="*/ 24 h 41"/>
                <a:gd name="T32" fmla="*/ 59 w 173"/>
                <a:gd name="T33" fmla="*/ 17 h 41"/>
                <a:gd name="T34" fmla="*/ 42 w 173"/>
                <a:gd name="T35" fmla="*/ 10 h 41"/>
                <a:gd name="T36" fmla="*/ 25 w 173"/>
                <a:gd name="T37" fmla="*/ 6 h 41"/>
                <a:gd name="T38" fmla="*/ 4 w 173"/>
                <a:gd name="T39" fmla="*/ 3 h 41"/>
                <a:gd name="T40" fmla="*/ 0 w 173"/>
                <a:gd name="T41" fmla="*/ 3 h 41"/>
                <a:gd name="T42" fmla="*/ 4 w 173"/>
                <a:gd name="T43" fmla="*/ 0 h 41"/>
                <a:gd name="T44" fmla="*/ 4 w 173"/>
                <a:gd name="T45" fmla="*/ 0 h 41"/>
                <a:gd name="T46" fmla="*/ 4 w 173"/>
                <a:gd name="T47" fmla="*/ 0 h 4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73"/>
                <a:gd name="T73" fmla="*/ 0 h 41"/>
                <a:gd name="T74" fmla="*/ 173 w 173"/>
                <a:gd name="T75" fmla="*/ 41 h 4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73" h="41">
                  <a:moveTo>
                    <a:pt x="4" y="0"/>
                  </a:moveTo>
                  <a:lnTo>
                    <a:pt x="42" y="6"/>
                  </a:lnTo>
                  <a:lnTo>
                    <a:pt x="63" y="10"/>
                  </a:lnTo>
                  <a:lnTo>
                    <a:pt x="83" y="17"/>
                  </a:lnTo>
                  <a:lnTo>
                    <a:pt x="104" y="20"/>
                  </a:lnTo>
                  <a:lnTo>
                    <a:pt x="125" y="24"/>
                  </a:lnTo>
                  <a:lnTo>
                    <a:pt x="142" y="27"/>
                  </a:lnTo>
                  <a:lnTo>
                    <a:pt x="163" y="34"/>
                  </a:lnTo>
                  <a:lnTo>
                    <a:pt x="173" y="38"/>
                  </a:lnTo>
                  <a:lnTo>
                    <a:pt x="173" y="41"/>
                  </a:lnTo>
                  <a:lnTo>
                    <a:pt x="170" y="41"/>
                  </a:lnTo>
                  <a:lnTo>
                    <a:pt x="159" y="41"/>
                  </a:lnTo>
                  <a:lnTo>
                    <a:pt x="139" y="38"/>
                  </a:lnTo>
                  <a:lnTo>
                    <a:pt x="121" y="34"/>
                  </a:lnTo>
                  <a:lnTo>
                    <a:pt x="104" y="27"/>
                  </a:lnTo>
                  <a:lnTo>
                    <a:pt x="83" y="24"/>
                  </a:lnTo>
                  <a:lnTo>
                    <a:pt x="59" y="17"/>
                  </a:lnTo>
                  <a:lnTo>
                    <a:pt x="42" y="10"/>
                  </a:lnTo>
                  <a:lnTo>
                    <a:pt x="25" y="6"/>
                  </a:lnTo>
                  <a:lnTo>
                    <a:pt x="4" y="3"/>
                  </a:lnTo>
                  <a:lnTo>
                    <a:pt x="0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6" name="Freeform 181"/>
            <p:cNvSpPr>
              <a:spLocks/>
            </p:cNvSpPr>
            <p:nvPr/>
          </p:nvSpPr>
          <p:spPr bwMode="auto">
            <a:xfrm>
              <a:off x="3067" y="1246"/>
              <a:ext cx="48" cy="124"/>
            </a:xfrm>
            <a:custGeom>
              <a:avLst/>
              <a:gdLst>
                <a:gd name="T0" fmla="*/ 3 w 48"/>
                <a:gd name="T1" fmla="*/ 0 h 124"/>
                <a:gd name="T2" fmla="*/ 10 w 48"/>
                <a:gd name="T3" fmla="*/ 14 h 124"/>
                <a:gd name="T4" fmla="*/ 17 w 48"/>
                <a:gd name="T5" fmla="*/ 28 h 124"/>
                <a:gd name="T6" fmla="*/ 24 w 48"/>
                <a:gd name="T7" fmla="*/ 55 h 124"/>
                <a:gd name="T8" fmla="*/ 31 w 48"/>
                <a:gd name="T9" fmla="*/ 73 h 124"/>
                <a:gd name="T10" fmla="*/ 38 w 48"/>
                <a:gd name="T11" fmla="*/ 86 h 124"/>
                <a:gd name="T12" fmla="*/ 41 w 48"/>
                <a:gd name="T13" fmla="*/ 104 h 124"/>
                <a:gd name="T14" fmla="*/ 48 w 48"/>
                <a:gd name="T15" fmla="*/ 121 h 124"/>
                <a:gd name="T16" fmla="*/ 48 w 48"/>
                <a:gd name="T17" fmla="*/ 124 h 124"/>
                <a:gd name="T18" fmla="*/ 41 w 48"/>
                <a:gd name="T19" fmla="*/ 121 h 124"/>
                <a:gd name="T20" fmla="*/ 34 w 48"/>
                <a:gd name="T21" fmla="*/ 104 h 124"/>
                <a:gd name="T22" fmla="*/ 27 w 48"/>
                <a:gd name="T23" fmla="*/ 90 h 124"/>
                <a:gd name="T24" fmla="*/ 20 w 48"/>
                <a:gd name="T25" fmla="*/ 76 h 124"/>
                <a:gd name="T26" fmla="*/ 17 w 48"/>
                <a:gd name="T27" fmla="*/ 55 h 124"/>
                <a:gd name="T28" fmla="*/ 10 w 48"/>
                <a:gd name="T29" fmla="*/ 28 h 124"/>
                <a:gd name="T30" fmla="*/ 6 w 48"/>
                <a:gd name="T31" fmla="*/ 17 h 124"/>
                <a:gd name="T32" fmla="*/ 3 w 48"/>
                <a:gd name="T33" fmla="*/ 10 h 124"/>
                <a:gd name="T34" fmla="*/ 0 w 48"/>
                <a:gd name="T35" fmla="*/ 3 h 124"/>
                <a:gd name="T36" fmla="*/ 3 w 48"/>
                <a:gd name="T37" fmla="*/ 0 h 124"/>
                <a:gd name="T38" fmla="*/ 3 w 48"/>
                <a:gd name="T39" fmla="*/ 0 h 124"/>
                <a:gd name="T40" fmla="*/ 3 w 48"/>
                <a:gd name="T41" fmla="*/ 0 h 124"/>
                <a:gd name="T42" fmla="*/ 3 w 48"/>
                <a:gd name="T43" fmla="*/ 0 h 1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8"/>
                <a:gd name="T67" fmla="*/ 0 h 124"/>
                <a:gd name="T68" fmla="*/ 48 w 48"/>
                <a:gd name="T69" fmla="*/ 124 h 1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8" h="124">
                  <a:moveTo>
                    <a:pt x="3" y="0"/>
                  </a:moveTo>
                  <a:lnTo>
                    <a:pt x="10" y="14"/>
                  </a:lnTo>
                  <a:lnTo>
                    <a:pt x="17" y="28"/>
                  </a:lnTo>
                  <a:lnTo>
                    <a:pt x="24" y="55"/>
                  </a:lnTo>
                  <a:lnTo>
                    <a:pt x="31" y="73"/>
                  </a:lnTo>
                  <a:lnTo>
                    <a:pt x="38" y="86"/>
                  </a:lnTo>
                  <a:lnTo>
                    <a:pt x="41" y="104"/>
                  </a:lnTo>
                  <a:lnTo>
                    <a:pt x="48" y="121"/>
                  </a:lnTo>
                  <a:lnTo>
                    <a:pt x="48" y="124"/>
                  </a:lnTo>
                  <a:lnTo>
                    <a:pt x="41" y="121"/>
                  </a:lnTo>
                  <a:lnTo>
                    <a:pt x="34" y="104"/>
                  </a:lnTo>
                  <a:lnTo>
                    <a:pt x="27" y="90"/>
                  </a:lnTo>
                  <a:lnTo>
                    <a:pt x="20" y="76"/>
                  </a:lnTo>
                  <a:lnTo>
                    <a:pt x="17" y="55"/>
                  </a:lnTo>
                  <a:lnTo>
                    <a:pt x="10" y="28"/>
                  </a:lnTo>
                  <a:lnTo>
                    <a:pt x="6" y="17"/>
                  </a:lnTo>
                  <a:lnTo>
                    <a:pt x="3" y="10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7" name="Freeform 182"/>
            <p:cNvSpPr>
              <a:spLocks/>
            </p:cNvSpPr>
            <p:nvPr/>
          </p:nvSpPr>
          <p:spPr bwMode="auto">
            <a:xfrm>
              <a:off x="3111" y="1367"/>
              <a:ext cx="146" cy="55"/>
            </a:xfrm>
            <a:custGeom>
              <a:avLst/>
              <a:gdLst>
                <a:gd name="T0" fmla="*/ 7 w 146"/>
                <a:gd name="T1" fmla="*/ 0 h 55"/>
                <a:gd name="T2" fmla="*/ 32 w 146"/>
                <a:gd name="T3" fmla="*/ 7 h 55"/>
                <a:gd name="T4" fmla="*/ 45 w 146"/>
                <a:gd name="T5" fmla="*/ 14 h 55"/>
                <a:gd name="T6" fmla="*/ 56 w 146"/>
                <a:gd name="T7" fmla="*/ 17 h 55"/>
                <a:gd name="T8" fmla="*/ 66 w 146"/>
                <a:gd name="T9" fmla="*/ 24 h 55"/>
                <a:gd name="T10" fmla="*/ 80 w 146"/>
                <a:gd name="T11" fmla="*/ 28 h 55"/>
                <a:gd name="T12" fmla="*/ 90 w 146"/>
                <a:gd name="T13" fmla="*/ 31 h 55"/>
                <a:gd name="T14" fmla="*/ 101 w 146"/>
                <a:gd name="T15" fmla="*/ 38 h 55"/>
                <a:gd name="T16" fmla="*/ 108 w 146"/>
                <a:gd name="T17" fmla="*/ 41 h 55"/>
                <a:gd name="T18" fmla="*/ 121 w 146"/>
                <a:gd name="T19" fmla="*/ 45 h 55"/>
                <a:gd name="T20" fmla="*/ 132 w 146"/>
                <a:gd name="T21" fmla="*/ 48 h 55"/>
                <a:gd name="T22" fmla="*/ 146 w 146"/>
                <a:gd name="T23" fmla="*/ 52 h 55"/>
                <a:gd name="T24" fmla="*/ 146 w 146"/>
                <a:gd name="T25" fmla="*/ 55 h 55"/>
                <a:gd name="T26" fmla="*/ 142 w 146"/>
                <a:gd name="T27" fmla="*/ 55 h 55"/>
                <a:gd name="T28" fmla="*/ 118 w 146"/>
                <a:gd name="T29" fmla="*/ 48 h 55"/>
                <a:gd name="T30" fmla="*/ 97 w 146"/>
                <a:gd name="T31" fmla="*/ 41 h 55"/>
                <a:gd name="T32" fmla="*/ 87 w 146"/>
                <a:gd name="T33" fmla="*/ 38 h 55"/>
                <a:gd name="T34" fmla="*/ 76 w 146"/>
                <a:gd name="T35" fmla="*/ 35 h 55"/>
                <a:gd name="T36" fmla="*/ 66 w 146"/>
                <a:gd name="T37" fmla="*/ 31 h 55"/>
                <a:gd name="T38" fmla="*/ 52 w 146"/>
                <a:gd name="T39" fmla="*/ 24 h 55"/>
                <a:gd name="T40" fmla="*/ 28 w 146"/>
                <a:gd name="T41" fmla="*/ 14 h 55"/>
                <a:gd name="T42" fmla="*/ 18 w 146"/>
                <a:gd name="T43" fmla="*/ 10 h 55"/>
                <a:gd name="T44" fmla="*/ 4 w 146"/>
                <a:gd name="T45" fmla="*/ 7 h 55"/>
                <a:gd name="T46" fmla="*/ 0 w 146"/>
                <a:gd name="T47" fmla="*/ 3 h 55"/>
                <a:gd name="T48" fmla="*/ 4 w 146"/>
                <a:gd name="T49" fmla="*/ 0 h 55"/>
                <a:gd name="T50" fmla="*/ 7 w 146"/>
                <a:gd name="T51" fmla="*/ 0 h 55"/>
                <a:gd name="T52" fmla="*/ 7 w 146"/>
                <a:gd name="T53" fmla="*/ 0 h 55"/>
                <a:gd name="T54" fmla="*/ 7 w 146"/>
                <a:gd name="T55" fmla="*/ 0 h 5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46"/>
                <a:gd name="T85" fmla="*/ 0 h 55"/>
                <a:gd name="T86" fmla="*/ 146 w 146"/>
                <a:gd name="T87" fmla="*/ 55 h 55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46" h="55">
                  <a:moveTo>
                    <a:pt x="7" y="0"/>
                  </a:moveTo>
                  <a:lnTo>
                    <a:pt x="32" y="7"/>
                  </a:lnTo>
                  <a:lnTo>
                    <a:pt x="45" y="14"/>
                  </a:lnTo>
                  <a:lnTo>
                    <a:pt x="56" y="17"/>
                  </a:lnTo>
                  <a:lnTo>
                    <a:pt x="66" y="24"/>
                  </a:lnTo>
                  <a:lnTo>
                    <a:pt x="80" y="28"/>
                  </a:lnTo>
                  <a:lnTo>
                    <a:pt x="90" y="31"/>
                  </a:lnTo>
                  <a:lnTo>
                    <a:pt x="101" y="38"/>
                  </a:lnTo>
                  <a:lnTo>
                    <a:pt x="108" y="41"/>
                  </a:lnTo>
                  <a:lnTo>
                    <a:pt x="121" y="45"/>
                  </a:lnTo>
                  <a:lnTo>
                    <a:pt x="132" y="48"/>
                  </a:lnTo>
                  <a:lnTo>
                    <a:pt x="146" y="52"/>
                  </a:lnTo>
                  <a:lnTo>
                    <a:pt x="146" y="55"/>
                  </a:lnTo>
                  <a:lnTo>
                    <a:pt x="142" y="55"/>
                  </a:lnTo>
                  <a:lnTo>
                    <a:pt x="118" y="48"/>
                  </a:lnTo>
                  <a:lnTo>
                    <a:pt x="97" y="41"/>
                  </a:lnTo>
                  <a:lnTo>
                    <a:pt x="87" y="38"/>
                  </a:lnTo>
                  <a:lnTo>
                    <a:pt x="76" y="35"/>
                  </a:lnTo>
                  <a:lnTo>
                    <a:pt x="66" y="31"/>
                  </a:lnTo>
                  <a:lnTo>
                    <a:pt x="52" y="24"/>
                  </a:lnTo>
                  <a:lnTo>
                    <a:pt x="28" y="14"/>
                  </a:lnTo>
                  <a:lnTo>
                    <a:pt x="18" y="10"/>
                  </a:lnTo>
                  <a:lnTo>
                    <a:pt x="4" y="7"/>
                  </a:lnTo>
                  <a:lnTo>
                    <a:pt x="0" y="3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8" name="Freeform 183"/>
            <p:cNvSpPr>
              <a:spLocks/>
            </p:cNvSpPr>
            <p:nvPr/>
          </p:nvSpPr>
          <p:spPr bwMode="auto">
            <a:xfrm>
              <a:off x="3136" y="1377"/>
              <a:ext cx="10" cy="28"/>
            </a:xfrm>
            <a:custGeom>
              <a:avLst/>
              <a:gdLst>
                <a:gd name="T0" fmla="*/ 10 w 10"/>
                <a:gd name="T1" fmla="*/ 0 h 28"/>
                <a:gd name="T2" fmla="*/ 10 w 10"/>
                <a:gd name="T3" fmla="*/ 14 h 28"/>
                <a:gd name="T4" fmla="*/ 10 w 10"/>
                <a:gd name="T5" fmla="*/ 25 h 28"/>
                <a:gd name="T6" fmla="*/ 7 w 10"/>
                <a:gd name="T7" fmla="*/ 28 h 28"/>
                <a:gd name="T8" fmla="*/ 3 w 10"/>
                <a:gd name="T9" fmla="*/ 28 h 28"/>
                <a:gd name="T10" fmla="*/ 3 w 10"/>
                <a:gd name="T11" fmla="*/ 28 h 28"/>
                <a:gd name="T12" fmla="*/ 0 w 10"/>
                <a:gd name="T13" fmla="*/ 25 h 28"/>
                <a:gd name="T14" fmla="*/ 0 w 10"/>
                <a:gd name="T15" fmla="*/ 14 h 28"/>
                <a:gd name="T16" fmla="*/ 3 w 10"/>
                <a:gd name="T17" fmla="*/ 0 h 28"/>
                <a:gd name="T18" fmla="*/ 3 w 10"/>
                <a:gd name="T19" fmla="*/ 0 h 28"/>
                <a:gd name="T20" fmla="*/ 7 w 10"/>
                <a:gd name="T21" fmla="*/ 0 h 28"/>
                <a:gd name="T22" fmla="*/ 10 w 10"/>
                <a:gd name="T23" fmla="*/ 0 h 28"/>
                <a:gd name="T24" fmla="*/ 10 w 10"/>
                <a:gd name="T25" fmla="*/ 0 h 28"/>
                <a:gd name="T26" fmla="*/ 10 w 10"/>
                <a:gd name="T27" fmla="*/ 0 h 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0"/>
                <a:gd name="T43" fmla="*/ 0 h 28"/>
                <a:gd name="T44" fmla="*/ 10 w 10"/>
                <a:gd name="T45" fmla="*/ 28 h 2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0" h="28">
                  <a:moveTo>
                    <a:pt x="10" y="0"/>
                  </a:moveTo>
                  <a:lnTo>
                    <a:pt x="10" y="14"/>
                  </a:lnTo>
                  <a:lnTo>
                    <a:pt x="10" y="25"/>
                  </a:lnTo>
                  <a:lnTo>
                    <a:pt x="7" y="28"/>
                  </a:lnTo>
                  <a:lnTo>
                    <a:pt x="3" y="28"/>
                  </a:lnTo>
                  <a:lnTo>
                    <a:pt x="0" y="25"/>
                  </a:lnTo>
                  <a:lnTo>
                    <a:pt x="0" y="14"/>
                  </a:lnTo>
                  <a:lnTo>
                    <a:pt x="3" y="0"/>
                  </a:lnTo>
                  <a:lnTo>
                    <a:pt x="7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9" name="Freeform 184"/>
            <p:cNvSpPr>
              <a:spLocks/>
            </p:cNvSpPr>
            <p:nvPr/>
          </p:nvSpPr>
          <p:spPr bwMode="auto">
            <a:xfrm>
              <a:off x="3295" y="1422"/>
              <a:ext cx="13" cy="24"/>
            </a:xfrm>
            <a:custGeom>
              <a:avLst/>
              <a:gdLst>
                <a:gd name="T0" fmla="*/ 13 w 13"/>
                <a:gd name="T1" fmla="*/ 7 h 24"/>
                <a:gd name="T2" fmla="*/ 10 w 13"/>
                <a:gd name="T3" fmla="*/ 18 h 24"/>
                <a:gd name="T4" fmla="*/ 10 w 13"/>
                <a:gd name="T5" fmla="*/ 24 h 24"/>
                <a:gd name="T6" fmla="*/ 7 w 13"/>
                <a:gd name="T7" fmla="*/ 24 h 24"/>
                <a:gd name="T8" fmla="*/ 3 w 13"/>
                <a:gd name="T9" fmla="*/ 18 h 24"/>
                <a:gd name="T10" fmla="*/ 0 w 13"/>
                <a:gd name="T11" fmla="*/ 7 h 24"/>
                <a:gd name="T12" fmla="*/ 3 w 13"/>
                <a:gd name="T13" fmla="*/ 0 h 24"/>
                <a:gd name="T14" fmla="*/ 7 w 13"/>
                <a:gd name="T15" fmla="*/ 0 h 24"/>
                <a:gd name="T16" fmla="*/ 10 w 13"/>
                <a:gd name="T17" fmla="*/ 0 h 24"/>
                <a:gd name="T18" fmla="*/ 13 w 13"/>
                <a:gd name="T19" fmla="*/ 7 h 24"/>
                <a:gd name="T20" fmla="*/ 13 w 13"/>
                <a:gd name="T21" fmla="*/ 7 h 24"/>
                <a:gd name="T22" fmla="*/ 13 w 13"/>
                <a:gd name="T23" fmla="*/ 7 h 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"/>
                <a:gd name="T37" fmla="*/ 0 h 24"/>
                <a:gd name="T38" fmla="*/ 13 w 13"/>
                <a:gd name="T39" fmla="*/ 24 h 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" h="24">
                  <a:moveTo>
                    <a:pt x="13" y="7"/>
                  </a:moveTo>
                  <a:lnTo>
                    <a:pt x="10" y="18"/>
                  </a:lnTo>
                  <a:lnTo>
                    <a:pt x="10" y="24"/>
                  </a:lnTo>
                  <a:lnTo>
                    <a:pt x="7" y="24"/>
                  </a:lnTo>
                  <a:lnTo>
                    <a:pt x="3" y="18"/>
                  </a:lnTo>
                  <a:lnTo>
                    <a:pt x="0" y="7"/>
                  </a:lnTo>
                  <a:lnTo>
                    <a:pt x="3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3" y="7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0" name="Freeform 185"/>
            <p:cNvSpPr>
              <a:spLocks/>
            </p:cNvSpPr>
            <p:nvPr/>
          </p:nvSpPr>
          <p:spPr bwMode="auto">
            <a:xfrm>
              <a:off x="3436" y="1377"/>
              <a:ext cx="11" cy="31"/>
            </a:xfrm>
            <a:custGeom>
              <a:avLst/>
              <a:gdLst>
                <a:gd name="T0" fmla="*/ 7 w 11"/>
                <a:gd name="T1" fmla="*/ 4 h 31"/>
                <a:gd name="T2" fmla="*/ 11 w 11"/>
                <a:gd name="T3" fmla="*/ 11 h 31"/>
                <a:gd name="T4" fmla="*/ 11 w 11"/>
                <a:gd name="T5" fmla="*/ 21 h 31"/>
                <a:gd name="T6" fmla="*/ 11 w 11"/>
                <a:gd name="T7" fmla="*/ 31 h 31"/>
                <a:gd name="T8" fmla="*/ 7 w 11"/>
                <a:gd name="T9" fmla="*/ 31 h 31"/>
                <a:gd name="T10" fmla="*/ 4 w 11"/>
                <a:gd name="T11" fmla="*/ 25 h 31"/>
                <a:gd name="T12" fmla="*/ 0 w 11"/>
                <a:gd name="T13" fmla="*/ 11 h 31"/>
                <a:gd name="T14" fmla="*/ 0 w 11"/>
                <a:gd name="T15" fmla="*/ 4 h 31"/>
                <a:gd name="T16" fmla="*/ 4 w 11"/>
                <a:gd name="T17" fmla="*/ 0 h 31"/>
                <a:gd name="T18" fmla="*/ 7 w 11"/>
                <a:gd name="T19" fmla="*/ 4 h 31"/>
                <a:gd name="T20" fmla="*/ 7 w 11"/>
                <a:gd name="T21" fmla="*/ 4 h 31"/>
                <a:gd name="T22" fmla="*/ 7 w 11"/>
                <a:gd name="T23" fmla="*/ 4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1"/>
                <a:gd name="T37" fmla="*/ 0 h 31"/>
                <a:gd name="T38" fmla="*/ 11 w 11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1" h="31">
                  <a:moveTo>
                    <a:pt x="7" y="4"/>
                  </a:moveTo>
                  <a:lnTo>
                    <a:pt x="11" y="11"/>
                  </a:lnTo>
                  <a:lnTo>
                    <a:pt x="11" y="21"/>
                  </a:lnTo>
                  <a:lnTo>
                    <a:pt x="11" y="31"/>
                  </a:lnTo>
                  <a:lnTo>
                    <a:pt x="7" y="31"/>
                  </a:lnTo>
                  <a:lnTo>
                    <a:pt x="4" y="25"/>
                  </a:lnTo>
                  <a:lnTo>
                    <a:pt x="0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1" name="Freeform 186"/>
            <p:cNvSpPr>
              <a:spLocks/>
            </p:cNvSpPr>
            <p:nvPr/>
          </p:nvSpPr>
          <p:spPr bwMode="auto">
            <a:xfrm>
              <a:off x="3267" y="1118"/>
              <a:ext cx="83" cy="93"/>
            </a:xfrm>
            <a:custGeom>
              <a:avLst/>
              <a:gdLst>
                <a:gd name="T0" fmla="*/ 21 w 83"/>
                <a:gd name="T1" fmla="*/ 4 h 93"/>
                <a:gd name="T2" fmla="*/ 17 w 83"/>
                <a:gd name="T3" fmla="*/ 4 h 93"/>
                <a:gd name="T4" fmla="*/ 10 w 83"/>
                <a:gd name="T5" fmla="*/ 21 h 93"/>
                <a:gd name="T6" fmla="*/ 10 w 83"/>
                <a:gd name="T7" fmla="*/ 35 h 93"/>
                <a:gd name="T8" fmla="*/ 10 w 83"/>
                <a:gd name="T9" fmla="*/ 62 h 93"/>
                <a:gd name="T10" fmla="*/ 7 w 83"/>
                <a:gd name="T11" fmla="*/ 66 h 93"/>
                <a:gd name="T12" fmla="*/ 10 w 83"/>
                <a:gd name="T13" fmla="*/ 69 h 93"/>
                <a:gd name="T14" fmla="*/ 21 w 83"/>
                <a:gd name="T15" fmla="*/ 73 h 93"/>
                <a:gd name="T16" fmla="*/ 35 w 83"/>
                <a:gd name="T17" fmla="*/ 76 h 93"/>
                <a:gd name="T18" fmla="*/ 48 w 83"/>
                <a:gd name="T19" fmla="*/ 83 h 93"/>
                <a:gd name="T20" fmla="*/ 52 w 83"/>
                <a:gd name="T21" fmla="*/ 83 h 93"/>
                <a:gd name="T22" fmla="*/ 59 w 83"/>
                <a:gd name="T23" fmla="*/ 87 h 93"/>
                <a:gd name="T24" fmla="*/ 73 w 83"/>
                <a:gd name="T25" fmla="*/ 87 h 93"/>
                <a:gd name="T26" fmla="*/ 83 w 83"/>
                <a:gd name="T27" fmla="*/ 87 h 93"/>
                <a:gd name="T28" fmla="*/ 83 w 83"/>
                <a:gd name="T29" fmla="*/ 90 h 93"/>
                <a:gd name="T30" fmla="*/ 73 w 83"/>
                <a:gd name="T31" fmla="*/ 93 h 93"/>
                <a:gd name="T32" fmla="*/ 59 w 83"/>
                <a:gd name="T33" fmla="*/ 93 h 93"/>
                <a:gd name="T34" fmla="*/ 28 w 83"/>
                <a:gd name="T35" fmla="*/ 87 h 93"/>
                <a:gd name="T36" fmla="*/ 17 w 83"/>
                <a:gd name="T37" fmla="*/ 80 h 93"/>
                <a:gd name="T38" fmla="*/ 3 w 83"/>
                <a:gd name="T39" fmla="*/ 73 h 93"/>
                <a:gd name="T40" fmla="*/ 0 w 83"/>
                <a:gd name="T41" fmla="*/ 62 h 93"/>
                <a:gd name="T42" fmla="*/ 0 w 83"/>
                <a:gd name="T43" fmla="*/ 48 h 93"/>
                <a:gd name="T44" fmla="*/ 3 w 83"/>
                <a:gd name="T45" fmla="*/ 35 h 93"/>
                <a:gd name="T46" fmla="*/ 7 w 83"/>
                <a:gd name="T47" fmla="*/ 21 h 93"/>
                <a:gd name="T48" fmla="*/ 7 w 83"/>
                <a:gd name="T49" fmla="*/ 10 h 93"/>
                <a:gd name="T50" fmla="*/ 14 w 83"/>
                <a:gd name="T51" fmla="*/ 4 h 93"/>
                <a:gd name="T52" fmla="*/ 17 w 83"/>
                <a:gd name="T53" fmla="*/ 0 h 93"/>
                <a:gd name="T54" fmla="*/ 21 w 83"/>
                <a:gd name="T55" fmla="*/ 0 h 93"/>
                <a:gd name="T56" fmla="*/ 21 w 83"/>
                <a:gd name="T57" fmla="*/ 4 h 93"/>
                <a:gd name="T58" fmla="*/ 21 w 83"/>
                <a:gd name="T59" fmla="*/ 4 h 93"/>
                <a:gd name="T60" fmla="*/ 21 w 83"/>
                <a:gd name="T61" fmla="*/ 4 h 93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83"/>
                <a:gd name="T94" fmla="*/ 0 h 93"/>
                <a:gd name="T95" fmla="*/ 83 w 83"/>
                <a:gd name="T96" fmla="*/ 93 h 93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83" h="93">
                  <a:moveTo>
                    <a:pt x="21" y="4"/>
                  </a:moveTo>
                  <a:lnTo>
                    <a:pt x="17" y="4"/>
                  </a:lnTo>
                  <a:lnTo>
                    <a:pt x="10" y="21"/>
                  </a:lnTo>
                  <a:lnTo>
                    <a:pt x="10" y="35"/>
                  </a:lnTo>
                  <a:lnTo>
                    <a:pt x="10" y="62"/>
                  </a:lnTo>
                  <a:lnTo>
                    <a:pt x="7" y="66"/>
                  </a:lnTo>
                  <a:lnTo>
                    <a:pt x="10" y="69"/>
                  </a:lnTo>
                  <a:lnTo>
                    <a:pt x="21" y="73"/>
                  </a:lnTo>
                  <a:lnTo>
                    <a:pt x="35" y="76"/>
                  </a:lnTo>
                  <a:lnTo>
                    <a:pt x="48" y="83"/>
                  </a:lnTo>
                  <a:lnTo>
                    <a:pt x="52" y="83"/>
                  </a:lnTo>
                  <a:lnTo>
                    <a:pt x="59" y="87"/>
                  </a:lnTo>
                  <a:lnTo>
                    <a:pt x="73" y="87"/>
                  </a:lnTo>
                  <a:lnTo>
                    <a:pt x="83" y="87"/>
                  </a:lnTo>
                  <a:lnTo>
                    <a:pt x="83" y="90"/>
                  </a:lnTo>
                  <a:lnTo>
                    <a:pt x="73" y="93"/>
                  </a:lnTo>
                  <a:lnTo>
                    <a:pt x="59" y="93"/>
                  </a:lnTo>
                  <a:lnTo>
                    <a:pt x="28" y="87"/>
                  </a:lnTo>
                  <a:lnTo>
                    <a:pt x="17" y="80"/>
                  </a:lnTo>
                  <a:lnTo>
                    <a:pt x="3" y="73"/>
                  </a:lnTo>
                  <a:lnTo>
                    <a:pt x="0" y="62"/>
                  </a:lnTo>
                  <a:lnTo>
                    <a:pt x="0" y="48"/>
                  </a:lnTo>
                  <a:lnTo>
                    <a:pt x="3" y="35"/>
                  </a:lnTo>
                  <a:lnTo>
                    <a:pt x="7" y="21"/>
                  </a:lnTo>
                  <a:lnTo>
                    <a:pt x="7" y="10"/>
                  </a:lnTo>
                  <a:lnTo>
                    <a:pt x="14" y="4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2" name="Freeform 187"/>
            <p:cNvSpPr>
              <a:spLocks/>
            </p:cNvSpPr>
            <p:nvPr/>
          </p:nvSpPr>
          <p:spPr bwMode="auto">
            <a:xfrm>
              <a:off x="3298" y="1132"/>
              <a:ext cx="93" cy="31"/>
            </a:xfrm>
            <a:custGeom>
              <a:avLst/>
              <a:gdLst>
                <a:gd name="T0" fmla="*/ 4 w 93"/>
                <a:gd name="T1" fmla="*/ 0 h 31"/>
                <a:gd name="T2" fmla="*/ 21 w 93"/>
                <a:gd name="T3" fmla="*/ 10 h 31"/>
                <a:gd name="T4" fmla="*/ 35 w 93"/>
                <a:gd name="T5" fmla="*/ 14 h 31"/>
                <a:gd name="T6" fmla="*/ 52 w 93"/>
                <a:gd name="T7" fmla="*/ 17 h 31"/>
                <a:gd name="T8" fmla="*/ 73 w 93"/>
                <a:gd name="T9" fmla="*/ 21 h 31"/>
                <a:gd name="T10" fmla="*/ 90 w 93"/>
                <a:gd name="T11" fmla="*/ 21 h 31"/>
                <a:gd name="T12" fmla="*/ 93 w 93"/>
                <a:gd name="T13" fmla="*/ 24 h 31"/>
                <a:gd name="T14" fmla="*/ 93 w 93"/>
                <a:gd name="T15" fmla="*/ 24 h 31"/>
                <a:gd name="T16" fmla="*/ 69 w 93"/>
                <a:gd name="T17" fmla="*/ 31 h 31"/>
                <a:gd name="T18" fmla="*/ 48 w 93"/>
                <a:gd name="T19" fmla="*/ 31 h 31"/>
                <a:gd name="T20" fmla="*/ 17 w 93"/>
                <a:gd name="T21" fmla="*/ 21 h 31"/>
                <a:gd name="T22" fmla="*/ 10 w 93"/>
                <a:gd name="T23" fmla="*/ 10 h 31"/>
                <a:gd name="T24" fmla="*/ 7 w 93"/>
                <a:gd name="T25" fmla="*/ 7 h 31"/>
                <a:gd name="T26" fmla="*/ 4 w 93"/>
                <a:gd name="T27" fmla="*/ 3 h 31"/>
                <a:gd name="T28" fmla="*/ 0 w 93"/>
                <a:gd name="T29" fmla="*/ 0 h 31"/>
                <a:gd name="T30" fmla="*/ 4 w 93"/>
                <a:gd name="T31" fmla="*/ 0 h 31"/>
                <a:gd name="T32" fmla="*/ 4 w 93"/>
                <a:gd name="T33" fmla="*/ 0 h 31"/>
                <a:gd name="T34" fmla="*/ 4 w 93"/>
                <a:gd name="T35" fmla="*/ 0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"/>
                <a:gd name="T55" fmla="*/ 0 h 31"/>
                <a:gd name="T56" fmla="*/ 93 w 93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" h="31">
                  <a:moveTo>
                    <a:pt x="4" y="0"/>
                  </a:moveTo>
                  <a:lnTo>
                    <a:pt x="21" y="10"/>
                  </a:lnTo>
                  <a:lnTo>
                    <a:pt x="35" y="14"/>
                  </a:lnTo>
                  <a:lnTo>
                    <a:pt x="52" y="17"/>
                  </a:lnTo>
                  <a:lnTo>
                    <a:pt x="73" y="21"/>
                  </a:lnTo>
                  <a:lnTo>
                    <a:pt x="90" y="21"/>
                  </a:lnTo>
                  <a:lnTo>
                    <a:pt x="93" y="24"/>
                  </a:lnTo>
                  <a:lnTo>
                    <a:pt x="69" y="31"/>
                  </a:lnTo>
                  <a:lnTo>
                    <a:pt x="48" y="31"/>
                  </a:lnTo>
                  <a:lnTo>
                    <a:pt x="17" y="21"/>
                  </a:lnTo>
                  <a:lnTo>
                    <a:pt x="10" y="10"/>
                  </a:lnTo>
                  <a:lnTo>
                    <a:pt x="7" y="7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3" name="Freeform 188"/>
            <p:cNvSpPr>
              <a:spLocks/>
            </p:cNvSpPr>
            <p:nvPr/>
          </p:nvSpPr>
          <p:spPr bwMode="auto">
            <a:xfrm>
              <a:off x="3398" y="1104"/>
              <a:ext cx="35" cy="56"/>
            </a:xfrm>
            <a:custGeom>
              <a:avLst/>
              <a:gdLst>
                <a:gd name="T0" fmla="*/ 31 w 35"/>
                <a:gd name="T1" fmla="*/ 4 h 56"/>
                <a:gd name="T2" fmla="*/ 28 w 35"/>
                <a:gd name="T3" fmla="*/ 11 h 56"/>
                <a:gd name="T4" fmla="*/ 28 w 35"/>
                <a:gd name="T5" fmla="*/ 21 h 56"/>
                <a:gd name="T6" fmla="*/ 24 w 35"/>
                <a:gd name="T7" fmla="*/ 31 h 56"/>
                <a:gd name="T8" fmla="*/ 18 w 35"/>
                <a:gd name="T9" fmla="*/ 38 h 56"/>
                <a:gd name="T10" fmla="*/ 11 w 35"/>
                <a:gd name="T11" fmla="*/ 45 h 56"/>
                <a:gd name="T12" fmla="*/ 4 w 35"/>
                <a:gd name="T13" fmla="*/ 56 h 56"/>
                <a:gd name="T14" fmla="*/ 0 w 35"/>
                <a:gd name="T15" fmla="*/ 56 h 56"/>
                <a:gd name="T16" fmla="*/ 0 w 35"/>
                <a:gd name="T17" fmla="*/ 52 h 56"/>
                <a:gd name="T18" fmla="*/ 11 w 35"/>
                <a:gd name="T19" fmla="*/ 38 h 56"/>
                <a:gd name="T20" fmla="*/ 14 w 35"/>
                <a:gd name="T21" fmla="*/ 18 h 56"/>
                <a:gd name="T22" fmla="*/ 14 w 35"/>
                <a:gd name="T23" fmla="*/ 14 h 56"/>
                <a:gd name="T24" fmla="*/ 21 w 35"/>
                <a:gd name="T25" fmla="*/ 7 h 56"/>
                <a:gd name="T26" fmla="*/ 24 w 35"/>
                <a:gd name="T27" fmla="*/ 4 h 56"/>
                <a:gd name="T28" fmla="*/ 28 w 35"/>
                <a:gd name="T29" fmla="*/ 0 h 56"/>
                <a:gd name="T30" fmla="*/ 31 w 35"/>
                <a:gd name="T31" fmla="*/ 0 h 56"/>
                <a:gd name="T32" fmla="*/ 35 w 35"/>
                <a:gd name="T33" fmla="*/ 0 h 56"/>
                <a:gd name="T34" fmla="*/ 31 w 35"/>
                <a:gd name="T35" fmla="*/ 4 h 56"/>
                <a:gd name="T36" fmla="*/ 31 w 35"/>
                <a:gd name="T37" fmla="*/ 4 h 56"/>
                <a:gd name="T38" fmla="*/ 31 w 35"/>
                <a:gd name="T39" fmla="*/ 4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5"/>
                <a:gd name="T61" fmla="*/ 0 h 56"/>
                <a:gd name="T62" fmla="*/ 35 w 35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5" h="56">
                  <a:moveTo>
                    <a:pt x="31" y="4"/>
                  </a:moveTo>
                  <a:lnTo>
                    <a:pt x="28" y="11"/>
                  </a:lnTo>
                  <a:lnTo>
                    <a:pt x="28" y="21"/>
                  </a:lnTo>
                  <a:lnTo>
                    <a:pt x="24" y="31"/>
                  </a:lnTo>
                  <a:lnTo>
                    <a:pt x="18" y="38"/>
                  </a:lnTo>
                  <a:lnTo>
                    <a:pt x="11" y="45"/>
                  </a:lnTo>
                  <a:lnTo>
                    <a:pt x="4" y="56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11" y="38"/>
                  </a:lnTo>
                  <a:lnTo>
                    <a:pt x="14" y="18"/>
                  </a:lnTo>
                  <a:lnTo>
                    <a:pt x="14" y="14"/>
                  </a:lnTo>
                  <a:lnTo>
                    <a:pt x="21" y="7"/>
                  </a:lnTo>
                  <a:lnTo>
                    <a:pt x="24" y="4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4" name="Freeform 189"/>
            <p:cNvSpPr>
              <a:spLocks/>
            </p:cNvSpPr>
            <p:nvPr/>
          </p:nvSpPr>
          <p:spPr bwMode="auto">
            <a:xfrm>
              <a:off x="3350" y="1160"/>
              <a:ext cx="62" cy="51"/>
            </a:xfrm>
            <a:custGeom>
              <a:avLst/>
              <a:gdLst>
                <a:gd name="T0" fmla="*/ 62 w 62"/>
                <a:gd name="T1" fmla="*/ 0 h 51"/>
                <a:gd name="T2" fmla="*/ 59 w 62"/>
                <a:gd name="T3" fmla="*/ 13 h 51"/>
                <a:gd name="T4" fmla="*/ 55 w 62"/>
                <a:gd name="T5" fmla="*/ 20 h 51"/>
                <a:gd name="T6" fmla="*/ 52 w 62"/>
                <a:gd name="T7" fmla="*/ 27 h 51"/>
                <a:gd name="T8" fmla="*/ 45 w 62"/>
                <a:gd name="T9" fmla="*/ 34 h 51"/>
                <a:gd name="T10" fmla="*/ 41 w 62"/>
                <a:gd name="T11" fmla="*/ 41 h 51"/>
                <a:gd name="T12" fmla="*/ 34 w 62"/>
                <a:gd name="T13" fmla="*/ 45 h 51"/>
                <a:gd name="T14" fmla="*/ 24 w 62"/>
                <a:gd name="T15" fmla="*/ 48 h 51"/>
                <a:gd name="T16" fmla="*/ 14 w 62"/>
                <a:gd name="T17" fmla="*/ 51 h 51"/>
                <a:gd name="T18" fmla="*/ 3 w 62"/>
                <a:gd name="T19" fmla="*/ 51 h 51"/>
                <a:gd name="T20" fmla="*/ 0 w 62"/>
                <a:gd name="T21" fmla="*/ 51 h 51"/>
                <a:gd name="T22" fmla="*/ 3 w 62"/>
                <a:gd name="T23" fmla="*/ 48 h 51"/>
                <a:gd name="T24" fmla="*/ 10 w 62"/>
                <a:gd name="T25" fmla="*/ 45 h 51"/>
                <a:gd name="T26" fmla="*/ 17 w 62"/>
                <a:gd name="T27" fmla="*/ 41 h 51"/>
                <a:gd name="T28" fmla="*/ 24 w 62"/>
                <a:gd name="T29" fmla="*/ 38 h 51"/>
                <a:gd name="T30" fmla="*/ 31 w 62"/>
                <a:gd name="T31" fmla="*/ 31 h 51"/>
                <a:gd name="T32" fmla="*/ 41 w 62"/>
                <a:gd name="T33" fmla="*/ 27 h 51"/>
                <a:gd name="T34" fmla="*/ 45 w 62"/>
                <a:gd name="T35" fmla="*/ 24 h 51"/>
                <a:gd name="T36" fmla="*/ 55 w 62"/>
                <a:gd name="T37" fmla="*/ 13 h 51"/>
                <a:gd name="T38" fmla="*/ 59 w 62"/>
                <a:gd name="T39" fmla="*/ 0 h 51"/>
                <a:gd name="T40" fmla="*/ 62 w 62"/>
                <a:gd name="T41" fmla="*/ 0 h 51"/>
                <a:gd name="T42" fmla="*/ 62 w 62"/>
                <a:gd name="T43" fmla="*/ 0 h 51"/>
                <a:gd name="T44" fmla="*/ 62 w 62"/>
                <a:gd name="T45" fmla="*/ 0 h 5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51"/>
                <a:gd name="T71" fmla="*/ 62 w 62"/>
                <a:gd name="T72" fmla="*/ 51 h 5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51">
                  <a:moveTo>
                    <a:pt x="62" y="0"/>
                  </a:moveTo>
                  <a:lnTo>
                    <a:pt x="59" y="13"/>
                  </a:lnTo>
                  <a:lnTo>
                    <a:pt x="55" y="20"/>
                  </a:lnTo>
                  <a:lnTo>
                    <a:pt x="52" y="27"/>
                  </a:lnTo>
                  <a:lnTo>
                    <a:pt x="45" y="34"/>
                  </a:lnTo>
                  <a:lnTo>
                    <a:pt x="41" y="41"/>
                  </a:lnTo>
                  <a:lnTo>
                    <a:pt x="34" y="45"/>
                  </a:lnTo>
                  <a:lnTo>
                    <a:pt x="24" y="48"/>
                  </a:lnTo>
                  <a:lnTo>
                    <a:pt x="14" y="51"/>
                  </a:lnTo>
                  <a:lnTo>
                    <a:pt x="3" y="51"/>
                  </a:lnTo>
                  <a:lnTo>
                    <a:pt x="0" y="51"/>
                  </a:lnTo>
                  <a:lnTo>
                    <a:pt x="3" y="48"/>
                  </a:lnTo>
                  <a:lnTo>
                    <a:pt x="10" y="45"/>
                  </a:lnTo>
                  <a:lnTo>
                    <a:pt x="17" y="41"/>
                  </a:lnTo>
                  <a:lnTo>
                    <a:pt x="24" y="38"/>
                  </a:lnTo>
                  <a:lnTo>
                    <a:pt x="31" y="31"/>
                  </a:lnTo>
                  <a:lnTo>
                    <a:pt x="41" y="27"/>
                  </a:lnTo>
                  <a:lnTo>
                    <a:pt x="45" y="24"/>
                  </a:lnTo>
                  <a:lnTo>
                    <a:pt x="55" y="13"/>
                  </a:lnTo>
                  <a:lnTo>
                    <a:pt x="59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5" name="Freeform 190"/>
            <p:cNvSpPr>
              <a:spLocks/>
            </p:cNvSpPr>
            <p:nvPr/>
          </p:nvSpPr>
          <p:spPr bwMode="auto">
            <a:xfrm>
              <a:off x="3250" y="1194"/>
              <a:ext cx="34" cy="59"/>
            </a:xfrm>
            <a:custGeom>
              <a:avLst/>
              <a:gdLst>
                <a:gd name="T0" fmla="*/ 34 w 34"/>
                <a:gd name="T1" fmla="*/ 0 h 59"/>
                <a:gd name="T2" fmla="*/ 31 w 34"/>
                <a:gd name="T3" fmla="*/ 14 h 59"/>
                <a:gd name="T4" fmla="*/ 27 w 34"/>
                <a:gd name="T5" fmla="*/ 24 h 59"/>
                <a:gd name="T6" fmla="*/ 24 w 34"/>
                <a:gd name="T7" fmla="*/ 31 h 59"/>
                <a:gd name="T8" fmla="*/ 20 w 34"/>
                <a:gd name="T9" fmla="*/ 38 h 59"/>
                <a:gd name="T10" fmla="*/ 14 w 34"/>
                <a:gd name="T11" fmla="*/ 45 h 59"/>
                <a:gd name="T12" fmla="*/ 10 w 34"/>
                <a:gd name="T13" fmla="*/ 52 h 59"/>
                <a:gd name="T14" fmla="*/ 3 w 34"/>
                <a:gd name="T15" fmla="*/ 59 h 59"/>
                <a:gd name="T16" fmla="*/ 0 w 34"/>
                <a:gd name="T17" fmla="*/ 59 h 59"/>
                <a:gd name="T18" fmla="*/ 0 w 34"/>
                <a:gd name="T19" fmla="*/ 55 h 59"/>
                <a:gd name="T20" fmla="*/ 7 w 34"/>
                <a:gd name="T21" fmla="*/ 42 h 59"/>
                <a:gd name="T22" fmla="*/ 14 w 34"/>
                <a:gd name="T23" fmla="*/ 28 h 59"/>
                <a:gd name="T24" fmla="*/ 17 w 34"/>
                <a:gd name="T25" fmla="*/ 21 h 59"/>
                <a:gd name="T26" fmla="*/ 20 w 34"/>
                <a:gd name="T27" fmla="*/ 11 h 59"/>
                <a:gd name="T28" fmla="*/ 24 w 34"/>
                <a:gd name="T29" fmla="*/ 7 h 59"/>
                <a:gd name="T30" fmla="*/ 31 w 34"/>
                <a:gd name="T31" fmla="*/ 0 h 59"/>
                <a:gd name="T32" fmla="*/ 34 w 34"/>
                <a:gd name="T33" fmla="*/ 0 h 59"/>
                <a:gd name="T34" fmla="*/ 34 w 34"/>
                <a:gd name="T35" fmla="*/ 0 h 59"/>
                <a:gd name="T36" fmla="*/ 34 w 34"/>
                <a:gd name="T37" fmla="*/ 0 h 5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4"/>
                <a:gd name="T58" fmla="*/ 0 h 59"/>
                <a:gd name="T59" fmla="*/ 34 w 34"/>
                <a:gd name="T60" fmla="*/ 59 h 5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4" h="59">
                  <a:moveTo>
                    <a:pt x="34" y="0"/>
                  </a:moveTo>
                  <a:lnTo>
                    <a:pt x="31" y="14"/>
                  </a:lnTo>
                  <a:lnTo>
                    <a:pt x="27" y="24"/>
                  </a:lnTo>
                  <a:lnTo>
                    <a:pt x="24" y="31"/>
                  </a:lnTo>
                  <a:lnTo>
                    <a:pt x="20" y="38"/>
                  </a:lnTo>
                  <a:lnTo>
                    <a:pt x="14" y="45"/>
                  </a:lnTo>
                  <a:lnTo>
                    <a:pt x="10" y="52"/>
                  </a:lnTo>
                  <a:lnTo>
                    <a:pt x="3" y="59"/>
                  </a:lnTo>
                  <a:lnTo>
                    <a:pt x="0" y="59"/>
                  </a:lnTo>
                  <a:lnTo>
                    <a:pt x="0" y="55"/>
                  </a:lnTo>
                  <a:lnTo>
                    <a:pt x="7" y="42"/>
                  </a:lnTo>
                  <a:lnTo>
                    <a:pt x="14" y="28"/>
                  </a:lnTo>
                  <a:lnTo>
                    <a:pt x="17" y="21"/>
                  </a:lnTo>
                  <a:lnTo>
                    <a:pt x="20" y="11"/>
                  </a:lnTo>
                  <a:lnTo>
                    <a:pt x="24" y="7"/>
                  </a:lnTo>
                  <a:lnTo>
                    <a:pt x="31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6" name="Freeform 191"/>
            <p:cNvSpPr>
              <a:spLocks/>
            </p:cNvSpPr>
            <p:nvPr/>
          </p:nvSpPr>
          <p:spPr bwMode="auto">
            <a:xfrm>
              <a:off x="3298" y="1211"/>
              <a:ext cx="62" cy="66"/>
            </a:xfrm>
            <a:custGeom>
              <a:avLst/>
              <a:gdLst>
                <a:gd name="T0" fmla="*/ 62 w 62"/>
                <a:gd name="T1" fmla="*/ 4 h 66"/>
                <a:gd name="T2" fmla="*/ 55 w 62"/>
                <a:gd name="T3" fmla="*/ 7 h 66"/>
                <a:gd name="T4" fmla="*/ 48 w 62"/>
                <a:gd name="T5" fmla="*/ 14 h 66"/>
                <a:gd name="T6" fmla="*/ 38 w 62"/>
                <a:gd name="T7" fmla="*/ 25 h 66"/>
                <a:gd name="T8" fmla="*/ 31 w 62"/>
                <a:gd name="T9" fmla="*/ 42 h 66"/>
                <a:gd name="T10" fmla="*/ 24 w 62"/>
                <a:gd name="T11" fmla="*/ 49 h 66"/>
                <a:gd name="T12" fmla="*/ 17 w 62"/>
                <a:gd name="T13" fmla="*/ 56 h 66"/>
                <a:gd name="T14" fmla="*/ 4 w 62"/>
                <a:gd name="T15" fmla="*/ 66 h 66"/>
                <a:gd name="T16" fmla="*/ 0 w 62"/>
                <a:gd name="T17" fmla="*/ 63 h 66"/>
                <a:gd name="T18" fmla="*/ 7 w 62"/>
                <a:gd name="T19" fmla="*/ 56 h 66"/>
                <a:gd name="T20" fmla="*/ 10 w 62"/>
                <a:gd name="T21" fmla="*/ 52 h 66"/>
                <a:gd name="T22" fmla="*/ 14 w 62"/>
                <a:gd name="T23" fmla="*/ 52 h 66"/>
                <a:gd name="T24" fmla="*/ 24 w 62"/>
                <a:gd name="T25" fmla="*/ 35 h 66"/>
                <a:gd name="T26" fmla="*/ 28 w 62"/>
                <a:gd name="T27" fmla="*/ 28 h 66"/>
                <a:gd name="T28" fmla="*/ 35 w 62"/>
                <a:gd name="T29" fmla="*/ 21 h 66"/>
                <a:gd name="T30" fmla="*/ 38 w 62"/>
                <a:gd name="T31" fmla="*/ 14 h 66"/>
                <a:gd name="T32" fmla="*/ 45 w 62"/>
                <a:gd name="T33" fmla="*/ 11 h 66"/>
                <a:gd name="T34" fmla="*/ 59 w 62"/>
                <a:gd name="T35" fmla="*/ 0 h 66"/>
                <a:gd name="T36" fmla="*/ 59 w 62"/>
                <a:gd name="T37" fmla="*/ 0 h 66"/>
                <a:gd name="T38" fmla="*/ 62 w 62"/>
                <a:gd name="T39" fmla="*/ 4 h 66"/>
                <a:gd name="T40" fmla="*/ 62 w 62"/>
                <a:gd name="T41" fmla="*/ 4 h 66"/>
                <a:gd name="T42" fmla="*/ 62 w 62"/>
                <a:gd name="T43" fmla="*/ 4 h 6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2"/>
                <a:gd name="T67" fmla="*/ 0 h 66"/>
                <a:gd name="T68" fmla="*/ 62 w 62"/>
                <a:gd name="T69" fmla="*/ 66 h 6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2" h="66">
                  <a:moveTo>
                    <a:pt x="62" y="4"/>
                  </a:moveTo>
                  <a:lnTo>
                    <a:pt x="55" y="7"/>
                  </a:lnTo>
                  <a:lnTo>
                    <a:pt x="48" y="14"/>
                  </a:lnTo>
                  <a:lnTo>
                    <a:pt x="38" y="25"/>
                  </a:lnTo>
                  <a:lnTo>
                    <a:pt x="31" y="42"/>
                  </a:lnTo>
                  <a:lnTo>
                    <a:pt x="24" y="49"/>
                  </a:lnTo>
                  <a:lnTo>
                    <a:pt x="17" y="56"/>
                  </a:lnTo>
                  <a:lnTo>
                    <a:pt x="4" y="66"/>
                  </a:lnTo>
                  <a:lnTo>
                    <a:pt x="0" y="63"/>
                  </a:lnTo>
                  <a:lnTo>
                    <a:pt x="7" y="56"/>
                  </a:lnTo>
                  <a:lnTo>
                    <a:pt x="10" y="52"/>
                  </a:lnTo>
                  <a:lnTo>
                    <a:pt x="14" y="52"/>
                  </a:lnTo>
                  <a:lnTo>
                    <a:pt x="24" y="35"/>
                  </a:lnTo>
                  <a:lnTo>
                    <a:pt x="28" y="28"/>
                  </a:lnTo>
                  <a:lnTo>
                    <a:pt x="35" y="21"/>
                  </a:lnTo>
                  <a:lnTo>
                    <a:pt x="38" y="14"/>
                  </a:lnTo>
                  <a:lnTo>
                    <a:pt x="45" y="11"/>
                  </a:lnTo>
                  <a:lnTo>
                    <a:pt x="59" y="0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7" name="Freeform 192"/>
            <p:cNvSpPr>
              <a:spLocks/>
            </p:cNvSpPr>
            <p:nvPr/>
          </p:nvSpPr>
          <p:spPr bwMode="auto">
            <a:xfrm>
              <a:off x="3419" y="1287"/>
              <a:ext cx="66" cy="70"/>
            </a:xfrm>
            <a:custGeom>
              <a:avLst/>
              <a:gdLst>
                <a:gd name="T0" fmla="*/ 62 w 66"/>
                <a:gd name="T1" fmla="*/ 7 h 70"/>
                <a:gd name="T2" fmla="*/ 52 w 66"/>
                <a:gd name="T3" fmla="*/ 7 h 70"/>
                <a:gd name="T4" fmla="*/ 45 w 66"/>
                <a:gd name="T5" fmla="*/ 14 h 70"/>
                <a:gd name="T6" fmla="*/ 38 w 66"/>
                <a:gd name="T7" fmla="*/ 14 h 70"/>
                <a:gd name="T8" fmla="*/ 31 w 66"/>
                <a:gd name="T9" fmla="*/ 14 h 70"/>
                <a:gd name="T10" fmla="*/ 24 w 66"/>
                <a:gd name="T11" fmla="*/ 14 h 70"/>
                <a:gd name="T12" fmla="*/ 21 w 66"/>
                <a:gd name="T13" fmla="*/ 21 h 70"/>
                <a:gd name="T14" fmla="*/ 17 w 66"/>
                <a:gd name="T15" fmla="*/ 28 h 70"/>
                <a:gd name="T16" fmla="*/ 7 w 66"/>
                <a:gd name="T17" fmla="*/ 35 h 70"/>
                <a:gd name="T18" fmla="*/ 3 w 66"/>
                <a:gd name="T19" fmla="*/ 45 h 70"/>
                <a:gd name="T20" fmla="*/ 3 w 66"/>
                <a:gd name="T21" fmla="*/ 56 h 70"/>
                <a:gd name="T22" fmla="*/ 7 w 66"/>
                <a:gd name="T23" fmla="*/ 63 h 70"/>
                <a:gd name="T24" fmla="*/ 10 w 66"/>
                <a:gd name="T25" fmla="*/ 66 h 70"/>
                <a:gd name="T26" fmla="*/ 10 w 66"/>
                <a:gd name="T27" fmla="*/ 66 h 70"/>
                <a:gd name="T28" fmla="*/ 10 w 66"/>
                <a:gd name="T29" fmla="*/ 70 h 70"/>
                <a:gd name="T30" fmla="*/ 7 w 66"/>
                <a:gd name="T31" fmla="*/ 70 h 70"/>
                <a:gd name="T32" fmla="*/ 0 w 66"/>
                <a:gd name="T33" fmla="*/ 56 h 70"/>
                <a:gd name="T34" fmla="*/ 0 w 66"/>
                <a:gd name="T35" fmla="*/ 32 h 70"/>
                <a:gd name="T36" fmla="*/ 7 w 66"/>
                <a:gd name="T37" fmla="*/ 28 h 70"/>
                <a:gd name="T38" fmla="*/ 14 w 66"/>
                <a:gd name="T39" fmla="*/ 21 h 70"/>
                <a:gd name="T40" fmla="*/ 17 w 66"/>
                <a:gd name="T41" fmla="*/ 14 h 70"/>
                <a:gd name="T42" fmla="*/ 21 w 66"/>
                <a:gd name="T43" fmla="*/ 11 h 70"/>
                <a:gd name="T44" fmla="*/ 24 w 66"/>
                <a:gd name="T45" fmla="*/ 7 h 70"/>
                <a:gd name="T46" fmla="*/ 35 w 66"/>
                <a:gd name="T47" fmla="*/ 4 h 70"/>
                <a:gd name="T48" fmla="*/ 42 w 66"/>
                <a:gd name="T49" fmla="*/ 0 h 70"/>
                <a:gd name="T50" fmla="*/ 48 w 66"/>
                <a:gd name="T51" fmla="*/ 0 h 70"/>
                <a:gd name="T52" fmla="*/ 66 w 66"/>
                <a:gd name="T53" fmla="*/ 4 h 70"/>
                <a:gd name="T54" fmla="*/ 66 w 66"/>
                <a:gd name="T55" fmla="*/ 7 h 70"/>
                <a:gd name="T56" fmla="*/ 62 w 66"/>
                <a:gd name="T57" fmla="*/ 7 h 70"/>
                <a:gd name="T58" fmla="*/ 62 w 66"/>
                <a:gd name="T59" fmla="*/ 7 h 70"/>
                <a:gd name="T60" fmla="*/ 62 w 66"/>
                <a:gd name="T61" fmla="*/ 7 h 7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66"/>
                <a:gd name="T94" fmla="*/ 0 h 70"/>
                <a:gd name="T95" fmla="*/ 66 w 66"/>
                <a:gd name="T96" fmla="*/ 70 h 70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66" h="70">
                  <a:moveTo>
                    <a:pt x="62" y="7"/>
                  </a:moveTo>
                  <a:lnTo>
                    <a:pt x="52" y="7"/>
                  </a:lnTo>
                  <a:lnTo>
                    <a:pt x="45" y="14"/>
                  </a:lnTo>
                  <a:lnTo>
                    <a:pt x="38" y="14"/>
                  </a:lnTo>
                  <a:lnTo>
                    <a:pt x="31" y="14"/>
                  </a:lnTo>
                  <a:lnTo>
                    <a:pt x="24" y="14"/>
                  </a:lnTo>
                  <a:lnTo>
                    <a:pt x="21" y="21"/>
                  </a:lnTo>
                  <a:lnTo>
                    <a:pt x="17" y="28"/>
                  </a:lnTo>
                  <a:lnTo>
                    <a:pt x="7" y="35"/>
                  </a:lnTo>
                  <a:lnTo>
                    <a:pt x="3" y="45"/>
                  </a:lnTo>
                  <a:lnTo>
                    <a:pt x="3" y="56"/>
                  </a:lnTo>
                  <a:lnTo>
                    <a:pt x="7" y="63"/>
                  </a:lnTo>
                  <a:lnTo>
                    <a:pt x="10" y="66"/>
                  </a:lnTo>
                  <a:lnTo>
                    <a:pt x="10" y="70"/>
                  </a:lnTo>
                  <a:lnTo>
                    <a:pt x="7" y="70"/>
                  </a:lnTo>
                  <a:lnTo>
                    <a:pt x="0" y="56"/>
                  </a:lnTo>
                  <a:lnTo>
                    <a:pt x="0" y="32"/>
                  </a:lnTo>
                  <a:lnTo>
                    <a:pt x="7" y="28"/>
                  </a:lnTo>
                  <a:lnTo>
                    <a:pt x="14" y="21"/>
                  </a:lnTo>
                  <a:lnTo>
                    <a:pt x="17" y="14"/>
                  </a:lnTo>
                  <a:lnTo>
                    <a:pt x="21" y="11"/>
                  </a:lnTo>
                  <a:lnTo>
                    <a:pt x="24" y="7"/>
                  </a:lnTo>
                  <a:lnTo>
                    <a:pt x="35" y="4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66" y="4"/>
                  </a:lnTo>
                  <a:lnTo>
                    <a:pt x="66" y="7"/>
                  </a:lnTo>
                  <a:lnTo>
                    <a:pt x="62" y="7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8" name="Freeform 193"/>
            <p:cNvSpPr>
              <a:spLocks/>
            </p:cNvSpPr>
            <p:nvPr/>
          </p:nvSpPr>
          <p:spPr bwMode="auto">
            <a:xfrm>
              <a:off x="3436" y="1315"/>
              <a:ext cx="11" cy="52"/>
            </a:xfrm>
            <a:custGeom>
              <a:avLst/>
              <a:gdLst>
                <a:gd name="T0" fmla="*/ 11 w 11"/>
                <a:gd name="T1" fmla="*/ 0 h 52"/>
                <a:gd name="T2" fmla="*/ 7 w 11"/>
                <a:gd name="T3" fmla="*/ 31 h 52"/>
                <a:gd name="T4" fmla="*/ 7 w 11"/>
                <a:gd name="T5" fmla="*/ 45 h 52"/>
                <a:gd name="T6" fmla="*/ 7 w 11"/>
                <a:gd name="T7" fmla="*/ 48 h 52"/>
                <a:gd name="T8" fmla="*/ 11 w 11"/>
                <a:gd name="T9" fmla="*/ 52 h 52"/>
                <a:gd name="T10" fmla="*/ 7 w 11"/>
                <a:gd name="T11" fmla="*/ 52 h 52"/>
                <a:gd name="T12" fmla="*/ 0 w 11"/>
                <a:gd name="T13" fmla="*/ 45 h 52"/>
                <a:gd name="T14" fmla="*/ 0 w 11"/>
                <a:gd name="T15" fmla="*/ 31 h 52"/>
                <a:gd name="T16" fmla="*/ 0 w 11"/>
                <a:gd name="T17" fmla="*/ 17 h 52"/>
                <a:gd name="T18" fmla="*/ 7 w 11"/>
                <a:gd name="T19" fmla="*/ 0 h 52"/>
                <a:gd name="T20" fmla="*/ 7 w 11"/>
                <a:gd name="T21" fmla="*/ 0 h 52"/>
                <a:gd name="T22" fmla="*/ 11 w 11"/>
                <a:gd name="T23" fmla="*/ 0 h 52"/>
                <a:gd name="T24" fmla="*/ 11 w 11"/>
                <a:gd name="T25" fmla="*/ 0 h 52"/>
                <a:gd name="T26" fmla="*/ 11 w 11"/>
                <a:gd name="T27" fmla="*/ 0 h 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"/>
                <a:gd name="T43" fmla="*/ 0 h 52"/>
                <a:gd name="T44" fmla="*/ 11 w 11"/>
                <a:gd name="T45" fmla="*/ 52 h 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" h="52">
                  <a:moveTo>
                    <a:pt x="11" y="0"/>
                  </a:moveTo>
                  <a:lnTo>
                    <a:pt x="7" y="31"/>
                  </a:lnTo>
                  <a:lnTo>
                    <a:pt x="7" y="45"/>
                  </a:lnTo>
                  <a:lnTo>
                    <a:pt x="7" y="48"/>
                  </a:lnTo>
                  <a:lnTo>
                    <a:pt x="11" y="52"/>
                  </a:lnTo>
                  <a:lnTo>
                    <a:pt x="7" y="52"/>
                  </a:lnTo>
                  <a:lnTo>
                    <a:pt x="0" y="45"/>
                  </a:lnTo>
                  <a:lnTo>
                    <a:pt x="0" y="31"/>
                  </a:lnTo>
                  <a:lnTo>
                    <a:pt x="0" y="17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9" name="Freeform 194"/>
            <p:cNvSpPr>
              <a:spLocks/>
            </p:cNvSpPr>
            <p:nvPr/>
          </p:nvSpPr>
          <p:spPr bwMode="auto">
            <a:xfrm>
              <a:off x="3474" y="1270"/>
              <a:ext cx="35" cy="52"/>
            </a:xfrm>
            <a:custGeom>
              <a:avLst/>
              <a:gdLst>
                <a:gd name="T0" fmla="*/ 0 w 35"/>
                <a:gd name="T1" fmla="*/ 52 h 52"/>
                <a:gd name="T2" fmla="*/ 7 w 35"/>
                <a:gd name="T3" fmla="*/ 28 h 52"/>
                <a:gd name="T4" fmla="*/ 14 w 35"/>
                <a:gd name="T5" fmla="*/ 17 h 52"/>
                <a:gd name="T6" fmla="*/ 21 w 35"/>
                <a:gd name="T7" fmla="*/ 11 h 52"/>
                <a:gd name="T8" fmla="*/ 31 w 35"/>
                <a:gd name="T9" fmla="*/ 0 h 52"/>
                <a:gd name="T10" fmla="*/ 35 w 35"/>
                <a:gd name="T11" fmla="*/ 0 h 52"/>
                <a:gd name="T12" fmla="*/ 35 w 35"/>
                <a:gd name="T13" fmla="*/ 4 h 52"/>
                <a:gd name="T14" fmla="*/ 28 w 35"/>
                <a:gd name="T15" fmla="*/ 14 h 52"/>
                <a:gd name="T16" fmla="*/ 14 w 35"/>
                <a:gd name="T17" fmla="*/ 31 h 52"/>
                <a:gd name="T18" fmla="*/ 7 w 35"/>
                <a:gd name="T19" fmla="*/ 42 h 52"/>
                <a:gd name="T20" fmla="*/ 4 w 35"/>
                <a:gd name="T21" fmla="*/ 52 h 52"/>
                <a:gd name="T22" fmla="*/ 0 w 35"/>
                <a:gd name="T23" fmla="*/ 52 h 52"/>
                <a:gd name="T24" fmla="*/ 0 w 35"/>
                <a:gd name="T25" fmla="*/ 52 h 52"/>
                <a:gd name="T26" fmla="*/ 0 w 35"/>
                <a:gd name="T27" fmla="*/ 52 h 52"/>
                <a:gd name="T28" fmla="*/ 0 w 35"/>
                <a:gd name="T29" fmla="*/ 52 h 5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"/>
                <a:gd name="T46" fmla="*/ 0 h 52"/>
                <a:gd name="T47" fmla="*/ 35 w 35"/>
                <a:gd name="T48" fmla="*/ 52 h 5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" h="52">
                  <a:moveTo>
                    <a:pt x="0" y="52"/>
                  </a:moveTo>
                  <a:lnTo>
                    <a:pt x="7" y="28"/>
                  </a:lnTo>
                  <a:lnTo>
                    <a:pt x="14" y="17"/>
                  </a:lnTo>
                  <a:lnTo>
                    <a:pt x="21" y="11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5" y="4"/>
                  </a:lnTo>
                  <a:lnTo>
                    <a:pt x="28" y="14"/>
                  </a:lnTo>
                  <a:lnTo>
                    <a:pt x="14" y="31"/>
                  </a:lnTo>
                  <a:lnTo>
                    <a:pt x="7" y="42"/>
                  </a:lnTo>
                  <a:lnTo>
                    <a:pt x="4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0" name="Freeform 195"/>
            <p:cNvSpPr>
              <a:spLocks/>
            </p:cNvSpPr>
            <p:nvPr/>
          </p:nvSpPr>
          <p:spPr bwMode="auto">
            <a:xfrm>
              <a:off x="3485" y="1263"/>
              <a:ext cx="41" cy="66"/>
            </a:xfrm>
            <a:custGeom>
              <a:avLst/>
              <a:gdLst>
                <a:gd name="T0" fmla="*/ 38 w 41"/>
                <a:gd name="T1" fmla="*/ 0 h 66"/>
                <a:gd name="T2" fmla="*/ 41 w 41"/>
                <a:gd name="T3" fmla="*/ 4 h 66"/>
                <a:gd name="T4" fmla="*/ 41 w 41"/>
                <a:gd name="T5" fmla="*/ 7 h 66"/>
                <a:gd name="T6" fmla="*/ 34 w 41"/>
                <a:gd name="T7" fmla="*/ 18 h 66"/>
                <a:gd name="T8" fmla="*/ 34 w 41"/>
                <a:gd name="T9" fmla="*/ 24 h 66"/>
                <a:gd name="T10" fmla="*/ 27 w 41"/>
                <a:gd name="T11" fmla="*/ 31 h 66"/>
                <a:gd name="T12" fmla="*/ 20 w 41"/>
                <a:gd name="T13" fmla="*/ 38 h 66"/>
                <a:gd name="T14" fmla="*/ 14 w 41"/>
                <a:gd name="T15" fmla="*/ 49 h 66"/>
                <a:gd name="T16" fmla="*/ 7 w 41"/>
                <a:gd name="T17" fmla="*/ 59 h 66"/>
                <a:gd name="T18" fmla="*/ 3 w 41"/>
                <a:gd name="T19" fmla="*/ 62 h 66"/>
                <a:gd name="T20" fmla="*/ 0 w 41"/>
                <a:gd name="T21" fmla="*/ 66 h 66"/>
                <a:gd name="T22" fmla="*/ 0 w 41"/>
                <a:gd name="T23" fmla="*/ 59 h 66"/>
                <a:gd name="T24" fmla="*/ 0 w 41"/>
                <a:gd name="T25" fmla="*/ 56 h 66"/>
                <a:gd name="T26" fmla="*/ 10 w 41"/>
                <a:gd name="T27" fmla="*/ 45 h 66"/>
                <a:gd name="T28" fmla="*/ 17 w 41"/>
                <a:gd name="T29" fmla="*/ 38 h 66"/>
                <a:gd name="T30" fmla="*/ 24 w 41"/>
                <a:gd name="T31" fmla="*/ 28 h 66"/>
                <a:gd name="T32" fmla="*/ 31 w 41"/>
                <a:gd name="T33" fmla="*/ 18 h 66"/>
                <a:gd name="T34" fmla="*/ 38 w 41"/>
                <a:gd name="T35" fmla="*/ 0 h 66"/>
                <a:gd name="T36" fmla="*/ 38 w 41"/>
                <a:gd name="T37" fmla="*/ 0 h 66"/>
                <a:gd name="T38" fmla="*/ 38 w 41"/>
                <a:gd name="T39" fmla="*/ 0 h 66"/>
                <a:gd name="T40" fmla="*/ 38 w 41"/>
                <a:gd name="T41" fmla="*/ 0 h 66"/>
                <a:gd name="T42" fmla="*/ 38 w 41"/>
                <a:gd name="T43" fmla="*/ 0 h 6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1"/>
                <a:gd name="T67" fmla="*/ 0 h 66"/>
                <a:gd name="T68" fmla="*/ 41 w 41"/>
                <a:gd name="T69" fmla="*/ 66 h 6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1" h="66">
                  <a:moveTo>
                    <a:pt x="38" y="0"/>
                  </a:moveTo>
                  <a:lnTo>
                    <a:pt x="41" y="4"/>
                  </a:lnTo>
                  <a:lnTo>
                    <a:pt x="41" y="7"/>
                  </a:lnTo>
                  <a:lnTo>
                    <a:pt x="34" y="18"/>
                  </a:lnTo>
                  <a:lnTo>
                    <a:pt x="34" y="24"/>
                  </a:lnTo>
                  <a:lnTo>
                    <a:pt x="27" y="31"/>
                  </a:lnTo>
                  <a:lnTo>
                    <a:pt x="20" y="38"/>
                  </a:lnTo>
                  <a:lnTo>
                    <a:pt x="14" y="49"/>
                  </a:lnTo>
                  <a:lnTo>
                    <a:pt x="7" y="59"/>
                  </a:lnTo>
                  <a:lnTo>
                    <a:pt x="3" y="62"/>
                  </a:lnTo>
                  <a:lnTo>
                    <a:pt x="0" y="66"/>
                  </a:lnTo>
                  <a:lnTo>
                    <a:pt x="0" y="59"/>
                  </a:lnTo>
                  <a:lnTo>
                    <a:pt x="0" y="56"/>
                  </a:lnTo>
                  <a:lnTo>
                    <a:pt x="10" y="45"/>
                  </a:lnTo>
                  <a:lnTo>
                    <a:pt x="17" y="38"/>
                  </a:lnTo>
                  <a:lnTo>
                    <a:pt x="24" y="28"/>
                  </a:lnTo>
                  <a:lnTo>
                    <a:pt x="31" y="1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1" name="Freeform 196"/>
            <p:cNvSpPr>
              <a:spLocks/>
            </p:cNvSpPr>
            <p:nvPr/>
          </p:nvSpPr>
          <p:spPr bwMode="auto">
            <a:xfrm>
              <a:off x="3464" y="1322"/>
              <a:ext cx="38" cy="35"/>
            </a:xfrm>
            <a:custGeom>
              <a:avLst/>
              <a:gdLst>
                <a:gd name="T0" fmla="*/ 28 w 38"/>
                <a:gd name="T1" fmla="*/ 3 h 35"/>
                <a:gd name="T2" fmla="*/ 7 w 38"/>
                <a:gd name="T3" fmla="*/ 17 h 35"/>
                <a:gd name="T4" fmla="*/ 10 w 38"/>
                <a:gd name="T5" fmla="*/ 21 h 35"/>
                <a:gd name="T6" fmla="*/ 17 w 38"/>
                <a:gd name="T7" fmla="*/ 24 h 35"/>
                <a:gd name="T8" fmla="*/ 35 w 38"/>
                <a:gd name="T9" fmla="*/ 21 h 35"/>
                <a:gd name="T10" fmla="*/ 38 w 38"/>
                <a:gd name="T11" fmla="*/ 21 h 35"/>
                <a:gd name="T12" fmla="*/ 28 w 38"/>
                <a:gd name="T13" fmla="*/ 28 h 35"/>
                <a:gd name="T14" fmla="*/ 24 w 38"/>
                <a:gd name="T15" fmla="*/ 31 h 35"/>
                <a:gd name="T16" fmla="*/ 17 w 38"/>
                <a:gd name="T17" fmla="*/ 35 h 35"/>
                <a:gd name="T18" fmla="*/ 14 w 38"/>
                <a:gd name="T19" fmla="*/ 35 h 35"/>
                <a:gd name="T20" fmla="*/ 3 w 38"/>
                <a:gd name="T21" fmla="*/ 28 h 35"/>
                <a:gd name="T22" fmla="*/ 0 w 38"/>
                <a:gd name="T23" fmla="*/ 21 h 35"/>
                <a:gd name="T24" fmla="*/ 0 w 38"/>
                <a:gd name="T25" fmla="*/ 14 h 35"/>
                <a:gd name="T26" fmla="*/ 3 w 38"/>
                <a:gd name="T27" fmla="*/ 10 h 35"/>
                <a:gd name="T28" fmla="*/ 3 w 38"/>
                <a:gd name="T29" fmla="*/ 7 h 35"/>
                <a:gd name="T30" fmla="*/ 10 w 38"/>
                <a:gd name="T31" fmla="*/ 3 h 35"/>
                <a:gd name="T32" fmla="*/ 28 w 38"/>
                <a:gd name="T33" fmla="*/ 0 h 35"/>
                <a:gd name="T34" fmla="*/ 28 w 38"/>
                <a:gd name="T35" fmla="*/ 3 h 35"/>
                <a:gd name="T36" fmla="*/ 28 w 38"/>
                <a:gd name="T37" fmla="*/ 3 h 35"/>
                <a:gd name="T38" fmla="*/ 28 w 38"/>
                <a:gd name="T39" fmla="*/ 3 h 35"/>
                <a:gd name="T40" fmla="*/ 28 w 38"/>
                <a:gd name="T41" fmla="*/ 3 h 3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8"/>
                <a:gd name="T64" fmla="*/ 0 h 35"/>
                <a:gd name="T65" fmla="*/ 38 w 38"/>
                <a:gd name="T66" fmla="*/ 35 h 3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8" h="35">
                  <a:moveTo>
                    <a:pt x="28" y="3"/>
                  </a:moveTo>
                  <a:lnTo>
                    <a:pt x="7" y="17"/>
                  </a:lnTo>
                  <a:lnTo>
                    <a:pt x="10" y="21"/>
                  </a:lnTo>
                  <a:lnTo>
                    <a:pt x="17" y="24"/>
                  </a:lnTo>
                  <a:lnTo>
                    <a:pt x="35" y="21"/>
                  </a:lnTo>
                  <a:lnTo>
                    <a:pt x="38" y="21"/>
                  </a:lnTo>
                  <a:lnTo>
                    <a:pt x="28" y="28"/>
                  </a:lnTo>
                  <a:lnTo>
                    <a:pt x="24" y="31"/>
                  </a:lnTo>
                  <a:lnTo>
                    <a:pt x="17" y="35"/>
                  </a:lnTo>
                  <a:lnTo>
                    <a:pt x="14" y="35"/>
                  </a:lnTo>
                  <a:lnTo>
                    <a:pt x="3" y="28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3" y="10"/>
                  </a:lnTo>
                  <a:lnTo>
                    <a:pt x="3" y="7"/>
                  </a:lnTo>
                  <a:lnTo>
                    <a:pt x="10" y="3"/>
                  </a:lnTo>
                  <a:lnTo>
                    <a:pt x="28" y="0"/>
                  </a:lnTo>
                  <a:lnTo>
                    <a:pt x="28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2" name="Freeform 197"/>
            <p:cNvSpPr>
              <a:spLocks/>
            </p:cNvSpPr>
            <p:nvPr/>
          </p:nvSpPr>
          <p:spPr bwMode="auto">
            <a:xfrm>
              <a:off x="3492" y="1319"/>
              <a:ext cx="24" cy="34"/>
            </a:xfrm>
            <a:custGeom>
              <a:avLst/>
              <a:gdLst>
                <a:gd name="T0" fmla="*/ 24 w 24"/>
                <a:gd name="T1" fmla="*/ 3 h 34"/>
                <a:gd name="T2" fmla="*/ 24 w 24"/>
                <a:gd name="T3" fmla="*/ 27 h 34"/>
                <a:gd name="T4" fmla="*/ 20 w 24"/>
                <a:gd name="T5" fmla="*/ 31 h 34"/>
                <a:gd name="T6" fmla="*/ 13 w 24"/>
                <a:gd name="T7" fmla="*/ 34 h 34"/>
                <a:gd name="T8" fmla="*/ 0 w 24"/>
                <a:gd name="T9" fmla="*/ 34 h 34"/>
                <a:gd name="T10" fmla="*/ 0 w 24"/>
                <a:gd name="T11" fmla="*/ 34 h 34"/>
                <a:gd name="T12" fmla="*/ 0 w 24"/>
                <a:gd name="T13" fmla="*/ 31 h 34"/>
                <a:gd name="T14" fmla="*/ 10 w 24"/>
                <a:gd name="T15" fmla="*/ 31 h 34"/>
                <a:gd name="T16" fmla="*/ 17 w 24"/>
                <a:gd name="T17" fmla="*/ 24 h 34"/>
                <a:gd name="T18" fmla="*/ 20 w 24"/>
                <a:gd name="T19" fmla="*/ 13 h 34"/>
                <a:gd name="T20" fmla="*/ 20 w 24"/>
                <a:gd name="T21" fmla="*/ 3 h 34"/>
                <a:gd name="T22" fmla="*/ 20 w 24"/>
                <a:gd name="T23" fmla="*/ 0 h 34"/>
                <a:gd name="T24" fmla="*/ 24 w 24"/>
                <a:gd name="T25" fmla="*/ 3 h 34"/>
                <a:gd name="T26" fmla="*/ 24 w 24"/>
                <a:gd name="T27" fmla="*/ 3 h 34"/>
                <a:gd name="T28" fmla="*/ 24 w 24"/>
                <a:gd name="T29" fmla="*/ 3 h 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4"/>
                <a:gd name="T46" fmla="*/ 0 h 34"/>
                <a:gd name="T47" fmla="*/ 24 w 24"/>
                <a:gd name="T48" fmla="*/ 34 h 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4" h="34">
                  <a:moveTo>
                    <a:pt x="24" y="3"/>
                  </a:moveTo>
                  <a:lnTo>
                    <a:pt x="24" y="27"/>
                  </a:lnTo>
                  <a:lnTo>
                    <a:pt x="20" y="31"/>
                  </a:lnTo>
                  <a:lnTo>
                    <a:pt x="13" y="34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10" y="31"/>
                  </a:lnTo>
                  <a:lnTo>
                    <a:pt x="17" y="24"/>
                  </a:lnTo>
                  <a:lnTo>
                    <a:pt x="20" y="13"/>
                  </a:lnTo>
                  <a:lnTo>
                    <a:pt x="20" y="3"/>
                  </a:lnTo>
                  <a:lnTo>
                    <a:pt x="20" y="0"/>
                  </a:lnTo>
                  <a:lnTo>
                    <a:pt x="24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3" name="Freeform 198"/>
            <p:cNvSpPr>
              <a:spLocks/>
            </p:cNvSpPr>
            <p:nvPr/>
          </p:nvSpPr>
          <p:spPr bwMode="auto">
            <a:xfrm>
              <a:off x="3523" y="1322"/>
              <a:ext cx="62" cy="14"/>
            </a:xfrm>
            <a:custGeom>
              <a:avLst/>
              <a:gdLst>
                <a:gd name="T0" fmla="*/ 0 w 62"/>
                <a:gd name="T1" fmla="*/ 10 h 14"/>
                <a:gd name="T2" fmla="*/ 14 w 62"/>
                <a:gd name="T3" fmla="*/ 3 h 14"/>
                <a:gd name="T4" fmla="*/ 27 w 62"/>
                <a:gd name="T5" fmla="*/ 0 h 14"/>
                <a:gd name="T6" fmla="*/ 58 w 62"/>
                <a:gd name="T7" fmla="*/ 3 h 14"/>
                <a:gd name="T8" fmla="*/ 62 w 62"/>
                <a:gd name="T9" fmla="*/ 3 h 14"/>
                <a:gd name="T10" fmla="*/ 58 w 62"/>
                <a:gd name="T11" fmla="*/ 3 h 14"/>
                <a:gd name="T12" fmla="*/ 45 w 62"/>
                <a:gd name="T13" fmla="*/ 7 h 14"/>
                <a:gd name="T14" fmla="*/ 27 w 62"/>
                <a:gd name="T15" fmla="*/ 10 h 14"/>
                <a:gd name="T16" fmla="*/ 0 w 62"/>
                <a:gd name="T17" fmla="*/ 14 h 14"/>
                <a:gd name="T18" fmla="*/ 0 w 62"/>
                <a:gd name="T19" fmla="*/ 10 h 14"/>
                <a:gd name="T20" fmla="*/ 0 w 62"/>
                <a:gd name="T21" fmla="*/ 10 h 14"/>
                <a:gd name="T22" fmla="*/ 0 w 62"/>
                <a:gd name="T23" fmla="*/ 10 h 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"/>
                <a:gd name="T37" fmla="*/ 0 h 14"/>
                <a:gd name="T38" fmla="*/ 62 w 62"/>
                <a:gd name="T39" fmla="*/ 14 h 1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" h="14">
                  <a:moveTo>
                    <a:pt x="0" y="10"/>
                  </a:moveTo>
                  <a:lnTo>
                    <a:pt x="14" y="3"/>
                  </a:lnTo>
                  <a:lnTo>
                    <a:pt x="27" y="0"/>
                  </a:lnTo>
                  <a:lnTo>
                    <a:pt x="58" y="3"/>
                  </a:lnTo>
                  <a:lnTo>
                    <a:pt x="62" y="3"/>
                  </a:lnTo>
                  <a:lnTo>
                    <a:pt x="58" y="3"/>
                  </a:lnTo>
                  <a:lnTo>
                    <a:pt x="45" y="7"/>
                  </a:lnTo>
                  <a:lnTo>
                    <a:pt x="27" y="10"/>
                  </a:lnTo>
                  <a:lnTo>
                    <a:pt x="0" y="14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4" name="Freeform 199"/>
            <p:cNvSpPr>
              <a:spLocks/>
            </p:cNvSpPr>
            <p:nvPr/>
          </p:nvSpPr>
          <p:spPr bwMode="auto">
            <a:xfrm>
              <a:off x="3505" y="1287"/>
              <a:ext cx="28" cy="14"/>
            </a:xfrm>
            <a:custGeom>
              <a:avLst/>
              <a:gdLst>
                <a:gd name="T0" fmla="*/ 0 w 28"/>
                <a:gd name="T1" fmla="*/ 11 h 14"/>
                <a:gd name="T2" fmla="*/ 7 w 28"/>
                <a:gd name="T3" fmla="*/ 7 h 14"/>
                <a:gd name="T4" fmla="*/ 14 w 28"/>
                <a:gd name="T5" fmla="*/ 4 h 14"/>
                <a:gd name="T6" fmla="*/ 25 w 28"/>
                <a:gd name="T7" fmla="*/ 0 h 14"/>
                <a:gd name="T8" fmla="*/ 28 w 28"/>
                <a:gd name="T9" fmla="*/ 4 h 14"/>
                <a:gd name="T10" fmla="*/ 25 w 28"/>
                <a:gd name="T11" fmla="*/ 4 h 14"/>
                <a:gd name="T12" fmla="*/ 18 w 28"/>
                <a:gd name="T13" fmla="*/ 11 h 14"/>
                <a:gd name="T14" fmla="*/ 0 w 28"/>
                <a:gd name="T15" fmla="*/ 14 h 14"/>
                <a:gd name="T16" fmla="*/ 0 w 28"/>
                <a:gd name="T17" fmla="*/ 11 h 14"/>
                <a:gd name="T18" fmla="*/ 0 w 28"/>
                <a:gd name="T19" fmla="*/ 11 h 14"/>
                <a:gd name="T20" fmla="*/ 0 w 28"/>
                <a:gd name="T21" fmla="*/ 11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"/>
                <a:gd name="T34" fmla="*/ 0 h 14"/>
                <a:gd name="T35" fmla="*/ 28 w 28"/>
                <a:gd name="T36" fmla="*/ 14 h 1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" h="14">
                  <a:moveTo>
                    <a:pt x="0" y="11"/>
                  </a:moveTo>
                  <a:lnTo>
                    <a:pt x="7" y="7"/>
                  </a:lnTo>
                  <a:lnTo>
                    <a:pt x="14" y="4"/>
                  </a:lnTo>
                  <a:lnTo>
                    <a:pt x="25" y="0"/>
                  </a:lnTo>
                  <a:lnTo>
                    <a:pt x="28" y="4"/>
                  </a:lnTo>
                  <a:lnTo>
                    <a:pt x="25" y="4"/>
                  </a:lnTo>
                  <a:lnTo>
                    <a:pt x="18" y="11"/>
                  </a:lnTo>
                  <a:lnTo>
                    <a:pt x="0" y="14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5" name="Freeform 200"/>
            <p:cNvSpPr>
              <a:spLocks/>
            </p:cNvSpPr>
            <p:nvPr/>
          </p:nvSpPr>
          <p:spPr bwMode="auto">
            <a:xfrm>
              <a:off x="3526" y="1291"/>
              <a:ext cx="31" cy="17"/>
            </a:xfrm>
            <a:custGeom>
              <a:avLst/>
              <a:gdLst>
                <a:gd name="T0" fmla="*/ 4 w 31"/>
                <a:gd name="T1" fmla="*/ 0 h 17"/>
                <a:gd name="T2" fmla="*/ 17 w 31"/>
                <a:gd name="T3" fmla="*/ 0 h 17"/>
                <a:gd name="T4" fmla="*/ 28 w 31"/>
                <a:gd name="T5" fmla="*/ 3 h 17"/>
                <a:gd name="T6" fmla="*/ 31 w 31"/>
                <a:gd name="T7" fmla="*/ 17 h 17"/>
                <a:gd name="T8" fmla="*/ 31 w 31"/>
                <a:gd name="T9" fmla="*/ 17 h 17"/>
                <a:gd name="T10" fmla="*/ 28 w 31"/>
                <a:gd name="T11" fmla="*/ 17 h 17"/>
                <a:gd name="T12" fmla="*/ 24 w 31"/>
                <a:gd name="T13" fmla="*/ 10 h 17"/>
                <a:gd name="T14" fmla="*/ 14 w 31"/>
                <a:gd name="T15" fmla="*/ 3 h 17"/>
                <a:gd name="T16" fmla="*/ 4 w 31"/>
                <a:gd name="T17" fmla="*/ 3 h 17"/>
                <a:gd name="T18" fmla="*/ 0 w 31"/>
                <a:gd name="T19" fmla="*/ 0 h 17"/>
                <a:gd name="T20" fmla="*/ 4 w 31"/>
                <a:gd name="T21" fmla="*/ 0 h 17"/>
                <a:gd name="T22" fmla="*/ 4 w 31"/>
                <a:gd name="T23" fmla="*/ 0 h 17"/>
                <a:gd name="T24" fmla="*/ 4 w 31"/>
                <a:gd name="T25" fmla="*/ 0 h 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1"/>
                <a:gd name="T40" fmla="*/ 0 h 17"/>
                <a:gd name="T41" fmla="*/ 31 w 31"/>
                <a:gd name="T42" fmla="*/ 17 h 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1" h="17">
                  <a:moveTo>
                    <a:pt x="4" y="0"/>
                  </a:moveTo>
                  <a:lnTo>
                    <a:pt x="17" y="0"/>
                  </a:lnTo>
                  <a:lnTo>
                    <a:pt x="28" y="3"/>
                  </a:lnTo>
                  <a:lnTo>
                    <a:pt x="31" y="17"/>
                  </a:lnTo>
                  <a:lnTo>
                    <a:pt x="28" y="17"/>
                  </a:lnTo>
                  <a:lnTo>
                    <a:pt x="24" y="10"/>
                  </a:lnTo>
                  <a:lnTo>
                    <a:pt x="14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6" name="Freeform 201"/>
            <p:cNvSpPr>
              <a:spLocks/>
            </p:cNvSpPr>
            <p:nvPr/>
          </p:nvSpPr>
          <p:spPr bwMode="auto">
            <a:xfrm>
              <a:off x="3523" y="1260"/>
              <a:ext cx="86" cy="65"/>
            </a:xfrm>
            <a:custGeom>
              <a:avLst/>
              <a:gdLst>
                <a:gd name="T0" fmla="*/ 0 w 86"/>
                <a:gd name="T1" fmla="*/ 10 h 65"/>
                <a:gd name="T2" fmla="*/ 10 w 86"/>
                <a:gd name="T3" fmla="*/ 3 h 65"/>
                <a:gd name="T4" fmla="*/ 14 w 86"/>
                <a:gd name="T5" fmla="*/ 0 h 65"/>
                <a:gd name="T6" fmla="*/ 20 w 86"/>
                <a:gd name="T7" fmla="*/ 0 h 65"/>
                <a:gd name="T8" fmla="*/ 45 w 86"/>
                <a:gd name="T9" fmla="*/ 0 h 65"/>
                <a:gd name="T10" fmla="*/ 58 w 86"/>
                <a:gd name="T11" fmla="*/ 7 h 65"/>
                <a:gd name="T12" fmla="*/ 72 w 86"/>
                <a:gd name="T13" fmla="*/ 21 h 65"/>
                <a:gd name="T14" fmla="*/ 79 w 86"/>
                <a:gd name="T15" fmla="*/ 31 h 65"/>
                <a:gd name="T16" fmla="*/ 83 w 86"/>
                <a:gd name="T17" fmla="*/ 41 h 65"/>
                <a:gd name="T18" fmla="*/ 86 w 86"/>
                <a:gd name="T19" fmla="*/ 65 h 65"/>
                <a:gd name="T20" fmla="*/ 83 w 86"/>
                <a:gd name="T21" fmla="*/ 65 h 65"/>
                <a:gd name="T22" fmla="*/ 79 w 86"/>
                <a:gd name="T23" fmla="*/ 65 h 65"/>
                <a:gd name="T24" fmla="*/ 76 w 86"/>
                <a:gd name="T25" fmla="*/ 45 h 65"/>
                <a:gd name="T26" fmla="*/ 72 w 86"/>
                <a:gd name="T27" fmla="*/ 34 h 65"/>
                <a:gd name="T28" fmla="*/ 69 w 86"/>
                <a:gd name="T29" fmla="*/ 31 h 65"/>
                <a:gd name="T30" fmla="*/ 65 w 86"/>
                <a:gd name="T31" fmla="*/ 27 h 65"/>
                <a:gd name="T32" fmla="*/ 58 w 86"/>
                <a:gd name="T33" fmla="*/ 17 h 65"/>
                <a:gd name="T34" fmla="*/ 52 w 86"/>
                <a:gd name="T35" fmla="*/ 14 h 65"/>
                <a:gd name="T36" fmla="*/ 45 w 86"/>
                <a:gd name="T37" fmla="*/ 10 h 65"/>
                <a:gd name="T38" fmla="*/ 34 w 86"/>
                <a:gd name="T39" fmla="*/ 7 h 65"/>
                <a:gd name="T40" fmla="*/ 27 w 86"/>
                <a:gd name="T41" fmla="*/ 3 h 65"/>
                <a:gd name="T42" fmla="*/ 20 w 86"/>
                <a:gd name="T43" fmla="*/ 3 h 65"/>
                <a:gd name="T44" fmla="*/ 10 w 86"/>
                <a:gd name="T45" fmla="*/ 10 h 65"/>
                <a:gd name="T46" fmla="*/ 0 w 86"/>
                <a:gd name="T47" fmla="*/ 17 h 65"/>
                <a:gd name="T48" fmla="*/ 0 w 86"/>
                <a:gd name="T49" fmla="*/ 14 h 65"/>
                <a:gd name="T50" fmla="*/ 0 w 86"/>
                <a:gd name="T51" fmla="*/ 10 h 65"/>
                <a:gd name="T52" fmla="*/ 0 w 86"/>
                <a:gd name="T53" fmla="*/ 10 h 65"/>
                <a:gd name="T54" fmla="*/ 0 w 86"/>
                <a:gd name="T55" fmla="*/ 10 h 6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6"/>
                <a:gd name="T85" fmla="*/ 0 h 65"/>
                <a:gd name="T86" fmla="*/ 86 w 86"/>
                <a:gd name="T87" fmla="*/ 65 h 65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6" h="65">
                  <a:moveTo>
                    <a:pt x="0" y="10"/>
                  </a:moveTo>
                  <a:lnTo>
                    <a:pt x="10" y="3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45" y="0"/>
                  </a:lnTo>
                  <a:lnTo>
                    <a:pt x="58" y="7"/>
                  </a:lnTo>
                  <a:lnTo>
                    <a:pt x="72" y="21"/>
                  </a:lnTo>
                  <a:lnTo>
                    <a:pt x="79" y="31"/>
                  </a:lnTo>
                  <a:lnTo>
                    <a:pt x="83" y="41"/>
                  </a:lnTo>
                  <a:lnTo>
                    <a:pt x="86" y="65"/>
                  </a:lnTo>
                  <a:lnTo>
                    <a:pt x="83" y="65"/>
                  </a:lnTo>
                  <a:lnTo>
                    <a:pt x="79" y="65"/>
                  </a:lnTo>
                  <a:lnTo>
                    <a:pt x="76" y="45"/>
                  </a:lnTo>
                  <a:lnTo>
                    <a:pt x="72" y="34"/>
                  </a:lnTo>
                  <a:lnTo>
                    <a:pt x="69" y="31"/>
                  </a:lnTo>
                  <a:lnTo>
                    <a:pt x="65" y="27"/>
                  </a:lnTo>
                  <a:lnTo>
                    <a:pt x="58" y="17"/>
                  </a:lnTo>
                  <a:lnTo>
                    <a:pt x="52" y="14"/>
                  </a:lnTo>
                  <a:lnTo>
                    <a:pt x="45" y="10"/>
                  </a:lnTo>
                  <a:lnTo>
                    <a:pt x="34" y="7"/>
                  </a:lnTo>
                  <a:lnTo>
                    <a:pt x="27" y="3"/>
                  </a:lnTo>
                  <a:lnTo>
                    <a:pt x="20" y="3"/>
                  </a:lnTo>
                  <a:lnTo>
                    <a:pt x="10" y="10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7" name="Freeform 202"/>
            <p:cNvSpPr>
              <a:spLocks/>
            </p:cNvSpPr>
            <p:nvPr/>
          </p:nvSpPr>
          <p:spPr bwMode="auto">
            <a:xfrm>
              <a:off x="3620" y="1198"/>
              <a:ext cx="38" cy="103"/>
            </a:xfrm>
            <a:custGeom>
              <a:avLst/>
              <a:gdLst>
                <a:gd name="T0" fmla="*/ 38 w 38"/>
                <a:gd name="T1" fmla="*/ 0 h 103"/>
                <a:gd name="T2" fmla="*/ 31 w 38"/>
                <a:gd name="T3" fmla="*/ 7 h 103"/>
                <a:gd name="T4" fmla="*/ 24 w 38"/>
                <a:gd name="T5" fmla="*/ 13 h 103"/>
                <a:gd name="T6" fmla="*/ 17 w 38"/>
                <a:gd name="T7" fmla="*/ 27 h 103"/>
                <a:gd name="T8" fmla="*/ 13 w 38"/>
                <a:gd name="T9" fmla="*/ 45 h 103"/>
                <a:gd name="T10" fmla="*/ 13 w 38"/>
                <a:gd name="T11" fmla="*/ 65 h 103"/>
                <a:gd name="T12" fmla="*/ 13 w 38"/>
                <a:gd name="T13" fmla="*/ 83 h 103"/>
                <a:gd name="T14" fmla="*/ 10 w 38"/>
                <a:gd name="T15" fmla="*/ 103 h 103"/>
                <a:gd name="T16" fmla="*/ 6 w 38"/>
                <a:gd name="T17" fmla="*/ 103 h 103"/>
                <a:gd name="T18" fmla="*/ 6 w 38"/>
                <a:gd name="T19" fmla="*/ 100 h 103"/>
                <a:gd name="T20" fmla="*/ 6 w 38"/>
                <a:gd name="T21" fmla="*/ 83 h 103"/>
                <a:gd name="T22" fmla="*/ 3 w 38"/>
                <a:gd name="T23" fmla="*/ 65 h 103"/>
                <a:gd name="T24" fmla="*/ 0 w 38"/>
                <a:gd name="T25" fmla="*/ 45 h 103"/>
                <a:gd name="T26" fmla="*/ 3 w 38"/>
                <a:gd name="T27" fmla="*/ 34 h 103"/>
                <a:gd name="T28" fmla="*/ 6 w 38"/>
                <a:gd name="T29" fmla="*/ 27 h 103"/>
                <a:gd name="T30" fmla="*/ 13 w 38"/>
                <a:gd name="T31" fmla="*/ 20 h 103"/>
                <a:gd name="T32" fmla="*/ 17 w 38"/>
                <a:gd name="T33" fmla="*/ 10 h 103"/>
                <a:gd name="T34" fmla="*/ 24 w 38"/>
                <a:gd name="T35" fmla="*/ 7 h 103"/>
                <a:gd name="T36" fmla="*/ 27 w 38"/>
                <a:gd name="T37" fmla="*/ 3 h 103"/>
                <a:gd name="T38" fmla="*/ 31 w 38"/>
                <a:gd name="T39" fmla="*/ 0 h 103"/>
                <a:gd name="T40" fmla="*/ 38 w 38"/>
                <a:gd name="T41" fmla="*/ 0 h 103"/>
                <a:gd name="T42" fmla="*/ 38 w 38"/>
                <a:gd name="T43" fmla="*/ 0 h 103"/>
                <a:gd name="T44" fmla="*/ 38 w 38"/>
                <a:gd name="T45" fmla="*/ 0 h 103"/>
                <a:gd name="T46" fmla="*/ 38 w 38"/>
                <a:gd name="T47" fmla="*/ 0 h 103"/>
                <a:gd name="T48" fmla="*/ 38 w 38"/>
                <a:gd name="T49" fmla="*/ 0 h 10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103"/>
                <a:gd name="T77" fmla="*/ 38 w 38"/>
                <a:gd name="T78" fmla="*/ 103 h 10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103">
                  <a:moveTo>
                    <a:pt x="38" y="0"/>
                  </a:moveTo>
                  <a:lnTo>
                    <a:pt x="31" y="7"/>
                  </a:lnTo>
                  <a:lnTo>
                    <a:pt x="24" y="13"/>
                  </a:lnTo>
                  <a:lnTo>
                    <a:pt x="17" y="27"/>
                  </a:lnTo>
                  <a:lnTo>
                    <a:pt x="13" y="45"/>
                  </a:lnTo>
                  <a:lnTo>
                    <a:pt x="13" y="65"/>
                  </a:lnTo>
                  <a:lnTo>
                    <a:pt x="13" y="83"/>
                  </a:lnTo>
                  <a:lnTo>
                    <a:pt x="10" y="103"/>
                  </a:lnTo>
                  <a:lnTo>
                    <a:pt x="6" y="103"/>
                  </a:lnTo>
                  <a:lnTo>
                    <a:pt x="6" y="100"/>
                  </a:lnTo>
                  <a:lnTo>
                    <a:pt x="6" y="83"/>
                  </a:lnTo>
                  <a:lnTo>
                    <a:pt x="3" y="65"/>
                  </a:lnTo>
                  <a:lnTo>
                    <a:pt x="0" y="45"/>
                  </a:lnTo>
                  <a:lnTo>
                    <a:pt x="3" y="34"/>
                  </a:lnTo>
                  <a:lnTo>
                    <a:pt x="6" y="27"/>
                  </a:lnTo>
                  <a:lnTo>
                    <a:pt x="13" y="20"/>
                  </a:lnTo>
                  <a:lnTo>
                    <a:pt x="17" y="10"/>
                  </a:lnTo>
                  <a:lnTo>
                    <a:pt x="24" y="7"/>
                  </a:lnTo>
                  <a:lnTo>
                    <a:pt x="27" y="3"/>
                  </a:lnTo>
                  <a:lnTo>
                    <a:pt x="31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8" name="Freeform 203"/>
            <p:cNvSpPr>
              <a:spLocks/>
            </p:cNvSpPr>
            <p:nvPr/>
          </p:nvSpPr>
          <p:spPr bwMode="auto">
            <a:xfrm>
              <a:off x="3561" y="1156"/>
              <a:ext cx="128" cy="104"/>
            </a:xfrm>
            <a:custGeom>
              <a:avLst/>
              <a:gdLst>
                <a:gd name="T0" fmla="*/ 0 w 128"/>
                <a:gd name="T1" fmla="*/ 104 h 104"/>
                <a:gd name="T2" fmla="*/ 17 w 128"/>
                <a:gd name="T3" fmla="*/ 93 h 104"/>
                <a:gd name="T4" fmla="*/ 31 w 128"/>
                <a:gd name="T5" fmla="*/ 80 h 104"/>
                <a:gd name="T6" fmla="*/ 38 w 128"/>
                <a:gd name="T7" fmla="*/ 69 h 104"/>
                <a:gd name="T8" fmla="*/ 48 w 128"/>
                <a:gd name="T9" fmla="*/ 55 h 104"/>
                <a:gd name="T10" fmla="*/ 59 w 128"/>
                <a:gd name="T11" fmla="*/ 42 h 104"/>
                <a:gd name="T12" fmla="*/ 62 w 128"/>
                <a:gd name="T13" fmla="*/ 38 h 104"/>
                <a:gd name="T14" fmla="*/ 69 w 128"/>
                <a:gd name="T15" fmla="*/ 35 h 104"/>
                <a:gd name="T16" fmla="*/ 72 w 128"/>
                <a:gd name="T17" fmla="*/ 31 h 104"/>
                <a:gd name="T18" fmla="*/ 79 w 128"/>
                <a:gd name="T19" fmla="*/ 28 h 104"/>
                <a:gd name="T20" fmla="*/ 83 w 128"/>
                <a:gd name="T21" fmla="*/ 24 h 104"/>
                <a:gd name="T22" fmla="*/ 90 w 128"/>
                <a:gd name="T23" fmla="*/ 17 h 104"/>
                <a:gd name="T24" fmla="*/ 97 w 128"/>
                <a:gd name="T25" fmla="*/ 14 h 104"/>
                <a:gd name="T26" fmla="*/ 100 w 128"/>
                <a:gd name="T27" fmla="*/ 10 h 104"/>
                <a:gd name="T28" fmla="*/ 107 w 128"/>
                <a:gd name="T29" fmla="*/ 7 h 104"/>
                <a:gd name="T30" fmla="*/ 124 w 128"/>
                <a:gd name="T31" fmla="*/ 0 h 104"/>
                <a:gd name="T32" fmla="*/ 128 w 128"/>
                <a:gd name="T33" fmla="*/ 4 h 104"/>
                <a:gd name="T34" fmla="*/ 124 w 128"/>
                <a:gd name="T35" fmla="*/ 4 h 104"/>
                <a:gd name="T36" fmla="*/ 117 w 128"/>
                <a:gd name="T37" fmla="*/ 7 h 104"/>
                <a:gd name="T38" fmla="*/ 110 w 128"/>
                <a:gd name="T39" fmla="*/ 14 h 104"/>
                <a:gd name="T40" fmla="*/ 107 w 128"/>
                <a:gd name="T41" fmla="*/ 17 h 104"/>
                <a:gd name="T42" fmla="*/ 100 w 128"/>
                <a:gd name="T43" fmla="*/ 21 h 104"/>
                <a:gd name="T44" fmla="*/ 97 w 128"/>
                <a:gd name="T45" fmla="*/ 24 h 104"/>
                <a:gd name="T46" fmla="*/ 90 w 128"/>
                <a:gd name="T47" fmla="*/ 28 h 104"/>
                <a:gd name="T48" fmla="*/ 86 w 128"/>
                <a:gd name="T49" fmla="*/ 31 h 104"/>
                <a:gd name="T50" fmla="*/ 79 w 128"/>
                <a:gd name="T51" fmla="*/ 35 h 104"/>
                <a:gd name="T52" fmla="*/ 76 w 128"/>
                <a:gd name="T53" fmla="*/ 42 h 104"/>
                <a:gd name="T54" fmla="*/ 69 w 128"/>
                <a:gd name="T55" fmla="*/ 45 h 104"/>
                <a:gd name="T56" fmla="*/ 65 w 128"/>
                <a:gd name="T57" fmla="*/ 49 h 104"/>
                <a:gd name="T58" fmla="*/ 55 w 128"/>
                <a:gd name="T59" fmla="*/ 59 h 104"/>
                <a:gd name="T60" fmla="*/ 41 w 128"/>
                <a:gd name="T61" fmla="*/ 73 h 104"/>
                <a:gd name="T62" fmla="*/ 38 w 128"/>
                <a:gd name="T63" fmla="*/ 83 h 104"/>
                <a:gd name="T64" fmla="*/ 31 w 128"/>
                <a:gd name="T65" fmla="*/ 90 h 104"/>
                <a:gd name="T66" fmla="*/ 27 w 128"/>
                <a:gd name="T67" fmla="*/ 93 h 104"/>
                <a:gd name="T68" fmla="*/ 20 w 128"/>
                <a:gd name="T69" fmla="*/ 97 h 104"/>
                <a:gd name="T70" fmla="*/ 14 w 128"/>
                <a:gd name="T71" fmla="*/ 100 h 104"/>
                <a:gd name="T72" fmla="*/ 3 w 128"/>
                <a:gd name="T73" fmla="*/ 104 h 104"/>
                <a:gd name="T74" fmla="*/ 0 w 128"/>
                <a:gd name="T75" fmla="*/ 104 h 104"/>
                <a:gd name="T76" fmla="*/ 0 w 128"/>
                <a:gd name="T77" fmla="*/ 104 h 104"/>
                <a:gd name="T78" fmla="*/ 0 w 128"/>
                <a:gd name="T79" fmla="*/ 104 h 104"/>
                <a:gd name="T80" fmla="*/ 0 w 128"/>
                <a:gd name="T81" fmla="*/ 104 h 10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04"/>
                <a:gd name="T125" fmla="*/ 128 w 128"/>
                <a:gd name="T126" fmla="*/ 104 h 10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04">
                  <a:moveTo>
                    <a:pt x="0" y="104"/>
                  </a:moveTo>
                  <a:lnTo>
                    <a:pt x="17" y="93"/>
                  </a:lnTo>
                  <a:lnTo>
                    <a:pt x="31" y="80"/>
                  </a:lnTo>
                  <a:lnTo>
                    <a:pt x="38" y="69"/>
                  </a:lnTo>
                  <a:lnTo>
                    <a:pt x="48" y="55"/>
                  </a:lnTo>
                  <a:lnTo>
                    <a:pt x="59" y="42"/>
                  </a:lnTo>
                  <a:lnTo>
                    <a:pt x="62" y="38"/>
                  </a:lnTo>
                  <a:lnTo>
                    <a:pt x="69" y="35"/>
                  </a:lnTo>
                  <a:lnTo>
                    <a:pt x="72" y="31"/>
                  </a:lnTo>
                  <a:lnTo>
                    <a:pt x="79" y="28"/>
                  </a:lnTo>
                  <a:lnTo>
                    <a:pt x="83" y="24"/>
                  </a:lnTo>
                  <a:lnTo>
                    <a:pt x="90" y="17"/>
                  </a:lnTo>
                  <a:lnTo>
                    <a:pt x="97" y="14"/>
                  </a:lnTo>
                  <a:lnTo>
                    <a:pt x="100" y="10"/>
                  </a:lnTo>
                  <a:lnTo>
                    <a:pt x="107" y="7"/>
                  </a:lnTo>
                  <a:lnTo>
                    <a:pt x="124" y="0"/>
                  </a:lnTo>
                  <a:lnTo>
                    <a:pt x="128" y="4"/>
                  </a:lnTo>
                  <a:lnTo>
                    <a:pt x="124" y="4"/>
                  </a:lnTo>
                  <a:lnTo>
                    <a:pt x="117" y="7"/>
                  </a:lnTo>
                  <a:lnTo>
                    <a:pt x="110" y="14"/>
                  </a:lnTo>
                  <a:lnTo>
                    <a:pt x="107" y="17"/>
                  </a:lnTo>
                  <a:lnTo>
                    <a:pt x="100" y="21"/>
                  </a:lnTo>
                  <a:lnTo>
                    <a:pt x="97" y="24"/>
                  </a:lnTo>
                  <a:lnTo>
                    <a:pt x="90" y="28"/>
                  </a:lnTo>
                  <a:lnTo>
                    <a:pt x="86" y="31"/>
                  </a:lnTo>
                  <a:lnTo>
                    <a:pt x="79" y="35"/>
                  </a:lnTo>
                  <a:lnTo>
                    <a:pt x="76" y="42"/>
                  </a:lnTo>
                  <a:lnTo>
                    <a:pt x="69" y="45"/>
                  </a:lnTo>
                  <a:lnTo>
                    <a:pt x="65" y="49"/>
                  </a:lnTo>
                  <a:lnTo>
                    <a:pt x="55" y="59"/>
                  </a:lnTo>
                  <a:lnTo>
                    <a:pt x="41" y="73"/>
                  </a:lnTo>
                  <a:lnTo>
                    <a:pt x="38" y="83"/>
                  </a:lnTo>
                  <a:lnTo>
                    <a:pt x="31" y="90"/>
                  </a:lnTo>
                  <a:lnTo>
                    <a:pt x="27" y="93"/>
                  </a:lnTo>
                  <a:lnTo>
                    <a:pt x="20" y="97"/>
                  </a:lnTo>
                  <a:lnTo>
                    <a:pt x="14" y="100"/>
                  </a:lnTo>
                  <a:lnTo>
                    <a:pt x="3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9" name="Freeform 204"/>
            <p:cNvSpPr>
              <a:spLocks/>
            </p:cNvSpPr>
            <p:nvPr/>
          </p:nvSpPr>
          <p:spPr bwMode="auto">
            <a:xfrm>
              <a:off x="3671" y="1215"/>
              <a:ext cx="18" cy="90"/>
            </a:xfrm>
            <a:custGeom>
              <a:avLst/>
              <a:gdLst>
                <a:gd name="T0" fmla="*/ 11 w 18"/>
                <a:gd name="T1" fmla="*/ 0 h 90"/>
                <a:gd name="T2" fmla="*/ 7 w 18"/>
                <a:gd name="T3" fmla="*/ 14 h 90"/>
                <a:gd name="T4" fmla="*/ 7 w 18"/>
                <a:gd name="T5" fmla="*/ 24 h 90"/>
                <a:gd name="T6" fmla="*/ 11 w 18"/>
                <a:gd name="T7" fmla="*/ 38 h 90"/>
                <a:gd name="T8" fmla="*/ 14 w 18"/>
                <a:gd name="T9" fmla="*/ 52 h 90"/>
                <a:gd name="T10" fmla="*/ 18 w 18"/>
                <a:gd name="T11" fmla="*/ 69 h 90"/>
                <a:gd name="T12" fmla="*/ 14 w 18"/>
                <a:gd name="T13" fmla="*/ 90 h 90"/>
                <a:gd name="T14" fmla="*/ 11 w 18"/>
                <a:gd name="T15" fmla="*/ 90 h 90"/>
                <a:gd name="T16" fmla="*/ 11 w 18"/>
                <a:gd name="T17" fmla="*/ 72 h 90"/>
                <a:gd name="T18" fmla="*/ 7 w 18"/>
                <a:gd name="T19" fmla="*/ 52 h 90"/>
                <a:gd name="T20" fmla="*/ 0 w 18"/>
                <a:gd name="T21" fmla="*/ 24 h 90"/>
                <a:gd name="T22" fmla="*/ 4 w 18"/>
                <a:gd name="T23" fmla="*/ 14 h 90"/>
                <a:gd name="T24" fmla="*/ 4 w 18"/>
                <a:gd name="T25" fmla="*/ 7 h 90"/>
                <a:gd name="T26" fmla="*/ 7 w 18"/>
                <a:gd name="T27" fmla="*/ 0 h 90"/>
                <a:gd name="T28" fmla="*/ 11 w 18"/>
                <a:gd name="T29" fmla="*/ 0 h 90"/>
                <a:gd name="T30" fmla="*/ 11 w 18"/>
                <a:gd name="T31" fmla="*/ 0 h 90"/>
                <a:gd name="T32" fmla="*/ 11 w 18"/>
                <a:gd name="T33" fmla="*/ 0 h 90"/>
                <a:gd name="T34" fmla="*/ 11 w 18"/>
                <a:gd name="T35" fmla="*/ 0 h 9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8"/>
                <a:gd name="T55" fmla="*/ 0 h 90"/>
                <a:gd name="T56" fmla="*/ 18 w 18"/>
                <a:gd name="T57" fmla="*/ 90 h 9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8" h="90">
                  <a:moveTo>
                    <a:pt x="11" y="0"/>
                  </a:moveTo>
                  <a:lnTo>
                    <a:pt x="7" y="14"/>
                  </a:lnTo>
                  <a:lnTo>
                    <a:pt x="7" y="24"/>
                  </a:lnTo>
                  <a:lnTo>
                    <a:pt x="11" y="38"/>
                  </a:lnTo>
                  <a:lnTo>
                    <a:pt x="14" y="52"/>
                  </a:lnTo>
                  <a:lnTo>
                    <a:pt x="18" y="69"/>
                  </a:lnTo>
                  <a:lnTo>
                    <a:pt x="14" y="90"/>
                  </a:lnTo>
                  <a:lnTo>
                    <a:pt x="11" y="90"/>
                  </a:lnTo>
                  <a:lnTo>
                    <a:pt x="11" y="72"/>
                  </a:lnTo>
                  <a:lnTo>
                    <a:pt x="7" y="52"/>
                  </a:lnTo>
                  <a:lnTo>
                    <a:pt x="0" y="24"/>
                  </a:lnTo>
                  <a:lnTo>
                    <a:pt x="4" y="14"/>
                  </a:lnTo>
                  <a:lnTo>
                    <a:pt x="4" y="7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0" name="Freeform 205"/>
            <p:cNvSpPr>
              <a:spLocks/>
            </p:cNvSpPr>
            <p:nvPr/>
          </p:nvSpPr>
          <p:spPr bwMode="auto">
            <a:xfrm>
              <a:off x="3637" y="1277"/>
              <a:ext cx="48" cy="42"/>
            </a:xfrm>
            <a:custGeom>
              <a:avLst/>
              <a:gdLst>
                <a:gd name="T0" fmla="*/ 48 w 48"/>
                <a:gd name="T1" fmla="*/ 4 h 42"/>
                <a:gd name="T2" fmla="*/ 34 w 48"/>
                <a:gd name="T3" fmla="*/ 10 h 42"/>
                <a:gd name="T4" fmla="*/ 31 w 48"/>
                <a:gd name="T5" fmla="*/ 14 h 42"/>
                <a:gd name="T6" fmla="*/ 27 w 48"/>
                <a:gd name="T7" fmla="*/ 17 h 42"/>
                <a:gd name="T8" fmla="*/ 14 w 48"/>
                <a:gd name="T9" fmla="*/ 31 h 42"/>
                <a:gd name="T10" fmla="*/ 7 w 48"/>
                <a:gd name="T11" fmla="*/ 35 h 42"/>
                <a:gd name="T12" fmla="*/ 0 w 48"/>
                <a:gd name="T13" fmla="*/ 42 h 42"/>
                <a:gd name="T14" fmla="*/ 0 w 48"/>
                <a:gd name="T15" fmla="*/ 42 h 42"/>
                <a:gd name="T16" fmla="*/ 0 w 48"/>
                <a:gd name="T17" fmla="*/ 42 h 42"/>
                <a:gd name="T18" fmla="*/ 0 w 48"/>
                <a:gd name="T19" fmla="*/ 42 h 42"/>
                <a:gd name="T20" fmla="*/ 10 w 48"/>
                <a:gd name="T21" fmla="*/ 28 h 42"/>
                <a:gd name="T22" fmla="*/ 17 w 48"/>
                <a:gd name="T23" fmla="*/ 21 h 42"/>
                <a:gd name="T24" fmla="*/ 21 w 48"/>
                <a:gd name="T25" fmla="*/ 14 h 42"/>
                <a:gd name="T26" fmla="*/ 34 w 48"/>
                <a:gd name="T27" fmla="*/ 7 h 42"/>
                <a:gd name="T28" fmla="*/ 45 w 48"/>
                <a:gd name="T29" fmla="*/ 0 h 42"/>
                <a:gd name="T30" fmla="*/ 48 w 48"/>
                <a:gd name="T31" fmla="*/ 4 h 42"/>
                <a:gd name="T32" fmla="*/ 48 w 48"/>
                <a:gd name="T33" fmla="*/ 4 h 42"/>
                <a:gd name="T34" fmla="*/ 48 w 48"/>
                <a:gd name="T35" fmla="*/ 4 h 42"/>
                <a:gd name="T36" fmla="*/ 48 w 48"/>
                <a:gd name="T37" fmla="*/ 4 h 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8"/>
                <a:gd name="T58" fmla="*/ 0 h 42"/>
                <a:gd name="T59" fmla="*/ 48 w 48"/>
                <a:gd name="T60" fmla="*/ 42 h 4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8" h="42">
                  <a:moveTo>
                    <a:pt x="48" y="4"/>
                  </a:moveTo>
                  <a:lnTo>
                    <a:pt x="34" y="10"/>
                  </a:lnTo>
                  <a:lnTo>
                    <a:pt x="31" y="14"/>
                  </a:lnTo>
                  <a:lnTo>
                    <a:pt x="27" y="17"/>
                  </a:lnTo>
                  <a:lnTo>
                    <a:pt x="14" y="31"/>
                  </a:lnTo>
                  <a:lnTo>
                    <a:pt x="7" y="35"/>
                  </a:lnTo>
                  <a:lnTo>
                    <a:pt x="0" y="42"/>
                  </a:lnTo>
                  <a:lnTo>
                    <a:pt x="10" y="28"/>
                  </a:lnTo>
                  <a:lnTo>
                    <a:pt x="17" y="21"/>
                  </a:lnTo>
                  <a:lnTo>
                    <a:pt x="21" y="14"/>
                  </a:lnTo>
                  <a:lnTo>
                    <a:pt x="34" y="7"/>
                  </a:lnTo>
                  <a:lnTo>
                    <a:pt x="45" y="0"/>
                  </a:lnTo>
                  <a:lnTo>
                    <a:pt x="48" y="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1" name="Freeform 206"/>
            <p:cNvSpPr>
              <a:spLocks/>
            </p:cNvSpPr>
            <p:nvPr/>
          </p:nvSpPr>
          <p:spPr bwMode="auto">
            <a:xfrm>
              <a:off x="3699" y="1308"/>
              <a:ext cx="17" cy="31"/>
            </a:xfrm>
            <a:custGeom>
              <a:avLst/>
              <a:gdLst>
                <a:gd name="T0" fmla="*/ 10 w 17"/>
                <a:gd name="T1" fmla="*/ 28 h 31"/>
                <a:gd name="T2" fmla="*/ 14 w 17"/>
                <a:gd name="T3" fmla="*/ 21 h 31"/>
                <a:gd name="T4" fmla="*/ 10 w 17"/>
                <a:gd name="T5" fmla="*/ 11 h 31"/>
                <a:gd name="T6" fmla="*/ 7 w 17"/>
                <a:gd name="T7" fmla="*/ 7 h 31"/>
                <a:gd name="T8" fmla="*/ 0 w 17"/>
                <a:gd name="T9" fmla="*/ 4 h 31"/>
                <a:gd name="T10" fmla="*/ 0 w 17"/>
                <a:gd name="T11" fmla="*/ 0 h 31"/>
                <a:gd name="T12" fmla="*/ 3 w 17"/>
                <a:gd name="T13" fmla="*/ 0 h 31"/>
                <a:gd name="T14" fmla="*/ 10 w 17"/>
                <a:gd name="T15" fmla="*/ 4 h 31"/>
                <a:gd name="T16" fmla="*/ 17 w 17"/>
                <a:gd name="T17" fmla="*/ 11 h 31"/>
                <a:gd name="T18" fmla="*/ 17 w 17"/>
                <a:gd name="T19" fmla="*/ 28 h 31"/>
                <a:gd name="T20" fmla="*/ 14 w 17"/>
                <a:gd name="T21" fmla="*/ 31 h 31"/>
                <a:gd name="T22" fmla="*/ 10 w 17"/>
                <a:gd name="T23" fmla="*/ 28 h 31"/>
                <a:gd name="T24" fmla="*/ 10 w 17"/>
                <a:gd name="T25" fmla="*/ 28 h 31"/>
                <a:gd name="T26" fmla="*/ 10 w 17"/>
                <a:gd name="T27" fmla="*/ 28 h 3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7"/>
                <a:gd name="T43" fmla="*/ 0 h 31"/>
                <a:gd name="T44" fmla="*/ 17 w 17"/>
                <a:gd name="T45" fmla="*/ 31 h 3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7" h="31">
                  <a:moveTo>
                    <a:pt x="10" y="28"/>
                  </a:moveTo>
                  <a:lnTo>
                    <a:pt x="14" y="21"/>
                  </a:lnTo>
                  <a:lnTo>
                    <a:pt x="10" y="11"/>
                  </a:lnTo>
                  <a:lnTo>
                    <a:pt x="7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4"/>
                  </a:lnTo>
                  <a:lnTo>
                    <a:pt x="17" y="11"/>
                  </a:lnTo>
                  <a:lnTo>
                    <a:pt x="17" y="28"/>
                  </a:lnTo>
                  <a:lnTo>
                    <a:pt x="14" y="31"/>
                  </a:lnTo>
                  <a:lnTo>
                    <a:pt x="10" y="28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2" name="Freeform 207"/>
            <p:cNvSpPr>
              <a:spLocks/>
            </p:cNvSpPr>
            <p:nvPr/>
          </p:nvSpPr>
          <p:spPr bwMode="auto">
            <a:xfrm>
              <a:off x="3623" y="1294"/>
              <a:ext cx="83" cy="73"/>
            </a:xfrm>
            <a:custGeom>
              <a:avLst/>
              <a:gdLst>
                <a:gd name="T0" fmla="*/ 76 w 83"/>
                <a:gd name="T1" fmla="*/ 25 h 73"/>
                <a:gd name="T2" fmla="*/ 76 w 83"/>
                <a:gd name="T3" fmla="*/ 18 h 73"/>
                <a:gd name="T4" fmla="*/ 73 w 83"/>
                <a:gd name="T5" fmla="*/ 11 h 73"/>
                <a:gd name="T6" fmla="*/ 69 w 83"/>
                <a:gd name="T7" fmla="*/ 7 h 73"/>
                <a:gd name="T8" fmla="*/ 62 w 83"/>
                <a:gd name="T9" fmla="*/ 7 h 73"/>
                <a:gd name="T10" fmla="*/ 52 w 83"/>
                <a:gd name="T11" fmla="*/ 14 h 73"/>
                <a:gd name="T12" fmla="*/ 38 w 83"/>
                <a:gd name="T13" fmla="*/ 18 h 73"/>
                <a:gd name="T14" fmla="*/ 35 w 83"/>
                <a:gd name="T15" fmla="*/ 21 h 73"/>
                <a:gd name="T16" fmla="*/ 31 w 83"/>
                <a:gd name="T17" fmla="*/ 25 h 73"/>
                <a:gd name="T18" fmla="*/ 14 w 83"/>
                <a:gd name="T19" fmla="*/ 28 h 73"/>
                <a:gd name="T20" fmla="*/ 10 w 83"/>
                <a:gd name="T21" fmla="*/ 42 h 73"/>
                <a:gd name="T22" fmla="*/ 7 w 83"/>
                <a:gd name="T23" fmla="*/ 52 h 73"/>
                <a:gd name="T24" fmla="*/ 10 w 83"/>
                <a:gd name="T25" fmla="*/ 56 h 73"/>
                <a:gd name="T26" fmla="*/ 14 w 83"/>
                <a:gd name="T27" fmla="*/ 59 h 73"/>
                <a:gd name="T28" fmla="*/ 21 w 83"/>
                <a:gd name="T29" fmla="*/ 63 h 73"/>
                <a:gd name="T30" fmla="*/ 41 w 83"/>
                <a:gd name="T31" fmla="*/ 66 h 73"/>
                <a:gd name="T32" fmla="*/ 48 w 83"/>
                <a:gd name="T33" fmla="*/ 69 h 73"/>
                <a:gd name="T34" fmla="*/ 62 w 83"/>
                <a:gd name="T35" fmla="*/ 69 h 73"/>
                <a:gd name="T36" fmla="*/ 62 w 83"/>
                <a:gd name="T37" fmla="*/ 73 h 73"/>
                <a:gd name="T38" fmla="*/ 62 w 83"/>
                <a:gd name="T39" fmla="*/ 73 h 73"/>
                <a:gd name="T40" fmla="*/ 41 w 83"/>
                <a:gd name="T41" fmla="*/ 73 h 73"/>
                <a:gd name="T42" fmla="*/ 21 w 83"/>
                <a:gd name="T43" fmla="*/ 66 h 73"/>
                <a:gd name="T44" fmla="*/ 10 w 83"/>
                <a:gd name="T45" fmla="*/ 63 h 73"/>
                <a:gd name="T46" fmla="*/ 0 w 83"/>
                <a:gd name="T47" fmla="*/ 52 h 73"/>
                <a:gd name="T48" fmla="*/ 3 w 83"/>
                <a:gd name="T49" fmla="*/ 38 h 73"/>
                <a:gd name="T50" fmla="*/ 7 w 83"/>
                <a:gd name="T51" fmla="*/ 31 h 73"/>
                <a:gd name="T52" fmla="*/ 10 w 83"/>
                <a:gd name="T53" fmla="*/ 25 h 73"/>
                <a:gd name="T54" fmla="*/ 28 w 83"/>
                <a:gd name="T55" fmla="*/ 18 h 73"/>
                <a:gd name="T56" fmla="*/ 31 w 83"/>
                <a:gd name="T57" fmla="*/ 14 h 73"/>
                <a:gd name="T58" fmla="*/ 35 w 83"/>
                <a:gd name="T59" fmla="*/ 11 h 73"/>
                <a:gd name="T60" fmla="*/ 41 w 83"/>
                <a:gd name="T61" fmla="*/ 7 h 73"/>
                <a:gd name="T62" fmla="*/ 52 w 83"/>
                <a:gd name="T63" fmla="*/ 4 h 73"/>
                <a:gd name="T64" fmla="*/ 66 w 83"/>
                <a:gd name="T65" fmla="*/ 0 h 73"/>
                <a:gd name="T66" fmla="*/ 79 w 83"/>
                <a:gd name="T67" fmla="*/ 7 h 73"/>
                <a:gd name="T68" fmla="*/ 83 w 83"/>
                <a:gd name="T69" fmla="*/ 14 h 73"/>
                <a:gd name="T70" fmla="*/ 83 w 83"/>
                <a:gd name="T71" fmla="*/ 21 h 73"/>
                <a:gd name="T72" fmla="*/ 83 w 83"/>
                <a:gd name="T73" fmla="*/ 25 h 73"/>
                <a:gd name="T74" fmla="*/ 76 w 83"/>
                <a:gd name="T75" fmla="*/ 25 h 73"/>
                <a:gd name="T76" fmla="*/ 76 w 83"/>
                <a:gd name="T77" fmla="*/ 25 h 73"/>
                <a:gd name="T78" fmla="*/ 76 w 83"/>
                <a:gd name="T79" fmla="*/ 25 h 7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3"/>
                <a:gd name="T121" fmla="*/ 0 h 73"/>
                <a:gd name="T122" fmla="*/ 83 w 83"/>
                <a:gd name="T123" fmla="*/ 73 h 73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3" h="73">
                  <a:moveTo>
                    <a:pt x="76" y="25"/>
                  </a:moveTo>
                  <a:lnTo>
                    <a:pt x="76" y="18"/>
                  </a:lnTo>
                  <a:lnTo>
                    <a:pt x="73" y="11"/>
                  </a:lnTo>
                  <a:lnTo>
                    <a:pt x="69" y="7"/>
                  </a:lnTo>
                  <a:lnTo>
                    <a:pt x="62" y="7"/>
                  </a:lnTo>
                  <a:lnTo>
                    <a:pt x="52" y="14"/>
                  </a:lnTo>
                  <a:lnTo>
                    <a:pt x="38" y="18"/>
                  </a:lnTo>
                  <a:lnTo>
                    <a:pt x="35" y="21"/>
                  </a:lnTo>
                  <a:lnTo>
                    <a:pt x="31" y="25"/>
                  </a:lnTo>
                  <a:lnTo>
                    <a:pt x="14" y="28"/>
                  </a:lnTo>
                  <a:lnTo>
                    <a:pt x="10" y="42"/>
                  </a:lnTo>
                  <a:lnTo>
                    <a:pt x="7" y="52"/>
                  </a:lnTo>
                  <a:lnTo>
                    <a:pt x="10" y="56"/>
                  </a:lnTo>
                  <a:lnTo>
                    <a:pt x="14" y="59"/>
                  </a:lnTo>
                  <a:lnTo>
                    <a:pt x="21" y="63"/>
                  </a:lnTo>
                  <a:lnTo>
                    <a:pt x="41" y="66"/>
                  </a:lnTo>
                  <a:lnTo>
                    <a:pt x="48" y="69"/>
                  </a:lnTo>
                  <a:lnTo>
                    <a:pt x="62" y="69"/>
                  </a:lnTo>
                  <a:lnTo>
                    <a:pt x="62" y="73"/>
                  </a:lnTo>
                  <a:lnTo>
                    <a:pt x="41" y="73"/>
                  </a:lnTo>
                  <a:lnTo>
                    <a:pt x="21" y="66"/>
                  </a:lnTo>
                  <a:lnTo>
                    <a:pt x="10" y="63"/>
                  </a:lnTo>
                  <a:lnTo>
                    <a:pt x="0" y="52"/>
                  </a:lnTo>
                  <a:lnTo>
                    <a:pt x="3" y="38"/>
                  </a:lnTo>
                  <a:lnTo>
                    <a:pt x="7" y="31"/>
                  </a:lnTo>
                  <a:lnTo>
                    <a:pt x="10" y="25"/>
                  </a:lnTo>
                  <a:lnTo>
                    <a:pt x="28" y="18"/>
                  </a:lnTo>
                  <a:lnTo>
                    <a:pt x="31" y="14"/>
                  </a:lnTo>
                  <a:lnTo>
                    <a:pt x="35" y="11"/>
                  </a:lnTo>
                  <a:lnTo>
                    <a:pt x="41" y="7"/>
                  </a:lnTo>
                  <a:lnTo>
                    <a:pt x="52" y="4"/>
                  </a:lnTo>
                  <a:lnTo>
                    <a:pt x="66" y="0"/>
                  </a:lnTo>
                  <a:lnTo>
                    <a:pt x="79" y="7"/>
                  </a:lnTo>
                  <a:lnTo>
                    <a:pt x="83" y="14"/>
                  </a:lnTo>
                  <a:lnTo>
                    <a:pt x="83" y="21"/>
                  </a:lnTo>
                  <a:lnTo>
                    <a:pt x="83" y="25"/>
                  </a:lnTo>
                  <a:lnTo>
                    <a:pt x="76" y="2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3" name="Freeform 208"/>
            <p:cNvSpPr>
              <a:spLocks/>
            </p:cNvSpPr>
            <p:nvPr/>
          </p:nvSpPr>
          <p:spPr bwMode="auto">
            <a:xfrm>
              <a:off x="3699" y="1343"/>
              <a:ext cx="28" cy="31"/>
            </a:xfrm>
            <a:custGeom>
              <a:avLst/>
              <a:gdLst>
                <a:gd name="T0" fmla="*/ 24 w 28"/>
                <a:gd name="T1" fmla="*/ 3 h 31"/>
                <a:gd name="T2" fmla="*/ 17 w 28"/>
                <a:gd name="T3" fmla="*/ 7 h 31"/>
                <a:gd name="T4" fmla="*/ 14 w 28"/>
                <a:gd name="T5" fmla="*/ 14 h 31"/>
                <a:gd name="T6" fmla="*/ 7 w 28"/>
                <a:gd name="T7" fmla="*/ 27 h 31"/>
                <a:gd name="T8" fmla="*/ 3 w 28"/>
                <a:gd name="T9" fmla="*/ 31 h 31"/>
                <a:gd name="T10" fmla="*/ 0 w 28"/>
                <a:gd name="T11" fmla="*/ 31 h 31"/>
                <a:gd name="T12" fmla="*/ 0 w 28"/>
                <a:gd name="T13" fmla="*/ 24 h 31"/>
                <a:gd name="T14" fmla="*/ 3 w 28"/>
                <a:gd name="T15" fmla="*/ 17 h 31"/>
                <a:gd name="T16" fmla="*/ 7 w 28"/>
                <a:gd name="T17" fmla="*/ 7 h 31"/>
                <a:gd name="T18" fmla="*/ 10 w 28"/>
                <a:gd name="T19" fmla="*/ 7 h 31"/>
                <a:gd name="T20" fmla="*/ 14 w 28"/>
                <a:gd name="T21" fmla="*/ 3 h 31"/>
                <a:gd name="T22" fmla="*/ 24 w 28"/>
                <a:gd name="T23" fmla="*/ 0 h 31"/>
                <a:gd name="T24" fmla="*/ 28 w 28"/>
                <a:gd name="T25" fmla="*/ 0 h 31"/>
                <a:gd name="T26" fmla="*/ 24 w 28"/>
                <a:gd name="T27" fmla="*/ 3 h 31"/>
                <a:gd name="T28" fmla="*/ 24 w 28"/>
                <a:gd name="T29" fmla="*/ 3 h 31"/>
                <a:gd name="T30" fmla="*/ 24 w 28"/>
                <a:gd name="T31" fmla="*/ 3 h 3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8"/>
                <a:gd name="T49" fmla="*/ 0 h 31"/>
                <a:gd name="T50" fmla="*/ 28 w 28"/>
                <a:gd name="T51" fmla="*/ 31 h 3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8" h="31">
                  <a:moveTo>
                    <a:pt x="24" y="3"/>
                  </a:moveTo>
                  <a:lnTo>
                    <a:pt x="17" y="7"/>
                  </a:lnTo>
                  <a:lnTo>
                    <a:pt x="14" y="14"/>
                  </a:lnTo>
                  <a:lnTo>
                    <a:pt x="7" y="27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3" y="17"/>
                  </a:lnTo>
                  <a:lnTo>
                    <a:pt x="7" y="7"/>
                  </a:lnTo>
                  <a:lnTo>
                    <a:pt x="10" y="7"/>
                  </a:lnTo>
                  <a:lnTo>
                    <a:pt x="14" y="3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24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4" name="Freeform 209"/>
            <p:cNvSpPr>
              <a:spLocks/>
            </p:cNvSpPr>
            <p:nvPr/>
          </p:nvSpPr>
          <p:spPr bwMode="auto">
            <a:xfrm>
              <a:off x="3689" y="1350"/>
              <a:ext cx="13" cy="10"/>
            </a:xfrm>
            <a:custGeom>
              <a:avLst/>
              <a:gdLst>
                <a:gd name="T0" fmla="*/ 3 w 13"/>
                <a:gd name="T1" fmla="*/ 0 h 10"/>
                <a:gd name="T2" fmla="*/ 7 w 13"/>
                <a:gd name="T3" fmla="*/ 3 h 10"/>
                <a:gd name="T4" fmla="*/ 13 w 13"/>
                <a:gd name="T5" fmla="*/ 7 h 10"/>
                <a:gd name="T6" fmla="*/ 13 w 13"/>
                <a:gd name="T7" fmla="*/ 10 h 10"/>
                <a:gd name="T8" fmla="*/ 10 w 13"/>
                <a:gd name="T9" fmla="*/ 10 h 10"/>
                <a:gd name="T10" fmla="*/ 0 w 13"/>
                <a:gd name="T11" fmla="*/ 3 h 10"/>
                <a:gd name="T12" fmla="*/ 0 w 13"/>
                <a:gd name="T13" fmla="*/ 0 h 10"/>
                <a:gd name="T14" fmla="*/ 3 w 13"/>
                <a:gd name="T15" fmla="*/ 0 h 10"/>
                <a:gd name="T16" fmla="*/ 3 w 13"/>
                <a:gd name="T17" fmla="*/ 0 h 10"/>
                <a:gd name="T18" fmla="*/ 3 w 13"/>
                <a:gd name="T19" fmla="*/ 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"/>
                <a:gd name="T31" fmla="*/ 0 h 10"/>
                <a:gd name="T32" fmla="*/ 13 w 13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" h="10">
                  <a:moveTo>
                    <a:pt x="3" y="0"/>
                  </a:moveTo>
                  <a:lnTo>
                    <a:pt x="7" y="3"/>
                  </a:lnTo>
                  <a:lnTo>
                    <a:pt x="13" y="7"/>
                  </a:lnTo>
                  <a:lnTo>
                    <a:pt x="13" y="10"/>
                  </a:lnTo>
                  <a:lnTo>
                    <a:pt x="10" y="10"/>
                  </a:lnTo>
                  <a:lnTo>
                    <a:pt x="0" y="3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5" name="Freeform 210"/>
            <p:cNvSpPr>
              <a:spLocks/>
            </p:cNvSpPr>
            <p:nvPr/>
          </p:nvSpPr>
          <p:spPr bwMode="auto">
            <a:xfrm>
              <a:off x="3716" y="1201"/>
              <a:ext cx="18" cy="42"/>
            </a:xfrm>
            <a:custGeom>
              <a:avLst/>
              <a:gdLst>
                <a:gd name="T0" fmla="*/ 18 w 18"/>
                <a:gd name="T1" fmla="*/ 0 h 42"/>
                <a:gd name="T2" fmla="*/ 11 w 18"/>
                <a:gd name="T3" fmla="*/ 24 h 42"/>
                <a:gd name="T4" fmla="*/ 4 w 18"/>
                <a:gd name="T5" fmla="*/ 42 h 42"/>
                <a:gd name="T6" fmla="*/ 0 w 18"/>
                <a:gd name="T7" fmla="*/ 42 h 42"/>
                <a:gd name="T8" fmla="*/ 0 w 18"/>
                <a:gd name="T9" fmla="*/ 21 h 42"/>
                <a:gd name="T10" fmla="*/ 0 w 18"/>
                <a:gd name="T11" fmla="*/ 14 h 42"/>
                <a:gd name="T12" fmla="*/ 7 w 18"/>
                <a:gd name="T13" fmla="*/ 10 h 42"/>
                <a:gd name="T14" fmla="*/ 14 w 18"/>
                <a:gd name="T15" fmla="*/ 0 h 42"/>
                <a:gd name="T16" fmla="*/ 18 w 18"/>
                <a:gd name="T17" fmla="*/ 0 h 42"/>
                <a:gd name="T18" fmla="*/ 18 w 18"/>
                <a:gd name="T19" fmla="*/ 0 h 42"/>
                <a:gd name="T20" fmla="*/ 18 w 18"/>
                <a:gd name="T21" fmla="*/ 0 h 42"/>
                <a:gd name="T22" fmla="*/ 18 w 18"/>
                <a:gd name="T23" fmla="*/ 0 h 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"/>
                <a:gd name="T37" fmla="*/ 0 h 42"/>
                <a:gd name="T38" fmla="*/ 18 w 18"/>
                <a:gd name="T39" fmla="*/ 42 h 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" h="42">
                  <a:moveTo>
                    <a:pt x="18" y="0"/>
                  </a:moveTo>
                  <a:lnTo>
                    <a:pt x="11" y="24"/>
                  </a:lnTo>
                  <a:lnTo>
                    <a:pt x="4" y="42"/>
                  </a:lnTo>
                  <a:lnTo>
                    <a:pt x="0" y="42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7" y="10"/>
                  </a:lnTo>
                  <a:lnTo>
                    <a:pt x="14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6" name="Freeform 211"/>
            <p:cNvSpPr>
              <a:spLocks/>
            </p:cNvSpPr>
            <p:nvPr/>
          </p:nvSpPr>
          <p:spPr bwMode="auto">
            <a:xfrm>
              <a:off x="3740" y="1201"/>
              <a:ext cx="25" cy="35"/>
            </a:xfrm>
            <a:custGeom>
              <a:avLst/>
              <a:gdLst>
                <a:gd name="T0" fmla="*/ 0 w 25"/>
                <a:gd name="T1" fmla="*/ 0 h 35"/>
                <a:gd name="T2" fmla="*/ 7 w 25"/>
                <a:gd name="T3" fmla="*/ 4 h 35"/>
                <a:gd name="T4" fmla="*/ 14 w 25"/>
                <a:gd name="T5" fmla="*/ 7 h 35"/>
                <a:gd name="T6" fmla="*/ 21 w 25"/>
                <a:gd name="T7" fmla="*/ 21 h 35"/>
                <a:gd name="T8" fmla="*/ 25 w 25"/>
                <a:gd name="T9" fmla="*/ 35 h 35"/>
                <a:gd name="T10" fmla="*/ 25 w 25"/>
                <a:gd name="T11" fmla="*/ 35 h 35"/>
                <a:gd name="T12" fmla="*/ 25 w 25"/>
                <a:gd name="T13" fmla="*/ 35 h 35"/>
                <a:gd name="T14" fmla="*/ 21 w 25"/>
                <a:gd name="T15" fmla="*/ 31 h 35"/>
                <a:gd name="T16" fmla="*/ 18 w 25"/>
                <a:gd name="T17" fmla="*/ 31 h 35"/>
                <a:gd name="T18" fmla="*/ 11 w 25"/>
                <a:gd name="T19" fmla="*/ 24 h 35"/>
                <a:gd name="T20" fmla="*/ 7 w 25"/>
                <a:gd name="T21" fmla="*/ 14 h 35"/>
                <a:gd name="T22" fmla="*/ 7 w 25"/>
                <a:gd name="T23" fmla="*/ 7 h 35"/>
                <a:gd name="T24" fmla="*/ 0 w 25"/>
                <a:gd name="T25" fmla="*/ 4 h 35"/>
                <a:gd name="T26" fmla="*/ 0 w 25"/>
                <a:gd name="T27" fmla="*/ 4 h 35"/>
                <a:gd name="T28" fmla="*/ 0 w 25"/>
                <a:gd name="T29" fmla="*/ 0 h 35"/>
                <a:gd name="T30" fmla="*/ 0 w 25"/>
                <a:gd name="T31" fmla="*/ 0 h 35"/>
                <a:gd name="T32" fmla="*/ 0 w 25"/>
                <a:gd name="T33" fmla="*/ 0 h 3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5"/>
                <a:gd name="T52" fmla="*/ 0 h 35"/>
                <a:gd name="T53" fmla="*/ 25 w 25"/>
                <a:gd name="T54" fmla="*/ 35 h 3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5" h="35">
                  <a:moveTo>
                    <a:pt x="0" y="0"/>
                  </a:moveTo>
                  <a:lnTo>
                    <a:pt x="7" y="4"/>
                  </a:lnTo>
                  <a:lnTo>
                    <a:pt x="14" y="7"/>
                  </a:lnTo>
                  <a:lnTo>
                    <a:pt x="21" y="21"/>
                  </a:lnTo>
                  <a:lnTo>
                    <a:pt x="25" y="35"/>
                  </a:lnTo>
                  <a:lnTo>
                    <a:pt x="21" y="31"/>
                  </a:lnTo>
                  <a:lnTo>
                    <a:pt x="18" y="31"/>
                  </a:lnTo>
                  <a:lnTo>
                    <a:pt x="11" y="24"/>
                  </a:lnTo>
                  <a:lnTo>
                    <a:pt x="7" y="14"/>
                  </a:lnTo>
                  <a:lnTo>
                    <a:pt x="7" y="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7" name="Freeform 212"/>
            <p:cNvSpPr>
              <a:spLocks/>
            </p:cNvSpPr>
            <p:nvPr/>
          </p:nvSpPr>
          <p:spPr bwMode="auto">
            <a:xfrm>
              <a:off x="3737" y="1149"/>
              <a:ext cx="73" cy="52"/>
            </a:xfrm>
            <a:custGeom>
              <a:avLst/>
              <a:gdLst>
                <a:gd name="T0" fmla="*/ 0 w 73"/>
                <a:gd name="T1" fmla="*/ 49 h 52"/>
                <a:gd name="T2" fmla="*/ 10 w 73"/>
                <a:gd name="T3" fmla="*/ 42 h 52"/>
                <a:gd name="T4" fmla="*/ 14 w 73"/>
                <a:gd name="T5" fmla="*/ 38 h 52"/>
                <a:gd name="T6" fmla="*/ 21 w 73"/>
                <a:gd name="T7" fmla="*/ 35 h 52"/>
                <a:gd name="T8" fmla="*/ 28 w 73"/>
                <a:gd name="T9" fmla="*/ 31 h 52"/>
                <a:gd name="T10" fmla="*/ 35 w 73"/>
                <a:gd name="T11" fmla="*/ 24 h 52"/>
                <a:gd name="T12" fmla="*/ 41 w 73"/>
                <a:gd name="T13" fmla="*/ 21 h 52"/>
                <a:gd name="T14" fmla="*/ 45 w 73"/>
                <a:gd name="T15" fmla="*/ 17 h 52"/>
                <a:gd name="T16" fmla="*/ 52 w 73"/>
                <a:gd name="T17" fmla="*/ 14 h 52"/>
                <a:gd name="T18" fmla="*/ 59 w 73"/>
                <a:gd name="T19" fmla="*/ 11 h 52"/>
                <a:gd name="T20" fmla="*/ 62 w 73"/>
                <a:gd name="T21" fmla="*/ 4 h 52"/>
                <a:gd name="T22" fmla="*/ 69 w 73"/>
                <a:gd name="T23" fmla="*/ 0 h 52"/>
                <a:gd name="T24" fmla="*/ 73 w 73"/>
                <a:gd name="T25" fmla="*/ 0 h 52"/>
                <a:gd name="T26" fmla="*/ 73 w 73"/>
                <a:gd name="T27" fmla="*/ 0 h 52"/>
                <a:gd name="T28" fmla="*/ 73 w 73"/>
                <a:gd name="T29" fmla="*/ 0 h 52"/>
                <a:gd name="T30" fmla="*/ 59 w 73"/>
                <a:gd name="T31" fmla="*/ 14 h 52"/>
                <a:gd name="T32" fmla="*/ 52 w 73"/>
                <a:gd name="T33" fmla="*/ 24 h 52"/>
                <a:gd name="T34" fmla="*/ 41 w 73"/>
                <a:gd name="T35" fmla="*/ 31 h 52"/>
                <a:gd name="T36" fmla="*/ 35 w 73"/>
                <a:gd name="T37" fmla="*/ 38 h 52"/>
                <a:gd name="T38" fmla="*/ 28 w 73"/>
                <a:gd name="T39" fmla="*/ 45 h 52"/>
                <a:gd name="T40" fmla="*/ 3 w 73"/>
                <a:gd name="T41" fmla="*/ 52 h 52"/>
                <a:gd name="T42" fmla="*/ 0 w 73"/>
                <a:gd name="T43" fmla="*/ 52 h 52"/>
                <a:gd name="T44" fmla="*/ 0 w 73"/>
                <a:gd name="T45" fmla="*/ 49 h 52"/>
                <a:gd name="T46" fmla="*/ 0 w 73"/>
                <a:gd name="T47" fmla="*/ 49 h 52"/>
                <a:gd name="T48" fmla="*/ 0 w 73"/>
                <a:gd name="T49" fmla="*/ 49 h 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3"/>
                <a:gd name="T76" fmla="*/ 0 h 52"/>
                <a:gd name="T77" fmla="*/ 73 w 73"/>
                <a:gd name="T78" fmla="*/ 52 h 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3" h="52">
                  <a:moveTo>
                    <a:pt x="0" y="49"/>
                  </a:moveTo>
                  <a:lnTo>
                    <a:pt x="10" y="42"/>
                  </a:lnTo>
                  <a:lnTo>
                    <a:pt x="14" y="38"/>
                  </a:lnTo>
                  <a:lnTo>
                    <a:pt x="21" y="35"/>
                  </a:lnTo>
                  <a:lnTo>
                    <a:pt x="28" y="31"/>
                  </a:lnTo>
                  <a:lnTo>
                    <a:pt x="35" y="24"/>
                  </a:lnTo>
                  <a:lnTo>
                    <a:pt x="41" y="21"/>
                  </a:lnTo>
                  <a:lnTo>
                    <a:pt x="45" y="17"/>
                  </a:lnTo>
                  <a:lnTo>
                    <a:pt x="52" y="14"/>
                  </a:lnTo>
                  <a:lnTo>
                    <a:pt x="59" y="11"/>
                  </a:lnTo>
                  <a:lnTo>
                    <a:pt x="62" y="4"/>
                  </a:lnTo>
                  <a:lnTo>
                    <a:pt x="69" y="0"/>
                  </a:lnTo>
                  <a:lnTo>
                    <a:pt x="73" y="0"/>
                  </a:lnTo>
                  <a:lnTo>
                    <a:pt x="59" y="14"/>
                  </a:lnTo>
                  <a:lnTo>
                    <a:pt x="52" y="24"/>
                  </a:lnTo>
                  <a:lnTo>
                    <a:pt x="41" y="31"/>
                  </a:lnTo>
                  <a:lnTo>
                    <a:pt x="35" y="38"/>
                  </a:lnTo>
                  <a:lnTo>
                    <a:pt x="28" y="45"/>
                  </a:lnTo>
                  <a:lnTo>
                    <a:pt x="3" y="52"/>
                  </a:lnTo>
                  <a:lnTo>
                    <a:pt x="0" y="52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8" name="Freeform 213"/>
            <p:cNvSpPr>
              <a:spLocks/>
            </p:cNvSpPr>
            <p:nvPr/>
          </p:nvSpPr>
          <p:spPr bwMode="auto">
            <a:xfrm>
              <a:off x="3775" y="1156"/>
              <a:ext cx="59" cy="87"/>
            </a:xfrm>
            <a:custGeom>
              <a:avLst/>
              <a:gdLst>
                <a:gd name="T0" fmla="*/ 59 w 59"/>
                <a:gd name="T1" fmla="*/ 0 h 87"/>
                <a:gd name="T2" fmla="*/ 45 w 59"/>
                <a:gd name="T3" fmla="*/ 10 h 87"/>
                <a:gd name="T4" fmla="*/ 42 w 59"/>
                <a:gd name="T5" fmla="*/ 17 h 87"/>
                <a:gd name="T6" fmla="*/ 35 w 59"/>
                <a:gd name="T7" fmla="*/ 24 h 87"/>
                <a:gd name="T8" fmla="*/ 28 w 59"/>
                <a:gd name="T9" fmla="*/ 42 h 87"/>
                <a:gd name="T10" fmla="*/ 21 w 59"/>
                <a:gd name="T11" fmla="*/ 55 h 87"/>
                <a:gd name="T12" fmla="*/ 17 w 59"/>
                <a:gd name="T13" fmla="*/ 66 h 87"/>
                <a:gd name="T14" fmla="*/ 10 w 59"/>
                <a:gd name="T15" fmla="*/ 76 h 87"/>
                <a:gd name="T16" fmla="*/ 3 w 59"/>
                <a:gd name="T17" fmla="*/ 87 h 87"/>
                <a:gd name="T18" fmla="*/ 0 w 59"/>
                <a:gd name="T19" fmla="*/ 87 h 87"/>
                <a:gd name="T20" fmla="*/ 0 w 59"/>
                <a:gd name="T21" fmla="*/ 87 h 87"/>
                <a:gd name="T22" fmla="*/ 10 w 59"/>
                <a:gd name="T23" fmla="*/ 62 h 87"/>
                <a:gd name="T24" fmla="*/ 17 w 59"/>
                <a:gd name="T25" fmla="*/ 38 h 87"/>
                <a:gd name="T26" fmla="*/ 21 w 59"/>
                <a:gd name="T27" fmla="*/ 31 h 87"/>
                <a:gd name="T28" fmla="*/ 28 w 59"/>
                <a:gd name="T29" fmla="*/ 21 h 87"/>
                <a:gd name="T30" fmla="*/ 35 w 59"/>
                <a:gd name="T31" fmla="*/ 14 h 87"/>
                <a:gd name="T32" fmla="*/ 38 w 59"/>
                <a:gd name="T33" fmla="*/ 10 h 87"/>
                <a:gd name="T34" fmla="*/ 42 w 59"/>
                <a:gd name="T35" fmla="*/ 7 h 87"/>
                <a:gd name="T36" fmla="*/ 48 w 59"/>
                <a:gd name="T37" fmla="*/ 4 h 87"/>
                <a:gd name="T38" fmla="*/ 59 w 59"/>
                <a:gd name="T39" fmla="*/ 0 h 87"/>
                <a:gd name="T40" fmla="*/ 59 w 59"/>
                <a:gd name="T41" fmla="*/ 0 h 87"/>
                <a:gd name="T42" fmla="*/ 59 w 59"/>
                <a:gd name="T43" fmla="*/ 0 h 87"/>
                <a:gd name="T44" fmla="*/ 59 w 59"/>
                <a:gd name="T45" fmla="*/ 0 h 8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9"/>
                <a:gd name="T70" fmla="*/ 0 h 87"/>
                <a:gd name="T71" fmla="*/ 59 w 59"/>
                <a:gd name="T72" fmla="*/ 87 h 8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9" h="87">
                  <a:moveTo>
                    <a:pt x="59" y="0"/>
                  </a:moveTo>
                  <a:lnTo>
                    <a:pt x="45" y="10"/>
                  </a:lnTo>
                  <a:lnTo>
                    <a:pt x="42" y="17"/>
                  </a:lnTo>
                  <a:lnTo>
                    <a:pt x="35" y="24"/>
                  </a:lnTo>
                  <a:lnTo>
                    <a:pt x="28" y="42"/>
                  </a:lnTo>
                  <a:lnTo>
                    <a:pt x="21" y="55"/>
                  </a:lnTo>
                  <a:lnTo>
                    <a:pt x="17" y="66"/>
                  </a:lnTo>
                  <a:lnTo>
                    <a:pt x="10" y="76"/>
                  </a:lnTo>
                  <a:lnTo>
                    <a:pt x="3" y="87"/>
                  </a:lnTo>
                  <a:lnTo>
                    <a:pt x="0" y="87"/>
                  </a:lnTo>
                  <a:lnTo>
                    <a:pt x="10" y="62"/>
                  </a:lnTo>
                  <a:lnTo>
                    <a:pt x="17" y="38"/>
                  </a:lnTo>
                  <a:lnTo>
                    <a:pt x="21" y="31"/>
                  </a:lnTo>
                  <a:lnTo>
                    <a:pt x="28" y="21"/>
                  </a:lnTo>
                  <a:lnTo>
                    <a:pt x="35" y="14"/>
                  </a:lnTo>
                  <a:lnTo>
                    <a:pt x="38" y="10"/>
                  </a:lnTo>
                  <a:lnTo>
                    <a:pt x="42" y="7"/>
                  </a:lnTo>
                  <a:lnTo>
                    <a:pt x="48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9" name="Freeform 214"/>
            <p:cNvSpPr>
              <a:spLocks/>
            </p:cNvSpPr>
            <p:nvPr/>
          </p:nvSpPr>
          <p:spPr bwMode="auto">
            <a:xfrm>
              <a:off x="3740" y="1225"/>
              <a:ext cx="18" cy="24"/>
            </a:xfrm>
            <a:custGeom>
              <a:avLst/>
              <a:gdLst>
                <a:gd name="T0" fmla="*/ 18 w 18"/>
                <a:gd name="T1" fmla="*/ 4 h 24"/>
                <a:gd name="T2" fmla="*/ 11 w 18"/>
                <a:gd name="T3" fmla="*/ 21 h 24"/>
                <a:gd name="T4" fmla="*/ 4 w 18"/>
                <a:gd name="T5" fmla="*/ 24 h 24"/>
                <a:gd name="T6" fmla="*/ 0 w 18"/>
                <a:gd name="T7" fmla="*/ 24 h 24"/>
                <a:gd name="T8" fmla="*/ 0 w 18"/>
                <a:gd name="T9" fmla="*/ 21 h 24"/>
                <a:gd name="T10" fmla="*/ 4 w 18"/>
                <a:gd name="T11" fmla="*/ 14 h 24"/>
                <a:gd name="T12" fmla="*/ 14 w 18"/>
                <a:gd name="T13" fmla="*/ 0 h 24"/>
                <a:gd name="T14" fmla="*/ 18 w 18"/>
                <a:gd name="T15" fmla="*/ 0 h 24"/>
                <a:gd name="T16" fmla="*/ 18 w 18"/>
                <a:gd name="T17" fmla="*/ 4 h 24"/>
                <a:gd name="T18" fmla="*/ 18 w 18"/>
                <a:gd name="T19" fmla="*/ 4 h 24"/>
                <a:gd name="T20" fmla="*/ 18 w 18"/>
                <a:gd name="T21" fmla="*/ 4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"/>
                <a:gd name="T34" fmla="*/ 0 h 24"/>
                <a:gd name="T35" fmla="*/ 18 w 1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" h="24">
                  <a:moveTo>
                    <a:pt x="18" y="4"/>
                  </a:moveTo>
                  <a:lnTo>
                    <a:pt x="11" y="21"/>
                  </a:lnTo>
                  <a:lnTo>
                    <a:pt x="4" y="24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4" y="14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0" name="Freeform 215"/>
            <p:cNvSpPr>
              <a:spLocks/>
            </p:cNvSpPr>
            <p:nvPr/>
          </p:nvSpPr>
          <p:spPr bwMode="auto">
            <a:xfrm>
              <a:off x="3744" y="1246"/>
              <a:ext cx="28" cy="86"/>
            </a:xfrm>
            <a:custGeom>
              <a:avLst/>
              <a:gdLst>
                <a:gd name="T0" fmla="*/ 3 w 28"/>
                <a:gd name="T1" fmla="*/ 0 h 86"/>
                <a:gd name="T2" fmla="*/ 10 w 28"/>
                <a:gd name="T3" fmla="*/ 10 h 86"/>
                <a:gd name="T4" fmla="*/ 17 w 28"/>
                <a:gd name="T5" fmla="*/ 21 h 86"/>
                <a:gd name="T6" fmla="*/ 24 w 28"/>
                <a:gd name="T7" fmla="*/ 45 h 86"/>
                <a:gd name="T8" fmla="*/ 28 w 28"/>
                <a:gd name="T9" fmla="*/ 59 h 86"/>
                <a:gd name="T10" fmla="*/ 24 w 28"/>
                <a:gd name="T11" fmla="*/ 86 h 86"/>
                <a:gd name="T12" fmla="*/ 21 w 28"/>
                <a:gd name="T13" fmla="*/ 86 h 86"/>
                <a:gd name="T14" fmla="*/ 21 w 28"/>
                <a:gd name="T15" fmla="*/ 73 h 86"/>
                <a:gd name="T16" fmla="*/ 17 w 28"/>
                <a:gd name="T17" fmla="*/ 59 h 86"/>
                <a:gd name="T18" fmla="*/ 17 w 28"/>
                <a:gd name="T19" fmla="*/ 45 h 86"/>
                <a:gd name="T20" fmla="*/ 17 w 28"/>
                <a:gd name="T21" fmla="*/ 35 h 86"/>
                <a:gd name="T22" fmla="*/ 10 w 28"/>
                <a:gd name="T23" fmla="*/ 24 h 86"/>
                <a:gd name="T24" fmla="*/ 7 w 28"/>
                <a:gd name="T25" fmla="*/ 14 h 86"/>
                <a:gd name="T26" fmla="*/ 0 w 28"/>
                <a:gd name="T27" fmla="*/ 3 h 86"/>
                <a:gd name="T28" fmla="*/ 0 w 28"/>
                <a:gd name="T29" fmla="*/ 0 h 86"/>
                <a:gd name="T30" fmla="*/ 3 w 28"/>
                <a:gd name="T31" fmla="*/ 0 h 86"/>
                <a:gd name="T32" fmla="*/ 3 w 28"/>
                <a:gd name="T33" fmla="*/ 0 h 86"/>
                <a:gd name="T34" fmla="*/ 3 w 28"/>
                <a:gd name="T35" fmla="*/ 0 h 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"/>
                <a:gd name="T55" fmla="*/ 0 h 86"/>
                <a:gd name="T56" fmla="*/ 28 w 28"/>
                <a:gd name="T57" fmla="*/ 86 h 8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" h="86">
                  <a:moveTo>
                    <a:pt x="3" y="0"/>
                  </a:moveTo>
                  <a:lnTo>
                    <a:pt x="10" y="10"/>
                  </a:lnTo>
                  <a:lnTo>
                    <a:pt x="17" y="21"/>
                  </a:lnTo>
                  <a:lnTo>
                    <a:pt x="24" y="45"/>
                  </a:lnTo>
                  <a:lnTo>
                    <a:pt x="28" y="59"/>
                  </a:lnTo>
                  <a:lnTo>
                    <a:pt x="24" y="86"/>
                  </a:lnTo>
                  <a:lnTo>
                    <a:pt x="21" y="86"/>
                  </a:lnTo>
                  <a:lnTo>
                    <a:pt x="21" y="73"/>
                  </a:lnTo>
                  <a:lnTo>
                    <a:pt x="17" y="59"/>
                  </a:lnTo>
                  <a:lnTo>
                    <a:pt x="17" y="45"/>
                  </a:lnTo>
                  <a:lnTo>
                    <a:pt x="17" y="35"/>
                  </a:lnTo>
                  <a:lnTo>
                    <a:pt x="10" y="24"/>
                  </a:lnTo>
                  <a:lnTo>
                    <a:pt x="7" y="14"/>
                  </a:lnTo>
                  <a:lnTo>
                    <a:pt x="0" y="3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1" name="Freeform 216"/>
            <p:cNvSpPr>
              <a:spLocks/>
            </p:cNvSpPr>
            <p:nvPr/>
          </p:nvSpPr>
          <p:spPr bwMode="auto">
            <a:xfrm>
              <a:off x="3713" y="1246"/>
              <a:ext cx="31" cy="66"/>
            </a:xfrm>
            <a:custGeom>
              <a:avLst/>
              <a:gdLst>
                <a:gd name="T0" fmla="*/ 0 w 31"/>
                <a:gd name="T1" fmla="*/ 66 h 66"/>
                <a:gd name="T2" fmla="*/ 3 w 31"/>
                <a:gd name="T3" fmla="*/ 17 h 66"/>
                <a:gd name="T4" fmla="*/ 7 w 31"/>
                <a:gd name="T5" fmla="*/ 7 h 66"/>
                <a:gd name="T6" fmla="*/ 10 w 31"/>
                <a:gd name="T7" fmla="*/ 3 h 66"/>
                <a:gd name="T8" fmla="*/ 14 w 31"/>
                <a:gd name="T9" fmla="*/ 0 h 66"/>
                <a:gd name="T10" fmla="*/ 17 w 31"/>
                <a:gd name="T11" fmla="*/ 0 h 66"/>
                <a:gd name="T12" fmla="*/ 27 w 31"/>
                <a:gd name="T13" fmla="*/ 10 h 66"/>
                <a:gd name="T14" fmla="*/ 31 w 31"/>
                <a:gd name="T15" fmla="*/ 31 h 66"/>
                <a:gd name="T16" fmla="*/ 27 w 31"/>
                <a:gd name="T17" fmla="*/ 45 h 66"/>
                <a:gd name="T18" fmla="*/ 24 w 31"/>
                <a:gd name="T19" fmla="*/ 45 h 66"/>
                <a:gd name="T20" fmla="*/ 21 w 31"/>
                <a:gd name="T21" fmla="*/ 31 h 66"/>
                <a:gd name="T22" fmla="*/ 21 w 31"/>
                <a:gd name="T23" fmla="*/ 21 h 66"/>
                <a:gd name="T24" fmla="*/ 17 w 31"/>
                <a:gd name="T25" fmla="*/ 14 h 66"/>
                <a:gd name="T26" fmla="*/ 14 w 31"/>
                <a:gd name="T27" fmla="*/ 3 h 66"/>
                <a:gd name="T28" fmla="*/ 10 w 31"/>
                <a:gd name="T29" fmla="*/ 10 h 66"/>
                <a:gd name="T30" fmla="*/ 10 w 31"/>
                <a:gd name="T31" fmla="*/ 17 h 66"/>
                <a:gd name="T32" fmla="*/ 3 w 31"/>
                <a:gd name="T33" fmla="*/ 41 h 66"/>
                <a:gd name="T34" fmla="*/ 3 w 31"/>
                <a:gd name="T35" fmla="*/ 66 h 66"/>
                <a:gd name="T36" fmla="*/ 0 w 31"/>
                <a:gd name="T37" fmla="*/ 66 h 66"/>
                <a:gd name="T38" fmla="*/ 0 w 31"/>
                <a:gd name="T39" fmla="*/ 66 h 66"/>
                <a:gd name="T40" fmla="*/ 0 w 31"/>
                <a:gd name="T41" fmla="*/ 66 h 6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1"/>
                <a:gd name="T64" fmla="*/ 0 h 66"/>
                <a:gd name="T65" fmla="*/ 31 w 31"/>
                <a:gd name="T66" fmla="*/ 66 h 6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1" h="66">
                  <a:moveTo>
                    <a:pt x="0" y="66"/>
                  </a:moveTo>
                  <a:lnTo>
                    <a:pt x="3" y="17"/>
                  </a:lnTo>
                  <a:lnTo>
                    <a:pt x="7" y="7"/>
                  </a:lnTo>
                  <a:lnTo>
                    <a:pt x="10" y="3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27" y="10"/>
                  </a:lnTo>
                  <a:lnTo>
                    <a:pt x="31" y="31"/>
                  </a:lnTo>
                  <a:lnTo>
                    <a:pt x="27" y="45"/>
                  </a:lnTo>
                  <a:lnTo>
                    <a:pt x="24" y="45"/>
                  </a:lnTo>
                  <a:lnTo>
                    <a:pt x="21" y="31"/>
                  </a:lnTo>
                  <a:lnTo>
                    <a:pt x="21" y="21"/>
                  </a:lnTo>
                  <a:lnTo>
                    <a:pt x="17" y="14"/>
                  </a:lnTo>
                  <a:lnTo>
                    <a:pt x="14" y="3"/>
                  </a:lnTo>
                  <a:lnTo>
                    <a:pt x="10" y="10"/>
                  </a:lnTo>
                  <a:lnTo>
                    <a:pt x="10" y="17"/>
                  </a:lnTo>
                  <a:lnTo>
                    <a:pt x="3" y="41"/>
                  </a:lnTo>
                  <a:lnTo>
                    <a:pt x="3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2" name="Freeform 217"/>
            <p:cNvSpPr>
              <a:spLocks/>
            </p:cNvSpPr>
            <p:nvPr/>
          </p:nvSpPr>
          <p:spPr bwMode="auto">
            <a:xfrm>
              <a:off x="3720" y="1222"/>
              <a:ext cx="10" cy="24"/>
            </a:xfrm>
            <a:custGeom>
              <a:avLst/>
              <a:gdLst>
                <a:gd name="T0" fmla="*/ 3 w 10"/>
                <a:gd name="T1" fmla="*/ 0 h 24"/>
                <a:gd name="T2" fmla="*/ 7 w 10"/>
                <a:gd name="T3" fmla="*/ 3 h 24"/>
                <a:gd name="T4" fmla="*/ 10 w 10"/>
                <a:gd name="T5" fmla="*/ 21 h 24"/>
                <a:gd name="T6" fmla="*/ 7 w 10"/>
                <a:gd name="T7" fmla="*/ 24 h 24"/>
                <a:gd name="T8" fmla="*/ 7 w 10"/>
                <a:gd name="T9" fmla="*/ 21 h 24"/>
                <a:gd name="T10" fmla="*/ 3 w 10"/>
                <a:gd name="T11" fmla="*/ 14 h 24"/>
                <a:gd name="T12" fmla="*/ 0 w 10"/>
                <a:gd name="T13" fmla="*/ 7 h 24"/>
                <a:gd name="T14" fmla="*/ 0 w 10"/>
                <a:gd name="T15" fmla="*/ 3 h 24"/>
                <a:gd name="T16" fmla="*/ 3 w 10"/>
                <a:gd name="T17" fmla="*/ 0 h 24"/>
                <a:gd name="T18" fmla="*/ 3 w 10"/>
                <a:gd name="T19" fmla="*/ 0 h 24"/>
                <a:gd name="T20" fmla="*/ 3 w 10"/>
                <a:gd name="T21" fmla="*/ 0 h 24"/>
                <a:gd name="T22" fmla="*/ 3 w 10"/>
                <a:gd name="T23" fmla="*/ 0 h 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"/>
                <a:gd name="T37" fmla="*/ 0 h 24"/>
                <a:gd name="T38" fmla="*/ 10 w 10"/>
                <a:gd name="T39" fmla="*/ 24 h 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" h="24">
                  <a:moveTo>
                    <a:pt x="3" y="0"/>
                  </a:moveTo>
                  <a:lnTo>
                    <a:pt x="7" y="3"/>
                  </a:lnTo>
                  <a:lnTo>
                    <a:pt x="10" y="21"/>
                  </a:lnTo>
                  <a:lnTo>
                    <a:pt x="7" y="24"/>
                  </a:lnTo>
                  <a:lnTo>
                    <a:pt x="7" y="21"/>
                  </a:lnTo>
                  <a:lnTo>
                    <a:pt x="3" y="14"/>
                  </a:lnTo>
                  <a:lnTo>
                    <a:pt x="0" y="7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3" name="Freeform 218"/>
            <p:cNvSpPr>
              <a:spLocks/>
            </p:cNvSpPr>
            <p:nvPr/>
          </p:nvSpPr>
          <p:spPr bwMode="auto">
            <a:xfrm>
              <a:off x="3720" y="1132"/>
              <a:ext cx="76" cy="59"/>
            </a:xfrm>
            <a:custGeom>
              <a:avLst/>
              <a:gdLst>
                <a:gd name="T0" fmla="*/ 76 w 76"/>
                <a:gd name="T1" fmla="*/ 3 h 59"/>
                <a:gd name="T2" fmla="*/ 72 w 76"/>
                <a:gd name="T3" fmla="*/ 10 h 59"/>
                <a:gd name="T4" fmla="*/ 69 w 76"/>
                <a:gd name="T5" fmla="*/ 14 h 59"/>
                <a:gd name="T6" fmla="*/ 62 w 76"/>
                <a:gd name="T7" fmla="*/ 21 h 59"/>
                <a:gd name="T8" fmla="*/ 58 w 76"/>
                <a:gd name="T9" fmla="*/ 24 h 59"/>
                <a:gd name="T10" fmla="*/ 55 w 76"/>
                <a:gd name="T11" fmla="*/ 28 h 59"/>
                <a:gd name="T12" fmla="*/ 45 w 76"/>
                <a:gd name="T13" fmla="*/ 38 h 59"/>
                <a:gd name="T14" fmla="*/ 34 w 76"/>
                <a:gd name="T15" fmla="*/ 45 h 59"/>
                <a:gd name="T16" fmla="*/ 27 w 76"/>
                <a:gd name="T17" fmla="*/ 48 h 59"/>
                <a:gd name="T18" fmla="*/ 17 w 76"/>
                <a:gd name="T19" fmla="*/ 55 h 59"/>
                <a:gd name="T20" fmla="*/ 7 w 76"/>
                <a:gd name="T21" fmla="*/ 59 h 59"/>
                <a:gd name="T22" fmla="*/ 0 w 76"/>
                <a:gd name="T23" fmla="*/ 59 h 59"/>
                <a:gd name="T24" fmla="*/ 3 w 76"/>
                <a:gd name="T25" fmla="*/ 52 h 59"/>
                <a:gd name="T26" fmla="*/ 20 w 76"/>
                <a:gd name="T27" fmla="*/ 41 h 59"/>
                <a:gd name="T28" fmla="*/ 31 w 76"/>
                <a:gd name="T29" fmla="*/ 38 h 59"/>
                <a:gd name="T30" fmla="*/ 38 w 76"/>
                <a:gd name="T31" fmla="*/ 31 h 59"/>
                <a:gd name="T32" fmla="*/ 45 w 76"/>
                <a:gd name="T33" fmla="*/ 28 h 59"/>
                <a:gd name="T34" fmla="*/ 48 w 76"/>
                <a:gd name="T35" fmla="*/ 24 h 59"/>
                <a:gd name="T36" fmla="*/ 58 w 76"/>
                <a:gd name="T37" fmla="*/ 17 h 59"/>
                <a:gd name="T38" fmla="*/ 69 w 76"/>
                <a:gd name="T39" fmla="*/ 3 h 59"/>
                <a:gd name="T40" fmla="*/ 72 w 76"/>
                <a:gd name="T41" fmla="*/ 0 h 59"/>
                <a:gd name="T42" fmla="*/ 76 w 76"/>
                <a:gd name="T43" fmla="*/ 3 h 59"/>
                <a:gd name="T44" fmla="*/ 76 w 76"/>
                <a:gd name="T45" fmla="*/ 3 h 59"/>
                <a:gd name="T46" fmla="*/ 76 w 76"/>
                <a:gd name="T47" fmla="*/ 3 h 5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6"/>
                <a:gd name="T73" fmla="*/ 0 h 59"/>
                <a:gd name="T74" fmla="*/ 76 w 76"/>
                <a:gd name="T75" fmla="*/ 59 h 5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6" h="59">
                  <a:moveTo>
                    <a:pt x="76" y="3"/>
                  </a:moveTo>
                  <a:lnTo>
                    <a:pt x="72" y="10"/>
                  </a:lnTo>
                  <a:lnTo>
                    <a:pt x="69" y="14"/>
                  </a:lnTo>
                  <a:lnTo>
                    <a:pt x="62" y="21"/>
                  </a:lnTo>
                  <a:lnTo>
                    <a:pt x="58" y="24"/>
                  </a:lnTo>
                  <a:lnTo>
                    <a:pt x="55" y="28"/>
                  </a:lnTo>
                  <a:lnTo>
                    <a:pt x="45" y="38"/>
                  </a:lnTo>
                  <a:lnTo>
                    <a:pt x="34" y="45"/>
                  </a:lnTo>
                  <a:lnTo>
                    <a:pt x="27" y="48"/>
                  </a:lnTo>
                  <a:lnTo>
                    <a:pt x="17" y="55"/>
                  </a:lnTo>
                  <a:lnTo>
                    <a:pt x="7" y="59"/>
                  </a:lnTo>
                  <a:lnTo>
                    <a:pt x="0" y="59"/>
                  </a:lnTo>
                  <a:lnTo>
                    <a:pt x="3" y="52"/>
                  </a:lnTo>
                  <a:lnTo>
                    <a:pt x="20" y="41"/>
                  </a:lnTo>
                  <a:lnTo>
                    <a:pt x="31" y="38"/>
                  </a:lnTo>
                  <a:lnTo>
                    <a:pt x="38" y="31"/>
                  </a:lnTo>
                  <a:lnTo>
                    <a:pt x="45" y="28"/>
                  </a:lnTo>
                  <a:lnTo>
                    <a:pt x="48" y="24"/>
                  </a:lnTo>
                  <a:lnTo>
                    <a:pt x="58" y="17"/>
                  </a:lnTo>
                  <a:lnTo>
                    <a:pt x="69" y="3"/>
                  </a:lnTo>
                  <a:lnTo>
                    <a:pt x="72" y="0"/>
                  </a:lnTo>
                  <a:lnTo>
                    <a:pt x="76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4" name="Freeform 219"/>
            <p:cNvSpPr>
              <a:spLocks/>
            </p:cNvSpPr>
            <p:nvPr/>
          </p:nvSpPr>
          <p:spPr bwMode="auto">
            <a:xfrm>
              <a:off x="3716" y="1077"/>
              <a:ext cx="38" cy="17"/>
            </a:xfrm>
            <a:custGeom>
              <a:avLst/>
              <a:gdLst>
                <a:gd name="T0" fmla="*/ 4 w 38"/>
                <a:gd name="T1" fmla="*/ 3 h 17"/>
                <a:gd name="T2" fmla="*/ 11 w 38"/>
                <a:gd name="T3" fmla="*/ 0 h 17"/>
                <a:gd name="T4" fmla="*/ 18 w 38"/>
                <a:gd name="T5" fmla="*/ 0 h 17"/>
                <a:gd name="T6" fmla="*/ 31 w 38"/>
                <a:gd name="T7" fmla="*/ 3 h 17"/>
                <a:gd name="T8" fmla="*/ 38 w 38"/>
                <a:gd name="T9" fmla="*/ 13 h 17"/>
                <a:gd name="T10" fmla="*/ 38 w 38"/>
                <a:gd name="T11" fmla="*/ 17 h 17"/>
                <a:gd name="T12" fmla="*/ 35 w 38"/>
                <a:gd name="T13" fmla="*/ 17 h 17"/>
                <a:gd name="T14" fmla="*/ 28 w 38"/>
                <a:gd name="T15" fmla="*/ 10 h 17"/>
                <a:gd name="T16" fmla="*/ 14 w 38"/>
                <a:gd name="T17" fmla="*/ 7 h 17"/>
                <a:gd name="T18" fmla="*/ 4 w 38"/>
                <a:gd name="T19" fmla="*/ 7 h 17"/>
                <a:gd name="T20" fmla="*/ 0 w 38"/>
                <a:gd name="T21" fmla="*/ 7 h 17"/>
                <a:gd name="T22" fmla="*/ 4 w 38"/>
                <a:gd name="T23" fmla="*/ 3 h 17"/>
                <a:gd name="T24" fmla="*/ 4 w 38"/>
                <a:gd name="T25" fmla="*/ 3 h 17"/>
                <a:gd name="T26" fmla="*/ 4 w 38"/>
                <a:gd name="T27" fmla="*/ 3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8"/>
                <a:gd name="T43" fmla="*/ 0 h 17"/>
                <a:gd name="T44" fmla="*/ 38 w 38"/>
                <a:gd name="T45" fmla="*/ 17 h 1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8" h="17">
                  <a:moveTo>
                    <a:pt x="4" y="3"/>
                  </a:moveTo>
                  <a:lnTo>
                    <a:pt x="11" y="0"/>
                  </a:lnTo>
                  <a:lnTo>
                    <a:pt x="18" y="0"/>
                  </a:lnTo>
                  <a:lnTo>
                    <a:pt x="31" y="3"/>
                  </a:lnTo>
                  <a:lnTo>
                    <a:pt x="38" y="13"/>
                  </a:lnTo>
                  <a:lnTo>
                    <a:pt x="38" y="17"/>
                  </a:lnTo>
                  <a:lnTo>
                    <a:pt x="35" y="17"/>
                  </a:lnTo>
                  <a:lnTo>
                    <a:pt x="28" y="10"/>
                  </a:lnTo>
                  <a:lnTo>
                    <a:pt x="14" y="7"/>
                  </a:lnTo>
                  <a:lnTo>
                    <a:pt x="4" y="7"/>
                  </a:lnTo>
                  <a:lnTo>
                    <a:pt x="0" y="7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5" name="Freeform 220"/>
            <p:cNvSpPr>
              <a:spLocks/>
            </p:cNvSpPr>
            <p:nvPr/>
          </p:nvSpPr>
          <p:spPr bwMode="auto">
            <a:xfrm>
              <a:off x="3716" y="1097"/>
              <a:ext cx="35" cy="11"/>
            </a:xfrm>
            <a:custGeom>
              <a:avLst/>
              <a:gdLst>
                <a:gd name="T0" fmla="*/ 4 w 35"/>
                <a:gd name="T1" fmla="*/ 0 h 11"/>
                <a:gd name="T2" fmla="*/ 18 w 35"/>
                <a:gd name="T3" fmla="*/ 4 h 11"/>
                <a:gd name="T4" fmla="*/ 31 w 35"/>
                <a:gd name="T5" fmla="*/ 4 h 11"/>
                <a:gd name="T6" fmla="*/ 35 w 35"/>
                <a:gd name="T7" fmla="*/ 4 h 11"/>
                <a:gd name="T8" fmla="*/ 31 w 35"/>
                <a:gd name="T9" fmla="*/ 7 h 11"/>
                <a:gd name="T10" fmla="*/ 24 w 35"/>
                <a:gd name="T11" fmla="*/ 7 h 11"/>
                <a:gd name="T12" fmla="*/ 18 w 35"/>
                <a:gd name="T13" fmla="*/ 11 h 11"/>
                <a:gd name="T14" fmla="*/ 11 w 35"/>
                <a:gd name="T15" fmla="*/ 7 h 11"/>
                <a:gd name="T16" fmla="*/ 4 w 35"/>
                <a:gd name="T17" fmla="*/ 7 h 11"/>
                <a:gd name="T18" fmla="*/ 0 w 35"/>
                <a:gd name="T19" fmla="*/ 4 h 11"/>
                <a:gd name="T20" fmla="*/ 0 w 35"/>
                <a:gd name="T21" fmla="*/ 0 h 11"/>
                <a:gd name="T22" fmla="*/ 4 w 35"/>
                <a:gd name="T23" fmla="*/ 0 h 11"/>
                <a:gd name="T24" fmla="*/ 4 w 35"/>
                <a:gd name="T25" fmla="*/ 0 h 11"/>
                <a:gd name="T26" fmla="*/ 4 w 35"/>
                <a:gd name="T27" fmla="*/ 0 h 1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5"/>
                <a:gd name="T43" fmla="*/ 0 h 11"/>
                <a:gd name="T44" fmla="*/ 35 w 35"/>
                <a:gd name="T45" fmla="*/ 11 h 1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5" h="11">
                  <a:moveTo>
                    <a:pt x="4" y="0"/>
                  </a:moveTo>
                  <a:lnTo>
                    <a:pt x="18" y="4"/>
                  </a:lnTo>
                  <a:lnTo>
                    <a:pt x="31" y="4"/>
                  </a:lnTo>
                  <a:lnTo>
                    <a:pt x="35" y="4"/>
                  </a:lnTo>
                  <a:lnTo>
                    <a:pt x="31" y="7"/>
                  </a:lnTo>
                  <a:lnTo>
                    <a:pt x="24" y="7"/>
                  </a:lnTo>
                  <a:lnTo>
                    <a:pt x="18" y="11"/>
                  </a:lnTo>
                  <a:lnTo>
                    <a:pt x="11" y="7"/>
                  </a:lnTo>
                  <a:lnTo>
                    <a:pt x="4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6" name="Freeform 221"/>
            <p:cNvSpPr>
              <a:spLocks/>
            </p:cNvSpPr>
            <p:nvPr/>
          </p:nvSpPr>
          <p:spPr bwMode="auto">
            <a:xfrm>
              <a:off x="3682" y="980"/>
              <a:ext cx="169" cy="131"/>
            </a:xfrm>
            <a:custGeom>
              <a:avLst/>
              <a:gdLst>
                <a:gd name="T0" fmla="*/ 7 w 169"/>
                <a:gd name="T1" fmla="*/ 31 h 131"/>
                <a:gd name="T2" fmla="*/ 24 w 169"/>
                <a:gd name="T3" fmla="*/ 21 h 131"/>
                <a:gd name="T4" fmla="*/ 31 w 169"/>
                <a:gd name="T5" fmla="*/ 14 h 131"/>
                <a:gd name="T6" fmla="*/ 41 w 169"/>
                <a:gd name="T7" fmla="*/ 7 h 131"/>
                <a:gd name="T8" fmla="*/ 62 w 169"/>
                <a:gd name="T9" fmla="*/ 0 h 131"/>
                <a:gd name="T10" fmla="*/ 103 w 169"/>
                <a:gd name="T11" fmla="*/ 0 h 131"/>
                <a:gd name="T12" fmla="*/ 124 w 169"/>
                <a:gd name="T13" fmla="*/ 7 h 131"/>
                <a:gd name="T14" fmla="*/ 141 w 169"/>
                <a:gd name="T15" fmla="*/ 21 h 131"/>
                <a:gd name="T16" fmla="*/ 152 w 169"/>
                <a:gd name="T17" fmla="*/ 31 h 131"/>
                <a:gd name="T18" fmla="*/ 162 w 169"/>
                <a:gd name="T19" fmla="*/ 45 h 131"/>
                <a:gd name="T20" fmla="*/ 162 w 169"/>
                <a:gd name="T21" fmla="*/ 66 h 131"/>
                <a:gd name="T22" fmla="*/ 169 w 169"/>
                <a:gd name="T23" fmla="*/ 83 h 131"/>
                <a:gd name="T24" fmla="*/ 159 w 169"/>
                <a:gd name="T25" fmla="*/ 104 h 131"/>
                <a:gd name="T26" fmla="*/ 152 w 169"/>
                <a:gd name="T27" fmla="*/ 128 h 131"/>
                <a:gd name="T28" fmla="*/ 145 w 169"/>
                <a:gd name="T29" fmla="*/ 131 h 131"/>
                <a:gd name="T30" fmla="*/ 141 w 169"/>
                <a:gd name="T31" fmla="*/ 128 h 131"/>
                <a:gd name="T32" fmla="*/ 148 w 169"/>
                <a:gd name="T33" fmla="*/ 117 h 131"/>
                <a:gd name="T34" fmla="*/ 159 w 169"/>
                <a:gd name="T35" fmla="*/ 93 h 131"/>
                <a:gd name="T36" fmla="*/ 155 w 169"/>
                <a:gd name="T37" fmla="*/ 66 h 131"/>
                <a:gd name="T38" fmla="*/ 155 w 169"/>
                <a:gd name="T39" fmla="*/ 45 h 131"/>
                <a:gd name="T40" fmla="*/ 148 w 169"/>
                <a:gd name="T41" fmla="*/ 38 h 131"/>
                <a:gd name="T42" fmla="*/ 141 w 169"/>
                <a:gd name="T43" fmla="*/ 31 h 131"/>
                <a:gd name="T44" fmla="*/ 131 w 169"/>
                <a:gd name="T45" fmla="*/ 21 h 131"/>
                <a:gd name="T46" fmla="*/ 117 w 169"/>
                <a:gd name="T47" fmla="*/ 10 h 131"/>
                <a:gd name="T48" fmla="*/ 100 w 169"/>
                <a:gd name="T49" fmla="*/ 7 h 131"/>
                <a:gd name="T50" fmla="*/ 62 w 169"/>
                <a:gd name="T51" fmla="*/ 7 h 131"/>
                <a:gd name="T52" fmla="*/ 48 w 169"/>
                <a:gd name="T53" fmla="*/ 14 h 131"/>
                <a:gd name="T54" fmla="*/ 34 w 169"/>
                <a:gd name="T55" fmla="*/ 17 h 131"/>
                <a:gd name="T56" fmla="*/ 27 w 169"/>
                <a:gd name="T57" fmla="*/ 31 h 131"/>
                <a:gd name="T58" fmla="*/ 20 w 169"/>
                <a:gd name="T59" fmla="*/ 34 h 131"/>
                <a:gd name="T60" fmla="*/ 7 w 169"/>
                <a:gd name="T61" fmla="*/ 45 h 131"/>
                <a:gd name="T62" fmla="*/ 3 w 169"/>
                <a:gd name="T63" fmla="*/ 55 h 131"/>
                <a:gd name="T64" fmla="*/ 0 w 169"/>
                <a:gd name="T65" fmla="*/ 52 h 13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69"/>
                <a:gd name="T100" fmla="*/ 0 h 131"/>
                <a:gd name="T101" fmla="*/ 169 w 169"/>
                <a:gd name="T102" fmla="*/ 131 h 13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69" h="131">
                  <a:moveTo>
                    <a:pt x="0" y="52"/>
                  </a:moveTo>
                  <a:lnTo>
                    <a:pt x="7" y="31"/>
                  </a:lnTo>
                  <a:lnTo>
                    <a:pt x="17" y="27"/>
                  </a:lnTo>
                  <a:lnTo>
                    <a:pt x="24" y="21"/>
                  </a:lnTo>
                  <a:lnTo>
                    <a:pt x="27" y="17"/>
                  </a:lnTo>
                  <a:lnTo>
                    <a:pt x="31" y="14"/>
                  </a:lnTo>
                  <a:lnTo>
                    <a:pt x="34" y="10"/>
                  </a:lnTo>
                  <a:lnTo>
                    <a:pt x="41" y="7"/>
                  </a:lnTo>
                  <a:lnTo>
                    <a:pt x="52" y="3"/>
                  </a:lnTo>
                  <a:lnTo>
                    <a:pt x="62" y="0"/>
                  </a:lnTo>
                  <a:lnTo>
                    <a:pt x="76" y="3"/>
                  </a:lnTo>
                  <a:lnTo>
                    <a:pt x="103" y="0"/>
                  </a:lnTo>
                  <a:lnTo>
                    <a:pt x="114" y="3"/>
                  </a:lnTo>
                  <a:lnTo>
                    <a:pt x="124" y="7"/>
                  </a:lnTo>
                  <a:lnTo>
                    <a:pt x="135" y="17"/>
                  </a:lnTo>
                  <a:lnTo>
                    <a:pt x="141" y="21"/>
                  </a:lnTo>
                  <a:lnTo>
                    <a:pt x="145" y="24"/>
                  </a:lnTo>
                  <a:lnTo>
                    <a:pt x="152" y="31"/>
                  </a:lnTo>
                  <a:lnTo>
                    <a:pt x="155" y="34"/>
                  </a:lnTo>
                  <a:lnTo>
                    <a:pt x="162" y="45"/>
                  </a:lnTo>
                  <a:lnTo>
                    <a:pt x="162" y="55"/>
                  </a:lnTo>
                  <a:lnTo>
                    <a:pt x="162" y="66"/>
                  </a:lnTo>
                  <a:lnTo>
                    <a:pt x="166" y="72"/>
                  </a:lnTo>
                  <a:lnTo>
                    <a:pt x="169" y="83"/>
                  </a:lnTo>
                  <a:lnTo>
                    <a:pt x="169" y="93"/>
                  </a:lnTo>
                  <a:lnTo>
                    <a:pt x="159" y="104"/>
                  </a:lnTo>
                  <a:lnTo>
                    <a:pt x="155" y="121"/>
                  </a:lnTo>
                  <a:lnTo>
                    <a:pt x="152" y="128"/>
                  </a:lnTo>
                  <a:lnTo>
                    <a:pt x="148" y="131"/>
                  </a:lnTo>
                  <a:lnTo>
                    <a:pt x="145" y="131"/>
                  </a:lnTo>
                  <a:lnTo>
                    <a:pt x="141" y="131"/>
                  </a:lnTo>
                  <a:lnTo>
                    <a:pt x="141" y="128"/>
                  </a:lnTo>
                  <a:lnTo>
                    <a:pt x="148" y="121"/>
                  </a:lnTo>
                  <a:lnTo>
                    <a:pt x="148" y="117"/>
                  </a:lnTo>
                  <a:lnTo>
                    <a:pt x="152" y="100"/>
                  </a:lnTo>
                  <a:lnTo>
                    <a:pt x="159" y="93"/>
                  </a:lnTo>
                  <a:lnTo>
                    <a:pt x="159" y="83"/>
                  </a:lnTo>
                  <a:lnTo>
                    <a:pt x="155" y="66"/>
                  </a:lnTo>
                  <a:lnTo>
                    <a:pt x="155" y="55"/>
                  </a:lnTo>
                  <a:lnTo>
                    <a:pt x="155" y="45"/>
                  </a:lnTo>
                  <a:lnTo>
                    <a:pt x="152" y="41"/>
                  </a:lnTo>
                  <a:lnTo>
                    <a:pt x="148" y="38"/>
                  </a:lnTo>
                  <a:lnTo>
                    <a:pt x="145" y="34"/>
                  </a:lnTo>
                  <a:lnTo>
                    <a:pt x="141" y="31"/>
                  </a:lnTo>
                  <a:lnTo>
                    <a:pt x="135" y="24"/>
                  </a:lnTo>
                  <a:lnTo>
                    <a:pt x="131" y="21"/>
                  </a:lnTo>
                  <a:lnTo>
                    <a:pt x="124" y="14"/>
                  </a:lnTo>
                  <a:lnTo>
                    <a:pt x="117" y="10"/>
                  </a:lnTo>
                  <a:lnTo>
                    <a:pt x="110" y="7"/>
                  </a:lnTo>
                  <a:lnTo>
                    <a:pt x="100" y="7"/>
                  </a:lnTo>
                  <a:lnTo>
                    <a:pt x="72" y="7"/>
                  </a:lnTo>
                  <a:lnTo>
                    <a:pt x="62" y="7"/>
                  </a:lnTo>
                  <a:lnTo>
                    <a:pt x="55" y="7"/>
                  </a:lnTo>
                  <a:lnTo>
                    <a:pt x="48" y="14"/>
                  </a:lnTo>
                  <a:lnTo>
                    <a:pt x="41" y="14"/>
                  </a:lnTo>
                  <a:lnTo>
                    <a:pt x="34" y="17"/>
                  </a:lnTo>
                  <a:lnTo>
                    <a:pt x="31" y="24"/>
                  </a:lnTo>
                  <a:lnTo>
                    <a:pt x="27" y="31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10" y="38"/>
                  </a:lnTo>
                  <a:lnTo>
                    <a:pt x="7" y="45"/>
                  </a:lnTo>
                  <a:lnTo>
                    <a:pt x="3" y="55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7" name="Freeform 222"/>
            <p:cNvSpPr>
              <a:spLocks/>
            </p:cNvSpPr>
            <p:nvPr/>
          </p:nvSpPr>
          <p:spPr bwMode="auto">
            <a:xfrm>
              <a:off x="3699" y="1035"/>
              <a:ext cx="90" cy="21"/>
            </a:xfrm>
            <a:custGeom>
              <a:avLst/>
              <a:gdLst>
                <a:gd name="T0" fmla="*/ 0 w 90"/>
                <a:gd name="T1" fmla="*/ 14 h 21"/>
                <a:gd name="T2" fmla="*/ 17 w 90"/>
                <a:gd name="T3" fmla="*/ 14 h 21"/>
                <a:gd name="T4" fmla="*/ 24 w 90"/>
                <a:gd name="T5" fmla="*/ 11 h 21"/>
                <a:gd name="T6" fmla="*/ 31 w 90"/>
                <a:gd name="T7" fmla="*/ 4 h 21"/>
                <a:gd name="T8" fmla="*/ 41 w 90"/>
                <a:gd name="T9" fmla="*/ 0 h 21"/>
                <a:gd name="T10" fmla="*/ 52 w 90"/>
                <a:gd name="T11" fmla="*/ 0 h 21"/>
                <a:gd name="T12" fmla="*/ 59 w 90"/>
                <a:gd name="T13" fmla="*/ 4 h 21"/>
                <a:gd name="T14" fmla="*/ 73 w 90"/>
                <a:gd name="T15" fmla="*/ 11 h 21"/>
                <a:gd name="T16" fmla="*/ 79 w 90"/>
                <a:gd name="T17" fmla="*/ 14 h 21"/>
                <a:gd name="T18" fmla="*/ 86 w 90"/>
                <a:gd name="T19" fmla="*/ 14 h 21"/>
                <a:gd name="T20" fmla="*/ 90 w 90"/>
                <a:gd name="T21" fmla="*/ 17 h 21"/>
                <a:gd name="T22" fmla="*/ 86 w 90"/>
                <a:gd name="T23" fmla="*/ 17 h 21"/>
                <a:gd name="T24" fmla="*/ 73 w 90"/>
                <a:gd name="T25" fmla="*/ 14 h 21"/>
                <a:gd name="T26" fmla="*/ 66 w 90"/>
                <a:gd name="T27" fmla="*/ 11 h 21"/>
                <a:gd name="T28" fmla="*/ 55 w 90"/>
                <a:gd name="T29" fmla="*/ 7 h 21"/>
                <a:gd name="T30" fmla="*/ 48 w 90"/>
                <a:gd name="T31" fmla="*/ 4 h 21"/>
                <a:gd name="T32" fmla="*/ 41 w 90"/>
                <a:gd name="T33" fmla="*/ 7 h 21"/>
                <a:gd name="T34" fmla="*/ 35 w 90"/>
                <a:gd name="T35" fmla="*/ 11 h 21"/>
                <a:gd name="T36" fmla="*/ 28 w 90"/>
                <a:gd name="T37" fmla="*/ 17 h 21"/>
                <a:gd name="T38" fmla="*/ 24 w 90"/>
                <a:gd name="T39" fmla="*/ 21 h 21"/>
                <a:gd name="T40" fmla="*/ 21 w 90"/>
                <a:gd name="T41" fmla="*/ 21 h 21"/>
                <a:gd name="T42" fmla="*/ 10 w 90"/>
                <a:gd name="T43" fmla="*/ 21 h 21"/>
                <a:gd name="T44" fmla="*/ 0 w 90"/>
                <a:gd name="T45" fmla="*/ 17 h 21"/>
                <a:gd name="T46" fmla="*/ 0 w 90"/>
                <a:gd name="T47" fmla="*/ 14 h 21"/>
                <a:gd name="T48" fmla="*/ 0 w 90"/>
                <a:gd name="T49" fmla="*/ 14 h 21"/>
                <a:gd name="T50" fmla="*/ 0 w 90"/>
                <a:gd name="T51" fmla="*/ 14 h 21"/>
                <a:gd name="T52" fmla="*/ 0 w 90"/>
                <a:gd name="T53" fmla="*/ 14 h 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0"/>
                <a:gd name="T82" fmla="*/ 0 h 21"/>
                <a:gd name="T83" fmla="*/ 90 w 90"/>
                <a:gd name="T84" fmla="*/ 21 h 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0" h="21">
                  <a:moveTo>
                    <a:pt x="0" y="14"/>
                  </a:moveTo>
                  <a:lnTo>
                    <a:pt x="17" y="14"/>
                  </a:lnTo>
                  <a:lnTo>
                    <a:pt x="24" y="11"/>
                  </a:lnTo>
                  <a:lnTo>
                    <a:pt x="31" y="4"/>
                  </a:lnTo>
                  <a:lnTo>
                    <a:pt x="41" y="0"/>
                  </a:lnTo>
                  <a:lnTo>
                    <a:pt x="52" y="0"/>
                  </a:lnTo>
                  <a:lnTo>
                    <a:pt x="59" y="4"/>
                  </a:lnTo>
                  <a:lnTo>
                    <a:pt x="73" y="11"/>
                  </a:lnTo>
                  <a:lnTo>
                    <a:pt x="79" y="14"/>
                  </a:lnTo>
                  <a:lnTo>
                    <a:pt x="86" y="14"/>
                  </a:lnTo>
                  <a:lnTo>
                    <a:pt x="90" y="17"/>
                  </a:lnTo>
                  <a:lnTo>
                    <a:pt x="86" y="17"/>
                  </a:lnTo>
                  <a:lnTo>
                    <a:pt x="73" y="14"/>
                  </a:lnTo>
                  <a:lnTo>
                    <a:pt x="66" y="11"/>
                  </a:lnTo>
                  <a:lnTo>
                    <a:pt x="55" y="7"/>
                  </a:lnTo>
                  <a:lnTo>
                    <a:pt x="48" y="4"/>
                  </a:lnTo>
                  <a:lnTo>
                    <a:pt x="41" y="7"/>
                  </a:lnTo>
                  <a:lnTo>
                    <a:pt x="35" y="11"/>
                  </a:lnTo>
                  <a:lnTo>
                    <a:pt x="28" y="17"/>
                  </a:lnTo>
                  <a:lnTo>
                    <a:pt x="24" y="21"/>
                  </a:lnTo>
                  <a:lnTo>
                    <a:pt x="21" y="21"/>
                  </a:lnTo>
                  <a:lnTo>
                    <a:pt x="10" y="21"/>
                  </a:lnTo>
                  <a:lnTo>
                    <a:pt x="0" y="17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8" name="Freeform 223"/>
            <p:cNvSpPr>
              <a:spLocks/>
            </p:cNvSpPr>
            <p:nvPr/>
          </p:nvSpPr>
          <p:spPr bwMode="auto">
            <a:xfrm>
              <a:off x="3768" y="1059"/>
              <a:ext cx="17" cy="35"/>
            </a:xfrm>
            <a:custGeom>
              <a:avLst/>
              <a:gdLst>
                <a:gd name="T0" fmla="*/ 4 w 17"/>
                <a:gd name="T1" fmla="*/ 0 h 35"/>
                <a:gd name="T2" fmla="*/ 17 w 17"/>
                <a:gd name="T3" fmla="*/ 7 h 35"/>
                <a:gd name="T4" fmla="*/ 17 w 17"/>
                <a:gd name="T5" fmla="*/ 14 h 35"/>
                <a:gd name="T6" fmla="*/ 17 w 17"/>
                <a:gd name="T7" fmla="*/ 18 h 35"/>
                <a:gd name="T8" fmla="*/ 17 w 17"/>
                <a:gd name="T9" fmla="*/ 31 h 35"/>
                <a:gd name="T10" fmla="*/ 17 w 17"/>
                <a:gd name="T11" fmla="*/ 35 h 35"/>
                <a:gd name="T12" fmla="*/ 14 w 17"/>
                <a:gd name="T13" fmla="*/ 35 h 35"/>
                <a:gd name="T14" fmla="*/ 7 w 17"/>
                <a:gd name="T15" fmla="*/ 18 h 35"/>
                <a:gd name="T16" fmla="*/ 14 w 17"/>
                <a:gd name="T17" fmla="*/ 11 h 35"/>
                <a:gd name="T18" fmla="*/ 7 w 17"/>
                <a:gd name="T19" fmla="*/ 7 h 35"/>
                <a:gd name="T20" fmla="*/ 4 w 17"/>
                <a:gd name="T21" fmla="*/ 4 h 35"/>
                <a:gd name="T22" fmla="*/ 0 w 17"/>
                <a:gd name="T23" fmla="*/ 4 h 35"/>
                <a:gd name="T24" fmla="*/ 4 w 17"/>
                <a:gd name="T25" fmla="*/ 0 h 35"/>
                <a:gd name="T26" fmla="*/ 4 w 17"/>
                <a:gd name="T27" fmla="*/ 0 h 35"/>
                <a:gd name="T28" fmla="*/ 4 w 17"/>
                <a:gd name="T29" fmla="*/ 0 h 3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35"/>
                <a:gd name="T47" fmla="*/ 17 w 17"/>
                <a:gd name="T48" fmla="*/ 35 h 3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35">
                  <a:moveTo>
                    <a:pt x="4" y="0"/>
                  </a:moveTo>
                  <a:lnTo>
                    <a:pt x="17" y="7"/>
                  </a:lnTo>
                  <a:lnTo>
                    <a:pt x="17" y="14"/>
                  </a:lnTo>
                  <a:lnTo>
                    <a:pt x="17" y="18"/>
                  </a:lnTo>
                  <a:lnTo>
                    <a:pt x="17" y="31"/>
                  </a:lnTo>
                  <a:lnTo>
                    <a:pt x="17" y="35"/>
                  </a:lnTo>
                  <a:lnTo>
                    <a:pt x="14" y="35"/>
                  </a:lnTo>
                  <a:lnTo>
                    <a:pt x="7" y="18"/>
                  </a:lnTo>
                  <a:lnTo>
                    <a:pt x="14" y="11"/>
                  </a:lnTo>
                  <a:lnTo>
                    <a:pt x="7" y="7"/>
                  </a:lnTo>
                  <a:lnTo>
                    <a:pt x="4" y="4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9" name="Freeform 224"/>
            <p:cNvSpPr>
              <a:spLocks/>
            </p:cNvSpPr>
            <p:nvPr/>
          </p:nvSpPr>
          <p:spPr bwMode="auto">
            <a:xfrm>
              <a:off x="3799" y="1073"/>
              <a:ext cx="28" cy="45"/>
            </a:xfrm>
            <a:custGeom>
              <a:avLst/>
              <a:gdLst>
                <a:gd name="T0" fmla="*/ 0 w 28"/>
                <a:gd name="T1" fmla="*/ 0 h 45"/>
                <a:gd name="T2" fmla="*/ 21 w 28"/>
                <a:gd name="T3" fmla="*/ 4 h 45"/>
                <a:gd name="T4" fmla="*/ 28 w 28"/>
                <a:gd name="T5" fmla="*/ 14 h 45"/>
                <a:gd name="T6" fmla="*/ 24 w 28"/>
                <a:gd name="T7" fmla="*/ 24 h 45"/>
                <a:gd name="T8" fmla="*/ 18 w 28"/>
                <a:gd name="T9" fmla="*/ 35 h 45"/>
                <a:gd name="T10" fmla="*/ 14 w 28"/>
                <a:gd name="T11" fmla="*/ 38 h 45"/>
                <a:gd name="T12" fmla="*/ 11 w 28"/>
                <a:gd name="T13" fmla="*/ 45 h 45"/>
                <a:gd name="T14" fmla="*/ 7 w 28"/>
                <a:gd name="T15" fmla="*/ 42 h 45"/>
                <a:gd name="T16" fmla="*/ 7 w 28"/>
                <a:gd name="T17" fmla="*/ 38 h 45"/>
                <a:gd name="T18" fmla="*/ 7 w 28"/>
                <a:gd name="T19" fmla="*/ 31 h 45"/>
                <a:gd name="T20" fmla="*/ 14 w 28"/>
                <a:gd name="T21" fmla="*/ 28 h 45"/>
                <a:gd name="T22" fmla="*/ 18 w 28"/>
                <a:gd name="T23" fmla="*/ 21 h 45"/>
                <a:gd name="T24" fmla="*/ 18 w 28"/>
                <a:gd name="T25" fmla="*/ 7 h 45"/>
                <a:gd name="T26" fmla="*/ 11 w 28"/>
                <a:gd name="T27" fmla="*/ 4 h 45"/>
                <a:gd name="T28" fmla="*/ 0 w 28"/>
                <a:gd name="T29" fmla="*/ 4 h 45"/>
                <a:gd name="T30" fmla="*/ 0 w 28"/>
                <a:gd name="T31" fmla="*/ 0 h 45"/>
                <a:gd name="T32" fmla="*/ 0 w 28"/>
                <a:gd name="T33" fmla="*/ 0 h 45"/>
                <a:gd name="T34" fmla="*/ 0 w 28"/>
                <a:gd name="T35" fmla="*/ 0 h 45"/>
                <a:gd name="T36" fmla="*/ 0 w 28"/>
                <a:gd name="T37" fmla="*/ 0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45"/>
                <a:gd name="T59" fmla="*/ 28 w 28"/>
                <a:gd name="T60" fmla="*/ 45 h 4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45">
                  <a:moveTo>
                    <a:pt x="0" y="0"/>
                  </a:moveTo>
                  <a:lnTo>
                    <a:pt x="21" y="4"/>
                  </a:lnTo>
                  <a:lnTo>
                    <a:pt x="28" y="14"/>
                  </a:lnTo>
                  <a:lnTo>
                    <a:pt x="24" y="24"/>
                  </a:lnTo>
                  <a:lnTo>
                    <a:pt x="18" y="35"/>
                  </a:lnTo>
                  <a:lnTo>
                    <a:pt x="14" y="38"/>
                  </a:lnTo>
                  <a:lnTo>
                    <a:pt x="11" y="45"/>
                  </a:lnTo>
                  <a:lnTo>
                    <a:pt x="7" y="42"/>
                  </a:lnTo>
                  <a:lnTo>
                    <a:pt x="7" y="38"/>
                  </a:lnTo>
                  <a:lnTo>
                    <a:pt x="7" y="31"/>
                  </a:lnTo>
                  <a:lnTo>
                    <a:pt x="14" y="28"/>
                  </a:lnTo>
                  <a:lnTo>
                    <a:pt x="18" y="21"/>
                  </a:lnTo>
                  <a:lnTo>
                    <a:pt x="18" y="7"/>
                  </a:lnTo>
                  <a:lnTo>
                    <a:pt x="11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0" name="Freeform 225"/>
            <p:cNvSpPr>
              <a:spLocks/>
            </p:cNvSpPr>
            <p:nvPr/>
          </p:nvSpPr>
          <p:spPr bwMode="auto">
            <a:xfrm>
              <a:off x="3485" y="994"/>
              <a:ext cx="10" cy="34"/>
            </a:xfrm>
            <a:custGeom>
              <a:avLst/>
              <a:gdLst>
                <a:gd name="T0" fmla="*/ 10 w 10"/>
                <a:gd name="T1" fmla="*/ 0 h 34"/>
                <a:gd name="T2" fmla="*/ 10 w 10"/>
                <a:gd name="T3" fmla="*/ 10 h 34"/>
                <a:gd name="T4" fmla="*/ 10 w 10"/>
                <a:gd name="T5" fmla="*/ 17 h 34"/>
                <a:gd name="T6" fmla="*/ 7 w 10"/>
                <a:gd name="T7" fmla="*/ 24 h 34"/>
                <a:gd name="T8" fmla="*/ 3 w 10"/>
                <a:gd name="T9" fmla="*/ 34 h 34"/>
                <a:gd name="T10" fmla="*/ 0 w 10"/>
                <a:gd name="T11" fmla="*/ 34 h 34"/>
                <a:gd name="T12" fmla="*/ 0 w 10"/>
                <a:gd name="T13" fmla="*/ 31 h 34"/>
                <a:gd name="T14" fmla="*/ 0 w 10"/>
                <a:gd name="T15" fmla="*/ 17 h 34"/>
                <a:gd name="T16" fmla="*/ 3 w 10"/>
                <a:gd name="T17" fmla="*/ 10 h 34"/>
                <a:gd name="T18" fmla="*/ 3 w 10"/>
                <a:gd name="T19" fmla="*/ 0 h 34"/>
                <a:gd name="T20" fmla="*/ 7 w 10"/>
                <a:gd name="T21" fmla="*/ 0 h 34"/>
                <a:gd name="T22" fmla="*/ 7 w 10"/>
                <a:gd name="T23" fmla="*/ 0 h 34"/>
                <a:gd name="T24" fmla="*/ 10 w 10"/>
                <a:gd name="T25" fmla="*/ 0 h 34"/>
                <a:gd name="T26" fmla="*/ 10 w 10"/>
                <a:gd name="T27" fmla="*/ 0 h 34"/>
                <a:gd name="T28" fmla="*/ 10 w 10"/>
                <a:gd name="T29" fmla="*/ 0 h 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"/>
                <a:gd name="T46" fmla="*/ 0 h 34"/>
                <a:gd name="T47" fmla="*/ 10 w 10"/>
                <a:gd name="T48" fmla="*/ 34 h 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" h="34">
                  <a:moveTo>
                    <a:pt x="10" y="0"/>
                  </a:moveTo>
                  <a:lnTo>
                    <a:pt x="10" y="10"/>
                  </a:lnTo>
                  <a:lnTo>
                    <a:pt x="10" y="17"/>
                  </a:lnTo>
                  <a:lnTo>
                    <a:pt x="7" y="24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0" y="17"/>
                  </a:lnTo>
                  <a:lnTo>
                    <a:pt x="3" y="10"/>
                  </a:lnTo>
                  <a:lnTo>
                    <a:pt x="3" y="0"/>
                  </a:lnTo>
                  <a:lnTo>
                    <a:pt x="7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1" name="Freeform 226"/>
            <p:cNvSpPr>
              <a:spLocks/>
            </p:cNvSpPr>
            <p:nvPr/>
          </p:nvSpPr>
          <p:spPr bwMode="auto">
            <a:xfrm>
              <a:off x="3509" y="1007"/>
              <a:ext cx="21" cy="39"/>
            </a:xfrm>
            <a:custGeom>
              <a:avLst/>
              <a:gdLst>
                <a:gd name="T0" fmla="*/ 21 w 21"/>
                <a:gd name="T1" fmla="*/ 0 h 39"/>
                <a:gd name="T2" fmla="*/ 17 w 21"/>
                <a:gd name="T3" fmla="*/ 11 h 39"/>
                <a:gd name="T4" fmla="*/ 14 w 21"/>
                <a:gd name="T5" fmla="*/ 25 h 39"/>
                <a:gd name="T6" fmla="*/ 10 w 21"/>
                <a:gd name="T7" fmla="*/ 35 h 39"/>
                <a:gd name="T8" fmla="*/ 7 w 21"/>
                <a:gd name="T9" fmla="*/ 39 h 39"/>
                <a:gd name="T10" fmla="*/ 3 w 21"/>
                <a:gd name="T11" fmla="*/ 39 h 39"/>
                <a:gd name="T12" fmla="*/ 0 w 21"/>
                <a:gd name="T13" fmla="*/ 32 h 39"/>
                <a:gd name="T14" fmla="*/ 7 w 21"/>
                <a:gd name="T15" fmla="*/ 21 h 39"/>
                <a:gd name="T16" fmla="*/ 17 w 21"/>
                <a:gd name="T17" fmla="*/ 0 h 39"/>
                <a:gd name="T18" fmla="*/ 21 w 21"/>
                <a:gd name="T19" fmla="*/ 0 h 39"/>
                <a:gd name="T20" fmla="*/ 21 w 21"/>
                <a:gd name="T21" fmla="*/ 0 h 39"/>
                <a:gd name="T22" fmla="*/ 21 w 21"/>
                <a:gd name="T23" fmla="*/ 0 h 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"/>
                <a:gd name="T37" fmla="*/ 0 h 39"/>
                <a:gd name="T38" fmla="*/ 21 w 21"/>
                <a:gd name="T39" fmla="*/ 39 h 3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" h="39">
                  <a:moveTo>
                    <a:pt x="21" y="0"/>
                  </a:moveTo>
                  <a:lnTo>
                    <a:pt x="17" y="11"/>
                  </a:lnTo>
                  <a:lnTo>
                    <a:pt x="14" y="25"/>
                  </a:lnTo>
                  <a:lnTo>
                    <a:pt x="10" y="35"/>
                  </a:lnTo>
                  <a:lnTo>
                    <a:pt x="7" y="39"/>
                  </a:lnTo>
                  <a:lnTo>
                    <a:pt x="3" y="39"/>
                  </a:lnTo>
                  <a:lnTo>
                    <a:pt x="0" y="32"/>
                  </a:lnTo>
                  <a:lnTo>
                    <a:pt x="7" y="21"/>
                  </a:lnTo>
                  <a:lnTo>
                    <a:pt x="1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2" name="Freeform 227"/>
            <p:cNvSpPr>
              <a:spLocks/>
            </p:cNvSpPr>
            <p:nvPr/>
          </p:nvSpPr>
          <p:spPr bwMode="auto">
            <a:xfrm>
              <a:off x="3505" y="990"/>
              <a:ext cx="35" cy="35"/>
            </a:xfrm>
            <a:custGeom>
              <a:avLst/>
              <a:gdLst>
                <a:gd name="T0" fmla="*/ 0 w 35"/>
                <a:gd name="T1" fmla="*/ 0 h 35"/>
                <a:gd name="T2" fmla="*/ 18 w 35"/>
                <a:gd name="T3" fmla="*/ 4 h 35"/>
                <a:gd name="T4" fmla="*/ 28 w 35"/>
                <a:gd name="T5" fmla="*/ 14 h 35"/>
                <a:gd name="T6" fmla="*/ 35 w 35"/>
                <a:gd name="T7" fmla="*/ 35 h 35"/>
                <a:gd name="T8" fmla="*/ 35 w 35"/>
                <a:gd name="T9" fmla="*/ 35 h 35"/>
                <a:gd name="T10" fmla="*/ 32 w 35"/>
                <a:gd name="T11" fmla="*/ 35 h 35"/>
                <a:gd name="T12" fmla="*/ 28 w 35"/>
                <a:gd name="T13" fmla="*/ 31 h 35"/>
                <a:gd name="T14" fmla="*/ 25 w 35"/>
                <a:gd name="T15" fmla="*/ 28 h 35"/>
                <a:gd name="T16" fmla="*/ 18 w 35"/>
                <a:gd name="T17" fmla="*/ 21 h 35"/>
                <a:gd name="T18" fmla="*/ 11 w 35"/>
                <a:gd name="T19" fmla="*/ 11 h 35"/>
                <a:gd name="T20" fmla="*/ 7 w 35"/>
                <a:gd name="T21" fmla="*/ 7 h 35"/>
                <a:gd name="T22" fmla="*/ 0 w 35"/>
                <a:gd name="T23" fmla="*/ 4 h 35"/>
                <a:gd name="T24" fmla="*/ 0 w 35"/>
                <a:gd name="T25" fmla="*/ 4 h 35"/>
                <a:gd name="T26" fmla="*/ 0 w 35"/>
                <a:gd name="T27" fmla="*/ 0 h 35"/>
                <a:gd name="T28" fmla="*/ 0 w 35"/>
                <a:gd name="T29" fmla="*/ 0 h 35"/>
                <a:gd name="T30" fmla="*/ 0 w 35"/>
                <a:gd name="T31" fmla="*/ 0 h 3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5"/>
                <a:gd name="T49" fmla="*/ 0 h 35"/>
                <a:gd name="T50" fmla="*/ 35 w 35"/>
                <a:gd name="T51" fmla="*/ 35 h 3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5" h="35">
                  <a:moveTo>
                    <a:pt x="0" y="0"/>
                  </a:moveTo>
                  <a:lnTo>
                    <a:pt x="18" y="4"/>
                  </a:lnTo>
                  <a:lnTo>
                    <a:pt x="28" y="14"/>
                  </a:lnTo>
                  <a:lnTo>
                    <a:pt x="35" y="35"/>
                  </a:lnTo>
                  <a:lnTo>
                    <a:pt x="32" y="35"/>
                  </a:lnTo>
                  <a:lnTo>
                    <a:pt x="28" y="31"/>
                  </a:lnTo>
                  <a:lnTo>
                    <a:pt x="25" y="28"/>
                  </a:lnTo>
                  <a:lnTo>
                    <a:pt x="18" y="21"/>
                  </a:lnTo>
                  <a:lnTo>
                    <a:pt x="11" y="11"/>
                  </a:lnTo>
                  <a:lnTo>
                    <a:pt x="7" y="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3" name="Freeform 228"/>
            <p:cNvSpPr>
              <a:spLocks/>
            </p:cNvSpPr>
            <p:nvPr/>
          </p:nvSpPr>
          <p:spPr bwMode="auto">
            <a:xfrm>
              <a:off x="3474" y="1035"/>
              <a:ext cx="31" cy="232"/>
            </a:xfrm>
            <a:custGeom>
              <a:avLst/>
              <a:gdLst>
                <a:gd name="T0" fmla="*/ 28 w 31"/>
                <a:gd name="T1" fmla="*/ 4 h 232"/>
                <a:gd name="T2" fmla="*/ 25 w 31"/>
                <a:gd name="T3" fmla="*/ 7 h 232"/>
                <a:gd name="T4" fmla="*/ 21 w 31"/>
                <a:gd name="T5" fmla="*/ 14 h 232"/>
                <a:gd name="T6" fmla="*/ 18 w 31"/>
                <a:gd name="T7" fmla="*/ 28 h 232"/>
                <a:gd name="T8" fmla="*/ 11 w 31"/>
                <a:gd name="T9" fmla="*/ 49 h 232"/>
                <a:gd name="T10" fmla="*/ 7 w 31"/>
                <a:gd name="T11" fmla="*/ 66 h 232"/>
                <a:gd name="T12" fmla="*/ 7 w 31"/>
                <a:gd name="T13" fmla="*/ 73 h 232"/>
                <a:gd name="T14" fmla="*/ 11 w 31"/>
                <a:gd name="T15" fmla="*/ 87 h 232"/>
                <a:gd name="T16" fmla="*/ 14 w 31"/>
                <a:gd name="T17" fmla="*/ 100 h 232"/>
                <a:gd name="T18" fmla="*/ 14 w 31"/>
                <a:gd name="T19" fmla="*/ 114 h 232"/>
                <a:gd name="T20" fmla="*/ 18 w 31"/>
                <a:gd name="T21" fmla="*/ 128 h 232"/>
                <a:gd name="T22" fmla="*/ 18 w 31"/>
                <a:gd name="T23" fmla="*/ 142 h 232"/>
                <a:gd name="T24" fmla="*/ 18 w 31"/>
                <a:gd name="T25" fmla="*/ 156 h 232"/>
                <a:gd name="T26" fmla="*/ 18 w 31"/>
                <a:gd name="T27" fmla="*/ 166 h 232"/>
                <a:gd name="T28" fmla="*/ 11 w 31"/>
                <a:gd name="T29" fmla="*/ 190 h 232"/>
                <a:gd name="T30" fmla="*/ 7 w 31"/>
                <a:gd name="T31" fmla="*/ 208 h 232"/>
                <a:gd name="T32" fmla="*/ 11 w 31"/>
                <a:gd name="T33" fmla="*/ 211 h 232"/>
                <a:gd name="T34" fmla="*/ 18 w 31"/>
                <a:gd name="T35" fmla="*/ 218 h 232"/>
                <a:gd name="T36" fmla="*/ 21 w 31"/>
                <a:gd name="T37" fmla="*/ 228 h 232"/>
                <a:gd name="T38" fmla="*/ 21 w 31"/>
                <a:gd name="T39" fmla="*/ 232 h 232"/>
                <a:gd name="T40" fmla="*/ 18 w 31"/>
                <a:gd name="T41" fmla="*/ 232 h 232"/>
                <a:gd name="T42" fmla="*/ 7 w 31"/>
                <a:gd name="T43" fmla="*/ 221 h 232"/>
                <a:gd name="T44" fmla="*/ 4 w 31"/>
                <a:gd name="T45" fmla="*/ 208 h 232"/>
                <a:gd name="T46" fmla="*/ 7 w 31"/>
                <a:gd name="T47" fmla="*/ 190 h 232"/>
                <a:gd name="T48" fmla="*/ 11 w 31"/>
                <a:gd name="T49" fmla="*/ 142 h 232"/>
                <a:gd name="T50" fmla="*/ 4 w 31"/>
                <a:gd name="T51" fmla="*/ 114 h 232"/>
                <a:gd name="T52" fmla="*/ 4 w 31"/>
                <a:gd name="T53" fmla="*/ 100 h 232"/>
                <a:gd name="T54" fmla="*/ 0 w 31"/>
                <a:gd name="T55" fmla="*/ 73 h 232"/>
                <a:gd name="T56" fmla="*/ 0 w 31"/>
                <a:gd name="T57" fmla="*/ 66 h 232"/>
                <a:gd name="T58" fmla="*/ 11 w 31"/>
                <a:gd name="T59" fmla="*/ 24 h 232"/>
                <a:gd name="T60" fmla="*/ 18 w 31"/>
                <a:gd name="T61" fmla="*/ 11 h 232"/>
                <a:gd name="T62" fmla="*/ 21 w 31"/>
                <a:gd name="T63" fmla="*/ 4 h 232"/>
                <a:gd name="T64" fmla="*/ 28 w 31"/>
                <a:gd name="T65" fmla="*/ 0 h 232"/>
                <a:gd name="T66" fmla="*/ 31 w 31"/>
                <a:gd name="T67" fmla="*/ 0 h 232"/>
                <a:gd name="T68" fmla="*/ 28 w 31"/>
                <a:gd name="T69" fmla="*/ 4 h 232"/>
                <a:gd name="T70" fmla="*/ 28 w 31"/>
                <a:gd name="T71" fmla="*/ 4 h 232"/>
                <a:gd name="T72" fmla="*/ 28 w 31"/>
                <a:gd name="T73" fmla="*/ 4 h 23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1"/>
                <a:gd name="T112" fmla="*/ 0 h 232"/>
                <a:gd name="T113" fmla="*/ 31 w 31"/>
                <a:gd name="T114" fmla="*/ 232 h 23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1" h="232">
                  <a:moveTo>
                    <a:pt x="28" y="4"/>
                  </a:moveTo>
                  <a:lnTo>
                    <a:pt x="25" y="7"/>
                  </a:lnTo>
                  <a:lnTo>
                    <a:pt x="21" y="14"/>
                  </a:lnTo>
                  <a:lnTo>
                    <a:pt x="18" y="28"/>
                  </a:lnTo>
                  <a:lnTo>
                    <a:pt x="11" y="49"/>
                  </a:lnTo>
                  <a:lnTo>
                    <a:pt x="7" y="66"/>
                  </a:lnTo>
                  <a:lnTo>
                    <a:pt x="7" y="73"/>
                  </a:lnTo>
                  <a:lnTo>
                    <a:pt x="11" y="87"/>
                  </a:lnTo>
                  <a:lnTo>
                    <a:pt x="14" y="100"/>
                  </a:lnTo>
                  <a:lnTo>
                    <a:pt x="14" y="114"/>
                  </a:lnTo>
                  <a:lnTo>
                    <a:pt x="18" y="128"/>
                  </a:lnTo>
                  <a:lnTo>
                    <a:pt x="18" y="142"/>
                  </a:lnTo>
                  <a:lnTo>
                    <a:pt x="18" y="156"/>
                  </a:lnTo>
                  <a:lnTo>
                    <a:pt x="18" y="166"/>
                  </a:lnTo>
                  <a:lnTo>
                    <a:pt x="11" y="190"/>
                  </a:lnTo>
                  <a:lnTo>
                    <a:pt x="7" y="208"/>
                  </a:lnTo>
                  <a:lnTo>
                    <a:pt x="11" y="211"/>
                  </a:lnTo>
                  <a:lnTo>
                    <a:pt x="18" y="218"/>
                  </a:lnTo>
                  <a:lnTo>
                    <a:pt x="21" y="228"/>
                  </a:lnTo>
                  <a:lnTo>
                    <a:pt x="21" y="232"/>
                  </a:lnTo>
                  <a:lnTo>
                    <a:pt x="18" y="232"/>
                  </a:lnTo>
                  <a:lnTo>
                    <a:pt x="7" y="221"/>
                  </a:lnTo>
                  <a:lnTo>
                    <a:pt x="4" y="208"/>
                  </a:lnTo>
                  <a:lnTo>
                    <a:pt x="7" y="190"/>
                  </a:lnTo>
                  <a:lnTo>
                    <a:pt x="11" y="142"/>
                  </a:lnTo>
                  <a:lnTo>
                    <a:pt x="4" y="114"/>
                  </a:lnTo>
                  <a:lnTo>
                    <a:pt x="4" y="100"/>
                  </a:lnTo>
                  <a:lnTo>
                    <a:pt x="0" y="73"/>
                  </a:lnTo>
                  <a:lnTo>
                    <a:pt x="0" y="66"/>
                  </a:lnTo>
                  <a:lnTo>
                    <a:pt x="11" y="24"/>
                  </a:lnTo>
                  <a:lnTo>
                    <a:pt x="18" y="11"/>
                  </a:lnTo>
                  <a:lnTo>
                    <a:pt x="21" y="4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4" name="Freeform 229"/>
            <p:cNvSpPr>
              <a:spLocks/>
            </p:cNvSpPr>
            <p:nvPr/>
          </p:nvSpPr>
          <p:spPr bwMode="auto">
            <a:xfrm>
              <a:off x="3509" y="1039"/>
              <a:ext cx="31" cy="148"/>
            </a:xfrm>
            <a:custGeom>
              <a:avLst/>
              <a:gdLst>
                <a:gd name="T0" fmla="*/ 3 w 31"/>
                <a:gd name="T1" fmla="*/ 3 h 148"/>
                <a:gd name="T2" fmla="*/ 14 w 31"/>
                <a:gd name="T3" fmla="*/ 31 h 148"/>
                <a:gd name="T4" fmla="*/ 10 w 31"/>
                <a:gd name="T5" fmla="*/ 38 h 148"/>
                <a:gd name="T6" fmla="*/ 10 w 31"/>
                <a:gd name="T7" fmla="*/ 45 h 148"/>
                <a:gd name="T8" fmla="*/ 17 w 31"/>
                <a:gd name="T9" fmla="*/ 69 h 148"/>
                <a:gd name="T10" fmla="*/ 17 w 31"/>
                <a:gd name="T11" fmla="*/ 79 h 148"/>
                <a:gd name="T12" fmla="*/ 21 w 31"/>
                <a:gd name="T13" fmla="*/ 89 h 148"/>
                <a:gd name="T14" fmla="*/ 28 w 31"/>
                <a:gd name="T15" fmla="*/ 107 h 148"/>
                <a:gd name="T16" fmla="*/ 31 w 31"/>
                <a:gd name="T17" fmla="*/ 127 h 148"/>
                <a:gd name="T18" fmla="*/ 31 w 31"/>
                <a:gd name="T19" fmla="*/ 145 h 148"/>
                <a:gd name="T20" fmla="*/ 31 w 31"/>
                <a:gd name="T21" fmla="*/ 148 h 148"/>
                <a:gd name="T22" fmla="*/ 28 w 31"/>
                <a:gd name="T23" fmla="*/ 148 h 148"/>
                <a:gd name="T24" fmla="*/ 28 w 31"/>
                <a:gd name="T25" fmla="*/ 138 h 148"/>
                <a:gd name="T26" fmla="*/ 24 w 31"/>
                <a:gd name="T27" fmla="*/ 127 h 148"/>
                <a:gd name="T28" fmla="*/ 17 w 31"/>
                <a:gd name="T29" fmla="*/ 110 h 148"/>
                <a:gd name="T30" fmla="*/ 14 w 31"/>
                <a:gd name="T31" fmla="*/ 100 h 148"/>
                <a:gd name="T32" fmla="*/ 10 w 31"/>
                <a:gd name="T33" fmla="*/ 89 h 148"/>
                <a:gd name="T34" fmla="*/ 3 w 31"/>
                <a:gd name="T35" fmla="*/ 72 h 148"/>
                <a:gd name="T36" fmla="*/ 3 w 31"/>
                <a:gd name="T37" fmla="*/ 58 h 148"/>
                <a:gd name="T38" fmla="*/ 3 w 31"/>
                <a:gd name="T39" fmla="*/ 45 h 148"/>
                <a:gd name="T40" fmla="*/ 7 w 31"/>
                <a:gd name="T41" fmla="*/ 38 h 148"/>
                <a:gd name="T42" fmla="*/ 7 w 31"/>
                <a:gd name="T43" fmla="*/ 31 h 148"/>
                <a:gd name="T44" fmla="*/ 0 w 31"/>
                <a:gd name="T45" fmla="*/ 3 h 148"/>
                <a:gd name="T46" fmla="*/ 0 w 31"/>
                <a:gd name="T47" fmla="*/ 0 h 148"/>
                <a:gd name="T48" fmla="*/ 3 w 31"/>
                <a:gd name="T49" fmla="*/ 3 h 148"/>
                <a:gd name="T50" fmla="*/ 3 w 31"/>
                <a:gd name="T51" fmla="*/ 3 h 148"/>
                <a:gd name="T52" fmla="*/ 3 w 31"/>
                <a:gd name="T53" fmla="*/ 3 h 14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1"/>
                <a:gd name="T82" fmla="*/ 0 h 148"/>
                <a:gd name="T83" fmla="*/ 31 w 31"/>
                <a:gd name="T84" fmla="*/ 148 h 14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1" h="148">
                  <a:moveTo>
                    <a:pt x="3" y="3"/>
                  </a:moveTo>
                  <a:lnTo>
                    <a:pt x="14" y="31"/>
                  </a:lnTo>
                  <a:lnTo>
                    <a:pt x="10" y="38"/>
                  </a:lnTo>
                  <a:lnTo>
                    <a:pt x="10" y="45"/>
                  </a:lnTo>
                  <a:lnTo>
                    <a:pt x="17" y="69"/>
                  </a:lnTo>
                  <a:lnTo>
                    <a:pt x="17" y="79"/>
                  </a:lnTo>
                  <a:lnTo>
                    <a:pt x="21" y="89"/>
                  </a:lnTo>
                  <a:lnTo>
                    <a:pt x="28" y="107"/>
                  </a:lnTo>
                  <a:lnTo>
                    <a:pt x="31" y="127"/>
                  </a:lnTo>
                  <a:lnTo>
                    <a:pt x="31" y="145"/>
                  </a:lnTo>
                  <a:lnTo>
                    <a:pt x="31" y="148"/>
                  </a:lnTo>
                  <a:lnTo>
                    <a:pt x="28" y="148"/>
                  </a:lnTo>
                  <a:lnTo>
                    <a:pt x="28" y="138"/>
                  </a:lnTo>
                  <a:lnTo>
                    <a:pt x="24" y="127"/>
                  </a:lnTo>
                  <a:lnTo>
                    <a:pt x="17" y="110"/>
                  </a:lnTo>
                  <a:lnTo>
                    <a:pt x="14" y="100"/>
                  </a:lnTo>
                  <a:lnTo>
                    <a:pt x="10" y="89"/>
                  </a:lnTo>
                  <a:lnTo>
                    <a:pt x="3" y="72"/>
                  </a:lnTo>
                  <a:lnTo>
                    <a:pt x="3" y="58"/>
                  </a:lnTo>
                  <a:lnTo>
                    <a:pt x="3" y="45"/>
                  </a:lnTo>
                  <a:lnTo>
                    <a:pt x="7" y="38"/>
                  </a:lnTo>
                  <a:lnTo>
                    <a:pt x="7" y="31"/>
                  </a:lnTo>
                  <a:lnTo>
                    <a:pt x="0" y="3"/>
                  </a:lnTo>
                  <a:lnTo>
                    <a:pt x="0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5" name="Freeform 230"/>
            <p:cNvSpPr>
              <a:spLocks/>
            </p:cNvSpPr>
            <p:nvPr/>
          </p:nvSpPr>
          <p:spPr bwMode="auto">
            <a:xfrm>
              <a:off x="3557" y="904"/>
              <a:ext cx="49" cy="128"/>
            </a:xfrm>
            <a:custGeom>
              <a:avLst/>
              <a:gdLst>
                <a:gd name="T0" fmla="*/ 45 w 49"/>
                <a:gd name="T1" fmla="*/ 3 h 128"/>
                <a:gd name="T2" fmla="*/ 42 w 49"/>
                <a:gd name="T3" fmla="*/ 7 h 128"/>
                <a:gd name="T4" fmla="*/ 35 w 49"/>
                <a:gd name="T5" fmla="*/ 10 h 128"/>
                <a:gd name="T6" fmla="*/ 24 w 49"/>
                <a:gd name="T7" fmla="*/ 21 h 128"/>
                <a:gd name="T8" fmla="*/ 14 w 49"/>
                <a:gd name="T9" fmla="*/ 45 h 128"/>
                <a:gd name="T10" fmla="*/ 11 w 49"/>
                <a:gd name="T11" fmla="*/ 59 h 128"/>
                <a:gd name="T12" fmla="*/ 7 w 49"/>
                <a:gd name="T13" fmla="*/ 93 h 128"/>
                <a:gd name="T14" fmla="*/ 14 w 49"/>
                <a:gd name="T15" fmla="*/ 128 h 128"/>
                <a:gd name="T16" fmla="*/ 11 w 49"/>
                <a:gd name="T17" fmla="*/ 128 h 128"/>
                <a:gd name="T18" fmla="*/ 11 w 49"/>
                <a:gd name="T19" fmla="*/ 128 h 128"/>
                <a:gd name="T20" fmla="*/ 0 w 49"/>
                <a:gd name="T21" fmla="*/ 59 h 128"/>
                <a:gd name="T22" fmla="*/ 4 w 49"/>
                <a:gd name="T23" fmla="*/ 45 h 128"/>
                <a:gd name="T24" fmla="*/ 4 w 49"/>
                <a:gd name="T25" fmla="*/ 34 h 128"/>
                <a:gd name="T26" fmla="*/ 7 w 49"/>
                <a:gd name="T27" fmla="*/ 27 h 128"/>
                <a:gd name="T28" fmla="*/ 14 w 49"/>
                <a:gd name="T29" fmla="*/ 24 h 128"/>
                <a:gd name="T30" fmla="*/ 18 w 49"/>
                <a:gd name="T31" fmla="*/ 17 h 128"/>
                <a:gd name="T32" fmla="*/ 24 w 49"/>
                <a:gd name="T33" fmla="*/ 14 h 128"/>
                <a:gd name="T34" fmla="*/ 31 w 49"/>
                <a:gd name="T35" fmla="*/ 10 h 128"/>
                <a:gd name="T36" fmla="*/ 38 w 49"/>
                <a:gd name="T37" fmla="*/ 3 h 128"/>
                <a:gd name="T38" fmla="*/ 45 w 49"/>
                <a:gd name="T39" fmla="*/ 0 h 128"/>
                <a:gd name="T40" fmla="*/ 49 w 49"/>
                <a:gd name="T41" fmla="*/ 0 h 128"/>
                <a:gd name="T42" fmla="*/ 45 w 49"/>
                <a:gd name="T43" fmla="*/ 3 h 128"/>
                <a:gd name="T44" fmla="*/ 45 w 49"/>
                <a:gd name="T45" fmla="*/ 3 h 128"/>
                <a:gd name="T46" fmla="*/ 45 w 49"/>
                <a:gd name="T47" fmla="*/ 3 h 1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9"/>
                <a:gd name="T73" fmla="*/ 0 h 128"/>
                <a:gd name="T74" fmla="*/ 49 w 49"/>
                <a:gd name="T75" fmla="*/ 128 h 12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9" h="128">
                  <a:moveTo>
                    <a:pt x="45" y="3"/>
                  </a:moveTo>
                  <a:lnTo>
                    <a:pt x="42" y="7"/>
                  </a:lnTo>
                  <a:lnTo>
                    <a:pt x="35" y="10"/>
                  </a:lnTo>
                  <a:lnTo>
                    <a:pt x="24" y="21"/>
                  </a:lnTo>
                  <a:lnTo>
                    <a:pt x="14" y="45"/>
                  </a:lnTo>
                  <a:lnTo>
                    <a:pt x="11" y="59"/>
                  </a:lnTo>
                  <a:lnTo>
                    <a:pt x="7" y="93"/>
                  </a:lnTo>
                  <a:lnTo>
                    <a:pt x="14" y="128"/>
                  </a:lnTo>
                  <a:lnTo>
                    <a:pt x="11" y="128"/>
                  </a:lnTo>
                  <a:lnTo>
                    <a:pt x="0" y="59"/>
                  </a:lnTo>
                  <a:lnTo>
                    <a:pt x="4" y="45"/>
                  </a:lnTo>
                  <a:lnTo>
                    <a:pt x="4" y="34"/>
                  </a:lnTo>
                  <a:lnTo>
                    <a:pt x="7" y="27"/>
                  </a:lnTo>
                  <a:lnTo>
                    <a:pt x="14" y="24"/>
                  </a:lnTo>
                  <a:lnTo>
                    <a:pt x="18" y="17"/>
                  </a:lnTo>
                  <a:lnTo>
                    <a:pt x="24" y="14"/>
                  </a:lnTo>
                  <a:lnTo>
                    <a:pt x="31" y="10"/>
                  </a:lnTo>
                  <a:lnTo>
                    <a:pt x="38" y="3"/>
                  </a:lnTo>
                  <a:lnTo>
                    <a:pt x="45" y="0"/>
                  </a:lnTo>
                  <a:lnTo>
                    <a:pt x="49" y="0"/>
                  </a:lnTo>
                  <a:lnTo>
                    <a:pt x="45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6" name="Freeform 231"/>
            <p:cNvSpPr>
              <a:spLocks/>
            </p:cNvSpPr>
            <p:nvPr/>
          </p:nvSpPr>
          <p:spPr bwMode="auto">
            <a:xfrm>
              <a:off x="3557" y="956"/>
              <a:ext cx="45" cy="197"/>
            </a:xfrm>
            <a:custGeom>
              <a:avLst/>
              <a:gdLst>
                <a:gd name="T0" fmla="*/ 45 w 45"/>
                <a:gd name="T1" fmla="*/ 3 h 197"/>
                <a:gd name="T2" fmla="*/ 31 w 45"/>
                <a:gd name="T3" fmla="*/ 17 h 197"/>
                <a:gd name="T4" fmla="*/ 24 w 45"/>
                <a:gd name="T5" fmla="*/ 34 h 197"/>
                <a:gd name="T6" fmla="*/ 21 w 45"/>
                <a:gd name="T7" fmla="*/ 51 h 197"/>
                <a:gd name="T8" fmla="*/ 18 w 45"/>
                <a:gd name="T9" fmla="*/ 72 h 197"/>
                <a:gd name="T10" fmla="*/ 14 w 45"/>
                <a:gd name="T11" fmla="*/ 86 h 197"/>
                <a:gd name="T12" fmla="*/ 14 w 45"/>
                <a:gd name="T13" fmla="*/ 100 h 197"/>
                <a:gd name="T14" fmla="*/ 14 w 45"/>
                <a:gd name="T15" fmla="*/ 117 h 197"/>
                <a:gd name="T16" fmla="*/ 18 w 45"/>
                <a:gd name="T17" fmla="*/ 138 h 197"/>
                <a:gd name="T18" fmla="*/ 21 w 45"/>
                <a:gd name="T19" fmla="*/ 152 h 197"/>
                <a:gd name="T20" fmla="*/ 18 w 45"/>
                <a:gd name="T21" fmla="*/ 162 h 197"/>
                <a:gd name="T22" fmla="*/ 14 w 45"/>
                <a:gd name="T23" fmla="*/ 169 h 197"/>
                <a:gd name="T24" fmla="*/ 7 w 45"/>
                <a:gd name="T25" fmla="*/ 197 h 197"/>
                <a:gd name="T26" fmla="*/ 7 w 45"/>
                <a:gd name="T27" fmla="*/ 197 h 197"/>
                <a:gd name="T28" fmla="*/ 4 w 45"/>
                <a:gd name="T29" fmla="*/ 193 h 197"/>
                <a:gd name="T30" fmla="*/ 7 w 45"/>
                <a:gd name="T31" fmla="*/ 179 h 197"/>
                <a:gd name="T32" fmla="*/ 7 w 45"/>
                <a:gd name="T33" fmla="*/ 169 h 197"/>
                <a:gd name="T34" fmla="*/ 11 w 45"/>
                <a:gd name="T35" fmla="*/ 152 h 197"/>
                <a:gd name="T36" fmla="*/ 11 w 45"/>
                <a:gd name="T37" fmla="*/ 138 h 197"/>
                <a:gd name="T38" fmla="*/ 7 w 45"/>
                <a:gd name="T39" fmla="*/ 117 h 197"/>
                <a:gd name="T40" fmla="*/ 0 w 45"/>
                <a:gd name="T41" fmla="*/ 100 h 197"/>
                <a:gd name="T42" fmla="*/ 4 w 45"/>
                <a:gd name="T43" fmla="*/ 83 h 197"/>
                <a:gd name="T44" fmla="*/ 4 w 45"/>
                <a:gd name="T45" fmla="*/ 69 h 197"/>
                <a:gd name="T46" fmla="*/ 11 w 45"/>
                <a:gd name="T47" fmla="*/ 48 h 197"/>
                <a:gd name="T48" fmla="*/ 18 w 45"/>
                <a:gd name="T49" fmla="*/ 31 h 197"/>
                <a:gd name="T50" fmla="*/ 21 w 45"/>
                <a:gd name="T51" fmla="*/ 24 h 197"/>
                <a:gd name="T52" fmla="*/ 28 w 45"/>
                <a:gd name="T53" fmla="*/ 17 h 197"/>
                <a:gd name="T54" fmla="*/ 31 w 45"/>
                <a:gd name="T55" fmla="*/ 10 h 197"/>
                <a:gd name="T56" fmla="*/ 42 w 45"/>
                <a:gd name="T57" fmla="*/ 0 h 197"/>
                <a:gd name="T58" fmla="*/ 45 w 45"/>
                <a:gd name="T59" fmla="*/ 0 h 197"/>
                <a:gd name="T60" fmla="*/ 45 w 45"/>
                <a:gd name="T61" fmla="*/ 0 h 197"/>
                <a:gd name="T62" fmla="*/ 45 w 45"/>
                <a:gd name="T63" fmla="*/ 3 h 197"/>
                <a:gd name="T64" fmla="*/ 45 w 45"/>
                <a:gd name="T65" fmla="*/ 3 h 197"/>
                <a:gd name="T66" fmla="*/ 45 w 45"/>
                <a:gd name="T67" fmla="*/ 3 h 19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5"/>
                <a:gd name="T103" fmla="*/ 0 h 197"/>
                <a:gd name="T104" fmla="*/ 45 w 45"/>
                <a:gd name="T105" fmla="*/ 197 h 19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5" h="197">
                  <a:moveTo>
                    <a:pt x="45" y="3"/>
                  </a:moveTo>
                  <a:lnTo>
                    <a:pt x="31" y="17"/>
                  </a:lnTo>
                  <a:lnTo>
                    <a:pt x="24" y="34"/>
                  </a:lnTo>
                  <a:lnTo>
                    <a:pt x="21" y="51"/>
                  </a:lnTo>
                  <a:lnTo>
                    <a:pt x="18" y="72"/>
                  </a:lnTo>
                  <a:lnTo>
                    <a:pt x="14" y="86"/>
                  </a:lnTo>
                  <a:lnTo>
                    <a:pt x="14" y="100"/>
                  </a:lnTo>
                  <a:lnTo>
                    <a:pt x="14" y="117"/>
                  </a:lnTo>
                  <a:lnTo>
                    <a:pt x="18" y="138"/>
                  </a:lnTo>
                  <a:lnTo>
                    <a:pt x="21" y="152"/>
                  </a:lnTo>
                  <a:lnTo>
                    <a:pt x="18" y="162"/>
                  </a:lnTo>
                  <a:lnTo>
                    <a:pt x="14" y="169"/>
                  </a:lnTo>
                  <a:lnTo>
                    <a:pt x="7" y="197"/>
                  </a:lnTo>
                  <a:lnTo>
                    <a:pt x="4" y="193"/>
                  </a:lnTo>
                  <a:lnTo>
                    <a:pt x="7" y="179"/>
                  </a:lnTo>
                  <a:lnTo>
                    <a:pt x="7" y="169"/>
                  </a:lnTo>
                  <a:lnTo>
                    <a:pt x="11" y="152"/>
                  </a:lnTo>
                  <a:lnTo>
                    <a:pt x="11" y="138"/>
                  </a:lnTo>
                  <a:lnTo>
                    <a:pt x="7" y="117"/>
                  </a:lnTo>
                  <a:lnTo>
                    <a:pt x="0" y="100"/>
                  </a:lnTo>
                  <a:lnTo>
                    <a:pt x="4" y="83"/>
                  </a:lnTo>
                  <a:lnTo>
                    <a:pt x="4" y="69"/>
                  </a:lnTo>
                  <a:lnTo>
                    <a:pt x="11" y="48"/>
                  </a:lnTo>
                  <a:lnTo>
                    <a:pt x="18" y="31"/>
                  </a:lnTo>
                  <a:lnTo>
                    <a:pt x="21" y="24"/>
                  </a:lnTo>
                  <a:lnTo>
                    <a:pt x="28" y="17"/>
                  </a:lnTo>
                  <a:lnTo>
                    <a:pt x="31" y="10"/>
                  </a:lnTo>
                  <a:lnTo>
                    <a:pt x="42" y="0"/>
                  </a:lnTo>
                  <a:lnTo>
                    <a:pt x="45" y="0"/>
                  </a:lnTo>
                  <a:lnTo>
                    <a:pt x="45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7" name="Freeform 232"/>
            <p:cNvSpPr>
              <a:spLocks/>
            </p:cNvSpPr>
            <p:nvPr/>
          </p:nvSpPr>
          <p:spPr bwMode="auto">
            <a:xfrm>
              <a:off x="3620" y="1142"/>
              <a:ext cx="27" cy="45"/>
            </a:xfrm>
            <a:custGeom>
              <a:avLst/>
              <a:gdLst>
                <a:gd name="T0" fmla="*/ 24 w 27"/>
                <a:gd name="T1" fmla="*/ 45 h 45"/>
                <a:gd name="T2" fmla="*/ 13 w 27"/>
                <a:gd name="T3" fmla="*/ 38 h 45"/>
                <a:gd name="T4" fmla="*/ 6 w 27"/>
                <a:gd name="T5" fmla="*/ 28 h 45"/>
                <a:gd name="T6" fmla="*/ 0 w 27"/>
                <a:gd name="T7" fmla="*/ 7 h 45"/>
                <a:gd name="T8" fmla="*/ 3 w 27"/>
                <a:gd name="T9" fmla="*/ 4 h 45"/>
                <a:gd name="T10" fmla="*/ 6 w 27"/>
                <a:gd name="T11" fmla="*/ 0 h 45"/>
                <a:gd name="T12" fmla="*/ 10 w 27"/>
                <a:gd name="T13" fmla="*/ 4 h 45"/>
                <a:gd name="T14" fmla="*/ 13 w 27"/>
                <a:gd name="T15" fmla="*/ 7 h 45"/>
                <a:gd name="T16" fmla="*/ 17 w 27"/>
                <a:gd name="T17" fmla="*/ 24 h 45"/>
                <a:gd name="T18" fmla="*/ 20 w 27"/>
                <a:gd name="T19" fmla="*/ 31 h 45"/>
                <a:gd name="T20" fmla="*/ 24 w 27"/>
                <a:gd name="T21" fmla="*/ 35 h 45"/>
                <a:gd name="T22" fmla="*/ 27 w 27"/>
                <a:gd name="T23" fmla="*/ 38 h 45"/>
                <a:gd name="T24" fmla="*/ 27 w 27"/>
                <a:gd name="T25" fmla="*/ 42 h 45"/>
                <a:gd name="T26" fmla="*/ 24 w 27"/>
                <a:gd name="T27" fmla="*/ 45 h 45"/>
                <a:gd name="T28" fmla="*/ 24 w 27"/>
                <a:gd name="T29" fmla="*/ 45 h 45"/>
                <a:gd name="T30" fmla="*/ 24 w 27"/>
                <a:gd name="T31" fmla="*/ 45 h 4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"/>
                <a:gd name="T49" fmla="*/ 0 h 45"/>
                <a:gd name="T50" fmla="*/ 27 w 27"/>
                <a:gd name="T51" fmla="*/ 45 h 4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" h="45">
                  <a:moveTo>
                    <a:pt x="24" y="45"/>
                  </a:moveTo>
                  <a:lnTo>
                    <a:pt x="13" y="38"/>
                  </a:lnTo>
                  <a:lnTo>
                    <a:pt x="6" y="28"/>
                  </a:lnTo>
                  <a:lnTo>
                    <a:pt x="0" y="7"/>
                  </a:lnTo>
                  <a:lnTo>
                    <a:pt x="3" y="4"/>
                  </a:lnTo>
                  <a:lnTo>
                    <a:pt x="6" y="0"/>
                  </a:lnTo>
                  <a:lnTo>
                    <a:pt x="10" y="4"/>
                  </a:lnTo>
                  <a:lnTo>
                    <a:pt x="13" y="7"/>
                  </a:lnTo>
                  <a:lnTo>
                    <a:pt x="17" y="24"/>
                  </a:lnTo>
                  <a:lnTo>
                    <a:pt x="20" y="31"/>
                  </a:lnTo>
                  <a:lnTo>
                    <a:pt x="24" y="35"/>
                  </a:lnTo>
                  <a:lnTo>
                    <a:pt x="27" y="38"/>
                  </a:lnTo>
                  <a:lnTo>
                    <a:pt x="27" y="42"/>
                  </a:lnTo>
                  <a:lnTo>
                    <a:pt x="24" y="4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8" name="Freeform 233"/>
            <p:cNvSpPr>
              <a:spLocks/>
            </p:cNvSpPr>
            <p:nvPr/>
          </p:nvSpPr>
          <p:spPr bwMode="auto">
            <a:xfrm>
              <a:off x="3537" y="1146"/>
              <a:ext cx="86" cy="76"/>
            </a:xfrm>
            <a:custGeom>
              <a:avLst/>
              <a:gdLst>
                <a:gd name="T0" fmla="*/ 83 w 86"/>
                <a:gd name="T1" fmla="*/ 3 h 76"/>
                <a:gd name="T2" fmla="*/ 72 w 86"/>
                <a:gd name="T3" fmla="*/ 7 h 76"/>
                <a:gd name="T4" fmla="*/ 69 w 86"/>
                <a:gd name="T5" fmla="*/ 10 h 76"/>
                <a:gd name="T6" fmla="*/ 65 w 86"/>
                <a:gd name="T7" fmla="*/ 14 h 76"/>
                <a:gd name="T8" fmla="*/ 58 w 86"/>
                <a:gd name="T9" fmla="*/ 17 h 76"/>
                <a:gd name="T10" fmla="*/ 51 w 86"/>
                <a:gd name="T11" fmla="*/ 20 h 76"/>
                <a:gd name="T12" fmla="*/ 34 w 86"/>
                <a:gd name="T13" fmla="*/ 20 h 76"/>
                <a:gd name="T14" fmla="*/ 24 w 86"/>
                <a:gd name="T15" fmla="*/ 17 h 76"/>
                <a:gd name="T16" fmla="*/ 13 w 86"/>
                <a:gd name="T17" fmla="*/ 14 h 76"/>
                <a:gd name="T18" fmla="*/ 10 w 86"/>
                <a:gd name="T19" fmla="*/ 38 h 76"/>
                <a:gd name="T20" fmla="*/ 10 w 86"/>
                <a:gd name="T21" fmla="*/ 52 h 76"/>
                <a:gd name="T22" fmla="*/ 13 w 86"/>
                <a:gd name="T23" fmla="*/ 59 h 76"/>
                <a:gd name="T24" fmla="*/ 17 w 86"/>
                <a:gd name="T25" fmla="*/ 65 h 76"/>
                <a:gd name="T26" fmla="*/ 34 w 86"/>
                <a:gd name="T27" fmla="*/ 72 h 76"/>
                <a:gd name="T28" fmla="*/ 55 w 86"/>
                <a:gd name="T29" fmla="*/ 72 h 76"/>
                <a:gd name="T30" fmla="*/ 55 w 86"/>
                <a:gd name="T31" fmla="*/ 72 h 76"/>
                <a:gd name="T32" fmla="*/ 55 w 86"/>
                <a:gd name="T33" fmla="*/ 76 h 76"/>
                <a:gd name="T34" fmla="*/ 34 w 86"/>
                <a:gd name="T35" fmla="*/ 76 h 76"/>
                <a:gd name="T36" fmla="*/ 13 w 86"/>
                <a:gd name="T37" fmla="*/ 72 h 76"/>
                <a:gd name="T38" fmla="*/ 6 w 86"/>
                <a:gd name="T39" fmla="*/ 65 h 76"/>
                <a:gd name="T40" fmla="*/ 0 w 86"/>
                <a:gd name="T41" fmla="*/ 55 h 76"/>
                <a:gd name="T42" fmla="*/ 0 w 86"/>
                <a:gd name="T43" fmla="*/ 34 h 76"/>
                <a:gd name="T44" fmla="*/ 3 w 86"/>
                <a:gd name="T45" fmla="*/ 27 h 76"/>
                <a:gd name="T46" fmla="*/ 3 w 86"/>
                <a:gd name="T47" fmla="*/ 24 h 76"/>
                <a:gd name="T48" fmla="*/ 10 w 86"/>
                <a:gd name="T49" fmla="*/ 14 h 76"/>
                <a:gd name="T50" fmla="*/ 13 w 86"/>
                <a:gd name="T51" fmla="*/ 10 h 76"/>
                <a:gd name="T52" fmla="*/ 34 w 86"/>
                <a:gd name="T53" fmla="*/ 14 h 76"/>
                <a:gd name="T54" fmla="*/ 48 w 86"/>
                <a:gd name="T55" fmla="*/ 10 h 76"/>
                <a:gd name="T56" fmla="*/ 58 w 86"/>
                <a:gd name="T57" fmla="*/ 7 h 76"/>
                <a:gd name="T58" fmla="*/ 72 w 86"/>
                <a:gd name="T59" fmla="*/ 3 h 76"/>
                <a:gd name="T60" fmla="*/ 83 w 86"/>
                <a:gd name="T61" fmla="*/ 0 h 76"/>
                <a:gd name="T62" fmla="*/ 86 w 86"/>
                <a:gd name="T63" fmla="*/ 0 h 76"/>
                <a:gd name="T64" fmla="*/ 83 w 86"/>
                <a:gd name="T65" fmla="*/ 3 h 76"/>
                <a:gd name="T66" fmla="*/ 83 w 86"/>
                <a:gd name="T67" fmla="*/ 3 h 76"/>
                <a:gd name="T68" fmla="*/ 83 w 86"/>
                <a:gd name="T69" fmla="*/ 3 h 7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6"/>
                <a:gd name="T106" fmla="*/ 0 h 76"/>
                <a:gd name="T107" fmla="*/ 86 w 86"/>
                <a:gd name="T108" fmla="*/ 76 h 7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6" h="76">
                  <a:moveTo>
                    <a:pt x="83" y="3"/>
                  </a:moveTo>
                  <a:lnTo>
                    <a:pt x="72" y="7"/>
                  </a:lnTo>
                  <a:lnTo>
                    <a:pt x="69" y="10"/>
                  </a:lnTo>
                  <a:lnTo>
                    <a:pt x="65" y="14"/>
                  </a:lnTo>
                  <a:lnTo>
                    <a:pt x="58" y="17"/>
                  </a:lnTo>
                  <a:lnTo>
                    <a:pt x="51" y="20"/>
                  </a:lnTo>
                  <a:lnTo>
                    <a:pt x="34" y="20"/>
                  </a:lnTo>
                  <a:lnTo>
                    <a:pt x="24" y="17"/>
                  </a:lnTo>
                  <a:lnTo>
                    <a:pt x="13" y="14"/>
                  </a:lnTo>
                  <a:lnTo>
                    <a:pt x="10" y="38"/>
                  </a:lnTo>
                  <a:lnTo>
                    <a:pt x="10" y="52"/>
                  </a:lnTo>
                  <a:lnTo>
                    <a:pt x="13" y="59"/>
                  </a:lnTo>
                  <a:lnTo>
                    <a:pt x="17" y="65"/>
                  </a:lnTo>
                  <a:lnTo>
                    <a:pt x="34" y="72"/>
                  </a:lnTo>
                  <a:lnTo>
                    <a:pt x="55" y="72"/>
                  </a:lnTo>
                  <a:lnTo>
                    <a:pt x="55" y="76"/>
                  </a:lnTo>
                  <a:lnTo>
                    <a:pt x="34" y="76"/>
                  </a:lnTo>
                  <a:lnTo>
                    <a:pt x="13" y="72"/>
                  </a:lnTo>
                  <a:lnTo>
                    <a:pt x="6" y="6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3" y="27"/>
                  </a:lnTo>
                  <a:lnTo>
                    <a:pt x="3" y="24"/>
                  </a:lnTo>
                  <a:lnTo>
                    <a:pt x="10" y="14"/>
                  </a:lnTo>
                  <a:lnTo>
                    <a:pt x="13" y="10"/>
                  </a:lnTo>
                  <a:lnTo>
                    <a:pt x="34" y="14"/>
                  </a:lnTo>
                  <a:lnTo>
                    <a:pt x="48" y="10"/>
                  </a:lnTo>
                  <a:lnTo>
                    <a:pt x="58" y="7"/>
                  </a:lnTo>
                  <a:lnTo>
                    <a:pt x="72" y="3"/>
                  </a:lnTo>
                  <a:lnTo>
                    <a:pt x="83" y="0"/>
                  </a:lnTo>
                  <a:lnTo>
                    <a:pt x="86" y="0"/>
                  </a:lnTo>
                  <a:lnTo>
                    <a:pt x="83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9" name="Freeform 234"/>
            <p:cNvSpPr>
              <a:spLocks/>
            </p:cNvSpPr>
            <p:nvPr/>
          </p:nvSpPr>
          <p:spPr bwMode="auto">
            <a:xfrm>
              <a:off x="3537" y="1215"/>
              <a:ext cx="17" cy="45"/>
            </a:xfrm>
            <a:custGeom>
              <a:avLst/>
              <a:gdLst>
                <a:gd name="T0" fmla="*/ 17 w 17"/>
                <a:gd name="T1" fmla="*/ 3 h 45"/>
                <a:gd name="T2" fmla="*/ 10 w 17"/>
                <a:gd name="T3" fmla="*/ 34 h 45"/>
                <a:gd name="T4" fmla="*/ 6 w 17"/>
                <a:gd name="T5" fmla="*/ 45 h 45"/>
                <a:gd name="T6" fmla="*/ 3 w 17"/>
                <a:gd name="T7" fmla="*/ 45 h 45"/>
                <a:gd name="T8" fmla="*/ 0 w 17"/>
                <a:gd name="T9" fmla="*/ 45 h 45"/>
                <a:gd name="T10" fmla="*/ 0 w 17"/>
                <a:gd name="T11" fmla="*/ 41 h 45"/>
                <a:gd name="T12" fmla="*/ 0 w 17"/>
                <a:gd name="T13" fmla="*/ 31 h 45"/>
                <a:gd name="T14" fmla="*/ 10 w 17"/>
                <a:gd name="T15" fmla="*/ 3 h 45"/>
                <a:gd name="T16" fmla="*/ 10 w 17"/>
                <a:gd name="T17" fmla="*/ 0 h 45"/>
                <a:gd name="T18" fmla="*/ 13 w 17"/>
                <a:gd name="T19" fmla="*/ 0 h 45"/>
                <a:gd name="T20" fmla="*/ 17 w 17"/>
                <a:gd name="T21" fmla="*/ 3 h 45"/>
                <a:gd name="T22" fmla="*/ 17 w 17"/>
                <a:gd name="T23" fmla="*/ 3 h 45"/>
                <a:gd name="T24" fmla="*/ 17 w 17"/>
                <a:gd name="T25" fmla="*/ 3 h 4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"/>
                <a:gd name="T40" fmla="*/ 0 h 45"/>
                <a:gd name="T41" fmla="*/ 17 w 17"/>
                <a:gd name="T42" fmla="*/ 45 h 4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" h="45">
                  <a:moveTo>
                    <a:pt x="17" y="3"/>
                  </a:moveTo>
                  <a:lnTo>
                    <a:pt x="10" y="34"/>
                  </a:lnTo>
                  <a:lnTo>
                    <a:pt x="6" y="45"/>
                  </a:lnTo>
                  <a:lnTo>
                    <a:pt x="3" y="45"/>
                  </a:lnTo>
                  <a:lnTo>
                    <a:pt x="0" y="45"/>
                  </a:lnTo>
                  <a:lnTo>
                    <a:pt x="0" y="41"/>
                  </a:lnTo>
                  <a:lnTo>
                    <a:pt x="0" y="31"/>
                  </a:lnTo>
                  <a:lnTo>
                    <a:pt x="10" y="3"/>
                  </a:lnTo>
                  <a:lnTo>
                    <a:pt x="10" y="0"/>
                  </a:lnTo>
                  <a:lnTo>
                    <a:pt x="13" y="0"/>
                  </a:lnTo>
                  <a:lnTo>
                    <a:pt x="17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0" name="Freeform 235"/>
            <p:cNvSpPr>
              <a:spLocks/>
            </p:cNvSpPr>
            <p:nvPr/>
          </p:nvSpPr>
          <p:spPr bwMode="auto">
            <a:xfrm>
              <a:off x="3647" y="938"/>
              <a:ext cx="45" cy="170"/>
            </a:xfrm>
            <a:custGeom>
              <a:avLst/>
              <a:gdLst>
                <a:gd name="T0" fmla="*/ 31 w 45"/>
                <a:gd name="T1" fmla="*/ 4 h 170"/>
                <a:gd name="T2" fmla="*/ 45 w 45"/>
                <a:gd name="T3" fmla="*/ 56 h 170"/>
                <a:gd name="T4" fmla="*/ 35 w 45"/>
                <a:gd name="T5" fmla="*/ 80 h 170"/>
                <a:gd name="T6" fmla="*/ 31 w 45"/>
                <a:gd name="T7" fmla="*/ 87 h 170"/>
                <a:gd name="T8" fmla="*/ 28 w 45"/>
                <a:gd name="T9" fmla="*/ 90 h 170"/>
                <a:gd name="T10" fmla="*/ 21 w 45"/>
                <a:gd name="T11" fmla="*/ 101 h 170"/>
                <a:gd name="T12" fmla="*/ 11 w 45"/>
                <a:gd name="T13" fmla="*/ 128 h 170"/>
                <a:gd name="T14" fmla="*/ 11 w 45"/>
                <a:gd name="T15" fmla="*/ 139 h 170"/>
                <a:gd name="T16" fmla="*/ 7 w 45"/>
                <a:gd name="T17" fmla="*/ 152 h 170"/>
                <a:gd name="T18" fmla="*/ 4 w 45"/>
                <a:gd name="T19" fmla="*/ 170 h 170"/>
                <a:gd name="T20" fmla="*/ 0 w 45"/>
                <a:gd name="T21" fmla="*/ 166 h 170"/>
                <a:gd name="T22" fmla="*/ 0 w 45"/>
                <a:gd name="T23" fmla="*/ 152 h 170"/>
                <a:gd name="T24" fmla="*/ 0 w 45"/>
                <a:gd name="T25" fmla="*/ 139 h 170"/>
                <a:gd name="T26" fmla="*/ 0 w 45"/>
                <a:gd name="T27" fmla="*/ 128 h 170"/>
                <a:gd name="T28" fmla="*/ 4 w 45"/>
                <a:gd name="T29" fmla="*/ 121 h 170"/>
                <a:gd name="T30" fmla="*/ 7 w 45"/>
                <a:gd name="T31" fmla="*/ 114 h 170"/>
                <a:gd name="T32" fmla="*/ 14 w 45"/>
                <a:gd name="T33" fmla="*/ 97 h 170"/>
                <a:gd name="T34" fmla="*/ 24 w 45"/>
                <a:gd name="T35" fmla="*/ 76 h 170"/>
                <a:gd name="T36" fmla="*/ 28 w 45"/>
                <a:gd name="T37" fmla="*/ 63 h 170"/>
                <a:gd name="T38" fmla="*/ 31 w 45"/>
                <a:gd name="T39" fmla="*/ 56 h 170"/>
                <a:gd name="T40" fmla="*/ 35 w 45"/>
                <a:gd name="T41" fmla="*/ 49 h 170"/>
                <a:gd name="T42" fmla="*/ 38 w 45"/>
                <a:gd name="T43" fmla="*/ 38 h 170"/>
                <a:gd name="T44" fmla="*/ 38 w 45"/>
                <a:gd name="T45" fmla="*/ 28 h 170"/>
                <a:gd name="T46" fmla="*/ 35 w 45"/>
                <a:gd name="T47" fmla="*/ 18 h 170"/>
                <a:gd name="T48" fmla="*/ 28 w 45"/>
                <a:gd name="T49" fmla="*/ 4 h 170"/>
                <a:gd name="T50" fmla="*/ 31 w 45"/>
                <a:gd name="T51" fmla="*/ 0 h 170"/>
                <a:gd name="T52" fmla="*/ 31 w 45"/>
                <a:gd name="T53" fmla="*/ 4 h 170"/>
                <a:gd name="T54" fmla="*/ 31 w 45"/>
                <a:gd name="T55" fmla="*/ 4 h 170"/>
                <a:gd name="T56" fmla="*/ 31 w 45"/>
                <a:gd name="T57" fmla="*/ 4 h 17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5"/>
                <a:gd name="T88" fmla="*/ 0 h 170"/>
                <a:gd name="T89" fmla="*/ 45 w 45"/>
                <a:gd name="T90" fmla="*/ 170 h 17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5" h="170">
                  <a:moveTo>
                    <a:pt x="31" y="4"/>
                  </a:moveTo>
                  <a:lnTo>
                    <a:pt x="45" y="56"/>
                  </a:lnTo>
                  <a:lnTo>
                    <a:pt x="35" y="80"/>
                  </a:lnTo>
                  <a:lnTo>
                    <a:pt x="31" y="87"/>
                  </a:lnTo>
                  <a:lnTo>
                    <a:pt x="28" y="90"/>
                  </a:lnTo>
                  <a:lnTo>
                    <a:pt x="21" y="101"/>
                  </a:lnTo>
                  <a:lnTo>
                    <a:pt x="11" y="128"/>
                  </a:lnTo>
                  <a:lnTo>
                    <a:pt x="11" y="139"/>
                  </a:lnTo>
                  <a:lnTo>
                    <a:pt x="7" y="152"/>
                  </a:lnTo>
                  <a:lnTo>
                    <a:pt x="4" y="170"/>
                  </a:lnTo>
                  <a:lnTo>
                    <a:pt x="0" y="166"/>
                  </a:lnTo>
                  <a:lnTo>
                    <a:pt x="0" y="152"/>
                  </a:lnTo>
                  <a:lnTo>
                    <a:pt x="0" y="139"/>
                  </a:lnTo>
                  <a:lnTo>
                    <a:pt x="0" y="128"/>
                  </a:lnTo>
                  <a:lnTo>
                    <a:pt x="4" y="121"/>
                  </a:lnTo>
                  <a:lnTo>
                    <a:pt x="7" y="114"/>
                  </a:lnTo>
                  <a:lnTo>
                    <a:pt x="14" y="97"/>
                  </a:lnTo>
                  <a:lnTo>
                    <a:pt x="24" y="76"/>
                  </a:lnTo>
                  <a:lnTo>
                    <a:pt x="28" y="63"/>
                  </a:lnTo>
                  <a:lnTo>
                    <a:pt x="31" y="56"/>
                  </a:lnTo>
                  <a:lnTo>
                    <a:pt x="35" y="49"/>
                  </a:lnTo>
                  <a:lnTo>
                    <a:pt x="38" y="38"/>
                  </a:lnTo>
                  <a:lnTo>
                    <a:pt x="38" y="28"/>
                  </a:lnTo>
                  <a:lnTo>
                    <a:pt x="35" y="18"/>
                  </a:lnTo>
                  <a:lnTo>
                    <a:pt x="28" y="4"/>
                  </a:lnTo>
                  <a:lnTo>
                    <a:pt x="31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1" name="Freeform 236"/>
            <p:cNvSpPr>
              <a:spLocks/>
            </p:cNvSpPr>
            <p:nvPr/>
          </p:nvSpPr>
          <p:spPr bwMode="auto">
            <a:xfrm>
              <a:off x="3391" y="1021"/>
              <a:ext cx="97" cy="163"/>
            </a:xfrm>
            <a:custGeom>
              <a:avLst/>
              <a:gdLst>
                <a:gd name="T0" fmla="*/ 4 w 97"/>
                <a:gd name="T1" fmla="*/ 0 h 163"/>
                <a:gd name="T2" fmla="*/ 18 w 97"/>
                <a:gd name="T3" fmla="*/ 7 h 163"/>
                <a:gd name="T4" fmla="*/ 21 w 97"/>
                <a:gd name="T5" fmla="*/ 18 h 163"/>
                <a:gd name="T6" fmla="*/ 25 w 97"/>
                <a:gd name="T7" fmla="*/ 31 h 163"/>
                <a:gd name="T8" fmla="*/ 28 w 97"/>
                <a:gd name="T9" fmla="*/ 38 h 163"/>
                <a:gd name="T10" fmla="*/ 31 w 97"/>
                <a:gd name="T11" fmla="*/ 45 h 163"/>
                <a:gd name="T12" fmla="*/ 42 w 97"/>
                <a:gd name="T13" fmla="*/ 76 h 163"/>
                <a:gd name="T14" fmla="*/ 49 w 97"/>
                <a:gd name="T15" fmla="*/ 87 h 163"/>
                <a:gd name="T16" fmla="*/ 56 w 97"/>
                <a:gd name="T17" fmla="*/ 101 h 163"/>
                <a:gd name="T18" fmla="*/ 63 w 97"/>
                <a:gd name="T19" fmla="*/ 107 h 163"/>
                <a:gd name="T20" fmla="*/ 66 w 97"/>
                <a:gd name="T21" fmla="*/ 114 h 163"/>
                <a:gd name="T22" fmla="*/ 73 w 97"/>
                <a:gd name="T23" fmla="*/ 118 h 163"/>
                <a:gd name="T24" fmla="*/ 80 w 97"/>
                <a:gd name="T25" fmla="*/ 125 h 163"/>
                <a:gd name="T26" fmla="*/ 90 w 97"/>
                <a:gd name="T27" fmla="*/ 139 h 163"/>
                <a:gd name="T28" fmla="*/ 97 w 97"/>
                <a:gd name="T29" fmla="*/ 149 h 163"/>
                <a:gd name="T30" fmla="*/ 97 w 97"/>
                <a:gd name="T31" fmla="*/ 159 h 163"/>
                <a:gd name="T32" fmla="*/ 97 w 97"/>
                <a:gd name="T33" fmla="*/ 163 h 163"/>
                <a:gd name="T34" fmla="*/ 94 w 97"/>
                <a:gd name="T35" fmla="*/ 159 h 163"/>
                <a:gd name="T36" fmla="*/ 90 w 97"/>
                <a:gd name="T37" fmla="*/ 152 h 163"/>
                <a:gd name="T38" fmla="*/ 83 w 97"/>
                <a:gd name="T39" fmla="*/ 142 h 163"/>
                <a:gd name="T40" fmla="*/ 73 w 97"/>
                <a:gd name="T41" fmla="*/ 128 h 163"/>
                <a:gd name="T42" fmla="*/ 52 w 97"/>
                <a:gd name="T43" fmla="*/ 104 h 163"/>
                <a:gd name="T44" fmla="*/ 45 w 97"/>
                <a:gd name="T45" fmla="*/ 97 h 163"/>
                <a:gd name="T46" fmla="*/ 42 w 97"/>
                <a:gd name="T47" fmla="*/ 90 h 163"/>
                <a:gd name="T48" fmla="*/ 31 w 97"/>
                <a:gd name="T49" fmla="*/ 80 h 163"/>
                <a:gd name="T50" fmla="*/ 21 w 97"/>
                <a:gd name="T51" fmla="*/ 52 h 163"/>
                <a:gd name="T52" fmla="*/ 14 w 97"/>
                <a:gd name="T53" fmla="*/ 38 h 163"/>
                <a:gd name="T54" fmla="*/ 14 w 97"/>
                <a:gd name="T55" fmla="*/ 21 h 163"/>
                <a:gd name="T56" fmla="*/ 14 w 97"/>
                <a:gd name="T57" fmla="*/ 11 h 163"/>
                <a:gd name="T58" fmla="*/ 11 w 97"/>
                <a:gd name="T59" fmla="*/ 4 h 163"/>
                <a:gd name="T60" fmla="*/ 4 w 97"/>
                <a:gd name="T61" fmla="*/ 0 h 163"/>
                <a:gd name="T62" fmla="*/ 0 w 97"/>
                <a:gd name="T63" fmla="*/ 0 h 163"/>
                <a:gd name="T64" fmla="*/ 4 w 97"/>
                <a:gd name="T65" fmla="*/ 0 h 163"/>
                <a:gd name="T66" fmla="*/ 4 w 97"/>
                <a:gd name="T67" fmla="*/ 0 h 163"/>
                <a:gd name="T68" fmla="*/ 4 w 97"/>
                <a:gd name="T69" fmla="*/ 0 h 16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7"/>
                <a:gd name="T106" fmla="*/ 0 h 163"/>
                <a:gd name="T107" fmla="*/ 97 w 97"/>
                <a:gd name="T108" fmla="*/ 163 h 16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7" h="163">
                  <a:moveTo>
                    <a:pt x="4" y="0"/>
                  </a:moveTo>
                  <a:lnTo>
                    <a:pt x="18" y="7"/>
                  </a:lnTo>
                  <a:lnTo>
                    <a:pt x="21" y="18"/>
                  </a:lnTo>
                  <a:lnTo>
                    <a:pt x="25" y="31"/>
                  </a:lnTo>
                  <a:lnTo>
                    <a:pt x="28" y="38"/>
                  </a:lnTo>
                  <a:lnTo>
                    <a:pt x="31" y="45"/>
                  </a:lnTo>
                  <a:lnTo>
                    <a:pt x="42" y="76"/>
                  </a:lnTo>
                  <a:lnTo>
                    <a:pt x="49" y="87"/>
                  </a:lnTo>
                  <a:lnTo>
                    <a:pt x="56" y="101"/>
                  </a:lnTo>
                  <a:lnTo>
                    <a:pt x="63" y="107"/>
                  </a:lnTo>
                  <a:lnTo>
                    <a:pt x="66" y="114"/>
                  </a:lnTo>
                  <a:lnTo>
                    <a:pt x="73" y="118"/>
                  </a:lnTo>
                  <a:lnTo>
                    <a:pt x="80" y="125"/>
                  </a:lnTo>
                  <a:lnTo>
                    <a:pt x="90" y="139"/>
                  </a:lnTo>
                  <a:lnTo>
                    <a:pt x="97" y="149"/>
                  </a:lnTo>
                  <a:lnTo>
                    <a:pt x="97" y="159"/>
                  </a:lnTo>
                  <a:lnTo>
                    <a:pt x="97" y="163"/>
                  </a:lnTo>
                  <a:lnTo>
                    <a:pt x="94" y="159"/>
                  </a:lnTo>
                  <a:lnTo>
                    <a:pt x="90" y="152"/>
                  </a:lnTo>
                  <a:lnTo>
                    <a:pt x="83" y="142"/>
                  </a:lnTo>
                  <a:lnTo>
                    <a:pt x="73" y="128"/>
                  </a:lnTo>
                  <a:lnTo>
                    <a:pt x="52" y="104"/>
                  </a:lnTo>
                  <a:lnTo>
                    <a:pt x="45" y="97"/>
                  </a:lnTo>
                  <a:lnTo>
                    <a:pt x="42" y="90"/>
                  </a:lnTo>
                  <a:lnTo>
                    <a:pt x="31" y="80"/>
                  </a:lnTo>
                  <a:lnTo>
                    <a:pt x="21" y="52"/>
                  </a:lnTo>
                  <a:lnTo>
                    <a:pt x="14" y="38"/>
                  </a:lnTo>
                  <a:lnTo>
                    <a:pt x="14" y="21"/>
                  </a:lnTo>
                  <a:lnTo>
                    <a:pt x="14" y="11"/>
                  </a:lnTo>
                  <a:lnTo>
                    <a:pt x="11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2" name="Freeform 237"/>
            <p:cNvSpPr>
              <a:spLocks/>
            </p:cNvSpPr>
            <p:nvPr/>
          </p:nvSpPr>
          <p:spPr bwMode="auto">
            <a:xfrm>
              <a:off x="3353" y="987"/>
              <a:ext cx="49" cy="138"/>
            </a:xfrm>
            <a:custGeom>
              <a:avLst/>
              <a:gdLst>
                <a:gd name="T0" fmla="*/ 11 w 49"/>
                <a:gd name="T1" fmla="*/ 0 h 138"/>
                <a:gd name="T2" fmla="*/ 28 w 49"/>
                <a:gd name="T3" fmla="*/ 10 h 138"/>
                <a:gd name="T4" fmla="*/ 31 w 49"/>
                <a:gd name="T5" fmla="*/ 20 h 138"/>
                <a:gd name="T6" fmla="*/ 28 w 49"/>
                <a:gd name="T7" fmla="*/ 31 h 138"/>
                <a:gd name="T8" fmla="*/ 25 w 49"/>
                <a:gd name="T9" fmla="*/ 41 h 138"/>
                <a:gd name="T10" fmla="*/ 21 w 49"/>
                <a:gd name="T11" fmla="*/ 48 h 138"/>
                <a:gd name="T12" fmla="*/ 14 w 49"/>
                <a:gd name="T13" fmla="*/ 62 h 138"/>
                <a:gd name="T14" fmla="*/ 11 w 49"/>
                <a:gd name="T15" fmla="*/ 76 h 138"/>
                <a:gd name="T16" fmla="*/ 14 w 49"/>
                <a:gd name="T17" fmla="*/ 86 h 138"/>
                <a:gd name="T18" fmla="*/ 18 w 49"/>
                <a:gd name="T19" fmla="*/ 93 h 138"/>
                <a:gd name="T20" fmla="*/ 25 w 49"/>
                <a:gd name="T21" fmla="*/ 100 h 138"/>
                <a:gd name="T22" fmla="*/ 28 w 49"/>
                <a:gd name="T23" fmla="*/ 107 h 138"/>
                <a:gd name="T24" fmla="*/ 42 w 49"/>
                <a:gd name="T25" fmla="*/ 121 h 138"/>
                <a:gd name="T26" fmla="*/ 49 w 49"/>
                <a:gd name="T27" fmla="*/ 135 h 138"/>
                <a:gd name="T28" fmla="*/ 49 w 49"/>
                <a:gd name="T29" fmla="*/ 138 h 138"/>
                <a:gd name="T30" fmla="*/ 42 w 49"/>
                <a:gd name="T31" fmla="*/ 138 h 138"/>
                <a:gd name="T32" fmla="*/ 38 w 49"/>
                <a:gd name="T33" fmla="*/ 131 h 138"/>
                <a:gd name="T34" fmla="*/ 31 w 49"/>
                <a:gd name="T35" fmla="*/ 128 h 138"/>
                <a:gd name="T36" fmla="*/ 25 w 49"/>
                <a:gd name="T37" fmla="*/ 121 h 138"/>
                <a:gd name="T38" fmla="*/ 18 w 49"/>
                <a:gd name="T39" fmla="*/ 114 h 138"/>
                <a:gd name="T40" fmla="*/ 4 w 49"/>
                <a:gd name="T41" fmla="*/ 100 h 138"/>
                <a:gd name="T42" fmla="*/ 0 w 49"/>
                <a:gd name="T43" fmla="*/ 83 h 138"/>
                <a:gd name="T44" fmla="*/ 0 w 49"/>
                <a:gd name="T45" fmla="*/ 72 h 138"/>
                <a:gd name="T46" fmla="*/ 4 w 49"/>
                <a:gd name="T47" fmla="*/ 65 h 138"/>
                <a:gd name="T48" fmla="*/ 7 w 49"/>
                <a:gd name="T49" fmla="*/ 59 h 138"/>
                <a:gd name="T50" fmla="*/ 11 w 49"/>
                <a:gd name="T51" fmla="*/ 48 h 138"/>
                <a:gd name="T52" fmla="*/ 21 w 49"/>
                <a:gd name="T53" fmla="*/ 31 h 138"/>
                <a:gd name="T54" fmla="*/ 21 w 49"/>
                <a:gd name="T55" fmla="*/ 14 h 138"/>
                <a:gd name="T56" fmla="*/ 18 w 49"/>
                <a:gd name="T57" fmla="*/ 7 h 138"/>
                <a:gd name="T58" fmla="*/ 7 w 49"/>
                <a:gd name="T59" fmla="*/ 3 h 138"/>
                <a:gd name="T60" fmla="*/ 7 w 49"/>
                <a:gd name="T61" fmla="*/ 0 h 138"/>
                <a:gd name="T62" fmla="*/ 11 w 49"/>
                <a:gd name="T63" fmla="*/ 0 h 138"/>
                <a:gd name="T64" fmla="*/ 11 w 49"/>
                <a:gd name="T65" fmla="*/ 0 h 138"/>
                <a:gd name="T66" fmla="*/ 11 w 49"/>
                <a:gd name="T67" fmla="*/ 0 h 13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9"/>
                <a:gd name="T103" fmla="*/ 0 h 138"/>
                <a:gd name="T104" fmla="*/ 49 w 49"/>
                <a:gd name="T105" fmla="*/ 138 h 13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9" h="138">
                  <a:moveTo>
                    <a:pt x="11" y="0"/>
                  </a:moveTo>
                  <a:lnTo>
                    <a:pt x="28" y="10"/>
                  </a:lnTo>
                  <a:lnTo>
                    <a:pt x="31" y="20"/>
                  </a:lnTo>
                  <a:lnTo>
                    <a:pt x="28" y="31"/>
                  </a:lnTo>
                  <a:lnTo>
                    <a:pt x="25" y="41"/>
                  </a:lnTo>
                  <a:lnTo>
                    <a:pt x="21" y="48"/>
                  </a:lnTo>
                  <a:lnTo>
                    <a:pt x="14" y="62"/>
                  </a:lnTo>
                  <a:lnTo>
                    <a:pt x="11" y="76"/>
                  </a:lnTo>
                  <a:lnTo>
                    <a:pt x="14" y="86"/>
                  </a:lnTo>
                  <a:lnTo>
                    <a:pt x="18" y="93"/>
                  </a:lnTo>
                  <a:lnTo>
                    <a:pt x="25" y="100"/>
                  </a:lnTo>
                  <a:lnTo>
                    <a:pt x="28" y="107"/>
                  </a:lnTo>
                  <a:lnTo>
                    <a:pt x="42" y="121"/>
                  </a:lnTo>
                  <a:lnTo>
                    <a:pt x="49" y="135"/>
                  </a:lnTo>
                  <a:lnTo>
                    <a:pt x="49" y="138"/>
                  </a:lnTo>
                  <a:lnTo>
                    <a:pt x="42" y="138"/>
                  </a:lnTo>
                  <a:lnTo>
                    <a:pt x="38" y="131"/>
                  </a:lnTo>
                  <a:lnTo>
                    <a:pt x="31" y="128"/>
                  </a:lnTo>
                  <a:lnTo>
                    <a:pt x="25" y="121"/>
                  </a:lnTo>
                  <a:lnTo>
                    <a:pt x="18" y="114"/>
                  </a:lnTo>
                  <a:lnTo>
                    <a:pt x="4" y="100"/>
                  </a:lnTo>
                  <a:lnTo>
                    <a:pt x="0" y="83"/>
                  </a:lnTo>
                  <a:lnTo>
                    <a:pt x="0" y="72"/>
                  </a:lnTo>
                  <a:lnTo>
                    <a:pt x="4" y="65"/>
                  </a:lnTo>
                  <a:lnTo>
                    <a:pt x="7" y="59"/>
                  </a:lnTo>
                  <a:lnTo>
                    <a:pt x="11" y="48"/>
                  </a:lnTo>
                  <a:lnTo>
                    <a:pt x="21" y="31"/>
                  </a:lnTo>
                  <a:lnTo>
                    <a:pt x="21" y="14"/>
                  </a:lnTo>
                  <a:lnTo>
                    <a:pt x="18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3" name="Freeform 238"/>
            <p:cNvSpPr>
              <a:spLocks/>
            </p:cNvSpPr>
            <p:nvPr/>
          </p:nvSpPr>
          <p:spPr bwMode="auto">
            <a:xfrm>
              <a:off x="3298" y="907"/>
              <a:ext cx="124" cy="218"/>
            </a:xfrm>
            <a:custGeom>
              <a:avLst/>
              <a:gdLst>
                <a:gd name="T0" fmla="*/ 124 w 124"/>
                <a:gd name="T1" fmla="*/ 4 h 218"/>
                <a:gd name="T2" fmla="*/ 107 w 124"/>
                <a:gd name="T3" fmla="*/ 18 h 218"/>
                <a:gd name="T4" fmla="*/ 100 w 124"/>
                <a:gd name="T5" fmla="*/ 24 h 218"/>
                <a:gd name="T6" fmla="*/ 93 w 124"/>
                <a:gd name="T7" fmla="*/ 31 h 218"/>
                <a:gd name="T8" fmla="*/ 86 w 124"/>
                <a:gd name="T9" fmla="*/ 38 h 218"/>
                <a:gd name="T10" fmla="*/ 80 w 124"/>
                <a:gd name="T11" fmla="*/ 45 h 218"/>
                <a:gd name="T12" fmla="*/ 69 w 124"/>
                <a:gd name="T13" fmla="*/ 59 h 218"/>
                <a:gd name="T14" fmla="*/ 66 w 124"/>
                <a:gd name="T15" fmla="*/ 66 h 218"/>
                <a:gd name="T16" fmla="*/ 62 w 124"/>
                <a:gd name="T17" fmla="*/ 69 h 218"/>
                <a:gd name="T18" fmla="*/ 52 w 124"/>
                <a:gd name="T19" fmla="*/ 80 h 218"/>
                <a:gd name="T20" fmla="*/ 48 w 124"/>
                <a:gd name="T21" fmla="*/ 94 h 218"/>
                <a:gd name="T22" fmla="*/ 45 w 124"/>
                <a:gd name="T23" fmla="*/ 97 h 218"/>
                <a:gd name="T24" fmla="*/ 42 w 124"/>
                <a:gd name="T25" fmla="*/ 107 h 218"/>
                <a:gd name="T26" fmla="*/ 38 w 124"/>
                <a:gd name="T27" fmla="*/ 118 h 218"/>
                <a:gd name="T28" fmla="*/ 28 w 124"/>
                <a:gd name="T29" fmla="*/ 139 h 218"/>
                <a:gd name="T30" fmla="*/ 24 w 124"/>
                <a:gd name="T31" fmla="*/ 145 h 218"/>
                <a:gd name="T32" fmla="*/ 21 w 124"/>
                <a:gd name="T33" fmla="*/ 152 h 218"/>
                <a:gd name="T34" fmla="*/ 17 w 124"/>
                <a:gd name="T35" fmla="*/ 170 h 218"/>
                <a:gd name="T36" fmla="*/ 14 w 124"/>
                <a:gd name="T37" fmla="*/ 180 h 218"/>
                <a:gd name="T38" fmla="*/ 14 w 124"/>
                <a:gd name="T39" fmla="*/ 197 h 218"/>
                <a:gd name="T40" fmla="*/ 10 w 124"/>
                <a:gd name="T41" fmla="*/ 208 h 218"/>
                <a:gd name="T42" fmla="*/ 4 w 124"/>
                <a:gd name="T43" fmla="*/ 218 h 218"/>
                <a:gd name="T44" fmla="*/ 0 w 124"/>
                <a:gd name="T45" fmla="*/ 218 h 218"/>
                <a:gd name="T46" fmla="*/ 0 w 124"/>
                <a:gd name="T47" fmla="*/ 215 h 218"/>
                <a:gd name="T48" fmla="*/ 4 w 124"/>
                <a:gd name="T49" fmla="*/ 197 h 218"/>
                <a:gd name="T50" fmla="*/ 7 w 124"/>
                <a:gd name="T51" fmla="*/ 180 h 218"/>
                <a:gd name="T52" fmla="*/ 7 w 124"/>
                <a:gd name="T53" fmla="*/ 166 h 218"/>
                <a:gd name="T54" fmla="*/ 10 w 124"/>
                <a:gd name="T55" fmla="*/ 159 h 218"/>
                <a:gd name="T56" fmla="*/ 14 w 124"/>
                <a:gd name="T57" fmla="*/ 152 h 218"/>
                <a:gd name="T58" fmla="*/ 21 w 124"/>
                <a:gd name="T59" fmla="*/ 135 h 218"/>
                <a:gd name="T60" fmla="*/ 28 w 124"/>
                <a:gd name="T61" fmla="*/ 125 h 218"/>
                <a:gd name="T62" fmla="*/ 35 w 124"/>
                <a:gd name="T63" fmla="*/ 118 h 218"/>
                <a:gd name="T64" fmla="*/ 42 w 124"/>
                <a:gd name="T65" fmla="*/ 97 h 218"/>
                <a:gd name="T66" fmla="*/ 42 w 124"/>
                <a:gd name="T67" fmla="*/ 90 h 218"/>
                <a:gd name="T68" fmla="*/ 48 w 124"/>
                <a:gd name="T69" fmla="*/ 80 h 218"/>
                <a:gd name="T70" fmla="*/ 66 w 124"/>
                <a:gd name="T71" fmla="*/ 59 h 218"/>
                <a:gd name="T72" fmla="*/ 73 w 124"/>
                <a:gd name="T73" fmla="*/ 42 h 218"/>
                <a:gd name="T74" fmla="*/ 83 w 124"/>
                <a:gd name="T75" fmla="*/ 28 h 218"/>
                <a:gd name="T76" fmla="*/ 93 w 124"/>
                <a:gd name="T77" fmla="*/ 18 h 218"/>
                <a:gd name="T78" fmla="*/ 97 w 124"/>
                <a:gd name="T79" fmla="*/ 14 h 218"/>
                <a:gd name="T80" fmla="*/ 100 w 124"/>
                <a:gd name="T81" fmla="*/ 11 h 218"/>
                <a:gd name="T82" fmla="*/ 107 w 124"/>
                <a:gd name="T83" fmla="*/ 7 h 218"/>
                <a:gd name="T84" fmla="*/ 118 w 124"/>
                <a:gd name="T85" fmla="*/ 0 h 218"/>
                <a:gd name="T86" fmla="*/ 124 w 124"/>
                <a:gd name="T87" fmla="*/ 4 h 218"/>
                <a:gd name="T88" fmla="*/ 124 w 124"/>
                <a:gd name="T89" fmla="*/ 4 h 218"/>
                <a:gd name="T90" fmla="*/ 124 w 124"/>
                <a:gd name="T91" fmla="*/ 4 h 218"/>
                <a:gd name="T92" fmla="*/ 124 w 124"/>
                <a:gd name="T93" fmla="*/ 4 h 21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24"/>
                <a:gd name="T142" fmla="*/ 0 h 218"/>
                <a:gd name="T143" fmla="*/ 124 w 124"/>
                <a:gd name="T144" fmla="*/ 218 h 21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24" h="218">
                  <a:moveTo>
                    <a:pt x="124" y="4"/>
                  </a:moveTo>
                  <a:lnTo>
                    <a:pt x="107" y="18"/>
                  </a:lnTo>
                  <a:lnTo>
                    <a:pt x="100" y="24"/>
                  </a:lnTo>
                  <a:lnTo>
                    <a:pt x="93" y="31"/>
                  </a:lnTo>
                  <a:lnTo>
                    <a:pt x="86" y="38"/>
                  </a:lnTo>
                  <a:lnTo>
                    <a:pt x="80" y="45"/>
                  </a:lnTo>
                  <a:lnTo>
                    <a:pt x="69" y="59"/>
                  </a:lnTo>
                  <a:lnTo>
                    <a:pt x="66" y="66"/>
                  </a:lnTo>
                  <a:lnTo>
                    <a:pt x="62" y="69"/>
                  </a:lnTo>
                  <a:lnTo>
                    <a:pt x="52" y="80"/>
                  </a:lnTo>
                  <a:lnTo>
                    <a:pt x="48" y="94"/>
                  </a:lnTo>
                  <a:lnTo>
                    <a:pt x="45" y="97"/>
                  </a:lnTo>
                  <a:lnTo>
                    <a:pt x="42" y="107"/>
                  </a:lnTo>
                  <a:lnTo>
                    <a:pt x="38" y="118"/>
                  </a:lnTo>
                  <a:lnTo>
                    <a:pt x="28" y="139"/>
                  </a:lnTo>
                  <a:lnTo>
                    <a:pt x="24" y="145"/>
                  </a:lnTo>
                  <a:lnTo>
                    <a:pt x="21" y="152"/>
                  </a:lnTo>
                  <a:lnTo>
                    <a:pt x="17" y="170"/>
                  </a:lnTo>
                  <a:lnTo>
                    <a:pt x="14" y="180"/>
                  </a:lnTo>
                  <a:lnTo>
                    <a:pt x="14" y="197"/>
                  </a:lnTo>
                  <a:lnTo>
                    <a:pt x="10" y="208"/>
                  </a:lnTo>
                  <a:lnTo>
                    <a:pt x="4" y="218"/>
                  </a:lnTo>
                  <a:lnTo>
                    <a:pt x="0" y="218"/>
                  </a:lnTo>
                  <a:lnTo>
                    <a:pt x="0" y="215"/>
                  </a:lnTo>
                  <a:lnTo>
                    <a:pt x="4" y="197"/>
                  </a:lnTo>
                  <a:lnTo>
                    <a:pt x="7" y="180"/>
                  </a:lnTo>
                  <a:lnTo>
                    <a:pt x="7" y="166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21" y="135"/>
                  </a:lnTo>
                  <a:lnTo>
                    <a:pt x="28" y="125"/>
                  </a:lnTo>
                  <a:lnTo>
                    <a:pt x="35" y="118"/>
                  </a:lnTo>
                  <a:lnTo>
                    <a:pt x="42" y="97"/>
                  </a:lnTo>
                  <a:lnTo>
                    <a:pt x="42" y="90"/>
                  </a:lnTo>
                  <a:lnTo>
                    <a:pt x="48" y="80"/>
                  </a:lnTo>
                  <a:lnTo>
                    <a:pt x="66" y="59"/>
                  </a:lnTo>
                  <a:lnTo>
                    <a:pt x="73" y="42"/>
                  </a:lnTo>
                  <a:lnTo>
                    <a:pt x="83" y="28"/>
                  </a:lnTo>
                  <a:lnTo>
                    <a:pt x="93" y="18"/>
                  </a:lnTo>
                  <a:lnTo>
                    <a:pt x="97" y="14"/>
                  </a:lnTo>
                  <a:lnTo>
                    <a:pt x="100" y="11"/>
                  </a:lnTo>
                  <a:lnTo>
                    <a:pt x="107" y="7"/>
                  </a:lnTo>
                  <a:lnTo>
                    <a:pt x="118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4" name="Freeform 239"/>
            <p:cNvSpPr>
              <a:spLocks/>
            </p:cNvSpPr>
            <p:nvPr/>
          </p:nvSpPr>
          <p:spPr bwMode="auto">
            <a:xfrm>
              <a:off x="3333" y="1090"/>
              <a:ext cx="38" cy="42"/>
            </a:xfrm>
            <a:custGeom>
              <a:avLst/>
              <a:gdLst>
                <a:gd name="T0" fmla="*/ 3 w 38"/>
                <a:gd name="T1" fmla="*/ 0 h 42"/>
                <a:gd name="T2" fmla="*/ 7 w 38"/>
                <a:gd name="T3" fmla="*/ 11 h 42"/>
                <a:gd name="T4" fmla="*/ 10 w 38"/>
                <a:gd name="T5" fmla="*/ 18 h 42"/>
                <a:gd name="T6" fmla="*/ 13 w 38"/>
                <a:gd name="T7" fmla="*/ 25 h 42"/>
                <a:gd name="T8" fmla="*/ 20 w 38"/>
                <a:gd name="T9" fmla="*/ 32 h 42"/>
                <a:gd name="T10" fmla="*/ 24 w 38"/>
                <a:gd name="T11" fmla="*/ 35 h 42"/>
                <a:gd name="T12" fmla="*/ 27 w 38"/>
                <a:gd name="T13" fmla="*/ 35 h 42"/>
                <a:gd name="T14" fmla="*/ 34 w 38"/>
                <a:gd name="T15" fmla="*/ 38 h 42"/>
                <a:gd name="T16" fmla="*/ 38 w 38"/>
                <a:gd name="T17" fmla="*/ 38 h 42"/>
                <a:gd name="T18" fmla="*/ 34 w 38"/>
                <a:gd name="T19" fmla="*/ 42 h 42"/>
                <a:gd name="T20" fmla="*/ 20 w 38"/>
                <a:gd name="T21" fmla="*/ 42 h 42"/>
                <a:gd name="T22" fmla="*/ 10 w 38"/>
                <a:gd name="T23" fmla="*/ 38 h 42"/>
                <a:gd name="T24" fmla="*/ 7 w 38"/>
                <a:gd name="T25" fmla="*/ 28 h 42"/>
                <a:gd name="T26" fmla="*/ 3 w 38"/>
                <a:gd name="T27" fmla="*/ 21 h 42"/>
                <a:gd name="T28" fmla="*/ 0 w 38"/>
                <a:gd name="T29" fmla="*/ 0 h 42"/>
                <a:gd name="T30" fmla="*/ 0 w 38"/>
                <a:gd name="T31" fmla="*/ 0 h 42"/>
                <a:gd name="T32" fmla="*/ 3 w 38"/>
                <a:gd name="T33" fmla="*/ 0 h 42"/>
                <a:gd name="T34" fmla="*/ 3 w 38"/>
                <a:gd name="T35" fmla="*/ 0 h 42"/>
                <a:gd name="T36" fmla="*/ 3 w 38"/>
                <a:gd name="T37" fmla="*/ 0 h 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8"/>
                <a:gd name="T58" fmla="*/ 0 h 42"/>
                <a:gd name="T59" fmla="*/ 38 w 38"/>
                <a:gd name="T60" fmla="*/ 42 h 4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8" h="42">
                  <a:moveTo>
                    <a:pt x="3" y="0"/>
                  </a:moveTo>
                  <a:lnTo>
                    <a:pt x="7" y="11"/>
                  </a:lnTo>
                  <a:lnTo>
                    <a:pt x="10" y="18"/>
                  </a:lnTo>
                  <a:lnTo>
                    <a:pt x="13" y="25"/>
                  </a:lnTo>
                  <a:lnTo>
                    <a:pt x="20" y="32"/>
                  </a:lnTo>
                  <a:lnTo>
                    <a:pt x="24" y="35"/>
                  </a:lnTo>
                  <a:lnTo>
                    <a:pt x="27" y="35"/>
                  </a:lnTo>
                  <a:lnTo>
                    <a:pt x="34" y="38"/>
                  </a:lnTo>
                  <a:lnTo>
                    <a:pt x="38" y="38"/>
                  </a:lnTo>
                  <a:lnTo>
                    <a:pt x="34" y="42"/>
                  </a:lnTo>
                  <a:lnTo>
                    <a:pt x="20" y="42"/>
                  </a:lnTo>
                  <a:lnTo>
                    <a:pt x="10" y="38"/>
                  </a:lnTo>
                  <a:lnTo>
                    <a:pt x="7" y="28"/>
                  </a:lnTo>
                  <a:lnTo>
                    <a:pt x="3" y="2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5" name="Freeform 240"/>
            <p:cNvSpPr>
              <a:spLocks/>
            </p:cNvSpPr>
            <p:nvPr/>
          </p:nvSpPr>
          <p:spPr bwMode="auto">
            <a:xfrm>
              <a:off x="3391" y="769"/>
              <a:ext cx="114" cy="79"/>
            </a:xfrm>
            <a:custGeom>
              <a:avLst/>
              <a:gdLst>
                <a:gd name="T0" fmla="*/ 111 w 114"/>
                <a:gd name="T1" fmla="*/ 3 h 79"/>
                <a:gd name="T2" fmla="*/ 90 w 114"/>
                <a:gd name="T3" fmla="*/ 7 h 79"/>
                <a:gd name="T4" fmla="*/ 70 w 114"/>
                <a:gd name="T5" fmla="*/ 14 h 79"/>
                <a:gd name="T6" fmla="*/ 63 w 114"/>
                <a:gd name="T7" fmla="*/ 21 h 79"/>
                <a:gd name="T8" fmla="*/ 59 w 114"/>
                <a:gd name="T9" fmla="*/ 24 h 79"/>
                <a:gd name="T10" fmla="*/ 56 w 114"/>
                <a:gd name="T11" fmla="*/ 28 h 79"/>
                <a:gd name="T12" fmla="*/ 52 w 114"/>
                <a:gd name="T13" fmla="*/ 28 h 79"/>
                <a:gd name="T14" fmla="*/ 42 w 114"/>
                <a:gd name="T15" fmla="*/ 35 h 79"/>
                <a:gd name="T16" fmla="*/ 35 w 114"/>
                <a:gd name="T17" fmla="*/ 41 h 79"/>
                <a:gd name="T18" fmla="*/ 25 w 114"/>
                <a:gd name="T19" fmla="*/ 48 h 79"/>
                <a:gd name="T20" fmla="*/ 14 w 114"/>
                <a:gd name="T21" fmla="*/ 59 h 79"/>
                <a:gd name="T22" fmla="*/ 11 w 114"/>
                <a:gd name="T23" fmla="*/ 66 h 79"/>
                <a:gd name="T24" fmla="*/ 11 w 114"/>
                <a:gd name="T25" fmla="*/ 73 h 79"/>
                <a:gd name="T26" fmla="*/ 4 w 114"/>
                <a:gd name="T27" fmla="*/ 79 h 79"/>
                <a:gd name="T28" fmla="*/ 0 w 114"/>
                <a:gd name="T29" fmla="*/ 79 h 79"/>
                <a:gd name="T30" fmla="*/ 4 w 114"/>
                <a:gd name="T31" fmla="*/ 69 h 79"/>
                <a:gd name="T32" fmla="*/ 4 w 114"/>
                <a:gd name="T33" fmla="*/ 62 h 79"/>
                <a:gd name="T34" fmla="*/ 7 w 114"/>
                <a:gd name="T35" fmla="*/ 55 h 79"/>
                <a:gd name="T36" fmla="*/ 14 w 114"/>
                <a:gd name="T37" fmla="*/ 48 h 79"/>
                <a:gd name="T38" fmla="*/ 21 w 114"/>
                <a:gd name="T39" fmla="*/ 45 h 79"/>
                <a:gd name="T40" fmla="*/ 38 w 114"/>
                <a:gd name="T41" fmla="*/ 28 h 79"/>
                <a:gd name="T42" fmla="*/ 42 w 114"/>
                <a:gd name="T43" fmla="*/ 24 h 79"/>
                <a:gd name="T44" fmla="*/ 49 w 114"/>
                <a:gd name="T45" fmla="*/ 24 h 79"/>
                <a:gd name="T46" fmla="*/ 52 w 114"/>
                <a:gd name="T47" fmla="*/ 21 h 79"/>
                <a:gd name="T48" fmla="*/ 56 w 114"/>
                <a:gd name="T49" fmla="*/ 14 h 79"/>
                <a:gd name="T50" fmla="*/ 59 w 114"/>
                <a:gd name="T51" fmla="*/ 10 h 79"/>
                <a:gd name="T52" fmla="*/ 63 w 114"/>
                <a:gd name="T53" fmla="*/ 10 h 79"/>
                <a:gd name="T54" fmla="*/ 76 w 114"/>
                <a:gd name="T55" fmla="*/ 3 h 79"/>
                <a:gd name="T56" fmla="*/ 87 w 114"/>
                <a:gd name="T57" fmla="*/ 0 h 79"/>
                <a:gd name="T58" fmla="*/ 111 w 114"/>
                <a:gd name="T59" fmla="*/ 0 h 79"/>
                <a:gd name="T60" fmla="*/ 114 w 114"/>
                <a:gd name="T61" fmla="*/ 3 h 79"/>
                <a:gd name="T62" fmla="*/ 111 w 114"/>
                <a:gd name="T63" fmla="*/ 3 h 79"/>
                <a:gd name="T64" fmla="*/ 111 w 114"/>
                <a:gd name="T65" fmla="*/ 3 h 79"/>
                <a:gd name="T66" fmla="*/ 111 w 114"/>
                <a:gd name="T67" fmla="*/ 3 h 7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14"/>
                <a:gd name="T103" fmla="*/ 0 h 79"/>
                <a:gd name="T104" fmla="*/ 114 w 114"/>
                <a:gd name="T105" fmla="*/ 79 h 7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14" h="79">
                  <a:moveTo>
                    <a:pt x="111" y="3"/>
                  </a:moveTo>
                  <a:lnTo>
                    <a:pt x="90" y="7"/>
                  </a:lnTo>
                  <a:lnTo>
                    <a:pt x="70" y="14"/>
                  </a:lnTo>
                  <a:lnTo>
                    <a:pt x="63" y="21"/>
                  </a:lnTo>
                  <a:lnTo>
                    <a:pt x="59" y="24"/>
                  </a:lnTo>
                  <a:lnTo>
                    <a:pt x="56" y="28"/>
                  </a:lnTo>
                  <a:lnTo>
                    <a:pt x="52" y="28"/>
                  </a:lnTo>
                  <a:lnTo>
                    <a:pt x="42" y="35"/>
                  </a:lnTo>
                  <a:lnTo>
                    <a:pt x="35" y="41"/>
                  </a:lnTo>
                  <a:lnTo>
                    <a:pt x="25" y="48"/>
                  </a:lnTo>
                  <a:lnTo>
                    <a:pt x="14" y="59"/>
                  </a:lnTo>
                  <a:lnTo>
                    <a:pt x="11" y="66"/>
                  </a:lnTo>
                  <a:lnTo>
                    <a:pt x="11" y="73"/>
                  </a:lnTo>
                  <a:lnTo>
                    <a:pt x="4" y="79"/>
                  </a:lnTo>
                  <a:lnTo>
                    <a:pt x="0" y="79"/>
                  </a:lnTo>
                  <a:lnTo>
                    <a:pt x="4" y="69"/>
                  </a:lnTo>
                  <a:lnTo>
                    <a:pt x="4" y="62"/>
                  </a:lnTo>
                  <a:lnTo>
                    <a:pt x="7" y="55"/>
                  </a:lnTo>
                  <a:lnTo>
                    <a:pt x="14" y="48"/>
                  </a:lnTo>
                  <a:lnTo>
                    <a:pt x="21" y="45"/>
                  </a:lnTo>
                  <a:lnTo>
                    <a:pt x="38" y="28"/>
                  </a:lnTo>
                  <a:lnTo>
                    <a:pt x="42" y="24"/>
                  </a:lnTo>
                  <a:lnTo>
                    <a:pt x="49" y="24"/>
                  </a:lnTo>
                  <a:lnTo>
                    <a:pt x="52" y="21"/>
                  </a:lnTo>
                  <a:lnTo>
                    <a:pt x="56" y="14"/>
                  </a:lnTo>
                  <a:lnTo>
                    <a:pt x="59" y="10"/>
                  </a:lnTo>
                  <a:lnTo>
                    <a:pt x="63" y="10"/>
                  </a:lnTo>
                  <a:lnTo>
                    <a:pt x="76" y="3"/>
                  </a:lnTo>
                  <a:lnTo>
                    <a:pt x="87" y="0"/>
                  </a:lnTo>
                  <a:lnTo>
                    <a:pt x="111" y="0"/>
                  </a:lnTo>
                  <a:lnTo>
                    <a:pt x="114" y="3"/>
                  </a:lnTo>
                  <a:lnTo>
                    <a:pt x="111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6" name="Freeform 241"/>
            <p:cNvSpPr>
              <a:spLocks/>
            </p:cNvSpPr>
            <p:nvPr/>
          </p:nvSpPr>
          <p:spPr bwMode="auto">
            <a:xfrm>
              <a:off x="3402" y="824"/>
              <a:ext cx="121" cy="45"/>
            </a:xfrm>
            <a:custGeom>
              <a:avLst/>
              <a:gdLst>
                <a:gd name="T0" fmla="*/ 3 w 121"/>
                <a:gd name="T1" fmla="*/ 31 h 45"/>
                <a:gd name="T2" fmla="*/ 7 w 121"/>
                <a:gd name="T3" fmla="*/ 38 h 45"/>
                <a:gd name="T4" fmla="*/ 10 w 121"/>
                <a:gd name="T5" fmla="*/ 38 h 45"/>
                <a:gd name="T6" fmla="*/ 20 w 121"/>
                <a:gd name="T7" fmla="*/ 42 h 45"/>
                <a:gd name="T8" fmla="*/ 41 w 121"/>
                <a:gd name="T9" fmla="*/ 42 h 45"/>
                <a:gd name="T10" fmla="*/ 62 w 121"/>
                <a:gd name="T11" fmla="*/ 35 h 45"/>
                <a:gd name="T12" fmla="*/ 76 w 121"/>
                <a:gd name="T13" fmla="*/ 21 h 45"/>
                <a:gd name="T14" fmla="*/ 86 w 121"/>
                <a:gd name="T15" fmla="*/ 18 h 45"/>
                <a:gd name="T16" fmla="*/ 97 w 121"/>
                <a:gd name="T17" fmla="*/ 14 h 45"/>
                <a:gd name="T18" fmla="*/ 107 w 121"/>
                <a:gd name="T19" fmla="*/ 7 h 45"/>
                <a:gd name="T20" fmla="*/ 110 w 121"/>
                <a:gd name="T21" fmla="*/ 4 h 45"/>
                <a:gd name="T22" fmla="*/ 114 w 121"/>
                <a:gd name="T23" fmla="*/ 0 h 45"/>
                <a:gd name="T24" fmla="*/ 117 w 121"/>
                <a:gd name="T25" fmla="*/ 0 h 45"/>
                <a:gd name="T26" fmla="*/ 121 w 121"/>
                <a:gd name="T27" fmla="*/ 4 h 45"/>
                <a:gd name="T28" fmla="*/ 121 w 121"/>
                <a:gd name="T29" fmla="*/ 7 h 45"/>
                <a:gd name="T30" fmla="*/ 117 w 121"/>
                <a:gd name="T31" fmla="*/ 11 h 45"/>
                <a:gd name="T32" fmla="*/ 110 w 121"/>
                <a:gd name="T33" fmla="*/ 18 h 45"/>
                <a:gd name="T34" fmla="*/ 107 w 121"/>
                <a:gd name="T35" fmla="*/ 21 h 45"/>
                <a:gd name="T36" fmla="*/ 103 w 121"/>
                <a:gd name="T37" fmla="*/ 24 h 45"/>
                <a:gd name="T38" fmla="*/ 86 w 121"/>
                <a:gd name="T39" fmla="*/ 28 h 45"/>
                <a:gd name="T40" fmla="*/ 83 w 121"/>
                <a:gd name="T41" fmla="*/ 31 h 45"/>
                <a:gd name="T42" fmla="*/ 76 w 121"/>
                <a:gd name="T43" fmla="*/ 38 h 45"/>
                <a:gd name="T44" fmla="*/ 72 w 121"/>
                <a:gd name="T45" fmla="*/ 42 h 45"/>
                <a:gd name="T46" fmla="*/ 65 w 121"/>
                <a:gd name="T47" fmla="*/ 42 h 45"/>
                <a:gd name="T48" fmla="*/ 55 w 121"/>
                <a:gd name="T49" fmla="*/ 45 h 45"/>
                <a:gd name="T50" fmla="*/ 41 w 121"/>
                <a:gd name="T51" fmla="*/ 45 h 45"/>
                <a:gd name="T52" fmla="*/ 20 w 121"/>
                <a:gd name="T53" fmla="*/ 45 h 45"/>
                <a:gd name="T54" fmla="*/ 10 w 121"/>
                <a:gd name="T55" fmla="*/ 42 h 45"/>
                <a:gd name="T56" fmla="*/ 0 w 121"/>
                <a:gd name="T57" fmla="*/ 35 h 45"/>
                <a:gd name="T58" fmla="*/ 0 w 121"/>
                <a:gd name="T59" fmla="*/ 31 h 45"/>
                <a:gd name="T60" fmla="*/ 3 w 121"/>
                <a:gd name="T61" fmla="*/ 31 h 45"/>
                <a:gd name="T62" fmla="*/ 3 w 121"/>
                <a:gd name="T63" fmla="*/ 31 h 45"/>
                <a:gd name="T64" fmla="*/ 3 w 121"/>
                <a:gd name="T65" fmla="*/ 31 h 4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1"/>
                <a:gd name="T100" fmla="*/ 0 h 45"/>
                <a:gd name="T101" fmla="*/ 121 w 121"/>
                <a:gd name="T102" fmla="*/ 45 h 4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1" h="45">
                  <a:moveTo>
                    <a:pt x="3" y="31"/>
                  </a:moveTo>
                  <a:lnTo>
                    <a:pt x="7" y="38"/>
                  </a:lnTo>
                  <a:lnTo>
                    <a:pt x="10" y="38"/>
                  </a:lnTo>
                  <a:lnTo>
                    <a:pt x="20" y="42"/>
                  </a:lnTo>
                  <a:lnTo>
                    <a:pt x="41" y="42"/>
                  </a:lnTo>
                  <a:lnTo>
                    <a:pt x="62" y="35"/>
                  </a:lnTo>
                  <a:lnTo>
                    <a:pt x="76" y="21"/>
                  </a:lnTo>
                  <a:lnTo>
                    <a:pt x="86" y="18"/>
                  </a:lnTo>
                  <a:lnTo>
                    <a:pt x="97" y="14"/>
                  </a:lnTo>
                  <a:lnTo>
                    <a:pt x="107" y="7"/>
                  </a:lnTo>
                  <a:lnTo>
                    <a:pt x="110" y="4"/>
                  </a:lnTo>
                  <a:lnTo>
                    <a:pt x="114" y="0"/>
                  </a:lnTo>
                  <a:lnTo>
                    <a:pt x="117" y="0"/>
                  </a:lnTo>
                  <a:lnTo>
                    <a:pt x="121" y="4"/>
                  </a:lnTo>
                  <a:lnTo>
                    <a:pt x="121" y="7"/>
                  </a:lnTo>
                  <a:lnTo>
                    <a:pt x="117" y="11"/>
                  </a:lnTo>
                  <a:lnTo>
                    <a:pt x="110" y="18"/>
                  </a:lnTo>
                  <a:lnTo>
                    <a:pt x="107" y="21"/>
                  </a:lnTo>
                  <a:lnTo>
                    <a:pt x="103" y="24"/>
                  </a:lnTo>
                  <a:lnTo>
                    <a:pt x="86" y="28"/>
                  </a:lnTo>
                  <a:lnTo>
                    <a:pt x="83" y="31"/>
                  </a:lnTo>
                  <a:lnTo>
                    <a:pt x="76" y="38"/>
                  </a:lnTo>
                  <a:lnTo>
                    <a:pt x="72" y="42"/>
                  </a:lnTo>
                  <a:lnTo>
                    <a:pt x="65" y="42"/>
                  </a:lnTo>
                  <a:lnTo>
                    <a:pt x="55" y="45"/>
                  </a:lnTo>
                  <a:lnTo>
                    <a:pt x="41" y="45"/>
                  </a:lnTo>
                  <a:lnTo>
                    <a:pt x="20" y="45"/>
                  </a:lnTo>
                  <a:lnTo>
                    <a:pt x="10" y="42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3" y="3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7" name="Freeform 242"/>
            <p:cNvSpPr>
              <a:spLocks/>
            </p:cNvSpPr>
            <p:nvPr/>
          </p:nvSpPr>
          <p:spPr bwMode="auto">
            <a:xfrm>
              <a:off x="3519" y="772"/>
              <a:ext cx="49" cy="80"/>
            </a:xfrm>
            <a:custGeom>
              <a:avLst/>
              <a:gdLst>
                <a:gd name="T0" fmla="*/ 0 w 49"/>
                <a:gd name="T1" fmla="*/ 0 h 80"/>
                <a:gd name="T2" fmla="*/ 11 w 49"/>
                <a:gd name="T3" fmla="*/ 4 h 80"/>
                <a:gd name="T4" fmla="*/ 21 w 49"/>
                <a:gd name="T5" fmla="*/ 7 h 80"/>
                <a:gd name="T6" fmla="*/ 31 w 49"/>
                <a:gd name="T7" fmla="*/ 14 h 80"/>
                <a:gd name="T8" fmla="*/ 38 w 49"/>
                <a:gd name="T9" fmla="*/ 21 h 80"/>
                <a:gd name="T10" fmla="*/ 45 w 49"/>
                <a:gd name="T11" fmla="*/ 28 h 80"/>
                <a:gd name="T12" fmla="*/ 49 w 49"/>
                <a:gd name="T13" fmla="*/ 32 h 80"/>
                <a:gd name="T14" fmla="*/ 49 w 49"/>
                <a:gd name="T15" fmla="*/ 52 h 80"/>
                <a:gd name="T16" fmla="*/ 42 w 49"/>
                <a:gd name="T17" fmla="*/ 63 h 80"/>
                <a:gd name="T18" fmla="*/ 42 w 49"/>
                <a:gd name="T19" fmla="*/ 70 h 80"/>
                <a:gd name="T20" fmla="*/ 42 w 49"/>
                <a:gd name="T21" fmla="*/ 76 h 80"/>
                <a:gd name="T22" fmla="*/ 42 w 49"/>
                <a:gd name="T23" fmla="*/ 80 h 80"/>
                <a:gd name="T24" fmla="*/ 42 w 49"/>
                <a:gd name="T25" fmla="*/ 80 h 80"/>
                <a:gd name="T26" fmla="*/ 35 w 49"/>
                <a:gd name="T27" fmla="*/ 63 h 80"/>
                <a:gd name="T28" fmla="*/ 35 w 49"/>
                <a:gd name="T29" fmla="*/ 56 h 80"/>
                <a:gd name="T30" fmla="*/ 38 w 49"/>
                <a:gd name="T31" fmla="*/ 49 h 80"/>
                <a:gd name="T32" fmla="*/ 38 w 49"/>
                <a:gd name="T33" fmla="*/ 38 h 80"/>
                <a:gd name="T34" fmla="*/ 35 w 49"/>
                <a:gd name="T35" fmla="*/ 32 h 80"/>
                <a:gd name="T36" fmla="*/ 31 w 49"/>
                <a:gd name="T37" fmla="*/ 32 h 80"/>
                <a:gd name="T38" fmla="*/ 24 w 49"/>
                <a:gd name="T39" fmla="*/ 21 h 80"/>
                <a:gd name="T40" fmla="*/ 18 w 49"/>
                <a:gd name="T41" fmla="*/ 14 h 80"/>
                <a:gd name="T42" fmla="*/ 14 w 49"/>
                <a:gd name="T43" fmla="*/ 11 h 80"/>
                <a:gd name="T44" fmla="*/ 11 w 49"/>
                <a:gd name="T45" fmla="*/ 7 h 80"/>
                <a:gd name="T46" fmla="*/ 0 w 49"/>
                <a:gd name="T47" fmla="*/ 4 h 80"/>
                <a:gd name="T48" fmla="*/ 0 w 49"/>
                <a:gd name="T49" fmla="*/ 4 h 80"/>
                <a:gd name="T50" fmla="*/ 0 w 49"/>
                <a:gd name="T51" fmla="*/ 0 h 80"/>
                <a:gd name="T52" fmla="*/ 0 w 49"/>
                <a:gd name="T53" fmla="*/ 0 h 80"/>
                <a:gd name="T54" fmla="*/ 0 w 49"/>
                <a:gd name="T55" fmla="*/ 0 h 8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9"/>
                <a:gd name="T85" fmla="*/ 0 h 80"/>
                <a:gd name="T86" fmla="*/ 49 w 49"/>
                <a:gd name="T87" fmla="*/ 80 h 8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9" h="80">
                  <a:moveTo>
                    <a:pt x="0" y="0"/>
                  </a:moveTo>
                  <a:lnTo>
                    <a:pt x="11" y="4"/>
                  </a:lnTo>
                  <a:lnTo>
                    <a:pt x="21" y="7"/>
                  </a:lnTo>
                  <a:lnTo>
                    <a:pt x="31" y="14"/>
                  </a:lnTo>
                  <a:lnTo>
                    <a:pt x="38" y="21"/>
                  </a:lnTo>
                  <a:lnTo>
                    <a:pt x="45" y="28"/>
                  </a:lnTo>
                  <a:lnTo>
                    <a:pt x="49" y="32"/>
                  </a:lnTo>
                  <a:lnTo>
                    <a:pt x="49" y="52"/>
                  </a:lnTo>
                  <a:lnTo>
                    <a:pt x="42" y="63"/>
                  </a:lnTo>
                  <a:lnTo>
                    <a:pt x="42" y="70"/>
                  </a:lnTo>
                  <a:lnTo>
                    <a:pt x="42" y="76"/>
                  </a:lnTo>
                  <a:lnTo>
                    <a:pt x="42" y="80"/>
                  </a:lnTo>
                  <a:lnTo>
                    <a:pt x="35" y="63"/>
                  </a:lnTo>
                  <a:lnTo>
                    <a:pt x="35" y="56"/>
                  </a:lnTo>
                  <a:lnTo>
                    <a:pt x="38" y="49"/>
                  </a:lnTo>
                  <a:lnTo>
                    <a:pt x="38" y="38"/>
                  </a:lnTo>
                  <a:lnTo>
                    <a:pt x="35" y="32"/>
                  </a:lnTo>
                  <a:lnTo>
                    <a:pt x="31" y="32"/>
                  </a:lnTo>
                  <a:lnTo>
                    <a:pt x="24" y="21"/>
                  </a:lnTo>
                  <a:lnTo>
                    <a:pt x="18" y="14"/>
                  </a:lnTo>
                  <a:lnTo>
                    <a:pt x="14" y="11"/>
                  </a:lnTo>
                  <a:lnTo>
                    <a:pt x="11" y="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8" name="Freeform 243"/>
            <p:cNvSpPr>
              <a:spLocks/>
            </p:cNvSpPr>
            <p:nvPr/>
          </p:nvSpPr>
          <p:spPr bwMode="auto">
            <a:xfrm>
              <a:off x="3516" y="848"/>
              <a:ext cx="17" cy="39"/>
            </a:xfrm>
            <a:custGeom>
              <a:avLst/>
              <a:gdLst>
                <a:gd name="T0" fmla="*/ 3 w 17"/>
                <a:gd name="T1" fmla="*/ 0 h 39"/>
                <a:gd name="T2" fmla="*/ 10 w 17"/>
                <a:gd name="T3" fmla="*/ 4 h 39"/>
                <a:gd name="T4" fmla="*/ 10 w 17"/>
                <a:gd name="T5" fmla="*/ 11 h 39"/>
                <a:gd name="T6" fmla="*/ 14 w 17"/>
                <a:gd name="T7" fmla="*/ 21 h 39"/>
                <a:gd name="T8" fmla="*/ 14 w 17"/>
                <a:gd name="T9" fmla="*/ 28 h 39"/>
                <a:gd name="T10" fmla="*/ 17 w 17"/>
                <a:gd name="T11" fmla="*/ 35 h 39"/>
                <a:gd name="T12" fmla="*/ 17 w 17"/>
                <a:gd name="T13" fmla="*/ 39 h 39"/>
                <a:gd name="T14" fmla="*/ 17 w 17"/>
                <a:gd name="T15" fmla="*/ 39 h 39"/>
                <a:gd name="T16" fmla="*/ 7 w 17"/>
                <a:gd name="T17" fmla="*/ 28 h 39"/>
                <a:gd name="T18" fmla="*/ 3 w 17"/>
                <a:gd name="T19" fmla="*/ 11 h 39"/>
                <a:gd name="T20" fmla="*/ 3 w 17"/>
                <a:gd name="T21" fmla="*/ 7 h 39"/>
                <a:gd name="T22" fmla="*/ 0 w 17"/>
                <a:gd name="T23" fmla="*/ 4 h 39"/>
                <a:gd name="T24" fmla="*/ 0 w 17"/>
                <a:gd name="T25" fmla="*/ 0 h 39"/>
                <a:gd name="T26" fmla="*/ 3 w 17"/>
                <a:gd name="T27" fmla="*/ 0 h 39"/>
                <a:gd name="T28" fmla="*/ 3 w 17"/>
                <a:gd name="T29" fmla="*/ 0 h 39"/>
                <a:gd name="T30" fmla="*/ 3 w 17"/>
                <a:gd name="T31" fmla="*/ 0 h 3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"/>
                <a:gd name="T49" fmla="*/ 0 h 39"/>
                <a:gd name="T50" fmla="*/ 17 w 17"/>
                <a:gd name="T51" fmla="*/ 39 h 3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" h="39">
                  <a:moveTo>
                    <a:pt x="3" y="0"/>
                  </a:moveTo>
                  <a:lnTo>
                    <a:pt x="10" y="4"/>
                  </a:lnTo>
                  <a:lnTo>
                    <a:pt x="10" y="11"/>
                  </a:lnTo>
                  <a:lnTo>
                    <a:pt x="14" y="21"/>
                  </a:lnTo>
                  <a:lnTo>
                    <a:pt x="14" y="28"/>
                  </a:lnTo>
                  <a:lnTo>
                    <a:pt x="17" y="35"/>
                  </a:lnTo>
                  <a:lnTo>
                    <a:pt x="17" y="39"/>
                  </a:lnTo>
                  <a:lnTo>
                    <a:pt x="7" y="28"/>
                  </a:lnTo>
                  <a:lnTo>
                    <a:pt x="3" y="11"/>
                  </a:ln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9" name="Freeform 244"/>
            <p:cNvSpPr>
              <a:spLocks/>
            </p:cNvSpPr>
            <p:nvPr/>
          </p:nvSpPr>
          <p:spPr bwMode="auto">
            <a:xfrm>
              <a:off x="3547" y="845"/>
              <a:ext cx="24" cy="55"/>
            </a:xfrm>
            <a:custGeom>
              <a:avLst/>
              <a:gdLst>
                <a:gd name="T0" fmla="*/ 0 w 24"/>
                <a:gd name="T1" fmla="*/ 14 h 55"/>
                <a:gd name="T2" fmla="*/ 3 w 24"/>
                <a:gd name="T3" fmla="*/ 7 h 55"/>
                <a:gd name="T4" fmla="*/ 7 w 24"/>
                <a:gd name="T5" fmla="*/ 3 h 55"/>
                <a:gd name="T6" fmla="*/ 10 w 24"/>
                <a:gd name="T7" fmla="*/ 0 h 55"/>
                <a:gd name="T8" fmla="*/ 21 w 24"/>
                <a:gd name="T9" fmla="*/ 7 h 55"/>
                <a:gd name="T10" fmla="*/ 24 w 24"/>
                <a:gd name="T11" fmla="*/ 14 h 55"/>
                <a:gd name="T12" fmla="*/ 21 w 24"/>
                <a:gd name="T13" fmla="*/ 21 h 55"/>
                <a:gd name="T14" fmla="*/ 17 w 24"/>
                <a:gd name="T15" fmla="*/ 28 h 55"/>
                <a:gd name="T16" fmla="*/ 21 w 24"/>
                <a:gd name="T17" fmla="*/ 42 h 55"/>
                <a:gd name="T18" fmla="*/ 14 w 24"/>
                <a:gd name="T19" fmla="*/ 48 h 55"/>
                <a:gd name="T20" fmla="*/ 10 w 24"/>
                <a:gd name="T21" fmla="*/ 55 h 55"/>
                <a:gd name="T22" fmla="*/ 7 w 24"/>
                <a:gd name="T23" fmla="*/ 55 h 55"/>
                <a:gd name="T24" fmla="*/ 7 w 24"/>
                <a:gd name="T25" fmla="*/ 52 h 55"/>
                <a:gd name="T26" fmla="*/ 10 w 24"/>
                <a:gd name="T27" fmla="*/ 42 h 55"/>
                <a:gd name="T28" fmla="*/ 10 w 24"/>
                <a:gd name="T29" fmla="*/ 24 h 55"/>
                <a:gd name="T30" fmla="*/ 14 w 24"/>
                <a:gd name="T31" fmla="*/ 14 h 55"/>
                <a:gd name="T32" fmla="*/ 14 w 24"/>
                <a:gd name="T33" fmla="*/ 10 h 55"/>
                <a:gd name="T34" fmla="*/ 10 w 24"/>
                <a:gd name="T35" fmla="*/ 7 h 55"/>
                <a:gd name="T36" fmla="*/ 7 w 24"/>
                <a:gd name="T37" fmla="*/ 10 h 55"/>
                <a:gd name="T38" fmla="*/ 3 w 24"/>
                <a:gd name="T39" fmla="*/ 14 h 55"/>
                <a:gd name="T40" fmla="*/ 0 w 24"/>
                <a:gd name="T41" fmla="*/ 17 h 55"/>
                <a:gd name="T42" fmla="*/ 0 w 24"/>
                <a:gd name="T43" fmla="*/ 14 h 55"/>
                <a:gd name="T44" fmla="*/ 0 w 24"/>
                <a:gd name="T45" fmla="*/ 14 h 55"/>
                <a:gd name="T46" fmla="*/ 0 w 24"/>
                <a:gd name="T47" fmla="*/ 14 h 5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"/>
                <a:gd name="T73" fmla="*/ 0 h 55"/>
                <a:gd name="T74" fmla="*/ 24 w 24"/>
                <a:gd name="T75" fmla="*/ 55 h 5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" h="55">
                  <a:moveTo>
                    <a:pt x="0" y="14"/>
                  </a:moveTo>
                  <a:lnTo>
                    <a:pt x="3" y="7"/>
                  </a:lnTo>
                  <a:lnTo>
                    <a:pt x="7" y="3"/>
                  </a:lnTo>
                  <a:lnTo>
                    <a:pt x="10" y="0"/>
                  </a:lnTo>
                  <a:lnTo>
                    <a:pt x="21" y="7"/>
                  </a:lnTo>
                  <a:lnTo>
                    <a:pt x="24" y="14"/>
                  </a:lnTo>
                  <a:lnTo>
                    <a:pt x="21" y="21"/>
                  </a:lnTo>
                  <a:lnTo>
                    <a:pt x="17" y="28"/>
                  </a:lnTo>
                  <a:lnTo>
                    <a:pt x="21" y="42"/>
                  </a:lnTo>
                  <a:lnTo>
                    <a:pt x="14" y="48"/>
                  </a:lnTo>
                  <a:lnTo>
                    <a:pt x="10" y="55"/>
                  </a:lnTo>
                  <a:lnTo>
                    <a:pt x="7" y="55"/>
                  </a:lnTo>
                  <a:lnTo>
                    <a:pt x="7" y="52"/>
                  </a:lnTo>
                  <a:lnTo>
                    <a:pt x="10" y="42"/>
                  </a:lnTo>
                  <a:lnTo>
                    <a:pt x="10" y="24"/>
                  </a:lnTo>
                  <a:lnTo>
                    <a:pt x="14" y="14"/>
                  </a:lnTo>
                  <a:lnTo>
                    <a:pt x="14" y="10"/>
                  </a:lnTo>
                  <a:lnTo>
                    <a:pt x="10" y="7"/>
                  </a:lnTo>
                  <a:lnTo>
                    <a:pt x="7" y="10"/>
                  </a:lnTo>
                  <a:lnTo>
                    <a:pt x="3" y="14"/>
                  </a:lnTo>
                  <a:lnTo>
                    <a:pt x="0" y="17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80" name="Freeform 245"/>
            <p:cNvSpPr>
              <a:spLocks/>
            </p:cNvSpPr>
            <p:nvPr/>
          </p:nvSpPr>
          <p:spPr bwMode="auto">
            <a:xfrm>
              <a:off x="3409" y="876"/>
              <a:ext cx="79" cy="114"/>
            </a:xfrm>
            <a:custGeom>
              <a:avLst/>
              <a:gdLst>
                <a:gd name="T0" fmla="*/ 3 w 79"/>
                <a:gd name="T1" fmla="*/ 0 h 114"/>
                <a:gd name="T2" fmla="*/ 7 w 79"/>
                <a:gd name="T3" fmla="*/ 21 h 114"/>
                <a:gd name="T4" fmla="*/ 10 w 79"/>
                <a:gd name="T5" fmla="*/ 28 h 114"/>
                <a:gd name="T6" fmla="*/ 13 w 79"/>
                <a:gd name="T7" fmla="*/ 31 h 114"/>
                <a:gd name="T8" fmla="*/ 17 w 79"/>
                <a:gd name="T9" fmla="*/ 35 h 114"/>
                <a:gd name="T10" fmla="*/ 24 w 79"/>
                <a:gd name="T11" fmla="*/ 38 h 114"/>
                <a:gd name="T12" fmla="*/ 27 w 79"/>
                <a:gd name="T13" fmla="*/ 52 h 114"/>
                <a:gd name="T14" fmla="*/ 27 w 79"/>
                <a:gd name="T15" fmla="*/ 59 h 114"/>
                <a:gd name="T16" fmla="*/ 31 w 79"/>
                <a:gd name="T17" fmla="*/ 66 h 114"/>
                <a:gd name="T18" fmla="*/ 34 w 79"/>
                <a:gd name="T19" fmla="*/ 69 h 114"/>
                <a:gd name="T20" fmla="*/ 41 w 79"/>
                <a:gd name="T21" fmla="*/ 76 h 114"/>
                <a:gd name="T22" fmla="*/ 45 w 79"/>
                <a:gd name="T23" fmla="*/ 80 h 114"/>
                <a:gd name="T24" fmla="*/ 52 w 79"/>
                <a:gd name="T25" fmla="*/ 87 h 114"/>
                <a:gd name="T26" fmla="*/ 55 w 79"/>
                <a:gd name="T27" fmla="*/ 90 h 114"/>
                <a:gd name="T28" fmla="*/ 58 w 79"/>
                <a:gd name="T29" fmla="*/ 93 h 114"/>
                <a:gd name="T30" fmla="*/ 65 w 79"/>
                <a:gd name="T31" fmla="*/ 97 h 114"/>
                <a:gd name="T32" fmla="*/ 76 w 79"/>
                <a:gd name="T33" fmla="*/ 107 h 114"/>
                <a:gd name="T34" fmla="*/ 79 w 79"/>
                <a:gd name="T35" fmla="*/ 111 h 114"/>
                <a:gd name="T36" fmla="*/ 79 w 79"/>
                <a:gd name="T37" fmla="*/ 111 h 114"/>
                <a:gd name="T38" fmla="*/ 76 w 79"/>
                <a:gd name="T39" fmla="*/ 114 h 114"/>
                <a:gd name="T40" fmla="*/ 72 w 79"/>
                <a:gd name="T41" fmla="*/ 111 h 114"/>
                <a:gd name="T42" fmla="*/ 69 w 79"/>
                <a:gd name="T43" fmla="*/ 107 h 114"/>
                <a:gd name="T44" fmla="*/ 62 w 79"/>
                <a:gd name="T45" fmla="*/ 104 h 114"/>
                <a:gd name="T46" fmla="*/ 55 w 79"/>
                <a:gd name="T47" fmla="*/ 100 h 114"/>
                <a:gd name="T48" fmla="*/ 52 w 79"/>
                <a:gd name="T49" fmla="*/ 97 h 114"/>
                <a:gd name="T50" fmla="*/ 45 w 79"/>
                <a:gd name="T51" fmla="*/ 93 h 114"/>
                <a:gd name="T52" fmla="*/ 38 w 79"/>
                <a:gd name="T53" fmla="*/ 83 h 114"/>
                <a:gd name="T54" fmla="*/ 34 w 79"/>
                <a:gd name="T55" fmla="*/ 80 h 114"/>
                <a:gd name="T56" fmla="*/ 20 w 79"/>
                <a:gd name="T57" fmla="*/ 52 h 114"/>
                <a:gd name="T58" fmla="*/ 17 w 79"/>
                <a:gd name="T59" fmla="*/ 42 h 114"/>
                <a:gd name="T60" fmla="*/ 13 w 79"/>
                <a:gd name="T61" fmla="*/ 38 h 114"/>
                <a:gd name="T62" fmla="*/ 7 w 79"/>
                <a:gd name="T63" fmla="*/ 35 h 114"/>
                <a:gd name="T64" fmla="*/ 3 w 79"/>
                <a:gd name="T65" fmla="*/ 24 h 114"/>
                <a:gd name="T66" fmla="*/ 0 w 79"/>
                <a:gd name="T67" fmla="*/ 0 h 114"/>
                <a:gd name="T68" fmla="*/ 0 w 79"/>
                <a:gd name="T69" fmla="*/ 0 h 114"/>
                <a:gd name="T70" fmla="*/ 3 w 79"/>
                <a:gd name="T71" fmla="*/ 0 h 114"/>
                <a:gd name="T72" fmla="*/ 3 w 79"/>
                <a:gd name="T73" fmla="*/ 0 h 114"/>
                <a:gd name="T74" fmla="*/ 3 w 79"/>
                <a:gd name="T75" fmla="*/ 0 h 1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9"/>
                <a:gd name="T115" fmla="*/ 0 h 114"/>
                <a:gd name="T116" fmla="*/ 79 w 79"/>
                <a:gd name="T117" fmla="*/ 114 h 11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9" h="114">
                  <a:moveTo>
                    <a:pt x="3" y="0"/>
                  </a:moveTo>
                  <a:lnTo>
                    <a:pt x="7" y="21"/>
                  </a:lnTo>
                  <a:lnTo>
                    <a:pt x="10" y="28"/>
                  </a:lnTo>
                  <a:lnTo>
                    <a:pt x="13" y="31"/>
                  </a:lnTo>
                  <a:lnTo>
                    <a:pt x="17" y="35"/>
                  </a:lnTo>
                  <a:lnTo>
                    <a:pt x="24" y="38"/>
                  </a:lnTo>
                  <a:lnTo>
                    <a:pt x="27" y="52"/>
                  </a:lnTo>
                  <a:lnTo>
                    <a:pt x="27" y="59"/>
                  </a:lnTo>
                  <a:lnTo>
                    <a:pt x="31" y="66"/>
                  </a:lnTo>
                  <a:lnTo>
                    <a:pt x="34" y="69"/>
                  </a:lnTo>
                  <a:lnTo>
                    <a:pt x="41" y="76"/>
                  </a:lnTo>
                  <a:lnTo>
                    <a:pt x="45" y="80"/>
                  </a:lnTo>
                  <a:lnTo>
                    <a:pt x="52" y="87"/>
                  </a:lnTo>
                  <a:lnTo>
                    <a:pt x="55" y="90"/>
                  </a:lnTo>
                  <a:lnTo>
                    <a:pt x="58" y="93"/>
                  </a:lnTo>
                  <a:lnTo>
                    <a:pt x="65" y="97"/>
                  </a:lnTo>
                  <a:lnTo>
                    <a:pt x="76" y="107"/>
                  </a:lnTo>
                  <a:lnTo>
                    <a:pt x="79" y="111"/>
                  </a:lnTo>
                  <a:lnTo>
                    <a:pt x="76" y="114"/>
                  </a:lnTo>
                  <a:lnTo>
                    <a:pt x="72" y="111"/>
                  </a:lnTo>
                  <a:lnTo>
                    <a:pt x="69" y="107"/>
                  </a:lnTo>
                  <a:lnTo>
                    <a:pt x="62" y="104"/>
                  </a:lnTo>
                  <a:lnTo>
                    <a:pt x="55" y="100"/>
                  </a:lnTo>
                  <a:lnTo>
                    <a:pt x="52" y="97"/>
                  </a:lnTo>
                  <a:lnTo>
                    <a:pt x="45" y="93"/>
                  </a:lnTo>
                  <a:lnTo>
                    <a:pt x="38" y="83"/>
                  </a:lnTo>
                  <a:lnTo>
                    <a:pt x="34" y="80"/>
                  </a:lnTo>
                  <a:lnTo>
                    <a:pt x="20" y="52"/>
                  </a:lnTo>
                  <a:lnTo>
                    <a:pt x="17" y="42"/>
                  </a:lnTo>
                  <a:lnTo>
                    <a:pt x="13" y="38"/>
                  </a:lnTo>
                  <a:lnTo>
                    <a:pt x="7" y="35"/>
                  </a:lnTo>
                  <a:lnTo>
                    <a:pt x="3" y="24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81" name="Freeform 246"/>
            <p:cNvSpPr>
              <a:spLocks/>
            </p:cNvSpPr>
            <p:nvPr/>
          </p:nvSpPr>
          <p:spPr bwMode="auto">
            <a:xfrm>
              <a:off x="3499" y="911"/>
              <a:ext cx="55" cy="76"/>
            </a:xfrm>
            <a:custGeom>
              <a:avLst/>
              <a:gdLst>
                <a:gd name="T0" fmla="*/ 55 w 55"/>
                <a:gd name="T1" fmla="*/ 3 h 76"/>
                <a:gd name="T2" fmla="*/ 41 w 55"/>
                <a:gd name="T3" fmla="*/ 38 h 76"/>
                <a:gd name="T4" fmla="*/ 34 w 55"/>
                <a:gd name="T5" fmla="*/ 52 h 76"/>
                <a:gd name="T6" fmla="*/ 31 w 55"/>
                <a:gd name="T7" fmla="*/ 55 h 76"/>
                <a:gd name="T8" fmla="*/ 27 w 55"/>
                <a:gd name="T9" fmla="*/ 62 h 76"/>
                <a:gd name="T10" fmla="*/ 20 w 55"/>
                <a:gd name="T11" fmla="*/ 69 h 76"/>
                <a:gd name="T12" fmla="*/ 13 w 55"/>
                <a:gd name="T13" fmla="*/ 69 h 76"/>
                <a:gd name="T14" fmla="*/ 3 w 55"/>
                <a:gd name="T15" fmla="*/ 76 h 76"/>
                <a:gd name="T16" fmla="*/ 0 w 55"/>
                <a:gd name="T17" fmla="*/ 76 h 76"/>
                <a:gd name="T18" fmla="*/ 3 w 55"/>
                <a:gd name="T19" fmla="*/ 72 h 76"/>
                <a:gd name="T20" fmla="*/ 10 w 55"/>
                <a:gd name="T21" fmla="*/ 65 h 76"/>
                <a:gd name="T22" fmla="*/ 17 w 55"/>
                <a:gd name="T23" fmla="*/ 58 h 76"/>
                <a:gd name="T24" fmla="*/ 24 w 55"/>
                <a:gd name="T25" fmla="*/ 45 h 76"/>
                <a:gd name="T26" fmla="*/ 27 w 55"/>
                <a:gd name="T27" fmla="*/ 38 h 76"/>
                <a:gd name="T28" fmla="*/ 34 w 55"/>
                <a:gd name="T29" fmla="*/ 31 h 76"/>
                <a:gd name="T30" fmla="*/ 38 w 55"/>
                <a:gd name="T31" fmla="*/ 24 h 76"/>
                <a:gd name="T32" fmla="*/ 41 w 55"/>
                <a:gd name="T33" fmla="*/ 17 h 76"/>
                <a:gd name="T34" fmla="*/ 51 w 55"/>
                <a:gd name="T35" fmla="*/ 0 h 76"/>
                <a:gd name="T36" fmla="*/ 55 w 55"/>
                <a:gd name="T37" fmla="*/ 0 h 76"/>
                <a:gd name="T38" fmla="*/ 55 w 55"/>
                <a:gd name="T39" fmla="*/ 3 h 76"/>
                <a:gd name="T40" fmla="*/ 55 w 55"/>
                <a:gd name="T41" fmla="*/ 3 h 76"/>
                <a:gd name="T42" fmla="*/ 55 w 55"/>
                <a:gd name="T43" fmla="*/ 3 h 7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5"/>
                <a:gd name="T67" fmla="*/ 0 h 76"/>
                <a:gd name="T68" fmla="*/ 55 w 55"/>
                <a:gd name="T69" fmla="*/ 76 h 7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5" h="76">
                  <a:moveTo>
                    <a:pt x="55" y="3"/>
                  </a:moveTo>
                  <a:lnTo>
                    <a:pt x="41" y="38"/>
                  </a:lnTo>
                  <a:lnTo>
                    <a:pt x="34" y="52"/>
                  </a:lnTo>
                  <a:lnTo>
                    <a:pt x="31" y="55"/>
                  </a:lnTo>
                  <a:lnTo>
                    <a:pt x="27" y="62"/>
                  </a:lnTo>
                  <a:lnTo>
                    <a:pt x="20" y="69"/>
                  </a:lnTo>
                  <a:lnTo>
                    <a:pt x="13" y="69"/>
                  </a:lnTo>
                  <a:lnTo>
                    <a:pt x="3" y="76"/>
                  </a:lnTo>
                  <a:lnTo>
                    <a:pt x="0" y="76"/>
                  </a:lnTo>
                  <a:lnTo>
                    <a:pt x="3" y="72"/>
                  </a:lnTo>
                  <a:lnTo>
                    <a:pt x="10" y="65"/>
                  </a:lnTo>
                  <a:lnTo>
                    <a:pt x="17" y="58"/>
                  </a:lnTo>
                  <a:lnTo>
                    <a:pt x="24" y="45"/>
                  </a:lnTo>
                  <a:lnTo>
                    <a:pt x="27" y="38"/>
                  </a:lnTo>
                  <a:lnTo>
                    <a:pt x="34" y="31"/>
                  </a:lnTo>
                  <a:lnTo>
                    <a:pt x="38" y="24"/>
                  </a:lnTo>
                  <a:lnTo>
                    <a:pt x="41" y="17"/>
                  </a:lnTo>
                  <a:lnTo>
                    <a:pt x="51" y="0"/>
                  </a:lnTo>
                  <a:lnTo>
                    <a:pt x="55" y="0"/>
                  </a:lnTo>
                  <a:lnTo>
                    <a:pt x="55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82" name="Freeform 247"/>
            <p:cNvSpPr>
              <a:spLocks/>
            </p:cNvSpPr>
            <p:nvPr/>
          </p:nvSpPr>
          <p:spPr bwMode="auto">
            <a:xfrm>
              <a:off x="3467" y="949"/>
              <a:ext cx="35" cy="14"/>
            </a:xfrm>
            <a:custGeom>
              <a:avLst/>
              <a:gdLst>
                <a:gd name="T0" fmla="*/ 4 w 35"/>
                <a:gd name="T1" fmla="*/ 10 h 14"/>
                <a:gd name="T2" fmla="*/ 14 w 35"/>
                <a:gd name="T3" fmla="*/ 7 h 14"/>
                <a:gd name="T4" fmla="*/ 21 w 35"/>
                <a:gd name="T5" fmla="*/ 3 h 14"/>
                <a:gd name="T6" fmla="*/ 28 w 35"/>
                <a:gd name="T7" fmla="*/ 0 h 14"/>
                <a:gd name="T8" fmla="*/ 35 w 35"/>
                <a:gd name="T9" fmla="*/ 3 h 14"/>
                <a:gd name="T10" fmla="*/ 35 w 35"/>
                <a:gd name="T11" fmla="*/ 7 h 14"/>
                <a:gd name="T12" fmla="*/ 32 w 35"/>
                <a:gd name="T13" fmla="*/ 10 h 14"/>
                <a:gd name="T14" fmla="*/ 18 w 35"/>
                <a:gd name="T15" fmla="*/ 14 h 14"/>
                <a:gd name="T16" fmla="*/ 4 w 35"/>
                <a:gd name="T17" fmla="*/ 14 h 14"/>
                <a:gd name="T18" fmla="*/ 0 w 35"/>
                <a:gd name="T19" fmla="*/ 14 h 14"/>
                <a:gd name="T20" fmla="*/ 4 w 35"/>
                <a:gd name="T21" fmla="*/ 10 h 14"/>
                <a:gd name="T22" fmla="*/ 4 w 35"/>
                <a:gd name="T23" fmla="*/ 10 h 14"/>
                <a:gd name="T24" fmla="*/ 4 w 35"/>
                <a:gd name="T25" fmla="*/ 10 h 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14"/>
                <a:gd name="T41" fmla="*/ 35 w 35"/>
                <a:gd name="T42" fmla="*/ 14 h 1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14">
                  <a:moveTo>
                    <a:pt x="4" y="10"/>
                  </a:moveTo>
                  <a:lnTo>
                    <a:pt x="14" y="7"/>
                  </a:lnTo>
                  <a:lnTo>
                    <a:pt x="21" y="3"/>
                  </a:lnTo>
                  <a:lnTo>
                    <a:pt x="28" y="0"/>
                  </a:lnTo>
                  <a:lnTo>
                    <a:pt x="35" y="3"/>
                  </a:lnTo>
                  <a:lnTo>
                    <a:pt x="35" y="7"/>
                  </a:lnTo>
                  <a:lnTo>
                    <a:pt x="32" y="10"/>
                  </a:lnTo>
                  <a:lnTo>
                    <a:pt x="18" y="14"/>
                  </a:lnTo>
                  <a:lnTo>
                    <a:pt x="4" y="14"/>
                  </a:lnTo>
                  <a:lnTo>
                    <a:pt x="0" y="14"/>
                  </a:lnTo>
                  <a:lnTo>
                    <a:pt x="4" y="1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83" name="Freeform 248"/>
            <p:cNvSpPr>
              <a:spLocks/>
            </p:cNvSpPr>
            <p:nvPr/>
          </p:nvSpPr>
          <p:spPr bwMode="auto">
            <a:xfrm>
              <a:off x="3450" y="897"/>
              <a:ext cx="14" cy="48"/>
            </a:xfrm>
            <a:custGeom>
              <a:avLst/>
              <a:gdLst>
                <a:gd name="T0" fmla="*/ 4 w 14"/>
                <a:gd name="T1" fmla="*/ 0 h 48"/>
                <a:gd name="T2" fmla="*/ 14 w 14"/>
                <a:gd name="T3" fmla="*/ 28 h 48"/>
                <a:gd name="T4" fmla="*/ 11 w 14"/>
                <a:gd name="T5" fmla="*/ 45 h 48"/>
                <a:gd name="T6" fmla="*/ 7 w 14"/>
                <a:gd name="T7" fmla="*/ 48 h 48"/>
                <a:gd name="T8" fmla="*/ 7 w 14"/>
                <a:gd name="T9" fmla="*/ 45 h 48"/>
                <a:gd name="T10" fmla="*/ 4 w 14"/>
                <a:gd name="T11" fmla="*/ 28 h 48"/>
                <a:gd name="T12" fmla="*/ 0 w 14"/>
                <a:gd name="T13" fmla="*/ 3 h 48"/>
                <a:gd name="T14" fmla="*/ 0 w 14"/>
                <a:gd name="T15" fmla="*/ 0 h 48"/>
                <a:gd name="T16" fmla="*/ 4 w 14"/>
                <a:gd name="T17" fmla="*/ 0 h 48"/>
                <a:gd name="T18" fmla="*/ 4 w 14"/>
                <a:gd name="T19" fmla="*/ 0 h 48"/>
                <a:gd name="T20" fmla="*/ 4 w 14"/>
                <a:gd name="T21" fmla="*/ 0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"/>
                <a:gd name="T34" fmla="*/ 0 h 48"/>
                <a:gd name="T35" fmla="*/ 14 w 14"/>
                <a:gd name="T36" fmla="*/ 48 h 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" h="48">
                  <a:moveTo>
                    <a:pt x="4" y="0"/>
                  </a:moveTo>
                  <a:lnTo>
                    <a:pt x="14" y="28"/>
                  </a:lnTo>
                  <a:lnTo>
                    <a:pt x="11" y="45"/>
                  </a:lnTo>
                  <a:lnTo>
                    <a:pt x="7" y="48"/>
                  </a:lnTo>
                  <a:lnTo>
                    <a:pt x="7" y="45"/>
                  </a:lnTo>
                  <a:lnTo>
                    <a:pt x="4" y="28"/>
                  </a:lnTo>
                  <a:lnTo>
                    <a:pt x="0" y="3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84" name="Freeform 249"/>
            <p:cNvSpPr>
              <a:spLocks/>
            </p:cNvSpPr>
            <p:nvPr/>
          </p:nvSpPr>
          <p:spPr bwMode="auto">
            <a:xfrm>
              <a:off x="3464" y="935"/>
              <a:ext cx="24" cy="7"/>
            </a:xfrm>
            <a:custGeom>
              <a:avLst/>
              <a:gdLst>
                <a:gd name="T0" fmla="*/ 3 w 24"/>
                <a:gd name="T1" fmla="*/ 3 h 7"/>
                <a:gd name="T2" fmla="*/ 14 w 24"/>
                <a:gd name="T3" fmla="*/ 0 h 7"/>
                <a:gd name="T4" fmla="*/ 17 w 24"/>
                <a:gd name="T5" fmla="*/ 0 h 7"/>
                <a:gd name="T6" fmla="*/ 24 w 24"/>
                <a:gd name="T7" fmla="*/ 3 h 7"/>
                <a:gd name="T8" fmla="*/ 21 w 24"/>
                <a:gd name="T9" fmla="*/ 7 h 7"/>
                <a:gd name="T10" fmla="*/ 17 w 24"/>
                <a:gd name="T11" fmla="*/ 7 h 7"/>
                <a:gd name="T12" fmla="*/ 3 w 24"/>
                <a:gd name="T13" fmla="*/ 7 h 7"/>
                <a:gd name="T14" fmla="*/ 0 w 24"/>
                <a:gd name="T15" fmla="*/ 7 h 7"/>
                <a:gd name="T16" fmla="*/ 3 w 24"/>
                <a:gd name="T17" fmla="*/ 3 h 7"/>
                <a:gd name="T18" fmla="*/ 3 w 24"/>
                <a:gd name="T19" fmla="*/ 3 h 7"/>
                <a:gd name="T20" fmla="*/ 3 w 24"/>
                <a:gd name="T21" fmla="*/ 3 h 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4"/>
                <a:gd name="T34" fmla="*/ 0 h 7"/>
                <a:gd name="T35" fmla="*/ 24 w 24"/>
                <a:gd name="T36" fmla="*/ 7 h 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4" h="7">
                  <a:moveTo>
                    <a:pt x="3" y="3"/>
                  </a:moveTo>
                  <a:lnTo>
                    <a:pt x="14" y="0"/>
                  </a:lnTo>
                  <a:lnTo>
                    <a:pt x="17" y="0"/>
                  </a:lnTo>
                  <a:lnTo>
                    <a:pt x="24" y="3"/>
                  </a:lnTo>
                  <a:lnTo>
                    <a:pt x="21" y="7"/>
                  </a:lnTo>
                  <a:lnTo>
                    <a:pt x="17" y="7"/>
                  </a:lnTo>
                  <a:lnTo>
                    <a:pt x="3" y="7"/>
                  </a:lnTo>
                  <a:lnTo>
                    <a:pt x="0" y="7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85" name="Freeform 250"/>
            <p:cNvSpPr>
              <a:spLocks/>
            </p:cNvSpPr>
            <p:nvPr/>
          </p:nvSpPr>
          <p:spPr bwMode="auto">
            <a:xfrm>
              <a:off x="3474" y="880"/>
              <a:ext cx="35" cy="10"/>
            </a:xfrm>
            <a:custGeom>
              <a:avLst/>
              <a:gdLst>
                <a:gd name="T0" fmla="*/ 4 w 35"/>
                <a:gd name="T1" fmla="*/ 3 h 10"/>
                <a:gd name="T2" fmla="*/ 14 w 35"/>
                <a:gd name="T3" fmla="*/ 0 h 10"/>
                <a:gd name="T4" fmla="*/ 25 w 35"/>
                <a:gd name="T5" fmla="*/ 3 h 10"/>
                <a:gd name="T6" fmla="*/ 31 w 35"/>
                <a:gd name="T7" fmla="*/ 3 h 10"/>
                <a:gd name="T8" fmla="*/ 35 w 35"/>
                <a:gd name="T9" fmla="*/ 7 h 10"/>
                <a:gd name="T10" fmla="*/ 35 w 35"/>
                <a:gd name="T11" fmla="*/ 10 h 10"/>
                <a:gd name="T12" fmla="*/ 31 w 35"/>
                <a:gd name="T13" fmla="*/ 10 h 10"/>
                <a:gd name="T14" fmla="*/ 25 w 35"/>
                <a:gd name="T15" fmla="*/ 10 h 10"/>
                <a:gd name="T16" fmla="*/ 14 w 35"/>
                <a:gd name="T17" fmla="*/ 7 h 10"/>
                <a:gd name="T18" fmla="*/ 4 w 35"/>
                <a:gd name="T19" fmla="*/ 7 h 10"/>
                <a:gd name="T20" fmla="*/ 0 w 35"/>
                <a:gd name="T21" fmla="*/ 7 h 10"/>
                <a:gd name="T22" fmla="*/ 4 w 35"/>
                <a:gd name="T23" fmla="*/ 3 h 10"/>
                <a:gd name="T24" fmla="*/ 4 w 35"/>
                <a:gd name="T25" fmla="*/ 3 h 10"/>
                <a:gd name="T26" fmla="*/ 4 w 35"/>
                <a:gd name="T27" fmla="*/ 3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5"/>
                <a:gd name="T43" fmla="*/ 0 h 10"/>
                <a:gd name="T44" fmla="*/ 35 w 35"/>
                <a:gd name="T45" fmla="*/ 10 h 1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5" h="10">
                  <a:moveTo>
                    <a:pt x="4" y="3"/>
                  </a:moveTo>
                  <a:lnTo>
                    <a:pt x="14" y="0"/>
                  </a:lnTo>
                  <a:lnTo>
                    <a:pt x="25" y="3"/>
                  </a:lnTo>
                  <a:lnTo>
                    <a:pt x="31" y="3"/>
                  </a:lnTo>
                  <a:lnTo>
                    <a:pt x="35" y="7"/>
                  </a:lnTo>
                  <a:lnTo>
                    <a:pt x="35" y="10"/>
                  </a:lnTo>
                  <a:lnTo>
                    <a:pt x="31" y="10"/>
                  </a:lnTo>
                  <a:lnTo>
                    <a:pt x="25" y="10"/>
                  </a:lnTo>
                  <a:lnTo>
                    <a:pt x="14" y="7"/>
                  </a:lnTo>
                  <a:lnTo>
                    <a:pt x="4" y="7"/>
                  </a:lnTo>
                  <a:lnTo>
                    <a:pt x="0" y="7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86" name="Freeform 251"/>
            <p:cNvSpPr>
              <a:spLocks/>
            </p:cNvSpPr>
            <p:nvPr/>
          </p:nvSpPr>
          <p:spPr bwMode="auto">
            <a:xfrm>
              <a:off x="3467" y="900"/>
              <a:ext cx="42" cy="7"/>
            </a:xfrm>
            <a:custGeom>
              <a:avLst/>
              <a:gdLst>
                <a:gd name="T0" fmla="*/ 0 w 42"/>
                <a:gd name="T1" fmla="*/ 4 h 7"/>
                <a:gd name="T2" fmla="*/ 11 w 42"/>
                <a:gd name="T3" fmla="*/ 0 h 7"/>
                <a:gd name="T4" fmla="*/ 21 w 42"/>
                <a:gd name="T5" fmla="*/ 0 h 7"/>
                <a:gd name="T6" fmla="*/ 32 w 42"/>
                <a:gd name="T7" fmla="*/ 0 h 7"/>
                <a:gd name="T8" fmla="*/ 42 w 42"/>
                <a:gd name="T9" fmla="*/ 0 h 7"/>
                <a:gd name="T10" fmla="*/ 42 w 42"/>
                <a:gd name="T11" fmla="*/ 4 h 7"/>
                <a:gd name="T12" fmla="*/ 21 w 42"/>
                <a:gd name="T13" fmla="*/ 4 h 7"/>
                <a:gd name="T14" fmla="*/ 11 w 42"/>
                <a:gd name="T15" fmla="*/ 4 h 7"/>
                <a:gd name="T16" fmla="*/ 4 w 42"/>
                <a:gd name="T17" fmla="*/ 7 h 7"/>
                <a:gd name="T18" fmla="*/ 0 w 42"/>
                <a:gd name="T19" fmla="*/ 4 h 7"/>
                <a:gd name="T20" fmla="*/ 0 w 42"/>
                <a:gd name="T21" fmla="*/ 4 h 7"/>
                <a:gd name="T22" fmla="*/ 0 w 42"/>
                <a:gd name="T23" fmla="*/ 4 h 7"/>
                <a:gd name="T24" fmla="*/ 0 w 42"/>
                <a:gd name="T25" fmla="*/ 4 h 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2"/>
                <a:gd name="T40" fmla="*/ 0 h 7"/>
                <a:gd name="T41" fmla="*/ 42 w 42"/>
                <a:gd name="T42" fmla="*/ 7 h 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2" h="7">
                  <a:moveTo>
                    <a:pt x="0" y="4"/>
                  </a:moveTo>
                  <a:lnTo>
                    <a:pt x="11" y="0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42" y="4"/>
                  </a:lnTo>
                  <a:lnTo>
                    <a:pt x="21" y="4"/>
                  </a:lnTo>
                  <a:lnTo>
                    <a:pt x="11" y="4"/>
                  </a:lnTo>
                  <a:lnTo>
                    <a:pt x="4" y="7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87" name="Freeform 252"/>
            <p:cNvSpPr>
              <a:spLocks/>
            </p:cNvSpPr>
            <p:nvPr/>
          </p:nvSpPr>
          <p:spPr bwMode="auto">
            <a:xfrm>
              <a:off x="3422" y="904"/>
              <a:ext cx="21" cy="10"/>
            </a:xfrm>
            <a:custGeom>
              <a:avLst/>
              <a:gdLst>
                <a:gd name="T0" fmla="*/ 0 w 21"/>
                <a:gd name="T1" fmla="*/ 7 h 10"/>
                <a:gd name="T2" fmla="*/ 4 w 21"/>
                <a:gd name="T3" fmla="*/ 0 h 10"/>
                <a:gd name="T4" fmla="*/ 18 w 21"/>
                <a:gd name="T5" fmla="*/ 0 h 10"/>
                <a:gd name="T6" fmla="*/ 21 w 21"/>
                <a:gd name="T7" fmla="*/ 3 h 10"/>
                <a:gd name="T8" fmla="*/ 18 w 21"/>
                <a:gd name="T9" fmla="*/ 3 h 10"/>
                <a:gd name="T10" fmla="*/ 7 w 21"/>
                <a:gd name="T11" fmla="*/ 10 h 10"/>
                <a:gd name="T12" fmla="*/ 0 w 21"/>
                <a:gd name="T13" fmla="*/ 10 h 10"/>
                <a:gd name="T14" fmla="*/ 0 w 21"/>
                <a:gd name="T15" fmla="*/ 7 h 10"/>
                <a:gd name="T16" fmla="*/ 0 w 21"/>
                <a:gd name="T17" fmla="*/ 7 h 10"/>
                <a:gd name="T18" fmla="*/ 0 w 21"/>
                <a:gd name="T19" fmla="*/ 7 h 10"/>
                <a:gd name="T20" fmla="*/ 0 w 21"/>
                <a:gd name="T21" fmla="*/ 7 h 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"/>
                <a:gd name="T34" fmla="*/ 0 h 10"/>
                <a:gd name="T35" fmla="*/ 21 w 21"/>
                <a:gd name="T36" fmla="*/ 10 h 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" h="10">
                  <a:moveTo>
                    <a:pt x="0" y="7"/>
                  </a:moveTo>
                  <a:lnTo>
                    <a:pt x="4" y="0"/>
                  </a:lnTo>
                  <a:lnTo>
                    <a:pt x="18" y="0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7" y="10"/>
                  </a:lnTo>
                  <a:lnTo>
                    <a:pt x="0" y="1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88" name="Freeform 253"/>
            <p:cNvSpPr>
              <a:spLocks/>
            </p:cNvSpPr>
            <p:nvPr/>
          </p:nvSpPr>
          <p:spPr bwMode="auto">
            <a:xfrm>
              <a:off x="3409" y="887"/>
              <a:ext cx="31" cy="10"/>
            </a:xfrm>
            <a:custGeom>
              <a:avLst/>
              <a:gdLst>
                <a:gd name="T0" fmla="*/ 3 w 31"/>
                <a:gd name="T1" fmla="*/ 10 h 10"/>
                <a:gd name="T2" fmla="*/ 7 w 31"/>
                <a:gd name="T3" fmla="*/ 3 h 10"/>
                <a:gd name="T4" fmla="*/ 31 w 31"/>
                <a:gd name="T5" fmla="*/ 0 h 10"/>
                <a:gd name="T6" fmla="*/ 31 w 31"/>
                <a:gd name="T7" fmla="*/ 0 h 10"/>
                <a:gd name="T8" fmla="*/ 31 w 31"/>
                <a:gd name="T9" fmla="*/ 3 h 10"/>
                <a:gd name="T10" fmla="*/ 10 w 31"/>
                <a:gd name="T11" fmla="*/ 10 h 10"/>
                <a:gd name="T12" fmla="*/ 7 w 31"/>
                <a:gd name="T13" fmla="*/ 10 h 10"/>
                <a:gd name="T14" fmla="*/ 3 w 31"/>
                <a:gd name="T15" fmla="*/ 10 h 10"/>
                <a:gd name="T16" fmla="*/ 0 w 31"/>
                <a:gd name="T17" fmla="*/ 10 h 10"/>
                <a:gd name="T18" fmla="*/ 3 w 31"/>
                <a:gd name="T19" fmla="*/ 10 h 10"/>
                <a:gd name="T20" fmla="*/ 3 w 31"/>
                <a:gd name="T21" fmla="*/ 10 h 10"/>
                <a:gd name="T22" fmla="*/ 3 w 31"/>
                <a:gd name="T23" fmla="*/ 10 h 1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"/>
                <a:gd name="T37" fmla="*/ 0 h 10"/>
                <a:gd name="T38" fmla="*/ 31 w 31"/>
                <a:gd name="T39" fmla="*/ 10 h 1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" h="10">
                  <a:moveTo>
                    <a:pt x="3" y="10"/>
                  </a:moveTo>
                  <a:lnTo>
                    <a:pt x="7" y="3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10" y="10"/>
                  </a:lnTo>
                  <a:lnTo>
                    <a:pt x="7" y="10"/>
                  </a:lnTo>
                  <a:lnTo>
                    <a:pt x="3" y="10"/>
                  </a:lnTo>
                  <a:lnTo>
                    <a:pt x="0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89" name="Freeform 254"/>
            <p:cNvSpPr>
              <a:spLocks/>
            </p:cNvSpPr>
            <p:nvPr/>
          </p:nvSpPr>
          <p:spPr bwMode="auto">
            <a:xfrm>
              <a:off x="3416" y="807"/>
              <a:ext cx="93" cy="45"/>
            </a:xfrm>
            <a:custGeom>
              <a:avLst/>
              <a:gdLst>
                <a:gd name="T0" fmla="*/ 3 w 93"/>
                <a:gd name="T1" fmla="*/ 41 h 45"/>
                <a:gd name="T2" fmla="*/ 24 w 93"/>
                <a:gd name="T3" fmla="*/ 38 h 45"/>
                <a:gd name="T4" fmla="*/ 31 w 93"/>
                <a:gd name="T5" fmla="*/ 35 h 45"/>
                <a:gd name="T6" fmla="*/ 41 w 93"/>
                <a:gd name="T7" fmla="*/ 28 h 45"/>
                <a:gd name="T8" fmla="*/ 45 w 93"/>
                <a:gd name="T9" fmla="*/ 24 h 45"/>
                <a:gd name="T10" fmla="*/ 48 w 93"/>
                <a:gd name="T11" fmla="*/ 21 h 45"/>
                <a:gd name="T12" fmla="*/ 58 w 93"/>
                <a:gd name="T13" fmla="*/ 17 h 45"/>
                <a:gd name="T14" fmla="*/ 69 w 93"/>
                <a:gd name="T15" fmla="*/ 17 h 45"/>
                <a:gd name="T16" fmla="*/ 76 w 93"/>
                <a:gd name="T17" fmla="*/ 10 h 45"/>
                <a:gd name="T18" fmla="*/ 83 w 93"/>
                <a:gd name="T19" fmla="*/ 3 h 45"/>
                <a:gd name="T20" fmla="*/ 89 w 93"/>
                <a:gd name="T21" fmla="*/ 0 h 45"/>
                <a:gd name="T22" fmla="*/ 93 w 93"/>
                <a:gd name="T23" fmla="*/ 0 h 45"/>
                <a:gd name="T24" fmla="*/ 89 w 93"/>
                <a:gd name="T25" fmla="*/ 3 h 45"/>
                <a:gd name="T26" fmla="*/ 83 w 93"/>
                <a:gd name="T27" fmla="*/ 7 h 45"/>
                <a:gd name="T28" fmla="*/ 76 w 93"/>
                <a:gd name="T29" fmla="*/ 17 h 45"/>
                <a:gd name="T30" fmla="*/ 69 w 93"/>
                <a:gd name="T31" fmla="*/ 24 h 45"/>
                <a:gd name="T32" fmla="*/ 65 w 93"/>
                <a:gd name="T33" fmla="*/ 24 h 45"/>
                <a:gd name="T34" fmla="*/ 62 w 93"/>
                <a:gd name="T35" fmla="*/ 28 h 45"/>
                <a:gd name="T36" fmla="*/ 48 w 93"/>
                <a:gd name="T37" fmla="*/ 35 h 45"/>
                <a:gd name="T38" fmla="*/ 45 w 93"/>
                <a:gd name="T39" fmla="*/ 38 h 45"/>
                <a:gd name="T40" fmla="*/ 38 w 93"/>
                <a:gd name="T41" fmla="*/ 41 h 45"/>
                <a:gd name="T42" fmla="*/ 27 w 93"/>
                <a:gd name="T43" fmla="*/ 45 h 45"/>
                <a:gd name="T44" fmla="*/ 3 w 93"/>
                <a:gd name="T45" fmla="*/ 45 h 45"/>
                <a:gd name="T46" fmla="*/ 0 w 93"/>
                <a:gd name="T47" fmla="*/ 45 h 45"/>
                <a:gd name="T48" fmla="*/ 3 w 93"/>
                <a:gd name="T49" fmla="*/ 41 h 45"/>
                <a:gd name="T50" fmla="*/ 3 w 93"/>
                <a:gd name="T51" fmla="*/ 41 h 45"/>
                <a:gd name="T52" fmla="*/ 3 w 93"/>
                <a:gd name="T53" fmla="*/ 41 h 4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3"/>
                <a:gd name="T82" fmla="*/ 0 h 45"/>
                <a:gd name="T83" fmla="*/ 93 w 93"/>
                <a:gd name="T84" fmla="*/ 45 h 4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3" h="45">
                  <a:moveTo>
                    <a:pt x="3" y="41"/>
                  </a:moveTo>
                  <a:lnTo>
                    <a:pt x="24" y="38"/>
                  </a:lnTo>
                  <a:lnTo>
                    <a:pt x="31" y="35"/>
                  </a:lnTo>
                  <a:lnTo>
                    <a:pt x="41" y="28"/>
                  </a:lnTo>
                  <a:lnTo>
                    <a:pt x="45" y="24"/>
                  </a:lnTo>
                  <a:lnTo>
                    <a:pt x="48" y="21"/>
                  </a:lnTo>
                  <a:lnTo>
                    <a:pt x="58" y="17"/>
                  </a:lnTo>
                  <a:lnTo>
                    <a:pt x="69" y="17"/>
                  </a:lnTo>
                  <a:lnTo>
                    <a:pt x="76" y="10"/>
                  </a:lnTo>
                  <a:lnTo>
                    <a:pt x="83" y="3"/>
                  </a:lnTo>
                  <a:lnTo>
                    <a:pt x="89" y="0"/>
                  </a:lnTo>
                  <a:lnTo>
                    <a:pt x="93" y="0"/>
                  </a:lnTo>
                  <a:lnTo>
                    <a:pt x="89" y="3"/>
                  </a:lnTo>
                  <a:lnTo>
                    <a:pt x="83" y="7"/>
                  </a:lnTo>
                  <a:lnTo>
                    <a:pt x="76" y="17"/>
                  </a:lnTo>
                  <a:lnTo>
                    <a:pt x="69" y="24"/>
                  </a:lnTo>
                  <a:lnTo>
                    <a:pt x="65" y="24"/>
                  </a:lnTo>
                  <a:lnTo>
                    <a:pt x="62" y="28"/>
                  </a:lnTo>
                  <a:lnTo>
                    <a:pt x="48" y="35"/>
                  </a:lnTo>
                  <a:lnTo>
                    <a:pt x="45" y="38"/>
                  </a:lnTo>
                  <a:lnTo>
                    <a:pt x="38" y="41"/>
                  </a:lnTo>
                  <a:lnTo>
                    <a:pt x="27" y="45"/>
                  </a:lnTo>
                  <a:lnTo>
                    <a:pt x="3" y="45"/>
                  </a:lnTo>
                  <a:lnTo>
                    <a:pt x="0" y="45"/>
                  </a:lnTo>
                  <a:lnTo>
                    <a:pt x="3" y="4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90" name="Freeform 255"/>
            <p:cNvSpPr>
              <a:spLocks/>
            </p:cNvSpPr>
            <p:nvPr/>
          </p:nvSpPr>
          <p:spPr bwMode="auto">
            <a:xfrm>
              <a:off x="3530" y="838"/>
              <a:ext cx="17" cy="7"/>
            </a:xfrm>
            <a:custGeom>
              <a:avLst/>
              <a:gdLst>
                <a:gd name="T0" fmla="*/ 0 w 17"/>
                <a:gd name="T1" fmla="*/ 0 h 7"/>
                <a:gd name="T2" fmla="*/ 13 w 17"/>
                <a:gd name="T3" fmla="*/ 0 h 7"/>
                <a:gd name="T4" fmla="*/ 17 w 17"/>
                <a:gd name="T5" fmla="*/ 0 h 7"/>
                <a:gd name="T6" fmla="*/ 17 w 17"/>
                <a:gd name="T7" fmla="*/ 4 h 7"/>
                <a:gd name="T8" fmla="*/ 17 w 17"/>
                <a:gd name="T9" fmla="*/ 7 h 7"/>
                <a:gd name="T10" fmla="*/ 13 w 17"/>
                <a:gd name="T11" fmla="*/ 7 h 7"/>
                <a:gd name="T12" fmla="*/ 0 w 17"/>
                <a:gd name="T13" fmla="*/ 4 h 7"/>
                <a:gd name="T14" fmla="*/ 0 w 17"/>
                <a:gd name="T15" fmla="*/ 0 h 7"/>
                <a:gd name="T16" fmla="*/ 0 w 17"/>
                <a:gd name="T17" fmla="*/ 0 h 7"/>
                <a:gd name="T18" fmla="*/ 0 w 17"/>
                <a:gd name="T19" fmla="*/ 0 h 7"/>
                <a:gd name="T20" fmla="*/ 0 w 17"/>
                <a:gd name="T21" fmla="*/ 0 h 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7"/>
                <a:gd name="T35" fmla="*/ 17 w 17"/>
                <a:gd name="T36" fmla="*/ 7 h 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7">
                  <a:moveTo>
                    <a:pt x="0" y="0"/>
                  </a:moveTo>
                  <a:lnTo>
                    <a:pt x="13" y="0"/>
                  </a:lnTo>
                  <a:lnTo>
                    <a:pt x="17" y="0"/>
                  </a:lnTo>
                  <a:lnTo>
                    <a:pt x="17" y="4"/>
                  </a:lnTo>
                  <a:lnTo>
                    <a:pt x="17" y="7"/>
                  </a:lnTo>
                  <a:lnTo>
                    <a:pt x="13" y="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91" name="Freeform 256"/>
            <p:cNvSpPr>
              <a:spLocks/>
            </p:cNvSpPr>
            <p:nvPr/>
          </p:nvSpPr>
          <p:spPr bwMode="auto">
            <a:xfrm>
              <a:off x="3530" y="852"/>
              <a:ext cx="13" cy="7"/>
            </a:xfrm>
            <a:custGeom>
              <a:avLst/>
              <a:gdLst>
                <a:gd name="T0" fmla="*/ 3 w 13"/>
                <a:gd name="T1" fmla="*/ 0 h 7"/>
                <a:gd name="T2" fmla="*/ 7 w 13"/>
                <a:gd name="T3" fmla="*/ 0 h 7"/>
                <a:gd name="T4" fmla="*/ 13 w 13"/>
                <a:gd name="T5" fmla="*/ 3 h 7"/>
                <a:gd name="T6" fmla="*/ 13 w 13"/>
                <a:gd name="T7" fmla="*/ 7 h 7"/>
                <a:gd name="T8" fmla="*/ 10 w 13"/>
                <a:gd name="T9" fmla="*/ 7 h 7"/>
                <a:gd name="T10" fmla="*/ 3 w 13"/>
                <a:gd name="T11" fmla="*/ 7 h 7"/>
                <a:gd name="T12" fmla="*/ 0 w 13"/>
                <a:gd name="T13" fmla="*/ 3 h 7"/>
                <a:gd name="T14" fmla="*/ 0 w 13"/>
                <a:gd name="T15" fmla="*/ 0 h 7"/>
                <a:gd name="T16" fmla="*/ 3 w 13"/>
                <a:gd name="T17" fmla="*/ 0 h 7"/>
                <a:gd name="T18" fmla="*/ 3 w 13"/>
                <a:gd name="T19" fmla="*/ 0 h 7"/>
                <a:gd name="T20" fmla="*/ 3 w 13"/>
                <a:gd name="T21" fmla="*/ 0 h 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"/>
                <a:gd name="T34" fmla="*/ 0 h 7"/>
                <a:gd name="T35" fmla="*/ 13 w 13"/>
                <a:gd name="T36" fmla="*/ 7 h 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" h="7">
                  <a:moveTo>
                    <a:pt x="3" y="0"/>
                  </a:moveTo>
                  <a:lnTo>
                    <a:pt x="7" y="0"/>
                  </a:lnTo>
                  <a:lnTo>
                    <a:pt x="13" y="3"/>
                  </a:lnTo>
                  <a:lnTo>
                    <a:pt x="13" y="7"/>
                  </a:lnTo>
                  <a:lnTo>
                    <a:pt x="10" y="7"/>
                  </a:lnTo>
                  <a:lnTo>
                    <a:pt x="3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92" name="Freeform 257"/>
            <p:cNvSpPr>
              <a:spLocks/>
            </p:cNvSpPr>
            <p:nvPr/>
          </p:nvSpPr>
          <p:spPr bwMode="auto">
            <a:xfrm>
              <a:off x="3568" y="859"/>
              <a:ext cx="55" cy="17"/>
            </a:xfrm>
            <a:custGeom>
              <a:avLst/>
              <a:gdLst>
                <a:gd name="T0" fmla="*/ 0 w 55"/>
                <a:gd name="T1" fmla="*/ 0 h 17"/>
                <a:gd name="T2" fmla="*/ 20 w 55"/>
                <a:gd name="T3" fmla="*/ 0 h 17"/>
                <a:gd name="T4" fmla="*/ 34 w 55"/>
                <a:gd name="T5" fmla="*/ 7 h 17"/>
                <a:gd name="T6" fmla="*/ 55 w 55"/>
                <a:gd name="T7" fmla="*/ 14 h 17"/>
                <a:gd name="T8" fmla="*/ 55 w 55"/>
                <a:gd name="T9" fmla="*/ 17 h 17"/>
                <a:gd name="T10" fmla="*/ 52 w 55"/>
                <a:gd name="T11" fmla="*/ 17 h 17"/>
                <a:gd name="T12" fmla="*/ 31 w 55"/>
                <a:gd name="T13" fmla="*/ 14 h 17"/>
                <a:gd name="T14" fmla="*/ 24 w 55"/>
                <a:gd name="T15" fmla="*/ 10 h 17"/>
                <a:gd name="T16" fmla="*/ 17 w 55"/>
                <a:gd name="T17" fmla="*/ 7 h 17"/>
                <a:gd name="T18" fmla="*/ 0 w 55"/>
                <a:gd name="T19" fmla="*/ 3 h 17"/>
                <a:gd name="T20" fmla="*/ 0 w 55"/>
                <a:gd name="T21" fmla="*/ 0 h 17"/>
                <a:gd name="T22" fmla="*/ 0 w 55"/>
                <a:gd name="T23" fmla="*/ 0 h 17"/>
                <a:gd name="T24" fmla="*/ 0 w 55"/>
                <a:gd name="T25" fmla="*/ 0 h 17"/>
                <a:gd name="T26" fmla="*/ 0 w 55"/>
                <a:gd name="T27" fmla="*/ 0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5"/>
                <a:gd name="T43" fmla="*/ 0 h 17"/>
                <a:gd name="T44" fmla="*/ 55 w 55"/>
                <a:gd name="T45" fmla="*/ 17 h 1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5" h="17">
                  <a:moveTo>
                    <a:pt x="0" y="0"/>
                  </a:moveTo>
                  <a:lnTo>
                    <a:pt x="20" y="0"/>
                  </a:lnTo>
                  <a:lnTo>
                    <a:pt x="34" y="7"/>
                  </a:lnTo>
                  <a:lnTo>
                    <a:pt x="55" y="14"/>
                  </a:lnTo>
                  <a:lnTo>
                    <a:pt x="55" y="17"/>
                  </a:lnTo>
                  <a:lnTo>
                    <a:pt x="52" y="17"/>
                  </a:lnTo>
                  <a:lnTo>
                    <a:pt x="31" y="14"/>
                  </a:lnTo>
                  <a:lnTo>
                    <a:pt x="24" y="10"/>
                  </a:lnTo>
                  <a:lnTo>
                    <a:pt x="17" y="7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93" name="Freeform 258"/>
            <p:cNvSpPr>
              <a:spLocks/>
            </p:cNvSpPr>
            <p:nvPr/>
          </p:nvSpPr>
          <p:spPr bwMode="auto">
            <a:xfrm>
              <a:off x="3606" y="876"/>
              <a:ext cx="131" cy="111"/>
            </a:xfrm>
            <a:custGeom>
              <a:avLst/>
              <a:gdLst>
                <a:gd name="T0" fmla="*/ 0 w 131"/>
                <a:gd name="T1" fmla="*/ 0 h 111"/>
                <a:gd name="T2" fmla="*/ 41 w 131"/>
                <a:gd name="T3" fmla="*/ 4 h 111"/>
                <a:gd name="T4" fmla="*/ 52 w 131"/>
                <a:gd name="T5" fmla="*/ 7 h 111"/>
                <a:gd name="T6" fmla="*/ 62 w 131"/>
                <a:gd name="T7" fmla="*/ 14 h 111"/>
                <a:gd name="T8" fmla="*/ 65 w 131"/>
                <a:gd name="T9" fmla="*/ 17 h 111"/>
                <a:gd name="T10" fmla="*/ 72 w 131"/>
                <a:gd name="T11" fmla="*/ 21 h 111"/>
                <a:gd name="T12" fmla="*/ 76 w 131"/>
                <a:gd name="T13" fmla="*/ 28 h 111"/>
                <a:gd name="T14" fmla="*/ 83 w 131"/>
                <a:gd name="T15" fmla="*/ 31 h 111"/>
                <a:gd name="T16" fmla="*/ 83 w 131"/>
                <a:gd name="T17" fmla="*/ 38 h 111"/>
                <a:gd name="T18" fmla="*/ 90 w 131"/>
                <a:gd name="T19" fmla="*/ 49 h 111"/>
                <a:gd name="T20" fmla="*/ 100 w 131"/>
                <a:gd name="T21" fmla="*/ 55 h 111"/>
                <a:gd name="T22" fmla="*/ 107 w 131"/>
                <a:gd name="T23" fmla="*/ 69 h 111"/>
                <a:gd name="T24" fmla="*/ 114 w 131"/>
                <a:gd name="T25" fmla="*/ 80 h 111"/>
                <a:gd name="T26" fmla="*/ 121 w 131"/>
                <a:gd name="T27" fmla="*/ 93 h 111"/>
                <a:gd name="T28" fmla="*/ 124 w 131"/>
                <a:gd name="T29" fmla="*/ 97 h 111"/>
                <a:gd name="T30" fmla="*/ 131 w 131"/>
                <a:gd name="T31" fmla="*/ 104 h 111"/>
                <a:gd name="T32" fmla="*/ 131 w 131"/>
                <a:gd name="T33" fmla="*/ 107 h 111"/>
                <a:gd name="T34" fmla="*/ 131 w 131"/>
                <a:gd name="T35" fmla="*/ 111 h 111"/>
                <a:gd name="T36" fmla="*/ 124 w 131"/>
                <a:gd name="T37" fmla="*/ 111 h 111"/>
                <a:gd name="T38" fmla="*/ 114 w 131"/>
                <a:gd name="T39" fmla="*/ 97 h 111"/>
                <a:gd name="T40" fmla="*/ 107 w 131"/>
                <a:gd name="T41" fmla="*/ 87 h 111"/>
                <a:gd name="T42" fmla="*/ 100 w 131"/>
                <a:gd name="T43" fmla="*/ 73 h 111"/>
                <a:gd name="T44" fmla="*/ 96 w 131"/>
                <a:gd name="T45" fmla="*/ 66 h 111"/>
                <a:gd name="T46" fmla="*/ 93 w 131"/>
                <a:gd name="T47" fmla="*/ 59 h 111"/>
                <a:gd name="T48" fmla="*/ 76 w 131"/>
                <a:gd name="T49" fmla="*/ 42 h 111"/>
                <a:gd name="T50" fmla="*/ 76 w 131"/>
                <a:gd name="T51" fmla="*/ 35 h 111"/>
                <a:gd name="T52" fmla="*/ 65 w 131"/>
                <a:gd name="T53" fmla="*/ 28 h 111"/>
                <a:gd name="T54" fmla="*/ 62 w 131"/>
                <a:gd name="T55" fmla="*/ 24 h 111"/>
                <a:gd name="T56" fmla="*/ 58 w 131"/>
                <a:gd name="T57" fmla="*/ 21 h 111"/>
                <a:gd name="T58" fmla="*/ 55 w 131"/>
                <a:gd name="T59" fmla="*/ 17 h 111"/>
                <a:gd name="T60" fmla="*/ 48 w 131"/>
                <a:gd name="T61" fmla="*/ 14 h 111"/>
                <a:gd name="T62" fmla="*/ 38 w 131"/>
                <a:gd name="T63" fmla="*/ 11 h 111"/>
                <a:gd name="T64" fmla="*/ 20 w 131"/>
                <a:gd name="T65" fmla="*/ 7 h 111"/>
                <a:gd name="T66" fmla="*/ 0 w 131"/>
                <a:gd name="T67" fmla="*/ 4 h 111"/>
                <a:gd name="T68" fmla="*/ 0 w 131"/>
                <a:gd name="T69" fmla="*/ 4 h 111"/>
                <a:gd name="T70" fmla="*/ 0 w 131"/>
                <a:gd name="T71" fmla="*/ 0 h 111"/>
                <a:gd name="T72" fmla="*/ 0 w 131"/>
                <a:gd name="T73" fmla="*/ 0 h 111"/>
                <a:gd name="T74" fmla="*/ 0 w 131"/>
                <a:gd name="T75" fmla="*/ 0 h 1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1"/>
                <a:gd name="T115" fmla="*/ 0 h 111"/>
                <a:gd name="T116" fmla="*/ 131 w 131"/>
                <a:gd name="T117" fmla="*/ 111 h 1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1" h="111">
                  <a:moveTo>
                    <a:pt x="0" y="0"/>
                  </a:moveTo>
                  <a:lnTo>
                    <a:pt x="41" y="4"/>
                  </a:lnTo>
                  <a:lnTo>
                    <a:pt x="52" y="7"/>
                  </a:lnTo>
                  <a:lnTo>
                    <a:pt x="62" y="14"/>
                  </a:lnTo>
                  <a:lnTo>
                    <a:pt x="65" y="17"/>
                  </a:lnTo>
                  <a:lnTo>
                    <a:pt x="72" y="21"/>
                  </a:lnTo>
                  <a:lnTo>
                    <a:pt x="76" y="28"/>
                  </a:lnTo>
                  <a:lnTo>
                    <a:pt x="83" y="31"/>
                  </a:lnTo>
                  <a:lnTo>
                    <a:pt x="83" y="38"/>
                  </a:lnTo>
                  <a:lnTo>
                    <a:pt x="90" y="49"/>
                  </a:lnTo>
                  <a:lnTo>
                    <a:pt x="100" y="55"/>
                  </a:lnTo>
                  <a:lnTo>
                    <a:pt x="107" y="69"/>
                  </a:lnTo>
                  <a:lnTo>
                    <a:pt x="114" y="80"/>
                  </a:lnTo>
                  <a:lnTo>
                    <a:pt x="121" y="93"/>
                  </a:lnTo>
                  <a:lnTo>
                    <a:pt x="124" y="97"/>
                  </a:lnTo>
                  <a:lnTo>
                    <a:pt x="131" y="104"/>
                  </a:lnTo>
                  <a:lnTo>
                    <a:pt x="131" y="107"/>
                  </a:lnTo>
                  <a:lnTo>
                    <a:pt x="131" y="111"/>
                  </a:lnTo>
                  <a:lnTo>
                    <a:pt x="124" y="111"/>
                  </a:lnTo>
                  <a:lnTo>
                    <a:pt x="114" y="97"/>
                  </a:lnTo>
                  <a:lnTo>
                    <a:pt x="107" y="87"/>
                  </a:lnTo>
                  <a:lnTo>
                    <a:pt x="100" y="73"/>
                  </a:lnTo>
                  <a:lnTo>
                    <a:pt x="96" y="66"/>
                  </a:lnTo>
                  <a:lnTo>
                    <a:pt x="93" y="59"/>
                  </a:lnTo>
                  <a:lnTo>
                    <a:pt x="76" y="42"/>
                  </a:lnTo>
                  <a:lnTo>
                    <a:pt x="76" y="35"/>
                  </a:lnTo>
                  <a:lnTo>
                    <a:pt x="65" y="28"/>
                  </a:lnTo>
                  <a:lnTo>
                    <a:pt x="62" y="24"/>
                  </a:lnTo>
                  <a:lnTo>
                    <a:pt x="58" y="21"/>
                  </a:lnTo>
                  <a:lnTo>
                    <a:pt x="55" y="17"/>
                  </a:lnTo>
                  <a:lnTo>
                    <a:pt x="48" y="14"/>
                  </a:lnTo>
                  <a:lnTo>
                    <a:pt x="38" y="11"/>
                  </a:lnTo>
                  <a:lnTo>
                    <a:pt x="20" y="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94" name="Freeform 259"/>
            <p:cNvSpPr>
              <a:spLocks/>
            </p:cNvSpPr>
            <p:nvPr/>
          </p:nvSpPr>
          <p:spPr bwMode="auto">
            <a:xfrm>
              <a:off x="3129" y="793"/>
              <a:ext cx="124" cy="128"/>
            </a:xfrm>
            <a:custGeom>
              <a:avLst/>
              <a:gdLst>
                <a:gd name="T0" fmla="*/ 107 w 124"/>
                <a:gd name="T1" fmla="*/ 7 h 128"/>
                <a:gd name="T2" fmla="*/ 83 w 124"/>
                <a:gd name="T3" fmla="*/ 7 h 128"/>
                <a:gd name="T4" fmla="*/ 62 w 124"/>
                <a:gd name="T5" fmla="*/ 17 h 128"/>
                <a:gd name="T6" fmla="*/ 34 w 124"/>
                <a:gd name="T7" fmla="*/ 28 h 128"/>
                <a:gd name="T8" fmla="*/ 20 w 124"/>
                <a:gd name="T9" fmla="*/ 49 h 128"/>
                <a:gd name="T10" fmla="*/ 17 w 124"/>
                <a:gd name="T11" fmla="*/ 66 h 128"/>
                <a:gd name="T12" fmla="*/ 7 w 124"/>
                <a:gd name="T13" fmla="*/ 87 h 128"/>
                <a:gd name="T14" fmla="*/ 7 w 124"/>
                <a:gd name="T15" fmla="*/ 107 h 128"/>
                <a:gd name="T16" fmla="*/ 24 w 124"/>
                <a:gd name="T17" fmla="*/ 121 h 128"/>
                <a:gd name="T18" fmla="*/ 48 w 124"/>
                <a:gd name="T19" fmla="*/ 114 h 128"/>
                <a:gd name="T20" fmla="*/ 58 w 124"/>
                <a:gd name="T21" fmla="*/ 100 h 128"/>
                <a:gd name="T22" fmla="*/ 72 w 124"/>
                <a:gd name="T23" fmla="*/ 87 h 128"/>
                <a:gd name="T24" fmla="*/ 69 w 124"/>
                <a:gd name="T25" fmla="*/ 69 h 128"/>
                <a:gd name="T26" fmla="*/ 72 w 124"/>
                <a:gd name="T27" fmla="*/ 59 h 128"/>
                <a:gd name="T28" fmla="*/ 83 w 124"/>
                <a:gd name="T29" fmla="*/ 52 h 128"/>
                <a:gd name="T30" fmla="*/ 93 w 124"/>
                <a:gd name="T31" fmla="*/ 45 h 128"/>
                <a:gd name="T32" fmla="*/ 110 w 124"/>
                <a:gd name="T33" fmla="*/ 38 h 128"/>
                <a:gd name="T34" fmla="*/ 100 w 124"/>
                <a:gd name="T35" fmla="*/ 45 h 128"/>
                <a:gd name="T36" fmla="*/ 83 w 124"/>
                <a:gd name="T37" fmla="*/ 59 h 128"/>
                <a:gd name="T38" fmla="*/ 79 w 124"/>
                <a:gd name="T39" fmla="*/ 87 h 128"/>
                <a:gd name="T40" fmla="*/ 76 w 124"/>
                <a:gd name="T41" fmla="*/ 97 h 128"/>
                <a:gd name="T42" fmla="*/ 62 w 124"/>
                <a:gd name="T43" fmla="*/ 114 h 128"/>
                <a:gd name="T44" fmla="*/ 41 w 124"/>
                <a:gd name="T45" fmla="*/ 125 h 128"/>
                <a:gd name="T46" fmla="*/ 24 w 124"/>
                <a:gd name="T47" fmla="*/ 128 h 128"/>
                <a:gd name="T48" fmla="*/ 3 w 124"/>
                <a:gd name="T49" fmla="*/ 121 h 128"/>
                <a:gd name="T50" fmla="*/ 0 w 124"/>
                <a:gd name="T51" fmla="*/ 83 h 128"/>
                <a:gd name="T52" fmla="*/ 10 w 124"/>
                <a:gd name="T53" fmla="*/ 73 h 128"/>
                <a:gd name="T54" fmla="*/ 14 w 124"/>
                <a:gd name="T55" fmla="*/ 49 h 128"/>
                <a:gd name="T56" fmla="*/ 20 w 124"/>
                <a:gd name="T57" fmla="*/ 35 h 128"/>
                <a:gd name="T58" fmla="*/ 34 w 124"/>
                <a:gd name="T59" fmla="*/ 24 h 128"/>
                <a:gd name="T60" fmla="*/ 41 w 124"/>
                <a:gd name="T61" fmla="*/ 17 h 128"/>
                <a:gd name="T62" fmla="*/ 58 w 124"/>
                <a:gd name="T63" fmla="*/ 14 h 128"/>
                <a:gd name="T64" fmla="*/ 69 w 124"/>
                <a:gd name="T65" fmla="*/ 7 h 128"/>
                <a:gd name="T66" fmla="*/ 96 w 124"/>
                <a:gd name="T67" fmla="*/ 0 h 128"/>
                <a:gd name="T68" fmla="*/ 117 w 124"/>
                <a:gd name="T69" fmla="*/ 4 h 128"/>
                <a:gd name="T70" fmla="*/ 124 w 124"/>
                <a:gd name="T71" fmla="*/ 11 h 128"/>
                <a:gd name="T72" fmla="*/ 121 w 124"/>
                <a:gd name="T73" fmla="*/ 11 h 12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24"/>
                <a:gd name="T112" fmla="*/ 0 h 128"/>
                <a:gd name="T113" fmla="*/ 124 w 124"/>
                <a:gd name="T114" fmla="*/ 128 h 12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24" h="128">
                  <a:moveTo>
                    <a:pt x="121" y="11"/>
                  </a:moveTo>
                  <a:lnTo>
                    <a:pt x="107" y="7"/>
                  </a:lnTo>
                  <a:lnTo>
                    <a:pt x="93" y="7"/>
                  </a:lnTo>
                  <a:lnTo>
                    <a:pt x="83" y="7"/>
                  </a:lnTo>
                  <a:lnTo>
                    <a:pt x="62" y="17"/>
                  </a:lnTo>
                  <a:lnTo>
                    <a:pt x="45" y="21"/>
                  </a:lnTo>
                  <a:lnTo>
                    <a:pt x="34" y="28"/>
                  </a:lnTo>
                  <a:lnTo>
                    <a:pt x="27" y="38"/>
                  </a:lnTo>
                  <a:lnTo>
                    <a:pt x="20" y="49"/>
                  </a:lnTo>
                  <a:lnTo>
                    <a:pt x="20" y="59"/>
                  </a:lnTo>
                  <a:lnTo>
                    <a:pt x="17" y="66"/>
                  </a:lnTo>
                  <a:lnTo>
                    <a:pt x="17" y="73"/>
                  </a:lnTo>
                  <a:lnTo>
                    <a:pt x="7" y="87"/>
                  </a:lnTo>
                  <a:lnTo>
                    <a:pt x="7" y="97"/>
                  </a:lnTo>
                  <a:lnTo>
                    <a:pt x="7" y="107"/>
                  </a:lnTo>
                  <a:lnTo>
                    <a:pt x="10" y="118"/>
                  </a:lnTo>
                  <a:lnTo>
                    <a:pt x="24" y="121"/>
                  </a:lnTo>
                  <a:lnTo>
                    <a:pt x="38" y="118"/>
                  </a:lnTo>
                  <a:lnTo>
                    <a:pt x="48" y="114"/>
                  </a:lnTo>
                  <a:lnTo>
                    <a:pt x="52" y="107"/>
                  </a:lnTo>
                  <a:lnTo>
                    <a:pt x="58" y="100"/>
                  </a:lnTo>
                  <a:lnTo>
                    <a:pt x="65" y="97"/>
                  </a:lnTo>
                  <a:lnTo>
                    <a:pt x="72" y="87"/>
                  </a:lnTo>
                  <a:lnTo>
                    <a:pt x="69" y="80"/>
                  </a:lnTo>
                  <a:lnTo>
                    <a:pt x="69" y="69"/>
                  </a:lnTo>
                  <a:lnTo>
                    <a:pt x="69" y="62"/>
                  </a:lnTo>
                  <a:lnTo>
                    <a:pt x="72" y="59"/>
                  </a:lnTo>
                  <a:lnTo>
                    <a:pt x="76" y="55"/>
                  </a:lnTo>
                  <a:lnTo>
                    <a:pt x="83" y="52"/>
                  </a:lnTo>
                  <a:lnTo>
                    <a:pt x="90" y="49"/>
                  </a:lnTo>
                  <a:lnTo>
                    <a:pt x="93" y="45"/>
                  </a:lnTo>
                  <a:lnTo>
                    <a:pt x="107" y="38"/>
                  </a:lnTo>
                  <a:lnTo>
                    <a:pt x="110" y="38"/>
                  </a:lnTo>
                  <a:lnTo>
                    <a:pt x="103" y="42"/>
                  </a:lnTo>
                  <a:lnTo>
                    <a:pt x="100" y="45"/>
                  </a:lnTo>
                  <a:lnTo>
                    <a:pt x="90" y="52"/>
                  </a:lnTo>
                  <a:lnTo>
                    <a:pt x="83" y="59"/>
                  </a:lnTo>
                  <a:lnTo>
                    <a:pt x="79" y="69"/>
                  </a:lnTo>
                  <a:lnTo>
                    <a:pt x="79" y="87"/>
                  </a:lnTo>
                  <a:lnTo>
                    <a:pt x="79" y="97"/>
                  </a:lnTo>
                  <a:lnTo>
                    <a:pt x="76" y="97"/>
                  </a:lnTo>
                  <a:lnTo>
                    <a:pt x="72" y="100"/>
                  </a:lnTo>
                  <a:lnTo>
                    <a:pt x="62" y="114"/>
                  </a:lnTo>
                  <a:lnTo>
                    <a:pt x="52" y="121"/>
                  </a:lnTo>
                  <a:lnTo>
                    <a:pt x="41" y="125"/>
                  </a:lnTo>
                  <a:lnTo>
                    <a:pt x="31" y="128"/>
                  </a:lnTo>
                  <a:lnTo>
                    <a:pt x="24" y="128"/>
                  </a:lnTo>
                  <a:lnTo>
                    <a:pt x="7" y="125"/>
                  </a:lnTo>
                  <a:lnTo>
                    <a:pt x="3" y="121"/>
                  </a:lnTo>
                  <a:lnTo>
                    <a:pt x="0" y="107"/>
                  </a:lnTo>
                  <a:lnTo>
                    <a:pt x="0" y="83"/>
                  </a:lnTo>
                  <a:lnTo>
                    <a:pt x="7" y="80"/>
                  </a:lnTo>
                  <a:lnTo>
                    <a:pt x="10" y="73"/>
                  </a:lnTo>
                  <a:lnTo>
                    <a:pt x="14" y="59"/>
                  </a:lnTo>
                  <a:lnTo>
                    <a:pt x="14" y="49"/>
                  </a:lnTo>
                  <a:lnTo>
                    <a:pt x="17" y="42"/>
                  </a:lnTo>
                  <a:lnTo>
                    <a:pt x="20" y="35"/>
                  </a:lnTo>
                  <a:lnTo>
                    <a:pt x="27" y="28"/>
                  </a:lnTo>
                  <a:lnTo>
                    <a:pt x="34" y="24"/>
                  </a:lnTo>
                  <a:lnTo>
                    <a:pt x="38" y="21"/>
                  </a:lnTo>
                  <a:lnTo>
                    <a:pt x="41" y="17"/>
                  </a:lnTo>
                  <a:lnTo>
                    <a:pt x="52" y="14"/>
                  </a:lnTo>
                  <a:lnTo>
                    <a:pt x="58" y="14"/>
                  </a:lnTo>
                  <a:lnTo>
                    <a:pt x="62" y="14"/>
                  </a:lnTo>
                  <a:lnTo>
                    <a:pt x="69" y="7"/>
                  </a:lnTo>
                  <a:lnTo>
                    <a:pt x="79" y="4"/>
                  </a:lnTo>
                  <a:lnTo>
                    <a:pt x="96" y="0"/>
                  </a:lnTo>
                  <a:lnTo>
                    <a:pt x="110" y="0"/>
                  </a:lnTo>
                  <a:lnTo>
                    <a:pt x="117" y="4"/>
                  </a:lnTo>
                  <a:lnTo>
                    <a:pt x="121" y="7"/>
                  </a:lnTo>
                  <a:lnTo>
                    <a:pt x="124" y="11"/>
                  </a:lnTo>
                  <a:lnTo>
                    <a:pt x="121" y="1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95" name="Freeform 260"/>
            <p:cNvSpPr>
              <a:spLocks/>
            </p:cNvSpPr>
            <p:nvPr/>
          </p:nvSpPr>
          <p:spPr bwMode="auto">
            <a:xfrm>
              <a:off x="3243" y="828"/>
              <a:ext cx="48" cy="65"/>
            </a:xfrm>
            <a:custGeom>
              <a:avLst/>
              <a:gdLst>
                <a:gd name="T0" fmla="*/ 0 w 48"/>
                <a:gd name="T1" fmla="*/ 0 h 65"/>
                <a:gd name="T2" fmla="*/ 10 w 48"/>
                <a:gd name="T3" fmla="*/ 0 h 65"/>
                <a:gd name="T4" fmla="*/ 14 w 48"/>
                <a:gd name="T5" fmla="*/ 0 h 65"/>
                <a:gd name="T6" fmla="*/ 10 w 48"/>
                <a:gd name="T7" fmla="*/ 10 h 65"/>
                <a:gd name="T8" fmla="*/ 7 w 48"/>
                <a:gd name="T9" fmla="*/ 20 h 65"/>
                <a:gd name="T10" fmla="*/ 7 w 48"/>
                <a:gd name="T11" fmla="*/ 31 h 65"/>
                <a:gd name="T12" fmla="*/ 10 w 48"/>
                <a:gd name="T13" fmla="*/ 34 h 65"/>
                <a:gd name="T14" fmla="*/ 14 w 48"/>
                <a:gd name="T15" fmla="*/ 38 h 65"/>
                <a:gd name="T16" fmla="*/ 31 w 48"/>
                <a:gd name="T17" fmla="*/ 41 h 65"/>
                <a:gd name="T18" fmla="*/ 45 w 48"/>
                <a:gd name="T19" fmla="*/ 48 h 65"/>
                <a:gd name="T20" fmla="*/ 48 w 48"/>
                <a:gd name="T21" fmla="*/ 62 h 65"/>
                <a:gd name="T22" fmla="*/ 48 w 48"/>
                <a:gd name="T23" fmla="*/ 65 h 65"/>
                <a:gd name="T24" fmla="*/ 45 w 48"/>
                <a:gd name="T25" fmla="*/ 65 h 65"/>
                <a:gd name="T26" fmla="*/ 41 w 48"/>
                <a:gd name="T27" fmla="*/ 62 h 65"/>
                <a:gd name="T28" fmla="*/ 38 w 48"/>
                <a:gd name="T29" fmla="*/ 52 h 65"/>
                <a:gd name="T30" fmla="*/ 34 w 48"/>
                <a:gd name="T31" fmla="*/ 52 h 65"/>
                <a:gd name="T32" fmla="*/ 31 w 48"/>
                <a:gd name="T33" fmla="*/ 48 h 65"/>
                <a:gd name="T34" fmla="*/ 7 w 48"/>
                <a:gd name="T35" fmla="*/ 45 h 65"/>
                <a:gd name="T36" fmla="*/ 3 w 48"/>
                <a:gd name="T37" fmla="*/ 34 h 65"/>
                <a:gd name="T38" fmla="*/ 3 w 48"/>
                <a:gd name="T39" fmla="*/ 24 h 65"/>
                <a:gd name="T40" fmla="*/ 10 w 48"/>
                <a:gd name="T41" fmla="*/ 3 h 65"/>
                <a:gd name="T42" fmla="*/ 0 w 48"/>
                <a:gd name="T43" fmla="*/ 3 h 65"/>
                <a:gd name="T44" fmla="*/ 0 w 48"/>
                <a:gd name="T45" fmla="*/ 0 h 65"/>
                <a:gd name="T46" fmla="*/ 0 w 48"/>
                <a:gd name="T47" fmla="*/ 0 h 65"/>
                <a:gd name="T48" fmla="*/ 0 w 48"/>
                <a:gd name="T49" fmla="*/ 0 h 65"/>
                <a:gd name="T50" fmla="*/ 0 w 48"/>
                <a:gd name="T51" fmla="*/ 0 h 6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8"/>
                <a:gd name="T79" fmla="*/ 0 h 65"/>
                <a:gd name="T80" fmla="*/ 48 w 48"/>
                <a:gd name="T81" fmla="*/ 65 h 6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8" h="65">
                  <a:moveTo>
                    <a:pt x="0" y="0"/>
                  </a:moveTo>
                  <a:lnTo>
                    <a:pt x="10" y="0"/>
                  </a:lnTo>
                  <a:lnTo>
                    <a:pt x="14" y="0"/>
                  </a:lnTo>
                  <a:lnTo>
                    <a:pt x="10" y="10"/>
                  </a:lnTo>
                  <a:lnTo>
                    <a:pt x="7" y="20"/>
                  </a:lnTo>
                  <a:lnTo>
                    <a:pt x="7" y="31"/>
                  </a:lnTo>
                  <a:lnTo>
                    <a:pt x="10" y="34"/>
                  </a:lnTo>
                  <a:lnTo>
                    <a:pt x="14" y="38"/>
                  </a:lnTo>
                  <a:lnTo>
                    <a:pt x="31" y="41"/>
                  </a:lnTo>
                  <a:lnTo>
                    <a:pt x="45" y="48"/>
                  </a:lnTo>
                  <a:lnTo>
                    <a:pt x="48" y="62"/>
                  </a:lnTo>
                  <a:lnTo>
                    <a:pt x="48" y="65"/>
                  </a:lnTo>
                  <a:lnTo>
                    <a:pt x="45" y="65"/>
                  </a:lnTo>
                  <a:lnTo>
                    <a:pt x="41" y="62"/>
                  </a:lnTo>
                  <a:lnTo>
                    <a:pt x="38" y="52"/>
                  </a:lnTo>
                  <a:lnTo>
                    <a:pt x="34" y="52"/>
                  </a:lnTo>
                  <a:lnTo>
                    <a:pt x="31" y="48"/>
                  </a:lnTo>
                  <a:lnTo>
                    <a:pt x="7" y="45"/>
                  </a:lnTo>
                  <a:lnTo>
                    <a:pt x="3" y="34"/>
                  </a:lnTo>
                  <a:lnTo>
                    <a:pt x="3" y="24"/>
                  </a:lnTo>
                  <a:lnTo>
                    <a:pt x="1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96" name="Freeform 261"/>
            <p:cNvSpPr>
              <a:spLocks/>
            </p:cNvSpPr>
            <p:nvPr/>
          </p:nvSpPr>
          <p:spPr bwMode="auto">
            <a:xfrm>
              <a:off x="3177" y="911"/>
              <a:ext cx="111" cy="69"/>
            </a:xfrm>
            <a:custGeom>
              <a:avLst/>
              <a:gdLst>
                <a:gd name="T0" fmla="*/ 4 w 111"/>
                <a:gd name="T1" fmla="*/ 17 h 69"/>
                <a:gd name="T2" fmla="*/ 7 w 111"/>
                <a:gd name="T3" fmla="*/ 27 h 69"/>
                <a:gd name="T4" fmla="*/ 10 w 111"/>
                <a:gd name="T5" fmla="*/ 38 h 69"/>
                <a:gd name="T6" fmla="*/ 17 w 111"/>
                <a:gd name="T7" fmla="*/ 45 h 69"/>
                <a:gd name="T8" fmla="*/ 21 w 111"/>
                <a:gd name="T9" fmla="*/ 48 h 69"/>
                <a:gd name="T10" fmla="*/ 28 w 111"/>
                <a:gd name="T11" fmla="*/ 52 h 69"/>
                <a:gd name="T12" fmla="*/ 38 w 111"/>
                <a:gd name="T13" fmla="*/ 58 h 69"/>
                <a:gd name="T14" fmla="*/ 45 w 111"/>
                <a:gd name="T15" fmla="*/ 62 h 69"/>
                <a:gd name="T16" fmla="*/ 55 w 111"/>
                <a:gd name="T17" fmla="*/ 65 h 69"/>
                <a:gd name="T18" fmla="*/ 66 w 111"/>
                <a:gd name="T19" fmla="*/ 62 h 69"/>
                <a:gd name="T20" fmla="*/ 69 w 111"/>
                <a:gd name="T21" fmla="*/ 58 h 69"/>
                <a:gd name="T22" fmla="*/ 73 w 111"/>
                <a:gd name="T23" fmla="*/ 52 h 69"/>
                <a:gd name="T24" fmla="*/ 80 w 111"/>
                <a:gd name="T25" fmla="*/ 48 h 69"/>
                <a:gd name="T26" fmla="*/ 87 w 111"/>
                <a:gd name="T27" fmla="*/ 45 h 69"/>
                <a:gd name="T28" fmla="*/ 90 w 111"/>
                <a:gd name="T29" fmla="*/ 41 h 69"/>
                <a:gd name="T30" fmla="*/ 104 w 111"/>
                <a:gd name="T31" fmla="*/ 17 h 69"/>
                <a:gd name="T32" fmla="*/ 107 w 111"/>
                <a:gd name="T33" fmla="*/ 0 h 69"/>
                <a:gd name="T34" fmla="*/ 111 w 111"/>
                <a:gd name="T35" fmla="*/ 0 h 69"/>
                <a:gd name="T36" fmla="*/ 111 w 111"/>
                <a:gd name="T37" fmla="*/ 20 h 69"/>
                <a:gd name="T38" fmla="*/ 104 w 111"/>
                <a:gd name="T39" fmla="*/ 34 h 69"/>
                <a:gd name="T40" fmla="*/ 100 w 111"/>
                <a:gd name="T41" fmla="*/ 38 h 69"/>
                <a:gd name="T42" fmla="*/ 97 w 111"/>
                <a:gd name="T43" fmla="*/ 45 h 69"/>
                <a:gd name="T44" fmla="*/ 90 w 111"/>
                <a:gd name="T45" fmla="*/ 48 h 69"/>
                <a:gd name="T46" fmla="*/ 83 w 111"/>
                <a:gd name="T47" fmla="*/ 52 h 69"/>
                <a:gd name="T48" fmla="*/ 80 w 111"/>
                <a:gd name="T49" fmla="*/ 58 h 69"/>
                <a:gd name="T50" fmla="*/ 73 w 111"/>
                <a:gd name="T51" fmla="*/ 62 h 69"/>
                <a:gd name="T52" fmla="*/ 69 w 111"/>
                <a:gd name="T53" fmla="*/ 65 h 69"/>
                <a:gd name="T54" fmla="*/ 62 w 111"/>
                <a:gd name="T55" fmla="*/ 69 h 69"/>
                <a:gd name="T56" fmla="*/ 59 w 111"/>
                <a:gd name="T57" fmla="*/ 69 h 69"/>
                <a:gd name="T58" fmla="*/ 48 w 111"/>
                <a:gd name="T59" fmla="*/ 69 h 69"/>
                <a:gd name="T60" fmla="*/ 38 w 111"/>
                <a:gd name="T61" fmla="*/ 62 h 69"/>
                <a:gd name="T62" fmla="*/ 31 w 111"/>
                <a:gd name="T63" fmla="*/ 58 h 69"/>
                <a:gd name="T64" fmla="*/ 24 w 111"/>
                <a:gd name="T65" fmla="*/ 55 h 69"/>
                <a:gd name="T66" fmla="*/ 17 w 111"/>
                <a:gd name="T67" fmla="*/ 48 h 69"/>
                <a:gd name="T68" fmla="*/ 10 w 111"/>
                <a:gd name="T69" fmla="*/ 38 h 69"/>
                <a:gd name="T70" fmla="*/ 0 w 111"/>
                <a:gd name="T71" fmla="*/ 17 h 69"/>
                <a:gd name="T72" fmla="*/ 0 w 111"/>
                <a:gd name="T73" fmla="*/ 17 h 69"/>
                <a:gd name="T74" fmla="*/ 4 w 111"/>
                <a:gd name="T75" fmla="*/ 17 h 69"/>
                <a:gd name="T76" fmla="*/ 4 w 111"/>
                <a:gd name="T77" fmla="*/ 17 h 69"/>
                <a:gd name="T78" fmla="*/ 4 w 111"/>
                <a:gd name="T79" fmla="*/ 17 h 6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11"/>
                <a:gd name="T121" fmla="*/ 0 h 69"/>
                <a:gd name="T122" fmla="*/ 111 w 111"/>
                <a:gd name="T123" fmla="*/ 69 h 6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11" h="69">
                  <a:moveTo>
                    <a:pt x="4" y="17"/>
                  </a:moveTo>
                  <a:lnTo>
                    <a:pt x="7" y="27"/>
                  </a:lnTo>
                  <a:lnTo>
                    <a:pt x="10" y="38"/>
                  </a:lnTo>
                  <a:lnTo>
                    <a:pt x="17" y="45"/>
                  </a:lnTo>
                  <a:lnTo>
                    <a:pt x="21" y="48"/>
                  </a:lnTo>
                  <a:lnTo>
                    <a:pt x="28" y="52"/>
                  </a:lnTo>
                  <a:lnTo>
                    <a:pt x="38" y="58"/>
                  </a:lnTo>
                  <a:lnTo>
                    <a:pt x="45" y="62"/>
                  </a:lnTo>
                  <a:lnTo>
                    <a:pt x="55" y="65"/>
                  </a:lnTo>
                  <a:lnTo>
                    <a:pt x="66" y="62"/>
                  </a:lnTo>
                  <a:lnTo>
                    <a:pt x="69" y="58"/>
                  </a:lnTo>
                  <a:lnTo>
                    <a:pt x="73" y="52"/>
                  </a:lnTo>
                  <a:lnTo>
                    <a:pt x="80" y="48"/>
                  </a:lnTo>
                  <a:lnTo>
                    <a:pt x="87" y="45"/>
                  </a:lnTo>
                  <a:lnTo>
                    <a:pt x="90" y="41"/>
                  </a:lnTo>
                  <a:lnTo>
                    <a:pt x="104" y="17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1" y="20"/>
                  </a:lnTo>
                  <a:lnTo>
                    <a:pt x="104" y="34"/>
                  </a:lnTo>
                  <a:lnTo>
                    <a:pt x="100" y="38"/>
                  </a:lnTo>
                  <a:lnTo>
                    <a:pt x="97" y="45"/>
                  </a:lnTo>
                  <a:lnTo>
                    <a:pt x="90" y="48"/>
                  </a:lnTo>
                  <a:lnTo>
                    <a:pt x="83" y="52"/>
                  </a:lnTo>
                  <a:lnTo>
                    <a:pt x="80" y="58"/>
                  </a:lnTo>
                  <a:lnTo>
                    <a:pt x="73" y="62"/>
                  </a:lnTo>
                  <a:lnTo>
                    <a:pt x="69" y="65"/>
                  </a:lnTo>
                  <a:lnTo>
                    <a:pt x="62" y="69"/>
                  </a:lnTo>
                  <a:lnTo>
                    <a:pt x="59" y="69"/>
                  </a:lnTo>
                  <a:lnTo>
                    <a:pt x="48" y="69"/>
                  </a:lnTo>
                  <a:lnTo>
                    <a:pt x="38" y="62"/>
                  </a:lnTo>
                  <a:lnTo>
                    <a:pt x="31" y="58"/>
                  </a:lnTo>
                  <a:lnTo>
                    <a:pt x="24" y="55"/>
                  </a:lnTo>
                  <a:lnTo>
                    <a:pt x="17" y="48"/>
                  </a:lnTo>
                  <a:lnTo>
                    <a:pt x="10" y="38"/>
                  </a:lnTo>
                  <a:lnTo>
                    <a:pt x="0" y="17"/>
                  </a:lnTo>
                  <a:lnTo>
                    <a:pt x="4" y="17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97" name="Freeform 262"/>
            <p:cNvSpPr>
              <a:spLocks/>
            </p:cNvSpPr>
            <p:nvPr/>
          </p:nvSpPr>
          <p:spPr bwMode="auto">
            <a:xfrm>
              <a:off x="3191" y="966"/>
              <a:ext cx="45" cy="145"/>
            </a:xfrm>
            <a:custGeom>
              <a:avLst/>
              <a:gdLst>
                <a:gd name="T0" fmla="*/ 3 w 45"/>
                <a:gd name="T1" fmla="*/ 0 h 145"/>
                <a:gd name="T2" fmla="*/ 24 w 45"/>
                <a:gd name="T3" fmla="*/ 38 h 145"/>
                <a:gd name="T4" fmla="*/ 24 w 45"/>
                <a:gd name="T5" fmla="*/ 41 h 145"/>
                <a:gd name="T6" fmla="*/ 28 w 45"/>
                <a:gd name="T7" fmla="*/ 48 h 145"/>
                <a:gd name="T8" fmla="*/ 31 w 45"/>
                <a:gd name="T9" fmla="*/ 59 h 145"/>
                <a:gd name="T10" fmla="*/ 38 w 45"/>
                <a:gd name="T11" fmla="*/ 83 h 145"/>
                <a:gd name="T12" fmla="*/ 41 w 45"/>
                <a:gd name="T13" fmla="*/ 114 h 145"/>
                <a:gd name="T14" fmla="*/ 41 w 45"/>
                <a:gd name="T15" fmla="*/ 128 h 145"/>
                <a:gd name="T16" fmla="*/ 45 w 45"/>
                <a:gd name="T17" fmla="*/ 142 h 145"/>
                <a:gd name="T18" fmla="*/ 45 w 45"/>
                <a:gd name="T19" fmla="*/ 145 h 145"/>
                <a:gd name="T20" fmla="*/ 41 w 45"/>
                <a:gd name="T21" fmla="*/ 145 h 145"/>
                <a:gd name="T22" fmla="*/ 34 w 45"/>
                <a:gd name="T23" fmla="*/ 114 h 145"/>
                <a:gd name="T24" fmla="*/ 31 w 45"/>
                <a:gd name="T25" fmla="*/ 86 h 145"/>
                <a:gd name="T26" fmla="*/ 24 w 45"/>
                <a:gd name="T27" fmla="*/ 59 h 145"/>
                <a:gd name="T28" fmla="*/ 21 w 45"/>
                <a:gd name="T29" fmla="*/ 52 h 145"/>
                <a:gd name="T30" fmla="*/ 14 w 45"/>
                <a:gd name="T31" fmla="*/ 38 h 145"/>
                <a:gd name="T32" fmla="*/ 10 w 45"/>
                <a:gd name="T33" fmla="*/ 17 h 145"/>
                <a:gd name="T34" fmla="*/ 7 w 45"/>
                <a:gd name="T35" fmla="*/ 10 h 145"/>
                <a:gd name="T36" fmla="*/ 0 w 45"/>
                <a:gd name="T37" fmla="*/ 0 h 145"/>
                <a:gd name="T38" fmla="*/ 0 w 45"/>
                <a:gd name="T39" fmla="*/ 0 h 145"/>
                <a:gd name="T40" fmla="*/ 3 w 45"/>
                <a:gd name="T41" fmla="*/ 0 h 145"/>
                <a:gd name="T42" fmla="*/ 3 w 45"/>
                <a:gd name="T43" fmla="*/ 0 h 145"/>
                <a:gd name="T44" fmla="*/ 3 w 45"/>
                <a:gd name="T45" fmla="*/ 0 h 14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5"/>
                <a:gd name="T70" fmla="*/ 0 h 145"/>
                <a:gd name="T71" fmla="*/ 45 w 45"/>
                <a:gd name="T72" fmla="*/ 145 h 14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5" h="145">
                  <a:moveTo>
                    <a:pt x="3" y="0"/>
                  </a:moveTo>
                  <a:lnTo>
                    <a:pt x="24" y="38"/>
                  </a:lnTo>
                  <a:lnTo>
                    <a:pt x="24" y="41"/>
                  </a:lnTo>
                  <a:lnTo>
                    <a:pt x="28" y="48"/>
                  </a:lnTo>
                  <a:lnTo>
                    <a:pt x="31" y="59"/>
                  </a:lnTo>
                  <a:lnTo>
                    <a:pt x="38" y="83"/>
                  </a:lnTo>
                  <a:lnTo>
                    <a:pt x="41" y="114"/>
                  </a:lnTo>
                  <a:lnTo>
                    <a:pt x="41" y="128"/>
                  </a:lnTo>
                  <a:lnTo>
                    <a:pt x="45" y="142"/>
                  </a:lnTo>
                  <a:lnTo>
                    <a:pt x="45" y="145"/>
                  </a:lnTo>
                  <a:lnTo>
                    <a:pt x="41" y="145"/>
                  </a:lnTo>
                  <a:lnTo>
                    <a:pt x="34" y="114"/>
                  </a:lnTo>
                  <a:lnTo>
                    <a:pt x="31" y="86"/>
                  </a:lnTo>
                  <a:lnTo>
                    <a:pt x="24" y="59"/>
                  </a:lnTo>
                  <a:lnTo>
                    <a:pt x="21" y="52"/>
                  </a:lnTo>
                  <a:lnTo>
                    <a:pt x="14" y="38"/>
                  </a:lnTo>
                  <a:lnTo>
                    <a:pt x="10" y="17"/>
                  </a:lnTo>
                  <a:lnTo>
                    <a:pt x="7" y="1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98" name="Freeform 263"/>
            <p:cNvSpPr>
              <a:spLocks/>
            </p:cNvSpPr>
            <p:nvPr/>
          </p:nvSpPr>
          <p:spPr bwMode="auto">
            <a:xfrm>
              <a:off x="3246" y="949"/>
              <a:ext cx="42" cy="141"/>
            </a:xfrm>
            <a:custGeom>
              <a:avLst/>
              <a:gdLst>
                <a:gd name="T0" fmla="*/ 31 w 42"/>
                <a:gd name="T1" fmla="*/ 0 h 141"/>
                <a:gd name="T2" fmla="*/ 42 w 42"/>
                <a:gd name="T3" fmla="*/ 24 h 141"/>
                <a:gd name="T4" fmla="*/ 38 w 42"/>
                <a:gd name="T5" fmla="*/ 34 h 141"/>
                <a:gd name="T6" fmla="*/ 35 w 42"/>
                <a:gd name="T7" fmla="*/ 41 h 141"/>
                <a:gd name="T8" fmla="*/ 31 w 42"/>
                <a:gd name="T9" fmla="*/ 55 h 141"/>
                <a:gd name="T10" fmla="*/ 38 w 42"/>
                <a:gd name="T11" fmla="*/ 79 h 141"/>
                <a:gd name="T12" fmla="*/ 38 w 42"/>
                <a:gd name="T13" fmla="*/ 93 h 141"/>
                <a:gd name="T14" fmla="*/ 38 w 42"/>
                <a:gd name="T15" fmla="*/ 100 h 141"/>
                <a:gd name="T16" fmla="*/ 35 w 42"/>
                <a:gd name="T17" fmla="*/ 103 h 141"/>
                <a:gd name="T18" fmla="*/ 28 w 42"/>
                <a:gd name="T19" fmla="*/ 110 h 141"/>
                <a:gd name="T20" fmla="*/ 24 w 42"/>
                <a:gd name="T21" fmla="*/ 114 h 141"/>
                <a:gd name="T22" fmla="*/ 18 w 42"/>
                <a:gd name="T23" fmla="*/ 121 h 141"/>
                <a:gd name="T24" fmla="*/ 11 w 42"/>
                <a:gd name="T25" fmla="*/ 128 h 141"/>
                <a:gd name="T26" fmla="*/ 4 w 42"/>
                <a:gd name="T27" fmla="*/ 138 h 141"/>
                <a:gd name="T28" fmla="*/ 0 w 42"/>
                <a:gd name="T29" fmla="*/ 141 h 141"/>
                <a:gd name="T30" fmla="*/ 0 w 42"/>
                <a:gd name="T31" fmla="*/ 138 h 141"/>
                <a:gd name="T32" fmla="*/ 11 w 42"/>
                <a:gd name="T33" fmla="*/ 117 h 141"/>
                <a:gd name="T34" fmla="*/ 14 w 42"/>
                <a:gd name="T35" fmla="*/ 107 h 141"/>
                <a:gd name="T36" fmla="*/ 18 w 42"/>
                <a:gd name="T37" fmla="*/ 103 h 141"/>
                <a:gd name="T38" fmla="*/ 24 w 42"/>
                <a:gd name="T39" fmla="*/ 97 h 141"/>
                <a:gd name="T40" fmla="*/ 28 w 42"/>
                <a:gd name="T41" fmla="*/ 86 h 141"/>
                <a:gd name="T42" fmla="*/ 28 w 42"/>
                <a:gd name="T43" fmla="*/ 79 h 141"/>
                <a:gd name="T44" fmla="*/ 24 w 42"/>
                <a:gd name="T45" fmla="*/ 69 h 141"/>
                <a:gd name="T46" fmla="*/ 21 w 42"/>
                <a:gd name="T47" fmla="*/ 58 h 141"/>
                <a:gd name="T48" fmla="*/ 21 w 42"/>
                <a:gd name="T49" fmla="*/ 48 h 141"/>
                <a:gd name="T50" fmla="*/ 24 w 42"/>
                <a:gd name="T51" fmla="*/ 41 h 141"/>
                <a:gd name="T52" fmla="*/ 35 w 42"/>
                <a:gd name="T53" fmla="*/ 24 h 141"/>
                <a:gd name="T54" fmla="*/ 31 w 42"/>
                <a:gd name="T55" fmla="*/ 14 h 141"/>
                <a:gd name="T56" fmla="*/ 28 w 42"/>
                <a:gd name="T57" fmla="*/ 3 h 141"/>
                <a:gd name="T58" fmla="*/ 28 w 42"/>
                <a:gd name="T59" fmla="*/ 0 h 141"/>
                <a:gd name="T60" fmla="*/ 31 w 42"/>
                <a:gd name="T61" fmla="*/ 0 h 141"/>
                <a:gd name="T62" fmla="*/ 31 w 42"/>
                <a:gd name="T63" fmla="*/ 0 h 141"/>
                <a:gd name="T64" fmla="*/ 31 w 42"/>
                <a:gd name="T65" fmla="*/ 0 h 14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2"/>
                <a:gd name="T100" fmla="*/ 0 h 141"/>
                <a:gd name="T101" fmla="*/ 42 w 42"/>
                <a:gd name="T102" fmla="*/ 141 h 14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2" h="141">
                  <a:moveTo>
                    <a:pt x="31" y="0"/>
                  </a:moveTo>
                  <a:lnTo>
                    <a:pt x="42" y="24"/>
                  </a:lnTo>
                  <a:lnTo>
                    <a:pt x="38" y="34"/>
                  </a:lnTo>
                  <a:lnTo>
                    <a:pt x="35" y="41"/>
                  </a:lnTo>
                  <a:lnTo>
                    <a:pt x="31" y="55"/>
                  </a:lnTo>
                  <a:lnTo>
                    <a:pt x="38" y="79"/>
                  </a:lnTo>
                  <a:lnTo>
                    <a:pt x="38" y="93"/>
                  </a:lnTo>
                  <a:lnTo>
                    <a:pt x="38" y="100"/>
                  </a:lnTo>
                  <a:lnTo>
                    <a:pt x="35" y="103"/>
                  </a:lnTo>
                  <a:lnTo>
                    <a:pt x="28" y="110"/>
                  </a:lnTo>
                  <a:lnTo>
                    <a:pt x="24" y="114"/>
                  </a:lnTo>
                  <a:lnTo>
                    <a:pt x="18" y="121"/>
                  </a:lnTo>
                  <a:lnTo>
                    <a:pt x="11" y="128"/>
                  </a:lnTo>
                  <a:lnTo>
                    <a:pt x="4" y="138"/>
                  </a:lnTo>
                  <a:lnTo>
                    <a:pt x="0" y="141"/>
                  </a:lnTo>
                  <a:lnTo>
                    <a:pt x="0" y="138"/>
                  </a:lnTo>
                  <a:lnTo>
                    <a:pt x="11" y="117"/>
                  </a:lnTo>
                  <a:lnTo>
                    <a:pt x="14" y="107"/>
                  </a:lnTo>
                  <a:lnTo>
                    <a:pt x="18" y="103"/>
                  </a:lnTo>
                  <a:lnTo>
                    <a:pt x="24" y="97"/>
                  </a:lnTo>
                  <a:lnTo>
                    <a:pt x="28" y="86"/>
                  </a:lnTo>
                  <a:lnTo>
                    <a:pt x="28" y="79"/>
                  </a:lnTo>
                  <a:lnTo>
                    <a:pt x="24" y="69"/>
                  </a:lnTo>
                  <a:lnTo>
                    <a:pt x="21" y="58"/>
                  </a:lnTo>
                  <a:lnTo>
                    <a:pt x="21" y="48"/>
                  </a:lnTo>
                  <a:lnTo>
                    <a:pt x="24" y="41"/>
                  </a:lnTo>
                  <a:lnTo>
                    <a:pt x="35" y="24"/>
                  </a:lnTo>
                  <a:lnTo>
                    <a:pt x="31" y="14"/>
                  </a:lnTo>
                  <a:lnTo>
                    <a:pt x="28" y="3"/>
                  </a:lnTo>
                  <a:lnTo>
                    <a:pt x="28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99" name="Freeform 264"/>
            <p:cNvSpPr>
              <a:spLocks/>
            </p:cNvSpPr>
            <p:nvPr/>
          </p:nvSpPr>
          <p:spPr bwMode="auto">
            <a:xfrm>
              <a:off x="3232" y="1018"/>
              <a:ext cx="42" cy="31"/>
            </a:xfrm>
            <a:custGeom>
              <a:avLst/>
              <a:gdLst>
                <a:gd name="T0" fmla="*/ 4 w 42"/>
                <a:gd name="T1" fmla="*/ 24 h 31"/>
                <a:gd name="T2" fmla="*/ 18 w 42"/>
                <a:gd name="T3" fmla="*/ 24 h 31"/>
                <a:gd name="T4" fmla="*/ 25 w 42"/>
                <a:gd name="T5" fmla="*/ 17 h 31"/>
                <a:gd name="T6" fmla="*/ 28 w 42"/>
                <a:gd name="T7" fmla="*/ 14 h 31"/>
                <a:gd name="T8" fmla="*/ 38 w 42"/>
                <a:gd name="T9" fmla="*/ 0 h 31"/>
                <a:gd name="T10" fmla="*/ 42 w 42"/>
                <a:gd name="T11" fmla="*/ 3 h 31"/>
                <a:gd name="T12" fmla="*/ 42 w 42"/>
                <a:gd name="T13" fmla="*/ 21 h 31"/>
                <a:gd name="T14" fmla="*/ 35 w 42"/>
                <a:gd name="T15" fmla="*/ 24 h 31"/>
                <a:gd name="T16" fmla="*/ 32 w 42"/>
                <a:gd name="T17" fmla="*/ 28 h 31"/>
                <a:gd name="T18" fmla="*/ 25 w 42"/>
                <a:gd name="T19" fmla="*/ 31 h 31"/>
                <a:gd name="T20" fmla="*/ 4 w 42"/>
                <a:gd name="T21" fmla="*/ 28 h 31"/>
                <a:gd name="T22" fmla="*/ 0 w 42"/>
                <a:gd name="T23" fmla="*/ 28 h 31"/>
                <a:gd name="T24" fmla="*/ 4 w 42"/>
                <a:gd name="T25" fmla="*/ 24 h 31"/>
                <a:gd name="T26" fmla="*/ 4 w 42"/>
                <a:gd name="T27" fmla="*/ 24 h 31"/>
                <a:gd name="T28" fmla="*/ 4 w 42"/>
                <a:gd name="T29" fmla="*/ 24 h 3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"/>
                <a:gd name="T46" fmla="*/ 0 h 31"/>
                <a:gd name="T47" fmla="*/ 42 w 42"/>
                <a:gd name="T48" fmla="*/ 31 h 3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" h="31">
                  <a:moveTo>
                    <a:pt x="4" y="24"/>
                  </a:moveTo>
                  <a:lnTo>
                    <a:pt x="18" y="24"/>
                  </a:lnTo>
                  <a:lnTo>
                    <a:pt x="25" y="17"/>
                  </a:lnTo>
                  <a:lnTo>
                    <a:pt x="28" y="14"/>
                  </a:lnTo>
                  <a:lnTo>
                    <a:pt x="38" y="0"/>
                  </a:lnTo>
                  <a:lnTo>
                    <a:pt x="42" y="3"/>
                  </a:lnTo>
                  <a:lnTo>
                    <a:pt x="42" y="21"/>
                  </a:lnTo>
                  <a:lnTo>
                    <a:pt x="35" y="24"/>
                  </a:lnTo>
                  <a:lnTo>
                    <a:pt x="32" y="28"/>
                  </a:lnTo>
                  <a:lnTo>
                    <a:pt x="25" y="31"/>
                  </a:lnTo>
                  <a:lnTo>
                    <a:pt x="4" y="28"/>
                  </a:lnTo>
                  <a:lnTo>
                    <a:pt x="0" y="28"/>
                  </a:lnTo>
                  <a:lnTo>
                    <a:pt x="4" y="2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00" name="Freeform 265"/>
            <p:cNvSpPr>
              <a:spLocks/>
            </p:cNvSpPr>
            <p:nvPr/>
          </p:nvSpPr>
          <p:spPr bwMode="auto">
            <a:xfrm>
              <a:off x="3305" y="907"/>
              <a:ext cx="38" cy="14"/>
            </a:xfrm>
            <a:custGeom>
              <a:avLst/>
              <a:gdLst>
                <a:gd name="T0" fmla="*/ 3 w 38"/>
                <a:gd name="T1" fmla="*/ 0 h 14"/>
                <a:gd name="T2" fmla="*/ 35 w 38"/>
                <a:gd name="T3" fmla="*/ 4 h 14"/>
                <a:gd name="T4" fmla="*/ 38 w 38"/>
                <a:gd name="T5" fmla="*/ 7 h 14"/>
                <a:gd name="T6" fmla="*/ 38 w 38"/>
                <a:gd name="T7" fmla="*/ 11 h 14"/>
                <a:gd name="T8" fmla="*/ 38 w 38"/>
                <a:gd name="T9" fmla="*/ 14 h 14"/>
                <a:gd name="T10" fmla="*/ 35 w 38"/>
                <a:gd name="T11" fmla="*/ 14 h 14"/>
                <a:gd name="T12" fmla="*/ 17 w 38"/>
                <a:gd name="T13" fmla="*/ 11 h 14"/>
                <a:gd name="T14" fmla="*/ 10 w 38"/>
                <a:gd name="T15" fmla="*/ 7 h 14"/>
                <a:gd name="T16" fmla="*/ 3 w 38"/>
                <a:gd name="T17" fmla="*/ 4 h 14"/>
                <a:gd name="T18" fmla="*/ 0 w 38"/>
                <a:gd name="T19" fmla="*/ 4 h 14"/>
                <a:gd name="T20" fmla="*/ 3 w 38"/>
                <a:gd name="T21" fmla="*/ 0 h 14"/>
                <a:gd name="T22" fmla="*/ 3 w 38"/>
                <a:gd name="T23" fmla="*/ 0 h 14"/>
                <a:gd name="T24" fmla="*/ 3 w 38"/>
                <a:gd name="T25" fmla="*/ 0 h 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8"/>
                <a:gd name="T40" fmla="*/ 0 h 14"/>
                <a:gd name="T41" fmla="*/ 38 w 38"/>
                <a:gd name="T42" fmla="*/ 14 h 1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8" h="14">
                  <a:moveTo>
                    <a:pt x="3" y="0"/>
                  </a:moveTo>
                  <a:lnTo>
                    <a:pt x="35" y="4"/>
                  </a:lnTo>
                  <a:lnTo>
                    <a:pt x="38" y="7"/>
                  </a:lnTo>
                  <a:lnTo>
                    <a:pt x="38" y="11"/>
                  </a:lnTo>
                  <a:lnTo>
                    <a:pt x="38" y="14"/>
                  </a:lnTo>
                  <a:lnTo>
                    <a:pt x="35" y="14"/>
                  </a:lnTo>
                  <a:lnTo>
                    <a:pt x="17" y="11"/>
                  </a:lnTo>
                  <a:lnTo>
                    <a:pt x="10" y="7"/>
                  </a:lnTo>
                  <a:lnTo>
                    <a:pt x="3" y="4"/>
                  </a:lnTo>
                  <a:lnTo>
                    <a:pt x="0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01" name="Freeform 266"/>
            <p:cNvSpPr>
              <a:spLocks/>
            </p:cNvSpPr>
            <p:nvPr/>
          </p:nvSpPr>
          <p:spPr bwMode="auto">
            <a:xfrm>
              <a:off x="3350" y="911"/>
              <a:ext cx="28" cy="45"/>
            </a:xfrm>
            <a:custGeom>
              <a:avLst/>
              <a:gdLst>
                <a:gd name="T0" fmla="*/ 3 w 28"/>
                <a:gd name="T1" fmla="*/ 0 h 45"/>
                <a:gd name="T2" fmla="*/ 14 w 28"/>
                <a:gd name="T3" fmla="*/ 3 h 45"/>
                <a:gd name="T4" fmla="*/ 21 w 28"/>
                <a:gd name="T5" fmla="*/ 14 h 45"/>
                <a:gd name="T6" fmla="*/ 28 w 28"/>
                <a:gd name="T7" fmla="*/ 27 h 45"/>
                <a:gd name="T8" fmla="*/ 24 w 28"/>
                <a:gd name="T9" fmla="*/ 45 h 45"/>
                <a:gd name="T10" fmla="*/ 21 w 28"/>
                <a:gd name="T11" fmla="*/ 45 h 45"/>
                <a:gd name="T12" fmla="*/ 17 w 28"/>
                <a:gd name="T13" fmla="*/ 27 h 45"/>
                <a:gd name="T14" fmla="*/ 17 w 28"/>
                <a:gd name="T15" fmla="*/ 17 h 45"/>
                <a:gd name="T16" fmla="*/ 14 w 28"/>
                <a:gd name="T17" fmla="*/ 14 h 45"/>
                <a:gd name="T18" fmla="*/ 10 w 28"/>
                <a:gd name="T19" fmla="*/ 10 h 45"/>
                <a:gd name="T20" fmla="*/ 3 w 28"/>
                <a:gd name="T21" fmla="*/ 10 h 45"/>
                <a:gd name="T22" fmla="*/ 0 w 28"/>
                <a:gd name="T23" fmla="*/ 3 h 45"/>
                <a:gd name="T24" fmla="*/ 0 w 28"/>
                <a:gd name="T25" fmla="*/ 0 h 45"/>
                <a:gd name="T26" fmla="*/ 3 w 28"/>
                <a:gd name="T27" fmla="*/ 0 h 45"/>
                <a:gd name="T28" fmla="*/ 3 w 28"/>
                <a:gd name="T29" fmla="*/ 0 h 45"/>
                <a:gd name="T30" fmla="*/ 3 w 28"/>
                <a:gd name="T31" fmla="*/ 0 h 4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8"/>
                <a:gd name="T49" fmla="*/ 0 h 45"/>
                <a:gd name="T50" fmla="*/ 28 w 28"/>
                <a:gd name="T51" fmla="*/ 45 h 4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8" h="45">
                  <a:moveTo>
                    <a:pt x="3" y="0"/>
                  </a:moveTo>
                  <a:lnTo>
                    <a:pt x="14" y="3"/>
                  </a:lnTo>
                  <a:lnTo>
                    <a:pt x="21" y="14"/>
                  </a:lnTo>
                  <a:lnTo>
                    <a:pt x="28" y="27"/>
                  </a:lnTo>
                  <a:lnTo>
                    <a:pt x="24" y="45"/>
                  </a:lnTo>
                  <a:lnTo>
                    <a:pt x="21" y="45"/>
                  </a:lnTo>
                  <a:lnTo>
                    <a:pt x="17" y="27"/>
                  </a:lnTo>
                  <a:lnTo>
                    <a:pt x="17" y="17"/>
                  </a:lnTo>
                  <a:lnTo>
                    <a:pt x="14" y="14"/>
                  </a:lnTo>
                  <a:lnTo>
                    <a:pt x="10" y="1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02" name="Freeform 267"/>
            <p:cNvSpPr>
              <a:spLocks/>
            </p:cNvSpPr>
            <p:nvPr/>
          </p:nvSpPr>
          <p:spPr bwMode="auto">
            <a:xfrm>
              <a:off x="3340" y="931"/>
              <a:ext cx="13" cy="56"/>
            </a:xfrm>
            <a:custGeom>
              <a:avLst/>
              <a:gdLst>
                <a:gd name="T0" fmla="*/ 3 w 13"/>
                <a:gd name="T1" fmla="*/ 0 h 56"/>
                <a:gd name="T2" fmla="*/ 10 w 13"/>
                <a:gd name="T3" fmla="*/ 14 h 56"/>
                <a:gd name="T4" fmla="*/ 13 w 13"/>
                <a:gd name="T5" fmla="*/ 32 h 56"/>
                <a:gd name="T6" fmla="*/ 10 w 13"/>
                <a:gd name="T7" fmla="*/ 42 h 56"/>
                <a:gd name="T8" fmla="*/ 10 w 13"/>
                <a:gd name="T9" fmla="*/ 56 h 56"/>
                <a:gd name="T10" fmla="*/ 6 w 13"/>
                <a:gd name="T11" fmla="*/ 56 h 56"/>
                <a:gd name="T12" fmla="*/ 3 w 13"/>
                <a:gd name="T13" fmla="*/ 42 h 56"/>
                <a:gd name="T14" fmla="*/ 3 w 13"/>
                <a:gd name="T15" fmla="*/ 32 h 56"/>
                <a:gd name="T16" fmla="*/ 0 w 13"/>
                <a:gd name="T17" fmla="*/ 0 h 56"/>
                <a:gd name="T18" fmla="*/ 0 w 13"/>
                <a:gd name="T19" fmla="*/ 0 h 56"/>
                <a:gd name="T20" fmla="*/ 3 w 13"/>
                <a:gd name="T21" fmla="*/ 0 h 56"/>
                <a:gd name="T22" fmla="*/ 3 w 13"/>
                <a:gd name="T23" fmla="*/ 0 h 56"/>
                <a:gd name="T24" fmla="*/ 3 w 13"/>
                <a:gd name="T25" fmla="*/ 0 h 5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"/>
                <a:gd name="T40" fmla="*/ 0 h 56"/>
                <a:gd name="T41" fmla="*/ 13 w 13"/>
                <a:gd name="T42" fmla="*/ 56 h 5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" h="56">
                  <a:moveTo>
                    <a:pt x="3" y="0"/>
                  </a:moveTo>
                  <a:lnTo>
                    <a:pt x="10" y="14"/>
                  </a:lnTo>
                  <a:lnTo>
                    <a:pt x="13" y="32"/>
                  </a:lnTo>
                  <a:lnTo>
                    <a:pt x="10" y="42"/>
                  </a:lnTo>
                  <a:lnTo>
                    <a:pt x="10" y="56"/>
                  </a:lnTo>
                  <a:lnTo>
                    <a:pt x="6" y="56"/>
                  </a:lnTo>
                  <a:lnTo>
                    <a:pt x="3" y="42"/>
                  </a:lnTo>
                  <a:lnTo>
                    <a:pt x="3" y="32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03" name="Freeform 268"/>
            <p:cNvSpPr>
              <a:spLocks/>
            </p:cNvSpPr>
            <p:nvPr/>
          </p:nvSpPr>
          <p:spPr bwMode="auto">
            <a:xfrm>
              <a:off x="3094" y="918"/>
              <a:ext cx="62" cy="41"/>
            </a:xfrm>
            <a:custGeom>
              <a:avLst/>
              <a:gdLst>
                <a:gd name="T0" fmla="*/ 62 w 62"/>
                <a:gd name="T1" fmla="*/ 3 h 41"/>
                <a:gd name="T2" fmla="*/ 49 w 62"/>
                <a:gd name="T3" fmla="*/ 7 h 41"/>
                <a:gd name="T4" fmla="*/ 42 w 62"/>
                <a:gd name="T5" fmla="*/ 10 h 41"/>
                <a:gd name="T6" fmla="*/ 38 w 62"/>
                <a:gd name="T7" fmla="*/ 17 h 41"/>
                <a:gd name="T8" fmla="*/ 28 w 62"/>
                <a:gd name="T9" fmla="*/ 20 h 41"/>
                <a:gd name="T10" fmla="*/ 17 w 62"/>
                <a:gd name="T11" fmla="*/ 27 h 41"/>
                <a:gd name="T12" fmla="*/ 11 w 62"/>
                <a:gd name="T13" fmla="*/ 31 h 41"/>
                <a:gd name="T14" fmla="*/ 4 w 62"/>
                <a:gd name="T15" fmla="*/ 41 h 41"/>
                <a:gd name="T16" fmla="*/ 0 w 62"/>
                <a:gd name="T17" fmla="*/ 41 h 41"/>
                <a:gd name="T18" fmla="*/ 0 w 62"/>
                <a:gd name="T19" fmla="*/ 38 h 41"/>
                <a:gd name="T20" fmla="*/ 7 w 62"/>
                <a:gd name="T21" fmla="*/ 31 h 41"/>
                <a:gd name="T22" fmla="*/ 14 w 62"/>
                <a:gd name="T23" fmla="*/ 20 h 41"/>
                <a:gd name="T24" fmla="*/ 17 w 62"/>
                <a:gd name="T25" fmla="*/ 17 h 41"/>
                <a:gd name="T26" fmla="*/ 21 w 62"/>
                <a:gd name="T27" fmla="*/ 13 h 41"/>
                <a:gd name="T28" fmla="*/ 28 w 62"/>
                <a:gd name="T29" fmla="*/ 10 h 41"/>
                <a:gd name="T30" fmla="*/ 31 w 62"/>
                <a:gd name="T31" fmla="*/ 7 h 41"/>
                <a:gd name="T32" fmla="*/ 38 w 62"/>
                <a:gd name="T33" fmla="*/ 3 h 41"/>
                <a:gd name="T34" fmla="*/ 45 w 62"/>
                <a:gd name="T35" fmla="*/ 3 h 41"/>
                <a:gd name="T36" fmla="*/ 62 w 62"/>
                <a:gd name="T37" fmla="*/ 0 h 41"/>
                <a:gd name="T38" fmla="*/ 62 w 62"/>
                <a:gd name="T39" fmla="*/ 3 h 41"/>
                <a:gd name="T40" fmla="*/ 62 w 62"/>
                <a:gd name="T41" fmla="*/ 3 h 41"/>
                <a:gd name="T42" fmla="*/ 62 w 62"/>
                <a:gd name="T43" fmla="*/ 3 h 41"/>
                <a:gd name="T44" fmla="*/ 62 w 62"/>
                <a:gd name="T45" fmla="*/ 3 h 4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41"/>
                <a:gd name="T71" fmla="*/ 62 w 62"/>
                <a:gd name="T72" fmla="*/ 41 h 4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41">
                  <a:moveTo>
                    <a:pt x="62" y="3"/>
                  </a:moveTo>
                  <a:lnTo>
                    <a:pt x="49" y="7"/>
                  </a:lnTo>
                  <a:lnTo>
                    <a:pt x="42" y="10"/>
                  </a:lnTo>
                  <a:lnTo>
                    <a:pt x="38" y="17"/>
                  </a:lnTo>
                  <a:lnTo>
                    <a:pt x="28" y="20"/>
                  </a:lnTo>
                  <a:lnTo>
                    <a:pt x="17" y="27"/>
                  </a:lnTo>
                  <a:lnTo>
                    <a:pt x="11" y="31"/>
                  </a:lnTo>
                  <a:lnTo>
                    <a:pt x="4" y="41"/>
                  </a:lnTo>
                  <a:lnTo>
                    <a:pt x="0" y="41"/>
                  </a:lnTo>
                  <a:lnTo>
                    <a:pt x="0" y="38"/>
                  </a:lnTo>
                  <a:lnTo>
                    <a:pt x="7" y="31"/>
                  </a:lnTo>
                  <a:lnTo>
                    <a:pt x="14" y="20"/>
                  </a:lnTo>
                  <a:lnTo>
                    <a:pt x="17" y="17"/>
                  </a:lnTo>
                  <a:lnTo>
                    <a:pt x="21" y="13"/>
                  </a:lnTo>
                  <a:lnTo>
                    <a:pt x="28" y="10"/>
                  </a:lnTo>
                  <a:lnTo>
                    <a:pt x="31" y="7"/>
                  </a:lnTo>
                  <a:lnTo>
                    <a:pt x="38" y="3"/>
                  </a:lnTo>
                  <a:lnTo>
                    <a:pt x="45" y="3"/>
                  </a:lnTo>
                  <a:lnTo>
                    <a:pt x="62" y="0"/>
                  </a:lnTo>
                  <a:lnTo>
                    <a:pt x="62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grpSp>
        <p:nvGrpSpPr>
          <p:cNvPr id="204" name="Group 470"/>
          <p:cNvGrpSpPr>
            <a:grpSpLocks/>
          </p:cNvGrpSpPr>
          <p:nvPr/>
        </p:nvGrpSpPr>
        <p:grpSpPr bwMode="auto">
          <a:xfrm>
            <a:off x="3019425" y="1346200"/>
            <a:ext cx="4575175" cy="1685925"/>
            <a:chOff x="1902" y="848"/>
            <a:chExt cx="2882" cy="1062"/>
          </a:xfrm>
        </p:grpSpPr>
        <p:sp>
          <p:nvSpPr>
            <p:cNvPr id="205" name="Freeform 270"/>
            <p:cNvSpPr>
              <a:spLocks/>
            </p:cNvSpPr>
            <p:nvPr/>
          </p:nvSpPr>
          <p:spPr bwMode="auto">
            <a:xfrm>
              <a:off x="3108" y="959"/>
              <a:ext cx="69" cy="183"/>
            </a:xfrm>
            <a:custGeom>
              <a:avLst/>
              <a:gdLst>
                <a:gd name="T0" fmla="*/ 3 w 69"/>
                <a:gd name="T1" fmla="*/ 0 h 183"/>
                <a:gd name="T2" fmla="*/ 14 w 69"/>
                <a:gd name="T3" fmla="*/ 4 h 183"/>
                <a:gd name="T4" fmla="*/ 21 w 69"/>
                <a:gd name="T5" fmla="*/ 10 h 183"/>
                <a:gd name="T6" fmla="*/ 28 w 69"/>
                <a:gd name="T7" fmla="*/ 17 h 183"/>
                <a:gd name="T8" fmla="*/ 35 w 69"/>
                <a:gd name="T9" fmla="*/ 28 h 183"/>
                <a:gd name="T10" fmla="*/ 38 w 69"/>
                <a:gd name="T11" fmla="*/ 35 h 183"/>
                <a:gd name="T12" fmla="*/ 45 w 69"/>
                <a:gd name="T13" fmla="*/ 42 h 183"/>
                <a:gd name="T14" fmla="*/ 52 w 69"/>
                <a:gd name="T15" fmla="*/ 62 h 183"/>
                <a:gd name="T16" fmla="*/ 52 w 69"/>
                <a:gd name="T17" fmla="*/ 69 h 183"/>
                <a:gd name="T18" fmla="*/ 52 w 69"/>
                <a:gd name="T19" fmla="*/ 87 h 183"/>
                <a:gd name="T20" fmla="*/ 55 w 69"/>
                <a:gd name="T21" fmla="*/ 107 h 183"/>
                <a:gd name="T22" fmla="*/ 59 w 69"/>
                <a:gd name="T23" fmla="*/ 111 h 183"/>
                <a:gd name="T24" fmla="*/ 62 w 69"/>
                <a:gd name="T25" fmla="*/ 118 h 183"/>
                <a:gd name="T26" fmla="*/ 69 w 69"/>
                <a:gd name="T27" fmla="*/ 128 h 183"/>
                <a:gd name="T28" fmla="*/ 69 w 69"/>
                <a:gd name="T29" fmla="*/ 142 h 183"/>
                <a:gd name="T30" fmla="*/ 69 w 69"/>
                <a:gd name="T31" fmla="*/ 156 h 183"/>
                <a:gd name="T32" fmla="*/ 66 w 69"/>
                <a:gd name="T33" fmla="*/ 169 h 183"/>
                <a:gd name="T34" fmla="*/ 59 w 69"/>
                <a:gd name="T35" fmla="*/ 183 h 183"/>
                <a:gd name="T36" fmla="*/ 59 w 69"/>
                <a:gd name="T37" fmla="*/ 183 h 183"/>
                <a:gd name="T38" fmla="*/ 55 w 69"/>
                <a:gd name="T39" fmla="*/ 183 h 183"/>
                <a:gd name="T40" fmla="*/ 62 w 69"/>
                <a:gd name="T41" fmla="*/ 156 h 183"/>
                <a:gd name="T42" fmla="*/ 59 w 69"/>
                <a:gd name="T43" fmla="*/ 131 h 183"/>
                <a:gd name="T44" fmla="*/ 55 w 69"/>
                <a:gd name="T45" fmla="*/ 125 h 183"/>
                <a:gd name="T46" fmla="*/ 52 w 69"/>
                <a:gd name="T47" fmla="*/ 121 h 183"/>
                <a:gd name="T48" fmla="*/ 45 w 69"/>
                <a:gd name="T49" fmla="*/ 107 h 183"/>
                <a:gd name="T50" fmla="*/ 41 w 69"/>
                <a:gd name="T51" fmla="*/ 87 h 183"/>
                <a:gd name="T52" fmla="*/ 41 w 69"/>
                <a:gd name="T53" fmla="*/ 69 h 183"/>
                <a:gd name="T54" fmla="*/ 41 w 69"/>
                <a:gd name="T55" fmla="*/ 62 h 183"/>
                <a:gd name="T56" fmla="*/ 38 w 69"/>
                <a:gd name="T57" fmla="*/ 52 h 183"/>
                <a:gd name="T58" fmla="*/ 35 w 69"/>
                <a:gd name="T59" fmla="*/ 45 h 183"/>
                <a:gd name="T60" fmla="*/ 31 w 69"/>
                <a:gd name="T61" fmla="*/ 38 h 183"/>
                <a:gd name="T62" fmla="*/ 24 w 69"/>
                <a:gd name="T63" fmla="*/ 31 h 183"/>
                <a:gd name="T64" fmla="*/ 21 w 69"/>
                <a:gd name="T65" fmla="*/ 21 h 183"/>
                <a:gd name="T66" fmla="*/ 17 w 69"/>
                <a:gd name="T67" fmla="*/ 14 h 183"/>
                <a:gd name="T68" fmla="*/ 10 w 69"/>
                <a:gd name="T69" fmla="*/ 7 h 183"/>
                <a:gd name="T70" fmla="*/ 0 w 69"/>
                <a:gd name="T71" fmla="*/ 4 h 183"/>
                <a:gd name="T72" fmla="*/ 0 w 69"/>
                <a:gd name="T73" fmla="*/ 4 h 183"/>
                <a:gd name="T74" fmla="*/ 3 w 69"/>
                <a:gd name="T75" fmla="*/ 0 h 183"/>
                <a:gd name="T76" fmla="*/ 3 w 69"/>
                <a:gd name="T77" fmla="*/ 0 h 183"/>
                <a:gd name="T78" fmla="*/ 3 w 69"/>
                <a:gd name="T79" fmla="*/ 0 h 18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9"/>
                <a:gd name="T121" fmla="*/ 0 h 183"/>
                <a:gd name="T122" fmla="*/ 69 w 69"/>
                <a:gd name="T123" fmla="*/ 183 h 183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9" h="183">
                  <a:moveTo>
                    <a:pt x="3" y="0"/>
                  </a:moveTo>
                  <a:lnTo>
                    <a:pt x="14" y="4"/>
                  </a:lnTo>
                  <a:lnTo>
                    <a:pt x="21" y="10"/>
                  </a:lnTo>
                  <a:lnTo>
                    <a:pt x="28" y="17"/>
                  </a:lnTo>
                  <a:lnTo>
                    <a:pt x="35" y="28"/>
                  </a:lnTo>
                  <a:lnTo>
                    <a:pt x="38" y="35"/>
                  </a:lnTo>
                  <a:lnTo>
                    <a:pt x="45" y="42"/>
                  </a:lnTo>
                  <a:lnTo>
                    <a:pt x="52" y="62"/>
                  </a:lnTo>
                  <a:lnTo>
                    <a:pt x="52" y="69"/>
                  </a:lnTo>
                  <a:lnTo>
                    <a:pt x="52" y="87"/>
                  </a:lnTo>
                  <a:lnTo>
                    <a:pt x="55" y="107"/>
                  </a:lnTo>
                  <a:lnTo>
                    <a:pt x="59" y="111"/>
                  </a:lnTo>
                  <a:lnTo>
                    <a:pt x="62" y="118"/>
                  </a:lnTo>
                  <a:lnTo>
                    <a:pt x="69" y="128"/>
                  </a:lnTo>
                  <a:lnTo>
                    <a:pt x="69" y="142"/>
                  </a:lnTo>
                  <a:lnTo>
                    <a:pt x="69" y="156"/>
                  </a:lnTo>
                  <a:lnTo>
                    <a:pt x="66" y="169"/>
                  </a:lnTo>
                  <a:lnTo>
                    <a:pt x="59" y="183"/>
                  </a:lnTo>
                  <a:lnTo>
                    <a:pt x="55" y="183"/>
                  </a:lnTo>
                  <a:lnTo>
                    <a:pt x="62" y="156"/>
                  </a:lnTo>
                  <a:lnTo>
                    <a:pt x="59" y="131"/>
                  </a:lnTo>
                  <a:lnTo>
                    <a:pt x="55" y="125"/>
                  </a:lnTo>
                  <a:lnTo>
                    <a:pt x="52" y="121"/>
                  </a:lnTo>
                  <a:lnTo>
                    <a:pt x="45" y="107"/>
                  </a:lnTo>
                  <a:lnTo>
                    <a:pt x="41" y="87"/>
                  </a:lnTo>
                  <a:lnTo>
                    <a:pt x="41" y="69"/>
                  </a:lnTo>
                  <a:lnTo>
                    <a:pt x="41" y="62"/>
                  </a:lnTo>
                  <a:lnTo>
                    <a:pt x="38" y="52"/>
                  </a:lnTo>
                  <a:lnTo>
                    <a:pt x="35" y="45"/>
                  </a:lnTo>
                  <a:lnTo>
                    <a:pt x="31" y="38"/>
                  </a:lnTo>
                  <a:lnTo>
                    <a:pt x="24" y="31"/>
                  </a:lnTo>
                  <a:lnTo>
                    <a:pt x="21" y="21"/>
                  </a:lnTo>
                  <a:lnTo>
                    <a:pt x="17" y="14"/>
                  </a:lnTo>
                  <a:lnTo>
                    <a:pt x="10" y="7"/>
                  </a:lnTo>
                  <a:lnTo>
                    <a:pt x="0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06" name="Freeform 271"/>
            <p:cNvSpPr>
              <a:spLocks/>
            </p:cNvSpPr>
            <p:nvPr/>
          </p:nvSpPr>
          <p:spPr bwMode="auto">
            <a:xfrm>
              <a:off x="3170" y="1021"/>
              <a:ext cx="21" cy="56"/>
            </a:xfrm>
            <a:custGeom>
              <a:avLst/>
              <a:gdLst>
                <a:gd name="T0" fmla="*/ 17 w 21"/>
                <a:gd name="T1" fmla="*/ 0 h 56"/>
                <a:gd name="T2" fmla="*/ 21 w 21"/>
                <a:gd name="T3" fmla="*/ 28 h 56"/>
                <a:gd name="T4" fmla="*/ 17 w 21"/>
                <a:gd name="T5" fmla="*/ 42 h 56"/>
                <a:gd name="T6" fmla="*/ 14 w 21"/>
                <a:gd name="T7" fmla="*/ 45 h 56"/>
                <a:gd name="T8" fmla="*/ 11 w 21"/>
                <a:gd name="T9" fmla="*/ 52 h 56"/>
                <a:gd name="T10" fmla="*/ 4 w 21"/>
                <a:gd name="T11" fmla="*/ 56 h 56"/>
                <a:gd name="T12" fmla="*/ 0 w 21"/>
                <a:gd name="T13" fmla="*/ 56 h 56"/>
                <a:gd name="T14" fmla="*/ 0 w 21"/>
                <a:gd name="T15" fmla="*/ 56 h 56"/>
                <a:gd name="T16" fmla="*/ 0 w 21"/>
                <a:gd name="T17" fmla="*/ 49 h 56"/>
                <a:gd name="T18" fmla="*/ 14 w 21"/>
                <a:gd name="T19" fmla="*/ 25 h 56"/>
                <a:gd name="T20" fmla="*/ 17 w 21"/>
                <a:gd name="T21" fmla="*/ 14 h 56"/>
                <a:gd name="T22" fmla="*/ 14 w 21"/>
                <a:gd name="T23" fmla="*/ 4 h 56"/>
                <a:gd name="T24" fmla="*/ 17 w 21"/>
                <a:gd name="T25" fmla="*/ 0 h 56"/>
                <a:gd name="T26" fmla="*/ 17 w 21"/>
                <a:gd name="T27" fmla="*/ 0 h 56"/>
                <a:gd name="T28" fmla="*/ 17 w 21"/>
                <a:gd name="T29" fmla="*/ 0 h 56"/>
                <a:gd name="T30" fmla="*/ 17 w 21"/>
                <a:gd name="T31" fmla="*/ 0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1"/>
                <a:gd name="T49" fmla="*/ 0 h 56"/>
                <a:gd name="T50" fmla="*/ 21 w 21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1" h="56">
                  <a:moveTo>
                    <a:pt x="17" y="0"/>
                  </a:moveTo>
                  <a:lnTo>
                    <a:pt x="21" y="28"/>
                  </a:lnTo>
                  <a:lnTo>
                    <a:pt x="17" y="42"/>
                  </a:lnTo>
                  <a:lnTo>
                    <a:pt x="14" y="45"/>
                  </a:lnTo>
                  <a:lnTo>
                    <a:pt x="11" y="52"/>
                  </a:lnTo>
                  <a:lnTo>
                    <a:pt x="4" y="56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14" y="25"/>
                  </a:lnTo>
                  <a:lnTo>
                    <a:pt x="17" y="14"/>
                  </a:lnTo>
                  <a:lnTo>
                    <a:pt x="14" y="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07" name="Freeform 272"/>
            <p:cNvSpPr>
              <a:spLocks/>
            </p:cNvSpPr>
            <p:nvPr/>
          </p:nvSpPr>
          <p:spPr bwMode="auto">
            <a:xfrm>
              <a:off x="3105" y="987"/>
              <a:ext cx="27" cy="52"/>
            </a:xfrm>
            <a:custGeom>
              <a:avLst/>
              <a:gdLst>
                <a:gd name="T0" fmla="*/ 3 w 27"/>
                <a:gd name="T1" fmla="*/ 0 h 52"/>
                <a:gd name="T2" fmla="*/ 6 w 27"/>
                <a:gd name="T3" fmla="*/ 10 h 52"/>
                <a:gd name="T4" fmla="*/ 10 w 27"/>
                <a:gd name="T5" fmla="*/ 17 h 52"/>
                <a:gd name="T6" fmla="*/ 17 w 27"/>
                <a:gd name="T7" fmla="*/ 27 h 52"/>
                <a:gd name="T8" fmla="*/ 24 w 27"/>
                <a:gd name="T9" fmla="*/ 34 h 52"/>
                <a:gd name="T10" fmla="*/ 27 w 27"/>
                <a:gd name="T11" fmla="*/ 48 h 52"/>
                <a:gd name="T12" fmla="*/ 27 w 27"/>
                <a:gd name="T13" fmla="*/ 52 h 52"/>
                <a:gd name="T14" fmla="*/ 24 w 27"/>
                <a:gd name="T15" fmla="*/ 52 h 52"/>
                <a:gd name="T16" fmla="*/ 13 w 27"/>
                <a:gd name="T17" fmla="*/ 38 h 52"/>
                <a:gd name="T18" fmla="*/ 0 w 27"/>
                <a:gd name="T19" fmla="*/ 0 h 52"/>
                <a:gd name="T20" fmla="*/ 0 w 27"/>
                <a:gd name="T21" fmla="*/ 0 h 52"/>
                <a:gd name="T22" fmla="*/ 3 w 27"/>
                <a:gd name="T23" fmla="*/ 0 h 52"/>
                <a:gd name="T24" fmla="*/ 3 w 27"/>
                <a:gd name="T25" fmla="*/ 0 h 52"/>
                <a:gd name="T26" fmla="*/ 3 w 27"/>
                <a:gd name="T27" fmla="*/ 0 h 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7"/>
                <a:gd name="T43" fmla="*/ 0 h 52"/>
                <a:gd name="T44" fmla="*/ 27 w 27"/>
                <a:gd name="T45" fmla="*/ 52 h 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7" h="52">
                  <a:moveTo>
                    <a:pt x="3" y="0"/>
                  </a:moveTo>
                  <a:lnTo>
                    <a:pt x="6" y="10"/>
                  </a:lnTo>
                  <a:lnTo>
                    <a:pt x="10" y="17"/>
                  </a:lnTo>
                  <a:lnTo>
                    <a:pt x="17" y="27"/>
                  </a:lnTo>
                  <a:lnTo>
                    <a:pt x="24" y="34"/>
                  </a:lnTo>
                  <a:lnTo>
                    <a:pt x="27" y="48"/>
                  </a:lnTo>
                  <a:lnTo>
                    <a:pt x="27" y="52"/>
                  </a:lnTo>
                  <a:lnTo>
                    <a:pt x="24" y="52"/>
                  </a:lnTo>
                  <a:lnTo>
                    <a:pt x="13" y="38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08" name="Freeform 273"/>
            <p:cNvSpPr>
              <a:spLocks/>
            </p:cNvSpPr>
            <p:nvPr/>
          </p:nvSpPr>
          <p:spPr bwMode="auto">
            <a:xfrm>
              <a:off x="3212" y="900"/>
              <a:ext cx="7" cy="31"/>
            </a:xfrm>
            <a:custGeom>
              <a:avLst/>
              <a:gdLst>
                <a:gd name="T0" fmla="*/ 7 w 7"/>
                <a:gd name="T1" fmla="*/ 0 h 31"/>
                <a:gd name="T2" fmla="*/ 3 w 7"/>
                <a:gd name="T3" fmla="*/ 14 h 31"/>
                <a:gd name="T4" fmla="*/ 7 w 7"/>
                <a:gd name="T5" fmla="*/ 31 h 31"/>
                <a:gd name="T6" fmla="*/ 7 w 7"/>
                <a:gd name="T7" fmla="*/ 31 h 31"/>
                <a:gd name="T8" fmla="*/ 7 w 7"/>
                <a:gd name="T9" fmla="*/ 31 h 31"/>
                <a:gd name="T10" fmla="*/ 3 w 7"/>
                <a:gd name="T11" fmla="*/ 31 h 31"/>
                <a:gd name="T12" fmla="*/ 0 w 7"/>
                <a:gd name="T13" fmla="*/ 25 h 31"/>
                <a:gd name="T14" fmla="*/ 0 w 7"/>
                <a:gd name="T15" fmla="*/ 14 h 31"/>
                <a:gd name="T16" fmla="*/ 0 w 7"/>
                <a:gd name="T17" fmla="*/ 0 h 31"/>
                <a:gd name="T18" fmla="*/ 7 w 7"/>
                <a:gd name="T19" fmla="*/ 0 h 31"/>
                <a:gd name="T20" fmla="*/ 7 w 7"/>
                <a:gd name="T21" fmla="*/ 0 h 31"/>
                <a:gd name="T22" fmla="*/ 7 w 7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"/>
                <a:gd name="T37" fmla="*/ 0 h 31"/>
                <a:gd name="T38" fmla="*/ 7 w 7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" h="31">
                  <a:moveTo>
                    <a:pt x="7" y="0"/>
                  </a:moveTo>
                  <a:lnTo>
                    <a:pt x="3" y="14"/>
                  </a:lnTo>
                  <a:lnTo>
                    <a:pt x="7" y="31"/>
                  </a:lnTo>
                  <a:lnTo>
                    <a:pt x="3" y="31"/>
                  </a:lnTo>
                  <a:lnTo>
                    <a:pt x="0" y="25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09" name="Freeform 274"/>
            <p:cNvSpPr>
              <a:spLocks/>
            </p:cNvSpPr>
            <p:nvPr/>
          </p:nvSpPr>
          <p:spPr bwMode="auto">
            <a:xfrm>
              <a:off x="3222" y="931"/>
              <a:ext cx="14" cy="4"/>
            </a:xfrm>
            <a:custGeom>
              <a:avLst/>
              <a:gdLst>
                <a:gd name="T0" fmla="*/ 0 w 14"/>
                <a:gd name="T1" fmla="*/ 0 h 4"/>
                <a:gd name="T2" fmla="*/ 7 w 14"/>
                <a:gd name="T3" fmla="*/ 0 h 4"/>
                <a:gd name="T4" fmla="*/ 10 w 14"/>
                <a:gd name="T5" fmla="*/ 0 h 4"/>
                <a:gd name="T6" fmla="*/ 14 w 14"/>
                <a:gd name="T7" fmla="*/ 4 h 4"/>
                <a:gd name="T8" fmla="*/ 7 w 14"/>
                <a:gd name="T9" fmla="*/ 4 h 4"/>
                <a:gd name="T10" fmla="*/ 0 w 14"/>
                <a:gd name="T11" fmla="*/ 4 h 4"/>
                <a:gd name="T12" fmla="*/ 0 w 14"/>
                <a:gd name="T13" fmla="*/ 4 h 4"/>
                <a:gd name="T14" fmla="*/ 0 w 14"/>
                <a:gd name="T15" fmla="*/ 0 h 4"/>
                <a:gd name="T16" fmla="*/ 0 w 14"/>
                <a:gd name="T17" fmla="*/ 0 h 4"/>
                <a:gd name="T18" fmla="*/ 0 w 14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4"/>
                <a:gd name="T32" fmla="*/ 14 w 14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4">
                  <a:moveTo>
                    <a:pt x="0" y="0"/>
                  </a:moveTo>
                  <a:lnTo>
                    <a:pt x="7" y="0"/>
                  </a:lnTo>
                  <a:lnTo>
                    <a:pt x="10" y="0"/>
                  </a:lnTo>
                  <a:lnTo>
                    <a:pt x="14" y="4"/>
                  </a:lnTo>
                  <a:lnTo>
                    <a:pt x="7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10" name="Freeform 275"/>
            <p:cNvSpPr>
              <a:spLocks/>
            </p:cNvSpPr>
            <p:nvPr/>
          </p:nvSpPr>
          <p:spPr bwMode="auto">
            <a:xfrm>
              <a:off x="3208" y="942"/>
              <a:ext cx="38" cy="10"/>
            </a:xfrm>
            <a:custGeom>
              <a:avLst/>
              <a:gdLst>
                <a:gd name="T0" fmla="*/ 4 w 38"/>
                <a:gd name="T1" fmla="*/ 7 h 10"/>
                <a:gd name="T2" fmla="*/ 11 w 38"/>
                <a:gd name="T3" fmla="*/ 0 h 10"/>
                <a:gd name="T4" fmla="*/ 11 w 38"/>
                <a:gd name="T5" fmla="*/ 0 h 10"/>
                <a:gd name="T6" fmla="*/ 14 w 38"/>
                <a:gd name="T7" fmla="*/ 3 h 10"/>
                <a:gd name="T8" fmla="*/ 21 w 38"/>
                <a:gd name="T9" fmla="*/ 0 h 10"/>
                <a:gd name="T10" fmla="*/ 28 w 38"/>
                <a:gd name="T11" fmla="*/ 3 h 10"/>
                <a:gd name="T12" fmla="*/ 35 w 38"/>
                <a:gd name="T13" fmla="*/ 3 h 10"/>
                <a:gd name="T14" fmla="*/ 35 w 38"/>
                <a:gd name="T15" fmla="*/ 3 h 10"/>
                <a:gd name="T16" fmla="*/ 38 w 38"/>
                <a:gd name="T17" fmla="*/ 3 h 10"/>
                <a:gd name="T18" fmla="*/ 38 w 38"/>
                <a:gd name="T19" fmla="*/ 7 h 10"/>
                <a:gd name="T20" fmla="*/ 31 w 38"/>
                <a:gd name="T21" fmla="*/ 10 h 10"/>
                <a:gd name="T22" fmla="*/ 31 w 38"/>
                <a:gd name="T23" fmla="*/ 7 h 10"/>
                <a:gd name="T24" fmla="*/ 28 w 38"/>
                <a:gd name="T25" fmla="*/ 7 h 10"/>
                <a:gd name="T26" fmla="*/ 21 w 38"/>
                <a:gd name="T27" fmla="*/ 7 h 10"/>
                <a:gd name="T28" fmla="*/ 21 w 38"/>
                <a:gd name="T29" fmla="*/ 7 h 10"/>
                <a:gd name="T30" fmla="*/ 17 w 38"/>
                <a:gd name="T31" fmla="*/ 7 h 10"/>
                <a:gd name="T32" fmla="*/ 14 w 38"/>
                <a:gd name="T33" fmla="*/ 7 h 10"/>
                <a:gd name="T34" fmla="*/ 14 w 38"/>
                <a:gd name="T35" fmla="*/ 7 h 10"/>
                <a:gd name="T36" fmla="*/ 11 w 38"/>
                <a:gd name="T37" fmla="*/ 7 h 10"/>
                <a:gd name="T38" fmla="*/ 4 w 38"/>
                <a:gd name="T39" fmla="*/ 7 h 10"/>
                <a:gd name="T40" fmla="*/ 0 w 38"/>
                <a:gd name="T41" fmla="*/ 7 h 10"/>
                <a:gd name="T42" fmla="*/ 4 w 38"/>
                <a:gd name="T43" fmla="*/ 7 h 10"/>
                <a:gd name="T44" fmla="*/ 4 w 38"/>
                <a:gd name="T45" fmla="*/ 7 h 10"/>
                <a:gd name="T46" fmla="*/ 4 w 38"/>
                <a:gd name="T47" fmla="*/ 7 h 1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"/>
                <a:gd name="T73" fmla="*/ 0 h 10"/>
                <a:gd name="T74" fmla="*/ 38 w 38"/>
                <a:gd name="T75" fmla="*/ 10 h 1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" h="10">
                  <a:moveTo>
                    <a:pt x="4" y="7"/>
                  </a:moveTo>
                  <a:lnTo>
                    <a:pt x="11" y="0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8" y="3"/>
                  </a:lnTo>
                  <a:lnTo>
                    <a:pt x="35" y="3"/>
                  </a:lnTo>
                  <a:lnTo>
                    <a:pt x="38" y="3"/>
                  </a:lnTo>
                  <a:lnTo>
                    <a:pt x="38" y="7"/>
                  </a:lnTo>
                  <a:lnTo>
                    <a:pt x="31" y="10"/>
                  </a:lnTo>
                  <a:lnTo>
                    <a:pt x="31" y="7"/>
                  </a:lnTo>
                  <a:lnTo>
                    <a:pt x="28" y="7"/>
                  </a:lnTo>
                  <a:lnTo>
                    <a:pt x="21" y="7"/>
                  </a:lnTo>
                  <a:lnTo>
                    <a:pt x="17" y="7"/>
                  </a:lnTo>
                  <a:lnTo>
                    <a:pt x="14" y="7"/>
                  </a:lnTo>
                  <a:lnTo>
                    <a:pt x="11" y="7"/>
                  </a:lnTo>
                  <a:lnTo>
                    <a:pt x="4" y="7"/>
                  </a:lnTo>
                  <a:lnTo>
                    <a:pt x="0" y="7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11" name="Freeform 276"/>
            <p:cNvSpPr>
              <a:spLocks/>
            </p:cNvSpPr>
            <p:nvPr/>
          </p:nvSpPr>
          <p:spPr bwMode="auto">
            <a:xfrm>
              <a:off x="3215" y="949"/>
              <a:ext cx="24" cy="14"/>
            </a:xfrm>
            <a:custGeom>
              <a:avLst/>
              <a:gdLst>
                <a:gd name="T0" fmla="*/ 0 w 24"/>
                <a:gd name="T1" fmla="*/ 3 h 14"/>
                <a:gd name="T2" fmla="*/ 14 w 24"/>
                <a:gd name="T3" fmla="*/ 7 h 14"/>
                <a:gd name="T4" fmla="*/ 24 w 24"/>
                <a:gd name="T5" fmla="*/ 3 h 14"/>
                <a:gd name="T6" fmla="*/ 24 w 24"/>
                <a:gd name="T7" fmla="*/ 0 h 14"/>
                <a:gd name="T8" fmla="*/ 24 w 24"/>
                <a:gd name="T9" fmla="*/ 3 h 14"/>
                <a:gd name="T10" fmla="*/ 17 w 24"/>
                <a:gd name="T11" fmla="*/ 14 h 14"/>
                <a:gd name="T12" fmla="*/ 14 w 24"/>
                <a:gd name="T13" fmla="*/ 14 h 14"/>
                <a:gd name="T14" fmla="*/ 7 w 24"/>
                <a:gd name="T15" fmla="*/ 10 h 14"/>
                <a:gd name="T16" fmla="*/ 0 w 24"/>
                <a:gd name="T17" fmla="*/ 7 h 14"/>
                <a:gd name="T18" fmla="*/ 0 w 24"/>
                <a:gd name="T19" fmla="*/ 3 h 14"/>
                <a:gd name="T20" fmla="*/ 0 w 24"/>
                <a:gd name="T21" fmla="*/ 3 h 14"/>
                <a:gd name="T22" fmla="*/ 0 w 24"/>
                <a:gd name="T23" fmla="*/ 3 h 14"/>
                <a:gd name="T24" fmla="*/ 0 w 24"/>
                <a:gd name="T25" fmla="*/ 3 h 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14"/>
                <a:gd name="T41" fmla="*/ 24 w 24"/>
                <a:gd name="T42" fmla="*/ 14 h 1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14">
                  <a:moveTo>
                    <a:pt x="0" y="3"/>
                  </a:moveTo>
                  <a:lnTo>
                    <a:pt x="14" y="7"/>
                  </a:lnTo>
                  <a:lnTo>
                    <a:pt x="24" y="3"/>
                  </a:lnTo>
                  <a:lnTo>
                    <a:pt x="24" y="0"/>
                  </a:lnTo>
                  <a:lnTo>
                    <a:pt x="24" y="3"/>
                  </a:lnTo>
                  <a:lnTo>
                    <a:pt x="17" y="14"/>
                  </a:lnTo>
                  <a:lnTo>
                    <a:pt x="14" y="14"/>
                  </a:lnTo>
                  <a:lnTo>
                    <a:pt x="7" y="10"/>
                  </a:lnTo>
                  <a:lnTo>
                    <a:pt x="0" y="7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12" name="Freeform 277"/>
            <p:cNvSpPr>
              <a:spLocks/>
            </p:cNvSpPr>
            <p:nvPr/>
          </p:nvSpPr>
          <p:spPr bwMode="auto">
            <a:xfrm>
              <a:off x="3156" y="848"/>
              <a:ext cx="38" cy="52"/>
            </a:xfrm>
            <a:custGeom>
              <a:avLst/>
              <a:gdLst>
                <a:gd name="T0" fmla="*/ 38 w 38"/>
                <a:gd name="T1" fmla="*/ 4 h 52"/>
                <a:gd name="T2" fmla="*/ 31 w 38"/>
                <a:gd name="T3" fmla="*/ 11 h 52"/>
                <a:gd name="T4" fmla="*/ 35 w 38"/>
                <a:gd name="T5" fmla="*/ 14 h 52"/>
                <a:gd name="T6" fmla="*/ 35 w 38"/>
                <a:gd name="T7" fmla="*/ 18 h 52"/>
                <a:gd name="T8" fmla="*/ 38 w 38"/>
                <a:gd name="T9" fmla="*/ 28 h 52"/>
                <a:gd name="T10" fmla="*/ 35 w 38"/>
                <a:gd name="T11" fmla="*/ 32 h 52"/>
                <a:gd name="T12" fmla="*/ 31 w 38"/>
                <a:gd name="T13" fmla="*/ 35 h 52"/>
                <a:gd name="T14" fmla="*/ 25 w 38"/>
                <a:gd name="T15" fmla="*/ 39 h 52"/>
                <a:gd name="T16" fmla="*/ 21 w 38"/>
                <a:gd name="T17" fmla="*/ 45 h 52"/>
                <a:gd name="T18" fmla="*/ 14 w 38"/>
                <a:gd name="T19" fmla="*/ 49 h 52"/>
                <a:gd name="T20" fmla="*/ 11 w 38"/>
                <a:gd name="T21" fmla="*/ 52 h 52"/>
                <a:gd name="T22" fmla="*/ 0 w 38"/>
                <a:gd name="T23" fmla="*/ 49 h 52"/>
                <a:gd name="T24" fmla="*/ 0 w 38"/>
                <a:gd name="T25" fmla="*/ 45 h 52"/>
                <a:gd name="T26" fmla="*/ 4 w 38"/>
                <a:gd name="T27" fmla="*/ 45 h 52"/>
                <a:gd name="T28" fmla="*/ 7 w 38"/>
                <a:gd name="T29" fmla="*/ 45 h 52"/>
                <a:gd name="T30" fmla="*/ 14 w 38"/>
                <a:gd name="T31" fmla="*/ 42 h 52"/>
                <a:gd name="T32" fmla="*/ 18 w 38"/>
                <a:gd name="T33" fmla="*/ 35 h 52"/>
                <a:gd name="T34" fmla="*/ 21 w 38"/>
                <a:gd name="T35" fmla="*/ 32 h 52"/>
                <a:gd name="T36" fmla="*/ 25 w 38"/>
                <a:gd name="T37" fmla="*/ 32 h 52"/>
                <a:gd name="T38" fmla="*/ 28 w 38"/>
                <a:gd name="T39" fmla="*/ 25 h 52"/>
                <a:gd name="T40" fmla="*/ 28 w 38"/>
                <a:gd name="T41" fmla="*/ 7 h 52"/>
                <a:gd name="T42" fmla="*/ 31 w 38"/>
                <a:gd name="T43" fmla="*/ 4 h 52"/>
                <a:gd name="T44" fmla="*/ 35 w 38"/>
                <a:gd name="T45" fmla="*/ 0 h 52"/>
                <a:gd name="T46" fmla="*/ 38 w 38"/>
                <a:gd name="T47" fmla="*/ 0 h 52"/>
                <a:gd name="T48" fmla="*/ 38 w 38"/>
                <a:gd name="T49" fmla="*/ 4 h 52"/>
                <a:gd name="T50" fmla="*/ 38 w 38"/>
                <a:gd name="T51" fmla="*/ 4 h 52"/>
                <a:gd name="T52" fmla="*/ 38 w 38"/>
                <a:gd name="T53" fmla="*/ 4 h 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8"/>
                <a:gd name="T82" fmla="*/ 0 h 52"/>
                <a:gd name="T83" fmla="*/ 38 w 38"/>
                <a:gd name="T84" fmla="*/ 52 h 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8" h="52">
                  <a:moveTo>
                    <a:pt x="38" y="4"/>
                  </a:moveTo>
                  <a:lnTo>
                    <a:pt x="31" y="11"/>
                  </a:lnTo>
                  <a:lnTo>
                    <a:pt x="35" y="14"/>
                  </a:lnTo>
                  <a:lnTo>
                    <a:pt x="35" y="18"/>
                  </a:lnTo>
                  <a:lnTo>
                    <a:pt x="38" y="28"/>
                  </a:lnTo>
                  <a:lnTo>
                    <a:pt x="35" y="32"/>
                  </a:lnTo>
                  <a:lnTo>
                    <a:pt x="31" y="35"/>
                  </a:lnTo>
                  <a:lnTo>
                    <a:pt x="25" y="39"/>
                  </a:lnTo>
                  <a:lnTo>
                    <a:pt x="21" y="45"/>
                  </a:lnTo>
                  <a:lnTo>
                    <a:pt x="14" y="49"/>
                  </a:lnTo>
                  <a:lnTo>
                    <a:pt x="11" y="52"/>
                  </a:lnTo>
                  <a:lnTo>
                    <a:pt x="0" y="49"/>
                  </a:lnTo>
                  <a:lnTo>
                    <a:pt x="0" y="45"/>
                  </a:lnTo>
                  <a:lnTo>
                    <a:pt x="4" y="45"/>
                  </a:lnTo>
                  <a:lnTo>
                    <a:pt x="7" y="45"/>
                  </a:lnTo>
                  <a:lnTo>
                    <a:pt x="14" y="42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5" y="32"/>
                  </a:lnTo>
                  <a:lnTo>
                    <a:pt x="28" y="25"/>
                  </a:lnTo>
                  <a:lnTo>
                    <a:pt x="28" y="7"/>
                  </a:lnTo>
                  <a:lnTo>
                    <a:pt x="31" y="4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38" y="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13" name="Freeform 278"/>
            <p:cNvSpPr>
              <a:spLocks/>
            </p:cNvSpPr>
            <p:nvPr/>
          </p:nvSpPr>
          <p:spPr bwMode="auto">
            <a:xfrm>
              <a:off x="3284" y="900"/>
              <a:ext cx="21" cy="25"/>
            </a:xfrm>
            <a:custGeom>
              <a:avLst/>
              <a:gdLst>
                <a:gd name="T0" fmla="*/ 14 w 21"/>
                <a:gd name="T1" fmla="*/ 0 h 25"/>
                <a:gd name="T2" fmla="*/ 21 w 21"/>
                <a:gd name="T3" fmla="*/ 0 h 25"/>
                <a:gd name="T4" fmla="*/ 21 w 21"/>
                <a:gd name="T5" fmla="*/ 7 h 25"/>
                <a:gd name="T6" fmla="*/ 21 w 21"/>
                <a:gd name="T7" fmla="*/ 18 h 25"/>
                <a:gd name="T8" fmla="*/ 21 w 21"/>
                <a:gd name="T9" fmla="*/ 21 h 25"/>
                <a:gd name="T10" fmla="*/ 14 w 21"/>
                <a:gd name="T11" fmla="*/ 25 h 25"/>
                <a:gd name="T12" fmla="*/ 14 w 21"/>
                <a:gd name="T13" fmla="*/ 25 h 25"/>
                <a:gd name="T14" fmla="*/ 4 w 21"/>
                <a:gd name="T15" fmla="*/ 25 h 25"/>
                <a:gd name="T16" fmla="*/ 0 w 21"/>
                <a:gd name="T17" fmla="*/ 21 h 25"/>
                <a:gd name="T18" fmla="*/ 0 w 21"/>
                <a:gd name="T19" fmla="*/ 18 h 25"/>
                <a:gd name="T20" fmla="*/ 4 w 21"/>
                <a:gd name="T21" fmla="*/ 14 h 25"/>
                <a:gd name="T22" fmla="*/ 7 w 21"/>
                <a:gd name="T23" fmla="*/ 14 h 25"/>
                <a:gd name="T24" fmla="*/ 11 w 21"/>
                <a:gd name="T25" fmla="*/ 14 h 25"/>
                <a:gd name="T26" fmla="*/ 21 w 21"/>
                <a:gd name="T27" fmla="*/ 7 h 25"/>
                <a:gd name="T28" fmla="*/ 18 w 21"/>
                <a:gd name="T29" fmla="*/ 4 h 25"/>
                <a:gd name="T30" fmla="*/ 14 w 21"/>
                <a:gd name="T31" fmla="*/ 0 h 25"/>
                <a:gd name="T32" fmla="*/ 14 w 21"/>
                <a:gd name="T33" fmla="*/ 0 h 25"/>
                <a:gd name="T34" fmla="*/ 14 w 21"/>
                <a:gd name="T35" fmla="*/ 0 h 25"/>
                <a:gd name="T36" fmla="*/ 14 w 21"/>
                <a:gd name="T37" fmla="*/ 0 h 25"/>
                <a:gd name="T38" fmla="*/ 14 w 21"/>
                <a:gd name="T39" fmla="*/ 0 h 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1"/>
                <a:gd name="T61" fmla="*/ 0 h 25"/>
                <a:gd name="T62" fmla="*/ 21 w 21"/>
                <a:gd name="T63" fmla="*/ 25 h 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1" h="25">
                  <a:moveTo>
                    <a:pt x="14" y="0"/>
                  </a:moveTo>
                  <a:lnTo>
                    <a:pt x="21" y="0"/>
                  </a:lnTo>
                  <a:lnTo>
                    <a:pt x="21" y="7"/>
                  </a:lnTo>
                  <a:lnTo>
                    <a:pt x="21" y="18"/>
                  </a:lnTo>
                  <a:lnTo>
                    <a:pt x="21" y="21"/>
                  </a:lnTo>
                  <a:lnTo>
                    <a:pt x="14" y="25"/>
                  </a:lnTo>
                  <a:lnTo>
                    <a:pt x="4" y="25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4" y="14"/>
                  </a:lnTo>
                  <a:lnTo>
                    <a:pt x="7" y="14"/>
                  </a:lnTo>
                  <a:lnTo>
                    <a:pt x="11" y="14"/>
                  </a:lnTo>
                  <a:lnTo>
                    <a:pt x="21" y="7"/>
                  </a:lnTo>
                  <a:lnTo>
                    <a:pt x="18" y="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14" name="Freeform 279"/>
            <p:cNvSpPr>
              <a:spLocks/>
            </p:cNvSpPr>
            <p:nvPr/>
          </p:nvSpPr>
          <p:spPr bwMode="auto">
            <a:xfrm>
              <a:off x="3077" y="1011"/>
              <a:ext cx="24" cy="10"/>
            </a:xfrm>
            <a:custGeom>
              <a:avLst/>
              <a:gdLst>
                <a:gd name="T0" fmla="*/ 0 w 24"/>
                <a:gd name="T1" fmla="*/ 0 h 10"/>
                <a:gd name="T2" fmla="*/ 10 w 24"/>
                <a:gd name="T3" fmla="*/ 0 h 10"/>
                <a:gd name="T4" fmla="*/ 17 w 24"/>
                <a:gd name="T5" fmla="*/ 0 h 10"/>
                <a:gd name="T6" fmla="*/ 24 w 24"/>
                <a:gd name="T7" fmla="*/ 3 h 10"/>
                <a:gd name="T8" fmla="*/ 24 w 24"/>
                <a:gd name="T9" fmla="*/ 3 h 10"/>
                <a:gd name="T10" fmla="*/ 24 w 24"/>
                <a:gd name="T11" fmla="*/ 3 h 10"/>
                <a:gd name="T12" fmla="*/ 24 w 24"/>
                <a:gd name="T13" fmla="*/ 7 h 10"/>
                <a:gd name="T14" fmla="*/ 24 w 24"/>
                <a:gd name="T15" fmla="*/ 10 h 10"/>
                <a:gd name="T16" fmla="*/ 17 w 24"/>
                <a:gd name="T17" fmla="*/ 10 h 10"/>
                <a:gd name="T18" fmla="*/ 17 w 24"/>
                <a:gd name="T19" fmla="*/ 10 h 10"/>
                <a:gd name="T20" fmla="*/ 17 w 24"/>
                <a:gd name="T21" fmla="*/ 10 h 10"/>
                <a:gd name="T22" fmla="*/ 14 w 24"/>
                <a:gd name="T23" fmla="*/ 7 h 10"/>
                <a:gd name="T24" fmla="*/ 7 w 24"/>
                <a:gd name="T25" fmla="*/ 3 h 10"/>
                <a:gd name="T26" fmla="*/ 0 w 24"/>
                <a:gd name="T27" fmla="*/ 3 h 10"/>
                <a:gd name="T28" fmla="*/ 0 w 24"/>
                <a:gd name="T29" fmla="*/ 3 h 10"/>
                <a:gd name="T30" fmla="*/ 0 w 24"/>
                <a:gd name="T31" fmla="*/ 0 h 10"/>
                <a:gd name="T32" fmla="*/ 0 w 24"/>
                <a:gd name="T33" fmla="*/ 0 h 10"/>
                <a:gd name="T34" fmla="*/ 0 w 24"/>
                <a:gd name="T35" fmla="*/ 0 h 1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4"/>
                <a:gd name="T55" fmla="*/ 0 h 10"/>
                <a:gd name="T56" fmla="*/ 24 w 24"/>
                <a:gd name="T57" fmla="*/ 10 h 1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4" h="10">
                  <a:moveTo>
                    <a:pt x="0" y="0"/>
                  </a:moveTo>
                  <a:lnTo>
                    <a:pt x="10" y="0"/>
                  </a:lnTo>
                  <a:lnTo>
                    <a:pt x="17" y="0"/>
                  </a:lnTo>
                  <a:lnTo>
                    <a:pt x="24" y="3"/>
                  </a:lnTo>
                  <a:lnTo>
                    <a:pt x="24" y="7"/>
                  </a:lnTo>
                  <a:lnTo>
                    <a:pt x="24" y="10"/>
                  </a:lnTo>
                  <a:lnTo>
                    <a:pt x="17" y="10"/>
                  </a:lnTo>
                  <a:lnTo>
                    <a:pt x="14" y="7"/>
                  </a:lnTo>
                  <a:lnTo>
                    <a:pt x="7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15" name="Freeform 280"/>
            <p:cNvSpPr>
              <a:spLocks/>
            </p:cNvSpPr>
            <p:nvPr/>
          </p:nvSpPr>
          <p:spPr bwMode="auto">
            <a:xfrm>
              <a:off x="3025" y="1032"/>
              <a:ext cx="35" cy="7"/>
            </a:xfrm>
            <a:custGeom>
              <a:avLst/>
              <a:gdLst>
                <a:gd name="T0" fmla="*/ 0 w 35"/>
                <a:gd name="T1" fmla="*/ 3 h 7"/>
                <a:gd name="T2" fmla="*/ 10 w 35"/>
                <a:gd name="T3" fmla="*/ 3 h 7"/>
                <a:gd name="T4" fmla="*/ 17 w 35"/>
                <a:gd name="T5" fmla="*/ 0 h 7"/>
                <a:gd name="T6" fmla="*/ 24 w 35"/>
                <a:gd name="T7" fmla="*/ 0 h 7"/>
                <a:gd name="T8" fmla="*/ 31 w 35"/>
                <a:gd name="T9" fmla="*/ 3 h 7"/>
                <a:gd name="T10" fmla="*/ 35 w 35"/>
                <a:gd name="T11" fmla="*/ 7 h 7"/>
                <a:gd name="T12" fmla="*/ 31 w 35"/>
                <a:gd name="T13" fmla="*/ 7 h 7"/>
                <a:gd name="T14" fmla="*/ 21 w 35"/>
                <a:gd name="T15" fmla="*/ 7 h 7"/>
                <a:gd name="T16" fmla="*/ 0 w 35"/>
                <a:gd name="T17" fmla="*/ 7 h 7"/>
                <a:gd name="T18" fmla="*/ 0 w 35"/>
                <a:gd name="T19" fmla="*/ 7 h 7"/>
                <a:gd name="T20" fmla="*/ 0 w 35"/>
                <a:gd name="T21" fmla="*/ 3 h 7"/>
                <a:gd name="T22" fmla="*/ 0 w 35"/>
                <a:gd name="T23" fmla="*/ 3 h 7"/>
                <a:gd name="T24" fmla="*/ 0 w 35"/>
                <a:gd name="T25" fmla="*/ 3 h 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7"/>
                <a:gd name="T41" fmla="*/ 35 w 35"/>
                <a:gd name="T42" fmla="*/ 7 h 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7">
                  <a:moveTo>
                    <a:pt x="0" y="3"/>
                  </a:moveTo>
                  <a:lnTo>
                    <a:pt x="10" y="3"/>
                  </a:lnTo>
                  <a:lnTo>
                    <a:pt x="17" y="0"/>
                  </a:lnTo>
                  <a:lnTo>
                    <a:pt x="24" y="0"/>
                  </a:lnTo>
                  <a:lnTo>
                    <a:pt x="31" y="3"/>
                  </a:lnTo>
                  <a:lnTo>
                    <a:pt x="35" y="7"/>
                  </a:lnTo>
                  <a:lnTo>
                    <a:pt x="31" y="7"/>
                  </a:lnTo>
                  <a:lnTo>
                    <a:pt x="21" y="7"/>
                  </a:lnTo>
                  <a:lnTo>
                    <a:pt x="0" y="7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16" name="Freeform 281"/>
            <p:cNvSpPr>
              <a:spLocks/>
            </p:cNvSpPr>
            <p:nvPr/>
          </p:nvSpPr>
          <p:spPr bwMode="auto">
            <a:xfrm>
              <a:off x="3042" y="1039"/>
              <a:ext cx="11" cy="3"/>
            </a:xfrm>
            <a:custGeom>
              <a:avLst/>
              <a:gdLst>
                <a:gd name="T0" fmla="*/ 4 w 11"/>
                <a:gd name="T1" fmla="*/ 0 h 3"/>
                <a:gd name="T2" fmla="*/ 7 w 11"/>
                <a:gd name="T3" fmla="*/ 0 h 3"/>
                <a:gd name="T4" fmla="*/ 11 w 11"/>
                <a:gd name="T5" fmla="*/ 3 h 3"/>
                <a:gd name="T6" fmla="*/ 7 w 11"/>
                <a:gd name="T7" fmla="*/ 3 h 3"/>
                <a:gd name="T8" fmla="*/ 0 w 11"/>
                <a:gd name="T9" fmla="*/ 0 h 3"/>
                <a:gd name="T10" fmla="*/ 0 w 11"/>
                <a:gd name="T11" fmla="*/ 0 h 3"/>
                <a:gd name="T12" fmla="*/ 4 w 11"/>
                <a:gd name="T13" fmla="*/ 0 h 3"/>
                <a:gd name="T14" fmla="*/ 4 w 11"/>
                <a:gd name="T15" fmla="*/ 0 h 3"/>
                <a:gd name="T16" fmla="*/ 4 w 11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"/>
                <a:gd name="T28" fmla="*/ 0 h 3"/>
                <a:gd name="T29" fmla="*/ 11 w 11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" h="3">
                  <a:moveTo>
                    <a:pt x="4" y="0"/>
                  </a:moveTo>
                  <a:lnTo>
                    <a:pt x="7" y="0"/>
                  </a:lnTo>
                  <a:lnTo>
                    <a:pt x="11" y="3"/>
                  </a:lnTo>
                  <a:lnTo>
                    <a:pt x="7" y="3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17" name="Freeform 282"/>
            <p:cNvSpPr>
              <a:spLocks/>
            </p:cNvSpPr>
            <p:nvPr/>
          </p:nvSpPr>
          <p:spPr bwMode="auto">
            <a:xfrm>
              <a:off x="3077" y="1028"/>
              <a:ext cx="21" cy="7"/>
            </a:xfrm>
            <a:custGeom>
              <a:avLst/>
              <a:gdLst>
                <a:gd name="T0" fmla="*/ 3 w 21"/>
                <a:gd name="T1" fmla="*/ 4 h 7"/>
                <a:gd name="T2" fmla="*/ 10 w 21"/>
                <a:gd name="T3" fmla="*/ 0 h 7"/>
                <a:gd name="T4" fmla="*/ 21 w 21"/>
                <a:gd name="T5" fmla="*/ 7 h 7"/>
                <a:gd name="T6" fmla="*/ 21 w 21"/>
                <a:gd name="T7" fmla="*/ 7 h 7"/>
                <a:gd name="T8" fmla="*/ 21 w 21"/>
                <a:gd name="T9" fmla="*/ 7 h 7"/>
                <a:gd name="T10" fmla="*/ 10 w 21"/>
                <a:gd name="T11" fmla="*/ 7 h 7"/>
                <a:gd name="T12" fmla="*/ 3 w 21"/>
                <a:gd name="T13" fmla="*/ 7 h 7"/>
                <a:gd name="T14" fmla="*/ 0 w 21"/>
                <a:gd name="T15" fmla="*/ 7 h 7"/>
                <a:gd name="T16" fmla="*/ 3 w 21"/>
                <a:gd name="T17" fmla="*/ 4 h 7"/>
                <a:gd name="T18" fmla="*/ 3 w 21"/>
                <a:gd name="T19" fmla="*/ 4 h 7"/>
                <a:gd name="T20" fmla="*/ 3 w 21"/>
                <a:gd name="T21" fmla="*/ 4 h 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"/>
                <a:gd name="T34" fmla="*/ 0 h 7"/>
                <a:gd name="T35" fmla="*/ 21 w 21"/>
                <a:gd name="T36" fmla="*/ 7 h 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" h="7">
                  <a:moveTo>
                    <a:pt x="3" y="4"/>
                  </a:moveTo>
                  <a:lnTo>
                    <a:pt x="10" y="0"/>
                  </a:lnTo>
                  <a:lnTo>
                    <a:pt x="21" y="7"/>
                  </a:lnTo>
                  <a:lnTo>
                    <a:pt x="10" y="7"/>
                  </a:lnTo>
                  <a:lnTo>
                    <a:pt x="3" y="7"/>
                  </a:lnTo>
                  <a:lnTo>
                    <a:pt x="0" y="7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18" name="Freeform 283"/>
            <p:cNvSpPr>
              <a:spLocks/>
            </p:cNvSpPr>
            <p:nvPr/>
          </p:nvSpPr>
          <p:spPr bwMode="auto">
            <a:xfrm>
              <a:off x="3091" y="1035"/>
              <a:ext cx="3" cy="7"/>
            </a:xfrm>
            <a:custGeom>
              <a:avLst/>
              <a:gdLst>
                <a:gd name="T0" fmla="*/ 0 w 3"/>
                <a:gd name="T1" fmla="*/ 0 h 7"/>
                <a:gd name="T2" fmla="*/ 3 w 3"/>
                <a:gd name="T3" fmla="*/ 0 h 7"/>
                <a:gd name="T4" fmla="*/ 3 w 3"/>
                <a:gd name="T5" fmla="*/ 4 h 7"/>
                <a:gd name="T6" fmla="*/ 0 w 3"/>
                <a:gd name="T7" fmla="*/ 7 h 7"/>
                <a:gd name="T8" fmla="*/ 0 w 3"/>
                <a:gd name="T9" fmla="*/ 4 h 7"/>
                <a:gd name="T10" fmla="*/ 0 w 3"/>
                <a:gd name="T11" fmla="*/ 0 h 7"/>
                <a:gd name="T12" fmla="*/ 0 w 3"/>
                <a:gd name="T13" fmla="*/ 0 h 7"/>
                <a:gd name="T14" fmla="*/ 0 w 3"/>
                <a:gd name="T15" fmla="*/ 0 h 7"/>
                <a:gd name="T16" fmla="*/ 0 w 3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7"/>
                <a:gd name="T29" fmla="*/ 3 w 3"/>
                <a:gd name="T30" fmla="*/ 7 h 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7">
                  <a:moveTo>
                    <a:pt x="0" y="0"/>
                  </a:moveTo>
                  <a:lnTo>
                    <a:pt x="3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19" name="Freeform 284"/>
            <p:cNvSpPr>
              <a:spLocks/>
            </p:cNvSpPr>
            <p:nvPr/>
          </p:nvSpPr>
          <p:spPr bwMode="auto">
            <a:xfrm>
              <a:off x="3067" y="1025"/>
              <a:ext cx="17" cy="45"/>
            </a:xfrm>
            <a:custGeom>
              <a:avLst/>
              <a:gdLst>
                <a:gd name="T0" fmla="*/ 3 w 17"/>
                <a:gd name="T1" fmla="*/ 0 h 45"/>
                <a:gd name="T2" fmla="*/ 10 w 17"/>
                <a:gd name="T3" fmla="*/ 10 h 45"/>
                <a:gd name="T4" fmla="*/ 13 w 17"/>
                <a:gd name="T5" fmla="*/ 24 h 45"/>
                <a:gd name="T6" fmla="*/ 13 w 17"/>
                <a:gd name="T7" fmla="*/ 34 h 45"/>
                <a:gd name="T8" fmla="*/ 17 w 17"/>
                <a:gd name="T9" fmla="*/ 45 h 45"/>
                <a:gd name="T10" fmla="*/ 13 w 17"/>
                <a:gd name="T11" fmla="*/ 45 h 45"/>
                <a:gd name="T12" fmla="*/ 10 w 17"/>
                <a:gd name="T13" fmla="*/ 34 h 45"/>
                <a:gd name="T14" fmla="*/ 6 w 17"/>
                <a:gd name="T15" fmla="*/ 24 h 45"/>
                <a:gd name="T16" fmla="*/ 6 w 17"/>
                <a:gd name="T17" fmla="*/ 14 h 45"/>
                <a:gd name="T18" fmla="*/ 0 w 17"/>
                <a:gd name="T19" fmla="*/ 0 h 45"/>
                <a:gd name="T20" fmla="*/ 0 w 17"/>
                <a:gd name="T21" fmla="*/ 0 h 45"/>
                <a:gd name="T22" fmla="*/ 3 w 17"/>
                <a:gd name="T23" fmla="*/ 0 h 45"/>
                <a:gd name="T24" fmla="*/ 3 w 17"/>
                <a:gd name="T25" fmla="*/ 0 h 45"/>
                <a:gd name="T26" fmla="*/ 3 w 17"/>
                <a:gd name="T27" fmla="*/ 0 h 4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7"/>
                <a:gd name="T43" fmla="*/ 0 h 45"/>
                <a:gd name="T44" fmla="*/ 17 w 17"/>
                <a:gd name="T45" fmla="*/ 45 h 4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7" h="45">
                  <a:moveTo>
                    <a:pt x="3" y="0"/>
                  </a:moveTo>
                  <a:lnTo>
                    <a:pt x="10" y="10"/>
                  </a:lnTo>
                  <a:lnTo>
                    <a:pt x="13" y="24"/>
                  </a:lnTo>
                  <a:lnTo>
                    <a:pt x="13" y="34"/>
                  </a:lnTo>
                  <a:lnTo>
                    <a:pt x="17" y="45"/>
                  </a:lnTo>
                  <a:lnTo>
                    <a:pt x="13" y="45"/>
                  </a:lnTo>
                  <a:lnTo>
                    <a:pt x="10" y="34"/>
                  </a:lnTo>
                  <a:lnTo>
                    <a:pt x="6" y="24"/>
                  </a:lnTo>
                  <a:lnTo>
                    <a:pt x="6" y="14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0" name="Freeform 285"/>
            <p:cNvSpPr>
              <a:spLocks/>
            </p:cNvSpPr>
            <p:nvPr/>
          </p:nvSpPr>
          <p:spPr bwMode="auto">
            <a:xfrm>
              <a:off x="3053" y="1070"/>
              <a:ext cx="20" cy="7"/>
            </a:xfrm>
            <a:custGeom>
              <a:avLst/>
              <a:gdLst>
                <a:gd name="T0" fmla="*/ 3 w 20"/>
                <a:gd name="T1" fmla="*/ 0 h 7"/>
                <a:gd name="T2" fmla="*/ 14 w 20"/>
                <a:gd name="T3" fmla="*/ 0 h 7"/>
                <a:gd name="T4" fmla="*/ 17 w 20"/>
                <a:gd name="T5" fmla="*/ 0 h 7"/>
                <a:gd name="T6" fmla="*/ 20 w 20"/>
                <a:gd name="T7" fmla="*/ 3 h 7"/>
                <a:gd name="T8" fmla="*/ 20 w 20"/>
                <a:gd name="T9" fmla="*/ 3 h 7"/>
                <a:gd name="T10" fmla="*/ 17 w 20"/>
                <a:gd name="T11" fmla="*/ 3 h 7"/>
                <a:gd name="T12" fmla="*/ 14 w 20"/>
                <a:gd name="T13" fmla="*/ 7 h 7"/>
                <a:gd name="T14" fmla="*/ 7 w 20"/>
                <a:gd name="T15" fmla="*/ 3 h 7"/>
                <a:gd name="T16" fmla="*/ 0 w 20"/>
                <a:gd name="T17" fmla="*/ 3 h 7"/>
                <a:gd name="T18" fmla="*/ 0 w 20"/>
                <a:gd name="T19" fmla="*/ 0 h 7"/>
                <a:gd name="T20" fmla="*/ 3 w 20"/>
                <a:gd name="T21" fmla="*/ 0 h 7"/>
                <a:gd name="T22" fmla="*/ 3 w 20"/>
                <a:gd name="T23" fmla="*/ 0 h 7"/>
                <a:gd name="T24" fmla="*/ 3 w 20"/>
                <a:gd name="T25" fmla="*/ 0 h 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"/>
                <a:gd name="T40" fmla="*/ 0 h 7"/>
                <a:gd name="T41" fmla="*/ 20 w 20"/>
                <a:gd name="T42" fmla="*/ 7 h 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" h="7">
                  <a:moveTo>
                    <a:pt x="3" y="0"/>
                  </a:moveTo>
                  <a:lnTo>
                    <a:pt x="14" y="0"/>
                  </a:lnTo>
                  <a:lnTo>
                    <a:pt x="17" y="0"/>
                  </a:lnTo>
                  <a:lnTo>
                    <a:pt x="20" y="3"/>
                  </a:lnTo>
                  <a:lnTo>
                    <a:pt x="17" y="3"/>
                  </a:lnTo>
                  <a:lnTo>
                    <a:pt x="14" y="7"/>
                  </a:lnTo>
                  <a:lnTo>
                    <a:pt x="7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1" name="Freeform 286"/>
            <p:cNvSpPr>
              <a:spLocks/>
            </p:cNvSpPr>
            <p:nvPr/>
          </p:nvSpPr>
          <p:spPr bwMode="auto">
            <a:xfrm>
              <a:off x="3834" y="1128"/>
              <a:ext cx="145" cy="225"/>
            </a:xfrm>
            <a:custGeom>
              <a:avLst/>
              <a:gdLst>
                <a:gd name="T0" fmla="*/ 3 w 145"/>
                <a:gd name="T1" fmla="*/ 0 h 225"/>
                <a:gd name="T2" fmla="*/ 10 w 145"/>
                <a:gd name="T3" fmla="*/ 7 h 225"/>
                <a:gd name="T4" fmla="*/ 17 w 145"/>
                <a:gd name="T5" fmla="*/ 14 h 225"/>
                <a:gd name="T6" fmla="*/ 24 w 145"/>
                <a:gd name="T7" fmla="*/ 21 h 225"/>
                <a:gd name="T8" fmla="*/ 31 w 145"/>
                <a:gd name="T9" fmla="*/ 25 h 225"/>
                <a:gd name="T10" fmla="*/ 45 w 145"/>
                <a:gd name="T11" fmla="*/ 38 h 225"/>
                <a:gd name="T12" fmla="*/ 55 w 145"/>
                <a:gd name="T13" fmla="*/ 49 h 225"/>
                <a:gd name="T14" fmla="*/ 59 w 145"/>
                <a:gd name="T15" fmla="*/ 56 h 225"/>
                <a:gd name="T16" fmla="*/ 65 w 145"/>
                <a:gd name="T17" fmla="*/ 59 h 225"/>
                <a:gd name="T18" fmla="*/ 69 w 145"/>
                <a:gd name="T19" fmla="*/ 66 h 225"/>
                <a:gd name="T20" fmla="*/ 76 w 145"/>
                <a:gd name="T21" fmla="*/ 73 h 225"/>
                <a:gd name="T22" fmla="*/ 79 w 145"/>
                <a:gd name="T23" fmla="*/ 80 h 225"/>
                <a:gd name="T24" fmla="*/ 86 w 145"/>
                <a:gd name="T25" fmla="*/ 87 h 225"/>
                <a:gd name="T26" fmla="*/ 90 w 145"/>
                <a:gd name="T27" fmla="*/ 94 h 225"/>
                <a:gd name="T28" fmla="*/ 97 w 145"/>
                <a:gd name="T29" fmla="*/ 101 h 225"/>
                <a:gd name="T30" fmla="*/ 107 w 145"/>
                <a:gd name="T31" fmla="*/ 115 h 225"/>
                <a:gd name="T32" fmla="*/ 114 w 145"/>
                <a:gd name="T33" fmla="*/ 125 h 225"/>
                <a:gd name="T34" fmla="*/ 121 w 145"/>
                <a:gd name="T35" fmla="*/ 135 h 225"/>
                <a:gd name="T36" fmla="*/ 128 w 145"/>
                <a:gd name="T37" fmla="*/ 149 h 225"/>
                <a:gd name="T38" fmla="*/ 131 w 145"/>
                <a:gd name="T39" fmla="*/ 159 h 225"/>
                <a:gd name="T40" fmla="*/ 135 w 145"/>
                <a:gd name="T41" fmla="*/ 166 h 225"/>
                <a:gd name="T42" fmla="*/ 142 w 145"/>
                <a:gd name="T43" fmla="*/ 187 h 225"/>
                <a:gd name="T44" fmla="*/ 145 w 145"/>
                <a:gd name="T45" fmla="*/ 222 h 225"/>
                <a:gd name="T46" fmla="*/ 142 w 145"/>
                <a:gd name="T47" fmla="*/ 225 h 225"/>
                <a:gd name="T48" fmla="*/ 142 w 145"/>
                <a:gd name="T49" fmla="*/ 225 h 225"/>
                <a:gd name="T50" fmla="*/ 135 w 145"/>
                <a:gd name="T51" fmla="*/ 208 h 225"/>
                <a:gd name="T52" fmla="*/ 131 w 145"/>
                <a:gd name="T53" fmla="*/ 191 h 225"/>
                <a:gd name="T54" fmla="*/ 128 w 145"/>
                <a:gd name="T55" fmla="*/ 180 h 225"/>
                <a:gd name="T56" fmla="*/ 124 w 145"/>
                <a:gd name="T57" fmla="*/ 170 h 225"/>
                <a:gd name="T58" fmla="*/ 117 w 145"/>
                <a:gd name="T59" fmla="*/ 153 h 225"/>
                <a:gd name="T60" fmla="*/ 110 w 145"/>
                <a:gd name="T61" fmla="*/ 139 h 225"/>
                <a:gd name="T62" fmla="*/ 107 w 145"/>
                <a:gd name="T63" fmla="*/ 128 h 225"/>
                <a:gd name="T64" fmla="*/ 103 w 145"/>
                <a:gd name="T65" fmla="*/ 125 h 225"/>
                <a:gd name="T66" fmla="*/ 100 w 145"/>
                <a:gd name="T67" fmla="*/ 118 h 225"/>
                <a:gd name="T68" fmla="*/ 93 w 145"/>
                <a:gd name="T69" fmla="*/ 115 h 225"/>
                <a:gd name="T70" fmla="*/ 90 w 145"/>
                <a:gd name="T71" fmla="*/ 108 h 225"/>
                <a:gd name="T72" fmla="*/ 83 w 145"/>
                <a:gd name="T73" fmla="*/ 101 h 225"/>
                <a:gd name="T74" fmla="*/ 79 w 145"/>
                <a:gd name="T75" fmla="*/ 94 h 225"/>
                <a:gd name="T76" fmla="*/ 72 w 145"/>
                <a:gd name="T77" fmla="*/ 87 h 225"/>
                <a:gd name="T78" fmla="*/ 69 w 145"/>
                <a:gd name="T79" fmla="*/ 80 h 225"/>
                <a:gd name="T80" fmla="*/ 62 w 145"/>
                <a:gd name="T81" fmla="*/ 73 h 225"/>
                <a:gd name="T82" fmla="*/ 59 w 145"/>
                <a:gd name="T83" fmla="*/ 66 h 225"/>
                <a:gd name="T84" fmla="*/ 55 w 145"/>
                <a:gd name="T85" fmla="*/ 59 h 225"/>
                <a:gd name="T86" fmla="*/ 48 w 145"/>
                <a:gd name="T87" fmla="*/ 52 h 225"/>
                <a:gd name="T88" fmla="*/ 45 w 145"/>
                <a:gd name="T89" fmla="*/ 45 h 225"/>
                <a:gd name="T90" fmla="*/ 38 w 145"/>
                <a:gd name="T91" fmla="*/ 42 h 225"/>
                <a:gd name="T92" fmla="*/ 34 w 145"/>
                <a:gd name="T93" fmla="*/ 35 h 225"/>
                <a:gd name="T94" fmla="*/ 27 w 145"/>
                <a:gd name="T95" fmla="*/ 28 h 225"/>
                <a:gd name="T96" fmla="*/ 21 w 145"/>
                <a:gd name="T97" fmla="*/ 21 h 225"/>
                <a:gd name="T98" fmla="*/ 14 w 145"/>
                <a:gd name="T99" fmla="*/ 18 h 225"/>
                <a:gd name="T100" fmla="*/ 7 w 145"/>
                <a:gd name="T101" fmla="*/ 11 h 225"/>
                <a:gd name="T102" fmla="*/ 0 w 145"/>
                <a:gd name="T103" fmla="*/ 4 h 225"/>
                <a:gd name="T104" fmla="*/ 0 w 145"/>
                <a:gd name="T105" fmla="*/ 0 h 225"/>
                <a:gd name="T106" fmla="*/ 3 w 145"/>
                <a:gd name="T107" fmla="*/ 0 h 225"/>
                <a:gd name="T108" fmla="*/ 3 w 145"/>
                <a:gd name="T109" fmla="*/ 0 h 225"/>
                <a:gd name="T110" fmla="*/ 3 w 145"/>
                <a:gd name="T111" fmla="*/ 0 h 22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45"/>
                <a:gd name="T169" fmla="*/ 0 h 225"/>
                <a:gd name="T170" fmla="*/ 145 w 145"/>
                <a:gd name="T171" fmla="*/ 225 h 225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45" h="225">
                  <a:moveTo>
                    <a:pt x="3" y="0"/>
                  </a:moveTo>
                  <a:lnTo>
                    <a:pt x="10" y="7"/>
                  </a:lnTo>
                  <a:lnTo>
                    <a:pt x="17" y="14"/>
                  </a:lnTo>
                  <a:lnTo>
                    <a:pt x="24" y="21"/>
                  </a:lnTo>
                  <a:lnTo>
                    <a:pt x="31" y="25"/>
                  </a:lnTo>
                  <a:lnTo>
                    <a:pt x="45" y="38"/>
                  </a:lnTo>
                  <a:lnTo>
                    <a:pt x="55" y="49"/>
                  </a:lnTo>
                  <a:lnTo>
                    <a:pt x="59" y="56"/>
                  </a:lnTo>
                  <a:lnTo>
                    <a:pt x="65" y="59"/>
                  </a:lnTo>
                  <a:lnTo>
                    <a:pt x="69" y="66"/>
                  </a:lnTo>
                  <a:lnTo>
                    <a:pt x="76" y="73"/>
                  </a:lnTo>
                  <a:lnTo>
                    <a:pt x="79" y="80"/>
                  </a:lnTo>
                  <a:lnTo>
                    <a:pt x="86" y="87"/>
                  </a:lnTo>
                  <a:lnTo>
                    <a:pt x="90" y="94"/>
                  </a:lnTo>
                  <a:lnTo>
                    <a:pt x="97" y="101"/>
                  </a:lnTo>
                  <a:lnTo>
                    <a:pt x="107" y="115"/>
                  </a:lnTo>
                  <a:lnTo>
                    <a:pt x="114" y="125"/>
                  </a:lnTo>
                  <a:lnTo>
                    <a:pt x="121" y="135"/>
                  </a:lnTo>
                  <a:lnTo>
                    <a:pt x="128" y="149"/>
                  </a:lnTo>
                  <a:lnTo>
                    <a:pt x="131" y="159"/>
                  </a:lnTo>
                  <a:lnTo>
                    <a:pt x="135" y="166"/>
                  </a:lnTo>
                  <a:lnTo>
                    <a:pt x="142" y="187"/>
                  </a:lnTo>
                  <a:lnTo>
                    <a:pt x="145" y="222"/>
                  </a:lnTo>
                  <a:lnTo>
                    <a:pt x="142" y="225"/>
                  </a:lnTo>
                  <a:lnTo>
                    <a:pt x="135" y="208"/>
                  </a:lnTo>
                  <a:lnTo>
                    <a:pt x="131" y="191"/>
                  </a:lnTo>
                  <a:lnTo>
                    <a:pt x="128" y="180"/>
                  </a:lnTo>
                  <a:lnTo>
                    <a:pt x="124" y="170"/>
                  </a:lnTo>
                  <a:lnTo>
                    <a:pt x="117" y="153"/>
                  </a:lnTo>
                  <a:lnTo>
                    <a:pt x="110" y="139"/>
                  </a:lnTo>
                  <a:lnTo>
                    <a:pt x="107" y="128"/>
                  </a:lnTo>
                  <a:lnTo>
                    <a:pt x="103" y="125"/>
                  </a:lnTo>
                  <a:lnTo>
                    <a:pt x="100" y="118"/>
                  </a:lnTo>
                  <a:lnTo>
                    <a:pt x="93" y="115"/>
                  </a:lnTo>
                  <a:lnTo>
                    <a:pt x="90" y="108"/>
                  </a:lnTo>
                  <a:lnTo>
                    <a:pt x="83" y="101"/>
                  </a:lnTo>
                  <a:lnTo>
                    <a:pt x="79" y="94"/>
                  </a:lnTo>
                  <a:lnTo>
                    <a:pt x="72" y="87"/>
                  </a:lnTo>
                  <a:lnTo>
                    <a:pt x="69" y="80"/>
                  </a:lnTo>
                  <a:lnTo>
                    <a:pt x="62" y="73"/>
                  </a:lnTo>
                  <a:lnTo>
                    <a:pt x="59" y="66"/>
                  </a:lnTo>
                  <a:lnTo>
                    <a:pt x="55" y="59"/>
                  </a:lnTo>
                  <a:lnTo>
                    <a:pt x="48" y="52"/>
                  </a:lnTo>
                  <a:lnTo>
                    <a:pt x="45" y="45"/>
                  </a:lnTo>
                  <a:lnTo>
                    <a:pt x="38" y="42"/>
                  </a:lnTo>
                  <a:lnTo>
                    <a:pt x="34" y="35"/>
                  </a:lnTo>
                  <a:lnTo>
                    <a:pt x="27" y="28"/>
                  </a:lnTo>
                  <a:lnTo>
                    <a:pt x="21" y="21"/>
                  </a:lnTo>
                  <a:lnTo>
                    <a:pt x="14" y="18"/>
                  </a:lnTo>
                  <a:lnTo>
                    <a:pt x="7" y="11"/>
                  </a:lnTo>
                  <a:lnTo>
                    <a:pt x="0" y="4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2" name="Freeform 287"/>
            <p:cNvSpPr>
              <a:spLocks/>
            </p:cNvSpPr>
            <p:nvPr/>
          </p:nvSpPr>
          <p:spPr bwMode="auto">
            <a:xfrm>
              <a:off x="3796" y="1225"/>
              <a:ext cx="55" cy="142"/>
            </a:xfrm>
            <a:custGeom>
              <a:avLst/>
              <a:gdLst>
                <a:gd name="T0" fmla="*/ 55 w 55"/>
                <a:gd name="T1" fmla="*/ 4 h 142"/>
                <a:gd name="T2" fmla="*/ 41 w 55"/>
                <a:gd name="T3" fmla="*/ 11 h 142"/>
                <a:gd name="T4" fmla="*/ 31 w 55"/>
                <a:gd name="T5" fmla="*/ 18 h 142"/>
                <a:gd name="T6" fmla="*/ 24 w 55"/>
                <a:gd name="T7" fmla="*/ 28 h 142"/>
                <a:gd name="T8" fmla="*/ 17 w 55"/>
                <a:gd name="T9" fmla="*/ 38 h 142"/>
                <a:gd name="T10" fmla="*/ 14 w 55"/>
                <a:gd name="T11" fmla="*/ 45 h 142"/>
                <a:gd name="T12" fmla="*/ 14 w 55"/>
                <a:gd name="T13" fmla="*/ 56 h 142"/>
                <a:gd name="T14" fmla="*/ 17 w 55"/>
                <a:gd name="T15" fmla="*/ 69 h 142"/>
                <a:gd name="T16" fmla="*/ 17 w 55"/>
                <a:gd name="T17" fmla="*/ 107 h 142"/>
                <a:gd name="T18" fmla="*/ 10 w 55"/>
                <a:gd name="T19" fmla="*/ 125 h 142"/>
                <a:gd name="T20" fmla="*/ 7 w 55"/>
                <a:gd name="T21" fmla="*/ 132 h 142"/>
                <a:gd name="T22" fmla="*/ 3 w 55"/>
                <a:gd name="T23" fmla="*/ 142 h 142"/>
                <a:gd name="T24" fmla="*/ 0 w 55"/>
                <a:gd name="T25" fmla="*/ 142 h 142"/>
                <a:gd name="T26" fmla="*/ 0 w 55"/>
                <a:gd name="T27" fmla="*/ 142 h 142"/>
                <a:gd name="T28" fmla="*/ 7 w 55"/>
                <a:gd name="T29" fmla="*/ 121 h 142"/>
                <a:gd name="T30" fmla="*/ 7 w 55"/>
                <a:gd name="T31" fmla="*/ 107 h 142"/>
                <a:gd name="T32" fmla="*/ 3 w 55"/>
                <a:gd name="T33" fmla="*/ 69 h 142"/>
                <a:gd name="T34" fmla="*/ 7 w 55"/>
                <a:gd name="T35" fmla="*/ 35 h 142"/>
                <a:gd name="T36" fmla="*/ 14 w 55"/>
                <a:gd name="T37" fmla="*/ 28 h 142"/>
                <a:gd name="T38" fmla="*/ 17 w 55"/>
                <a:gd name="T39" fmla="*/ 21 h 142"/>
                <a:gd name="T40" fmla="*/ 21 w 55"/>
                <a:gd name="T41" fmla="*/ 18 h 142"/>
                <a:gd name="T42" fmla="*/ 27 w 55"/>
                <a:gd name="T43" fmla="*/ 14 h 142"/>
                <a:gd name="T44" fmla="*/ 31 w 55"/>
                <a:gd name="T45" fmla="*/ 11 h 142"/>
                <a:gd name="T46" fmla="*/ 38 w 55"/>
                <a:gd name="T47" fmla="*/ 7 h 142"/>
                <a:gd name="T48" fmla="*/ 55 w 55"/>
                <a:gd name="T49" fmla="*/ 0 h 142"/>
                <a:gd name="T50" fmla="*/ 55 w 55"/>
                <a:gd name="T51" fmla="*/ 0 h 142"/>
                <a:gd name="T52" fmla="*/ 55 w 55"/>
                <a:gd name="T53" fmla="*/ 4 h 142"/>
                <a:gd name="T54" fmla="*/ 55 w 55"/>
                <a:gd name="T55" fmla="*/ 4 h 142"/>
                <a:gd name="T56" fmla="*/ 55 w 55"/>
                <a:gd name="T57" fmla="*/ 4 h 14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5"/>
                <a:gd name="T88" fmla="*/ 0 h 142"/>
                <a:gd name="T89" fmla="*/ 55 w 55"/>
                <a:gd name="T90" fmla="*/ 142 h 14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5" h="142">
                  <a:moveTo>
                    <a:pt x="55" y="4"/>
                  </a:moveTo>
                  <a:lnTo>
                    <a:pt x="41" y="11"/>
                  </a:lnTo>
                  <a:lnTo>
                    <a:pt x="31" y="18"/>
                  </a:lnTo>
                  <a:lnTo>
                    <a:pt x="24" y="28"/>
                  </a:lnTo>
                  <a:lnTo>
                    <a:pt x="17" y="38"/>
                  </a:lnTo>
                  <a:lnTo>
                    <a:pt x="14" y="45"/>
                  </a:lnTo>
                  <a:lnTo>
                    <a:pt x="14" y="56"/>
                  </a:lnTo>
                  <a:lnTo>
                    <a:pt x="17" y="69"/>
                  </a:lnTo>
                  <a:lnTo>
                    <a:pt x="17" y="107"/>
                  </a:lnTo>
                  <a:lnTo>
                    <a:pt x="10" y="125"/>
                  </a:lnTo>
                  <a:lnTo>
                    <a:pt x="7" y="132"/>
                  </a:lnTo>
                  <a:lnTo>
                    <a:pt x="3" y="142"/>
                  </a:lnTo>
                  <a:lnTo>
                    <a:pt x="0" y="142"/>
                  </a:lnTo>
                  <a:lnTo>
                    <a:pt x="7" y="121"/>
                  </a:lnTo>
                  <a:lnTo>
                    <a:pt x="7" y="107"/>
                  </a:lnTo>
                  <a:lnTo>
                    <a:pt x="3" y="69"/>
                  </a:lnTo>
                  <a:lnTo>
                    <a:pt x="7" y="35"/>
                  </a:lnTo>
                  <a:lnTo>
                    <a:pt x="14" y="28"/>
                  </a:lnTo>
                  <a:lnTo>
                    <a:pt x="17" y="21"/>
                  </a:lnTo>
                  <a:lnTo>
                    <a:pt x="21" y="18"/>
                  </a:lnTo>
                  <a:lnTo>
                    <a:pt x="27" y="14"/>
                  </a:lnTo>
                  <a:lnTo>
                    <a:pt x="31" y="11"/>
                  </a:lnTo>
                  <a:lnTo>
                    <a:pt x="38" y="7"/>
                  </a:lnTo>
                  <a:lnTo>
                    <a:pt x="55" y="0"/>
                  </a:lnTo>
                  <a:lnTo>
                    <a:pt x="55" y="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3" name="Freeform 288"/>
            <p:cNvSpPr>
              <a:spLocks/>
            </p:cNvSpPr>
            <p:nvPr/>
          </p:nvSpPr>
          <p:spPr bwMode="auto">
            <a:xfrm>
              <a:off x="3858" y="1291"/>
              <a:ext cx="73" cy="138"/>
            </a:xfrm>
            <a:custGeom>
              <a:avLst/>
              <a:gdLst>
                <a:gd name="T0" fmla="*/ 73 w 73"/>
                <a:gd name="T1" fmla="*/ 0 h 138"/>
                <a:gd name="T2" fmla="*/ 73 w 73"/>
                <a:gd name="T3" fmla="*/ 14 h 138"/>
                <a:gd name="T4" fmla="*/ 69 w 73"/>
                <a:gd name="T5" fmla="*/ 21 h 138"/>
                <a:gd name="T6" fmla="*/ 62 w 73"/>
                <a:gd name="T7" fmla="*/ 28 h 138"/>
                <a:gd name="T8" fmla="*/ 62 w 73"/>
                <a:gd name="T9" fmla="*/ 38 h 138"/>
                <a:gd name="T10" fmla="*/ 62 w 73"/>
                <a:gd name="T11" fmla="*/ 52 h 138"/>
                <a:gd name="T12" fmla="*/ 62 w 73"/>
                <a:gd name="T13" fmla="*/ 66 h 138"/>
                <a:gd name="T14" fmla="*/ 55 w 73"/>
                <a:gd name="T15" fmla="*/ 79 h 138"/>
                <a:gd name="T16" fmla="*/ 55 w 73"/>
                <a:gd name="T17" fmla="*/ 83 h 138"/>
                <a:gd name="T18" fmla="*/ 48 w 73"/>
                <a:gd name="T19" fmla="*/ 90 h 138"/>
                <a:gd name="T20" fmla="*/ 45 w 73"/>
                <a:gd name="T21" fmla="*/ 97 h 138"/>
                <a:gd name="T22" fmla="*/ 38 w 73"/>
                <a:gd name="T23" fmla="*/ 104 h 138"/>
                <a:gd name="T24" fmla="*/ 21 w 73"/>
                <a:gd name="T25" fmla="*/ 121 h 138"/>
                <a:gd name="T26" fmla="*/ 14 w 73"/>
                <a:gd name="T27" fmla="*/ 131 h 138"/>
                <a:gd name="T28" fmla="*/ 10 w 73"/>
                <a:gd name="T29" fmla="*/ 135 h 138"/>
                <a:gd name="T30" fmla="*/ 7 w 73"/>
                <a:gd name="T31" fmla="*/ 138 h 138"/>
                <a:gd name="T32" fmla="*/ 3 w 73"/>
                <a:gd name="T33" fmla="*/ 138 h 138"/>
                <a:gd name="T34" fmla="*/ 0 w 73"/>
                <a:gd name="T35" fmla="*/ 135 h 138"/>
                <a:gd name="T36" fmla="*/ 0 w 73"/>
                <a:gd name="T37" fmla="*/ 131 h 138"/>
                <a:gd name="T38" fmla="*/ 0 w 73"/>
                <a:gd name="T39" fmla="*/ 128 h 138"/>
                <a:gd name="T40" fmla="*/ 10 w 73"/>
                <a:gd name="T41" fmla="*/ 117 h 138"/>
                <a:gd name="T42" fmla="*/ 21 w 73"/>
                <a:gd name="T43" fmla="*/ 107 h 138"/>
                <a:gd name="T44" fmla="*/ 31 w 73"/>
                <a:gd name="T45" fmla="*/ 97 h 138"/>
                <a:gd name="T46" fmla="*/ 41 w 73"/>
                <a:gd name="T47" fmla="*/ 86 h 138"/>
                <a:gd name="T48" fmla="*/ 48 w 73"/>
                <a:gd name="T49" fmla="*/ 76 h 138"/>
                <a:gd name="T50" fmla="*/ 52 w 73"/>
                <a:gd name="T51" fmla="*/ 62 h 138"/>
                <a:gd name="T52" fmla="*/ 55 w 73"/>
                <a:gd name="T53" fmla="*/ 52 h 138"/>
                <a:gd name="T54" fmla="*/ 55 w 73"/>
                <a:gd name="T55" fmla="*/ 24 h 138"/>
                <a:gd name="T56" fmla="*/ 59 w 73"/>
                <a:gd name="T57" fmla="*/ 21 h 138"/>
                <a:gd name="T58" fmla="*/ 62 w 73"/>
                <a:gd name="T59" fmla="*/ 21 h 138"/>
                <a:gd name="T60" fmla="*/ 69 w 73"/>
                <a:gd name="T61" fmla="*/ 14 h 138"/>
                <a:gd name="T62" fmla="*/ 69 w 73"/>
                <a:gd name="T63" fmla="*/ 7 h 138"/>
                <a:gd name="T64" fmla="*/ 69 w 73"/>
                <a:gd name="T65" fmla="*/ 0 h 138"/>
                <a:gd name="T66" fmla="*/ 73 w 73"/>
                <a:gd name="T67" fmla="*/ 0 h 138"/>
                <a:gd name="T68" fmla="*/ 73 w 73"/>
                <a:gd name="T69" fmla="*/ 0 h 138"/>
                <a:gd name="T70" fmla="*/ 73 w 73"/>
                <a:gd name="T71" fmla="*/ 0 h 13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3"/>
                <a:gd name="T109" fmla="*/ 0 h 138"/>
                <a:gd name="T110" fmla="*/ 73 w 73"/>
                <a:gd name="T111" fmla="*/ 138 h 13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3" h="138">
                  <a:moveTo>
                    <a:pt x="73" y="0"/>
                  </a:moveTo>
                  <a:lnTo>
                    <a:pt x="73" y="14"/>
                  </a:lnTo>
                  <a:lnTo>
                    <a:pt x="69" y="21"/>
                  </a:lnTo>
                  <a:lnTo>
                    <a:pt x="62" y="28"/>
                  </a:lnTo>
                  <a:lnTo>
                    <a:pt x="62" y="38"/>
                  </a:lnTo>
                  <a:lnTo>
                    <a:pt x="62" y="52"/>
                  </a:lnTo>
                  <a:lnTo>
                    <a:pt x="62" y="66"/>
                  </a:lnTo>
                  <a:lnTo>
                    <a:pt x="55" y="79"/>
                  </a:lnTo>
                  <a:lnTo>
                    <a:pt x="55" y="83"/>
                  </a:lnTo>
                  <a:lnTo>
                    <a:pt x="48" y="90"/>
                  </a:lnTo>
                  <a:lnTo>
                    <a:pt x="45" y="97"/>
                  </a:lnTo>
                  <a:lnTo>
                    <a:pt x="38" y="104"/>
                  </a:lnTo>
                  <a:lnTo>
                    <a:pt x="21" y="121"/>
                  </a:lnTo>
                  <a:lnTo>
                    <a:pt x="14" y="131"/>
                  </a:lnTo>
                  <a:lnTo>
                    <a:pt x="10" y="135"/>
                  </a:lnTo>
                  <a:lnTo>
                    <a:pt x="7" y="138"/>
                  </a:lnTo>
                  <a:lnTo>
                    <a:pt x="3" y="138"/>
                  </a:lnTo>
                  <a:lnTo>
                    <a:pt x="0" y="135"/>
                  </a:lnTo>
                  <a:lnTo>
                    <a:pt x="0" y="131"/>
                  </a:lnTo>
                  <a:lnTo>
                    <a:pt x="0" y="128"/>
                  </a:lnTo>
                  <a:lnTo>
                    <a:pt x="10" y="117"/>
                  </a:lnTo>
                  <a:lnTo>
                    <a:pt x="21" y="107"/>
                  </a:lnTo>
                  <a:lnTo>
                    <a:pt x="31" y="97"/>
                  </a:lnTo>
                  <a:lnTo>
                    <a:pt x="41" y="86"/>
                  </a:lnTo>
                  <a:lnTo>
                    <a:pt x="48" y="76"/>
                  </a:lnTo>
                  <a:lnTo>
                    <a:pt x="52" y="62"/>
                  </a:lnTo>
                  <a:lnTo>
                    <a:pt x="55" y="52"/>
                  </a:lnTo>
                  <a:lnTo>
                    <a:pt x="55" y="24"/>
                  </a:lnTo>
                  <a:lnTo>
                    <a:pt x="59" y="21"/>
                  </a:lnTo>
                  <a:lnTo>
                    <a:pt x="62" y="21"/>
                  </a:lnTo>
                  <a:lnTo>
                    <a:pt x="69" y="14"/>
                  </a:lnTo>
                  <a:lnTo>
                    <a:pt x="69" y="7"/>
                  </a:lnTo>
                  <a:lnTo>
                    <a:pt x="69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4" name="Freeform 289"/>
            <p:cNvSpPr>
              <a:spLocks/>
            </p:cNvSpPr>
            <p:nvPr/>
          </p:nvSpPr>
          <p:spPr bwMode="auto">
            <a:xfrm>
              <a:off x="3730" y="1339"/>
              <a:ext cx="83" cy="111"/>
            </a:xfrm>
            <a:custGeom>
              <a:avLst/>
              <a:gdLst>
                <a:gd name="T0" fmla="*/ 69 w 83"/>
                <a:gd name="T1" fmla="*/ 7 h 111"/>
                <a:gd name="T2" fmla="*/ 59 w 83"/>
                <a:gd name="T3" fmla="*/ 7 h 111"/>
                <a:gd name="T4" fmla="*/ 48 w 83"/>
                <a:gd name="T5" fmla="*/ 7 h 111"/>
                <a:gd name="T6" fmla="*/ 45 w 83"/>
                <a:gd name="T7" fmla="*/ 14 h 111"/>
                <a:gd name="T8" fmla="*/ 38 w 83"/>
                <a:gd name="T9" fmla="*/ 21 h 111"/>
                <a:gd name="T10" fmla="*/ 31 w 83"/>
                <a:gd name="T11" fmla="*/ 31 h 111"/>
                <a:gd name="T12" fmla="*/ 28 w 83"/>
                <a:gd name="T13" fmla="*/ 38 h 111"/>
                <a:gd name="T14" fmla="*/ 24 w 83"/>
                <a:gd name="T15" fmla="*/ 45 h 111"/>
                <a:gd name="T16" fmla="*/ 21 w 83"/>
                <a:gd name="T17" fmla="*/ 52 h 111"/>
                <a:gd name="T18" fmla="*/ 14 w 83"/>
                <a:gd name="T19" fmla="*/ 59 h 111"/>
                <a:gd name="T20" fmla="*/ 10 w 83"/>
                <a:gd name="T21" fmla="*/ 66 h 111"/>
                <a:gd name="T22" fmla="*/ 10 w 83"/>
                <a:gd name="T23" fmla="*/ 80 h 111"/>
                <a:gd name="T24" fmla="*/ 17 w 83"/>
                <a:gd name="T25" fmla="*/ 87 h 111"/>
                <a:gd name="T26" fmla="*/ 21 w 83"/>
                <a:gd name="T27" fmla="*/ 90 h 111"/>
                <a:gd name="T28" fmla="*/ 28 w 83"/>
                <a:gd name="T29" fmla="*/ 94 h 111"/>
                <a:gd name="T30" fmla="*/ 38 w 83"/>
                <a:gd name="T31" fmla="*/ 97 h 111"/>
                <a:gd name="T32" fmla="*/ 45 w 83"/>
                <a:gd name="T33" fmla="*/ 101 h 111"/>
                <a:gd name="T34" fmla="*/ 48 w 83"/>
                <a:gd name="T35" fmla="*/ 104 h 111"/>
                <a:gd name="T36" fmla="*/ 59 w 83"/>
                <a:gd name="T37" fmla="*/ 104 h 111"/>
                <a:gd name="T38" fmla="*/ 80 w 83"/>
                <a:gd name="T39" fmla="*/ 104 h 111"/>
                <a:gd name="T40" fmla="*/ 83 w 83"/>
                <a:gd name="T41" fmla="*/ 107 h 111"/>
                <a:gd name="T42" fmla="*/ 83 w 83"/>
                <a:gd name="T43" fmla="*/ 107 h 111"/>
                <a:gd name="T44" fmla="*/ 55 w 83"/>
                <a:gd name="T45" fmla="*/ 111 h 111"/>
                <a:gd name="T46" fmla="*/ 45 w 83"/>
                <a:gd name="T47" fmla="*/ 107 h 111"/>
                <a:gd name="T48" fmla="*/ 35 w 83"/>
                <a:gd name="T49" fmla="*/ 104 h 111"/>
                <a:gd name="T50" fmla="*/ 10 w 83"/>
                <a:gd name="T51" fmla="*/ 94 h 111"/>
                <a:gd name="T52" fmla="*/ 4 w 83"/>
                <a:gd name="T53" fmla="*/ 80 h 111"/>
                <a:gd name="T54" fmla="*/ 0 w 83"/>
                <a:gd name="T55" fmla="*/ 66 h 111"/>
                <a:gd name="T56" fmla="*/ 4 w 83"/>
                <a:gd name="T57" fmla="*/ 56 h 111"/>
                <a:gd name="T58" fmla="*/ 10 w 83"/>
                <a:gd name="T59" fmla="*/ 49 h 111"/>
                <a:gd name="T60" fmla="*/ 14 w 83"/>
                <a:gd name="T61" fmla="*/ 42 h 111"/>
                <a:gd name="T62" fmla="*/ 21 w 83"/>
                <a:gd name="T63" fmla="*/ 35 h 111"/>
                <a:gd name="T64" fmla="*/ 24 w 83"/>
                <a:gd name="T65" fmla="*/ 31 h 111"/>
                <a:gd name="T66" fmla="*/ 31 w 83"/>
                <a:gd name="T67" fmla="*/ 24 h 111"/>
                <a:gd name="T68" fmla="*/ 35 w 83"/>
                <a:gd name="T69" fmla="*/ 18 h 111"/>
                <a:gd name="T70" fmla="*/ 42 w 83"/>
                <a:gd name="T71" fmla="*/ 11 h 111"/>
                <a:gd name="T72" fmla="*/ 48 w 83"/>
                <a:gd name="T73" fmla="*/ 4 h 111"/>
                <a:gd name="T74" fmla="*/ 59 w 83"/>
                <a:gd name="T75" fmla="*/ 0 h 111"/>
                <a:gd name="T76" fmla="*/ 69 w 83"/>
                <a:gd name="T77" fmla="*/ 0 h 111"/>
                <a:gd name="T78" fmla="*/ 76 w 83"/>
                <a:gd name="T79" fmla="*/ 4 h 111"/>
                <a:gd name="T80" fmla="*/ 73 w 83"/>
                <a:gd name="T81" fmla="*/ 7 h 111"/>
                <a:gd name="T82" fmla="*/ 69 w 83"/>
                <a:gd name="T83" fmla="*/ 7 h 111"/>
                <a:gd name="T84" fmla="*/ 69 w 83"/>
                <a:gd name="T85" fmla="*/ 7 h 111"/>
                <a:gd name="T86" fmla="*/ 69 w 83"/>
                <a:gd name="T87" fmla="*/ 7 h 11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3"/>
                <a:gd name="T133" fmla="*/ 0 h 111"/>
                <a:gd name="T134" fmla="*/ 83 w 83"/>
                <a:gd name="T135" fmla="*/ 111 h 11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3" h="111">
                  <a:moveTo>
                    <a:pt x="69" y="7"/>
                  </a:moveTo>
                  <a:lnTo>
                    <a:pt x="59" y="7"/>
                  </a:lnTo>
                  <a:lnTo>
                    <a:pt x="48" y="7"/>
                  </a:lnTo>
                  <a:lnTo>
                    <a:pt x="45" y="14"/>
                  </a:lnTo>
                  <a:lnTo>
                    <a:pt x="38" y="21"/>
                  </a:lnTo>
                  <a:lnTo>
                    <a:pt x="31" y="31"/>
                  </a:lnTo>
                  <a:lnTo>
                    <a:pt x="28" y="38"/>
                  </a:lnTo>
                  <a:lnTo>
                    <a:pt x="24" y="45"/>
                  </a:lnTo>
                  <a:lnTo>
                    <a:pt x="21" y="52"/>
                  </a:lnTo>
                  <a:lnTo>
                    <a:pt x="14" y="59"/>
                  </a:lnTo>
                  <a:lnTo>
                    <a:pt x="10" y="66"/>
                  </a:lnTo>
                  <a:lnTo>
                    <a:pt x="10" y="80"/>
                  </a:lnTo>
                  <a:lnTo>
                    <a:pt x="17" y="87"/>
                  </a:lnTo>
                  <a:lnTo>
                    <a:pt x="21" y="90"/>
                  </a:lnTo>
                  <a:lnTo>
                    <a:pt x="28" y="94"/>
                  </a:lnTo>
                  <a:lnTo>
                    <a:pt x="38" y="97"/>
                  </a:lnTo>
                  <a:lnTo>
                    <a:pt x="45" y="101"/>
                  </a:lnTo>
                  <a:lnTo>
                    <a:pt x="48" y="104"/>
                  </a:lnTo>
                  <a:lnTo>
                    <a:pt x="59" y="104"/>
                  </a:lnTo>
                  <a:lnTo>
                    <a:pt x="80" y="104"/>
                  </a:lnTo>
                  <a:lnTo>
                    <a:pt x="83" y="107"/>
                  </a:lnTo>
                  <a:lnTo>
                    <a:pt x="55" y="111"/>
                  </a:lnTo>
                  <a:lnTo>
                    <a:pt x="45" y="107"/>
                  </a:lnTo>
                  <a:lnTo>
                    <a:pt x="35" y="104"/>
                  </a:lnTo>
                  <a:lnTo>
                    <a:pt x="10" y="94"/>
                  </a:lnTo>
                  <a:lnTo>
                    <a:pt x="4" y="80"/>
                  </a:lnTo>
                  <a:lnTo>
                    <a:pt x="0" y="66"/>
                  </a:lnTo>
                  <a:lnTo>
                    <a:pt x="4" y="56"/>
                  </a:lnTo>
                  <a:lnTo>
                    <a:pt x="10" y="49"/>
                  </a:lnTo>
                  <a:lnTo>
                    <a:pt x="14" y="42"/>
                  </a:lnTo>
                  <a:lnTo>
                    <a:pt x="21" y="35"/>
                  </a:lnTo>
                  <a:lnTo>
                    <a:pt x="24" y="31"/>
                  </a:lnTo>
                  <a:lnTo>
                    <a:pt x="31" y="24"/>
                  </a:lnTo>
                  <a:lnTo>
                    <a:pt x="35" y="18"/>
                  </a:lnTo>
                  <a:lnTo>
                    <a:pt x="42" y="11"/>
                  </a:lnTo>
                  <a:lnTo>
                    <a:pt x="48" y="4"/>
                  </a:lnTo>
                  <a:lnTo>
                    <a:pt x="59" y="0"/>
                  </a:lnTo>
                  <a:lnTo>
                    <a:pt x="69" y="0"/>
                  </a:lnTo>
                  <a:lnTo>
                    <a:pt x="76" y="4"/>
                  </a:lnTo>
                  <a:lnTo>
                    <a:pt x="73" y="7"/>
                  </a:lnTo>
                  <a:lnTo>
                    <a:pt x="69" y="7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5" name="Freeform 290"/>
            <p:cNvSpPr>
              <a:spLocks/>
            </p:cNvSpPr>
            <p:nvPr/>
          </p:nvSpPr>
          <p:spPr bwMode="auto">
            <a:xfrm>
              <a:off x="3785" y="1388"/>
              <a:ext cx="45" cy="58"/>
            </a:xfrm>
            <a:custGeom>
              <a:avLst/>
              <a:gdLst>
                <a:gd name="T0" fmla="*/ 7 w 45"/>
                <a:gd name="T1" fmla="*/ 0 h 58"/>
                <a:gd name="T2" fmla="*/ 11 w 45"/>
                <a:gd name="T3" fmla="*/ 17 h 58"/>
                <a:gd name="T4" fmla="*/ 11 w 45"/>
                <a:gd name="T5" fmla="*/ 27 h 58"/>
                <a:gd name="T6" fmla="*/ 18 w 45"/>
                <a:gd name="T7" fmla="*/ 34 h 58"/>
                <a:gd name="T8" fmla="*/ 21 w 45"/>
                <a:gd name="T9" fmla="*/ 38 h 58"/>
                <a:gd name="T10" fmla="*/ 25 w 45"/>
                <a:gd name="T11" fmla="*/ 45 h 58"/>
                <a:gd name="T12" fmla="*/ 32 w 45"/>
                <a:gd name="T13" fmla="*/ 48 h 58"/>
                <a:gd name="T14" fmla="*/ 38 w 45"/>
                <a:gd name="T15" fmla="*/ 52 h 58"/>
                <a:gd name="T16" fmla="*/ 45 w 45"/>
                <a:gd name="T17" fmla="*/ 55 h 58"/>
                <a:gd name="T18" fmla="*/ 45 w 45"/>
                <a:gd name="T19" fmla="*/ 58 h 58"/>
                <a:gd name="T20" fmla="*/ 42 w 45"/>
                <a:gd name="T21" fmla="*/ 58 h 58"/>
                <a:gd name="T22" fmla="*/ 28 w 45"/>
                <a:gd name="T23" fmla="*/ 52 h 58"/>
                <a:gd name="T24" fmla="*/ 21 w 45"/>
                <a:gd name="T25" fmla="*/ 48 h 58"/>
                <a:gd name="T26" fmla="*/ 11 w 45"/>
                <a:gd name="T27" fmla="*/ 38 h 58"/>
                <a:gd name="T28" fmla="*/ 4 w 45"/>
                <a:gd name="T29" fmla="*/ 31 h 58"/>
                <a:gd name="T30" fmla="*/ 0 w 45"/>
                <a:gd name="T31" fmla="*/ 17 h 58"/>
                <a:gd name="T32" fmla="*/ 4 w 45"/>
                <a:gd name="T33" fmla="*/ 0 h 58"/>
                <a:gd name="T34" fmla="*/ 7 w 45"/>
                <a:gd name="T35" fmla="*/ 0 h 58"/>
                <a:gd name="T36" fmla="*/ 7 w 45"/>
                <a:gd name="T37" fmla="*/ 0 h 58"/>
                <a:gd name="T38" fmla="*/ 7 w 45"/>
                <a:gd name="T39" fmla="*/ 0 h 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5"/>
                <a:gd name="T61" fmla="*/ 0 h 58"/>
                <a:gd name="T62" fmla="*/ 45 w 45"/>
                <a:gd name="T63" fmla="*/ 58 h 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5" h="58">
                  <a:moveTo>
                    <a:pt x="7" y="0"/>
                  </a:moveTo>
                  <a:lnTo>
                    <a:pt x="11" y="17"/>
                  </a:lnTo>
                  <a:lnTo>
                    <a:pt x="11" y="27"/>
                  </a:lnTo>
                  <a:lnTo>
                    <a:pt x="18" y="34"/>
                  </a:lnTo>
                  <a:lnTo>
                    <a:pt x="21" y="38"/>
                  </a:lnTo>
                  <a:lnTo>
                    <a:pt x="25" y="45"/>
                  </a:lnTo>
                  <a:lnTo>
                    <a:pt x="32" y="48"/>
                  </a:lnTo>
                  <a:lnTo>
                    <a:pt x="38" y="52"/>
                  </a:lnTo>
                  <a:lnTo>
                    <a:pt x="45" y="55"/>
                  </a:lnTo>
                  <a:lnTo>
                    <a:pt x="45" y="58"/>
                  </a:lnTo>
                  <a:lnTo>
                    <a:pt x="42" y="58"/>
                  </a:lnTo>
                  <a:lnTo>
                    <a:pt x="28" y="52"/>
                  </a:lnTo>
                  <a:lnTo>
                    <a:pt x="21" y="48"/>
                  </a:lnTo>
                  <a:lnTo>
                    <a:pt x="11" y="38"/>
                  </a:lnTo>
                  <a:lnTo>
                    <a:pt x="4" y="31"/>
                  </a:lnTo>
                  <a:lnTo>
                    <a:pt x="0" y="17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6" name="Freeform 291"/>
            <p:cNvSpPr>
              <a:spLocks/>
            </p:cNvSpPr>
            <p:nvPr/>
          </p:nvSpPr>
          <p:spPr bwMode="auto">
            <a:xfrm>
              <a:off x="3689" y="1367"/>
              <a:ext cx="41" cy="38"/>
            </a:xfrm>
            <a:custGeom>
              <a:avLst/>
              <a:gdLst>
                <a:gd name="T0" fmla="*/ 0 w 41"/>
                <a:gd name="T1" fmla="*/ 0 h 38"/>
                <a:gd name="T2" fmla="*/ 7 w 41"/>
                <a:gd name="T3" fmla="*/ 3 h 38"/>
                <a:gd name="T4" fmla="*/ 10 w 41"/>
                <a:gd name="T5" fmla="*/ 7 h 38"/>
                <a:gd name="T6" fmla="*/ 17 w 41"/>
                <a:gd name="T7" fmla="*/ 10 h 38"/>
                <a:gd name="T8" fmla="*/ 20 w 41"/>
                <a:gd name="T9" fmla="*/ 14 h 38"/>
                <a:gd name="T10" fmla="*/ 31 w 41"/>
                <a:gd name="T11" fmla="*/ 24 h 38"/>
                <a:gd name="T12" fmla="*/ 34 w 41"/>
                <a:gd name="T13" fmla="*/ 28 h 38"/>
                <a:gd name="T14" fmla="*/ 41 w 41"/>
                <a:gd name="T15" fmla="*/ 31 h 38"/>
                <a:gd name="T16" fmla="*/ 41 w 41"/>
                <a:gd name="T17" fmla="*/ 35 h 38"/>
                <a:gd name="T18" fmla="*/ 41 w 41"/>
                <a:gd name="T19" fmla="*/ 38 h 38"/>
                <a:gd name="T20" fmla="*/ 34 w 41"/>
                <a:gd name="T21" fmla="*/ 38 h 38"/>
                <a:gd name="T22" fmla="*/ 24 w 41"/>
                <a:gd name="T23" fmla="*/ 28 h 38"/>
                <a:gd name="T24" fmla="*/ 17 w 41"/>
                <a:gd name="T25" fmla="*/ 21 h 38"/>
                <a:gd name="T26" fmla="*/ 10 w 41"/>
                <a:gd name="T27" fmla="*/ 10 h 38"/>
                <a:gd name="T28" fmla="*/ 3 w 41"/>
                <a:gd name="T29" fmla="*/ 7 h 38"/>
                <a:gd name="T30" fmla="*/ 0 w 41"/>
                <a:gd name="T31" fmla="*/ 3 h 38"/>
                <a:gd name="T32" fmla="*/ 0 w 41"/>
                <a:gd name="T33" fmla="*/ 0 h 38"/>
                <a:gd name="T34" fmla="*/ 0 w 41"/>
                <a:gd name="T35" fmla="*/ 0 h 38"/>
                <a:gd name="T36" fmla="*/ 0 w 41"/>
                <a:gd name="T37" fmla="*/ 0 h 38"/>
                <a:gd name="T38" fmla="*/ 0 w 41"/>
                <a:gd name="T39" fmla="*/ 0 h 3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"/>
                <a:gd name="T61" fmla="*/ 0 h 38"/>
                <a:gd name="T62" fmla="*/ 41 w 41"/>
                <a:gd name="T63" fmla="*/ 38 h 3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" h="38">
                  <a:moveTo>
                    <a:pt x="0" y="0"/>
                  </a:moveTo>
                  <a:lnTo>
                    <a:pt x="7" y="3"/>
                  </a:lnTo>
                  <a:lnTo>
                    <a:pt x="10" y="7"/>
                  </a:lnTo>
                  <a:lnTo>
                    <a:pt x="17" y="10"/>
                  </a:lnTo>
                  <a:lnTo>
                    <a:pt x="20" y="14"/>
                  </a:lnTo>
                  <a:lnTo>
                    <a:pt x="31" y="24"/>
                  </a:lnTo>
                  <a:lnTo>
                    <a:pt x="34" y="28"/>
                  </a:lnTo>
                  <a:lnTo>
                    <a:pt x="41" y="31"/>
                  </a:lnTo>
                  <a:lnTo>
                    <a:pt x="41" y="35"/>
                  </a:lnTo>
                  <a:lnTo>
                    <a:pt x="41" y="38"/>
                  </a:lnTo>
                  <a:lnTo>
                    <a:pt x="34" y="38"/>
                  </a:lnTo>
                  <a:lnTo>
                    <a:pt x="24" y="28"/>
                  </a:lnTo>
                  <a:lnTo>
                    <a:pt x="17" y="21"/>
                  </a:lnTo>
                  <a:lnTo>
                    <a:pt x="10" y="10"/>
                  </a:lnTo>
                  <a:lnTo>
                    <a:pt x="3" y="7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7" name="Freeform 292"/>
            <p:cNvSpPr>
              <a:spLocks/>
            </p:cNvSpPr>
            <p:nvPr/>
          </p:nvSpPr>
          <p:spPr bwMode="auto">
            <a:xfrm>
              <a:off x="3554" y="1325"/>
              <a:ext cx="76" cy="21"/>
            </a:xfrm>
            <a:custGeom>
              <a:avLst/>
              <a:gdLst>
                <a:gd name="T0" fmla="*/ 17 w 76"/>
                <a:gd name="T1" fmla="*/ 0 h 21"/>
                <a:gd name="T2" fmla="*/ 72 w 76"/>
                <a:gd name="T3" fmla="*/ 14 h 21"/>
                <a:gd name="T4" fmla="*/ 76 w 76"/>
                <a:gd name="T5" fmla="*/ 18 h 21"/>
                <a:gd name="T6" fmla="*/ 72 w 76"/>
                <a:gd name="T7" fmla="*/ 21 h 21"/>
                <a:gd name="T8" fmla="*/ 69 w 76"/>
                <a:gd name="T9" fmla="*/ 21 h 21"/>
                <a:gd name="T10" fmla="*/ 52 w 76"/>
                <a:gd name="T11" fmla="*/ 14 h 21"/>
                <a:gd name="T12" fmla="*/ 34 w 76"/>
                <a:gd name="T13" fmla="*/ 11 h 21"/>
                <a:gd name="T14" fmla="*/ 17 w 76"/>
                <a:gd name="T15" fmla="*/ 7 h 21"/>
                <a:gd name="T16" fmla="*/ 0 w 76"/>
                <a:gd name="T17" fmla="*/ 4 h 21"/>
                <a:gd name="T18" fmla="*/ 0 w 76"/>
                <a:gd name="T19" fmla="*/ 4 h 21"/>
                <a:gd name="T20" fmla="*/ 3 w 76"/>
                <a:gd name="T21" fmla="*/ 4 h 21"/>
                <a:gd name="T22" fmla="*/ 17 w 76"/>
                <a:gd name="T23" fmla="*/ 0 h 21"/>
                <a:gd name="T24" fmla="*/ 17 w 76"/>
                <a:gd name="T25" fmla="*/ 0 h 21"/>
                <a:gd name="T26" fmla="*/ 17 w 76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6"/>
                <a:gd name="T43" fmla="*/ 0 h 21"/>
                <a:gd name="T44" fmla="*/ 76 w 76"/>
                <a:gd name="T45" fmla="*/ 21 h 2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6" h="21">
                  <a:moveTo>
                    <a:pt x="17" y="0"/>
                  </a:moveTo>
                  <a:lnTo>
                    <a:pt x="72" y="14"/>
                  </a:lnTo>
                  <a:lnTo>
                    <a:pt x="76" y="18"/>
                  </a:lnTo>
                  <a:lnTo>
                    <a:pt x="72" y="21"/>
                  </a:lnTo>
                  <a:lnTo>
                    <a:pt x="69" y="21"/>
                  </a:lnTo>
                  <a:lnTo>
                    <a:pt x="52" y="14"/>
                  </a:lnTo>
                  <a:lnTo>
                    <a:pt x="34" y="11"/>
                  </a:lnTo>
                  <a:lnTo>
                    <a:pt x="17" y="7"/>
                  </a:lnTo>
                  <a:lnTo>
                    <a:pt x="0" y="4"/>
                  </a:lnTo>
                  <a:lnTo>
                    <a:pt x="3" y="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8" name="Freeform 293"/>
            <p:cNvSpPr>
              <a:spLocks/>
            </p:cNvSpPr>
            <p:nvPr/>
          </p:nvSpPr>
          <p:spPr bwMode="auto">
            <a:xfrm>
              <a:off x="3295" y="1270"/>
              <a:ext cx="138" cy="31"/>
            </a:xfrm>
            <a:custGeom>
              <a:avLst/>
              <a:gdLst>
                <a:gd name="T0" fmla="*/ 10 w 138"/>
                <a:gd name="T1" fmla="*/ 0 h 31"/>
                <a:gd name="T2" fmla="*/ 58 w 138"/>
                <a:gd name="T3" fmla="*/ 7 h 31"/>
                <a:gd name="T4" fmla="*/ 83 w 138"/>
                <a:gd name="T5" fmla="*/ 14 h 31"/>
                <a:gd name="T6" fmla="*/ 103 w 138"/>
                <a:gd name="T7" fmla="*/ 17 h 31"/>
                <a:gd name="T8" fmla="*/ 121 w 138"/>
                <a:gd name="T9" fmla="*/ 21 h 31"/>
                <a:gd name="T10" fmla="*/ 127 w 138"/>
                <a:gd name="T11" fmla="*/ 24 h 31"/>
                <a:gd name="T12" fmla="*/ 134 w 138"/>
                <a:gd name="T13" fmla="*/ 28 h 31"/>
                <a:gd name="T14" fmla="*/ 138 w 138"/>
                <a:gd name="T15" fmla="*/ 28 h 31"/>
                <a:gd name="T16" fmla="*/ 134 w 138"/>
                <a:gd name="T17" fmla="*/ 31 h 31"/>
                <a:gd name="T18" fmla="*/ 107 w 138"/>
                <a:gd name="T19" fmla="*/ 24 h 31"/>
                <a:gd name="T20" fmla="*/ 86 w 138"/>
                <a:gd name="T21" fmla="*/ 21 h 31"/>
                <a:gd name="T22" fmla="*/ 65 w 138"/>
                <a:gd name="T23" fmla="*/ 17 h 31"/>
                <a:gd name="T24" fmla="*/ 48 w 138"/>
                <a:gd name="T25" fmla="*/ 14 h 31"/>
                <a:gd name="T26" fmla="*/ 31 w 138"/>
                <a:gd name="T27" fmla="*/ 11 h 31"/>
                <a:gd name="T28" fmla="*/ 0 w 138"/>
                <a:gd name="T29" fmla="*/ 7 h 31"/>
                <a:gd name="T30" fmla="*/ 3 w 138"/>
                <a:gd name="T31" fmla="*/ 4 h 31"/>
                <a:gd name="T32" fmla="*/ 10 w 138"/>
                <a:gd name="T33" fmla="*/ 0 h 31"/>
                <a:gd name="T34" fmla="*/ 10 w 138"/>
                <a:gd name="T35" fmla="*/ 0 h 31"/>
                <a:gd name="T36" fmla="*/ 10 w 138"/>
                <a:gd name="T37" fmla="*/ 0 h 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8"/>
                <a:gd name="T58" fmla="*/ 0 h 31"/>
                <a:gd name="T59" fmla="*/ 138 w 138"/>
                <a:gd name="T60" fmla="*/ 31 h 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8" h="31">
                  <a:moveTo>
                    <a:pt x="10" y="0"/>
                  </a:moveTo>
                  <a:lnTo>
                    <a:pt x="58" y="7"/>
                  </a:lnTo>
                  <a:lnTo>
                    <a:pt x="83" y="14"/>
                  </a:lnTo>
                  <a:lnTo>
                    <a:pt x="103" y="17"/>
                  </a:lnTo>
                  <a:lnTo>
                    <a:pt x="121" y="21"/>
                  </a:lnTo>
                  <a:lnTo>
                    <a:pt x="127" y="24"/>
                  </a:lnTo>
                  <a:lnTo>
                    <a:pt x="134" y="28"/>
                  </a:lnTo>
                  <a:lnTo>
                    <a:pt x="138" y="28"/>
                  </a:lnTo>
                  <a:lnTo>
                    <a:pt x="134" y="31"/>
                  </a:lnTo>
                  <a:lnTo>
                    <a:pt x="107" y="24"/>
                  </a:lnTo>
                  <a:lnTo>
                    <a:pt x="86" y="21"/>
                  </a:lnTo>
                  <a:lnTo>
                    <a:pt x="65" y="17"/>
                  </a:lnTo>
                  <a:lnTo>
                    <a:pt x="48" y="14"/>
                  </a:lnTo>
                  <a:lnTo>
                    <a:pt x="31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9" name="Freeform 294"/>
            <p:cNvSpPr>
              <a:spLocks/>
            </p:cNvSpPr>
            <p:nvPr/>
          </p:nvSpPr>
          <p:spPr bwMode="auto">
            <a:xfrm>
              <a:off x="3678" y="1052"/>
              <a:ext cx="14" cy="63"/>
            </a:xfrm>
            <a:custGeom>
              <a:avLst/>
              <a:gdLst>
                <a:gd name="T0" fmla="*/ 4 w 14"/>
                <a:gd name="T1" fmla="*/ 0 h 63"/>
                <a:gd name="T2" fmla="*/ 4 w 14"/>
                <a:gd name="T3" fmla="*/ 25 h 63"/>
                <a:gd name="T4" fmla="*/ 4 w 14"/>
                <a:gd name="T5" fmla="*/ 28 h 63"/>
                <a:gd name="T6" fmla="*/ 7 w 14"/>
                <a:gd name="T7" fmla="*/ 32 h 63"/>
                <a:gd name="T8" fmla="*/ 11 w 14"/>
                <a:gd name="T9" fmla="*/ 38 h 63"/>
                <a:gd name="T10" fmla="*/ 14 w 14"/>
                <a:gd name="T11" fmla="*/ 52 h 63"/>
                <a:gd name="T12" fmla="*/ 11 w 14"/>
                <a:gd name="T13" fmla="*/ 63 h 63"/>
                <a:gd name="T14" fmla="*/ 4 w 14"/>
                <a:gd name="T15" fmla="*/ 63 h 63"/>
                <a:gd name="T16" fmla="*/ 4 w 14"/>
                <a:gd name="T17" fmla="*/ 52 h 63"/>
                <a:gd name="T18" fmla="*/ 4 w 14"/>
                <a:gd name="T19" fmla="*/ 42 h 63"/>
                <a:gd name="T20" fmla="*/ 0 w 14"/>
                <a:gd name="T21" fmla="*/ 25 h 63"/>
                <a:gd name="T22" fmla="*/ 0 w 14"/>
                <a:gd name="T23" fmla="*/ 0 h 63"/>
                <a:gd name="T24" fmla="*/ 4 w 14"/>
                <a:gd name="T25" fmla="*/ 0 h 63"/>
                <a:gd name="T26" fmla="*/ 4 w 14"/>
                <a:gd name="T27" fmla="*/ 0 h 63"/>
                <a:gd name="T28" fmla="*/ 4 w 14"/>
                <a:gd name="T29" fmla="*/ 0 h 6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"/>
                <a:gd name="T46" fmla="*/ 0 h 63"/>
                <a:gd name="T47" fmla="*/ 14 w 14"/>
                <a:gd name="T48" fmla="*/ 63 h 6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" h="63">
                  <a:moveTo>
                    <a:pt x="4" y="0"/>
                  </a:moveTo>
                  <a:lnTo>
                    <a:pt x="4" y="25"/>
                  </a:lnTo>
                  <a:lnTo>
                    <a:pt x="4" y="28"/>
                  </a:lnTo>
                  <a:lnTo>
                    <a:pt x="7" y="32"/>
                  </a:lnTo>
                  <a:lnTo>
                    <a:pt x="11" y="38"/>
                  </a:lnTo>
                  <a:lnTo>
                    <a:pt x="14" y="52"/>
                  </a:lnTo>
                  <a:lnTo>
                    <a:pt x="11" y="63"/>
                  </a:lnTo>
                  <a:lnTo>
                    <a:pt x="4" y="63"/>
                  </a:lnTo>
                  <a:lnTo>
                    <a:pt x="4" y="52"/>
                  </a:lnTo>
                  <a:lnTo>
                    <a:pt x="4" y="42"/>
                  </a:lnTo>
                  <a:lnTo>
                    <a:pt x="0" y="25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30" name="Freeform 295"/>
            <p:cNvSpPr>
              <a:spLocks/>
            </p:cNvSpPr>
            <p:nvPr/>
          </p:nvSpPr>
          <p:spPr bwMode="auto">
            <a:xfrm>
              <a:off x="3682" y="1132"/>
              <a:ext cx="31" cy="10"/>
            </a:xfrm>
            <a:custGeom>
              <a:avLst/>
              <a:gdLst>
                <a:gd name="T0" fmla="*/ 3 w 31"/>
                <a:gd name="T1" fmla="*/ 0 h 10"/>
                <a:gd name="T2" fmla="*/ 20 w 31"/>
                <a:gd name="T3" fmla="*/ 3 h 10"/>
                <a:gd name="T4" fmla="*/ 27 w 31"/>
                <a:gd name="T5" fmla="*/ 3 h 10"/>
                <a:gd name="T6" fmla="*/ 31 w 31"/>
                <a:gd name="T7" fmla="*/ 3 h 10"/>
                <a:gd name="T8" fmla="*/ 27 w 31"/>
                <a:gd name="T9" fmla="*/ 7 h 10"/>
                <a:gd name="T10" fmla="*/ 20 w 31"/>
                <a:gd name="T11" fmla="*/ 10 h 10"/>
                <a:gd name="T12" fmla="*/ 3 w 31"/>
                <a:gd name="T13" fmla="*/ 3 h 10"/>
                <a:gd name="T14" fmla="*/ 0 w 31"/>
                <a:gd name="T15" fmla="*/ 3 h 10"/>
                <a:gd name="T16" fmla="*/ 3 w 31"/>
                <a:gd name="T17" fmla="*/ 0 h 10"/>
                <a:gd name="T18" fmla="*/ 3 w 31"/>
                <a:gd name="T19" fmla="*/ 0 h 10"/>
                <a:gd name="T20" fmla="*/ 3 w 31"/>
                <a:gd name="T21" fmla="*/ 0 h 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1"/>
                <a:gd name="T34" fmla="*/ 0 h 10"/>
                <a:gd name="T35" fmla="*/ 31 w 31"/>
                <a:gd name="T36" fmla="*/ 10 h 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1" h="10">
                  <a:moveTo>
                    <a:pt x="3" y="0"/>
                  </a:moveTo>
                  <a:lnTo>
                    <a:pt x="20" y="3"/>
                  </a:lnTo>
                  <a:lnTo>
                    <a:pt x="27" y="3"/>
                  </a:lnTo>
                  <a:lnTo>
                    <a:pt x="31" y="3"/>
                  </a:lnTo>
                  <a:lnTo>
                    <a:pt x="27" y="7"/>
                  </a:lnTo>
                  <a:lnTo>
                    <a:pt x="20" y="10"/>
                  </a:lnTo>
                  <a:lnTo>
                    <a:pt x="3" y="3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31" name="Freeform 296"/>
            <p:cNvSpPr>
              <a:spLocks/>
            </p:cNvSpPr>
            <p:nvPr/>
          </p:nvSpPr>
          <p:spPr bwMode="auto">
            <a:xfrm>
              <a:off x="3689" y="1139"/>
              <a:ext cx="24" cy="48"/>
            </a:xfrm>
            <a:custGeom>
              <a:avLst/>
              <a:gdLst>
                <a:gd name="T0" fmla="*/ 7 w 24"/>
                <a:gd name="T1" fmla="*/ 0 h 48"/>
                <a:gd name="T2" fmla="*/ 10 w 24"/>
                <a:gd name="T3" fmla="*/ 17 h 48"/>
                <a:gd name="T4" fmla="*/ 13 w 24"/>
                <a:gd name="T5" fmla="*/ 24 h 48"/>
                <a:gd name="T6" fmla="*/ 20 w 24"/>
                <a:gd name="T7" fmla="*/ 34 h 48"/>
                <a:gd name="T8" fmla="*/ 24 w 24"/>
                <a:gd name="T9" fmla="*/ 45 h 48"/>
                <a:gd name="T10" fmla="*/ 24 w 24"/>
                <a:gd name="T11" fmla="*/ 45 h 48"/>
                <a:gd name="T12" fmla="*/ 24 w 24"/>
                <a:gd name="T13" fmla="*/ 48 h 48"/>
                <a:gd name="T14" fmla="*/ 20 w 24"/>
                <a:gd name="T15" fmla="*/ 48 h 48"/>
                <a:gd name="T16" fmla="*/ 10 w 24"/>
                <a:gd name="T17" fmla="*/ 38 h 48"/>
                <a:gd name="T18" fmla="*/ 7 w 24"/>
                <a:gd name="T19" fmla="*/ 21 h 48"/>
                <a:gd name="T20" fmla="*/ 0 w 24"/>
                <a:gd name="T21" fmla="*/ 0 h 48"/>
                <a:gd name="T22" fmla="*/ 3 w 24"/>
                <a:gd name="T23" fmla="*/ 0 h 48"/>
                <a:gd name="T24" fmla="*/ 7 w 24"/>
                <a:gd name="T25" fmla="*/ 0 h 48"/>
                <a:gd name="T26" fmla="*/ 7 w 24"/>
                <a:gd name="T27" fmla="*/ 0 h 48"/>
                <a:gd name="T28" fmla="*/ 7 w 24"/>
                <a:gd name="T29" fmla="*/ 0 h 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4"/>
                <a:gd name="T46" fmla="*/ 0 h 48"/>
                <a:gd name="T47" fmla="*/ 24 w 24"/>
                <a:gd name="T48" fmla="*/ 48 h 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4" h="48">
                  <a:moveTo>
                    <a:pt x="7" y="0"/>
                  </a:moveTo>
                  <a:lnTo>
                    <a:pt x="10" y="17"/>
                  </a:lnTo>
                  <a:lnTo>
                    <a:pt x="13" y="24"/>
                  </a:lnTo>
                  <a:lnTo>
                    <a:pt x="20" y="34"/>
                  </a:lnTo>
                  <a:lnTo>
                    <a:pt x="24" y="45"/>
                  </a:lnTo>
                  <a:lnTo>
                    <a:pt x="24" y="48"/>
                  </a:lnTo>
                  <a:lnTo>
                    <a:pt x="20" y="48"/>
                  </a:lnTo>
                  <a:lnTo>
                    <a:pt x="10" y="38"/>
                  </a:lnTo>
                  <a:lnTo>
                    <a:pt x="7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32" name="Freeform 297"/>
            <p:cNvSpPr>
              <a:spLocks/>
            </p:cNvSpPr>
            <p:nvPr/>
          </p:nvSpPr>
          <p:spPr bwMode="auto">
            <a:xfrm>
              <a:off x="3706" y="1153"/>
              <a:ext cx="28" cy="7"/>
            </a:xfrm>
            <a:custGeom>
              <a:avLst/>
              <a:gdLst>
                <a:gd name="T0" fmla="*/ 3 w 28"/>
                <a:gd name="T1" fmla="*/ 0 h 7"/>
                <a:gd name="T2" fmla="*/ 14 w 28"/>
                <a:gd name="T3" fmla="*/ 0 h 7"/>
                <a:gd name="T4" fmla="*/ 24 w 28"/>
                <a:gd name="T5" fmla="*/ 0 h 7"/>
                <a:gd name="T6" fmla="*/ 28 w 28"/>
                <a:gd name="T7" fmla="*/ 3 h 7"/>
                <a:gd name="T8" fmla="*/ 28 w 28"/>
                <a:gd name="T9" fmla="*/ 3 h 7"/>
                <a:gd name="T10" fmla="*/ 24 w 28"/>
                <a:gd name="T11" fmla="*/ 7 h 7"/>
                <a:gd name="T12" fmla="*/ 3 w 28"/>
                <a:gd name="T13" fmla="*/ 3 h 7"/>
                <a:gd name="T14" fmla="*/ 0 w 28"/>
                <a:gd name="T15" fmla="*/ 0 h 7"/>
                <a:gd name="T16" fmla="*/ 3 w 28"/>
                <a:gd name="T17" fmla="*/ 0 h 7"/>
                <a:gd name="T18" fmla="*/ 3 w 28"/>
                <a:gd name="T19" fmla="*/ 0 h 7"/>
                <a:gd name="T20" fmla="*/ 3 w 28"/>
                <a:gd name="T21" fmla="*/ 0 h 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"/>
                <a:gd name="T34" fmla="*/ 0 h 7"/>
                <a:gd name="T35" fmla="*/ 28 w 28"/>
                <a:gd name="T36" fmla="*/ 7 h 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" h="7">
                  <a:moveTo>
                    <a:pt x="3" y="0"/>
                  </a:moveTo>
                  <a:lnTo>
                    <a:pt x="14" y="0"/>
                  </a:lnTo>
                  <a:lnTo>
                    <a:pt x="24" y="0"/>
                  </a:lnTo>
                  <a:lnTo>
                    <a:pt x="28" y="3"/>
                  </a:lnTo>
                  <a:lnTo>
                    <a:pt x="24" y="7"/>
                  </a:lnTo>
                  <a:lnTo>
                    <a:pt x="3" y="3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33" name="Freeform 298"/>
            <p:cNvSpPr>
              <a:spLocks/>
            </p:cNvSpPr>
            <p:nvPr/>
          </p:nvSpPr>
          <p:spPr bwMode="auto">
            <a:xfrm>
              <a:off x="2745" y="1287"/>
              <a:ext cx="166" cy="56"/>
            </a:xfrm>
            <a:custGeom>
              <a:avLst/>
              <a:gdLst>
                <a:gd name="T0" fmla="*/ 0 w 166"/>
                <a:gd name="T1" fmla="*/ 52 h 56"/>
                <a:gd name="T2" fmla="*/ 31 w 166"/>
                <a:gd name="T3" fmla="*/ 38 h 56"/>
                <a:gd name="T4" fmla="*/ 45 w 166"/>
                <a:gd name="T5" fmla="*/ 35 h 56"/>
                <a:gd name="T6" fmla="*/ 52 w 166"/>
                <a:gd name="T7" fmla="*/ 32 h 56"/>
                <a:gd name="T8" fmla="*/ 66 w 166"/>
                <a:gd name="T9" fmla="*/ 28 h 56"/>
                <a:gd name="T10" fmla="*/ 80 w 166"/>
                <a:gd name="T11" fmla="*/ 21 h 56"/>
                <a:gd name="T12" fmla="*/ 86 w 166"/>
                <a:gd name="T13" fmla="*/ 18 h 56"/>
                <a:gd name="T14" fmla="*/ 97 w 166"/>
                <a:gd name="T15" fmla="*/ 14 h 56"/>
                <a:gd name="T16" fmla="*/ 100 w 166"/>
                <a:gd name="T17" fmla="*/ 14 h 56"/>
                <a:gd name="T18" fmla="*/ 118 w 166"/>
                <a:gd name="T19" fmla="*/ 11 h 56"/>
                <a:gd name="T20" fmla="*/ 131 w 166"/>
                <a:gd name="T21" fmla="*/ 7 h 56"/>
                <a:gd name="T22" fmla="*/ 145 w 166"/>
                <a:gd name="T23" fmla="*/ 4 h 56"/>
                <a:gd name="T24" fmla="*/ 159 w 166"/>
                <a:gd name="T25" fmla="*/ 0 h 56"/>
                <a:gd name="T26" fmla="*/ 163 w 166"/>
                <a:gd name="T27" fmla="*/ 0 h 56"/>
                <a:gd name="T28" fmla="*/ 166 w 166"/>
                <a:gd name="T29" fmla="*/ 4 h 56"/>
                <a:gd name="T30" fmla="*/ 166 w 166"/>
                <a:gd name="T31" fmla="*/ 7 h 56"/>
                <a:gd name="T32" fmla="*/ 159 w 166"/>
                <a:gd name="T33" fmla="*/ 11 h 56"/>
                <a:gd name="T34" fmla="*/ 104 w 166"/>
                <a:gd name="T35" fmla="*/ 21 h 56"/>
                <a:gd name="T36" fmla="*/ 100 w 166"/>
                <a:gd name="T37" fmla="*/ 25 h 56"/>
                <a:gd name="T38" fmla="*/ 69 w 166"/>
                <a:gd name="T39" fmla="*/ 35 h 56"/>
                <a:gd name="T40" fmla="*/ 38 w 166"/>
                <a:gd name="T41" fmla="*/ 45 h 56"/>
                <a:gd name="T42" fmla="*/ 28 w 166"/>
                <a:gd name="T43" fmla="*/ 49 h 56"/>
                <a:gd name="T44" fmla="*/ 7 w 166"/>
                <a:gd name="T45" fmla="*/ 56 h 56"/>
                <a:gd name="T46" fmla="*/ 0 w 166"/>
                <a:gd name="T47" fmla="*/ 52 h 56"/>
                <a:gd name="T48" fmla="*/ 0 w 166"/>
                <a:gd name="T49" fmla="*/ 52 h 56"/>
                <a:gd name="T50" fmla="*/ 0 w 166"/>
                <a:gd name="T51" fmla="*/ 52 h 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6"/>
                <a:gd name="T79" fmla="*/ 0 h 56"/>
                <a:gd name="T80" fmla="*/ 166 w 166"/>
                <a:gd name="T81" fmla="*/ 56 h 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6" h="56">
                  <a:moveTo>
                    <a:pt x="0" y="52"/>
                  </a:moveTo>
                  <a:lnTo>
                    <a:pt x="31" y="38"/>
                  </a:lnTo>
                  <a:lnTo>
                    <a:pt x="45" y="35"/>
                  </a:lnTo>
                  <a:lnTo>
                    <a:pt x="52" y="32"/>
                  </a:lnTo>
                  <a:lnTo>
                    <a:pt x="66" y="28"/>
                  </a:lnTo>
                  <a:lnTo>
                    <a:pt x="80" y="21"/>
                  </a:lnTo>
                  <a:lnTo>
                    <a:pt x="86" y="18"/>
                  </a:lnTo>
                  <a:lnTo>
                    <a:pt x="97" y="14"/>
                  </a:lnTo>
                  <a:lnTo>
                    <a:pt x="100" y="14"/>
                  </a:lnTo>
                  <a:lnTo>
                    <a:pt x="118" y="11"/>
                  </a:lnTo>
                  <a:lnTo>
                    <a:pt x="131" y="7"/>
                  </a:lnTo>
                  <a:lnTo>
                    <a:pt x="145" y="4"/>
                  </a:lnTo>
                  <a:lnTo>
                    <a:pt x="159" y="0"/>
                  </a:lnTo>
                  <a:lnTo>
                    <a:pt x="163" y="0"/>
                  </a:lnTo>
                  <a:lnTo>
                    <a:pt x="166" y="4"/>
                  </a:lnTo>
                  <a:lnTo>
                    <a:pt x="166" y="7"/>
                  </a:lnTo>
                  <a:lnTo>
                    <a:pt x="159" y="11"/>
                  </a:lnTo>
                  <a:lnTo>
                    <a:pt x="104" y="21"/>
                  </a:lnTo>
                  <a:lnTo>
                    <a:pt x="100" y="25"/>
                  </a:lnTo>
                  <a:lnTo>
                    <a:pt x="69" y="35"/>
                  </a:lnTo>
                  <a:lnTo>
                    <a:pt x="38" y="45"/>
                  </a:lnTo>
                  <a:lnTo>
                    <a:pt x="28" y="49"/>
                  </a:lnTo>
                  <a:lnTo>
                    <a:pt x="7" y="56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34" name="Freeform 299"/>
            <p:cNvSpPr>
              <a:spLocks/>
            </p:cNvSpPr>
            <p:nvPr/>
          </p:nvSpPr>
          <p:spPr bwMode="auto">
            <a:xfrm>
              <a:off x="3039" y="1256"/>
              <a:ext cx="24" cy="11"/>
            </a:xfrm>
            <a:custGeom>
              <a:avLst/>
              <a:gdLst>
                <a:gd name="T0" fmla="*/ 3 w 24"/>
                <a:gd name="T1" fmla="*/ 0 h 11"/>
                <a:gd name="T2" fmla="*/ 21 w 24"/>
                <a:gd name="T3" fmla="*/ 0 h 11"/>
                <a:gd name="T4" fmla="*/ 24 w 24"/>
                <a:gd name="T5" fmla="*/ 0 h 11"/>
                <a:gd name="T6" fmla="*/ 24 w 24"/>
                <a:gd name="T7" fmla="*/ 4 h 11"/>
                <a:gd name="T8" fmla="*/ 14 w 24"/>
                <a:gd name="T9" fmla="*/ 7 h 11"/>
                <a:gd name="T10" fmla="*/ 3 w 24"/>
                <a:gd name="T11" fmla="*/ 11 h 11"/>
                <a:gd name="T12" fmla="*/ 0 w 24"/>
                <a:gd name="T13" fmla="*/ 11 h 11"/>
                <a:gd name="T14" fmla="*/ 0 w 24"/>
                <a:gd name="T15" fmla="*/ 7 h 11"/>
                <a:gd name="T16" fmla="*/ 0 w 24"/>
                <a:gd name="T17" fmla="*/ 4 h 11"/>
                <a:gd name="T18" fmla="*/ 3 w 24"/>
                <a:gd name="T19" fmla="*/ 0 h 11"/>
                <a:gd name="T20" fmla="*/ 3 w 24"/>
                <a:gd name="T21" fmla="*/ 0 h 11"/>
                <a:gd name="T22" fmla="*/ 3 w 24"/>
                <a:gd name="T23" fmla="*/ 0 h 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4"/>
                <a:gd name="T37" fmla="*/ 0 h 11"/>
                <a:gd name="T38" fmla="*/ 24 w 24"/>
                <a:gd name="T39" fmla="*/ 11 h 1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4" h="11">
                  <a:moveTo>
                    <a:pt x="3" y="0"/>
                  </a:moveTo>
                  <a:lnTo>
                    <a:pt x="21" y="0"/>
                  </a:lnTo>
                  <a:lnTo>
                    <a:pt x="24" y="0"/>
                  </a:lnTo>
                  <a:lnTo>
                    <a:pt x="24" y="4"/>
                  </a:lnTo>
                  <a:lnTo>
                    <a:pt x="14" y="7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35" name="Freeform 300"/>
            <p:cNvSpPr>
              <a:spLocks/>
            </p:cNvSpPr>
            <p:nvPr/>
          </p:nvSpPr>
          <p:spPr bwMode="auto">
            <a:xfrm>
              <a:off x="2783" y="1315"/>
              <a:ext cx="135" cy="45"/>
            </a:xfrm>
            <a:custGeom>
              <a:avLst/>
              <a:gdLst>
                <a:gd name="T0" fmla="*/ 135 w 135"/>
                <a:gd name="T1" fmla="*/ 4 h 45"/>
                <a:gd name="T2" fmla="*/ 121 w 135"/>
                <a:gd name="T3" fmla="*/ 10 h 45"/>
                <a:gd name="T4" fmla="*/ 111 w 135"/>
                <a:gd name="T5" fmla="*/ 14 h 45"/>
                <a:gd name="T6" fmla="*/ 100 w 135"/>
                <a:gd name="T7" fmla="*/ 21 h 45"/>
                <a:gd name="T8" fmla="*/ 86 w 135"/>
                <a:gd name="T9" fmla="*/ 24 h 45"/>
                <a:gd name="T10" fmla="*/ 4 w 135"/>
                <a:gd name="T11" fmla="*/ 45 h 45"/>
                <a:gd name="T12" fmla="*/ 0 w 135"/>
                <a:gd name="T13" fmla="*/ 45 h 45"/>
                <a:gd name="T14" fmla="*/ 4 w 135"/>
                <a:gd name="T15" fmla="*/ 42 h 45"/>
                <a:gd name="T16" fmla="*/ 14 w 135"/>
                <a:gd name="T17" fmla="*/ 38 h 45"/>
                <a:gd name="T18" fmla="*/ 24 w 135"/>
                <a:gd name="T19" fmla="*/ 35 h 45"/>
                <a:gd name="T20" fmla="*/ 42 w 135"/>
                <a:gd name="T21" fmla="*/ 28 h 45"/>
                <a:gd name="T22" fmla="*/ 62 w 135"/>
                <a:gd name="T23" fmla="*/ 21 h 45"/>
                <a:gd name="T24" fmla="*/ 83 w 135"/>
                <a:gd name="T25" fmla="*/ 14 h 45"/>
                <a:gd name="T26" fmla="*/ 131 w 135"/>
                <a:gd name="T27" fmla="*/ 0 h 45"/>
                <a:gd name="T28" fmla="*/ 135 w 135"/>
                <a:gd name="T29" fmla="*/ 4 h 45"/>
                <a:gd name="T30" fmla="*/ 135 w 135"/>
                <a:gd name="T31" fmla="*/ 4 h 45"/>
                <a:gd name="T32" fmla="*/ 135 w 135"/>
                <a:gd name="T33" fmla="*/ 4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35"/>
                <a:gd name="T52" fmla="*/ 0 h 45"/>
                <a:gd name="T53" fmla="*/ 135 w 135"/>
                <a:gd name="T54" fmla="*/ 45 h 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35" h="45">
                  <a:moveTo>
                    <a:pt x="135" y="4"/>
                  </a:moveTo>
                  <a:lnTo>
                    <a:pt x="121" y="10"/>
                  </a:lnTo>
                  <a:lnTo>
                    <a:pt x="111" y="14"/>
                  </a:lnTo>
                  <a:lnTo>
                    <a:pt x="100" y="21"/>
                  </a:lnTo>
                  <a:lnTo>
                    <a:pt x="86" y="24"/>
                  </a:lnTo>
                  <a:lnTo>
                    <a:pt x="4" y="45"/>
                  </a:lnTo>
                  <a:lnTo>
                    <a:pt x="0" y="45"/>
                  </a:lnTo>
                  <a:lnTo>
                    <a:pt x="4" y="42"/>
                  </a:lnTo>
                  <a:lnTo>
                    <a:pt x="14" y="38"/>
                  </a:lnTo>
                  <a:lnTo>
                    <a:pt x="24" y="35"/>
                  </a:lnTo>
                  <a:lnTo>
                    <a:pt x="42" y="28"/>
                  </a:lnTo>
                  <a:lnTo>
                    <a:pt x="62" y="21"/>
                  </a:lnTo>
                  <a:lnTo>
                    <a:pt x="83" y="14"/>
                  </a:lnTo>
                  <a:lnTo>
                    <a:pt x="131" y="0"/>
                  </a:lnTo>
                  <a:lnTo>
                    <a:pt x="135" y="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36" name="Freeform 301"/>
            <p:cNvSpPr>
              <a:spLocks/>
            </p:cNvSpPr>
            <p:nvPr/>
          </p:nvSpPr>
          <p:spPr bwMode="auto">
            <a:xfrm>
              <a:off x="2918" y="1360"/>
              <a:ext cx="79" cy="10"/>
            </a:xfrm>
            <a:custGeom>
              <a:avLst/>
              <a:gdLst>
                <a:gd name="T0" fmla="*/ 3 w 79"/>
                <a:gd name="T1" fmla="*/ 7 h 10"/>
                <a:gd name="T2" fmla="*/ 28 w 79"/>
                <a:gd name="T3" fmla="*/ 0 h 10"/>
                <a:gd name="T4" fmla="*/ 52 w 79"/>
                <a:gd name="T5" fmla="*/ 0 h 10"/>
                <a:gd name="T6" fmla="*/ 79 w 79"/>
                <a:gd name="T7" fmla="*/ 3 h 10"/>
                <a:gd name="T8" fmla="*/ 79 w 79"/>
                <a:gd name="T9" fmla="*/ 3 h 10"/>
                <a:gd name="T10" fmla="*/ 79 w 79"/>
                <a:gd name="T11" fmla="*/ 7 h 10"/>
                <a:gd name="T12" fmla="*/ 52 w 79"/>
                <a:gd name="T13" fmla="*/ 7 h 10"/>
                <a:gd name="T14" fmla="*/ 28 w 79"/>
                <a:gd name="T15" fmla="*/ 7 h 10"/>
                <a:gd name="T16" fmla="*/ 3 w 79"/>
                <a:gd name="T17" fmla="*/ 10 h 10"/>
                <a:gd name="T18" fmla="*/ 0 w 79"/>
                <a:gd name="T19" fmla="*/ 7 h 10"/>
                <a:gd name="T20" fmla="*/ 3 w 79"/>
                <a:gd name="T21" fmla="*/ 7 h 10"/>
                <a:gd name="T22" fmla="*/ 3 w 79"/>
                <a:gd name="T23" fmla="*/ 7 h 10"/>
                <a:gd name="T24" fmla="*/ 3 w 79"/>
                <a:gd name="T25" fmla="*/ 7 h 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9"/>
                <a:gd name="T40" fmla="*/ 0 h 10"/>
                <a:gd name="T41" fmla="*/ 79 w 79"/>
                <a:gd name="T42" fmla="*/ 10 h 1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9" h="10">
                  <a:moveTo>
                    <a:pt x="3" y="7"/>
                  </a:moveTo>
                  <a:lnTo>
                    <a:pt x="28" y="0"/>
                  </a:lnTo>
                  <a:lnTo>
                    <a:pt x="52" y="0"/>
                  </a:lnTo>
                  <a:lnTo>
                    <a:pt x="79" y="3"/>
                  </a:lnTo>
                  <a:lnTo>
                    <a:pt x="79" y="7"/>
                  </a:lnTo>
                  <a:lnTo>
                    <a:pt x="52" y="7"/>
                  </a:lnTo>
                  <a:lnTo>
                    <a:pt x="28" y="7"/>
                  </a:lnTo>
                  <a:lnTo>
                    <a:pt x="3" y="10"/>
                  </a:lnTo>
                  <a:lnTo>
                    <a:pt x="0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37" name="Freeform 302"/>
            <p:cNvSpPr>
              <a:spLocks/>
            </p:cNvSpPr>
            <p:nvPr/>
          </p:nvSpPr>
          <p:spPr bwMode="auto">
            <a:xfrm>
              <a:off x="3001" y="1357"/>
              <a:ext cx="66" cy="17"/>
            </a:xfrm>
            <a:custGeom>
              <a:avLst/>
              <a:gdLst>
                <a:gd name="T0" fmla="*/ 3 w 66"/>
                <a:gd name="T1" fmla="*/ 0 h 17"/>
                <a:gd name="T2" fmla="*/ 17 w 66"/>
                <a:gd name="T3" fmla="*/ 0 h 17"/>
                <a:gd name="T4" fmla="*/ 31 w 66"/>
                <a:gd name="T5" fmla="*/ 0 h 17"/>
                <a:gd name="T6" fmla="*/ 41 w 66"/>
                <a:gd name="T7" fmla="*/ 3 h 17"/>
                <a:gd name="T8" fmla="*/ 48 w 66"/>
                <a:gd name="T9" fmla="*/ 6 h 17"/>
                <a:gd name="T10" fmla="*/ 55 w 66"/>
                <a:gd name="T11" fmla="*/ 10 h 17"/>
                <a:gd name="T12" fmla="*/ 66 w 66"/>
                <a:gd name="T13" fmla="*/ 10 h 17"/>
                <a:gd name="T14" fmla="*/ 66 w 66"/>
                <a:gd name="T15" fmla="*/ 13 h 17"/>
                <a:gd name="T16" fmla="*/ 66 w 66"/>
                <a:gd name="T17" fmla="*/ 13 h 17"/>
                <a:gd name="T18" fmla="*/ 55 w 66"/>
                <a:gd name="T19" fmla="*/ 17 h 17"/>
                <a:gd name="T20" fmla="*/ 41 w 66"/>
                <a:gd name="T21" fmla="*/ 10 h 17"/>
                <a:gd name="T22" fmla="*/ 38 w 66"/>
                <a:gd name="T23" fmla="*/ 6 h 17"/>
                <a:gd name="T24" fmla="*/ 31 w 66"/>
                <a:gd name="T25" fmla="*/ 3 h 17"/>
                <a:gd name="T26" fmla="*/ 14 w 66"/>
                <a:gd name="T27" fmla="*/ 3 h 17"/>
                <a:gd name="T28" fmla="*/ 0 w 66"/>
                <a:gd name="T29" fmla="*/ 3 h 17"/>
                <a:gd name="T30" fmla="*/ 0 w 66"/>
                <a:gd name="T31" fmla="*/ 0 h 17"/>
                <a:gd name="T32" fmla="*/ 3 w 66"/>
                <a:gd name="T33" fmla="*/ 0 h 17"/>
                <a:gd name="T34" fmla="*/ 3 w 66"/>
                <a:gd name="T35" fmla="*/ 0 h 17"/>
                <a:gd name="T36" fmla="*/ 3 w 66"/>
                <a:gd name="T37" fmla="*/ 0 h 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6"/>
                <a:gd name="T58" fmla="*/ 0 h 17"/>
                <a:gd name="T59" fmla="*/ 66 w 66"/>
                <a:gd name="T60" fmla="*/ 17 h 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6" h="17">
                  <a:moveTo>
                    <a:pt x="3" y="0"/>
                  </a:moveTo>
                  <a:lnTo>
                    <a:pt x="17" y="0"/>
                  </a:lnTo>
                  <a:lnTo>
                    <a:pt x="31" y="0"/>
                  </a:lnTo>
                  <a:lnTo>
                    <a:pt x="41" y="3"/>
                  </a:lnTo>
                  <a:lnTo>
                    <a:pt x="48" y="6"/>
                  </a:lnTo>
                  <a:lnTo>
                    <a:pt x="55" y="10"/>
                  </a:lnTo>
                  <a:lnTo>
                    <a:pt x="66" y="10"/>
                  </a:lnTo>
                  <a:lnTo>
                    <a:pt x="66" y="13"/>
                  </a:lnTo>
                  <a:lnTo>
                    <a:pt x="55" y="17"/>
                  </a:lnTo>
                  <a:lnTo>
                    <a:pt x="41" y="10"/>
                  </a:lnTo>
                  <a:lnTo>
                    <a:pt x="38" y="6"/>
                  </a:lnTo>
                  <a:lnTo>
                    <a:pt x="31" y="3"/>
                  </a:lnTo>
                  <a:lnTo>
                    <a:pt x="14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38" name="Freeform 303"/>
            <p:cNvSpPr>
              <a:spLocks/>
            </p:cNvSpPr>
            <p:nvPr/>
          </p:nvSpPr>
          <p:spPr bwMode="auto">
            <a:xfrm>
              <a:off x="2914" y="1374"/>
              <a:ext cx="135" cy="14"/>
            </a:xfrm>
            <a:custGeom>
              <a:avLst/>
              <a:gdLst>
                <a:gd name="T0" fmla="*/ 4 w 135"/>
                <a:gd name="T1" fmla="*/ 3 h 14"/>
                <a:gd name="T2" fmla="*/ 32 w 135"/>
                <a:gd name="T3" fmla="*/ 3 h 14"/>
                <a:gd name="T4" fmla="*/ 63 w 135"/>
                <a:gd name="T5" fmla="*/ 3 h 14"/>
                <a:gd name="T6" fmla="*/ 87 w 135"/>
                <a:gd name="T7" fmla="*/ 3 h 14"/>
                <a:gd name="T8" fmla="*/ 132 w 135"/>
                <a:gd name="T9" fmla="*/ 0 h 14"/>
                <a:gd name="T10" fmla="*/ 135 w 135"/>
                <a:gd name="T11" fmla="*/ 3 h 14"/>
                <a:gd name="T12" fmla="*/ 132 w 135"/>
                <a:gd name="T13" fmla="*/ 3 h 14"/>
                <a:gd name="T14" fmla="*/ 111 w 135"/>
                <a:gd name="T15" fmla="*/ 7 h 14"/>
                <a:gd name="T16" fmla="*/ 87 w 135"/>
                <a:gd name="T17" fmla="*/ 10 h 14"/>
                <a:gd name="T18" fmla="*/ 63 w 135"/>
                <a:gd name="T19" fmla="*/ 14 h 14"/>
                <a:gd name="T20" fmla="*/ 35 w 135"/>
                <a:gd name="T21" fmla="*/ 10 h 14"/>
                <a:gd name="T22" fmla="*/ 18 w 135"/>
                <a:gd name="T23" fmla="*/ 7 h 14"/>
                <a:gd name="T24" fmla="*/ 4 w 135"/>
                <a:gd name="T25" fmla="*/ 7 h 14"/>
                <a:gd name="T26" fmla="*/ 0 w 135"/>
                <a:gd name="T27" fmla="*/ 3 h 14"/>
                <a:gd name="T28" fmla="*/ 4 w 135"/>
                <a:gd name="T29" fmla="*/ 3 h 14"/>
                <a:gd name="T30" fmla="*/ 4 w 135"/>
                <a:gd name="T31" fmla="*/ 3 h 14"/>
                <a:gd name="T32" fmla="*/ 4 w 135"/>
                <a:gd name="T33" fmla="*/ 3 h 1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35"/>
                <a:gd name="T52" fmla="*/ 0 h 14"/>
                <a:gd name="T53" fmla="*/ 135 w 135"/>
                <a:gd name="T54" fmla="*/ 14 h 1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35" h="14">
                  <a:moveTo>
                    <a:pt x="4" y="3"/>
                  </a:moveTo>
                  <a:lnTo>
                    <a:pt x="32" y="3"/>
                  </a:lnTo>
                  <a:lnTo>
                    <a:pt x="63" y="3"/>
                  </a:lnTo>
                  <a:lnTo>
                    <a:pt x="87" y="3"/>
                  </a:lnTo>
                  <a:lnTo>
                    <a:pt x="132" y="0"/>
                  </a:lnTo>
                  <a:lnTo>
                    <a:pt x="135" y="3"/>
                  </a:lnTo>
                  <a:lnTo>
                    <a:pt x="132" y="3"/>
                  </a:lnTo>
                  <a:lnTo>
                    <a:pt x="111" y="7"/>
                  </a:lnTo>
                  <a:lnTo>
                    <a:pt x="87" y="10"/>
                  </a:lnTo>
                  <a:lnTo>
                    <a:pt x="63" y="14"/>
                  </a:lnTo>
                  <a:lnTo>
                    <a:pt x="35" y="10"/>
                  </a:lnTo>
                  <a:lnTo>
                    <a:pt x="18" y="7"/>
                  </a:lnTo>
                  <a:lnTo>
                    <a:pt x="4" y="7"/>
                  </a:lnTo>
                  <a:lnTo>
                    <a:pt x="0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39" name="Freeform 304"/>
            <p:cNvSpPr>
              <a:spLocks/>
            </p:cNvSpPr>
            <p:nvPr/>
          </p:nvSpPr>
          <p:spPr bwMode="auto">
            <a:xfrm>
              <a:off x="3039" y="1343"/>
              <a:ext cx="69" cy="27"/>
            </a:xfrm>
            <a:custGeom>
              <a:avLst/>
              <a:gdLst>
                <a:gd name="T0" fmla="*/ 0 w 69"/>
                <a:gd name="T1" fmla="*/ 0 h 27"/>
                <a:gd name="T2" fmla="*/ 14 w 69"/>
                <a:gd name="T3" fmla="*/ 0 h 27"/>
                <a:gd name="T4" fmla="*/ 28 w 69"/>
                <a:gd name="T5" fmla="*/ 7 h 27"/>
                <a:gd name="T6" fmla="*/ 38 w 69"/>
                <a:gd name="T7" fmla="*/ 14 h 27"/>
                <a:gd name="T8" fmla="*/ 52 w 69"/>
                <a:gd name="T9" fmla="*/ 20 h 27"/>
                <a:gd name="T10" fmla="*/ 66 w 69"/>
                <a:gd name="T11" fmla="*/ 24 h 27"/>
                <a:gd name="T12" fmla="*/ 69 w 69"/>
                <a:gd name="T13" fmla="*/ 27 h 27"/>
                <a:gd name="T14" fmla="*/ 66 w 69"/>
                <a:gd name="T15" fmla="*/ 27 h 27"/>
                <a:gd name="T16" fmla="*/ 34 w 69"/>
                <a:gd name="T17" fmla="*/ 20 h 27"/>
                <a:gd name="T18" fmla="*/ 24 w 69"/>
                <a:gd name="T19" fmla="*/ 14 h 27"/>
                <a:gd name="T20" fmla="*/ 10 w 69"/>
                <a:gd name="T21" fmla="*/ 7 h 27"/>
                <a:gd name="T22" fmla="*/ 7 w 69"/>
                <a:gd name="T23" fmla="*/ 3 h 27"/>
                <a:gd name="T24" fmla="*/ 0 w 69"/>
                <a:gd name="T25" fmla="*/ 0 h 27"/>
                <a:gd name="T26" fmla="*/ 0 w 69"/>
                <a:gd name="T27" fmla="*/ 0 h 27"/>
                <a:gd name="T28" fmla="*/ 0 w 69"/>
                <a:gd name="T29" fmla="*/ 0 h 27"/>
                <a:gd name="T30" fmla="*/ 0 w 69"/>
                <a:gd name="T31" fmla="*/ 0 h 27"/>
                <a:gd name="T32" fmla="*/ 0 w 69"/>
                <a:gd name="T33" fmla="*/ 0 h 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9"/>
                <a:gd name="T52" fmla="*/ 0 h 27"/>
                <a:gd name="T53" fmla="*/ 69 w 69"/>
                <a:gd name="T54" fmla="*/ 27 h 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9" h="27">
                  <a:moveTo>
                    <a:pt x="0" y="0"/>
                  </a:moveTo>
                  <a:lnTo>
                    <a:pt x="14" y="0"/>
                  </a:lnTo>
                  <a:lnTo>
                    <a:pt x="28" y="7"/>
                  </a:lnTo>
                  <a:lnTo>
                    <a:pt x="38" y="14"/>
                  </a:lnTo>
                  <a:lnTo>
                    <a:pt x="52" y="20"/>
                  </a:lnTo>
                  <a:lnTo>
                    <a:pt x="66" y="24"/>
                  </a:lnTo>
                  <a:lnTo>
                    <a:pt x="69" y="27"/>
                  </a:lnTo>
                  <a:lnTo>
                    <a:pt x="66" y="27"/>
                  </a:lnTo>
                  <a:lnTo>
                    <a:pt x="34" y="20"/>
                  </a:lnTo>
                  <a:lnTo>
                    <a:pt x="24" y="14"/>
                  </a:lnTo>
                  <a:lnTo>
                    <a:pt x="10" y="7"/>
                  </a:lnTo>
                  <a:lnTo>
                    <a:pt x="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40" name="Freeform 305"/>
            <p:cNvSpPr>
              <a:spLocks/>
            </p:cNvSpPr>
            <p:nvPr/>
          </p:nvSpPr>
          <p:spPr bwMode="auto">
            <a:xfrm>
              <a:off x="3277" y="1267"/>
              <a:ext cx="45" cy="155"/>
            </a:xfrm>
            <a:custGeom>
              <a:avLst/>
              <a:gdLst>
                <a:gd name="T0" fmla="*/ 4 w 45"/>
                <a:gd name="T1" fmla="*/ 3 h 155"/>
                <a:gd name="T2" fmla="*/ 14 w 45"/>
                <a:gd name="T3" fmla="*/ 34 h 155"/>
                <a:gd name="T4" fmla="*/ 21 w 45"/>
                <a:gd name="T5" fmla="*/ 65 h 155"/>
                <a:gd name="T6" fmla="*/ 28 w 45"/>
                <a:gd name="T7" fmla="*/ 90 h 155"/>
                <a:gd name="T8" fmla="*/ 28 w 45"/>
                <a:gd name="T9" fmla="*/ 103 h 155"/>
                <a:gd name="T10" fmla="*/ 35 w 45"/>
                <a:gd name="T11" fmla="*/ 117 h 155"/>
                <a:gd name="T12" fmla="*/ 38 w 45"/>
                <a:gd name="T13" fmla="*/ 128 h 155"/>
                <a:gd name="T14" fmla="*/ 45 w 45"/>
                <a:gd name="T15" fmla="*/ 141 h 155"/>
                <a:gd name="T16" fmla="*/ 45 w 45"/>
                <a:gd name="T17" fmla="*/ 152 h 155"/>
                <a:gd name="T18" fmla="*/ 45 w 45"/>
                <a:gd name="T19" fmla="*/ 155 h 155"/>
                <a:gd name="T20" fmla="*/ 42 w 45"/>
                <a:gd name="T21" fmla="*/ 155 h 155"/>
                <a:gd name="T22" fmla="*/ 38 w 45"/>
                <a:gd name="T23" fmla="*/ 152 h 155"/>
                <a:gd name="T24" fmla="*/ 38 w 45"/>
                <a:gd name="T25" fmla="*/ 145 h 155"/>
                <a:gd name="T26" fmla="*/ 31 w 45"/>
                <a:gd name="T27" fmla="*/ 131 h 155"/>
                <a:gd name="T28" fmla="*/ 25 w 45"/>
                <a:gd name="T29" fmla="*/ 117 h 155"/>
                <a:gd name="T30" fmla="*/ 21 w 45"/>
                <a:gd name="T31" fmla="*/ 93 h 155"/>
                <a:gd name="T32" fmla="*/ 18 w 45"/>
                <a:gd name="T33" fmla="*/ 65 h 155"/>
                <a:gd name="T34" fmla="*/ 14 w 45"/>
                <a:gd name="T35" fmla="*/ 52 h 155"/>
                <a:gd name="T36" fmla="*/ 11 w 45"/>
                <a:gd name="T37" fmla="*/ 34 h 155"/>
                <a:gd name="T38" fmla="*/ 0 w 45"/>
                <a:gd name="T39" fmla="*/ 3 h 155"/>
                <a:gd name="T40" fmla="*/ 4 w 45"/>
                <a:gd name="T41" fmla="*/ 0 h 155"/>
                <a:gd name="T42" fmla="*/ 4 w 45"/>
                <a:gd name="T43" fmla="*/ 3 h 155"/>
                <a:gd name="T44" fmla="*/ 4 w 45"/>
                <a:gd name="T45" fmla="*/ 3 h 155"/>
                <a:gd name="T46" fmla="*/ 4 w 45"/>
                <a:gd name="T47" fmla="*/ 3 h 15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5"/>
                <a:gd name="T73" fmla="*/ 0 h 155"/>
                <a:gd name="T74" fmla="*/ 45 w 45"/>
                <a:gd name="T75" fmla="*/ 155 h 15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5" h="155">
                  <a:moveTo>
                    <a:pt x="4" y="3"/>
                  </a:moveTo>
                  <a:lnTo>
                    <a:pt x="14" y="34"/>
                  </a:lnTo>
                  <a:lnTo>
                    <a:pt x="21" y="65"/>
                  </a:lnTo>
                  <a:lnTo>
                    <a:pt x="28" y="90"/>
                  </a:lnTo>
                  <a:lnTo>
                    <a:pt x="28" y="103"/>
                  </a:lnTo>
                  <a:lnTo>
                    <a:pt x="35" y="117"/>
                  </a:lnTo>
                  <a:lnTo>
                    <a:pt x="38" y="128"/>
                  </a:lnTo>
                  <a:lnTo>
                    <a:pt x="45" y="141"/>
                  </a:lnTo>
                  <a:lnTo>
                    <a:pt x="45" y="152"/>
                  </a:lnTo>
                  <a:lnTo>
                    <a:pt x="45" y="155"/>
                  </a:lnTo>
                  <a:lnTo>
                    <a:pt x="42" y="155"/>
                  </a:lnTo>
                  <a:lnTo>
                    <a:pt x="38" y="152"/>
                  </a:lnTo>
                  <a:lnTo>
                    <a:pt x="38" y="145"/>
                  </a:lnTo>
                  <a:lnTo>
                    <a:pt x="31" y="131"/>
                  </a:lnTo>
                  <a:lnTo>
                    <a:pt x="25" y="117"/>
                  </a:lnTo>
                  <a:lnTo>
                    <a:pt x="21" y="93"/>
                  </a:lnTo>
                  <a:lnTo>
                    <a:pt x="18" y="65"/>
                  </a:lnTo>
                  <a:lnTo>
                    <a:pt x="14" y="52"/>
                  </a:lnTo>
                  <a:lnTo>
                    <a:pt x="11" y="34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41" name="Freeform 306"/>
            <p:cNvSpPr>
              <a:spLocks/>
            </p:cNvSpPr>
            <p:nvPr/>
          </p:nvSpPr>
          <p:spPr bwMode="auto">
            <a:xfrm>
              <a:off x="3250" y="1284"/>
              <a:ext cx="41" cy="145"/>
            </a:xfrm>
            <a:custGeom>
              <a:avLst/>
              <a:gdLst>
                <a:gd name="T0" fmla="*/ 3 w 41"/>
                <a:gd name="T1" fmla="*/ 0 h 145"/>
                <a:gd name="T2" fmla="*/ 7 w 41"/>
                <a:gd name="T3" fmla="*/ 21 h 145"/>
                <a:gd name="T4" fmla="*/ 10 w 41"/>
                <a:gd name="T5" fmla="*/ 41 h 145"/>
                <a:gd name="T6" fmla="*/ 14 w 41"/>
                <a:gd name="T7" fmla="*/ 62 h 145"/>
                <a:gd name="T8" fmla="*/ 17 w 41"/>
                <a:gd name="T9" fmla="*/ 76 h 145"/>
                <a:gd name="T10" fmla="*/ 24 w 41"/>
                <a:gd name="T11" fmla="*/ 93 h 145"/>
                <a:gd name="T12" fmla="*/ 27 w 41"/>
                <a:gd name="T13" fmla="*/ 100 h 145"/>
                <a:gd name="T14" fmla="*/ 31 w 41"/>
                <a:gd name="T15" fmla="*/ 111 h 145"/>
                <a:gd name="T16" fmla="*/ 38 w 41"/>
                <a:gd name="T17" fmla="*/ 124 h 145"/>
                <a:gd name="T18" fmla="*/ 41 w 41"/>
                <a:gd name="T19" fmla="*/ 138 h 145"/>
                <a:gd name="T20" fmla="*/ 41 w 41"/>
                <a:gd name="T21" fmla="*/ 142 h 145"/>
                <a:gd name="T22" fmla="*/ 38 w 41"/>
                <a:gd name="T23" fmla="*/ 145 h 145"/>
                <a:gd name="T24" fmla="*/ 31 w 41"/>
                <a:gd name="T25" fmla="*/ 142 h 145"/>
                <a:gd name="T26" fmla="*/ 27 w 41"/>
                <a:gd name="T27" fmla="*/ 128 h 145"/>
                <a:gd name="T28" fmla="*/ 24 w 41"/>
                <a:gd name="T29" fmla="*/ 114 h 145"/>
                <a:gd name="T30" fmla="*/ 10 w 41"/>
                <a:gd name="T31" fmla="*/ 79 h 145"/>
                <a:gd name="T32" fmla="*/ 7 w 41"/>
                <a:gd name="T33" fmla="*/ 41 h 145"/>
                <a:gd name="T34" fmla="*/ 3 w 41"/>
                <a:gd name="T35" fmla="*/ 21 h 145"/>
                <a:gd name="T36" fmla="*/ 0 w 41"/>
                <a:gd name="T37" fmla="*/ 0 h 145"/>
                <a:gd name="T38" fmla="*/ 0 w 41"/>
                <a:gd name="T39" fmla="*/ 0 h 145"/>
                <a:gd name="T40" fmla="*/ 3 w 41"/>
                <a:gd name="T41" fmla="*/ 0 h 145"/>
                <a:gd name="T42" fmla="*/ 3 w 41"/>
                <a:gd name="T43" fmla="*/ 0 h 145"/>
                <a:gd name="T44" fmla="*/ 3 w 41"/>
                <a:gd name="T45" fmla="*/ 0 h 14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1"/>
                <a:gd name="T70" fmla="*/ 0 h 145"/>
                <a:gd name="T71" fmla="*/ 41 w 41"/>
                <a:gd name="T72" fmla="*/ 145 h 14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1" h="145">
                  <a:moveTo>
                    <a:pt x="3" y="0"/>
                  </a:moveTo>
                  <a:lnTo>
                    <a:pt x="7" y="21"/>
                  </a:lnTo>
                  <a:lnTo>
                    <a:pt x="10" y="41"/>
                  </a:lnTo>
                  <a:lnTo>
                    <a:pt x="14" y="62"/>
                  </a:lnTo>
                  <a:lnTo>
                    <a:pt x="17" y="76"/>
                  </a:lnTo>
                  <a:lnTo>
                    <a:pt x="24" y="93"/>
                  </a:lnTo>
                  <a:lnTo>
                    <a:pt x="27" y="100"/>
                  </a:lnTo>
                  <a:lnTo>
                    <a:pt x="31" y="111"/>
                  </a:lnTo>
                  <a:lnTo>
                    <a:pt x="38" y="124"/>
                  </a:lnTo>
                  <a:lnTo>
                    <a:pt x="41" y="138"/>
                  </a:lnTo>
                  <a:lnTo>
                    <a:pt x="41" y="142"/>
                  </a:lnTo>
                  <a:lnTo>
                    <a:pt x="38" y="145"/>
                  </a:lnTo>
                  <a:lnTo>
                    <a:pt x="31" y="142"/>
                  </a:lnTo>
                  <a:lnTo>
                    <a:pt x="27" y="128"/>
                  </a:lnTo>
                  <a:lnTo>
                    <a:pt x="24" y="114"/>
                  </a:lnTo>
                  <a:lnTo>
                    <a:pt x="10" y="79"/>
                  </a:lnTo>
                  <a:lnTo>
                    <a:pt x="7" y="41"/>
                  </a:lnTo>
                  <a:lnTo>
                    <a:pt x="3" y="2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42" name="Freeform 307"/>
            <p:cNvSpPr>
              <a:spLocks/>
            </p:cNvSpPr>
            <p:nvPr/>
          </p:nvSpPr>
          <p:spPr bwMode="auto">
            <a:xfrm>
              <a:off x="3281" y="1422"/>
              <a:ext cx="21" cy="14"/>
            </a:xfrm>
            <a:custGeom>
              <a:avLst/>
              <a:gdLst>
                <a:gd name="T0" fmla="*/ 3 w 21"/>
                <a:gd name="T1" fmla="*/ 4 h 14"/>
                <a:gd name="T2" fmla="*/ 21 w 21"/>
                <a:gd name="T3" fmla="*/ 0 h 14"/>
                <a:gd name="T4" fmla="*/ 21 w 21"/>
                <a:gd name="T5" fmla="*/ 4 h 14"/>
                <a:gd name="T6" fmla="*/ 14 w 21"/>
                <a:gd name="T7" fmla="*/ 7 h 14"/>
                <a:gd name="T8" fmla="*/ 7 w 21"/>
                <a:gd name="T9" fmla="*/ 14 h 14"/>
                <a:gd name="T10" fmla="*/ 0 w 21"/>
                <a:gd name="T11" fmla="*/ 11 h 14"/>
                <a:gd name="T12" fmla="*/ 0 w 21"/>
                <a:gd name="T13" fmla="*/ 7 h 14"/>
                <a:gd name="T14" fmla="*/ 3 w 21"/>
                <a:gd name="T15" fmla="*/ 4 h 14"/>
                <a:gd name="T16" fmla="*/ 3 w 21"/>
                <a:gd name="T17" fmla="*/ 4 h 14"/>
                <a:gd name="T18" fmla="*/ 3 w 21"/>
                <a:gd name="T19" fmla="*/ 4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1"/>
                <a:gd name="T31" fmla="*/ 0 h 14"/>
                <a:gd name="T32" fmla="*/ 21 w 21"/>
                <a:gd name="T33" fmla="*/ 14 h 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" h="14">
                  <a:moveTo>
                    <a:pt x="3" y="4"/>
                  </a:moveTo>
                  <a:lnTo>
                    <a:pt x="21" y="0"/>
                  </a:lnTo>
                  <a:lnTo>
                    <a:pt x="21" y="4"/>
                  </a:lnTo>
                  <a:lnTo>
                    <a:pt x="14" y="7"/>
                  </a:lnTo>
                  <a:lnTo>
                    <a:pt x="7" y="14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43" name="Freeform 308"/>
            <p:cNvSpPr>
              <a:spLocks/>
            </p:cNvSpPr>
            <p:nvPr/>
          </p:nvSpPr>
          <p:spPr bwMode="auto">
            <a:xfrm>
              <a:off x="3146" y="1405"/>
              <a:ext cx="152" cy="62"/>
            </a:xfrm>
            <a:custGeom>
              <a:avLst/>
              <a:gdLst>
                <a:gd name="T0" fmla="*/ 3 w 152"/>
                <a:gd name="T1" fmla="*/ 0 h 62"/>
                <a:gd name="T2" fmla="*/ 21 w 152"/>
                <a:gd name="T3" fmla="*/ 7 h 62"/>
                <a:gd name="T4" fmla="*/ 35 w 152"/>
                <a:gd name="T5" fmla="*/ 14 h 62"/>
                <a:gd name="T6" fmla="*/ 48 w 152"/>
                <a:gd name="T7" fmla="*/ 17 h 62"/>
                <a:gd name="T8" fmla="*/ 62 w 152"/>
                <a:gd name="T9" fmla="*/ 24 h 62"/>
                <a:gd name="T10" fmla="*/ 76 w 152"/>
                <a:gd name="T11" fmla="*/ 28 h 62"/>
                <a:gd name="T12" fmla="*/ 90 w 152"/>
                <a:gd name="T13" fmla="*/ 35 h 62"/>
                <a:gd name="T14" fmla="*/ 104 w 152"/>
                <a:gd name="T15" fmla="*/ 38 h 62"/>
                <a:gd name="T16" fmla="*/ 121 w 152"/>
                <a:gd name="T17" fmla="*/ 45 h 62"/>
                <a:gd name="T18" fmla="*/ 135 w 152"/>
                <a:gd name="T19" fmla="*/ 48 h 62"/>
                <a:gd name="T20" fmla="*/ 149 w 152"/>
                <a:gd name="T21" fmla="*/ 52 h 62"/>
                <a:gd name="T22" fmla="*/ 152 w 152"/>
                <a:gd name="T23" fmla="*/ 55 h 62"/>
                <a:gd name="T24" fmla="*/ 152 w 152"/>
                <a:gd name="T25" fmla="*/ 59 h 62"/>
                <a:gd name="T26" fmla="*/ 152 w 152"/>
                <a:gd name="T27" fmla="*/ 62 h 62"/>
                <a:gd name="T28" fmla="*/ 145 w 152"/>
                <a:gd name="T29" fmla="*/ 62 h 62"/>
                <a:gd name="T30" fmla="*/ 131 w 152"/>
                <a:gd name="T31" fmla="*/ 59 h 62"/>
                <a:gd name="T32" fmla="*/ 124 w 152"/>
                <a:gd name="T33" fmla="*/ 55 h 62"/>
                <a:gd name="T34" fmla="*/ 118 w 152"/>
                <a:gd name="T35" fmla="*/ 52 h 62"/>
                <a:gd name="T36" fmla="*/ 100 w 152"/>
                <a:gd name="T37" fmla="*/ 45 h 62"/>
                <a:gd name="T38" fmla="*/ 86 w 152"/>
                <a:gd name="T39" fmla="*/ 41 h 62"/>
                <a:gd name="T40" fmla="*/ 73 w 152"/>
                <a:gd name="T41" fmla="*/ 35 h 62"/>
                <a:gd name="T42" fmla="*/ 59 w 152"/>
                <a:gd name="T43" fmla="*/ 28 h 62"/>
                <a:gd name="T44" fmla="*/ 45 w 152"/>
                <a:gd name="T45" fmla="*/ 24 h 62"/>
                <a:gd name="T46" fmla="*/ 31 w 152"/>
                <a:gd name="T47" fmla="*/ 17 h 62"/>
                <a:gd name="T48" fmla="*/ 17 w 152"/>
                <a:gd name="T49" fmla="*/ 10 h 62"/>
                <a:gd name="T50" fmla="*/ 0 w 152"/>
                <a:gd name="T51" fmla="*/ 3 h 62"/>
                <a:gd name="T52" fmla="*/ 0 w 152"/>
                <a:gd name="T53" fmla="*/ 0 h 62"/>
                <a:gd name="T54" fmla="*/ 3 w 152"/>
                <a:gd name="T55" fmla="*/ 0 h 62"/>
                <a:gd name="T56" fmla="*/ 3 w 152"/>
                <a:gd name="T57" fmla="*/ 0 h 62"/>
                <a:gd name="T58" fmla="*/ 3 w 152"/>
                <a:gd name="T59" fmla="*/ 0 h 6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52"/>
                <a:gd name="T91" fmla="*/ 0 h 62"/>
                <a:gd name="T92" fmla="*/ 152 w 152"/>
                <a:gd name="T93" fmla="*/ 62 h 6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52" h="62">
                  <a:moveTo>
                    <a:pt x="3" y="0"/>
                  </a:moveTo>
                  <a:lnTo>
                    <a:pt x="21" y="7"/>
                  </a:lnTo>
                  <a:lnTo>
                    <a:pt x="35" y="14"/>
                  </a:lnTo>
                  <a:lnTo>
                    <a:pt x="48" y="17"/>
                  </a:lnTo>
                  <a:lnTo>
                    <a:pt x="62" y="24"/>
                  </a:lnTo>
                  <a:lnTo>
                    <a:pt x="76" y="28"/>
                  </a:lnTo>
                  <a:lnTo>
                    <a:pt x="90" y="35"/>
                  </a:lnTo>
                  <a:lnTo>
                    <a:pt x="104" y="38"/>
                  </a:lnTo>
                  <a:lnTo>
                    <a:pt x="121" y="45"/>
                  </a:lnTo>
                  <a:lnTo>
                    <a:pt x="135" y="48"/>
                  </a:lnTo>
                  <a:lnTo>
                    <a:pt x="149" y="52"/>
                  </a:lnTo>
                  <a:lnTo>
                    <a:pt x="152" y="55"/>
                  </a:lnTo>
                  <a:lnTo>
                    <a:pt x="152" y="59"/>
                  </a:lnTo>
                  <a:lnTo>
                    <a:pt x="152" y="62"/>
                  </a:lnTo>
                  <a:lnTo>
                    <a:pt x="145" y="62"/>
                  </a:lnTo>
                  <a:lnTo>
                    <a:pt x="131" y="59"/>
                  </a:lnTo>
                  <a:lnTo>
                    <a:pt x="124" y="55"/>
                  </a:lnTo>
                  <a:lnTo>
                    <a:pt x="118" y="52"/>
                  </a:lnTo>
                  <a:lnTo>
                    <a:pt x="100" y="45"/>
                  </a:lnTo>
                  <a:lnTo>
                    <a:pt x="86" y="41"/>
                  </a:lnTo>
                  <a:lnTo>
                    <a:pt x="73" y="35"/>
                  </a:lnTo>
                  <a:lnTo>
                    <a:pt x="59" y="28"/>
                  </a:lnTo>
                  <a:lnTo>
                    <a:pt x="45" y="24"/>
                  </a:lnTo>
                  <a:lnTo>
                    <a:pt x="31" y="17"/>
                  </a:lnTo>
                  <a:lnTo>
                    <a:pt x="17" y="10"/>
                  </a:lnTo>
                  <a:lnTo>
                    <a:pt x="0" y="3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44" name="Freeform 309"/>
            <p:cNvSpPr>
              <a:spLocks/>
            </p:cNvSpPr>
            <p:nvPr/>
          </p:nvSpPr>
          <p:spPr bwMode="auto">
            <a:xfrm>
              <a:off x="3305" y="1408"/>
              <a:ext cx="135" cy="63"/>
            </a:xfrm>
            <a:custGeom>
              <a:avLst/>
              <a:gdLst>
                <a:gd name="T0" fmla="*/ 135 w 135"/>
                <a:gd name="T1" fmla="*/ 4 h 63"/>
                <a:gd name="T2" fmla="*/ 121 w 135"/>
                <a:gd name="T3" fmla="*/ 11 h 63"/>
                <a:gd name="T4" fmla="*/ 111 w 135"/>
                <a:gd name="T5" fmla="*/ 14 h 63"/>
                <a:gd name="T6" fmla="*/ 97 w 135"/>
                <a:gd name="T7" fmla="*/ 21 h 63"/>
                <a:gd name="T8" fmla="*/ 86 w 135"/>
                <a:gd name="T9" fmla="*/ 28 h 63"/>
                <a:gd name="T10" fmla="*/ 73 w 135"/>
                <a:gd name="T11" fmla="*/ 32 h 63"/>
                <a:gd name="T12" fmla="*/ 62 w 135"/>
                <a:gd name="T13" fmla="*/ 38 h 63"/>
                <a:gd name="T14" fmla="*/ 52 w 135"/>
                <a:gd name="T15" fmla="*/ 42 h 63"/>
                <a:gd name="T16" fmla="*/ 38 w 135"/>
                <a:gd name="T17" fmla="*/ 49 h 63"/>
                <a:gd name="T18" fmla="*/ 28 w 135"/>
                <a:gd name="T19" fmla="*/ 52 h 63"/>
                <a:gd name="T20" fmla="*/ 14 w 135"/>
                <a:gd name="T21" fmla="*/ 59 h 63"/>
                <a:gd name="T22" fmla="*/ 7 w 135"/>
                <a:gd name="T23" fmla="*/ 63 h 63"/>
                <a:gd name="T24" fmla="*/ 0 w 135"/>
                <a:gd name="T25" fmla="*/ 59 h 63"/>
                <a:gd name="T26" fmla="*/ 0 w 135"/>
                <a:gd name="T27" fmla="*/ 59 h 63"/>
                <a:gd name="T28" fmla="*/ 0 w 135"/>
                <a:gd name="T29" fmla="*/ 56 h 63"/>
                <a:gd name="T30" fmla="*/ 3 w 135"/>
                <a:gd name="T31" fmla="*/ 52 h 63"/>
                <a:gd name="T32" fmla="*/ 10 w 135"/>
                <a:gd name="T33" fmla="*/ 49 h 63"/>
                <a:gd name="T34" fmla="*/ 24 w 135"/>
                <a:gd name="T35" fmla="*/ 42 h 63"/>
                <a:gd name="T36" fmla="*/ 35 w 135"/>
                <a:gd name="T37" fmla="*/ 38 h 63"/>
                <a:gd name="T38" fmla="*/ 48 w 135"/>
                <a:gd name="T39" fmla="*/ 35 h 63"/>
                <a:gd name="T40" fmla="*/ 59 w 135"/>
                <a:gd name="T41" fmla="*/ 32 h 63"/>
                <a:gd name="T42" fmla="*/ 69 w 135"/>
                <a:gd name="T43" fmla="*/ 25 h 63"/>
                <a:gd name="T44" fmla="*/ 83 w 135"/>
                <a:gd name="T45" fmla="*/ 21 h 63"/>
                <a:gd name="T46" fmla="*/ 93 w 135"/>
                <a:gd name="T47" fmla="*/ 18 h 63"/>
                <a:gd name="T48" fmla="*/ 107 w 135"/>
                <a:gd name="T49" fmla="*/ 11 h 63"/>
                <a:gd name="T50" fmla="*/ 121 w 135"/>
                <a:gd name="T51" fmla="*/ 7 h 63"/>
                <a:gd name="T52" fmla="*/ 131 w 135"/>
                <a:gd name="T53" fmla="*/ 0 h 63"/>
                <a:gd name="T54" fmla="*/ 135 w 135"/>
                <a:gd name="T55" fmla="*/ 4 h 63"/>
                <a:gd name="T56" fmla="*/ 135 w 135"/>
                <a:gd name="T57" fmla="*/ 4 h 63"/>
                <a:gd name="T58" fmla="*/ 135 w 135"/>
                <a:gd name="T59" fmla="*/ 4 h 6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35"/>
                <a:gd name="T91" fmla="*/ 0 h 63"/>
                <a:gd name="T92" fmla="*/ 135 w 135"/>
                <a:gd name="T93" fmla="*/ 63 h 63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35" h="63">
                  <a:moveTo>
                    <a:pt x="135" y="4"/>
                  </a:moveTo>
                  <a:lnTo>
                    <a:pt x="121" y="11"/>
                  </a:lnTo>
                  <a:lnTo>
                    <a:pt x="111" y="14"/>
                  </a:lnTo>
                  <a:lnTo>
                    <a:pt x="97" y="21"/>
                  </a:lnTo>
                  <a:lnTo>
                    <a:pt x="86" y="28"/>
                  </a:lnTo>
                  <a:lnTo>
                    <a:pt x="73" y="32"/>
                  </a:lnTo>
                  <a:lnTo>
                    <a:pt x="62" y="38"/>
                  </a:lnTo>
                  <a:lnTo>
                    <a:pt x="52" y="42"/>
                  </a:lnTo>
                  <a:lnTo>
                    <a:pt x="38" y="49"/>
                  </a:lnTo>
                  <a:lnTo>
                    <a:pt x="28" y="52"/>
                  </a:lnTo>
                  <a:lnTo>
                    <a:pt x="14" y="59"/>
                  </a:lnTo>
                  <a:lnTo>
                    <a:pt x="7" y="63"/>
                  </a:lnTo>
                  <a:lnTo>
                    <a:pt x="0" y="59"/>
                  </a:lnTo>
                  <a:lnTo>
                    <a:pt x="0" y="56"/>
                  </a:lnTo>
                  <a:lnTo>
                    <a:pt x="3" y="52"/>
                  </a:lnTo>
                  <a:lnTo>
                    <a:pt x="10" y="49"/>
                  </a:lnTo>
                  <a:lnTo>
                    <a:pt x="24" y="42"/>
                  </a:lnTo>
                  <a:lnTo>
                    <a:pt x="35" y="38"/>
                  </a:lnTo>
                  <a:lnTo>
                    <a:pt x="48" y="35"/>
                  </a:lnTo>
                  <a:lnTo>
                    <a:pt x="59" y="32"/>
                  </a:lnTo>
                  <a:lnTo>
                    <a:pt x="69" y="25"/>
                  </a:lnTo>
                  <a:lnTo>
                    <a:pt x="83" y="21"/>
                  </a:lnTo>
                  <a:lnTo>
                    <a:pt x="93" y="18"/>
                  </a:lnTo>
                  <a:lnTo>
                    <a:pt x="107" y="11"/>
                  </a:lnTo>
                  <a:lnTo>
                    <a:pt x="121" y="7"/>
                  </a:lnTo>
                  <a:lnTo>
                    <a:pt x="131" y="0"/>
                  </a:lnTo>
                  <a:lnTo>
                    <a:pt x="135" y="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45" name="Freeform 310"/>
            <p:cNvSpPr>
              <a:spLocks/>
            </p:cNvSpPr>
            <p:nvPr/>
          </p:nvSpPr>
          <p:spPr bwMode="auto">
            <a:xfrm>
              <a:off x="3319" y="1384"/>
              <a:ext cx="107" cy="52"/>
            </a:xfrm>
            <a:custGeom>
              <a:avLst/>
              <a:gdLst>
                <a:gd name="T0" fmla="*/ 107 w 107"/>
                <a:gd name="T1" fmla="*/ 4 h 52"/>
                <a:gd name="T2" fmla="*/ 93 w 107"/>
                <a:gd name="T3" fmla="*/ 11 h 52"/>
                <a:gd name="T4" fmla="*/ 79 w 107"/>
                <a:gd name="T5" fmla="*/ 18 h 52"/>
                <a:gd name="T6" fmla="*/ 69 w 107"/>
                <a:gd name="T7" fmla="*/ 21 h 52"/>
                <a:gd name="T8" fmla="*/ 55 w 107"/>
                <a:gd name="T9" fmla="*/ 28 h 52"/>
                <a:gd name="T10" fmla="*/ 7 w 107"/>
                <a:gd name="T11" fmla="*/ 52 h 52"/>
                <a:gd name="T12" fmla="*/ 0 w 107"/>
                <a:gd name="T13" fmla="*/ 49 h 52"/>
                <a:gd name="T14" fmla="*/ 0 w 107"/>
                <a:gd name="T15" fmla="*/ 45 h 52"/>
                <a:gd name="T16" fmla="*/ 7 w 107"/>
                <a:gd name="T17" fmla="*/ 38 h 52"/>
                <a:gd name="T18" fmla="*/ 14 w 107"/>
                <a:gd name="T19" fmla="*/ 35 h 52"/>
                <a:gd name="T20" fmla="*/ 24 w 107"/>
                <a:gd name="T21" fmla="*/ 31 h 52"/>
                <a:gd name="T22" fmla="*/ 52 w 107"/>
                <a:gd name="T23" fmla="*/ 24 h 52"/>
                <a:gd name="T24" fmla="*/ 65 w 107"/>
                <a:gd name="T25" fmla="*/ 18 h 52"/>
                <a:gd name="T26" fmla="*/ 79 w 107"/>
                <a:gd name="T27" fmla="*/ 11 h 52"/>
                <a:gd name="T28" fmla="*/ 90 w 107"/>
                <a:gd name="T29" fmla="*/ 7 h 52"/>
                <a:gd name="T30" fmla="*/ 103 w 107"/>
                <a:gd name="T31" fmla="*/ 0 h 52"/>
                <a:gd name="T32" fmla="*/ 107 w 107"/>
                <a:gd name="T33" fmla="*/ 0 h 52"/>
                <a:gd name="T34" fmla="*/ 107 w 107"/>
                <a:gd name="T35" fmla="*/ 4 h 52"/>
                <a:gd name="T36" fmla="*/ 107 w 107"/>
                <a:gd name="T37" fmla="*/ 4 h 52"/>
                <a:gd name="T38" fmla="*/ 107 w 107"/>
                <a:gd name="T39" fmla="*/ 4 h 5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07"/>
                <a:gd name="T61" fmla="*/ 0 h 52"/>
                <a:gd name="T62" fmla="*/ 107 w 107"/>
                <a:gd name="T63" fmla="*/ 52 h 5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07" h="52">
                  <a:moveTo>
                    <a:pt x="107" y="4"/>
                  </a:moveTo>
                  <a:lnTo>
                    <a:pt x="93" y="11"/>
                  </a:lnTo>
                  <a:lnTo>
                    <a:pt x="79" y="18"/>
                  </a:lnTo>
                  <a:lnTo>
                    <a:pt x="69" y="21"/>
                  </a:lnTo>
                  <a:lnTo>
                    <a:pt x="55" y="28"/>
                  </a:lnTo>
                  <a:lnTo>
                    <a:pt x="7" y="52"/>
                  </a:lnTo>
                  <a:lnTo>
                    <a:pt x="0" y="49"/>
                  </a:lnTo>
                  <a:lnTo>
                    <a:pt x="0" y="45"/>
                  </a:lnTo>
                  <a:lnTo>
                    <a:pt x="7" y="38"/>
                  </a:lnTo>
                  <a:lnTo>
                    <a:pt x="14" y="35"/>
                  </a:lnTo>
                  <a:lnTo>
                    <a:pt x="24" y="31"/>
                  </a:lnTo>
                  <a:lnTo>
                    <a:pt x="52" y="24"/>
                  </a:lnTo>
                  <a:lnTo>
                    <a:pt x="65" y="18"/>
                  </a:lnTo>
                  <a:lnTo>
                    <a:pt x="79" y="11"/>
                  </a:lnTo>
                  <a:lnTo>
                    <a:pt x="90" y="7"/>
                  </a:lnTo>
                  <a:lnTo>
                    <a:pt x="103" y="0"/>
                  </a:lnTo>
                  <a:lnTo>
                    <a:pt x="107" y="0"/>
                  </a:lnTo>
                  <a:lnTo>
                    <a:pt x="107" y="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46" name="Freeform 311"/>
            <p:cNvSpPr>
              <a:spLocks/>
            </p:cNvSpPr>
            <p:nvPr/>
          </p:nvSpPr>
          <p:spPr bwMode="auto">
            <a:xfrm>
              <a:off x="3295" y="1336"/>
              <a:ext cx="141" cy="41"/>
            </a:xfrm>
            <a:custGeom>
              <a:avLst/>
              <a:gdLst>
                <a:gd name="T0" fmla="*/ 3 w 141"/>
                <a:gd name="T1" fmla="*/ 0 h 41"/>
                <a:gd name="T2" fmla="*/ 13 w 141"/>
                <a:gd name="T3" fmla="*/ 3 h 41"/>
                <a:gd name="T4" fmla="*/ 24 w 141"/>
                <a:gd name="T5" fmla="*/ 7 h 41"/>
                <a:gd name="T6" fmla="*/ 41 w 141"/>
                <a:gd name="T7" fmla="*/ 10 h 41"/>
                <a:gd name="T8" fmla="*/ 55 w 141"/>
                <a:gd name="T9" fmla="*/ 17 h 41"/>
                <a:gd name="T10" fmla="*/ 76 w 141"/>
                <a:gd name="T11" fmla="*/ 21 h 41"/>
                <a:gd name="T12" fmla="*/ 110 w 141"/>
                <a:gd name="T13" fmla="*/ 27 h 41"/>
                <a:gd name="T14" fmla="*/ 138 w 141"/>
                <a:gd name="T15" fmla="*/ 34 h 41"/>
                <a:gd name="T16" fmla="*/ 141 w 141"/>
                <a:gd name="T17" fmla="*/ 34 h 41"/>
                <a:gd name="T18" fmla="*/ 141 w 141"/>
                <a:gd name="T19" fmla="*/ 38 h 41"/>
                <a:gd name="T20" fmla="*/ 141 w 141"/>
                <a:gd name="T21" fmla="*/ 38 h 41"/>
                <a:gd name="T22" fmla="*/ 138 w 141"/>
                <a:gd name="T23" fmla="*/ 41 h 41"/>
                <a:gd name="T24" fmla="*/ 110 w 141"/>
                <a:gd name="T25" fmla="*/ 31 h 41"/>
                <a:gd name="T26" fmla="*/ 93 w 141"/>
                <a:gd name="T27" fmla="*/ 27 h 41"/>
                <a:gd name="T28" fmla="*/ 72 w 141"/>
                <a:gd name="T29" fmla="*/ 24 h 41"/>
                <a:gd name="T30" fmla="*/ 0 w 141"/>
                <a:gd name="T31" fmla="*/ 7 h 41"/>
                <a:gd name="T32" fmla="*/ 0 w 141"/>
                <a:gd name="T33" fmla="*/ 3 h 41"/>
                <a:gd name="T34" fmla="*/ 0 w 141"/>
                <a:gd name="T35" fmla="*/ 0 h 41"/>
                <a:gd name="T36" fmla="*/ 0 w 141"/>
                <a:gd name="T37" fmla="*/ 0 h 41"/>
                <a:gd name="T38" fmla="*/ 3 w 141"/>
                <a:gd name="T39" fmla="*/ 0 h 41"/>
                <a:gd name="T40" fmla="*/ 3 w 141"/>
                <a:gd name="T41" fmla="*/ 0 h 41"/>
                <a:gd name="T42" fmla="*/ 3 w 141"/>
                <a:gd name="T43" fmla="*/ 0 h 4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1"/>
                <a:gd name="T67" fmla="*/ 0 h 41"/>
                <a:gd name="T68" fmla="*/ 141 w 141"/>
                <a:gd name="T69" fmla="*/ 41 h 4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1" h="41">
                  <a:moveTo>
                    <a:pt x="3" y="0"/>
                  </a:moveTo>
                  <a:lnTo>
                    <a:pt x="13" y="3"/>
                  </a:lnTo>
                  <a:lnTo>
                    <a:pt x="24" y="7"/>
                  </a:lnTo>
                  <a:lnTo>
                    <a:pt x="41" y="10"/>
                  </a:lnTo>
                  <a:lnTo>
                    <a:pt x="55" y="17"/>
                  </a:lnTo>
                  <a:lnTo>
                    <a:pt x="76" y="21"/>
                  </a:lnTo>
                  <a:lnTo>
                    <a:pt x="110" y="27"/>
                  </a:lnTo>
                  <a:lnTo>
                    <a:pt x="138" y="34"/>
                  </a:lnTo>
                  <a:lnTo>
                    <a:pt x="141" y="34"/>
                  </a:lnTo>
                  <a:lnTo>
                    <a:pt x="141" y="38"/>
                  </a:lnTo>
                  <a:lnTo>
                    <a:pt x="138" y="41"/>
                  </a:lnTo>
                  <a:lnTo>
                    <a:pt x="110" y="31"/>
                  </a:lnTo>
                  <a:lnTo>
                    <a:pt x="93" y="27"/>
                  </a:lnTo>
                  <a:lnTo>
                    <a:pt x="72" y="24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47" name="Freeform 312"/>
            <p:cNvSpPr>
              <a:spLocks/>
            </p:cNvSpPr>
            <p:nvPr/>
          </p:nvSpPr>
          <p:spPr bwMode="auto">
            <a:xfrm>
              <a:off x="3302" y="1360"/>
              <a:ext cx="76" cy="24"/>
            </a:xfrm>
            <a:custGeom>
              <a:avLst/>
              <a:gdLst>
                <a:gd name="T0" fmla="*/ 3 w 76"/>
                <a:gd name="T1" fmla="*/ 0 h 24"/>
                <a:gd name="T2" fmla="*/ 31 w 76"/>
                <a:gd name="T3" fmla="*/ 7 h 24"/>
                <a:gd name="T4" fmla="*/ 38 w 76"/>
                <a:gd name="T5" fmla="*/ 10 h 24"/>
                <a:gd name="T6" fmla="*/ 48 w 76"/>
                <a:gd name="T7" fmla="*/ 14 h 24"/>
                <a:gd name="T8" fmla="*/ 62 w 76"/>
                <a:gd name="T9" fmla="*/ 17 h 24"/>
                <a:gd name="T10" fmla="*/ 76 w 76"/>
                <a:gd name="T11" fmla="*/ 21 h 24"/>
                <a:gd name="T12" fmla="*/ 76 w 76"/>
                <a:gd name="T13" fmla="*/ 21 h 24"/>
                <a:gd name="T14" fmla="*/ 76 w 76"/>
                <a:gd name="T15" fmla="*/ 24 h 24"/>
                <a:gd name="T16" fmla="*/ 48 w 76"/>
                <a:gd name="T17" fmla="*/ 17 h 24"/>
                <a:gd name="T18" fmla="*/ 27 w 76"/>
                <a:gd name="T19" fmla="*/ 10 h 24"/>
                <a:gd name="T20" fmla="*/ 17 w 76"/>
                <a:gd name="T21" fmla="*/ 7 h 24"/>
                <a:gd name="T22" fmla="*/ 3 w 76"/>
                <a:gd name="T23" fmla="*/ 3 h 24"/>
                <a:gd name="T24" fmla="*/ 0 w 76"/>
                <a:gd name="T25" fmla="*/ 0 h 24"/>
                <a:gd name="T26" fmla="*/ 3 w 76"/>
                <a:gd name="T27" fmla="*/ 0 h 24"/>
                <a:gd name="T28" fmla="*/ 3 w 76"/>
                <a:gd name="T29" fmla="*/ 0 h 24"/>
                <a:gd name="T30" fmla="*/ 3 w 76"/>
                <a:gd name="T31" fmla="*/ 0 h 2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6"/>
                <a:gd name="T49" fmla="*/ 0 h 24"/>
                <a:gd name="T50" fmla="*/ 76 w 76"/>
                <a:gd name="T51" fmla="*/ 24 h 2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6" h="24">
                  <a:moveTo>
                    <a:pt x="3" y="0"/>
                  </a:moveTo>
                  <a:lnTo>
                    <a:pt x="31" y="7"/>
                  </a:lnTo>
                  <a:lnTo>
                    <a:pt x="38" y="10"/>
                  </a:lnTo>
                  <a:lnTo>
                    <a:pt x="48" y="14"/>
                  </a:lnTo>
                  <a:lnTo>
                    <a:pt x="62" y="17"/>
                  </a:lnTo>
                  <a:lnTo>
                    <a:pt x="76" y="21"/>
                  </a:lnTo>
                  <a:lnTo>
                    <a:pt x="76" y="24"/>
                  </a:lnTo>
                  <a:lnTo>
                    <a:pt x="48" y="17"/>
                  </a:lnTo>
                  <a:lnTo>
                    <a:pt x="27" y="10"/>
                  </a:lnTo>
                  <a:lnTo>
                    <a:pt x="17" y="7"/>
                  </a:lnTo>
                  <a:lnTo>
                    <a:pt x="3" y="3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48" name="Freeform 313"/>
            <p:cNvSpPr>
              <a:spLocks/>
            </p:cNvSpPr>
            <p:nvPr/>
          </p:nvSpPr>
          <p:spPr bwMode="auto">
            <a:xfrm>
              <a:off x="3302" y="1374"/>
              <a:ext cx="51" cy="21"/>
            </a:xfrm>
            <a:custGeom>
              <a:avLst/>
              <a:gdLst>
                <a:gd name="T0" fmla="*/ 3 w 51"/>
                <a:gd name="T1" fmla="*/ 0 h 21"/>
                <a:gd name="T2" fmla="*/ 24 w 51"/>
                <a:gd name="T3" fmla="*/ 3 h 21"/>
                <a:gd name="T4" fmla="*/ 38 w 51"/>
                <a:gd name="T5" fmla="*/ 10 h 21"/>
                <a:gd name="T6" fmla="*/ 51 w 51"/>
                <a:gd name="T7" fmla="*/ 21 h 21"/>
                <a:gd name="T8" fmla="*/ 51 w 51"/>
                <a:gd name="T9" fmla="*/ 21 h 21"/>
                <a:gd name="T10" fmla="*/ 48 w 51"/>
                <a:gd name="T11" fmla="*/ 21 h 21"/>
                <a:gd name="T12" fmla="*/ 24 w 51"/>
                <a:gd name="T13" fmla="*/ 10 h 21"/>
                <a:gd name="T14" fmla="*/ 13 w 51"/>
                <a:gd name="T15" fmla="*/ 7 h 21"/>
                <a:gd name="T16" fmla="*/ 3 w 51"/>
                <a:gd name="T17" fmla="*/ 3 h 21"/>
                <a:gd name="T18" fmla="*/ 0 w 51"/>
                <a:gd name="T19" fmla="*/ 0 h 21"/>
                <a:gd name="T20" fmla="*/ 3 w 51"/>
                <a:gd name="T21" fmla="*/ 0 h 21"/>
                <a:gd name="T22" fmla="*/ 3 w 51"/>
                <a:gd name="T23" fmla="*/ 0 h 21"/>
                <a:gd name="T24" fmla="*/ 3 w 51"/>
                <a:gd name="T25" fmla="*/ 0 h 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1"/>
                <a:gd name="T40" fmla="*/ 0 h 21"/>
                <a:gd name="T41" fmla="*/ 51 w 51"/>
                <a:gd name="T42" fmla="*/ 21 h 2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1" h="21">
                  <a:moveTo>
                    <a:pt x="3" y="0"/>
                  </a:moveTo>
                  <a:lnTo>
                    <a:pt x="24" y="3"/>
                  </a:lnTo>
                  <a:lnTo>
                    <a:pt x="38" y="10"/>
                  </a:lnTo>
                  <a:lnTo>
                    <a:pt x="51" y="21"/>
                  </a:lnTo>
                  <a:lnTo>
                    <a:pt x="48" y="21"/>
                  </a:lnTo>
                  <a:lnTo>
                    <a:pt x="24" y="10"/>
                  </a:lnTo>
                  <a:lnTo>
                    <a:pt x="13" y="7"/>
                  </a:lnTo>
                  <a:lnTo>
                    <a:pt x="3" y="3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49" name="Freeform 314"/>
            <p:cNvSpPr>
              <a:spLocks/>
            </p:cNvSpPr>
            <p:nvPr/>
          </p:nvSpPr>
          <p:spPr bwMode="auto">
            <a:xfrm>
              <a:off x="3302" y="1384"/>
              <a:ext cx="34" cy="21"/>
            </a:xfrm>
            <a:custGeom>
              <a:avLst/>
              <a:gdLst>
                <a:gd name="T0" fmla="*/ 3 w 34"/>
                <a:gd name="T1" fmla="*/ 0 h 21"/>
                <a:gd name="T2" fmla="*/ 13 w 34"/>
                <a:gd name="T3" fmla="*/ 7 h 21"/>
                <a:gd name="T4" fmla="*/ 34 w 34"/>
                <a:gd name="T5" fmla="*/ 18 h 21"/>
                <a:gd name="T6" fmla="*/ 34 w 34"/>
                <a:gd name="T7" fmla="*/ 18 h 21"/>
                <a:gd name="T8" fmla="*/ 31 w 34"/>
                <a:gd name="T9" fmla="*/ 21 h 21"/>
                <a:gd name="T10" fmla="*/ 10 w 34"/>
                <a:gd name="T11" fmla="*/ 11 h 21"/>
                <a:gd name="T12" fmla="*/ 6 w 34"/>
                <a:gd name="T13" fmla="*/ 7 h 21"/>
                <a:gd name="T14" fmla="*/ 3 w 34"/>
                <a:gd name="T15" fmla="*/ 4 h 21"/>
                <a:gd name="T16" fmla="*/ 0 w 34"/>
                <a:gd name="T17" fmla="*/ 4 h 21"/>
                <a:gd name="T18" fmla="*/ 3 w 34"/>
                <a:gd name="T19" fmla="*/ 0 h 21"/>
                <a:gd name="T20" fmla="*/ 3 w 34"/>
                <a:gd name="T21" fmla="*/ 0 h 21"/>
                <a:gd name="T22" fmla="*/ 3 w 34"/>
                <a:gd name="T23" fmla="*/ 0 h 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4"/>
                <a:gd name="T37" fmla="*/ 0 h 21"/>
                <a:gd name="T38" fmla="*/ 34 w 34"/>
                <a:gd name="T39" fmla="*/ 21 h 2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4" h="21">
                  <a:moveTo>
                    <a:pt x="3" y="0"/>
                  </a:moveTo>
                  <a:lnTo>
                    <a:pt x="13" y="7"/>
                  </a:lnTo>
                  <a:lnTo>
                    <a:pt x="34" y="18"/>
                  </a:lnTo>
                  <a:lnTo>
                    <a:pt x="31" y="21"/>
                  </a:lnTo>
                  <a:lnTo>
                    <a:pt x="10" y="11"/>
                  </a:lnTo>
                  <a:lnTo>
                    <a:pt x="6" y="7"/>
                  </a:lnTo>
                  <a:lnTo>
                    <a:pt x="3" y="4"/>
                  </a:lnTo>
                  <a:lnTo>
                    <a:pt x="0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50" name="Freeform 315"/>
            <p:cNvSpPr>
              <a:spLocks/>
            </p:cNvSpPr>
            <p:nvPr/>
          </p:nvSpPr>
          <p:spPr bwMode="auto">
            <a:xfrm>
              <a:off x="3329" y="1388"/>
              <a:ext cx="55" cy="20"/>
            </a:xfrm>
            <a:custGeom>
              <a:avLst/>
              <a:gdLst>
                <a:gd name="T0" fmla="*/ 55 w 55"/>
                <a:gd name="T1" fmla="*/ 3 h 20"/>
                <a:gd name="T2" fmla="*/ 49 w 55"/>
                <a:gd name="T3" fmla="*/ 7 h 20"/>
                <a:gd name="T4" fmla="*/ 42 w 55"/>
                <a:gd name="T5" fmla="*/ 7 h 20"/>
                <a:gd name="T6" fmla="*/ 31 w 55"/>
                <a:gd name="T7" fmla="*/ 14 h 20"/>
                <a:gd name="T8" fmla="*/ 17 w 55"/>
                <a:gd name="T9" fmla="*/ 17 h 20"/>
                <a:gd name="T10" fmla="*/ 7 w 55"/>
                <a:gd name="T11" fmla="*/ 20 h 20"/>
                <a:gd name="T12" fmla="*/ 0 w 55"/>
                <a:gd name="T13" fmla="*/ 20 h 20"/>
                <a:gd name="T14" fmla="*/ 0 w 55"/>
                <a:gd name="T15" fmla="*/ 17 h 20"/>
                <a:gd name="T16" fmla="*/ 4 w 55"/>
                <a:gd name="T17" fmla="*/ 14 h 20"/>
                <a:gd name="T18" fmla="*/ 52 w 55"/>
                <a:gd name="T19" fmla="*/ 0 h 20"/>
                <a:gd name="T20" fmla="*/ 55 w 55"/>
                <a:gd name="T21" fmla="*/ 0 h 20"/>
                <a:gd name="T22" fmla="*/ 55 w 55"/>
                <a:gd name="T23" fmla="*/ 3 h 20"/>
                <a:gd name="T24" fmla="*/ 55 w 55"/>
                <a:gd name="T25" fmla="*/ 3 h 20"/>
                <a:gd name="T26" fmla="*/ 55 w 55"/>
                <a:gd name="T27" fmla="*/ 3 h 2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5"/>
                <a:gd name="T43" fmla="*/ 0 h 20"/>
                <a:gd name="T44" fmla="*/ 55 w 55"/>
                <a:gd name="T45" fmla="*/ 20 h 2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5" h="20">
                  <a:moveTo>
                    <a:pt x="55" y="3"/>
                  </a:moveTo>
                  <a:lnTo>
                    <a:pt x="49" y="7"/>
                  </a:lnTo>
                  <a:lnTo>
                    <a:pt x="42" y="7"/>
                  </a:lnTo>
                  <a:lnTo>
                    <a:pt x="31" y="14"/>
                  </a:lnTo>
                  <a:lnTo>
                    <a:pt x="17" y="17"/>
                  </a:lnTo>
                  <a:lnTo>
                    <a:pt x="7" y="20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4" y="14"/>
                  </a:lnTo>
                  <a:lnTo>
                    <a:pt x="52" y="0"/>
                  </a:lnTo>
                  <a:lnTo>
                    <a:pt x="55" y="0"/>
                  </a:lnTo>
                  <a:lnTo>
                    <a:pt x="55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51" name="Freeform 316"/>
            <p:cNvSpPr>
              <a:spLocks/>
            </p:cNvSpPr>
            <p:nvPr/>
          </p:nvSpPr>
          <p:spPr bwMode="auto">
            <a:xfrm>
              <a:off x="3308" y="1381"/>
              <a:ext cx="42" cy="21"/>
            </a:xfrm>
            <a:custGeom>
              <a:avLst/>
              <a:gdLst>
                <a:gd name="T0" fmla="*/ 4 w 42"/>
                <a:gd name="T1" fmla="*/ 14 h 21"/>
                <a:gd name="T2" fmla="*/ 21 w 42"/>
                <a:gd name="T3" fmla="*/ 7 h 21"/>
                <a:gd name="T4" fmla="*/ 38 w 42"/>
                <a:gd name="T5" fmla="*/ 0 h 21"/>
                <a:gd name="T6" fmla="*/ 42 w 42"/>
                <a:gd name="T7" fmla="*/ 0 h 21"/>
                <a:gd name="T8" fmla="*/ 42 w 42"/>
                <a:gd name="T9" fmla="*/ 3 h 21"/>
                <a:gd name="T10" fmla="*/ 25 w 42"/>
                <a:gd name="T11" fmla="*/ 10 h 21"/>
                <a:gd name="T12" fmla="*/ 14 w 42"/>
                <a:gd name="T13" fmla="*/ 17 h 21"/>
                <a:gd name="T14" fmla="*/ 4 w 42"/>
                <a:gd name="T15" fmla="*/ 21 h 21"/>
                <a:gd name="T16" fmla="*/ 0 w 42"/>
                <a:gd name="T17" fmla="*/ 17 h 21"/>
                <a:gd name="T18" fmla="*/ 4 w 42"/>
                <a:gd name="T19" fmla="*/ 14 h 21"/>
                <a:gd name="T20" fmla="*/ 4 w 42"/>
                <a:gd name="T21" fmla="*/ 14 h 21"/>
                <a:gd name="T22" fmla="*/ 4 w 42"/>
                <a:gd name="T23" fmla="*/ 14 h 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2"/>
                <a:gd name="T37" fmla="*/ 0 h 21"/>
                <a:gd name="T38" fmla="*/ 42 w 42"/>
                <a:gd name="T39" fmla="*/ 21 h 2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2" h="21">
                  <a:moveTo>
                    <a:pt x="4" y="14"/>
                  </a:moveTo>
                  <a:lnTo>
                    <a:pt x="21" y="7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42" y="3"/>
                  </a:lnTo>
                  <a:lnTo>
                    <a:pt x="25" y="10"/>
                  </a:lnTo>
                  <a:lnTo>
                    <a:pt x="14" y="17"/>
                  </a:lnTo>
                  <a:lnTo>
                    <a:pt x="4" y="21"/>
                  </a:lnTo>
                  <a:lnTo>
                    <a:pt x="0" y="17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52" name="Freeform 317"/>
            <p:cNvSpPr>
              <a:spLocks/>
            </p:cNvSpPr>
            <p:nvPr/>
          </p:nvSpPr>
          <p:spPr bwMode="auto">
            <a:xfrm>
              <a:off x="3305" y="1367"/>
              <a:ext cx="31" cy="10"/>
            </a:xfrm>
            <a:custGeom>
              <a:avLst/>
              <a:gdLst>
                <a:gd name="T0" fmla="*/ 3 w 31"/>
                <a:gd name="T1" fmla="*/ 7 h 10"/>
                <a:gd name="T2" fmla="*/ 14 w 31"/>
                <a:gd name="T3" fmla="*/ 3 h 10"/>
                <a:gd name="T4" fmla="*/ 28 w 31"/>
                <a:gd name="T5" fmla="*/ 0 h 10"/>
                <a:gd name="T6" fmla="*/ 31 w 31"/>
                <a:gd name="T7" fmla="*/ 0 h 10"/>
                <a:gd name="T8" fmla="*/ 28 w 31"/>
                <a:gd name="T9" fmla="*/ 3 h 10"/>
                <a:gd name="T10" fmla="*/ 21 w 31"/>
                <a:gd name="T11" fmla="*/ 7 h 10"/>
                <a:gd name="T12" fmla="*/ 14 w 31"/>
                <a:gd name="T13" fmla="*/ 10 h 10"/>
                <a:gd name="T14" fmla="*/ 3 w 31"/>
                <a:gd name="T15" fmla="*/ 10 h 10"/>
                <a:gd name="T16" fmla="*/ 0 w 31"/>
                <a:gd name="T17" fmla="*/ 10 h 10"/>
                <a:gd name="T18" fmla="*/ 3 w 31"/>
                <a:gd name="T19" fmla="*/ 7 h 10"/>
                <a:gd name="T20" fmla="*/ 3 w 31"/>
                <a:gd name="T21" fmla="*/ 7 h 10"/>
                <a:gd name="T22" fmla="*/ 3 w 31"/>
                <a:gd name="T23" fmla="*/ 7 h 1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"/>
                <a:gd name="T37" fmla="*/ 0 h 10"/>
                <a:gd name="T38" fmla="*/ 31 w 31"/>
                <a:gd name="T39" fmla="*/ 10 h 1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" h="10">
                  <a:moveTo>
                    <a:pt x="3" y="7"/>
                  </a:moveTo>
                  <a:lnTo>
                    <a:pt x="14" y="3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28" y="3"/>
                  </a:lnTo>
                  <a:lnTo>
                    <a:pt x="21" y="7"/>
                  </a:lnTo>
                  <a:lnTo>
                    <a:pt x="14" y="10"/>
                  </a:lnTo>
                  <a:lnTo>
                    <a:pt x="3" y="10"/>
                  </a:lnTo>
                  <a:lnTo>
                    <a:pt x="0" y="10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53" name="Freeform 318"/>
            <p:cNvSpPr>
              <a:spLocks/>
            </p:cNvSpPr>
            <p:nvPr/>
          </p:nvSpPr>
          <p:spPr bwMode="auto">
            <a:xfrm>
              <a:off x="3308" y="1353"/>
              <a:ext cx="101" cy="31"/>
            </a:xfrm>
            <a:custGeom>
              <a:avLst/>
              <a:gdLst>
                <a:gd name="T0" fmla="*/ 0 w 101"/>
                <a:gd name="T1" fmla="*/ 0 h 31"/>
                <a:gd name="T2" fmla="*/ 32 w 101"/>
                <a:gd name="T3" fmla="*/ 10 h 31"/>
                <a:gd name="T4" fmla="*/ 49 w 101"/>
                <a:gd name="T5" fmla="*/ 14 h 31"/>
                <a:gd name="T6" fmla="*/ 66 w 101"/>
                <a:gd name="T7" fmla="*/ 17 h 31"/>
                <a:gd name="T8" fmla="*/ 101 w 101"/>
                <a:gd name="T9" fmla="*/ 24 h 31"/>
                <a:gd name="T10" fmla="*/ 101 w 101"/>
                <a:gd name="T11" fmla="*/ 28 h 31"/>
                <a:gd name="T12" fmla="*/ 101 w 101"/>
                <a:gd name="T13" fmla="*/ 31 h 31"/>
                <a:gd name="T14" fmla="*/ 97 w 101"/>
                <a:gd name="T15" fmla="*/ 31 h 31"/>
                <a:gd name="T16" fmla="*/ 80 w 101"/>
                <a:gd name="T17" fmla="*/ 24 h 31"/>
                <a:gd name="T18" fmla="*/ 63 w 101"/>
                <a:gd name="T19" fmla="*/ 21 h 31"/>
                <a:gd name="T20" fmla="*/ 28 w 101"/>
                <a:gd name="T21" fmla="*/ 10 h 31"/>
                <a:gd name="T22" fmla="*/ 14 w 101"/>
                <a:gd name="T23" fmla="*/ 7 h 31"/>
                <a:gd name="T24" fmla="*/ 0 w 101"/>
                <a:gd name="T25" fmla="*/ 4 h 31"/>
                <a:gd name="T26" fmla="*/ 0 w 101"/>
                <a:gd name="T27" fmla="*/ 0 h 31"/>
                <a:gd name="T28" fmla="*/ 0 w 101"/>
                <a:gd name="T29" fmla="*/ 0 h 31"/>
                <a:gd name="T30" fmla="*/ 0 w 101"/>
                <a:gd name="T31" fmla="*/ 0 h 31"/>
                <a:gd name="T32" fmla="*/ 0 w 101"/>
                <a:gd name="T33" fmla="*/ 0 h 3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01"/>
                <a:gd name="T52" fmla="*/ 0 h 31"/>
                <a:gd name="T53" fmla="*/ 101 w 101"/>
                <a:gd name="T54" fmla="*/ 31 h 3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01" h="31">
                  <a:moveTo>
                    <a:pt x="0" y="0"/>
                  </a:moveTo>
                  <a:lnTo>
                    <a:pt x="32" y="10"/>
                  </a:lnTo>
                  <a:lnTo>
                    <a:pt x="49" y="14"/>
                  </a:lnTo>
                  <a:lnTo>
                    <a:pt x="66" y="17"/>
                  </a:lnTo>
                  <a:lnTo>
                    <a:pt x="101" y="24"/>
                  </a:lnTo>
                  <a:lnTo>
                    <a:pt x="101" y="28"/>
                  </a:lnTo>
                  <a:lnTo>
                    <a:pt x="101" y="31"/>
                  </a:lnTo>
                  <a:lnTo>
                    <a:pt x="97" y="31"/>
                  </a:lnTo>
                  <a:lnTo>
                    <a:pt x="80" y="24"/>
                  </a:lnTo>
                  <a:lnTo>
                    <a:pt x="63" y="21"/>
                  </a:lnTo>
                  <a:lnTo>
                    <a:pt x="28" y="10"/>
                  </a:lnTo>
                  <a:lnTo>
                    <a:pt x="14" y="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54" name="Freeform 319"/>
            <p:cNvSpPr>
              <a:spLocks/>
            </p:cNvSpPr>
            <p:nvPr/>
          </p:nvSpPr>
          <p:spPr bwMode="auto">
            <a:xfrm>
              <a:off x="3436" y="949"/>
              <a:ext cx="21" cy="83"/>
            </a:xfrm>
            <a:custGeom>
              <a:avLst/>
              <a:gdLst>
                <a:gd name="T0" fmla="*/ 7 w 21"/>
                <a:gd name="T1" fmla="*/ 0 h 83"/>
                <a:gd name="T2" fmla="*/ 11 w 21"/>
                <a:gd name="T3" fmla="*/ 7 h 83"/>
                <a:gd name="T4" fmla="*/ 11 w 21"/>
                <a:gd name="T5" fmla="*/ 14 h 83"/>
                <a:gd name="T6" fmla="*/ 11 w 21"/>
                <a:gd name="T7" fmla="*/ 20 h 83"/>
                <a:gd name="T8" fmla="*/ 11 w 21"/>
                <a:gd name="T9" fmla="*/ 27 h 83"/>
                <a:gd name="T10" fmla="*/ 14 w 21"/>
                <a:gd name="T11" fmla="*/ 38 h 83"/>
                <a:gd name="T12" fmla="*/ 21 w 21"/>
                <a:gd name="T13" fmla="*/ 48 h 83"/>
                <a:gd name="T14" fmla="*/ 21 w 21"/>
                <a:gd name="T15" fmla="*/ 65 h 83"/>
                <a:gd name="T16" fmla="*/ 18 w 21"/>
                <a:gd name="T17" fmla="*/ 79 h 83"/>
                <a:gd name="T18" fmla="*/ 14 w 21"/>
                <a:gd name="T19" fmla="*/ 83 h 83"/>
                <a:gd name="T20" fmla="*/ 14 w 21"/>
                <a:gd name="T21" fmla="*/ 79 h 83"/>
                <a:gd name="T22" fmla="*/ 11 w 21"/>
                <a:gd name="T23" fmla="*/ 65 h 83"/>
                <a:gd name="T24" fmla="*/ 7 w 21"/>
                <a:gd name="T25" fmla="*/ 52 h 83"/>
                <a:gd name="T26" fmla="*/ 0 w 21"/>
                <a:gd name="T27" fmla="*/ 31 h 83"/>
                <a:gd name="T28" fmla="*/ 0 w 21"/>
                <a:gd name="T29" fmla="*/ 24 h 83"/>
                <a:gd name="T30" fmla="*/ 4 w 21"/>
                <a:gd name="T31" fmla="*/ 14 h 83"/>
                <a:gd name="T32" fmla="*/ 7 w 21"/>
                <a:gd name="T33" fmla="*/ 7 h 83"/>
                <a:gd name="T34" fmla="*/ 4 w 21"/>
                <a:gd name="T35" fmla="*/ 0 h 83"/>
                <a:gd name="T36" fmla="*/ 4 w 21"/>
                <a:gd name="T37" fmla="*/ 0 h 83"/>
                <a:gd name="T38" fmla="*/ 7 w 21"/>
                <a:gd name="T39" fmla="*/ 0 h 83"/>
                <a:gd name="T40" fmla="*/ 7 w 21"/>
                <a:gd name="T41" fmla="*/ 0 h 83"/>
                <a:gd name="T42" fmla="*/ 7 w 21"/>
                <a:gd name="T43" fmla="*/ 0 h 8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1"/>
                <a:gd name="T67" fmla="*/ 0 h 83"/>
                <a:gd name="T68" fmla="*/ 21 w 21"/>
                <a:gd name="T69" fmla="*/ 83 h 8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1" h="83">
                  <a:moveTo>
                    <a:pt x="7" y="0"/>
                  </a:moveTo>
                  <a:lnTo>
                    <a:pt x="11" y="7"/>
                  </a:lnTo>
                  <a:lnTo>
                    <a:pt x="11" y="14"/>
                  </a:lnTo>
                  <a:lnTo>
                    <a:pt x="11" y="20"/>
                  </a:lnTo>
                  <a:lnTo>
                    <a:pt x="11" y="27"/>
                  </a:lnTo>
                  <a:lnTo>
                    <a:pt x="14" y="38"/>
                  </a:lnTo>
                  <a:lnTo>
                    <a:pt x="21" y="48"/>
                  </a:lnTo>
                  <a:lnTo>
                    <a:pt x="21" y="65"/>
                  </a:lnTo>
                  <a:lnTo>
                    <a:pt x="18" y="79"/>
                  </a:lnTo>
                  <a:lnTo>
                    <a:pt x="14" y="83"/>
                  </a:lnTo>
                  <a:lnTo>
                    <a:pt x="14" y="79"/>
                  </a:lnTo>
                  <a:lnTo>
                    <a:pt x="11" y="65"/>
                  </a:lnTo>
                  <a:lnTo>
                    <a:pt x="7" y="52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4" y="14"/>
                  </a:lnTo>
                  <a:lnTo>
                    <a:pt x="7" y="7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55" name="Freeform 320"/>
            <p:cNvSpPr>
              <a:spLocks/>
            </p:cNvSpPr>
            <p:nvPr/>
          </p:nvSpPr>
          <p:spPr bwMode="auto">
            <a:xfrm>
              <a:off x="3471" y="1001"/>
              <a:ext cx="21" cy="24"/>
            </a:xfrm>
            <a:custGeom>
              <a:avLst/>
              <a:gdLst>
                <a:gd name="T0" fmla="*/ 21 w 21"/>
                <a:gd name="T1" fmla="*/ 3 h 24"/>
                <a:gd name="T2" fmla="*/ 21 w 21"/>
                <a:gd name="T3" fmla="*/ 6 h 24"/>
                <a:gd name="T4" fmla="*/ 21 w 21"/>
                <a:gd name="T5" fmla="*/ 10 h 24"/>
                <a:gd name="T6" fmla="*/ 17 w 21"/>
                <a:gd name="T7" fmla="*/ 17 h 24"/>
                <a:gd name="T8" fmla="*/ 14 w 21"/>
                <a:gd name="T9" fmla="*/ 20 h 24"/>
                <a:gd name="T10" fmla="*/ 10 w 21"/>
                <a:gd name="T11" fmla="*/ 20 h 24"/>
                <a:gd name="T12" fmla="*/ 3 w 21"/>
                <a:gd name="T13" fmla="*/ 24 h 24"/>
                <a:gd name="T14" fmla="*/ 0 w 21"/>
                <a:gd name="T15" fmla="*/ 20 h 24"/>
                <a:gd name="T16" fmla="*/ 0 w 21"/>
                <a:gd name="T17" fmla="*/ 17 h 24"/>
                <a:gd name="T18" fmla="*/ 3 w 21"/>
                <a:gd name="T19" fmla="*/ 13 h 24"/>
                <a:gd name="T20" fmla="*/ 10 w 21"/>
                <a:gd name="T21" fmla="*/ 6 h 24"/>
                <a:gd name="T22" fmla="*/ 21 w 21"/>
                <a:gd name="T23" fmla="*/ 0 h 24"/>
                <a:gd name="T24" fmla="*/ 21 w 21"/>
                <a:gd name="T25" fmla="*/ 0 h 24"/>
                <a:gd name="T26" fmla="*/ 21 w 21"/>
                <a:gd name="T27" fmla="*/ 3 h 24"/>
                <a:gd name="T28" fmla="*/ 21 w 21"/>
                <a:gd name="T29" fmla="*/ 3 h 24"/>
                <a:gd name="T30" fmla="*/ 21 w 21"/>
                <a:gd name="T31" fmla="*/ 3 h 2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1"/>
                <a:gd name="T49" fmla="*/ 0 h 24"/>
                <a:gd name="T50" fmla="*/ 21 w 21"/>
                <a:gd name="T51" fmla="*/ 24 h 2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1" h="24">
                  <a:moveTo>
                    <a:pt x="21" y="3"/>
                  </a:moveTo>
                  <a:lnTo>
                    <a:pt x="21" y="6"/>
                  </a:lnTo>
                  <a:lnTo>
                    <a:pt x="21" y="10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10" y="20"/>
                  </a:lnTo>
                  <a:lnTo>
                    <a:pt x="3" y="24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3"/>
                  </a:lnTo>
                  <a:lnTo>
                    <a:pt x="10" y="6"/>
                  </a:lnTo>
                  <a:lnTo>
                    <a:pt x="21" y="0"/>
                  </a:lnTo>
                  <a:lnTo>
                    <a:pt x="21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56" name="Freeform 321"/>
            <p:cNvSpPr>
              <a:spLocks/>
            </p:cNvSpPr>
            <p:nvPr/>
          </p:nvSpPr>
          <p:spPr bwMode="auto">
            <a:xfrm>
              <a:off x="3467" y="976"/>
              <a:ext cx="11" cy="31"/>
            </a:xfrm>
            <a:custGeom>
              <a:avLst/>
              <a:gdLst>
                <a:gd name="T0" fmla="*/ 7 w 11"/>
                <a:gd name="T1" fmla="*/ 0 h 31"/>
                <a:gd name="T2" fmla="*/ 7 w 11"/>
                <a:gd name="T3" fmla="*/ 7 h 31"/>
                <a:gd name="T4" fmla="*/ 11 w 11"/>
                <a:gd name="T5" fmla="*/ 14 h 31"/>
                <a:gd name="T6" fmla="*/ 7 w 11"/>
                <a:gd name="T7" fmla="*/ 25 h 31"/>
                <a:gd name="T8" fmla="*/ 7 w 11"/>
                <a:gd name="T9" fmla="*/ 31 h 31"/>
                <a:gd name="T10" fmla="*/ 0 w 11"/>
                <a:gd name="T11" fmla="*/ 31 h 31"/>
                <a:gd name="T12" fmla="*/ 0 w 11"/>
                <a:gd name="T13" fmla="*/ 14 h 31"/>
                <a:gd name="T14" fmla="*/ 4 w 11"/>
                <a:gd name="T15" fmla="*/ 0 h 31"/>
                <a:gd name="T16" fmla="*/ 7 w 11"/>
                <a:gd name="T17" fmla="*/ 0 h 31"/>
                <a:gd name="T18" fmla="*/ 7 w 11"/>
                <a:gd name="T19" fmla="*/ 0 h 31"/>
                <a:gd name="T20" fmla="*/ 7 w 11"/>
                <a:gd name="T21" fmla="*/ 0 h 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"/>
                <a:gd name="T34" fmla="*/ 0 h 31"/>
                <a:gd name="T35" fmla="*/ 11 w 11"/>
                <a:gd name="T36" fmla="*/ 31 h 3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" h="31">
                  <a:moveTo>
                    <a:pt x="7" y="0"/>
                  </a:moveTo>
                  <a:lnTo>
                    <a:pt x="7" y="7"/>
                  </a:lnTo>
                  <a:lnTo>
                    <a:pt x="11" y="14"/>
                  </a:lnTo>
                  <a:lnTo>
                    <a:pt x="7" y="25"/>
                  </a:lnTo>
                  <a:lnTo>
                    <a:pt x="7" y="31"/>
                  </a:lnTo>
                  <a:lnTo>
                    <a:pt x="0" y="31"/>
                  </a:lnTo>
                  <a:lnTo>
                    <a:pt x="0" y="14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57" name="Freeform 322"/>
            <p:cNvSpPr>
              <a:spLocks/>
            </p:cNvSpPr>
            <p:nvPr/>
          </p:nvSpPr>
          <p:spPr bwMode="auto">
            <a:xfrm>
              <a:off x="3540" y="969"/>
              <a:ext cx="28" cy="52"/>
            </a:xfrm>
            <a:custGeom>
              <a:avLst/>
              <a:gdLst>
                <a:gd name="T0" fmla="*/ 28 w 28"/>
                <a:gd name="T1" fmla="*/ 4 h 52"/>
                <a:gd name="T2" fmla="*/ 21 w 28"/>
                <a:gd name="T3" fmla="*/ 18 h 52"/>
                <a:gd name="T4" fmla="*/ 17 w 28"/>
                <a:gd name="T5" fmla="*/ 32 h 52"/>
                <a:gd name="T6" fmla="*/ 10 w 28"/>
                <a:gd name="T7" fmla="*/ 42 h 52"/>
                <a:gd name="T8" fmla="*/ 3 w 28"/>
                <a:gd name="T9" fmla="*/ 52 h 52"/>
                <a:gd name="T10" fmla="*/ 0 w 28"/>
                <a:gd name="T11" fmla="*/ 52 h 52"/>
                <a:gd name="T12" fmla="*/ 0 w 28"/>
                <a:gd name="T13" fmla="*/ 52 h 52"/>
                <a:gd name="T14" fmla="*/ 3 w 28"/>
                <a:gd name="T15" fmla="*/ 38 h 52"/>
                <a:gd name="T16" fmla="*/ 7 w 28"/>
                <a:gd name="T17" fmla="*/ 28 h 52"/>
                <a:gd name="T18" fmla="*/ 10 w 28"/>
                <a:gd name="T19" fmla="*/ 21 h 52"/>
                <a:gd name="T20" fmla="*/ 14 w 28"/>
                <a:gd name="T21" fmla="*/ 14 h 52"/>
                <a:gd name="T22" fmla="*/ 21 w 28"/>
                <a:gd name="T23" fmla="*/ 7 h 52"/>
                <a:gd name="T24" fmla="*/ 24 w 28"/>
                <a:gd name="T25" fmla="*/ 0 h 52"/>
                <a:gd name="T26" fmla="*/ 28 w 28"/>
                <a:gd name="T27" fmla="*/ 0 h 52"/>
                <a:gd name="T28" fmla="*/ 28 w 28"/>
                <a:gd name="T29" fmla="*/ 4 h 52"/>
                <a:gd name="T30" fmla="*/ 28 w 28"/>
                <a:gd name="T31" fmla="*/ 4 h 52"/>
                <a:gd name="T32" fmla="*/ 28 w 28"/>
                <a:gd name="T33" fmla="*/ 4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"/>
                <a:gd name="T52" fmla="*/ 0 h 52"/>
                <a:gd name="T53" fmla="*/ 28 w 28"/>
                <a:gd name="T54" fmla="*/ 52 h 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" h="52">
                  <a:moveTo>
                    <a:pt x="28" y="4"/>
                  </a:moveTo>
                  <a:lnTo>
                    <a:pt x="21" y="18"/>
                  </a:lnTo>
                  <a:lnTo>
                    <a:pt x="17" y="32"/>
                  </a:lnTo>
                  <a:lnTo>
                    <a:pt x="10" y="42"/>
                  </a:lnTo>
                  <a:lnTo>
                    <a:pt x="3" y="52"/>
                  </a:lnTo>
                  <a:lnTo>
                    <a:pt x="0" y="52"/>
                  </a:lnTo>
                  <a:lnTo>
                    <a:pt x="3" y="38"/>
                  </a:lnTo>
                  <a:lnTo>
                    <a:pt x="7" y="28"/>
                  </a:lnTo>
                  <a:lnTo>
                    <a:pt x="10" y="21"/>
                  </a:lnTo>
                  <a:lnTo>
                    <a:pt x="14" y="14"/>
                  </a:lnTo>
                  <a:lnTo>
                    <a:pt x="21" y="7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58" name="Freeform 323"/>
            <p:cNvSpPr>
              <a:spLocks/>
            </p:cNvSpPr>
            <p:nvPr/>
          </p:nvSpPr>
          <p:spPr bwMode="auto">
            <a:xfrm>
              <a:off x="3053" y="1094"/>
              <a:ext cx="27" cy="10"/>
            </a:xfrm>
            <a:custGeom>
              <a:avLst/>
              <a:gdLst>
                <a:gd name="T0" fmla="*/ 0 w 27"/>
                <a:gd name="T1" fmla="*/ 0 h 10"/>
                <a:gd name="T2" fmla="*/ 17 w 27"/>
                <a:gd name="T3" fmla="*/ 0 h 10"/>
                <a:gd name="T4" fmla="*/ 24 w 27"/>
                <a:gd name="T5" fmla="*/ 3 h 10"/>
                <a:gd name="T6" fmla="*/ 27 w 27"/>
                <a:gd name="T7" fmla="*/ 3 h 10"/>
                <a:gd name="T8" fmla="*/ 27 w 27"/>
                <a:gd name="T9" fmla="*/ 3 h 10"/>
                <a:gd name="T10" fmla="*/ 14 w 27"/>
                <a:gd name="T11" fmla="*/ 10 h 10"/>
                <a:gd name="T12" fmla="*/ 7 w 27"/>
                <a:gd name="T13" fmla="*/ 7 h 10"/>
                <a:gd name="T14" fmla="*/ 0 w 27"/>
                <a:gd name="T15" fmla="*/ 3 h 10"/>
                <a:gd name="T16" fmla="*/ 0 w 27"/>
                <a:gd name="T17" fmla="*/ 3 h 10"/>
                <a:gd name="T18" fmla="*/ 0 w 27"/>
                <a:gd name="T19" fmla="*/ 0 h 10"/>
                <a:gd name="T20" fmla="*/ 0 w 27"/>
                <a:gd name="T21" fmla="*/ 0 h 10"/>
                <a:gd name="T22" fmla="*/ 0 w 27"/>
                <a:gd name="T23" fmla="*/ 0 h 1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"/>
                <a:gd name="T37" fmla="*/ 0 h 10"/>
                <a:gd name="T38" fmla="*/ 27 w 27"/>
                <a:gd name="T39" fmla="*/ 10 h 1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" h="10">
                  <a:moveTo>
                    <a:pt x="0" y="0"/>
                  </a:moveTo>
                  <a:lnTo>
                    <a:pt x="17" y="0"/>
                  </a:lnTo>
                  <a:lnTo>
                    <a:pt x="24" y="3"/>
                  </a:lnTo>
                  <a:lnTo>
                    <a:pt x="27" y="3"/>
                  </a:lnTo>
                  <a:lnTo>
                    <a:pt x="14" y="10"/>
                  </a:lnTo>
                  <a:lnTo>
                    <a:pt x="7" y="7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59" name="Freeform 324"/>
            <p:cNvSpPr>
              <a:spLocks/>
            </p:cNvSpPr>
            <p:nvPr/>
          </p:nvSpPr>
          <p:spPr bwMode="auto">
            <a:xfrm>
              <a:off x="3049" y="1087"/>
              <a:ext cx="31" cy="10"/>
            </a:xfrm>
            <a:custGeom>
              <a:avLst/>
              <a:gdLst>
                <a:gd name="T0" fmla="*/ 0 w 31"/>
                <a:gd name="T1" fmla="*/ 7 h 10"/>
                <a:gd name="T2" fmla="*/ 14 w 31"/>
                <a:gd name="T3" fmla="*/ 0 h 10"/>
                <a:gd name="T4" fmla="*/ 28 w 31"/>
                <a:gd name="T5" fmla="*/ 0 h 10"/>
                <a:gd name="T6" fmla="*/ 31 w 31"/>
                <a:gd name="T7" fmla="*/ 0 h 10"/>
                <a:gd name="T8" fmla="*/ 28 w 31"/>
                <a:gd name="T9" fmla="*/ 3 h 10"/>
                <a:gd name="T10" fmla="*/ 18 w 31"/>
                <a:gd name="T11" fmla="*/ 7 h 10"/>
                <a:gd name="T12" fmla="*/ 0 w 31"/>
                <a:gd name="T13" fmla="*/ 10 h 10"/>
                <a:gd name="T14" fmla="*/ 0 w 31"/>
                <a:gd name="T15" fmla="*/ 7 h 10"/>
                <a:gd name="T16" fmla="*/ 0 w 31"/>
                <a:gd name="T17" fmla="*/ 7 h 10"/>
                <a:gd name="T18" fmla="*/ 0 w 31"/>
                <a:gd name="T19" fmla="*/ 7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"/>
                <a:gd name="T31" fmla="*/ 0 h 10"/>
                <a:gd name="T32" fmla="*/ 31 w 3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" h="10">
                  <a:moveTo>
                    <a:pt x="0" y="7"/>
                  </a:moveTo>
                  <a:lnTo>
                    <a:pt x="14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28" y="3"/>
                  </a:lnTo>
                  <a:lnTo>
                    <a:pt x="18" y="7"/>
                  </a:lnTo>
                  <a:lnTo>
                    <a:pt x="0" y="1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60" name="Freeform 325"/>
            <p:cNvSpPr>
              <a:spLocks/>
            </p:cNvSpPr>
            <p:nvPr/>
          </p:nvSpPr>
          <p:spPr bwMode="auto">
            <a:xfrm>
              <a:off x="3481" y="900"/>
              <a:ext cx="7" cy="11"/>
            </a:xfrm>
            <a:custGeom>
              <a:avLst/>
              <a:gdLst>
                <a:gd name="T0" fmla="*/ 4 w 7"/>
                <a:gd name="T1" fmla="*/ 0 h 11"/>
                <a:gd name="T2" fmla="*/ 4 w 7"/>
                <a:gd name="T3" fmla="*/ 4 h 11"/>
                <a:gd name="T4" fmla="*/ 7 w 7"/>
                <a:gd name="T5" fmla="*/ 7 h 11"/>
                <a:gd name="T6" fmla="*/ 7 w 7"/>
                <a:gd name="T7" fmla="*/ 11 h 11"/>
                <a:gd name="T8" fmla="*/ 4 w 7"/>
                <a:gd name="T9" fmla="*/ 11 h 11"/>
                <a:gd name="T10" fmla="*/ 0 w 7"/>
                <a:gd name="T11" fmla="*/ 4 h 11"/>
                <a:gd name="T12" fmla="*/ 0 w 7"/>
                <a:gd name="T13" fmla="*/ 0 h 11"/>
                <a:gd name="T14" fmla="*/ 4 w 7"/>
                <a:gd name="T15" fmla="*/ 0 h 11"/>
                <a:gd name="T16" fmla="*/ 4 w 7"/>
                <a:gd name="T17" fmla="*/ 0 h 11"/>
                <a:gd name="T18" fmla="*/ 4 w 7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11"/>
                <a:gd name="T32" fmla="*/ 7 w 7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11">
                  <a:moveTo>
                    <a:pt x="4" y="0"/>
                  </a:moveTo>
                  <a:lnTo>
                    <a:pt x="4" y="4"/>
                  </a:lnTo>
                  <a:lnTo>
                    <a:pt x="7" y="7"/>
                  </a:lnTo>
                  <a:lnTo>
                    <a:pt x="7" y="11"/>
                  </a:lnTo>
                  <a:lnTo>
                    <a:pt x="4" y="11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61" name="Freeform 326"/>
            <p:cNvSpPr>
              <a:spLocks/>
            </p:cNvSpPr>
            <p:nvPr/>
          </p:nvSpPr>
          <p:spPr bwMode="auto">
            <a:xfrm>
              <a:off x="3495" y="904"/>
              <a:ext cx="4" cy="7"/>
            </a:xfrm>
            <a:custGeom>
              <a:avLst/>
              <a:gdLst>
                <a:gd name="T0" fmla="*/ 4 w 4"/>
                <a:gd name="T1" fmla="*/ 0 h 7"/>
                <a:gd name="T2" fmla="*/ 4 w 4"/>
                <a:gd name="T3" fmla="*/ 3 h 7"/>
                <a:gd name="T4" fmla="*/ 4 w 4"/>
                <a:gd name="T5" fmla="*/ 7 h 7"/>
                <a:gd name="T6" fmla="*/ 0 w 4"/>
                <a:gd name="T7" fmla="*/ 7 h 7"/>
                <a:gd name="T8" fmla="*/ 0 w 4"/>
                <a:gd name="T9" fmla="*/ 7 h 7"/>
                <a:gd name="T10" fmla="*/ 0 w 4"/>
                <a:gd name="T11" fmla="*/ 3 h 7"/>
                <a:gd name="T12" fmla="*/ 0 w 4"/>
                <a:gd name="T13" fmla="*/ 0 h 7"/>
                <a:gd name="T14" fmla="*/ 0 w 4"/>
                <a:gd name="T15" fmla="*/ 0 h 7"/>
                <a:gd name="T16" fmla="*/ 4 w 4"/>
                <a:gd name="T17" fmla="*/ 0 h 7"/>
                <a:gd name="T18" fmla="*/ 4 w 4"/>
                <a:gd name="T19" fmla="*/ 0 h 7"/>
                <a:gd name="T20" fmla="*/ 4 w 4"/>
                <a:gd name="T21" fmla="*/ 0 h 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"/>
                <a:gd name="T34" fmla="*/ 0 h 7"/>
                <a:gd name="T35" fmla="*/ 4 w 4"/>
                <a:gd name="T36" fmla="*/ 7 h 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" h="7">
                  <a:moveTo>
                    <a:pt x="4" y="0"/>
                  </a:moveTo>
                  <a:lnTo>
                    <a:pt x="4" y="3"/>
                  </a:lnTo>
                  <a:lnTo>
                    <a:pt x="4" y="7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62" name="Freeform 327"/>
            <p:cNvSpPr>
              <a:spLocks/>
            </p:cNvSpPr>
            <p:nvPr/>
          </p:nvSpPr>
          <p:spPr bwMode="auto">
            <a:xfrm>
              <a:off x="3236" y="887"/>
              <a:ext cx="31" cy="10"/>
            </a:xfrm>
            <a:custGeom>
              <a:avLst/>
              <a:gdLst>
                <a:gd name="T0" fmla="*/ 0 w 31"/>
                <a:gd name="T1" fmla="*/ 6 h 10"/>
                <a:gd name="T2" fmla="*/ 10 w 31"/>
                <a:gd name="T3" fmla="*/ 3 h 10"/>
                <a:gd name="T4" fmla="*/ 21 w 31"/>
                <a:gd name="T5" fmla="*/ 3 h 10"/>
                <a:gd name="T6" fmla="*/ 31 w 31"/>
                <a:gd name="T7" fmla="*/ 0 h 10"/>
                <a:gd name="T8" fmla="*/ 31 w 31"/>
                <a:gd name="T9" fmla="*/ 0 h 10"/>
                <a:gd name="T10" fmla="*/ 31 w 31"/>
                <a:gd name="T11" fmla="*/ 3 h 10"/>
                <a:gd name="T12" fmla="*/ 28 w 31"/>
                <a:gd name="T13" fmla="*/ 6 h 10"/>
                <a:gd name="T14" fmla="*/ 24 w 31"/>
                <a:gd name="T15" fmla="*/ 6 h 10"/>
                <a:gd name="T16" fmla="*/ 14 w 31"/>
                <a:gd name="T17" fmla="*/ 6 h 10"/>
                <a:gd name="T18" fmla="*/ 0 w 31"/>
                <a:gd name="T19" fmla="*/ 10 h 10"/>
                <a:gd name="T20" fmla="*/ 0 w 31"/>
                <a:gd name="T21" fmla="*/ 6 h 10"/>
                <a:gd name="T22" fmla="*/ 0 w 31"/>
                <a:gd name="T23" fmla="*/ 6 h 10"/>
                <a:gd name="T24" fmla="*/ 0 w 31"/>
                <a:gd name="T25" fmla="*/ 6 h 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1"/>
                <a:gd name="T40" fmla="*/ 0 h 10"/>
                <a:gd name="T41" fmla="*/ 31 w 31"/>
                <a:gd name="T42" fmla="*/ 10 h 1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1" h="10">
                  <a:moveTo>
                    <a:pt x="0" y="6"/>
                  </a:moveTo>
                  <a:lnTo>
                    <a:pt x="10" y="3"/>
                  </a:lnTo>
                  <a:lnTo>
                    <a:pt x="21" y="3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28" y="6"/>
                  </a:lnTo>
                  <a:lnTo>
                    <a:pt x="24" y="6"/>
                  </a:lnTo>
                  <a:lnTo>
                    <a:pt x="14" y="6"/>
                  </a:lnTo>
                  <a:lnTo>
                    <a:pt x="0" y="1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63" name="Freeform 328"/>
            <p:cNvSpPr>
              <a:spLocks/>
            </p:cNvSpPr>
            <p:nvPr/>
          </p:nvSpPr>
          <p:spPr bwMode="auto">
            <a:xfrm>
              <a:off x="3239" y="900"/>
              <a:ext cx="21" cy="4"/>
            </a:xfrm>
            <a:custGeom>
              <a:avLst/>
              <a:gdLst>
                <a:gd name="T0" fmla="*/ 0 w 21"/>
                <a:gd name="T1" fmla="*/ 0 h 4"/>
                <a:gd name="T2" fmla="*/ 7 w 21"/>
                <a:gd name="T3" fmla="*/ 0 h 4"/>
                <a:gd name="T4" fmla="*/ 11 w 21"/>
                <a:gd name="T5" fmla="*/ 0 h 4"/>
                <a:gd name="T6" fmla="*/ 18 w 21"/>
                <a:gd name="T7" fmla="*/ 0 h 4"/>
                <a:gd name="T8" fmla="*/ 21 w 21"/>
                <a:gd name="T9" fmla="*/ 0 h 4"/>
                <a:gd name="T10" fmla="*/ 21 w 21"/>
                <a:gd name="T11" fmla="*/ 0 h 4"/>
                <a:gd name="T12" fmla="*/ 11 w 21"/>
                <a:gd name="T13" fmla="*/ 4 h 4"/>
                <a:gd name="T14" fmla="*/ 7 w 21"/>
                <a:gd name="T15" fmla="*/ 4 h 4"/>
                <a:gd name="T16" fmla="*/ 0 w 21"/>
                <a:gd name="T17" fmla="*/ 0 h 4"/>
                <a:gd name="T18" fmla="*/ 0 w 21"/>
                <a:gd name="T19" fmla="*/ 0 h 4"/>
                <a:gd name="T20" fmla="*/ 0 w 21"/>
                <a:gd name="T21" fmla="*/ 0 h 4"/>
                <a:gd name="T22" fmla="*/ 0 w 21"/>
                <a:gd name="T23" fmla="*/ 0 h 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"/>
                <a:gd name="T37" fmla="*/ 0 h 4"/>
                <a:gd name="T38" fmla="*/ 21 w 21"/>
                <a:gd name="T39" fmla="*/ 4 h 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" h="4">
                  <a:moveTo>
                    <a:pt x="0" y="0"/>
                  </a:moveTo>
                  <a:lnTo>
                    <a:pt x="7" y="0"/>
                  </a:lnTo>
                  <a:lnTo>
                    <a:pt x="11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11" y="4"/>
                  </a:lnTo>
                  <a:lnTo>
                    <a:pt x="7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64" name="Freeform 329"/>
            <p:cNvSpPr>
              <a:spLocks/>
            </p:cNvSpPr>
            <p:nvPr/>
          </p:nvSpPr>
          <p:spPr bwMode="auto">
            <a:xfrm>
              <a:off x="3250" y="893"/>
              <a:ext cx="3" cy="7"/>
            </a:xfrm>
            <a:custGeom>
              <a:avLst/>
              <a:gdLst>
                <a:gd name="T0" fmla="*/ 3 w 3"/>
                <a:gd name="T1" fmla="*/ 0 h 7"/>
                <a:gd name="T2" fmla="*/ 3 w 3"/>
                <a:gd name="T3" fmla="*/ 7 h 7"/>
                <a:gd name="T4" fmla="*/ 0 w 3"/>
                <a:gd name="T5" fmla="*/ 7 h 7"/>
                <a:gd name="T6" fmla="*/ 0 w 3"/>
                <a:gd name="T7" fmla="*/ 4 h 7"/>
                <a:gd name="T8" fmla="*/ 0 w 3"/>
                <a:gd name="T9" fmla="*/ 0 h 7"/>
                <a:gd name="T10" fmla="*/ 3 w 3"/>
                <a:gd name="T11" fmla="*/ 0 h 7"/>
                <a:gd name="T12" fmla="*/ 3 w 3"/>
                <a:gd name="T13" fmla="*/ 0 h 7"/>
                <a:gd name="T14" fmla="*/ 3 w 3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"/>
                <a:gd name="T25" fmla="*/ 0 h 7"/>
                <a:gd name="T26" fmla="*/ 3 w 3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" h="7">
                  <a:moveTo>
                    <a:pt x="3" y="0"/>
                  </a:moveTo>
                  <a:lnTo>
                    <a:pt x="3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65" name="Freeform 330"/>
            <p:cNvSpPr>
              <a:spLocks/>
            </p:cNvSpPr>
            <p:nvPr/>
          </p:nvSpPr>
          <p:spPr bwMode="auto">
            <a:xfrm>
              <a:off x="3243" y="893"/>
              <a:ext cx="3" cy="7"/>
            </a:xfrm>
            <a:custGeom>
              <a:avLst/>
              <a:gdLst>
                <a:gd name="T0" fmla="*/ 0 w 3"/>
                <a:gd name="T1" fmla="*/ 0 h 7"/>
                <a:gd name="T2" fmla="*/ 3 w 3"/>
                <a:gd name="T3" fmla="*/ 7 h 7"/>
                <a:gd name="T4" fmla="*/ 0 w 3"/>
                <a:gd name="T5" fmla="*/ 7 h 7"/>
                <a:gd name="T6" fmla="*/ 0 w 3"/>
                <a:gd name="T7" fmla="*/ 7 h 7"/>
                <a:gd name="T8" fmla="*/ 0 w 3"/>
                <a:gd name="T9" fmla="*/ 0 h 7"/>
                <a:gd name="T10" fmla="*/ 0 w 3"/>
                <a:gd name="T11" fmla="*/ 0 h 7"/>
                <a:gd name="T12" fmla="*/ 0 w 3"/>
                <a:gd name="T13" fmla="*/ 0 h 7"/>
                <a:gd name="T14" fmla="*/ 0 w 3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"/>
                <a:gd name="T25" fmla="*/ 0 h 7"/>
                <a:gd name="T26" fmla="*/ 3 w 3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" h="7">
                  <a:moveTo>
                    <a:pt x="0" y="0"/>
                  </a:moveTo>
                  <a:lnTo>
                    <a:pt x="3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66" name="Freeform 331"/>
            <p:cNvSpPr>
              <a:spLocks/>
            </p:cNvSpPr>
            <p:nvPr/>
          </p:nvSpPr>
          <p:spPr bwMode="auto">
            <a:xfrm>
              <a:off x="3696" y="1336"/>
              <a:ext cx="20" cy="14"/>
            </a:xfrm>
            <a:custGeom>
              <a:avLst/>
              <a:gdLst>
                <a:gd name="T0" fmla="*/ 6 w 20"/>
                <a:gd name="T1" fmla="*/ 0 h 14"/>
                <a:gd name="T2" fmla="*/ 20 w 20"/>
                <a:gd name="T3" fmla="*/ 10 h 14"/>
                <a:gd name="T4" fmla="*/ 20 w 20"/>
                <a:gd name="T5" fmla="*/ 10 h 14"/>
                <a:gd name="T6" fmla="*/ 17 w 20"/>
                <a:gd name="T7" fmla="*/ 14 h 14"/>
                <a:gd name="T8" fmla="*/ 3 w 20"/>
                <a:gd name="T9" fmla="*/ 10 h 14"/>
                <a:gd name="T10" fmla="*/ 0 w 20"/>
                <a:gd name="T11" fmla="*/ 3 h 14"/>
                <a:gd name="T12" fmla="*/ 3 w 20"/>
                <a:gd name="T13" fmla="*/ 0 h 14"/>
                <a:gd name="T14" fmla="*/ 6 w 20"/>
                <a:gd name="T15" fmla="*/ 0 h 14"/>
                <a:gd name="T16" fmla="*/ 6 w 20"/>
                <a:gd name="T17" fmla="*/ 0 h 14"/>
                <a:gd name="T18" fmla="*/ 6 w 20"/>
                <a:gd name="T19" fmla="*/ 0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14"/>
                <a:gd name="T32" fmla="*/ 20 w 20"/>
                <a:gd name="T33" fmla="*/ 14 h 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14">
                  <a:moveTo>
                    <a:pt x="6" y="0"/>
                  </a:moveTo>
                  <a:lnTo>
                    <a:pt x="20" y="10"/>
                  </a:lnTo>
                  <a:lnTo>
                    <a:pt x="17" y="14"/>
                  </a:lnTo>
                  <a:lnTo>
                    <a:pt x="3" y="10"/>
                  </a:lnTo>
                  <a:lnTo>
                    <a:pt x="0" y="3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67" name="Freeform 332"/>
            <p:cNvSpPr>
              <a:spLocks/>
            </p:cNvSpPr>
            <p:nvPr/>
          </p:nvSpPr>
          <p:spPr bwMode="auto">
            <a:xfrm>
              <a:off x="3685" y="1336"/>
              <a:ext cx="28" cy="24"/>
            </a:xfrm>
            <a:custGeom>
              <a:avLst/>
              <a:gdLst>
                <a:gd name="T0" fmla="*/ 28 w 28"/>
                <a:gd name="T1" fmla="*/ 3 h 24"/>
                <a:gd name="T2" fmla="*/ 17 w 28"/>
                <a:gd name="T3" fmla="*/ 3 h 24"/>
                <a:gd name="T4" fmla="*/ 14 w 28"/>
                <a:gd name="T5" fmla="*/ 10 h 24"/>
                <a:gd name="T6" fmla="*/ 4 w 28"/>
                <a:gd name="T7" fmla="*/ 24 h 24"/>
                <a:gd name="T8" fmla="*/ 0 w 28"/>
                <a:gd name="T9" fmla="*/ 24 h 24"/>
                <a:gd name="T10" fmla="*/ 4 w 28"/>
                <a:gd name="T11" fmla="*/ 14 h 24"/>
                <a:gd name="T12" fmla="*/ 7 w 28"/>
                <a:gd name="T13" fmla="*/ 7 h 24"/>
                <a:gd name="T14" fmla="*/ 17 w 28"/>
                <a:gd name="T15" fmla="*/ 0 h 24"/>
                <a:gd name="T16" fmla="*/ 28 w 28"/>
                <a:gd name="T17" fmla="*/ 0 h 24"/>
                <a:gd name="T18" fmla="*/ 28 w 28"/>
                <a:gd name="T19" fmla="*/ 0 h 24"/>
                <a:gd name="T20" fmla="*/ 28 w 28"/>
                <a:gd name="T21" fmla="*/ 3 h 24"/>
                <a:gd name="T22" fmla="*/ 28 w 28"/>
                <a:gd name="T23" fmla="*/ 3 h 24"/>
                <a:gd name="T24" fmla="*/ 28 w 28"/>
                <a:gd name="T25" fmla="*/ 3 h 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"/>
                <a:gd name="T40" fmla="*/ 0 h 24"/>
                <a:gd name="T41" fmla="*/ 28 w 28"/>
                <a:gd name="T42" fmla="*/ 24 h 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" h="24">
                  <a:moveTo>
                    <a:pt x="28" y="3"/>
                  </a:moveTo>
                  <a:lnTo>
                    <a:pt x="17" y="3"/>
                  </a:lnTo>
                  <a:lnTo>
                    <a:pt x="14" y="10"/>
                  </a:lnTo>
                  <a:lnTo>
                    <a:pt x="4" y="24"/>
                  </a:lnTo>
                  <a:lnTo>
                    <a:pt x="0" y="24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7" y="0"/>
                  </a:lnTo>
                  <a:lnTo>
                    <a:pt x="28" y="0"/>
                  </a:lnTo>
                  <a:lnTo>
                    <a:pt x="28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68" name="Freeform 333"/>
            <p:cNvSpPr>
              <a:spLocks/>
            </p:cNvSpPr>
            <p:nvPr/>
          </p:nvSpPr>
          <p:spPr bwMode="auto">
            <a:xfrm>
              <a:off x="3720" y="1339"/>
              <a:ext cx="48" cy="21"/>
            </a:xfrm>
            <a:custGeom>
              <a:avLst/>
              <a:gdLst>
                <a:gd name="T0" fmla="*/ 0 w 48"/>
                <a:gd name="T1" fmla="*/ 0 h 21"/>
                <a:gd name="T2" fmla="*/ 31 w 48"/>
                <a:gd name="T3" fmla="*/ 11 h 21"/>
                <a:gd name="T4" fmla="*/ 41 w 48"/>
                <a:gd name="T5" fmla="*/ 14 h 21"/>
                <a:gd name="T6" fmla="*/ 45 w 48"/>
                <a:gd name="T7" fmla="*/ 18 h 21"/>
                <a:gd name="T8" fmla="*/ 48 w 48"/>
                <a:gd name="T9" fmla="*/ 21 h 21"/>
                <a:gd name="T10" fmla="*/ 45 w 48"/>
                <a:gd name="T11" fmla="*/ 21 h 21"/>
                <a:gd name="T12" fmla="*/ 41 w 48"/>
                <a:gd name="T13" fmla="*/ 21 h 21"/>
                <a:gd name="T14" fmla="*/ 27 w 48"/>
                <a:gd name="T15" fmla="*/ 18 h 21"/>
                <a:gd name="T16" fmla="*/ 14 w 48"/>
                <a:gd name="T17" fmla="*/ 11 h 21"/>
                <a:gd name="T18" fmla="*/ 7 w 48"/>
                <a:gd name="T19" fmla="*/ 7 h 21"/>
                <a:gd name="T20" fmla="*/ 0 w 48"/>
                <a:gd name="T21" fmla="*/ 4 h 21"/>
                <a:gd name="T22" fmla="*/ 0 w 48"/>
                <a:gd name="T23" fmla="*/ 0 h 21"/>
                <a:gd name="T24" fmla="*/ 0 w 48"/>
                <a:gd name="T25" fmla="*/ 0 h 21"/>
                <a:gd name="T26" fmla="*/ 0 w 48"/>
                <a:gd name="T27" fmla="*/ 0 h 21"/>
                <a:gd name="T28" fmla="*/ 0 w 48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8"/>
                <a:gd name="T46" fmla="*/ 0 h 21"/>
                <a:gd name="T47" fmla="*/ 48 w 48"/>
                <a:gd name="T48" fmla="*/ 21 h 2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8" h="21">
                  <a:moveTo>
                    <a:pt x="0" y="0"/>
                  </a:moveTo>
                  <a:lnTo>
                    <a:pt x="31" y="11"/>
                  </a:lnTo>
                  <a:lnTo>
                    <a:pt x="41" y="14"/>
                  </a:lnTo>
                  <a:lnTo>
                    <a:pt x="45" y="18"/>
                  </a:lnTo>
                  <a:lnTo>
                    <a:pt x="48" y="21"/>
                  </a:lnTo>
                  <a:lnTo>
                    <a:pt x="45" y="21"/>
                  </a:lnTo>
                  <a:lnTo>
                    <a:pt x="41" y="21"/>
                  </a:lnTo>
                  <a:lnTo>
                    <a:pt x="27" y="18"/>
                  </a:lnTo>
                  <a:lnTo>
                    <a:pt x="14" y="11"/>
                  </a:lnTo>
                  <a:lnTo>
                    <a:pt x="7" y="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69" name="Freeform 334"/>
            <p:cNvSpPr>
              <a:spLocks/>
            </p:cNvSpPr>
            <p:nvPr/>
          </p:nvSpPr>
          <p:spPr bwMode="auto">
            <a:xfrm>
              <a:off x="3585" y="1346"/>
              <a:ext cx="76" cy="17"/>
            </a:xfrm>
            <a:custGeom>
              <a:avLst/>
              <a:gdLst>
                <a:gd name="T0" fmla="*/ 0 w 76"/>
                <a:gd name="T1" fmla="*/ 0 h 17"/>
                <a:gd name="T2" fmla="*/ 14 w 76"/>
                <a:gd name="T3" fmla="*/ 4 h 17"/>
                <a:gd name="T4" fmla="*/ 41 w 76"/>
                <a:gd name="T5" fmla="*/ 7 h 17"/>
                <a:gd name="T6" fmla="*/ 73 w 76"/>
                <a:gd name="T7" fmla="*/ 14 h 17"/>
                <a:gd name="T8" fmla="*/ 76 w 76"/>
                <a:gd name="T9" fmla="*/ 14 h 17"/>
                <a:gd name="T10" fmla="*/ 73 w 76"/>
                <a:gd name="T11" fmla="*/ 17 h 17"/>
                <a:gd name="T12" fmla="*/ 41 w 76"/>
                <a:gd name="T13" fmla="*/ 11 h 17"/>
                <a:gd name="T14" fmla="*/ 14 w 76"/>
                <a:gd name="T15" fmla="*/ 7 h 17"/>
                <a:gd name="T16" fmla="*/ 0 w 76"/>
                <a:gd name="T17" fmla="*/ 4 h 17"/>
                <a:gd name="T18" fmla="*/ 0 w 76"/>
                <a:gd name="T19" fmla="*/ 4 h 17"/>
                <a:gd name="T20" fmla="*/ 0 w 76"/>
                <a:gd name="T21" fmla="*/ 0 h 17"/>
                <a:gd name="T22" fmla="*/ 0 w 76"/>
                <a:gd name="T23" fmla="*/ 0 h 17"/>
                <a:gd name="T24" fmla="*/ 0 w 76"/>
                <a:gd name="T25" fmla="*/ 0 h 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6"/>
                <a:gd name="T40" fmla="*/ 0 h 17"/>
                <a:gd name="T41" fmla="*/ 76 w 76"/>
                <a:gd name="T42" fmla="*/ 17 h 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6" h="17">
                  <a:moveTo>
                    <a:pt x="0" y="0"/>
                  </a:moveTo>
                  <a:lnTo>
                    <a:pt x="14" y="4"/>
                  </a:lnTo>
                  <a:lnTo>
                    <a:pt x="41" y="7"/>
                  </a:lnTo>
                  <a:lnTo>
                    <a:pt x="73" y="14"/>
                  </a:lnTo>
                  <a:lnTo>
                    <a:pt x="76" y="14"/>
                  </a:lnTo>
                  <a:lnTo>
                    <a:pt x="73" y="17"/>
                  </a:lnTo>
                  <a:lnTo>
                    <a:pt x="41" y="11"/>
                  </a:lnTo>
                  <a:lnTo>
                    <a:pt x="14" y="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70" name="Freeform 335"/>
            <p:cNvSpPr>
              <a:spLocks/>
            </p:cNvSpPr>
            <p:nvPr/>
          </p:nvSpPr>
          <p:spPr bwMode="auto">
            <a:xfrm>
              <a:off x="3450" y="1308"/>
              <a:ext cx="14" cy="35"/>
            </a:xfrm>
            <a:custGeom>
              <a:avLst/>
              <a:gdLst>
                <a:gd name="T0" fmla="*/ 14 w 14"/>
                <a:gd name="T1" fmla="*/ 4 h 35"/>
                <a:gd name="T2" fmla="*/ 11 w 14"/>
                <a:gd name="T3" fmla="*/ 17 h 35"/>
                <a:gd name="T4" fmla="*/ 7 w 14"/>
                <a:gd name="T5" fmla="*/ 21 h 35"/>
                <a:gd name="T6" fmla="*/ 4 w 14"/>
                <a:gd name="T7" fmla="*/ 35 h 35"/>
                <a:gd name="T8" fmla="*/ 0 w 14"/>
                <a:gd name="T9" fmla="*/ 35 h 35"/>
                <a:gd name="T10" fmla="*/ 0 w 14"/>
                <a:gd name="T11" fmla="*/ 21 h 35"/>
                <a:gd name="T12" fmla="*/ 4 w 14"/>
                <a:gd name="T13" fmla="*/ 14 h 35"/>
                <a:gd name="T14" fmla="*/ 4 w 14"/>
                <a:gd name="T15" fmla="*/ 14 h 35"/>
                <a:gd name="T16" fmla="*/ 11 w 14"/>
                <a:gd name="T17" fmla="*/ 4 h 35"/>
                <a:gd name="T18" fmla="*/ 14 w 14"/>
                <a:gd name="T19" fmla="*/ 0 h 35"/>
                <a:gd name="T20" fmla="*/ 14 w 14"/>
                <a:gd name="T21" fmla="*/ 4 h 35"/>
                <a:gd name="T22" fmla="*/ 14 w 14"/>
                <a:gd name="T23" fmla="*/ 4 h 35"/>
                <a:gd name="T24" fmla="*/ 14 w 14"/>
                <a:gd name="T25" fmla="*/ 4 h 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"/>
                <a:gd name="T40" fmla="*/ 0 h 35"/>
                <a:gd name="T41" fmla="*/ 14 w 14"/>
                <a:gd name="T42" fmla="*/ 35 h 3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" h="35">
                  <a:moveTo>
                    <a:pt x="14" y="4"/>
                  </a:moveTo>
                  <a:lnTo>
                    <a:pt x="11" y="17"/>
                  </a:lnTo>
                  <a:lnTo>
                    <a:pt x="7" y="21"/>
                  </a:lnTo>
                  <a:lnTo>
                    <a:pt x="4" y="35"/>
                  </a:lnTo>
                  <a:lnTo>
                    <a:pt x="0" y="35"/>
                  </a:lnTo>
                  <a:lnTo>
                    <a:pt x="0" y="21"/>
                  </a:lnTo>
                  <a:lnTo>
                    <a:pt x="4" y="14"/>
                  </a:lnTo>
                  <a:lnTo>
                    <a:pt x="11" y="4"/>
                  </a:lnTo>
                  <a:lnTo>
                    <a:pt x="14" y="0"/>
                  </a:lnTo>
                  <a:lnTo>
                    <a:pt x="14" y="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71" name="Freeform 336"/>
            <p:cNvSpPr>
              <a:spLocks/>
            </p:cNvSpPr>
            <p:nvPr/>
          </p:nvSpPr>
          <p:spPr bwMode="auto">
            <a:xfrm>
              <a:off x="3464" y="1346"/>
              <a:ext cx="14" cy="17"/>
            </a:xfrm>
            <a:custGeom>
              <a:avLst/>
              <a:gdLst>
                <a:gd name="T0" fmla="*/ 14 w 14"/>
                <a:gd name="T1" fmla="*/ 4 h 17"/>
                <a:gd name="T2" fmla="*/ 14 w 14"/>
                <a:gd name="T3" fmla="*/ 11 h 17"/>
                <a:gd name="T4" fmla="*/ 10 w 14"/>
                <a:gd name="T5" fmla="*/ 14 h 17"/>
                <a:gd name="T6" fmla="*/ 10 w 14"/>
                <a:gd name="T7" fmla="*/ 17 h 17"/>
                <a:gd name="T8" fmla="*/ 3 w 14"/>
                <a:gd name="T9" fmla="*/ 17 h 17"/>
                <a:gd name="T10" fmla="*/ 0 w 14"/>
                <a:gd name="T11" fmla="*/ 11 h 17"/>
                <a:gd name="T12" fmla="*/ 3 w 14"/>
                <a:gd name="T13" fmla="*/ 7 h 17"/>
                <a:gd name="T14" fmla="*/ 7 w 14"/>
                <a:gd name="T15" fmla="*/ 7 h 17"/>
                <a:gd name="T16" fmla="*/ 7 w 14"/>
                <a:gd name="T17" fmla="*/ 4 h 17"/>
                <a:gd name="T18" fmla="*/ 10 w 14"/>
                <a:gd name="T19" fmla="*/ 0 h 17"/>
                <a:gd name="T20" fmla="*/ 14 w 14"/>
                <a:gd name="T21" fmla="*/ 4 h 17"/>
                <a:gd name="T22" fmla="*/ 14 w 14"/>
                <a:gd name="T23" fmla="*/ 4 h 17"/>
                <a:gd name="T24" fmla="*/ 14 w 14"/>
                <a:gd name="T25" fmla="*/ 4 h 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"/>
                <a:gd name="T40" fmla="*/ 0 h 17"/>
                <a:gd name="T41" fmla="*/ 14 w 14"/>
                <a:gd name="T42" fmla="*/ 17 h 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" h="17">
                  <a:moveTo>
                    <a:pt x="14" y="4"/>
                  </a:moveTo>
                  <a:lnTo>
                    <a:pt x="14" y="11"/>
                  </a:lnTo>
                  <a:lnTo>
                    <a:pt x="10" y="14"/>
                  </a:lnTo>
                  <a:lnTo>
                    <a:pt x="10" y="17"/>
                  </a:lnTo>
                  <a:lnTo>
                    <a:pt x="3" y="17"/>
                  </a:lnTo>
                  <a:lnTo>
                    <a:pt x="0" y="11"/>
                  </a:lnTo>
                  <a:lnTo>
                    <a:pt x="3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10" y="0"/>
                  </a:lnTo>
                  <a:lnTo>
                    <a:pt x="14" y="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72" name="Freeform 337"/>
            <p:cNvSpPr>
              <a:spLocks/>
            </p:cNvSpPr>
            <p:nvPr/>
          </p:nvSpPr>
          <p:spPr bwMode="auto">
            <a:xfrm>
              <a:off x="3443" y="1360"/>
              <a:ext cx="24" cy="14"/>
            </a:xfrm>
            <a:custGeom>
              <a:avLst/>
              <a:gdLst>
                <a:gd name="T0" fmla="*/ 0 w 24"/>
                <a:gd name="T1" fmla="*/ 10 h 14"/>
                <a:gd name="T2" fmla="*/ 7 w 24"/>
                <a:gd name="T3" fmla="*/ 10 h 14"/>
                <a:gd name="T4" fmla="*/ 14 w 24"/>
                <a:gd name="T5" fmla="*/ 7 h 14"/>
                <a:gd name="T6" fmla="*/ 21 w 24"/>
                <a:gd name="T7" fmla="*/ 0 h 14"/>
                <a:gd name="T8" fmla="*/ 24 w 24"/>
                <a:gd name="T9" fmla="*/ 0 h 14"/>
                <a:gd name="T10" fmla="*/ 24 w 24"/>
                <a:gd name="T11" fmla="*/ 3 h 14"/>
                <a:gd name="T12" fmla="*/ 18 w 24"/>
                <a:gd name="T13" fmla="*/ 10 h 14"/>
                <a:gd name="T14" fmla="*/ 7 w 24"/>
                <a:gd name="T15" fmla="*/ 14 h 14"/>
                <a:gd name="T16" fmla="*/ 0 w 24"/>
                <a:gd name="T17" fmla="*/ 10 h 14"/>
                <a:gd name="T18" fmla="*/ 0 w 24"/>
                <a:gd name="T19" fmla="*/ 10 h 14"/>
                <a:gd name="T20" fmla="*/ 0 w 24"/>
                <a:gd name="T21" fmla="*/ 10 h 14"/>
                <a:gd name="T22" fmla="*/ 0 w 24"/>
                <a:gd name="T23" fmla="*/ 10 h 14"/>
                <a:gd name="T24" fmla="*/ 0 w 24"/>
                <a:gd name="T25" fmla="*/ 10 h 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14"/>
                <a:gd name="T41" fmla="*/ 24 w 24"/>
                <a:gd name="T42" fmla="*/ 14 h 1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14">
                  <a:moveTo>
                    <a:pt x="0" y="10"/>
                  </a:moveTo>
                  <a:lnTo>
                    <a:pt x="7" y="10"/>
                  </a:lnTo>
                  <a:lnTo>
                    <a:pt x="14" y="7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4" y="3"/>
                  </a:lnTo>
                  <a:lnTo>
                    <a:pt x="18" y="10"/>
                  </a:lnTo>
                  <a:lnTo>
                    <a:pt x="7" y="14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73" name="Freeform 338"/>
            <p:cNvSpPr>
              <a:spLocks/>
            </p:cNvSpPr>
            <p:nvPr/>
          </p:nvSpPr>
          <p:spPr bwMode="auto">
            <a:xfrm>
              <a:off x="3495" y="1350"/>
              <a:ext cx="80" cy="52"/>
            </a:xfrm>
            <a:custGeom>
              <a:avLst/>
              <a:gdLst>
                <a:gd name="T0" fmla="*/ 80 w 80"/>
                <a:gd name="T1" fmla="*/ 3 h 52"/>
                <a:gd name="T2" fmla="*/ 76 w 80"/>
                <a:gd name="T3" fmla="*/ 7 h 52"/>
                <a:gd name="T4" fmla="*/ 69 w 80"/>
                <a:gd name="T5" fmla="*/ 10 h 52"/>
                <a:gd name="T6" fmla="*/ 59 w 80"/>
                <a:gd name="T7" fmla="*/ 17 h 52"/>
                <a:gd name="T8" fmla="*/ 52 w 80"/>
                <a:gd name="T9" fmla="*/ 24 h 52"/>
                <a:gd name="T10" fmla="*/ 42 w 80"/>
                <a:gd name="T11" fmla="*/ 27 h 52"/>
                <a:gd name="T12" fmla="*/ 35 w 80"/>
                <a:gd name="T13" fmla="*/ 34 h 52"/>
                <a:gd name="T14" fmla="*/ 24 w 80"/>
                <a:gd name="T15" fmla="*/ 41 h 52"/>
                <a:gd name="T16" fmla="*/ 14 w 80"/>
                <a:gd name="T17" fmla="*/ 45 h 52"/>
                <a:gd name="T18" fmla="*/ 4 w 80"/>
                <a:gd name="T19" fmla="*/ 52 h 52"/>
                <a:gd name="T20" fmla="*/ 0 w 80"/>
                <a:gd name="T21" fmla="*/ 52 h 52"/>
                <a:gd name="T22" fmla="*/ 0 w 80"/>
                <a:gd name="T23" fmla="*/ 48 h 52"/>
                <a:gd name="T24" fmla="*/ 14 w 80"/>
                <a:gd name="T25" fmla="*/ 41 h 52"/>
                <a:gd name="T26" fmla="*/ 24 w 80"/>
                <a:gd name="T27" fmla="*/ 34 h 52"/>
                <a:gd name="T28" fmla="*/ 31 w 80"/>
                <a:gd name="T29" fmla="*/ 31 h 52"/>
                <a:gd name="T30" fmla="*/ 42 w 80"/>
                <a:gd name="T31" fmla="*/ 24 h 52"/>
                <a:gd name="T32" fmla="*/ 48 w 80"/>
                <a:gd name="T33" fmla="*/ 20 h 52"/>
                <a:gd name="T34" fmla="*/ 59 w 80"/>
                <a:gd name="T35" fmla="*/ 13 h 52"/>
                <a:gd name="T36" fmla="*/ 69 w 80"/>
                <a:gd name="T37" fmla="*/ 7 h 52"/>
                <a:gd name="T38" fmla="*/ 76 w 80"/>
                <a:gd name="T39" fmla="*/ 0 h 52"/>
                <a:gd name="T40" fmla="*/ 80 w 80"/>
                <a:gd name="T41" fmla="*/ 0 h 52"/>
                <a:gd name="T42" fmla="*/ 80 w 80"/>
                <a:gd name="T43" fmla="*/ 3 h 52"/>
                <a:gd name="T44" fmla="*/ 80 w 80"/>
                <a:gd name="T45" fmla="*/ 3 h 52"/>
                <a:gd name="T46" fmla="*/ 80 w 80"/>
                <a:gd name="T47" fmla="*/ 3 h 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0"/>
                <a:gd name="T73" fmla="*/ 0 h 52"/>
                <a:gd name="T74" fmla="*/ 80 w 80"/>
                <a:gd name="T75" fmla="*/ 52 h 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0" h="52">
                  <a:moveTo>
                    <a:pt x="80" y="3"/>
                  </a:moveTo>
                  <a:lnTo>
                    <a:pt x="76" y="7"/>
                  </a:lnTo>
                  <a:lnTo>
                    <a:pt x="69" y="10"/>
                  </a:lnTo>
                  <a:lnTo>
                    <a:pt x="59" y="17"/>
                  </a:lnTo>
                  <a:lnTo>
                    <a:pt x="52" y="24"/>
                  </a:lnTo>
                  <a:lnTo>
                    <a:pt x="42" y="27"/>
                  </a:lnTo>
                  <a:lnTo>
                    <a:pt x="35" y="34"/>
                  </a:lnTo>
                  <a:lnTo>
                    <a:pt x="24" y="41"/>
                  </a:lnTo>
                  <a:lnTo>
                    <a:pt x="14" y="45"/>
                  </a:lnTo>
                  <a:lnTo>
                    <a:pt x="4" y="52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14" y="41"/>
                  </a:lnTo>
                  <a:lnTo>
                    <a:pt x="24" y="34"/>
                  </a:lnTo>
                  <a:lnTo>
                    <a:pt x="31" y="31"/>
                  </a:lnTo>
                  <a:lnTo>
                    <a:pt x="42" y="24"/>
                  </a:lnTo>
                  <a:lnTo>
                    <a:pt x="48" y="20"/>
                  </a:lnTo>
                  <a:lnTo>
                    <a:pt x="59" y="13"/>
                  </a:lnTo>
                  <a:lnTo>
                    <a:pt x="69" y="7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0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74" name="Freeform 339"/>
            <p:cNvSpPr>
              <a:spLocks/>
            </p:cNvSpPr>
            <p:nvPr/>
          </p:nvSpPr>
          <p:spPr bwMode="auto">
            <a:xfrm>
              <a:off x="3488" y="1405"/>
              <a:ext cx="145" cy="55"/>
            </a:xfrm>
            <a:custGeom>
              <a:avLst/>
              <a:gdLst>
                <a:gd name="T0" fmla="*/ 142 w 145"/>
                <a:gd name="T1" fmla="*/ 55 h 55"/>
                <a:gd name="T2" fmla="*/ 138 w 145"/>
                <a:gd name="T3" fmla="*/ 45 h 55"/>
                <a:gd name="T4" fmla="*/ 128 w 145"/>
                <a:gd name="T5" fmla="*/ 41 h 55"/>
                <a:gd name="T6" fmla="*/ 107 w 145"/>
                <a:gd name="T7" fmla="*/ 41 h 55"/>
                <a:gd name="T8" fmla="*/ 83 w 145"/>
                <a:gd name="T9" fmla="*/ 35 h 55"/>
                <a:gd name="T10" fmla="*/ 73 w 145"/>
                <a:gd name="T11" fmla="*/ 28 h 55"/>
                <a:gd name="T12" fmla="*/ 62 w 145"/>
                <a:gd name="T13" fmla="*/ 24 h 55"/>
                <a:gd name="T14" fmla="*/ 45 w 145"/>
                <a:gd name="T15" fmla="*/ 21 h 55"/>
                <a:gd name="T16" fmla="*/ 31 w 145"/>
                <a:gd name="T17" fmla="*/ 14 h 55"/>
                <a:gd name="T18" fmla="*/ 17 w 145"/>
                <a:gd name="T19" fmla="*/ 10 h 55"/>
                <a:gd name="T20" fmla="*/ 0 w 145"/>
                <a:gd name="T21" fmla="*/ 7 h 55"/>
                <a:gd name="T22" fmla="*/ 0 w 145"/>
                <a:gd name="T23" fmla="*/ 3 h 55"/>
                <a:gd name="T24" fmla="*/ 4 w 145"/>
                <a:gd name="T25" fmla="*/ 0 h 55"/>
                <a:gd name="T26" fmla="*/ 62 w 145"/>
                <a:gd name="T27" fmla="*/ 14 h 55"/>
                <a:gd name="T28" fmla="*/ 87 w 145"/>
                <a:gd name="T29" fmla="*/ 21 h 55"/>
                <a:gd name="T30" fmla="*/ 97 w 145"/>
                <a:gd name="T31" fmla="*/ 24 h 55"/>
                <a:gd name="T32" fmla="*/ 107 w 145"/>
                <a:gd name="T33" fmla="*/ 28 h 55"/>
                <a:gd name="T34" fmla="*/ 121 w 145"/>
                <a:gd name="T35" fmla="*/ 28 h 55"/>
                <a:gd name="T36" fmla="*/ 132 w 145"/>
                <a:gd name="T37" fmla="*/ 31 h 55"/>
                <a:gd name="T38" fmla="*/ 142 w 145"/>
                <a:gd name="T39" fmla="*/ 41 h 55"/>
                <a:gd name="T40" fmla="*/ 145 w 145"/>
                <a:gd name="T41" fmla="*/ 55 h 55"/>
                <a:gd name="T42" fmla="*/ 142 w 145"/>
                <a:gd name="T43" fmla="*/ 55 h 55"/>
                <a:gd name="T44" fmla="*/ 142 w 145"/>
                <a:gd name="T45" fmla="*/ 55 h 55"/>
                <a:gd name="T46" fmla="*/ 142 w 145"/>
                <a:gd name="T47" fmla="*/ 55 h 55"/>
                <a:gd name="T48" fmla="*/ 142 w 145"/>
                <a:gd name="T49" fmla="*/ 55 h 5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55"/>
                <a:gd name="T77" fmla="*/ 145 w 145"/>
                <a:gd name="T78" fmla="*/ 55 h 5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55">
                  <a:moveTo>
                    <a:pt x="142" y="55"/>
                  </a:moveTo>
                  <a:lnTo>
                    <a:pt x="138" y="45"/>
                  </a:lnTo>
                  <a:lnTo>
                    <a:pt x="128" y="41"/>
                  </a:lnTo>
                  <a:lnTo>
                    <a:pt x="107" y="41"/>
                  </a:lnTo>
                  <a:lnTo>
                    <a:pt x="83" y="35"/>
                  </a:lnTo>
                  <a:lnTo>
                    <a:pt x="73" y="28"/>
                  </a:lnTo>
                  <a:lnTo>
                    <a:pt x="62" y="24"/>
                  </a:lnTo>
                  <a:lnTo>
                    <a:pt x="45" y="21"/>
                  </a:lnTo>
                  <a:lnTo>
                    <a:pt x="31" y="14"/>
                  </a:lnTo>
                  <a:lnTo>
                    <a:pt x="17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4" y="0"/>
                  </a:lnTo>
                  <a:lnTo>
                    <a:pt x="62" y="14"/>
                  </a:lnTo>
                  <a:lnTo>
                    <a:pt x="87" y="21"/>
                  </a:lnTo>
                  <a:lnTo>
                    <a:pt x="97" y="24"/>
                  </a:lnTo>
                  <a:lnTo>
                    <a:pt x="107" y="28"/>
                  </a:lnTo>
                  <a:lnTo>
                    <a:pt x="121" y="28"/>
                  </a:lnTo>
                  <a:lnTo>
                    <a:pt x="132" y="31"/>
                  </a:lnTo>
                  <a:lnTo>
                    <a:pt x="142" y="41"/>
                  </a:lnTo>
                  <a:lnTo>
                    <a:pt x="145" y="55"/>
                  </a:lnTo>
                  <a:lnTo>
                    <a:pt x="142" y="5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75" name="Freeform 340"/>
            <p:cNvSpPr>
              <a:spLocks/>
            </p:cNvSpPr>
            <p:nvPr/>
          </p:nvSpPr>
          <p:spPr bwMode="auto">
            <a:xfrm>
              <a:off x="3637" y="1405"/>
              <a:ext cx="86" cy="52"/>
            </a:xfrm>
            <a:custGeom>
              <a:avLst/>
              <a:gdLst>
                <a:gd name="T0" fmla="*/ 83 w 86"/>
                <a:gd name="T1" fmla="*/ 3 h 52"/>
                <a:gd name="T2" fmla="*/ 62 w 86"/>
                <a:gd name="T3" fmla="*/ 14 h 52"/>
                <a:gd name="T4" fmla="*/ 55 w 86"/>
                <a:gd name="T5" fmla="*/ 21 h 52"/>
                <a:gd name="T6" fmla="*/ 48 w 86"/>
                <a:gd name="T7" fmla="*/ 24 h 52"/>
                <a:gd name="T8" fmla="*/ 45 w 86"/>
                <a:gd name="T9" fmla="*/ 28 h 52"/>
                <a:gd name="T10" fmla="*/ 38 w 86"/>
                <a:gd name="T11" fmla="*/ 31 h 52"/>
                <a:gd name="T12" fmla="*/ 31 w 86"/>
                <a:gd name="T13" fmla="*/ 35 h 52"/>
                <a:gd name="T14" fmla="*/ 24 w 86"/>
                <a:gd name="T15" fmla="*/ 38 h 52"/>
                <a:gd name="T16" fmla="*/ 14 w 86"/>
                <a:gd name="T17" fmla="*/ 41 h 52"/>
                <a:gd name="T18" fmla="*/ 0 w 86"/>
                <a:gd name="T19" fmla="*/ 52 h 52"/>
                <a:gd name="T20" fmla="*/ 0 w 86"/>
                <a:gd name="T21" fmla="*/ 52 h 52"/>
                <a:gd name="T22" fmla="*/ 0 w 86"/>
                <a:gd name="T23" fmla="*/ 48 h 52"/>
                <a:gd name="T24" fmla="*/ 3 w 86"/>
                <a:gd name="T25" fmla="*/ 41 h 52"/>
                <a:gd name="T26" fmla="*/ 7 w 86"/>
                <a:gd name="T27" fmla="*/ 38 h 52"/>
                <a:gd name="T28" fmla="*/ 10 w 86"/>
                <a:gd name="T29" fmla="*/ 35 h 52"/>
                <a:gd name="T30" fmla="*/ 27 w 86"/>
                <a:gd name="T31" fmla="*/ 28 h 52"/>
                <a:gd name="T32" fmla="*/ 41 w 86"/>
                <a:gd name="T33" fmla="*/ 21 h 52"/>
                <a:gd name="T34" fmla="*/ 45 w 86"/>
                <a:gd name="T35" fmla="*/ 14 h 52"/>
                <a:gd name="T36" fmla="*/ 52 w 86"/>
                <a:gd name="T37" fmla="*/ 14 h 52"/>
                <a:gd name="T38" fmla="*/ 62 w 86"/>
                <a:gd name="T39" fmla="*/ 7 h 52"/>
                <a:gd name="T40" fmla="*/ 72 w 86"/>
                <a:gd name="T41" fmla="*/ 3 h 52"/>
                <a:gd name="T42" fmla="*/ 83 w 86"/>
                <a:gd name="T43" fmla="*/ 0 h 52"/>
                <a:gd name="T44" fmla="*/ 86 w 86"/>
                <a:gd name="T45" fmla="*/ 0 h 52"/>
                <a:gd name="T46" fmla="*/ 83 w 86"/>
                <a:gd name="T47" fmla="*/ 3 h 52"/>
                <a:gd name="T48" fmla="*/ 83 w 86"/>
                <a:gd name="T49" fmla="*/ 3 h 52"/>
                <a:gd name="T50" fmla="*/ 83 w 86"/>
                <a:gd name="T51" fmla="*/ 3 h 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6"/>
                <a:gd name="T79" fmla="*/ 0 h 52"/>
                <a:gd name="T80" fmla="*/ 86 w 86"/>
                <a:gd name="T81" fmla="*/ 52 h 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6" h="52">
                  <a:moveTo>
                    <a:pt x="83" y="3"/>
                  </a:moveTo>
                  <a:lnTo>
                    <a:pt x="62" y="14"/>
                  </a:lnTo>
                  <a:lnTo>
                    <a:pt x="55" y="21"/>
                  </a:lnTo>
                  <a:lnTo>
                    <a:pt x="48" y="24"/>
                  </a:lnTo>
                  <a:lnTo>
                    <a:pt x="45" y="28"/>
                  </a:lnTo>
                  <a:lnTo>
                    <a:pt x="38" y="31"/>
                  </a:lnTo>
                  <a:lnTo>
                    <a:pt x="31" y="35"/>
                  </a:lnTo>
                  <a:lnTo>
                    <a:pt x="24" y="38"/>
                  </a:lnTo>
                  <a:lnTo>
                    <a:pt x="14" y="41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3" y="41"/>
                  </a:lnTo>
                  <a:lnTo>
                    <a:pt x="7" y="38"/>
                  </a:lnTo>
                  <a:lnTo>
                    <a:pt x="10" y="35"/>
                  </a:lnTo>
                  <a:lnTo>
                    <a:pt x="27" y="28"/>
                  </a:lnTo>
                  <a:lnTo>
                    <a:pt x="41" y="21"/>
                  </a:lnTo>
                  <a:lnTo>
                    <a:pt x="45" y="14"/>
                  </a:lnTo>
                  <a:lnTo>
                    <a:pt x="52" y="14"/>
                  </a:lnTo>
                  <a:lnTo>
                    <a:pt x="62" y="7"/>
                  </a:lnTo>
                  <a:lnTo>
                    <a:pt x="72" y="3"/>
                  </a:lnTo>
                  <a:lnTo>
                    <a:pt x="83" y="0"/>
                  </a:lnTo>
                  <a:lnTo>
                    <a:pt x="86" y="0"/>
                  </a:lnTo>
                  <a:lnTo>
                    <a:pt x="83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76" name="Freeform 341"/>
            <p:cNvSpPr>
              <a:spLocks/>
            </p:cNvSpPr>
            <p:nvPr/>
          </p:nvSpPr>
          <p:spPr bwMode="auto">
            <a:xfrm>
              <a:off x="3454" y="1398"/>
              <a:ext cx="138" cy="80"/>
            </a:xfrm>
            <a:custGeom>
              <a:avLst/>
              <a:gdLst>
                <a:gd name="T0" fmla="*/ 27 w 138"/>
                <a:gd name="T1" fmla="*/ 7 h 80"/>
                <a:gd name="T2" fmla="*/ 24 w 138"/>
                <a:gd name="T3" fmla="*/ 4 h 80"/>
                <a:gd name="T4" fmla="*/ 20 w 138"/>
                <a:gd name="T5" fmla="*/ 4 h 80"/>
                <a:gd name="T6" fmla="*/ 10 w 138"/>
                <a:gd name="T7" fmla="*/ 14 h 80"/>
                <a:gd name="T8" fmla="*/ 10 w 138"/>
                <a:gd name="T9" fmla="*/ 21 h 80"/>
                <a:gd name="T10" fmla="*/ 10 w 138"/>
                <a:gd name="T11" fmla="*/ 28 h 80"/>
                <a:gd name="T12" fmla="*/ 20 w 138"/>
                <a:gd name="T13" fmla="*/ 35 h 80"/>
                <a:gd name="T14" fmla="*/ 31 w 138"/>
                <a:gd name="T15" fmla="*/ 42 h 80"/>
                <a:gd name="T16" fmla="*/ 51 w 138"/>
                <a:gd name="T17" fmla="*/ 45 h 80"/>
                <a:gd name="T18" fmla="*/ 72 w 138"/>
                <a:gd name="T19" fmla="*/ 48 h 80"/>
                <a:gd name="T20" fmla="*/ 89 w 138"/>
                <a:gd name="T21" fmla="*/ 55 h 80"/>
                <a:gd name="T22" fmla="*/ 96 w 138"/>
                <a:gd name="T23" fmla="*/ 59 h 80"/>
                <a:gd name="T24" fmla="*/ 107 w 138"/>
                <a:gd name="T25" fmla="*/ 62 h 80"/>
                <a:gd name="T26" fmla="*/ 114 w 138"/>
                <a:gd name="T27" fmla="*/ 69 h 80"/>
                <a:gd name="T28" fmla="*/ 121 w 138"/>
                <a:gd name="T29" fmla="*/ 69 h 80"/>
                <a:gd name="T30" fmla="*/ 138 w 138"/>
                <a:gd name="T31" fmla="*/ 76 h 80"/>
                <a:gd name="T32" fmla="*/ 138 w 138"/>
                <a:gd name="T33" fmla="*/ 76 h 80"/>
                <a:gd name="T34" fmla="*/ 138 w 138"/>
                <a:gd name="T35" fmla="*/ 80 h 80"/>
                <a:gd name="T36" fmla="*/ 103 w 138"/>
                <a:gd name="T37" fmla="*/ 73 h 80"/>
                <a:gd name="T38" fmla="*/ 86 w 138"/>
                <a:gd name="T39" fmla="*/ 69 h 80"/>
                <a:gd name="T40" fmla="*/ 69 w 138"/>
                <a:gd name="T41" fmla="*/ 62 h 80"/>
                <a:gd name="T42" fmla="*/ 58 w 138"/>
                <a:gd name="T43" fmla="*/ 55 h 80"/>
                <a:gd name="T44" fmla="*/ 48 w 138"/>
                <a:gd name="T45" fmla="*/ 52 h 80"/>
                <a:gd name="T46" fmla="*/ 27 w 138"/>
                <a:gd name="T47" fmla="*/ 48 h 80"/>
                <a:gd name="T48" fmla="*/ 3 w 138"/>
                <a:gd name="T49" fmla="*/ 35 h 80"/>
                <a:gd name="T50" fmla="*/ 0 w 138"/>
                <a:gd name="T51" fmla="*/ 24 h 80"/>
                <a:gd name="T52" fmla="*/ 3 w 138"/>
                <a:gd name="T53" fmla="*/ 14 h 80"/>
                <a:gd name="T54" fmla="*/ 7 w 138"/>
                <a:gd name="T55" fmla="*/ 7 h 80"/>
                <a:gd name="T56" fmla="*/ 10 w 138"/>
                <a:gd name="T57" fmla="*/ 4 h 80"/>
                <a:gd name="T58" fmla="*/ 13 w 138"/>
                <a:gd name="T59" fmla="*/ 0 h 80"/>
                <a:gd name="T60" fmla="*/ 17 w 138"/>
                <a:gd name="T61" fmla="*/ 0 h 80"/>
                <a:gd name="T62" fmla="*/ 24 w 138"/>
                <a:gd name="T63" fmla="*/ 0 h 80"/>
                <a:gd name="T64" fmla="*/ 31 w 138"/>
                <a:gd name="T65" fmla="*/ 0 h 80"/>
                <a:gd name="T66" fmla="*/ 31 w 138"/>
                <a:gd name="T67" fmla="*/ 4 h 80"/>
                <a:gd name="T68" fmla="*/ 27 w 138"/>
                <a:gd name="T69" fmla="*/ 7 h 80"/>
                <a:gd name="T70" fmla="*/ 27 w 138"/>
                <a:gd name="T71" fmla="*/ 7 h 80"/>
                <a:gd name="T72" fmla="*/ 27 w 138"/>
                <a:gd name="T73" fmla="*/ 7 h 8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38"/>
                <a:gd name="T112" fmla="*/ 0 h 80"/>
                <a:gd name="T113" fmla="*/ 138 w 138"/>
                <a:gd name="T114" fmla="*/ 80 h 8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38" h="80">
                  <a:moveTo>
                    <a:pt x="27" y="7"/>
                  </a:moveTo>
                  <a:lnTo>
                    <a:pt x="24" y="4"/>
                  </a:lnTo>
                  <a:lnTo>
                    <a:pt x="20" y="4"/>
                  </a:lnTo>
                  <a:lnTo>
                    <a:pt x="10" y="14"/>
                  </a:lnTo>
                  <a:lnTo>
                    <a:pt x="10" y="21"/>
                  </a:lnTo>
                  <a:lnTo>
                    <a:pt x="10" y="28"/>
                  </a:lnTo>
                  <a:lnTo>
                    <a:pt x="20" y="35"/>
                  </a:lnTo>
                  <a:lnTo>
                    <a:pt x="31" y="42"/>
                  </a:lnTo>
                  <a:lnTo>
                    <a:pt x="51" y="45"/>
                  </a:lnTo>
                  <a:lnTo>
                    <a:pt x="72" y="48"/>
                  </a:lnTo>
                  <a:lnTo>
                    <a:pt x="89" y="55"/>
                  </a:lnTo>
                  <a:lnTo>
                    <a:pt x="96" y="59"/>
                  </a:lnTo>
                  <a:lnTo>
                    <a:pt x="107" y="62"/>
                  </a:lnTo>
                  <a:lnTo>
                    <a:pt x="114" y="69"/>
                  </a:lnTo>
                  <a:lnTo>
                    <a:pt x="121" y="69"/>
                  </a:lnTo>
                  <a:lnTo>
                    <a:pt x="138" y="76"/>
                  </a:lnTo>
                  <a:lnTo>
                    <a:pt x="138" y="80"/>
                  </a:lnTo>
                  <a:lnTo>
                    <a:pt x="103" y="73"/>
                  </a:lnTo>
                  <a:lnTo>
                    <a:pt x="86" y="69"/>
                  </a:lnTo>
                  <a:lnTo>
                    <a:pt x="69" y="62"/>
                  </a:lnTo>
                  <a:lnTo>
                    <a:pt x="58" y="55"/>
                  </a:lnTo>
                  <a:lnTo>
                    <a:pt x="48" y="52"/>
                  </a:lnTo>
                  <a:lnTo>
                    <a:pt x="27" y="48"/>
                  </a:lnTo>
                  <a:lnTo>
                    <a:pt x="3" y="35"/>
                  </a:lnTo>
                  <a:lnTo>
                    <a:pt x="0" y="24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0" y="4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31" y="4"/>
                  </a:lnTo>
                  <a:lnTo>
                    <a:pt x="27" y="7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77" name="Freeform 342"/>
            <p:cNvSpPr>
              <a:spLocks/>
            </p:cNvSpPr>
            <p:nvPr/>
          </p:nvSpPr>
          <p:spPr bwMode="auto">
            <a:xfrm>
              <a:off x="3609" y="1422"/>
              <a:ext cx="100" cy="66"/>
            </a:xfrm>
            <a:custGeom>
              <a:avLst/>
              <a:gdLst>
                <a:gd name="T0" fmla="*/ 4 w 100"/>
                <a:gd name="T1" fmla="*/ 59 h 66"/>
                <a:gd name="T2" fmla="*/ 21 w 100"/>
                <a:gd name="T3" fmla="*/ 56 h 66"/>
                <a:gd name="T4" fmla="*/ 28 w 100"/>
                <a:gd name="T5" fmla="*/ 52 h 66"/>
                <a:gd name="T6" fmla="*/ 38 w 100"/>
                <a:gd name="T7" fmla="*/ 45 h 66"/>
                <a:gd name="T8" fmla="*/ 42 w 100"/>
                <a:gd name="T9" fmla="*/ 35 h 66"/>
                <a:gd name="T10" fmla="*/ 49 w 100"/>
                <a:gd name="T11" fmla="*/ 31 h 66"/>
                <a:gd name="T12" fmla="*/ 52 w 100"/>
                <a:gd name="T13" fmla="*/ 28 h 66"/>
                <a:gd name="T14" fmla="*/ 66 w 100"/>
                <a:gd name="T15" fmla="*/ 21 h 66"/>
                <a:gd name="T16" fmla="*/ 69 w 100"/>
                <a:gd name="T17" fmla="*/ 18 h 66"/>
                <a:gd name="T18" fmla="*/ 73 w 100"/>
                <a:gd name="T19" fmla="*/ 14 h 66"/>
                <a:gd name="T20" fmla="*/ 83 w 100"/>
                <a:gd name="T21" fmla="*/ 11 h 66"/>
                <a:gd name="T22" fmla="*/ 90 w 100"/>
                <a:gd name="T23" fmla="*/ 4 h 66"/>
                <a:gd name="T24" fmla="*/ 100 w 100"/>
                <a:gd name="T25" fmla="*/ 0 h 66"/>
                <a:gd name="T26" fmla="*/ 100 w 100"/>
                <a:gd name="T27" fmla="*/ 0 h 66"/>
                <a:gd name="T28" fmla="*/ 100 w 100"/>
                <a:gd name="T29" fmla="*/ 4 h 66"/>
                <a:gd name="T30" fmla="*/ 83 w 100"/>
                <a:gd name="T31" fmla="*/ 14 h 66"/>
                <a:gd name="T32" fmla="*/ 76 w 100"/>
                <a:gd name="T33" fmla="*/ 18 h 66"/>
                <a:gd name="T34" fmla="*/ 66 w 100"/>
                <a:gd name="T35" fmla="*/ 24 h 66"/>
                <a:gd name="T36" fmla="*/ 52 w 100"/>
                <a:gd name="T37" fmla="*/ 42 h 66"/>
                <a:gd name="T38" fmla="*/ 45 w 100"/>
                <a:gd name="T39" fmla="*/ 52 h 66"/>
                <a:gd name="T40" fmla="*/ 42 w 100"/>
                <a:gd name="T41" fmla="*/ 56 h 66"/>
                <a:gd name="T42" fmla="*/ 35 w 100"/>
                <a:gd name="T43" fmla="*/ 59 h 66"/>
                <a:gd name="T44" fmla="*/ 24 w 100"/>
                <a:gd name="T45" fmla="*/ 66 h 66"/>
                <a:gd name="T46" fmla="*/ 4 w 100"/>
                <a:gd name="T47" fmla="*/ 62 h 66"/>
                <a:gd name="T48" fmla="*/ 0 w 100"/>
                <a:gd name="T49" fmla="*/ 59 h 66"/>
                <a:gd name="T50" fmla="*/ 4 w 100"/>
                <a:gd name="T51" fmla="*/ 59 h 66"/>
                <a:gd name="T52" fmla="*/ 4 w 100"/>
                <a:gd name="T53" fmla="*/ 59 h 66"/>
                <a:gd name="T54" fmla="*/ 4 w 100"/>
                <a:gd name="T55" fmla="*/ 59 h 6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00"/>
                <a:gd name="T85" fmla="*/ 0 h 66"/>
                <a:gd name="T86" fmla="*/ 100 w 100"/>
                <a:gd name="T87" fmla="*/ 66 h 6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00" h="66">
                  <a:moveTo>
                    <a:pt x="4" y="59"/>
                  </a:moveTo>
                  <a:lnTo>
                    <a:pt x="21" y="56"/>
                  </a:lnTo>
                  <a:lnTo>
                    <a:pt x="28" y="52"/>
                  </a:lnTo>
                  <a:lnTo>
                    <a:pt x="38" y="45"/>
                  </a:lnTo>
                  <a:lnTo>
                    <a:pt x="42" y="35"/>
                  </a:lnTo>
                  <a:lnTo>
                    <a:pt x="49" y="31"/>
                  </a:lnTo>
                  <a:lnTo>
                    <a:pt x="52" y="28"/>
                  </a:lnTo>
                  <a:lnTo>
                    <a:pt x="66" y="21"/>
                  </a:lnTo>
                  <a:lnTo>
                    <a:pt x="69" y="18"/>
                  </a:lnTo>
                  <a:lnTo>
                    <a:pt x="73" y="14"/>
                  </a:lnTo>
                  <a:lnTo>
                    <a:pt x="83" y="11"/>
                  </a:lnTo>
                  <a:lnTo>
                    <a:pt x="90" y="4"/>
                  </a:lnTo>
                  <a:lnTo>
                    <a:pt x="100" y="0"/>
                  </a:lnTo>
                  <a:lnTo>
                    <a:pt x="100" y="4"/>
                  </a:lnTo>
                  <a:lnTo>
                    <a:pt x="83" y="14"/>
                  </a:lnTo>
                  <a:lnTo>
                    <a:pt x="76" y="18"/>
                  </a:lnTo>
                  <a:lnTo>
                    <a:pt x="66" y="24"/>
                  </a:lnTo>
                  <a:lnTo>
                    <a:pt x="52" y="42"/>
                  </a:lnTo>
                  <a:lnTo>
                    <a:pt x="45" y="52"/>
                  </a:lnTo>
                  <a:lnTo>
                    <a:pt x="42" y="56"/>
                  </a:lnTo>
                  <a:lnTo>
                    <a:pt x="35" y="59"/>
                  </a:lnTo>
                  <a:lnTo>
                    <a:pt x="24" y="66"/>
                  </a:lnTo>
                  <a:lnTo>
                    <a:pt x="4" y="62"/>
                  </a:lnTo>
                  <a:lnTo>
                    <a:pt x="0" y="59"/>
                  </a:lnTo>
                  <a:lnTo>
                    <a:pt x="4" y="59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78" name="Freeform 343"/>
            <p:cNvSpPr>
              <a:spLocks/>
            </p:cNvSpPr>
            <p:nvPr/>
          </p:nvSpPr>
          <p:spPr bwMode="auto">
            <a:xfrm>
              <a:off x="3595" y="1453"/>
              <a:ext cx="35" cy="31"/>
            </a:xfrm>
            <a:custGeom>
              <a:avLst/>
              <a:gdLst>
                <a:gd name="T0" fmla="*/ 31 w 35"/>
                <a:gd name="T1" fmla="*/ 7 h 31"/>
                <a:gd name="T2" fmla="*/ 21 w 35"/>
                <a:gd name="T3" fmla="*/ 7 h 31"/>
                <a:gd name="T4" fmla="*/ 11 w 35"/>
                <a:gd name="T5" fmla="*/ 18 h 31"/>
                <a:gd name="T6" fmla="*/ 11 w 35"/>
                <a:gd name="T7" fmla="*/ 21 h 31"/>
                <a:gd name="T8" fmla="*/ 11 w 35"/>
                <a:gd name="T9" fmla="*/ 21 h 31"/>
                <a:gd name="T10" fmla="*/ 14 w 35"/>
                <a:gd name="T11" fmla="*/ 28 h 31"/>
                <a:gd name="T12" fmla="*/ 18 w 35"/>
                <a:gd name="T13" fmla="*/ 31 h 31"/>
                <a:gd name="T14" fmla="*/ 14 w 35"/>
                <a:gd name="T15" fmla="*/ 31 h 31"/>
                <a:gd name="T16" fmla="*/ 7 w 35"/>
                <a:gd name="T17" fmla="*/ 28 h 31"/>
                <a:gd name="T18" fmla="*/ 4 w 35"/>
                <a:gd name="T19" fmla="*/ 21 h 31"/>
                <a:gd name="T20" fmla="*/ 0 w 35"/>
                <a:gd name="T21" fmla="*/ 11 h 31"/>
                <a:gd name="T22" fmla="*/ 0 w 35"/>
                <a:gd name="T23" fmla="*/ 7 h 31"/>
                <a:gd name="T24" fmla="*/ 7 w 35"/>
                <a:gd name="T25" fmla="*/ 0 h 31"/>
                <a:gd name="T26" fmla="*/ 18 w 35"/>
                <a:gd name="T27" fmla="*/ 0 h 31"/>
                <a:gd name="T28" fmla="*/ 35 w 35"/>
                <a:gd name="T29" fmla="*/ 4 h 31"/>
                <a:gd name="T30" fmla="*/ 35 w 35"/>
                <a:gd name="T31" fmla="*/ 7 h 31"/>
                <a:gd name="T32" fmla="*/ 31 w 35"/>
                <a:gd name="T33" fmla="*/ 7 h 31"/>
                <a:gd name="T34" fmla="*/ 31 w 35"/>
                <a:gd name="T35" fmla="*/ 7 h 31"/>
                <a:gd name="T36" fmla="*/ 31 w 35"/>
                <a:gd name="T37" fmla="*/ 7 h 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5"/>
                <a:gd name="T58" fmla="*/ 0 h 31"/>
                <a:gd name="T59" fmla="*/ 35 w 35"/>
                <a:gd name="T60" fmla="*/ 31 h 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5" h="31">
                  <a:moveTo>
                    <a:pt x="31" y="7"/>
                  </a:moveTo>
                  <a:lnTo>
                    <a:pt x="21" y="7"/>
                  </a:lnTo>
                  <a:lnTo>
                    <a:pt x="11" y="18"/>
                  </a:lnTo>
                  <a:lnTo>
                    <a:pt x="11" y="21"/>
                  </a:lnTo>
                  <a:lnTo>
                    <a:pt x="14" y="28"/>
                  </a:lnTo>
                  <a:lnTo>
                    <a:pt x="18" y="31"/>
                  </a:lnTo>
                  <a:lnTo>
                    <a:pt x="14" y="31"/>
                  </a:lnTo>
                  <a:lnTo>
                    <a:pt x="7" y="28"/>
                  </a:lnTo>
                  <a:lnTo>
                    <a:pt x="4" y="2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7" y="0"/>
                  </a:lnTo>
                  <a:lnTo>
                    <a:pt x="18" y="0"/>
                  </a:lnTo>
                  <a:lnTo>
                    <a:pt x="35" y="4"/>
                  </a:lnTo>
                  <a:lnTo>
                    <a:pt x="35" y="7"/>
                  </a:lnTo>
                  <a:lnTo>
                    <a:pt x="31" y="7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79" name="Freeform 344"/>
            <p:cNvSpPr>
              <a:spLocks/>
            </p:cNvSpPr>
            <p:nvPr/>
          </p:nvSpPr>
          <p:spPr bwMode="auto">
            <a:xfrm>
              <a:off x="2800" y="1367"/>
              <a:ext cx="173" cy="69"/>
            </a:xfrm>
            <a:custGeom>
              <a:avLst/>
              <a:gdLst>
                <a:gd name="T0" fmla="*/ 4 w 173"/>
                <a:gd name="T1" fmla="*/ 0 h 69"/>
                <a:gd name="T2" fmla="*/ 18 w 173"/>
                <a:gd name="T3" fmla="*/ 3 h 69"/>
                <a:gd name="T4" fmla="*/ 28 w 173"/>
                <a:gd name="T5" fmla="*/ 10 h 69"/>
                <a:gd name="T6" fmla="*/ 42 w 173"/>
                <a:gd name="T7" fmla="*/ 14 h 69"/>
                <a:gd name="T8" fmla="*/ 56 w 173"/>
                <a:gd name="T9" fmla="*/ 21 h 69"/>
                <a:gd name="T10" fmla="*/ 76 w 173"/>
                <a:gd name="T11" fmla="*/ 28 h 69"/>
                <a:gd name="T12" fmla="*/ 94 w 173"/>
                <a:gd name="T13" fmla="*/ 31 h 69"/>
                <a:gd name="T14" fmla="*/ 111 w 173"/>
                <a:gd name="T15" fmla="*/ 38 h 69"/>
                <a:gd name="T16" fmla="*/ 132 w 173"/>
                <a:gd name="T17" fmla="*/ 45 h 69"/>
                <a:gd name="T18" fmla="*/ 159 w 173"/>
                <a:gd name="T19" fmla="*/ 59 h 69"/>
                <a:gd name="T20" fmla="*/ 166 w 173"/>
                <a:gd name="T21" fmla="*/ 62 h 69"/>
                <a:gd name="T22" fmla="*/ 170 w 173"/>
                <a:gd name="T23" fmla="*/ 66 h 69"/>
                <a:gd name="T24" fmla="*/ 173 w 173"/>
                <a:gd name="T25" fmla="*/ 69 h 69"/>
                <a:gd name="T26" fmla="*/ 170 w 173"/>
                <a:gd name="T27" fmla="*/ 69 h 69"/>
                <a:gd name="T28" fmla="*/ 152 w 173"/>
                <a:gd name="T29" fmla="*/ 66 h 69"/>
                <a:gd name="T30" fmla="*/ 146 w 173"/>
                <a:gd name="T31" fmla="*/ 62 h 69"/>
                <a:gd name="T32" fmla="*/ 139 w 173"/>
                <a:gd name="T33" fmla="*/ 59 h 69"/>
                <a:gd name="T34" fmla="*/ 125 w 173"/>
                <a:gd name="T35" fmla="*/ 55 h 69"/>
                <a:gd name="T36" fmla="*/ 114 w 173"/>
                <a:gd name="T37" fmla="*/ 52 h 69"/>
                <a:gd name="T38" fmla="*/ 108 w 173"/>
                <a:gd name="T39" fmla="*/ 45 h 69"/>
                <a:gd name="T40" fmla="*/ 97 w 173"/>
                <a:gd name="T41" fmla="*/ 41 h 69"/>
                <a:gd name="T42" fmla="*/ 90 w 173"/>
                <a:gd name="T43" fmla="*/ 38 h 69"/>
                <a:gd name="T44" fmla="*/ 73 w 173"/>
                <a:gd name="T45" fmla="*/ 31 h 69"/>
                <a:gd name="T46" fmla="*/ 63 w 173"/>
                <a:gd name="T47" fmla="*/ 28 h 69"/>
                <a:gd name="T48" fmla="*/ 52 w 173"/>
                <a:gd name="T49" fmla="*/ 24 h 69"/>
                <a:gd name="T50" fmla="*/ 38 w 173"/>
                <a:gd name="T51" fmla="*/ 21 h 69"/>
                <a:gd name="T52" fmla="*/ 28 w 173"/>
                <a:gd name="T53" fmla="*/ 14 h 69"/>
                <a:gd name="T54" fmla="*/ 14 w 173"/>
                <a:gd name="T55" fmla="*/ 7 h 69"/>
                <a:gd name="T56" fmla="*/ 0 w 173"/>
                <a:gd name="T57" fmla="*/ 3 h 69"/>
                <a:gd name="T58" fmla="*/ 0 w 173"/>
                <a:gd name="T59" fmla="*/ 0 h 69"/>
                <a:gd name="T60" fmla="*/ 4 w 173"/>
                <a:gd name="T61" fmla="*/ 0 h 69"/>
                <a:gd name="T62" fmla="*/ 4 w 173"/>
                <a:gd name="T63" fmla="*/ 0 h 69"/>
                <a:gd name="T64" fmla="*/ 4 w 173"/>
                <a:gd name="T65" fmla="*/ 0 h 6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73"/>
                <a:gd name="T100" fmla="*/ 0 h 69"/>
                <a:gd name="T101" fmla="*/ 173 w 173"/>
                <a:gd name="T102" fmla="*/ 69 h 6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73" h="69">
                  <a:moveTo>
                    <a:pt x="4" y="0"/>
                  </a:moveTo>
                  <a:lnTo>
                    <a:pt x="18" y="3"/>
                  </a:lnTo>
                  <a:lnTo>
                    <a:pt x="28" y="10"/>
                  </a:lnTo>
                  <a:lnTo>
                    <a:pt x="42" y="14"/>
                  </a:lnTo>
                  <a:lnTo>
                    <a:pt x="56" y="21"/>
                  </a:lnTo>
                  <a:lnTo>
                    <a:pt x="76" y="28"/>
                  </a:lnTo>
                  <a:lnTo>
                    <a:pt x="94" y="31"/>
                  </a:lnTo>
                  <a:lnTo>
                    <a:pt x="111" y="38"/>
                  </a:lnTo>
                  <a:lnTo>
                    <a:pt x="132" y="45"/>
                  </a:lnTo>
                  <a:lnTo>
                    <a:pt x="159" y="59"/>
                  </a:lnTo>
                  <a:lnTo>
                    <a:pt x="166" y="62"/>
                  </a:lnTo>
                  <a:lnTo>
                    <a:pt x="170" y="66"/>
                  </a:lnTo>
                  <a:lnTo>
                    <a:pt x="173" y="69"/>
                  </a:lnTo>
                  <a:lnTo>
                    <a:pt x="170" y="69"/>
                  </a:lnTo>
                  <a:lnTo>
                    <a:pt x="152" y="66"/>
                  </a:lnTo>
                  <a:lnTo>
                    <a:pt x="146" y="62"/>
                  </a:lnTo>
                  <a:lnTo>
                    <a:pt x="139" y="59"/>
                  </a:lnTo>
                  <a:lnTo>
                    <a:pt x="125" y="55"/>
                  </a:lnTo>
                  <a:lnTo>
                    <a:pt x="114" y="52"/>
                  </a:lnTo>
                  <a:lnTo>
                    <a:pt x="108" y="45"/>
                  </a:lnTo>
                  <a:lnTo>
                    <a:pt x="97" y="41"/>
                  </a:lnTo>
                  <a:lnTo>
                    <a:pt x="90" y="38"/>
                  </a:lnTo>
                  <a:lnTo>
                    <a:pt x="73" y="31"/>
                  </a:lnTo>
                  <a:lnTo>
                    <a:pt x="63" y="28"/>
                  </a:lnTo>
                  <a:lnTo>
                    <a:pt x="52" y="24"/>
                  </a:lnTo>
                  <a:lnTo>
                    <a:pt x="38" y="21"/>
                  </a:lnTo>
                  <a:lnTo>
                    <a:pt x="28" y="14"/>
                  </a:lnTo>
                  <a:lnTo>
                    <a:pt x="14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80" name="Freeform 345"/>
            <p:cNvSpPr>
              <a:spLocks/>
            </p:cNvSpPr>
            <p:nvPr/>
          </p:nvSpPr>
          <p:spPr bwMode="auto">
            <a:xfrm>
              <a:off x="2990" y="1377"/>
              <a:ext cx="115" cy="45"/>
            </a:xfrm>
            <a:custGeom>
              <a:avLst/>
              <a:gdLst>
                <a:gd name="T0" fmla="*/ 115 w 115"/>
                <a:gd name="T1" fmla="*/ 4 h 45"/>
                <a:gd name="T2" fmla="*/ 104 w 115"/>
                <a:gd name="T3" fmla="*/ 11 h 45"/>
                <a:gd name="T4" fmla="*/ 94 w 115"/>
                <a:gd name="T5" fmla="*/ 14 h 45"/>
                <a:gd name="T6" fmla="*/ 87 w 115"/>
                <a:gd name="T7" fmla="*/ 18 h 45"/>
                <a:gd name="T8" fmla="*/ 80 w 115"/>
                <a:gd name="T9" fmla="*/ 21 h 45"/>
                <a:gd name="T10" fmla="*/ 70 w 115"/>
                <a:gd name="T11" fmla="*/ 25 h 45"/>
                <a:gd name="T12" fmla="*/ 63 w 115"/>
                <a:gd name="T13" fmla="*/ 28 h 45"/>
                <a:gd name="T14" fmla="*/ 52 w 115"/>
                <a:gd name="T15" fmla="*/ 31 h 45"/>
                <a:gd name="T16" fmla="*/ 42 w 115"/>
                <a:gd name="T17" fmla="*/ 35 h 45"/>
                <a:gd name="T18" fmla="*/ 25 w 115"/>
                <a:gd name="T19" fmla="*/ 42 h 45"/>
                <a:gd name="T20" fmla="*/ 0 w 115"/>
                <a:gd name="T21" fmla="*/ 45 h 45"/>
                <a:gd name="T22" fmla="*/ 0 w 115"/>
                <a:gd name="T23" fmla="*/ 45 h 45"/>
                <a:gd name="T24" fmla="*/ 11 w 115"/>
                <a:gd name="T25" fmla="*/ 38 h 45"/>
                <a:gd name="T26" fmla="*/ 18 w 115"/>
                <a:gd name="T27" fmla="*/ 35 h 45"/>
                <a:gd name="T28" fmla="*/ 21 w 115"/>
                <a:gd name="T29" fmla="*/ 35 h 45"/>
                <a:gd name="T30" fmla="*/ 38 w 115"/>
                <a:gd name="T31" fmla="*/ 28 h 45"/>
                <a:gd name="T32" fmla="*/ 59 w 115"/>
                <a:gd name="T33" fmla="*/ 21 h 45"/>
                <a:gd name="T34" fmla="*/ 77 w 115"/>
                <a:gd name="T35" fmla="*/ 14 h 45"/>
                <a:gd name="T36" fmla="*/ 94 w 115"/>
                <a:gd name="T37" fmla="*/ 11 h 45"/>
                <a:gd name="T38" fmla="*/ 111 w 115"/>
                <a:gd name="T39" fmla="*/ 0 h 45"/>
                <a:gd name="T40" fmla="*/ 115 w 115"/>
                <a:gd name="T41" fmla="*/ 4 h 45"/>
                <a:gd name="T42" fmla="*/ 115 w 115"/>
                <a:gd name="T43" fmla="*/ 4 h 45"/>
                <a:gd name="T44" fmla="*/ 115 w 115"/>
                <a:gd name="T45" fmla="*/ 4 h 4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15"/>
                <a:gd name="T70" fmla="*/ 0 h 45"/>
                <a:gd name="T71" fmla="*/ 115 w 115"/>
                <a:gd name="T72" fmla="*/ 45 h 4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15" h="45">
                  <a:moveTo>
                    <a:pt x="115" y="4"/>
                  </a:moveTo>
                  <a:lnTo>
                    <a:pt x="104" y="11"/>
                  </a:lnTo>
                  <a:lnTo>
                    <a:pt x="94" y="14"/>
                  </a:lnTo>
                  <a:lnTo>
                    <a:pt x="87" y="18"/>
                  </a:lnTo>
                  <a:lnTo>
                    <a:pt x="80" y="21"/>
                  </a:lnTo>
                  <a:lnTo>
                    <a:pt x="70" y="25"/>
                  </a:lnTo>
                  <a:lnTo>
                    <a:pt x="63" y="28"/>
                  </a:lnTo>
                  <a:lnTo>
                    <a:pt x="52" y="31"/>
                  </a:lnTo>
                  <a:lnTo>
                    <a:pt x="42" y="35"/>
                  </a:lnTo>
                  <a:lnTo>
                    <a:pt x="25" y="42"/>
                  </a:lnTo>
                  <a:lnTo>
                    <a:pt x="0" y="45"/>
                  </a:lnTo>
                  <a:lnTo>
                    <a:pt x="11" y="38"/>
                  </a:lnTo>
                  <a:lnTo>
                    <a:pt x="18" y="35"/>
                  </a:lnTo>
                  <a:lnTo>
                    <a:pt x="21" y="35"/>
                  </a:lnTo>
                  <a:lnTo>
                    <a:pt x="38" y="28"/>
                  </a:lnTo>
                  <a:lnTo>
                    <a:pt x="59" y="21"/>
                  </a:lnTo>
                  <a:lnTo>
                    <a:pt x="77" y="14"/>
                  </a:lnTo>
                  <a:lnTo>
                    <a:pt x="94" y="11"/>
                  </a:lnTo>
                  <a:lnTo>
                    <a:pt x="111" y="0"/>
                  </a:lnTo>
                  <a:lnTo>
                    <a:pt x="115" y="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81" name="Freeform 346"/>
            <p:cNvSpPr>
              <a:spLocks/>
            </p:cNvSpPr>
            <p:nvPr/>
          </p:nvSpPr>
          <p:spPr bwMode="auto">
            <a:xfrm>
              <a:off x="2766" y="1363"/>
              <a:ext cx="197" cy="90"/>
            </a:xfrm>
            <a:custGeom>
              <a:avLst/>
              <a:gdLst>
                <a:gd name="T0" fmla="*/ 21 w 197"/>
                <a:gd name="T1" fmla="*/ 4 h 90"/>
                <a:gd name="T2" fmla="*/ 10 w 197"/>
                <a:gd name="T3" fmla="*/ 7 h 90"/>
                <a:gd name="T4" fmla="*/ 21 w 197"/>
                <a:gd name="T5" fmla="*/ 11 h 90"/>
                <a:gd name="T6" fmla="*/ 38 w 197"/>
                <a:gd name="T7" fmla="*/ 18 h 90"/>
                <a:gd name="T8" fmla="*/ 52 w 197"/>
                <a:gd name="T9" fmla="*/ 25 h 90"/>
                <a:gd name="T10" fmla="*/ 69 w 197"/>
                <a:gd name="T11" fmla="*/ 32 h 90"/>
                <a:gd name="T12" fmla="*/ 76 w 197"/>
                <a:gd name="T13" fmla="*/ 35 h 90"/>
                <a:gd name="T14" fmla="*/ 83 w 197"/>
                <a:gd name="T15" fmla="*/ 39 h 90"/>
                <a:gd name="T16" fmla="*/ 100 w 197"/>
                <a:gd name="T17" fmla="*/ 45 h 90"/>
                <a:gd name="T18" fmla="*/ 114 w 197"/>
                <a:gd name="T19" fmla="*/ 52 h 90"/>
                <a:gd name="T20" fmla="*/ 128 w 197"/>
                <a:gd name="T21" fmla="*/ 56 h 90"/>
                <a:gd name="T22" fmla="*/ 142 w 197"/>
                <a:gd name="T23" fmla="*/ 63 h 90"/>
                <a:gd name="T24" fmla="*/ 155 w 197"/>
                <a:gd name="T25" fmla="*/ 70 h 90"/>
                <a:gd name="T26" fmla="*/ 166 w 197"/>
                <a:gd name="T27" fmla="*/ 73 h 90"/>
                <a:gd name="T28" fmla="*/ 183 w 197"/>
                <a:gd name="T29" fmla="*/ 80 h 90"/>
                <a:gd name="T30" fmla="*/ 197 w 197"/>
                <a:gd name="T31" fmla="*/ 87 h 90"/>
                <a:gd name="T32" fmla="*/ 197 w 197"/>
                <a:gd name="T33" fmla="*/ 87 h 90"/>
                <a:gd name="T34" fmla="*/ 197 w 197"/>
                <a:gd name="T35" fmla="*/ 90 h 90"/>
                <a:gd name="T36" fmla="*/ 180 w 197"/>
                <a:gd name="T37" fmla="*/ 83 h 90"/>
                <a:gd name="T38" fmla="*/ 166 w 197"/>
                <a:gd name="T39" fmla="*/ 77 h 90"/>
                <a:gd name="T40" fmla="*/ 152 w 197"/>
                <a:gd name="T41" fmla="*/ 73 h 90"/>
                <a:gd name="T42" fmla="*/ 138 w 197"/>
                <a:gd name="T43" fmla="*/ 66 h 90"/>
                <a:gd name="T44" fmla="*/ 124 w 197"/>
                <a:gd name="T45" fmla="*/ 63 h 90"/>
                <a:gd name="T46" fmla="*/ 110 w 197"/>
                <a:gd name="T47" fmla="*/ 59 h 90"/>
                <a:gd name="T48" fmla="*/ 97 w 197"/>
                <a:gd name="T49" fmla="*/ 52 h 90"/>
                <a:gd name="T50" fmla="*/ 79 w 197"/>
                <a:gd name="T51" fmla="*/ 45 h 90"/>
                <a:gd name="T52" fmla="*/ 72 w 197"/>
                <a:gd name="T53" fmla="*/ 42 h 90"/>
                <a:gd name="T54" fmla="*/ 62 w 197"/>
                <a:gd name="T55" fmla="*/ 39 h 90"/>
                <a:gd name="T56" fmla="*/ 55 w 197"/>
                <a:gd name="T57" fmla="*/ 35 h 90"/>
                <a:gd name="T58" fmla="*/ 48 w 197"/>
                <a:gd name="T59" fmla="*/ 32 h 90"/>
                <a:gd name="T60" fmla="*/ 41 w 197"/>
                <a:gd name="T61" fmla="*/ 28 h 90"/>
                <a:gd name="T62" fmla="*/ 34 w 197"/>
                <a:gd name="T63" fmla="*/ 25 h 90"/>
                <a:gd name="T64" fmla="*/ 27 w 197"/>
                <a:gd name="T65" fmla="*/ 21 h 90"/>
                <a:gd name="T66" fmla="*/ 21 w 197"/>
                <a:gd name="T67" fmla="*/ 18 h 90"/>
                <a:gd name="T68" fmla="*/ 0 w 197"/>
                <a:gd name="T69" fmla="*/ 11 h 90"/>
                <a:gd name="T70" fmla="*/ 0 w 197"/>
                <a:gd name="T71" fmla="*/ 7 h 90"/>
                <a:gd name="T72" fmla="*/ 0 w 197"/>
                <a:gd name="T73" fmla="*/ 7 h 90"/>
                <a:gd name="T74" fmla="*/ 21 w 197"/>
                <a:gd name="T75" fmla="*/ 0 h 90"/>
                <a:gd name="T76" fmla="*/ 24 w 197"/>
                <a:gd name="T77" fmla="*/ 0 h 90"/>
                <a:gd name="T78" fmla="*/ 21 w 197"/>
                <a:gd name="T79" fmla="*/ 4 h 90"/>
                <a:gd name="T80" fmla="*/ 21 w 197"/>
                <a:gd name="T81" fmla="*/ 4 h 90"/>
                <a:gd name="T82" fmla="*/ 21 w 197"/>
                <a:gd name="T83" fmla="*/ 4 h 9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97"/>
                <a:gd name="T127" fmla="*/ 0 h 90"/>
                <a:gd name="T128" fmla="*/ 197 w 197"/>
                <a:gd name="T129" fmla="*/ 90 h 9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97" h="90">
                  <a:moveTo>
                    <a:pt x="21" y="4"/>
                  </a:moveTo>
                  <a:lnTo>
                    <a:pt x="10" y="7"/>
                  </a:lnTo>
                  <a:lnTo>
                    <a:pt x="21" y="11"/>
                  </a:lnTo>
                  <a:lnTo>
                    <a:pt x="38" y="18"/>
                  </a:lnTo>
                  <a:lnTo>
                    <a:pt x="52" y="25"/>
                  </a:lnTo>
                  <a:lnTo>
                    <a:pt x="69" y="32"/>
                  </a:lnTo>
                  <a:lnTo>
                    <a:pt x="76" y="35"/>
                  </a:lnTo>
                  <a:lnTo>
                    <a:pt x="83" y="39"/>
                  </a:lnTo>
                  <a:lnTo>
                    <a:pt x="100" y="45"/>
                  </a:lnTo>
                  <a:lnTo>
                    <a:pt x="114" y="52"/>
                  </a:lnTo>
                  <a:lnTo>
                    <a:pt x="128" y="56"/>
                  </a:lnTo>
                  <a:lnTo>
                    <a:pt x="142" y="63"/>
                  </a:lnTo>
                  <a:lnTo>
                    <a:pt x="155" y="70"/>
                  </a:lnTo>
                  <a:lnTo>
                    <a:pt x="166" y="73"/>
                  </a:lnTo>
                  <a:lnTo>
                    <a:pt x="183" y="80"/>
                  </a:lnTo>
                  <a:lnTo>
                    <a:pt x="197" y="87"/>
                  </a:lnTo>
                  <a:lnTo>
                    <a:pt x="197" y="90"/>
                  </a:lnTo>
                  <a:lnTo>
                    <a:pt x="180" y="83"/>
                  </a:lnTo>
                  <a:lnTo>
                    <a:pt x="166" y="77"/>
                  </a:lnTo>
                  <a:lnTo>
                    <a:pt x="152" y="73"/>
                  </a:lnTo>
                  <a:lnTo>
                    <a:pt x="138" y="66"/>
                  </a:lnTo>
                  <a:lnTo>
                    <a:pt x="124" y="63"/>
                  </a:lnTo>
                  <a:lnTo>
                    <a:pt x="110" y="59"/>
                  </a:lnTo>
                  <a:lnTo>
                    <a:pt x="97" y="52"/>
                  </a:lnTo>
                  <a:lnTo>
                    <a:pt x="79" y="45"/>
                  </a:lnTo>
                  <a:lnTo>
                    <a:pt x="72" y="42"/>
                  </a:lnTo>
                  <a:lnTo>
                    <a:pt x="62" y="39"/>
                  </a:lnTo>
                  <a:lnTo>
                    <a:pt x="55" y="35"/>
                  </a:lnTo>
                  <a:lnTo>
                    <a:pt x="48" y="32"/>
                  </a:lnTo>
                  <a:lnTo>
                    <a:pt x="41" y="28"/>
                  </a:lnTo>
                  <a:lnTo>
                    <a:pt x="34" y="25"/>
                  </a:lnTo>
                  <a:lnTo>
                    <a:pt x="27" y="21"/>
                  </a:lnTo>
                  <a:lnTo>
                    <a:pt x="21" y="18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82" name="Freeform 347"/>
            <p:cNvSpPr>
              <a:spLocks/>
            </p:cNvSpPr>
            <p:nvPr/>
          </p:nvSpPr>
          <p:spPr bwMode="auto">
            <a:xfrm>
              <a:off x="2973" y="1395"/>
              <a:ext cx="100" cy="58"/>
            </a:xfrm>
            <a:custGeom>
              <a:avLst/>
              <a:gdLst>
                <a:gd name="T0" fmla="*/ 0 w 100"/>
                <a:gd name="T1" fmla="*/ 55 h 58"/>
                <a:gd name="T2" fmla="*/ 14 w 100"/>
                <a:gd name="T3" fmla="*/ 48 h 58"/>
                <a:gd name="T4" fmla="*/ 17 w 100"/>
                <a:gd name="T5" fmla="*/ 45 h 58"/>
                <a:gd name="T6" fmla="*/ 24 w 100"/>
                <a:gd name="T7" fmla="*/ 38 h 58"/>
                <a:gd name="T8" fmla="*/ 28 w 100"/>
                <a:gd name="T9" fmla="*/ 34 h 58"/>
                <a:gd name="T10" fmla="*/ 35 w 100"/>
                <a:gd name="T11" fmla="*/ 31 h 58"/>
                <a:gd name="T12" fmla="*/ 42 w 100"/>
                <a:gd name="T13" fmla="*/ 27 h 58"/>
                <a:gd name="T14" fmla="*/ 49 w 100"/>
                <a:gd name="T15" fmla="*/ 24 h 58"/>
                <a:gd name="T16" fmla="*/ 59 w 100"/>
                <a:gd name="T17" fmla="*/ 17 h 58"/>
                <a:gd name="T18" fmla="*/ 69 w 100"/>
                <a:gd name="T19" fmla="*/ 13 h 58"/>
                <a:gd name="T20" fmla="*/ 76 w 100"/>
                <a:gd name="T21" fmla="*/ 7 h 58"/>
                <a:gd name="T22" fmla="*/ 83 w 100"/>
                <a:gd name="T23" fmla="*/ 7 h 58"/>
                <a:gd name="T24" fmla="*/ 97 w 100"/>
                <a:gd name="T25" fmla="*/ 0 h 58"/>
                <a:gd name="T26" fmla="*/ 100 w 100"/>
                <a:gd name="T27" fmla="*/ 0 h 58"/>
                <a:gd name="T28" fmla="*/ 97 w 100"/>
                <a:gd name="T29" fmla="*/ 0 h 58"/>
                <a:gd name="T30" fmla="*/ 87 w 100"/>
                <a:gd name="T31" fmla="*/ 10 h 58"/>
                <a:gd name="T32" fmla="*/ 80 w 100"/>
                <a:gd name="T33" fmla="*/ 13 h 58"/>
                <a:gd name="T34" fmla="*/ 73 w 100"/>
                <a:gd name="T35" fmla="*/ 20 h 58"/>
                <a:gd name="T36" fmla="*/ 62 w 100"/>
                <a:gd name="T37" fmla="*/ 24 h 58"/>
                <a:gd name="T38" fmla="*/ 52 w 100"/>
                <a:gd name="T39" fmla="*/ 31 h 58"/>
                <a:gd name="T40" fmla="*/ 38 w 100"/>
                <a:gd name="T41" fmla="*/ 38 h 58"/>
                <a:gd name="T42" fmla="*/ 24 w 100"/>
                <a:gd name="T43" fmla="*/ 45 h 58"/>
                <a:gd name="T44" fmla="*/ 21 w 100"/>
                <a:gd name="T45" fmla="*/ 48 h 58"/>
                <a:gd name="T46" fmla="*/ 14 w 100"/>
                <a:gd name="T47" fmla="*/ 51 h 58"/>
                <a:gd name="T48" fmla="*/ 7 w 100"/>
                <a:gd name="T49" fmla="*/ 55 h 58"/>
                <a:gd name="T50" fmla="*/ 0 w 100"/>
                <a:gd name="T51" fmla="*/ 58 h 58"/>
                <a:gd name="T52" fmla="*/ 0 w 100"/>
                <a:gd name="T53" fmla="*/ 58 h 58"/>
                <a:gd name="T54" fmla="*/ 0 w 100"/>
                <a:gd name="T55" fmla="*/ 55 h 58"/>
                <a:gd name="T56" fmla="*/ 0 w 100"/>
                <a:gd name="T57" fmla="*/ 55 h 58"/>
                <a:gd name="T58" fmla="*/ 0 w 100"/>
                <a:gd name="T59" fmla="*/ 55 h 5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0"/>
                <a:gd name="T91" fmla="*/ 0 h 58"/>
                <a:gd name="T92" fmla="*/ 100 w 100"/>
                <a:gd name="T93" fmla="*/ 58 h 5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0" h="58">
                  <a:moveTo>
                    <a:pt x="0" y="55"/>
                  </a:moveTo>
                  <a:lnTo>
                    <a:pt x="14" y="48"/>
                  </a:lnTo>
                  <a:lnTo>
                    <a:pt x="17" y="45"/>
                  </a:lnTo>
                  <a:lnTo>
                    <a:pt x="24" y="38"/>
                  </a:lnTo>
                  <a:lnTo>
                    <a:pt x="28" y="34"/>
                  </a:lnTo>
                  <a:lnTo>
                    <a:pt x="35" y="31"/>
                  </a:lnTo>
                  <a:lnTo>
                    <a:pt x="42" y="27"/>
                  </a:lnTo>
                  <a:lnTo>
                    <a:pt x="49" y="24"/>
                  </a:lnTo>
                  <a:lnTo>
                    <a:pt x="59" y="17"/>
                  </a:lnTo>
                  <a:lnTo>
                    <a:pt x="69" y="13"/>
                  </a:lnTo>
                  <a:lnTo>
                    <a:pt x="76" y="7"/>
                  </a:lnTo>
                  <a:lnTo>
                    <a:pt x="83" y="7"/>
                  </a:lnTo>
                  <a:lnTo>
                    <a:pt x="97" y="0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87" y="10"/>
                  </a:lnTo>
                  <a:lnTo>
                    <a:pt x="80" y="13"/>
                  </a:lnTo>
                  <a:lnTo>
                    <a:pt x="73" y="20"/>
                  </a:lnTo>
                  <a:lnTo>
                    <a:pt x="62" y="24"/>
                  </a:lnTo>
                  <a:lnTo>
                    <a:pt x="52" y="31"/>
                  </a:lnTo>
                  <a:lnTo>
                    <a:pt x="38" y="38"/>
                  </a:lnTo>
                  <a:lnTo>
                    <a:pt x="24" y="45"/>
                  </a:lnTo>
                  <a:lnTo>
                    <a:pt x="21" y="48"/>
                  </a:lnTo>
                  <a:lnTo>
                    <a:pt x="14" y="51"/>
                  </a:lnTo>
                  <a:lnTo>
                    <a:pt x="7" y="55"/>
                  </a:lnTo>
                  <a:lnTo>
                    <a:pt x="0" y="58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83" name="Freeform 348"/>
            <p:cNvSpPr>
              <a:spLocks/>
            </p:cNvSpPr>
            <p:nvPr/>
          </p:nvSpPr>
          <p:spPr bwMode="auto">
            <a:xfrm>
              <a:off x="3004" y="1367"/>
              <a:ext cx="7" cy="17"/>
            </a:xfrm>
            <a:custGeom>
              <a:avLst/>
              <a:gdLst>
                <a:gd name="T0" fmla="*/ 7 w 7"/>
                <a:gd name="T1" fmla="*/ 0 h 17"/>
                <a:gd name="T2" fmla="*/ 7 w 7"/>
                <a:gd name="T3" fmla="*/ 10 h 17"/>
                <a:gd name="T4" fmla="*/ 4 w 7"/>
                <a:gd name="T5" fmla="*/ 17 h 17"/>
                <a:gd name="T6" fmla="*/ 4 w 7"/>
                <a:gd name="T7" fmla="*/ 17 h 17"/>
                <a:gd name="T8" fmla="*/ 0 w 7"/>
                <a:gd name="T9" fmla="*/ 17 h 17"/>
                <a:gd name="T10" fmla="*/ 0 w 7"/>
                <a:gd name="T11" fmla="*/ 10 h 17"/>
                <a:gd name="T12" fmla="*/ 4 w 7"/>
                <a:gd name="T13" fmla="*/ 0 h 17"/>
                <a:gd name="T14" fmla="*/ 4 w 7"/>
                <a:gd name="T15" fmla="*/ 0 h 17"/>
                <a:gd name="T16" fmla="*/ 7 w 7"/>
                <a:gd name="T17" fmla="*/ 0 h 17"/>
                <a:gd name="T18" fmla="*/ 7 w 7"/>
                <a:gd name="T19" fmla="*/ 0 h 17"/>
                <a:gd name="T20" fmla="*/ 7 w 7"/>
                <a:gd name="T21" fmla="*/ 0 h 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"/>
                <a:gd name="T34" fmla="*/ 0 h 17"/>
                <a:gd name="T35" fmla="*/ 7 w 7"/>
                <a:gd name="T36" fmla="*/ 17 h 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" h="17">
                  <a:moveTo>
                    <a:pt x="7" y="0"/>
                  </a:moveTo>
                  <a:lnTo>
                    <a:pt x="7" y="10"/>
                  </a:lnTo>
                  <a:lnTo>
                    <a:pt x="4" y="17"/>
                  </a:lnTo>
                  <a:lnTo>
                    <a:pt x="0" y="17"/>
                  </a:lnTo>
                  <a:lnTo>
                    <a:pt x="0" y="10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84" name="Freeform 349"/>
            <p:cNvSpPr>
              <a:spLocks/>
            </p:cNvSpPr>
            <p:nvPr/>
          </p:nvSpPr>
          <p:spPr bwMode="auto">
            <a:xfrm>
              <a:off x="3184" y="1135"/>
              <a:ext cx="66" cy="49"/>
            </a:xfrm>
            <a:custGeom>
              <a:avLst/>
              <a:gdLst>
                <a:gd name="T0" fmla="*/ 3 w 66"/>
                <a:gd name="T1" fmla="*/ 42 h 49"/>
                <a:gd name="T2" fmla="*/ 17 w 66"/>
                <a:gd name="T3" fmla="*/ 42 h 49"/>
                <a:gd name="T4" fmla="*/ 35 w 66"/>
                <a:gd name="T5" fmla="*/ 38 h 49"/>
                <a:gd name="T6" fmla="*/ 41 w 66"/>
                <a:gd name="T7" fmla="*/ 28 h 49"/>
                <a:gd name="T8" fmla="*/ 45 w 66"/>
                <a:gd name="T9" fmla="*/ 18 h 49"/>
                <a:gd name="T10" fmla="*/ 52 w 66"/>
                <a:gd name="T11" fmla="*/ 11 h 49"/>
                <a:gd name="T12" fmla="*/ 62 w 66"/>
                <a:gd name="T13" fmla="*/ 0 h 49"/>
                <a:gd name="T14" fmla="*/ 62 w 66"/>
                <a:gd name="T15" fmla="*/ 0 h 49"/>
                <a:gd name="T16" fmla="*/ 66 w 66"/>
                <a:gd name="T17" fmla="*/ 4 h 49"/>
                <a:gd name="T18" fmla="*/ 52 w 66"/>
                <a:gd name="T19" fmla="*/ 21 h 49"/>
                <a:gd name="T20" fmla="*/ 45 w 66"/>
                <a:gd name="T21" fmla="*/ 35 h 49"/>
                <a:gd name="T22" fmla="*/ 41 w 66"/>
                <a:gd name="T23" fmla="*/ 38 h 49"/>
                <a:gd name="T24" fmla="*/ 38 w 66"/>
                <a:gd name="T25" fmla="*/ 45 h 49"/>
                <a:gd name="T26" fmla="*/ 28 w 66"/>
                <a:gd name="T27" fmla="*/ 45 h 49"/>
                <a:gd name="T28" fmla="*/ 21 w 66"/>
                <a:gd name="T29" fmla="*/ 49 h 49"/>
                <a:gd name="T30" fmla="*/ 3 w 66"/>
                <a:gd name="T31" fmla="*/ 45 h 49"/>
                <a:gd name="T32" fmla="*/ 0 w 66"/>
                <a:gd name="T33" fmla="*/ 45 h 49"/>
                <a:gd name="T34" fmla="*/ 3 w 66"/>
                <a:gd name="T35" fmla="*/ 42 h 49"/>
                <a:gd name="T36" fmla="*/ 3 w 66"/>
                <a:gd name="T37" fmla="*/ 42 h 49"/>
                <a:gd name="T38" fmla="*/ 3 w 66"/>
                <a:gd name="T39" fmla="*/ 42 h 4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6"/>
                <a:gd name="T61" fmla="*/ 0 h 49"/>
                <a:gd name="T62" fmla="*/ 66 w 66"/>
                <a:gd name="T63" fmla="*/ 49 h 4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6" h="49">
                  <a:moveTo>
                    <a:pt x="3" y="42"/>
                  </a:moveTo>
                  <a:lnTo>
                    <a:pt x="17" y="42"/>
                  </a:lnTo>
                  <a:lnTo>
                    <a:pt x="35" y="38"/>
                  </a:lnTo>
                  <a:lnTo>
                    <a:pt x="41" y="28"/>
                  </a:lnTo>
                  <a:lnTo>
                    <a:pt x="45" y="18"/>
                  </a:lnTo>
                  <a:lnTo>
                    <a:pt x="52" y="11"/>
                  </a:lnTo>
                  <a:lnTo>
                    <a:pt x="62" y="0"/>
                  </a:lnTo>
                  <a:lnTo>
                    <a:pt x="66" y="4"/>
                  </a:lnTo>
                  <a:lnTo>
                    <a:pt x="52" y="21"/>
                  </a:lnTo>
                  <a:lnTo>
                    <a:pt x="45" y="35"/>
                  </a:lnTo>
                  <a:lnTo>
                    <a:pt x="41" y="38"/>
                  </a:lnTo>
                  <a:lnTo>
                    <a:pt x="38" y="45"/>
                  </a:lnTo>
                  <a:lnTo>
                    <a:pt x="28" y="45"/>
                  </a:lnTo>
                  <a:lnTo>
                    <a:pt x="21" y="49"/>
                  </a:lnTo>
                  <a:lnTo>
                    <a:pt x="3" y="45"/>
                  </a:lnTo>
                  <a:lnTo>
                    <a:pt x="0" y="45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85" name="Freeform 350"/>
            <p:cNvSpPr>
              <a:spLocks/>
            </p:cNvSpPr>
            <p:nvPr/>
          </p:nvSpPr>
          <p:spPr bwMode="auto">
            <a:xfrm>
              <a:off x="3239" y="1153"/>
              <a:ext cx="31" cy="24"/>
            </a:xfrm>
            <a:custGeom>
              <a:avLst/>
              <a:gdLst>
                <a:gd name="T0" fmla="*/ 4 w 31"/>
                <a:gd name="T1" fmla="*/ 0 h 24"/>
                <a:gd name="T2" fmla="*/ 18 w 31"/>
                <a:gd name="T3" fmla="*/ 17 h 24"/>
                <a:gd name="T4" fmla="*/ 28 w 31"/>
                <a:gd name="T5" fmla="*/ 17 h 24"/>
                <a:gd name="T6" fmla="*/ 31 w 31"/>
                <a:gd name="T7" fmla="*/ 17 h 24"/>
                <a:gd name="T8" fmla="*/ 31 w 31"/>
                <a:gd name="T9" fmla="*/ 20 h 24"/>
                <a:gd name="T10" fmla="*/ 21 w 31"/>
                <a:gd name="T11" fmla="*/ 24 h 24"/>
                <a:gd name="T12" fmla="*/ 14 w 31"/>
                <a:gd name="T13" fmla="*/ 24 h 24"/>
                <a:gd name="T14" fmla="*/ 11 w 31"/>
                <a:gd name="T15" fmla="*/ 24 h 24"/>
                <a:gd name="T16" fmla="*/ 7 w 31"/>
                <a:gd name="T17" fmla="*/ 13 h 24"/>
                <a:gd name="T18" fmla="*/ 4 w 31"/>
                <a:gd name="T19" fmla="*/ 7 h 24"/>
                <a:gd name="T20" fmla="*/ 0 w 31"/>
                <a:gd name="T21" fmla="*/ 3 h 24"/>
                <a:gd name="T22" fmla="*/ 0 w 31"/>
                <a:gd name="T23" fmla="*/ 0 h 24"/>
                <a:gd name="T24" fmla="*/ 4 w 31"/>
                <a:gd name="T25" fmla="*/ 0 h 24"/>
                <a:gd name="T26" fmla="*/ 4 w 31"/>
                <a:gd name="T27" fmla="*/ 0 h 24"/>
                <a:gd name="T28" fmla="*/ 4 w 31"/>
                <a:gd name="T29" fmla="*/ 0 h 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1"/>
                <a:gd name="T46" fmla="*/ 0 h 24"/>
                <a:gd name="T47" fmla="*/ 31 w 31"/>
                <a:gd name="T48" fmla="*/ 24 h 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1" h="24">
                  <a:moveTo>
                    <a:pt x="4" y="0"/>
                  </a:moveTo>
                  <a:lnTo>
                    <a:pt x="18" y="17"/>
                  </a:lnTo>
                  <a:lnTo>
                    <a:pt x="28" y="17"/>
                  </a:lnTo>
                  <a:lnTo>
                    <a:pt x="31" y="17"/>
                  </a:lnTo>
                  <a:lnTo>
                    <a:pt x="31" y="20"/>
                  </a:lnTo>
                  <a:lnTo>
                    <a:pt x="21" y="24"/>
                  </a:lnTo>
                  <a:lnTo>
                    <a:pt x="14" y="24"/>
                  </a:lnTo>
                  <a:lnTo>
                    <a:pt x="11" y="24"/>
                  </a:lnTo>
                  <a:lnTo>
                    <a:pt x="7" y="13"/>
                  </a:lnTo>
                  <a:lnTo>
                    <a:pt x="4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86" name="Freeform 351"/>
            <p:cNvSpPr>
              <a:spLocks/>
            </p:cNvSpPr>
            <p:nvPr/>
          </p:nvSpPr>
          <p:spPr bwMode="auto">
            <a:xfrm>
              <a:off x="3208" y="990"/>
              <a:ext cx="21" cy="17"/>
            </a:xfrm>
            <a:custGeom>
              <a:avLst/>
              <a:gdLst>
                <a:gd name="T0" fmla="*/ 7 w 21"/>
                <a:gd name="T1" fmla="*/ 4 h 17"/>
                <a:gd name="T2" fmla="*/ 7 w 21"/>
                <a:gd name="T3" fmla="*/ 7 h 17"/>
                <a:gd name="T4" fmla="*/ 11 w 21"/>
                <a:gd name="T5" fmla="*/ 11 h 17"/>
                <a:gd name="T6" fmla="*/ 14 w 21"/>
                <a:gd name="T7" fmla="*/ 7 h 17"/>
                <a:gd name="T8" fmla="*/ 14 w 21"/>
                <a:gd name="T9" fmla="*/ 4 h 17"/>
                <a:gd name="T10" fmla="*/ 14 w 21"/>
                <a:gd name="T11" fmla="*/ 4 h 17"/>
                <a:gd name="T12" fmla="*/ 17 w 21"/>
                <a:gd name="T13" fmla="*/ 0 h 17"/>
                <a:gd name="T14" fmla="*/ 21 w 21"/>
                <a:gd name="T15" fmla="*/ 4 h 17"/>
                <a:gd name="T16" fmla="*/ 21 w 21"/>
                <a:gd name="T17" fmla="*/ 11 h 17"/>
                <a:gd name="T18" fmla="*/ 17 w 21"/>
                <a:gd name="T19" fmla="*/ 14 h 17"/>
                <a:gd name="T20" fmla="*/ 11 w 21"/>
                <a:gd name="T21" fmla="*/ 17 h 17"/>
                <a:gd name="T22" fmla="*/ 4 w 21"/>
                <a:gd name="T23" fmla="*/ 11 h 17"/>
                <a:gd name="T24" fmla="*/ 0 w 21"/>
                <a:gd name="T25" fmla="*/ 7 h 17"/>
                <a:gd name="T26" fmla="*/ 4 w 21"/>
                <a:gd name="T27" fmla="*/ 4 h 17"/>
                <a:gd name="T28" fmla="*/ 7 w 21"/>
                <a:gd name="T29" fmla="*/ 4 h 17"/>
                <a:gd name="T30" fmla="*/ 7 w 21"/>
                <a:gd name="T31" fmla="*/ 4 h 17"/>
                <a:gd name="T32" fmla="*/ 7 w 21"/>
                <a:gd name="T33" fmla="*/ 4 h 1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"/>
                <a:gd name="T52" fmla="*/ 0 h 17"/>
                <a:gd name="T53" fmla="*/ 21 w 21"/>
                <a:gd name="T54" fmla="*/ 17 h 1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" h="17">
                  <a:moveTo>
                    <a:pt x="7" y="4"/>
                  </a:moveTo>
                  <a:lnTo>
                    <a:pt x="7" y="7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1" y="11"/>
                  </a:lnTo>
                  <a:lnTo>
                    <a:pt x="17" y="14"/>
                  </a:lnTo>
                  <a:lnTo>
                    <a:pt x="11" y="17"/>
                  </a:lnTo>
                  <a:lnTo>
                    <a:pt x="4" y="11"/>
                  </a:lnTo>
                  <a:lnTo>
                    <a:pt x="0" y="7"/>
                  </a:lnTo>
                  <a:lnTo>
                    <a:pt x="4" y="4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87" name="Freeform 352"/>
            <p:cNvSpPr>
              <a:spLocks/>
            </p:cNvSpPr>
            <p:nvPr/>
          </p:nvSpPr>
          <p:spPr bwMode="auto">
            <a:xfrm>
              <a:off x="3229" y="997"/>
              <a:ext cx="21" cy="14"/>
            </a:xfrm>
            <a:custGeom>
              <a:avLst/>
              <a:gdLst>
                <a:gd name="T0" fmla="*/ 3 w 21"/>
                <a:gd name="T1" fmla="*/ 7 h 14"/>
                <a:gd name="T2" fmla="*/ 7 w 21"/>
                <a:gd name="T3" fmla="*/ 7 h 14"/>
                <a:gd name="T4" fmla="*/ 10 w 21"/>
                <a:gd name="T5" fmla="*/ 7 h 14"/>
                <a:gd name="T6" fmla="*/ 14 w 21"/>
                <a:gd name="T7" fmla="*/ 4 h 14"/>
                <a:gd name="T8" fmla="*/ 14 w 21"/>
                <a:gd name="T9" fmla="*/ 4 h 14"/>
                <a:gd name="T10" fmla="*/ 10 w 21"/>
                <a:gd name="T11" fmla="*/ 0 h 14"/>
                <a:gd name="T12" fmla="*/ 14 w 21"/>
                <a:gd name="T13" fmla="*/ 0 h 14"/>
                <a:gd name="T14" fmla="*/ 21 w 21"/>
                <a:gd name="T15" fmla="*/ 4 h 14"/>
                <a:gd name="T16" fmla="*/ 21 w 21"/>
                <a:gd name="T17" fmla="*/ 4 h 14"/>
                <a:gd name="T18" fmla="*/ 21 w 21"/>
                <a:gd name="T19" fmla="*/ 7 h 14"/>
                <a:gd name="T20" fmla="*/ 17 w 21"/>
                <a:gd name="T21" fmla="*/ 14 h 14"/>
                <a:gd name="T22" fmla="*/ 10 w 21"/>
                <a:gd name="T23" fmla="*/ 14 h 14"/>
                <a:gd name="T24" fmla="*/ 7 w 21"/>
                <a:gd name="T25" fmla="*/ 14 h 14"/>
                <a:gd name="T26" fmla="*/ 0 w 21"/>
                <a:gd name="T27" fmla="*/ 7 h 14"/>
                <a:gd name="T28" fmla="*/ 3 w 21"/>
                <a:gd name="T29" fmla="*/ 7 h 14"/>
                <a:gd name="T30" fmla="*/ 3 w 21"/>
                <a:gd name="T31" fmla="*/ 7 h 14"/>
                <a:gd name="T32" fmla="*/ 3 w 21"/>
                <a:gd name="T33" fmla="*/ 7 h 1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"/>
                <a:gd name="T52" fmla="*/ 0 h 14"/>
                <a:gd name="T53" fmla="*/ 21 w 21"/>
                <a:gd name="T54" fmla="*/ 14 h 1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" h="14">
                  <a:moveTo>
                    <a:pt x="3" y="7"/>
                  </a:moveTo>
                  <a:lnTo>
                    <a:pt x="7" y="7"/>
                  </a:lnTo>
                  <a:lnTo>
                    <a:pt x="10" y="7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1" y="4"/>
                  </a:lnTo>
                  <a:lnTo>
                    <a:pt x="21" y="7"/>
                  </a:lnTo>
                  <a:lnTo>
                    <a:pt x="17" y="14"/>
                  </a:lnTo>
                  <a:lnTo>
                    <a:pt x="10" y="14"/>
                  </a:lnTo>
                  <a:lnTo>
                    <a:pt x="7" y="14"/>
                  </a:lnTo>
                  <a:lnTo>
                    <a:pt x="0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88" name="Freeform 353"/>
            <p:cNvSpPr>
              <a:spLocks/>
            </p:cNvSpPr>
            <p:nvPr/>
          </p:nvSpPr>
          <p:spPr bwMode="auto">
            <a:xfrm>
              <a:off x="3253" y="983"/>
              <a:ext cx="14" cy="18"/>
            </a:xfrm>
            <a:custGeom>
              <a:avLst/>
              <a:gdLst>
                <a:gd name="T0" fmla="*/ 0 w 14"/>
                <a:gd name="T1" fmla="*/ 14 h 18"/>
                <a:gd name="T2" fmla="*/ 7 w 14"/>
                <a:gd name="T3" fmla="*/ 14 h 18"/>
                <a:gd name="T4" fmla="*/ 7 w 14"/>
                <a:gd name="T5" fmla="*/ 7 h 18"/>
                <a:gd name="T6" fmla="*/ 7 w 14"/>
                <a:gd name="T7" fmla="*/ 4 h 18"/>
                <a:gd name="T8" fmla="*/ 4 w 14"/>
                <a:gd name="T9" fmla="*/ 4 h 18"/>
                <a:gd name="T10" fmla="*/ 0 w 14"/>
                <a:gd name="T11" fmla="*/ 0 h 18"/>
                <a:gd name="T12" fmla="*/ 4 w 14"/>
                <a:gd name="T13" fmla="*/ 0 h 18"/>
                <a:gd name="T14" fmla="*/ 14 w 14"/>
                <a:gd name="T15" fmla="*/ 11 h 18"/>
                <a:gd name="T16" fmla="*/ 14 w 14"/>
                <a:gd name="T17" fmla="*/ 14 h 18"/>
                <a:gd name="T18" fmla="*/ 11 w 14"/>
                <a:gd name="T19" fmla="*/ 18 h 18"/>
                <a:gd name="T20" fmla="*/ 4 w 14"/>
                <a:gd name="T21" fmla="*/ 18 h 18"/>
                <a:gd name="T22" fmla="*/ 0 w 14"/>
                <a:gd name="T23" fmla="*/ 14 h 18"/>
                <a:gd name="T24" fmla="*/ 0 w 14"/>
                <a:gd name="T25" fmla="*/ 11 h 18"/>
                <a:gd name="T26" fmla="*/ 0 w 14"/>
                <a:gd name="T27" fmla="*/ 14 h 18"/>
                <a:gd name="T28" fmla="*/ 0 w 14"/>
                <a:gd name="T29" fmla="*/ 14 h 18"/>
                <a:gd name="T30" fmla="*/ 0 w 14"/>
                <a:gd name="T31" fmla="*/ 14 h 1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"/>
                <a:gd name="T49" fmla="*/ 0 h 18"/>
                <a:gd name="T50" fmla="*/ 14 w 14"/>
                <a:gd name="T51" fmla="*/ 18 h 1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" h="18">
                  <a:moveTo>
                    <a:pt x="0" y="14"/>
                  </a:moveTo>
                  <a:lnTo>
                    <a:pt x="7" y="14"/>
                  </a:lnTo>
                  <a:lnTo>
                    <a:pt x="7" y="7"/>
                  </a:lnTo>
                  <a:lnTo>
                    <a:pt x="7" y="4"/>
                  </a:lnTo>
                  <a:lnTo>
                    <a:pt x="4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4" y="11"/>
                  </a:lnTo>
                  <a:lnTo>
                    <a:pt x="14" y="14"/>
                  </a:lnTo>
                  <a:lnTo>
                    <a:pt x="11" y="18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89" name="Line 354"/>
            <p:cNvSpPr>
              <a:spLocks noChangeShapeType="1"/>
            </p:cNvSpPr>
            <p:nvPr/>
          </p:nvSpPr>
          <p:spPr bwMode="auto">
            <a:xfrm>
              <a:off x="3281" y="1564"/>
              <a:ext cx="0" cy="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90" name="Line 355"/>
            <p:cNvSpPr>
              <a:spLocks noChangeShapeType="1"/>
            </p:cNvSpPr>
            <p:nvPr/>
          </p:nvSpPr>
          <p:spPr bwMode="auto">
            <a:xfrm>
              <a:off x="3281" y="1564"/>
              <a:ext cx="0" cy="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91" name="Rectangle 356"/>
            <p:cNvSpPr>
              <a:spLocks noChangeArrowheads="1"/>
            </p:cNvSpPr>
            <p:nvPr/>
          </p:nvSpPr>
          <p:spPr bwMode="auto">
            <a:xfrm>
              <a:off x="3493" y="1608"/>
              <a:ext cx="15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Ma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92" name="Rectangle 357"/>
            <p:cNvSpPr>
              <a:spLocks noChangeArrowheads="1"/>
            </p:cNvSpPr>
            <p:nvPr/>
          </p:nvSpPr>
          <p:spPr bwMode="auto">
            <a:xfrm>
              <a:off x="3646" y="1608"/>
              <a:ext cx="6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n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93" name="Rectangle 358"/>
            <p:cNvSpPr>
              <a:spLocks noChangeArrowheads="1"/>
            </p:cNvSpPr>
            <p:nvPr/>
          </p:nvSpPr>
          <p:spPr bwMode="auto">
            <a:xfrm>
              <a:off x="3707" y="1608"/>
              <a:ext cx="5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u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94" name="Rectangle 359"/>
            <p:cNvSpPr>
              <a:spLocks noChangeArrowheads="1"/>
            </p:cNvSpPr>
            <p:nvPr/>
          </p:nvSpPr>
          <p:spPr bwMode="auto">
            <a:xfrm>
              <a:off x="3768" y="1608"/>
              <a:ext cx="5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f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95" name="Rectangle 360"/>
            <p:cNvSpPr>
              <a:spLocks noChangeArrowheads="1"/>
            </p:cNvSpPr>
            <p:nvPr/>
          </p:nvSpPr>
          <p:spPr bwMode="auto">
            <a:xfrm>
              <a:off x="3796" y="1608"/>
              <a:ext cx="41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actured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96" name="Line 361"/>
            <p:cNvSpPr>
              <a:spLocks noChangeShapeType="1"/>
            </p:cNvSpPr>
            <p:nvPr/>
          </p:nvSpPr>
          <p:spPr bwMode="auto">
            <a:xfrm>
              <a:off x="3326" y="1522"/>
              <a:ext cx="0" cy="12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97" name="Freeform 362"/>
            <p:cNvSpPr>
              <a:spLocks/>
            </p:cNvSpPr>
            <p:nvPr/>
          </p:nvSpPr>
          <p:spPr bwMode="auto">
            <a:xfrm>
              <a:off x="3298" y="1626"/>
              <a:ext cx="59" cy="114"/>
            </a:xfrm>
            <a:custGeom>
              <a:avLst/>
              <a:gdLst>
                <a:gd name="T0" fmla="*/ 0 w 59"/>
                <a:gd name="T1" fmla="*/ 0 h 114"/>
                <a:gd name="T2" fmla="*/ 28 w 59"/>
                <a:gd name="T3" fmla="*/ 114 h 114"/>
                <a:gd name="T4" fmla="*/ 59 w 59"/>
                <a:gd name="T5" fmla="*/ 0 h 114"/>
                <a:gd name="T6" fmla="*/ 0 w 59"/>
                <a:gd name="T7" fmla="*/ 0 h 1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114"/>
                <a:gd name="T14" fmla="*/ 59 w 59"/>
                <a:gd name="T15" fmla="*/ 114 h 1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114">
                  <a:moveTo>
                    <a:pt x="0" y="0"/>
                  </a:moveTo>
                  <a:lnTo>
                    <a:pt x="28" y="114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98" name="Line 363"/>
            <p:cNvSpPr>
              <a:spLocks noChangeShapeType="1"/>
            </p:cNvSpPr>
            <p:nvPr/>
          </p:nvSpPr>
          <p:spPr bwMode="auto">
            <a:xfrm>
              <a:off x="3326" y="1740"/>
              <a:ext cx="905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99" name="Rectangle 364"/>
            <p:cNvSpPr>
              <a:spLocks noChangeArrowheads="1"/>
            </p:cNvSpPr>
            <p:nvPr/>
          </p:nvSpPr>
          <p:spPr bwMode="auto">
            <a:xfrm>
              <a:off x="2594" y="1608"/>
              <a:ext cx="75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Off-the-shelf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00" name="Line 365"/>
            <p:cNvSpPr>
              <a:spLocks noChangeShapeType="1"/>
            </p:cNvSpPr>
            <p:nvPr/>
          </p:nvSpPr>
          <p:spPr bwMode="auto">
            <a:xfrm>
              <a:off x="2427" y="1740"/>
              <a:ext cx="906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01" name="Freeform 366"/>
            <p:cNvSpPr>
              <a:spLocks/>
            </p:cNvSpPr>
            <p:nvPr/>
          </p:nvSpPr>
          <p:spPr bwMode="auto">
            <a:xfrm>
              <a:off x="4570" y="1543"/>
              <a:ext cx="97" cy="100"/>
            </a:xfrm>
            <a:custGeom>
              <a:avLst/>
              <a:gdLst>
                <a:gd name="T0" fmla="*/ 73 w 97"/>
                <a:gd name="T1" fmla="*/ 35 h 100"/>
                <a:gd name="T2" fmla="*/ 97 w 97"/>
                <a:gd name="T3" fmla="*/ 35 h 100"/>
                <a:gd name="T4" fmla="*/ 45 w 97"/>
                <a:gd name="T5" fmla="*/ 0 h 100"/>
                <a:gd name="T6" fmla="*/ 0 w 97"/>
                <a:gd name="T7" fmla="*/ 35 h 100"/>
                <a:gd name="T8" fmla="*/ 24 w 97"/>
                <a:gd name="T9" fmla="*/ 35 h 100"/>
                <a:gd name="T10" fmla="*/ 24 w 97"/>
                <a:gd name="T11" fmla="*/ 73 h 100"/>
                <a:gd name="T12" fmla="*/ 10 w 97"/>
                <a:gd name="T13" fmla="*/ 94 h 100"/>
                <a:gd name="T14" fmla="*/ 17 w 97"/>
                <a:gd name="T15" fmla="*/ 100 h 100"/>
                <a:gd name="T16" fmla="*/ 31 w 97"/>
                <a:gd name="T17" fmla="*/ 76 h 100"/>
                <a:gd name="T18" fmla="*/ 45 w 97"/>
                <a:gd name="T19" fmla="*/ 76 h 100"/>
                <a:gd name="T20" fmla="*/ 45 w 97"/>
                <a:gd name="T21" fmla="*/ 97 h 100"/>
                <a:gd name="T22" fmla="*/ 52 w 97"/>
                <a:gd name="T23" fmla="*/ 97 h 100"/>
                <a:gd name="T24" fmla="*/ 52 w 97"/>
                <a:gd name="T25" fmla="*/ 76 h 100"/>
                <a:gd name="T26" fmla="*/ 66 w 97"/>
                <a:gd name="T27" fmla="*/ 76 h 100"/>
                <a:gd name="T28" fmla="*/ 79 w 97"/>
                <a:gd name="T29" fmla="*/ 97 h 100"/>
                <a:gd name="T30" fmla="*/ 86 w 97"/>
                <a:gd name="T31" fmla="*/ 94 h 100"/>
                <a:gd name="T32" fmla="*/ 73 w 97"/>
                <a:gd name="T33" fmla="*/ 73 h 100"/>
                <a:gd name="T34" fmla="*/ 73 w 97"/>
                <a:gd name="T35" fmla="*/ 35 h 100"/>
                <a:gd name="T36" fmla="*/ 73 w 97"/>
                <a:gd name="T37" fmla="*/ 35 h 1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7"/>
                <a:gd name="T58" fmla="*/ 0 h 100"/>
                <a:gd name="T59" fmla="*/ 97 w 97"/>
                <a:gd name="T60" fmla="*/ 100 h 10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7" h="100">
                  <a:moveTo>
                    <a:pt x="73" y="35"/>
                  </a:moveTo>
                  <a:lnTo>
                    <a:pt x="97" y="35"/>
                  </a:lnTo>
                  <a:lnTo>
                    <a:pt x="45" y="0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73"/>
                  </a:lnTo>
                  <a:lnTo>
                    <a:pt x="10" y="94"/>
                  </a:lnTo>
                  <a:lnTo>
                    <a:pt x="17" y="100"/>
                  </a:lnTo>
                  <a:lnTo>
                    <a:pt x="31" y="76"/>
                  </a:lnTo>
                  <a:lnTo>
                    <a:pt x="45" y="76"/>
                  </a:lnTo>
                  <a:lnTo>
                    <a:pt x="45" y="97"/>
                  </a:lnTo>
                  <a:lnTo>
                    <a:pt x="52" y="97"/>
                  </a:lnTo>
                  <a:lnTo>
                    <a:pt x="52" y="76"/>
                  </a:lnTo>
                  <a:lnTo>
                    <a:pt x="66" y="76"/>
                  </a:lnTo>
                  <a:lnTo>
                    <a:pt x="79" y="97"/>
                  </a:lnTo>
                  <a:lnTo>
                    <a:pt x="86" y="94"/>
                  </a:lnTo>
                  <a:lnTo>
                    <a:pt x="73" y="73"/>
                  </a:lnTo>
                  <a:lnTo>
                    <a:pt x="73" y="3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02" name="Freeform 367"/>
            <p:cNvSpPr>
              <a:spLocks/>
            </p:cNvSpPr>
            <p:nvPr/>
          </p:nvSpPr>
          <p:spPr bwMode="auto">
            <a:xfrm>
              <a:off x="4601" y="1578"/>
              <a:ext cx="31" cy="34"/>
            </a:xfrm>
            <a:custGeom>
              <a:avLst/>
              <a:gdLst>
                <a:gd name="T0" fmla="*/ 0 w 31"/>
                <a:gd name="T1" fmla="*/ 0 h 34"/>
                <a:gd name="T2" fmla="*/ 0 w 31"/>
                <a:gd name="T3" fmla="*/ 34 h 34"/>
                <a:gd name="T4" fmla="*/ 31 w 31"/>
                <a:gd name="T5" fmla="*/ 34 h 34"/>
                <a:gd name="T6" fmla="*/ 31 w 31"/>
                <a:gd name="T7" fmla="*/ 0 h 34"/>
                <a:gd name="T8" fmla="*/ 0 w 31"/>
                <a:gd name="T9" fmla="*/ 0 h 34"/>
                <a:gd name="T10" fmla="*/ 0 w 31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34"/>
                <a:gd name="T20" fmla="*/ 31 w 31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34">
                  <a:moveTo>
                    <a:pt x="0" y="0"/>
                  </a:moveTo>
                  <a:lnTo>
                    <a:pt x="0" y="34"/>
                  </a:lnTo>
                  <a:lnTo>
                    <a:pt x="31" y="34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03" name="Freeform 368"/>
            <p:cNvSpPr>
              <a:spLocks/>
            </p:cNvSpPr>
            <p:nvPr/>
          </p:nvSpPr>
          <p:spPr bwMode="auto">
            <a:xfrm>
              <a:off x="4594" y="1554"/>
              <a:ext cx="45" cy="13"/>
            </a:xfrm>
            <a:custGeom>
              <a:avLst/>
              <a:gdLst>
                <a:gd name="T0" fmla="*/ 21 w 45"/>
                <a:gd name="T1" fmla="*/ 0 h 13"/>
                <a:gd name="T2" fmla="*/ 45 w 45"/>
                <a:gd name="T3" fmla="*/ 13 h 13"/>
                <a:gd name="T4" fmla="*/ 0 w 45"/>
                <a:gd name="T5" fmla="*/ 13 h 13"/>
                <a:gd name="T6" fmla="*/ 21 w 45"/>
                <a:gd name="T7" fmla="*/ 0 h 13"/>
                <a:gd name="T8" fmla="*/ 21 w 45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13"/>
                <a:gd name="T17" fmla="*/ 45 w 45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13">
                  <a:moveTo>
                    <a:pt x="21" y="0"/>
                  </a:moveTo>
                  <a:lnTo>
                    <a:pt x="45" y="13"/>
                  </a:lnTo>
                  <a:lnTo>
                    <a:pt x="0" y="1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04" name="Freeform 369"/>
            <p:cNvSpPr>
              <a:spLocks/>
            </p:cNvSpPr>
            <p:nvPr/>
          </p:nvSpPr>
          <p:spPr bwMode="auto">
            <a:xfrm>
              <a:off x="4331" y="1536"/>
              <a:ext cx="453" cy="287"/>
            </a:xfrm>
            <a:custGeom>
              <a:avLst/>
              <a:gdLst>
                <a:gd name="T0" fmla="*/ 422 w 453"/>
                <a:gd name="T1" fmla="*/ 149 h 287"/>
                <a:gd name="T2" fmla="*/ 405 w 453"/>
                <a:gd name="T3" fmla="*/ 170 h 287"/>
                <a:gd name="T4" fmla="*/ 405 w 453"/>
                <a:gd name="T5" fmla="*/ 121 h 287"/>
                <a:gd name="T6" fmla="*/ 415 w 453"/>
                <a:gd name="T7" fmla="*/ 101 h 287"/>
                <a:gd name="T8" fmla="*/ 191 w 453"/>
                <a:gd name="T9" fmla="*/ 101 h 287"/>
                <a:gd name="T10" fmla="*/ 191 w 453"/>
                <a:gd name="T11" fmla="*/ 173 h 287"/>
                <a:gd name="T12" fmla="*/ 156 w 453"/>
                <a:gd name="T13" fmla="*/ 173 h 287"/>
                <a:gd name="T14" fmla="*/ 146 w 453"/>
                <a:gd name="T15" fmla="*/ 0 h 287"/>
                <a:gd name="T16" fmla="*/ 111 w 453"/>
                <a:gd name="T17" fmla="*/ 0 h 287"/>
                <a:gd name="T18" fmla="*/ 104 w 453"/>
                <a:gd name="T19" fmla="*/ 173 h 287"/>
                <a:gd name="T20" fmla="*/ 97 w 453"/>
                <a:gd name="T21" fmla="*/ 173 h 287"/>
                <a:gd name="T22" fmla="*/ 87 w 453"/>
                <a:gd name="T23" fmla="*/ 0 h 287"/>
                <a:gd name="T24" fmla="*/ 52 w 453"/>
                <a:gd name="T25" fmla="*/ 0 h 287"/>
                <a:gd name="T26" fmla="*/ 45 w 453"/>
                <a:gd name="T27" fmla="*/ 173 h 287"/>
                <a:gd name="T28" fmla="*/ 0 w 453"/>
                <a:gd name="T29" fmla="*/ 173 h 287"/>
                <a:gd name="T30" fmla="*/ 14 w 453"/>
                <a:gd name="T31" fmla="*/ 201 h 287"/>
                <a:gd name="T32" fmla="*/ 14 w 453"/>
                <a:gd name="T33" fmla="*/ 287 h 287"/>
                <a:gd name="T34" fmla="*/ 453 w 453"/>
                <a:gd name="T35" fmla="*/ 287 h 287"/>
                <a:gd name="T36" fmla="*/ 453 w 453"/>
                <a:gd name="T37" fmla="*/ 180 h 287"/>
                <a:gd name="T38" fmla="*/ 422 w 453"/>
                <a:gd name="T39" fmla="*/ 149 h 287"/>
                <a:gd name="T40" fmla="*/ 422 w 453"/>
                <a:gd name="T41" fmla="*/ 149 h 28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53"/>
                <a:gd name="T64" fmla="*/ 0 h 287"/>
                <a:gd name="T65" fmla="*/ 453 w 453"/>
                <a:gd name="T66" fmla="*/ 287 h 28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53" h="287">
                  <a:moveTo>
                    <a:pt x="422" y="149"/>
                  </a:moveTo>
                  <a:lnTo>
                    <a:pt x="405" y="170"/>
                  </a:lnTo>
                  <a:lnTo>
                    <a:pt x="405" y="121"/>
                  </a:lnTo>
                  <a:lnTo>
                    <a:pt x="415" y="101"/>
                  </a:lnTo>
                  <a:lnTo>
                    <a:pt x="191" y="101"/>
                  </a:lnTo>
                  <a:lnTo>
                    <a:pt x="191" y="173"/>
                  </a:lnTo>
                  <a:lnTo>
                    <a:pt x="156" y="173"/>
                  </a:lnTo>
                  <a:lnTo>
                    <a:pt x="146" y="0"/>
                  </a:lnTo>
                  <a:lnTo>
                    <a:pt x="111" y="0"/>
                  </a:lnTo>
                  <a:lnTo>
                    <a:pt x="104" y="173"/>
                  </a:lnTo>
                  <a:lnTo>
                    <a:pt x="97" y="173"/>
                  </a:lnTo>
                  <a:lnTo>
                    <a:pt x="87" y="0"/>
                  </a:lnTo>
                  <a:lnTo>
                    <a:pt x="52" y="0"/>
                  </a:lnTo>
                  <a:lnTo>
                    <a:pt x="45" y="173"/>
                  </a:lnTo>
                  <a:lnTo>
                    <a:pt x="0" y="173"/>
                  </a:lnTo>
                  <a:lnTo>
                    <a:pt x="14" y="201"/>
                  </a:lnTo>
                  <a:lnTo>
                    <a:pt x="14" y="287"/>
                  </a:lnTo>
                  <a:lnTo>
                    <a:pt x="453" y="287"/>
                  </a:lnTo>
                  <a:lnTo>
                    <a:pt x="453" y="180"/>
                  </a:lnTo>
                  <a:lnTo>
                    <a:pt x="422" y="149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05" name="Freeform 370"/>
            <p:cNvSpPr>
              <a:spLocks/>
            </p:cNvSpPr>
            <p:nvPr/>
          </p:nvSpPr>
          <p:spPr bwMode="auto">
            <a:xfrm>
              <a:off x="4584" y="1699"/>
              <a:ext cx="193" cy="114"/>
            </a:xfrm>
            <a:custGeom>
              <a:avLst/>
              <a:gdLst>
                <a:gd name="T0" fmla="*/ 193 w 193"/>
                <a:gd name="T1" fmla="*/ 21 h 114"/>
                <a:gd name="T2" fmla="*/ 193 w 193"/>
                <a:gd name="T3" fmla="*/ 114 h 114"/>
                <a:gd name="T4" fmla="*/ 0 w 193"/>
                <a:gd name="T5" fmla="*/ 114 h 114"/>
                <a:gd name="T6" fmla="*/ 0 w 193"/>
                <a:gd name="T7" fmla="*/ 27 h 114"/>
                <a:gd name="T8" fmla="*/ 27 w 193"/>
                <a:gd name="T9" fmla="*/ 3 h 114"/>
                <a:gd name="T10" fmla="*/ 48 w 193"/>
                <a:gd name="T11" fmla="*/ 24 h 114"/>
                <a:gd name="T12" fmla="*/ 76 w 193"/>
                <a:gd name="T13" fmla="*/ 0 h 114"/>
                <a:gd name="T14" fmla="*/ 93 w 193"/>
                <a:gd name="T15" fmla="*/ 21 h 114"/>
                <a:gd name="T16" fmla="*/ 121 w 193"/>
                <a:gd name="T17" fmla="*/ 0 h 114"/>
                <a:gd name="T18" fmla="*/ 148 w 193"/>
                <a:gd name="T19" fmla="*/ 21 h 114"/>
                <a:gd name="T20" fmla="*/ 169 w 193"/>
                <a:gd name="T21" fmla="*/ 0 h 114"/>
                <a:gd name="T22" fmla="*/ 193 w 193"/>
                <a:gd name="T23" fmla="*/ 21 h 114"/>
                <a:gd name="T24" fmla="*/ 193 w 193"/>
                <a:gd name="T25" fmla="*/ 21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3"/>
                <a:gd name="T40" fmla="*/ 0 h 114"/>
                <a:gd name="T41" fmla="*/ 193 w 193"/>
                <a:gd name="T42" fmla="*/ 114 h 11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3" h="114">
                  <a:moveTo>
                    <a:pt x="193" y="21"/>
                  </a:moveTo>
                  <a:lnTo>
                    <a:pt x="193" y="114"/>
                  </a:lnTo>
                  <a:lnTo>
                    <a:pt x="0" y="114"/>
                  </a:lnTo>
                  <a:lnTo>
                    <a:pt x="0" y="27"/>
                  </a:lnTo>
                  <a:lnTo>
                    <a:pt x="27" y="3"/>
                  </a:lnTo>
                  <a:lnTo>
                    <a:pt x="48" y="24"/>
                  </a:lnTo>
                  <a:lnTo>
                    <a:pt x="76" y="0"/>
                  </a:lnTo>
                  <a:lnTo>
                    <a:pt x="93" y="21"/>
                  </a:lnTo>
                  <a:lnTo>
                    <a:pt x="121" y="0"/>
                  </a:lnTo>
                  <a:lnTo>
                    <a:pt x="148" y="21"/>
                  </a:lnTo>
                  <a:lnTo>
                    <a:pt x="169" y="0"/>
                  </a:lnTo>
                  <a:lnTo>
                    <a:pt x="193" y="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06" name="Freeform 371"/>
            <p:cNvSpPr>
              <a:spLocks/>
            </p:cNvSpPr>
            <p:nvPr/>
          </p:nvSpPr>
          <p:spPr bwMode="auto">
            <a:xfrm>
              <a:off x="4529" y="1643"/>
              <a:ext cx="203" cy="170"/>
            </a:xfrm>
            <a:custGeom>
              <a:avLst/>
              <a:gdLst>
                <a:gd name="T0" fmla="*/ 197 w 203"/>
                <a:gd name="T1" fmla="*/ 14 h 170"/>
                <a:gd name="T2" fmla="*/ 197 w 203"/>
                <a:gd name="T3" fmla="*/ 63 h 170"/>
                <a:gd name="T4" fmla="*/ 176 w 203"/>
                <a:gd name="T5" fmla="*/ 42 h 170"/>
                <a:gd name="T6" fmla="*/ 152 w 203"/>
                <a:gd name="T7" fmla="*/ 66 h 170"/>
                <a:gd name="T8" fmla="*/ 131 w 203"/>
                <a:gd name="T9" fmla="*/ 45 h 170"/>
                <a:gd name="T10" fmla="*/ 103 w 203"/>
                <a:gd name="T11" fmla="*/ 70 h 170"/>
                <a:gd name="T12" fmla="*/ 82 w 203"/>
                <a:gd name="T13" fmla="*/ 45 h 170"/>
                <a:gd name="T14" fmla="*/ 48 w 203"/>
                <a:gd name="T15" fmla="*/ 80 h 170"/>
                <a:gd name="T16" fmla="*/ 48 w 203"/>
                <a:gd name="T17" fmla="*/ 170 h 170"/>
                <a:gd name="T18" fmla="*/ 0 w 203"/>
                <a:gd name="T19" fmla="*/ 170 h 170"/>
                <a:gd name="T20" fmla="*/ 0 w 203"/>
                <a:gd name="T21" fmla="*/ 0 h 170"/>
                <a:gd name="T22" fmla="*/ 203 w 203"/>
                <a:gd name="T23" fmla="*/ 0 h 170"/>
                <a:gd name="T24" fmla="*/ 197 w 203"/>
                <a:gd name="T25" fmla="*/ 14 h 170"/>
                <a:gd name="T26" fmla="*/ 197 w 203"/>
                <a:gd name="T27" fmla="*/ 14 h 17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03"/>
                <a:gd name="T43" fmla="*/ 0 h 170"/>
                <a:gd name="T44" fmla="*/ 203 w 203"/>
                <a:gd name="T45" fmla="*/ 170 h 17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03" h="170">
                  <a:moveTo>
                    <a:pt x="197" y="14"/>
                  </a:moveTo>
                  <a:lnTo>
                    <a:pt x="197" y="63"/>
                  </a:lnTo>
                  <a:lnTo>
                    <a:pt x="176" y="42"/>
                  </a:lnTo>
                  <a:lnTo>
                    <a:pt x="152" y="66"/>
                  </a:lnTo>
                  <a:lnTo>
                    <a:pt x="131" y="45"/>
                  </a:lnTo>
                  <a:lnTo>
                    <a:pt x="103" y="70"/>
                  </a:lnTo>
                  <a:lnTo>
                    <a:pt x="82" y="45"/>
                  </a:lnTo>
                  <a:lnTo>
                    <a:pt x="48" y="80"/>
                  </a:lnTo>
                  <a:lnTo>
                    <a:pt x="48" y="170"/>
                  </a:lnTo>
                  <a:lnTo>
                    <a:pt x="0" y="170"/>
                  </a:lnTo>
                  <a:lnTo>
                    <a:pt x="0" y="0"/>
                  </a:lnTo>
                  <a:lnTo>
                    <a:pt x="203" y="0"/>
                  </a:lnTo>
                  <a:lnTo>
                    <a:pt x="197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07" name="Freeform 372"/>
            <p:cNvSpPr>
              <a:spLocks/>
            </p:cNvSpPr>
            <p:nvPr/>
          </p:nvSpPr>
          <p:spPr bwMode="auto">
            <a:xfrm>
              <a:off x="4442" y="1547"/>
              <a:ext cx="38" cy="162"/>
            </a:xfrm>
            <a:custGeom>
              <a:avLst/>
              <a:gdLst>
                <a:gd name="T0" fmla="*/ 10 w 38"/>
                <a:gd name="T1" fmla="*/ 0 h 162"/>
                <a:gd name="T2" fmla="*/ 28 w 38"/>
                <a:gd name="T3" fmla="*/ 0 h 162"/>
                <a:gd name="T4" fmla="*/ 38 w 38"/>
                <a:gd name="T5" fmla="*/ 162 h 162"/>
                <a:gd name="T6" fmla="*/ 0 w 38"/>
                <a:gd name="T7" fmla="*/ 162 h 162"/>
                <a:gd name="T8" fmla="*/ 10 w 38"/>
                <a:gd name="T9" fmla="*/ 0 h 162"/>
                <a:gd name="T10" fmla="*/ 10 w 38"/>
                <a:gd name="T11" fmla="*/ 0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"/>
                <a:gd name="T19" fmla="*/ 0 h 162"/>
                <a:gd name="T20" fmla="*/ 38 w 3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" h="162">
                  <a:moveTo>
                    <a:pt x="10" y="0"/>
                  </a:moveTo>
                  <a:lnTo>
                    <a:pt x="28" y="0"/>
                  </a:lnTo>
                  <a:lnTo>
                    <a:pt x="38" y="162"/>
                  </a:lnTo>
                  <a:lnTo>
                    <a:pt x="0" y="16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08" name="Freeform 373"/>
            <p:cNvSpPr>
              <a:spLocks/>
            </p:cNvSpPr>
            <p:nvPr/>
          </p:nvSpPr>
          <p:spPr bwMode="auto">
            <a:xfrm>
              <a:off x="4383" y="1547"/>
              <a:ext cx="35" cy="162"/>
            </a:xfrm>
            <a:custGeom>
              <a:avLst/>
              <a:gdLst>
                <a:gd name="T0" fmla="*/ 7 w 35"/>
                <a:gd name="T1" fmla="*/ 0 h 162"/>
                <a:gd name="T2" fmla="*/ 28 w 35"/>
                <a:gd name="T3" fmla="*/ 0 h 162"/>
                <a:gd name="T4" fmla="*/ 35 w 35"/>
                <a:gd name="T5" fmla="*/ 162 h 162"/>
                <a:gd name="T6" fmla="*/ 0 w 35"/>
                <a:gd name="T7" fmla="*/ 162 h 162"/>
                <a:gd name="T8" fmla="*/ 7 w 35"/>
                <a:gd name="T9" fmla="*/ 0 h 162"/>
                <a:gd name="T10" fmla="*/ 7 w 35"/>
                <a:gd name="T11" fmla="*/ 0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162"/>
                <a:gd name="T20" fmla="*/ 35 w 35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162">
                  <a:moveTo>
                    <a:pt x="7" y="0"/>
                  </a:moveTo>
                  <a:lnTo>
                    <a:pt x="28" y="0"/>
                  </a:lnTo>
                  <a:lnTo>
                    <a:pt x="35" y="162"/>
                  </a:lnTo>
                  <a:lnTo>
                    <a:pt x="0" y="16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09" name="Freeform 374"/>
            <p:cNvSpPr>
              <a:spLocks/>
            </p:cNvSpPr>
            <p:nvPr/>
          </p:nvSpPr>
          <p:spPr bwMode="auto">
            <a:xfrm>
              <a:off x="4345" y="1720"/>
              <a:ext cx="177" cy="93"/>
            </a:xfrm>
            <a:custGeom>
              <a:avLst/>
              <a:gdLst>
                <a:gd name="T0" fmla="*/ 0 w 177"/>
                <a:gd name="T1" fmla="*/ 0 h 93"/>
                <a:gd name="T2" fmla="*/ 177 w 177"/>
                <a:gd name="T3" fmla="*/ 0 h 93"/>
                <a:gd name="T4" fmla="*/ 177 w 177"/>
                <a:gd name="T5" fmla="*/ 93 h 93"/>
                <a:gd name="T6" fmla="*/ 7 w 177"/>
                <a:gd name="T7" fmla="*/ 93 h 93"/>
                <a:gd name="T8" fmla="*/ 7 w 177"/>
                <a:gd name="T9" fmla="*/ 13 h 93"/>
                <a:gd name="T10" fmla="*/ 0 w 177"/>
                <a:gd name="T11" fmla="*/ 0 h 93"/>
                <a:gd name="T12" fmla="*/ 0 w 177"/>
                <a:gd name="T13" fmla="*/ 0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7"/>
                <a:gd name="T22" fmla="*/ 0 h 93"/>
                <a:gd name="T23" fmla="*/ 177 w 177"/>
                <a:gd name="T24" fmla="*/ 93 h 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7" h="93">
                  <a:moveTo>
                    <a:pt x="0" y="0"/>
                  </a:moveTo>
                  <a:lnTo>
                    <a:pt x="177" y="0"/>
                  </a:lnTo>
                  <a:lnTo>
                    <a:pt x="177" y="93"/>
                  </a:lnTo>
                  <a:lnTo>
                    <a:pt x="7" y="93"/>
                  </a:lnTo>
                  <a:lnTo>
                    <a:pt x="7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0" name="Freeform 375"/>
            <p:cNvSpPr>
              <a:spLocks/>
            </p:cNvSpPr>
            <p:nvPr/>
          </p:nvSpPr>
          <p:spPr bwMode="auto">
            <a:xfrm>
              <a:off x="4484" y="1730"/>
              <a:ext cx="13" cy="17"/>
            </a:xfrm>
            <a:custGeom>
              <a:avLst/>
              <a:gdLst>
                <a:gd name="T0" fmla="*/ 0 w 13"/>
                <a:gd name="T1" fmla="*/ 10 h 17"/>
                <a:gd name="T2" fmla="*/ 0 w 13"/>
                <a:gd name="T3" fmla="*/ 7 h 17"/>
                <a:gd name="T4" fmla="*/ 0 w 13"/>
                <a:gd name="T5" fmla="*/ 7 h 17"/>
                <a:gd name="T6" fmla="*/ 0 w 13"/>
                <a:gd name="T7" fmla="*/ 3 h 17"/>
                <a:gd name="T8" fmla="*/ 0 w 13"/>
                <a:gd name="T9" fmla="*/ 3 h 17"/>
                <a:gd name="T10" fmla="*/ 3 w 13"/>
                <a:gd name="T11" fmla="*/ 3 h 17"/>
                <a:gd name="T12" fmla="*/ 3 w 13"/>
                <a:gd name="T13" fmla="*/ 3 h 17"/>
                <a:gd name="T14" fmla="*/ 3 w 13"/>
                <a:gd name="T15" fmla="*/ 3 h 17"/>
                <a:gd name="T16" fmla="*/ 6 w 13"/>
                <a:gd name="T17" fmla="*/ 0 h 17"/>
                <a:gd name="T18" fmla="*/ 6 w 13"/>
                <a:gd name="T19" fmla="*/ 3 h 17"/>
                <a:gd name="T20" fmla="*/ 10 w 13"/>
                <a:gd name="T21" fmla="*/ 3 h 17"/>
                <a:gd name="T22" fmla="*/ 10 w 13"/>
                <a:gd name="T23" fmla="*/ 3 h 17"/>
                <a:gd name="T24" fmla="*/ 10 w 13"/>
                <a:gd name="T25" fmla="*/ 3 h 17"/>
                <a:gd name="T26" fmla="*/ 13 w 13"/>
                <a:gd name="T27" fmla="*/ 3 h 17"/>
                <a:gd name="T28" fmla="*/ 13 w 13"/>
                <a:gd name="T29" fmla="*/ 7 h 17"/>
                <a:gd name="T30" fmla="*/ 13 w 13"/>
                <a:gd name="T31" fmla="*/ 7 h 17"/>
                <a:gd name="T32" fmla="*/ 13 w 13"/>
                <a:gd name="T33" fmla="*/ 10 h 17"/>
                <a:gd name="T34" fmla="*/ 13 w 13"/>
                <a:gd name="T35" fmla="*/ 10 h 17"/>
                <a:gd name="T36" fmla="*/ 13 w 13"/>
                <a:gd name="T37" fmla="*/ 10 h 17"/>
                <a:gd name="T38" fmla="*/ 13 w 13"/>
                <a:gd name="T39" fmla="*/ 14 h 17"/>
                <a:gd name="T40" fmla="*/ 10 w 13"/>
                <a:gd name="T41" fmla="*/ 14 h 17"/>
                <a:gd name="T42" fmla="*/ 10 w 13"/>
                <a:gd name="T43" fmla="*/ 14 h 17"/>
                <a:gd name="T44" fmla="*/ 10 w 13"/>
                <a:gd name="T45" fmla="*/ 17 h 17"/>
                <a:gd name="T46" fmla="*/ 6 w 13"/>
                <a:gd name="T47" fmla="*/ 17 h 17"/>
                <a:gd name="T48" fmla="*/ 6 w 13"/>
                <a:gd name="T49" fmla="*/ 17 h 17"/>
                <a:gd name="T50" fmla="*/ 3 w 13"/>
                <a:gd name="T51" fmla="*/ 17 h 17"/>
                <a:gd name="T52" fmla="*/ 3 w 13"/>
                <a:gd name="T53" fmla="*/ 17 h 17"/>
                <a:gd name="T54" fmla="*/ 3 w 13"/>
                <a:gd name="T55" fmla="*/ 14 h 17"/>
                <a:gd name="T56" fmla="*/ 0 w 13"/>
                <a:gd name="T57" fmla="*/ 14 h 17"/>
                <a:gd name="T58" fmla="*/ 0 w 13"/>
                <a:gd name="T59" fmla="*/ 14 h 17"/>
                <a:gd name="T60" fmla="*/ 0 w 13"/>
                <a:gd name="T61" fmla="*/ 10 h 17"/>
                <a:gd name="T62" fmla="*/ 0 w 13"/>
                <a:gd name="T63" fmla="*/ 10 h 17"/>
                <a:gd name="T64" fmla="*/ 0 w 13"/>
                <a:gd name="T65" fmla="*/ 10 h 17"/>
                <a:gd name="T66" fmla="*/ 0 w 13"/>
                <a:gd name="T67" fmla="*/ 10 h 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3"/>
                <a:gd name="T103" fmla="*/ 0 h 17"/>
                <a:gd name="T104" fmla="*/ 13 w 13"/>
                <a:gd name="T105" fmla="*/ 17 h 1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3" h="17">
                  <a:moveTo>
                    <a:pt x="0" y="10"/>
                  </a:moveTo>
                  <a:lnTo>
                    <a:pt x="0" y="7"/>
                  </a:lnTo>
                  <a:lnTo>
                    <a:pt x="0" y="3"/>
                  </a:lnTo>
                  <a:lnTo>
                    <a:pt x="3" y="3"/>
                  </a:lnTo>
                  <a:lnTo>
                    <a:pt x="6" y="0"/>
                  </a:lnTo>
                  <a:lnTo>
                    <a:pt x="6" y="3"/>
                  </a:lnTo>
                  <a:lnTo>
                    <a:pt x="10" y="3"/>
                  </a:lnTo>
                  <a:lnTo>
                    <a:pt x="13" y="3"/>
                  </a:lnTo>
                  <a:lnTo>
                    <a:pt x="13" y="7"/>
                  </a:lnTo>
                  <a:lnTo>
                    <a:pt x="13" y="10"/>
                  </a:lnTo>
                  <a:lnTo>
                    <a:pt x="13" y="14"/>
                  </a:lnTo>
                  <a:lnTo>
                    <a:pt x="10" y="14"/>
                  </a:lnTo>
                  <a:lnTo>
                    <a:pt x="10" y="17"/>
                  </a:lnTo>
                  <a:lnTo>
                    <a:pt x="6" y="17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0" y="14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1" name="Freeform 376"/>
            <p:cNvSpPr>
              <a:spLocks/>
            </p:cNvSpPr>
            <p:nvPr/>
          </p:nvSpPr>
          <p:spPr bwMode="auto">
            <a:xfrm>
              <a:off x="4387" y="1464"/>
              <a:ext cx="266" cy="83"/>
            </a:xfrm>
            <a:custGeom>
              <a:avLst/>
              <a:gdLst>
                <a:gd name="T0" fmla="*/ 262 w 266"/>
                <a:gd name="T1" fmla="*/ 55 h 83"/>
                <a:gd name="T2" fmla="*/ 259 w 266"/>
                <a:gd name="T3" fmla="*/ 52 h 83"/>
                <a:gd name="T4" fmla="*/ 252 w 266"/>
                <a:gd name="T5" fmla="*/ 45 h 83"/>
                <a:gd name="T6" fmla="*/ 242 w 266"/>
                <a:gd name="T7" fmla="*/ 38 h 83"/>
                <a:gd name="T8" fmla="*/ 231 w 266"/>
                <a:gd name="T9" fmla="*/ 31 h 83"/>
                <a:gd name="T10" fmla="*/ 218 w 266"/>
                <a:gd name="T11" fmla="*/ 27 h 83"/>
                <a:gd name="T12" fmla="*/ 211 w 266"/>
                <a:gd name="T13" fmla="*/ 27 h 83"/>
                <a:gd name="T14" fmla="*/ 200 w 266"/>
                <a:gd name="T15" fmla="*/ 31 h 83"/>
                <a:gd name="T16" fmla="*/ 197 w 266"/>
                <a:gd name="T17" fmla="*/ 27 h 83"/>
                <a:gd name="T18" fmla="*/ 193 w 266"/>
                <a:gd name="T19" fmla="*/ 20 h 83"/>
                <a:gd name="T20" fmla="*/ 190 w 266"/>
                <a:gd name="T21" fmla="*/ 14 h 83"/>
                <a:gd name="T22" fmla="*/ 180 w 266"/>
                <a:gd name="T23" fmla="*/ 7 h 83"/>
                <a:gd name="T24" fmla="*/ 169 w 266"/>
                <a:gd name="T25" fmla="*/ 3 h 83"/>
                <a:gd name="T26" fmla="*/ 159 w 266"/>
                <a:gd name="T27" fmla="*/ 0 h 83"/>
                <a:gd name="T28" fmla="*/ 145 w 266"/>
                <a:gd name="T29" fmla="*/ 3 h 83"/>
                <a:gd name="T30" fmla="*/ 131 w 266"/>
                <a:gd name="T31" fmla="*/ 10 h 83"/>
                <a:gd name="T32" fmla="*/ 124 w 266"/>
                <a:gd name="T33" fmla="*/ 10 h 83"/>
                <a:gd name="T34" fmla="*/ 114 w 266"/>
                <a:gd name="T35" fmla="*/ 3 h 83"/>
                <a:gd name="T36" fmla="*/ 103 w 266"/>
                <a:gd name="T37" fmla="*/ 3 h 83"/>
                <a:gd name="T38" fmla="*/ 93 w 266"/>
                <a:gd name="T39" fmla="*/ 3 h 83"/>
                <a:gd name="T40" fmla="*/ 83 w 266"/>
                <a:gd name="T41" fmla="*/ 7 h 83"/>
                <a:gd name="T42" fmla="*/ 76 w 266"/>
                <a:gd name="T43" fmla="*/ 10 h 83"/>
                <a:gd name="T44" fmla="*/ 65 w 266"/>
                <a:gd name="T45" fmla="*/ 17 h 83"/>
                <a:gd name="T46" fmla="*/ 59 w 266"/>
                <a:gd name="T47" fmla="*/ 24 h 83"/>
                <a:gd name="T48" fmla="*/ 52 w 266"/>
                <a:gd name="T49" fmla="*/ 24 h 83"/>
                <a:gd name="T50" fmla="*/ 48 w 266"/>
                <a:gd name="T51" fmla="*/ 24 h 83"/>
                <a:gd name="T52" fmla="*/ 41 w 266"/>
                <a:gd name="T53" fmla="*/ 24 h 83"/>
                <a:gd name="T54" fmla="*/ 27 w 266"/>
                <a:gd name="T55" fmla="*/ 27 h 83"/>
                <a:gd name="T56" fmla="*/ 17 w 266"/>
                <a:gd name="T57" fmla="*/ 34 h 83"/>
                <a:gd name="T58" fmla="*/ 10 w 266"/>
                <a:gd name="T59" fmla="*/ 41 h 83"/>
                <a:gd name="T60" fmla="*/ 3 w 266"/>
                <a:gd name="T61" fmla="*/ 55 h 83"/>
                <a:gd name="T62" fmla="*/ 0 w 266"/>
                <a:gd name="T63" fmla="*/ 69 h 83"/>
                <a:gd name="T64" fmla="*/ 0 w 266"/>
                <a:gd name="T65" fmla="*/ 83 h 83"/>
                <a:gd name="T66" fmla="*/ 24 w 266"/>
                <a:gd name="T67" fmla="*/ 72 h 83"/>
                <a:gd name="T68" fmla="*/ 27 w 266"/>
                <a:gd name="T69" fmla="*/ 69 h 83"/>
                <a:gd name="T70" fmla="*/ 31 w 266"/>
                <a:gd name="T71" fmla="*/ 65 h 83"/>
                <a:gd name="T72" fmla="*/ 41 w 266"/>
                <a:gd name="T73" fmla="*/ 65 h 83"/>
                <a:gd name="T74" fmla="*/ 59 w 266"/>
                <a:gd name="T75" fmla="*/ 65 h 83"/>
                <a:gd name="T76" fmla="*/ 59 w 266"/>
                <a:gd name="T77" fmla="*/ 72 h 83"/>
                <a:gd name="T78" fmla="*/ 59 w 266"/>
                <a:gd name="T79" fmla="*/ 83 h 83"/>
                <a:gd name="T80" fmla="*/ 86 w 266"/>
                <a:gd name="T81" fmla="*/ 72 h 83"/>
                <a:gd name="T82" fmla="*/ 86 w 266"/>
                <a:gd name="T83" fmla="*/ 69 h 83"/>
                <a:gd name="T84" fmla="*/ 93 w 266"/>
                <a:gd name="T85" fmla="*/ 65 h 83"/>
                <a:gd name="T86" fmla="*/ 100 w 266"/>
                <a:gd name="T87" fmla="*/ 65 h 83"/>
                <a:gd name="T88" fmla="*/ 110 w 266"/>
                <a:gd name="T89" fmla="*/ 65 h 83"/>
                <a:gd name="T90" fmla="*/ 128 w 266"/>
                <a:gd name="T91" fmla="*/ 65 h 83"/>
                <a:gd name="T92" fmla="*/ 142 w 266"/>
                <a:gd name="T93" fmla="*/ 62 h 83"/>
                <a:gd name="T94" fmla="*/ 162 w 266"/>
                <a:gd name="T95" fmla="*/ 62 h 83"/>
                <a:gd name="T96" fmla="*/ 183 w 266"/>
                <a:gd name="T97" fmla="*/ 62 h 83"/>
                <a:gd name="T98" fmla="*/ 204 w 266"/>
                <a:gd name="T99" fmla="*/ 62 h 83"/>
                <a:gd name="T100" fmla="*/ 221 w 266"/>
                <a:gd name="T101" fmla="*/ 62 h 83"/>
                <a:gd name="T102" fmla="*/ 242 w 266"/>
                <a:gd name="T103" fmla="*/ 62 h 83"/>
                <a:gd name="T104" fmla="*/ 259 w 266"/>
                <a:gd name="T105" fmla="*/ 62 h 83"/>
                <a:gd name="T106" fmla="*/ 262 w 266"/>
                <a:gd name="T107" fmla="*/ 58 h 8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6"/>
                <a:gd name="T163" fmla="*/ 0 h 83"/>
                <a:gd name="T164" fmla="*/ 266 w 266"/>
                <a:gd name="T165" fmla="*/ 83 h 8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6" h="83">
                  <a:moveTo>
                    <a:pt x="262" y="58"/>
                  </a:moveTo>
                  <a:lnTo>
                    <a:pt x="262" y="55"/>
                  </a:lnTo>
                  <a:lnTo>
                    <a:pt x="259" y="52"/>
                  </a:lnTo>
                  <a:lnTo>
                    <a:pt x="256" y="48"/>
                  </a:lnTo>
                  <a:lnTo>
                    <a:pt x="252" y="45"/>
                  </a:lnTo>
                  <a:lnTo>
                    <a:pt x="249" y="41"/>
                  </a:lnTo>
                  <a:lnTo>
                    <a:pt x="245" y="38"/>
                  </a:lnTo>
                  <a:lnTo>
                    <a:pt x="242" y="38"/>
                  </a:lnTo>
                  <a:lnTo>
                    <a:pt x="238" y="34"/>
                  </a:lnTo>
                  <a:lnTo>
                    <a:pt x="235" y="31"/>
                  </a:lnTo>
                  <a:lnTo>
                    <a:pt x="231" y="31"/>
                  </a:lnTo>
                  <a:lnTo>
                    <a:pt x="224" y="31"/>
                  </a:lnTo>
                  <a:lnTo>
                    <a:pt x="221" y="27"/>
                  </a:lnTo>
                  <a:lnTo>
                    <a:pt x="218" y="27"/>
                  </a:lnTo>
                  <a:lnTo>
                    <a:pt x="214" y="27"/>
                  </a:lnTo>
                  <a:lnTo>
                    <a:pt x="211" y="27"/>
                  </a:lnTo>
                  <a:lnTo>
                    <a:pt x="207" y="31"/>
                  </a:lnTo>
                  <a:lnTo>
                    <a:pt x="204" y="31"/>
                  </a:lnTo>
                  <a:lnTo>
                    <a:pt x="200" y="31"/>
                  </a:lnTo>
                  <a:lnTo>
                    <a:pt x="197" y="34"/>
                  </a:lnTo>
                  <a:lnTo>
                    <a:pt x="197" y="31"/>
                  </a:lnTo>
                  <a:lnTo>
                    <a:pt x="197" y="27"/>
                  </a:lnTo>
                  <a:lnTo>
                    <a:pt x="197" y="24"/>
                  </a:lnTo>
                  <a:lnTo>
                    <a:pt x="197" y="20"/>
                  </a:lnTo>
                  <a:lnTo>
                    <a:pt x="193" y="20"/>
                  </a:lnTo>
                  <a:lnTo>
                    <a:pt x="193" y="17"/>
                  </a:lnTo>
                  <a:lnTo>
                    <a:pt x="190" y="14"/>
                  </a:lnTo>
                  <a:lnTo>
                    <a:pt x="186" y="10"/>
                  </a:lnTo>
                  <a:lnTo>
                    <a:pt x="183" y="7"/>
                  </a:lnTo>
                  <a:lnTo>
                    <a:pt x="180" y="7"/>
                  </a:lnTo>
                  <a:lnTo>
                    <a:pt x="180" y="3"/>
                  </a:lnTo>
                  <a:lnTo>
                    <a:pt x="173" y="3"/>
                  </a:lnTo>
                  <a:lnTo>
                    <a:pt x="169" y="3"/>
                  </a:lnTo>
                  <a:lnTo>
                    <a:pt x="166" y="0"/>
                  </a:lnTo>
                  <a:lnTo>
                    <a:pt x="162" y="0"/>
                  </a:lnTo>
                  <a:lnTo>
                    <a:pt x="159" y="0"/>
                  </a:lnTo>
                  <a:lnTo>
                    <a:pt x="155" y="3"/>
                  </a:lnTo>
                  <a:lnTo>
                    <a:pt x="148" y="3"/>
                  </a:lnTo>
                  <a:lnTo>
                    <a:pt x="145" y="3"/>
                  </a:lnTo>
                  <a:lnTo>
                    <a:pt x="142" y="7"/>
                  </a:lnTo>
                  <a:lnTo>
                    <a:pt x="138" y="7"/>
                  </a:lnTo>
                  <a:lnTo>
                    <a:pt x="131" y="10"/>
                  </a:lnTo>
                  <a:lnTo>
                    <a:pt x="128" y="14"/>
                  </a:lnTo>
                  <a:lnTo>
                    <a:pt x="124" y="10"/>
                  </a:lnTo>
                  <a:lnTo>
                    <a:pt x="121" y="7"/>
                  </a:lnTo>
                  <a:lnTo>
                    <a:pt x="117" y="7"/>
                  </a:lnTo>
                  <a:lnTo>
                    <a:pt x="114" y="3"/>
                  </a:lnTo>
                  <a:lnTo>
                    <a:pt x="110" y="3"/>
                  </a:lnTo>
                  <a:lnTo>
                    <a:pt x="107" y="3"/>
                  </a:lnTo>
                  <a:lnTo>
                    <a:pt x="103" y="3"/>
                  </a:lnTo>
                  <a:lnTo>
                    <a:pt x="100" y="3"/>
                  </a:lnTo>
                  <a:lnTo>
                    <a:pt x="97" y="3"/>
                  </a:lnTo>
                  <a:lnTo>
                    <a:pt x="93" y="3"/>
                  </a:lnTo>
                  <a:lnTo>
                    <a:pt x="90" y="3"/>
                  </a:lnTo>
                  <a:lnTo>
                    <a:pt x="86" y="7"/>
                  </a:lnTo>
                  <a:lnTo>
                    <a:pt x="83" y="7"/>
                  </a:lnTo>
                  <a:lnTo>
                    <a:pt x="79" y="10"/>
                  </a:lnTo>
                  <a:lnTo>
                    <a:pt x="76" y="10"/>
                  </a:lnTo>
                  <a:lnTo>
                    <a:pt x="72" y="14"/>
                  </a:lnTo>
                  <a:lnTo>
                    <a:pt x="69" y="14"/>
                  </a:lnTo>
                  <a:lnTo>
                    <a:pt x="65" y="17"/>
                  </a:lnTo>
                  <a:lnTo>
                    <a:pt x="62" y="20"/>
                  </a:lnTo>
                  <a:lnTo>
                    <a:pt x="59" y="24"/>
                  </a:lnTo>
                  <a:lnTo>
                    <a:pt x="55" y="24"/>
                  </a:lnTo>
                  <a:lnTo>
                    <a:pt x="52" y="24"/>
                  </a:lnTo>
                  <a:lnTo>
                    <a:pt x="48" y="24"/>
                  </a:lnTo>
                  <a:lnTo>
                    <a:pt x="45" y="24"/>
                  </a:lnTo>
                  <a:lnTo>
                    <a:pt x="41" y="24"/>
                  </a:lnTo>
                  <a:lnTo>
                    <a:pt x="38" y="24"/>
                  </a:lnTo>
                  <a:lnTo>
                    <a:pt x="34" y="27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1" y="31"/>
                  </a:lnTo>
                  <a:lnTo>
                    <a:pt x="17" y="34"/>
                  </a:lnTo>
                  <a:lnTo>
                    <a:pt x="14" y="34"/>
                  </a:lnTo>
                  <a:lnTo>
                    <a:pt x="14" y="38"/>
                  </a:lnTo>
                  <a:lnTo>
                    <a:pt x="10" y="41"/>
                  </a:lnTo>
                  <a:lnTo>
                    <a:pt x="7" y="48"/>
                  </a:lnTo>
                  <a:lnTo>
                    <a:pt x="3" y="52"/>
                  </a:lnTo>
                  <a:lnTo>
                    <a:pt x="3" y="55"/>
                  </a:lnTo>
                  <a:lnTo>
                    <a:pt x="0" y="62"/>
                  </a:lnTo>
                  <a:lnTo>
                    <a:pt x="0" y="65"/>
                  </a:lnTo>
                  <a:lnTo>
                    <a:pt x="0" y="69"/>
                  </a:lnTo>
                  <a:lnTo>
                    <a:pt x="0" y="72"/>
                  </a:lnTo>
                  <a:lnTo>
                    <a:pt x="0" y="83"/>
                  </a:lnTo>
                  <a:lnTo>
                    <a:pt x="27" y="83"/>
                  </a:lnTo>
                  <a:lnTo>
                    <a:pt x="27" y="72"/>
                  </a:lnTo>
                  <a:lnTo>
                    <a:pt x="24" y="72"/>
                  </a:lnTo>
                  <a:lnTo>
                    <a:pt x="27" y="69"/>
                  </a:lnTo>
                  <a:lnTo>
                    <a:pt x="31" y="65"/>
                  </a:lnTo>
                  <a:lnTo>
                    <a:pt x="34" y="65"/>
                  </a:lnTo>
                  <a:lnTo>
                    <a:pt x="41" y="65"/>
                  </a:lnTo>
                  <a:lnTo>
                    <a:pt x="45" y="65"/>
                  </a:lnTo>
                  <a:lnTo>
                    <a:pt x="52" y="65"/>
                  </a:lnTo>
                  <a:lnTo>
                    <a:pt x="59" y="65"/>
                  </a:lnTo>
                  <a:lnTo>
                    <a:pt x="59" y="69"/>
                  </a:lnTo>
                  <a:lnTo>
                    <a:pt x="59" y="72"/>
                  </a:lnTo>
                  <a:lnTo>
                    <a:pt x="59" y="83"/>
                  </a:lnTo>
                  <a:lnTo>
                    <a:pt x="86" y="83"/>
                  </a:lnTo>
                  <a:lnTo>
                    <a:pt x="86" y="72"/>
                  </a:lnTo>
                  <a:lnTo>
                    <a:pt x="86" y="69"/>
                  </a:lnTo>
                  <a:lnTo>
                    <a:pt x="90" y="69"/>
                  </a:lnTo>
                  <a:lnTo>
                    <a:pt x="90" y="65"/>
                  </a:lnTo>
                  <a:lnTo>
                    <a:pt x="93" y="65"/>
                  </a:lnTo>
                  <a:lnTo>
                    <a:pt x="97" y="65"/>
                  </a:lnTo>
                  <a:lnTo>
                    <a:pt x="100" y="65"/>
                  </a:lnTo>
                  <a:lnTo>
                    <a:pt x="103" y="65"/>
                  </a:lnTo>
                  <a:lnTo>
                    <a:pt x="107" y="65"/>
                  </a:lnTo>
                  <a:lnTo>
                    <a:pt x="110" y="65"/>
                  </a:lnTo>
                  <a:lnTo>
                    <a:pt x="117" y="65"/>
                  </a:lnTo>
                  <a:lnTo>
                    <a:pt x="121" y="65"/>
                  </a:lnTo>
                  <a:lnTo>
                    <a:pt x="128" y="65"/>
                  </a:lnTo>
                  <a:lnTo>
                    <a:pt x="131" y="65"/>
                  </a:lnTo>
                  <a:lnTo>
                    <a:pt x="138" y="62"/>
                  </a:lnTo>
                  <a:lnTo>
                    <a:pt x="142" y="62"/>
                  </a:lnTo>
                  <a:lnTo>
                    <a:pt x="148" y="62"/>
                  </a:lnTo>
                  <a:lnTo>
                    <a:pt x="155" y="62"/>
                  </a:lnTo>
                  <a:lnTo>
                    <a:pt x="162" y="62"/>
                  </a:lnTo>
                  <a:lnTo>
                    <a:pt x="169" y="62"/>
                  </a:lnTo>
                  <a:lnTo>
                    <a:pt x="176" y="62"/>
                  </a:lnTo>
                  <a:lnTo>
                    <a:pt x="183" y="62"/>
                  </a:lnTo>
                  <a:lnTo>
                    <a:pt x="190" y="62"/>
                  </a:lnTo>
                  <a:lnTo>
                    <a:pt x="197" y="62"/>
                  </a:lnTo>
                  <a:lnTo>
                    <a:pt x="204" y="62"/>
                  </a:lnTo>
                  <a:lnTo>
                    <a:pt x="211" y="62"/>
                  </a:lnTo>
                  <a:lnTo>
                    <a:pt x="214" y="62"/>
                  </a:lnTo>
                  <a:lnTo>
                    <a:pt x="221" y="62"/>
                  </a:lnTo>
                  <a:lnTo>
                    <a:pt x="228" y="62"/>
                  </a:lnTo>
                  <a:lnTo>
                    <a:pt x="235" y="62"/>
                  </a:lnTo>
                  <a:lnTo>
                    <a:pt x="242" y="62"/>
                  </a:lnTo>
                  <a:lnTo>
                    <a:pt x="249" y="62"/>
                  </a:lnTo>
                  <a:lnTo>
                    <a:pt x="256" y="62"/>
                  </a:lnTo>
                  <a:lnTo>
                    <a:pt x="259" y="62"/>
                  </a:lnTo>
                  <a:lnTo>
                    <a:pt x="266" y="62"/>
                  </a:lnTo>
                  <a:lnTo>
                    <a:pt x="262" y="58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2" name="Freeform 377"/>
            <p:cNvSpPr>
              <a:spLocks/>
            </p:cNvSpPr>
            <p:nvPr/>
          </p:nvSpPr>
          <p:spPr bwMode="auto">
            <a:xfrm>
              <a:off x="4394" y="1474"/>
              <a:ext cx="114" cy="62"/>
            </a:xfrm>
            <a:custGeom>
              <a:avLst/>
              <a:gdLst>
                <a:gd name="T0" fmla="*/ 14 w 114"/>
                <a:gd name="T1" fmla="*/ 55 h 62"/>
                <a:gd name="T2" fmla="*/ 10 w 114"/>
                <a:gd name="T3" fmla="*/ 59 h 62"/>
                <a:gd name="T4" fmla="*/ 10 w 114"/>
                <a:gd name="T5" fmla="*/ 62 h 62"/>
                <a:gd name="T6" fmla="*/ 7 w 114"/>
                <a:gd name="T7" fmla="*/ 62 h 62"/>
                <a:gd name="T8" fmla="*/ 7 w 114"/>
                <a:gd name="T9" fmla="*/ 62 h 62"/>
                <a:gd name="T10" fmla="*/ 0 w 114"/>
                <a:gd name="T11" fmla="*/ 59 h 62"/>
                <a:gd name="T12" fmla="*/ 3 w 114"/>
                <a:gd name="T13" fmla="*/ 52 h 62"/>
                <a:gd name="T14" fmla="*/ 3 w 114"/>
                <a:gd name="T15" fmla="*/ 45 h 62"/>
                <a:gd name="T16" fmla="*/ 10 w 114"/>
                <a:gd name="T17" fmla="*/ 38 h 62"/>
                <a:gd name="T18" fmla="*/ 14 w 114"/>
                <a:gd name="T19" fmla="*/ 31 h 62"/>
                <a:gd name="T20" fmla="*/ 20 w 114"/>
                <a:gd name="T21" fmla="*/ 28 h 62"/>
                <a:gd name="T22" fmla="*/ 24 w 114"/>
                <a:gd name="T23" fmla="*/ 24 h 62"/>
                <a:gd name="T24" fmla="*/ 31 w 114"/>
                <a:gd name="T25" fmla="*/ 24 h 62"/>
                <a:gd name="T26" fmla="*/ 38 w 114"/>
                <a:gd name="T27" fmla="*/ 24 h 62"/>
                <a:gd name="T28" fmla="*/ 41 w 114"/>
                <a:gd name="T29" fmla="*/ 24 h 62"/>
                <a:gd name="T30" fmla="*/ 45 w 114"/>
                <a:gd name="T31" fmla="*/ 24 h 62"/>
                <a:gd name="T32" fmla="*/ 48 w 114"/>
                <a:gd name="T33" fmla="*/ 24 h 62"/>
                <a:gd name="T34" fmla="*/ 55 w 114"/>
                <a:gd name="T35" fmla="*/ 24 h 62"/>
                <a:gd name="T36" fmla="*/ 58 w 114"/>
                <a:gd name="T37" fmla="*/ 21 h 62"/>
                <a:gd name="T38" fmla="*/ 62 w 114"/>
                <a:gd name="T39" fmla="*/ 14 h 62"/>
                <a:gd name="T40" fmla="*/ 65 w 114"/>
                <a:gd name="T41" fmla="*/ 10 h 62"/>
                <a:gd name="T42" fmla="*/ 72 w 114"/>
                <a:gd name="T43" fmla="*/ 7 h 62"/>
                <a:gd name="T44" fmla="*/ 76 w 114"/>
                <a:gd name="T45" fmla="*/ 7 h 62"/>
                <a:gd name="T46" fmla="*/ 83 w 114"/>
                <a:gd name="T47" fmla="*/ 4 h 62"/>
                <a:gd name="T48" fmla="*/ 86 w 114"/>
                <a:gd name="T49" fmla="*/ 4 h 62"/>
                <a:gd name="T50" fmla="*/ 93 w 114"/>
                <a:gd name="T51" fmla="*/ 0 h 62"/>
                <a:gd name="T52" fmla="*/ 100 w 114"/>
                <a:gd name="T53" fmla="*/ 0 h 62"/>
                <a:gd name="T54" fmla="*/ 103 w 114"/>
                <a:gd name="T55" fmla="*/ 4 h 62"/>
                <a:gd name="T56" fmla="*/ 110 w 114"/>
                <a:gd name="T57" fmla="*/ 4 h 62"/>
                <a:gd name="T58" fmla="*/ 114 w 114"/>
                <a:gd name="T59" fmla="*/ 7 h 62"/>
                <a:gd name="T60" fmla="*/ 114 w 114"/>
                <a:gd name="T61" fmla="*/ 10 h 62"/>
                <a:gd name="T62" fmla="*/ 110 w 114"/>
                <a:gd name="T63" fmla="*/ 10 h 62"/>
                <a:gd name="T64" fmla="*/ 107 w 114"/>
                <a:gd name="T65" fmla="*/ 14 h 62"/>
                <a:gd name="T66" fmla="*/ 103 w 114"/>
                <a:gd name="T67" fmla="*/ 14 h 62"/>
                <a:gd name="T68" fmla="*/ 100 w 114"/>
                <a:gd name="T69" fmla="*/ 14 h 62"/>
                <a:gd name="T70" fmla="*/ 96 w 114"/>
                <a:gd name="T71" fmla="*/ 14 h 62"/>
                <a:gd name="T72" fmla="*/ 90 w 114"/>
                <a:gd name="T73" fmla="*/ 14 h 62"/>
                <a:gd name="T74" fmla="*/ 83 w 114"/>
                <a:gd name="T75" fmla="*/ 14 h 62"/>
                <a:gd name="T76" fmla="*/ 76 w 114"/>
                <a:gd name="T77" fmla="*/ 17 h 62"/>
                <a:gd name="T78" fmla="*/ 69 w 114"/>
                <a:gd name="T79" fmla="*/ 24 h 62"/>
                <a:gd name="T80" fmla="*/ 62 w 114"/>
                <a:gd name="T81" fmla="*/ 28 h 62"/>
                <a:gd name="T82" fmla="*/ 58 w 114"/>
                <a:gd name="T83" fmla="*/ 35 h 62"/>
                <a:gd name="T84" fmla="*/ 58 w 114"/>
                <a:gd name="T85" fmla="*/ 38 h 62"/>
                <a:gd name="T86" fmla="*/ 55 w 114"/>
                <a:gd name="T87" fmla="*/ 45 h 62"/>
                <a:gd name="T88" fmla="*/ 48 w 114"/>
                <a:gd name="T89" fmla="*/ 45 h 62"/>
                <a:gd name="T90" fmla="*/ 38 w 114"/>
                <a:gd name="T91" fmla="*/ 48 h 62"/>
                <a:gd name="T92" fmla="*/ 31 w 114"/>
                <a:gd name="T93" fmla="*/ 48 h 62"/>
                <a:gd name="T94" fmla="*/ 24 w 114"/>
                <a:gd name="T95" fmla="*/ 48 h 62"/>
                <a:gd name="T96" fmla="*/ 20 w 114"/>
                <a:gd name="T97" fmla="*/ 48 h 62"/>
                <a:gd name="T98" fmla="*/ 17 w 114"/>
                <a:gd name="T99" fmla="*/ 48 h 62"/>
                <a:gd name="T100" fmla="*/ 17 w 114"/>
                <a:gd name="T101" fmla="*/ 52 h 62"/>
                <a:gd name="T102" fmla="*/ 17 w 114"/>
                <a:gd name="T103" fmla="*/ 52 h 62"/>
                <a:gd name="T104" fmla="*/ 17 w 114"/>
                <a:gd name="T105" fmla="*/ 52 h 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14"/>
                <a:gd name="T160" fmla="*/ 0 h 62"/>
                <a:gd name="T161" fmla="*/ 114 w 114"/>
                <a:gd name="T162" fmla="*/ 62 h 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14" h="62">
                  <a:moveTo>
                    <a:pt x="17" y="52"/>
                  </a:moveTo>
                  <a:lnTo>
                    <a:pt x="14" y="55"/>
                  </a:lnTo>
                  <a:lnTo>
                    <a:pt x="10" y="55"/>
                  </a:lnTo>
                  <a:lnTo>
                    <a:pt x="10" y="59"/>
                  </a:lnTo>
                  <a:lnTo>
                    <a:pt x="10" y="62"/>
                  </a:lnTo>
                  <a:lnTo>
                    <a:pt x="7" y="62"/>
                  </a:lnTo>
                  <a:lnTo>
                    <a:pt x="0" y="62"/>
                  </a:lnTo>
                  <a:lnTo>
                    <a:pt x="0" y="59"/>
                  </a:lnTo>
                  <a:lnTo>
                    <a:pt x="3" y="55"/>
                  </a:lnTo>
                  <a:lnTo>
                    <a:pt x="3" y="52"/>
                  </a:lnTo>
                  <a:lnTo>
                    <a:pt x="3" y="48"/>
                  </a:lnTo>
                  <a:lnTo>
                    <a:pt x="3" y="45"/>
                  </a:lnTo>
                  <a:lnTo>
                    <a:pt x="7" y="42"/>
                  </a:lnTo>
                  <a:lnTo>
                    <a:pt x="10" y="38"/>
                  </a:lnTo>
                  <a:lnTo>
                    <a:pt x="10" y="35"/>
                  </a:lnTo>
                  <a:lnTo>
                    <a:pt x="14" y="31"/>
                  </a:lnTo>
                  <a:lnTo>
                    <a:pt x="17" y="28"/>
                  </a:lnTo>
                  <a:lnTo>
                    <a:pt x="20" y="28"/>
                  </a:lnTo>
                  <a:lnTo>
                    <a:pt x="20" y="24"/>
                  </a:lnTo>
                  <a:lnTo>
                    <a:pt x="24" y="24"/>
                  </a:lnTo>
                  <a:lnTo>
                    <a:pt x="27" y="24"/>
                  </a:lnTo>
                  <a:lnTo>
                    <a:pt x="31" y="24"/>
                  </a:lnTo>
                  <a:lnTo>
                    <a:pt x="34" y="24"/>
                  </a:lnTo>
                  <a:lnTo>
                    <a:pt x="38" y="24"/>
                  </a:lnTo>
                  <a:lnTo>
                    <a:pt x="41" y="24"/>
                  </a:lnTo>
                  <a:lnTo>
                    <a:pt x="45" y="24"/>
                  </a:lnTo>
                  <a:lnTo>
                    <a:pt x="48" y="24"/>
                  </a:lnTo>
                  <a:lnTo>
                    <a:pt x="52" y="24"/>
                  </a:lnTo>
                  <a:lnTo>
                    <a:pt x="55" y="24"/>
                  </a:lnTo>
                  <a:lnTo>
                    <a:pt x="55" y="21"/>
                  </a:lnTo>
                  <a:lnTo>
                    <a:pt x="58" y="21"/>
                  </a:lnTo>
                  <a:lnTo>
                    <a:pt x="58" y="17"/>
                  </a:lnTo>
                  <a:lnTo>
                    <a:pt x="62" y="14"/>
                  </a:lnTo>
                  <a:lnTo>
                    <a:pt x="65" y="14"/>
                  </a:lnTo>
                  <a:lnTo>
                    <a:pt x="65" y="10"/>
                  </a:lnTo>
                  <a:lnTo>
                    <a:pt x="69" y="10"/>
                  </a:lnTo>
                  <a:lnTo>
                    <a:pt x="72" y="7"/>
                  </a:lnTo>
                  <a:lnTo>
                    <a:pt x="76" y="7"/>
                  </a:lnTo>
                  <a:lnTo>
                    <a:pt x="79" y="4"/>
                  </a:lnTo>
                  <a:lnTo>
                    <a:pt x="83" y="4"/>
                  </a:lnTo>
                  <a:lnTo>
                    <a:pt x="86" y="4"/>
                  </a:lnTo>
                  <a:lnTo>
                    <a:pt x="90" y="0"/>
                  </a:lnTo>
                  <a:lnTo>
                    <a:pt x="93" y="0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3" y="4"/>
                  </a:lnTo>
                  <a:lnTo>
                    <a:pt x="107" y="4"/>
                  </a:lnTo>
                  <a:lnTo>
                    <a:pt x="110" y="4"/>
                  </a:lnTo>
                  <a:lnTo>
                    <a:pt x="114" y="7"/>
                  </a:lnTo>
                  <a:lnTo>
                    <a:pt x="114" y="10"/>
                  </a:lnTo>
                  <a:lnTo>
                    <a:pt x="110" y="10"/>
                  </a:lnTo>
                  <a:lnTo>
                    <a:pt x="110" y="14"/>
                  </a:lnTo>
                  <a:lnTo>
                    <a:pt x="107" y="14"/>
                  </a:lnTo>
                  <a:lnTo>
                    <a:pt x="103" y="14"/>
                  </a:lnTo>
                  <a:lnTo>
                    <a:pt x="100" y="14"/>
                  </a:lnTo>
                  <a:lnTo>
                    <a:pt x="96" y="14"/>
                  </a:lnTo>
                  <a:lnTo>
                    <a:pt x="93" y="14"/>
                  </a:lnTo>
                  <a:lnTo>
                    <a:pt x="90" y="14"/>
                  </a:lnTo>
                  <a:lnTo>
                    <a:pt x="86" y="14"/>
                  </a:lnTo>
                  <a:lnTo>
                    <a:pt x="83" y="14"/>
                  </a:lnTo>
                  <a:lnTo>
                    <a:pt x="79" y="17"/>
                  </a:lnTo>
                  <a:lnTo>
                    <a:pt x="76" y="17"/>
                  </a:lnTo>
                  <a:lnTo>
                    <a:pt x="72" y="21"/>
                  </a:lnTo>
                  <a:lnTo>
                    <a:pt x="69" y="24"/>
                  </a:lnTo>
                  <a:lnTo>
                    <a:pt x="65" y="24"/>
                  </a:lnTo>
                  <a:lnTo>
                    <a:pt x="62" y="28"/>
                  </a:lnTo>
                  <a:lnTo>
                    <a:pt x="62" y="31"/>
                  </a:lnTo>
                  <a:lnTo>
                    <a:pt x="58" y="35"/>
                  </a:lnTo>
                  <a:lnTo>
                    <a:pt x="58" y="38"/>
                  </a:lnTo>
                  <a:lnTo>
                    <a:pt x="55" y="42"/>
                  </a:lnTo>
                  <a:lnTo>
                    <a:pt x="55" y="45"/>
                  </a:lnTo>
                  <a:lnTo>
                    <a:pt x="48" y="45"/>
                  </a:lnTo>
                  <a:lnTo>
                    <a:pt x="41" y="45"/>
                  </a:lnTo>
                  <a:lnTo>
                    <a:pt x="38" y="48"/>
                  </a:lnTo>
                  <a:lnTo>
                    <a:pt x="34" y="48"/>
                  </a:lnTo>
                  <a:lnTo>
                    <a:pt x="31" y="48"/>
                  </a:lnTo>
                  <a:lnTo>
                    <a:pt x="27" y="48"/>
                  </a:lnTo>
                  <a:lnTo>
                    <a:pt x="24" y="48"/>
                  </a:lnTo>
                  <a:lnTo>
                    <a:pt x="20" y="48"/>
                  </a:lnTo>
                  <a:lnTo>
                    <a:pt x="17" y="48"/>
                  </a:lnTo>
                  <a:lnTo>
                    <a:pt x="17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3" name="Freeform 378"/>
            <p:cNvSpPr>
              <a:spLocks/>
            </p:cNvSpPr>
            <p:nvPr/>
          </p:nvSpPr>
          <p:spPr bwMode="auto">
            <a:xfrm>
              <a:off x="4456" y="1474"/>
              <a:ext cx="183" cy="62"/>
            </a:xfrm>
            <a:custGeom>
              <a:avLst/>
              <a:gdLst>
                <a:gd name="T0" fmla="*/ 90 w 183"/>
                <a:gd name="T1" fmla="*/ 45 h 62"/>
                <a:gd name="T2" fmla="*/ 66 w 183"/>
                <a:gd name="T3" fmla="*/ 45 h 62"/>
                <a:gd name="T4" fmla="*/ 45 w 183"/>
                <a:gd name="T5" fmla="*/ 45 h 62"/>
                <a:gd name="T6" fmla="*/ 34 w 183"/>
                <a:gd name="T7" fmla="*/ 48 h 62"/>
                <a:gd name="T8" fmla="*/ 24 w 183"/>
                <a:gd name="T9" fmla="*/ 48 h 62"/>
                <a:gd name="T10" fmla="*/ 17 w 183"/>
                <a:gd name="T11" fmla="*/ 48 h 62"/>
                <a:gd name="T12" fmla="*/ 17 w 183"/>
                <a:gd name="T13" fmla="*/ 52 h 62"/>
                <a:gd name="T14" fmla="*/ 14 w 183"/>
                <a:gd name="T15" fmla="*/ 52 h 62"/>
                <a:gd name="T16" fmla="*/ 14 w 183"/>
                <a:gd name="T17" fmla="*/ 55 h 62"/>
                <a:gd name="T18" fmla="*/ 10 w 183"/>
                <a:gd name="T19" fmla="*/ 59 h 62"/>
                <a:gd name="T20" fmla="*/ 7 w 183"/>
                <a:gd name="T21" fmla="*/ 62 h 62"/>
                <a:gd name="T22" fmla="*/ 7 w 183"/>
                <a:gd name="T23" fmla="*/ 62 h 62"/>
                <a:gd name="T24" fmla="*/ 7 w 183"/>
                <a:gd name="T25" fmla="*/ 62 h 62"/>
                <a:gd name="T26" fmla="*/ 0 w 183"/>
                <a:gd name="T27" fmla="*/ 59 h 62"/>
                <a:gd name="T28" fmla="*/ 0 w 183"/>
                <a:gd name="T29" fmla="*/ 52 h 62"/>
                <a:gd name="T30" fmla="*/ 3 w 183"/>
                <a:gd name="T31" fmla="*/ 45 h 62"/>
                <a:gd name="T32" fmla="*/ 7 w 183"/>
                <a:gd name="T33" fmla="*/ 35 h 62"/>
                <a:gd name="T34" fmla="*/ 10 w 183"/>
                <a:gd name="T35" fmla="*/ 28 h 62"/>
                <a:gd name="T36" fmla="*/ 17 w 183"/>
                <a:gd name="T37" fmla="*/ 24 h 62"/>
                <a:gd name="T38" fmla="*/ 24 w 183"/>
                <a:gd name="T39" fmla="*/ 21 h 62"/>
                <a:gd name="T40" fmla="*/ 28 w 183"/>
                <a:gd name="T41" fmla="*/ 21 h 62"/>
                <a:gd name="T42" fmla="*/ 34 w 183"/>
                <a:gd name="T43" fmla="*/ 21 h 62"/>
                <a:gd name="T44" fmla="*/ 38 w 183"/>
                <a:gd name="T45" fmla="*/ 21 h 62"/>
                <a:gd name="T46" fmla="*/ 41 w 183"/>
                <a:gd name="T47" fmla="*/ 21 h 62"/>
                <a:gd name="T48" fmla="*/ 48 w 183"/>
                <a:gd name="T49" fmla="*/ 21 h 62"/>
                <a:gd name="T50" fmla="*/ 52 w 183"/>
                <a:gd name="T51" fmla="*/ 21 h 62"/>
                <a:gd name="T52" fmla="*/ 55 w 183"/>
                <a:gd name="T53" fmla="*/ 17 h 62"/>
                <a:gd name="T54" fmla="*/ 59 w 183"/>
                <a:gd name="T55" fmla="*/ 14 h 62"/>
                <a:gd name="T56" fmla="*/ 62 w 183"/>
                <a:gd name="T57" fmla="*/ 10 h 62"/>
                <a:gd name="T58" fmla="*/ 69 w 183"/>
                <a:gd name="T59" fmla="*/ 7 h 62"/>
                <a:gd name="T60" fmla="*/ 73 w 183"/>
                <a:gd name="T61" fmla="*/ 4 h 62"/>
                <a:gd name="T62" fmla="*/ 79 w 183"/>
                <a:gd name="T63" fmla="*/ 0 h 62"/>
                <a:gd name="T64" fmla="*/ 86 w 183"/>
                <a:gd name="T65" fmla="*/ 0 h 62"/>
                <a:gd name="T66" fmla="*/ 90 w 183"/>
                <a:gd name="T67" fmla="*/ 0 h 62"/>
                <a:gd name="T68" fmla="*/ 97 w 183"/>
                <a:gd name="T69" fmla="*/ 0 h 62"/>
                <a:gd name="T70" fmla="*/ 104 w 183"/>
                <a:gd name="T71" fmla="*/ 0 h 62"/>
                <a:gd name="T72" fmla="*/ 107 w 183"/>
                <a:gd name="T73" fmla="*/ 4 h 62"/>
                <a:gd name="T74" fmla="*/ 111 w 183"/>
                <a:gd name="T75" fmla="*/ 7 h 62"/>
                <a:gd name="T76" fmla="*/ 117 w 183"/>
                <a:gd name="T77" fmla="*/ 10 h 62"/>
                <a:gd name="T78" fmla="*/ 121 w 183"/>
                <a:gd name="T79" fmla="*/ 21 h 62"/>
                <a:gd name="T80" fmla="*/ 117 w 183"/>
                <a:gd name="T81" fmla="*/ 35 h 62"/>
                <a:gd name="T82" fmla="*/ 128 w 183"/>
                <a:gd name="T83" fmla="*/ 31 h 62"/>
                <a:gd name="T84" fmla="*/ 135 w 183"/>
                <a:gd name="T85" fmla="*/ 28 h 62"/>
                <a:gd name="T86" fmla="*/ 142 w 183"/>
                <a:gd name="T87" fmla="*/ 28 h 62"/>
                <a:gd name="T88" fmla="*/ 149 w 183"/>
                <a:gd name="T89" fmla="*/ 24 h 62"/>
                <a:gd name="T90" fmla="*/ 155 w 183"/>
                <a:gd name="T91" fmla="*/ 28 h 62"/>
                <a:gd name="T92" fmla="*/ 166 w 183"/>
                <a:gd name="T93" fmla="*/ 31 h 62"/>
                <a:gd name="T94" fmla="*/ 173 w 183"/>
                <a:gd name="T95" fmla="*/ 38 h 62"/>
                <a:gd name="T96" fmla="*/ 180 w 183"/>
                <a:gd name="T97" fmla="*/ 42 h 62"/>
                <a:gd name="T98" fmla="*/ 180 w 183"/>
                <a:gd name="T99" fmla="*/ 45 h 62"/>
                <a:gd name="T100" fmla="*/ 173 w 183"/>
                <a:gd name="T101" fmla="*/ 45 h 62"/>
                <a:gd name="T102" fmla="*/ 166 w 183"/>
                <a:gd name="T103" fmla="*/ 45 h 62"/>
                <a:gd name="T104" fmla="*/ 155 w 183"/>
                <a:gd name="T105" fmla="*/ 45 h 62"/>
                <a:gd name="T106" fmla="*/ 145 w 183"/>
                <a:gd name="T107" fmla="*/ 45 h 62"/>
                <a:gd name="T108" fmla="*/ 135 w 183"/>
                <a:gd name="T109" fmla="*/ 45 h 62"/>
                <a:gd name="T110" fmla="*/ 124 w 183"/>
                <a:gd name="T111" fmla="*/ 45 h 62"/>
                <a:gd name="T112" fmla="*/ 111 w 183"/>
                <a:gd name="T113" fmla="*/ 45 h 62"/>
                <a:gd name="T114" fmla="*/ 107 w 183"/>
                <a:gd name="T115" fmla="*/ 45 h 6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3"/>
                <a:gd name="T175" fmla="*/ 0 h 62"/>
                <a:gd name="T176" fmla="*/ 183 w 183"/>
                <a:gd name="T177" fmla="*/ 62 h 6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3" h="62">
                  <a:moveTo>
                    <a:pt x="107" y="45"/>
                  </a:moveTo>
                  <a:lnTo>
                    <a:pt x="90" y="45"/>
                  </a:lnTo>
                  <a:lnTo>
                    <a:pt x="76" y="45"/>
                  </a:lnTo>
                  <a:lnTo>
                    <a:pt x="66" y="45"/>
                  </a:lnTo>
                  <a:lnTo>
                    <a:pt x="55" y="45"/>
                  </a:lnTo>
                  <a:lnTo>
                    <a:pt x="45" y="45"/>
                  </a:lnTo>
                  <a:lnTo>
                    <a:pt x="38" y="48"/>
                  </a:lnTo>
                  <a:lnTo>
                    <a:pt x="34" y="48"/>
                  </a:lnTo>
                  <a:lnTo>
                    <a:pt x="28" y="48"/>
                  </a:lnTo>
                  <a:lnTo>
                    <a:pt x="24" y="48"/>
                  </a:lnTo>
                  <a:lnTo>
                    <a:pt x="21" y="48"/>
                  </a:lnTo>
                  <a:lnTo>
                    <a:pt x="17" y="48"/>
                  </a:lnTo>
                  <a:lnTo>
                    <a:pt x="17" y="52"/>
                  </a:lnTo>
                  <a:lnTo>
                    <a:pt x="14" y="52"/>
                  </a:lnTo>
                  <a:lnTo>
                    <a:pt x="14" y="55"/>
                  </a:lnTo>
                  <a:lnTo>
                    <a:pt x="10" y="55"/>
                  </a:lnTo>
                  <a:lnTo>
                    <a:pt x="10" y="59"/>
                  </a:lnTo>
                  <a:lnTo>
                    <a:pt x="7" y="59"/>
                  </a:lnTo>
                  <a:lnTo>
                    <a:pt x="7" y="62"/>
                  </a:lnTo>
                  <a:lnTo>
                    <a:pt x="0" y="62"/>
                  </a:lnTo>
                  <a:lnTo>
                    <a:pt x="0" y="59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3" y="45"/>
                  </a:lnTo>
                  <a:lnTo>
                    <a:pt x="3" y="38"/>
                  </a:lnTo>
                  <a:lnTo>
                    <a:pt x="7" y="35"/>
                  </a:lnTo>
                  <a:lnTo>
                    <a:pt x="10" y="31"/>
                  </a:lnTo>
                  <a:lnTo>
                    <a:pt x="10" y="28"/>
                  </a:lnTo>
                  <a:lnTo>
                    <a:pt x="14" y="28"/>
                  </a:lnTo>
                  <a:lnTo>
                    <a:pt x="17" y="24"/>
                  </a:lnTo>
                  <a:lnTo>
                    <a:pt x="21" y="24"/>
                  </a:lnTo>
                  <a:lnTo>
                    <a:pt x="24" y="21"/>
                  </a:lnTo>
                  <a:lnTo>
                    <a:pt x="28" y="21"/>
                  </a:lnTo>
                  <a:lnTo>
                    <a:pt x="34" y="21"/>
                  </a:lnTo>
                  <a:lnTo>
                    <a:pt x="38" y="21"/>
                  </a:lnTo>
                  <a:lnTo>
                    <a:pt x="41" y="21"/>
                  </a:lnTo>
                  <a:lnTo>
                    <a:pt x="45" y="21"/>
                  </a:lnTo>
                  <a:lnTo>
                    <a:pt x="48" y="21"/>
                  </a:lnTo>
                  <a:lnTo>
                    <a:pt x="52" y="21"/>
                  </a:lnTo>
                  <a:lnTo>
                    <a:pt x="55" y="17"/>
                  </a:lnTo>
                  <a:lnTo>
                    <a:pt x="59" y="14"/>
                  </a:lnTo>
                  <a:lnTo>
                    <a:pt x="62" y="10"/>
                  </a:lnTo>
                  <a:lnTo>
                    <a:pt x="66" y="7"/>
                  </a:lnTo>
                  <a:lnTo>
                    <a:pt x="69" y="7"/>
                  </a:lnTo>
                  <a:lnTo>
                    <a:pt x="73" y="4"/>
                  </a:lnTo>
                  <a:lnTo>
                    <a:pt x="76" y="4"/>
                  </a:lnTo>
                  <a:lnTo>
                    <a:pt x="79" y="0"/>
                  </a:lnTo>
                  <a:lnTo>
                    <a:pt x="83" y="0"/>
                  </a:lnTo>
                  <a:lnTo>
                    <a:pt x="86" y="0"/>
                  </a:lnTo>
                  <a:lnTo>
                    <a:pt x="90" y="0"/>
                  </a:lnTo>
                  <a:lnTo>
                    <a:pt x="93" y="0"/>
                  </a:lnTo>
                  <a:lnTo>
                    <a:pt x="97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4"/>
                  </a:lnTo>
                  <a:lnTo>
                    <a:pt x="111" y="4"/>
                  </a:lnTo>
                  <a:lnTo>
                    <a:pt x="111" y="7"/>
                  </a:lnTo>
                  <a:lnTo>
                    <a:pt x="114" y="7"/>
                  </a:lnTo>
                  <a:lnTo>
                    <a:pt x="117" y="10"/>
                  </a:lnTo>
                  <a:lnTo>
                    <a:pt x="117" y="17"/>
                  </a:lnTo>
                  <a:lnTo>
                    <a:pt x="121" y="21"/>
                  </a:lnTo>
                  <a:lnTo>
                    <a:pt x="121" y="28"/>
                  </a:lnTo>
                  <a:lnTo>
                    <a:pt x="117" y="35"/>
                  </a:lnTo>
                  <a:lnTo>
                    <a:pt x="124" y="31"/>
                  </a:lnTo>
                  <a:lnTo>
                    <a:pt x="128" y="31"/>
                  </a:lnTo>
                  <a:lnTo>
                    <a:pt x="131" y="31"/>
                  </a:lnTo>
                  <a:lnTo>
                    <a:pt x="135" y="28"/>
                  </a:lnTo>
                  <a:lnTo>
                    <a:pt x="138" y="28"/>
                  </a:lnTo>
                  <a:lnTo>
                    <a:pt x="142" y="28"/>
                  </a:lnTo>
                  <a:lnTo>
                    <a:pt x="145" y="28"/>
                  </a:lnTo>
                  <a:lnTo>
                    <a:pt x="149" y="24"/>
                  </a:lnTo>
                  <a:lnTo>
                    <a:pt x="155" y="28"/>
                  </a:lnTo>
                  <a:lnTo>
                    <a:pt x="159" y="28"/>
                  </a:lnTo>
                  <a:lnTo>
                    <a:pt x="166" y="31"/>
                  </a:lnTo>
                  <a:lnTo>
                    <a:pt x="169" y="35"/>
                  </a:lnTo>
                  <a:lnTo>
                    <a:pt x="173" y="38"/>
                  </a:lnTo>
                  <a:lnTo>
                    <a:pt x="176" y="38"/>
                  </a:lnTo>
                  <a:lnTo>
                    <a:pt x="180" y="42"/>
                  </a:lnTo>
                  <a:lnTo>
                    <a:pt x="183" y="45"/>
                  </a:lnTo>
                  <a:lnTo>
                    <a:pt x="180" y="45"/>
                  </a:lnTo>
                  <a:lnTo>
                    <a:pt x="176" y="45"/>
                  </a:lnTo>
                  <a:lnTo>
                    <a:pt x="173" y="45"/>
                  </a:lnTo>
                  <a:lnTo>
                    <a:pt x="169" y="45"/>
                  </a:lnTo>
                  <a:lnTo>
                    <a:pt x="166" y="45"/>
                  </a:lnTo>
                  <a:lnTo>
                    <a:pt x="159" y="45"/>
                  </a:lnTo>
                  <a:lnTo>
                    <a:pt x="155" y="45"/>
                  </a:lnTo>
                  <a:lnTo>
                    <a:pt x="152" y="45"/>
                  </a:lnTo>
                  <a:lnTo>
                    <a:pt x="145" y="45"/>
                  </a:lnTo>
                  <a:lnTo>
                    <a:pt x="142" y="45"/>
                  </a:lnTo>
                  <a:lnTo>
                    <a:pt x="135" y="45"/>
                  </a:lnTo>
                  <a:lnTo>
                    <a:pt x="128" y="45"/>
                  </a:lnTo>
                  <a:lnTo>
                    <a:pt x="124" y="45"/>
                  </a:lnTo>
                  <a:lnTo>
                    <a:pt x="117" y="45"/>
                  </a:lnTo>
                  <a:lnTo>
                    <a:pt x="111" y="45"/>
                  </a:lnTo>
                  <a:lnTo>
                    <a:pt x="107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4" name="Freeform 379"/>
            <p:cNvSpPr>
              <a:spLocks/>
            </p:cNvSpPr>
            <p:nvPr/>
          </p:nvSpPr>
          <p:spPr bwMode="auto">
            <a:xfrm>
              <a:off x="1967" y="1478"/>
              <a:ext cx="146" cy="121"/>
            </a:xfrm>
            <a:custGeom>
              <a:avLst/>
              <a:gdLst>
                <a:gd name="T0" fmla="*/ 90 w 146"/>
                <a:gd name="T1" fmla="*/ 6 h 121"/>
                <a:gd name="T2" fmla="*/ 101 w 146"/>
                <a:gd name="T3" fmla="*/ 3 h 121"/>
                <a:gd name="T4" fmla="*/ 111 w 146"/>
                <a:gd name="T5" fmla="*/ 3 h 121"/>
                <a:gd name="T6" fmla="*/ 121 w 146"/>
                <a:gd name="T7" fmla="*/ 0 h 121"/>
                <a:gd name="T8" fmla="*/ 128 w 146"/>
                <a:gd name="T9" fmla="*/ 0 h 121"/>
                <a:gd name="T10" fmla="*/ 132 w 146"/>
                <a:gd name="T11" fmla="*/ 3 h 121"/>
                <a:gd name="T12" fmla="*/ 132 w 146"/>
                <a:gd name="T13" fmla="*/ 3 h 121"/>
                <a:gd name="T14" fmla="*/ 135 w 146"/>
                <a:gd name="T15" fmla="*/ 6 h 121"/>
                <a:gd name="T16" fmla="*/ 139 w 146"/>
                <a:gd name="T17" fmla="*/ 13 h 121"/>
                <a:gd name="T18" fmla="*/ 142 w 146"/>
                <a:gd name="T19" fmla="*/ 20 h 121"/>
                <a:gd name="T20" fmla="*/ 146 w 146"/>
                <a:gd name="T21" fmla="*/ 27 h 121"/>
                <a:gd name="T22" fmla="*/ 139 w 146"/>
                <a:gd name="T23" fmla="*/ 31 h 121"/>
                <a:gd name="T24" fmla="*/ 132 w 146"/>
                <a:gd name="T25" fmla="*/ 31 h 121"/>
                <a:gd name="T26" fmla="*/ 128 w 146"/>
                <a:gd name="T27" fmla="*/ 34 h 121"/>
                <a:gd name="T28" fmla="*/ 125 w 146"/>
                <a:gd name="T29" fmla="*/ 41 h 121"/>
                <a:gd name="T30" fmla="*/ 128 w 146"/>
                <a:gd name="T31" fmla="*/ 44 h 121"/>
                <a:gd name="T32" fmla="*/ 121 w 146"/>
                <a:gd name="T33" fmla="*/ 100 h 121"/>
                <a:gd name="T34" fmla="*/ 121 w 146"/>
                <a:gd name="T35" fmla="*/ 110 h 121"/>
                <a:gd name="T36" fmla="*/ 114 w 146"/>
                <a:gd name="T37" fmla="*/ 114 h 121"/>
                <a:gd name="T38" fmla="*/ 111 w 146"/>
                <a:gd name="T39" fmla="*/ 117 h 121"/>
                <a:gd name="T40" fmla="*/ 101 w 146"/>
                <a:gd name="T41" fmla="*/ 121 h 121"/>
                <a:gd name="T42" fmla="*/ 94 w 146"/>
                <a:gd name="T43" fmla="*/ 121 h 121"/>
                <a:gd name="T44" fmla="*/ 83 w 146"/>
                <a:gd name="T45" fmla="*/ 121 h 121"/>
                <a:gd name="T46" fmla="*/ 76 w 146"/>
                <a:gd name="T47" fmla="*/ 121 h 121"/>
                <a:gd name="T48" fmla="*/ 70 w 146"/>
                <a:gd name="T49" fmla="*/ 117 h 121"/>
                <a:gd name="T50" fmla="*/ 63 w 146"/>
                <a:gd name="T51" fmla="*/ 110 h 121"/>
                <a:gd name="T52" fmla="*/ 59 w 146"/>
                <a:gd name="T53" fmla="*/ 100 h 121"/>
                <a:gd name="T54" fmla="*/ 56 w 146"/>
                <a:gd name="T55" fmla="*/ 93 h 121"/>
                <a:gd name="T56" fmla="*/ 52 w 146"/>
                <a:gd name="T57" fmla="*/ 83 h 121"/>
                <a:gd name="T58" fmla="*/ 45 w 146"/>
                <a:gd name="T59" fmla="*/ 79 h 121"/>
                <a:gd name="T60" fmla="*/ 42 w 146"/>
                <a:gd name="T61" fmla="*/ 72 h 121"/>
                <a:gd name="T62" fmla="*/ 35 w 146"/>
                <a:gd name="T63" fmla="*/ 69 h 121"/>
                <a:gd name="T64" fmla="*/ 32 w 146"/>
                <a:gd name="T65" fmla="*/ 69 h 121"/>
                <a:gd name="T66" fmla="*/ 28 w 146"/>
                <a:gd name="T67" fmla="*/ 72 h 121"/>
                <a:gd name="T68" fmla="*/ 25 w 146"/>
                <a:gd name="T69" fmla="*/ 72 h 121"/>
                <a:gd name="T70" fmla="*/ 18 w 146"/>
                <a:gd name="T71" fmla="*/ 72 h 121"/>
                <a:gd name="T72" fmla="*/ 11 w 146"/>
                <a:gd name="T73" fmla="*/ 69 h 121"/>
                <a:gd name="T74" fmla="*/ 4 w 146"/>
                <a:gd name="T75" fmla="*/ 65 h 121"/>
                <a:gd name="T76" fmla="*/ 0 w 146"/>
                <a:gd name="T77" fmla="*/ 62 h 121"/>
                <a:gd name="T78" fmla="*/ 0 w 146"/>
                <a:gd name="T79" fmla="*/ 51 h 121"/>
                <a:gd name="T80" fmla="*/ 4 w 146"/>
                <a:gd name="T81" fmla="*/ 41 h 121"/>
                <a:gd name="T82" fmla="*/ 11 w 146"/>
                <a:gd name="T83" fmla="*/ 34 h 121"/>
                <a:gd name="T84" fmla="*/ 18 w 146"/>
                <a:gd name="T85" fmla="*/ 27 h 121"/>
                <a:gd name="T86" fmla="*/ 28 w 146"/>
                <a:gd name="T87" fmla="*/ 20 h 121"/>
                <a:gd name="T88" fmla="*/ 38 w 146"/>
                <a:gd name="T89" fmla="*/ 17 h 121"/>
                <a:gd name="T90" fmla="*/ 49 w 146"/>
                <a:gd name="T91" fmla="*/ 13 h 121"/>
                <a:gd name="T92" fmla="*/ 63 w 146"/>
                <a:gd name="T93" fmla="*/ 10 h 121"/>
                <a:gd name="T94" fmla="*/ 70 w 146"/>
                <a:gd name="T95" fmla="*/ 10 h 121"/>
                <a:gd name="T96" fmla="*/ 73 w 146"/>
                <a:gd name="T97" fmla="*/ 6 h 121"/>
                <a:gd name="T98" fmla="*/ 76 w 146"/>
                <a:gd name="T99" fmla="*/ 6 h 121"/>
                <a:gd name="T100" fmla="*/ 80 w 146"/>
                <a:gd name="T101" fmla="*/ 6 h 121"/>
                <a:gd name="T102" fmla="*/ 83 w 146"/>
                <a:gd name="T103" fmla="*/ 6 h 12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46"/>
                <a:gd name="T157" fmla="*/ 0 h 121"/>
                <a:gd name="T158" fmla="*/ 146 w 146"/>
                <a:gd name="T159" fmla="*/ 121 h 12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46" h="121">
                  <a:moveTo>
                    <a:pt x="83" y="6"/>
                  </a:moveTo>
                  <a:lnTo>
                    <a:pt x="90" y="6"/>
                  </a:lnTo>
                  <a:lnTo>
                    <a:pt x="94" y="3"/>
                  </a:lnTo>
                  <a:lnTo>
                    <a:pt x="101" y="3"/>
                  </a:lnTo>
                  <a:lnTo>
                    <a:pt x="104" y="3"/>
                  </a:lnTo>
                  <a:lnTo>
                    <a:pt x="111" y="3"/>
                  </a:lnTo>
                  <a:lnTo>
                    <a:pt x="114" y="0"/>
                  </a:lnTo>
                  <a:lnTo>
                    <a:pt x="121" y="0"/>
                  </a:lnTo>
                  <a:lnTo>
                    <a:pt x="125" y="0"/>
                  </a:lnTo>
                  <a:lnTo>
                    <a:pt x="128" y="0"/>
                  </a:lnTo>
                  <a:lnTo>
                    <a:pt x="132" y="3"/>
                  </a:lnTo>
                  <a:lnTo>
                    <a:pt x="135" y="6"/>
                  </a:lnTo>
                  <a:lnTo>
                    <a:pt x="135" y="10"/>
                  </a:lnTo>
                  <a:lnTo>
                    <a:pt x="139" y="13"/>
                  </a:lnTo>
                  <a:lnTo>
                    <a:pt x="142" y="17"/>
                  </a:lnTo>
                  <a:lnTo>
                    <a:pt x="142" y="20"/>
                  </a:lnTo>
                  <a:lnTo>
                    <a:pt x="146" y="24"/>
                  </a:lnTo>
                  <a:lnTo>
                    <a:pt x="146" y="27"/>
                  </a:lnTo>
                  <a:lnTo>
                    <a:pt x="142" y="27"/>
                  </a:lnTo>
                  <a:lnTo>
                    <a:pt x="139" y="31"/>
                  </a:lnTo>
                  <a:lnTo>
                    <a:pt x="135" y="31"/>
                  </a:lnTo>
                  <a:lnTo>
                    <a:pt x="132" y="31"/>
                  </a:lnTo>
                  <a:lnTo>
                    <a:pt x="128" y="34"/>
                  </a:lnTo>
                  <a:lnTo>
                    <a:pt x="125" y="34"/>
                  </a:lnTo>
                  <a:lnTo>
                    <a:pt x="125" y="41"/>
                  </a:lnTo>
                  <a:lnTo>
                    <a:pt x="128" y="41"/>
                  </a:lnTo>
                  <a:lnTo>
                    <a:pt x="128" y="44"/>
                  </a:lnTo>
                  <a:lnTo>
                    <a:pt x="128" y="55"/>
                  </a:lnTo>
                  <a:lnTo>
                    <a:pt x="121" y="100"/>
                  </a:lnTo>
                  <a:lnTo>
                    <a:pt x="125" y="110"/>
                  </a:lnTo>
                  <a:lnTo>
                    <a:pt x="121" y="110"/>
                  </a:lnTo>
                  <a:lnTo>
                    <a:pt x="118" y="114"/>
                  </a:lnTo>
                  <a:lnTo>
                    <a:pt x="114" y="114"/>
                  </a:lnTo>
                  <a:lnTo>
                    <a:pt x="111" y="117"/>
                  </a:lnTo>
                  <a:lnTo>
                    <a:pt x="108" y="121"/>
                  </a:lnTo>
                  <a:lnTo>
                    <a:pt x="101" y="121"/>
                  </a:lnTo>
                  <a:lnTo>
                    <a:pt x="97" y="121"/>
                  </a:lnTo>
                  <a:lnTo>
                    <a:pt x="94" y="121"/>
                  </a:lnTo>
                  <a:lnTo>
                    <a:pt x="87" y="121"/>
                  </a:lnTo>
                  <a:lnTo>
                    <a:pt x="83" y="121"/>
                  </a:lnTo>
                  <a:lnTo>
                    <a:pt x="80" y="121"/>
                  </a:lnTo>
                  <a:lnTo>
                    <a:pt x="76" y="121"/>
                  </a:lnTo>
                  <a:lnTo>
                    <a:pt x="73" y="117"/>
                  </a:lnTo>
                  <a:lnTo>
                    <a:pt x="70" y="117"/>
                  </a:lnTo>
                  <a:lnTo>
                    <a:pt x="66" y="114"/>
                  </a:lnTo>
                  <a:lnTo>
                    <a:pt x="63" y="110"/>
                  </a:lnTo>
                  <a:lnTo>
                    <a:pt x="59" y="107"/>
                  </a:lnTo>
                  <a:lnTo>
                    <a:pt x="59" y="100"/>
                  </a:lnTo>
                  <a:lnTo>
                    <a:pt x="59" y="96"/>
                  </a:lnTo>
                  <a:lnTo>
                    <a:pt x="56" y="93"/>
                  </a:lnTo>
                  <a:lnTo>
                    <a:pt x="56" y="86"/>
                  </a:lnTo>
                  <a:lnTo>
                    <a:pt x="52" y="83"/>
                  </a:lnTo>
                  <a:lnTo>
                    <a:pt x="49" y="79"/>
                  </a:lnTo>
                  <a:lnTo>
                    <a:pt x="45" y="79"/>
                  </a:lnTo>
                  <a:lnTo>
                    <a:pt x="45" y="76"/>
                  </a:lnTo>
                  <a:lnTo>
                    <a:pt x="42" y="72"/>
                  </a:lnTo>
                  <a:lnTo>
                    <a:pt x="38" y="69"/>
                  </a:lnTo>
                  <a:lnTo>
                    <a:pt x="35" y="69"/>
                  </a:lnTo>
                  <a:lnTo>
                    <a:pt x="32" y="69"/>
                  </a:lnTo>
                  <a:lnTo>
                    <a:pt x="28" y="72"/>
                  </a:lnTo>
                  <a:lnTo>
                    <a:pt x="25" y="72"/>
                  </a:lnTo>
                  <a:lnTo>
                    <a:pt x="21" y="72"/>
                  </a:lnTo>
                  <a:lnTo>
                    <a:pt x="18" y="72"/>
                  </a:lnTo>
                  <a:lnTo>
                    <a:pt x="14" y="72"/>
                  </a:lnTo>
                  <a:lnTo>
                    <a:pt x="11" y="69"/>
                  </a:lnTo>
                  <a:lnTo>
                    <a:pt x="7" y="69"/>
                  </a:lnTo>
                  <a:lnTo>
                    <a:pt x="4" y="65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51"/>
                  </a:lnTo>
                  <a:lnTo>
                    <a:pt x="0" y="48"/>
                  </a:lnTo>
                  <a:lnTo>
                    <a:pt x="4" y="41"/>
                  </a:lnTo>
                  <a:lnTo>
                    <a:pt x="7" y="38"/>
                  </a:lnTo>
                  <a:lnTo>
                    <a:pt x="11" y="34"/>
                  </a:lnTo>
                  <a:lnTo>
                    <a:pt x="14" y="31"/>
                  </a:lnTo>
                  <a:lnTo>
                    <a:pt x="18" y="27"/>
                  </a:lnTo>
                  <a:lnTo>
                    <a:pt x="21" y="24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8" y="17"/>
                  </a:lnTo>
                  <a:lnTo>
                    <a:pt x="42" y="17"/>
                  </a:lnTo>
                  <a:lnTo>
                    <a:pt x="49" y="13"/>
                  </a:lnTo>
                  <a:lnTo>
                    <a:pt x="56" y="13"/>
                  </a:lnTo>
                  <a:lnTo>
                    <a:pt x="63" y="10"/>
                  </a:lnTo>
                  <a:lnTo>
                    <a:pt x="70" y="10"/>
                  </a:lnTo>
                  <a:lnTo>
                    <a:pt x="73" y="10"/>
                  </a:lnTo>
                  <a:lnTo>
                    <a:pt x="73" y="6"/>
                  </a:lnTo>
                  <a:lnTo>
                    <a:pt x="76" y="6"/>
                  </a:lnTo>
                  <a:lnTo>
                    <a:pt x="80" y="6"/>
                  </a:lnTo>
                  <a:lnTo>
                    <a:pt x="83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5" name="Freeform 380"/>
            <p:cNvSpPr>
              <a:spLocks/>
            </p:cNvSpPr>
            <p:nvPr/>
          </p:nvSpPr>
          <p:spPr bwMode="auto">
            <a:xfrm>
              <a:off x="2002" y="1592"/>
              <a:ext cx="114" cy="252"/>
            </a:xfrm>
            <a:custGeom>
              <a:avLst/>
              <a:gdLst>
                <a:gd name="T0" fmla="*/ 66 w 114"/>
                <a:gd name="T1" fmla="*/ 3 h 252"/>
                <a:gd name="T2" fmla="*/ 73 w 114"/>
                <a:gd name="T3" fmla="*/ 3 h 252"/>
                <a:gd name="T4" fmla="*/ 79 w 114"/>
                <a:gd name="T5" fmla="*/ 0 h 252"/>
                <a:gd name="T6" fmla="*/ 86 w 114"/>
                <a:gd name="T7" fmla="*/ 0 h 252"/>
                <a:gd name="T8" fmla="*/ 93 w 114"/>
                <a:gd name="T9" fmla="*/ 0 h 252"/>
                <a:gd name="T10" fmla="*/ 97 w 114"/>
                <a:gd name="T11" fmla="*/ 10 h 252"/>
                <a:gd name="T12" fmla="*/ 100 w 114"/>
                <a:gd name="T13" fmla="*/ 20 h 252"/>
                <a:gd name="T14" fmla="*/ 104 w 114"/>
                <a:gd name="T15" fmla="*/ 31 h 252"/>
                <a:gd name="T16" fmla="*/ 107 w 114"/>
                <a:gd name="T17" fmla="*/ 41 h 252"/>
                <a:gd name="T18" fmla="*/ 111 w 114"/>
                <a:gd name="T19" fmla="*/ 51 h 252"/>
                <a:gd name="T20" fmla="*/ 111 w 114"/>
                <a:gd name="T21" fmla="*/ 96 h 252"/>
                <a:gd name="T22" fmla="*/ 114 w 114"/>
                <a:gd name="T23" fmla="*/ 148 h 252"/>
                <a:gd name="T24" fmla="*/ 107 w 114"/>
                <a:gd name="T25" fmla="*/ 166 h 252"/>
                <a:gd name="T26" fmla="*/ 104 w 114"/>
                <a:gd name="T27" fmla="*/ 183 h 252"/>
                <a:gd name="T28" fmla="*/ 93 w 114"/>
                <a:gd name="T29" fmla="*/ 197 h 252"/>
                <a:gd name="T30" fmla="*/ 86 w 114"/>
                <a:gd name="T31" fmla="*/ 214 h 252"/>
                <a:gd name="T32" fmla="*/ 83 w 114"/>
                <a:gd name="T33" fmla="*/ 110 h 252"/>
                <a:gd name="T34" fmla="*/ 76 w 114"/>
                <a:gd name="T35" fmla="*/ 96 h 252"/>
                <a:gd name="T36" fmla="*/ 76 w 114"/>
                <a:gd name="T37" fmla="*/ 83 h 252"/>
                <a:gd name="T38" fmla="*/ 73 w 114"/>
                <a:gd name="T39" fmla="*/ 69 h 252"/>
                <a:gd name="T40" fmla="*/ 66 w 114"/>
                <a:gd name="T41" fmla="*/ 69 h 252"/>
                <a:gd name="T42" fmla="*/ 59 w 114"/>
                <a:gd name="T43" fmla="*/ 89 h 252"/>
                <a:gd name="T44" fmla="*/ 59 w 114"/>
                <a:gd name="T45" fmla="*/ 107 h 252"/>
                <a:gd name="T46" fmla="*/ 55 w 114"/>
                <a:gd name="T47" fmla="*/ 124 h 252"/>
                <a:gd name="T48" fmla="*/ 52 w 114"/>
                <a:gd name="T49" fmla="*/ 145 h 252"/>
                <a:gd name="T50" fmla="*/ 41 w 114"/>
                <a:gd name="T51" fmla="*/ 159 h 252"/>
                <a:gd name="T52" fmla="*/ 35 w 114"/>
                <a:gd name="T53" fmla="*/ 172 h 252"/>
                <a:gd name="T54" fmla="*/ 28 w 114"/>
                <a:gd name="T55" fmla="*/ 186 h 252"/>
                <a:gd name="T56" fmla="*/ 24 w 114"/>
                <a:gd name="T57" fmla="*/ 204 h 252"/>
                <a:gd name="T58" fmla="*/ 21 w 114"/>
                <a:gd name="T59" fmla="*/ 217 h 252"/>
                <a:gd name="T60" fmla="*/ 17 w 114"/>
                <a:gd name="T61" fmla="*/ 231 h 252"/>
                <a:gd name="T62" fmla="*/ 10 w 114"/>
                <a:gd name="T63" fmla="*/ 245 h 252"/>
                <a:gd name="T64" fmla="*/ 3 w 114"/>
                <a:gd name="T65" fmla="*/ 242 h 252"/>
                <a:gd name="T66" fmla="*/ 0 w 114"/>
                <a:gd name="T67" fmla="*/ 221 h 252"/>
                <a:gd name="T68" fmla="*/ 21 w 114"/>
                <a:gd name="T69" fmla="*/ 41 h 252"/>
                <a:gd name="T70" fmla="*/ 24 w 114"/>
                <a:gd name="T71" fmla="*/ 27 h 252"/>
                <a:gd name="T72" fmla="*/ 24 w 114"/>
                <a:gd name="T73" fmla="*/ 13 h 252"/>
                <a:gd name="T74" fmla="*/ 24 w 114"/>
                <a:gd name="T75" fmla="*/ 7 h 252"/>
                <a:gd name="T76" fmla="*/ 28 w 114"/>
                <a:gd name="T77" fmla="*/ 0 h 252"/>
                <a:gd name="T78" fmla="*/ 35 w 114"/>
                <a:gd name="T79" fmla="*/ 0 h 252"/>
                <a:gd name="T80" fmla="*/ 45 w 114"/>
                <a:gd name="T81" fmla="*/ 0 h 252"/>
                <a:gd name="T82" fmla="*/ 52 w 114"/>
                <a:gd name="T83" fmla="*/ 3 h 252"/>
                <a:gd name="T84" fmla="*/ 62 w 114"/>
                <a:gd name="T85" fmla="*/ 3 h 25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14"/>
                <a:gd name="T130" fmla="*/ 0 h 252"/>
                <a:gd name="T131" fmla="*/ 114 w 114"/>
                <a:gd name="T132" fmla="*/ 252 h 25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14" h="252">
                  <a:moveTo>
                    <a:pt x="62" y="3"/>
                  </a:moveTo>
                  <a:lnTo>
                    <a:pt x="66" y="3"/>
                  </a:lnTo>
                  <a:lnTo>
                    <a:pt x="69" y="3"/>
                  </a:lnTo>
                  <a:lnTo>
                    <a:pt x="73" y="3"/>
                  </a:lnTo>
                  <a:lnTo>
                    <a:pt x="76" y="0"/>
                  </a:lnTo>
                  <a:lnTo>
                    <a:pt x="79" y="0"/>
                  </a:lnTo>
                  <a:lnTo>
                    <a:pt x="83" y="0"/>
                  </a:lnTo>
                  <a:lnTo>
                    <a:pt x="86" y="0"/>
                  </a:lnTo>
                  <a:lnTo>
                    <a:pt x="90" y="0"/>
                  </a:lnTo>
                  <a:lnTo>
                    <a:pt x="93" y="0"/>
                  </a:lnTo>
                  <a:lnTo>
                    <a:pt x="97" y="3"/>
                  </a:lnTo>
                  <a:lnTo>
                    <a:pt x="97" y="10"/>
                  </a:lnTo>
                  <a:lnTo>
                    <a:pt x="97" y="13"/>
                  </a:lnTo>
                  <a:lnTo>
                    <a:pt x="100" y="20"/>
                  </a:lnTo>
                  <a:lnTo>
                    <a:pt x="104" y="24"/>
                  </a:lnTo>
                  <a:lnTo>
                    <a:pt x="104" y="31"/>
                  </a:lnTo>
                  <a:lnTo>
                    <a:pt x="107" y="34"/>
                  </a:lnTo>
                  <a:lnTo>
                    <a:pt x="107" y="41"/>
                  </a:lnTo>
                  <a:lnTo>
                    <a:pt x="107" y="45"/>
                  </a:lnTo>
                  <a:lnTo>
                    <a:pt x="111" y="51"/>
                  </a:lnTo>
                  <a:lnTo>
                    <a:pt x="111" y="58"/>
                  </a:lnTo>
                  <a:lnTo>
                    <a:pt x="111" y="96"/>
                  </a:lnTo>
                  <a:lnTo>
                    <a:pt x="114" y="117"/>
                  </a:lnTo>
                  <a:lnTo>
                    <a:pt x="114" y="148"/>
                  </a:lnTo>
                  <a:lnTo>
                    <a:pt x="111" y="155"/>
                  </a:lnTo>
                  <a:lnTo>
                    <a:pt x="107" y="166"/>
                  </a:lnTo>
                  <a:lnTo>
                    <a:pt x="107" y="172"/>
                  </a:lnTo>
                  <a:lnTo>
                    <a:pt x="104" y="183"/>
                  </a:lnTo>
                  <a:lnTo>
                    <a:pt x="100" y="190"/>
                  </a:lnTo>
                  <a:lnTo>
                    <a:pt x="93" y="197"/>
                  </a:lnTo>
                  <a:lnTo>
                    <a:pt x="90" y="204"/>
                  </a:lnTo>
                  <a:lnTo>
                    <a:pt x="86" y="214"/>
                  </a:lnTo>
                  <a:lnTo>
                    <a:pt x="86" y="117"/>
                  </a:lnTo>
                  <a:lnTo>
                    <a:pt x="83" y="110"/>
                  </a:lnTo>
                  <a:lnTo>
                    <a:pt x="79" y="103"/>
                  </a:lnTo>
                  <a:lnTo>
                    <a:pt x="76" y="96"/>
                  </a:lnTo>
                  <a:lnTo>
                    <a:pt x="76" y="89"/>
                  </a:lnTo>
                  <a:lnTo>
                    <a:pt x="76" y="83"/>
                  </a:lnTo>
                  <a:lnTo>
                    <a:pt x="73" y="76"/>
                  </a:lnTo>
                  <a:lnTo>
                    <a:pt x="73" y="69"/>
                  </a:lnTo>
                  <a:lnTo>
                    <a:pt x="73" y="62"/>
                  </a:lnTo>
                  <a:lnTo>
                    <a:pt x="66" y="69"/>
                  </a:lnTo>
                  <a:lnTo>
                    <a:pt x="62" y="79"/>
                  </a:lnTo>
                  <a:lnTo>
                    <a:pt x="59" y="89"/>
                  </a:lnTo>
                  <a:lnTo>
                    <a:pt x="59" y="96"/>
                  </a:lnTo>
                  <a:lnTo>
                    <a:pt x="59" y="107"/>
                  </a:lnTo>
                  <a:lnTo>
                    <a:pt x="55" y="114"/>
                  </a:lnTo>
                  <a:lnTo>
                    <a:pt x="55" y="124"/>
                  </a:lnTo>
                  <a:lnTo>
                    <a:pt x="52" y="134"/>
                  </a:lnTo>
                  <a:lnTo>
                    <a:pt x="52" y="145"/>
                  </a:lnTo>
                  <a:lnTo>
                    <a:pt x="48" y="152"/>
                  </a:lnTo>
                  <a:lnTo>
                    <a:pt x="41" y="159"/>
                  </a:lnTo>
                  <a:lnTo>
                    <a:pt x="38" y="166"/>
                  </a:lnTo>
                  <a:lnTo>
                    <a:pt x="35" y="172"/>
                  </a:lnTo>
                  <a:lnTo>
                    <a:pt x="31" y="179"/>
                  </a:lnTo>
                  <a:lnTo>
                    <a:pt x="28" y="186"/>
                  </a:lnTo>
                  <a:lnTo>
                    <a:pt x="24" y="197"/>
                  </a:lnTo>
                  <a:lnTo>
                    <a:pt x="24" y="204"/>
                  </a:lnTo>
                  <a:lnTo>
                    <a:pt x="24" y="210"/>
                  </a:lnTo>
                  <a:lnTo>
                    <a:pt x="21" y="217"/>
                  </a:lnTo>
                  <a:lnTo>
                    <a:pt x="21" y="224"/>
                  </a:lnTo>
                  <a:lnTo>
                    <a:pt x="17" y="231"/>
                  </a:lnTo>
                  <a:lnTo>
                    <a:pt x="14" y="238"/>
                  </a:lnTo>
                  <a:lnTo>
                    <a:pt x="10" y="245"/>
                  </a:lnTo>
                  <a:lnTo>
                    <a:pt x="7" y="252"/>
                  </a:lnTo>
                  <a:lnTo>
                    <a:pt x="3" y="242"/>
                  </a:lnTo>
                  <a:lnTo>
                    <a:pt x="0" y="231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21" y="41"/>
                  </a:lnTo>
                  <a:lnTo>
                    <a:pt x="24" y="34"/>
                  </a:lnTo>
                  <a:lnTo>
                    <a:pt x="24" y="27"/>
                  </a:lnTo>
                  <a:lnTo>
                    <a:pt x="24" y="20"/>
                  </a:lnTo>
                  <a:lnTo>
                    <a:pt x="24" y="13"/>
                  </a:lnTo>
                  <a:lnTo>
                    <a:pt x="24" y="10"/>
                  </a:lnTo>
                  <a:lnTo>
                    <a:pt x="24" y="7"/>
                  </a:lnTo>
                  <a:lnTo>
                    <a:pt x="24" y="3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52" y="3"/>
                  </a:lnTo>
                  <a:lnTo>
                    <a:pt x="59" y="3"/>
                  </a:lnTo>
                  <a:lnTo>
                    <a:pt x="62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6" name="Freeform 381"/>
            <p:cNvSpPr>
              <a:spLocks/>
            </p:cNvSpPr>
            <p:nvPr/>
          </p:nvSpPr>
          <p:spPr bwMode="auto">
            <a:xfrm>
              <a:off x="1909" y="1592"/>
              <a:ext cx="55" cy="45"/>
            </a:xfrm>
            <a:custGeom>
              <a:avLst/>
              <a:gdLst>
                <a:gd name="T0" fmla="*/ 10 w 55"/>
                <a:gd name="T1" fmla="*/ 45 h 45"/>
                <a:gd name="T2" fmla="*/ 13 w 55"/>
                <a:gd name="T3" fmla="*/ 45 h 45"/>
                <a:gd name="T4" fmla="*/ 17 w 55"/>
                <a:gd name="T5" fmla="*/ 41 h 45"/>
                <a:gd name="T6" fmla="*/ 20 w 55"/>
                <a:gd name="T7" fmla="*/ 41 h 45"/>
                <a:gd name="T8" fmla="*/ 20 w 55"/>
                <a:gd name="T9" fmla="*/ 38 h 45"/>
                <a:gd name="T10" fmla="*/ 20 w 55"/>
                <a:gd name="T11" fmla="*/ 34 h 45"/>
                <a:gd name="T12" fmla="*/ 24 w 55"/>
                <a:gd name="T13" fmla="*/ 31 h 45"/>
                <a:gd name="T14" fmla="*/ 24 w 55"/>
                <a:gd name="T15" fmla="*/ 27 h 45"/>
                <a:gd name="T16" fmla="*/ 27 w 55"/>
                <a:gd name="T17" fmla="*/ 24 h 45"/>
                <a:gd name="T18" fmla="*/ 31 w 55"/>
                <a:gd name="T19" fmla="*/ 20 h 45"/>
                <a:gd name="T20" fmla="*/ 34 w 55"/>
                <a:gd name="T21" fmla="*/ 17 h 45"/>
                <a:gd name="T22" fmla="*/ 38 w 55"/>
                <a:gd name="T23" fmla="*/ 17 h 45"/>
                <a:gd name="T24" fmla="*/ 41 w 55"/>
                <a:gd name="T25" fmla="*/ 13 h 45"/>
                <a:gd name="T26" fmla="*/ 45 w 55"/>
                <a:gd name="T27" fmla="*/ 10 h 45"/>
                <a:gd name="T28" fmla="*/ 48 w 55"/>
                <a:gd name="T29" fmla="*/ 7 h 45"/>
                <a:gd name="T30" fmla="*/ 51 w 55"/>
                <a:gd name="T31" fmla="*/ 3 h 45"/>
                <a:gd name="T32" fmla="*/ 55 w 55"/>
                <a:gd name="T33" fmla="*/ 0 h 45"/>
                <a:gd name="T34" fmla="*/ 51 w 55"/>
                <a:gd name="T35" fmla="*/ 0 h 45"/>
                <a:gd name="T36" fmla="*/ 51 w 55"/>
                <a:gd name="T37" fmla="*/ 0 h 45"/>
                <a:gd name="T38" fmla="*/ 48 w 55"/>
                <a:gd name="T39" fmla="*/ 0 h 45"/>
                <a:gd name="T40" fmla="*/ 48 w 55"/>
                <a:gd name="T41" fmla="*/ 0 h 45"/>
                <a:gd name="T42" fmla="*/ 41 w 55"/>
                <a:gd name="T43" fmla="*/ 0 h 45"/>
                <a:gd name="T44" fmla="*/ 38 w 55"/>
                <a:gd name="T45" fmla="*/ 0 h 45"/>
                <a:gd name="T46" fmla="*/ 34 w 55"/>
                <a:gd name="T47" fmla="*/ 3 h 45"/>
                <a:gd name="T48" fmla="*/ 31 w 55"/>
                <a:gd name="T49" fmla="*/ 7 h 45"/>
                <a:gd name="T50" fmla="*/ 27 w 55"/>
                <a:gd name="T51" fmla="*/ 7 h 45"/>
                <a:gd name="T52" fmla="*/ 27 w 55"/>
                <a:gd name="T53" fmla="*/ 10 h 45"/>
                <a:gd name="T54" fmla="*/ 24 w 55"/>
                <a:gd name="T55" fmla="*/ 13 h 45"/>
                <a:gd name="T56" fmla="*/ 20 w 55"/>
                <a:gd name="T57" fmla="*/ 17 h 45"/>
                <a:gd name="T58" fmla="*/ 17 w 55"/>
                <a:gd name="T59" fmla="*/ 20 h 45"/>
                <a:gd name="T60" fmla="*/ 13 w 55"/>
                <a:gd name="T61" fmla="*/ 24 h 45"/>
                <a:gd name="T62" fmla="*/ 10 w 55"/>
                <a:gd name="T63" fmla="*/ 27 h 45"/>
                <a:gd name="T64" fmla="*/ 10 w 55"/>
                <a:gd name="T65" fmla="*/ 31 h 45"/>
                <a:gd name="T66" fmla="*/ 7 w 55"/>
                <a:gd name="T67" fmla="*/ 31 h 45"/>
                <a:gd name="T68" fmla="*/ 3 w 55"/>
                <a:gd name="T69" fmla="*/ 34 h 45"/>
                <a:gd name="T70" fmla="*/ 0 w 55"/>
                <a:gd name="T71" fmla="*/ 38 h 45"/>
                <a:gd name="T72" fmla="*/ 0 w 55"/>
                <a:gd name="T73" fmla="*/ 41 h 45"/>
                <a:gd name="T74" fmla="*/ 0 w 55"/>
                <a:gd name="T75" fmla="*/ 41 h 45"/>
                <a:gd name="T76" fmla="*/ 3 w 55"/>
                <a:gd name="T77" fmla="*/ 41 h 45"/>
                <a:gd name="T78" fmla="*/ 3 w 55"/>
                <a:gd name="T79" fmla="*/ 45 h 45"/>
                <a:gd name="T80" fmla="*/ 7 w 55"/>
                <a:gd name="T81" fmla="*/ 45 h 45"/>
                <a:gd name="T82" fmla="*/ 7 w 55"/>
                <a:gd name="T83" fmla="*/ 45 h 45"/>
                <a:gd name="T84" fmla="*/ 7 w 55"/>
                <a:gd name="T85" fmla="*/ 45 h 45"/>
                <a:gd name="T86" fmla="*/ 10 w 55"/>
                <a:gd name="T87" fmla="*/ 45 h 45"/>
                <a:gd name="T88" fmla="*/ 10 w 55"/>
                <a:gd name="T89" fmla="*/ 45 h 45"/>
                <a:gd name="T90" fmla="*/ 10 w 55"/>
                <a:gd name="T91" fmla="*/ 45 h 4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5"/>
                <a:gd name="T139" fmla="*/ 0 h 45"/>
                <a:gd name="T140" fmla="*/ 55 w 55"/>
                <a:gd name="T141" fmla="*/ 45 h 4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5" h="45">
                  <a:moveTo>
                    <a:pt x="10" y="45"/>
                  </a:moveTo>
                  <a:lnTo>
                    <a:pt x="13" y="45"/>
                  </a:lnTo>
                  <a:lnTo>
                    <a:pt x="17" y="41"/>
                  </a:lnTo>
                  <a:lnTo>
                    <a:pt x="20" y="41"/>
                  </a:lnTo>
                  <a:lnTo>
                    <a:pt x="20" y="38"/>
                  </a:lnTo>
                  <a:lnTo>
                    <a:pt x="20" y="34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7" y="24"/>
                  </a:lnTo>
                  <a:lnTo>
                    <a:pt x="31" y="20"/>
                  </a:lnTo>
                  <a:lnTo>
                    <a:pt x="34" y="17"/>
                  </a:lnTo>
                  <a:lnTo>
                    <a:pt x="38" y="17"/>
                  </a:lnTo>
                  <a:lnTo>
                    <a:pt x="41" y="13"/>
                  </a:lnTo>
                  <a:lnTo>
                    <a:pt x="45" y="10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5" y="0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1" y="0"/>
                  </a:lnTo>
                  <a:lnTo>
                    <a:pt x="38" y="0"/>
                  </a:lnTo>
                  <a:lnTo>
                    <a:pt x="34" y="3"/>
                  </a:lnTo>
                  <a:lnTo>
                    <a:pt x="31" y="7"/>
                  </a:lnTo>
                  <a:lnTo>
                    <a:pt x="27" y="7"/>
                  </a:lnTo>
                  <a:lnTo>
                    <a:pt x="27" y="10"/>
                  </a:lnTo>
                  <a:lnTo>
                    <a:pt x="24" y="13"/>
                  </a:lnTo>
                  <a:lnTo>
                    <a:pt x="20" y="17"/>
                  </a:lnTo>
                  <a:lnTo>
                    <a:pt x="17" y="20"/>
                  </a:lnTo>
                  <a:lnTo>
                    <a:pt x="13" y="24"/>
                  </a:lnTo>
                  <a:lnTo>
                    <a:pt x="10" y="27"/>
                  </a:lnTo>
                  <a:lnTo>
                    <a:pt x="10" y="31"/>
                  </a:lnTo>
                  <a:lnTo>
                    <a:pt x="7" y="31"/>
                  </a:lnTo>
                  <a:lnTo>
                    <a:pt x="3" y="34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1"/>
                  </a:lnTo>
                  <a:lnTo>
                    <a:pt x="3" y="45"/>
                  </a:lnTo>
                  <a:lnTo>
                    <a:pt x="7" y="45"/>
                  </a:lnTo>
                  <a:lnTo>
                    <a:pt x="10" y="4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7" name="Freeform 382"/>
            <p:cNvSpPr>
              <a:spLocks/>
            </p:cNvSpPr>
            <p:nvPr/>
          </p:nvSpPr>
          <p:spPr bwMode="auto">
            <a:xfrm>
              <a:off x="2088" y="1436"/>
              <a:ext cx="260" cy="311"/>
            </a:xfrm>
            <a:custGeom>
              <a:avLst/>
              <a:gdLst>
                <a:gd name="T0" fmla="*/ 242 w 260"/>
                <a:gd name="T1" fmla="*/ 31 h 311"/>
                <a:gd name="T2" fmla="*/ 242 w 260"/>
                <a:gd name="T3" fmla="*/ 90 h 311"/>
                <a:gd name="T4" fmla="*/ 246 w 260"/>
                <a:gd name="T5" fmla="*/ 149 h 311"/>
                <a:gd name="T6" fmla="*/ 249 w 260"/>
                <a:gd name="T7" fmla="*/ 190 h 311"/>
                <a:gd name="T8" fmla="*/ 253 w 260"/>
                <a:gd name="T9" fmla="*/ 228 h 311"/>
                <a:gd name="T10" fmla="*/ 256 w 260"/>
                <a:gd name="T11" fmla="*/ 270 h 311"/>
                <a:gd name="T12" fmla="*/ 235 w 260"/>
                <a:gd name="T13" fmla="*/ 311 h 311"/>
                <a:gd name="T14" fmla="*/ 25 w 260"/>
                <a:gd name="T15" fmla="*/ 270 h 311"/>
                <a:gd name="T16" fmla="*/ 25 w 260"/>
                <a:gd name="T17" fmla="*/ 249 h 311"/>
                <a:gd name="T18" fmla="*/ 21 w 260"/>
                <a:gd name="T19" fmla="*/ 232 h 311"/>
                <a:gd name="T20" fmla="*/ 18 w 260"/>
                <a:gd name="T21" fmla="*/ 214 h 311"/>
                <a:gd name="T22" fmla="*/ 14 w 260"/>
                <a:gd name="T23" fmla="*/ 194 h 311"/>
                <a:gd name="T24" fmla="*/ 11 w 260"/>
                <a:gd name="T25" fmla="*/ 183 h 311"/>
                <a:gd name="T26" fmla="*/ 7 w 260"/>
                <a:gd name="T27" fmla="*/ 173 h 311"/>
                <a:gd name="T28" fmla="*/ 7 w 260"/>
                <a:gd name="T29" fmla="*/ 163 h 311"/>
                <a:gd name="T30" fmla="*/ 0 w 260"/>
                <a:gd name="T31" fmla="*/ 152 h 311"/>
                <a:gd name="T32" fmla="*/ 38 w 260"/>
                <a:gd name="T33" fmla="*/ 145 h 311"/>
                <a:gd name="T34" fmla="*/ 35 w 260"/>
                <a:gd name="T35" fmla="*/ 142 h 311"/>
                <a:gd name="T36" fmla="*/ 31 w 260"/>
                <a:gd name="T37" fmla="*/ 138 h 311"/>
                <a:gd name="T38" fmla="*/ 28 w 260"/>
                <a:gd name="T39" fmla="*/ 135 h 311"/>
                <a:gd name="T40" fmla="*/ 28 w 260"/>
                <a:gd name="T41" fmla="*/ 128 h 311"/>
                <a:gd name="T42" fmla="*/ 31 w 260"/>
                <a:gd name="T43" fmla="*/ 125 h 311"/>
                <a:gd name="T44" fmla="*/ 38 w 260"/>
                <a:gd name="T45" fmla="*/ 125 h 311"/>
                <a:gd name="T46" fmla="*/ 45 w 260"/>
                <a:gd name="T47" fmla="*/ 125 h 311"/>
                <a:gd name="T48" fmla="*/ 52 w 260"/>
                <a:gd name="T49" fmla="*/ 125 h 311"/>
                <a:gd name="T50" fmla="*/ 56 w 260"/>
                <a:gd name="T51" fmla="*/ 125 h 311"/>
                <a:gd name="T52" fmla="*/ 63 w 260"/>
                <a:gd name="T53" fmla="*/ 125 h 311"/>
                <a:gd name="T54" fmla="*/ 70 w 260"/>
                <a:gd name="T55" fmla="*/ 121 h 311"/>
                <a:gd name="T56" fmla="*/ 76 w 260"/>
                <a:gd name="T57" fmla="*/ 121 h 311"/>
                <a:gd name="T58" fmla="*/ 80 w 260"/>
                <a:gd name="T59" fmla="*/ 121 h 311"/>
                <a:gd name="T60" fmla="*/ 87 w 260"/>
                <a:gd name="T61" fmla="*/ 121 h 311"/>
                <a:gd name="T62" fmla="*/ 94 w 260"/>
                <a:gd name="T63" fmla="*/ 121 h 311"/>
                <a:gd name="T64" fmla="*/ 225 w 260"/>
                <a:gd name="T65" fmla="*/ 121 h 311"/>
                <a:gd name="T66" fmla="*/ 232 w 260"/>
                <a:gd name="T67" fmla="*/ 0 h 311"/>
                <a:gd name="T68" fmla="*/ 246 w 260"/>
                <a:gd name="T69" fmla="*/ 0 h 3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60"/>
                <a:gd name="T106" fmla="*/ 0 h 311"/>
                <a:gd name="T107" fmla="*/ 260 w 260"/>
                <a:gd name="T108" fmla="*/ 311 h 3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60" h="311">
                  <a:moveTo>
                    <a:pt x="246" y="0"/>
                  </a:moveTo>
                  <a:lnTo>
                    <a:pt x="242" y="31"/>
                  </a:lnTo>
                  <a:lnTo>
                    <a:pt x="242" y="62"/>
                  </a:lnTo>
                  <a:lnTo>
                    <a:pt x="242" y="90"/>
                  </a:lnTo>
                  <a:lnTo>
                    <a:pt x="246" y="125"/>
                  </a:lnTo>
                  <a:lnTo>
                    <a:pt x="246" y="149"/>
                  </a:lnTo>
                  <a:lnTo>
                    <a:pt x="246" y="169"/>
                  </a:lnTo>
                  <a:lnTo>
                    <a:pt x="249" y="190"/>
                  </a:lnTo>
                  <a:lnTo>
                    <a:pt x="249" y="207"/>
                  </a:lnTo>
                  <a:lnTo>
                    <a:pt x="253" y="228"/>
                  </a:lnTo>
                  <a:lnTo>
                    <a:pt x="256" y="249"/>
                  </a:lnTo>
                  <a:lnTo>
                    <a:pt x="256" y="270"/>
                  </a:lnTo>
                  <a:lnTo>
                    <a:pt x="260" y="294"/>
                  </a:lnTo>
                  <a:lnTo>
                    <a:pt x="235" y="311"/>
                  </a:lnTo>
                  <a:lnTo>
                    <a:pt x="235" y="273"/>
                  </a:lnTo>
                  <a:lnTo>
                    <a:pt x="25" y="270"/>
                  </a:lnTo>
                  <a:lnTo>
                    <a:pt x="25" y="259"/>
                  </a:lnTo>
                  <a:lnTo>
                    <a:pt x="25" y="249"/>
                  </a:lnTo>
                  <a:lnTo>
                    <a:pt x="25" y="242"/>
                  </a:lnTo>
                  <a:lnTo>
                    <a:pt x="21" y="232"/>
                  </a:lnTo>
                  <a:lnTo>
                    <a:pt x="21" y="225"/>
                  </a:lnTo>
                  <a:lnTo>
                    <a:pt x="18" y="214"/>
                  </a:lnTo>
                  <a:lnTo>
                    <a:pt x="18" y="204"/>
                  </a:lnTo>
                  <a:lnTo>
                    <a:pt x="14" y="194"/>
                  </a:lnTo>
                  <a:lnTo>
                    <a:pt x="14" y="187"/>
                  </a:lnTo>
                  <a:lnTo>
                    <a:pt x="11" y="183"/>
                  </a:lnTo>
                  <a:lnTo>
                    <a:pt x="11" y="176"/>
                  </a:lnTo>
                  <a:lnTo>
                    <a:pt x="7" y="173"/>
                  </a:lnTo>
                  <a:lnTo>
                    <a:pt x="7" y="169"/>
                  </a:lnTo>
                  <a:lnTo>
                    <a:pt x="7" y="163"/>
                  </a:lnTo>
                  <a:lnTo>
                    <a:pt x="4" y="159"/>
                  </a:lnTo>
                  <a:lnTo>
                    <a:pt x="0" y="152"/>
                  </a:lnTo>
                  <a:lnTo>
                    <a:pt x="38" y="145"/>
                  </a:lnTo>
                  <a:lnTo>
                    <a:pt x="35" y="142"/>
                  </a:lnTo>
                  <a:lnTo>
                    <a:pt x="31" y="138"/>
                  </a:lnTo>
                  <a:lnTo>
                    <a:pt x="28" y="135"/>
                  </a:lnTo>
                  <a:lnTo>
                    <a:pt x="28" y="131"/>
                  </a:lnTo>
                  <a:lnTo>
                    <a:pt x="28" y="128"/>
                  </a:lnTo>
                  <a:lnTo>
                    <a:pt x="31" y="128"/>
                  </a:lnTo>
                  <a:lnTo>
                    <a:pt x="31" y="125"/>
                  </a:lnTo>
                  <a:lnTo>
                    <a:pt x="35" y="125"/>
                  </a:lnTo>
                  <a:lnTo>
                    <a:pt x="38" y="125"/>
                  </a:lnTo>
                  <a:lnTo>
                    <a:pt x="42" y="125"/>
                  </a:lnTo>
                  <a:lnTo>
                    <a:pt x="45" y="125"/>
                  </a:lnTo>
                  <a:lnTo>
                    <a:pt x="52" y="125"/>
                  </a:lnTo>
                  <a:lnTo>
                    <a:pt x="56" y="125"/>
                  </a:lnTo>
                  <a:lnTo>
                    <a:pt x="59" y="125"/>
                  </a:lnTo>
                  <a:lnTo>
                    <a:pt x="63" y="125"/>
                  </a:lnTo>
                  <a:lnTo>
                    <a:pt x="66" y="121"/>
                  </a:lnTo>
                  <a:lnTo>
                    <a:pt x="70" y="121"/>
                  </a:lnTo>
                  <a:lnTo>
                    <a:pt x="73" y="121"/>
                  </a:lnTo>
                  <a:lnTo>
                    <a:pt x="76" y="121"/>
                  </a:lnTo>
                  <a:lnTo>
                    <a:pt x="80" y="121"/>
                  </a:lnTo>
                  <a:lnTo>
                    <a:pt x="83" y="121"/>
                  </a:lnTo>
                  <a:lnTo>
                    <a:pt x="87" y="121"/>
                  </a:lnTo>
                  <a:lnTo>
                    <a:pt x="90" y="121"/>
                  </a:lnTo>
                  <a:lnTo>
                    <a:pt x="94" y="121"/>
                  </a:lnTo>
                  <a:lnTo>
                    <a:pt x="97" y="121"/>
                  </a:lnTo>
                  <a:lnTo>
                    <a:pt x="225" y="121"/>
                  </a:lnTo>
                  <a:lnTo>
                    <a:pt x="225" y="17"/>
                  </a:lnTo>
                  <a:lnTo>
                    <a:pt x="232" y="0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8" name="Freeform 383"/>
            <p:cNvSpPr>
              <a:spLocks/>
            </p:cNvSpPr>
            <p:nvPr/>
          </p:nvSpPr>
          <p:spPr bwMode="auto">
            <a:xfrm>
              <a:off x="2126" y="1664"/>
              <a:ext cx="35" cy="38"/>
            </a:xfrm>
            <a:custGeom>
              <a:avLst/>
              <a:gdLst>
                <a:gd name="T0" fmla="*/ 25 w 35"/>
                <a:gd name="T1" fmla="*/ 38 h 38"/>
                <a:gd name="T2" fmla="*/ 35 w 35"/>
                <a:gd name="T3" fmla="*/ 0 h 38"/>
                <a:gd name="T4" fmla="*/ 14 w 35"/>
                <a:gd name="T5" fmla="*/ 4 h 38"/>
                <a:gd name="T6" fmla="*/ 0 w 35"/>
                <a:gd name="T7" fmla="*/ 38 h 38"/>
                <a:gd name="T8" fmla="*/ 25 w 35"/>
                <a:gd name="T9" fmla="*/ 38 h 38"/>
                <a:gd name="T10" fmla="*/ 25 w 35"/>
                <a:gd name="T11" fmla="*/ 38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8"/>
                <a:gd name="T20" fmla="*/ 35 w 35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8">
                  <a:moveTo>
                    <a:pt x="25" y="38"/>
                  </a:moveTo>
                  <a:lnTo>
                    <a:pt x="35" y="0"/>
                  </a:lnTo>
                  <a:lnTo>
                    <a:pt x="14" y="4"/>
                  </a:lnTo>
                  <a:lnTo>
                    <a:pt x="0" y="38"/>
                  </a:lnTo>
                  <a:lnTo>
                    <a:pt x="25" y="38"/>
                  </a:lnTo>
                  <a:close/>
                </a:path>
              </a:pathLst>
            </a:custGeom>
            <a:solidFill>
              <a:srgbClr val="98989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9" name="Freeform 384"/>
            <p:cNvSpPr>
              <a:spLocks/>
            </p:cNvSpPr>
            <p:nvPr/>
          </p:nvSpPr>
          <p:spPr bwMode="auto">
            <a:xfrm>
              <a:off x="2168" y="1661"/>
              <a:ext cx="24" cy="41"/>
            </a:xfrm>
            <a:custGeom>
              <a:avLst/>
              <a:gdLst>
                <a:gd name="T0" fmla="*/ 17 w 24"/>
                <a:gd name="T1" fmla="*/ 0 h 41"/>
                <a:gd name="T2" fmla="*/ 0 w 24"/>
                <a:gd name="T3" fmla="*/ 41 h 41"/>
                <a:gd name="T4" fmla="*/ 10 w 24"/>
                <a:gd name="T5" fmla="*/ 41 h 41"/>
                <a:gd name="T6" fmla="*/ 24 w 24"/>
                <a:gd name="T7" fmla="*/ 0 h 41"/>
                <a:gd name="T8" fmla="*/ 17 w 24"/>
                <a:gd name="T9" fmla="*/ 0 h 41"/>
                <a:gd name="T10" fmla="*/ 17 w 24"/>
                <a:gd name="T11" fmla="*/ 0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41"/>
                <a:gd name="T20" fmla="*/ 24 w 24"/>
                <a:gd name="T21" fmla="*/ 41 h 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41">
                  <a:moveTo>
                    <a:pt x="17" y="0"/>
                  </a:moveTo>
                  <a:lnTo>
                    <a:pt x="0" y="41"/>
                  </a:lnTo>
                  <a:lnTo>
                    <a:pt x="10" y="41"/>
                  </a:lnTo>
                  <a:lnTo>
                    <a:pt x="24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0" name="Freeform 385"/>
            <p:cNvSpPr>
              <a:spLocks/>
            </p:cNvSpPr>
            <p:nvPr/>
          </p:nvSpPr>
          <p:spPr bwMode="auto">
            <a:xfrm>
              <a:off x="2178" y="1661"/>
              <a:ext cx="21" cy="41"/>
            </a:xfrm>
            <a:custGeom>
              <a:avLst/>
              <a:gdLst>
                <a:gd name="T0" fmla="*/ 7 w 21"/>
                <a:gd name="T1" fmla="*/ 41 h 41"/>
                <a:gd name="T2" fmla="*/ 21 w 21"/>
                <a:gd name="T3" fmla="*/ 0 h 41"/>
                <a:gd name="T4" fmla="*/ 11 w 21"/>
                <a:gd name="T5" fmla="*/ 0 h 41"/>
                <a:gd name="T6" fmla="*/ 0 w 21"/>
                <a:gd name="T7" fmla="*/ 41 h 41"/>
                <a:gd name="T8" fmla="*/ 7 w 21"/>
                <a:gd name="T9" fmla="*/ 41 h 41"/>
                <a:gd name="T10" fmla="*/ 7 w 21"/>
                <a:gd name="T11" fmla="*/ 41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"/>
                <a:gd name="T19" fmla="*/ 0 h 41"/>
                <a:gd name="T20" fmla="*/ 21 w 21"/>
                <a:gd name="T21" fmla="*/ 41 h 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" h="41">
                  <a:moveTo>
                    <a:pt x="7" y="41"/>
                  </a:moveTo>
                  <a:lnTo>
                    <a:pt x="21" y="0"/>
                  </a:lnTo>
                  <a:lnTo>
                    <a:pt x="11" y="0"/>
                  </a:lnTo>
                  <a:lnTo>
                    <a:pt x="0" y="41"/>
                  </a:lnTo>
                  <a:lnTo>
                    <a:pt x="7" y="4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1" name="Freeform 386"/>
            <p:cNvSpPr>
              <a:spLocks/>
            </p:cNvSpPr>
            <p:nvPr/>
          </p:nvSpPr>
          <p:spPr bwMode="auto">
            <a:xfrm>
              <a:off x="2209" y="1661"/>
              <a:ext cx="28" cy="45"/>
            </a:xfrm>
            <a:custGeom>
              <a:avLst/>
              <a:gdLst>
                <a:gd name="T0" fmla="*/ 11 w 28"/>
                <a:gd name="T1" fmla="*/ 45 h 45"/>
                <a:gd name="T2" fmla="*/ 21 w 28"/>
                <a:gd name="T3" fmla="*/ 7 h 45"/>
                <a:gd name="T4" fmla="*/ 28 w 28"/>
                <a:gd name="T5" fmla="*/ 3 h 45"/>
                <a:gd name="T6" fmla="*/ 11 w 28"/>
                <a:gd name="T7" fmla="*/ 0 h 45"/>
                <a:gd name="T8" fmla="*/ 7 w 28"/>
                <a:gd name="T9" fmla="*/ 3 h 45"/>
                <a:gd name="T10" fmla="*/ 0 w 28"/>
                <a:gd name="T11" fmla="*/ 45 h 45"/>
                <a:gd name="T12" fmla="*/ 11 w 28"/>
                <a:gd name="T13" fmla="*/ 45 h 45"/>
                <a:gd name="T14" fmla="*/ 11 w 28"/>
                <a:gd name="T15" fmla="*/ 45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"/>
                <a:gd name="T25" fmla="*/ 0 h 45"/>
                <a:gd name="T26" fmla="*/ 28 w 28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" h="45">
                  <a:moveTo>
                    <a:pt x="11" y="45"/>
                  </a:moveTo>
                  <a:lnTo>
                    <a:pt x="21" y="7"/>
                  </a:lnTo>
                  <a:lnTo>
                    <a:pt x="28" y="3"/>
                  </a:lnTo>
                  <a:lnTo>
                    <a:pt x="11" y="0"/>
                  </a:lnTo>
                  <a:lnTo>
                    <a:pt x="7" y="3"/>
                  </a:lnTo>
                  <a:lnTo>
                    <a:pt x="0" y="45"/>
                  </a:lnTo>
                  <a:lnTo>
                    <a:pt x="11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2" name="Freeform 387"/>
            <p:cNvSpPr>
              <a:spLocks/>
            </p:cNvSpPr>
            <p:nvPr/>
          </p:nvSpPr>
          <p:spPr bwMode="auto">
            <a:xfrm>
              <a:off x="2244" y="1661"/>
              <a:ext cx="21" cy="41"/>
            </a:xfrm>
            <a:custGeom>
              <a:avLst/>
              <a:gdLst>
                <a:gd name="T0" fmla="*/ 14 w 21"/>
                <a:gd name="T1" fmla="*/ 41 h 41"/>
                <a:gd name="T2" fmla="*/ 21 w 21"/>
                <a:gd name="T3" fmla="*/ 0 h 41"/>
                <a:gd name="T4" fmla="*/ 7 w 21"/>
                <a:gd name="T5" fmla="*/ 0 h 41"/>
                <a:gd name="T6" fmla="*/ 0 w 21"/>
                <a:gd name="T7" fmla="*/ 41 h 41"/>
                <a:gd name="T8" fmla="*/ 14 w 21"/>
                <a:gd name="T9" fmla="*/ 41 h 41"/>
                <a:gd name="T10" fmla="*/ 14 w 21"/>
                <a:gd name="T11" fmla="*/ 41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"/>
                <a:gd name="T19" fmla="*/ 0 h 41"/>
                <a:gd name="T20" fmla="*/ 21 w 21"/>
                <a:gd name="T21" fmla="*/ 41 h 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" h="41">
                  <a:moveTo>
                    <a:pt x="14" y="41"/>
                  </a:moveTo>
                  <a:lnTo>
                    <a:pt x="21" y="0"/>
                  </a:lnTo>
                  <a:lnTo>
                    <a:pt x="7" y="0"/>
                  </a:lnTo>
                  <a:lnTo>
                    <a:pt x="0" y="41"/>
                  </a:lnTo>
                  <a:lnTo>
                    <a:pt x="14" y="4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3" name="Freeform 388"/>
            <p:cNvSpPr>
              <a:spLocks/>
            </p:cNvSpPr>
            <p:nvPr/>
          </p:nvSpPr>
          <p:spPr bwMode="auto">
            <a:xfrm>
              <a:off x="2227" y="1605"/>
              <a:ext cx="20" cy="49"/>
            </a:xfrm>
            <a:custGeom>
              <a:avLst/>
              <a:gdLst>
                <a:gd name="T0" fmla="*/ 10 w 20"/>
                <a:gd name="T1" fmla="*/ 45 h 49"/>
                <a:gd name="T2" fmla="*/ 20 w 20"/>
                <a:gd name="T3" fmla="*/ 4 h 49"/>
                <a:gd name="T4" fmla="*/ 7 w 20"/>
                <a:gd name="T5" fmla="*/ 0 h 49"/>
                <a:gd name="T6" fmla="*/ 7 w 20"/>
                <a:gd name="T7" fmla="*/ 7 h 49"/>
                <a:gd name="T8" fmla="*/ 0 w 20"/>
                <a:gd name="T9" fmla="*/ 49 h 49"/>
                <a:gd name="T10" fmla="*/ 10 w 20"/>
                <a:gd name="T11" fmla="*/ 45 h 49"/>
                <a:gd name="T12" fmla="*/ 10 w 20"/>
                <a:gd name="T13" fmla="*/ 45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49"/>
                <a:gd name="T23" fmla="*/ 20 w 20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49">
                  <a:moveTo>
                    <a:pt x="10" y="45"/>
                  </a:moveTo>
                  <a:lnTo>
                    <a:pt x="20" y="4"/>
                  </a:lnTo>
                  <a:lnTo>
                    <a:pt x="7" y="0"/>
                  </a:lnTo>
                  <a:lnTo>
                    <a:pt x="7" y="7"/>
                  </a:lnTo>
                  <a:lnTo>
                    <a:pt x="0" y="49"/>
                  </a:lnTo>
                  <a:lnTo>
                    <a:pt x="10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4" name="Freeform 389"/>
            <p:cNvSpPr>
              <a:spLocks/>
            </p:cNvSpPr>
            <p:nvPr/>
          </p:nvSpPr>
          <p:spPr bwMode="auto">
            <a:xfrm>
              <a:off x="2126" y="1602"/>
              <a:ext cx="25" cy="48"/>
            </a:xfrm>
            <a:custGeom>
              <a:avLst/>
              <a:gdLst>
                <a:gd name="T0" fmla="*/ 7 w 25"/>
                <a:gd name="T1" fmla="*/ 48 h 48"/>
                <a:gd name="T2" fmla="*/ 25 w 25"/>
                <a:gd name="T3" fmla="*/ 0 h 48"/>
                <a:gd name="T4" fmla="*/ 18 w 25"/>
                <a:gd name="T5" fmla="*/ 0 h 48"/>
                <a:gd name="T6" fmla="*/ 0 w 25"/>
                <a:gd name="T7" fmla="*/ 45 h 48"/>
                <a:gd name="T8" fmla="*/ 7 w 25"/>
                <a:gd name="T9" fmla="*/ 48 h 48"/>
                <a:gd name="T10" fmla="*/ 7 w 25"/>
                <a:gd name="T11" fmla="*/ 48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48"/>
                <a:gd name="T20" fmla="*/ 25 w 25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48">
                  <a:moveTo>
                    <a:pt x="7" y="48"/>
                  </a:moveTo>
                  <a:lnTo>
                    <a:pt x="25" y="0"/>
                  </a:lnTo>
                  <a:lnTo>
                    <a:pt x="18" y="0"/>
                  </a:lnTo>
                  <a:lnTo>
                    <a:pt x="0" y="45"/>
                  </a:lnTo>
                  <a:lnTo>
                    <a:pt x="7" y="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5" name="Freeform 390"/>
            <p:cNvSpPr>
              <a:spLocks/>
            </p:cNvSpPr>
            <p:nvPr/>
          </p:nvSpPr>
          <p:spPr bwMode="auto">
            <a:xfrm>
              <a:off x="2192" y="1602"/>
              <a:ext cx="24" cy="52"/>
            </a:xfrm>
            <a:custGeom>
              <a:avLst/>
              <a:gdLst>
                <a:gd name="T0" fmla="*/ 14 w 24"/>
                <a:gd name="T1" fmla="*/ 52 h 52"/>
                <a:gd name="T2" fmla="*/ 24 w 24"/>
                <a:gd name="T3" fmla="*/ 7 h 52"/>
                <a:gd name="T4" fmla="*/ 10 w 24"/>
                <a:gd name="T5" fmla="*/ 0 h 52"/>
                <a:gd name="T6" fmla="*/ 0 w 24"/>
                <a:gd name="T7" fmla="*/ 48 h 52"/>
                <a:gd name="T8" fmla="*/ 14 w 24"/>
                <a:gd name="T9" fmla="*/ 52 h 52"/>
                <a:gd name="T10" fmla="*/ 14 w 24"/>
                <a:gd name="T11" fmla="*/ 52 h 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52"/>
                <a:gd name="T20" fmla="*/ 24 w 24"/>
                <a:gd name="T21" fmla="*/ 52 h 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52">
                  <a:moveTo>
                    <a:pt x="14" y="52"/>
                  </a:moveTo>
                  <a:lnTo>
                    <a:pt x="24" y="7"/>
                  </a:lnTo>
                  <a:lnTo>
                    <a:pt x="10" y="0"/>
                  </a:lnTo>
                  <a:lnTo>
                    <a:pt x="0" y="48"/>
                  </a:lnTo>
                  <a:lnTo>
                    <a:pt x="14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6" name="Freeform 391"/>
            <p:cNvSpPr>
              <a:spLocks/>
            </p:cNvSpPr>
            <p:nvPr/>
          </p:nvSpPr>
          <p:spPr bwMode="auto">
            <a:xfrm>
              <a:off x="2261" y="1605"/>
              <a:ext cx="17" cy="49"/>
            </a:xfrm>
            <a:custGeom>
              <a:avLst/>
              <a:gdLst>
                <a:gd name="T0" fmla="*/ 0 w 17"/>
                <a:gd name="T1" fmla="*/ 45 h 49"/>
                <a:gd name="T2" fmla="*/ 7 w 17"/>
                <a:gd name="T3" fmla="*/ 14 h 49"/>
                <a:gd name="T4" fmla="*/ 0 w 17"/>
                <a:gd name="T5" fmla="*/ 4 h 49"/>
                <a:gd name="T6" fmla="*/ 11 w 17"/>
                <a:gd name="T7" fmla="*/ 0 h 49"/>
                <a:gd name="T8" fmla="*/ 17 w 17"/>
                <a:gd name="T9" fmla="*/ 7 h 49"/>
                <a:gd name="T10" fmla="*/ 7 w 17"/>
                <a:gd name="T11" fmla="*/ 49 h 49"/>
                <a:gd name="T12" fmla="*/ 0 w 17"/>
                <a:gd name="T13" fmla="*/ 45 h 49"/>
                <a:gd name="T14" fmla="*/ 0 w 17"/>
                <a:gd name="T15" fmla="*/ 45 h 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"/>
                <a:gd name="T25" fmla="*/ 0 h 49"/>
                <a:gd name="T26" fmla="*/ 17 w 17"/>
                <a:gd name="T27" fmla="*/ 49 h 4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" h="49">
                  <a:moveTo>
                    <a:pt x="0" y="45"/>
                  </a:moveTo>
                  <a:lnTo>
                    <a:pt x="7" y="14"/>
                  </a:lnTo>
                  <a:lnTo>
                    <a:pt x="0" y="4"/>
                  </a:lnTo>
                  <a:lnTo>
                    <a:pt x="11" y="0"/>
                  </a:lnTo>
                  <a:lnTo>
                    <a:pt x="17" y="7"/>
                  </a:lnTo>
                  <a:lnTo>
                    <a:pt x="7" y="49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7" name="Freeform 392"/>
            <p:cNvSpPr>
              <a:spLocks/>
            </p:cNvSpPr>
            <p:nvPr/>
          </p:nvSpPr>
          <p:spPr bwMode="auto">
            <a:xfrm>
              <a:off x="2268" y="1602"/>
              <a:ext cx="21" cy="52"/>
            </a:xfrm>
            <a:custGeom>
              <a:avLst/>
              <a:gdLst>
                <a:gd name="T0" fmla="*/ 7 w 21"/>
                <a:gd name="T1" fmla="*/ 52 h 52"/>
                <a:gd name="T2" fmla="*/ 21 w 21"/>
                <a:gd name="T3" fmla="*/ 3 h 52"/>
                <a:gd name="T4" fmla="*/ 14 w 21"/>
                <a:gd name="T5" fmla="*/ 0 h 52"/>
                <a:gd name="T6" fmla="*/ 7 w 21"/>
                <a:gd name="T7" fmla="*/ 7 h 52"/>
                <a:gd name="T8" fmla="*/ 0 w 21"/>
                <a:gd name="T9" fmla="*/ 52 h 52"/>
                <a:gd name="T10" fmla="*/ 7 w 21"/>
                <a:gd name="T11" fmla="*/ 52 h 52"/>
                <a:gd name="T12" fmla="*/ 7 w 21"/>
                <a:gd name="T13" fmla="*/ 52 h 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52"/>
                <a:gd name="T23" fmla="*/ 21 w 21"/>
                <a:gd name="T24" fmla="*/ 52 h 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52">
                  <a:moveTo>
                    <a:pt x="7" y="52"/>
                  </a:moveTo>
                  <a:lnTo>
                    <a:pt x="21" y="3"/>
                  </a:lnTo>
                  <a:lnTo>
                    <a:pt x="14" y="0"/>
                  </a:lnTo>
                  <a:lnTo>
                    <a:pt x="7" y="7"/>
                  </a:lnTo>
                  <a:lnTo>
                    <a:pt x="0" y="52"/>
                  </a:lnTo>
                  <a:lnTo>
                    <a:pt x="7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8" name="Freeform 393"/>
            <p:cNvSpPr>
              <a:spLocks/>
            </p:cNvSpPr>
            <p:nvPr/>
          </p:nvSpPr>
          <p:spPr bwMode="auto">
            <a:xfrm>
              <a:off x="1974" y="1412"/>
              <a:ext cx="73" cy="72"/>
            </a:xfrm>
            <a:custGeom>
              <a:avLst/>
              <a:gdLst>
                <a:gd name="T0" fmla="*/ 69 w 73"/>
                <a:gd name="T1" fmla="*/ 31 h 72"/>
                <a:gd name="T2" fmla="*/ 69 w 73"/>
                <a:gd name="T3" fmla="*/ 28 h 72"/>
                <a:gd name="T4" fmla="*/ 73 w 73"/>
                <a:gd name="T5" fmla="*/ 28 h 72"/>
                <a:gd name="T6" fmla="*/ 73 w 73"/>
                <a:gd name="T7" fmla="*/ 28 h 72"/>
                <a:gd name="T8" fmla="*/ 73 w 73"/>
                <a:gd name="T9" fmla="*/ 24 h 72"/>
                <a:gd name="T10" fmla="*/ 73 w 73"/>
                <a:gd name="T11" fmla="*/ 21 h 72"/>
                <a:gd name="T12" fmla="*/ 73 w 73"/>
                <a:gd name="T13" fmla="*/ 17 h 72"/>
                <a:gd name="T14" fmla="*/ 69 w 73"/>
                <a:gd name="T15" fmla="*/ 10 h 72"/>
                <a:gd name="T16" fmla="*/ 66 w 73"/>
                <a:gd name="T17" fmla="*/ 7 h 72"/>
                <a:gd name="T18" fmla="*/ 66 w 73"/>
                <a:gd name="T19" fmla="*/ 3 h 72"/>
                <a:gd name="T20" fmla="*/ 63 w 73"/>
                <a:gd name="T21" fmla="*/ 0 h 72"/>
                <a:gd name="T22" fmla="*/ 56 w 73"/>
                <a:gd name="T23" fmla="*/ 0 h 72"/>
                <a:gd name="T24" fmla="*/ 52 w 73"/>
                <a:gd name="T25" fmla="*/ 0 h 72"/>
                <a:gd name="T26" fmla="*/ 49 w 73"/>
                <a:gd name="T27" fmla="*/ 0 h 72"/>
                <a:gd name="T28" fmla="*/ 45 w 73"/>
                <a:gd name="T29" fmla="*/ 0 h 72"/>
                <a:gd name="T30" fmla="*/ 42 w 73"/>
                <a:gd name="T31" fmla="*/ 0 h 72"/>
                <a:gd name="T32" fmla="*/ 38 w 73"/>
                <a:gd name="T33" fmla="*/ 3 h 72"/>
                <a:gd name="T34" fmla="*/ 35 w 73"/>
                <a:gd name="T35" fmla="*/ 3 h 72"/>
                <a:gd name="T36" fmla="*/ 31 w 73"/>
                <a:gd name="T37" fmla="*/ 7 h 72"/>
                <a:gd name="T38" fmla="*/ 28 w 73"/>
                <a:gd name="T39" fmla="*/ 7 h 72"/>
                <a:gd name="T40" fmla="*/ 25 w 73"/>
                <a:gd name="T41" fmla="*/ 10 h 72"/>
                <a:gd name="T42" fmla="*/ 21 w 73"/>
                <a:gd name="T43" fmla="*/ 10 h 72"/>
                <a:gd name="T44" fmla="*/ 18 w 73"/>
                <a:gd name="T45" fmla="*/ 14 h 72"/>
                <a:gd name="T46" fmla="*/ 11 w 73"/>
                <a:gd name="T47" fmla="*/ 14 h 72"/>
                <a:gd name="T48" fmla="*/ 7 w 73"/>
                <a:gd name="T49" fmla="*/ 17 h 72"/>
                <a:gd name="T50" fmla="*/ 4 w 73"/>
                <a:gd name="T51" fmla="*/ 21 h 72"/>
                <a:gd name="T52" fmla="*/ 0 w 73"/>
                <a:gd name="T53" fmla="*/ 24 h 72"/>
                <a:gd name="T54" fmla="*/ 0 w 73"/>
                <a:gd name="T55" fmla="*/ 24 h 72"/>
                <a:gd name="T56" fmla="*/ 0 w 73"/>
                <a:gd name="T57" fmla="*/ 31 h 72"/>
                <a:gd name="T58" fmla="*/ 0 w 73"/>
                <a:gd name="T59" fmla="*/ 38 h 72"/>
                <a:gd name="T60" fmla="*/ 0 w 73"/>
                <a:gd name="T61" fmla="*/ 45 h 72"/>
                <a:gd name="T62" fmla="*/ 4 w 73"/>
                <a:gd name="T63" fmla="*/ 52 h 72"/>
                <a:gd name="T64" fmla="*/ 7 w 73"/>
                <a:gd name="T65" fmla="*/ 59 h 72"/>
                <a:gd name="T66" fmla="*/ 14 w 73"/>
                <a:gd name="T67" fmla="*/ 66 h 72"/>
                <a:gd name="T68" fmla="*/ 21 w 73"/>
                <a:gd name="T69" fmla="*/ 69 h 72"/>
                <a:gd name="T70" fmla="*/ 28 w 73"/>
                <a:gd name="T71" fmla="*/ 72 h 72"/>
                <a:gd name="T72" fmla="*/ 38 w 73"/>
                <a:gd name="T73" fmla="*/ 72 h 72"/>
                <a:gd name="T74" fmla="*/ 42 w 73"/>
                <a:gd name="T75" fmla="*/ 72 h 72"/>
                <a:gd name="T76" fmla="*/ 42 w 73"/>
                <a:gd name="T77" fmla="*/ 72 h 72"/>
                <a:gd name="T78" fmla="*/ 45 w 73"/>
                <a:gd name="T79" fmla="*/ 69 h 72"/>
                <a:gd name="T80" fmla="*/ 45 w 73"/>
                <a:gd name="T81" fmla="*/ 66 h 72"/>
                <a:gd name="T82" fmla="*/ 49 w 73"/>
                <a:gd name="T83" fmla="*/ 62 h 72"/>
                <a:gd name="T84" fmla="*/ 49 w 73"/>
                <a:gd name="T85" fmla="*/ 59 h 72"/>
                <a:gd name="T86" fmla="*/ 49 w 73"/>
                <a:gd name="T87" fmla="*/ 55 h 72"/>
                <a:gd name="T88" fmla="*/ 49 w 73"/>
                <a:gd name="T89" fmla="*/ 52 h 72"/>
                <a:gd name="T90" fmla="*/ 35 w 73"/>
                <a:gd name="T91" fmla="*/ 31 h 72"/>
                <a:gd name="T92" fmla="*/ 35 w 73"/>
                <a:gd name="T93" fmla="*/ 31 h 72"/>
                <a:gd name="T94" fmla="*/ 38 w 73"/>
                <a:gd name="T95" fmla="*/ 28 h 72"/>
                <a:gd name="T96" fmla="*/ 38 w 73"/>
                <a:gd name="T97" fmla="*/ 24 h 72"/>
                <a:gd name="T98" fmla="*/ 42 w 73"/>
                <a:gd name="T99" fmla="*/ 24 h 72"/>
                <a:gd name="T100" fmla="*/ 45 w 73"/>
                <a:gd name="T101" fmla="*/ 21 h 72"/>
                <a:gd name="T102" fmla="*/ 45 w 73"/>
                <a:gd name="T103" fmla="*/ 21 h 72"/>
                <a:gd name="T104" fmla="*/ 49 w 73"/>
                <a:gd name="T105" fmla="*/ 17 h 72"/>
                <a:gd name="T106" fmla="*/ 52 w 73"/>
                <a:gd name="T107" fmla="*/ 17 h 72"/>
                <a:gd name="T108" fmla="*/ 52 w 73"/>
                <a:gd name="T109" fmla="*/ 17 h 72"/>
                <a:gd name="T110" fmla="*/ 56 w 73"/>
                <a:gd name="T111" fmla="*/ 21 h 72"/>
                <a:gd name="T112" fmla="*/ 59 w 73"/>
                <a:gd name="T113" fmla="*/ 21 h 72"/>
                <a:gd name="T114" fmla="*/ 59 w 73"/>
                <a:gd name="T115" fmla="*/ 24 h 72"/>
                <a:gd name="T116" fmla="*/ 63 w 73"/>
                <a:gd name="T117" fmla="*/ 24 h 72"/>
                <a:gd name="T118" fmla="*/ 66 w 73"/>
                <a:gd name="T119" fmla="*/ 28 h 72"/>
                <a:gd name="T120" fmla="*/ 66 w 73"/>
                <a:gd name="T121" fmla="*/ 28 h 72"/>
                <a:gd name="T122" fmla="*/ 69 w 73"/>
                <a:gd name="T123" fmla="*/ 31 h 72"/>
                <a:gd name="T124" fmla="*/ 69 w 73"/>
                <a:gd name="T125" fmla="*/ 31 h 7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73"/>
                <a:gd name="T190" fmla="*/ 0 h 72"/>
                <a:gd name="T191" fmla="*/ 73 w 73"/>
                <a:gd name="T192" fmla="*/ 72 h 7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73" h="72">
                  <a:moveTo>
                    <a:pt x="69" y="31"/>
                  </a:moveTo>
                  <a:lnTo>
                    <a:pt x="69" y="28"/>
                  </a:lnTo>
                  <a:lnTo>
                    <a:pt x="73" y="28"/>
                  </a:lnTo>
                  <a:lnTo>
                    <a:pt x="73" y="24"/>
                  </a:lnTo>
                  <a:lnTo>
                    <a:pt x="73" y="21"/>
                  </a:lnTo>
                  <a:lnTo>
                    <a:pt x="73" y="17"/>
                  </a:lnTo>
                  <a:lnTo>
                    <a:pt x="69" y="10"/>
                  </a:lnTo>
                  <a:lnTo>
                    <a:pt x="66" y="7"/>
                  </a:lnTo>
                  <a:lnTo>
                    <a:pt x="66" y="3"/>
                  </a:lnTo>
                  <a:lnTo>
                    <a:pt x="63" y="0"/>
                  </a:lnTo>
                  <a:lnTo>
                    <a:pt x="56" y="0"/>
                  </a:lnTo>
                  <a:lnTo>
                    <a:pt x="52" y="0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42" y="0"/>
                  </a:lnTo>
                  <a:lnTo>
                    <a:pt x="38" y="3"/>
                  </a:lnTo>
                  <a:lnTo>
                    <a:pt x="35" y="3"/>
                  </a:lnTo>
                  <a:lnTo>
                    <a:pt x="31" y="7"/>
                  </a:lnTo>
                  <a:lnTo>
                    <a:pt x="28" y="7"/>
                  </a:lnTo>
                  <a:lnTo>
                    <a:pt x="25" y="10"/>
                  </a:lnTo>
                  <a:lnTo>
                    <a:pt x="21" y="10"/>
                  </a:lnTo>
                  <a:lnTo>
                    <a:pt x="18" y="14"/>
                  </a:lnTo>
                  <a:lnTo>
                    <a:pt x="11" y="14"/>
                  </a:lnTo>
                  <a:lnTo>
                    <a:pt x="7" y="17"/>
                  </a:lnTo>
                  <a:lnTo>
                    <a:pt x="4" y="21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0" y="45"/>
                  </a:lnTo>
                  <a:lnTo>
                    <a:pt x="4" y="52"/>
                  </a:lnTo>
                  <a:lnTo>
                    <a:pt x="7" y="59"/>
                  </a:lnTo>
                  <a:lnTo>
                    <a:pt x="14" y="66"/>
                  </a:lnTo>
                  <a:lnTo>
                    <a:pt x="21" y="69"/>
                  </a:lnTo>
                  <a:lnTo>
                    <a:pt x="28" y="72"/>
                  </a:lnTo>
                  <a:lnTo>
                    <a:pt x="38" y="72"/>
                  </a:lnTo>
                  <a:lnTo>
                    <a:pt x="42" y="72"/>
                  </a:lnTo>
                  <a:lnTo>
                    <a:pt x="45" y="69"/>
                  </a:lnTo>
                  <a:lnTo>
                    <a:pt x="45" y="66"/>
                  </a:lnTo>
                  <a:lnTo>
                    <a:pt x="49" y="62"/>
                  </a:lnTo>
                  <a:lnTo>
                    <a:pt x="49" y="59"/>
                  </a:lnTo>
                  <a:lnTo>
                    <a:pt x="49" y="55"/>
                  </a:lnTo>
                  <a:lnTo>
                    <a:pt x="49" y="52"/>
                  </a:lnTo>
                  <a:lnTo>
                    <a:pt x="35" y="31"/>
                  </a:lnTo>
                  <a:lnTo>
                    <a:pt x="38" y="28"/>
                  </a:lnTo>
                  <a:lnTo>
                    <a:pt x="38" y="24"/>
                  </a:lnTo>
                  <a:lnTo>
                    <a:pt x="42" y="24"/>
                  </a:lnTo>
                  <a:lnTo>
                    <a:pt x="45" y="21"/>
                  </a:lnTo>
                  <a:lnTo>
                    <a:pt x="49" y="17"/>
                  </a:lnTo>
                  <a:lnTo>
                    <a:pt x="52" y="17"/>
                  </a:lnTo>
                  <a:lnTo>
                    <a:pt x="56" y="21"/>
                  </a:lnTo>
                  <a:lnTo>
                    <a:pt x="59" y="21"/>
                  </a:lnTo>
                  <a:lnTo>
                    <a:pt x="59" y="24"/>
                  </a:lnTo>
                  <a:lnTo>
                    <a:pt x="63" y="24"/>
                  </a:lnTo>
                  <a:lnTo>
                    <a:pt x="66" y="28"/>
                  </a:lnTo>
                  <a:lnTo>
                    <a:pt x="69" y="31"/>
                  </a:lnTo>
                  <a:close/>
                </a:path>
              </a:pathLst>
            </a:cu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9" name="Freeform 394"/>
            <p:cNvSpPr>
              <a:spLocks/>
            </p:cNvSpPr>
            <p:nvPr/>
          </p:nvSpPr>
          <p:spPr bwMode="auto">
            <a:xfrm>
              <a:off x="2019" y="1619"/>
              <a:ext cx="18" cy="24"/>
            </a:xfrm>
            <a:custGeom>
              <a:avLst/>
              <a:gdLst>
                <a:gd name="T0" fmla="*/ 18 w 18"/>
                <a:gd name="T1" fmla="*/ 24 h 24"/>
                <a:gd name="T2" fmla="*/ 14 w 18"/>
                <a:gd name="T3" fmla="*/ 21 h 24"/>
                <a:gd name="T4" fmla="*/ 14 w 18"/>
                <a:gd name="T5" fmla="*/ 18 h 24"/>
                <a:gd name="T6" fmla="*/ 11 w 18"/>
                <a:gd name="T7" fmla="*/ 14 h 24"/>
                <a:gd name="T8" fmla="*/ 11 w 18"/>
                <a:gd name="T9" fmla="*/ 14 h 24"/>
                <a:gd name="T10" fmla="*/ 7 w 18"/>
                <a:gd name="T11" fmla="*/ 11 h 24"/>
                <a:gd name="T12" fmla="*/ 4 w 18"/>
                <a:gd name="T13" fmla="*/ 7 h 24"/>
                <a:gd name="T14" fmla="*/ 4 w 18"/>
                <a:gd name="T15" fmla="*/ 4 h 24"/>
                <a:gd name="T16" fmla="*/ 0 w 18"/>
                <a:gd name="T17" fmla="*/ 0 h 24"/>
                <a:gd name="T18" fmla="*/ 0 w 18"/>
                <a:gd name="T19" fmla="*/ 4 h 24"/>
                <a:gd name="T20" fmla="*/ 0 w 18"/>
                <a:gd name="T21" fmla="*/ 11 h 24"/>
                <a:gd name="T22" fmla="*/ 0 w 18"/>
                <a:gd name="T23" fmla="*/ 14 h 24"/>
                <a:gd name="T24" fmla="*/ 0 w 18"/>
                <a:gd name="T25" fmla="*/ 18 h 24"/>
                <a:gd name="T26" fmla="*/ 4 w 18"/>
                <a:gd name="T27" fmla="*/ 21 h 24"/>
                <a:gd name="T28" fmla="*/ 4 w 18"/>
                <a:gd name="T29" fmla="*/ 24 h 24"/>
                <a:gd name="T30" fmla="*/ 7 w 18"/>
                <a:gd name="T31" fmla="*/ 24 h 24"/>
                <a:gd name="T32" fmla="*/ 11 w 18"/>
                <a:gd name="T33" fmla="*/ 24 h 24"/>
                <a:gd name="T34" fmla="*/ 14 w 18"/>
                <a:gd name="T35" fmla="*/ 24 h 24"/>
                <a:gd name="T36" fmla="*/ 14 w 18"/>
                <a:gd name="T37" fmla="*/ 24 h 24"/>
                <a:gd name="T38" fmla="*/ 18 w 18"/>
                <a:gd name="T39" fmla="*/ 24 h 24"/>
                <a:gd name="T40" fmla="*/ 18 w 18"/>
                <a:gd name="T41" fmla="*/ 24 h 24"/>
                <a:gd name="T42" fmla="*/ 18 w 18"/>
                <a:gd name="T43" fmla="*/ 24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"/>
                <a:gd name="T67" fmla="*/ 0 h 24"/>
                <a:gd name="T68" fmla="*/ 18 w 18"/>
                <a:gd name="T69" fmla="*/ 24 h 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" h="24">
                  <a:moveTo>
                    <a:pt x="18" y="24"/>
                  </a:moveTo>
                  <a:lnTo>
                    <a:pt x="14" y="21"/>
                  </a:lnTo>
                  <a:lnTo>
                    <a:pt x="14" y="18"/>
                  </a:lnTo>
                  <a:lnTo>
                    <a:pt x="11" y="14"/>
                  </a:lnTo>
                  <a:lnTo>
                    <a:pt x="7" y="11"/>
                  </a:lnTo>
                  <a:lnTo>
                    <a:pt x="4" y="7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4" y="21"/>
                  </a:lnTo>
                  <a:lnTo>
                    <a:pt x="4" y="24"/>
                  </a:lnTo>
                  <a:lnTo>
                    <a:pt x="7" y="24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18" y="24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30" name="Freeform 395"/>
            <p:cNvSpPr>
              <a:spLocks/>
            </p:cNvSpPr>
            <p:nvPr/>
          </p:nvSpPr>
          <p:spPr bwMode="auto">
            <a:xfrm>
              <a:off x="1954" y="1585"/>
              <a:ext cx="48" cy="69"/>
            </a:xfrm>
            <a:custGeom>
              <a:avLst/>
              <a:gdLst>
                <a:gd name="T0" fmla="*/ 34 w 48"/>
                <a:gd name="T1" fmla="*/ 69 h 69"/>
                <a:gd name="T2" fmla="*/ 31 w 48"/>
                <a:gd name="T3" fmla="*/ 62 h 69"/>
                <a:gd name="T4" fmla="*/ 27 w 48"/>
                <a:gd name="T5" fmla="*/ 58 h 69"/>
                <a:gd name="T6" fmla="*/ 24 w 48"/>
                <a:gd name="T7" fmla="*/ 52 h 69"/>
                <a:gd name="T8" fmla="*/ 20 w 48"/>
                <a:gd name="T9" fmla="*/ 48 h 69"/>
                <a:gd name="T10" fmla="*/ 17 w 48"/>
                <a:gd name="T11" fmla="*/ 45 h 69"/>
                <a:gd name="T12" fmla="*/ 13 w 48"/>
                <a:gd name="T13" fmla="*/ 38 h 69"/>
                <a:gd name="T14" fmla="*/ 13 w 48"/>
                <a:gd name="T15" fmla="*/ 34 h 69"/>
                <a:gd name="T16" fmla="*/ 13 w 48"/>
                <a:gd name="T17" fmla="*/ 27 h 69"/>
                <a:gd name="T18" fmla="*/ 13 w 48"/>
                <a:gd name="T19" fmla="*/ 24 h 69"/>
                <a:gd name="T20" fmla="*/ 17 w 48"/>
                <a:gd name="T21" fmla="*/ 20 h 69"/>
                <a:gd name="T22" fmla="*/ 20 w 48"/>
                <a:gd name="T23" fmla="*/ 17 h 69"/>
                <a:gd name="T24" fmla="*/ 24 w 48"/>
                <a:gd name="T25" fmla="*/ 14 h 69"/>
                <a:gd name="T26" fmla="*/ 31 w 48"/>
                <a:gd name="T27" fmla="*/ 10 h 69"/>
                <a:gd name="T28" fmla="*/ 38 w 48"/>
                <a:gd name="T29" fmla="*/ 10 h 69"/>
                <a:gd name="T30" fmla="*/ 41 w 48"/>
                <a:gd name="T31" fmla="*/ 7 h 69"/>
                <a:gd name="T32" fmla="*/ 48 w 48"/>
                <a:gd name="T33" fmla="*/ 7 h 69"/>
                <a:gd name="T34" fmla="*/ 48 w 48"/>
                <a:gd name="T35" fmla="*/ 7 h 69"/>
                <a:gd name="T36" fmla="*/ 48 w 48"/>
                <a:gd name="T37" fmla="*/ 3 h 69"/>
                <a:gd name="T38" fmla="*/ 45 w 48"/>
                <a:gd name="T39" fmla="*/ 3 h 69"/>
                <a:gd name="T40" fmla="*/ 45 w 48"/>
                <a:gd name="T41" fmla="*/ 3 h 69"/>
                <a:gd name="T42" fmla="*/ 41 w 48"/>
                <a:gd name="T43" fmla="*/ 3 h 69"/>
                <a:gd name="T44" fmla="*/ 41 w 48"/>
                <a:gd name="T45" fmla="*/ 0 h 69"/>
                <a:gd name="T46" fmla="*/ 38 w 48"/>
                <a:gd name="T47" fmla="*/ 0 h 69"/>
                <a:gd name="T48" fmla="*/ 38 w 48"/>
                <a:gd name="T49" fmla="*/ 0 h 69"/>
                <a:gd name="T50" fmla="*/ 31 w 48"/>
                <a:gd name="T51" fmla="*/ 0 h 69"/>
                <a:gd name="T52" fmla="*/ 24 w 48"/>
                <a:gd name="T53" fmla="*/ 3 h 69"/>
                <a:gd name="T54" fmla="*/ 17 w 48"/>
                <a:gd name="T55" fmla="*/ 3 h 69"/>
                <a:gd name="T56" fmla="*/ 13 w 48"/>
                <a:gd name="T57" fmla="*/ 3 h 69"/>
                <a:gd name="T58" fmla="*/ 6 w 48"/>
                <a:gd name="T59" fmla="*/ 7 h 69"/>
                <a:gd name="T60" fmla="*/ 3 w 48"/>
                <a:gd name="T61" fmla="*/ 10 h 69"/>
                <a:gd name="T62" fmla="*/ 0 w 48"/>
                <a:gd name="T63" fmla="*/ 14 h 69"/>
                <a:gd name="T64" fmla="*/ 0 w 48"/>
                <a:gd name="T65" fmla="*/ 17 h 69"/>
                <a:gd name="T66" fmla="*/ 0 w 48"/>
                <a:gd name="T67" fmla="*/ 24 h 69"/>
                <a:gd name="T68" fmla="*/ 3 w 48"/>
                <a:gd name="T69" fmla="*/ 31 h 69"/>
                <a:gd name="T70" fmla="*/ 6 w 48"/>
                <a:gd name="T71" fmla="*/ 34 h 69"/>
                <a:gd name="T72" fmla="*/ 10 w 48"/>
                <a:gd name="T73" fmla="*/ 41 h 69"/>
                <a:gd name="T74" fmla="*/ 10 w 48"/>
                <a:gd name="T75" fmla="*/ 48 h 69"/>
                <a:gd name="T76" fmla="*/ 13 w 48"/>
                <a:gd name="T77" fmla="*/ 52 h 69"/>
                <a:gd name="T78" fmla="*/ 13 w 48"/>
                <a:gd name="T79" fmla="*/ 55 h 69"/>
                <a:gd name="T80" fmla="*/ 17 w 48"/>
                <a:gd name="T81" fmla="*/ 62 h 69"/>
                <a:gd name="T82" fmla="*/ 20 w 48"/>
                <a:gd name="T83" fmla="*/ 65 h 69"/>
                <a:gd name="T84" fmla="*/ 24 w 48"/>
                <a:gd name="T85" fmla="*/ 65 h 69"/>
                <a:gd name="T86" fmla="*/ 27 w 48"/>
                <a:gd name="T87" fmla="*/ 69 h 69"/>
                <a:gd name="T88" fmla="*/ 34 w 48"/>
                <a:gd name="T89" fmla="*/ 69 h 69"/>
                <a:gd name="T90" fmla="*/ 34 w 48"/>
                <a:gd name="T91" fmla="*/ 69 h 6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8"/>
                <a:gd name="T139" fmla="*/ 0 h 69"/>
                <a:gd name="T140" fmla="*/ 48 w 48"/>
                <a:gd name="T141" fmla="*/ 69 h 6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8" h="69">
                  <a:moveTo>
                    <a:pt x="34" y="69"/>
                  </a:moveTo>
                  <a:lnTo>
                    <a:pt x="31" y="62"/>
                  </a:lnTo>
                  <a:lnTo>
                    <a:pt x="27" y="58"/>
                  </a:lnTo>
                  <a:lnTo>
                    <a:pt x="24" y="52"/>
                  </a:lnTo>
                  <a:lnTo>
                    <a:pt x="20" y="48"/>
                  </a:lnTo>
                  <a:lnTo>
                    <a:pt x="17" y="45"/>
                  </a:lnTo>
                  <a:lnTo>
                    <a:pt x="13" y="38"/>
                  </a:lnTo>
                  <a:lnTo>
                    <a:pt x="13" y="34"/>
                  </a:lnTo>
                  <a:lnTo>
                    <a:pt x="13" y="27"/>
                  </a:lnTo>
                  <a:lnTo>
                    <a:pt x="13" y="24"/>
                  </a:lnTo>
                  <a:lnTo>
                    <a:pt x="17" y="20"/>
                  </a:lnTo>
                  <a:lnTo>
                    <a:pt x="20" y="17"/>
                  </a:lnTo>
                  <a:lnTo>
                    <a:pt x="24" y="14"/>
                  </a:lnTo>
                  <a:lnTo>
                    <a:pt x="31" y="10"/>
                  </a:lnTo>
                  <a:lnTo>
                    <a:pt x="38" y="10"/>
                  </a:lnTo>
                  <a:lnTo>
                    <a:pt x="41" y="7"/>
                  </a:lnTo>
                  <a:lnTo>
                    <a:pt x="48" y="7"/>
                  </a:lnTo>
                  <a:lnTo>
                    <a:pt x="48" y="3"/>
                  </a:lnTo>
                  <a:lnTo>
                    <a:pt x="45" y="3"/>
                  </a:lnTo>
                  <a:lnTo>
                    <a:pt x="41" y="3"/>
                  </a:lnTo>
                  <a:lnTo>
                    <a:pt x="41" y="0"/>
                  </a:lnTo>
                  <a:lnTo>
                    <a:pt x="38" y="0"/>
                  </a:lnTo>
                  <a:lnTo>
                    <a:pt x="31" y="0"/>
                  </a:lnTo>
                  <a:lnTo>
                    <a:pt x="24" y="3"/>
                  </a:lnTo>
                  <a:lnTo>
                    <a:pt x="17" y="3"/>
                  </a:lnTo>
                  <a:lnTo>
                    <a:pt x="13" y="3"/>
                  </a:lnTo>
                  <a:lnTo>
                    <a:pt x="6" y="7"/>
                  </a:lnTo>
                  <a:lnTo>
                    <a:pt x="3" y="10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3" y="31"/>
                  </a:lnTo>
                  <a:lnTo>
                    <a:pt x="6" y="34"/>
                  </a:lnTo>
                  <a:lnTo>
                    <a:pt x="10" y="41"/>
                  </a:lnTo>
                  <a:lnTo>
                    <a:pt x="10" y="48"/>
                  </a:lnTo>
                  <a:lnTo>
                    <a:pt x="13" y="52"/>
                  </a:lnTo>
                  <a:lnTo>
                    <a:pt x="13" y="55"/>
                  </a:lnTo>
                  <a:lnTo>
                    <a:pt x="17" y="62"/>
                  </a:lnTo>
                  <a:lnTo>
                    <a:pt x="20" y="65"/>
                  </a:lnTo>
                  <a:lnTo>
                    <a:pt x="24" y="65"/>
                  </a:lnTo>
                  <a:lnTo>
                    <a:pt x="27" y="69"/>
                  </a:lnTo>
                  <a:lnTo>
                    <a:pt x="34" y="69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31" name="Freeform 396"/>
            <p:cNvSpPr>
              <a:spLocks/>
            </p:cNvSpPr>
            <p:nvPr/>
          </p:nvSpPr>
          <p:spPr bwMode="auto">
            <a:xfrm>
              <a:off x="1909" y="1630"/>
              <a:ext cx="76" cy="69"/>
            </a:xfrm>
            <a:custGeom>
              <a:avLst/>
              <a:gdLst>
                <a:gd name="T0" fmla="*/ 0 w 76"/>
                <a:gd name="T1" fmla="*/ 0 h 69"/>
                <a:gd name="T2" fmla="*/ 3 w 76"/>
                <a:gd name="T3" fmla="*/ 3 h 69"/>
                <a:gd name="T4" fmla="*/ 10 w 76"/>
                <a:gd name="T5" fmla="*/ 7 h 69"/>
                <a:gd name="T6" fmla="*/ 13 w 76"/>
                <a:gd name="T7" fmla="*/ 7 h 69"/>
                <a:gd name="T8" fmla="*/ 17 w 76"/>
                <a:gd name="T9" fmla="*/ 10 h 69"/>
                <a:gd name="T10" fmla="*/ 24 w 76"/>
                <a:gd name="T11" fmla="*/ 10 h 69"/>
                <a:gd name="T12" fmla="*/ 27 w 76"/>
                <a:gd name="T13" fmla="*/ 13 h 69"/>
                <a:gd name="T14" fmla="*/ 31 w 76"/>
                <a:gd name="T15" fmla="*/ 13 h 69"/>
                <a:gd name="T16" fmla="*/ 34 w 76"/>
                <a:gd name="T17" fmla="*/ 17 h 69"/>
                <a:gd name="T18" fmla="*/ 38 w 76"/>
                <a:gd name="T19" fmla="*/ 17 h 69"/>
                <a:gd name="T20" fmla="*/ 41 w 76"/>
                <a:gd name="T21" fmla="*/ 20 h 69"/>
                <a:gd name="T22" fmla="*/ 48 w 76"/>
                <a:gd name="T23" fmla="*/ 20 h 69"/>
                <a:gd name="T24" fmla="*/ 51 w 76"/>
                <a:gd name="T25" fmla="*/ 20 h 69"/>
                <a:gd name="T26" fmla="*/ 55 w 76"/>
                <a:gd name="T27" fmla="*/ 24 h 69"/>
                <a:gd name="T28" fmla="*/ 62 w 76"/>
                <a:gd name="T29" fmla="*/ 24 h 69"/>
                <a:gd name="T30" fmla="*/ 65 w 76"/>
                <a:gd name="T31" fmla="*/ 24 h 69"/>
                <a:gd name="T32" fmla="*/ 72 w 76"/>
                <a:gd name="T33" fmla="*/ 24 h 69"/>
                <a:gd name="T34" fmla="*/ 72 w 76"/>
                <a:gd name="T35" fmla="*/ 27 h 69"/>
                <a:gd name="T36" fmla="*/ 72 w 76"/>
                <a:gd name="T37" fmla="*/ 31 h 69"/>
                <a:gd name="T38" fmla="*/ 76 w 76"/>
                <a:gd name="T39" fmla="*/ 34 h 69"/>
                <a:gd name="T40" fmla="*/ 76 w 76"/>
                <a:gd name="T41" fmla="*/ 38 h 69"/>
                <a:gd name="T42" fmla="*/ 76 w 76"/>
                <a:gd name="T43" fmla="*/ 65 h 69"/>
                <a:gd name="T44" fmla="*/ 76 w 76"/>
                <a:gd name="T45" fmla="*/ 65 h 69"/>
                <a:gd name="T46" fmla="*/ 72 w 76"/>
                <a:gd name="T47" fmla="*/ 69 h 69"/>
                <a:gd name="T48" fmla="*/ 69 w 76"/>
                <a:gd name="T49" fmla="*/ 69 h 69"/>
                <a:gd name="T50" fmla="*/ 69 w 76"/>
                <a:gd name="T51" fmla="*/ 69 h 69"/>
                <a:gd name="T52" fmla="*/ 65 w 76"/>
                <a:gd name="T53" fmla="*/ 69 h 69"/>
                <a:gd name="T54" fmla="*/ 62 w 76"/>
                <a:gd name="T55" fmla="*/ 69 h 69"/>
                <a:gd name="T56" fmla="*/ 58 w 76"/>
                <a:gd name="T57" fmla="*/ 65 h 69"/>
                <a:gd name="T58" fmla="*/ 55 w 76"/>
                <a:gd name="T59" fmla="*/ 65 h 69"/>
                <a:gd name="T60" fmla="*/ 51 w 76"/>
                <a:gd name="T61" fmla="*/ 65 h 69"/>
                <a:gd name="T62" fmla="*/ 51 w 76"/>
                <a:gd name="T63" fmla="*/ 62 h 69"/>
                <a:gd name="T64" fmla="*/ 48 w 76"/>
                <a:gd name="T65" fmla="*/ 62 h 69"/>
                <a:gd name="T66" fmla="*/ 45 w 76"/>
                <a:gd name="T67" fmla="*/ 62 h 69"/>
                <a:gd name="T68" fmla="*/ 38 w 76"/>
                <a:gd name="T69" fmla="*/ 62 h 69"/>
                <a:gd name="T70" fmla="*/ 34 w 76"/>
                <a:gd name="T71" fmla="*/ 58 h 69"/>
                <a:gd name="T72" fmla="*/ 31 w 76"/>
                <a:gd name="T73" fmla="*/ 58 h 69"/>
                <a:gd name="T74" fmla="*/ 27 w 76"/>
                <a:gd name="T75" fmla="*/ 58 h 69"/>
                <a:gd name="T76" fmla="*/ 20 w 76"/>
                <a:gd name="T77" fmla="*/ 58 h 69"/>
                <a:gd name="T78" fmla="*/ 17 w 76"/>
                <a:gd name="T79" fmla="*/ 55 h 69"/>
                <a:gd name="T80" fmla="*/ 13 w 76"/>
                <a:gd name="T81" fmla="*/ 55 h 69"/>
                <a:gd name="T82" fmla="*/ 10 w 76"/>
                <a:gd name="T83" fmla="*/ 51 h 69"/>
                <a:gd name="T84" fmla="*/ 7 w 76"/>
                <a:gd name="T85" fmla="*/ 48 h 69"/>
                <a:gd name="T86" fmla="*/ 7 w 76"/>
                <a:gd name="T87" fmla="*/ 45 h 69"/>
                <a:gd name="T88" fmla="*/ 7 w 76"/>
                <a:gd name="T89" fmla="*/ 41 h 69"/>
                <a:gd name="T90" fmla="*/ 3 w 76"/>
                <a:gd name="T91" fmla="*/ 38 h 69"/>
                <a:gd name="T92" fmla="*/ 3 w 76"/>
                <a:gd name="T93" fmla="*/ 27 h 69"/>
                <a:gd name="T94" fmla="*/ 3 w 76"/>
                <a:gd name="T95" fmla="*/ 17 h 69"/>
                <a:gd name="T96" fmla="*/ 3 w 76"/>
                <a:gd name="T97" fmla="*/ 10 h 69"/>
                <a:gd name="T98" fmla="*/ 0 w 76"/>
                <a:gd name="T99" fmla="*/ 0 h 69"/>
                <a:gd name="T100" fmla="*/ 0 w 76"/>
                <a:gd name="T101" fmla="*/ 0 h 6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6"/>
                <a:gd name="T154" fmla="*/ 0 h 69"/>
                <a:gd name="T155" fmla="*/ 76 w 76"/>
                <a:gd name="T156" fmla="*/ 69 h 6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6" h="69">
                  <a:moveTo>
                    <a:pt x="0" y="0"/>
                  </a:moveTo>
                  <a:lnTo>
                    <a:pt x="3" y="3"/>
                  </a:lnTo>
                  <a:lnTo>
                    <a:pt x="10" y="7"/>
                  </a:lnTo>
                  <a:lnTo>
                    <a:pt x="13" y="7"/>
                  </a:lnTo>
                  <a:lnTo>
                    <a:pt x="17" y="10"/>
                  </a:lnTo>
                  <a:lnTo>
                    <a:pt x="24" y="10"/>
                  </a:lnTo>
                  <a:lnTo>
                    <a:pt x="27" y="13"/>
                  </a:lnTo>
                  <a:lnTo>
                    <a:pt x="31" y="13"/>
                  </a:lnTo>
                  <a:lnTo>
                    <a:pt x="34" y="17"/>
                  </a:lnTo>
                  <a:lnTo>
                    <a:pt x="38" y="17"/>
                  </a:lnTo>
                  <a:lnTo>
                    <a:pt x="41" y="20"/>
                  </a:lnTo>
                  <a:lnTo>
                    <a:pt x="48" y="20"/>
                  </a:lnTo>
                  <a:lnTo>
                    <a:pt x="51" y="20"/>
                  </a:lnTo>
                  <a:lnTo>
                    <a:pt x="55" y="24"/>
                  </a:lnTo>
                  <a:lnTo>
                    <a:pt x="62" y="24"/>
                  </a:lnTo>
                  <a:lnTo>
                    <a:pt x="65" y="24"/>
                  </a:lnTo>
                  <a:lnTo>
                    <a:pt x="72" y="24"/>
                  </a:lnTo>
                  <a:lnTo>
                    <a:pt x="72" y="27"/>
                  </a:lnTo>
                  <a:lnTo>
                    <a:pt x="72" y="31"/>
                  </a:lnTo>
                  <a:lnTo>
                    <a:pt x="76" y="34"/>
                  </a:lnTo>
                  <a:lnTo>
                    <a:pt x="76" y="38"/>
                  </a:lnTo>
                  <a:lnTo>
                    <a:pt x="76" y="65"/>
                  </a:lnTo>
                  <a:lnTo>
                    <a:pt x="72" y="69"/>
                  </a:lnTo>
                  <a:lnTo>
                    <a:pt x="69" y="69"/>
                  </a:lnTo>
                  <a:lnTo>
                    <a:pt x="65" y="69"/>
                  </a:lnTo>
                  <a:lnTo>
                    <a:pt x="62" y="69"/>
                  </a:lnTo>
                  <a:lnTo>
                    <a:pt x="58" y="65"/>
                  </a:lnTo>
                  <a:lnTo>
                    <a:pt x="55" y="65"/>
                  </a:lnTo>
                  <a:lnTo>
                    <a:pt x="51" y="65"/>
                  </a:lnTo>
                  <a:lnTo>
                    <a:pt x="51" y="62"/>
                  </a:lnTo>
                  <a:lnTo>
                    <a:pt x="48" y="62"/>
                  </a:lnTo>
                  <a:lnTo>
                    <a:pt x="45" y="62"/>
                  </a:lnTo>
                  <a:lnTo>
                    <a:pt x="38" y="62"/>
                  </a:lnTo>
                  <a:lnTo>
                    <a:pt x="34" y="58"/>
                  </a:lnTo>
                  <a:lnTo>
                    <a:pt x="31" y="58"/>
                  </a:lnTo>
                  <a:lnTo>
                    <a:pt x="27" y="58"/>
                  </a:lnTo>
                  <a:lnTo>
                    <a:pt x="20" y="58"/>
                  </a:lnTo>
                  <a:lnTo>
                    <a:pt x="17" y="55"/>
                  </a:lnTo>
                  <a:lnTo>
                    <a:pt x="13" y="55"/>
                  </a:lnTo>
                  <a:lnTo>
                    <a:pt x="10" y="51"/>
                  </a:lnTo>
                  <a:lnTo>
                    <a:pt x="7" y="48"/>
                  </a:lnTo>
                  <a:lnTo>
                    <a:pt x="7" y="45"/>
                  </a:lnTo>
                  <a:lnTo>
                    <a:pt x="7" y="41"/>
                  </a:lnTo>
                  <a:lnTo>
                    <a:pt x="3" y="38"/>
                  </a:lnTo>
                  <a:lnTo>
                    <a:pt x="3" y="27"/>
                  </a:lnTo>
                  <a:lnTo>
                    <a:pt x="3" y="17"/>
                  </a:lnTo>
                  <a:lnTo>
                    <a:pt x="3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32" name="Freeform 397"/>
            <p:cNvSpPr>
              <a:spLocks/>
            </p:cNvSpPr>
            <p:nvPr/>
          </p:nvSpPr>
          <p:spPr bwMode="auto">
            <a:xfrm>
              <a:off x="1978" y="1650"/>
              <a:ext cx="62" cy="49"/>
            </a:xfrm>
            <a:custGeom>
              <a:avLst/>
              <a:gdLst>
                <a:gd name="T0" fmla="*/ 62 w 62"/>
                <a:gd name="T1" fmla="*/ 18 h 49"/>
                <a:gd name="T2" fmla="*/ 62 w 62"/>
                <a:gd name="T3" fmla="*/ 25 h 49"/>
                <a:gd name="T4" fmla="*/ 62 w 62"/>
                <a:gd name="T5" fmla="*/ 25 h 49"/>
                <a:gd name="T6" fmla="*/ 59 w 62"/>
                <a:gd name="T7" fmla="*/ 28 h 49"/>
                <a:gd name="T8" fmla="*/ 59 w 62"/>
                <a:gd name="T9" fmla="*/ 31 h 49"/>
                <a:gd name="T10" fmla="*/ 55 w 62"/>
                <a:gd name="T11" fmla="*/ 35 h 49"/>
                <a:gd name="T12" fmla="*/ 52 w 62"/>
                <a:gd name="T13" fmla="*/ 38 h 49"/>
                <a:gd name="T14" fmla="*/ 48 w 62"/>
                <a:gd name="T15" fmla="*/ 38 h 49"/>
                <a:gd name="T16" fmla="*/ 45 w 62"/>
                <a:gd name="T17" fmla="*/ 42 h 49"/>
                <a:gd name="T18" fmla="*/ 41 w 62"/>
                <a:gd name="T19" fmla="*/ 42 h 49"/>
                <a:gd name="T20" fmla="*/ 34 w 62"/>
                <a:gd name="T21" fmla="*/ 42 h 49"/>
                <a:gd name="T22" fmla="*/ 31 w 62"/>
                <a:gd name="T23" fmla="*/ 45 h 49"/>
                <a:gd name="T24" fmla="*/ 24 w 62"/>
                <a:gd name="T25" fmla="*/ 45 h 49"/>
                <a:gd name="T26" fmla="*/ 21 w 62"/>
                <a:gd name="T27" fmla="*/ 49 h 49"/>
                <a:gd name="T28" fmla="*/ 14 w 62"/>
                <a:gd name="T29" fmla="*/ 49 h 49"/>
                <a:gd name="T30" fmla="*/ 10 w 62"/>
                <a:gd name="T31" fmla="*/ 49 h 49"/>
                <a:gd name="T32" fmla="*/ 7 w 62"/>
                <a:gd name="T33" fmla="*/ 49 h 49"/>
                <a:gd name="T34" fmla="*/ 3 w 62"/>
                <a:gd name="T35" fmla="*/ 45 h 49"/>
                <a:gd name="T36" fmla="*/ 3 w 62"/>
                <a:gd name="T37" fmla="*/ 42 h 49"/>
                <a:gd name="T38" fmla="*/ 3 w 62"/>
                <a:gd name="T39" fmla="*/ 38 h 49"/>
                <a:gd name="T40" fmla="*/ 0 w 62"/>
                <a:gd name="T41" fmla="*/ 35 h 49"/>
                <a:gd name="T42" fmla="*/ 0 w 62"/>
                <a:gd name="T43" fmla="*/ 4 h 49"/>
                <a:gd name="T44" fmla="*/ 7 w 62"/>
                <a:gd name="T45" fmla="*/ 4 h 49"/>
                <a:gd name="T46" fmla="*/ 10 w 62"/>
                <a:gd name="T47" fmla="*/ 4 h 49"/>
                <a:gd name="T48" fmla="*/ 14 w 62"/>
                <a:gd name="T49" fmla="*/ 0 h 49"/>
                <a:gd name="T50" fmla="*/ 17 w 62"/>
                <a:gd name="T51" fmla="*/ 0 h 49"/>
                <a:gd name="T52" fmla="*/ 21 w 62"/>
                <a:gd name="T53" fmla="*/ 0 h 49"/>
                <a:gd name="T54" fmla="*/ 24 w 62"/>
                <a:gd name="T55" fmla="*/ 0 h 49"/>
                <a:gd name="T56" fmla="*/ 27 w 62"/>
                <a:gd name="T57" fmla="*/ 0 h 49"/>
                <a:gd name="T58" fmla="*/ 34 w 62"/>
                <a:gd name="T59" fmla="*/ 0 h 49"/>
                <a:gd name="T60" fmla="*/ 62 w 62"/>
                <a:gd name="T61" fmla="*/ 0 h 49"/>
                <a:gd name="T62" fmla="*/ 62 w 62"/>
                <a:gd name="T63" fmla="*/ 4 h 49"/>
                <a:gd name="T64" fmla="*/ 62 w 62"/>
                <a:gd name="T65" fmla="*/ 11 h 49"/>
                <a:gd name="T66" fmla="*/ 62 w 62"/>
                <a:gd name="T67" fmla="*/ 14 h 49"/>
                <a:gd name="T68" fmla="*/ 62 w 62"/>
                <a:gd name="T69" fmla="*/ 18 h 49"/>
                <a:gd name="T70" fmla="*/ 62 w 62"/>
                <a:gd name="T71" fmla="*/ 18 h 4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2"/>
                <a:gd name="T109" fmla="*/ 0 h 49"/>
                <a:gd name="T110" fmla="*/ 62 w 62"/>
                <a:gd name="T111" fmla="*/ 49 h 4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2" h="49">
                  <a:moveTo>
                    <a:pt x="62" y="18"/>
                  </a:moveTo>
                  <a:lnTo>
                    <a:pt x="62" y="25"/>
                  </a:lnTo>
                  <a:lnTo>
                    <a:pt x="59" y="28"/>
                  </a:lnTo>
                  <a:lnTo>
                    <a:pt x="59" y="31"/>
                  </a:lnTo>
                  <a:lnTo>
                    <a:pt x="55" y="35"/>
                  </a:lnTo>
                  <a:lnTo>
                    <a:pt x="52" y="38"/>
                  </a:lnTo>
                  <a:lnTo>
                    <a:pt x="48" y="38"/>
                  </a:lnTo>
                  <a:lnTo>
                    <a:pt x="45" y="42"/>
                  </a:lnTo>
                  <a:lnTo>
                    <a:pt x="41" y="42"/>
                  </a:lnTo>
                  <a:lnTo>
                    <a:pt x="34" y="42"/>
                  </a:lnTo>
                  <a:lnTo>
                    <a:pt x="31" y="45"/>
                  </a:lnTo>
                  <a:lnTo>
                    <a:pt x="24" y="45"/>
                  </a:lnTo>
                  <a:lnTo>
                    <a:pt x="21" y="49"/>
                  </a:lnTo>
                  <a:lnTo>
                    <a:pt x="14" y="49"/>
                  </a:lnTo>
                  <a:lnTo>
                    <a:pt x="10" y="49"/>
                  </a:lnTo>
                  <a:lnTo>
                    <a:pt x="7" y="49"/>
                  </a:lnTo>
                  <a:lnTo>
                    <a:pt x="3" y="45"/>
                  </a:lnTo>
                  <a:lnTo>
                    <a:pt x="3" y="42"/>
                  </a:lnTo>
                  <a:lnTo>
                    <a:pt x="3" y="38"/>
                  </a:lnTo>
                  <a:lnTo>
                    <a:pt x="0" y="35"/>
                  </a:lnTo>
                  <a:lnTo>
                    <a:pt x="0" y="4"/>
                  </a:lnTo>
                  <a:lnTo>
                    <a:pt x="7" y="4"/>
                  </a:lnTo>
                  <a:lnTo>
                    <a:pt x="10" y="4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4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11"/>
                  </a:lnTo>
                  <a:lnTo>
                    <a:pt x="62" y="14"/>
                  </a:lnTo>
                  <a:lnTo>
                    <a:pt x="62" y="18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33" name="Freeform 398"/>
            <p:cNvSpPr>
              <a:spLocks/>
            </p:cNvSpPr>
            <p:nvPr/>
          </p:nvSpPr>
          <p:spPr bwMode="auto">
            <a:xfrm>
              <a:off x="1971" y="1415"/>
              <a:ext cx="55" cy="73"/>
            </a:xfrm>
            <a:custGeom>
              <a:avLst/>
              <a:gdLst>
                <a:gd name="T0" fmla="*/ 34 w 55"/>
                <a:gd name="T1" fmla="*/ 4 h 73"/>
                <a:gd name="T2" fmla="*/ 24 w 55"/>
                <a:gd name="T3" fmla="*/ 11 h 73"/>
                <a:gd name="T4" fmla="*/ 17 w 55"/>
                <a:gd name="T5" fmla="*/ 18 h 73"/>
                <a:gd name="T6" fmla="*/ 10 w 55"/>
                <a:gd name="T7" fmla="*/ 28 h 73"/>
                <a:gd name="T8" fmla="*/ 7 w 55"/>
                <a:gd name="T9" fmla="*/ 38 h 73"/>
                <a:gd name="T10" fmla="*/ 14 w 55"/>
                <a:gd name="T11" fmla="*/ 45 h 73"/>
                <a:gd name="T12" fmla="*/ 21 w 55"/>
                <a:gd name="T13" fmla="*/ 52 h 73"/>
                <a:gd name="T14" fmla="*/ 24 w 55"/>
                <a:gd name="T15" fmla="*/ 59 h 73"/>
                <a:gd name="T16" fmla="*/ 28 w 55"/>
                <a:gd name="T17" fmla="*/ 63 h 73"/>
                <a:gd name="T18" fmla="*/ 31 w 55"/>
                <a:gd name="T19" fmla="*/ 66 h 73"/>
                <a:gd name="T20" fmla="*/ 38 w 55"/>
                <a:gd name="T21" fmla="*/ 66 h 73"/>
                <a:gd name="T22" fmla="*/ 41 w 55"/>
                <a:gd name="T23" fmla="*/ 63 h 73"/>
                <a:gd name="T24" fmla="*/ 45 w 55"/>
                <a:gd name="T25" fmla="*/ 63 h 73"/>
                <a:gd name="T26" fmla="*/ 45 w 55"/>
                <a:gd name="T27" fmla="*/ 56 h 73"/>
                <a:gd name="T28" fmla="*/ 41 w 55"/>
                <a:gd name="T29" fmla="*/ 52 h 73"/>
                <a:gd name="T30" fmla="*/ 41 w 55"/>
                <a:gd name="T31" fmla="*/ 49 h 73"/>
                <a:gd name="T32" fmla="*/ 45 w 55"/>
                <a:gd name="T33" fmla="*/ 45 h 73"/>
                <a:gd name="T34" fmla="*/ 48 w 55"/>
                <a:gd name="T35" fmla="*/ 49 h 73"/>
                <a:gd name="T36" fmla="*/ 48 w 55"/>
                <a:gd name="T37" fmla="*/ 52 h 73"/>
                <a:gd name="T38" fmla="*/ 52 w 55"/>
                <a:gd name="T39" fmla="*/ 56 h 73"/>
                <a:gd name="T40" fmla="*/ 55 w 55"/>
                <a:gd name="T41" fmla="*/ 63 h 73"/>
                <a:gd name="T42" fmla="*/ 55 w 55"/>
                <a:gd name="T43" fmla="*/ 66 h 73"/>
                <a:gd name="T44" fmla="*/ 48 w 55"/>
                <a:gd name="T45" fmla="*/ 73 h 73"/>
                <a:gd name="T46" fmla="*/ 41 w 55"/>
                <a:gd name="T47" fmla="*/ 73 h 73"/>
                <a:gd name="T48" fmla="*/ 31 w 55"/>
                <a:gd name="T49" fmla="*/ 73 h 73"/>
                <a:gd name="T50" fmla="*/ 24 w 55"/>
                <a:gd name="T51" fmla="*/ 73 h 73"/>
                <a:gd name="T52" fmla="*/ 17 w 55"/>
                <a:gd name="T53" fmla="*/ 69 h 73"/>
                <a:gd name="T54" fmla="*/ 14 w 55"/>
                <a:gd name="T55" fmla="*/ 63 h 73"/>
                <a:gd name="T56" fmla="*/ 10 w 55"/>
                <a:gd name="T57" fmla="*/ 56 h 73"/>
                <a:gd name="T58" fmla="*/ 7 w 55"/>
                <a:gd name="T59" fmla="*/ 49 h 73"/>
                <a:gd name="T60" fmla="*/ 3 w 55"/>
                <a:gd name="T61" fmla="*/ 42 h 73"/>
                <a:gd name="T62" fmla="*/ 0 w 55"/>
                <a:gd name="T63" fmla="*/ 35 h 73"/>
                <a:gd name="T64" fmla="*/ 0 w 55"/>
                <a:gd name="T65" fmla="*/ 25 h 73"/>
                <a:gd name="T66" fmla="*/ 7 w 55"/>
                <a:gd name="T67" fmla="*/ 14 h 73"/>
                <a:gd name="T68" fmla="*/ 17 w 55"/>
                <a:gd name="T69" fmla="*/ 7 h 73"/>
                <a:gd name="T70" fmla="*/ 31 w 55"/>
                <a:gd name="T71" fmla="*/ 0 h 73"/>
                <a:gd name="T72" fmla="*/ 41 w 55"/>
                <a:gd name="T73" fmla="*/ 4 h 7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5"/>
                <a:gd name="T112" fmla="*/ 0 h 73"/>
                <a:gd name="T113" fmla="*/ 55 w 55"/>
                <a:gd name="T114" fmla="*/ 73 h 7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5" h="73">
                  <a:moveTo>
                    <a:pt x="41" y="4"/>
                  </a:moveTo>
                  <a:lnTo>
                    <a:pt x="34" y="4"/>
                  </a:lnTo>
                  <a:lnTo>
                    <a:pt x="31" y="7"/>
                  </a:lnTo>
                  <a:lnTo>
                    <a:pt x="24" y="11"/>
                  </a:lnTo>
                  <a:lnTo>
                    <a:pt x="21" y="14"/>
                  </a:lnTo>
                  <a:lnTo>
                    <a:pt x="17" y="18"/>
                  </a:lnTo>
                  <a:lnTo>
                    <a:pt x="10" y="21"/>
                  </a:lnTo>
                  <a:lnTo>
                    <a:pt x="10" y="28"/>
                  </a:lnTo>
                  <a:lnTo>
                    <a:pt x="7" y="31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5"/>
                  </a:lnTo>
                  <a:lnTo>
                    <a:pt x="17" y="49"/>
                  </a:lnTo>
                  <a:lnTo>
                    <a:pt x="21" y="52"/>
                  </a:lnTo>
                  <a:lnTo>
                    <a:pt x="24" y="56"/>
                  </a:lnTo>
                  <a:lnTo>
                    <a:pt x="24" y="59"/>
                  </a:lnTo>
                  <a:lnTo>
                    <a:pt x="24" y="63"/>
                  </a:lnTo>
                  <a:lnTo>
                    <a:pt x="28" y="63"/>
                  </a:lnTo>
                  <a:lnTo>
                    <a:pt x="31" y="66"/>
                  </a:lnTo>
                  <a:lnTo>
                    <a:pt x="34" y="66"/>
                  </a:lnTo>
                  <a:lnTo>
                    <a:pt x="38" y="66"/>
                  </a:lnTo>
                  <a:lnTo>
                    <a:pt x="41" y="63"/>
                  </a:lnTo>
                  <a:lnTo>
                    <a:pt x="45" y="63"/>
                  </a:lnTo>
                  <a:lnTo>
                    <a:pt x="45" y="59"/>
                  </a:lnTo>
                  <a:lnTo>
                    <a:pt x="45" y="56"/>
                  </a:lnTo>
                  <a:lnTo>
                    <a:pt x="41" y="56"/>
                  </a:lnTo>
                  <a:lnTo>
                    <a:pt x="41" y="52"/>
                  </a:lnTo>
                  <a:lnTo>
                    <a:pt x="41" y="49"/>
                  </a:lnTo>
                  <a:lnTo>
                    <a:pt x="45" y="45"/>
                  </a:lnTo>
                  <a:lnTo>
                    <a:pt x="45" y="49"/>
                  </a:lnTo>
                  <a:lnTo>
                    <a:pt x="48" y="49"/>
                  </a:lnTo>
                  <a:lnTo>
                    <a:pt x="48" y="52"/>
                  </a:lnTo>
                  <a:lnTo>
                    <a:pt x="52" y="52"/>
                  </a:lnTo>
                  <a:lnTo>
                    <a:pt x="52" y="56"/>
                  </a:lnTo>
                  <a:lnTo>
                    <a:pt x="52" y="59"/>
                  </a:lnTo>
                  <a:lnTo>
                    <a:pt x="55" y="63"/>
                  </a:lnTo>
                  <a:lnTo>
                    <a:pt x="55" y="66"/>
                  </a:lnTo>
                  <a:lnTo>
                    <a:pt x="52" y="69"/>
                  </a:lnTo>
                  <a:lnTo>
                    <a:pt x="48" y="73"/>
                  </a:lnTo>
                  <a:lnTo>
                    <a:pt x="45" y="73"/>
                  </a:lnTo>
                  <a:lnTo>
                    <a:pt x="41" y="73"/>
                  </a:lnTo>
                  <a:lnTo>
                    <a:pt x="34" y="73"/>
                  </a:lnTo>
                  <a:lnTo>
                    <a:pt x="31" y="73"/>
                  </a:lnTo>
                  <a:lnTo>
                    <a:pt x="28" y="73"/>
                  </a:lnTo>
                  <a:lnTo>
                    <a:pt x="24" y="73"/>
                  </a:lnTo>
                  <a:lnTo>
                    <a:pt x="21" y="73"/>
                  </a:lnTo>
                  <a:lnTo>
                    <a:pt x="17" y="69"/>
                  </a:lnTo>
                  <a:lnTo>
                    <a:pt x="14" y="66"/>
                  </a:lnTo>
                  <a:lnTo>
                    <a:pt x="14" y="63"/>
                  </a:lnTo>
                  <a:lnTo>
                    <a:pt x="14" y="59"/>
                  </a:lnTo>
                  <a:lnTo>
                    <a:pt x="10" y="56"/>
                  </a:lnTo>
                  <a:lnTo>
                    <a:pt x="7" y="52"/>
                  </a:lnTo>
                  <a:lnTo>
                    <a:pt x="7" y="49"/>
                  </a:lnTo>
                  <a:lnTo>
                    <a:pt x="3" y="45"/>
                  </a:lnTo>
                  <a:lnTo>
                    <a:pt x="3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28"/>
                  </a:lnTo>
                  <a:lnTo>
                    <a:pt x="0" y="25"/>
                  </a:lnTo>
                  <a:lnTo>
                    <a:pt x="3" y="18"/>
                  </a:lnTo>
                  <a:lnTo>
                    <a:pt x="7" y="14"/>
                  </a:lnTo>
                  <a:lnTo>
                    <a:pt x="14" y="11"/>
                  </a:lnTo>
                  <a:lnTo>
                    <a:pt x="17" y="7"/>
                  </a:lnTo>
                  <a:lnTo>
                    <a:pt x="24" y="4"/>
                  </a:lnTo>
                  <a:lnTo>
                    <a:pt x="31" y="0"/>
                  </a:lnTo>
                  <a:lnTo>
                    <a:pt x="38" y="0"/>
                  </a:lnTo>
                  <a:lnTo>
                    <a:pt x="41" y="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34" name="Freeform 399"/>
            <p:cNvSpPr>
              <a:spLocks/>
            </p:cNvSpPr>
            <p:nvPr/>
          </p:nvSpPr>
          <p:spPr bwMode="auto">
            <a:xfrm>
              <a:off x="1995" y="1419"/>
              <a:ext cx="31" cy="34"/>
            </a:xfrm>
            <a:custGeom>
              <a:avLst/>
              <a:gdLst>
                <a:gd name="T0" fmla="*/ 28 w 31"/>
                <a:gd name="T1" fmla="*/ 14 h 34"/>
                <a:gd name="T2" fmla="*/ 28 w 31"/>
                <a:gd name="T3" fmla="*/ 17 h 34"/>
                <a:gd name="T4" fmla="*/ 24 w 31"/>
                <a:gd name="T5" fmla="*/ 17 h 34"/>
                <a:gd name="T6" fmla="*/ 21 w 31"/>
                <a:gd name="T7" fmla="*/ 21 h 34"/>
                <a:gd name="T8" fmla="*/ 17 w 31"/>
                <a:gd name="T9" fmla="*/ 24 h 34"/>
                <a:gd name="T10" fmla="*/ 17 w 31"/>
                <a:gd name="T11" fmla="*/ 27 h 34"/>
                <a:gd name="T12" fmla="*/ 14 w 31"/>
                <a:gd name="T13" fmla="*/ 27 h 34"/>
                <a:gd name="T14" fmla="*/ 10 w 31"/>
                <a:gd name="T15" fmla="*/ 31 h 34"/>
                <a:gd name="T16" fmla="*/ 7 w 31"/>
                <a:gd name="T17" fmla="*/ 34 h 34"/>
                <a:gd name="T18" fmla="*/ 7 w 31"/>
                <a:gd name="T19" fmla="*/ 34 h 34"/>
                <a:gd name="T20" fmla="*/ 4 w 31"/>
                <a:gd name="T21" fmla="*/ 34 h 34"/>
                <a:gd name="T22" fmla="*/ 4 w 31"/>
                <a:gd name="T23" fmla="*/ 31 h 34"/>
                <a:gd name="T24" fmla="*/ 0 w 31"/>
                <a:gd name="T25" fmla="*/ 31 h 34"/>
                <a:gd name="T26" fmla="*/ 4 w 31"/>
                <a:gd name="T27" fmla="*/ 27 h 34"/>
                <a:gd name="T28" fmla="*/ 7 w 31"/>
                <a:gd name="T29" fmla="*/ 24 h 34"/>
                <a:gd name="T30" fmla="*/ 7 w 31"/>
                <a:gd name="T31" fmla="*/ 21 h 34"/>
                <a:gd name="T32" fmla="*/ 10 w 31"/>
                <a:gd name="T33" fmla="*/ 17 h 34"/>
                <a:gd name="T34" fmla="*/ 17 w 31"/>
                <a:gd name="T35" fmla="*/ 17 h 34"/>
                <a:gd name="T36" fmla="*/ 17 w 31"/>
                <a:gd name="T37" fmla="*/ 14 h 34"/>
                <a:gd name="T38" fmla="*/ 21 w 31"/>
                <a:gd name="T39" fmla="*/ 10 h 34"/>
                <a:gd name="T40" fmla="*/ 24 w 31"/>
                <a:gd name="T41" fmla="*/ 7 h 34"/>
                <a:gd name="T42" fmla="*/ 24 w 31"/>
                <a:gd name="T43" fmla="*/ 3 h 34"/>
                <a:gd name="T44" fmla="*/ 24 w 31"/>
                <a:gd name="T45" fmla="*/ 3 h 34"/>
                <a:gd name="T46" fmla="*/ 24 w 31"/>
                <a:gd name="T47" fmla="*/ 0 h 34"/>
                <a:gd name="T48" fmla="*/ 28 w 31"/>
                <a:gd name="T49" fmla="*/ 0 h 34"/>
                <a:gd name="T50" fmla="*/ 31 w 31"/>
                <a:gd name="T51" fmla="*/ 0 h 34"/>
                <a:gd name="T52" fmla="*/ 31 w 31"/>
                <a:gd name="T53" fmla="*/ 3 h 34"/>
                <a:gd name="T54" fmla="*/ 31 w 31"/>
                <a:gd name="T55" fmla="*/ 3 h 34"/>
                <a:gd name="T56" fmla="*/ 31 w 31"/>
                <a:gd name="T57" fmla="*/ 7 h 34"/>
                <a:gd name="T58" fmla="*/ 31 w 31"/>
                <a:gd name="T59" fmla="*/ 7 h 34"/>
                <a:gd name="T60" fmla="*/ 28 w 31"/>
                <a:gd name="T61" fmla="*/ 10 h 34"/>
                <a:gd name="T62" fmla="*/ 28 w 31"/>
                <a:gd name="T63" fmla="*/ 10 h 34"/>
                <a:gd name="T64" fmla="*/ 28 w 31"/>
                <a:gd name="T65" fmla="*/ 14 h 34"/>
                <a:gd name="T66" fmla="*/ 28 w 31"/>
                <a:gd name="T67" fmla="*/ 14 h 3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1"/>
                <a:gd name="T103" fmla="*/ 0 h 34"/>
                <a:gd name="T104" fmla="*/ 31 w 31"/>
                <a:gd name="T105" fmla="*/ 34 h 3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1" h="34">
                  <a:moveTo>
                    <a:pt x="28" y="14"/>
                  </a:moveTo>
                  <a:lnTo>
                    <a:pt x="28" y="17"/>
                  </a:lnTo>
                  <a:lnTo>
                    <a:pt x="24" y="17"/>
                  </a:lnTo>
                  <a:lnTo>
                    <a:pt x="21" y="21"/>
                  </a:lnTo>
                  <a:lnTo>
                    <a:pt x="17" y="24"/>
                  </a:lnTo>
                  <a:lnTo>
                    <a:pt x="17" y="27"/>
                  </a:lnTo>
                  <a:lnTo>
                    <a:pt x="14" y="27"/>
                  </a:lnTo>
                  <a:lnTo>
                    <a:pt x="10" y="31"/>
                  </a:lnTo>
                  <a:lnTo>
                    <a:pt x="7" y="34"/>
                  </a:lnTo>
                  <a:lnTo>
                    <a:pt x="4" y="34"/>
                  </a:lnTo>
                  <a:lnTo>
                    <a:pt x="4" y="31"/>
                  </a:lnTo>
                  <a:lnTo>
                    <a:pt x="0" y="31"/>
                  </a:lnTo>
                  <a:lnTo>
                    <a:pt x="4" y="27"/>
                  </a:lnTo>
                  <a:lnTo>
                    <a:pt x="7" y="24"/>
                  </a:lnTo>
                  <a:lnTo>
                    <a:pt x="7" y="21"/>
                  </a:lnTo>
                  <a:lnTo>
                    <a:pt x="10" y="17"/>
                  </a:lnTo>
                  <a:lnTo>
                    <a:pt x="17" y="17"/>
                  </a:lnTo>
                  <a:lnTo>
                    <a:pt x="17" y="14"/>
                  </a:lnTo>
                  <a:lnTo>
                    <a:pt x="21" y="10"/>
                  </a:lnTo>
                  <a:lnTo>
                    <a:pt x="24" y="7"/>
                  </a:lnTo>
                  <a:lnTo>
                    <a:pt x="24" y="3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31" y="7"/>
                  </a:lnTo>
                  <a:lnTo>
                    <a:pt x="28" y="10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35" name="Freeform 400"/>
            <p:cNvSpPr>
              <a:spLocks/>
            </p:cNvSpPr>
            <p:nvPr/>
          </p:nvSpPr>
          <p:spPr bwMode="auto">
            <a:xfrm>
              <a:off x="2057" y="1419"/>
              <a:ext cx="225" cy="155"/>
            </a:xfrm>
            <a:custGeom>
              <a:avLst/>
              <a:gdLst>
                <a:gd name="T0" fmla="*/ 204 w 225"/>
                <a:gd name="T1" fmla="*/ 7 h 155"/>
                <a:gd name="T2" fmla="*/ 218 w 225"/>
                <a:gd name="T3" fmla="*/ 14 h 155"/>
                <a:gd name="T4" fmla="*/ 221 w 225"/>
                <a:gd name="T5" fmla="*/ 17 h 155"/>
                <a:gd name="T6" fmla="*/ 218 w 225"/>
                <a:gd name="T7" fmla="*/ 17 h 155"/>
                <a:gd name="T8" fmla="*/ 204 w 225"/>
                <a:gd name="T9" fmla="*/ 14 h 155"/>
                <a:gd name="T10" fmla="*/ 190 w 225"/>
                <a:gd name="T11" fmla="*/ 14 h 155"/>
                <a:gd name="T12" fmla="*/ 177 w 225"/>
                <a:gd name="T13" fmla="*/ 10 h 155"/>
                <a:gd name="T14" fmla="*/ 163 w 225"/>
                <a:gd name="T15" fmla="*/ 10 h 155"/>
                <a:gd name="T16" fmla="*/ 152 w 225"/>
                <a:gd name="T17" fmla="*/ 7 h 155"/>
                <a:gd name="T18" fmla="*/ 142 w 225"/>
                <a:gd name="T19" fmla="*/ 10 h 155"/>
                <a:gd name="T20" fmla="*/ 139 w 225"/>
                <a:gd name="T21" fmla="*/ 17 h 155"/>
                <a:gd name="T22" fmla="*/ 135 w 225"/>
                <a:gd name="T23" fmla="*/ 27 h 155"/>
                <a:gd name="T24" fmla="*/ 142 w 225"/>
                <a:gd name="T25" fmla="*/ 34 h 155"/>
                <a:gd name="T26" fmla="*/ 145 w 225"/>
                <a:gd name="T27" fmla="*/ 38 h 155"/>
                <a:gd name="T28" fmla="*/ 139 w 225"/>
                <a:gd name="T29" fmla="*/ 41 h 155"/>
                <a:gd name="T30" fmla="*/ 128 w 225"/>
                <a:gd name="T31" fmla="*/ 45 h 155"/>
                <a:gd name="T32" fmla="*/ 107 w 225"/>
                <a:gd name="T33" fmla="*/ 52 h 155"/>
                <a:gd name="T34" fmla="*/ 87 w 225"/>
                <a:gd name="T35" fmla="*/ 59 h 155"/>
                <a:gd name="T36" fmla="*/ 66 w 225"/>
                <a:gd name="T37" fmla="*/ 62 h 155"/>
                <a:gd name="T38" fmla="*/ 52 w 225"/>
                <a:gd name="T39" fmla="*/ 72 h 155"/>
                <a:gd name="T40" fmla="*/ 56 w 225"/>
                <a:gd name="T41" fmla="*/ 93 h 155"/>
                <a:gd name="T42" fmla="*/ 42 w 225"/>
                <a:gd name="T43" fmla="*/ 100 h 155"/>
                <a:gd name="T44" fmla="*/ 35 w 225"/>
                <a:gd name="T45" fmla="*/ 152 h 155"/>
                <a:gd name="T46" fmla="*/ 31 w 225"/>
                <a:gd name="T47" fmla="*/ 128 h 155"/>
                <a:gd name="T48" fmla="*/ 35 w 225"/>
                <a:gd name="T49" fmla="*/ 107 h 155"/>
                <a:gd name="T50" fmla="*/ 28 w 225"/>
                <a:gd name="T51" fmla="*/ 93 h 155"/>
                <a:gd name="T52" fmla="*/ 31 w 225"/>
                <a:gd name="T53" fmla="*/ 86 h 155"/>
                <a:gd name="T54" fmla="*/ 42 w 225"/>
                <a:gd name="T55" fmla="*/ 93 h 155"/>
                <a:gd name="T56" fmla="*/ 45 w 225"/>
                <a:gd name="T57" fmla="*/ 90 h 155"/>
                <a:gd name="T58" fmla="*/ 49 w 225"/>
                <a:gd name="T59" fmla="*/ 83 h 155"/>
                <a:gd name="T60" fmla="*/ 42 w 225"/>
                <a:gd name="T61" fmla="*/ 72 h 155"/>
                <a:gd name="T62" fmla="*/ 31 w 225"/>
                <a:gd name="T63" fmla="*/ 69 h 155"/>
                <a:gd name="T64" fmla="*/ 14 w 225"/>
                <a:gd name="T65" fmla="*/ 69 h 155"/>
                <a:gd name="T66" fmla="*/ 0 w 225"/>
                <a:gd name="T67" fmla="*/ 69 h 155"/>
                <a:gd name="T68" fmla="*/ 11 w 225"/>
                <a:gd name="T69" fmla="*/ 62 h 155"/>
                <a:gd name="T70" fmla="*/ 28 w 225"/>
                <a:gd name="T71" fmla="*/ 62 h 155"/>
                <a:gd name="T72" fmla="*/ 42 w 225"/>
                <a:gd name="T73" fmla="*/ 59 h 155"/>
                <a:gd name="T74" fmla="*/ 49 w 225"/>
                <a:gd name="T75" fmla="*/ 62 h 155"/>
                <a:gd name="T76" fmla="*/ 56 w 225"/>
                <a:gd name="T77" fmla="*/ 59 h 155"/>
                <a:gd name="T78" fmla="*/ 66 w 225"/>
                <a:gd name="T79" fmla="*/ 55 h 155"/>
                <a:gd name="T80" fmla="*/ 97 w 225"/>
                <a:gd name="T81" fmla="*/ 48 h 155"/>
                <a:gd name="T82" fmla="*/ 114 w 225"/>
                <a:gd name="T83" fmla="*/ 41 h 155"/>
                <a:gd name="T84" fmla="*/ 128 w 225"/>
                <a:gd name="T85" fmla="*/ 34 h 155"/>
                <a:gd name="T86" fmla="*/ 128 w 225"/>
                <a:gd name="T87" fmla="*/ 17 h 155"/>
                <a:gd name="T88" fmla="*/ 139 w 225"/>
                <a:gd name="T89" fmla="*/ 3 h 155"/>
                <a:gd name="T90" fmla="*/ 152 w 225"/>
                <a:gd name="T91" fmla="*/ 0 h 155"/>
                <a:gd name="T92" fmla="*/ 166 w 225"/>
                <a:gd name="T93" fmla="*/ 3 h 155"/>
                <a:gd name="T94" fmla="*/ 180 w 225"/>
                <a:gd name="T95" fmla="*/ 3 h 155"/>
                <a:gd name="T96" fmla="*/ 190 w 225"/>
                <a:gd name="T97" fmla="*/ 3 h 1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25"/>
                <a:gd name="T148" fmla="*/ 0 h 155"/>
                <a:gd name="T149" fmla="*/ 225 w 225"/>
                <a:gd name="T150" fmla="*/ 155 h 1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25" h="155">
                  <a:moveTo>
                    <a:pt x="190" y="3"/>
                  </a:moveTo>
                  <a:lnTo>
                    <a:pt x="194" y="3"/>
                  </a:lnTo>
                  <a:lnTo>
                    <a:pt x="201" y="7"/>
                  </a:lnTo>
                  <a:lnTo>
                    <a:pt x="204" y="7"/>
                  </a:lnTo>
                  <a:lnTo>
                    <a:pt x="208" y="10"/>
                  </a:lnTo>
                  <a:lnTo>
                    <a:pt x="211" y="10"/>
                  </a:lnTo>
                  <a:lnTo>
                    <a:pt x="215" y="14"/>
                  </a:lnTo>
                  <a:lnTo>
                    <a:pt x="218" y="14"/>
                  </a:lnTo>
                  <a:lnTo>
                    <a:pt x="225" y="17"/>
                  </a:lnTo>
                  <a:lnTo>
                    <a:pt x="221" y="17"/>
                  </a:lnTo>
                  <a:lnTo>
                    <a:pt x="221" y="21"/>
                  </a:lnTo>
                  <a:lnTo>
                    <a:pt x="218" y="21"/>
                  </a:lnTo>
                  <a:lnTo>
                    <a:pt x="218" y="17"/>
                  </a:lnTo>
                  <a:lnTo>
                    <a:pt x="215" y="17"/>
                  </a:lnTo>
                  <a:lnTo>
                    <a:pt x="211" y="17"/>
                  </a:lnTo>
                  <a:lnTo>
                    <a:pt x="208" y="17"/>
                  </a:lnTo>
                  <a:lnTo>
                    <a:pt x="204" y="14"/>
                  </a:lnTo>
                  <a:lnTo>
                    <a:pt x="201" y="14"/>
                  </a:lnTo>
                  <a:lnTo>
                    <a:pt x="197" y="14"/>
                  </a:lnTo>
                  <a:lnTo>
                    <a:pt x="190" y="14"/>
                  </a:lnTo>
                  <a:lnTo>
                    <a:pt x="187" y="14"/>
                  </a:lnTo>
                  <a:lnTo>
                    <a:pt x="183" y="10"/>
                  </a:lnTo>
                  <a:lnTo>
                    <a:pt x="180" y="10"/>
                  </a:lnTo>
                  <a:lnTo>
                    <a:pt x="177" y="10"/>
                  </a:lnTo>
                  <a:lnTo>
                    <a:pt x="170" y="10"/>
                  </a:lnTo>
                  <a:lnTo>
                    <a:pt x="166" y="14"/>
                  </a:lnTo>
                  <a:lnTo>
                    <a:pt x="166" y="10"/>
                  </a:lnTo>
                  <a:lnTo>
                    <a:pt x="163" y="10"/>
                  </a:lnTo>
                  <a:lnTo>
                    <a:pt x="159" y="10"/>
                  </a:lnTo>
                  <a:lnTo>
                    <a:pt x="159" y="7"/>
                  </a:lnTo>
                  <a:lnTo>
                    <a:pt x="156" y="7"/>
                  </a:lnTo>
                  <a:lnTo>
                    <a:pt x="152" y="7"/>
                  </a:lnTo>
                  <a:lnTo>
                    <a:pt x="149" y="7"/>
                  </a:lnTo>
                  <a:lnTo>
                    <a:pt x="149" y="10"/>
                  </a:lnTo>
                  <a:lnTo>
                    <a:pt x="145" y="10"/>
                  </a:lnTo>
                  <a:lnTo>
                    <a:pt x="142" y="10"/>
                  </a:lnTo>
                  <a:lnTo>
                    <a:pt x="142" y="14"/>
                  </a:lnTo>
                  <a:lnTo>
                    <a:pt x="139" y="14"/>
                  </a:lnTo>
                  <a:lnTo>
                    <a:pt x="139" y="17"/>
                  </a:lnTo>
                  <a:lnTo>
                    <a:pt x="135" y="17"/>
                  </a:lnTo>
                  <a:lnTo>
                    <a:pt x="135" y="24"/>
                  </a:lnTo>
                  <a:lnTo>
                    <a:pt x="135" y="27"/>
                  </a:lnTo>
                  <a:lnTo>
                    <a:pt x="135" y="31"/>
                  </a:lnTo>
                  <a:lnTo>
                    <a:pt x="139" y="34"/>
                  </a:lnTo>
                  <a:lnTo>
                    <a:pt x="142" y="38"/>
                  </a:lnTo>
                  <a:lnTo>
                    <a:pt x="142" y="34"/>
                  </a:lnTo>
                  <a:lnTo>
                    <a:pt x="145" y="34"/>
                  </a:lnTo>
                  <a:lnTo>
                    <a:pt x="145" y="38"/>
                  </a:lnTo>
                  <a:lnTo>
                    <a:pt x="145" y="41"/>
                  </a:lnTo>
                  <a:lnTo>
                    <a:pt x="142" y="41"/>
                  </a:lnTo>
                  <a:lnTo>
                    <a:pt x="139" y="41"/>
                  </a:lnTo>
                  <a:lnTo>
                    <a:pt x="135" y="41"/>
                  </a:lnTo>
                  <a:lnTo>
                    <a:pt x="132" y="45"/>
                  </a:lnTo>
                  <a:lnTo>
                    <a:pt x="128" y="45"/>
                  </a:lnTo>
                  <a:lnTo>
                    <a:pt x="121" y="48"/>
                  </a:lnTo>
                  <a:lnTo>
                    <a:pt x="118" y="48"/>
                  </a:lnTo>
                  <a:lnTo>
                    <a:pt x="111" y="48"/>
                  </a:lnTo>
                  <a:lnTo>
                    <a:pt x="107" y="52"/>
                  </a:lnTo>
                  <a:lnTo>
                    <a:pt x="104" y="55"/>
                  </a:lnTo>
                  <a:lnTo>
                    <a:pt x="97" y="55"/>
                  </a:lnTo>
                  <a:lnTo>
                    <a:pt x="94" y="59"/>
                  </a:lnTo>
                  <a:lnTo>
                    <a:pt x="87" y="59"/>
                  </a:lnTo>
                  <a:lnTo>
                    <a:pt x="83" y="59"/>
                  </a:lnTo>
                  <a:lnTo>
                    <a:pt x="76" y="62"/>
                  </a:lnTo>
                  <a:lnTo>
                    <a:pt x="73" y="62"/>
                  </a:lnTo>
                  <a:lnTo>
                    <a:pt x="66" y="62"/>
                  </a:lnTo>
                  <a:lnTo>
                    <a:pt x="62" y="65"/>
                  </a:lnTo>
                  <a:lnTo>
                    <a:pt x="56" y="65"/>
                  </a:lnTo>
                  <a:lnTo>
                    <a:pt x="52" y="65"/>
                  </a:lnTo>
                  <a:lnTo>
                    <a:pt x="52" y="72"/>
                  </a:lnTo>
                  <a:lnTo>
                    <a:pt x="56" y="79"/>
                  </a:lnTo>
                  <a:lnTo>
                    <a:pt x="56" y="83"/>
                  </a:lnTo>
                  <a:lnTo>
                    <a:pt x="59" y="90"/>
                  </a:lnTo>
                  <a:lnTo>
                    <a:pt x="56" y="93"/>
                  </a:lnTo>
                  <a:lnTo>
                    <a:pt x="52" y="93"/>
                  </a:lnTo>
                  <a:lnTo>
                    <a:pt x="49" y="97"/>
                  </a:lnTo>
                  <a:lnTo>
                    <a:pt x="45" y="97"/>
                  </a:lnTo>
                  <a:lnTo>
                    <a:pt x="42" y="100"/>
                  </a:lnTo>
                  <a:lnTo>
                    <a:pt x="38" y="103"/>
                  </a:lnTo>
                  <a:lnTo>
                    <a:pt x="42" y="107"/>
                  </a:lnTo>
                  <a:lnTo>
                    <a:pt x="35" y="152"/>
                  </a:lnTo>
                  <a:lnTo>
                    <a:pt x="31" y="155"/>
                  </a:lnTo>
                  <a:lnTo>
                    <a:pt x="28" y="145"/>
                  </a:lnTo>
                  <a:lnTo>
                    <a:pt x="31" y="135"/>
                  </a:lnTo>
                  <a:lnTo>
                    <a:pt x="31" y="128"/>
                  </a:lnTo>
                  <a:lnTo>
                    <a:pt x="31" y="117"/>
                  </a:lnTo>
                  <a:lnTo>
                    <a:pt x="35" y="114"/>
                  </a:lnTo>
                  <a:lnTo>
                    <a:pt x="35" y="110"/>
                  </a:lnTo>
                  <a:lnTo>
                    <a:pt x="35" y="107"/>
                  </a:lnTo>
                  <a:lnTo>
                    <a:pt x="31" y="103"/>
                  </a:lnTo>
                  <a:lnTo>
                    <a:pt x="31" y="100"/>
                  </a:lnTo>
                  <a:lnTo>
                    <a:pt x="28" y="97"/>
                  </a:lnTo>
                  <a:lnTo>
                    <a:pt x="28" y="93"/>
                  </a:lnTo>
                  <a:lnTo>
                    <a:pt x="28" y="90"/>
                  </a:lnTo>
                  <a:lnTo>
                    <a:pt x="28" y="86"/>
                  </a:lnTo>
                  <a:lnTo>
                    <a:pt x="31" y="86"/>
                  </a:lnTo>
                  <a:lnTo>
                    <a:pt x="35" y="90"/>
                  </a:lnTo>
                  <a:lnTo>
                    <a:pt x="38" y="93"/>
                  </a:lnTo>
                  <a:lnTo>
                    <a:pt x="42" y="93"/>
                  </a:lnTo>
                  <a:lnTo>
                    <a:pt x="42" y="90"/>
                  </a:lnTo>
                  <a:lnTo>
                    <a:pt x="45" y="90"/>
                  </a:lnTo>
                  <a:lnTo>
                    <a:pt x="49" y="86"/>
                  </a:lnTo>
                  <a:lnTo>
                    <a:pt x="49" y="83"/>
                  </a:lnTo>
                  <a:lnTo>
                    <a:pt x="49" y="79"/>
                  </a:lnTo>
                  <a:lnTo>
                    <a:pt x="45" y="76"/>
                  </a:lnTo>
                  <a:lnTo>
                    <a:pt x="45" y="72"/>
                  </a:lnTo>
                  <a:lnTo>
                    <a:pt x="42" y="72"/>
                  </a:lnTo>
                  <a:lnTo>
                    <a:pt x="42" y="69"/>
                  </a:lnTo>
                  <a:lnTo>
                    <a:pt x="38" y="69"/>
                  </a:lnTo>
                  <a:lnTo>
                    <a:pt x="35" y="69"/>
                  </a:lnTo>
                  <a:lnTo>
                    <a:pt x="31" y="69"/>
                  </a:lnTo>
                  <a:lnTo>
                    <a:pt x="24" y="69"/>
                  </a:lnTo>
                  <a:lnTo>
                    <a:pt x="21" y="69"/>
                  </a:lnTo>
                  <a:lnTo>
                    <a:pt x="18" y="69"/>
                  </a:lnTo>
                  <a:lnTo>
                    <a:pt x="14" y="69"/>
                  </a:lnTo>
                  <a:lnTo>
                    <a:pt x="7" y="69"/>
                  </a:lnTo>
                  <a:lnTo>
                    <a:pt x="4" y="69"/>
                  </a:lnTo>
                  <a:lnTo>
                    <a:pt x="0" y="69"/>
                  </a:lnTo>
                  <a:lnTo>
                    <a:pt x="0" y="65"/>
                  </a:lnTo>
                  <a:lnTo>
                    <a:pt x="4" y="62"/>
                  </a:lnTo>
                  <a:lnTo>
                    <a:pt x="11" y="62"/>
                  </a:lnTo>
                  <a:lnTo>
                    <a:pt x="14" y="62"/>
                  </a:lnTo>
                  <a:lnTo>
                    <a:pt x="18" y="62"/>
                  </a:lnTo>
                  <a:lnTo>
                    <a:pt x="24" y="62"/>
                  </a:lnTo>
                  <a:lnTo>
                    <a:pt x="28" y="62"/>
                  </a:lnTo>
                  <a:lnTo>
                    <a:pt x="31" y="62"/>
                  </a:lnTo>
                  <a:lnTo>
                    <a:pt x="38" y="62"/>
                  </a:lnTo>
                  <a:lnTo>
                    <a:pt x="38" y="59"/>
                  </a:lnTo>
                  <a:lnTo>
                    <a:pt x="42" y="59"/>
                  </a:lnTo>
                  <a:lnTo>
                    <a:pt x="42" y="62"/>
                  </a:lnTo>
                  <a:lnTo>
                    <a:pt x="45" y="62"/>
                  </a:lnTo>
                  <a:lnTo>
                    <a:pt x="49" y="62"/>
                  </a:lnTo>
                  <a:lnTo>
                    <a:pt x="52" y="59"/>
                  </a:lnTo>
                  <a:lnTo>
                    <a:pt x="56" y="59"/>
                  </a:lnTo>
                  <a:lnTo>
                    <a:pt x="59" y="59"/>
                  </a:lnTo>
                  <a:lnTo>
                    <a:pt x="62" y="59"/>
                  </a:lnTo>
                  <a:lnTo>
                    <a:pt x="62" y="55"/>
                  </a:lnTo>
                  <a:lnTo>
                    <a:pt x="66" y="55"/>
                  </a:lnTo>
                  <a:lnTo>
                    <a:pt x="69" y="55"/>
                  </a:lnTo>
                  <a:lnTo>
                    <a:pt x="73" y="55"/>
                  </a:lnTo>
                  <a:lnTo>
                    <a:pt x="90" y="52"/>
                  </a:lnTo>
                  <a:lnTo>
                    <a:pt x="97" y="48"/>
                  </a:lnTo>
                  <a:lnTo>
                    <a:pt x="101" y="48"/>
                  </a:lnTo>
                  <a:lnTo>
                    <a:pt x="104" y="45"/>
                  </a:lnTo>
                  <a:lnTo>
                    <a:pt x="111" y="45"/>
                  </a:lnTo>
                  <a:lnTo>
                    <a:pt x="114" y="41"/>
                  </a:lnTo>
                  <a:lnTo>
                    <a:pt x="118" y="41"/>
                  </a:lnTo>
                  <a:lnTo>
                    <a:pt x="125" y="38"/>
                  </a:lnTo>
                  <a:lnTo>
                    <a:pt x="128" y="38"/>
                  </a:lnTo>
                  <a:lnTo>
                    <a:pt x="128" y="34"/>
                  </a:lnTo>
                  <a:lnTo>
                    <a:pt x="128" y="31"/>
                  </a:lnTo>
                  <a:lnTo>
                    <a:pt x="125" y="24"/>
                  </a:lnTo>
                  <a:lnTo>
                    <a:pt x="128" y="21"/>
                  </a:lnTo>
                  <a:lnTo>
                    <a:pt x="128" y="17"/>
                  </a:lnTo>
                  <a:lnTo>
                    <a:pt x="132" y="14"/>
                  </a:lnTo>
                  <a:lnTo>
                    <a:pt x="132" y="10"/>
                  </a:lnTo>
                  <a:lnTo>
                    <a:pt x="135" y="7"/>
                  </a:lnTo>
                  <a:lnTo>
                    <a:pt x="139" y="3"/>
                  </a:lnTo>
                  <a:lnTo>
                    <a:pt x="142" y="3"/>
                  </a:lnTo>
                  <a:lnTo>
                    <a:pt x="145" y="0"/>
                  </a:lnTo>
                  <a:lnTo>
                    <a:pt x="149" y="0"/>
                  </a:lnTo>
                  <a:lnTo>
                    <a:pt x="152" y="0"/>
                  </a:lnTo>
                  <a:lnTo>
                    <a:pt x="156" y="0"/>
                  </a:lnTo>
                  <a:lnTo>
                    <a:pt x="159" y="0"/>
                  </a:lnTo>
                  <a:lnTo>
                    <a:pt x="163" y="0"/>
                  </a:lnTo>
                  <a:lnTo>
                    <a:pt x="166" y="3"/>
                  </a:lnTo>
                  <a:lnTo>
                    <a:pt x="170" y="3"/>
                  </a:lnTo>
                  <a:lnTo>
                    <a:pt x="173" y="3"/>
                  </a:lnTo>
                  <a:lnTo>
                    <a:pt x="177" y="3"/>
                  </a:lnTo>
                  <a:lnTo>
                    <a:pt x="180" y="3"/>
                  </a:lnTo>
                  <a:lnTo>
                    <a:pt x="183" y="3"/>
                  </a:lnTo>
                  <a:lnTo>
                    <a:pt x="187" y="3"/>
                  </a:lnTo>
                  <a:lnTo>
                    <a:pt x="190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36" name="Freeform 401"/>
            <p:cNvSpPr>
              <a:spLocks/>
            </p:cNvSpPr>
            <p:nvPr/>
          </p:nvSpPr>
          <p:spPr bwMode="auto">
            <a:xfrm>
              <a:off x="2030" y="1433"/>
              <a:ext cx="17" cy="45"/>
            </a:xfrm>
            <a:custGeom>
              <a:avLst/>
              <a:gdLst>
                <a:gd name="T0" fmla="*/ 13 w 17"/>
                <a:gd name="T1" fmla="*/ 3 h 45"/>
                <a:gd name="T2" fmla="*/ 13 w 17"/>
                <a:gd name="T3" fmla="*/ 7 h 45"/>
                <a:gd name="T4" fmla="*/ 17 w 17"/>
                <a:gd name="T5" fmla="*/ 13 h 45"/>
                <a:gd name="T6" fmla="*/ 17 w 17"/>
                <a:gd name="T7" fmla="*/ 17 h 45"/>
                <a:gd name="T8" fmla="*/ 17 w 17"/>
                <a:gd name="T9" fmla="*/ 20 h 45"/>
                <a:gd name="T10" fmla="*/ 17 w 17"/>
                <a:gd name="T11" fmla="*/ 27 h 45"/>
                <a:gd name="T12" fmla="*/ 17 w 17"/>
                <a:gd name="T13" fmla="*/ 31 h 45"/>
                <a:gd name="T14" fmla="*/ 17 w 17"/>
                <a:gd name="T15" fmla="*/ 38 h 45"/>
                <a:gd name="T16" fmla="*/ 13 w 17"/>
                <a:gd name="T17" fmla="*/ 41 h 45"/>
                <a:gd name="T18" fmla="*/ 10 w 17"/>
                <a:gd name="T19" fmla="*/ 41 h 45"/>
                <a:gd name="T20" fmla="*/ 10 w 17"/>
                <a:gd name="T21" fmla="*/ 41 h 45"/>
                <a:gd name="T22" fmla="*/ 10 w 17"/>
                <a:gd name="T23" fmla="*/ 41 h 45"/>
                <a:gd name="T24" fmla="*/ 7 w 17"/>
                <a:gd name="T25" fmla="*/ 45 h 45"/>
                <a:gd name="T26" fmla="*/ 7 w 17"/>
                <a:gd name="T27" fmla="*/ 45 h 45"/>
                <a:gd name="T28" fmla="*/ 3 w 17"/>
                <a:gd name="T29" fmla="*/ 45 h 45"/>
                <a:gd name="T30" fmla="*/ 3 w 17"/>
                <a:gd name="T31" fmla="*/ 45 h 45"/>
                <a:gd name="T32" fmla="*/ 0 w 17"/>
                <a:gd name="T33" fmla="*/ 41 h 45"/>
                <a:gd name="T34" fmla="*/ 0 w 17"/>
                <a:gd name="T35" fmla="*/ 41 h 45"/>
                <a:gd name="T36" fmla="*/ 0 w 17"/>
                <a:gd name="T37" fmla="*/ 41 h 45"/>
                <a:gd name="T38" fmla="*/ 0 w 17"/>
                <a:gd name="T39" fmla="*/ 41 h 45"/>
                <a:gd name="T40" fmla="*/ 0 w 17"/>
                <a:gd name="T41" fmla="*/ 38 h 45"/>
                <a:gd name="T42" fmla="*/ 0 w 17"/>
                <a:gd name="T43" fmla="*/ 38 h 45"/>
                <a:gd name="T44" fmla="*/ 3 w 17"/>
                <a:gd name="T45" fmla="*/ 38 h 45"/>
                <a:gd name="T46" fmla="*/ 3 w 17"/>
                <a:gd name="T47" fmla="*/ 34 h 45"/>
                <a:gd name="T48" fmla="*/ 7 w 17"/>
                <a:gd name="T49" fmla="*/ 34 h 45"/>
                <a:gd name="T50" fmla="*/ 7 w 17"/>
                <a:gd name="T51" fmla="*/ 34 h 45"/>
                <a:gd name="T52" fmla="*/ 10 w 17"/>
                <a:gd name="T53" fmla="*/ 31 h 45"/>
                <a:gd name="T54" fmla="*/ 10 w 17"/>
                <a:gd name="T55" fmla="*/ 31 h 45"/>
                <a:gd name="T56" fmla="*/ 10 w 17"/>
                <a:gd name="T57" fmla="*/ 27 h 45"/>
                <a:gd name="T58" fmla="*/ 10 w 17"/>
                <a:gd name="T59" fmla="*/ 20 h 45"/>
                <a:gd name="T60" fmla="*/ 10 w 17"/>
                <a:gd name="T61" fmla="*/ 13 h 45"/>
                <a:gd name="T62" fmla="*/ 7 w 17"/>
                <a:gd name="T63" fmla="*/ 7 h 45"/>
                <a:gd name="T64" fmla="*/ 3 w 17"/>
                <a:gd name="T65" fmla="*/ 3 h 45"/>
                <a:gd name="T66" fmla="*/ 7 w 17"/>
                <a:gd name="T67" fmla="*/ 0 h 45"/>
                <a:gd name="T68" fmla="*/ 7 w 17"/>
                <a:gd name="T69" fmla="*/ 0 h 45"/>
                <a:gd name="T70" fmla="*/ 10 w 17"/>
                <a:gd name="T71" fmla="*/ 3 h 45"/>
                <a:gd name="T72" fmla="*/ 13 w 17"/>
                <a:gd name="T73" fmla="*/ 3 h 45"/>
                <a:gd name="T74" fmla="*/ 13 w 17"/>
                <a:gd name="T75" fmla="*/ 3 h 4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7"/>
                <a:gd name="T115" fmla="*/ 0 h 45"/>
                <a:gd name="T116" fmla="*/ 17 w 17"/>
                <a:gd name="T117" fmla="*/ 45 h 4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7" h="45">
                  <a:moveTo>
                    <a:pt x="13" y="3"/>
                  </a:moveTo>
                  <a:lnTo>
                    <a:pt x="13" y="7"/>
                  </a:lnTo>
                  <a:lnTo>
                    <a:pt x="17" y="13"/>
                  </a:lnTo>
                  <a:lnTo>
                    <a:pt x="17" y="17"/>
                  </a:lnTo>
                  <a:lnTo>
                    <a:pt x="17" y="20"/>
                  </a:lnTo>
                  <a:lnTo>
                    <a:pt x="17" y="27"/>
                  </a:lnTo>
                  <a:lnTo>
                    <a:pt x="17" y="31"/>
                  </a:lnTo>
                  <a:lnTo>
                    <a:pt x="17" y="38"/>
                  </a:lnTo>
                  <a:lnTo>
                    <a:pt x="13" y="41"/>
                  </a:lnTo>
                  <a:lnTo>
                    <a:pt x="10" y="41"/>
                  </a:lnTo>
                  <a:lnTo>
                    <a:pt x="7" y="45"/>
                  </a:lnTo>
                  <a:lnTo>
                    <a:pt x="3" y="45"/>
                  </a:lnTo>
                  <a:lnTo>
                    <a:pt x="0" y="41"/>
                  </a:lnTo>
                  <a:lnTo>
                    <a:pt x="0" y="38"/>
                  </a:lnTo>
                  <a:lnTo>
                    <a:pt x="3" y="38"/>
                  </a:lnTo>
                  <a:lnTo>
                    <a:pt x="3" y="34"/>
                  </a:lnTo>
                  <a:lnTo>
                    <a:pt x="7" y="34"/>
                  </a:lnTo>
                  <a:lnTo>
                    <a:pt x="10" y="31"/>
                  </a:lnTo>
                  <a:lnTo>
                    <a:pt x="10" y="27"/>
                  </a:lnTo>
                  <a:lnTo>
                    <a:pt x="10" y="20"/>
                  </a:lnTo>
                  <a:lnTo>
                    <a:pt x="10" y="13"/>
                  </a:lnTo>
                  <a:lnTo>
                    <a:pt x="7" y="7"/>
                  </a:lnTo>
                  <a:lnTo>
                    <a:pt x="3" y="3"/>
                  </a:lnTo>
                  <a:lnTo>
                    <a:pt x="7" y="0"/>
                  </a:lnTo>
                  <a:lnTo>
                    <a:pt x="10" y="3"/>
                  </a:lnTo>
                  <a:lnTo>
                    <a:pt x="13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37" name="Freeform 402"/>
            <p:cNvSpPr>
              <a:spLocks/>
            </p:cNvSpPr>
            <p:nvPr/>
          </p:nvSpPr>
          <p:spPr bwMode="auto">
            <a:xfrm>
              <a:off x="2327" y="1440"/>
              <a:ext cx="24" cy="276"/>
            </a:xfrm>
            <a:custGeom>
              <a:avLst/>
              <a:gdLst>
                <a:gd name="T0" fmla="*/ 7 w 24"/>
                <a:gd name="T1" fmla="*/ 3 h 276"/>
                <a:gd name="T2" fmla="*/ 7 w 24"/>
                <a:gd name="T3" fmla="*/ 27 h 276"/>
                <a:gd name="T4" fmla="*/ 7 w 24"/>
                <a:gd name="T5" fmla="*/ 48 h 276"/>
                <a:gd name="T6" fmla="*/ 7 w 24"/>
                <a:gd name="T7" fmla="*/ 72 h 276"/>
                <a:gd name="T8" fmla="*/ 7 w 24"/>
                <a:gd name="T9" fmla="*/ 96 h 276"/>
                <a:gd name="T10" fmla="*/ 7 w 24"/>
                <a:gd name="T11" fmla="*/ 117 h 276"/>
                <a:gd name="T12" fmla="*/ 10 w 24"/>
                <a:gd name="T13" fmla="*/ 141 h 276"/>
                <a:gd name="T14" fmla="*/ 10 w 24"/>
                <a:gd name="T15" fmla="*/ 165 h 276"/>
                <a:gd name="T16" fmla="*/ 14 w 24"/>
                <a:gd name="T17" fmla="*/ 186 h 276"/>
                <a:gd name="T18" fmla="*/ 14 w 24"/>
                <a:gd name="T19" fmla="*/ 197 h 276"/>
                <a:gd name="T20" fmla="*/ 17 w 24"/>
                <a:gd name="T21" fmla="*/ 207 h 276"/>
                <a:gd name="T22" fmla="*/ 17 w 24"/>
                <a:gd name="T23" fmla="*/ 217 h 276"/>
                <a:gd name="T24" fmla="*/ 21 w 24"/>
                <a:gd name="T25" fmla="*/ 228 h 276"/>
                <a:gd name="T26" fmla="*/ 21 w 24"/>
                <a:gd name="T27" fmla="*/ 238 h 276"/>
                <a:gd name="T28" fmla="*/ 21 w 24"/>
                <a:gd name="T29" fmla="*/ 248 h 276"/>
                <a:gd name="T30" fmla="*/ 24 w 24"/>
                <a:gd name="T31" fmla="*/ 259 h 276"/>
                <a:gd name="T32" fmla="*/ 24 w 24"/>
                <a:gd name="T33" fmla="*/ 269 h 276"/>
                <a:gd name="T34" fmla="*/ 24 w 24"/>
                <a:gd name="T35" fmla="*/ 273 h 276"/>
                <a:gd name="T36" fmla="*/ 21 w 24"/>
                <a:gd name="T37" fmla="*/ 273 h 276"/>
                <a:gd name="T38" fmla="*/ 21 w 24"/>
                <a:gd name="T39" fmla="*/ 276 h 276"/>
                <a:gd name="T40" fmla="*/ 17 w 24"/>
                <a:gd name="T41" fmla="*/ 276 h 276"/>
                <a:gd name="T42" fmla="*/ 14 w 24"/>
                <a:gd name="T43" fmla="*/ 262 h 276"/>
                <a:gd name="T44" fmla="*/ 14 w 24"/>
                <a:gd name="T45" fmla="*/ 248 h 276"/>
                <a:gd name="T46" fmla="*/ 10 w 24"/>
                <a:gd name="T47" fmla="*/ 235 h 276"/>
                <a:gd name="T48" fmla="*/ 10 w 24"/>
                <a:gd name="T49" fmla="*/ 221 h 276"/>
                <a:gd name="T50" fmla="*/ 7 w 24"/>
                <a:gd name="T51" fmla="*/ 210 h 276"/>
                <a:gd name="T52" fmla="*/ 7 w 24"/>
                <a:gd name="T53" fmla="*/ 200 h 276"/>
                <a:gd name="T54" fmla="*/ 7 w 24"/>
                <a:gd name="T55" fmla="*/ 190 h 276"/>
                <a:gd name="T56" fmla="*/ 3 w 24"/>
                <a:gd name="T57" fmla="*/ 176 h 276"/>
                <a:gd name="T58" fmla="*/ 3 w 24"/>
                <a:gd name="T59" fmla="*/ 165 h 276"/>
                <a:gd name="T60" fmla="*/ 3 w 24"/>
                <a:gd name="T61" fmla="*/ 155 h 276"/>
                <a:gd name="T62" fmla="*/ 0 w 24"/>
                <a:gd name="T63" fmla="*/ 145 h 276"/>
                <a:gd name="T64" fmla="*/ 0 w 24"/>
                <a:gd name="T65" fmla="*/ 134 h 276"/>
                <a:gd name="T66" fmla="*/ 0 w 24"/>
                <a:gd name="T67" fmla="*/ 114 h 276"/>
                <a:gd name="T68" fmla="*/ 0 w 24"/>
                <a:gd name="T69" fmla="*/ 0 h 276"/>
                <a:gd name="T70" fmla="*/ 3 w 24"/>
                <a:gd name="T71" fmla="*/ 0 h 276"/>
                <a:gd name="T72" fmla="*/ 3 w 24"/>
                <a:gd name="T73" fmla="*/ 0 h 276"/>
                <a:gd name="T74" fmla="*/ 7 w 24"/>
                <a:gd name="T75" fmla="*/ 0 h 276"/>
                <a:gd name="T76" fmla="*/ 7 w 24"/>
                <a:gd name="T77" fmla="*/ 3 h 276"/>
                <a:gd name="T78" fmla="*/ 7 w 24"/>
                <a:gd name="T79" fmla="*/ 3 h 27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4"/>
                <a:gd name="T121" fmla="*/ 0 h 276"/>
                <a:gd name="T122" fmla="*/ 24 w 24"/>
                <a:gd name="T123" fmla="*/ 276 h 27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4" h="276">
                  <a:moveTo>
                    <a:pt x="7" y="3"/>
                  </a:moveTo>
                  <a:lnTo>
                    <a:pt x="7" y="27"/>
                  </a:lnTo>
                  <a:lnTo>
                    <a:pt x="7" y="48"/>
                  </a:lnTo>
                  <a:lnTo>
                    <a:pt x="7" y="72"/>
                  </a:lnTo>
                  <a:lnTo>
                    <a:pt x="7" y="96"/>
                  </a:lnTo>
                  <a:lnTo>
                    <a:pt x="7" y="117"/>
                  </a:lnTo>
                  <a:lnTo>
                    <a:pt x="10" y="141"/>
                  </a:lnTo>
                  <a:lnTo>
                    <a:pt x="10" y="165"/>
                  </a:lnTo>
                  <a:lnTo>
                    <a:pt x="14" y="186"/>
                  </a:lnTo>
                  <a:lnTo>
                    <a:pt x="14" y="197"/>
                  </a:lnTo>
                  <a:lnTo>
                    <a:pt x="17" y="207"/>
                  </a:lnTo>
                  <a:lnTo>
                    <a:pt x="17" y="217"/>
                  </a:lnTo>
                  <a:lnTo>
                    <a:pt x="21" y="228"/>
                  </a:lnTo>
                  <a:lnTo>
                    <a:pt x="21" y="238"/>
                  </a:lnTo>
                  <a:lnTo>
                    <a:pt x="21" y="248"/>
                  </a:lnTo>
                  <a:lnTo>
                    <a:pt x="24" y="259"/>
                  </a:lnTo>
                  <a:lnTo>
                    <a:pt x="24" y="269"/>
                  </a:lnTo>
                  <a:lnTo>
                    <a:pt x="24" y="273"/>
                  </a:lnTo>
                  <a:lnTo>
                    <a:pt x="21" y="273"/>
                  </a:lnTo>
                  <a:lnTo>
                    <a:pt x="21" y="276"/>
                  </a:lnTo>
                  <a:lnTo>
                    <a:pt x="17" y="276"/>
                  </a:lnTo>
                  <a:lnTo>
                    <a:pt x="14" y="262"/>
                  </a:lnTo>
                  <a:lnTo>
                    <a:pt x="14" y="248"/>
                  </a:lnTo>
                  <a:lnTo>
                    <a:pt x="10" y="235"/>
                  </a:lnTo>
                  <a:lnTo>
                    <a:pt x="10" y="221"/>
                  </a:lnTo>
                  <a:lnTo>
                    <a:pt x="7" y="210"/>
                  </a:lnTo>
                  <a:lnTo>
                    <a:pt x="7" y="200"/>
                  </a:lnTo>
                  <a:lnTo>
                    <a:pt x="7" y="190"/>
                  </a:lnTo>
                  <a:lnTo>
                    <a:pt x="3" y="176"/>
                  </a:lnTo>
                  <a:lnTo>
                    <a:pt x="3" y="165"/>
                  </a:lnTo>
                  <a:lnTo>
                    <a:pt x="3" y="155"/>
                  </a:lnTo>
                  <a:lnTo>
                    <a:pt x="0" y="145"/>
                  </a:lnTo>
                  <a:lnTo>
                    <a:pt x="0" y="134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0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38" name="Freeform 403"/>
            <p:cNvSpPr>
              <a:spLocks/>
            </p:cNvSpPr>
            <p:nvPr/>
          </p:nvSpPr>
          <p:spPr bwMode="auto">
            <a:xfrm>
              <a:off x="2306" y="1453"/>
              <a:ext cx="10" cy="125"/>
            </a:xfrm>
            <a:custGeom>
              <a:avLst/>
              <a:gdLst>
                <a:gd name="T0" fmla="*/ 10 w 10"/>
                <a:gd name="T1" fmla="*/ 4 h 125"/>
                <a:gd name="T2" fmla="*/ 10 w 10"/>
                <a:gd name="T3" fmla="*/ 31 h 125"/>
                <a:gd name="T4" fmla="*/ 10 w 10"/>
                <a:gd name="T5" fmla="*/ 63 h 125"/>
                <a:gd name="T6" fmla="*/ 10 w 10"/>
                <a:gd name="T7" fmla="*/ 90 h 125"/>
                <a:gd name="T8" fmla="*/ 10 w 10"/>
                <a:gd name="T9" fmla="*/ 121 h 125"/>
                <a:gd name="T10" fmla="*/ 10 w 10"/>
                <a:gd name="T11" fmla="*/ 121 h 125"/>
                <a:gd name="T12" fmla="*/ 10 w 10"/>
                <a:gd name="T13" fmla="*/ 121 h 125"/>
                <a:gd name="T14" fmla="*/ 10 w 10"/>
                <a:gd name="T15" fmla="*/ 125 h 125"/>
                <a:gd name="T16" fmla="*/ 7 w 10"/>
                <a:gd name="T17" fmla="*/ 125 h 125"/>
                <a:gd name="T18" fmla="*/ 7 w 10"/>
                <a:gd name="T19" fmla="*/ 125 h 125"/>
                <a:gd name="T20" fmla="*/ 4 w 10"/>
                <a:gd name="T21" fmla="*/ 125 h 125"/>
                <a:gd name="T22" fmla="*/ 4 w 10"/>
                <a:gd name="T23" fmla="*/ 125 h 125"/>
                <a:gd name="T24" fmla="*/ 4 w 10"/>
                <a:gd name="T25" fmla="*/ 121 h 125"/>
                <a:gd name="T26" fmla="*/ 0 w 10"/>
                <a:gd name="T27" fmla="*/ 94 h 125"/>
                <a:gd name="T28" fmla="*/ 0 w 10"/>
                <a:gd name="T29" fmla="*/ 63 h 125"/>
                <a:gd name="T30" fmla="*/ 4 w 10"/>
                <a:gd name="T31" fmla="*/ 31 h 125"/>
                <a:gd name="T32" fmla="*/ 4 w 10"/>
                <a:gd name="T33" fmla="*/ 0 h 125"/>
                <a:gd name="T34" fmla="*/ 4 w 10"/>
                <a:gd name="T35" fmla="*/ 0 h 125"/>
                <a:gd name="T36" fmla="*/ 7 w 10"/>
                <a:gd name="T37" fmla="*/ 0 h 125"/>
                <a:gd name="T38" fmla="*/ 10 w 10"/>
                <a:gd name="T39" fmla="*/ 0 h 125"/>
                <a:gd name="T40" fmla="*/ 10 w 10"/>
                <a:gd name="T41" fmla="*/ 4 h 125"/>
                <a:gd name="T42" fmla="*/ 10 w 10"/>
                <a:gd name="T43" fmla="*/ 4 h 1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"/>
                <a:gd name="T67" fmla="*/ 0 h 125"/>
                <a:gd name="T68" fmla="*/ 10 w 10"/>
                <a:gd name="T69" fmla="*/ 125 h 12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" h="125">
                  <a:moveTo>
                    <a:pt x="10" y="4"/>
                  </a:moveTo>
                  <a:lnTo>
                    <a:pt x="10" y="31"/>
                  </a:lnTo>
                  <a:lnTo>
                    <a:pt x="10" y="63"/>
                  </a:lnTo>
                  <a:lnTo>
                    <a:pt x="10" y="90"/>
                  </a:lnTo>
                  <a:lnTo>
                    <a:pt x="10" y="121"/>
                  </a:lnTo>
                  <a:lnTo>
                    <a:pt x="10" y="125"/>
                  </a:lnTo>
                  <a:lnTo>
                    <a:pt x="7" y="125"/>
                  </a:lnTo>
                  <a:lnTo>
                    <a:pt x="4" y="125"/>
                  </a:lnTo>
                  <a:lnTo>
                    <a:pt x="4" y="121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4" y="31"/>
                  </a:lnTo>
                  <a:lnTo>
                    <a:pt x="4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39" name="Freeform 404"/>
            <p:cNvSpPr>
              <a:spLocks/>
            </p:cNvSpPr>
            <p:nvPr/>
          </p:nvSpPr>
          <p:spPr bwMode="auto">
            <a:xfrm>
              <a:off x="2123" y="1457"/>
              <a:ext cx="162" cy="52"/>
            </a:xfrm>
            <a:custGeom>
              <a:avLst/>
              <a:gdLst>
                <a:gd name="T0" fmla="*/ 107 w 162"/>
                <a:gd name="T1" fmla="*/ 7 h 52"/>
                <a:gd name="T2" fmla="*/ 111 w 162"/>
                <a:gd name="T3" fmla="*/ 7 h 52"/>
                <a:gd name="T4" fmla="*/ 114 w 162"/>
                <a:gd name="T5" fmla="*/ 7 h 52"/>
                <a:gd name="T6" fmla="*/ 117 w 162"/>
                <a:gd name="T7" fmla="*/ 3 h 52"/>
                <a:gd name="T8" fmla="*/ 124 w 162"/>
                <a:gd name="T9" fmla="*/ 7 h 52"/>
                <a:gd name="T10" fmla="*/ 135 w 162"/>
                <a:gd name="T11" fmla="*/ 7 h 52"/>
                <a:gd name="T12" fmla="*/ 145 w 162"/>
                <a:gd name="T13" fmla="*/ 7 h 52"/>
                <a:gd name="T14" fmla="*/ 155 w 162"/>
                <a:gd name="T15" fmla="*/ 7 h 52"/>
                <a:gd name="T16" fmla="*/ 159 w 162"/>
                <a:gd name="T17" fmla="*/ 10 h 52"/>
                <a:gd name="T18" fmla="*/ 159 w 162"/>
                <a:gd name="T19" fmla="*/ 14 h 52"/>
                <a:gd name="T20" fmla="*/ 152 w 162"/>
                <a:gd name="T21" fmla="*/ 14 h 52"/>
                <a:gd name="T22" fmla="*/ 149 w 162"/>
                <a:gd name="T23" fmla="*/ 14 h 52"/>
                <a:gd name="T24" fmla="*/ 142 w 162"/>
                <a:gd name="T25" fmla="*/ 14 h 52"/>
                <a:gd name="T26" fmla="*/ 135 w 162"/>
                <a:gd name="T27" fmla="*/ 14 h 52"/>
                <a:gd name="T28" fmla="*/ 128 w 162"/>
                <a:gd name="T29" fmla="*/ 10 h 52"/>
                <a:gd name="T30" fmla="*/ 117 w 162"/>
                <a:gd name="T31" fmla="*/ 10 h 52"/>
                <a:gd name="T32" fmla="*/ 107 w 162"/>
                <a:gd name="T33" fmla="*/ 14 h 52"/>
                <a:gd name="T34" fmla="*/ 97 w 162"/>
                <a:gd name="T35" fmla="*/ 14 h 52"/>
                <a:gd name="T36" fmla="*/ 93 w 162"/>
                <a:gd name="T37" fmla="*/ 10 h 52"/>
                <a:gd name="T38" fmla="*/ 93 w 162"/>
                <a:gd name="T39" fmla="*/ 14 h 52"/>
                <a:gd name="T40" fmla="*/ 86 w 162"/>
                <a:gd name="T41" fmla="*/ 14 h 52"/>
                <a:gd name="T42" fmla="*/ 79 w 162"/>
                <a:gd name="T43" fmla="*/ 17 h 52"/>
                <a:gd name="T44" fmla="*/ 73 w 162"/>
                <a:gd name="T45" fmla="*/ 21 h 52"/>
                <a:gd name="T46" fmla="*/ 66 w 162"/>
                <a:gd name="T47" fmla="*/ 24 h 52"/>
                <a:gd name="T48" fmla="*/ 55 w 162"/>
                <a:gd name="T49" fmla="*/ 24 h 52"/>
                <a:gd name="T50" fmla="*/ 48 w 162"/>
                <a:gd name="T51" fmla="*/ 24 h 52"/>
                <a:gd name="T52" fmla="*/ 41 w 162"/>
                <a:gd name="T53" fmla="*/ 27 h 52"/>
                <a:gd name="T54" fmla="*/ 35 w 162"/>
                <a:gd name="T55" fmla="*/ 34 h 52"/>
                <a:gd name="T56" fmla="*/ 28 w 162"/>
                <a:gd name="T57" fmla="*/ 38 h 52"/>
                <a:gd name="T58" fmla="*/ 21 w 162"/>
                <a:gd name="T59" fmla="*/ 41 h 52"/>
                <a:gd name="T60" fmla="*/ 17 w 162"/>
                <a:gd name="T61" fmla="*/ 48 h 52"/>
                <a:gd name="T62" fmla="*/ 7 w 162"/>
                <a:gd name="T63" fmla="*/ 48 h 52"/>
                <a:gd name="T64" fmla="*/ 3 w 162"/>
                <a:gd name="T65" fmla="*/ 48 h 52"/>
                <a:gd name="T66" fmla="*/ 0 w 162"/>
                <a:gd name="T67" fmla="*/ 48 h 52"/>
                <a:gd name="T68" fmla="*/ 7 w 162"/>
                <a:gd name="T69" fmla="*/ 45 h 52"/>
                <a:gd name="T70" fmla="*/ 17 w 162"/>
                <a:gd name="T71" fmla="*/ 38 h 52"/>
                <a:gd name="T72" fmla="*/ 24 w 162"/>
                <a:gd name="T73" fmla="*/ 31 h 52"/>
                <a:gd name="T74" fmla="*/ 35 w 162"/>
                <a:gd name="T75" fmla="*/ 24 h 52"/>
                <a:gd name="T76" fmla="*/ 45 w 162"/>
                <a:gd name="T77" fmla="*/ 21 h 52"/>
                <a:gd name="T78" fmla="*/ 55 w 162"/>
                <a:gd name="T79" fmla="*/ 17 h 52"/>
                <a:gd name="T80" fmla="*/ 66 w 162"/>
                <a:gd name="T81" fmla="*/ 14 h 52"/>
                <a:gd name="T82" fmla="*/ 76 w 162"/>
                <a:gd name="T83" fmla="*/ 10 h 52"/>
                <a:gd name="T84" fmla="*/ 83 w 162"/>
                <a:gd name="T85" fmla="*/ 7 h 52"/>
                <a:gd name="T86" fmla="*/ 83 w 162"/>
                <a:gd name="T87" fmla="*/ 7 h 52"/>
                <a:gd name="T88" fmla="*/ 86 w 162"/>
                <a:gd name="T89" fmla="*/ 7 h 52"/>
                <a:gd name="T90" fmla="*/ 90 w 162"/>
                <a:gd name="T91" fmla="*/ 3 h 52"/>
                <a:gd name="T92" fmla="*/ 97 w 162"/>
                <a:gd name="T93" fmla="*/ 0 h 52"/>
                <a:gd name="T94" fmla="*/ 100 w 162"/>
                <a:gd name="T95" fmla="*/ 3 h 52"/>
                <a:gd name="T96" fmla="*/ 104 w 162"/>
                <a:gd name="T97" fmla="*/ 7 h 5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62"/>
                <a:gd name="T148" fmla="*/ 0 h 52"/>
                <a:gd name="T149" fmla="*/ 162 w 162"/>
                <a:gd name="T150" fmla="*/ 52 h 5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62" h="52">
                  <a:moveTo>
                    <a:pt x="104" y="7"/>
                  </a:moveTo>
                  <a:lnTo>
                    <a:pt x="107" y="7"/>
                  </a:lnTo>
                  <a:lnTo>
                    <a:pt x="111" y="7"/>
                  </a:lnTo>
                  <a:lnTo>
                    <a:pt x="114" y="7"/>
                  </a:lnTo>
                  <a:lnTo>
                    <a:pt x="114" y="3"/>
                  </a:lnTo>
                  <a:lnTo>
                    <a:pt x="117" y="3"/>
                  </a:lnTo>
                  <a:lnTo>
                    <a:pt x="121" y="3"/>
                  </a:lnTo>
                  <a:lnTo>
                    <a:pt x="124" y="7"/>
                  </a:lnTo>
                  <a:lnTo>
                    <a:pt x="131" y="7"/>
                  </a:lnTo>
                  <a:lnTo>
                    <a:pt x="135" y="7"/>
                  </a:lnTo>
                  <a:lnTo>
                    <a:pt x="142" y="7"/>
                  </a:lnTo>
                  <a:lnTo>
                    <a:pt x="145" y="7"/>
                  </a:lnTo>
                  <a:lnTo>
                    <a:pt x="152" y="7"/>
                  </a:lnTo>
                  <a:lnTo>
                    <a:pt x="155" y="7"/>
                  </a:lnTo>
                  <a:lnTo>
                    <a:pt x="162" y="7"/>
                  </a:lnTo>
                  <a:lnTo>
                    <a:pt x="159" y="10"/>
                  </a:lnTo>
                  <a:lnTo>
                    <a:pt x="159" y="14"/>
                  </a:lnTo>
                  <a:lnTo>
                    <a:pt x="155" y="14"/>
                  </a:lnTo>
                  <a:lnTo>
                    <a:pt x="152" y="14"/>
                  </a:lnTo>
                  <a:lnTo>
                    <a:pt x="149" y="14"/>
                  </a:lnTo>
                  <a:lnTo>
                    <a:pt x="145" y="14"/>
                  </a:lnTo>
                  <a:lnTo>
                    <a:pt x="142" y="14"/>
                  </a:lnTo>
                  <a:lnTo>
                    <a:pt x="138" y="14"/>
                  </a:lnTo>
                  <a:lnTo>
                    <a:pt x="135" y="14"/>
                  </a:lnTo>
                  <a:lnTo>
                    <a:pt x="131" y="14"/>
                  </a:lnTo>
                  <a:lnTo>
                    <a:pt x="128" y="10"/>
                  </a:lnTo>
                  <a:lnTo>
                    <a:pt x="121" y="10"/>
                  </a:lnTo>
                  <a:lnTo>
                    <a:pt x="117" y="10"/>
                  </a:lnTo>
                  <a:lnTo>
                    <a:pt x="111" y="14"/>
                  </a:lnTo>
                  <a:lnTo>
                    <a:pt x="107" y="14"/>
                  </a:lnTo>
                  <a:lnTo>
                    <a:pt x="104" y="14"/>
                  </a:lnTo>
                  <a:lnTo>
                    <a:pt x="97" y="14"/>
                  </a:lnTo>
                  <a:lnTo>
                    <a:pt x="93" y="10"/>
                  </a:lnTo>
                  <a:lnTo>
                    <a:pt x="93" y="14"/>
                  </a:lnTo>
                  <a:lnTo>
                    <a:pt x="90" y="14"/>
                  </a:lnTo>
                  <a:lnTo>
                    <a:pt x="86" y="14"/>
                  </a:lnTo>
                  <a:lnTo>
                    <a:pt x="83" y="14"/>
                  </a:lnTo>
                  <a:lnTo>
                    <a:pt x="79" y="17"/>
                  </a:lnTo>
                  <a:lnTo>
                    <a:pt x="73" y="17"/>
                  </a:lnTo>
                  <a:lnTo>
                    <a:pt x="73" y="21"/>
                  </a:lnTo>
                  <a:lnTo>
                    <a:pt x="69" y="21"/>
                  </a:lnTo>
                  <a:lnTo>
                    <a:pt x="66" y="24"/>
                  </a:lnTo>
                  <a:lnTo>
                    <a:pt x="62" y="24"/>
                  </a:lnTo>
                  <a:lnTo>
                    <a:pt x="55" y="24"/>
                  </a:lnTo>
                  <a:lnTo>
                    <a:pt x="52" y="24"/>
                  </a:lnTo>
                  <a:lnTo>
                    <a:pt x="48" y="24"/>
                  </a:lnTo>
                  <a:lnTo>
                    <a:pt x="45" y="27"/>
                  </a:lnTo>
                  <a:lnTo>
                    <a:pt x="41" y="27"/>
                  </a:lnTo>
                  <a:lnTo>
                    <a:pt x="38" y="31"/>
                  </a:lnTo>
                  <a:lnTo>
                    <a:pt x="35" y="34"/>
                  </a:lnTo>
                  <a:lnTo>
                    <a:pt x="31" y="34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1"/>
                  </a:lnTo>
                  <a:lnTo>
                    <a:pt x="21" y="45"/>
                  </a:lnTo>
                  <a:lnTo>
                    <a:pt x="17" y="48"/>
                  </a:lnTo>
                  <a:lnTo>
                    <a:pt x="14" y="48"/>
                  </a:lnTo>
                  <a:lnTo>
                    <a:pt x="7" y="48"/>
                  </a:lnTo>
                  <a:lnTo>
                    <a:pt x="3" y="52"/>
                  </a:lnTo>
                  <a:lnTo>
                    <a:pt x="3" y="48"/>
                  </a:lnTo>
                  <a:lnTo>
                    <a:pt x="0" y="48"/>
                  </a:lnTo>
                  <a:lnTo>
                    <a:pt x="0" y="45"/>
                  </a:lnTo>
                  <a:lnTo>
                    <a:pt x="7" y="45"/>
                  </a:lnTo>
                  <a:lnTo>
                    <a:pt x="10" y="41"/>
                  </a:lnTo>
                  <a:lnTo>
                    <a:pt x="17" y="38"/>
                  </a:lnTo>
                  <a:lnTo>
                    <a:pt x="21" y="34"/>
                  </a:lnTo>
                  <a:lnTo>
                    <a:pt x="24" y="31"/>
                  </a:lnTo>
                  <a:lnTo>
                    <a:pt x="31" y="27"/>
                  </a:lnTo>
                  <a:lnTo>
                    <a:pt x="35" y="24"/>
                  </a:lnTo>
                  <a:lnTo>
                    <a:pt x="41" y="21"/>
                  </a:lnTo>
                  <a:lnTo>
                    <a:pt x="45" y="21"/>
                  </a:lnTo>
                  <a:lnTo>
                    <a:pt x="52" y="21"/>
                  </a:lnTo>
                  <a:lnTo>
                    <a:pt x="55" y="17"/>
                  </a:lnTo>
                  <a:lnTo>
                    <a:pt x="62" y="17"/>
                  </a:lnTo>
                  <a:lnTo>
                    <a:pt x="66" y="14"/>
                  </a:lnTo>
                  <a:lnTo>
                    <a:pt x="69" y="10"/>
                  </a:lnTo>
                  <a:lnTo>
                    <a:pt x="76" y="10"/>
                  </a:lnTo>
                  <a:lnTo>
                    <a:pt x="79" y="7"/>
                  </a:lnTo>
                  <a:lnTo>
                    <a:pt x="83" y="7"/>
                  </a:lnTo>
                  <a:lnTo>
                    <a:pt x="86" y="7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7" y="0"/>
                  </a:lnTo>
                  <a:lnTo>
                    <a:pt x="97" y="3"/>
                  </a:lnTo>
                  <a:lnTo>
                    <a:pt x="100" y="3"/>
                  </a:lnTo>
                  <a:lnTo>
                    <a:pt x="100" y="7"/>
                  </a:lnTo>
                  <a:lnTo>
                    <a:pt x="104" y="7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40" name="Freeform 405"/>
            <p:cNvSpPr>
              <a:spLocks/>
            </p:cNvSpPr>
            <p:nvPr/>
          </p:nvSpPr>
          <p:spPr bwMode="auto">
            <a:xfrm>
              <a:off x="2023" y="1478"/>
              <a:ext cx="34" cy="20"/>
            </a:xfrm>
            <a:custGeom>
              <a:avLst/>
              <a:gdLst>
                <a:gd name="T0" fmla="*/ 34 w 34"/>
                <a:gd name="T1" fmla="*/ 13 h 20"/>
                <a:gd name="T2" fmla="*/ 34 w 34"/>
                <a:gd name="T3" fmla="*/ 13 h 20"/>
                <a:gd name="T4" fmla="*/ 34 w 34"/>
                <a:gd name="T5" fmla="*/ 13 h 20"/>
                <a:gd name="T6" fmla="*/ 31 w 34"/>
                <a:gd name="T7" fmla="*/ 13 h 20"/>
                <a:gd name="T8" fmla="*/ 31 w 34"/>
                <a:gd name="T9" fmla="*/ 17 h 20"/>
                <a:gd name="T10" fmla="*/ 31 w 34"/>
                <a:gd name="T11" fmla="*/ 17 h 20"/>
                <a:gd name="T12" fmla="*/ 27 w 34"/>
                <a:gd name="T13" fmla="*/ 20 h 20"/>
                <a:gd name="T14" fmla="*/ 27 w 34"/>
                <a:gd name="T15" fmla="*/ 20 h 20"/>
                <a:gd name="T16" fmla="*/ 24 w 34"/>
                <a:gd name="T17" fmla="*/ 20 h 20"/>
                <a:gd name="T18" fmla="*/ 20 w 34"/>
                <a:gd name="T19" fmla="*/ 20 h 20"/>
                <a:gd name="T20" fmla="*/ 20 w 34"/>
                <a:gd name="T21" fmla="*/ 20 h 20"/>
                <a:gd name="T22" fmla="*/ 17 w 34"/>
                <a:gd name="T23" fmla="*/ 20 h 20"/>
                <a:gd name="T24" fmla="*/ 14 w 34"/>
                <a:gd name="T25" fmla="*/ 20 h 20"/>
                <a:gd name="T26" fmla="*/ 10 w 34"/>
                <a:gd name="T27" fmla="*/ 20 h 20"/>
                <a:gd name="T28" fmla="*/ 10 w 34"/>
                <a:gd name="T29" fmla="*/ 20 h 20"/>
                <a:gd name="T30" fmla="*/ 7 w 34"/>
                <a:gd name="T31" fmla="*/ 20 h 20"/>
                <a:gd name="T32" fmla="*/ 3 w 34"/>
                <a:gd name="T33" fmla="*/ 17 h 20"/>
                <a:gd name="T34" fmla="*/ 3 w 34"/>
                <a:gd name="T35" fmla="*/ 17 h 20"/>
                <a:gd name="T36" fmla="*/ 0 w 34"/>
                <a:gd name="T37" fmla="*/ 17 h 20"/>
                <a:gd name="T38" fmla="*/ 0 w 34"/>
                <a:gd name="T39" fmla="*/ 13 h 20"/>
                <a:gd name="T40" fmla="*/ 0 w 34"/>
                <a:gd name="T41" fmla="*/ 13 h 20"/>
                <a:gd name="T42" fmla="*/ 0 w 34"/>
                <a:gd name="T43" fmla="*/ 13 h 20"/>
                <a:gd name="T44" fmla="*/ 3 w 34"/>
                <a:gd name="T45" fmla="*/ 13 h 20"/>
                <a:gd name="T46" fmla="*/ 7 w 34"/>
                <a:gd name="T47" fmla="*/ 13 h 20"/>
                <a:gd name="T48" fmla="*/ 10 w 34"/>
                <a:gd name="T49" fmla="*/ 13 h 20"/>
                <a:gd name="T50" fmla="*/ 14 w 34"/>
                <a:gd name="T51" fmla="*/ 13 h 20"/>
                <a:gd name="T52" fmla="*/ 17 w 34"/>
                <a:gd name="T53" fmla="*/ 13 h 20"/>
                <a:gd name="T54" fmla="*/ 20 w 34"/>
                <a:gd name="T55" fmla="*/ 13 h 20"/>
                <a:gd name="T56" fmla="*/ 24 w 34"/>
                <a:gd name="T57" fmla="*/ 13 h 20"/>
                <a:gd name="T58" fmla="*/ 24 w 34"/>
                <a:gd name="T59" fmla="*/ 10 h 20"/>
                <a:gd name="T60" fmla="*/ 24 w 34"/>
                <a:gd name="T61" fmla="*/ 10 h 20"/>
                <a:gd name="T62" fmla="*/ 20 w 34"/>
                <a:gd name="T63" fmla="*/ 6 h 20"/>
                <a:gd name="T64" fmla="*/ 20 w 34"/>
                <a:gd name="T65" fmla="*/ 3 h 20"/>
                <a:gd name="T66" fmla="*/ 20 w 34"/>
                <a:gd name="T67" fmla="*/ 0 h 20"/>
                <a:gd name="T68" fmla="*/ 24 w 34"/>
                <a:gd name="T69" fmla="*/ 0 h 20"/>
                <a:gd name="T70" fmla="*/ 27 w 34"/>
                <a:gd name="T71" fmla="*/ 0 h 20"/>
                <a:gd name="T72" fmla="*/ 27 w 34"/>
                <a:gd name="T73" fmla="*/ 3 h 20"/>
                <a:gd name="T74" fmla="*/ 31 w 34"/>
                <a:gd name="T75" fmla="*/ 3 h 20"/>
                <a:gd name="T76" fmla="*/ 31 w 34"/>
                <a:gd name="T77" fmla="*/ 6 h 20"/>
                <a:gd name="T78" fmla="*/ 31 w 34"/>
                <a:gd name="T79" fmla="*/ 10 h 20"/>
                <a:gd name="T80" fmla="*/ 31 w 34"/>
                <a:gd name="T81" fmla="*/ 10 h 20"/>
                <a:gd name="T82" fmla="*/ 34 w 34"/>
                <a:gd name="T83" fmla="*/ 13 h 20"/>
                <a:gd name="T84" fmla="*/ 34 w 34"/>
                <a:gd name="T85" fmla="*/ 13 h 2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4"/>
                <a:gd name="T130" fmla="*/ 0 h 20"/>
                <a:gd name="T131" fmla="*/ 34 w 34"/>
                <a:gd name="T132" fmla="*/ 20 h 2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4" h="20">
                  <a:moveTo>
                    <a:pt x="34" y="13"/>
                  </a:moveTo>
                  <a:lnTo>
                    <a:pt x="34" y="13"/>
                  </a:lnTo>
                  <a:lnTo>
                    <a:pt x="31" y="13"/>
                  </a:lnTo>
                  <a:lnTo>
                    <a:pt x="31" y="17"/>
                  </a:lnTo>
                  <a:lnTo>
                    <a:pt x="27" y="20"/>
                  </a:lnTo>
                  <a:lnTo>
                    <a:pt x="24" y="20"/>
                  </a:lnTo>
                  <a:lnTo>
                    <a:pt x="20" y="20"/>
                  </a:lnTo>
                  <a:lnTo>
                    <a:pt x="17" y="20"/>
                  </a:lnTo>
                  <a:lnTo>
                    <a:pt x="14" y="20"/>
                  </a:lnTo>
                  <a:lnTo>
                    <a:pt x="10" y="20"/>
                  </a:lnTo>
                  <a:lnTo>
                    <a:pt x="7" y="20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7" y="13"/>
                  </a:lnTo>
                  <a:lnTo>
                    <a:pt x="10" y="13"/>
                  </a:lnTo>
                  <a:lnTo>
                    <a:pt x="14" y="13"/>
                  </a:lnTo>
                  <a:lnTo>
                    <a:pt x="17" y="13"/>
                  </a:lnTo>
                  <a:lnTo>
                    <a:pt x="20" y="13"/>
                  </a:lnTo>
                  <a:lnTo>
                    <a:pt x="24" y="13"/>
                  </a:lnTo>
                  <a:lnTo>
                    <a:pt x="24" y="10"/>
                  </a:lnTo>
                  <a:lnTo>
                    <a:pt x="20" y="6"/>
                  </a:lnTo>
                  <a:lnTo>
                    <a:pt x="20" y="3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7" y="3"/>
                  </a:lnTo>
                  <a:lnTo>
                    <a:pt x="31" y="3"/>
                  </a:lnTo>
                  <a:lnTo>
                    <a:pt x="31" y="6"/>
                  </a:lnTo>
                  <a:lnTo>
                    <a:pt x="31" y="10"/>
                  </a:lnTo>
                  <a:lnTo>
                    <a:pt x="34" y="1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41" name="Freeform 406"/>
            <p:cNvSpPr>
              <a:spLocks/>
            </p:cNvSpPr>
            <p:nvPr/>
          </p:nvSpPr>
          <p:spPr bwMode="auto">
            <a:xfrm>
              <a:off x="1943" y="1495"/>
              <a:ext cx="94" cy="97"/>
            </a:xfrm>
            <a:custGeom>
              <a:avLst/>
              <a:gdLst>
                <a:gd name="T0" fmla="*/ 66 w 94"/>
                <a:gd name="T1" fmla="*/ 7 h 97"/>
                <a:gd name="T2" fmla="*/ 59 w 94"/>
                <a:gd name="T3" fmla="*/ 7 h 97"/>
                <a:gd name="T4" fmla="*/ 52 w 94"/>
                <a:gd name="T5" fmla="*/ 7 h 97"/>
                <a:gd name="T6" fmla="*/ 49 w 94"/>
                <a:gd name="T7" fmla="*/ 10 h 97"/>
                <a:gd name="T8" fmla="*/ 45 w 94"/>
                <a:gd name="T9" fmla="*/ 17 h 97"/>
                <a:gd name="T10" fmla="*/ 42 w 94"/>
                <a:gd name="T11" fmla="*/ 24 h 97"/>
                <a:gd name="T12" fmla="*/ 35 w 94"/>
                <a:gd name="T13" fmla="*/ 31 h 97"/>
                <a:gd name="T14" fmla="*/ 31 w 94"/>
                <a:gd name="T15" fmla="*/ 38 h 97"/>
                <a:gd name="T16" fmla="*/ 28 w 94"/>
                <a:gd name="T17" fmla="*/ 45 h 97"/>
                <a:gd name="T18" fmla="*/ 35 w 94"/>
                <a:gd name="T19" fmla="*/ 48 h 97"/>
                <a:gd name="T20" fmla="*/ 42 w 94"/>
                <a:gd name="T21" fmla="*/ 52 h 97"/>
                <a:gd name="T22" fmla="*/ 49 w 94"/>
                <a:gd name="T23" fmla="*/ 55 h 97"/>
                <a:gd name="T24" fmla="*/ 56 w 94"/>
                <a:gd name="T25" fmla="*/ 52 h 97"/>
                <a:gd name="T26" fmla="*/ 59 w 94"/>
                <a:gd name="T27" fmla="*/ 52 h 97"/>
                <a:gd name="T28" fmla="*/ 62 w 94"/>
                <a:gd name="T29" fmla="*/ 52 h 97"/>
                <a:gd name="T30" fmla="*/ 66 w 94"/>
                <a:gd name="T31" fmla="*/ 48 h 97"/>
                <a:gd name="T32" fmla="*/ 69 w 94"/>
                <a:gd name="T33" fmla="*/ 52 h 97"/>
                <a:gd name="T34" fmla="*/ 76 w 94"/>
                <a:gd name="T35" fmla="*/ 62 h 97"/>
                <a:gd name="T36" fmla="*/ 83 w 94"/>
                <a:gd name="T37" fmla="*/ 72 h 97"/>
                <a:gd name="T38" fmla="*/ 90 w 94"/>
                <a:gd name="T39" fmla="*/ 83 h 97"/>
                <a:gd name="T40" fmla="*/ 94 w 94"/>
                <a:gd name="T41" fmla="*/ 93 h 97"/>
                <a:gd name="T42" fmla="*/ 94 w 94"/>
                <a:gd name="T43" fmla="*/ 97 h 97"/>
                <a:gd name="T44" fmla="*/ 90 w 94"/>
                <a:gd name="T45" fmla="*/ 97 h 97"/>
                <a:gd name="T46" fmla="*/ 87 w 94"/>
                <a:gd name="T47" fmla="*/ 93 h 97"/>
                <a:gd name="T48" fmla="*/ 87 w 94"/>
                <a:gd name="T49" fmla="*/ 90 h 97"/>
                <a:gd name="T50" fmla="*/ 83 w 94"/>
                <a:gd name="T51" fmla="*/ 86 h 97"/>
                <a:gd name="T52" fmla="*/ 83 w 94"/>
                <a:gd name="T53" fmla="*/ 86 h 97"/>
                <a:gd name="T54" fmla="*/ 80 w 94"/>
                <a:gd name="T55" fmla="*/ 76 h 97"/>
                <a:gd name="T56" fmla="*/ 73 w 94"/>
                <a:gd name="T57" fmla="*/ 69 h 97"/>
                <a:gd name="T58" fmla="*/ 66 w 94"/>
                <a:gd name="T59" fmla="*/ 62 h 97"/>
                <a:gd name="T60" fmla="*/ 62 w 94"/>
                <a:gd name="T61" fmla="*/ 55 h 97"/>
                <a:gd name="T62" fmla="*/ 56 w 94"/>
                <a:gd name="T63" fmla="*/ 59 h 97"/>
                <a:gd name="T64" fmla="*/ 49 w 94"/>
                <a:gd name="T65" fmla="*/ 66 h 97"/>
                <a:gd name="T66" fmla="*/ 42 w 94"/>
                <a:gd name="T67" fmla="*/ 72 h 97"/>
                <a:gd name="T68" fmla="*/ 38 w 94"/>
                <a:gd name="T69" fmla="*/ 79 h 97"/>
                <a:gd name="T70" fmla="*/ 35 w 94"/>
                <a:gd name="T71" fmla="*/ 72 h 97"/>
                <a:gd name="T72" fmla="*/ 35 w 94"/>
                <a:gd name="T73" fmla="*/ 69 h 97"/>
                <a:gd name="T74" fmla="*/ 38 w 94"/>
                <a:gd name="T75" fmla="*/ 66 h 97"/>
                <a:gd name="T76" fmla="*/ 42 w 94"/>
                <a:gd name="T77" fmla="*/ 62 h 97"/>
                <a:gd name="T78" fmla="*/ 42 w 94"/>
                <a:gd name="T79" fmla="*/ 59 h 97"/>
                <a:gd name="T80" fmla="*/ 35 w 94"/>
                <a:gd name="T81" fmla="*/ 55 h 97"/>
                <a:gd name="T82" fmla="*/ 31 w 94"/>
                <a:gd name="T83" fmla="*/ 55 h 97"/>
                <a:gd name="T84" fmla="*/ 28 w 94"/>
                <a:gd name="T85" fmla="*/ 52 h 97"/>
                <a:gd name="T86" fmla="*/ 11 w 94"/>
                <a:gd name="T87" fmla="*/ 76 h 97"/>
                <a:gd name="T88" fmla="*/ 11 w 94"/>
                <a:gd name="T89" fmla="*/ 79 h 97"/>
                <a:gd name="T90" fmla="*/ 17 w 94"/>
                <a:gd name="T91" fmla="*/ 83 h 97"/>
                <a:gd name="T92" fmla="*/ 17 w 94"/>
                <a:gd name="T93" fmla="*/ 86 h 97"/>
                <a:gd name="T94" fmla="*/ 14 w 94"/>
                <a:gd name="T95" fmla="*/ 90 h 97"/>
                <a:gd name="T96" fmla="*/ 11 w 94"/>
                <a:gd name="T97" fmla="*/ 86 h 97"/>
                <a:gd name="T98" fmla="*/ 7 w 94"/>
                <a:gd name="T99" fmla="*/ 83 h 97"/>
                <a:gd name="T100" fmla="*/ 4 w 94"/>
                <a:gd name="T101" fmla="*/ 83 h 97"/>
                <a:gd name="T102" fmla="*/ 0 w 94"/>
                <a:gd name="T103" fmla="*/ 79 h 97"/>
                <a:gd name="T104" fmla="*/ 7 w 94"/>
                <a:gd name="T105" fmla="*/ 62 h 97"/>
                <a:gd name="T106" fmla="*/ 17 w 94"/>
                <a:gd name="T107" fmla="*/ 45 h 97"/>
                <a:gd name="T108" fmla="*/ 28 w 94"/>
                <a:gd name="T109" fmla="*/ 31 h 97"/>
                <a:gd name="T110" fmla="*/ 38 w 94"/>
                <a:gd name="T111" fmla="*/ 14 h 97"/>
                <a:gd name="T112" fmla="*/ 45 w 94"/>
                <a:gd name="T113" fmla="*/ 3 h 97"/>
                <a:gd name="T114" fmla="*/ 49 w 94"/>
                <a:gd name="T115" fmla="*/ 3 h 97"/>
                <a:gd name="T116" fmla="*/ 56 w 94"/>
                <a:gd name="T117" fmla="*/ 3 h 97"/>
                <a:gd name="T118" fmla="*/ 59 w 94"/>
                <a:gd name="T119" fmla="*/ 0 h 97"/>
                <a:gd name="T120" fmla="*/ 66 w 94"/>
                <a:gd name="T121" fmla="*/ 3 h 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4"/>
                <a:gd name="T184" fmla="*/ 0 h 97"/>
                <a:gd name="T185" fmla="*/ 94 w 94"/>
                <a:gd name="T186" fmla="*/ 97 h 9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4" h="97">
                  <a:moveTo>
                    <a:pt x="66" y="3"/>
                  </a:moveTo>
                  <a:lnTo>
                    <a:pt x="66" y="7"/>
                  </a:lnTo>
                  <a:lnTo>
                    <a:pt x="62" y="7"/>
                  </a:lnTo>
                  <a:lnTo>
                    <a:pt x="59" y="7"/>
                  </a:lnTo>
                  <a:lnTo>
                    <a:pt x="56" y="7"/>
                  </a:lnTo>
                  <a:lnTo>
                    <a:pt x="52" y="7"/>
                  </a:lnTo>
                  <a:lnTo>
                    <a:pt x="49" y="10"/>
                  </a:lnTo>
                  <a:lnTo>
                    <a:pt x="45" y="14"/>
                  </a:lnTo>
                  <a:lnTo>
                    <a:pt x="45" y="17"/>
                  </a:lnTo>
                  <a:lnTo>
                    <a:pt x="42" y="21"/>
                  </a:lnTo>
                  <a:lnTo>
                    <a:pt x="42" y="24"/>
                  </a:lnTo>
                  <a:lnTo>
                    <a:pt x="38" y="27"/>
                  </a:lnTo>
                  <a:lnTo>
                    <a:pt x="35" y="31"/>
                  </a:lnTo>
                  <a:lnTo>
                    <a:pt x="35" y="34"/>
                  </a:lnTo>
                  <a:lnTo>
                    <a:pt x="31" y="38"/>
                  </a:lnTo>
                  <a:lnTo>
                    <a:pt x="28" y="41"/>
                  </a:lnTo>
                  <a:lnTo>
                    <a:pt x="28" y="45"/>
                  </a:lnTo>
                  <a:lnTo>
                    <a:pt x="31" y="45"/>
                  </a:lnTo>
                  <a:lnTo>
                    <a:pt x="35" y="48"/>
                  </a:lnTo>
                  <a:lnTo>
                    <a:pt x="38" y="52"/>
                  </a:lnTo>
                  <a:lnTo>
                    <a:pt x="42" y="52"/>
                  </a:lnTo>
                  <a:lnTo>
                    <a:pt x="45" y="55"/>
                  </a:lnTo>
                  <a:lnTo>
                    <a:pt x="49" y="55"/>
                  </a:lnTo>
                  <a:lnTo>
                    <a:pt x="52" y="55"/>
                  </a:lnTo>
                  <a:lnTo>
                    <a:pt x="56" y="52"/>
                  </a:lnTo>
                  <a:lnTo>
                    <a:pt x="59" y="52"/>
                  </a:lnTo>
                  <a:lnTo>
                    <a:pt x="62" y="52"/>
                  </a:lnTo>
                  <a:lnTo>
                    <a:pt x="62" y="48"/>
                  </a:lnTo>
                  <a:lnTo>
                    <a:pt x="66" y="48"/>
                  </a:lnTo>
                  <a:lnTo>
                    <a:pt x="66" y="52"/>
                  </a:lnTo>
                  <a:lnTo>
                    <a:pt x="69" y="52"/>
                  </a:lnTo>
                  <a:lnTo>
                    <a:pt x="73" y="55"/>
                  </a:lnTo>
                  <a:lnTo>
                    <a:pt x="76" y="62"/>
                  </a:lnTo>
                  <a:lnTo>
                    <a:pt x="80" y="66"/>
                  </a:lnTo>
                  <a:lnTo>
                    <a:pt x="83" y="72"/>
                  </a:lnTo>
                  <a:lnTo>
                    <a:pt x="87" y="76"/>
                  </a:lnTo>
                  <a:lnTo>
                    <a:pt x="90" y="83"/>
                  </a:lnTo>
                  <a:lnTo>
                    <a:pt x="90" y="86"/>
                  </a:lnTo>
                  <a:lnTo>
                    <a:pt x="94" y="93"/>
                  </a:lnTo>
                  <a:lnTo>
                    <a:pt x="94" y="97"/>
                  </a:lnTo>
                  <a:lnTo>
                    <a:pt x="90" y="97"/>
                  </a:lnTo>
                  <a:lnTo>
                    <a:pt x="87" y="93"/>
                  </a:lnTo>
                  <a:lnTo>
                    <a:pt x="87" y="90"/>
                  </a:lnTo>
                  <a:lnTo>
                    <a:pt x="83" y="90"/>
                  </a:lnTo>
                  <a:lnTo>
                    <a:pt x="83" y="86"/>
                  </a:lnTo>
                  <a:lnTo>
                    <a:pt x="80" y="79"/>
                  </a:lnTo>
                  <a:lnTo>
                    <a:pt x="80" y="76"/>
                  </a:lnTo>
                  <a:lnTo>
                    <a:pt x="76" y="72"/>
                  </a:lnTo>
                  <a:lnTo>
                    <a:pt x="73" y="69"/>
                  </a:lnTo>
                  <a:lnTo>
                    <a:pt x="69" y="66"/>
                  </a:lnTo>
                  <a:lnTo>
                    <a:pt x="66" y="62"/>
                  </a:lnTo>
                  <a:lnTo>
                    <a:pt x="62" y="59"/>
                  </a:lnTo>
                  <a:lnTo>
                    <a:pt x="62" y="55"/>
                  </a:lnTo>
                  <a:lnTo>
                    <a:pt x="59" y="59"/>
                  </a:lnTo>
                  <a:lnTo>
                    <a:pt x="56" y="59"/>
                  </a:lnTo>
                  <a:lnTo>
                    <a:pt x="52" y="62"/>
                  </a:lnTo>
                  <a:lnTo>
                    <a:pt x="49" y="66"/>
                  </a:lnTo>
                  <a:lnTo>
                    <a:pt x="45" y="69"/>
                  </a:lnTo>
                  <a:lnTo>
                    <a:pt x="42" y="72"/>
                  </a:lnTo>
                  <a:lnTo>
                    <a:pt x="42" y="76"/>
                  </a:lnTo>
                  <a:lnTo>
                    <a:pt x="38" y="79"/>
                  </a:lnTo>
                  <a:lnTo>
                    <a:pt x="31" y="76"/>
                  </a:lnTo>
                  <a:lnTo>
                    <a:pt x="35" y="72"/>
                  </a:lnTo>
                  <a:lnTo>
                    <a:pt x="35" y="69"/>
                  </a:lnTo>
                  <a:lnTo>
                    <a:pt x="38" y="69"/>
                  </a:lnTo>
                  <a:lnTo>
                    <a:pt x="38" y="66"/>
                  </a:lnTo>
                  <a:lnTo>
                    <a:pt x="42" y="62"/>
                  </a:lnTo>
                  <a:lnTo>
                    <a:pt x="42" y="59"/>
                  </a:lnTo>
                  <a:lnTo>
                    <a:pt x="38" y="59"/>
                  </a:lnTo>
                  <a:lnTo>
                    <a:pt x="35" y="55"/>
                  </a:lnTo>
                  <a:lnTo>
                    <a:pt x="31" y="55"/>
                  </a:lnTo>
                  <a:lnTo>
                    <a:pt x="28" y="52"/>
                  </a:lnTo>
                  <a:lnTo>
                    <a:pt x="24" y="48"/>
                  </a:lnTo>
                  <a:lnTo>
                    <a:pt x="11" y="76"/>
                  </a:lnTo>
                  <a:lnTo>
                    <a:pt x="11" y="79"/>
                  </a:lnTo>
                  <a:lnTo>
                    <a:pt x="14" y="83"/>
                  </a:lnTo>
                  <a:lnTo>
                    <a:pt x="17" y="83"/>
                  </a:lnTo>
                  <a:lnTo>
                    <a:pt x="17" y="86"/>
                  </a:lnTo>
                  <a:lnTo>
                    <a:pt x="14" y="90"/>
                  </a:lnTo>
                  <a:lnTo>
                    <a:pt x="11" y="86"/>
                  </a:lnTo>
                  <a:lnTo>
                    <a:pt x="7" y="86"/>
                  </a:lnTo>
                  <a:lnTo>
                    <a:pt x="7" y="83"/>
                  </a:lnTo>
                  <a:lnTo>
                    <a:pt x="4" y="83"/>
                  </a:lnTo>
                  <a:lnTo>
                    <a:pt x="4" y="79"/>
                  </a:lnTo>
                  <a:lnTo>
                    <a:pt x="0" y="79"/>
                  </a:lnTo>
                  <a:lnTo>
                    <a:pt x="4" y="69"/>
                  </a:lnTo>
                  <a:lnTo>
                    <a:pt x="7" y="62"/>
                  </a:lnTo>
                  <a:lnTo>
                    <a:pt x="14" y="52"/>
                  </a:lnTo>
                  <a:lnTo>
                    <a:pt x="17" y="45"/>
                  </a:lnTo>
                  <a:lnTo>
                    <a:pt x="21" y="38"/>
                  </a:lnTo>
                  <a:lnTo>
                    <a:pt x="28" y="31"/>
                  </a:lnTo>
                  <a:lnTo>
                    <a:pt x="31" y="21"/>
                  </a:lnTo>
                  <a:lnTo>
                    <a:pt x="38" y="14"/>
                  </a:lnTo>
                  <a:lnTo>
                    <a:pt x="42" y="7"/>
                  </a:lnTo>
                  <a:lnTo>
                    <a:pt x="45" y="3"/>
                  </a:lnTo>
                  <a:lnTo>
                    <a:pt x="49" y="3"/>
                  </a:lnTo>
                  <a:lnTo>
                    <a:pt x="52" y="3"/>
                  </a:lnTo>
                  <a:lnTo>
                    <a:pt x="56" y="3"/>
                  </a:lnTo>
                  <a:lnTo>
                    <a:pt x="56" y="0"/>
                  </a:lnTo>
                  <a:lnTo>
                    <a:pt x="59" y="0"/>
                  </a:lnTo>
                  <a:lnTo>
                    <a:pt x="62" y="3"/>
                  </a:lnTo>
                  <a:lnTo>
                    <a:pt x="66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42" name="Freeform 407"/>
            <p:cNvSpPr>
              <a:spLocks/>
            </p:cNvSpPr>
            <p:nvPr/>
          </p:nvSpPr>
          <p:spPr bwMode="auto">
            <a:xfrm>
              <a:off x="2126" y="1581"/>
              <a:ext cx="180" cy="7"/>
            </a:xfrm>
            <a:custGeom>
              <a:avLst/>
              <a:gdLst>
                <a:gd name="T0" fmla="*/ 177 w 180"/>
                <a:gd name="T1" fmla="*/ 0 h 7"/>
                <a:gd name="T2" fmla="*/ 177 w 180"/>
                <a:gd name="T3" fmla="*/ 4 h 7"/>
                <a:gd name="T4" fmla="*/ 180 w 180"/>
                <a:gd name="T5" fmla="*/ 4 h 7"/>
                <a:gd name="T6" fmla="*/ 180 w 180"/>
                <a:gd name="T7" fmla="*/ 7 h 7"/>
                <a:gd name="T8" fmla="*/ 177 w 180"/>
                <a:gd name="T9" fmla="*/ 7 h 7"/>
                <a:gd name="T10" fmla="*/ 166 w 180"/>
                <a:gd name="T11" fmla="*/ 7 h 7"/>
                <a:gd name="T12" fmla="*/ 156 w 180"/>
                <a:gd name="T13" fmla="*/ 7 h 7"/>
                <a:gd name="T14" fmla="*/ 146 w 180"/>
                <a:gd name="T15" fmla="*/ 7 h 7"/>
                <a:gd name="T16" fmla="*/ 135 w 180"/>
                <a:gd name="T17" fmla="*/ 7 h 7"/>
                <a:gd name="T18" fmla="*/ 121 w 180"/>
                <a:gd name="T19" fmla="*/ 7 h 7"/>
                <a:gd name="T20" fmla="*/ 111 w 180"/>
                <a:gd name="T21" fmla="*/ 7 h 7"/>
                <a:gd name="T22" fmla="*/ 101 w 180"/>
                <a:gd name="T23" fmla="*/ 7 h 7"/>
                <a:gd name="T24" fmla="*/ 90 w 180"/>
                <a:gd name="T25" fmla="*/ 7 h 7"/>
                <a:gd name="T26" fmla="*/ 80 w 180"/>
                <a:gd name="T27" fmla="*/ 7 h 7"/>
                <a:gd name="T28" fmla="*/ 70 w 180"/>
                <a:gd name="T29" fmla="*/ 7 h 7"/>
                <a:gd name="T30" fmla="*/ 59 w 180"/>
                <a:gd name="T31" fmla="*/ 7 h 7"/>
                <a:gd name="T32" fmla="*/ 49 w 180"/>
                <a:gd name="T33" fmla="*/ 7 h 7"/>
                <a:gd name="T34" fmla="*/ 38 w 180"/>
                <a:gd name="T35" fmla="*/ 7 h 7"/>
                <a:gd name="T36" fmla="*/ 25 w 180"/>
                <a:gd name="T37" fmla="*/ 7 h 7"/>
                <a:gd name="T38" fmla="*/ 14 w 180"/>
                <a:gd name="T39" fmla="*/ 7 h 7"/>
                <a:gd name="T40" fmla="*/ 4 w 180"/>
                <a:gd name="T41" fmla="*/ 7 h 7"/>
                <a:gd name="T42" fmla="*/ 0 w 180"/>
                <a:gd name="T43" fmla="*/ 4 h 7"/>
                <a:gd name="T44" fmla="*/ 0 w 180"/>
                <a:gd name="T45" fmla="*/ 4 h 7"/>
                <a:gd name="T46" fmla="*/ 0 w 180"/>
                <a:gd name="T47" fmla="*/ 0 h 7"/>
                <a:gd name="T48" fmla="*/ 4 w 180"/>
                <a:gd name="T49" fmla="*/ 0 h 7"/>
                <a:gd name="T50" fmla="*/ 7 w 180"/>
                <a:gd name="T51" fmla="*/ 0 h 7"/>
                <a:gd name="T52" fmla="*/ 14 w 180"/>
                <a:gd name="T53" fmla="*/ 0 h 7"/>
                <a:gd name="T54" fmla="*/ 21 w 180"/>
                <a:gd name="T55" fmla="*/ 0 h 7"/>
                <a:gd name="T56" fmla="*/ 28 w 180"/>
                <a:gd name="T57" fmla="*/ 0 h 7"/>
                <a:gd name="T58" fmla="*/ 35 w 180"/>
                <a:gd name="T59" fmla="*/ 0 h 7"/>
                <a:gd name="T60" fmla="*/ 42 w 180"/>
                <a:gd name="T61" fmla="*/ 0 h 7"/>
                <a:gd name="T62" fmla="*/ 49 w 180"/>
                <a:gd name="T63" fmla="*/ 0 h 7"/>
                <a:gd name="T64" fmla="*/ 56 w 180"/>
                <a:gd name="T65" fmla="*/ 0 h 7"/>
                <a:gd name="T66" fmla="*/ 63 w 180"/>
                <a:gd name="T67" fmla="*/ 0 h 7"/>
                <a:gd name="T68" fmla="*/ 70 w 180"/>
                <a:gd name="T69" fmla="*/ 0 h 7"/>
                <a:gd name="T70" fmla="*/ 76 w 180"/>
                <a:gd name="T71" fmla="*/ 0 h 7"/>
                <a:gd name="T72" fmla="*/ 80 w 180"/>
                <a:gd name="T73" fmla="*/ 0 h 7"/>
                <a:gd name="T74" fmla="*/ 87 w 180"/>
                <a:gd name="T75" fmla="*/ 0 h 7"/>
                <a:gd name="T76" fmla="*/ 94 w 180"/>
                <a:gd name="T77" fmla="*/ 0 h 7"/>
                <a:gd name="T78" fmla="*/ 101 w 180"/>
                <a:gd name="T79" fmla="*/ 0 h 7"/>
                <a:gd name="T80" fmla="*/ 108 w 180"/>
                <a:gd name="T81" fmla="*/ 0 h 7"/>
                <a:gd name="T82" fmla="*/ 111 w 180"/>
                <a:gd name="T83" fmla="*/ 0 h 7"/>
                <a:gd name="T84" fmla="*/ 118 w 180"/>
                <a:gd name="T85" fmla="*/ 0 h 7"/>
                <a:gd name="T86" fmla="*/ 121 w 180"/>
                <a:gd name="T87" fmla="*/ 0 h 7"/>
                <a:gd name="T88" fmla="*/ 125 w 180"/>
                <a:gd name="T89" fmla="*/ 0 h 7"/>
                <a:gd name="T90" fmla="*/ 128 w 180"/>
                <a:gd name="T91" fmla="*/ 0 h 7"/>
                <a:gd name="T92" fmla="*/ 135 w 180"/>
                <a:gd name="T93" fmla="*/ 0 h 7"/>
                <a:gd name="T94" fmla="*/ 139 w 180"/>
                <a:gd name="T95" fmla="*/ 0 h 7"/>
                <a:gd name="T96" fmla="*/ 142 w 180"/>
                <a:gd name="T97" fmla="*/ 0 h 7"/>
                <a:gd name="T98" fmla="*/ 146 w 180"/>
                <a:gd name="T99" fmla="*/ 0 h 7"/>
                <a:gd name="T100" fmla="*/ 149 w 180"/>
                <a:gd name="T101" fmla="*/ 0 h 7"/>
                <a:gd name="T102" fmla="*/ 156 w 180"/>
                <a:gd name="T103" fmla="*/ 0 h 7"/>
                <a:gd name="T104" fmla="*/ 159 w 180"/>
                <a:gd name="T105" fmla="*/ 0 h 7"/>
                <a:gd name="T106" fmla="*/ 163 w 180"/>
                <a:gd name="T107" fmla="*/ 0 h 7"/>
                <a:gd name="T108" fmla="*/ 166 w 180"/>
                <a:gd name="T109" fmla="*/ 0 h 7"/>
                <a:gd name="T110" fmla="*/ 173 w 180"/>
                <a:gd name="T111" fmla="*/ 0 h 7"/>
                <a:gd name="T112" fmla="*/ 177 w 180"/>
                <a:gd name="T113" fmla="*/ 0 h 7"/>
                <a:gd name="T114" fmla="*/ 177 w 180"/>
                <a:gd name="T115" fmla="*/ 0 h 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0"/>
                <a:gd name="T175" fmla="*/ 0 h 7"/>
                <a:gd name="T176" fmla="*/ 180 w 180"/>
                <a:gd name="T177" fmla="*/ 7 h 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0" h="7">
                  <a:moveTo>
                    <a:pt x="177" y="0"/>
                  </a:moveTo>
                  <a:lnTo>
                    <a:pt x="177" y="4"/>
                  </a:lnTo>
                  <a:lnTo>
                    <a:pt x="180" y="4"/>
                  </a:lnTo>
                  <a:lnTo>
                    <a:pt x="180" y="7"/>
                  </a:lnTo>
                  <a:lnTo>
                    <a:pt x="177" y="7"/>
                  </a:lnTo>
                  <a:lnTo>
                    <a:pt x="166" y="7"/>
                  </a:lnTo>
                  <a:lnTo>
                    <a:pt x="156" y="7"/>
                  </a:lnTo>
                  <a:lnTo>
                    <a:pt x="146" y="7"/>
                  </a:lnTo>
                  <a:lnTo>
                    <a:pt x="135" y="7"/>
                  </a:lnTo>
                  <a:lnTo>
                    <a:pt x="121" y="7"/>
                  </a:lnTo>
                  <a:lnTo>
                    <a:pt x="111" y="7"/>
                  </a:lnTo>
                  <a:lnTo>
                    <a:pt x="101" y="7"/>
                  </a:lnTo>
                  <a:lnTo>
                    <a:pt x="90" y="7"/>
                  </a:lnTo>
                  <a:lnTo>
                    <a:pt x="80" y="7"/>
                  </a:lnTo>
                  <a:lnTo>
                    <a:pt x="70" y="7"/>
                  </a:lnTo>
                  <a:lnTo>
                    <a:pt x="59" y="7"/>
                  </a:lnTo>
                  <a:lnTo>
                    <a:pt x="49" y="7"/>
                  </a:lnTo>
                  <a:lnTo>
                    <a:pt x="38" y="7"/>
                  </a:lnTo>
                  <a:lnTo>
                    <a:pt x="25" y="7"/>
                  </a:lnTo>
                  <a:lnTo>
                    <a:pt x="14" y="7"/>
                  </a:lnTo>
                  <a:lnTo>
                    <a:pt x="4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28" y="0"/>
                  </a:lnTo>
                  <a:lnTo>
                    <a:pt x="35" y="0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56" y="0"/>
                  </a:lnTo>
                  <a:lnTo>
                    <a:pt x="63" y="0"/>
                  </a:lnTo>
                  <a:lnTo>
                    <a:pt x="70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101" y="0"/>
                  </a:lnTo>
                  <a:lnTo>
                    <a:pt x="108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1" y="0"/>
                  </a:lnTo>
                  <a:lnTo>
                    <a:pt x="125" y="0"/>
                  </a:lnTo>
                  <a:lnTo>
                    <a:pt x="128" y="0"/>
                  </a:lnTo>
                  <a:lnTo>
                    <a:pt x="135" y="0"/>
                  </a:lnTo>
                  <a:lnTo>
                    <a:pt x="139" y="0"/>
                  </a:lnTo>
                  <a:lnTo>
                    <a:pt x="142" y="0"/>
                  </a:lnTo>
                  <a:lnTo>
                    <a:pt x="146" y="0"/>
                  </a:lnTo>
                  <a:lnTo>
                    <a:pt x="149" y="0"/>
                  </a:lnTo>
                  <a:lnTo>
                    <a:pt x="156" y="0"/>
                  </a:lnTo>
                  <a:lnTo>
                    <a:pt x="159" y="0"/>
                  </a:lnTo>
                  <a:lnTo>
                    <a:pt x="163" y="0"/>
                  </a:lnTo>
                  <a:lnTo>
                    <a:pt x="166" y="0"/>
                  </a:lnTo>
                  <a:lnTo>
                    <a:pt x="173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43" name="Freeform 408"/>
            <p:cNvSpPr>
              <a:spLocks/>
            </p:cNvSpPr>
            <p:nvPr/>
          </p:nvSpPr>
          <p:spPr bwMode="auto">
            <a:xfrm>
              <a:off x="1912" y="1588"/>
              <a:ext cx="73" cy="49"/>
            </a:xfrm>
            <a:custGeom>
              <a:avLst/>
              <a:gdLst>
                <a:gd name="T0" fmla="*/ 48 w 73"/>
                <a:gd name="T1" fmla="*/ 0 h 49"/>
                <a:gd name="T2" fmla="*/ 48 w 73"/>
                <a:gd name="T3" fmla="*/ 4 h 49"/>
                <a:gd name="T4" fmla="*/ 52 w 73"/>
                <a:gd name="T5" fmla="*/ 4 h 49"/>
                <a:gd name="T6" fmla="*/ 59 w 73"/>
                <a:gd name="T7" fmla="*/ 4 h 49"/>
                <a:gd name="T8" fmla="*/ 62 w 73"/>
                <a:gd name="T9" fmla="*/ 0 h 49"/>
                <a:gd name="T10" fmla="*/ 69 w 73"/>
                <a:gd name="T11" fmla="*/ 0 h 49"/>
                <a:gd name="T12" fmla="*/ 69 w 73"/>
                <a:gd name="T13" fmla="*/ 4 h 49"/>
                <a:gd name="T14" fmla="*/ 69 w 73"/>
                <a:gd name="T15" fmla="*/ 4 h 49"/>
                <a:gd name="T16" fmla="*/ 62 w 73"/>
                <a:gd name="T17" fmla="*/ 7 h 49"/>
                <a:gd name="T18" fmla="*/ 55 w 73"/>
                <a:gd name="T19" fmla="*/ 7 h 49"/>
                <a:gd name="T20" fmla="*/ 48 w 73"/>
                <a:gd name="T21" fmla="*/ 11 h 49"/>
                <a:gd name="T22" fmla="*/ 45 w 73"/>
                <a:gd name="T23" fmla="*/ 17 h 49"/>
                <a:gd name="T24" fmla="*/ 48 w 73"/>
                <a:gd name="T25" fmla="*/ 28 h 49"/>
                <a:gd name="T26" fmla="*/ 48 w 73"/>
                <a:gd name="T27" fmla="*/ 35 h 49"/>
                <a:gd name="T28" fmla="*/ 52 w 73"/>
                <a:gd name="T29" fmla="*/ 42 h 49"/>
                <a:gd name="T30" fmla="*/ 55 w 73"/>
                <a:gd name="T31" fmla="*/ 49 h 49"/>
                <a:gd name="T32" fmla="*/ 52 w 73"/>
                <a:gd name="T33" fmla="*/ 49 h 49"/>
                <a:gd name="T34" fmla="*/ 48 w 73"/>
                <a:gd name="T35" fmla="*/ 45 h 49"/>
                <a:gd name="T36" fmla="*/ 45 w 73"/>
                <a:gd name="T37" fmla="*/ 38 h 49"/>
                <a:gd name="T38" fmla="*/ 42 w 73"/>
                <a:gd name="T39" fmla="*/ 31 h 49"/>
                <a:gd name="T40" fmla="*/ 38 w 73"/>
                <a:gd name="T41" fmla="*/ 21 h 49"/>
                <a:gd name="T42" fmla="*/ 38 w 73"/>
                <a:gd name="T43" fmla="*/ 14 h 49"/>
                <a:gd name="T44" fmla="*/ 42 w 73"/>
                <a:gd name="T45" fmla="*/ 11 h 49"/>
                <a:gd name="T46" fmla="*/ 42 w 73"/>
                <a:gd name="T47" fmla="*/ 7 h 49"/>
                <a:gd name="T48" fmla="*/ 31 w 73"/>
                <a:gd name="T49" fmla="*/ 11 h 49"/>
                <a:gd name="T50" fmla="*/ 24 w 73"/>
                <a:gd name="T51" fmla="*/ 17 h 49"/>
                <a:gd name="T52" fmla="*/ 17 w 73"/>
                <a:gd name="T53" fmla="*/ 28 h 49"/>
                <a:gd name="T54" fmla="*/ 10 w 73"/>
                <a:gd name="T55" fmla="*/ 35 h 49"/>
                <a:gd name="T56" fmla="*/ 10 w 73"/>
                <a:gd name="T57" fmla="*/ 38 h 49"/>
                <a:gd name="T58" fmla="*/ 4 w 73"/>
                <a:gd name="T59" fmla="*/ 42 h 49"/>
                <a:gd name="T60" fmla="*/ 0 w 73"/>
                <a:gd name="T61" fmla="*/ 38 h 49"/>
                <a:gd name="T62" fmla="*/ 0 w 73"/>
                <a:gd name="T63" fmla="*/ 38 h 49"/>
                <a:gd name="T64" fmla="*/ 4 w 73"/>
                <a:gd name="T65" fmla="*/ 31 h 49"/>
                <a:gd name="T66" fmla="*/ 10 w 73"/>
                <a:gd name="T67" fmla="*/ 24 h 49"/>
                <a:gd name="T68" fmla="*/ 14 w 73"/>
                <a:gd name="T69" fmla="*/ 17 h 49"/>
                <a:gd name="T70" fmla="*/ 21 w 73"/>
                <a:gd name="T71" fmla="*/ 11 h 49"/>
                <a:gd name="T72" fmla="*/ 24 w 73"/>
                <a:gd name="T73" fmla="*/ 7 h 49"/>
                <a:gd name="T74" fmla="*/ 31 w 73"/>
                <a:gd name="T75" fmla="*/ 0 h 49"/>
                <a:gd name="T76" fmla="*/ 38 w 73"/>
                <a:gd name="T77" fmla="*/ 0 h 49"/>
                <a:gd name="T78" fmla="*/ 48 w 73"/>
                <a:gd name="T79" fmla="*/ 0 h 4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73"/>
                <a:gd name="T121" fmla="*/ 0 h 49"/>
                <a:gd name="T122" fmla="*/ 73 w 73"/>
                <a:gd name="T123" fmla="*/ 49 h 4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73" h="49">
                  <a:moveTo>
                    <a:pt x="48" y="0"/>
                  </a:moveTo>
                  <a:lnTo>
                    <a:pt x="48" y="0"/>
                  </a:lnTo>
                  <a:lnTo>
                    <a:pt x="48" y="4"/>
                  </a:lnTo>
                  <a:lnTo>
                    <a:pt x="52" y="4"/>
                  </a:lnTo>
                  <a:lnTo>
                    <a:pt x="55" y="4"/>
                  </a:lnTo>
                  <a:lnTo>
                    <a:pt x="59" y="4"/>
                  </a:lnTo>
                  <a:lnTo>
                    <a:pt x="62" y="4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9" y="0"/>
                  </a:lnTo>
                  <a:lnTo>
                    <a:pt x="69" y="4"/>
                  </a:lnTo>
                  <a:lnTo>
                    <a:pt x="73" y="4"/>
                  </a:lnTo>
                  <a:lnTo>
                    <a:pt x="69" y="4"/>
                  </a:lnTo>
                  <a:lnTo>
                    <a:pt x="66" y="7"/>
                  </a:lnTo>
                  <a:lnTo>
                    <a:pt x="62" y="7"/>
                  </a:lnTo>
                  <a:lnTo>
                    <a:pt x="59" y="7"/>
                  </a:lnTo>
                  <a:lnTo>
                    <a:pt x="55" y="7"/>
                  </a:lnTo>
                  <a:lnTo>
                    <a:pt x="52" y="11"/>
                  </a:lnTo>
                  <a:lnTo>
                    <a:pt x="48" y="11"/>
                  </a:lnTo>
                  <a:lnTo>
                    <a:pt x="45" y="14"/>
                  </a:lnTo>
                  <a:lnTo>
                    <a:pt x="45" y="17"/>
                  </a:lnTo>
                  <a:lnTo>
                    <a:pt x="45" y="21"/>
                  </a:lnTo>
                  <a:lnTo>
                    <a:pt x="48" y="28"/>
                  </a:lnTo>
                  <a:lnTo>
                    <a:pt x="48" y="31"/>
                  </a:lnTo>
                  <a:lnTo>
                    <a:pt x="48" y="35"/>
                  </a:lnTo>
                  <a:lnTo>
                    <a:pt x="52" y="38"/>
                  </a:lnTo>
                  <a:lnTo>
                    <a:pt x="52" y="42"/>
                  </a:lnTo>
                  <a:lnTo>
                    <a:pt x="55" y="45"/>
                  </a:lnTo>
                  <a:lnTo>
                    <a:pt x="55" y="49"/>
                  </a:lnTo>
                  <a:lnTo>
                    <a:pt x="52" y="49"/>
                  </a:lnTo>
                  <a:lnTo>
                    <a:pt x="48" y="45"/>
                  </a:lnTo>
                  <a:lnTo>
                    <a:pt x="45" y="42"/>
                  </a:lnTo>
                  <a:lnTo>
                    <a:pt x="45" y="38"/>
                  </a:lnTo>
                  <a:lnTo>
                    <a:pt x="42" y="35"/>
                  </a:lnTo>
                  <a:lnTo>
                    <a:pt x="42" y="31"/>
                  </a:lnTo>
                  <a:lnTo>
                    <a:pt x="42" y="24"/>
                  </a:lnTo>
                  <a:lnTo>
                    <a:pt x="38" y="21"/>
                  </a:lnTo>
                  <a:lnTo>
                    <a:pt x="38" y="17"/>
                  </a:lnTo>
                  <a:lnTo>
                    <a:pt x="38" y="14"/>
                  </a:lnTo>
                  <a:lnTo>
                    <a:pt x="38" y="11"/>
                  </a:lnTo>
                  <a:lnTo>
                    <a:pt x="42" y="11"/>
                  </a:lnTo>
                  <a:lnTo>
                    <a:pt x="45" y="7"/>
                  </a:lnTo>
                  <a:lnTo>
                    <a:pt x="42" y="7"/>
                  </a:lnTo>
                  <a:lnTo>
                    <a:pt x="35" y="7"/>
                  </a:lnTo>
                  <a:lnTo>
                    <a:pt x="31" y="11"/>
                  </a:lnTo>
                  <a:lnTo>
                    <a:pt x="28" y="14"/>
                  </a:lnTo>
                  <a:lnTo>
                    <a:pt x="24" y="17"/>
                  </a:lnTo>
                  <a:lnTo>
                    <a:pt x="21" y="21"/>
                  </a:lnTo>
                  <a:lnTo>
                    <a:pt x="17" y="28"/>
                  </a:lnTo>
                  <a:lnTo>
                    <a:pt x="14" y="31"/>
                  </a:lnTo>
                  <a:lnTo>
                    <a:pt x="10" y="35"/>
                  </a:lnTo>
                  <a:lnTo>
                    <a:pt x="10" y="38"/>
                  </a:lnTo>
                  <a:lnTo>
                    <a:pt x="7" y="38"/>
                  </a:lnTo>
                  <a:lnTo>
                    <a:pt x="4" y="42"/>
                  </a:lnTo>
                  <a:lnTo>
                    <a:pt x="0" y="38"/>
                  </a:lnTo>
                  <a:lnTo>
                    <a:pt x="4" y="35"/>
                  </a:lnTo>
                  <a:lnTo>
                    <a:pt x="4" y="31"/>
                  </a:lnTo>
                  <a:lnTo>
                    <a:pt x="7" y="28"/>
                  </a:lnTo>
                  <a:lnTo>
                    <a:pt x="10" y="24"/>
                  </a:lnTo>
                  <a:lnTo>
                    <a:pt x="10" y="21"/>
                  </a:lnTo>
                  <a:lnTo>
                    <a:pt x="14" y="17"/>
                  </a:lnTo>
                  <a:lnTo>
                    <a:pt x="17" y="14"/>
                  </a:lnTo>
                  <a:lnTo>
                    <a:pt x="21" y="11"/>
                  </a:lnTo>
                  <a:lnTo>
                    <a:pt x="21" y="7"/>
                  </a:lnTo>
                  <a:lnTo>
                    <a:pt x="24" y="7"/>
                  </a:lnTo>
                  <a:lnTo>
                    <a:pt x="28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44" name="Freeform 409"/>
            <p:cNvSpPr>
              <a:spLocks/>
            </p:cNvSpPr>
            <p:nvPr/>
          </p:nvSpPr>
          <p:spPr bwMode="auto">
            <a:xfrm>
              <a:off x="1964" y="1588"/>
              <a:ext cx="73" cy="59"/>
            </a:xfrm>
            <a:custGeom>
              <a:avLst/>
              <a:gdLst>
                <a:gd name="T0" fmla="*/ 66 w 73"/>
                <a:gd name="T1" fmla="*/ 24 h 59"/>
                <a:gd name="T2" fmla="*/ 62 w 73"/>
                <a:gd name="T3" fmla="*/ 28 h 59"/>
                <a:gd name="T4" fmla="*/ 59 w 73"/>
                <a:gd name="T5" fmla="*/ 31 h 59"/>
                <a:gd name="T6" fmla="*/ 62 w 73"/>
                <a:gd name="T7" fmla="*/ 35 h 59"/>
                <a:gd name="T8" fmla="*/ 66 w 73"/>
                <a:gd name="T9" fmla="*/ 35 h 59"/>
                <a:gd name="T10" fmla="*/ 69 w 73"/>
                <a:gd name="T11" fmla="*/ 42 h 59"/>
                <a:gd name="T12" fmla="*/ 73 w 73"/>
                <a:gd name="T13" fmla="*/ 49 h 59"/>
                <a:gd name="T14" fmla="*/ 69 w 73"/>
                <a:gd name="T15" fmla="*/ 52 h 59"/>
                <a:gd name="T16" fmla="*/ 66 w 73"/>
                <a:gd name="T17" fmla="*/ 49 h 59"/>
                <a:gd name="T18" fmla="*/ 62 w 73"/>
                <a:gd name="T19" fmla="*/ 42 h 59"/>
                <a:gd name="T20" fmla="*/ 59 w 73"/>
                <a:gd name="T21" fmla="*/ 35 h 59"/>
                <a:gd name="T22" fmla="*/ 55 w 73"/>
                <a:gd name="T23" fmla="*/ 35 h 59"/>
                <a:gd name="T24" fmla="*/ 52 w 73"/>
                <a:gd name="T25" fmla="*/ 38 h 59"/>
                <a:gd name="T26" fmla="*/ 48 w 73"/>
                <a:gd name="T27" fmla="*/ 45 h 59"/>
                <a:gd name="T28" fmla="*/ 41 w 73"/>
                <a:gd name="T29" fmla="*/ 42 h 59"/>
                <a:gd name="T30" fmla="*/ 35 w 73"/>
                <a:gd name="T31" fmla="*/ 38 h 59"/>
                <a:gd name="T32" fmla="*/ 31 w 73"/>
                <a:gd name="T33" fmla="*/ 35 h 59"/>
                <a:gd name="T34" fmla="*/ 31 w 73"/>
                <a:gd name="T35" fmla="*/ 24 h 59"/>
                <a:gd name="T36" fmla="*/ 28 w 73"/>
                <a:gd name="T37" fmla="*/ 17 h 59"/>
                <a:gd name="T38" fmla="*/ 21 w 73"/>
                <a:gd name="T39" fmla="*/ 17 h 59"/>
                <a:gd name="T40" fmla="*/ 17 w 73"/>
                <a:gd name="T41" fmla="*/ 17 h 59"/>
                <a:gd name="T42" fmla="*/ 14 w 73"/>
                <a:gd name="T43" fmla="*/ 17 h 59"/>
                <a:gd name="T44" fmla="*/ 10 w 73"/>
                <a:gd name="T45" fmla="*/ 28 h 59"/>
                <a:gd name="T46" fmla="*/ 14 w 73"/>
                <a:gd name="T47" fmla="*/ 38 h 59"/>
                <a:gd name="T48" fmla="*/ 17 w 73"/>
                <a:gd name="T49" fmla="*/ 49 h 59"/>
                <a:gd name="T50" fmla="*/ 21 w 73"/>
                <a:gd name="T51" fmla="*/ 52 h 59"/>
                <a:gd name="T52" fmla="*/ 17 w 73"/>
                <a:gd name="T53" fmla="*/ 55 h 59"/>
                <a:gd name="T54" fmla="*/ 0 w 73"/>
                <a:gd name="T55" fmla="*/ 24 h 59"/>
                <a:gd name="T56" fmla="*/ 0 w 73"/>
                <a:gd name="T57" fmla="*/ 17 h 59"/>
                <a:gd name="T58" fmla="*/ 10 w 73"/>
                <a:gd name="T59" fmla="*/ 11 h 59"/>
                <a:gd name="T60" fmla="*/ 21 w 73"/>
                <a:gd name="T61" fmla="*/ 11 h 59"/>
                <a:gd name="T62" fmla="*/ 31 w 73"/>
                <a:gd name="T63" fmla="*/ 14 h 59"/>
                <a:gd name="T64" fmla="*/ 38 w 73"/>
                <a:gd name="T65" fmla="*/ 21 h 59"/>
                <a:gd name="T66" fmla="*/ 38 w 73"/>
                <a:gd name="T67" fmla="*/ 28 h 59"/>
                <a:gd name="T68" fmla="*/ 45 w 73"/>
                <a:gd name="T69" fmla="*/ 38 h 59"/>
                <a:gd name="T70" fmla="*/ 52 w 73"/>
                <a:gd name="T71" fmla="*/ 31 h 59"/>
                <a:gd name="T72" fmla="*/ 55 w 73"/>
                <a:gd name="T73" fmla="*/ 24 h 59"/>
                <a:gd name="T74" fmla="*/ 59 w 73"/>
                <a:gd name="T75" fmla="*/ 21 h 59"/>
                <a:gd name="T76" fmla="*/ 55 w 73"/>
                <a:gd name="T77" fmla="*/ 14 h 59"/>
                <a:gd name="T78" fmla="*/ 52 w 73"/>
                <a:gd name="T79" fmla="*/ 7 h 59"/>
                <a:gd name="T80" fmla="*/ 45 w 73"/>
                <a:gd name="T81" fmla="*/ 7 h 59"/>
                <a:gd name="T82" fmla="*/ 38 w 73"/>
                <a:gd name="T83" fmla="*/ 7 h 59"/>
                <a:gd name="T84" fmla="*/ 31 w 73"/>
                <a:gd name="T85" fmla="*/ 4 h 59"/>
                <a:gd name="T86" fmla="*/ 31 w 73"/>
                <a:gd name="T87" fmla="*/ 0 h 59"/>
                <a:gd name="T88" fmla="*/ 45 w 73"/>
                <a:gd name="T89" fmla="*/ 0 h 59"/>
                <a:gd name="T90" fmla="*/ 59 w 73"/>
                <a:gd name="T91" fmla="*/ 4 h 59"/>
                <a:gd name="T92" fmla="*/ 66 w 73"/>
                <a:gd name="T93" fmla="*/ 14 h 5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3"/>
                <a:gd name="T142" fmla="*/ 0 h 59"/>
                <a:gd name="T143" fmla="*/ 73 w 73"/>
                <a:gd name="T144" fmla="*/ 59 h 5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3" h="59">
                  <a:moveTo>
                    <a:pt x="66" y="14"/>
                  </a:moveTo>
                  <a:lnTo>
                    <a:pt x="69" y="21"/>
                  </a:lnTo>
                  <a:lnTo>
                    <a:pt x="66" y="24"/>
                  </a:lnTo>
                  <a:lnTo>
                    <a:pt x="62" y="24"/>
                  </a:lnTo>
                  <a:lnTo>
                    <a:pt x="62" y="28"/>
                  </a:lnTo>
                  <a:lnTo>
                    <a:pt x="59" y="28"/>
                  </a:lnTo>
                  <a:lnTo>
                    <a:pt x="59" y="31"/>
                  </a:lnTo>
                  <a:lnTo>
                    <a:pt x="62" y="35"/>
                  </a:lnTo>
                  <a:lnTo>
                    <a:pt x="62" y="31"/>
                  </a:lnTo>
                  <a:lnTo>
                    <a:pt x="66" y="35"/>
                  </a:lnTo>
                  <a:lnTo>
                    <a:pt x="69" y="38"/>
                  </a:lnTo>
                  <a:lnTo>
                    <a:pt x="69" y="42"/>
                  </a:lnTo>
                  <a:lnTo>
                    <a:pt x="69" y="45"/>
                  </a:lnTo>
                  <a:lnTo>
                    <a:pt x="73" y="49"/>
                  </a:lnTo>
                  <a:lnTo>
                    <a:pt x="73" y="52"/>
                  </a:lnTo>
                  <a:lnTo>
                    <a:pt x="69" y="52"/>
                  </a:lnTo>
                  <a:lnTo>
                    <a:pt x="66" y="52"/>
                  </a:lnTo>
                  <a:lnTo>
                    <a:pt x="66" y="49"/>
                  </a:lnTo>
                  <a:lnTo>
                    <a:pt x="62" y="45"/>
                  </a:lnTo>
                  <a:lnTo>
                    <a:pt x="62" y="42"/>
                  </a:lnTo>
                  <a:lnTo>
                    <a:pt x="59" y="42"/>
                  </a:lnTo>
                  <a:lnTo>
                    <a:pt x="59" y="38"/>
                  </a:lnTo>
                  <a:lnTo>
                    <a:pt x="59" y="35"/>
                  </a:lnTo>
                  <a:lnTo>
                    <a:pt x="59" y="31"/>
                  </a:lnTo>
                  <a:lnTo>
                    <a:pt x="55" y="35"/>
                  </a:lnTo>
                  <a:lnTo>
                    <a:pt x="55" y="38"/>
                  </a:lnTo>
                  <a:lnTo>
                    <a:pt x="52" y="38"/>
                  </a:lnTo>
                  <a:lnTo>
                    <a:pt x="52" y="42"/>
                  </a:lnTo>
                  <a:lnTo>
                    <a:pt x="48" y="42"/>
                  </a:lnTo>
                  <a:lnTo>
                    <a:pt x="48" y="45"/>
                  </a:lnTo>
                  <a:lnTo>
                    <a:pt x="45" y="45"/>
                  </a:lnTo>
                  <a:lnTo>
                    <a:pt x="41" y="42"/>
                  </a:lnTo>
                  <a:lnTo>
                    <a:pt x="38" y="42"/>
                  </a:lnTo>
                  <a:lnTo>
                    <a:pt x="35" y="38"/>
                  </a:lnTo>
                  <a:lnTo>
                    <a:pt x="35" y="35"/>
                  </a:lnTo>
                  <a:lnTo>
                    <a:pt x="31" y="35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1" y="24"/>
                  </a:lnTo>
                  <a:lnTo>
                    <a:pt x="31" y="21"/>
                  </a:lnTo>
                  <a:lnTo>
                    <a:pt x="28" y="21"/>
                  </a:lnTo>
                  <a:lnTo>
                    <a:pt x="28" y="17"/>
                  </a:lnTo>
                  <a:lnTo>
                    <a:pt x="21" y="17"/>
                  </a:lnTo>
                  <a:lnTo>
                    <a:pt x="17" y="17"/>
                  </a:lnTo>
                  <a:lnTo>
                    <a:pt x="14" y="17"/>
                  </a:lnTo>
                  <a:lnTo>
                    <a:pt x="10" y="21"/>
                  </a:lnTo>
                  <a:lnTo>
                    <a:pt x="10" y="24"/>
                  </a:lnTo>
                  <a:lnTo>
                    <a:pt x="10" y="28"/>
                  </a:lnTo>
                  <a:lnTo>
                    <a:pt x="10" y="31"/>
                  </a:lnTo>
                  <a:lnTo>
                    <a:pt x="14" y="35"/>
                  </a:lnTo>
                  <a:lnTo>
                    <a:pt x="14" y="38"/>
                  </a:lnTo>
                  <a:lnTo>
                    <a:pt x="14" y="42"/>
                  </a:lnTo>
                  <a:lnTo>
                    <a:pt x="17" y="45"/>
                  </a:lnTo>
                  <a:lnTo>
                    <a:pt x="17" y="49"/>
                  </a:lnTo>
                  <a:lnTo>
                    <a:pt x="21" y="52"/>
                  </a:lnTo>
                  <a:lnTo>
                    <a:pt x="21" y="55"/>
                  </a:lnTo>
                  <a:lnTo>
                    <a:pt x="17" y="55"/>
                  </a:lnTo>
                  <a:lnTo>
                    <a:pt x="17" y="59"/>
                  </a:lnTo>
                  <a:lnTo>
                    <a:pt x="14" y="59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3" y="14"/>
                  </a:lnTo>
                  <a:lnTo>
                    <a:pt x="7" y="14"/>
                  </a:lnTo>
                  <a:lnTo>
                    <a:pt x="10" y="11"/>
                  </a:lnTo>
                  <a:lnTo>
                    <a:pt x="14" y="11"/>
                  </a:lnTo>
                  <a:lnTo>
                    <a:pt x="17" y="11"/>
                  </a:lnTo>
                  <a:lnTo>
                    <a:pt x="21" y="11"/>
                  </a:lnTo>
                  <a:lnTo>
                    <a:pt x="24" y="14"/>
                  </a:lnTo>
                  <a:lnTo>
                    <a:pt x="28" y="14"/>
                  </a:lnTo>
                  <a:lnTo>
                    <a:pt x="31" y="14"/>
                  </a:lnTo>
                  <a:lnTo>
                    <a:pt x="35" y="14"/>
                  </a:lnTo>
                  <a:lnTo>
                    <a:pt x="38" y="17"/>
                  </a:lnTo>
                  <a:lnTo>
                    <a:pt x="38" y="21"/>
                  </a:lnTo>
                  <a:lnTo>
                    <a:pt x="38" y="24"/>
                  </a:lnTo>
                  <a:lnTo>
                    <a:pt x="38" y="28"/>
                  </a:lnTo>
                  <a:lnTo>
                    <a:pt x="38" y="31"/>
                  </a:lnTo>
                  <a:lnTo>
                    <a:pt x="41" y="35"/>
                  </a:lnTo>
                  <a:lnTo>
                    <a:pt x="45" y="38"/>
                  </a:lnTo>
                  <a:lnTo>
                    <a:pt x="48" y="35"/>
                  </a:lnTo>
                  <a:lnTo>
                    <a:pt x="52" y="31"/>
                  </a:lnTo>
                  <a:lnTo>
                    <a:pt x="52" y="28"/>
                  </a:lnTo>
                  <a:lnTo>
                    <a:pt x="55" y="24"/>
                  </a:lnTo>
                  <a:lnTo>
                    <a:pt x="59" y="21"/>
                  </a:lnTo>
                  <a:lnTo>
                    <a:pt x="59" y="17"/>
                  </a:lnTo>
                  <a:lnTo>
                    <a:pt x="59" y="14"/>
                  </a:lnTo>
                  <a:lnTo>
                    <a:pt x="55" y="14"/>
                  </a:lnTo>
                  <a:lnTo>
                    <a:pt x="55" y="11"/>
                  </a:lnTo>
                  <a:lnTo>
                    <a:pt x="52" y="7"/>
                  </a:lnTo>
                  <a:lnTo>
                    <a:pt x="48" y="7"/>
                  </a:lnTo>
                  <a:lnTo>
                    <a:pt x="45" y="7"/>
                  </a:lnTo>
                  <a:lnTo>
                    <a:pt x="41" y="7"/>
                  </a:lnTo>
                  <a:lnTo>
                    <a:pt x="38" y="7"/>
                  </a:lnTo>
                  <a:lnTo>
                    <a:pt x="35" y="7"/>
                  </a:lnTo>
                  <a:lnTo>
                    <a:pt x="31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52" y="4"/>
                  </a:lnTo>
                  <a:lnTo>
                    <a:pt x="59" y="4"/>
                  </a:lnTo>
                  <a:lnTo>
                    <a:pt x="62" y="4"/>
                  </a:lnTo>
                  <a:lnTo>
                    <a:pt x="62" y="7"/>
                  </a:lnTo>
                  <a:lnTo>
                    <a:pt x="66" y="1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45" name="Freeform 410"/>
            <p:cNvSpPr>
              <a:spLocks/>
            </p:cNvSpPr>
            <p:nvPr/>
          </p:nvSpPr>
          <p:spPr bwMode="auto">
            <a:xfrm>
              <a:off x="1995" y="1588"/>
              <a:ext cx="124" cy="263"/>
            </a:xfrm>
            <a:custGeom>
              <a:avLst/>
              <a:gdLst>
                <a:gd name="T0" fmla="*/ 107 w 124"/>
                <a:gd name="T1" fmla="*/ 21 h 263"/>
                <a:gd name="T2" fmla="*/ 118 w 124"/>
                <a:gd name="T3" fmla="*/ 52 h 263"/>
                <a:gd name="T4" fmla="*/ 124 w 124"/>
                <a:gd name="T5" fmla="*/ 87 h 263"/>
                <a:gd name="T6" fmla="*/ 124 w 124"/>
                <a:gd name="T7" fmla="*/ 125 h 263"/>
                <a:gd name="T8" fmla="*/ 121 w 124"/>
                <a:gd name="T9" fmla="*/ 166 h 263"/>
                <a:gd name="T10" fmla="*/ 111 w 124"/>
                <a:gd name="T11" fmla="*/ 197 h 263"/>
                <a:gd name="T12" fmla="*/ 104 w 124"/>
                <a:gd name="T13" fmla="*/ 225 h 263"/>
                <a:gd name="T14" fmla="*/ 93 w 124"/>
                <a:gd name="T15" fmla="*/ 249 h 263"/>
                <a:gd name="T16" fmla="*/ 86 w 124"/>
                <a:gd name="T17" fmla="*/ 259 h 263"/>
                <a:gd name="T18" fmla="*/ 80 w 124"/>
                <a:gd name="T19" fmla="*/ 256 h 263"/>
                <a:gd name="T20" fmla="*/ 90 w 124"/>
                <a:gd name="T21" fmla="*/ 194 h 263"/>
                <a:gd name="T22" fmla="*/ 83 w 124"/>
                <a:gd name="T23" fmla="*/ 135 h 263"/>
                <a:gd name="T24" fmla="*/ 80 w 124"/>
                <a:gd name="T25" fmla="*/ 90 h 263"/>
                <a:gd name="T26" fmla="*/ 76 w 124"/>
                <a:gd name="T27" fmla="*/ 76 h 263"/>
                <a:gd name="T28" fmla="*/ 69 w 124"/>
                <a:gd name="T29" fmla="*/ 93 h 263"/>
                <a:gd name="T30" fmla="*/ 66 w 124"/>
                <a:gd name="T31" fmla="*/ 111 h 263"/>
                <a:gd name="T32" fmla="*/ 62 w 124"/>
                <a:gd name="T33" fmla="*/ 132 h 263"/>
                <a:gd name="T34" fmla="*/ 55 w 124"/>
                <a:gd name="T35" fmla="*/ 152 h 263"/>
                <a:gd name="T36" fmla="*/ 45 w 124"/>
                <a:gd name="T37" fmla="*/ 187 h 263"/>
                <a:gd name="T38" fmla="*/ 35 w 124"/>
                <a:gd name="T39" fmla="*/ 218 h 263"/>
                <a:gd name="T40" fmla="*/ 24 w 124"/>
                <a:gd name="T41" fmla="*/ 242 h 263"/>
                <a:gd name="T42" fmla="*/ 21 w 124"/>
                <a:gd name="T43" fmla="*/ 252 h 263"/>
                <a:gd name="T44" fmla="*/ 14 w 124"/>
                <a:gd name="T45" fmla="*/ 259 h 263"/>
                <a:gd name="T46" fmla="*/ 7 w 124"/>
                <a:gd name="T47" fmla="*/ 263 h 263"/>
                <a:gd name="T48" fmla="*/ 4 w 124"/>
                <a:gd name="T49" fmla="*/ 259 h 263"/>
                <a:gd name="T50" fmla="*/ 0 w 124"/>
                <a:gd name="T51" fmla="*/ 256 h 263"/>
                <a:gd name="T52" fmla="*/ 4 w 124"/>
                <a:gd name="T53" fmla="*/ 204 h 263"/>
                <a:gd name="T54" fmla="*/ 14 w 124"/>
                <a:gd name="T55" fmla="*/ 156 h 263"/>
                <a:gd name="T56" fmla="*/ 21 w 124"/>
                <a:gd name="T57" fmla="*/ 121 h 263"/>
                <a:gd name="T58" fmla="*/ 24 w 124"/>
                <a:gd name="T59" fmla="*/ 121 h 263"/>
                <a:gd name="T60" fmla="*/ 24 w 124"/>
                <a:gd name="T61" fmla="*/ 121 h 263"/>
                <a:gd name="T62" fmla="*/ 28 w 124"/>
                <a:gd name="T63" fmla="*/ 132 h 263"/>
                <a:gd name="T64" fmla="*/ 21 w 124"/>
                <a:gd name="T65" fmla="*/ 149 h 263"/>
                <a:gd name="T66" fmla="*/ 17 w 124"/>
                <a:gd name="T67" fmla="*/ 166 h 263"/>
                <a:gd name="T68" fmla="*/ 14 w 124"/>
                <a:gd name="T69" fmla="*/ 197 h 263"/>
                <a:gd name="T70" fmla="*/ 10 w 124"/>
                <a:gd name="T71" fmla="*/ 228 h 263"/>
                <a:gd name="T72" fmla="*/ 14 w 124"/>
                <a:gd name="T73" fmla="*/ 242 h 263"/>
                <a:gd name="T74" fmla="*/ 24 w 124"/>
                <a:gd name="T75" fmla="*/ 218 h 263"/>
                <a:gd name="T76" fmla="*/ 35 w 124"/>
                <a:gd name="T77" fmla="*/ 190 h 263"/>
                <a:gd name="T78" fmla="*/ 45 w 124"/>
                <a:gd name="T79" fmla="*/ 152 h 263"/>
                <a:gd name="T80" fmla="*/ 59 w 124"/>
                <a:gd name="T81" fmla="*/ 107 h 263"/>
                <a:gd name="T82" fmla="*/ 73 w 124"/>
                <a:gd name="T83" fmla="*/ 62 h 263"/>
                <a:gd name="T84" fmla="*/ 76 w 124"/>
                <a:gd name="T85" fmla="*/ 62 h 263"/>
                <a:gd name="T86" fmla="*/ 86 w 124"/>
                <a:gd name="T87" fmla="*/ 83 h 263"/>
                <a:gd name="T88" fmla="*/ 90 w 124"/>
                <a:gd name="T89" fmla="*/ 118 h 263"/>
                <a:gd name="T90" fmla="*/ 93 w 124"/>
                <a:gd name="T91" fmla="*/ 152 h 263"/>
                <a:gd name="T92" fmla="*/ 97 w 124"/>
                <a:gd name="T93" fmla="*/ 201 h 263"/>
                <a:gd name="T94" fmla="*/ 100 w 124"/>
                <a:gd name="T95" fmla="*/ 208 h 263"/>
                <a:gd name="T96" fmla="*/ 104 w 124"/>
                <a:gd name="T97" fmla="*/ 190 h 263"/>
                <a:gd name="T98" fmla="*/ 111 w 124"/>
                <a:gd name="T99" fmla="*/ 176 h 263"/>
                <a:gd name="T100" fmla="*/ 114 w 124"/>
                <a:gd name="T101" fmla="*/ 104 h 263"/>
                <a:gd name="T102" fmla="*/ 111 w 124"/>
                <a:gd name="T103" fmla="*/ 59 h 263"/>
                <a:gd name="T104" fmla="*/ 100 w 124"/>
                <a:gd name="T105" fmla="*/ 31 h 263"/>
                <a:gd name="T106" fmla="*/ 93 w 124"/>
                <a:gd name="T107" fmla="*/ 4 h 263"/>
                <a:gd name="T108" fmla="*/ 97 w 124"/>
                <a:gd name="T109" fmla="*/ 0 h 26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24"/>
                <a:gd name="T166" fmla="*/ 0 h 263"/>
                <a:gd name="T167" fmla="*/ 124 w 124"/>
                <a:gd name="T168" fmla="*/ 263 h 26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24" h="263">
                  <a:moveTo>
                    <a:pt x="100" y="0"/>
                  </a:moveTo>
                  <a:lnTo>
                    <a:pt x="104" y="11"/>
                  </a:lnTo>
                  <a:lnTo>
                    <a:pt x="107" y="21"/>
                  </a:lnTo>
                  <a:lnTo>
                    <a:pt x="111" y="31"/>
                  </a:lnTo>
                  <a:lnTo>
                    <a:pt x="114" y="42"/>
                  </a:lnTo>
                  <a:lnTo>
                    <a:pt x="118" y="52"/>
                  </a:lnTo>
                  <a:lnTo>
                    <a:pt x="121" y="66"/>
                  </a:lnTo>
                  <a:lnTo>
                    <a:pt x="121" y="76"/>
                  </a:lnTo>
                  <a:lnTo>
                    <a:pt x="124" y="87"/>
                  </a:lnTo>
                  <a:lnTo>
                    <a:pt x="124" y="100"/>
                  </a:lnTo>
                  <a:lnTo>
                    <a:pt x="124" y="114"/>
                  </a:lnTo>
                  <a:lnTo>
                    <a:pt x="124" y="125"/>
                  </a:lnTo>
                  <a:lnTo>
                    <a:pt x="124" y="138"/>
                  </a:lnTo>
                  <a:lnTo>
                    <a:pt x="121" y="152"/>
                  </a:lnTo>
                  <a:lnTo>
                    <a:pt x="121" y="166"/>
                  </a:lnTo>
                  <a:lnTo>
                    <a:pt x="118" y="176"/>
                  </a:lnTo>
                  <a:lnTo>
                    <a:pt x="114" y="190"/>
                  </a:lnTo>
                  <a:lnTo>
                    <a:pt x="111" y="197"/>
                  </a:lnTo>
                  <a:lnTo>
                    <a:pt x="107" y="208"/>
                  </a:lnTo>
                  <a:lnTo>
                    <a:pt x="107" y="214"/>
                  </a:lnTo>
                  <a:lnTo>
                    <a:pt x="104" y="225"/>
                  </a:lnTo>
                  <a:lnTo>
                    <a:pt x="100" y="232"/>
                  </a:lnTo>
                  <a:lnTo>
                    <a:pt x="97" y="242"/>
                  </a:lnTo>
                  <a:lnTo>
                    <a:pt x="93" y="249"/>
                  </a:lnTo>
                  <a:lnTo>
                    <a:pt x="90" y="259"/>
                  </a:lnTo>
                  <a:lnTo>
                    <a:pt x="86" y="259"/>
                  </a:lnTo>
                  <a:lnTo>
                    <a:pt x="83" y="259"/>
                  </a:lnTo>
                  <a:lnTo>
                    <a:pt x="80" y="256"/>
                  </a:lnTo>
                  <a:lnTo>
                    <a:pt x="86" y="235"/>
                  </a:lnTo>
                  <a:lnTo>
                    <a:pt x="86" y="214"/>
                  </a:lnTo>
                  <a:lnTo>
                    <a:pt x="90" y="194"/>
                  </a:lnTo>
                  <a:lnTo>
                    <a:pt x="86" y="176"/>
                  </a:lnTo>
                  <a:lnTo>
                    <a:pt x="86" y="156"/>
                  </a:lnTo>
                  <a:lnTo>
                    <a:pt x="83" y="135"/>
                  </a:lnTo>
                  <a:lnTo>
                    <a:pt x="80" y="114"/>
                  </a:lnTo>
                  <a:lnTo>
                    <a:pt x="80" y="93"/>
                  </a:lnTo>
                  <a:lnTo>
                    <a:pt x="80" y="90"/>
                  </a:lnTo>
                  <a:lnTo>
                    <a:pt x="80" y="87"/>
                  </a:lnTo>
                  <a:lnTo>
                    <a:pt x="76" y="80"/>
                  </a:lnTo>
                  <a:lnTo>
                    <a:pt x="76" y="76"/>
                  </a:lnTo>
                  <a:lnTo>
                    <a:pt x="73" y="83"/>
                  </a:lnTo>
                  <a:lnTo>
                    <a:pt x="73" y="90"/>
                  </a:lnTo>
                  <a:lnTo>
                    <a:pt x="69" y="93"/>
                  </a:lnTo>
                  <a:lnTo>
                    <a:pt x="69" y="100"/>
                  </a:lnTo>
                  <a:lnTo>
                    <a:pt x="69" y="104"/>
                  </a:lnTo>
                  <a:lnTo>
                    <a:pt x="66" y="111"/>
                  </a:lnTo>
                  <a:lnTo>
                    <a:pt x="66" y="118"/>
                  </a:lnTo>
                  <a:lnTo>
                    <a:pt x="62" y="121"/>
                  </a:lnTo>
                  <a:lnTo>
                    <a:pt x="62" y="132"/>
                  </a:lnTo>
                  <a:lnTo>
                    <a:pt x="59" y="138"/>
                  </a:lnTo>
                  <a:lnTo>
                    <a:pt x="55" y="145"/>
                  </a:lnTo>
                  <a:lnTo>
                    <a:pt x="55" y="152"/>
                  </a:lnTo>
                  <a:lnTo>
                    <a:pt x="52" y="166"/>
                  </a:lnTo>
                  <a:lnTo>
                    <a:pt x="48" y="176"/>
                  </a:lnTo>
                  <a:lnTo>
                    <a:pt x="45" y="187"/>
                  </a:lnTo>
                  <a:lnTo>
                    <a:pt x="42" y="197"/>
                  </a:lnTo>
                  <a:lnTo>
                    <a:pt x="38" y="208"/>
                  </a:lnTo>
                  <a:lnTo>
                    <a:pt x="35" y="218"/>
                  </a:lnTo>
                  <a:lnTo>
                    <a:pt x="31" y="228"/>
                  </a:lnTo>
                  <a:lnTo>
                    <a:pt x="28" y="239"/>
                  </a:lnTo>
                  <a:lnTo>
                    <a:pt x="24" y="242"/>
                  </a:lnTo>
                  <a:lnTo>
                    <a:pt x="24" y="246"/>
                  </a:lnTo>
                  <a:lnTo>
                    <a:pt x="21" y="249"/>
                  </a:lnTo>
                  <a:lnTo>
                    <a:pt x="21" y="252"/>
                  </a:lnTo>
                  <a:lnTo>
                    <a:pt x="17" y="256"/>
                  </a:lnTo>
                  <a:lnTo>
                    <a:pt x="17" y="259"/>
                  </a:lnTo>
                  <a:lnTo>
                    <a:pt x="14" y="259"/>
                  </a:lnTo>
                  <a:lnTo>
                    <a:pt x="10" y="263"/>
                  </a:lnTo>
                  <a:lnTo>
                    <a:pt x="7" y="263"/>
                  </a:lnTo>
                  <a:lnTo>
                    <a:pt x="4" y="259"/>
                  </a:lnTo>
                  <a:lnTo>
                    <a:pt x="4" y="256"/>
                  </a:lnTo>
                  <a:lnTo>
                    <a:pt x="0" y="256"/>
                  </a:lnTo>
                  <a:lnTo>
                    <a:pt x="4" y="239"/>
                  </a:lnTo>
                  <a:lnTo>
                    <a:pt x="4" y="221"/>
                  </a:lnTo>
                  <a:lnTo>
                    <a:pt x="4" y="204"/>
                  </a:lnTo>
                  <a:lnTo>
                    <a:pt x="7" y="187"/>
                  </a:lnTo>
                  <a:lnTo>
                    <a:pt x="10" y="170"/>
                  </a:lnTo>
                  <a:lnTo>
                    <a:pt x="14" y="156"/>
                  </a:lnTo>
                  <a:lnTo>
                    <a:pt x="17" y="138"/>
                  </a:lnTo>
                  <a:lnTo>
                    <a:pt x="21" y="125"/>
                  </a:lnTo>
                  <a:lnTo>
                    <a:pt x="21" y="121"/>
                  </a:lnTo>
                  <a:lnTo>
                    <a:pt x="24" y="121"/>
                  </a:lnTo>
                  <a:lnTo>
                    <a:pt x="28" y="121"/>
                  </a:lnTo>
                  <a:lnTo>
                    <a:pt x="28" y="125"/>
                  </a:lnTo>
                  <a:lnTo>
                    <a:pt x="28" y="132"/>
                  </a:lnTo>
                  <a:lnTo>
                    <a:pt x="24" y="138"/>
                  </a:lnTo>
                  <a:lnTo>
                    <a:pt x="24" y="142"/>
                  </a:lnTo>
                  <a:lnTo>
                    <a:pt x="21" y="149"/>
                  </a:lnTo>
                  <a:lnTo>
                    <a:pt x="21" y="156"/>
                  </a:lnTo>
                  <a:lnTo>
                    <a:pt x="21" y="159"/>
                  </a:lnTo>
                  <a:lnTo>
                    <a:pt x="17" y="166"/>
                  </a:lnTo>
                  <a:lnTo>
                    <a:pt x="17" y="176"/>
                  </a:lnTo>
                  <a:lnTo>
                    <a:pt x="17" y="187"/>
                  </a:lnTo>
                  <a:lnTo>
                    <a:pt x="14" y="197"/>
                  </a:lnTo>
                  <a:lnTo>
                    <a:pt x="14" y="208"/>
                  </a:lnTo>
                  <a:lnTo>
                    <a:pt x="10" y="218"/>
                  </a:lnTo>
                  <a:lnTo>
                    <a:pt x="10" y="228"/>
                  </a:lnTo>
                  <a:lnTo>
                    <a:pt x="10" y="239"/>
                  </a:lnTo>
                  <a:lnTo>
                    <a:pt x="10" y="252"/>
                  </a:lnTo>
                  <a:lnTo>
                    <a:pt x="14" y="242"/>
                  </a:lnTo>
                  <a:lnTo>
                    <a:pt x="21" y="235"/>
                  </a:lnTo>
                  <a:lnTo>
                    <a:pt x="24" y="225"/>
                  </a:lnTo>
                  <a:lnTo>
                    <a:pt x="24" y="218"/>
                  </a:lnTo>
                  <a:lnTo>
                    <a:pt x="28" y="208"/>
                  </a:lnTo>
                  <a:lnTo>
                    <a:pt x="31" y="201"/>
                  </a:lnTo>
                  <a:lnTo>
                    <a:pt x="35" y="190"/>
                  </a:lnTo>
                  <a:lnTo>
                    <a:pt x="38" y="180"/>
                  </a:lnTo>
                  <a:lnTo>
                    <a:pt x="42" y="166"/>
                  </a:lnTo>
                  <a:lnTo>
                    <a:pt x="45" y="152"/>
                  </a:lnTo>
                  <a:lnTo>
                    <a:pt x="48" y="138"/>
                  </a:lnTo>
                  <a:lnTo>
                    <a:pt x="55" y="121"/>
                  </a:lnTo>
                  <a:lnTo>
                    <a:pt x="59" y="107"/>
                  </a:lnTo>
                  <a:lnTo>
                    <a:pt x="62" y="93"/>
                  </a:lnTo>
                  <a:lnTo>
                    <a:pt x="69" y="76"/>
                  </a:lnTo>
                  <a:lnTo>
                    <a:pt x="73" y="62"/>
                  </a:lnTo>
                  <a:lnTo>
                    <a:pt x="76" y="62"/>
                  </a:lnTo>
                  <a:lnTo>
                    <a:pt x="80" y="62"/>
                  </a:lnTo>
                  <a:lnTo>
                    <a:pt x="83" y="73"/>
                  </a:lnTo>
                  <a:lnTo>
                    <a:pt x="86" y="83"/>
                  </a:lnTo>
                  <a:lnTo>
                    <a:pt x="86" y="93"/>
                  </a:lnTo>
                  <a:lnTo>
                    <a:pt x="90" y="104"/>
                  </a:lnTo>
                  <a:lnTo>
                    <a:pt x="90" y="118"/>
                  </a:lnTo>
                  <a:lnTo>
                    <a:pt x="90" y="128"/>
                  </a:lnTo>
                  <a:lnTo>
                    <a:pt x="93" y="138"/>
                  </a:lnTo>
                  <a:lnTo>
                    <a:pt x="93" y="152"/>
                  </a:lnTo>
                  <a:lnTo>
                    <a:pt x="93" y="166"/>
                  </a:lnTo>
                  <a:lnTo>
                    <a:pt x="97" y="183"/>
                  </a:lnTo>
                  <a:lnTo>
                    <a:pt x="97" y="201"/>
                  </a:lnTo>
                  <a:lnTo>
                    <a:pt x="97" y="214"/>
                  </a:lnTo>
                  <a:lnTo>
                    <a:pt x="97" y="211"/>
                  </a:lnTo>
                  <a:lnTo>
                    <a:pt x="100" y="208"/>
                  </a:lnTo>
                  <a:lnTo>
                    <a:pt x="100" y="201"/>
                  </a:lnTo>
                  <a:lnTo>
                    <a:pt x="104" y="197"/>
                  </a:lnTo>
                  <a:lnTo>
                    <a:pt x="104" y="190"/>
                  </a:lnTo>
                  <a:lnTo>
                    <a:pt x="107" y="187"/>
                  </a:lnTo>
                  <a:lnTo>
                    <a:pt x="107" y="180"/>
                  </a:lnTo>
                  <a:lnTo>
                    <a:pt x="111" y="176"/>
                  </a:lnTo>
                  <a:lnTo>
                    <a:pt x="114" y="152"/>
                  </a:lnTo>
                  <a:lnTo>
                    <a:pt x="114" y="128"/>
                  </a:lnTo>
                  <a:lnTo>
                    <a:pt x="114" y="104"/>
                  </a:lnTo>
                  <a:lnTo>
                    <a:pt x="114" y="76"/>
                  </a:lnTo>
                  <a:lnTo>
                    <a:pt x="111" y="69"/>
                  </a:lnTo>
                  <a:lnTo>
                    <a:pt x="111" y="59"/>
                  </a:lnTo>
                  <a:lnTo>
                    <a:pt x="107" y="49"/>
                  </a:lnTo>
                  <a:lnTo>
                    <a:pt x="104" y="38"/>
                  </a:lnTo>
                  <a:lnTo>
                    <a:pt x="100" y="31"/>
                  </a:lnTo>
                  <a:lnTo>
                    <a:pt x="100" y="21"/>
                  </a:lnTo>
                  <a:lnTo>
                    <a:pt x="97" y="11"/>
                  </a:lnTo>
                  <a:lnTo>
                    <a:pt x="93" y="4"/>
                  </a:lnTo>
                  <a:lnTo>
                    <a:pt x="93" y="0"/>
                  </a:lnTo>
                  <a:lnTo>
                    <a:pt x="97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46" name="Freeform 411"/>
            <p:cNvSpPr>
              <a:spLocks/>
            </p:cNvSpPr>
            <p:nvPr/>
          </p:nvSpPr>
          <p:spPr bwMode="auto">
            <a:xfrm>
              <a:off x="2037" y="1592"/>
              <a:ext cx="44" cy="10"/>
            </a:xfrm>
            <a:custGeom>
              <a:avLst/>
              <a:gdLst>
                <a:gd name="T0" fmla="*/ 44 w 44"/>
                <a:gd name="T1" fmla="*/ 0 h 10"/>
                <a:gd name="T2" fmla="*/ 44 w 44"/>
                <a:gd name="T3" fmla="*/ 3 h 10"/>
                <a:gd name="T4" fmla="*/ 44 w 44"/>
                <a:gd name="T5" fmla="*/ 3 h 10"/>
                <a:gd name="T6" fmla="*/ 44 w 44"/>
                <a:gd name="T7" fmla="*/ 3 h 10"/>
                <a:gd name="T8" fmla="*/ 41 w 44"/>
                <a:gd name="T9" fmla="*/ 7 h 10"/>
                <a:gd name="T10" fmla="*/ 38 w 44"/>
                <a:gd name="T11" fmla="*/ 7 h 10"/>
                <a:gd name="T12" fmla="*/ 34 w 44"/>
                <a:gd name="T13" fmla="*/ 10 h 10"/>
                <a:gd name="T14" fmla="*/ 27 w 44"/>
                <a:gd name="T15" fmla="*/ 10 h 10"/>
                <a:gd name="T16" fmla="*/ 24 w 44"/>
                <a:gd name="T17" fmla="*/ 10 h 10"/>
                <a:gd name="T18" fmla="*/ 17 w 44"/>
                <a:gd name="T19" fmla="*/ 10 h 10"/>
                <a:gd name="T20" fmla="*/ 13 w 44"/>
                <a:gd name="T21" fmla="*/ 10 h 10"/>
                <a:gd name="T22" fmla="*/ 6 w 44"/>
                <a:gd name="T23" fmla="*/ 10 h 10"/>
                <a:gd name="T24" fmla="*/ 3 w 44"/>
                <a:gd name="T25" fmla="*/ 7 h 10"/>
                <a:gd name="T26" fmla="*/ 3 w 44"/>
                <a:gd name="T27" fmla="*/ 7 h 10"/>
                <a:gd name="T28" fmla="*/ 0 w 44"/>
                <a:gd name="T29" fmla="*/ 7 h 10"/>
                <a:gd name="T30" fmla="*/ 0 w 44"/>
                <a:gd name="T31" fmla="*/ 3 h 10"/>
                <a:gd name="T32" fmla="*/ 0 w 44"/>
                <a:gd name="T33" fmla="*/ 3 h 10"/>
                <a:gd name="T34" fmla="*/ 3 w 44"/>
                <a:gd name="T35" fmla="*/ 3 h 10"/>
                <a:gd name="T36" fmla="*/ 10 w 44"/>
                <a:gd name="T37" fmla="*/ 3 h 10"/>
                <a:gd name="T38" fmla="*/ 13 w 44"/>
                <a:gd name="T39" fmla="*/ 3 h 10"/>
                <a:gd name="T40" fmla="*/ 20 w 44"/>
                <a:gd name="T41" fmla="*/ 3 h 10"/>
                <a:gd name="T42" fmla="*/ 24 w 44"/>
                <a:gd name="T43" fmla="*/ 3 h 10"/>
                <a:gd name="T44" fmla="*/ 31 w 44"/>
                <a:gd name="T45" fmla="*/ 3 h 10"/>
                <a:gd name="T46" fmla="*/ 34 w 44"/>
                <a:gd name="T47" fmla="*/ 0 h 10"/>
                <a:gd name="T48" fmla="*/ 38 w 44"/>
                <a:gd name="T49" fmla="*/ 0 h 10"/>
                <a:gd name="T50" fmla="*/ 44 w 44"/>
                <a:gd name="T51" fmla="*/ 0 h 10"/>
                <a:gd name="T52" fmla="*/ 44 w 44"/>
                <a:gd name="T53" fmla="*/ 0 h 1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4"/>
                <a:gd name="T82" fmla="*/ 0 h 10"/>
                <a:gd name="T83" fmla="*/ 44 w 44"/>
                <a:gd name="T84" fmla="*/ 10 h 1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4" h="10">
                  <a:moveTo>
                    <a:pt x="44" y="0"/>
                  </a:moveTo>
                  <a:lnTo>
                    <a:pt x="44" y="3"/>
                  </a:lnTo>
                  <a:lnTo>
                    <a:pt x="41" y="7"/>
                  </a:lnTo>
                  <a:lnTo>
                    <a:pt x="38" y="7"/>
                  </a:lnTo>
                  <a:lnTo>
                    <a:pt x="34" y="10"/>
                  </a:lnTo>
                  <a:lnTo>
                    <a:pt x="27" y="10"/>
                  </a:lnTo>
                  <a:lnTo>
                    <a:pt x="24" y="10"/>
                  </a:lnTo>
                  <a:lnTo>
                    <a:pt x="17" y="10"/>
                  </a:lnTo>
                  <a:lnTo>
                    <a:pt x="13" y="10"/>
                  </a:lnTo>
                  <a:lnTo>
                    <a:pt x="6" y="10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3"/>
                  </a:lnTo>
                  <a:lnTo>
                    <a:pt x="3" y="3"/>
                  </a:lnTo>
                  <a:lnTo>
                    <a:pt x="10" y="3"/>
                  </a:lnTo>
                  <a:lnTo>
                    <a:pt x="13" y="3"/>
                  </a:lnTo>
                  <a:lnTo>
                    <a:pt x="20" y="3"/>
                  </a:lnTo>
                  <a:lnTo>
                    <a:pt x="24" y="3"/>
                  </a:lnTo>
                  <a:lnTo>
                    <a:pt x="31" y="3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47" name="Freeform 412"/>
            <p:cNvSpPr>
              <a:spLocks/>
            </p:cNvSpPr>
            <p:nvPr/>
          </p:nvSpPr>
          <p:spPr bwMode="auto">
            <a:xfrm>
              <a:off x="2310" y="1595"/>
              <a:ext cx="17" cy="142"/>
            </a:xfrm>
            <a:custGeom>
              <a:avLst/>
              <a:gdLst>
                <a:gd name="T0" fmla="*/ 6 w 17"/>
                <a:gd name="T1" fmla="*/ 0 h 142"/>
                <a:gd name="T2" fmla="*/ 10 w 17"/>
                <a:gd name="T3" fmla="*/ 17 h 142"/>
                <a:gd name="T4" fmla="*/ 10 w 17"/>
                <a:gd name="T5" fmla="*/ 31 h 142"/>
                <a:gd name="T6" fmla="*/ 13 w 17"/>
                <a:gd name="T7" fmla="*/ 48 h 142"/>
                <a:gd name="T8" fmla="*/ 13 w 17"/>
                <a:gd name="T9" fmla="*/ 62 h 142"/>
                <a:gd name="T10" fmla="*/ 13 w 17"/>
                <a:gd name="T11" fmla="*/ 80 h 142"/>
                <a:gd name="T12" fmla="*/ 13 w 17"/>
                <a:gd name="T13" fmla="*/ 93 h 142"/>
                <a:gd name="T14" fmla="*/ 13 w 17"/>
                <a:gd name="T15" fmla="*/ 111 h 142"/>
                <a:gd name="T16" fmla="*/ 17 w 17"/>
                <a:gd name="T17" fmla="*/ 125 h 142"/>
                <a:gd name="T18" fmla="*/ 17 w 17"/>
                <a:gd name="T19" fmla="*/ 128 h 142"/>
                <a:gd name="T20" fmla="*/ 17 w 17"/>
                <a:gd name="T21" fmla="*/ 131 h 142"/>
                <a:gd name="T22" fmla="*/ 17 w 17"/>
                <a:gd name="T23" fmla="*/ 138 h 142"/>
                <a:gd name="T24" fmla="*/ 13 w 17"/>
                <a:gd name="T25" fmla="*/ 142 h 142"/>
                <a:gd name="T26" fmla="*/ 10 w 17"/>
                <a:gd name="T27" fmla="*/ 142 h 142"/>
                <a:gd name="T28" fmla="*/ 10 w 17"/>
                <a:gd name="T29" fmla="*/ 138 h 142"/>
                <a:gd name="T30" fmla="*/ 6 w 17"/>
                <a:gd name="T31" fmla="*/ 135 h 142"/>
                <a:gd name="T32" fmla="*/ 6 w 17"/>
                <a:gd name="T33" fmla="*/ 131 h 142"/>
                <a:gd name="T34" fmla="*/ 6 w 17"/>
                <a:gd name="T35" fmla="*/ 128 h 142"/>
                <a:gd name="T36" fmla="*/ 6 w 17"/>
                <a:gd name="T37" fmla="*/ 125 h 142"/>
                <a:gd name="T38" fmla="*/ 6 w 17"/>
                <a:gd name="T39" fmla="*/ 121 h 142"/>
                <a:gd name="T40" fmla="*/ 6 w 17"/>
                <a:gd name="T41" fmla="*/ 118 h 142"/>
                <a:gd name="T42" fmla="*/ 3 w 17"/>
                <a:gd name="T43" fmla="*/ 90 h 142"/>
                <a:gd name="T44" fmla="*/ 3 w 17"/>
                <a:gd name="T45" fmla="*/ 59 h 142"/>
                <a:gd name="T46" fmla="*/ 3 w 17"/>
                <a:gd name="T47" fmla="*/ 31 h 142"/>
                <a:gd name="T48" fmla="*/ 0 w 17"/>
                <a:gd name="T49" fmla="*/ 4 h 142"/>
                <a:gd name="T50" fmla="*/ 0 w 17"/>
                <a:gd name="T51" fmla="*/ 0 h 142"/>
                <a:gd name="T52" fmla="*/ 3 w 17"/>
                <a:gd name="T53" fmla="*/ 0 h 142"/>
                <a:gd name="T54" fmla="*/ 3 w 17"/>
                <a:gd name="T55" fmla="*/ 0 h 142"/>
                <a:gd name="T56" fmla="*/ 6 w 17"/>
                <a:gd name="T57" fmla="*/ 0 h 142"/>
                <a:gd name="T58" fmla="*/ 6 w 17"/>
                <a:gd name="T59" fmla="*/ 0 h 1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7"/>
                <a:gd name="T91" fmla="*/ 0 h 142"/>
                <a:gd name="T92" fmla="*/ 17 w 17"/>
                <a:gd name="T93" fmla="*/ 142 h 1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7" h="142">
                  <a:moveTo>
                    <a:pt x="6" y="0"/>
                  </a:moveTo>
                  <a:lnTo>
                    <a:pt x="10" y="17"/>
                  </a:lnTo>
                  <a:lnTo>
                    <a:pt x="10" y="31"/>
                  </a:lnTo>
                  <a:lnTo>
                    <a:pt x="13" y="48"/>
                  </a:lnTo>
                  <a:lnTo>
                    <a:pt x="13" y="62"/>
                  </a:lnTo>
                  <a:lnTo>
                    <a:pt x="13" y="80"/>
                  </a:lnTo>
                  <a:lnTo>
                    <a:pt x="13" y="93"/>
                  </a:lnTo>
                  <a:lnTo>
                    <a:pt x="13" y="111"/>
                  </a:lnTo>
                  <a:lnTo>
                    <a:pt x="17" y="125"/>
                  </a:lnTo>
                  <a:lnTo>
                    <a:pt x="17" y="128"/>
                  </a:lnTo>
                  <a:lnTo>
                    <a:pt x="17" y="131"/>
                  </a:lnTo>
                  <a:lnTo>
                    <a:pt x="17" y="138"/>
                  </a:lnTo>
                  <a:lnTo>
                    <a:pt x="13" y="142"/>
                  </a:lnTo>
                  <a:lnTo>
                    <a:pt x="10" y="142"/>
                  </a:lnTo>
                  <a:lnTo>
                    <a:pt x="10" y="138"/>
                  </a:lnTo>
                  <a:lnTo>
                    <a:pt x="6" y="135"/>
                  </a:lnTo>
                  <a:lnTo>
                    <a:pt x="6" y="131"/>
                  </a:lnTo>
                  <a:lnTo>
                    <a:pt x="6" y="128"/>
                  </a:lnTo>
                  <a:lnTo>
                    <a:pt x="6" y="125"/>
                  </a:lnTo>
                  <a:lnTo>
                    <a:pt x="6" y="121"/>
                  </a:lnTo>
                  <a:lnTo>
                    <a:pt x="6" y="118"/>
                  </a:lnTo>
                  <a:lnTo>
                    <a:pt x="3" y="90"/>
                  </a:lnTo>
                  <a:lnTo>
                    <a:pt x="3" y="59"/>
                  </a:lnTo>
                  <a:lnTo>
                    <a:pt x="3" y="31"/>
                  </a:lnTo>
                  <a:lnTo>
                    <a:pt x="0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48" name="Freeform 413"/>
            <p:cNvSpPr>
              <a:spLocks/>
            </p:cNvSpPr>
            <p:nvPr/>
          </p:nvSpPr>
          <p:spPr bwMode="auto">
            <a:xfrm>
              <a:off x="2133" y="1599"/>
              <a:ext cx="159" cy="100"/>
            </a:xfrm>
            <a:custGeom>
              <a:avLst/>
              <a:gdLst>
                <a:gd name="T0" fmla="*/ 45 w 159"/>
                <a:gd name="T1" fmla="*/ 10 h 100"/>
                <a:gd name="T2" fmla="*/ 52 w 159"/>
                <a:gd name="T3" fmla="*/ 13 h 100"/>
                <a:gd name="T4" fmla="*/ 45 w 159"/>
                <a:gd name="T5" fmla="*/ 27 h 100"/>
                <a:gd name="T6" fmla="*/ 38 w 159"/>
                <a:gd name="T7" fmla="*/ 44 h 100"/>
                <a:gd name="T8" fmla="*/ 49 w 159"/>
                <a:gd name="T9" fmla="*/ 48 h 100"/>
                <a:gd name="T10" fmla="*/ 63 w 159"/>
                <a:gd name="T11" fmla="*/ 48 h 100"/>
                <a:gd name="T12" fmla="*/ 80 w 159"/>
                <a:gd name="T13" fmla="*/ 51 h 100"/>
                <a:gd name="T14" fmla="*/ 94 w 159"/>
                <a:gd name="T15" fmla="*/ 51 h 100"/>
                <a:gd name="T16" fmla="*/ 104 w 159"/>
                <a:gd name="T17" fmla="*/ 48 h 100"/>
                <a:gd name="T18" fmla="*/ 107 w 159"/>
                <a:gd name="T19" fmla="*/ 27 h 100"/>
                <a:gd name="T20" fmla="*/ 107 w 159"/>
                <a:gd name="T21" fmla="*/ 10 h 100"/>
                <a:gd name="T22" fmla="*/ 104 w 159"/>
                <a:gd name="T23" fmla="*/ 10 h 100"/>
                <a:gd name="T24" fmla="*/ 101 w 159"/>
                <a:gd name="T25" fmla="*/ 17 h 100"/>
                <a:gd name="T26" fmla="*/ 97 w 159"/>
                <a:gd name="T27" fmla="*/ 38 h 100"/>
                <a:gd name="T28" fmla="*/ 94 w 159"/>
                <a:gd name="T29" fmla="*/ 41 h 100"/>
                <a:gd name="T30" fmla="*/ 97 w 159"/>
                <a:gd name="T31" fmla="*/ 13 h 100"/>
                <a:gd name="T32" fmla="*/ 101 w 159"/>
                <a:gd name="T33" fmla="*/ 3 h 100"/>
                <a:gd name="T34" fmla="*/ 107 w 159"/>
                <a:gd name="T35" fmla="*/ 6 h 100"/>
                <a:gd name="T36" fmla="*/ 118 w 159"/>
                <a:gd name="T37" fmla="*/ 13 h 100"/>
                <a:gd name="T38" fmla="*/ 111 w 159"/>
                <a:gd name="T39" fmla="*/ 31 h 100"/>
                <a:gd name="T40" fmla="*/ 107 w 159"/>
                <a:gd name="T41" fmla="*/ 51 h 100"/>
                <a:gd name="T42" fmla="*/ 118 w 159"/>
                <a:gd name="T43" fmla="*/ 51 h 100"/>
                <a:gd name="T44" fmla="*/ 132 w 159"/>
                <a:gd name="T45" fmla="*/ 51 h 100"/>
                <a:gd name="T46" fmla="*/ 145 w 159"/>
                <a:gd name="T47" fmla="*/ 51 h 100"/>
                <a:gd name="T48" fmla="*/ 156 w 159"/>
                <a:gd name="T49" fmla="*/ 55 h 100"/>
                <a:gd name="T50" fmla="*/ 156 w 159"/>
                <a:gd name="T51" fmla="*/ 58 h 100"/>
                <a:gd name="T52" fmla="*/ 142 w 159"/>
                <a:gd name="T53" fmla="*/ 58 h 100"/>
                <a:gd name="T54" fmla="*/ 125 w 159"/>
                <a:gd name="T55" fmla="*/ 58 h 100"/>
                <a:gd name="T56" fmla="*/ 128 w 159"/>
                <a:gd name="T57" fmla="*/ 62 h 100"/>
                <a:gd name="T58" fmla="*/ 135 w 159"/>
                <a:gd name="T59" fmla="*/ 62 h 100"/>
                <a:gd name="T60" fmla="*/ 132 w 159"/>
                <a:gd name="T61" fmla="*/ 76 h 100"/>
                <a:gd name="T62" fmla="*/ 125 w 159"/>
                <a:gd name="T63" fmla="*/ 93 h 100"/>
                <a:gd name="T64" fmla="*/ 125 w 159"/>
                <a:gd name="T65" fmla="*/ 86 h 100"/>
                <a:gd name="T66" fmla="*/ 128 w 159"/>
                <a:gd name="T67" fmla="*/ 69 h 100"/>
                <a:gd name="T68" fmla="*/ 128 w 159"/>
                <a:gd name="T69" fmla="*/ 65 h 100"/>
                <a:gd name="T70" fmla="*/ 125 w 159"/>
                <a:gd name="T71" fmla="*/ 65 h 100"/>
                <a:gd name="T72" fmla="*/ 118 w 159"/>
                <a:gd name="T73" fmla="*/ 65 h 100"/>
                <a:gd name="T74" fmla="*/ 121 w 159"/>
                <a:gd name="T75" fmla="*/ 76 h 100"/>
                <a:gd name="T76" fmla="*/ 114 w 159"/>
                <a:gd name="T77" fmla="*/ 86 h 100"/>
                <a:gd name="T78" fmla="*/ 114 w 159"/>
                <a:gd name="T79" fmla="*/ 62 h 100"/>
                <a:gd name="T80" fmla="*/ 111 w 159"/>
                <a:gd name="T81" fmla="*/ 58 h 100"/>
                <a:gd name="T82" fmla="*/ 83 w 159"/>
                <a:gd name="T83" fmla="*/ 58 h 100"/>
                <a:gd name="T84" fmla="*/ 52 w 159"/>
                <a:gd name="T85" fmla="*/ 55 h 100"/>
                <a:gd name="T86" fmla="*/ 25 w 159"/>
                <a:gd name="T87" fmla="*/ 55 h 100"/>
                <a:gd name="T88" fmla="*/ 0 w 159"/>
                <a:gd name="T89" fmla="*/ 51 h 100"/>
                <a:gd name="T90" fmla="*/ 4 w 159"/>
                <a:gd name="T91" fmla="*/ 41 h 100"/>
                <a:gd name="T92" fmla="*/ 11 w 159"/>
                <a:gd name="T93" fmla="*/ 20 h 100"/>
                <a:gd name="T94" fmla="*/ 18 w 159"/>
                <a:gd name="T95" fmla="*/ 3 h 100"/>
                <a:gd name="T96" fmla="*/ 21 w 159"/>
                <a:gd name="T97" fmla="*/ 10 h 100"/>
                <a:gd name="T98" fmla="*/ 14 w 159"/>
                <a:gd name="T99" fmla="*/ 27 h 100"/>
                <a:gd name="T100" fmla="*/ 7 w 159"/>
                <a:gd name="T101" fmla="*/ 48 h 100"/>
                <a:gd name="T102" fmla="*/ 14 w 159"/>
                <a:gd name="T103" fmla="*/ 48 h 100"/>
                <a:gd name="T104" fmla="*/ 18 w 159"/>
                <a:gd name="T105" fmla="*/ 48 h 100"/>
                <a:gd name="T106" fmla="*/ 25 w 159"/>
                <a:gd name="T107" fmla="*/ 31 h 100"/>
                <a:gd name="T108" fmla="*/ 31 w 159"/>
                <a:gd name="T109" fmla="*/ 10 h 100"/>
                <a:gd name="T110" fmla="*/ 28 w 159"/>
                <a:gd name="T111" fmla="*/ 3 h 100"/>
                <a:gd name="T112" fmla="*/ 38 w 159"/>
                <a:gd name="T113" fmla="*/ 3 h 100"/>
                <a:gd name="T114" fmla="*/ 45 w 159"/>
                <a:gd name="T115" fmla="*/ 6 h 10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59"/>
                <a:gd name="T175" fmla="*/ 0 h 100"/>
                <a:gd name="T176" fmla="*/ 159 w 159"/>
                <a:gd name="T177" fmla="*/ 100 h 10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59" h="100">
                  <a:moveTo>
                    <a:pt x="45" y="6"/>
                  </a:moveTo>
                  <a:lnTo>
                    <a:pt x="45" y="6"/>
                  </a:lnTo>
                  <a:lnTo>
                    <a:pt x="45" y="10"/>
                  </a:lnTo>
                  <a:lnTo>
                    <a:pt x="49" y="10"/>
                  </a:lnTo>
                  <a:lnTo>
                    <a:pt x="52" y="13"/>
                  </a:lnTo>
                  <a:lnTo>
                    <a:pt x="49" y="17"/>
                  </a:lnTo>
                  <a:lnTo>
                    <a:pt x="49" y="20"/>
                  </a:lnTo>
                  <a:lnTo>
                    <a:pt x="45" y="24"/>
                  </a:lnTo>
                  <a:lnTo>
                    <a:pt x="45" y="27"/>
                  </a:lnTo>
                  <a:lnTo>
                    <a:pt x="42" y="31"/>
                  </a:lnTo>
                  <a:lnTo>
                    <a:pt x="42" y="34"/>
                  </a:lnTo>
                  <a:lnTo>
                    <a:pt x="38" y="41"/>
                  </a:lnTo>
                  <a:lnTo>
                    <a:pt x="38" y="44"/>
                  </a:lnTo>
                  <a:lnTo>
                    <a:pt x="38" y="48"/>
                  </a:lnTo>
                  <a:lnTo>
                    <a:pt x="42" y="48"/>
                  </a:lnTo>
                  <a:lnTo>
                    <a:pt x="45" y="48"/>
                  </a:lnTo>
                  <a:lnTo>
                    <a:pt x="49" y="48"/>
                  </a:lnTo>
                  <a:lnTo>
                    <a:pt x="52" y="48"/>
                  </a:lnTo>
                  <a:lnTo>
                    <a:pt x="56" y="48"/>
                  </a:lnTo>
                  <a:lnTo>
                    <a:pt x="59" y="48"/>
                  </a:lnTo>
                  <a:lnTo>
                    <a:pt x="63" y="48"/>
                  </a:lnTo>
                  <a:lnTo>
                    <a:pt x="66" y="48"/>
                  </a:lnTo>
                  <a:lnTo>
                    <a:pt x="69" y="48"/>
                  </a:lnTo>
                  <a:lnTo>
                    <a:pt x="76" y="51"/>
                  </a:lnTo>
                  <a:lnTo>
                    <a:pt x="80" y="51"/>
                  </a:lnTo>
                  <a:lnTo>
                    <a:pt x="83" y="51"/>
                  </a:lnTo>
                  <a:lnTo>
                    <a:pt x="87" y="51"/>
                  </a:lnTo>
                  <a:lnTo>
                    <a:pt x="90" y="51"/>
                  </a:lnTo>
                  <a:lnTo>
                    <a:pt x="94" y="51"/>
                  </a:lnTo>
                  <a:lnTo>
                    <a:pt x="101" y="51"/>
                  </a:lnTo>
                  <a:lnTo>
                    <a:pt x="104" y="51"/>
                  </a:lnTo>
                  <a:lnTo>
                    <a:pt x="104" y="48"/>
                  </a:lnTo>
                  <a:lnTo>
                    <a:pt x="104" y="44"/>
                  </a:lnTo>
                  <a:lnTo>
                    <a:pt x="107" y="34"/>
                  </a:lnTo>
                  <a:lnTo>
                    <a:pt x="107" y="27"/>
                  </a:lnTo>
                  <a:lnTo>
                    <a:pt x="111" y="20"/>
                  </a:lnTo>
                  <a:lnTo>
                    <a:pt x="111" y="10"/>
                  </a:lnTo>
                  <a:lnTo>
                    <a:pt x="107" y="10"/>
                  </a:lnTo>
                  <a:lnTo>
                    <a:pt x="104" y="10"/>
                  </a:lnTo>
                  <a:lnTo>
                    <a:pt x="101" y="10"/>
                  </a:lnTo>
                  <a:lnTo>
                    <a:pt x="104" y="13"/>
                  </a:lnTo>
                  <a:lnTo>
                    <a:pt x="101" y="17"/>
                  </a:lnTo>
                  <a:lnTo>
                    <a:pt x="101" y="24"/>
                  </a:lnTo>
                  <a:lnTo>
                    <a:pt x="101" y="27"/>
                  </a:lnTo>
                  <a:lnTo>
                    <a:pt x="101" y="31"/>
                  </a:lnTo>
                  <a:lnTo>
                    <a:pt x="97" y="38"/>
                  </a:lnTo>
                  <a:lnTo>
                    <a:pt x="97" y="41"/>
                  </a:lnTo>
                  <a:lnTo>
                    <a:pt x="97" y="44"/>
                  </a:lnTo>
                  <a:lnTo>
                    <a:pt x="94" y="48"/>
                  </a:lnTo>
                  <a:lnTo>
                    <a:pt x="94" y="41"/>
                  </a:lnTo>
                  <a:lnTo>
                    <a:pt x="97" y="31"/>
                  </a:lnTo>
                  <a:lnTo>
                    <a:pt x="97" y="24"/>
                  </a:lnTo>
                  <a:lnTo>
                    <a:pt x="101" y="13"/>
                  </a:lnTo>
                  <a:lnTo>
                    <a:pt x="97" y="13"/>
                  </a:lnTo>
                  <a:lnTo>
                    <a:pt x="97" y="10"/>
                  </a:lnTo>
                  <a:lnTo>
                    <a:pt x="97" y="6"/>
                  </a:lnTo>
                  <a:lnTo>
                    <a:pt x="101" y="3"/>
                  </a:lnTo>
                  <a:lnTo>
                    <a:pt x="104" y="3"/>
                  </a:lnTo>
                  <a:lnTo>
                    <a:pt x="107" y="6"/>
                  </a:lnTo>
                  <a:lnTo>
                    <a:pt x="111" y="6"/>
                  </a:lnTo>
                  <a:lnTo>
                    <a:pt x="114" y="6"/>
                  </a:lnTo>
                  <a:lnTo>
                    <a:pt x="118" y="13"/>
                  </a:lnTo>
                  <a:lnTo>
                    <a:pt x="114" y="17"/>
                  </a:lnTo>
                  <a:lnTo>
                    <a:pt x="114" y="20"/>
                  </a:lnTo>
                  <a:lnTo>
                    <a:pt x="114" y="27"/>
                  </a:lnTo>
                  <a:lnTo>
                    <a:pt x="111" y="31"/>
                  </a:lnTo>
                  <a:lnTo>
                    <a:pt x="111" y="38"/>
                  </a:lnTo>
                  <a:lnTo>
                    <a:pt x="111" y="41"/>
                  </a:lnTo>
                  <a:lnTo>
                    <a:pt x="107" y="48"/>
                  </a:lnTo>
                  <a:lnTo>
                    <a:pt x="107" y="51"/>
                  </a:lnTo>
                  <a:lnTo>
                    <a:pt x="111" y="51"/>
                  </a:lnTo>
                  <a:lnTo>
                    <a:pt x="114" y="51"/>
                  </a:lnTo>
                  <a:lnTo>
                    <a:pt x="118" y="51"/>
                  </a:lnTo>
                  <a:lnTo>
                    <a:pt x="121" y="51"/>
                  </a:lnTo>
                  <a:lnTo>
                    <a:pt x="125" y="51"/>
                  </a:lnTo>
                  <a:lnTo>
                    <a:pt x="128" y="51"/>
                  </a:lnTo>
                  <a:lnTo>
                    <a:pt x="132" y="51"/>
                  </a:lnTo>
                  <a:lnTo>
                    <a:pt x="135" y="51"/>
                  </a:lnTo>
                  <a:lnTo>
                    <a:pt x="139" y="51"/>
                  </a:lnTo>
                  <a:lnTo>
                    <a:pt x="142" y="51"/>
                  </a:lnTo>
                  <a:lnTo>
                    <a:pt x="145" y="51"/>
                  </a:lnTo>
                  <a:lnTo>
                    <a:pt x="149" y="51"/>
                  </a:lnTo>
                  <a:lnTo>
                    <a:pt x="152" y="55"/>
                  </a:lnTo>
                  <a:lnTo>
                    <a:pt x="156" y="55"/>
                  </a:lnTo>
                  <a:lnTo>
                    <a:pt x="156" y="58"/>
                  </a:lnTo>
                  <a:lnTo>
                    <a:pt x="159" y="58"/>
                  </a:lnTo>
                  <a:lnTo>
                    <a:pt x="156" y="58"/>
                  </a:lnTo>
                  <a:lnTo>
                    <a:pt x="152" y="58"/>
                  </a:lnTo>
                  <a:lnTo>
                    <a:pt x="149" y="58"/>
                  </a:lnTo>
                  <a:lnTo>
                    <a:pt x="145" y="58"/>
                  </a:lnTo>
                  <a:lnTo>
                    <a:pt x="142" y="58"/>
                  </a:lnTo>
                  <a:lnTo>
                    <a:pt x="139" y="58"/>
                  </a:lnTo>
                  <a:lnTo>
                    <a:pt x="132" y="58"/>
                  </a:lnTo>
                  <a:lnTo>
                    <a:pt x="128" y="58"/>
                  </a:lnTo>
                  <a:lnTo>
                    <a:pt x="125" y="58"/>
                  </a:lnTo>
                  <a:lnTo>
                    <a:pt x="125" y="62"/>
                  </a:lnTo>
                  <a:lnTo>
                    <a:pt x="128" y="62"/>
                  </a:lnTo>
                  <a:lnTo>
                    <a:pt x="132" y="62"/>
                  </a:lnTo>
                  <a:lnTo>
                    <a:pt x="135" y="62"/>
                  </a:lnTo>
                  <a:lnTo>
                    <a:pt x="132" y="69"/>
                  </a:lnTo>
                  <a:lnTo>
                    <a:pt x="132" y="72"/>
                  </a:lnTo>
                  <a:lnTo>
                    <a:pt x="132" y="76"/>
                  </a:lnTo>
                  <a:lnTo>
                    <a:pt x="128" y="79"/>
                  </a:lnTo>
                  <a:lnTo>
                    <a:pt x="128" y="86"/>
                  </a:lnTo>
                  <a:lnTo>
                    <a:pt x="128" y="89"/>
                  </a:lnTo>
                  <a:lnTo>
                    <a:pt x="125" y="93"/>
                  </a:lnTo>
                  <a:lnTo>
                    <a:pt x="125" y="100"/>
                  </a:lnTo>
                  <a:lnTo>
                    <a:pt x="125" y="93"/>
                  </a:lnTo>
                  <a:lnTo>
                    <a:pt x="125" y="86"/>
                  </a:lnTo>
                  <a:lnTo>
                    <a:pt x="128" y="76"/>
                  </a:lnTo>
                  <a:lnTo>
                    <a:pt x="128" y="69"/>
                  </a:lnTo>
                  <a:lnTo>
                    <a:pt x="132" y="65"/>
                  </a:lnTo>
                  <a:lnTo>
                    <a:pt x="128" y="65"/>
                  </a:lnTo>
                  <a:lnTo>
                    <a:pt x="125" y="65"/>
                  </a:lnTo>
                  <a:lnTo>
                    <a:pt x="121" y="62"/>
                  </a:lnTo>
                  <a:lnTo>
                    <a:pt x="118" y="62"/>
                  </a:lnTo>
                  <a:lnTo>
                    <a:pt x="118" y="65"/>
                  </a:lnTo>
                  <a:lnTo>
                    <a:pt x="121" y="69"/>
                  </a:lnTo>
                  <a:lnTo>
                    <a:pt x="121" y="76"/>
                  </a:lnTo>
                  <a:lnTo>
                    <a:pt x="118" y="82"/>
                  </a:lnTo>
                  <a:lnTo>
                    <a:pt x="118" y="86"/>
                  </a:lnTo>
                  <a:lnTo>
                    <a:pt x="114" y="93"/>
                  </a:lnTo>
                  <a:lnTo>
                    <a:pt x="114" y="86"/>
                  </a:lnTo>
                  <a:lnTo>
                    <a:pt x="114" y="79"/>
                  </a:lnTo>
                  <a:lnTo>
                    <a:pt x="118" y="72"/>
                  </a:lnTo>
                  <a:lnTo>
                    <a:pt x="114" y="65"/>
                  </a:lnTo>
                  <a:lnTo>
                    <a:pt x="114" y="62"/>
                  </a:lnTo>
                  <a:lnTo>
                    <a:pt x="118" y="62"/>
                  </a:lnTo>
                  <a:lnTo>
                    <a:pt x="118" y="58"/>
                  </a:lnTo>
                  <a:lnTo>
                    <a:pt x="111" y="58"/>
                  </a:lnTo>
                  <a:lnTo>
                    <a:pt x="104" y="58"/>
                  </a:lnTo>
                  <a:lnTo>
                    <a:pt x="97" y="58"/>
                  </a:lnTo>
                  <a:lnTo>
                    <a:pt x="90" y="58"/>
                  </a:lnTo>
                  <a:lnTo>
                    <a:pt x="83" y="58"/>
                  </a:lnTo>
                  <a:lnTo>
                    <a:pt x="76" y="55"/>
                  </a:lnTo>
                  <a:lnTo>
                    <a:pt x="66" y="55"/>
                  </a:lnTo>
                  <a:lnTo>
                    <a:pt x="59" y="55"/>
                  </a:lnTo>
                  <a:lnTo>
                    <a:pt x="52" y="55"/>
                  </a:lnTo>
                  <a:lnTo>
                    <a:pt x="45" y="55"/>
                  </a:lnTo>
                  <a:lnTo>
                    <a:pt x="38" y="55"/>
                  </a:lnTo>
                  <a:lnTo>
                    <a:pt x="31" y="55"/>
                  </a:lnTo>
                  <a:lnTo>
                    <a:pt x="25" y="55"/>
                  </a:lnTo>
                  <a:lnTo>
                    <a:pt x="14" y="55"/>
                  </a:lnTo>
                  <a:lnTo>
                    <a:pt x="7" y="55"/>
                  </a:lnTo>
                  <a:lnTo>
                    <a:pt x="0" y="51"/>
                  </a:lnTo>
                  <a:lnTo>
                    <a:pt x="0" y="48"/>
                  </a:lnTo>
                  <a:lnTo>
                    <a:pt x="4" y="41"/>
                  </a:lnTo>
                  <a:lnTo>
                    <a:pt x="4" y="38"/>
                  </a:lnTo>
                  <a:lnTo>
                    <a:pt x="7" y="31"/>
                  </a:lnTo>
                  <a:lnTo>
                    <a:pt x="7" y="24"/>
                  </a:lnTo>
                  <a:lnTo>
                    <a:pt x="11" y="20"/>
                  </a:lnTo>
                  <a:lnTo>
                    <a:pt x="11" y="13"/>
                  </a:lnTo>
                  <a:lnTo>
                    <a:pt x="14" y="10"/>
                  </a:lnTo>
                  <a:lnTo>
                    <a:pt x="18" y="3"/>
                  </a:lnTo>
                  <a:lnTo>
                    <a:pt x="21" y="3"/>
                  </a:lnTo>
                  <a:lnTo>
                    <a:pt x="21" y="10"/>
                  </a:lnTo>
                  <a:lnTo>
                    <a:pt x="21" y="13"/>
                  </a:lnTo>
                  <a:lnTo>
                    <a:pt x="18" y="20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14" y="34"/>
                  </a:lnTo>
                  <a:lnTo>
                    <a:pt x="11" y="38"/>
                  </a:lnTo>
                  <a:lnTo>
                    <a:pt x="11" y="41"/>
                  </a:lnTo>
                  <a:lnTo>
                    <a:pt x="7" y="48"/>
                  </a:lnTo>
                  <a:lnTo>
                    <a:pt x="11" y="48"/>
                  </a:lnTo>
                  <a:lnTo>
                    <a:pt x="14" y="48"/>
                  </a:lnTo>
                  <a:lnTo>
                    <a:pt x="18" y="48"/>
                  </a:lnTo>
                  <a:lnTo>
                    <a:pt x="21" y="44"/>
                  </a:lnTo>
                  <a:lnTo>
                    <a:pt x="25" y="38"/>
                  </a:lnTo>
                  <a:lnTo>
                    <a:pt x="25" y="34"/>
                  </a:lnTo>
                  <a:lnTo>
                    <a:pt x="25" y="31"/>
                  </a:lnTo>
                  <a:lnTo>
                    <a:pt x="28" y="24"/>
                  </a:lnTo>
                  <a:lnTo>
                    <a:pt x="28" y="20"/>
                  </a:lnTo>
                  <a:lnTo>
                    <a:pt x="31" y="17"/>
                  </a:lnTo>
                  <a:lnTo>
                    <a:pt x="31" y="10"/>
                  </a:lnTo>
                  <a:lnTo>
                    <a:pt x="28" y="6"/>
                  </a:lnTo>
                  <a:lnTo>
                    <a:pt x="28" y="3"/>
                  </a:lnTo>
                  <a:lnTo>
                    <a:pt x="31" y="3"/>
                  </a:lnTo>
                  <a:lnTo>
                    <a:pt x="35" y="3"/>
                  </a:lnTo>
                  <a:lnTo>
                    <a:pt x="35" y="0"/>
                  </a:lnTo>
                  <a:lnTo>
                    <a:pt x="38" y="3"/>
                  </a:lnTo>
                  <a:lnTo>
                    <a:pt x="42" y="3"/>
                  </a:lnTo>
                  <a:lnTo>
                    <a:pt x="45" y="3"/>
                  </a:lnTo>
                  <a:lnTo>
                    <a:pt x="45" y="6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49" name="Freeform 414"/>
            <p:cNvSpPr>
              <a:spLocks/>
            </p:cNvSpPr>
            <p:nvPr/>
          </p:nvSpPr>
          <p:spPr bwMode="auto">
            <a:xfrm>
              <a:off x="2192" y="1599"/>
              <a:ext cx="24" cy="48"/>
            </a:xfrm>
            <a:custGeom>
              <a:avLst/>
              <a:gdLst>
                <a:gd name="T0" fmla="*/ 21 w 24"/>
                <a:gd name="T1" fmla="*/ 3 h 48"/>
                <a:gd name="T2" fmla="*/ 24 w 24"/>
                <a:gd name="T3" fmla="*/ 6 h 48"/>
                <a:gd name="T4" fmla="*/ 24 w 24"/>
                <a:gd name="T5" fmla="*/ 10 h 48"/>
                <a:gd name="T6" fmla="*/ 24 w 24"/>
                <a:gd name="T7" fmla="*/ 17 h 48"/>
                <a:gd name="T8" fmla="*/ 21 w 24"/>
                <a:gd name="T9" fmla="*/ 20 h 48"/>
                <a:gd name="T10" fmla="*/ 21 w 24"/>
                <a:gd name="T11" fmla="*/ 24 h 48"/>
                <a:gd name="T12" fmla="*/ 17 w 24"/>
                <a:gd name="T13" fmla="*/ 31 h 48"/>
                <a:gd name="T14" fmla="*/ 17 w 24"/>
                <a:gd name="T15" fmla="*/ 34 h 48"/>
                <a:gd name="T16" fmla="*/ 17 w 24"/>
                <a:gd name="T17" fmla="*/ 41 h 48"/>
                <a:gd name="T18" fmla="*/ 14 w 24"/>
                <a:gd name="T19" fmla="*/ 41 h 48"/>
                <a:gd name="T20" fmla="*/ 14 w 24"/>
                <a:gd name="T21" fmla="*/ 41 h 48"/>
                <a:gd name="T22" fmla="*/ 14 w 24"/>
                <a:gd name="T23" fmla="*/ 44 h 48"/>
                <a:gd name="T24" fmla="*/ 14 w 24"/>
                <a:gd name="T25" fmla="*/ 44 h 48"/>
                <a:gd name="T26" fmla="*/ 14 w 24"/>
                <a:gd name="T27" fmla="*/ 34 h 48"/>
                <a:gd name="T28" fmla="*/ 14 w 24"/>
                <a:gd name="T29" fmla="*/ 27 h 48"/>
                <a:gd name="T30" fmla="*/ 17 w 24"/>
                <a:gd name="T31" fmla="*/ 20 h 48"/>
                <a:gd name="T32" fmla="*/ 21 w 24"/>
                <a:gd name="T33" fmla="*/ 13 h 48"/>
                <a:gd name="T34" fmla="*/ 21 w 24"/>
                <a:gd name="T35" fmla="*/ 13 h 48"/>
                <a:gd name="T36" fmla="*/ 21 w 24"/>
                <a:gd name="T37" fmla="*/ 10 h 48"/>
                <a:gd name="T38" fmla="*/ 21 w 24"/>
                <a:gd name="T39" fmla="*/ 10 h 48"/>
                <a:gd name="T40" fmla="*/ 17 w 24"/>
                <a:gd name="T41" fmla="*/ 10 h 48"/>
                <a:gd name="T42" fmla="*/ 17 w 24"/>
                <a:gd name="T43" fmla="*/ 10 h 48"/>
                <a:gd name="T44" fmla="*/ 17 w 24"/>
                <a:gd name="T45" fmla="*/ 6 h 48"/>
                <a:gd name="T46" fmla="*/ 17 w 24"/>
                <a:gd name="T47" fmla="*/ 6 h 48"/>
                <a:gd name="T48" fmla="*/ 14 w 24"/>
                <a:gd name="T49" fmla="*/ 6 h 48"/>
                <a:gd name="T50" fmla="*/ 14 w 24"/>
                <a:gd name="T51" fmla="*/ 6 h 48"/>
                <a:gd name="T52" fmla="*/ 10 w 24"/>
                <a:gd name="T53" fmla="*/ 13 h 48"/>
                <a:gd name="T54" fmla="*/ 10 w 24"/>
                <a:gd name="T55" fmla="*/ 24 h 48"/>
                <a:gd name="T56" fmla="*/ 7 w 24"/>
                <a:gd name="T57" fmla="*/ 31 h 48"/>
                <a:gd name="T58" fmla="*/ 7 w 24"/>
                <a:gd name="T59" fmla="*/ 41 h 48"/>
                <a:gd name="T60" fmla="*/ 4 w 24"/>
                <a:gd name="T61" fmla="*/ 41 h 48"/>
                <a:gd name="T62" fmla="*/ 4 w 24"/>
                <a:gd name="T63" fmla="*/ 44 h 48"/>
                <a:gd name="T64" fmla="*/ 0 w 24"/>
                <a:gd name="T65" fmla="*/ 44 h 48"/>
                <a:gd name="T66" fmla="*/ 0 w 24"/>
                <a:gd name="T67" fmla="*/ 48 h 48"/>
                <a:gd name="T68" fmla="*/ 0 w 24"/>
                <a:gd name="T69" fmla="*/ 41 h 48"/>
                <a:gd name="T70" fmla="*/ 4 w 24"/>
                <a:gd name="T71" fmla="*/ 38 h 48"/>
                <a:gd name="T72" fmla="*/ 4 w 24"/>
                <a:gd name="T73" fmla="*/ 34 h 48"/>
                <a:gd name="T74" fmla="*/ 4 w 24"/>
                <a:gd name="T75" fmla="*/ 27 h 48"/>
                <a:gd name="T76" fmla="*/ 7 w 24"/>
                <a:gd name="T77" fmla="*/ 24 h 48"/>
                <a:gd name="T78" fmla="*/ 7 w 24"/>
                <a:gd name="T79" fmla="*/ 20 h 48"/>
                <a:gd name="T80" fmla="*/ 7 w 24"/>
                <a:gd name="T81" fmla="*/ 13 h 48"/>
                <a:gd name="T82" fmla="*/ 10 w 24"/>
                <a:gd name="T83" fmla="*/ 10 h 48"/>
                <a:gd name="T84" fmla="*/ 4 w 24"/>
                <a:gd name="T85" fmla="*/ 6 h 48"/>
                <a:gd name="T86" fmla="*/ 7 w 24"/>
                <a:gd name="T87" fmla="*/ 3 h 48"/>
                <a:gd name="T88" fmla="*/ 7 w 24"/>
                <a:gd name="T89" fmla="*/ 3 h 48"/>
                <a:gd name="T90" fmla="*/ 10 w 24"/>
                <a:gd name="T91" fmla="*/ 3 h 48"/>
                <a:gd name="T92" fmla="*/ 10 w 24"/>
                <a:gd name="T93" fmla="*/ 0 h 48"/>
                <a:gd name="T94" fmla="*/ 14 w 24"/>
                <a:gd name="T95" fmla="*/ 3 h 48"/>
                <a:gd name="T96" fmla="*/ 14 w 24"/>
                <a:gd name="T97" fmla="*/ 3 h 48"/>
                <a:gd name="T98" fmla="*/ 14 w 24"/>
                <a:gd name="T99" fmla="*/ 3 h 48"/>
                <a:gd name="T100" fmla="*/ 14 w 24"/>
                <a:gd name="T101" fmla="*/ 3 h 48"/>
                <a:gd name="T102" fmla="*/ 17 w 24"/>
                <a:gd name="T103" fmla="*/ 3 h 48"/>
                <a:gd name="T104" fmla="*/ 17 w 24"/>
                <a:gd name="T105" fmla="*/ 3 h 48"/>
                <a:gd name="T106" fmla="*/ 17 w 24"/>
                <a:gd name="T107" fmla="*/ 3 h 48"/>
                <a:gd name="T108" fmla="*/ 21 w 24"/>
                <a:gd name="T109" fmla="*/ 3 h 48"/>
                <a:gd name="T110" fmla="*/ 21 w 24"/>
                <a:gd name="T111" fmla="*/ 3 h 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4"/>
                <a:gd name="T169" fmla="*/ 0 h 48"/>
                <a:gd name="T170" fmla="*/ 24 w 24"/>
                <a:gd name="T171" fmla="*/ 48 h 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4" h="48">
                  <a:moveTo>
                    <a:pt x="21" y="3"/>
                  </a:moveTo>
                  <a:lnTo>
                    <a:pt x="24" y="6"/>
                  </a:lnTo>
                  <a:lnTo>
                    <a:pt x="24" y="10"/>
                  </a:lnTo>
                  <a:lnTo>
                    <a:pt x="24" y="17"/>
                  </a:lnTo>
                  <a:lnTo>
                    <a:pt x="21" y="20"/>
                  </a:lnTo>
                  <a:lnTo>
                    <a:pt x="21" y="24"/>
                  </a:lnTo>
                  <a:lnTo>
                    <a:pt x="17" y="31"/>
                  </a:lnTo>
                  <a:lnTo>
                    <a:pt x="17" y="34"/>
                  </a:lnTo>
                  <a:lnTo>
                    <a:pt x="17" y="41"/>
                  </a:lnTo>
                  <a:lnTo>
                    <a:pt x="14" y="41"/>
                  </a:lnTo>
                  <a:lnTo>
                    <a:pt x="14" y="44"/>
                  </a:lnTo>
                  <a:lnTo>
                    <a:pt x="14" y="34"/>
                  </a:lnTo>
                  <a:lnTo>
                    <a:pt x="14" y="27"/>
                  </a:lnTo>
                  <a:lnTo>
                    <a:pt x="17" y="20"/>
                  </a:lnTo>
                  <a:lnTo>
                    <a:pt x="21" y="13"/>
                  </a:lnTo>
                  <a:lnTo>
                    <a:pt x="21" y="10"/>
                  </a:lnTo>
                  <a:lnTo>
                    <a:pt x="17" y="10"/>
                  </a:lnTo>
                  <a:lnTo>
                    <a:pt x="17" y="6"/>
                  </a:lnTo>
                  <a:lnTo>
                    <a:pt x="14" y="6"/>
                  </a:lnTo>
                  <a:lnTo>
                    <a:pt x="10" y="13"/>
                  </a:lnTo>
                  <a:lnTo>
                    <a:pt x="10" y="24"/>
                  </a:lnTo>
                  <a:lnTo>
                    <a:pt x="7" y="31"/>
                  </a:lnTo>
                  <a:lnTo>
                    <a:pt x="7" y="41"/>
                  </a:lnTo>
                  <a:lnTo>
                    <a:pt x="4" y="41"/>
                  </a:lnTo>
                  <a:lnTo>
                    <a:pt x="4" y="44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0" y="41"/>
                  </a:lnTo>
                  <a:lnTo>
                    <a:pt x="4" y="38"/>
                  </a:lnTo>
                  <a:lnTo>
                    <a:pt x="4" y="34"/>
                  </a:lnTo>
                  <a:lnTo>
                    <a:pt x="4" y="27"/>
                  </a:lnTo>
                  <a:lnTo>
                    <a:pt x="7" y="24"/>
                  </a:lnTo>
                  <a:lnTo>
                    <a:pt x="7" y="20"/>
                  </a:lnTo>
                  <a:lnTo>
                    <a:pt x="7" y="13"/>
                  </a:lnTo>
                  <a:lnTo>
                    <a:pt x="10" y="10"/>
                  </a:lnTo>
                  <a:lnTo>
                    <a:pt x="4" y="6"/>
                  </a:lnTo>
                  <a:lnTo>
                    <a:pt x="7" y="3"/>
                  </a:lnTo>
                  <a:lnTo>
                    <a:pt x="10" y="3"/>
                  </a:lnTo>
                  <a:lnTo>
                    <a:pt x="10" y="0"/>
                  </a:lnTo>
                  <a:lnTo>
                    <a:pt x="14" y="3"/>
                  </a:lnTo>
                  <a:lnTo>
                    <a:pt x="17" y="3"/>
                  </a:lnTo>
                  <a:lnTo>
                    <a:pt x="21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50" name="Freeform 415"/>
            <p:cNvSpPr>
              <a:spLocks/>
            </p:cNvSpPr>
            <p:nvPr/>
          </p:nvSpPr>
          <p:spPr bwMode="auto">
            <a:xfrm>
              <a:off x="2275" y="1602"/>
              <a:ext cx="14" cy="41"/>
            </a:xfrm>
            <a:custGeom>
              <a:avLst/>
              <a:gdLst>
                <a:gd name="T0" fmla="*/ 14 w 14"/>
                <a:gd name="T1" fmla="*/ 3 h 41"/>
                <a:gd name="T2" fmla="*/ 14 w 14"/>
                <a:gd name="T3" fmla="*/ 7 h 41"/>
                <a:gd name="T4" fmla="*/ 14 w 14"/>
                <a:gd name="T5" fmla="*/ 10 h 41"/>
                <a:gd name="T6" fmla="*/ 10 w 14"/>
                <a:gd name="T7" fmla="*/ 14 h 41"/>
                <a:gd name="T8" fmla="*/ 10 w 14"/>
                <a:gd name="T9" fmla="*/ 17 h 41"/>
                <a:gd name="T10" fmla="*/ 3 w 14"/>
                <a:gd name="T11" fmla="*/ 41 h 41"/>
                <a:gd name="T12" fmla="*/ 3 w 14"/>
                <a:gd name="T13" fmla="*/ 41 h 41"/>
                <a:gd name="T14" fmla="*/ 0 w 14"/>
                <a:gd name="T15" fmla="*/ 41 h 41"/>
                <a:gd name="T16" fmla="*/ 0 w 14"/>
                <a:gd name="T17" fmla="*/ 41 h 41"/>
                <a:gd name="T18" fmla="*/ 0 w 14"/>
                <a:gd name="T19" fmla="*/ 41 h 41"/>
                <a:gd name="T20" fmla="*/ 0 w 14"/>
                <a:gd name="T21" fmla="*/ 38 h 41"/>
                <a:gd name="T22" fmla="*/ 0 w 14"/>
                <a:gd name="T23" fmla="*/ 35 h 41"/>
                <a:gd name="T24" fmla="*/ 3 w 14"/>
                <a:gd name="T25" fmla="*/ 28 h 41"/>
                <a:gd name="T26" fmla="*/ 3 w 14"/>
                <a:gd name="T27" fmla="*/ 24 h 41"/>
                <a:gd name="T28" fmla="*/ 3 w 14"/>
                <a:gd name="T29" fmla="*/ 17 h 41"/>
                <a:gd name="T30" fmla="*/ 7 w 14"/>
                <a:gd name="T31" fmla="*/ 14 h 41"/>
                <a:gd name="T32" fmla="*/ 7 w 14"/>
                <a:gd name="T33" fmla="*/ 10 h 41"/>
                <a:gd name="T34" fmla="*/ 10 w 14"/>
                <a:gd name="T35" fmla="*/ 7 h 41"/>
                <a:gd name="T36" fmla="*/ 7 w 14"/>
                <a:gd name="T37" fmla="*/ 3 h 41"/>
                <a:gd name="T38" fmla="*/ 7 w 14"/>
                <a:gd name="T39" fmla="*/ 3 h 41"/>
                <a:gd name="T40" fmla="*/ 7 w 14"/>
                <a:gd name="T41" fmla="*/ 3 h 41"/>
                <a:gd name="T42" fmla="*/ 3 w 14"/>
                <a:gd name="T43" fmla="*/ 3 h 41"/>
                <a:gd name="T44" fmla="*/ 3 w 14"/>
                <a:gd name="T45" fmla="*/ 7 h 41"/>
                <a:gd name="T46" fmla="*/ 3 w 14"/>
                <a:gd name="T47" fmla="*/ 7 h 41"/>
                <a:gd name="T48" fmla="*/ 3 w 14"/>
                <a:gd name="T49" fmla="*/ 7 h 41"/>
                <a:gd name="T50" fmla="*/ 3 w 14"/>
                <a:gd name="T51" fmla="*/ 10 h 41"/>
                <a:gd name="T52" fmla="*/ 0 w 14"/>
                <a:gd name="T53" fmla="*/ 7 h 41"/>
                <a:gd name="T54" fmla="*/ 0 w 14"/>
                <a:gd name="T55" fmla="*/ 3 h 41"/>
                <a:gd name="T56" fmla="*/ 3 w 14"/>
                <a:gd name="T57" fmla="*/ 3 h 41"/>
                <a:gd name="T58" fmla="*/ 3 w 14"/>
                <a:gd name="T59" fmla="*/ 0 h 41"/>
                <a:gd name="T60" fmla="*/ 7 w 14"/>
                <a:gd name="T61" fmla="*/ 0 h 41"/>
                <a:gd name="T62" fmla="*/ 7 w 14"/>
                <a:gd name="T63" fmla="*/ 0 h 41"/>
                <a:gd name="T64" fmla="*/ 7 w 14"/>
                <a:gd name="T65" fmla="*/ 0 h 41"/>
                <a:gd name="T66" fmla="*/ 10 w 14"/>
                <a:gd name="T67" fmla="*/ 0 h 41"/>
                <a:gd name="T68" fmla="*/ 10 w 14"/>
                <a:gd name="T69" fmla="*/ 0 h 41"/>
                <a:gd name="T70" fmla="*/ 10 w 14"/>
                <a:gd name="T71" fmla="*/ 0 h 41"/>
                <a:gd name="T72" fmla="*/ 14 w 14"/>
                <a:gd name="T73" fmla="*/ 3 h 41"/>
                <a:gd name="T74" fmla="*/ 14 w 14"/>
                <a:gd name="T75" fmla="*/ 3 h 41"/>
                <a:gd name="T76" fmla="*/ 14 w 14"/>
                <a:gd name="T77" fmla="*/ 3 h 4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4"/>
                <a:gd name="T118" fmla="*/ 0 h 41"/>
                <a:gd name="T119" fmla="*/ 14 w 14"/>
                <a:gd name="T120" fmla="*/ 41 h 4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4" h="41">
                  <a:moveTo>
                    <a:pt x="14" y="3"/>
                  </a:moveTo>
                  <a:lnTo>
                    <a:pt x="14" y="7"/>
                  </a:lnTo>
                  <a:lnTo>
                    <a:pt x="14" y="10"/>
                  </a:lnTo>
                  <a:lnTo>
                    <a:pt x="10" y="14"/>
                  </a:lnTo>
                  <a:lnTo>
                    <a:pt x="10" y="17"/>
                  </a:lnTo>
                  <a:lnTo>
                    <a:pt x="3" y="41"/>
                  </a:lnTo>
                  <a:lnTo>
                    <a:pt x="0" y="41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3" y="28"/>
                  </a:lnTo>
                  <a:lnTo>
                    <a:pt x="3" y="24"/>
                  </a:lnTo>
                  <a:lnTo>
                    <a:pt x="3" y="17"/>
                  </a:lnTo>
                  <a:lnTo>
                    <a:pt x="7" y="14"/>
                  </a:lnTo>
                  <a:lnTo>
                    <a:pt x="7" y="10"/>
                  </a:lnTo>
                  <a:lnTo>
                    <a:pt x="10" y="7"/>
                  </a:lnTo>
                  <a:lnTo>
                    <a:pt x="7" y="3"/>
                  </a:lnTo>
                  <a:lnTo>
                    <a:pt x="3" y="3"/>
                  </a:lnTo>
                  <a:lnTo>
                    <a:pt x="3" y="7"/>
                  </a:lnTo>
                  <a:lnTo>
                    <a:pt x="3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4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51" name="Freeform 416"/>
            <p:cNvSpPr>
              <a:spLocks/>
            </p:cNvSpPr>
            <p:nvPr/>
          </p:nvSpPr>
          <p:spPr bwMode="auto">
            <a:xfrm>
              <a:off x="2158" y="1605"/>
              <a:ext cx="20" cy="42"/>
            </a:xfrm>
            <a:custGeom>
              <a:avLst/>
              <a:gdLst>
                <a:gd name="T0" fmla="*/ 17 w 20"/>
                <a:gd name="T1" fmla="*/ 0 h 42"/>
                <a:gd name="T2" fmla="*/ 13 w 20"/>
                <a:gd name="T3" fmla="*/ 4 h 42"/>
                <a:gd name="T4" fmla="*/ 13 w 20"/>
                <a:gd name="T5" fmla="*/ 4 h 42"/>
                <a:gd name="T6" fmla="*/ 13 w 20"/>
                <a:gd name="T7" fmla="*/ 4 h 42"/>
                <a:gd name="T8" fmla="*/ 13 w 20"/>
                <a:gd name="T9" fmla="*/ 7 h 42"/>
                <a:gd name="T10" fmla="*/ 13 w 20"/>
                <a:gd name="T11" fmla="*/ 7 h 42"/>
                <a:gd name="T12" fmla="*/ 17 w 20"/>
                <a:gd name="T13" fmla="*/ 7 h 42"/>
                <a:gd name="T14" fmla="*/ 20 w 20"/>
                <a:gd name="T15" fmla="*/ 7 h 42"/>
                <a:gd name="T16" fmla="*/ 20 w 20"/>
                <a:gd name="T17" fmla="*/ 7 h 42"/>
                <a:gd name="T18" fmla="*/ 20 w 20"/>
                <a:gd name="T19" fmla="*/ 11 h 42"/>
                <a:gd name="T20" fmla="*/ 17 w 20"/>
                <a:gd name="T21" fmla="*/ 18 h 42"/>
                <a:gd name="T22" fmla="*/ 17 w 20"/>
                <a:gd name="T23" fmla="*/ 21 h 42"/>
                <a:gd name="T24" fmla="*/ 13 w 20"/>
                <a:gd name="T25" fmla="*/ 25 h 42"/>
                <a:gd name="T26" fmla="*/ 13 w 20"/>
                <a:gd name="T27" fmla="*/ 28 h 42"/>
                <a:gd name="T28" fmla="*/ 10 w 20"/>
                <a:gd name="T29" fmla="*/ 32 h 42"/>
                <a:gd name="T30" fmla="*/ 10 w 20"/>
                <a:gd name="T31" fmla="*/ 38 h 42"/>
                <a:gd name="T32" fmla="*/ 6 w 20"/>
                <a:gd name="T33" fmla="*/ 42 h 42"/>
                <a:gd name="T34" fmla="*/ 0 w 20"/>
                <a:gd name="T35" fmla="*/ 42 h 42"/>
                <a:gd name="T36" fmla="*/ 0 w 20"/>
                <a:gd name="T37" fmla="*/ 38 h 42"/>
                <a:gd name="T38" fmla="*/ 3 w 20"/>
                <a:gd name="T39" fmla="*/ 32 h 42"/>
                <a:gd name="T40" fmla="*/ 3 w 20"/>
                <a:gd name="T41" fmla="*/ 28 h 42"/>
                <a:gd name="T42" fmla="*/ 6 w 20"/>
                <a:gd name="T43" fmla="*/ 21 h 42"/>
                <a:gd name="T44" fmla="*/ 6 w 20"/>
                <a:gd name="T45" fmla="*/ 18 h 42"/>
                <a:gd name="T46" fmla="*/ 10 w 20"/>
                <a:gd name="T47" fmla="*/ 14 h 42"/>
                <a:gd name="T48" fmla="*/ 10 w 20"/>
                <a:gd name="T49" fmla="*/ 7 h 42"/>
                <a:gd name="T50" fmla="*/ 10 w 20"/>
                <a:gd name="T51" fmla="*/ 4 h 42"/>
                <a:gd name="T52" fmla="*/ 10 w 20"/>
                <a:gd name="T53" fmla="*/ 4 h 42"/>
                <a:gd name="T54" fmla="*/ 10 w 20"/>
                <a:gd name="T55" fmla="*/ 0 h 42"/>
                <a:gd name="T56" fmla="*/ 10 w 20"/>
                <a:gd name="T57" fmla="*/ 0 h 42"/>
                <a:gd name="T58" fmla="*/ 10 w 20"/>
                <a:gd name="T59" fmla="*/ 0 h 42"/>
                <a:gd name="T60" fmla="*/ 13 w 20"/>
                <a:gd name="T61" fmla="*/ 0 h 42"/>
                <a:gd name="T62" fmla="*/ 13 w 20"/>
                <a:gd name="T63" fmla="*/ 0 h 42"/>
                <a:gd name="T64" fmla="*/ 13 w 20"/>
                <a:gd name="T65" fmla="*/ 0 h 42"/>
                <a:gd name="T66" fmla="*/ 17 w 20"/>
                <a:gd name="T67" fmla="*/ 0 h 42"/>
                <a:gd name="T68" fmla="*/ 17 w 20"/>
                <a:gd name="T69" fmla="*/ 0 h 4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0"/>
                <a:gd name="T106" fmla="*/ 0 h 42"/>
                <a:gd name="T107" fmla="*/ 20 w 20"/>
                <a:gd name="T108" fmla="*/ 42 h 4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0" h="42">
                  <a:moveTo>
                    <a:pt x="17" y="0"/>
                  </a:moveTo>
                  <a:lnTo>
                    <a:pt x="13" y="4"/>
                  </a:lnTo>
                  <a:lnTo>
                    <a:pt x="13" y="7"/>
                  </a:lnTo>
                  <a:lnTo>
                    <a:pt x="17" y="7"/>
                  </a:lnTo>
                  <a:lnTo>
                    <a:pt x="20" y="7"/>
                  </a:lnTo>
                  <a:lnTo>
                    <a:pt x="20" y="11"/>
                  </a:lnTo>
                  <a:lnTo>
                    <a:pt x="17" y="18"/>
                  </a:lnTo>
                  <a:lnTo>
                    <a:pt x="17" y="21"/>
                  </a:lnTo>
                  <a:lnTo>
                    <a:pt x="13" y="25"/>
                  </a:lnTo>
                  <a:lnTo>
                    <a:pt x="13" y="28"/>
                  </a:lnTo>
                  <a:lnTo>
                    <a:pt x="10" y="32"/>
                  </a:lnTo>
                  <a:lnTo>
                    <a:pt x="10" y="38"/>
                  </a:lnTo>
                  <a:lnTo>
                    <a:pt x="6" y="42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3" y="32"/>
                  </a:lnTo>
                  <a:lnTo>
                    <a:pt x="3" y="28"/>
                  </a:lnTo>
                  <a:lnTo>
                    <a:pt x="6" y="21"/>
                  </a:lnTo>
                  <a:lnTo>
                    <a:pt x="6" y="18"/>
                  </a:lnTo>
                  <a:lnTo>
                    <a:pt x="10" y="14"/>
                  </a:lnTo>
                  <a:lnTo>
                    <a:pt x="10" y="7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13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52" name="Freeform 417"/>
            <p:cNvSpPr>
              <a:spLocks/>
            </p:cNvSpPr>
            <p:nvPr/>
          </p:nvSpPr>
          <p:spPr bwMode="auto">
            <a:xfrm>
              <a:off x="2261" y="1605"/>
              <a:ext cx="14" cy="45"/>
            </a:xfrm>
            <a:custGeom>
              <a:avLst/>
              <a:gdLst>
                <a:gd name="T0" fmla="*/ 14 w 14"/>
                <a:gd name="T1" fmla="*/ 4 h 45"/>
                <a:gd name="T2" fmla="*/ 11 w 14"/>
                <a:gd name="T3" fmla="*/ 4 h 45"/>
                <a:gd name="T4" fmla="*/ 11 w 14"/>
                <a:gd name="T5" fmla="*/ 4 h 45"/>
                <a:gd name="T6" fmla="*/ 7 w 14"/>
                <a:gd name="T7" fmla="*/ 4 h 45"/>
                <a:gd name="T8" fmla="*/ 7 w 14"/>
                <a:gd name="T9" fmla="*/ 4 h 45"/>
                <a:gd name="T10" fmla="*/ 4 w 14"/>
                <a:gd name="T11" fmla="*/ 4 h 45"/>
                <a:gd name="T12" fmla="*/ 4 w 14"/>
                <a:gd name="T13" fmla="*/ 7 h 45"/>
                <a:gd name="T14" fmla="*/ 4 w 14"/>
                <a:gd name="T15" fmla="*/ 7 h 45"/>
                <a:gd name="T16" fmla="*/ 7 w 14"/>
                <a:gd name="T17" fmla="*/ 11 h 45"/>
                <a:gd name="T18" fmla="*/ 7 w 14"/>
                <a:gd name="T19" fmla="*/ 11 h 45"/>
                <a:gd name="T20" fmla="*/ 11 w 14"/>
                <a:gd name="T21" fmla="*/ 14 h 45"/>
                <a:gd name="T22" fmla="*/ 11 w 14"/>
                <a:gd name="T23" fmla="*/ 18 h 45"/>
                <a:gd name="T24" fmla="*/ 7 w 14"/>
                <a:gd name="T25" fmla="*/ 21 h 45"/>
                <a:gd name="T26" fmla="*/ 7 w 14"/>
                <a:gd name="T27" fmla="*/ 25 h 45"/>
                <a:gd name="T28" fmla="*/ 7 w 14"/>
                <a:gd name="T29" fmla="*/ 28 h 45"/>
                <a:gd name="T30" fmla="*/ 7 w 14"/>
                <a:gd name="T31" fmla="*/ 32 h 45"/>
                <a:gd name="T32" fmla="*/ 4 w 14"/>
                <a:gd name="T33" fmla="*/ 32 h 45"/>
                <a:gd name="T34" fmla="*/ 4 w 14"/>
                <a:gd name="T35" fmla="*/ 35 h 45"/>
                <a:gd name="T36" fmla="*/ 4 w 14"/>
                <a:gd name="T37" fmla="*/ 38 h 45"/>
                <a:gd name="T38" fmla="*/ 4 w 14"/>
                <a:gd name="T39" fmla="*/ 42 h 45"/>
                <a:gd name="T40" fmla="*/ 0 w 14"/>
                <a:gd name="T41" fmla="*/ 45 h 45"/>
                <a:gd name="T42" fmla="*/ 0 w 14"/>
                <a:gd name="T43" fmla="*/ 38 h 45"/>
                <a:gd name="T44" fmla="*/ 0 w 14"/>
                <a:gd name="T45" fmla="*/ 35 h 45"/>
                <a:gd name="T46" fmla="*/ 4 w 14"/>
                <a:gd name="T47" fmla="*/ 28 h 45"/>
                <a:gd name="T48" fmla="*/ 4 w 14"/>
                <a:gd name="T49" fmla="*/ 25 h 45"/>
                <a:gd name="T50" fmla="*/ 7 w 14"/>
                <a:gd name="T51" fmla="*/ 21 h 45"/>
                <a:gd name="T52" fmla="*/ 7 w 14"/>
                <a:gd name="T53" fmla="*/ 14 h 45"/>
                <a:gd name="T54" fmla="*/ 4 w 14"/>
                <a:gd name="T55" fmla="*/ 11 h 45"/>
                <a:gd name="T56" fmla="*/ 0 w 14"/>
                <a:gd name="T57" fmla="*/ 7 h 45"/>
                <a:gd name="T58" fmla="*/ 0 w 14"/>
                <a:gd name="T59" fmla="*/ 4 h 45"/>
                <a:gd name="T60" fmla="*/ 0 w 14"/>
                <a:gd name="T61" fmla="*/ 4 h 45"/>
                <a:gd name="T62" fmla="*/ 4 w 14"/>
                <a:gd name="T63" fmla="*/ 4 h 45"/>
                <a:gd name="T64" fmla="*/ 7 w 14"/>
                <a:gd name="T65" fmla="*/ 0 h 45"/>
                <a:gd name="T66" fmla="*/ 7 w 14"/>
                <a:gd name="T67" fmla="*/ 0 h 45"/>
                <a:gd name="T68" fmla="*/ 11 w 14"/>
                <a:gd name="T69" fmla="*/ 0 h 45"/>
                <a:gd name="T70" fmla="*/ 11 w 14"/>
                <a:gd name="T71" fmla="*/ 0 h 45"/>
                <a:gd name="T72" fmla="*/ 14 w 14"/>
                <a:gd name="T73" fmla="*/ 4 h 45"/>
                <a:gd name="T74" fmla="*/ 14 w 14"/>
                <a:gd name="T75" fmla="*/ 4 h 4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4"/>
                <a:gd name="T115" fmla="*/ 0 h 45"/>
                <a:gd name="T116" fmla="*/ 14 w 14"/>
                <a:gd name="T117" fmla="*/ 45 h 4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4" h="45">
                  <a:moveTo>
                    <a:pt x="14" y="4"/>
                  </a:moveTo>
                  <a:lnTo>
                    <a:pt x="11" y="4"/>
                  </a:lnTo>
                  <a:lnTo>
                    <a:pt x="7" y="4"/>
                  </a:lnTo>
                  <a:lnTo>
                    <a:pt x="4" y="4"/>
                  </a:lnTo>
                  <a:lnTo>
                    <a:pt x="4" y="7"/>
                  </a:lnTo>
                  <a:lnTo>
                    <a:pt x="7" y="11"/>
                  </a:lnTo>
                  <a:lnTo>
                    <a:pt x="11" y="14"/>
                  </a:lnTo>
                  <a:lnTo>
                    <a:pt x="11" y="18"/>
                  </a:lnTo>
                  <a:lnTo>
                    <a:pt x="7" y="21"/>
                  </a:lnTo>
                  <a:lnTo>
                    <a:pt x="7" y="25"/>
                  </a:lnTo>
                  <a:lnTo>
                    <a:pt x="7" y="28"/>
                  </a:lnTo>
                  <a:lnTo>
                    <a:pt x="7" y="32"/>
                  </a:lnTo>
                  <a:lnTo>
                    <a:pt x="4" y="32"/>
                  </a:lnTo>
                  <a:lnTo>
                    <a:pt x="4" y="35"/>
                  </a:lnTo>
                  <a:lnTo>
                    <a:pt x="4" y="38"/>
                  </a:lnTo>
                  <a:lnTo>
                    <a:pt x="4" y="4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4" y="28"/>
                  </a:lnTo>
                  <a:lnTo>
                    <a:pt x="4" y="25"/>
                  </a:lnTo>
                  <a:lnTo>
                    <a:pt x="7" y="21"/>
                  </a:lnTo>
                  <a:lnTo>
                    <a:pt x="7" y="14"/>
                  </a:lnTo>
                  <a:lnTo>
                    <a:pt x="4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4" y="4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4" y="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53" name="Freeform 418"/>
            <p:cNvSpPr>
              <a:spLocks/>
            </p:cNvSpPr>
            <p:nvPr/>
          </p:nvSpPr>
          <p:spPr bwMode="auto">
            <a:xfrm>
              <a:off x="1902" y="1633"/>
              <a:ext cx="86" cy="73"/>
            </a:xfrm>
            <a:custGeom>
              <a:avLst/>
              <a:gdLst>
                <a:gd name="T0" fmla="*/ 17 w 86"/>
                <a:gd name="T1" fmla="*/ 21 h 73"/>
                <a:gd name="T2" fmla="*/ 17 w 86"/>
                <a:gd name="T3" fmla="*/ 24 h 73"/>
                <a:gd name="T4" fmla="*/ 17 w 86"/>
                <a:gd name="T5" fmla="*/ 28 h 73"/>
                <a:gd name="T6" fmla="*/ 17 w 86"/>
                <a:gd name="T7" fmla="*/ 35 h 73"/>
                <a:gd name="T8" fmla="*/ 20 w 86"/>
                <a:gd name="T9" fmla="*/ 38 h 73"/>
                <a:gd name="T10" fmla="*/ 20 w 86"/>
                <a:gd name="T11" fmla="*/ 42 h 73"/>
                <a:gd name="T12" fmla="*/ 24 w 86"/>
                <a:gd name="T13" fmla="*/ 45 h 73"/>
                <a:gd name="T14" fmla="*/ 27 w 86"/>
                <a:gd name="T15" fmla="*/ 48 h 73"/>
                <a:gd name="T16" fmla="*/ 31 w 86"/>
                <a:gd name="T17" fmla="*/ 48 h 73"/>
                <a:gd name="T18" fmla="*/ 38 w 86"/>
                <a:gd name="T19" fmla="*/ 52 h 73"/>
                <a:gd name="T20" fmla="*/ 41 w 86"/>
                <a:gd name="T21" fmla="*/ 52 h 73"/>
                <a:gd name="T22" fmla="*/ 48 w 86"/>
                <a:gd name="T23" fmla="*/ 55 h 73"/>
                <a:gd name="T24" fmla="*/ 52 w 86"/>
                <a:gd name="T25" fmla="*/ 59 h 73"/>
                <a:gd name="T26" fmla="*/ 58 w 86"/>
                <a:gd name="T27" fmla="*/ 59 h 73"/>
                <a:gd name="T28" fmla="*/ 62 w 86"/>
                <a:gd name="T29" fmla="*/ 59 h 73"/>
                <a:gd name="T30" fmla="*/ 69 w 86"/>
                <a:gd name="T31" fmla="*/ 62 h 73"/>
                <a:gd name="T32" fmla="*/ 76 w 86"/>
                <a:gd name="T33" fmla="*/ 62 h 73"/>
                <a:gd name="T34" fmla="*/ 76 w 86"/>
                <a:gd name="T35" fmla="*/ 55 h 73"/>
                <a:gd name="T36" fmla="*/ 76 w 86"/>
                <a:gd name="T37" fmla="*/ 48 h 73"/>
                <a:gd name="T38" fmla="*/ 76 w 86"/>
                <a:gd name="T39" fmla="*/ 42 h 73"/>
                <a:gd name="T40" fmla="*/ 76 w 86"/>
                <a:gd name="T41" fmla="*/ 31 h 73"/>
                <a:gd name="T42" fmla="*/ 76 w 86"/>
                <a:gd name="T43" fmla="*/ 31 h 73"/>
                <a:gd name="T44" fmla="*/ 79 w 86"/>
                <a:gd name="T45" fmla="*/ 31 h 73"/>
                <a:gd name="T46" fmla="*/ 79 w 86"/>
                <a:gd name="T47" fmla="*/ 31 h 73"/>
                <a:gd name="T48" fmla="*/ 83 w 86"/>
                <a:gd name="T49" fmla="*/ 31 h 73"/>
                <a:gd name="T50" fmla="*/ 83 w 86"/>
                <a:gd name="T51" fmla="*/ 38 h 73"/>
                <a:gd name="T52" fmla="*/ 83 w 86"/>
                <a:gd name="T53" fmla="*/ 42 h 73"/>
                <a:gd name="T54" fmla="*/ 83 w 86"/>
                <a:gd name="T55" fmla="*/ 48 h 73"/>
                <a:gd name="T56" fmla="*/ 86 w 86"/>
                <a:gd name="T57" fmla="*/ 52 h 73"/>
                <a:gd name="T58" fmla="*/ 86 w 86"/>
                <a:gd name="T59" fmla="*/ 59 h 73"/>
                <a:gd name="T60" fmla="*/ 83 w 86"/>
                <a:gd name="T61" fmla="*/ 62 h 73"/>
                <a:gd name="T62" fmla="*/ 83 w 86"/>
                <a:gd name="T63" fmla="*/ 66 h 73"/>
                <a:gd name="T64" fmla="*/ 79 w 86"/>
                <a:gd name="T65" fmla="*/ 73 h 73"/>
                <a:gd name="T66" fmla="*/ 76 w 86"/>
                <a:gd name="T67" fmla="*/ 69 h 73"/>
                <a:gd name="T68" fmla="*/ 69 w 86"/>
                <a:gd name="T69" fmla="*/ 69 h 73"/>
                <a:gd name="T70" fmla="*/ 65 w 86"/>
                <a:gd name="T71" fmla="*/ 69 h 73"/>
                <a:gd name="T72" fmla="*/ 62 w 86"/>
                <a:gd name="T73" fmla="*/ 69 h 73"/>
                <a:gd name="T74" fmla="*/ 55 w 86"/>
                <a:gd name="T75" fmla="*/ 66 h 73"/>
                <a:gd name="T76" fmla="*/ 52 w 86"/>
                <a:gd name="T77" fmla="*/ 66 h 73"/>
                <a:gd name="T78" fmla="*/ 48 w 86"/>
                <a:gd name="T79" fmla="*/ 66 h 73"/>
                <a:gd name="T80" fmla="*/ 45 w 86"/>
                <a:gd name="T81" fmla="*/ 62 h 73"/>
                <a:gd name="T82" fmla="*/ 38 w 86"/>
                <a:gd name="T83" fmla="*/ 62 h 73"/>
                <a:gd name="T84" fmla="*/ 34 w 86"/>
                <a:gd name="T85" fmla="*/ 59 h 73"/>
                <a:gd name="T86" fmla="*/ 31 w 86"/>
                <a:gd name="T87" fmla="*/ 59 h 73"/>
                <a:gd name="T88" fmla="*/ 27 w 86"/>
                <a:gd name="T89" fmla="*/ 55 h 73"/>
                <a:gd name="T90" fmla="*/ 24 w 86"/>
                <a:gd name="T91" fmla="*/ 55 h 73"/>
                <a:gd name="T92" fmla="*/ 20 w 86"/>
                <a:gd name="T93" fmla="*/ 52 h 73"/>
                <a:gd name="T94" fmla="*/ 17 w 86"/>
                <a:gd name="T95" fmla="*/ 48 h 73"/>
                <a:gd name="T96" fmla="*/ 14 w 86"/>
                <a:gd name="T97" fmla="*/ 45 h 73"/>
                <a:gd name="T98" fmla="*/ 14 w 86"/>
                <a:gd name="T99" fmla="*/ 42 h 73"/>
                <a:gd name="T100" fmla="*/ 10 w 86"/>
                <a:gd name="T101" fmla="*/ 35 h 73"/>
                <a:gd name="T102" fmla="*/ 10 w 86"/>
                <a:gd name="T103" fmla="*/ 28 h 73"/>
                <a:gd name="T104" fmla="*/ 7 w 86"/>
                <a:gd name="T105" fmla="*/ 24 h 73"/>
                <a:gd name="T106" fmla="*/ 7 w 86"/>
                <a:gd name="T107" fmla="*/ 17 h 73"/>
                <a:gd name="T108" fmla="*/ 3 w 86"/>
                <a:gd name="T109" fmla="*/ 10 h 73"/>
                <a:gd name="T110" fmla="*/ 3 w 86"/>
                <a:gd name="T111" fmla="*/ 7 h 73"/>
                <a:gd name="T112" fmla="*/ 0 w 86"/>
                <a:gd name="T113" fmla="*/ 0 h 73"/>
                <a:gd name="T114" fmla="*/ 3 w 86"/>
                <a:gd name="T115" fmla="*/ 0 h 73"/>
                <a:gd name="T116" fmla="*/ 3 w 86"/>
                <a:gd name="T117" fmla="*/ 0 h 73"/>
                <a:gd name="T118" fmla="*/ 7 w 86"/>
                <a:gd name="T119" fmla="*/ 0 h 73"/>
                <a:gd name="T120" fmla="*/ 7 w 86"/>
                <a:gd name="T121" fmla="*/ 0 h 73"/>
                <a:gd name="T122" fmla="*/ 17 w 86"/>
                <a:gd name="T123" fmla="*/ 21 h 73"/>
                <a:gd name="T124" fmla="*/ 17 w 86"/>
                <a:gd name="T125" fmla="*/ 21 h 7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86"/>
                <a:gd name="T190" fmla="*/ 0 h 73"/>
                <a:gd name="T191" fmla="*/ 86 w 86"/>
                <a:gd name="T192" fmla="*/ 73 h 7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86" h="73">
                  <a:moveTo>
                    <a:pt x="17" y="21"/>
                  </a:moveTo>
                  <a:lnTo>
                    <a:pt x="17" y="24"/>
                  </a:lnTo>
                  <a:lnTo>
                    <a:pt x="17" y="28"/>
                  </a:lnTo>
                  <a:lnTo>
                    <a:pt x="17" y="35"/>
                  </a:lnTo>
                  <a:lnTo>
                    <a:pt x="20" y="38"/>
                  </a:lnTo>
                  <a:lnTo>
                    <a:pt x="20" y="42"/>
                  </a:lnTo>
                  <a:lnTo>
                    <a:pt x="24" y="45"/>
                  </a:lnTo>
                  <a:lnTo>
                    <a:pt x="27" y="48"/>
                  </a:lnTo>
                  <a:lnTo>
                    <a:pt x="31" y="48"/>
                  </a:lnTo>
                  <a:lnTo>
                    <a:pt x="38" y="52"/>
                  </a:lnTo>
                  <a:lnTo>
                    <a:pt x="41" y="52"/>
                  </a:lnTo>
                  <a:lnTo>
                    <a:pt x="48" y="55"/>
                  </a:lnTo>
                  <a:lnTo>
                    <a:pt x="52" y="59"/>
                  </a:lnTo>
                  <a:lnTo>
                    <a:pt x="58" y="59"/>
                  </a:lnTo>
                  <a:lnTo>
                    <a:pt x="62" y="59"/>
                  </a:lnTo>
                  <a:lnTo>
                    <a:pt x="69" y="62"/>
                  </a:lnTo>
                  <a:lnTo>
                    <a:pt x="76" y="62"/>
                  </a:lnTo>
                  <a:lnTo>
                    <a:pt x="76" y="55"/>
                  </a:lnTo>
                  <a:lnTo>
                    <a:pt x="76" y="48"/>
                  </a:lnTo>
                  <a:lnTo>
                    <a:pt x="76" y="42"/>
                  </a:lnTo>
                  <a:lnTo>
                    <a:pt x="76" y="31"/>
                  </a:lnTo>
                  <a:lnTo>
                    <a:pt x="79" y="31"/>
                  </a:lnTo>
                  <a:lnTo>
                    <a:pt x="83" y="31"/>
                  </a:lnTo>
                  <a:lnTo>
                    <a:pt x="83" y="38"/>
                  </a:lnTo>
                  <a:lnTo>
                    <a:pt x="83" y="42"/>
                  </a:lnTo>
                  <a:lnTo>
                    <a:pt x="83" y="48"/>
                  </a:lnTo>
                  <a:lnTo>
                    <a:pt x="86" y="52"/>
                  </a:lnTo>
                  <a:lnTo>
                    <a:pt x="86" y="59"/>
                  </a:lnTo>
                  <a:lnTo>
                    <a:pt x="83" y="62"/>
                  </a:lnTo>
                  <a:lnTo>
                    <a:pt x="83" y="66"/>
                  </a:lnTo>
                  <a:lnTo>
                    <a:pt x="79" y="73"/>
                  </a:lnTo>
                  <a:lnTo>
                    <a:pt x="76" y="69"/>
                  </a:lnTo>
                  <a:lnTo>
                    <a:pt x="69" y="69"/>
                  </a:lnTo>
                  <a:lnTo>
                    <a:pt x="65" y="69"/>
                  </a:lnTo>
                  <a:lnTo>
                    <a:pt x="62" y="69"/>
                  </a:lnTo>
                  <a:lnTo>
                    <a:pt x="55" y="66"/>
                  </a:lnTo>
                  <a:lnTo>
                    <a:pt x="52" y="66"/>
                  </a:lnTo>
                  <a:lnTo>
                    <a:pt x="48" y="66"/>
                  </a:lnTo>
                  <a:lnTo>
                    <a:pt x="45" y="62"/>
                  </a:lnTo>
                  <a:lnTo>
                    <a:pt x="38" y="62"/>
                  </a:lnTo>
                  <a:lnTo>
                    <a:pt x="34" y="59"/>
                  </a:lnTo>
                  <a:lnTo>
                    <a:pt x="31" y="59"/>
                  </a:lnTo>
                  <a:lnTo>
                    <a:pt x="27" y="55"/>
                  </a:lnTo>
                  <a:lnTo>
                    <a:pt x="24" y="55"/>
                  </a:lnTo>
                  <a:lnTo>
                    <a:pt x="20" y="52"/>
                  </a:lnTo>
                  <a:lnTo>
                    <a:pt x="17" y="48"/>
                  </a:lnTo>
                  <a:lnTo>
                    <a:pt x="14" y="45"/>
                  </a:lnTo>
                  <a:lnTo>
                    <a:pt x="14" y="42"/>
                  </a:lnTo>
                  <a:lnTo>
                    <a:pt x="10" y="35"/>
                  </a:lnTo>
                  <a:lnTo>
                    <a:pt x="10" y="28"/>
                  </a:lnTo>
                  <a:lnTo>
                    <a:pt x="7" y="24"/>
                  </a:lnTo>
                  <a:lnTo>
                    <a:pt x="7" y="17"/>
                  </a:lnTo>
                  <a:lnTo>
                    <a:pt x="3" y="10"/>
                  </a:lnTo>
                  <a:lnTo>
                    <a:pt x="3" y="7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0"/>
                  </a:lnTo>
                  <a:lnTo>
                    <a:pt x="17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54" name="Freeform 419"/>
            <p:cNvSpPr>
              <a:spLocks/>
            </p:cNvSpPr>
            <p:nvPr/>
          </p:nvSpPr>
          <p:spPr bwMode="auto">
            <a:xfrm>
              <a:off x="1926" y="1633"/>
              <a:ext cx="48" cy="21"/>
            </a:xfrm>
            <a:custGeom>
              <a:avLst/>
              <a:gdLst>
                <a:gd name="T0" fmla="*/ 31 w 48"/>
                <a:gd name="T1" fmla="*/ 10 h 21"/>
                <a:gd name="T2" fmla="*/ 31 w 48"/>
                <a:gd name="T3" fmla="*/ 10 h 21"/>
                <a:gd name="T4" fmla="*/ 34 w 48"/>
                <a:gd name="T5" fmla="*/ 14 h 21"/>
                <a:gd name="T6" fmla="*/ 38 w 48"/>
                <a:gd name="T7" fmla="*/ 14 h 21"/>
                <a:gd name="T8" fmla="*/ 38 w 48"/>
                <a:gd name="T9" fmla="*/ 14 h 21"/>
                <a:gd name="T10" fmla="*/ 41 w 48"/>
                <a:gd name="T11" fmla="*/ 14 h 21"/>
                <a:gd name="T12" fmla="*/ 45 w 48"/>
                <a:gd name="T13" fmla="*/ 17 h 21"/>
                <a:gd name="T14" fmla="*/ 45 w 48"/>
                <a:gd name="T15" fmla="*/ 17 h 21"/>
                <a:gd name="T16" fmla="*/ 48 w 48"/>
                <a:gd name="T17" fmla="*/ 17 h 21"/>
                <a:gd name="T18" fmla="*/ 45 w 48"/>
                <a:gd name="T19" fmla="*/ 21 h 21"/>
                <a:gd name="T20" fmla="*/ 45 w 48"/>
                <a:gd name="T21" fmla="*/ 21 h 21"/>
                <a:gd name="T22" fmla="*/ 41 w 48"/>
                <a:gd name="T23" fmla="*/ 21 h 21"/>
                <a:gd name="T24" fmla="*/ 41 w 48"/>
                <a:gd name="T25" fmla="*/ 21 h 21"/>
                <a:gd name="T26" fmla="*/ 38 w 48"/>
                <a:gd name="T27" fmla="*/ 21 h 21"/>
                <a:gd name="T28" fmla="*/ 38 w 48"/>
                <a:gd name="T29" fmla="*/ 21 h 21"/>
                <a:gd name="T30" fmla="*/ 34 w 48"/>
                <a:gd name="T31" fmla="*/ 21 h 21"/>
                <a:gd name="T32" fmla="*/ 34 w 48"/>
                <a:gd name="T33" fmla="*/ 21 h 21"/>
                <a:gd name="T34" fmla="*/ 28 w 48"/>
                <a:gd name="T35" fmla="*/ 17 h 21"/>
                <a:gd name="T36" fmla="*/ 24 w 48"/>
                <a:gd name="T37" fmla="*/ 17 h 21"/>
                <a:gd name="T38" fmla="*/ 21 w 48"/>
                <a:gd name="T39" fmla="*/ 14 h 21"/>
                <a:gd name="T40" fmla="*/ 17 w 48"/>
                <a:gd name="T41" fmla="*/ 14 h 21"/>
                <a:gd name="T42" fmla="*/ 14 w 48"/>
                <a:gd name="T43" fmla="*/ 10 h 21"/>
                <a:gd name="T44" fmla="*/ 10 w 48"/>
                <a:gd name="T45" fmla="*/ 10 h 21"/>
                <a:gd name="T46" fmla="*/ 7 w 48"/>
                <a:gd name="T47" fmla="*/ 7 h 21"/>
                <a:gd name="T48" fmla="*/ 0 w 48"/>
                <a:gd name="T49" fmla="*/ 7 h 21"/>
                <a:gd name="T50" fmla="*/ 0 w 48"/>
                <a:gd name="T51" fmla="*/ 4 h 21"/>
                <a:gd name="T52" fmla="*/ 0 w 48"/>
                <a:gd name="T53" fmla="*/ 4 h 21"/>
                <a:gd name="T54" fmla="*/ 0 w 48"/>
                <a:gd name="T55" fmla="*/ 0 h 21"/>
                <a:gd name="T56" fmla="*/ 3 w 48"/>
                <a:gd name="T57" fmla="*/ 0 h 21"/>
                <a:gd name="T58" fmla="*/ 7 w 48"/>
                <a:gd name="T59" fmla="*/ 0 h 21"/>
                <a:gd name="T60" fmla="*/ 10 w 48"/>
                <a:gd name="T61" fmla="*/ 0 h 21"/>
                <a:gd name="T62" fmla="*/ 14 w 48"/>
                <a:gd name="T63" fmla="*/ 4 h 21"/>
                <a:gd name="T64" fmla="*/ 17 w 48"/>
                <a:gd name="T65" fmla="*/ 4 h 21"/>
                <a:gd name="T66" fmla="*/ 21 w 48"/>
                <a:gd name="T67" fmla="*/ 7 h 21"/>
                <a:gd name="T68" fmla="*/ 24 w 48"/>
                <a:gd name="T69" fmla="*/ 7 h 21"/>
                <a:gd name="T70" fmla="*/ 24 w 48"/>
                <a:gd name="T71" fmla="*/ 10 h 21"/>
                <a:gd name="T72" fmla="*/ 31 w 48"/>
                <a:gd name="T73" fmla="*/ 10 h 21"/>
                <a:gd name="T74" fmla="*/ 31 w 48"/>
                <a:gd name="T75" fmla="*/ 10 h 2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8"/>
                <a:gd name="T115" fmla="*/ 0 h 21"/>
                <a:gd name="T116" fmla="*/ 48 w 48"/>
                <a:gd name="T117" fmla="*/ 21 h 2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8" h="21">
                  <a:moveTo>
                    <a:pt x="31" y="10"/>
                  </a:moveTo>
                  <a:lnTo>
                    <a:pt x="31" y="10"/>
                  </a:lnTo>
                  <a:lnTo>
                    <a:pt x="34" y="14"/>
                  </a:lnTo>
                  <a:lnTo>
                    <a:pt x="38" y="14"/>
                  </a:lnTo>
                  <a:lnTo>
                    <a:pt x="41" y="14"/>
                  </a:lnTo>
                  <a:lnTo>
                    <a:pt x="45" y="17"/>
                  </a:lnTo>
                  <a:lnTo>
                    <a:pt x="48" y="17"/>
                  </a:lnTo>
                  <a:lnTo>
                    <a:pt x="45" y="21"/>
                  </a:lnTo>
                  <a:lnTo>
                    <a:pt x="41" y="21"/>
                  </a:lnTo>
                  <a:lnTo>
                    <a:pt x="38" y="21"/>
                  </a:lnTo>
                  <a:lnTo>
                    <a:pt x="34" y="21"/>
                  </a:lnTo>
                  <a:lnTo>
                    <a:pt x="28" y="17"/>
                  </a:lnTo>
                  <a:lnTo>
                    <a:pt x="24" y="17"/>
                  </a:lnTo>
                  <a:lnTo>
                    <a:pt x="21" y="14"/>
                  </a:lnTo>
                  <a:lnTo>
                    <a:pt x="17" y="14"/>
                  </a:lnTo>
                  <a:lnTo>
                    <a:pt x="14" y="10"/>
                  </a:lnTo>
                  <a:lnTo>
                    <a:pt x="10" y="10"/>
                  </a:lnTo>
                  <a:lnTo>
                    <a:pt x="7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4" y="4"/>
                  </a:lnTo>
                  <a:lnTo>
                    <a:pt x="17" y="4"/>
                  </a:lnTo>
                  <a:lnTo>
                    <a:pt x="21" y="7"/>
                  </a:lnTo>
                  <a:lnTo>
                    <a:pt x="24" y="7"/>
                  </a:lnTo>
                  <a:lnTo>
                    <a:pt x="24" y="10"/>
                  </a:lnTo>
                  <a:lnTo>
                    <a:pt x="31" y="1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55" name="Freeform 420"/>
            <p:cNvSpPr>
              <a:spLocks/>
            </p:cNvSpPr>
            <p:nvPr/>
          </p:nvSpPr>
          <p:spPr bwMode="auto">
            <a:xfrm>
              <a:off x="1988" y="1640"/>
              <a:ext cx="55" cy="59"/>
            </a:xfrm>
            <a:custGeom>
              <a:avLst/>
              <a:gdLst>
                <a:gd name="T0" fmla="*/ 55 w 55"/>
                <a:gd name="T1" fmla="*/ 7 h 59"/>
                <a:gd name="T2" fmla="*/ 55 w 55"/>
                <a:gd name="T3" fmla="*/ 45 h 59"/>
                <a:gd name="T4" fmla="*/ 52 w 55"/>
                <a:gd name="T5" fmla="*/ 48 h 59"/>
                <a:gd name="T6" fmla="*/ 45 w 55"/>
                <a:gd name="T7" fmla="*/ 52 h 59"/>
                <a:gd name="T8" fmla="*/ 42 w 55"/>
                <a:gd name="T9" fmla="*/ 52 h 59"/>
                <a:gd name="T10" fmla="*/ 38 w 55"/>
                <a:gd name="T11" fmla="*/ 55 h 59"/>
                <a:gd name="T12" fmla="*/ 31 w 55"/>
                <a:gd name="T13" fmla="*/ 55 h 59"/>
                <a:gd name="T14" fmla="*/ 28 w 55"/>
                <a:gd name="T15" fmla="*/ 59 h 59"/>
                <a:gd name="T16" fmla="*/ 21 w 55"/>
                <a:gd name="T17" fmla="*/ 59 h 59"/>
                <a:gd name="T18" fmla="*/ 17 w 55"/>
                <a:gd name="T19" fmla="*/ 59 h 59"/>
                <a:gd name="T20" fmla="*/ 14 w 55"/>
                <a:gd name="T21" fmla="*/ 59 h 59"/>
                <a:gd name="T22" fmla="*/ 17 w 55"/>
                <a:gd name="T23" fmla="*/ 55 h 59"/>
                <a:gd name="T24" fmla="*/ 21 w 55"/>
                <a:gd name="T25" fmla="*/ 52 h 59"/>
                <a:gd name="T26" fmla="*/ 24 w 55"/>
                <a:gd name="T27" fmla="*/ 52 h 59"/>
                <a:gd name="T28" fmla="*/ 31 w 55"/>
                <a:gd name="T29" fmla="*/ 48 h 59"/>
                <a:gd name="T30" fmla="*/ 35 w 55"/>
                <a:gd name="T31" fmla="*/ 48 h 59"/>
                <a:gd name="T32" fmla="*/ 38 w 55"/>
                <a:gd name="T33" fmla="*/ 45 h 59"/>
                <a:gd name="T34" fmla="*/ 42 w 55"/>
                <a:gd name="T35" fmla="*/ 45 h 59"/>
                <a:gd name="T36" fmla="*/ 45 w 55"/>
                <a:gd name="T37" fmla="*/ 41 h 59"/>
                <a:gd name="T38" fmla="*/ 49 w 55"/>
                <a:gd name="T39" fmla="*/ 10 h 59"/>
                <a:gd name="T40" fmla="*/ 42 w 55"/>
                <a:gd name="T41" fmla="*/ 10 h 59"/>
                <a:gd name="T42" fmla="*/ 38 w 55"/>
                <a:gd name="T43" fmla="*/ 10 h 59"/>
                <a:gd name="T44" fmla="*/ 31 w 55"/>
                <a:gd name="T45" fmla="*/ 10 h 59"/>
                <a:gd name="T46" fmla="*/ 28 w 55"/>
                <a:gd name="T47" fmla="*/ 14 h 59"/>
                <a:gd name="T48" fmla="*/ 21 w 55"/>
                <a:gd name="T49" fmla="*/ 14 h 59"/>
                <a:gd name="T50" fmla="*/ 14 w 55"/>
                <a:gd name="T51" fmla="*/ 14 h 59"/>
                <a:gd name="T52" fmla="*/ 11 w 55"/>
                <a:gd name="T53" fmla="*/ 14 h 59"/>
                <a:gd name="T54" fmla="*/ 4 w 55"/>
                <a:gd name="T55" fmla="*/ 17 h 59"/>
                <a:gd name="T56" fmla="*/ 0 w 55"/>
                <a:gd name="T57" fmla="*/ 14 h 59"/>
                <a:gd name="T58" fmla="*/ 4 w 55"/>
                <a:gd name="T59" fmla="*/ 10 h 59"/>
                <a:gd name="T60" fmla="*/ 11 w 55"/>
                <a:gd name="T61" fmla="*/ 7 h 59"/>
                <a:gd name="T62" fmla="*/ 14 w 55"/>
                <a:gd name="T63" fmla="*/ 7 h 59"/>
                <a:gd name="T64" fmla="*/ 21 w 55"/>
                <a:gd name="T65" fmla="*/ 7 h 59"/>
                <a:gd name="T66" fmla="*/ 24 w 55"/>
                <a:gd name="T67" fmla="*/ 7 h 59"/>
                <a:gd name="T68" fmla="*/ 31 w 55"/>
                <a:gd name="T69" fmla="*/ 3 h 59"/>
                <a:gd name="T70" fmla="*/ 38 w 55"/>
                <a:gd name="T71" fmla="*/ 3 h 59"/>
                <a:gd name="T72" fmla="*/ 42 w 55"/>
                <a:gd name="T73" fmla="*/ 3 h 59"/>
                <a:gd name="T74" fmla="*/ 49 w 55"/>
                <a:gd name="T75" fmla="*/ 0 h 59"/>
                <a:gd name="T76" fmla="*/ 49 w 55"/>
                <a:gd name="T77" fmla="*/ 0 h 59"/>
                <a:gd name="T78" fmla="*/ 52 w 55"/>
                <a:gd name="T79" fmla="*/ 0 h 59"/>
                <a:gd name="T80" fmla="*/ 52 w 55"/>
                <a:gd name="T81" fmla="*/ 3 h 59"/>
                <a:gd name="T82" fmla="*/ 52 w 55"/>
                <a:gd name="T83" fmla="*/ 3 h 59"/>
                <a:gd name="T84" fmla="*/ 55 w 55"/>
                <a:gd name="T85" fmla="*/ 3 h 59"/>
                <a:gd name="T86" fmla="*/ 55 w 55"/>
                <a:gd name="T87" fmla="*/ 3 h 59"/>
                <a:gd name="T88" fmla="*/ 55 w 55"/>
                <a:gd name="T89" fmla="*/ 3 h 59"/>
                <a:gd name="T90" fmla="*/ 55 w 55"/>
                <a:gd name="T91" fmla="*/ 7 h 59"/>
                <a:gd name="T92" fmla="*/ 55 w 55"/>
                <a:gd name="T93" fmla="*/ 7 h 5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5"/>
                <a:gd name="T142" fmla="*/ 0 h 59"/>
                <a:gd name="T143" fmla="*/ 55 w 55"/>
                <a:gd name="T144" fmla="*/ 59 h 5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5" h="59">
                  <a:moveTo>
                    <a:pt x="55" y="7"/>
                  </a:moveTo>
                  <a:lnTo>
                    <a:pt x="55" y="45"/>
                  </a:lnTo>
                  <a:lnTo>
                    <a:pt x="52" y="48"/>
                  </a:lnTo>
                  <a:lnTo>
                    <a:pt x="45" y="52"/>
                  </a:lnTo>
                  <a:lnTo>
                    <a:pt x="42" y="52"/>
                  </a:lnTo>
                  <a:lnTo>
                    <a:pt x="38" y="55"/>
                  </a:lnTo>
                  <a:lnTo>
                    <a:pt x="31" y="55"/>
                  </a:lnTo>
                  <a:lnTo>
                    <a:pt x="28" y="59"/>
                  </a:lnTo>
                  <a:lnTo>
                    <a:pt x="21" y="59"/>
                  </a:lnTo>
                  <a:lnTo>
                    <a:pt x="17" y="59"/>
                  </a:lnTo>
                  <a:lnTo>
                    <a:pt x="14" y="59"/>
                  </a:lnTo>
                  <a:lnTo>
                    <a:pt x="17" y="55"/>
                  </a:lnTo>
                  <a:lnTo>
                    <a:pt x="21" y="52"/>
                  </a:lnTo>
                  <a:lnTo>
                    <a:pt x="24" y="52"/>
                  </a:lnTo>
                  <a:lnTo>
                    <a:pt x="31" y="48"/>
                  </a:lnTo>
                  <a:lnTo>
                    <a:pt x="35" y="48"/>
                  </a:lnTo>
                  <a:lnTo>
                    <a:pt x="38" y="45"/>
                  </a:lnTo>
                  <a:lnTo>
                    <a:pt x="42" y="45"/>
                  </a:lnTo>
                  <a:lnTo>
                    <a:pt x="45" y="41"/>
                  </a:lnTo>
                  <a:lnTo>
                    <a:pt x="49" y="10"/>
                  </a:lnTo>
                  <a:lnTo>
                    <a:pt x="42" y="10"/>
                  </a:lnTo>
                  <a:lnTo>
                    <a:pt x="38" y="10"/>
                  </a:lnTo>
                  <a:lnTo>
                    <a:pt x="31" y="10"/>
                  </a:lnTo>
                  <a:lnTo>
                    <a:pt x="28" y="14"/>
                  </a:lnTo>
                  <a:lnTo>
                    <a:pt x="21" y="14"/>
                  </a:lnTo>
                  <a:lnTo>
                    <a:pt x="14" y="14"/>
                  </a:lnTo>
                  <a:lnTo>
                    <a:pt x="11" y="14"/>
                  </a:lnTo>
                  <a:lnTo>
                    <a:pt x="4" y="17"/>
                  </a:lnTo>
                  <a:lnTo>
                    <a:pt x="0" y="14"/>
                  </a:lnTo>
                  <a:lnTo>
                    <a:pt x="4" y="10"/>
                  </a:lnTo>
                  <a:lnTo>
                    <a:pt x="11" y="7"/>
                  </a:lnTo>
                  <a:lnTo>
                    <a:pt x="14" y="7"/>
                  </a:lnTo>
                  <a:lnTo>
                    <a:pt x="21" y="7"/>
                  </a:lnTo>
                  <a:lnTo>
                    <a:pt x="24" y="7"/>
                  </a:lnTo>
                  <a:lnTo>
                    <a:pt x="31" y="3"/>
                  </a:lnTo>
                  <a:lnTo>
                    <a:pt x="38" y="3"/>
                  </a:lnTo>
                  <a:lnTo>
                    <a:pt x="42" y="3"/>
                  </a:lnTo>
                  <a:lnTo>
                    <a:pt x="49" y="0"/>
                  </a:lnTo>
                  <a:lnTo>
                    <a:pt x="52" y="0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7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56" name="Freeform 421"/>
            <p:cNvSpPr>
              <a:spLocks/>
            </p:cNvSpPr>
            <p:nvPr/>
          </p:nvSpPr>
          <p:spPr bwMode="auto">
            <a:xfrm>
              <a:off x="2213" y="1657"/>
              <a:ext cx="24" cy="42"/>
            </a:xfrm>
            <a:custGeom>
              <a:avLst/>
              <a:gdLst>
                <a:gd name="T0" fmla="*/ 24 w 24"/>
                <a:gd name="T1" fmla="*/ 7 h 42"/>
                <a:gd name="T2" fmla="*/ 24 w 24"/>
                <a:gd name="T3" fmla="*/ 11 h 42"/>
                <a:gd name="T4" fmla="*/ 21 w 24"/>
                <a:gd name="T5" fmla="*/ 11 h 42"/>
                <a:gd name="T6" fmla="*/ 21 w 24"/>
                <a:gd name="T7" fmla="*/ 14 h 42"/>
                <a:gd name="T8" fmla="*/ 17 w 24"/>
                <a:gd name="T9" fmla="*/ 14 h 42"/>
                <a:gd name="T10" fmla="*/ 17 w 24"/>
                <a:gd name="T11" fmla="*/ 21 h 42"/>
                <a:gd name="T12" fmla="*/ 14 w 24"/>
                <a:gd name="T13" fmla="*/ 28 h 42"/>
                <a:gd name="T14" fmla="*/ 14 w 24"/>
                <a:gd name="T15" fmla="*/ 35 h 42"/>
                <a:gd name="T16" fmla="*/ 10 w 24"/>
                <a:gd name="T17" fmla="*/ 42 h 42"/>
                <a:gd name="T18" fmla="*/ 10 w 24"/>
                <a:gd name="T19" fmla="*/ 42 h 42"/>
                <a:gd name="T20" fmla="*/ 10 w 24"/>
                <a:gd name="T21" fmla="*/ 35 h 42"/>
                <a:gd name="T22" fmla="*/ 10 w 24"/>
                <a:gd name="T23" fmla="*/ 28 h 42"/>
                <a:gd name="T24" fmla="*/ 14 w 24"/>
                <a:gd name="T25" fmla="*/ 21 h 42"/>
                <a:gd name="T26" fmla="*/ 14 w 24"/>
                <a:gd name="T27" fmla="*/ 11 h 42"/>
                <a:gd name="T28" fmla="*/ 17 w 24"/>
                <a:gd name="T29" fmla="*/ 11 h 42"/>
                <a:gd name="T30" fmla="*/ 17 w 24"/>
                <a:gd name="T31" fmla="*/ 11 h 42"/>
                <a:gd name="T32" fmla="*/ 17 w 24"/>
                <a:gd name="T33" fmla="*/ 11 h 42"/>
                <a:gd name="T34" fmla="*/ 17 w 24"/>
                <a:gd name="T35" fmla="*/ 11 h 42"/>
                <a:gd name="T36" fmla="*/ 17 w 24"/>
                <a:gd name="T37" fmla="*/ 11 h 42"/>
                <a:gd name="T38" fmla="*/ 17 w 24"/>
                <a:gd name="T39" fmla="*/ 7 h 42"/>
                <a:gd name="T40" fmla="*/ 17 w 24"/>
                <a:gd name="T41" fmla="*/ 7 h 42"/>
                <a:gd name="T42" fmla="*/ 14 w 24"/>
                <a:gd name="T43" fmla="*/ 7 h 42"/>
                <a:gd name="T44" fmla="*/ 14 w 24"/>
                <a:gd name="T45" fmla="*/ 7 h 42"/>
                <a:gd name="T46" fmla="*/ 10 w 24"/>
                <a:gd name="T47" fmla="*/ 7 h 42"/>
                <a:gd name="T48" fmla="*/ 10 w 24"/>
                <a:gd name="T49" fmla="*/ 7 h 42"/>
                <a:gd name="T50" fmla="*/ 7 w 24"/>
                <a:gd name="T51" fmla="*/ 4 h 42"/>
                <a:gd name="T52" fmla="*/ 7 w 24"/>
                <a:gd name="T53" fmla="*/ 14 h 42"/>
                <a:gd name="T54" fmla="*/ 3 w 24"/>
                <a:gd name="T55" fmla="*/ 21 h 42"/>
                <a:gd name="T56" fmla="*/ 3 w 24"/>
                <a:gd name="T57" fmla="*/ 31 h 42"/>
                <a:gd name="T58" fmla="*/ 0 w 24"/>
                <a:gd name="T59" fmla="*/ 38 h 42"/>
                <a:gd name="T60" fmla="*/ 0 w 24"/>
                <a:gd name="T61" fmla="*/ 31 h 42"/>
                <a:gd name="T62" fmla="*/ 0 w 24"/>
                <a:gd name="T63" fmla="*/ 21 h 42"/>
                <a:gd name="T64" fmla="*/ 3 w 24"/>
                <a:gd name="T65" fmla="*/ 14 h 42"/>
                <a:gd name="T66" fmla="*/ 3 w 24"/>
                <a:gd name="T67" fmla="*/ 7 h 42"/>
                <a:gd name="T68" fmla="*/ 3 w 24"/>
                <a:gd name="T69" fmla="*/ 4 h 42"/>
                <a:gd name="T70" fmla="*/ 3 w 24"/>
                <a:gd name="T71" fmla="*/ 4 h 42"/>
                <a:gd name="T72" fmla="*/ 7 w 24"/>
                <a:gd name="T73" fmla="*/ 4 h 42"/>
                <a:gd name="T74" fmla="*/ 7 w 24"/>
                <a:gd name="T75" fmla="*/ 0 h 42"/>
                <a:gd name="T76" fmla="*/ 10 w 24"/>
                <a:gd name="T77" fmla="*/ 0 h 42"/>
                <a:gd name="T78" fmla="*/ 10 w 24"/>
                <a:gd name="T79" fmla="*/ 4 h 42"/>
                <a:gd name="T80" fmla="*/ 14 w 24"/>
                <a:gd name="T81" fmla="*/ 4 h 42"/>
                <a:gd name="T82" fmla="*/ 17 w 24"/>
                <a:gd name="T83" fmla="*/ 4 h 42"/>
                <a:gd name="T84" fmla="*/ 17 w 24"/>
                <a:gd name="T85" fmla="*/ 4 h 42"/>
                <a:gd name="T86" fmla="*/ 21 w 24"/>
                <a:gd name="T87" fmla="*/ 4 h 42"/>
                <a:gd name="T88" fmla="*/ 21 w 24"/>
                <a:gd name="T89" fmla="*/ 7 h 42"/>
                <a:gd name="T90" fmla="*/ 24 w 24"/>
                <a:gd name="T91" fmla="*/ 7 h 42"/>
                <a:gd name="T92" fmla="*/ 24 w 24"/>
                <a:gd name="T93" fmla="*/ 7 h 4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4"/>
                <a:gd name="T142" fmla="*/ 0 h 42"/>
                <a:gd name="T143" fmla="*/ 24 w 24"/>
                <a:gd name="T144" fmla="*/ 42 h 4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4" h="42">
                  <a:moveTo>
                    <a:pt x="24" y="7"/>
                  </a:moveTo>
                  <a:lnTo>
                    <a:pt x="24" y="11"/>
                  </a:lnTo>
                  <a:lnTo>
                    <a:pt x="21" y="11"/>
                  </a:lnTo>
                  <a:lnTo>
                    <a:pt x="21" y="14"/>
                  </a:lnTo>
                  <a:lnTo>
                    <a:pt x="17" y="14"/>
                  </a:lnTo>
                  <a:lnTo>
                    <a:pt x="17" y="21"/>
                  </a:lnTo>
                  <a:lnTo>
                    <a:pt x="14" y="28"/>
                  </a:lnTo>
                  <a:lnTo>
                    <a:pt x="14" y="35"/>
                  </a:lnTo>
                  <a:lnTo>
                    <a:pt x="10" y="42"/>
                  </a:lnTo>
                  <a:lnTo>
                    <a:pt x="10" y="35"/>
                  </a:lnTo>
                  <a:lnTo>
                    <a:pt x="10" y="28"/>
                  </a:lnTo>
                  <a:lnTo>
                    <a:pt x="14" y="21"/>
                  </a:lnTo>
                  <a:lnTo>
                    <a:pt x="14" y="11"/>
                  </a:lnTo>
                  <a:lnTo>
                    <a:pt x="17" y="11"/>
                  </a:lnTo>
                  <a:lnTo>
                    <a:pt x="17" y="7"/>
                  </a:lnTo>
                  <a:lnTo>
                    <a:pt x="14" y="7"/>
                  </a:lnTo>
                  <a:lnTo>
                    <a:pt x="10" y="7"/>
                  </a:lnTo>
                  <a:lnTo>
                    <a:pt x="7" y="4"/>
                  </a:lnTo>
                  <a:lnTo>
                    <a:pt x="7" y="14"/>
                  </a:lnTo>
                  <a:lnTo>
                    <a:pt x="3" y="21"/>
                  </a:lnTo>
                  <a:lnTo>
                    <a:pt x="3" y="31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0" y="21"/>
                  </a:lnTo>
                  <a:lnTo>
                    <a:pt x="3" y="14"/>
                  </a:lnTo>
                  <a:lnTo>
                    <a:pt x="3" y="7"/>
                  </a:lnTo>
                  <a:lnTo>
                    <a:pt x="3" y="4"/>
                  </a:lnTo>
                  <a:lnTo>
                    <a:pt x="7" y="4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7" y="4"/>
                  </a:lnTo>
                  <a:lnTo>
                    <a:pt x="21" y="4"/>
                  </a:lnTo>
                  <a:lnTo>
                    <a:pt x="21" y="7"/>
                  </a:lnTo>
                  <a:lnTo>
                    <a:pt x="24" y="7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57" name="Freeform 422"/>
            <p:cNvSpPr>
              <a:spLocks/>
            </p:cNvSpPr>
            <p:nvPr/>
          </p:nvSpPr>
          <p:spPr bwMode="auto">
            <a:xfrm>
              <a:off x="2151" y="1664"/>
              <a:ext cx="13" cy="35"/>
            </a:xfrm>
            <a:custGeom>
              <a:avLst/>
              <a:gdLst>
                <a:gd name="T0" fmla="*/ 13 w 13"/>
                <a:gd name="T1" fmla="*/ 4 h 35"/>
                <a:gd name="T2" fmla="*/ 13 w 13"/>
                <a:gd name="T3" fmla="*/ 7 h 35"/>
                <a:gd name="T4" fmla="*/ 10 w 13"/>
                <a:gd name="T5" fmla="*/ 11 h 35"/>
                <a:gd name="T6" fmla="*/ 10 w 13"/>
                <a:gd name="T7" fmla="*/ 11 h 35"/>
                <a:gd name="T8" fmla="*/ 10 w 13"/>
                <a:gd name="T9" fmla="*/ 14 h 35"/>
                <a:gd name="T10" fmla="*/ 7 w 13"/>
                <a:gd name="T11" fmla="*/ 17 h 35"/>
                <a:gd name="T12" fmla="*/ 7 w 13"/>
                <a:gd name="T13" fmla="*/ 21 h 35"/>
                <a:gd name="T14" fmla="*/ 7 w 13"/>
                <a:gd name="T15" fmla="*/ 24 h 35"/>
                <a:gd name="T16" fmla="*/ 3 w 13"/>
                <a:gd name="T17" fmla="*/ 28 h 35"/>
                <a:gd name="T18" fmla="*/ 3 w 13"/>
                <a:gd name="T19" fmla="*/ 35 h 35"/>
                <a:gd name="T20" fmla="*/ 0 w 13"/>
                <a:gd name="T21" fmla="*/ 31 h 35"/>
                <a:gd name="T22" fmla="*/ 0 w 13"/>
                <a:gd name="T23" fmla="*/ 28 h 35"/>
                <a:gd name="T24" fmla="*/ 0 w 13"/>
                <a:gd name="T25" fmla="*/ 24 h 35"/>
                <a:gd name="T26" fmla="*/ 3 w 13"/>
                <a:gd name="T27" fmla="*/ 21 h 35"/>
                <a:gd name="T28" fmla="*/ 3 w 13"/>
                <a:gd name="T29" fmla="*/ 17 h 35"/>
                <a:gd name="T30" fmla="*/ 3 w 13"/>
                <a:gd name="T31" fmla="*/ 14 h 35"/>
                <a:gd name="T32" fmla="*/ 7 w 13"/>
                <a:gd name="T33" fmla="*/ 14 h 35"/>
                <a:gd name="T34" fmla="*/ 7 w 13"/>
                <a:gd name="T35" fmla="*/ 11 h 35"/>
                <a:gd name="T36" fmla="*/ 10 w 13"/>
                <a:gd name="T37" fmla="*/ 7 h 35"/>
                <a:gd name="T38" fmla="*/ 10 w 13"/>
                <a:gd name="T39" fmla="*/ 7 h 35"/>
                <a:gd name="T40" fmla="*/ 10 w 13"/>
                <a:gd name="T41" fmla="*/ 4 h 35"/>
                <a:gd name="T42" fmla="*/ 7 w 13"/>
                <a:gd name="T43" fmla="*/ 4 h 35"/>
                <a:gd name="T44" fmla="*/ 7 w 13"/>
                <a:gd name="T45" fmla="*/ 4 h 35"/>
                <a:gd name="T46" fmla="*/ 0 w 13"/>
                <a:gd name="T47" fmla="*/ 4 h 35"/>
                <a:gd name="T48" fmla="*/ 0 w 13"/>
                <a:gd name="T49" fmla="*/ 0 h 35"/>
                <a:gd name="T50" fmla="*/ 3 w 13"/>
                <a:gd name="T51" fmla="*/ 0 h 35"/>
                <a:gd name="T52" fmla="*/ 3 w 13"/>
                <a:gd name="T53" fmla="*/ 0 h 35"/>
                <a:gd name="T54" fmla="*/ 7 w 13"/>
                <a:gd name="T55" fmla="*/ 0 h 35"/>
                <a:gd name="T56" fmla="*/ 10 w 13"/>
                <a:gd name="T57" fmla="*/ 0 h 35"/>
                <a:gd name="T58" fmla="*/ 10 w 13"/>
                <a:gd name="T59" fmla="*/ 0 h 35"/>
                <a:gd name="T60" fmla="*/ 13 w 13"/>
                <a:gd name="T61" fmla="*/ 0 h 35"/>
                <a:gd name="T62" fmla="*/ 13 w 13"/>
                <a:gd name="T63" fmla="*/ 4 h 35"/>
                <a:gd name="T64" fmla="*/ 13 w 13"/>
                <a:gd name="T65" fmla="*/ 4 h 3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3"/>
                <a:gd name="T100" fmla="*/ 0 h 35"/>
                <a:gd name="T101" fmla="*/ 13 w 13"/>
                <a:gd name="T102" fmla="*/ 35 h 3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3" h="35">
                  <a:moveTo>
                    <a:pt x="13" y="4"/>
                  </a:moveTo>
                  <a:lnTo>
                    <a:pt x="13" y="7"/>
                  </a:lnTo>
                  <a:lnTo>
                    <a:pt x="10" y="11"/>
                  </a:lnTo>
                  <a:lnTo>
                    <a:pt x="10" y="14"/>
                  </a:lnTo>
                  <a:lnTo>
                    <a:pt x="7" y="17"/>
                  </a:lnTo>
                  <a:lnTo>
                    <a:pt x="7" y="21"/>
                  </a:lnTo>
                  <a:lnTo>
                    <a:pt x="7" y="24"/>
                  </a:lnTo>
                  <a:lnTo>
                    <a:pt x="3" y="28"/>
                  </a:lnTo>
                  <a:lnTo>
                    <a:pt x="3" y="35"/>
                  </a:lnTo>
                  <a:lnTo>
                    <a:pt x="0" y="31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3" y="21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7" y="14"/>
                  </a:lnTo>
                  <a:lnTo>
                    <a:pt x="7" y="11"/>
                  </a:lnTo>
                  <a:lnTo>
                    <a:pt x="10" y="7"/>
                  </a:lnTo>
                  <a:lnTo>
                    <a:pt x="10" y="4"/>
                  </a:lnTo>
                  <a:lnTo>
                    <a:pt x="7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3" y="0"/>
                  </a:lnTo>
                  <a:lnTo>
                    <a:pt x="13" y="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58" name="Freeform 423"/>
            <p:cNvSpPr>
              <a:spLocks/>
            </p:cNvSpPr>
            <p:nvPr/>
          </p:nvSpPr>
          <p:spPr bwMode="auto">
            <a:xfrm>
              <a:off x="2178" y="1664"/>
              <a:ext cx="14" cy="35"/>
            </a:xfrm>
            <a:custGeom>
              <a:avLst/>
              <a:gdLst>
                <a:gd name="T0" fmla="*/ 14 w 14"/>
                <a:gd name="T1" fmla="*/ 0 h 35"/>
                <a:gd name="T2" fmla="*/ 11 w 14"/>
                <a:gd name="T3" fmla="*/ 4 h 35"/>
                <a:gd name="T4" fmla="*/ 11 w 14"/>
                <a:gd name="T5" fmla="*/ 11 h 35"/>
                <a:gd name="T6" fmla="*/ 11 w 14"/>
                <a:gd name="T7" fmla="*/ 14 h 35"/>
                <a:gd name="T8" fmla="*/ 11 w 14"/>
                <a:gd name="T9" fmla="*/ 17 h 35"/>
                <a:gd name="T10" fmla="*/ 7 w 14"/>
                <a:gd name="T11" fmla="*/ 24 h 35"/>
                <a:gd name="T12" fmla="*/ 4 w 14"/>
                <a:gd name="T13" fmla="*/ 28 h 35"/>
                <a:gd name="T14" fmla="*/ 4 w 14"/>
                <a:gd name="T15" fmla="*/ 31 h 35"/>
                <a:gd name="T16" fmla="*/ 0 w 14"/>
                <a:gd name="T17" fmla="*/ 35 h 35"/>
                <a:gd name="T18" fmla="*/ 0 w 14"/>
                <a:gd name="T19" fmla="*/ 35 h 35"/>
                <a:gd name="T20" fmla="*/ 0 w 14"/>
                <a:gd name="T21" fmla="*/ 31 h 35"/>
                <a:gd name="T22" fmla="*/ 4 w 14"/>
                <a:gd name="T23" fmla="*/ 28 h 35"/>
                <a:gd name="T24" fmla="*/ 4 w 14"/>
                <a:gd name="T25" fmla="*/ 21 h 35"/>
                <a:gd name="T26" fmla="*/ 7 w 14"/>
                <a:gd name="T27" fmla="*/ 17 h 35"/>
                <a:gd name="T28" fmla="*/ 7 w 14"/>
                <a:gd name="T29" fmla="*/ 14 h 35"/>
                <a:gd name="T30" fmla="*/ 7 w 14"/>
                <a:gd name="T31" fmla="*/ 7 h 35"/>
                <a:gd name="T32" fmla="*/ 11 w 14"/>
                <a:gd name="T33" fmla="*/ 4 h 35"/>
                <a:gd name="T34" fmla="*/ 11 w 14"/>
                <a:gd name="T35" fmla="*/ 0 h 35"/>
                <a:gd name="T36" fmla="*/ 14 w 14"/>
                <a:gd name="T37" fmla="*/ 0 h 35"/>
                <a:gd name="T38" fmla="*/ 14 w 14"/>
                <a:gd name="T39" fmla="*/ 0 h 3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"/>
                <a:gd name="T61" fmla="*/ 0 h 35"/>
                <a:gd name="T62" fmla="*/ 14 w 14"/>
                <a:gd name="T63" fmla="*/ 35 h 3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" h="35">
                  <a:moveTo>
                    <a:pt x="14" y="0"/>
                  </a:moveTo>
                  <a:lnTo>
                    <a:pt x="11" y="4"/>
                  </a:lnTo>
                  <a:lnTo>
                    <a:pt x="11" y="11"/>
                  </a:lnTo>
                  <a:lnTo>
                    <a:pt x="11" y="14"/>
                  </a:lnTo>
                  <a:lnTo>
                    <a:pt x="11" y="17"/>
                  </a:lnTo>
                  <a:lnTo>
                    <a:pt x="7" y="24"/>
                  </a:lnTo>
                  <a:lnTo>
                    <a:pt x="4" y="28"/>
                  </a:lnTo>
                  <a:lnTo>
                    <a:pt x="4" y="31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4" y="28"/>
                  </a:lnTo>
                  <a:lnTo>
                    <a:pt x="4" y="21"/>
                  </a:lnTo>
                  <a:lnTo>
                    <a:pt x="7" y="17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1" y="4"/>
                  </a:lnTo>
                  <a:lnTo>
                    <a:pt x="1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59" name="Freeform 424"/>
            <p:cNvSpPr>
              <a:spLocks/>
            </p:cNvSpPr>
            <p:nvPr/>
          </p:nvSpPr>
          <p:spPr bwMode="auto">
            <a:xfrm>
              <a:off x="2137" y="1664"/>
              <a:ext cx="159" cy="49"/>
            </a:xfrm>
            <a:custGeom>
              <a:avLst/>
              <a:gdLst>
                <a:gd name="T0" fmla="*/ 48 w 159"/>
                <a:gd name="T1" fmla="*/ 7 h 49"/>
                <a:gd name="T2" fmla="*/ 45 w 159"/>
                <a:gd name="T3" fmla="*/ 14 h 49"/>
                <a:gd name="T4" fmla="*/ 41 w 159"/>
                <a:gd name="T5" fmla="*/ 24 h 49"/>
                <a:gd name="T6" fmla="*/ 38 w 159"/>
                <a:gd name="T7" fmla="*/ 31 h 49"/>
                <a:gd name="T8" fmla="*/ 41 w 159"/>
                <a:gd name="T9" fmla="*/ 38 h 49"/>
                <a:gd name="T10" fmla="*/ 48 w 159"/>
                <a:gd name="T11" fmla="*/ 38 h 49"/>
                <a:gd name="T12" fmla="*/ 48 w 159"/>
                <a:gd name="T13" fmla="*/ 31 h 49"/>
                <a:gd name="T14" fmla="*/ 52 w 159"/>
                <a:gd name="T15" fmla="*/ 24 h 49"/>
                <a:gd name="T16" fmla="*/ 55 w 159"/>
                <a:gd name="T17" fmla="*/ 17 h 49"/>
                <a:gd name="T18" fmla="*/ 55 w 159"/>
                <a:gd name="T19" fmla="*/ 11 h 49"/>
                <a:gd name="T20" fmla="*/ 59 w 159"/>
                <a:gd name="T21" fmla="*/ 11 h 49"/>
                <a:gd name="T22" fmla="*/ 59 w 159"/>
                <a:gd name="T23" fmla="*/ 17 h 49"/>
                <a:gd name="T24" fmla="*/ 55 w 159"/>
                <a:gd name="T25" fmla="*/ 24 h 49"/>
                <a:gd name="T26" fmla="*/ 52 w 159"/>
                <a:gd name="T27" fmla="*/ 35 h 49"/>
                <a:gd name="T28" fmla="*/ 55 w 159"/>
                <a:gd name="T29" fmla="*/ 38 h 49"/>
                <a:gd name="T30" fmla="*/ 59 w 159"/>
                <a:gd name="T31" fmla="*/ 38 h 49"/>
                <a:gd name="T32" fmla="*/ 65 w 159"/>
                <a:gd name="T33" fmla="*/ 38 h 49"/>
                <a:gd name="T34" fmla="*/ 72 w 159"/>
                <a:gd name="T35" fmla="*/ 38 h 49"/>
                <a:gd name="T36" fmla="*/ 79 w 159"/>
                <a:gd name="T37" fmla="*/ 38 h 49"/>
                <a:gd name="T38" fmla="*/ 86 w 159"/>
                <a:gd name="T39" fmla="*/ 38 h 49"/>
                <a:gd name="T40" fmla="*/ 93 w 159"/>
                <a:gd name="T41" fmla="*/ 38 h 49"/>
                <a:gd name="T42" fmla="*/ 97 w 159"/>
                <a:gd name="T43" fmla="*/ 38 h 49"/>
                <a:gd name="T44" fmla="*/ 103 w 159"/>
                <a:gd name="T45" fmla="*/ 38 h 49"/>
                <a:gd name="T46" fmla="*/ 110 w 159"/>
                <a:gd name="T47" fmla="*/ 38 h 49"/>
                <a:gd name="T48" fmla="*/ 117 w 159"/>
                <a:gd name="T49" fmla="*/ 38 h 49"/>
                <a:gd name="T50" fmla="*/ 128 w 159"/>
                <a:gd name="T51" fmla="*/ 38 h 49"/>
                <a:gd name="T52" fmla="*/ 135 w 159"/>
                <a:gd name="T53" fmla="*/ 38 h 49"/>
                <a:gd name="T54" fmla="*/ 141 w 159"/>
                <a:gd name="T55" fmla="*/ 38 h 49"/>
                <a:gd name="T56" fmla="*/ 148 w 159"/>
                <a:gd name="T57" fmla="*/ 38 h 49"/>
                <a:gd name="T58" fmla="*/ 155 w 159"/>
                <a:gd name="T59" fmla="*/ 42 h 49"/>
                <a:gd name="T60" fmla="*/ 159 w 159"/>
                <a:gd name="T61" fmla="*/ 42 h 49"/>
                <a:gd name="T62" fmla="*/ 159 w 159"/>
                <a:gd name="T63" fmla="*/ 45 h 49"/>
                <a:gd name="T64" fmla="*/ 152 w 159"/>
                <a:gd name="T65" fmla="*/ 45 h 49"/>
                <a:gd name="T66" fmla="*/ 131 w 159"/>
                <a:gd name="T67" fmla="*/ 49 h 49"/>
                <a:gd name="T68" fmla="*/ 110 w 159"/>
                <a:gd name="T69" fmla="*/ 49 h 49"/>
                <a:gd name="T70" fmla="*/ 93 w 159"/>
                <a:gd name="T71" fmla="*/ 45 h 49"/>
                <a:gd name="T72" fmla="*/ 76 w 159"/>
                <a:gd name="T73" fmla="*/ 45 h 49"/>
                <a:gd name="T74" fmla="*/ 55 w 159"/>
                <a:gd name="T75" fmla="*/ 45 h 49"/>
                <a:gd name="T76" fmla="*/ 38 w 159"/>
                <a:gd name="T77" fmla="*/ 45 h 49"/>
                <a:gd name="T78" fmla="*/ 17 w 159"/>
                <a:gd name="T79" fmla="*/ 45 h 49"/>
                <a:gd name="T80" fmla="*/ 7 w 159"/>
                <a:gd name="T81" fmla="*/ 45 h 49"/>
                <a:gd name="T82" fmla="*/ 0 w 159"/>
                <a:gd name="T83" fmla="*/ 45 h 49"/>
                <a:gd name="T84" fmla="*/ 0 w 159"/>
                <a:gd name="T85" fmla="*/ 42 h 49"/>
                <a:gd name="T86" fmla="*/ 3 w 159"/>
                <a:gd name="T87" fmla="*/ 38 h 49"/>
                <a:gd name="T88" fmla="*/ 7 w 159"/>
                <a:gd name="T89" fmla="*/ 38 h 49"/>
                <a:gd name="T90" fmla="*/ 14 w 159"/>
                <a:gd name="T91" fmla="*/ 38 h 49"/>
                <a:gd name="T92" fmla="*/ 17 w 159"/>
                <a:gd name="T93" fmla="*/ 38 h 49"/>
                <a:gd name="T94" fmla="*/ 21 w 159"/>
                <a:gd name="T95" fmla="*/ 38 h 49"/>
                <a:gd name="T96" fmla="*/ 24 w 159"/>
                <a:gd name="T97" fmla="*/ 38 h 49"/>
                <a:gd name="T98" fmla="*/ 31 w 159"/>
                <a:gd name="T99" fmla="*/ 38 h 49"/>
                <a:gd name="T100" fmla="*/ 34 w 159"/>
                <a:gd name="T101" fmla="*/ 31 h 49"/>
                <a:gd name="T102" fmla="*/ 38 w 159"/>
                <a:gd name="T103" fmla="*/ 24 h 49"/>
                <a:gd name="T104" fmla="*/ 41 w 159"/>
                <a:gd name="T105" fmla="*/ 14 h 49"/>
                <a:gd name="T106" fmla="*/ 45 w 159"/>
                <a:gd name="T107" fmla="*/ 4 h 49"/>
                <a:gd name="T108" fmla="*/ 48 w 159"/>
                <a:gd name="T109" fmla="*/ 0 h 4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59"/>
                <a:gd name="T166" fmla="*/ 0 h 49"/>
                <a:gd name="T167" fmla="*/ 159 w 159"/>
                <a:gd name="T168" fmla="*/ 49 h 4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59" h="49">
                  <a:moveTo>
                    <a:pt x="48" y="0"/>
                  </a:moveTo>
                  <a:lnTo>
                    <a:pt x="48" y="7"/>
                  </a:lnTo>
                  <a:lnTo>
                    <a:pt x="48" y="11"/>
                  </a:lnTo>
                  <a:lnTo>
                    <a:pt x="45" y="14"/>
                  </a:lnTo>
                  <a:lnTo>
                    <a:pt x="45" y="17"/>
                  </a:lnTo>
                  <a:lnTo>
                    <a:pt x="41" y="24"/>
                  </a:lnTo>
                  <a:lnTo>
                    <a:pt x="41" y="28"/>
                  </a:lnTo>
                  <a:lnTo>
                    <a:pt x="38" y="31"/>
                  </a:lnTo>
                  <a:lnTo>
                    <a:pt x="38" y="38"/>
                  </a:lnTo>
                  <a:lnTo>
                    <a:pt x="41" y="38"/>
                  </a:lnTo>
                  <a:lnTo>
                    <a:pt x="45" y="38"/>
                  </a:lnTo>
                  <a:lnTo>
                    <a:pt x="48" y="38"/>
                  </a:lnTo>
                  <a:lnTo>
                    <a:pt x="48" y="35"/>
                  </a:lnTo>
                  <a:lnTo>
                    <a:pt x="48" y="31"/>
                  </a:lnTo>
                  <a:lnTo>
                    <a:pt x="52" y="28"/>
                  </a:lnTo>
                  <a:lnTo>
                    <a:pt x="52" y="24"/>
                  </a:lnTo>
                  <a:lnTo>
                    <a:pt x="52" y="21"/>
                  </a:lnTo>
                  <a:lnTo>
                    <a:pt x="55" y="17"/>
                  </a:lnTo>
                  <a:lnTo>
                    <a:pt x="55" y="14"/>
                  </a:lnTo>
                  <a:lnTo>
                    <a:pt x="55" y="11"/>
                  </a:lnTo>
                  <a:lnTo>
                    <a:pt x="59" y="7"/>
                  </a:lnTo>
                  <a:lnTo>
                    <a:pt x="59" y="11"/>
                  </a:lnTo>
                  <a:lnTo>
                    <a:pt x="59" y="14"/>
                  </a:lnTo>
                  <a:lnTo>
                    <a:pt x="59" y="17"/>
                  </a:lnTo>
                  <a:lnTo>
                    <a:pt x="55" y="21"/>
                  </a:lnTo>
                  <a:lnTo>
                    <a:pt x="55" y="24"/>
                  </a:lnTo>
                  <a:lnTo>
                    <a:pt x="52" y="28"/>
                  </a:lnTo>
                  <a:lnTo>
                    <a:pt x="52" y="35"/>
                  </a:lnTo>
                  <a:lnTo>
                    <a:pt x="52" y="38"/>
                  </a:lnTo>
                  <a:lnTo>
                    <a:pt x="55" y="38"/>
                  </a:lnTo>
                  <a:lnTo>
                    <a:pt x="59" y="38"/>
                  </a:lnTo>
                  <a:lnTo>
                    <a:pt x="62" y="38"/>
                  </a:lnTo>
                  <a:lnTo>
                    <a:pt x="65" y="38"/>
                  </a:lnTo>
                  <a:lnTo>
                    <a:pt x="69" y="38"/>
                  </a:lnTo>
                  <a:lnTo>
                    <a:pt x="72" y="38"/>
                  </a:lnTo>
                  <a:lnTo>
                    <a:pt x="76" y="38"/>
                  </a:lnTo>
                  <a:lnTo>
                    <a:pt x="79" y="38"/>
                  </a:lnTo>
                  <a:lnTo>
                    <a:pt x="83" y="38"/>
                  </a:lnTo>
                  <a:lnTo>
                    <a:pt x="86" y="38"/>
                  </a:lnTo>
                  <a:lnTo>
                    <a:pt x="90" y="38"/>
                  </a:lnTo>
                  <a:lnTo>
                    <a:pt x="93" y="38"/>
                  </a:lnTo>
                  <a:lnTo>
                    <a:pt x="97" y="38"/>
                  </a:lnTo>
                  <a:lnTo>
                    <a:pt x="100" y="38"/>
                  </a:lnTo>
                  <a:lnTo>
                    <a:pt x="103" y="38"/>
                  </a:lnTo>
                  <a:lnTo>
                    <a:pt x="107" y="38"/>
                  </a:lnTo>
                  <a:lnTo>
                    <a:pt x="110" y="38"/>
                  </a:lnTo>
                  <a:lnTo>
                    <a:pt x="114" y="38"/>
                  </a:lnTo>
                  <a:lnTo>
                    <a:pt x="117" y="38"/>
                  </a:lnTo>
                  <a:lnTo>
                    <a:pt x="124" y="38"/>
                  </a:lnTo>
                  <a:lnTo>
                    <a:pt x="128" y="38"/>
                  </a:lnTo>
                  <a:lnTo>
                    <a:pt x="131" y="38"/>
                  </a:lnTo>
                  <a:lnTo>
                    <a:pt x="135" y="38"/>
                  </a:lnTo>
                  <a:lnTo>
                    <a:pt x="138" y="38"/>
                  </a:lnTo>
                  <a:lnTo>
                    <a:pt x="141" y="38"/>
                  </a:lnTo>
                  <a:lnTo>
                    <a:pt x="145" y="38"/>
                  </a:lnTo>
                  <a:lnTo>
                    <a:pt x="148" y="38"/>
                  </a:lnTo>
                  <a:lnTo>
                    <a:pt x="152" y="42"/>
                  </a:lnTo>
                  <a:lnTo>
                    <a:pt x="155" y="42"/>
                  </a:lnTo>
                  <a:lnTo>
                    <a:pt x="159" y="42"/>
                  </a:lnTo>
                  <a:lnTo>
                    <a:pt x="159" y="45"/>
                  </a:lnTo>
                  <a:lnTo>
                    <a:pt x="152" y="45"/>
                  </a:lnTo>
                  <a:lnTo>
                    <a:pt x="141" y="49"/>
                  </a:lnTo>
                  <a:lnTo>
                    <a:pt x="131" y="49"/>
                  </a:lnTo>
                  <a:lnTo>
                    <a:pt x="121" y="49"/>
                  </a:lnTo>
                  <a:lnTo>
                    <a:pt x="110" y="49"/>
                  </a:lnTo>
                  <a:lnTo>
                    <a:pt x="103" y="45"/>
                  </a:lnTo>
                  <a:lnTo>
                    <a:pt x="93" y="45"/>
                  </a:lnTo>
                  <a:lnTo>
                    <a:pt x="83" y="45"/>
                  </a:lnTo>
                  <a:lnTo>
                    <a:pt x="76" y="45"/>
                  </a:lnTo>
                  <a:lnTo>
                    <a:pt x="65" y="45"/>
                  </a:lnTo>
                  <a:lnTo>
                    <a:pt x="55" y="45"/>
                  </a:lnTo>
                  <a:lnTo>
                    <a:pt x="45" y="45"/>
                  </a:lnTo>
                  <a:lnTo>
                    <a:pt x="38" y="45"/>
                  </a:lnTo>
                  <a:lnTo>
                    <a:pt x="27" y="45"/>
                  </a:lnTo>
                  <a:lnTo>
                    <a:pt x="17" y="45"/>
                  </a:lnTo>
                  <a:lnTo>
                    <a:pt x="7" y="45"/>
                  </a:lnTo>
                  <a:lnTo>
                    <a:pt x="3" y="45"/>
                  </a:lnTo>
                  <a:lnTo>
                    <a:pt x="0" y="45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3" y="38"/>
                  </a:lnTo>
                  <a:lnTo>
                    <a:pt x="7" y="38"/>
                  </a:lnTo>
                  <a:lnTo>
                    <a:pt x="10" y="38"/>
                  </a:lnTo>
                  <a:lnTo>
                    <a:pt x="14" y="38"/>
                  </a:lnTo>
                  <a:lnTo>
                    <a:pt x="17" y="38"/>
                  </a:lnTo>
                  <a:lnTo>
                    <a:pt x="21" y="38"/>
                  </a:lnTo>
                  <a:lnTo>
                    <a:pt x="24" y="38"/>
                  </a:lnTo>
                  <a:lnTo>
                    <a:pt x="27" y="38"/>
                  </a:lnTo>
                  <a:lnTo>
                    <a:pt x="31" y="38"/>
                  </a:lnTo>
                  <a:lnTo>
                    <a:pt x="34" y="31"/>
                  </a:lnTo>
                  <a:lnTo>
                    <a:pt x="38" y="28"/>
                  </a:lnTo>
                  <a:lnTo>
                    <a:pt x="38" y="24"/>
                  </a:lnTo>
                  <a:lnTo>
                    <a:pt x="41" y="17"/>
                  </a:lnTo>
                  <a:lnTo>
                    <a:pt x="41" y="14"/>
                  </a:lnTo>
                  <a:lnTo>
                    <a:pt x="45" y="11"/>
                  </a:lnTo>
                  <a:lnTo>
                    <a:pt x="45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60" name="Freeform 425"/>
            <p:cNvSpPr>
              <a:spLocks/>
            </p:cNvSpPr>
            <p:nvPr/>
          </p:nvSpPr>
          <p:spPr bwMode="auto">
            <a:xfrm>
              <a:off x="2199" y="1440"/>
              <a:ext cx="21" cy="10"/>
            </a:xfrm>
            <a:custGeom>
              <a:avLst/>
              <a:gdLst>
                <a:gd name="T0" fmla="*/ 0 w 21"/>
                <a:gd name="T1" fmla="*/ 10 h 10"/>
                <a:gd name="T2" fmla="*/ 3 w 21"/>
                <a:gd name="T3" fmla="*/ 10 h 10"/>
                <a:gd name="T4" fmla="*/ 7 w 21"/>
                <a:gd name="T5" fmla="*/ 10 h 10"/>
                <a:gd name="T6" fmla="*/ 7 w 21"/>
                <a:gd name="T7" fmla="*/ 10 h 10"/>
                <a:gd name="T8" fmla="*/ 10 w 21"/>
                <a:gd name="T9" fmla="*/ 6 h 10"/>
                <a:gd name="T10" fmla="*/ 14 w 21"/>
                <a:gd name="T11" fmla="*/ 6 h 10"/>
                <a:gd name="T12" fmla="*/ 17 w 21"/>
                <a:gd name="T13" fmla="*/ 6 h 10"/>
                <a:gd name="T14" fmla="*/ 17 w 21"/>
                <a:gd name="T15" fmla="*/ 3 h 10"/>
                <a:gd name="T16" fmla="*/ 21 w 21"/>
                <a:gd name="T17" fmla="*/ 0 h 10"/>
                <a:gd name="T18" fmla="*/ 21 w 21"/>
                <a:gd name="T19" fmla="*/ 0 h 10"/>
                <a:gd name="T20" fmla="*/ 21 w 21"/>
                <a:gd name="T21" fmla="*/ 0 h 10"/>
                <a:gd name="T22" fmla="*/ 21 w 21"/>
                <a:gd name="T23" fmla="*/ 0 h 10"/>
                <a:gd name="T24" fmla="*/ 21 w 21"/>
                <a:gd name="T25" fmla="*/ 0 h 10"/>
                <a:gd name="T26" fmla="*/ 17 w 21"/>
                <a:gd name="T27" fmla="*/ 0 h 10"/>
                <a:gd name="T28" fmla="*/ 17 w 21"/>
                <a:gd name="T29" fmla="*/ 0 h 10"/>
                <a:gd name="T30" fmla="*/ 17 w 21"/>
                <a:gd name="T31" fmla="*/ 0 h 10"/>
                <a:gd name="T32" fmla="*/ 17 w 21"/>
                <a:gd name="T33" fmla="*/ 0 h 10"/>
                <a:gd name="T34" fmla="*/ 17 w 21"/>
                <a:gd name="T35" fmla="*/ 0 h 10"/>
                <a:gd name="T36" fmla="*/ 14 w 21"/>
                <a:gd name="T37" fmla="*/ 0 h 10"/>
                <a:gd name="T38" fmla="*/ 14 w 21"/>
                <a:gd name="T39" fmla="*/ 3 h 10"/>
                <a:gd name="T40" fmla="*/ 10 w 21"/>
                <a:gd name="T41" fmla="*/ 3 h 10"/>
                <a:gd name="T42" fmla="*/ 10 w 21"/>
                <a:gd name="T43" fmla="*/ 6 h 10"/>
                <a:gd name="T44" fmla="*/ 7 w 21"/>
                <a:gd name="T45" fmla="*/ 6 h 10"/>
                <a:gd name="T46" fmla="*/ 3 w 21"/>
                <a:gd name="T47" fmla="*/ 6 h 10"/>
                <a:gd name="T48" fmla="*/ 3 w 21"/>
                <a:gd name="T49" fmla="*/ 10 h 10"/>
                <a:gd name="T50" fmla="*/ 0 w 21"/>
                <a:gd name="T51" fmla="*/ 10 h 10"/>
                <a:gd name="T52" fmla="*/ 0 w 21"/>
                <a:gd name="T53" fmla="*/ 10 h 10"/>
                <a:gd name="T54" fmla="*/ 0 w 21"/>
                <a:gd name="T55" fmla="*/ 10 h 10"/>
                <a:gd name="T56" fmla="*/ 0 w 21"/>
                <a:gd name="T57" fmla="*/ 10 h 10"/>
                <a:gd name="T58" fmla="*/ 0 w 21"/>
                <a:gd name="T59" fmla="*/ 10 h 10"/>
                <a:gd name="T60" fmla="*/ 0 w 21"/>
                <a:gd name="T61" fmla="*/ 10 h 10"/>
                <a:gd name="T62" fmla="*/ 0 w 21"/>
                <a:gd name="T63" fmla="*/ 10 h 10"/>
                <a:gd name="T64" fmla="*/ 0 w 21"/>
                <a:gd name="T65" fmla="*/ 10 h 10"/>
                <a:gd name="T66" fmla="*/ 0 w 21"/>
                <a:gd name="T67" fmla="*/ 10 h 10"/>
                <a:gd name="T68" fmla="*/ 0 w 21"/>
                <a:gd name="T69" fmla="*/ 10 h 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"/>
                <a:gd name="T106" fmla="*/ 0 h 10"/>
                <a:gd name="T107" fmla="*/ 21 w 21"/>
                <a:gd name="T108" fmla="*/ 10 h 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" h="10">
                  <a:moveTo>
                    <a:pt x="0" y="10"/>
                  </a:moveTo>
                  <a:lnTo>
                    <a:pt x="3" y="10"/>
                  </a:lnTo>
                  <a:lnTo>
                    <a:pt x="7" y="10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7" y="6"/>
                  </a:lnTo>
                  <a:lnTo>
                    <a:pt x="17" y="3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0" y="3"/>
                  </a:lnTo>
                  <a:lnTo>
                    <a:pt x="10" y="6"/>
                  </a:lnTo>
                  <a:lnTo>
                    <a:pt x="7" y="6"/>
                  </a:lnTo>
                  <a:lnTo>
                    <a:pt x="3" y="6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61" name="Freeform 426"/>
            <p:cNvSpPr>
              <a:spLocks/>
            </p:cNvSpPr>
            <p:nvPr/>
          </p:nvSpPr>
          <p:spPr bwMode="auto">
            <a:xfrm>
              <a:off x="2206" y="1446"/>
              <a:ext cx="21" cy="11"/>
            </a:xfrm>
            <a:custGeom>
              <a:avLst/>
              <a:gdLst>
                <a:gd name="T0" fmla="*/ 0 w 21"/>
                <a:gd name="T1" fmla="*/ 11 h 11"/>
                <a:gd name="T2" fmla="*/ 3 w 21"/>
                <a:gd name="T3" fmla="*/ 11 h 11"/>
                <a:gd name="T4" fmla="*/ 7 w 21"/>
                <a:gd name="T5" fmla="*/ 11 h 11"/>
                <a:gd name="T6" fmla="*/ 7 w 21"/>
                <a:gd name="T7" fmla="*/ 11 h 11"/>
                <a:gd name="T8" fmla="*/ 10 w 21"/>
                <a:gd name="T9" fmla="*/ 7 h 11"/>
                <a:gd name="T10" fmla="*/ 14 w 21"/>
                <a:gd name="T11" fmla="*/ 7 h 11"/>
                <a:gd name="T12" fmla="*/ 14 w 21"/>
                <a:gd name="T13" fmla="*/ 7 h 11"/>
                <a:gd name="T14" fmla="*/ 17 w 21"/>
                <a:gd name="T15" fmla="*/ 4 h 11"/>
                <a:gd name="T16" fmla="*/ 17 w 21"/>
                <a:gd name="T17" fmla="*/ 4 h 11"/>
                <a:gd name="T18" fmla="*/ 21 w 21"/>
                <a:gd name="T19" fmla="*/ 4 h 11"/>
                <a:gd name="T20" fmla="*/ 21 w 21"/>
                <a:gd name="T21" fmla="*/ 0 h 11"/>
                <a:gd name="T22" fmla="*/ 21 w 21"/>
                <a:gd name="T23" fmla="*/ 0 h 11"/>
                <a:gd name="T24" fmla="*/ 21 w 21"/>
                <a:gd name="T25" fmla="*/ 0 h 11"/>
                <a:gd name="T26" fmla="*/ 17 w 21"/>
                <a:gd name="T27" fmla="*/ 0 h 11"/>
                <a:gd name="T28" fmla="*/ 17 w 21"/>
                <a:gd name="T29" fmla="*/ 0 h 11"/>
                <a:gd name="T30" fmla="*/ 17 w 21"/>
                <a:gd name="T31" fmla="*/ 0 h 11"/>
                <a:gd name="T32" fmla="*/ 17 w 21"/>
                <a:gd name="T33" fmla="*/ 0 h 11"/>
                <a:gd name="T34" fmla="*/ 14 w 21"/>
                <a:gd name="T35" fmla="*/ 0 h 11"/>
                <a:gd name="T36" fmla="*/ 14 w 21"/>
                <a:gd name="T37" fmla="*/ 4 h 11"/>
                <a:gd name="T38" fmla="*/ 10 w 21"/>
                <a:gd name="T39" fmla="*/ 4 h 11"/>
                <a:gd name="T40" fmla="*/ 10 w 21"/>
                <a:gd name="T41" fmla="*/ 4 h 11"/>
                <a:gd name="T42" fmla="*/ 7 w 21"/>
                <a:gd name="T43" fmla="*/ 7 h 11"/>
                <a:gd name="T44" fmla="*/ 3 w 21"/>
                <a:gd name="T45" fmla="*/ 7 h 11"/>
                <a:gd name="T46" fmla="*/ 3 w 21"/>
                <a:gd name="T47" fmla="*/ 7 h 11"/>
                <a:gd name="T48" fmla="*/ 0 w 21"/>
                <a:gd name="T49" fmla="*/ 11 h 11"/>
                <a:gd name="T50" fmla="*/ 0 w 21"/>
                <a:gd name="T51" fmla="*/ 11 h 11"/>
                <a:gd name="T52" fmla="*/ 0 w 21"/>
                <a:gd name="T53" fmla="*/ 11 h 11"/>
                <a:gd name="T54" fmla="*/ 0 w 21"/>
                <a:gd name="T55" fmla="*/ 11 h 11"/>
                <a:gd name="T56" fmla="*/ 0 w 21"/>
                <a:gd name="T57" fmla="*/ 11 h 11"/>
                <a:gd name="T58" fmla="*/ 0 w 21"/>
                <a:gd name="T59" fmla="*/ 11 h 11"/>
                <a:gd name="T60" fmla="*/ 0 w 21"/>
                <a:gd name="T61" fmla="*/ 11 h 11"/>
                <a:gd name="T62" fmla="*/ 0 w 21"/>
                <a:gd name="T63" fmla="*/ 11 h 11"/>
                <a:gd name="T64" fmla="*/ 0 w 21"/>
                <a:gd name="T65" fmla="*/ 11 h 11"/>
                <a:gd name="T66" fmla="*/ 0 w 21"/>
                <a:gd name="T67" fmla="*/ 11 h 1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1"/>
                <a:gd name="T103" fmla="*/ 0 h 11"/>
                <a:gd name="T104" fmla="*/ 21 w 21"/>
                <a:gd name="T105" fmla="*/ 11 h 1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1" h="11">
                  <a:moveTo>
                    <a:pt x="0" y="11"/>
                  </a:moveTo>
                  <a:lnTo>
                    <a:pt x="3" y="11"/>
                  </a:lnTo>
                  <a:lnTo>
                    <a:pt x="7" y="11"/>
                  </a:lnTo>
                  <a:lnTo>
                    <a:pt x="10" y="7"/>
                  </a:lnTo>
                  <a:lnTo>
                    <a:pt x="14" y="7"/>
                  </a:lnTo>
                  <a:lnTo>
                    <a:pt x="17" y="4"/>
                  </a:lnTo>
                  <a:lnTo>
                    <a:pt x="21" y="4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7" y="7"/>
                  </a:lnTo>
                  <a:lnTo>
                    <a:pt x="3" y="7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62" name="Freeform 427"/>
            <p:cNvSpPr>
              <a:spLocks/>
            </p:cNvSpPr>
            <p:nvPr/>
          </p:nvSpPr>
          <p:spPr bwMode="auto">
            <a:xfrm>
              <a:off x="2209" y="1433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4 w 28"/>
                <a:gd name="T3" fmla="*/ 3 h 20"/>
                <a:gd name="T4" fmla="*/ 4 w 28"/>
                <a:gd name="T5" fmla="*/ 7 h 20"/>
                <a:gd name="T6" fmla="*/ 7 w 28"/>
                <a:gd name="T7" fmla="*/ 7 h 20"/>
                <a:gd name="T8" fmla="*/ 11 w 28"/>
                <a:gd name="T9" fmla="*/ 10 h 20"/>
                <a:gd name="T10" fmla="*/ 14 w 28"/>
                <a:gd name="T11" fmla="*/ 13 h 20"/>
                <a:gd name="T12" fmla="*/ 18 w 28"/>
                <a:gd name="T13" fmla="*/ 17 h 20"/>
                <a:gd name="T14" fmla="*/ 21 w 28"/>
                <a:gd name="T15" fmla="*/ 17 h 20"/>
                <a:gd name="T16" fmla="*/ 25 w 28"/>
                <a:gd name="T17" fmla="*/ 20 h 20"/>
                <a:gd name="T18" fmla="*/ 25 w 28"/>
                <a:gd name="T19" fmla="*/ 20 h 20"/>
                <a:gd name="T20" fmla="*/ 25 w 28"/>
                <a:gd name="T21" fmla="*/ 20 h 20"/>
                <a:gd name="T22" fmla="*/ 25 w 28"/>
                <a:gd name="T23" fmla="*/ 20 h 20"/>
                <a:gd name="T24" fmla="*/ 28 w 28"/>
                <a:gd name="T25" fmla="*/ 20 h 20"/>
                <a:gd name="T26" fmla="*/ 28 w 28"/>
                <a:gd name="T27" fmla="*/ 20 h 20"/>
                <a:gd name="T28" fmla="*/ 28 w 28"/>
                <a:gd name="T29" fmla="*/ 20 h 20"/>
                <a:gd name="T30" fmla="*/ 28 w 28"/>
                <a:gd name="T31" fmla="*/ 20 h 20"/>
                <a:gd name="T32" fmla="*/ 28 w 28"/>
                <a:gd name="T33" fmla="*/ 20 h 20"/>
                <a:gd name="T34" fmla="*/ 28 w 28"/>
                <a:gd name="T35" fmla="*/ 17 h 20"/>
                <a:gd name="T36" fmla="*/ 28 w 28"/>
                <a:gd name="T37" fmla="*/ 17 h 20"/>
                <a:gd name="T38" fmla="*/ 28 w 28"/>
                <a:gd name="T39" fmla="*/ 17 h 20"/>
                <a:gd name="T40" fmla="*/ 28 w 28"/>
                <a:gd name="T41" fmla="*/ 17 h 20"/>
                <a:gd name="T42" fmla="*/ 25 w 28"/>
                <a:gd name="T43" fmla="*/ 13 h 20"/>
                <a:gd name="T44" fmla="*/ 21 w 28"/>
                <a:gd name="T45" fmla="*/ 13 h 20"/>
                <a:gd name="T46" fmla="*/ 18 w 28"/>
                <a:gd name="T47" fmla="*/ 10 h 20"/>
                <a:gd name="T48" fmla="*/ 14 w 28"/>
                <a:gd name="T49" fmla="*/ 7 h 20"/>
                <a:gd name="T50" fmla="*/ 11 w 28"/>
                <a:gd name="T51" fmla="*/ 7 h 20"/>
                <a:gd name="T52" fmla="*/ 7 w 28"/>
                <a:gd name="T53" fmla="*/ 3 h 20"/>
                <a:gd name="T54" fmla="*/ 4 w 28"/>
                <a:gd name="T55" fmla="*/ 0 h 20"/>
                <a:gd name="T56" fmla="*/ 0 w 28"/>
                <a:gd name="T57" fmla="*/ 0 h 20"/>
                <a:gd name="T58" fmla="*/ 0 w 28"/>
                <a:gd name="T59" fmla="*/ 0 h 20"/>
                <a:gd name="T60" fmla="*/ 0 w 28"/>
                <a:gd name="T61" fmla="*/ 0 h 20"/>
                <a:gd name="T62" fmla="*/ 0 w 28"/>
                <a:gd name="T63" fmla="*/ 0 h 20"/>
                <a:gd name="T64" fmla="*/ 0 w 28"/>
                <a:gd name="T65" fmla="*/ 0 h 20"/>
                <a:gd name="T66" fmla="*/ 0 w 28"/>
                <a:gd name="T67" fmla="*/ 0 h 20"/>
                <a:gd name="T68" fmla="*/ 0 w 28"/>
                <a:gd name="T69" fmla="*/ 0 h 20"/>
                <a:gd name="T70" fmla="*/ 0 w 28"/>
                <a:gd name="T71" fmla="*/ 0 h 20"/>
                <a:gd name="T72" fmla="*/ 0 w 28"/>
                <a:gd name="T73" fmla="*/ 0 h 20"/>
                <a:gd name="T74" fmla="*/ 0 w 28"/>
                <a:gd name="T75" fmla="*/ 0 h 2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8"/>
                <a:gd name="T115" fmla="*/ 0 h 20"/>
                <a:gd name="T116" fmla="*/ 28 w 28"/>
                <a:gd name="T117" fmla="*/ 20 h 2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8" h="20">
                  <a:moveTo>
                    <a:pt x="0" y="0"/>
                  </a:moveTo>
                  <a:lnTo>
                    <a:pt x="4" y="3"/>
                  </a:lnTo>
                  <a:lnTo>
                    <a:pt x="4" y="7"/>
                  </a:lnTo>
                  <a:lnTo>
                    <a:pt x="7" y="7"/>
                  </a:lnTo>
                  <a:lnTo>
                    <a:pt x="11" y="10"/>
                  </a:lnTo>
                  <a:lnTo>
                    <a:pt x="14" y="13"/>
                  </a:lnTo>
                  <a:lnTo>
                    <a:pt x="18" y="17"/>
                  </a:lnTo>
                  <a:lnTo>
                    <a:pt x="21" y="17"/>
                  </a:lnTo>
                  <a:lnTo>
                    <a:pt x="25" y="20"/>
                  </a:lnTo>
                  <a:lnTo>
                    <a:pt x="28" y="20"/>
                  </a:lnTo>
                  <a:lnTo>
                    <a:pt x="28" y="17"/>
                  </a:lnTo>
                  <a:lnTo>
                    <a:pt x="25" y="13"/>
                  </a:lnTo>
                  <a:lnTo>
                    <a:pt x="21" y="13"/>
                  </a:lnTo>
                  <a:lnTo>
                    <a:pt x="18" y="10"/>
                  </a:lnTo>
                  <a:lnTo>
                    <a:pt x="14" y="7"/>
                  </a:lnTo>
                  <a:lnTo>
                    <a:pt x="11" y="7"/>
                  </a:lnTo>
                  <a:lnTo>
                    <a:pt x="7" y="3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63" name="Freeform 428"/>
            <p:cNvSpPr>
              <a:spLocks/>
            </p:cNvSpPr>
            <p:nvPr/>
          </p:nvSpPr>
          <p:spPr bwMode="auto">
            <a:xfrm>
              <a:off x="2230" y="1429"/>
              <a:ext cx="28" cy="24"/>
            </a:xfrm>
            <a:custGeom>
              <a:avLst/>
              <a:gdLst>
                <a:gd name="T0" fmla="*/ 0 w 28"/>
                <a:gd name="T1" fmla="*/ 4 h 24"/>
                <a:gd name="T2" fmla="*/ 0 w 28"/>
                <a:gd name="T3" fmla="*/ 7 h 24"/>
                <a:gd name="T4" fmla="*/ 4 w 28"/>
                <a:gd name="T5" fmla="*/ 7 h 24"/>
                <a:gd name="T6" fmla="*/ 7 w 28"/>
                <a:gd name="T7" fmla="*/ 11 h 24"/>
                <a:gd name="T8" fmla="*/ 10 w 28"/>
                <a:gd name="T9" fmla="*/ 14 h 24"/>
                <a:gd name="T10" fmla="*/ 10 w 28"/>
                <a:gd name="T11" fmla="*/ 17 h 24"/>
                <a:gd name="T12" fmla="*/ 14 w 28"/>
                <a:gd name="T13" fmla="*/ 21 h 24"/>
                <a:gd name="T14" fmla="*/ 17 w 28"/>
                <a:gd name="T15" fmla="*/ 21 h 24"/>
                <a:gd name="T16" fmla="*/ 24 w 28"/>
                <a:gd name="T17" fmla="*/ 24 h 24"/>
                <a:gd name="T18" fmla="*/ 24 w 28"/>
                <a:gd name="T19" fmla="*/ 24 h 24"/>
                <a:gd name="T20" fmla="*/ 24 w 28"/>
                <a:gd name="T21" fmla="*/ 24 h 24"/>
                <a:gd name="T22" fmla="*/ 28 w 28"/>
                <a:gd name="T23" fmla="*/ 21 h 24"/>
                <a:gd name="T24" fmla="*/ 28 w 28"/>
                <a:gd name="T25" fmla="*/ 21 h 24"/>
                <a:gd name="T26" fmla="*/ 28 w 28"/>
                <a:gd name="T27" fmla="*/ 21 h 24"/>
                <a:gd name="T28" fmla="*/ 28 w 28"/>
                <a:gd name="T29" fmla="*/ 21 h 24"/>
                <a:gd name="T30" fmla="*/ 28 w 28"/>
                <a:gd name="T31" fmla="*/ 21 h 24"/>
                <a:gd name="T32" fmla="*/ 24 w 28"/>
                <a:gd name="T33" fmla="*/ 17 h 24"/>
                <a:gd name="T34" fmla="*/ 21 w 28"/>
                <a:gd name="T35" fmla="*/ 17 h 24"/>
                <a:gd name="T36" fmla="*/ 17 w 28"/>
                <a:gd name="T37" fmla="*/ 14 h 24"/>
                <a:gd name="T38" fmla="*/ 14 w 28"/>
                <a:gd name="T39" fmla="*/ 14 h 24"/>
                <a:gd name="T40" fmla="*/ 14 w 28"/>
                <a:gd name="T41" fmla="*/ 11 h 24"/>
                <a:gd name="T42" fmla="*/ 10 w 28"/>
                <a:gd name="T43" fmla="*/ 11 h 24"/>
                <a:gd name="T44" fmla="*/ 7 w 28"/>
                <a:gd name="T45" fmla="*/ 7 h 24"/>
                <a:gd name="T46" fmla="*/ 4 w 28"/>
                <a:gd name="T47" fmla="*/ 4 h 24"/>
                <a:gd name="T48" fmla="*/ 0 w 28"/>
                <a:gd name="T49" fmla="*/ 0 h 24"/>
                <a:gd name="T50" fmla="*/ 0 w 28"/>
                <a:gd name="T51" fmla="*/ 0 h 24"/>
                <a:gd name="T52" fmla="*/ 0 w 28"/>
                <a:gd name="T53" fmla="*/ 0 h 24"/>
                <a:gd name="T54" fmla="*/ 0 w 28"/>
                <a:gd name="T55" fmla="*/ 0 h 24"/>
                <a:gd name="T56" fmla="*/ 0 w 28"/>
                <a:gd name="T57" fmla="*/ 0 h 24"/>
                <a:gd name="T58" fmla="*/ 0 w 28"/>
                <a:gd name="T59" fmla="*/ 0 h 24"/>
                <a:gd name="T60" fmla="*/ 0 w 28"/>
                <a:gd name="T61" fmla="*/ 0 h 24"/>
                <a:gd name="T62" fmla="*/ 0 w 28"/>
                <a:gd name="T63" fmla="*/ 4 h 24"/>
                <a:gd name="T64" fmla="*/ 0 w 28"/>
                <a:gd name="T65" fmla="*/ 4 h 24"/>
                <a:gd name="T66" fmla="*/ 0 w 28"/>
                <a:gd name="T67" fmla="*/ 4 h 2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8"/>
                <a:gd name="T103" fmla="*/ 0 h 24"/>
                <a:gd name="T104" fmla="*/ 28 w 28"/>
                <a:gd name="T105" fmla="*/ 24 h 2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8" h="24">
                  <a:moveTo>
                    <a:pt x="0" y="4"/>
                  </a:moveTo>
                  <a:lnTo>
                    <a:pt x="0" y="7"/>
                  </a:lnTo>
                  <a:lnTo>
                    <a:pt x="4" y="7"/>
                  </a:lnTo>
                  <a:lnTo>
                    <a:pt x="7" y="11"/>
                  </a:lnTo>
                  <a:lnTo>
                    <a:pt x="10" y="14"/>
                  </a:lnTo>
                  <a:lnTo>
                    <a:pt x="10" y="17"/>
                  </a:lnTo>
                  <a:lnTo>
                    <a:pt x="14" y="21"/>
                  </a:lnTo>
                  <a:lnTo>
                    <a:pt x="17" y="21"/>
                  </a:lnTo>
                  <a:lnTo>
                    <a:pt x="24" y="24"/>
                  </a:lnTo>
                  <a:lnTo>
                    <a:pt x="28" y="21"/>
                  </a:lnTo>
                  <a:lnTo>
                    <a:pt x="24" y="17"/>
                  </a:lnTo>
                  <a:lnTo>
                    <a:pt x="21" y="17"/>
                  </a:lnTo>
                  <a:lnTo>
                    <a:pt x="17" y="14"/>
                  </a:lnTo>
                  <a:lnTo>
                    <a:pt x="14" y="14"/>
                  </a:lnTo>
                  <a:lnTo>
                    <a:pt x="14" y="11"/>
                  </a:lnTo>
                  <a:lnTo>
                    <a:pt x="10" y="11"/>
                  </a:lnTo>
                  <a:lnTo>
                    <a:pt x="7" y="7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64" name="Freeform 429"/>
            <p:cNvSpPr>
              <a:spLocks/>
            </p:cNvSpPr>
            <p:nvPr/>
          </p:nvSpPr>
          <p:spPr bwMode="auto">
            <a:xfrm>
              <a:off x="2244" y="1446"/>
              <a:ext cx="31" cy="18"/>
            </a:xfrm>
            <a:custGeom>
              <a:avLst/>
              <a:gdLst>
                <a:gd name="T0" fmla="*/ 0 w 31"/>
                <a:gd name="T1" fmla="*/ 18 h 18"/>
                <a:gd name="T2" fmla="*/ 3 w 31"/>
                <a:gd name="T3" fmla="*/ 18 h 18"/>
                <a:gd name="T4" fmla="*/ 10 w 31"/>
                <a:gd name="T5" fmla="*/ 14 h 18"/>
                <a:gd name="T6" fmla="*/ 14 w 31"/>
                <a:gd name="T7" fmla="*/ 14 h 18"/>
                <a:gd name="T8" fmla="*/ 17 w 31"/>
                <a:gd name="T9" fmla="*/ 14 h 18"/>
                <a:gd name="T10" fmla="*/ 21 w 31"/>
                <a:gd name="T11" fmla="*/ 11 h 18"/>
                <a:gd name="T12" fmla="*/ 24 w 31"/>
                <a:gd name="T13" fmla="*/ 7 h 18"/>
                <a:gd name="T14" fmla="*/ 28 w 31"/>
                <a:gd name="T15" fmla="*/ 7 h 18"/>
                <a:gd name="T16" fmla="*/ 31 w 31"/>
                <a:gd name="T17" fmla="*/ 4 h 18"/>
                <a:gd name="T18" fmla="*/ 31 w 31"/>
                <a:gd name="T19" fmla="*/ 4 h 18"/>
                <a:gd name="T20" fmla="*/ 31 w 31"/>
                <a:gd name="T21" fmla="*/ 0 h 18"/>
                <a:gd name="T22" fmla="*/ 31 w 31"/>
                <a:gd name="T23" fmla="*/ 0 h 18"/>
                <a:gd name="T24" fmla="*/ 31 w 31"/>
                <a:gd name="T25" fmla="*/ 0 h 18"/>
                <a:gd name="T26" fmla="*/ 28 w 31"/>
                <a:gd name="T27" fmla="*/ 0 h 18"/>
                <a:gd name="T28" fmla="*/ 28 w 31"/>
                <a:gd name="T29" fmla="*/ 0 h 18"/>
                <a:gd name="T30" fmla="*/ 28 w 31"/>
                <a:gd name="T31" fmla="*/ 0 h 18"/>
                <a:gd name="T32" fmla="*/ 28 w 31"/>
                <a:gd name="T33" fmla="*/ 0 h 18"/>
                <a:gd name="T34" fmla="*/ 24 w 31"/>
                <a:gd name="T35" fmla="*/ 4 h 18"/>
                <a:gd name="T36" fmla="*/ 21 w 31"/>
                <a:gd name="T37" fmla="*/ 7 h 18"/>
                <a:gd name="T38" fmla="*/ 17 w 31"/>
                <a:gd name="T39" fmla="*/ 7 h 18"/>
                <a:gd name="T40" fmla="*/ 17 w 31"/>
                <a:gd name="T41" fmla="*/ 11 h 18"/>
                <a:gd name="T42" fmla="*/ 14 w 31"/>
                <a:gd name="T43" fmla="*/ 11 h 18"/>
                <a:gd name="T44" fmla="*/ 7 w 31"/>
                <a:gd name="T45" fmla="*/ 14 h 18"/>
                <a:gd name="T46" fmla="*/ 3 w 31"/>
                <a:gd name="T47" fmla="*/ 14 h 18"/>
                <a:gd name="T48" fmla="*/ 0 w 31"/>
                <a:gd name="T49" fmla="*/ 14 h 18"/>
                <a:gd name="T50" fmla="*/ 0 w 31"/>
                <a:gd name="T51" fmla="*/ 14 h 18"/>
                <a:gd name="T52" fmla="*/ 0 w 31"/>
                <a:gd name="T53" fmla="*/ 14 h 18"/>
                <a:gd name="T54" fmla="*/ 0 w 31"/>
                <a:gd name="T55" fmla="*/ 14 h 18"/>
                <a:gd name="T56" fmla="*/ 0 w 31"/>
                <a:gd name="T57" fmla="*/ 14 h 18"/>
                <a:gd name="T58" fmla="*/ 0 w 31"/>
                <a:gd name="T59" fmla="*/ 14 h 18"/>
                <a:gd name="T60" fmla="*/ 0 w 31"/>
                <a:gd name="T61" fmla="*/ 14 h 18"/>
                <a:gd name="T62" fmla="*/ 0 w 31"/>
                <a:gd name="T63" fmla="*/ 18 h 18"/>
                <a:gd name="T64" fmla="*/ 0 w 31"/>
                <a:gd name="T65" fmla="*/ 18 h 18"/>
                <a:gd name="T66" fmla="*/ 0 w 31"/>
                <a:gd name="T67" fmla="*/ 18 h 1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1"/>
                <a:gd name="T103" fmla="*/ 0 h 18"/>
                <a:gd name="T104" fmla="*/ 31 w 31"/>
                <a:gd name="T105" fmla="*/ 18 h 1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1" h="18">
                  <a:moveTo>
                    <a:pt x="0" y="18"/>
                  </a:moveTo>
                  <a:lnTo>
                    <a:pt x="3" y="18"/>
                  </a:lnTo>
                  <a:lnTo>
                    <a:pt x="10" y="14"/>
                  </a:lnTo>
                  <a:lnTo>
                    <a:pt x="14" y="14"/>
                  </a:lnTo>
                  <a:lnTo>
                    <a:pt x="17" y="14"/>
                  </a:lnTo>
                  <a:lnTo>
                    <a:pt x="21" y="11"/>
                  </a:lnTo>
                  <a:lnTo>
                    <a:pt x="24" y="7"/>
                  </a:lnTo>
                  <a:lnTo>
                    <a:pt x="28" y="7"/>
                  </a:lnTo>
                  <a:lnTo>
                    <a:pt x="31" y="4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4" y="4"/>
                  </a:lnTo>
                  <a:lnTo>
                    <a:pt x="21" y="7"/>
                  </a:lnTo>
                  <a:lnTo>
                    <a:pt x="17" y="7"/>
                  </a:lnTo>
                  <a:lnTo>
                    <a:pt x="17" y="11"/>
                  </a:lnTo>
                  <a:lnTo>
                    <a:pt x="14" y="11"/>
                  </a:lnTo>
                  <a:lnTo>
                    <a:pt x="7" y="14"/>
                  </a:lnTo>
                  <a:lnTo>
                    <a:pt x="3" y="14"/>
                  </a:lnTo>
                  <a:lnTo>
                    <a:pt x="0" y="14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65" name="Freeform 430"/>
            <p:cNvSpPr>
              <a:spLocks/>
            </p:cNvSpPr>
            <p:nvPr/>
          </p:nvSpPr>
          <p:spPr bwMode="auto">
            <a:xfrm>
              <a:off x="2265" y="1450"/>
              <a:ext cx="20" cy="14"/>
            </a:xfrm>
            <a:custGeom>
              <a:avLst/>
              <a:gdLst>
                <a:gd name="T0" fmla="*/ 3 w 20"/>
                <a:gd name="T1" fmla="*/ 14 h 14"/>
                <a:gd name="T2" fmla="*/ 3 w 20"/>
                <a:gd name="T3" fmla="*/ 14 h 14"/>
                <a:gd name="T4" fmla="*/ 7 w 20"/>
                <a:gd name="T5" fmla="*/ 10 h 14"/>
                <a:gd name="T6" fmla="*/ 10 w 20"/>
                <a:gd name="T7" fmla="*/ 10 h 14"/>
                <a:gd name="T8" fmla="*/ 13 w 20"/>
                <a:gd name="T9" fmla="*/ 10 h 14"/>
                <a:gd name="T10" fmla="*/ 13 w 20"/>
                <a:gd name="T11" fmla="*/ 7 h 14"/>
                <a:gd name="T12" fmla="*/ 17 w 20"/>
                <a:gd name="T13" fmla="*/ 7 h 14"/>
                <a:gd name="T14" fmla="*/ 20 w 20"/>
                <a:gd name="T15" fmla="*/ 3 h 14"/>
                <a:gd name="T16" fmla="*/ 20 w 20"/>
                <a:gd name="T17" fmla="*/ 3 h 14"/>
                <a:gd name="T18" fmla="*/ 20 w 20"/>
                <a:gd name="T19" fmla="*/ 0 h 14"/>
                <a:gd name="T20" fmla="*/ 20 w 20"/>
                <a:gd name="T21" fmla="*/ 0 h 14"/>
                <a:gd name="T22" fmla="*/ 20 w 20"/>
                <a:gd name="T23" fmla="*/ 0 h 14"/>
                <a:gd name="T24" fmla="*/ 20 w 20"/>
                <a:gd name="T25" fmla="*/ 0 h 14"/>
                <a:gd name="T26" fmla="*/ 20 w 20"/>
                <a:gd name="T27" fmla="*/ 0 h 14"/>
                <a:gd name="T28" fmla="*/ 17 w 20"/>
                <a:gd name="T29" fmla="*/ 0 h 14"/>
                <a:gd name="T30" fmla="*/ 17 w 20"/>
                <a:gd name="T31" fmla="*/ 0 h 14"/>
                <a:gd name="T32" fmla="*/ 17 w 20"/>
                <a:gd name="T33" fmla="*/ 0 h 14"/>
                <a:gd name="T34" fmla="*/ 17 w 20"/>
                <a:gd name="T35" fmla="*/ 0 h 14"/>
                <a:gd name="T36" fmla="*/ 13 w 20"/>
                <a:gd name="T37" fmla="*/ 3 h 14"/>
                <a:gd name="T38" fmla="*/ 10 w 20"/>
                <a:gd name="T39" fmla="*/ 3 h 14"/>
                <a:gd name="T40" fmla="*/ 10 w 20"/>
                <a:gd name="T41" fmla="*/ 7 h 14"/>
                <a:gd name="T42" fmla="*/ 7 w 20"/>
                <a:gd name="T43" fmla="*/ 7 h 14"/>
                <a:gd name="T44" fmla="*/ 7 w 20"/>
                <a:gd name="T45" fmla="*/ 10 h 14"/>
                <a:gd name="T46" fmla="*/ 3 w 20"/>
                <a:gd name="T47" fmla="*/ 10 h 14"/>
                <a:gd name="T48" fmla="*/ 0 w 20"/>
                <a:gd name="T49" fmla="*/ 10 h 14"/>
                <a:gd name="T50" fmla="*/ 0 w 20"/>
                <a:gd name="T51" fmla="*/ 10 h 14"/>
                <a:gd name="T52" fmla="*/ 0 w 20"/>
                <a:gd name="T53" fmla="*/ 10 h 14"/>
                <a:gd name="T54" fmla="*/ 0 w 20"/>
                <a:gd name="T55" fmla="*/ 10 h 14"/>
                <a:gd name="T56" fmla="*/ 0 w 20"/>
                <a:gd name="T57" fmla="*/ 14 h 14"/>
                <a:gd name="T58" fmla="*/ 0 w 20"/>
                <a:gd name="T59" fmla="*/ 14 h 14"/>
                <a:gd name="T60" fmla="*/ 0 w 20"/>
                <a:gd name="T61" fmla="*/ 14 h 14"/>
                <a:gd name="T62" fmla="*/ 0 w 20"/>
                <a:gd name="T63" fmla="*/ 14 h 14"/>
                <a:gd name="T64" fmla="*/ 3 w 20"/>
                <a:gd name="T65" fmla="*/ 14 h 14"/>
                <a:gd name="T66" fmla="*/ 3 w 20"/>
                <a:gd name="T67" fmla="*/ 14 h 1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"/>
                <a:gd name="T103" fmla="*/ 0 h 14"/>
                <a:gd name="T104" fmla="*/ 20 w 20"/>
                <a:gd name="T105" fmla="*/ 14 h 1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" h="14">
                  <a:moveTo>
                    <a:pt x="3" y="14"/>
                  </a:moveTo>
                  <a:lnTo>
                    <a:pt x="3" y="14"/>
                  </a:lnTo>
                  <a:lnTo>
                    <a:pt x="7" y="10"/>
                  </a:lnTo>
                  <a:lnTo>
                    <a:pt x="10" y="10"/>
                  </a:lnTo>
                  <a:lnTo>
                    <a:pt x="13" y="10"/>
                  </a:lnTo>
                  <a:lnTo>
                    <a:pt x="13" y="7"/>
                  </a:lnTo>
                  <a:lnTo>
                    <a:pt x="17" y="7"/>
                  </a:lnTo>
                  <a:lnTo>
                    <a:pt x="20" y="3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3" y="3"/>
                  </a:lnTo>
                  <a:lnTo>
                    <a:pt x="10" y="3"/>
                  </a:lnTo>
                  <a:lnTo>
                    <a:pt x="10" y="7"/>
                  </a:lnTo>
                  <a:lnTo>
                    <a:pt x="7" y="7"/>
                  </a:lnTo>
                  <a:lnTo>
                    <a:pt x="7" y="10"/>
                  </a:lnTo>
                  <a:lnTo>
                    <a:pt x="3" y="10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3" y="1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66" name="Freeform 431"/>
            <p:cNvSpPr>
              <a:spLocks/>
            </p:cNvSpPr>
            <p:nvPr/>
          </p:nvSpPr>
          <p:spPr bwMode="auto">
            <a:xfrm>
              <a:off x="2254" y="1436"/>
              <a:ext cx="38" cy="17"/>
            </a:xfrm>
            <a:custGeom>
              <a:avLst/>
              <a:gdLst>
                <a:gd name="T0" fmla="*/ 0 w 38"/>
                <a:gd name="T1" fmla="*/ 0 h 17"/>
                <a:gd name="T2" fmla="*/ 4 w 38"/>
                <a:gd name="T3" fmla="*/ 4 h 17"/>
                <a:gd name="T4" fmla="*/ 7 w 38"/>
                <a:gd name="T5" fmla="*/ 7 h 17"/>
                <a:gd name="T6" fmla="*/ 11 w 38"/>
                <a:gd name="T7" fmla="*/ 7 h 17"/>
                <a:gd name="T8" fmla="*/ 18 w 38"/>
                <a:gd name="T9" fmla="*/ 10 h 17"/>
                <a:gd name="T10" fmla="*/ 21 w 38"/>
                <a:gd name="T11" fmla="*/ 14 h 17"/>
                <a:gd name="T12" fmla="*/ 28 w 38"/>
                <a:gd name="T13" fmla="*/ 14 h 17"/>
                <a:gd name="T14" fmla="*/ 31 w 38"/>
                <a:gd name="T15" fmla="*/ 17 h 17"/>
                <a:gd name="T16" fmla="*/ 38 w 38"/>
                <a:gd name="T17" fmla="*/ 17 h 17"/>
                <a:gd name="T18" fmla="*/ 38 w 38"/>
                <a:gd name="T19" fmla="*/ 17 h 17"/>
                <a:gd name="T20" fmla="*/ 38 w 38"/>
                <a:gd name="T21" fmla="*/ 17 h 17"/>
                <a:gd name="T22" fmla="*/ 38 w 38"/>
                <a:gd name="T23" fmla="*/ 14 h 17"/>
                <a:gd name="T24" fmla="*/ 38 w 38"/>
                <a:gd name="T25" fmla="*/ 14 h 17"/>
                <a:gd name="T26" fmla="*/ 38 w 38"/>
                <a:gd name="T27" fmla="*/ 14 h 17"/>
                <a:gd name="T28" fmla="*/ 38 w 38"/>
                <a:gd name="T29" fmla="*/ 14 h 17"/>
                <a:gd name="T30" fmla="*/ 38 w 38"/>
                <a:gd name="T31" fmla="*/ 14 h 17"/>
                <a:gd name="T32" fmla="*/ 38 w 38"/>
                <a:gd name="T33" fmla="*/ 14 h 17"/>
                <a:gd name="T34" fmla="*/ 31 w 38"/>
                <a:gd name="T35" fmla="*/ 10 h 17"/>
                <a:gd name="T36" fmla="*/ 28 w 38"/>
                <a:gd name="T37" fmla="*/ 10 h 17"/>
                <a:gd name="T38" fmla="*/ 21 w 38"/>
                <a:gd name="T39" fmla="*/ 10 h 17"/>
                <a:gd name="T40" fmla="*/ 18 w 38"/>
                <a:gd name="T41" fmla="*/ 7 h 17"/>
                <a:gd name="T42" fmla="*/ 14 w 38"/>
                <a:gd name="T43" fmla="*/ 7 h 17"/>
                <a:gd name="T44" fmla="*/ 11 w 38"/>
                <a:gd name="T45" fmla="*/ 4 h 17"/>
                <a:gd name="T46" fmla="*/ 4 w 38"/>
                <a:gd name="T47" fmla="*/ 0 h 17"/>
                <a:gd name="T48" fmla="*/ 0 w 38"/>
                <a:gd name="T49" fmla="*/ 0 h 17"/>
                <a:gd name="T50" fmla="*/ 0 w 38"/>
                <a:gd name="T51" fmla="*/ 0 h 17"/>
                <a:gd name="T52" fmla="*/ 0 w 38"/>
                <a:gd name="T53" fmla="*/ 0 h 17"/>
                <a:gd name="T54" fmla="*/ 0 w 38"/>
                <a:gd name="T55" fmla="*/ 0 h 17"/>
                <a:gd name="T56" fmla="*/ 0 w 38"/>
                <a:gd name="T57" fmla="*/ 0 h 17"/>
                <a:gd name="T58" fmla="*/ 0 w 38"/>
                <a:gd name="T59" fmla="*/ 0 h 17"/>
                <a:gd name="T60" fmla="*/ 0 w 38"/>
                <a:gd name="T61" fmla="*/ 0 h 17"/>
                <a:gd name="T62" fmla="*/ 0 w 38"/>
                <a:gd name="T63" fmla="*/ 0 h 17"/>
                <a:gd name="T64" fmla="*/ 0 w 38"/>
                <a:gd name="T65" fmla="*/ 0 h 17"/>
                <a:gd name="T66" fmla="*/ 0 w 38"/>
                <a:gd name="T67" fmla="*/ 0 h 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8"/>
                <a:gd name="T103" fmla="*/ 0 h 17"/>
                <a:gd name="T104" fmla="*/ 38 w 38"/>
                <a:gd name="T105" fmla="*/ 17 h 1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8" h="17">
                  <a:moveTo>
                    <a:pt x="0" y="0"/>
                  </a:moveTo>
                  <a:lnTo>
                    <a:pt x="4" y="4"/>
                  </a:lnTo>
                  <a:lnTo>
                    <a:pt x="7" y="7"/>
                  </a:lnTo>
                  <a:lnTo>
                    <a:pt x="11" y="7"/>
                  </a:lnTo>
                  <a:lnTo>
                    <a:pt x="18" y="10"/>
                  </a:lnTo>
                  <a:lnTo>
                    <a:pt x="21" y="14"/>
                  </a:lnTo>
                  <a:lnTo>
                    <a:pt x="28" y="14"/>
                  </a:lnTo>
                  <a:lnTo>
                    <a:pt x="31" y="17"/>
                  </a:lnTo>
                  <a:lnTo>
                    <a:pt x="38" y="17"/>
                  </a:lnTo>
                  <a:lnTo>
                    <a:pt x="38" y="14"/>
                  </a:lnTo>
                  <a:lnTo>
                    <a:pt x="31" y="10"/>
                  </a:lnTo>
                  <a:lnTo>
                    <a:pt x="28" y="10"/>
                  </a:lnTo>
                  <a:lnTo>
                    <a:pt x="21" y="10"/>
                  </a:lnTo>
                  <a:lnTo>
                    <a:pt x="18" y="7"/>
                  </a:lnTo>
                  <a:lnTo>
                    <a:pt x="14" y="7"/>
                  </a:lnTo>
                  <a:lnTo>
                    <a:pt x="11" y="4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67" name="Freeform 432"/>
            <p:cNvSpPr>
              <a:spLocks/>
            </p:cNvSpPr>
            <p:nvPr/>
          </p:nvSpPr>
          <p:spPr bwMode="auto">
            <a:xfrm>
              <a:off x="2278" y="1436"/>
              <a:ext cx="21" cy="7"/>
            </a:xfrm>
            <a:custGeom>
              <a:avLst/>
              <a:gdLst>
                <a:gd name="T0" fmla="*/ 0 w 21"/>
                <a:gd name="T1" fmla="*/ 0 h 7"/>
                <a:gd name="T2" fmla="*/ 4 w 21"/>
                <a:gd name="T3" fmla="*/ 4 h 7"/>
                <a:gd name="T4" fmla="*/ 4 w 21"/>
                <a:gd name="T5" fmla="*/ 4 h 7"/>
                <a:gd name="T6" fmla="*/ 7 w 21"/>
                <a:gd name="T7" fmla="*/ 4 h 7"/>
                <a:gd name="T8" fmla="*/ 11 w 21"/>
                <a:gd name="T9" fmla="*/ 7 h 7"/>
                <a:gd name="T10" fmla="*/ 11 w 21"/>
                <a:gd name="T11" fmla="*/ 7 h 7"/>
                <a:gd name="T12" fmla="*/ 14 w 21"/>
                <a:gd name="T13" fmla="*/ 7 h 7"/>
                <a:gd name="T14" fmla="*/ 14 w 21"/>
                <a:gd name="T15" fmla="*/ 7 h 7"/>
                <a:gd name="T16" fmla="*/ 18 w 21"/>
                <a:gd name="T17" fmla="*/ 7 h 7"/>
                <a:gd name="T18" fmla="*/ 18 w 21"/>
                <a:gd name="T19" fmla="*/ 7 h 7"/>
                <a:gd name="T20" fmla="*/ 18 w 21"/>
                <a:gd name="T21" fmla="*/ 7 h 7"/>
                <a:gd name="T22" fmla="*/ 18 w 21"/>
                <a:gd name="T23" fmla="*/ 7 h 7"/>
                <a:gd name="T24" fmla="*/ 21 w 21"/>
                <a:gd name="T25" fmla="*/ 7 h 7"/>
                <a:gd name="T26" fmla="*/ 18 w 21"/>
                <a:gd name="T27" fmla="*/ 4 h 7"/>
                <a:gd name="T28" fmla="*/ 18 w 21"/>
                <a:gd name="T29" fmla="*/ 4 h 7"/>
                <a:gd name="T30" fmla="*/ 18 w 21"/>
                <a:gd name="T31" fmla="*/ 4 h 7"/>
                <a:gd name="T32" fmla="*/ 18 w 21"/>
                <a:gd name="T33" fmla="*/ 4 h 7"/>
                <a:gd name="T34" fmla="*/ 14 w 21"/>
                <a:gd name="T35" fmla="*/ 4 h 7"/>
                <a:gd name="T36" fmla="*/ 14 w 21"/>
                <a:gd name="T37" fmla="*/ 4 h 7"/>
                <a:gd name="T38" fmla="*/ 11 w 21"/>
                <a:gd name="T39" fmla="*/ 4 h 7"/>
                <a:gd name="T40" fmla="*/ 11 w 21"/>
                <a:gd name="T41" fmla="*/ 4 h 7"/>
                <a:gd name="T42" fmla="*/ 7 w 21"/>
                <a:gd name="T43" fmla="*/ 0 h 7"/>
                <a:gd name="T44" fmla="*/ 7 w 21"/>
                <a:gd name="T45" fmla="*/ 0 h 7"/>
                <a:gd name="T46" fmla="*/ 4 w 21"/>
                <a:gd name="T47" fmla="*/ 0 h 7"/>
                <a:gd name="T48" fmla="*/ 4 w 21"/>
                <a:gd name="T49" fmla="*/ 0 h 7"/>
                <a:gd name="T50" fmla="*/ 4 w 21"/>
                <a:gd name="T51" fmla="*/ 0 h 7"/>
                <a:gd name="T52" fmla="*/ 0 w 21"/>
                <a:gd name="T53" fmla="*/ 0 h 7"/>
                <a:gd name="T54" fmla="*/ 0 w 21"/>
                <a:gd name="T55" fmla="*/ 0 h 7"/>
                <a:gd name="T56" fmla="*/ 0 w 21"/>
                <a:gd name="T57" fmla="*/ 0 h 7"/>
                <a:gd name="T58" fmla="*/ 0 w 21"/>
                <a:gd name="T59" fmla="*/ 0 h 7"/>
                <a:gd name="T60" fmla="*/ 0 w 21"/>
                <a:gd name="T61" fmla="*/ 0 h 7"/>
                <a:gd name="T62" fmla="*/ 0 w 21"/>
                <a:gd name="T63" fmla="*/ 0 h 7"/>
                <a:gd name="T64" fmla="*/ 0 w 21"/>
                <a:gd name="T65" fmla="*/ 0 h 7"/>
                <a:gd name="T66" fmla="*/ 0 w 21"/>
                <a:gd name="T67" fmla="*/ 0 h 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1"/>
                <a:gd name="T103" fmla="*/ 0 h 7"/>
                <a:gd name="T104" fmla="*/ 21 w 21"/>
                <a:gd name="T105" fmla="*/ 7 h 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1" h="7">
                  <a:moveTo>
                    <a:pt x="0" y="0"/>
                  </a:moveTo>
                  <a:lnTo>
                    <a:pt x="4" y="4"/>
                  </a:lnTo>
                  <a:lnTo>
                    <a:pt x="7" y="4"/>
                  </a:lnTo>
                  <a:lnTo>
                    <a:pt x="11" y="7"/>
                  </a:lnTo>
                  <a:lnTo>
                    <a:pt x="14" y="7"/>
                  </a:lnTo>
                  <a:lnTo>
                    <a:pt x="18" y="7"/>
                  </a:lnTo>
                  <a:lnTo>
                    <a:pt x="21" y="7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11" y="4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68" name="Line 433"/>
            <p:cNvSpPr>
              <a:spLocks noChangeShapeType="1"/>
            </p:cNvSpPr>
            <p:nvPr/>
          </p:nvSpPr>
          <p:spPr bwMode="auto">
            <a:xfrm flipV="1">
              <a:off x="2206" y="1384"/>
              <a:ext cx="7" cy="18"/>
            </a:xfrm>
            <a:prstGeom prst="line">
              <a:avLst/>
            </a:prstGeom>
            <a:noFill/>
            <a:ln w="650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69" name="Line 434"/>
            <p:cNvSpPr>
              <a:spLocks noChangeShapeType="1"/>
            </p:cNvSpPr>
            <p:nvPr/>
          </p:nvSpPr>
          <p:spPr bwMode="auto">
            <a:xfrm flipV="1">
              <a:off x="2216" y="1388"/>
              <a:ext cx="11" cy="17"/>
            </a:xfrm>
            <a:prstGeom prst="line">
              <a:avLst/>
            </a:prstGeom>
            <a:noFill/>
            <a:ln w="650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70" name="Line 435"/>
            <p:cNvSpPr>
              <a:spLocks noChangeShapeType="1"/>
            </p:cNvSpPr>
            <p:nvPr/>
          </p:nvSpPr>
          <p:spPr bwMode="auto">
            <a:xfrm flipV="1">
              <a:off x="2230" y="1395"/>
              <a:ext cx="7" cy="17"/>
            </a:xfrm>
            <a:prstGeom prst="line">
              <a:avLst/>
            </a:prstGeom>
            <a:noFill/>
            <a:ln w="650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71" name="Line 436"/>
            <p:cNvSpPr>
              <a:spLocks noChangeShapeType="1"/>
            </p:cNvSpPr>
            <p:nvPr/>
          </p:nvSpPr>
          <p:spPr bwMode="auto">
            <a:xfrm flipV="1">
              <a:off x="2240" y="1402"/>
              <a:ext cx="11" cy="17"/>
            </a:xfrm>
            <a:prstGeom prst="line">
              <a:avLst/>
            </a:prstGeom>
            <a:noFill/>
            <a:ln w="650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72" name="Line 437"/>
            <p:cNvSpPr>
              <a:spLocks noChangeShapeType="1"/>
            </p:cNvSpPr>
            <p:nvPr/>
          </p:nvSpPr>
          <p:spPr bwMode="auto">
            <a:xfrm flipV="1">
              <a:off x="2254" y="1405"/>
              <a:ext cx="7" cy="17"/>
            </a:xfrm>
            <a:prstGeom prst="line">
              <a:avLst/>
            </a:prstGeom>
            <a:noFill/>
            <a:ln w="650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73" name="Line 438"/>
            <p:cNvSpPr>
              <a:spLocks noChangeShapeType="1"/>
            </p:cNvSpPr>
            <p:nvPr/>
          </p:nvSpPr>
          <p:spPr bwMode="auto">
            <a:xfrm flipV="1">
              <a:off x="2265" y="1412"/>
              <a:ext cx="10" cy="17"/>
            </a:xfrm>
            <a:prstGeom prst="line">
              <a:avLst/>
            </a:prstGeom>
            <a:noFill/>
            <a:ln w="650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74" name="Line 439"/>
            <p:cNvSpPr>
              <a:spLocks noChangeShapeType="1"/>
            </p:cNvSpPr>
            <p:nvPr/>
          </p:nvSpPr>
          <p:spPr bwMode="auto">
            <a:xfrm flipV="1">
              <a:off x="2278" y="1419"/>
              <a:ext cx="11" cy="17"/>
            </a:xfrm>
            <a:prstGeom prst="line">
              <a:avLst/>
            </a:prstGeom>
            <a:noFill/>
            <a:ln w="650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75" name="Line 440"/>
            <p:cNvSpPr>
              <a:spLocks noChangeShapeType="1"/>
            </p:cNvSpPr>
            <p:nvPr/>
          </p:nvSpPr>
          <p:spPr bwMode="auto">
            <a:xfrm flipV="1">
              <a:off x="2289" y="1422"/>
              <a:ext cx="10" cy="18"/>
            </a:xfrm>
            <a:prstGeom prst="line">
              <a:avLst/>
            </a:prstGeom>
            <a:noFill/>
            <a:ln w="650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76" name="Line 441"/>
            <p:cNvSpPr>
              <a:spLocks noChangeShapeType="1"/>
            </p:cNvSpPr>
            <p:nvPr/>
          </p:nvSpPr>
          <p:spPr bwMode="auto">
            <a:xfrm flipV="1">
              <a:off x="2175" y="1436"/>
              <a:ext cx="10" cy="17"/>
            </a:xfrm>
            <a:prstGeom prst="line">
              <a:avLst/>
            </a:prstGeom>
            <a:noFill/>
            <a:ln w="650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77" name="Line 442"/>
            <p:cNvSpPr>
              <a:spLocks noChangeShapeType="1"/>
            </p:cNvSpPr>
            <p:nvPr/>
          </p:nvSpPr>
          <p:spPr bwMode="auto">
            <a:xfrm flipV="1">
              <a:off x="2185" y="1443"/>
              <a:ext cx="11" cy="14"/>
            </a:xfrm>
            <a:prstGeom prst="line">
              <a:avLst/>
            </a:prstGeom>
            <a:noFill/>
            <a:ln w="650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78" name="Line 443"/>
            <p:cNvSpPr>
              <a:spLocks noChangeShapeType="1"/>
            </p:cNvSpPr>
            <p:nvPr/>
          </p:nvSpPr>
          <p:spPr bwMode="auto">
            <a:xfrm flipV="1">
              <a:off x="2199" y="1446"/>
              <a:ext cx="10" cy="18"/>
            </a:xfrm>
            <a:prstGeom prst="line">
              <a:avLst/>
            </a:prstGeom>
            <a:noFill/>
            <a:ln w="650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79" name="Line 444"/>
            <p:cNvSpPr>
              <a:spLocks noChangeShapeType="1"/>
            </p:cNvSpPr>
            <p:nvPr/>
          </p:nvSpPr>
          <p:spPr bwMode="auto">
            <a:xfrm flipV="1">
              <a:off x="2209" y="1453"/>
              <a:ext cx="11" cy="18"/>
            </a:xfrm>
            <a:prstGeom prst="line">
              <a:avLst/>
            </a:prstGeom>
            <a:noFill/>
            <a:ln w="650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80" name="Line 445"/>
            <p:cNvSpPr>
              <a:spLocks noChangeShapeType="1"/>
            </p:cNvSpPr>
            <p:nvPr/>
          </p:nvSpPr>
          <p:spPr bwMode="auto">
            <a:xfrm flipV="1">
              <a:off x="2223" y="1457"/>
              <a:ext cx="11" cy="17"/>
            </a:xfrm>
            <a:prstGeom prst="line">
              <a:avLst/>
            </a:prstGeom>
            <a:noFill/>
            <a:ln w="650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81" name="Line 446"/>
            <p:cNvSpPr>
              <a:spLocks noChangeShapeType="1"/>
            </p:cNvSpPr>
            <p:nvPr/>
          </p:nvSpPr>
          <p:spPr bwMode="auto">
            <a:xfrm flipV="1">
              <a:off x="2234" y="1464"/>
              <a:ext cx="10" cy="17"/>
            </a:xfrm>
            <a:prstGeom prst="line">
              <a:avLst/>
            </a:prstGeom>
            <a:noFill/>
            <a:ln w="650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82" name="Line 447"/>
            <p:cNvSpPr>
              <a:spLocks noChangeShapeType="1"/>
            </p:cNvSpPr>
            <p:nvPr/>
          </p:nvSpPr>
          <p:spPr bwMode="auto">
            <a:xfrm flipV="1">
              <a:off x="2247" y="1471"/>
              <a:ext cx="11" cy="17"/>
            </a:xfrm>
            <a:prstGeom prst="line">
              <a:avLst/>
            </a:prstGeom>
            <a:noFill/>
            <a:ln w="650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83" name="Line 448"/>
            <p:cNvSpPr>
              <a:spLocks noChangeShapeType="1"/>
            </p:cNvSpPr>
            <p:nvPr/>
          </p:nvSpPr>
          <p:spPr bwMode="auto">
            <a:xfrm flipV="1">
              <a:off x="2258" y="1474"/>
              <a:ext cx="10" cy="17"/>
            </a:xfrm>
            <a:prstGeom prst="line">
              <a:avLst/>
            </a:prstGeom>
            <a:noFill/>
            <a:ln w="650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84" name="Freeform 449"/>
            <p:cNvSpPr>
              <a:spLocks/>
            </p:cNvSpPr>
            <p:nvPr/>
          </p:nvSpPr>
          <p:spPr bwMode="auto">
            <a:xfrm>
              <a:off x="2175" y="1395"/>
              <a:ext cx="124" cy="86"/>
            </a:xfrm>
            <a:custGeom>
              <a:avLst/>
              <a:gdLst>
                <a:gd name="T0" fmla="*/ 124 w 124"/>
                <a:gd name="T1" fmla="*/ 48 h 86"/>
                <a:gd name="T2" fmla="*/ 103 w 124"/>
                <a:gd name="T3" fmla="*/ 86 h 86"/>
                <a:gd name="T4" fmla="*/ 0 w 124"/>
                <a:gd name="T5" fmla="*/ 38 h 86"/>
                <a:gd name="T6" fmla="*/ 21 w 124"/>
                <a:gd name="T7" fmla="*/ 0 h 86"/>
                <a:gd name="T8" fmla="*/ 124 w 124"/>
                <a:gd name="T9" fmla="*/ 48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4"/>
                <a:gd name="T16" fmla="*/ 0 h 86"/>
                <a:gd name="T17" fmla="*/ 124 w 124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4" h="86">
                  <a:moveTo>
                    <a:pt x="124" y="48"/>
                  </a:moveTo>
                  <a:lnTo>
                    <a:pt x="103" y="86"/>
                  </a:lnTo>
                  <a:lnTo>
                    <a:pt x="0" y="38"/>
                  </a:lnTo>
                  <a:lnTo>
                    <a:pt x="21" y="0"/>
                  </a:lnTo>
                  <a:lnTo>
                    <a:pt x="124" y="48"/>
                  </a:lnTo>
                  <a:close/>
                </a:path>
              </a:pathLst>
            </a:custGeom>
            <a:solidFill>
              <a:srgbClr val="0079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85" name="Line 450"/>
            <p:cNvSpPr>
              <a:spLocks noChangeShapeType="1"/>
            </p:cNvSpPr>
            <p:nvPr/>
          </p:nvSpPr>
          <p:spPr bwMode="auto">
            <a:xfrm flipV="1">
              <a:off x="2137" y="1516"/>
              <a:ext cx="3" cy="17"/>
            </a:xfrm>
            <a:prstGeom prst="line">
              <a:avLst/>
            </a:prstGeom>
            <a:noFill/>
            <a:ln w="650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86" name="Line 451"/>
            <p:cNvSpPr>
              <a:spLocks noChangeShapeType="1"/>
            </p:cNvSpPr>
            <p:nvPr/>
          </p:nvSpPr>
          <p:spPr bwMode="auto">
            <a:xfrm flipV="1">
              <a:off x="2158" y="1519"/>
              <a:ext cx="0" cy="17"/>
            </a:xfrm>
            <a:prstGeom prst="line">
              <a:avLst/>
            </a:prstGeom>
            <a:noFill/>
            <a:ln w="650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87" name="Line 452"/>
            <p:cNvSpPr>
              <a:spLocks noChangeShapeType="1"/>
            </p:cNvSpPr>
            <p:nvPr/>
          </p:nvSpPr>
          <p:spPr bwMode="auto">
            <a:xfrm flipV="1">
              <a:off x="2178" y="1519"/>
              <a:ext cx="0" cy="17"/>
            </a:xfrm>
            <a:prstGeom prst="line">
              <a:avLst/>
            </a:prstGeom>
            <a:noFill/>
            <a:ln w="650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88" name="Line 453"/>
            <p:cNvSpPr>
              <a:spLocks noChangeShapeType="1"/>
            </p:cNvSpPr>
            <p:nvPr/>
          </p:nvSpPr>
          <p:spPr bwMode="auto">
            <a:xfrm flipV="1">
              <a:off x="2196" y="1522"/>
              <a:ext cx="3" cy="18"/>
            </a:xfrm>
            <a:prstGeom prst="line">
              <a:avLst/>
            </a:prstGeom>
            <a:noFill/>
            <a:ln w="650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89" name="Line 454"/>
            <p:cNvSpPr>
              <a:spLocks noChangeShapeType="1"/>
            </p:cNvSpPr>
            <p:nvPr/>
          </p:nvSpPr>
          <p:spPr bwMode="auto">
            <a:xfrm flipV="1">
              <a:off x="2133" y="1564"/>
              <a:ext cx="0" cy="17"/>
            </a:xfrm>
            <a:prstGeom prst="line">
              <a:avLst/>
            </a:prstGeom>
            <a:noFill/>
            <a:ln w="650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90" name="Line 455"/>
            <p:cNvSpPr>
              <a:spLocks noChangeShapeType="1"/>
            </p:cNvSpPr>
            <p:nvPr/>
          </p:nvSpPr>
          <p:spPr bwMode="auto">
            <a:xfrm flipV="1">
              <a:off x="2151" y="1567"/>
              <a:ext cx="3" cy="18"/>
            </a:xfrm>
            <a:prstGeom prst="line">
              <a:avLst/>
            </a:prstGeom>
            <a:noFill/>
            <a:ln w="650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91" name="Line 456"/>
            <p:cNvSpPr>
              <a:spLocks noChangeShapeType="1"/>
            </p:cNvSpPr>
            <p:nvPr/>
          </p:nvSpPr>
          <p:spPr bwMode="auto">
            <a:xfrm flipV="1">
              <a:off x="2171" y="1571"/>
              <a:ext cx="0" cy="14"/>
            </a:xfrm>
            <a:prstGeom prst="line">
              <a:avLst/>
            </a:prstGeom>
            <a:noFill/>
            <a:ln w="650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92" name="Line 457"/>
            <p:cNvSpPr>
              <a:spLocks noChangeShapeType="1"/>
            </p:cNvSpPr>
            <p:nvPr/>
          </p:nvSpPr>
          <p:spPr bwMode="auto">
            <a:xfrm flipV="1">
              <a:off x="2192" y="1571"/>
              <a:ext cx="0" cy="17"/>
            </a:xfrm>
            <a:prstGeom prst="line">
              <a:avLst/>
            </a:prstGeom>
            <a:noFill/>
            <a:ln w="650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93" name="Freeform 458"/>
            <p:cNvSpPr>
              <a:spLocks/>
            </p:cNvSpPr>
            <p:nvPr/>
          </p:nvSpPr>
          <p:spPr bwMode="auto">
            <a:xfrm>
              <a:off x="2119" y="1529"/>
              <a:ext cx="94" cy="45"/>
            </a:xfrm>
            <a:custGeom>
              <a:avLst/>
              <a:gdLst>
                <a:gd name="T0" fmla="*/ 94 w 94"/>
                <a:gd name="T1" fmla="*/ 11 h 45"/>
                <a:gd name="T2" fmla="*/ 90 w 94"/>
                <a:gd name="T3" fmla="*/ 45 h 45"/>
                <a:gd name="T4" fmla="*/ 0 w 94"/>
                <a:gd name="T5" fmla="*/ 35 h 45"/>
                <a:gd name="T6" fmla="*/ 4 w 94"/>
                <a:gd name="T7" fmla="*/ 0 h 45"/>
                <a:gd name="T8" fmla="*/ 94 w 94"/>
                <a:gd name="T9" fmla="*/ 11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45"/>
                <a:gd name="T17" fmla="*/ 94 w 94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45">
                  <a:moveTo>
                    <a:pt x="94" y="11"/>
                  </a:moveTo>
                  <a:lnTo>
                    <a:pt x="90" y="45"/>
                  </a:lnTo>
                  <a:lnTo>
                    <a:pt x="0" y="35"/>
                  </a:lnTo>
                  <a:lnTo>
                    <a:pt x="4" y="0"/>
                  </a:lnTo>
                  <a:lnTo>
                    <a:pt x="94" y="11"/>
                  </a:lnTo>
                  <a:close/>
                </a:path>
              </a:pathLst>
            </a:custGeom>
            <a:solidFill>
              <a:srgbClr val="0079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94" name="Line 459"/>
            <p:cNvSpPr>
              <a:spLocks noChangeShapeType="1"/>
            </p:cNvSpPr>
            <p:nvPr/>
          </p:nvSpPr>
          <p:spPr bwMode="auto">
            <a:xfrm flipH="1" flipV="1">
              <a:off x="2227" y="1533"/>
              <a:ext cx="3" cy="14"/>
            </a:xfrm>
            <a:prstGeom prst="line">
              <a:avLst/>
            </a:prstGeom>
            <a:noFill/>
            <a:ln w="650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95" name="Line 460"/>
            <p:cNvSpPr>
              <a:spLocks noChangeShapeType="1"/>
            </p:cNvSpPr>
            <p:nvPr/>
          </p:nvSpPr>
          <p:spPr bwMode="auto">
            <a:xfrm flipH="1" flipV="1">
              <a:off x="2244" y="1529"/>
              <a:ext cx="3" cy="14"/>
            </a:xfrm>
            <a:prstGeom prst="line">
              <a:avLst/>
            </a:prstGeom>
            <a:noFill/>
            <a:ln w="650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96" name="Line 461"/>
            <p:cNvSpPr>
              <a:spLocks noChangeShapeType="1"/>
            </p:cNvSpPr>
            <p:nvPr/>
          </p:nvSpPr>
          <p:spPr bwMode="auto">
            <a:xfrm flipH="1" flipV="1">
              <a:off x="2258" y="1522"/>
              <a:ext cx="7" cy="18"/>
            </a:xfrm>
            <a:prstGeom prst="line">
              <a:avLst/>
            </a:prstGeom>
            <a:noFill/>
            <a:ln w="650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97" name="Line 462"/>
            <p:cNvSpPr>
              <a:spLocks noChangeShapeType="1"/>
            </p:cNvSpPr>
            <p:nvPr/>
          </p:nvSpPr>
          <p:spPr bwMode="auto">
            <a:xfrm flipH="1" flipV="1">
              <a:off x="2275" y="1519"/>
              <a:ext cx="3" cy="17"/>
            </a:xfrm>
            <a:prstGeom prst="line">
              <a:avLst/>
            </a:prstGeom>
            <a:noFill/>
            <a:ln w="650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98" name="Line 463"/>
            <p:cNvSpPr>
              <a:spLocks noChangeShapeType="1"/>
            </p:cNvSpPr>
            <p:nvPr/>
          </p:nvSpPr>
          <p:spPr bwMode="auto">
            <a:xfrm flipH="1" flipV="1">
              <a:off x="2240" y="1578"/>
              <a:ext cx="7" cy="17"/>
            </a:xfrm>
            <a:prstGeom prst="line">
              <a:avLst/>
            </a:prstGeom>
            <a:noFill/>
            <a:ln w="650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99" name="Line 464"/>
            <p:cNvSpPr>
              <a:spLocks noChangeShapeType="1"/>
            </p:cNvSpPr>
            <p:nvPr/>
          </p:nvSpPr>
          <p:spPr bwMode="auto">
            <a:xfrm flipH="1" flipV="1">
              <a:off x="2258" y="1574"/>
              <a:ext cx="3" cy="18"/>
            </a:xfrm>
            <a:prstGeom prst="line">
              <a:avLst/>
            </a:prstGeom>
            <a:noFill/>
            <a:ln w="650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00" name="Line 465"/>
            <p:cNvSpPr>
              <a:spLocks noChangeShapeType="1"/>
            </p:cNvSpPr>
            <p:nvPr/>
          </p:nvSpPr>
          <p:spPr bwMode="auto">
            <a:xfrm flipH="1" flipV="1">
              <a:off x="2272" y="1571"/>
              <a:ext cx="6" cy="17"/>
            </a:xfrm>
            <a:prstGeom prst="line">
              <a:avLst/>
            </a:prstGeom>
            <a:noFill/>
            <a:ln w="650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01" name="Line 466"/>
            <p:cNvSpPr>
              <a:spLocks noChangeShapeType="1"/>
            </p:cNvSpPr>
            <p:nvPr/>
          </p:nvSpPr>
          <p:spPr bwMode="auto">
            <a:xfrm flipH="1" flipV="1">
              <a:off x="2289" y="1567"/>
              <a:ext cx="3" cy="18"/>
            </a:xfrm>
            <a:prstGeom prst="line">
              <a:avLst/>
            </a:prstGeom>
            <a:noFill/>
            <a:ln w="650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02" name="Freeform 467"/>
            <p:cNvSpPr>
              <a:spLocks/>
            </p:cNvSpPr>
            <p:nvPr/>
          </p:nvSpPr>
          <p:spPr bwMode="auto">
            <a:xfrm>
              <a:off x="2220" y="1533"/>
              <a:ext cx="83" cy="48"/>
            </a:xfrm>
            <a:custGeom>
              <a:avLst/>
              <a:gdLst>
                <a:gd name="T0" fmla="*/ 72 w 83"/>
                <a:gd name="T1" fmla="*/ 0 h 48"/>
                <a:gd name="T2" fmla="*/ 83 w 83"/>
                <a:gd name="T3" fmla="*/ 31 h 48"/>
                <a:gd name="T4" fmla="*/ 10 w 83"/>
                <a:gd name="T5" fmla="*/ 48 h 48"/>
                <a:gd name="T6" fmla="*/ 0 w 83"/>
                <a:gd name="T7" fmla="*/ 17 h 48"/>
                <a:gd name="T8" fmla="*/ 72 w 83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48"/>
                <a:gd name="T17" fmla="*/ 83 w 83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48">
                  <a:moveTo>
                    <a:pt x="72" y="0"/>
                  </a:moveTo>
                  <a:lnTo>
                    <a:pt x="83" y="31"/>
                  </a:lnTo>
                  <a:lnTo>
                    <a:pt x="10" y="48"/>
                  </a:lnTo>
                  <a:lnTo>
                    <a:pt x="0" y="1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79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03" name="Freeform 468"/>
            <p:cNvSpPr>
              <a:spLocks/>
            </p:cNvSpPr>
            <p:nvPr/>
          </p:nvSpPr>
          <p:spPr bwMode="auto">
            <a:xfrm>
              <a:off x="4228" y="1740"/>
              <a:ext cx="31" cy="170"/>
            </a:xfrm>
            <a:custGeom>
              <a:avLst/>
              <a:gdLst>
                <a:gd name="T0" fmla="*/ 0 w 31"/>
                <a:gd name="T1" fmla="*/ 0 h 170"/>
                <a:gd name="T2" fmla="*/ 31 w 31"/>
                <a:gd name="T3" fmla="*/ 170 h 170"/>
                <a:gd name="T4" fmla="*/ 0 w 31"/>
                <a:gd name="T5" fmla="*/ 0 h 170"/>
                <a:gd name="T6" fmla="*/ 0 60000 65536"/>
                <a:gd name="T7" fmla="*/ 0 60000 65536"/>
                <a:gd name="T8" fmla="*/ 0 60000 65536"/>
                <a:gd name="T9" fmla="*/ 0 w 31"/>
                <a:gd name="T10" fmla="*/ 0 h 170"/>
                <a:gd name="T11" fmla="*/ 31 w 31"/>
                <a:gd name="T12" fmla="*/ 170 h 1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170">
                  <a:moveTo>
                    <a:pt x="0" y="0"/>
                  </a:moveTo>
                  <a:lnTo>
                    <a:pt x="31" y="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04" name="Line 469"/>
            <p:cNvSpPr>
              <a:spLocks noChangeShapeType="1"/>
            </p:cNvSpPr>
            <p:nvPr/>
          </p:nvSpPr>
          <p:spPr bwMode="auto">
            <a:xfrm>
              <a:off x="4228" y="1740"/>
              <a:ext cx="31" cy="17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sp>
        <p:nvSpPr>
          <p:cNvPr id="405" name="Freeform 471"/>
          <p:cNvSpPr>
            <a:spLocks/>
          </p:cNvSpPr>
          <p:nvPr/>
        </p:nvSpPr>
        <p:spPr bwMode="auto">
          <a:xfrm>
            <a:off x="6705600" y="2987675"/>
            <a:ext cx="93663" cy="185738"/>
          </a:xfrm>
          <a:custGeom>
            <a:avLst/>
            <a:gdLst>
              <a:gd name="T0" fmla="*/ 0 w 59"/>
              <a:gd name="T1" fmla="*/ 15875 h 117"/>
              <a:gd name="T2" fmla="*/ 82550 w 59"/>
              <a:gd name="T3" fmla="*/ 185738 h 117"/>
              <a:gd name="T4" fmla="*/ 93663 w 59"/>
              <a:gd name="T5" fmla="*/ 0 h 117"/>
              <a:gd name="T6" fmla="*/ 0 w 59"/>
              <a:gd name="T7" fmla="*/ 15875 h 117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117"/>
              <a:gd name="T14" fmla="*/ 59 w 59"/>
              <a:gd name="T15" fmla="*/ 117 h 1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117">
                <a:moveTo>
                  <a:pt x="0" y="10"/>
                </a:moveTo>
                <a:lnTo>
                  <a:pt x="52" y="117"/>
                </a:lnTo>
                <a:lnTo>
                  <a:pt x="59" y="0"/>
                </a:lnTo>
                <a:lnTo>
                  <a:pt x="0" y="1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06" name="Line 472"/>
          <p:cNvSpPr>
            <a:spLocks noChangeShapeType="1"/>
          </p:cNvSpPr>
          <p:nvPr/>
        </p:nvSpPr>
        <p:spPr bwMode="auto">
          <a:xfrm>
            <a:off x="6711950" y="2762250"/>
            <a:ext cx="49213" cy="269875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07" name="Freeform 473"/>
          <p:cNvSpPr>
            <a:spLocks/>
          </p:cNvSpPr>
          <p:nvPr/>
        </p:nvSpPr>
        <p:spPr bwMode="auto">
          <a:xfrm>
            <a:off x="6705600" y="2987675"/>
            <a:ext cx="93663" cy="185738"/>
          </a:xfrm>
          <a:custGeom>
            <a:avLst/>
            <a:gdLst>
              <a:gd name="T0" fmla="*/ 0 w 59"/>
              <a:gd name="T1" fmla="*/ 15875 h 117"/>
              <a:gd name="T2" fmla="*/ 82550 w 59"/>
              <a:gd name="T3" fmla="*/ 185738 h 117"/>
              <a:gd name="T4" fmla="*/ 93663 w 59"/>
              <a:gd name="T5" fmla="*/ 0 h 117"/>
              <a:gd name="T6" fmla="*/ 0 w 59"/>
              <a:gd name="T7" fmla="*/ 15875 h 117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117"/>
              <a:gd name="T14" fmla="*/ 59 w 59"/>
              <a:gd name="T15" fmla="*/ 117 h 1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117">
                <a:moveTo>
                  <a:pt x="0" y="10"/>
                </a:moveTo>
                <a:lnTo>
                  <a:pt x="52" y="117"/>
                </a:lnTo>
                <a:lnTo>
                  <a:pt x="59" y="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08" name="Freeform 474"/>
          <p:cNvSpPr>
            <a:spLocks/>
          </p:cNvSpPr>
          <p:nvPr/>
        </p:nvSpPr>
        <p:spPr bwMode="auto">
          <a:xfrm>
            <a:off x="5740400" y="2762250"/>
            <a:ext cx="976313" cy="850900"/>
          </a:xfrm>
          <a:custGeom>
            <a:avLst/>
            <a:gdLst>
              <a:gd name="T0" fmla="*/ 976313 w 615"/>
              <a:gd name="T1" fmla="*/ 0 h 536"/>
              <a:gd name="T2" fmla="*/ 0 w 615"/>
              <a:gd name="T3" fmla="*/ 850900 h 536"/>
              <a:gd name="T4" fmla="*/ 976313 w 615"/>
              <a:gd name="T5" fmla="*/ 0 h 536"/>
              <a:gd name="T6" fmla="*/ 0 60000 65536"/>
              <a:gd name="T7" fmla="*/ 0 60000 65536"/>
              <a:gd name="T8" fmla="*/ 0 60000 65536"/>
              <a:gd name="T9" fmla="*/ 0 w 615"/>
              <a:gd name="T10" fmla="*/ 0 h 536"/>
              <a:gd name="T11" fmla="*/ 615 w 615"/>
              <a:gd name="T12" fmla="*/ 536 h 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5" h="536">
                <a:moveTo>
                  <a:pt x="615" y="0"/>
                </a:moveTo>
                <a:lnTo>
                  <a:pt x="0" y="536"/>
                </a:lnTo>
                <a:lnTo>
                  <a:pt x="61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09" name="Line 475"/>
          <p:cNvSpPr>
            <a:spLocks noChangeShapeType="1"/>
          </p:cNvSpPr>
          <p:nvPr/>
        </p:nvSpPr>
        <p:spPr bwMode="auto">
          <a:xfrm flipH="1">
            <a:off x="5740400" y="2762250"/>
            <a:ext cx="976313" cy="8509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10" name="Freeform 476"/>
          <p:cNvSpPr>
            <a:spLocks/>
          </p:cNvSpPr>
          <p:nvPr/>
        </p:nvSpPr>
        <p:spPr bwMode="auto">
          <a:xfrm>
            <a:off x="5630863" y="3557588"/>
            <a:ext cx="165100" cy="153987"/>
          </a:xfrm>
          <a:custGeom>
            <a:avLst/>
            <a:gdLst>
              <a:gd name="T0" fmla="*/ 104775 w 104"/>
              <a:gd name="T1" fmla="*/ 0 h 97"/>
              <a:gd name="T2" fmla="*/ 0 w 104"/>
              <a:gd name="T3" fmla="*/ 153987 h 97"/>
              <a:gd name="T4" fmla="*/ 165100 w 104"/>
              <a:gd name="T5" fmla="*/ 71437 h 97"/>
              <a:gd name="T6" fmla="*/ 104775 w 104"/>
              <a:gd name="T7" fmla="*/ 0 h 97"/>
              <a:gd name="T8" fmla="*/ 0 60000 65536"/>
              <a:gd name="T9" fmla="*/ 0 60000 65536"/>
              <a:gd name="T10" fmla="*/ 0 60000 65536"/>
              <a:gd name="T11" fmla="*/ 0 60000 65536"/>
              <a:gd name="T12" fmla="*/ 0 w 104"/>
              <a:gd name="T13" fmla="*/ 0 h 97"/>
              <a:gd name="T14" fmla="*/ 104 w 104"/>
              <a:gd name="T15" fmla="*/ 97 h 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" h="97">
                <a:moveTo>
                  <a:pt x="66" y="0"/>
                </a:moveTo>
                <a:lnTo>
                  <a:pt x="0" y="97"/>
                </a:lnTo>
                <a:lnTo>
                  <a:pt x="104" y="45"/>
                </a:ln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11" name="Line 477"/>
          <p:cNvSpPr>
            <a:spLocks noChangeShapeType="1"/>
          </p:cNvSpPr>
          <p:nvPr/>
        </p:nvSpPr>
        <p:spPr bwMode="auto">
          <a:xfrm flipH="1">
            <a:off x="5740400" y="2762250"/>
            <a:ext cx="976313" cy="850900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12" name="Freeform 478"/>
          <p:cNvSpPr>
            <a:spLocks/>
          </p:cNvSpPr>
          <p:nvPr/>
        </p:nvSpPr>
        <p:spPr bwMode="auto">
          <a:xfrm>
            <a:off x="5630863" y="3557588"/>
            <a:ext cx="165100" cy="153987"/>
          </a:xfrm>
          <a:custGeom>
            <a:avLst/>
            <a:gdLst>
              <a:gd name="T0" fmla="*/ 104775 w 104"/>
              <a:gd name="T1" fmla="*/ 0 h 97"/>
              <a:gd name="T2" fmla="*/ 0 w 104"/>
              <a:gd name="T3" fmla="*/ 153987 h 97"/>
              <a:gd name="T4" fmla="*/ 165100 w 104"/>
              <a:gd name="T5" fmla="*/ 71437 h 97"/>
              <a:gd name="T6" fmla="*/ 104775 w 104"/>
              <a:gd name="T7" fmla="*/ 0 h 97"/>
              <a:gd name="T8" fmla="*/ 0 60000 65536"/>
              <a:gd name="T9" fmla="*/ 0 60000 65536"/>
              <a:gd name="T10" fmla="*/ 0 60000 65536"/>
              <a:gd name="T11" fmla="*/ 0 60000 65536"/>
              <a:gd name="T12" fmla="*/ 0 w 104"/>
              <a:gd name="T13" fmla="*/ 0 h 97"/>
              <a:gd name="T14" fmla="*/ 104 w 104"/>
              <a:gd name="T15" fmla="*/ 97 h 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" h="97">
                <a:moveTo>
                  <a:pt x="66" y="0"/>
                </a:moveTo>
                <a:lnTo>
                  <a:pt x="0" y="97"/>
                </a:lnTo>
                <a:lnTo>
                  <a:pt x="104" y="45"/>
                </a:lnTo>
                <a:lnTo>
                  <a:pt x="6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13" name="Freeform 479"/>
          <p:cNvSpPr>
            <a:spLocks/>
          </p:cNvSpPr>
          <p:nvPr/>
        </p:nvSpPr>
        <p:spPr bwMode="auto">
          <a:xfrm>
            <a:off x="6283325" y="2762250"/>
            <a:ext cx="433388" cy="576263"/>
          </a:xfrm>
          <a:custGeom>
            <a:avLst/>
            <a:gdLst>
              <a:gd name="T0" fmla="*/ 433388 w 273"/>
              <a:gd name="T1" fmla="*/ 0 h 363"/>
              <a:gd name="T2" fmla="*/ 0 w 273"/>
              <a:gd name="T3" fmla="*/ 576263 h 363"/>
              <a:gd name="T4" fmla="*/ 433388 w 273"/>
              <a:gd name="T5" fmla="*/ 0 h 363"/>
              <a:gd name="T6" fmla="*/ 0 60000 65536"/>
              <a:gd name="T7" fmla="*/ 0 60000 65536"/>
              <a:gd name="T8" fmla="*/ 0 60000 65536"/>
              <a:gd name="T9" fmla="*/ 0 w 273"/>
              <a:gd name="T10" fmla="*/ 0 h 363"/>
              <a:gd name="T11" fmla="*/ 273 w 273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363">
                <a:moveTo>
                  <a:pt x="273" y="0"/>
                </a:moveTo>
                <a:lnTo>
                  <a:pt x="0" y="363"/>
                </a:lnTo>
                <a:lnTo>
                  <a:pt x="27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14" name="Line 480"/>
          <p:cNvSpPr>
            <a:spLocks noChangeShapeType="1"/>
          </p:cNvSpPr>
          <p:nvPr/>
        </p:nvSpPr>
        <p:spPr bwMode="auto">
          <a:xfrm flipH="1">
            <a:off x="6283325" y="2762250"/>
            <a:ext cx="433388" cy="576263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15" name="Freeform 481"/>
          <p:cNvSpPr>
            <a:spLocks/>
          </p:cNvSpPr>
          <p:nvPr/>
        </p:nvSpPr>
        <p:spPr bwMode="auto">
          <a:xfrm>
            <a:off x="6196013" y="3284538"/>
            <a:ext cx="142875" cy="169862"/>
          </a:xfrm>
          <a:custGeom>
            <a:avLst/>
            <a:gdLst>
              <a:gd name="T0" fmla="*/ 65088 w 90"/>
              <a:gd name="T1" fmla="*/ 0 h 107"/>
              <a:gd name="T2" fmla="*/ 0 w 90"/>
              <a:gd name="T3" fmla="*/ 169862 h 107"/>
              <a:gd name="T4" fmla="*/ 142875 w 90"/>
              <a:gd name="T5" fmla="*/ 53975 h 107"/>
              <a:gd name="T6" fmla="*/ 65088 w 90"/>
              <a:gd name="T7" fmla="*/ 0 h 107"/>
              <a:gd name="T8" fmla="*/ 0 60000 65536"/>
              <a:gd name="T9" fmla="*/ 0 60000 65536"/>
              <a:gd name="T10" fmla="*/ 0 60000 65536"/>
              <a:gd name="T11" fmla="*/ 0 60000 65536"/>
              <a:gd name="T12" fmla="*/ 0 w 90"/>
              <a:gd name="T13" fmla="*/ 0 h 107"/>
              <a:gd name="T14" fmla="*/ 90 w 90"/>
              <a:gd name="T15" fmla="*/ 107 h 1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" h="107">
                <a:moveTo>
                  <a:pt x="41" y="0"/>
                </a:moveTo>
                <a:lnTo>
                  <a:pt x="0" y="107"/>
                </a:lnTo>
                <a:lnTo>
                  <a:pt x="90" y="34"/>
                </a:lnTo>
                <a:lnTo>
                  <a:pt x="4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16" name="Line 482"/>
          <p:cNvSpPr>
            <a:spLocks noChangeShapeType="1"/>
          </p:cNvSpPr>
          <p:nvPr/>
        </p:nvSpPr>
        <p:spPr bwMode="auto">
          <a:xfrm flipH="1">
            <a:off x="6283325" y="2762250"/>
            <a:ext cx="433388" cy="576263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17" name="Freeform 483"/>
          <p:cNvSpPr>
            <a:spLocks/>
          </p:cNvSpPr>
          <p:nvPr/>
        </p:nvSpPr>
        <p:spPr bwMode="auto">
          <a:xfrm>
            <a:off x="6196013" y="3284538"/>
            <a:ext cx="142875" cy="169862"/>
          </a:xfrm>
          <a:custGeom>
            <a:avLst/>
            <a:gdLst>
              <a:gd name="T0" fmla="*/ 65088 w 90"/>
              <a:gd name="T1" fmla="*/ 0 h 107"/>
              <a:gd name="T2" fmla="*/ 0 w 90"/>
              <a:gd name="T3" fmla="*/ 169862 h 107"/>
              <a:gd name="T4" fmla="*/ 142875 w 90"/>
              <a:gd name="T5" fmla="*/ 53975 h 107"/>
              <a:gd name="T6" fmla="*/ 65088 w 90"/>
              <a:gd name="T7" fmla="*/ 0 h 107"/>
              <a:gd name="T8" fmla="*/ 0 60000 65536"/>
              <a:gd name="T9" fmla="*/ 0 60000 65536"/>
              <a:gd name="T10" fmla="*/ 0 60000 65536"/>
              <a:gd name="T11" fmla="*/ 0 60000 65536"/>
              <a:gd name="T12" fmla="*/ 0 w 90"/>
              <a:gd name="T13" fmla="*/ 0 h 107"/>
              <a:gd name="T14" fmla="*/ 90 w 90"/>
              <a:gd name="T15" fmla="*/ 107 h 1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" h="107">
                <a:moveTo>
                  <a:pt x="41" y="0"/>
                </a:moveTo>
                <a:lnTo>
                  <a:pt x="0" y="107"/>
                </a:lnTo>
                <a:lnTo>
                  <a:pt x="90" y="34"/>
                </a:lnTo>
                <a:lnTo>
                  <a:pt x="4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18" name="Oval 484"/>
          <p:cNvSpPr>
            <a:spLocks noChangeArrowheads="1"/>
          </p:cNvSpPr>
          <p:nvPr/>
        </p:nvSpPr>
        <p:spPr bwMode="auto">
          <a:xfrm>
            <a:off x="3062288" y="3470275"/>
            <a:ext cx="82550" cy="82550"/>
          </a:xfrm>
          <a:prstGeom prst="ellipse">
            <a:avLst/>
          </a:prstGeom>
          <a:solidFill>
            <a:srgbClr val="0079C1"/>
          </a:solidFill>
          <a:ln w="11113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19" name="Rectangle 485"/>
          <p:cNvSpPr>
            <a:spLocks noChangeArrowheads="1"/>
          </p:cNvSpPr>
          <p:nvPr/>
        </p:nvSpPr>
        <p:spPr bwMode="auto">
          <a:xfrm>
            <a:off x="3195638" y="3430588"/>
            <a:ext cx="4312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Logic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20" name="Rectangle 486"/>
          <p:cNvSpPr>
            <a:spLocks noChangeArrowheads="1"/>
          </p:cNvSpPr>
          <p:nvPr/>
        </p:nvSpPr>
        <p:spPr bwMode="auto">
          <a:xfrm>
            <a:off x="3343275" y="3627438"/>
            <a:ext cx="20518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IC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21" name="Freeform 487"/>
          <p:cNvSpPr>
            <a:spLocks/>
          </p:cNvSpPr>
          <p:nvPr/>
        </p:nvSpPr>
        <p:spPr bwMode="auto">
          <a:xfrm>
            <a:off x="3848100" y="2751138"/>
            <a:ext cx="455613" cy="373062"/>
          </a:xfrm>
          <a:custGeom>
            <a:avLst/>
            <a:gdLst>
              <a:gd name="T0" fmla="*/ 0 w 287"/>
              <a:gd name="T1" fmla="*/ 0 h 235"/>
              <a:gd name="T2" fmla="*/ 455613 w 287"/>
              <a:gd name="T3" fmla="*/ 373062 h 235"/>
              <a:gd name="T4" fmla="*/ 0 w 287"/>
              <a:gd name="T5" fmla="*/ 0 h 235"/>
              <a:gd name="T6" fmla="*/ 0 60000 65536"/>
              <a:gd name="T7" fmla="*/ 0 60000 65536"/>
              <a:gd name="T8" fmla="*/ 0 60000 65536"/>
              <a:gd name="T9" fmla="*/ 0 w 287"/>
              <a:gd name="T10" fmla="*/ 0 h 235"/>
              <a:gd name="T11" fmla="*/ 287 w 287"/>
              <a:gd name="T12" fmla="*/ 235 h 2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" h="235">
                <a:moveTo>
                  <a:pt x="0" y="0"/>
                </a:moveTo>
                <a:lnTo>
                  <a:pt x="287" y="2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22" name="Line 488"/>
          <p:cNvSpPr>
            <a:spLocks noChangeShapeType="1"/>
          </p:cNvSpPr>
          <p:nvPr/>
        </p:nvSpPr>
        <p:spPr bwMode="auto">
          <a:xfrm>
            <a:off x="3848100" y="2751138"/>
            <a:ext cx="455613" cy="373062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23" name="Freeform 489"/>
          <p:cNvSpPr>
            <a:spLocks/>
          </p:cNvSpPr>
          <p:nvPr/>
        </p:nvSpPr>
        <p:spPr bwMode="auto">
          <a:xfrm>
            <a:off x="4248150" y="3070225"/>
            <a:ext cx="165100" cy="147638"/>
          </a:xfrm>
          <a:custGeom>
            <a:avLst/>
            <a:gdLst>
              <a:gd name="T0" fmla="*/ 0 w 104"/>
              <a:gd name="T1" fmla="*/ 71438 h 93"/>
              <a:gd name="T2" fmla="*/ 165100 w 104"/>
              <a:gd name="T3" fmla="*/ 147638 h 93"/>
              <a:gd name="T4" fmla="*/ 60325 w 104"/>
              <a:gd name="T5" fmla="*/ 0 h 93"/>
              <a:gd name="T6" fmla="*/ 0 w 104"/>
              <a:gd name="T7" fmla="*/ 71438 h 93"/>
              <a:gd name="T8" fmla="*/ 0 60000 65536"/>
              <a:gd name="T9" fmla="*/ 0 60000 65536"/>
              <a:gd name="T10" fmla="*/ 0 60000 65536"/>
              <a:gd name="T11" fmla="*/ 0 60000 65536"/>
              <a:gd name="T12" fmla="*/ 0 w 104"/>
              <a:gd name="T13" fmla="*/ 0 h 93"/>
              <a:gd name="T14" fmla="*/ 104 w 104"/>
              <a:gd name="T15" fmla="*/ 93 h 9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" h="93">
                <a:moveTo>
                  <a:pt x="0" y="45"/>
                </a:moveTo>
                <a:lnTo>
                  <a:pt x="104" y="93"/>
                </a:lnTo>
                <a:lnTo>
                  <a:pt x="38" y="0"/>
                </a:lnTo>
                <a:lnTo>
                  <a:pt x="0" y="4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24" name="Line 490"/>
          <p:cNvSpPr>
            <a:spLocks noChangeShapeType="1"/>
          </p:cNvSpPr>
          <p:nvPr/>
        </p:nvSpPr>
        <p:spPr bwMode="auto">
          <a:xfrm>
            <a:off x="3848100" y="2751138"/>
            <a:ext cx="455613" cy="373062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25" name="Freeform 491"/>
          <p:cNvSpPr>
            <a:spLocks/>
          </p:cNvSpPr>
          <p:nvPr/>
        </p:nvSpPr>
        <p:spPr bwMode="auto">
          <a:xfrm>
            <a:off x="4248150" y="3070225"/>
            <a:ext cx="165100" cy="147638"/>
          </a:xfrm>
          <a:custGeom>
            <a:avLst/>
            <a:gdLst>
              <a:gd name="T0" fmla="*/ 0 w 104"/>
              <a:gd name="T1" fmla="*/ 71438 h 93"/>
              <a:gd name="T2" fmla="*/ 165100 w 104"/>
              <a:gd name="T3" fmla="*/ 147638 h 93"/>
              <a:gd name="T4" fmla="*/ 60325 w 104"/>
              <a:gd name="T5" fmla="*/ 0 h 93"/>
              <a:gd name="T6" fmla="*/ 0 w 104"/>
              <a:gd name="T7" fmla="*/ 71438 h 93"/>
              <a:gd name="T8" fmla="*/ 0 60000 65536"/>
              <a:gd name="T9" fmla="*/ 0 60000 65536"/>
              <a:gd name="T10" fmla="*/ 0 60000 65536"/>
              <a:gd name="T11" fmla="*/ 0 60000 65536"/>
              <a:gd name="T12" fmla="*/ 0 w 104"/>
              <a:gd name="T13" fmla="*/ 0 h 93"/>
              <a:gd name="T14" fmla="*/ 104 w 104"/>
              <a:gd name="T15" fmla="*/ 93 h 9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" h="93">
                <a:moveTo>
                  <a:pt x="0" y="45"/>
                </a:moveTo>
                <a:lnTo>
                  <a:pt x="104" y="93"/>
                </a:lnTo>
                <a:lnTo>
                  <a:pt x="38" y="0"/>
                </a:lnTo>
                <a:lnTo>
                  <a:pt x="0" y="4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26" name="Freeform 492"/>
          <p:cNvSpPr>
            <a:spLocks/>
          </p:cNvSpPr>
          <p:nvPr/>
        </p:nvSpPr>
        <p:spPr bwMode="auto">
          <a:xfrm>
            <a:off x="3841750" y="2746375"/>
            <a:ext cx="115888" cy="587375"/>
          </a:xfrm>
          <a:custGeom>
            <a:avLst/>
            <a:gdLst>
              <a:gd name="T0" fmla="*/ 0 w 73"/>
              <a:gd name="T1" fmla="*/ 0 h 370"/>
              <a:gd name="T2" fmla="*/ 115888 w 73"/>
              <a:gd name="T3" fmla="*/ 587375 h 370"/>
              <a:gd name="T4" fmla="*/ 0 w 73"/>
              <a:gd name="T5" fmla="*/ 0 h 370"/>
              <a:gd name="T6" fmla="*/ 0 60000 65536"/>
              <a:gd name="T7" fmla="*/ 0 60000 65536"/>
              <a:gd name="T8" fmla="*/ 0 60000 65536"/>
              <a:gd name="T9" fmla="*/ 0 w 73"/>
              <a:gd name="T10" fmla="*/ 0 h 370"/>
              <a:gd name="T11" fmla="*/ 73 w 73"/>
              <a:gd name="T12" fmla="*/ 370 h 3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370">
                <a:moveTo>
                  <a:pt x="0" y="0"/>
                </a:moveTo>
                <a:lnTo>
                  <a:pt x="73" y="37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27" name="Line 493"/>
          <p:cNvSpPr>
            <a:spLocks noChangeShapeType="1"/>
          </p:cNvSpPr>
          <p:nvPr/>
        </p:nvSpPr>
        <p:spPr bwMode="auto">
          <a:xfrm>
            <a:off x="3841750" y="2746375"/>
            <a:ext cx="115888" cy="587375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28" name="Freeform 494"/>
          <p:cNvSpPr>
            <a:spLocks/>
          </p:cNvSpPr>
          <p:nvPr/>
        </p:nvSpPr>
        <p:spPr bwMode="auto">
          <a:xfrm>
            <a:off x="3902075" y="3289300"/>
            <a:ext cx="93663" cy="187325"/>
          </a:xfrm>
          <a:custGeom>
            <a:avLst/>
            <a:gdLst>
              <a:gd name="T0" fmla="*/ 0 w 59"/>
              <a:gd name="T1" fmla="*/ 22225 h 118"/>
              <a:gd name="T2" fmla="*/ 82550 w 59"/>
              <a:gd name="T3" fmla="*/ 187325 h 118"/>
              <a:gd name="T4" fmla="*/ 93663 w 59"/>
              <a:gd name="T5" fmla="*/ 0 h 118"/>
              <a:gd name="T6" fmla="*/ 0 w 59"/>
              <a:gd name="T7" fmla="*/ 22225 h 118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118"/>
              <a:gd name="T14" fmla="*/ 59 w 59"/>
              <a:gd name="T15" fmla="*/ 118 h 1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118">
                <a:moveTo>
                  <a:pt x="0" y="14"/>
                </a:moveTo>
                <a:lnTo>
                  <a:pt x="52" y="118"/>
                </a:lnTo>
                <a:lnTo>
                  <a:pt x="59" y="0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29" name="Line 495"/>
          <p:cNvSpPr>
            <a:spLocks noChangeShapeType="1"/>
          </p:cNvSpPr>
          <p:nvPr/>
        </p:nvSpPr>
        <p:spPr bwMode="auto">
          <a:xfrm>
            <a:off x="3841750" y="2746375"/>
            <a:ext cx="115888" cy="587375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30" name="Freeform 496"/>
          <p:cNvSpPr>
            <a:spLocks/>
          </p:cNvSpPr>
          <p:nvPr/>
        </p:nvSpPr>
        <p:spPr bwMode="auto">
          <a:xfrm>
            <a:off x="3902075" y="3289300"/>
            <a:ext cx="93663" cy="187325"/>
          </a:xfrm>
          <a:custGeom>
            <a:avLst/>
            <a:gdLst>
              <a:gd name="T0" fmla="*/ 0 w 59"/>
              <a:gd name="T1" fmla="*/ 22225 h 118"/>
              <a:gd name="T2" fmla="*/ 82550 w 59"/>
              <a:gd name="T3" fmla="*/ 187325 h 118"/>
              <a:gd name="T4" fmla="*/ 93663 w 59"/>
              <a:gd name="T5" fmla="*/ 0 h 118"/>
              <a:gd name="T6" fmla="*/ 0 w 59"/>
              <a:gd name="T7" fmla="*/ 22225 h 118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118"/>
              <a:gd name="T14" fmla="*/ 59 w 59"/>
              <a:gd name="T15" fmla="*/ 118 h 1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118">
                <a:moveTo>
                  <a:pt x="0" y="14"/>
                </a:moveTo>
                <a:lnTo>
                  <a:pt x="52" y="118"/>
                </a:lnTo>
                <a:lnTo>
                  <a:pt x="59" y="0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31" name="Freeform 497"/>
          <p:cNvSpPr>
            <a:spLocks/>
          </p:cNvSpPr>
          <p:nvPr/>
        </p:nvSpPr>
        <p:spPr bwMode="auto">
          <a:xfrm>
            <a:off x="3238500" y="2762250"/>
            <a:ext cx="592138" cy="603250"/>
          </a:xfrm>
          <a:custGeom>
            <a:avLst/>
            <a:gdLst>
              <a:gd name="T0" fmla="*/ 592138 w 373"/>
              <a:gd name="T1" fmla="*/ 0 h 380"/>
              <a:gd name="T2" fmla="*/ 0 w 373"/>
              <a:gd name="T3" fmla="*/ 603250 h 380"/>
              <a:gd name="T4" fmla="*/ 592138 w 373"/>
              <a:gd name="T5" fmla="*/ 0 h 380"/>
              <a:gd name="T6" fmla="*/ 0 60000 65536"/>
              <a:gd name="T7" fmla="*/ 0 60000 65536"/>
              <a:gd name="T8" fmla="*/ 0 60000 65536"/>
              <a:gd name="T9" fmla="*/ 0 w 373"/>
              <a:gd name="T10" fmla="*/ 0 h 380"/>
              <a:gd name="T11" fmla="*/ 373 w 373"/>
              <a:gd name="T12" fmla="*/ 380 h 3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3" h="380">
                <a:moveTo>
                  <a:pt x="373" y="0"/>
                </a:moveTo>
                <a:lnTo>
                  <a:pt x="0" y="380"/>
                </a:lnTo>
                <a:lnTo>
                  <a:pt x="37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32" name="Line 498"/>
          <p:cNvSpPr>
            <a:spLocks noChangeShapeType="1"/>
          </p:cNvSpPr>
          <p:nvPr/>
        </p:nvSpPr>
        <p:spPr bwMode="auto">
          <a:xfrm flipH="1">
            <a:off x="3238500" y="2762250"/>
            <a:ext cx="592138" cy="60325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33" name="Freeform 499"/>
          <p:cNvSpPr>
            <a:spLocks/>
          </p:cNvSpPr>
          <p:nvPr/>
        </p:nvSpPr>
        <p:spPr bwMode="auto">
          <a:xfrm>
            <a:off x="3133725" y="3311525"/>
            <a:ext cx="160338" cy="158750"/>
          </a:xfrm>
          <a:custGeom>
            <a:avLst/>
            <a:gdLst>
              <a:gd name="T0" fmla="*/ 93663 w 101"/>
              <a:gd name="T1" fmla="*/ 0 h 100"/>
              <a:gd name="T2" fmla="*/ 0 w 101"/>
              <a:gd name="T3" fmla="*/ 158750 h 100"/>
              <a:gd name="T4" fmla="*/ 160338 w 101"/>
              <a:gd name="T5" fmla="*/ 65088 h 100"/>
              <a:gd name="T6" fmla="*/ 93663 w 101"/>
              <a:gd name="T7" fmla="*/ 0 h 100"/>
              <a:gd name="T8" fmla="*/ 0 60000 65536"/>
              <a:gd name="T9" fmla="*/ 0 60000 65536"/>
              <a:gd name="T10" fmla="*/ 0 60000 65536"/>
              <a:gd name="T11" fmla="*/ 0 60000 65536"/>
              <a:gd name="T12" fmla="*/ 0 w 101"/>
              <a:gd name="T13" fmla="*/ 0 h 100"/>
              <a:gd name="T14" fmla="*/ 101 w 101"/>
              <a:gd name="T15" fmla="*/ 100 h 1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" h="100">
                <a:moveTo>
                  <a:pt x="59" y="0"/>
                </a:moveTo>
                <a:lnTo>
                  <a:pt x="0" y="100"/>
                </a:lnTo>
                <a:lnTo>
                  <a:pt x="101" y="41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34" name="Line 500"/>
          <p:cNvSpPr>
            <a:spLocks noChangeShapeType="1"/>
          </p:cNvSpPr>
          <p:nvPr/>
        </p:nvSpPr>
        <p:spPr bwMode="auto">
          <a:xfrm flipH="1">
            <a:off x="3238500" y="2762250"/>
            <a:ext cx="592138" cy="603250"/>
          </a:xfrm>
          <a:prstGeom prst="line">
            <a:avLst/>
          </a:prstGeom>
          <a:noFill/>
          <a:ln w="222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35" name="Freeform 501"/>
          <p:cNvSpPr>
            <a:spLocks/>
          </p:cNvSpPr>
          <p:nvPr/>
        </p:nvSpPr>
        <p:spPr bwMode="auto">
          <a:xfrm>
            <a:off x="3133725" y="3311525"/>
            <a:ext cx="160338" cy="158750"/>
          </a:xfrm>
          <a:custGeom>
            <a:avLst/>
            <a:gdLst>
              <a:gd name="T0" fmla="*/ 93663 w 101"/>
              <a:gd name="T1" fmla="*/ 0 h 100"/>
              <a:gd name="T2" fmla="*/ 0 w 101"/>
              <a:gd name="T3" fmla="*/ 158750 h 100"/>
              <a:gd name="T4" fmla="*/ 160338 w 101"/>
              <a:gd name="T5" fmla="*/ 65088 h 100"/>
              <a:gd name="T6" fmla="*/ 93663 w 101"/>
              <a:gd name="T7" fmla="*/ 0 h 100"/>
              <a:gd name="T8" fmla="*/ 0 60000 65536"/>
              <a:gd name="T9" fmla="*/ 0 60000 65536"/>
              <a:gd name="T10" fmla="*/ 0 60000 65536"/>
              <a:gd name="T11" fmla="*/ 0 60000 65536"/>
              <a:gd name="T12" fmla="*/ 0 w 101"/>
              <a:gd name="T13" fmla="*/ 0 h 100"/>
              <a:gd name="T14" fmla="*/ 101 w 101"/>
              <a:gd name="T15" fmla="*/ 100 h 1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" h="100">
                <a:moveTo>
                  <a:pt x="59" y="0"/>
                </a:moveTo>
                <a:lnTo>
                  <a:pt x="0" y="100"/>
                </a:lnTo>
                <a:lnTo>
                  <a:pt x="101" y="41"/>
                </a:lnTo>
                <a:lnTo>
                  <a:pt x="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36" name="Line 502"/>
          <p:cNvSpPr>
            <a:spLocks noChangeShapeType="1"/>
          </p:cNvSpPr>
          <p:nvPr/>
        </p:nvSpPr>
        <p:spPr bwMode="auto">
          <a:xfrm>
            <a:off x="3079750" y="5907088"/>
            <a:ext cx="284163" cy="0"/>
          </a:xfrm>
          <a:prstGeom prst="line">
            <a:avLst/>
          </a:prstGeom>
          <a:noFill/>
          <a:ln w="2222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37" name="Freeform 503"/>
          <p:cNvSpPr>
            <a:spLocks/>
          </p:cNvSpPr>
          <p:nvPr/>
        </p:nvSpPr>
        <p:spPr bwMode="auto">
          <a:xfrm>
            <a:off x="3332163" y="5862638"/>
            <a:ext cx="174625" cy="87312"/>
          </a:xfrm>
          <a:custGeom>
            <a:avLst/>
            <a:gdLst>
              <a:gd name="T0" fmla="*/ 174625 w 110"/>
              <a:gd name="T1" fmla="*/ 44450 h 55"/>
              <a:gd name="T2" fmla="*/ 0 w 110"/>
              <a:gd name="T3" fmla="*/ 0 h 55"/>
              <a:gd name="T4" fmla="*/ 0 w 110"/>
              <a:gd name="T5" fmla="*/ 87312 h 55"/>
              <a:gd name="T6" fmla="*/ 174625 w 110"/>
              <a:gd name="T7" fmla="*/ 44450 h 55"/>
              <a:gd name="T8" fmla="*/ 0 60000 65536"/>
              <a:gd name="T9" fmla="*/ 0 60000 65536"/>
              <a:gd name="T10" fmla="*/ 0 60000 65536"/>
              <a:gd name="T11" fmla="*/ 0 60000 65536"/>
              <a:gd name="T12" fmla="*/ 0 w 110"/>
              <a:gd name="T13" fmla="*/ 0 h 55"/>
              <a:gd name="T14" fmla="*/ 110 w 110"/>
              <a:gd name="T15" fmla="*/ 55 h 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0" h="55">
                <a:moveTo>
                  <a:pt x="110" y="28"/>
                </a:moveTo>
                <a:lnTo>
                  <a:pt x="0" y="0"/>
                </a:lnTo>
                <a:lnTo>
                  <a:pt x="0" y="55"/>
                </a:lnTo>
                <a:lnTo>
                  <a:pt x="110" y="28"/>
                </a:lnTo>
                <a:close/>
              </a:path>
            </a:pathLst>
          </a:custGeom>
          <a:solidFill>
            <a:srgbClr val="0079C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38" name="Rectangle 504"/>
          <p:cNvSpPr>
            <a:spLocks noChangeArrowheads="1"/>
          </p:cNvSpPr>
          <p:nvPr/>
        </p:nvSpPr>
        <p:spPr bwMode="auto">
          <a:xfrm>
            <a:off x="1511300" y="5556250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L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39" name="Rectangle 505"/>
          <p:cNvSpPr>
            <a:spLocks noChangeArrowheads="1"/>
          </p:cNvSpPr>
          <p:nvPr/>
        </p:nvSpPr>
        <p:spPr bwMode="auto">
          <a:xfrm>
            <a:off x="1609725" y="5556250"/>
            <a:ext cx="9457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o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40" name="Rectangle 506"/>
          <p:cNvSpPr>
            <a:spLocks noChangeArrowheads="1"/>
          </p:cNvSpPr>
          <p:nvPr/>
        </p:nvSpPr>
        <p:spPr bwMode="auto">
          <a:xfrm>
            <a:off x="1704975" y="5556250"/>
            <a:ext cx="12343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w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41" name="Rectangle 507"/>
          <p:cNvSpPr>
            <a:spLocks noChangeArrowheads="1"/>
          </p:cNvSpPr>
          <p:nvPr/>
        </p:nvSpPr>
        <p:spPr bwMode="auto">
          <a:xfrm>
            <a:off x="1828800" y="5556250"/>
            <a:ext cx="97302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er unit cost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42" name="Rectangle 508"/>
          <p:cNvSpPr>
            <a:spLocks noChangeArrowheads="1"/>
          </p:cNvSpPr>
          <p:nvPr/>
        </p:nvSpPr>
        <p:spPr bwMode="auto">
          <a:xfrm>
            <a:off x="3897313" y="3690938"/>
            <a:ext cx="27411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Comic Sans MS" pitchFamily="66" charset="0"/>
              </a:rPr>
              <a:t>Pro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43" name="Rectangle 509"/>
          <p:cNvSpPr>
            <a:spLocks noChangeArrowheads="1"/>
          </p:cNvSpPr>
          <p:nvPr/>
        </p:nvSpPr>
        <p:spPr bwMode="auto">
          <a:xfrm>
            <a:off x="4170363" y="3690938"/>
            <a:ext cx="1811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Comic Sans MS" pitchFamily="66" charset="0"/>
              </a:rPr>
              <a:t>gr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44" name="Rectangle 510"/>
          <p:cNvSpPr>
            <a:spLocks noChangeArrowheads="1"/>
          </p:cNvSpPr>
          <p:nvPr/>
        </p:nvSpPr>
        <p:spPr bwMode="auto">
          <a:xfrm>
            <a:off x="4322763" y="3690938"/>
            <a:ext cx="4616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Comic Sans MS" pitchFamily="66" charset="0"/>
              </a:rPr>
              <a:t>amma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45" name="Rectangle 511"/>
          <p:cNvSpPr>
            <a:spLocks noChangeArrowheads="1"/>
          </p:cNvSpPr>
          <p:nvPr/>
        </p:nvSpPr>
        <p:spPr bwMode="auto">
          <a:xfrm>
            <a:off x="4810125" y="3690938"/>
            <a:ext cx="1057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Comic Sans MS" pitchFamily="66" charset="0"/>
              </a:rPr>
              <a:t>b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46" name="Rectangle 512"/>
          <p:cNvSpPr>
            <a:spLocks noChangeArrowheads="1"/>
          </p:cNvSpPr>
          <p:nvPr/>
        </p:nvSpPr>
        <p:spPr bwMode="auto">
          <a:xfrm>
            <a:off x="4903788" y="3690938"/>
            <a:ext cx="14747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Comic Sans MS" pitchFamily="66" charset="0"/>
              </a:rPr>
              <a:t>le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47" name="Rectangle 518"/>
          <p:cNvSpPr>
            <a:spLocks noChangeArrowheads="1"/>
          </p:cNvSpPr>
          <p:nvPr/>
        </p:nvSpPr>
        <p:spPr bwMode="auto">
          <a:xfrm>
            <a:off x="7173913" y="4846638"/>
            <a:ext cx="4873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(GHz)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48" name="Rectangle 524"/>
          <p:cNvSpPr>
            <a:spLocks noChangeArrowheads="1"/>
          </p:cNvSpPr>
          <p:nvPr/>
        </p:nvSpPr>
        <p:spPr bwMode="auto">
          <a:xfrm>
            <a:off x="7181850" y="5073650"/>
            <a:ext cx="64440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(sq mm)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49" name="Rectangle 530"/>
          <p:cNvSpPr>
            <a:spLocks noChangeArrowheads="1"/>
          </p:cNvSpPr>
          <p:nvPr/>
        </p:nvSpPr>
        <p:spPr bwMode="auto">
          <a:xfrm>
            <a:off x="7189788" y="5300663"/>
            <a:ext cx="31739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(W)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50" name="Rectangle 536"/>
          <p:cNvSpPr>
            <a:spLocks noChangeArrowheads="1"/>
          </p:cNvSpPr>
          <p:nvPr/>
        </p:nvSpPr>
        <p:spPr bwMode="auto">
          <a:xfrm>
            <a:off x="7196138" y="5541963"/>
            <a:ext cx="25648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($)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51" name="Rectangle 542"/>
          <p:cNvSpPr>
            <a:spLocks noChangeArrowheads="1"/>
          </p:cNvSpPr>
          <p:nvPr/>
        </p:nvSpPr>
        <p:spPr bwMode="auto">
          <a:xfrm>
            <a:off x="7189788" y="5791200"/>
            <a:ext cx="75501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(B gates)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52" name="Rectangle 543"/>
          <p:cNvSpPr>
            <a:spLocks noChangeArrowheads="1"/>
          </p:cNvSpPr>
          <p:nvPr/>
        </p:nvSpPr>
        <p:spPr bwMode="auto">
          <a:xfrm>
            <a:off x="4862513" y="6091238"/>
            <a:ext cx="59952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Comic Sans MS" pitchFamily="66" charset="0"/>
              </a:rPr>
              <a:t>Sample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53" name="Rectangle 544"/>
          <p:cNvSpPr>
            <a:spLocks noChangeArrowheads="1"/>
          </p:cNvSpPr>
          <p:nvPr/>
        </p:nvSpPr>
        <p:spPr bwMode="auto">
          <a:xfrm>
            <a:off x="5507038" y="6091238"/>
            <a:ext cx="865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Comic Sans MS" pitchFamily="66" charset="0"/>
              </a:rPr>
              <a:t>v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54" name="Rectangle 545"/>
          <p:cNvSpPr>
            <a:spLocks noChangeArrowheads="1"/>
          </p:cNvSpPr>
          <p:nvPr/>
        </p:nvSpPr>
        <p:spPr bwMode="auto">
          <a:xfrm>
            <a:off x="5589588" y="6091238"/>
            <a:ext cx="41998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Comic Sans MS" pitchFamily="66" charset="0"/>
              </a:rPr>
              <a:t>alues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55" name="Rectangle 551"/>
          <p:cNvSpPr>
            <a:spLocks noChangeArrowheads="1"/>
          </p:cNvSpPr>
          <p:nvPr/>
        </p:nvSpPr>
        <p:spPr bwMode="auto">
          <a:xfrm>
            <a:off x="7159625" y="4532313"/>
            <a:ext cx="41517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(M$)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456" name="Group 558"/>
          <p:cNvGrpSpPr>
            <a:grpSpLocks/>
          </p:cNvGrpSpPr>
          <p:nvPr/>
        </p:nvGrpSpPr>
        <p:grpSpPr bwMode="auto">
          <a:xfrm>
            <a:off x="3911600" y="4300538"/>
            <a:ext cx="481013" cy="1706562"/>
            <a:chOff x="2464" y="2709"/>
            <a:chExt cx="303" cy="1075"/>
          </a:xfrm>
        </p:grpSpPr>
        <p:sp>
          <p:nvSpPr>
            <p:cNvPr id="457" name="Rectangle 513"/>
            <p:cNvSpPr>
              <a:spLocks noChangeArrowheads="1"/>
            </p:cNvSpPr>
            <p:nvPr/>
          </p:nvSpPr>
          <p:spPr bwMode="auto">
            <a:xfrm>
              <a:off x="2473" y="3053"/>
              <a:ext cx="23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0.05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58" name="Rectangle 519"/>
            <p:cNvSpPr>
              <a:spLocks noChangeArrowheads="1"/>
            </p:cNvSpPr>
            <p:nvPr/>
          </p:nvSpPr>
          <p:spPr bwMode="auto">
            <a:xfrm>
              <a:off x="2478" y="3196"/>
              <a:ext cx="20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200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59" name="Rectangle 525"/>
            <p:cNvSpPr>
              <a:spLocks noChangeArrowheads="1"/>
            </p:cNvSpPr>
            <p:nvPr/>
          </p:nvSpPr>
          <p:spPr bwMode="auto">
            <a:xfrm>
              <a:off x="2482" y="3339"/>
              <a:ext cx="11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60" name="Rectangle 531"/>
            <p:cNvSpPr>
              <a:spLocks noChangeArrowheads="1"/>
            </p:cNvSpPr>
            <p:nvPr/>
          </p:nvSpPr>
          <p:spPr bwMode="auto">
            <a:xfrm>
              <a:off x="2487" y="3491"/>
              <a:ext cx="13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20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61" name="Rectangle 537"/>
            <p:cNvSpPr>
              <a:spLocks noChangeArrowheads="1"/>
            </p:cNvSpPr>
            <p:nvPr/>
          </p:nvSpPr>
          <p:spPr bwMode="auto">
            <a:xfrm>
              <a:off x="2482" y="3648"/>
              <a:ext cx="28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0.001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62" name="Rectangle 546"/>
            <p:cNvSpPr>
              <a:spLocks noChangeArrowheads="1"/>
            </p:cNvSpPr>
            <p:nvPr/>
          </p:nvSpPr>
          <p:spPr bwMode="auto">
            <a:xfrm>
              <a:off x="2464" y="2855"/>
              <a:ext cx="6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63" name="Rectangle 552"/>
            <p:cNvSpPr>
              <a:spLocks noChangeArrowheads="1"/>
            </p:cNvSpPr>
            <p:nvPr/>
          </p:nvSpPr>
          <p:spPr bwMode="auto">
            <a:xfrm>
              <a:off x="2464" y="2709"/>
              <a:ext cx="6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464" name="Group 559"/>
          <p:cNvGrpSpPr>
            <a:grpSpLocks/>
          </p:cNvGrpSpPr>
          <p:nvPr/>
        </p:nvGrpSpPr>
        <p:grpSpPr bwMode="auto">
          <a:xfrm>
            <a:off x="4497388" y="4300538"/>
            <a:ext cx="319087" cy="1706562"/>
            <a:chOff x="2833" y="2709"/>
            <a:chExt cx="201" cy="1075"/>
          </a:xfrm>
        </p:grpSpPr>
        <p:sp>
          <p:nvSpPr>
            <p:cNvPr id="465" name="Rectangle 514"/>
            <p:cNvSpPr>
              <a:spLocks noChangeArrowheads="1"/>
            </p:cNvSpPr>
            <p:nvPr/>
          </p:nvSpPr>
          <p:spPr bwMode="auto">
            <a:xfrm>
              <a:off x="2842" y="3053"/>
              <a:ext cx="16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0.5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66" name="Rectangle 520"/>
            <p:cNvSpPr>
              <a:spLocks noChangeArrowheads="1"/>
            </p:cNvSpPr>
            <p:nvPr/>
          </p:nvSpPr>
          <p:spPr bwMode="auto">
            <a:xfrm>
              <a:off x="2846" y="3196"/>
              <a:ext cx="18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100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67" name="Rectangle 526"/>
            <p:cNvSpPr>
              <a:spLocks noChangeArrowheads="1"/>
            </p:cNvSpPr>
            <p:nvPr/>
          </p:nvSpPr>
          <p:spPr bwMode="auto">
            <a:xfrm>
              <a:off x="2851" y="3339"/>
              <a:ext cx="6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5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68" name="Rectangle 532"/>
            <p:cNvSpPr>
              <a:spLocks noChangeArrowheads="1"/>
            </p:cNvSpPr>
            <p:nvPr/>
          </p:nvSpPr>
          <p:spPr bwMode="auto">
            <a:xfrm>
              <a:off x="2856" y="3491"/>
              <a:ext cx="13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20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69" name="Rectangle 538"/>
            <p:cNvSpPr>
              <a:spLocks noChangeArrowheads="1"/>
            </p:cNvSpPr>
            <p:nvPr/>
          </p:nvSpPr>
          <p:spPr bwMode="auto">
            <a:xfrm>
              <a:off x="2851" y="3648"/>
              <a:ext cx="14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0.1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70" name="Rectangle 547"/>
            <p:cNvSpPr>
              <a:spLocks noChangeArrowheads="1"/>
            </p:cNvSpPr>
            <p:nvPr/>
          </p:nvSpPr>
          <p:spPr bwMode="auto">
            <a:xfrm>
              <a:off x="2833" y="2855"/>
              <a:ext cx="6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71" name="Rectangle 553"/>
            <p:cNvSpPr>
              <a:spLocks noChangeArrowheads="1"/>
            </p:cNvSpPr>
            <p:nvPr/>
          </p:nvSpPr>
          <p:spPr bwMode="auto">
            <a:xfrm>
              <a:off x="2833" y="2709"/>
              <a:ext cx="6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472" name="Group 560"/>
          <p:cNvGrpSpPr>
            <a:grpSpLocks/>
          </p:cNvGrpSpPr>
          <p:nvPr/>
        </p:nvGrpSpPr>
        <p:grpSpPr bwMode="auto">
          <a:xfrm>
            <a:off x="5535604" y="4300538"/>
            <a:ext cx="292099" cy="1706562"/>
            <a:chOff x="3487" y="2709"/>
            <a:chExt cx="184" cy="1075"/>
          </a:xfrm>
        </p:grpSpPr>
        <p:sp>
          <p:nvSpPr>
            <p:cNvPr id="473" name="Rectangle 515"/>
            <p:cNvSpPr>
              <a:spLocks noChangeArrowheads="1"/>
            </p:cNvSpPr>
            <p:nvPr/>
          </p:nvSpPr>
          <p:spPr bwMode="auto">
            <a:xfrm>
              <a:off x="3496" y="3053"/>
              <a:ext cx="5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74" name="Rectangle 521"/>
            <p:cNvSpPr>
              <a:spLocks noChangeArrowheads="1"/>
            </p:cNvSpPr>
            <p:nvPr/>
          </p:nvSpPr>
          <p:spPr bwMode="auto">
            <a:xfrm>
              <a:off x="3501" y="3196"/>
              <a:ext cx="11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75" name="Rectangle 527"/>
            <p:cNvSpPr>
              <a:spLocks noChangeArrowheads="1"/>
            </p:cNvSpPr>
            <p:nvPr/>
          </p:nvSpPr>
          <p:spPr bwMode="auto">
            <a:xfrm>
              <a:off x="3505" y="3339"/>
              <a:ext cx="14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0.1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76" name="Rectangle 533"/>
            <p:cNvSpPr>
              <a:spLocks noChangeArrowheads="1"/>
            </p:cNvSpPr>
            <p:nvPr/>
          </p:nvSpPr>
          <p:spPr bwMode="auto">
            <a:xfrm>
              <a:off x="3510" y="3491"/>
              <a:ext cx="6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3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77" name="Rectangle 539"/>
            <p:cNvSpPr>
              <a:spLocks noChangeArrowheads="1"/>
            </p:cNvSpPr>
            <p:nvPr/>
          </p:nvSpPr>
          <p:spPr bwMode="auto">
            <a:xfrm>
              <a:off x="3505" y="3648"/>
              <a:ext cx="16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0.5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78" name="Rectangle 548"/>
            <p:cNvSpPr>
              <a:spLocks noChangeArrowheads="1"/>
            </p:cNvSpPr>
            <p:nvPr/>
          </p:nvSpPr>
          <p:spPr bwMode="auto">
            <a:xfrm>
              <a:off x="3487" y="2855"/>
              <a:ext cx="5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79" name="Rectangle 554"/>
            <p:cNvSpPr>
              <a:spLocks noChangeArrowheads="1"/>
            </p:cNvSpPr>
            <p:nvPr/>
          </p:nvSpPr>
          <p:spPr bwMode="auto">
            <a:xfrm>
              <a:off x="3487" y="2709"/>
              <a:ext cx="5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480" name="Group 561"/>
          <p:cNvGrpSpPr>
            <a:grpSpLocks/>
          </p:cNvGrpSpPr>
          <p:nvPr/>
        </p:nvGrpSpPr>
        <p:grpSpPr bwMode="auto">
          <a:xfrm>
            <a:off x="6135681" y="4300538"/>
            <a:ext cx="400049" cy="1706562"/>
            <a:chOff x="3865" y="2709"/>
            <a:chExt cx="252" cy="1075"/>
          </a:xfrm>
        </p:grpSpPr>
        <p:sp>
          <p:nvSpPr>
            <p:cNvPr id="481" name="Rectangle 516"/>
            <p:cNvSpPr>
              <a:spLocks noChangeArrowheads="1"/>
            </p:cNvSpPr>
            <p:nvPr/>
          </p:nvSpPr>
          <p:spPr bwMode="auto">
            <a:xfrm>
              <a:off x="3874" y="3053"/>
              <a:ext cx="6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3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82" name="Rectangle 522"/>
            <p:cNvSpPr>
              <a:spLocks noChangeArrowheads="1"/>
            </p:cNvSpPr>
            <p:nvPr/>
          </p:nvSpPr>
          <p:spPr bwMode="auto">
            <a:xfrm>
              <a:off x="3879" y="3196"/>
              <a:ext cx="6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4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83" name="Rectangle 528"/>
            <p:cNvSpPr>
              <a:spLocks noChangeArrowheads="1"/>
            </p:cNvSpPr>
            <p:nvPr/>
          </p:nvSpPr>
          <p:spPr bwMode="auto">
            <a:xfrm>
              <a:off x="3883" y="3339"/>
              <a:ext cx="23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0.05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84" name="Rectangle 534"/>
            <p:cNvSpPr>
              <a:spLocks noChangeArrowheads="1"/>
            </p:cNvSpPr>
            <p:nvPr/>
          </p:nvSpPr>
          <p:spPr bwMode="auto">
            <a:xfrm>
              <a:off x="3888" y="3491"/>
              <a:ext cx="5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85" name="Rectangle 540"/>
            <p:cNvSpPr>
              <a:spLocks noChangeArrowheads="1"/>
            </p:cNvSpPr>
            <p:nvPr/>
          </p:nvSpPr>
          <p:spPr bwMode="auto">
            <a:xfrm>
              <a:off x="3883" y="3648"/>
              <a:ext cx="5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86" name="Rectangle 549"/>
            <p:cNvSpPr>
              <a:spLocks noChangeArrowheads="1"/>
            </p:cNvSpPr>
            <p:nvPr/>
          </p:nvSpPr>
          <p:spPr bwMode="auto">
            <a:xfrm>
              <a:off x="3865" y="2855"/>
              <a:ext cx="13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50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87" name="Rectangle 555"/>
            <p:cNvSpPr>
              <a:spLocks noChangeArrowheads="1"/>
            </p:cNvSpPr>
            <p:nvPr/>
          </p:nvSpPr>
          <p:spPr bwMode="auto">
            <a:xfrm>
              <a:off x="3865" y="2709"/>
              <a:ext cx="6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6</a:t>
              </a:r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488" name="Group 562"/>
          <p:cNvGrpSpPr>
            <a:grpSpLocks/>
          </p:cNvGrpSpPr>
          <p:nvPr/>
        </p:nvGrpSpPr>
        <p:grpSpPr bwMode="auto">
          <a:xfrm>
            <a:off x="6794491" y="4300538"/>
            <a:ext cx="371475" cy="1706562"/>
            <a:chOff x="4280" y="2709"/>
            <a:chExt cx="234" cy="1075"/>
          </a:xfrm>
        </p:grpSpPr>
        <p:sp>
          <p:nvSpPr>
            <p:cNvPr id="489" name="Rectangle 517"/>
            <p:cNvSpPr>
              <a:spLocks noChangeArrowheads="1"/>
            </p:cNvSpPr>
            <p:nvPr/>
          </p:nvSpPr>
          <p:spPr bwMode="auto">
            <a:xfrm>
              <a:off x="4289" y="3053"/>
              <a:ext cx="6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5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90" name="Rectangle 523"/>
            <p:cNvSpPr>
              <a:spLocks noChangeArrowheads="1"/>
            </p:cNvSpPr>
            <p:nvPr/>
          </p:nvSpPr>
          <p:spPr bwMode="auto">
            <a:xfrm>
              <a:off x="4293" y="3196"/>
              <a:ext cx="5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91" name="Rectangle 529"/>
            <p:cNvSpPr>
              <a:spLocks noChangeArrowheads="1"/>
            </p:cNvSpPr>
            <p:nvPr/>
          </p:nvSpPr>
          <p:spPr bwMode="auto">
            <a:xfrm>
              <a:off x="4298" y="3339"/>
              <a:ext cx="21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0.01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92" name="Rectangle 535"/>
            <p:cNvSpPr>
              <a:spLocks noChangeArrowheads="1"/>
            </p:cNvSpPr>
            <p:nvPr/>
          </p:nvSpPr>
          <p:spPr bwMode="auto">
            <a:xfrm>
              <a:off x="4303" y="3491"/>
              <a:ext cx="16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0.5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93" name="Rectangle 541"/>
            <p:cNvSpPr>
              <a:spLocks noChangeArrowheads="1"/>
            </p:cNvSpPr>
            <p:nvPr/>
          </p:nvSpPr>
          <p:spPr bwMode="auto">
            <a:xfrm>
              <a:off x="4298" y="3648"/>
              <a:ext cx="6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2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94" name="Rectangle 550"/>
            <p:cNvSpPr>
              <a:spLocks noChangeArrowheads="1"/>
            </p:cNvSpPr>
            <p:nvPr/>
          </p:nvSpPr>
          <p:spPr bwMode="auto">
            <a:xfrm>
              <a:off x="4280" y="2855"/>
              <a:ext cx="18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150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95" name="Rectangle 556"/>
            <p:cNvSpPr>
              <a:spLocks noChangeArrowheads="1"/>
            </p:cNvSpPr>
            <p:nvPr/>
          </p:nvSpPr>
          <p:spPr bwMode="auto">
            <a:xfrm>
              <a:off x="4280" y="2709"/>
              <a:ext cx="11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12</a:t>
              </a:r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496" name="Rectangle 557"/>
          <p:cNvSpPr>
            <a:spLocks noChangeArrowheads="1"/>
          </p:cNvSpPr>
          <p:nvPr/>
        </p:nvSpPr>
        <p:spPr bwMode="auto">
          <a:xfrm>
            <a:off x="7159625" y="4300538"/>
            <a:ext cx="73738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(months)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97" name="TextBox 499"/>
          <p:cNvSpPr txBox="1">
            <a:spLocks noChangeArrowheads="1"/>
          </p:cNvSpPr>
          <p:nvPr/>
        </p:nvSpPr>
        <p:spPr bwMode="auto">
          <a:xfrm rot="16200000">
            <a:off x="583360" y="4095542"/>
            <a:ext cx="14542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Easier design</a:t>
            </a:r>
          </a:p>
        </p:txBody>
      </p:sp>
      <p:sp>
        <p:nvSpPr>
          <p:cNvPr id="498" name="TextBox 500"/>
          <p:cNvSpPr txBox="1">
            <a:spLocks noChangeArrowheads="1"/>
          </p:cNvSpPr>
          <p:nvPr/>
        </p:nvSpPr>
        <p:spPr bwMode="auto">
          <a:xfrm rot="5400000" flipH="1">
            <a:off x="2849240" y="5133767"/>
            <a:ext cx="16754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More optimized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Key Trend in Implementation Technologies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430288"/>
            <a:ext cx="8610600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Transistors per IC doubling every 18 months for past three decades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Known as 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Moore's Law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"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Tremendous implications – applications infeasible at one time due to outrageous processing requirements become feasible a few years later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Can Moore's Law continue?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9025" y="2846388"/>
            <a:ext cx="46291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  <a:noFill/>
        </p:spPr>
        <p:txBody>
          <a:bodyPr/>
          <a:lstStyle/>
          <a:p>
            <a:pPr eaLnBrk="1" hangingPunct="1"/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>S</a:t>
            </a:r>
            <a:r>
              <a:rPr lang="en-US" b="1" dirty="0" err="1" smtClean="0">
                <a:solidFill>
                  <a:srgbClr val="FF0000"/>
                </a:solidFill>
                <a:latin typeface="Comic Sans MS" pitchFamily="66" charset="0"/>
              </a:rPr>
              <a:t>ummary</a:t>
            </a:r>
            <a:endParaRPr lang="en-US" b="1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35" name="Rectangle 4"/>
          <p:cNvSpPr txBox="1">
            <a:spLocks noChangeArrowheads="1"/>
          </p:cNvSpPr>
          <p:nvPr/>
        </p:nvSpPr>
        <p:spPr>
          <a:xfrm>
            <a:off x="228600" y="1219200"/>
            <a:ext cx="5016500" cy="49022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Many ways to get from design to physical implementation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Manufactured IC technologies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Full-custom IC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Decide on every transistor and wire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Semi-custom IC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Transistor details pre-designed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Gate array: Just wire existing gates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Standard cell: Place pre-designed cells and wire them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FPGAs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Fully programmable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Other technologies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Logic ICs, PLDs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Numerous tradeoffs among technologies, must choose best for given project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Trend towards programmable ICs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pSp>
        <p:nvGrpSpPr>
          <p:cNvPr id="136" name="Group 118"/>
          <p:cNvGrpSpPr>
            <a:grpSpLocks/>
          </p:cNvGrpSpPr>
          <p:nvPr/>
        </p:nvGrpSpPr>
        <p:grpSpPr bwMode="auto">
          <a:xfrm>
            <a:off x="5713413" y="1230313"/>
            <a:ext cx="3179507" cy="1995245"/>
            <a:chOff x="2567" y="991"/>
            <a:chExt cx="3284" cy="1960"/>
          </a:xfrm>
        </p:grpSpPr>
        <p:sp>
          <p:nvSpPr>
            <p:cNvPr id="137" name="Rectangle 75"/>
            <p:cNvSpPr>
              <a:spLocks noChangeArrowheads="1"/>
            </p:cNvSpPr>
            <p:nvPr/>
          </p:nvSpPr>
          <p:spPr bwMode="auto">
            <a:xfrm>
              <a:off x="2954" y="991"/>
              <a:ext cx="1015" cy="1331"/>
            </a:xfrm>
            <a:prstGeom prst="rect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8" name="Line 76"/>
            <p:cNvSpPr>
              <a:spLocks noChangeShapeType="1"/>
            </p:cNvSpPr>
            <p:nvPr/>
          </p:nvSpPr>
          <p:spPr bwMode="auto">
            <a:xfrm>
              <a:off x="3845" y="1599"/>
              <a:ext cx="34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9" name="Freeform 77"/>
            <p:cNvSpPr>
              <a:spLocks/>
            </p:cNvSpPr>
            <p:nvPr/>
          </p:nvSpPr>
          <p:spPr bwMode="auto">
            <a:xfrm>
              <a:off x="2581" y="1248"/>
              <a:ext cx="865" cy="275"/>
            </a:xfrm>
            <a:custGeom>
              <a:avLst/>
              <a:gdLst>
                <a:gd name="T0" fmla="*/ 865 w 631"/>
                <a:gd name="T1" fmla="*/ 275 h 225"/>
                <a:gd name="T2" fmla="*/ 514 w 631"/>
                <a:gd name="T3" fmla="*/ 275 h 225"/>
                <a:gd name="T4" fmla="*/ 514 w 631"/>
                <a:gd name="T5" fmla="*/ 0 h 225"/>
                <a:gd name="T6" fmla="*/ 0 w 631"/>
                <a:gd name="T7" fmla="*/ 0 h 2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1"/>
                <a:gd name="T13" fmla="*/ 0 h 225"/>
                <a:gd name="T14" fmla="*/ 631 w 631"/>
                <a:gd name="T15" fmla="*/ 225 h 2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1" h="225">
                  <a:moveTo>
                    <a:pt x="631" y="225"/>
                  </a:moveTo>
                  <a:lnTo>
                    <a:pt x="375" y="225"/>
                  </a:lnTo>
                  <a:lnTo>
                    <a:pt x="375" y="0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0" name="Line 78"/>
            <p:cNvSpPr>
              <a:spLocks noChangeShapeType="1"/>
            </p:cNvSpPr>
            <p:nvPr/>
          </p:nvSpPr>
          <p:spPr bwMode="auto">
            <a:xfrm>
              <a:off x="2581" y="1599"/>
              <a:ext cx="86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1" name="Freeform 79"/>
            <p:cNvSpPr>
              <a:spLocks/>
            </p:cNvSpPr>
            <p:nvPr/>
          </p:nvSpPr>
          <p:spPr bwMode="auto">
            <a:xfrm>
              <a:off x="3323" y="1676"/>
              <a:ext cx="123" cy="385"/>
            </a:xfrm>
            <a:custGeom>
              <a:avLst/>
              <a:gdLst>
                <a:gd name="T0" fmla="*/ 0 w 90"/>
                <a:gd name="T1" fmla="*/ 385 h 315"/>
                <a:gd name="T2" fmla="*/ 59 w 90"/>
                <a:gd name="T3" fmla="*/ 385 h 315"/>
                <a:gd name="T4" fmla="*/ 59 w 90"/>
                <a:gd name="T5" fmla="*/ 0 h 315"/>
                <a:gd name="T6" fmla="*/ 123 w 90"/>
                <a:gd name="T7" fmla="*/ 0 h 3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315"/>
                <a:gd name="T14" fmla="*/ 90 w 90"/>
                <a:gd name="T15" fmla="*/ 315 h 3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315">
                  <a:moveTo>
                    <a:pt x="0" y="315"/>
                  </a:moveTo>
                  <a:lnTo>
                    <a:pt x="43" y="315"/>
                  </a:lnTo>
                  <a:lnTo>
                    <a:pt x="43" y="0"/>
                  </a:lnTo>
                  <a:lnTo>
                    <a:pt x="9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2" name="Line 80"/>
            <p:cNvSpPr>
              <a:spLocks noChangeShapeType="1"/>
            </p:cNvSpPr>
            <p:nvPr/>
          </p:nvSpPr>
          <p:spPr bwMode="auto">
            <a:xfrm>
              <a:off x="2581" y="2061"/>
              <a:ext cx="45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3" name="Freeform 81"/>
            <p:cNvSpPr>
              <a:spLocks/>
            </p:cNvSpPr>
            <p:nvPr/>
          </p:nvSpPr>
          <p:spPr bwMode="auto">
            <a:xfrm>
              <a:off x="4149" y="1568"/>
              <a:ext cx="137" cy="61"/>
            </a:xfrm>
            <a:custGeom>
              <a:avLst/>
              <a:gdLst>
                <a:gd name="T0" fmla="*/ 137 w 100"/>
                <a:gd name="T1" fmla="*/ 31 h 50"/>
                <a:gd name="T2" fmla="*/ 0 w 100"/>
                <a:gd name="T3" fmla="*/ 0 h 50"/>
                <a:gd name="T4" fmla="*/ 0 w 100"/>
                <a:gd name="T5" fmla="*/ 61 h 50"/>
                <a:gd name="T6" fmla="*/ 137 w 100"/>
                <a:gd name="T7" fmla="*/ 3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4" name="Freeform 82"/>
            <p:cNvSpPr>
              <a:spLocks/>
            </p:cNvSpPr>
            <p:nvPr/>
          </p:nvSpPr>
          <p:spPr bwMode="auto">
            <a:xfrm>
              <a:off x="2813" y="1217"/>
              <a:ext cx="137" cy="61"/>
            </a:xfrm>
            <a:custGeom>
              <a:avLst/>
              <a:gdLst>
                <a:gd name="T0" fmla="*/ 137 w 100"/>
                <a:gd name="T1" fmla="*/ 31 h 50"/>
                <a:gd name="T2" fmla="*/ 0 w 100"/>
                <a:gd name="T3" fmla="*/ 0 h 50"/>
                <a:gd name="T4" fmla="*/ 0 w 100"/>
                <a:gd name="T5" fmla="*/ 61 h 50"/>
                <a:gd name="T6" fmla="*/ 137 w 100"/>
                <a:gd name="T7" fmla="*/ 3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5" name="Freeform 83"/>
            <p:cNvSpPr>
              <a:spLocks/>
            </p:cNvSpPr>
            <p:nvPr/>
          </p:nvSpPr>
          <p:spPr bwMode="auto">
            <a:xfrm>
              <a:off x="2813" y="1568"/>
              <a:ext cx="137" cy="61"/>
            </a:xfrm>
            <a:custGeom>
              <a:avLst/>
              <a:gdLst>
                <a:gd name="T0" fmla="*/ 137 w 100"/>
                <a:gd name="T1" fmla="*/ 31 h 50"/>
                <a:gd name="T2" fmla="*/ 0 w 100"/>
                <a:gd name="T3" fmla="*/ 0 h 50"/>
                <a:gd name="T4" fmla="*/ 0 w 100"/>
                <a:gd name="T5" fmla="*/ 61 h 50"/>
                <a:gd name="T6" fmla="*/ 137 w 100"/>
                <a:gd name="T7" fmla="*/ 3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6" name="Freeform 84"/>
            <p:cNvSpPr>
              <a:spLocks/>
            </p:cNvSpPr>
            <p:nvPr/>
          </p:nvSpPr>
          <p:spPr bwMode="auto">
            <a:xfrm>
              <a:off x="2813" y="2031"/>
              <a:ext cx="137" cy="61"/>
            </a:xfrm>
            <a:custGeom>
              <a:avLst/>
              <a:gdLst>
                <a:gd name="T0" fmla="*/ 137 w 100"/>
                <a:gd name="T1" fmla="*/ 31 h 50"/>
                <a:gd name="T2" fmla="*/ 0 w 100"/>
                <a:gd name="T3" fmla="*/ 0 h 50"/>
                <a:gd name="T4" fmla="*/ 0 w 100"/>
                <a:gd name="T5" fmla="*/ 61 h 50"/>
                <a:gd name="T6" fmla="*/ 137 w 100"/>
                <a:gd name="T7" fmla="*/ 3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7" name="Rectangle 85"/>
            <p:cNvSpPr>
              <a:spLocks noChangeArrowheads="1"/>
            </p:cNvSpPr>
            <p:nvPr/>
          </p:nvSpPr>
          <p:spPr bwMode="auto">
            <a:xfrm>
              <a:off x="2588" y="1103"/>
              <a:ext cx="71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omic Sans MS" pitchFamily="66" charset="0"/>
                </a:rPr>
                <a:t>k</a:t>
              </a:r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148" name="Rectangle 86"/>
            <p:cNvSpPr>
              <a:spLocks noChangeArrowheads="1"/>
            </p:cNvSpPr>
            <p:nvPr/>
          </p:nvSpPr>
          <p:spPr bwMode="auto">
            <a:xfrm>
              <a:off x="2588" y="1421"/>
              <a:ext cx="78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p</a:t>
              </a:r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149" name="Rectangle 87"/>
            <p:cNvSpPr>
              <a:spLocks noChangeArrowheads="1"/>
            </p:cNvSpPr>
            <p:nvPr/>
          </p:nvSpPr>
          <p:spPr bwMode="auto">
            <a:xfrm>
              <a:off x="2588" y="1924"/>
              <a:ext cx="71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s</a:t>
              </a:r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150" name="Rectangle 88"/>
            <p:cNvSpPr>
              <a:spLocks noChangeArrowheads="1"/>
            </p:cNvSpPr>
            <p:nvPr/>
          </p:nvSpPr>
          <p:spPr bwMode="auto">
            <a:xfrm>
              <a:off x="4039" y="1443"/>
              <a:ext cx="99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w</a:t>
              </a:r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151" name="Rectangle 89"/>
            <p:cNvSpPr>
              <a:spLocks noChangeArrowheads="1"/>
            </p:cNvSpPr>
            <p:nvPr/>
          </p:nvSpPr>
          <p:spPr bwMode="auto">
            <a:xfrm>
              <a:off x="3202" y="1046"/>
              <a:ext cx="7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152" name="Rectangle 90"/>
            <p:cNvSpPr>
              <a:spLocks noChangeArrowheads="1"/>
            </p:cNvSpPr>
            <p:nvPr/>
          </p:nvSpPr>
          <p:spPr bwMode="auto">
            <a:xfrm>
              <a:off x="3275" y="1046"/>
              <a:ext cx="15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Comic Sans MS" pitchFamily="66" charset="0"/>
                </a:rPr>
                <a:t>elt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153" name="Rectangle 91"/>
            <p:cNvSpPr>
              <a:spLocks noChangeArrowheads="1"/>
            </p:cNvSpPr>
            <p:nvPr/>
          </p:nvSpPr>
          <p:spPr bwMode="auto">
            <a:xfrm>
              <a:off x="3423" y="1046"/>
              <a:ext cx="12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Comic Sans MS" pitchFamily="66" charset="0"/>
                </a:rPr>
                <a:t>W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154" name="Rectangle 92"/>
            <p:cNvSpPr>
              <a:spLocks noChangeArrowheads="1"/>
            </p:cNvSpPr>
            <p:nvPr/>
          </p:nvSpPr>
          <p:spPr bwMode="auto">
            <a:xfrm>
              <a:off x="3534" y="1046"/>
              <a:ext cx="6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155" name="Rectangle 93"/>
            <p:cNvSpPr>
              <a:spLocks noChangeArrowheads="1"/>
            </p:cNvSpPr>
            <p:nvPr/>
          </p:nvSpPr>
          <p:spPr bwMode="auto">
            <a:xfrm>
              <a:off x="3600" y="1046"/>
              <a:ext cx="5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Comic Sans MS" pitchFamily="66" charset="0"/>
                </a:rPr>
                <a:t>r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156" name="Rectangle 94"/>
            <p:cNvSpPr>
              <a:spLocks noChangeArrowheads="1"/>
            </p:cNvSpPr>
            <p:nvPr/>
          </p:nvSpPr>
          <p:spPr bwMode="auto">
            <a:xfrm>
              <a:off x="3648" y="1046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Comic Sans MS" pitchFamily="66" charset="0"/>
                </a:rPr>
                <a:t>n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157" name="Rectangle 95"/>
            <p:cNvSpPr>
              <a:spLocks noChangeArrowheads="1"/>
            </p:cNvSpPr>
            <p:nvPr/>
          </p:nvSpPr>
          <p:spPr bwMode="auto">
            <a:xfrm>
              <a:off x="4959" y="2115"/>
              <a:ext cx="167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IC</a:t>
              </a:r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158" name="Freeform 96"/>
            <p:cNvSpPr>
              <a:spLocks/>
            </p:cNvSpPr>
            <p:nvPr/>
          </p:nvSpPr>
          <p:spPr bwMode="auto">
            <a:xfrm>
              <a:off x="3446" y="1446"/>
              <a:ext cx="395" cy="306"/>
            </a:xfrm>
            <a:custGeom>
              <a:avLst/>
              <a:gdLst>
                <a:gd name="T0" fmla="*/ 0 w 92"/>
                <a:gd name="T1" fmla="*/ 306 h 80"/>
                <a:gd name="T2" fmla="*/ 223 w 92"/>
                <a:gd name="T3" fmla="*/ 306 h 80"/>
                <a:gd name="T4" fmla="*/ 395 w 92"/>
                <a:gd name="T5" fmla="*/ 153 h 80"/>
                <a:gd name="T6" fmla="*/ 223 w 92"/>
                <a:gd name="T7" fmla="*/ 0 h 80"/>
                <a:gd name="T8" fmla="*/ 0 w 92"/>
                <a:gd name="T9" fmla="*/ 0 h 80"/>
                <a:gd name="T10" fmla="*/ 0 w 92"/>
                <a:gd name="T11" fmla="*/ 306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"/>
                <a:gd name="T19" fmla="*/ 0 h 80"/>
                <a:gd name="T20" fmla="*/ 92 w 92"/>
                <a:gd name="T21" fmla="*/ 80 h 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" h="80">
                  <a:moveTo>
                    <a:pt x="0" y="80"/>
                  </a:moveTo>
                  <a:cubicBezTo>
                    <a:pt x="52" y="80"/>
                    <a:pt x="52" y="80"/>
                    <a:pt x="52" y="80"/>
                  </a:cubicBezTo>
                  <a:cubicBezTo>
                    <a:pt x="74" y="80"/>
                    <a:pt x="92" y="62"/>
                    <a:pt x="92" y="40"/>
                  </a:cubicBezTo>
                  <a:cubicBezTo>
                    <a:pt x="92" y="18"/>
                    <a:pt x="74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9" name="Freeform 97"/>
            <p:cNvSpPr>
              <a:spLocks/>
            </p:cNvSpPr>
            <p:nvPr/>
          </p:nvSpPr>
          <p:spPr bwMode="auto">
            <a:xfrm>
              <a:off x="3039" y="1943"/>
              <a:ext cx="210" cy="237"/>
            </a:xfrm>
            <a:custGeom>
              <a:avLst/>
              <a:gdLst>
                <a:gd name="T0" fmla="*/ 0 w 153"/>
                <a:gd name="T1" fmla="*/ 237 h 194"/>
                <a:gd name="T2" fmla="*/ 210 w 153"/>
                <a:gd name="T3" fmla="*/ 119 h 194"/>
                <a:gd name="T4" fmla="*/ 0 w 153"/>
                <a:gd name="T5" fmla="*/ 0 h 194"/>
                <a:gd name="T6" fmla="*/ 0 w 153"/>
                <a:gd name="T7" fmla="*/ 237 h 1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"/>
                <a:gd name="T13" fmla="*/ 0 h 194"/>
                <a:gd name="T14" fmla="*/ 153 w 153"/>
                <a:gd name="T15" fmla="*/ 194 h 1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" h="194">
                  <a:moveTo>
                    <a:pt x="0" y="194"/>
                  </a:moveTo>
                  <a:lnTo>
                    <a:pt x="153" y="97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0" name="Oval 98"/>
            <p:cNvSpPr>
              <a:spLocks noChangeArrowheads="1"/>
            </p:cNvSpPr>
            <p:nvPr/>
          </p:nvSpPr>
          <p:spPr bwMode="auto">
            <a:xfrm>
              <a:off x="3254" y="2031"/>
              <a:ext cx="63" cy="5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1" name="Line 99"/>
            <p:cNvSpPr>
              <a:spLocks noChangeShapeType="1"/>
            </p:cNvSpPr>
            <p:nvPr/>
          </p:nvSpPr>
          <p:spPr bwMode="auto">
            <a:xfrm>
              <a:off x="5161" y="1343"/>
              <a:ext cx="137" cy="1"/>
            </a:xfrm>
            <a:prstGeom prst="line">
              <a:avLst/>
            </a:prstGeom>
            <a:noFill/>
            <a:ln w="79375">
              <a:solidFill>
                <a:srgbClr val="629F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2" name="Line 100"/>
            <p:cNvSpPr>
              <a:spLocks noChangeShapeType="1"/>
            </p:cNvSpPr>
            <p:nvPr/>
          </p:nvSpPr>
          <p:spPr bwMode="auto">
            <a:xfrm>
              <a:off x="5161" y="1442"/>
              <a:ext cx="137" cy="2"/>
            </a:xfrm>
            <a:prstGeom prst="line">
              <a:avLst/>
            </a:prstGeom>
            <a:noFill/>
            <a:ln w="79375">
              <a:solidFill>
                <a:srgbClr val="629F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3" name="Line 101"/>
            <p:cNvSpPr>
              <a:spLocks noChangeShapeType="1"/>
            </p:cNvSpPr>
            <p:nvPr/>
          </p:nvSpPr>
          <p:spPr bwMode="auto">
            <a:xfrm>
              <a:off x="5161" y="1538"/>
              <a:ext cx="137" cy="1"/>
            </a:xfrm>
            <a:prstGeom prst="line">
              <a:avLst/>
            </a:prstGeom>
            <a:noFill/>
            <a:ln w="79375">
              <a:solidFill>
                <a:srgbClr val="629F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4" name="Line 102"/>
            <p:cNvSpPr>
              <a:spLocks noChangeShapeType="1"/>
            </p:cNvSpPr>
            <p:nvPr/>
          </p:nvSpPr>
          <p:spPr bwMode="auto">
            <a:xfrm>
              <a:off x="5161" y="1637"/>
              <a:ext cx="137" cy="1"/>
            </a:xfrm>
            <a:prstGeom prst="line">
              <a:avLst/>
            </a:prstGeom>
            <a:noFill/>
            <a:ln w="79375">
              <a:solidFill>
                <a:srgbClr val="629F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5" name="Line 103"/>
            <p:cNvSpPr>
              <a:spLocks noChangeShapeType="1"/>
            </p:cNvSpPr>
            <p:nvPr/>
          </p:nvSpPr>
          <p:spPr bwMode="auto">
            <a:xfrm>
              <a:off x="5161" y="1737"/>
              <a:ext cx="137" cy="1"/>
            </a:xfrm>
            <a:prstGeom prst="line">
              <a:avLst/>
            </a:prstGeom>
            <a:noFill/>
            <a:ln w="79375">
              <a:solidFill>
                <a:srgbClr val="629F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6" name="Line 104"/>
            <p:cNvSpPr>
              <a:spLocks noChangeShapeType="1"/>
            </p:cNvSpPr>
            <p:nvPr/>
          </p:nvSpPr>
          <p:spPr bwMode="auto">
            <a:xfrm>
              <a:off x="5161" y="1836"/>
              <a:ext cx="137" cy="1"/>
            </a:xfrm>
            <a:prstGeom prst="line">
              <a:avLst/>
            </a:prstGeom>
            <a:noFill/>
            <a:ln w="79375">
              <a:solidFill>
                <a:srgbClr val="629F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7" name="Line 105"/>
            <p:cNvSpPr>
              <a:spLocks noChangeShapeType="1"/>
            </p:cNvSpPr>
            <p:nvPr/>
          </p:nvSpPr>
          <p:spPr bwMode="auto">
            <a:xfrm>
              <a:off x="5161" y="1932"/>
              <a:ext cx="137" cy="1"/>
            </a:xfrm>
            <a:prstGeom prst="line">
              <a:avLst/>
            </a:prstGeom>
            <a:noFill/>
            <a:ln w="79375">
              <a:solidFill>
                <a:srgbClr val="629F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8" name="Line 106"/>
            <p:cNvSpPr>
              <a:spLocks noChangeShapeType="1"/>
            </p:cNvSpPr>
            <p:nvPr/>
          </p:nvSpPr>
          <p:spPr bwMode="auto">
            <a:xfrm>
              <a:off x="5161" y="2031"/>
              <a:ext cx="137" cy="1"/>
            </a:xfrm>
            <a:prstGeom prst="line">
              <a:avLst/>
            </a:prstGeom>
            <a:noFill/>
            <a:ln w="79375">
              <a:solidFill>
                <a:srgbClr val="629F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9" name="Line 107"/>
            <p:cNvSpPr>
              <a:spLocks noChangeShapeType="1"/>
            </p:cNvSpPr>
            <p:nvPr/>
          </p:nvSpPr>
          <p:spPr bwMode="auto">
            <a:xfrm>
              <a:off x="4744" y="1343"/>
              <a:ext cx="137" cy="1"/>
            </a:xfrm>
            <a:prstGeom prst="line">
              <a:avLst/>
            </a:prstGeom>
            <a:noFill/>
            <a:ln w="79375">
              <a:solidFill>
                <a:srgbClr val="629F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0" name="Line 108"/>
            <p:cNvSpPr>
              <a:spLocks noChangeShapeType="1"/>
            </p:cNvSpPr>
            <p:nvPr/>
          </p:nvSpPr>
          <p:spPr bwMode="auto">
            <a:xfrm>
              <a:off x="4744" y="1442"/>
              <a:ext cx="137" cy="2"/>
            </a:xfrm>
            <a:prstGeom prst="line">
              <a:avLst/>
            </a:prstGeom>
            <a:noFill/>
            <a:ln w="79375">
              <a:solidFill>
                <a:srgbClr val="629F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1" name="Line 109"/>
            <p:cNvSpPr>
              <a:spLocks noChangeShapeType="1"/>
            </p:cNvSpPr>
            <p:nvPr/>
          </p:nvSpPr>
          <p:spPr bwMode="auto">
            <a:xfrm>
              <a:off x="4744" y="1538"/>
              <a:ext cx="137" cy="1"/>
            </a:xfrm>
            <a:prstGeom prst="line">
              <a:avLst/>
            </a:prstGeom>
            <a:noFill/>
            <a:ln w="79375">
              <a:solidFill>
                <a:srgbClr val="629F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2" name="Line 110"/>
            <p:cNvSpPr>
              <a:spLocks noChangeShapeType="1"/>
            </p:cNvSpPr>
            <p:nvPr/>
          </p:nvSpPr>
          <p:spPr bwMode="auto">
            <a:xfrm>
              <a:off x="4744" y="1637"/>
              <a:ext cx="137" cy="1"/>
            </a:xfrm>
            <a:prstGeom prst="line">
              <a:avLst/>
            </a:prstGeom>
            <a:noFill/>
            <a:ln w="79375">
              <a:solidFill>
                <a:srgbClr val="629F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3" name="Line 111"/>
            <p:cNvSpPr>
              <a:spLocks noChangeShapeType="1"/>
            </p:cNvSpPr>
            <p:nvPr/>
          </p:nvSpPr>
          <p:spPr bwMode="auto">
            <a:xfrm>
              <a:off x="4744" y="1737"/>
              <a:ext cx="137" cy="1"/>
            </a:xfrm>
            <a:prstGeom prst="line">
              <a:avLst/>
            </a:prstGeom>
            <a:noFill/>
            <a:ln w="79375">
              <a:solidFill>
                <a:srgbClr val="629F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4" name="Line 112"/>
            <p:cNvSpPr>
              <a:spLocks noChangeShapeType="1"/>
            </p:cNvSpPr>
            <p:nvPr/>
          </p:nvSpPr>
          <p:spPr bwMode="auto">
            <a:xfrm>
              <a:off x="4744" y="1836"/>
              <a:ext cx="137" cy="1"/>
            </a:xfrm>
            <a:prstGeom prst="line">
              <a:avLst/>
            </a:prstGeom>
            <a:noFill/>
            <a:ln w="79375">
              <a:solidFill>
                <a:srgbClr val="629F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5" name="Line 113"/>
            <p:cNvSpPr>
              <a:spLocks noChangeShapeType="1"/>
            </p:cNvSpPr>
            <p:nvPr/>
          </p:nvSpPr>
          <p:spPr bwMode="auto">
            <a:xfrm>
              <a:off x="4744" y="1932"/>
              <a:ext cx="137" cy="1"/>
            </a:xfrm>
            <a:prstGeom prst="line">
              <a:avLst/>
            </a:prstGeom>
            <a:noFill/>
            <a:ln w="79375">
              <a:solidFill>
                <a:srgbClr val="629F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6" name="Line 114"/>
            <p:cNvSpPr>
              <a:spLocks noChangeShapeType="1"/>
            </p:cNvSpPr>
            <p:nvPr/>
          </p:nvSpPr>
          <p:spPr bwMode="auto">
            <a:xfrm>
              <a:off x="4744" y="2031"/>
              <a:ext cx="137" cy="1"/>
            </a:xfrm>
            <a:prstGeom prst="line">
              <a:avLst/>
            </a:prstGeom>
            <a:noFill/>
            <a:ln w="79375">
              <a:solidFill>
                <a:srgbClr val="629F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7" name="Rectangle 115"/>
            <p:cNvSpPr>
              <a:spLocks noChangeArrowheads="1"/>
            </p:cNvSpPr>
            <p:nvPr/>
          </p:nvSpPr>
          <p:spPr bwMode="auto">
            <a:xfrm>
              <a:off x="4881" y="1266"/>
              <a:ext cx="284" cy="838"/>
            </a:xfrm>
            <a:prstGeom prst="rect">
              <a:avLst/>
            </a:prstGeom>
            <a:solidFill>
              <a:srgbClr val="0078C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8" name="Text Box 116"/>
            <p:cNvSpPr txBox="1">
              <a:spLocks noChangeArrowheads="1"/>
            </p:cNvSpPr>
            <p:nvPr/>
          </p:nvSpPr>
          <p:spPr bwMode="auto">
            <a:xfrm>
              <a:off x="2567" y="2418"/>
              <a:ext cx="1540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Comic Sans MS" pitchFamily="66" charset="0"/>
                </a:rPr>
                <a:t>(a) Digital circuit design</a:t>
              </a:r>
            </a:p>
          </p:txBody>
        </p:sp>
        <p:sp>
          <p:nvSpPr>
            <p:cNvPr id="179" name="Text Box 117"/>
            <p:cNvSpPr txBox="1">
              <a:spLocks noChangeArrowheads="1"/>
            </p:cNvSpPr>
            <p:nvPr/>
          </p:nvSpPr>
          <p:spPr bwMode="auto">
            <a:xfrm>
              <a:off x="4285" y="2437"/>
              <a:ext cx="1566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Comic Sans MS" pitchFamily="66" charset="0"/>
                </a:rPr>
                <a:t>(b) Physical implementation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Manufactured IC Technologies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9538" y="1293813"/>
            <a:ext cx="4875212" cy="515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Designer can manufacture a new IC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Months of time, millions of dollars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</a:rPr>
              <a:t>(1) Full-custom IC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Convert design to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layout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: Describes location/size of every transistor on IC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Typically created by CAD tools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Send to fabrication plant 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fab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) to convert layout to actual IC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Photographic, laser, chemical equipment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Hard!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Fab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setup costs ("non-recurring engineering", or 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NRE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) high—millions of dollars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Long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fab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time (months)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Error prone (several "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respins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")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Uncommon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Only special ICs that demand the very best performance or the very smallest size/power</a:t>
            </a:r>
          </a:p>
        </p:txBody>
      </p:sp>
      <p:sp>
        <p:nvSpPr>
          <p:cNvPr id="9" name="Rectangle 208"/>
          <p:cNvSpPr>
            <a:spLocks noChangeArrowheads="1"/>
          </p:cNvSpPr>
          <p:nvPr/>
        </p:nvSpPr>
        <p:spPr bwMode="auto">
          <a:xfrm>
            <a:off x="5438775" y="2393950"/>
            <a:ext cx="1162050" cy="1606550"/>
          </a:xfrm>
          <a:prstGeom prst="rect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" name="Line 209"/>
          <p:cNvSpPr>
            <a:spLocks noChangeShapeType="1"/>
          </p:cNvSpPr>
          <p:nvPr/>
        </p:nvSpPr>
        <p:spPr bwMode="auto">
          <a:xfrm>
            <a:off x="6459538" y="3171825"/>
            <a:ext cx="396875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" name="Freeform 210"/>
          <p:cNvSpPr>
            <a:spLocks/>
          </p:cNvSpPr>
          <p:nvPr/>
        </p:nvSpPr>
        <p:spPr bwMode="auto">
          <a:xfrm>
            <a:off x="5013325" y="2722563"/>
            <a:ext cx="989013" cy="350837"/>
          </a:xfrm>
          <a:custGeom>
            <a:avLst/>
            <a:gdLst>
              <a:gd name="T0" fmla="*/ 989013 w 583"/>
              <a:gd name="T1" fmla="*/ 350837 h 207"/>
              <a:gd name="T2" fmla="*/ 586961 w 583"/>
              <a:gd name="T3" fmla="*/ 350837 h 207"/>
              <a:gd name="T4" fmla="*/ 586961 w 583"/>
              <a:gd name="T5" fmla="*/ 0 h 207"/>
              <a:gd name="T6" fmla="*/ 0 w 583"/>
              <a:gd name="T7" fmla="*/ 0 h 207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07"/>
              <a:gd name="T14" fmla="*/ 583 w 583"/>
              <a:gd name="T15" fmla="*/ 207 h 2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07">
                <a:moveTo>
                  <a:pt x="583" y="207"/>
                </a:moveTo>
                <a:lnTo>
                  <a:pt x="346" y="207"/>
                </a:lnTo>
                <a:lnTo>
                  <a:pt x="346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" name="Line 211"/>
          <p:cNvSpPr>
            <a:spLocks noChangeShapeType="1"/>
          </p:cNvSpPr>
          <p:nvPr/>
        </p:nvSpPr>
        <p:spPr bwMode="auto">
          <a:xfrm>
            <a:off x="5013325" y="3171825"/>
            <a:ext cx="989013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" name="Freeform 212"/>
          <p:cNvSpPr>
            <a:spLocks/>
          </p:cNvSpPr>
          <p:nvPr/>
        </p:nvSpPr>
        <p:spPr bwMode="auto">
          <a:xfrm>
            <a:off x="5862638" y="3270250"/>
            <a:ext cx="139700" cy="495300"/>
          </a:xfrm>
          <a:custGeom>
            <a:avLst/>
            <a:gdLst>
              <a:gd name="T0" fmla="*/ 0 w 83"/>
              <a:gd name="T1" fmla="*/ 495300 h 292"/>
              <a:gd name="T2" fmla="*/ 67325 w 83"/>
              <a:gd name="T3" fmla="*/ 495300 h 292"/>
              <a:gd name="T4" fmla="*/ 67325 w 83"/>
              <a:gd name="T5" fmla="*/ 0 h 292"/>
              <a:gd name="T6" fmla="*/ 139700 w 83"/>
              <a:gd name="T7" fmla="*/ 0 h 292"/>
              <a:gd name="T8" fmla="*/ 0 60000 65536"/>
              <a:gd name="T9" fmla="*/ 0 60000 65536"/>
              <a:gd name="T10" fmla="*/ 0 60000 65536"/>
              <a:gd name="T11" fmla="*/ 0 60000 65536"/>
              <a:gd name="T12" fmla="*/ 0 w 83"/>
              <a:gd name="T13" fmla="*/ 0 h 292"/>
              <a:gd name="T14" fmla="*/ 83 w 83"/>
              <a:gd name="T15" fmla="*/ 292 h 2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" h="292">
                <a:moveTo>
                  <a:pt x="0" y="292"/>
                </a:moveTo>
                <a:lnTo>
                  <a:pt x="40" y="292"/>
                </a:lnTo>
                <a:lnTo>
                  <a:pt x="40" y="0"/>
                </a:lnTo>
                <a:lnTo>
                  <a:pt x="83" y="0"/>
                </a:lnTo>
              </a:path>
            </a:pathLst>
          </a:cu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" name="Line 213"/>
          <p:cNvSpPr>
            <a:spLocks noChangeShapeType="1"/>
          </p:cNvSpPr>
          <p:nvPr/>
        </p:nvSpPr>
        <p:spPr bwMode="auto">
          <a:xfrm>
            <a:off x="5013325" y="3765550"/>
            <a:ext cx="519113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" name="Freeform 214"/>
          <p:cNvSpPr>
            <a:spLocks/>
          </p:cNvSpPr>
          <p:nvPr/>
        </p:nvSpPr>
        <p:spPr bwMode="auto">
          <a:xfrm>
            <a:off x="6807200" y="3138488"/>
            <a:ext cx="155575" cy="77787"/>
          </a:xfrm>
          <a:custGeom>
            <a:avLst/>
            <a:gdLst>
              <a:gd name="T0" fmla="*/ 155575 w 92"/>
              <a:gd name="T1" fmla="*/ 38894 h 46"/>
              <a:gd name="T2" fmla="*/ 0 w 92"/>
              <a:gd name="T3" fmla="*/ 0 h 46"/>
              <a:gd name="T4" fmla="*/ 0 w 92"/>
              <a:gd name="T5" fmla="*/ 77787 h 46"/>
              <a:gd name="T6" fmla="*/ 155575 w 92"/>
              <a:gd name="T7" fmla="*/ 38894 h 46"/>
              <a:gd name="T8" fmla="*/ 0 60000 65536"/>
              <a:gd name="T9" fmla="*/ 0 60000 65536"/>
              <a:gd name="T10" fmla="*/ 0 60000 65536"/>
              <a:gd name="T11" fmla="*/ 0 60000 65536"/>
              <a:gd name="T12" fmla="*/ 0 w 92"/>
              <a:gd name="T13" fmla="*/ 0 h 46"/>
              <a:gd name="T14" fmla="*/ 92 w 92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" h="46">
                <a:moveTo>
                  <a:pt x="92" y="23"/>
                </a:moveTo>
                <a:lnTo>
                  <a:pt x="0" y="0"/>
                </a:lnTo>
                <a:lnTo>
                  <a:pt x="0" y="46"/>
                </a:lnTo>
                <a:lnTo>
                  <a:pt x="92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" name="Freeform 215"/>
          <p:cNvSpPr>
            <a:spLocks/>
          </p:cNvSpPr>
          <p:nvPr/>
        </p:nvSpPr>
        <p:spPr bwMode="auto">
          <a:xfrm>
            <a:off x="5278438" y="2682875"/>
            <a:ext cx="155575" cy="79375"/>
          </a:xfrm>
          <a:custGeom>
            <a:avLst/>
            <a:gdLst>
              <a:gd name="T0" fmla="*/ 155575 w 92"/>
              <a:gd name="T1" fmla="*/ 40532 h 47"/>
              <a:gd name="T2" fmla="*/ 0 w 92"/>
              <a:gd name="T3" fmla="*/ 0 h 47"/>
              <a:gd name="T4" fmla="*/ 0 w 92"/>
              <a:gd name="T5" fmla="*/ 79375 h 47"/>
              <a:gd name="T6" fmla="*/ 155575 w 92"/>
              <a:gd name="T7" fmla="*/ 40532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2"/>
              <a:gd name="T13" fmla="*/ 0 h 47"/>
              <a:gd name="T14" fmla="*/ 92 w 92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" h="47">
                <a:moveTo>
                  <a:pt x="92" y="24"/>
                </a:moveTo>
                <a:lnTo>
                  <a:pt x="0" y="0"/>
                </a:lnTo>
                <a:lnTo>
                  <a:pt x="0" y="47"/>
                </a:lnTo>
                <a:lnTo>
                  <a:pt x="92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" name="Freeform 216"/>
          <p:cNvSpPr>
            <a:spLocks/>
          </p:cNvSpPr>
          <p:nvPr/>
        </p:nvSpPr>
        <p:spPr bwMode="auto">
          <a:xfrm>
            <a:off x="5278438" y="3138488"/>
            <a:ext cx="155575" cy="77787"/>
          </a:xfrm>
          <a:custGeom>
            <a:avLst/>
            <a:gdLst>
              <a:gd name="T0" fmla="*/ 155575 w 92"/>
              <a:gd name="T1" fmla="*/ 38894 h 46"/>
              <a:gd name="T2" fmla="*/ 0 w 92"/>
              <a:gd name="T3" fmla="*/ 0 h 46"/>
              <a:gd name="T4" fmla="*/ 0 w 92"/>
              <a:gd name="T5" fmla="*/ 77787 h 46"/>
              <a:gd name="T6" fmla="*/ 155575 w 92"/>
              <a:gd name="T7" fmla="*/ 38894 h 46"/>
              <a:gd name="T8" fmla="*/ 0 60000 65536"/>
              <a:gd name="T9" fmla="*/ 0 60000 65536"/>
              <a:gd name="T10" fmla="*/ 0 60000 65536"/>
              <a:gd name="T11" fmla="*/ 0 60000 65536"/>
              <a:gd name="T12" fmla="*/ 0 w 92"/>
              <a:gd name="T13" fmla="*/ 0 h 46"/>
              <a:gd name="T14" fmla="*/ 92 w 92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" h="46">
                <a:moveTo>
                  <a:pt x="92" y="23"/>
                </a:moveTo>
                <a:lnTo>
                  <a:pt x="0" y="0"/>
                </a:lnTo>
                <a:lnTo>
                  <a:pt x="0" y="46"/>
                </a:lnTo>
                <a:lnTo>
                  <a:pt x="92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" name="Freeform 217"/>
          <p:cNvSpPr>
            <a:spLocks/>
          </p:cNvSpPr>
          <p:nvPr/>
        </p:nvSpPr>
        <p:spPr bwMode="auto">
          <a:xfrm>
            <a:off x="5278438" y="3725863"/>
            <a:ext cx="155575" cy="79375"/>
          </a:xfrm>
          <a:custGeom>
            <a:avLst/>
            <a:gdLst>
              <a:gd name="T0" fmla="*/ 155575 w 92"/>
              <a:gd name="T1" fmla="*/ 40532 h 47"/>
              <a:gd name="T2" fmla="*/ 0 w 92"/>
              <a:gd name="T3" fmla="*/ 0 h 47"/>
              <a:gd name="T4" fmla="*/ 0 w 92"/>
              <a:gd name="T5" fmla="*/ 79375 h 47"/>
              <a:gd name="T6" fmla="*/ 155575 w 92"/>
              <a:gd name="T7" fmla="*/ 40532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2"/>
              <a:gd name="T13" fmla="*/ 0 h 47"/>
              <a:gd name="T14" fmla="*/ 92 w 92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" h="47">
                <a:moveTo>
                  <a:pt x="92" y="24"/>
                </a:moveTo>
                <a:lnTo>
                  <a:pt x="0" y="0"/>
                </a:lnTo>
                <a:lnTo>
                  <a:pt x="0" y="47"/>
                </a:lnTo>
                <a:lnTo>
                  <a:pt x="92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9" name="Rectangle 218"/>
          <p:cNvSpPr>
            <a:spLocks noChangeArrowheads="1"/>
          </p:cNvSpPr>
          <p:nvPr/>
        </p:nvSpPr>
        <p:spPr bwMode="auto">
          <a:xfrm>
            <a:off x="5022850" y="2540000"/>
            <a:ext cx="8335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k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0" name="Rectangle 219"/>
          <p:cNvSpPr>
            <a:spLocks noChangeArrowheads="1"/>
          </p:cNvSpPr>
          <p:nvPr/>
        </p:nvSpPr>
        <p:spPr bwMode="auto">
          <a:xfrm>
            <a:off x="5022850" y="2947988"/>
            <a:ext cx="8175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p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1" name="Rectangle 220"/>
          <p:cNvSpPr>
            <a:spLocks noChangeArrowheads="1"/>
          </p:cNvSpPr>
          <p:nvPr/>
        </p:nvSpPr>
        <p:spPr bwMode="auto">
          <a:xfrm>
            <a:off x="5022850" y="3587750"/>
            <a:ext cx="7534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s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2" name="Rectangle 221"/>
          <p:cNvSpPr>
            <a:spLocks noChangeArrowheads="1"/>
          </p:cNvSpPr>
          <p:nvPr/>
        </p:nvSpPr>
        <p:spPr bwMode="auto">
          <a:xfrm>
            <a:off x="6681788" y="2973388"/>
            <a:ext cx="10579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w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3" name="Rectangle 222"/>
          <p:cNvSpPr>
            <a:spLocks noChangeArrowheads="1"/>
          </p:cNvSpPr>
          <p:nvPr/>
        </p:nvSpPr>
        <p:spPr bwMode="auto">
          <a:xfrm>
            <a:off x="5700713" y="2462213"/>
            <a:ext cx="29655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Belt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4" name="Rectangle 223"/>
          <p:cNvSpPr>
            <a:spLocks noChangeArrowheads="1"/>
          </p:cNvSpPr>
          <p:nvPr/>
        </p:nvSpPr>
        <p:spPr bwMode="auto">
          <a:xfrm>
            <a:off x="5970588" y="2462213"/>
            <a:ext cx="1603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W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5" name="Rectangle 224"/>
          <p:cNvSpPr>
            <a:spLocks noChangeArrowheads="1"/>
          </p:cNvSpPr>
          <p:nvPr/>
        </p:nvSpPr>
        <p:spPr bwMode="auto">
          <a:xfrm>
            <a:off x="6111875" y="2462213"/>
            <a:ext cx="7854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a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" name="Rectangle 225"/>
          <p:cNvSpPr>
            <a:spLocks noChangeArrowheads="1"/>
          </p:cNvSpPr>
          <p:nvPr/>
        </p:nvSpPr>
        <p:spPr bwMode="auto">
          <a:xfrm>
            <a:off x="6199188" y="2462213"/>
            <a:ext cx="7373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r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7" name="Rectangle 226"/>
          <p:cNvSpPr>
            <a:spLocks noChangeArrowheads="1"/>
          </p:cNvSpPr>
          <p:nvPr/>
        </p:nvSpPr>
        <p:spPr bwMode="auto">
          <a:xfrm>
            <a:off x="6254750" y="2462213"/>
            <a:ext cx="801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n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8" name="Freeform 227"/>
          <p:cNvSpPr>
            <a:spLocks/>
          </p:cNvSpPr>
          <p:nvPr/>
        </p:nvSpPr>
        <p:spPr bwMode="auto">
          <a:xfrm>
            <a:off x="6002338" y="2978150"/>
            <a:ext cx="452437" cy="396875"/>
          </a:xfrm>
          <a:custGeom>
            <a:avLst/>
            <a:gdLst>
              <a:gd name="T0" fmla="*/ 0 w 92"/>
              <a:gd name="T1" fmla="*/ 396875 h 81"/>
              <a:gd name="T2" fmla="*/ 255725 w 92"/>
              <a:gd name="T3" fmla="*/ 396875 h 81"/>
              <a:gd name="T4" fmla="*/ 452437 w 92"/>
              <a:gd name="T5" fmla="*/ 200887 h 81"/>
              <a:gd name="T6" fmla="*/ 255725 w 92"/>
              <a:gd name="T7" fmla="*/ 0 h 81"/>
              <a:gd name="T8" fmla="*/ 0 w 92"/>
              <a:gd name="T9" fmla="*/ 0 h 81"/>
              <a:gd name="T10" fmla="*/ 0 w 92"/>
              <a:gd name="T11" fmla="*/ 396875 h 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"/>
              <a:gd name="T19" fmla="*/ 0 h 81"/>
              <a:gd name="T20" fmla="*/ 92 w 92"/>
              <a:gd name="T21" fmla="*/ 81 h 8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" h="81">
                <a:moveTo>
                  <a:pt x="0" y="81"/>
                </a:moveTo>
                <a:cubicBezTo>
                  <a:pt x="52" y="81"/>
                  <a:pt x="52" y="81"/>
                  <a:pt x="52" y="81"/>
                </a:cubicBezTo>
                <a:cubicBezTo>
                  <a:pt x="74" y="81"/>
                  <a:pt x="92" y="63"/>
                  <a:pt x="92" y="41"/>
                </a:cubicBezTo>
                <a:cubicBezTo>
                  <a:pt x="92" y="18"/>
                  <a:pt x="74" y="0"/>
                  <a:pt x="52" y="0"/>
                </a:cubicBezTo>
                <a:cubicBezTo>
                  <a:pt x="0" y="0"/>
                  <a:pt x="0" y="0"/>
                  <a:pt x="0" y="0"/>
                </a:cubicBezTo>
                <a:lnTo>
                  <a:pt x="0" y="81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9" name="Freeform 228"/>
          <p:cNvSpPr>
            <a:spLocks/>
          </p:cNvSpPr>
          <p:nvPr/>
        </p:nvSpPr>
        <p:spPr bwMode="auto">
          <a:xfrm>
            <a:off x="5537200" y="3613150"/>
            <a:ext cx="239713" cy="303213"/>
          </a:xfrm>
          <a:custGeom>
            <a:avLst/>
            <a:gdLst>
              <a:gd name="T0" fmla="*/ 0 w 141"/>
              <a:gd name="T1" fmla="*/ 303213 h 179"/>
              <a:gd name="T2" fmla="*/ 239713 w 141"/>
              <a:gd name="T3" fmla="*/ 152453 h 179"/>
              <a:gd name="T4" fmla="*/ 0 w 141"/>
              <a:gd name="T5" fmla="*/ 0 h 179"/>
              <a:gd name="T6" fmla="*/ 0 w 141"/>
              <a:gd name="T7" fmla="*/ 303213 h 179"/>
              <a:gd name="T8" fmla="*/ 0 60000 65536"/>
              <a:gd name="T9" fmla="*/ 0 60000 65536"/>
              <a:gd name="T10" fmla="*/ 0 60000 65536"/>
              <a:gd name="T11" fmla="*/ 0 60000 65536"/>
              <a:gd name="T12" fmla="*/ 0 w 141"/>
              <a:gd name="T13" fmla="*/ 0 h 179"/>
              <a:gd name="T14" fmla="*/ 141 w 141"/>
              <a:gd name="T15" fmla="*/ 179 h 1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1" h="179">
                <a:moveTo>
                  <a:pt x="0" y="179"/>
                </a:moveTo>
                <a:lnTo>
                  <a:pt x="141" y="90"/>
                </a:lnTo>
                <a:lnTo>
                  <a:pt x="0" y="0"/>
                </a:lnTo>
                <a:lnTo>
                  <a:pt x="0" y="179"/>
                </a:lnTo>
                <a:close/>
              </a:path>
            </a:pathLst>
          </a:custGeom>
          <a:solidFill>
            <a:srgbClr val="FFFFFF"/>
          </a:solidFill>
          <a:ln w="793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0" name="Oval 229"/>
          <p:cNvSpPr>
            <a:spLocks noChangeArrowheads="1"/>
          </p:cNvSpPr>
          <p:nvPr/>
        </p:nvSpPr>
        <p:spPr bwMode="auto">
          <a:xfrm>
            <a:off x="5781675" y="3725863"/>
            <a:ext cx="74613" cy="79375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1" name="Rectangle 254"/>
          <p:cNvSpPr>
            <a:spLocks noChangeArrowheads="1"/>
          </p:cNvSpPr>
          <p:nvPr/>
        </p:nvSpPr>
        <p:spPr bwMode="auto">
          <a:xfrm>
            <a:off x="7396163" y="2732088"/>
            <a:ext cx="1374775" cy="862012"/>
          </a:xfrm>
          <a:prstGeom prst="rect">
            <a:avLst/>
          </a:prstGeom>
          <a:noFill/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grpSp>
        <p:nvGrpSpPr>
          <p:cNvPr id="32" name="Group 339"/>
          <p:cNvGrpSpPr>
            <a:grpSpLocks/>
          </p:cNvGrpSpPr>
          <p:nvPr/>
        </p:nvGrpSpPr>
        <p:grpSpPr bwMode="auto">
          <a:xfrm>
            <a:off x="5694363" y="4202113"/>
            <a:ext cx="631825" cy="1071562"/>
            <a:chOff x="3587" y="2647"/>
            <a:chExt cx="398" cy="675"/>
          </a:xfrm>
        </p:grpSpPr>
        <p:sp>
          <p:nvSpPr>
            <p:cNvPr id="33" name="Line 230"/>
            <p:cNvSpPr>
              <a:spLocks noChangeShapeType="1"/>
            </p:cNvSpPr>
            <p:nvPr/>
          </p:nvSpPr>
          <p:spPr bwMode="auto">
            <a:xfrm>
              <a:off x="3886" y="2708"/>
              <a:ext cx="99" cy="0"/>
            </a:xfrm>
            <a:prstGeom prst="line">
              <a:avLst/>
            </a:prstGeom>
            <a:noFill/>
            <a:ln w="73025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4" name="Line 231"/>
            <p:cNvSpPr>
              <a:spLocks noChangeShapeType="1"/>
            </p:cNvSpPr>
            <p:nvPr/>
          </p:nvSpPr>
          <p:spPr bwMode="auto">
            <a:xfrm>
              <a:off x="3886" y="2786"/>
              <a:ext cx="99" cy="0"/>
            </a:xfrm>
            <a:prstGeom prst="line">
              <a:avLst/>
            </a:prstGeom>
            <a:noFill/>
            <a:ln w="73025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5" name="Line 232"/>
            <p:cNvSpPr>
              <a:spLocks noChangeShapeType="1"/>
            </p:cNvSpPr>
            <p:nvPr/>
          </p:nvSpPr>
          <p:spPr bwMode="auto">
            <a:xfrm>
              <a:off x="3886" y="2866"/>
              <a:ext cx="99" cy="0"/>
            </a:xfrm>
            <a:prstGeom prst="line">
              <a:avLst/>
            </a:prstGeom>
            <a:noFill/>
            <a:ln w="73025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6" name="Line 233"/>
            <p:cNvSpPr>
              <a:spLocks noChangeShapeType="1"/>
            </p:cNvSpPr>
            <p:nvPr/>
          </p:nvSpPr>
          <p:spPr bwMode="auto">
            <a:xfrm>
              <a:off x="3886" y="2946"/>
              <a:ext cx="99" cy="0"/>
            </a:xfrm>
            <a:prstGeom prst="line">
              <a:avLst/>
            </a:prstGeom>
            <a:noFill/>
            <a:ln w="73025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7" name="Line 234"/>
            <p:cNvSpPr>
              <a:spLocks noChangeShapeType="1"/>
            </p:cNvSpPr>
            <p:nvPr/>
          </p:nvSpPr>
          <p:spPr bwMode="auto">
            <a:xfrm>
              <a:off x="3886" y="3026"/>
              <a:ext cx="99" cy="0"/>
            </a:xfrm>
            <a:prstGeom prst="line">
              <a:avLst/>
            </a:prstGeom>
            <a:noFill/>
            <a:ln w="73025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8" name="Line 235"/>
            <p:cNvSpPr>
              <a:spLocks noChangeShapeType="1"/>
            </p:cNvSpPr>
            <p:nvPr/>
          </p:nvSpPr>
          <p:spPr bwMode="auto">
            <a:xfrm>
              <a:off x="3886" y="3103"/>
              <a:ext cx="99" cy="0"/>
            </a:xfrm>
            <a:prstGeom prst="line">
              <a:avLst/>
            </a:prstGeom>
            <a:noFill/>
            <a:ln w="73025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9" name="Line 236"/>
            <p:cNvSpPr>
              <a:spLocks noChangeShapeType="1"/>
            </p:cNvSpPr>
            <p:nvPr/>
          </p:nvSpPr>
          <p:spPr bwMode="auto">
            <a:xfrm>
              <a:off x="3886" y="3183"/>
              <a:ext cx="99" cy="0"/>
            </a:xfrm>
            <a:prstGeom prst="line">
              <a:avLst/>
            </a:prstGeom>
            <a:noFill/>
            <a:ln w="73025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0" name="Line 237"/>
            <p:cNvSpPr>
              <a:spLocks noChangeShapeType="1"/>
            </p:cNvSpPr>
            <p:nvPr/>
          </p:nvSpPr>
          <p:spPr bwMode="auto">
            <a:xfrm>
              <a:off x="3886" y="3263"/>
              <a:ext cx="99" cy="0"/>
            </a:xfrm>
            <a:prstGeom prst="line">
              <a:avLst/>
            </a:prstGeom>
            <a:noFill/>
            <a:ln w="73025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1" name="Line 238"/>
            <p:cNvSpPr>
              <a:spLocks noChangeShapeType="1"/>
            </p:cNvSpPr>
            <p:nvPr/>
          </p:nvSpPr>
          <p:spPr bwMode="auto">
            <a:xfrm>
              <a:off x="3587" y="2708"/>
              <a:ext cx="99" cy="0"/>
            </a:xfrm>
            <a:prstGeom prst="line">
              <a:avLst/>
            </a:prstGeom>
            <a:noFill/>
            <a:ln w="73025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2" name="Line 239"/>
            <p:cNvSpPr>
              <a:spLocks noChangeShapeType="1"/>
            </p:cNvSpPr>
            <p:nvPr/>
          </p:nvSpPr>
          <p:spPr bwMode="auto">
            <a:xfrm>
              <a:off x="3587" y="2786"/>
              <a:ext cx="99" cy="0"/>
            </a:xfrm>
            <a:prstGeom prst="line">
              <a:avLst/>
            </a:prstGeom>
            <a:noFill/>
            <a:ln w="73025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3" name="Line 240"/>
            <p:cNvSpPr>
              <a:spLocks noChangeShapeType="1"/>
            </p:cNvSpPr>
            <p:nvPr/>
          </p:nvSpPr>
          <p:spPr bwMode="auto">
            <a:xfrm>
              <a:off x="3587" y="2866"/>
              <a:ext cx="99" cy="0"/>
            </a:xfrm>
            <a:prstGeom prst="line">
              <a:avLst/>
            </a:prstGeom>
            <a:noFill/>
            <a:ln w="73025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4" name="Line 241"/>
            <p:cNvSpPr>
              <a:spLocks noChangeShapeType="1"/>
            </p:cNvSpPr>
            <p:nvPr/>
          </p:nvSpPr>
          <p:spPr bwMode="auto">
            <a:xfrm>
              <a:off x="3587" y="2946"/>
              <a:ext cx="99" cy="0"/>
            </a:xfrm>
            <a:prstGeom prst="line">
              <a:avLst/>
            </a:prstGeom>
            <a:noFill/>
            <a:ln w="73025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5" name="Line 242"/>
            <p:cNvSpPr>
              <a:spLocks noChangeShapeType="1"/>
            </p:cNvSpPr>
            <p:nvPr/>
          </p:nvSpPr>
          <p:spPr bwMode="auto">
            <a:xfrm>
              <a:off x="3587" y="3026"/>
              <a:ext cx="99" cy="0"/>
            </a:xfrm>
            <a:prstGeom prst="line">
              <a:avLst/>
            </a:prstGeom>
            <a:noFill/>
            <a:ln w="73025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6" name="Line 243"/>
            <p:cNvSpPr>
              <a:spLocks noChangeShapeType="1"/>
            </p:cNvSpPr>
            <p:nvPr/>
          </p:nvSpPr>
          <p:spPr bwMode="auto">
            <a:xfrm>
              <a:off x="3587" y="3103"/>
              <a:ext cx="99" cy="0"/>
            </a:xfrm>
            <a:prstGeom prst="line">
              <a:avLst/>
            </a:prstGeom>
            <a:noFill/>
            <a:ln w="73025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7" name="Line 244"/>
            <p:cNvSpPr>
              <a:spLocks noChangeShapeType="1"/>
            </p:cNvSpPr>
            <p:nvPr/>
          </p:nvSpPr>
          <p:spPr bwMode="auto">
            <a:xfrm>
              <a:off x="3587" y="3183"/>
              <a:ext cx="99" cy="0"/>
            </a:xfrm>
            <a:prstGeom prst="line">
              <a:avLst/>
            </a:prstGeom>
            <a:noFill/>
            <a:ln w="73025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8" name="Line 245"/>
            <p:cNvSpPr>
              <a:spLocks noChangeShapeType="1"/>
            </p:cNvSpPr>
            <p:nvPr/>
          </p:nvSpPr>
          <p:spPr bwMode="auto">
            <a:xfrm>
              <a:off x="3587" y="3263"/>
              <a:ext cx="99" cy="0"/>
            </a:xfrm>
            <a:prstGeom prst="line">
              <a:avLst/>
            </a:prstGeom>
            <a:noFill/>
            <a:ln w="73025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9" name="Rectangle 246"/>
            <p:cNvSpPr>
              <a:spLocks noChangeArrowheads="1"/>
            </p:cNvSpPr>
            <p:nvPr/>
          </p:nvSpPr>
          <p:spPr bwMode="auto">
            <a:xfrm>
              <a:off x="3686" y="2647"/>
              <a:ext cx="203" cy="675"/>
            </a:xfrm>
            <a:prstGeom prst="rect">
              <a:avLst/>
            </a:prstGeom>
            <a:solidFill>
              <a:srgbClr val="0079C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grpSp>
        <p:nvGrpSpPr>
          <p:cNvPr id="50" name="Group 337"/>
          <p:cNvGrpSpPr>
            <a:grpSpLocks/>
          </p:cNvGrpSpPr>
          <p:nvPr/>
        </p:nvGrpSpPr>
        <p:grpSpPr bwMode="auto">
          <a:xfrm>
            <a:off x="6399213" y="4691063"/>
            <a:ext cx="936625" cy="79375"/>
            <a:chOff x="4031" y="2955"/>
            <a:chExt cx="590" cy="50"/>
          </a:xfrm>
        </p:grpSpPr>
        <p:sp>
          <p:nvSpPr>
            <p:cNvPr id="51" name="Line 247"/>
            <p:cNvSpPr>
              <a:spLocks noChangeShapeType="1"/>
            </p:cNvSpPr>
            <p:nvPr/>
          </p:nvSpPr>
          <p:spPr bwMode="auto">
            <a:xfrm flipH="1">
              <a:off x="4111" y="2979"/>
              <a:ext cx="510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2" name="Freeform 248"/>
            <p:cNvSpPr>
              <a:spLocks/>
            </p:cNvSpPr>
            <p:nvPr/>
          </p:nvSpPr>
          <p:spPr bwMode="auto">
            <a:xfrm>
              <a:off x="4031" y="2955"/>
              <a:ext cx="100" cy="50"/>
            </a:xfrm>
            <a:custGeom>
              <a:avLst/>
              <a:gdLst>
                <a:gd name="T0" fmla="*/ 0 w 93"/>
                <a:gd name="T1" fmla="*/ 24 h 47"/>
                <a:gd name="T2" fmla="*/ 100 w 93"/>
                <a:gd name="T3" fmla="*/ 0 h 47"/>
                <a:gd name="T4" fmla="*/ 100 w 93"/>
                <a:gd name="T5" fmla="*/ 50 h 47"/>
                <a:gd name="T6" fmla="*/ 0 w 93"/>
                <a:gd name="T7" fmla="*/ 24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47"/>
                <a:gd name="T14" fmla="*/ 93 w 93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47">
                  <a:moveTo>
                    <a:pt x="0" y="23"/>
                  </a:moveTo>
                  <a:lnTo>
                    <a:pt x="93" y="0"/>
                  </a:lnTo>
                  <a:lnTo>
                    <a:pt x="93" y="47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grpSp>
        <p:nvGrpSpPr>
          <p:cNvPr id="53" name="Group 336"/>
          <p:cNvGrpSpPr>
            <a:grpSpLocks/>
          </p:cNvGrpSpPr>
          <p:nvPr/>
        </p:nvGrpSpPr>
        <p:grpSpPr bwMode="auto">
          <a:xfrm>
            <a:off x="7958138" y="3706813"/>
            <a:ext cx="84137" cy="508000"/>
            <a:chOff x="5013" y="2335"/>
            <a:chExt cx="53" cy="320"/>
          </a:xfrm>
        </p:grpSpPr>
        <p:sp>
          <p:nvSpPr>
            <p:cNvPr id="54" name="Line 249"/>
            <p:cNvSpPr>
              <a:spLocks noChangeShapeType="1"/>
            </p:cNvSpPr>
            <p:nvPr/>
          </p:nvSpPr>
          <p:spPr bwMode="auto">
            <a:xfrm>
              <a:off x="5041" y="2335"/>
              <a:ext cx="0" cy="23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5" name="Freeform 250"/>
            <p:cNvSpPr>
              <a:spLocks/>
            </p:cNvSpPr>
            <p:nvPr/>
          </p:nvSpPr>
          <p:spPr bwMode="auto">
            <a:xfrm>
              <a:off x="5013" y="2554"/>
              <a:ext cx="53" cy="101"/>
            </a:xfrm>
            <a:custGeom>
              <a:avLst/>
              <a:gdLst>
                <a:gd name="T0" fmla="*/ 0 w 49"/>
                <a:gd name="T1" fmla="*/ 0 h 95"/>
                <a:gd name="T2" fmla="*/ 28 w 49"/>
                <a:gd name="T3" fmla="*/ 101 h 95"/>
                <a:gd name="T4" fmla="*/ 53 w 49"/>
                <a:gd name="T5" fmla="*/ 0 h 95"/>
                <a:gd name="T6" fmla="*/ 0 w 49"/>
                <a:gd name="T7" fmla="*/ 0 h 9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95"/>
                <a:gd name="T14" fmla="*/ 49 w 49"/>
                <a:gd name="T15" fmla="*/ 95 h 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95">
                  <a:moveTo>
                    <a:pt x="0" y="0"/>
                  </a:moveTo>
                  <a:lnTo>
                    <a:pt x="26" y="95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sp>
        <p:nvSpPr>
          <p:cNvPr id="56" name="Line 251"/>
          <p:cNvSpPr>
            <a:spLocks noChangeShapeType="1"/>
          </p:cNvSpPr>
          <p:nvPr/>
        </p:nvSpPr>
        <p:spPr bwMode="auto">
          <a:xfrm>
            <a:off x="7242175" y="3241675"/>
            <a:ext cx="153988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7" name="Line 252"/>
          <p:cNvSpPr>
            <a:spLocks noChangeShapeType="1"/>
          </p:cNvSpPr>
          <p:nvPr/>
        </p:nvSpPr>
        <p:spPr bwMode="auto">
          <a:xfrm>
            <a:off x="7242175" y="3154363"/>
            <a:ext cx="153988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8" name="Line 253"/>
          <p:cNvSpPr>
            <a:spLocks noChangeShapeType="1"/>
          </p:cNvSpPr>
          <p:nvPr/>
        </p:nvSpPr>
        <p:spPr bwMode="auto">
          <a:xfrm>
            <a:off x="7242175" y="3065463"/>
            <a:ext cx="153988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9" name="Rectangle 255"/>
          <p:cNvSpPr>
            <a:spLocks noChangeArrowheads="1"/>
          </p:cNvSpPr>
          <p:nvPr/>
        </p:nvSpPr>
        <p:spPr bwMode="auto">
          <a:xfrm>
            <a:off x="8755063" y="3724275"/>
            <a:ext cx="5610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(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0" name="Rectangle 256"/>
          <p:cNvSpPr>
            <a:spLocks noChangeArrowheads="1"/>
          </p:cNvSpPr>
          <p:nvPr/>
        </p:nvSpPr>
        <p:spPr bwMode="auto">
          <a:xfrm>
            <a:off x="8807450" y="3717925"/>
            <a:ext cx="9137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omic Sans MS" pitchFamily="66" charset="0"/>
              </a:rPr>
              <a:t>b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1" name="Rectangle 257"/>
          <p:cNvSpPr>
            <a:spLocks noChangeArrowheads="1"/>
          </p:cNvSpPr>
          <p:nvPr/>
        </p:nvSpPr>
        <p:spPr bwMode="auto">
          <a:xfrm>
            <a:off x="8902700" y="3724275"/>
            <a:ext cx="5610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)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2" name="Freeform 258"/>
          <p:cNvSpPr>
            <a:spLocks/>
          </p:cNvSpPr>
          <p:nvPr/>
        </p:nvSpPr>
        <p:spPr bwMode="auto">
          <a:xfrm>
            <a:off x="8213725" y="3014663"/>
            <a:ext cx="184150" cy="292100"/>
          </a:xfrm>
          <a:custGeom>
            <a:avLst/>
            <a:gdLst>
              <a:gd name="T0" fmla="*/ 0 w 92"/>
              <a:gd name="T1" fmla="*/ 292100 h 81"/>
              <a:gd name="T2" fmla="*/ 104085 w 92"/>
              <a:gd name="T3" fmla="*/ 292100 h 81"/>
              <a:gd name="T4" fmla="*/ 184150 w 92"/>
              <a:gd name="T5" fmla="*/ 147853 h 81"/>
              <a:gd name="T6" fmla="*/ 104085 w 92"/>
              <a:gd name="T7" fmla="*/ 0 h 81"/>
              <a:gd name="T8" fmla="*/ 0 w 92"/>
              <a:gd name="T9" fmla="*/ 0 h 81"/>
              <a:gd name="T10" fmla="*/ 0 w 92"/>
              <a:gd name="T11" fmla="*/ 292100 h 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"/>
              <a:gd name="T19" fmla="*/ 0 h 81"/>
              <a:gd name="T20" fmla="*/ 92 w 92"/>
              <a:gd name="T21" fmla="*/ 81 h 8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" h="81">
                <a:moveTo>
                  <a:pt x="0" y="81"/>
                </a:moveTo>
                <a:cubicBezTo>
                  <a:pt x="52" y="81"/>
                  <a:pt x="52" y="81"/>
                  <a:pt x="52" y="81"/>
                </a:cubicBezTo>
                <a:cubicBezTo>
                  <a:pt x="74" y="81"/>
                  <a:pt x="92" y="63"/>
                  <a:pt x="92" y="41"/>
                </a:cubicBezTo>
                <a:cubicBezTo>
                  <a:pt x="92" y="18"/>
                  <a:pt x="74" y="0"/>
                  <a:pt x="52" y="0"/>
                </a:cubicBezTo>
                <a:cubicBezTo>
                  <a:pt x="0" y="0"/>
                  <a:pt x="0" y="0"/>
                  <a:pt x="0" y="0"/>
                </a:cubicBezTo>
                <a:lnTo>
                  <a:pt x="0" y="81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grpSp>
        <p:nvGrpSpPr>
          <p:cNvPr id="63" name="Group 335"/>
          <p:cNvGrpSpPr>
            <a:grpSpLocks/>
          </p:cNvGrpSpPr>
          <p:nvPr/>
        </p:nvGrpSpPr>
        <p:grpSpPr bwMode="auto">
          <a:xfrm>
            <a:off x="7553325" y="3235325"/>
            <a:ext cx="504825" cy="314325"/>
            <a:chOff x="4806" y="2029"/>
            <a:chExt cx="201" cy="192"/>
          </a:xfrm>
        </p:grpSpPr>
        <p:sp>
          <p:nvSpPr>
            <p:cNvPr id="64" name="Freeform 259"/>
            <p:cNvSpPr>
              <a:spLocks/>
            </p:cNvSpPr>
            <p:nvPr/>
          </p:nvSpPr>
          <p:spPr bwMode="auto">
            <a:xfrm>
              <a:off x="4806" y="2029"/>
              <a:ext cx="152" cy="192"/>
            </a:xfrm>
            <a:custGeom>
              <a:avLst/>
              <a:gdLst>
                <a:gd name="T0" fmla="*/ 0 w 142"/>
                <a:gd name="T1" fmla="*/ 192 h 179"/>
                <a:gd name="T2" fmla="*/ 152 w 142"/>
                <a:gd name="T3" fmla="*/ 97 h 179"/>
                <a:gd name="T4" fmla="*/ 0 w 142"/>
                <a:gd name="T5" fmla="*/ 0 h 179"/>
                <a:gd name="T6" fmla="*/ 0 w 142"/>
                <a:gd name="T7" fmla="*/ 192 h 1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179"/>
                <a:gd name="T14" fmla="*/ 142 w 142"/>
                <a:gd name="T15" fmla="*/ 179 h 1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179">
                  <a:moveTo>
                    <a:pt x="0" y="179"/>
                  </a:moveTo>
                  <a:lnTo>
                    <a:pt x="142" y="90"/>
                  </a:lnTo>
                  <a:lnTo>
                    <a:pt x="0" y="0"/>
                  </a:lnTo>
                  <a:lnTo>
                    <a:pt x="0" y="179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5" name="Oval 260"/>
            <p:cNvSpPr>
              <a:spLocks noChangeArrowheads="1"/>
            </p:cNvSpPr>
            <p:nvPr/>
          </p:nvSpPr>
          <p:spPr bwMode="auto">
            <a:xfrm>
              <a:off x="4961" y="2100"/>
              <a:ext cx="46" cy="47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sp>
        <p:nvSpPr>
          <p:cNvPr id="66" name="Rectangle 261"/>
          <p:cNvSpPr>
            <a:spLocks noChangeArrowheads="1"/>
          </p:cNvSpPr>
          <p:nvPr/>
        </p:nvSpPr>
        <p:spPr bwMode="auto">
          <a:xfrm>
            <a:off x="7099300" y="2916238"/>
            <a:ext cx="8335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k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7" name="Rectangle 262"/>
          <p:cNvSpPr>
            <a:spLocks noChangeArrowheads="1"/>
          </p:cNvSpPr>
          <p:nvPr/>
        </p:nvSpPr>
        <p:spPr bwMode="auto">
          <a:xfrm>
            <a:off x="7105650" y="3055938"/>
            <a:ext cx="8175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p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8" name="Rectangle 263"/>
          <p:cNvSpPr>
            <a:spLocks noChangeArrowheads="1"/>
          </p:cNvSpPr>
          <p:nvPr/>
        </p:nvSpPr>
        <p:spPr bwMode="auto">
          <a:xfrm>
            <a:off x="7105650" y="3195638"/>
            <a:ext cx="7534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s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9" name="Freeform 266"/>
          <p:cNvSpPr>
            <a:spLocks/>
          </p:cNvSpPr>
          <p:nvPr/>
        </p:nvSpPr>
        <p:spPr bwMode="auto">
          <a:xfrm>
            <a:off x="7389813" y="3236913"/>
            <a:ext cx="149225" cy="150812"/>
          </a:xfrm>
          <a:custGeom>
            <a:avLst/>
            <a:gdLst>
              <a:gd name="T0" fmla="*/ 149225 w 141"/>
              <a:gd name="T1" fmla="*/ 150812 h 89"/>
              <a:gd name="T2" fmla="*/ 87842 w 141"/>
              <a:gd name="T3" fmla="*/ 150812 h 89"/>
              <a:gd name="T4" fmla="*/ 87842 w 141"/>
              <a:gd name="T5" fmla="*/ 0 h 89"/>
              <a:gd name="T6" fmla="*/ 0 w 141"/>
              <a:gd name="T7" fmla="*/ 0 h 89"/>
              <a:gd name="T8" fmla="*/ 0 60000 65536"/>
              <a:gd name="T9" fmla="*/ 0 60000 65536"/>
              <a:gd name="T10" fmla="*/ 0 60000 65536"/>
              <a:gd name="T11" fmla="*/ 0 60000 65536"/>
              <a:gd name="T12" fmla="*/ 0 w 141"/>
              <a:gd name="T13" fmla="*/ 0 h 89"/>
              <a:gd name="T14" fmla="*/ 141 w 141"/>
              <a:gd name="T15" fmla="*/ 89 h 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1" h="89">
                <a:moveTo>
                  <a:pt x="141" y="89"/>
                </a:moveTo>
                <a:lnTo>
                  <a:pt x="83" y="89"/>
                </a:lnTo>
                <a:lnTo>
                  <a:pt x="83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0" name="Freeform 267"/>
          <p:cNvSpPr>
            <a:spLocks/>
          </p:cNvSpPr>
          <p:nvPr/>
        </p:nvSpPr>
        <p:spPr bwMode="auto">
          <a:xfrm>
            <a:off x="8062913" y="3265488"/>
            <a:ext cx="146050" cy="109537"/>
          </a:xfrm>
          <a:custGeom>
            <a:avLst/>
            <a:gdLst>
              <a:gd name="T0" fmla="*/ 146050 w 150"/>
              <a:gd name="T1" fmla="*/ 0 h 64"/>
              <a:gd name="T2" fmla="*/ 86656 w 150"/>
              <a:gd name="T3" fmla="*/ 0 h 64"/>
              <a:gd name="T4" fmla="*/ 86656 w 150"/>
              <a:gd name="T5" fmla="*/ 109537 h 64"/>
              <a:gd name="T6" fmla="*/ 0 w 150"/>
              <a:gd name="T7" fmla="*/ 109537 h 6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64"/>
              <a:gd name="T14" fmla="*/ 150 w 150"/>
              <a:gd name="T15" fmla="*/ 64 h 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64">
                <a:moveTo>
                  <a:pt x="150" y="0"/>
                </a:moveTo>
                <a:lnTo>
                  <a:pt x="89" y="0"/>
                </a:lnTo>
                <a:lnTo>
                  <a:pt x="89" y="64"/>
                </a:lnTo>
                <a:lnTo>
                  <a:pt x="0" y="64"/>
                </a:lnTo>
              </a:path>
            </a:pathLst>
          </a:cu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1" name="Line 268"/>
          <p:cNvSpPr>
            <a:spLocks noChangeShapeType="1"/>
          </p:cNvSpPr>
          <p:nvPr/>
        </p:nvSpPr>
        <p:spPr bwMode="auto">
          <a:xfrm flipV="1">
            <a:off x="8401050" y="3148013"/>
            <a:ext cx="369888" cy="4762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2" name="Rectangle 269"/>
          <p:cNvSpPr>
            <a:spLocks noChangeArrowheads="1"/>
          </p:cNvSpPr>
          <p:nvPr/>
        </p:nvSpPr>
        <p:spPr bwMode="auto">
          <a:xfrm>
            <a:off x="8975725" y="3043238"/>
            <a:ext cx="10579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w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3" name="Rectangle 270"/>
          <p:cNvSpPr>
            <a:spLocks noChangeArrowheads="1"/>
          </p:cNvSpPr>
          <p:nvPr/>
        </p:nvSpPr>
        <p:spPr bwMode="auto">
          <a:xfrm>
            <a:off x="5181600" y="4016375"/>
            <a:ext cx="5610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(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4" name="Rectangle 271"/>
          <p:cNvSpPr>
            <a:spLocks noChangeArrowheads="1"/>
          </p:cNvSpPr>
          <p:nvPr/>
        </p:nvSpPr>
        <p:spPr bwMode="auto">
          <a:xfrm>
            <a:off x="5233988" y="4011613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Comic Sans MS" pitchFamily="66" charset="0"/>
              </a:rPr>
              <a:t>a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5" name="Rectangle 272"/>
          <p:cNvSpPr>
            <a:spLocks noChangeArrowheads="1"/>
          </p:cNvSpPr>
          <p:nvPr/>
        </p:nvSpPr>
        <p:spPr bwMode="auto">
          <a:xfrm>
            <a:off x="5321300" y="4016375"/>
            <a:ext cx="5610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)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6" name="Rectangle 273"/>
          <p:cNvSpPr>
            <a:spLocks noChangeArrowheads="1"/>
          </p:cNvSpPr>
          <p:nvPr/>
        </p:nvSpPr>
        <p:spPr bwMode="auto">
          <a:xfrm>
            <a:off x="5181600" y="5186363"/>
            <a:ext cx="5610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(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7" name="Rectangle 274"/>
          <p:cNvSpPr>
            <a:spLocks noChangeArrowheads="1"/>
          </p:cNvSpPr>
          <p:nvPr/>
        </p:nvSpPr>
        <p:spPr bwMode="auto">
          <a:xfrm>
            <a:off x="5233988" y="5180013"/>
            <a:ext cx="8976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Comic Sans MS" pitchFamily="66" charset="0"/>
              </a:rPr>
              <a:t>d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8" name="Rectangle 275"/>
          <p:cNvSpPr>
            <a:spLocks noChangeArrowheads="1"/>
          </p:cNvSpPr>
          <p:nvPr/>
        </p:nvSpPr>
        <p:spPr bwMode="auto">
          <a:xfrm>
            <a:off x="5329238" y="5186363"/>
            <a:ext cx="5610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)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9" name="Line 276"/>
          <p:cNvSpPr>
            <a:spLocks noChangeShapeType="1"/>
          </p:cNvSpPr>
          <p:nvPr/>
        </p:nvSpPr>
        <p:spPr bwMode="auto">
          <a:xfrm>
            <a:off x="6734175" y="3575050"/>
            <a:ext cx="434975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0" name="Freeform 277"/>
          <p:cNvSpPr>
            <a:spLocks/>
          </p:cNvSpPr>
          <p:nvPr/>
        </p:nvSpPr>
        <p:spPr bwMode="auto">
          <a:xfrm>
            <a:off x="7138988" y="3530600"/>
            <a:ext cx="163512" cy="87313"/>
          </a:xfrm>
          <a:custGeom>
            <a:avLst/>
            <a:gdLst>
              <a:gd name="T0" fmla="*/ 0 w 96"/>
              <a:gd name="T1" fmla="*/ 87313 h 52"/>
              <a:gd name="T2" fmla="*/ 163512 w 96"/>
              <a:gd name="T3" fmla="*/ 43657 h 52"/>
              <a:gd name="T4" fmla="*/ 0 w 96"/>
              <a:gd name="T5" fmla="*/ 0 h 52"/>
              <a:gd name="T6" fmla="*/ 0 w 96"/>
              <a:gd name="T7" fmla="*/ 87313 h 52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52"/>
              <a:gd name="T14" fmla="*/ 96 w 96"/>
              <a:gd name="T15" fmla="*/ 52 h 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52">
                <a:moveTo>
                  <a:pt x="0" y="52"/>
                </a:moveTo>
                <a:lnTo>
                  <a:pt x="96" y="26"/>
                </a:lnTo>
                <a:lnTo>
                  <a:pt x="0" y="0"/>
                </a:lnTo>
                <a:lnTo>
                  <a:pt x="0" y="5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1" name="Line 278"/>
          <p:cNvSpPr>
            <a:spLocks noChangeShapeType="1"/>
          </p:cNvSpPr>
          <p:nvPr/>
        </p:nvSpPr>
        <p:spPr bwMode="auto">
          <a:xfrm>
            <a:off x="7242175" y="2971800"/>
            <a:ext cx="153988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2" name="Line 279"/>
          <p:cNvSpPr>
            <a:spLocks noChangeShapeType="1"/>
          </p:cNvSpPr>
          <p:nvPr/>
        </p:nvSpPr>
        <p:spPr bwMode="auto">
          <a:xfrm>
            <a:off x="7242175" y="2884488"/>
            <a:ext cx="153988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3" name="Line 280"/>
          <p:cNvSpPr>
            <a:spLocks noChangeShapeType="1"/>
          </p:cNvSpPr>
          <p:nvPr/>
        </p:nvSpPr>
        <p:spPr bwMode="auto">
          <a:xfrm>
            <a:off x="7242175" y="2795588"/>
            <a:ext cx="153988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4" name="Line 281"/>
          <p:cNvSpPr>
            <a:spLocks noChangeShapeType="1"/>
          </p:cNvSpPr>
          <p:nvPr/>
        </p:nvSpPr>
        <p:spPr bwMode="auto">
          <a:xfrm>
            <a:off x="7242175" y="3421063"/>
            <a:ext cx="153988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5" name="Line 282"/>
          <p:cNvSpPr>
            <a:spLocks noChangeShapeType="1"/>
          </p:cNvSpPr>
          <p:nvPr/>
        </p:nvSpPr>
        <p:spPr bwMode="auto">
          <a:xfrm>
            <a:off x="7242175" y="3333750"/>
            <a:ext cx="153988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6" name="Line 283"/>
          <p:cNvSpPr>
            <a:spLocks noChangeShapeType="1"/>
          </p:cNvSpPr>
          <p:nvPr/>
        </p:nvSpPr>
        <p:spPr bwMode="auto">
          <a:xfrm>
            <a:off x="8761413" y="3236913"/>
            <a:ext cx="152400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7" name="Line 284"/>
          <p:cNvSpPr>
            <a:spLocks noChangeShapeType="1"/>
          </p:cNvSpPr>
          <p:nvPr/>
        </p:nvSpPr>
        <p:spPr bwMode="auto">
          <a:xfrm>
            <a:off x="8761413" y="3148013"/>
            <a:ext cx="152400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" name="Line 285"/>
          <p:cNvSpPr>
            <a:spLocks noChangeShapeType="1"/>
          </p:cNvSpPr>
          <p:nvPr/>
        </p:nvSpPr>
        <p:spPr bwMode="auto">
          <a:xfrm>
            <a:off x="8761413" y="3060700"/>
            <a:ext cx="152400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9" name="Line 286"/>
          <p:cNvSpPr>
            <a:spLocks noChangeShapeType="1"/>
          </p:cNvSpPr>
          <p:nvPr/>
        </p:nvSpPr>
        <p:spPr bwMode="auto">
          <a:xfrm>
            <a:off x="8761413" y="2967038"/>
            <a:ext cx="152400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0" name="Line 287"/>
          <p:cNvSpPr>
            <a:spLocks noChangeShapeType="1"/>
          </p:cNvSpPr>
          <p:nvPr/>
        </p:nvSpPr>
        <p:spPr bwMode="auto">
          <a:xfrm>
            <a:off x="8761413" y="2879725"/>
            <a:ext cx="152400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" name="Line 288"/>
          <p:cNvSpPr>
            <a:spLocks noChangeShapeType="1"/>
          </p:cNvSpPr>
          <p:nvPr/>
        </p:nvSpPr>
        <p:spPr bwMode="auto">
          <a:xfrm>
            <a:off x="8761413" y="2790825"/>
            <a:ext cx="152400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2" name="Line 289"/>
          <p:cNvSpPr>
            <a:spLocks noChangeShapeType="1"/>
          </p:cNvSpPr>
          <p:nvPr/>
        </p:nvSpPr>
        <p:spPr bwMode="auto">
          <a:xfrm>
            <a:off x="8761413" y="3413125"/>
            <a:ext cx="152400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3" name="Line 290"/>
          <p:cNvSpPr>
            <a:spLocks noChangeShapeType="1"/>
          </p:cNvSpPr>
          <p:nvPr/>
        </p:nvSpPr>
        <p:spPr bwMode="auto">
          <a:xfrm>
            <a:off x="8761413" y="3325813"/>
            <a:ext cx="152400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4" name="Rectangle 291"/>
          <p:cNvSpPr>
            <a:spLocks noChangeArrowheads="1"/>
          </p:cNvSpPr>
          <p:nvPr/>
        </p:nvSpPr>
        <p:spPr bwMode="auto">
          <a:xfrm>
            <a:off x="8755063" y="5186363"/>
            <a:ext cx="5610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(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5" name="Rectangle 292"/>
          <p:cNvSpPr>
            <a:spLocks noChangeArrowheads="1"/>
          </p:cNvSpPr>
          <p:nvPr/>
        </p:nvSpPr>
        <p:spPr bwMode="auto">
          <a:xfrm>
            <a:off x="8807450" y="5180013"/>
            <a:ext cx="7854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Comic Sans MS" pitchFamily="66" charset="0"/>
              </a:rPr>
              <a:t>c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6" name="Rectangle 293"/>
          <p:cNvSpPr>
            <a:spLocks noChangeArrowheads="1"/>
          </p:cNvSpPr>
          <p:nvPr/>
        </p:nvSpPr>
        <p:spPr bwMode="auto">
          <a:xfrm>
            <a:off x="8893175" y="5186363"/>
            <a:ext cx="5610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)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7" name="Line 264"/>
          <p:cNvSpPr>
            <a:spLocks noChangeShapeType="1"/>
          </p:cNvSpPr>
          <p:nvPr/>
        </p:nvSpPr>
        <p:spPr bwMode="auto">
          <a:xfrm>
            <a:off x="7389813" y="3065463"/>
            <a:ext cx="823912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8" name="Line 265"/>
          <p:cNvSpPr>
            <a:spLocks noChangeShapeType="1"/>
          </p:cNvSpPr>
          <p:nvPr/>
        </p:nvSpPr>
        <p:spPr bwMode="auto">
          <a:xfrm>
            <a:off x="7396163" y="3154363"/>
            <a:ext cx="806450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grpSp>
        <p:nvGrpSpPr>
          <p:cNvPr id="99" name="Group 341"/>
          <p:cNvGrpSpPr>
            <a:grpSpLocks/>
          </p:cNvGrpSpPr>
          <p:nvPr/>
        </p:nvGrpSpPr>
        <p:grpSpPr bwMode="auto">
          <a:xfrm>
            <a:off x="7493000" y="4303713"/>
            <a:ext cx="941388" cy="760412"/>
            <a:chOff x="4720" y="2711"/>
            <a:chExt cx="593" cy="479"/>
          </a:xfrm>
        </p:grpSpPr>
        <p:sp>
          <p:nvSpPr>
            <p:cNvPr id="100" name="Freeform 294"/>
            <p:cNvSpPr>
              <a:spLocks/>
            </p:cNvSpPr>
            <p:nvPr/>
          </p:nvSpPr>
          <p:spPr bwMode="auto">
            <a:xfrm>
              <a:off x="5032" y="2816"/>
              <a:ext cx="126" cy="133"/>
            </a:xfrm>
            <a:custGeom>
              <a:avLst/>
              <a:gdLst>
                <a:gd name="T0" fmla="*/ 96 w 118"/>
                <a:gd name="T1" fmla="*/ 44 h 125"/>
                <a:gd name="T2" fmla="*/ 126 w 118"/>
                <a:gd name="T3" fmla="*/ 44 h 125"/>
                <a:gd name="T4" fmla="*/ 62 w 118"/>
                <a:gd name="T5" fmla="*/ 0 h 125"/>
                <a:gd name="T6" fmla="*/ 0 w 118"/>
                <a:gd name="T7" fmla="*/ 44 h 125"/>
                <a:gd name="T8" fmla="*/ 31 w 118"/>
                <a:gd name="T9" fmla="*/ 44 h 125"/>
                <a:gd name="T10" fmla="*/ 31 w 118"/>
                <a:gd name="T11" fmla="*/ 96 h 125"/>
                <a:gd name="T12" fmla="*/ 13 w 118"/>
                <a:gd name="T13" fmla="*/ 127 h 125"/>
                <a:gd name="T14" fmla="*/ 21 w 118"/>
                <a:gd name="T15" fmla="*/ 133 h 125"/>
                <a:gd name="T16" fmla="*/ 41 w 118"/>
                <a:gd name="T17" fmla="*/ 105 h 125"/>
                <a:gd name="T18" fmla="*/ 59 w 118"/>
                <a:gd name="T19" fmla="*/ 105 h 125"/>
                <a:gd name="T20" fmla="*/ 59 w 118"/>
                <a:gd name="T21" fmla="*/ 130 h 125"/>
                <a:gd name="T22" fmla="*/ 70 w 118"/>
                <a:gd name="T23" fmla="*/ 130 h 125"/>
                <a:gd name="T24" fmla="*/ 70 w 118"/>
                <a:gd name="T25" fmla="*/ 105 h 125"/>
                <a:gd name="T26" fmla="*/ 86 w 118"/>
                <a:gd name="T27" fmla="*/ 105 h 125"/>
                <a:gd name="T28" fmla="*/ 105 w 118"/>
                <a:gd name="T29" fmla="*/ 133 h 125"/>
                <a:gd name="T30" fmla="*/ 114 w 118"/>
                <a:gd name="T31" fmla="*/ 127 h 125"/>
                <a:gd name="T32" fmla="*/ 96 w 118"/>
                <a:gd name="T33" fmla="*/ 96 h 125"/>
                <a:gd name="T34" fmla="*/ 96 w 118"/>
                <a:gd name="T35" fmla="*/ 44 h 125"/>
                <a:gd name="T36" fmla="*/ 96 w 118"/>
                <a:gd name="T37" fmla="*/ 44 h 1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8"/>
                <a:gd name="T58" fmla="*/ 0 h 125"/>
                <a:gd name="T59" fmla="*/ 118 w 118"/>
                <a:gd name="T60" fmla="*/ 125 h 1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8" h="125">
                  <a:moveTo>
                    <a:pt x="90" y="41"/>
                  </a:moveTo>
                  <a:lnTo>
                    <a:pt x="118" y="41"/>
                  </a:lnTo>
                  <a:lnTo>
                    <a:pt x="58" y="0"/>
                  </a:lnTo>
                  <a:lnTo>
                    <a:pt x="0" y="41"/>
                  </a:lnTo>
                  <a:lnTo>
                    <a:pt x="29" y="41"/>
                  </a:lnTo>
                  <a:lnTo>
                    <a:pt x="29" y="90"/>
                  </a:lnTo>
                  <a:lnTo>
                    <a:pt x="12" y="119"/>
                  </a:lnTo>
                  <a:lnTo>
                    <a:pt x="20" y="125"/>
                  </a:lnTo>
                  <a:lnTo>
                    <a:pt x="38" y="99"/>
                  </a:lnTo>
                  <a:lnTo>
                    <a:pt x="55" y="99"/>
                  </a:lnTo>
                  <a:lnTo>
                    <a:pt x="55" y="122"/>
                  </a:lnTo>
                  <a:lnTo>
                    <a:pt x="66" y="122"/>
                  </a:lnTo>
                  <a:lnTo>
                    <a:pt x="66" y="99"/>
                  </a:lnTo>
                  <a:lnTo>
                    <a:pt x="81" y="99"/>
                  </a:lnTo>
                  <a:lnTo>
                    <a:pt x="98" y="125"/>
                  </a:lnTo>
                  <a:lnTo>
                    <a:pt x="107" y="119"/>
                  </a:lnTo>
                  <a:lnTo>
                    <a:pt x="90" y="90"/>
                  </a:lnTo>
                  <a:lnTo>
                    <a:pt x="90" y="4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1" name="Freeform 295"/>
            <p:cNvSpPr>
              <a:spLocks/>
            </p:cNvSpPr>
            <p:nvPr/>
          </p:nvSpPr>
          <p:spPr bwMode="auto">
            <a:xfrm>
              <a:off x="5074" y="2863"/>
              <a:ext cx="41" cy="46"/>
            </a:xfrm>
            <a:custGeom>
              <a:avLst/>
              <a:gdLst>
                <a:gd name="T0" fmla="*/ 0 w 38"/>
                <a:gd name="T1" fmla="*/ 0 h 43"/>
                <a:gd name="T2" fmla="*/ 0 w 38"/>
                <a:gd name="T3" fmla="*/ 46 h 43"/>
                <a:gd name="T4" fmla="*/ 41 w 38"/>
                <a:gd name="T5" fmla="*/ 46 h 43"/>
                <a:gd name="T6" fmla="*/ 41 w 38"/>
                <a:gd name="T7" fmla="*/ 0 h 43"/>
                <a:gd name="T8" fmla="*/ 0 w 38"/>
                <a:gd name="T9" fmla="*/ 0 h 43"/>
                <a:gd name="T10" fmla="*/ 0 w 38"/>
                <a:gd name="T11" fmla="*/ 0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"/>
                <a:gd name="T19" fmla="*/ 0 h 43"/>
                <a:gd name="T20" fmla="*/ 38 w 38"/>
                <a:gd name="T21" fmla="*/ 43 h 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" h="43">
                  <a:moveTo>
                    <a:pt x="0" y="0"/>
                  </a:moveTo>
                  <a:lnTo>
                    <a:pt x="0" y="43"/>
                  </a:lnTo>
                  <a:lnTo>
                    <a:pt x="38" y="43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2" name="Freeform 296"/>
            <p:cNvSpPr>
              <a:spLocks/>
            </p:cNvSpPr>
            <p:nvPr/>
          </p:nvSpPr>
          <p:spPr bwMode="auto">
            <a:xfrm>
              <a:off x="5066" y="2829"/>
              <a:ext cx="55" cy="21"/>
            </a:xfrm>
            <a:custGeom>
              <a:avLst/>
              <a:gdLst>
                <a:gd name="T0" fmla="*/ 28 w 52"/>
                <a:gd name="T1" fmla="*/ 0 h 20"/>
                <a:gd name="T2" fmla="*/ 55 w 52"/>
                <a:gd name="T3" fmla="*/ 21 h 20"/>
                <a:gd name="T4" fmla="*/ 0 w 52"/>
                <a:gd name="T5" fmla="*/ 21 h 20"/>
                <a:gd name="T6" fmla="*/ 28 w 52"/>
                <a:gd name="T7" fmla="*/ 0 h 20"/>
                <a:gd name="T8" fmla="*/ 28 w 52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0"/>
                <a:gd name="T17" fmla="*/ 52 w 52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0">
                  <a:moveTo>
                    <a:pt x="26" y="0"/>
                  </a:moveTo>
                  <a:lnTo>
                    <a:pt x="52" y="20"/>
                  </a:lnTo>
                  <a:lnTo>
                    <a:pt x="0" y="2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3" name="Freeform 297"/>
            <p:cNvSpPr>
              <a:spLocks/>
            </p:cNvSpPr>
            <p:nvPr/>
          </p:nvSpPr>
          <p:spPr bwMode="auto">
            <a:xfrm>
              <a:off x="4720" y="2807"/>
              <a:ext cx="593" cy="383"/>
            </a:xfrm>
            <a:custGeom>
              <a:avLst/>
              <a:gdLst>
                <a:gd name="T0" fmla="*/ 552 w 555"/>
                <a:gd name="T1" fmla="*/ 200 h 358"/>
                <a:gd name="T2" fmla="*/ 528 w 555"/>
                <a:gd name="T3" fmla="*/ 226 h 358"/>
                <a:gd name="T4" fmla="*/ 528 w 555"/>
                <a:gd name="T5" fmla="*/ 164 h 358"/>
                <a:gd name="T6" fmla="*/ 544 w 555"/>
                <a:gd name="T7" fmla="*/ 133 h 358"/>
                <a:gd name="T8" fmla="*/ 247 w 555"/>
                <a:gd name="T9" fmla="*/ 133 h 358"/>
                <a:gd name="T10" fmla="*/ 247 w 555"/>
                <a:gd name="T11" fmla="*/ 234 h 358"/>
                <a:gd name="T12" fmla="*/ 204 w 555"/>
                <a:gd name="T13" fmla="*/ 234 h 358"/>
                <a:gd name="T14" fmla="*/ 191 w 555"/>
                <a:gd name="T15" fmla="*/ 0 h 358"/>
                <a:gd name="T16" fmla="*/ 149 w 555"/>
                <a:gd name="T17" fmla="*/ 0 h 358"/>
                <a:gd name="T18" fmla="*/ 136 w 555"/>
                <a:gd name="T19" fmla="*/ 234 h 358"/>
                <a:gd name="T20" fmla="*/ 127 w 555"/>
                <a:gd name="T21" fmla="*/ 234 h 358"/>
                <a:gd name="T22" fmla="*/ 114 w 555"/>
                <a:gd name="T23" fmla="*/ 0 h 358"/>
                <a:gd name="T24" fmla="*/ 68 w 555"/>
                <a:gd name="T25" fmla="*/ 0 h 358"/>
                <a:gd name="T26" fmla="*/ 59 w 555"/>
                <a:gd name="T27" fmla="*/ 234 h 358"/>
                <a:gd name="T28" fmla="*/ 0 w 555"/>
                <a:gd name="T29" fmla="*/ 234 h 358"/>
                <a:gd name="T30" fmla="*/ 19 w 555"/>
                <a:gd name="T31" fmla="*/ 265 h 358"/>
                <a:gd name="T32" fmla="*/ 19 w 555"/>
                <a:gd name="T33" fmla="*/ 383 h 358"/>
                <a:gd name="T34" fmla="*/ 593 w 555"/>
                <a:gd name="T35" fmla="*/ 383 h 358"/>
                <a:gd name="T36" fmla="*/ 593 w 555"/>
                <a:gd name="T37" fmla="*/ 244 h 358"/>
                <a:gd name="T38" fmla="*/ 552 w 555"/>
                <a:gd name="T39" fmla="*/ 200 h 358"/>
                <a:gd name="T40" fmla="*/ 552 w 555"/>
                <a:gd name="T41" fmla="*/ 200 h 35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55"/>
                <a:gd name="T64" fmla="*/ 0 h 358"/>
                <a:gd name="T65" fmla="*/ 555 w 555"/>
                <a:gd name="T66" fmla="*/ 358 h 35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55" h="358">
                  <a:moveTo>
                    <a:pt x="517" y="187"/>
                  </a:moveTo>
                  <a:lnTo>
                    <a:pt x="494" y="211"/>
                  </a:lnTo>
                  <a:lnTo>
                    <a:pt x="494" y="153"/>
                  </a:lnTo>
                  <a:lnTo>
                    <a:pt x="509" y="124"/>
                  </a:lnTo>
                  <a:lnTo>
                    <a:pt x="231" y="124"/>
                  </a:lnTo>
                  <a:lnTo>
                    <a:pt x="231" y="219"/>
                  </a:lnTo>
                  <a:lnTo>
                    <a:pt x="191" y="219"/>
                  </a:lnTo>
                  <a:lnTo>
                    <a:pt x="179" y="0"/>
                  </a:lnTo>
                  <a:lnTo>
                    <a:pt x="139" y="0"/>
                  </a:lnTo>
                  <a:lnTo>
                    <a:pt x="127" y="219"/>
                  </a:lnTo>
                  <a:lnTo>
                    <a:pt x="119" y="219"/>
                  </a:lnTo>
                  <a:lnTo>
                    <a:pt x="107" y="0"/>
                  </a:lnTo>
                  <a:lnTo>
                    <a:pt x="64" y="0"/>
                  </a:lnTo>
                  <a:lnTo>
                    <a:pt x="55" y="219"/>
                  </a:lnTo>
                  <a:lnTo>
                    <a:pt x="0" y="219"/>
                  </a:lnTo>
                  <a:lnTo>
                    <a:pt x="18" y="248"/>
                  </a:lnTo>
                  <a:lnTo>
                    <a:pt x="18" y="358"/>
                  </a:lnTo>
                  <a:lnTo>
                    <a:pt x="555" y="358"/>
                  </a:lnTo>
                  <a:lnTo>
                    <a:pt x="555" y="228"/>
                  </a:lnTo>
                  <a:lnTo>
                    <a:pt x="517" y="187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4" name="Freeform 298"/>
            <p:cNvSpPr>
              <a:spLocks/>
            </p:cNvSpPr>
            <p:nvPr/>
          </p:nvSpPr>
          <p:spPr bwMode="auto">
            <a:xfrm>
              <a:off x="5050" y="3023"/>
              <a:ext cx="250" cy="157"/>
            </a:xfrm>
            <a:custGeom>
              <a:avLst/>
              <a:gdLst>
                <a:gd name="T0" fmla="*/ 250 w 234"/>
                <a:gd name="T1" fmla="*/ 31 h 147"/>
                <a:gd name="T2" fmla="*/ 250 w 234"/>
                <a:gd name="T3" fmla="*/ 157 h 147"/>
                <a:gd name="T4" fmla="*/ 0 w 234"/>
                <a:gd name="T5" fmla="*/ 154 h 147"/>
                <a:gd name="T6" fmla="*/ 0 w 234"/>
                <a:gd name="T7" fmla="*/ 40 h 147"/>
                <a:gd name="T8" fmla="*/ 34 w 234"/>
                <a:gd name="T9" fmla="*/ 3 h 147"/>
                <a:gd name="T10" fmla="*/ 65 w 234"/>
                <a:gd name="T11" fmla="*/ 36 h 147"/>
                <a:gd name="T12" fmla="*/ 96 w 234"/>
                <a:gd name="T13" fmla="*/ 3 h 147"/>
                <a:gd name="T14" fmla="*/ 124 w 234"/>
                <a:gd name="T15" fmla="*/ 28 h 147"/>
                <a:gd name="T16" fmla="*/ 158 w 234"/>
                <a:gd name="T17" fmla="*/ 0 h 147"/>
                <a:gd name="T18" fmla="*/ 191 w 234"/>
                <a:gd name="T19" fmla="*/ 31 h 147"/>
                <a:gd name="T20" fmla="*/ 222 w 234"/>
                <a:gd name="T21" fmla="*/ 0 h 147"/>
                <a:gd name="T22" fmla="*/ 250 w 234"/>
                <a:gd name="T23" fmla="*/ 31 h 147"/>
                <a:gd name="T24" fmla="*/ 250 w 234"/>
                <a:gd name="T25" fmla="*/ 31 h 14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4"/>
                <a:gd name="T40" fmla="*/ 0 h 147"/>
                <a:gd name="T41" fmla="*/ 234 w 234"/>
                <a:gd name="T42" fmla="*/ 147 h 14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4" h="147">
                  <a:moveTo>
                    <a:pt x="234" y="29"/>
                  </a:moveTo>
                  <a:lnTo>
                    <a:pt x="234" y="147"/>
                  </a:lnTo>
                  <a:lnTo>
                    <a:pt x="0" y="144"/>
                  </a:lnTo>
                  <a:lnTo>
                    <a:pt x="0" y="37"/>
                  </a:lnTo>
                  <a:lnTo>
                    <a:pt x="32" y="3"/>
                  </a:lnTo>
                  <a:lnTo>
                    <a:pt x="61" y="34"/>
                  </a:lnTo>
                  <a:lnTo>
                    <a:pt x="90" y="3"/>
                  </a:lnTo>
                  <a:lnTo>
                    <a:pt x="116" y="26"/>
                  </a:lnTo>
                  <a:lnTo>
                    <a:pt x="148" y="0"/>
                  </a:lnTo>
                  <a:lnTo>
                    <a:pt x="179" y="29"/>
                  </a:lnTo>
                  <a:lnTo>
                    <a:pt x="208" y="0"/>
                  </a:lnTo>
                  <a:lnTo>
                    <a:pt x="234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5" name="Freeform 299"/>
            <p:cNvSpPr>
              <a:spLocks/>
            </p:cNvSpPr>
            <p:nvPr/>
          </p:nvSpPr>
          <p:spPr bwMode="auto">
            <a:xfrm>
              <a:off x="4979" y="2951"/>
              <a:ext cx="265" cy="226"/>
            </a:xfrm>
            <a:custGeom>
              <a:avLst/>
              <a:gdLst>
                <a:gd name="T0" fmla="*/ 256 w 248"/>
                <a:gd name="T1" fmla="*/ 16 h 211"/>
                <a:gd name="T2" fmla="*/ 256 w 248"/>
                <a:gd name="T3" fmla="*/ 81 h 211"/>
                <a:gd name="T4" fmla="*/ 229 w 248"/>
                <a:gd name="T5" fmla="*/ 56 h 211"/>
                <a:gd name="T6" fmla="*/ 194 w 248"/>
                <a:gd name="T7" fmla="*/ 87 h 211"/>
                <a:gd name="T8" fmla="*/ 167 w 248"/>
                <a:gd name="T9" fmla="*/ 59 h 211"/>
                <a:gd name="T10" fmla="*/ 136 w 248"/>
                <a:gd name="T11" fmla="*/ 93 h 211"/>
                <a:gd name="T12" fmla="*/ 105 w 248"/>
                <a:gd name="T13" fmla="*/ 59 h 211"/>
                <a:gd name="T14" fmla="*/ 62 w 248"/>
                <a:gd name="T15" fmla="*/ 108 h 211"/>
                <a:gd name="T16" fmla="*/ 62 w 248"/>
                <a:gd name="T17" fmla="*/ 226 h 211"/>
                <a:gd name="T18" fmla="*/ 0 w 248"/>
                <a:gd name="T19" fmla="*/ 226 h 211"/>
                <a:gd name="T20" fmla="*/ 0 w 248"/>
                <a:gd name="T21" fmla="*/ 0 h 211"/>
                <a:gd name="T22" fmla="*/ 265 w 248"/>
                <a:gd name="T23" fmla="*/ 0 h 211"/>
                <a:gd name="T24" fmla="*/ 256 w 248"/>
                <a:gd name="T25" fmla="*/ 16 h 211"/>
                <a:gd name="T26" fmla="*/ 256 w 248"/>
                <a:gd name="T27" fmla="*/ 16 h 21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8"/>
                <a:gd name="T43" fmla="*/ 0 h 211"/>
                <a:gd name="T44" fmla="*/ 248 w 248"/>
                <a:gd name="T45" fmla="*/ 211 h 21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8" h="211">
                  <a:moveTo>
                    <a:pt x="240" y="15"/>
                  </a:moveTo>
                  <a:lnTo>
                    <a:pt x="240" y="76"/>
                  </a:lnTo>
                  <a:lnTo>
                    <a:pt x="214" y="52"/>
                  </a:lnTo>
                  <a:lnTo>
                    <a:pt x="182" y="81"/>
                  </a:lnTo>
                  <a:lnTo>
                    <a:pt x="156" y="55"/>
                  </a:lnTo>
                  <a:lnTo>
                    <a:pt x="127" y="87"/>
                  </a:lnTo>
                  <a:lnTo>
                    <a:pt x="98" y="55"/>
                  </a:lnTo>
                  <a:lnTo>
                    <a:pt x="58" y="101"/>
                  </a:lnTo>
                  <a:lnTo>
                    <a:pt x="58" y="211"/>
                  </a:lnTo>
                  <a:lnTo>
                    <a:pt x="0" y="211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0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6" name="Freeform 300"/>
            <p:cNvSpPr>
              <a:spLocks/>
            </p:cNvSpPr>
            <p:nvPr/>
          </p:nvSpPr>
          <p:spPr bwMode="auto">
            <a:xfrm>
              <a:off x="4868" y="2819"/>
              <a:ext cx="46" cy="222"/>
            </a:xfrm>
            <a:custGeom>
              <a:avLst/>
              <a:gdLst>
                <a:gd name="T0" fmla="*/ 10 w 43"/>
                <a:gd name="T1" fmla="*/ 0 h 208"/>
                <a:gd name="T2" fmla="*/ 34 w 43"/>
                <a:gd name="T3" fmla="*/ 0 h 208"/>
                <a:gd name="T4" fmla="*/ 46 w 43"/>
                <a:gd name="T5" fmla="*/ 222 h 208"/>
                <a:gd name="T6" fmla="*/ 0 w 43"/>
                <a:gd name="T7" fmla="*/ 222 h 208"/>
                <a:gd name="T8" fmla="*/ 10 w 43"/>
                <a:gd name="T9" fmla="*/ 0 h 208"/>
                <a:gd name="T10" fmla="*/ 10 w 43"/>
                <a:gd name="T11" fmla="*/ 0 h 2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"/>
                <a:gd name="T19" fmla="*/ 0 h 208"/>
                <a:gd name="T20" fmla="*/ 43 w 43"/>
                <a:gd name="T21" fmla="*/ 208 h 2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" h="208">
                  <a:moveTo>
                    <a:pt x="9" y="0"/>
                  </a:moveTo>
                  <a:lnTo>
                    <a:pt x="32" y="0"/>
                  </a:lnTo>
                  <a:lnTo>
                    <a:pt x="43" y="208"/>
                  </a:lnTo>
                  <a:lnTo>
                    <a:pt x="0" y="20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7" name="Freeform 301"/>
            <p:cNvSpPr>
              <a:spLocks/>
            </p:cNvSpPr>
            <p:nvPr/>
          </p:nvSpPr>
          <p:spPr bwMode="auto">
            <a:xfrm>
              <a:off x="4791" y="2819"/>
              <a:ext cx="43" cy="222"/>
            </a:xfrm>
            <a:custGeom>
              <a:avLst/>
              <a:gdLst>
                <a:gd name="T0" fmla="*/ 9 w 40"/>
                <a:gd name="T1" fmla="*/ 0 h 208"/>
                <a:gd name="T2" fmla="*/ 33 w 40"/>
                <a:gd name="T3" fmla="*/ 0 h 208"/>
                <a:gd name="T4" fmla="*/ 43 w 40"/>
                <a:gd name="T5" fmla="*/ 222 h 208"/>
                <a:gd name="T6" fmla="*/ 0 w 40"/>
                <a:gd name="T7" fmla="*/ 222 h 208"/>
                <a:gd name="T8" fmla="*/ 9 w 40"/>
                <a:gd name="T9" fmla="*/ 0 h 208"/>
                <a:gd name="T10" fmla="*/ 9 w 40"/>
                <a:gd name="T11" fmla="*/ 0 h 2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208"/>
                <a:gd name="T20" fmla="*/ 40 w 40"/>
                <a:gd name="T21" fmla="*/ 208 h 2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208">
                  <a:moveTo>
                    <a:pt x="8" y="0"/>
                  </a:moveTo>
                  <a:lnTo>
                    <a:pt x="31" y="0"/>
                  </a:lnTo>
                  <a:lnTo>
                    <a:pt x="40" y="208"/>
                  </a:lnTo>
                  <a:lnTo>
                    <a:pt x="0" y="20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8" name="Freeform 302"/>
            <p:cNvSpPr>
              <a:spLocks/>
            </p:cNvSpPr>
            <p:nvPr/>
          </p:nvSpPr>
          <p:spPr bwMode="auto">
            <a:xfrm>
              <a:off x="4739" y="3051"/>
              <a:ext cx="227" cy="126"/>
            </a:xfrm>
            <a:custGeom>
              <a:avLst/>
              <a:gdLst>
                <a:gd name="T0" fmla="*/ 0 w 213"/>
                <a:gd name="T1" fmla="*/ 0 h 118"/>
                <a:gd name="T2" fmla="*/ 227 w 213"/>
                <a:gd name="T3" fmla="*/ 0 h 118"/>
                <a:gd name="T4" fmla="*/ 227 w 213"/>
                <a:gd name="T5" fmla="*/ 126 h 118"/>
                <a:gd name="T6" fmla="*/ 12 w 213"/>
                <a:gd name="T7" fmla="*/ 126 h 118"/>
                <a:gd name="T8" fmla="*/ 12 w 213"/>
                <a:gd name="T9" fmla="*/ 18 h 118"/>
                <a:gd name="T10" fmla="*/ 0 w 213"/>
                <a:gd name="T11" fmla="*/ 0 h 118"/>
                <a:gd name="T12" fmla="*/ 0 w 213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3"/>
                <a:gd name="T22" fmla="*/ 0 h 118"/>
                <a:gd name="T23" fmla="*/ 213 w 213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3" h="118">
                  <a:moveTo>
                    <a:pt x="0" y="0"/>
                  </a:moveTo>
                  <a:lnTo>
                    <a:pt x="213" y="0"/>
                  </a:lnTo>
                  <a:lnTo>
                    <a:pt x="213" y="118"/>
                  </a:lnTo>
                  <a:lnTo>
                    <a:pt x="11" y="118"/>
                  </a:lnTo>
                  <a:lnTo>
                    <a:pt x="11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9" name="Freeform 303"/>
            <p:cNvSpPr>
              <a:spLocks/>
            </p:cNvSpPr>
            <p:nvPr/>
          </p:nvSpPr>
          <p:spPr bwMode="auto">
            <a:xfrm>
              <a:off x="4917" y="3069"/>
              <a:ext cx="22" cy="18"/>
            </a:xfrm>
            <a:custGeom>
              <a:avLst/>
              <a:gdLst>
                <a:gd name="T0" fmla="*/ 0 w 20"/>
                <a:gd name="T1" fmla="*/ 10 h 17"/>
                <a:gd name="T2" fmla="*/ 0 w 20"/>
                <a:gd name="T3" fmla="*/ 6 h 17"/>
                <a:gd name="T4" fmla="*/ 0 w 20"/>
                <a:gd name="T5" fmla="*/ 6 h 17"/>
                <a:gd name="T6" fmla="*/ 3 w 20"/>
                <a:gd name="T7" fmla="*/ 3 h 17"/>
                <a:gd name="T8" fmla="*/ 3 w 20"/>
                <a:gd name="T9" fmla="*/ 3 h 17"/>
                <a:gd name="T10" fmla="*/ 7 w 20"/>
                <a:gd name="T11" fmla="*/ 0 h 17"/>
                <a:gd name="T12" fmla="*/ 7 w 20"/>
                <a:gd name="T13" fmla="*/ 0 h 17"/>
                <a:gd name="T14" fmla="*/ 10 w 20"/>
                <a:gd name="T15" fmla="*/ 0 h 17"/>
                <a:gd name="T16" fmla="*/ 10 w 20"/>
                <a:gd name="T17" fmla="*/ 0 h 17"/>
                <a:gd name="T18" fmla="*/ 13 w 20"/>
                <a:gd name="T19" fmla="*/ 0 h 17"/>
                <a:gd name="T20" fmla="*/ 16 w 20"/>
                <a:gd name="T21" fmla="*/ 0 h 17"/>
                <a:gd name="T22" fmla="*/ 16 w 20"/>
                <a:gd name="T23" fmla="*/ 0 h 17"/>
                <a:gd name="T24" fmla="*/ 19 w 20"/>
                <a:gd name="T25" fmla="*/ 3 h 17"/>
                <a:gd name="T26" fmla="*/ 19 w 20"/>
                <a:gd name="T27" fmla="*/ 3 h 17"/>
                <a:gd name="T28" fmla="*/ 19 w 20"/>
                <a:gd name="T29" fmla="*/ 6 h 17"/>
                <a:gd name="T30" fmla="*/ 19 w 20"/>
                <a:gd name="T31" fmla="*/ 6 h 17"/>
                <a:gd name="T32" fmla="*/ 22 w 20"/>
                <a:gd name="T33" fmla="*/ 10 h 17"/>
                <a:gd name="T34" fmla="*/ 19 w 20"/>
                <a:gd name="T35" fmla="*/ 13 h 17"/>
                <a:gd name="T36" fmla="*/ 19 w 20"/>
                <a:gd name="T37" fmla="*/ 13 h 17"/>
                <a:gd name="T38" fmla="*/ 19 w 20"/>
                <a:gd name="T39" fmla="*/ 16 h 17"/>
                <a:gd name="T40" fmla="*/ 19 w 20"/>
                <a:gd name="T41" fmla="*/ 16 h 17"/>
                <a:gd name="T42" fmla="*/ 16 w 20"/>
                <a:gd name="T43" fmla="*/ 18 h 17"/>
                <a:gd name="T44" fmla="*/ 16 w 20"/>
                <a:gd name="T45" fmla="*/ 18 h 17"/>
                <a:gd name="T46" fmla="*/ 13 w 20"/>
                <a:gd name="T47" fmla="*/ 18 h 17"/>
                <a:gd name="T48" fmla="*/ 10 w 20"/>
                <a:gd name="T49" fmla="*/ 18 h 17"/>
                <a:gd name="T50" fmla="*/ 10 w 20"/>
                <a:gd name="T51" fmla="*/ 18 h 17"/>
                <a:gd name="T52" fmla="*/ 7 w 20"/>
                <a:gd name="T53" fmla="*/ 18 h 17"/>
                <a:gd name="T54" fmla="*/ 7 w 20"/>
                <a:gd name="T55" fmla="*/ 18 h 17"/>
                <a:gd name="T56" fmla="*/ 3 w 20"/>
                <a:gd name="T57" fmla="*/ 16 h 17"/>
                <a:gd name="T58" fmla="*/ 3 w 20"/>
                <a:gd name="T59" fmla="*/ 16 h 17"/>
                <a:gd name="T60" fmla="*/ 0 w 20"/>
                <a:gd name="T61" fmla="*/ 13 h 17"/>
                <a:gd name="T62" fmla="*/ 0 w 20"/>
                <a:gd name="T63" fmla="*/ 13 h 17"/>
                <a:gd name="T64" fmla="*/ 0 w 20"/>
                <a:gd name="T65" fmla="*/ 10 h 17"/>
                <a:gd name="T66" fmla="*/ 0 w 20"/>
                <a:gd name="T67" fmla="*/ 10 h 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"/>
                <a:gd name="T103" fmla="*/ 0 h 17"/>
                <a:gd name="T104" fmla="*/ 20 w 20"/>
                <a:gd name="T105" fmla="*/ 17 h 1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" h="17">
                  <a:moveTo>
                    <a:pt x="0" y="9"/>
                  </a:moveTo>
                  <a:lnTo>
                    <a:pt x="0" y="6"/>
                  </a:lnTo>
                  <a:lnTo>
                    <a:pt x="3" y="3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7" y="3"/>
                  </a:lnTo>
                  <a:lnTo>
                    <a:pt x="17" y="6"/>
                  </a:lnTo>
                  <a:lnTo>
                    <a:pt x="20" y="9"/>
                  </a:lnTo>
                  <a:lnTo>
                    <a:pt x="17" y="12"/>
                  </a:lnTo>
                  <a:lnTo>
                    <a:pt x="17" y="15"/>
                  </a:lnTo>
                  <a:lnTo>
                    <a:pt x="15" y="17"/>
                  </a:lnTo>
                  <a:lnTo>
                    <a:pt x="12" y="17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3" y="15"/>
                  </a:lnTo>
                  <a:lnTo>
                    <a:pt x="0" y="12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0" name="Freeform 304"/>
            <p:cNvSpPr>
              <a:spLocks/>
            </p:cNvSpPr>
            <p:nvPr/>
          </p:nvSpPr>
          <p:spPr bwMode="auto">
            <a:xfrm>
              <a:off x="4794" y="2711"/>
              <a:ext cx="349" cy="108"/>
            </a:xfrm>
            <a:custGeom>
              <a:avLst/>
              <a:gdLst>
                <a:gd name="T0" fmla="*/ 343 w 326"/>
                <a:gd name="T1" fmla="*/ 75 h 101"/>
                <a:gd name="T2" fmla="*/ 336 w 326"/>
                <a:gd name="T3" fmla="*/ 68 h 101"/>
                <a:gd name="T4" fmla="*/ 328 w 326"/>
                <a:gd name="T5" fmla="*/ 59 h 101"/>
                <a:gd name="T6" fmla="*/ 315 w 326"/>
                <a:gd name="T7" fmla="*/ 47 h 101"/>
                <a:gd name="T8" fmla="*/ 300 w 326"/>
                <a:gd name="T9" fmla="*/ 41 h 101"/>
                <a:gd name="T10" fmla="*/ 284 w 326"/>
                <a:gd name="T11" fmla="*/ 37 h 101"/>
                <a:gd name="T12" fmla="*/ 272 w 326"/>
                <a:gd name="T13" fmla="*/ 37 h 101"/>
                <a:gd name="T14" fmla="*/ 259 w 326"/>
                <a:gd name="T15" fmla="*/ 41 h 101"/>
                <a:gd name="T16" fmla="*/ 256 w 326"/>
                <a:gd name="T17" fmla="*/ 34 h 101"/>
                <a:gd name="T18" fmla="*/ 253 w 326"/>
                <a:gd name="T19" fmla="*/ 25 h 101"/>
                <a:gd name="T20" fmla="*/ 247 w 326"/>
                <a:gd name="T21" fmla="*/ 16 h 101"/>
                <a:gd name="T22" fmla="*/ 234 w 326"/>
                <a:gd name="T23" fmla="*/ 6 h 101"/>
                <a:gd name="T24" fmla="*/ 223 w 326"/>
                <a:gd name="T25" fmla="*/ 0 h 101"/>
                <a:gd name="T26" fmla="*/ 207 w 326"/>
                <a:gd name="T27" fmla="*/ 0 h 101"/>
                <a:gd name="T28" fmla="*/ 188 w 326"/>
                <a:gd name="T29" fmla="*/ 3 h 101"/>
                <a:gd name="T30" fmla="*/ 172 w 326"/>
                <a:gd name="T31" fmla="*/ 13 h 101"/>
                <a:gd name="T32" fmla="*/ 161 w 326"/>
                <a:gd name="T33" fmla="*/ 10 h 101"/>
                <a:gd name="T34" fmla="*/ 148 w 326"/>
                <a:gd name="T35" fmla="*/ 6 h 101"/>
                <a:gd name="T36" fmla="*/ 133 w 326"/>
                <a:gd name="T37" fmla="*/ 3 h 101"/>
                <a:gd name="T38" fmla="*/ 123 w 326"/>
                <a:gd name="T39" fmla="*/ 3 h 101"/>
                <a:gd name="T40" fmla="*/ 111 w 326"/>
                <a:gd name="T41" fmla="*/ 6 h 101"/>
                <a:gd name="T42" fmla="*/ 98 w 326"/>
                <a:gd name="T43" fmla="*/ 13 h 101"/>
                <a:gd name="T44" fmla="*/ 86 w 326"/>
                <a:gd name="T45" fmla="*/ 21 h 101"/>
                <a:gd name="T46" fmla="*/ 77 w 326"/>
                <a:gd name="T47" fmla="*/ 28 h 101"/>
                <a:gd name="T48" fmla="*/ 67 w 326"/>
                <a:gd name="T49" fmla="*/ 31 h 101"/>
                <a:gd name="T50" fmla="*/ 61 w 326"/>
                <a:gd name="T51" fmla="*/ 31 h 101"/>
                <a:gd name="T52" fmla="*/ 56 w 326"/>
                <a:gd name="T53" fmla="*/ 31 h 101"/>
                <a:gd name="T54" fmla="*/ 36 w 326"/>
                <a:gd name="T55" fmla="*/ 34 h 101"/>
                <a:gd name="T56" fmla="*/ 25 w 326"/>
                <a:gd name="T57" fmla="*/ 44 h 101"/>
                <a:gd name="T58" fmla="*/ 12 w 326"/>
                <a:gd name="T59" fmla="*/ 56 h 101"/>
                <a:gd name="T60" fmla="*/ 2 w 326"/>
                <a:gd name="T61" fmla="*/ 75 h 101"/>
                <a:gd name="T62" fmla="*/ 0 w 326"/>
                <a:gd name="T63" fmla="*/ 93 h 101"/>
                <a:gd name="T64" fmla="*/ 0 w 326"/>
                <a:gd name="T65" fmla="*/ 108 h 101"/>
                <a:gd name="T66" fmla="*/ 30 w 326"/>
                <a:gd name="T67" fmla="*/ 96 h 101"/>
                <a:gd name="T68" fmla="*/ 33 w 326"/>
                <a:gd name="T69" fmla="*/ 90 h 101"/>
                <a:gd name="T70" fmla="*/ 40 w 326"/>
                <a:gd name="T71" fmla="*/ 90 h 101"/>
                <a:gd name="T72" fmla="*/ 52 w 326"/>
                <a:gd name="T73" fmla="*/ 87 h 101"/>
                <a:gd name="T74" fmla="*/ 77 w 326"/>
                <a:gd name="T75" fmla="*/ 87 h 101"/>
                <a:gd name="T76" fmla="*/ 77 w 326"/>
                <a:gd name="T77" fmla="*/ 93 h 101"/>
                <a:gd name="T78" fmla="*/ 77 w 326"/>
                <a:gd name="T79" fmla="*/ 108 h 101"/>
                <a:gd name="T80" fmla="*/ 111 w 326"/>
                <a:gd name="T81" fmla="*/ 96 h 101"/>
                <a:gd name="T82" fmla="*/ 113 w 326"/>
                <a:gd name="T83" fmla="*/ 90 h 101"/>
                <a:gd name="T84" fmla="*/ 120 w 326"/>
                <a:gd name="T85" fmla="*/ 87 h 101"/>
                <a:gd name="T86" fmla="*/ 130 w 326"/>
                <a:gd name="T87" fmla="*/ 87 h 101"/>
                <a:gd name="T88" fmla="*/ 145 w 326"/>
                <a:gd name="T89" fmla="*/ 87 h 101"/>
                <a:gd name="T90" fmla="*/ 164 w 326"/>
                <a:gd name="T91" fmla="*/ 83 h 101"/>
                <a:gd name="T92" fmla="*/ 185 w 326"/>
                <a:gd name="T93" fmla="*/ 83 h 101"/>
                <a:gd name="T94" fmla="*/ 210 w 326"/>
                <a:gd name="T95" fmla="*/ 83 h 101"/>
                <a:gd name="T96" fmla="*/ 238 w 326"/>
                <a:gd name="T97" fmla="*/ 83 h 101"/>
                <a:gd name="T98" fmla="*/ 262 w 326"/>
                <a:gd name="T99" fmla="*/ 83 h 101"/>
                <a:gd name="T100" fmla="*/ 290 w 326"/>
                <a:gd name="T101" fmla="*/ 83 h 101"/>
                <a:gd name="T102" fmla="*/ 315 w 326"/>
                <a:gd name="T103" fmla="*/ 83 h 101"/>
                <a:gd name="T104" fmla="*/ 339 w 326"/>
                <a:gd name="T105" fmla="*/ 83 h 101"/>
                <a:gd name="T106" fmla="*/ 343 w 326"/>
                <a:gd name="T107" fmla="*/ 75 h 10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26"/>
                <a:gd name="T163" fmla="*/ 0 h 101"/>
                <a:gd name="T164" fmla="*/ 326 w 326"/>
                <a:gd name="T165" fmla="*/ 101 h 10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26" h="101">
                  <a:moveTo>
                    <a:pt x="320" y="70"/>
                  </a:moveTo>
                  <a:lnTo>
                    <a:pt x="320" y="70"/>
                  </a:lnTo>
                  <a:lnTo>
                    <a:pt x="317" y="67"/>
                  </a:lnTo>
                  <a:lnTo>
                    <a:pt x="317" y="64"/>
                  </a:lnTo>
                  <a:lnTo>
                    <a:pt x="314" y="64"/>
                  </a:lnTo>
                  <a:lnTo>
                    <a:pt x="312" y="61"/>
                  </a:lnTo>
                  <a:lnTo>
                    <a:pt x="309" y="58"/>
                  </a:lnTo>
                  <a:lnTo>
                    <a:pt x="306" y="55"/>
                  </a:lnTo>
                  <a:lnTo>
                    <a:pt x="303" y="52"/>
                  </a:lnTo>
                  <a:lnTo>
                    <a:pt x="300" y="49"/>
                  </a:lnTo>
                  <a:lnTo>
                    <a:pt x="294" y="44"/>
                  </a:lnTo>
                  <a:lnTo>
                    <a:pt x="291" y="44"/>
                  </a:lnTo>
                  <a:lnTo>
                    <a:pt x="286" y="41"/>
                  </a:lnTo>
                  <a:lnTo>
                    <a:pt x="280" y="38"/>
                  </a:lnTo>
                  <a:lnTo>
                    <a:pt x="274" y="35"/>
                  </a:lnTo>
                  <a:lnTo>
                    <a:pt x="268" y="35"/>
                  </a:lnTo>
                  <a:lnTo>
                    <a:pt x="265" y="35"/>
                  </a:lnTo>
                  <a:lnTo>
                    <a:pt x="262" y="35"/>
                  </a:lnTo>
                  <a:lnTo>
                    <a:pt x="260" y="35"/>
                  </a:lnTo>
                  <a:lnTo>
                    <a:pt x="254" y="35"/>
                  </a:lnTo>
                  <a:lnTo>
                    <a:pt x="251" y="38"/>
                  </a:lnTo>
                  <a:lnTo>
                    <a:pt x="248" y="38"/>
                  </a:lnTo>
                  <a:lnTo>
                    <a:pt x="242" y="38"/>
                  </a:lnTo>
                  <a:lnTo>
                    <a:pt x="239" y="41"/>
                  </a:lnTo>
                  <a:lnTo>
                    <a:pt x="239" y="35"/>
                  </a:lnTo>
                  <a:lnTo>
                    <a:pt x="239" y="32"/>
                  </a:lnTo>
                  <a:lnTo>
                    <a:pt x="239" y="29"/>
                  </a:lnTo>
                  <a:lnTo>
                    <a:pt x="236" y="26"/>
                  </a:lnTo>
                  <a:lnTo>
                    <a:pt x="236" y="23"/>
                  </a:lnTo>
                  <a:lnTo>
                    <a:pt x="234" y="20"/>
                  </a:lnTo>
                  <a:lnTo>
                    <a:pt x="234" y="18"/>
                  </a:lnTo>
                  <a:lnTo>
                    <a:pt x="231" y="15"/>
                  </a:lnTo>
                  <a:lnTo>
                    <a:pt x="228" y="12"/>
                  </a:lnTo>
                  <a:lnTo>
                    <a:pt x="225" y="9"/>
                  </a:lnTo>
                  <a:lnTo>
                    <a:pt x="219" y="6"/>
                  </a:lnTo>
                  <a:lnTo>
                    <a:pt x="216" y="3"/>
                  </a:lnTo>
                  <a:lnTo>
                    <a:pt x="210" y="3"/>
                  </a:lnTo>
                  <a:lnTo>
                    <a:pt x="208" y="0"/>
                  </a:lnTo>
                  <a:lnTo>
                    <a:pt x="202" y="0"/>
                  </a:lnTo>
                  <a:lnTo>
                    <a:pt x="199" y="0"/>
                  </a:lnTo>
                  <a:lnTo>
                    <a:pt x="193" y="0"/>
                  </a:lnTo>
                  <a:lnTo>
                    <a:pt x="187" y="0"/>
                  </a:lnTo>
                  <a:lnTo>
                    <a:pt x="182" y="3"/>
                  </a:lnTo>
                  <a:lnTo>
                    <a:pt x="176" y="3"/>
                  </a:lnTo>
                  <a:lnTo>
                    <a:pt x="170" y="6"/>
                  </a:lnTo>
                  <a:lnTo>
                    <a:pt x="167" y="9"/>
                  </a:lnTo>
                  <a:lnTo>
                    <a:pt x="161" y="12"/>
                  </a:lnTo>
                  <a:lnTo>
                    <a:pt x="156" y="15"/>
                  </a:lnTo>
                  <a:lnTo>
                    <a:pt x="153" y="12"/>
                  </a:lnTo>
                  <a:lnTo>
                    <a:pt x="150" y="9"/>
                  </a:lnTo>
                  <a:lnTo>
                    <a:pt x="147" y="9"/>
                  </a:lnTo>
                  <a:lnTo>
                    <a:pt x="144" y="6"/>
                  </a:lnTo>
                  <a:lnTo>
                    <a:pt x="138" y="6"/>
                  </a:lnTo>
                  <a:lnTo>
                    <a:pt x="135" y="3"/>
                  </a:lnTo>
                  <a:lnTo>
                    <a:pt x="130" y="3"/>
                  </a:lnTo>
                  <a:lnTo>
                    <a:pt x="124" y="3"/>
                  </a:lnTo>
                  <a:lnTo>
                    <a:pt x="121" y="3"/>
                  </a:lnTo>
                  <a:lnTo>
                    <a:pt x="118" y="3"/>
                  </a:lnTo>
                  <a:lnTo>
                    <a:pt x="115" y="3"/>
                  </a:lnTo>
                  <a:lnTo>
                    <a:pt x="109" y="6"/>
                  </a:lnTo>
                  <a:lnTo>
                    <a:pt x="106" y="6"/>
                  </a:lnTo>
                  <a:lnTo>
                    <a:pt x="104" y="6"/>
                  </a:lnTo>
                  <a:lnTo>
                    <a:pt x="98" y="9"/>
                  </a:lnTo>
                  <a:lnTo>
                    <a:pt x="95" y="9"/>
                  </a:lnTo>
                  <a:lnTo>
                    <a:pt x="92" y="12"/>
                  </a:lnTo>
                  <a:lnTo>
                    <a:pt x="89" y="15"/>
                  </a:lnTo>
                  <a:lnTo>
                    <a:pt x="86" y="18"/>
                  </a:lnTo>
                  <a:lnTo>
                    <a:pt x="80" y="20"/>
                  </a:lnTo>
                  <a:lnTo>
                    <a:pt x="78" y="23"/>
                  </a:lnTo>
                  <a:lnTo>
                    <a:pt x="75" y="26"/>
                  </a:lnTo>
                  <a:lnTo>
                    <a:pt x="72" y="26"/>
                  </a:lnTo>
                  <a:lnTo>
                    <a:pt x="69" y="32"/>
                  </a:lnTo>
                  <a:lnTo>
                    <a:pt x="66" y="32"/>
                  </a:lnTo>
                  <a:lnTo>
                    <a:pt x="63" y="29"/>
                  </a:lnTo>
                  <a:lnTo>
                    <a:pt x="60" y="29"/>
                  </a:lnTo>
                  <a:lnTo>
                    <a:pt x="57" y="29"/>
                  </a:lnTo>
                  <a:lnTo>
                    <a:pt x="54" y="29"/>
                  </a:lnTo>
                  <a:lnTo>
                    <a:pt x="52" y="29"/>
                  </a:lnTo>
                  <a:lnTo>
                    <a:pt x="46" y="32"/>
                  </a:lnTo>
                  <a:lnTo>
                    <a:pt x="40" y="32"/>
                  </a:lnTo>
                  <a:lnTo>
                    <a:pt x="34" y="32"/>
                  </a:lnTo>
                  <a:lnTo>
                    <a:pt x="31" y="35"/>
                  </a:lnTo>
                  <a:lnTo>
                    <a:pt x="26" y="38"/>
                  </a:lnTo>
                  <a:lnTo>
                    <a:pt x="23" y="41"/>
                  </a:lnTo>
                  <a:lnTo>
                    <a:pt x="17" y="44"/>
                  </a:lnTo>
                  <a:lnTo>
                    <a:pt x="14" y="46"/>
                  </a:lnTo>
                  <a:lnTo>
                    <a:pt x="11" y="52"/>
                  </a:lnTo>
                  <a:lnTo>
                    <a:pt x="8" y="58"/>
                  </a:lnTo>
                  <a:lnTo>
                    <a:pt x="5" y="64"/>
                  </a:lnTo>
                  <a:lnTo>
                    <a:pt x="2" y="70"/>
                  </a:lnTo>
                  <a:lnTo>
                    <a:pt x="2" y="75"/>
                  </a:lnTo>
                  <a:lnTo>
                    <a:pt x="0" y="81"/>
                  </a:lnTo>
                  <a:lnTo>
                    <a:pt x="0" y="87"/>
                  </a:lnTo>
                  <a:lnTo>
                    <a:pt x="0" y="90"/>
                  </a:lnTo>
                  <a:lnTo>
                    <a:pt x="0" y="101"/>
                  </a:lnTo>
                  <a:lnTo>
                    <a:pt x="31" y="101"/>
                  </a:lnTo>
                  <a:lnTo>
                    <a:pt x="31" y="90"/>
                  </a:lnTo>
                  <a:lnTo>
                    <a:pt x="28" y="90"/>
                  </a:lnTo>
                  <a:lnTo>
                    <a:pt x="31" y="90"/>
                  </a:lnTo>
                  <a:lnTo>
                    <a:pt x="31" y="87"/>
                  </a:lnTo>
                  <a:lnTo>
                    <a:pt x="31" y="84"/>
                  </a:lnTo>
                  <a:lnTo>
                    <a:pt x="34" y="84"/>
                  </a:lnTo>
                  <a:lnTo>
                    <a:pt x="37" y="84"/>
                  </a:lnTo>
                  <a:lnTo>
                    <a:pt x="40" y="81"/>
                  </a:lnTo>
                  <a:lnTo>
                    <a:pt x="43" y="81"/>
                  </a:lnTo>
                  <a:lnTo>
                    <a:pt x="49" y="81"/>
                  </a:lnTo>
                  <a:lnTo>
                    <a:pt x="54" y="81"/>
                  </a:lnTo>
                  <a:lnTo>
                    <a:pt x="63" y="81"/>
                  </a:lnTo>
                  <a:lnTo>
                    <a:pt x="72" y="81"/>
                  </a:lnTo>
                  <a:lnTo>
                    <a:pt x="72" y="84"/>
                  </a:lnTo>
                  <a:lnTo>
                    <a:pt x="72" y="87"/>
                  </a:lnTo>
                  <a:lnTo>
                    <a:pt x="72" y="90"/>
                  </a:lnTo>
                  <a:lnTo>
                    <a:pt x="72" y="101"/>
                  </a:lnTo>
                  <a:lnTo>
                    <a:pt x="104" y="101"/>
                  </a:lnTo>
                  <a:lnTo>
                    <a:pt x="104" y="90"/>
                  </a:lnTo>
                  <a:lnTo>
                    <a:pt x="106" y="87"/>
                  </a:lnTo>
                  <a:lnTo>
                    <a:pt x="106" y="84"/>
                  </a:lnTo>
                  <a:lnTo>
                    <a:pt x="109" y="84"/>
                  </a:lnTo>
                  <a:lnTo>
                    <a:pt x="112" y="81"/>
                  </a:lnTo>
                  <a:lnTo>
                    <a:pt x="115" y="81"/>
                  </a:lnTo>
                  <a:lnTo>
                    <a:pt x="118" y="81"/>
                  </a:lnTo>
                  <a:lnTo>
                    <a:pt x="121" y="81"/>
                  </a:lnTo>
                  <a:lnTo>
                    <a:pt x="127" y="81"/>
                  </a:lnTo>
                  <a:lnTo>
                    <a:pt x="130" y="81"/>
                  </a:lnTo>
                  <a:lnTo>
                    <a:pt x="135" y="81"/>
                  </a:lnTo>
                  <a:lnTo>
                    <a:pt x="141" y="81"/>
                  </a:lnTo>
                  <a:lnTo>
                    <a:pt x="147" y="81"/>
                  </a:lnTo>
                  <a:lnTo>
                    <a:pt x="153" y="78"/>
                  </a:lnTo>
                  <a:lnTo>
                    <a:pt x="161" y="78"/>
                  </a:lnTo>
                  <a:lnTo>
                    <a:pt x="167" y="78"/>
                  </a:lnTo>
                  <a:lnTo>
                    <a:pt x="173" y="78"/>
                  </a:lnTo>
                  <a:lnTo>
                    <a:pt x="182" y="78"/>
                  </a:lnTo>
                  <a:lnTo>
                    <a:pt x="190" y="78"/>
                  </a:lnTo>
                  <a:lnTo>
                    <a:pt x="196" y="78"/>
                  </a:lnTo>
                  <a:lnTo>
                    <a:pt x="205" y="78"/>
                  </a:lnTo>
                  <a:lnTo>
                    <a:pt x="213" y="78"/>
                  </a:lnTo>
                  <a:lnTo>
                    <a:pt x="222" y="78"/>
                  </a:lnTo>
                  <a:lnTo>
                    <a:pt x="231" y="78"/>
                  </a:lnTo>
                  <a:lnTo>
                    <a:pt x="236" y="78"/>
                  </a:lnTo>
                  <a:lnTo>
                    <a:pt x="245" y="78"/>
                  </a:lnTo>
                  <a:lnTo>
                    <a:pt x="254" y="78"/>
                  </a:lnTo>
                  <a:lnTo>
                    <a:pt x="262" y="78"/>
                  </a:lnTo>
                  <a:lnTo>
                    <a:pt x="271" y="78"/>
                  </a:lnTo>
                  <a:lnTo>
                    <a:pt x="280" y="78"/>
                  </a:lnTo>
                  <a:lnTo>
                    <a:pt x="286" y="78"/>
                  </a:lnTo>
                  <a:lnTo>
                    <a:pt x="294" y="78"/>
                  </a:lnTo>
                  <a:lnTo>
                    <a:pt x="303" y="78"/>
                  </a:lnTo>
                  <a:lnTo>
                    <a:pt x="309" y="78"/>
                  </a:lnTo>
                  <a:lnTo>
                    <a:pt x="317" y="78"/>
                  </a:lnTo>
                  <a:lnTo>
                    <a:pt x="326" y="78"/>
                  </a:lnTo>
                  <a:lnTo>
                    <a:pt x="320" y="7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1" name="Freeform 305"/>
            <p:cNvSpPr>
              <a:spLocks/>
            </p:cNvSpPr>
            <p:nvPr/>
          </p:nvSpPr>
          <p:spPr bwMode="auto">
            <a:xfrm>
              <a:off x="4803" y="2724"/>
              <a:ext cx="148" cy="83"/>
            </a:xfrm>
            <a:custGeom>
              <a:avLst/>
              <a:gdLst>
                <a:gd name="T0" fmla="*/ 19 w 139"/>
                <a:gd name="T1" fmla="*/ 73 h 78"/>
                <a:gd name="T2" fmla="*/ 13 w 139"/>
                <a:gd name="T3" fmla="*/ 77 h 78"/>
                <a:gd name="T4" fmla="*/ 13 w 139"/>
                <a:gd name="T5" fmla="*/ 83 h 78"/>
                <a:gd name="T6" fmla="*/ 10 w 139"/>
                <a:gd name="T7" fmla="*/ 83 h 78"/>
                <a:gd name="T8" fmla="*/ 10 w 139"/>
                <a:gd name="T9" fmla="*/ 83 h 78"/>
                <a:gd name="T10" fmla="*/ 3 w 139"/>
                <a:gd name="T11" fmla="*/ 80 h 78"/>
                <a:gd name="T12" fmla="*/ 3 w 139"/>
                <a:gd name="T13" fmla="*/ 70 h 78"/>
                <a:gd name="T14" fmla="*/ 6 w 139"/>
                <a:gd name="T15" fmla="*/ 59 h 78"/>
                <a:gd name="T16" fmla="*/ 13 w 139"/>
                <a:gd name="T17" fmla="*/ 49 h 78"/>
                <a:gd name="T18" fmla="*/ 19 w 139"/>
                <a:gd name="T19" fmla="*/ 39 h 78"/>
                <a:gd name="T20" fmla="*/ 24 w 139"/>
                <a:gd name="T21" fmla="*/ 36 h 78"/>
                <a:gd name="T22" fmla="*/ 31 w 139"/>
                <a:gd name="T23" fmla="*/ 34 h 78"/>
                <a:gd name="T24" fmla="*/ 40 w 139"/>
                <a:gd name="T25" fmla="*/ 31 h 78"/>
                <a:gd name="T26" fmla="*/ 49 w 139"/>
                <a:gd name="T27" fmla="*/ 31 h 78"/>
                <a:gd name="T28" fmla="*/ 52 w 139"/>
                <a:gd name="T29" fmla="*/ 31 h 78"/>
                <a:gd name="T30" fmla="*/ 59 w 139"/>
                <a:gd name="T31" fmla="*/ 31 h 78"/>
                <a:gd name="T32" fmla="*/ 65 w 139"/>
                <a:gd name="T33" fmla="*/ 31 h 78"/>
                <a:gd name="T34" fmla="*/ 71 w 139"/>
                <a:gd name="T35" fmla="*/ 34 h 78"/>
                <a:gd name="T36" fmla="*/ 75 w 139"/>
                <a:gd name="T37" fmla="*/ 28 h 78"/>
                <a:gd name="T38" fmla="*/ 80 w 139"/>
                <a:gd name="T39" fmla="*/ 21 h 78"/>
                <a:gd name="T40" fmla="*/ 86 w 139"/>
                <a:gd name="T41" fmla="*/ 15 h 78"/>
                <a:gd name="T42" fmla="*/ 93 w 139"/>
                <a:gd name="T43" fmla="*/ 12 h 78"/>
                <a:gd name="T44" fmla="*/ 99 w 139"/>
                <a:gd name="T45" fmla="*/ 6 h 78"/>
                <a:gd name="T46" fmla="*/ 108 w 139"/>
                <a:gd name="T47" fmla="*/ 3 h 78"/>
                <a:gd name="T48" fmla="*/ 114 w 139"/>
                <a:gd name="T49" fmla="*/ 3 h 78"/>
                <a:gd name="T50" fmla="*/ 120 w 139"/>
                <a:gd name="T51" fmla="*/ 0 h 78"/>
                <a:gd name="T52" fmla="*/ 130 w 139"/>
                <a:gd name="T53" fmla="*/ 0 h 78"/>
                <a:gd name="T54" fmla="*/ 135 w 139"/>
                <a:gd name="T55" fmla="*/ 3 h 78"/>
                <a:gd name="T56" fmla="*/ 142 w 139"/>
                <a:gd name="T57" fmla="*/ 6 h 78"/>
                <a:gd name="T58" fmla="*/ 148 w 139"/>
                <a:gd name="T59" fmla="*/ 9 h 78"/>
                <a:gd name="T60" fmla="*/ 148 w 139"/>
                <a:gd name="T61" fmla="*/ 12 h 78"/>
                <a:gd name="T62" fmla="*/ 145 w 139"/>
                <a:gd name="T63" fmla="*/ 15 h 78"/>
                <a:gd name="T64" fmla="*/ 138 w 139"/>
                <a:gd name="T65" fmla="*/ 18 h 78"/>
                <a:gd name="T66" fmla="*/ 135 w 139"/>
                <a:gd name="T67" fmla="*/ 15 h 78"/>
                <a:gd name="T68" fmla="*/ 130 w 139"/>
                <a:gd name="T69" fmla="*/ 15 h 78"/>
                <a:gd name="T70" fmla="*/ 124 w 139"/>
                <a:gd name="T71" fmla="*/ 15 h 78"/>
                <a:gd name="T72" fmla="*/ 117 w 139"/>
                <a:gd name="T73" fmla="*/ 18 h 78"/>
                <a:gd name="T74" fmla="*/ 104 w 139"/>
                <a:gd name="T75" fmla="*/ 18 h 78"/>
                <a:gd name="T76" fmla="*/ 96 w 139"/>
                <a:gd name="T77" fmla="*/ 24 h 78"/>
                <a:gd name="T78" fmla="*/ 89 w 139"/>
                <a:gd name="T79" fmla="*/ 31 h 78"/>
                <a:gd name="T80" fmla="*/ 83 w 139"/>
                <a:gd name="T81" fmla="*/ 36 h 78"/>
                <a:gd name="T82" fmla="*/ 77 w 139"/>
                <a:gd name="T83" fmla="*/ 43 h 78"/>
                <a:gd name="T84" fmla="*/ 75 w 139"/>
                <a:gd name="T85" fmla="*/ 52 h 78"/>
                <a:gd name="T86" fmla="*/ 71 w 139"/>
                <a:gd name="T87" fmla="*/ 59 h 78"/>
                <a:gd name="T88" fmla="*/ 62 w 139"/>
                <a:gd name="T89" fmla="*/ 62 h 78"/>
                <a:gd name="T90" fmla="*/ 49 w 139"/>
                <a:gd name="T91" fmla="*/ 62 h 78"/>
                <a:gd name="T92" fmla="*/ 40 w 139"/>
                <a:gd name="T93" fmla="*/ 64 h 78"/>
                <a:gd name="T94" fmla="*/ 31 w 139"/>
                <a:gd name="T95" fmla="*/ 64 h 78"/>
                <a:gd name="T96" fmla="*/ 28 w 139"/>
                <a:gd name="T97" fmla="*/ 64 h 78"/>
                <a:gd name="T98" fmla="*/ 24 w 139"/>
                <a:gd name="T99" fmla="*/ 67 h 78"/>
                <a:gd name="T100" fmla="*/ 21 w 139"/>
                <a:gd name="T101" fmla="*/ 67 h 78"/>
                <a:gd name="T102" fmla="*/ 21 w 139"/>
                <a:gd name="T103" fmla="*/ 67 h 78"/>
                <a:gd name="T104" fmla="*/ 19 w 139"/>
                <a:gd name="T105" fmla="*/ 67 h 7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9"/>
                <a:gd name="T160" fmla="*/ 0 h 78"/>
                <a:gd name="T161" fmla="*/ 139 w 139"/>
                <a:gd name="T162" fmla="*/ 78 h 78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9" h="78">
                  <a:moveTo>
                    <a:pt x="18" y="63"/>
                  </a:moveTo>
                  <a:lnTo>
                    <a:pt x="18" y="69"/>
                  </a:lnTo>
                  <a:lnTo>
                    <a:pt x="15" y="69"/>
                  </a:lnTo>
                  <a:lnTo>
                    <a:pt x="12" y="72"/>
                  </a:lnTo>
                  <a:lnTo>
                    <a:pt x="12" y="75"/>
                  </a:lnTo>
                  <a:lnTo>
                    <a:pt x="12" y="78"/>
                  </a:lnTo>
                  <a:lnTo>
                    <a:pt x="9" y="78"/>
                  </a:lnTo>
                  <a:lnTo>
                    <a:pt x="0" y="78"/>
                  </a:lnTo>
                  <a:lnTo>
                    <a:pt x="3" y="75"/>
                  </a:lnTo>
                  <a:lnTo>
                    <a:pt x="3" y="69"/>
                  </a:lnTo>
                  <a:lnTo>
                    <a:pt x="3" y="66"/>
                  </a:lnTo>
                  <a:lnTo>
                    <a:pt x="3" y="60"/>
                  </a:lnTo>
                  <a:lnTo>
                    <a:pt x="6" y="55"/>
                  </a:lnTo>
                  <a:lnTo>
                    <a:pt x="9" y="49"/>
                  </a:lnTo>
                  <a:lnTo>
                    <a:pt x="12" y="46"/>
                  </a:lnTo>
                  <a:lnTo>
                    <a:pt x="15" y="40"/>
                  </a:lnTo>
                  <a:lnTo>
                    <a:pt x="18" y="37"/>
                  </a:lnTo>
                  <a:lnTo>
                    <a:pt x="20" y="34"/>
                  </a:lnTo>
                  <a:lnTo>
                    <a:pt x="23" y="34"/>
                  </a:lnTo>
                  <a:lnTo>
                    <a:pt x="26" y="32"/>
                  </a:lnTo>
                  <a:lnTo>
                    <a:pt x="29" y="32"/>
                  </a:lnTo>
                  <a:lnTo>
                    <a:pt x="35" y="29"/>
                  </a:lnTo>
                  <a:lnTo>
                    <a:pt x="38" y="29"/>
                  </a:lnTo>
                  <a:lnTo>
                    <a:pt x="44" y="29"/>
                  </a:lnTo>
                  <a:lnTo>
                    <a:pt x="46" y="29"/>
                  </a:lnTo>
                  <a:lnTo>
                    <a:pt x="49" y="29"/>
                  </a:lnTo>
                  <a:lnTo>
                    <a:pt x="52" y="29"/>
                  </a:lnTo>
                  <a:lnTo>
                    <a:pt x="55" y="29"/>
                  </a:lnTo>
                  <a:lnTo>
                    <a:pt x="58" y="29"/>
                  </a:lnTo>
                  <a:lnTo>
                    <a:pt x="61" y="29"/>
                  </a:lnTo>
                  <a:lnTo>
                    <a:pt x="67" y="32"/>
                  </a:lnTo>
                  <a:lnTo>
                    <a:pt x="67" y="29"/>
                  </a:lnTo>
                  <a:lnTo>
                    <a:pt x="70" y="26"/>
                  </a:lnTo>
                  <a:lnTo>
                    <a:pt x="72" y="23"/>
                  </a:lnTo>
                  <a:lnTo>
                    <a:pt x="75" y="20"/>
                  </a:lnTo>
                  <a:lnTo>
                    <a:pt x="78" y="17"/>
                  </a:lnTo>
                  <a:lnTo>
                    <a:pt x="81" y="14"/>
                  </a:lnTo>
                  <a:lnTo>
                    <a:pt x="84" y="11"/>
                  </a:lnTo>
                  <a:lnTo>
                    <a:pt x="87" y="11"/>
                  </a:lnTo>
                  <a:lnTo>
                    <a:pt x="90" y="8"/>
                  </a:lnTo>
                  <a:lnTo>
                    <a:pt x="93" y="6"/>
                  </a:lnTo>
                  <a:lnTo>
                    <a:pt x="98" y="6"/>
                  </a:lnTo>
                  <a:lnTo>
                    <a:pt x="101" y="3"/>
                  </a:lnTo>
                  <a:lnTo>
                    <a:pt x="104" y="3"/>
                  </a:lnTo>
                  <a:lnTo>
                    <a:pt x="107" y="3"/>
                  </a:lnTo>
                  <a:lnTo>
                    <a:pt x="110" y="3"/>
                  </a:lnTo>
                  <a:lnTo>
                    <a:pt x="113" y="0"/>
                  </a:lnTo>
                  <a:lnTo>
                    <a:pt x="116" y="0"/>
                  </a:lnTo>
                  <a:lnTo>
                    <a:pt x="122" y="0"/>
                  </a:lnTo>
                  <a:lnTo>
                    <a:pt x="124" y="3"/>
                  </a:lnTo>
                  <a:lnTo>
                    <a:pt x="127" y="3"/>
                  </a:lnTo>
                  <a:lnTo>
                    <a:pt x="130" y="3"/>
                  </a:lnTo>
                  <a:lnTo>
                    <a:pt x="133" y="6"/>
                  </a:lnTo>
                  <a:lnTo>
                    <a:pt x="136" y="6"/>
                  </a:lnTo>
                  <a:lnTo>
                    <a:pt x="139" y="8"/>
                  </a:lnTo>
                  <a:lnTo>
                    <a:pt x="139" y="11"/>
                  </a:lnTo>
                  <a:lnTo>
                    <a:pt x="136" y="11"/>
                  </a:lnTo>
                  <a:lnTo>
                    <a:pt x="136" y="14"/>
                  </a:lnTo>
                  <a:lnTo>
                    <a:pt x="133" y="17"/>
                  </a:lnTo>
                  <a:lnTo>
                    <a:pt x="130" y="17"/>
                  </a:lnTo>
                  <a:lnTo>
                    <a:pt x="127" y="14"/>
                  </a:lnTo>
                  <a:lnTo>
                    <a:pt x="124" y="14"/>
                  </a:lnTo>
                  <a:lnTo>
                    <a:pt x="122" y="14"/>
                  </a:lnTo>
                  <a:lnTo>
                    <a:pt x="119" y="14"/>
                  </a:lnTo>
                  <a:lnTo>
                    <a:pt x="116" y="14"/>
                  </a:lnTo>
                  <a:lnTo>
                    <a:pt x="110" y="17"/>
                  </a:lnTo>
                  <a:lnTo>
                    <a:pt x="104" y="17"/>
                  </a:lnTo>
                  <a:lnTo>
                    <a:pt x="98" y="17"/>
                  </a:lnTo>
                  <a:lnTo>
                    <a:pt x="96" y="20"/>
                  </a:lnTo>
                  <a:lnTo>
                    <a:pt x="90" y="23"/>
                  </a:lnTo>
                  <a:lnTo>
                    <a:pt x="87" y="26"/>
                  </a:lnTo>
                  <a:lnTo>
                    <a:pt x="84" y="29"/>
                  </a:lnTo>
                  <a:lnTo>
                    <a:pt x="78" y="32"/>
                  </a:lnTo>
                  <a:lnTo>
                    <a:pt x="78" y="34"/>
                  </a:lnTo>
                  <a:lnTo>
                    <a:pt x="75" y="37"/>
                  </a:lnTo>
                  <a:lnTo>
                    <a:pt x="72" y="40"/>
                  </a:lnTo>
                  <a:lnTo>
                    <a:pt x="70" y="43"/>
                  </a:lnTo>
                  <a:lnTo>
                    <a:pt x="70" y="49"/>
                  </a:lnTo>
                  <a:lnTo>
                    <a:pt x="70" y="52"/>
                  </a:lnTo>
                  <a:lnTo>
                    <a:pt x="67" y="55"/>
                  </a:lnTo>
                  <a:lnTo>
                    <a:pt x="67" y="58"/>
                  </a:lnTo>
                  <a:lnTo>
                    <a:pt x="58" y="58"/>
                  </a:lnTo>
                  <a:lnTo>
                    <a:pt x="52" y="58"/>
                  </a:lnTo>
                  <a:lnTo>
                    <a:pt x="46" y="58"/>
                  </a:lnTo>
                  <a:lnTo>
                    <a:pt x="41" y="60"/>
                  </a:lnTo>
                  <a:lnTo>
                    <a:pt x="38" y="60"/>
                  </a:lnTo>
                  <a:lnTo>
                    <a:pt x="32" y="60"/>
                  </a:lnTo>
                  <a:lnTo>
                    <a:pt x="29" y="60"/>
                  </a:lnTo>
                  <a:lnTo>
                    <a:pt x="26" y="60"/>
                  </a:lnTo>
                  <a:lnTo>
                    <a:pt x="23" y="60"/>
                  </a:lnTo>
                  <a:lnTo>
                    <a:pt x="23" y="63"/>
                  </a:lnTo>
                  <a:lnTo>
                    <a:pt x="20" y="63"/>
                  </a:lnTo>
                  <a:lnTo>
                    <a:pt x="18" y="6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2" name="Freeform 306"/>
            <p:cNvSpPr>
              <a:spLocks/>
            </p:cNvSpPr>
            <p:nvPr/>
          </p:nvSpPr>
          <p:spPr bwMode="auto">
            <a:xfrm>
              <a:off x="4880" y="2721"/>
              <a:ext cx="241" cy="86"/>
            </a:xfrm>
            <a:custGeom>
              <a:avLst/>
              <a:gdLst>
                <a:gd name="T0" fmla="*/ 121 w 226"/>
                <a:gd name="T1" fmla="*/ 65 h 81"/>
                <a:gd name="T2" fmla="*/ 90 w 226"/>
                <a:gd name="T3" fmla="*/ 65 h 81"/>
                <a:gd name="T4" fmla="*/ 65 w 226"/>
                <a:gd name="T5" fmla="*/ 65 h 81"/>
                <a:gd name="T6" fmla="*/ 47 w 226"/>
                <a:gd name="T7" fmla="*/ 65 h 81"/>
                <a:gd name="T8" fmla="*/ 34 w 226"/>
                <a:gd name="T9" fmla="*/ 67 h 81"/>
                <a:gd name="T10" fmla="*/ 28 w 226"/>
                <a:gd name="T11" fmla="*/ 67 h 81"/>
                <a:gd name="T12" fmla="*/ 26 w 226"/>
                <a:gd name="T13" fmla="*/ 70 h 81"/>
                <a:gd name="T14" fmla="*/ 22 w 226"/>
                <a:gd name="T15" fmla="*/ 70 h 81"/>
                <a:gd name="T16" fmla="*/ 19 w 226"/>
                <a:gd name="T17" fmla="*/ 76 h 81"/>
                <a:gd name="T18" fmla="*/ 16 w 226"/>
                <a:gd name="T19" fmla="*/ 80 h 81"/>
                <a:gd name="T20" fmla="*/ 13 w 226"/>
                <a:gd name="T21" fmla="*/ 86 h 81"/>
                <a:gd name="T22" fmla="*/ 13 w 226"/>
                <a:gd name="T23" fmla="*/ 86 h 81"/>
                <a:gd name="T24" fmla="*/ 13 w 226"/>
                <a:gd name="T25" fmla="*/ 86 h 81"/>
                <a:gd name="T26" fmla="*/ 3 w 226"/>
                <a:gd name="T27" fmla="*/ 83 h 81"/>
                <a:gd name="T28" fmla="*/ 3 w 226"/>
                <a:gd name="T29" fmla="*/ 73 h 81"/>
                <a:gd name="T30" fmla="*/ 6 w 226"/>
                <a:gd name="T31" fmla="*/ 62 h 81"/>
                <a:gd name="T32" fmla="*/ 13 w 226"/>
                <a:gd name="T33" fmla="*/ 49 h 81"/>
                <a:gd name="T34" fmla="*/ 19 w 226"/>
                <a:gd name="T35" fmla="*/ 39 h 81"/>
                <a:gd name="T36" fmla="*/ 26 w 226"/>
                <a:gd name="T37" fmla="*/ 37 h 81"/>
                <a:gd name="T38" fmla="*/ 34 w 226"/>
                <a:gd name="T39" fmla="*/ 34 h 81"/>
                <a:gd name="T40" fmla="*/ 41 w 226"/>
                <a:gd name="T41" fmla="*/ 31 h 81"/>
                <a:gd name="T42" fmla="*/ 50 w 226"/>
                <a:gd name="T43" fmla="*/ 31 h 81"/>
                <a:gd name="T44" fmla="*/ 53 w 226"/>
                <a:gd name="T45" fmla="*/ 31 h 81"/>
                <a:gd name="T46" fmla="*/ 59 w 226"/>
                <a:gd name="T47" fmla="*/ 31 h 81"/>
                <a:gd name="T48" fmla="*/ 65 w 226"/>
                <a:gd name="T49" fmla="*/ 31 h 81"/>
                <a:gd name="T50" fmla="*/ 71 w 226"/>
                <a:gd name="T51" fmla="*/ 34 h 81"/>
                <a:gd name="T52" fmla="*/ 75 w 226"/>
                <a:gd name="T53" fmla="*/ 28 h 81"/>
                <a:gd name="T54" fmla="*/ 81 w 226"/>
                <a:gd name="T55" fmla="*/ 21 h 81"/>
                <a:gd name="T56" fmla="*/ 86 w 226"/>
                <a:gd name="T57" fmla="*/ 15 h 81"/>
                <a:gd name="T58" fmla="*/ 93 w 226"/>
                <a:gd name="T59" fmla="*/ 12 h 81"/>
                <a:gd name="T60" fmla="*/ 99 w 226"/>
                <a:gd name="T61" fmla="*/ 6 h 81"/>
                <a:gd name="T62" fmla="*/ 109 w 226"/>
                <a:gd name="T63" fmla="*/ 6 h 81"/>
                <a:gd name="T64" fmla="*/ 114 w 226"/>
                <a:gd name="T65" fmla="*/ 3 h 81"/>
                <a:gd name="T66" fmla="*/ 121 w 226"/>
                <a:gd name="T67" fmla="*/ 0 h 81"/>
                <a:gd name="T68" fmla="*/ 130 w 226"/>
                <a:gd name="T69" fmla="*/ 3 h 81"/>
                <a:gd name="T70" fmla="*/ 136 w 226"/>
                <a:gd name="T71" fmla="*/ 3 h 81"/>
                <a:gd name="T72" fmla="*/ 145 w 226"/>
                <a:gd name="T73" fmla="*/ 6 h 81"/>
                <a:gd name="T74" fmla="*/ 148 w 226"/>
                <a:gd name="T75" fmla="*/ 10 h 81"/>
                <a:gd name="T76" fmla="*/ 158 w 226"/>
                <a:gd name="T77" fmla="*/ 18 h 81"/>
                <a:gd name="T78" fmla="*/ 161 w 226"/>
                <a:gd name="T79" fmla="*/ 34 h 81"/>
                <a:gd name="T80" fmla="*/ 158 w 226"/>
                <a:gd name="T81" fmla="*/ 49 h 81"/>
                <a:gd name="T82" fmla="*/ 170 w 226"/>
                <a:gd name="T83" fmla="*/ 42 h 81"/>
                <a:gd name="T84" fmla="*/ 179 w 226"/>
                <a:gd name="T85" fmla="*/ 39 h 81"/>
                <a:gd name="T86" fmla="*/ 189 w 226"/>
                <a:gd name="T87" fmla="*/ 39 h 81"/>
                <a:gd name="T88" fmla="*/ 197 w 226"/>
                <a:gd name="T89" fmla="*/ 37 h 81"/>
                <a:gd name="T90" fmla="*/ 207 w 226"/>
                <a:gd name="T91" fmla="*/ 39 h 81"/>
                <a:gd name="T92" fmla="*/ 220 w 226"/>
                <a:gd name="T93" fmla="*/ 46 h 81"/>
                <a:gd name="T94" fmla="*/ 228 w 226"/>
                <a:gd name="T95" fmla="*/ 52 h 81"/>
                <a:gd name="T96" fmla="*/ 238 w 226"/>
                <a:gd name="T97" fmla="*/ 58 h 81"/>
                <a:gd name="T98" fmla="*/ 238 w 226"/>
                <a:gd name="T99" fmla="*/ 65 h 81"/>
                <a:gd name="T100" fmla="*/ 228 w 226"/>
                <a:gd name="T101" fmla="*/ 62 h 81"/>
                <a:gd name="T102" fmla="*/ 216 w 226"/>
                <a:gd name="T103" fmla="*/ 62 h 81"/>
                <a:gd name="T104" fmla="*/ 207 w 226"/>
                <a:gd name="T105" fmla="*/ 62 h 81"/>
                <a:gd name="T106" fmla="*/ 192 w 226"/>
                <a:gd name="T107" fmla="*/ 62 h 81"/>
                <a:gd name="T108" fmla="*/ 179 w 226"/>
                <a:gd name="T109" fmla="*/ 62 h 81"/>
                <a:gd name="T110" fmla="*/ 164 w 226"/>
                <a:gd name="T111" fmla="*/ 62 h 81"/>
                <a:gd name="T112" fmla="*/ 148 w 226"/>
                <a:gd name="T113" fmla="*/ 62 h 81"/>
                <a:gd name="T114" fmla="*/ 142 w 226"/>
                <a:gd name="T115" fmla="*/ 62 h 8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26"/>
                <a:gd name="T175" fmla="*/ 0 h 81"/>
                <a:gd name="T176" fmla="*/ 226 w 226"/>
                <a:gd name="T177" fmla="*/ 81 h 8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26" h="81">
                  <a:moveTo>
                    <a:pt x="133" y="58"/>
                  </a:moveTo>
                  <a:lnTo>
                    <a:pt x="113" y="61"/>
                  </a:lnTo>
                  <a:lnTo>
                    <a:pt x="99" y="61"/>
                  </a:lnTo>
                  <a:lnTo>
                    <a:pt x="84" y="61"/>
                  </a:lnTo>
                  <a:lnTo>
                    <a:pt x="70" y="61"/>
                  </a:lnTo>
                  <a:lnTo>
                    <a:pt x="61" y="61"/>
                  </a:lnTo>
                  <a:lnTo>
                    <a:pt x="52" y="61"/>
                  </a:lnTo>
                  <a:lnTo>
                    <a:pt x="44" y="61"/>
                  </a:lnTo>
                  <a:lnTo>
                    <a:pt x="38" y="63"/>
                  </a:lnTo>
                  <a:lnTo>
                    <a:pt x="32" y="63"/>
                  </a:lnTo>
                  <a:lnTo>
                    <a:pt x="29" y="63"/>
                  </a:lnTo>
                  <a:lnTo>
                    <a:pt x="26" y="63"/>
                  </a:lnTo>
                  <a:lnTo>
                    <a:pt x="24" y="63"/>
                  </a:lnTo>
                  <a:lnTo>
                    <a:pt x="24" y="66"/>
                  </a:lnTo>
                  <a:lnTo>
                    <a:pt x="21" y="66"/>
                  </a:lnTo>
                  <a:lnTo>
                    <a:pt x="18" y="72"/>
                  </a:lnTo>
                  <a:lnTo>
                    <a:pt x="15" y="75"/>
                  </a:lnTo>
                  <a:lnTo>
                    <a:pt x="15" y="78"/>
                  </a:lnTo>
                  <a:lnTo>
                    <a:pt x="12" y="81"/>
                  </a:lnTo>
                  <a:lnTo>
                    <a:pt x="0" y="81"/>
                  </a:lnTo>
                  <a:lnTo>
                    <a:pt x="3" y="78"/>
                  </a:lnTo>
                  <a:lnTo>
                    <a:pt x="3" y="72"/>
                  </a:lnTo>
                  <a:lnTo>
                    <a:pt x="3" y="69"/>
                  </a:lnTo>
                  <a:lnTo>
                    <a:pt x="3" y="63"/>
                  </a:lnTo>
                  <a:lnTo>
                    <a:pt x="6" y="58"/>
                  </a:lnTo>
                  <a:lnTo>
                    <a:pt x="9" y="52"/>
                  </a:lnTo>
                  <a:lnTo>
                    <a:pt x="12" y="46"/>
                  </a:lnTo>
                  <a:lnTo>
                    <a:pt x="15" y="40"/>
                  </a:lnTo>
                  <a:lnTo>
                    <a:pt x="18" y="37"/>
                  </a:lnTo>
                  <a:lnTo>
                    <a:pt x="21" y="37"/>
                  </a:lnTo>
                  <a:lnTo>
                    <a:pt x="24" y="35"/>
                  </a:lnTo>
                  <a:lnTo>
                    <a:pt x="26" y="32"/>
                  </a:lnTo>
                  <a:lnTo>
                    <a:pt x="32" y="32"/>
                  </a:lnTo>
                  <a:lnTo>
                    <a:pt x="35" y="29"/>
                  </a:lnTo>
                  <a:lnTo>
                    <a:pt x="38" y="29"/>
                  </a:lnTo>
                  <a:lnTo>
                    <a:pt x="44" y="29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5" y="29"/>
                  </a:lnTo>
                  <a:lnTo>
                    <a:pt x="58" y="29"/>
                  </a:lnTo>
                  <a:lnTo>
                    <a:pt x="61" y="29"/>
                  </a:lnTo>
                  <a:lnTo>
                    <a:pt x="67" y="32"/>
                  </a:lnTo>
                  <a:lnTo>
                    <a:pt x="67" y="29"/>
                  </a:lnTo>
                  <a:lnTo>
                    <a:pt x="70" y="26"/>
                  </a:lnTo>
                  <a:lnTo>
                    <a:pt x="73" y="23"/>
                  </a:lnTo>
                  <a:lnTo>
                    <a:pt x="76" y="20"/>
                  </a:lnTo>
                  <a:lnTo>
                    <a:pt x="78" y="17"/>
                  </a:lnTo>
                  <a:lnTo>
                    <a:pt x="81" y="14"/>
                  </a:lnTo>
                  <a:lnTo>
                    <a:pt x="84" y="11"/>
                  </a:lnTo>
                  <a:lnTo>
                    <a:pt x="87" y="11"/>
                  </a:lnTo>
                  <a:lnTo>
                    <a:pt x="90" y="9"/>
                  </a:lnTo>
                  <a:lnTo>
                    <a:pt x="93" y="6"/>
                  </a:lnTo>
                  <a:lnTo>
                    <a:pt x="99" y="6"/>
                  </a:lnTo>
                  <a:lnTo>
                    <a:pt x="102" y="6"/>
                  </a:lnTo>
                  <a:lnTo>
                    <a:pt x="104" y="3"/>
                  </a:lnTo>
                  <a:lnTo>
                    <a:pt x="107" y="3"/>
                  </a:lnTo>
                  <a:lnTo>
                    <a:pt x="110" y="3"/>
                  </a:lnTo>
                  <a:lnTo>
                    <a:pt x="113" y="0"/>
                  </a:lnTo>
                  <a:lnTo>
                    <a:pt x="119" y="0"/>
                  </a:lnTo>
                  <a:lnTo>
                    <a:pt x="122" y="3"/>
                  </a:lnTo>
                  <a:lnTo>
                    <a:pt x="125" y="3"/>
                  </a:lnTo>
                  <a:lnTo>
                    <a:pt x="128" y="3"/>
                  </a:lnTo>
                  <a:lnTo>
                    <a:pt x="130" y="3"/>
                  </a:lnTo>
                  <a:lnTo>
                    <a:pt x="136" y="6"/>
                  </a:lnTo>
                  <a:lnTo>
                    <a:pt x="139" y="9"/>
                  </a:lnTo>
                  <a:lnTo>
                    <a:pt x="142" y="11"/>
                  </a:lnTo>
                  <a:lnTo>
                    <a:pt x="148" y="17"/>
                  </a:lnTo>
                  <a:lnTo>
                    <a:pt x="148" y="23"/>
                  </a:lnTo>
                  <a:lnTo>
                    <a:pt x="151" y="32"/>
                  </a:lnTo>
                  <a:lnTo>
                    <a:pt x="151" y="37"/>
                  </a:lnTo>
                  <a:lnTo>
                    <a:pt x="148" y="46"/>
                  </a:lnTo>
                  <a:lnTo>
                    <a:pt x="156" y="43"/>
                  </a:lnTo>
                  <a:lnTo>
                    <a:pt x="159" y="40"/>
                  </a:lnTo>
                  <a:lnTo>
                    <a:pt x="165" y="40"/>
                  </a:lnTo>
                  <a:lnTo>
                    <a:pt x="168" y="37"/>
                  </a:lnTo>
                  <a:lnTo>
                    <a:pt x="174" y="37"/>
                  </a:lnTo>
                  <a:lnTo>
                    <a:pt x="177" y="37"/>
                  </a:lnTo>
                  <a:lnTo>
                    <a:pt x="182" y="35"/>
                  </a:lnTo>
                  <a:lnTo>
                    <a:pt x="185" y="35"/>
                  </a:lnTo>
                  <a:lnTo>
                    <a:pt x="194" y="37"/>
                  </a:lnTo>
                  <a:lnTo>
                    <a:pt x="200" y="40"/>
                  </a:lnTo>
                  <a:lnTo>
                    <a:pt x="206" y="43"/>
                  </a:lnTo>
                  <a:lnTo>
                    <a:pt x="211" y="46"/>
                  </a:lnTo>
                  <a:lnTo>
                    <a:pt x="214" y="49"/>
                  </a:lnTo>
                  <a:lnTo>
                    <a:pt x="220" y="52"/>
                  </a:lnTo>
                  <a:lnTo>
                    <a:pt x="223" y="55"/>
                  </a:lnTo>
                  <a:lnTo>
                    <a:pt x="226" y="61"/>
                  </a:lnTo>
                  <a:lnTo>
                    <a:pt x="223" y="61"/>
                  </a:lnTo>
                  <a:lnTo>
                    <a:pt x="217" y="61"/>
                  </a:lnTo>
                  <a:lnTo>
                    <a:pt x="214" y="58"/>
                  </a:lnTo>
                  <a:lnTo>
                    <a:pt x="208" y="58"/>
                  </a:lnTo>
                  <a:lnTo>
                    <a:pt x="203" y="58"/>
                  </a:lnTo>
                  <a:lnTo>
                    <a:pt x="200" y="58"/>
                  </a:lnTo>
                  <a:lnTo>
                    <a:pt x="194" y="58"/>
                  </a:lnTo>
                  <a:lnTo>
                    <a:pt x="188" y="58"/>
                  </a:lnTo>
                  <a:lnTo>
                    <a:pt x="180" y="58"/>
                  </a:lnTo>
                  <a:lnTo>
                    <a:pt x="174" y="58"/>
                  </a:lnTo>
                  <a:lnTo>
                    <a:pt x="168" y="58"/>
                  </a:lnTo>
                  <a:lnTo>
                    <a:pt x="162" y="58"/>
                  </a:lnTo>
                  <a:lnTo>
                    <a:pt x="154" y="58"/>
                  </a:lnTo>
                  <a:lnTo>
                    <a:pt x="148" y="58"/>
                  </a:lnTo>
                  <a:lnTo>
                    <a:pt x="139" y="58"/>
                  </a:lnTo>
                  <a:lnTo>
                    <a:pt x="133" y="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grpSp>
        <p:nvGrpSpPr>
          <p:cNvPr id="113" name="Group 340"/>
          <p:cNvGrpSpPr>
            <a:grpSpLocks/>
          </p:cNvGrpSpPr>
          <p:nvPr/>
        </p:nvGrpSpPr>
        <p:grpSpPr bwMode="auto">
          <a:xfrm>
            <a:off x="7662867" y="5029200"/>
            <a:ext cx="966788" cy="314325"/>
            <a:chOff x="4827" y="3162"/>
            <a:chExt cx="609" cy="198"/>
          </a:xfrm>
        </p:grpSpPr>
        <p:sp>
          <p:nvSpPr>
            <p:cNvPr id="114" name="Freeform 307"/>
            <p:cNvSpPr>
              <a:spLocks/>
            </p:cNvSpPr>
            <p:nvPr/>
          </p:nvSpPr>
          <p:spPr bwMode="auto">
            <a:xfrm>
              <a:off x="5028" y="3205"/>
              <a:ext cx="7" cy="3"/>
            </a:xfrm>
            <a:custGeom>
              <a:avLst/>
              <a:gdLst>
                <a:gd name="T0" fmla="*/ 7 w 6"/>
                <a:gd name="T1" fmla="*/ 0 h 3"/>
                <a:gd name="T2" fmla="*/ 7 w 6"/>
                <a:gd name="T3" fmla="*/ 3 h 3"/>
                <a:gd name="T4" fmla="*/ 7 w 6"/>
                <a:gd name="T5" fmla="*/ 3 h 3"/>
                <a:gd name="T6" fmla="*/ 4 w 6"/>
                <a:gd name="T7" fmla="*/ 3 h 3"/>
                <a:gd name="T8" fmla="*/ 4 w 6"/>
                <a:gd name="T9" fmla="*/ 3 h 3"/>
                <a:gd name="T10" fmla="*/ 4 w 6"/>
                <a:gd name="T11" fmla="*/ 3 h 3"/>
                <a:gd name="T12" fmla="*/ 4 w 6"/>
                <a:gd name="T13" fmla="*/ 3 h 3"/>
                <a:gd name="T14" fmla="*/ 0 w 6"/>
                <a:gd name="T15" fmla="*/ 3 h 3"/>
                <a:gd name="T16" fmla="*/ 0 w 6"/>
                <a:gd name="T17" fmla="*/ 0 h 3"/>
                <a:gd name="T18" fmla="*/ 0 w 6"/>
                <a:gd name="T19" fmla="*/ 0 h 3"/>
                <a:gd name="T20" fmla="*/ 4 w 6"/>
                <a:gd name="T21" fmla="*/ 0 h 3"/>
                <a:gd name="T22" fmla="*/ 4 w 6"/>
                <a:gd name="T23" fmla="*/ 0 h 3"/>
                <a:gd name="T24" fmla="*/ 4 w 6"/>
                <a:gd name="T25" fmla="*/ 0 h 3"/>
                <a:gd name="T26" fmla="*/ 4 w 6"/>
                <a:gd name="T27" fmla="*/ 0 h 3"/>
                <a:gd name="T28" fmla="*/ 7 w 6"/>
                <a:gd name="T29" fmla="*/ 0 h 3"/>
                <a:gd name="T30" fmla="*/ 7 w 6"/>
                <a:gd name="T31" fmla="*/ 0 h 3"/>
                <a:gd name="T32" fmla="*/ 7 w 6"/>
                <a:gd name="T33" fmla="*/ 0 h 3"/>
                <a:gd name="T34" fmla="*/ 7 w 6"/>
                <a:gd name="T35" fmla="*/ 0 h 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"/>
                <a:gd name="T55" fmla="*/ 0 h 3"/>
                <a:gd name="T56" fmla="*/ 6 w 6"/>
                <a:gd name="T57" fmla="*/ 3 h 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" h="3">
                  <a:moveTo>
                    <a:pt x="6" y="0"/>
                  </a:moveTo>
                  <a:lnTo>
                    <a:pt x="6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A3DDF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5" name="Freeform 308"/>
            <p:cNvSpPr>
              <a:spLocks/>
            </p:cNvSpPr>
            <p:nvPr/>
          </p:nvSpPr>
          <p:spPr bwMode="auto">
            <a:xfrm>
              <a:off x="4893" y="3196"/>
              <a:ext cx="21" cy="18"/>
            </a:xfrm>
            <a:custGeom>
              <a:avLst/>
              <a:gdLst>
                <a:gd name="T0" fmla="*/ 3 w 20"/>
                <a:gd name="T1" fmla="*/ 18 h 17"/>
                <a:gd name="T2" fmla="*/ 3 w 20"/>
                <a:gd name="T3" fmla="*/ 18 h 17"/>
                <a:gd name="T4" fmla="*/ 3 w 20"/>
                <a:gd name="T5" fmla="*/ 15 h 17"/>
                <a:gd name="T6" fmla="*/ 0 w 20"/>
                <a:gd name="T7" fmla="*/ 15 h 17"/>
                <a:gd name="T8" fmla="*/ 0 w 20"/>
                <a:gd name="T9" fmla="*/ 12 h 17"/>
                <a:gd name="T10" fmla="*/ 3 w 20"/>
                <a:gd name="T11" fmla="*/ 8 h 17"/>
                <a:gd name="T12" fmla="*/ 3 w 20"/>
                <a:gd name="T13" fmla="*/ 8 h 17"/>
                <a:gd name="T14" fmla="*/ 3 w 20"/>
                <a:gd name="T15" fmla="*/ 5 h 17"/>
                <a:gd name="T16" fmla="*/ 6 w 20"/>
                <a:gd name="T17" fmla="*/ 5 h 17"/>
                <a:gd name="T18" fmla="*/ 9 w 20"/>
                <a:gd name="T19" fmla="*/ 5 h 17"/>
                <a:gd name="T20" fmla="*/ 13 w 20"/>
                <a:gd name="T21" fmla="*/ 5 h 17"/>
                <a:gd name="T22" fmla="*/ 15 w 20"/>
                <a:gd name="T23" fmla="*/ 5 h 17"/>
                <a:gd name="T24" fmla="*/ 15 w 20"/>
                <a:gd name="T25" fmla="*/ 8 h 17"/>
                <a:gd name="T26" fmla="*/ 15 w 20"/>
                <a:gd name="T27" fmla="*/ 12 h 17"/>
                <a:gd name="T28" fmla="*/ 15 w 20"/>
                <a:gd name="T29" fmla="*/ 12 h 17"/>
                <a:gd name="T30" fmla="*/ 15 w 20"/>
                <a:gd name="T31" fmla="*/ 15 h 17"/>
                <a:gd name="T32" fmla="*/ 15 w 20"/>
                <a:gd name="T33" fmla="*/ 18 h 17"/>
                <a:gd name="T34" fmla="*/ 15 w 20"/>
                <a:gd name="T35" fmla="*/ 18 h 17"/>
                <a:gd name="T36" fmla="*/ 15 w 20"/>
                <a:gd name="T37" fmla="*/ 18 h 17"/>
                <a:gd name="T38" fmla="*/ 15 w 20"/>
                <a:gd name="T39" fmla="*/ 18 h 17"/>
                <a:gd name="T40" fmla="*/ 18 w 20"/>
                <a:gd name="T41" fmla="*/ 18 h 17"/>
                <a:gd name="T42" fmla="*/ 18 w 20"/>
                <a:gd name="T43" fmla="*/ 18 h 17"/>
                <a:gd name="T44" fmla="*/ 18 w 20"/>
                <a:gd name="T45" fmla="*/ 18 h 17"/>
                <a:gd name="T46" fmla="*/ 21 w 20"/>
                <a:gd name="T47" fmla="*/ 18 h 17"/>
                <a:gd name="T48" fmla="*/ 21 w 20"/>
                <a:gd name="T49" fmla="*/ 18 h 17"/>
                <a:gd name="T50" fmla="*/ 21 w 20"/>
                <a:gd name="T51" fmla="*/ 15 h 17"/>
                <a:gd name="T52" fmla="*/ 21 w 20"/>
                <a:gd name="T53" fmla="*/ 12 h 17"/>
                <a:gd name="T54" fmla="*/ 21 w 20"/>
                <a:gd name="T55" fmla="*/ 8 h 17"/>
                <a:gd name="T56" fmla="*/ 21 w 20"/>
                <a:gd name="T57" fmla="*/ 5 h 17"/>
                <a:gd name="T58" fmla="*/ 18 w 20"/>
                <a:gd name="T59" fmla="*/ 2 h 17"/>
                <a:gd name="T60" fmla="*/ 15 w 20"/>
                <a:gd name="T61" fmla="*/ 2 h 17"/>
                <a:gd name="T62" fmla="*/ 13 w 20"/>
                <a:gd name="T63" fmla="*/ 0 h 17"/>
                <a:gd name="T64" fmla="*/ 9 w 20"/>
                <a:gd name="T65" fmla="*/ 0 h 17"/>
                <a:gd name="T66" fmla="*/ 3 w 20"/>
                <a:gd name="T67" fmla="*/ 2 h 17"/>
                <a:gd name="T68" fmla="*/ 0 w 20"/>
                <a:gd name="T69" fmla="*/ 5 h 17"/>
                <a:gd name="T70" fmla="*/ 0 w 20"/>
                <a:gd name="T71" fmla="*/ 8 h 17"/>
                <a:gd name="T72" fmla="*/ 0 w 20"/>
                <a:gd name="T73" fmla="*/ 12 h 17"/>
                <a:gd name="T74" fmla="*/ 0 w 20"/>
                <a:gd name="T75" fmla="*/ 12 h 17"/>
                <a:gd name="T76" fmla="*/ 0 w 20"/>
                <a:gd name="T77" fmla="*/ 15 h 17"/>
                <a:gd name="T78" fmla="*/ 3 w 20"/>
                <a:gd name="T79" fmla="*/ 18 h 17"/>
                <a:gd name="T80" fmla="*/ 3 w 20"/>
                <a:gd name="T81" fmla="*/ 18 h 17"/>
                <a:gd name="T82" fmla="*/ 3 w 20"/>
                <a:gd name="T83" fmla="*/ 18 h 1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"/>
                <a:gd name="T127" fmla="*/ 0 h 17"/>
                <a:gd name="T128" fmla="*/ 20 w 20"/>
                <a:gd name="T129" fmla="*/ 17 h 1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" h="17">
                  <a:moveTo>
                    <a:pt x="3" y="17"/>
                  </a:moveTo>
                  <a:lnTo>
                    <a:pt x="3" y="17"/>
                  </a:lnTo>
                  <a:lnTo>
                    <a:pt x="3" y="14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3" y="8"/>
                  </a:lnTo>
                  <a:lnTo>
                    <a:pt x="3" y="5"/>
                  </a:lnTo>
                  <a:lnTo>
                    <a:pt x="6" y="5"/>
                  </a:lnTo>
                  <a:lnTo>
                    <a:pt x="9" y="5"/>
                  </a:lnTo>
                  <a:lnTo>
                    <a:pt x="12" y="5"/>
                  </a:lnTo>
                  <a:lnTo>
                    <a:pt x="14" y="5"/>
                  </a:lnTo>
                  <a:lnTo>
                    <a:pt x="14" y="8"/>
                  </a:lnTo>
                  <a:lnTo>
                    <a:pt x="14" y="11"/>
                  </a:lnTo>
                  <a:lnTo>
                    <a:pt x="14" y="14"/>
                  </a:lnTo>
                  <a:lnTo>
                    <a:pt x="14" y="17"/>
                  </a:lnTo>
                  <a:lnTo>
                    <a:pt x="17" y="17"/>
                  </a:lnTo>
                  <a:lnTo>
                    <a:pt x="20" y="17"/>
                  </a:lnTo>
                  <a:lnTo>
                    <a:pt x="20" y="14"/>
                  </a:lnTo>
                  <a:lnTo>
                    <a:pt x="20" y="11"/>
                  </a:lnTo>
                  <a:lnTo>
                    <a:pt x="20" y="8"/>
                  </a:lnTo>
                  <a:lnTo>
                    <a:pt x="20" y="5"/>
                  </a:lnTo>
                  <a:lnTo>
                    <a:pt x="17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9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3" y="17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6" name="Freeform 309"/>
            <p:cNvSpPr>
              <a:spLocks/>
            </p:cNvSpPr>
            <p:nvPr/>
          </p:nvSpPr>
          <p:spPr bwMode="auto">
            <a:xfrm>
              <a:off x="4865" y="3208"/>
              <a:ext cx="24" cy="16"/>
            </a:xfrm>
            <a:custGeom>
              <a:avLst/>
              <a:gdLst>
                <a:gd name="T0" fmla="*/ 3 w 23"/>
                <a:gd name="T1" fmla="*/ 16 h 15"/>
                <a:gd name="T2" fmla="*/ 3 w 23"/>
                <a:gd name="T3" fmla="*/ 16 h 15"/>
                <a:gd name="T4" fmla="*/ 3 w 23"/>
                <a:gd name="T5" fmla="*/ 13 h 15"/>
                <a:gd name="T6" fmla="*/ 3 w 23"/>
                <a:gd name="T7" fmla="*/ 13 h 15"/>
                <a:gd name="T8" fmla="*/ 3 w 23"/>
                <a:gd name="T9" fmla="*/ 10 h 15"/>
                <a:gd name="T10" fmla="*/ 3 w 23"/>
                <a:gd name="T11" fmla="*/ 10 h 15"/>
                <a:gd name="T12" fmla="*/ 3 w 23"/>
                <a:gd name="T13" fmla="*/ 6 h 15"/>
                <a:gd name="T14" fmla="*/ 6 w 23"/>
                <a:gd name="T15" fmla="*/ 3 h 15"/>
                <a:gd name="T16" fmla="*/ 9 w 23"/>
                <a:gd name="T17" fmla="*/ 3 h 15"/>
                <a:gd name="T18" fmla="*/ 13 w 23"/>
                <a:gd name="T19" fmla="*/ 3 h 15"/>
                <a:gd name="T20" fmla="*/ 13 w 23"/>
                <a:gd name="T21" fmla="*/ 3 h 15"/>
                <a:gd name="T22" fmla="*/ 15 w 23"/>
                <a:gd name="T23" fmla="*/ 6 h 15"/>
                <a:gd name="T24" fmla="*/ 18 w 23"/>
                <a:gd name="T25" fmla="*/ 6 h 15"/>
                <a:gd name="T26" fmla="*/ 18 w 23"/>
                <a:gd name="T27" fmla="*/ 10 h 15"/>
                <a:gd name="T28" fmla="*/ 18 w 23"/>
                <a:gd name="T29" fmla="*/ 13 h 15"/>
                <a:gd name="T30" fmla="*/ 18 w 23"/>
                <a:gd name="T31" fmla="*/ 13 h 15"/>
                <a:gd name="T32" fmla="*/ 18 w 23"/>
                <a:gd name="T33" fmla="*/ 16 h 15"/>
                <a:gd name="T34" fmla="*/ 18 w 23"/>
                <a:gd name="T35" fmla="*/ 16 h 15"/>
                <a:gd name="T36" fmla="*/ 18 w 23"/>
                <a:gd name="T37" fmla="*/ 16 h 15"/>
                <a:gd name="T38" fmla="*/ 18 w 23"/>
                <a:gd name="T39" fmla="*/ 16 h 15"/>
                <a:gd name="T40" fmla="*/ 18 w 23"/>
                <a:gd name="T41" fmla="*/ 16 h 15"/>
                <a:gd name="T42" fmla="*/ 21 w 23"/>
                <a:gd name="T43" fmla="*/ 16 h 15"/>
                <a:gd name="T44" fmla="*/ 21 w 23"/>
                <a:gd name="T45" fmla="*/ 16 h 15"/>
                <a:gd name="T46" fmla="*/ 21 w 23"/>
                <a:gd name="T47" fmla="*/ 16 h 15"/>
                <a:gd name="T48" fmla="*/ 24 w 23"/>
                <a:gd name="T49" fmla="*/ 16 h 15"/>
                <a:gd name="T50" fmla="*/ 24 w 23"/>
                <a:gd name="T51" fmla="*/ 13 h 15"/>
                <a:gd name="T52" fmla="*/ 24 w 23"/>
                <a:gd name="T53" fmla="*/ 10 h 15"/>
                <a:gd name="T54" fmla="*/ 24 w 23"/>
                <a:gd name="T55" fmla="*/ 10 h 15"/>
                <a:gd name="T56" fmla="*/ 21 w 23"/>
                <a:gd name="T57" fmla="*/ 6 h 15"/>
                <a:gd name="T58" fmla="*/ 21 w 23"/>
                <a:gd name="T59" fmla="*/ 3 h 15"/>
                <a:gd name="T60" fmla="*/ 18 w 23"/>
                <a:gd name="T61" fmla="*/ 0 h 15"/>
                <a:gd name="T62" fmla="*/ 15 w 23"/>
                <a:gd name="T63" fmla="*/ 0 h 15"/>
                <a:gd name="T64" fmla="*/ 9 w 23"/>
                <a:gd name="T65" fmla="*/ 0 h 15"/>
                <a:gd name="T66" fmla="*/ 6 w 23"/>
                <a:gd name="T67" fmla="*/ 0 h 15"/>
                <a:gd name="T68" fmla="*/ 3 w 23"/>
                <a:gd name="T69" fmla="*/ 3 h 15"/>
                <a:gd name="T70" fmla="*/ 0 w 23"/>
                <a:gd name="T71" fmla="*/ 6 h 15"/>
                <a:gd name="T72" fmla="*/ 0 w 23"/>
                <a:gd name="T73" fmla="*/ 10 h 15"/>
                <a:gd name="T74" fmla="*/ 0 w 23"/>
                <a:gd name="T75" fmla="*/ 13 h 15"/>
                <a:gd name="T76" fmla="*/ 3 w 23"/>
                <a:gd name="T77" fmla="*/ 13 h 15"/>
                <a:gd name="T78" fmla="*/ 3 w 23"/>
                <a:gd name="T79" fmla="*/ 16 h 15"/>
                <a:gd name="T80" fmla="*/ 3 w 23"/>
                <a:gd name="T81" fmla="*/ 16 h 15"/>
                <a:gd name="T82" fmla="*/ 3 w 23"/>
                <a:gd name="T83" fmla="*/ 16 h 1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"/>
                <a:gd name="T127" fmla="*/ 0 h 15"/>
                <a:gd name="T128" fmla="*/ 23 w 23"/>
                <a:gd name="T129" fmla="*/ 15 h 1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" h="15">
                  <a:moveTo>
                    <a:pt x="3" y="15"/>
                  </a:moveTo>
                  <a:lnTo>
                    <a:pt x="3" y="15"/>
                  </a:lnTo>
                  <a:lnTo>
                    <a:pt x="3" y="12"/>
                  </a:lnTo>
                  <a:lnTo>
                    <a:pt x="3" y="9"/>
                  </a:lnTo>
                  <a:lnTo>
                    <a:pt x="3" y="6"/>
                  </a:lnTo>
                  <a:lnTo>
                    <a:pt x="6" y="3"/>
                  </a:lnTo>
                  <a:lnTo>
                    <a:pt x="9" y="3"/>
                  </a:lnTo>
                  <a:lnTo>
                    <a:pt x="12" y="3"/>
                  </a:lnTo>
                  <a:lnTo>
                    <a:pt x="14" y="6"/>
                  </a:lnTo>
                  <a:lnTo>
                    <a:pt x="17" y="6"/>
                  </a:lnTo>
                  <a:lnTo>
                    <a:pt x="17" y="9"/>
                  </a:lnTo>
                  <a:lnTo>
                    <a:pt x="17" y="12"/>
                  </a:lnTo>
                  <a:lnTo>
                    <a:pt x="17" y="15"/>
                  </a:lnTo>
                  <a:lnTo>
                    <a:pt x="20" y="15"/>
                  </a:lnTo>
                  <a:lnTo>
                    <a:pt x="23" y="15"/>
                  </a:lnTo>
                  <a:lnTo>
                    <a:pt x="23" y="12"/>
                  </a:lnTo>
                  <a:lnTo>
                    <a:pt x="23" y="9"/>
                  </a:lnTo>
                  <a:lnTo>
                    <a:pt x="20" y="6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3" y="1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7" name="Freeform 310"/>
            <p:cNvSpPr>
              <a:spLocks/>
            </p:cNvSpPr>
            <p:nvPr/>
          </p:nvSpPr>
          <p:spPr bwMode="auto">
            <a:xfrm>
              <a:off x="4917" y="3190"/>
              <a:ext cx="22" cy="15"/>
            </a:xfrm>
            <a:custGeom>
              <a:avLst/>
              <a:gdLst>
                <a:gd name="T0" fmla="*/ 3 w 20"/>
                <a:gd name="T1" fmla="*/ 12 h 14"/>
                <a:gd name="T2" fmla="*/ 3 w 20"/>
                <a:gd name="T3" fmla="*/ 12 h 14"/>
                <a:gd name="T4" fmla="*/ 3 w 20"/>
                <a:gd name="T5" fmla="*/ 12 h 14"/>
                <a:gd name="T6" fmla="*/ 3 w 20"/>
                <a:gd name="T7" fmla="*/ 9 h 14"/>
                <a:gd name="T8" fmla="*/ 3 w 20"/>
                <a:gd name="T9" fmla="*/ 9 h 14"/>
                <a:gd name="T10" fmla="*/ 3 w 20"/>
                <a:gd name="T11" fmla="*/ 6 h 14"/>
                <a:gd name="T12" fmla="*/ 3 w 20"/>
                <a:gd name="T13" fmla="*/ 6 h 14"/>
                <a:gd name="T14" fmla="*/ 3 w 20"/>
                <a:gd name="T15" fmla="*/ 3 h 14"/>
                <a:gd name="T16" fmla="*/ 7 w 20"/>
                <a:gd name="T17" fmla="*/ 3 h 14"/>
                <a:gd name="T18" fmla="*/ 10 w 20"/>
                <a:gd name="T19" fmla="*/ 3 h 14"/>
                <a:gd name="T20" fmla="*/ 13 w 20"/>
                <a:gd name="T21" fmla="*/ 3 h 14"/>
                <a:gd name="T22" fmla="*/ 13 w 20"/>
                <a:gd name="T23" fmla="*/ 3 h 14"/>
                <a:gd name="T24" fmla="*/ 16 w 20"/>
                <a:gd name="T25" fmla="*/ 6 h 14"/>
                <a:gd name="T26" fmla="*/ 16 w 20"/>
                <a:gd name="T27" fmla="*/ 9 h 14"/>
                <a:gd name="T28" fmla="*/ 16 w 20"/>
                <a:gd name="T29" fmla="*/ 9 h 14"/>
                <a:gd name="T30" fmla="*/ 16 w 20"/>
                <a:gd name="T31" fmla="*/ 12 h 14"/>
                <a:gd name="T32" fmla="*/ 16 w 20"/>
                <a:gd name="T33" fmla="*/ 12 h 14"/>
                <a:gd name="T34" fmla="*/ 16 w 20"/>
                <a:gd name="T35" fmla="*/ 12 h 14"/>
                <a:gd name="T36" fmla="*/ 16 w 20"/>
                <a:gd name="T37" fmla="*/ 12 h 14"/>
                <a:gd name="T38" fmla="*/ 16 w 20"/>
                <a:gd name="T39" fmla="*/ 15 h 14"/>
                <a:gd name="T40" fmla="*/ 19 w 20"/>
                <a:gd name="T41" fmla="*/ 15 h 14"/>
                <a:gd name="T42" fmla="*/ 19 w 20"/>
                <a:gd name="T43" fmla="*/ 15 h 14"/>
                <a:gd name="T44" fmla="*/ 19 w 20"/>
                <a:gd name="T45" fmla="*/ 15 h 14"/>
                <a:gd name="T46" fmla="*/ 19 w 20"/>
                <a:gd name="T47" fmla="*/ 15 h 14"/>
                <a:gd name="T48" fmla="*/ 22 w 20"/>
                <a:gd name="T49" fmla="*/ 12 h 14"/>
                <a:gd name="T50" fmla="*/ 22 w 20"/>
                <a:gd name="T51" fmla="*/ 12 h 14"/>
                <a:gd name="T52" fmla="*/ 22 w 20"/>
                <a:gd name="T53" fmla="*/ 9 h 14"/>
                <a:gd name="T54" fmla="*/ 22 w 20"/>
                <a:gd name="T55" fmla="*/ 6 h 14"/>
                <a:gd name="T56" fmla="*/ 19 w 20"/>
                <a:gd name="T57" fmla="*/ 3 h 14"/>
                <a:gd name="T58" fmla="*/ 19 w 20"/>
                <a:gd name="T59" fmla="*/ 3 h 14"/>
                <a:gd name="T60" fmla="*/ 16 w 20"/>
                <a:gd name="T61" fmla="*/ 0 h 14"/>
                <a:gd name="T62" fmla="*/ 13 w 20"/>
                <a:gd name="T63" fmla="*/ 0 h 14"/>
                <a:gd name="T64" fmla="*/ 10 w 20"/>
                <a:gd name="T65" fmla="*/ 0 h 14"/>
                <a:gd name="T66" fmla="*/ 3 w 20"/>
                <a:gd name="T67" fmla="*/ 0 h 14"/>
                <a:gd name="T68" fmla="*/ 0 w 20"/>
                <a:gd name="T69" fmla="*/ 3 h 14"/>
                <a:gd name="T70" fmla="*/ 0 w 20"/>
                <a:gd name="T71" fmla="*/ 6 h 14"/>
                <a:gd name="T72" fmla="*/ 0 w 20"/>
                <a:gd name="T73" fmla="*/ 6 h 14"/>
                <a:gd name="T74" fmla="*/ 0 w 20"/>
                <a:gd name="T75" fmla="*/ 9 h 14"/>
                <a:gd name="T76" fmla="*/ 0 w 20"/>
                <a:gd name="T77" fmla="*/ 12 h 14"/>
                <a:gd name="T78" fmla="*/ 3 w 20"/>
                <a:gd name="T79" fmla="*/ 12 h 14"/>
                <a:gd name="T80" fmla="*/ 3 w 20"/>
                <a:gd name="T81" fmla="*/ 12 h 14"/>
                <a:gd name="T82" fmla="*/ 3 w 20"/>
                <a:gd name="T83" fmla="*/ 12 h 1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"/>
                <a:gd name="T127" fmla="*/ 0 h 14"/>
                <a:gd name="T128" fmla="*/ 20 w 20"/>
                <a:gd name="T129" fmla="*/ 14 h 1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" h="14">
                  <a:moveTo>
                    <a:pt x="3" y="11"/>
                  </a:moveTo>
                  <a:lnTo>
                    <a:pt x="3" y="11"/>
                  </a:lnTo>
                  <a:lnTo>
                    <a:pt x="3" y="8"/>
                  </a:lnTo>
                  <a:lnTo>
                    <a:pt x="3" y="6"/>
                  </a:lnTo>
                  <a:lnTo>
                    <a:pt x="3" y="3"/>
                  </a:lnTo>
                  <a:lnTo>
                    <a:pt x="6" y="3"/>
                  </a:lnTo>
                  <a:lnTo>
                    <a:pt x="9" y="3"/>
                  </a:lnTo>
                  <a:lnTo>
                    <a:pt x="12" y="3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11"/>
                  </a:lnTo>
                  <a:lnTo>
                    <a:pt x="15" y="14"/>
                  </a:lnTo>
                  <a:lnTo>
                    <a:pt x="17" y="14"/>
                  </a:lnTo>
                  <a:lnTo>
                    <a:pt x="20" y="11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17" y="3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3" y="1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8" name="Freeform 311"/>
            <p:cNvSpPr>
              <a:spLocks/>
            </p:cNvSpPr>
            <p:nvPr/>
          </p:nvSpPr>
          <p:spPr bwMode="auto">
            <a:xfrm>
              <a:off x="4939" y="3180"/>
              <a:ext cx="19" cy="16"/>
            </a:xfrm>
            <a:custGeom>
              <a:avLst/>
              <a:gdLst>
                <a:gd name="T0" fmla="*/ 3 w 18"/>
                <a:gd name="T1" fmla="*/ 16 h 15"/>
                <a:gd name="T2" fmla="*/ 3 w 18"/>
                <a:gd name="T3" fmla="*/ 16 h 15"/>
                <a:gd name="T4" fmla="*/ 0 w 18"/>
                <a:gd name="T5" fmla="*/ 13 h 15"/>
                <a:gd name="T6" fmla="*/ 0 w 18"/>
                <a:gd name="T7" fmla="*/ 13 h 15"/>
                <a:gd name="T8" fmla="*/ 0 w 18"/>
                <a:gd name="T9" fmla="*/ 10 h 15"/>
                <a:gd name="T10" fmla="*/ 0 w 18"/>
                <a:gd name="T11" fmla="*/ 10 h 15"/>
                <a:gd name="T12" fmla="*/ 3 w 18"/>
                <a:gd name="T13" fmla="*/ 6 h 15"/>
                <a:gd name="T14" fmla="*/ 3 w 18"/>
                <a:gd name="T15" fmla="*/ 6 h 15"/>
                <a:gd name="T16" fmla="*/ 6 w 18"/>
                <a:gd name="T17" fmla="*/ 6 h 15"/>
                <a:gd name="T18" fmla="*/ 10 w 18"/>
                <a:gd name="T19" fmla="*/ 3 h 15"/>
                <a:gd name="T20" fmla="*/ 10 w 18"/>
                <a:gd name="T21" fmla="*/ 6 h 15"/>
                <a:gd name="T22" fmla="*/ 13 w 18"/>
                <a:gd name="T23" fmla="*/ 6 h 15"/>
                <a:gd name="T24" fmla="*/ 13 w 18"/>
                <a:gd name="T25" fmla="*/ 6 h 15"/>
                <a:gd name="T26" fmla="*/ 13 w 18"/>
                <a:gd name="T27" fmla="*/ 10 h 15"/>
                <a:gd name="T28" fmla="*/ 16 w 18"/>
                <a:gd name="T29" fmla="*/ 13 h 15"/>
                <a:gd name="T30" fmla="*/ 13 w 18"/>
                <a:gd name="T31" fmla="*/ 13 h 15"/>
                <a:gd name="T32" fmla="*/ 13 w 18"/>
                <a:gd name="T33" fmla="*/ 16 h 15"/>
                <a:gd name="T34" fmla="*/ 13 w 18"/>
                <a:gd name="T35" fmla="*/ 16 h 15"/>
                <a:gd name="T36" fmla="*/ 13 w 18"/>
                <a:gd name="T37" fmla="*/ 16 h 15"/>
                <a:gd name="T38" fmla="*/ 16 w 18"/>
                <a:gd name="T39" fmla="*/ 16 h 15"/>
                <a:gd name="T40" fmla="*/ 16 w 18"/>
                <a:gd name="T41" fmla="*/ 16 h 15"/>
                <a:gd name="T42" fmla="*/ 16 w 18"/>
                <a:gd name="T43" fmla="*/ 16 h 15"/>
                <a:gd name="T44" fmla="*/ 16 w 18"/>
                <a:gd name="T45" fmla="*/ 16 h 15"/>
                <a:gd name="T46" fmla="*/ 19 w 18"/>
                <a:gd name="T47" fmla="*/ 16 h 15"/>
                <a:gd name="T48" fmla="*/ 19 w 18"/>
                <a:gd name="T49" fmla="*/ 16 h 15"/>
                <a:gd name="T50" fmla="*/ 19 w 18"/>
                <a:gd name="T51" fmla="*/ 13 h 15"/>
                <a:gd name="T52" fmla="*/ 19 w 18"/>
                <a:gd name="T53" fmla="*/ 13 h 15"/>
                <a:gd name="T54" fmla="*/ 19 w 18"/>
                <a:gd name="T55" fmla="*/ 10 h 15"/>
                <a:gd name="T56" fmla="*/ 19 w 18"/>
                <a:gd name="T57" fmla="*/ 6 h 15"/>
                <a:gd name="T58" fmla="*/ 16 w 18"/>
                <a:gd name="T59" fmla="*/ 3 h 15"/>
                <a:gd name="T60" fmla="*/ 13 w 18"/>
                <a:gd name="T61" fmla="*/ 3 h 15"/>
                <a:gd name="T62" fmla="*/ 10 w 18"/>
                <a:gd name="T63" fmla="*/ 0 h 15"/>
                <a:gd name="T64" fmla="*/ 6 w 18"/>
                <a:gd name="T65" fmla="*/ 0 h 15"/>
                <a:gd name="T66" fmla="*/ 3 w 18"/>
                <a:gd name="T67" fmla="*/ 3 h 15"/>
                <a:gd name="T68" fmla="*/ 0 w 18"/>
                <a:gd name="T69" fmla="*/ 3 h 15"/>
                <a:gd name="T70" fmla="*/ 0 w 18"/>
                <a:gd name="T71" fmla="*/ 6 h 15"/>
                <a:gd name="T72" fmla="*/ 0 w 18"/>
                <a:gd name="T73" fmla="*/ 10 h 15"/>
                <a:gd name="T74" fmla="*/ 0 w 18"/>
                <a:gd name="T75" fmla="*/ 13 h 15"/>
                <a:gd name="T76" fmla="*/ 0 w 18"/>
                <a:gd name="T77" fmla="*/ 13 h 15"/>
                <a:gd name="T78" fmla="*/ 0 w 18"/>
                <a:gd name="T79" fmla="*/ 16 h 15"/>
                <a:gd name="T80" fmla="*/ 3 w 18"/>
                <a:gd name="T81" fmla="*/ 16 h 15"/>
                <a:gd name="T82" fmla="*/ 3 w 18"/>
                <a:gd name="T83" fmla="*/ 16 h 1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8"/>
                <a:gd name="T127" fmla="*/ 0 h 15"/>
                <a:gd name="T128" fmla="*/ 18 w 18"/>
                <a:gd name="T129" fmla="*/ 15 h 1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8" h="15">
                  <a:moveTo>
                    <a:pt x="3" y="15"/>
                  </a:moveTo>
                  <a:lnTo>
                    <a:pt x="3" y="15"/>
                  </a:lnTo>
                  <a:lnTo>
                    <a:pt x="0" y="12"/>
                  </a:lnTo>
                  <a:lnTo>
                    <a:pt x="0" y="9"/>
                  </a:lnTo>
                  <a:lnTo>
                    <a:pt x="3" y="6"/>
                  </a:lnTo>
                  <a:lnTo>
                    <a:pt x="6" y="6"/>
                  </a:lnTo>
                  <a:lnTo>
                    <a:pt x="9" y="3"/>
                  </a:lnTo>
                  <a:lnTo>
                    <a:pt x="9" y="6"/>
                  </a:lnTo>
                  <a:lnTo>
                    <a:pt x="12" y="6"/>
                  </a:lnTo>
                  <a:lnTo>
                    <a:pt x="12" y="9"/>
                  </a:lnTo>
                  <a:lnTo>
                    <a:pt x="15" y="12"/>
                  </a:lnTo>
                  <a:lnTo>
                    <a:pt x="12" y="12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8" y="15"/>
                  </a:lnTo>
                  <a:lnTo>
                    <a:pt x="18" y="12"/>
                  </a:lnTo>
                  <a:lnTo>
                    <a:pt x="18" y="9"/>
                  </a:lnTo>
                  <a:lnTo>
                    <a:pt x="18" y="6"/>
                  </a:lnTo>
                  <a:lnTo>
                    <a:pt x="15" y="3"/>
                  </a:lnTo>
                  <a:lnTo>
                    <a:pt x="12" y="3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3" y="1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9" name="Freeform 312"/>
            <p:cNvSpPr>
              <a:spLocks/>
            </p:cNvSpPr>
            <p:nvPr/>
          </p:nvSpPr>
          <p:spPr bwMode="auto">
            <a:xfrm>
              <a:off x="4958" y="3177"/>
              <a:ext cx="15" cy="13"/>
            </a:xfrm>
            <a:custGeom>
              <a:avLst/>
              <a:gdLst>
                <a:gd name="T0" fmla="*/ 3 w 14"/>
                <a:gd name="T1" fmla="*/ 13 h 12"/>
                <a:gd name="T2" fmla="*/ 3 w 14"/>
                <a:gd name="T3" fmla="*/ 10 h 12"/>
                <a:gd name="T4" fmla="*/ 0 w 14"/>
                <a:gd name="T5" fmla="*/ 10 h 12"/>
                <a:gd name="T6" fmla="*/ 0 w 14"/>
                <a:gd name="T7" fmla="*/ 10 h 12"/>
                <a:gd name="T8" fmla="*/ 0 w 14"/>
                <a:gd name="T9" fmla="*/ 7 h 12"/>
                <a:gd name="T10" fmla="*/ 0 w 14"/>
                <a:gd name="T11" fmla="*/ 7 h 12"/>
                <a:gd name="T12" fmla="*/ 3 w 14"/>
                <a:gd name="T13" fmla="*/ 3 h 12"/>
                <a:gd name="T14" fmla="*/ 3 w 14"/>
                <a:gd name="T15" fmla="*/ 3 h 12"/>
                <a:gd name="T16" fmla="*/ 5 w 14"/>
                <a:gd name="T17" fmla="*/ 3 h 12"/>
                <a:gd name="T18" fmla="*/ 5 w 14"/>
                <a:gd name="T19" fmla="*/ 3 h 12"/>
                <a:gd name="T20" fmla="*/ 9 w 14"/>
                <a:gd name="T21" fmla="*/ 3 h 12"/>
                <a:gd name="T22" fmla="*/ 9 w 14"/>
                <a:gd name="T23" fmla="*/ 3 h 12"/>
                <a:gd name="T24" fmla="*/ 12 w 14"/>
                <a:gd name="T25" fmla="*/ 7 h 12"/>
                <a:gd name="T26" fmla="*/ 12 w 14"/>
                <a:gd name="T27" fmla="*/ 7 h 12"/>
                <a:gd name="T28" fmla="*/ 12 w 14"/>
                <a:gd name="T29" fmla="*/ 10 h 12"/>
                <a:gd name="T30" fmla="*/ 12 w 14"/>
                <a:gd name="T31" fmla="*/ 10 h 12"/>
                <a:gd name="T32" fmla="*/ 12 w 14"/>
                <a:gd name="T33" fmla="*/ 10 h 12"/>
                <a:gd name="T34" fmla="*/ 12 w 14"/>
                <a:gd name="T35" fmla="*/ 10 h 12"/>
                <a:gd name="T36" fmla="*/ 12 w 14"/>
                <a:gd name="T37" fmla="*/ 13 h 12"/>
                <a:gd name="T38" fmla="*/ 12 w 14"/>
                <a:gd name="T39" fmla="*/ 13 h 12"/>
                <a:gd name="T40" fmla="*/ 12 w 14"/>
                <a:gd name="T41" fmla="*/ 13 h 12"/>
                <a:gd name="T42" fmla="*/ 15 w 14"/>
                <a:gd name="T43" fmla="*/ 13 h 12"/>
                <a:gd name="T44" fmla="*/ 15 w 14"/>
                <a:gd name="T45" fmla="*/ 13 h 12"/>
                <a:gd name="T46" fmla="*/ 15 w 14"/>
                <a:gd name="T47" fmla="*/ 13 h 12"/>
                <a:gd name="T48" fmla="*/ 15 w 14"/>
                <a:gd name="T49" fmla="*/ 10 h 12"/>
                <a:gd name="T50" fmla="*/ 15 w 14"/>
                <a:gd name="T51" fmla="*/ 10 h 12"/>
                <a:gd name="T52" fmla="*/ 15 w 14"/>
                <a:gd name="T53" fmla="*/ 7 h 12"/>
                <a:gd name="T54" fmla="*/ 15 w 14"/>
                <a:gd name="T55" fmla="*/ 7 h 12"/>
                <a:gd name="T56" fmla="*/ 15 w 14"/>
                <a:gd name="T57" fmla="*/ 3 h 12"/>
                <a:gd name="T58" fmla="*/ 15 w 14"/>
                <a:gd name="T59" fmla="*/ 0 h 12"/>
                <a:gd name="T60" fmla="*/ 12 w 14"/>
                <a:gd name="T61" fmla="*/ 0 h 12"/>
                <a:gd name="T62" fmla="*/ 9 w 14"/>
                <a:gd name="T63" fmla="*/ 0 h 12"/>
                <a:gd name="T64" fmla="*/ 5 w 14"/>
                <a:gd name="T65" fmla="*/ 0 h 12"/>
                <a:gd name="T66" fmla="*/ 3 w 14"/>
                <a:gd name="T67" fmla="*/ 0 h 12"/>
                <a:gd name="T68" fmla="*/ 0 w 14"/>
                <a:gd name="T69" fmla="*/ 3 h 12"/>
                <a:gd name="T70" fmla="*/ 0 w 14"/>
                <a:gd name="T71" fmla="*/ 3 h 12"/>
                <a:gd name="T72" fmla="*/ 0 w 14"/>
                <a:gd name="T73" fmla="*/ 7 h 12"/>
                <a:gd name="T74" fmla="*/ 0 w 14"/>
                <a:gd name="T75" fmla="*/ 10 h 12"/>
                <a:gd name="T76" fmla="*/ 0 w 14"/>
                <a:gd name="T77" fmla="*/ 10 h 12"/>
                <a:gd name="T78" fmla="*/ 0 w 14"/>
                <a:gd name="T79" fmla="*/ 10 h 12"/>
                <a:gd name="T80" fmla="*/ 3 w 14"/>
                <a:gd name="T81" fmla="*/ 13 h 12"/>
                <a:gd name="T82" fmla="*/ 3 w 14"/>
                <a:gd name="T83" fmla="*/ 13 h 1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4"/>
                <a:gd name="T127" fmla="*/ 0 h 12"/>
                <a:gd name="T128" fmla="*/ 14 w 14"/>
                <a:gd name="T129" fmla="*/ 12 h 1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4" h="12">
                  <a:moveTo>
                    <a:pt x="3" y="12"/>
                  </a:moveTo>
                  <a:lnTo>
                    <a:pt x="3" y="9"/>
                  </a:lnTo>
                  <a:lnTo>
                    <a:pt x="0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5" y="3"/>
                  </a:lnTo>
                  <a:lnTo>
                    <a:pt x="8" y="3"/>
                  </a:lnTo>
                  <a:lnTo>
                    <a:pt x="11" y="6"/>
                  </a:lnTo>
                  <a:lnTo>
                    <a:pt x="11" y="9"/>
                  </a:lnTo>
                  <a:lnTo>
                    <a:pt x="11" y="12"/>
                  </a:lnTo>
                  <a:lnTo>
                    <a:pt x="14" y="12"/>
                  </a:lnTo>
                  <a:lnTo>
                    <a:pt x="14" y="9"/>
                  </a:lnTo>
                  <a:lnTo>
                    <a:pt x="14" y="6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0" name="Freeform 313"/>
            <p:cNvSpPr>
              <a:spLocks/>
            </p:cNvSpPr>
            <p:nvPr/>
          </p:nvSpPr>
          <p:spPr bwMode="auto">
            <a:xfrm>
              <a:off x="4973" y="3170"/>
              <a:ext cx="16" cy="13"/>
            </a:xfrm>
            <a:custGeom>
              <a:avLst/>
              <a:gdLst>
                <a:gd name="T0" fmla="*/ 3 w 15"/>
                <a:gd name="T1" fmla="*/ 10 h 12"/>
                <a:gd name="T2" fmla="*/ 3 w 15"/>
                <a:gd name="T3" fmla="*/ 10 h 12"/>
                <a:gd name="T4" fmla="*/ 0 w 15"/>
                <a:gd name="T5" fmla="*/ 10 h 12"/>
                <a:gd name="T6" fmla="*/ 0 w 15"/>
                <a:gd name="T7" fmla="*/ 10 h 12"/>
                <a:gd name="T8" fmla="*/ 0 w 15"/>
                <a:gd name="T9" fmla="*/ 7 h 12"/>
                <a:gd name="T10" fmla="*/ 0 w 15"/>
                <a:gd name="T11" fmla="*/ 7 h 12"/>
                <a:gd name="T12" fmla="*/ 3 w 15"/>
                <a:gd name="T13" fmla="*/ 3 h 12"/>
                <a:gd name="T14" fmla="*/ 3 w 15"/>
                <a:gd name="T15" fmla="*/ 3 h 12"/>
                <a:gd name="T16" fmla="*/ 6 w 15"/>
                <a:gd name="T17" fmla="*/ 3 h 12"/>
                <a:gd name="T18" fmla="*/ 6 w 15"/>
                <a:gd name="T19" fmla="*/ 3 h 12"/>
                <a:gd name="T20" fmla="*/ 10 w 15"/>
                <a:gd name="T21" fmla="*/ 3 h 12"/>
                <a:gd name="T22" fmla="*/ 10 w 15"/>
                <a:gd name="T23" fmla="*/ 3 h 12"/>
                <a:gd name="T24" fmla="*/ 10 w 15"/>
                <a:gd name="T25" fmla="*/ 7 h 12"/>
                <a:gd name="T26" fmla="*/ 13 w 15"/>
                <a:gd name="T27" fmla="*/ 7 h 12"/>
                <a:gd name="T28" fmla="*/ 13 w 15"/>
                <a:gd name="T29" fmla="*/ 7 h 12"/>
                <a:gd name="T30" fmla="*/ 13 w 15"/>
                <a:gd name="T31" fmla="*/ 10 h 12"/>
                <a:gd name="T32" fmla="*/ 10 w 15"/>
                <a:gd name="T33" fmla="*/ 10 h 12"/>
                <a:gd name="T34" fmla="*/ 13 w 15"/>
                <a:gd name="T35" fmla="*/ 10 h 12"/>
                <a:gd name="T36" fmla="*/ 13 w 15"/>
                <a:gd name="T37" fmla="*/ 13 h 12"/>
                <a:gd name="T38" fmla="*/ 13 w 15"/>
                <a:gd name="T39" fmla="*/ 13 h 12"/>
                <a:gd name="T40" fmla="*/ 16 w 15"/>
                <a:gd name="T41" fmla="*/ 10 h 12"/>
                <a:gd name="T42" fmla="*/ 16 w 15"/>
                <a:gd name="T43" fmla="*/ 10 h 12"/>
                <a:gd name="T44" fmla="*/ 16 w 15"/>
                <a:gd name="T45" fmla="*/ 7 h 12"/>
                <a:gd name="T46" fmla="*/ 16 w 15"/>
                <a:gd name="T47" fmla="*/ 7 h 12"/>
                <a:gd name="T48" fmla="*/ 16 w 15"/>
                <a:gd name="T49" fmla="*/ 3 h 12"/>
                <a:gd name="T50" fmla="*/ 13 w 15"/>
                <a:gd name="T51" fmla="*/ 3 h 12"/>
                <a:gd name="T52" fmla="*/ 13 w 15"/>
                <a:gd name="T53" fmla="*/ 0 h 12"/>
                <a:gd name="T54" fmla="*/ 10 w 15"/>
                <a:gd name="T55" fmla="*/ 0 h 12"/>
                <a:gd name="T56" fmla="*/ 6 w 15"/>
                <a:gd name="T57" fmla="*/ 0 h 12"/>
                <a:gd name="T58" fmla="*/ 3 w 15"/>
                <a:gd name="T59" fmla="*/ 0 h 12"/>
                <a:gd name="T60" fmla="*/ 0 w 15"/>
                <a:gd name="T61" fmla="*/ 3 h 12"/>
                <a:gd name="T62" fmla="*/ 0 w 15"/>
                <a:gd name="T63" fmla="*/ 3 h 12"/>
                <a:gd name="T64" fmla="*/ 0 w 15"/>
                <a:gd name="T65" fmla="*/ 7 h 12"/>
                <a:gd name="T66" fmla="*/ 0 w 15"/>
                <a:gd name="T67" fmla="*/ 7 h 12"/>
                <a:gd name="T68" fmla="*/ 0 w 15"/>
                <a:gd name="T69" fmla="*/ 10 h 12"/>
                <a:gd name="T70" fmla="*/ 0 w 15"/>
                <a:gd name="T71" fmla="*/ 10 h 12"/>
                <a:gd name="T72" fmla="*/ 3 w 15"/>
                <a:gd name="T73" fmla="*/ 10 h 12"/>
                <a:gd name="T74" fmla="*/ 3 w 15"/>
                <a:gd name="T75" fmla="*/ 10 h 1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5"/>
                <a:gd name="T115" fmla="*/ 0 h 12"/>
                <a:gd name="T116" fmla="*/ 15 w 15"/>
                <a:gd name="T117" fmla="*/ 12 h 1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5" h="12">
                  <a:moveTo>
                    <a:pt x="3" y="9"/>
                  </a:moveTo>
                  <a:lnTo>
                    <a:pt x="3" y="9"/>
                  </a:lnTo>
                  <a:lnTo>
                    <a:pt x="0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6" y="3"/>
                  </a:lnTo>
                  <a:lnTo>
                    <a:pt x="9" y="3"/>
                  </a:lnTo>
                  <a:lnTo>
                    <a:pt x="9" y="6"/>
                  </a:lnTo>
                  <a:lnTo>
                    <a:pt x="12" y="6"/>
                  </a:lnTo>
                  <a:lnTo>
                    <a:pt x="12" y="9"/>
                  </a:lnTo>
                  <a:lnTo>
                    <a:pt x="9" y="9"/>
                  </a:lnTo>
                  <a:lnTo>
                    <a:pt x="12" y="9"/>
                  </a:lnTo>
                  <a:lnTo>
                    <a:pt x="12" y="12"/>
                  </a:lnTo>
                  <a:lnTo>
                    <a:pt x="15" y="9"/>
                  </a:lnTo>
                  <a:lnTo>
                    <a:pt x="15" y="6"/>
                  </a:lnTo>
                  <a:lnTo>
                    <a:pt x="15" y="3"/>
                  </a:lnTo>
                  <a:lnTo>
                    <a:pt x="12" y="3"/>
                  </a:lnTo>
                  <a:lnTo>
                    <a:pt x="12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1" name="Freeform 314"/>
            <p:cNvSpPr>
              <a:spLocks/>
            </p:cNvSpPr>
            <p:nvPr/>
          </p:nvSpPr>
          <p:spPr bwMode="auto">
            <a:xfrm>
              <a:off x="4986" y="3168"/>
              <a:ext cx="15" cy="9"/>
            </a:xfrm>
            <a:custGeom>
              <a:avLst/>
              <a:gdLst>
                <a:gd name="T0" fmla="*/ 3 w 14"/>
                <a:gd name="T1" fmla="*/ 9 h 8"/>
                <a:gd name="T2" fmla="*/ 3 w 14"/>
                <a:gd name="T3" fmla="*/ 9 h 8"/>
                <a:gd name="T4" fmla="*/ 3 w 14"/>
                <a:gd name="T5" fmla="*/ 6 h 8"/>
                <a:gd name="T6" fmla="*/ 3 w 14"/>
                <a:gd name="T7" fmla="*/ 6 h 8"/>
                <a:gd name="T8" fmla="*/ 3 w 14"/>
                <a:gd name="T9" fmla="*/ 6 h 8"/>
                <a:gd name="T10" fmla="*/ 3 w 14"/>
                <a:gd name="T11" fmla="*/ 2 h 8"/>
                <a:gd name="T12" fmla="*/ 3 w 14"/>
                <a:gd name="T13" fmla="*/ 2 h 8"/>
                <a:gd name="T14" fmla="*/ 3 w 14"/>
                <a:gd name="T15" fmla="*/ 2 h 8"/>
                <a:gd name="T16" fmla="*/ 5 w 14"/>
                <a:gd name="T17" fmla="*/ 0 h 8"/>
                <a:gd name="T18" fmla="*/ 5 w 14"/>
                <a:gd name="T19" fmla="*/ 0 h 8"/>
                <a:gd name="T20" fmla="*/ 9 w 14"/>
                <a:gd name="T21" fmla="*/ 2 h 8"/>
                <a:gd name="T22" fmla="*/ 9 w 14"/>
                <a:gd name="T23" fmla="*/ 2 h 8"/>
                <a:gd name="T24" fmla="*/ 9 w 14"/>
                <a:gd name="T25" fmla="*/ 2 h 8"/>
                <a:gd name="T26" fmla="*/ 12 w 14"/>
                <a:gd name="T27" fmla="*/ 6 h 8"/>
                <a:gd name="T28" fmla="*/ 12 w 14"/>
                <a:gd name="T29" fmla="*/ 6 h 8"/>
                <a:gd name="T30" fmla="*/ 12 w 14"/>
                <a:gd name="T31" fmla="*/ 6 h 8"/>
                <a:gd name="T32" fmla="*/ 9 w 14"/>
                <a:gd name="T33" fmla="*/ 9 h 8"/>
                <a:gd name="T34" fmla="*/ 12 w 14"/>
                <a:gd name="T35" fmla="*/ 9 h 8"/>
                <a:gd name="T36" fmla="*/ 12 w 14"/>
                <a:gd name="T37" fmla="*/ 9 h 8"/>
                <a:gd name="T38" fmla="*/ 12 w 14"/>
                <a:gd name="T39" fmla="*/ 9 h 8"/>
                <a:gd name="T40" fmla="*/ 15 w 14"/>
                <a:gd name="T41" fmla="*/ 9 h 8"/>
                <a:gd name="T42" fmla="*/ 15 w 14"/>
                <a:gd name="T43" fmla="*/ 6 h 8"/>
                <a:gd name="T44" fmla="*/ 15 w 14"/>
                <a:gd name="T45" fmla="*/ 6 h 8"/>
                <a:gd name="T46" fmla="*/ 15 w 14"/>
                <a:gd name="T47" fmla="*/ 2 h 8"/>
                <a:gd name="T48" fmla="*/ 12 w 14"/>
                <a:gd name="T49" fmla="*/ 2 h 8"/>
                <a:gd name="T50" fmla="*/ 12 w 14"/>
                <a:gd name="T51" fmla="*/ 0 h 8"/>
                <a:gd name="T52" fmla="*/ 12 w 14"/>
                <a:gd name="T53" fmla="*/ 0 h 8"/>
                <a:gd name="T54" fmla="*/ 9 w 14"/>
                <a:gd name="T55" fmla="*/ 0 h 8"/>
                <a:gd name="T56" fmla="*/ 5 w 14"/>
                <a:gd name="T57" fmla="*/ 0 h 8"/>
                <a:gd name="T58" fmla="*/ 3 w 14"/>
                <a:gd name="T59" fmla="*/ 0 h 8"/>
                <a:gd name="T60" fmla="*/ 3 w 14"/>
                <a:gd name="T61" fmla="*/ 0 h 8"/>
                <a:gd name="T62" fmla="*/ 0 w 14"/>
                <a:gd name="T63" fmla="*/ 2 h 8"/>
                <a:gd name="T64" fmla="*/ 0 w 14"/>
                <a:gd name="T65" fmla="*/ 2 h 8"/>
                <a:gd name="T66" fmla="*/ 0 w 14"/>
                <a:gd name="T67" fmla="*/ 6 h 8"/>
                <a:gd name="T68" fmla="*/ 3 w 14"/>
                <a:gd name="T69" fmla="*/ 6 h 8"/>
                <a:gd name="T70" fmla="*/ 3 w 14"/>
                <a:gd name="T71" fmla="*/ 9 h 8"/>
                <a:gd name="T72" fmla="*/ 3 w 14"/>
                <a:gd name="T73" fmla="*/ 9 h 8"/>
                <a:gd name="T74" fmla="*/ 3 w 14"/>
                <a:gd name="T75" fmla="*/ 9 h 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4"/>
                <a:gd name="T115" fmla="*/ 0 h 8"/>
                <a:gd name="T116" fmla="*/ 14 w 14"/>
                <a:gd name="T117" fmla="*/ 8 h 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4" h="8">
                  <a:moveTo>
                    <a:pt x="3" y="8"/>
                  </a:moveTo>
                  <a:lnTo>
                    <a:pt x="3" y="8"/>
                  </a:lnTo>
                  <a:lnTo>
                    <a:pt x="3" y="5"/>
                  </a:lnTo>
                  <a:lnTo>
                    <a:pt x="3" y="2"/>
                  </a:lnTo>
                  <a:lnTo>
                    <a:pt x="5" y="0"/>
                  </a:lnTo>
                  <a:lnTo>
                    <a:pt x="8" y="2"/>
                  </a:lnTo>
                  <a:lnTo>
                    <a:pt x="11" y="5"/>
                  </a:lnTo>
                  <a:lnTo>
                    <a:pt x="8" y="8"/>
                  </a:lnTo>
                  <a:lnTo>
                    <a:pt x="11" y="8"/>
                  </a:lnTo>
                  <a:lnTo>
                    <a:pt x="14" y="8"/>
                  </a:lnTo>
                  <a:lnTo>
                    <a:pt x="14" y="5"/>
                  </a:lnTo>
                  <a:lnTo>
                    <a:pt x="14" y="2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2" name="Freeform 315"/>
            <p:cNvSpPr>
              <a:spLocks/>
            </p:cNvSpPr>
            <p:nvPr/>
          </p:nvSpPr>
          <p:spPr bwMode="auto">
            <a:xfrm>
              <a:off x="4997" y="3162"/>
              <a:ext cx="13" cy="8"/>
            </a:xfrm>
            <a:custGeom>
              <a:avLst/>
              <a:gdLst>
                <a:gd name="T0" fmla="*/ 0 w 12"/>
                <a:gd name="T1" fmla="*/ 8 h 8"/>
                <a:gd name="T2" fmla="*/ 0 w 12"/>
                <a:gd name="T3" fmla="*/ 8 h 8"/>
                <a:gd name="T4" fmla="*/ 0 w 12"/>
                <a:gd name="T5" fmla="*/ 8 h 8"/>
                <a:gd name="T6" fmla="*/ 0 w 12"/>
                <a:gd name="T7" fmla="*/ 8 h 8"/>
                <a:gd name="T8" fmla="*/ 0 w 12"/>
                <a:gd name="T9" fmla="*/ 6 h 8"/>
                <a:gd name="T10" fmla="*/ 0 w 12"/>
                <a:gd name="T11" fmla="*/ 6 h 8"/>
                <a:gd name="T12" fmla="*/ 0 w 12"/>
                <a:gd name="T13" fmla="*/ 6 h 8"/>
                <a:gd name="T14" fmla="*/ 3 w 12"/>
                <a:gd name="T15" fmla="*/ 3 h 8"/>
                <a:gd name="T16" fmla="*/ 3 w 12"/>
                <a:gd name="T17" fmla="*/ 3 h 8"/>
                <a:gd name="T18" fmla="*/ 7 w 12"/>
                <a:gd name="T19" fmla="*/ 3 h 8"/>
                <a:gd name="T20" fmla="*/ 7 w 12"/>
                <a:gd name="T21" fmla="*/ 3 h 8"/>
                <a:gd name="T22" fmla="*/ 7 w 12"/>
                <a:gd name="T23" fmla="*/ 3 h 8"/>
                <a:gd name="T24" fmla="*/ 10 w 12"/>
                <a:gd name="T25" fmla="*/ 6 h 8"/>
                <a:gd name="T26" fmla="*/ 10 w 12"/>
                <a:gd name="T27" fmla="*/ 6 h 8"/>
                <a:gd name="T28" fmla="*/ 10 w 12"/>
                <a:gd name="T29" fmla="*/ 6 h 8"/>
                <a:gd name="T30" fmla="*/ 10 w 12"/>
                <a:gd name="T31" fmla="*/ 8 h 8"/>
                <a:gd name="T32" fmla="*/ 10 w 12"/>
                <a:gd name="T33" fmla="*/ 8 h 8"/>
                <a:gd name="T34" fmla="*/ 10 w 12"/>
                <a:gd name="T35" fmla="*/ 8 h 8"/>
                <a:gd name="T36" fmla="*/ 10 w 12"/>
                <a:gd name="T37" fmla="*/ 8 h 8"/>
                <a:gd name="T38" fmla="*/ 13 w 12"/>
                <a:gd name="T39" fmla="*/ 8 h 8"/>
                <a:gd name="T40" fmla="*/ 13 w 12"/>
                <a:gd name="T41" fmla="*/ 8 h 8"/>
                <a:gd name="T42" fmla="*/ 13 w 12"/>
                <a:gd name="T43" fmla="*/ 8 h 8"/>
                <a:gd name="T44" fmla="*/ 13 w 12"/>
                <a:gd name="T45" fmla="*/ 6 h 8"/>
                <a:gd name="T46" fmla="*/ 13 w 12"/>
                <a:gd name="T47" fmla="*/ 6 h 8"/>
                <a:gd name="T48" fmla="*/ 13 w 12"/>
                <a:gd name="T49" fmla="*/ 3 h 8"/>
                <a:gd name="T50" fmla="*/ 10 w 12"/>
                <a:gd name="T51" fmla="*/ 3 h 8"/>
                <a:gd name="T52" fmla="*/ 10 w 12"/>
                <a:gd name="T53" fmla="*/ 0 h 8"/>
                <a:gd name="T54" fmla="*/ 7 w 12"/>
                <a:gd name="T55" fmla="*/ 0 h 8"/>
                <a:gd name="T56" fmla="*/ 3 w 12"/>
                <a:gd name="T57" fmla="*/ 0 h 8"/>
                <a:gd name="T58" fmla="*/ 0 w 12"/>
                <a:gd name="T59" fmla="*/ 3 h 8"/>
                <a:gd name="T60" fmla="*/ 0 w 12"/>
                <a:gd name="T61" fmla="*/ 3 h 8"/>
                <a:gd name="T62" fmla="*/ 0 w 12"/>
                <a:gd name="T63" fmla="*/ 6 h 8"/>
                <a:gd name="T64" fmla="*/ 0 w 12"/>
                <a:gd name="T65" fmla="*/ 6 h 8"/>
                <a:gd name="T66" fmla="*/ 0 w 12"/>
                <a:gd name="T67" fmla="*/ 8 h 8"/>
                <a:gd name="T68" fmla="*/ 0 w 12"/>
                <a:gd name="T69" fmla="*/ 8 h 8"/>
                <a:gd name="T70" fmla="*/ 0 w 12"/>
                <a:gd name="T71" fmla="*/ 8 h 8"/>
                <a:gd name="T72" fmla="*/ 0 w 12"/>
                <a:gd name="T73" fmla="*/ 8 h 8"/>
                <a:gd name="T74" fmla="*/ 0 w 12"/>
                <a:gd name="T75" fmla="*/ 8 h 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"/>
                <a:gd name="T115" fmla="*/ 0 h 8"/>
                <a:gd name="T116" fmla="*/ 12 w 12"/>
                <a:gd name="T117" fmla="*/ 8 h 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" h="8">
                  <a:moveTo>
                    <a:pt x="0" y="8"/>
                  </a:moveTo>
                  <a:lnTo>
                    <a:pt x="0" y="8"/>
                  </a:lnTo>
                  <a:lnTo>
                    <a:pt x="0" y="6"/>
                  </a:lnTo>
                  <a:lnTo>
                    <a:pt x="3" y="3"/>
                  </a:lnTo>
                  <a:lnTo>
                    <a:pt x="6" y="3"/>
                  </a:lnTo>
                  <a:lnTo>
                    <a:pt x="9" y="6"/>
                  </a:lnTo>
                  <a:lnTo>
                    <a:pt x="9" y="8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2" y="3"/>
                  </a:lnTo>
                  <a:lnTo>
                    <a:pt x="9" y="3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3" name="Freeform 316"/>
            <p:cNvSpPr>
              <a:spLocks/>
            </p:cNvSpPr>
            <p:nvPr/>
          </p:nvSpPr>
          <p:spPr bwMode="auto">
            <a:xfrm>
              <a:off x="4865" y="3165"/>
              <a:ext cx="148" cy="61"/>
            </a:xfrm>
            <a:custGeom>
              <a:avLst/>
              <a:gdLst>
                <a:gd name="T0" fmla="*/ 0 w 139"/>
                <a:gd name="T1" fmla="*/ 56 h 57"/>
                <a:gd name="T2" fmla="*/ 3 w 139"/>
                <a:gd name="T3" fmla="*/ 56 h 57"/>
                <a:gd name="T4" fmla="*/ 10 w 139"/>
                <a:gd name="T5" fmla="*/ 52 h 57"/>
                <a:gd name="T6" fmla="*/ 18 w 139"/>
                <a:gd name="T7" fmla="*/ 49 h 57"/>
                <a:gd name="T8" fmla="*/ 28 w 139"/>
                <a:gd name="T9" fmla="*/ 46 h 57"/>
                <a:gd name="T10" fmla="*/ 40 w 139"/>
                <a:gd name="T11" fmla="*/ 40 h 57"/>
                <a:gd name="T12" fmla="*/ 52 w 139"/>
                <a:gd name="T13" fmla="*/ 36 h 57"/>
                <a:gd name="T14" fmla="*/ 68 w 139"/>
                <a:gd name="T15" fmla="*/ 31 h 57"/>
                <a:gd name="T16" fmla="*/ 80 w 139"/>
                <a:gd name="T17" fmla="*/ 28 h 57"/>
                <a:gd name="T18" fmla="*/ 93 w 139"/>
                <a:gd name="T19" fmla="*/ 21 h 57"/>
                <a:gd name="T20" fmla="*/ 108 w 139"/>
                <a:gd name="T21" fmla="*/ 15 h 57"/>
                <a:gd name="T22" fmla="*/ 117 w 139"/>
                <a:gd name="T23" fmla="*/ 12 h 57"/>
                <a:gd name="T24" fmla="*/ 129 w 139"/>
                <a:gd name="T25" fmla="*/ 9 h 57"/>
                <a:gd name="T26" fmla="*/ 138 w 139"/>
                <a:gd name="T27" fmla="*/ 5 h 57"/>
                <a:gd name="T28" fmla="*/ 145 w 139"/>
                <a:gd name="T29" fmla="*/ 3 h 57"/>
                <a:gd name="T30" fmla="*/ 148 w 139"/>
                <a:gd name="T31" fmla="*/ 0 h 57"/>
                <a:gd name="T32" fmla="*/ 148 w 139"/>
                <a:gd name="T33" fmla="*/ 0 h 57"/>
                <a:gd name="T34" fmla="*/ 145 w 139"/>
                <a:gd name="T35" fmla="*/ 3 h 57"/>
                <a:gd name="T36" fmla="*/ 138 w 139"/>
                <a:gd name="T37" fmla="*/ 3 h 57"/>
                <a:gd name="T38" fmla="*/ 132 w 139"/>
                <a:gd name="T39" fmla="*/ 9 h 57"/>
                <a:gd name="T40" fmla="*/ 124 w 139"/>
                <a:gd name="T41" fmla="*/ 12 h 57"/>
                <a:gd name="T42" fmla="*/ 111 w 139"/>
                <a:gd name="T43" fmla="*/ 15 h 57"/>
                <a:gd name="T44" fmla="*/ 98 w 139"/>
                <a:gd name="T45" fmla="*/ 21 h 57"/>
                <a:gd name="T46" fmla="*/ 83 w 139"/>
                <a:gd name="T47" fmla="*/ 28 h 57"/>
                <a:gd name="T48" fmla="*/ 70 w 139"/>
                <a:gd name="T49" fmla="*/ 33 h 57"/>
                <a:gd name="T50" fmla="*/ 55 w 139"/>
                <a:gd name="T51" fmla="*/ 40 h 57"/>
                <a:gd name="T52" fmla="*/ 43 w 139"/>
                <a:gd name="T53" fmla="*/ 43 h 57"/>
                <a:gd name="T54" fmla="*/ 31 w 139"/>
                <a:gd name="T55" fmla="*/ 49 h 57"/>
                <a:gd name="T56" fmla="*/ 21 w 139"/>
                <a:gd name="T57" fmla="*/ 52 h 57"/>
                <a:gd name="T58" fmla="*/ 13 w 139"/>
                <a:gd name="T59" fmla="*/ 56 h 57"/>
                <a:gd name="T60" fmla="*/ 6 w 139"/>
                <a:gd name="T61" fmla="*/ 59 h 57"/>
                <a:gd name="T62" fmla="*/ 3 w 139"/>
                <a:gd name="T63" fmla="*/ 61 h 57"/>
                <a:gd name="T64" fmla="*/ 0 w 139"/>
                <a:gd name="T65" fmla="*/ 59 h 57"/>
                <a:gd name="T66" fmla="*/ 0 w 139"/>
                <a:gd name="T67" fmla="*/ 59 h 57"/>
                <a:gd name="T68" fmla="*/ 0 w 139"/>
                <a:gd name="T69" fmla="*/ 56 h 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9"/>
                <a:gd name="T106" fmla="*/ 0 h 57"/>
                <a:gd name="T107" fmla="*/ 139 w 139"/>
                <a:gd name="T108" fmla="*/ 57 h 5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9" h="57">
                  <a:moveTo>
                    <a:pt x="0" y="52"/>
                  </a:moveTo>
                  <a:lnTo>
                    <a:pt x="0" y="52"/>
                  </a:lnTo>
                  <a:lnTo>
                    <a:pt x="3" y="52"/>
                  </a:lnTo>
                  <a:lnTo>
                    <a:pt x="6" y="52"/>
                  </a:lnTo>
                  <a:lnTo>
                    <a:pt x="9" y="49"/>
                  </a:lnTo>
                  <a:lnTo>
                    <a:pt x="12" y="49"/>
                  </a:lnTo>
                  <a:lnTo>
                    <a:pt x="17" y="46"/>
                  </a:lnTo>
                  <a:lnTo>
                    <a:pt x="20" y="46"/>
                  </a:lnTo>
                  <a:lnTo>
                    <a:pt x="26" y="43"/>
                  </a:lnTo>
                  <a:lnTo>
                    <a:pt x="32" y="40"/>
                  </a:lnTo>
                  <a:lnTo>
                    <a:pt x="38" y="37"/>
                  </a:lnTo>
                  <a:lnTo>
                    <a:pt x="43" y="37"/>
                  </a:lnTo>
                  <a:lnTo>
                    <a:pt x="49" y="34"/>
                  </a:lnTo>
                  <a:lnTo>
                    <a:pt x="55" y="31"/>
                  </a:lnTo>
                  <a:lnTo>
                    <a:pt x="64" y="29"/>
                  </a:lnTo>
                  <a:lnTo>
                    <a:pt x="69" y="26"/>
                  </a:lnTo>
                  <a:lnTo>
                    <a:pt x="75" y="26"/>
                  </a:lnTo>
                  <a:lnTo>
                    <a:pt x="81" y="23"/>
                  </a:lnTo>
                  <a:lnTo>
                    <a:pt x="87" y="20"/>
                  </a:lnTo>
                  <a:lnTo>
                    <a:pt x="95" y="17"/>
                  </a:lnTo>
                  <a:lnTo>
                    <a:pt x="101" y="14"/>
                  </a:lnTo>
                  <a:lnTo>
                    <a:pt x="107" y="14"/>
                  </a:lnTo>
                  <a:lnTo>
                    <a:pt x="110" y="11"/>
                  </a:lnTo>
                  <a:lnTo>
                    <a:pt x="116" y="8"/>
                  </a:lnTo>
                  <a:lnTo>
                    <a:pt x="121" y="8"/>
                  </a:lnTo>
                  <a:lnTo>
                    <a:pt x="124" y="5"/>
                  </a:lnTo>
                  <a:lnTo>
                    <a:pt x="130" y="5"/>
                  </a:lnTo>
                  <a:lnTo>
                    <a:pt x="133" y="3"/>
                  </a:lnTo>
                  <a:lnTo>
                    <a:pt x="136" y="3"/>
                  </a:lnTo>
                  <a:lnTo>
                    <a:pt x="136" y="0"/>
                  </a:lnTo>
                  <a:lnTo>
                    <a:pt x="139" y="0"/>
                  </a:lnTo>
                  <a:lnTo>
                    <a:pt x="136" y="3"/>
                  </a:lnTo>
                  <a:lnTo>
                    <a:pt x="133" y="3"/>
                  </a:lnTo>
                  <a:lnTo>
                    <a:pt x="130" y="3"/>
                  </a:lnTo>
                  <a:lnTo>
                    <a:pt x="127" y="5"/>
                  </a:lnTo>
                  <a:lnTo>
                    <a:pt x="124" y="8"/>
                  </a:lnTo>
                  <a:lnTo>
                    <a:pt x="118" y="8"/>
                  </a:lnTo>
                  <a:lnTo>
                    <a:pt x="116" y="11"/>
                  </a:lnTo>
                  <a:lnTo>
                    <a:pt x="110" y="14"/>
                  </a:lnTo>
                  <a:lnTo>
                    <a:pt x="104" y="14"/>
                  </a:lnTo>
                  <a:lnTo>
                    <a:pt x="98" y="17"/>
                  </a:lnTo>
                  <a:lnTo>
                    <a:pt x="92" y="20"/>
                  </a:lnTo>
                  <a:lnTo>
                    <a:pt x="87" y="23"/>
                  </a:lnTo>
                  <a:lnTo>
                    <a:pt x="78" y="26"/>
                  </a:lnTo>
                  <a:lnTo>
                    <a:pt x="72" y="29"/>
                  </a:lnTo>
                  <a:lnTo>
                    <a:pt x="66" y="31"/>
                  </a:lnTo>
                  <a:lnTo>
                    <a:pt x="61" y="34"/>
                  </a:lnTo>
                  <a:lnTo>
                    <a:pt x="52" y="37"/>
                  </a:lnTo>
                  <a:lnTo>
                    <a:pt x="46" y="37"/>
                  </a:lnTo>
                  <a:lnTo>
                    <a:pt x="40" y="40"/>
                  </a:lnTo>
                  <a:lnTo>
                    <a:pt x="35" y="43"/>
                  </a:lnTo>
                  <a:lnTo>
                    <a:pt x="29" y="46"/>
                  </a:lnTo>
                  <a:lnTo>
                    <a:pt x="26" y="49"/>
                  </a:lnTo>
                  <a:lnTo>
                    <a:pt x="20" y="49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9" y="55"/>
                  </a:lnTo>
                  <a:lnTo>
                    <a:pt x="6" y="55"/>
                  </a:lnTo>
                  <a:lnTo>
                    <a:pt x="3" y="55"/>
                  </a:lnTo>
                  <a:lnTo>
                    <a:pt x="3" y="57"/>
                  </a:lnTo>
                  <a:lnTo>
                    <a:pt x="0" y="57"/>
                  </a:lnTo>
                  <a:lnTo>
                    <a:pt x="0" y="55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4" name="Freeform 317"/>
            <p:cNvSpPr>
              <a:spLocks/>
            </p:cNvSpPr>
            <p:nvPr/>
          </p:nvSpPr>
          <p:spPr bwMode="auto">
            <a:xfrm>
              <a:off x="4865" y="3229"/>
              <a:ext cx="31" cy="108"/>
            </a:xfrm>
            <a:custGeom>
              <a:avLst/>
              <a:gdLst>
                <a:gd name="T0" fmla="*/ 0 w 29"/>
                <a:gd name="T1" fmla="*/ 0 h 101"/>
                <a:gd name="T2" fmla="*/ 3 w 29"/>
                <a:gd name="T3" fmla="*/ 3 h 101"/>
                <a:gd name="T4" fmla="*/ 3 w 29"/>
                <a:gd name="T5" fmla="*/ 13 h 101"/>
                <a:gd name="T6" fmla="*/ 6 w 29"/>
                <a:gd name="T7" fmla="*/ 28 h 101"/>
                <a:gd name="T8" fmla="*/ 13 w 29"/>
                <a:gd name="T9" fmla="*/ 47 h 101"/>
                <a:gd name="T10" fmla="*/ 15 w 29"/>
                <a:gd name="T11" fmla="*/ 65 h 101"/>
                <a:gd name="T12" fmla="*/ 18 w 29"/>
                <a:gd name="T13" fmla="*/ 80 h 101"/>
                <a:gd name="T14" fmla="*/ 18 w 29"/>
                <a:gd name="T15" fmla="*/ 96 h 101"/>
                <a:gd name="T16" fmla="*/ 18 w 29"/>
                <a:gd name="T17" fmla="*/ 108 h 101"/>
                <a:gd name="T18" fmla="*/ 18 w 29"/>
                <a:gd name="T19" fmla="*/ 108 h 101"/>
                <a:gd name="T20" fmla="*/ 18 w 29"/>
                <a:gd name="T21" fmla="*/ 108 h 101"/>
                <a:gd name="T22" fmla="*/ 18 w 29"/>
                <a:gd name="T23" fmla="*/ 108 h 101"/>
                <a:gd name="T24" fmla="*/ 21 w 29"/>
                <a:gd name="T25" fmla="*/ 108 h 101"/>
                <a:gd name="T26" fmla="*/ 21 w 29"/>
                <a:gd name="T27" fmla="*/ 108 h 101"/>
                <a:gd name="T28" fmla="*/ 25 w 29"/>
                <a:gd name="T29" fmla="*/ 108 h 101"/>
                <a:gd name="T30" fmla="*/ 28 w 29"/>
                <a:gd name="T31" fmla="*/ 108 h 101"/>
                <a:gd name="T32" fmla="*/ 31 w 29"/>
                <a:gd name="T33" fmla="*/ 105 h 101"/>
                <a:gd name="T34" fmla="*/ 31 w 29"/>
                <a:gd name="T35" fmla="*/ 105 h 101"/>
                <a:gd name="T36" fmla="*/ 28 w 29"/>
                <a:gd name="T37" fmla="*/ 105 h 101"/>
                <a:gd name="T38" fmla="*/ 28 w 29"/>
                <a:gd name="T39" fmla="*/ 105 h 101"/>
                <a:gd name="T40" fmla="*/ 25 w 29"/>
                <a:gd name="T41" fmla="*/ 105 h 101"/>
                <a:gd name="T42" fmla="*/ 25 w 29"/>
                <a:gd name="T43" fmla="*/ 105 h 101"/>
                <a:gd name="T44" fmla="*/ 25 w 29"/>
                <a:gd name="T45" fmla="*/ 105 h 101"/>
                <a:gd name="T46" fmla="*/ 21 w 29"/>
                <a:gd name="T47" fmla="*/ 105 h 101"/>
                <a:gd name="T48" fmla="*/ 21 w 29"/>
                <a:gd name="T49" fmla="*/ 103 h 101"/>
                <a:gd name="T50" fmla="*/ 21 w 29"/>
                <a:gd name="T51" fmla="*/ 99 h 101"/>
                <a:gd name="T52" fmla="*/ 21 w 29"/>
                <a:gd name="T53" fmla="*/ 90 h 101"/>
                <a:gd name="T54" fmla="*/ 21 w 29"/>
                <a:gd name="T55" fmla="*/ 78 h 101"/>
                <a:gd name="T56" fmla="*/ 18 w 29"/>
                <a:gd name="T57" fmla="*/ 65 h 101"/>
                <a:gd name="T58" fmla="*/ 15 w 29"/>
                <a:gd name="T59" fmla="*/ 50 h 101"/>
                <a:gd name="T60" fmla="*/ 13 w 29"/>
                <a:gd name="T61" fmla="*/ 31 h 101"/>
                <a:gd name="T62" fmla="*/ 6 w 29"/>
                <a:gd name="T63" fmla="*/ 16 h 101"/>
                <a:gd name="T64" fmla="*/ 0 w 29"/>
                <a:gd name="T65" fmla="*/ 0 h 101"/>
                <a:gd name="T66" fmla="*/ 0 w 29"/>
                <a:gd name="T67" fmla="*/ 0 h 1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9"/>
                <a:gd name="T103" fmla="*/ 0 h 101"/>
                <a:gd name="T104" fmla="*/ 29 w 29"/>
                <a:gd name="T105" fmla="*/ 101 h 10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9" h="101">
                  <a:moveTo>
                    <a:pt x="0" y="0"/>
                  </a:moveTo>
                  <a:lnTo>
                    <a:pt x="3" y="3"/>
                  </a:lnTo>
                  <a:lnTo>
                    <a:pt x="3" y="12"/>
                  </a:lnTo>
                  <a:lnTo>
                    <a:pt x="6" y="26"/>
                  </a:lnTo>
                  <a:lnTo>
                    <a:pt x="12" y="44"/>
                  </a:lnTo>
                  <a:lnTo>
                    <a:pt x="14" y="61"/>
                  </a:lnTo>
                  <a:lnTo>
                    <a:pt x="17" y="75"/>
                  </a:lnTo>
                  <a:lnTo>
                    <a:pt x="17" y="90"/>
                  </a:lnTo>
                  <a:lnTo>
                    <a:pt x="17" y="101"/>
                  </a:lnTo>
                  <a:lnTo>
                    <a:pt x="20" y="101"/>
                  </a:lnTo>
                  <a:lnTo>
                    <a:pt x="23" y="101"/>
                  </a:lnTo>
                  <a:lnTo>
                    <a:pt x="26" y="101"/>
                  </a:lnTo>
                  <a:lnTo>
                    <a:pt x="29" y="98"/>
                  </a:lnTo>
                  <a:lnTo>
                    <a:pt x="26" y="98"/>
                  </a:lnTo>
                  <a:lnTo>
                    <a:pt x="23" y="98"/>
                  </a:lnTo>
                  <a:lnTo>
                    <a:pt x="20" y="98"/>
                  </a:lnTo>
                  <a:lnTo>
                    <a:pt x="20" y="96"/>
                  </a:lnTo>
                  <a:lnTo>
                    <a:pt x="20" y="93"/>
                  </a:lnTo>
                  <a:lnTo>
                    <a:pt x="20" y="84"/>
                  </a:lnTo>
                  <a:lnTo>
                    <a:pt x="20" y="73"/>
                  </a:lnTo>
                  <a:lnTo>
                    <a:pt x="17" y="61"/>
                  </a:lnTo>
                  <a:lnTo>
                    <a:pt x="14" y="47"/>
                  </a:lnTo>
                  <a:lnTo>
                    <a:pt x="12" y="29"/>
                  </a:lnTo>
                  <a:lnTo>
                    <a:pt x="6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5" name="Freeform 318"/>
            <p:cNvSpPr>
              <a:spLocks/>
            </p:cNvSpPr>
            <p:nvPr/>
          </p:nvSpPr>
          <p:spPr bwMode="auto">
            <a:xfrm>
              <a:off x="4871" y="3224"/>
              <a:ext cx="62" cy="136"/>
            </a:xfrm>
            <a:custGeom>
              <a:avLst/>
              <a:gdLst>
                <a:gd name="T0" fmla="*/ 0 w 58"/>
                <a:gd name="T1" fmla="*/ 5 h 127"/>
                <a:gd name="T2" fmla="*/ 3 w 58"/>
                <a:gd name="T3" fmla="*/ 5 h 127"/>
                <a:gd name="T4" fmla="*/ 3 w 58"/>
                <a:gd name="T5" fmla="*/ 9 h 127"/>
                <a:gd name="T6" fmla="*/ 6 w 58"/>
                <a:gd name="T7" fmla="*/ 15 h 127"/>
                <a:gd name="T8" fmla="*/ 9 w 58"/>
                <a:gd name="T9" fmla="*/ 18 h 127"/>
                <a:gd name="T10" fmla="*/ 12 w 58"/>
                <a:gd name="T11" fmla="*/ 28 h 127"/>
                <a:gd name="T12" fmla="*/ 18 w 58"/>
                <a:gd name="T13" fmla="*/ 33 h 127"/>
                <a:gd name="T14" fmla="*/ 25 w 58"/>
                <a:gd name="T15" fmla="*/ 43 h 127"/>
                <a:gd name="T16" fmla="*/ 28 w 58"/>
                <a:gd name="T17" fmla="*/ 52 h 127"/>
                <a:gd name="T18" fmla="*/ 34 w 58"/>
                <a:gd name="T19" fmla="*/ 61 h 127"/>
                <a:gd name="T20" fmla="*/ 40 w 58"/>
                <a:gd name="T21" fmla="*/ 74 h 127"/>
                <a:gd name="T22" fmla="*/ 43 w 58"/>
                <a:gd name="T23" fmla="*/ 84 h 127"/>
                <a:gd name="T24" fmla="*/ 49 w 58"/>
                <a:gd name="T25" fmla="*/ 95 h 127"/>
                <a:gd name="T26" fmla="*/ 52 w 58"/>
                <a:gd name="T27" fmla="*/ 105 h 127"/>
                <a:gd name="T28" fmla="*/ 59 w 58"/>
                <a:gd name="T29" fmla="*/ 117 h 127"/>
                <a:gd name="T30" fmla="*/ 62 w 58"/>
                <a:gd name="T31" fmla="*/ 126 h 127"/>
                <a:gd name="T32" fmla="*/ 62 w 58"/>
                <a:gd name="T33" fmla="*/ 136 h 127"/>
                <a:gd name="T34" fmla="*/ 62 w 58"/>
                <a:gd name="T35" fmla="*/ 136 h 127"/>
                <a:gd name="T36" fmla="*/ 62 w 58"/>
                <a:gd name="T37" fmla="*/ 130 h 127"/>
                <a:gd name="T38" fmla="*/ 62 w 58"/>
                <a:gd name="T39" fmla="*/ 123 h 127"/>
                <a:gd name="T40" fmla="*/ 62 w 58"/>
                <a:gd name="T41" fmla="*/ 117 h 127"/>
                <a:gd name="T42" fmla="*/ 59 w 58"/>
                <a:gd name="T43" fmla="*/ 108 h 127"/>
                <a:gd name="T44" fmla="*/ 56 w 58"/>
                <a:gd name="T45" fmla="*/ 99 h 127"/>
                <a:gd name="T46" fmla="*/ 52 w 58"/>
                <a:gd name="T47" fmla="*/ 89 h 127"/>
                <a:gd name="T48" fmla="*/ 49 w 58"/>
                <a:gd name="T49" fmla="*/ 80 h 127"/>
                <a:gd name="T50" fmla="*/ 46 w 58"/>
                <a:gd name="T51" fmla="*/ 74 h 127"/>
                <a:gd name="T52" fmla="*/ 43 w 58"/>
                <a:gd name="T53" fmla="*/ 71 h 127"/>
                <a:gd name="T54" fmla="*/ 40 w 58"/>
                <a:gd name="T55" fmla="*/ 64 h 127"/>
                <a:gd name="T56" fmla="*/ 36 w 58"/>
                <a:gd name="T57" fmla="*/ 58 h 127"/>
                <a:gd name="T58" fmla="*/ 34 w 58"/>
                <a:gd name="T59" fmla="*/ 56 h 127"/>
                <a:gd name="T60" fmla="*/ 31 w 58"/>
                <a:gd name="T61" fmla="*/ 49 h 127"/>
                <a:gd name="T62" fmla="*/ 28 w 58"/>
                <a:gd name="T63" fmla="*/ 43 h 127"/>
                <a:gd name="T64" fmla="*/ 25 w 58"/>
                <a:gd name="T65" fmla="*/ 40 h 127"/>
                <a:gd name="T66" fmla="*/ 21 w 58"/>
                <a:gd name="T67" fmla="*/ 33 h 127"/>
                <a:gd name="T68" fmla="*/ 21 w 58"/>
                <a:gd name="T69" fmla="*/ 28 h 127"/>
                <a:gd name="T70" fmla="*/ 18 w 58"/>
                <a:gd name="T71" fmla="*/ 25 h 127"/>
                <a:gd name="T72" fmla="*/ 15 w 58"/>
                <a:gd name="T73" fmla="*/ 21 h 127"/>
                <a:gd name="T74" fmla="*/ 15 w 58"/>
                <a:gd name="T75" fmla="*/ 15 h 127"/>
                <a:gd name="T76" fmla="*/ 12 w 58"/>
                <a:gd name="T77" fmla="*/ 12 h 127"/>
                <a:gd name="T78" fmla="*/ 12 w 58"/>
                <a:gd name="T79" fmla="*/ 9 h 127"/>
                <a:gd name="T80" fmla="*/ 12 w 58"/>
                <a:gd name="T81" fmla="*/ 9 h 127"/>
                <a:gd name="T82" fmla="*/ 9 w 58"/>
                <a:gd name="T83" fmla="*/ 5 h 127"/>
                <a:gd name="T84" fmla="*/ 6 w 58"/>
                <a:gd name="T85" fmla="*/ 2 h 127"/>
                <a:gd name="T86" fmla="*/ 6 w 58"/>
                <a:gd name="T87" fmla="*/ 0 h 127"/>
                <a:gd name="T88" fmla="*/ 3 w 58"/>
                <a:gd name="T89" fmla="*/ 0 h 127"/>
                <a:gd name="T90" fmla="*/ 0 w 58"/>
                <a:gd name="T91" fmla="*/ 0 h 127"/>
                <a:gd name="T92" fmla="*/ 0 w 58"/>
                <a:gd name="T93" fmla="*/ 2 h 127"/>
                <a:gd name="T94" fmla="*/ 0 w 58"/>
                <a:gd name="T95" fmla="*/ 2 h 127"/>
                <a:gd name="T96" fmla="*/ 0 w 58"/>
                <a:gd name="T97" fmla="*/ 5 h 127"/>
                <a:gd name="T98" fmla="*/ 0 w 58"/>
                <a:gd name="T99" fmla="*/ 5 h 12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8"/>
                <a:gd name="T151" fmla="*/ 0 h 127"/>
                <a:gd name="T152" fmla="*/ 58 w 58"/>
                <a:gd name="T153" fmla="*/ 127 h 12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8" h="127">
                  <a:moveTo>
                    <a:pt x="0" y="5"/>
                  </a:moveTo>
                  <a:lnTo>
                    <a:pt x="3" y="5"/>
                  </a:lnTo>
                  <a:lnTo>
                    <a:pt x="3" y="8"/>
                  </a:lnTo>
                  <a:lnTo>
                    <a:pt x="6" y="14"/>
                  </a:lnTo>
                  <a:lnTo>
                    <a:pt x="8" y="17"/>
                  </a:lnTo>
                  <a:lnTo>
                    <a:pt x="11" y="26"/>
                  </a:lnTo>
                  <a:lnTo>
                    <a:pt x="17" y="31"/>
                  </a:lnTo>
                  <a:lnTo>
                    <a:pt x="23" y="40"/>
                  </a:lnTo>
                  <a:lnTo>
                    <a:pt x="26" y="49"/>
                  </a:lnTo>
                  <a:lnTo>
                    <a:pt x="32" y="57"/>
                  </a:lnTo>
                  <a:lnTo>
                    <a:pt x="37" y="69"/>
                  </a:lnTo>
                  <a:lnTo>
                    <a:pt x="40" y="78"/>
                  </a:lnTo>
                  <a:lnTo>
                    <a:pt x="46" y="89"/>
                  </a:lnTo>
                  <a:lnTo>
                    <a:pt x="49" y="98"/>
                  </a:lnTo>
                  <a:lnTo>
                    <a:pt x="55" y="109"/>
                  </a:lnTo>
                  <a:lnTo>
                    <a:pt x="58" y="118"/>
                  </a:lnTo>
                  <a:lnTo>
                    <a:pt x="58" y="127"/>
                  </a:lnTo>
                  <a:lnTo>
                    <a:pt x="58" y="121"/>
                  </a:lnTo>
                  <a:lnTo>
                    <a:pt x="58" y="115"/>
                  </a:lnTo>
                  <a:lnTo>
                    <a:pt x="58" y="109"/>
                  </a:lnTo>
                  <a:lnTo>
                    <a:pt x="55" y="101"/>
                  </a:lnTo>
                  <a:lnTo>
                    <a:pt x="52" y="92"/>
                  </a:lnTo>
                  <a:lnTo>
                    <a:pt x="49" y="83"/>
                  </a:lnTo>
                  <a:lnTo>
                    <a:pt x="46" y="75"/>
                  </a:lnTo>
                  <a:lnTo>
                    <a:pt x="43" y="69"/>
                  </a:lnTo>
                  <a:lnTo>
                    <a:pt x="40" y="66"/>
                  </a:lnTo>
                  <a:lnTo>
                    <a:pt x="37" y="60"/>
                  </a:lnTo>
                  <a:lnTo>
                    <a:pt x="34" y="54"/>
                  </a:lnTo>
                  <a:lnTo>
                    <a:pt x="32" y="52"/>
                  </a:lnTo>
                  <a:lnTo>
                    <a:pt x="29" y="46"/>
                  </a:lnTo>
                  <a:lnTo>
                    <a:pt x="26" y="40"/>
                  </a:lnTo>
                  <a:lnTo>
                    <a:pt x="23" y="37"/>
                  </a:lnTo>
                  <a:lnTo>
                    <a:pt x="20" y="31"/>
                  </a:lnTo>
                  <a:lnTo>
                    <a:pt x="20" y="26"/>
                  </a:lnTo>
                  <a:lnTo>
                    <a:pt x="17" y="23"/>
                  </a:lnTo>
                  <a:lnTo>
                    <a:pt x="14" y="20"/>
                  </a:lnTo>
                  <a:lnTo>
                    <a:pt x="14" y="14"/>
                  </a:lnTo>
                  <a:lnTo>
                    <a:pt x="11" y="11"/>
                  </a:lnTo>
                  <a:lnTo>
                    <a:pt x="11" y="8"/>
                  </a:lnTo>
                  <a:lnTo>
                    <a:pt x="8" y="5"/>
                  </a:lnTo>
                  <a:lnTo>
                    <a:pt x="6" y="2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6" name="Freeform 319"/>
            <p:cNvSpPr>
              <a:spLocks/>
            </p:cNvSpPr>
            <p:nvPr/>
          </p:nvSpPr>
          <p:spPr bwMode="auto">
            <a:xfrm>
              <a:off x="4880" y="3248"/>
              <a:ext cx="16" cy="96"/>
            </a:xfrm>
            <a:custGeom>
              <a:avLst/>
              <a:gdLst>
                <a:gd name="T0" fmla="*/ 0 w 15"/>
                <a:gd name="T1" fmla="*/ 0 h 89"/>
                <a:gd name="T2" fmla="*/ 0 w 15"/>
                <a:gd name="T3" fmla="*/ 3 h 89"/>
                <a:gd name="T4" fmla="*/ 0 w 15"/>
                <a:gd name="T5" fmla="*/ 12 h 89"/>
                <a:gd name="T6" fmla="*/ 3 w 15"/>
                <a:gd name="T7" fmla="*/ 28 h 89"/>
                <a:gd name="T8" fmla="*/ 6 w 15"/>
                <a:gd name="T9" fmla="*/ 43 h 89"/>
                <a:gd name="T10" fmla="*/ 10 w 15"/>
                <a:gd name="T11" fmla="*/ 61 h 89"/>
                <a:gd name="T12" fmla="*/ 13 w 15"/>
                <a:gd name="T13" fmla="*/ 78 h 89"/>
                <a:gd name="T14" fmla="*/ 13 w 15"/>
                <a:gd name="T15" fmla="*/ 86 h 89"/>
                <a:gd name="T16" fmla="*/ 13 w 15"/>
                <a:gd name="T17" fmla="*/ 96 h 89"/>
                <a:gd name="T18" fmla="*/ 13 w 15"/>
                <a:gd name="T19" fmla="*/ 96 h 89"/>
                <a:gd name="T20" fmla="*/ 13 w 15"/>
                <a:gd name="T21" fmla="*/ 96 h 89"/>
                <a:gd name="T22" fmla="*/ 13 w 15"/>
                <a:gd name="T23" fmla="*/ 96 h 89"/>
                <a:gd name="T24" fmla="*/ 13 w 15"/>
                <a:gd name="T25" fmla="*/ 96 h 89"/>
                <a:gd name="T26" fmla="*/ 16 w 15"/>
                <a:gd name="T27" fmla="*/ 96 h 89"/>
                <a:gd name="T28" fmla="*/ 16 w 15"/>
                <a:gd name="T29" fmla="*/ 96 h 89"/>
                <a:gd name="T30" fmla="*/ 16 w 15"/>
                <a:gd name="T31" fmla="*/ 96 h 89"/>
                <a:gd name="T32" fmla="*/ 16 w 15"/>
                <a:gd name="T33" fmla="*/ 93 h 89"/>
                <a:gd name="T34" fmla="*/ 16 w 15"/>
                <a:gd name="T35" fmla="*/ 90 h 89"/>
                <a:gd name="T36" fmla="*/ 16 w 15"/>
                <a:gd name="T37" fmla="*/ 84 h 89"/>
                <a:gd name="T38" fmla="*/ 16 w 15"/>
                <a:gd name="T39" fmla="*/ 71 h 89"/>
                <a:gd name="T40" fmla="*/ 13 w 15"/>
                <a:gd name="T41" fmla="*/ 59 h 89"/>
                <a:gd name="T42" fmla="*/ 10 w 15"/>
                <a:gd name="T43" fmla="*/ 43 h 89"/>
                <a:gd name="T44" fmla="*/ 6 w 15"/>
                <a:gd name="T45" fmla="*/ 31 h 89"/>
                <a:gd name="T46" fmla="*/ 3 w 15"/>
                <a:gd name="T47" fmla="*/ 15 h 89"/>
                <a:gd name="T48" fmla="*/ 0 w 15"/>
                <a:gd name="T49" fmla="*/ 0 h 89"/>
                <a:gd name="T50" fmla="*/ 0 w 15"/>
                <a:gd name="T51" fmla="*/ 0 h 8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"/>
                <a:gd name="T79" fmla="*/ 0 h 89"/>
                <a:gd name="T80" fmla="*/ 15 w 15"/>
                <a:gd name="T81" fmla="*/ 89 h 8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" h="89">
                  <a:moveTo>
                    <a:pt x="0" y="0"/>
                  </a:moveTo>
                  <a:lnTo>
                    <a:pt x="0" y="3"/>
                  </a:lnTo>
                  <a:lnTo>
                    <a:pt x="0" y="11"/>
                  </a:lnTo>
                  <a:lnTo>
                    <a:pt x="3" y="26"/>
                  </a:lnTo>
                  <a:lnTo>
                    <a:pt x="6" y="40"/>
                  </a:lnTo>
                  <a:lnTo>
                    <a:pt x="9" y="57"/>
                  </a:lnTo>
                  <a:lnTo>
                    <a:pt x="12" y="72"/>
                  </a:lnTo>
                  <a:lnTo>
                    <a:pt x="12" y="80"/>
                  </a:lnTo>
                  <a:lnTo>
                    <a:pt x="12" y="89"/>
                  </a:lnTo>
                  <a:lnTo>
                    <a:pt x="15" y="89"/>
                  </a:lnTo>
                  <a:lnTo>
                    <a:pt x="15" y="86"/>
                  </a:lnTo>
                  <a:lnTo>
                    <a:pt x="15" y="83"/>
                  </a:lnTo>
                  <a:lnTo>
                    <a:pt x="15" y="78"/>
                  </a:lnTo>
                  <a:lnTo>
                    <a:pt x="15" y="66"/>
                  </a:lnTo>
                  <a:lnTo>
                    <a:pt x="12" y="55"/>
                  </a:lnTo>
                  <a:lnTo>
                    <a:pt x="9" y="40"/>
                  </a:lnTo>
                  <a:lnTo>
                    <a:pt x="6" y="29"/>
                  </a:lnTo>
                  <a:lnTo>
                    <a:pt x="3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7" name="Freeform 320"/>
            <p:cNvSpPr>
              <a:spLocks/>
            </p:cNvSpPr>
            <p:nvPr/>
          </p:nvSpPr>
          <p:spPr bwMode="auto">
            <a:xfrm>
              <a:off x="4883" y="3257"/>
              <a:ext cx="25" cy="93"/>
            </a:xfrm>
            <a:custGeom>
              <a:avLst/>
              <a:gdLst>
                <a:gd name="T0" fmla="*/ 0 w 23"/>
                <a:gd name="T1" fmla="*/ 0 h 87"/>
                <a:gd name="T2" fmla="*/ 0 w 23"/>
                <a:gd name="T3" fmla="*/ 3 h 87"/>
                <a:gd name="T4" fmla="*/ 3 w 23"/>
                <a:gd name="T5" fmla="*/ 13 h 87"/>
                <a:gd name="T6" fmla="*/ 7 w 23"/>
                <a:gd name="T7" fmla="*/ 25 h 87"/>
                <a:gd name="T8" fmla="*/ 10 w 23"/>
                <a:gd name="T9" fmla="*/ 44 h 87"/>
                <a:gd name="T10" fmla="*/ 16 w 23"/>
                <a:gd name="T11" fmla="*/ 59 h 87"/>
                <a:gd name="T12" fmla="*/ 20 w 23"/>
                <a:gd name="T13" fmla="*/ 75 h 87"/>
                <a:gd name="T14" fmla="*/ 20 w 23"/>
                <a:gd name="T15" fmla="*/ 87 h 87"/>
                <a:gd name="T16" fmla="*/ 20 w 23"/>
                <a:gd name="T17" fmla="*/ 93 h 87"/>
                <a:gd name="T18" fmla="*/ 20 w 23"/>
                <a:gd name="T19" fmla="*/ 93 h 87"/>
                <a:gd name="T20" fmla="*/ 20 w 23"/>
                <a:gd name="T21" fmla="*/ 93 h 87"/>
                <a:gd name="T22" fmla="*/ 20 w 23"/>
                <a:gd name="T23" fmla="*/ 93 h 87"/>
                <a:gd name="T24" fmla="*/ 23 w 23"/>
                <a:gd name="T25" fmla="*/ 93 h 87"/>
                <a:gd name="T26" fmla="*/ 23 w 23"/>
                <a:gd name="T27" fmla="*/ 93 h 87"/>
                <a:gd name="T28" fmla="*/ 23 w 23"/>
                <a:gd name="T29" fmla="*/ 93 h 87"/>
                <a:gd name="T30" fmla="*/ 23 w 23"/>
                <a:gd name="T31" fmla="*/ 93 h 87"/>
                <a:gd name="T32" fmla="*/ 25 w 23"/>
                <a:gd name="T33" fmla="*/ 90 h 87"/>
                <a:gd name="T34" fmla="*/ 25 w 23"/>
                <a:gd name="T35" fmla="*/ 90 h 87"/>
                <a:gd name="T36" fmla="*/ 25 w 23"/>
                <a:gd name="T37" fmla="*/ 87 h 87"/>
                <a:gd name="T38" fmla="*/ 23 w 23"/>
                <a:gd name="T39" fmla="*/ 83 h 87"/>
                <a:gd name="T40" fmla="*/ 23 w 23"/>
                <a:gd name="T41" fmla="*/ 80 h 87"/>
                <a:gd name="T42" fmla="*/ 23 w 23"/>
                <a:gd name="T43" fmla="*/ 75 h 87"/>
                <a:gd name="T44" fmla="*/ 20 w 23"/>
                <a:gd name="T45" fmla="*/ 72 h 87"/>
                <a:gd name="T46" fmla="*/ 20 w 23"/>
                <a:gd name="T47" fmla="*/ 65 h 87"/>
                <a:gd name="T48" fmla="*/ 20 w 23"/>
                <a:gd name="T49" fmla="*/ 56 h 87"/>
                <a:gd name="T50" fmla="*/ 16 w 23"/>
                <a:gd name="T51" fmla="*/ 50 h 87"/>
                <a:gd name="T52" fmla="*/ 13 w 23"/>
                <a:gd name="T53" fmla="*/ 44 h 87"/>
                <a:gd name="T54" fmla="*/ 13 w 23"/>
                <a:gd name="T55" fmla="*/ 34 h 87"/>
                <a:gd name="T56" fmla="*/ 10 w 23"/>
                <a:gd name="T57" fmla="*/ 28 h 87"/>
                <a:gd name="T58" fmla="*/ 7 w 23"/>
                <a:gd name="T59" fmla="*/ 22 h 87"/>
                <a:gd name="T60" fmla="*/ 7 w 23"/>
                <a:gd name="T61" fmla="*/ 13 h 87"/>
                <a:gd name="T62" fmla="*/ 3 w 23"/>
                <a:gd name="T63" fmla="*/ 6 h 87"/>
                <a:gd name="T64" fmla="*/ 0 w 23"/>
                <a:gd name="T65" fmla="*/ 0 h 87"/>
                <a:gd name="T66" fmla="*/ 0 w 23"/>
                <a:gd name="T67" fmla="*/ 0 h 8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3"/>
                <a:gd name="T103" fmla="*/ 0 h 87"/>
                <a:gd name="T104" fmla="*/ 23 w 23"/>
                <a:gd name="T105" fmla="*/ 87 h 8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3" h="87">
                  <a:moveTo>
                    <a:pt x="0" y="0"/>
                  </a:moveTo>
                  <a:lnTo>
                    <a:pt x="0" y="3"/>
                  </a:lnTo>
                  <a:lnTo>
                    <a:pt x="3" y="12"/>
                  </a:lnTo>
                  <a:lnTo>
                    <a:pt x="6" y="23"/>
                  </a:lnTo>
                  <a:lnTo>
                    <a:pt x="9" y="41"/>
                  </a:lnTo>
                  <a:lnTo>
                    <a:pt x="15" y="55"/>
                  </a:lnTo>
                  <a:lnTo>
                    <a:pt x="18" y="70"/>
                  </a:lnTo>
                  <a:lnTo>
                    <a:pt x="18" y="81"/>
                  </a:lnTo>
                  <a:lnTo>
                    <a:pt x="18" y="87"/>
                  </a:lnTo>
                  <a:lnTo>
                    <a:pt x="21" y="87"/>
                  </a:lnTo>
                  <a:lnTo>
                    <a:pt x="23" y="84"/>
                  </a:lnTo>
                  <a:lnTo>
                    <a:pt x="23" y="81"/>
                  </a:lnTo>
                  <a:lnTo>
                    <a:pt x="21" y="78"/>
                  </a:lnTo>
                  <a:lnTo>
                    <a:pt x="21" y="75"/>
                  </a:lnTo>
                  <a:lnTo>
                    <a:pt x="21" y="70"/>
                  </a:lnTo>
                  <a:lnTo>
                    <a:pt x="18" y="67"/>
                  </a:lnTo>
                  <a:lnTo>
                    <a:pt x="18" y="61"/>
                  </a:lnTo>
                  <a:lnTo>
                    <a:pt x="18" y="52"/>
                  </a:lnTo>
                  <a:lnTo>
                    <a:pt x="15" y="47"/>
                  </a:lnTo>
                  <a:lnTo>
                    <a:pt x="12" y="41"/>
                  </a:lnTo>
                  <a:lnTo>
                    <a:pt x="12" y="32"/>
                  </a:lnTo>
                  <a:lnTo>
                    <a:pt x="9" y="26"/>
                  </a:lnTo>
                  <a:lnTo>
                    <a:pt x="6" y="21"/>
                  </a:lnTo>
                  <a:lnTo>
                    <a:pt x="6" y="12"/>
                  </a:lnTo>
                  <a:lnTo>
                    <a:pt x="3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8" name="Freeform 321"/>
            <p:cNvSpPr>
              <a:spLocks/>
            </p:cNvSpPr>
            <p:nvPr/>
          </p:nvSpPr>
          <p:spPr bwMode="auto">
            <a:xfrm>
              <a:off x="4889" y="3263"/>
              <a:ext cx="31" cy="93"/>
            </a:xfrm>
            <a:custGeom>
              <a:avLst/>
              <a:gdLst>
                <a:gd name="T0" fmla="*/ 0 w 29"/>
                <a:gd name="T1" fmla="*/ 0 h 87"/>
                <a:gd name="T2" fmla="*/ 0 w 29"/>
                <a:gd name="T3" fmla="*/ 0 h 87"/>
                <a:gd name="T4" fmla="*/ 0 w 29"/>
                <a:gd name="T5" fmla="*/ 3 h 87"/>
                <a:gd name="T6" fmla="*/ 3 w 29"/>
                <a:gd name="T7" fmla="*/ 6 h 87"/>
                <a:gd name="T8" fmla="*/ 3 w 29"/>
                <a:gd name="T9" fmla="*/ 13 h 87"/>
                <a:gd name="T10" fmla="*/ 6 w 29"/>
                <a:gd name="T11" fmla="*/ 18 h 87"/>
                <a:gd name="T12" fmla="*/ 10 w 29"/>
                <a:gd name="T13" fmla="*/ 25 h 87"/>
                <a:gd name="T14" fmla="*/ 10 w 29"/>
                <a:gd name="T15" fmla="*/ 34 h 87"/>
                <a:gd name="T16" fmla="*/ 13 w 29"/>
                <a:gd name="T17" fmla="*/ 41 h 87"/>
                <a:gd name="T18" fmla="*/ 16 w 29"/>
                <a:gd name="T19" fmla="*/ 49 h 87"/>
                <a:gd name="T20" fmla="*/ 18 w 29"/>
                <a:gd name="T21" fmla="*/ 59 h 87"/>
                <a:gd name="T22" fmla="*/ 18 w 29"/>
                <a:gd name="T23" fmla="*/ 65 h 87"/>
                <a:gd name="T24" fmla="*/ 21 w 29"/>
                <a:gd name="T25" fmla="*/ 74 h 87"/>
                <a:gd name="T26" fmla="*/ 25 w 29"/>
                <a:gd name="T27" fmla="*/ 80 h 87"/>
                <a:gd name="T28" fmla="*/ 25 w 29"/>
                <a:gd name="T29" fmla="*/ 83 h 87"/>
                <a:gd name="T30" fmla="*/ 25 w 29"/>
                <a:gd name="T31" fmla="*/ 90 h 87"/>
                <a:gd name="T32" fmla="*/ 25 w 29"/>
                <a:gd name="T33" fmla="*/ 90 h 87"/>
                <a:gd name="T34" fmla="*/ 25 w 29"/>
                <a:gd name="T35" fmla="*/ 90 h 87"/>
                <a:gd name="T36" fmla="*/ 25 w 29"/>
                <a:gd name="T37" fmla="*/ 93 h 87"/>
                <a:gd name="T38" fmla="*/ 25 w 29"/>
                <a:gd name="T39" fmla="*/ 93 h 87"/>
                <a:gd name="T40" fmla="*/ 28 w 29"/>
                <a:gd name="T41" fmla="*/ 93 h 87"/>
                <a:gd name="T42" fmla="*/ 28 w 29"/>
                <a:gd name="T43" fmla="*/ 93 h 87"/>
                <a:gd name="T44" fmla="*/ 28 w 29"/>
                <a:gd name="T45" fmla="*/ 93 h 87"/>
                <a:gd name="T46" fmla="*/ 28 w 29"/>
                <a:gd name="T47" fmla="*/ 93 h 87"/>
                <a:gd name="T48" fmla="*/ 31 w 29"/>
                <a:gd name="T49" fmla="*/ 90 h 87"/>
                <a:gd name="T50" fmla="*/ 31 w 29"/>
                <a:gd name="T51" fmla="*/ 90 h 87"/>
                <a:gd name="T52" fmla="*/ 28 w 29"/>
                <a:gd name="T53" fmla="*/ 87 h 87"/>
                <a:gd name="T54" fmla="*/ 28 w 29"/>
                <a:gd name="T55" fmla="*/ 83 h 87"/>
                <a:gd name="T56" fmla="*/ 28 w 29"/>
                <a:gd name="T57" fmla="*/ 77 h 87"/>
                <a:gd name="T58" fmla="*/ 25 w 29"/>
                <a:gd name="T59" fmla="*/ 74 h 87"/>
                <a:gd name="T60" fmla="*/ 25 w 29"/>
                <a:gd name="T61" fmla="*/ 68 h 87"/>
                <a:gd name="T62" fmla="*/ 21 w 29"/>
                <a:gd name="T63" fmla="*/ 62 h 87"/>
                <a:gd name="T64" fmla="*/ 21 w 29"/>
                <a:gd name="T65" fmla="*/ 56 h 87"/>
                <a:gd name="T66" fmla="*/ 18 w 29"/>
                <a:gd name="T67" fmla="*/ 49 h 87"/>
                <a:gd name="T68" fmla="*/ 16 w 29"/>
                <a:gd name="T69" fmla="*/ 44 h 87"/>
                <a:gd name="T70" fmla="*/ 13 w 29"/>
                <a:gd name="T71" fmla="*/ 34 h 87"/>
                <a:gd name="T72" fmla="*/ 10 w 29"/>
                <a:gd name="T73" fmla="*/ 28 h 87"/>
                <a:gd name="T74" fmla="*/ 10 w 29"/>
                <a:gd name="T75" fmla="*/ 18 h 87"/>
                <a:gd name="T76" fmla="*/ 6 w 29"/>
                <a:gd name="T77" fmla="*/ 13 h 87"/>
                <a:gd name="T78" fmla="*/ 3 w 29"/>
                <a:gd name="T79" fmla="*/ 6 h 87"/>
                <a:gd name="T80" fmla="*/ 0 w 29"/>
                <a:gd name="T81" fmla="*/ 0 h 87"/>
                <a:gd name="T82" fmla="*/ 0 w 29"/>
                <a:gd name="T83" fmla="*/ 0 h 8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9"/>
                <a:gd name="T127" fmla="*/ 0 h 87"/>
                <a:gd name="T128" fmla="*/ 29 w 29"/>
                <a:gd name="T129" fmla="*/ 87 h 8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9" h="87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3" y="6"/>
                  </a:lnTo>
                  <a:lnTo>
                    <a:pt x="3" y="12"/>
                  </a:lnTo>
                  <a:lnTo>
                    <a:pt x="6" y="17"/>
                  </a:lnTo>
                  <a:lnTo>
                    <a:pt x="9" y="23"/>
                  </a:lnTo>
                  <a:lnTo>
                    <a:pt x="9" y="32"/>
                  </a:lnTo>
                  <a:lnTo>
                    <a:pt x="12" y="38"/>
                  </a:lnTo>
                  <a:lnTo>
                    <a:pt x="15" y="46"/>
                  </a:lnTo>
                  <a:lnTo>
                    <a:pt x="17" y="55"/>
                  </a:lnTo>
                  <a:lnTo>
                    <a:pt x="17" y="61"/>
                  </a:lnTo>
                  <a:lnTo>
                    <a:pt x="20" y="69"/>
                  </a:lnTo>
                  <a:lnTo>
                    <a:pt x="23" y="75"/>
                  </a:lnTo>
                  <a:lnTo>
                    <a:pt x="23" y="78"/>
                  </a:lnTo>
                  <a:lnTo>
                    <a:pt x="23" y="84"/>
                  </a:lnTo>
                  <a:lnTo>
                    <a:pt x="23" y="87"/>
                  </a:lnTo>
                  <a:lnTo>
                    <a:pt x="26" y="87"/>
                  </a:lnTo>
                  <a:lnTo>
                    <a:pt x="29" y="84"/>
                  </a:lnTo>
                  <a:lnTo>
                    <a:pt x="26" y="81"/>
                  </a:lnTo>
                  <a:lnTo>
                    <a:pt x="26" y="78"/>
                  </a:lnTo>
                  <a:lnTo>
                    <a:pt x="26" y="72"/>
                  </a:lnTo>
                  <a:lnTo>
                    <a:pt x="23" y="69"/>
                  </a:lnTo>
                  <a:lnTo>
                    <a:pt x="23" y="64"/>
                  </a:lnTo>
                  <a:lnTo>
                    <a:pt x="20" y="58"/>
                  </a:lnTo>
                  <a:lnTo>
                    <a:pt x="20" y="52"/>
                  </a:lnTo>
                  <a:lnTo>
                    <a:pt x="17" y="46"/>
                  </a:lnTo>
                  <a:lnTo>
                    <a:pt x="15" y="41"/>
                  </a:lnTo>
                  <a:lnTo>
                    <a:pt x="12" y="32"/>
                  </a:lnTo>
                  <a:lnTo>
                    <a:pt x="9" y="26"/>
                  </a:lnTo>
                  <a:lnTo>
                    <a:pt x="9" y="17"/>
                  </a:lnTo>
                  <a:lnTo>
                    <a:pt x="6" y="12"/>
                  </a:lnTo>
                  <a:lnTo>
                    <a:pt x="3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9" name="Freeform 322"/>
            <p:cNvSpPr>
              <a:spLocks/>
            </p:cNvSpPr>
            <p:nvPr/>
          </p:nvSpPr>
          <p:spPr bwMode="auto">
            <a:xfrm>
              <a:off x="4902" y="3190"/>
              <a:ext cx="111" cy="49"/>
            </a:xfrm>
            <a:custGeom>
              <a:avLst/>
              <a:gdLst>
                <a:gd name="T0" fmla="*/ 3 w 104"/>
                <a:gd name="T1" fmla="*/ 46 h 46"/>
                <a:gd name="T2" fmla="*/ 5 w 104"/>
                <a:gd name="T3" fmla="*/ 46 h 46"/>
                <a:gd name="T4" fmla="*/ 9 w 104"/>
                <a:gd name="T5" fmla="*/ 43 h 46"/>
                <a:gd name="T6" fmla="*/ 15 w 104"/>
                <a:gd name="T7" fmla="*/ 39 h 46"/>
                <a:gd name="T8" fmla="*/ 25 w 104"/>
                <a:gd name="T9" fmla="*/ 36 h 46"/>
                <a:gd name="T10" fmla="*/ 31 w 104"/>
                <a:gd name="T11" fmla="*/ 34 h 46"/>
                <a:gd name="T12" fmla="*/ 39 w 104"/>
                <a:gd name="T13" fmla="*/ 31 h 46"/>
                <a:gd name="T14" fmla="*/ 52 w 104"/>
                <a:gd name="T15" fmla="*/ 24 h 46"/>
                <a:gd name="T16" fmla="*/ 61 w 104"/>
                <a:gd name="T17" fmla="*/ 21 h 46"/>
                <a:gd name="T18" fmla="*/ 70 w 104"/>
                <a:gd name="T19" fmla="*/ 15 h 46"/>
                <a:gd name="T20" fmla="*/ 80 w 104"/>
                <a:gd name="T21" fmla="*/ 12 h 46"/>
                <a:gd name="T22" fmla="*/ 89 w 104"/>
                <a:gd name="T23" fmla="*/ 9 h 46"/>
                <a:gd name="T24" fmla="*/ 98 w 104"/>
                <a:gd name="T25" fmla="*/ 6 h 46"/>
                <a:gd name="T26" fmla="*/ 105 w 104"/>
                <a:gd name="T27" fmla="*/ 3 h 46"/>
                <a:gd name="T28" fmla="*/ 108 w 104"/>
                <a:gd name="T29" fmla="*/ 0 h 46"/>
                <a:gd name="T30" fmla="*/ 111 w 104"/>
                <a:gd name="T31" fmla="*/ 0 h 46"/>
                <a:gd name="T32" fmla="*/ 111 w 104"/>
                <a:gd name="T33" fmla="*/ 0 h 46"/>
                <a:gd name="T34" fmla="*/ 111 w 104"/>
                <a:gd name="T35" fmla="*/ 0 h 46"/>
                <a:gd name="T36" fmla="*/ 105 w 104"/>
                <a:gd name="T37" fmla="*/ 3 h 46"/>
                <a:gd name="T38" fmla="*/ 98 w 104"/>
                <a:gd name="T39" fmla="*/ 6 h 46"/>
                <a:gd name="T40" fmla="*/ 92 w 104"/>
                <a:gd name="T41" fmla="*/ 9 h 46"/>
                <a:gd name="T42" fmla="*/ 83 w 104"/>
                <a:gd name="T43" fmla="*/ 15 h 46"/>
                <a:gd name="T44" fmla="*/ 74 w 104"/>
                <a:gd name="T45" fmla="*/ 18 h 46"/>
                <a:gd name="T46" fmla="*/ 64 w 104"/>
                <a:gd name="T47" fmla="*/ 24 h 46"/>
                <a:gd name="T48" fmla="*/ 56 w 104"/>
                <a:gd name="T49" fmla="*/ 28 h 46"/>
                <a:gd name="T50" fmla="*/ 43 w 104"/>
                <a:gd name="T51" fmla="*/ 34 h 46"/>
                <a:gd name="T52" fmla="*/ 33 w 104"/>
                <a:gd name="T53" fmla="*/ 36 h 46"/>
                <a:gd name="T54" fmla="*/ 25 w 104"/>
                <a:gd name="T55" fmla="*/ 39 h 46"/>
                <a:gd name="T56" fmla="*/ 18 w 104"/>
                <a:gd name="T57" fmla="*/ 46 h 46"/>
                <a:gd name="T58" fmla="*/ 12 w 104"/>
                <a:gd name="T59" fmla="*/ 46 h 46"/>
                <a:gd name="T60" fmla="*/ 5 w 104"/>
                <a:gd name="T61" fmla="*/ 49 h 46"/>
                <a:gd name="T62" fmla="*/ 3 w 104"/>
                <a:gd name="T63" fmla="*/ 49 h 46"/>
                <a:gd name="T64" fmla="*/ 0 w 104"/>
                <a:gd name="T65" fmla="*/ 49 h 46"/>
                <a:gd name="T66" fmla="*/ 3 w 104"/>
                <a:gd name="T67" fmla="*/ 46 h 46"/>
                <a:gd name="T68" fmla="*/ 3 w 104"/>
                <a:gd name="T69" fmla="*/ 46 h 4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4"/>
                <a:gd name="T106" fmla="*/ 0 h 46"/>
                <a:gd name="T107" fmla="*/ 104 w 104"/>
                <a:gd name="T108" fmla="*/ 46 h 4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4" h="46">
                  <a:moveTo>
                    <a:pt x="3" y="43"/>
                  </a:moveTo>
                  <a:lnTo>
                    <a:pt x="3" y="43"/>
                  </a:lnTo>
                  <a:lnTo>
                    <a:pt x="5" y="43"/>
                  </a:lnTo>
                  <a:lnTo>
                    <a:pt x="8" y="40"/>
                  </a:lnTo>
                  <a:lnTo>
                    <a:pt x="11" y="40"/>
                  </a:lnTo>
                  <a:lnTo>
                    <a:pt x="14" y="37"/>
                  </a:lnTo>
                  <a:lnTo>
                    <a:pt x="17" y="37"/>
                  </a:lnTo>
                  <a:lnTo>
                    <a:pt x="23" y="34"/>
                  </a:lnTo>
                  <a:lnTo>
                    <a:pt x="26" y="34"/>
                  </a:lnTo>
                  <a:lnTo>
                    <a:pt x="29" y="32"/>
                  </a:lnTo>
                  <a:lnTo>
                    <a:pt x="34" y="29"/>
                  </a:lnTo>
                  <a:lnTo>
                    <a:pt x="37" y="29"/>
                  </a:lnTo>
                  <a:lnTo>
                    <a:pt x="43" y="26"/>
                  </a:lnTo>
                  <a:lnTo>
                    <a:pt x="49" y="23"/>
                  </a:lnTo>
                  <a:lnTo>
                    <a:pt x="52" y="23"/>
                  </a:lnTo>
                  <a:lnTo>
                    <a:pt x="57" y="20"/>
                  </a:lnTo>
                  <a:lnTo>
                    <a:pt x="63" y="17"/>
                  </a:lnTo>
                  <a:lnTo>
                    <a:pt x="66" y="14"/>
                  </a:lnTo>
                  <a:lnTo>
                    <a:pt x="72" y="14"/>
                  </a:lnTo>
                  <a:lnTo>
                    <a:pt x="75" y="11"/>
                  </a:lnTo>
                  <a:lnTo>
                    <a:pt x="81" y="8"/>
                  </a:lnTo>
                  <a:lnTo>
                    <a:pt x="83" y="8"/>
                  </a:lnTo>
                  <a:lnTo>
                    <a:pt x="89" y="6"/>
                  </a:lnTo>
                  <a:lnTo>
                    <a:pt x="92" y="6"/>
                  </a:lnTo>
                  <a:lnTo>
                    <a:pt x="95" y="3"/>
                  </a:lnTo>
                  <a:lnTo>
                    <a:pt x="98" y="3"/>
                  </a:lnTo>
                  <a:lnTo>
                    <a:pt x="101" y="3"/>
                  </a:lnTo>
                  <a:lnTo>
                    <a:pt x="101" y="0"/>
                  </a:lnTo>
                  <a:lnTo>
                    <a:pt x="104" y="0"/>
                  </a:lnTo>
                  <a:lnTo>
                    <a:pt x="101" y="3"/>
                  </a:lnTo>
                  <a:lnTo>
                    <a:pt x="98" y="3"/>
                  </a:lnTo>
                  <a:lnTo>
                    <a:pt x="95" y="3"/>
                  </a:lnTo>
                  <a:lnTo>
                    <a:pt x="92" y="6"/>
                  </a:lnTo>
                  <a:lnTo>
                    <a:pt x="89" y="8"/>
                  </a:lnTo>
                  <a:lnTo>
                    <a:pt x="86" y="8"/>
                  </a:lnTo>
                  <a:lnTo>
                    <a:pt x="83" y="11"/>
                  </a:lnTo>
                  <a:lnTo>
                    <a:pt x="78" y="14"/>
                  </a:lnTo>
                  <a:lnTo>
                    <a:pt x="75" y="14"/>
                  </a:lnTo>
                  <a:lnTo>
                    <a:pt x="69" y="17"/>
                  </a:lnTo>
                  <a:lnTo>
                    <a:pt x="66" y="20"/>
                  </a:lnTo>
                  <a:lnTo>
                    <a:pt x="60" y="23"/>
                  </a:lnTo>
                  <a:lnTo>
                    <a:pt x="55" y="23"/>
                  </a:lnTo>
                  <a:lnTo>
                    <a:pt x="52" y="26"/>
                  </a:lnTo>
                  <a:lnTo>
                    <a:pt x="46" y="29"/>
                  </a:lnTo>
                  <a:lnTo>
                    <a:pt x="40" y="32"/>
                  </a:lnTo>
                  <a:lnTo>
                    <a:pt x="37" y="32"/>
                  </a:lnTo>
                  <a:lnTo>
                    <a:pt x="31" y="34"/>
                  </a:lnTo>
                  <a:lnTo>
                    <a:pt x="29" y="37"/>
                  </a:lnTo>
                  <a:lnTo>
                    <a:pt x="23" y="37"/>
                  </a:lnTo>
                  <a:lnTo>
                    <a:pt x="20" y="40"/>
                  </a:lnTo>
                  <a:lnTo>
                    <a:pt x="17" y="43"/>
                  </a:lnTo>
                  <a:lnTo>
                    <a:pt x="14" y="43"/>
                  </a:lnTo>
                  <a:lnTo>
                    <a:pt x="11" y="43"/>
                  </a:lnTo>
                  <a:lnTo>
                    <a:pt x="8" y="46"/>
                  </a:lnTo>
                  <a:lnTo>
                    <a:pt x="5" y="46"/>
                  </a:lnTo>
                  <a:lnTo>
                    <a:pt x="3" y="46"/>
                  </a:lnTo>
                  <a:lnTo>
                    <a:pt x="0" y="46"/>
                  </a:lnTo>
                  <a:lnTo>
                    <a:pt x="3" y="4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0" name="Freeform 323"/>
            <p:cNvSpPr>
              <a:spLocks/>
            </p:cNvSpPr>
            <p:nvPr/>
          </p:nvSpPr>
          <p:spPr bwMode="auto">
            <a:xfrm>
              <a:off x="4914" y="3226"/>
              <a:ext cx="80" cy="37"/>
            </a:xfrm>
            <a:custGeom>
              <a:avLst/>
              <a:gdLst>
                <a:gd name="T0" fmla="*/ 0 w 75"/>
                <a:gd name="T1" fmla="*/ 34 h 35"/>
                <a:gd name="T2" fmla="*/ 0 w 75"/>
                <a:gd name="T3" fmla="*/ 34 h 35"/>
                <a:gd name="T4" fmla="*/ 3 w 75"/>
                <a:gd name="T5" fmla="*/ 34 h 35"/>
                <a:gd name="T6" fmla="*/ 6 w 75"/>
                <a:gd name="T7" fmla="*/ 31 h 35"/>
                <a:gd name="T8" fmla="*/ 13 w 75"/>
                <a:gd name="T9" fmla="*/ 27 h 35"/>
                <a:gd name="T10" fmla="*/ 19 w 75"/>
                <a:gd name="T11" fmla="*/ 25 h 35"/>
                <a:gd name="T12" fmla="*/ 25 w 75"/>
                <a:gd name="T13" fmla="*/ 22 h 35"/>
                <a:gd name="T14" fmla="*/ 34 w 75"/>
                <a:gd name="T15" fmla="*/ 19 h 35"/>
                <a:gd name="T16" fmla="*/ 41 w 75"/>
                <a:gd name="T17" fmla="*/ 16 h 35"/>
                <a:gd name="T18" fmla="*/ 47 w 75"/>
                <a:gd name="T19" fmla="*/ 13 h 35"/>
                <a:gd name="T20" fmla="*/ 55 w 75"/>
                <a:gd name="T21" fmla="*/ 10 h 35"/>
                <a:gd name="T22" fmla="*/ 62 w 75"/>
                <a:gd name="T23" fmla="*/ 6 h 35"/>
                <a:gd name="T24" fmla="*/ 68 w 75"/>
                <a:gd name="T25" fmla="*/ 3 h 35"/>
                <a:gd name="T26" fmla="*/ 75 w 75"/>
                <a:gd name="T27" fmla="*/ 3 h 35"/>
                <a:gd name="T28" fmla="*/ 77 w 75"/>
                <a:gd name="T29" fmla="*/ 0 h 35"/>
                <a:gd name="T30" fmla="*/ 80 w 75"/>
                <a:gd name="T31" fmla="*/ 0 h 35"/>
                <a:gd name="T32" fmla="*/ 80 w 75"/>
                <a:gd name="T33" fmla="*/ 0 h 35"/>
                <a:gd name="T34" fmla="*/ 80 w 75"/>
                <a:gd name="T35" fmla="*/ 0 h 35"/>
                <a:gd name="T36" fmla="*/ 80 w 75"/>
                <a:gd name="T37" fmla="*/ 0 h 35"/>
                <a:gd name="T38" fmla="*/ 75 w 75"/>
                <a:gd name="T39" fmla="*/ 3 h 35"/>
                <a:gd name="T40" fmla="*/ 71 w 75"/>
                <a:gd name="T41" fmla="*/ 6 h 35"/>
                <a:gd name="T42" fmla="*/ 65 w 75"/>
                <a:gd name="T43" fmla="*/ 10 h 35"/>
                <a:gd name="T44" fmla="*/ 59 w 75"/>
                <a:gd name="T45" fmla="*/ 13 h 35"/>
                <a:gd name="T46" fmla="*/ 49 w 75"/>
                <a:gd name="T47" fmla="*/ 16 h 35"/>
                <a:gd name="T48" fmla="*/ 44 w 75"/>
                <a:gd name="T49" fmla="*/ 19 h 35"/>
                <a:gd name="T50" fmla="*/ 37 w 75"/>
                <a:gd name="T51" fmla="*/ 22 h 35"/>
                <a:gd name="T52" fmla="*/ 28 w 75"/>
                <a:gd name="T53" fmla="*/ 25 h 35"/>
                <a:gd name="T54" fmla="*/ 21 w 75"/>
                <a:gd name="T55" fmla="*/ 31 h 35"/>
                <a:gd name="T56" fmla="*/ 16 w 75"/>
                <a:gd name="T57" fmla="*/ 31 h 35"/>
                <a:gd name="T58" fmla="*/ 10 w 75"/>
                <a:gd name="T59" fmla="*/ 34 h 35"/>
                <a:gd name="T60" fmla="*/ 6 w 75"/>
                <a:gd name="T61" fmla="*/ 37 h 35"/>
                <a:gd name="T62" fmla="*/ 3 w 75"/>
                <a:gd name="T63" fmla="*/ 37 h 35"/>
                <a:gd name="T64" fmla="*/ 0 w 75"/>
                <a:gd name="T65" fmla="*/ 37 h 35"/>
                <a:gd name="T66" fmla="*/ 0 w 75"/>
                <a:gd name="T67" fmla="*/ 37 h 35"/>
                <a:gd name="T68" fmla="*/ 0 w 75"/>
                <a:gd name="T69" fmla="*/ 37 h 35"/>
                <a:gd name="T70" fmla="*/ 0 w 75"/>
                <a:gd name="T71" fmla="*/ 34 h 35"/>
                <a:gd name="T72" fmla="*/ 0 w 75"/>
                <a:gd name="T73" fmla="*/ 34 h 35"/>
                <a:gd name="T74" fmla="*/ 0 w 75"/>
                <a:gd name="T75" fmla="*/ 34 h 3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5"/>
                <a:gd name="T115" fmla="*/ 0 h 35"/>
                <a:gd name="T116" fmla="*/ 75 w 75"/>
                <a:gd name="T117" fmla="*/ 35 h 3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5" h="35">
                  <a:moveTo>
                    <a:pt x="0" y="32"/>
                  </a:moveTo>
                  <a:lnTo>
                    <a:pt x="0" y="32"/>
                  </a:lnTo>
                  <a:lnTo>
                    <a:pt x="3" y="32"/>
                  </a:lnTo>
                  <a:lnTo>
                    <a:pt x="6" y="29"/>
                  </a:lnTo>
                  <a:lnTo>
                    <a:pt x="12" y="26"/>
                  </a:lnTo>
                  <a:lnTo>
                    <a:pt x="18" y="24"/>
                  </a:lnTo>
                  <a:lnTo>
                    <a:pt x="23" y="21"/>
                  </a:lnTo>
                  <a:lnTo>
                    <a:pt x="32" y="18"/>
                  </a:lnTo>
                  <a:lnTo>
                    <a:pt x="38" y="15"/>
                  </a:lnTo>
                  <a:lnTo>
                    <a:pt x="44" y="12"/>
                  </a:lnTo>
                  <a:lnTo>
                    <a:pt x="52" y="9"/>
                  </a:lnTo>
                  <a:lnTo>
                    <a:pt x="58" y="6"/>
                  </a:lnTo>
                  <a:lnTo>
                    <a:pt x="64" y="3"/>
                  </a:lnTo>
                  <a:lnTo>
                    <a:pt x="70" y="3"/>
                  </a:lnTo>
                  <a:lnTo>
                    <a:pt x="72" y="0"/>
                  </a:lnTo>
                  <a:lnTo>
                    <a:pt x="75" y="0"/>
                  </a:lnTo>
                  <a:lnTo>
                    <a:pt x="70" y="3"/>
                  </a:lnTo>
                  <a:lnTo>
                    <a:pt x="67" y="6"/>
                  </a:lnTo>
                  <a:lnTo>
                    <a:pt x="61" y="9"/>
                  </a:lnTo>
                  <a:lnTo>
                    <a:pt x="55" y="12"/>
                  </a:lnTo>
                  <a:lnTo>
                    <a:pt x="46" y="15"/>
                  </a:lnTo>
                  <a:lnTo>
                    <a:pt x="41" y="18"/>
                  </a:lnTo>
                  <a:lnTo>
                    <a:pt x="35" y="21"/>
                  </a:lnTo>
                  <a:lnTo>
                    <a:pt x="26" y="24"/>
                  </a:lnTo>
                  <a:lnTo>
                    <a:pt x="20" y="29"/>
                  </a:lnTo>
                  <a:lnTo>
                    <a:pt x="15" y="29"/>
                  </a:lnTo>
                  <a:lnTo>
                    <a:pt x="9" y="32"/>
                  </a:lnTo>
                  <a:lnTo>
                    <a:pt x="6" y="35"/>
                  </a:lnTo>
                  <a:lnTo>
                    <a:pt x="3" y="35"/>
                  </a:lnTo>
                  <a:lnTo>
                    <a:pt x="0" y="35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1" name="Freeform 324"/>
            <p:cNvSpPr>
              <a:spLocks/>
            </p:cNvSpPr>
            <p:nvPr/>
          </p:nvSpPr>
          <p:spPr bwMode="auto">
            <a:xfrm>
              <a:off x="4924" y="3245"/>
              <a:ext cx="83" cy="40"/>
            </a:xfrm>
            <a:custGeom>
              <a:avLst/>
              <a:gdLst>
                <a:gd name="T0" fmla="*/ 0 w 78"/>
                <a:gd name="T1" fmla="*/ 37 h 37"/>
                <a:gd name="T2" fmla="*/ 0 w 78"/>
                <a:gd name="T3" fmla="*/ 37 h 37"/>
                <a:gd name="T4" fmla="*/ 3 w 78"/>
                <a:gd name="T5" fmla="*/ 35 h 37"/>
                <a:gd name="T6" fmla="*/ 10 w 78"/>
                <a:gd name="T7" fmla="*/ 35 h 37"/>
                <a:gd name="T8" fmla="*/ 12 w 78"/>
                <a:gd name="T9" fmla="*/ 31 h 37"/>
                <a:gd name="T10" fmla="*/ 18 w 78"/>
                <a:gd name="T11" fmla="*/ 28 h 37"/>
                <a:gd name="T12" fmla="*/ 28 w 78"/>
                <a:gd name="T13" fmla="*/ 25 h 37"/>
                <a:gd name="T14" fmla="*/ 34 w 78"/>
                <a:gd name="T15" fmla="*/ 22 h 37"/>
                <a:gd name="T16" fmla="*/ 39 w 78"/>
                <a:gd name="T17" fmla="*/ 18 h 37"/>
                <a:gd name="T18" fmla="*/ 49 w 78"/>
                <a:gd name="T19" fmla="*/ 15 h 37"/>
                <a:gd name="T20" fmla="*/ 55 w 78"/>
                <a:gd name="T21" fmla="*/ 12 h 37"/>
                <a:gd name="T22" fmla="*/ 65 w 78"/>
                <a:gd name="T23" fmla="*/ 9 h 37"/>
                <a:gd name="T24" fmla="*/ 70 w 78"/>
                <a:gd name="T25" fmla="*/ 6 h 37"/>
                <a:gd name="T26" fmla="*/ 73 w 78"/>
                <a:gd name="T27" fmla="*/ 3 h 37"/>
                <a:gd name="T28" fmla="*/ 80 w 78"/>
                <a:gd name="T29" fmla="*/ 0 h 37"/>
                <a:gd name="T30" fmla="*/ 83 w 78"/>
                <a:gd name="T31" fmla="*/ 0 h 37"/>
                <a:gd name="T32" fmla="*/ 83 w 78"/>
                <a:gd name="T33" fmla="*/ 0 h 37"/>
                <a:gd name="T34" fmla="*/ 83 w 78"/>
                <a:gd name="T35" fmla="*/ 0 h 37"/>
                <a:gd name="T36" fmla="*/ 80 w 78"/>
                <a:gd name="T37" fmla="*/ 3 h 37"/>
                <a:gd name="T38" fmla="*/ 77 w 78"/>
                <a:gd name="T39" fmla="*/ 3 h 37"/>
                <a:gd name="T40" fmla="*/ 70 w 78"/>
                <a:gd name="T41" fmla="*/ 6 h 37"/>
                <a:gd name="T42" fmla="*/ 65 w 78"/>
                <a:gd name="T43" fmla="*/ 9 h 37"/>
                <a:gd name="T44" fmla="*/ 59 w 78"/>
                <a:gd name="T45" fmla="*/ 12 h 37"/>
                <a:gd name="T46" fmla="*/ 52 w 78"/>
                <a:gd name="T47" fmla="*/ 15 h 37"/>
                <a:gd name="T48" fmla="*/ 43 w 78"/>
                <a:gd name="T49" fmla="*/ 22 h 37"/>
                <a:gd name="T50" fmla="*/ 37 w 78"/>
                <a:gd name="T51" fmla="*/ 25 h 37"/>
                <a:gd name="T52" fmla="*/ 28 w 78"/>
                <a:gd name="T53" fmla="*/ 28 h 37"/>
                <a:gd name="T54" fmla="*/ 21 w 78"/>
                <a:gd name="T55" fmla="*/ 31 h 37"/>
                <a:gd name="T56" fmla="*/ 15 w 78"/>
                <a:gd name="T57" fmla="*/ 35 h 37"/>
                <a:gd name="T58" fmla="*/ 10 w 78"/>
                <a:gd name="T59" fmla="*/ 37 h 37"/>
                <a:gd name="T60" fmla="*/ 6 w 78"/>
                <a:gd name="T61" fmla="*/ 37 h 37"/>
                <a:gd name="T62" fmla="*/ 3 w 78"/>
                <a:gd name="T63" fmla="*/ 40 h 37"/>
                <a:gd name="T64" fmla="*/ 0 w 78"/>
                <a:gd name="T65" fmla="*/ 40 h 37"/>
                <a:gd name="T66" fmla="*/ 0 w 78"/>
                <a:gd name="T67" fmla="*/ 40 h 37"/>
                <a:gd name="T68" fmla="*/ 0 w 78"/>
                <a:gd name="T69" fmla="*/ 37 h 37"/>
                <a:gd name="T70" fmla="*/ 0 w 78"/>
                <a:gd name="T71" fmla="*/ 37 h 37"/>
                <a:gd name="T72" fmla="*/ 0 w 78"/>
                <a:gd name="T73" fmla="*/ 37 h 37"/>
                <a:gd name="T74" fmla="*/ 0 w 78"/>
                <a:gd name="T75" fmla="*/ 37 h 3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8"/>
                <a:gd name="T115" fmla="*/ 0 h 37"/>
                <a:gd name="T116" fmla="*/ 78 w 78"/>
                <a:gd name="T117" fmla="*/ 37 h 3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8" h="37">
                  <a:moveTo>
                    <a:pt x="0" y="34"/>
                  </a:moveTo>
                  <a:lnTo>
                    <a:pt x="0" y="34"/>
                  </a:lnTo>
                  <a:lnTo>
                    <a:pt x="3" y="32"/>
                  </a:lnTo>
                  <a:lnTo>
                    <a:pt x="9" y="32"/>
                  </a:lnTo>
                  <a:lnTo>
                    <a:pt x="11" y="29"/>
                  </a:lnTo>
                  <a:lnTo>
                    <a:pt x="17" y="26"/>
                  </a:lnTo>
                  <a:lnTo>
                    <a:pt x="26" y="23"/>
                  </a:lnTo>
                  <a:lnTo>
                    <a:pt x="32" y="20"/>
                  </a:lnTo>
                  <a:lnTo>
                    <a:pt x="37" y="17"/>
                  </a:lnTo>
                  <a:lnTo>
                    <a:pt x="46" y="14"/>
                  </a:lnTo>
                  <a:lnTo>
                    <a:pt x="52" y="11"/>
                  </a:lnTo>
                  <a:lnTo>
                    <a:pt x="61" y="8"/>
                  </a:lnTo>
                  <a:lnTo>
                    <a:pt x="66" y="6"/>
                  </a:lnTo>
                  <a:lnTo>
                    <a:pt x="69" y="3"/>
                  </a:lnTo>
                  <a:lnTo>
                    <a:pt x="75" y="0"/>
                  </a:lnTo>
                  <a:lnTo>
                    <a:pt x="78" y="0"/>
                  </a:lnTo>
                  <a:lnTo>
                    <a:pt x="75" y="3"/>
                  </a:lnTo>
                  <a:lnTo>
                    <a:pt x="72" y="3"/>
                  </a:lnTo>
                  <a:lnTo>
                    <a:pt x="66" y="6"/>
                  </a:lnTo>
                  <a:lnTo>
                    <a:pt x="61" y="8"/>
                  </a:lnTo>
                  <a:lnTo>
                    <a:pt x="55" y="11"/>
                  </a:lnTo>
                  <a:lnTo>
                    <a:pt x="49" y="14"/>
                  </a:lnTo>
                  <a:lnTo>
                    <a:pt x="40" y="20"/>
                  </a:lnTo>
                  <a:lnTo>
                    <a:pt x="35" y="23"/>
                  </a:lnTo>
                  <a:lnTo>
                    <a:pt x="26" y="26"/>
                  </a:lnTo>
                  <a:lnTo>
                    <a:pt x="20" y="29"/>
                  </a:lnTo>
                  <a:lnTo>
                    <a:pt x="14" y="32"/>
                  </a:lnTo>
                  <a:lnTo>
                    <a:pt x="9" y="34"/>
                  </a:lnTo>
                  <a:lnTo>
                    <a:pt x="6" y="34"/>
                  </a:lnTo>
                  <a:lnTo>
                    <a:pt x="3" y="37"/>
                  </a:lnTo>
                  <a:lnTo>
                    <a:pt x="0" y="37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2" name="Freeform 325"/>
            <p:cNvSpPr>
              <a:spLocks/>
            </p:cNvSpPr>
            <p:nvPr/>
          </p:nvSpPr>
          <p:spPr bwMode="auto">
            <a:xfrm>
              <a:off x="4933" y="3270"/>
              <a:ext cx="80" cy="37"/>
            </a:xfrm>
            <a:custGeom>
              <a:avLst/>
              <a:gdLst>
                <a:gd name="T0" fmla="*/ 2 w 75"/>
                <a:gd name="T1" fmla="*/ 34 h 35"/>
                <a:gd name="T2" fmla="*/ 2 w 75"/>
                <a:gd name="T3" fmla="*/ 34 h 35"/>
                <a:gd name="T4" fmla="*/ 5 w 75"/>
                <a:gd name="T5" fmla="*/ 31 h 35"/>
                <a:gd name="T6" fmla="*/ 9 w 75"/>
                <a:gd name="T7" fmla="*/ 31 h 35"/>
                <a:gd name="T8" fmla="*/ 15 w 75"/>
                <a:gd name="T9" fmla="*/ 27 h 35"/>
                <a:gd name="T10" fmla="*/ 18 w 75"/>
                <a:gd name="T11" fmla="*/ 24 h 35"/>
                <a:gd name="T12" fmla="*/ 28 w 75"/>
                <a:gd name="T13" fmla="*/ 21 h 35"/>
                <a:gd name="T14" fmla="*/ 33 w 75"/>
                <a:gd name="T15" fmla="*/ 18 h 35"/>
                <a:gd name="T16" fmla="*/ 39 w 75"/>
                <a:gd name="T17" fmla="*/ 15 h 35"/>
                <a:gd name="T18" fmla="*/ 49 w 75"/>
                <a:gd name="T19" fmla="*/ 12 h 35"/>
                <a:gd name="T20" fmla="*/ 55 w 75"/>
                <a:gd name="T21" fmla="*/ 10 h 35"/>
                <a:gd name="T22" fmla="*/ 61 w 75"/>
                <a:gd name="T23" fmla="*/ 6 h 35"/>
                <a:gd name="T24" fmla="*/ 67 w 75"/>
                <a:gd name="T25" fmla="*/ 3 h 35"/>
                <a:gd name="T26" fmla="*/ 74 w 75"/>
                <a:gd name="T27" fmla="*/ 3 h 35"/>
                <a:gd name="T28" fmla="*/ 77 w 75"/>
                <a:gd name="T29" fmla="*/ 0 h 35"/>
                <a:gd name="T30" fmla="*/ 80 w 75"/>
                <a:gd name="T31" fmla="*/ 0 h 35"/>
                <a:gd name="T32" fmla="*/ 80 w 75"/>
                <a:gd name="T33" fmla="*/ 0 h 35"/>
                <a:gd name="T34" fmla="*/ 80 w 75"/>
                <a:gd name="T35" fmla="*/ 0 h 35"/>
                <a:gd name="T36" fmla="*/ 77 w 75"/>
                <a:gd name="T37" fmla="*/ 0 h 35"/>
                <a:gd name="T38" fmla="*/ 74 w 75"/>
                <a:gd name="T39" fmla="*/ 3 h 35"/>
                <a:gd name="T40" fmla="*/ 70 w 75"/>
                <a:gd name="T41" fmla="*/ 6 h 35"/>
                <a:gd name="T42" fmla="*/ 64 w 75"/>
                <a:gd name="T43" fmla="*/ 10 h 35"/>
                <a:gd name="T44" fmla="*/ 58 w 75"/>
                <a:gd name="T45" fmla="*/ 12 h 35"/>
                <a:gd name="T46" fmla="*/ 52 w 75"/>
                <a:gd name="T47" fmla="*/ 15 h 35"/>
                <a:gd name="T48" fmla="*/ 43 w 75"/>
                <a:gd name="T49" fmla="*/ 18 h 35"/>
                <a:gd name="T50" fmla="*/ 36 w 75"/>
                <a:gd name="T51" fmla="*/ 21 h 35"/>
                <a:gd name="T52" fmla="*/ 28 w 75"/>
                <a:gd name="T53" fmla="*/ 24 h 35"/>
                <a:gd name="T54" fmla="*/ 21 w 75"/>
                <a:gd name="T55" fmla="*/ 27 h 35"/>
                <a:gd name="T56" fmla="*/ 15 w 75"/>
                <a:gd name="T57" fmla="*/ 31 h 35"/>
                <a:gd name="T58" fmla="*/ 12 w 75"/>
                <a:gd name="T59" fmla="*/ 34 h 35"/>
                <a:gd name="T60" fmla="*/ 5 w 75"/>
                <a:gd name="T61" fmla="*/ 37 h 35"/>
                <a:gd name="T62" fmla="*/ 2 w 75"/>
                <a:gd name="T63" fmla="*/ 37 h 35"/>
                <a:gd name="T64" fmla="*/ 2 w 75"/>
                <a:gd name="T65" fmla="*/ 37 h 35"/>
                <a:gd name="T66" fmla="*/ 0 w 75"/>
                <a:gd name="T67" fmla="*/ 37 h 35"/>
                <a:gd name="T68" fmla="*/ 0 w 75"/>
                <a:gd name="T69" fmla="*/ 34 h 35"/>
                <a:gd name="T70" fmla="*/ 2 w 75"/>
                <a:gd name="T71" fmla="*/ 34 h 35"/>
                <a:gd name="T72" fmla="*/ 2 w 75"/>
                <a:gd name="T73" fmla="*/ 34 h 35"/>
                <a:gd name="T74" fmla="*/ 2 w 75"/>
                <a:gd name="T75" fmla="*/ 34 h 3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5"/>
                <a:gd name="T115" fmla="*/ 0 h 35"/>
                <a:gd name="T116" fmla="*/ 75 w 75"/>
                <a:gd name="T117" fmla="*/ 35 h 3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5" h="35">
                  <a:moveTo>
                    <a:pt x="2" y="32"/>
                  </a:moveTo>
                  <a:lnTo>
                    <a:pt x="2" y="32"/>
                  </a:lnTo>
                  <a:lnTo>
                    <a:pt x="5" y="29"/>
                  </a:lnTo>
                  <a:lnTo>
                    <a:pt x="8" y="29"/>
                  </a:lnTo>
                  <a:lnTo>
                    <a:pt x="14" y="26"/>
                  </a:lnTo>
                  <a:lnTo>
                    <a:pt x="17" y="23"/>
                  </a:lnTo>
                  <a:lnTo>
                    <a:pt x="26" y="20"/>
                  </a:lnTo>
                  <a:lnTo>
                    <a:pt x="31" y="17"/>
                  </a:lnTo>
                  <a:lnTo>
                    <a:pt x="37" y="14"/>
                  </a:lnTo>
                  <a:lnTo>
                    <a:pt x="46" y="11"/>
                  </a:lnTo>
                  <a:lnTo>
                    <a:pt x="52" y="9"/>
                  </a:lnTo>
                  <a:lnTo>
                    <a:pt x="57" y="6"/>
                  </a:lnTo>
                  <a:lnTo>
                    <a:pt x="63" y="3"/>
                  </a:lnTo>
                  <a:lnTo>
                    <a:pt x="69" y="3"/>
                  </a:lnTo>
                  <a:lnTo>
                    <a:pt x="72" y="0"/>
                  </a:lnTo>
                  <a:lnTo>
                    <a:pt x="75" y="0"/>
                  </a:lnTo>
                  <a:lnTo>
                    <a:pt x="72" y="0"/>
                  </a:lnTo>
                  <a:lnTo>
                    <a:pt x="69" y="3"/>
                  </a:lnTo>
                  <a:lnTo>
                    <a:pt x="66" y="6"/>
                  </a:lnTo>
                  <a:lnTo>
                    <a:pt x="60" y="9"/>
                  </a:lnTo>
                  <a:lnTo>
                    <a:pt x="54" y="11"/>
                  </a:lnTo>
                  <a:lnTo>
                    <a:pt x="49" y="14"/>
                  </a:lnTo>
                  <a:lnTo>
                    <a:pt x="40" y="17"/>
                  </a:lnTo>
                  <a:lnTo>
                    <a:pt x="34" y="20"/>
                  </a:lnTo>
                  <a:lnTo>
                    <a:pt x="26" y="23"/>
                  </a:lnTo>
                  <a:lnTo>
                    <a:pt x="20" y="26"/>
                  </a:lnTo>
                  <a:lnTo>
                    <a:pt x="14" y="29"/>
                  </a:lnTo>
                  <a:lnTo>
                    <a:pt x="11" y="32"/>
                  </a:lnTo>
                  <a:lnTo>
                    <a:pt x="5" y="35"/>
                  </a:lnTo>
                  <a:lnTo>
                    <a:pt x="2" y="35"/>
                  </a:lnTo>
                  <a:lnTo>
                    <a:pt x="0" y="35"/>
                  </a:lnTo>
                  <a:lnTo>
                    <a:pt x="0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3" name="Freeform 326"/>
            <p:cNvSpPr>
              <a:spLocks/>
            </p:cNvSpPr>
            <p:nvPr/>
          </p:nvSpPr>
          <p:spPr bwMode="auto">
            <a:xfrm>
              <a:off x="4939" y="3285"/>
              <a:ext cx="93" cy="44"/>
            </a:xfrm>
            <a:custGeom>
              <a:avLst/>
              <a:gdLst>
                <a:gd name="T0" fmla="*/ 3 w 87"/>
                <a:gd name="T1" fmla="*/ 41 h 41"/>
                <a:gd name="T2" fmla="*/ 3 w 87"/>
                <a:gd name="T3" fmla="*/ 41 h 41"/>
                <a:gd name="T4" fmla="*/ 6 w 87"/>
                <a:gd name="T5" fmla="*/ 41 h 41"/>
                <a:gd name="T6" fmla="*/ 10 w 87"/>
                <a:gd name="T7" fmla="*/ 38 h 41"/>
                <a:gd name="T8" fmla="*/ 16 w 87"/>
                <a:gd name="T9" fmla="*/ 34 h 41"/>
                <a:gd name="T10" fmla="*/ 25 w 87"/>
                <a:gd name="T11" fmla="*/ 31 h 41"/>
                <a:gd name="T12" fmla="*/ 31 w 87"/>
                <a:gd name="T13" fmla="*/ 28 h 41"/>
                <a:gd name="T14" fmla="*/ 41 w 87"/>
                <a:gd name="T15" fmla="*/ 25 h 41"/>
                <a:gd name="T16" fmla="*/ 47 w 87"/>
                <a:gd name="T17" fmla="*/ 23 h 41"/>
                <a:gd name="T18" fmla="*/ 56 w 87"/>
                <a:gd name="T19" fmla="*/ 16 h 41"/>
                <a:gd name="T20" fmla="*/ 65 w 87"/>
                <a:gd name="T21" fmla="*/ 13 h 41"/>
                <a:gd name="T22" fmla="*/ 72 w 87"/>
                <a:gd name="T23" fmla="*/ 10 h 41"/>
                <a:gd name="T24" fmla="*/ 80 w 87"/>
                <a:gd name="T25" fmla="*/ 6 h 41"/>
                <a:gd name="T26" fmla="*/ 83 w 87"/>
                <a:gd name="T27" fmla="*/ 3 h 41"/>
                <a:gd name="T28" fmla="*/ 90 w 87"/>
                <a:gd name="T29" fmla="*/ 0 h 41"/>
                <a:gd name="T30" fmla="*/ 93 w 87"/>
                <a:gd name="T31" fmla="*/ 0 h 41"/>
                <a:gd name="T32" fmla="*/ 93 w 87"/>
                <a:gd name="T33" fmla="*/ 0 h 41"/>
                <a:gd name="T34" fmla="*/ 93 w 87"/>
                <a:gd name="T35" fmla="*/ 0 h 41"/>
                <a:gd name="T36" fmla="*/ 90 w 87"/>
                <a:gd name="T37" fmla="*/ 0 h 41"/>
                <a:gd name="T38" fmla="*/ 87 w 87"/>
                <a:gd name="T39" fmla="*/ 3 h 41"/>
                <a:gd name="T40" fmla="*/ 80 w 87"/>
                <a:gd name="T41" fmla="*/ 6 h 41"/>
                <a:gd name="T42" fmla="*/ 75 w 87"/>
                <a:gd name="T43" fmla="*/ 10 h 41"/>
                <a:gd name="T44" fmla="*/ 68 w 87"/>
                <a:gd name="T45" fmla="*/ 16 h 41"/>
                <a:gd name="T46" fmla="*/ 59 w 87"/>
                <a:gd name="T47" fmla="*/ 19 h 41"/>
                <a:gd name="T48" fmla="*/ 50 w 87"/>
                <a:gd name="T49" fmla="*/ 23 h 41"/>
                <a:gd name="T50" fmla="*/ 44 w 87"/>
                <a:gd name="T51" fmla="*/ 28 h 41"/>
                <a:gd name="T52" fmla="*/ 34 w 87"/>
                <a:gd name="T53" fmla="*/ 31 h 41"/>
                <a:gd name="T54" fmla="*/ 25 w 87"/>
                <a:gd name="T55" fmla="*/ 34 h 41"/>
                <a:gd name="T56" fmla="*/ 19 w 87"/>
                <a:gd name="T57" fmla="*/ 38 h 41"/>
                <a:gd name="T58" fmla="*/ 13 w 87"/>
                <a:gd name="T59" fmla="*/ 41 h 41"/>
                <a:gd name="T60" fmla="*/ 6 w 87"/>
                <a:gd name="T61" fmla="*/ 44 h 41"/>
                <a:gd name="T62" fmla="*/ 3 w 87"/>
                <a:gd name="T63" fmla="*/ 44 h 41"/>
                <a:gd name="T64" fmla="*/ 3 w 87"/>
                <a:gd name="T65" fmla="*/ 44 h 41"/>
                <a:gd name="T66" fmla="*/ 0 w 87"/>
                <a:gd name="T67" fmla="*/ 44 h 41"/>
                <a:gd name="T68" fmla="*/ 0 w 87"/>
                <a:gd name="T69" fmla="*/ 44 h 41"/>
                <a:gd name="T70" fmla="*/ 3 w 87"/>
                <a:gd name="T71" fmla="*/ 41 h 41"/>
                <a:gd name="T72" fmla="*/ 3 w 87"/>
                <a:gd name="T73" fmla="*/ 41 h 41"/>
                <a:gd name="T74" fmla="*/ 3 w 87"/>
                <a:gd name="T75" fmla="*/ 41 h 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7"/>
                <a:gd name="T115" fmla="*/ 0 h 41"/>
                <a:gd name="T116" fmla="*/ 87 w 87"/>
                <a:gd name="T117" fmla="*/ 41 h 4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7" h="41">
                  <a:moveTo>
                    <a:pt x="3" y="38"/>
                  </a:moveTo>
                  <a:lnTo>
                    <a:pt x="3" y="38"/>
                  </a:lnTo>
                  <a:lnTo>
                    <a:pt x="6" y="38"/>
                  </a:lnTo>
                  <a:lnTo>
                    <a:pt x="9" y="35"/>
                  </a:lnTo>
                  <a:lnTo>
                    <a:pt x="15" y="32"/>
                  </a:lnTo>
                  <a:lnTo>
                    <a:pt x="23" y="29"/>
                  </a:lnTo>
                  <a:lnTo>
                    <a:pt x="29" y="26"/>
                  </a:lnTo>
                  <a:lnTo>
                    <a:pt x="38" y="23"/>
                  </a:lnTo>
                  <a:lnTo>
                    <a:pt x="44" y="21"/>
                  </a:lnTo>
                  <a:lnTo>
                    <a:pt x="52" y="15"/>
                  </a:lnTo>
                  <a:lnTo>
                    <a:pt x="61" y="12"/>
                  </a:lnTo>
                  <a:lnTo>
                    <a:pt x="67" y="9"/>
                  </a:lnTo>
                  <a:lnTo>
                    <a:pt x="75" y="6"/>
                  </a:lnTo>
                  <a:lnTo>
                    <a:pt x="78" y="3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1" y="3"/>
                  </a:lnTo>
                  <a:lnTo>
                    <a:pt x="75" y="6"/>
                  </a:lnTo>
                  <a:lnTo>
                    <a:pt x="70" y="9"/>
                  </a:lnTo>
                  <a:lnTo>
                    <a:pt x="64" y="15"/>
                  </a:lnTo>
                  <a:lnTo>
                    <a:pt x="55" y="18"/>
                  </a:lnTo>
                  <a:lnTo>
                    <a:pt x="47" y="21"/>
                  </a:lnTo>
                  <a:lnTo>
                    <a:pt x="41" y="26"/>
                  </a:lnTo>
                  <a:lnTo>
                    <a:pt x="32" y="29"/>
                  </a:lnTo>
                  <a:lnTo>
                    <a:pt x="23" y="32"/>
                  </a:lnTo>
                  <a:lnTo>
                    <a:pt x="18" y="35"/>
                  </a:lnTo>
                  <a:lnTo>
                    <a:pt x="12" y="38"/>
                  </a:lnTo>
                  <a:lnTo>
                    <a:pt x="6" y="41"/>
                  </a:lnTo>
                  <a:lnTo>
                    <a:pt x="3" y="41"/>
                  </a:lnTo>
                  <a:lnTo>
                    <a:pt x="0" y="41"/>
                  </a:lnTo>
                  <a:lnTo>
                    <a:pt x="3" y="38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4" name="Freeform 327"/>
            <p:cNvSpPr>
              <a:spLocks/>
            </p:cNvSpPr>
            <p:nvPr/>
          </p:nvSpPr>
          <p:spPr bwMode="auto">
            <a:xfrm>
              <a:off x="4927" y="3217"/>
              <a:ext cx="39" cy="120"/>
            </a:xfrm>
            <a:custGeom>
              <a:avLst/>
              <a:gdLst>
                <a:gd name="T0" fmla="*/ 0 w 37"/>
                <a:gd name="T1" fmla="*/ 0 h 112"/>
                <a:gd name="T2" fmla="*/ 0 w 37"/>
                <a:gd name="T3" fmla="*/ 3 h 112"/>
                <a:gd name="T4" fmla="*/ 0 w 37"/>
                <a:gd name="T5" fmla="*/ 3 h 112"/>
                <a:gd name="T6" fmla="*/ 0 w 37"/>
                <a:gd name="T7" fmla="*/ 6 h 112"/>
                <a:gd name="T8" fmla="*/ 3 w 37"/>
                <a:gd name="T9" fmla="*/ 9 h 112"/>
                <a:gd name="T10" fmla="*/ 3 w 37"/>
                <a:gd name="T11" fmla="*/ 12 h 112"/>
                <a:gd name="T12" fmla="*/ 3 w 37"/>
                <a:gd name="T13" fmla="*/ 15 h 112"/>
                <a:gd name="T14" fmla="*/ 6 w 37"/>
                <a:gd name="T15" fmla="*/ 21 h 112"/>
                <a:gd name="T16" fmla="*/ 8 w 37"/>
                <a:gd name="T17" fmla="*/ 25 h 112"/>
                <a:gd name="T18" fmla="*/ 8 w 37"/>
                <a:gd name="T19" fmla="*/ 31 h 112"/>
                <a:gd name="T20" fmla="*/ 12 w 37"/>
                <a:gd name="T21" fmla="*/ 34 h 112"/>
                <a:gd name="T22" fmla="*/ 15 w 37"/>
                <a:gd name="T23" fmla="*/ 40 h 112"/>
                <a:gd name="T24" fmla="*/ 15 w 37"/>
                <a:gd name="T25" fmla="*/ 46 h 112"/>
                <a:gd name="T26" fmla="*/ 18 w 37"/>
                <a:gd name="T27" fmla="*/ 49 h 112"/>
                <a:gd name="T28" fmla="*/ 18 w 37"/>
                <a:gd name="T29" fmla="*/ 53 h 112"/>
                <a:gd name="T30" fmla="*/ 21 w 37"/>
                <a:gd name="T31" fmla="*/ 56 h 112"/>
                <a:gd name="T32" fmla="*/ 24 w 37"/>
                <a:gd name="T33" fmla="*/ 59 h 112"/>
                <a:gd name="T34" fmla="*/ 27 w 37"/>
                <a:gd name="T35" fmla="*/ 64 h 112"/>
                <a:gd name="T36" fmla="*/ 31 w 37"/>
                <a:gd name="T37" fmla="*/ 74 h 112"/>
                <a:gd name="T38" fmla="*/ 34 w 37"/>
                <a:gd name="T39" fmla="*/ 84 h 112"/>
                <a:gd name="T40" fmla="*/ 34 w 37"/>
                <a:gd name="T41" fmla="*/ 92 h 112"/>
                <a:gd name="T42" fmla="*/ 36 w 37"/>
                <a:gd name="T43" fmla="*/ 102 h 112"/>
                <a:gd name="T44" fmla="*/ 39 w 37"/>
                <a:gd name="T45" fmla="*/ 111 h 112"/>
                <a:gd name="T46" fmla="*/ 39 w 37"/>
                <a:gd name="T47" fmla="*/ 117 h 112"/>
                <a:gd name="T48" fmla="*/ 39 w 37"/>
                <a:gd name="T49" fmla="*/ 120 h 112"/>
                <a:gd name="T50" fmla="*/ 39 w 37"/>
                <a:gd name="T51" fmla="*/ 117 h 112"/>
                <a:gd name="T52" fmla="*/ 39 w 37"/>
                <a:gd name="T53" fmla="*/ 111 h 112"/>
                <a:gd name="T54" fmla="*/ 39 w 37"/>
                <a:gd name="T55" fmla="*/ 102 h 112"/>
                <a:gd name="T56" fmla="*/ 36 w 37"/>
                <a:gd name="T57" fmla="*/ 92 h 112"/>
                <a:gd name="T58" fmla="*/ 34 w 37"/>
                <a:gd name="T59" fmla="*/ 84 h 112"/>
                <a:gd name="T60" fmla="*/ 34 w 37"/>
                <a:gd name="T61" fmla="*/ 71 h 112"/>
                <a:gd name="T62" fmla="*/ 31 w 37"/>
                <a:gd name="T63" fmla="*/ 64 h 112"/>
                <a:gd name="T64" fmla="*/ 27 w 37"/>
                <a:gd name="T65" fmla="*/ 59 h 112"/>
                <a:gd name="T66" fmla="*/ 21 w 37"/>
                <a:gd name="T67" fmla="*/ 53 h 112"/>
                <a:gd name="T68" fmla="*/ 18 w 37"/>
                <a:gd name="T69" fmla="*/ 43 h 112"/>
                <a:gd name="T70" fmla="*/ 15 w 37"/>
                <a:gd name="T71" fmla="*/ 34 h 112"/>
                <a:gd name="T72" fmla="*/ 12 w 37"/>
                <a:gd name="T73" fmla="*/ 25 h 112"/>
                <a:gd name="T74" fmla="*/ 8 w 37"/>
                <a:gd name="T75" fmla="*/ 15 h 112"/>
                <a:gd name="T76" fmla="*/ 6 w 37"/>
                <a:gd name="T77" fmla="*/ 9 h 112"/>
                <a:gd name="T78" fmla="*/ 3 w 37"/>
                <a:gd name="T79" fmla="*/ 3 h 112"/>
                <a:gd name="T80" fmla="*/ 3 w 37"/>
                <a:gd name="T81" fmla="*/ 3 h 112"/>
                <a:gd name="T82" fmla="*/ 3 w 37"/>
                <a:gd name="T83" fmla="*/ 0 h 112"/>
                <a:gd name="T84" fmla="*/ 0 w 37"/>
                <a:gd name="T85" fmla="*/ 0 h 112"/>
                <a:gd name="T86" fmla="*/ 0 w 37"/>
                <a:gd name="T87" fmla="*/ 0 h 112"/>
                <a:gd name="T88" fmla="*/ 0 w 37"/>
                <a:gd name="T89" fmla="*/ 0 h 112"/>
                <a:gd name="T90" fmla="*/ 0 w 37"/>
                <a:gd name="T91" fmla="*/ 0 h 11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7"/>
                <a:gd name="T139" fmla="*/ 0 h 112"/>
                <a:gd name="T140" fmla="*/ 37 w 37"/>
                <a:gd name="T141" fmla="*/ 112 h 11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7" h="112">
                  <a:moveTo>
                    <a:pt x="0" y="0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3" y="8"/>
                  </a:lnTo>
                  <a:lnTo>
                    <a:pt x="3" y="11"/>
                  </a:lnTo>
                  <a:lnTo>
                    <a:pt x="3" y="14"/>
                  </a:lnTo>
                  <a:lnTo>
                    <a:pt x="6" y="20"/>
                  </a:lnTo>
                  <a:lnTo>
                    <a:pt x="8" y="23"/>
                  </a:lnTo>
                  <a:lnTo>
                    <a:pt x="8" y="29"/>
                  </a:lnTo>
                  <a:lnTo>
                    <a:pt x="11" y="32"/>
                  </a:lnTo>
                  <a:lnTo>
                    <a:pt x="14" y="37"/>
                  </a:lnTo>
                  <a:lnTo>
                    <a:pt x="14" y="43"/>
                  </a:lnTo>
                  <a:lnTo>
                    <a:pt x="17" y="46"/>
                  </a:lnTo>
                  <a:lnTo>
                    <a:pt x="17" y="49"/>
                  </a:lnTo>
                  <a:lnTo>
                    <a:pt x="20" y="52"/>
                  </a:lnTo>
                  <a:lnTo>
                    <a:pt x="23" y="55"/>
                  </a:lnTo>
                  <a:lnTo>
                    <a:pt x="26" y="60"/>
                  </a:lnTo>
                  <a:lnTo>
                    <a:pt x="29" y="69"/>
                  </a:lnTo>
                  <a:lnTo>
                    <a:pt x="32" y="78"/>
                  </a:lnTo>
                  <a:lnTo>
                    <a:pt x="32" y="86"/>
                  </a:lnTo>
                  <a:lnTo>
                    <a:pt x="34" y="95"/>
                  </a:lnTo>
                  <a:lnTo>
                    <a:pt x="37" y="104"/>
                  </a:lnTo>
                  <a:lnTo>
                    <a:pt x="37" y="109"/>
                  </a:lnTo>
                  <a:lnTo>
                    <a:pt x="37" y="112"/>
                  </a:lnTo>
                  <a:lnTo>
                    <a:pt x="37" y="109"/>
                  </a:lnTo>
                  <a:lnTo>
                    <a:pt x="37" y="104"/>
                  </a:lnTo>
                  <a:lnTo>
                    <a:pt x="37" y="95"/>
                  </a:lnTo>
                  <a:lnTo>
                    <a:pt x="34" y="86"/>
                  </a:lnTo>
                  <a:lnTo>
                    <a:pt x="32" y="78"/>
                  </a:lnTo>
                  <a:lnTo>
                    <a:pt x="32" y="66"/>
                  </a:lnTo>
                  <a:lnTo>
                    <a:pt x="29" y="60"/>
                  </a:lnTo>
                  <a:lnTo>
                    <a:pt x="26" y="55"/>
                  </a:lnTo>
                  <a:lnTo>
                    <a:pt x="20" y="49"/>
                  </a:lnTo>
                  <a:lnTo>
                    <a:pt x="17" y="40"/>
                  </a:lnTo>
                  <a:lnTo>
                    <a:pt x="14" y="32"/>
                  </a:lnTo>
                  <a:lnTo>
                    <a:pt x="11" y="23"/>
                  </a:lnTo>
                  <a:lnTo>
                    <a:pt x="8" y="14"/>
                  </a:lnTo>
                  <a:lnTo>
                    <a:pt x="6" y="8"/>
                  </a:lnTo>
                  <a:lnTo>
                    <a:pt x="3" y="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5" name="Freeform 328"/>
            <p:cNvSpPr>
              <a:spLocks/>
            </p:cNvSpPr>
            <p:nvPr/>
          </p:nvSpPr>
          <p:spPr bwMode="auto">
            <a:xfrm>
              <a:off x="4948" y="3208"/>
              <a:ext cx="41" cy="121"/>
            </a:xfrm>
            <a:custGeom>
              <a:avLst/>
              <a:gdLst>
                <a:gd name="T0" fmla="*/ 0 w 38"/>
                <a:gd name="T1" fmla="*/ 0 h 113"/>
                <a:gd name="T2" fmla="*/ 0 w 38"/>
                <a:gd name="T3" fmla="*/ 3 h 113"/>
                <a:gd name="T4" fmla="*/ 0 w 38"/>
                <a:gd name="T5" fmla="*/ 3 h 113"/>
                <a:gd name="T6" fmla="*/ 0 w 38"/>
                <a:gd name="T7" fmla="*/ 6 h 113"/>
                <a:gd name="T8" fmla="*/ 3 w 38"/>
                <a:gd name="T9" fmla="*/ 10 h 113"/>
                <a:gd name="T10" fmla="*/ 3 w 38"/>
                <a:gd name="T11" fmla="*/ 13 h 113"/>
                <a:gd name="T12" fmla="*/ 6 w 38"/>
                <a:gd name="T13" fmla="*/ 16 h 113"/>
                <a:gd name="T14" fmla="*/ 6 w 38"/>
                <a:gd name="T15" fmla="*/ 21 h 113"/>
                <a:gd name="T16" fmla="*/ 10 w 38"/>
                <a:gd name="T17" fmla="*/ 25 h 113"/>
                <a:gd name="T18" fmla="*/ 10 w 38"/>
                <a:gd name="T19" fmla="*/ 31 h 113"/>
                <a:gd name="T20" fmla="*/ 13 w 38"/>
                <a:gd name="T21" fmla="*/ 34 h 113"/>
                <a:gd name="T22" fmla="*/ 15 w 38"/>
                <a:gd name="T23" fmla="*/ 41 h 113"/>
                <a:gd name="T24" fmla="*/ 15 w 38"/>
                <a:gd name="T25" fmla="*/ 44 h 113"/>
                <a:gd name="T26" fmla="*/ 18 w 38"/>
                <a:gd name="T27" fmla="*/ 49 h 113"/>
                <a:gd name="T28" fmla="*/ 22 w 38"/>
                <a:gd name="T29" fmla="*/ 52 h 113"/>
                <a:gd name="T30" fmla="*/ 22 w 38"/>
                <a:gd name="T31" fmla="*/ 56 h 113"/>
                <a:gd name="T32" fmla="*/ 25 w 38"/>
                <a:gd name="T33" fmla="*/ 59 h 113"/>
                <a:gd name="T34" fmla="*/ 28 w 38"/>
                <a:gd name="T35" fmla="*/ 65 h 113"/>
                <a:gd name="T36" fmla="*/ 31 w 38"/>
                <a:gd name="T37" fmla="*/ 74 h 113"/>
                <a:gd name="T38" fmla="*/ 35 w 38"/>
                <a:gd name="T39" fmla="*/ 84 h 113"/>
                <a:gd name="T40" fmla="*/ 38 w 38"/>
                <a:gd name="T41" fmla="*/ 93 h 113"/>
                <a:gd name="T42" fmla="*/ 38 w 38"/>
                <a:gd name="T43" fmla="*/ 102 h 113"/>
                <a:gd name="T44" fmla="*/ 41 w 38"/>
                <a:gd name="T45" fmla="*/ 111 h 113"/>
                <a:gd name="T46" fmla="*/ 41 w 38"/>
                <a:gd name="T47" fmla="*/ 115 h 113"/>
                <a:gd name="T48" fmla="*/ 41 w 38"/>
                <a:gd name="T49" fmla="*/ 121 h 113"/>
                <a:gd name="T50" fmla="*/ 41 w 38"/>
                <a:gd name="T51" fmla="*/ 118 h 113"/>
                <a:gd name="T52" fmla="*/ 41 w 38"/>
                <a:gd name="T53" fmla="*/ 111 h 113"/>
                <a:gd name="T54" fmla="*/ 41 w 38"/>
                <a:gd name="T55" fmla="*/ 102 h 113"/>
                <a:gd name="T56" fmla="*/ 38 w 38"/>
                <a:gd name="T57" fmla="*/ 93 h 113"/>
                <a:gd name="T58" fmla="*/ 38 w 38"/>
                <a:gd name="T59" fmla="*/ 84 h 113"/>
                <a:gd name="T60" fmla="*/ 35 w 38"/>
                <a:gd name="T61" fmla="*/ 72 h 113"/>
                <a:gd name="T62" fmla="*/ 31 w 38"/>
                <a:gd name="T63" fmla="*/ 65 h 113"/>
                <a:gd name="T64" fmla="*/ 28 w 38"/>
                <a:gd name="T65" fmla="*/ 59 h 113"/>
                <a:gd name="T66" fmla="*/ 25 w 38"/>
                <a:gd name="T67" fmla="*/ 56 h 113"/>
                <a:gd name="T68" fmla="*/ 25 w 38"/>
                <a:gd name="T69" fmla="*/ 52 h 113"/>
                <a:gd name="T70" fmla="*/ 22 w 38"/>
                <a:gd name="T71" fmla="*/ 49 h 113"/>
                <a:gd name="T72" fmla="*/ 18 w 38"/>
                <a:gd name="T73" fmla="*/ 44 h 113"/>
                <a:gd name="T74" fmla="*/ 18 w 38"/>
                <a:gd name="T75" fmla="*/ 41 h 113"/>
                <a:gd name="T76" fmla="*/ 15 w 38"/>
                <a:gd name="T77" fmla="*/ 34 h 113"/>
                <a:gd name="T78" fmla="*/ 13 w 38"/>
                <a:gd name="T79" fmla="*/ 31 h 113"/>
                <a:gd name="T80" fmla="*/ 13 w 38"/>
                <a:gd name="T81" fmla="*/ 25 h 113"/>
                <a:gd name="T82" fmla="*/ 10 w 38"/>
                <a:gd name="T83" fmla="*/ 21 h 113"/>
                <a:gd name="T84" fmla="*/ 10 w 38"/>
                <a:gd name="T85" fmla="*/ 16 h 113"/>
                <a:gd name="T86" fmla="*/ 6 w 38"/>
                <a:gd name="T87" fmla="*/ 13 h 113"/>
                <a:gd name="T88" fmla="*/ 6 w 38"/>
                <a:gd name="T89" fmla="*/ 10 h 113"/>
                <a:gd name="T90" fmla="*/ 3 w 38"/>
                <a:gd name="T91" fmla="*/ 6 h 113"/>
                <a:gd name="T92" fmla="*/ 3 w 38"/>
                <a:gd name="T93" fmla="*/ 3 h 113"/>
                <a:gd name="T94" fmla="*/ 3 w 38"/>
                <a:gd name="T95" fmla="*/ 3 h 113"/>
                <a:gd name="T96" fmla="*/ 3 w 38"/>
                <a:gd name="T97" fmla="*/ 0 h 113"/>
                <a:gd name="T98" fmla="*/ 3 w 38"/>
                <a:gd name="T99" fmla="*/ 0 h 113"/>
                <a:gd name="T100" fmla="*/ 3 w 38"/>
                <a:gd name="T101" fmla="*/ 0 h 113"/>
                <a:gd name="T102" fmla="*/ 0 w 38"/>
                <a:gd name="T103" fmla="*/ 0 h 113"/>
                <a:gd name="T104" fmla="*/ 0 w 38"/>
                <a:gd name="T105" fmla="*/ 0 h 113"/>
                <a:gd name="T106" fmla="*/ 0 w 38"/>
                <a:gd name="T107" fmla="*/ 0 h 11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8"/>
                <a:gd name="T163" fmla="*/ 0 h 113"/>
                <a:gd name="T164" fmla="*/ 38 w 38"/>
                <a:gd name="T165" fmla="*/ 113 h 11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8" h="113">
                  <a:moveTo>
                    <a:pt x="0" y="0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3" y="9"/>
                  </a:lnTo>
                  <a:lnTo>
                    <a:pt x="3" y="12"/>
                  </a:lnTo>
                  <a:lnTo>
                    <a:pt x="6" y="15"/>
                  </a:lnTo>
                  <a:lnTo>
                    <a:pt x="6" y="20"/>
                  </a:lnTo>
                  <a:lnTo>
                    <a:pt x="9" y="23"/>
                  </a:lnTo>
                  <a:lnTo>
                    <a:pt x="9" y="29"/>
                  </a:lnTo>
                  <a:lnTo>
                    <a:pt x="12" y="32"/>
                  </a:lnTo>
                  <a:lnTo>
                    <a:pt x="14" y="38"/>
                  </a:lnTo>
                  <a:lnTo>
                    <a:pt x="14" y="41"/>
                  </a:lnTo>
                  <a:lnTo>
                    <a:pt x="17" y="46"/>
                  </a:lnTo>
                  <a:lnTo>
                    <a:pt x="20" y="49"/>
                  </a:lnTo>
                  <a:lnTo>
                    <a:pt x="20" y="52"/>
                  </a:lnTo>
                  <a:lnTo>
                    <a:pt x="23" y="55"/>
                  </a:lnTo>
                  <a:lnTo>
                    <a:pt x="26" y="61"/>
                  </a:lnTo>
                  <a:lnTo>
                    <a:pt x="29" y="69"/>
                  </a:lnTo>
                  <a:lnTo>
                    <a:pt x="32" y="78"/>
                  </a:lnTo>
                  <a:lnTo>
                    <a:pt x="35" y="87"/>
                  </a:lnTo>
                  <a:lnTo>
                    <a:pt x="35" y="95"/>
                  </a:lnTo>
                  <a:lnTo>
                    <a:pt x="38" y="104"/>
                  </a:lnTo>
                  <a:lnTo>
                    <a:pt x="38" y="107"/>
                  </a:lnTo>
                  <a:lnTo>
                    <a:pt x="38" y="113"/>
                  </a:lnTo>
                  <a:lnTo>
                    <a:pt x="38" y="110"/>
                  </a:lnTo>
                  <a:lnTo>
                    <a:pt x="38" y="104"/>
                  </a:lnTo>
                  <a:lnTo>
                    <a:pt x="38" y="95"/>
                  </a:lnTo>
                  <a:lnTo>
                    <a:pt x="35" y="87"/>
                  </a:lnTo>
                  <a:lnTo>
                    <a:pt x="35" y="78"/>
                  </a:lnTo>
                  <a:lnTo>
                    <a:pt x="32" y="67"/>
                  </a:lnTo>
                  <a:lnTo>
                    <a:pt x="29" y="61"/>
                  </a:lnTo>
                  <a:lnTo>
                    <a:pt x="26" y="55"/>
                  </a:lnTo>
                  <a:lnTo>
                    <a:pt x="23" y="52"/>
                  </a:lnTo>
                  <a:lnTo>
                    <a:pt x="23" y="49"/>
                  </a:lnTo>
                  <a:lnTo>
                    <a:pt x="20" y="46"/>
                  </a:lnTo>
                  <a:lnTo>
                    <a:pt x="17" y="41"/>
                  </a:lnTo>
                  <a:lnTo>
                    <a:pt x="17" y="38"/>
                  </a:lnTo>
                  <a:lnTo>
                    <a:pt x="14" y="32"/>
                  </a:lnTo>
                  <a:lnTo>
                    <a:pt x="12" y="29"/>
                  </a:lnTo>
                  <a:lnTo>
                    <a:pt x="12" y="23"/>
                  </a:lnTo>
                  <a:lnTo>
                    <a:pt x="9" y="20"/>
                  </a:lnTo>
                  <a:lnTo>
                    <a:pt x="9" y="15"/>
                  </a:lnTo>
                  <a:lnTo>
                    <a:pt x="6" y="12"/>
                  </a:lnTo>
                  <a:lnTo>
                    <a:pt x="6" y="9"/>
                  </a:lnTo>
                  <a:lnTo>
                    <a:pt x="3" y="6"/>
                  </a:lnTo>
                  <a:lnTo>
                    <a:pt x="3" y="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6" name="Freeform 329"/>
            <p:cNvSpPr>
              <a:spLocks/>
            </p:cNvSpPr>
            <p:nvPr/>
          </p:nvSpPr>
          <p:spPr bwMode="auto">
            <a:xfrm>
              <a:off x="4970" y="3198"/>
              <a:ext cx="43" cy="121"/>
            </a:xfrm>
            <a:custGeom>
              <a:avLst/>
              <a:gdLst>
                <a:gd name="T0" fmla="*/ 0 w 41"/>
                <a:gd name="T1" fmla="*/ 0 h 113"/>
                <a:gd name="T2" fmla="*/ 0 w 41"/>
                <a:gd name="T3" fmla="*/ 0 h 113"/>
                <a:gd name="T4" fmla="*/ 0 w 41"/>
                <a:gd name="T5" fmla="*/ 3 h 113"/>
                <a:gd name="T6" fmla="*/ 3 w 41"/>
                <a:gd name="T7" fmla="*/ 6 h 113"/>
                <a:gd name="T8" fmla="*/ 3 w 41"/>
                <a:gd name="T9" fmla="*/ 10 h 113"/>
                <a:gd name="T10" fmla="*/ 3 w 41"/>
                <a:gd name="T11" fmla="*/ 13 h 113"/>
                <a:gd name="T12" fmla="*/ 6 w 41"/>
                <a:gd name="T13" fmla="*/ 16 h 113"/>
                <a:gd name="T14" fmla="*/ 6 w 41"/>
                <a:gd name="T15" fmla="*/ 22 h 113"/>
                <a:gd name="T16" fmla="*/ 9 w 41"/>
                <a:gd name="T17" fmla="*/ 26 h 113"/>
                <a:gd name="T18" fmla="*/ 13 w 41"/>
                <a:gd name="T19" fmla="*/ 31 h 113"/>
                <a:gd name="T20" fmla="*/ 13 w 41"/>
                <a:gd name="T21" fmla="*/ 34 h 113"/>
                <a:gd name="T22" fmla="*/ 16 w 41"/>
                <a:gd name="T23" fmla="*/ 41 h 113"/>
                <a:gd name="T24" fmla="*/ 19 w 41"/>
                <a:gd name="T25" fmla="*/ 44 h 113"/>
                <a:gd name="T26" fmla="*/ 19 w 41"/>
                <a:gd name="T27" fmla="*/ 50 h 113"/>
                <a:gd name="T28" fmla="*/ 21 w 41"/>
                <a:gd name="T29" fmla="*/ 54 h 113"/>
                <a:gd name="T30" fmla="*/ 21 w 41"/>
                <a:gd name="T31" fmla="*/ 56 h 113"/>
                <a:gd name="T32" fmla="*/ 24 w 41"/>
                <a:gd name="T33" fmla="*/ 59 h 113"/>
                <a:gd name="T34" fmla="*/ 27 w 41"/>
                <a:gd name="T35" fmla="*/ 65 h 113"/>
                <a:gd name="T36" fmla="*/ 30 w 41"/>
                <a:gd name="T37" fmla="*/ 75 h 113"/>
                <a:gd name="T38" fmla="*/ 34 w 41"/>
                <a:gd name="T39" fmla="*/ 84 h 113"/>
                <a:gd name="T40" fmla="*/ 37 w 41"/>
                <a:gd name="T41" fmla="*/ 93 h 113"/>
                <a:gd name="T42" fmla="*/ 40 w 41"/>
                <a:gd name="T43" fmla="*/ 103 h 113"/>
                <a:gd name="T44" fmla="*/ 40 w 41"/>
                <a:gd name="T45" fmla="*/ 109 h 113"/>
                <a:gd name="T46" fmla="*/ 40 w 41"/>
                <a:gd name="T47" fmla="*/ 115 h 113"/>
                <a:gd name="T48" fmla="*/ 43 w 41"/>
                <a:gd name="T49" fmla="*/ 121 h 113"/>
                <a:gd name="T50" fmla="*/ 43 w 41"/>
                <a:gd name="T51" fmla="*/ 118 h 113"/>
                <a:gd name="T52" fmla="*/ 40 w 41"/>
                <a:gd name="T53" fmla="*/ 111 h 113"/>
                <a:gd name="T54" fmla="*/ 40 w 41"/>
                <a:gd name="T55" fmla="*/ 103 h 113"/>
                <a:gd name="T56" fmla="*/ 37 w 41"/>
                <a:gd name="T57" fmla="*/ 93 h 113"/>
                <a:gd name="T58" fmla="*/ 37 w 41"/>
                <a:gd name="T59" fmla="*/ 84 h 113"/>
                <a:gd name="T60" fmla="*/ 34 w 41"/>
                <a:gd name="T61" fmla="*/ 72 h 113"/>
                <a:gd name="T62" fmla="*/ 30 w 41"/>
                <a:gd name="T63" fmla="*/ 65 h 113"/>
                <a:gd name="T64" fmla="*/ 27 w 41"/>
                <a:gd name="T65" fmla="*/ 59 h 113"/>
                <a:gd name="T66" fmla="*/ 24 w 41"/>
                <a:gd name="T67" fmla="*/ 56 h 113"/>
                <a:gd name="T68" fmla="*/ 24 w 41"/>
                <a:gd name="T69" fmla="*/ 54 h 113"/>
                <a:gd name="T70" fmla="*/ 21 w 41"/>
                <a:gd name="T71" fmla="*/ 50 h 113"/>
                <a:gd name="T72" fmla="*/ 19 w 41"/>
                <a:gd name="T73" fmla="*/ 44 h 113"/>
                <a:gd name="T74" fmla="*/ 19 w 41"/>
                <a:gd name="T75" fmla="*/ 41 h 113"/>
                <a:gd name="T76" fmla="*/ 16 w 41"/>
                <a:gd name="T77" fmla="*/ 34 h 113"/>
                <a:gd name="T78" fmla="*/ 16 w 41"/>
                <a:gd name="T79" fmla="*/ 31 h 113"/>
                <a:gd name="T80" fmla="*/ 13 w 41"/>
                <a:gd name="T81" fmla="*/ 26 h 113"/>
                <a:gd name="T82" fmla="*/ 9 w 41"/>
                <a:gd name="T83" fmla="*/ 22 h 113"/>
                <a:gd name="T84" fmla="*/ 9 w 41"/>
                <a:gd name="T85" fmla="*/ 16 h 113"/>
                <a:gd name="T86" fmla="*/ 6 w 41"/>
                <a:gd name="T87" fmla="*/ 13 h 113"/>
                <a:gd name="T88" fmla="*/ 6 w 41"/>
                <a:gd name="T89" fmla="*/ 10 h 113"/>
                <a:gd name="T90" fmla="*/ 6 w 41"/>
                <a:gd name="T91" fmla="*/ 6 h 113"/>
                <a:gd name="T92" fmla="*/ 3 w 41"/>
                <a:gd name="T93" fmla="*/ 3 h 113"/>
                <a:gd name="T94" fmla="*/ 3 w 41"/>
                <a:gd name="T95" fmla="*/ 3 h 113"/>
                <a:gd name="T96" fmla="*/ 3 w 41"/>
                <a:gd name="T97" fmla="*/ 0 h 113"/>
                <a:gd name="T98" fmla="*/ 3 w 41"/>
                <a:gd name="T99" fmla="*/ 0 h 113"/>
                <a:gd name="T100" fmla="*/ 3 w 41"/>
                <a:gd name="T101" fmla="*/ 0 h 113"/>
                <a:gd name="T102" fmla="*/ 0 w 41"/>
                <a:gd name="T103" fmla="*/ 0 h 113"/>
                <a:gd name="T104" fmla="*/ 0 w 41"/>
                <a:gd name="T105" fmla="*/ 0 h 113"/>
                <a:gd name="T106" fmla="*/ 0 w 41"/>
                <a:gd name="T107" fmla="*/ 0 h 11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1"/>
                <a:gd name="T163" fmla="*/ 0 h 113"/>
                <a:gd name="T164" fmla="*/ 41 w 41"/>
                <a:gd name="T165" fmla="*/ 113 h 11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1" h="11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3" y="6"/>
                  </a:lnTo>
                  <a:lnTo>
                    <a:pt x="3" y="9"/>
                  </a:lnTo>
                  <a:lnTo>
                    <a:pt x="3" y="12"/>
                  </a:lnTo>
                  <a:lnTo>
                    <a:pt x="6" y="15"/>
                  </a:lnTo>
                  <a:lnTo>
                    <a:pt x="6" y="21"/>
                  </a:lnTo>
                  <a:lnTo>
                    <a:pt x="9" y="24"/>
                  </a:lnTo>
                  <a:lnTo>
                    <a:pt x="12" y="29"/>
                  </a:lnTo>
                  <a:lnTo>
                    <a:pt x="12" y="32"/>
                  </a:lnTo>
                  <a:lnTo>
                    <a:pt x="15" y="38"/>
                  </a:lnTo>
                  <a:lnTo>
                    <a:pt x="18" y="41"/>
                  </a:lnTo>
                  <a:lnTo>
                    <a:pt x="18" y="47"/>
                  </a:lnTo>
                  <a:lnTo>
                    <a:pt x="20" y="50"/>
                  </a:lnTo>
                  <a:lnTo>
                    <a:pt x="20" y="52"/>
                  </a:lnTo>
                  <a:lnTo>
                    <a:pt x="23" y="55"/>
                  </a:lnTo>
                  <a:lnTo>
                    <a:pt x="26" y="61"/>
                  </a:lnTo>
                  <a:lnTo>
                    <a:pt x="29" y="70"/>
                  </a:lnTo>
                  <a:lnTo>
                    <a:pt x="32" y="78"/>
                  </a:lnTo>
                  <a:lnTo>
                    <a:pt x="35" y="87"/>
                  </a:lnTo>
                  <a:lnTo>
                    <a:pt x="38" y="96"/>
                  </a:lnTo>
                  <a:lnTo>
                    <a:pt x="38" y="102"/>
                  </a:lnTo>
                  <a:lnTo>
                    <a:pt x="38" y="107"/>
                  </a:lnTo>
                  <a:lnTo>
                    <a:pt x="41" y="113"/>
                  </a:lnTo>
                  <a:lnTo>
                    <a:pt x="41" y="110"/>
                  </a:lnTo>
                  <a:lnTo>
                    <a:pt x="38" y="104"/>
                  </a:lnTo>
                  <a:lnTo>
                    <a:pt x="38" y="96"/>
                  </a:lnTo>
                  <a:lnTo>
                    <a:pt x="35" y="87"/>
                  </a:lnTo>
                  <a:lnTo>
                    <a:pt x="35" y="78"/>
                  </a:lnTo>
                  <a:lnTo>
                    <a:pt x="32" y="67"/>
                  </a:lnTo>
                  <a:lnTo>
                    <a:pt x="29" y="61"/>
                  </a:lnTo>
                  <a:lnTo>
                    <a:pt x="26" y="55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0" y="47"/>
                  </a:lnTo>
                  <a:lnTo>
                    <a:pt x="18" y="41"/>
                  </a:lnTo>
                  <a:lnTo>
                    <a:pt x="18" y="38"/>
                  </a:lnTo>
                  <a:lnTo>
                    <a:pt x="15" y="32"/>
                  </a:lnTo>
                  <a:lnTo>
                    <a:pt x="15" y="29"/>
                  </a:lnTo>
                  <a:lnTo>
                    <a:pt x="12" y="24"/>
                  </a:lnTo>
                  <a:lnTo>
                    <a:pt x="9" y="21"/>
                  </a:lnTo>
                  <a:lnTo>
                    <a:pt x="9" y="15"/>
                  </a:lnTo>
                  <a:lnTo>
                    <a:pt x="6" y="12"/>
                  </a:lnTo>
                  <a:lnTo>
                    <a:pt x="6" y="9"/>
                  </a:lnTo>
                  <a:lnTo>
                    <a:pt x="6" y="6"/>
                  </a:lnTo>
                  <a:lnTo>
                    <a:pt x="3" y="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7" name="Freeform 330"/>
            <p:cNvSpPr>
              <a:spLocks/>
            </p:cNvSpPr>
            <p:nvPr/>
          </p:nvSpPr>
          <p:spPr bwMode="auto">
            <a:xfrm>
              <a:off x="4991" y="3190"/>
              <a:ext cx="44" cy="117"/>
            </a:xfrm>
            <a:custGeom>
              <a:avLst/>
              <a:gdLst>
                <a:gd name="T0" fmla="*/ 0 w 41"/>
                <a:gd name="T1" fmla="*/ 0 h 110"/>
                <a:gd name="T2" fmla="*/ 0 w 41"/>
                <a:gd name="T3" fmla="*/ 0 h 110"/>
                <a:gd name="T4" fmla="*/ 0 w 41"/>
                <a:gd name="T5" fmla="*/ 3 h 110"/>
                <a:gd name="T6" fmla="*/ 3 w 41"/>
                <a:gd name="T7" fmla="*/ 6 h 110"/>
                <a:gd name="T8" fmla="*/ 3 w 41"/>
                <a:gd name="T9" fmla="*/ 9 h 110"/>
                <a:gd name="T10" fmla="*/ 6 w 41"/>
                <a:gd name="T11" fmla="*/ 12 h 110"/>
                <a:gd name="T12" fmla="*/ 6 w 41"/>
                <a:gd name="T13" fmla="*/ 15 h 110"/>
                <a:gd name="T14" fmla="*/ 10 w 41"/>
                <a:gd name="T15" fmla="*/ 21 h 110"/>
                <a:gd name="T16" fmla="*/ 10 w 41"/>
                <a:gd name="T17" fmla="*/ 24 h 110"/>
                <a:gd name="T18" fmla="*/ 13 w 41"/>
                <a:gd name="T19" fmla="*/ 31 h 110"/>
                <a:gd name="T20" fmla="*/ 13 w 41"/>
                <a:gd name="T21" fmla="*/ 34 h 110"/>
                <a:gd name="T22" fmla="*/ 16 w 41"/>
                <a:gd name="T23" fmla="*/ 39 h 110"/>
                <a:gd name="T24" fmla="*/ 19 w 41"/>
                <a:gd name="T25" fmla="*/ 43 h 110"/>
                <a:gd name="T26" fmla="*/ 19 w 41"/>
                <a:gd name="T27" fmla="*/ 49 h 110"/>
                <a:gd name="T28" fmla="*/ 23 w 41"/>
                <a:gd name="T29" fmla="*/ 52 h 110"/>
                <a:gd name="T30" fmla="*/ 26 w 41"/>
                <a:gd name="T31" fmla="*/ 55 h 110"/>
                <a:gd name="T32" fmla="*/ 26 w 41"/>
                <a:gd name="T33" fmla="*/ 59 h 110"/>
                <a:gd name="T34" fmla="*/ 28 w 41"/>
                <a:gd name="T35" fmla="*/ 64 h 110"/>
                <a:gd name="T36" fmla="*/ 31 w 41"/>
                <a:gd name="T37" fmla="*/ 73 h 110"/>
                <a:gd name="T38" fmla="*/ 34 w 41"/>
                <a:gd name="T39" fmla="*/ 83 h 110"/>
                <a:gd name="T40" fmla="*/ 38 w 41"/>
                <a:gd name="T41" fmla="*/ 91 h 110"/>
                <a:gd name="T42" fmla="*/ 41 w 41"/>
                <a:gd name="T43" fmla="*/ 101 h 110"/>
                <a:gd name="T44" fmla="*/ 41 w 41"/>
                <a:gd name="T45" fmla="*/ 107 h 110"/>
                <a:gd name="T46" fmla="*/ 44 w 41"/>
                <a:gd name="T47" fmla="*/ 114 h 110"/>
                <a:gd name="T48" fmla="*/ 44 w 41"/>
                <a:gd name="T49" fmla="*/ 117 h 110"/>
                <a:gd name="T50" fmla="*/ 44 w 41"/>
                <a:gd name="T51" fmla="*/ 117 h 110"/>
                <a:gd name="T52" fmla="*/ 44 w 41"/>
                <a:gd name="T53" fmla="*/ 111 h 110"/>
                <a:gd name="T54" fmla="*/ 41 w 41"/>
                <a:gd name="T55" fmla="*/ 101 h 110"/>
                <a:gd name="T56" fmla="*/ 41 w 41"/>
                <a:gd name="T57" fmla="*/ 91 h 110"/>
                <a:gd name="T58" fmla="*/ 38 w 41"/>
                <a:gd name="T59" fmla="*/ 83 h 110"/>
                <a:gd name="T60" fmla="*/ 34 w 41"/>
                <a:gd name="T61" fmla="*/ 73 h 110"/>
                <a:gd name="T62" fmla="*/ 34 w 41"/>
                <a:gd name="T63" fmla="*/ 64 h 110"/>
                <a:gd name="T64" fmla="*/ 28 w 41"/>
                <a:gd name="T65" fmla="*/ 59 h 110"/>
                <a:gd name="T66" fmla="*/ 28 w 41"/>
                <a:gd name="T67" fmla="*/ 55 h 110"/>
                <a:gd name="T68" fmla="*/ 26 w 41"/>
                <a:gd name="T69" fmla="*/ 52 h 110"/>
                <a:gd name="T70" fmla="*/ 23 w 41"/>
                <a:gd name="T71" fmla="*/ 46 h 110"/>
                <a:gd name="T72" fmla="*/ 23 w 41"/>
                <a:gd name="T73" fmla="*/ 43 h 110"/>
                <a:gd name="T74" fmla="*/ 19 w 41"/>
                <a:gd name="T75" fmla="*/ 39 h 110"/>
                <a:gd name="T76" fmla="*/ 19 w 41"/>
                <a:gd name="T77" fmla="*/ 34 h 110"/>
                <a:gd name="T78" fmla="*/ 16 w 41"/>
                <a:gd name="T79" fmla="*/ 31 h 110"/>
                <a:gd name="T80" fmla="*/ 13 w 41"/>
                <a:gd name="T81" fmla="*/ 24 h 110"/>
                <a:gd name="T82" fmla="*/ 13 w 41"/>
                <a:gd name="T83" fmla="*/ 21 h 110"/>
                <a:gd name="T84" fmla="*/ 10 w 41"/>
                <a:gd name="T85" fmla="*/ 15 h 110"/>
                <a:gd name="T86" fmla="*/ 10 w 41"/>
                <a:gd name="T87" fmla="*/ 12 h 110"/>
                <a:gd name="T88" fmla="*/ 6 w 41"/>
                <a:gd name="T89" fmla="*/ 9 h 110"/>
                <a:gd name="T90" fmla="*/ 6 w 41"/>
                <a:gd name="T91" fmla="*/ 6 h 110"/>
                <a:gd name="T92" fmla="*/ 6 w 41"/>
                <a:gd name="T93" fmla="*/ 3 h 110"/>
                <a:gd name="T94" fmla="*/ 6 w 41"/>
                <a:gd name="T95" fmla="*/ 3 h 110"/>
                <a:gd name="T96" fmla="*/ 3 w 41"/>
                <a:gd name="T97" fmla="*/ 0 h 110"/>
                <a:gd name="T98" fmla="*/ 3 w 41"/>
                <a:gd name="T99" fmla="*/ 0 h 110"/>
                <a:gd name="T100" fmla="*/ 3 w 41"/>
                <a:gd name="T101" fmla="*/ 0 h 110"/>
                <a:gd name="T102" fmla="*/ 3 w 41"/>
                <a:gd name="T103" fmla="*/ 0 h 110"/>
                <a:gd name="T104" fmla="*/ 0 w 41"/>
                <a:gd name="T105" fmla="*/ 0 h 110"/>
                <a:gd name="T106" fmla="*/ 0 w 41"/>
                <a:gd name="T107" fmla="*/ 0 h 11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1"/>
                <a:gd name="T163" fmla="*/ 0 h 110"/>
                <a:gd name="T164" fmla="*/ 41 w 41"/>
                <a:gd name="T165" fmla="*/ 110 h 11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1" h="110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3" y="6"/>
                  </a:lnTo>
                  <a:lnTo>
                    <a:pt x="3" y="8"/>
                  </a:lnTo>
                  <a:lnTo>
                    <a:pt x="6" y="11"/>
                  </a:lnTo>
                  <a:lnTo>
                    <a:pt x="6" y="14"/>
                  </a:lnTo>
                  <a:lnTo>
                    <a:pt x="9" y="20"/>
                  </a:lnTo>
                  <a:lnTo>
                    <a:pt x="9" y="23"/>
                  </a:lnTo>
                  <a:lnTo>
                    <a:pt x="12" y="29"/>
                  </a:lnTo>
                  <a:lnTo>
                    <a:pt x="12" y="32"/>
                  </a:lnTo>
                  <a:lnTo>
                    <a:pt x="15" y="37"/>
                  </a:lnTo>
                  <a:lnTo>
                    <a:pt x="18" y="40"/>
                  </a:lnTo>
                  <a:lnTo>
                    <a:pt x="18" y="46"/>
                  </a:lnTo>
                  <a:lnTo>
                    <a:pt x="21" y="49"/>
                  </a:lnTo>
                  <a:lnTo>
                    <a:pt x="24" y="52"/>
                  </a:lnTo>
                  <a:lnTo>
                    <a:pt x="24" y="55"/>
                  </a:lnTo>
                  <a:lnTo>
                    <a:pt x="26" y="60"/>
                  </a:lnTo>
                  <a:lnTo>
                    <a:pt x="29" y="69"/>
                  </a:lnTo>
                  <a:lnTo>
                    <a:pt x="32" y="78"/>
                  </a:lnTo>
                  <a:lnTo>
                    <a:pt x="35" y="86"/>
                  </a:lnTo>
                  <a:lnTo>
                    <a:pt x="38" y="95"/>
                  </a:lnTo>
                  <a:lnTo>
                    <a:pt x="38" y="101"/>
                  </a:lnTo>
                  <a:lnTo>
                    <a:pt x="41" y="107"/>
                  </a:lnTo>
                  <a:lnTo>
                    <a:pt x="41" y="110"/>
                  </a:lnTo>
                  <a:lnTo>
                    <a:pt x="41" y="104"/>
                  </a:lnTo>
                  <a:lnTo>
                    <a:pt x="38" y="95"/>
                  </a:lnTo>
                  <a:lnTo>
                    <a:pt x="38" y="86"/>
                  </a:lnTo>
                  <a:lnTo>
                    <a:pt x="35" y="78"/>
                  </a:lnTo>
                  <a:lnTo>
                    <a:pt x="32" y="69"/>
                  </a:lnTo>
                  <a:lnTo>
                    <a:pt x="32" y="60"/>
                  </a:lnTo>
                  <a:lnTo>
                    <a:pt x="26" y="55"/>
                  </a:lnTo>
                  <a:lnTo>
                    <a:pt x="26" y="52"/>
                  </a:lnTo>
                  <a:lnTo>
                    <a:pt x="24" y="49"/>
                  </a:lnTo>
                  <a:lnTo>
                    <a:pt x="21" y="43"/>
                  </a:lnTo>
                  <a:lnTo>
                    <a:pt x="21" y="40"/>
                  </a:lnTo>
                  <a:lnTo>
                    <a:pt x="18" y="37"/>
                  </a:lnTo>
                  <a:lnTo>
                    <a:pt x="18" y="32"/>
                  </a:lnTo>
                  <a:lnTo>
                    <a:pt x="15" y="29"/>
                  </a:lnTo>
                  <a:lnTo>
                    <a:pt x="12" y="23"/>
                  </a:lnTo>
                  <a:lnTo>
                    <a:pt x="12" y="20"/>
                  </a:lnTo>
                  <a:lnTo>
                    <a:pt x="9" y="14"/>
                  </a:lnTo>
                  <a:lnTo>
                    <a:pt x="9" y="11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8" name="Freeform 331"/>
            <p:cNvSpPr>
              <a:spLocks/>
            </p:cNvSpPr>
            <p:nvPr/>
          </p:nvSpPr>
          <p:spPr bwMode="auto">
            <a:xfrm>
              <a:off x="4905" y="3226"/>
              <a:ext cx="40" cy="121"/>
            </a:xfrm>
            <a:custGeom>
              <a:avLst/>
              <a:gdLst>
                <a:gd name="T0" fmla="*/ 0 w 37"/>
                <a:gd name="T1" fmla="*/ 3 h 113"/>
                <a:gd name="T2" fmla="*/ 0 w 37"/>
                <a:gd name="T3" fmla="*/ 3 h 113"/>
                <a:gd name="T4" fmla="*/ 0 w 37"/>
                <a:gd name="T5" fmla="*/ 3 h 113"/>
                <a:gd name="T6" fmla="*/ 0 w 37"/>
                <a:gd name="T7" fmla="*/ 6 h 113"/>
                <a:gd name="T8" fmla="*/ 0 w 37"/>
                <a:gd name="T9" fmla="*/ 10 h 113"/>
                <a:gd name="T10" fmla="*/ 2 w 37"/>
                <a:gd name="T11" fmla="*/ 13 h 113"/>
                <a:gd name="T12" fmla="*/ 2 w 37"/>
                <a:gd name="T13" fmla="*/ 16 h 113"/>
                <a:gd name="T14" fmla="*/ 5 w 37"/>
                <a:gd name="T15" fmla="*/ 22 h 113"/>
                <a:gd name="T16" fmla="*/ 9 w 37"/>
                <a:gd name="T17" fmla="*/ 26 h 113"/>
                <a:gd name="T18" fmla="*/ 9 w 37"/>
                <a:gd name="T19" fmla="*/ 31 h 113"/>
                <a:gd name="T20" fmla="*/ 12 w 37"/>
                <a:gd name="T21" fmla="*/ 37 h 113"/>
                <a:gd name="T22" fmla="*/ 15 w 37"/>
                <a:gd name="T23" fmla="*/ 41 h 113"/>
                <a:gd name="T24" fmla="*/ 15 w 37"/>
                <a:gd name="T25" fmla="*/ 47 h 113"/>
                <a:gd name="T26" fmla="*/ 18 w 37"/>
                <a:gd name="T27" fmla="*/ 50 h 113"/>
                <a:gd name="T28" fmla="*/ 18 w 37"/>
                <a:gd name="T29" fmla="*/ 54 h 113"/>
                <a:gd name="T30" fmla="*/ 22 w 37"/>
                <a:gd name="T31" fmla="*/ 59 h 113"/>
                <a:gd name="T32" fmla="*/ 25 w 37"/>
                <a:gd name="T33" fmla="*/ 59 h 113"/>
                <a:gd name="T34" fmla="*/ 28 w 37"/>
                <a:gd name="T35" fmla="*/ 65 h 113"/>
                <a:gd name="T36" fmla="*/ 30 w 37"/>
                <a:gd name="T37" fmla="*/ 75 h 113"/>
                <a:gd name="T38" fmla="*/ 34 w 37"/>
                <a:gd name="T39" fmla="*/ 84 h 113"/>
                <a:gd name="T40" fmla="*/ 34 w 37"/>
                <a:gd name="T41" fmla="*/ 93 h 113"/>
                <a:gd name="T42" fmla="*/ 37 w 37"/>
                <a:gd name="T43" fmla="*/ 103 h 113"/>
                <a:gd name="T44" fmla="*/ 40 w 37"/>
                <a:gd name="T45" fmla="*/ 111 h 113"/>
                <a:gd name="T46" fmla="*/ 40 w 37"/>
                <a:gd name="T47" fmla="*/ 118 h 113"/>
                <a:gd name="T48" fmla="*/ 40 w 37"/>
                <a:gd name="T49" fmla="*/ 121 h 113"/>
                <a:gd name="T50" fmla="*/ 40 w 37"/>
                <a:gd name="T51" fmla="*/ 118 h 113"/>
                <a:gd name="T52" fmla="*/ 40 w 37"/>
                <a:gd name="T53" fmla="*/ 111 h 113"/>
                <a:gd name="T54" fmla="*/ 40 w 37"/>
                <a:gd name="T55" fmla="*/ 103 h 113"/>
                <a:gd name="T56" fmla="*/ 37 w 37"/>
                <a:gd name="T57" fmla="*/ 93 h 113"/>
                <a:gd name="T58" fmla="*/ 34 w 37"/>
                <a:gd name="T59" fmla="*/ 84 h 113"/>
                <a:gd name="T60" fmla="*/ 34 w 37"/>
                <a:gd name="T61" fmla="*/ 75 h 113"/>
                <a:gd name="T62" fmla="*/ 30 w 37"/>
                <a:gd name="T63" fmla="*/ 65 h 113"/>
                <a:gd name="T64" fmla="*/ 28 w 37"/>
                <a:gd name="T65" fmla="*/ 59 h 113"/>
                <a:gd name="T66" fmla="*/ 25 w 37"/>
                <a:gd name="T67" fmla="*/ 56 h 113"/>
                <a:gd name="T68" fmla="*/ 22 w 37"/>
                <a:gd name="T69" fmla="*/ 54 h 113"/>
                <a:gd name="T70" fmla="*/ 22 w 37"/>
                <a:gd name="T71" fmla="*/ 50 h 113"/>
                <a:gd name="T72" fmla="*/ 18 w 37"/>
                <a:gd name="T73" fmla="*/ 47 h 113"/>
                <a:gd name="T74" fmla="*/ 15 w 37"/>
                <a:gd name="T75" fmla="*/ 41 h 113"/>
                <a:gd name="T76" fmla="*/ 15 w 37"/>
                <a:gd name="T77" fmla="*/ 37 h 113"/>
                <a:gd name="T78" fmla="*/ 12 w 37"/>
                <a:gd name="T79" fmla="*/ 31 h 113"/>
                <a:gd name="T80" fmla="*/ 12 w 37"/>
                <a:gd name="T81" fmla="*/ 26 h 113"/>
                <a:gd name="T82" fmla="*/ 9 w 37"/>
                <a:gd name="T83" fmla="*/ 22 h 113"/>
                <a:gd name="T84" fmla="*/ 9 w 37"/>
                <a:gd name="T85" fmla="*/ 16 h 113"/>
                <a:gd name="T86" fmla="*/ 5 w 37"/>
                <a:gd name="T87" fmla="*/ 13 h 113"/>
                <a:gd name="T88" fmla="*/ 5 w 37"/>
                <a:gd name="T89" fmla="*/ 10 h 113"/>
                <a:gd name="T90" fmla="*/ 2 w 37"/>
                <a:gd name="T91" fmla="*/ 6 h 113"/>
                <a:gd name="T92" fmla="*/ 2 w 37"/>
                <a:gd name="T93" fmla="*/ 3 h 113"/>
                <a:gd name="T94" fmla="*/ 2 w 37"/>
                <a:gd name="T95" fmla="*/ 3 h 113"/>
                <a:gd name="T96" fmla="*/ 2 w 37"/>
                <a:gd name="T97" fmla="*/ 3 h 113"/>
                <a:gd name="T98" fmla="*/ 2 w 37"/>
                <a:gd name="T99" fmla="*/ 0 h 113"/>
                <a:gd name="T100" fmla="*/ 0 w 37"/>
                <a:gd name="T101" fmla="*/ 0 h 113"/>
                <a:gd name="T102" fmla="*/ 0 w 37"/>
                <a:gd name="T103" fmla="*/ 0 h 113"/>
                <a:gd name="T104" fmla="*/ 0 w 37"/>
                <a:gd name="T105" fmla="*/ 3 h 113"/>
                <a:gd name="T106" fmla="*/ 0 w 37"/>
                <a:gd name="T107" fmla="*/ 3 h 11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7"/>
                <a:gd name="T163" fmla="*/ 0 h 113"/>
                <a:gd name="T164" fmla="*/ 37 w 37"/>
                <a:gd name="T165" fmla="*/ 113 h 11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7" h="113">
                  <a:moveTo>
                    <a:pt x="0" y="3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2" y="12"/>
                  </a:lnTo>
                  <a:lnTo>
                    <a:pt x="2" y="15"/>
                  </a:lnTo>
                  <a:lnTo>
                    <a:pt x="5" y="21"/>
                  </a:lnTo>
                  <a:lnTo>
                    <a:pt x="8" y="24"/>
                  </a:lnTo>
                  <a:lnTo>
                    <a:pt x="8" y="29"/>
                  </a:lnTo>
                  <a:lnTo>
                    <a:pt x="11" y="35"/>
                  </a:lnTo>
                  <a:lnTo>
                    <a:pt x="14" y="38"/>
                  </a:lnTo>
                  <a:lnTo>
                    <a:pt x="14" y="44"/>
                  </a:lnTo>
                  <a:lnTo>
                    <a:pt x="17" y="47"/>
                  </a:lnTo>
                  <a:lnTo>
                    <a:pt x="17" y="50"/>
                  </a:lnTo>
                  <a:lnTo>
                    <a:pt x="20" y="55"/>
                  </a:lnTo>
                  <a:lnTo>
                    <a:pt x="23" y="55"/>
                  </a:lnTo>
                  <a:lnTo>
                    <a:pt x="26" y="61"/>
                  </a:lnTo>
                  <a:lnTo>
                    <a:pt x="28" y="70"/>
                  </a:lnTo>
                  <a:lnTo>
                    <a:pt x="31" y="78"/>
                  </a:lnTo>
                  <a:lnTo>
                    <a:pt x="31" y="87"/>
                  </a:lnTo>
                  <a:lnTo>
                    <a:pt x="34" y="96"/>
                  </a:lnTo>
                  <a:lnTo>
                    <a:pt x="37" y="104"/>
                  </a:lnTo>
                  <a:lnTo>
                    <a:pt x="37" y="110"/>
                  </a:lnTo>
                  <a:lnTo>
                    <a:pt x="37" y="113"/>
                  </a:lnTo>
                  <a:lnTo>
                    <a:pt x="37" y="110"/>
                  </a:lnTo>
                  <a:lnTo>
                    <a:pt x="37" y="104"/>
                  </a:lnTo>
                  <a:lnTo>
                    <a:pt x="37" y="96"/>
                  </a:lnTo>
                  <a:lnTo>
                    <a:pt x="34" y="87"/>
                  </a:lnTo>
                  <a:lnTo>
                    <a:pt x="31" y="78"/>
                  </a:lnTo>
                  <a:lnTo>
                    <a:pt x="31" y="70"/>
                  </a:lnTo>
                  <a:lnTo>
                    <a:pt x="28" y="61"/>
                  </a:lnTo>
                  <a:lnTo>
                    <a:pt x="26" y="55"/>
                  </a:lnTo>
                  <a:lnTo>
                    <a:pt x="23" y="52"/>
                  </a:lnTo>
                  <a:lnTo>
                    <a:pt x="20" y="50"/>
                  </a:lnTo>
                  <a:lnTo>
                    <a:pt x="20" y="47"/>
                  </a:lnTo>
                  <a:lnTo>
                    <a:pt x="17" y="44"/>
                  </a:lnTo>
                  <a:lnTo>
                    <a:pt x="14" y="38"/>
                  </a:lnTo>
                  <a:lnTo>
                    <a:pt x="14" y="35"/>
                  </a:lnTo>
                  <a:lnTo>
                    <a:pt x="11" y="29"/>
                  </a:lnTo>
                  <a:lnTo>
                    <a:pt x="11" y="24"/>
                  </a:lnTo>
                  <a:lnTo>
                    <a:pt x="8" y="21"/>
                  </a:lnTo>
                  <a:lnTo>
                    <a:pt x="8" y="15"/>
                  </a:lnTo>
                  <a:lnTo>
                    <a:pt x="5" y="12"/>
                  </a:lnTo>
                  <a:lnTo>
                    <a:pt x="5" y="9"/>
                  </a:lnTo>
                  <a:lnTo>
                    <a:pt x="2" y="6"/>
                  </a:lnTo>
                  <a:lnTo>
                    <a:pt x="2" y="3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9" name="Freeform 332"/>
            <p:cNvSpPr>
              <a:spLocks/>
            </p:cNvSpPr>
            <p:nvPr/>
          </p:nvSpPr>
          <p:spPr bwMode="auto">
            <a:xfrm>
              <a:off x="4827" y="3229"/>
              <a:ext cx="44" cy="69"/>
            </a:xfrm>
            <a:custGeom>
              <a:avLst/>
              <a:gdLst>
                <a:gd name="T0" fmla="*/ 34 w 41"/>
                <a:gd name="T1" fmla="*/ 0 h 64"/>
                <a:gd name="T2" fmla="*/ 38 w 41"/>
                <a:gd name="T3" fmla="*/ 3 h 64"/>
                <a:gd name="T4" fmla="*/ 34 w 41"/>
                <a:gd name="T5" fmla="*/ 10 h 64"/>
                <a:gd name="T6" fmla="*/ 34 w 41"/>
                <a:gd name="T7" fmla="*/ 19 h 64"/>
                <a:gd name="T8" fmla="*/ 31 w 41"/>
                <a:gd name="T9" fmla="*/ 31 h 64"/>
                <a:gd name="T10" fmla="*/ 28 w 41"/>
                <a:gd name="T11" fmla="*/ 44 h 64"/>
                <a:gd name="T12" fmla="*/ 19 w 41"/>
                <a:gd name="T13" fmla="*/ 56 h 64"/>
                <a:gd name="T14" fmla="*/ 10 w 41"/>
                <a:gd name="T15" fmla="*/ 66 h 64"/>
                <a:gd name="T16" fmla="*/ 3 w 41"/>
                <a:gd name="T17" fmla="*/ 69 h 64"/>
                <a:gd name="T18" fmla="*/ 3 w 41"/>
                <a:gd name="T19" fmla="*/ 69 h 64"/>
                <a:gd name="T20" fmla="*/ 10 w 41"/>
                <a:gd name="T21" fmla="*/ 69 h 64"/>
                <a:gd name="T22" fmla="*/ 13 w 41"/>
                <a:gd name="T23" fmla="*/ 69 h 64"/>
                <a:gd name="T24" fmla="*/ 23 w 41"/>
                <a:gd name="T25" fmla="*/ 69 h 64"/>
                <a:gd name="T26" fmla="*/ 28 w 41"/>
                <a:gd name="T27" fmla="*/ 69 h 64"/>
                <a:gd name="T28" fmla="*/ 34 w 41"/>
                <a:gd name="T29" fmla="*/ 66 h 64"/>
                <a:gd name="T30" fmla="*/ 41 w 41"/>
                <a:gd name="T31" fmla="*/ 66 h 64"/>
                <a:gd name="T32" fmla="*/ 44 w 41"/>
                <a:gd name="T33" fmla="*/ 63 h 64"/>
                <a:gd name="T34" fmla="*/ 44 w 41"/>
                <a:gd name="T35" fmla="*/ 63 h 64"/>
                <a:gd name="T36" fmla="*/ 41 w 41"/>
                <a:gd name="T37" fmla="*/ 66 h 64"/>
                <a:gd name="T38" fmla="*/ 38 w 41"/>
                <a:gd name="T39" fmla="*/ 66 h 64"/>
                <a:gd name="T40" fmla="*/ 31 w 41"/>
                <a:gd name="T41" fmla="*/ 66 h 64"/>
                <a:gd name="T42" fmla="*/ 28 w 41"/>
                <a:gd name="T43" fmla="*/ 66 h 64"/>
                <a:gd name="T44" fmla="*/ 23 w 41"/>
                <a:gd name="T45" fmla="*/ 66 h 64"/>
                <a:gd name="T46" fmla="*/ 19 w 41"/>
                <a:gd name="T47" fmla="*/ 66 h 64"/>
                <a:gd name="T48" fmla="*/ 19 w 41"/>
                <a:gd name="T49" fmla="*/ 66 h 64"/>
                <a:gd name="T50" fmla="*/ 19 w 41"/>
                <a:gd name="T51" fmla="*/ 63 h 64"/>
                <a:gd name="T52" fmla="*/ 23 w 41"/>
                <a:gd name="T53" fmla="*/ 59 h 64"/>
                <a:gd name="T54" fmla="*/ 25 w 41"/>
                <a:gd name="T55" fmla="*/ 56 h 64"/>
                <a:gd name="T56" fmla="*/ 31 w 41"/>
                <a:gd name="T57" fmla="*/ 47 h 64"/>
                <a:gd name="T58" fmla="*/ 34 w 41"/>
                <a:gd name="T59" fmla="*/ 38 h 64"/>
                <a:gd name="T60" fmla="*/ 38 w 41"/>
                <a:gd name="T61" fmla="*/ 25 h 64"/>
                <a:gd name="T62" fmla="*/ 38 w 41"/>
                <a:gd name="T63" fmla="*/ 10 h 64"/>
                <a:gd name="T64" fmla="*/ 34 w 41"/>
                <a:gd name="T65" fmla="*/ 0 h 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1"/>
                <a:gd name="T100" fmla="*/ 0 h 64"/>
                <a:gd name="T101" fmla="*/ 41 w 41"/>
                <a:gd name="T102" fmla="*/ 64 h 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1" h="64">
                  <a:moveTo>
                    <a:pt x="32" y="0"/>
                  </a:moveTo>
                  <a:lnTo>
                    <a:pt x="32" y="0"/>
                  </a:lnTo>
                  <a:lnTo>
                    <a:pt x="35" y="3"/>
                  </a:lnTo>
                  <a:lnTo>
                    <a:pt x="35" y="6"/>
                  </a:lnTo>
                  <a:lnTo>
                    <a:pt x="32" y="9"/>
                  </a:lnTo>
                  <a:lnTo>
                    <a:pt x="32" y="15"/>
                  </a:lnTo>
                  <a:lnTo>
                    <a:pt x="32" y="18"/>
                  </a:lnTo>
                  <a:lnTo>
                    <a:pt x="32" y="23"/>
                  </a:lnTo>
                  <a:lnTo>
                    <a:pt x="29" y="29"/>
                  </a:lnTo>
                  <a:lnTo>
                    <a:pt x="29" y="35"/>
                  </a:lnTo>
                  <a:lnTo>
                    <a:pt x="26" y="41"/>
                  </a:lnTo>
                  <a:lnTo>
                    <a:pt x="23" y="47"/>
                  </a:lnTo>
                  <a:lnTo>
                    <a:pt x="18" y="52"/>
                  </a:lnTo>
                  <a:lnTo>
                    <a:pt x="15" y="55"/>
                  </a:lnTo>
                  <a:lnTo>
                    <a:pt x="9" y="61"/>
                  </a:lnTo>
                  <a:lnTo>
                    <a:pt x="0" y="64"/>
                  </a:lnTo>
                  <a:lnTo>
                    <a:pt x="3" y="64"/>
                  </a:lnTo>
                  <a:lnTo>
                    <a:pt x="6" y="64"/>
                  </a:lnTo>
                  <a:lnTo>
                    <a:pt x="9" y="64"/>
                  </a:lnTo>
                  <a:lnTo>
                    <a:pt x="12" y="64"/>
                  </a:lnTo>
                  <a:lnTo>
                    <a:pt x="15" y="64"/>
                  </a:lnTo>
                  <a:lnTo>
                    <a:pt x="21" y="64"/>
                  </a:lnTo>
                  <a:lnTo>
                    <a:pt x="23" y="64"/>
                  </a:lnTo>
                  <a:lnTo>
                    <a:pt x="26" y="64"/>
                  </a:lnTo>
                  <a:lnTo>
                    <a:pt x="29" y="64"/>
                  </a:lnTo>
                  <a:lnTo>
                    <a:pt x="32" y="61"/>
                  </a:lnTo>
                  <a:lnTo>
                    <a:pt x="35" y="61"/>
                  </a:lnTo>
                  <a:lnTo>
                    <a:pt x="38" y="61"/>
                  </a:lnTo>
                  <a:lnTo>
                    <a:pt x="41" y="58"/>
                  </a:lnTo>
                  <a:lnTo>
                    <a:pt x="38" y="58"/>
                  </a:lnTo>
                  <a:lnTo>
                    <a:pt x="38" y="61"/>
                  </a:lnTo>
                  <a:lnTo>
                    <a:pt x="35" y="61"/>
                  </a:lnTo>
                  <a:lnTo>
                    <a:pt x="32" y="61"/>
                  </a:lnTo>
                  <a:lnTo>
                    <a:pt x="29" y="61"/>
                  </a:lnTo>
                  <a:lnTo>
                    <a:pt x="26" y="61"/>
                  </a:lnTo>
                  <a:lnTo>
                    <a:pt x="23" y="61"/>
                  </a:lnTo>
                  <a:lnTo>
                    <a:pt x="21" y="61"/>
                  </a:lnTo>
                  <a:lnTo>
                    <a:pt x="18" y="61"/>
                  </a:lnTo>
                  <a:lnTo>
                    <a:pt x="18" y="58"/>
                  </a:lnTo>
                  <a:lnTo>
                    <a:pt x="21" y="55"/>
                  </a:lnTo>
                  <a:lnTo>
                    <a:pt x="23" y="55"/>
                  </a:lnTo>
                  <a:lnTo>
                    <a:pt x="23" y="52"/>
                  </a:lnTo>
                  <a:lnTo>
                    <a:pt x="26" y="49"/>
                  </a:lnTo>
                  <a:lnTo>
                    <a:pt x="29" y="44"/>
                  </a:lnTo>
                  <a:lnTo>
                    <a:pt x="29" y="41"/>
                  </a:lnTo>
                  <a:lnTo>
                    <a:pt x="32" y="35"/>
                  </a:lnTo>
                  <a:lnTo>
                    <a:pt x="32" y="29"/>
                  </a:lnTo>
                  <a:lnTo>
                    <a:pt x="35" y="23"/>
                  </a:lnTo>
                  <a:lnTo>
                    <a:pt x="35" y="15"/>
                  </a:lnTo>
                  <a:lnTo>
                    <a:pt x="35" y="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0" name="Freeform 333"/>
            <p:cNvSpPr>
              <a:spLocks/>
            </p:cNvSpPr>
            <p:nvPr/>
          </p:nvSpPr>
          <p:spPr bwMode="auto">
            <a:xfrm>
              <a:off x="4847" y="3252"/>
              <a:ext cx="33" cy="46"/>
            </a:xfrm>
            <a:custGeom>
              <a:avLst/>
              <a:gdLst>
                <a:gd name="T0" fmla="*/ 33 w 31"/>
                <a:gd name="T1" fmla="*/ 40 h 43"/>
                <a:gd name="T2" fmla="*/ 33 w 31"/>
                <a:gd name="T3" fmla="*/ 40 h 43"/>
                <a:gd name="T4" fmla="*/ 33 w 31"/>
                <a:gd name="T5" fmla="*/ 40 h 43"/>
                <a:gd name="T6" fmla="*/ 33 w 31"/>
                <a:gd name="T7" fmla="*/ 40 h 43"/>
                <a:gd name="T8" fmla="*/ 31 w 31"/>
                <a:gd name="T9" fmla="*/ 40 h 43"/>
                <a:gd name="T10" fmla="*/ 31 w 31"/>
                <a:gd name="T11" fmla="*/ 40 h 43"/>
                <a:gd name="T12" fmla="*/ 28 w 31"/>
                <a:gd name="T13" fmla="*/ 43 h 43"/>
                <a:gd name="T14" fmla="*/ 24 w 31"/>
                <a:gd name="T15" fmla="*/ 43 h 43"/>
                <a:gd name="T16" fmla="*/ 21 w 31"/>
                <a:gd name="T17" fmla="*/ 43 h 43"/>
                <a:gd name="T18" fmla="*/ 21 w 31"/>
                <a:gd name="T19" fmla="*/ 43 h 43"/>
                <a:gd name="T20" fmla="*/ 18 w 31"/>
                <a:gd name="T21" fmla="*/ 43 h 43"/>
                <a:gd name="T22" fmla="*/ 15 w 31"/>
                <a:gd name="T23" fmla="*/ 43 h 43"/>
                <a:gd name="T24" fmla="*/ 12 w 31"/>
                <a:gd name="T25" fmla="*/ 43 h 43"/>
                <a:gd name="T26" fmla="*/ 9 w 31"/>
                <a:gd name="T27" fmla="*/ 46 h 43"/>
                <a:gd name="T28" fmla="*/ 5 w 31"/>
                <a:gd name="T29" fmla="*/ 46 h 43"/>
                <a:gd name="T30" fmla="*/ 3 w 31"/>
                <a:gd name="T31" fmla="*/ 43 h 43"/>
                <a:gd name="T32" fmla="*/ 0 w 31"/>
                <a:gd name="T33" fmla="*/ 43 h 43"/>
                <a:gd name="T34" fmla="*/ 0 w 31"/>
                <a:gd name="T35" fmla="*/ 43 h 43"/>
                <a:gd name="T36" fmla="*/ 0 w 31"/>
                <a:gd name="T37" fmla="*/ 43 h 43"/>
                <a:gd name="T38" fmla="*/ 0 w 31"/>
                <a:gd name="T39" fmla="*/ 43 h 43"/>
                <a:gd name="T40" fmla="*/ 3 w 31"/>
                <a:gd name="T41" fmla="*/ 43 h 43"/>
                <a:gd name="T42" fmla="*/ 3 w 31"/>
                <a:gd name="T43" fmla="*/ 43 h 43"/>
                <a:gd name="T44" fmla="*/ 5 w 31"/>
                <a:gd name="T45" fmla="*/ 40 h 43"/>
                <a:gd name="T46" fmla="*/ 9 w 31"/>
                <a:gd name="T47" fmla="*/ 40 h 43"/>
                <a:gd name="T48" fmla="*/ 9 w 31"/>
                <a:gd name="T49" fmla="*/ 40 h 43"/>
                <a:gd name="T50" fmla="*/ 12 w 31"/>
                <a:gd name="T51" fmla="*/ 40 h 43"/>
                <a:gd name="T52" fmla="*/ 15 w 31"/>
                <a:gd name="T53" fmla="*/ 36 h 43"/>
                <a:gd name="T54" fmla="*/ 18 w 31"/>
                <a:gd name="T55" fmla="*/ 36 h 43"/>
                <a:gd name="T56" fmla="*/ 21 w 31"/>
                <a:gd name="T57" fmla="*/ 33 h 43"/>
                <a:gd name="T58" fmla="*/ 21 w 31"/>
                <a:gd name="T59" fmla="*/ 30 h 43"/>
                <a:gd name="T60" fmla="*/ 24 w 31"/>
                <a:gd name="T61" fmla="*/ 28 h 43"/>
                <a:gd name="T62" fmla="*/ 24 w 31"/>
                <a:gd name="T63" fmla="*/ 28 h 43"/>
                <a:gd name="T64" fmla="*/ 24 w 31"/>
                <a:gd name="T65" fmla="*/ 21 h 43"/>
                <a:gd name="T66" fmla="*/ 21 w 31"/>
                <a:gd name="T67" fmla="*/ 18 h 43"/>
                <a:gd name="T68" fmla="*/ 21 w 31"/>
                <a:gd name="T69" fmla="*/ 15 h 43"/>
                <a:gd name="T70" fmla="*/ 24 w 31"/>
                <a:gd name="T71" fmla="*/ 9 h 43"/>
                <a:gd name="T72" fmla="*/ 24 w 31"/>
                <a:gd name="T73" fmla="*/ 5 h 43"/>
                <a:gd name="T74" fmla="*/ 24 w 31"/>
                <a:gd name="T75" fmla="*/ 2 h 43"/>
                <a:gd name="T76" fmla="*/ 24 w 31"/>
                <a:gd name="T77" fmla="*/ 2 h 43"/>
                <a:gd name="T78" fmla="*/ 24 w 31"/>
                <a:gd name="T79" fmla="*/ 0 h 43"/>
                <a:gd name="T80" fmla="*/ 24 w 31"/>
                <a:gd name="T81" fmla="*/ 0 h 43"/>
                <a:gd name="T82" fmla="*/ 28 w 31"/>
                <a:gd name="T83" fmla="*/ 2 h 43"/>
                <a:gd name="T84" fmla="*/ 28 w 31"/>
                <a:gd name="T85" fmla="*/ 2 h 43"/>
                <a:gd name="T86" fmla="*/ 28 w 31"/>
                <a:gd name="T87" fmla="*/ 9 h 43"/>
                <a:gd name="T88" fmla="*/ 31 w 31"/>
                <a:gd name="T89" fmla="*/ 12 h 43"/>
                <a:gd name="T90" fmla="*/ 31 w 31"/>
                <a:gd name="T91" fmla="*/ 18 h 43"/>
                <a:gd name="T92" fmla="*/ 33 w 31"/>
                <a:gd name="T93" fmla="*/ 25 h 43"/>
                <a:gd name="T94" fmla="*/ 33 w 31"/>
                <a:gd name="T95" fmla="*/ 33 h 43"/>
                <a:gd name="T96" fmla="*/ 33 w 31"/>
                <a:gd name="T97" fmla="*/ 40 h 43"/>
                <a:gd name="T98" fmla="*/ 33 w 31"/>
                <a:gd name="T99" fmla="*/ 40 h 4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1"/>
                <a:gd name="T151" fmla="*/ 0 h 43"/>
                <a:gd name="T152" fmla="*/ 31 w 31"/>
                <a:gd name="T153" fmla="*/ 43 h 4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1" h="43">
                  <a:moveTo>
                    <a:pt x="31" y="37"/>
                  </a:moveTo>
                  <a:lnTo>
                    <a:pt x="31" y="37"/>
                  </a:lnTo>
                  <a:lnTo>
                    <a:pt x="29" y="37"/>
                  </a:lnTo>
                  <a:lnTo>
                    <a:pt x="26" y="40"/>
                  </a:lnTo>
                  <a:lnTo>
                    <a:pt x="23" y="40"/>
                  </a:lnTo>
                  <a:lnTo>
                    <a:pt x="20" y="40"/>
                  </a:lnTo>
                  <a:lnTo>
                    <a:pt x="17" y="40"/>
                  </a:lnTo>
                  <a:lnTo>
                    <a:pt x="14" y="40"/>
                  </a:lnTo>
                  <a:lnTo>
                    <a:pt x="11" y="40"/>
                  </a:lnTo>
                  <a:lnTo>
                    <a:pt x="8" y="43"/>
                  </a:lnTo>
                  <a:lnTo>
                    <a:pt x="5" y="43"/>
                  </a:lnTo>
                  <a:lnTo>
                    <a:pt x="3" y="40"/>
                  </a:lnTo>
                  <a:lnTo>
                    <a:pt x="0" y="40"/>
                  </a:lnTo>
                  <a:lnTo>
                    <a:pt x="3" y="40"/>
                  </a:lnTo>
                  <a:lnTo>
                    <a:pt x="5" y="37"/>
                  </a:lnTo>
                  <a:lnTo>
                    <a:pt x="8" y="37"/>
                  </a:lnTo>
                  <a:lnTo>
                    <a:pt x="11" y="37"/>
                  </a:lnTo>
                  <a:lnTo>
                    <a:pt x="14" y="34"/>
                  </a:lnTo>
                  <a:lnTo>
                    <a:pt x="17" y="34"/>
                  </a:lnTo>
                  <a:lnTo>
                    <a:pt x="20" y="31"/>
                  </a:lnTo>
                  <a:lnTo>
                    <a:pt x="20" y="28"/>
                  </a:lnTo>
                  <a:lnTo>
                    <a:pt x="23" y="26"/>
                  </a:lnTo>
                  <a:lnTo>
                    <a:pt x="23" y="20"/>
                  </a:lnTo>
                  <a:lnTo>
                    <a:pt x="20" y="17"/>
                  </a:lnTo>
                  <a:lnTo>
                    <a:pt x="20" y="14"/>
                  </a:lnTo>
                  <a:lnTo>
                    <a:pt x="23" y="8"/>
                  </a:lnTo>
                  <a:lnTo>
                    <a:pt x="23" y="5"/>
                  </a:lnTo>
                  <a:lnTo>
                    <a:pt x="23" y="2"/>
                  </a:lnTo>
                  <a:lnTo>
                    <a:pt x="23" y="0"/>
                  </a:lnTo>
                  <a:lnTo>
                    <a:pt x="26" y="2"/>
                  </a:lnTo>
                  <a:lnTo>
                    <a:pt x="26" y="8"/>
                  </a:lnTo>
                  <a:lnTo>
                    <a:pt x="29" y="11"/>
                  </a:lnTo>
                  <a:lnTo>
                    <a:pt x="29" y="17"/>
                  </a:lnTo>
                  <a:lnTo>
                    <a:pt x="31" y="23"/>
                  </a:lnTo>
                  <a:lnTo>
                    <a:pt x="31" y="31"/>
                  </a:lnTo>
                  <a:lnTo>
                    <a:pt x="31" y="37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1" name="Rectangle 334"/>
            <p:cNvSpPr>
              <a:spLocks noChangeArrowheads="1"/>
            </p:cNvSpPr>
            <p:nvPr/>
          </p:nvSpPr>
          <p:spPr bwMode="auto">
            <a:xfrm>
              <a:off x="5040" y="3223"/>
              <a:ext cx="39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(months)</a:t>
              </a:r>
              <a:endParaRPr lang="en-US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5 0.05972 L -5.55556E-7 3.7037E-7 " pathEditMode="relative" ptsTypes="AA">
                                      <p:cBhvr>
                                        <p:cTn id="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958 0.00278 L -3.33333E-6 2.59259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50" dur="3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9" grpId="0" animBg="1"/>
      <p:bldP spid="70" grpId="0" animBg="1"/>
      <p:bldP spid="71" grpId="0" animBg="1"/>
      <p:bldP spid="97" grpId="0" animBg="1"/>
      <p:bldP spid="9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Manufactured IC 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Technologies</a:t>
            </a:r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/>
            </a:r>
            <a:b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dirty="0" smtClean="0">
                <a:solidFill>
                  <a:schemeClr val="tx2"/>
                </a:solidFill>
                <a:latin typeface="Comic Sans MS" pitchFamily="66" charset="0"/>
              </a:rPr>
              <a:t>Standard </a:t>
            </a:r>
            <a:r>
              <a:rPr lang="en-US" dirty="0" smtClean="0">
                <a:solidFill>
                  <a:schemeClr val="tx2"/>
                </a:solidFill>
                <a:latin typeface="Comic Sans MS" pitchFamily="66" charset="0"/>
              </a:rPr>
              <a:t>Cell ASIC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720552"/>
            <a:ext cx="4557713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</a:rPr>
              <a:t>(2) Semicustom IC (ASIC)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"Application-specific" IC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</a:rPr>
              <a:t>(2a) Standard cell ASIC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Pre-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layed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-out standard-sized "cells" exist in library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Designer instantiates cells into pre-defined rows, and connects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Vs. full custom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Con: Bigger/slower circuit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Pro: Easier/faster to design/manufacture</a:t>
            </a:r>
          </a:p>
        </p:txBody>
      </p:sp>
      <p:sp>
        <p:nvSpPr>
          <p:cNvPr id="7" name="Line 392"/>
          <p:cNvSpPr>
            <a:spLocks noChangeShapeType="1"/>
          </p:cNvSpPr>
          <p:nvPr/>
        </p:nvSpPr>
        <p:spPr bwMode="auto">
          <a:xfrm>
            <a:off x="6973888" y="4164013"/>
            <a:ext cx="17399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" name="Line 393"/>
          <p:cNvSpPr>
            <a:spLocks noChangeShapeType="1"/>
          </p:cNvSpPr>
          <p:nvPr/>
        </p:nvSpPr>
        <p:spPr bwMode="auto">
          <a:xfrm>
            <a:off x="6973888" y="4575175"/>
            <a:ext cx="17399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" name="Line 394"/>
          <p:cNvSpPr>
            <a:spLocks noChangeShapeType="1"/>
          </p:cNvSpPr>
          <p:nvPr/>
        </p:nvSpPr>
        <p:spPr bwMode="auto">
          <a:xfrm>
            <a:off x="6973888" y="4967288"/>
            <a:ext cx="17399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" name="Line 395"/>
          <p:cNvSpPr>
            <a:spLocks noChangeShapeType="1"/>
          </p:cNvSpPr>
          <p:nvPr/>
        </p:nvSpPr>
        <p:spPr bwMode="auto">
          <a:xfrm>
            <a:off x="8718550" y="4351338"/>
            <a:ext cx="198438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" name="Line 396"/>
          <p:cNvSpPr>
            <a:spLocks noChangeShapeType="1"/>
          </p:cNvSpPr>
          <p:nvPr/>
        </p:nvSpPr>
        <p:spPr bwMode="auto">
          <a:xfrm>
            <a:off x="8718550" y="4967288"/>
            <a:ext cx="198438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" name="Line 397"/>
          <p:cNvSpPr>
            <a:spLocks noChangeShapeType="1"/>
          </p:cNvSpPr>
          <p:nvPr/>
        </p:nvSpPr>
        <p:spPr bwMode="auto">
          <a:xfrm>
            <a:off x="8718550" y="4503738"/>
            <a:ext cx="198438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" name="Line 398"/>
          <p:cNvSpPr>
            <a:spLocks noChangeShapeType="1"/>
          </p:cNvSpPr>
          <p:nvPr/>
        </p:nvSpPr>
        <p:spPr bwMode="auto">
          <a:xfrm>
            <a:off x="8718550" y="4662488"/>
            <a:ext cx="198438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" name="Line 399"/>
          <p:cNvSpPr>
            <a:spLocks noChangeShapeType="1"/>
          </p:cNvSpPr>
          <p:nvPr/>
        </p:nvSpPr>
        <p:spPr bwMode="auto">
          <a:xfrm>
            <a:off x="8718550" y="4814888"/>
            <a:ext cx="198438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" name="Line 400"/>
          <p:cNvSpPr>
            <a:spLocks noChangeShapeType="1"/>
          </p:cNvSpPr>
          <p:nvPr/>
        </p:nvSpPr>
        <p:spPr bwMode="auto">
          <a:xfrm>
            <a:off x="8718550" y="4041775"/>
            <a:ext cx="198438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" name="Line 401"/>
          <p:cNvSpPr>
            <a:spLocks noChangeShapeType="1"/>
          </p:cNvSpPr>
          <p:nvPr/>
        </p:nvSpPr>
        <p:spPr bwMode="auto">
          <a:xfrm>
            <a:off x="8718550" y="4194175"/>
            <a:ext cx="198438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" name="Rectangle 402"/>
          <p:cNvSpPr>
            <a:spLocks noChangeArrowheads="1"/>
          </p:cNvSpPr>
          <p:nvPr/>
        </p:nvSpPr>
        <p:spPr bwMode="auto">
          <a:xfrm>
            <a:off x="8951913" y="3779838"/>
            <a:ext cx="1138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w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8" name="Rectangle 403"/>
          <p:cNvSpPr>
            <a:spLocks noChangeArrowheads="1"/>
          </p:cNvSpPr>
          <p:nvPr/>
        </p:nvSpPr>
        <p:spPr bwMode="auto">
          <a:xfrm>
            <a:off x="5116513" y="2052638"/>
            <a:ext cx="1206500" cy="1612900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9" name="Line 404"/>
          <p:cNvSpPr>
            <a:spLocks noChangeShapeType="1"/>
          </p:cNvSpPr>
          <p:nvPr/>
        </p:nvSpPr>
        <p:spPr bwMode="auto">
          <a:xfrm>
            <a:off x="6175375" y="2779713"/>
            <a:ext cx="360363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0" name="Freeform 405"/>
          <p:cNvSpPr>
            <a:spLocks/>
          </p:cNvSpPr>
          <p:nvPr/>
        </p:nvSpPr>
        <p:spPr bwMode="auto">
          <a:xfrm>
            <a:off x="4770438" y="2306638"/>
            <a:ext cx="931862" cy="366712"/>
          </a:xfrm>
          <a:custGeom>
            <a:avLst/>
            <a:gdLst>
              <a:gd name="T0" fmla="*/ 931862 w 587"/>
              <a:gd name="T1" fmla="*/ 366712 h 231"/>
              <a:gd name="T2" fmla="*/ 514350 w 587"/>
              <a:gd name="T3" fmla="*/ 366712 h 231"/>
              <a:gd name="T4" fmla="*/ 514350 w 587"/>
              <a:gd name="T5" fmla="*/ 0 h 231"/>
              <a:gd name="T6" fmla="*/ 0 w 587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7"/>
              <a:gd name="T13" fmla="*/ 0 h 231"/>
              <a:gd name="T14" fmla="*/ 587 w 587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7" h="231">
                <a:moveTo>
                  <a:pt x="587" y="231"/>
                </a:moveTo>
                <a:lnTo>
                  <a:pt x="324" y="231"/>
                </a:lnTo>
                <a:lnTo>
                  <a:pt x="324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1" name="Line 406"/>
          <p:cNvSpPr>
            <a:spLocks noChangeShapeType="1"/>
          </p:cNvSpPr>
          <p:nvPr/>
        </p:nvSpPr>
        <p:spPr bwMode="auto">
          <a:xfrm>
            <a:off x="4770438" y="2779713"/>
            <a:ext cx="931862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2" name="Freeform 407"/>
          <p:cNvSpPr>
            <a:spLocks/>
          </p:cNvSpPr>
          <p:nvPr/>
        </p:nvSpPr>
        <p:spPr bwMode="auto">
          <a:xfrm>
            <a:off x="5554663" y="2881313"/>
            <a:ext cx="147637" cy="509587"/>
          </a:xfrm>
          <a:custGeom>
            <a:avLst/>
            <a:gdLst>
              <a:gd name="T0" fmla="*/ 0 w 93"/>
              <a:gd name="T1" fmla="*/ 509587 h 321"/>
              <a:gd name="T2" fmla="*/ 71437 w 93"/>
              <a:gd name="T3" fmla="*/ 509587 h 321"/>
              <a:gd name="T4" fmla="*/ 71437 w 93"/>
              <a:gd name="T5" fmla="*/ 0 h 321"/>
              <a:gd name="T6" fmla="*/ 147637 w 93"/>
              <a:gd name="T7" fmla="*/ 0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93"/>
              <a:gd name="T13" fmla="*/ 0 h 321"/>
              <a:gd name="T14" fmla="*/ 93 w 93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" h="321">
                <a:moveTo>
                  <a:pt x="0" y="321"/>
                </a:moveTo>
                <a:lnTo>
                  <a:pt x="45" y="321"/>
                </a:lnTo>
                <a:lnTo>
                  <a:pt x="45" y="0"/>
                </a:lnTo>
                <a:lnTo>
                  <a:pt x="93" y="0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3" name="Line 408"/>
          <p:cNvSpPr>
            <a:spLocks noChangeShapeType="1"/>
          </p:cNvSpPr>
          <p:nvPr/>
        </p:nvSpPr>
        <p:spPr bwMode="auto">
          <a:xfrm>
            <a:off x="4770438" y="3390900"/>
            <a:ext cx="442912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4" name="Freeform 409"/>
          <p:cNvSpPr>
            <a:spLocks/>
          </p:cNvSpPr>
          <p:nvPr/>
        </p:nvSpPr>
        <p:spPr bwMode="auto">
          <a:xfrm>
            <a:off x="6491288" y="2740025"/>
            <a:ext cx="161925" cy="80963"/>
          </a:xfrm>
          <a:custGeom>
            <a:avLst/>
            <a:gdLst>
              <a:gd name="T0" fmla="*/ 161925 w 102"/>
              <a:gd name="T1" fmla="*/ 39688 h 51"/>
              <a:gd name="T2" fmla="*/ 0 w 102"/>
              <a:gd name="T3" fmla="*/ 0 h 51"/>
              <a:gd name="T4" fmla="*/ 0 w 102"/>
              <a:gd name="T5" fmla="*/ 80963 h 51"/>
              <a:gd name="T6" fmla="*/ 161925 w 102"/>
              <a:gd name="T7" fmla="*/ 39688 h 51"/>
              <a:gd name="T8" fmla="*/ 0 60000 65536"/>
              <a:gd name="T9" fmla="*/ 0 60000 65536"/>
              <a:gd name="T10" fmla="*/ 0 60000 65536"/>
              <a:gd name="T11" fmla="*/ 0 60000 65536"/>
              <a:gd name="T12" fmla="*/ 0 w 102"/>
              <a:gd name="T13" fmla="*/ 0 h 51"/>
              <a:gd name="T14" fmla="*/ 102 w 102"/>
              <a:gd name="T15" fmla="*/ 51 h 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2" h="51">
                <a:moveTo>
                  <a:pt x="102" y="25"/>
                </a:moveTo>
                <a:lnTo>
                  <a:pt x="0" y="0"/>
                </a:lnTo>
                <a:lnTo>
                  <a:pt x="0" y="51"/>
                </a:lnTo>
                <a:lnTo>
                  <a:pt x="102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5" name="Freeform 410"/>
          <p:cNvSpPr>
            <a:spLocks/>
          </p:cNvSpPr>
          <p:nvPr/>
        </p:nvSpPr>
        <p:spPr bwMode="auto">
          <a:xfrm>
            <a:off x="4949825" y="2266950"/>
            <a:ext cx="161925" cy="80963"/>
          </a:xfrm>
          <a:custGeom>
            <a:avLst/>
            <a:gdLst>
              <a:gd name="T0" fmla="*/ 161925 w 102"/>
              <a:gd name="T1" fmla="*/ 39688 h 51"/>
              <a:gd name="T2" fmla="*/ 0 w 102"/>
              <a:gd name="T3" fmla="*/ 0 h 51"/>
              <a:gd name="T4" fmla="*/ 0 w 102"/>
              <a:gd name="T5" fmla="*/ 80963 h 51"/>
              <a:gd name="T6" fmla="*/ 161925 w 102"/>
              <a:gd name="T7" fmla="*/ 39688 h 51"/>
              <a:gd name="T8" fmla="*/ 0 60000 65536"/>
              <a:gd name="T9" fmla="*/ 0 60000 65536"/>
              <a:gd name="T10" fmla="*/ 0 60000 65536"/>
              <a:gd name="T11" fmla="*/ 0 60000 65536"/>
              <a:gd name="T12" fmla="*/ 0 w 102"/>
              <a:gd name="T13" fmla="*/ 0 h 51"/>
              <a:gd name="T14" fmla="*/ 102 w 102"/>
              <a:gd name="T15" fmla="*/ 51 h 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2" h="51">
                <a:moveTo>
                  <a:pt x="102" y="25"/>
                </a:moveTo>
                <a:lnTo>
                  <a:pt x="0" y="0"/>
                </a:lnTo>
                <a:lnTo>
                  <a:pt x="0" y="51"/>
                </a:lnTo>
                <a:lnTo>
                  <a:pt x="102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6" name="Freeform 411"/>
          <p:cNvSpPr>
            <a:spLocks/>
          </p:cNvSpPr>
          <p:nvPr/>
        </p:nvSpPr>
        <p:spPr bwMode="auto">
          <a:xfrm>
            <a:off x="4949825" y="2740025"/>
            <a:ext cx="161925" cy="80963"/>
          </a:xfrm>
          <a:custGeom>
            <a:avLst/>
            <a:gdLst>
              <a:gd name="T0" fmla="*/ 161925 w 102"/>
              <a:gd name="T1" fmla="*/ 39688 h 51"/>
              <a:gd name="T2" fmla="*/ 0 w 102"/>
              <a:gd name="T3" fmla="*/ 0 h 51"/>
              <a:gd name="T4" fmla="*/ 0 w 102"/>
              <a:gd name="T5" fmla="*/ 80963 h 51"/>
              <a:gd name="T6" fmla="*/ 161925 w 102"/>
              <a:gd name="T7" fmla="*/ 39688 h 51"/>
              <a:gd name="T8" fmla="*/ 0 60000 65536"/>
              <a:gd name="T9" fmla="*/ 0 60000 65536"/>
              <a:gd name="T10" fmla="*/ 0 60000 65536"/>
              <a:gd name="T11" fmla="*/ 0 60000 65536"/>
              <a:gd name="T12" fmla="*/ 0 w 102"/>
              <a:gd name="T13" fmla="*/ 0 h 51"/>
              <a:gd name="T14" fmla="*/ 102 w 102"/>
              <a:gd name="T15" fmla="*/ 51 h 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2" h="51">
                <a:moveTo>
                  <a:pt x="102" y="25"/>
                </a:moveTo>
                <a:lnTo>
                  <a:pt x="0" y="0"/>
                </a:lnTo>
                <a:lnTo>
                  <a:pt x="0" y="51"/>
                </a:lnTo>
                <a:lnTo>
                  <a:pt x="102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7" name="Freeform 412"/>
          <p:cNvSpPr>
            <a:spLocks/>
          </p:cNvSpPr>
          <p:nvPr/>
        </p:nvSpPr>
        <p:spPr bwMode="auto">
          <a:xfrm>
            <a:off x="4949825" y="3349625"/>
            <a:ext cx="161925" cy="80963"/>
          </a:xfrm>
          <a:custGeom>
            <a:avLst/>
            <a:gdLst>
              <a:gd name="T0" fmla="*/ 161925 w 102"/>
              <a:gd name="T1" fmla="*/ 41275 h 51"/>
              <a:gd name="T2" fmla="*/ 0 w 102"/>
              <a:gd name="T3" fmla="*/ 0 h 51"/>
              <a:gd name="T4" fmla="*/ 0 w 102"/>
              <a:gd name="T5" fmla="*/ 80963 h 51"/>
              <a:gd name="T6" fmla="*/ 161925 w 102"/>
              <a:gd name="T7" fmla="*/ 41275 h 51"/>
              <a:gd name="T8" fmla="*/ 0 60000 65536"/>
              <a:gd name="T9" fmla="*/ 0 60000 65536"/>
              <a:gd name="T10" fmla="*/ 0 60000 65536"/>
              <a:gd name="T11" fmla="*/ 0 60000 65536"/>
              <a:gd name="T12" fmla="*/ 0 w 102"/>
              <a:gd name="T13" fmla="*/ 0 h 51"/>
              <a:gd name="T14" fmla="*/ 102 w 102"/>
              <a:gd name="T15" fmla="*/ 51 h 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2" h="51">
                <a:moveTo>
                  <a:pt x="102" y="26"/>
                </a:moveTo>
                <a:lnTo>
                  <a:pt x="0" y="0"/>
                </a:lnTo>
                <a:lnTo>
                  <a:pt x="0" y="51"/>
                </a:lnTo>
                <a:lnTo>
                  <a:pt x="102" y="2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8" name="Rectangle 413"/>
          <p:cNvSpPr>
            <a:spLocks noChangeArrowheads="1"/>
          </p:cNvSpPr>
          <p:nvPr/>
        </p:nvSpPr>
        <p:spPr bwMode="auto">
          <a:xfrm>
            <a:off x="4779963" y="2111375"/>
            <a:ext cx="897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k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9" name="Rectangle 414"/>
          <p:cNvSpPr>
            <a:spLocks noChangeArrowheads="1"/>
          </p:cNvSpPr>
          <p:nvPr/>
        </p:nvSpPr>
        <p:spPr bwMode="auto">
          <a:xfrm>
            <a:off x="4779963" y="25368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p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0" name="Rectangle 415"/>
          <p:cNvSpPr>
            <a:spLocks noChangeArrowheads="1"/>
          </p:cNvSpPr>
          <p:nvPr/>
        </p:nvSpPr>
        <p:spPr bwMode="auto">
          <a:xfrm>
            <a:off x="4779963" y="3203575"/>
            <a:ext cx="825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s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1" name="Rectangle 416"/>
          <p:cNvSpPr>
            <a:spLocks noChangeArrowheads="1"/>
          </p:cNvSpPr>
          <p:nvPr/>
        </p:nvSpPr>
        <p:spPr bwMode="auto">
          <a:xfrm>
            <a:off x="6357938" y="2562225"/>
            <a:ext cx="1138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w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2" name="Rectangle 417"/>
          <p:cNvSpPr>
            <a:spLocks noChangeArrowheads="1"/>
          </p:cNvSpPr>
          <p:nvPr/>
        </p:nvSpPr>
        <p:spPr bwMode="auto">
          <a:xfrm>
            <a:off x="5387975" y="2095500"/>
            <a:ext cx="3206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Belt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3" name="Rectangle 418"/>
          <p:cNvSpPr>
            <a:spLocks noChangeArrowheads="1"/>
          </p:cNvSpPr>
          <p:nvPr/>
        </p:nvSpPr>
        <p:spPr bwMode="auto">
          <a:xfrm>
            <a:off x="5667375" y="2095500"/>
            <a:ext cx="17312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W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4" name="Rectangle 419"/>
          <p:cNvSpPr>
            <a:spLocks noChangeArrowheads="1"/>
          </p:cNvSpPr>
          <p:nvPr/>
        </p:nvSpPr>
        <p:spPr bwMode="auto">
          <a:xfrm>
            <a:off x="5815013" y="2095500"/>
            <a:ext cx="8496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a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5" name="Rectangle 420"/>
          <p:cNvSpPr>
            <a:spLocks noChangeArrowheads="1"/>
          </p:cNvSpPr>
          <p:nvPr/>
        </p:nvSpPr>
        <p:spPr bwMode="auto">
          <a:xfrm>
            <a:off x="5905500" y="2095500"/>
            <a:ext cx="8015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r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6" name="Rectangle 421"/>
          <p:cNvSpPr>
            <a:spLocks noChangeArrowheads="1"/>
          </p:cNvSpPr>
          <p:nvPr/>
        </p:nvSpPr>
        <p:spPr bwMode="auto">
          <a:xfrm>
            <a:off x="5964238" y="2095500"/>
            <a:ext cx="8656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n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7" name="Freeform 422"/>
          <p:cNvSpPr>
            <a:spLocks/>
          </p:cNvSpPr>
          <p:nvPr/>
        </p:nvSpPr>
        <p:spPr bwMode="auto">
          <a:xfrm>
            <a:off x="5702300" y="2571750"/>
            <a:ext cx="468313" cy="411163"/>
          </a:xfrm>
          <a:custGeom>
            <a:avLst/>
            <a:gdLst>
              <a:gd name="T0" fmla="*/ 0 w 92"/>
              <a:gd name="T1" fmla="*/ 411163 h 81"/>
              <a:gd name="T2" fmla="*/ 264699 w 92"/>
              <a:gd name="T3" fmla="*/ 411163 h 81"/>
              <a:gd name="T4" fmla="*/ 468313 w 92"/>
              <a:gd name="T5" fmla="*/ 208120 h 81"/>
              <a:gd name="T6" fmla="*/ 264699 w 92"/>
              <a:gd name="T7" fmla="*/ 0 h 81"/>
              <a:gd name="T8" fmla="*/ 0 w 92"/>
              <a:gd name="T9" fmla="*/ 0 h 81"/>
              <a:gd name="T10" fmla="*/ 0 w 92"/>
              <a:gd name="T11" fmla="*/ 411163 h 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"/>
              <a:gd name="T19" fmla="*/ 0 h 81"/>
              <a:gd name="T20" fmla="*/ 92 w 92"/>
              <a:gd name="T21" fmla="*/ 81 h 8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" h="81">
                <a:moveTo>
                  <a:pt x="0" y="81"/>
                </a:moveTo>
                <a:cubicBezTo>
                  <a:pt x="52" y="81"/>
                  <a:pt x="52" y="81"/>
                  <a:pt x="52" y="81"/>
                </a:cubicBezTo>
                <a:cubicBezTo>
                  <a:pt x="74" y="81"/>
                  <a:pt x="92" y="63"/>
                  <a:pt x="92" y="41"/>
                </a:cubicBezTo>
                <a:cubicBezTo>
                  <a:pt x="92" y="18"/>
                  <a:pt x="74" y="0"/>
                  <a:pt x="52" y="0"/>
                </a:cubicBezTo>
                <a:cubicBezTo>
                  <a:pt x="0" y="0"/>
                  <a:pt x="0" y="0"/>
                  <a:pt x="0" y="0"/>
                </a:cubicBezTo>
                <a:lnTo>
                  <a:pt x="0" y="81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8" name="Line 423"/>
          <p:cNvSpPr>
            <a:spLocks noChangeShapeType="1"/>
          </p:cNvSpPr>
          <p:nvPr/>
        </p:nvSpPr>
        <p:spPr bwMode="auto">
          <a:xfrm>
            <a:off x="7497763" y="2465388"/>
            <a:ext cx="66675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9" name="Line 424"/>
          <p:cNvSpPr>
            <a:spLocks noChangeShapeType="1"/>
          </p:cNvSpPr>
          <p:nvPr/>
        </p:nvSpPr>
        <p:spPr bwMode="auto">
          <a:xfrm>
            <a:off x="7004050" y="2555875"/>
            <a:ext cx="71438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0" name="Line 425"/>
          <p:cNvSpPr>
            <a:spLocks noChangeShapeType="1"/>
          </p:cNvSpPr>
          <p:nvPr/>
        </p:nvSpPr>
        <p:spPr bwMode="auto">
          <a:xfrm>
            <a:off x="7004050" y="2373313"/>
            <a:ext cx="71438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1" name="Freeform 426"/>
          <p:cNvSpPr>
            <a:spLocks/>
          </p:cNvSpPr>
          <p:nvPr/>
        </p:nvSpPr>
        <p:spPr bwMode="auto">
          <a:xfrm>
            <a:off x="7075488" y="2281238"/>
            <a:ext cx="422275" cy="366712"/>
          </a:xfrm>
          <a:custGeom>
            <a:avLst/>
            <a:gdLst>
              <a:gd name="T0" fmla="*/ 0 w 83"/>
              <a:gd name="T1" fmla="*/ 366712 h 72"/>
              <a:gd name="T2" fmla="*/ 239120 w 83"/>
              <a:gd name="T3" fmla="*/ 366712 h 72"/>
              <a:gd name="T4" fmla="*/ 422275 w 83"/>
              <a:gd name="T5" fmla="*/ 183356 h 72"/>
              <a:gd name="T6" fmla="*/ 239120 w 83"/>
              <a:gd name="T7" fmla="*/ 0 h 72"/>
              <a:gd name="T8" fmla="*/ 0 w 83"/>
              <a:gd name="T9" fmla="*/ 0 h 72"/>
              <a:gd name="T10" fmla="*/ 0 w 83"/>
              <a:gd name="T11" fmla="*/ 366712 h 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3"/>
              <a:gd name="T19" fmla="*/ 0 h 72"/>
              <a:gd name="T20" fmla="*/ 83 w 83"/>
              <a:gd name="T21" fmla="*/ 72 h 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3" h="72">
                <a:moveTo>
                  <a:pt x="0" y="72"/>
                </a:moveTo>
                <a:cubicBezTo>
                  <a:pt x="47" y="72"/>
                  <a:pt x="47" y="72"/>
                  <a:pt x="47" y="72"/>
                </a:cubicBezTo>
                <a:cubicBezTo>
                  <a:pt x="67" y="72"/>
                  <a:pt x="83" y="56"/>
                  <a:pt x="83" y="36"/>
                </a:cubicBezTo>
                <a:cubicBezTo>
                  <a:pt x="83" y="16"/>
                  <a:pt x="67" y="0"/>
                  <a:pt x="47" y="0"/>
                </a:cubicBezTo>
                <a:cubicBezTo>
                  <a:pt x="0" y="0"/>
                  <a:pt x="0" y="0"/>
                  <a:pt x="0" y="0"/>
                </a:cubicBezTo>
                <a:lnTo>
                  <a:pt x="0" y="72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2" name="Line 427"/>
          <p:cNvSpPr>
            <a:spLocks noChangeShapeType="1"/>
          </p:cNvSpPr>
          <p:nvPr/>
        </p:nvSpPr>
        <p:spPr bwMode="auto">
          <a:xfrm>
            <a:off x="7751763" y="2922588"/>
            <a:ext cx="61912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3" name="Line 428"/>
          <p:cNvSpPr>
            <a:spLocks noChangeShapeType="1"/>
          </p:cNvSpPr>
          <p:nvPr/>
        </p:nvSpPr>
        <p:spPr bwMode="auto">
          <a:xfrm>
            <a:off x="7258050" y="3014663"/>
            <a:ext cx="66675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4" name="Line 429"/>
          <p:cNvSpPr>
            <a:spLocks noChangeShapeType="1"/>
          </p:cNvSpPr>
          <p:nvPr/>
        </p:nvSpPr>
        <p:spPr bwMode="auto">
          <a:xfrm>
            <a:off x="7258050" y="2922588"/>
            <a:ext cx="66675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5" name="Line 430"/>
          <p:cNvSpPr>
            <a:spLocks noChangeShapeType="1"/>
          </p:cNvSpPr>
          <p:nvPr/>
        </p:nvSpPr>
        <p:spPr bwMode="auto">
          <a:xfrm>
            <a:off x="7258050" y="2830513"/>
            <a:ext cx="66675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6" name="Freeform 431"/>
          <p:cNvSpPr>
            <a:spLocks/>
          </p:cNvSpPr>
          <p:nvPr/>
        </p:nvSpPr>
        <p:spPr bwMode="auto">
          <a:xfrm>
            <a:off x="7329488" y="2740025"/>
            <a:ext cx="417512" cy="365125"/>
          </a:xfrm>
          <a:custGeom>
            <a:avLst/>
            <a:gdLst>
              <a:gd name="T0" fmla="*/ 0 w 82"/>
              <a:gd name="T1" fmla="*/ 365125 h 72"/>
              <a:gd name="T2" fmla="*/ 234214 w 82"/>
              <a:gd name="T3" fmla="*/ 365125 h 72"/>
              <a:gd name="T4" fmla="*/ 417512 w 82"/>
              <a:gd name="T5" fmla="*/ 182563 h 72"/>
              <a:gd name="T6" fmla="*/ 234214 w 82"/>
              <a:gd name="T7" fmla="*/ 0 h 72"/>
              <a:gd name="T8" fmla="*/ 0 w 82"/>
              <a:gd name="T9" fmla="*/ 0 h 72"/>
              <a:gd name="T10" fmla="*/ 0 w 82"/>
              <a:gd name="T11" fmla="*/ 365125 h 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2"/>
              <a:gd name="T19" fmla="*/ 0 h 72"/>
              <a:gd name="T20" fmla="*/ 82 w 82"/>
              <a:gd name="T21" fmla="*/ 72 h 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2" h="72">
                <a:moveTo>
                  <a:pt x="0" y="72"/>
                </a:moveTo>
                <a:cubicBezTo>
                  <a:pt x="46" y="72"/>
                  <a:pt x="46" y="72"/>
                  <a:pt x="46" y="72"/>
                </a:cubicBezTo>
                <a:cubicBezTo>
                  <a:pt x="66" y="72"/>
                  <a:pt x="82" y="56"/>
                  <a:pt x="82" y="36"/>
                </a:cubicBezTo>
                <a:cubicBezTo>
                  <a:pt x="82" y="16"/>
                  <a:pt x="66" y="0"/>
                  <a:pt x="46" y="0"/>
                </a:cubicBezTo>
                <a:cubicBezTo>
                  <a:pt x="0" y="0"/>
                  <a:pt x="0" y="0"/>
                  <a:pt x="0" y="0"/>
                </a:cubicBezTo>
                <a:lnTo>
                  <a:pt x="0" y="72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7" name="Freeform 432"/>
          <p:cNvSpPr>
            <a:spLocks/>
          </p:cNvSpPr>
          <p:nvPr/>
        </p:nvSpPr>
        <p:spPr bwMode="auto">
          <a:xfrm>
            <a:off x="5218113" y="3232150"/>
            <a:ext cx="249237" cy="315913"/>
          </a:xfrm>
          <a:custGeom>
            <a:avLst/>
            <a:gdLst>
              <a:gd name="T0" fmla="*/ 0 w 157"/>
              <a:gd name="T1" fmla="*/ 315913 h 199"/>
              <a:gd name="T2" fmla="*/ 249237 w 157"/>
              <a:gd name="T3" fmla="*/ 158750 h 199"/>
              <a:gd name="T4" fmla="*/ 0 w 157"/>
              <a:gd name="T5" fmla="*/ 0 h 199"/>
              <a:gd name="T6" fmla="*/ 0 w 157"/>
              <a:gd name="T7" fmla="*/ 315913 h 199"/>
              <a:gd name="T8" fmla="*/ 0 60000 65536"/>
              <a:gd name="T9" fmla="*/ 0 60000 65536"/>
              <a:gd name="T10" fmla="*/ 0 60000 65536"/>
              <a:gd name="T11" fmla="*/ 0 60000 65536"/>
              <a:gd name="T12" fmla="*/ 0 w 157"/>
              <a:gd name="T13" fmla="*/ 0 h 199"/>
              <a:gd name="T14" fmla="*/ 157 w 157"/>
              <a:gd name="T15" fmla="*/ 199 h 1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" h="199">
                <a:moveTo>
                  <a:pt x="0" y="199"/>
                </a:moveTo>
                <a:lnTo>
                  <a:pt x="157" y="100"/>
                </a:lnTo>
                <a:lnTo>
                  <a:pt x="0" y="0"/>
                </a:lnTo>
                <a:lnTo>
                  <a:pt x="0" y="199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8" name="Oval 433"/>
          <p:cNvSpPr>
            <a:spLocks noChangeArrowheads="1"/>
          </p:cNvSpPr>
          <p:nvPr/>
        </p:nvSpPr>
        <p:spPr bwMode="auto">
          <a:xfrm>
            <a:off x="5473700" y="3354388"/>
            <a:ext cx="76200" cy="76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9" name="Line 434"/>
          <p:cNvSpPr>
            <a:spLocks noChangeShapeType="1"/>
          </p:cNvSpPr>
          <p:nvPr/>
        </p:nvSpPr>
        <p:spPr bwMode="auto">
          <a:xfrm>
            <a:off x="8575675" y="2465388"/>
            <a:ext cx="71438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0" name="Line 435"/>
          <p:cNvSpPr>
            <a:spLocks noChangeShapeType="1"/>
          </p:cNvSpPr>
          <p:nvPr/>
        </p:nvSpPr>
        <p:spPr bwMode="auto">
          <a:xfrm>
            <a:off x="8169275" y="2465388"/>
            <a:ext cx="71438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1" name="Freeform 436"/>
          <p:cNvSpPr>
            <a:spLocks/>
          </p:cNvSpPr>
          <p:nvPr/>
        </p:nvSpPr>
        <p:spPr bwMode="auto">
          <a:xfrm>
            <a:off x="8240713" y="2312988"/>
            <a:ext cx="249237" cy="314325"/>
          </a:xfrm>
          <a:custGeom>
            <a:avLst/>
            <a:gdLst>
              <a:gd name="T0" fmla="*/ 0 w 157"/>
              <a:gd name="T1" fmla="*/ 314325 h 198"/>
              <a:gd name="T2" fmla="*/ 249237 w 157"/>
              <a:gd name="T3" fmla="*/ 157163 h 198"/>
              <a:gd name="T4" fmla="*/ 0 w 157"/>
              <a:gd name="T5" fmla="*/ 0 h 198"/>
              <a:gd name="T6" fmla="*/ 0 w 157"/>
              <a:gd name="T7" fmla="*/ 314325 h 198"/>
              <a:gd name="T8" fmla="*/ 0 60000 65536"/>
              <a:gd name="T9" fmla="*/ 0 60000 65536"/>
              <a:gd name="T10" fmla="*/ 0 60000 65536"/>
              <a:gd name="T11" fmla="*/ 0 60000 65536"/>
              <a:gd name="T12" fmla="*/ 0 w 157"/>
              <a:gd name="T13" fmla="*/ 0 h 198"/>
              <a:gd name="T14" fmla="*/ 157 w 157"/>
              <a:gd name="T15" fmla="*/ 198 h 1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" h="198">
                <a:moveTo>
                  <a:pt x="0" y="198"/>
                </a:moveTo>
                <a:lnTo>
                  <a:pt x="157" y="99"/>
                </a:lnTo>
                <a:lnTo>
                  <a:pt x="0" y="0"/>
                </a:lnTo>
                <a:lnTo>
                  <a:pt x="0" y="198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2" name="Oval 437"/>
          <p:cNvSpPr>
            <a:spLocks noChangeArrowheads="1"/>
          </p:cNvSpPr>
          <p:nvPr/>
        </p:nvSpPr>
        <p:spPr bwMode="auto">
          <a:xfrm>
            <a:off x="8494713" y="2428875"/>
            <a:ext cx="80962" cy="76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grpSp>
        <p:nvGrpSpPr>
          <p:cNvPr id="53" name="Group 570"/>
          <p:cNvGrpSpPr>
            <a:grpSpLocks/>
          </p:cNvGrpSpPr>
          <p:nvPr/>
        </p:nvGrpSpPr>
        <p:grpSpPr bwMode="auto">
          <a:xfrm>
            <a:off x="5091113" y="3990975"/>
            <a:ext cx="657225" cy="1112838"/>
            <a:chOff x="3207" y="2514"/>
            <a:chExt cx="414" cy="701"/>
          </a:xfrm>
        </p:grpSpPr>
        <p:sp>
          <p:nvSpPr>
            <p:cNvPr id="54" name="Line 438"/>
            <p:cNvSpPr>
              <a:spLocks noChangeShapeType="1"/>
            </p:cNvSpPr>
            <p:nvPr/>
          </p:nvSpPr>
          <p:spPr bwMode="auto">
            <a:xfrm>
              <a:off x="3518" y="2578"/>
              <a:ext cx="103" cy="0"/>
            </a:xfrm>
            <a:prstGeom prst="line">
              <a:avLst/>
            </a:prstGeom>
            <a:noFill/>
            <a:ln w="80963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5" name="Line 439"/>
            <p:cNvSpPr>
              <a:spLocks noChangeShapeType="1"/>
            </p:cNvSpPr>
            <p:nvPr/>
          </p:nvSpPr>
          <p:spPr bwMode="auto">
            <a:xfrm>
              <a:off x="3518" y="2661"/>
              <a:ext cx="103" cy="0"/>
            </a:xfrm>
            <a:prstGeom prst="line">
              <a:avLst/>
            </a:prstGeom>
            <a:noFill/>
            <a:ln w="80963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6" name="Line 440"/>
            <p:cNvSpPr>
              <a:spLocks noChangeShapeType="1"/>
            </p:cNvSpPr>
            <p:nvPr/>
          </p:nvSpPr>
          <p:spPr bwMode="auto">
            <a:xfrm>
              <a:off x="3518" y="2744"/>
              <a:ext cx="103" cy="0"/>
            </a:xfrm>
            <a:prstGeom prst="line">
              <a:avLst/>
            </a:prstGeom>
            <a:noFill/>
            <a:ln w="80963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7" name="Line 441"/>
            <p:cNvSpPr>
              <a:spLocks noChangeShapeType="1"/>
            </p:cNvSpPr>
            <p:nvPr/>
          </p:nvSpPr>
          <p:spPr bwMode="auto">
            <a:xfrm>
              <a:off x="3518" y="2824"/>
              <a:ext cx="103" cy="0"/>
            </a:xfrm>
            <a:prstGeom prst="line">
              <a:avLst/>
            </a:prstGeom>
            <a:noFill/>
            <a:ln w="80963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8" name="Line 442"/>
            <p:cNvSpPr>
              <a:spLocks noChangeShapeType="1"/>
            </p:cNvSpPr>
            <p:nvPr/>
          </p:nvSpPr>
          <p:spPr bwMode="auto">
            <a:xfrm>
              <a:off x="3518" y="2908"/>
              <a:ext cx="103" cy="0"/>
            </a:xfrm>
            <a:prstGeom prst="line">
              <a:avLst/>
            </a:prstGeom>
            <a:noFill/>
            <a:ln w="80963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9" name="Line 443"/>
            <p:cNvSpPr>
              <a:spLocks noChangeShapeType="1"/>
            </p:cNvSpPr>
            <p:nvPr/>
          </p:nvSpPr>
          <p:spPr bwMode="auto">
            <a:xfrm>
              <a:off x="3518" y="2991"/>
              <a:ext cx="103" cy="0"/>
            </a:xfrm>
            <a:prstGeom prst="line">
              <a:avLst/>
            </a:prstGeom>
            <a:noFill/>
            <a:ln w="80963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0" name="Line 444"/>
            <p:cNvSpPr>
              <a:spLocks noChangeShapeType="1"/>
            </p:cNvSpPr>
            <p:nvPr/>
          </p:nvSpPr>
          <p:spPr bwMode="auto">
            <a:xfrm>
              <a:off x="3518" y="3071"/>
              <a:ext cx="103" cy="0"/>
            </a:xfrm>
            <a:prstGeom prst="line">
              <a:avLst/>
            </a:prstGeom>
            <a:noFill/>
            <a:ln w="80963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1" name="Line 445"/>
            <p:cNvSpPr>
              <a:spLocks noChangeShapeType="1"/>
            </p:cNvSpPr>
            <p:nvPr/>
          </p:nvSpPr>
          <p:spPr bwMode="auto">
            <a:xfrm>
              <a:off x="3518" y="3154"/>
              <a:ext cx="103" cy="0"/>
            </a:xfrm>
            <a:prstGeom prst="line">
              <a:avLst/>
            </a:prstGeom>
            <a:noFill/>
            <a:ln w="80963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2" name="Line 446"/>
            <p:cNvSpPr>
              <a:spLocks noChangeShapeType="1"/>
            </p:cNvSpPr>
            <p:nvPr/>
          </p:nvSpPr>
          <p:spPr bwMode="auto">
            <a:xfrm>
              <a:off x="3207" y="2578"/>
              <a:ext cx="103" cy="0"/>
            </a:xfrm>
            <a:prstGeom prst="line">
              <a:avLst/>
            </a:prstGeom>
            <a:noFill/>
            <a:ln w="80963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3" name="Line 447"/>
            <p:cNvSpPr>
              <a:spLocks noChangeShapeType="1"/>
            </p:cNvSpPr>
            <p:nvPr/>
          </p:nvSpPr>
          <p:spPr bwMode="auto">
            <a:xfrm>
              <a:off x="3207" y="2661"/>
              <a:ext cx="103" cy="0"/>
            </a:xfrm>
            <a:prstGeom prst="line">
              <a:avLst/>
            </a:prstGeom>
            <a:noFill/>
            <a:ln w="80963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4" name="Line 448"/>
            <p:cNvSpPr>
              <a:spLocks noChangeShapeType="1"/>
            </p:cNvSpPr>
            <p:nvPr/>
          </p:nvSpPr>
          <p:spPr bwMode="auto">
            <a:xfrm>
              <a:off x="3207" y="2744"/>
              <a:ext cx="103" cy="0"/>
            </a:xfrm>
            <a:prstGeom prst="line">
              <a:avLst/>
            </a:prstGeom>
            <a:noFill/>
            <a:ln w="80963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5" name="Line 449"/>
            <p:cNvSpPr>
              <a:spLocks noChangeShapeType="1"/>
            </p:cNvSpPr>
            <p:nvPr/>
          </p:nvSpPr>
          <p:spPr bwMode="auto">
            <a:xfrm>
              <a:off x="3207" y="2824"/>
              <a:ext cx="103" cy="0"/>
            </a:xfrm>
            <a:prstGeom prst="line">
              <a:avLst/>
            </a:prstGeom>
            <a:noFill/>
            <a:ln w="80963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6" name="Line 450"/>
            <p:cNvSpPr>
              <a:spLocks noChangeShapeType="1"/>
            </p:cNvSpPr>
            <p:nvPr/>
          </p:nvSpPr>
          <p:spPr bwMode="auto">
            <a:xfrm>
              <a:off x="3207" y="2908"/>
              <a:ext cx="103" cy="0"/>
            </a:xfrm>
            <a:prstGeom prst="line">
              <a:avLst/>
            </a:prstGeom>
            <a:noFill/>
            <a:ln w="80963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7" name="Line 451"/>
            <p:cNvSpPr>
              <a:spLocks noChangeShapeType="1"/>
            </p:cNvSpPr>
            <p:nvPr/>
          </p:nvSpPr>
          <p:spPr bwMode="auto">
            <a:xfrm>
              <a:off x="3207" y="2991"/>
              <a:ext cx="103" cy="0"/>
            </a:xfrm>
            <a:prstGeom prst="line">
              <a:avLst/>
            </a:prstGeom>
            <a:noFill/>
            <a:ln w="80963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8" name="Line 452"/>
            <p:cNvSpPr>
              <a:spLocks noChangeShapeType="1"/>
            </p:cNvSpPr>
            <p:nvPr/>
          </p:nvSpPr>
          <p:spPr bwMode="auto">
            <a:xfrm>
              <a:off x="3207" y="3071"/>
              <a:ext cx="103" cy="0"/>
            </a:xfrm>
            <a:prstGeom prst="line">
              <a:avLst/>
            </a:prstGeom>
            <a:noFill/>
            <a:ln w="80963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9" name="Line 453"/>
            <p:cNvSpPr>
              <a:spLocks noChangeShapeType="1"/>
            </p:cNvSpPr>
            <p:nvPr/>
          </p:nvSpPr>
          <p:spPr bwMode="auto">
            <a:xfrm>
              <a:off x="3207" y="3154"/>
              <a:ext cx="103" cy="0"/>
            </a:xfrm>
            <a:prstGeom prst="line">
              <a:avLst/>
            </a:prstGeom>
            <a:noFill/>
            <a:ln w="80963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0" name="Rectangle 454"/>
            <p:cNvSpPr>
              <a:spLocks noChangeArrowheads="1"/>
            </p:cNvSpPr>
            <p:nvPr/>
          </p:nvSpPr>
          <p:spPr bwMode="auto">
            <a:xfrm>
              <a:off x="3310" y="2514"/>
              <a:ext cx="211" cy="701"/>
            </a:xfrm>
            <a:prstGeom prst="rect">
              <a:avLst/>
            </a:prstGeom>
            <a:solidFill>
              <a:srgbClr val="0079C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sp>
        <p:nvSpPr>
          <p:cNvPr id="71" name="Line 455"/>
          <p:cNvSpPr>
            <a:spLocks noChangeShapeType="1"/>
          </p:cNvSpPr>
          <p:nvPr/>
        </p:nvSpPr>
        <p:spPr bwMode="auto">
          <a:xfrm>
            <a:off x="7599363" y="2373313"/>
            <a:ext cx="80962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2" name="Line 456"/>
          <p:cNvSpPr>
            <a:spLocks noChangeShapeType="1"/>
          </p:cNvSpPr>
          <p:nvPr/>
        </p:nvSpPr>
        <p:spPr bwMode="auto">
          <a:xfrm>
            <a:off x="7599363" y="2555875"/>
            <a:ext cx="80962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3" name="Line 457"/>
          <p:cNvSpPr>
            <a:spLocks noChangeShapeType="1"/>
          </p:cNvSpPr>
          <p:nvPr/>
        </p:nvSpPr>
        <p:spPr bwMode="auto">
          <a:xfrm>
            <a:off x="8001000" y="2470150"/>
            <a:ext cx="87313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4" name="Line 458"/>
          <p:cNvSpPr>
            <a:spLocks noChangeShapeType="1"/>
          </p:cNvSpPr>
          <p:nvPr/>
        </p:nvSpPr>
        <p:spPr bwMode="auto">
          <a:xfrm>
            <a:off x="7924800" y="2825750"/>
            <a:ext cx="76200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5" name="Line 459"/>
          <p:cNvSpPr>
            <a:spLocks noChangeShapeType="1"/>
          </p:cNvSpPr>
          <p:nvPr/>
        </p:nvSpPr>
        <p:spPr bwMode="auto">
          <a:xfrm>
            <a:off x="7924800" y="2917825"/>
            <a:ext cx="76200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6" name="Line 460"/>
          <p:cNvSpPr>
            <a:spLocks noChangeShapeType="1"/>
          </p:cNvSpPr>
          <p:nvPr/>
        </p:nvSpPr>
        <p:spPr bwMode="auto">
          <a:xfrm>
            <a:off x="7924800" y="3008313"/>
            <a:ext cx="76200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7" name="Line 461"/>
          <p:cNvSpPr>
            <a:spLocks noChangeShapeType="1"/>
          </p:cNvSpPr>
          <p:nvPr/>
        </p:nvSpPr>
        <p:spPr bwMode="auto">
          <a:xfrm>
            <a:off x="8321675" y="2922588"/>
            <a:ext cx="92075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8" name="Rectangle 462"/>
          <p:cNvSpPr>
            <a:spLocks noChangeArrowheads="1"/>
          </p:cNvSpPr>
          <p:nvPr/>
        </p:nvSpPr>
        <p:spPr bwMode="auto">
          <a:xfrm>
            <a:off x="6969125" y="2047875"/>
            <a:ext cx="1744663" cy="1382713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9" name="Freeform 463"/>
          <p:cNvSpPr>
            <a:spLocks/>
          </p:cNvSpPr>
          <p:nvPr/>
        </p:nvSpPr>
        <p:spPr bwMode="auto">
          <a:xfrm>
            <a:off x="7629525" y="2281238"/>
            <a:ext cx="371475" cy="366712"/>
          </a:xfrm>
          <a:custGeom>
            <a:avLst/>
            <a:gdLst>
              <a:gd name="T0" fmla="*/ 371475 w 73"/>
              <a:gd name="T1" fmla="*/ 183356 h 72"/>
              <a:gd name="T2" fmla="*/ 0 w 73"/>
              <a:gd name="T3" fmla="*/ 366712 h 72"/>
              <a:gd name="T4" fmla="*/ 55976 w 73"/>
              <a:gd name="T5" fmla="*/ 188449 h 72"/>
              <a:gd name="T6" fmla="*/ 55976 w 73"/>
              <a:gd name="T7" fmla="*/ 183356 h 72"/>
              <a:gd name="T8" fmla="*/ 0 w 73"/>
              <a:gd name="T9" fmla="*/ 0 h 72"/>
              <a:gd name="T10" fmla="*/ 371475 w 73"/>
              <a:gd name="T11" fmla="*/ 183356 h 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3"/>
              <a:gd name="T19" fmla="*/ 0 h 72"/>
              <a:gd name="T20" fmla="*/ 73 w 73"/>
              <a:gd name="T21" fmla="*/ 72 h 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3" h="72">
                <a:moveTo>
                  <a:pt x="73" y="36"/>
                </a:moveTo>
                <a:cubicBezTo>
                  <a:pt x="73" y="36"/>
                  <a:pt x="56" y="72"/>
                  <a:pt x="0" y="72"/>
                </a:cubicBezTo>
                <a:cubicBezTo>
                  <a:pt x="0" y="72"/>
                  <a:pt x="11" y="69"/>
                  <a:pt x="11" y="37"/>
                </a:cubicBezTo>
                <a:cubicBezTo>
                  <a:pt x="11" y="36"/>
                  <a:pt x="11" y="36"/>
                  <a:pt x="11" y="36"/>
                </a:cubicBezTo>
                <a:cubicBezTo>
                  <a:pt x="11" y="4"/>
                  <a:pt x="0" y="0"/>
                  <a:pt x="0" y="0"/>
                </a:cubicBezTo>
                <a:cubicBezTo>
                  <a:pt x="56" y="0"/>
                  <a:pt x="73" y="36"/>
                  <a:pt x="73" y="36"/>
                </a:cubicBezTo>
                <a:close/>
              </a:path>
            </a:pathLst>
          </a:custGeom>
          <a:solidFill>
            <a:srgbClr val="FFFFFF"/>
          </a:solidFill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0" name="Freeform 464"/>
          <p:cNvSpPr>
            <a:spLocks/>
          </p:cNvSpPr>
          <p:nvPr/>
        </p:nvSpPr>
        <p:spPr bwMode="auto">
          <a:xfrm>
            <a:off x="7954963" y="2733675"/>
            <a:ext cx="371475" cy="366713"/>
          </a:xfrm>
          <a:custGeom>
            <a:avLst/>
            <a:gdLst>
              <a:gd name="T0" fmla="*/ 371475 w 73"/>
              <a:gd name="T1" fmla="*/ 183357 h 72"/>
              <a:gd name="T2" fmla="*/ 0 w 73"/>
              <a:gd name="T3" fmla="*/ 366713 h 72"/>
              <a:gd name="T4" fmla="*/ 55976 w 73"/>
              <a:gd name="T5" fmla="*/ 188450 h 72"/>
              <a:gd name="T6" fmla="*/ 55976 w 73"/>
              <a:gd name="T7" fmla="*/ 183357 h 72"/>
              <a:gd name="T8" fmla="*/ 0 w 73"/>
              <a:gd name="T9" fmla="*/ 0 h 72"/>
              <a:gd name="T10" fmla="*/ 371475 w 73"/>
              <a:gd name="T11" fmla="*/ 183357 h 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3"/>
              <a:gd name="T19" fmla="*/ 0 h 72"/>
              <a:gd name="T20" fmla="*/ 73 w 73"/>
              <a:gd name="T21" fmla="*/ 72 h 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3" h="72">
                <a:moveTo>
                  <a:pt x="73" y="36"/>
                </a:moveTo>
                <a:cubicBezTo>
                  <a:pt x="73" y="36"/>
                  <a:pt x="56" y="72"/>
                  <a:pt x="0" y="72"/>
                </a:cubicBezTo>
                <a:cubicBezTo>
                  <a:pt x="0" y="72"/>
                  <a:pt x="11" y="69"/>
                  <a:pt x="11" y="37"/>
                </a:cubicBezTo>
                <a:cubicBezTo>
                  <a:pt x="11" y="36"/>
                  <a:pt x="11" y="36"/>
                  <a:pt x="11" y="36"/>
                </a:cubicBezTo>
                <a:cubicBezTo>
                  <a:pt x="11" y="4"/>
                  <a:pt x="0" y="0"/>
                  <a:pt x="0" y="0"/>
                </a:cubicBezTo>
                <a:cubicBezTo>
                  <a:pt x="56" y="0"/>
                  <a:pt x="73" y="36"/>
                  <a:pt x="73" y="36"/>
                </a:cubicBezTo>
                <a:close/>
              </a:path>
            </a:pathLst>
          </a:custGeom>
          <a:solidFill>
            <a:srgbClr val="FFFFFF"/>
          </a:solidFill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1" name="Line 465"/>
          <p:cNvSpPr>
            <a:spLocks noChangeShapeType="1"/>
          </p:cNvSpPr>
          <p:nvPr/>
        </p:nvSpPr>
        <p:spPr bwMode="auto">
          <a:xfrm>
            <a:off x="6770688" y="4351338"/>
            <a:ext cx="198437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2" name="Line 466"/>
          <p:cNvSpPr>
            <a:spLocks noChangeShapeType="1"/>
          </p:cNvSpPr>
          <p:nvPr/>
        </p:nvSpPr>
        <p:spPr bwMode="auto">
          <a:xfrm>
            <a:off x="6770688" y="4967288"/>
            <a:ext cx="198437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3" name="Line 467"/>
          <p:cNvSpPr>
            <a:spLocks noChangeShapeType="1"/>
          </p:cNvSpPr>
          <p:nvPr/>
        </p:nvSpPr>
        <p:spPr bwMode="auto">
          <a:xfrm>
            <a:off x="6770688" y="4503738"/>
            <a:ext cx="198437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4" name="Line 468"/>
          <p:cNvSpPr>
            <a:spLocks noChangeShapeType="1"/>
          </p:cNvSpPr>
          <p:nvPr/>
        </p:nvSpPr>
        <p:spPr bwMode="auto">
          <a:xfrm>
            <a:off x="6770688" y="4662488"/>
            <a:ext cx="198437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5" name="Line 469"/>
          <p:cNvSpPr>
            <a:spLocks noChangeShapeType="1"/>
          </p:cNvSpPr>
          <p:nvPr/>
        </p:nvSpPr>
        <p:spPr bwMode="auto">
          <a:xfrm>
            <a:off x="6770688" y="4814888"/>
            <a:ext cx="198437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6" name="Freeform 470"/>
          <p:cNvSpPr>
            <a:spLocks/>
          </p:cNvSpPr>
          <p:nvPr/>
        </p:nvSpPr>
        <p:spPr bwMode="auto">
          <a:xfrm>
            <a:off x="7446963" y="4041775"/>
            <a:ext cx="182562" cy="314325"/>
          </a:xfrm>
          <a:custGeom>
            <a:avLst/>
            <a:gdLst>
              <a:gd name="T0" fmla="*/ 0 w 115"/>
              <a:gd name="T1" fmla="*/ 314325 h 198"/>
              <a:gd name="T2" fmla="*/ 85725 w 115"/>
              <a:gd name="T3" fmla="*/ 314325 h 198"/>
              <a:gd name="T4" fmla="*/ 85725 w 115"/>
              <a:gd name="T5" fmla="*/ 0 h 198"/>
              <a:gd name="T6" fmla="*/ 182562 w 115"/>
              <a:gd name="T7" fmla="*/ 0 h 198"/>
              <a:gd name="T8" fmla="*/ 0 60000 65536"/>
              <a:gd name="T9" fmla="*/ 0 60000 65536"/>
              <a:gd name="T10" fmla="*/ 0 60000 65536"/>
              <a:gd name="T11" fmla="*/ 0 60000 65536"/>
              <a:gd name="T12" fmla="*/ 0 w 115"/>
              <a:gd name="T13" fmla="*/ 0 h 198"/>
              <a:gd name="T14" fmla="*/ 115 w 115"/>
              <a:gd name="T15" fmla="*/ 198 h 1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" h="198">
                <a:moveTo>
                  <a:pt x="0" y="198"/>
                </a:moveTo>
                <a:lnTo>
                  <a:pt x="54" y="198"/>
                </a:lnTo>
                <a:lnTo>
                  <a:pt x="54" y="0"/>
                </a:lnTo>
                <a:lnTo>
                  <a:pt x="115" y="0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7" name="Rectangle 471"/>
          <p:cNvSpPr>
            <a:spLocks noChangeArrowheads="1"/>
          </p:cNvSpPr>
          <p:nvPr/>
        </p:nvSpPr>
        <p:spPr bwMode="auto">
          <a:xfrm>
            <a:off x="6969125" y="3649663"/>
            <a:ext cx="1744663" cy="1465262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" name="Freeform 473"/>
          <p:cNvSpPr>
            <a:spLocks/>
          </p:cNvSpPr>
          <p:nvPr/>
        </p:nvSpPr>
        <p:spPr bwMode="auto">
          <a:xfrm>
            <a:off x="6770688" y="4194175"/>
            <a:ext cx="339725" cy="161925"/>
          </a:xfrm>
          <a:custGeom>
            <a:avLst/>
            <a:gdLst>
              <a:gd name="T0" fmla="*/ 0 w 214"/>
              <a:gd name="T1" fmla="*/ 0 h 102"/>
              <a:gd name="T2" fmla="*/ 258763 w 214"/>
              <a:gd name="T3" fmla="*/ 0 h 102"/>
              <a:gd name="T4" fmla="*/ 258763 w 214"/>
              <a:gd name="T5" fmla="*/ 161925 h 102"/>
              <a:gd name="T6" fmla="*/ 339725 w 214"/>
              <a:gd name="T7" fmla="*/ 161925 h 102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102"/>
              <a:gd name="T14" fmla="*/ 214 w 214"/>
              <a:gd name="T15" fmla="*/ 102 h 1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102">
                <a:moveTo>
                  <a:pt x="0" y="0"/>
                </a:moveTo>
                <a:lnTo>
                  <a:pt x="163" y="0"/>
                </a:lnTo>
                <a:lnTo>
                  <a:pt x="163" y="102"/>
                </a:lnTo>
                <a:lnTo>
                  <a:pt x="214" y="102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grpSp>
        <p:nvGrpSpPr>
          <p:cNvPr id="89" name="Group 564"/>
          <p:cNvGrpSpPr>
            <a:grpSpLocks/>
          </p:cNvGrpSpPr>
          <p:nvPr/>
        </p:nvGrpSpPr>
        <p:grpSpPr bwMode="auto">
          <a:xfrm>
            <a:off x="7110413" y="4198938"/>
            <a:ext cx="336550" cy="315912"/>
            <a:chOff x="4479" y="2645"/>
            <a:chExt cx="212" cy="199"/>
          </a:xfrm>
        </p:grpSpPr>
        <p:sp>
          <p:nvSpPr>
            <p:cNvPr id="90" name="Oval 472"/>
            <p:cNvSpPr>
              <a:spLocks noChangeArrowheads="1"/>
            </p:cNvSpPr>
            <p:nvPr/>
          </p:nvSpPr>
          <p:spPr bwMode="auto">
            <a:xfrm>
              <a:off x="4640" y="2719"/>
              <a:ext cx="51" cy="5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" name="Freeform 474"/>
            <p:cNvSpPr>
              <a:spLocks/>
            </p:cNvSpPr>
            <p:nvPr/>
          </p:nvSpPr>
          <p:spPr bwMode="auto">
            <a:xfrm>
              <a:off x="4479" y="2645"/>
              <a:ext cx="157" cy="199"/>
            </a:xfrm>
            <a:custGeom>
              <a:avLst/>
              <a:gdLst>
                <a:gd name="T0" fmla="*/ 0 w 157"/>
                <a:gd name="T1" fmla="*/ 199 h 199"/>
                <a:gd name="T2" fmla="*/ 157 w 157"/>
                <a:gd name="T3" fmla="*/ 99 h 199"/>
                <a:gd name="T4" fmla="*/ 0 w 157"/>
                <a:gd name="T5" fmla="*/ 0 h 199"/>
                <a:gd name="T6" fmla="*/ 0 w 157"/>
                <a:gd name="T7" fmla="*/ 199 h 1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199"/>
                <a:gd name="T14" fmla="*/ 157 w 157"/>
                <a:gd name="T15" fmla="*/ 199 h 1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199">
                  <a:moveTo>
                    <a:pt x="0" y="199"/>
                  </a:moveTo>
                  <a:lnTo>
                    <a:pt x="157" y="99"/>
                  </a:lnTo>
                  <a:lnTo>
                    <a:pt x="0" y="0"/>
                  </a:lnTo>
                  <a:lnTo>
                    <a:pt x="0" y="19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sp>
        <p:nvSpPr>
          <p:cNvPr id="92" name="Rectangle 475"/>
          <p:cNvSpPr>
            <a:spLocks noChangeArrowheads="1"/>
          </p:cNvSpPr>
          <p:nvPr/>
        </p:nvSpPr>
        <p:spPr bwMode="auto">
          <a:xfrm>
            <a:off x="6667500" y="3781425"/>
            <a:ext cx="897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k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3" name="Rectangle 476"/>
          <p:cNvSpPr>
            <a:spLocks noChangeArrowheads="1"/>
          </p:cNvSpPr>
          <p:nvPr/>
        </p:nvSpPr>
        <p:spPr bwMode="auto">
          <a:xfrm>
            <a:off x="6662738" y="39338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p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4" name="Rectangle 477"/>
          <p:cNvSpPr>
            <a:spLocks noChangeArrowheads="1"/>
          </p:cNvSpPr>
          <p:nvPr/>
        </p:nvSpPr>
        <p:spPr bwMode="auto">
          <a:xfrm>
            <a:off x="6667500" y="4090988"/>
            <a:ext cx="825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s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5" name="Rectangle 478"/>
          <p:cNvSpPr>
            <a:spLocks noChangeArrowheads="1"/>
          </p:cNvSpPr>
          <p:nvPr/>
        </p:nvSpPr>
        <p:spPr bwMode="auto">
          <a:xfrm>
            <a:off x="4764088" y="3502025"/>
            <a:ext cx="609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(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6" name="Rectangle 479"/>
          <p:cNvSpPr>
            <a:spLocks noChangeArrowheads="1"/>
          </p:cNvSpPr>
          <p:nvPr/>
        </p:nvSpPr>
        <p:spPr bwMode="auto">
          <a:xfrm>
            <a:off x="4818063" y="34972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Comic Sans MS" pitchFamily="66" charset="0"/>
              </a:rPr>
              <a:t>a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7" name="Rectangle 480"/>
          <p:cNvSpPr>
            <a:spLocks noChangeArrowheads="1"/>
          </p:cNvSpPr>
          <p:nvPr/>
        </p:nvSpPr>
        <p:spPr bwMode="auto">
          <a:xfrm>
            <a:off x="4908550" y="3502025"/>
            <a:ext cx="609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)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8" name="Rectangle 481"/>
          <p:cNvSpPr>
            <a:spLocks noChangeArrowheads="1"/>
          </p:cNvSpPr>
          <p:nvPr/>
        </p:nvSpPr>
        <p:spPr bwMode="auto">
          <a:xfrm>
            <a:off x="4759325" y="5021263"/>
            <a:ext cx="609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(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9" name="Rectangle 482"/>
          <p:cNvSpPr>
            <a:spLocks noChangeArrowheads="1"/>
          </p:cNvSpPr>
          <p:nvPr/>
        </p:nvSpPr>
        <p:spPr bwMode="auto">
          <a:xfrm>
            <a:off x="4813300" y="5016500"/>
            <a:ext cx="1016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Comic Sans MS" pitchFamily="66" charset="0"/>
              </a:rPr>
              <a:t>d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00" name="Rectangle 483"/>
          <p:cNvSpPr>
            <a:spLocks noChangeArrowheads="1"/>
          </p:cNvSpPr>
          <p:nvPr/>
        </p:nvSpPr>
        <p:spPr bwMode="auto">
          <a:xfrm>
            <a:off x="4913313" y="5021263"/>
            <a:ext cx="609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)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01" name="Rectangle 484"/>
          <p:cNvSpPr>
            <a:spLocks noChangeArrowheads="1"/>
          </p:cNvSpPr>
          <p:nvPr/>
        </p:nvSpPr>
        <p:spPr bwMode="auto">
          <a:xfrm>
            <a:off x="8815388" y="5010150"/>
            <a:ext cx="609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(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02" name="Rectangle 485"/>
          <p:cNvSpPr>
            <a:spLocks noChangeArrowheads="1"/>
          </p:cNvSpPr>
          <p:nvPr/>
        </p:nvSpPr>
        <p:spPr bwMode="auto">
          <a:xfrm>
            <a:off x="8869363" y="5003800"/>
            <a:ext cx="8496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Comic Sans MS" pitchFamily="66" charset="0"/>
              </a:rPr>
              <a:t>c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03" name="Rectangle 486"/>
          <p:cNvSpPr>
            <a:spLocks noChangeArrowheads="1"/>
          </p:cNvSpPr>
          <p:nvPr/>
        </p:nvSpPr>
        <p:spPr bwMode="auto">
          <a:xfrm>
            <a:off x="8959850" y="5010150"/>
            <a:ext cx="609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)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04" name="Rectangle 487"/>
          <p:cNvSpPr>
            <a:spLocks noChangeArrowheads="1"/>
          </p:cNvSpPr>
          <p:nvPr/>
        </p:nvSpPr>
        <p:spPr bwMode="auto">
          <a:xfrm>
            <a:off x="8815388" y="3260725"/>
            <a:ext cx="609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(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05" name="Rectangle 488"/>
          <p:cNvSpPr>
            <a:spLocks noChangeArrowheads="1"/>
          </p:cNvSpPr>
          <p:nvPr/>
        </p:nvSpPr>
        <p:spPr bwMode="auto">
          <a:xfrm>
            <a:off x="8869363" y="3254375"/>
            <a:ext cx="1016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Comic Sans MS" pitchFamily="66" charset="0"/>
              </a:rPr>
              <a:t>b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06" name="Rectangle 489"/>
          <p:cNvSpPr>
            <a:spLocks noChangeArrowheads="1"/>
          </p:cNvSpPr>
          <p:nvPr/>
        </p:nvSpPr>
        <p:spPr bwMode="auto">
          <a:xfrm>
            <a:off x="8967788" y="3260725"/>
            <a:ext cx="609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)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07" name="Oval 490"/>
          <p:cNvSpPr>
            <a:spLocks noChangeArrowheads="1"/>
          </p:cNvSpPr>
          <p:nvPr/>
        </p:nvSpPr>
        <p:spPr bwMode="auto">
          <a:xfrm>
            <a:off x="6969125" y="1976438"/>
            <a:ext cx="1749425" cy="142875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8" name="Rectangle 491"/>
          <p:cNvSpPr>
            <a:spLocks noChangeArrowheads="1"/>
          </p:cNvSpPr>
          <p:nvPr/>
        </p:nvSpPr>
        <p:spPr bwMode="auto">
          <a:xfrm>
            <a:off x="7456488" y="3201988"/>
            <a:ext cx="52257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Cell lib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09" name="Rectangle 492"/>
          <p:cNvSpPr>
            <a:spLocks noChangeArrowheads="1"/>
          </p:cNvSpPr>
          <p:nvPr/>
        </p:nvSpPr>
        <p:spPr bwMode="auto">
          <a:xfrm>
            <a:off x="7943850" y="3201988"/>
            <a:ext cx="8015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r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10" name="Rectangle 493"/>
          <p:cNvSpPr>
            <a:spLocks noChangeArrowheads="1"/>
          </p:cNvSpPr>
          <p:nvPr/>
        </p:nvSpPr>
        <p:spPr bwMode="auto">
          <a:xfrm>
            <a:off x="7996238" y="3201988"/>
            <a:ext cx="8496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a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11" name="Rectangle 494"/>
          <p:cNvSpPr>
            <a:spLocks noChangeArrowheads="1"/>
          </p:cNvSpPr>
          <p:nvPr/>
        </p:nvSpPr>
        <p:spPr bwMode="auto">
          <a:xfrm>
            <a:off x="8086725" y="3201988"/>
            <a:ext cx="8015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r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12" name="Rectangle 495"/>
          <p:cNvSpPr>
            <a:spLocks noChangeArrowheads="1"/>
          </p:cNvSpPr>
          <p:nvPr/>
        </p:nvSpPr>
        <p:spPr bwMode="auto">
          <a:xfrm>
            <a:off x="8147050" y="3201988"/>
            <a:ext cx="8656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y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13" name="Freeform 496"/>
          <p:cNvSpPr>
            <a:spLocks/>
          </p:cNvSpPr>
          <p:nvPr/>
        </p:nvSpPr>
        <p:spPr bwMode="auto">
          <a:xfrm>
            <a:off x="6770688" y="3903663"/>
            <a:ext cx="858837" cy="138112"/>
          </a:xfrm>
          <a:custGeom>
            <a:avLst/>
            <a:gdLst>
              <a:gd name="T0" fmla="*/ 0 w 541"/>
              <a:gd name="T1" fmla="*/ 138112 h 87"/>
              <a:gd name="T2" fmla="*/ 498475 w 541"/>
              <a:gd name="T3" fmla="*/ 138112 h 87"/>
              <a:gd name="T4" fmla="*/ 498475 w 541"/>
              <a:gd name="T5" fmla="*/ 0 h 87"/>
              <a:gd name="T6" fmla="*/ 858837 w 541"/>
              <a:gd name="T7" fmla="*/ 0 h 87"/>
              <a:gd name="T8" fmla="*/ 0 60000 65536"/>
              <a:gd name="T9" fmla="*/ 0 60000 65536"/>
              <a:gd name="T10" fmla="*/ 0 60000 65536"/>
              <a:gd name="T11" fmla="*/ 0 60000 65536"/>
              <a:gd name="T12" fmla="*/ 0 w 541"/>
              <a:gd name="T13" fmla="*/ 0 h 87"/>
              <a:gd name="T14" fmla="*/ 541 w 541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1" h="87">
                <a:moveTo>
                  <a:pt x="0" y="87"/>
                </a:moveTo>
                <a:lnTo>
                  <a:pt x="314" y="87"/>
                </a:lnTo>
                <a:lnTo>
                  <a:pt x="314" y="0"/>
                </a:lnTo>
                <a:lnTo>
                  <a:pt x="541" y="0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4" name="Freeform 497"/>
          <p:cNvSpPr>
            <a:spLocks/>
          </p:cNvSpPr>
          <p:nvPr/>
        </p:nvSpPr>
        <p:spPr bwMode="auto">
          <a:xfrm>
            <a:off x="6770688" y="3751263"/>
            <a:ext cx="858837" cy="138112"/>
          </a:xfrm>
          <a:custGeom>
            <a:avLst/>
            <a:gdLst>
              <a:gd name="T0" fmla="*/ 0 w 541"/>
              <a:gd name="T1" fmla="*/ 138112 h 87"/>
              <a:gd name="T2" fmla="*/ 427037 w 541"/>
              <a:gd name="T3" fmla="*/ 138112 h 87"/>
              <a:gd name="T4" fmla="*/ 427037 w 541"/>
              <a:gd name="T5" fmla="*/ 0 h 87"/>
              <a:gd name="T6" fmla="*/ 858837 w 541"/>
              <a:gd name="T7" fmla="*/ 0 h 87"/>
              <a:gd name="T8" fmla="*/ 0 60000 65536"/>
              <a:gd name="T9" fmla="*/ 0 60000 65536"/>
              <a:gd name="T10" fmla="*/ 0 60000 65536"/>
              <a:gd name="T11" fmla="*/ 0 60000 65536"/>
              <a:gd name="T12" fmla="*/ 0 w 541"/>
              <a:gd name="T13" fmla="*/ 0 h 87"/>
              <a:gd name="T14" fmla="*/ 541 w 541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1" h="87">
                <a:moveTo>
                  <a:pt x="0" y="87"/>
                </a:moveTo>
                <a:lnTo>
                  <a:pt x="269" y="87"/>
                </a:lnTo>
                <a:lnTo>
                  <a:pt x="269" y="0"/>
                </a:lnTo>
                <a:lnTo>
                  <a:pt x="541" y="0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5" name="Rectangle 498"/>
          <p:cNvSpPr>
            <a:spLocks noChangeArrowheads="1"/>
          </p:cNvSpPr>
          <p:nvPr/>
        </p:nvSpPr>
        <p:spPr bwMode="auto">
          <a:xfrm>
            <a:off x="8093075" y="3967163"/>
            <a:ext cx="39594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  <a:latin typeface="Comic Sans MS" pitchFamily="66" charset="0"/>
              </a:rPr>
              <a:t>cell r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16" name="Rectangle 499"/>
          <p:cNvSpPr>
            <a:spLocks noChangeArrowheads="1"/>
          </p:cNvSpPr>
          <p:nvPr/>
        </p:nvSpPr>
        <p:spPr bwMode="auto">
          <a:xfrm>
            <a:off x="8435975" y="3967163"/>
            <a:ext cx="8816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  <a:latin typeface="Comic Sans MS" pitchFamily="66" charset="0"/>
              </a:rPr>
              <a:t>o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17" name="Rectangle 500"/>
          <p:cNvSpPr>
            <a:spLocks noChangeArrowheads="1"/>
          </p:cNvSpPr>
          <p:nvPr/>
        </p:nvSpPr>
        <p:spPr bwMode="auto">
          <a:xfrm>
            <a:off x="8524875" y="3967163"/>
            <a:ext cx="1138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  <a:latin typeface="Comic Sans MS" pitchFamily="66" charset="0"/>
              </a:rPr>
              <a:t>w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18" name="Rectangle 501"/>
          <p:cNvSpPr>
            <a:spLocks noChangeArrowheads="1"/>
          </p:cNvSpPr>
          <p:nvPr/>
        </p:nvSpPr>
        <p:spPr bwMode="auto">
          <a:xfrm>
            <a:off x="8093075" y="4368800"/>
            <a:ext cx="39594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  <a:latin typeface="Comic Sans MS" pitchFamily="66" charset="0"/>
              </a:rPr>
              <a:t>cell r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19" name="Rectangle 502"/>
          <p:cNvSpPr>
            <a:spLocks noChangeArrowheads="1"/>
          </p:cNvSpPr>
          <p:nvPr/>
        </p:nvSpPr>
        <p:spPr bwMode="auto">
          <a:xfrm>
            <a:off x="8435975" y="4368800"/>
            <a:ext cx="8816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  <a:latin typeface="Comic Sans MS" pitchFamily="66" charset="0"/>
              </a:rPr>
              <a:t>o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20" name="Rectangle 503"/>
          <p:cNvSpPr>
            <a:spLocks noChangeArrowheads="1"/>
          </p:cNvSpPr>
          <p:nvPr/>
        </p:nvSpPr>
        <p:spPr bwMode="auto">
          <a:xfrm>
            <a:off x="8524875" y="4368800"/>
            <a:ext cx="1138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  <a:latin typeface="Comic Sans MS" pitchFamily="66" charset="0"/>
              </a:rPr>
              <a:t>w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21" name="Rectangle 504"/>
          <p:cNvSpPr>
            <a:spLocks noChangeArrowheads="1"/>
          </p:cNvSpPr>
          <p:nvPr/>
        </p:nvSpPr>
        <p:spPr bwMode="auto">
          <a:xfrm>
            <a:off x="8093075" y="4765675"/>
            <a:ext cx="39594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  <a:latin typeface="Comic Sans MS" pitchFamily="66" charset="0"/>
              </a:rPr>
              <a:t>cell r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22" name="Rectangle 505"/>
          <p:cNvSpPr>
            <a:spLocks noChangeArrowheads="1"/>
          </p:cNvSpPr>
          <p:nvPr/>
        </p:nvSpPr>
        <p:spPr bwMode="auto">
          <a:xfrm>
            <a:off x="8435975" y="4765675"/>
            <a:ext cx="8816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  <a:latin typeface="Comic Sans MS" pitchFamily="66" charset="0"/>
              </a:rPr>
              <a:t>o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23" name="Rectangle 506"/>
          <p:cNvSpPr>
            <a:spLocks noChangeArrowheads="1"/>
          </p:cNvSpPr>
          <p:nvPr/>
        </p:nvSpPr>
        <p:spPr bwMode="auto">
          <a:xfrm>
            <a:off x="8524875" y="4765675"/>
            <a:ext cx="1138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  <a:latin typeface="Comic Sans MS" pitchFamily="66" charset="0"/>
              </a:rPr>
              <a:t>w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24" name="Line 507"/>
          <p:cNvSpPr>
            <a:spLocks noChangeShapeType="1"/>
          </p:cNvSpPr>
          <p:nvPr/>
        </p:nvSpPr>
        <p:spPr bwMode="auto">
          <a:xfrm>
            <a:off x="8056563" y="3889375"/>
            <a:ext cx="860425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5" name="Freeform 508"/>
          <p:cNvSpPr>
            <a:spLocks/>
          </p:cNvSpPr>
          <p:nvPr/>
        </p:nvSpPr>
        <p:spPr bwMode="auto">
          <a:xfrm>
            <a:off x="7629525" y="3705225"/>
            <a:ext cx="422275" cy="371475"/>
          </a:xfrm>
          <a:custGeom>
            <a:avLst/>
            <a:gdLst>
              <a:gd name="T0" fmla="*/ 0 w 83"/>
              <a:gd name="T1" fmla="*/ 371475 h 73"/>
              <a:gd name="T2" fmla="*/ 234032 w 83"/>
              <a:gd name="T3" fmla="*/ 371475 h 73"/>
              <a:gd name="T4" fmla="*/ 422275 w 83"/>
              <a:gd name="T5" fmla="*/ 188282 h 73"/>
              <a:gd name="T6" fmla="*/ 234032 w 83"/>
              <a:gd name="T7" fmla="*/ 0 h 73"/>
              <a:gd name="T8" fmla="*/ 0 w 83"/>
              <a:gd name="T9" fmla="*/ 0 h 73"/>
              <a:gd name="T10" fmla="*/ 0 w 83"/>
              <a:gd name="T11" fmla="*/ 371475 h 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3"/>
              <a:gd name="T19" fmla="*/ 0 h 73"/>
              <a:gd name="T20" fmla="*/ 83 w 83"/>
              <a:gd name="T21" fmla="*/ 73 h 7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3" h="73">
                <a:moveTo>
                  <a:pt x="0" y="73"/>
                </a:moveTo>
                <a:cubicBezTo>
                  <a:pt x="46" y="73"/>
                  <a:pt x="46" y="73"/>
                  <a:pt x="46" y="73"/>
                </a:cubicBezTo>
                <a:cubicBezTo>
                  <a:pt x="66" y="73"/>
                  <a:pt x="83" y="57"/>
                  <a:pt x="83" y="37"/>
                </a:cubicBezTo>
                <a:cubicBezTo>
                  <a:pt x="83" y="17"/>
                  <a:pt x="66" y="0"/>
                  <a:pt x="46" y="0"/>
                </a:cubicBezTo>
                <a:cubicBezTo>
                  <a:pt x="0" y="0"/>
                  <a:pt x="0" y="0"/>
                  <a:pt x="0" y="0"/>
                </a:cubicBezTo>
                <a:lnTo>
                  <a:pt x="0" y="73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grpSp>
        <p:nvGrpSpPr>
          <p:cNvPr id="126" name="Group 566"/>
          <p:cNvGrpSpPr>
            <a:grpSpLocks/>
          </p:cNvGrpSpPr>
          <p:nvPr/>
        </p:nvGrpSpPr>
        <p:grpSpPr bwMode="auto">
          <a:xfrm>
            <a:off x="7497763" y="3116263"/>
            <a:ext cx="392112" cy="762000"/>
            <a:chOff x="4723" y="1963"/>
            <a:chExt cx="247" cy="480"/>
          </a:xfrm>
        </p:grpSpPr>
        <p:sp>
          <p:nvSpPr>
            <p:cNvPr id="127" name="Line 509"/>
            <p:cNvSpPr>
              <a:spLocks noChangeShapeType="1"/>
            </p:cNvSpPr>
            <p:nvPr/>
          </p:nvSpPr>
          <p:spPr bwMode="auto">
            <a:xfrm>
              <a:off x="4723" y="1963"/>
              <a:ext cx="205" cy="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8" name="Freeform 510"/>
            <p:cNvSpPr>
              <a:spLocks/>
            </p:cNvSpPr>
            <p:nvPr/>
          </p:nvSpPr>
          <p:spPr bwMode="auto">
            <a:xfrm>
              <a:off x="4902" y="2341"/>
              <a:ext cx="68" cy="102"/>
            </a:xfrm>
            <a:custGeom>
              <a:avLst/>
              <a:gdLst>
                <a:gd name="T0" fmla="*/ 68 w 68"/>
                <a:gd name="T1" fmla="*/ 102 h 102"/>
                <a:gd name="T2" fmla="*/ 45 w 68"/>
                <a:gd name="T3" fmla="*/ 0 h 102"/>
                <a:gd name="T4" fmla="*/ 0 w 68"/>
                <a:gd name="T5" fmla="*/ 22 h 102"/>
                <a:gd name="T6" fmla="*/ 68 w 68"/>
                <a:gd name="T7" fmla="*/ 102 h 1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102"/>
                <a:gd name="T14" fmla="*/ 68 w 68"/>
                <a:gd name="T15" fmla="*/ 102 h 1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102">
                  <a:moveTo>
                    <a:pt x="68" y="102"/>
                  </a:moveTo>
                  <a:lnTo>
                    <a:pt x="45" y="0"/>
                  </a:lnTo>
                  <a:lnTo>
                    <a:pt x="0" y="22"/>
                  </a:lnTo>
                  <a:lnTo>
                    <a:pt x="68" y="102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grpSp>
        <p:nvGrpSpPr>
          <p:cNvPr id="129" name="Group 565"/>
          <p:cNvGrpSpPr>
            <a:grpSpLocks/>
          </p:cNvGrpSpPr>
          <p:nvPr/>
        </p:nvGrpSpPr>
        <p:grpSpPr bwMode="auto">
          <a:xfrm>
            <a:off x="7202488" y="2632075"/>
            <a:ext cx="1103312" cy="1714500"/>
            <a:chOff x="4537" y="1658"/>
            <a:chExt cx="695" cy="1080"/>
          </a:xfrm>
        </p:grpSpPr>
        <p:sp>
          <p:nvSpPr>
            <p:cNvPr id="130" name="Line 511"/>
            <p:cNvSpPr>
              <a:spLocks noChangeShapeType="1"/>
            </p:cNvSpPr>
            <p:nvPr/>
          </p:nvSpPr>
          <p:spPr bwMode="auto">
            <a:xfrm flipH="1">
              <a:off x="4585" y="1658"/>
              <a:ext cx="647" cy="10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1" name="Freeform 512"/>
            <p:cNvSpPr>
              <a:spLocks/>
            </p:cNvSpPr>
            <p:nvPr/>
          </p:nvSpPr>
          <p:spPr bwMode="auto">
            <a:xfrm>
              <a:off x="4537" y="2639"/>
              <a:ext cx="77" cy="99"/>
            </a:xfrm>
            <a:custGeom>
              <a:avLst/>
              <a:gdLst>
                <a:gd name="T0" fmla="*/ 0 w 77"/>
                <a:gd name="T1" fmla="*/ 99 h 99"/>
                <a:gd name="T2" fmla="*/ 77 w 77"/>
                <a:gd name="T3" fmla="*/ 28 h 99"/>
                <a:gd name="T4" fmla="*/ 32 w 77"/>
                <a:gd name="T5" fmla="*/ 0 h 99"/>
                <a:gd name="T6" fmla="*/ 0 w 77"/>
                <a:gd name="T7" fmla="*/ 99 h 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99"/>
                <a:gd name="T14" fmla="*/ 77 w 77"/>
                <a:gd name="T15" fmla="*/ 99 h 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99">
                  <a:moveTo>
                    <a:pt x="0" y="99"/>
                  </a:moveTo>
                  <a:lnTo>
                    <a:pt x="77" y="28"/>
                  </a:lnTo>
                  <a:lnTo>
                    <a:pt x="32" y="0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grpSp>
        <p:nvGrpSpPr>
          <p:cNvPr id="132" name="Group 572"/>
          <p:cNvGrpSpPr>
            <a:grpSpLocks/>
          </p:cNvGrpSpPr>
          <p:nvPr/>
        </p:nvGrpSpPr>
        <p:grpSpPr bwMode="auto">
          <a:xfrm>
            <a:off x="5965825" y="4718050"/>
            <a:ext cx="708025" cy="528638"/>
            <a:chOff x="3758" y="2972"/>
            <a:chExt cx="446" cy="333"/>
          </a:xfrm>
        </p:grpSpPr>
        <p:sp>
          <p:nvSpPr>
            <p:cNvPr id="133" name="Freeform 518"/>
            <p:cNvSpPr>
              <a:spLocks/>
            </p:cNvSpPr>
            <p:nvPr/>
          </p:nvSpPr>
          <p:spPr bwMode="auto">
            <a:xfrm>
              <a:off x="3992" y="3042"/>
              <a:ext cx="97" cy="93"/>
            </a:xfrm>
            <a:custGeom>
              <a:avLst/>
              <a:gdLst>
                <a:gd name="T0" fmla="*/ 71 w 97"/>
                <a:gd name="T1" fmla="*/ 32 h 93"/>
                <a:gd name="T2" fmla="*/ 97 w 97"/>
                <a:gd name="T3" fmla="*/ 32 h 93"/>
                <a:gd name="T4" fmla="*/ 45 w 97"/>
                <a:gd name="T5" fmla="*/ 0 h 93"/>
                <a:gd name="T6" fmla="*/ 0 w 97"/>
                <a:gd name="T7" fmla="*/ 32 h 93"/>
                <a:gd name="T8" fmla="*/ 23 w 97"/>
                <a:gd name="T9" fmla="*/ 32 h 93"/>
                <a:gd name="T10" fmla="*/ 23 w 97"/>
                <a:gd name="T11" fmla="*/ 71 h 93"/>
                <a:gd name="T12" fmla="*/ 10 w 97"/>
                <a:gd name="T13" fmla="*/ 90 h 93"/>
                <a:gd name="T14" fmla="*/ 16 w 97"/>
                <a:gd name="T15" fmla="*/ 93 h 93"/>
                <a:gd name="T16" fmla="*/ 29 w 97"/>
                <a:gd name="T17" fmla="*/ 74 h 93"/>
                <a:gd name="T18" fmla="*/ 45 w 97"/>
                <a:gd name="T19" fmla="*/ 74 h 93"/>
                <a:gd name="T20" fmla="*/ 45 w 97"/>
                <a:gd name="T21" fmla="*/ 93 h 93"/>
                <a:gd name="T22" fmla="*/ 52 w 97"/>
                <a:gd name="T23" fmla="*/ 93 h 93"/>
                <a:gd name="T24" fmla="*/ 52 w 97"/>
                <a:gd name="T25" fmla="*/ 74 h 93"/>
                <a:gd name="T26" fmla="*/ 64 w 97"/>
                <a:gd name="T27" fmla="*/ 74 h 93"/>
                <a:gd name="T28" fmla="*/ 80 w 97"/>
                <a:gd name="T29" fmla="*/ 93 h 93"/>
                <a:gd name="T30" fmla="*/ 87 w 97"/>
                <a:gd name="T31" fmla="*/ 90 h 93"/>
                <a:gd name="T32" fmla="*/ 71 w 97"/>
                <a:gd name="T33" fmla="*/ 71 h 93"/>
                <a:gd name="T34" fmla="*/ 71 w 97"/>
                <a:gd name="T35" fmla="*/ 32 h 93"/>
                <a:gd name="T36" fmla="*/ 71 w 97"/>
                <a:gd name="T37" fmla="*/ 32 h 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7"/>
                <a:gd name="T58" fmla="*/ 0 h 93"/>
                <a:gd name="T59" fmla="*/ 97 w 97"/>
                <a:gd name="T60" fmla="*/ 93 h 9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7" h="93">
                  <a:moveTo>
                    <a:pt x="71" y="32"/>
                  </a:moveTo>
                  <a:lnTo>
                    <a:pt x="97" y="32"/>
                  </a:lnTo>
                  <a:lnTo>
                    <a:pt x="45" y="0"/>
                  </a:lnTo>
                  <a:lnTo>
                    <a:pt x="0" y="32"/>
                  </a:lnTo>
                  <a:lnTo>
                    <a:pt x="23" y="32"/>
                  </a:lnTo>
                  <a:lnTo>
                    <a:pt x="23" y="71"/>
                  </a:lnTo>
                  <a:lnTo>
                    <a:pt x="10" y="90"/>
                  </a:lnTo>
                  <a:lnTo>
                    <a:pt x="16" y="93"/>
                  </a:lnTo>
                  <a:lnTo>
                    <a:pt x="29" y="74"/>
                  </a:lnTo>
                  <a:lnTo>
                    <a:pt x="45" y="74"/>
                  </a:lnTo>
                  <a:lnTo>
                    <a:pt x="45" y="93"/>
                  </a:lnTo>
                  <a:lnTo>
                    <a:pt x="52" y="93"/>
                  </a:lnTo>
                  <a:lnTo>
                    <a:pt x="52" y="74"/>
                  </a:lnTo>
                  <a:lnTo>
                    <a:pt x="64" y="74"/>
                  </a:lnTo>
                  <a:lnTo>
                    <a:pt x="80" y="93"/>
                  </a:lnTo>
                  <a:lnTo>
                    <a:pt x="87" y="90"/>
                  </a:lnTo>
                  <a:lnTo>
                    <a:pt x="71" y="71"/>
                  </a:lnTo>
                  <a:lnTo>
                    <a:pt x="71" y="32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4" name="Freeform 519"/>
            <p:cNvSpPr>
              <a:spLocks/>
            </p:cNvSpPr>
            <p:nvPr/>
          </p:nvSpPr>
          <p:spPr bwMode="auto">
            <a:xfrm>
              <a:off x="4024" y="3074"/>
              <a:ext cx="32" cy="36"/>
            </a:xfrm>
            <a:custGeom>
              <a:avLst/>
              <a:gdLst>
                <a:gd name="T0" fmla="*/ 0 w 32"/>
                <a:gd name="T1" fmla="*/ 0 h 36"/>
                <a:gd name="T2" fmla="*/ 0 w 32"/>
                <a:gd name="T3" fmla="*/ 36 h 36"/>
                <a:gd name="T4" fmla="*/ 32 w 32"/>
                <a:gd name="T5" fmla="*/ 36 h 36"/>
                <a:gd name="T6" fmla="*/ 32 w 32"/>
                <a:gd name="T7" fmla="*/ 0 h 36"/>
                <a:gd name="T8" fmla="*/ 0 w 32"/>
                <a:gd name="T9" fmla="*/ 0 h 36"/>
                <a:gd name="T10" fmla="*/ 0 w 32"/>
                <a:gd name="T11" fmla="*/ 0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36"/>
                <a:gd name="T20" fmla="*/ 32 w 32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36">
                  <a:moveTo>
                    <a:pt x="0" y="0"/>
                  </a:moveTo>
                  <a:lnTo>
                    <a:pt x="0" y="36"/>
                  </a:lnTo>
                  <a:lnTo>
                    <a:pt x="32" y="36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5" name="Freeform 520"/>
            <p:cNvSpPr>
              <a:spLocks/>
            </p:cNvSpPr>
            <p:nvPr/>
          </p:nvSpPr>
          <p:spPr bwMode="auto">
            <a:xfrm>
              <a:off x="4018" y="3052"/>
              <a:ext cx="42" cy="16"/>
            </a:xfrm>
            <a:custGeom>
              <a:avLst/>
              <a:gdLst>
                <a:gd name="T0" fmla="*/ 19 w 42"/>
                <a:gd name="T1" fmla="*/ 0 h 16"/>
                <a:gd name="T2" fmla="*/ 42 w 42"/>
                <a:gd name="T3" fmla="*/ 16 h 16"/>
                <a:gd name="T4" fmla="*/ 0 w 42"/>
                <a:gd name="T5" fmla="*/ 16 h 16"/>
                <a:gd name="T6" fmla="*/ 19 w 42"/>
                <a:gd name="T7" fmla="*/ 0 h 16"/>
                <a:gd name="T8" fmla="*/ 19 w 42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"/>
                <a:gd name="T17" fmla="*/ 42 w 4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">
                  <a:moveTo>
                    <a:pt x="19" y="0"/>
                  </a:moveTo>
                  <a:lnTo>
                    <a:pt x="42" y="16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6" name="Freeform 521"/>
            <p:cNvSpPr>
              <a:spLocks/>
            </p:cNvSpPr>
            <p:nvPr/>
          </p:nvSpPr>
          <p:spPr bwMode="auto">
            <a:xfrm>
              <a:off x="3758" y="3039"/>
              <a:ext cx="446" cy="266"/>
            </a:xfrm>
            <a:custGeom>
              <a:avLst/>
              <a:gdLst>
                <a:gd name="T0" fmla="*/ 417 w 446"/>
                <a:gd name="T1" fmla="*/ 138 h 266"/>
                <a:gd name="T2" fmla="*/ 398 w 446"/>
                <a:gd name="T3" fmla="*/ 157 h 266"/>
                <a:gd name="T4" fmla="*/ 398 w 446"/>
                <a:gd name="T5" fmla="*/ 112 h 266"/>
                <a:gd name="T6" fmla="*/ 407 w 446"/>
                <a:gd name="T7" fmla="*/ 90 h 266"/>
                <a:gd name="T8" fmla="*/ 186 w 446"/>
                <a:gd name="T9" fmla="*/ 90 h 266"/>
                <a:gd name="T10" fmla="*/ 186 w 446"/>
                <a:gd name="T11" fmla="*/ 160 h 266"/>
                <a:gd name="T12" fmla="*/ 154 w 446"/>
                <a:gd name="T13" fmla="*/ 160 h 266"/>
                <a:gd name="T14" fmla="*/ 145 w 446"/>
                <a:gd name="T15" fmla="*/ 0 h 266"/>
                <a:gd name="T16" fmla="*/ 109 w 446"/>
                <a:gd name="T17" fmla="*/ 0 h 266"/>
                <a:gd name="T18" fmla="*/ 103 w 446"/>
                <a:gd name="T19" fmla="*/ 160 h 266"/>
                <a:gd name="T20" fmla="*/ 93 w 446"/>
                <a:gd name="T21" fmla="*/ 160 h 266"/>
                <a:gd name="T22" fmla="*/ 84 w 446"/>
                <a:gd name="T23" fmla="*/ 0 h 266"/>
                <a:gd name="T24" fmla="*/ 52 w 446"/>
                <a:gd name="T25" fmla="*/ 0 h 266"/>
                <a:gd name="T26" fmla="*/ 42 w 446"/>
                <a:gd name="T27" fmla="*/ 160 h 266"/>
                <a:gd name="T28" fmla="*/ 0 w 446"/>
                <a:gd name="T29" fmla="*/ 160 h 266"/>
                <a:gd name="T30" fmla="*/ 13 w 446"/>
                <a:gd name="T31" fmla="*/ 186 h 266"/>
                <a:gd name="T32" fmla="*/ 13 w 446"/>
                <a:gd name="T33" fmla="*/ 266 h 266"/>
                <a:gd name="T34" fmla="*/ 446 w 446"/>
                <a:gd name="T35" fmla="*/ 266 h 266"/>
                <a:gd name="T36" fmla="*/ 446 w 446"/>
                <a:gd name="T37" fmla="*/ 167 h 266"/>
                <a:gd name="T38" fmla="*/ 417 w 446"/>
                <a:gd name="T39" fmla="*/ 138 h 266"/>
                <a:gd name="T40" fmla="*/ 417 w 446"/>
                <a:gd name="T41" fmla="*/ 138 h 26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6"/>
                <a:gd name="T64" fmla="*/ 0 h 266"/>
                <a:gd name="T65" fmla="*/ 446 w 446"/>
                <a:gd name="T66" fmla="*/ 266 h 26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6" h="266">
                  <a:moveTo>
                    <a:pt x="417" y="138"/>
                  </a:moveTo>
                  <a:lnTo>
                    <a:pt x="398" y="157"/>
                  </a:lnTo>
                  <a:lnTo>
                    <a:pt x="398" y="112"/>
                  </a:lnTo>
                  <a:lnTo>
                    <a:pt x="407" y="90"/>
                  </a:lnTo>
                  <a:lnTo>
                    <a:pt x="186" y="90"/>
                  </a:lnTo>
                  <a:lnTo>
                    <a:pt x="186" y="160"/>
                  </a:lnTo>
                  <a:lnTo>
                    <a:pt x="154" y="160"/>
                  </a:lnTo>
                  <a:lnTo>
                    <a:pt x="145" y="0"/>
                  </a:lnTo>
                  <a:lnTo>
                    <a:pt x="109" y="0"/>
                  </a:lnTo>
                  <a:lnTo>
                    <a:pt x="103" y="160"/>
                  </a:lnTo>
                  <a:lnTo>
                    <a:pt x="93" y="160"/>
                  </a:lnTo>
                  <a:lnTo>
                    <a:pt x="84" y="0"/>
                  </a:lnTo>
                  <a:lnTo>
                    <a:pt x="52" y="0"/>
                  </a:lnTo>
                  <a:lnTo>
                    <a:pt x="42" y="160"/>
                  </a:lnTo>
                  <a:lnTo>
                    <a:pt x="0" y="160"/>
                  </a:lnTo>
                  <a:lnTo>
                    <a:pt x="13" y="186"/>
                  </a:lnTo>
                  <a:lnTo>
                    <a:pt x="13" y="266"/>
                  </a:lnTo>
                  <a:lnTo>
                    <a:pt x="446" y="266"/>
                  </a:lnTo>
                  <a:lnTo>
                    <a:pt x="446" y="167"/>
                  </a:lnTo>
                  <a:lnTo>
                    <a:pt x="417" y="138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7" name="Freeform 522"/>
            <p:cNvSpPr>
              <a:spLocks/>
            </p:cNvSpPr>
            <p:nvPr/>
          </p:nvSpPr>
          <p:spPr bwMode="auto">
            <a:xfrm>
              <a:off x="4005" y="3190"/>
              <a:ext cx="189" cy="109"/>
            </a:xfrm>
            <a:custGeom>
              <a:avLst/>
              <a:gdLst>
                <a:gd name="T0" fmla="*/ 189 w 189"/>
                <a:gd name="T1" fmla="*/ 19 h 109"/>
                <a:gd name="T2" fmla="*/ 189 w 189"/>
                <a:gd name="T3" fmla="*/ 109 h 109"/>
                <a:gd name="T4" fmla="*/ 0 w 189"/>
                <a:gd name="T5" fmla="*/ 109 h 109"/>
                <a:gd name="T6" fmla="*/ 0 w 189"/>
                <a:gd name="T7" fmla="*/ 25 h 109"/>
                <a:gd name="T8" fmla="*/ 26 w 189"/>
                <a:gd name="T9" fmla="*/ 3 h 109"/>
                <a:gd name="T10" fmla="*/ 48 w 189"/>
                <a:gd name="T11" fmla="*/ 22 h 109"/>
                <a:gd name="T12" fmla="*/ 74 w 189"/>
                <a:gd name="T13" fmla="*/ 0 h 109"/>
                <a:gd name="T14" fmla="*/ 93 w 189"/>
                <a:gd name="T15" fmla="*/ 19 h 109"/>
                <a:gd name="T16" fmla="*/ 119 w 189"/>
                <a:gd name="T17" fmla="*/ 0 h 109"/>
                <a:gd name="T18" fmla="*/ 148 w 189"/>
                <a:gd name="T19" fmla="*/ 19 h 109"/>
                <a:gd name="T20" fmla="*/ 170 w 189"/>
                <a:gd name="T21" fmla="*/ 0 h 109"/>
                <a:gd name="T22" fmla="*/ 189 w 189"/>
                <a:gd name="T23" fmla="*/ 19 h 109"/>
                <a:gd name="T24" fmla="*/ 189 w 189"/>
                <a:gd name="T25" fmla="*/ 19 h 1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89"/>
                <a:gd name="T40" fmla="*/ 0 h 109"/>
                <a:gd name="T41" fmla="*/ 189 w 189"/>
                <a:gd name="T42" fmla="*/ 109 h 1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89" h="109">
                  <a:moveTo>
                    <a:pt x="189" y="19"/>
                  </a:moveTo>
                  <a:lnTo>
                    <a:pt x="189" y="109"/>
                  </a:lnTo>
                  <a:lnTo>
                    <a:pt x="0" y="109"/>
                  </a:lnTo>
                  <a:lnTo>
                    <a:pt x="0" y="25"/>
                  </a:lnTo>
                  <a:lnTo>
                    <a:pt x="26" y="3"/>
                  </a:lnTo>
                  <a:lnTo>
                    <a:pt x="48" y="22"/>
                  </a:lnTo>
                  <a:lnTo>
                    <a:pt x="74" y="0"/>
                  </a:lnTo>
                  <a:lnTo>
                    <a:pt x="93" y="19"/>
                  </a:lnTo>
                  <a:lnTo>
                    <a:pt x="119" y="0"/>
                  </a:lnTo>
                  <a:lnTo>
                    <a:pt x="148" y="19"/>
                  </a:lnTo>
                  <a:lnTo>
                    <a:pt x="170" y="0"/>
                  </a:lnTo>
                  <a:lnTo>
                    <a:pt x="189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8" name="Freeform 523"/>
            <p:cNvSpPr>
              <a:spLocks/>
            </p:cNvSpPr>
            <p:nvPr/>
          </p:nvSpPr>
          <p:spPr bwMode="auto">
            <a:xfrm>
              <a:off x="3951" y="3138"/>
              <a:ext cx="202" cy="161"/>
            </a:xfrm>
            <a:custGeom>
              <a:avLst/>
              <a:gdLst>
                <a:gd name="T0" fmla="*/ 195 w 202"/>
                <a:gd name="T1" fmla="*/ 13 h 161"/>
                <a:gd name="T2" fmla="*/ 195 w 202"/>
                <a:gd name="T3" fmla="*/ 58 h 161"/>
                <a:gd name="T4" fmla="*/ 173 w 202"/>
                <a:gd name="T5" fmla="*/ 39 h 161"/>
                <a:gd name="T6" fmla="*/ 150 w 202"/>
                <a:gd name="T7" fmla="*/ 61 h 161"/>
                <a:gd name="T8" fmla="*/ 128 w 202"/>
                <a:gd name="T9" fmla="*/ 42 h 161"/>
                <a:gd name="T10" fmla="*/ 102 w 202"/>
                <a:gd name="T11" fmla="*/ 64 h 161"/>
                <a:gd name="T12" fmla="*/ 80 w 202"/>
                <a:gd name="T13" fmla="*/ 42 h 161"/>
                <a:gd name="T14" fmla="*/ 48 w 202"/>
                <a:gd name="T15" fmla="*/ 74 h 161"/>
                <a:gd name="T16" fmla="*/ 48 w 202"/>
                <a:gd name="T17" fmla="*/ 161 h 161"/>
                <a:gd name="T18" fmla="*/ 0 w 202"/>
                <a:gd name="T19" fmla="*/ 161 h 161"/>
                <a:gd name="T20" fmla="*/ 0 w 202"/>
                <a:gd name="T21" fmla="*/ 0 h 161"/>
                <a:gd name="T22" fmla="*/ 202 w 202"/>
                <a:gd name="T23" fmla="*/ 0 h 161"/>
                <a:gd name="T24" fmla="*/ 195 w 202"/>
                <a:gd name="T25" fmla="*/ 13 h 161"/>
                <a:gd name="T26" fmla="*/ 195 w 202"/>
                <a:gd name="T27" fmla="*/ 13 h 16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02"/>
                <a:gd name="T43" fmla="*/ 0 h 161"/>
                <a:gd name="T44" fmla="*/ 202 w 202"/>
                <a:gd name="T45" fmla="*/ 161 h 16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02" h="161">
                  <a:moveTo>
                    <a:pt x="195" y="13"/>
                  </a:moveTo>
                  <a:lnTo>
                    <a:pt x="195" y="58"/>
                  </a:lnTo>
                  <a:lnTo>
                    <a:pt x="173" y="39"/>
                  </a:lnTo>
                  <a:lnTo>
                    <a:pt x="150" y="61"/>
                  </a:lnTo>
                  <a:lnTo>
                    <a:pt x="128" y="42"/>
                  </a:lnTo>
                  <a:lnTo>
                    <a:pt x="102" y="64"/>
                  </a:lnTo>
                  <a:lnTo>
                    <a:pt x="80" y="42"/>
                  </a:lnTo>
                  <a:lnTo>
                    <a:pt x="48" y="74"/>
                  </a:lnTo>
                  <a:lnTo>
                    <a:pt x="48" y="161"/>
                  </a:lnTo>
                  <a:lnTo>
                    <a:pt x="0" y="161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195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9" name="Freeform 524"/>
            <p:cNvSpPr>
              <a:spLocks/>
            </p:cNvSpPr>
            <p:nvPr/>
          </p:nvSpPr>
          <p:spPr bwMode="auto">
            <a:xfrm>
              <a:off x="3867" y="3046"/>
              <a:ext cx="36" cy="153"/>
            </a:xfrm>
            <a:custGeom>
              <a:avLst/>
              <a:gdLst>
                <a:gd name="T0" fmla="*/ 10 w 36"/>
                <a:gd name="T1" fmla="*/ 0 h 153"/>
                <a:gd name="T2" fmla="*/ 26 w 36"/>
                <a:gd name="T3" fmla="*/ 0 h 153"/>
                <a:gd name="T4" fmla="*/ 36 w 36"/>
                <a:gd name="T5" fmla="*/ 153 h 153"/>
                <a:gd name="T6" fmla="*/ 0 w 36"/>
                <a:gd name="T7" fmla="*/ 153 h 153"/>
                <a:gd name="T8" fmla="*/ 10 w 36"/>
                <a:gd name="T9" fmla="*/ 0 h 153"/>
                <a:gd name="T10" fmla="*/ 10 w 36"/>
                <a:gd name="T11" fmla="*/ 0 h 1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"/>
                <a:gd name="T19" fmla="*/ 0 h 153"/>
                <a:gd name="T20" fmla="*/ 36 w 36"/>
                <a:gd name="T21" fmla="*/ 153 h 1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" h="153">
                  <a:moveTo>
                    <a:pt x="10" y="0"/>
                  </a:moveTo>
                  <a:lnTo>
                    <a:pt x="26" y="0"/>
                  </a:lnTo>
                  <a:lnTo>
                    <a:pt x="36" y="153"/>
                  </a:lnTo>
                  <a:lnTo>
                    <a:pt x="0" y="15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0" name="Freeform 525"/>
            <p:cNvSpPr>
              <a:spLocks/>
            </p:cNvSpPr>
            <p:nvPr/>
          </p:nvSpPr>
          <p:spPr bwMode="auto">
            <a:xfrm>
              <a:off x="3810" y="3046"/>
              <a:ext cx="35" cy="153"/>
            </a:xfrm>
            <a:custGeom>
              <a:avLst/>
              <a:gdLst>
                <a:gd name="T0" fmla="*/ 6 w 35"/>
                <a:gd name="T1" fmla="*/ 0 h 153"/>
                <a:gd name="T2" fmla="*/ 25 w 35"/>
                <a:gd name="T3" fmla="*/ 0 h 153"/>
                <a:gd name="T4" fmla="*/ 35 w 35"/>
                <a:gd name="T5" fmla="*/ 153 h 153"/>
                <a:gd name="T6" fmla="*/ 0 w 35"/>
                <a:gd name="T7" fmla="*/ 153 h 153"/>
                <a:gd name="T8" fmla="*/ 6 w 35"/>
                <a:gd name="T9" fmla="*/ 0 h 153"/>
                <a:gd name="T10" fmla="*/ 6 w 35"/>
                <a:gd name="T11" fmla="*/ 0 h 1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153"/>
                <a:gd name="T20" fmla="*/ 35 w 35"/>
                <a:gd name="T21" fmla="*/ 153 h 1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153">
                  <a:moveTo>
                    <a:pt x="6" y="0"/>
                  </a:moveTo>
                  <a:lnTo>
                    <a:pt x="25" y="0"/>
                  </a:lnTo>
                  <a:lnTo>
                    <a:pt x="35" y="153"/>
                  </a:lnTo>
                  <a:lnTo>
                    <a:pt x="0" y="15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1" name="Freeform 526"/>
            <p:cNvSpPr>
              <a:spLocks/>
            </p:cNvSpPr>
            <p:nvPr/>
          </p:nvSpPr>
          <p:spPr bwMode="auto">
            <a:xfrm>
              <a:off x="3771" y="3209"/>
              <a:ext cx="173" cy="90"/>
            </a:xfrm>
            <a:custGeom>
              <a:avLst/>
              <a:gdLst>
                <a:gd name="T0" fmla="*/ 0 w 173"/>
                <a:gd name="T1" fmla="*/ 0 h 90"/>
                <a:gd name="T2" fmla="*/ 173 w 173"/>
                <a:gd name="T3" fmla="*/ 0 h 90"/>
                <a:gd name="T4" fmla="*/ 173 w 173"/>
                <a:gd name="T5" fmla="*/ 90 h 90"/>
                <a:gd name="T6" fmla="*/ 7 w 173"/>
                <a:gd name="T7" fmla="*/ 90 h 90"/>
                <a:gd name="T8" fmla="*/ 7 w 173"/>
                <a:gd name="T9" fmla="*/ 13 h 90"/>
                <a:gd name="T10" fmla="*/ 0 w 173"/>
                <a:gd name="T11" fmla="*/ 0 h 90"/>
                <a:gd name="T12" fmla="*/ 0 w 173"/>
                <a:gd name="T13" fmla="*/ 0 h 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3"/>
                <a:gd name="T22" fmla="*/ 0 h 90"/>
                <a:gd name="T23" fmla="*/ 173 w 173"/>
                <a:gd name="T24" fmla="*/ 90 h 9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3" h="90">
                  <a:moveTo>
                    <a:pt x="0" y="0"/>
                  </a:moveTo>
                  <a:lnTo>
                    <a:pt x="173" y="0"/>
                  </a:lnTo>
                  <a:lnTo>
                    <a:pt x="173" y="90"/>
                  </a:lnTo>
                  <a:lnTo>
                    <a:pt x="7" y="90"/>
                  </a:lnTo>
                  <a:lnTo>
                    <a:pt x="7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2" name="Freeform 527"/>
            <p:cNvSpPr>
              <a:spLocks/>
            </p:cNvSpPr>
            <p:nvPr/>
          </p:nvSpPr>
          <p:spPr bwMode="auto">
            <a:xfrm>
              <a:off x="3906" y="3222"/>
              <a:ext cx="16" cy="13"/>
            </a:xfrm>
            <a:custGeom>
              <a:avLst/>
              <a:gdLst>
                <a:gd name="T0" fmla="*/ 0 w 16"/>
                <a:gd name="T1" fmla="*/ 6 h 13"/>
                <a:gd name="T2" fmla="*/ 0 w 16"/>
                <a:gd name="T3" fmla="*/ 3 h 13"/>
                <a:gd name="T4" fmla="*/ 0 w 16"/>
                <a:gd name="T5" fmla="*/ 3 h 13"/>
                <a:gd name="T6" fmla="*/ 0 w 16"/>
                <a:gd name="T7" fmla="*/ 0 h 13"/>
                <a:gd name="T8" fmla="*/ 3 w 16"/>
                <a:gd name="T9" fmla="*/ 0 h 13"/>
                <a:gd name="T10" fmla="*/ 3 w 16"/>
                <a:gd name="T11" fmla="*/ 0 h 13"/>
                <a:gd name="T12" fmla="*/ 3 w 16"/>
                <a:gd name="T13" fmla="*/ 0 h 13"/>
                <a:gd name="T14" fmla="*/ 6 w 16"/>
                <a:gd name="T15" fmla="*/ 0 h 13"/>
                <a:gd name="T16" fmla="*/ 6 w 16"/>
                <a:gd name="T17" fmla="*/ 0 h 13"/>
                <a:gd name="T18" fmla="*/ 9 w 16"/>
                <a:gd name="T19" fmla="*/ 0 h 13"/>
                <a:gd name="T20" fmla="*/ 9 w 16"/>
                <a:gd name="T21" fmla="*/ 0 h 13"/>
                <a:gd name="T22" fmla="*/ 13 w 16"/>
                <a:gd name="T23" fmla="*/ 0 h 13"/>
                <a:gd name="T24" fmla="*/ 13 w 16"/>
                <a:gd name="T25" fmla="*/ 0 h 13"/>
                <a:gd name="T26" fmla="*/ 13 w 16"/>
                <a:gd name="T27" fmla="*/ 0 h 13"/>
                <a:gd name="T28" fmla="*/ 16 w 16"/>
                <a:gd name="T29" fmla="*/ 3 h 13"/>
                <a:gd name="T30" fmla="*/ 16 w 16"/>
                <a:gd name="T31" fmla="*/ 3 h 13"/>
                <a:gd name="T32" fmla="*/ 16 w 16"/>
                <a:gd name="T33" fmla="*/ 6 h 13"/>
                <a:gd name="T34" fmla="*/ 16 w 16"/>
                <a:gd name="T35" fmla="*/ 6 h 13"/>
                <a:gd name="T36" fmla="*/ 16 w 16"/>
                <a:gd name="T37" fmla="*/ 9 h 13"/>
                <a:gd name="T38" fmla="*/ 13 w 16"/>
                <a:gd name="T39" fmla="*/ 9 h 13"/>
                <a:gd name="T40" fmla="*/ 13 w 16"/>
                <a:gd name="T41" fmla="*/ 9 h 13"/>
                <a:gd name="T42" fmla="*/ 13 w 16"/>
                <a:gd name="T43" fmla="*/ 9 h 13"/>
                <a:gd name="T44" fmla="*/ 9 w 16"/>
                <a:gd name="T45" fmla="*/ 13 h 13"/>
                <a:gd name="T46" fmla="*/ 9 w 16"/>
                <a:gd name="T47" fmla="*/ 13 h 13"/>
                <a:gd name="T48" fmla="*/ 6 w 16"/>
                <a:gd name="T49" fmla="*/ 13 h 13"/>
                <a:gd name="T50" fmla="*/ 6 w 16"/>
                <a:gd name="T51" fmla="*/ 13 h 13"/>
                <a:gd name="T52" fmla="*/ 3 w 16"/>
                <a:gd name="T53" fmla="*/ 13 h 13"/>
                <a:gd name="T54" fmla="*/ 3 w 16"/>
                <a:gd name="T55" fmla="*/ 9 h 13"/>
                <a:gd name="T56" fmla="*/ 3 w 16"/>
                <a:gd name="T57" fmla="*/ 9 h 13"/>
                <a:gd name="T58" fmla="*/ 0 w 16"/>
                <a:gd name="T59" fmla="*/ 9 h 13"/>
                <a:gd name="T60" fmla="*/ 0 w 16"/>
                <a:gd name="T61" fmla="*/ 9 h 13"/>
                <a:gd name="T62" fmla="*/ 0 w 16"/>
                <a:gd name="T63" fmla="*/ 6 h 13"/>
                <a:gd name="T64" fmla="*/ 0 w 16"/>
                <a:gd name="T65" fmla="*/ 6 h 13"/>
                <a:gd name="T66" fmla="*/ 0 w 16"/>
                <a:gd name="T67" fmla="*/ 6 h 1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"/>
                <a:gd name="T103" fmla="*/ 0 h 13"/>
                <a:gd name="T104" fmla="*/ 16 w 16"/>
                <a:gd name="T105" fmla="*/ 13 h 1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" h="13">
                  <a:moveTo>
                    <a:pt x="0" y="6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3" y="0"/>
                  </a:lnTo>
                  <a:lnTo>
                    <a:pt x="16" y="3"/>
                  </a:lnTo>
                  <a:lnTo>
                    <a:pt x="16" y="6"/>
                  </a:lnTo>
                  <a:lnTo>
                    <a:pt x="16" y="9"/>
                  </a:lnTo>
                  <a:lnTo>
                    <a:pt x="13" y="9"/>
                  </a:lnTo>
                  <a:lnTo>
                    <a:pt x="9" y="13"/>
                  </a:lnTo>
                  <a:lnTo>
                    <a:pt x="6" y="13"/>
                  </a:lnTo>
                  <a:lnTo>
                    <a:pt x="3" y="13"/>
                  </a:lnTo>
                  <a:lnTo>
                    <a:pt x="3" y="9"/>
                  </a:lnTo>
                  <a:lnTo>
                    <a:pt x="0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3" name="Freeform 528"/>
            <p:cNvSpPr>
              <a:spLocks/>
            </p:cNvSpPr>
            <p:nvPr/>
          </p:nvSpPr>
          <p:spPr bwMode="auto">
            <a:xfrm>
              <a:off x="3813" y="2972"/>
              <a:ext cx="263" cy="74"/>
            </a:xfrm>
            <a:custGeom>
              <a:avLst/>
              <a:gdLst>
                <a:gd name="T0" fmla="*/ 256 w 263"/>
                <a:gd name="T1" fmla="*/ 51 h 74"/>
                <a:gd name="T2" fmla="*/ 253 w 263"/>
                <a:gd name="T3" fmla="*/ 45 h 74"/>
                <a:gd name="T4" fmla="*/ 247 w 263"/>
                <a:gd name="T5" fmla="*/ 38 h 74"/>
                <a:gd name="T6" fmla="*/ 237 w 263"/>
                <a:gd name="T7" fmla="*/ 32 h 74"/>
                <a:gd name="T8" fmla="*/ 227 w 263"/>
                <a:gd name="T9" fmla="*/ 25 h 74"/>
                <a:gd name="T10" fmla="*/ 215 w 263"/>
                <a:gd name="T11" fmla="*/ 22 h 74"/>
                <a:gd name="T12" fmla="*/ 205 w 263"/>
                <a:gd name="T13" fmla="*/ 25 h 74"/>
                <a:gd name="T14" fmla="*/ 195 w 263"/>
                <a:gd name="T15" fmla="*/ 29 h 74"/>
                <a:gd name="T16" fmla="*/ 192 w 263"/>
                <a:gd name="T17" fmla="*/ 22 h 74"/>
                <a:gd name="T18" fmla="*/ 189 w 263"/>
                <a:gd name="T19" fmla="*/ 16 h 74"/>
                <a:gd name="T20" fmla="*/ 186 w 263"/>
                <a:gd name="T21" fmla="*/ 9 h 74"/>
                <a:gd name="T22" fmla="*/ 176 w 263"/>
                <a:gd name="T23" fmla="*/ 3 h 74"/>
                <a:gd name="T24" fmla="*/ 167 w 263"/>
                <a:gd name="T25" fmla="*/ 0 h 74"/>
                <a:gd name="T26" fmla="*/ 154 w 263"/>
                <a:gd name="T27" fmla="*/ 0 h 74"/>
                <a:gd name="T28" fmla="*/ 141 w 263"/>
                <a:gd name="T29" fmla="*/ 0 h 74"/>
                <a:gd name="T30" fmla="*/ 128 w 263"/>
                <a:gd name="T31" fmla="*/ 6 h 74"/>
                <a:gd name="T32" fmla="*/ 122 w 263"/>
                <a:gd name="T33" fmla="*/ 6 h 74"/>
                <a:gd name="T34" fmla="*/ 112 w 263"/>
                <a:gd name="T35" fmla="*/ 3 h 74"/>
                <a:gd name="T36" fmla="*/ 99 w 263"/>
                <a:gd name="T37" fmla="*/ 0 h 74"/>
                <a:gd name="T38" fmla="*/ 93 w 263"/>
                <a:gd name="T39" fmla="*/ 0 h 74"/>
                <a:gd name="T40" fmla="*/ 83 w 263"/>
                <a:gd name="T41" fmla="*/ 3 h 74"/>
                <a:gd name="T42" fmla="*/ 74 w 263"/>
                <a:gd name="T43" fmla="*/ 6 h 74"/>
                <a:gd name="T44" fmla="*/ 64 w 263"/>
                <a:gd name="T45" fmla="*/ 13 h 74"/>
                <a:gd name="T46" fmla="*/ 58 w 263"/>
                <a:gd name="T47" fmla="*/ 19 h 74"/>
                <a:gd name="T48" fmla="*/ 51 w 263"/>
                <a:gd name="T49" fmla="*/ 22 h 74"/>
                <a:gd name="T50" fmla="*/ 45 w 263"/>
                <a:gd name="T51" fmla="*/ 19 h 74"/>
                <a:gd name="T52" fmla="*/ 42 w 263"/>
                <a:gd name="T53" fmla="*/ 19 h 74"/>
                <a:gd name="T54" fmla="*/ 29 w 263"/>
                <a:gd name="T55" fmla="*/ 22 h 74"/>
                <a:gd name="T56" fmla="*/ 16 w 263"/>
                <a:gd name="T57" fmla="*/ 29 h 74"/>
                <a:gd name="T58" fmla="*/ 10 w 263"/>
                <a:gd name="T59" fmla="*/ 38 h 74"/>
                <a:gd name="T60" fmla="*/ 3 w 263"/>
                <a:gd name="T61" fmla="*/ 51 h 74"/>
                <a:gd name="T62" fmla="*/ 0 w 263"/>
                <a:gd name="T63" fmla="*/ 64 h 74"/>
                <a:gd name="T64" fmla="*/ 0 w 263"/>
                <a:gd name="T65" fmla="*/ 74 h 74"/>
                <a:gd name="T66" fmla="*/ 22 w 263"/>
                <a:gd name="T67" fmla="*/ 67 h 74"/>
                <a:gd name="T68" fmla="*/ 26 w 263"/>
                <a:gd name="T69" fmla="*/ 61 h 74"/>
                <a:gd name="T70" fmla="*/ 29 w 263"/>
                <a:gd name="T71" fmla="*/ 61 h 74"/>
                <a:gd name="T72" fmla="*/ 38 w 263"/>
                <a:gd name="T73" fmla="*/ 57 h 74"/>
                <a:gd name="T74" fmla="*/ 58 w 263"/>
                <a:gd name="T75" fmla="*/ 57 h 74"/>
                <a:gd name="T76" fmla="*/ 58 w 263"/>
                <a:gd name="T77" fmla="*/ 64 h 74"/>
                <a:gd name="T78" fmla="*/ 58 w 263"/>
                <a:gd name="T79" fmla="*/ 74 h 74"/>
                <a:gd name="T80" fmla="*/ 83 w 263"/>
                <a:gd name="T81" fmla="*/ 67 h 74"/>
                <a:gd name="T82" fmla="*/ 86 w 263"/>
                <a:gd name="T83" fmla="*/ 61 h 74"/>
                <a:gd name="T84" fmla="*/ 90 w 263"/>
                <a:gd name="T85" fmla="*/ 61 h 74"/>
                <a:gd name="T86" fmla="*/ 99 w 263"/>
                <a:gd name="T87" fmla="*/ 57 h 74"/>
                <a:gd name="T88" fmla="*/ 109 w 263"/>
                <a:gd name="T89" fmla="*/ 57 h 74"/>
                <a:gd name="T90" fmla="*/ 125 w 263"/>
                <a:gd name="T91" fmla="*/ 57 h 74"/>
                <a:gd name="T92" fmla="*/ 141 w 263"/>
                <a:gd name="T93" fmla="*/ 57 h 74"/>
                <a:gd name="T94" fmla="*/ 157 w 263"/>
                <a:gd name="T95" fmla="*/ 57 h 74"/>
                <a:gd name="T96" fmla="*/ 179 w 263"/>
                <a:gd name="T97" fmla="*/ 57 h 74"/>
                <a:gd name="T98" fmla="*/ 199 w 263"/>
                <a:gd name="T99" fmla="*/ 57 h 74"/>
                <a:gd name="T100" fmla="*/ 218 w 263"/>
                <a:gd name="T101" fmla="*/ 57 h 74"/>
                <a:gd name="T102" fmla="*/ 237 w 263"/>
                <a:gd name="T103" fmla="*/ 57 h 74"/>
                <a:gd name="T104" fmla="*/ 256 w 263"/>
                <a:gd name="T105" fmla="*/ 57 h 74"/>
                <a:gd name="T106" fmla="*/ 259 w 263"/>
                <a:gd name="T107" fmla="*/ 51 h 7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3"/>
                <a:gd name="T163" fmla="*/ 0 h 74"/>
                <a:gd name="T164" fmla="*/ 263 w 263"/>
                <a:gd name="T165" fmla="*/ 74 h 7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3" h="74">
                  <a:moveTo>
                    <a:pt x="259" y="51"/>
                  </a:moveTo>
                  <a:lnTo>
                    <a:pt x="259" y="51"/>
                  </a:lnTo>
                  <a:lnTo>
                    <a:pt x="256" y="51"/>
                  </a:lnTo>
                  <a:lnTo>
                    <a:pt x="256" y="48"/>
                  </a:lnTo>
                  <a:lnTo>
                    <a:pt x="253" y="45"/>
                  </a:lnTo>
                  <a:lnTo>
                    <a:pt x="250" y="41"/>
                  </a:lnTo>
                  <a:lnTo>
                    <a:pt x="247" y="38"/>
                  </a:lnTo>
                  <a:lnTo>
                    <a:pt x="243" y="35"/>
                  </a:lnTo>
                  <a:lnTo>
                    <a:pt x="240" y="35"/>
                  </a:lnTo>
                  <a:lnTo>
                    <a:pt x="237" y="32"/>
                  </a:lnTo>
                  <a:lnTo>
                    <a:pt x="234" y="29"/>
                  </a:lnTo>
                  <a:lnTo>
                    <a:pt x="231" y="29"/>
                  </a:lnTo>
                  <a:lnTo>
                    <a:pt x="227" y="25"/>
                  </a:lnTo>
                  <a:lnTo>
                    <a:pt x="221" y="25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22"/>
                  </a:lnTo>
                  <a:lnTo>
                    <a:pt x="208" y="25"/>
                  </a:lnTo>
                  <a:lnTo>
                    <a:pt x="205" y="25"/>
                  </a:lnTo>
                  <a:lnTo>
                    <a:pt x="202" y="25"/>
                  </a:lnTo>
                  <a:lnTo>
                    <a:pt x="199" y="25"/>
                  </a:lnTo>
                  <a:lnTo>
                    <a:pt x="195" y="29"/>
                  </a:lnTo>
                  <a:lnTo>
                    <a:pt x="192" y="29"/>
                  </a:lnTo>
                  <a:lnTo>
                    <a:pt x="192" y="25"/>
                  </a:lnTo>
                  <a:lnTo>
                    <a:pt x="192" y="22"/>
                  </a:lnTo>
                  <a:lnTo>
                    <a:pt x="192" y="19"/>
                  </a:lnTo>
                  <a:lnTo>
                    <a:pt x="189" y="16"/>
                  </a:lnTo>
                  <a:lnTo>
                    <a:pt x="189" y="13"/>
                  </a:lnTo>
                  <a:lnTo>
                    <a:pt x="186" y="9"/>
                  </a:lnTo>
                  <a:lnTo>
                    <a:pt x="183" y="6"/>
                  </a:lnTo>
                  <a:lnTo>
                    <a:pt x="179" y="3"/>
                  </a:lnTo>
                  <a:lnTo>
                    <a:pt x="176" y="3"/>
                  </a:lnTo>
                  <a:lnTo>
                    <a:pt x="173" y="0"/>
                  </a:lnTo>
                  <a:lnTo>
                    <a:pt x="170" y="0"/>
                  </a:lnTo>
                  <a:lnTo>
                    <a:pt x="167" y="0"/>
                  </a:lnTo>
                  <a:lnTo>
                    <a:pt x="163" y="0"/>
                  </a:lnTo>
                  <a:lnTo>
                    <a:pt x="160" y="0"/>
                  </a:lnTo>
                  <a:lnTo>
                    <a:pt x="154" y="0"/>
                  </a:lnTo>
                  <a:lnTo>
                    <a:pt x="151" y="0"/>
                  </a:lnTo>
                  <a:lnTo>
                    <a:pt x="147" y="0"/>
                  </a:lnTo>
                  <a:lnTo>
                    <a:pt x="141" y="0"/>
                  </a:lnTo>
                  <a:lnTo>
                    <a:pt x="138" y="3"/>
                  </a:lnTo>
                  <a:lnTo>
                    <a:pt x="135" y="6"/>
                  </a:lnTo>
                  <a:lnTo>
                    <a:pt x="128" y="6"/>
                  </a:lnTo>
                  <a:lnTo>
                    <a:pt x="125" y="9"/>
                  </a:lnTo>
                  <a:lnTo>
                    <a:pt x="122" y="6"/>
                  </a:lnTo>
                  <a:lnTo>
                    <a:pt x="118" y="3"/>
                  </a:lnTo>
                  <a:lnTo>
                    <a:pt x="115" y="3"/>
                  </a:lnTo>
                  <a:lnTo>
                    <a:pt x="112" y="3"/>
                  </a:lnTo>
                  <a:lnTo>
                    <a:pt x="109" y="0"/>
                  </a:lnTo>
                  <a:lnTo>
                    <a:pt x="106" y="0"/>
                  </a:lnTo>
                  <a:lnTo>
                    <a:pt x="99" y="0"/>
                  </a:lnTo>
                  <a:lnTo>
                    <a:pt x="96" y="0"/>
                  </a:lnTo>
                  <a:lnTo>
                    <a:pt x="93" y="0"/>
                  </a:lnTo>
                  <a:lnTo>
                    <a:pt x="90" y="3"/>
                  </a:lnTo>
                  <a:lnTo>
                    <a:pt x="86" y="3"/>
                  </a:lnTo>
                  <a:lnTo>
                    <a:pt x="83" y="3"/>
                  </a:lnTo>
                  <a:lnTo>
                    <a:pt x="80" y="6"/>
                  </a:lnTo>
                  <a:lnTo>
                    <a:pt x="77" y="6"/>
                  </a:lnTo>
                  <a:lnTo>
                    <a:pt x="74" y="6"/>
                  </a:lnTo>
                  <a:lnTo>
                    <a:pt x="70" y="9"/>
                  </a:lnTo>
                  <a:lnTo>
                    <a:pt x="67" y="9"/>
                  </a:lnTo>
                  <a:lnTo>
                    <a:pt x="64" y="13"/>
                  </a:lnTo>
                  <a:lnTo>
                    <a:pt x="64" y="16"/>
                  </a:lnTo>
                  <a:lnTo>
                    <a:pt x="61" y="16"/>
                  </a:lnTo>
                  <a:lnTo>
                    <a:pt x="58" y="19"/>
                  </a:lnTo>
                  <a:lnTo>
                    <a:pt x="54" y="22"/>
                  </a:lnTo>
                  <a:lnTo>
                    <a:pt x="51" y="22"/>
                  </a:lnTo>
                  <a:lnTo>
                    <a:pt x="48" y="19"/>
                  </a:lnTo>
                  <a:lnTo>
                    <a:pt x="45" y="19"/>
                  </a:lnTo>
                  <a:lnTo>
                    <a:pt x="42" y="19"/>
                  </a:lnTo>
                  <a:lnTo>
                    <a:pt x="35" y="22"/>
                  </a:lnTo>
                  <a:lnTo>
                    <a:pt x="32" y="22"/>
                  </a:lnTo>
                  <a:lnTo>
                    <a:pt x="29" y="22"/>
                  </a:lnTo>
                  <a:lnTo>
                    <a:pt x="26" y="25"/>
                  </a:lnTo>
                  <a:lnTo>
                    <a:pt x="19" y="25"/>
                  </a:lnTo>
                  <a:lnTo>
                    <a:pt x="16" y="29"/>
                  </a:lnTo>
                  <a:lnTo>
                    <a:pt x="13" y="32"/>
                  </a:lnTo>
                  <a:lnTo>
                    <a:pt x="10" y="38"/>
                  </a:lnTo>
                  <a:lnTo>
                    <a:pt x="6" y="41"/>
                  </a:lnTo>
                  <a:lnTo>
                    <a:pt x="3" y="45"/>
                  </a:lnTo>
                  <a:lnTo>
                    <a:pt x="3" y="51"/>
                  </a:lnTo>
                  <a:lnTo>
                    <a:pt x="0" y="54"/>
                  </a:lnTo>
                  <a:lnTo>
                    <a:pt x="0" y="57"/>
                  </a:lnTo>
                  <a:lnTo>
                    <a:pt x="0" y="64"/>
                  </a:lnTo>
                  <a:lnTo>
                    <a:pt x="0" y="67"/>
                  </a:lnTo>
                  <a:lnTo>
                    <a:pt x="0" y="74"/>
                  </a:lnTo>
                  <a:lnTo>
                    <a:pt x="26" y="74"/>
                  </a:lnTo>
                  <a:lnTo>
                    <a:pt x="26" y="67"/>
                  </a:lnTo>
                  <a:lnTo>
                    <a:pt x="22" y="67"/>
                  </a:lnTo>
                  <a:lnTo>
                    <a:pt x="22" y="64"/>
                  </a:lnTo>
                  <a:lnTo>
                    <a:pt x="26" y="64"/>
                  </a:lnTo>
                  <a:lnTo>
                    <a:pt x="26" y="61"/>
                  </a:lnTo>
                  <a:lnTo>
                    <a:pt x="29" y="61"/>
                  </a:lnTo>
                  <a:lnTo>
                    <a:pt x="32" y="61"/>
                  </a:lnTo>
                  <a:lnTo>
                    <a:pt x="35" y="61"/>
                  </a:lnTo>
                  <a:lnTo>
                    <a:pt x="38" y="57"/>
                  </a:lnTo>
                  <a:lnTo>
                    <a:pt x="45" y="57"/>
                  </a:lnTo>
                  <a:lnTo>
                    <a:pt x="51" y="57"/>
                  </a:lnTo>
                  <a:lnTo>
                    <a:pt x="58" y="57"/>
                  </a:lnTo>
                  <a:lnTo>
                    <a:pt x="58" y="61"/>
                  </a:lnTo>
                  <a:lnTo>
                    <a:pt x="58" y="64"/>
                  </a:lnTo>
                  <a:lnTo>
                    <a:pt x="58" y="67"/>
                  </a:lnTo>
                  <a:lnTo>
                    <a:pt x="58" y="74"/>
                  </a:lnTo>
                  <a:lnTo>
                    <a:pt x="83" y="74"/>
                  </a:lnTo>
                  <a:lnTo>
                    <a:pt x="83" y="67"/>
                  </a:lnTo>
                  <a:lnTo>
                    <a:pt x="83" y="64"/>
                  </a:lnTo>
                  <a:lnTo>
                    <a:pt x="86" y="64"/>
                  </a:lnTo>
                  <a:lnTo>
                    <a:pt x="86" y="61"/>
                  </a:lnTo>
                  <a:lnTo>
                    <a:pt x="90" y="61"/>
                  </a:lnTo>
                  <a:lnTo>
                    <a:pt x="93" y="61"/>
                  </a:lnTo>
                  <a:lnTo>
                    <a:pt x="96" y="57"/>
                  </a:lnTo>
                  <a:lnTo>
                    <a:pt x="99" y="57"/>
                  </a:lnTo>
                  <a:lnTo>
                    <a:pt x="102" y="57"/>
                  </a:lnTo>
                  <a:lnTo>
                    <a:pt x="106" y="57"/>
                  </a:lnTo>
                  <a:lnTo>
                    <a:pt x="109" y="57"/>
                  </a:lnTo>
                  <a:lnTo>
                    <a:pt x="112" y="57"/>
                  </a:lnTo>
                  <a:lnTo>
                    <a:pt x="118" y="57"/>
                  </a:lnTo>
                  <a:lnTo>
                    <a:pt x="125" y="57"/>
                  </a:lnTo>
                  <a:lnTo>
                    <a:pt x="128" y="57"/>
                  </a:lnTo>
                  <a:lnTo>
                    <a:pt x="135" y="57"/>
                  </a:lnTo>
                  <a:lnTo>
                    <a:pt x="141" y="57"/>
                  </a:lnTo>
                  <a:lnTo>
                    <a:pt x="147" y="57"/>
                  </a:lnTo>
                  <a:lnTo>
                    <a:pt x="154" y="57"/>
                  </a:lnTo>
                  <a:lnTo>
                    <a:pt x="157" y="57"/>
                  </a:lnTo>
                  <a:lnTo>
                    <a:pt x="167" y="57"/>
                  </a:lnTo>
                  <a:lnTo>
                    <a:pt x="173" y="57"/>
                  </a:lnTo>
                  <a:lnTo>
                    <a:pt x="179" y="57"/>
                  </a:lnTo>
                  <a:lnTo>
                    <a:pt x="186" y="57"/>
                  </a:lnTo>
                  <a:lnTo>
                    <a:pt x="192" y="57"/>
                  </a:lnTo>
                  <a:lnTo>
                    <a:pt x="199" y="57"/>
                  </a:lnTo>
                  <a:lnTo>
                    <a:pt x="205" y="57"/>
                  </a:lnTo>
                  <a:lnTo>
                    <a:pt x="211" y="57"/>
                  </a:lnTo>
                  <a:lnTo>
                    <a:pt x="218" y="57"/>
                  </a:lnTo>
                  <a:lnTo>
                    <a:pt x="224" y="57"/>
                  </a:lnTo>
                  <a:lnTo>
                    <a:pt x="231" y="57"/>
                  </a:lnTo>
                  <a:lnTo>
                    <a:pt x="237" y="57"/>
                  </a:lnTo>
                  <a:lnTo>
                    <a:pt x="243" y="57"/>
                  </a:lnTo>
                  <a:lnTo>
                    <a:pt x="250" y="57"/>
                  </a:lnTo>
                  <a:lnTo>
                    <a:pt x="256" y="57"/>
                  </a:lnTo>
                  <a:lnTo>
                    <a:pt x="263" y="57"/>
                  </a:lnTo>
                  <a:lnTo>
                    <a:pt x="259" y="5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4" name="Freeform 529"/>
            <p:cNvSpPr>
              <a:spLocks/>
            </p:cNvSpPr>
            <p:nvPr/>
          </p:nvSpPr>
          <p:spPr bwMode="auto">
            <a:xfrm>
              <a:off x="3819" y="2978"/>
              <a:ext cx="112" cy="61"/>
            </a:xfrm>
            <a:custGeom>
              <a:avLst/>
              <a:gdLst>
                <a:gd name="T0" fmla="*/ 13 w 112"/>
                <a:gd name="T1" fmla="*/ 51 h 61"/>
                <a:gd name="T2" fmla="*/ 10 w 112"/>
                <a:gd name="T3" fmla="*/ 55 h 61"/>
                <a:gd name="T4" fmla="*/ 10 w 112"/>
                <a:gd name="T5" fmla="*/ 58 h 61"/>
                <a:gd name="T6" fmla="*/ 7 w 112"/>
                <a:gd name="T7" fmla="*/ 58 h 61"/>
                <a:gd name="T8" fmla="*/ 7 w 112"/>
                <a:gd name="T9" fmla="*/ 61 h 61"/>
                <a:gd name="T10" fmla="*/ 0 w 112"/>
                <a:gd name="T11" fmla="*/ 58 h 61"/>
                <a:gd name="T12" fmla="*/ 4 w 112"/>
                <a:gd name="T13" fmla="*/ 51 h 61"/>
                <a:gd name="T14" fmla="*/ 4 w 112"/>
                <a:gd name="T15" fmla="*/ 42 h 61"/>
                <a:gd name="T16" fmla="*/ 10 w 112"/>
                <a:gd name="T17" fmla="*/ 35 h 61"/>
                <a:gd name="T18" fmla="*/ 13 w 112"/>
                <a:gd name="T19" fmla="*/ 29 h 61"/>
                <a:gd name="T20" fmla="*/ 20 w 112"/>
                <a:gd name="T21" fmla="*/ 26 h 61"/>
                <a:gd name="T22" fmla="*/ 26 w 112"/>
                <a:gd name="T23" fmla="*/ 23 h 61"/>
                <a:gd name="T24" fmla="*/ 32 w 112"/>
                <a:gd name="T25" fmla="*/ 23 h 61"/>
                <a:gd name="T26" fmla="*/ 36 w 112"/>
                <a:gd name="T27" fmla="*/ 23 h 61"/>
                <a:gd name="T28" fmla="*/ 42 w 112"/>
                <a:gd name="T29" fmla="*/ 23 h 61"/>
                <a:gd name="T30" fmla="*/ 45 w 112"/>
                <a:gd name="T31" fmla="*/ 23 h 61"/>
                <a:gd name="T32" fmla="*/ 48 w 112"/>
                <a:gd name="T33" fmla="*/ 23 h 61"/>
                <a:gd name="T34" fmla="*/ 52 w 112"/>
                <a:gd name="T35" fmla="*/ 23 h 61"/>
                <a:gd name="T36" fmla="*/ 58 w 112"/>
                <a:gd name="T37" fmla="*/ 19 h 61"/>
                <a:gd name="T38" fmla="*/ 61 w 112"/>
                <a:gd name="T39" fmla="*/ 16 h 61"/>
                <a:gd name="T40" fmla="*/ 64 w 112"/>
                <a:gd name="T41" fmla="*/ 13 h 61"/>
                <a:gd name="T42" fmla="*/ 71 w 112"/>
                <a:gd name="T43" fmla="*/ 10 h 61"/>
                <a:gd name="T44" fmla="*/ 74 w 112"/>
                <a:gd name="T45" fmla="*/ 7 h 61"/>
                <a:gd name="T46" fmla="*/ 80 w 112"/>
                <a:gd name="T47" fmla="*/ 3 h 61"/>
                <a:gd name="T48" fmla="*/ 87 w 112"/>
                <a:gd name="T49" fmla="*/ 3 h 61"/>
                <a:gd name="T50" fmla="*/ 93 w 112"/>
                <a:gd name="T51" fmla="*/ 0 h 61"/>
                <a:gd name="T52" fmla="*/ 96 w 112"/>
                <a:gd name="T53" fmla="*/ 0 h 61"/>
                <a:gd name="T54" fmla="*/ 103 w 112"/>
                <a:gd name="T55" fmla="*/ 3 h 61"/>
                <a:gd name="T56" fmla="*/ 106 w 112"/>
                <a:gd name="T57" fmla="*/ 3 h 61"/>
                <a:gd name="T58" fmla="*/ 112 w 112"/>
                <a:gd name="T59" fmla="*/ 7 h 61"/>
                <a:gd name="T60" fmla="*/ 112 w 112"/>
                <a:gd name="T61" fmla="*/ 10 h 61"/>
                <a:gd name="T62" fmla="*/ 109 w 112"/>
                <a:gd name="T63" fmla="*/ 13 h 61"/>
                <a:gd name="T64" fmla="*/ 106 w 112"/>
                <a:gd name="T65" fmla="*/ 13 h 61"/>
                <a:gd name="T66" fmla="*/ 103 w 112"/>
                <a:gd name="T67" fmla="*/ 13 h 61"/>
                <a:gd name="T68" fmla="*/ 96 w 112"/>
                <a:gd name="T69" fmla="*/ 13 h 61"/>
                <a:gd name="T70" fmla="*/ 93 w 112"/>
                <a:gd name="T71" fmla="*/ 13 h 61"/>
                <a:gd name="T72" fmla="*/ 90 w 112"/>
                <a:gd name="T73" fmla="*/ 13 h 61"/>
                <a:gd name="T74" fmla="*/ 80 w 112"/>
                <a:gd name="T75" fmla="*/ 16 h 61"/>
                <a:gd name="T76" fmla="*/ 74 w 112"/>
                <a:gd name="T77" fmla="*/ 19 h 61"/>
                <a:gd name="T78" fmla="*/ 68 w 112"/>
                <a:gd name="T79" fmla="*/ 23 h 61"/>
                <a:gd name="T80" fmla="*/ 61 w 112"/>
                <a:gd name="T81" fmla="*/ 26 h 61"/>
                <a:gd name="T82" fmla="*/ 58 w 112"/>
                <a:gd name="T83" fmla="*/ 32 h 61"/>
                <a:gd name="T84" fmla="*/ 55 w 112"/>
                <a:gd name="T85" fmla="*/ 35 h 61"/>
                <a:gd name="T86" fmla="*/ 55 w 112"/>
                <a:gd name="T87" fmla="*/ 42 h 61"/>
                <a:gd name="T88" fmla="*/ 48 w 112"/>
                <a:gd name="T89" fmla="*/ 45 h 61"/>
                <a:gd name="T90" fmla="*/ 39 w 112"/>
                <a:gd name="T91" fmla="*/ 45 h 61"/>
                <a:gd name="T92" fmla="*/ 29 w 112"/>
                <a:gd name="T93" fmla="*/ 45 h 61"/>
                <a:gd name="T94" fmla="*/ 23 w 112"/>
                <a:gd name="T95" fmla="*/ 45 h 61"/>
                <a:gd name="T96" fmla="*/ 20 w 112"/>
                <a:gd name="T97" fmla="*/ 48 h 61"/>
                <a:gd name="T98" fmla="*/ 16 w 112"/>
                <a:gd name="T99" fmla="*/ 48 h 61"/>
                <a:gd name="T100" fmla="*/ 16 w 112"/>
                <a:gd name="T101" fmla="*/ 48 h 61"/>
                <a:gd name="T102" fmla="*/ 16 w 112"/>
                <a:gd name="T103" fmla="*/ 48 h 61"/>
                <a:gd name="T104" fmla="*/ 16 w 112"/>
                <a:gd name="T105" fmla="*/ 48 h 6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12"/>
                <a:gd name="T160" fmla="*/ 0 h 61"/>
                <a:gd name="T161" fmla="*/ 112 w 112"/>
                <a:gd name="T162" fmla="*/ 61 h 6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12" h="61">
                  <a:moveTo>
                    <a:pt x="16" y="48"/>
                  </a:moveTo>
                  <a:lnTo>
                    <a:pt x="13" y="51"/>
                  </a:lnTo>
                  <a:lnTo>
                    <a:pt x="13" y="55"/>
                  </a:lnTo>
                  <a:lnTo>
                    <a:pt x="10" y="55"/>
                  </a:lnTo>
                  <a:lnTo>
                    <a:pt x="10" y="58"/>
                  </a:lnTo>
                  <a:lnTo>
                    <a:pt x="7" y="58"/>
                  </a:lnTo>
                  <a:lnTo>
                    <a:pt x="7" y="61"/>
                  </a:lnTo>
                  <a:lnTo>
                    <a:pt x="0" y="6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51"/>
                  </a:lnTo>
                  <a:lnTo>
                    <a:pt x="4" y="45"/>
                  </a:lnTo>
                  <a:lnTo>
                    <a:pt x="4" y="42"/>
                  </a:lnTo>
                  <a:lnTo>
                    <a:pt x="7" y="39"/>
                  </a:lnTo>
                  <a:lnTo>
                    <a:pt x="10" y="35"/>
                  </a:lnTo>
                  <a:lnTo>
                    <a:pt x="13" y="32"/>
                  </a:lnTo>
                  <a:lnTo>
                    <a:pt x="13" y="29"/>
                  </a:lnTo>
                  <a:lnTo>
                    <a:pt x="16" y="29"/>
                  </a:lnTo>
                  <a:lnTo>
                    <a:pt x="20" y="26"/>
                  </a:lnTo>
                  <a:lnTo>
                    <a:pt x="23" y="26"/>
                  </a:lnTo>
                  <a:lnTo>
                    <a:pt x="26" y="23"/>
                  </a:lnTo>
                  <a:lnTo>
                    <a:pt x="29" y="23"/>
                  </a:lnTo>
                  <a:lnTo>
                    <a:pt x="32" y="23"/>
                  </a:lnTo>
                  <a:lnTo>
                    <a:pt x="36" y="23"/>
                  </a:lnTo>
                  <a:lnTo>
                    <a:pt x="39" y="23"/>
                  </a:lnTo>
                  <a:lnTo>
                    <a:pt x="42" y="23"/>
                  </a:lnTo>
                  <a:lnTo>
                    <a:pt x="45" y="23"/>
                  </a:lnTo>
                  <a:lnTo>
                    <a:pt x="48" y="23"/>
                  </a:lnTo>
                  <a:lnTo>
                    <a:pt x="52" y="23"/>
                  </a:lnTo>
                  <a:lnTo>
                    <a:pt x="55" y="23"/>
                  </a:lnTo>
                  <a:lnTo>
                    <a:pt x="58" y="19"/>
                  </a:lnTo>
                  <a:lnTo>
                    <a:pt x="58" y="16"/>
                  </a:lnTo>
                  <a:lnTo>
                    <a:pt x="61" y="16"/>
                  </a:lnTo>
                  <a:lnTo>
                    <a:pt x="64" y="13"/>
                  </a:lnTo>
                  <a:lnTo>
                    <a:pt x="68" y="10"/>
                  </a:lnTo>
                  <a:lnTo>
                    <a:pt x="71" y="10"/>
                  </a:lnTo>
                  <a:lnTo>
                    <a:pt x="74" y="7"/>
                  </a:lnTo>
                  <a:lnTo>
                    <a:pt x="77" y="3"/>
                  </a:lnTo>
                  <a:lnTo>
                    <a:pt x="80" y="3"/>
                  </a:lnTo>
                  <a:lnTo>
                    <a:pt x="84" y="3"/>
                  </a:lnTo>
                  <a:lnTo>
                    <a:pt x="87" y="3"/>
                  </a:lnTo>
                  <a:lnTo>
                    <a:pt x="90" y="3"/>
                  </a:lnTo>
                  <a:lnTo>
                    <a:pt x="93" y="0"/>
                  </a:lnTo>
                  <a:lnTo>
                    <a:pt x="96" y="0"/>
                  </a:lnTo>
                  <a:lnTo>
                    <a:pt x="100" y="3"/>
                  </a:lnTo>
                  <a:lnTo>
                    <a:pt x="103" y="3"/>
                  </a:lnTo>
                  <a:lnTo>
                    <a:pt x="106" y="3"/>
                  </a:lnTo>
                  <a:lnTo>
                    <a:pt x="109" y="7"/>
                  </a:lnTo>
                  <a:lnTo>
                    <a:pt x="112" y="7"/>
                  </a:lnTo>
                  <a:lnTo>
                    <a:pt x="112" y="10"/>
                  </a:lnTo>
                  <a:lnTo>
                    <a:pt x="109" y="10"/>
                  </a:lnTo>
                  <a:lnTo>
                    <a:pt x="109" y="13"/>
                  </a:lnTo>
                  <a:lnTo>
                    <a:pt x="106" y="13"/>
                  </a:lnTo>
                  <a:lnTo>
                    <a:pt x="103" y="13"/>
                  </a:lnTo>
                  <a:lnTo>
                    <a:pt x="100" y="13"/>
                  </a:lnTo>
                  <a:lnTo>
                    <a:pt x="96" y="13"/>
                  </a:lnTo>
                  <a:lnTo>
                    <a:pt x="93" y="13"/>
                  </a:lnTo>
                  <a:lnTo>
                    <a:pt x="90" y="13"/>
                  </a:lnTo>
                  <a:lnTo>
                    <a:pt x="84" y="13"/>
                  </a:lnTo>
                  <a:lnTo>
                    <a:pt x="80" y="16"/>
                  </a:lnTo>
                  <a:lnTo>
                    <a:pt x="77" y="16"/>
                  </a:lnTo>
                  <a:lnTo>
                    <a:pt x="74" y="19"/>
                  </a:lnTo>
                  <a:lnTo>
                    <a:pt x="71" y="19"/>
                  </a:lnTo>
                  <a:lnTo>
                    <a:pt x="68" y="23"/>
                  </a:lnTo>
                  <a:lnTo>
                    <a:pt x="64" y="26"/>
                  </a:lnTo>
                  <a:lnTo>
                    <a:pt x="61" y="26"/>
                  </a:lnTo>
                  <a:lnTo>
                    <a:pt x="61" y="29"/>
                  </a:lnTo>
                  <a:lnTo>
                    <a:pt x="58" y="32"/>
                  </a:lnTo>
                  <a:lnTo>
                    <a:pt x="58" y="35"/>
                  </a:lnTo>
                  <a:lnTo>
                    <a:pt x="55" y="35"/>
                  </a:lnTo>
                  <a:lnTo>
                    <a:pt x="55" y="39"/>
                  </a:lnTo>
                  <a:lnTo>
                    <a:pt x="55" y="42"/>
                  </a:lnTo>
                  <a:lnTo>
                    <a:pt x="55" y="45"/>
                  </a:lnTo>
                  <a:lnTo>
                    <a:pt x="48" y="45"/>
                  </a:lnTo>
                  <a:lnTo>
                    <a:pt x="42" y="45"/>
                  </a:lnTo>
                  <a:lnTo>
                    <a:pt x="39" y="45"/>
                  </a:lnTo>
                  <a:lnTo>
                    <a:pt x="32" y="45"/>
                  </a:lnTo>
                  <a:lnTo>
                    <a:pt x="29" y="45"/>
                  </a:lnTo>
                  <a:lnTo>
                    <a:pt x="26" y="45"/>
                  </a:lnTo>
                  <a:lnTo>
                    <a:pt x="23" y="45"/>
                  </a:lnTo>
                  <a:lnTo>
                    <a:pt x="20" y="48"/>
                  </a:lnTo>
                  <a:lnTo>
                    <a:pt x="16" y="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5" name="Freeform 530"/>
            <p:cNvSpPr>
              <a:spLocks/>
            </p:cNvSpPr>
            <p:nvPr/>
          </p:nvSpPr>
          <p:spPr bwMode="auto">
            <a:xfrm>
              <a:off x="3877" y="2978"/>
              <a:ext cx="183" cy="61"/>
            </a:xfrm>
            <a:custGeom>
              <a:avLst/>
              <a:gdLst>
                <a:gd name="T0" fmla="*/ 93 w 183"/>
                <a:gd name="T1" fmla="*/ 42 h 61"/>
                <a:gd name="T2" fmla="*/ 67 w 183"/>
                <a:gd name="T3" fmla="*/ 45 h 61"/>
                <a:gd name="T4" fmla="*/ 48 w 183"/>
                <a:gd name="T5" fmla="*/ 45 h 61"/>
                <a:gd name="T6" fmla="*/ 35 w 183"/>
                <a:gd name="T7" fmla="*/ 45 h 61"/>
                <a:gd name="T8" fmla="*/ 26 w 183"/>
                <a:gd name="T9" fmla="*/ 45 h 61"/>
                <a:gd name="T10" fmla="*/ 22 w 183"/>
                <a:gd name="T11" fmla="*/ 48 h 61"/>
                <a:gd name="T12" fmla="*/ 19 w 183"/>
                <a:gd name="T13" fmla="*/ 48 h 61"/>
                <a:gd name="T14" fmla="*/ 19 w 183"/>
                <a:gd name="T15" fmla="*/ 48 h 61"/>
                <a:gd name="T16" fmla="*/ 16 w 183"/>
                <a:gd name="T17" fmla="*/ 51 h 61"/>
                <a:gd name="T18" fmla="*/ 13 w 183"/>
                <a:gd name="T19" fmla="*/ 55 h 61"/>
                <a:gd name="T20" fmla="*/ 10 w 183"/>
                <a:gd name="T21" fmla="*/ 58 h 61"/>
                <a:gd name="T22" fmla="*/ 10 w 183"/>
                <a:gd name="T23" fmla="*/ 58 h 61"/>
                <a:gd name="T24" fmla="*/ 10 w 183"/>
                <a:gd name="T25" fmla="*/ 61 h 61"/>
                <a:gd name="T26" fmla="*/ 3 w 183"/>
                <a:gd name="T27" fmla="*/ 58 h 61"/>
                <a:gd name="T28" fmla="*/ 3 w 183"/>
                <a:gd name="T29" fmla="*/ 48 h 61"/>
                <a:gd name="T30" fmla="*/ 6 w 183"/>
                <a:gd name="T31" fmla="*/ 42 h 61"/>
                <a:gd name="T32" fmla="*/ 10 w 183"/>
                <a:gd name="T33" fmla="*/ 32 h 61"/>
                <a:gd name="T34" fmla="*/ 13 w 183"/>
                <a:gd name="T35" fmla="*/ 29 h 61"/>
                <a:gd name="T36" fmla="*/ 19 w 183"/>
                <a:gd name="T37" fmla="*/ 26 h 61"/>
                <a:gd name="T38" fmla="*/ 26 w 183"/>
                <a:gd name="T39" fmla="*/ 23 h 61"/>
                <a:gd name="T40" fmla="*/ 32 w 183"/>
                <a:gd name="T41" fmla="*/ 19 h 61"/>
                <a:gd name="T42" fmla="*/ 38 w 183"/>
                <a:gd name="T43" fmla="*/ 19 h 61"/>
                <a:gd name="T44" fmla="*/ 42 w 183"/>
                <a:gd name="T45" fmla="*/ 19 h 61"/>
                <a:gd name="T46" fmla="*/ 45 w 183"/>
                <a:gd name="T47" fmla="*/ 19 h 61"/>
                <a:gd name="T48" fmla="*/ 48 w 183"/>
                <a:gd name="T49" fmla="*/ 19 h 61"/>
                <a:gd name="T50" fmla="*/ 54 w 183"/>
                <a:gd name="T51" fmla="*/ 23 h 61"/>
                <a:gd name="T52" fmla="*/ 58 w 183"/>
                <a:gd name="T53" fmla="*/ 16 h 61"/>
                <a:gd name="T54" fmla="*/ 61 w 183"/>
                <a:gd name="T55" fmla="*/ 13 h 61"/>
                <a:gd name="T56" fmla="*/ 67 w 183"/>
                <a:gd name="T57" fmla="*/ 10 h 61"/>
                <a:gd name="T58" fmla="*/ 71 w 183"/>
                <a:gd name="T59" fmla="*/ 7 h 61"/>
                <a:gd name="T60" fmla="*/ 77 w 183"/>
                <a:gd name="T61" fmla="*/ 3 h 61"/>
                <a:gd name="T62" fmla="*/ 80 w 183"/>
                <a:gd name="T63" fmla="*/ 3 h 61"/>
                <a:gd name="T64" fmla="*/ 87 w 183"/>
                <a:gd name="T65" fmla="*/ 0 h 61"/>
                <a:gd name="T66" fmla="*/ 93 w 183"/>
                <a:gd name="T67" fmla="*/ 0 h 61"/>
                <a:gd name="T68" fmla="*/ 99 w 183"/>
                <a:gd name="T69" fmla="*/ 0 h 61"/>
                <a:gd name="T70" fmla="*/ 106 w 183"/>
                <a:gd name="T71" fmla="*/ 0 h 61"/>
                <a:gd name="T72" fmla="*/ 109 w 183"/>
                <a:gd name="T73" fmla="*/ 3 h 61"/>
                <a:gd name="T74" fmla="*/ 112 w 183"/>
                <a:gd name="T75" fmla="*/ 7 h 61"/>
                <a:gd name="T76" fmla="*/ 119 w 183"/>
                <a:gd name="T77" fmla="*/ 13 h 61"/>
                <a:gd name="T78" fmla="*/ 122 w 183"/>
                <a:gd name="T79" fmla="*/ 23 h 61"/>
                <a:gd name="T80" fmla="*/ 119 w 183"/>
                <a:gd name="T81" fmla="*/ 35 h 61"/>
                <a:gd name="T82" fmla="*/ 128 w 183"/>
                <a:gd name="T83" fmla="*/ 29 h 61"/>
                <a:gd name="T84" fmla="*/ 138 w 183"/>
                <a:gd name="T85" fmla="*/ 29 h 61"/>
                <a:gd name="T86" fmla="*/ 144 w 183"/>
                <a:gd name="T87" fmla="*/ 26 h 61"/>
                <a:gd name="T88" fmla="*/ 151 w 183"/>
                <a:gd name="T89" fmla="*/ 26 h 61"/>
                <a:gd name="T90" fmla="*/ 157 w 183"/>
                <a:gd name="T91" fmla="*/ 26 h 61"/>
                <a:gd name="T92" fmla="*/ 167 w 183"/>
                <a:gd name="T93" fmla="*/ 29 h 61"/>
                <a:gd name="T94" fmla="*/ 173 w 183"/>
                <a:gd name="T95" fmla="*/ 35 h 61"/>
                <a:gd name="T96" fmla="*/ 179 w 183"/>
                <a:gd name="T97" fmla="*/ 42 h 61"/>
                <a:gd name="T98" fmla="*/ 179 w 183"/>
                <a:gd name="T99" fmla="*/ 42 h 61"/>
                <a:gd name="T100" fmla="*/ 173 w 183"/>
                <a:gd name="T101" fmla="*/ 42 h 61"/>
                <a:gd name="T102" fmla="*/ 163 w 183"/>
                <a:gd name="T103" fmla="*/ 42 h 61"/>
                <a:gd name="T104" fmla="*/ 157 w 183"/>
                <a:gd name="T105" fmla="*/ 42 h 61"/>
                <a:gd name="T106" fmla="*/ 147 w 183"/>
                <a:gd name="T107" fmla="*/ 42 h 61"/>
                <a:gd name="T108" fmla="*/ 135 w 183"/>
                <a:gd name="T109" fmla="*/ 42 h 61"/>
                <a:gd name="T110" fmla="*/ 125 w 183"/>
                <a:gd name="T111" fmla="*/ 42 h 61"/>
                <a:gd name="T112" fmla="*/ 112 w 183"/>
                <a:gd name="T113" fmla="*/ 42 h 61"/>
                <a:gd name="T114" fmla="*/ 109 w 183"/>
                <a:gd name="T115" fmla="*/ 42 h 6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3"/>
                <a:gd name="T175" fmla="*/ 0 h 61"/>
                <a:gd name="T176" fmla="*/ 183 w 183"/>
                <a:gd name="T177" fmla="*/ 61 h 6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3" h="61">
                  <a:moveTo>
                    <a:pt x="109" y="42"/>
                  </a:moveTo>
                  <a:lnTo>
                    <a:pt x="93" y="42"/>
                  </a:lnTo>
                  <a:lnTo>
                    <a:pt x="80" y="42"/>
                  </a:lnTo>
                  <a:lnTo>
                    <a:pt x="67" y="45"/>
                  </a:lnTo>
                  <a:lnTo>
                    <a:pt x="58" y="45"/>
                  </a:lnTo>
                  <a:lnTo>
                    <a:pt x="48" y="45"/>
                  </a:lnTo>
                  <a:lnTo>
                    <a:pt x="42" y="45"/>
                  </a:lnTo>
                  <a:lnTo>
                    <a:pt x="35" y="45"/>
                  </a:lnTo>
                  <a:lnTo>
                    <a:pt x="32" y="45"/>
                  </a:lnTo>
                  <a:lnTo>
                    <a:pt x="26" y="45"/>
                  </a:lnTo>
                  <a:lnTo>
                    <a:pt x="22" y="48"/>
                  </a:lnTo>
                  <a:lnTo>
                    <a:pt x="19" y="48"/>
                  </a:lnTo>
                  <a:lnTo>
                    <a:pt x="16" y="48"/>
                  </a:lnTo>
                  <a:lnTo>
                    <a:pt x="16" y="51"/>
                  </a:lnTo>
                  <a:lnTo>
                    <a:pt x="13" y="55"/>
                  </a:lnTo>
                  <a:lnTo>
                    <a:pt x="10" y="58"/>
                  </a:lnTo>
                  <a:lnTo>
                    <a:pt x="10" y="61"/>
                  </a:lnTo>
                  <a:lnTo>
                    <a:pt x="0" y="61"/>
                  </a:lnTo>
                  <a:lnTo>
                    <a:pt x="3" y="58"/>
                  </a:lnTo>
                  <a:lnTo>
                    <a:pt x="3" y="55"/>
                  </a:lnTo>
                  <a:lnTo>
                    <a:pt x="3" y="48"/>
                  </a:lnTo>
                  <a:lnTo>
                    <a:pt x="3" y="45"/>
                  </a:lnTo>
                  <a:lnTo>
                    <a:pt x="6" y="42"/>
                  </a:lnTo>
                  <a:lnTo>
                    <a:pt x="6" y="39"/>
                  </a:lnTo>
                  <a:lnTo>
                    <a:pt x="10" y="32"/>
                  </a:lnTo>
                  <a:lnTo>
                    <a:pt x="13" y="29"/>
                  </a:lnTo>
                  <a:lnTo>
                    <a:pt x="16" y="26"/>
                  </a:lnTo>
                  <a:lnTo>
                    <a:pt x="19" y="26"/>
                  </a:lnTo>
                  <a:lnTo>
                    <a:pt x="22" y="23"/>
                  </a:lnTo>
                  <a:lnTo>
                    <a:pt x="26" y="23"/>
                  </a:lnTo>
                  <a:lnTo>
                    <a:pt x="29" y="23"/>
                  </a:lnTo>
                  <a:lnTo>
                    <a:pt x="32" y="19"/>
                  </a:lnTo>
                  <a:lnTo>
                    <a:pt x="35" y="19"/>
                  </a:lnTo>
                  <a:lnTo>
                    <a:pt x="38" y="19"/>
                  </a:lnTo>
                  <a:lnTo>
                    <a:pt x="42" y="19"/>
                  </a:lnTo>
                  <a:lnTo>
                    <a:pt x="45" y="19"/>
                  </a:lnTo>
                  <a:lnTo>
                    <a:pt x="48" y="19"/>
                  </a:lnTo>
                  <a:lnTo>
                    <a:pt x="51" y="23"/>
                  </a:lnTo>
                  <a:lnTo>
                    <a:pt x="54" y="23"/>
                  </a:lnTo>
                  <a:lnTo>
                    <a:pt x="54" y="19"/>
                  </a:lnTo>
                  <a:lnTo>
                    <a:pt x="58" y="16"/>
                  </a:lnTo>
                  <a:lnTo>
                    <a:pt x="61" y="13"/>
                  </a:lnTo>
                  <a:lnTo>
                    <a:pt x="64" y="13"/>
                  </a:lnTo>
                  <a:lnTo>
                    <a:pt x="67" y="10"/>
                  </a:lnTo>
                  <a:lnTo>
                    <a:pt x="67" y="7"/>
                  </a:lnTo>
                  <a:lnTo>
                    <a:pt x="71" y="7"/>
                  </a:lnTo>
                  <a:lnTo>
                    <a:pt x="74" y="7"/>
                  </a:lnTo>
                  <a:lnTo>
                    <a:pt x="77" y="3"/>
                  </a:lnTo>
                  <a:lnTo>
                    <a:pt x="80" y="3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0" y="0"/>
                  </a:lnTo>
                  <a:lnTo>
                    <a:pt x="93" y="0"/>
                  </a:lnTo>
                  <a:lnTo>
                    <a:pt x="96" y="0"/>
                  </a:lnTo>
                  <a:lnTo>
                    <a:pt x="99" y="0"/>
                  </a:lnTo>
                  <a:lnTo>
                    <a:pt x="103" y="0"/>
                  </a:lnTo>
                  <a:lnTo>
                    <a:pt x="106" y="0"/>
                  </a:lnTo>
                  <a:lnTo>
                    <a:pt x="109" y="3"/>
                  </a:lnTo>
                  <a:lnTo>
                    <a:pt x="112" y="3"/>
                  </a:lnTo>
                  <a:lnTo>
                    <a:pt x="112" y="7"/>
                  </a:lnTo>
                  <a:lnTo>
                    <a:pt x="115" y="7"/>
                  </a:lnTo>
                  <a:lnTo>
                    <a:pt x="119" y="13"/>
                  </a:lnTo>
                  <a:lnTo>
                    <a:pt x="122" y="16"/>
                  </a:lnTo>
                  <a:lnTo>
                    <a:pt x="122" y="23"/>
                  </a:lnTo>
                  <a:lnTo>
                    <a:pt x="122" y="26"/>
                  </a:lnTo>
                  <a:lnTo>
                    <a:pt x="119" y="35"/>
                  </a:lnTo>
                  <a:lnTo>
                    <a:pt x="128" y="32"/>
                  </a:lnTo>
                  <a:lnTo>
                    <a:pt x="128" y="29"/>
                  </a:lnTo>
                  <a:lnTo>
                    <a:pt x="131" y="29"/>
                  </a:lnTo>
                  <a:lnTo>
                    <a:pt x="138" y="29"/>
                  </a:lnTo>
                  <a:lnTo>
                    <a:pt x="141" y="26"/>
                  </a:lnTo>
                  <a:lnTo>
                    <a:pt x="144" y="26"/>
                  </a:lnTo>
                  <a:lnTo>
                    <a:pt x="147" y="26"/>
                  </a:lnTo>
                  <a:lnTo>
                    <a:pt x="151" y="26"/>
                  </a:lnTo>
                  <a:lnTo>
                    <a:pt x="157" y="26"/>
                  </a:lnTo>
                  <a:lnTo>
                    <a:pt x="160" y="29"/>
                  </a:lnTo>
                  <a:lnTo>
                    <a:pt x="167" y="29"/>
                  </a:lnTo>
                  <a:lnTo>
                    <a:pt x="170" y="32"/>
                  </a:lnTo>
                  <a:lnTo>
                    <a:pt x="173" y="35"/>
                  </a:lnTo>
                  <a:lnTo>
                    <a:pt x="176" y="39"/>
                  </a:lnTo>
                  <a:lnTo>
                    <a:pt x="179" y="42"/>
                  </a:lnTo>
                  <a:lnTo>
                    <a:pt x="183" y="42"/>
                  </a:lnTo>
                  <a:lnTo>
                    <a:pt x="179" y="42"/>
                  </a:lnTo>
                  <a:lnTo>
                    <a:pt x="176" y="42"/>
                  </a:lnTo>
                  <a:lnTo>
                    <a:pt x="173" y="42"/>
                  </a:lnTo>
                  <a:lnTo>
                    <a:pt x="170" y="42"/>
                  </a:lnTo>
                  <a:lnTo>
                    <a:pt x="163" y="42"/>
                  </a:lnTo>
                  <a:lnTo>
                    <a:pt x="160" y="42"/>
                  </a:lnTo>
                  <a:lnTo>
                    <a:pt x="157" y="42"/>
                  </a:lnTo>
                  <a:lnTo>
                    <a:pt x="151" y="42"/>
                  </a:lnTo>
                  <a:lnTo>
                    <a:pt x="147" y="42"/>
                  </a:lnTo>
                  <a:lnTo>
                    <a:pt x="141" y="42"/>
                  </a:lnTo>
                  <a:lnTo>
                    <a:pt x="135" y="42"/>
                  </a:lnTo>
                  <a:lnTo>
                    <a:pt x="131" y="42"/>
                  </a:lnTo>
                  <a:lnTo>
                    <a:pt x="125" y="42"/>
                  </a:lnTo>
                  <a:lnTo>
                    <a:pt x="119" y="42"/>
                  </a:lnTo>
                  <a:lnTo>
                    <a:pt x="112" y="42"/>
                  </a:lnTo>
                  <a:lnTo>
                    <a:pt x="109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grpSp>
        <p:nvGrpSpPr>
          <p:cNvPr id="146" name="Group 571"/>
          <p:cNvGrpSpPr>
            <a:grpSpLocks/>
          </p:cNvGrpSpPr>
          <p:nvPr/>
        </p:nvGrpSpPr>
        <p:grpSpPr bwMode="auto">
          <a:xfrm>
            <a:off x="5773738" y="5186358"/>
            <a:ext cx="1595437" cy="473074"/>
            <a:chOff x="3637" y="3267"/>
            <a:chExt cx="1005" cy="298"/>
          </a:xfrm>
        </p:grpSpPr>
        <p:sp>
          <p:nvSpPr>
            <p:cNvPr id="147" name="Rectangle 513"/>
            <p:cNvSpPr>
              <a:spLocks noChangeArrowheads="1"/>
            </p:cNvSpPr>
            <p:nvPr/>
          </p:nvSpPr>
          <p:spPr bwMode="auto">
            <a:xfrm>
              <a:off x="3955" y="3323"/>
              <a:ext cx="58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(1–3 months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48" name="Rectangle 514"/>
            <p:cNvSpPr>
              <a:spLocks noChangeArrowheads="1"/>
            </p:cNvSpPr>
            <p:nvPr/>
          </p:nvSpPr>
          <p:spPr bwMode="auto">
            <a:xfrm>
              <a:off x="4525" y="3323"/>
              <a:ext cx="31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: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49" name="Rectangle 515"/>
            <p:cNvSpPr>
              <a:spLocks noChangeArrowheads="1"/>
            </p:cNvSpPr>
            <p:nvPr/>
          </p:nvSpPr>
          <p:spPr bwMode="auto">
            <a:xfrm>
              <a:off x="3898" y="3439"/>
              <a:ext cx="55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cells and wi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50" name="Rectangle 516"/>
            <p:cNvSpPr>
              <a:spLocks noChangeArrowheads="1"/>
            </p:cNvSpPr>
            <p:nvPr/>
          </p:nvSpPr>
          <p:spPr bwMode="auto">
            <a:xfrm>
              <a:off x="4428" y="3439"/>
              <a:ext cx="5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r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51" name="Rectangle 517"/>
            <p:cNvSpPr>
              <a:spLocks noChangeArrowheads="1"/>
            </p:cNvSpPr>
            <p:nvPr/>
          </p:nvSpPr>
          <p:spPr bwMode="auto">
            <a:xfrm>
              <a:off x="4464" y="3439"/>
              <a:ext cx="178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ing)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52" name="Freeform 531"/>
            <p:cNvSpPr>
              <a:spLocks/>
            </p:cNvSpPr>
            <p:nvPr/>
          </p:nvSpPr>
          <p:spPr bwMode="auto">
            <a:xfrm>
              <a:off x="3880" y="3321"/>
              <a:ext cx="7" cy="3"/>
            </a:xfrm>
            <a:custGeom>
              <a:avLst/>
              <a:gdLst>
                <a:gd name="T0" fmla="*/ 7 w 7"/>
                <a:gd name="T1" fmla="*/ 3 h 3"/>
                <a:gd name="T2" fmla="*/ 7 w 7"/>
                <a:gd name="T3" fmla="*/ 3 h 3"/>
                <a:gd name="T4" fmla="*/ 3 w 7"/>
                <a:gd name="T5" fmla="*/ 3 h 3"/>
                <a:gd name="T6" fmla="*/ 3 w 7"/>
                <a:gd name="T7" fmla="*/ 3 h 3"/>
                <a:gd name="T8" fmla="*/ 3 w 7"/>
                <a:gd name="T9" fmla="*/ 3 h 3"/>
                <a:gd name="T10" fmla="*/ 0 w 7"/>
                <a:gd name="T11" fmla="*/ 3 h 3"/>
                <a:gd name="T12" fmla="*/ 0 w 7"/>
                <a:gd name="T13" fmla="*/ 3 h 3"/>
                <a:gd name="T14" fmla="*/ 0 w 7"/>
                <a:gd name="T15" fmla="*/ 3 h 3"/>
                <a:gd name="T16" fmla="*/ 0 w 7"/>
                <a:gd name="T17" fmla="*/ 3 h 3"/>
                <a:gd name="T18" fmla="*/ 0 w 7"/>
                <a:gd name="T19" fmla="*/ 0 h 3"/>
                <a:gd name="T20" fmla="*/ 0 w 7"/>
                <a:gd name="T21" fmla="*/ 0 h 3"/>
                <a:gd name="T22" fmla="*/ 0 w 7"/>
                <a:gd name="T23" fmla="*/ 0 h 3"/>
                <a:gd name="T24" fmla="*/ 3 w 7"/>
                <a:gd name="T25" fmla="*/ 0 h 3"/>
                <a:gd name="T26" fmla="*/ 3 w 7"/>
                <a:gd name="T27" fmla="*/ 0 h 3"/>
                <a:gd name="T28" fmla="*/ 3 w 7"/>
                <a:gd name="T29" fmla="*/ 0 h 3"/>
                <a:gd name="T30" fmla="*/ 7 w 7"/>
                <a:gd name="T31" fmla="*/ 0 h 3"/>
                <a:gd name="T32" fmla="*/ 7 w 7"/>
                <a:gd name="T33" fmla="*/ 3 h 3"/>
                <a:gd name="T34" fmla="*/ 7 w 7"/>
                <a:gd name="T35" fmla="*/ 3 h 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"/>
                <a:gd name="T55" fmla="*/ 0 h 3"/>
                <a:gd name="T56" fmla="*/ 7 w 7"/>
                <a:gd name="T57" fmla="*/ 3 h 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" h="3">
                  <a:moveTo>
                    <a:pt x="7" y="3"/>
                  </a:moveTo>
                  <a:lnTo>
                    <a:pt x="7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0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A3DDF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3" name="Freeform 532"/>
            <p:cNvSpPr>
              <a:spLocks/>
            </p:cNvSpPr>
            <p:nvPr/>
          </p:nvSpPr>
          <p:spPr bwMode="auto">
            <a:xfrm>
              <a:off x="3710" y="3311"/>
              <a:ext cx="29" cy="23"/>
            </a:xfrm>
            <a:custGeom>
              <a:avLst/>
              <a:gdLst>
                <a:gd name="T0" fmla="*/ 7 w 29"/>
                <a:gd name="T1" fmla="*/ 20 h 23"/>
                <a:gd name="T2" fmla="*/ 7 w 29"/>
                <a:gd name="T3" fmla="*/ 20 h 23"/>
                <a:gd name="T4" fmla="*/ 7 w 29"/>
                <a:gd name="T5" fmla="*/ 20 h 23"/>
                <a:gd name="T6" fmla="*/ 4 w 29"/>
                <a:gd name="T7" fmla="*/ 16 h 23"/>
                <a:gd name="T8" fmla="*/ 4 w 29"/>
                <a:gd name="T9" fmla="*/ 13 h 23"/>
                <a:gd name="T10" fmla="*/ 7 w 29"/>
                <a:gd name="T11" fmla="*/ 10 h 23"/>
                <a:gd name="T12" fmla="*/ 7 w 29"/>
                <a:gd name="T13" fmla="*/ 10 h 23"/>
                <a:gd name="T14" fmla="*/ 7 w 29"/>
                <a:gd name="T15" fmla="*/ 7 h 23"/>
                <a:gd name="T16" fmla="*/ 10 w 29"/>
                <a:gd name="T17" fmla="*/ 7 h 23"/>
                <a:gd name="T18" fmla="*/ 16 w 29"/>
                <a:gd name="T19" fmla="*/ 4 h 23"/>
                <a:gd name="T20" fmla="*/ 20 w 29"/>
                <a:gd name="T21" fmla="*/ 7 h 23"/>
                <a:gd name="T22" fmla="*/ 20 w 29"/>
                <a:gd name="T23" fmla="*/ 7 h 23"/>
                <a:gd name="T24" fmla="*/ 23 w 29"/>
                <a:gd name="T25" fmla="*/ 10 h 23"/>
                <a:gd name="T26" fmla="*/ 23 w 29"/>
                <a:gd name="T27" fmla="*/ 13 h 23"/>
                <a:gd name="T28" fmla="*/ 23 w 29"/>
                <a:gd name="T29" fmla="*/ 16 h 23"/>
                <a:gd name="T30" fmla="*/ 23 w 29"/>
                <a:gd name="T31" fmla="*/ 16 h 23"/>
                <a:gd name="T32" fmla="*/ 23 w 29"/>
                <a:gd name="T33" fmla="*/ 20 h 23"/>
                <a:gd name="T34" fmla="*/ 23 w 29"/>
                <a:gd name="T35" fmla="*/ 20 h 23"/>
                <a:gd name="T36" fmla="*/ 23 w 29"/>
                <a:gd name="T37" fmla="*/ 20 h 23"/>
                <a:gd name="T38" fmla="*/ 23 w 29"/>
                <a:gd name="T39" fmla="*/ 20 h 23"/>
                <a:gd name="T40" fmla="*/ 26 w 29"/>
                <a:gd name="T41" fmla="*/ 23 h 23"/>
                <a:gd name="T42" fmla="*/ 26 w 29"/>
                <a:gd name="T43" fmla="*/ 23 h 23"/>
                <a:gd name="T44" fmla="*/ 26 w 29"/>
                <a:gd name="T45" fmla="*/ 23 h 23"/>
                <a:gd name="T46" fmla="*/ 29 w 29"/>
                <a:gd name="T47" fmla="*/ 20 h 23"/>
                <a:gd name="T48" fmla="*/ 29 w 29"/>
                <a:gd name="T49" fmla="*/ 20 h 23"/>
                <a:gd name="T50" fmla="*/ 29 w 29"/>
                <a:gd name="T51" fmla="*/ 16 h 23"/>
                <a:gd name="T52" fmla="*/ 29 w 29"/>
                <a:gd name="T53" fmla="*/ 16 h 23"/>
                <a:gd name="T54" fmla="*/ 29 w 29"/>
                <a:gd name="T55" fmla="*/ 10 h 23"/>
                <a:gd name="T56" fmla="*/ 29 w 29"/>
                <a:gd name="T57" fmla="*/ 7 h 23"/>
                <a:gd name="T58" fmla="*/ 26 w 29"/>
                <a:gd name="T59" fmla="*/ 4 h 23"/>
                <a:gd name="T60" fmla="*/ 23 w 29"/>
                <a:gd name="T61" fmla="*/ 0 h 23"/>
                <a:gd name="T62" fmla="*/ 20 w 29"/>
                <a:gd name="T63" fmla="*/ 0 h 23"/>
                <a:gd name="T64" fmla="*/ 13 w 29"/>
                <a:gd name="T65" fmla="*/ 0 h 23"/>
                <a:gd name="T66" fmla="*/ 7 w 29"/>
                <a:gd name="T67" fmla="*/ 4 h 23"/>
                <a:gd name="T68" fmla="*/ 4 w 29"/>
                <a:gd name="T69" fmla="*/ 4 h 23"/>
                <a:gd name="T70" fmla="*/ 0 w 29"/>
                <a:gd name="T71" fmla="*/ 7 h 23"/>
                <a:gd name="T72" fmla="*/ 0 w 29"/>
                <a:gd name="T73" fmla="*/ 13 h 23"/>
                <a:gd name="T74" fmla="*/ 4 w 29"/>
                <a:gd name="T75" fmla="*/ 16 h 23"/>
                <a:gd name="T76" fmla="*/ 4 w 29"/>
                <a:gd name="T77" fmla="*/ 20 h 23"/>
                <a:gd name="T78" fmla="*/ 7 w 29"/>
                <a:gd name="T79" fmla="*/ 20 h 23"/>
                <a:gd name="T80" fmla="*/ 7 w 29"/>
                <a:gd name="T81" fmla="*/ 20 h 23"/>
                <a:gd name="T82" fmla="*/ 7 w 29"/>
                <a:gd name="T83" fmla="*/ 20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9"/>
                <a:gd name="T127" fmla="*/ 0 h 23"/>
                <a:gd name="T128" fmla="*/ 29 w 29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9" h="23">
                  <a:moveTo>
                    <a:pt x="7" y="20"/>
                  </a:moveTo>
                  <a:lnTo>
                    <a:pt x="7" y="20"/>
                  </a:lnTo>
                  <a:lnTo>
                    <a:pt x="4" y="16"/>
                  </a:lnTo>
                  <a:lnTo>
                    <a:pt x="4" y="13"/>
                  </a:lnTo>
                  <a:lnTo>
                    <a:pt x="7" y="10"/>
                  </a:lnTo>
                  <a:lnTo>
                    <a:pt x="7" y="7"/>
                  </a:lnTo>
                  <a:lnTo>
                    <a:pt x="10" y="7"/>
                  </a:lnTo>
                  <a:lnTo>
                    <a:pt x="16" y="4"/>
                  </a:lnTo>
                  <a:lnTo>
                    <a:pt x="20" y="7"/>
                  </a:lnTo>
                  <a:lnTo>
                    <a:pt x="23" y="10"/>
                  </a:lnTo>
                  <a:lnTo>
                    <a:pt x="23" y="13"/>
                  </a:lnTo>
                  <a:lnTo>
                    <a:pt x="23" y="16"/>
                  </a:lnTo>
                  <a:lnTo>
                    <a:pt x="23" y="20"/>
                  </a:lnTo>
                  <a:lnTo>
                    <a:pt x="26" y="23"/>
                  </a:lnTo>
                  <a:lnTo>
                    <a:pt x="29" y="20"/>
                  </a:lnTo>
                  <a:lnTo>
                    <a:pt x="29" y="16"/>
                  </a:lnTo>
                  <a:lnTo>
                    <a:pt x="29" y="10"/>
                  </a:lnTo>
                  <a:lnTo>
                    <a:pt x="29" y="7"/>
                  </a:lnTo>
                  <a:lnTo>
                    <a:pt x="26" y="4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4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3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7" y="2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4" name="Freeform 533"/>
            <p:cNvSpPr>
              <a:spLocks/>
            </p:cNvSpPr>
            <p:nvPr/>
          </p:nvSpPr>
          <p:spPr bwMode="auto">
            <a:xfrm>
              <a:off x="3682" y="3324"/>
              <a:ext cx="28" cy="23"/>
            </a:xfrm>
            <a:custGeom>
              <a:avLst/>
              <a:gdLst>
                <a:gd name="T0" fmla="*/ 3 w 28"/>
                <a:gd name="T1" fmla="*/ 19 h 23"/>
                <a:gd name="T2" fmla="*/ 3 w 28"/>
                <a:gd name="T3" fmla="*/ 19 h 23"/>
                <a:gd name="T4" fmla="*/ 3 w 28"/>
                <a:gd name="T5" fmla="*/ 19 h 23"/>
                <a:gd name="T6" fmla="*/ 3 w 28"/>
                <a:gd name="T7" fmla="*/ 16 h 23"/>
                <a:gd name="T8" fmla="*/ 3 w 28"/>
                <a:gd name="T9" fmla="*/ 13 h 23"/>
                <a:gd name="T10" fmla="*/ 3 w 28"/>
                <a:gd name="T11" fmla="*/ 10 h 23"/>
                <a:gd name="T12" fmla="*/ 3 w 28"/>
                <a:gd name="T13" fmla="*/ 10 h 23"/>
                <a:gd name="T14" fmla="*/ 6 w 28"/>
                <a:gd name="T15" fmla="*/ 7 h 23"/>
                <a:gd name="T16" fmla="*/ 9 w 28"/>
                <a:gd name="T17" fmla="*/ 3 h 23"/>
                <a:gd name="T18" fmla="*/ 12 w 28"/>
                <a:gd name="T19" fmla="*/ 3 h 23"/>
                <a:gd name="T20" fmla="*/ 16 w 28"/>
                <a:gd name="T21" fmla="*/ 7 h 23"/>
                <a:gd name="T22" fmla="*/ 16 w 28"/>
                <a:gd name="T23" fmla="*/ 7 h 23"/>
                <a:gd name="T24" fmla="*/ 19 w 28"/>
                <a:gd name="T25" fmla="*/ 10 h 23"/>
                <a:gd name="T26" fmla="*/ 19 w 28"/>
                <a:gd name="T27" fmla="*/ 13 h 23"/>
                <a:gd name="T28" fmla="*/ 22 w 28"/>
                <a:gd name="T29" fmla="*/ 16 h 23"/>
                <a:gd name="T30" fmla="*/ 19 w 28"/>
                <a:gd name="T31" fmla="*/ 16 h 23"/>
                <a:gd name="T32" fmla="*/ 19 w 28"/>
                <a:gd name="T33" fmla="*/ 19 h 23"/>
                <a:gd name="T34" fmla="*/ 19 w 28"/>
                <a:gd name="T35" fmla="*/ 19 h 23"/>
                <a:gd name="T36" fmla="*/ 19 w 28"/>
                <a:gd name="T37" fmla="*/ 19 h 23"/>
                <a:gd name="T38" fmla="*/ 22 w 28"/>
                <a:gd name="T39" fmla="*/ 19 h 23"/>
                <a:gd name="T40" fmla="*/ 22 w 28"/>
                <a:gd name="T41" fmla="*/ 19 h 23"/>
                <a:gd name="T42" fmla="*/ 22 w 28"/>
                <a:gd name="T43" fmla="*/ 23 h 23"/>
                <a:gd name="T44" fmla="*/ 25 w 28"/>
                <a:gd name="T45" fmla="*/ 23 h 23"/>
                <a:gd name="T46" fmla="*/ 25 w 28"/>
                <a:gd name="T47" fmla="*/ 19 h 23"/>
                <a:gd name="T48" fmla="*/ 25 w 28"/>
                <a:gd name="T49" fmla="*/ 19 h 23"/>
                <a:gd name="T50" fmla="*/ 28 w 28"/>
                <a:gd name="T51" fmla="*/ 16 h 23"/>
                <a:gd name="T52" fmla="*/ 28 w 28"/>
                <a:gd name="T53" fmla="*/ 13 h 23"/>
                <a:gd name="T54" fmla="*/ 25 w 28"/>
                <a:gd name="T55" fmla="*/ 10 h 23"/>
                <a:gd name="T56" fmla="*/ 25 w 28"/>
                <a:gd name="T57" fmla="*/ 7 h 23"/>
                <a:gd name="T58" fmla="*/ 22 w 28"/>
                <a:gd name="T59" fmla="*/ 3 h 23"/>
                <a:gd name="T60" fmla="*/ 19 w 28"/>
                <a:gd name="T61" fmla="*/ 0 h 23"/>
                <a:gd name="T62" fmla="*/ 16 w 28"/>
                <a:gd name="T63" fmla="*/ 0 h 23"/>
                <a:gd name="T64" fmla="*/ 9 w 28"/>
                <a:gd name="T65" fmla="*/ 0 h 23"/>
                <a:gd name="T66" fmla="*/ 3 w 28"/>
                <a:gd name="T67" fmla="*/ 0 h 23"/>
                <a:gd name="T68" fmla="*/ 0 w 28"/>
                <a:gd name="T69" fmla="*/ 3 h 23"/>
                <a:gd name="T70" fmla="*/ 0 w 28"/>
                <a:gd name="T71" fmla="*/ 7 h 23"/>
                <a:gd name="T72" fmla="*/ 0 w 28"/>
                <a:gd name="T73" fmla="*/ 13 h 23"/>
                <a:gd name="T74" fmla="*/ 0 w 28"/>
                <a:gd name="T75" fmla="*/ 16 h 23"/>
                <a:gd name="T76" fmla="*/ 0 w 28"/>
                <a:gd name="T77" fmla="*/ 16 h 23"/>
                <a:gd name="T78" fmla="*/ 3 w 28"/>
                <a:gd name="T79" fmla="*/ 19 h 23"/>
                <a:gd name="T80" fmla="*/ 3 w 28"/>
                <a:gd name="T81" fmla="*/ 19 h 23"/>
                <a:gd name="T82" fmla="*/ 3 w 28"/>
                <a:gd name="T83" fmla="*/ 19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"/>
                <a:gd name="T127" fmla="*/ 0 h 23"/>
                <a:gd name="T128" fmla="*/ 28 w 28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" h="23">
                  <a:moveTo>
                    <a:pt x="3" y="19"/>
                  </a:moveTo>
                  <a:lnTo>
                    <a:pt x="3" y="19"/>
                  </a:lnTo>
                  <a:lnTo>
                    <a:pt x="3" y="16"/>
                  </a:lnTo>
                  <a:lnTo>
                    <a:pt x="3" y="13"/>
                  </a:lnTo>
                  <a:lnTo>
                    <a:pt x="3" y="10"/>
                  </a:lnTo>
                  <a:lnTo>
                    <a:pt x="6" y="7"/>
                  </a:lnTo>
                  <a:lnTo>
                    <a:pt x="9" y="3"/>
                  </a:lnTo>
                  <a:lnTo>
                    <a:pt x="12" y="3"/>
                  </a:lnTo>
                  <a:lnTo>
                    <a:pt x="16" y="7"/>
                  </a:lnTo>
                  <a:lnTo>
                    <a:pt x="19" y="10"/>
                  </a:lnTo>
                  <a:lnTo>
                    <a:pt x="19" y="13"/>
                  </a:lnTo>
                  <a:lnTo>
                    <a:pt x="22" y="16"/>
                  </a:lnTo>
                  <a:lnTo>
                    <a:pt x="19" y="16"/>
                  </a:lnTo>
                  <a:lnTo>
                    <a:pt x="19" y="19"/>
                  </a:lnTo>
                  <a:lnTo>
                    <a:pt x="22" y="19"/>
                  </a:lnTo>
                  <a:lnTo>
                    <a:pt x="22" y="23"/>
                  </a:lnTo>
                  <a:lnTo>
                    <a:pt x="25" y="23"/>
                  </a:lnTo>
                  <a:lnTo>
                    <a:pt x="25" y="19"/>
                  </a:lnTo>
                  <a:lnTo>
                    <a:pt x="28" y="16"/>
                  </a:lnTo>
                  <a:lnTo>
                    <a:pt x="28" y="13"/>
                  </a:lnTo>
                  <a:lnTo>
                    <a:pt x="25" y="10"/>
                  </a:lnTo>
                  <a:lnTo>
                    <a:pt x="25" y="7"/>
                  </a:lnTo>
                  <a:lnTo>
                    <a:pt x="22" y="3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9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3" y="19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5" name="Freeform 534"/>
            <p:cNvSpPr>
              <a:spLocks/>
            </p:cNvSpPr>
            <p:nvPr/>
          </p:nvSpPr>
          <p:spPr bwMode="auto">
            <a:xfrm>
              <a:off x="3742" y="3299"/>
              <a:ext cx="26" cy="22"/>
            </a:xfrm>
            <a:custGeom>
              <a:avLst/>
              <a:gdLst>
                <a:gd name="T0" fmla="*/ 4 w 26"/>
                <a:gd name="T1" fmla="*/ 19 h 22"/>
                <a:gd name="T2" fmla="*/ 4 w 26"/>
                <a:gd name="T3" fmla="*/ 19 h 22"/>
                <a:gd name="T4" fmla="*/ 4 w 26"/>
                <a:gd name="T5" fmla="*/ 19 h 22"/>
                <a:gd name="T6" fmla="*/ 4 w 26"/>
                <a:gd name="T7" fmla="*/ 16 h 22"/>
                <a:gd name="T8" fmla="*/ 4 w 26"/>
                <a:gd name="T9" fmla="*/ 12 h 22"/>
                <a:gd name="T10" fmla="*/ 4 w 26"/>
                <a:gd name="T11" fmla="*/ 12 h 22"/>
                <a:gd name="T12" fmla="*/ 4 w 26"/>
                <a:gd name="T13" fmla="*/ 9 h 22"/>
                <a:gd name="T14" fmla="*/ 7 w 26"/>
                <a:gd name="T15" fmla="*/ 6 h 22"/>
                <a:gd name="T16" fmla="*/ 10 w 26"/>
                <a:gd name="T17" fmla="*/ 6 h 22"/>
                <a:gd name="T18" fmla="*/ 13 w 26"/>
                <a:gd name="T19" fmla="*/ 6 h 22"/>
                <a:gd name="T20" fmla="*/ 16 w 26"/>
                <a:gd name="T21" fmla="*/ 6 h 22"/>
                <a:gd name="T22" fmla="*/ 16 w 26"/>
                <a:gd name="T23" fmla="*/ 9 h 22"/>
                <a:gd name="T24" fmla="*/ 20 w 26"/>
                <a:gd name="T25" fmla="*/ 9 h 22"/>
                <a:gd name="T26" fmla="*/ 20 w 26"/>
                <a:gd name="T27" fmla="*/ 12 h 22"/>
                <a:gd name="T28" fmla="*/ 20 w 26"/>
                <a:gd name="T29" fmla="*/ 16 h 22"/>
                <a:gd name="T30" fmla="*/ 20 w 26"/>
                <a:gd name="T31" fmla="*/ 19 h 22"/>
                <a:gd name="T32" fmla="*/ 20 w 26"/>
                <a:gd name="T33" fmla="*/ 19 h 22"/>
                <a:gd name="T34" fmla="*/ 20 w 26"/>
                <a:gd name="T35" fmla="*/ 19 h 22"/>
                <a:gd name="T36" fmla="*/ 20 w 26"/>
                <a:gd name="T37" fmla="*/ 19 h 22"/>
                <a:gd name="T38" fmla="*/ 20 w 26"/>
                <a:gd name="T39" fmla="*/ 19 h 22"/>
                <a:gd name="T40" fmla="*/ 23 w 26"/>
                <a:gd name="T41" fmla="*/ 22 h 22"/>
                <a:gd name="T42" fmla="*/ 23 w 26"/>
                <a:gd name="T43" fmla="*/ 22 h 22"/>
                <a:gd name="T44" fmla="*/ 23 w 26"/>
                <a:gd name="T45" fmla="*/ 22 h 22"/>
                <a:gd name="T46" fmla="*/ 26 w 26"/>
                <a:gd name="T47" fmla="*/ 19 h 22"/>
                <a:gd name="T48" fmla="*/ 26 w 26"/>
                <a:gd name="T49" fmla="*/ 19 h 22"/>
                <a:gd name="T50" fmla="*/ 26 w 26"/>
                <a:gd name="T51" fmla="*/ 19 h 22"/>
                <a:gd name="T52" fmla="*/ 26 w 26"/>
                <a:gd name="T53" fmla="*/ 16 h 22"/>
                <a:gd name="T54" fmla="*/ 26 w 26"/>
                <a:gd name="T55" fmla="*/ 12 h 22"/>
                <a:gd name="T56" fmla="*/ 26 w 26"/>
                <a:gd name="T57" fmla="*/ 9 h 22"/>
                <a:gd name="T58" fmla="*/ 23 w 26"/>
                <a:gd name="T59" fmla="*/ 6 h 22"/>
                <a:gd name="T60" fmla="*/ 20 w 26"/>
                <a:gd name="T61" fmla="*/ 3 h 22"/>
                <a:gd name="T62" fmla="*/ 16 w 26"/>
                <a:gd name="T63" fmla="*/ 0 h 22"/>
                <a:gd name="T64" fmla="*/ 10 w 26"/>
                <a:gd name="T65" fmla="*/ 0 h 22"/>
                <a:gd name="T66" fmla="*/ 4 w 26"/>
                <a:gd name="T67" fmla="*/ 3 h 22"/>
                <a:gd name="T68" fmla="*/ 0 w 26"/>
                <a:gd name="T69" fmla="*/ 6 h 22"/>
                <a:gd name="T70" fmla="*/ 0 w 26"/>
                <a:gd name="T71" fmla="*/ 9 h 22"/>
                <a:gd name="T72" fmla="*/ 0 w 26"/>
                <a:gd name="T73" fmla="*/ 12 h 22"/>
                <a:gd name="T74" fmla="*/ 0 w 26"/>
                <a:gd name="T75" fmla="*/ 16 h 22"/>
                <a:gd name="T76" fmla="*/ 4 w 26"/>
                <a:gd name="T77" fmla="*/ 19 h 22"/>
                <a:gd name="T78" fmla="*/ 4 w 26"/>
                <a:gd name="T79" fmla="*/ 19 h 22"/>
                <a:gd name="T80" fmla="*/ 4 w 26"/>
                <a:gd name="T81" fmla="*/ 19 h 22"/>
                <a:gd name="T82" fmla="*/ 4 w 26"/>
                <a:gd name="T83" fmla="*/ 19 h 2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2"/>
                <a:gd name="T128" fmla="*/ 26 w 26"/>
                <a:gd name="T129" fmla="*/ 22 h 2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2">
                  <a:moveTo>
                    <a:pt x="4" y="19"/>
                  </a:moveTo>
                  <a:lnTo>
                    <a:pt x="4" y="19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4" y="9"/>
                  </a:lnTo>
                  <a:lnTo>
                    <a:pt x="7" y="6"/>
                  </a:lnTo>
                  <a:lnTo>
                    <a:pt x="10" y="6"/>
                  </a:lnTo>
                  <a:lnTo>
                    <a:pt x="13" y="6"/>
                  </a:lnTo>
                  <a:lnTo>
                    <a:pt x="16" y="6"/>
                  </a:lnTo>
                  <a:lnTo>
                    <a:pt x="16" y="9"/>
                  </a:lnTo>
                  <a:lnTo>
                    <a:pt x="20" y="9"/>
                  </a:lnTo>
                  <a:lnTo>
                    <a:pt x="20" y="12"/>
                  </a:lnTo>
                  <a:lnTo>
                    <a:pt x="20" y="16"/>
                  </a:lnTo>
                  <a:lnTo>
                    <a:pt x="20" y="19"/>
                  </a:lnTo>
                  <a:lnTo>
                    <a:pt x="23" y="22"/>
                  </a:lnTo>
                  <a:lnTo>
                    <a:pt x="26" y="19"/>
                  </a:lnTo>
                  <a:lnTo>
                    <a:pt x="26" y="16"/>
                  </a:lnTo>
                  <a:lnTo>
                    <a:pt x="26" y="12"/>
                  </a:lnTo>
                  <a:lnTo>
                    <a:pt x="26" y="9"/>
                  </a:lnTo>
                  <a:lnTo>
                    <a:pt x="23" y="6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19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6" name="Freeform 535"/>
            <p:cNvSpPr>
              <a:spLocks/>
            </p:cNvSpPr>
            <p:nvPr/>
          </p:nvSpPr>
          <p:spPr bwMode="auto">
            <a:xfrm>
              <a:off x="3768" y="3292"/>
              <a:ext cx="23" cy="16"/>
            </a:xfrm>
            <a:custGeom>
              <a:avLst/>
              <a:gdLst>
                <a:gd name="T0" fmla="*/ 3 w 23"/>
                <a:gd name="T1" fmla="*/ 16 h 16"/>
                <a:gd name="T2" fmla="*/ 3 w 23"/>
                <a:gd name="T3" fmla="*/ 16 h 16"/>
                <a:gd name="T4" fmla="*/ 3 w 23"/>
                <a:gd name="T5" fmla="*/ 16 h 16"/>
                <a:gd name="T6" fmla="*/ 3 w 23"/>
                <a:gd name="T7" fmla="*/ 13 h 16"/>
                <a:gd name="T8" fmla="*/ 3 w 23"/>
                <a:gd name="T9" fmla="*/ 10 h 16"/>
                <a:gd name="T10" fmla="*/ 3 w 23"/>
                <a:gd name="T11" fmla="*/ 10 h 16"/>
                <a:gd name="T12" fmla="*/ 3 w 23"/>
                <a:gd name="T13" fmla="*/ 7 h 16"/>
                <a:gd name="T14" fmla="*/ 6 w 23"/>
                <a:gd name="T15" fmla="*/ 7 h 16"/>
                <a:gd name="T16" fmla="*/ 6 w 23"/>
                <a:gd name="T17" fmla="*/ 3 h 16"/>
                <a:gd name="T18" fmla="*/ 10 w 23"/>
                <a:gd name="T19" fmla="*/ 3 h 16"/>
                <a:gd name="T20" fmla="*/ 13 w 23"/>
                <a:gd name="T21" fmla="*/ 3 h 16"/>
                <a:gd name="T22" fmla="*/ 16 w 23"/>
                <a:gd name="T23" fmla="*/ 7 h 16"/>
                <a:gd name="T24" fmla="*/ 16 w 23"/>
                <a:gd name="T25" fmla="*/ 7 h 16"/>
                <a:gd name="T26" fmla="*/ 19 w 23"/>
                <a:gd name="T27" fmla="*/ 10 h 16"/>
                <a:gd name="T28" fmla="*/ 19 w 23"/>
                <a:gd name="T29" fmla="*/ 13 h 16"/>
                <a:gd name="T30" fmla="*/ 19 w 23"/>
                <a:gd name="T31" fmla="*/ 13 h 16"/>
                <a:gd name="T32" fmla="*/ 16 w 23"/>
                <a:gd name="T33" fmla="*/ 16 h 16"/>
                <a:gd name="T34" fmla="*/ 16 w 23"/>
                <a:gd name="T35" fmla="*/ 16 h 16"/>
                <a:gd name="T36" fmla="*/ 19 w 23"/>
                <a:gd name="T37" fmla="*/ 16 h 16"/>
                <a:gd name="T38" fmla="*/ 19 w 23"/>
                <a:gd name="T39" fmla="*/ 16 h 16"/>
                <a:gd name="T40" fmla="*/ 19 w 23"/>
                <a:gd name="T41" fmla="*/ 16 h 16"/>
                <a:gd name="T42" fmla="*/ 19 w 23"/>
                <a:gd name="T43" fmla="*/ 16 h 16"/>
                <a:gd name="T44" fmla="*/ 23 w 23"/>
                <a:gd name="T45" fmla="*/ 16 h 16"/>
                <a:gd name="T46" fmla="*/ 23 w 23"/>
                <a:gd name="T47" fmla="*/ 16 h 16"/>
                <a:gd name="T48" fmla="*/ 23 w 23"/>
                <a:gd name="T49" fmla="*/ 16 h 16"/>
                <a:gd name="T50" fmla="*/ 23 w 23"/>
                <a:gd name="T51" fmla="*/ 13 h 16"/>
                <a:gd name="T52" fmla="*/ 23 w 23"/>
                <a:gd name="T53" fmla="*/ 13 h 16"/>
                <a:gd name="T54" fmla="*/ 23 w 23"/>
                <a:gd name="T55" fmla="*/ 10 h 16"/>
                <a:gd name="T56" fmla="*/ 23 w 23"/>
                <a:gd name="T57" fmla="*/ 7 h 16"/>
                <a:gd name="T58" fmla="*/ 19 w 23"/>
                <a:gd name="T59" fmla="*/ 3 h 16"/>
                <a:gd name="T60" fmla="*/ 19 w 23"/>
                <a:gd name="T61" fmla="*/ 0 h 16"/>
                <a:gd name="T62" fmla="*/ 13 w 23"/>
                <a:gd name="T63" fmla="*/ 0 h 16"/>
                <a:gd name="T64" fmla="*/ 10 w 23"/>
                <a:gd name="T65" fmla="*/ 0 h 16"/>
                <a:gd name="T66" fmla="*/ 3 w 23"/>
                <a:gd name="T67" fmla="*/ 0 h 16"/>
                <a:gd name="T68" fmla="*/ 0 w 23"/>
                <a:gd name="T69" fmla="*/ 3 h 16"/>
                <a:gd name="T70" fmla="*/ 0 w 23"/>
                <a:gd name="T71" fmla="*/ 7 h 16"/>
                <a:gd name="T72" fmla="*/ 0 w 23"/>
                <a:gd name="T73" fmla="*/ 10 h 16"/>
                <a:gd name="T74" fmla="*/ 0 w 23"/>
                <a:gd name="T75" fmla="*/ 13 h 16"/>
                <a:gd name="T76" fmla="*/ 3 w 23"/>
                <a:gd name="T77" fmla="*/ 13 h 16"/>
                <a:gd name="T78" fmla="*/ 3 w 23"/>
                <a:gd name="T79" fmla="*/ 16 h 16"/>
                <a:gd name="T80" fmla="*/ 3 w 23"/>
                <a:gd name="T81" fmla="*/ 16 h 16"/>
                <a:gd name="T82" fmla="*/ 3 w 23"/>
                <a:gd name="T83" fmla="*/ 16 h 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"/>
                <a:gd name="T127" fmla="*/ 0 h 16"/>
                <a:gd name="T128" fmla="*/ 23 w 23"/>
                <a:gd name="T129" fmla="*/ 16 h 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" h="16">
                  <a:moveTo>
                    <a:pt x="3" y="16"/>
                  </a:moveTo>
                  <a:lnTo>
                    <a:pt x="3" y="16"/>
                  </a:lnTo>
                  <a:lnTo>
                    <a:pt x="3" y="13"/>
                  </a:lnTo>
                  <a:lnTo>
                    <a:pt x="3" y="10"/>
                  </a:lnTo>
                  <a:lnTo>
                    <a:pt x="3" y="7"/>
                  </a:lnTo>
                  <a:lnTo>
                    <a:pt x="6" y="7"/>
                  </a:lnTo>
                  <a:lnTo>
                    <a:pt x="6" y="3"/>
                  </a:lnTo>
                  <a:lnTo>
                    <a:pt x="10" y="3"/>
                  </a:lnTo>
                  <a:lnTo>
                    <a:pt x="13" y="3"/>
                  </a:lnTo>
                  <a:lnTo>
                    <a:pt x="16" y="7"/>
                  </a:lnTo>
                  <a:lnTo>
                    <a:pt x="19" y="10"/>
                  </a:lnTo>
                  <a:lnTo>
                    <a:pt x="19" y="13"/>
                  </a:lnTo>
                  <a:lnTo>
                    <a:pt x="16" y="16"/>
                  </a:lnTo>
                  <a:lnTo>
                    <a:pt x="19" y="16"/>
                  </a:lnTo>
                  <a:lnTo>
                    <a:pt x="23" y="16"/>
                  </a:lnTo>
                  <a:lnTo>
                    <a:pt x="23" y="13"/>
                  </a:lnTo>
                  <a:lnTo>
                    <a:pt x="23" y="10"/>
                  </a:lnTo>
                  <a:lnTo>
                    <a:pt x="23" y="7"/>
                  </a:lnTo>
                  <a:lnTo>
                    <a:pt x="19" y="3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7" name="Freeform 536"/>
            <p:cNvSpPr>
              <a:spLocks/>
            </p:cNvSpPr>
            <p:nvPr/>
          </p:nvSpPr>
          <p:spPr bwMode="auto">
            <a:xfrm>
              <a:off x="3791" y="3286"/>
              <a:ext cx="22" cy="16"/>
            </a:xfrm>
            <a:custGeom>
              <a:avLst/>
              <a:gdLst>
                <a:gd name="T0" fmla="*/ 3 w 22"/>
                <a:gd name="T1" fmla="*/ 13 h 16"/>
                <a:gd name="T2" fmla="*/ 3 w 22"/>
                <a:gd name="T3" fmla="*/ 13 h 16"/>
                <a:gd name="T4" fmla="*/ 3 w 22"/>
                <a:gd name="T5" fmla="*/ 13 h 16"/>
                <a:gd name="T6" fmla="*/ 3 w 22"/>
                <a:gd name="T7" fmla="*/ 9 h 16"/>
                <a:gd name="T8" fmla="*/ 3 w 22"/>
                <a:gd name="T9" fmla="*/ 9 h 16"/>
                <a:gd name="T10" fmla="*/ 3 w 22"/>
                <a:gd name="T11" fmla="*/ 6 h 16"/>
                <a:gd name="T12" fmla="*/ 3 w 22"/>
                <a:gd name="T13" fmla="*/ 6 h 16"/>
                <a:gd name="T14" fmla="*/ 6 w 22"/>
                <a:gd name="T15" fmla="*/ 3 h 16"/>
                <a:gd name="T16" fmla="*/ 6 w 22"/>
                <a:gd name="T17" fmla="*/ 3 h 16"/>
                <a:gd name="T18" fmla="*/ 9 w 22"/>
                <a:gd name="T19" fmla="*/ 3 h 16"/>
                <a:gd name="T20" fmla="*/ 12 w 22"/>
                <a:gd name="T21" fmla="*/ 3 h 16"/>
                <a:gd name="T22" fmla="*/ 12 w 22"/>
                <a:gd name="T23" fmla="*/ 3 h 16"/>
                <a:gd name="T24" fmla="*/ 16 w 22"/>
                <a:gd name="T25" fmla="*/ 6 h 16"/>
                <a:gd name="T26" fmla="*/ 16 w 22"/>
                <a:gd name="T27" fmla="*/ 6 h 16"/>
                <a:gd name="T28" fmla="*/ 16 w 22"/>
                <a:gd name="T29" fmla="*/ 9 h 16"/>
                <a:gd name="T30" fmla="*/ 16 w 22"/>
                <a:gd name="T31" fmla="*/ 13 h 16"/>
                <a:gd name="T32" fmla="*/ 16 w 22"/>
                <a:gd name="T33" fmla="*/ 13 h 16"/>
                <a:gd name="T34" fmla="*/ 16 w 22"/>
                <a:gd name="T35" fmla="*/ 13 h 16"/>
                <a:gd name="T36" fmla="*/ 16 w 22"/>
                <a:gd name="T37" fmla="*/ 13 h 16"/>
                <a:gd name="T38" fmla="*/ 16 w 22"/>
                <a:gd name="T39" fmla="*/ 13 h 16"/>
                <a:gd name="T40" fmla="*/ 19 w 22"/>
                <a:gd name="T41" fmla="*/ 16 h 16"/>
                <a:gd name="T42" fmla="*/ 19 w 22"/>
                <a:gd name="T43" fmla="*/ 16 h 16"/>
                <a:gd name="T44" fmla="*/ 19 w 22"/>
                <a:gd name="T45" fmla="*/ 16 h 16"/>
                <a:gd name="T46" fmla="*/ 19 w 22"/>
                <a:gd name="T47" fmla="*/ 13 h 16"/>
                <a:gd name="T48" fmla="*/ 22 w 22"/>
                <a:gd name="T49" fmla="*/ 13 h 16"/>
                <a:gd name="T50" fmla="*/ 22 w 22"/>
                <a:gd name="T51" fmla="*/ 13 h 16"/>
                <a:gd name="T52" fmla="*/ 22 w 22"/>
                <a:gd name="T53" fmla="*/ 9 h 16"/>
                <a:gd name="T54" fmla="*/ 22 w 22"/>
                <a:gd name="T55" fmla="*/ 6 h 16"/>
                <a:gd name="T56" fmla="*/ 19 w 22"/>
                <a:gd name="T57" fmla="*/ 3 h 16"/>
                <a:gd name="T58" fmla="*/ 19 w 22"/>
                <a:gd name="T59" fmla="*/ 0 h 16"/>
                <a:gd name="T60" fmla="*/ 16 w 22"/>
                <a:gd name="T61" fmla="*/ 0 h 16"/>
                <a:gd name="T62" fmla="*/ 12 w 22"/>
                <a:gd name="T63" fmla="*/ 0 h 16"/>
                <a:gd name="T64" fmla="*/ 9 w 22"/>
                <a:gd name="T65" fmla="*/ 0 h 16"/>
                <a:gd name="T66" fmla="*/ 3 w 22"/>
                <a:gd name="T67" fmla="*/ 0 h 16"/>
                <a:gd name="T68" fmla="*/ 0 w 22"/>
                <a:gd name="T69" fmla="*/ 3 h 16"/>
                <a:gd name="T70" fmla="*/ 0 w 22"/>
                <a:gd name="T71" fmla="*/ 6 h 16"/>
                <a:gd name="T72" fmla="*/ 0 w 22"/>
                <a:gd name="T73" fmla="*/ 6 h 16"/>
                <a:gd name="T74" fmla="*/ 0 w 22"/>
                <a:gd name="T75" fmla="*/ 9 h 16"/>
                <a:gd name="T76" fmla="*/ 3 w 22"/>
                <a:gd name="T77" fmla="*/ 13 h 16"/>
                <a:gd name="T78" fmla="*/ 3 w 22"/>
                <a:gd name="T79" fmla="*/ 13 h 16"/>
                <a:gd name="T80" fmla="*/ 3 w 22"/>
                <a:gd name="T81" fmla="*/ 13 h 16"/>
                <a:gd name="T82" fmla="*/ 3 w 22"/>
                <a:gd name="T83" fmla="*/ 13 h 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2"/>
                <a:gd name="T127" fmla="*/ 0 h 16"/>
                <a:gd name="T128" fmla="*/ 22 w 22"/>
                <a:gd name="T129" fmla="*/ 16 h 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2" h="16">
                  <a:moveTo>
                    <a:pt x="3" y="13"/>
                  </a:moveTo>
                  <a:lnTo>
                    <a:pt x="3" y="13"/>
                  </a:lnTo>
                  <a:lnTo>
                    <a:pt x="3" y="9"/>
                  </a:lnTo>
                  <a:lnTo>
                    <a:pt x="3" y="6"/>
                  </a:lnTo>
                  <a:lnTo>
                    <a:pt x="6" y="3"/>
                  </a:lnTo>
                  <a:lnTo>
                    <a:pt x="9" y="3"/>
                  </a:lnTo>
                  <a:lnTo>
                    <a:pt x="12" y="3"/>
                  </a:lnTo>
                  <a:lnTo>
                    <a:pt x="16" y="6"/>
                  </a:lnTo>
                  <a:lnTo>
                    <a:pt x="16" y="9"/>
                  </a:lnTo>
                  <a:lnTo>
                    <a:pt x="16" y="13"/>
                  </a:lnTo>
                  <a:lnTo>
                    <a:pt x="19" y="16"/>
                  </a:lnTo>
                  <a:lnTo>
                    <a:pt x="19" y="13"/>
                  </a:lnTo>
                  <a:lnTo>
                    <a:pt x="22" y="13"/>
                  </a:lnTo>
                  <a:lnTo>
                    <a:pt x="22" y="9"/>
                  </a:lnTo>
                  <a:lnTo>
                    <a:pt x="22" y="6"/>
                  </a:lnTo>
                  <a:lnTo>
                    <a:pt x="19" y="3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3" y="1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8" name="Freeform 537"/>
            <p:cNvSpPr>
              <a:spLocks/>
            </p:cNvSpPr>
            <p:nvPr/>
          </p:nvSpPr>
          <p:spPr bwMode="auto">
            <a:xfrm>
              <a:off x="3810" y="3276"/>
              <a:ext cx="19" cy="16"/>
            </a:xfrm>
            <a:custGeom>
              <a:avLst/>
              <a:gdLst>
                <a:gd name="T0" fmla="*/ 3 w 19"/>
                <a:gd name="T1" fmla="*/ 16 h 16"/>
                <a:gd name="T2" fmla="*/ 3 w 19"/>
                <a:gd name="T3" fmla="*/ 16 h 16"/>
                <a:gd name="T4" fmla="*/ 3 w 19"/>
                <a:gd name="T5" fmla="*/ 13 h 16"/>
                <a:gd name="T6" fmla="*/ 3 w 19"/>
                <a:gd name="T7" fmla="*/ 13 h 16"/>
                <a:gd name="T8" fmla="*/ 3 w 19"/>
                <a:gd name="T9" fmla="*/ 10 h 16"/>
                <a:gd name="T10" fmla="*/ 3 w 19"/>
                <a:gd name="T11" fmla="*/ 10 h 16"/>
                <a:gd name="T12" fmla="*/ 3 w 19"/>
                <a:gd name="T13" fmla="*/ 7 h 16"/>
                <a:gd name="T14" fmla="*/ 3 w 19"/>
                <a:gd name="T15" fmla="*/ 7 h 16"/>
                <a:gd name="T16" fmla="*/ 6 w 19"/>
                <a:gd name="T17" fmla="*/ 7 h 16"/>
                <a:gd name="T18" fmla="*/ 9 w 19"/>
                <a:gd name="T19" fmla="*/ 7 h 16"/>
                <a:gd name="T20" fmla="*/ 9 w 19"/>
                <a:gd name="T21" fmla="*/ 7 h 16"/>
                <a:gd name="T22" fmla="*/ 13 w 19"/>
                <a:gd name="T23" fmla="*/ 7 h 16"/>
                <a:gd name="T24" fmla="*/ 13 w 19"/>
                <a:gd name="T25" fmla="*/ 7 h 16"/>
                <a:gd name="T26" fmla="*/ 16 w 19"/>
                <a:gd name="T27" fmla="*/ 10 h 16"/>
                <a:gd name="T28" fmla="*/ 16 w 19"/>
                <a:gd name="T29" fmla="*/ 13 h 16"/>
                <a:gd name="T30" fmla="*/ 16 w 19"/>
                <a:gd name="T31" fmla="*/ 13 h 16"/>
                <a:gd name="T32" fmla="*/ 13 w 19"/>
                <a:gd name="T33" fmla="*/ 16 h 16"/>
                <a:gd name="T34" fmla="*/ 13 w 19"/>
                <a:gd name="T35" fmla="*/ 16 h 16"/>
                <a:gd name="T36" fmla="*/ 16 w 19"/>
                <a:gd name="T37" fmla="*/ 16 h 16"/>
                <a:gd name="T38" fmla="*/ 16 w 19"/>
                <a:gd name="T39" fmla="*/ 16 h 16"/>
                <a:gd name="T40" fmla="*/ 19 w 19"/>
                <a:gd name="T41" fmla="*/ 16 h 16"/>
                <a:gd name="T42" fmla="*/ 19 w 19"/>
                <a:gd name="T43" fmla="*/ 13 h 16"/>
                <a:gd name="T44" fmla="*/ 19 w 19"/>
                <a:gd name="T45" fmla="*/ 13 h 16"/>
                <a:gd name="T46" fmla="*/ 19 w 19"/>
                <a:gd name="T47" fmla="*/ 10 h 16"/>
                <a:gd name="T48" fmla="*/ 19 w 19"/>
                <a:gd name="T49" fmla="*/ 7 h 16"/>
                <a:gd name="T50" fmla="*/ 16 w 19"/>
                <a:gd name="T51" fmla="*/ 3 h 16"/>
                <a:gd name="T52" fmla="*/ 13 w 19"/>
                <a:gd name="T53" fmla="*/ 3 h 16"/>
                <a:gd name="T54" fmla="*/ 13 w 19"/>
                <a:gd name="T55" fmla="*/ 0 h 16"/>
                <a:gd name="T56" fmla="*/ 6 w 19"/>
                <a:gd name="T57" fmla="*/ 0 h 16"/>
                <a:gd name="T58" fmla="*/ 3 w 19"/>
                <a:gd name="T59" fmla="*/ 3 h 16"/>
                <a:gd name="T60" fmla="*/ 0 w 19"/>
                <a:gd name="T61" fmla="*/ 7 h 16"/>
                <a:gd name="T62" fmla="*/ 0 w 19"/>
                <a:gd name="T63" fmla="*/ 7 h 16"/>
                <a:gd name="T64" fmla="*/ 0 w 19"/>
                <a:gd name="T65" fmla="*/ 10 h 16"/>
                <a:gd name="T66" fmla="*/ 0 w 19"/>
                <a:gd name="T67" fmla="*/ 13 h 16"/>
                <a:gd name="T68" fmla="*/ 3 w 19"/>
                <a:gd name="T69" fmla="*/ 13 h 16"/>
                <a:gd name="T70" fmla="*/ 3 w 19"/>
                <a:gd name="T71" fmla="*/ 16 h 16"/>
                <a:gd name="T72" fmla="*/ 3 w 19"/>
                <a:gd name="T73" fmla="*/ 16 h 16"/>
                <a:gd name="T74" fmla="*/ 3 w 19"/>
                <a:gd name="T75" fmla="*/ 16 h 1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9"/>
                <a:gd name="T115" fmla="*/ 0 h 16"/>
                <a:gd name="T116" fmla="*/ 19 w 19"/>
                <a:gd name="T117" fmla="*/ 16 h 1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9" h="16">
                  <a:moveTo>
                    <a:pt x="3" y="16"/>
                  </a:moveTo>
                  <a:lnTo>
                    <a:pt x="3" y="16"/>
                  </a:lnTo>
                  <a:lnTo>
                    <a:pt x="3" y="13"/>
                  </a:lnTo>
                  <a:lnTo>
                    <a:pt x="3" y="10"/>
                  </a:lnTo>
                  <a:lnTo>
                    <a:pt x="3" y="7"/>
                  </a:lnTo>
                  <a:lnTo>
                    <a:pt x="6" y="7"/>
                  </a:lnTo>
                  <a:lnTo>
                    <a:pt x="9" y="7"/>
                  </a:lnTo>
                  <a:lnTo>
                    <a:pt x="13" y="7"/>
                  </a:lnTo>
                  <a:lnTo>
                    <a:pt x="16" y="10"/>
                  </a:lnTo>
                  <a:lnTo>
                    <a:pt x="16" y="13"/>
                  </a:lnTo>
                  <a:lnTo>
                    <a:pt x="13" y="16"/>
                  </a:lnTo>
                  <a:lnTo>
                    <a:pt x="16" y="16"/>
                  </a:lnTo>
                  <a:lnTo>
                    <a:pt x="19" y="16"/>
                  </a:lnTo>
                  <a:lnTo>
                    <a:pt x="19" y="13"/>
                  </a:lnTo>
                  <a:lnTo>
                    <a:pt x="19" y="10"/>
                  </a:lnTo>
                  <a:lnTo>
                    <a:pt x="19" y="7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9" name="Freeform 538"/>
            <p:cNvSpPr>
              <a:spLocks/>
            </p:cNvSpPr>
            <p:nvPr/>
          </p:nvSpPr>
          <p:spPr bwMode="auto">
            <a:xfrm>
              <a:off x="3826" y="3273"/>
              <a:ext cx="16" cy="13"/>
            </a:xfrm>
            <a:custGeom>
              <a:avLst/>
              <a:gdLst>
                <a:gd name="T0" fmla="*/ 3 w 16"/>
                <a:gd name="T1" fmla="*/ 13 h 13"/>
                <a:gd name="T2" fmla="*/ 3 w 16"/>
                <a:gd name="T3" fmla="*/ 13 h 13"/>
                <a:gd name="T4" fmla="*/ 3 w 16"/>
                <a:gd name="T5" fmla="*/ 10 h 13"/>
                <a:gd name="T6" fmla="*/ 3 w 16"/>
                <a:gd name="T7" fmla="*/ 10 h 13"/>
                <a:gd name="T8" fmla="*/ 3 w 16"/>
                <a:gd name="T9" fmla="*/ 6 h 13"/>
                <a:gd name="T10" fmla="*/ 3 w 16"/>
                <a:gd name="T11" fmla="*/ 6 h 13"/>
                <a:gd name="T12" fmla="*/ 3 w 16"/>
                <a:gd name="T13" fmla="*/ 6 h 13"/>
                <a:gd name="T14" fmla="*/ 3 w 16"/>
                <a:gd name="T15" fmla="*/ 3 h 13"/>
                <a:gd name="T16" fmla="*/ 6 w 16"/>
                <a:gd name="T17" fmla="*/ 3 h 13"/>
                <a:gd name="T18" fmla="*/ 9 w 16"/>
                <a:gd name="T19" fmla="*/ 3 h 13"/>
                <a:gd name="T20" fmla="*/ 9 w 16"/>
                <a:gd name="T21" fmla="*/ 3 h 13"/>
                <a:gd name="T22" fmla="*/ 13 w 16"/>
                <a:gd name="T23" fmla="*/ 3 h 13"/>
                <a:gd name="T24" fmla="*/ 13 w 16"/>
                <a:gd name="T25" fmla="*/ 6 h 13"/>
                <a:gd name="T26" fmla="*/ 13 w 16"/>
                <a:gd name="T27" fmla="*/ 6 h 13"/>
                <a:gd name="T28" fmla="*/ 13 w 16"/>
                <a:gd name="T29" fmla="*/ 10 h 13"/>
                <a:gd name="T30" fmla="*/ 13 w 16"/>
                <a:gd name="T31" fmla="*/ 10 h 13"/>
                <a:gd name="T32" fmla="*/ 13 w 16"/>
                <a:gd name="T33" fmla="*/ 13 h 13"/>
                <a:gd name="T34" fmla="*/ 13 w 16"/>
                <a:gd name="T35" fmla="*/ 13 h 13"/>
                <a:gd name="T36" fmla="*/ 13 w 16"/>
                <a:gd name="T37" fmla="*/ 13 h 13"/>
                <a:gd name="T38" fmla="*/ 16 w 16"/>
                <a:gd name="T39" fmla="*/ 13 h 13"/>
                <a:gd name="T40" fmla="*/ 16 w 16"/>
                <a:gd name="T41" fmla="*/ 13 h 13"/>
                <a:gd name="T42" fmla="*/ 16 w 16"/>
                <a:gd name="T43" fmla="*/ 10 h 13"/>
                <a:gd name="T44" fmla="*/ 16 w 16"/>
                <a:gd name="T45" fmla="*/ 10 h 13"/>
                <a:gd name="T46" fmla="*/ 16 w 16"/>
                <a:gd name="T47" fmla="*/ 6 h 13"/>
                <a:gd name="T48" fmla="*/ 16 w 16"/>
                <a:gd name="T49" fmla="*/ 3 h 13"/>
                <a:gd name="T50" fmla="*/ 16 w 16"/>
                <a:gd name="T51" fmla="*/ 3 h 13"/>
                <a:gd name="T52" fmla="*/ 13 w 16"/>
                <a:gd name="T53" fmla="*/ 0 h 13"/>
                <a:gd name="T54" fmla="*/ 9 w 16"/>
                <a:gd name="T55" fmla="*/ 0 h 13"/>
                <a:gd name="T56" fmla="*/ 6 w 16"/>
                <a:gd name="T57" fmla="*/ 0 h 13"/>
                <a:gd name="T58" fmla="*/ 3 w 16"/>
                <a:gd name="T59" fmla="*/ 0 h 13"/>
                <a:gd name="T60" fmla="*/ 3 w 16"/>
                <a:gd name="T61" fmla="*/ 3 h 13"/>
                <a:gd name="T62" fmla="*/ 0 w 16"/>
                <a:gd name="T63" fmla="*/ 6 h 13"/>
                <a:gd name="T64" fmla="*/ 0 w 16"/>
                <a:gd name="T65" fmla="*/ 6 h 13"/>
                <a:gd name="T66" fmla="*/ 0 w 16"/>
                <a:gd name="T67" fmla="*/ 10 h 13"/>
                <a:gd name="T68" fmla="*/ 3 w 16"/>
                <a:gd name="T69" fmla="*/ 10 h 13"/>
                <a:gd name="T70" fmla="*/ 3 w 16"/>
                <a:gd name="T71" fmla="*/ 13 h 13"/>
                <a:gd name="T72" fmla="*/ 3 w 16"/>
                <a:gd name="T73" fmla="*/ 13 h 13"/>
                <a:gd name="T74" fmla="*/ 3 w 16"/>
                <a:gd name="T75" fmla="*/ 13 h 1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6"/>
                <a:gd name="T115" fmla="*/ 0 h 13"/>
                <a:gd name="T116" fmla="*/ 16 w 16"/>
                <a:gd name="T117" fmla="*/ 13 h 1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6" h="13">
                  <a:moveTo>
                    <a:pt x="3" y="13"/>
                  </a:moveTo>
                  <a:lnTo>
                    <a:pt x="3" y="13"/>
                  </a:lnTo>
                  <a:lnTo>
                    <a:pt x="3" y="10"/>
                  </a:lnTo>
                  <a:lnTo>
                    <a:pt x="3" y="6"/>
                  </a:lnTo>
                  <a:lnTo>
                    <a:pt x="3" y="3"/>
                  </a:lnTo>
                  <a:lnTo>
                    <a:pt x="6" y="3"/>
                  </a:lnTo>
                  <a:lnTo>
                    <a:pt x="9" y="3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13" y="10"/>
                  </a:lnTo>
                  <a:lnTo>
                    <a:pt x="13" y="13"/>
                  </a:lnTo>
                  <a:lnTo>
                    <a:pt x="16" y="13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3" y="1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0" name="Freeform 539"/>
            <p:cNvSpPr>
              <a:spLocks/>
            </p:cNvSpPr>
            <p:nvPr/>
          </p:nvSpPr>
          <p:spPr bwMode="auto">
            <a:xfrm>
              <a:off x="3839" y="3267"/>
              <a:ext cx="16" cy="12"/>
            </a:xfrm>
            <a:custGeom>
              <a:avLst/>
              <a:gdLst>
                <a:gd name="T0" fmla="*/ 3 w 16"/>
                <a:gd name="T1" fmla="*/ 12 h 12"/>
                <a:gd name="T2" fmla="*/ 3 w 16"/>
                <a:gd name="T3" fmla="*/ 12 h 12"/>
                <a:gd name="T4" fmla="*/ 3 w 16"/>
                <a:gd name="T5" fmla="*/ 12 h 12"/>
                <a:gd name="T6" fmla="*/ 3 w 16"/>
                <a:gd name="T7" fmla="*/ 9 h 12"/>
                <a:gd name="T8" fmla="*/ 3 w 16"/>
                <a:gd name="T9" fmla="*/ 9 h 12"/>
                <a:gd name="T10" fmla="*/ 3 w 16"/>
                <a:gd name="T11" fmla="*/ 6 h 12"/>
                <a:gd name="T12" fmla="*/ 3 w 16"/>
                <a:gd name="T13" fmla="*/ 6 h 12"/>
                <a:gd name="T14" fmla="*/ 3 w 16"/>
                <a:gd name="T15" fmla="*/ 3 h 12"/>
                <a:gd name="T16" fmla="*/ 6 w 16"/>
                <a:gd name="T17" fmla="*/ 3 h 12"/>
                <a:gd name="T18" fmla="*/ 6 w 16"/>
                <a:gd name="T19" fmla="*/ 3 h 12"/>
                <a:gd name="T20" fmla="*/ 9 w 16"/>
                <a:gd name="T21" fmla="*/ 3 h 12"/>
                <a:gd name="T22" fmla="*/ 9 w 16"/>
                <a:gd name="T23" fmla="*/ 6 h 12"/>
                <a:gd name="T24" fmla="*/ 12 w 16"/>
                <a:gd name="T25" fmla="*/ 6 h 12"/>
                <a:gd name="T26" fmla="*/ 12 w 16"/>
                <a:gd name="T27" fmla="*/ 6 h 12"/>
                <a:gd name="T28" fmla="*/ 12 w 16"/>
                <a:gd name="T29" fmla="*/ 9 h 12"/>
                <a:gd name="T30" fmla="*/ 12 w 16"/>
                <a:gd name="T31" fmla="*/ 9 h 12"/>
                <a:gd name="T32" fmla="*/ 12 w 16"/>
                <a:gd name="T33" fmla="*/ 12 h 12"/>
                <a:gd name="T34" fmla="*/ 12 w 16"/>
                <a:gd name="T35" fmla="*/ 12 h 12"/>
                <a:gd name="T36" fmla="*/ 12 w 16"/>
                <a:gd name="T37" fmla="*/ 12 h 12"/>
                <a:gd name="T38" fmla="*/ 16 w 16"/>
                <a:gd name="T39" fmla="*/ 12 h 12"/>
                <a:gd name="T40" fmla="*/ 16 w 16"/>
                <a:gd name="T41" fmla="*/ 12 h 12"/>
                <a:gd name="T42" fmla="*/ 16 w 16"/>
                <a:gd name="T43" fmla="*/ 9 h 12"/>
                <a:gd name="T44" fmla="*/ 16 w 16"/>
                <a:gd name="T45" fmla="*/ 9 h 12"/>
                <a:gd name="T46" fmla="*/ 16 w 16"/>
                <a:gd name="T47" fmla="*/ 6 h 12"/>
                <a:gd name="T48" fmla="*/ 16 w 16"/>
                <a:gd name="T49" fmla="*/ 6 h 12"/>
                <a:gd name="T50" fmla="*/ 12 w 16"/>
                <a:gd name="T51" fmla="*/ 3 h 12"/>
                <a:gd name="T52" fmla="*/ 12 w 16"/>
                <a:gd name="T53" fmla="*/ 0 h 12"/>
                <a:gd name="T54" fmla="*/ 9 w 16"/>
                <a:gd name="T55" fmla="*/ 0 h 12"/>
                <a:gd name="T56" fmla="*/ 6 w 16"/>
                <a:gd name="T57" fmla="*/ 0 h 12"/>
                <a:gd name="T58" fmla="*/ 3 w 16"/>
                <a:gd name="T59" fmla="*/ 3 h 12"/>
                <a:gd name="T60" fmla="*/ 0 w 16"/>
                <a:gd name="T61" fmla="*/ 3 h 12"/>
                <a:gd name="T62" fmla="*/ 0 w 16"/>
                <a:gd name="T63" fmla="*/ 6 h 12"/>
                <a:gd name="T64" fmla="*/ 0 w 16"/>
                <a:gd name="T65" fmla="*/ 6 h 12"/>
                <a:gd name="T66" fmla="*/ 0 w 16"/>
                <a:gd name="T67" fmla="*/ 9 h 12"/>
                <a:gd name="T68" fmla="*/ 3 w 16"/>
                <a:gd name="T69" fmla="*/ 12 h 12"/>
                <a:gd name="T70" fmla="*/ 3 w 16"/>
                <a:gd name="T71" fmla="*/ 12 h 12"/>
                <a:gd name="T72" fmla="*/ 3 w 16"/>
                <a:gd name="T73" fmla="*/ 12 h 12"/>
                <a:gd name="T74" fmla="*/ 3 w 16"/>
                <a:gd name="T75" fmla="*/ 12 h 1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6"/>
                <a:gd name="T115" fmla="*/ 0 h 12"/>
                <a:gd name="T116" fmla="*/ 16 w 16"/>
                <a:gd name="T117" fmla="*/ 12 h 1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6" h="12">
                  <a:moveTo>
                    <a:pt x="3" y="12"/>
                  </a:moveTo>
                  <a:lnTo>
                    <a:pt x="3" y="12"/>
                  </a:lnTo>
                  <a:lnTo>
                    <a:pt x="3" y="9"/>
                  </a:lnTo>
                  <a:lnTo>
                    <a:pt x="3" y="6"/>
                  </a:lnTo>
                  <a:lnTo>
                    <a:pt x="3" y="3"/>
                  </a:lnTo>
                  <a:lnTo>
                    <a:pt x="6" y="3"/>
                  </a:lnTo>
                  <a:lnTo>
                    <a:pt x="9" y="3"/>
                  </a:lnTo>
                  <a:lnTo>
                    <a:pt x="9" y="6"/>
                  </a:lnTo>
                  <a:lnTo>
                    <a:pt x="12" y="6"/>
                  </a:lnTo>
                  <a:lnTo>
                    <a:pt x="12" y="9"/>
                  </a:lnTo>
                  <a:lnTo>
                    <a:pt x="12" y="12"/>
                  </a:lnTo>
                  <a:lnTo>
                    <a:pt x="16" y="12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2" y="3"/>
                  </a:lnTo>
                  <a:lnTo>
                    <a:pt x="12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1" name="Freeform 540"/>
            <p:cNvSpPr>
              <a:spLocks/>
            </p:cNvSpPr>
            <p:nvPr/>
          </p:nvSpPr>
          <p:spPr bwMode="auto">
            <a:xfrm>
              <a:off x="3678" y="3270"/>
              <a:ext cx="183" cy="77"/>
            </a:xfrm>
            <a:custGeom>
              <a:avLst/>
              <a:gdLst>
                <a:gd name="T0" fmla="*/ 4 w 183"/>
                <a:gd name="T1" fmla="*/ 70 h 77"/>
                <a:gd name="T2" fmla="*/ 7 w 183"/>
                <a:gd name="T3" fmla="*/ 70 h 77"/>
                <a:gd name="T4" fmla="*/ 13 w 183"/>
                <a:gd name="T5" fmla="*/ 67 h 77"/>
                <a:gd name="T6" fmla="*/ 23 w 183"/>
                <a:gd name="T7" fmla="*/ 64 h 77"/>
                <a:gd name="T8" fmla="*/ 36 w 183"/>
                <a:gd name="T9" fmla="*/ 57 h 77"/>
                <a:gd name="T10" fmla="*/ 52 w 183"/>
                <a:gd name="T11" fmla="*/ 54 h 77"/>
                <a:gd name="T12" fmla="*/ 68 w 183"/>
                <a:gd name="T13" fmla="*/ 48 h 77"/>
                <a:gd name="T14" fmla="*/ 84 w 183"/>
                <a:gd name="T15" fmla="*/ 41 h 77"/>
                <a:gd name="T16" fmla="*/ 100 w 183"/>
                <a:gd name="T17" fmla="*/ 35 h 77"/>
                <a:gd name="T18" fmla="*/ 116 w 183"/>
                <a:gd name="T19" fmla="*/ 29 h 77"/>
                <a:gd name="T20" fmla="*/ 132 w 183"/>
                <a:gd name="T21" fmla="*/ 22 h 77"/>
                <a:gd name="T22" fmla="*/ 145 w 183"/>
                <a:gd name="T23" fmla="*/ 16 h 77"/>
                <a:gd name="T24" fmla="*/ 157 w 183"/>
                <a:gd name="T25" fmla="*/ 9 h 77"/>
                <a:gd name="T26" fmla="*/ 167 w 183"/>
                <a:gd name="T27" fmla="*/ 6 h 77"/>
                <a:gd name="T28" fmla="*/ 177 w 183"/>
                <a:gd name="T29" fmla="*/ 3 h 77"/>
                <a:gd name="T30" fmla="*/ 180 w 183"/>
                <a:gd name="T31" fmla="*/ 3 h 77"/>
                <a:gd name="T32" fmla="*/ 183 w 183"/>
                <a:gd name="T33" fmla="*/ 3 h 77"/>
                <a:gd name="T34" fmla="*/ 177 w 183"/>
                <a:gd name="T35" fmla="*/ 3 h 77"/>
                <a:gd name="T36" fmla="*/ 170 w 183"/>
                <a:gd name="T37" fmla="*/ 6 h 77"/>
                <a:gd name="T38" fmla="*/ 161 w 183"/>
                <a:gd name="T39" fmla="*/ 9 h 77"/>
                <a:gd name="T40" fmla="*/ 151 w 183"/>
                <a:gd name="T41" fmla="*/ 16 h 77"/>
                <a:gd name="T42" fmla="*/ 135 w 183"/>
                <a:gd name="T43" fmla="*/ 22 h 77"/>
                <a:gd name="T44" fmla="*/ 119 w 183"/>
                <a:gd name="T45" fmla="*/ 29 h 77"/>
                <a:gd name="T46" fmla="*/ 103 w 183"/>
                <a:gd name="T47" fmla="*/ 35 h 77"/>
                <a:gd name="T48" fmla="*/ 87 w 183"/>
                <a:gd name="T49" fmla="*/ 41 h 77"/>
                <a:gd name="T50" fmla="*/ 71 w 183"/>
                <a:gd name="T51" fmla="*/ 48 h 77"/>
                <a:gd name="T52" fmla="*/ 55 w 183"/>
                <a:gd name="T53" fmla="*/ 57 h 77"/>
                <a:gd name="T54" fmla="*/ 39 w 183"/>
                <a:gd name="T55" fmla="*/ 61 h 77"/>
                <a:gd name="T56" fmla="*/ 26 w 183"/>
                <a:gd name="T57" fmla="*/ 67 h 77"/>
                <a:gd name="T58" fmla="*/ 16 w 183"/>
                <a:gd name="T59" fmla="*/ 70 h 77"/>
                <a:gd name="T60" fmla="*/ 10 w 183"/>
                <a:gd name="T61" fmla="*/ 73 h 77"/>
                <a:gd name="T62" fmla="*/ 4 w 183"/>
                <a:gd name="T63" fmla="*/ 77 h 77"/>
                <a:gd name="T64" fmla="*/ 0 w 183"/>
                <a:gd name="T65" fmla="*/ 77 h 77"/>
                <a:gd name="T66" fmla="*/ 0 w 183"/>
                <a:gd name="T67" fmla="*/ 73 h 77"/>
                <a:gd name="T68" fmla="*/ 4 w 183"/>
                <a:gd name="T69" fmla="*/ 73 h 7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3"/>
                <a:gd name="T106" fmla="*/ 0 h 77"/>
                <a:gd name="T107" fmla="*/ 183 w 183"/>
                <a:gd name="T108" fmla="*/ 77 h 7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3" h="77">
                  <a:moveTo>
                    <a:pt x="4" y="73"/>
                  </a:moveTo>
                  <a:lnTo>
                    <a:pt x="4" y="70"/>
                  </a:lnTo>
                  <a:lnTo>
                    <a:pt x="7" y="70"/>
                  </a:lnTo>
                  <a:lnTo>
                    <a:pt x="10" y="70"/>
                  </a:lnTo>
                  <a:lnTo>
                    <a:pt x="13" y="67"/>
                  </a:lnTo>
                  <a:lnTo>
                    <a:pt x="20" y="67"/>
                  </a:lnTo>
                  <a:lnTo>
                    <a:pt x="23" y="64"/>
                  </a:lnTo>
                  <a:lnTo>
                    <a:pt x="29" y="61"/>
                  </a:lnTo>
                  <a:lnTo>
                    <a:pt x="36" y="57"/>
                  </a:lnTo>
                  <a:lnTo>
                    <a:pt x="42" y="54"/>
                  </a:lnTo>
                  <a:lnTo>
                    <a:pt x="52" y="54"/>
                  </a:lnTo>
                  <a:lnTo>
                    <a:pt x="58" y="51"/>
                  </a:lnTo>
                  <a:lnTo>
                    <a:pt x="68" y="48"/>
                  </a:lnTo>
                  <a:lnTo>
                    <a:pt x="74" y="45"/>
                  </a:lnTo>
                  <a:lnTo>
                    <a:pt x="84" y="41"/>
                  </a:lnTo>
                  <a:lnTo>
                    <a:pt x="90" y="38"/>
                  </a:lnTo>
                  <a:lnTo>
                    <a:pt x="100" y="35"/>
                  </a:lnTo>
                  <a:lnTo>
                    <a:pt x="106" y="32"/>
                  </a:lnTo>
                  <a:lnTo>
                    <a:pt x="116" y="29"/>
                  </a:lnTo>
                  <a:lnTo>
                    <a:pt x="122" y="25"/>
                  </a:lnTo>
                  <a:lnTo>
                    <a:pt x="132" y="22"/>
                  </a:lnTo>
                  <a:lnTo>
                    <a:pt x="138" y="19"/>
                  </a:lnTo>
                  <a:lnTo>
                    <a:pt x="145" y="16"/>
                  </a:lnTo>
                  <a:lnTo>
                    <a:pt x="151" y="13"/>
                  </a:lnTo>
                  <a:lnTo>
                    <a:pt x="157" y="9"/>
                  </a:lnTo>
                  <a:lnTo>
                    <a:pt x="164" y="9"/>
                  </a:lnTo>
                  <a:lnTo>
                    <a:pt x="167" y="6"/>
                  </a:lnTo>
                  <a:lnTo>
                    <a:pt x="173" y="3"/>
                  </a:lnTo>
                  <a:lnTo>
                    <a:pt x="177" y="3"/>
                  </a:lnTo>
                  <a:lnTo>
                    <a:pt x="180" y="3"/>
                  </a:lnTo>
                  <a:lnTo>
                    <a:pt x="183" y="0"/>
                  </a:lnTo>
                  <a:lnTo>
                    <a:pt x="183" y="3"/>
                  </a:lnTo>
                  <a:lnTo>
                    <a:pt x="180" y="3"/>
                  </a:lnTo>
                  <a:lnTo>
                    <a:pt x="177" y="3"/>
                  </a:lnTo>
                  <a:lnTo>
                    <a:pt x="170" y="6"/>
                  </a:lnTo>
                  <a:lnTo>
                    <a:pt x="167" y="9"/>
                  </a:lnTo>
                  <a:lnTo>
                    <a:pt x="161" y="9"/>
                  </a:lnTo>
                  <a:lnTo>
                    <a:pt x="157" y="13"/>
                  </a:lnTo>
                  <a:lnTo>
                    <a:pt x="151" y="16"/>
                  </a:lnTo>
                  <a:lnTo>
                    <a:pt x="141" y="19"/>
                  </a:lnTo>
                  <a:lnTo>
                    <a:pt x="135" y="22"/>
                  </a:lnTo>
                  <a:lnTo>
                    <a:pt x="129" y="25"/>
                  </a:lnTo>
                  <a:lnTo>
                    <a:pt x="119" y="29"/>
                  </a:lnTo>
                  <a:lnTo>
                    <a:pt x="113" y="32"/>
                  </a:lnTo>
                  <a:lnTo>
                    <a:pt x="103" y="35"/>
                  </a:lnTo>
                  <a:lnTo>
                    <a:pt x="96" y="38"/>
                  </a:lnTo>
                  <a:lnTo>
                    <a:pt x="87" y="41"/>
                  </a:lnTo>
                  <a:lnTo>
                    <a:pt x="77" y="45"/>
                  </a:lnTo>
                  <a:lnTo>
                    <a:pt x="71" y="48"/>
                  </a:lnTo>
                  <a:lnTo>
                    <a:pt x="61" y="54"/>
                  </a:lnTo>
                  <a:lnTo>
                    <a:pt x="55" y="57"/>
                  </a:lnTo>
                  <a:lnTo>
                    <a:pt x="48" y="57"/>
                  </a:lnTo>
                  <a:lnTo>
                    <a:pt x="39" y="61"/>
                  </a:lnTo>
                  <a:lnTo>
                    <a:pt x="32" y="64"/>
                  </a:lnTo>
                  <a:lnTo>
                    <a:pt x="26" y="67"/>
                  </a:lnTo>
                  <a:lnTo>
                    <a:pt x="23" y="70"/>
                  </a:lnTo>
                  <a:lnTo>
                    <a:pt x="16" y="70"/>
                  </a:lnTo>
                  <a:lnTo>
                    <a:pt x="13" y="73"/>
                  </a:lnTo>
                  <a:lnTo>
                    <a:pt x="10" y="73"/>
                  </a:lnTo>
                  <a:lnTo>
                    <a:pt x="7" y="77"/>
                  </a:lnTo>
                  <a:lnTo>
                    <a:pt x="4" y="77"/>
                  </a:lnTo>
                  <a:lnTo>
                    <a:pt x="0" y="77"/>
                  </a:lnTo>
                  <a:lnTo>
                    <a:pt x="0" y="73"/>
                  </a:lnTo>
                  <a:lnTo>
                    <a:pt x="4" y="7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2" name="Freeform 541"/>
            <p:cNvSpPr>
              <a:spLocks/>
            </p:cNvSpPr>
            <p:nvPr/>
          </p:nvSpPr>
          <p:spPr bwMode="auto">
            <a:xfrm>
              <a:off x="3682" y="3350"/>
              <a:ext cx="35" cy="138"/>
            </a:xfrm>
            <a:custGeom>
              <a:avLst/>
              <a:gdLst>
                <a:gd name="T0" fmla="*/ 0 w 35"/>
                <a:gd name="T1" fmla="*/ 0 h 138"/>
                <a:gd name="T2" fmla="*/ 0 w 35"/>
                <a:gd name="T3" fmla="*/ 6 h 138"/>
                <a:gd name="T4" fmla="*/ 3 w 35"/>
                <a:gd name="T5" fmla="*/ 19 h 138"/>
                <a:gd name="T6" fmla="*/ 6 w 35"/>
                <a:gd name="T7" fmla="*/ 38 h 138"/>
                <a:gd name="T8" fmla="*/ 12 w 35"/>
                <a:gd name="T9" fmla="*/ 57 h 138"/>
                <a:gd name="T10" fmla="*/ 16 w 35"/>
                <a:gd name="T11" fmla="*/ 83 h 138"/>
                <a:gd name="T12" fmla="*/ 19 w 35"/>
                <a:gd name="T13" fmla="*/ 106 h 138"/>
                <a:gd name="T14" fmla="*/ 19 w 35"/>
                <a:gd name="T15" fmla="*/ 125 h 138"/>
                <a:gd name="T16" fmla="*/ 19 w 35"/>
                <a:gd name="T17" fmla="*/ 138 h 138"/>
                <a:gd name="T18" fmla="*/ 19 w 35"/>
                <a:gd name="T19" fmla="*/ 138 h 138"/>
                <a:gd name="T20" fmla="*/ 19 w 35"/>
                <a:gd name="T21" fmla="*/ 138 h 138"/>
                <a:gd name="T22" fmla="*/ 22 w 35"/>
                <a:gd name="T23" fmla="*/ 138 h 138"/>
                <a:gd name="T24" fmla="*/ 22 w 35"/>
                <a:gd name="T25" fmla="*/ 138 h 138"/>
                <a:gd name="T26" fmla="*/ 25 w 35"/>
                <a:gd name="T27" fmla="*/ 138 h 138"/>
                <a:gd name="T28" fmla="*/ 28 w 35"/>
                <a:gd name="T29" fmla="*/ 138 h 138"/>
                <a:gd name="T30" fmla="*/ 32 w 35"/>
                <a:gd name="T31" fmla="*/ 138 h 138"/>
                <a:gd name="T32" fmla="*/ 35 w 35"/>
                <a:gd name="T33" fmla="*/ 138 h 138"/>
                <a:gd name="T34" fmla="*/ 35 w 35"/>
                <a:gd name="T35" fmla="*/ 138 h 138"/>
                <a:gd name="T36" fmla="*/ 32 w 35"/>
                <a:gd name="T37" fmla="*/ 134 h 138"/>
                <a:gd name="T38" fmla="*/ 32 w 35"/>
                <a:gd name="T39" fmla="*/ 134 h 138"/>
                <a:gd name="T40" fmla="*/ 28 w 35"/>
                <a:gd name="T41" fmla="*/ 134 h 138"/>
                <a:gd name="T42" fmla="*/ 28 w 35"/>
                <a:gd name="T43" fmla="*/ 134 h 138"/>
                <a:gd name="T44" fmla="*/ 25 w 35"/>
                <a:gd name="T45" fmla="*/ 134 h 138"/>
                <a:gd name="T46" fmla="*/ 25 w 35"/>
                <a:gd name="T47" fmla="*/ 131 h 138"/>
                <a:gd name="T48" fmla="*/ 25 w 35"/>
                <a:gd name="T49" fmla="*/ 131 h 138"/>
                <a:gd name="T50" fmla="*/ 25 w 35"/>
                <a:gd name="T51" fmla="*/ 128 h 138"/>
                <a:gd name="T52" fmla="*/ 25 w 35"/>
                <a:gd name="T53" fmla="*/ 115 h 138"/>
                <a:gd name="T54" fmla="*/ 22 w 35"/>
                <a:gd name="T55" fmla="*/ 102 h 138"/>
                <a:gd name="T56" fmla="*/ 19 w 35"/>
                <a:gd name="T57" fmla="*/ 83 h 138"/>
                <a:gd name="T58" fmla="*/ 16 w 35"/>
                <a:gd name="T59" fmla="*/ 64 h 138"/>
                <a:gd name="T60" fmla="*/ 12 w 35"/>
                <a:gd name="T61" fmla="*/ 41 h 138"/>
                <a:gd name="T62" fmla="*/ 6 w 35"/>
                <a:gd name="T63" fmla="*/ 19 h 138"/>
                <a:gd name="T64" fmla="*/ 0 w 35"/>
                <a:gd name="T65" fmla="*/ 0 h 138"/>
                <a:gd name="T66" fmla="*/ 0 w 35"/>
                <a:gd name="T67" fmla="*/ 0 h 13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5"/>
                <a:gd name="T103" fmla="*/ 0 h 138"/>
                <a:gd name="T104" fmla="*/ 35 w 35"/>
                <a:gd name="T105" fmla="*/ 138 h 13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5" h="138">
                  <a:moveTo>
                    <a:pt x="0" y="0"/>
                  </a:moveTo>
                  <a:lnTo>
                    <a:pt x="0" y="6"/>
                  </a:lnTo>
                  <a:lnTo>
                    <a:pt x="3" y="19"/>
                  </a:lnTo>
                  <a:lnTo>
                    <a:pt x="6" y="38"/>
                  </a:lnTo>
                  <a:lnTo>
                    <a:pt x="12" y="57"/>
                  </a:lnTo>
                  <a:lnTo>
                    <a:pt x="16" y="83"/>
                  </a:lnTo>
                  <a:lnTo>
                    <a:pt x="19" y="106"/>
                  </a:lnTo>
                  <a:lnTo>
                    <a:pt x="19" y="125"/>
                  </a:lnTo>
                  <a:lnTo>
                    <a:pt x="19" y="138"/>
                  </a:lnTo>
                  <a:lnTo>
                    <a:pt x="22" y="138"/>
                  </a:lnTo>
                  <a:lnTo>
                    <a:pt x="25" y="138"/>
                  </a:lnTo>
                  <a:lnTo>
                    <a:pt x="28" y="138"/>
                  </a:lnTo>
                  <a:lnTo>
                    <a:pt x="32" y="138"/>
                  </a:lnTo>
                  <a:lnTo>
                    <a:pt x="35" y="138"/>
                  </a:lnTo>
                  <a:lnTo>
                    <a:pt x="32" y="134"/>
                  </a:lnTo>
                  <a:lnTo>
                    <a:pt x="28" y="134"/>
                  </a:lnTo>
                  <a:lnTo>
                    <a:pt x="25" y="134"/>
                  </a:lnTo>
                  <a:lnTo>
                    <a:pt x="25" y="131"/>
                  </a:lnTo>
                  <a:lnTo>
                    <a:pt x="25" y="128"/>
                  </a:lnTo>
                  <a:lnTo>
                    <a:pt x="25" y="115"/>
                  </a:lnTo>
                  <a:lnTo>
                    <a:pt x="22" y="102"/>
                  </a:lnTo>
                  <a:lnTo>
                    <a:pt x="19" y="83"/>
                  </a:lnTo>
                  <a:lnTo>
                    <a:pt x="16" y="64"/>
                  </a:lnTo>
                  <a:lnTo>
                    <a:pt x="12" y="41"/>
                  </a:lnTo>
                  <a:lnTo>
                    <a:pt x="6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3" name="Freeform 542"/>
            <p:cNvSpPr>
              <a:spLocks/>
            </p:cNvSpPr>
            <p:nvPr/>
          </p:nvSpPr>
          <p:spPr bwMode="auto">
            <a:xfrm>
              <a:off x="3688" y="3347"/>
              <a:ext cx="77" cy="169"/>
            </a:xfrm>
            <a:custGeom>
              <a:avLst/>
              <a:gdLst>
                <a:gd name="T0" fmla="*/ 0 w 77"/>
                <a:gd name="T1" fmla="*/ 6 h 169"/>
                <a:gd name="T2" fmla="*/ 3 w 77"/>
                <a:gd name="T3" fmla="*/ 6 h 169"/>
                <a:gd name="T4" fmla="*/ 3 w 77"/>
                <a:gd name="T5" fmla="*/ 9 h 169"/>
                <a:gd name="T6" fmla="*/ 6 w 77"/>
                <a:gd name="T7" fmla="*/ 16 h 169"/>
                <a:gd name="T8" fmla="*/ 10 w 77"/>
                <a:gd name="T9" fmla="*/ 22 h 169"/>
                <a:gd name="T10" fmla="*/ 16 w 77"/>
                <a:gd name="T11" fmla="*/ 32 h 169"/>
                <a:gd name="T12" fmla="*/ 22 w 77"/>
                <a:gd name="T13" fmla="*/ 41 h 169"/>
                <a:gd name="T14" fmla="*/ 29 w 77"/>
                <a:gd name="T15" fmla="*/ 51 h 169"/>
                <a:gd name="T16" fmla="*/ 35 w 77"/>
                <a:gd name="T17" fmla="*/ 64 h 169"/>
                <a:gd name="T18" fmla="*/ 42 w 77"/>
                <a:gd name="T19" fmla="*/ 77 h 169"/>
                <a:gd name="T20" fmla="*/ 48 w 77"/>
                <a:gd name="T21" fmla="*/ 89 h 169"/>
                <a:gd name="T22" fmla="*/ 54 w 77"/>
                <a:gd name="T23" fmla="*/ 102 h 169"/>
                <a:gd name="T24" fmla="*/ 58 w 77"/>
                <a:gd name="T25" fmla="*/ 118 h 169"/>
                <a:gd name="T26" fmla="*/ 64 w 77"/>
                <a:gd name="T27" fmla="*/ 131 h 169"/>
                <a:gd name="T28" fmla="*/ 70 w 77"/>
                <a:gd name="T29" fmla="*/ 144 h 169"/>
                <a:gd name="T30" fmla="*/ 74 w 77"/>
                <a:gd name="T31" fmla="*/ 157 h 169"/>
                <a:gd name="T32" fmla="*/ 77 w 77"/>
                <a:gd name="T33" fmla="*/ 169 h 169"/>
                <a:gd name="T34" fmla="*/ 77 w 77"/>
                <a:gd name="T35" fmla="*/ 166 h 169"/>
                <a:gd name="T36" fmla="*/ 74 w 77"/>
                <a:gd name="T37" fmla="*/ 163 h 169"/>
                <a:gd name="T38" fmla="*/ 74 w 77"/>
                <a:gd name="T39" fmla="*/ 153 h 169"/>
                <a:gd name="T40" fmla="*/ 74 w 77"/>
                <a:gd name="T41" fmla="*/ 144 h 169"/>
                <a:gd name="T42" fmla="*/ 70 w 77"/>
                <a:gd name="T43" fmla="*/ 134 h 169"/>
                <a:gd name="T44" fmla="*/ 67 w 77"/>
                <a:gd name="T45" fmla="*/ 121 h 169"/>
                <a:gd name="T46" fmla="*/ 64 w 77"/>
                <a:gd name="T47" fmla="*/ 109 h 169"/>
                <a:gd name="T48" fmla="*/ 58 w 77"/>
                <a:gd name="T49" fmla="*/ 99 h 169"/>
                <a:gd name="T50" fmla="*/ 54 w 77"/>
                <a:gd name="T51" fmla="*/ 93 h 169"/>
                <a:gd name="T52" fmla="*/ 51 w 77"/>
                <a:gd name="T53" fmla="*/ 86 h 169"/>
                <a:gd name="T54" fmla="*/ 48 w 77"/>
                <a:gd name="T55" fmla="*/ 80 h 169"/>
                <a:gd name="T56" fmla="*/ 45 w 77"/>
                <a:gd name="T57" fmla="*/ 73 h 169"/>
                <a:gd name="T58" fmla="*/ 42 w 77"/>
                <a:gd name="T59" fmla="*/ 67 h 169"/>
                <a:gd name="T60" fmla="*/ 35 w 77"/>
                <a:gd name="T61" fmla="*/ 60 h 169"/>
                <a:gd name="T62" fmla="*/ 32 w 77"/>
                <a:gd name="T63" fmla="*/ 54 h 169"/>
                <a:gd name="T64" fmla="*/ 29 w 77"/>
                <a:gd name="T65" fmla="*/ 44 h 169"/>
                <a:gd name="T66" fmla="*/ 26 w 77"/>
                <a:gd name="T67" fmla="*/ 41 h 169"/>
                <a:gd name="T68" fmla="*/ 22 w 77"/>
                <a:gd name="T69" fmla="*/ 35 h 169"/>
                <a:gd name="T70" fmla="*/ 22 w 77"/>
                <a:gd name="T71" fmla="*/ 28 h 169"/>
                <a:gd name="T72" fmla="*/ 19 w 77"/>
                <a:gd name="T73" fmla="*/ 22 h 169"/>
                <a:gd name="T74" fmla="*/ 16 w 77"/>
                <a:gd name="T75" fmla="*/ 19 h 169"/>
                <a:gd name="T76" fmla="*/ 16 w 77"/>
                <a:gd name="T77" fmla="*/ 12 h 169"/>
                <a:gd name="T78" fmla="*/ 13 w 77"/>
                <a:gd name="T79" fmla="*/ 9 h 169"/>
                <a:gd name="T80" fmla="*/ 13 w 77"/>
                <a:gd name="T81" fmla="*/ 9 h 169"/>
                <a:gd name="T82" fmla="*/ 10 w 77"/>
                <a:gd name="T83" fmla="*/ 3 h 169"/>
                <a:gd name="T84" fmla="*/ 10 w 77"/>
                <a:gd name="T85" fmla="*/ 0 h 169"/>
                <a:gd name="T86" fmla="*/ 6 w 77"/>
                <a:gd name="T87" fmla="*/ 0 h 169"/>
                <a:gd name="T88" fmla="*/ 3 w 77"/>
                <a:gd name="T89" fmla="*/ 0 h 169"/>
                <a:gd name="T90" fmla="*/ 0 w 77"/>
                <a:gd name="T91" fmla="*/ 0 h 169"/>
                <a:gd name="T92" fmla="*/ 0 w 77"/>
                <a:gd name="T93" fmla="*/ 0 h 169"/>
                <a:gd name="T94" fmla="*/ 0 w 77"/>
                <a:gd name="T95" fmla="*/ 3 h 169"/>
                <a:gd name="T96" fmla="*/ 0 w 77"/>
                <a:gd name="T97" fmla="*/ 6 h 169"/>
                <a:gd name="T98" fmla="*/ 0 w 77"/>
                <a:gd name="T99" fmla="*/ 6 h 1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7"/>
                <a:gd name="T151" fmla="*/ 0 h 169"/>
                <a:gd name="T152" fmla="*/ 77 w 77"/>
                <a:gd name="T153" fmla="*/ 169 h 16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7" h="169">
                  <a:moveTo>
                    <a:pt x="0" y="6"/>
                  </a:moveTo>
                  <a:lnTo>
                    <a:pt x="3" y="6"/>
                  </a:lnTo>
                  <a:lnTo>
                    <a:pt x="3" y="9"/>
                  </a:lnTo>
                  <a:lnTo>
                    <a:pt x="6" y="16"/>
                  </a:lnTo>
                  <a:lnTo>
                    <a:pt x="10" y="22"/>
                  </a:lnTo>
                  <a:lnTo>
                    <a:pt x="16" y="32"/>
                  </a:lnTo>
                  <a:lnTo>
                    <a:pt x="22" y="41"/>
                  </a:lnTo>
                  <a:lnTo>
                    <a:pt x="29" y="51"/>
                  </a:lnTo>
                  <a:lnTo>
                    <a:pt x="35" y="64"/>
                  </a:lnTo>
                  <a:lnTo>
                    <a:pt x="42" y="77"/>
                  </a:lnTo>
                  <a:lnTo>
                    <a:pt x="48" y="89"/>
                  </a:lnTo>
                  <a:lnTo>
                    <a:pt x="54" y="102"/>
                  </a:lnTo>
                  <a:lnTo>
                    <a:pt x="58" y="118"/>
                  </a:lnTo>
                  <a:lnTo>
                    <a:pt x="64" y="131"/>
                  </a:lnTo>
                  <a:lnTo>
                    <a:pt x="70" y="144"/>
                  </a:lnTo>
                  <a:lnTo>
                    <a:pt x="74" y="157"/>
                  </a:lnTo>
                  <a:lnTo>
                    <a:pt x="77" y="169"/>
                  </a:lnTo>
                  <a:lnTo>
                    <a:pt x="77" y="166"/>
                  </a:lnTo>
                  <a:lnTo>
                    <a:pt x="74" y="163"/>
                  </a:lnTo>
                  <a:lnTo>
                    <a:pt x="74" y="153"/>
                  </a:lnTo>
                  <a:lnTo>
                    <a:pt x="74" y="144"/>
                  </a:lnTo>
                  <a:lnTo>
                    <a:pt x="70" y="134"/>
                  </a:lnTo>
                  <a:lnTo>
                    <a:pt x="67" y="121"/>
                  </a:lnTo>
                  <a:lnTo>
                    <a:pt x="64" y="109"/>
                  </a:lnTo>
                  <a:lnTo>
                    <a:pt x="58" y="99"/>
                  </a:lnTo>
                  <a:lnTo>
                    <a:pt x="54" y="93"/>
                  </a:lnTo>
                  <a:lnTo>
                    <a:pt x="51" y="86"/>
                  </a:lnTo>
                  <a:lnTo>
                    <a:pt x="48" y="80"/>
                  </a:lnTo>
                  <a:lnTo>
                    <a:pt x="45" y="73"/>
                  </a:lnTo>
                  <a:lnTo>
                    <a:pt x="42" y="67"/>
                  </a:lnTo>
                  <a:lnTo>
                    <a:pt x="35" y="60"/>
                  </a:lnTo>
                  <a:lnTo>
                    <a:pt x="32" y="54"/>
                  </a:lnTo>
                  <a:lnTo>
                    <a:pt x="29" y="44"/>
                  </a:lnTo>
                  <a:lnTo>
                    <a:pt x="26" y="41"/>
                  </a:lnTo>
                  <a:lnTo>
                    <a:pt x="22" y="35"/>
                  </a:lnTo>
                  <a:lnTo>
                    <a:pt x="22" y="28"/>
                  </a:lnTo>
                  <a:lnTo>
                    <a:pt x="19" y="22"/>
                  </a:lnTo>
                  <a:lnTo>
                    <a:pt x="16" y="19"/>
                  </a:lnTo>
                  <a:lnTo>
                    <a:pt x="16" y="12"/>
                  </a:lnTo>
                  <a:lnTo>
                    <a:pt x="13" y="9"/>
                  </a:lnTo>
                  <a:lnTo>
                    <a:pt x="10" y="3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4" name="Freeform 543"/>
            <p:cNvSpPr>
              <a:spLocks/>
            </p:cNvSpPr>
            <p:nvPr/>
          </p:nvSpPr>
          <p:spPr bwMode="auto">
            <a:xfrm>
              <a:off x="3698" y="3375"/>
              <a:ext cx="22" cy="122"/>
            </a:xfrm>
            <a:custGeom>
              <a:avLst/>
              <a:gdLst>
                <a:gd name="T0" fmla="*/ 0 w 22"/>
                <a:gd name="T1" fmla="*/ 0 h 122"/>
                <a:gd name="T2" fmla="*/ 0 w 22"/>
                <a:gd name="T3" fmla="*/ 7 h 122"/>
                <a:gd name="T4" fmla="*/ 3 w 22"/>
                <a:gd name="T5" fmla="*/ 16 h 122"/>
                <a:gd name="T6" fmla="*/ 6 w 22"/>
                <a:gd name="T7" fmla="*/ 36 h 122"/>
                <a:gd name="T8" fmla="*/ 9 w 22"/>
                <a:gd name="T9" fmla="*/ 55 h 122"/>
                <a:gd name="T10" fmla="*/ 12 w 22"/>
                <a:gd name="T11" fmla="*/ 77 h 122"/>
                <a:gd name="T12" fmla="*/ 16 w 22"/>
                <a:gd name="T13" fmla="*/ 97 h 122"/>
                <a:gd name="T14" fmla="*/ 16 w 22"/>
                <a:gd name="T15" fmla="*/ 113 h 122"/>
                <a:gd name="T16" fmla="*/ 16 w 22"/>
                <a:gd name="T17" fmla="*/ 119 h 122"/>
                <a:gd name="T18" fmla="*/ 16 w 22"/>
                <a:gd name="T19" fmla="*/ 119 h 122"/>
                <a:gd name="T20" fmla="*/ 16 w 22"/>
                <a:gd name="T21" fmla="*/ 119 h 122"/>
                <a:gd name="T22" fmla="*/ 16 w 22"/>
                <a:gd name="T23" fmla="*/ 119 h 122"/>
                <a:gd name="T24" fmla="*/ 16 w 22"/>
                <a:gd name="T25" fmla="*/ 122 h 122"/>
                <a:gd name="T26" fmla="*/ 19 w 22"/>
                <a:gd name="T27" fmla="*/ 122 h 122"/>
                <a:gd name="T28" fmla="*/ 19 w 22"/>
                <a:gd name="T29" fmla="*/ 122 h 122"/>
                <a:gd name="T30" fmla="*/ 19 w 22"/>
                <a:gd name="T31" fmla="*/ 119 h 122"/>
                <a:gd name="T32" fmla="*/ 22 w 22"/>
                <a:gd name="T33" fmla="*/ 119 h 122"/>
                <a:gd name="T34" fmla="*/ 22 w 22"/>
                <a:gd name="T35" fmla="*/ 113 h 122"/>
                <a:gd name="T36" fmla="*/ 19 w 22"/>
                <a:gd name="T37" fmla="*/ 103 h 122"/>
                <a:gd name="T38" fmla="*/ 19 w 22"/>
                <a:gd name="T39" fmla="*/ 90 h 122"/>
                <a:gd name="T40" fmla="*/ 16 w 22"/>
                <a:gd name="T41" fmla="*/ 74 h 122"/>
                <a:gd name="T42" fmla="*/ 12 w 22"/>
                <a:gd name="T43" fmla="*/ 58 h 122"/>
                <a:gd name="T44" fmla="*/ 9 w 22"/>
                <a:gd name="T45" fmla="*/ 39 h 122"/>
                <a:gd name="T46" fmla="*/ 3 w 22"/>
                <a:gd name="T47" fmla="*/ 20 h 122"/>
                <a:gd name="T48" fmla="*/ 0 w 22"/>
                <a:gd name="T49" fmla="*/ 0 h 122"/>
                <a:gd name="T50" fmla="*/ 0 w 22"/>
                <a:gd name="T51" fmla="*/ 0 h 12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2"/>
                <a:gd name="T79" fmla="*/ 0 h 122"/>
                <a:gd name="T80" fmla="*/ 22 w 22"/>
                <a:gd name="T81" fmla="*/ 122 h 12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2" h="122">
                  <a:moveTo>
                    <a:pt x="0" y="0"/>
                  </a:moveTo>
                  <a:lnTo>
                    <a:pt x="0" y="7"/>
                  </a:lnTo>
                  <a:lnTo>
                    <a:pt x="3" y="16"/>
                  </a:lnTo>
                  <a:lnTo>
                    <a:pt x="6" y="36"/>
                  </a:lnTo>
                  <a:lnTo>
                    <a:pt x="9" y="55"/>
                  </a:lnTo>
                  <a:lnTo>
                    <a:pt x="12" y="77"/>
                  </a:lnTo>
                  <a:lnTo>
                    <a:pt x="16" y="97"/>
                  </a:lnTo>
                  <a:lnTo>
                    <a:pt x="16" y="113"/>
                  </a:lnTo>
                  <a:lnTo>
                    <a:pt x="16" y="119"/>
                  </a:lnTo>
                  <a:lnTo>
                    <a:pt x="16" y="122"/>
                  </a:lnTo>
                  <a:lnTo>
                    <a:pt x="19" y="122"/>
                  </a:lnTo>
                  <a:lnTo>
                    <a:pt x="19" y="119"/>
                  </a:lnTo>
                  <a:lnTo>
                    <a:pt x="22" y="119"/>
                  </a:lnTo>
                  <a:lnTo>
                    <a:pt x="22" y="113"/>
                  </a:lnTo>
                  <a:lnTo>
                    <a:pt x="19" y="103"/>
                  </a:lnTo>
                  <a:lnTo>
                    <a:pt x="19" y="90"/>
                  </a:lnTo>
                  <a:lnTo>
                    <a:pt x="16" y="74"/>
                  </a:lnTo>
                  <a:lnTo>
                    <a:pt x="12" y="58"/>
                  </a:lnTo>
                  <a:lnTo>
                    <a:pt x="9" y="39"/>
                  </a:lnTo>
                  <a:lnTo>
                    <a:pt x="3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5" name="Freeform 544"/>
            <p:cNvSpPr>
              <a:spLocks/>
            </p:cNvSpPr>
            <p:nvPr/>
          </p:nvSpPr>
          <p:spPr bwMode="auto">
            <a:xfrm>
              <a:off x="3704" y="3385"/>
              <a:ext cx="26" cy="119"/>
            </a:xfrm>
            <a:custGeom>
              <a:avLst/>
              <a:gdLst>
                <a:gd name="T0" fmla="*/ 0 w 26"/>
                <a:gd name="T1" fmla="*/ 0 h 119"/>
                <a:gd name="T2" fmla="*/ 0 w 26"/>
                <a:gd name="T3" fmla="*/ 6 h 119"/>
                <a:gd name="T4" fmla="*/ 3 w 26"/>
                <a:gd name="T5" fmla="*/ 16 h 119"/>
                <a:gd name="T6" fmla="*/ 6 w 26"/>
                <a:gd name="T7" fmla="*/ 35 h 119"/>
                <a:gd name="T8" fmla="*/ 10 w 26"/>
                <a:gd name="T9" fmla="*/ 55 h 119"/>
                <a:gd name="T10" fmla="*/ 16 w 26"/>
                <a:gd name="T11" fmla="*/ 77 h 119"/>
                <a:gd name="T12" fmla="*/ 19 w 26"/>
                <a:gd name="T13" fmla="*/ 96 h 119"/>
                <a:gd name="T14" fmla="*/ 22 w 26"/>
                <a:gd name="T15" fmla="*/ 109 h 119"/>
                <a:gd name="T16" fmla="*/ 22 w 26"/>
                <a:gd name="T17" fmla="*/ 119 h 119"/>
                <a:gd name="T18" fmla="*/ 22 w 26"/>
                <a:gd name="T19" fmla="*/ 119 h 119"/>
                <a:gd name="T20" fmla="*/ 22 w 26"/>
                <a:gd name="T21" fmla="*/ 119 h 119"/>
                <a:gd name="T22" fmla="*/ 22 w 26"/>
                <a:gd name="T23" fmla="*/ 119 h 119"/>
                <a:gd name="T24" fmla="*/ 22 w 26"/>
                <a:gd name="T25" fmla="*/ 119 h 119"/>
                <a:gd name="T26" fmla="*/ 22 w 26"/>
                <a:gd name="T27" fmla="*/ 119 h 119"/>
                <a:gd name="T28" fmla="*/ 26 w 26"/>
                <a:gd name="T29" fmla="*/ 119 h 119"/>
                <a:gd name="T30" fmla="*/ 26 w 26"/>
                <a:gd name="T31" fmla="*/ 119 h 119"/>
                <a:gd name="T32" fmla="*/ 26 w 26"/>
                <a:gd name="T33" fmla="*/ 115 h 119"/>
                <a:gd name="T34" fmla="*/ 26 w 26"/>
                <a:gd name="T35" fmla="*/ 115 h 119"/>
                <a:gd name="T36" fmla="*/ 26 w 26"/>
                <a:gd name="T37" fmla="*/ 112 h 119"/>
                <a:gd name="T38" fmla="*/ 26 w 26"/>
                <a:gd name="T39" fmla="*/ 109 h 119"/>
                <a:gd name="T40" fmla="*/ 26 w 26"/>
                <a:gd name="T41" fmla="*/ 103 h 119"/>
                <a:gd name="T42" fmla="*/ 22 w 26"/>
                <a:gd name="T43" fmla="*/ 96 h 119"/>
                <a:gd name="T44" fmla="*/ 22 w 26"/>
                <a:gd name="T45" fmla="*/ 90 h 119"/>
                <a:gd name="T46" fmla="*/ 22 w 26"/>
                <a:gd name="T47" fmla="*/ 83 h 119"/>
                <a:gd name="T48" fmla="*/ 19 w 26"/>
                <a:gd name="T49" fmla="*/ 74 h 119"/>
                <a:gd name="T50" fmla="*/ 16 w 26"/>
                <a:gd name="T51" fmla="*/ 64 h 119"/>
                <a:gd name="T52" fmla="*/ 16 w 26"/>
                <a:gd name="T53" fmla="*/ 55 h 119"/>
                <a:gd name="T54" fmla="*/ 13 w 26"/>
                <a:gd name="T55" fmla="*/ 48 h 119"/>
                <a:gd name="T56" fmla="*/ 10 w 26"/>
                <a:gd name="T57" fmla="*/ 39 h 119"/>
                <a:gd name="T58" fmla="*/ 6 w 26"/>
                <a:gd name="T59" fmla="*/ 29 h 119"/>
                <a:gd name="T60" fmla="*/ 3 w 26"/>
                <a:gd name="T61" fmla="*/ 19 h 119"/>
                <a:gd name="T62" fmla="*/ 0 w 26"/>
                <a:gd name="T63" fmla="*/ 10 h 119"/>
                <a:gd name="T64" fmla="*/ 0 w 26"/>
                <a:gd name="T65" fmla="*/ 0 h 119"/>
                <a:gd name="T66" fmla="*/ 0 w 26"/>
                <a:gd name="T67" fmla="*/ 0 h 1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6"/>
                <a:gd name="T103" fmla="*/ 0 h 119"/>
                <a:gd name="T104" fmla="*/ 26 w 26"/>
                <a:gd name="T105" fmla="*/ 119 h 1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6" h="119">
                  <a:moveTo>
                    <a:pt x="0" y="0"/>
                  </a:moveTo>
                  <a:lnTo>
                    <a:pt x="0" y="6"/>
                  </a:lnTo>
                  <a:lnTo>
                    <a:pt x="3" y="16"/>
                  </a:lnTo>
                  <a:lnTo>
                    <a:pt x="6" y="35"/>
                  </a:lnTo>
                  <a:lnTo>
                    <a:pt x="10" y="55"/>
                  </a:lnTo>
                  <a:lnTo>
                    <a:pt x="16" y="77"/>
                  </a:lnTo>
                  <a:lnTo>
                    <a:pt x="19" y="96"/>
                  </a:lnTo>
                  <a:lnTo>
                    <a:pt x="22" y="109"/>
                  </a:lnTo>
                  <a:lnTo>
                    <a:pt x="22" y="119"/>
                  </a:lnTo>
                  <a:lnTo>
                    <a:pt x="26" y="119"/>
                  </a:lnTo>
                  <a:lnTo>
                    <a:pt x="26" y="115"/>
                  </a:lnTo>
                  <a:lnTo>
                    <a:pt x="26" y="112"/>
                  </a:lnTo>
                  <a:lnTo>
                    <a:pt x="26" y="109"/>
                  </a:lnTo>
                  <a:lnTo>
                    <a:pt x="26" y="103"/>
                  </a:lnTo>
                  <a:lnTo>
                    <a:pt x="22" y="96"/>
                  </a:lnTo>
                  <a:lnTo>
                    <a:pt x="22" y="90"/>
                  </a:lnTo>
                  <a:lnTo>
                    <a:pt x="22" y="83"/>
                  </a:lnTo>
                  <a:lnTo>
                    <a:pt x="19" y="74"/>
                  </a:lnTo>
                  <a:lnTo>
                    <a:pt x="16" y="64"/>
                  </a:lnTo>
                  <a:lnTo>
                    <a:pt x="16" y="55"/>
                  </a:lnTo>
                  <a:lnTo>
                    <a:pt x="13" y="48"/>
                  </a:lnTo>
                  <a:lnTo>
                    <a:pt x="10" y="39"/>
                  </a:lnTo>
                  <a:lnTo>
                    <a:pt x="6" y="29"/>
                  </a:lnTo>
                  <a:lnTo>
                    <a:pt x="3" y="19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6" name="Freeform 545"/>
            <p:cNvSpPr>
              <a:spLocks/>
            </p:cNvSpPr>
            <p:nvPr/>
          </p:nvSpPr>
          <p:spPr bwMode="auto">
            <a:xfrm>
              <a:off x="3710" y="3395"/>
              <a:ext cx="36" cy="115"/>
            </a:xfrm>
            <a:custGeom>
              <a:avLst/>
              <a:gdLst>
                <a:gd name="T0" fmla="*/ 0 w 36"/>
                <a:gd name="T1" fmla="*/ 0 h 115"/>
                <a:gd name="T2" fmla="*/ 0 w 36"/>
                <a:gd name="T3" fmla="*/ 0 h 115"/>
                <a:gd name="T4" fmla="*/ 0 w 36"/>
                <a:gd name="T5" fmla="*/ 3 h 115"/>
                <a:gd name="T6" fmla="*/ 4 w 36"/>
                <a:gd name="T7" fmla="*/ 9 h 115"/>
                <a:gd name="T8" fmla="*/ 4 w 36"/>
                <a:gd name="T9" fmla="*/ 16 h 115"/>
                <a:gd name="T10" fmla="*/ 7 w 36"/>
                <a:gd name="T11" fmla="*/ 22 h 115"/>
                <a:gd name="T12" fmla="*/ 10 w 36"/>
                <a:gd name="T13" fmla="*/ 32 h 115"/>
                <a:gd name="T14" fmla="*/ 13 w 36"/>
                <a:gd name="T15" fmla="*/ 41 h 115"/>
                <a:gd name="T16" fmla="*/ 16 w 36"/>
                <a:gd name="T17" fmla="*/ 51 h 115"/>
                <a:gd name="T18" fmla="*/ 20 w 36"/>
                <a:gd name="T19" fmla="*/ 64 h 115"/>
                <a:gd name="T20" fmla="*/ 23 w 36"/>
                <a:gd name="T21" fmla="*/ 73 h 115"/>
                <a:gd name="T22" fmla="*/ 23 w 36"/>
                <a:gd name="T23" fmla="*/ 83 h 115"/>
                <a:gd name="T24" fmla="*/ 26 w 36"/>
                <a:gd name="T25" fmla="*/ 93 h 115"/>
                <a:gd name="T26" fmla="*/ 29 w 36"/>
                <a:gd name="T27" fmla="*/ 99 h 115"/>
                <a:gd name="T28" fmla="*/ 29 w 36"/>
                <a:gd name="T29" fmla="*/ 105 h 115"/>
                <a:gd name="T30" fmla="*/ 29 w 36"/>
                <a:gd name="T31" fmla="*/ 112 h 115"/>
                <a:gd name="T32" fmla="*/ 29 w 36"/>
                <a:gd name="T33" fmla="*/ 115 h 115"/>
                <a:gd name="T34" fmla="*/ 29 w 36"/>
                <a:gd name="T35" fmla="*/ 115 h 115"/>
                <a:gd name="T36" fmla="*/ 29 w 36"/>
                <a:gd name="T37" fmla="*/ 115 h 115"/>
                <a:gd name="T38" fmla="*/ 32 w 36"/>
                <a:gd name="T39" fmla="*/ 115 h 115"/>
                <a:gd name="T40" fmla="*/ 32 w 36"/>
                <a:gd name="T41" fmla="*/ 115 h 115"/>
                <a:gd name="T42" fmla="*/ 32 w 36"/>
                <a:gd name="T43" fmla="*/ 115 h 115"/>
                <a:gd name="T44" fmla="*/ 32 w 36"/>
                <a:gd name="T45" fmla="*/ 115 h 115"/>
                <a:gd name="T46" fmla="*/ 36 w 36"/>
                <a:gd name="T47" fmla="*/ 115 h 115"/>
                <a:gd name="T48" fmla="*/ 36 w 36"/>
                <a:gd name="T49" fmla="*/ 112 h 115"/>
                <a:gd name="T50" fmla="*/ 36 w 36"/>
                <a:gd name="T51" fmla="*/ 112 h 115"/>
                <a:gd name="T52" fmla="*/ 36 w 36"/>
                <a:gd name="T53" fmla="*/ 109 h 115"/>
                <a:gd name="T54" fmla="*/ 32 w 36"/>
                <a:gd name="T55" fmla="*/ 105 h 115"/>
                <a:gd name="T56" fmla="*/ 32 w 36"/>
                <a:gd name="T57" fmla="*/ 99 h 115"/>
                <a:gd name="T58" fmla="*/ 32 w 36"/>
                <a:gd name="T59" fmla="*/ 93 h 115"/>
                <a:gd name="T60" fmla="*/ 29 w 36"/>
                <a:gd name="T61" fmla="*/ 86 h 115"/>
                <a:gd name="T62" fmla="*/ 26 w 36"/>
                <a:gd name="T63" fmla="*/ 80 h 115"/>
                <a:gd name="T64" fmla="*/ 23 w 36"/>
                <a:gd name="T65" fmla="*/ 70 h 115"/>
                <a:gd name="T66" fmla="*/ 23 w 36"/>
                <a:gd name="T67" fmla="*/ 61 h 115"/>
                <a:gd name="T68" fmla="*/ 20 w 36"/>
                <a:gd name="T69" fmla="*/ 54 h 115"/>
                <a:gd name="T70" fmla="*/ 16 w 36"/>
                <a:gd name="T71" fmla="*/ 45 h 115"/>
                <a:gd name="T72" fmla="*/ 13 w 36"/>
                <a:gd name="T73" fmla="*/ 35 h 115"/>
                <a:gd name="T74" fmla="*/ 10 w 36"/>
                <a:gd name="T75" fmla="*/ 25 h 115"/>
                <a:gd name="T76" fmla="*/ 7 w 36"/>
                <a:gd name="T77" fmla="*/ 16 h 115"/>
                <a:gd name="T78" fmla="*/ 4 w 36"/>
                <a:gd name="T79" fmla="*/ 6 h 115"/>
                <a:gd name="T80" fmla="*/ 0 w 36"/>
                <a:gd name="T81" fmla="*/ 0 h 115"/>
                <a:gd name="T82" fmla="*/ 0 w 36"/>
                <a:gd name="T83" fmla="*/ 0 h 11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6"/>
                <a:gd name="T127" fmla="*/ 0 h 115"/>
                <a:gd name="T128" fmla="*/ 36 w 36"/>
                <a:gd name="T129" fmla="*/ 115 h 11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6" h="115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4" y="9"/>
                  </a:lnTo>
                  <a:lnTo>
                    <a:pt x="4" y="16"/>
                  </a:lnTo>
                  <a:lnTo>
                    <a:pt x="7" y="22"/>
                  </a:lnTo>
                  <a:lnTo>
                    <a:pt x="10" y="32"/>
                  </a:lnTo>
                  <a:lnTo>
                    <a:pt x="13" y="41"/>
                  </a:lnTo>
                  <a:lnTo>
                    <a:pt x="16" y="51"/>
                  </a:lnTo>
                  <a:lnTo>
                    <a:pt x="20" y="64"/>
                  </a:lnTo>
                  <a:lnTo>
                    <a:pt x="23" y="73"/>
                  </a:lnTo>
                  <a:lnTo>
                    <a:pt x="23" y="83"/>
                  </a:lnTo>
                  <a:lnTo>
                    <a:pt x="26" y="93"/>
                  </a:lnTo>
                  <a:lnTo>
                    <a:pt x="29" y="99"/>
                  </a:lnTo>
                  <a:lnTo>
                    <a:pt x="29" y="105"/>
                  </a:lnTo>
                  <a:lnTo>
                    <a:pt x="29" y="112"/>
                  </a:lnTo>
                  <a:lnTo>
                    <a:pt x="29" y="115"/>
                  </a:lnTo>
                  <a:lnTo>
                    <a:pt x="32" y="115"/>
                  </a:lnTo>
                  <a:lnTo>
                    <a:pt x="36" y="115"/>
                  </a:lnTo>
                  <a:lnTo>
                    <a:pt x="36" y="112"/>
                  </a:lnTo>
                  <a:lnTo>
                    <a:pt x="36" y="109"/>
                  </a:lnTo>
                  <a:lnTo>
                    <a:pt x="32" y="105"/>
                  </a:lnTo>
                  <a:lnTo>
                    <a:pt x="32" y="99"/>
                  </a:lnTo>
                  <a:lnTo>
                    <a:pt x="32" y="93"/>
                  </a:lnTo>
                  <a:lnTo>
                    <a:pt x="29" y="86"/>
                  </a:lnTo>
                  <a:lnTo>
                    <a:pt x="26" y="80"/>
                  </a:lnTo>
                  <a:lnTo>
                    <a:pt x="23" y="70"/>
                  </a:lnTo>
                  <a:lnTo>
                    <a:pt x="23" y="61"/>
                  </a:lnTo>
                  <a:lnTo>
                    <a:pt x="20" y="54"/>
                  </a:lnTo>
                  <a:lnTo>
                    <a:pt x="16" y="45"/>
                  </a:lnTo>
                  <a:lnTo>
                    <a:pt x="13" y="35"/>
                  </a:lnTo>
                  <a:lnTo>
                    <a:pt x="10" y="25"/>
                  </a:lnTo>
                  <a:lnTo>
                    <a:pt x="7" y="16"/>
                  </a:lnTo>
                  <a:lnTo>
                    <a:pt x="4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7" name="Freeform 546"/>
            <p:cNvSpPr>
              <a:spLocks/>
            </p:cNvSpPr>
            <p:nvPr/>
          </p:nvSpPr>
          <p:spPr bwMode="auto">
            <a:xfrm>
              <a:off x="3726" y="3302"/>
              <a:ext cx="135" cy="64"/>
            </a:xfrm>
            <a:custGeom>
              <a:avLst/>
              <a:gdLst>
                <a:gd name="T0" fmla="*/ 4 w 135"/>
                <a:gd name="T1" fmla="*/ 57 h 64"/>
                <a:gd name="T2" fmla="*/ 4 w 135"/>
                <a:gd name="T3" fmla="*/ 57 h 64"/>
                <a:gd name="T4" fmla="*/ 10 w 135"/>
                <a:gd name="T5" fmla="*/ 54 h 64"/>
                <a:gd name="T6" fmla="*/ 16 w 135"/>
                <a:gd name="T7" fmla="*/ 51 h 64"/>
                <a:gd name="T8" fmla="*/ 26 w 135"/>
                <a:gd name="T9" fmla="*/ 48 h 64"/>
                <a:gd name="T10" fmla="*/ 39 w 135"/>
                <a:gd name="T11" fmla="*/ 41 h 64"/>
                <a:gd name="T12" fmla="*/ 48 w 135"/>
                <a:gd name="T13" fmla="*/ 38 h 64"/>
                <a:gd name="T14" fmla="*/ 61 w 135"/>
                <a:gd name="T15" fmla="*/ 32 h 64"/>
                <a:gd name="T16" fmla="*/ 74 w 135"/>
                <a:gd name="T17" fmla="*/ 25 h 64"/>
                <a:gd name="T18" fmla="*/ 87 w 135"/>
                <a:gd name="T19" fmla="*/ 19 h 64"/>
                <a:gd name="T20" fmla="*/ 97 w 135"/>
                <a:gd name="T21" fmla="*/ 16 h 64"/>
                <a:gd name="T22" fmla="*/ 106 w 135"/>
                <a:gd name="T23" fmla="*/ 9 h 64"/>
                <a:gd name="T24" fmla="*/ 116 w 135"/>
                <a:gd name="T25" fmla="*/ 6 h 64"/>
                <a:gd name="T26" fmla="*/ 125 w 135"/>
                <a:gd name="T27" fmla="*/ 3 h 64"/>
                <a:gd name="T28" fmla="*/ 132 w 135"/>
                <a:gd name="T29" fmla="*/ 0 h 64"/>
                <a:gd name="T30" fmla="*/ 135 w 135"/>
                <a:gd name="T31" fmla="*/ 0 h 64"/>
                <a:gd name="T32" fmla="*/ 135 w 135"/>
                <a:gd name="T33" fmla="*/ 0 h 64"/>
                <a:gd name="T34" fmla="*/ 132 w 135"/>
                <a:gd name="T35" fmla="*/ 0 h 64"/>
                <a:gd name="T36" fmla="*/ 125 w 135"/>
                <a:gd name="T37" fmla="*/ 3 h 64"/>
                <a:gd name="T38" fmla="*/ 119 w 135"/>
                <a:gd name="T39" fmla="*/ 6 h 64"/>
                <a:gd name="T40" fmla="*/ 109 w 135"/>
                <a:gd name="T41" fmla="*/ 13 h 64"/>
                <a:gd name="T42" fmla="*/ 100 w 135"/>
                <a:gd name="T43" fmla="*/ 16 h 64"/>
                <a:gd name="T44" fmla="*/ 90 w 135"/>
                <a:gd name="T45" fmla="*/ 22 h 64"/>
                <a:gd name="T46" fmla="*/ 77 w 135"/>
                <a:gd name="T47" fmla="*/ 29 h 64"/>
                <a:gd name="T48" fmla="*/ 65 w 135"/>
                <a:gd name="T49" fmla="*/ 35 h 64"/>
                <a:gd name="T50" fmla="*/ 52 w 135"/>
                <a:gd name="T51" fmla="*/ 41 h 64"/>
                <a:gd name="T52" fmla="*/ 42 w 135"/>
                <a:gd name="T53" fmla="*/ 48 h 64"/>
                <a:gd name="T54" fmla="*/ 29 w 135"/>
                <a:gd name="T55" fmla="*/ 51 h 64"/>
                <a:gd name="T56" fmla="*/ 20 w 135"/>
                <a:gd name="T57" fmla="*/ 57 h 64"/>
                <a:gd name="T58" fmla="*/ 13 w 135"/>
                <a:gd name="T59" fmla="*/ 61 h 64"/>
                <a:gd name="T60" fmla="*/ 7 w 135"/>
                <a:gd name="T61" fmla="*/ 61 h 64"/>
                <a:gd name="T62" fmla="*/ 4 w 135"/>
                <a:gd name="T63" fmla="*/ 64 h 64"/>
                <a:gd name="T64" fmla="*/ 0 w 135"/>
                <a:gd name="T65" fmla="*/ 61 h 64"/>
                <a:gd name="T66" fmla="*/ 0 w 135"/>
                <a:gd name="T67" fmla="*/ 61 h 64"/>
                <a:gd name="T68" fmla="*/ 0 w 135"/>
                <a:gd name="T69" fmla="*/ 57 h 6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5"/>
                <a:gd name="T106" fmla="*/ 0 h 64"/>
                <a:gd name="T107" fmla="*/ 135 w 135"/>
                <a:gd name="T108" fmla="*/ 64 h 6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5" h="64">
                  <a:moveTo>
                    <a:pt x="0" y="57"/>
                  </a:moveTo>
                  <a:lnTo>
                    <a:pt x="4" y="57"/>
                  </a:lnTo>
                  <a:lnTo>
                    <a:pt x="7" y="57"/>
                  </a:lnTo>
                  <a:lnTo>
                    <a:pt x="10" y="54"/>
                  </a:lnTo>
                  <a:lnTo>
                    <a:pt x="13" y="54"/>
                  </a:lnTo>
                  <a:lnTo>
                    <a:pt x="16" y="51"/>
                  </a:lnTo>
                  <a:lnTo>
                    <a:pt x="23" y="48"/>
                  </a:lnTo>
                  <a:lnTo>
                    <a:pt x="26" y="48"/>
                  </a:lnTo>
                  <a:lnTo>
                    <a:pt x="32" y="45"/>
                  </a:lnTo>
                  <a:lnTo>
                    <a:pt x="39" y="41"/>
                  </a:lnTo>
                  <a:lnTo>
                    <a:pt x="42" y="38"/>
                  </a:lnTo>
                  <a:lnTo>
                    <a:pt x="48" y="38"/>
                  </a:lnTo>
                  <a:lnTo>
                    <a:pt x="55" y="35"/>
                  </a:lnTo>
                  <a:lnTo>
                    <a:pt x="61" y="32"/>
                  </a:lnTo>
                  <a:lnTo>
                    <a:pt x="68" y="29"/>
                  </a:lnTo>
                  <a:lnTo>
                    <a:pt x="74" y="25"/>
                  </a:lnTo>
                  <a:lnTo>
                    <a:pt x="81" y="22"/>
                  </a:lnTo>
                  <a:lnTo>
                    <a:pt x="87" y="19"/>
                  </a:lnTo>
                  <a:lnTo>
                    <a:pt x="90" y="19"/>
                  </a:lnTo>
                  <a:lnTo>
                    <a:pt x="97" y="16"/>
                  </a:lnTo>
                  <a:lnTo>
                    <a:pt x="103" y="13"/>
                  </a:lnTo>
                  <a:lnTo>
                    <a:pt x="106" y="9"/>
                  </a:lnTo>
                  <a:lnTo>
                    <a:pt x="113" y="9"/>
                  </a:lnTo>
                  <a:lnTo>
                    <a:pt x="116" y="6"/>
                  </a:lnTo>
                  <a:lnTo>
                    <a:pt x="122" y="3"/>
                  </a:lnTo>
                  <a:lnTo>
                    <a:pt x="125" y="3"/>
                  </a:lnTo>
                  <a:lnTo>
                    <a:pt x="129" y="3"/>
                  </a:lnTo>
                  <a:lnTo>
                    <a:pt x="132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3"/>
                  </a:lnTo>
                  <a:lnTo>
                    <a:pt x="125" y="3"/>
                  </a:lnTo>
                  <a:lnTo>
                    <a:pt x="122" y="6"/>
                  </a:lnTo>
                  <a:lnTo>
                    <a:pt x="119" y="6"/>
                  </a:lnTo>
                  <a:lnTo>
                    <a:pt x="116" y="9"/>
                  </a:lnTo>
                  <a:lnTo>
                    <a:pt x="109" y="13"/>
                  </a:lnTo>
                  <a:lnTo>
                    <a:pt x="106" y="16"/>
                  </a:lnTo>
                  <a:lnTo>
                    <a:pt x="100" y="16"/>
                  </a:lnTo>
                  <a:lnTo>
                    <a:pt x="93" y="19"/>
                  </a:lnTo>
                  <a:lnTo>
                    <a:pt x="90" y="22"/>
                  </a:lnTo>
                  <a:lnTo>
                    <a:pt x="84" y="25"/>
                  </a:lnTo>
                  <a:lnTo>
                    <a:pt x="77" y="29"/>
                  </a:lnTo>
                  <a:lnTo>
                    <a:pt x="71" y="32"/>
                  </a:lnTo>
                  <a:lnTo>
                    <a:pt x="65" y="35"/>
                  </a:lnTo>
                  <a:lnTo>
                    <a:pt x="58" y="38"/>
                  </a:lnTo>
                  <a:lnTo>
                    <a:pt x="52" y="41"/>
                  </a:lnTo>
                  <a:lnTo>
                    <a:pt x="45" y="45"/>
                  </a:lnTo>
                  <a:lnTo>
                    <a:pt x="42" y="48"/>
                  </a:lnTo>
                  <a:lnTo>
                    <a:pt x="36" y="48"/>
                  </a:lnTo>
                  <a:lnTo>
                    <a:pt x="29" y="51"/>
                  </a:lnTo>
                  <a:lnTo>
                    <a:pt x="26" y="54"/>
                  </a:lnTo>
                  <a:lnTo>
                    <a:pt x="20" y="57"/>
                  </a:lnTo>
                  <a:lnTo>
                    <a:pt x="16" y="57"/>
                  </a:lnTo>
                  <a:lnTo>
                    <a:pt x="13" y="61"/>
                  </a:lnTo>
                  <a:lnTo>
                    <a:pt x="10" y="61"/>
                  </a:lnTo>
                  <a:lnTo>
                    <a:pt x="7" y="61"/>
                  </a:lnTo>
                  <a:lnTo>
                    <a:pt x="4" y="64"/>
                  </a:lnTo>
                  <a:lnTo>
                    <a:pt x="0" y="61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8" name="Freeform 547"/>
            <p:cNvSpPr>
              <a:spLocks/>
            </p:cNvSpPr>
            <p:nvPr/>
          </p:nvSpPr>
          <p:spPr bwMode="auto">
            <a:xfrm>
              <a:off x="3739" y="3347"/>
              <a:ext cx="100" cy="48"/>
            </a:xfrm>
            <a:custGeom>
              <a:avLst/>
              <a:gdLst>
                <a:gd name="T0" fmla="*/ 0 w 100"/>
                <a:gd name="T1" fmla="*/ 44 h 48"/>
                <a:gd name="T2" fmla="*/ 3 w 100"/>
                <a:gd name="T3" fmla="*/ 44 h 48"/>
                <a:gd name="T4" fmla="*/ 3 w 100"/>
                <a:gd name="T5" fmla="*/ 41 h 48"/>
                <a:gd name="T6" fmla="*/ 10 w 100"/>
                <a:gd name="T7" fmla="*/ 41 h 48"/>
                <a:gd name="T8" fmla="*/ 16 w 100"/>
                <a:gd name="T9" fmla="*/ 38 h 48"/>
                <a:gd name="T10" fmla="*/ 23 w 100"/>
                <a:gd name="T11" fmla="*/ 35 h 48"/>
                <a:gd name="T12" fmla="*/ 32 w 100"/>
                <a:gd name="T13" fmla="*/ 32 h 48"/>
                <a:gd name="T14" fmla="*/ 39 w 100"/>
                <a:gd name="T15" fmla="*/ 25 h 48"/>
                <a:gd name="T16" fmla="*/ 48 w 100"/>
                <a:gd name="T17" fmla="*/ 22 h 48"/>
                <a:gd name="T18" fmla="*/ 58 w 100"/>
                <a:gd name="T19" fmla="*/ 19 h 48"/>
                <a:gd name="T20" fmla="*/ 68 w 100"/>
                <a:gd name="T21" fmla="*/ 12 h 48"/>
                <a:gd name="T22" fmla="*/ 77 w 100"/>
                <a:gd name="T23" fmla="*/ 9 h 48"/>
                <a:gd name="T24" fmla="*/ 84 w 100"/>
                <a:gd name="T25" fmla="*/ 6 h 48"/>
                <a:gd name="T26" fmla="*/ 90 w 100"/>
                <a:gd name="T27" fmla="*/ 3 h 48"/>
                <a:gd name="T28" fmla="*/ 93 w 100"/>
                <a:gd name="T29" fmla="*/ 3 h 48"/>
                <a:gd name="T30" fmla="*/ 100 w 100"/>
                <a:gd name="T31" fmla="*/ 0 h 48"/>
                <a:gd name="T32" fmla="*/ 100 w 100"/>
                <a:gd name="T33" fmla="*/ 0 h 48"/>
                <a:gd name="T34" fmla="*/ 100 w 100"/>
                <a:gd name="T35" fmla="*/ 0 h 48"/>
                <a:gd name="T36" fmla="*/ 96 w 100"/>
                <a:gd name="T37" fmla="*/ 3 h 48"/>
                <a:gd name="T38" fmla="*/ 93 w 100"/>
                <a:gd name="T39" fmla="*/ 3 h 48"/>
                <a:gd name="T40" fmla="*/ 87 w 100"/>
                <a:gd name="T41" fmla="*/ 6 h 48"/>
                <a:gd name="T42" fmla="*/ 77 w 100"/>
                <a:gd name="T43" fmla="*/ 12 h 48"/>
                <a:gd name="T44" fmla="*/ 71 w 100"/>
                <a:gd name="T45" fmla="*/ 16 h 48"/>
                <a:gd name="T46" fmla="*/ 61 w 100"/>
                <a:gd name="T47" fmla="*/ 19 h 48"/>
                <a:gd name="T48" fmla="*/ 52 w 100"/>
                <a:gd name="T49" fmla="*/ 25 h 48"/>
                <a:gd name="T50" fmla="*/ 45 w 100"/>
                <a:gd name="T51" fmla="*/ 28 h 48"/>
                <a:gd name="T52" fmla="*/ 35 w 100"/>
                <a:gd name="T53" fmla="*/ 35 h 48"/>
                <a:gd name="T54" fmla="*/ 26 w 100"/>
                <a:gd name="T55" fmla="*/ 38 h 48"/>
                <a:gd name="T56" fmla="*/ 19 w 100"/>
                <a:gd name="T57" fmla="*/ 41 h 48"/>
                <a:gd name="T58" fmla="*/ 13 w 100"/>
                <a:gd name="T59" fmla="*/ 44 h 48"/>
                <a:gd name="T60" fmla="*/ 7 w 100"/>
                <a:gd name="T61" fmla="*/ 48 h 48"/>
                <a:gd name="T62" fmla="*/ 3 w 100"/>
                <a:gd name="T63" fmla="*/ 48 h 48"/>
                <a:gd name="T64" fmla="*/ 0 w 100"/>
                <a:gd name="T65" fmla="*/ 48 h 48"/>
                <a:gd name="T66" fmla="*/ 0 w 100"/>
                <a:gd name="T67" fmla="*/ 48 h 48"/>
                <a:gd name="T68" fmla="*/ 0 w 100"/>
                <a:gd name="T69" fmla="*/ 48 h 48"/>
                <a:gd name="T70" fmla="*/ 0 w 100"/>
                <a:gd name="T71" fmla="*/ 44 h 48"/>
                <a:gd name="T72" fmla="*/ 0 w 100"/>
                <a:gd name="T73" fmla="*/ 44 h 48"/>
                <a:gd name="T74" fmla="*/ 0 w 100"/>
                <a:gd name="T75" fmla="*/ 44 h 4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0"/>
                <a:gd name="T115" fmla="*/ 0 h 48"/>
                <a:gd name="T116" fmla="*/ 100 w 100"/>
                <a:gd name="T117" fmla="*/ 48 h 4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0" h="48">
                  <a:moveTo>
                    <a:pt x="0" y="44"/>
                  </a:moveTo>
                  <a:lnTo>
                    <a:pt x="3" y="44"/>
                  </a:lnTo>
                  <a:lnTo>
                    <a:pt x="3" y="41"/>
                  </a:lnTo>
                  <a:lnTo>
                    <a:pt x="10" y="41"/>
                  </a:lnTo>
                  <a:lnTo>
                    <a:pt x="16" y="38"/>
                  </a:lnTo>
                  <a:lnTo>
                    <a:pt x="23" y="35"/>
                  </a:lnTo>
                  <a:lnTo>
                    <a:pt x="32" y="32"/>
                  </a:lnTo>
                  <a:lnTo>
                    <a:pt x="39" y="25"/>
                  </a:lnTo>
                  <a:lnTo>
                    <a:pt x="48" y="22"/>
                  </a:lnTo>
                  <a:lnTo>
                    <a:pt x="58" y="19"/>
                  </a:lnTo>
                  <a:lnTo>
                    <a:pt x="68" y="12"/>
                  </a:lnTo>
                  <a:lnTo>
                    <a:pt x="77" y="9"/>
                  </a:lnTo>
                  <a:lnTo>
                    <a:pt x="84" y="6"/>
                  </a:lnTo>
                  <a:lnTo>
                    <a:pt x="90" y="3"/>
                  </a:lnTo>
                  <a:lnTo>
                    <a:pt x="93" y="3"/>
                  </a:lnTo>
                  <a:lnTo>
                    <a:pt x="100" y="0"/>
                  </a:lnTo>
                  <a:lnTo>
                    <a:pt x="96" y="3"/>
                  </a:lnTo>
                  <a:lnTo>
                    <a:pt x="93" y="3"/>
                  </a:lnTo>
                  <a:lnTo>
                    <a:pt x="87" y="6"/>
                  </a:lnTo>
                  <a:lnTo>
                    <a:pt x="77" y="12"/>
                  </a:lnTo>
                  <a:lnTo>
                    <a:pt x="71" y="16"/>
                  </a:lnTo>
                  <a:lnTo>
                    <a:pt x="61" y="19"/>
                  </a:lnTo>
                  <a:lnTo>
                    <a:pt x="52" y="25"/>
                  </a:lnTo>
                  <a:lnTo>
                    <a:pt x="45" y="28"/>
                  </a:lnTo>
                  <a:lnTo>
                    <a:pt x="35" y="35"/>
                  </a:lnTo>
                  <a:lnTo>
                    <a:pt x="26" y="38"/>
                  </a:lnTo>
                  <a:lnTo>
                    <a:pt x="19" y="41"/>
                  </a:lnTo>
                  <a:lnTo>
                    <a:pt x="13" y="44"/>
                  </a:lnTo>
                  <a:lnTo>
                    <a:pt x="7" y="48"/>
                  </a:lnTo>
                  <a:lnTo>
                    <a:pt x="3" y="48"/>
                  </a:lnTo>
                  <a:lnTo>
                    <a:pt x="0" y="48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9" name="Freeform 548"/>
            <p:cNvSpPr>
              <a:spLocks/>
            </p:cNvSpPr>
            <p:nvPr/>
          </p:nvSpPr>
          <p:spPr bwMode="auto">
            <a:xfrm>
              <a:off x="3749" y="3372"/>
              <a:ext cx="102" cy="48"/>
            </a:xfrm>
            <a:custGeom>
              <a:avLst/>
              <a:gdLst>
                <a:gd name="T0" fmla="*/ 3 w 102"/>
                <a:gd name="T1" fmla="*/ 45 h 48"/>
                <a:gd name="T2" fmla="*/ 3 w 102"/>
                <a:gd name="T3" fmla="*/ 45 h 48"/>
                <a:gd name="T4" fmla="*/ 6 w 102"/>
                <a:gd name="T5" fmla="*/ 42 h 48"/>
                <a:gd name="T6" fmla="*/ 13 w 102"/>
                <a:gd name="T7" fmla="*/ 42 h 48"/>
                <a:gd name="T8" fmla="*/ 19 w 102"/>
                <a:gd name="T9" fmla="*/ 39 h 48"/>
                <a:gd name="T10" fmla="*/ 25 w 102"/>
                <a:gd name="T11" fmla="*/ 35 h 48"/>
                <a:gd name="T12" fmla="*/ 35 w 102"/>
                <a:gd name="T13" fmla="*/ 29 h 48"/>
                <a:gd name="T14" fmla="*/ 42 w 102"/>
                <a:gd name="T15" fmla="*/ 26 h 48"/>
                <a:gd name="T16" fmla="*/ 51 w 102"/>
                <a:gd name="T17" fmla="*/ 23 h 48"/>
                <a:gd name="T18" fmla="*/ 61 w 102"/>
                <a:gd name="T19" fmla="*/ 16 h 48"/>
                <a:gd name="T20" fmla="*/ 70 w 102"/>
                <a:gd name="T21" fmla="*/ 13 h 48"/>
                <a:gd name="T22" fmla="*/ 80 w 102"/>
                <a:gd name="T23" fmla="*/ 10 h 48"/>
                <a:gd name="T24" fmla="*/ 86 w 102"/>
                <a:gd name="T25" fmla="*/ 7 h 48"/>
                <a:gd name="T26" fmla="*/ 93 w 102"/>
                <a:gd name="T27" fmla="*/ 3 h 48"/>
                <a:gd name="T28" fmla="*/ 99 w 102"/>
                <a:gd name="T29" fmla="*/ 0 h 48"/>
                <a:gd name="T30" fmla="*/ 102 w 102"/>
                <a:gd name="T31" fmla="*/ 0 h 48"/>
                <a:gd name="T32" fmla="*/ 102 w 102"/>
                <a:gd name="T33" fmla="*/ 0 h 48"/>
                <a:gd name="T34" fmla="*/ 102 w 102"/>
                <a:gd name="T35" fmla="*/ 0 h 48"/>
                <a:gd name="T36" fmla="*/ 99 w 102"/>
                <a:gd name="T37" fmla="*/ 0 h 48"/>
                <a:gd name="T38" fmla="*/ 96 w 102"/>
                <a:gd name="T39" fmla="*/ 3 h 48"/>
                <a:gd name="T40" fmla="*/ 90 w 102"/>
                <a:gd name="T41" fmla="*/ 7 h 48"/>
                <a:gd name="T42" fmla="*/ 83 w 102"/>
                <a:gd name="T43" fmla="*/ 10 h 48"/>
                <a:gd name="T44" fmla="*/ 74 w 102"/>
                <a:gd name="T45" fmla="*/ 16 h 48"/>
                <a:gd name="T46" fmla="*/ 64 w 102"/>
                <a:gd name="T47" fmla="*/ 19 h 48"/>
                <a:gd name="T48" fmla="*/ 54 w 102"/>
                <a:gd name="T49" fmla="*/ 26 h 48"/>
                <a:gd name="T50" fmla="*/ 45 w 102"/>
                <a:gd name="T51" fmla="*/ 29 h 48"/>
                <a:gd name="T52" fmla="*/ 38 w 102"/>
                <a:gd name="T53" fmla="*/ 35 h 48"/>
                <a:gd name="T54" fmla="*/ 29 w 102"/>
                <a:gd name="T55" fmla="*/ 39 h 48"/>
                <a:gd name="T56" fmla="*/ 22 w 102"/>
                <a:gd name="T57" fmla="*/ 42 h 48"/>
                <a:gd name="T58" fmla="*/ 13 w 102"/>
                <a:gd name="T59" fmla="*/ 45 h 48"/>
                <a:gd name="T60" fmla="*/ 9 w 102"/>
                <a:gd name="T61" fmla="*/ 48 h 48"/>
                <a:gd name="T62" fmla="*/ 6 w 102"/>
                <a:gd name="T63" fmla="*/ 48 h 48"/>
                <a:gd name="T64" fmla="*/ 3 w 102"/>
                <a:gd name="T65" fmla="*/ 48 h 48"/>
                <a:gd name="T66" fmla="*/ 0 w 102"/>
                <a:gd name="T67" fmla="*/ 48 h 48"/>
                <a:gd name="T68" fmla="*/ 0 w 102"/>
                <a:gd name="T69" fmla="*/ 48 h 48"/>
                <a:gd name="T70" fmla="*/ 3 w 102"/>
                <a:gd name="T71" fmla="*/ 45 h 48"/>
                <a:gd name="T72" fmla="*/ 3 w 102"/>
                <a:gd name="T73" fmla="*/ 45 h 48"/>
                <a:gd name="T74" fmla="*/ 3 w 102"/>
                <a:gd name="T75" fmla="*/ 45 h 4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2"/>
                <a:gd name="T115" fmla="*/ 0 h 48"/>
                <a:gd name="T116" fmla="*/ 102 w 102"/>
                <a:gd name="T117" fmla="*/ 48 h 4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2" h="48">
                  <a:moveTo>
                    <a:pt x="3" y="45"/>
                  </a:moveTo>
                  <a:lnTo>
                    <a:pt x="3" y="45"/>
                  </a:lnTo>
                  <a:lnTo>
                    <a:pt x="6" y="42"/>
                  </a:lnTo>
                  <a:lnTo>
                    <a:pt x="13" y="42"/>
                  </a:lnTo>
                  <a:lnTo>
                    <a:pt x="19" y="39"/>
                  </a:lnTo>
                  <a:lnTo>
                    <a:pt x="25" y="35"/>
                  </a:lnTo>
                  <a:lnTo>
                    <a:pt x="35" y="29"/>
                  </a:lnTo>
                  <a:lnTo>
                    <a:pt x="42" y="26"/>
                  </a:lnTo>
                  <a:lnTo>
                    <a:pt x="51" y="23"/>
                  </a:lnTo>
                  <a:lnTo>
                    <a:pt x="61" y="16"/>
                  </a:lnTo>
                  <a:lnTo>
                    <a:pt x="70" y="13"/>
                  </a:lnTo>
                  <a:lnTo>
                    <a:pt x="80" y="10"/>
                  </a:lnTo>
                  <a:lnTo>
                    <a:pt x="86" y="7"/>
                  </a:lnTo>
                  <a:lnTo>
                    <a:pt x="93" y="3"/>
                  </a:lnTo>
                  <a:lnTo>
                    <a:pt x="99" y="0"/>
                  </a:lnTo>
                  <a:lnTo>
                    <a:pt x="102" y="0"/>
                  </a:lnTo>
                  <a:lnTo>
                    <a:pt x="99" y="0"/>
                  </a:lnTo>
                  <a:lnTo>
                    <a:pt x="96" y="3"/>
                  </a:lnTo>
                  <a:lnTo>
                    <a:pt x="90" y="7"/>
                  </a:lnTo>
                  <a:lnTo>
                    <a:pt x="83" y="10"/>
                  </a:lnTo>
                  <a:lnTo>
                    <a:pt x="74" y="16"/>
                  </a:lnTo>
                  <a:lnTo>
                    <a:pt x="64" y="19"/>
                  </a:lnTo>
                  <a:lnTo>
                    <a:pt x="54" y="26"/>
                  </a:lnTo>
                  <a:lnTo>
                    <a:pt x="45" y="29"/>
                  </a:lnTo>
                  <a:lnTo>
                    <a:pt x="38" y="35"/>
                  </a:lnTo>
                  <a:lnTo>
                    <a:pt x="29" y="39"/>
                  </a:lnTo>
                  <a:lnTo>
                    <a:pt x="22" y="42"/>
                  </a:lnTo>
                  <a:lnTo>
                    <a:pt x="13" y="45"/>
                  </a:lnTo>
                  <a:lnTo>
                    <a:pt x="9" y="48"/>
                  </a:lnTo>
                  <a:lnTo>
                    <a:pt x="6" y="48"/>
                  </a:lnTo>
                  <a:lnTo>
                    <a:pt x="3" y="48"/>
                  </a:lnTo>
                  <a:lnTo>
                    <a:pt x="0" y="48"/>
                  </a:lnTo>
                  <a:lnTo>
                    <a:pt x="3" y="4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0" name="Freeform 549"/>
            <p:cNvSpPr>
              <a:spLocks/>
            </p:cNvSpPr>
            <p:nvPr/>
          </p:nvSpPr>
          <p:spPr bwMode="auto">
            <a:xfrm>
              <a:off x="3762" y="3401"/>
              <a:ext cx="99" cy="48"/>
            </a:xfrm>
            <a:custGeom>
              <a:avLst/>
              <a:gdLst>
                <a:gd name="T0" fmla="*/ 3 w 99"/>
                <a:gd name="T1" fmla="*/ 45 h 48"/>
                <a:gd name="T2" fmla="*/ 3 w 99"/>
                <a:gd name="T3" fmla="*/ 45 h 48"/>
                <a:gd name="T4" fmla="*/ 6 w 99"/>
                <a:gd name="T5" fmla="*/ 42 h 48"/>
                <a:gd name="T6" fmla="*/ 12 w 99"/>
                <a:gd name="T7" fmla="*/ 42 h 48"/>
                <a:gd name="T8" fmla="*/ 16 w 99"/>
                <a:gd name="T9" fmla="*/ 39 h 48"/>
                <a:gd name="T10" fmla="*/ 25 w 99"/>
                <a:gd name="T11" fmla="*/ 35 h 48"/>
                <a:gd name="T12" fmla="*/ 32 w 99"/>
                <a:gd name="T13" fmla="*/ 29 h 48"/>
                <a:gd name="T14" fmla="*/ 41 w 99"/>
                <a:gd name="T15" fmla="*/ 26 h 48"/>
                <a:gd name="T16" fmla="*/ 51 w 99"/>
                <a:gd name="T17" fmla="*/ 23 h 48"/>
                <a:gd name="T18" fmla="*/ 57 w 99"/>
                <a:gd name="T19" fmla="*/ 19 h 48"/>
                <a:gd name="T20" fmla="*/ 67 w 99"/>
                <a:gd name="T21" fmla="*/ 13 h 48"/>
                <a:gd name="T22" fmla="*/ 77 w 99"/>
                <a:gd name="T23" fmla="*/ 10 h 48"/>
                <a:gd name="T24" fmla="*/ 83 w 99"/>
                <a:gd name="T25" fmla="*/ 6 h 48"/>
                <a:gd name="T26" fmla="*/ 89 w 99"/>
                <a:gd name="T27" fmla="*/ 3 h 48"/>
                <a:gd name="T28" fmla="*/ 93 w 99"/>
                <a:gd name="T29" fmla="*/ 3 h 48"/>
                <a:gd name="T30" fmla="*/ 96 w 99"/>
                <a:gd name="T31" fmla="*/ 0 h 48"/>
                <a:gd name="T32" fmla="*/ 99 w 99"/>
                <a:gd name="T33" fmla="*/ 0 h 48"/>
                <a:gd name="T34" fmla="*/ 99 w 99"/>
                <a:gd name="T35" fmla="*/ 0 h 48"/>
                <a:gd name="T36" fmla="*/ 96 w 99"/>
                <a:gd name="T37" fmla="*/ 3 h 48"/>
                <a:gd name="T38" fmla="*/ 89 w 99"/>
                <a:gd name="T39" fmla="*/ 6 h 48"/>
                <a:gd name="T40" fmla="*/ 86 w 99"/>
                <a:gd name="T41" fmla="*/ 10 h 48"/>
                <a:gd name="T42" fmla="*/ 77 w 99"/>
                <a:gd name="T43" fmla="*/ 13 h 48"/>
                <a:gd name="T44" fmla="*/ 70 w 99"/>
                <a:gd name="T45" fmla="*/ 16 h 48"/>
                <a:gd name="T46" fmla="*/ 61 w 99"/>
                <a:gd name="T47" fmla="*/ 19 h 48"/>
                <a:gd name="T48" fmla="*/ 54 w 99"/>
                <a:gd name="T49" fmla="*/ 26 h 48"/>
                <a:gd name="T50" fmla="*/ 45 w 99"/>
                <a:gd name="T51" fmla="*/ 29 h 48"/>
                <a:gd name="T52" fmla="*/ 35 w 99"/>
                <a:gd name="T53" fmla="*/ 35 h 48"/>
                <a:gd name="T54" fmla="*/ 29 w 99"/>
                <a:gd name="T55" fmla="*/ 39 h 48"/>
                <a:gd name="T56" fmla="*/ 19 w 99"/>
                <a:gd name="T57" fmla="*/ 42 h 48"/>
                <a:gd name="T58" fmla="*/ 12 w 99"/>
                <a:gd name="T59" fmla="*/ 45 h 48"/>
                <a:gd name="T60" fmla="*/ 9 w 99"/>
                <a:gd name="T61" fmla="*/ 48 h 48"/>
                <a:gd name="T62" fmla="*/ 3 w 99"/>
                <a:gd name="T63" fmla="*/ 48 h 48"/>
                <a:gd name="T64" fmla="*/ 3 w 99"/>
                <a:gd name="T65" fmla="*/ 48 h 48"/>
                <a:gd name="T66" fmla="*/ 0 w 99"/>
                <a:gd name="T67" fmla="*/ 48 h 48"/>
                <a:gd name="T68" fmla="*/ 0 w 99"/>
                <a:gd name="T69" fmla="*/ 45 h 48"/>
                <a:gd name="T70" fmla="*/ 3 w 99"/>
                <a:gd name="T71" fmla="*/ 45 h 48"/>
                <a:gd name="T72" fmla="*/ 3 w 99"/>
                <a:gd name="T73" fmla="*/ 45 h 48"/>
                <a:gd name="T74" fmla="*/ 3 w 99"/>
                <a:gd name="T75" fmla="*/ 45 h 4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9"/>
                <a:gd name="T115" fmla="*/ 0 h 48"/>
                <a:gd name="T116" fmla="*/ 99 w 99"/>
                <a:gd name="T117" fmla="*/ 48 h 4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9" h="48">
                  <a:moveTo>
                    <a:pt x="3" y="45"/>
                  </a:moveTo>
                  <a:lnTo>
                    <a:pt x="3" y="45"/>
                  </a:lnTo>
                  <a:lnTo>
                    <a:pt x="6" y="42"/>
                  </a:lnTo>
                  <a:lnTo>
                    <a:pt x="12" y="42"/>
                  </a:lnTo>
                  <a:lnTo>
                    <a:pt x="16" y="39"/>
                  </a:lnTo>
                  <a:lnTo>
                    <a:pt x="25" y="35"/>
                  </a:lnTo>
                  <a:lnTo>
                    <a:pt x="32" y="29"/>
                  </a:lnTo>
                  <a:lnTo>
                    <a:pt x="41" y="26"/>
                  </a:lnTo>
                  <a:lnTo>
                    <a:pt x="51" y="23"/>
                  </a:lnTo>
                  <a:lnTo>
                    <a:pt x="57" y="19"/>
                  </a:lnTo>
                  <a:lnTo>
                    <a:pt x="67" y="13"/>
                  </a:lnTo>
                  <a:lnTo>
                    <a:pt x="77" y="10"/>
                  </a:lnTo>
                  <a:lnTo>
                    <a:pt x="83" y="6"/>
                  </a:lnTo>
                  <a:lnTo>
                    <a:pt x="89" y="3"/>
                  </a:lnTo>
                  <a:lnTo>
                    <a:pt x="93" y="3"/>
                  </a:lnTo>
                  <a:lnTo>
                    <a:pt x="96" y="0"/>
                  </a:lnTo>
                  <a:lnTo>
                    <a:pt x="99" y="0"/>
                  </a:lnTo>
                  <a:lnTo>
                    <a:pt x="96" y="3"/>
                  </a:lnTo>
                  <a:lnTo>
                    <a:pt x="89" y="6"/>
                  </a:lnTo>
                  <a:lnTo>
                    <a:pt x="86" y="10"/>
                  </a:lnTo>
                  <a:lnTo>
                    <a:pt x="77" y="13"/>
                  </a:lnTo>
                  <a:lnTo>
                    <a:pt x="70" y="16"/>
                  </a:lnTo>
                  <a:lnTo>
                    <a:pt x="61" y="19"/>
                  </a:lnTo>
                  <a:lnTo>
                    <a:pt x="54" y="26"/>
                  </a:lnTo>
                  <a:lnTo>
                    <a:pt x="45" y="29"/>
                  </a:lnTo>
                  <a:lnTo>
                    <a:pt x="35" y="35"/>
                  </a:lnTo>
                  <a:lnTo>
                    <a:pt x="29" y="39"/>
                  </a:lnTo>
                  <a:lnTo>
                    <a:pt x="19" y="42"/>
                  </a:lnTo>
                  <a:lnTo>
                    <a:pt x="12" y="45"/>
                  </a:lnTo>
                  <a:lnTo>
                    <a:pt x="9" y="48"/>
                  </a:lnTo>
                  <a:lnTo>
                    <a:pt x="3" y="48"/>
                  </a:lnTo>
                  <a:lnTo>
                    <a:pt x="0" y="48"/>
                  </a:lnTo>
                  <a:lnTo>
                    <a:pt x="0" y="45"/>
                  </a:lnTo>
                  <a:lnTo>
                    <a:pt x="3" y="4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1" name="Freeform 550"/>
            <p:cNvSpPr>
              <a:spLocks/>
            </p:cNvSpPr>
            <p:nvPr/>
          </p:nvSpPr>
          <p:spPr bwMode="auto">
            <a:xfrm>
              <a:off x="3771" y="3420"/>
              <a:ext cx="112" cy="58"/>
            </a:xfrm>
            <a:custGeom>
              <a:avLst/>
              <a:gdLst>
                <a:gd name="T0" fmla="*/ 0 w 112"/>
                <a:gd name="T1" fmla="*/ 55 h 58"/>
                <a:gd name="T2" fmla="*/ 3 w 112"/>
                <a:gd name="T3" fmla="*/ 52 h 58"/>
                <a:gd name="T4" fmla="*/ 7 w 112"/>
                <a:gd name="T5" fmla="*/ 52 h 58"/>
                <a:gd name="T6" fmla="*/ 10 w 112"/>
                <a:gd name="T7" fmla="*/ 48 h 58"/>
                <a:gd name="T8" fmla="*/ 20 w 112"/>
                <a:gd name="T9" fmla="*/ 45 h 58"/>
                <a:gd name="T10" fmla="*/ 26 w 112"/>
                <a:gd name="T11" fmla="*/ 42 h 58"/>
                <a:gd name="T12" fmla="*/ 36 w 112"/>
                <a:gd name="T13" fmla="*/ 36 h 58"/>
                <a:gd name="T14" fmla="*/ 45 w 112"/>
                <a:gd name="T15" fmla="*/ 32 h 58"/>
                <a:gd name="T16" fmla="*/ 55 w 112"/>
                <a:gd name="T17" fmla="*/ 26 h 58"/>
                <a:gd name="T18" fmla="*/ 68 w 112"/>
                <a:gd name="T19" fmla="*/ 23 h 58"/>
                <a:gd name="T20" fmla="*/ 77 w 112"/>
                <a:gd name="T21" fmla="*/ 16 h 58"/>
                <a:gd name="T22" fmla="*/ 87 w 112"/>
                <a:gd name="T23" fmla="*/ 13 h 58"/>
                <a:gd name="T24" fmla="*/ 93 w 112"/>
                <a:gd name="T25" fmla="*/ 10 h 58"/>
                <a:gd name="T26" fmla="*/ 100 w 112"/>
                <a:gd name="T27" fmla="*/ 7 h 58"/>
                <a:gd name="T28" fmla="*/ 106 w 112"/>
                <a:gd name="T29" fmla="*/ 4 h 58"/>
                <a:gd name="T30" fmla="*/ 109 w 112"/>
                <a:gd name="T31" fmla="*/ 0 h 58"/>
                <a:gd name="T32" fmla="*/ 112 w 112"/>
                <a:gd name="T33" fmla="*/ 0 h 58"/>
                <a:gd name="T34" fmla="*/ 112 w 112"/>
                <a:gd name="T35" fmla="*/ 0 h 58"/>
                <a:gd name="T36" fmla="*/ 109 w 112"/>
                <a:gd name="T37" fmla="*/ 4 h 58"/>
                <a:gd name="T38" fmla="*/ 103 w 112"/>
                <a:gd name="T39" fmla="*/ 7 h 58"/>
                <a:gd name="T40" fmla="*/ 96 w 112"/>
                <a:gd name="T41" fmla="*/ 10 h 58"/>
                <a:gd name="T42" fmla="*/ 87 w 112"/>
                <a:gd name="T43" fmla="*/ 16 h 58"/>
                <a:gd name="T44" fmla="*/ 80 w 112"/>
                <a:gd name="T45" fmla="*/ 20 h 58"/>
                <a:gd name="T46" fmla="*/ 71 w 112"/>
                <a:gd name="T47" fmla="*/ 26 h 58"/>
                <a:gd name="T48" fmla="*/ 58 w 112"/>
                <a:gd name="T49" fmla="*/ 29 h 58"/>
                <a:gd name="T50" fmla="*/ 48 w 112"/>
                <a:gd name="T51" fmla="*/ 36 h 58"/>
                <a:gd name="T52" fmla="*/ 39 w 112"/>
                <a:gd name="T53" fmla="*/ 42 h 58"/>
                <a:gd name="T54" fmla="*/ 29 w 112"/>
                <a:gd name="T55" fmla="*/ 45 h 58"/>
                <a:gd name="T56" fmla="*/ 20 w 112"/>
                <a:gd name="T57" fmla="*/ 52 h 58"/>
                <a:gd name="T58" fmla="*/ 13 w 112"/>
                <a:gd name="T59" fmla="*/ 55 h 58"/>
                <a:gd name="T60" fmla="*/ 7 w 112"/>
                <a:gd name="T61" fmla="*/ 55 h 58"/>
                <a:gd name="T62" fmla="*/ 3 w 112"/>
                <a:gd name="T63" fmla="*/ 58 h 58"/>
                <a:gd name="T64" fmla="*/ 0 w 112"/>
                <a:gd name="T65" fmla="*/ 58 h 58"/>
                <a:gd name="T66" fmla="*/ 0 w 112"/>
                <a:gd name="T67" fmla="*/ 58 h 58"/>
                <a:gd name="T68" fmla="*/ 0 w 112"/>
                <a:gd name="T69" fmla="*/ 55 h 58"/>
                <a:gd name="T70" fmla="*/ 0 w 112"/>
                <a:gd name="T71" fmla="*/ 55 h 58"/>
                <a:gd name="T72" fmla="*/ 0 w 112"/>
                <a:gd name="T73" fmla="*/ 55 h 58"/>
                <a:gd name="T74" fmla="*/ 0 w 112"/>
                <a:gd name="T75" fmla="*/ 55 h 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2"/>
                <a:gd name="T115" fmla="*/ 0 h 58"/>
                <a:gd name="T116" fmla="*/ 112 w 112"/>
                <a:gd name="T117" fmla="*/ 58 h 5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2" h="58">
                  <a:moveTo>
                    <a:pt x="0" y="55"/>
                  </a:moveTo>
                  <a:lnTo>
                    <a:pt x="3" y="52"/>
                  </a:lnTo>
                  <a:lnTo>
                    <a:pt x="7" y="52"/>
                  </a:lnTo>
                  <a:lnTo>
                    <a:pt x="10" y="48"/>
                  </a:lnTo>
                  <a:lnTo>
                    <a:pt x="20" y="45"/>
                  </a:lnTo>
                  <a:lnTo>
                    <a:pt x="26" y="42"/>
                  </a:lnTo>
                  <a:lnTo>
                    <a:pt x="36" y="36"/>
                  </a:lnTo>
                  <a:lnTo>
                    <a:pt x="45" y="32"/>
                  </a:lnTo>
                  <a:lnTo>
                    <a:pt x="55" y="26"/>
                  </a:lnTo>
                  <a:lnTo>
                    <a:pt x="68" y="23"/>
                  </a:lnTo>
                  <a:lnTo>
                    <a:pt x="77" y="16"/>
                  </a:lnTo>
                  <a:lnTo>
                    <a:pt x="87" y="13"/>
                  </a:lnTo>
                  <a:lnTo>
                    <a:pt x="93" y="10"/>
                  </a:lnTo>
                  <a:lnTo>
                    <a:pt x="100" y="7"/>
                  </a:lnTo>
                  <a:lnTo>
                    <a:pt x="106" y="4"/>
                  </a:lnTo>
                  <a:lnTo>
                    <a:pt x="109" y="0"/>
                  </a:lnTo>
                  <a:lnTo>
                    <a:pt x="112" y="0"/>
                  </a:lnTo>
                  <a:lnTo>
                    <a:pt x="109" y="4"/>
                  </a:lnTo>
                  <a:lnTo>
                    <a:pt x="103" y="7"/>
                  </a:lnTo>
                  <a:lnTo>
                    <a:pt x="96" y="10"/>
                  </a:lnTo>
                  <a:lnTo>
                    <a:pt x="87" y="16"/>
                  </a:lnTo>
                  <a:lnTo>
                    <a:pt x="80" y="20"/>
                  </a:lnTo>
                  <a:lnTo>
                    <a:pt x="71" y="26"/>
                  </a:lnTo>
                  <a:lnTo>
                    <a:pt x="58" y="29"/>
                  </a:lnTo>
                  <a:lnTo>
                    <a:pt x="48" y="36"/>
                  </a:lnTo>
                  <a:lnTo>
                    <a:pt x="39" y="42"/>
                  </a:lnTo>
                  <a:lnTo>
                    <a:pt x="29" y="45"/>
                  </a:lnTo>
                  <a:lnTo>
                    <a:pt x="20" y="52"/>
                  </a:lnTo>
                  <a:lnTo>
                    <a:pt x="13" y="55"/>
                  </a:lnTo>
                  <a:lnTo>
                    <a:pt x="7" y="55"/>
                  </a:lnTo>
                  <a:lnTo>
                    <a:pt x="3" y="58"/>
                  </a:lnTo>
                  <a:lnTo>
                    <a:pt x="0" y="58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2" name="Freeform 551"/>
            <p:cNvSpPr>
              <a:spLocks/>
            </p:cNvSpPr>
            <p:nvPr/>
          </p:nvSpPr>
          <p:spPr bwMode="auto">
            <a:xfrm>
              <a:off x="3752" y="3337"/>
              <a:ext cx="51" cy="151"/>
            </a:xfrm>
            <a:custGeom>
              <a:avLst/>
              <a:gdLst>
                <a:gd name="T0" fmla="*/ 0 w 51"/>
                <a:gd name="T1" fmla="*/ 0 h 151"/>
                <a:gd name="T2" fmla="*/ 0 w 51"/>
                <a:gd name="T3" fmla="*/ 3 h 151"/>
                <a:gd name="T4" fmla="*/ 3 w 51"/>
                <a:gd name="T5" fmla="*/ 3 h 151"/>
                <a:gd name="T6" fmla="*/ 3 w 51"/>
                <a:gd name="T7" fmla="*/ 6 h 151"/>
                <a:gd name="T8" fmla="*/ 3 w 51"/>
                <a:gd name="T9" fmla="*/ 10 h 151"/>
                <a:gd name="T10" fmla="*/ 6 w 51"/>
                <a:gd name="T11" fmla="*/ 16 h 151"/>
                <a:gd name="T12" fmla="*/ 6 w 51"/>
                <a:gd name="T13" fmla="*/ 19 h 151"/>
                <a:gd name="T14" fmla="*/ 10 w 51"/>
                <a:gd name="T15" fmla="*/ 26 h 151"/>
                <a:gd name="T16" fmla="*/ 13 w 51"/>
                <a:gd name="T17" fmla="*/ 32 h 151"/>
                <a:gd name="T18" fmla="*/ 16 w 51"/>
                <a:gd name="T19" fmla="*/ 38 h 151"/>
                <a:gd name="T20" fmla="*/ 16 w 51"/>
                <a:gd name="T21" fmla="*/ 45 h 151"/>
                <a:gd name="T22" fmla="*/ 19 w 51"/>
                <a:gd name="T23" fmla="*/ 51 h 151"/>
                <a:gd name="T24" fmla="*/ 22 w 51"/>
                <a:gd name="T25" fmla="*/ 58 h 151"/>
                <a:gd name="T26" fmla="*/ 26 w 51"/>
                <a:gd name="T27" fmla="*/ 61 h 151"/>
                <a:gd name="T28" fmla="*/ 26 w 51"/>
                <a:gd name="T29" fmla="*/ 67 h 151"/>
                <a:gd name="T30" fmla="*/ 29 w 51"/>
                <a:gd name="T31" fmla="*/ 70 h 151"/>
                <a:gd name="T32" fmla="*/ 32 w 51"/>
                <a:gd name="T33" fmla="*/ 74 h 151"/>
                <a:gd name="T34" fmla="*/ 35 w 51"/>
                <a:gd name="T35" fmla="*/ 83 h 151"/>
                <a:gd name="T36" fmla="*/ 39 w 51"/>
                <a:gd name="T37" fmla="*/ 93 h 151"/>
                <a:gd name="T38" fmla="*/ 42 w 51"/>
                <a:gd name="T39" fmla="*/ 103 h 151"/>
                <a:gd name="T40" fmla="*/ 45 w 51"/>
                <a:gd name="T41" fmla="*/ 115 h 151"/>
                <a:gd name="T42" fmla="*/ 48 w 51"/>
                <a:gd name="T43" fmla="*/ 128 h 151"/>
                <a:gd name="T44" fmla="*/ 51 w 51"/>
                <a:gd name="T45" fmla="*/ 138 h 151"/>
                <a:gd name="T46" fmla="*/ 51 w 51"/>
                <a:gd name="T47" fmla="*/ 144 h 151"/>
                <a:gd name="T48" fmla="*/ 51 w 51"/>
                <a:gd name="T49" fmla="*/ 151 h 151"/>
                <a:gd name="T50" fmla="*/ 51 w 51"/>
                <a:gd name="T51" fmla="*/ 147 h 151"/>
                <a:gd name="T52" fmla="*/ 51 w 51"/>
                <a:gd name="T53" fmla="*/ 141 h 151"/>
                <a:gd name="T54" fmla="*/ 48 w 51"/>
                <a:gd name="T55" fmla="*/ 128 h 151"/>
                <a:gd name="T56" fmla="*/ 48 w 51"/>
                <a:gd name="T57" fmla="*/ 115 h 151"/>
                <a:gd name="T58" fmla="*/ 45 w 51"/>
                <a:gd name="T59" fmla="*/ 103 h 151"/>
                <a:gd name="T60" fmla="*/ 42 w 51"/>
                <a:gd name="T61" fmla="*/ 90 h 151"/>
                <a:gd name="T62" fmla="*/ 39 w 51"/>
                <a:gd name="T63" fmla="*/ 80 h 151"/>
                <a:gd name="T64" fmla="*/ 35 w 51"/>
                <a:gd name="T65" fmla="*/ 74 h 151"/>
                <a:gd name="T66" fmla="*/ 29 w 51"/>
                <a:gd name="T67" fmla="*/ 64 h 151"/>
                <a:gd name="T68" fmla="*/ 26 w 51"/>
                <a:gd name="T69" fmla="*/ 54 h 151"/>
                <a:gd name="T70" fmla="*/ 19 w 51"/>
                <a:gd name="T71" fmla="*/ 45 h 151"/>
                <a:gd name="T72" fmla="*/ 16 w 51"/>
                <a:gd name="T73" fmla="*/ 32 h 151"/>
                <a:gd name="T74" fmla="*/ 13 w 51"/>
                <a:gd name="T75" fmla="*/ 19 h 151"/>
                <a:gd name="T76" fmla="*/ 10 w 51"/>
                <a:gd name="T77" fmla="*/ 10 h 151"/>
                <a:gd name="T78" fmla="*/ 6 w 51"/>
                <a:gd name="T79" fmla="*/ 3 h 151"/>
                <a:gd name="T80" fmla="*/ 6 w 51"/>
                <a:gd name="T81" fmla="*/ 0 h 151"/>
                <a:gd name="T82" fmla="*/ 6 w 51"/>
                <a:gd name="T83" fmla="*/ 0 h 151"/>
                <a:gd name="T84" fmla="*/ 3 w 51"/>
                <a:gd name="T85" fmla="*/ 0 h 151"/>
                <a:gd name="T86" fmla="*/ 3 w 51"/>
                <a:gd name="T87" fmla="*/ 0 h 151"/>
                <a:gd name="T88" fmla="*/ 0 w 51"/>
                <a:gd name="T89" fmla="*/ 0 h 151"/>
                <a:gd name="T90" fmla="*/ 0 w 51"/>
                <a:gd name="T91" fmla="*/ 0 h 15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1"/>
                <a:gd name="T139" fmla="*/ 0 h 151"/>
                <a:gd name="T140" fmla="*/ 51 w 51"/>
                <a:gd name="T141" fmla="*/ 151 h 15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1" h="151">
                  <a:moveTo>
                    <a:pt x="0" y="0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3" y="6"/>
                  </a:lnTo>
                  <a:lnTo>
                    <a:pt x="3" y="10"/>
                  </a:lnTo>
                  <a:lnTo>
                    <a:pt x="6" y="16"/>
                  </a:lnTo>
                  <a:lnTo>
                    <a:pt x="6" y="19"/>
                  </a:lnTo>
                  <a:lnTo>
                    <a:pt x="10" y="26"/>
                  </a:lnTo>
                  <a:lnTo>
                    <a:pt x="13" y="32"/>
                  </a:lnTo>
                  <a:lnTo>
                    <a:pt x="16" y="38"/>
                  </a:lnTo>
                  <a:lnTo>
                    <a:pt x="16" y="45"/>
                  </a:lnTo>
                  <a:lnTo>
                    <a:pt x="19" y="51"/>
                  </a:lnTo>
                  <a:lnTo>
                    <a:pt x="22" y="58"/>
                  </a:lnTo>
                  <a:lnTo>
                    <a:pt x="26" y="61"/>
                  </a:lnTo>
                  <a:lnTo>
                    <a:pt x="26" y="67"/>
                  </a:lnTo>
                  <a:lnTo>
                    <a:pt x="29" y="70"/>
                  </a:lnTo>
                  <a:lnTo>
                    <a:pt x="32" y="74"/>
                  </a:lnTo>
                  <a:lnTo>
                    <a:pt x="35" y="83"/>
                  </a:lnTo>
                  <a:lnTo>
                    <a:pt x="39" y="93"/>
                  </a:lnTo>
                  <a:lnTo>
                    <a:pt x="42" y="103"/>
                  </a:lnTo>
                  <a:lnTo>
                    <a:pt x="45" y="115"/>
                  </a:lnTo>
                  <a:lnTo>
                    <a:pt x="48" y="128"/>
                  </a:lnTo>
                  <a:lnTo>
                    <a:pt x="51" y="138"/>
                  </a:lnTo>
                  <a:lnTo>
                    <a:pt x="51" y="144"/>
                  </a:lnTo>
                  <a:lnTo>
                    <a:pt x="51" y="151"/>
                  </a:lnTo>
                  <a:lnTo>
                    <a:pt x="51" y="147"/>
                  </a:lnTo>
                  <a:lnTo>
                    <a:pt x="51" y="141"/>
                  </a:lnTo>
                  <a:lnTo>
                    <a:pt x="48" y="128"/>
                  </a:lnTo>
                  <a:lnTo>
                    <a:pt x="48" y="115"/>
                  </a:lnTo>
                  <a:lnTo>
                    <a:pt x="45" y="103"/>
                  </a:lnTo>
                  <a:lnTo>
                    <a:pt x="42" y="90"/>
                  </a:lnTo>
                  <a:lnTo>
                    <a:pt x="39" y="80"/>
                  </a:lnTo>
                  <a:lnTo>
                    <a:pt x="35" y="74"/>
                  </a:lnTo>
                  <a:lnTo>
                    <a:pt x="29" y="64"/>
                  </a:lnTo>
                  <a:lnTo>
                    <a:pt x="26" y="54"/>
                  </a:lnTo>
                  <a:lnTo>
                    <a:pt x="19" y="45"/>
                  </a:lnTo>
                  <a:lnTo>
                    <a:pt x="16" y="32"/>
                  </a:lnTo>
                  <a:lnTo>
                    <a:pt x="13" y="19"/>
                  </a:lnTo>
                  <a:lnTo>
                    <a:pt x="10" y="10"/>
                  </a:lnTo>
                  <a:lnTo>
                    <a:pt x="6" y="3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3" name="Freeform 552"/>
            <p:cNvSpPr>
              <a:spLocks/>
            </p:cNvSpPr>
            <p:nvPr/>
          </p:nvSpPr>
          <p:spPr bwMode="auto">
            <a:xfrm>
              <a:off x="3781" y="3324"/>
              <a:ext cx="51" cy="151"/>
            </a:xfrm>
            <a:custGeom>
              <a:avLst/>
              <a:gdLst>
                <a:gd name="T0" fmla="*/ 0 w 51"/>
                <a:gd name="T1" fmla="*/ 3 h 151"/>
                <a:gd name="T2" fmla="*/ 0 w 51"/>
                <a:gd name="T3" fmla="*/ 3 h 151"/>
                <a:gd name="T4" fmla="*/ 0 w 51"/>
                <a:gd name="T5" fmla="*/ 3 h 151"/>
                <a:gd name="T6" fmla="*/ 0 w 51"/>
                <a:gd name="T7" fmla="*/ 7 h 151"/>
                <a:gd name="T8" fmla="*/ 3 w 51"/>
                <a:gd name="T9" fmla="*/ 13 h 151"/>
                <a:gd name="T10" fmla="*/ 3 w 51"/>
                <a:gd name="T11" fmla="*/ 16 h 151"/>
                <a:gd name="T12" fmla="*/ 6 w 51"/>
                <a:gd name="T13" fmla="*/ 23 h 151"/>
                <a:gd name="T14" fmla="*/ 6 w 51"/>
                <a:gd name="T15" fmla="*/ 26 h 151"/>
                <a:gd name="T16" fmla="*/ 10 w 51"/>
                <a:gd name="T17" fmla="*/ 32 h 151"/>
                <a:gd name="T18" fmla="*/ 13 w 51"/>
                <a:gd name="T19" fmla="*/ 39 h 151"/>
                <a:gd name="T20" fmla="*/ 16 w 51"/>
                <a:gd name="T21" fmla="*/ 45 h 151"/>
                <a:gd name="T22" fmla="*/ 16 w 51"/>
                <a:gd name="T23" fmla="*/ 51 h 151"/>
                <a:gd name="T24" fmla="*/ 19 w 51"/>
                <a:gd name="T25" fmla="*/ 58 h 151"/>
                <a:gd name="T26" fmla="*/ 22 w 51"/>
                <a:gd name="T27" fmla="*/ 61 h 151"/>
                <a:gd name="T28" fmla="*/ 26 w 51"/>
                <a:gd name="T29" fmla="*/ 67 h 151"/>
                <a:gd name="T30" fmla="*/ 26 w 51"/>
                <a:gd name="T31" fmla="*/ 71 h 151"/>
                <a:gd name="T32" fmla="*/ 29 w 51"/>
                <a:gd name="T33" fmla="*/ 74 h 151"/>
                <a:gd name="T34" fmla="*/ 32 w 51"/>
                <a:gd name="T35" fmla="*/ 83 h 151"/>
                <a:gd name="T36" fmla="*/ 35 w 51"/>
                <a:gd name="T37" fmla="*/ 93 h 151"/>
                <a:gd name="T38" fmla="*/ 42 w 51"/>
                <a:gd name="T39" fmla="*/ 106 h 151"/>
                <a:gd name="T40" fmla="*/ 42 w 51"/>
                <a:gd name="T41" fmla="*/ 116 h 151"/>
                <a:gd name="T42" fmla="*/ 45 w 51"/>
                <a:gd name="T43" fmla="*/ 128 h 151"/>
                <a:gd name="T44" fmla="*/ 48 w 51"/>
                <a:gd name="T45" fmla="*/ 138 h 151"/>
                <a:gd name="T46" fmla="*/ 48 w 51"/>
                <a:gd name="T47" fmla="*/ 148 h 151"/>
                <a:gd name="T48" fmla="*/ 51 w 51"/>
                <a:gd name="T49" fmla="*/ 151 h 151"/>
                <a:gd name="T50" fmla="*/ 51 w 51"/>
                <a:gd name="T51" fmla="*/ 148 h 151"/>
                <a:gd name="T52" fmla="*/ 48 w 51"/>
                <a:gd name="T53" fmla="*/ 141 h 151"/>
                <a:gd name="T54" fmla="*/ 48 w 51"/>
                <a:gd name="T55" fmla="*/ 132 h 151"/>
                <a:gd name="T56" fmla="*/ 45 w 51"/>
                <a:gd name="T57" fmla="*/ 119 h 151"/>
                <a:gd name="T58" fmla="*/ 42 w 51"/>
                <a:gd name="T59" fmla="*/ 106 h 151"/>
                <a:gd name="T60" fmla="*/ 42 w 51"/>
                <a:gd name="T61" fmla="*/ 93 h 151"/>
                <a:gd name="T62" fmla="*/ 35 w 51"/>
                <a:gd name="T63" fmla="*/ 80 h 151"/>
                <a:gd name="T64" fmla="*/ 32 w 51"/>
                <a:gd name="T65" fmla="*/ 74 h 151"/>
                <a:gd name="T66" fmla="*/ 32 w 51"/>
                <a:gd name="T67" fmla="*/ 71 h 151"/>
                <a:gd name="T68" fmla="*/ 29 w 51"/>
                <a:gd name="T69" fmla="*/ 67 h 151"/>
                <a:gd name="T70" fmla="*/ 26 w 51"/>
                <a:gd name="T71" fmla="*/ 61 h 151"/>
                <a:gd name="T72" fmla="*/ 22 w 51"/>
                <a:gd name="T73" fmla="*/ 58 h 151"/>
                <a:gd name="T74" fmla="*/ 22 w 51"/>
                <a:gd name="T75" fmla="*/ 51 h 151"/>
                <a:gd name="T76" fmla="*/ 19 w 51"/>
                <a:gd name="T77" fmla="*/ 45 h 151"/>
                <a:gd name="T78" fmla="*/ 16 w 51"/>
                <a:gd name="T79" fmla="*/ 39 h 151"/>
                <a:gd name="T80" fmla="*/ 13 w 51"/>
                <a:gd name="T81" fmla="*/ 32 h 151"/>
                <a:gd name="T82" fmla="*/ 13 w 51"/>
                <a:gd name="T83" fmla="*/ 26 h 151"/>
                <a:gd name="T84" fmla="*/ 10 w 51"/>
                <a:gd name="T85" fmla="*/ 23 h 151"/>
                <a:gd name="T86" fmla="*/ 10 w 51"/>
                <a:gd name="T87" fmla="*/ 16 h 151"/>
                <a:gd name="T88" fmla="*/ 6 w 51"/>
                <a:gd name="T89" fmla="*/ 13 h 151"/>
                <a:gd name="T90" fmla="*/ 6 w 51"/>
                <a:gd name="T91" fmla="*/ 7 h 151"/>
                <a:gd name="T92" fmla="*/ 3 w 51"/>
                <a:gd name="T93" fmla="*/ 3 h 151"/>
                <a:gd name="T94" fmla="*/ 3 w 51"/>
                <a:gd name="T95" fmla="*/ 3 h 151"/>
                <a:gd name="T96" fmla="*/ 3 w 51"/>
                <a:gd name="T97" fmla="*/ 3 h 151"/>
                <a:gd name="T98" fmla="*/ 3 w 51"/>
                <a:gd name="T99" fmla="*/ 0 h 151"/>
                <a:gd name="T100" fmla="*/ 3 w 51"/>
                <a:gd name="T101" fmla="*/ 0 h 151"/>
                <a:gd name="T102" fmla="*/ 0 w 51"/>
                <a:gd name="T103" fmla="*/ 0 h 151"/>
                <a:gd name="T104" fmla="*/ 0 w 51"/>
                <a:gd name="T105" fmla="*/ 3 h 151"/>
                <a:gd name="T106" fmla="*/ 0 w 51"/>
                <a:gd name="T107" fmla="*/ 3 h 1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1"/>
                <a:gd name="T163" fmla="*/ 0 h 151"/>
                <a:gd name="T164" fmla="*/ 51 w 51"/>
                <a:gd name="T165" fmla="*/ 151 h 15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1" h="151">
                  <a:moveTo>
                    <a:pt x="0" y="3"/>
                  </a:moveTo>
                  <a:lnTo>
                    <a:pt x="0" y="3"/>
                  </a:lnTo>
                  <a:lnTo>
                    <a:pt x="0" y="7"/>
                  </a:lnTo>
                  <a:lnTo>
                    <a:pt x="3" y="13"/>
                  </a:lnTo>
                  <a:lnTo>
                    <a:pt x="3" y="16"/>
                  </a:lnTo>
                  <a:lnTo>
                    <a:pt x="6" y="23"/>
                  </a:lnTo>
                  <a:lnTo>
                    <a:pt x="6" y="26"/>
                  </a:lnTo>
                  <a:lnTo>
                    <a:pt x="10" y="32"/>
                  </a:lnTo>
                  <a:lnTo>
                    <a:pt x="13" y="39"/>
                  </a:lnTo>
                  <a:lnTo>
                    <a:pt x="16" y="45"/>
                  </a:lnTo>
                  <a:lnTo>
                    <a:pt x="16" y="51"/>
                  </a:lnTo>
                  <a:lnTo>
                    <a:pt x="19" y="58"/>
                  </a:lnTo>
                  <a:lnTo>
                    <a:pt x="22" y="61"/>
                  </a:lnTo>
                  <a:lnTo>
                    <a:pt x="26" y="67"/>
                  </a:lnTo>
                  <a:lnTo>
                    <a:pt x="26" y="71"/>
                  </a:lnTo>
                  <a:lnTo>
                    <a:pt x="29" y="74"/>
                  </a:lnTo>
                  <a:lnTo>
                    <a:pt x="32" y="83"/>
                  </a:lnTo>
                  <a:lnTo>
                    <a:pt x="35" y="93"/>
                  </a:lnTo>
                  <a:lnTo>
                    <a:pt x="42" y="106"/>
                  </a:lnTo>
                  <a:lnTo>
                    <a:pt x="42" y="116"/>
                  </a:lnTo>
                  <a:lnTo>
                    <a:pt x="45" y="128"/>
                  </a:lnTo>
                  <a:lnTo>
                    <a:pt x="48" y="138"/>
                  </a:lnTo>
                  <a:lnTo>
                    <a:pt x="48" y="148"/>
                  </a:lnTo>
                  <a:lnTo>
                    <a:pt x="51" y="151"/>
                  </a:lnTo>
                  <a:lnTo>
                    <a:pt x="51" y="148"/>
                  </a:lnTo>
                  <a:lnTo>
                    <a:pt x="48" y="141"/>
                  </a:lnTo>
                  <a:lnTo>
                    <a:pt x="48" y="132"/>
                  </a:lnTo>
                  <a:lnTo>
                    <a:pt x="45" y="119"/>
                  </a:lnTo>
                  <a:lnTo>
                    <a:pt x="42" y="106"/>
                  </a:lnTo>
                  <a:lnTo>
                    <a:pt x="42" y="93"/>
                  </a:lnTo>
                  <a:lnTo>
                    <a:pt x="35" y="80"/>
                  </a:lnTo>
                  <a:lnTo>
                    <a:pt x="32" y="74"/>
                  </a:lnTo>
                  <a:lnTo>
                    <a:pt x="32" y="71"/>
                  </a:lnTo>
                  <a:lnTo>
                    <a:pt x="29" y="67"/>
                  </a:lnTo>
                  <a:lnTo>
                    <a:pt x="26" y="61"/>
                  </a:lnTo>
                  <a:lnTo>
                    <a:pt x="22" y="58"/>
                  </a:lnTo>
                  <a:lnTo>
                    <a:pt x="22" y="51"/>
                  </a:lnTo>
                  <a:lnTo>
                    <a:pt x="19" y="45"/>
                  </a:lnTo>
                  <a:lnTo>
                    <a:pt x="16" y="39"/>
                  </a:lnTo>
                  <a:lnTo>
                    <a:pt x="13" y="32"/>
                  </a:lnTo>
                  <a:lnTo>
                    <a:pt x="13" y="26"/>
                  </a:lnTo>
                  <a:lnTo>
                    <a:pt x="10" y="23"/>
                  </a:lnTo>
                  <a:lnTo>
                    <a:pt x="10" y="16"/>
                  </a:lnTo>
                  <a:lnTo>
                    <a:pt x="6" y="13"/>
                  </a:lnTo>
                  <a:lnTo>
                    <a:pt x="6" y="7"/>
                  </a:lnTo>
                  <a:lnTo>
                    <a:pt x="3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4" name="Freeform 553"/>
            <p:cNvSpPr>
              <a:spLocks/>
            </p:cNvSpPr>
            <p:nvPr/>
          </p:nvSpPr>
          <p:spPr bwMode="auto">
            <a:xfrm>
              <a:off x="3807" y="3311"/>
              <a:ext cx="51" cy="151"/>
            </a:xfrm>
            <a:custGeom>
              <a:avLst/>
              <a:gdLst>
                <a:gd name="T0" fmla="*/ 0 w 51"/>
                <a:gd name="T1" fmla="*/ 4 h 151"/>
                <a:gd name="T2" fmla="*/ 0 w 51"/>
                <a:gd name="T3" fmla="*/ 4 h 151"/>
                <a:gd name="T4" fmla="*/ 0 w 51"/>
                <a:gd name="T5" fmla="*/ 7 h 151"/>
                <a:gd name="T6" fmla="*/ 3 w 51"/>
                <a:gd name="T7" fmla="*/ 10 h 151"/>
                <a:gd name="T8" fmla="*/ 3 w 51"/>
                <a:gd name="T9" fmla="*/ 13 h 151"/>
                <a:gd name="T10" fmla="*/ 6 w 51"/>
                <a:gd name="T11" fmla="*/ 16 h 151"/>
                <a:gd name="T12" fmla="*/ 6 w 51"/>
                <a:gd name="T13" fmla="*/ 23 h 151"/>
                <a:gd name="T14" fmla="*/ 9 w 51"/>
                <a:gd name="T15" fmla="*/ 29 h 151"/>
                <a:gd name="T16" fmla="*/ 12 w 51"/>
                <a:gd name="T17" fmla="*/ 36 h 151"/>
                <a:gd name="T18" fmla="*/ 12 w 51"/>
                <a:gd name="T19" fmla="*/ 39 h 151"/>
                <a:gd name="T20" fmla="*/ 16 w 51"/>
                <a:gd name="T21" fmla="*/ 45 h 151"/>
                <a:gd name="T22" fmla="*/ 19 w 51"/>
                <a:gd name="T23" fmla="*/ 52 h 151"/>
                <a:gd name="T24" fmla="*/ 22 w 51"/>
                <a:gd name="T25" fmla="*/ 58 h 151"/>
                <a:gd name="T26" fmla="*/ 22 w 51"/>
                <a:gd name="T27" fmla="*/ 64 h 151"/>
                <a:gd name="T28" fmla="*/ 25 w 51"/>
                <a:gd name="T29" fmla="*/ 68 h 151"/>
                <a:gd name="T30" fmla="*/ 28 w 51"/>
                <a:gd name="T31" fmla="*/ 74 h 151"/>
                <a:gd name="T32" fmla="*/ 28 w 51"/>
                <a:gd name="T33" fmla="*/ 77 h 151"/>
                <a:gd name="T34" fmla="*/ 35 w 51"/>
                <a:gd name="T35" fmla="*/ 84 h 151"/>
                <a:gd name="T36" fmla="*/ 38 w 51"/>
                <a:gd name="T37" fmla="*/ 93 h 151"/>
                <a:gd name="T38" fmla="*/ 41 w 51"/>
                <a:gd name="T39" fmla="*/ 106 h 151"/>
                <a:gd name="T40" fmla="*/ 44 w 51"/>
                <a:gd name="T41" fmla="*/ 119 h 151"/>
                <a:gd name="T42" fmla="*/ 48 w 51"/>
                <a:gd name="T43" fmla="*/ 129 h 151"/>
                <a:gd name="T44" fmla="*/ 48 w 51"/>
                <a:gd name="T45" fmla="*/ 141 h 151"/>
                <a:gd name="T46" fmla="*/ 51 w 51"/>
                <a:gd name="T47" fmla="*/ 148 h 151"/>
                <a:gd name="T48" fmla="*/ 51 w 51"/>
                <a:gd name="T49" fmla="*/ 151 h 151"/>
                <a:gd name="T50" fmla="*/ 51 w 51"/>
                <a:gd name="T51" fmla="*/ 148 h 151"/>
                <a:gd name="T52" fmla="*/ 51 w 51"/>
                <a:gd name="T53" fmla="*/ 141 h 151"/>
                <a:gd name="T54" fmla="*/ 48 w 51"/>
                <a:gd name="T55" fmla="*/ 132 h 151"/>
                <a:gd name="T56" fmla="*/ 48 w 51"/>
                <a:gd name="T57" fmla="*/ 119 h 151"/>
                <a:gd name="T58" fmla="*/ 44 w 51"/>
                <a:gd name="T59" fmla="*/ 106 h 151"/>
                <a:gd name="T60" fmla="*/ 41 w 51"/>
                <a:gd name="T61" fmla="*/ 93 h 151"/>
                <a:gd name="T62" fmla="*/ 38 w 51"/>
                <a:gd name="T63" fmla="*/ 84 h 151"/>
                <a:gd name="T64" fmla="*/ 35 w 51"/>
                <a:gd name="T65" fmla="*/ 74 h 151"/>
                <a:gd name="T66" fmla="*/ 32 w 51"/>
                <a:gd name="T67" fmla="*/ 71 h 151"/>
                <a:gd name="T68" fmla="*/ 28 w 51"/>
                <a:gd name="T69" fmla="*/ 68 h 151"/>
                <a:gd name="T70" fmla="*/ 25 w 51"/>
                <a:gd name="T71" fmla="*/ 61 h 151"/>
                <a:gd name="T72" fmla="*/ 25 w 51"/>
                <a:gd name="T73" fmla="*/ 58 h 151"/>
                <a:gd name="T74" fmla="*/ 22 w 51"/>
                <a:gd name="T75" fmla="*/ 52 h 151"/>
                <a:gd name="T76" fmla="*/ 19 w 51"/>
                <a:gd name="T77" fmla="*/ 45 h 151"/>
                <a:gd name="T78" fmla="*/ 16 w 51"/>
                <a:gd name="T79" fmla="*/ 39 h 151"/>
                <a:gd name="T80" fmla="*/ 16 w 51"/>
                <a:gd name="T81" fmla="*/ 32 h 151"/>
                <a:gd name="T82" fmla="*/ 12 w 51"/>
                <a:gd name="T83" fmla="*/ 29 h 151"/>
                <a:gd name="T84" fmla="*/ 12 w 51"/>
                <a:gd name="T85" fmla="*/ 23 h 151"/>
                <a:gd name="T86" fmla="*/ 9 w 51"/>
                <a:gd name="T87" fmla="*/ 16 h 151"/>
                <a:gd name="T88" fmla="*/ 9 w 51"/>
                <a:gd name="T89" fmla="*/ 13 h 151"/>
                <a:gd name="T90" fmla="*/ 6 w 51"/>
                <a:gd name="T91" fmla="*/ 10 h 151"/>
                <a:gd name="T92" fmla="*/ 6 w 51"/>
                <a:gd name="T93" fmla="*/ 7 h 151"/>
                <a:gd name="T94" fmla="*/ 6 w 51"/>
                <a:gd name="T95" fmla="*/ 4 h 151"/>
                <a:gd name="T96" fmla="*/ 6 w 51"/>
                <a:gd name="T97" fmla="*/ 4 h 151"/>
                <a:gd name="T98" fmla="*/ 3 w 51"/>
                <a:gd name="T99" fmla="*/ 4 h 151"/>
                <a:gd name="T100" fmla="*/ 3 w 51"/>
                <a:gd name="T101" fmla="*/ 0 h 151"/>
                <a:gd name="T102" fmla="*/ 0 w 51"/>
                <a:gd name="T103" fmla="*/ 0 h 151"/>
                <a:gd name="T104" fmla="*/ 0 w 51"/>
                <a:gd name="T105" fmla="*/ 4 h 151"/>
                <a:gd name="T106" fmla="*/ 0 w 51"/>
                <a:gd name="T107" fmla="*/ 4 h 1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1"/>
                <a:gd name="T163" fmla="*/ 0 h 151"/>
                <a:gd name="T164" fmla="*/ 51 w 51"/>
                <a:gd name="T165" fmla="*/ 151 h 15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1" h="151">
                  <a:moveTo>
                    <a:pt x="0" y="4"/>
                  </a:moveTo>
                  <a:lnTo>
                    <a:pt x="0" y="4"/>
                  </a:lnTo>
                  <a:lnTo>
                    <a:pt x="0" y="7"/>
                  </a:lnTo>
                  <a:lnTo>
                    <a:pt x="3" y="10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6" y="23"/>
                  </a:lnTo>
                  <a:lnTo>
                    <a:pt x="9" y="29"/>
                  </a:lnTo>
                  <a:lnTo>
                    <a:pt x="12" y="36"/>
                  </a:lnTo>
                  <a:lnTo>
                    <a:pt x="12" y="39"/>
                  </a:lnTo>
                  <a:lnTo>
                    <a:pt x="16" y="45"/>
                  </a:lnTo>
                  <a:lnTo>
                    <a:pt x="19" y="52"/>
                  </a:lnTo>
                  <a:lnTo>
                    <a:pt x="22" y="58"/>
                  </a:lnTo>
                  <a:lnTo>
                    <a:pt x="22" y="64"/>
                  </a:lnTo>
                  <a:lnTo>
                    <a:pt x="25" y="68"/>
                  </a:lnTo>
                  <a:lnTo>
                    <a:pt x="28" y="74"/>
                  </a:lnTo>
                  <a:lnTo>
                    <a:pt x="28" y="77"/>
                  </a:lnTo>
                  <a:lnTo>
                    <a:pt x="35" y="84"/>
                  </a:lnTo>
                  <a:lnTo>
                    <a:pt x="38" y="93"/>
                  </a:lnTo>
                  <a:lnTo>
                    <a:pt x="41" y="106"/>
                  </a:lnTo>
                  <a:lnTo>
                    <a:pt x="44" y="119"/>
                  </a:lnTo>
                  <a:lnTo>
                    <a:pt x="48" y="129"/>
                  </a:lnTo>
                  <a:lnTo>
                    <a:pt x="48" y="141"/>
                  </a:lnTo>
                  <a:lnTo>
                    <a:pt x="51" y="148"/>
                  </a:lnTo>
                  <a:lnTo>
                    <a:pt x="51" y="151"/>
                  </a:lnTo>
                  <a:lnTo>
                    <a:pt x="51" y="148"/>
                  </a:lnTo>
                  <a:lnTo>
                    <a:pt x="51" y="141"/>
                  </a:lnTo>
                  <a:lnTo>
                    <a:pt x="48" y="132"/>
                  </a:lnTo>
                  <a:lnTo>
                    <a:pt x="48" y="119"/>
                  </a:lnTo>
                  <a:lnTo>
                    <a:pt x="44" y="106"/>
                  </a:lnTo>
                  <a:lnTo>
                    <a:pt x="41" y="93"/>
                  </a:lnTo>
                  <a:lnTo>
                    <a:pt x="38" y="84"/>
                  </a:lnTo>
                  <a:lnTo>
                    <a:pt x="35" y="74"/>
                  </a:lnTo>
                  <a:lnTo>
                    <a:pt x="32" y="71"/>
                  </a:lnTo>
                  <a:lnTo>
                    <a:pt x="28" y="68"/>
                  </a:lnTo>
                  <a:lnTo>
                    <a:pt x="25" y="61"/>
                  </a:lnTo>
                  <a:lnTo>
                    <a:pt x="25" y="58"/>
                  </a:lnTo>
                  <a:lnTo>
                    <a:pt x="22" y="52"/>
                  </a:lnTo>
                  <a:lnTo>
                    <a:pt x="19" y="45"/>
                  </a:lnTo>
                  <a:lnTo>
                    <a:pt x="16" y="39"/>
                  </a:lnTo>
                  <a:lnTo>
                    <a:pt x="16" y="32"/>
                  </a:lnTo>
                  <a:lnTo>
                    <a:pt x="12" y="29"/>
                  </a:lnTo>
                  <a:lnTo>
                    <a:pt x="12" y="23"/>
                  </a:lnTo>
                  <a:lnTo>
                    <a:pt x="9" y="16"/>
                  </a:lnTo>
                  <a:lnTo>
                    <a:pt x="9" y="13"/>
                  </a:lnTo>
                  <a:lnTo>
                    <a:pt x="6" y="10"/>
                  </a:lnTo>
                  <a:lnTo>
                    <a:pt x="6" y="7"/>
                  </a:lnTo>
                  <a:lnTo>
                    <a:pt x="6" y="4"/>
                  </a:lnTo>
                  <a:lnTo>
                    <a:pt x="3" y="4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5" name="Freeform 554"/>
            <p:cNvSpPr>
              <a:spLocks/>
            </p:cNvSpPr>
            <p:nvPr/>
          </p:nvSpPr>
          <p:spPr bwMode="auto">
            <a:xfrm>
              <a:off x="3835" y="3302"/>
              <a:ext cx="48" cy="150"/>
            </a:xfrm>
            <a:custGeom>
              <a:avLst/>
              <a:gdLst>
                <a:gd name="T0" fmla="*/ 0 w 48"/>
                <a:gd name="T1" fmla="*/ 0 h 150"/>
                <a:gd name="T2" fmla="*/ 0 w 48"/>
                <a:gd name="T3" fmla="*/ 0 h 150"/>
                <a:gd name="T4" fmla="*/ 0 w 48"/>
                <a:gd name="T5" fmla="*/ 3 h 150"/>
                <a:gd name="T6" fmla="*/ 0 w 48"/>
                <a:gd name="T7" fmla="*/ 6 h 150"/>
                <a:gd name="T8" fmla="*/ 4 w 48"/>
                <a:gd name="T9" fmla="*/ 9 h 150"/>
                <a:gd name="T10" fmla="*/ 4 w 48"/>
                <a:gd name="T11" fmla="*/ 16 h 150"/>
                <a:gd name="T12" fmla="*/ 7 w 48"/>
                <a:gd name="T13" fmla="*/ 19 h 150"/>
                <a:gd name="T14" fmla="*/ 7 w 48"/>
                <a:gd name="T15" fmla="*/ 25 h 150"/>
                <a:gd name="T16" fmla="*/ 10 w 48"/>
                <a:gd name="T17" fmla="*/ 32 h 150"/>
                <a:gd name="T18" fmla="*/ 13 w 48"/>
                <a:gd name="T19" fmla="*/ 38 h 150"/>
                <a:gd name="T20" fmla="*/ 13 w 48"/>
                <a:gd name="T21" fmla="*/ 45 h 150"/>
                <a:gd name="T22" fmla="*/ 16 w 48"/>
                <a:gd name="T23" fmla="*/ 51 h 150"/>
                <a:gd name="T24" fmla="*/ 20 w 48"/>
                <a:gd name="T25" fmla="*/ 54 h 150"/>
                <a:gd name="T26" fmla="*/ 23 w 48"/>
                <a:gd name="T27" fmla="*/ 61 h 150"/>
                <a:gd name="T28" fmla="*/ 26 w 48"/>
                <a:gd name="T29" fmla="*/ 67 h 150"/>
                <a:gd name="T30" fmla="*/ 26 w 48"/>
                <a:gd name="T31" fmla="*/ 70 h 150"/>
                <a:gd name="T32" fmla="*/ 29 w 48"/>
                <a:gd name="T33" fmla="*/ 73 h 150"/>
                <a:gd name="T34" fmla="*/ 32 w 48"/>
                <a:gd name="T35" fmla="*/ 80 h 150"/>
                <a:gd name="T36" fmla="*/ 36 w 48"/>
                <a:gd name="T37" fmla="*/ 89 h 150"/>
                <a:gd name="T38" fmla="*/ 39 w 48"/>
                <a:gd name="T39" fmla="*/ 102 h 150"/>
                <a:gd name="T40" fmla="*/ 42 w 48"/>
                <a:gd name="T41" fmla="*/ 115 h 150"/>
                <a:gd name="T42" fmla="*/ 45 w 48"/>
                <a:gd name="T43" fmla="*/ 128 h 150"/>
                <a:gd name="T44" fmla="*/ 48 w 48"/>
                <a:gd name="T45" fmla="*/ 138 h 150"/>
                <a:gd name="T46" fmla="*/ 48 w 48"/>
                <a:gd name="T47" fmla="*/ 144 h 150"/>
                <a:gd name="T48" fmla="*/ 48 w 48"/>
                <a:gd name="T49" fmla="*/ 150 h 150"/>
                <a:gd name="T50" fmla="*/ 48 w 48"/>
                <a:gd name="T51" fmla="*/ 147 h 150"/>
                <a:gd name="T52" fmla="*/ 48 w 48"/>
                <a:gd name="T53" fmla="*/ 141 h 150"/>
                <a:gd name="T54" fmla="*/ 48 w 48"/>
                <a:gd name="T55" fmla="*/ 131 h 150"/>
                <a:gd name="T56" fmla="*/ 45 w 48"/>
                <a:gd name="T57" fmla="*/ 118 h 150"/>
                <a:gd name="T58" fmla="*/ 45 w 48"/>
                <a:gd name="T59" fmla="*/ 105 h 150"/>
                <a:gd name="T60" fmla="*/ 42 w 48"/>
                <a:gd name="T61" fmla="*/ 93 h 150"/>
                <a:gd name="T62" fmla="*/ 36 w 48"/>
                <a:gd name="T63" fmla="*/ 80 h 150"/>
                <a:gd name="T64" fmla="*/ 32 w 48"/>
                <a:gd name="T65" fmla="*/ 73 h 150"/>
                <a:gd name="T66" fmla="*/ 29 w 48"/>
                <a:gd name="T67" fmla="*/ 67 h 150"/>
                <a:gd name="T68" fmla="*/ 29 w 48"/>
                <a:gd name="T69" fmla="*/ 64 h 150"/>
                <a:gd name="T70" fmla="*/ 26 w 48"/>
                <a:gd name="T71" fmla="*/ 61 h 150"/>
                <a:gd name="T72" fmla="*/ 23 w 48"/>
                <a:gd name="T73" fmla="*/ 54 h 150"/>
                <a:gd name="T74" fmla="*/ 20 w 48"/>
                <a:gd name="T75" fmla="*/ 48 h 150"/>
                <a:gd name="T76" fmla="*/ 20 w 48"/>
                <a:gd name="T77" fmla="*/ 41 h 150"/>
                <a:gd name="T78" fmla="*/ 16 w 48"/>
                <a:gd name="T79" fmla="*/ 38 h 150"/>
                <a:gd name="T80" fmla="*/ 13 w 48"/>
                <a:gd name="T81" fmla="*/ 32 h 150"/>
                <a:gd name="T82" fmla="*/ 13 w 48"/>
                <a:gd name="T83" fmla="*/ 25 h 150"/>
                <a:gd name="T84" fmla="*/ 10 w 48"/>
                <a:gd name="T85" fmla="*/ 19 h 150"/>
                <a:gd name="T86" fmla="*/ 7 w 48"/>
                <a:gd name="T87" fmla="*/ 16 h 150"/>
                <a:gd name="T88" fmla="*/ 7 w 48"/>
                <a:gd name="T89" fmla="*/ 9 h 150"/>
                <a:gd name="T90" fmla="*/ 7 w 48"/>
                <a:gd name="T91" fmla="*/ 6 h 150"/>
                <a:gd name="T92" fmla="*/ 4 w 48"/>
                <a:gd name="T93" fmla="*/ 3 h 150"/>
                <a:gd name="T94" fmla="*/ 4 w 48"/>
                <a:gd name="T95" fmla="*/ 3 h 150"/>
                <a:gd name="T96" fmla="*/ 4 w 48"/>
                <a:gd name="T97" fmla="*/ 0 h 150"/>
                <a:gd name="T98" fmla="*/ 4 w 48"/>
                <a:gd name="T99" fmla="*/ 0 h 150"/>
                <a:gd name="T100" fmla="*/ 0 w 48"/>
                <a:gd name="T101" fmla="*/ 0 h 150"/>
                <a:gd name="T102" fmla="*/ 0 w 48"/>
                <a:gd name="T103" fmla="*/ 0 h 150"/>
                <a:gd name="T104" fmla="*/ 0 w 48"/>
                <a:gd name="T105" fmla="*/ 0 h 150"/>
                <a:gd name="T106" fmla="*/ 0 w 48"/>
                <a:gd name="T107" fmla="*/ 0 h 15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8"/>
                <a:gd name="T163" fmla="*/ 0 h 150"/>
                <a:gd name="T164" fmla="*/ 48 w 48"/>
                <a:gd name="T165" fmla="*/ 150 h 15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8" h="150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4" y="9"/>
                  </a:lnTo>
                  <a:lnTo>
                    <a:pt x="4" y="16"/>
                  </a:lnTo>
                  <a:lnTo>
                    <a:pt x="7" y="19"/>
                  </a:lnTo>
                  <a:lnTo>
                    <a:pt x="7" y="25"/>
                  </a:lnTo>
                  <a:lnTo>
                    <a:pt x="10" y="32"/>
                  </a:lnTo>
                  <a:lnTo>
                    <a:pt x="13" y="38"/>
                  </a:lnTo>
                  <a:lnTo>
                    <a:pt x="13" y="45"/>
                  </a:lnTo>
                  <a:lnTo>
                    <a:pt x="16" y="51"/>
                  </a:lnTo>
                  <a:lnTo>
                    <a:pt x="20" y="54"/>
                  </a:lnTo>
                  <a:lnTo>
                    <a:pt x="23" y="61"/>
                  </a:lnTo>
                  <a:lnTo>
                    <a:pt x="26" y="67"/>
                  </a:lnTo>
                  <a:lnTo>
                    <a:pt x="26" y="70"/>
                  </a:lnTo>
                  <a:lnTo>
                    <a:pt x="29" y="73"/>
                  </a:lnTo>
                  <a:lnTo>
                    <a:pt x="32" y="80"/>
                  </a:lnTo>
                  <a:lnTo>
                    <a:pt x="36" y="89"/>
                  </a:lnTo>
                  <a:lnTo>
                    <a:pt x="39" y="102"/>
                  </a:lnTo>
                  <a:lnTo>
                    <a:pt x="42" y="115"/>
                  </a:lnTo>
                  <a:lnTo>
                    <a:pt x="45" y="128"/>
                  </a:lnTo>
                  <a:lnTo>
                    <a:pt x="48" y="138"/>
                  </a:lnTo>
                  <a:lnTo>
                    <a:pt x="48" y="144"/>
                  </a:lnTo>
                  <a:lnTo>
                    <a:pt x="48" y="150"/>
                  </a:lnTo>
                  <a:lnTo>
                    <a:pt x="48" y="147"/>
                  </a:lnTo>
                  <a:lnTo>
                    <a:pt x="48" y="141"/>
                  </a:lnTo>
                  <a:lnTo>
                    <a:pt x="48" y="131"/>
                  </a:lnTo>
                  <a:lnTo>
                    <a:pt x="45" y="118"/>
                  </a:lnTo>
                  <a:lnTo>
                    <a:pt x="45" y="105"/>
                  </a:lnTo>
                  <a:lnTo>
                    <a:pt x="42" y="93"/>
                  </a:lnTo>
                  <a:lnTo>
                    <a:pt x="36" y="80"/>
                  </a:lnTo>
                  <a:lnTo>
                    <a:pt x="32" y="73"/>
                  </a:lnTo>
                  <a:lnTo>
                    <a:pt x="29" y="67"/>
                  </a:lnTo>
                  <a:lnTo>
                    <a:pt x="29" y="64"/>
                  </a:lnTo>
                  <a:lnTo>
                    <a:pt x="26" y="61"/>
                  </a:lnTo>
                  <a:lnTo>
                    <a:pt x="23" y="54"/>
                  </a:lnTo>
                  <a:lnTo>
                    <a:pt x="20" y="48"/>
                  </a:lnTo>
                  <a:lnTo>
                    <a:pt x="20" y="41"/>
                  </a:lnTo>
                  <a:lnTo>
                    <a:pt x="16" y="38"/>
                  </a:lnTo>
                  <a:lnTo>
                    <a:pt x="13" y="32"/>
                  </a:lnTo>
                  <a:lnTo>
                    <a:pt x="13" y="25"/>
                  </a:lnTo>
                  <a:lnTo>
                    <a:pt x="10" y="19"/>
                  </a:lnTo>
                  <a:lnTo>
                    <a:pt x="7" y="16"/>
                  </a:lnTo>
                  <a:lnTo>
                    <a:pt x="7" y="9"/>
                  </a:lnTo>
                  <a:lnTo>
                    <a:pt x="7" y="6"/>
                  </a:lnTo>
                  <a:lnTo>
                    <a:pt x="4" y="3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6" name="Freeform 555"/>
            <p:cNvSpPr>
              <a:spLocks/>
            </p:cNvSpPr>
            <p:nvPr/>
          </p:nvSpPr>
          <p:spPr bwMode="auto">
            <a:xfrm>
              <a:off x="3726" y="3350"/>
              <a:ext cx="52" cy="150"/>
            </a:xfrm>
            <a:custGeom>
              <a:avLst/>
              <a:gdLst>
                <a:gd name="T0" fmla="*/ 0 w 52"/>
                <a:gd name="T1" fmla="*/ 0 h 150"/>
                <a:gd name="T2" fmla="*/ 0 w 52"/>
                <a:gd name="T3" fmla="*/ 0 h 150"/>
                <a:gd name="T4" fmla="*/ 0 w 52"/>
                <a:gd name="T5" fmla="*/ 3 h 150"/>
                <a:gd name="T6" fmla="*/ 4 w 52"/>
                <a:gd name="T7" fmla="*/ 6 h 150"/>
                <a:gd name="T8" fmla="*/ 4 w 52"/>
                <a:gd name="T9" fmla="*/ 9 h 150"/>
                <a:gd name="T10" fmla="*/ 7 w 52"/>
                <a:gd name="T11" fmla="*/ 16 h 150"/>
                <a:gd name="T12" fmla="*/ 7 w 52"/>
                <a:gd name="T13" fmla="*/ 19 h 150"/>
                <a:gd name="T14" fmla="*/ 10 w 52"/>
                <a:gd name="T15" fmla="*/ 25 h 150"/>
                <a:gd name="T16" fmla="*/ 13 w 52"/>
                <a:gd name="T17" fmla="*/ 32 h 150"/>
                <a:gd name="T18" fmla="*/ 13 w 52"/>
                <a:gd name="T19" fmla="*/ 38 h 150"/>
                <a:gd name="T20" fmla="*/ 16 w 52"/>
                <a:gd name="T21" fmla="*/ 45 h 150"/>
                <a:gd name="T22" fmla="*/ 20 w 52"/>
                <a:gd name="T23" fmla="*/ 51 h 150"/>
                <a:gd name="T24" fmla="*/ 23 w 52"/>
                <a:gd name="T25" fmla="*/ 54 h 150"/>
                <a:gd name="T26" fmla="*/ 23 w 52"/>
                <a:gd name="T27" fmla="*/ 61 h 150"/>
                <a:gd name="T28" fmla="*/ 26 w 52"/>
                <a:gd name="T29" fmla="*/ 67 h 150"/>
                <a:gd name="T30" fmla="*/ 29 w 52"/>
                <a:gd name="T31" fmla="*/ 70 h 150"/>
                <a:gd name="T32" fmla="*/ 29 w 52"/>
                <a:gd name="T33" fmla="*/ 74 h 150"/>
                <a:gd name="T34" fmla="*/ 36 w 52"/>
                <a:gd name="T35" fmla="*/ 80 h 150"/>
                <a:gd name="T36" fmla="*/ 39 w 52"/>
                <a:gd name="T37" fmla="*/ 93 h 150"/>
                <a:gd name="T38" fmla="*/ 42 w 52"/>
                <a:gd name="T39" fmla="*/ 102 h 150"/>
                <a:gd name="T40" fmla="*/ 45 w 52"/>
                <a:gd name="T41" fmla="*/ 115 h 150"/>
                <a:gd name="T42" fmla="*/ 48 w 52"/>
                <a:gd name="T43" fmla="*/ 128 h 150"/>
                <a:gd name="T44" fmla="*/ 48 w 52"/>
                <a:gd name="T45" fmla="*/ 138 h 150"/>
                <a:gd name="T46" fmla="*/ 52 w 52"/>
                <a:gd name="T47" fmla="*/ 144 h 150"/>
                <a:gd name="T48" fmla="*/ 52 w 52"/>
                <a:gd name="T49" fmla="*/ 150 h 150"/>
                <a:gd name="T50" fmla="*/ 52 w 52"/>
                <a:gd name="T51" fmla="*/ 147 h 150"/>
                <a:gd name="T52" fmla="*/ 52 w 52"/>
                <a:gd name="T53" fmla="*/ 138 h 150"/>
                <a:gd name="T54" fmla="*/ 48 w 52"/>
                <a:gd name="T55" fmla="*/ 128 h 150"/>
                <a:gd name="T56" fmla="*/ 48 w 52"/>
                <a:gd name="T57" fmla="*/ 115 h 150"/>
                <a:gd name="T58" fmla="*/ 45 w 52"/>
                <a:gd name="T59" fmla="*/ 102 h 150"/>
                <a:gd name="T60" fmla="*/ 42 w 52"/>
                <a:gd name="T61" fmla="*/ 90 h 150"/>
                <a:gd name="T62" fmla="*/ 39 w 52"/>
                <a:gd name="T63" fmla="*/ 80 h 150"/>
                <a:gd name="T64" fmla="*/ 36 w 52"/>
                <a:gd name="T65" fmla="*/ 74 h 150"/>
                <a:gd name="T66" fmla="*/ 32 w 52"/>
                <a:gd name="T67" fmla="*/ 70 h 150"/>
                <a:gd name="T68" fmla="*/ 29 w 52"/>
                <a:gd name="T69" fmla="*/ 64 h 150"/>
                <a:gd name="T70" fmla="*/ 29 w 52"/>
                <a:gd name="T71" fmla="*/ 61 h 150"/>
                <a:gd name="T72" fmla="*/ 26 w 52"/>
                <a:gd name="T73" fmla="*/ 54 h 150"/>
                <a:gd name="T74" fmla="*/ 23 w 52"/>
                <a:gd name="T75" fmla="*/ 48 h 150"/>
                <a:gd name="T76" fmla="*/ 20 w 52"/>
                <a:gd name="T77" fmla="*/ 41 h 150"/>
                <a:gd name="T78" fmla="*/ 20 w 52"/>
                <a:gd name="T79" fmla="*/ 38 h 150"/>
                <a:gd name="T80" fmla="*/ 16 w 52"/>
                <a:gd name="T81" fmla="*/ 32 h 150"/>
                <a:gd name="T82" fmla="*/ 13 w 52"/>
                <a:gd name="T83" fmla="*/ 25 h 150"/>
                <a:gd name="T84" fmla="*/ 13 w 52"/>
                <a:gd name="T85" fmla="*/ 19 h 150"/>
                <a:gd name="T86" fmla="*/ 10 w 52"/>
                <a:gd name="T87" fmla="*/ 16 h 150"/>
                <a:gd name="T88" fmla="*/ 10 w 52"/>
                <a:gd name="T89" fmla="*/ 9 h 150"/>
                <a:gd name="T90" fmla="*/ 7 w 52"/>
                <a:gd name="T91" fmla="*/ 6 h 150"/>
                <a:gd name="T92" fmla="*/ 7 w 52"/>
                <a:gd name="T93" fmla="*/ 3 h 150"/>
                <a:gd name="T94" fmla="*/ 7 w 52"/>
                <a:gd name="T95" fmla="*/ 3 h 150"/>
                <a:gd name="T96" fmla="*/ 7 w 52"/>
                <a:gd name="T97" fmla="*/ 0 h 150"/>
                <a:gd name="T98" fmla="*/ 4 w 52"/>
                <a:gd name="T99" fmla="*/ 0 h 150"/>
                <a:gd name="T100" fmla="*/ 4 w 52"/>
                <a:gd name="T101" fmla="*/ 0 h 150"/>
                <a:gd name="T102" fmla="*/ 4 w 52"/>
                <a:gd name="T103" fmla="*/ 0 h 150"/>
                <a:gd name="T104" fmla="*/ 0 w 52"/>
                <a:gd name="T105" fmla="*/ 0 h 150"/>
                <a:gd name="T106" fmla="*/ 0 w 52"/>
                <a:gd name="T107" fmla="*/ 0 h 15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2"/>
                <a:gd name="T163" fmla="*/ 0 h 150"/>
                <a:gd name="T164" fmla="*/ 52 w 52"/>
                <a:gd name="T165" fmla="*/ 150 h 15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2" h="150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4" y="6"/>
                  </a:lnTo>
                  <a:lnTo>
                    <a:pt x="4" y="9"/>
                  </a:lnTo>
                  <a:lnTo>
                    <a:pt x="7" y="16"/>
                  </a:lnTo>
                  <a:lnTo>
                    <a:pt x="7" y="19"/>
                  </a:lnTo>
                  <a:lnTo>
                    <a:pt x="10" y="25"/>
                  </a:lnTo>
                  <a:lnTo>
                    <a:pt x="13" y="32"/>
                  </a:lnTo>
                  <a:lnTo>
                    <a:pt x="13" y="38"/>
                  </a:lnTo>
                  <a:lnTo>
                    <a:pt x="16" y="45"/>
                  </a:lnTo>
                  <a:lnTo>
                    <a:pt x="20" y="51"/>
                  </a:lnTo>
                  <a:lnTo>
                    <a:pt x="23" y="54"/>
                  </a:lnTo>
                  <a:lnTo>
                    <a:pt x="23" y="61"/>
                  </a:lnTo>
                  <a:lnTo>
                    <a:pt x="26" y="67"/>
                  </a:lnTo>
                  <a:lnTo>
                    <a:pt x="29" y="70"/>
                  </a:lnTo>
                  <a:lnTo>
                    <a:pt x="29" y="74"/>
                  </a:lnTo>
                  <a:lnTo>
                    <a:pt x="36" y="80"/>
                  </a:lnTo>
                  <a:lnTo>
                    <a:pt x="39" y="93"/>
                  </a:lnTo>
                  <a:lnTo>
                    <a:pt x="42" y="102"/>
                  </a:lnTo>
                  <a:lnTo>
                    <a:pt x="45" y="115"/>
                  </a:lnTo>
                  <a:lnTo>
                    <a:pt x="48" y="128"/>
                  </a:lnTo>
                  <a:lnTo>
                    <a:pt x="48" y="138"/>
                  </a:lnTo>
                  <a:lnTo>
                    <a:pt x="52" y="144"/>
                  </a:lnTo>
                  <a:lnTo>
                    <a:pt x="52" y="150"/>
                  </a:lnTo>
                  <a:lnTo>
                    <a:pt x="52" y="147"/>
                  </a:lnTo>
                  <a:lnTo>
                    <a:pt x="52" y="138"/>
                  </a:lnTo>
                  <a:lnTo>
                    <a:pt x="48" y="128"/>
                  </a:lnTo>
                  <a:lnTo>
                    <a:pt x="48" y="115"/>
                  </a:lnTo>
                  <a:lnTo>
                    <a:pt x="45" y="102"/>
                  </a:lnTo>
                  <a:lnTo>
                    <a:pt x="42" y="90"/>
                  </a:lnTo>
                  <a:lnTo>
                    <a:pt x="39" y="80"/>
                  </a:lnTo>
                  <a:lnTo>
                    <a:pt x="36" y="74"/>
                  </a:lnTo>
                  <a:lnTo>
                    <a:pt x="32" y="70"/>
                  </a:lnTo>
                  <a:lnTo>
                    <a:pt x="29" y="64"/>
                  </a:lnTo>
                  <a:lnTo>
                    <a:pt x="29" y="61"/>
                  </a:lnTo>
                  <a:lnTo>
                    <a:pt x="26" y="54"/>
                  </a:lnTo>
                  <a:lnTo>
                    <a:pt x="23" y="48"/>
                  </a:lnTo>
                  <a:lnTo>
                    <a:pt x="20" y="41"/>
                  </a:lnTo>
                  <a:lnTo>
                    <a:pt x="20" y="38"/>
                  </a:lnTo>
                  <a:lnTo>
                    <a:pt x="16" y="32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0" y="16"/>
                  </a:lnTo>
                  <a:lnTo>
                    <a:pt x="10" y="9"/>
                  </a:lnTo>
                  <a:lnTo>
                    <a:pt x="7" y="6"/>
                  </a:lnTo>
                  <a:lnTo>
                    <a:pt x="7" y="3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7" name="Freeform 556"/>
            <p:cNvSpPr>
              <a:spLocks/>
            </p:cNvSpPr>
            <p:nvPr/>
          </p:nvSpPr>
          <p:spPr bwMode="auto">
            <a:xfrm>
              <a:off x="3637" y="3350"/>
              <a:ext cx="51" cy="90"/>
            </a:xfrm>
            <a:custGeom>
              <a:avLst/>
              <a:gdLst>
                <a:gd name="T0" fmla="*/ 41 w 51"/>
                <a:gd name="T1" fmla="*/ 0 h 90"/>
                <a:gd name="T2" fmla="*/ 41 w 51"/>
                <a:gd name="T3" fmla="*/ 6 h 90"/>
                <a:gd name="T4" fmla="*/ 41 w 51"/>
                <a:gd name="T5" fmla="*/ 16 h 90"/>
                <a:gd name="T6" fmla="*/ 41 w 51"/>
                <a:gd name="T7" fmla="*/ 29 h 90"/>
                <a:gd name="T8" fmla="*/ 35 w 51"/>
                <a:gd name="T9" fmla="*/ 41 h 90"/>
                <a:gd name="T10" fmla="*/ 32 w 51"/>
                <a:gd name="T11" fmla="*/ 57 h 90"/>
                <a:gd name="T12" fmla="*/ 22 w 51"/>
                <a:gd name="T13" fmla="*/ 70 h 90"/>
                <a:gd name="T14" fmla="*/ 9 w 51"/>
                <a:gd name="T15" fmla="*/ 83 h 90"/>
                <a:gd name="T16" fmla="*/ 0 w 51"/>
                <a:gd name="T17" fmla="*/ 90 h 90"/>
                <a:gd name="T18" fmla="*/ 3 w 51"/>
                <a:gd name="T19" fmla="*/ 90 h 90"/>
                <a:gd name="T20" fmla="*/ 9 w 51"/>
                <a:gd name="T21" fmla="*/ 90 h 90"/>
                <a:gd name="T22" fmla="*/ 16 w 51"/>
                <a:gd name="T23" fmla="*/ 90 h 90"/>
                <a:gd name="T24" fmla="*/ 22 w 51"/>
                <a:gd name="T25" fmla="*/ 90 h 90"/>
                <a:gd name="T26" fmla="*/ 32 w 51"/>
                <a:gd name="T27" fmla="*/ 86 h 90"/>
                <a:gd name="T28" fmla="*/ 41 w 51"/>
                <a:gd name="T29" fmla="*/ 86 h 90"/>
                <a:gd name="T30" fmla="*/ 48 w 51"/>
                <a:gd name="T31" fmla="*/ 83 h 90"/>
                <a:gd name="T32" fmla="*/ 51 w 51"/>
                <a:gd name="T33" fmla="*/ 83 h 90"/>
                <a:gd name="T34" fmla="*/ 51 w 51"/>
                <a:gd name="T35" fmla="*/ 83 h 90"/>
                <a:gd name="T36" fmla="*/ 45 w 51"/>
                <a:gd name="T37" fmla="*/ 83 h 90"/>
                <a:gd name="T38" fmla="*/ 41 w 51"/>
                <a:gd name="T39" fmla="*/ 83 h 90"/>
                <a:gd name="T40" fmla="*/ 35 w 51"/>
                <a:gd name="T41" fmla="*/ 83 h 90"/>
                <a:gd name="T42" fmla="*/ 32 w 51"/>
                <a:gd name="T43" fmla="*/ 83 h 90"/>
                <a:gd name="T44" fmla="*/ 25 w 51"/>
                <a:gd name="T45" fmla="*/ 83 h 90"/>
                <a:gd name="T46" fmla="*/ 22 w 51"/>
                <a:gd name="T47" fmla="*/ 83 h 90"/>
                <a:gd name="T48" fmla="*/ 19 w 51"/>
                <a:gd name="T49" fmla="*/ 83 h 90"/>
                <a:gd name="T50" fmla="*/ 19 w 51"/>
                <a:gd name="T51" fmla="*/ 80 h 90"/>
                <a:gd name="T52" fmla="*/ 25 w 51"/>
                <a:gd name="T53" fmla="*/ 77 h 90"/>
                <a:gd name="T54" fmla="*/ 29 w 51"/>
                <a:gd name="T55" fmla="*/ 70 h 90"/>
                <a:gd name="T56" fmla="*/ 35 w 51"/>
                <a:gd name="T57" fmla="*/ 61 h 90"/>
                <a:gd name="T58" fmla="*/ 38 w 51"/>
                <a:gd name="T59" fmla="*/ 48 h 90"/>
                <a:gd name="T60" fmla="*/ 41 w 51"/>
                <a:gd name="T61" fmla="*/ 32 h 90"/>
                <a:gd name="T62" fmla="*/ 41 w 51"/>
                <a:gd name="T63" fmla="*/ 13 h 90"/>
                <a:gd name="T64" fmla="*/ 41 w 51"/>
                <a:gd name="T65" fmla="*/ 0 h 9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1"/>
                <a:gd name="T100" fmla="*/ 0 h 90"/>
                <a:gd name="T101" fmla="*/ 51 w 51"/>
                <a:gd name="T102" fmla="*/ 90 h 9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1" h="90">
                  <a:moveTo>
                    <a:pt x="41" y="0"/>
                  </a:moveTo>
                  <a:lnTo>
                    <a:pt x="41" y="0"/>
                  </a:lnTo>
                  <a:lnTo>
                    <a:pt x="41" y="3"/>
                  </a:lnTo>
                  <a:lnTo>
                    <a:pt x="41" y="6"/>
                  </a:lnTo>
                  <a:lnTo>
                    <a:pt x="41" y="9"/>
                  </a:lnTo>
                  <a:lnTo>
                    <a:pt x="41" y="16"/>
                  </a:lnTo>
                  <a:lnTo>
                    <a:pt x="41" y="22"/>
                  </a:lnTo>
                  <a:lnTo>
                    <a:pt x="41" y="29"/>
                  </a:lnTo>
                  <a:lnTo>
                    <a:pt x="38" y="35"/>
                  </a:lnTo>
                  <a:lnTo>
                    <a:pt x="35" y="41"/>
                  </a:lnTo>
                  <a:lnTo>
                    <a:pt x="35" y="48"/>
                  </a:lnTo>
                  <a:lnTo>
                    <a:pt x="32" y="57"/>
                  </a:lnTo>
                  <a:lnTo>
                    <a:pt x="25" y="64"/>
                  </a:lnTo>
                  <a:lnTo>
                    <a:pt x="22" y="70"/>
                  </a:lnTo>
                  <a:lnTo>
                    <a:pt x="16" y="77"/>
                  </a:lnTo>
                  <a:lnTo>
                    <a:pt x="9" y="83"/>
                  </a:lnTo>
                  <a:lnTo>
                    <a:pt x="0" y="90"/>
                  </a:lnTo>
                  <a:lnTo>
                    <a:pt x="3" y="90"/>
                  </a:lnTo>
                  <a:lnTo>
                    <a:pt x="6" y="90"/>
                  </a:lnTo>
                  <a:lnTo>
                    <a:pt x="9" y="90"/>
                  </a:lnTo>
                  <a:lnTo>
                    <a:pt x="13" y="90"/>
                  </a:lnTo>
                  <a:lnTo>
                    <a:pt x="16" y="90"/>
                  </a:lnTo>
                  <a:lnTo>
                    <a:pt x="19" y="90"/>
                  </a:lnTo>
                  <a:lnTo>
                    <a:pt x="22" y="90"/>
                  </a:lnTo>
                  <a:lnTo>
                    <a:pt x="25" y="86"/>
                  </a:lnTo>
                  <a:lnTo>
                    <a:pt x="32" y="86"/>
                  </a:lnTo>
                  <a:lnTo>
                    <a:pt x="35" y="86"/>
                  </a:lnTo>
                  <a:lnTo>
                    <a:pt x="41" y="86"/>
                  </a:lnTo>
                  <a:lnTo>
                    <a:pt x="45" y="83"/>
                  </a:lnTo>
                  <a:lnTo>
                    <a:pt x="48" y="83"/>
                  </a:lnTo>
                  <a:lnTo>
                    <a:pt x="51" y="83"/>
                  </a:lnTo>
                  <a:lnTo>
                    <a:pt x="48" y="83"/>
                  </a:lnTo>
                  <a:lnTo>
                    <a:pt x="45" y="83"/>
                  </a:lnTo>
                  <a:lnTo>
                    <a:pt x="41" y="83"/>
                  </a:lnTo>
                  <a:lnTo>
                    <a:pt x="38" y="83"/>
                  </a:lnTo>
                  <a:lnTo>
                    <a:pt x="35" y="83"/>
                  </a:lnTo>
                  <a:lnTo>
                    <a:pt x="32" y="83"/>
                  </a:lnTo>
                  <a:lnTo>
                    <a:pt x="29" y="83"/>
                  </a:lnTo>
                  <a:lnTo>
                    <a:pt x="25" y="83"/>
                  </a:lnTo>
                  <a:lnTo>
                    <a:pt x="22" y="83"/>
                  </a:lnTo>
                  <a:lnTo>
                    <a:pt x="19" y="83"/>
                  </a:lnTo>
                  <a:lnTo>
                    <a:pt x="19" y="80"/>
                  </a:lnTo>
                  <a:lnTo>
                    <a:pt x="22" y="80"/>
                  </a:lnTo>
                  <a:lnTo>
                    <a:pt x="25" y="77"/>
                  </a:lnTo>
                  <a:lnTo>
                    <a:pt x="25" y="74"/>
                  </a:lnTo>
                  <a:lnTo>
                    <a:pt x="29" y="70"/>
                  </a:lnTo>
                  <a:lnTo>
                    <a:pt x="32" y="67"/>
                  </a:lnTo>
                  <a:lnTo>
                    <a:pt x="35" y="61"/>
                  </a:lnTo>
                  <a:lnTo>
                    <a:pt x="38" y="57"/>
                  </a:lnTo>
                  <a:lnTo>
                    <a:pt x="38" y="48"/>
                  </a:lnTo>
                  <a:lnTo>
                    <a:pt x="41" y="41"/>
                  </a:lnTo>
                  <a:lnTo>
                    <a:pt x="41" y="32"/>
                  </a:lnTo>
                  <a:lnTo>
                    <a:pt x="41" y="22"/>
                  </a:lnTo>
                  <a:lnTo>
                    <a:pt x="41" y="1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8" name="Freeform 557"/>
            <p:cNvSpPr>
              <a:spLocks/>
            </p:cNvSpPr>
            <p:nvPr/>
          </p:nvSpPr>
          <p:spPr bwMode="auto">
            <a:xfrm>
              <a:off x="3659" y="3382"/>
              <a:ext cx="39" cy="54"/>
            </a:xfrm>
            <a:custGeom>
              <a:avLst/>
              <a:gdLst>
                <a:gd name="T0" fmla="*/ 39 w 39"/>
                <a:gd name="T1" fmla="*/ 48 h 54"/>
                <a:gd name="T2" fmla="*/ 39 w 39"/>
                <a:gd name="T3" fmla="*/ 48 h 54"/>
                <a:gd name="T4" fmla="*/ 39 w 39"/>
                <a:gd name="T5" fmla="*/ 48 h 54"/>
                <a:gd name="T6" fmla="*/ 39 w 39"/>
                <a:gd name="T7" fmla="*/ 48 h 54"/>
                <a:gd name="T8" fmla="*/ 35 w 39"/>
                <a:gd name="T9" fmla="*/ 48 h 54"/>
                <a:gd name="T10" fmla="*/ 35 w 39"/>
                <a:gd name="T11" fmla="*/ 51 h 54"/>
                <a:gd name="T12" fmla="*/ 32 w 39"/>
                <a:gd name="T13" fmla="*/ 51 h 54"/>
                <a:gd name="T14" fmla="*/ 29 w 39"/>
                <a:gd name="T15" fmla="*/ 51 h 54"/>
                <a:gd name="T16" fmla="*/ 26 w 39"/>
                <a:gd name="T17" fmla="*/ 51 h 54"/>
                <a:gd name="T18" fmla="*/ 23 w 39"/>
                <a:gd name="T19" fmla="*/ 51 h 54"/>
                <a:gd name="T20" fmla="*/ 19 w 39"/>
                <a:gd name="T21" fmla="*/ 54 h 54"/>
                <a:gd name="T22" fmla="*/ 16 w 39"/>
                <a:gd name="T23" fmla="*/ 54 h 54"/>
                <a:gd name="T24" fmla="*/ 13 w 39"/>
                <a:gd name="T25" fmla="*/ 54 h 54"/>
                <a:gd name="T26" fmla="*/ 10 w 39"/>
                <a:gd name="T27" fmla="*/ 54 h 54"/>
                <a:gd name="T28" fmla="*/ 7 w 39"/>
                <a:gd name="T29" fmla="*/ 54 h 54"/>
                <a:gd name="T30" fmla="*/ 3 w 39"/>
                <a:gd name="T31" fmla="*/ 54 h 54"/>
                <a:gd name="T32" fmla="*/ 0 w 39"/>
                <a:gd name="T33" fmla="*/ 54 h 54"/>
                <a:gd name="T34" fmla="*/ 0 w 39"/>
                <a:gd name="T35" fmla="*/ 51 h 54"/>
                <a:gd name="T36" fmla="*/ 0 w 39"/>
                <a:gd name="T37" fmla="*/ 51 h 54"/>
                <a:gd name="T38" fmla="*/ 0 w 39"/>
                <a:gd name="T39" fmla="*/ 51 h 54"/>
                <a:gd name="T40" fmla="*/ 0 w 39"/>
                <a:gd name="T41" fmla="*/ 51 h 54"/>
                <a:gd name="T42" fmla="*/ 3 w 39"/>
                <a:gd name="T43" fmla="*/ 51 h 54"/>
                <a:gd name="T44" fmla="*/ 7 w 39"/>
                <a:gd name="T45" fmla="*/ 51 h 54"/>
                <a:gd name="T46" fmla="*/ 10 w 39"/>
                <a:gd name="T47" fmla="*/ 48 h 54"/>
                <a:gd name="T48" fmla="*/ 13 w 39"/>
                <a:gd name="T49" fmla="*/ 48 h 54"/>
                <a:gd name="T50" fmla="*/ 16 w 39"/>
                <a:gd name="T51" fmla="*/ 45 h 54"/>
                <a:gd name="T52" fmla="*/ 19 w 39"/>
                <a:gd name="T53" fmla="*/ 45 h 54"/>
                <a:gd name="T54" fmla="*/ 19 w 39"/>
                <a:gd name="T55" fmla="*/ 42 h 54"/>
                <a:gd name="T56" fmla="*/ 23 w 39"/>
                <a:gd name="T57" fmla="*/ 42 h 54"/>
                <a:gd name="T58" fmla="*/ 26 w 39"/>
                <a:gd name="T59" fmla="*/ 38 h 54"/>
                <a:gd name="T60" fmla="*/ 26 w 39"/>
                <a:gd name="T61" fmla="*/ 35 h 54"/>
                <a:gd name="T62" fmla="*/ 26 w 39"/>
                <a:gd name="T63" fmla="*/ 32 h 54"/>
                <a:gd name="T64" fmla="*/ 26 w 39"/>
                <a:gd name="T65" fmla="*/ 25 h 54"/>
                <a:gd name="T66" fmla="*/ 26 w 39"/>
                <a:gd name="T67" fmla="*/ 19 h 54"/>
                <a:gd name="T68" fmla="*/ 26 w 39"/>
                <a:gd name="T69" fmla="*/ 16 h 54"/>
                <a:gd name="T70" fmla="*/ 26 w 39"/>
                <a:gd name="T71" fmla="*/ 9 h 54"/>
                <a:gd name="T72" fmla="*/ 26 w 39"/>
                <a:gd name="T73" fmla="*/ 6 h 54"/>
                <a:gd name="T74" fmla="*/ 29 w 39"/>
                <a:gd name="T75" fmla="*/ 3 h 54"/>
                <a:gd name="T76" fmla="*/ 29 w 39"/>
                <a:gd name="T77" fmla="*/ 0 h 54"/>
                <a:gd name="T78" fmla="*/ 29 w 39"/>
                <a:gd name="T79" fmla="*/ 0 h 54"/>
                <a:gd name="T80" fmla="*/ 29 w 39"/>
                <a:gd name="T81" fmla="*/ 0 h 54"/>
                <a:gd name="T82" fmla="*/ 29 w 39"/>
                <a:gd name="T83" fmla="*/ 0 h 54"/>
                <a:gd name="T84" fmla="*/ 32 w 39"/>
                <a:gd name="T85" fmla="*/ 3 h 54"/>
                <a:gd name="T86" fmla="*/ 32 w 39"/>
                <a:gd name="T87" fmla="*/ 9 h 54"/>
                <a:gd name="T88" fmla="*/ 35 w 39"/>
                <a:gd name="T89" fmla="*/ 16 h 54"/>
                <a:gd name="T90" fmla="*/ 39 w 39"/>
                <a:gd name="T91" fmla="*/ 22 h 54"/>
                <a:gd name="T92" fmla="*/ 39 w 39"/>
                <a:gd name="T93" fmla="*/ 29 h 54"/>
                <a:gd name="T94" fmla="*/ 39 w 39"/>
                <a:gd name="T95" fmla="*/ 38 h 54"/>
                <a:gd name="T96" fmla="*/ 39 w 39"/>
                <a:gd name="T97" fmla="*/ 48 h 54"/>
                <a:gd name="T98" fmla="*/ 39 w 39"/>
                <a:gd name="T99" fmla="*/ 48 h 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9"/>
                <a:gd name="T151" fmla="*/ 0 h 54"/>
                <a:gd name="T152" fmla="*/ 39 w 39"/>
                <a:gd name="T153" fmla="*/ 54 h 5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9" h="54">
                  <a:moveTo>
                    <a:pt x="39" y="48"/>
                  </a:moveTo>
                  <a:lnTo>
                    <a:pt x="39" y="48"/>
                  </a:lnTo>
                  <a:lnTo>
                    <a:pt x="35" y="48"/>
                  </a:lnTo>
                  <a:lnTo>
                    <a:pt x="35" y="51"/>
                  </a:lnTo>
                  <a:lnTo>
                    <a:pt x="32" y="51"/>
                  </a:lnTo>
                  <a:lnTo>
                    <a:pt x="29" y="51"/>
                  </a:lnTo>
                  <a:lnTo>
                    <a:pt x="26" y="51"/>
                  </a:lnTo>
                  <a:lnTo>
                    <a:pt x="23" y="51"/>
                  </a:lnTo>
                  <a:lnTo>
                    <a:pt x="19" y="54"/>
                  </a:lnTo>
                  <a:lnTo>
                    <a:pt x="16" y="54"/>
                  </a:lnTo>
                  <a:lnTo>
                    <a:pt x="13" y="54"/>
                  </a:lnTo>
                  <a:lnTo>
                    <a:pt x="10" y="54"/>
                  </a:lnTo>
                  <a:lnTo>
                    <a:pt x="7" y="54"/>
                  </a:lnTo>
                  <a:lnTo>
                    <a:pt x="3" y="54"/>
                  </a:lnTo>
                  <a:lnTo>
                    <a:pt x="0" y="54"/>
                  </a:lnTo>
                  <a:lnTo>
                    <a:pt x="0" y="51"/>
                  </a:lnTo>
                  <a:lnTo>
                    <a:pt x="3" y="51"/>
                  </a:lnTo>
                  <a:lnTo>
                    <a:pt x="7" y="51"/>
                  </a:lnTo>
                  <a:lnTo>
                    <a:pt x="10" y="48"/>
                  </a:lnTo>
                  <a:lnTo>
                    <a:pt x="13" y="48"/>
                  </a:lnTo>
                  <a:lnTo>
                    <a:pt x="16" y="45"/>
                  </a:lnTo>
                  <a:lnTo>
                    <a:pt x="19" y="45"/>
                  </a:lnTo>
                  <a:lnTo>
                    <a:pt x="19" y="42"/>
                  </a:lnTo>
                  <a:lnTo>
                    <a:pt x="23" y="42"/>
                  </a:lnTo>
                  <a:lnTo>
                    <a:pt x="26" y="38"/>
                  </a:lnTo>
                  <a:lnTo>
                    <a:pt x="26" y="35"/>
                  </a:lnTo>
                  <a:lnTo>
                    <a:pt x="26" y="32"/>
                  </a:lnTo>
                  <a:lnTo>
                    <a:pt x="26" y="25"/>
                  </a:lnTo>
                  <a:lnTo>
                    <a:pt x="26" y="19"/>
                  </a:lnTo>
                  <a:lnTo>
                    <a:pt x="26" y="16"/>
                  </a:lnTo>
                  <a:lnTo>
                    <a:pt x="26" y="9"/>
                  </a:lnTo>
                  <a:lnTo>
                    <a:pt x="26" y="6"/>
                  </a:lnTo>
                  <a:lnTo>
                    <a:pt x="29" y="3"/>
                  </a:lnTo>
                  <a:lnTo>
                    <a:pt x="29" y="0"/>
                  </a:lnTo>
                  <a:lnTo>
                    <a:pt x="32" y="3"/>
                  </a:lnTo>
                  <a:lnTo>
                    <a:pt x="32" y="9"/>
                  </a:lnTo>
                  <a:lnTo>
                    <a:pt x="35" y="16"/>
                  </a:lnTo>
                  <a:lnTo>
                    <a:pt x="39" y="22"/>
                  </a:lnTo>
                  <a:lnTo>
                    <a:pt x="39" y="29"/>
                  </a:lnTo>
                  <a:lnTo>
                    <a:pt x="39" y="38"/>
                  </a:lnTo>
                  <a:lnTo>
                    <a:pt x="39" y="48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grpSp>
        <p:nvGrpSpPr>
          <p:cNvPr id="179" name="Group 569"/>
          <p:cNvGrpSpPr>
            <a:grpSpLocks/>
          </p:cNvGrpSpPr>
          <p:nvPr/>
        </p:nvGrpSpPr>
        <p:grpSpPr bwMode="auto">
          <a:xfrm>
            <a:off x="5773738" y="4549775"/>
            <a:ext cx="314325" cy="138113"/>
            <a:chOff x="3637" y="2866"/>
            <a:chExt cx="198" cy="87"/>
          </a:xfrm>
        </p:grpSpPr>
        <p:sp>
          <p:nvSpPr>
            <p:cNvPr id="180" name="Line 558"/>
            <p:cNvSpPr>
              <a:spLocks noChangeShapeType="1"/>
            </p:cNvSpPr>
            <p:nvPr/>
          </p:nvSpPr>
          <p:spPr bwMode="auto">
            <a:xfrm flipH="1" flipV="1">
              <a:off x="3714" y="2898"/>
              <a:ext cx="121" cy="5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81" name="Freeform 559"/>
            <p:cNvSpPr>
              <a:spLocks/>
            </p:cNvSpPr>
            <p:nvPr/>
          </p:nvSpPr>
          <p:spPr bwMode="auto">
            <a:xfrm>
              <a:off x="3637" y="2866"/>
              <a:ext cx="105" cy="67"/>
            </a:xfrm>
            <a:custGeom>
              <a:avLst/>
              <a:gdLst>
                <a:gd name="T0" fmla="*/ 105 w 105"/>
                <a:gd name="T1" fmla="*/ 16 h 67"/>
                <a:gd name="T2" fmla="*/ 0 w 105"/>
                <a:gd name="T3" fmla="*/ 0 h 67"/>
                <a:gd name="T4" fmla="*/ 83 w 105"/>
                <a:gd name="T5" fmla="*/ 67 h 67"/>
                <a:gd name="T6" fmla="*/ 105 w 105"/>
                <a:gd name="T7" fmla="*/ 16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67"/>
                <a:gd name="T14" fmla="*/ 105 w 105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67">
                  <a:moveTo>
                    <a:pt x="105" y="16"/>
                  </a:moveTo>
                  <a:lnTo>
                    <a:pt x="0" y="0"/>
                  </a:lnTo>
                  <a:lnTo>
                    <a:pt x="83" y="67"/>
                  </a:lnTo>
                  <a:lnTo>
                    <a:pt x="105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sp>
        <p:nvSpPr>
          <p:cNvPr id="182" name="Line 560"/>
          <p:cNvSpPr>
            <a:spLocks noChangeShapeType="1"/>
          </p:cNvSpPr>
          <p:nvPr/>
        </p:nvSpPr>
        <p:spPr bwMode="auto">
          <a:xfrm>
            <a:off x="6475413" y="3019425"/>
            <a:ext cx="290512" cy="92075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3" name="Freeform 561"/>
          <p:cNvSpPr>
            <a:spLocks/>
          </p:cNvSpPr>
          <p:nvPr/>
        </p:nvSpPr>
        <p:spPr bwMode="auto">
          <a:xfrm>
            <a:off x="6724650" y="3060700"/>
            <a:ext cx="168275" cy="90488"/>
          </a:xfrm>
          <a:custGeom>
            <a:avLst/>
            <a:gdLst>
              <a:gd name="T0" fmla="*/ 0 w 106"/>
              <a:gd name="T1" fmla="*/ 80963 h 57"/>
              <a:gd name="T2" fmla="*/ 168275 w 106"/>
              <a:gd name="T3" fmla="*/ 90488 h 57"/>
              <a:gd name="T4" fmla="*/ 25400 w 106"/>
              <a:gd name="T5" fmla="*/ 0 h 57"/>
              <a:gd name="T6" fmla="*/ 0 w 106"/>
              <a:gd name="T7" fmla="*/ 80963 h 57"/>
              <a:gd name="T8" fmla="*/ 0 60000 65536"/>
              <a:gd name="T9" fmla="*/ 0 60000 65536"/>
              <a:gd name="T10" fmla="*/ 0 60000 65536"/>
              <a:gd name="T11" fmla="*/ 0 60000 65536"/>
              <a:gd name="T12" fmla="*/ 0 w 106"/>
              <a:gd name="T13" fmla="*/ 0 h 57"/>
              <a:gd name="T14" fmla="*/ 106 w 106"/>
              <a:gd name="T15" fmla="*/ 57 h 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6" h="57">
                <a:moveTo>
                  <a:pt x="0" y="51"/>
                </a:moveTo>
                <a:lnTo>
                  <a:pt x="106" y="57"/>
                </a:lnTo>
                <a:lnTo>
                  <a:pt x="16" y="0"/>
                </a:lnTo>
                <a:lnTo>
                  <a:pt x="0" y="5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grpSp>
        <p:nvGrpSpPr>
          <p:cNvPr id="184" name="Group 568"/>
          <p:cNvGrpSpPr>
            <a:grpSpLocks/>
          </p:cNvGrpSpPr>
          <p:nvPr/>
        </p:nvGrpSpPr>
        <p:grpSpPr bwMode="auto">
          <a:xfrm>
            <a:off x="6369050" y="4387850"/>
            <a:ext cx="304800" cy="300038"/>
            <a:chOff x="4012" y="2764"/>
            <a:chExt cx="192" cy="189"/>
          </a:xfrm>
        </p:grpSpPr>
        <p:sp>
          <p:nvSpPr>
            <p:cNvPr id="185" name="Line 562"/>
            <p:cNvSpPr>
              <a:spLocks noChangeShapeType="1"/>
            </p:cNvSpPr>
            <p:nvPr/>
          </p:nvSpPr>
          <p:spPr bwMode="auto">
            <a:xfrm flipH="1">
              <a:off x="4072" y="2764"/>
              <a:ext cx="132" cy="12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86" name="Freeform 563"/>
            <p:cNvSpPr>
              <a:spLocks/>
            </p:cNvSpPr>
            <p:nvPr/>
          </p:nvSpPr>
          <p:spPr bwMode="auto">
            <a:xfrm>
              <a:off x="4012" y="2860"/>
              <a:ext cx="93" cy="93"/>
            </a:xfrm>
            <a:custGeom>
              <a:avLst/>
              <a:gdLst>
                <a:gd name="T0" fmla="*/ 54 w 93"/>
                <a:gd name="T1" fmla="*/ 0 h 93"/>
                <a:gd name="T2" fmla="*/ 0 w 93"/>
                <a:gd name="T3" fmla="*/ 93 h 93"/>
                <a:gd name="T4" fmla="*/ 93 w 93"/>
                <a:gd name="T5" fmla="*/ 38 h 93"/>
                <a:gd name="T6" fmla="*/ 54 w 93"/>
                <a:gd name="T7" fmla="*/ 0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93"/>
                <a:gd name="T14" fmla="*/ 93 w 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93">
                  <a:moveTo>
                    <a:pt x="54" y="0"/>
                  </a:moveTo>
                  <a:lnTo>
                    <a:pt x="0" y="93"/>
                  </a:lnTo>
                  <a:lnTo>
                    <a:pt x="93" y="38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sp>
        <p:nvSpPr>
          <p:cNvPr id="188" name="Line 573"/>
          <p:cNvSpPr>
            <a:spLocks noChangeShapeType="1"/>
          </p:cNvSpPr>
          <p:nvPr/>
        </p:nvSpPr>
        <p:spPr bwMode="auto">
          <a:xfrm>
            <a:off x="6775450" y="3884613"/>
            <a:ext cx="198438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9" name="Line 574"/>
          <p:cNvSpPr>
            <a:spLocks noChangeShapeType="1"/>
          </p:cNvSpPr>
          <p:nvPr/>
        </p:nvSpPr>
        <p:spPr bwMode="auto">
          <a:xfrm>
            <a:off x="6775450" y="4037013"/>
            <a:ext cx="198438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90" name="Line 575"/>
          <p:cNvSpPr>
            <a:spLocks noChangeShapeType="1"/>
          </p:cNvSpPr>
          <p:nvPr/>
        </p:nvSpPr>
        <p:spPr bwMode="auto">
          <a:xfrm>
            <a:off x="6775450" y="4195763"/>
            <a:ext cx="198438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91" name="Line 576"/>
          <p:cNvSpPr>
            <a:spLocks noChangeShapeType="1"/>
          </p:cNvSpPr>
          <p:nvPr/>
        </p:nvSpPr>
        <p:spPr bwMode="auto">
          <a:xfrm>
            <a:off x="8713788" y="3889375"/>
            <a:ext cx="198437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44 -0.27084 L -3.88889E-6 -9.25926E-6 " pathEditMode="relative" ptsTypes="AA">
                                      <p:cBhvr>
                                        <p:cTn id="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86 -0.1368 L -5.55556E-7 -1.11111E-6 " pathEditMode="relative" ptsTypes="AA">
                                      <p:cBhvr>
                                        <p:cTn id="17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8" grpId="0" animBg="1"/>
      <p:bldP spid="113" grpId="0" animBg="1"/>
      <p:bldP spid="114" grpId="0" animBg="1"/>
      <p:bldP spid="124" grpId="0" animBg="1"/>
      <p:bldP spid="125" grpId="0" animBg="1"/>
      <p:bldP spid="12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9075"/>
            <a:ext cx="9144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Manufactured IC 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Technologies</a:t>
            </a:r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/>
            </a:r>
            <a:b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dirty="0" smtClean="0">
                <a:solidFill>
                  <a:schemeClr val="tx2"/>
                </a:solidFill>
                <a:latin typeface="Comic Sans MS" pitchFamily="66" charset="0"/>
              </a:rPr>
              <a:t>Standard </a:t>
            </a:r>
            <a:r>
              <a:rPr lang="en-US" dirty="0" smtClean="0">
                <a:solidFill>
                  <a:schemeClr val="tx2"/>
                </a:solidFill>
                <a:latin typeface="Comic Sans MS" pitchFamily="66" charset="0"/>
              </a:rPr>
              <a:t>Cell ASIC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414289"/>
            <a:ext cx="8224838" cy="790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Example: Mapping half-adder to standard cell ASIC</a:t>
            </a:r>
          </a:p>
        </p:txBody>
      </p:sp>
      <p:sp>
        <p:nvSpPr>
          <p:cNvPr id="7" name="Line 65"/>
          <p:cNvSpPr>
            <a:spLocks noChangeShapeType="1"/>
          </p:cNvSpPr>
          <p:nvPr/>
        </p:nvSpPr>
        <p:spPr bwMode="auto">
          <a:xfrm>
            <a:off x="2573338" y="4273550"/>
            <a:ext cx="434975" cy="1588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" name="Line 66"/>
          <p:cNvSpPr>
            <a:spLocks noChangeShapeType="1"/>
          </p:cNvSpPr>
          <p:nvPr/>
        </p:nvSpPr>
        <p:spPr bwMode="auto">
          <a:xfrm>
            <a:off x="2573338" y="4506913"/>
            <a:ext cx="434975" cy="1587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" name="Line 67"/>
          <p:cNvSpPr>
            <a:spLocks noChangeShapeType="1"/>
          </p:cNvSpPr>
          <p:nvPr/>
        </p:nvSpPr>
        <p:spPr bwMode="auto">
          <a:xfrm>
            <a:off x="2573338" y="4040188"/>
            <a:ext cx="434975" cy="1587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" name="Line 68"/>
          <p:cNvSpPr>
            <a:spLocks noChangeShapeType="1"/>
          </p:cNvSpPr>
          <p:nvPr/>
        </p:nvSpPr>
        <p:spPr bwMode="auto">
          <a:xfrm>
            <a:off x="2573338" y="4741863"/>
            <a:ext cx="447675" cy="1587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" name="Line 69"/>
          <p:cNvSpPr>
            <a:spLocks noChangeShapeType="1"/>
          </p:cNvSpPr>
          <p:nvPr/>
        </p:nvSpPr>
        <p:spPr bwMode="auto">
          <a:xfrm>
            <a:off x="2573338" y="4975225"/>
            <a:ext cx="434975" cy="1588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" name="Line 70"/>
          <p:cNvSpPr>
            <a:spLocks noChangeShapeType="1"/>
          </p:cNvSpPr>
          <p:nvPr/>
        </p:nvSpPr>
        <p:spPr bwMode="auto">
          <a:xfrm>
            <a:off x="2573338" y="5233988"/>
            <a:ext cx="441325" cy="1587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" name="Line 71"/>
          <p:cNvSpPr>
            <a:spLocks noChangeShapeType="1"/>
          </p:cNvSpPr>
          <p:nvPr/>
        </p:nvSpPr>
        <p:spPr bwMode="auto">
          <a:xfrm>
            <a:off x="6165850" y="4506913"/>
            <a:ext cx="434975" cy="1587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" name="Line 72"/>
          <p:cNvSpPr>
            <a:spLocks noChangeShapeType="1"/>
          </p:cNvSpPr>
          <p:nvPr/>
        </p:nvSpPr>
        <p:spPr bwMode="auto">
          <a:xfrm>
            <a:off x="6165850" y="4741863"/>
            <a:ext cx="441325" cy="1587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" name="Line 73"/>
          <p:cNvSpPr>
            <a:spLocks noChangeShapeType="1"/>
          </p:cNvSpPr>
          <p:nvPr/>
        </p:nvSpPr>
        <p:spPr bwMode="auto">
          <a:xfrm>
            <a:off x="6165850" y="4975225"/>
            <a:ext cx="434975" cy="1588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" name="Line 74"/>
          <p:cNvSpPr>
            <a:spLocks noChangeShapeType="1"/>
          </p:cNvSpPr>
          <p:nvPr/>
        </p:nvSpPr>
        <p:spPr bwMode="auto">
          <a:xfrm>
            <a:off x="6165850" y="5233988"/>
            <a:ext cx="441325" cy="1587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" name="Line 75"/>
          <p:cNvSpPr>
            <a:spLocks noChangeShapeType="1"/>
          </p:cNvSpPr>
          <p:nvPr/>
        </p:nvSpPr>
        <p:spPr bwMode="auto">
          <a:xfrm>
            <a:off x="6165850" y="4040188"/>
            <a:ext cx="428625" cy="1587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" name="Line 76"/>
          <p:cNvSpPr>
            <a:spLocks noChangeShapeType="1"/>
          </p:cNvSpPr>
          <p:nvPr/>
        </p:nvSpPr>
        <p:spPr bwMode="auto">
          <a:xfrm>
            <a:off x="6165850" y="4273550"/>
            <a:ext cx="434975" cy="1588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9" name="Line 77"/>
          <p:cNvSpPr>
            <a:spLocks noChangeShapeType="1"/>
          </p:cNvSpPr>
          <p:nvPr/>
        </p:nvSpPr>
        <p:spPr bwMode="auto">
          <a:xfrm>
            <a:off x="6165850" y="3806825"/>
            <a:ext cx="428625" cy="1588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0" name="Freeform 78"/>
          <p:cNvSpPr>
            <a:spLocks/>
          </p:cNvSpPr>
          <p:nvPr/>
        </p:nvSpPr>
        <p:spPr bwMode="auto">
          <a:xfrm>
            <a:off x="3014663" y="3098800"/>
            <a:ext cx="3144837" cy="2479675"/>
          </a:xfrm>
          <a:custGeom>
            <a:avLst/>
            <a:gdLst>
              <a:gd name="T0" fmla="*/ 0 w 1981"/>
              <a:gd name="T1" fmla="*/ 1876425 h 1562"/>
              <a:gd name="T2" fmla="*/ 0 w 1981"/>
              <a:gd name="T3" fmla="*/ 0 h 1562"/>
              <a:gd name="T4" fmla="*/ 3144837 w 1981"/>
              <a:gd name="T5" fmla="*/ 0 h 1562"/>
              <a:gd name="T6" fmla="*/ 3144837 w 1981"/>
              <a:gd name="T7" fmla="*/ 2479675 h 1562"/>
              <a:gd name="T8" fmla="*/ 0 w 1981"/>
              <a:gd name="T9" fmla="*/ 2479675 h 1562"/>
              <a:gd name="T10" fmla="*/ 0 w 1981"/>
              <a:gd name="T11" fmla="*/ 1876425 h 15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81"/>
              <a:gd name="T19" fmla="*/ 0 h 1562"/>
              <a:gd name="T20" fmla="*/ 1981 w 1981"/>
              <a:gd name="T21" fmla="*/ 1562 h 156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81" h="1562">
                <a:moveTo>
                  <a:pt x="0" y="1182"/>
                </a:moveTo>
                <a:lnTo>
                  <a:pt x="0" y="0"/>
                </a:lnTo>
                <a:lnTo>
                  <a:pt x="1981" y="0"/>
                </a:lnTo>
                <a:lnTo>
                  <a:pt x="1981" y="1562"/>
                </a:lnTo>
                <a:lnTo>
                  <a:pt x="0" y="1562"/>
                </a:lnTo>
                <a:lnTo>
                  <a:pt x="0" y="1182"/>
                </a:lnTo>
              </a:path>
            </a:pathLst>
          </a:custGeom>
          <a:noFill/>
          <a:ln w="19050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1" name="Line 83"/>
          <p:cNvSpPr>
            <a:spLocks noChangeShapeType="1"/>
          </p:cNvSpPr>
          <p:nvPr/>
        </p:nvSpPr>
        <p:spPr bwMode="auto">
          <a:xfrm>
            <a:off x="3216275" y="5246688"/>
            <a:ext cx="1588" cy="1587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grpSp>
        <p:nvGrpSpPr>
          <p:cNvPr id="22" name="Group 127"/>
          <p:cNvGrpSpPr>
            <a:grpSpLocks/>
          </p:cNvGrpSpPr>
          <p:nvPr/>
        </p:nvGrpSpPr>
        <p:grpSpPr bwMode="auto">
          <a:xfrm>
            <a:off x="2573338" y="3248025"/>
            <a:ext cx="4021137" cy="560388"/>
            <a:chOff x="2951" y="2102"/>
            <a:chExt cx="2533" cy="353"/>
          </a:xfrm>
        </p:grpSpPr>
        <p:sp>
          <p:nvSpPr>
            <p:cNvPr id="23" name="Line 79"/>
            <p:cNvSpPr>
              <a:spLocks noChangeShapeType="1"/>
            </p:cNvSpPr>
            <p:nvPr/>
          </p:nvSpPr>
          <p:spPr bwMode="auto">
            <a:xfrm>
              <a:off x="2951" y="2454"/>
              <a:ext cx="63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4" name="Line 80"/>
            <p:cNvSpPr>
              <a:spLocks noChangeShapeType="1"/>
            </p:cNvSpPr>
            <p:nvPr/>
          </p:nvSpPr>
          <p:spPr bwMode="auto">
            <a:xfrm>
              <a:off x="2951" y="2307"/>
              <a:ext cx="63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5" name="Freeform 87"/>
            <p:cNvSpPr>
              <a:spLocks/>
            </p:cNvSpPr>
            <p:nvPr/>
          </p:nvSpPr>
          <p:spPr bwMode="auto">
            <a:xfrm>
              <a:off x="3928" y="2102"/>
              <a:ext cx="1556" cy="274"/>
            </a:xfrm>
            <a:custGeom>
              <a:avLst/>
              <a:gdLst>
                <a:gd name="T0" fmla="*/ 1556 w 1556"/>
                <a:gd name="T1" fmla="*/ 205 h 274"/>
                <a:gd name="T2" fmla="*/ 1201 w 1556"/>
                <a:gd name="T3" fmla="*/ 205 h 274"/>
                <a:gd name="T4" fmla="*/ 1201 w 1556"/>
                <a:gd name="T5" fmla="*/ 0 h 274"/>
                <a:gd name="T6" fmla="*/ 57 w 1556"/>
                <a:gd name="T7" fmla="*/ 0 h 274"/>
                <a:gd name="T8" fmla="*/ 57 w 1556"/>
                <a:gd name="T9" fmla="*/ 274 h 274"/>
                <a:gd name="T10" fmla="*/ 0 w 1556"/>
                <a:gd name="T11" fmla="*/ 274 h 2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56"/>
                <a:gd name="T19" fmla="*/ 0 h 274"/>
                <a:gd name="T20" fmla="*/ 1556 w 1556"/>
                <a:gd name="T21" fmla="*/ 274 h 2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56" h="274">
                  <a:moveTo>
                    <a:pt x="1556" y="205"/>
                  </a:moveTo>
                  <a:lnTo>
                    <a:pt x="1201" y="205"/>
                  </a:lnTo>
                  <a:lnTo>
                    <a:pt x="1201" y="0"/>
                  </a:lnTo>
                  <a:lnTo>
                    <a:pt x="57" y="0"/>
                  </a:lnTo>
                  <a:lnTo>
                    <a:pt x="57" y="274"/>
                  </a:lnTo>
                  <a:lnTo>
                    <a:pt x="0" y="27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grpSp>
        <p:nvGrpSpPr>
          <p:cNvPr id="26" name="Group 135"/>
          <p:cNvGrpSpPr>
            <a:grpSpLocks/>
          </p:cNvGrpSpPr>
          <p:nvPr/>
        </p:nvGrpSpPr>
        <p:grpSpPr bwMode="auto">
          <a:xfrm>
            <a:off x="3060700" y="3521075"/>
            <a:ext cx="3540125" cy="1719263"/>
            <a:chOff x="3258" y="2274"/>
            <a:chExt cx="2230" cy="1083"/>
          </a:xfrm>
        </p:grpSpPr>
        <p:sp>
          <p:nvSpPr>
            <p:cNvPr id="27" name="Freeform 86"/>
            <p:cNvSpPr>
              <a:spLocks/>
            </p:cNvSpPr>
            <p:nvPr/>
          </p:nvSpPr>
          <p:spPr bwMode="auto">
            <a:xfrm>
              <a:off x="3499" y="2307"/>
              <a:ext cx="735" cy="253"/>
            </a:xfrm>
            <a:custGeom>
              <a:avLst/>
              <a:gdLst>
                <a:gd name="T0" fmla="*/ 735 w 735"/>
                <a:gd name="T1" fmla="*/ 0 h 253"/>
                <a:gd name="T2" fmla="*/ 535 w 735"/>
                <a:gd name="T3" fmla="*/ 0 h 253"/>
                <a:gd name="T4" fmla="*/ 535 w 735"/>
                <a:gd name="T5" fmla="*/ 253 h 253"/>
                <a:gd name="T6" fmla="*/ 478 w 735"/>
                <a:gd name="T7" fmla="*/ 253 h 253"/>
                <a:gd name="T8" fmla="*/ 0 w 735"/>
                <a:gd name="T9" fmla="*/ 253 h 253"/>
                <a:gd name="T10" fmla="*/ 0 w 735"/>
                <a:gd name="T11" fmla="*/ 147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5"/>
                <a:gd name="T19" fmla="*/ 0 h 253"/>
                <a:gd name="T20" fmla="*/ 735 w 735"/>
                <a:gd name="T21" fmla="*/ 253 h 2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5" h="253">
                  <a:moveTo>
                    <a:pt x="735" y="0"/>
                  </a:moveTo>
                  <a:lnTo>
                    <a:pt x="535" y="0"/>
                  </a:lnTo>
                  <a:lnTo>
                    <a:pt x="535" y="253"/>
                  </a:lnTo>
                  <a:lnTo>
                    <a:pt x="478" y="253"/>
                  </a:lnTo>
                  <a:lnTo>
                    <a:pt x="0" y="253"/>
                  </a:lnTo>
                  <a:lnTo>
                    <a:pt x="0" y="147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8" name="Freeform 81"/>
            <p:cNvSpPr>
              <a:spLocks/>
            </p:cNvSpPr>
            <p:nvPr/>
          </p:nvSpPr>
          <p:spPr bwMode="auto">
            <a:xfrm>
              <a:off x="3883" y="2932"/>
              <a:ext cx="359" cy="425"/>
            </a:xfrm>
            <a:custGeom>
              <a:avLst/>
              <a:gdLst>
                <a:gd name="T0" fmla="*/ 0 w 359"/>
                <a:gd name="T1" fmla="*/ 425 h 425"/>
                <a:gd name="T2" fmla="*/ 306 w 359"/>
                <a:gd name="T3" fmla="*/ 425 h 425"/>
                <a:gd name="T4" fmla="*/ 306 w 359"/>
                <a:gd name="T5" fmla="*/ 0 h 425"/>
                <a:gd name="T6" fmla="*/ 359 w 359"/>
                <a:gd name="T7" fmla="*/ 0 h 4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9"/>
                <a:gd name="T13" fmla="*/ 0 h 425"/>
                <a:gd name="T14" fmla="*/ 359 w 359"/>
                <a:gd name="T15" fmla="*/ 425 h 4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9" h="425">
                  <a:moveTo>
                    <a:pt x="0" y="425"/>
                  </a:moveTo>
                  <a:lnTo>
                    <a:pt x="306" y="425"/>
                  </a:lnTo>
                  <a:lnTo>
                    <a:pt x="306" y="0"/>
                  </a:lnTo>
                  <a:lnTo>
                    <a:pt x="359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9" name="Freeform 82"/>
            <p:cNvSpPr>
              <a:spLocks/>
            </p:cNvSpPr>
            <p:nvPr/>
          </p:nvSpPr>
          <p:spPr bwMode="auto">
            <a:xfrm>
              <a:off x="3290" y="2454"/>
              <a:ext cx="319" cy="903"/>
            </a:xfrm>
            <a:custGeom>
              <a:avLst/>
              <a:gdLst>
                <a:gd name="T0" fmla="*/ 319 w 319"/>
                <a:gd name="T1" fmla="*/ 903 h 903"/>
                <a:gd name="T2" fmla="*/ 0 w 319"/>
                <a:gd name="T3" fmla="*/ 903 h 903"/>
                <a:gd name="T4" fmla="*/ 0 w 319"/>
                <a:gd name="T5" fmla="*/ 0 h 903"/>
                <a:gd name="T6" fmla="*/ 0 60000 65536"/>
                <a:gd name="T7" fmla="*/ 0 60000 65536"/>
                <a:gd name="T8" fmla="*/ 0 60000 65536"/>
                <a:gd name="T9" fmla="*/ 0 w 319"/>
                <a:gd name="T10" fmla="*/ 0 h 903"/>
                <a:gd name="T11" fmla="*/ 319 w 319"/>
                <a:gd name="T12" fmla="*/ 903 h 9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9" h="903">
                  <a:moveTo>
                    <a:pt x="319" y="903"/>
                  </a:moveTo>
                  <a:lnTo>
                    <a:pt x="0" y="903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0" name="Freeform 88"/>
            <p:cNvSpPr>
              <a:spLocks/>
            </p:cNvSpPr>
            <p:nvPr/>
          </p:nvSpPr>
          <p:spPr bwMode="auto">
            <a:xfrm>
              <a:off x="5014" y="2380"/>
              <a:ext cx="474" cy="74"/>
            </a:xfrm>
            <a:custGeom>
              <a:avLst/>
              <a:gdLst>
                <a:gd name="T0" fmla="*/ 0 w 474"/>
                <a:gd name="T1" fmla="*/ 0 h 74"/>
                <a:gd name="T2" fmla="*/ 119 w 474"/>
                <a:gd name="T3" fmla="*/ 0 h 74"/>
                <a:gd name="T4" fmla="*/ 119 w 474"/>
                <a:gd name="T5" fmla="*/ 74 h 74"/>
                <a:gd name="T6" fmla="*/ 474 w 474"/>
                <a:gd name="T7" fmla="*/ 74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4"/>
                <a:gd name="T13" fmla="*/ 0 h 74"/>
                <a:gd name="T14" fmla="*/ 474 w 474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4" h="74">
                  <a:moveTo>
                    <a:pt x="0" y="0"/>
                  </a:moveTo>
                  <a:lnTo>
                    <a:pt x="119" y="0"/>
                  </a:lnTo>
                  <a:lnTo>
                    <a:pt x="119" y="74"/>
                  </a:lnTo>
                  <a:lnTo>
                    <a:pt x="474" y="7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" name="Freeform 89"/>
            <p:cNvSpPr>
              <a:spLocks/>
            </p:cNvSpPr>
            <p:nvPr/>
          </p:nvSpPr>
          <p:spPr bwMode="auto">
            <a:xfrm>
              <a:off x="4581" y="2454"/>
              <a:ext cx="176" cy="376"/>
            </a:xfrm>
            <a:custGeom>
              <a:avLst/>
              <a:gdLst>
                <a:gd name="T0" fmla="*/ 0 w 176"/>
                <a:gd name="T1" fmla="*/ 376 h 376"/>
                <a:gd name="T2" fmla="*/ 78 w 176"/>
                <a:gd name="T3" fmla="*/ 376 h 376"/>
                <a:gd name="T4" fmla="*/ 78 w 176"/>
                <a:gd name="T5" fmla="*/ 0 h 376"/>
                <a:gd name="T6" fmla="*/ 176 w 176"/>
                <a:gd name="T7" fmla="*/ 0 h 3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6"/>
                <a:gd name="T13" fmla="*/ 0 h 376"/>
                <a:gd name="T14" fmla="*/ 176 w 176"/>
                <a:gd name="T15" fmla="*/ 376 h 3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6" h="376">
                  <a:moveTo>
                    <a:pt x="0" y="376"/>
                  </a:moveTo>
                  <a:lnTo>
                    <a:pt x="78" y="376"/>
                  </a:lnTo>
                  <a:lnTo>
                    <a:pt x="78" y="0"/>
                  </a:lnTo>
                  <a:lnTo>
                    <a:pt x="176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" name="Freeform 91"/>
            <p:cNvSpPr>
              <a:spLocks/>
            </p:cNvSpPr>
            <p:nvPr/>
          </p:nvSpPr>
          <p:spPr bwMode="auto">
            <a:xfrm>
              <a:off x="4573" y="2307"/>
              <a:ext cx="184" cy="82"/>
            </a:xfrm>
            <a:custGeom>
              <a:avLst/>
              <a:gdLst>
                <a:gd name="T0" fmla="*/ 184 w 184"/>
                <a:gd name="T1" fmla="*/ 0 h 82"/>
                <a:gd name="T2" fmla="*/ 82 w 184"/>
                <a:gd name="T3" fmla="*/ 0 h 82"/>
                <a:gd name="T4" fmla="*/ 82 w 184"/>
                <a:gd name="T5" fmla="*/ 82 h 82"/>
                <a:gd name="T6" fmla="*/ 0 w 184"/>
                <a:gd name="T7" fmla="*/ 82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"/>
                <a:gd name="T13" fmla="*/ 0 h 82"/>
                <a:gd name="T14" fmla="*/ 184 w 184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" h="82">
                  <a:moveTo>
                    <a:pt x="184" y="0"/>
                  </a:moveTo>
                  <a:lnTo>
                    <a:pt x="82" y="0"/>
                  </a:lnTo>
                  <a:lnTo>
                    <a:pt x="82" y="82"/>
                  </a:lnTo>
                  <a:lnTo>
                    <a:pt x="0" y="8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3" name="Freeform 84"/>
            <p:cNvSpPr>
              <a:spLocks/>
            </p:cNvSpPr>
            <p:nvPr/>
          </p:nvSpPr>
          <p:spPr bwMode="auto">
            <a:xfrm>
              <a:off x="3891" y="2454"/>
              <a:ext cx="343" cy="376"/>
            </a:xfrm>
            <a:custGeom>
              <a:avLst/>
              <a:gdLst>
                <a:gd name="T0" fmla="*/ 0 w 343"/>
                <a:gd name="T1" fmla="*/ 376 h 376"/>
                <a:gd name="T2" fmla="*/ 192 w 343"/>
                <a:gd name="T3" fmla="*/ 376 h 376"/>
                <a:gd name="T4" fmla="*/ 192 w 343"/>
                <a:gd name="T5" fmla="*/ 0 h 376"/>
                <a:gd name="T6" fmla="*/ 343 w 343"/>
                <a:gd name="T7" fmla="*/ 0 h 3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3"/>
                <a:gd name="T13" fmla="*/ 0 h 376"/>
                <a:gd name="T14" fmla="*/ 343 w 343"/>
                <a:gd name="T15" fmla="*/ 376 h 3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3" h="376">
                  <a:moveTo>
                    <a:pt x="0" y="376"/>
                  </a:moveTo>
                  <a:lnTo>
                    <a:pt x="192" y="376"/>
                  </a:lnTo>
                  <a:lnTo>
                    <a:pt x="192" y="0"/>
                  </a:lnTo>
                  <a:lnTo>
                    <a:pt x="343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4" name="Freeform 85"/>
            <p:cNvSpPr>
              <a:spLocks/>
            </p:cNvSpPr>
            <p:nvPr/>
          </p:nvSpPr>
          <p:spPr bwMode="auto">
            <a:xfrm>
              <a:off x="3388" y="2307"/>
              <a:ext cx="858" cy="711"/>
            </a:xfrm>
            <a:custGeom>
              <a:avLst/>
              <a:gdLst>
                <a:gd name="T0" fmla="*/ 858 w 858"/>
                <a:gd name="T1" fmla="*/ 449 h 711"/>
                <a:gd name="T2" fmla="*/ 752 w 858"/>
                <a:gd name="T3" fmla="*/ 449 h 711"/>
                <a:gd name="T4" fmla="*/ 752 w 858"/>
                <a:gd name="T5" fmla="*/ 711 h 711"/>
                <a:gd name="T6" fmla="*/ 0 w 858"/>
                <a:gd name="T7" fmla="*/ 711 h 711"/>
                <a:gd name="T8" fmla="*/ 0 w 858"/>
                <a:gd name="T9" fmla="*/ 0 h 7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8"/>
                <a:gd name="T16" fmla="*/ 0 h 711"/>
                <a:gd name="T17" fmla="*/ 858 w 858"/>
                <a:gd name="T18" fmla="*/ 711 h 7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8" h="711">
                  <a:moveTo>
                    <a:pt x="858" y="449"/>
                  </a:moveTo>
                  <a:lnTo>
                    <a:pt x="752" y="449"/>
                  </a:lnTo>
                  <a:lnTo>
                    <a:pt x="752" y="711"/>
                  </a:lnTo>
                  <a:lnTo>
                    <a:pt x="0" y="711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5" name="Line 90"/>
            <p:cNvSpPr>
              <a:spLocks noChangeShapeType="1"/>
            </p:cNvSpPr>
            <p:nvPr/>
          </p:nvSpPr>
          <p:spPr bwMode="auto">
            <a:xfrm>
              <a:off x="3388" y="2834"/>
              <a:ext cx="22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6" name="Oval 92"/>
            <p:cNvSpPr>
              <a:spLocks noChangeArrowheads="1"/>
            </p:cNvSpPr>
            <p:nvPr/>
          </p:nvSpPr>
          <p:spPr bwMode="auto">
            <a:xfrm>
              <a:off x="3356" y="2274"/>
              <a:ext cx="61" cy="61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7" name="Oval 93"/>
            <p:cNvSpPr>
              <a:spLocks noChangeArrowheads="1"/>
            </p:cNvSpPr>
            <p:nvPr/>
          </p:nvSpPr>
          <p:spPr bwMode="auto">
            <a:xfrm>
              <a:off x="3356" y="2801"/>
              <a:ext cx="61" cy="6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8" name="Oval 94"/>
            <p:cNvSpPr>
              <a:spLocks noChangeArrowheads="1"/>
            </p:cNvSpPr>
            <p:nvPr/>
          </p:nvSpPr>
          <p:spPr bwMode="auto">
            <a:xfrm>
              <a:off x="3466" y="2421"/>
              <a:ext cx="65" cy="6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9" name="Oval 95"/>
            <p:cNvSpPr>
              <a:spLocks noChangeArrowheads="1"/>
            </p:cNvSpPr>
            <p:nvPr/>
          </p:nvSpPr>
          <p:spPr bwMode="auto">
            <a:xfrm>
              <a:off x="3258" y="2421"/>
              <a:ext cx="61" cy="6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sp>
        <p:nvSpPr>
          <p:cNvPr id="40" name="Line 96"/>
          <p:cNvSpPr>
            <a:spLocks noChangeShapeType="1"/>
          </p:cNvSpPr>
          <p:nvPr/>
        </p:nvSpPr>
        <p:spPr bwMode="auto">
          <a:xfrm>
            <a:off x="3948113" y="2852738"/>
            <a:ext cx="544512" cy="182562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1" name="Freeform 97"/>
          <p:cNvSpPr>
            <a:spLocks/>
          </p:cNvSpPr>
          <p:nvPr/>
        </p:nvSpPr>
        <p:spPr bwMode="auto">
          <a:xfrm>
            <a:off x="4441825" y="2970213"/>
            <a:ext cx="214313" cy="115887"/>
          </a:xfrm>
          <a:custGeom>
            <a:avLst/>
            <a:gdLst>
              <a:gd name="T0" fmla="*/ 214313 w 135"/>
              <a:gd name="T1" fmla="*/ 115887 h 73"/>
              <a:gd name="T2" fmla="*/ 31750 w 135"/>
              <a:gd name="T3" fmla="*/ 0 h 73"/>
              <a:gd name="T4" fmla="*/ 0 w 135"/>
              <a:gd name="T5" fmla="*/ 96837 h 73"/>
              <a:gd name="T6" fmla="*/ 214313 w 135"/>
              <a:gd name="T7" fmla="*/ 115887 h 73"/>
              <a:gd name="T8" fmla="*/ 0 60000 65536"/>
              <a:gd name="T9" fmla="*/ 0 60000 65536"/>
              <a:gd name="T10" fmla="*/ 0 60000 65536"/>
              <a:gd name="T11" fmla="*/ 0 60000 65536"/>
              <a:gd name="T12" fmla="*/ 0 w 135"/>
              <a:gd name="T13" fmla="*/ 0 h 73"/>
              <a:gd name="T14" fmla="*/ 135 w 135"/>
              <a:gd name="T15" fmla="*/ 73 h 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5" h="73">
                <a:moveTo>
                  <a:pt x="135" y="73"/>
                </a:moveTo>
                <a:lnTo>
                  <a:pt x="20" y="0"/>
                </a:lnTo>
                <a:lnTo>
                  <a:pt x="0" y="61"/>
                </a:lnTo>
                <a:lnTo>
                  <a:pt x="135" y="7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2" name="Rectangle 98"/>
          <p:cNvSpPr>
            <a:spLocks noChangeArrowheads="1"/>
          </p:cNvSpPr>
          <p:nvPr/>
        </p:nvSpPr>
        <p:spPr bwMode="auto">
          <a:xfrm>
            <a:off x="6653213" y="364807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s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3" name="Rectangle 99"/>
          <p:cNvSpPr>
            <a:spLocks noChangeArrowheads="1"/>
          </p:cNvSpPr>
          <p:nvPr/>
        </p:nvSpPr>
        <p:spPr bwMode="auto">
          <a:xfrm>
            <a:off x="6653213" y="3409950"/>
            <a:ext cx="2143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co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4" name="Rectangle 100"/>
          <p:cNvSpPr>
            <a:spLocks noChangeArrowheads="1"/>
          </p:cNvSpPr>
          <p:nvPr/>
        </p:nvSpPr>
        <p:spPr bwMode="auto">
          <a:xfrm>
            <a:off x="2419350" y="3422650"/>
            <a:ext cx="10579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a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5" name="Rectangle 101"/>
          <p:cNvSpPr>
            <a:spLocks noChangeArrowheads="1"/>
          </p:cNvSpPr>
          <p:nvPr/>
        </p:nvSpPr>
        <p:spPr bwMode="auto">
          <a:xfrm>
            <a:off x="2419350" y="3671888"/>
            <a:ext cx="12182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b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6" name="Rectangle 102"/>
          <p:cNvSpPr>
            <a:spLocks noChangeArrowheads="1"/>
          </p:cNvSpPr>
          <p:nvPr/>
        </p:nvSpPr>
        <p:spPr bwMode="auto">
          <a:xfrm>
            <a:off x="3384550" y="2393950"/>
            <a:ext cx="6731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co = ab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7" name="Rectangle 103"/>
          <p:cNvSpPr>
            <a:spLocks noChangeArrowheads="1"/>
          </p:cNvSpPr>
          <p:nvPr/>
        </p:nvSpPr>
        <p:spPr bwMode="auto">
          <a:xfrm>
            <a:off x="3384550" y="2627313"/>
            <a:ext cx="116217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s = a'b + ab'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48" name="Group 126"/>
          <p:cNvGrpSpPr>
            <a:grpSpLocks/>
          </p:cNvGrpSpPr>
          <p:nvPr/>
        </p:nvGrpSpPr>
        <p:grpSpPr bwMode="auto">
          <a:xfrm>
            <a:off x="3584575" y="3455988"/>
            <a:ext cx="539750" cy="468312"/>
            <a:chOff x="3588" y="2233"/>
            <a:chExt cx="340" cy="295"/>
          </a:xfrm>
        </p:grpSpPr>
        <p:sp>
          <p:nvSpPr>
            <p:cNvPr id="49" name="Freeform 111"/>
            <p:cNvSpPr>
              <a:spLocks/>
            </p:cNvSpPr>
            <p:nvPr/>
          </p:nvSpPr>
          <p:spPr bwMode="auto">
            <a:xfrm>
              <a:off x="3588" y="2233"/>
              <a:ext cx="340" cy="295"/>
            </a:xfrm>
            <a:custGeom>
              <a:avLst/>
              <a:gdLst>
                <a:gd name="T0" fmla="*/ 0 w 83"/>
                <a:gd name="T1" fmla="*/ 295 h 72"/>
                <a:gd name="T2" fmla="*/ 193 w 83"/>
                <a:gd name="T3" fmla="*/ 295 h 72"/>
                <a:gd name="T4" fmla="*/ 340 w 83"/>
                <a:gd name="T5" fmla="*/ 148 h 72"/>
                <a:gd name="T6" fmla="*/ 193 w 83"/>
                <a:gd name="T7" fmla="*/ 0 h 72"/>
                <a:gd name="T8" fmla="*/ 0 w 83"/>
                <a:gd name="T9" fmla="*/ 0 h 72"/>
                <a:gd name="T10" fmla="*/ 0 w 83"/>
                <a:gd name="T11" fmla="*/ 295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3"/>
                <a:gd name="T19" fmla="*/ 0 h 72"/>
                <a:gd name="T20" fmla="*/ 83 w 83"/>
                <a:gd name="T21" fmla="*/ 72 h 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3" h="72">
                  <a:moveTo>
                    <a:pt x="0" y="72"/>
                  </a:moveTo>
                  <a:cubicBezTo>
                    <a:pt x="47" y="72"/>
                    <a:pt x="47" y="72"/>
                    <a:pt x="47" y="72"/>
                  </a:cubicBezTo>
                  <a:cubicBezTo>
                    <a:pt x="67" y="72"/>
                    <a:pt x="83" y="56"/>
                    <a:pt x="83" y="36"/>
                  </a:cubicBezTo>
                  <a:cubicBezTo>
                    <a:pt x="83" y="16"/>
                    <a:pt x="67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2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0" name="Rectangle 114"/>
            <p:cNvSpPr>
              <a:spLocks noChangeArrowheads="1"/>
            </p:cNvSpPr>
            <p:nvPr/>
          </p:nvSpPr>
          <p:spPr bwMode="auto">
            <a:xfrm>
              <a:off x="3671" y="2298"/>
              <a:ext cx="1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ab</a:t>
              </a:r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51" name="Group 133"/>
          <p:cNvGrpSpPr>
            <a:grpSpLocks/>
          </p:cNvGrpSpPr>
          <p:nvPr/>
        </p:nvGrpSpPr>
        <p:grpSpPr bwMode="auto">
          <a:xfrm>
            <a:off x="3624263" y="3455988"/>
            <a:ext cx="2224087" cy="1985962"/>
            <a:chOff x="3613" y="2233"/>
            <a:chExt cx="1401" cy="1251"/>
          </a:xfrm>
        </p:grpSpPr>
        <p:grpSp>
          <p:nvGrpSpPr>
            <p:cNvPr id="52" name="Group 128"/>
            <p:cNvGrpSpPr>
              <a:grpSpLocks/>
            </p:cNvGrpSpPr>
            <p:nvPr/>
          </p:nvGrpSpPr>
          <p:grpSpPr bwMode="auto">
            <a:xfrm>
              <a:off x="3617" y="2707"/>
              <a:ext cx="270" cy="254"/>
              <a:chOff x="3617" y="2707"/>
              <a:chExt cx="270" cy="254"/>
            </a:xfrm>
          </p:grpSpPr>
          <p:sp>
            <p:nvSpPr>
              <p:cNvPr id="63" name="Freeform 107"/>
              <p:cNvSpPr>
                <a:spLocks/>
              </p:cNvSpPr>
              <p:nvPr/>
            </p:nvSpPr>
            <p:spPr bwMode="auto">
              <a:xfrm>
                <a:off x="3617" y="2707"/>
                <a:ext cx="200" cy="254"/>
              </a:xfrm>
              <a:custGeom>
                <a:avLst/>
                <a:gdLst>
                  <a:gd name="T0" fmla="*/ 0 w 200"/>
                  <a:gd name="T1" fmla="*/ 254 h 254"/>
                  <a:gd name="T2" fmla="*/ 200 w 200"/>
                  <a:gd name="T3" fmla="*/ 127 h 254"/>
                  <a:gd name="T4" fmla="*/ 0 w 200"/>
                  <a:gd name="T5" fmla="*/ 0 h 254"/>
                  <a:gd name="T6" fmla="*/ 0 w 200"/>
                  <a:gd name="T7" fmla="*/ 254 h 25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0"/>
                  <a:gd name="T13" fmla="*/ 0 h 254"/>
                  <a:gd name="T14" fmla="*/ 200 w 200"/>
                  <a:gd name="T15" fmla="*/ 254 h 25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0" h="254">
                    <a:moveTo>
                      <a:pt x="0" y="254"/>
                    </a:moveTo>
                    <a:lnTo>
                      <a:pt x="200" y="12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64" name="Oval 108"/>
              <p:cNvSpPr>
                <a:spLocks noChangeArrowheads="1"/>
              </p:cNvSpPr>
              <p:nvPr/>
            </p:nvSpPr>
            <p:spPr bwMode="auto">
              <a:xfrm>
                <a:off x="3825" y="2801"/>
                <a:ext cx="62" cy="6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</p:grpSp>
        <p:grpSp>
          <p:nvGrpSpPr>
            <p:cNvPr id="53" name="Group 131"/>
            <p:cNvGrpSpPr>
              <a:grpSpLocks/>
            </p:cNvGrpSpPr>
            <p:nvPr/>
          </p:nvGrpSpPr>
          <p:grpSpPr bwMode="auto">
            <a:xfrm>
              <a:off x="3613" y="3231"/>
              <a:ext cx="265" cy="253"/>
              <a:chOff x="3613" y="3231"/>
              <a:chExt cx="265" cy="253"/>
            </a:xfrm>
          </p:grpSpPr>
          <p:sp>
            <p:nvSpPr>
              <p:cNvPr id="61" name="Freeform 109"/>
              <p:cNvSpPr>
                <a:spLocks/>
              </p:cNvSpPr>
              <p:nvPr/>
            </p:nvSpPr>
            <p:spPr bwMode="auto">
              <a:xfrm>
                <a:off x="3613" y="3231"/>
                <a:ext cx="200" cy="253"/>
              </a:xfrm>
              <a:custGeom>
                <a:avLst/>
                <a:gdLst>
                  <a:gd name="T0" fmla="*/ 0 w 200"/>
                  <a:gd name="T1" fmla="*/ 253 h 253"/>
                  <a:gd name="T2" fmla="*/ 200 w 200"/>
                  <a:gd name="T3" fmla="*/ 126 h 253"/>
                  <a:gd name="T4" fmla="*/ 0 w 200"/>
                  <a:gd name="T5" fmla="*/ 0 h 253"/>
                  <a:gd name="T6" fmla="*/ 0 w 200"/>
                  <a:gd name="T7" fmla="*/ 253 h 2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0"/>
                  <a:gd name="T13" fmla="*/ 0 h 253"/>
                  <a:gd name="T14" fmla="*/ 200 w 200"/>
                  <a:gd name="T15" fmla="*/ 253 h 2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0" h="253">
                    <a:moveTo>
                      <a:pt x="0" y="253"/>
                    </a:moveTo>
                    <a:lnTo>
                      <a:pt x="200" y="126"/>
                    </a:lnTo>
                    <a:lnTo>
                      <a:pt x="0" y="0"/>
                    </a:lnTo>
                    <a:lnTo>
                      <a:pt x="0" y="253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62" name="Oval 110"/>
              <p:cNvSpPr>
                <a:spLocks noChangeArrowheads="1"/>
              </p:cNvSpPr>
              <p:nvPr/>
            </p:nvSpPr>
            <p:spPr bwMode="auto">
              <a:xfrm>
                <a:off x="3817" y="3325"/>
                <a:ext cx="61" cy="65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</p:grpSp>
        <p:sp>
          <p:nvSpPr>
            <p:cNvPr id="54" name="Freeform 113"/>
            <p:cNvSpPr>
              <a:spLocks/>
            </p:cNvSpPr>
            <p:nvPr/>
          </p:nvSpPr>
          <p:spPr bwMode="auto">
            <a:xfrm>
              <a:off x="4716" y="2233"/>
              <a:ext cx="298" cy="295"/>
            </a:xfrm>
            <a:custGeom>
              <a:avLst/>
              <a:gdLst>
                <a:gd name="T0" fmla="*/ 298 w 73"/>
                <a:gd name="T1" fmla="*/ 148 h 72"/>
                <a:gd name="T2" fmla="*/ 0 w 73"/>
                <a:gd name="T3" fmla="*/ 295 h 72"/>
                <a:gd name="T4" fmla="*/ 45 w 73"/>
                <a:gd name="T5" fmla="*/ 148 h 72"/>
                <a:gd name="T6" fmla="*/ 45 w 73"/>
                <a:gd name="T7" fmla="*/ 143 h 72"/>
                <a:gd name="T8" fmla="*/ 0 w 73"/>
                <a:gd name="T9" fmla="*/ 0 h 72"/>
                <a:gd name="T10" fmla="*/ 298 w 73"/>
                <a:gd name="T11" fmla="*/ 148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72"/>
                <a:gd name="T20" fmla="*/ 73 w 73"/>
                <a:gd name="T21" fmla="*/ 72 h 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72">
                  <a:moveTo>
                    <a:pt x="73" y="36"/>
                  </a:moveTo>
                  <a:cubicBezTo>
                    <a:pt x="73" y="36"/>
                    <a:pt x="56" y="72"/>
                    <a:pt x="0" y="72"/>
                  </a:cubicBezTo>
                  <a:cubicBezTo>
                    <a:pt x="0" y="72"/>
                    <a:pt x="11" y="68"/>
                    <a:pt x="11" y="36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"/>
                    <a:pt x="0" y="0"/>
                    <a:pt x="0" y="0"/>
                  </a:cubicBezTo>
                  <a:cubicBezTo>
                    <a:pt x="56" y="0"/>
                    <a:pt x="73" y="36"/>
                    <a:pt x="73" y="36"/>
                  </a:cubicBez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grpSp>
          <p:nvGrpSpPr>
            <p:cNvPr id="55" name="Group 129"/>
            <p:cNvGrpSpPr>
              <a:grpSpLocks/>
            </p:cNvGrpSpPr>
            <p:nvPr/>
          </p:nvGrpSpPr>
          <p:grpSpPr bwMode="auto">
            <a:xfrm>
              <a:off x="4234" y="2233"/>
              <a:ext cx="339" cy="295"/>
              <a:chOff x="4234" y="2233"/>
              <a:chExt cx="339" cy="295"/>
            </a:xfrm>
          </p:grpSpPr>
          <p:sp>
            <p:nvSpPr>
              <p:cNvPr id="59" name="Freeform 112"/>
              <p:cNvSpPr>
                <a:spLocks/>
              </p:cNvSpPr>
              <p:nvPr/>
            </p:nvSpPr>
            <p:spPr bwMode="auto">
              <a:xfrm>
                <a:off x="4234" y="2233"/>
                <a:ext cx="339" cy="295"/>
              </a:xfrm>
              <a:custGeom>
                <a:avLst/>
                <a:gdLst>
                  <a:gd name="T0" fmla="*/ 0 w 83"/>
                  <a:gd name="T1" fmla="*/ 295 h 72"/>
                  <a:gd name="T2" fmla="*/ 192 w 83"/>
                  <a:gd name="T3" fmla="*/ 295 h 72"/>
                  <a:gd name="T4" fmla="*/ 339 w 83"/>
                  <a:gd name="T5" fmla="*/ 148 h 72"/>
                  <a:gd name="T6" fmla="*/ 192 w 83"/>
                  <a:gd name="T7" fmla="*/ 0 h 72"/>
                  <a:gd name="T8" fmla="*/ 0 w 83"/>
                  <a:gd name="T9" fmla="*/ 0 h 72"/>
                  <a:gd name="T10" fmla="*/ 0 w 83"/>
                  <a:gd name="T11" fmla="*/ 295 h 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3"/>
                  <a:gd name="T19" fmla="*/ 0 h 72"/>
                  <a:gd name="T20" fmla="*/ 83 w 83"/>
                  <a:gd name="T21" fmla="*/ 72 h 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3" h="72">
                    <a:moveTo>
                      <a:pt x="0" y="72"/>
                    </a:moveTo>
                    <a:cubicBezTo>
                      <a:pt x="47" y="72"/>
                      <a:pt x="47" y="72"/>
                      <a:pt x="47" y="72"/>
                    </a:cubicBezTo>
                    <a:cubicBezTo>
                      <a:pt x="67" y="72"/>
                      <a:pt x="83" y="56"/>
                      <a:pt x="83" y="36"/>
                    </a:cubicBezTo>
                    <a:cubicBezTo>
                      <a:pt x="83" y="16"/>
                      <a:pt x="67" y="0"/>
                      <a:pt x="4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60" name="Rectangle 115"/>
              <p:cNvSpPr>
                <a:spLocks noChangeArrowheads="1"/>
              </p:cNvSpPr>
              <p:nvPr/>
            </p:nvSpPr>
            <p:spPr bwMode="auto">
              <a:xfrm>
                <a:off x="4303" y="2298"/>
                <a:ext cx="194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a'b</a:t>
                </a:r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56" name="Group 132"/>
            <p:cNvGrpSpPr>
              <a:grpSpLocks/>
            </p:cNvGrpSpPr>
            <p:nvPr/>
          </p:nvGrpSpPr>
          <p:grpSpPr bwMode="auto">
            <a:xfrm>
              <a:off x="4242" y="2683"/>
              <a:ext cx="339" cy="298"/>
              <a:chOff x="4242" y="2683"/>
              <a:chExt cx="339" cy="298"/>
            </a:xfrm>
          </p:grpSpPr>
          <p:sp>
            <p:nvSpPr>
              <p:cNvPr id="57" name="Freeform 118"/>
              <p:cNvSpPr>
                <a:spLocks/>
              </p:cNvSpPr>
              <p:nvPr/>
            </p:nvSpPr>
            <p:spPr bwMode="auto">
              <a:xfrm>
                <a:off x="4242" y="2683"/>
                <a:ext cx="339" cy="298"/>
              </a:xfrm>
              <a:custGeom>
                <a:avLst/>
                <a:gdLst>
                  <a:gd name="T0" fmla="*/ 0 w 83"/>
                  <a:gd name="T1" fmla="*/ 298 h 73"/>
                  <a:gd name="T2" fmla="*/ 192 w 83"/>
                  <a:gd name="T3" fmla="*/ 298 h 73"/>
                  <a:gd name="T4" fmla="*/ 339 w 83"/>
                  <a:gd name="T5" fmla="*/ 147 h 73"/>
                  <a:gd name="T6" fmla="*/ 192 w 83"/>
                  <a:gd name="T7" fmla="*/ 0 h 73"/>
                  <a:gd name="T8" fmla="*/ 0 w 83"/>
                  <a:gd name="T9" fmla="*/ 0 h 73"/>
                  <a:gd name="T10" fmla="*/ 0 w 83"/>
                  <a:gd name="T11" fmla="*/ 298 h 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3"/>
                  <a:gd name="T19" fmla="*/ 0 h 73"/>
                  <a:gd name="T20" fmla="*/ 83 w 83"/>
                  <a:gd name="T21" fmla="*/ 73 h 7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3" h="73">
                    <a:moveTo>
                      <a:pt x="0" y="73"/>
                    </a:moveTo>
                    <a:cubicBezTo>
                      <a:pt x="47" y="73"/>
                      <a:pt x="47" y="73"/>
                      <a:pt x="47" y="73"/>
                    </a:cubicBezTo>
                    <a:cubicBezTo>
                      <a:pt x="67" y="73"/>
                      <a:pt x="83" y="56"/>
                      <a:pt x="83" y="36"/>
                    </a:cubicBezTo>
                    <a:cubicBezTo>
                      <a:pt x="83" y="16"/>
                      <a:pt x="67" y="0"/>
                      <a:pt x="4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58" name="Rectangle 119"/>
              <p:cNvSpPr>
                <a:spLocks noChangeArrowheads="1"/>
              </p:cNvSpPr>
              <p:nvPr/>
            </p:nvSpPr>
            <p:spPr bwMode="auto">
              <a:xfrm>
                <a:off x="4311" y="2742"/>
                <a:ext cx="194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ab'</a:t>
                </a:r>
                <a:endParaRPr lang="en-US">
                  <a:latin typeface="Comic Sans MS" pitchFamily="66" charset="0"/>
                </a:endParaRPr>
              </a:p>
            </p:txBody>
          </p:sp>
        </p:grpSp>
      </p:grpSp>
      <p:sp>
        <p:nvSpPr>
          <p:cNvPr id="65" name="Rectangle 121"/>
          <p:cNvSpPr>
            <a:spLocks noChangeArrowheads="1"/>
          </p:cNvSpPr>
          <p:nvPr/>
        </p:nvSpPr>
        <p:spPr bwMode="auto">
          <a:xfrm>
            <a:off x="5360988" y="5319713"/>
            <a:ext cx="7389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Comic Sans MS" pitchFamily="66" charset="0"/>
              </a:rPr>
              <a:t>cell row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6" name="Rectangle 122"/>
          <p:cNvSpPr>
            <a:spLocks noChangeArrowheads="1"/>
          </p:cNvSpPr>
          <p:nvPr/>
        </p:nvSpPr>
        <p:spPr bwMode="auto">
          <a:xfrm>
            <a:off x="5360988" y="4602163"/>
            <a:ext cx="7389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Comic Sans MS" pitchFamily="66" charset="0"/>
              </a:rPr>
              <a:t>cell row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7" name="Line 123"/>
          <p:cNvSpPr>
            <a:spLocks noChangeShapeType="1"/>
          </p:cNvSpPr>
          <p:nvPr/>
        </p:nvSpPr>
        <p:spPr bwMode="auto">
          <a:xfrm>
            <a:off x="3006725" y="4127500"/>
            <a:ext cx="3162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8" name="Line 124"/>
          <p:cNvSpPr>
            <a:spLocks noChangeShapeType="1"/>
          </p:cNvSpPr>
          <p:nvPr/>
        </p:nvSpPr>
        <p:spPr bwMode="auto">
          <a:xfrm>
            <a:off x="3019425" y="4876800"/>
            <a:ext cx="3162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9" name="Rectangle 125"/>
          <p:cNvSpPr>
            <a:spLocks noChangeArrowheads="1"/>
          </p:cNvSpPr>
          <p:nvPr/>
        </p:nvSpPr>
        <p:spPr bwMode="auto">
          <a:xfrm>
            <a:off x="5360988" y="3890963"/>
            <a:ext cx="7389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Comic Sans MS" pitchFamily="66" charset="0"/>
              </a:rPr>
              <a:t>cell row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0" name="Line 136"/>
          <p:cNvSpPr>
            <a:spLocks noChangeShapeType="1"/>
          </p:cNvSpPr>
          <p:nvPr/>
        </p:nvSpPr>
        <p:spPr bwMode="auto">
          <a:xfrm>
            <a:off x="2598738" y="3803650"/>
            <a:ext cx="434975" cy="1588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1" name="Line 137"/>
          <p:cNvSpPr>
            <a:spLocks noChangeShapeType="1"/>
          </p:cNvSpPr>
          <p:nvPr/>
        </p:nvSpPr>
        <p:spPr bwMode="auto">
          <a:xfrm>
            <a:off x="2598738" y="3570288"/>
            <a:ext cx="434975" cy="1587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2" name="Line 138"/>
          <p:cNvSpPr>
            <a:spLocks noChangeShapeType="1"/>
          </p:cNvSpPr>
          <p:nvPr/>
        </p:nvSpPr>
        <p:spPr bwMode="auto">
          <a:xfrm>
            <a:off x="6153150" y="3570288"/>
            <a:ext cx="428625" cy="1587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4" name="Line 423"/>
          <p:cNvSpPr>
            <a:spLocks noChangeShapeType="1"/>
          </p:cNvSpPr>
          <p:nvPr/>
        </p:nvSpPr>
        <p:spPr bwMode="auto">
          <a:xfrm>
            <a:off x="7564438" y="2255838"/>
            <a:ext cx="66675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5" name="Line 424"/>
          <p:cNvSpPr>
            <a:spLocks noChangeShapeType="1"/>
          </p:cNvSpPr>
          <p:nvPr/>
        </p:nvSpPr>
        <p:spPr bwMode="auto">
          <a:xfrm>
            <a:off x="7070725" y="2346325"/>
            <a:ext cx="71438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6" name="Line 425"/>
          <p:cNvSpPr>
            <a:spLocks noChangeShapeType="1"/>
          </p:cNvSpPr>
          <p:nvPr/>
        </p:nvSpPr>
        <p:spPr bwMode="auto">
          <a:xfrm>
            <a:off x="7070725" y="2163763"/>
            <a:ext cx="71438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7" name="Freeform 426"/>
          <p:cNvSpPr>
            <a:spLocks/>
          </p:cNvSpPr>
          <p:nvPr/>
        </p:nvSpPr>
        <p:spPr bwMode="auto">
          <a:xfrm>
            <a:off x="7142163" y="2071688"/>
            <a:ext cx="422275" cy="366712"/>
          </a:xfrm>
          <a:custGeom>
            <a:avLst/>
            <a:gdLst>
              <a:gd name="T0" fmla="*/ 0 w 83"/>
              <a:gd name="T1" fmla="*/ 366712 h 72"/>
              <a:gd name="T2" fmla="*/ 239120 w 83"/>
              <a:gd name="T3" fmla="*/ 366712 h 72"/>
              <a:gd name="T4" fmla="*/ 422275 w 83"/>
              <a:gd name="T5" fmla="*/ 183356 h 72"/>
              <a:gd name="T6" fmla="*/ 239120 w 83"/>
              <a:gd name="T7" fmla="*/ 0 h 72"/>
              <a:gd name="T8" fmla="*/ 0 w 83"/>
              <a:gd name="T9" fmla="*/ 0 h 72"/>
              <a:gd name="T10" fmla="*/ 0 w 83"/>
              <a:gd name="T11" fmla="*/ 366712 h 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3"/>
              <a:gd name="T19" fmla="*/ 0 h 72"/>
              <a:gd name="T20" fmla="*/ 83 w 83"/>
              <a:gd name="T21" fmla="*/ 72 h 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3" h="72">
                <a:moveTo>
                  <a:pt x="0" y="72"/>
                </a:moveTo>
                <a:cubicBezTo>
                  <a:pt x="47" y="72"/>
                  <a:pt x="47" y="72"/>
                  <a:pt x="47" y="72"/>
                </a:cubicBezTo>
                <a:cubicBezTo>
                  <a:pt x="67" y="72"/>
                  <a:pt x="83" y="56"/>
                  <a:pt x="83" y="36"/>
                </a:cubicBezTo>
                <a:cubicBezTo>
                  <a:pt x="83" y="16"/>
                  <a:pt x="67" y="0"/>
                  <a:pt x="47" y="0"/>
                </a:cubicBezTo>
                <a:cubicBezTo>
                  <a:pt x="0" y="0"/>
                  <a:pt x="0" y="0"/>
                  <a:pt x="0" y="0"/>
                </a:cubicBezTo>
                <a:lnTo>
                  <a:pt x="0" y="72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8" name="Line 427"/>
          <p:cNvSpPr>
            <a:spLocks noChangeShapeType="1"/>
          </p:cNvSpPr>
          <p:nvPr/>
        </p:nvSpPr>
        <p:spPr bwMode="auto">
          <a:xfrm>
            <a:off x="7818438" y="2713038"/>
            <a:ext cx="61912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9" name="Line 428"/>
          <p:cNvSpPr>
            <a:spLocks noChangeShapeType="1"/>
          </p:cNvSpPr>
          <p:nvPr/>
        </p:nvSpPr>
        <p:spPr bwMode="auto">
          <a:xfrm>
            <a:off x="7324725" y="2805113"/>
            <a:ext cx="66675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0" name="Line 429"/>
          <p:cNvSpPr>
            <a:spLocks noChangeShapeType="1"/>
          </p:cNvSpPr>
          <p:nvPr/>
        </p:nvSpPr>
        <p:spPr bwMode="auto">
          <a:xfrm>
            <a:off x="7324725" y="2713038"/>
            <a:ext cx="66675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1" name="Line 430"/>
          <p:cNvSpPr>
            <a:spLocks noChangeShapeType="1"/>
          </p:cNvSpPr>
          <p:nvPr/>
        </p:nvSpPr>
        <p:spPr bwMode="auto">
          <a:xfrm>
            <a:off x="7324725" y="2620963"/>
            <a:ext cx="66675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2" name="Freeform 431"/>
          <p:cNvSpPr>
            <a:spLocks/>
          </p:cNvSpPr>
          <p:nvPr/>
        </p:nvSpPr>
        <p:spPr bwMode="auto">
          <a:xfrm>
            <a:off x="7396163" y="2530475"/>
            <a:ext cx="417512" cy="365125"/>
          </a:xfrm>
          <a:custGeom>
            <a:avLst/>
            <a:gdLst>
              <a:gd name="T0" fmla="*/ 0 w 82"/>
              <a:gd name="T1" fmla="*/ 365125 h 72"/>
              <a:gd name="T2" fmla="*/ 234214 w 82"/>
              <a:gd name="T3" fmla="*/ 365125 h 72"/>
              <a:gd name="T4" fmla="*/ 417512 w 82"/>
              <a:gd name="T5" fmla="*/ 182563 h 72"/>
              <a:gd name="T6" fmla="*/ 234214 w 82"/>
              <a:gd name="T7" fmla="*/ 0 h 72"/>
              <a:gd name="T8" fmla="*/ 0 w 82"/>
              <a:gd name="T9" fmla="*/ 0 h 72"/>
              <a:gd name="T10" fmla="*/ 0 w 82"/>
              <a:gd name="T11" fmla="*/ 365125 h 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2"/>
              <a:gd name="T19" fmla="*/ 0 h 72"/>
              <a:gd name="T20" fmla="*/ 82 w 82"/>
              <a:gd name="T21" fmla="*/ 72 h 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2" h="72">
                <a:moveTo>
                  <a:pt x="0" y="72"/>
                </a:moveTo>
                <a:cubicBezTo>
                  <a:pt x="46" y="72"/>
                  <a:pt x="46" y="72"/>
                  <a:pt x="46" y="72"/>
                </a:cubicBezTo>
                <a:cubicBezTo>
                  <a:pt x="66" y="72"/>
                  <a:pt x="82" y="56"/>
                  <a:pt x="82" y="36"/>
                </a:cubicBezTo>
                <a:cubicBezTo>
                  <a:pt x="82" y="16"/>
                  <a:pt x="66" y="0"/>
                  <a:pt x="46" y="0"/>
                </a:cubicBezTo>
                <a:cubicBezTo>
                  <a:pt x="0" y="0"/>
                  <a:pt x="0" y="0"/>
                  <a:pt x="0" y="0"/>
                </a:cubicBezTo>
                <a:lnTo>
                  <a:pt x="0" y="72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3" name="Line 434"/>
          <p:cNvSpPr>
            <a:spLocks noChangeShapeType="1"/>
          </p:cNvSpPr>
          <p:nvPr/>
        </p:nvSpPr>
        <p:spPr bwMode="auto">
          <a:xfrm>
            <a:off x="8642350" y="2255838"/>
            <a:ext cx="71438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4" name="Line 435"/>
          <p:cNvSpPr>
            <a:spLocks noChangeShapeType="1"/>
          </p:cNvSpPr>
          <p:nvPr/>
        </p:nvSpPr>
        <p:spPr bwMode="auto">
          <a:xfrm>
            <a:off x="8235950" y="2255838"/>
            <a:ext cx="71438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5" name="Freeform 436"/>
          <p:cNvSpPr>
            <a:spLocks/>
          </p:cNvSpPr>
          <p:nvPr/>
        </p:nvSpPr>
        <p:spPr bwMode="auto">
          <a:xfrm>
            <a:off x="8307388" y="2103438"/>
            <a:ext cx="249237" cy="314325"/>
          </a:xfrm>
          <a:custGeom>
            <a:avLst/>
            <a:gdLst>
              <a:gd name="T0" fmla="*/ 0 w 157"/>
              <a:gd name="T1" fmla="*/ 314325 h 198"/>
              <a:gd name="T2" fmla="*/ 249237 w 157"/>
              <a:gd name="T3" fmla="*/ 157163 h 198"/>
              <a:gd name="T4" fmla="*/ 0 w 157"/>
              <a:gd name="T5" fmla="*/ 0 h 198"/>
              <a:gd name="T6" fmla="*/ 0 w 157"/>
              <a:gd name="T7" fmla="*/ 314325 h 198"/>
              <a:gd name="T8" fmla="*/ 0 60000 65536"/>
              <a:gd name="T9" fmla="*/ 0 60000 65536"/>
              <a:gd name="T10" fmla="*/ 0 60000 65536"/>
              <a:gd name="T11" fmla="*/ 0 60000 65536"/>
              <a:gd name="T12" fmla="*/ 0 w 157"/>
              <a:gd name="T13" fmla="*/ 0 h 198"/>
              <a:gd name="T14" fmla="*/ 157 w 157"/>
              <a:gd name="T15" fmla="*/ 198 h 1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" h="198">
                <a:moveTo>
                  <a:pt x="0" y="198"/>
                </a:moveTo>
                <a:lnTo>
                  <a:pt x="157" y="99"/>
                </a:lnTo>
                <a:lnTo>
                  <a:pt x="0" y="0"/>
                </a:lnTo>
                <a:lnTo>
                  <a:pt x="0" y="198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6" name="Oval 437"/>
          <p:cNvSpPr>
            <a:spLocks noChangeArrowheads="1"/>
          </p:cNvSpPr>
          <p:nvPr/>
        </p:nvSpPr>
        <p:spPr bwMode="auto">
          <a:xfrm>
            <a:off x="8561388" y="2219325"/>
            <a:ext cx="80962" cy="76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7" name="Line 455"/>
          <p:cNvSpPr>
            <a:spLocks noChangeShapeType="1"/>
          </p:cNvSpPr>
          <p:nvPr/>
        </p:nvSpPr>
        <p:spPr bwMode="auto">
          <a:xfrm>
            <a:off x="7666038" y="2163763"/>
            <a:ext cx="80962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" name="Line 456"/>
          <p:cNvSpPr>
            <a:spLocks noChangeShapeType="1"/>
          </p:cNvSpPr>
          <p:nvPr/>
        </p:nvSpPr>
        <p:spPr bwMode="auto">
          <a:xfrm>
            <a:off x="7666038" y="2346325"/>
            <a:ext cx="80962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9" name="Line 457"/>
          <p:cNvSpPr>
            <a:spLocks noChangeShapeType="1"/>
          </p:cNvSpPr>
          <p:nvPr/>
        </p:nvSpPr>
        <p:spPr bwMode="auto">
          <a:xfrm>
            <a:off x="8067675" y="2260600"/>
            <a:ext cx="87313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0" name="Line 458"/>
          <p:cNvSpPr>
            <a:spLocks noChangeShapeType="1"/>
          </p:cNvSpPr>
          <p:nvPr/>
        </p:nvSpPr>
        <p:spPr bwMode="auto">
          <a:xfrm>
            <a:off x="7991475" y="2616200"/>
            <a:ext cx="76200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" name="Line 459"/>
          <p:cNvSpPr>
            <a:spLocks noChangeShapeType="1"/>
          </p:cNvSpPr>
          <p:nvPr/>
        </p:nvSpPr>
        <p:spPr bwMode="auto">
          <a:xfrm>
            <a:off x="7991475" y="2708275"/>
            <a:ext cx="76200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2" name="Line 460"/>
          <p:cNvSpPr>
            <a:spLocks noChangeShapeType="1"/>
          </p:cNvSpPr>
          <p:nvPr/>
        </p:nvSpPr>
        <p:spPr bwMode="auto">
          <a:xfrm>
            <a:off x="7991475" y="2798763"/>
            <a:ext cx="76200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3" name="Line 461"/>
          <p:cNvSpPr>
            <a:spLocks noChangeShapeType="1"/>
          </p:cNvSpPr>
          <p:nvPr/>
        </p:nvSpPr>
        <p:spPr bwMode="auto">
          <a:xfrm>
            <a:off x="8388350" y="2713038"/>
            <a:ext cx="92075" cy="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4" name="Rectangle 462"/>
          <p:cNvSpPr>
            <a:spLocks noChangeArrowheads="1"/>
          </p:cNvSpPr>
          <p:nvPr/>
        </p:nvSpPr>
        <p:spPr bwMode="auto">
          <a:xfrm>
            <a:off x="7035800" y="1838325"/>
            <a:ext cx="1744663" cy="1382713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5" name="Freeform 463"/>
          <p:cNvSpPr>
            <a:spLocks/>
          </p:cNvSpPr>
          <p:nvPr/>
        </p:nvSpPr>
        <p:spPr bwMode="auto">
          <a:xfrm>
            <a:off x="7696200" y="2071688"/>
            <a:ext cx="371475" cy="366712"/>
          </a:xfrm>
          <a:custGeom>
            <a:avLst/>
            <a:gdLst>
              <a:gd name="T0" fmla="*/ 371475 w 73"/>
              <a:gd name="T1" fmla="*/ 183356 h 72"/>
              <a:gd name="T2" fmla="*/ 0 w 73"/>
              <a:gd name="T3" fmla="*/ 366712 h 72"/>
              <a:gd name="T4" fmla="*/ 55976 w 73"/>
              <a:gd name="T5" fmla="*/ 188449 h 72"/>
              <a:gd name="T6" fmla="*/ 55976 w 73"/>
              <a:gd name="T7" fmla="*/ 183356 h 72"/>
              <a:gd name="T8" fmla="*/ 0 w 73"/>
              <a:gd name="T9" fmla="*/ 0 h 72"/>
              <a:gd name="T10" fmla="*/ 371475 w 73"/>
              <a:gd name="T11" fmla="*/ 183356 h 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3"/>
              <a:gd name="T19" fmla="*/ 0 h 72"/>
              <a:gd name="T20" fmla="*/ 73 w 73"/>
              <a:gd name="T21" fmla="*/ 72 h 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3" h="72">
                <a:moveTo>
                  <a:pt x="73" y="36"/>
                </a:moveTo>
                <a:cubicBezTo>
                  <a:pt x="73" y="36"/>
                  <a:pt x="56" y="72"/>
                  <a:pt x="0" y="72"/>
                </a:cubicBezTo>
                <a:cubicBezTo>
                  <a:pt x="0" y="72"/>
                  <a:pt x="11" y="69"/>
                  <a:pt x="11" y="37"/>
                </a:cubicBezTo>
                <a:cubicBezTo>
                  <a:pt x="11" y="36"/>
                  <a:pt x="11" y="36"/>
                  <a:pt x="11" y="36"/>
                </a:cubicBezTo>
                <a:cubicBezTo>
                  <a:pt x="11" y="4"/>
                  <a:pt x="0" y="0"/>
                  <a:pt x="0" y="0"/>
                </a:cubicBezTo>
                <a:cubicBezTo>
                  <a:pt x="56" y="0"/>
                  <a:pt x="73" y="36"/>
                  <a:pt x="73" y="36"/>
                </a:cubicBezTo>
                <a:close/>
              </a:path>
            </a:pathLst>
          </a:custGeom>
          <a:solidFill>
            <a:srgbClr val="FFFFFF"/>
          </a:solidFill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6" name="Freeform 464"/>
          <p:cNvSpPr>
            <a:spLocks/>
          </p:cNvSpPr>
          <p:nvPr/>
        </p:nvSpPr>
        <p:spPr bwMode="auto">
          <a:xfrm>
            <a:off x="8021638" y="2524125"/>
            <a:ext cx="371475" cy="366713"/>
          </a:xfrm>
          <a:custGeom>
            <a:avLst/>
            <a:gdLst>
              <a:gd name="T0" fmla="*/ 371475 w 73"/>
              <a:gd name="T1" fmla="*/ 183357 h 72"/>
              <a:gd name="T2" fmla="*/ 0 w 73"/>
              <a:gd name="T3" fmla="*/ 366713 h 72"/>
              <a:gd name="T4" fmla="*/ 55976 w 73"/>
              <a:gd name="T5" fmla="*/ 188450 h 72"/>
              <a:gd name="T6" fmla="*/ 55976 w 73"/>
              <a:gd name="T7" fmla="*/ 183357 h 72"/>
              <a:gd name="T8" fmla="*/ 0 w 73"/>
              <a:gd name="T9" fmla="*/ 0 h 72"/>
              <a:gd name="T10" fmla="*/ 371475 w 73"/>
              <a:gd name="T11" fmla="*/ 183357 h 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3"/>
              <a:gd name="T19" fmla="*/ 0 h 72"/>
              <a:gd name="T20" fmla="*/ 73 w 73"/>
              <a:gd name="T21" fmla="*/ 72 h 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3" h="72">
                <a:moveTo>
                  <a:pt x="73" y="36"/>
                </a:moveTo>
                <a:cubicBezTo>
                  <a:pt x="73" y="36"/>
                  <a:pt x="56" y="72"/>
                  <a:pt x="0" y="72"/>
                </a:cubicBezTo>
                <a:cubicBezTo>
                  <a:pt x="0" y="72"/>
                  <a:pt x="11" y="69"/>
                  <a:pt x="11" y="37"/>
                </a:cubicBezTo>
                <a:cubicBezTo>
                  <a:pt x="11" y="36"/>
                  <a:pt x="11" y="36"/>
                  <a:pt x="11" y="36"/>
                </a:cubicBezTo>
                <a:cubicBezTo>
                  <a:pt x="11" y="4"/>
                  <a:pt x="0" y="0"/>
                  <a:pt x="0" y="0"/>
                </a:cubicBezTo>
                <a:cubicBezTo>
                  <a:pt x="56" y="0"/>
                  <a:pt x="73" y="36"/>
                  <a:pt x="73" y="36"/>
                </a:cubicBezTo>
                <a:close/>
              </a:path>
            </a:pathLst>
          </a:custGeom>
          <a:solidFill>
            <a:srgbClr val="FFFFFF"/>
          </a:solidFill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" name="Oval 490"/>
          <p:cNvSpPr>
            <a:spLocks noChangeArrowheads="1"/>
          </p:cNvSpPr>
          <p:nvPr/>
        </p:nvSpPr>
        <p:spPr bwMode="auto">
          <a:xfrm>
            <a:off x="7035800" y="1766888"/>
            <a:ext cx="1749425" cy="142875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8" name="Rectangle 491"/>
          <p:cNvSpPr>
            <a:spLocks noChangeArrowheads="1"/>
          </p:cNvSpPr>
          <p:nvPr/>
        </p:nvSpPr>
        <p:spPr bwMode="auto">
          <a:xfrm>
            <a:off x="7523163" y="2992438"/>
            <a:ext cx="52257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Cell lib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9" name="Rectangle 492"/>
          <p:cNvSpPr>
            <a:spLocks noChangeArrowheads="1"/>
          </p:cNvSpPr>
          <p:nvPr/>
        </p:nvSpPr>
        <p:spPr bwMode="auto">
          <a:xfrm>
            <a:off x="8010525" y="2992438"/>
            <a:ext cx="8015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r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00" name="Rectangle 493"/>
          <p:cNvSpPr>
            <a:spLocks noChangeArrowheads="1"/>
          </p:cNvSpPr>
          <p:nvPr/>
        </p:nvSpPr>
        <p:spPr bwMode="auto">
          <a:xfrm>
            <a:off x="8062913" y="2992438"/>
            <a:ext cx="8496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a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01" name="Rectangle 494"/>
          <p:cNvSpPr>
            <a:spLocks noChangeArrowheads="1"/>
          </p:cNvSpPr>
          <p:nvPr/>
        </p:nvSpPr>
        <p:spPr bwMode="auto">
          <a:xfrm>
            <a:off x="8153400" y="2992438"/>
            <a:ext cx="8015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r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02" name="Rectangle 495"/>
          <p:cNvSpPr>
            <a:spLocks noChangeArrowheads="1"/>
          </p:cNvSpPr>
          <p:nvPr/>
        </p:nvSpPr>
        <p:spPr bwMode="auto">
          <a:xfrm>
            <a:off x="8213725" y="2992438"/>
            <a:ext cx="8656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y</a:t>
            </a:r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09550"/>
            <a:ext cx="86106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Manufactured IC 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Technologies</a:t>
            </a:r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/>
            </a:r>
            <a:b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dirty="0" smtClean="0">
                <a:solidFill>
                  <a:schemeClr val="tx2"/>
                </a:solidFill>
                <a:latin typeface="Comic Sans MS" pitchFamily="66" charset="0"/>
              </a:rPr>
              <a:t>Gate </a:t>
            </a:r>
            <a:r>
              <a:rPr lang="en-US" dirty="0" smtClean="0">
                <a:solidFill>
                  <a:schemeClr val="tx2"/>
                </a:solidFill>
                <a:latin typeface="Comic Sans MS" pitchFamily="66" charset="0"/>
              </a:rPr>
              <a:t>Array ASIC </a:t>
            </a:r>
          </a:p>
        </p:txBody>
      </p:sp>
      <p:sp>
        <p:nvSpPr>
          <p:cNvPr id="174" name="Rectangle 3"/>
          <p:cNvSpPr txBox="1">
            <a:spLocks noChangeArrowheads="1"/>
          </p:cNvSpPr>
          <p:nvPr/>
        </p:nvSpPr>
        <p:spPr>
          <a:xfrm>
            <a:off x="228600" y="1360512"/>
            <a:ext cx="4557713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</a:rPr>
              <a:t>(2b) Gate array ASIC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"Structured" ASIC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Array of gates already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layed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out on chip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Just need to wire them together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Vs. standard cell ASIC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Con: Even bigger/slower circuit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Pro: Even easier/faster to design/manufacture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Very popular</a:t>
            </a:r>
          </a:p>
        </p:txBody>
      </p:sp>
      <p:sp>
        <p:nvSpPr>
          <p:cNvPr id="176" name="Rectangle 257"/>
          <p:cNvSpPr>
            <a:spLocks noChangeArrowheads="1"/>
          </p:cNvSpPr>
          <p:nvPr/>
        </p:nvSpPr>
        <p:spPr bwMode="auto">
          <a:xfrm>
            <a:off x="5137150" y="1504950"/>
            <a:ext cx="1141413" cy="1525588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7" name="Line 258"/>
          <p:cNvSpPr>
            <a:spLocks noChangeShapeType="1"/>
          </p:cNvSpPr>
          <p:nvPr/>
        </p:nvSpPr>
        <p:spPr bwMode="auto">
          <a:xfrm>
            <a:off x="6138863" y="2193925"/>
            <a:ext cx="342900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8" name="Freeform 259"/>
          <p:cNvSpPr>
            <a:spLocks/>
          </p:cNvSpPr>
          <p:nvPr/>
        </p:nvSpPr>
        <p:spPr bwMode="auto">
          <a:xfrm>
            <a:off x="4810125" y="1746250"/>
            <a:ext cx="881063" cy="346075"/>
          </a:xfrm>
          <a:custGeom>
            <a:avLst/>
            <a:gdLst>
              <a:gd name="T0" fmla="*/ 881063 w 555"/>
              <a:gd name="T1" fmla="*/ 346075 h 218"/>
              <a:gd name="T2" fmla="*/ 485775 w 555"/>
              <a:gd name="T3" fmla="*/ 346075 h 218"/>
              <a:gd name="T4" fmla="*/ 485775 w 555"/>
              <a:gd name="T5" fmla="*/ 0 h 218"/>
              <a:gd name="T6" fmla="*/ 0 w 555"/>
              <a:gd name="T7" fmla="*/ 0 h 218"/>
              <a:gd name="T8" fmla="*/ 0 60000 65536"/>
              <a:gd name="T9" fmla="*/ 0 60000 65536"/>
              <a:gd name="T10" fmla="*/ 0 60000 65536"/>
              <a:gd name="T11" fmla="*/ 0 60000 65536"/>
              <a:gd name="T12" fmla="*/ 0 w 555"/>
              <a:gd name="T13" fmla="*/ 0 h 218"/>
              <a:gd name="T14" fmla="*/ 555 w 555"/>
              <a:gd name="T15" fmla="*/ 218 h 2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5" h="218">
                <a:moveTo>
                  <a:pt x="555" y="218"/>
                </a:moveTo>
                <a:lnTo>
                  <a:pt x="306" y="218"/>
                </a:lnTo>
                <a:lnTo>
                  <a:pt x="306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9" name="Line 260"/>
          <p:cNvSpPr>
            <a:spLocks noChangeShapeType="1"/>
          </p:cNvSpPr>
          <p:nvPr/>
        </p:nvSpPr>
        <p:spPr bwMode="auto">
          <a:xfrm>
            <a:off x="4810125" y="2193925"/>
            <a:ext cx="881063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0" name="Freeform 261"/>
          <p:cNvSpPr>
            <a:spLocks/>
          </p:cNvSpPr>
          <p:nvPr/>
        </p:nvSpPr>
        <p:spPr bwMode="auto">
          <a:xfrm>
            <a:off x="5551488" y="2289175"/>
            <a:ext cx="139700" cy="482600"/>
          </a:xfrm>
          <a:custGeom>
            <a:avLst/>
            <a:gdLst>
              <a:gd name="T0" fmla="*/ 0 w 88"/>
              <a:gd name="T1" fmla="*/ 482600 h 304"/>
              <a:gd name="T2" fmla="*/ 68263 w 88"/>
              <a:gd name="T3" fmla="*/ 482600 h 304"/>
              <a:gd name="T4" fmla="*/ 68263 w 88"/>
              <a:gd name="T5" fmla="*/ 0 h 304"/>
              <a:gd name="T6" fmla="*/ 139700 w 88"/>
              <a:gd name="T7" fmla="*/ 0 h 304"/>
              <a:gd name="T8" fmla="*/ 0 60000 65536"/>
              <a:gd name="T9" fmla="*/ 0 60000 65536"/>
              <a:gd name="T10" fmla="*/ 0 60000 65536"/>
              <a:gd name="T11" fmla="*/ 0 60000 65536"/>
              <a:gd name="T12" fmla="*/ 0 w 88"/>
              <a:gd name="T13" fmla="*/ 0 h 304"/>
              <a:gd name="T14" fmla="*/ 88 w 88"/>
              <a:gd name="T15" fmla="*/ 304 h 3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" h="304">
                <a:moveTo>
                  <a:pt x="0" y="304"/>
                </a:moveTo>
                <a:lnTo>
                  <a:pt x="43" y="304"/>
                </a:lnTo>
                <a:lnTo>
                  <a:pt x="43" y="0"/>
                </a:lnTo>
                <a:lnTo>
                  <a:pt x="88" y="0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1" name="Line 262"/>
          <p:cNvSpPr>
            <a:spLocks noChangeShapeType="1"/>
          </p:cNvSpPr>
          <p:nvPr/>
        </p:nvSpPr>
        <p:spPr bwMode="auto">
          <a:xfrm>
            <a:off x="4810125" y="2771775"/>
            <a:ext cx="419100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2" name="Freeform 263"/>
          <p:cNvSpPr>
            <a:spLocks/>
          </p:cNvSpPr>
          <p:nvPr/>
        </p:nvSpPr>
        <p:spPr bwMode="auto">
          <a:xfrm>
            <a:off x="6437313" y="2155825"/>
            <a:ext cx="153987" cy="76200"/>
          </a:xfrm>
          <a:custGeom>
            <a:avLst/>
            <a:gdLst>
              <a:gd name="T0" fmla="*/ 153987 w 97"/>
              <a:gd name="T1" fmla="*/ 38100 h 48"/>
              <a:gd name="T2" fmla="*/ 0 w 97"/>
              <a:gd name="T3" fmla="*/ 0 h 48"/>
              <a:gd name="T4" fmla="*/ 0 w 97"/>
              <a:gd name="T5" fmla="*/ 76200 h 48"/>
              <a:gd name="T6" fmla="*/ 153987 w 97"/>
              <a:gd name="T7" fmla="*/ 3810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97"/>
              <a:gd name="T13" fmla="*/ 0 h 48"/>
              <a:gd name="T14" fmla="*/ 97 w 9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" h="48">
                <a:moveTo>
                  <a:pt x="97" y="24"/>
                </a:moveTo>
                <a:lnTo>
                  <a:pt x="0" y="0"/>
                </a:lnTo>
                <a:lnTo>
                  <a:pt x="0" y="48"/>
                </a:lnTo>
                <a:lnTo>
                  <a:pt x="97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3" name="Freeform 264"/>
          <p:cNvSpPr>
            <a:spLocks/>
          </p:cNvSpPr>
          <p:nvPr/>
        </p:nvSpPr>
        <p:spPr bwMode="auto">
          <a:xfrm>
            <a:off x="4978400" y="1706563"/>
            <a:ext cx="153988" cy="77787"/>
          </a:xfrm>
          <a:custGeom>
            <a:avLst/>
            <a:gdLst>
              <a:gd name="T0" fmla="*/ 153988 w 97"/>
              <a:gd name="T1" fmla="*/ 39687 h 49"/>
              <a:gd name="T2" fmla="*/ 0 w 97"/>
              <a:gd name="T3" fmla="*/ 0 h 49"/>
              <a:gd name="T4" fmla="*/ 0 w 97"/>
              <a:gd name="T5" fmla="*/ 77787 h 49"/>
              <a:gd name="T6" fmla="*/ 153988 w 97"/>
              <a:gd name="T7" fmla="*/ 39687 h 49"/>
              <a:gd name="T8" fmla="*/ 0 60000 65536"/>
              <a:gd name="T9" fmla="*/ 0 60000 65536"/>
              <a:gd name="T10" fmla="*/ 0 60000 65536"/>
              <a:gd name="T11" fmla="*/ 0 60000 65536"/>
              <a:gd name="T12" fmla="*/ 0 w 97"/>
              <a:gd name="T13" fmla="*/ 0 h 49"/>
              <a:gd name="T14" fmla="*/ 97 w 9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" h="49">
                <a:moveTo>
                  <a:pt x="97" y="25"/>
                </a:moveTo>
                <a:lnTo>
                  <a:pt x="0" y="0"/>
                </a:lnTo>
                <a:lnTo>
                  <a:pt x="0" y="49"/>
                </a:lnTo>
                <a:lnTo>
                  <a:pt x="97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4" name="Freeform 265"/>
          <p:cNvSpPr>
            <a:spLocks/>
          </p:cNvSpPr>
          <p:nvPr/>
        </p:nvSpPr>
        <p:spPr bwMode="auto">
          <a:xfrm>
            <a:off x="4978400" y="2155825"/>
            <a:ext cx="153988" cy="76200"/>
          </a:xfrm>
          <a:custGeom>
            <a:avLst/>
            <a:gdLst>
              <a:gd name="T0" fmla="*/ 153988 w 97"/>
              <a:gd name="T1" fmla="*/ 38100 h 48"/>
              <a:gd name="T2" fmla="*/ 0 w 97"/>
              <a:gd name="T3" fmla="*/ 0 h 48"/>
              <a:gd name="T4" fmla="*/ 0 w 97"/>
              <a:gd name="T5" fmla="*/ 76200 h 48"/>
              <a:gd name="T6" fmla="*/ 153988 w 97"/>
              <a:gd name="T7" fmla="*/ 3810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97"/>
              <a:gd name="T13" fmla="*/ 0 h 48"/>
              <a:gd name="T14" fmla="*/ 97 w 9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" h="48">
                <a:moveTo>
                  <a:pt x="97" y="24"/>
                </a:moveTo>
                <a:lnTo>
                  <a:pt x="0" y="0"/>
                </a:lnTo>
                <a:lnTo>
                  <a:pt x="0" y="48"/>
                </a:lnTo>
                <a:lnTo>
                  <a:pt x="97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5" name="Freeform 266"/>
          <p:cNvSpPr>
            <a:spLocks/>
          </p:cNvSpPr>
          <p:nvPr/>
        </p:nvSpPr>
        <p:spPr bwMode="auto">
          <a:xfrm>
            <a:off x="4978400" y="2732088"/>
            <a:ext cx="153988" cy="77787"/>
          </a:xfrm>
          <a:custGeom>
            <a:avLst/>
            <a:gdLst>
              <a:gd name="T0" fmla="*/ 153988 w 97"/>
              <a:gd name="T1" fmla="*/ 39687 h 49"/>
              <a:gd name="T2" fmla="*/ 0 w 97"/>
              <a:gd name="T3" fmla="*/ 0 h 49"/>
              <a:gd name="T4" fmla="*/ 0 w 97"/>
              <a:gd name="T5" fmla="*/ 77787 h 49"/>
              <a:gd name="T6" fmla="*/ 153988 w 97"/>
              <a:gd name="T7" fmla="*/ 39687 h 49"/>
              <a:gd name="T8" fmla="*/ 0 60000 65536"/>
              <a:gd name="T9" fmla="*/ 0 60000 65536"/>
              <a:gd name="T10" fmla="*/ 0 60000 65536"/>
              <a:gd name="T11" fmla="*/ 0 60000 65536"/>
              <a:gd name="T12" fmla="*/ 0 w 97"/>
              <a:gd name="T13" fmla="*/ 0 h 49"/>
              <a:gd name="T14" fmla="*/ 97 w 9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" h="49">
                <a:moveTo>
                  <a:pt x="97" y="25"/>
                </a:moveTo>
                <a:lnTo>
                  <a:pt x="0" y="0"/>
                </a:lnTo>
                <a:lnTo>
                  <a:pt x="0" y="49"/>
                </a:lnTo>
                <a:lnTo>
                  <a:pt x="97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6" name="Rectangle 267"/>
          <p:cNvSpPr>
            <a:spLocks noChangeArrowheads="1"/>
          </p:cNvSpPr>
          <p:nvPr/>
        </p:nvSpPr>
        <p:spPr bwMode="auto">
          <a:xfrm>
            <a:off x="4818063" y="1560513"/>
            <a:ext cx="8335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k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87" name="Rectangle 268"/>
          <p:cNvSpPr>
            <a:spLocks noChangeArrowheads="1"/>
          </p:cNvSpPr>
          <p:nvPr/>
        </p:nvSpPr>
        <p:spPr bwMode="auto">
          <a:xfrm>
            <a:off x="4818063" y="1965325"/>
            <a:ext cx="8175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p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88" name="Rectangle 269"/>
          <p:cNvSpPr>
            <a:spLocks noChangeArrowheads="1"/>
          </p:cNvSpPr>
          <p:nvPr/>
        </p:nvSpPr>
        <p:spPr bwMode="auto">
          <a:xfrm>
            <a:off x="4818063" y="2593975"/>
            <a:ext cx="7534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s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89" name="Rectangle 270"/>
          <p:cNvSpPr>
            <a:spLocks noChangeArrowheads="1"/>
          </p:cNvSpPr>
          <p:nvPr/>
        </p:nvSpPr>
        <p:spPr bwMode="auto">
          <a:xfrm>
            <a:off x="6311900" y="1987550"/>
            <a:ext cx="10579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w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90" name="Rectangle 271"/>
          <p:cNvSpPr>
            <a:spLocks noChangeArrowheads="1"/>
          </p:cNvSpPr>
          <p:nvPr/>
        </p:nvSpPr>
        <p:spPr bwMode="auto">
          <a:xfrm>
            <a:off x="5394325" y="1544638"/>
            <a:ext cx="29655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Belt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91" name="Rectangle 272"/>
          <p:cNvSpPr>
            <a:spLocks noChangeArrowheads="1"/>
          </p:cNvSpPr>
          <p:nvPr/>
        </p:nvSpPr>
        <p:spPr bwMode="auto">
          <a:xfrm>
            <a:off x="5659438" y="1544638"/>
            <a:ext cx="1603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W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92" name="Rectangle 273"/>
          <p:cNvSpPr>
            <a:spLocks noChangeArrowheads="1"/>
          </p:cNvSpPr>
          <p:nvPr/>
        </p:nvSpPr>
        <p:spPr bwMode="auto">
          <a:xfrm>
            <a:off x="5797550" y="1544638"/>
            <a:ext cx="7854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a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93" name="Rectangle 274"/>
          <p:cNvSpPr>
            <a:spLocks noChangeArrowheads="1"/>
          </p:cNvSpPr>
          <p:nvPr/>
        </p:nvSpPr>
        <p:spPr bwMode="auto">
          <a:xfrm>
            <a:off x="5883275" y="1544638"/>
            <a:ext cx="7373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r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94" name="Rectangle 275"/>
          <p:cNvSpPr>
            <a:spLocks noChangeArrowheads="1"/>
          </p:cNvSpPr>
          <p:nvPr/>
        </p:nvSpPr>
        <p:spPr bwMode="auto">
          <a:xfrm>
            <a:off x="5938838" y="1544638"/>
            <a:ext cx="801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n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95" name="Freeform 276"/>
          <p:cNvSpPr>
            <a:spLocks/>
          </p:cNvSpPr>
          <p:nvPr/>
        </p:nvSpPr>
        <p:spPr bwMode="auto">
          <a:xfrm>
            <a:off x="5691188" y="1995488"/>
            <a:ext cx="442912" cy="390525"/>
          </a:xfrm>
          <a:custGeom>
            <a:avLst/>
            <a:gdLst>
              <a:gd name="T0" fmla="*/ 0 w 92"/>
              <a:gd name="T1" fmla="*/ 390525 h 81"/>
              <a:gd name="T2" fmla="*/ 250342 w 92"/>
              <a:gd name="T3" fmla="*/ 390525 h 81"/>
              <a:gd name="T4" fmla="*/ 442912 w 92"/>
              <a:gd name="T5" fmla="*/ 197673 h 81"/>
              <a:gd name="T6" fmla="*/ 250342 w 92"/>
              <a:gd name="T7" fmla="*/ 0 h 81"/>
              <a:gd name="T8" fmla="*/ 0 w 92"/>
              <a:gd name="T9" fmla="*/ 0 h 81"/>
              <a:gd name="T10" fmla="*/ 0 w 92"/>
              <a:gd name="T11" fmla="*/ 390525 h 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"/>
              <a:gd name="T19" fmla="*/ 0 h 81"/>
              <a:gd name="T20" fmla="*/ 92 w 92"/>
              <a:gd name="T21" fmla="*/ 81 h 8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" h="81">
                <a:moveTo>
                  <a:pt x="0" y="81"/>
                </a:moveTo>
                <a:cubicBezTo>
                  <a:pt x="52" y="81"/>
                  <a:pt x="52" y="81"/>
                  <a:pt x="52" y="81"/>
                </a:cubicBezTo>
                <a:cubicBezTo>
                  <a:pt x="74" y="81"/>
                  <a:pt x="92" y="63"/>
                  <a:pt x="92" y="41"/>
                </a:cubicBezTo>
                <a:cubicBezTo>
                  <a:pt x="92" y="18"/>
                  <a:pt x="74" y="0"/>
                  <a:pt x="52" y="0"/>
                </a:cubicBezTo>
                <a:cubicBezTo>
                  <a:pt x="0" y="0"/>
                  <a:pt x="0" y="0"/>
                  <a:pt x="0" y="0"/>
                </a:cubicBezTo>
                <a:lnTo>
                  <a:pt x="0" y="81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96" name="Freeform 310"/>
          <p:cNvSpPr>
            <a:spLocks/>
          </p:cNvSpPr>
          <p:nvPr/>
        </p:nvSpPr>
        <p:spPr bwMode="auto">
          <a:xfrm>
            <a:off x="5233988" y="2622550"/>
            <a:ext cx="236537" cy="298450"/>
          </a:xfrm>
          <a:custGeom>
            <a:avLst/>
            <a:gdLst>
              <a:gd name="T0" fmla="*/ 0 w 149"/>
              <a:gd name="T1" fmla="*/ 298450 h 188"/>
              <a:gd name="T2" fmla="*/ 236537 w 149"/>
              <a:gd name="T3" fmla="*/ 149225 h 188"/>
              <a:gd name="T4" fmla="*/ 0 w 149"/>
              <a:gd name="T5" fmla="*/ 0 h 188"/>
              <a:gd name="T6" fmla="*/ 0 w 149"/>
              <a:gd name="T7" fmla="*/ 298450 h 188"/>
              <a:gd name="T8" fmla="*/ 0 60000 65536"/>
              <a:gd name="T9" fmla="*/ 0 60000 65536"/>
              <a:gd name="T10" fmla="*/ 0 60000 65536"/>
              <a:gd name="T11" fmla="*/ 0 60000 65536"/>
              <a:gd name="T12" fmla="*/ 0 w 149"/>
              <a:gd name="T13" fmla="*/ 0 h 188"/>
              <a:gd name="T14" fmla="*/ 149 w 149"/>
              <a:gd name="T15" fmla="*/ 188 h 1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" h="188">
                <a:moveTo>
                  <a:pt x="0" y="188"/>
                </a:moveTo>
                <a:lnTo>
                  <a:pt x="149" y="94"/>
                </a:lnTo>
                <a:lnTo>
                  <a:pt x="0" y="0"/>
                </a:lnTo>
                <a:lnTo>
                  <a:pt x="0" y="188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97" name="Oval 311"/>
          <p:cNvSpPr>
            <a:spLocks noChangeArrowheads="1"/>
          </p:cNvSpPr>
          <p:nvPr/>
        </p:nvSpPr>
        <p:spPr bwMode="auto">
          <a:xfrm>
            <a:off x="5475288" y="2736850"/>
            <a:ext cx="71437" cy="730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grpSp>
        <p:nvGrpSpPr>
          <p:cNvPr id="198" name="Group 478"/>
          <p:cNvGrpSpPr>
            <a:grpSpLocks/>
          </p:cNvGrpSpPr>
          <p:nvPr/>
        </p:nvGrpSpPr>
        <p:grpSpPr bwMode="auto">
          <a:xfrm>
            <a:off x="5113338" y="3200400"/>
            <a:ext cx="620712" cy="1054100"/>
            <a:chOff x="3221" y="2016"/>
            <a:chExt cx="391" cy="664"/>
          </a:xfrm>
        </p:grpSpPr>
        <p:sp>
          <p:nvSpPr>
            <p:cNvPr id="199" name="Line 324"/>
            <p:cNvSpPr>
              <a:spLocks noChangeShapeType="1"/>
            </p:cNvSpPr>
            <p:nvPr/>
          </p:nvSpPr>
          <p:spPr bwMode="auto">
            <a:xfrm>
              <a:off x="3515" y="2076"/>
              <a:ext cx="97" cy="0"/>
            </a:xfrm>
            <a:prstGeom prst="line">
              <a:avLst/>
            </a:prstGeom>
            <a:noFill/>
            <a:ln w="777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00" name="Line 325"/>
            <p:cNvSpPr>
              <a:spLocks noChangeShapeType="1"/>
            </p:cNvSpPr>
            <p:nvPr/>
          </p:nvSpPr>
          <p:spPr bwMode="auto">
            <a:xfrm>
              <a:off x="3515" y="2155"/>
              <a:ext cx="97" cy="0"/>
            </a:xfrm>
            <a:prstGeom prst="line">
              <a:avLst/>
            </a:prstGeom>
            <a:noFill/>
            <a:ln w="777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01" name="Line 326"/>
            <p:cNvSpPr>
              <a:spLocks noChangeShapeType="1"/>
            </p:cNvSpPr>
            <p:nvPr/>
          </p:nvSpPr>
          <p:spPr bwMode="auto">
            <a:xfrm>
              <a:off x="3515" y="2231"/>
              <a:ext cx="97" cy="0"/>
            </a:xfrm>
            <a:prstGeom prst="line">
              <a:avLst/>
            </a:prstGeom>
            <a:noFill/>
            <a:ln w="777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02" name="Line 327"/>
            <p:cNvSpPr>
              <a:spLocks noChangeShapeType="1"/>
            </p:cNvSpPr>
            <p:nvPr/>
          </p:nvSpPr>
          <p:spPr bwMode="auto">
            <a:xfrm>
              <a:off x="3515" y="2310"/>
              <a:ext cx="97" cy="0"/>
            </a:xfrm>
            <a:prstGeom prst="line">
              <a:avLst/>
            </a:prstGeom>
            <a:noFill/>
            <a:ln w="777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03" name="Line 328"/>
            <p:cNvSpPr>
              <a:spLocks noChangeShapeType="1"/>
            </p:cNvSpPr>
            <p:nvPr/>
          </p:nvSpPr>
          <p:spPr bwMode="auto">
            <a:xfrm>
              <a:off x="3515" y="2389"/>
              <a:ext cx="97" cy="0"/>
            </a:xfrm>
            <a:prstGeom prst="line">
              <a:avLst/>
            </a:prstGeom>
            <a:noFill/>
            <a:ln w="777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04" name="Line 329"/>
            <p:cNvSpPr>
              <a:spLocks noChangeShapeType="1"/>
            </p:cNvSpPr>
            <p:nvPr/>
          </p:nvSpPr>
          <p:spPr bwMode="auto">
            <a:xfrm>
              <a:off x="3515" y="2464"/>
              <a:ext cx="97" cy="0"/>
            </a:xfrm>
            <a:prstGeom prst="line">
              <a:avLst/>
            </a:prstGeom>
            <a:noFill/>
            <a:ln w="777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05" name="Line 330"/>
            <p:cNvSpPr>
              <a:spLocks noChangeShapeType="1"/>
            </p:cNvSpPr>
            <p:nvPr/>
          </p:nvSpPr>
          <p:spPr bwMode="auto">
            <a:xfrm>
              <a:off x="3515" y="2543"/>
              <a:ext cx="97" cy="0"/>
            </a:xfrm>
            <a:prstGeom prst="line">
              <a:avLst/>
            </a:prstGeom>
            <a:noFill/>
            <a:ln w="777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06" name="Line 331"/>
            <p:cNvSpPr>
              <a:spLocks noChangeShapeType="1"/>
            </p:cNvSpPr>
            <p:nvPr/>
          </p:nvSpPr>
          <p:spPr bwMode="auto">
            <a:xfrm>
              <a:off x="3515" y="2622"/>
              <a:ext cx="97" cy="0"/>
            </a:xfrm>
            <a:prstGeom prst="line">
              <a:avLst/>
            </a:prstGeom>
            <a:noFill/>
            <a:ln w="777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07" name="Line 332"/>
            <p:cNvSpPr>
              <a:spLocks noChangeShapeType="1"/>
            </p:cNvSpPr>
            <p:nvPr/>
          </p:nvSpPr>
          <p:spPr bwMode="auto">
            <a:xfrm>
              <a:off x="3221" y="2076"/>
              <a:ext cx="97" cy="0"/>
            </a:xfrm>
            <a:prstGeom prst="line">
              <a:avLst/>
            </a:prstGeom>
            <a:noFill/>
            <a:ln w="777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08" name="Line 333"/>
            <p:cNvSpPr>
              <a:spLocks noChangeShapeType="1"/>
            </p:cNvSpPr>
            <p:nvPr/>
          </p:nvSpPr>
          <p:spPr bwMode="auto">
            <a:xfrm>
              <a:off x="3221" y="2155"/>
              <a:ext cx="97" cy="0"/>
            </a:xfrm>
            <a:prstGeom prst="line">
              <a:avLst/>
            </a:prstGeom>
            <a:noFill/>
            <a:ln w="777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09" name="Line 334"/>
            <p:cNvSpPr>
              <a:spLocks noChangeShapeType="1"/>
            </p:cNvSpPr>
            <p:nvPr/>
          </p:nvSpPr>
          <p:spPr bwMode="auto">
            <a:xfrm>
              <a:off x="3221" y="2231"/>
              <a:ext cx="97" cy="0"/>
            </a:xfrm>
            <a:prstGeom prst="line">
              <a:avLst/>
            </a:prstGeom>
            <a:noFill/>
            <a:ln w="777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10" name="Line 335"/>
            <p:cNvSpPr>
              <a:spLocks noChangeShapeType="1"/>
            </p:cNvSpPr>
            <p:nvPr/>
          </p:nvSpPr>
          <p:spPr bwMode="auto">
            <a:xfrm>
              <a:off x="3221" y="2310"/>
              <a:ext cx="97" cy="0"/>
            </a:xfrm>
            <a:prstGeom prst="line">
              <a:avLst/>
            </a:prstGeom>
            <a:noFill/>
            <a:ln w="777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11" name="Line 336"/>
            <p:cNvSpPr>
              <a:spLocks noChangeShapeType="1"/>
            </p:cNvSpPr>
            <p:nvPr/>
          </p:nvSpPr>
          <p:spPr bwMode="auto">
            <a:xfrm>
              <a:off x="3221" y="2389"/>
              <a:ext cx="97" cy="0"/>
            </a:xfrm>
            <a:prstGeom prst="line">
              <a:avLst/>
            </a:prstGeom>
            <a:noFill/>
            <a:ln w="777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12" name="Line 337"/>
            <p:cNvSpPr>
              <a:spLocks noChangeShapeType="1"/>
            </p:cNvSpPr>
            <p:nvPr/>
          </p:nvSpPr>
          <p:spPr bwMode="auto">
            <a:xfrm>
              <a:off x="3221" y="2464"/>
              <a:ext cx="97" cy="0"/>
            </a:xfrm>
            <a:prstGeom prst="line">
              <a:avLst/>
            </a:prstGeom>
            <a:noFill/>
            <a:ln w="777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13" name="Line 338"/>
            <p:cNvSpPr>
              <a:spLocks noChangeShapeType="1"/>
            </p:cNvSpPr>
            <p:nvPr/>
          </p:nvSpPr>
          <p:spPr bwMode="auto">
            <a:xfrm>
              <a:off x="3221" y="2543"/>
              <a:ext cx="97" cy="0"/>
            </a:xfrm>
            <a:prstGeom prst="line">
              <a:avLst/>
            </a:prstGeom>
            <a:noFill/>
            <a:ln w="777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14" name="Line 339"/>
            <p:cNvSpPr>
              <a:spLocks noChangeShapeType="1"/>
            </p:cNvSpPr>
            <p:nvPr/>
          </p:nvSpPr>
          <p:spPr bwMode="auto">
            <a:xfrm>
              <a:off x="3221" y="2622"/>
              <a:ext cx="97" cy="0"/>
            </a:xfrm>
            <a:prstGeom prst="line">
              <a:avLst/>
            </a:prstGeom>
            <a:noFill/>
            <a:ln w="77788">
              <a:solidFill>
                <a:srgbClr val="63A0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15" name="Rectangle 340"/>
            <p:cNvSpPr>
              <a:spLocks noChangeArrowheads="1"/>
            </p:cNvSpPr>
            <p:nvPr/>
          </p:nvSpPr>
          <p:spPr bwMode="auto">
            <a:xfrm>
              <a:off x="3318" y="2016"/>
              <a:ext cx="200" cy="664"/>
            </a:xfrm>
            <a:prstGeom prst="rect">
              <a:avLst/>
            </a:prstGeom>
            <a:solidFill>
              <a:srgbClr val="0079C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sp>
        <p:nvSpPr>
          <p:cNvPr id="216" name="Line 355"/>
          <p:cNvSpPr>
            <a:spLocks noChangeShapeType="1"/>
          </p:cNvSpPr>
          <p:nvPr/>
        </p:nvSpPr>
        <p:spPr bwMode="auto">
          <a:xfrm>
            <a:off x="6702425" y="3333750"/>
            <a:ext cx="187325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17" name="Line 356"/>
          <p:cNvSpPr>
            <a:spLocks noChangeShapeType="1"/>
          </p:cNvSpPr>
          <p:nvPr/>
        </p:nvSpPr>
        <p:spPr bwMode="auto">
          <a:xfrm>
            <a:off x="6702425" y="3508375"/>
            <a:ext cx="187325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18" name="Line 357"/>
          <p:cNvSpPr>
            <a:spLocks noChangeShapeType="1"/>
          </p:cNvSpPr>
          <p:nvPr/>
        </p:nvSpPr>
        <p:spPr bwMode="auto">
          <a:xfrm>
            <a:off x="6702425" y="3421063"/>
            <a:ext cx="187325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19" name="Line 358"/>
          <p:cNvSpPr>
            <a:spLocks noChangeShapeType="1"/>
          </p:cNvSpPr>
          <p:nvPr/>
        </p:nvSpPr>
        <p:spPr bwMode="auto">
          <a:xfrm>
            <a:off x="6702425" y="3594100"/>
            <a:ext cx="187325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20" name="Line 359"/>
          <p:cNvSpPr>
            <a:spLocks noChangeShapeType="1"/>
          </p:cNvSpPr>
          <p:nvPr/>
        </p:nvSpPr>
        <p:spPr bwMode="auto">
          <a:xfrm>
            <a:off x="6702425" y="3681413"/>
            <a:ext cx="187325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21" name="Line 360"/>
          <p:cNvSpPr>
            <a:spLocks noChangeShapeType="1"/>
          </p:cNvSpPr>
          <p:nvPr/>
        </p:nvSpPr>
        <p:spPr bwMode="auto">
          <a:xfrm>
            <a:off x="8667750" y="3333750"/>
            <a:ext cx="61913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22" name="Line 361"/>
          <p:cNvSpPr>
            <a:spLocks noChangeShapeType="1"/>
          </p:cNvSpPr>
          <p:nvPr/>
        </p:nvSpPr>
        <p:spPr bwMode="auto">
          <a:xfrm>
            <a:off x="8667750" y="3248025"/>
            <a:ext cx="61913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23" name="Line 362"/>
          <p:cNvSpPr>
            <a:spLocks noChangeShapeType="1"/>
          </p:cNvSpPr>
          <p:nvPr/>
        </p:nvSpPr>
        <p:spPr bwMode="auto">
          <a:xfrm>
            <a:off x="8667750" y="3160713"/>
            <a:ext cx="61913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24" name="Line 363"/>
          <p:cNvSpPr>
            <a:spLocks noChangeShapeType="1"/>
          </p:cNvSpPr>
          <p:nvPr/>
        </p:nvSpPr>
        <p:spPr bwMode="auto">
          <a:xfrm>
            <a:off x="8542338" y="3333750"/>
            <a:ext cx="187325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25" name="Line 364"/>
          <p:cNvSpPr>
            <a:spLocks noChangeShapeType="1"/>
          </p:cNvSpPr>
          <p:nvPr/>
        </p:nvSpPr>
        <p:spPr bwMode="auto">
          <a:xfrm>
            <a:off x="8542338" y="3248025"/>
            <a:ext cx="187325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26" name="Line 365"/>
          <p:cNvSpPr>
            <a:spLocks noChangeShapeType="1"/>
          </p:cNvSpPr>
          <p:nvPr/>
        </p:nvSpPr>
        <p:spPr bwMode="auto">
          <a:xfrm>
            <a:off x="8542338" y="3160713"/>
            <a:ext cx="187325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27" name="Line 366"/>
          <p:cNvSpPr>
            <a:spLocks noChangeShapeType="1"/>
          </p:cNvSpPr>
          <p:nvPr/>
        </p:nvSpPr>
        <p:spPr bwMode="auto">
          <a:xfrm>
            <a:off x="8542338" y="3508375"/>
            <a:ext cx="187325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28" name="Line 367"/>
          <p:cNvSpPr>
            <a:spLocks noChangeShapeType="1"/>
          </p:cNvSpPr>
          <p:nvPr/>
        </p:nvSpPr>
        <p:spPr bwMode="auto">
          <a:xfrm>
            <a:off x="8542338" y="3594100"/>
            <a:ext cx="187325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29" name="Line 368"/>
          <p:cNvSpPr>
            <a:spLocks noChangeShapeType="1"/>
          </p:cNvSpPr>
          <p:nvPr/>
        </p:nvSpPr>
        <p:spPr bwMode="auto">
          <a:xfrm>
            <a:off x="8542338" y="3767138"/>
            <a:ext cx="187325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30" name="Line 369"/>
          <p:cNvSpPr>
            <a:spLocks noChangeShapeType="1"/>
          </p:cNvSpPr>
          <p:nvPr/>
        </p:nvSpPr>
        <p:spPr bwMode="auto">
          <a:xfrm>
            <a:off x="8542338" y="3681413"/>
            <a:ext cx="187325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31" name="Freeform 370"/>
          <p:cNvSpPr>
            <a:spLocks/>
          </p:cNvSpPr>
          <p:nvPr/>
        </p:nvSpPr>
        <p:spPr bwMode="auto">
          <a:xfrm>
            <a:off x="7391400" y="3117850"/>
            <a:ext cx="130175" cy="87313"/>
          </a:xfrm>
          <a:custGeom>
            <a:avLst/>
            <a:gdLst>
              <a:gd name="T0" fmla="*/ 0 w 82"/>
              <a:gd name="T1" fmla="*/ 87313 h 55"/>
              <a:gd name="T2" fmla="*/ 57150 w 82"/>
              <a:gd name="T3" fmla="*/ 87313 h 55"/>
              <a:gd name="T4" fmla="*/ 57150 w 82"/>
              <a:gd name="T5" fmla="*/ 0 h 55"/>
              <a:gd name="T6" fmla="*/ 130175 w 82"/>
              <a:gd name="T7" fmla="*/ 0 h 55"/>
              <a:gd name="T8" fmla="*/ 0 60000 65536"/>
              <a:gd name="T9" fmla="*/ 0 60000 65536"/>
              <a:gd name="T10" fmla="*/ 0 60000 65536"/>
              <a:gd name="T11" fmla="*/ 0 60000 65536"/>
              <a:gd name="T12" fmla="*/ 0 w 82"/>
              <a:gd name="T13" fmla="*/ 0 h 55"/>
              <a:gd name="T14" fmla="*/ 82 w 82"/>
              <a:gd name="T15" fmla="*/ 55 h 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" h="55">
                <a:moveTo>
                  <a:pt x="0" y="55"/>
                </a:moveTo>
                <a:lnTo>
                  <a:pt x="36" y="55"/>
                </a:lnTo>
                <a:lnTo>
                  <a:pt x="36" y="0"/>
                </a:lnTo>
                <a:lnTo>
                  <a:pt x="82" y="0"/>
                </a:lnTo>
              </a:path>
            </a:pathLst>
          </a:cu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32" name="Line 371"/>
          <p:cNvSpPr>
            <a:spLocks noChangeShapeType="1"/>
          </p:cNvSpPr>
          <p:nvPr/>
        </p:nvSpPr>
        <p:spPr bwMode="auto">
          <a:xfrm>
            <a:off x="8455025" y="3205163"/>
            <a:ext cx="58738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33" name="Line 372"/>
          <p:cNvSpPr>
            <a:spLocks noChangeShapeType="1"/>
          </p:cNvSpPr>
          <p:nvPr/>
        </p:nvSpPr>
        <p:spPr bwMode="auto">
          <a:xfrm>
            <a:off x="7988300" y="3290888"/>
            <a:ext cx="66675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34" name="Line 373"/>
          <p:cNvSpPr>
            <a:spLocks noChangeShapeType="1"/>
          </p:cNvSpPr>
          <p:nvPr/>
        </p:nvSpPr>
        <p:spPr bwMode="auto">
          <a:xfrm>
            <a:off x="7988300" y="3117850"/>
            <a:ext cx="66675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35" name="Freeform 374"/>
          <p:cNvSpPr>
            <a:spLocks/>
          </p:cNvSpPr>
          <p:nvPr/>
        </p:nvSpPr>
        <p:spPr bwMode="auto">
          <a:xfrm>
            <a:off x="8054975" y="3030538"/>
            <a:ext cx="400050" cy="352425"/>
          </a:xfrm>
          <a:custGeom>
            <a:avLst/>
            <a:gdLst>
              <a:gd name="T0" fmla="*/ 0 w 83"/>
              <a:gd name="T1" fmla="*/ 352425 h 73"/>
              <a:gd name="T2" fmla="*/ 221714 w 83"/>
              <a:gd name="T3" fmla="*/ 352425 h 73"/>
              <a:gd name="T4" fmla="*/ 400050 w 83"/>
              <a:gd name="T5" fmla="*/ 173799 h 73"/>
              <a:gd name="T6" fmla="*/ 221714 w 83"/>
              <a:gd name="T7" fmla="*/ 0 h 73"/>
              <a:gd name="T8" fmla="*/ 0 w 83"/>
              <a:gd name="T9" fmla="*/ 0 h 73"/>
              <a:gd name="T10" fmla="*/ 0 w 83"/>
              <a:gd name="T11" fmla="*/ 352425 h 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3"/>
              <a:gd name="T19" fmla="*/ 0 h 73"/>
              <a:gd name="T20" fmla="*/ 83 w 83"/>
              <a:gd name="T21" fmla="*/ 73 h 7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3" h="73">
                <a:moveTo>
                  <a:pt x="0" y="73"/>
                </a:moveTo>
                <a:cubicBezTo>
                  <a:pt x="46" y="73"/>
                  <a:pt x="46" y="73"/>
                  <a:pt x="46" y="73"/>
                </a:cubicBezTo>
                <a:cubicBezTo>
                  <a:pt x="66" y="73"/>
                  <a:pt x="83" y="56"/>
                  <a:pt x="83" y="36"/>
                </a:cubicBezTo>
                <a:cubicBezTo>
                  <a:pt x="83" y="16"/>
                  <a:pt x="66" y="0"/>
                  <a:pt x="46" y="0"/>
                </a:cubicBezTo>
                <a:cubicBezTo>
                  <a:pt x="0" y="0"/>
                  <a:pt x="0" y="0"/>
                  <a:pt x="0" y="0"/>
                </a:cubicBezTo>
                <a:lnTo>
                  <a:pt x="0" y="73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36" name="Freeform 375"/>
          <p:cNvSpPr>
            <a:spLocks/>
          </p:cNvSpPr>
          <p:nvPr/>
        </p:nvSpPr>
        <p:spPr bwMode="auto">
          <a:xfrm>
            <a:off x="7342188" y="3290888"/>
            <a:ext cx="179387" cy="760412"/>
          </a:xfrm>
          <a:custGeom>
            <a:avLst/>
            <a:gdLst>
              <a:gd name="T0" fmla="*/ 0 w 113"/>
              <a:gd name="T1" fmla="*/ 760412 h 479"/>
              <a:gd name="T2" fmla="*/ 106362 w 113"/>
              <a:gd name="T3" fmla="*/ 760412 h 479"/>
              <a:gd name="T4" fmla="*/ 106362 w 113"/>
              <a:gd name="T5" fmla="*/ 0 h 479"/>
              <a:gd name="T6" fmla="*/ 179387 w 113"/>
              <a:gd name="T7" fmla="*/ 0 h 479"/>
              <a:gd name="T8" fmla="*/ 0 60000 65536"/>
              <a:gd name="T9" fmla="*/ 0 60000 65536"/>
              <a:gd name="T10" fmla="*/ 0 60000 65536"/>
              <a:gd name="T11" fmla="*/ 0 60000 65536"/>
              <a:gd name="T12" fmla="*/ 0 w 113"/>
              <a:gd name="T13" fmla="*/ 0 h 479"/>
              <a:gd name="T14" fmla="*/ 113 w 113"/>
              <a:gd name="T15" fmla="*/ 479 h 4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" h="479">
                <a:moveTo>
                  <a:pt x="0" y="479"/>
                </a:moveTo>
                <a:lnTo>
                  <a:pt x="67" y="479"/>
                </a:lnTo>
                <a:lnTo>
                  <a:pt x="67" y="0"/>
                </a:lnTo>
                <a:lnTo>
                  <a:pt x="113" y="0"/>
                </a:lnTo>
              </a:path>
            </a:pathLst>
          </a:cu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37" name="Oval 376"/>
          <p:cNvSpPr>
            <a:spLocks noChangeArrowheads="1"/>
          </p:cNvSpPr>
          <p:nvPr/>
        </p:nvSpPr>
        <p:spPr bwMode="auto">
          <a:xfrm>
            <a:off x="7265988" y="4013200"/>
            <a:ext cx="76200" cy="730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38" name="Line 377"/>
          <p:cNvSpPr>
            <a:spLocks noChangeShapeType="1"/>
          </p:cNvSpPr>
          <p:nvPr/>
        </p:nvSpPr>
        <p:spPr bwMode="auto">
          <a:xfrm>
            <a:off x="7881938" y="4051300"/>
            <a:ext cx="68262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39" name="Line 378"/>
          <p:cNvSpPr>
            <a:spLocks noChangeShapeType="1"/>
          </p:cNvSpPr>
          <p:nvPr/>
        </p:nvSpPr>
        <p:spPr bwMode="auto">
          <a:xfrm>
            <a:off x="7493000" y="4051300"/>
            <a:ext cx="66675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40" name="Freeform 379"/>
          <p:cNvSpPr>
            <a:spLocks/>
          </p:cNvSpPr>
          <p:nvPr/>
        </p:nvSpPr>
        <p:spPr bwMode="auto">
          <a:xfrm>
            <a:off x="7564438" y="3902075"/>
            <a:ext cx="236537" cy="298450"/>
          </a:xfrm>
          <a:custGeom>
            <a:avLst/>
            <a:gdLst>
              <a:gd name="T0" fmla="*/ 0 w 149"/>
              <a:gd name="T1" fmla="*/ 298450 h 188"/>
              <a:gd name="T2" fmla="*/ 236537 w 149"/>
              <a:gd name="T3" fmla="*/ 149225 h 188"/>
              <a:gd name="T4" fmla="*/ 0 w 149"/>
              <a:gd name="T5" fmla="*/ 0 h 188"/>
              <a:gd name="T6" fmla="*/ 0 w 149"/>
              <a:gd name="T7" fmla="*/ 298450 h 188"/>
              <a:gd name="T8" fmla="*/ 0 60000 65536"/>
              <a:gd name="T9" fmla="*/ 0 60000 65536"/>
              <a:gd name="T10" fmla="*/ 0 60000 65536"/>
              <a:gd name="T11" fmla="*/ 0 60000 65536"/>
              <a:gd name="T12" fmla="*/ 0 w 149"/>
              <a:gd name="T13" fmla="*/ 0 h 188"/>
              <a:gd name="T14" fmla="*/ 149 w 149"/>
              <a:gd name="T15" fmla="*/ 188 h 1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" h="188">
                <a:moveTo>
                  <a:pt x="0" y="188"/>
                </a:moveTo>
                <a:lnTo>
                  <a:pt x="149" y="94"/>
                </a:lnTo>
                <a:lnTo>
                  <a:pt x="0" y="0"/>
                </a:lnTo>
                <a:lnTo>
                  <a:pt x="0" y="188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41" name="Oval 380"/>
          <p:cNvSpPr>
            <a:spLocks noChangeArrowheads="1"/>
          </p:cNvSpPr>
          <p:nvPr/>
        </p:nvSpPr>
        <p:spPr bwMode="auto">
          <a:xfrm>
            <a:off x="7805738" y="4013200"/>
            <a:ext cx="71437" cy="730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42" name="Line 381"/>
          <p:cNvSpPr>
            <a:spLocks noChangeShapeType="1"/>
          </p:cNvSpPr>
          <p:nvPr/>
        </p:nvSpPr>
        <p:spPr bwMode="auto">
          <a:xfrm>
            <a:off x="8412163" y="4051300"/>
            <a:ext cx="66675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43" name="Line 382"/>
          <p:cNvSpPr>
            <a:spLocks noChangeShapeType="1"/>
          </p:cNvSpPr>
          <p:nvPr/>
        </p:nvSpPr>
        <p:spPr bwMode="auto">
          <a:xfrm>
            <a:off x="8026400" y="4051300"/>
            <a:ext cx="68263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44" name="Freeform 383"/>
          <p:cNvSpPr>
            <a:spLocks/>
          </p:cNvSpPr>
          <p:nvPr/>
        </p:nvSpPr>
        <p:spPr bwMode="auto">
          <a:xfrm>
            <a:off x="8094663" y="3902075"/>
            <a:ext cx="234950" cy="298450"/>
          </a:xfrm>
          <a:custGeom>
            <a:avLst/>
            <a:gdLst>
              <a:gd name="T0" fmla="*/ 0 w 148"/>
              <a:gd name="T1" fmla="*/ 298450 h 188"/>
              <a:gd name="T2" fmla="*/ 234950 w 148"/>
              <a:gd name="T3" fmla="*/ 149225 h 188"/>
              <a:gd name="T4" fmla="*/ 0 w 148"/>
              <a:gd name="T5" fmla="*/ 0 h 188"/>
              <a:gd name="T6" fmla="*/ 0 w 148"/>
              <a:gd name="T7" fmla="*/ 298450 h 188"/>
              <a:gd name="T8" fmla="*/ 0 60000 65536"/>
              <a:gd name="T9" fmla="*/ 0 60000 65536"/>
              <a:gd name="T10" fmla="*/ 0 60000 65536"/>
              <a:gd name="T11" fmla="*/ 0 60000 65536"/>
              <a:gd name="T12" fmla="*/ 0 w 148"/>
              <a:gd name="T13" fmla="*/ 0 h 188"/>
              <a:gd name="T14" fmla="*/ 148 w 148"/>
              <a:gd name="T15" fmla="*/ 188 h 1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" h="188">
                <a:moveTo>
                  <a:pt x="0" y="188"/>
                </a:moveTo>
                <a:lnTo>
                  <a:pt x="148" y="94"/>
                </a:lnTo>
                <a:lnTo>
                  <a:pt x="0" y="0"/>
                </a:lnTo>
                <a:lnTo>
                  <a:pt x="0" y="188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45" name="Oval 384"/>
          <p:cNvSpPr>
            <a:spLocks noChangeArrowheads="1"/>
          </p:cNvSpPr>
          <p:nvPr/>
        </p:nvSpPr>
        <p:spPr bwMode="auto">
          <a:xfrm>
            <a:off x="8334375" y="4013200"/>
            <a:ext cx="77788" cy="730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46" name="Freeform 385"/>
          <p:cNvSpPr>
            <a:spLocks/>
          </p:cNvSpPr>
          <p:nvPr/>
        </p:nvSpPr>
        <p:spPr bwMode="auto">
          <a:xfrm>
            <a:off x="6996113" y="3463925"/>
            <a:ext cx="346075" cy="347663"/>
          </a:xfrm>
          <a:custGeom>
            <a:avLst/>
            <a:gdLst>
              <a:gd name="T0" fmla="*/ 346075 w 72"/>
              <a:gd name="T1" fmla="*/ 173832 h 72"/>
              <a:gd name="T2" fmla="*/ 0 w 72"/>
              <a:gd name="T3" fmla="*/ 347663 h 72"/>
              <a:gd name="T4" fmla="*/ 52873 w 72"/>
              <a:gd name="T5" fmla="*/ 173832 h 72"/>
              <a:gd name="T6" fmla="*/ 52873 w 72"/>
              <a:gd name="T7" fmla="*/ 169003 h 72"/>
              <a:gd name="T8" fmla="*/ 0 w 72"/>
              <a:gd name="T9" fmla="*/ 0 h 72"/>
              <a:gd name="T10" fmla="*/ 346075 w 72"/>
              <a:gd name="T11" fmla="*/ 173832 h 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"/>
              <a:gd name="T19" fmla="*/ 0 h 72"/>
              <a:gd name="T20" fmla="*/ 72 w 72"/>
              <a:gd name="T21" fmla="*/ 72 h 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" h="72">
                <a:moveTo>
                  <a:pt x="72" y="36"/>
                </a:moveTo>
                <a:cubicBezTo>
                  <a:pt x="72" y="36"/>
                  <a:pt x="55" y="72"/>
                  <a:pt x="0" y="72"/>
                </a:cubicBezTo>
                <a:cubicBezTo>
                  <a:pt x="0" y="72"/>
                  <a:pt x="11" y="68"/>
                  <a:pt x="11" y="36"/>
                </a:cubicBezTo>
                <a:cubicBezTo>
                  <a:pt x="11" y="35"/>
                  <a:pt x="11" y="35"/>
                  <a:pt x="11" y="35"/>
                </a:cubicBezTo>
                <a:cubicBezTo>
                  <a:pt x="11" y="4"/>
                  <a:pt x="0" y="0"/>
                  <a:pt x="0" y="0"/>
                </a:cubicBezTo>
                <a:cubicBezTo>
                  <a:pt x="55" y="0"/>
                  <a:pt x="72" y="36"/>
                  <a:pt x="72" y="36"/>
                </a:cubicBezTo>
                <a:close/>
              </a:path>
            </a:pathLst>
          </a:custGeom>
          <a:solidFill>
            <a:srgbClr val="FFFFFF"/>
          </a:solidFill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47" name="Line 386"/>
          <p:cNvSpPr>
            <a:spLocks noChangeShapeType="1"/>
          </p:cNvSpPr>
          <p:nvPr/>
        </p:nvSpPr>
        <p:spPr bwMode="auto">
          <a:xfrm>
            <a:off x="6953250" y="3551238"/>
            <a:ext cx="85725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48" name="Line 387"/>
          <p:cNvSpPr>
            <a:spLocks noChangeShapeType="1"/>
          </p:cNvSpPr>
          <p:nvPr/>
        </p:nvSpPr>
        <p:spPr bwMode="auto">
          <a:xfrm>
            <a:off x="6953250" y="3724275"/>
            <a:ext cx="85725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49" name="Line 388"/>
          <p:cNvSpPr>
            <a:spLocks noChangeShapeType="1"/>
          </p:cNvSpPr>
          <p:nvPr/>
        </p:nvSpPr>
        <p:spPr bwMode="auto">
          <a:xfrm>
            <a:off x="7342188" y="3636963"/>
            <a:ext cx="68262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50" name="Line 389"/>
          <p:cNvSpPr>
            <a:spLocks noChangeShapeType="1"/>
          </p:cNvSpPr>
          <p:nvPr/>
        </p:nvSpPr>
        <p:spPr bwMode="auto">
          <a:xfrm>
            <a:off x="7486650" y="3551238"/>
            <a:ext cx="77788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51" name="Line 390"/>
          <p:cNvSpPr>
            <a:spLocks noChangeShapeType="1"/>
          </p:cNvSpPr>
          <p:nvPr/>
        </p:nvSpPr>
        <p:spPr bwMode="auto">
          <a:xfrm>
            <a:off x="7486650" y="3724275"/>
            <a:ext cx="77788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52" name="Line 391"/>
          <p:cNvSpPr>
            <a:spLocks noChangeShapeType="1"/>
          </p:cNvSpPr>
          <p:nvPr/>
        </p:nvSpPr>
        <p:spPr bwMode="auto">
          <a:xfrm>
            <a:off x="7867650" y="3636963"/>
            <a:ext cx="82550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53" name="Line 392"/>
          <p:cNvSpPr>
            <a:spLocks noChangeShapeType="1"/>
          </p:cNvSpPr>
          <p:nvPr/>
        </p:nvSpPr>
        <p:spPr bwMode="auto">
          <a:xfrm>
            <a:off x="8021638" y="3551238"/>
            <a:ext cx="73025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54" name="Line 393"/>
          <p:cNvSpPr>
            <a:spLocks noChangeShapeType="1"/>
          </p:cNvSpPr>
          <p:nvPr/>
        </p:nvSpPr>
        <p:spPr bwMode="auto">
          <a:xfrm>
            <a:off x="8021638" y="3724275"/>
            <a:ext cx="73025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55" name="Line 394"/>
          <p:cNvSpPr>
            <a:spLocks noChangeShapeType="1"/>
          </p:cNvSpPr>
          <p:nvPr/>
        </p:nvSpPr>
        <p:spPr bwMode="auto">
          <a:xfrm>
            <a:off x="8397875" y="3636963"/>
            <a:ext cx="85725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56" name="Rectangle 395"/>
          <p:cNvSpPr>
            <a:spLocks noChangeArrowheads="1"/>
          </p:cNvSpPr>
          <p:nvPr/>
        </p:nvSpPr>
        <p:spPr bwMode="auto">
          <a:xfrm>
            <a:off x="6889750" y="2954338"/>
            <a:ext cx="1652588" cy="1304925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57" name="Freeform 396"/>
          <p:cNvSpPr>
            <a:spLocks/>
          </p:cNvSpPr>
          <p:nvPr/>
        </p:nvSpPr>
        <p:spPr bwMode="auto">
          <a:xfrm>
            <a:off x="7516813" y="3463925"/>
            <a:ext cx="350837" cy="347663"/>
          </a:xfrm>
          <a:custGeom>
            <a:avLst/>
            <a:gdLst>
              <a:gd name="T0" fmla="*/ 350837 w 73"/>
              <a:gd name="T1" fmla="*/ 173832 h 72"/>
              <a:gd name="T2" fmla="*/ 0 w 73"/>
              <a:gd name="T3" fmla="*/ 347663 h 72"/>
              <a:gd name="T4" fmla="*/ 52866 w 73"/>
              <a:gd name="T5" fmla="*/ 173832 h 72"/>
              <a:gd name="T6" fmla="*/ 52866 w 73"/>
              <a:gd name="T7" fmla="*/ 169003 h 72"/>
              <a:gd name="T8" fmla="*/ 0 w 73"/>
              <a:gd name="T9" fmla="*/ 0 h 72"/>
              <a:gd name="T10" fmla="*/ 350837 w 73"/>
              <a:gd name="T11" fmla="*/ 173832 h 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3"/>
              <a:gd name="T19" fmla="*/ 0 h 72"/>
              <a:gd name="T20" fmla="*/ 73 w 73"/>
              <a:gd name="T21" fmla="*/ 72 h 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3" h="72">
                <a:moveTo>
                  <a:pt x="73" y="36"/>
                </a:moveTo>
                <a:cubicBezTo>
                  <a:pt x="73" y="36"/>
                  <a:pt x="56" y="72"/>
                  <a:pt x="0" y="72"/>
                </a:cubicBezTo>
                <a:cubicBezTo>
                  <a:pt x="0" y="72"/>
                  <a:pt x="11" y="68"/>
                  <a:pt x="11" y="36"/>
                </a:cubicBezTo>
                <a:cubicBezTo>
                  <a:pt x="11" y="35"/>
                  <a:pt x="11" y="35"/>
                  <a:pt x="11" y="35"/>
                </a:cubicBezTo>
                <a:cubicBezTo>
                  <a:pt x="11" y="4"/>
                  <a:pt x="0" y="0"/>
                  <a:pt x="0" y="0"/>
                </a:cubicBezTo>
                <a:cubicBezTo>
                  <a:pt x="56" y="0"/>
                  <a:pt x="73" y="36"/>
                  <a:pt x="73" y="36"/>
                </a:cubicBezTo>
                <a:close/>
              </a:path>
            </a:pathLst>
          </a:custGeom>
          <a:solidFill>
            <a:srgbClr val="FFFFFF"/>
          </a:solidFill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58" name="Freeform 397"/>
          <p:cNvSpPr>
            <a:spLocks/>
          </p:cNvSpPr>
          <p:nvPr/>
        </p:nvSpPr>
        <p:spPr bwMode="auto">
          <a:xfrm>
            <a:off x="8050213" y="3463925"/>
            <a:ext cx="352425" cy="347663"/>
          </a:xfrm>
          <a:custGeom>
            <a:avLst/>
            <a:gdLst>
              <a:gd name="T0" fmla="*/ 352425 w 73"/>
              <a:gd name="T1" fmla="*/ 173832 h 72"/>
              <a:gd name="T2" fmla="*/ 0 w 73"/>
              <a:gd name="T3" fmla="*/ 347663 h 72"/>
              <a:gd name="T4" fmla="*/ 53105 w 73"/>
              <a:gd name="T5" fmla="*/ 173832 h 72"/>
              <a:gd name="T6" fmla="*/ 53105 w 73"/>
              <a:gd name="T7" fmla="*/ 169003 h 72"/>
              <a:gd name="T8" fmla="*/ 0 w 73"/>
              <a:gd name="T9" fmla="*/ 0 h 72"/>
              <a:gd name="T10" fmla="*/ 352425 w 73"/>
              <a:gd name="T11" fmla="*/ 173832 h 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3"/>
              <a:gd name="T19" fmla="*/ 0 h 72"/>
              <a:gd name="T20" fmla="*/ 73 w 73"/>
              <a:gd name="T21" fmla="*/ 72 h 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3" h="72">
                <a:moveTo>
                  <a:pt x="73" y="36"/>
                </a:moveTo>
                <a:cubicBezTo>
                  <a:pt x="73" y="36"/>
                  <a:pt x="56" y="72"/>
                  <a:pt x="0" y="72"/>
                </a:cubicBezTo>
                <a:cubicBezTo>
                  <a:pt x="0" y="72"/>
                  <a:pt x="11" y="68"/>
                  <a:pt x="11" y="36"/>
                </a:cubicBezTo>
                <a:cubicBezTo>
                  <a:pt x="11" y="35"/>
                  <a:pt x="11" y="35"/>
                  <a:pt x="11" y="35"/>
                </a:cubicBezTo>
                <a:cubicBezTo>
                  <a:pt x="11" y="4"/>
                  <a:pt x="0" y="0"/>
                  <a:pt x="0" y="0"/>
                </a:cubicBezTo>
                <a:cubicBezTo>
                  <a:pt x="56" y="0"/>
                  <a:pt x="73" y="36"/>
                  <a:pt x="73" y="36"/>
                </a:cubicBezTo>
                <a:close/>
              </a:path>
            </a:pathLst>
          </a:custGeom>
          <a:solidFill>
            <a:srgbClr val="FFFFFF"/>
          </a:solidFill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59" name="Freeform 398"/>
          <p:cNvSpPr>
            <a:spLocks/>
          </p:cNvSpPr>
          <p:nvPr/>
        </p:nvSpPr>
        <p:spPr bwMode="auto">
          <a:xfrm>
            <a:off x="6702425" y="3248025"/>
            <a:ext cx="288925" cy="42863"/>
          </a:xfrm>
          <a:custGeom>
            <a:avLst/>
            <a:gdLst>
              <a:gd name="T0" fmla="*/ 0 w 182"/>
              <a:gd name="T1" fmla="*/ 0 h 27"/>
              <a:gd name="T2" fmla="*/ 222250 w 182"/>
              <a:gd name="T3" fmla="*/ 0 h 27"/>
              <a:gd name="T4" fmla="*/ 222250 w 182"/>
              <a:gd name="T5" fmla="*/ 42863 h 27"/>
              <a:gd name="T6" fmla="*/ 288925 w 182"/>
              <a:gd name="T7" fmla="*/ 42863 h 27"/>
              <a:gd name="T8" fmla="*/ 0 60000 65536"/>
              <a:gd name="T9" fmla="*/ 0 60000 65536"/>
              <a:gd name="T10" fmla="*/ 0 60000 65536"/>
              <a:gd name="T11" fmla="*/ 0 60000 65536"/>
              <a:gd name="T12" fmla="*/ 0 w 182"/>
              <a:gd name="T13" fmla="*/ 0 h 27"/>
              <a:gd name="T14" fmla="*/ 182 w 182"/>
              <a:gd name="T15" fmla="*/ 27 h 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" h="27">
                <a:moveTo>
                  <a:pt x="0" y="0"/>
                </a:moveTo>
                <a:lnTo>
                  <a:pt x="140" y="0"/>
                </a:lnTo>
                <a:lnTo>
                  <a:pt x="140" y="27"/>
                </a:lnTo>
                <a:lnTo>
                  <a:pt x="182" y="27"/>
                </a:lnTo>
              </a:path>
            </a:pathLst>
          </a:cu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60" name="Freeform 399"/>
          <p:cNvSpPr>
            <a:spLocks/>
          </p:cNvSpPr>
          <p:nvPr/>
        </p:nvSpPr>
        <p:spPr bwMode="auto">
          <a:xfrm>
            <a:off x="6702425" y="3767138"/>
            <a:ext cx="322263" cy="284162"/>
          </a:xfrm>
          <a:custGeom>
            <a:avLst/>
            <a:gdLst>
              <a:gd name="T0" fmla="*/ 0 w 203"/>
              <a:gd name="T1" fmla="*/ 0 h 179"/>
              <a:gd name="T2" fmla="*/ 222250 w 203"/>
              <a:gd name="T3" fmla="*/ 0 h 179"/>
              <a:gd name="T4" fmla="*/ 222250 w 203"/>
              <a:gd name="T5" fmla="*/ 284162 h 179"/>
              <a:gd name="T6" fmla="*/ 322263 w 203"/>
              <a:gd name="T7" fmla="*/ 284162 h 179"/>
              <a:gd name="T8" fmla="*/ 0 60000 65536"/>
              <a:gd name="T9" fmla="*/ 0 60000 65536"/>
              <a:gd name="T10" fmla="*/ 0 60000 65536"/>
              <a:gd name="T11" fmla="*/ 0 60000 65536"/>
              <a:gd name="T12" fmla="*/ 0 w 203"/>
              <a:gd name="T13" fmla="*/ 0 h 179"/>
              <a:gd name="T14" fmla="*/ 203 w 203"/>
              <a:gd name="T15" fmla="*/ 179 h 1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3" h="179">
                <a:moveTo>
                  <a:pt x="0" y="0"/>
                </a:moveTo>
                <a:lnTo>
                  <a:pt x="140" y="0"/>
                </a:lnTo>
                <a:lnTo>
                  <a:pt x="140" y="179"/>
                </a:lnTo>
                <a:lnTo>
                  <a:pt x="203" y="179"/>
                </a:lnTo>
              </a:path>
            </a:pathLst>
          </a:cu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61" name="Freeform 400"/>
          <p:cNvSpPr>
            <a:spLocks/>
          </p:cNvSpPr>
          <p:nvPr/>
        </p:nvSpPr>
        <p:spPr bwMode="auto">
          <a:xfrm>
            <a:off x="6702425" y="3117850"/>
            <a:ext cx="288925" cy="42863"/>
          </a:xfrm>
          <a:custGeom>
            <a:avLst/>
            <a:gdLst>
              <a:gd name="T0" fmla="*/ 0 w 182"/>
              <a:gd name="T1" fmla="*/ 42863 h 27"/>
              <a:gd name="T2" fmla="*/ 222250 w 182"/>
              <a:gd name="T3" fmla="*/ 42863 h 27"/>
              <a:gd name="T4" fmla="*/ 222250 w 182"/>
              <a:gd name="T5" fmla="*/ 0 h 27"/>
              <a:gd name="T6" fmla="*/ 288925 w 182"/>
              <a:gd name="T7" fmla="*/ 0 h 27"/>
              <a:gd name="T8" fmla="*/ 0 60000 65536"/>
              <a:gd name="T9" fmla="*/ 0 60000 65536"/>
              <a:gd name="T10" fmla="*/ 0 60000 65536"/>
              <a:gd name="T11" fmla="*/ 0 60000 65536"/>
              <a:gd name="T12" fmla="*/ 0 w 182"/>
              <a:gd name="T13" fmla="*/ 0 h 27"/>
              <a:gd name="T14" fmla="*/ 182 w 182"/>
              <a:gd name="T15" fmla="*/ 27 h 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" h="27">
                <a:moveTo>
                  <a:pt x="0" y="27"/>
                </a:moveTo>
                <a:lnTo>
                  <a:pt x="140" y="27"/>
                </a:lnTo>
                <a:lnTo>
                  <a:pt x="140" y="0"/>
                </a:lnTo>
                <a:lnTo>
                  <a:pt x="182" y="0"/>
                </a:lnTo>
              </a:path>
            </a:pathLst>
          </a:cu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62" name="Freeform 401"/>
          <p:cNvSpPr>
            <a:spLocks/>
          </p:cNvSpPr>
          <p:nvPr/>
        </p:nvSpPr>
        <p:spPr bwMode="auto">
          <a:xfrm>
            <a:off x="6991350" y="3030538"/>
            <a:ext cx="400050" cy="352425"/>
          </a:xfrm>
          <a:custGeom>
            <a:avLst/>
            <a:gdLst>
              <a:gd name="T0" fmla="*/ 0 w 83"/>
              <a:gd name="T1" fmla="*/ 352425 h 73"/>
              <a:gd name="T2" fmla="*/ 226534 w 83"/>
              <a:gd name="T3" fmla="*/ 352425 h 73"/>
              <a:gd name="T4" fmla="*/ 400050 w 83"/>
              <a:gd name="T5" fmla="*/ 173799 h 73"/>
              <a:gd name="T6" fmla="*/ 226534 w 83"/>
              <a:gd name="T7" fmla="*/ 0 h 73"/>
              <a:gd name="T8" fmla="*/ 0 w 83"/>
              <a:gd name="T9" fmla="*/ 0 h 73"/>
              <a:gd name="T10" fmla="*/ 0 w 83"/>
              <a:gd name="T11" fmla="*/ 352425 h 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3"/>
              <a:gd name="T19" fmla="*/ 0 h 73"/>
              <a:gd name="T20" fmla="*/ 83 w 83"/>
              <a:gd name="T21" fmla="*/ 73 h 7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3" h="73">
                <a:moveTo>
                  <a:pt x="0" y="73"/>
                </a:moveTo>
                <a:cubicBezTo>
                  <a:pt x="47" y="73"/>
                  <a:pt x="47" y="73"/>
                  <a:pt x="47" y="73"/>
                </a:cubicBezTo>
                <a:cubicBezTo>
                  <a:pt x="67" y="73"/>
                  <a:pt x="83" y="56"/>
                  <a:pt x="83" y="36"/>
                </a:cubicBezTo>
                <a:cubicBezTo>
                  <a:pt x="83" y="16"/>
                  <a:pt x="67" y="0"/>
                  <a:pt x="47" y="0"/>
                </a:cubicBezTo>
                <a:cubicBezTo>
                  <a:pt x="0" y="0"/>
                  <a:pt x="0" y="0"/>
                  <a:pt x="0" y="0"/>
                </a:cubicBezTo>
                <a:lnTo>
                  <a:pt x="0" y="73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63" name="Freeform 402"/>
          <p:cNvSpPr>
            <a:spLocks/>
          </p:cNvSpPr>
          <p:nvPr/>
        </p:nvSpPr>
        <p:spPr bwMode="auto">
          <a:xfrm>
            <a:off x="7024688" y="3902075"/>
            <a:ext cx="236537" cy="298450"/>
          </a:xfrm>
          <a:custGeom>
            <a:avLst/>
            <a:gdLst>
              <a:gd name="T0" fmla="*/ 0 w 149"/>
              <a:gd name="T1" fmla="*/ 298450 h 188"/>
              <a:gd name="T2" fmla="*/ 236537 w 149"/>
              <a:gd name="T3" fmla="*/ 149225 h 188"/>
              <a:gd name="T4" fmla="*/ 0 w 149"/>
              <a:gd name="T5" fmla="*/ 0 h 188"/>
              <a:gd name="T6" fmla="*/ 0 w 149"/>
              <a:gd name="T7" fmla="*/ 298450 h 188"/>
              <a:gd name="T8" fmla="*/ 0 60000 65536"/>
              <a:gd name="T9" fmla="*/ 0 60000 65536"/>
              <a:gd name="T10" fmla="*/ 0 60000 65536"/>
              <a:gd name="T11" fmla="*/ 0 60000 65536"/>
              <a:gd name="T12" fmla="*/ 0 w 149"/>
              <a:gd name="T13" fmla="*/ 0 h 188"/>
              <a:gd name="T14" fmla="*/ 149 w 149"/>
              <a:gd name="T15" fmla="*/ 188 h 1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" h="188">
                <a:moveTo>
                  <a:pt x="0" y="188"/>
                </a:moveTo>
                <a:lnTo>
                  <a:pt x="149" y="94"/>
                </a:lnTo>
                <a:lnTo>
                  <a:pt x="0" y="0"/>
                </a:lnTo>
                <a:lnTo>
                  <a:pt x="0" y="188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64" name="Freeform 403"/>
          <p:cNvSpPr>
            <a:spLocks/>
          </p:cNvSpPr>
          <p:nvPr/>
        </p:nvSpPr>
        <p:spPr bwMode="auto">
          <a:xfrm>
            <a:off x="7924800" y="3205163"/>
            <a:ext cx="804863" cy="215900"/>
          </a:xfrm>
          <a:custGeom>
            <a:avLst/>
            <a:gdLst>
              <a:gd name="T0" fmla="*/ 0 w 507"/>
              <a:gd name="T1" fmla="*/ 0 h 136"/>
              <a:gd name="T2" fmla="*/ 39688 w 507"/>
              <a:gd name="T3" fmla="*/ 0 h 136"/>
              <a:gd name="T4" fmla="*/ 39688 w 507"/>
              <a:gd name="T5" fmla="*/ 215900 h 136"/>
              <a:gd name="T6" fmla="*/ 804863 w 507"/>
              <a:gd name="T7" fmla="*/ 215900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507"/>
              <a:gd name="T13" fmla="*/ 0 h 136"/>
              <a:gd name="T14" fmla="*/ 507 w 507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7" h="136">
                <a:moveTo>
                  <a:pt x="0" y="0"/>
                </a:moveTo>
                <a:lnTo>
                  <a:pt x="25" y="0"/>
                </a:lnTo>
                <a:lnTo>
                  <a:pt x="25" y="136"/>
                </a:lnTo>
                <a:lnTo>
                  <a:pt x="507" y="136"/>
                </a:lnTo>
              </a:path>
            </a:pathLst>
          </a:cu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65" name="Freeform 404"/>
          <p:cNvSpPr>
            <a:spLocks/>
          </p:cNvSpPr>
          <p:nvPr/>
        </p:nvSpPr>
        <p:spPr bwMode="auto">
          <a:xfrm>
            <a:off x="7526338" y="3030538"/>
            <a:ext cx="393700" cy="352425"/>
          </a:xfrm>
          <a:custGeom>
            <a:avLst/>
            <a:gdLst>
              <a:gd name="T0" fmla="*/ 0 w 82"/>
              <a:gd name="T1" fmla="*/ 352425 h 73"/>
              <a:gd name="T2" fmla="*/ 220856 w 82"/>
              <a:gd name="T3" fmla="*/ 352425 h 73"/>
              <a:gd name="T4" fmla="*/ 393700 w 82"/>
              <a:gd name="T5" fmla="*/ 173799 h 73"/>
              <a:gd name="T6" fmla="*/ 220856 w 82"/>
              <a:gd name="T7" fmla="*/ 0 h 73"/>
              <a:gd name="T8" fmla="*/ 0 w 82"/>
              <a:gd name="T9" fmla="*/ 0 h 73"/>
              <a:gd name="T10" fmla="*/ 0 w 82"/>
              <a:gd name="T11" fmla="*/ 352425 h 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2"/>
              <a:gd name="T19" fmla="*/ 0 h 73"/>
              <a:gd name="T20" fmla="*/ 82 w 82"/>
              <a:gd name="T21" fmla="*/ 73 h 7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2" h="73">
                <a:moveTo>
                  <a:pt x="0" y="73"/>
                </a:moveTo>
                <a:cubicBezTo>
                  <a:pt x="46" y="73"/>
                  <a:pt x="46" y="73"/>
                  <a:pt x="46" y="73"/>
                </a:cubicBezTo>
                <a:cubicBezTo>
                  <a:pt x="66" y="73"/>
                  <a:pt x="82" y="56"/>
                  <a:pt x="82" y="36"/>
                </a:cubicBezTo>
                <a:cubicBezTo>
                  <a:pt x="82" y="16"/>
                  <a:pt x="66" y="0"/>
                  <a:pt x="46" y="0"/>
                </a:cubicBezTo>
                <a:cubicBezTo>
                  <a:pt x="0" y="0"/>
                  <a:pt x="0" y="0"/>
                  <a:pt x="0" y="0"/>
                </a:cubicBezTo>
                <a:lnTo>
                  <a:pt x="0" y="73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66" name="Rectangle 405"/>
          <p:cNvSpPr>
            <a:spLocks noChangeArrowheads="1"/>
          </p:cNvSpPr>
          <p:nvPr/>
        </p:nvSpPr>
        <p:spPr bwMode="auto">
          <a:xfrm>
            <a:off x="6604000" y="3021013"/>
            <a:ext cx="8335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k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7" name="Rectangle 406"/>
          <p:cNvSpPr>
            <a:spLocks noChangeArrowheads="1"/>
          </p:cNvSpPr>
          <p:nvPr/>
        </p:nvSpPr>
        <p:spPr bwMode="auto">
          <a:xfrm>
            <a:off x="6600825" y="3159125"/>
            <a:ext cx="8175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p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8" name="Rectangle 407"/>
          <p:cNvSpPr>
            <a:spLocks noChangeArrowheads="1"/>
          </p:cNvSpPr>
          <p:nvPr/>
        </p:nvSpPr>
        <p:spPr bwMode="auto">
          <a:xfrm>
            <a:off x="8740775" y="3316288"/>
            <a:ext cx="10579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w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9" name="Rectangle 415"/>
          <p:cNvSpPr>
            <a:spLocks noChangeArrowheads="1"/>
          </p:cNvSpPr>
          <p:nvPr/>
        </p:nvSpPr>
        <p:spPr bwMode="auto">
          <a:xfrm>
            <a:off x="4802188" y="2876550"/>
            <a:ext cx="5610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(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70" name="Rectangle 416"/>
          <p:cNvSpPr>
            <a:spLocks noChangeArrowheads="1"/>
          </p:cNvSpPr>
          <p:nvPr/>
        </p:nvSpPr>
        <p:spPr bwMode="auto">
          <a:xfrm>
            <a:off x="4854575" y="2871788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Comic Sans MS" pitchFamily="66" charset="0"/>
              </a:rPr>
              <a:t>a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71" name="Rectangle 417"/>
          <p:cNvSpPr>
            <a:spLocks noChangeArrowheads="1"/>
          </p:cNvSpPr>
          <p:nvPr/>
        </p:nvSpPr>
        <p:spPr bwMode="auto">
          <a:xfrm>
            <a:off x="4940300" y="2876550"/>
            <a:ext cx="5610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)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72" name="Rectangle 418"/>
          <p:cNvSpPr>
            <a:spLocks noChangeArrowheads="1"/>
          </p:cNvSpPr>
          <p:nvPr/>
        </p:nvSpPr>
        <p:spPr bwMode="auto">
          <a:xfrm>
            <a:off x="4799013" y="4076700"/>
            <a:ext cx="5610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(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73" name="Rectangle 419"/>
          <p:cNvSpPr>
            <a:spLocks noChangeArrowheads="1"/>
          </p:cNvSpPr>
          <p:nvPr/>
        </p:nvSpPr>
        <p:spPr bwMode="auto">
          <a:xfrm>
            <a:off x="4849813" y="4071938"/>
            <a:ext cx="8976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Comic Sans MS" pitchFamily="66" charset="0"/>
              </a:rPr>
              <a:t>d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74" name="Rectangle 420"/>
          <p:cNvSpPr>
            <a:spLocks noChangeArrowheads="1"/>
          </p:cNvSpPr>
          <p:nvPr/>
        </p:nvSpPr>
        <p:spPr bwMode="auto">
          <a:xfrm>
            <a:off x="4943475" y="4076700"/>
            <a:ext cx="5610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)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75" name="Rectangle 421"/>
          <p:cNvSpPr>
            <a:spLocks noChangeArrowheads="1"/>
          </p:cNvSpPr>
          <p:nvPr/>
        </p:nvSpPr>
        <p:spPr bwMode="auto">
          <a:xfrm>
            <a:off x="8602663" y="4114800"/>
            <a:ext cx="5610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(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76" name="Rectangle 422"/>
          <p:cNvSpPr>
            <a:spLocks noChangeArrowheads="1"/>
          </p:cNvSpPr>
          <p:nvPr/>
        </p:nvSpPr>
        <p:spPr bwMode="auto">
          <a:xfrm>
            <a:off x="8655050" y="4110038"/>
            <a:ext cx="7854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Comic Sans MS" pitchFamily="66" charset="0"/>
              </a:rPr>
              <a:t>c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77" name="Rectangle 423"/>
          <p:cNvSpPr>
            <a:spLocks noChangeArrowheads="1"/>
          </p:cNvSpPr>
          <p:nvPr/>
        </p:nvSpPr>
        <p:spPr bwMode="auto">
          <a:xfrm>
            <a:off x="8740775" y="4114800"/>
            <a:ext cx="5610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)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78" name="Rectangle 424"/>
          <p:cNvSpPr>
            <a:spLocks noChangeArrowheads="1"/>
          </p:cNvSpPr>
          <p:nvPr/>
        </p:nvSpPr>
        <p:spPr bwMode="auto">
          <a:xfrm>
            <a:off x="8532813" y="2763838"/>
            <a:ext cx="5610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(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79" name="Rectangle 425"/>
          <p:cNvSpPr>
            <a:spLocks noChangeArrowheads="1"/>
          </p:cNvSpPr>
          <p:nvPr/>
        </p:nvSpPr>
        <p:spPr bwMode="auto">
          <a:xfrm>
            <a:off x="8583613" y="2759075"/>
            <a:ext cx="9137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Comic Sans MS" pitchFamily="66" charset="0"/>
              </a:rPr>
              <a:t>b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80" name="Rectangle 426"/>
          <p:cNvSpPr>
            <a:spLocks noChangeArrowheads="1"/>
          </p:cNvSpPr>
          <p:nvPr/>
        </p:nvSpPr>
        <p:spPr bwMode="auto">
          <a:xfrm>
            <a:off x="8677275" y="2763838"/>
            <a:ext cx="5610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)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81" name="Rectangle 427"/>
          <p:cNvSpPr>
            <a:spLocks noChangeArrowheads="1"/>
          </p:cNvSpPr>
          <p:nvPr/>
        </p:nvSpPr>
        <p:spPr bwMode="auto">
          <a:xfrm>
            <a:off x="6604000" y="3665538"/>
            <a:ext cx="7534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s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282" name="Group 480"/>
          <p:cNvGrpSpPr>
            <a:grpSpLocks/>
          </p:cNvGrpSpPr>
          <p:nvPr/>
        </p:nvGrpSpPr>
        <p:grpSpPr bwMode="auto">
          <a:xfrm>
            <a:off x="5999163" y="3902075"/>
            <a:ext cx="669925" cy="501650"/>
            <a:chOff x="3779" y="2458"/>
            <a:chExt cx="422" cy="316"/>
          </a:xfrm>
        </p:grpSpPr>
        <p:sp>
          <p:nvSpPr>
            <p:cNvPr id="283" name="Freeform 428"/>
            <p:cNvSpPr>
              <a:spLocks/>
            </p:cNvSpPr>
            <p:nvPr/>
          </p:nvSpPr>
          <p:spPr bwMode="auto">
            <a:xfrm>
              <a:off x="4001" y="2525"/>
              <a:ext cx="91" cy="88"/>
            </a:xfrm>
            <a:custGeom>
              <a:avLst/>
              <a:gdLst>
                <a:gd name="T0" fmla="*/ 66 w 91"/>
                <a:gd name="T1" fmla="*/ 30 h 88"/>
                <a:gd name="T2" fmla="*/ 91 w 91"/>
                <a:gd name="T3" fmla="*/ 30 h 88"/>
                <a:gd name="T4" fmla="*/ 42 w 91"/>
                <a:gd name="T5" fmla="*/ 0 h 88"/>
                <a:gd name="T6" fmla="*/ 0 w 91"/>
                <a:gd name="T7" fmla="*/ 30 h 88"/>
                <a:gd name="T8" fmla="*/ 21 w 91"/>
                <a:gd name="T9" fmla="*/ 30 h 88"/>
                <a:gd name="T10" fmla="*/ 21 w 91"/>
                <a:gd name="T11" fmla="*/ 67 h 88"/>
                <a:gd name="T12" fmla="*/ 9 w 91"/>
                <a:gd name="T13" fmla="*/ 85 h 88"/>
                <a:gd name="T14" fmla="*/ 15 w 91"/>
                <a:gd name="T15" fmla="*/ 88 h 88"/>
                <a:gd name="T16" fmla="*/ 27 w 91"/>
                <a:gd name="T17" fmla="*/ 70 h 88"/>
                <a:gd name="T18" fmla="*/ 42 w 91"/>
                <a:gd name="T19" fmla="*/ 70 h 88"/>
                <a:gd name="T20" fmla="*/ 42 w 91"/>
                <a:gd name="T21" fmla="*/ 88 h 88"/>
                <a:gd name="T22" fmla="*/ 48 w 91"/>
                <a:gd name="T23" fmla="*/ 88 h 88"/>
                <a:gd name="T24" fmla="*/ 48 w 91"/>
                <a:gd name="T25" fmla="*/ 70 h 88"/>
                <a:gd name="T26" fmla="*/ 60 w 91"/>
                <a:gd name="T27" fmla="*/ 70 h 88"/>
                <a:gd name="T28" fmla="*/ 76 w 91"/>
                <a:gd name="T29" fmla="*/ 88 h 88"/>
                <a:gd name="T30" fmla="*/ 82 w 91"/>
                <a:gd name="T31" fmla="*/ 85 h 88"/>
                <a:gd name="T32" fmla="*/ 66 w 91"/>
                <a:gd name="T33" fmla="*/ 67 h 88"/>
                <a:gd name="T34" fmla="*/ 66 w 91"/>
                <a:gd name="T35" fmla="*/ 30 h 88"/>
                <a:gd name="T36" fmla="*/ 66 w 91"/>
                <a:gd name="T37" fmla="*/ 30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1"/>
                <a:gd name="T58" fmla="*/ 0 h 88"/>
                <a:gd name="T59" fmla="*/ 91 w 91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1" h="88">
                  <a:moveTo>
                    <a:pt x="66" y="30"/>
                  </a:moveTo>
                  <a:lnTo>
                    <a:pt x="91" y="30"/>
                  </a:lnTo>
                  <a:lnTo>
                    <a:pt x="42" y="0"/>
                  </a:lnTo>
                  <a:lnTo>
                    <a:pt x="0" y="30"/>
                  </a:lnTo>
                  <a:lnTo>
                    <a:pt x="21" y="30"/>
                  </a:lnTo>
                  <a:lnTo>
                    <a:pt x="21" y="67"/>
                  </a:lnTo>
                  <a:lnTo>
                    <a:pt x="9" y="85"/>
                  </a:lnTo>
                  <a:lnTo>
                    <a:pt x="15" y="88"/>
                  </a:lnTo>
                  <a:lnTo>
                    <a:pt x="27" y="70"/>
                  </a:lnTo>
                  <a:lnTo>
                    <a:pt x="42" y="70"/>
                  </a:lnTo>
                  <a:lnTo>
                    <a:pt x="42" y="88"/>
                  </a:lnTo>
                  <a:lnTo>
                    <a:pt x="48" y="88"/>
                  </a:lnTo>
                  <a:lnTo>
                    <a:pt x="48" y="70"/>
                  </a:lnTo>
                  <a:lnTo>
                    <a:pt x="60" y="70"/>
                  </a:lnTo>
                  <a:lnTo>
                    <a:pt x="76" y="88"/>
                  </a:lnTo>
                  <a:lnTo>
                    <a:pt x="82" y="85"/>
                  </a:lnTo>
                  <a:lnTo>
                    <a:pt x="66" y="67"/>
                  </a:lnTo>
                  <a:lnTo>
                    <a:pt x="66" y="3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84" name="Freeform 429"/>
            <p:cNvSpPr>
              <a:spLocks/>
            </p:cNvSpPr>
            <p:nvPr/>
          </p:nvSpPr>
          <p:spPr bwMode="auto">
            <a:xfrm>
              <a:off x="4031" y="2555"/>
              <a:ext cx="30" cy="34"/>
            </a:xfrm>
            <a:custGeom>
              <a:avLst/>
              <a:gdLst>
                <a:gd name="T0" fmla="*/ 0 w 30"/>
                <a:gd name="T1" fmla="*/ 0 h 34"/>
                <a:gd name="T2" fmla="*/ 0 w 30"/>
                <a:gd name="T3" fmla="*/ 34 h 34"/>
                <a:gd name="T4" fmla="*/ 30 w 30"/>
                <a:gd name="T5" fmla="*/ 34 h 34"/>
                <a:gd name="T6" fmla="*/ 30 w 30"/>
                <a:gd name="T7" fmla="*/ 0 h 34"/>
                <a:gd name="T8" fmla="*/ 0 w 30"/>
                <a:gd name="T9" fmla="*/ 0 h 34"/>
                <a:gd name="T10" fmla="*/ 0 w 30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34"/>
                <a:gd name="T20" fmla="*/ 30 w 30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34">
                  <a:moveTo>
                    <a:pt x="0" y="0"/>
                  </a:moveTo>
                  <a:lnTo>
                    <a:pt x="0" y="34"/>
                  </a:lnTo>
                  <a:lnTo>
                    <a:pt x="30" y="34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85" name="Freeform 430"/>
            <p:cNvSpPr>
              <a:spLocks/>
            </p:cNvSpPr>
            <p:nvPr/>
          </p:nvSpPr>
          <p:spPr bwMode="auto">
            <a:xfrm>
              <a:off x="4025" y="2534"/>
              <a:ext cx="39" cy="15"/>
            </a:xfrm>
            <a:custGeom>
              <a:avLst/>
              <a:gdLst>
                <a:gd name="T0" fmla="*/ 18 w 39"/>
                <a:gd name="T1" fmla="*/ 0 h 15"/>
                <a:gd name="T2" fmla="*/ 39 w 39"/>
                <a:gd name="T3" fmla="*/ 15 h 15"/>
                <a:gd name="T4" fmla="*/ 0 w 39"/>
                <a:gd name="T5" fmla="*/ 15 h 15"/>
                <a:gd name="T6" fmla="*/ 18 w 39"/>
                <a:gd name="T7" fmla="*/ 0 h 15"/>
                <a:gd name="T8" fmla="*/ 18 w 39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15"/>
                <a:gd name="T17" fmla="*/ 39 w 39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15">
                  <a:moveTo>
                    <a:pt x="18" y="0"/>
                  </a:moveTo>
                  <a:lnTo>
                    <a:pt x="39" y="15"/>
                  </a:lnTo>
                  <a:lnTo>
                    <a:pt x="0" y="15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86" name="Freeform 431"/>
            <p:cNvSpPr>
              <a:spLocks/>
            </p:cNvSpPr>
            <p:nvPr/>
          </p:nvSpPr>
          <p:spPr bwMode="auto">
            <a:xfrm>
              <a:off x="3779" y="2522"/>
              <a:ext cx="422" cy="252"/>
            </a:xfrm>
            <a:custGeom>
              <a:avLst/>
              <a:gdLst>
                <a:gd name="T0" fmla="*/ 395 w 422"/>
                <a:gd name="T1" fmla="*/ 130 h 252"/>
                <a:gd name="T2" fmla="*/ 376 w 422"/>
                <a:gd name="T3" fmla="*/ 149 h 252"/>
                <a:gd name="T4" fmla="*/ 376 w 422"/>
                <a:gd name="T5" fmla="*/ 106 h 252"/>
                <a:gd name="T6" fmla="*/ 385 w 422"/>
                <a:gd name="T7" fmla="*/ 85 h 252"/>
                <a:gd name="T8" fmla="*/ 176 w 422"/>
                <a:gd name="T9" fmla="*/ 85 h 252"/>
                <a:gd name="T10" fmla="*/ 176 w 422"/>
                <a:gd name="T11" fmla="*/ 152 h 252"/>
                <a:gd name="T12" fmla="*/ 146 w 422"/>
                <a:gd name="T13" fmla="*/ 152 h 252"/>
                <a:gd name="T14" fmla="*/ 137 w 422"/>
                <a:gd name="T15" fmla="*/ 0 h 252"/>
                <a:gd name="T16" fmla="*/ 103 w 422"/>
                <a:gd name="T17" fmla="*/ 0 h 252"/>
                <a:gd name="T18" fmla="*/ 97 w 422"/>
                <a:gd name="T19" fmla="*/ 152 h 252"/>
                <a:gd name="T20" fmla="*/ 88 w 422"/>
                <a:gd name="T21" fmla="*/ 152 h 252"/>
                <a:gd name="T22" fmla="*/ 79 w 422"/>
                <a:gd name="T23" fmla="*/ 0 h 252"/>
                <a:gd name="T24" fmla="*/ 49 w 422"/>
                <a:gd name="T25" fmla="*/ 0 h 252"/>
                <a:gd name="T26" fmla="*/ 40 w 422"/>
                <a:gd name="T27" fmla="*/ 152 h 252"/>
                <a:gd name="T28" fmla="*/ 0 w 422"/>
                <a:gd name="T29" fmla="*/ 152 h 252"/>
                <a:gd name="T30" fmla="*/ 12 w 422"/>
                <a:gd name="T31" fmla="*/ 176 h 252"/>
                <a:gd name="T32" fmla="*/ 12 w 422"/>
                <a:gd name="T33" fmla="*/ 252 h 252"/>
                <a:gd name="T34" fmla="*/ 422 w 422"/>
                <a:gd name="T35" fmla="*/ 252 h 252"/>
                <a:gd name="T36" fmla="*/ 422 w 422"/>
                <a:gd name="T37" fmla="*/ 158 h 252"/>
                <a:gd name="T38" fmla="*/ 395 w 422"/>
                <a:gd name="T39" fmla="*/ 130 h 252"/>
                <a:gd name="T40" fmla="*/ 395 w 422"/>
                <a:gd name="T41" fmla="*/ 130 h 25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22"/>
                <a:gd name="T64" fmla="*/ 0 h 252"/>
                <a:gd name="T65" fmla="*/ 422 w 422"/>
                <a:gd name="T66" fmla="*/ 252 h 25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22" h="252">
                  <a:moveTo>
                    <a:pt x="395" y="130"/>
                  </a:moveTo>
                  <a:lnTo>
                    <a:pt x="376" y="149"/>
                  </a:lnTo>
                  <a:lnTo>
                    <a:pt x="376" y="106"/>
                  </a:lnTo>
                  <a:lnTo>
                    <a:pt x="385" y="85"/>
                  </a:lnTo>
                  <a:lnTo>
                    <a:pt x="176" y="85"/>
                  </a:lnTo>
                  <a:lnTo>
                    <a:pt x="176" y="152"/>
                  </a:lnTo>
                  <a:lnTo>
                    <a:pt x="146" y="152"/>
                  </a:lnTo>
                  <a:lnTo>
                    <a:pt x="137" y="0"/>
                  </a:lnTo>
                  <a:lnTo>
                    <a:pt x="103" y="0"/>
                  </a:lnTo>
                  <a:lnTo>
                    <a:pt x="97" y="152"/>
                  </a:lnTo>
                  <a:lnTo>
                    <a:pt x="88" y="152"/>
                  </a:lnTo>
                  <a:lnTo>
                    <a:pt x="79" y="0"/>
                  </a:lnTo>
                  <a:lnTo>
                    <a:pt x="49" y="0"/>
                  </a:lnTo>
                  <a:lnTo>
                    <a:pt x="40" y="152"/>
                  </a:lnTo>
                  <a:lnTo>
                    <a:pt x="0" y="152"/>
                  </a:lnTo>
                  <a:lnTo>
                    <a:pt x="12" y="176"/>
                  </a:lnTo>
                  <a:lnTo>
                    <a:pt x="12" y="252"/>
                  </a:lnTo>
                  <a:lnTo>
                    <a:pt x="422" y="252"/>
                  </a:lnTo>
                  <a:lnTo>
                    <a:pt x="422" y="158"/>
                  </a:lnTo>
                  <a:lnTo>
                    <a:pt x="395" y="13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87" name="Freeform 432"/>
            <p:cNvSpPr>
              <a:spLocks/>
            </p:cNvSpPr>
            <p:nvPr/>
          </p:nvSpPr>
          <p:spPr bwMode="auto">
            <a:xfrm>
              <a:off x="4013" y="2664"/>
              <a:ext cx="179" cy="104"/>
            </a:xfrm>
            <a:custGeom>
              <a:avLst/>
              <a:gdLst>
                <a:gd name="T0" fmla="*/ 179 w 179"/>
                <a:gd name="T1" fmla="*/ 19 h 104"/>
                <a:gd name="T2" fmla="*/ 179 w 179"/>
                <a:gd name="T3" fmla="*/ 104 h 104"/>
                <a:gd name="T4" fmla="*/ 0 w 179"/>
                <a:gd name="T5" fmla="*/ 104 h 104"/>
                <a:gd name="T6" fmla="*/ 0 w 179"/>
                <a:gd name="T7" fmla="*/ 25 h 104"/>
                <a:gd name="T8" fmla="*/ 24 w 179"/>
                <a:gd name="T9" fmla="*/ 4 h 104"/>
                <a:gd name="T10" fmla="*/ 45 w 179"/>
                <a:gd name="T11" fmla="*/ 22 h 104"/>
                <a:gd name="T12" fmla="*/ 70 w 179"/>
                <a:gd name="T13" fmla="*/ 0 h 104"/>
                <a:gd name="T14" fmla="*/ 88 w 179"/>
                <a:gd name="T15" fmla="*/ 19 h 104"/>
                <a:gd name="T16" fmla="*/ 112 w 179"/>
                <a:gd name="T17" fmla="*/ 0 h 104"/>
                <a:gd name="T18" fmla="*/ 139 w 179"/>
                <a:gd name="T19" fmla="*/ 19 h 104"/>
                <a:gd name="T20" fmla="*/ 161 w 179"/>
                <a:gd name="T21" fmla="*/ 0 h 104"/>
                <a:gd name="T22" fmla="*/ 179 w 179"/>
                <a:gd name="T23" fmla="*/ 19 h 104"/>
                <a:gd name="T24" fmla="*/ 179 w 179"/>
                <a:gd name="T25" fmla="*/ 19 h 10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9"/>
                <a:gd name="T40" fmla="*/ 0 h 104"/>
                <a:gd name="T41" fmla="*/ 179 w 179"/>
                <a:gd name="T42" fmla="*/ 104 h 10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9" h="104">
                  <a:moveTo>
                    <a:pt x="179" y="19"/>
                  </a:moveTo>
                  <a:lnTo>
                    <a:pt x="179" y="104"/>
                  </a:lnTo>
                  <a:lnTo>
                    <a:pt x="0" y="104"/>
                  </a:lnTo>
                  <a:lnTo>
                    <a:pt x="0" y="25"/>
                  </a:lnTo>
                  <a:lnTo>
                    <a:pt x="24" y="4"/>
                  </a:lnTo>
                  <a:lnTo>
                    <a:pt x="45" y="22"/>
                  </a:lnTo>
                  <a:lnTo>
                    <a:pt x="70" y="0"/>
                  </a:lnTo>
                  <a:lnTo>
                    <a:pt x="88" y="19"/>
                  </a:lnTo>
                  <a:lnTo>
                    <a:pt x="112" y="0"/>
                  </a:lnTo>
                  <a:lnTo>
                    <a:pt x="139" y="19"/>
                  </a:lnTo>
                  <a:lnTo>
                    <a:pt x="161" y="0"/>
                  </a:lnTo>
                  <a:lnTo>
                    <a:pt x="179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88" name="Freeform 433"/>
            <p:cNvSpPr>
              <a:spLocks/>
            </p:cNvSpPr>
            <p:nvPr/>
          </p:nvSpPr>
          <p:spPr bwMode="auto">
            <a:xfrm>
              <a:off x="3961" y="2616"/>
              <a:ext cx="191" cy="152"/>
            </a:xfrm>
            <a:custGeom>
              <a:avLst/>
              <a:gdLst>
                <a:gd name="T0" fmla="*/ 185 w 191"/>
                <a:gd name="T1" fmla="*/ 12 h 152"/>
                <a:gd name="T2" fmla="*/ 185 w 191"/>
                <a:gd name="T3" fmla="*/ 55 h 152"/>
                <a:gd name="T4" fmla="*/ 164 w 191"/>
                <a:gd name="T5" fmla="*/ 36 h 152"/>
                <a:gd name="T6" fmla="*/ 143 w 191"/>
                <a:gd name="T7" fmla="*/ 58 h 152"/>
                <a:gd name="T8" fmla="*/ 122 w 191"/>
                <a:gd name="T9" fmla="*/ 39 h 152"/>
                <a:gd name="T10" fmla="*/ 97 w 191"/>
                <a:gd name="T11" fmla="*/ 61 h 152"/>
                <a:gd name="T12" fmla="*/ 76 w 191"/>
                <a:gd name="T13" fmla="*/ 39 h 152"/>
                <a:gd name="T14" fmla="*/ 46 w 191"/>
                <a:gd name="T15" fmla="*/ 70 h 152"/>
                <a:gd name="T16" fmla="*/ 46 w 191"/>
                <a:gd name="T17" fmla="*/ 152 h 152"/>
                <a:gd name="T18" fmla="*/ 0 w 191"/>
                <a:gd name="T19" fmla="*/ 152 h 152"/>
                <a:gd name="T20" fmla="*/ 0 w 191"/>
                <a:gd name="T21" fmla="*/ 0 h 152"/>
                <a:gd name="T22" fmla="*/ 191 w 191"/>
                <a:gd name="T23" fmla="*/ 0 h 152"/>
                <a:gd name="T24" fmla="*/ 185 w 191"/>
                <a:gd name="T25" fmla="*/ 12 h 152"/>
                <a:gd name="T26" fmla="*/ 185 w 191"/>
                <a:gd name="T27" fmla="*/ 12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91"/>
                <a:gd name="T43" fmla="*/ 0 h 152"/>
                <a:gd name="T44" fmla="*/ 191 w 191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91" h="152">
                  <a:moveTo>
                    <a:pt x="185" y="12"/>
                  </a:moveTo>
                  <a:lnTo>
                    <a:pt x="185" y="55"/>
                  </a:lnTo>
                  <a:lnTo>
                    <a:pt x="164" y="36"/>
                  </a:lnTo>
                  <a:lnTo>
                    <a:pt x="143" y="58"/>
                  </a:lnTo>
                  <a:lnTo>
                    <a:pt x="122" y="39"/>
                  </a:lnTo>
                  <a:lnTo>
                    <a:pt x="97" y="61"/>
                  </a:lnTo>
                  <a:lnTo>
                    <a:pt x="76" y="39"/>
                  </a:lnTo>
                  <a:lnTo>
                    <a:pt x="46" y="70"/>
                  </a:lnTo>
                  <a:lnTo>
                    <a:pt x="46" y="152"/>
                  </a:lnTo>
                  <a:lnTo>
                    <a:pt x="0" y="152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85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89" name="Freeform 434"/>
            <p:cNvSpPr>
              <a:spLocks/>
            </p:cNvSpPr>
            <p:nvPr/>
          </p:nvSpPr>
          <p:spPr bwMode="auto">
            <a:xfrm>
              <a:off x="3882" y="2528"/>
              <a:ext cx="34" cy="146"/>
            </a:xfrm>
            <a:custGeom>
              <a:avLst/>
              <a:gdLst>
                <a:gd name="T0" fmla="*/ 10 w 34"/>
                <a:gd name="T1" fmla="*/ 0 h 146"/>
                <a:gd name="T2" fmla="*/ 25 w 34"/>
                <a:gd name="T3" fmla="*/ 0 h 146"/>
                <a:gd name="T4" fmla="*/ 34 w 34"/>
                <a:gd name="T5" fmla="*/ 146 h 146"/>
                <a:gd name="T6" fmla="*/ 0 w 34"/>
                <a:gd name="T7" fmla="*/ 146 h 146"/>
                <a:gd name="T8" fmla="*/ 10 w 34"/>
                <a:gd name="T9" fmla="*/ 0 h 146"/>
                <a:gd name="T10" fmla="*/ 10 w 34"/>
                <a:gd name="T11" fmla="*/ 0 h 1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"/>
                <a:gd name="T19" fmla="*/ 0 h 146"/>
                <a:gd name="T20" fmla="*/ 34 w 34"/>
                <a:gd name="T21" fmla="*/ 146 h 1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" h="146">
                  <a:moveTo>
                    <a:pt x="10" y="0"/>
                  </a:moveTo>
                  <a:lnTo>
                    <a:pt x="25" y="0"/>
                  </a:lnTo>
                  <a:lnTo>
                    <a:pt x="34" y="146"/>
                  </a:lnTo>
                  <a:lnTo>
                    <a:pt x="0" y="14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90" name="Freeform 435"/>
            <p:cNvSpPr>
              <a:spLocks/>
            </p:cNvSpPr>
            <p:nvPr/>
          </p:nvSpPr>
          <p:spPr bwMode="auto">
            <a:xfrm>
              <a:off x="3828" y="2528"/>
              <a:ext cx="33" cy="146"/>
            </a:xfrm>
            <a:custGeom>
              <a:avLst/>
              <a:gdLst>
                <a:gd name="T0" fmla="*/ 6 w 33"/>
                <a:gd name="T1" fmla="*/ 0 h 146"/>
                <a:gd name="T2" fmla="*/ 24 w 33"/>
                <a:gd name="T3" fmla="*/ 0 h 146"/>
                <a:gd name="T4" fmla="*/ 33 w 33"/>
                <a:gd name="T5" fmla="*/ 146 h 146"/>
                <a:gd name="T6" fmla="*/ 0 w 33"/>
                <a:gd name="T7" fmla="*/ 146 h 146"/>
                <a:gd name="T8" fmla="*/ 6 w 33"/>
                <a:gd name="T9" fmla="*/ 0 h 146"/>
                <a:gd name="T10" fmla="*/ 6 w 33"/>
                <a:gd name="T11" fmla="*/ 0 h 1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46"/>
                <a:gd name="T20" fmla="*/ 33 w 33"/>
                <a:gd name="T21" fmla="*/ 146 h 1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46">
                  <a:moveTo>
                    <a:pt x="6" y="0"/>
                  </a:moveTo>
                  <a:lnTo>
                    <a:pt x="24" y="0"/>
                  </a:lnTo>
                  <a:lnTo>
                    <a:pt x="33" y="146"/>
                  </a:lnTo>
                  <a:lnTo>
                    <a:pt x="0" y="14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91" name="Freeform 436"/>
            <p:cNvSpPr>
              <a:spLocks/>
            </p:cNvSpPr>
            <p:nvPr/>
          </p:nvSpPr>
          <p:spPr bwMode="auto">
            <a:xfrm>
              <a:off x="3791" y="2683"/>
              <a:ext cx="164" cy="85"/>
            </a:xfrm>
            <a:custGeom>
              <a:avLst/>
              <a:gdLst>
                <a:gd name="T0" fmla="*/ 0 w 164"/>
                <a:gd name="T1" fmla="*/ 0 h 85"/>
                <a:gd name="T2" fmla="*/ 164 w 164"/>
                <a:gd name="T3" fmla="*/ 0 h 85"/>
                <a:gd name="T4" fmla="*/ 164 w 164"/>
                <a:gd name="T5" fmla="*/ 85 h 85"/>
                <a:gd name="T6" fmla="*/ 6 w 164"/>
                <a:gd name="T7" fmla="*/ 85 h 85"/>
                <a:gd name="T8" fmla="*/ 6 w 164"/>
                <a:gd name="T9" fmla="*/ 12 h 85"/>
                <a:gd name="T10" fmla="*/ 0 w 164"/>
                <a:gd name="T11" fmla="*/ 0 h 85"/>
                <a:gd name="T12" fmla="*/ 0 w 164"/>
                <a:gd name="T13" fmla="*/ 0 h 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4"/>
                <a:gd name="T22" fmla="*/ 0 h 85"/>
                <a:gd name="T23" fmla="*/ 164 w 164"/>
                <a:gd name="T24" fmla="*/ 85 h 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4" h="85">
                  <a:moveTo>
                    <a:pt x="0" y="0"/>
                  </a:moveTo>
                  <a:lnTo>
                    <a:pt x="164" y="0"/>
                  </a:lnTo>
                  <a:lnTo>
                    <a:pt x="164" y="85"/>
                  </a:lnTo>
                  <a:lnTo>
                    <a:pt x="6" y="85"/>
                  </a:lnTo>
                  <a:lnTo>
                    <a:pt x="6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92" name="Freeform 437"/>
            <p:cNvSpPr>
              <a:spLocks/>
            </p:cNvSpPr>
            <p:nvPr/>
          </p:nvSpPr>
          <p:spPr bwMode="auto">
            <a:xfrm>
              <a:off x="3919" y="2695"/>
              <a:ext cx="15" cy="12"/>
            </a:xfrm>
            <a:custGeom>
              <a:avLst/>
              <a:gdLst>
                <a:gd name="T0" fmla="*/ 0 w 15"/>
                <a:gd name="T1" fmla="*/ 6 h 12"/>
                <a:gd name="T2" fmla="*/ 0 w 15"/>
                <a:gd name="T3" fmla="*/ 3 h 12"/>
                <a:gd name="T4" fmla="*/ 0 w 15"/>
                <a:gd name="T5" fmla="*/ 3 h 12"/>
                <a:gd name="T6" fmla="*/ 0 w 15"/>
                <a:gd name="T7" fmla="*/ 0 h 12"/>
                <a:gd name="T8" fmla="*/ 3 w 15"/>
                <a:gd name="T9" fmla="*/ 0 h 12"/>
                <a:gd name="T10" fmla="*/ 3 w 15"/>
                <a:gd name="T11" fmla="*/ 0 h 12"/>
                <a:gd name="T12" fmla="*/ 3 w 15"/>
                <a:gd name="T13" fmla="*/ 0 h 12"/>
                <a:gd name="T14" fmla="*/ 6 w 15"/>
                <a:gd name="T15" fmla="*/ 0 h 12"/>
                <a:gd name="T16" fmla="*/ 6 w 15"/>
                <a:gd name="T17" fmla="*/ 0 h 12"/>
                <a:gd name="T18" fmla="*/ 9 w 15"/>
                <a:gd name="T19" fmla="*/ 0 h 12"/>
                <a:gd name="T20" fmla="*/ 9 w 15"/>
                <a:gd name="T21" fmla="*/ 0 h 12"/>
                <a:gd name="T22" fmla="*/ 12 w 15"/>
                <a:gd name="T23" fmla="*/ 0 h 12"/>
                <a:gd name="T24" fmla="*/ 12 w 15"/>
                <a:gd name="T25" fmla="*/ 0 h 12"/>
                <a:gd name="T26" fmla="*/ 12 w 15"/>
                <a:gd name="T27" fmla="*/ 0 h 12"/>
                <a:gd name="T28" fmla="*/ 15 w 15"/>
                <a:gd name="T29" fmla="*/ 3 h 12"/>
                <a:gd name="T30" fmla="*/ 15 w 15"/>
                <a:gd name="T31" fmla="*/ 3 h 12"/>
                <a:gd name="T32" fmla="*/ 15 w 15"/>
                <a:gd name="T33" fmla="*/ 6 h 12"/>
                <a:gd name="T34" fmla="*/ 15 w 15"/>
                <a:gd name="T35" fmla="*/ 6 h 12"/>
                <a:gd name="T36" fmla="*/ 15 w 15"/>
                <a:gd name="T37" fmla="*/ 9 h 12"/>
                <a:gd name="T38" fmla="*/ 12 w 15"/>
                <a:gd name="T39" fmla="*/ 9 h 12"/>
                <a:gd name="T40" fmla="*/ 12 w 15"/>
                <a:gd name="T41" fmla="*/ 9 h 12"/>
                <a:gd name="T42" fmla="*/ 12 w 15"/>
                <a:gd name="T43" fmla="*/ 9 h 12"/>
                <a:gd name="T44" fmla="*/ 9 w 15"/>
                <a:gd name="T45" fmla="*/ 12 h 12"/>
                <a:gd name="T46" fmla="*/ 9 w 15"/>
                <a:gd name="T47" fmla="*/ 12 h 12"/>
                <a:gd name="T48" fmla="*/ 6 w 15"/>
                <a:gd name="T49" fmla="*/ 12 h 12"/>
                <a:gd name="T50" fmla="*/ 6 w 15"/>
                <a:gd name="T51" fmla="*/ 12 h 12"/>
                <a:gd name="T52" fmla="*/ 3 w 15"/>
                <a:gd name="T53" fmla="*/ 12 h 12"/>
                <a:gd name="T54" fmla="*/ 3 w 15"/>
                <a:gd name="T55" fmla="*/ 9 h 12"/>
                <a:gd name="T56" fmla="*/ 3 w 15"/>
                <a:gd name="T57" fmla="*/ 9 h 12"/>
                <a:gd name="T58" fmla="*/ 0 w 15"/>
                <a:gd name="T59" fmla="*/ 9 h 12"/>
                <a:gd name="T60" fmla="*/ 0 w 15"/>
                <a:gd name="T61" fmla="*/ 9 h 12"/>
                <a:gd name="T62" fmla="*/ 0 w 15"/>
                <a:gd name="T63" fmla="*/ 6 h 12"/>
                <a:gd name="T64" fmla="*/ 0 w 15"/>
                <a:gd name="T65" fmla="*/ 6 h 12"/>
                <a:gd name="T66" fmla="*/ 0 w 15"/>
                <a:gd name="T67" fmla="*/ 6 h 1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"/>
                <a:gd name="T103" fmla="*/ 0 h 12"/>
                <a:gd name="T104" fmla="*/ 15 w 15"/>
                <a:gd name="T105" fmla="*/ 12 h 1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" h="12">
                  <a:moveTo>
                    <a:pt x="0" y="6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3"/>
                  </a:lnTo>
                  <a:lnTo>
                    <a:pt x="15" y="6"/>
                  </a:lnTo>
                  <a:lnTo>
                    <a:pt x="15" y="9"/>
                  </a:lnTo>
                  <a:lnTo>
                    <a:pt x="12" y="9"/>
                  </a:lnTo>
                  <a:lnTo>
                    <a:pt x="9" y="12"/>
                  </a:lnTo>
                  <a:lnTo>
                    <a:pt x="6" y="12"/>
                  </a:lnTo>
                  <a:lnTo>
                    <a:pt x="3" y="12"/>
                  </a:lnTo>
                  <a:lnTo>
                    <a:pt x="3" y="9"/>
                  </a:lnTo>
                  <a:lnTo>
                    <a:pt x="0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93" name="Freeform 438"/>
            <p:cNvSpPr>
              <a:spLocks/>
            </p:cNvSpPr>
            <p:nvPr/>
          </p:nvSpPr>
          <p:spPr bwMode="auto">
            <a:xfrm>
              <a:off x="3831" y="2458"/>
              <a:ext cx="249" cy="70"/>
            </a:xfrm>
            <a:custGeom>
              <a:avLst/>
              <a:gdLst>
                <a:gd name="T0" fmla="*/ 242 w 249"/>
                <a:gd name="T1" fmla="*/ 49 h 70"/>
                <a:gd name="T2" fmla="*/ 239 w 249"/>
                <a:gd name="T3" fmla="*/ 43 h 70"/>
                <a:gd name="T4" fmla="*/ 233 w 249"/>
                <a:gd name="T5" fmla="*/ 37 h 70"/>
                <a:gd name="T6" fmla="*/ 224 w 249"/>
                <a:gd name="T7" fmla="*/ 31 h 70"/>
                <a:gd name="T8" fmla="*/ 215 w 249"/>
                <a:gd name="T9" fmla="*/ 25 h 70"/>
                <a:gd name="T10" fmla="*/ 203 w 249"/>
                <a:gd name="T11" fmla="*/ 22 h 70"/>
                <a:gd name="T12" fmla="*/ 194 w 249"/>
                <a:gd name="T13" fmla="*/ 25 h 70"/>
                <a:gd name="T14" fmla="*/ 185 w 249"/>
                <a:gd name="T15" fmla="*/ 28 h 70"/>
                <a:gd name="T16" fmla="*/ 182 w 249"/>
                <a:gd name="T17" fmla="*/ 22 h 70"/>
                <a:gd name="T18" fmla="*/ 179 w 249"/>
                <a:gd name="T19" fmla="*/ 15 h 70"/>
                <a:gd name="T20" fmla="*/ 176 w 249"/>
                <a:gd name="T21" fmla="*/ 9 h 70"/>
                <a:gd name="T22" fmla="*/ 167 w 249"/>
                <a:gd name="T23" fmla="*/ 3 h 70"/>
                <a:gd name="T24" fmla="*/ 158 w 249"/>
                <a:gd name="T25" fmla="*/ 0 h 70"/>
                <a:gd name="T26" fmla="*/ 145 w 249"/>
                <a:gd name="T27" fmla="*/ 0 h 70"/>
                <a:gd name="T28" fmla="*/ 133 w 249"/>
                <a:gd name="T29" fmla="*/ 0 h 70"/>
                <a:gd name="T30" fmla="*/ 121 w 249"/>
                <a:gd name="T31" fmla="*/ 6 h 70"/>
                <a:gd name="T32" fmla="*/ 115 w 249"/>
                <a:gd name="T33" fmla="*/ 6 h 70"/>
                <a:gd name="T34" fmla="*/ 106 w 249"/>
                <a:gd name="T35" fmla="*/ 3 h 70"/>
                <a:gd name="T36" fmla="*/ 94 w 249"/>
                <a:gd name="T37" fmla="*/ 0 h 70"/>
                <a:gd name="T38" fmla="*/ 88 w 249"/>
                <a:gd name="T39" fmla="*/ 0 h 70"/>
                <a:gd name="T40" fmla="*/ 79 w 249"/>
                <a:gd name="T41" fmla="*/ 3 h 70"/>
                <a:gd name="T42" fmla="*/ 70 w 249"/>
                <a:gd name="T43" fmla="*/ 6 h 70"/>
                <a:gd name="T44" fmla="*/ 61 w 249"/>
                <a:gd name="T45" fmla="*/ 12 h 70"/>
                <a:gd name="T46" fmla="*/ 54 w 249"/>
                <a:gd name="T47" fmla="*/ 18 h 70"/>
                <a:gd name="T48" fmla="*/ 48 w 249"/>
                <a:gd name="T49" fmla="*/ 22 h 70"/>
                <a:gd name="T50" fmla="*/ 42 w 249"/>
                <a:gd name="T51" fmla="*/ 18 h 70"/>
                <a:gd name="T52" fmla="*/ 39 w 249"/>
                <a:gd name="T53" fmla="*/ 18 h 70"/>
                <a:gd name="T54" fmla="*/ 27 w 249"/>
                <a:gd name="T55" fmla="*/ 22 h 70"/>
                <a:gd name="T56" fmla="*/ 15 w 249"/>
                <a:gd name="T57" fmla="*/ 28 h 70"/>
                <a:gd name="T58" fmla="*/ 9 w 249"/>
                <a:gd name="T59" fmla="*/ 37 h 70"/>
                <a:gd name="T60" fmla="*/ 3 w 249"/>
                <a:gd name="T61" fmla="*/ 49 h 70"/>
                <a:gd name="T62" fmla="*/ 0 w 249"/>
                <a:gd name="T63" fmla="*/ 61 h 70"/>
                <a:gd name="T64" fmla="*/ 0 w 249"/>
                <a:gd name="T65" fmla="*/ 70 h 70"/>
                <a:gd name="T66" fmla="*/ 21 w 249"/>
                <a:gd name="T67" fmla="*/ 64 h 70"/>
                <a:gd name="T68" fmla="*/ 24 w 249"/>
                <a:gd name="T69" fmla="*/ 58 h 70"/>
                <a:gd name="T70" fmla="*/ 27 w 249"/>
                <a:gd name="T71" fmla="*/ 58 h 70"/>
                <a:gd name="T72" fmla="*/ 36 w 249"/>
                <a:gd name="T73" fmla="*/ 55 h 70"/>
                <a:gd name="T74" fmla="*/ 54 w 249"/>
                <a:gd name="T75" fmla="*/ 55 h 70"/>
                <a:gd name="T76" fmla="*/ 54 w 249"/>
                <a:gd name="T77" fmla="*/ 61 h 70"/>
                <a:gd name="T78" fmla="*/ 54 w 249"/>
                <a:gd name="T79" fmla="*/ 70 h 70"/>
                <a:gd name="T80" fmla="*/ 79 w 249"/>
                <a:gd name="T81" fmla="*/ 64 h 70"/>
                <a:gd name="T82" fmla="*/ 82 w 249"/>
                <a:gd name="T83" fmla="*/ 58 h 70"/>
                <a:gd name="T84" fmla="*/ 85 w 249"/>
                <a:gd name="T85" fmla="*/ 58 h 70"/>
                <a:gd name="T86" fmla="*/ 94 w 249"/>
                <a:gd name="T87" fmla="*/ 55 h 70"/>
                <a:gd name="T88" fmla="*/ 103 w 249"/>
                <a:gd name="T89" fmla="*/ 55 h 70"/>
                <a:gd name="T90" fmla="*/ 118 w 249"/>
                <a:gd name="T91" fmla="*/ 55 h 70"/>
                <a:gd name="T92" fmla="*/ 133 w 249"/>
                <a:gd name="T93" fmla="*/ 55 h 70"/>
                <a:gd name="T94" fmla="*/ 148 w 249"/>
                <a:gd name="T95" fmla="*/ 55 h 70"/>
                <a:gd name="T96" fmla="*/ 170 w 249"/>
                <a:gd name="T97" fmla="*/ 55 h 70"/>
                <a:gd name="T98" fmla="*/ 188 w 249"/>
                <a:gd name="T99" fmla="*/ 55 h 70"/>
                <a:gd name="T100" fmla="*/ 206 w 249"/>
                <a:gd name="T101" fmla="*/ 55 h 70"/>
                <a:gd name="T102" fmla="*/ 224 w 249"/>
                <a:gd name="T103" fmla="*/ 55 h 70"/>
                <a:gd name="T104" fmla="*/ 242 w 249"/>
                <a:gd name="T105" fmla="*/ 55 h 70"/>
                <a:gd name="T106" fmla="*/ 246 w 249"/>
                <a:gd name="T107" fmla="*/ 49 h 7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49"/>
                <a:gd name="T163" fmla="*/ 0 h 70"/>
                <a:gd name="T164" fmla="*/ 249 w 249"/>
                <a:gd name="T165" fmla="*/ 70 h 7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49" h="70">
                  <a:moveTo>
                    <a:pt x="246" y="49"/>
                  </a:moveTo>
                  <a:lnTo>
                    <a:pt x="246" y="49"/>
                  </a:lnTo>
                  <a:lnTo>
                    <a:pt x="242" y="49"/>
                  </a:lnTo>
                  <a:lnTo>
                    <a:pt x="242" y="46"/>
                  </a:lnTo>
                  <a:lnTo>
                    <a:pt x="239" y="43"/>
                  </a:lnTo>
                  <a:lnTo>
                    <a:pt x="236" y="40"/>
                  </a:lnTo>
                  <a:lnTo>
                    <a:pt x="233" y="37"/>
                  </a:lnTo>
                  <a:lnTo>
                    <a:pt x="230" y="34"/>
                  </a:lnTo>
                  <a:lnTo>
                    <a:pt x="227" y="34"/>
                  </a:lnTo>
                  <a:lnTo>
                    <a:pt x="224" y="31"/>
                  </a:lnTo>
                  <a:lnTo>
                    <a:pt x="221" y="28"/>
                  </a:lnTo>
                  <a:lnTo>
                    <a:pt x="218" y="28"/>
                  </a:lnTo>
                  <a:lnTo>
                    <a:pt x="215" y="25"/>
                  </a:lnTo>
                  <a:lnTo>
                    <a:pt x="209" y="25"/>
                  </a:lnTo>
                  <a:lnTo>
                    <a:pt x="206" y="22"/>
                  </a:lnTo>
                  <a:lnTo>
                    <a:pt x="203" y="22"/>
                  </a:lnTo>
                  <a:lnTo>
                    <a:pt x="200" y="22"/>
                  </a:lnTo>
                  <a:lnTo>
                    <a:pt x="197" y="25"/>
                  </a:lnTo>
                  <a:lnTo>
                    <a:pt x="194" y="25"/>
                  </a:lnTo>
                  <a:lnTo>
                    <a:pt x="191" y="25"/>
                  </a:lnTo>
                  <a:lnTo>
                    <a:pt x="188" y="25"/>
                  </a:lnTo>
                  <a:lnTo>
                    <a:pt x="185" y="28"/>
                  </a:lnTo>
                  <a:lnTo>
                    <a:pt x="182" y="28"/>
                  </a:lnTo>
                  <a:lnTo>
                    <a:pt x="182" y="25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79" y="15"/>
                  </a:lnTo>
                  <a:lnTo>
                    <a:pt x="179" y="12"/>
                  </a:lnTo>
                  <a:lnTo>
                    <a:pt x="176" y="9"/>
                  </a:lnTo>
                  <a:lnTo>
                    <a:pt x="173" y="6"/>
                  </a:lnTo>
                  <a:lnTo>
                    <a:pt x="170" y="3"/>
                  </a:lnTo>
                  <a:lnTo>
                    <a:pt x="167" y="3"/>
                  </a:lnTo>
                  <a:lnTo>
                    <a:pt x="164" y="0"/>
                  </a:lnTo>
                  <a:lnTo>
                    <a:pt x="161" y="0"/>
                  </a:lnTo>
                  <a:lnTo>
                    <a:pt x="158" y="0"/>
                  </a:lnTo>
                  <a:lnTo>
                    <a:pt x="155" y="0"/>
                  </a:lnTo>
                  <a:lnTo>
                    <a:pt x="152" y="0"/>
                  </a:lnTo>
                  <a:lnTo>
                    <a:pt x="145" y="0"/>
                  </a:lnTo>
                  <a:lnTo>
                    <a:pt x="142" y="0"/>
                  </a:lnTo>
                  <a:lnTo>
                    <a:pt x="139" y="0"/>
                  </a:lnTo>
                  <a:lnTo>
                    <a:pt x="133" y="0"/>
                  </a:lnTo>
                  <a:lnTo>
                    <a:pt x="130" y="3"/>
                  </a:lnTo>
                  <a:lnTo>
                    <a:pt x="127" y="6"/>
                  </a:lnTo>
                  <a:lnTo>
                    <a:pt x="121" y="6"/>
                  </a:lnTo>
                  <a:lnTo>
                    <a:pt x="118" y="9"/>
                  </a:lnTo>
                  <a:lnTo>
                    <a:pt x="115" y="6"/>
                  </a:lnTo>
                  <a:lnTo>
                    <a:pt x="112" y="3"/>
                  </a:lnTo>
                  <a:lnTo>
                    <a:pt x="109" y="3"/>
                  </a:lnTo>
                  <a:lnTo>
                    <a:pt x="106" y="3"/>
                  </a:lnTo>
                  <a:lnTo>
                    <a:pt x="103" y="0"/>
                  </a:lnTo>
                  <a:lnTo>
                    <a:pt x="100" y="0"/>
                  </a:lnTo>
                  <a:lnTo>
                    <a:pt x="94" y="0"/>
                  </a:lnTo>
                  <a:lnTo>
                    <a:pt x="91" y="0"/>
                  </a:lnTo>
                  <a:lnTo>
                    <a:pt x="88" y="0"/>
                  </a:lnTo>
                  <a:lnTo>
                    <a:pt x="85" y="3"/>
                  </a:lnTo>
                  <a:lnTo>
                    <a:pt x="82" y="3"/>
                  </a:lnTo>
                  <a:lnTo>
                    <a:pt x="79" y="3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0" y="6"/>
                  </a:lnTo>
                  <a:lnTo>
                    <a:pt x="67" y="9"/>
                  </a:lnTo>
                  <a:lnTo>
                    <a:pt x="64" y="9"/>
                  </a:lnTo>
                  <a:lnTo>
                    <a:pt x="61" y="12"/>
                  </a:lnTo>
                  <a:lnTo>
                    <a:pt x="61" y="15"/>
                  </a:lnTo>
                  <a:lnTo>
                    <a:pt x="57" y="15"/>
                  </a:lnTo>
                  <a:lnTo>
                    <a:pt x="54" y="18"/>
                  </a:lnTo>
                  <a:lnTo>
                    <a:pt x="51" y="22"/>
                  </a:lnTo>
                  <a:lnTo>
                    <a:pt x="48" y="22"/>
                  </a:lnTo>
                  <a:lnTo>
                    <a:pt x="45" y="18"/>
                  </a:lnTo>
                  <a:lnTo>
                    <a:pt x="42" y="18"/>
                  </a:lnTo>
                  <a:lnTo>
                    <a:pt x="39" y="18"/>
                  </a:lnTo>
                  <a:lnTo>
                    <a:pt x="33" y="22"/>
                  </a:lnTo>
                  <a:lnTo>
                    <a:pt x="30" y="22"/>
                  </a:lnTo>
                  <a:lnTo>
                    <a:pt x="27" y="22"/>
                  </a:lnTo>
                  <a:lnTo>
                    <a:pt x="24" y="25"/>
                  </a:lnTo>
                  <a:lnTo>
                    <a:pt x="18" y="25"/>
                  </a:lnTo>
                  <a:lnTo>
                    <a:pt x="15" y="28"/>
                  </a:lnTo>
                  <a:lnTo>
                    <a:pt x="12" y="31"/>
                  </a:lnTo>
                  <a:lnTo>
                    <a:pt x="9" y="37"/>
                  </a:lnTo>
                  <a:lnTo>
                    <a:pt x="6" y="40"/>
                  </a:lnTo>
                  <a:lnTo>
                    <a:pt x="3" y="43"/>
                  </a:lnTo>
                  <a:lnTo>
                    <a:pt x="3" y="49"/>
                  </a:lnTo>
                  <a:lnTo>
                    <a:pt x="0" y="52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64"/>
                  </a:lnTo>
                  <a:lnTo>
                    <a:pt x="0" y="70"/>
                  </a:lnTo>
                  <a:lnTo>
                    <a:pt x="24" y="70"/>
                  </a:lnTo>
                  <a:lnTo>
                    <a:pt x="24" y="64"/>
                  </a:lnTo>
                  <a:lnTo>
                    <a:pt x="21" y="64"/>
                  </a:lnTo>
                  <a:lnTo>
                    <a:pt x="21" y="61"/>
                  </a:lnTo>
                  <a:lnTo>
                    <a:pt x="24" y="61"/>
                  </a:lnTo>
                  <a:lnTo>
                    <a:pt x="24" y="58"/>
                  </a:lnTo>
                  <a:lnTo>
                    <a:pt x="27" y="58"/>
                  </a:lnTo>
                  <a:lnTo>
                    <a:pt x="30" y="58"/>
                  </a:lnTo>
                  <a:lnTo>
                    <a:pt x="33" y="58"/>
                  </a:lnTo>
                  <a:lnTo>
                    <a:pt x="36" y="55"/>
                  </a:lnTo>
                  <a:lnTo>
                    <a:pt x="42" y="55"/>
                  </a:lnTo>
                  <a:lnTo>
                    <a:pt x="48" y="55"/>
                  </a:lnTo>
                  <a:lnTo>
                    <a:pt x="54" y="55"/>
                  </a:lnTo>
                  <a:lnTo>
                    <a:pt x="54" y="58"/>
                  </a:lnTo>
                  <a:lnTo>
                    <a:pt x="54" y="61"/>
                  </a:lnTo>
                  <a:lnTo>
                    <a:pt x="54" y="64"/>
                  </a:lnTo>
                  <a:lnTo>
                    <a:pt x="54" y="70"/>
                  </a:lnTo>
                  <a:lnTo>
                    <a:pt x="79" y="70"/>
                  </a:lnTo>
                  <a:lnTo>
                    <a:pt x="79" y="64"/>
                  </a:lnTo>
                  <a:lnTo>
                    <a:pt x="79" y="61"/>
                  </a:lnTo>
                  <a:lnTo>
                    <a:pt x="82" y="61"/>
                  </a:lnTo>
                  <a:lnTo>
                    <a:pt x="82" y="58"/>
                  </a:lnTo>
                  <a:lnTo>
                    <a:pt x="85" y="58"/>
                  </a:lnTo>
                  <a:lnTo>
                    <a:pt x="88" y="58"/>
                  </a:lnTo>
                  <a:lnTo>
                    <a:pt x="91" y="55"/>
                  </a:lnTo>
                  <a:lnTo>
                    <a:pt x="94" y="55"/>
                  </a:lnTo>
                  <a:lnTo>
                    <a:pt x="97" y="55"/>
                  </a:lnTo>
                  <a:lnTo>
                    <a:pt x="100" y="55"/>
                  </a:lnTo>
                  <a:lnTo>
                    <a:pt x="103" y="55"/>
                  </a:lnTo>
                  <a:lnTo>
                    <a:pt x="106" y="55"/>
                  </a:lnTo>
                  <a:lnTo>
                    <a:pt x="112" y="55"/>
                  </a:lnTo>
                  <a:lnTo>
                    <a:pt x="118" y="55"/>
                  </a:lnTo>
                  <a:lnTo>
                    <a:pt x="121" y="55"/>
                  </a:lnTo>
                  <a:lnTo>
                    <a:pt x="127" y="55"/>
                  </a:lnTo>
                  <a:lnTo>
                    <a:pt x="133" y="55"/>
                  </a:lnTo>
                  <a:lnTo>
                    <a:pt x="139" y="55"/>
                  </a:lnTo>
                  <a:lnTo>
                    <a:pt x="145" y="55"/>
                  </a:lnTo>
                  <a:lnTo>
                    <a:pt x="148" y="55"/>
                  </a:lnTo>
                  <a:lnTo>
                    <a:pt x="158" y="55"/>
                  </a:lnTo>
                  <a:lnTo>
                    <a:pt x="164" y="55"/>
                  </a:lnTo>
                  <a:lnTo>
                    <a:pt x="170" y="55"/>
                  </a:lnTo>
                  <a:lnTo>
                    <a:pt x="176" y="55"/>
                  </a:lnTo>
                  <a:lnTo>
                    <a:pt x="182" y="55"/>
                  </a:lnTo>
                  <a:lnTo>
                    <a:pt x="188" y="55"/>
                  </a:lnTo>
                  <a:lnTo>
                    <a:pt x="194" y="55"/>
                  </a:lnTo>
                  <a:lnTo>
                    <a:pt x="200" y="55"/>
                  </a:lnTo>
                  <a:lnTo>
                    <a:pt x="206" y="55"/>
                  </a:lnTo>
                  <a:lnTo>
                    <a:pt x="212" y="55"/>
                  </a:lnTo>
                  <a:lnTo>
                    <a:pt x="218" y="55"/>
                  </a:lnTo>
                  <a:lnTo>
                    <a:pt x="224" y="55"/>
                  </a:lnTo>
                  <a:lnTo>
                    <a:pt x="230" y="55"/>
                  </a:lnTo>
                  <a:lnTo>
                    <a:pt x="236" y="55"/>
                  </a:lnTo>
                  <a:lnTo>
                    <a:pt x="242" y="55"/>
                  </a:lnTo>
                  <a:lnTo>
                    <a:pt x="249" y="55"/>
                  </a:lnTo>
                  <a:lnTo>
                    <a:pt x="246" y="49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94" name="Freeform 439"/>
            <p:cNvSpPr>
              <a:spLocks/>
            </p:cNvSpPr>
            <p:nvPr/>
          </p:nvSpPr>
          <p:spPr bwMode="auto">
            <a:xfrm>
              <a:off x="3837" y="2464"/>
              <a:ext cx="106" cy="58"/>
            </a:xfrm>
            <a:custGeom>
              <a:avLst/>
              <a:gdLst>
                <a:gd name="T0" fmla="*/ 12 w 106"/>
                <a:gd name="T1" fmla="*/ 49 h 58"/>
                <a:gd name="T2" fmla="*/ 9 w 106"/>
                <a:gd name="T3" fmla="*/ 52 h 58"/>
                <a:gd name="T4" fmla="*/ 9 w 106"/>
                <a:gd name="T5" fmla="*/ 55 h 58"/>
                <a:gd name="T6" fmla="*/ 6 w 106"/>
                <a:gd name="T7" fmla="*/ 55 h 58"/>
                <a:gd name="T8" fmla="*/ 6 w 106"/>
                <a:gd name="T9" fmla="*/ 58 h 58"/>
                <a:gd name="T10" fmla="*/ 0 w 106"/>
                <a:gd name="T11" fmla="*/ 55 h 58"/>
                <a:gd name="T12" fmla="*/ 3 w 106"/>
                <a:gd name="T13" fmla="*/ 49 h 58"/>
                <a:gd name="T14" fmla="*/ 3 w 106"/>
                <a:gd name="T15" fmla="*/ 40 h 58"/>
                <a:gd name="T16" fmla="*/ 9 w 106"/>
                <a:gd name="T17" fmla="*/ 34 h 58"/>
                <a:gd name="T18" fmla="*/ 12 w 106"/>
                <a:gd name="T19" fmla="*/ 28 h 58"/>
                <a:gd name="T20" fmla="*/ 18 w 106"/>
                <a:gd name="T21" fmla="*/ 25 h 58"/>
                <a:gd name="T22" fmla="*/ 24 w 106"/>
                <a:gd name="T23" fmla="*/ 22 h 58"/>
                <a:gd name="T24" fmla="*/ 30 w 106"/>
                <a:gd name="T25" fmla="*/ 22 h 58"/>
                <a:gd name="T26" fmla="*/ 33 w 106"/>
                <a:gd name="T27" fmla="*/ 22 h 58"/>
                <a:gd name="T28" fmla="*/ 39 w 106"/>
                <a:gd name="T29" fmla="*/ 22 h 58"/>
                <a:gd name="T30" fmla="*/ 42 w 106"/>
                <a:gd name="T31" fmla="*/ 22 h 58"/>
                <a:gd name="T32" fmla="*/ 45 w 106"/>
                <a:gd name="T33" fmla="*/ 22 h 58"/>
                <a:gd name="T34" fmla="*/ 48 w 106"/>
                <a:gd name="T35" fmla="*/ 22 h 58"/>
                <a:gd name="T36" fmla="*/ 55 w 106"/>
                <a:gd name="T37" fmla="*/ 19 h 58"/>
                <a:gd name="T38" fmla="*/ 58 w 106"/>
                <a:gd name="T39" fmla="*/ 16 h 58"/>
                <a:gd name="T40" fmla="*/ 61 w 106"/>
                <a:gd name="T41" fmla="*/ 12 h 58"/>
                <a:gd name="T42" fmla="*/ 67 w 106"/>
                <a:gd name="T43" fmla="*/ 9 h 58"/>
                <a:gd name="T44" fmla="*/ 70 w 106"/>
                <a:gd name="T45" fmla="*/ 6 h 58"/>
                <a:gd name="T46" fmla="*/ 76 w 106"/>
                <a:gd name="T47" fmla="*/ 3 h 58"/>
                <a:gd name="T48" fmla="*/ 82 w 106"/>
                <a:gd name="T49" fmla="*/ 3 h 58"/>
                <a:gd name="T50" fmla="*/ 88 w 106"/>
                <a:gd name="T51" fmla="*/ 0 h 58"/>
                <a:gd name="T52" fmla="*/ 91 w 106"/>
                <a:gd name="T53" fmla="*/ 0 h 58"/>
                <a:gd name="T54" fmla="*/ 97 w 106"/>
                <a:gd name="T55" fmla="*/ 3 h 58"/>
                <a:gd name="T56" fmla="*/ 100 w 106"/>
                <a:gd name="T57" fmla="*/ 3 h 58"/>
                <a:gd name="T58" fmla="*/ 106 w 106"/>
                <a:gd name="T59" fmla="*/ 6 h 58"/>
                <a:gd name="T60" fmla="*/ 106 w 106"/>
                <a:gd name="T61" fmla="*/ 9 h 58"/>
                <a:gd name="T62" fmla="*/ 103 w 106"/>
                <a:gd name="T63" fmla="*/ 12 h 58"/>
                <a:gd name="T64" fmla="*/ 100 w 106"/>
                <a:gd name="T65" fmla="*/ 12 h 58"/>
                <a:gd name="T66" fmla="*/ 97 w 106"/>
                <a:gd name="T67" fmla="*/ 12 h 58"/>
                <a:gd name="T68" fmla="*/ 91 w 106"/>
                <a:gd name="T69" fmla="*/ 12 h 58"/>
                <a:gd name="T70" fmla="*/ 88 w 106"/>
                <a:gd name="T71" fmla="*/ 12 h 58"/>
                <a:gd name="T72" fmla="*/ 85 w 106"/>
                <a:gd name="T73" fmla="*/ 12 h 58"/>
                <a:gd name="T74" fmla="*/ 76 w 106"/>
                <a:gd name="T75" fmla="*/ 16 h 58"/>
                <a:gd name="T76" fmla="*/ 70 w 106"/>
                <a:gd name="T77" fmla="*/ 19 h 58"/>
                <a:gd name="T78" fmla="*/ 64 w 106"/>
                <a:gd name="T79" fmla="*/ 22 h 58"/>
                <a:gd name="T80" fmla="*/ 58 w 106"/>
                <a:gd name="T81" fmla="*/ 25 h 58"/>
                <a:gd name="T82" fmla="*/ 55 w 106"/>
                <a:gd name="T83" fmla="*/ 31 h 58"/>
                <a:gd name="T84" fmla="*/ 51 w 106"/>
                <a:gd name="T85" fmla="*/ 34 h 58"/>
                <a:gd name="T86" fmla="*/ 51 w 106"/>
                <a:gd name="T87" fmla="*/ 40 h 58"/>
                <a:gd name="T88" fmla="*/ 45 w 106"/>
                <a:gd name="T89" fmla="*/ 43 h 58"/>
                <a:gd name="T90" fmla="*/ 36 w 106"/>
                <a:gd name="T91" fmla="*/ 43 h 58"/>
                <a:gd name="T92" fmla="*/ 27 w 106"/>
                <a:gd name="T93" fmla="*/ 43 h 58"/>
                <a:gd name="T94" fmla="*/ 21 w 106"/>
                <a:gd name="T95" fmla="*/ 43 h 58"/>
                <a:gd name="T96" fmla="*/ 18 w 106"/>
                <a:gd name="T97" fmla="*/ 46 h 58"/>
                <a:gd name="T98" fmla="*/ 15 w 106"/>
                <a:gd name="T99" fmla="*/ 46 h 58"/>
                <a:gd name="T100" fmla="*/ 15 w 106"/>
                <a:gd name="T101" fmla="*/ 46 h 58"/>
                <a:gd name="T102" fmla="*/ 15 w 106"/>
                <a:gd name="T103" fmla="*/ 46 h 58"/>
                <a:gd name="T104" fmla="*/ 15 w 106"/>
                <a:gd name="T105" fmla="*/ 46 h 5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06"/>
                <a:gd name="T160" fmla="*/ 0 h 58"/>
                <a:gd name="T161" fmla="*/ 106 w 106"/>
                <a:gd name="T162" fmla="*/ 58 h 58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06" h="58">
                  <a:moveTo>
                    <a:pt x="15" y="46"/>
                  </a:moveTo>
                  <a:lnTo>
                    <a:pt x="12" y="49"/>
                  </a:lnTo>
                  <a:lnTo>
                    <a:pt x="12" y="52"/>
                  </a:lnTo>
                  <a:lnTo>
                    <a:pt x="9" y="52"/>
                  </a:lnTo>
                  <a:lnTo>
                    <a:pt x="9" y="55"/>
                  </a:lnTo>
                  <a:lnTo>
                    <a:pt x="6" y="55"/>
                  </a:lnTo>
                  <a:lnTo>
                    <a:pt x="6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3" y="49"/>
                  </a:lnTo>
                  <a:lnTo>
                    <a:pt x="3" y="43"/>
                  </a:lnTo>
                  <a:lnTo>
                    <a:pt x="3" y="40"/>
                  </a:lnTo>
                  <a:lnTo>
                    <a:pt x="6" y="37"/>
                  </a:lnTo>
                  <a:lnTo>
                    <a:pt x="9" y="34"/>
                  </a:lnTo>
                  <a:lnTo>
                    <a:pt x="12" y="31"/>
                  </a:lnTo>
                  <a:lnTo>
                    <a:pt x="12" y="28"/>
                  </a:lnTo>
                  <a:lnTo>
                    <a:pt x="15" y="28"/>
                  </a:lnTo>
                  <a:lnTo>
                    <a:pt x="18" y="25"/>
                  </a:lnTo>
                  <a:lnTo>
                    <a:pt x="21" y="25"/>
                  </a:lnTo>
                  <a:lnTo>
                    <a:pt x="24" y="22"/>
                  </a:lnTo>
                  <a:lnTo>
                    <a:pt x="27" y="22"/>
                  </a:lnTo>
                  <a:lnTo>
                    <a:pt x="30" y="22"/>
                  </a:lnTo>
                  <a:lnTo>
                    <a:pt x="33" y="22"/>
                  </a:lnTo>
                  <a:lnTo>
                    <a:pt x="36" y="22"/>
                  </a:lnTo>
                  <a:lnTo>
                    <a:pt x="39" y="22"/>
                  </a:lnTo>
                  <a:lnTo>
                    <a:pt x="42" y="22"/>
                  </a:lnTo>
                  <a:lnTo>
                    <a:pt x="45" y="22"/>
                  </a:lnTo>
                  <a:lnTo>
                    <a:pt x="48" y="22"/>
                  </a:lnTo>
                  <a:lnTo>
                    <a:pt x="51" y="22"/>
                  </a:lnTo>
                  <a:lnTo>
                    <a:pt x="55" y="19"/>
                  </a:lnTo>
                  <a:lnTo>
                    <a:pt x="55" y="16"/>
                  </a:lnTo>
                  <a:lnTo>
                    <a:pt x="58" y="16"/>
                  </a:lnTo>
                  <a:lnTo>
                    <a:pt x="61" y="12"/>
                  </a:lnTo>
                  <a:lnTo>
                    <a:pt x="64" y="9"/>
                  </a:lnTo>
                  <a:lnTo>
                    <a:pt x="67" y="9"/>
                  </a:lnTo>
                  <a:lnTo>
                    <a:pt x="70" y="6"/>
                  </a:lnTo>
                  <a:lnTo>
                    <a:pt x="73" y="3"/>
                  </a:lnTo>
                  <a:lnTo>
                    <a:pt x="76" y="3"/>
                  </a:lnTo>
                  <a:lnTo>
                    <a:pt x="79" y="3"/>
                  </a:lnTo>
                  <a:lnTo>
                    <a:pt x="82" y="3"/>
                  </a:lnTo>
                  <a:lnTo>
                    <a:pt x="85" y="3"/>
                  </a:lnTo>
                  <a:lnTo>
                    <a:pt x="88" y="0"/>
                  </a:lnTo>
                  <a:lnTo>
                    <a:pt x="91" y="0"/>
                  </a:lnTo>
                  <a:lnTo>
                    <a:pt x="94" y="3"/>
                  </a:lnTo>
                  <a:lnTo>
                    <a:pt x="97" y="3"/>
                  </a:lnTo>
                  <a:lnTo>
                    <a:pt x="100" y="3"/>
                  </a:lnTo>
                  <a:lnTo>
                    <a:pt x="103" y="6"/>
                  </a:lnTo>
                  <a:lnTo>
                    <a:pt x="106" y="6"/>
                  </a:lnTo>
                  <a:lnTo>
                    <a:pt x="106" y="9"/>
                  </a:lnTo>
                  <a:lnTo>
                    <a:pt x="103" y="9"/>
                  </a:lnTo>
                  <a:lnTo>
                    <a:pt x="103" y="12"/>
                  </a:lnTo>
                  <a:lnTo>
                    <a:pt x="100" y="12"/>
                  </a:lnTo>
                  <a:lnTo>
                    <a:pt x="97" y="12"/>
                  </a:lnTo>
                  <a:lnTo>
                    <a:pt x="94" y="12"/>
                  </a:lnTo>
                  <a:lnTo>
                    <a:pt x="91" y="12"/>
                  </a:lnTo>
                  <a:lnTo>
                    <a:pt x="88" y="12"/>
                  </a:lnTo>
                  <a:lnTo>
                    <a:pt x="85" y="12"/>
                  </a:lnTo>
                  <a:lnTo>
                    <a:pt x="79" y="12"/>
                  </a:lnTo>
                  <a:lnTo>
                    <a:pt x="76" y="16"/>
                  </a:lnTo>
                  <a:lnTo>
                    <a:pt x="73" y="16"/>
                  </a:lnTo>
                  <a:lnTo>
                    <a:pt x="70" y="19"/>
                  </a:lnTo>
                  <a:lnTo>
                    <a:pt x="67" y="19"/>
                  </a:lnTo>
                  <a:lnTo>
                    <a:pt x="64" y="22"/>
                  </a:lnTo>
                  <a:lnTo>
                    <a:pt x="61" y="25"/>
                  </a:lnTo>
                  <a:lnTo>
                    <a:pt x="58" y="25"/>
                  </a:lnTo>
                  <a:lnTo>
                    <a:pt x="58" y="28"/>
                  </a:lnTo>
                  <a:lnTo>
                    <a:pt x="55" y="31"/>
                  </a:lnTo>
                  <a:lnTo>
                    <a:pt x="55" y="34"/>
                  </a:lnTo>
                  <a:lnTo>
                    <a:pt x="51" y="34"/>
                  </a:lnTo>
                  <a:lnTo>
                    <a:pt x="51" y="37"/>
                  </a:lnTo>
                  <a:lnTo>
                    <a:pt x="51" y="40"/>
                  </a:lnTo>
                  <a:lnTo>
                    <a:pt x="51" y="43"/>
                  </a:lnTo>
                  <a:lnTo>
                    <a:pt x="45" y="43"/>
                  </a:lnTo>
                  <a:lnTo>
                    <a:pt x="39" y="43"/>
                  </a:lnTo>
                  <a:lnTo>
                    <a:pt x="36" y="43"/>
                  </a:lnTo>
                  <a:lnTo>
                    <a:pt x="30" y="43"/>
                  </a:lnTo>
                  <a:lnTo>
                    <a:pt x="27" y="43"/>
                  </a:lnTo>
                  <a:lnTo>
                    <a:pt x="24" y="43"/>
                  </a:lnTo>
                  <a:lnTo>
                    <a:pt x="21" y="43"/>
                  </a:lnTo>
                  <a:lnTo>
                    <a:pt x="18" y="46"/>
                  </a:lnTo>
                  <a:lnTo>
                    <a:pt x="15" y="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95" name="Freeform 440"/>
            <p:cNvSpPr>
              <a:spLocks/>
            </p:cNvSpPr>
            <p:nvPr/>
          </p:nvSpPr>
          <p:spPr bwMode="auto">
            <a:xfrm>
              <a:off x="3892" y="2464"/>
              <a:ext cx="172" cy="58"/>
            </a:xfrm>
            <a:custGeom>
              <a:avLst/>
              <a:gdLst>
                <a:gd name="T0" fmla="*/ 87 w 172"/>
                <a:gd name="T1" fmla="*/ 40 h 58"/>
                <a:gd name="T2" fmla="*/ 63 w 172"/>
                <a:gd name="T3" fmla="*/ 43 h 58"/>
                <a:gd name="T4" fmla="*/ 45 w 172"/>
                <a:gd name="T5" fmla="*/ 43 h 58"/>
                <a:gd name="T6" fmla="*/ 33 w 172"/>
                <a:gd name="T7" fmla="*/ 43 h 58"/>
                <a:gd name="T8" fmla="*/ 24 w 172"/>
                <a:gd name="T9" fmla="*/ 43 h 58"/>
                <a:gd name="T10" fmla="*/ 21 w 172"/>
                <a:gd name="T11" fmla="*/ 46 h 58"/>
                <a:gd name="T12" fmla="*/ 18 w 172"/>
                <a:gd name="T13" fmla="*/ 46 h 58"/>
                <a:gd name="T14" fmla="*/ 18 w 172"/>
                <a:gd name="T15" fmla="*/ 46 h 58"/>
                <a:gd name="T16" fmla="*/ 15 w 172"/>
                <a:gd name="T17" fmla="*/ 49 h 58"/>
                <a:gd name="T18" fmla="*/ 12 w 172"/>
                <a:gd name="T19" fmla="*/ 52 h 58"/>
                <a:gd name="T20" fmla="*/ 9 w 172"/>
                <a:gd name="T21" fmla="*/ 55 h 58"/>
                <a:gd name="T22" fmla="*/ 9 w 172"/>
                <a:gd name="T23" fmla="*/ 55 h 58"/>
                <a:gd name="T24" fmla="*/ 9 w 172"/>
                <a:gd name="T25" fmla="*/ 58 h 58"/>
                <a:gd name="T26" fmla="*/ 3 w 172"/>
                <a:gd name="T27" fmla="*/ 55 h 58"/>
                <a:gd name="T28" fmla="*/ 3 w 172"/>
                <a:gd name="T29" fmla="*/ 46 h 58"/>
                <a:gd name="T30" fmla="*/ 6 w 172"/>
                <a:gd name="T31" fmla="*/ 40 h 58"/>
                <a:gd name="T32" fmla="*/ 9 w 172"/>
                <a:gd name="T33" fmla="*/ 31 h 58"/>
                <a:gd name="T34" fmla="*/ 12 w 172"/>
                <a:gd name="T35" fmla="*/ 28 h 58"/>
                <a:gd name="T36" fmla="*/ 18 w 172"/>
                <a:gd name="T37" fmla="*/ 25 h 58"/>
                <a:gd name="T38" fmla="*/ 24 w 172"/>
                <a:gd name="T39" fmla="*/ 22 h 58"/>
                <a:gd name="T40" fmla="*/ 30 w 172"/>
                <a:gd name="T41" fmla="*/ 19 h 58"/>
                <a:gd name="T42" fmla="*/ 36 w 172"/>
                <a:gd name="T43" fmla="*/ 19 h 58"/>
                <a:gd name="T44" fmla="*/ 39 w 172"/>
                <a:gd name="T45" fmla="*/ 19 h 58"/>
                <a:gd name="T46" fmla="*/ 42 w 172"/>
                <a:gd name="T47" fmla="*/ 19 h 58"/>
                <a:gd name="T48" fmla="*/ 45 w 172"/>
                <a:gd name="T49" fmla="*/ 19 h 58"/>
                <a:gd name="T50" fmla="*/ 51 w 172"/>
                <a:gd name="T51" fmla="*/ 22 h 58"/>
                <a:gd name="T52" fmla="*/ 54 w 172"/>
                <a:gd name="T53" fmla="*/ 16 h 58"/>
                <a:gd name="T54" fmla="*/ 57 w 172"/>
                <a:gd name="T55" fmla="*/ 12 h 58"/>
                <a:gd name="T56" fmla="*/ 63 w 172"/>
                <a:gd name="T57" fmla="*/ 9 h 58"/>
                <a:gd name="T58" fmla="*/ 66 w 172"/>
                <a:gd name="T59" fmla="*/ 6 h 58"/>
                <a:gd name="T60" fmla="*/ 72 w 172"/>
                <a:gd name="T61" fmla="*/ 3 h 58"/>
                <a:gd name="T62" fmla="*/ 75 w 172"/>
                <a:gd name="T63" fmla="*/ 3 h 58"/>
                <a:gd name="T64" fmla="*/ 81 w 172"/>
                <a:gd name="T65" fmla="*/ 0 h 58"/>
                <a:gd name="T66" fmla="*/ 87 w 172"/>
                <a:gd name="T67" fmla="*/ 0 h 58"/>
                <a:gd name="T68" fmla="*/ 94 w 172"/>
                <a:gd name="T69" fmla="*/ 0 h 58"/>
                <a:gd name="T70" fmla="*/ 100 w 172"/>
                <a:gd name="T71" fmla="*/ 0 h 58"/>
                <a:gd name="T72" fmla="*/ 103 w 172"/>
                <a:gd name="T73" fmla="*/ 3 h 58"/>
                <a:gd name="T74" fmla="*/ 106 w 172"/>
                <a:gd name="T75" fmla="*/ 6 h 58"/>
                <a:gd name="T76" fmla="*/ 112 w 172"/>
                <a:gd name="T77" fmla="*/ 12 h 58"/>
                <a:gd name="T78" fmla="*/ 115 w 172"/>
                <a:gd name="T79" fmla="*/ 22 h 58"/>
                <a:gd name="T80" fmla="*/ 112 w 172"/>
                <a:gd name="T81" fmla="*/ 34 h 58"/>
                <a:gd name="T82" fmla="*/ 121 w 172"/>
                <a:gd name="T83" fmla="*/ 28 h 58"/>
                <a:gd name="T84" fmla="*/ 130 w 172"/>
                <a:gd name="T85" fmla="*/ 28 h 58"/>
                <a:gd name="T86" fmla="*/ 136 w 172"/>
                <a:gd name="T87" fmla="*/ 25 h 58"/>
                <a:gd name="T88" fmla="*/ 142 w 172"/>
                <a:gd name="T89" fmla="*/ 25 h 58"/>
                <a:gd name="T90" fmla="*/ 148 w 172"/>
                <a:gd name="T91" fmla="*/ 25 h 58"/>
                <a:gd name="T92" fmla="*/ 157 w 172"/>
                <a:gd name="T93" fmla="*/ 28 h 58"/>
                <a:gd name="T94" fmla="*/ 163 w 172"/>
                <a:gd name="T95" fmla="*/ 34 h 58"/>
                <a:gd name="T96" fmla="*/ 169 w 172"/>
                <a:gd name="T97" fmla="*/ 40 h 58"/>
                <a:gd name="T98" fmla="*/ 169 w 172"/>
                <a:gd name="T99" fmla="*/ 40 h 58"/>
                <a:gd name="T100" fmla="*/ 163 w 172"/>
                <a:gd name="T101" fmla="*/ 40 h 58"/>
                <a:gd name="T102" fmla="*/ 154 w 172"/>
                <a:gd name="T103" fmla="*/ 40 h 58"/>
                <a:gd name="T104" fmla="*/ 148 w 172"/>
                <a:gd name="T105" fmla="*/ 40 h 58"/>
                <a:gd name="T106" fmla="*/ 139 w 172"/>
                <a:gd name="T107" fmla="*/ 40 h 58"/>
                <a:gd name="T108" fmla="*/ 127 w 172"/>
                <a:gd name="T109" fmla="*/ 40 h 58"/>
                <a:gd name="T110" fmla="*/ 118 w 172"/>
                <a:gd name="T111" fmla="*/ 40 h 58"/>
                <a:gd name="T112" fmla="*/ 106 w 172"/>
                <a:gd name="T113" fmla="*/ 40 h 58"/>
                <a:gd name="T114" fmla="*/ 103 w 172"/>
                <a:gd name="T115" fmla="*/ 40 h 5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72"/>
                <a:gd name="T175" fmla="*/ 0 h 58"/>
                <a:gd name="T176" fmla="*/ 172 w 172"/>
                <a:gd name="T177" fmla="*/ 58 h 5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72" h="58">
                  <a:moveTo>
                    <a:pt x="103" y="40"/>
                  </a:moveTo>
                  <a:lnTo>
                    <a:pt x="87" y="40"/>
                  </a:lnTo>
                  <a:lnTo>
                    <a:pt x="75" y="40"/>
                  </a:lnTo>
                  <a:lnTo>
                    <a:pt x="63" y="43"/>
                  </a:lnTo>
                  <a:lnTo>
                    <a:pt x="54" y="43"/>
                  </a:lnTo>
                  <a:lnTo>
                    <a:pt x="45" y="43"/>
                  </a:lnTo>
                  <a:lnTo>
                    <a:pt x="39" y="43"/>
                  </a:lnTo>
                  <a:lnTo>
                    <a:pt x="33" y="43"/>
                  </a:lnTo>
                  <a:lnTo>
                    <a:pt x="30" y="43"/>
                  </a:lnTo>
                  <a:lnTo>
                    <a:pt x="24" y="43"/>
                  </a:lnTo>
                  <a:lnTo>
                    <a:pt x="21" y="46"/>
                  </a:lnTo>
                  <a:lnTo>
                    <a:pt x="18" y="46"/>
                  </a:lnTo>
                  <a:lnTo>
                    <a:pt x="15" y="46"/>
                  </a:lnTo>
                  <a:lnTo>
                    <a:pt x="15" y="49"/>
                  </a:lnTo>
                  <a:lnTo>
                    <a:pt x="12" y="52"/>
                  </a:lnTo>
                  <a:lnTo>
                    <a:pt x="9" y="55"/>
                  </a:lnTo>
                  <a:lnTo>
                    <a:pt x="9" y="58"/>
                  </a:lnTo>
                  <a:lnTo>
                    <a:pt x="0" y="58"/>
                  </a:lnTo>
                  <a:lnTo>
                    <a:pt x="3" y="55"/>
                  </a:lnTo>
                  <a:lnTo>
                    <a:pt x="3" y="52"/>
                  </a:lnTo>
                  <a:lnTo>
                    <a:pt x="3" y="46"/>
                  </a:lnTo>
                  <a:lnTo>
                    <a:pt x="3" y="43"/>
                  </a:lnTo>
                  <a:lnTo>
                    <a:pt x="6" y="40"/>
                  </a:lnTo>
                  <a:lnTo>
                    <a:pt x="6" y="37"/>
                  </a:lnTo>
                  <a:lnTo>
                    <a:pt x="9" y="31"/>
                  </a:lnTo>
                  <a:lnTo>
                    <a:pt x="12" y="28"/>
                  </a:lnTo>
                  <a:lnTo>
                    <a:pt x="15" y="25"/>
                  </a:lnTo>
                  <a:lnTo>
                    <a:pt x="18" y="25"/>
                  </a:lnTo>
                  <a:lnTo>
                    <a:pt x="21" y="22"/>
                  </a:lnTo>
                  <a:lnTo>
                    <a:pt x="24" y="22"/>
                  </a:lnTo>
                  <a:lnTo>
                    <a:pt x="27" y="22"/>
                  </a:lnTo>
                  <a:lnTo>
                    <a:pt x="30" y="19"/>
                  </a:lnTo>
                  <a:lnTo>
                    <a:pt x="33" y="19"/>
                  </a:lnTo>
                  <a:lnTo>
                    <a:pt x="36" y="19"/>
                  </a:lnTo>
                  <a:lnTo>
                    <a:pt x="39" y="19"/>
                  </a:lnTo>
                  <a:lnTo>
                    <a:pt x="42" y="19"/>
                  </a:lnTo>
                  <a:lnTo>
                    <a:pt x="45" y="19"/>
                  </a:lnTo>
                  <a:lnTo>
                    <a:pt x="48" y="22"/>
                  </a:lnTo>
                  <a:lnTo>
                    <a:pt x="51" y="22"/>
                  </a:lnTo>
                  <a:lnTo>
                    <a:pt x="51" y="19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60" y="12"/>
                  </a:lnTo>
                  <a:lnTo>
                    <a:pt x="63" y="9"/>
                  </a:lnTo>
                  <a:lnTo>
                    <a:pt x="63" y="6"/>
                  </a:lnTo>
                  <a:lnTo>
                    <a:pt x="66" y="6"/>
                  </a:lnTo>
                  <a:lnTo>
                    <a:pt x="69" y="6"/>
                  </a:lnTo>
                  <a:lnTo>
                    <a:pt x="72" y="3"/>
                  </a:lnTo>
                  <a:lnTo>
                    <a:pt x="75" y="3"/>
                  </a:lnTo>
                  <a:lnTo>
                    <a:pt x="78" y="0"/>
                  </a:lnTo>
                  <a:lnTo>
                    <a:pt x="81" y="0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91" y="0"/>
                  </a:lnTo>
                  <a:lnTo>
                    <a:pt x="94" y="0"/>
                  </a:lnTo>
                  <a:lnTo>
                    <a:pt x="97" y="0"/>
                  </a:lnTo>
                  <a:lnTo>
                    <a:pt x="100" y="0"/>
                  </a:lnTo>
                  <a:lnTo>
                    <a:pt x="103" y="3"/>
                  </a:lnTo>
                  <a:lnTo>
                    <a:pt x="106" y="3"/>
                  </a:lnTo>
                  <a:lnTo>
                    <a:pt x="106" y="6"/>
                  </a:lnTo>
                  <a:lnTo>
                    <a:pt x="109" y="6"/>
                  </a:lnTo>
                  <a:lnTo>
                    <a:pt x="112" y="12"/>
                  </a:lnTo>
                  <a:lnTo>
                    <a:pt x="115" y="16"/>
                  </a:lnTo>
                  <a:lnTo>
                    <a:pt x="115" y="22"/>
                  </a:lnTo>
                  <a:lnTo>
                    <a:pt x="115" y="25"/>
                  </a:lnTo>
                  <a:lnTo>
                    <a:pt x="112" y="34"/>
                  </a:lnTo>
                  <a:lnTo>
                    <a:pt x="121" y="31"/>
                  </a:lnTo>
                  <a:lnTo>
                    <a:pt x="121" y="28"/>
                  </a:lnTo>
                  <a:lnTo>
                    <a:pt x="124" y="28"/>
                  </a:lnTo>
                  <a:lnTo>
                    <a:pt x="130" y="28"/>
                  </a:lnTo>
                  <a:lnTo>
                    <a:pt x="133" y="25"/>
                  </a:lnTo>
                  <a:lnTo>
                    <a:pt x="136" y="25"/>
                  </a:lnTo>
                  <a:lnTo>
                    <a:pt x="139" y="25"/>
                  </a:lnTo>
                  <a:lnTo>
                    <a:pt x="142" y="25"/>
                  </a:lnTo>
                  <a:lnTo>
                    <a:pt x="148" y="25"/>
                  </a:lnTo>
                  <a:lnTo>
                    <a:pt x="151" y="28"/>
                  </a:lnTo>
                  <a:lnTo>
                    <a:pt x="157" y="28"/>
                  </a:lnTo>
                  <a:lnTo>
                    <a:pt x="160" y="31"/>
                  </a:lnTo>
                  <a:lnTo>
                    <a:pt x="163" y="34"/>
                  </a:lnTo>
                  <a:lnTo>
                    <a:pt x="166" y="37"/>
                  </a:lnTo>
                  <a:lnTo>
                    <a:pt x="169" y="40"/>
                  </a:lnTo>
                  <a:lnTo>
                    <a:pt x="172" y="40"/>
                  </a:lnTo>
                  <a:lnTo>
                    <a:pt x="169" y="40"/>
                  </a:lnTo>
                  <a:lnTo>
                    <a:pt x="166" y="40"/>
                  </a:lnTo>
                  <a:lnTo>
                    <a:pt x="163" y="40"/>
                  </a:lnTo>
                  <a:lnTo>
                    <a:pt x="160" y="40"/>
                  </a:lnTo>
                  <a:lnTo>
                    <a:pt x="154" y="40"/>
                  </a:lnTo>
                  <a:lnTo>
                    <a:pt x="151" y="40"/>
                  </a:lnTo>
                  <a:lnTo>
                    <a:pt x="148" y="40"/>
                  </a:lnTo>
                  <a:lnTo>
                    <a:pt x="142" y="40"/>
                  </a:lnTo>
                  <a:lnTo>
                    <a:pt x="139" y="40"/>
                  </a:lnTo>
                  <a:lnTo>
                    <a:pt x="133" y="40"/>
                  </a:lnTo>
                  <a:lnTo>
                    <a:pt x="127" y="40"/>
                  </a:lnTo>
                  <a:lnTo>
                    <a:pt x="124" y="40"/>
                  </a:lnTo>
                  <a:lnTo>
                    <a:pt x="118" y="40"/>
                  </a:lnTo>
                  <a:lnTo>
                    <a:pt x="112" y="40"/>
                  </a:lnTo>
                  <a:lnTo>
                    <a:pt x="106" y="40"/>
                  </a:lnTo>
                  <a:lnTo>
                    <a:pt x="103" y="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grpSp>
        <p:nvGrpSpPr>
          <p:cNvPr id="296" name="Group 479"/>
          <p:cNvGrpSpPr>
            <a:grpSpLocks/>
          </p:cNvGrpSpPr>
          <p:nvPr/>
        </p:nvGrpSpPr>
        <p:grpSpPr bwMode="auto">
          <a:xfrm>
            <a:off x="5773738" y="4354513"/>
            <a:ext cx="1546225" cy="255587"/>
            <a:chOff x="3637" y="2743"/>
            <a:chExt cx="974" cy="161"/>
          </a:xfrm>
        </p:grpSpPr>
        <p:sp>
          <p:nvSpPr>
            <p:cNvPr id="297" name="Rectangle 408"/>
            <p:cNvSpPr>
              <a:spLocks noChangeArrowheads="1"/>
            </p:cNvSpPr>
            <p:nvPr/>
          </p:nvSpPr>
          <p:spPr bwMode="auto">
            <a:xfrm>
              <a:off x="3883" y="2785"/>
              <a:ext cx="32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(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98" name="Rectangle 409"/>
            <p:cNvSpPr>
              <a:spLocks noChangeArrowheads="1"/>
            </p:cNvSpPr>
            <p:nvPr/>
          </p:nvSpPr>
          <p:spPr bwMode="auto">
            <a:xfrm>
              <a:off x="3912" y="2785"/>
              <a:ext cx="61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w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99" name="Rectangle 410"/>
            <p:cNvSpPr>
              <a:spLocks noChangeArrowheads="1"/>
            </p:cNvSpPr>
            <p:nvPr/>
          </p:nvSpPr>
          <p:spPr bwMode="auto">
            <a:xfrm>
              <a:off x="3972" y="2785"/>
              <a:ext cx="18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eeks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00" name="Rectangle 411"/>
            <p:cNvSpPr>
              <a:spLocks noChangeArrowheads="1"/>
            </p:cNvSpPr>
            <p:nvPr/>
          </p:nvSpPr>
          <p:spPr bwMode="auto">
            <a:xfrm>
              <a:off x="4151" y="2785"/>
              <a:ext cx="26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: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01" name="Rectangle 412"/>
            <p:cNvSpPr>
              <a:spLocks noChangeArrowheads="1"/>
            </p:cNvSpPr>
            <p:nvPr/>
          </p:nvSpPr>
          <p:spPr bwMode="auto">
            <a:xfrm>
              <a:off x="4171" y="2785"/>
              <a:ext cx="30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 just wi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02" name="Rectangle 413"/>
            <p:cNvSpPr>
              <a:spLocks noChangeArrowheads="1"/>
            </p:cNvSpPr>
            <p:nvPr/>
          </p:nvSpPr>
          <p:spPr bwMode="auto">
            <a:xfrm>
              <a:off x="4430" y="2785"/>
              <a:ext cx="42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r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03" name="Rectangle 414"/>
            <p:cNvSpPr>
              <a:spLocks noChangeArrowheads="1"/>
            </p:cNvSpPr>
            <p:nvPr/>
          </p:nvSpPr>
          <p:spPr bwMode="auto">
            <a:xfrm>
              <a:off x="4460" y="2785"/>
              <a:ext cx="151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ing)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04" name="Freeform 441"/>
            <p:cNvSpPr>
              <a:spLocks/>
            </p:cNvSpPr>
            <p:nvPr/>
          </p:nvSpPr>
          <p:spPr bwMode="auto">
            <a:xfrm>
              <a:off x="3840" y="2777"/>
              <a:ext cx="6" cy="3"/>
            </a:xfrm>
            <a:custGeom>
              <a:avLst/>
              <a:gdLst>
                <a:gd name="T0" fmla="*/ 6 w 6"/>
                <a:gd name="T1" fmla="*/ 3 h 3"/>
                <a:gd name="T2" fmla="*/ 6 w 6"/>
                <a:gd name="T3" fmla="*/ 3 h 3"/>
                <a:gd name="T4" fmla="*/ 3 w 6"/>
                <a:gd name="T5" fmla="*/ 3 h 3"/>
                <a:gd name="T6" fmla="*/ 3 w 6"/>
                <a:gd name="T7" fmla="*/ 3 h 3"/>
                <a:gd name="T8" fmla="*/ 3 w 6"/>
                <a:gd name="T9" fmla="*/ 3 h 3"/>
                <a:gd name="T10" fmla="*/ 0 w 6"/>
                <a:gd name="T11" fmla="*/ 3 h 3"/>
                <a:gd name="T12" fmla="*/ 0 w 6"/>
                <a:gd name="T13" fmla="*/ 3 h 3"/>
                <a:gd name="T14" fmla="*/ 0 w 6"/>
                <a:gd name="T15" fmla="*/ 3 h 3"/>
                <a:gd name="T16" fmla="*/ 0 w 6"/>
                <a:gd name="T17" fmla="*/ 3 h 3"/>
                <a:gd name="T18" fmla="*/ 0 w 6"/>
                <a:gd name="T19" fmla="*/ 3 h 3"/>
                <a:gd name="T20" fmla="*/ 0 w 6"/>
                <a:gd name="T21" fmla="*/ 0 h 3"/>
                <a:gd name="T22" fmla="*/ 0 w 6"/>
                <a:gd name="T23" fmla="*/ 0 h 3"/>
                <a:gd name="T24" fmla="*/ 3 w 6"/>
                <a:gd name="T25" fmla="*/ 0 h 3"/>
                <a:gd name="T26" fmla="*/ 3 w 6"/>
                <a:gd name="T27" fmla="*/ 0 h 3"/>
                <a:gd name="T28" fmla="*/ 3 w 6"/>
                <a:gd name="T29" fmla="*/ 0 h 3"/>
                <a:gd name="T30" fmla="*/ 6 w 6"/>
                <a:gd name="T31" fmla="*/ 3 h 3"/>
                <a:gd name="T32" fmla="*/ 6 w 6"/>
                <a:gd name="T33" fmla="*/ 3 h 3"/>
                <a:gd name="T34" fmla="*/ 6 w 6"/>
                <a:gd name="T35" fmla="*/ 3 h 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"/>
                <a:gd name="T55" fmla="*/ 0 h 3"/>
                <a:gd name="T56" fmla="*/ 6 w 6"/>
                <a:gd name="T57" fmla="*/ 3 h 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" h="3">
                  <a:moveTo>
                    <a:pt x="6" y="3"/>
                  </a:moveTo>
                  <a:lnTo>
                    <a:pt x="6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A3DDF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05" name="Freeform 442"/>
            <p:cNvSpPr>
              <a:spLocks/>
            </p:cNvSpPr>
            <p:nvPr/>
          </p:nvSpPr>
          <p:spPr bwMode="auto">
            <a:xfrm>
              <a:off x="3700" y="2771"/>
              <a:ext cx="25" cy="15"/>
            </a:xfrm>
            <a:custGeom>
              <a:avLst/>
              <a:gdLst>
                <a:gd name="T0" fmla="*/ 3 w 25"/>
                <a:gd name="T1" fmla="*/ 15 h 15"/>
                <a:gd name="T2" fmla="*/ 3 w 25"/>
                <a:gd name="T3" fmla="*/ 15 h 15"/>
                <a:gd name="T4" fmla="*/ 3 w 25"/>
                <a:gd name="T5" fmla="*/ 12 h 15"/>
                <a:gd name="T6" fmla="*/ 3 w 25"/>
                <a:gd name="T7" fmla="*/ 12 h 15"/>
                <a:gd name="T8" fmla="*/ 3 w 25"/>
                <a:gd name="T9" fmla="*/ 9 h 15"/>
                <a:gd name="T10" fmla="*/ 3 w 25"/>
                <a:gd name="T11" fmla="*/ 9 h 15"/>
                <a:gd name="T12" fmla="*/ 3 w 25"/>
                <a:gd name="T13" fmla="*/ 6 h 15"/>
                <a:gd name="T14" fmla="*/ 7 w 25"/>
                <a:gd name="T15" fmla="*/ 6 h 15"/>
                <a:gd name="T16" fmla="*/ 7 w 25"/>
                <a:gd name="T17" fmla="*/ 3 h 15"/>
                <a:gd name="T18" fmla="*/ 10 w 25"/>
                <a:gd name="T19" fmla="*/ 3 h 15"/>
                <a:gd name="T20" fmla="*/ 13 w 25"/>
                <a:gd name="T21" fmla="*/ 6 h 15"/>
                <a:gd name="T22" fmla="*/ 16 w 25"/>
                <a:gd name="T23" fmla="*/ 6 h 15"/>
                <a:gd name="T24" fmla="*/ 16 w 25"/>
                <a:gd name="T25" fmla="*/ 6 h 15"/>
                <a:gd name="T26" fmla="*/ 19 w 25"/>
                <a:gd name="T27" fmla="*/ 9 h 15"/>
                <a:gd name="T28" fmla="*/ 19 w 25"/>
                <a:gd name="T29" fmla="*/ 12 h 15"/>
                <a:gd name="T30" fmla="*/ 19 w 25"/>
                <a:gd name="T31" fmla="*/ 12 h 15"/>
                <a:gd name="T32" fmla="*/ 16 w 25"/>
                <a:gd name="T33" fmla="*/ 15 h 15"/>
                <a:gd name="T34" fmla="*/ 19 w 25"/>
                <a:gd name="T35" fmla="*/ 15 h 15"/>
                <a:gd name="T36" fmla="*/ 19 w 25"/>
                <a:gd name="T37" fmla="*/ 15 h 15"/>
                <a:gd name="T38" fmla="*/ 19 w 25"/>
                <a:gd name="T39" fmla="*/ 15 h 15"/>
                <a:gd name="T40" fmla="*/ 19 w 25"/>
                <a:gd name="T41" fmla="*/ 15 h 15"/>
                <a:gd name="T42" fmla="*/ 22 w 25"/>
                <a:gd name="T43" fmla="*/ 15 h 15"/>
                <a:gd name="T44" fmla="*/ 22 w 25"/>
                <a:gd name="T45" fmla="*/ 15 h 15"/>
                <a:gd name="T46" fmla="*/ 22 w 25"/>
                <a:gd name="T47" fmla="*/ 15 h 15"/>
                <a:gd name="T48" fmla="*/ 25 w 25"/>
                <a:gd name="T49" fmla="*/ 12 h 15"/>
                <a:gd name="T50" fmla="*/ 25 w 25"/>
                <a:gd name="T51" fmla="*/ 12 h 15"/>
                <a:gd name="T52" fmla="*/ 25 w 25"/>
                <a:gd name="T53" fmla="*/ 9 h 15"/>
                <a:gd name="T54" fmla="*/ 25 w 25"/>
                <a:gd name="T55" fmla="*/ 9 h 15"/>
                <a:gd name="T56" fmla="*/ 22 w 25"/>
                <a:gd name="T57" fmla="*/ 6 h 15"/>
                <a:gd name="T58" fmla="*/ 22 w 25"/>
                <a:gd name="T59" fmla="*/ 3 h 15"/>
                <a:gd name="T60" fmla="*/ 19 w 25"/>
                <a:gd name="T61" fmla="*/ 3 h 15"/>
                <a:gd name="T62" fmla="*/ 13 w 25"/>
                <a:gd name="T63" fmla="*/ 0 h 15"/>
                <a:gd name="T64" fmla="*/ 10 w 25"/>
                <a:gd name="T65" fmla="*/ 0 h 15"/>
                <a:gd name="T66" fmla="*/ 3 w 25"/>
                <a:gd name="T67" fmla="*/ 3 h 15"/>
                <a:gd name="T68" fmla="*/ 0 w 25"/>
                <a:gd name="T69" fmla="*/ 3 h 15"/>
                <a:gd name="T70" fmla="*/ 0 w 25"/>
                <a:gd name="T71" fmla="*/ 6 h 15"/>
                <a:gd name="T72" fmla="*/ 0 w 25"/>
                <a:gd name="T73" fmla="*/ 9 h 15"/>
                <a:gd name="T74" fmla="*/ 0 w 25"/>
                <a:gd name="T75" fmla="*/ 12 h 15"/>
                <a:gd name="T76" fmla="*/ 0 w 25"/>
                <a:gd name="T77" fmla="*/ 12 h 15"/>
                <a:gd name="T78" fmla="*/ 3 w 25"/>
                <a:gd name="T79" fmla="*/ 15 h 15"/>
                <a:gd name="T80" fmla="*/ 3 w 25"/>
                <a:gd name="T81" fmla="*/ 15 h 15"/>
                <a:gd name="T82" fmla="*/ 3 w 25"/>
                <a:gd name="T83" fmla="*/ 15 h 1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"/>
                <a:gd name="T127" fmla="*/ 0 h 15"/>
                <a:gd name="T128" fmla="*/ 25 w 25"/>
                <a:gd name="T129" fmla="*/ 15 h 1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" h="15">
                  <a:moveTo>
                    <a:pt x="3" y="15"/>
                  </a:moveTo>
                  <a:lnTo>
                    <a:pt x="3" y="15"/>
                  </a:lnTo>
                  <a:lnTo>
                    <a:pt x="3" y="12"/>
                  </a:lnTo>
                  <a:lnTo>
                    <a:pt x="3" y="9"/>
                  </a:lnTo>
                  <a:lnTo>
                    <a:pt x="3" y="6"/>
                  </a:lnTo>
                  <a:lnTo>
                    <a:pt x="7" y="6"/>
                  </a:lnTo>
                  <a:lnTo>
                    <a:pt x="7" y="3"/>
                  </a:lnTo>
                  <a:lnTo>
                    <a:pt x="10" y="3"/>
                  </a:lnTo>
                  <a:lnTo>
                    <a:pt x="13" y="6"/>
                  </a:lnTo>
                  <a:lnTo>
                    <a:pt x="16" y="6"/>
                  </a:lnTo>
                  <a:lnTo>
                    <a:pt x="19" y="9"/>
                  </a:lnTo>
                  <a:lnTo>
                    <a:pt x="19" y="12"/>
                  </a:lnTo>
                  <a:lnTo>
                    <a:pt x="16" y="15"/>
                  </a:lnTo>
                  <a:lnTo>
                    <a:pt x="19" y="15"/>
                  </a:lnTo>
                  <a:lnTo>
                    <a:pt x="22" y="15"/>
                  </a:lnTo>
                  <a:lnTo>
                    <a:pt x="25" y="12"/>
                  </a:lnTo>
                  <a:lnTo>
                    <a:pt x="25" y="9"/>
                  </a:lnTo>
                  <a:lnTo>
                    <a:pt x="22" y="6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2"/>
                  </a:lnTo>
                  <a:lnTo>
                    <a:pt x="3" y="1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06" name="Freeform 443"/>
            <p:cNvSpPr>
              <a:spLocks/>
            </p:cNvSpPr>
            <p:nvPr/>
          </p:nvSpPr>
          <p:spPr bwMode="auto">
            <a:xfrm>
              <a:off x="3673" y="2780"/>
              <a:ext cx="24" cy="15"/>
            </a:xfrm>
            <a:custGeom>
              <a:avLst/>
              <a:gdLst>
                <a:gd name="T0" fmla="*/ 3 w 24"/>
                <a:gd name="T1" fmla="*/ 12 h 15"/>
                <a:gd name="T2" fmla="*/ 3 w 24"/>
                <a:gd name="T3" fmla="*/ 12 h 15"/>
                <a:gd name="T4" fmla="*/ 3 w 24"/>
                <a:gd name="T5" fmla="*/ 12 h 15"/>
                <a:gd name="T6" fmla="*/ 3 w 24"/>
                <a:gd name="T7" fmla="*/ 9 h 15"/>
                <a:gd name="T8" fmla="*/ 3 w 24"/>
                <a:gd name="T9" fmla="*/ 9 h 15"/>
                <a:gd name="T10" fmla="*/ 3 w 24"/>
                <a:gd name="T11" fmla="*/ 6 h 15"/>
                <a:gd name="T12" fmla="*/ 3 w 24"/>
                <a:gd name="T13" fmla="*/ 6 h 15"/>
                <a:gd name="T14" fmla="*/ 6 w 24"/>
                <a:gd name="T15" fmla="*/ 3 h 15"/>
                <a:gd name="T16" fmla="*/ 9 w 24"/>
                <a:gd name="T17" fmla="*/ 3 h 15"/>
                <a:gd name="T18" fmla="*/ 12 w 24"/>
                <a:gd name="T19" fmla="*/ 3 h 15"/>
                <a:gd name="T20" fmla="*/ 15 w 24"/>
                <a:gd name="T21" fmla="*/ 3 h 15"/>
                <a:gd name="T22" fmla="*/ 15 w 24"/>
                <a:gd name="T23" fmla="*/ 6 h 15"/>
                <a:gd name="T24" fmla="*/ 18 w 24"/>
                <a:gd name="T25" fmla="*/ 6 h 15"/>
                <a:gd name="T26" fmla="*/ 18 w 24"/>
                <a:gd name="T27" fmla="*/ 9 h 15"/>
                <a:gd name="T28" fmla="*/ 18 w 24"/>
                <a:gd name="T29" fmla="*/ 9 h 15"/>
                <a:gd name="T30" fmla="*/ 18 w 24"/>
                <a:gd name="T31" fmla="*/ 12 h 15"/>
                <a:gd name="T32" fmla="*/ 18 w 24"/>
                <a:gd name="T33" fmla="*/ 12 h 15"/>
                <a:gd name="T34" fmla="*/ 18 w 24"/>
                <a:gd name="T35" fmla="*/ 12 h 15"/>
                <a:gd name="T36" fmla="*/ 18 w 24"/>
                <a:gd name="T37" fmla="*/ 12 h 15"/>
                <a:gd name="T38" fmla="*/ 18 w 24"/>
                <a:gd name="T39" fmla="*/ 12 h 15"/>
                <a:gd name="T40" fmla="*/ 21 w 24"/>
                <a:gd name="T41" fmla="*/ 12 h 15"/>
                <a:gd name="T42" fmla="*/ 21 w 24"/>
                <a:gd name="T43" fmla="*/ 15 h 15"/>
                <a:gd name="T44" fmla="*/ 21 w 24"/>
                <a:gd name="T45" fmla="*/ 15 h 15"/>
                <a:gd name="T46" fmla="*/ 21 w 24"/>
                <a:gd name="T47" fmla="*/ 12 h 15"/>
                <a:gd name="T48" fmla="*/ 24 w 24"/>
                <a:gd name="T49" fmla="*/ 12 h 15"/>
                <a:gd name="T50" fmla="*/ 24 w 24"/>
                <a:gd name="T51" fmla="*/ 12 h 15"/>
                <a:gd name="T52" fmla="*/ 24 w 24"/>
                <a:gd name="T53" fmla="*/ 9 h 15"/>
                <a:gd name="T54" fmla="*/ 24 w 24"/>
                <a:gd name="T55" fmla="*/ 6 h 15"/>
                <a:gd name="T56" fmla="*/ 21 w 24"/>
                <a:gd name="T57" fmla="*/ 6 h 15"/>
                <a:gd name="T58" fmla="*/ 21 w 24"/>
                <a:gd name="T59" fmla="*/ 3 h 15"/>
                <a:gd name="T60" fmla="*/ 18 w 24"/>
                <a:gd name="T61" fmla="*/ 0 h 15"/>
                <a:gd name="T62" fmla="*/ 15 w 24"/>
                <a:gd name="T63" fmla="*/ 0 h 15"/>
                <a:gd name="T64" fmla="*/ 9 w 24"/>
                <a:gd name="T65" fmla="*/ 0 h 15"/>
                <a:gd name="T66" fmla="*/ 6 w 24"/>
                <a:gd name="T67" fmla="*/ 0 h 15"/>
                <a:gd name="T68" fmla="*/ 3 w 24"/>
                <a:gd name="T69" fmla="*/ 3 h 15"/>
                <a:gd name="T70" fmla="*/ 0 w 24"/>
                <a:gd name="T71" fmla="*/ 6 h 15"/>
                <a:gd name="T72" fmla="*/ 0 w 24"/>
                <a:gd name="T73" fmla="*/ 9 h 15"/>
                <a:gd name="T74" fmla="*/ 0 w 24"/>
                <a:gd name="T75" fmla="*/ 9 h 15"/>
                <a:gd name="T76" fmla="*/ 3 w 24"/>
                <a:gd name="T77" fmla="*/ 12 h 15"/>
                <a:gd name="T78" fmla="*/ 3 w 24"/>
                <a:gd name="T79" fmla="*/ 12 h 15"/>
                <a:gd name="T80" fmla="*/ 3 w 24"/>
                <a:gd name="T81" fmla="*/ 12 h 15"/>
                <a:gd name="T82" fmla="*/ 3 w 24"/>
                <a:gd name="T83" fmla="*/ 12 h 1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"/>
                <a:gd name="T127" fmla="*/ 0 h 15"/>
                <a:gd name="T128" fmla="*/ 24 w 24"/>
                <a:gd name="T129" fmla="*/ 15 h 1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" h="15">
                  <a:moveTo>
                    <a:pt x="3" y="12"/>
                  </a:moveTo>
                  <a:lnTo>
                    <a:pt x="3" y="12"/>
                  </a:lnTo>
                  <a:lnTo>
                    <a:pt x="3" y="9"/>
                  </a:lnTo>
                  <a:lnTo>
                    <a:pt x="3" y="6"/>
                  </a:lnTo>
                  <a:lnTo>
                    <a:pt x="6" y="3"/>
                  </a:lnTo>
                  <a:lnTo>
                    <a:pt x="9" y="3"/>
                  </a:lnTo>
                  <a:lnTo>
                    <a:pt x="12" y="3"/>
                  </a:lnTo>
                  <a:lnTo>
                    <a:pt x="15" y="3"/>
                  </a:lnTo>
                  <a:lnTo>
                    <a:pt x="15" y="6"/>
                  </a:lnTo>
                  <a:lnTo>
                    <a:pt x="18" y="6"/>
                  </a:lnTo>
                  <a:lnTo>
                    <a:pt x="18" y="9"/>
                  </a:lnTo>
                  <a:lnTo>
                    <a:pt x="18" y="12"/>
                  </a:lnTo>
                  <a:lnTo>
                    <a:pt x="21" y="12"/>
                  </a:lnTo>
                  <a:lnTo>
                    <a:pt x="21" y="15"/>
                  </a:lnTo>
                  <a:lnTo>
                    <a:pt x="21" y="12"/>
                  </a:lnTo>
                  <a:lnTo>
                    <a:pt x="24" y="12"/>
                  </a:lnTo>
                  <a:lnTo>
                    <a:pt x="24" y="9"/>
                  </a:lnTo>
                  <a:lnTo>
                    <a:pt x="24" y="6"/>
                  </a:lnTo>
                  <a:lnTo>
                    <a:pt x="21" y="6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07" name="Freeform 444"/>
            <p:cNvSpPr>
              <a:spLocks/>
            </p:cNvSpPr>
            <p:nvPr/>
          </p:nvSpPr>
          <p:spPr bwMode="auto">
            <a:xfrm>
              <a:off x="3725" y="2765"/>
              <a:ext cx="21" cy="12"/>
            </a:xfrm>
            <a:custGeom>
              <a:avLst/>
              <a:gdLst>
                <a:gd name="T0" fmla="*/ 3 w 21"/>
                <a:gd name="T1" fmla="*/ 12 h 12"/>
                <a:gd name="T2" fmla="*/ 3 w 21"/>
                <a:gd name="T3" fmla="*/ 12 h 12"/>
                <a:gd name="T4" fmla="*/ 3 w 21"/>
                <a:gd name="T5" fmla="*/ 12 h 12"/>
                <a:gd name="T6" fmla="*/ 3 w 21"/>
                <a:gd name="T7" fmla="*/ 9 h 12"/>
                <a:gd name="T8" fmla="*/ 3 w 21"/>
                <a:gd name="T9" fmla="*/ 9 h 12"/>
                <a:gd name="T10" fmla="*/ 3 w 21"/>
                <a:gd name="T11" fmla="*/ 6 h 12"/>
                <a:gd name="T12" fmla="*/ 3 w 21"/>
                <a:gd name="T13" fmla="*/ 6 h 12"/>
                <a:gd name="T14" fmla="*/ 6 w 21"/>
                <a:gd name="T15" fmla="*/ 3 h 12"/>
                <a:gd name="T16" fmla="*/ 9 w 21"/>
                <a:gd name="T17" fmla="*/ 3 h 12"/>
                <a:gd name="T18" fmla="*/ 12 w 21"/>
                <a:gd name="T19" fmla="*/ 3 h 12"/>
                <a:gd name="T20" fmla="*/ 12 w 21"/>
                <a:gd name="T21" fmla="*/ 3 h 12"/>
                <a:gd name="T22" fmla="*/ 15 w 21"/>
                <a:gd name="T23" fmla="*/ 3 h 12"/>
                <a:gd name="T24" fmla="*/ 15 w 21"/>
                <a:gd name="T25" fmla="*/ 6 h 12"/>
                <a:gd name="T26" fmla="*/ 18 w 21"/>
                <a:gd name="T27" fmla="*/ 6 h 12"/>
                <a:gd name="T28" fmla="*/ 18 w 21"/>
                <a:gd name="T29" fmla="*/ 9 h 12"/>
                <a:gd name="T30" fmla="*/ 18 w 21"/>
                <a:gd name="T31" fmla="*/ 9 h 12"/>
                <a:gd name="T32" fmla="*/ 15 w 21"/>
                <a:gd name="T33" fmla="*/ 12 h 12"/>
                <a:gd name="T34" fmla="*/ 18 w 21"/>
                <a:gd name="T35" fmla="*/ 12 h 12"/>
                <a:gd name="T36" fmla="*/ 18 w 21"/>
                <a:gd name="T37" fmla="*/ 12 h 12"/>
                <a:gd name="T38" fmla="*/ 18 w 21"/>
                <a:gd name="T39" fmla="*/ 12 h 12"/>
                <a:gd name="T40" fmla="*/ 18 w 21"/>
                <a:gd name="T41" fmla="*/ 12 h 12"/>
                <a:gd name="T42" fmla="*/ 18 w 21"/>
                <a:gd name="T43" fmla="*/ 12 h 12"/>
                <a:gd name="T44" fmla="*/ 21 w 21"/>
                <a:gd name="T45" fmla="*/ 12 h 12"/>
                <a:gd name="T46" fmla="*/ 21 w 21"/>
                <a:gd name="T47" fmla="*/ 12 h 12"/>
                <a:gd name="T48" fmla="*/ 21 w 21"/>
                <a:gd name="T49" fmla="*/ 12 h 12"/>
                <a:gd name="T50" fmla="*/ 21 w 21"/>
                <a:gd name="T51" fmla="*/ 9 h 12"/>
                <a:gd name="T52" fmla="*/ 21 w 21"/>
                <a:gd name="T53" fmla="*/ 9 h 12"/>
                <a:gd name="T54" fmla="*/ 21 w 21"/>
                <a:gd name="T55" fmla="*/ 6 h 12"/>
                <a:gd name="T56" fmla="*/ 21 w 21"/>
                <a:gd name="T57" fmla="*/ 3 h 12"/>
                <a:gd name="T58" fmla="*/ 18 w 21"/>
                <a:gd name="T59" fmla="*/ 3 h 12"/>
                <a:gd name="T60" fmla="*/ 18 w 21"/>
                <a:gd name="T61" fmla="*/ 0 h 12"/>
                <a:gd name="T62" fmla="*/ 12 w 21"/>
                <a:gd name="T63" fmla="*/ 0 h 12"/>
                <a:gd name="T64" fmla="*/ 9 w 21"/>
                <a:gd name="T65" fmla="*/ 0 h 12"/>
                <a:gd name="T66" fmla="*/ 6 w 21"/>
                <a:gd name="T67" fmla="*/ 0 h 12"/>
                <a:gd name="T68" fmla="*/ 3 w 21"/>
                <a:gd name="T69" fmla="*/ 3 h 12"/>
                <a:gd name="T70" fmla="*/ 0 w 21"/>
                <a:gd name="T71" fmla="*/ 6 h 12"/>
                <a:gd name="T72" fmla="*/ 0 w 21"/>
                <a:gd name="T73" fmla="*/ 6 h 12"/>
                <a:gd name="T74" fmla="*/ 0 w 21"/>
                <a:gd name="T75" fmla="*/ 9 h 12"/>
                <a:gd name="T76" fmla="*/ 3 w 21"/>
                <a:gd name="T77" fmla="*/ 9 h 12"/>
                <a:gd name="T78" fmla="*/ 3 w 21"/>
                <a:gd name="T79" fmla="*/ 12 h 12"/>
                <a:gd name="T80" fmla="*/ 3 w 21"/>
                <a:gd name="T81" fmla="*/ 12 h 12"/>
                <a:gd name="T82" fmla="*/ 3 w 21"/>
                <a:gd name="T83" fmla="*/ 12 h 1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"/>
                <a:gd name="T127" fmla="*/ 0 h 12"/>
                <a:gd name="T128" fmla="*/ 21 w 21"/>
                <a:gd name="T129" fmla="*/ 12 h 1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" h="12">
                  <a:moveTo>
                    <a:pt x="3" y="12"/>
                  </a:moveTo>
                  <a:lnTo>
                    <a:pt x="3" y="12"/>
                  </a:lnTo>
                  <a:lnTo>
                    <a:pt x="3" y="9"/>
                  </a:lnTo>
                  <a:lnTo>
                    <a:pt x="3" y="6"/>
                  </a:lnTo>
                  <a:lnTo>
                    <a:pt x="6" y="3"/>
                  </a:lnTo>
                  <a:lnTo>
                    <a:pt x="9" y="3"/>
                  </a:lnTo>
                  <a:lnTo>
                    <a:pt x="12" y="3"/>
                  </a:lnTo>
                  <a:lnTo>
                    <a:pt x="15" y="3"/>
                  </a:lnTo>
                  <a:lnTo>
                    <a:pt x="15" y="6"/>
                  </a:lnTo>
                  <a:lnTo>
                    <a:pt x="18" y="6"/>
                  </a:lnTo>
                  <a:lnTo>
                    <a:pt x="18" y="9"/>
                  </a:lnTo>
                  <a:lnTo>
                    <a:pt x="15" y="12"/>
                  </a:lnTo>
                  <a:lnTo>
                    <a:pt x="18" y="12"/>
                  </a:lnTo>
                  <a:lnTo>
                    <a:pt x="21" y="12"/>
                  </a:lnTo>
                  <a:lnTo>
                    <a:pt x="21" y="9"/>
                  </a:lnTo>
                  <a:lnTo>
                    <a:pt x="21" y="6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3" y="9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08" name="Freeform 445"/>
            <p:cNvSpPr>
              <a:spLocks/>
            </p:cNvSpPr>
            <p:nvPr/>
          </p:nvSpPr>
          <p:spPr bwMode="auto">
            <a:xfrm>
              <a:off x="3746" y="2758"/>
              <a:ext cx="21" cy="13"/>
            </a:xfrm>
            <a:custGeom>
              <a:avLst/>
              <a:gdLst>
                <a:gd name="T0" fmla="*/ 3 w 21"/>
                <a:gd name="T1" fmla="*/ 13 h 13"/>
                <a:gd name="T2" fmla="*/ 3 w 21"/>
                <a:gd name="T3" fmla="*/ 13 h 13"/>
                <a:gd name="T4" fmla="*/ 3 w 21"/>
                <a:gd name="T5" fmla="*/ 10 h 13"/>
                <a:gd name="T6" fmla="*/ 3 w 21"/>
                <a:gd name="T7" fmla="*/ 10 h 13"/>
                <a:gd name="T8" fmla="*/ 3 w 21"/>
                <a:gd name="T9" fmla="*/ 10 h 13"/>
                <a:gd name="T10" fmla="*/ 3 w 21"/>
                <a:gd name="T11" fmla="*/ 7 h 13"/>
                <a:gd name="T12" fmla="*/ 3 w 21"/>
                <a:gd name="T13" fmla="*/ 7 h 13"/>
                <a:gd name="T14" fmla="*/ 6 w 21"/>
                <a:gd name="T15" fmla="*/ 4 h 13"/>
                <a:gd name="T16" fmla="*/ 6 w 21"/>
                <a:gd name="T17" fmla="*/ 4 h 13"/>
                <a:gd name="T18" fmla="*/ 9 w 21"/>
                <a:gd name="T19" fmla="*/ 4 h 13"/>
                <a:gd name="T20" fmla="*/ 12 w 21"/>
                <a:gd name="T21" fmla="*/ 4 h 13"/>
                <a:gd name="T22" fmla="*/ 15 w 21"/>
                <a:gd name="T23" fmla="*/ 4 h 13"/>
                <a:gd name="T24" fmla="*/ 15 w 21"/>
                <a:gd name="T25" fmla="*/ 7 h 13"/>
                <a:gd name="T26" fmla="*/ 15 w 21"/>
                <a:gd name="T27" fmla="*/ 7 h 13"/>
                <a:gd name="T28" fmla="*/ 15 w 21"/>
                <a:gd name="T29" fmla="*/ 10 h 13"/>
                <a:gd name="T30" fmla="*/ 15 w 21"/>
                <a:gd name="T31" fmla="*/ 10 h 13"/>
                <a:gd name="T32" fmla="*/ 15 w 21"/>
                <a:gd name="T33" fmla="*/ 13 h 13"/>
                <a:gd name="T34" fmla="*/ 15 w 21"/>
                <a:gd name="T35" fmla="*/ 13 h 13"/>
                <a:gd name="T36" fmla="*/ 15 w 21"/>
                <a:gd name="T37" fmla="*/ 13 h 13"/>
                <a:gd name="T38" fmla="*/ 15 w 21"/>
                <a:gd name="T39" fmla="*/ 13 h 13"/>
                <a:gd name="T40" fmla="*/ 18 w 21"/>
                <a:gd name="T41" fmla="*/ 13 h 13"/>
                <a:gd name="T42" fmla="*/ 18 w 21"/>
                <a:gd name="T43" fmla="*/ 13 h 13"/>
                <a:gd name="T44" fmla="*/ 18 w 21"/>
                <a:gd name="T45" fmla="*/ 13 h 13"/>
                <a:gd name="T46" fmla="*/ 18 w 21"/>
                <a:gd name="T47" fmla="*/ 13 h 13"/>
                <a:gd name="T48" fmla="*/ 21 w 21"/>
                <a:gd name="T49" fmla="*/ 13 h 13"/>
                <a:gd name="T50" fmla="*/ 21 w 21"/>
                <a:gd name="T51" fmla="*/ 10 h 13"/>
                <a:gd name="T52" fmla="*/ 21 w 21"/>
                <a:gd name="T53" fmla="*/ 10 h 13"/>
                <a:gd name="T54" fmla="*/ 21 w 21"/>
                <a:gd name="T55" fmla="*/ 7 h 13"/>
                <a:gd name="T56" fmla="*/ 18 w 21"/>
                <a:gd name="T57" fmla="*/ 4 h 13"/>
                <a:gd name="T58" fmla="*/ 18 w 21"/>
                <a:gd name="T59" fmla="*/ 4 h 13"/>
                <a:gd name="T60" fmla="*/ 15 w 21"/>
                <a:gd name="T61" fmla="*/ 0 h 13"/>
                <a:gd name="T62" fmla="*/ 12 w 21"/>
                <a:gd name="T63" fmla="*/ 0 h 13"/>
                <a:gd name="T64" fmla="*/ 9 w 21"/>
                <a:gd name="T65" fmla="*/ 0 h 13"/>
                <a:gd name="T66" fmla="*/ 3 w 21"/>
                <a:gd name="T67" fmla="*/ 0 h 13"/>
                <a:gd name="T68" fmla="*/ 3 w 21"/>
                <a:gd name="T69" fmla="*/ 4 h 13"/>
                <a:gd name="T70" fmla="*/ 0 w 21"/>
                <a:gd name="T71" fmla="*/ 7 h 13"/>
                <a:gd name="T72" fmla="*/ 0 w 21"/>
                <a:gd name="T73" fmla="*/ 7 h 13"/>
                <a:gd name="T74" fmla="*/ 3 w 21"/>
                <a:gd name="T75" fmla="*/ 10 h 13"/>
                <a:gd name="T76" fmla="*/ 3 w 21"/>
                <a:gd name="T77" fmla="*/ 10 h 13"/>
                <a:gd name="T78" fmla="*/ 3 w 21"/>
                <a:gd name="T79" fmla="*/ 13 h 13"/>
                <a:gd name="T80" fmla="*/ 3 w 21"/>
                <a:gd name="T81" fmla="*/ 13 h 13"/>
                <a:gd name="T82" fmla="*/ 3 w 21"/>
                <a:gd name="T83" fmla="*/ 13 h 1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"/>
                <a:gd name="T127" fmla="*/ 0 h 13"/>
                <a:gd name="T128" fmla="*/ 21 w 21"/>
                <a:gd name="T129" fmla="*/ 13 h 1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" h="13">
                  <a:moveTo>
                    <a:pt x="3" y="13"/>
                  </a:moveTo>
                  <a:lnTo>
                    <a:pt x="3" y="13"/>
                  </a:lnTo>
                  <a:lnTo>
                    <a:pt x="3" y="10"/>
                  </a:lnTo>
                  <a:lnTo>
                    <a:pt x="3" y="7"/>
                  </a:lnTo>
                  <a:lnTo>
                    <a:pt x="6" y="4"/>
                  </a:lnTo>
                  <a:lnTo>
                    <a:pt x="9" y="4"/>
                  </a:lnTo>
                  <a:lnTo>
                    <a:pt x="12" y="4"/>
                  </a:lnTo>
                  <a:lnTo>
                    <a:pt x="15" y="4"/>
                  </a:lnTo>
                  <a:lnTo>
                    <a:pt x="15" y="7"/>
                  </a:lnTo>
                  <a:lnTo>
                    <a:pt x="15" y="10"/>
                  </a:lnTo>
                  <a:lnTo>
                    <a:pt x="15" y="13"/>
                  </a:lnTo>
                  <a:lnTo>
                    <a:pt x="18" y="13"/>
                  </a:lnTo>
                  <a:lnTo>
                    <a:pt x="21" y="13"/>
                  </a:lnTo>
                  <a:lnTo>
                    <a:pt x="21" y="10"/>
                  </a:lnTo>
                  <a:lnTo>
                    <a:pt x="21" y="7"/>
                  </a:lnTo>
                  <a:lnTo>
                    <a:pt x="18" y="4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3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3" y="10"/>
                  </a:lnTo>
                  <a:lnTo>
                    <a:pt x="3" y="1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09" name="Freeform 446"/>
            <p:cNvSpPr>
              <a:spLocks/>
            </p:cNvSpPr>
            <p:nvPr/>
          </p:nvSpPr>
          <p:spPr bwMode="auto">
            <a:xfrm>
              <a:off x="3767" y="2755"/>
              <a:ext cx="15" cy="10"/>
            </a:xfrm>
            <a:custGeom>
              <a:avLst/>
              <a:gdLst>
                <a:gd name="T0" fmla="*/ 0 w 15"/>
                <a:gd name="T1" fmla="*/ 10 h 10"/>
                <a:gd name="T2" fmla="*/ 0 w 15"/>
                <a:gd name="T3" fmla="*/ 10 h 10"/>
                <a:gd name="T4" fmla="*/ 0 w 15"/>
                <a:gd name="T5" fmla="*/ 10 h 10"/>
                <a:gd name="T6" fmla="*/ 0 w 15"/>
                <a:gd name="T7" fmla="*/ 7 h 10"/>
                <a:gd name="T8" fmla="*/ 0 w 15"/>
                <a:gd name="T9" fmla="*/ 7 h 10"/>
                <a:gd name="T10" fmla="*/ 0 w 15"/>
                <a:gd name="T11" fmla="*/ 3 h 10"/>
                <a:gd name="T12" fmla="*/ 0 w 15"/>
                <a:gd name="T13" fmla="*/ 3 h 10"/>
                <a:gd name="T14" fmla="*/ 3 w 15"/>
                <a:gd name="T15" fmla="*/ 3 h 10"/>
                <a:gd name="T16" fmla="*/ 3 w 15"/>
                <a:gd name="T17" fmla="*/ 3 h 10"/>
                <a:gd name="T18" fmla="*/ 6 w 15"/>
                <a:gd name="T19" fmla="*/ 0 h 10"/>
                <a:gd name="T20" fmla="*/ 9 w 15"/>
                <a:gd name="T21" fmla="*/ 3 h 10"/>
                <a:gd name="T22" fmla="*/ 9 w 15"/>
                <a:gd name="T23" fmla="*/ 3 h 10"/>
                <a:gd name="T24" fmla="*/ 12 w 15"/>
                <a:gd name="T25" fmla="*/ 3 h 10"/>
                <a:gd name="T26" fmla="*/ 12 w 15"/>
                <a:gd name="T27" fmla="*/ 7 h 10"/>
                <a:gd name="T28" fmla="*/ 12 w 15"/>
                <a:gd name="T29" fmla="*/ 7 h 10"/>
                <a:gd name="T30" fmla="*/ 12 w 15"/>
                <a:gd name="T31" fmla="*/ 7 h 10"/>
                <a:gd name="T32" fmla="*/ 12 w 15"/>
                <a:gd name="T33" fmla="*/ 10 h 10"/>
                <a:gd name="T34" fmla="*/ 12 w 15"/>
                <a:gd name="T35" fmla="*/ 10 h 10"/>
                <a:gd name="T36" fmla="*/ 12 w 15"/>
                <a:gd name="T37" fmla="*/ 10 h 10"/>
                <a:gd name="T38" fmla="*/ 12 w 15"/>
                <a:gd name="T39" fmla="*/ 10 h 10"/>
                <a:gd name="T40" fmla="*/ 12 w 15"/>
                <a:gd name="T41" fmla="*/ 10 h 10"/>
                <a:gd name="T42" fmla="*/ 15 w 15"/>
                <a:gd name="T43" fmla="*/ 10 h 10"/>
                <a:gd name="T44" fmla="*/ 15 w 15"/>
                <a:gd name="T45" fmla="*/ 10 h 10"/>
                <a:gd name="T46" fmla="*/ 15 w 15"/>
                <a:gd name="T47" fmla="*/ 10 h 10"/>
                <a:gd name="T48" fmla="*/ 15 w 15"/>
                <a:gd name="T49" fmla="*/ 10 h 10"/>
                <a:gd name="T50" fmla="*/ 15 w 15"/>
                <a:gd name="T51" fmla="*/ 7 h 10"/>
                <a:gd name="T52" fmla="*/ 15 w 15"/>
                <a:gd name="T53" fmla="*/ 7 h 10"/>
                <a:gd name="T54" fmla="*/ 15 w 15"/>
                <a:gd name="T55" fmla="*/ 3 h 10"/>
                <a:gd name="T56" fmla="*/ 15 w 15"/>
                <a:gd name="T57" fmla="*/ 3 h 10"/>
                <a:gd name="T58" fmla="*/ 15 w 15"/>
                <a:gd name="T59" fmla="*/ 0 h 10"/>
                <a:gd name="T60" fmla="*/ 12 w 15"/>
                <a:gd name="T61" fmla="*/ 0 h 10"/>
                <a:gd name="T62" fmla="*/ 9 w 15"/>
                <a:gd name="T63" fmla="*/ 0 h 10"/>
                <a:gd name="T64" fmla="*/ 6 w 15"/>
                <a:gd name="T65" fmla="*/ 0 h 10"/>
                <a:gd name="T66" fmla="*/ 3 w 15"/>
                <a:gd name="T67" fmla="*/ 0 h 10"/>
                <a:gd name="T68" fmla="*/ 0 w 15"/>
                <a:gd name="T69" fmla="*/ 0 h 10"/>
                <a:gd name="T70" fmla="*/ 0 w 15"/>
                <a:gd name="T71" fmla="*/ 3 h 10"/>
                <a:gd name="T72" fmla="*/ 0 w 15"/>
                <a:gd name="T73" fmla="*/ 7 h 10"/>
                <a:gd name="T74" fmla="*/ 0 w 15"/>
                <a:gd name="T75" fmla="*/ 7 h 10"/>
                <a:gd name="T76" fmla="*/ 0 w 15"/>
                <a:gd name="T77" fmla="*/ 7 h 10"/>
                <a:gd name="T78" fmla="*/ 0 w 15"/>
                <a:gd name="T79" fmla="*/ 10 h 10"/>
                <a:gd name="T80" fmla="*/ 0 w 15"/>
                <a:gd name="T81" fmla="*/ 10 h 10"/>
                <a:gd name="T82" fmla="*/ 0 w 15"/>
                <a:gd name="T83" fmla="*/ 10 h 1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"/>
                <a:gd name="T127" fmla="*/ 0 h 10"/>
                <a:gd name="T128" fmla="*/ 15 w 15"/>
                <a:gd name="T129" fmla="*/ 10 h 1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" h="10">
                  <a:moveTo>
                    <a:pt x="0" y="10"/>
                  </a:move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3" y="3"/>
                  </a:lnTo>
                  <a:lnTo>
                    <a:pt x="6" y="0"/>
                  </a:lnTo>
                  <a:lnTo>
                    <a:pt x="9" y="3"/>
                  </a:lnTo>
                  <a:lnTo>
                    <a:pt x="12" y="3"/>
                  </a:lnTo>
                  <a:lnTo>
                    <a:pt x="12" y="7"/>
                  </a:lnTo>
                  <a:lnTo>
                    <a:pt x="12" y="10"/>
                  </a:lnTo>
                  <a:lnTo>
                    <a:pt x="15" y="10"/>
                  </a:lnTo>
                  <a:lnTo>
                    <a:pt x="15" y="7"/>
                  </a:lnTo>
                  <a:lnTo>
                    <a:pt x="15" y="3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0" name="Freeform 447"/>
            <p:cNvSpPr>
              <a:spLocks/>
            </p:cNvSpPr>
            <p:nvPr/>
          </p:nvSpPr>
          <p:spPr bwMode="auto">
            <a:xfrm>
              <a:off x="3782" y="2749"/>
              <a:ext cx="15" cy="9"/>
            </a:xfrm>
            <a:custGeom>
              <a:avLst/>
              <a:gdLst>
                <a:gd name="T0" fmla="*/ 3 w 15"/>
                <a:gd name="T1" fmla="*/ 9 h 9"/>
                <a:gd name="T2" fmla="*/ 3 w 15"/>
                <a:gd name="T3" fmla="*/ 9 h 9"/>
                <a:gd name="T4" fmla="*/ 0 w 15"/>
                <a:gd name="T5" fmla="*/ 9 h 9"/>
                <a:gd name="T6" fmla="*/ 0 w 15"/>
                <a:gd name="T7" fmla="*/ 9 h 9"/>
                <a:gd name="T8" fmla="*/ 0 w 15"/>
                <a:gd name="T9" fmla="*/ 6 h 9"/>
                <a:gd name="T10" fmla="*/ 0 w 15"/>
                <a:gd name="T11" fmla="*/ 6 h 9"/>
                <a:gd name="T12" fmla="*/ 3 w 15"/>
                <a:gd name="T13" fmla="*/ 3 h 9"/>
                <a:gd name="T14" fmla="*/ 3 w 15"/>
                <a:gd name="T15" fmla="*/ 3 h 9"/>
                <a:gd name="T16" fmla="*/ 6 w 15"/>
                <a:gd name="T17" fmla="*/ 3 h 9"/>
                <a:gd name="T18" fmla="*/ 6 w 15"/>
                <a:gd name="T19" fmla="*/ 3 h 9"/>
                <a:gd name="T20" fmla="*/ 9 w 15"/>
                <a:gd name="T21" fmla="*/ 3 h 9"/>
                <a:gd name="T22" fmla="*/ 9 w 15"/>
                <a:gd name="T23" fmla="*/ 3 h 9"/>
                <a:gd name="T24" fmla="*/ 12 w 15"/>
                <a:gd name="T25" fmla="*/ 6 h 9"/>
                <a:gd name="T26" fmla="*/ 12 w 15"/>
                <a:gd name="T27" fmla="*/ 6 h 9"/>
                <a:gd name="T28" fmla="*/ 12 w 15"/>
                <a:gd name="T29" fmla="*/ 6 h 9"/>
                <a:gd name="T30" fmla="*/ 12 w 15"/>
                <a:gd name="T31" fmla="*/ 9 h 9"/>
                <a:gd name="T32" fmla="*/ 12 w 15"/>
                <a:gd name="T33" fmla="*/ 9 h 9"/>
                <a:gd name="T34" fmla="*/ 12 w 15"/>
                <a:gd name="T35" fmla="*/ 9 h 9"/>
                <a:gd name="T36" fmla="*/ 12 w 15"/>
                <a:gd name="T37" fmla="*/ 9 h 9"/>
                <a:gd name="T38" fmla="*/ 12 w 15"/>
                <a:gd name="T39" fmla="*/ 9 h 9"/>
                <a:gd name="T40" fmla="*/ 15 w 15"/>
                <a:gd name="T41" fmla="*/ 9 h 9"/>
                <a:gd name="T42" fmla="*/ 15 w 15"/>
                <a:gd name="T43" fmla="*/ 9 h 9"/>
                <a:gd name="T44" fmla="*/ 15 w 15"/>
                <a:gd name="T45" fmla="*/ 6 h 9"/>
                <a:gd name="T46" fmla="*/ 15 w 15"/>
                <a:gd name="T47" fmla="*/ 6 h 9"/>
                <a:gd name="T48" fmla="*/ 15 w 15"/>
                <a:gd name="T49" fmla="*/ 3 h 9"/>
                <a:gd name="T50" fmla="*/ 12 w 15"/>
                <a:gd name="T51" fmla="*/ 3 h 9"/>
                <a:gd name="T52" fmla="*/ 12 w 15"/>
                <a:gd name="T53" fmla="*/ 0 h 9"/>
                <a:gd name="T54" fmla="*/ 9 w 15"/>
                <a:gd name="T55" fmla="*/ 0 h 9"/>
                <a:gd name="T56" fmla="*/ 6 w 15"/>
                <a:gd name="T57" fmla="*/ 0 h 9"/>
                <a:gd name="T58" fmla="*/ 3 w 15"/>
                <a:gd name="T59" fmla="*/ 3 h 9"/>
                <a:gd name="T60" fmla="*/ 0 w 15"/>
                <a:gd name="T61" fmla="*/ 3 h 9"/>
                <a:gd name="T62" fmla="*/ 0 w 15"/>
                <a:gd name="T63" fmla="*/ 3 h 9"/>
                <a:gd name="T64" fmla="*/ 0 w 15"/>
                <a:gd name="T65" fmla="*/ 6 h 9"/>
                <a:gd name="T66" fmla="*/ 0 w 15"/>
                <a:gd name="T67" fmla="*/ 6 h 9"/>
                <a:gd name="T68" fmla="*/ 0 w 15"/>
                <a:gd name="T69" fmla="*/ 9 h 9"/>
                <a:gd name="T70" fmla="*/ 0 w 15"/>
                <a:gd name="T71" fmla="*/ 9 h 9"/>
                <a:gd name="T72" fmla="*/ 3 w 15"/>
                <a:gd name="T73" fmla="*/ 9 h 9"/>
                <a:gd name="T74" fmla="*/ 3 w 15"/>
                <a:gd name="T75" fmla="*/ 9 h 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5"/>
                <a:gd name="T115" fmla="*/ 0 h 9"/>
                <a:gd name="T116" fmla="*/ 15 w 15"/>
                <a:gd name="T117" fmla="*/ 9 h 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5" h="9">
                  <a:moveTo>
                    <a:pt x="3" y="9"/>
                  </a:moveTo>
                  <a:lnTo>
                    <a:pt x="3" y="9"/>
                  </a:lnTo>
                  <a:lnTo>
                    <a:pt x="0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6" y="3"/>
                  </a:lnTo>
                  <a:lnTo>
                    <a:pt x="9" y="3"/>
                  </a:lnTo>
                  <a:lnTo>
                    <a:pt x="12" y="6"/>
                  </a:lnTo>
                  <a:lnTo>
                    <a:pt x="12" y="9"/>
                  </a:lnTo>
                  <a:lnTo>
                    <a:pt x="15" y="9"/>
                  </a:lnTo>
                  <a:lnTo>
                    <a:pt x="15" y="6"/>
                  </a:lnTo>
                  <a:lnTo>
                    <a:pt x="15" y="3"/>
                  </a:lnTo>
                  <a:lnTo>
                    <a:pt x="12" y="3"/>
                  </a:lnTo>
                  <a:lnTo>
                    <a:pt x="12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1" name="Freeform 448"/>
            <p:cNvSpPr>
              <a:spLocks/>
            </p:cNvSpPr>
            <p:nvPr/>
          </p:nvSpPr>
          <p:spPr bwMode="auto">
            <a:xfrm>
              <a:off x="3794" y="2746"/>
              <a:ext cx="16" cy="9"/>
            </a:xfrm>
            <a:custGeom>
              <a:avLst/>
              <a:gdLst>
                <a:gd name="T0" fmla="*/ 3 w 16"/>
                <a:gd name="T1" fmla="*/ 9 h 9"/>
                <a:gd name="T2" fmla="*/ 3 w 16"/>
                <a:gd name="T3" fmla="*/ 9 h 9"/>
                <a:gd name="T4" fmla="*/ 3 w 16"/>
                <a:gd name="T5" fmla="*/ 6 h 9"/>
                <a:gd name="T6" fmla="*/ 3 w 16"/>
                <a:gd name="T7" fmla="*/ 6 h 9"/>
                <a:gd name="T8" fmla="*/ 3 w 16"/>
                <a:gd name="T9" fmla="*/ 6 h 9"/>
                <a:gd name="T10" fmla="*/ 3 w 16"/>
                <a:gd name="T11" fmla="*/ 6 h 9"/>
                <a:gd name="T12" fmla="*/ 3 w 16"/>
                <a:gd name="T13" fmla="*/ 3 h 9"/>
                <a:gd name="T14" fmla="*/ 3 w 16"/>
                <a:gd name="T15" fmla="*/ 3 h 9"/>
                <a:gd name="T16" fmla="*/ 7 w 16"/>
                <a:gd name="T17" fmla="*/ 3 h 9"/>
                <a:gd name="T18" fmla="*/ 10 w 16"/>
                <a:gd name="T19" fmla="*/ 3 h 9"/>
                <a:gd name="T20" fmla="*/ 10 w 16"/>
                <a:gd name="T21" fmla="*/ 3 h 9"/>
                <a:gd name="T22" fmla="*/ 10 w 16"/>
                <a:gd name="T23" fmla="*/ 3 h 9"/>
                <a:gd name="T24" fmla="*/ 13 w 16"/>
                <a:gd name="T25" fmla="*/ 3 h 9"/>
                <a:gd name="T26" fmla="*/ 13 w 16"/>
                <a:gd name="T27" fmla="*/ 6 h 9"/>
                <a:gd name="T28" fmla="*/ 13 w 16"/>
                <a:gd name="T29" fmla="*/ 6 h 9"/>
                <a:gd name="T30" fmla="*/ 13 w 16"/>
                <a:gd name="T31" fmla="*/ 6 h 9"/>
                <a:gd name="T32" fmla="*/ 13 w 16"/>
                <a:gd name="T33" fmla="*/ 9 h 9"/>
                <a:gd name="T34" fmla="*/ 13 w 16"/>
                <a:gd name="T35" fmla="*/ 9 h 9"/>
                <a:gd name="T36" fmla="*/ 13 w 16"/>
                <a:gd name="T37" fmla="*/ 9 h 9"/>
                <a:gd name="T38" fmla="*/ 13 w 16"/>
                <a:gd name="T39" fmla="*/ 9 h 9"/>
                <a:gd name="T40" fmla="*/ 16 w 16"/>
                <a:gd name="T41" fmla="*/ 9 h 9"/>
                <a:gd name="T42" fmla="*/ 16 w 16"/>
                <a:gd name="T43" fmla="*/ 6 h 9"/>
                <a:gd name="T44" fmla="*/ 16 w 16"/>
                <a:gd name="T45" fmla="*/ 6 h 9"/>
                <a:gd name="T46" fmla="*/ 16 w 16"/>
                <a:gd name="T47" fmla="*/ 6 h 9"/>
                <a:gd name="T48" fmla="*/ 16 w 16"/>
                <a:gd name="T49" fmla="*/ 3 h 9"/>
                <a:gd name="T50" fmla="*/ 13 w 16"/>
                <a:gd name="T51" fmla="*/ 3 h 9"/>
                <a:gd name="T52" fmla="*/ 13 w 16"/>
                <a:gd name="T53" fmla="*/ 0 h 9"/>
                <a:gd name="T54" fmla="*/ 10 w 16"/>
                <a:gd name="T55" fmla="*/ 0 h 9"/>
                <a:gd name="T56" fmla="*/ 7 w 16"/>
                <a:gd name="T57" fmla="*/ 0 h 9"/>
                <a:gd name="T58" fmla="*/ 3 w 16"/>
                <a:gd name="T59" fmla="*/ 0 h 9"/>
                <a:gd name="T60" fmla="*/ 3 w 16"/>
                <a:gd name="T61" fmla="*/ 3 h 9"/>
                <a:gd name="T62" fmla="*/ 0 w 16"/>
                <a:gd name="T63" fmla="*/ 3 h 9"/>
                <a:gd name="T64" fmla="*/ 0 w 16"/>
                <a:gd name="T65" fmla="*/ 6 h 9"/>
                <a:gd name="T66" fmla="*/ 3 w 16"/>
                <a:gd name="T67" fmla="*/ 6 h 9"/>
                <a:gd name="T68" fmla="*/ 3 w 16"/>
                <a:gd name="T69" fmla="*/ 6 h 9"/>
                <a:gd name="T70" fmla="*/ 3 w 16"/>
                <a:gd name="T71" fmla="*/ 9 h 9"/>
                <a:gd name="T72" fmla="*/ 3 w 16"/>
                <a:gd name="T73" fmla="*/ 9 h 9"/>
                <a:gd name="T74" fmla="*/ 3 w 16"/>
                <a:gd name="T75" fmla="*/ 9 h 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6"/>
                <a:gd name="T115" fmla="*/ 0 h 9"/>
                <a:gd name="T116" fmla="*/ 16 w 16"/>
                <a:gd name="T117" fmla="*/ 9 h 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6" h="9">
                  <a:moveTo>
                    <a:pt x="3" y="9"/>
                  </a:moveTo>
                  <a:lnTo>
                    <a:pt x="3" y="9"/>
                  </a:lnTo>
                  <a:lnTo>
                    <a:pt x="3" y="6"/>
                  </a:lnTo>
                  <a:lnTo>
                    <a:pt x="3" y="3"/>
                  </a:lnTo>
                  <a:lnTo>
                    <a:pt x="7" y="3"/>
                  </a:lnTo>
                  <a:lnTo>
                    <a:pt x="10" y="3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13" y="9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2" name="Freeform 449"/>
            <p:cNvSpPr>
              <a:spLocks/>
            </p:cNvSpPr>
            <p:nvPr/>
          </p:nvSpPr>
          <p:spPr bwMode="auto">
            <a:xfrm>
              <a:off x="3807" y="2743"/>
              <a:ext cx="12" cy="9"/>
            </a:xfrm>
            <a:custGeom>
              <a:avLst/>
              <a:gdLst>
                <a:gd name="T0" fmla="*/ 0 w 12"/>
                <a:gd name="T1" fmla="*/ 9 h 9"/>
                <a:gd name="T2" fmla="*/ 0 w 12"/>
                <a:gd name="T3" fmla="*/ 6 h 9"/>
                <a:gd name="T4" fmla="*/ 0 w 12"/>
                <a:gd name="T5" fmla="*/ 6 h 9"/>
                <a:gd name="T6" fmla="*/ 0 w 12"/>
                <a:gd name="T7" fmla="*/ 6 h 9"/>
                <a:gd name="T8" fmla="*/ 0 w 12"/>
                <a:gd name="T9" fmla="*/ 6 h 9"/>
                <a:gd name="T10" fmla="*/ 0 w 12"/>
                <a:gd name="T11" fmla="*/ 3 h 9"/>
                <a:gd name="T12" fmla="*/ 3 w 12"/>
                <a:gd name="T13" fmla="*/ 3 h 9"/>
                <a:gd name="T14" fmla="*/ 3 w 12"/>
                <a:gd name="T15" fmla="*/ 3 h 9"/>
                <a:gd name="T16" fmla="*/ 3 w 12"/>
                <a:gd name="T17" fmla="*/ 3 h 9"/>
                <a:gd name="T18" fmla="*/ 6 w 12"/>
                <a:gd name="T19" fmla="*/ 3 h 9"/>
                <a:gd name="T20" fmla="*/ 6 w 12"/>
                <a:gd name="T21" fmla="*/ 3 h 9"/>
                <a:gd name="T22" fmla="*/ 9 w 12"/>
                <a:gd name="T23" fmla="*/ 3 h 9"/>
                <a:gd name="T24" fmla="*/ 9 w 12"/>
                <a:gd name="T25" fmla="*/ 3 h 9"/>
                <a:gd name="T26" fmla="*/ 9 w 12"/>
                <a:gd name="T27" fmla="*/ 6 h 9"/>
                <a:gd name="T28" fmla="*/ 9 w 12"/>
                <a:gd name="T29" fmla="*/ 6 h 9"/>
                <a:gd name="T30" fmla="*/ 9 w 12"/>
                <a:gd name="T31" fmla="*/ 6 h 9"/>
                <a:gd name="T32" fmla="*/ 9 w 12"/>
                <a:gd name="T33" fmla="*/ 6 h 9"/>
                <a:gd name="T34" fmla="*/ 9 w 12"/>
                <a:gd name="T35" fmla="*/ 9 h 9"/>
                <a:gd name="T36" fmla="*/ 9 w 12"/>
                <a:gd name="T37" fmla="*/ 9 h 9"/>
                <a:gd name="T38" fmla="*/ 12 w 12"/>
                <a:gd name="T39" fmla="*/ 9 h 9"/>
                <a:gd name="T40" fmla="*/ 12 w 12"/>
                <a:gd name="T41" fmla="*/ 6 h 9"/>
                <a:gd name="T42" fmla="*/ 12 w 12"/>
                <a:gd name="T43" fmla="*/ 6 h 9"/>
                <a:gd name="T44" fmla="*/ 12 w 12"/>
                <a:gd name="T45" fmla="*/ 6 h 9"/>
                <a:gd name="T46" fmla="*/ 12 w 12"/>
                <a:gd name="T47" fmla="*/ 3 h 9"/>
                <a:gd name="T48" fmla="*/ 12 w 12"/>
                <a:gd name="T49" fmla="*/ 3 h 9"/>
                <a:gd name="T50" fmla="*/ 12 w 12"/>
                <a:gd name="T51" fmla="*/ 3 h 9"/>
                <a:gd name="T52" fmla="*/ 9 w 12"/>
                <a:gd name="T53" fmla="*/ 0 h 9"/>
                <a:gd name="T54" fmla="*/ 6 w 12"/>
                <a:gd name="T55" fmla="*/ 0 h 9"/>
                <a:gd name="T56" fmla="*/ 6 w 12"/>
                <a:gd name="T57" fmla="*/ 0 h 9"/>
                <a:gd name="T58" fmla="*/ 3 w 12"/>
                <a:gd name="T59" fmla="*/ 0 h 9"/>
                <a:gd name="T60" fmla="*/ 0 w 12"/>
                <a:gd name="T61" fmla="*/ 3 h 9"/>
                <a:gd name="T62" fmla="*/ 0 w 12"/>
                <a:gd name="T63" fmla="*/ 3 h 9"/>
                <a:gd name="T64" fmla="*/ 0 w 12"/>
                <a:gd name="T65" fmla="*/ 3 h 9"/>
                <a:gd name="T66" fmla="*/ 0 w 12"/>
                <a:gd name="T67" fmla="*/ 6 h 9"/>
                <a:gd name="T68" fmla="*/ 0 w 12"/>
                <a:gd name="T69" fmla="*/ 6 h 9"/>
                <a:gd name="T70" fmla="*/ 0 w 12"/>
                <a:gd name="T71" fmla="*/ 6 h 9"/>
                <a:gd name="T72" fmla="*/ 0 w 12"/>
                <a:gd name="T73" fmla="*/ 9 h 9"/>
                <a:gd name="T74" fmla="*/ 0 w 12"/>
                <a:gd name="T75" fmla="*/ 9 h 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"/>
                <a:gd name="T115" fmla="*/ 0 h 9"/>
                <a:gd name="T116" fmla="*/ 12 w 12"/>
                <a:gd name="T117" fmla="*/ 9 h 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" h="9">
                  <a:moveTo>
                    <a:pt x="0" y="9"/>
                  </a:moveTo>
                  <a:lnTo>
                    <a:pt x="0" y="6"/>
                  </a:lnTo>
                  <a:lnTo>
                    <a:pt x="0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9" y="3"/>
                  </a:lnTo>
                  <a:lnTo>
                    <a:pt x="9" y="6"/>
                  </a:lnTo>
                  <a:lnTo>
                    <a:pt x="9" y="9"/>
                  </a:lnTo>
                  <a:lnTo>
                    <a:pt x="12" y="9"/>
                  </a:lnTo>
                  <a:lnTo>
                    <a:pt x="12" y="6"/>
                  </a:lnTo>
                  <a:lnTo>
                    <a:pt x="12" y="3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3" name="Freeform 450"/>
            <p:cNvSpPr>
              <a:spLocks/>
            </p:cNvSpPr>
            <p:nvPr/>
          </p:nvSpPr>
          <p:spPr bwMode="auto">
            <a:xfrm>
              <a:off x="3670" y="2746"/>
              <a:ext cx="155" cy="49"/>
            </a:xfrm>
            <a:custGeom>
              <a:avLst/>
              <a:gdLst>
                <a:gd name="T0" fmla="*/ 3 w 155"/>
                <a:gd name="T1" fmla="*/ 46 h 49"/>
                <a:gd name="T2" fmla="*/ 6 w 155"/>
                <a:gd name="T3" fmla="*/ 43 h 49"/>
                <a:gd name="T4" fmla="*/ 12 w 155"/>
                <a:gd name="T5" fmla="*/ 43 h 49"/>
                <a:gd name="T6" fmla="*/ 21 w 155"/>
                <a:gd name="T7" fmla="*/ 40 h 49"/>
                <a:gd name="T8" fmla="*/ 30 w 155"/>
                <a:gd name="T9" fmla="*/ 37 h 49"/>
                <a:gd name="T10" fmla="*/ 43 w 155"/>
                <a:gd name="T11" fmla="*/ 34 h 49"/>
                <a:gd name="T12" fmla="*/ 58 w 155"/>
                <a:gd name="T13" fmla="*/ 28 h 49"/>
                <a:gd name="T14" fmla="*/ 70 w 155"/>
                <a:gd name="T15" fmla="*/ 25 h 49"/>
                <a:gd name="T16" fmla="*/ 85 w 155"/>
                <a:gd name="T17" fmla="*/ 22 h 49"/>
                <a:gd name="T18" fmla="*/ 97 w 155"/>
                <a:gd name="T19" fmla="*/ 16 h 49"/>
                <a:gd name="T20" fmla="*/ 112 w 155"/>
                <a:gd name="T21" fmla="*/ 12 h 49"/>
                <a:gd name="T22" fmla="*/ 124 w 155"/>
                <a:gd name="T23" fmla="*/ 9 h 49"/>
                <a:gd name="T24" fmla="*/ 134 w 155"/>
                <a:gd name="T25" fmla="*/ 6 h 49"/>
                <a:gd name="T26" fmla="*/ 143 w 155"/>
                <a:gd name="T27" fmla="*/ 3 h 49"/>
                <a:gd name="T28" fmla="*/ 149 w 155"/>
                <a:gd name="T29" fmla="*/ 0 h 49"/>
                <a:gd name="T30" fmla="*/ 152 w 155"/>
                <a:gd name="T31" fmla="*/ 0 h 49"/>
                <a:gd name="T32" fmla="*/ 152 w 155"/>
                <a:gd name="T33" fmla="*/ 0 h 49"/>
                <a:gd name="T34" fmla="*/ 152 w 155"/>
                <a:gd name="T35" fmla="*/ 0 h 49"/>
                <a:gd name="T36" fmla="*/ 146 w 155"/>
                <a:gd name="T37" fmla="*/ 3 h 49"/>
                <a:gd name="T38" fmla="*/ 137 w 155"/>
                <a:gd name="T39" fmla="*/ 6 h 49"/>
                <a:gd name="T40" fmla="*/ 127 w 155"/>
                <a:gd name="T41" fmla="*/ 9 h 49"/>
                <a:gd name="T42" fmla="*/ 115 w 155"/>
                <a:gd name="T43" fmla="*/ 12 h 49"/>
                <a:gd name="T44" fmla="*/ 103 w 155"/>
                <a:gd name="T45" fmla="*/ 19 h 49"/>
                <a:gd name="T46" fmla="*/ 88 w 155"/>
                <a:gd name="T47" fmla="*/ 22 h 49"/>
                <a:gd name="T48" fmla="*/ 73 w 155"/>
                <a:gd name="T49" fmla="*/ 28 h 49"/>
                <a:gd name="T50" fmla="*/ 61 w 155"/>
                <a:gd name="T51" fmla="*/ 31 h 49"/>
                <a:gd name="T52" fmla="*/ 49 w 155"/>
                <a:gd name="T53" fmla="*/ 34 h 49"/>
                <a:gd name="T54" fmla="*/ 37 w 155"/>
                <a:gd name="T55" fmla="*/ 40 h 49"/>
                <a:gd name="T56" fmla="*/ 24 w 155"/>
                <a:gd name="T57" fmla="*/ 43 h 49"/>
                <a:gd name="T58" fmla="*/ 15 w 155"/>
                <a:gd name="T59" fmla="*/ 46 h 49"/>
                <a:gd name="T60" fmla="*/ 9 w 155"/>
                <a:gd name="T61" fmla="*/ 46 h 49"/>
                <a:gd name="T62" fmla="*/ 6 w 155"/>
                <a:gd name="T63" fmla="*/ 49 h 49"/>
                <a:gd name="T64" fmla="*/ 3 w 155"/>
                <a:gd name="T65" fmla="*/ 49 h 49"/>
                <a:gd name="T66" fmla="*/ 3 w 155"/>
                <a:gd name="T67" fmla="*/ 46 h 49"/>
                <a:gd name="T68" fmla="*/ 3 w 155"/>
                <a:gd name="T69" fmla="*/ 46 h 4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55"/>
                <a:gd name="T106" fmla="*/ 0 h 49"/>
                <a:gd name="T107" fmla="*/ 155 w 155"/>
                <a:gd name="T108" fmla="*/ 49 h 4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55" h="49">
                  <a:moveTo>
                    <a:pt x="3" y="46"/>
                  </a:moveTo>
                  <a:lnTo>
                    <a:pt x="3" y="46"/>
                  </a:lnTo>
                  <a:lnTo>
                    <a:pt x="6" y="46"/>
                  </a:lnTo>
                  <a:lnTo>
                    <a:pt x="6" y="43"/>
                  </a:lnTo>
                  <a:lnTo>
                    <a:pt x="9" y="43"/>
                  </a:lnTo>
                  <a:lnTo>
                    <a:pt x="12" y="43"/>
                  </a:lnTo>
                  <a:lnTo>
                    <a:pt x="18" y="43"/>
                  </a:lnTo>
                  <a:lnTo>
                    <a:pt x="21" y="40"/>
                  </a:lnTo>
                  <a:lnTo>
                    <a:pt x="27" y="40"/>
                  </a:lnTo>
                  <a:lnTo>
                    <a:pt x="30" y="37"/>
                  </a:lnTo>
                  <a:lnTo>
                    <a:pt x="37" y="34"/>
                  </a:lnTo>
                  <a:lnTo>
                    <a:pt x="43" y="34"/>
                  </a:lnTo>
                  <a:lnTo>
                    <a:pt x="49" y="31"/>
                  </a:lnTo>
                  <a:lnTo>
                    <a:pt x="58" y="28"/>
                  </a:lnTo>
                  <a:lnTo>
                    <a:pt x="64" y="28"/>
                  </a:lnTo>
                  <a:lnTo>
                    <a:pt x="70" y="25"/>
                  </a:lnTo>
                  <a:lnTo>
                    <a:pt x="76" y="22"/>
                  </a:lnTo>
                  <a:lnTo>
                    <a:pt x="85" y="22"/>
                  </a:lnTo>
                  <a:lnTo>
                    <a:pt x="91" y="19"/>
                  </a:lnTo>
                  <a:lnTo>
                    <a:pt x="97" y="16"/>
                  </a:lnTo>
                  <a:lnTo>
                    <a:pt x="103" y="16"/>
                  </a:lnTo>
                  <a:lnTo>
                    <a:pt x="112" y="12"/>
                  </a:lnTo>
                  <a:lnTo>
                    <a:pt x="118" y="9"/>
                  </a:lnTo>
                  <a:lnTo>
                    <a:pt x="124" y="9"/>
                  </a:lnTo>
                  <a:lnTo>
                    <a:pt x="127" y="6"/>
                  </a:lnTo>
                  <a:lnTo>
                    <a:pt x="134" y="6"/>
                  </a:lnTo>
                  <a:lnTo>
                    <a:pt x="140" y="3"/>
                  </a:lnTo>
                  <a:lnTo>
                    <a:pt x="143" y="3"/>
                  </a:lnTo>
                  <a:lnTo>
                    <a:pt x="146" y="3"/>
                  </a:lnTo>
                  <a:lnTo>
                    <a:pt x="149" y="0"/>
                  </a:lnTo>
                  <a:lnTo>
                    <a:pt x="152" y="0"/>
                  </a:lnTo>
                  <a:lnTo>
                    <a:pt x="155" y="0"/>
                  </a:lnTo>
                  <a:lnTo>
                    <a:pt x="152" y="0"/>
                  </a:lnTo>
                  <a:lnTo>
                    <a:pt x="149" y="3"/>
                  </a:lnTo>
                  <a:lnTo>
                    <a:pt x="146" y="3"/>
                  </a:lnTo>
                  <a:lnTo>
                    <a:pt x="140" y="3"/>
                  </a:lnTo>
                  <a:lnTo>
                    <a:pt x="137" y="6"/>
                  </a:lnTo>
                  <a:lnTo>
                    <a:pt x="131" y="6"/>
                  </a:lnTo>
                  <a:lnTo>
                    <a:pt x="127" y="9"/>
                  </a:lnTo>
                  <a:lnTo>
                    <a:pt x="121" y="12"/>
                  </a:lnTo>
                  <a:lnTo>
                    <a:pt x="115" y="12"/>
                  </a:lnTo>
                  <a:lnTo>
                    <a:pt x="109" y="16"/>
                  </a:lnTo>
                  <a:lnTo>
                    <a:pt x="103" y="19"/>
                  </a:lnTo>
                  <a:lnTo>
                    <a:pt x="94" y="19"/>
                  </a:lnTo>
                  <a:lnTo>
                    <a:pt x="88" y="22"/>
                  </a:lnTo>
                  <a:lnTo>
                    <a:pt x="82" y="25"/>
                  </a:lnTo>
                  <a:lnTo>
                    <a:pt x="73" y="28"/>
                  </a:lnTo>
                  <a:lnTo>
                    <a:pt x="67" y="28"/>
                  </a:lnTo>
                  <a:lnTo>
                    <a:pt x="61" y="31"/>
                  </a:lnTo>
                  <a:lnTo>
                    <a:pt x="55" y="34"/>
                  </a:lnTo>
                  <a:lnTo>
                    <a:pt x="49" y="34"/>
                  </a:lnTo>
                  <a:lnTo>
                    <a:pt x="40" y="37"/>
                  </a:lnTo>
                  <a:lnTo>
                    <a:pt x="37" y="40"/>
                  </a:lnTo>
                  <a:lnTo>
                    <a:pt x="30" y="40"/>
                  </a:lnTo>
                  <a:lnTo>
                    <a:pt x="24" y="43"/>
                  </a:lnTo>
                  <a:lnTo>
                    <a:pt x="18" y="43"/>
                  </a:lnTo>
                  <a:lnTo>
                    <a:pt x="15" y="46"/>
                  </a:lnTo>
                  <a:lnTo>
                    <a:pt x="12" y="46"/>
                  </a:lnTo>
                  <a:lnTo>
                    <a:pt x="9" y="46"/>
                  </a:lnTo>
                  <a:lnTo>
                    <a:pt x="6" y="49"/>
                  </a:lnTo>
                  <a:lnTo>
                    <a:pt x="3" y="49"/>
                  </a:lnTo>
                  <a:lnTo>
                    <a:pt x="0" y="46"/>
                  </a:lnTo>
                  <a:lnTo>
                    <a:pt x="3" y="46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4" name="Freeform 451"/>
            <p:cNvSpPr>
              <a:spLocks/>
            </p:cNvSpPr>
            <p:nvPr/>
          </p:nvSpPr>
          <p:spPr bwMode="auto">
            <a:xfrm>
              <a:off x="3673" y="2798"/>
              <a:ext cx="30" cy="88"/>
            </a:xfrm>
            <a:custGeom>
              <a:avLst/>
              <a:gdLst>
                <a:gd name="T0" fmla="*/ 0 w 30"/>
                <a:gd name="T1" fmla="*/ 0 h 88"/>
                <a:gd name="T2" fmla="*/ 3 w 30"/>
                <a:gd name="T3" fmla="*/ 3 h 88"/>
                <a:gd name="T4" fmla="*/ 3 w 30"/>
                <a:gd name="T5" fmla="*/ 9 h 88"/>
                <a:gd name="T6" fmla="*/ 6 w 30"/>
                <a:gd name="T7" fmla="*/ 21 h 88"/>
                <a:gd name="T8" fmla="*/ 12 w 30"/>
                <a:gd name="T9" fmla="*/ 36 h 88"/>
                <a:gd name="T10" fmla="*/ 15 w 30"/>
                <a:gd name="T11" fmla="*/ 51 h 88"/>
                <a:gd name="T12" fmla="*/ 18 w 30"/>
                <a:gd name="T13" fmla="*/ 67 h 88"/>
                <a:gd name="T14" fmla="*/ 18 w 30"/>
                <a:gd name="T15" fmla="*/ 79 h 88"/>
                <a:gd name="T16" fmla="*/ 18 w 30"/>
                <a:gd name="T17" fmla="*/ 88 h 88"/>
                <a:gd name="T18" fmla="*/ 18 w 30"/>
                <a:gd name="T19" fmla="*/ 88 h 88"/>
                <a:gd name="T20" fmla="*/ 18 w 30"/>
                <a:gd name="T21" fmla="*/ 88 h 88"/>
                <a:gd name="T22" fmla="*/ 18 w 30"/>
                <a:gd name="T23" fmla="*/ 88 h 88"/>
                <a:gd name="T24" fmla="*/ 21 w 30"/>
                <a:gd name="T25" fmla="*/ 88 h 88"/>
                <a:gd name="T26" fmla="*/ 24 w 30"/>
                <a:gd name="T27" fmla="*/ 88 h 88"/>
                <a:gd name="T28" fmla="*/ 24 w 30"/>
                <a:gd name="T29" fmla="*/ 88 h 88"/>
                <a:gd name="T30" fmla="*/ 27 w 30"/>
                <a:gd name="T31" fmla="*/ 88 h 88"/>
                <a:gd name="T32" fmla="*/ 30 w 30"/>
                <a:gd name="T33" fmla="*/ 88 h 88"/>
                <a:gd name="T34" fmla="*/ 30 w 30"/>
                <a:gd name="T35" fmla="*/ 88 h 88"/>
                <a:gd name="T36" fmla="*/ 30 w 30"/>
                <a:gd name="T37" fmla="*/ 88 h 88"/>
                <a:gd name="T38" fmla="*/ 27 w 30"/>
                <a:gd name="T39" fmla="*/ 85 h 88"/>
                <a:gd name="T40" fmla="*/ 27 w 30"/>
                <a:gd name="T41" fmla="*/ 85 h 88"/>
                <a:gd name="T42" fmla="*/ 24 w 30"/>
                <a:gd name="T43" fmla="*/ 85 h 88"/>
                <a:gd name="T44" fmla="*/ 24 w 30"/>
                <a:gd name="T45" fmla="*/ 85 h 88"/>
                <a:gd name="T46" fmla="*/ 21 w 30"/>
                <a:gd name="T47" fmla="*/ 85 h 88"/>
                <a:gd name="T48" fmla="*/ 21 w 30"/>
                <a:gd name="T49" fmla="*/ 85 h 88"/>
                <a:gd name="T50" fmla="*/ 21 w 30"/>
                <a:gd name="T51" fmla="*/ 82 h 88"/>
                <a:gd name="T52" fmla="*/ 21 w 30"/>
                <a:gd name="T53" fmla="*/ 73 h 88"/>
                <a:gd name="T54" fmla="*/ 21 w 30"/>
                <a:gd name="T55" fmla="*/ 64 h 88"/>
                <a:gd name="T56" fmla="*/ 18 w 30"/>
                <a:gd name="T57" fmla="*/ 51 h 88"/>
                <a:gd name="T58" fmla="*/ 15 w 30"/>
                <a:gd name="T59" fmla="*/ 39 h 88"/>
                <a:gd name="T60" fmla="*/ 12 w 30"/>
                <a:gd name="T61" fmla="*/ 24 h 88"/>
                <a:gd name="T62" fmla="*/ 6 w 30"/>
                <a:gd name="T63" fmla="*/ 12 h 88"/>
                <a:gd name="T64" fmla="*/ 0 w 30"/>
                <a:gd name="T65" fmla="*/ 0 h 88"/>
                <a:gd name="T66" fmla="*/ 0 w 30"/>
                <a:gd name="T67" fmla="*/ 0 h 8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0"/>
                <a:gd name="T103" fmla="*/ 0 h 88"/>
                <a:gd name="T104" fmla="*/ 30 w 30"/>
                <a:gd name="T105" fmla="*/ 88 h 8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0" h="88">
                  <a:moveTo>
                    <a:pt x="0" y="0"/>
                  </a:moveTo>
                  <a:lnTo>
                    <a:pt x="3" y="3"/>
                  </a:lnTo>
                  <a:lnTo>
                    <a:pt x="3" y="9"/>
                  </a:lnTo>
                  <a:lnTo>
                    <a:pt x="6" y="21"/>
                  </a:lnTo>
                  <a:lnTo>
                    <a:pt x="12" y="36"/>
                  </a:lnTo>
                  <a:lnTo>
                    <a:pt x="15" y="51"/>
                  </a:lnTo>
                  <a:lnTo>
                    <a:pt x="18" y="67"/>
                  </a:lnTo>
                  <a:lnTo>
                    <a:pt x="18" y="79"/>
                  </a:lnTo>
                  <a:lnTo>
                    <a:pt x="18" y="88"/>
                  </a:lnTo>
                  <a:lnTo>
                    <a:pt x="21" y="88"/>
                  </a:lnTo>
                  <a:lnTo>
                    <a:pt x="24" y="88"/>
                  </a:lnTo>
                  <a:lnTo>
                    <a:pt x="27" y="88"/>
                  </a:lnTo>
                  <a:lnTo>
                    <a:pt x="30" y="88"/>
                  </a:lnTo>
                  <a:lnTo>
                    <a:pt x="27" y="85"/>
                  </a:lnTo>
                  <a:lnTo>
                    <a:pt x="24" y="85"/>
                  </a:lnTo>
                  <a:lnTo>
                    <a:pt x="21" y="85"/>
                  </a:lnTo>
                  <a:lnTo>
                    <a:pt x="21" y="82"/>
                  </a:lnTo>
                  <a:lnTo>
                    <a:pt x="21" y="73"/>
                  </a:lnTo>
                  <a:lnTo>
                    <a:pt x="21" y="64"/>
                  </a:lnTo>
                  <a:lnTo>
                    <a:pt x="18" y="51"/>
                  </a:lnTo>
                  <a:lnTo>
                    <a:pt x="15" y="39"/>
                  </a:lnTo>
                  <a:lnTo>
                    <a:pt x="12" y="24"/>
                  </a:lnTo>
                  <a:lnTo>
                    <a:pt x="6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5" name="Freeform 452"/>
            <p:cNvSpPr>
              <a:spLocks/>
            </p:cNvSpPr>
            <p:nvPr/>
          </p:nvSpPr>
          <p:spPr bwMode="auto">
            <a:xfrm>
              <a:off x="3679" y="2795"/>
              <a:ext cx="64" cy="109"/>
            </a:xfrm>
            <a:custGeom>
              <a:avLst/>
              <a:gdLst>
                <a:gd name="T0" fmla="*/ 0 w 64"/>
                <a:gd name="T1" fmla="*/ 3 h 109"/>
                <a:gd name="T2" fmla="*/ 3 w 64"/>
                <a:gd name="T3" fmla="*/ 3 h 109"/>
                <a:gd name="T4" fmla="*/ 3 w 64"/>
                <a:gd name="T5" fmla="*/ 6 h 109"/>
                <a:gd name="T6" fmla="*/ 6 w 64"/>
                <a:gd name="T7" fmla="*/ 9 h 109"/>
                <a:gd name="T8" fmla="*/ 9 w 64"/>
                <a:gd name="T9" fmla="*/ 15 h 109"/>
                <a:gd name="T10" fmla="*/ 15 w 64"/>
                <a:gd name="T11" fmla="*/ 21 h 109"/>
                <a:gd name="T12" fmla="*/ 18 w 64"/>
                <a:gd name="T13" fmla="*/ 27 h 109"/>
                <a:gd name="T14" fmla="*/ 24 w 64"/>
                <a:gd name="T15" fmla="*/ 33 h 109"/>
                <a:gd name="T16" fmla="*/ 31 w 64"/>
                <a:gd name="T17" fmla="*/ 42 h 109"/>
                <a:gd name="T18" fmla="*/ 34 w 64"/>
                <a:gd name="T19" fmla="*/ 48 h 109"/>
                <a:gd name="T20" fmla="*/ 40 w 64"/>
                <a:gd name="T21" fmla="*/ 58 h 109"/>
                <a:gd name="T22" fmla="*/ 46 w 64"/>
                <a:gd name="T23" fmla="*/ 67 h 109"/>
                <a:gd name="T24" fmla="*/ 49 w 64"/>
                <a:gd name="T25" fmla="*/ 76 h 109"/>
                <a:gd name="T26" fmla="*/ 55 w 64"/>
                <a:gd name="T27" fmla="*/ 85 h 109"/>
                <a:gd name="T28" fmla="*/ 58 w 64"/>
                <a:gd name="T29" fmla="*/ 94 h 109"/>
                <a:gd name="T30" fmla="*/ 61 w 64"/>
                <a:gd name="T31" fmla="*/ 100 h 109"/>
                <a:gd name="T32" fmla="*/ 64 w 64"/>
                <a:gd name="T33" fmla="*/ 109 h 109"/>
                <a:gd name="T34" fmla="*/ 64 w 64"/>
                <a:gd name="T35" fmla="*/ 109 h 109"/>
                <a:gd name="T36" fmla="*/ 64 w 64"/>
                <a:gd name="T37" fmla="*/ 106 h 109"/>
                <a:gd name="T38" fmla="*/ 64 w 64"/>
                <a:gd name="T39" fmla="*/ 100 h 109"/>
                <a:gd name="T40" fmla="*/ 61 w 64"/>
                <a:gd name="T41" fmla="*/ 94 h 109"/>
                <a:gd name="T42" fmla="*/ 61 w 64"/>
                <a:gd name="T43" fmla="*/ 85 h 109"/>
                <a:gd name="T44" fmla="*/ 58 w 64"/>
                <a:gd name="T45" fmla="*/ 79 h 109"/>
                <a:gd name="T46" fmla="*/ 55 w 64"/>
                <a:gd name="T47" fmla="*/ 70 h 109"/>
                <a:gd name="T48" fmla="*/ 49 w 64"/>
                <a:gd name="T49" fmla="*/ 64 h 109"/>
                <a:gd name="T50" fmla="*/ 46 w 64"/>
                <a:gd name="T51" fmla="*/ 58 h 109"/>
                <a:gd name="T52" fmla="*/ 43 w 64"/>
                <a:gd name="T53" fmla="*/ 54 h 109"/>
                <a:gd name="T54" fmla="*/ 40 w 64"/>
                <a:gd name="T55" fmla="*/ 51 h 109"/>
                <a:gd name="T56" fmla="*/ 37 w 64"/>
                <a:gd name="T57" fmla="*/ 45 h 109"/>
                <a:gd name="T58" fmla="*/ 34 w 64"/>
                <a:gd name="T59" fmla="*/ 42 h 109"/>
                <a:gd name="T60" fmla="*/ 31 w 64"/>
                <a:gd name="T61" fmla="*/ 39 h 109"/>
                <a:gd name="T62" fmla="*/ 28 w 64"/>
                <a:gd name="T63" fmla="*/ 33 h 109"/>
                <a:gd name="T64" fmla="*/ 24 w 64"/>
                <a:gd name="T65" fmla="*/ 30 h 109"/>
                <a:gd name="T66" fmla="*/ 24 w 64"/>
                <a:gd name="T67" fmla="*/ 24 h 109"/>
                <a:gd name="T68" fmla="*/ 21 w 64"/>
                <a:gd name="T69" fmla="*/ 21 h 109"/>
                <a:gd name="T70" fmla="*/ 18 w 64"/>
                <a:gd name="T71" fmla="*/ 18 h 109"/>
                <a:gd name="T72" fmla="*/ 15 w 64"/>
                <a:gd name="T73" fmla="*/ 15 h 109"/>
                <a:gd name="T74" fmla="*/ 15 w 64"/>
                <a:gd name="T75" fmla="*/ 12 h 109"/>
                <a:gd name="T76" fmla="*/ 12 w 64"/>
                <a:gd name="T77" fmla="*/ 9 h 109"/>
                <a:gd name="T78" fmla="*/ 12 w 64"/>
                <a:gd name="T79" fmla="*/ 6 h 109"/>
                <a:gd name="T80" fmla="*/ 12 w 64"/>
                <a:gd name="T81" fmla="*/ 6 h 109"/>
                <a:gd name="T82" fmla="*/ 9 w 64"/>
                <a:gd name="T83" fmla="*/ 3 h 109"/>
                <a:gd name="T84" fmla="*/ 6 w 64"/>
                <a:gd name="T85" fmla="*/ 0 h 109"/>
                <a:gd name="T86" fmla="*/ 6 w 64"/>
                <a:gd name="T87" fmla="*/ 0 h 109"/>
                <a:gd name="T88" fmla="*/ 3 w 64"/>
                <a:gd name="T89" fmla="*/ 0 h 109"/>
                <a:gd name="T90" fmla="*/ 0 w 64"/>
                <a:gd name="T91" fmla="*/ 0 h 109"/>
                <a:gd name="T92" fmla="*/ 0 w 64"/>
                <a:gd name="T93" fmla="*/ 0 h 109"/>
                <a:gd name="T94" fmla="*/ 0 w 64"/>
                <a:gd name="T95" fmla="*/ 3 h 109"/>
                <a:gd name="T96" fmla="*/ 0 w 64"/>
                <a:gd name="T97" fmla="*/ 3 h 109"/>
                <a:gd name="T98" fmla="*/ 0 w 64"/>
                <a:gd name="T99" fmla="*/ 3 h 1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4"/>
                <a:gd name="T151" fmla="*/ 0 h 109"/>
                <a:gd name="T152" fmla="*/ 64 w 64"/>
                <a:gd name="T153" fmla="*/ 109 h 10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4" h="109">
                  <a:moveTo>
                    <a:pt x="0" y="3"/>
                  </a:moveTo>
                  <a:lnTo>
                    <a:pt x="3" y="3"/>
                  </a:lnTo>
                  <a:lnTo>
                    <a:pt x="3" y="6"/>
                  </a:lnTo>
                  <a:lnTo>
                    <a:pt x="6" y="9"/>
                  </a:lnTo>
                  <a:lnTo>
                    <a:pt x="9" y="15"/>
                  </a:lnTo>
                  <a:lnTo>
                    <a:pt x="15" y="21"/>
                  </a:lnTo>
                  <a:lnTo>
                    <a:pt x="18" y="27"/>
                  </a:lnTo>
                  <a:lnTo>
                    <a:pt x="24" y="33"/>
                  </a:lnTo>
                  <a:lnTo>
                    <a:pt x="31" y="42"/>
                  </a:lnTo>
                  <a:lnTo>
                    <a:pt x="34" y="48"/>
                  </a:lnTo>
                  <a:lnTo>
                    <a:pt x="40" y="58"/>
                  </a:lnTo>
                  <a:lnTo>
                    <a:pt x="46" y="67"/>
                  </a:lnTo>
                  <a:lnTo>
                    <a:pt x="49" y="76"/>
                  </a:lnTo>
                  <a:lnTo>
                    <a:pt x="55" y="85"/>
                  </a:lnTo>
                  <a:lnTo>
                    <a:pt x="58" y="94"/>
                  </a:lnTo>
                  <a:lnTo>
                    <a:pt x="61" y="100"/>
                  </a:lnTo>
                  <a:lnTo>
                    <a:pt x="64" y="109"/>
                  </a:lnTo>
                  <a:lnTo>
                    <a:pt x="64" y="106"/>
                  </a:lnTo>
                  <a:lnTo>
                    <a:pt x="64" y="100"/>
                  </a:lnTo>
                  <a:lnTo>
                    <a:pt x="61" y="94"/>
                  </a:lnTo>
                  <a:lnTo>
                    <a:pt x="61" y="85"/>
                  </a:lnTo>
                  <a:lnTo>
                    <a:pt x="58" y="79"/>
                  </a:lnTo>
                  <a:lnTo>
                    <a:pt x="55" y="70"/>
                  </a:lnTo>
                  <a:lnTo>
                    <a:pt x="49" y="64"/>
                  </a:lnTo>
                  <a:lnTo>
                    <a:pt x="46" y="58"/>
                  </a:lnTo>
                  <a:lnTo>
                    <a:pt x="43" y="54"/>
                  </a:lnTo>
                  <a:lnTo>
                    <a:pt x="40" y="51"/>
                  </a:lnTo>
                  <a:lnTo>
                    <a:pt x="37" y="45"/>
                  </a:lnTo>
                  <a:lnTo>
                    <a:pt x="34" y="42"/>
                  </a:lnTo>
                  <a:lnTo>
                    <a:pt x="31" y="39"/>
                  </a:lnTo>
                  <a:lnTo>
                    <a:pt x="28" y="33"/>
                  </a:lnTo>
                  <a:lnTo>
                    <a:pt x="24" y="30"/>
                  </a:lnTo>
                  <a:lnTo>
                    <a:pt x="24" y="24"/>
                  </a:lnTo>
                  <a:lnTo>
                    <a:pt x="21" y="21"/>
                  </a:lnTo>
                  <a:lnTo>
                    <a:pt x="18" y="18"/>
                  </a:lnTo>
                  <a:lnTo>
                    <a:pt x="15" y="15"/>
                  </a:lnTo>
                  <a:lnTo>
                    <a:pt x="15" y="12"/>
                  </a:lnTo>
                  <a:lnTo>
                    <a:pt x="12" y="9"/>
                  </a:lnTo>
                  <a:lnTo>
                    <a:pt x="12" y="6"/>
                  </a:lnTo>
                  <a:lnTo>
                    <a:pt x="9" y="3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6" name="Freeform 453"/>
            <p:cNvSpPr>
              <a:spLocks/>
            </p:cNvSpPr>
            <p:nvPr/>
          </p:nvSpPr>
          <p:spPr bwMode="auto">
            <a:xfrm>
              <a:off x="3688" y="2813"/>
              <a:ext cx="19" cy="79"/>
            </a:xfrm>
            <a:custGeom>
              <a:avLst/>
              <a:gdLst>
                <a:gd name="T0" fmla="*/ 0 w 19"/>
                <a:gd name="T1" fmla="*/ 0 h 79"/>
                <a:gd name="T2" fmla="*/ 0 w 19"/>
                <a:gd name="T3" fmla="*/ 3 h 79"/>
                <a:gd name="T4" fmla="*/ 3 w 19"/>
                <a:gd name="T5" fmla="*/ 12 h 79"/>
                <a:gd name="T6" fmla="*/ 3 w 19"/>
                <a:gd name="T7" fmla="*/ 21 h 79"/>
                <a:gd name="T8" fmla="*/ 6 w 19"/>
                <a:gd name="T9" fmla="*/ 36 h 79"/>
                <a:gd name="T10" fmla="*/ 9 w 19"/>
                <a:gd name="T11" fmla="*/ 49 h 79"/>
                <a:gd name="T12" fmla="*/ 12 w 19"/>
                <a:gd name="T13" fmla="*/ 61 h 79"/>
                <a:gd name="T14" fmla="*/ 12 w 19"/>
                <a:gd name="T15" fmla="*/ 73 h 79"/>
                <a:gd name="T16" fmla="*/ 12 w 19"/>
                <a:gd name="T17" fmla="*/ 76 h 79"/>
                <a:gd name="T18" fmla="*/ 12 w 19"/>
                <a:gd name="T19" fmla="*/ 76 h 79"/>
                <a:gd name="T20" fmla="*/ 12 w 19"/>
                <a:gd name="T21" fmla="*/ 76 h 79"/>
                <a:gd name="T22" fmla="*/ 12 w 19"/>
                <a:gd name="T23" fmla="*/ 79 h 79"/>
                <a:gd name="T24" fmla="*/ 15 w 19"/>
                <a:gd name="T25" fmla="*/ 79 h 79"/>
                <a:gd name="T26" fmla="*/ 15 w 19"/>
                <a:gd name="T27" fmla="*/ 79 h 79"/>
                <a:gd name="T28" fmla="*/ 15 w 19"/>
                <a:gd name="T29" fmla="*/ 79 h 79"/>
                <a:gd name="T30" fmla="*/ 15 w 19"/>
                <a:gd name="T31" fmla="*/ 76 h 79"/>
                <a:gd name="T32" fmla="*/ 19 w 19"/>
                <a:gd name="T33" fmla="*/ 76 h 79"/>
                <a:gd name="T34" fmla="*/ 19 w 19"/>
                <a:gd name="T35" fmla="*/ 73 h 79"/>
                <a:gd name="T36" fmla="*/ 15 w 19"/>
                <a:gd name="T37" fmla="*/ 67 h 79"/>
                <a:gd name="T38" fmla="*/ 15 w 19"/>
                <a:gd name="T39" fmla="*/ 58 h 79"/>
                <a:gd name="T40" fmla="*/ 12 w 19"/>
                <a:gd name="T41" fmla="*/ 49 h 79"/>
                <a:gd name="T42" fmla="*/ 9 w 19"/>
                <a:gd name="T43" fmla="*/ 36 h 79"/>
                <a:gd name="T44" fmla="*/ 6 w 19"/>
                <a:gd name="T45" fmla="*/ 24 h 79"/>
                <a:gd name="T46" fmla="*/ 3 w 19"/>
                <a:gd name="T47" fmla="*/ 12 h 79"/>
                <a:gd name="T48" fmla="*/ 0 w 19"/>
                <a:gd name="T49" fmla="*/ 0 h 79"/>
                <a:gd name="T50" fmla="*/ 0 w 19"/>
                <a:gd name="T51" fmla="*/ 0 h 7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9"/>
                <a:gd name="T79" fmla="*/ 0 h 79"/>
                <a:gd name="T80" fmla="*/ 19 w 19"/>
                <a:gd name="T81" fmla="*/ 79 h 7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9" h="79">
                  <a:moveTo>
                    <a:pt x="0" y="0"/>
                  </a:moveTo>
                  <a:lnTo>
                    <a:pt x="0" y="3"/>
                  </a:lnTo>
                  <a:lnTo>
                    <a:pt x="3" y="12"/>
                  </a:lnTo>
                  <a:lnTo>
                    <a:pt x="3" y="21"/>
                  </a:lnTo>
                  <a:lnTo>
                    <a:pt x="6" y="36"/>
                  </a:lnTo>
                  <a:lnTo>
                    <a:pt x="9" y="49"/>
                  </a:lnTo>
                  <a:lnTo>
                    <a:pt x="12" y="61"/>
                  </a:lnTo>
                  <a:lnTo>
                    <a:pt x="12" y="73"/>
                  </a:lnTo>
                  <a:lnTo>
                    <a:pt x="12" y="76"/>
                  </a:lnTo>
                  <a:lnTo>
                    <a:pt x="12" y="79"/>
                  </a:lnTo>
                  <a:lnTo>
                    <a:pt x="15" y="79"/>
                  </a:lnTo>
                  <a:lnTo>
                    <a:pt x="15" y="76"/>
                  </a:lnTo>
                  <a:lnTo>
                    <a:pt x="19" y="76"/>
                  </a:lnTo>
                  <a:lnTo>
                    <a:pt x="19" y="73"/>
                  </a:lnTo>
                  <a:lnTo>
                    <a:pt x="15" y="67"/>
                  </a:lnTo>
                  <a:lnTo>
                    <a:pt x="15" y="58"/>
                  </a:lnTo>
                  <a:lnTo>
                    <a:pt x="12" y="49"/>
                  </a:lnTo>
                  <a:lnTo>
                    <a:pt x="9" y="36"/>
                  </a:lnTo>
                  <a:lnTo>
                    <a:pt x="6" y="24"/>
                  </a:lnTo>
                  <a:lnTo>
                    <a:pt x="3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7" name="Freeform 454"/>
            <p:cNvSpPr>
              <a:spLocks/>
            </p:cNvSpPr>
            <p:nvPr/>
          </p:nvSpPr>
          <p:spPr bwMode="auto">
            <a:xfrm>
              <a:off x="3691" y="2819"/>
              <a:ext cx="25" cy="79"/>
            </a:xfrm>
            <a:custGeom>
              <a:avLst/>
              <a:gdLst>
                <a:gd name="T0" fmla="*/ 0 w 25"/>
                <a:gd name="T1" fmla="*/ 0 h 79"/>
                <a:gd name="T2" fmla="*/ 0 w 25"/>
                <a:gd name="T3" fmla="*/ 3 h 79"/>
                <a:gd name="T4" fmla="*/ 3 w 25"/>
                <a:gd name="T5" fmla="*/ 12 h 79"/>
                <a:gd name="T6" fmla="*/ 6 w 25"/>
                <a:gd name="T7" fmla="*/ 21 h 79"/>
                <a:gd name="T8" fmla="*/ 12 w 25"/>
                <a:gd name="T9" fmla="*/ 37 h 79"/>
                <a:gd name="T10" fmla="*/ 16 w 25"/>
                <a:gd name="T11" fmla="*/ 49 h 79"/>
                <a:gd name="T12" fmla="*/ 19 w 25"/>
                <a:gd name="T13" fmla="*/ 61 h 79"/>
                <a:gd name="T14" fmla="*/ 19 w 25"/>
                <a:gd name="T15" fmla="*/ 70 h 79"/>
                <a:gd name="T16" fmla="*/ 19 w 25"/>
                <a:gd name="T17" fmla="*/ 76 h 79"/>
                <a:gd name="T18" fmla="*/ 19 w 25"/>
                <a:gd name="T19" fmla="*/ 76 h 79"/>
                <a:gd name="T20" fmla="*/ 22 w 25"/>
                <a:gd name="T21" fmla="*/ 76 h 79"/>
                <a:gd name="T22" fmla="*/ 22 w 25"/>
                <a:gd name="T23" fmla="*/ 76 h 79"/>
                <a:gd name="T24" fmla="*/ 22 w 25"/>
                <a:gd name="T25" fmla="*/ 79 h 79"/>
                <a:gd name="T26" fmla="*/ 22 w 25"/>
                <a:gd name="T27" fmla="*/ 79 h 79"/>
                <a:gd name="T28" fmla="*/ 22 w 25"/>
                <a:gd name="T29" fmla="*/ 79 h 79"/>
                <a:gd name="T30" fmla="*/ 25 w 25"/>
                <a:gd name="T31" fmla="*/ 76 h 79"/>
                <a:gd name="T32" fmla="*/ 25 w 25"/>
                <a:gd name="T33" fmla="*/ 76 h 79"/>
                <a:gd name="T34" fmla="*/ 25 w 25"/>
                <a:gd name="T35" fmla="*/ 76 h 79"/>
                <a:gd name="T36" fmla="*/ 25 w 25"/>
                <a:gd name="T37" fmla="*/ 73 h 79"/>
                <a:gd name="T38" fmla="*/ 25 w 25"/>
                <a:gd name="T39" fmla="*/ 70 h 79"/>
                <a:gd name="T40" fmla="*/ 22 w 25"/>
                <a:gd name="T41" fmla="*/ 67 h 79"/>
                <a:gd name="T42" fmla="*/ 22 w 25"/>
                <a:gd name="T43" fmla="*/ 64 h 79"/>
                <a:gd name="T44" fmla="*/ 22 w 25"/>
                <a:gd name="T45" fmla="*/ 58 h 79"/>
                <a:gd name="T46" fmla="*/ 19 w 25"/>
                <a:gd name="T47" fmla="*/ 55 h 79"/>
                <a:gd name="T48" fmla="*/ 19 w 25"/>
                <a:gd name="T49" fmla="*/ 49 h 79"/>
                <a:gd name="T50" fmla="*/ 16 w 25"/>
                <a:gd name="T51" fmla="*/ 43 h 79"/>
                <a:gd name="T52" fmla="*/ 16 w 25"/>
                <a:gd name="T53" fmla="*/ 37 h 79"/>
                <a:gd name="T54" fmla="*/ 12 w 25"/>
                <a:gd name="T55" fmla="*/ 30 h 79"/>
                <a:gd name="T56" fmla="*/ 9 w 25"/>
                <a:gd name="T57" fmla="*/ 24 h 79"/>
                <a:gd name="T58" fmla="*/ 9 w 25"/>
                <a:gd name="T59" fmla="*/ 18 h 79"/>
                <a:gd name="T60" fmla="*/ 6 w 25"/>
                <a:gd name="T61" fmla="*/ 12 h 79"/>
                <a:gd name="T62" fmla="*/ 3 w 25"/>
                <a:gd name="T63" fmla="*/ 6 h 79"/>
                <a:gd name="T64" fmla="*/ 0 w 25"/>
                <a:gd name="T65" fmla="*/ 0 h 79"/>
                <a:gd name="T66" fmla="*/ 0 w 25"/>
                <a:gd name="T67" fmla="*/ 0 h 7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5"/>
                <a:gd name="T103" fmla="*/ 0 h 79"/>
                <a:gd name="T104" fmla="*/ 25 w 25"/>
                <a:gd name="T105" fmla="*/ 79 h 7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5" h="79">
                  <a:moveTo>
                    <a:pt x="0" y="0"/>
                  </a:moveTo>
                  <a:lnTo>
                    <a:pt x="0" y="3"/>
                  </a:lnTo>
                  <a:lnTo>
                    <a:pt x="3" y="12"/>
                  </a:lnTo>
                  <a:lnTo>
                    <a:pt x="6" y="21"/>
                  </a:lnTo>
                  <a:lnTo>
                    <a:pt x="12" y="37"/>
                  </a:lnTo>
                  <a:lnTo>
                    <a:pt x="16" y="49"/>
                  </a:lnTo>
                  <a:lnTo>
                    <a:pt x="19" y="61"/>
                  </a:lnTo>
                  <a:lnTo>
                    <a:pt x="19" y="70"/>
                  </a:lnTo>
                  <a:lnTo>
                    <a:pt x="19" y="76"/>
                  </a:lnTo>
                  <a:lnTo>
                    <a:pt x="22" y="76"/>
                  </a:lnTo>
                  <a:lnTo>
                    <a:pt x="22" y="79"/>
                  </a:lnTo>
                  <a:lnTo>
                    <a:pt x="25" y="76"/>
                  </a:lnTo>
                  <a:lnTo>
                    <a:pt x="25" y="73"/>
                  </a:lnTo>
                  <a:lnTo>
                    <a:pt x="25" y="70"/>
                  </a:lnTo>
                  <a:lnTo>
                    <a:pt x="22" y="67"/>
                  </a:lnTo>
                  <a:lnTo>
                    <a:pt x="22" y="64"/>
                  </a:lnTo>
                  <a:lnTo>
                    <a:pt x="22" y="58"/>
                  </a:lnTo>
                  <a:lnTo>
                    <a:pt x="19" y="55"/>
                  </a:lnTo>
                  <a:lnTo>
                    <a:pt x="19" y="49"/>
                  </a:lnTo>
                  <a:lnTo>
                    <a:pt x="16" y="43"/>
                  </a:lnTo>
                  <a:lnTo>
                    <a:pt x="16" y="37"/>
                  </a:lnTo>
                  <a:lnTo>
                    <a:pt x="12" y="30"/>
                  </a:lnTo>
                  <a:lnTo>
                    <a:pt x="9" y="24"/>
                  </a:lnTo>
                  <a:lnTo>
                    <a:pt x="9" y="18"/>
                  </a:lnTo>
                  <a:lnTo>
                    <a:pt x="6" y="12"/>
                  </a:lnTo>
                  <a:lnTo>
                    <a:pt x="3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8" name="Freeform 455"/>
            <p:cNvSpPr>
              <a:spLocks/>
            </p:cNvSpPr>
            <p:nvPr/>
          </p:nvSpPr>
          <p:spPr bwMode="auto">
            <a:xfrm>
              <a:off x="3697" y="2825"/>
              <a:ext cx="31" cy="76"/>
            </a:xfrm>
            <a:custGeom>
              <a:avLst/>
              <a:gdLst>
                <a:gd name="T0" fmla="*/ 0 w 31"/>
                <a:gd name="T1" fmla="*/ 0 h 76"/>
                <a:gd name="T2" fmla="*/ 0 w 31"/>
                <a:gd name="T3" fmla="*/ 0 h 76"/>
                <a:gd name="T4" fmla="*/ 0 w 31"/>
                <a:gd name="T5" fmla="*/ 3 h 76"/>
                <a:gd name="T6" fmla="*/ 3 w 31"/>
                <a:gd name="T7" fmla="*/ 6 h 76"/>
                <a:gd name="T8" fmla="*/ 3 w 31"/>
                <a:gd name="T9" fmla="*/ 9 h 76"/>
                <a:gd name="T10" fmla="*/ 6 w 31"/>
                <a:gd name="T11" fmla="*/ 15 h 76"/>
                <a:gd name="T12" fmla="*/ 10 w 31"/>
                <a:gd name="T13" fmla="*/ 21 h 76"/>
                <a:gd name="T14" fmla="*/ 13 w 31"/>
                <a:gd name="T15" fmla="*/ 28 h 76"/>
                <a:gd name="T16" fmla="*/ 13 w 31"/>
                <a:gd name="T17" fmla="*/ 34 h 76"/>
                <a:gd name="T18" fmla="*/ 16 w 31"/>
                <a:gd name="T19" fmla="*/ 40 h 76"/>
                <a:gd name="T20" fmla="*/ 19 w 31"/>
                <a:gd name="T21" fmla="*/ 49 h 76"/>
                <a:gd name="T22" fmla="*/ 22 w 31"/>
                <a:gd name="T23" fmla="*/ 55 h 76"/>
                <a:gd name="T24" fmla="*/ 22 w 31"/>
                <a:gd name="T25" fmla="*/ 61 h 76"/>
                <a:gd name="T26" fmla="*/ 25 w 31"/>
                <a:gd name="T27" fmla="*/ 64 h 76"/>
                <a:gd name="T28" fmla="*/ 25 w 31"/>
                <a:gd name="T29" fmla="*/ 70 h 76"/>
                <a:gd name="T30" fmla="*/ 25 w 31"/>
                <a:gd name="T31" fmla="*/ 73 h 76"/>
                <a:gd name="T32" fmla="*/ 25 w 31"/>
                <a:gd name="T33" fmla="*/ 73 h 76"/>
                <a:gd name="T34" fmla="*/ 25 w 31"/>
                <a:gd name="T35" fmla="*/ 76 h 76"/>
                <a:gd name="T36" fmla="*/ 28 w 31"/>
                <a:gd name="T37" fmla="*/ 76 h 76"/>
                <a:gd name="T38" fmla="*/ 28 w 31"/>
                <a:gd name="T39" fmla="*/ 76 h 76"/>
                <a:gd name="T40" fmla="*/ 28 w 31"/>
                <a:gd name="T41" fmla="*/ 76 h 76"/>
                <a:gd name="T42" fmla="*/ 28 w 31"/>
                <a:gd name="T43" fmla="*/ 76 h 76"/>
                <a:gd name="T44" fmla="*/ 31 w 31"/>
                <a:gd name="T45" fmla="*/ 76 h 76"/>
                <a:gd name="T46" fmla="*/ 31 w 31"/>
                <a:gd name="T47" fmla="*/ 76 h 76"/>
                <a:gd name="T48" fmla="*/ 31 w 31"/>
                <a:gd name="T49" fmla="*/ 73 h 76"/>
                <a:gd name="T50" fmla="*/ 31 w 31"/>
                <a:gd name="T51" fmla="*/ 73 h 76"/>
                <a:gd name="T52" fmla="*/ 31 w 31"/>
                <a:gd name="T53" fmla="*/ 70 h 76"/>
                <a:gd name="T54" fmla="*/ 31 w 31"/>
                <a:gd name="T55" fmla="*/ 67 h 76"/>
                <a:gd name="T56" fmla="*/ 28 w 31"/>
                <a:gd name="T57" fmla="*/ 64 h 76"/>
                <a:gd name="T58" fmla="*/ 28 w 31"/>
                <a:gd name="T59" fmla="*/ 61 h 76"/>
                <a:gd name="T60" fmla="*/ 25 w 31"/>
                <a:gd name="T61" fmla="*/ 55 h 76"/>
                <a:gd name="T62" fmla="*/ 25 w 31"/>
                <a:gd name="T63" fmla="*/ 52 h 76"/>
                <a:gd name="T64" fmla="*/ 22 w 31"/>
                <a:gd name="T65" fmla="*/ 46 h 76"/>
                <a:gd name="T66" fmla="*/ 19 w 31"/>
                <a:gd name="T67" fmla="*/ 40 h 76"/>
                <a:gd name="T68" fmla="*/ 16 w 31"/>
                <a:gd name="T69" fmla="*/ 34 h 76"/>
                <a:gd name="T70" fmla="*/ 16 w 31"/>
                <a:gd name="T71" fmla="*/ 28 h 76"/>
                <a:gd name="T72" fmla="*/ 13 w 31"/>
                <a:gd name="T73" fmla="*/ 21 h 76"/>
                <a:gd name="T74" fmla="*/ 10 w 31"/>
                <a:gd name="T75" fmla="*/ 15 h 76"/>
                <a:gd name="T76" fmla="*/ 6 w 31"/>
                <a:gd name="T77" fmla="*/ 9 h 76"/>
                <a:gd name="T78" fmla="*/ 3 w 31"/>
                <a:gd name="T79" fmla="*/ 6 h 76"/>
                <a:gd name="T80" fmla="*/ 0 w 31"/>
                <a:gd name="T81" fmla="*/ 0 h 76"/>
                <a:gd name="T82" fmla="*/ 0 w 31"/>
                <a:gd name="T83" fmla="*/ 0 h 7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1"/>
                <a:gd name="T127" fmla="*/ 0 h 76"/>
                <a:gd name="T128" fmla="*/ 31 w 31"/>
                <a:gd name="T129" fmla="*/ 76 h 7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1" h="76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3" y="6"/>
                  </a:lnTo>
                  <a:lnTo>
                    <a:pt x="3" y="9"/>
                  </a:lnTo>
                  <a:lnTo>
                    <a:pt x="6" y="15"/>
                  </a:lnTo>
                  <a:lnTo>
                    <a:pt x="10" y="21"/>
                  </a:lnTo>
                  <a:lnTo>
                    <a:pt x="13" y="28"/>
                  </a:lnTo>
                  <a:lnTo>
                    <a:pt x="13" y="34"/>
                  </a:lnTo>
                  <a:lnTo>
                    <a:pt x="16" y="40"/>
                  </a:lnTo>
                  <a:lnTo>
                    <a:pt x="19" y="49"/>
                  </a:lnTo>
                  <a:lnTo>
                    <a:pt x="22" y="55"/>
                  </a:lnTo>
                  <a:lnTo>
                    <a:pt x="22" y="61"/>
                  </a:lnTo>
                  <a:lnTo>
                    <a:pt x="25" y="64"/>
                  </a:lnTo>
                  <a:lnTo>
                    <a:pt x="25" y="70"/>
                  </a:lnTo>
                  <a:lnTo>
                    <a:pt x="25" y="73"/>
                  </a:lnTo>
                  <a:lnTo>
                    <a:pt x="25" y="76"/>
                  </a:lnTo>
                  <a:lnTo>
                    <a:pt x="28" y="76"/>
                  </a:lnTo>
                  <a:lnTo>
                    <a:pt x="31" y="76"/>
                  </a:lnTo>
                  <a:lnTo>
                    <a:pt x="31" y="73"/>
                  </a:lnTo>
                  <a:lnTo>
                    <a:pt x="31" y="70"/>
                  </a:lnTo>
                  <a:lnTo>
                    <a:pt x="31" y="67"/>
                  </a:lnTo>
                  <a:lnTo>
                    <a:pt x="28" y="64"/>
                  </a:lnTo>
                  <a:lnTo>
                    <a:pt x="28" y="61"/>
                  </a:lnTo>
                  <a:lnTo>
                    <a:pt x="25" y="55"/>
                  </a:lnTo>
                  <a:lnTo>
                    <a:pt x="25" y="52"/>
                  </a:lnTo>
                  <a:lnTo>
                    <a:pt x="22" y="46"/>
                  </a:lnTo>
                  <a:lnTo>
                    <a:pt x="19" y="40"/>
                  </a:lnTo>
                  <a:lnTo>
                    <a:pt x="16" y="34"/>
                  </a:lnTo>
                  <a:lnTo>
                    <a:pt x="16" y="28"/>
                  </a:lnTo>
                  <a:lnTo>
                    <a:pt x="13" y="21"/>
                  </a:lnTo>
                  <a:lnTo>
                    <a:pt x="10" y="15"/>
                  </a:lnTo>
                  <a:lnTo>
                    <a:pt x="6" y="9"/>
                  </a:lnTo>
                  <a:lnTo>
                    <a:pt x="3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9" name="Freeform 456"/>
            <p:cNvSpPr>
              <a:spLocks/>
            </p:cNvSpPr>
            <p:nvPr/>
          </p:nvSpPr>
          <p:spPr bwMode="auto">
            <a:xfrm>
              <a:off x="3713" y="2765"/>
              <a:ext cx="112" cy="42"/>
            </a:xfrm>
            <a:custGeom>
              <a:avLst/>
              <a:gdLst>
                <a:gd name="T0" fmla="*/ 0 w 112"/>
                <a:gd name="T1" fmla="*/ 39 h 42"/>
                <a:gd name="T2" fmla="*/ 3 w 112"/>
                <a:gd name="T3" fmla="*/ 39 h 42"/>
                <a:gd name="T4" fmla="*/ 6 w 112"/>
                <a:gd name="T5" fmla="*/ 36 h 42"/>
                <a:gd name="T6" fmla="*/ 15 w 112"/>
                <a:gd name="T7" fmla="*/ 33 h 42"/>
                <a:gd name="T8" fmla="*/ 21 w 112"/>
                <a:gd name="T9" fmla="*/ 30 h 42"/>
                <a:gd name="T10" fmla="*/ 30 w 112"/>
                <a:gd name="T11" fmla="*/ 27 h 42"/>
                <a:gd name="T12" fmla="*/ 39 w 112"/>
                <a:gd name="T13" fmla="*/ 24 h 42"/>
                <a:gd name="T14" fmla="*/ 48 w 112"/>
                <a:gd name="T15" fmla="*/ 21 h 42"/>
                <a:gd name="T16" fmla="*/ 60 w 112"/>
                <a:gd name="T17" fmla="*/ 18 h 42"/>
                <a:gd name="T18" fmla="*/ 69 w 112"/>
                <a:gd name="T19" fmla="*/ 15 h 42"/>
                <a:gd name="T20" fmla="*/ 78 w 112"/>
                <a:gd name="T21" fmla="*/ 12 h 42"/>
                <a:gd name="T22" fmla="*/ 88 w 112"/>
                <a:gd name="T23" fmla="*/ 9 h 42"/>
                <a:gd name="T24" fmla="*/ 97 w 112"/>
                <a:gd name="T25" fmla="*/ 6 h 42"/>
                <a:gd name="T26" fmla="*/ 103 w 112"/>
                <a:gd name="T27" fmla="*/ 3 h 42"/>
                <a:gd name="T28" fmla="*/ 109 w 112"/>
                <a:gd name="T29" fmla="*/ 0 h 42"/>
                <a:gd name="T30" fmla="*/ 112 w 112"/>
                <a:gd name="T31" fmla="*/ 0 h 42"/>
                <a:gd name="T32" fmla="*/ 112 w 112"/>
                <a:gd name="T33" fmla="*/ 0 h 42"/>
                <a:gd name="T34" fmla="*/ 109 w 112"/>
                <a:gd name="T35" fmla="*/ 3 h 42"/>
                <a:gd name="T36" fmla="*/ 106 w 112"/>
                <a:gd name="T37" fmla="*/ 3 h 42"/>
                <a:gd name="T38" fmla="*/ 100 w 112"/>
                <a:gd name="T39" fmla="*/ 6 h 42"/>
                <a:gd name="T40" fmla="*/ 91 w 112"/>
                <a:gd name="T41" fmla="*/ 9 h 42"/>
                <a:gd name="T42" fmla="*/ 81 w 112"/>
                <a:gd name="T43" fmla="*/ 12 h 42"/>
                <a:gd name="T44" fmla="*/ 72 w 112"/>
                <a:gd name="T45" fmla="*/ 15 h 42"/>
                <a:gd name="T46" fmla="*/ 63 w 112"/>
                <a:gd name="T47" fmla="*/ 18 h 42"/>
                <a:gd name="T48" fmla="*/ 51 w 112"/>
                <a:gd name="T49" fmla="*/ 24 h 42"/>
                <a:gd name="T50" fmla="*/ 42 w 112"/>
                <a:gd name="T51" fmla="*/ 27 h 42"/>
                <a:gd name="T52" fmla="*/ 33 w 112"/>
                <a:gd name="T53" fmla="*/ 30 h 42"/>
                <a:gd name="T54" fmla="*/ 24 w 112"/>
                <a:gd name="T55" fmla="*/ 33 h 42"/>
                <a:gd name="T56" fmla="*/ 15 w 112"/>
                <a:gd name="T57" fmla="*/ 36 h 42"/>
                <a:gd name="T58" fmla="*/ 9 w 112"/>
                <a:gd name="T59" fmla="*/ 39 h 42"/>
                <a:gd name="T60" fmla="*/ 3 w 112"/>
                <a:gd name="T61" fmla="*/ 42 h 42"/>
                <a:gd name="T62" fmla="*/ 0 w 112"/>
                <a:gd name="T63" fmla="*/ 42 h 42"/>
                <a:gd name="T64" fmla="*/ 0 w 112"/>
                <a:gd name="T65" fmla="*/ 42 h 42"/>
                <a:gd name="T66" fmla="*/ 0 w 112"/>
                <a:gd name="T67" fmla="*/ 39 h 42"/>
                <a:gd name="T68" fmla="*/ 0 w 112"/>
                <a:gd name="T69" fmla="*/ 39 h 4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2"/>
                <a:gd name="T106" fmla="*/ 0 h 42"/>
                <a:gd name="T107" fmla="*/ 112 w 112"/>
                <a:gd name="T108" fmla="*/ 42 h 4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2" h="42">
                  <a:moveTo>
                    <a:pt x="0" y="39"/>
                  </a:moveTo>
                  <a:lnTo>
                    <a:pt x="0" y="39"/>
                  </a:lnTo>
                  <a:lnTo>
                    <a:pt x="3" y="39"/>
                  </a:lnTo>
                  <a:lnTo>
                    <a:pt x="6" y="36"/>
                  </a:lnTo>
                  <a:lnTo>
                    <a:pt x="9" y="36"/>
                  </a:lnTo>
                  <a:lnTo>
                    <a:pt x="15" y="33"/>
                  </a:lnTo>
                  <a:lnTo>
                    <a:pt x="18" y="33"/>
                  </a:lnTo>
                  <a:lnTo>
                    <a:pt x="21" y="30"/>
                  </a:lnTo>
                  <a:lnTo>
                    <a:pt x="24" y="30"/>
                  </a:lnTo>
                  <a:lnTo>
                    <a:pt x="30" y="27"/>
                  </a:lnTo>
                  <a:lnTo>
                    <a:pt x="36" y="27"/>
                  </a:lnTo>
                  <a:lnTo>
                    <a:pt x="39" y="24"/>
                  </a:lnTo>
                  <a:lnTo>
                    <a:pt x="45" y="24"/>
                  </a:lnTo>
                  <a:lnTo>
                    <a:pt x="48" y="21"/>
                  </a:lnTo>
                  <a:lnTo>
                    <a:pt x="54" y="21"/>
                  </a:lnTo>
                  <a:lnTo>
                    <a:pt x="60" y="18"/>
                  </a:lnTo>
                  <a:lnTo>
                    <a:pt x="66" y="15"/>
                  </a:lnTo>
                  <a:lnTo>
                    <a:pt x="69" y="15"/>
                  </a:lnTo>
                  <a:lnTo>
                    <a:pt x="75" y="12"/>
                  </a:lnTo>
                  <a:lnTo>
                    <a:pt x="78" y="12"/>
                  </a:lnTo>
                  <a:lnTo>
                    <a:pt x="84" y="9"/>
                  </a:lnTo>
                  <a:lnTo>
                    <a:pt x="88" y="9"/>
                  </a:lnTo>
                  <a:lnTo>
                    <a:pt x="94" y="6"/>
                  </a:lnTo>
                  <a:lnTo>
                    <a:pt x="97" y="6"/>
                  </a:lnTo>
                  <a:lnTo>
                    <a:pt x="100" y="3"/>
                  </a:lnTo>
                  <a:lnTo>
                    <a:pt x="103" y="3"/>
                  </a:lnTo>
                  <a:lnTo>
                    <a:pt x="106" y="3"/>
                  </a:lnTo>
                  <a:lnTo>
                    <a:pt x="109" y="0"/>
                  </a:lnTo>
                  <a:lnTo>
                    <a:pt x="112" y="0"/>
                  </a:lnTo>
                  <a:lnTo>
                    <a:pt x="109" y="0"/>
                  </a:lnTo>
                  <a:lnTo>
                    <a:pt x="109" y="3"/>
                  </a:lnTo>
                  <a:lnTo>
                    <a:pt x="106" y="3"/>
                  </a:lnTo>
                  <a:lnTo>
                    <a:pt x="103" y="3"/>
                  </a:lnTo>
                  <a:lnTo>
                    <a:pt x="100" y="6"/>
                  </a:lnTo>
                  <a:lnTo>
                    <a:pt x="94" y="6"/>
                  </a:lnTo>
                  <a:lnTo>
                    <a:pt x="91" y="9"/>
                  </a:lnTo>
                  <a:lnTo>
                    <a:pt x="88" y="9"/>
                  </a:lnTo>
                  <a:lnTo>
                    <a:pt x="81" y="12"/>
                  </a:lnTo>
                  <a:lnTo>
                    <a:pt x="78" y="15"/>
                  </a:lnTo>
                  <a:lnTo>
                    <a:pt x="72" y="15"/>
                  </a:lnTo>
                  <a:lnTo>
                    <a:pt x="69" y="18"/>
                  </a:lnTo>
                  <a:lnTo>
                    <a:pt x="63" y="18"/>
                  </a:lnTo>
                  <a:lnTo>
                    <a:pt x="57" y="21"/>
                  </a:lnTo>
                  <a:lnTo>
                    <a:pt x="51" y="24"/>
                  </a:lnTo>
                  <a:lnTo>
                    <a:pt x="48" y="24"/>
                  </a:lnTo>
                  <a:lnTo>
                    <a:pt x="42" y="27"/>
                  </a:lnTo>
                  <a:lnTo>
                    <a:pt x="36" y="30"/>
                  </a:lnTo>
                  <a:lnTo>
                    <a:pt x="33" y="30"/>
                  </a:lnTo>
                  <a:lnTo>
                    <a:pt x="27" y="33"/>
                  </a:lnTo>
                  <a:lnTo>
                    <a:pt x="24" y="33"/>
                  </a:lnTo>
                  <a:lnTo>
                    <a:pt x="21" y="36"/>
                  </a:lnTo>
                  <a:lnTo>
                    <a:pt x="15" y="36"/>
                  </a:lnTo>
                  <a:lnTo>
                    <a:pt x="12" y="39"/>
                  </a:lnTo>
                  <a:lnTo>
                    <a:pt x="9" y="39"/>
                  </a:lnTo>
                  <a:lnTo>
                    <a:pt x="6" y="39"/>
                  </a:lnTo>
                  <a:lnTo>
                    <a:pt x="3" y="42"/>
                  </a:lnTo>
                  <a:lnTo>
                    <a:pt x="0" y="4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0" name="Freeform 458"/>
            <p:cNvSpPr>
              <a:spLocks/>
            </p:cNvSpPr>
            <p:nvPr/>
          </p:nvSpPr>
          <p:spPr bwMode="auto">
            <a:xfrm>
              <a:off x="3722" y="2795"/>
              <a:ext cx="85" cy="30"/>
            </a:xfrm>
            <a:custGeom>
              <a:avLst/>
              <a:gdLst>
                <a:gd name="T0" fmla="*/ 0 w 85"/>
                <a:gd name="T1" fmla="*/ 27 h 30"/>
                <a:gd name="T2" fmla="*/ 3 w 85"/>
                <a:gd name="T3" fmla="*/ 27 h 30"/>
                <a:gd name="T4" fmla="*/ 6 w 85"/>
                <a:gd name="T5" fmla="*/ 27 h 30"/>
                <a:gd name="T6" fmla="*/ 9 w 85"/>
                <a:gd name="T7" fmla="*/ 27 h 30"/>
                <a:gd name="T8" fmla="*/ 15 w 85"/>
                <a:gd name="T9" fmla="*/ 24 h 30"/>
                <a:gd name="T10" fmla="*/ 21 w 85"/>
                <a:gd name="T11" fmla="*/ 21 h 30"/>
                <a:gd name="T12" fmla="*/ 27 w 85"/>
                <a:gd name="T13" fmla="*/ 18 h 30"/>
                <a:gd name="T14" fmla="*/ 33 w 85"/>
                <a:gd name="T15" fmla="*/ 18 h 30"/>
                <a:gd name="T16" fmla="*/ 42 w 85"/>
                <a:gd name="T17" fmla="*/ 15 h 30"/>
                <a:gd name="T18" fmla="*/ 48 w 85"/>
                <a:gd name="T19" fmla="*/ 12 h 30"/>
                <a:gd name="T20" fmla="*/ 57 w 85"/>
                <a:gd name="T21" fmla="*/ 9 h 30"/>
                <a:gd name="T22" fmla="*/ 63 w 85"/>
                <a:gd name="T23" fmla="*/ 6 h 30"/>
                <a:gd name="T24" fmla="*/ 69 w 85"/>
                <a:gd name="T25" fmla="*/ 3 h 30"/>
                <a:gd name="T26" fmla="*/ 75 w 85"/>
                <a:gd name="T27" fmla="*/ 3 h 30"/>
                <a:gd name="T28" fmla="*/ 79 w 85"/>
                <a:gd name="T29" fmla="*/ 0 h 30"/>
                <a:gd name="T30" fmla="*/ 82 w 85"/>
                <a:gd name="T31" fmla="*/ 0 h 30"/>
                <a:gd name="T32" fmla="*/ 85 w 85"/>
                <a:gd name="T33" fmla="*/ 0 h 30"/>
                <a:gd name="T34" fmla="*/ 85 w 85"/>
                <a:gd name="T35" fmla="*/ 0 h 30"/>
                <a:gd name="T36" fmla="*/ 82 w 85"/>
                <a:gd name="T37" fmla="*/ 0 h 30"/>
                <a:gd name="T38" fmla="*/ 79 w 85"/>
                <a:gd name="T39" fmla="*/ 3 h 30"/>
                <a:gd name="T40" fmla="*/ 72 w 85"/>
                <a:gd name="T41" fmla="*/ 6 h 30"/>
                <a:gd name="T42" fmla="*/ 66 w 85"/>
                <a:gd name="T43" fmla="*/ 6 h 30"/>
                <a:gd name="T44" fmla="*/ 60 w 85"/>
                <a:gd name="T45" fmla="*/ 9 h 30"/>
                <a:gd name="T46" fmla="*/ 51 w 85"/>
                <a:gd name="T47" fmla="*/ 12 h 30"/>
                <a:gd name="T48" fmla="*/ 45 w 85"/>
                <a:gd name="T49" fmla="*/ 15 h 30"/>
                <a:gd name="T50" fmla="*/ 36 w 85"/>
                <a:gd name="T51" fmla="*/ 18 h 30"/>
                <a:gd name="T52" fmla="*/ 30 w 85"/>
                <a:gd name="T53" fmla="*/ 21 h 30"/>
                <a:gd name="T54" fmla="*/ 24 w 85"/>
                <a:gd name="T55" fmla="*/ 24 h 30"/>
                <a:gd name="T56" fmla="*/ 15 w 85"/>
                <a:gd name="T57" fmla="*/ 27 h 30"/>
                <a:gd name="T58" fmla="*/ 12 w 85"/>
                <a:gd name="T59" fmla="*/ 30 h 30"/>
                <a:gd name="T60" fmla="*/ 6 w 85"/>
                <a:gd name="T61" fmla="*/ 30 h 30"/>
                <a:gd name="T62" fmla="*/ 3 w 85"/>
                <a:gd name="T63" fmla="*/ 30 h 30"/>
                <a:gd name="T64" fmla="*/ 3 w 85"/>
                <a:gd name="T65" fmla="*/ 30 h 30"/>
                <a:gd name="T66" fmla="*/ 0 w 85"/>
                <a:gd name="T67" fmla="*/ 30 h 30"/>
                <a:gd name="T68" fmla="*/ 0 w 85"/>
                <a:gd name="T69" fmla="*/ 30 h 30"/>
                <a:gd name="T70" fmla="*/ 0 w 85"/>
                <a:gd name="T71" fmla="*/ 30 h 30"/>
                <a:gd name="T72" fmla="*/ 0 w 85"/>
                <a:gd name="T73" fmla="*/ 27 h 30"/>
                <a:gd name="T74" fmla="*/ 0 w 85"/>
                <a:gd name="T75" fmla="*/ 27 h 3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5"/>
                <a:gd name="T115" fmla="*/ 0 h 30"/>
                <a:gd name="T116" fmla="*/ 85 w 85"/>
                <a:gd name="T117" fmla="*/ 30 h 3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5" h="30">
                  <a:moveTo>
                    <a:pt x="0" y="27"/>
                  </a:moveTo>
                  <a:lnTo>
                    <a:pt x="3" y="27"/>
                  </a:lnTo>
                  <a:lnTo>
                    <a:pt x="6" y="27"/>
                  </a:lnTo>
                  <a:lnTo>
                    <a:pt x="9" y="27"/>
                  </a:lnTo>
                  <a:lnTo>
                    <a:pt x="15" y="24"/>
                  </a:lnTo>
                  <a:lnTo>
                    <a:pt x="21" y="21"/>
                  </a:lnTo>
                  <a:lnTo>
                    <a:pt x="27" y="18"/>
                  </a:lnTo>
                  <a:lnTo>
                    <a:pt x="33" y="18"/>
                  </a:lnTo>
                  <a:lnTo>
                    <a:pt x="42" y="15"/>
                  </a:lnTo>
                  <a:lnTo>
                    <a:pt x="48" y="12"/>
                  </a:lnTo>
                  <a:lnTo>
                    <a:pt x="57" y="9"/>
                  </a:lnTo>
                  <a:lnTo>
                    <a:pt x="63" y="6"/>
                  </a:lnTo>
                  <a:lnTo>
                    <a:pt x="69" y="3"/>
                  </a:lnTo>
                  <a:lnTo>
                    <a:pt x="75" y="3"/>
                  </a:lnTo>
                  <a:lnTo>
                    <a:pt x="79" y="0"/>
                  </a:lnTo>
                  <a:lnTo>
                    <a:pt x="82" y="0"/>
                  </a:lnTo>
                  <a:lnTo>
                    <a:pt x="85" y="0"/>
                  </a:lnTo>
                  <a:lnTo>
                    <a:pt x="82" y="0"/>
                  </a:lnTo>
                  <a:lnTo>
                    <a:pt x="79" y="3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0" y="9"/>
                  </a:lnTo>
                  <a:lnTo>
                    <a:pt x="51" y="12"/>
                  </a:lnTo>
                  <a:lnTo>
                    <a:pt x="45" y="15"/>
                  </a:lnTo>
                  <a:lnTo>
                    <a:pt x="36" y="18"/>
                  </a:lnTo>
                  <a:lnTo>
                    <a:pt x="30" y="21"/>
                  </a:lnTo>
                  <a:lnTo>
                    <a:pt x="24" y="24"/>
                  </a:lnTo>
                  <a:lnTo>
                    <a:pt x="15" y="27"/>
                  </a:lnTo>
                  <a:lnTo>
                    <a:pt x="12" y="30"/>
                  </a:lnTo>
                  <a:lnTo>
                    <a:pt x="6" y="30"/>
                  </a:lnTo>
                  <a:lnTo>
                    <a:pt x="3" y="30"/>
                  </a:lnTo>
                  <a:lnTo>
                    <a:pt x="0" y="3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1" name="Freeform 459"/>
            <p:cNvSpPr>
              <a:spLocks/>
            </p:cNvSpPr>
            <p:nvPr/>
          </p:nvSpPr>
          <p:spPr bwMode="auto">
            <a:xfrm>
              <a:off x="3731" y="2810"/>
              <a:ext cx="88" cy="33"/>
            </a:xfrm>
            <a:custGeom>
              <a:avLst/>
              <a:gdLst>
                <a:gd name="T0" fmla="*/ 3 w 88"/>
                <a:gd name="T1" fmla="*/ 30 h 33"/>
                <a:gd name="T2" fmla="*/ 3 w 88"/>
                <a:gd name="T3" fmla="*/ 30 h 33"/>
                <a:gd name="T4" fmla="*/ 6 w 88"/>
                <a:gd name="T5" fmla="*/ 27 h 33"/>
                <a:gd name="T6" fmla="*/ 9 w 88"/>
                <a:gd name="T7" fmla="*/ 27 h 33"/>
                <a:gd name="T8" fmla="*/ 15 w 88"/>
                <a:gd name="T9" fmla="*/ 24 h 33"/>
                <a:gd name="T10" fmla="*/ 21 w 88"/>
                <a:gd name="T11" fmla="*/ 24 h 33"/>
                <a:gd name="T12" fmla="*/ 27 w 88"/>
                <a:gd name="T13" fmla="*/ 21 h 33"/>
                <a:gd name="T14" fmla="*/ 36 w 88"/>
                <a:gd name="T15" fmla="*/ 18 h 33"/>
                <a:gd name="T16" fmla="*/ 42 w 88"/>
                <a:gd name="T17" fmla="*/ 15 h 33"/>
                <a:gd name="T18" fmla="*/ 51 w 88"/>
                <a:gd name="T19" fmla="*/ 12 h 33"/>
                <a:gd name="T20" fmla="*/ 57 w 88"/>
                <a:gd name="T21" fmla="*/ 9 h 33"/>
                <a:gd name="T22" fmla="*/ 66 w 88"/>
                <a:gd name="T23" fmla="*/ 6 h 33"/>
                <a:gd name="T24" fmla="*/ 73 w 88"/>
                <a:gd name="T25" fmla="*/ 6 h 33"/>
                <a:gd name="T26" fmla="*/ 79 w 88"/>
                <a:gd name="T27" fmla="*/ 3 h 33"/>
                <a:gd name="T28" fmla="*/ 82 w 88"/>
                <a:gd name="T29" fmla="*/ 3 h 33"/>
                <a:gd name="T30" fmla="*/ 85 w 88"/>
                <a:gd name="T31" fmla="*/ 0 h 33"/>
                <a:gd name="T32" fmla="*/ 88 w 88"/>
                <a:gd name="T33" fmla="*/ 0 h 33"/>
                <a:gd name="T34" fmla="*/ 85 w 88"/>
                <a:gd name="T35" fmla="*/ 0 h 33"/>
                <a:gd name="T36" fmla="*/ 85 w 88"/>
                <a:gd name="T37" fmla="*/ 3 h 33"/>
                <a:gd name="T38" fmla="*/ 79 w 88"/>
                <a:gd name="T39" fmla="*/ 3 h 33"/>
                <a:gd name="T40" fmla="*/ 76 w 88"/>
                <a:gd name="T41" fmla="*/ 6 h 33"/>
                <a:gd name="T42" fmla="*/ 70 w 88"/>
                <a:gd name="T43" fmla="*/ 9 h 33"/>
                <a:gd name="T44" fmla="*/ 60 w 88"/>
                <a:gd name="T45" fmla="*/ 12 h 33"/>
                <a:gd name="T46" fmla="*/ 54 w 88"/>
                <a:gd name="T47" fmla="*/ 15 h 33"/>
                <a:gd name="T48" fmla="*/ 45 w 88"/>
                <a:gd name="T49" fmla="*/ 18 h 33"/>
                <a:gd name="T50" fmla="*/ 39 w 88"/>
                <a:gd name="T51" fmla="*/ 21 h 33"/>
                <a:gd name="T52" fmla="*/ 30 w 88"/>
                <a:gd name="T53" fmla="*/ 24 h 33"/>
                <a:gd name="T54" fmla="*/ 24 w 88"/>
                <a:gd name="T55" fmla="*/ 27 h 33"/>
                <a:gd name="T56" fmla="*/ 18 w 88"/>
                <a:gd name="T57" fmla="*/ 27 h 33"/>
                <a:gd name="T58" fmla="*/ 12 w 88"/>
                <a:gd name="T59" fmla="*/ 30 h 33"/>
                <a:gd name="T60" fmla="*/ 6 w 88"/>
                <a:gd name="T61" fmla="*/ 30 h 33"/>
                <a:gd name="T62" fmla="*/ 3 w 88"/>
                <a:gd name="T63" fmla="*/ 33 h 33"/>
                <a:gd name="T64" fmla="*/ 3 w 88"/>
                <a:gd name="T65" fmla="*/ 33 h 33"/>
                <a:gd name="T66" fmla="*/ 0 w 88"/>
                <a:gd name="T67" fmla="*/ 33 h 33"/>
                <a:gd name="T68" fmla="*/ 0 w 88"/>
                <a:gd name="T69" fmla="*/ 30 h 33"/>
                <a:gd name="T70" fmla="*/ 3 w 88"/>
                <a:gd name="T71" fmla="*/ 30 h 33"/>
                <a:gd name="T72" fmla="*/ 3 w 88"/>
                <a:gd name="T73" fmla="*/ 30 h 33"/>
                <a:gd name="T74" fmla="*/ 3 w 88"/>
                <a:gd name="T75" fmla="*/ 30 h 3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8"/>
                <a:gd name="T115" fmla="*/ 0 h 33"/>
                <a:gd name="T116" fmla="*/ 88 w 88"/>
                <a:gd name="T117" fmla="*/ 33 h 3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8" h="33">
                  <a:moveTo>
                    <a:pt x="3" y="30"/>
                  </a:moveTo>
                  <a:lnTo>
                    <a:pt x="3" y="30"/>
                  </a:lnTo>
                  <a:lnTo>
                    <a:pt x="6" y="27"/>
                  </a:lnTo>
                  <a:lnTo>
                    <a:pt x="9" y="27"/>
                  </a:lnTo>
                  <a:lnTo>
                    <a:pt x="15" y="24"/>
                  </a:lnTo>
                  <a:lnTo>
                    <a:pt x="21" y="24"/>
                  </a:lnTo>
                  <a:lnTo>
                    <a:pt x="27" y="21"/>
                  </a:lnTo>
                  <a:lnTo>
                    <a:pt x="36" y="18"/>
                  </a:lnTo>
                  <a:lnTo>
                    <a:pt x="42" y="15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66" y="6"/>
                  </a:lnTo>
                  <a:lnTo>
                    <a:pt x="73" y="6"/>
                  </a:lnTo>
                  <a:lnTo>
                    <a:pt x="79" y="3"/>
                  </a:lnTo>
                  <a:lnTo>
                    <a:pt x="82" y="3"/>
                  </a:lnTo>
                  <a:lnTo>
                    <a:pt x="85" y="0"/>
                  </a:lnTo>
                  <a:lnTo>
                    <a:pt x="88" y="0"/>
                  </a:lnTo>
                  <a:lnTo>
                    <a:pt x="85" y="0"/>
                  </a:lnTo>
                  <a:lnTo>
                    <a:pt x="85" y="3"/>
                  </a:lnTo>
                  <a:lnTo>
                    <a:pt x="79" y="3"/>
                  </a:lnTo>
                  <a:lnTo>
                    <a:pt x="76" y="6"/>
                  </a:lnTo>
                  <a:lnTo>
                    <a:pt x="70" y="9"/>
                  </a:lnTo>
                  <a:lnTo>
                    <a:pt x="60" y="12"/>
                  </a:lnTo>
                  <a:lnTo>
                    <a:pt x="54" y="15"/>
                  </a:lnTo>
                  <a:lnTo>
                    <a:pt x="45" y="18"/>
                  </a:lnTo>
                  <a:lnTo>
                    <a:pt x="39" y="21"/>
                  </a:lnTo>
                  <a:lnTo>
                    <a:pt x="30" y="24"/>
                  </a:lnTo>
                  <a:lnTo>
                    <a:pt x="24" y="27"/>
                  </a:lnTo>
                  <a:lnTo>
                    <a:pt x="18" y="27"/>
                  </a:lnTo>
                  <a:lnTo>
                    <a:pt x="12" y="30"/>
                  </a:lnTo>
                  <a:lnTo>
                    <a:pt x="6" y="30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3" y="3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2" name="Freeform 460"/>
            <p:cNvSpPr>
              <a:spLocks/>
            </p:cNvSpPr>
            <p:nvPr/>
          </p:nvSpPr>
          <p:spPr bwMode="auto">
            <a:xfrm>
              <a:off x="3743" y="2828"/>
              <a:ext cx="82" cy="34"/>
            </a:xfrm>
            <a:custGeom>
              <a:avLst/>
              <a:gdLst>
                <a:gd name="T0" fmla="*/ 0 w 82"/>
                <a:gd name="T1" fmla="*/ 31 h 34"/>
                <a:gd name="T2" fmla="*/ 3 w 82"/>
                <a:gd name="T3" fmla="*/ 31 h 34"/>
                <a:gd name="T4" fmla="*/ 3 w 82"/>
                <a:gd name="T5" fmla="*/ 28 h 34"/>
                <a:gd name="T6" fmla="*/ 9 w 82"/>
                <a:gd name="T7" fmla="*/ 28 h 34"/>
                <a:gd name="T8" fmla="*/ 12 w 82"/>
                <a:gd name="T9" fmla="*/ 25 h 34"/>
                <a:gd name="T10" fmla="*/ 18 w 82"/>
                <a:gd name="T11" fmla="*/ 25 h 34"/>
                <a:gd name="T12" fmla="*/ 24 w 82"/>
                <a:gd name="T13" fmla="*/ 21 h 34"/>
                <a:gd name="T14" fmla="*/ 33 w 82"/>
                <a:gd name="T15" fmla="*/ 18 h 34"/>
                <a:gd name="T16" fmla="*/ 39 w 82"/>
                <a:gd name="T17" fmla="*/ 15 h 34"/>
                <a:gd name="T18" fmla="*/ 48 w 82"/>
                <a:gd name="T19" fmla="*/ 12 h 34"/>
                <a:gd name="T20" fmla="*/ 54 w 82"/>
                <a:gd name="T21" fmla="*/ 9 h 34"/>
                <a:gd name="T22" fmla="*/ 61 w 82"/>
                <a:gd name="T23" fmla="*/ 9 h 34"/>
                <a:gd name="T24" fmla="*/ 67 w 82"/>
                <a:gd name="T25" fmla="*/ 6 h 34"/>
                <a:gd name="T26" fmla="*/ 73 w 82"/>
                <a:gd name="T27" fmla="*/ 3 h 34"/>
                <a:gd name="T28" fmla="*/ 76 w 82"/>
                <a:gd name="T29" fmla="*/ 3 h 34"/>
                <a:gd name="T30" fmla="*/ 79 w 82"/>
                <a:gd name="T31" fmla="*/ 3 h 34"/>
                <a:gd name="T32" fmla="*/ 82 w 82"/>
                <a:gd name="T33" fmla="*/ 0 h 34"/>
                <a:gd name="T34" fmla="*/ 82 w 82"/>
                <a:gd name="T35" fmla="*/ 3 h 34"/>
                <a:gd name="T36" fmla="*/ 79 w 82"/>
                <a:gd name="T37" fmla="*/ 3 h 34"/>
                <a:gd name="T38" fmla="*/ 76 w 82"/>
                <a:gd name="T39" fmla="*/ 3 h 34"/>
                <a:gd name="T40" fmla="*/ 70 w 82"/>
                <a:gd name="T41" fmla="*/ 6 h 34"/>
                <a:gd name="T42" fmla="*/ 64 w 82"/>
                <a:gd name="T43" fmla="*/ 9 h 34"/>
                <a:gd name="T44" fmla="*/ 58 w 82"/>
                <a:gd name="T45" fmla="*/ 12 h 34"/>
                <a:gd name="T46" fmla="*/ 51 w 82"/>
                <a:gd name="T47" fmla="*/ 15 h 34"/>
                <a:gd name="T48" fmla="*/ 42 w 82"/>
                <a:gd name="T49" fmla="*/ 18 h 34"/>
                <a:gd name="T50" fmla="*/ 36 w 82"/>
                <a:gd name="T51" fmla="*/ 21 h 34"/>
                <a:gd name="T52" fmla="*/ 27 w 82"/>
                <a:gd name="T53" fmla="*/ 25 h 34"/>
                <a:gd name="T54" fmla="*/ 21 w 82"/>
                <a:gd name="T55" fmla="*/ 28 h 34"/>
                <a:gd name="T56" fmla="*/ 15 w 82"/>
                <a:gd name="T57" fmla="*/ 28 h 34"/>
                <a:gd name="T58" fmla="*/ 9 w 82"/>
                <a:gd name="T59" fmla="*/ 31 h 34"/>
                <a:gd name="T60" fmla="*/ 6 w 82"/>
                <a:gd name="T61" fmla="*/ 34 h 34"/>
                <a:gd name="T62" fmla="*/ 3 w 82"/>
                <a:gd name="T63" fmla="*/ 34 h 34"/>
                <a:gd name="T64" fmla="*/ 0 w 82"/>
                <a:gd name="T65" fmla="*/ 34 h 34"/>
                <a:gd name="T66" fmla="*/ 0 w 82"/>
                <a:gd name="T67" fmla="*/ 34 h 34"/>
                <a:gd name="T68" fmla="*/ 0 w 82"/>
                <a:gd name="T69" fmla="*/ 31 h 34"/>
                <a:gd name="T70" fmla="*/ 0 w 82"/>
                <a:gd name="T71" fmla="*/ 31 h 34"/>
                <a:gd name="T72" fmla="*/ 0 w 82"/>
                <a:gd name="T73" fmla="*/ 31 h 34"/>
                <a:gd name="T74" fmla="*/ 0 w 82"/>
                <a:gd name="T75" fmla="*/ 31 h 3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2"/>
                <a:gd name="T115" fmla="*/ 0 h 34"/>
                <a:gd name="T116" fmla="*/ 82 w 82"/>
                <a:gd name="T117" fmla="*/ 34 h 3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2" h="34">
                  <a:moveTo>
                    <a:pt x="0" y="31"/>
                  </a:moveTo>
                  <a:lnTo>
                    <a:pt x="3" y="31"/>
                  </a:lnTo>
                  <a:lnTo>
                    <a:pt x="3" y="28"/>
                  </a:lnTo>
                  <a:lnTo>
                    <a:pt x="9" y="28"/>
                  </a:lnTo>
                  <a:lnTo>
                    <a:pt x="12" y="25"/>
                  </a:lnTo>
                  <a:lnTo>
                    <a:pt x="18" y="25"/>
                  </a:lnTo>
                  <a:lnTo>
                    <a:pt x="24" y="21"/>
                  </a:lnTo>
                  <a:lnTo>
                    <a:pt x="33" y="18"/>
                  </a:lnTo>
                  <a:lnTo>
                    <a:pt x="39" y="15"/>
                  </a:lnTo>
                  <a:lnTo>
                    <a:pt x="48" y="12"/>
                  </a:lnTo>
                  <a:lnTo>
                    <a:pt x="54" y="9"/>
                  </a:lnTo>
                  <a:lnTo>
                    <a:pt x="61" y="9"/>
                  </a:lnTo>
                  <a:lnTo>
                    <a:pt x="67" y="6"/>
                  </a:lnTo>
                  <a:lnTo>
                    <a:pt x="73" y="3"/>
                  </a:lnTo>
                  <a:lnTo>
                    <a:pt x="76" y="3"/>
                  </a:lnTo>
                  <a:lnTo>
                    <a:pt x="79" y="3"/>
                  </a:lnTo>
                  <a:lnTo>
                    <a:pt x="82" y="0"/>
                  </a:lnTo>
                  <a:lnTo>
                    <a:pt x="82" y="3"/>
                  </a:lnTo>
                  <a:lnTo>
                    <a:pt x="79" y="3"/>
                  </a:lnTo>
                  <a:lnTo>
                    <a:pt x="76" y="3"/>
                  </a:lnTo>
                  <a:lnTo>
                    <a:pt x="70" y="6"/>
                  </a:lnTo>
                  <a:lnTo>
                    <a:pt x="64" y="9"/>
                  </a:lnTo>
                  <a:lnTo>
                    <a:pt x="58" y="12"/>
                  </a:lnTo>
                  <a:lnTo>
                    <a:pt x="51" y="15"/>
                  </a:lnTo>
                  <a:lnTo>
                    <a:pt x="42" y="18"/>
                  </a:lnTo>
                  <a:lnTo>
                    <a:pt x="36" y="21"/>
                  </a:lnTo>
                  <a:lnTo>
                    <a:pt x="27" y="25"/>
                  </a:lnTo>
                  <a:lnTo>
                    <a:pt x="21" y="28"/>
                  </a:lnTo>
                  <a:lnTo>
                    <a:pt x="15" y="28"/>
                  </a:lnTo>
                  <a:lnTo>
                    <a:pt x="9" y="31"/>
                  </a:lnTo>
                  <a:lnTo>
                    <a:pt x="6" y="34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3" name="Freeform 461"/>
            <p:cNvSpPr>
              <a:spLocks/>
            </p:cNvSpPr>
            <p:nvPr/>
          </p:nvSpPr>
          <p:spPr bwMode="auto">
            <a:xfrm>
              <a:off x="3749" y="2843"/>
              <a:ext cx="94" cy="37"/>
            </a:xfrm>
            <a:custGeom>
              <a:avLst/>
              <a:gdLst>
                <a:gd name="T0" fmla="*/ 3 w 94"/>
                <a:gd name="T1" fmla="*/ 34 h 37"/>
                <a:gd name="T2" fmla="*/ 3 w 94"/>
                <a:gd name="T3" fmla="*/ 34 h 37"/>
                <a:gd name="T4" fmla="*/ 6 w 94"/>
                <a:gd name="T5" fmla="*/ 31 h 37"/>
                <a:gd name="T6" fmla="*/ 9 w 94"/>
                <a:gd name="T7" fmla="*/ 31 h 37"/>
                <a:gd name="T8" fmla="*/ 15 w 94"/>
                <a:gd name="T9" fmla="*/ 28 h 37"/>
                <a:gd name="T10" fmla="*/ 21 w 94"/>
                <a:gd name="T11" fmla="*/ 25 h 37"/>
                <a:gd name="T12" fmla="*/ 30 w 94"/>
                <a:gd name="T13" fmla="*/ 22 h 37"/>
                <a:gd name="T14" fmla="*/ 39 w 94"/>
                <a:gd name="T15" fmla="*/ 19 h 37"/>
                <a:gd name="T16" fmla="*/ 48 w 94"/>
                <a:gd name="T17" fmla="*/ 16 h 37"/>
                <a:gd name="T18" fmla="*/ 55 w 94"/>
                <a:gd name="T19" fmla="*/ 13 h 37"/>
                <a:gd name="T20" fmla="*/ 64 w 94"/>
                <a:gd name="T21" fmla="*/ 10 h 37"/>
                <a:gd name="T22" fmla="*/ 73 w 94"/>
                <a:gd name="T23" fmla="*/ 6 h 37"/>
                <a:gd name="T24" fmla="*/ 79 w 94"/>
                <a:gd name="T25" fmla="*/ 3 h 37"/>
                <a:gd name="T26" fmla="*/ 85 w 94"/>
                <a:gd name="T27" fmla="*/ 3 h 37"/>
                <a:gd name="T28" fmla="*/ 88 w 94"/>
                <a:gd name="T29" fmla="*/ 0 h 37"/>
                <a:gd name="T30" fmla="*/ 94 w 94"/>
                <a:gd name="T31" fmla="*/ 0 h 37"/>
                <a:gd name="T32" fmla="*/ 94 w 94"/>
                <a:gd name="T33" fmla="*/ 0 h 37"/>
                <a:gd name="T34" fmla="*/ 94 w 94"/>
                <a:gd name="T35" fmla="*/ 0 h 37"/>
                <a:gd name="T36" fmla="*/ 91 w 94"/>
                <a:gd name="T37" fmla="*/ 0 h 37"/>
                <a:gd name="T38" fmla="*/ 85 w 94"/>
                <a:gd name="T39" fmla="*/ 3 h 37"/>
                <a:gd name="T40" fmla="*/ 82 w 94"/>
                <a:gd name="T41" fmla="*/ 6 h 37"/>
                <a:gd name="T42" fmla="*/ 73 w 94"/>
                <a:gd name="T43" fmla="*/ 10 h 37"/>
                <a:gd name="T44" fmla="*/ 67 w 94"/>
                <a:gd name="T45" fmla="*/ 13 h 37"/>
                <a:gd name="T46" fmla="*/ 58 w 94"/>
                <a:gd name="T47" fmla="*/ 16 h 37"/>
                <a:gd name="T48" fmla="*/ 48 w 94"/>
                <a:gd name="T49" fmla="*/ 19 h 37"/>
                <a:gd name="T50" fmla="*/ 42 w 94"/>
                <a:gd name="T51" fmla="*/ 22 h 37"/>
                <a:gd name="T52" fmla="*/ 33 w 94"/>
                <a:gd name="T53" fmla="*/ 25 h 37"/>
                <a:gd name="T54" fmla="*/ 24 w 94"/>
                <a:gd name="T55" fmla="*/ 28 h 37"/>
                <a:gd name="T56" fmla="*/ 18 w 94"/>
                <a:gd name="T57" fmla="*/ 31 h 37"/>
                <a:gd name="T58" fmla="*/ 12 w 94"/>
                <a:gd name="T59" fmla="*/ 34 h 37"/>
                <a:gd name="T60" fmla="*/ 6 w 94"/>
                <a:gd name="T61" fmla="*/ 34 h 37"/>
                <a:gd name="T62" fmla="*/ 3 w 94"/>
                <a:gd name="T63" fmla="*/ 37 h 37"/>
                <a:gd name="T64" fmla="*/ 3 w 94"/>
                <a:gd name="T65" fmla="*/ 37 h 37"/>
                <a:gd name="T66" fmla="*/ 0 w 94"/>
                <a:gd name="T67" fmla="*/ 37 h 37"/>
                <a:gd name="T68" fmla="*/ 0 w 94"/>
                <a:gd name="T69" fmla="*/ 34 h 37"/>
                <a:gd name="T70" fmla="*/ 0 w 94"/>
                <a:gd name="T71" fmla="*/ 34 h 37"/>
                <a:gd name="T72" fmla="*/ 3 w 94"/>
                <a:gd name="T73" fmla="*/ 34 h 37"/>
                <a:gd name="T74" fmla="*/ 3 w 94"/>
                <a:gd name="T75" fmla="*/ 34 h 3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4"/>
                <a:gd name="T115" fmla="*/ 0 h 37"/>
                <a:gd name="T116" fmla="*/ 94 w 94"/>
                <a:gd name="T117" fmla="*/ 37 h 3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4" h="37">
                  <a:moveTo>
                    <a:pt x="3" y="34"/>
                  </a:moveTo>
                  <a:lnTo>
                    <a:pt x="3" y="34"/>
                  </a:lnTo>
                  <a:lnTo>
                    <a:pt x="6" y="31"/>
                  </a:lnTo>
                  <a:lnTo>
                    <a:pt x="9" y="31"/>
                  </a:lnTo>
                  <a:lnTo>
                    <a:pt x="15" y="28"/>
                  </a:lnTo>
                  <a:lnTo>
                    <a:pt x="21" y="25"/>
                  </a:lnTo>
                  <a:lnTo>
                    <a:pt x="30" y="22"/>
                  </a:lnTo>
                  <a:lnTo>
                    <a:pt x="39" y="19"/>
                  </a:lnTo>
                  <a:lnTo>
                    <a:pt x="48" y="16"/>
                  </a:lnTo>
                  <a:lnTo>
                    <a:pt x="55" y="13"/>
                  </a:lnTo>
                  <a:lnTo>
                    <a:pt x="64" y="10"/>
                  </a:lnTo>
                  <a:lnTo>
                    <a:pt x="73" y="6"/>
                  </a:lnTo>
                  <a:lnTo>
                    <a:pt x="79" y="3"/>
                  </a:lnTo>
                  <a:lnTo>
                    <a:pt x="85" y="3"/>
                  </a:lnTo>
                  <a:lnTo>
                    <a:pt x="88" y="0"/>
                  </a:lnTo>
                  <a:lnTo>
                    <a:pt x="94" y="0"/>
                  </a:lnTo>
                  <a:lnTo>
                    <a:pt x="91" y="0"/>
                  </a:lnTo>
                  <a:lnTo>
                    <a:pt x="85" y="3"/>
                  </a:lnTo>
                  <a:lnTo>
                    <a:pt x="82" y="6"/>
                  </a:lnTo>
                  <a:lnTo>
                    <a:pt x="73" y="10"/>
                  </a:lnTo>
                  <a:lnTo>
                    <a:pt x="67" y="13"/>
                  </a:lnTo>
                  <a:lnTo>
                    <a:pt x="58" y="16"/>
                  </a:lnTo>
                  <a:lnTo>
                    <a:pt x="48" y="19"/>
                  </a:lnTo>
                  <a:lnTo>
                    <a:pt x="42" y="22"/>
                  </a:lnTo>
                  <a:lnTo>
                    <a:pt x="33" y="25"/>
                  </a:lnTo>
                  <a:lnTo>
                    <a:pt x="24" y="28"/>
                  </a:lnTo>
                  <a:lnTo>
                    <a:pt x="18" y="31"/>
                  </a:lnTo>
                  <a:lnTo>
                    <a:pt x="12" y="34"/>
                  </a:lnTo>
                  <a:lnTo>
                    <a:pt x="6" y="34"/>
                  </a:lnTo>
                  <a:lnTo>
                    <a:pt x="3" y="37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3" y="34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4" name="Freeform 462"/>
            <p:cNvSpPr>
              <a:spLocks/>
            </p:cNvSpPr>
            <p:nvPr/>
          </p:nvSpPr>
          <p:spPr bwMode="auto">
            <a:xfrm>
              <a:off x="3734" y="2789"/>
              <a:ext cx="42" cy="97"/>
            </a:xfrm>
            <a:custGeom>
              <a:avLst/>
              <a:gdLst>
                <a:gd name="T0" fmla="*/ 0 w 42"/>
                <a:gd name="T1" fmla="*/ 0 h 97"/>
                <a:gd name="T2" fmla="*/ 0 w 42"/>
                <a:gd name="T3" fmla="*/ 0 h 97"/>
                <a:gd name="T4" fmla="*/ 0 w 42"/>
                <a:gd name="T5" fmla="*/ 3 h 97"/>
                <a:gd name="T6" fmla="*/ 3 w 42"/>
                <a:gd name="T7" fmla="*/ 3 h 97"/>
                <a:gd name="T8" fmla="*/ 3 w 42"/>
                <a:gd name="T9" fmla="*/ 6 h 97"/>
                <a:gd name="T10" fmla="*/ 6 w 42"/>
                <a:gd name="T11" fmla="*/ 9 h 97"/>
                <a:gd name="T12" fmla="*/ 6 w 42"/>
                <a:gd name="T13" fmla="*/ 12 h 97"/>
                <a:gd name="T14" fmla="*/ 9 w 42"/>
                <a:gd name="T15" fmla="*/ 15 h 97"/>
                <a:gd name="T16" fmla="*/ 9 w 42"/>
                <a:gd name="T17" fmla="*/ 21 h 97"/>
                <a:gd name="T18" fmla="*/ 12 w 42"/>
                <a:gd name="T19" fmla="*/ 24 h 97"/>
                <a:gd name="T20" fmla="*/ 15 w 42"/>
                <a:gd name="T21" fmla="*/ 27 h 97"/>
                <a:gd name="T22" fmla="*/ 15 w 42"/>
                <a:gd name="T23" fmla="*/ 33 h 97"/>
                <a:gd name="T24" fmla="*/ 18 w 42"/>
                <a:gd name="T25" fmla="*/ 36 h 97"/>
                <a:gd name="T26" fmla="*/ 21 w 42"/>
                <a:gd name="T27" fmla="*/ 39 h 97"/>
                <a:gd name="T28" fmla="*/ 21 w 42"/>
                <a:gd name="T29" fmla="*/ 42 h 97"/>
                <a:gd name="T30" fmla="*/ 24 w 42"/>
                <a:gd name="T31" fmla="*/ 45 h 97"/>
                <a:gd name="T32" fmla="*/ 24 w 42"/>
                <a:gd name="T33" fmla="*/ 48 h 97"/>
                <a:gd name="T34" fmla="*/ 27 w 42"/>
                <a:gd name="T35" fmla="*/ 51 h 97"/>
                <a:gd name="T36" fmla="*/ 30 w 42"/>
                <a:gd name="T37" fmla="*/ 57 h 97"/>
                <a:gd name="T38" fmla="*/ 33 w 42"/>
                <a:gd name="T39" fmla="*/ 67 h 97"/>
                <a:gd name="T40" fmla="*/ 36 w 42"/>
                <a:gd name="T41" fmla="*/ 76 h 97"/>
                <a:gd name="T42" fmla="*/ 39 w 42"/>
                <a:gd name="T43" fmla="*/ 82 h 97"/>
                <a:gd name="T44" fmla="*/ 42 w 42"/>
                <a:gd name="T45" fmla="*/ 88 h 97"/>
                <a:gd name="T46" fmla="*/ 42 w 42"/>
                <a:gd name="T47" fmla="*/ 94 h 97"/>
                <a:gd name="T48" fmla="*/ 42 w 42"/>
                <a:gd name="T49" fmla="*/ 97 h 97"/>
                <a:gd name="T50" fmla="*/ 42 w 42"/>
                <a:gd name="T51" fmla="*/ 94 h 97"/>
                <a:gd name="T52" fmla="*/ 42 w 42"/>
                <a:gd name="T53" fmla="*/ 91 h 97"/>
                <a:gd name="T54" fmla="*/ 42 w 42"/>
                <a:gd name="T55" fmla="*/ 82 h 97"/>
                <a:gd name="T56" fmla="*/ 39 w 42"/>
                <a:gd name="T57" fmla="*/ 76 h 97"/>
                <a:gd name="T58" fmla="*/ 36 w 42"/>
                <a:gd name="T59" fmla="*/ 67 h 97"/>
                <a:gd name="T60" fmla="*/ 33 w 42"/>
                <a:gd name="T61" fmla="*/ 57 h 97"/>
                <a:gd name="T62" fmla="*/ 33 w 42"/>
                <a:gd name="T63" fmla="*/ 51 h 97"/>
                <a:gd name="T64" fmla="*/ 27 w 42"/>
                <a:gd name="T65" fmla="*/ 45 h 97"/>
                <a:gd name="T66" fmla="*/ 24 w 42"/>
                <a:gd name="T67" fmla="*/ 42 h 97"/>
                <a:gd name="T68" fmla="*/ 21 w 42"/>
                <a:gd name="T69" fmla="*/ 36 h 97"/>
                <a:gd name="T70" fmla="*/ 18 w 42"/>
                <a:gd name="T71" fmla="*/ 27 h 97"/>
                <a:gd name="T72" fmla="*/ 12 w 42"/>
                <a:gd name="T73" fmla="*/ 21 h 97"/>
                <a:gd name="T74" fmla="*/ 9 w 42"/>
                <a:gd name="T75" fmla="*/ 12 h 97"/>
                <a:gd name="T76" fmla="*/ 6 w 42"/>
                <a:gd name="T77" fmla="*/ 6 h 97"/>
                <a:gd name="T78" fmla="*/ 6 w 42"/>
                <a:gd name="T79" fmla="*/ 3 h 97"/>
                <a:gd name="T80" fmla="*/ 3 w 42"/>
                <a:gd name="T81" fmla="*/ 0 h 97"/>
                <a:gd name="T82" fmla="*/ 3 w 42"/>
                <a:gd name="T83" fmla="*/ 0 h 97"/>
                <a:gd name="T84" fmla="*/ 3 w 42"/>
                <a:gd name="T85" fmla="*/ 0 h 97"/>
                <a:gd name="T86" fmla="*/ 0 w 42"/>
                <a:gd name="T87" fmla="*/ 0 h 97"/>
                <a:gd name="T88" fmla="*/ 0 w 42"/>
                <a:gd name="T89" fmla="*/ 0 h 97"/>
                <a:gd name="T90" fmla="*/ 0 w 42"/>
                <a:gd name="T91" fmla="*/ 0 h 9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2"/>
                <a:gd name="T139" fmla="*/ 0 h 97"/>
                <a:gd name="T140" fmla="*/ 42 w 42"/>
                <a:gd name="T141" fmla="*/ 97 h 9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2" h="97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3" y="3"/>
                  </a:lnTo>
                  <a:lnTo>
                    <a:pt x="3" y="6"/>
                  </a:lnTo>
                  <a:lnTo>
                    <a:pt x="6" y="9"/>
                  </a:lnTo>
                  <a:lnTo>
                    <a:pt x="6" y="12"/>
                  </a:lnTo>
                  <a:lnTo>
                    <a:pt x="9" y="15"/>
                  </a:lnTo>
                  <a:lnTo>
                    <a:pt x="9" y="21"/>
                  </a:lnTo>
                  <a:lnTo>
                    <a:pt x="12" y="24"/>
                  </a:lnTo>
                  <a:lnTo>
                    <a:pt x="15" y="27"/>
                  </a:lnTo>
                  <a:lnTo>
                    <a:pt x="15" y="33"/>
                  </a:lnTo>
                  <a:lnTo>
                    <a:pt x="18" y="36"/>
                  </a:lnTo>
                  <a:lnTo>
                    <a:pt x="21" y="39"/>
                  </a:lnTo>
                  <a:lnTo>
                    <a:pt x="21" y="42"/>
                  </a:lnTo>
                  <a:lnTo>
                    <a:pt x="24" y="45"/>
                  </a:lnTo>
                  <a:lnTo>
                    <a:pt x="24" y="48"/>
                  </a:lnTo>
                  <a:lnTo>
                    <a:pt x="27" y="51"/>
                  </a:lnTo>
                  <a:lnTo>
                    <a:pt x="30" y="57"/>
                  </a:lnTo>
                  <a:lnTo>
                    <a:pt x="33" y="67"/>
                  </a:lnTo>
                  <a:lnTo>
                    <a:pt x="36" y="76"/>
                  </a:lnTo>
                  <a:lnTo>
                    <a:pt x="39" y="82"/>
                  </a:lnTo>
                  <a:lnTo>
                    <a:pt x="42" y="88"/>
                  </a:lnTo>
                  <a:lnTo>
                    <a:pt x="42" y="94"/>
                  </a:lnTo>
                  <a:lnTo>
                    <a:pt x="42" y="97"/>
                  </a:lnTo>
                  <a:lnTo>
                    <a:pt x="42" y="94"/>
                  </a:lnTo>
                  <a:lnTo>
                    <a:pt x="42" y="91"/>
                  </a:lnTo>
                  <a:lnTo>
                    <a:pt x="42" y="82"/>
                  </a:lnTo>
                  <a:lnTo>
                    <a:pt x="39" y="76"/>
                  </a:lnTo>
                  <a:lnTo>
                    <a:pt x="36" y="67"/>
                  </a:lnTo>
                  <a:lnTo>
                    <a:pt x="33" y="57"/>
                  </a:lnTo>
                  <a:lnTo>
                    <a:pt x="33" y="51"/>
                  </a:lnTo>
                  <a:lnTo>
                    <a:pt x="27" y="45"/>
                  </a:lnTo>
                  <a:lnTo>
                    <a:pt x="24" y="42"/>
                  </a:lnTo>
                  <a:lnTo>
                    <a:pt x="21" y="36"/>
                  </a:lnTo>
                  <a:lnTo>
                    <a:pt x="18" y="27"/>
                  </a:lnTo>
                  <a:lnTo>
                    <a:pt x="12" y="21"/>
                  </a:lnTo>
                  <a:lnTo>
                    <a:pt x="9" y="12"/>
                  </a:lnTo>
                  <a:lnTo>
                    <a:pt x="6" y="6"/>
                  </a:lnTo>
                  <a:lnTo>
                    <a:pt x="6" y="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5" name="Freeform 463"/>
            <p:cNvSpPr>
              <a:spLocks/>
            </p:cNvSpPr>
            <p:nvPr/>
          </p:nvSpPr>
          <p:spPr bwMode="auto">
            <a:xfrm>
              <a:off x="3758" y="2780"/>
              <a:ext cx="43" cy="97"/>
            </a:xfrm>
            <a:custGeom>
              <a:avLst/>
              <a:gdLst>
                <a:gd name="T0" fmla="*/ 0 w 43"/>
                <a:gd name="T1" fmla="*/ 3 h 97"/>
                <a:gd name="T2" fmla="*/ 0 w 43"/>
                <a:gd name="T3" fmla="*/ 3 h 97"/>
                <a:gd name="T4" fmla="*/ 0 w 43"/>
                <a:gd name="T5" fmla="*/ 3 h 97"/>
                <a:gd name="T6" fmla="*/ 0 w 43"/>
                <a:gd name="T7" fmla="*/ 6 h 97"/>
                <a:gd name="T8" fmla="*/ 0 w 43"/>
                <a:gd name="T9" fmla="*/ 9 h 97"/>
                <a:gd name="T10" fmla="*/ 3 w 43"/>
                <a:gd name="T11" fmla="*/ 9 h 97"/>
                <a:gd name="T12" fmla="*/ 3 w 43"/>
                <a:gd name="T13" fmla="*/ 15 h 97"/>
                <a:gd name="T14" fmla="*/ 6 w 43"/>
                <a:gd name="T15" fmla="*/ 18 h 97"/>
                <a:gd name="T16" fmla="*/ 9 w 43"/>
                <a:gd name="T17" fmla="*/ 21 h 97"/>
                <a:gd name="T18" fmla="*/ 9 w 43"/>
                <a:gd name="T19" fmla="*/ 24 h 97"/>
                <a:gd name="T20" fmla="*/ 12 w 43"/>
                <a:gd name="T21" fmla="*/ 30 h 97"/>
                <a:gd name="T22" fmla="*/ 15 w 43"/>
                <a:gd name="T23" fmla="*/ 33 h 97"/>
                <a:gd name="T24" fmla="*/ 15 w 43"/>
                <a:gd name="T25" fmla="*/ 36 h 97"/>
                <a:gd name="T26" fmla="*/ 18 w 43"/>
                <a:gd name="T27" fmla="*/ 39 h 97"/>
                <a:gd name="T28" fmla="*/ 21 w 43"/>
                <a:gd name="T29" fmla="*/ 42 h 97"/>
                <a:gd name="T30" fmla="*/ 21 w 43"/>
                <a:gd name="T31" fmla="*/ 45 h 97"/>
                <a:gd name="T32" fmla="*/ 24 w 43"/>
                <a:gd name="T33" fmla="*/ 48 h 97"/>
                <a:gd name="T34" fmla="*/ 27 w 43"/>
                <a:gd name="T35" fmla="*/ 54 h 97"/>
                <a:gd name="T36" fmla="*/ 30 w 43"/>
                <a:gd name="T37" fmla="*/ 60 h 97"/>
                <a:gd name="T38" fmla="*/ 33 w 43"/>
                <a:gd name="T39" fmla="*/ 66 h 97"/>
                <a:gd name="T40" fmla="*/ 36 w 43"/>
                <a:gd name="T41" fmla="*/ 76 h 97"/>
                <a:gd name="T42" fmla="*/ 36 w 43"/>
                <a:gd name="T43" fmla="*/ 82 h 97"/>
                <a:gd name="T44" fmla="*/ 39 w 43"/>
                <a:gd name="T45" fmla="*/ 91 h 97"/>
                <a:gd name="T46" fmla="*/ 39 w 43"/>
                <a:gd name="T47" fmla="*/ 94 h 97"/>
                <a:gd name="T48" fmla="*/ 43 w 43"/>
                <a:gd name="T49" fmla="*/ 97 h 97"/>
                <a:gd name="T50" fmla="*/ 43 w 43"/>
                <a:gd name="T51" fmla="*/ 97 h 97"/>
                <a:gd name="T52" fmla="*/ 39 w 43"/>
                <a:gd name="T53" fmla="*/ 91 h 97"/>
                <a:gd name="T54" fmla="*/ 39 w 43"/>
                <a:gd name="T55" fmla="*/ 85 h 97"/>
                <a:gd name="T56" fmla="*/ 36 w 43"/>
                <a:gd name="T57" fmla="*/ 76 h 97"/>
                <a:gd name="T58" fmla="*/ 36 w 43"/>
                <a:gd name="T59" fmla="*/ 66 h 97"/>
                <a:gd name="T60" fmla="*/ 33 w 43"/>
                <a:gd name="T61" fmla="*/ 60 h 97"/>
                <a:gd name="T62" fmla="*/ 30 w 43"/>
                <a:gd name="T63" fmla="*/ 51 h 97"/>
                <a:gd name="T64" fmla="*/ 27 w 43"/>
                <a:gd name="T65" fmla="*/ 48 h 97"/>
                <a:gd name="T66" fmla="*/ 24 w 43"/>
                <a:gd name="T67" fmla="*/ 45 h 97"/>
                <a:gd name="T68" fmla="*/ 24 w 43"/>
                <a:gd name="T69" fmla="*/ 42 h 97"/>
                <a:gd name="T70" fmla="*/ 21 w 43"/>
                <a:gd name="T71" fmla="*/ 39 h 97"/>
                <a:gd name="T72" fmla="*/ 18 w 43"/>
                <a:gd name="T73" fmla="*/ 36 h 97"/>
                <a:gd name="T74" fmla="*/ 18 w 43"/>
                <a:gd name="T75" fmla="*/ 33 h 97"/>
                <a:gd name="T76" fmla="*/ 15 w 43"/>
                <a:gd name="T77" fmla="*/ 30 h 97"/>
                <a:gd name="T78" fmla="*/ 12 w 43"/>
                <a:gd name="T79" fmla="*/ 24 h 97"/>
                <a:gd name="T80" fmla="*/ 12 w 43"/>
                <a:gd name="T81" fmla="*/ 21 h 97"/>
                <a:gd name="T82" fmla="*/ 9 w 43"/>
                <a:gd name="T83" fmla="*/ 18 h 97"/>
                <a:gd name="T84" fmla="*/ 9 w 43"/>
                <a:gd name="T85" fmla="*/ 15 h 97"/>
                <a:gd name="T86" fmla="*/ 6 w 43"/>
                <a:gd name="T87" fmla="*/ 9 h 97"/>
                <a:gd name="T88" fmla="*/ 6 w 43"/>
                <a:gd name="T89" fmla="*/ 9 h 97"/>
                <a:gd name="T90" fmla="*/ 3 w 43"/>
                <a:gd name="T91" fmla="*/ 6 h 97"/>
                <a:gd name="T92" fmla="*/ 3 w 43"/>
                <a:gd name="T93" fmla="*/ 3 h 97"/>
                <a:gd name="T94" fmla="*/ 3 w 43"/>
                <a:gd name="T95" fmla="*/ 3 h 97"/>
                <a:gd name="T96" fmla="*/ 3 w 43"/>
                <a:gd name="T97" fmla="*/ 3 h 97"/>
                <a:gd name="T98" fmla="*/ 3 w 43"/>
                <a:gd name="T99" fmla="*/ 0 h 97"/>
                <a:gd name="T100" fmla="*/ 0 w 43"/>
                <a:gd name="T101" fmla="*/ 0 h 97"/>
                <a:gd name="T102" fmla="*/ 0 w 43"/>
                <a:gd name="T103" fmla="*/ 0 h 97"/>
                <a:gd name="T104" fmla="*/ 0 w 43"/>
                <a:gd name="T105" fmla="*/ 3 h 97"/>
                <a:gd name="T106" fmla="*/ 0 w 43"/>
                <a:gd name="T107" fmla="*/ 3 h 9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3"/>
                <a:gd name="T163" fmla="*/ 0 h 97"/>
                <a:gd name="T164" fmla="*/ 43 w 43"/>
                <a:gd name="T165" fmla="*/ 97 h 9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3" h="97">
                  <a:moveTo>
                    <a:pt x="0" y="3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3" y="9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21"/>
                  </a:lnTo>
                  <a:lnTo>
                    <a:pt x="9" y="24"/>
                  </a:lnTo>
                  <a:lnTo>
                    <a:pt x="12" y="30"/>
                  </a:lnTo>
                  <a:lnTo>
                    <a:pt x="15" y="33"/>
                  </a:lnTo>
                  <a:lnTo>
                    <a:pt x="15" y="36"/>
                  </a:lnTo>
                  <a:lnTo>
                    <a:pt x="18" y="39"/>
                  </a:lnTo>
                  <a:lnTo>
                    <a:pt x="21" y="42"/>
                  </a:lnTo>
                  <a:lnTo>
                    <a:pt x="21" y="45"/>
                  </a:lnTo>
                  <a:lnTo>
                    <a:pt x="24" y="48"/>
                  </a:lnTo>
                  <a:lnTo>
                    <a:pt x="27" y="54"/>
                  </a:lnTo>
                  <a:lnTo>
                    <a:pt x="30" y="60"/>
                  </a:lnTo>
                  <a:lnTo>
                    <a:pt x="33" y="66"/>
                  </a:lnTo>
                  <a:lnTo>
                    <a:pt x="36" y="76"/>
                  </a:lnTo>
                  <a:lnTo>
                    <a:pt x="36" y="82"/>
                  </a:lnTo>
                  <a:lnTo>
                    <a:pt x="39" y="91"/>
                  </a:lnTo>
                  <a:lnTo>
                    <a:pt x="39" y="94"/>
                  </a:lnTo>
                  <a:lnTo>
                    <a:pt x="43" y="97"/>
                  </a:lnTo>
                  <a:lnTo>
                    <a:pt x="39" y="91"/>
                  </a:lnTo>
                  <a:lnTo>
                    <a:pt x="39" y="85"/>
                  </a:lnTo>
                  <a:lnTo>
                    <a:pt x="36" y="76"/>
                  </a:lnTo>
                  <a:lnTo>
                    <a:pt x="36" y="66"/>
                  </a:lnTo>
                  <a:lnTo>
                    <a:pt x="33" y="60"/>
                  </a:lnTo>
                  <a:lnTo>
                    <a:pt x="30" y="51"/>
                  </a:lnTo>
                  <a:lnTo>
                    <a:pt x="27" y="48"/>
                  </a:lnTo>
                  <a:lnTo>
                    <a:pt x="24" y="45"/>
                  </a:lnTo>
                  <a:lnTo>
                    <a:pt x="24" y="42"/>
                  </a:lnTo>
                  <a:lnTo>
                    <a:pt x="21" y="39"/>
                  </a:lnTo>
                  <a:lnTo>
                    <a:pt x="18" y="36"/>
                  </a:lnTo>
                  <a:lnTo>
                    <a:pt x="18" y="33"/>
                  </a:lnTo>
                  <a:lnTo>
                    <a:pt x="15" y="30"/>
                  </a:lnTo>
                  <a:lnTo>
                    <a:pt x="12" y="24"/>
                  </a:lnTo>
                  <a:lnTo>
                    <a:pt x="12" y="21"/>
                  </a:lnTo>
                  <a:lnTo>
                    <a:pt x="9" y="18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6"/>
                  </a:lnTo>
                  <a:lnTo>
                    <a:pt x="3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6" name="Freeform 464"/>
            <p:cNvSpPr>
              <a:spLocks/>
            </p:cNvSpPr>
            <p:nvPr/>
          </p:nvSpPr>
          <p:spPr bwMode="auto">
            <a:xfrm>
              <a:off x="3779" y="2774"/>
              <a:ext cx="43" cy="97"/>
            </a:xfrm>
            <a:custGeom>
              <a:avLst/>
              <a:gdLst>
                <a:gd name="T0" fmla="*/ 0 w 43"/>
                <a:gd name="T1" fmla="*/ 0 h 97"/>
                <a:gd name="T2" fmla="*/ 0 w 43"/>
                <a:gd name="T3" fmla="*/ 0 h 97"/>
                <a:gd name="T4" fmla="*/ 0 w 43"/>
                <a:gd name="T5" fmla="*/ 3 h 97"/>
                <a:gd name="T6" fmla="*/ 3 w 43"/>
                <a:gd name="T7" fmla="*/ 3 h 97"/>
                <a:gd name="T8" fmla="*/ 3 w 43"/>
                <a:gd name="T9" fmla="*/ 6 h 97"/>
                <a:gd name="T10" fmla="*/ 3 w 43"/>
                <a:gd name="T11" fmla="*/ 9 h 97"/>
                <a:gd name="T12" fmla="*/ 6 w 43"/>
                <a:gd name="T13" fmla="*/ 12 h 97"/>
                <a:gd name="T14" fmla="*/ 6 w 43"/>
                <a:gd name="T15" fmla="*/ 15 h 97"/>
                <a:gd name="T16" fmla="*/ 9 w 43"/>
                <a:gd name="T17" fmla="*/ 21 h 97"/>
                <a:gd name="T18" fmla="*/ 12 w 43"/>
                <a:gd name="T19" fmla="*/ 24 h 97"/>
                <a:gd name="T20" fmla="*/ 12 w 43"/>
                <a:gd name="T21" fmla="*/ 27 h 97"/>
                <a:gd name="T22" fmla="*/ 15 w 43"/>
                <a:gd name="T23" fmla="*/ 30 h 97"/>
                <a:gd name="T24" fmla="*/ 18 w 43"/>
                <a:gd name="T25" fmla="*/ 36 h 97"/>
                <a:gd name="T26" fmla="*/ 18 w 43"/>
                <a:gd name="T27" fmla="*/ 39 h 97"/>
                <a:gd name="T28" fmla="*/ 22 w 43"/>
                <a:gd name="T29" fmla="*/ 42 h 97"/>
                <a:gd name="T30" fmla="*/ 25 w 43"/>
                <a:gd name="T31" fmla="*/ 45 h 97"/>
                <a:gd name="T32" fmla="*/ 25 w 43"/>
                <a:gd name="T33" fmla="*/ 48 h 97"/>
                <a:gd name="T34" fmla="*/ 28 w 43"/>
                <a:gd name="T35" fmla="*/ 51 h 97"/>
                <a:gd name="T36" fmla="*/ 31 w 43"/>
                <a:gd name="T37" fmla="*/ 57 h 97"/>
                <a:gd name="T38" fmla="*/ 34 w 43"/>
                <a:gd name="T39" fmla="*/ 66 h 97"/>
                <a:gd name="T40" fmla="*/ 37 w 43"/>
                <a:gd name="T41" fmla="*/ 72 h 97"/>
                <a:gd name="T42" fmla="*/ 40 w 43"/>
                <a:gd name="T43" fmla="*/ 82 h 97"/>
                <a:gd name="T44" fmla="*/ 40 w 43"/>
                <a:gd name="T45" fmla="*/ 88 h 97"/>
                <a:gd name="T46" fmla="*/ 43 w 43"/>
                <a:gd name="T47" fmla="*/ 94 h 97"/>
                <a:gd name="T48" fmla="*/ 43 w 43"/>
                <a:gd name="T49" fmla="*/ 97 h 97"/>
                <a:gd name="T50" fmla="*/ 43 w 43"/>
                <a:gd name="T51" fmla="*/ 94 h 97"/>
                <a:gd name="T52" fmla="*/ 43 w 43"/>
                <a:gd name="T53" fmla="*/ 91 h 97"/>
                <a:gd name="T54" fmla="*/ 40 w 43"/>
                <a:gd name="T55" fmla="*/ 82 h 97"/>
                <a:gd name="T56" fmla="*/ 40 w 43"/>
                <a:gd name="T57" fmla="*/ 75 h 97"/>
                <a:gd name="T58" fmla="*/ 37 w 43"/>
                <a:gd name="T59" fmla="*/ 66 h 97"/>
                <a:gd name="T60" fmla="*/ 34 w 43"/>
                <a:gd name="T61" fmla="*/ 57 h 97"/>
                <a:gd name="T62" fmla="*/ 31 w 43"/>
                <a:gd name="T63" fmla="*/ 51 h 97"/>
                <a:gd name="T64" fmla="*/ 28 w 43"/>
                <a:gd name="T65" fmla="*/ 45 h 97"/>
                <a:gd name="T66" fmla="*/ 28 w 43"/>
                <a:gd name="T67" fmla="*/ 45 h 97"/>
                <a:gd name="T68" fmla="*/ 25 w 43"/>
                <a:gd name="T69" fmla="*/ 42 h 97"/>
                <a:gd name="T70" fmla="*/ 22 w 43"/>
                <a:gd name="T71" fmla="*/ 39 h 97"/>
                <a:gd name="T72" fmla="*/ 22 w 43"/>
                <a:gd name="T73" fmla="*/ 36 h 97"/>
                <a:gd name="T74" fmla="*/ 18 w 43"/>
                <a:gd name="T75" fmla="*/ 30 h 97"/>
                <a:gd name="T76" fmla="*/ 15 w 43"/>
                <a:gd name="T77" fmla="*/ 27 h 97"/>
                <a:gd name="T78" fmla="*/ 15 w 43"/>
                <a:gd name="T79" fmla="*/ 24 h 97"/>
                <a:gd name="T80" fmla="*/ 12 w 43"/>
                <a:gd name="T81" fmla="*/ 18 h 97"/>
                <a:gd name="T82" fmla="*/ 12 w 43"/>
                <a:gd name="T83" fmla="*/ 15 h 97"/>
                <a:gd name="T84" fmla="*/ 9 w 43"/>
                <a:gd name="T85" fmla="*/ 12 h 97"/>
                <a:gd name="T86" fmla="*/ 6 w 43"/>
                <a:gd name="T87" fmla="*/ 9 h 97"/>
                <a:gd name="T88" fmla="*/ 6 w 43"/>
                <a:gd name="T89" fmla="*/ 6 h 97"/>
                <a:gd name="T90" fmla="*/ 6 w 43"/>
                <a:gd name="T91" fmla="*/ 3 h 97"/>
                <a:gd name="T92" fmla="*/ 3 w 43"/>
                <a:gd name="T93" fmla="*/ 3 h 97"/>
                <a:gd name="T94" fmla="*/ 3 w 43"/>
                <a:gd name="T95" fmla="*/ 0 h 97"/>
                <a:gd name="T96" fmla="*/ 3 w 43"/>
                <a:gd name="T97" fmla="*/ 0 h 97"/>
                <a:gd name="T98" fmla="*/ 3 w 43"/>
                <a:gd name="T99" fmla="*/ 0 h 97"/>
                <a:gd name="T100" fmla="*/ 3 w 43"/>
                <a:gd name="T101" fmla="*/ 0 h 97"/>
                <a:gd name="T102" fmla="*/ 0 w 43"/>
                <a:gd name="T103" fmla="*/ 0 h 97"/>
                <a:gd name="T104" fmla="*/ 0 w 43"/>
                <a:gd name="T105" fmla="*/ 0 h 97"/>
                <a:gd name="T106" fmla="*/ 0 w 43"/>
                <a:gd name="T107" fmla="*/ 0 h 9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3"/>
                <a:gd name="T163" fmla="*/ 0 h 97"/>
                <a:gd name="T164" fmla="*/ 43 w 43"/>
                <a:gd name="T165" fmla="*/ 97 h 9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3" h="97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3" y="3"/>
                  </a:lnTo>
                  <a:lnTo>
                    <a:pt x="3" y="6"/>
                  </a:lnTo>
                  <a:lnTo>
                    <a:pt x="3" y="9"/>
                  </a:lnTo>
                  <a:lnTo>
                    <a:pt x="6" y="12"/>
                  </a:lnTo>
                  <a:lnTo>
                    <a:pt x="6" y="15"/>
                  </a:lnTo>
                  <a:lnTo>
                    <a:pt x="9" y="21"/>
                  </a:lnTo>
                  <a:lnTo>
                    <a:pt x="12" y="24"/>
                  </a:lnTo>
                  <a:lnTo>
                    <a:pt x="12" y="27"/>
                  </a:lnTo>
                  <a:lnTo>
                    <a:pt x="15" y="30"/>
                  </a:lnTo>
                  <a:lnTo>
                    <a:pt x="18" y="36"/>
                  </a:lnTo>
                  <a:lnTo>
                    <a:pt x="18" y="39"/>
                  </a:lnTo>
                  <a:lnTo>
                    <a:pt x="22" y="42"/>
                  </a:lnTo>
                  <a:lnTo>
                    <a:pt x="25" y="45"/>
                  </a:lnTo>
                  <a:lnTo>
                    <a:pt x="25" y="48"/>
                  </a:lnTo>
                  <a:lnTo>
                    <a:pt x="28" y="51"/>
                  </a:lnTo>
                  <a:lnTo>
                    <a:pt x="31" y="57"/>
                  </a:lnTo>
                  <a:lnTo>
                    <a:pt x="34" y="66"/>
                  </a:lnTo>
                  <a:lnTo>
                    <a:pt x="37" y="72"/>
                  </a:lnTo>
                  <a:lnTo>
                    <a:pt x="40" y="82"/>
                  </a:lnTo>
                  <a:lnTo>
                    <a:pt x="40" y="88"/>
                  </a:lnTo>
                  <a:lnTo>
                    <a:pt x="43" y="94"/>
                  </a:lnTo>
                  <a:lnTo>
                    <a:pt x="43" y="97"/>
                  </a:lnTo>
                  <a:lnTo>
                    <a:pt x="43" y="94"/>
                  </a:lnTo>
                  <a:lnTo>
                    <a:pt x="43" y="91"/>
                  </a:lnTo>
                  <a:lnTo>
                    <a:pt x="40" y="82"/>
                  </a:lnTo>
                  <a:lnTo>
                    <a:pt x="40" y="75"/>
                  </a:lnTo>
                  <a:lnTo>
                    <a:pt x="37" y="66"/>
                  </a:lnTo>
                  <a:lnTo>
                    <a:pt x="34" y="57"/>
                  </a:lnTo>
                  <a:lnTo>
                    <a:pt x="31" y="51"/>
                  </a:lnTo>
                  <a:lnTo>
                    <a:pt x="28" y="45"/>
                  </a:lnTo>
                  <a:lnTo>
                    <a:pt x="25" y="42"/>
                  </a:lnTo>
                  <a:lnTo>
                    <a:pt x="22" y="39"/>
                  </a:lnTo>
                  <a:lnTo>
                    <a:pt x="22" y="36"/>
                  </a:lnTo>
                  <a:lnTo>
                    <a:pt x="18" y="30"/>
                  </a:lnTo>
                  <a:lnTo>
                    <a:pt x="15" y="27"/>
                  </a:lnTo>
                  <a:lnTo>
                    <a:pt x="15" y="24"/>
                  </a:lnTo>
                  <a:lnTo>
                    <a:pt x="12" y="18"/>
                  </a:lnTo>
                  <a:lnTo>
                    <a:pt x="12" y="15"/>
                  </a:lnTo>
                  <a:lnTo>
                    <a:pt x="9" y="12"/>
                  </a:lnTo>
                  <a:lnTo>
                    <a:pt x="6" y="9"/>
                  </a:lnTo>
                  <a:lnTo>
                    <a:pt x="6" y="6"/>
                  </a:lnTo>
                  <a:lnTo>
                    <a:pt x="6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7" name="Freeform 465"/>
            <p:cNvSpPr>
              <a:spLocks/>
            </p:cNvSpPr>
            <p:nvPr/>
          </p:nvSpPr>
          <p:spPr bwMode="auto">
            <a:xfrm>
              <a:off x="3801" y="2765"/>
              <a:ext cx="42" cy="97"/>
            </a:xfrm>
            <a:custGeom>
              <a:avLst/>
              <a:gdLst>
                <a:gd name="T0" fmla="*/ 0 w 42"/>
                <a:gd name="T1" fmla="*/ 0 h 97"/>
                <a:gd name="T2" fmla="*/ 0 w 42"/>
                <a:gd name="T3" fmla="*/ 3 h 97"/>
                <a:gd name="T4" fmla="*/ 3 w 42"/>
                <a:gd name="T5" fmla="*/ 3 h 97"/>
                <a:gd name="T6" fmla="*/ 3 w 42"/>
                <a:gd name="T7" fmla="*/ 6 h 97"/>
                <a:gd name="T8" fmla="*/ 3 w 42"/>
                <a:gd name="T9" fmla="*/ 6 h 97"/>
                <a:gd name="T10" fmla="*/ 6 w 42"/>
                <a:gd name="T11" fmla="*/ 9 h 97"/>
                <a:gd name="T12" fmla="*/ 6 w 42"/>
                <a:gd name="T13" fmla="*/ 15 h 97"/>
                <a:gd name="T14" fmla="*/ 9 w 42"/>
                <a:gd name="T15" fmla="*/ 18 h 97"/>
                <a:gd name="T16" fmla="*/ 9 w 42"/>
                <a:gd name="T17" fmla="*/ 21 h 97"/>
                <a:gd name="T18" fmla="*/ 12 w 42"/>
                <a:gd name="T19" fmla="*/ 24 h 97"/>
                <a:gd name="T20" fmla="*/ 15 w 42"/>
                <a:gd name="T21" fmla="*/ 30 h 97"/>
                <a:gd name="T22" fmla="*/ 15 w 42"/>
                <a:gd name="T23" fmla="*/ 33 h 97"/>
                <a:gd name="T24" fmla="*/ 18 w 42"/>
                <a:gd name="T25" fmla="*/ 36 h 97"/>
                <a:gd name="T26" fmla="*/ 21 w 42"/>
                <a:gd name="T27" fmla="*/ 39 h 97"/>
                <a:gd name="T28" fmla="*/ 21 w 42"/>
                <a:gd name="T29" fmla="*/ 42 h 97"/>
                <a:gd name="T30" fmla="*/ 24 w 42"/>
                <a:gd name="T31" fmla="*/ 45 h 97"/>
                <a:gd name="T32" fmla="*/ 27 w 42"/>
                <a:gd name="T33" fmla="*/ 48 h 97"/>
                <a:gd name="T34" fmla="*/ 30 w 42"/>
                <a:gd name="T35" fmla="*/ 54 h 97"/>
                <a:gd name="T36" fmla="*/ 33 w 42"/>
                <a:gd name="T37" fmla="*/ 60 h 97"/>
                <a:gd name="T38" fmla="*/ 36 w 42"/>
                <a:gd name="T39" fmla="*/ 66 h 97"/>
                <a:gd name="T40" fmla="*/ 39 w 42"/>
                <a:gd name="T41" fmla="*/ 75 h 97"/>
                <a:gd name="T42" fmla="*/ 39 w 42"/>
                <a:gd name="T43" fmla="*/ 81 h 97"/>
                <a:gd name="T44" fmla="*/ 42 w 42"/>
                <a:gd name="T45" fmla="*/ 91 h 97"/>
                <a:gd name="T46" fmla="*/ 42 w 42"/>
                <a:gd name="T47" fmla="*/ 94 h 97"/>
                <a:gd name="T48" fmla="*/ 42 w 42"/>
                <a:gd name="T49" fmla="*/ 97 h 97"/>
                <a:gd name="T50" fmla="*/ 42 w 42"/>
                <a:gd name="T51" fmla="*/ 97 h 97"/>
                <a:gd name="T52" fmla="*/ 42 w 42"/>
                <a:gd name="T53" fmla="*/ 91 h 97"/>
                <a:gd name="T54" fmla="*/ 42 w 42"/>
                <a:gd name="T55" fmla="*/ 84 h 97"/>
                <a:gd name="T56" fmla="*/ 39 w 42"/>
                <a:gd name="T57" fmla="*/ 75 h 97"/>
                <a:gd name="T58" fmla="*/ 39 w 42"/>
                <a:gd name="T59" fmla="*/ 69 h 97"/>
                <a:gd name="T60" fmla="*/ 36 w 42"/>
                <a:gd name="T61" fmla="*/ 60 h 97"/>
                <a:gd name="T62" fmla="*/ 33 w 42"/>
                <a:gd name="T63" fmla="*/ 54 h 97"/>
                <a:gd name="T64" fmla="*/ 30 w 42"/>
                <a:gd name="T65" fmla="*/ 48 h 97"/>
                <a:gd name="T66" fmla="*/ 27 w 42"/>
                <a:gd name="T67" fmla="*/ 45 h 97"/>
                <a:gd name="T68" fmla="*/ 27 w 42"/>
                <a:gd name="T69" fmla="*/ 42 h 97"/>
                <a:gd name="T70" fmla="*/ 24 w 42"/>
                <a:gd name="T71" fmla="*/ 39 h 97"/>
                <a:gd name="T72" fmla="*/ 21 w 42"/>
                <a:gd name="T73" fmla="*/ 36 h 97"/>
                <a:gd name="T74" fmla="*/ 21 w 42"/>
                <a:gd name="T75" fmla="*/ 33 h 97"/>
                <a:gd name="T76" fmla="*/ 18 w 42"/>
                <a:gd name="T77" fmla="*/ 27 h 97"/>
                <a:gd name="T78" fmla="*/ 15 w 42"/>
                <a:gd name="T79" fmla="*/ 24 h 97"/>
                <a:gd name="T80" fmla="*/ 15 w 42"/>
                <a:gd name="T81" fmla="*/ 21 h 97"/>
                <a:gd name="T82" fmla="*/ 12 w 42"/>
                <a:gd name="T83" fmla="*/ 18 h 97"/>
                <a:gd name="T84" fmla="*/ 9 w 42"/>
                <a:gd name="T85" fmla="*/ 12 h 97"/>
                <a:gd name="T86" fmla="*/ 9 w 42"/>
                <a:gd name="T87" fmla="*/ 9 h 97"/>
                <a:gd name="T88" fmla="*/ 9 w 42"/>
                <a:gd name="T89" fmla="*/ 6 h 97"/>
                <a:gd name="T90" fmla="*/ 6 w 42"/>
                <a:gd name="T91" fmla="*/ 6 h 97"/>
                <a:gd name="T92" fmla="*/ 6 w 42"/>
                <a:gd name="T93" fmla="*/ 3 h 97"/>
                <a:gd name="T94" fmla="*/ 6 w 42"/>
                <a:gd name="T95" fmla="*/ 3 h 97"/>
                <a:gd name="T96" fmla="*/ 6 w 42"/>
                <a:gd name="T97" fmla="*/ 3 h 97"/>
                <a:gd name="T98" fmla="*/ 6 w 42"/>
                <a:gd name="T99" fmla="*/ 0 h 97"/>
                <a:gd name="T100" fmla="*/ 3 w 42"/>
                <a:gd name="T101" fmla="*/ 0 h 97"/>
                <a:gd name="T102" fmla="*/ 3 w 42"/>
                <a:gd name="T103" fmla="*/ 0 h 97"/>
                <a:gd name="T104" fmla="*/ 0 w 42"/>
                <a:gd name="T105" fmla="*/ 0 h 97"/>
                <a:gd name="T106" fmla="*/ 0 w 42"/>
                <a:gd name="T107" fmla="*/ 0 h 9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2"/>
                <a:gd name="T163" fmla="*/ 0 h 97"/>
                <a:gd name="T164" fmla="*/ 42 w 42"/>
                <a:gd name="T165" fmla="*/ 97 h 9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2" h="97">
                  <a:moveTo>
                    <a:pt x="0" y="0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3" y="6"/>
                  </a:lnTo>
                  <a:lnTo>
                    <a:pt x="6" y="9"/>
                  </a:lnTo>
                  <a:lnTo>
                    <a:pt x="6" y="15"/>
                  </a:lnTo>
                  <a:lnTo>
                    <a:pt x="9" y="18"/>
                  </a:lnTo>
                  <a:lnTo>
                    <a:pt x="9" y="21"/>
                  </a:lnTo>
                  <a:lnTo>
                    <a:pt x="12" y="24"/>
                  </a:lnTo>
                  <a:lnTo>
                    <a:pt x="15" y="30"/>
                  </a:lnTo>
                  <a:lnTo>
                    <a:pt x="15" y="33"/>
                  </a:lnTo>
                  <a:lnTo>
                    <a:pt x="18" y="36"/>
                  </a:lnTo>
                  <a:lnTo>
                    <a:pt x="21" y="39"/>
                  </a:lnTo>
                  <a:lnTo>
                    <a:pt x="21" y="42"/>
                  </a:lnTo>
                  <a:lnTo>
                    <a:pt x="24" y="45"/>
                  </a:lnTo>
                  <a:lnTo>
                    <a:pt x="27" y="48"/>
                  </a:lnTo>
                  <a:lnTo>
                    <a:pt x="30" y="54"/>
                  </a:lnTo>
                  <a:lnTo>
                    <a:pt x="33" y="60"/>
                  </a:lnTo>
                  <a:lnTo>
                    <a:pt x="36" y="66"/>
                  </a:lnTo>
                  <a:lnTo>
                    <a:pt x="39" y="75"/>
                  </a:lnTo>
                  <a:lnTo>
                    <a:pt x="39" y="81"/>
                  </a:lnTo>
                  <a:lnTo>
                    <a:pt x="42" y="91"/>
                  </a:lnTo>
                  <a:lnTo>
                    <a:pt x="42" y="94"/>
                  </a:lnTo>
                  <a:lnTo>
                    <a:pt x="42" y="97"/>
                  </a:lnTo>
                  <a:lnTo>
                    <a:pt x="42" y="91"/>
                  </a:lnTo>
                  <a:lnTo>
                    <a:pt x="42" y="84"/>
                  </a:lnTo>
                  <a:lnTo>
                    <a:pt x="39" y="75"/>
                  </a:lnTo>
                  <a:lnTo>
                    <a:pt x="39" y="69"/>
                  </a:lnTo>
                  <a:lnTo>
                    <a:pt x="36" y="60"/>
                  </a:lnTo>
                  <a:lnTo>
                    <a:pt x="33" y="54"/>
                  </a:lnTo>
                  <a:lnTo>
                    <a:pt x="30" y="48"/>
                  </a:lnTo>
                  <a:lnTo>
                    <a:pt x="27" y="45"/>
                  </a:lnTo>
                  <a:lnTo>
                    <a:pt x="27" y="42"/>
                  </a:lnTo>
                  <a:lnTo>
                    <a:pt x="24" y="39"/>
                  </a:lnTo>
                  <a:lnTo>
                    <a:pt x="21" y="36"/>
                  </a:lnTo>
                  <a:lnTo>
                    <a:pt x="21" y="33"/>
                  </a:lnTo>
                  <a:lnTo>
                    <a:pt x="18" y="27"/>
                  </a:lnTo>
                  <a:lnTo>
                    <a:pt x="15" y="24"/>
                  </a:lnTo>
                  <a:lnTo>
                    <a:pt x="15" y="21"/>
                  </a:lnTo>
                  <a:lnTo>
                    <a:pt x="12" y="18"/>
                  </a:lnTo>
                  <a:lnTo>
                    <a:pt x="9" y="12"/>
                  </a:lnTo>
                  <a:lnTo>
                    <a:pt x="9" y="9"/>
                  </a:lnTo>
                  <a:lnTo>
                    <a:pt x="9" y="6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8" name="Freeform 466"/>
            <p:cNvSpPr>
              <a:spLocks/>
            </p:cNvSpPr>
            <p:nvPr/>
          </p:nvSpPr>
          <p:spPr bwMode="auto">
            <a:xfrm>
              <a:off x="3713" y="2795"/>
              <a:ext cx="42" cy="97"/>
            </a:xfrm>
            <a:custGeom>
              <a:avLst/>
              <a:gdLst>
                <a:gd name="T0" fmla="*/ 0 w 42"/>
                <a:gd name="T1" fmla="*/ 3 h 97"/>
                <a:gd name="T2" fmla="*/ 0 w 42"/>
                <a:gd name="T3" fmla="*/ 3 h 97"/>
                <a:gd name="T4" fmla="*/ 0 w 42"/>
                <a:gd name="T5" fmla="*/ 3 h 97"/>
                <a:gd name="T6" fmla="*/ 0 w 42"/>
                <a:gd name="T7" fmla="*/ 6 h 97"/>
                <a:gd name="T8" fmla="*/ 3 w 42"/>
                <a:gd name="T9" fmla="*/ 9 h 97"/>
                <a:gd name="T10" fmla="*/ 3 w 42"/>
                <a:gd name="T11" fmla="*/ 12 h 97"/>
                <a:gd name="T12" fmla="*/ 6 w 42"/>
                <a:gd name="T13" fmla="*/ 15 h 97"/>
                <a:gd name="T14" fmla="*/ 6 w 42"/>
                <a:gd name="T15" fmla="*/ 18 h 97"/>
                <a:gd name="T16" fmla="*/ 9 w 42"/>
                <a:gd name="T17" fmla="*/ 21 h 97"/>
                <a:gd name="T18" fmla="*/ 12 w 42"/>
                <a:gd name="T19" fmla="*/ 27 h 97"/>
                <a:gd name="T20" fmla="*/ 12 w 42"/>
                <a:gd name="T21" fmla="*/ 30 h 97"/>
                <a:gd name="T22" fmla="*/ 15 w 42"/>
                <a:gd name="T23" fmla="*/ 33 h 97"/>
                <a:gd name="T24" fmla="*/ 18 w 42"/>
                <a:gd name="T25" fmla="*/ 36 h 97"/>
                <a:gd name="T26" fmla="*/ 18 w 42"/>
                <a:gd name="T27" fmla="*/ 42 h 97"/>
                <a:gd name="T28" fmla="*/ 21 w 42"/>
                <a:gd name="T29" fmla="*/ 45 h 97"/>
                <a:gd name="T30" fmla="*/ 24 w 42"/>
                <a:gd name="T31" fmla="*/ 48 h 97"/>
                <a:gd name="T32" fmla="*/ 24 w 42"/>
                <a:gd name="T33" fmla="*/ 48 h 97"/>
                <a:gd name="T34" fmla="*/ 27 w 42"/>
                <a:gd name="T35" fmla="*/ 54 h 97"/>
                <a:gd name="T36" fmla="*/ 30 w 42"/>
                <a:gd name="T37" fmla="*/ 61 h 97"/>
                <a:gd name="T38" fmla="*/ 33 w 42"/>
                <a:gd name="T39" fmla="*/ 70 h 97"/>
                <a:gd name="T40" fmla="*/ 36 w 42"/>
                <a:gd name="T41" fmla="*/ 76 h 97"/>
                <a:gd name="T42" fmla="*/ 39 w 42"/>
                <a:gd name="T43" fmla="*/ 85 h 97"/>
                <a:gd name="T44" fmla="*/ 39 w 42"/>
                <a:gd name="T45" fmla="*/ 91 h 97"/>
                <a:gd name="T46" fmla="*/ 42 w 42"/>
                <a:gd name="T47" fmla="*/ 94 h 97"/>
                <a:gd name="T48" fmla="*/ 42 w 42"/>
                <a:gd name="T49" fmla="*/ 97 h 97"/>
                <a:gd name="T50" fmla="*/ 42 w 42"/>
                <a:gd name="T51" fmla="*/ 97 h 97"/>
                <a:gd name="T52" fmla="*/ 42 w 42"/>
                <a:gd name="T53" fmla="*/ 91 h 97"/>
                <a:gd name="T54" fmla="*/ 39 w 42"/>
                <a:gd name="T55" fmla="*/ 85 h 97"/>
                <a:gd name="T56" fmla="*/ 39 w 42"/>
                <a:gd name="T57" fmla="*/ 76 h 97"/>
                <a:gd name="T58" fmla="*/ 36 w 42"/>
                <a:gd name="T59" fmla="*/ 67 h 97"/>
                <a:gd name="T60" fmla="*/ 33 w 42"/>
                <a:gd name="T61" fmla="*/ 61 h 97"/>
                <a:gd name="T62" fmla="*/ 30 w 42"/>
                <a:gd name="T63" fmla="*/ 51 h 97"/>
                <a:gd name="T64" fmla="*/ 27 w 42"/>
                <a:gd name="T65" fmla="*/ 48 h 97"/>
                <a:gd name="T66" fmla="*/ 27 w 42"/>
                <a:gd name="T67" fmla="*/ 45 h 97"/>
                <a:gd name="T68" fmla="*/ 24 w 42"/>
                <a:gd name="T69" fmla="*/ 42 h 97"/>
                <a:gd name="T70" fmla="*/ 21 w 42"/>
                <a:gd name="T71" fmla="*/ 39 h 97"/>
                <a:gd name="T72" fmla="*/ 21 w 42"/>
                <a:gd name="T73" fmla="*/ 36 h 97"/>
                <a:gd name="T74" fmla="*/ 18 w 42"/>
                <a:gd name="T75" fmla="*/ 33 h 97"/>
                <a:gd name="T76" fmla="*/ 15 w 42"/>
                <a:gd name="T77" fmla="*/ 30 h 97"/>
                <a:gd name="T78" fmla="*/ 15 w 42"/>
                <a:gd name="T79" fmla="*/ 24 h 97"/>
                <a:gd name="T80" fmla="*/ 12 w 42"/>
                <a:gd name="T81" fmla="*/ 21 h 97"/>
                <a:gd name="T82" fmla="*/ 9 w 42"/>
                <a:gd name="T83" fmla="*/ 18 h 97"/>
                <a:gd name="T84" fmla="*/ 9 w 42"/>
                <a:gd name="T85" fmla="*/ 15 h 97"/>
                <a:gd name="T86" fmla="*/ 6 w 42"/>
                <a:gd name="T87" fmla="*/ 12 h 97"/>
                <a:gd name="T88" fmla="*/ 6 w 42"/>
                <a:gd name="T89" fmla="*/ 9 h 97"/>
                <a:gd name="T90" fmla="*/ 6 w 42"/>
                <a:gd name="T91" fmla="*/ 6 h 97"/>
                <a:gd name="T92" fmla="*/ 3 w 42"/>
                <a:gd name="T93" fmla="*/ 3 h 97"/>
                <a:gd name="T94" fmla="*/ 3 w 42"/>
                <a:gd name="T95" fmla="*/ 3 h 97"/>
                <a:gd name="T96" fmla="*/ 3 w 42"/>
                <a:gd name="T97" fmla="*/ 3 h 97"/>
                <a:gd name="T98" fmla="*/ 3 w 42"/>
                <a:gd name="T99" fmla="*/ 3 h 97"/>
                <a:gd name="T100" fmla="*/ 3 w 42"/>
                <a:gd name="T101" fmla="*/ 0 h 97"/>
                <a:gd name="T102" fmla="*/ 0 w 42"/>
                <a:gd name="T103" fmla="*/ 0 h 97"/>
                <a:gd name="T104" fmla="*/ 0 w 42"/>
                <a:gd name="T105" fmla="*/ 3 h 97"/>
                <a:gd name="T106" fmla="*/ 0 w 42"/>
                <a:gd name="T107" fmla="*/ 3 h 9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2"/>
                <a:gd name="T163" fmla="*/ 0 h 97"/>
                <a:gd name="T164" fmla="*/ 42 w 42"/>
                <a:gd name="T165" fmla="*/ 97 h 9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2" h="97">
                  <a:moveTo>
                    <a:pt x="0" y="3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3" y="9"/>
                  </a:lnTo>
                  <a:lnTo>
                    <a:pt x="3" y="12"/>
                  </a:lnTo>
                  <a:lnTo>
                    <a:pt x="6" y="15"/>
                  </a:lnTo>
                  <a:lnTo>
                    <a:pt x="6" y="18"/>
                  </a:lnTo>
                  <a:lnTo>
                    <a:pt x="9" y="21"/>
                  </a:lnTo>
                  <a:lnTo>
                    <a:pt x="12" y="27"/>
                  </a:lnTo>
                  <a:lnTo>
                    <a:pt x="12" y="30"/>
                  </a:lnTo>
                  <a:lnTo>
                    <a:pt x="15" y="33"/>
                  </a:lnTo>
                  <a:lnTo>
                    <a:pt x="18" y="36"/>
                  </a:lnTo>
                  <a:lnTo>
                    <a:pt x="18" y="42"/>
                  </a:lnTo>
                  <a:lnTo>
                    <a:pt x="21" y="45"/>
                  </a:lnTo>
                  <a:lnTo>
                    <a:pt x="24" y="48"/>
                  </a:lnTo>
                  <a:lnTo>
                    <a:pt x="27" y="54"/>
                  </a:lnTo>
                  <a:lnTo>
                    <a:pt x="30" y="61"/>
                  </a:lnTo>
                  <a:lnTo>
                    <a:pt x="33" y="70"/>
                  </a:lnTo>
                  <a:lnTo>
                    <a:pt x="36" y="76"/>
                  </a:lnTo>
                  <a:lnTo>
                    <a:pt x="39" y="85"/>
                  </a:lnTo>
                  <a:lnTo>
                    <a:pt x="39" y="91"/>
                  </a:lnTo>
                  <a:lnTo>
                    <a:pt x="42" y="94"/>
                  </a:lnTo>
                  <a:lnTo>
                    <a:pt x="42" y="97"/>
                  </a:lnTo>
                  <a:lnTo>
                    <a:pt x="42" y="91"/>
                  </a:lnTo>
                  <a:lnTo>
                    <a:pt x="39" y="85"/>
                  </a:lnTo>
                  <a:lnTo>
                    <a:pt x="39" y="76"/>
                  </a:lnTo>
                  <a:lnTo>
                    <a:pt x="36" y="67"/>
                  </a:lnTo>
                  <a:lnTo>
                    <a:pt x="33" y="61"/>
                  </a:lnTo>
                  <a:lnTo>
                    <a:pt x="30" y="51"/>
                  </a:lnTo>
                  <a:lnTo>
                    <a:pt x="27" y="48"/>
                  </a:lnTo>
                  <a:lnTo>
                    <a:pt x="27" y="45"/>
                  </a:lnTo>
                  <a:lnTo>
                    <a:pt x="24" y="42"/>
                  </a:lnTo>
                  <a:lnTo>
                    <a:pt x="21" y="39"/>
                  </a:lnTo>
                  <a:lnTo>
                    <a:pt x="21" y="36"/>
                  </a:lnTo>
                  <a:lnTo>
                    <a:pt x="18" y="33"/>
                  </a:lnTo>
                  <a:lnTo>
                    <a:pt x="15" y="30"/>
                  </a:lnTo>
                  <a:lnTo>
                    <a:pt x="15" y="24"/>
                  </a:lnTo>
                  <a:lnTo>
                    <a:pt x="12" y="21"/>
                  </a:lnTo>
                  <a:lnTo>
                    <a:pt x="9" y="18"/>
                  </a:lnTo>
                  <a:lnTo>
                    <a:pt x="9" y="15"/>
                  </a:lnTo>
                  <a:lnTo>
                    <a:pt x="6" y="12"/>
                  </a:lnTo>
                  <a:lnTo>
                    <a:pt x="6" y="9"/>
                  </a:lnTo>
                  <a:lnTo>
                    <a:pt x="6" y="6"/>
                  </a:lnTo>
                  <a:lnTo>
                    <a:pt x="3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9" name="Freeform 467"/>
            <p:cNvSpPr>
              <a:spLocks/>
            </p:cNvSpPr>
            <p:nvPr/>
          </p:nvSpPr>
          <p:spPr bwMode="auto">
            <a:xfrm>
              <a:off x="3637" y="2798"/>
              <a:ext cx="42" cy="58"/>
            </a:xfrm>
            <a:custGeom>
              <a:avLst/>
              <a:gdLst>
                <a:gd name="T0" fmla="*/ 33 w 42"/>
                <a:gd name="T1" fmla="*/ 0 h 58"/>
                <a:gd name="T2" fmla="*/ 33 w 42"/>
                <a:gd name="T3" fmla="*/ 3 h 58"/>
                <a:gd name="T4" fmla="*/ 33 w 42"/>
                <a:gd name="T5" fmla="*/ 9 h 58"/>
                <a:gd name="T6" fmla="*/ 33 w 42"/>
                <a:gd name="T7" fmla="*/ 15 h 58"/>
                <a:gd name="T8" fmla="*/ 30 w 42"/>
                <a:gd name="T9" fmla="*/ 24 h 58"/>
                <a:gd name="T10" fmla="*/ 27 w 42"/>
                <a:gd name="T11" fmla="*/ 36 h 58"/>
                <a:gd name="T12" fmla="*/ 18 w 42"/>
                <a:gd name="T13" fmla="*/ 45 h 58"/>
                <a:gd name="T14" fmla="*/ 6 w 42"/>
                <a:gd name="T15" fmla="*/ 51 h 58"/>
                <a:gd name="T16" fmla="*/ 0 w 42"/>
                <a:gd name="T17" fmla="*/ 58 h 58"/>
                <a:gd name="T18" fmla="*/ 3 w 42"/>
                <a:gd name="T19" fmla="*/ 58 h 58"/>
                <a:gd name="T20" fmla="*/ 6 w 42"/>
                <a:gd name="T21" fmla="*/ 58 h 58"/>
                <a:gd name="T22" fmla="*/ 12 w 42"/>
                <a:gd name="T23" fmla="*/ 55 h 58"/>
                <a:gd name="T24" fmla="*/ 18 w 42"/>
                <a:gd name="T25" fmla="*/ 55 h 58"/>
                <a:gd name="T26" fmla="*/ 27 w 42"/>
                <a:gd name="T27" fmla="*/ 55 h 58"/>
                <a:gd name="T28" fmla="*/ 33 w 42"/>
                <a:gd name="T29" fmla="*/ 55 h 58"/>
                <a:gd name="T30" fmla="*/ 39 w 42"/>
                <a:gd name="T31" fmla="*/ 51 h 58"/>
                <a:gd name="T32" fmla="*/ 42 w 42"/>
                <a:gd name="T33" fmla="*/ 51 h 58"/>
                <a:gd name="T34" fmla="*/ 42 w 42"/>
                <a:gd name="T35" fmla="*/ 51 h 58"/>
                <a:gd name="T36" fmla="*/ 39 w 42"/>
                <a:gd name="T37" fmla="*/ 51 h 58"/>
                <a:gd name="T38" fmla="*/ 33 w 42"/>
                <a:gd name="T39" fmla="*/ 51 h 58"/>
                <a:gd name="T40" fmla="*/ 30 w 42"/>
                <a:gd name="T41" fmla="*/ 51 h 58"/>
                <a:gd name="T42" fmla="*/ 27 w 42"/>
                <a:gd name="T43" fmla="*/ 51 h 58"/>
                <a:gd name="T44" fmla="*/ 21 w 42"/>
                <a:gd name="T45" fmla="*/ 51 h 58"/>
                <a:gd name="T46" fmla="*/ 18 w 42"/>
                <a:gd name="T47" fmla="*/ 51 h 58"/>
                <a:gd name="T48" fmla="*/ 18 w 42"/>
                <a:gd name="T49" fmla="*/ 51 h 58"/>
                <a:gd name="T50" fmla="*/ 18 w 42"/>
                <a:gd name="T51" fmla="*/ 51 h 58"/>
                <a:gd name="T52" fmla="*/ 21 w 42"/>
                <a:gd name="T53" fmla="*/ 48 h 58"/>
                <a:gd name="T54" fmla="*/ 24 w 42"/>
                <a:gd name="T55" fmla="*/ 45 h 58"/>
                <a:gd name="T56" fmla="*/ 30 w 42"/>
                <a:gd name="T57" fmla="*/ 39 h 58"/>
                <a:gd name="T58" fmla="*/ 33 w 42"/>
                <a:gd name="T59" fmla="*/ 30 h 58"/>
                <a:gd name="T60" fmla="*/ 36 w 42"/>
                <a:gd name="T61" fmla="*/ 21 h 58"/>
                <a:gd name="T62" fmla="*/ 36 w 42"/>
                <a:gd name="T63" fmla="*/ 6 h 58"/>
                <a:gd name="T64" fmla="*/ 33 w 42"/>
                <a:gd name="T65" fmla="*/ 0 h 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2"/>
                <a:gd name="T100" fmla="*/ 0 h 58"/>
                <a:gd name="T101" fmla="*/ 42 w 42"/>
                <a:gd name="T102" fmla="*/ 58 h 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2" h="58">
                  <a:moveTo>
                    <a:pt x="33" y="0"/>
                  </a:moveTo>
                  <a:lnTo>
                    <a:pt x="33" y="0"/>
                  </a:lnTo>
                  <a:lnTo>
                    <a:pt x="33" y="3"/>
                  </a:lnTo>
                  <a:lnTo>
                    <a:pt x="33" y="6"/>
                  </a:lnTo>
                  <a:lnTo>
                    <a:pt x="33" y="9"/>
                  </a:lnTo>
                  <a:lnTo>
                    <a:pt x="33" y="12"/>
                  </a:lnTo>
                  <a:lnTo>
                    <a:pt x="33" y="15"/>
                  </a:lnTo>
                  <a:lnTo>
                    <a:pt x="33" y="21"/>
                  </a:lnTo>
                  <a:lnTo>
                    <a:pt x="30" y="24"/>
                  </a:lnTo>
                  <a:lnTo>
                    <a:pt x="27" y="30"/>
                  </a:lnTo>
                  <a:lnTo>
                    <a:pt x="27" y="36"/>
                  </a:lnTo>
                  <a:lnTo>
                    <a:pt x="21" y="39"/>
                  </a:lnTo>
                  <a:lnTo>
                    <a:pt x="18" y="45"/>
                  </a:lnTo>
                  <a:lnTo>
                    <a:pt x="12" y="48"/>
                  </a:lnTo>
                  <a:lnTo>
                    <a:pt x="6" y="51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6" y="58"/>
                  </a:lnTo>
                  <a:lnTo>
                    <a:pt x="9" y="58"/>
                  </a:lnTo>
                  <a:lnTo>
                    <a:pt x="12" y="55"/>
                  </a:lnTo>
                  <a:lnTo>
                    <a:pt x="15" y="55"/>
                  </a:lnTo>
                  <a:lnTo>
                    <a:pt x="18" y="55"/>
                  </a:lnTo>
                  <a:lnTo>
                    <a:pt x="21" y="55"/>
                  </a:lnTo>
                  <a:lnTo>
                    <a:pt x="27" y="55"/>
                  </a:lnTo>
                  <a:lnTo>
                    <a:pt x="30" y="55"/>
                  </a:lnTo>
                  <a:lnTo>
                    <a:pt x="33" y="55"/>
                  </a:lnTo>
                  <a:lnTo>
                    <a:pt x="36" y="55"/>
                  </a:lnTo>
                  <a:lnTo>
                    <a:pt x="39" y="51"/>
                  </a:lnTo>
                  <a:lnTo>
                    <a:pt x="42" y="51"/>
                  </a:lnTo>
                  <a:lnTo>
                    <a:pt x="39" y="51"/>
                  </a:lnTo>
                  <a:lnTo>
                    <a:pt x="36" y="51"/>
                  </a:lnTo>
                  <a:lnTo>
                    <a:pt x="33" y="51"/>
                  </a:lnTo>
                  <a:lnTo>
                    <a:pt x="30" y="51"/>
                  </a:lnTo>
                  <a:lnTo>
                    <a:pt x="27" y="51"/>
                  </a:lnTo>
                  <a:lnTo>
                    <a:pt x="24" y="51"/>
                  </a:lnTo>
                  <a:lnTo>
                    <a:pt x="21" y="51"/>
                  </a:lnTo>
                  <a:lnTo>
                    <a:pt x="18" y="51"/>
                  </a:lnTo>
                  <a:lnTo>
                    <a:pt x="18" y="48"/>
                  </a:lnTo>
                  <a:lnTo>
                    <a:pt x="21" y="48"/>
                  </a:lnTo>
                  <a:lnTo>
                    <a:pt x="21" y="45"/>
                  </a:lnTo>
                  <a:lnTo>
                    <a:pt x="24" y="45"/>
                  </a:lnTo>
                  <a:lnTo>
                    <a:pt x="27" y="42"/>
                  </a:lnTo>
                  <a:lnTo>
                    <a:pt x="30" y="39"/>
                  </a:lnTo>
                  <a:lnTo>
                    <a:pt x="30" y="36"/>
                  </a:lnTo>
                  <a:lnTo>
                    <a:pt x="33" y="30"/>
                  </a:lnTo>
                  <a:lnTo>
                    <a:pt x="33" y="24"/>
                  </a:lnTo>
                  <a:lnTo>
                    <a:pt x="36" y="21"/>
                  </a:lnTo>
                  <a:lnTo>
                    <a:pt x="36" y="15"/>
                  </a:lnTo>
                  <a:lnTo>
                    <a:pt x="36" y="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30" name="Freeform 468"/>
            <p:cNvSpPr>
              <a:spLocks/>
            </p:cNvSpPr>
            <p:nvPr/>
          </p:nvSpPr>
          <p:spPr bwMode="auto">
            <a:xfrm>
              <a:off x="3655" y="2816"/>
              <a:ext cx="33" cy="37"/>
            </a:xfrm>
            <a:custGeom>
              <a:avLst/>
              <a:gdLst>
                <a:gd name="T0" fmla="*/ 33 w 33"/>
                <a:gd name="T1" fmla="*/ 33 h 37"/>
                <a:gd name="T2" fmla="*/ 33 w 33"/>
                <a:gd name="T3" fmla="*/ 33 h 37"/>
                <a:gd name="T4" fmla="*/ 33 w 33"/>
                <a:gd name="T5" fmla="*/ 33 h 37"/>
                <a:gd name="T6" fmla="*/ 33 w 33"/>
                <a:gd name="T7" fmla="*/ 33 h 37"/>
                <a:gd name="T8" fmla="*/ 30 w 33"/>
                <a:gd name="T9" fmla="*/ 33 h 37"/>
                <a:gd name="T10" fmla="*/ 30 w 33"/>
                <a:gd name="T11" fmla="*/ 33 h 37"/>
                <a:gd name="T12" fmla="*/ 27 w 33"/>
                <a:gd name="T13" fmla="*/ 33 h 37"/>
                <a:gd name="T14" fmla="*/ 24 w 33"/>
                <a:gd name="T15" fmla="*/ 33 h 37"/>
                <a:gd name="T16" fmla="*/ 21 w 33"/>
                <a:gd name="T17" fmla="*/ 33 h 37"/>
                <a:gd name="T18" fmla="*/ 18 w 33"/>
                <a:gd name="T19" fmla="*/ 37 h 37"/>
                <a:gd name="T20" fmla="*/ 18 w 33"/>
                <a:gd name="T21" fmla="*/ 37 h 37"/>
                <a:gd name="T22" fmla="*/ 15 w 33"/>
                <a:gd name="T23" fmla="*/ 37 h 37"/>
                <a:gd name="T24" fmla="*/ 12 w 33"/>
                <a:gd name="T25" fmla="*/ 37 h 37"/>
                <a:gd name="T26" fmla="*/ 9 w 33"/>
                <a:gd name="T27" fmla="*/ 37 h 37"/>
                <a:gd name="T28" fmla="*/ 6 w 33"/>
                <a:gd name="T29" fmla="*/ 37 h 37"/>
                <a:gd name="T30" fmla="*/ 3 w 33"/>
                <a:gd name="T31" fmla="*/ 37 h 37"/>
                <a:gd name="T32" fmla="*/ 0 w 33"/>
                <a:gd name="T33" fmla="*/ 37 h 37"/>
                <a:gd name="T34" fmla="*/ 0 w 33"/>
                <a:gd name="T35" fmla="*/ 37 h 37"/>
                <a:gd name="T36" fmla="*/ 0 w 33"/>
                <a:gd name="T37" fmla="*/ 33 h 37"/>
                <a:gd name="T38" fmla="*/ 0 w 33"/>
                <a:gd name="T39" fmla="*/ 33 h 37"/>
                <a:gd name="T40" fmla="*/ 0 w 33"/>
                <a:gd name="T41" fmla="*/ 33 h 37"/>
                <a:gd name="T42" fmla="*/ 3 w 33"/>
                <a:gd name="T43" fmla="*/ 33 h 37"/>
                <a:gd name="T44" fmla="*/ 6 w 33"/>
                <a:gd name="T45" fmla="*/ 33 h 37"/>
                <a:gd name="T46" fmla="*/ 6 w 33"/>
                <a:gd name="T47" fmla="*/ 33 h 37"/>
                <a:gd name="T48" fmla="*/ 9 w 33"/>
                <a:gd name="T49" fmla="*/ 30 h 37"/>
                <a:gd name="T50" fmla="*/ 12 w 33"/>
                <a:gd name="T51" fmla="*/ 30 h 37"/>
                <a:gd name="T52" fmla="*/ 15 w 33"/>
                <a:gd name="T53" fmla="*/ 30 h 37"/>
                <a:gd name="T54" fmla="*/ 18 w 33"/>
                <a:gd name="T55" fmla="*/ 27 h 37"/>
                <a:gd name="T56" fmla="*/ 21 w 33"/>
                <a:gd name="T57" fmla="*/ 27 h 37"/>
                <a:gd name="T58" fmla="*/ 21 w 33"/>
                <a:gd name="T59" fmla="*/ 24 h 37"/>
                <a:gd name="T60" fmla="*/ 24 w 33"/>
                <a:gd name="T61" fmla="*/ 24 h 37"/>
                <a:gd name="T62" fmla="*/ 24 w 33"/>
                <a:gd name="T63" fmla="*/ 21 h 37"/>
                <a:gd name="T64" fmla="*/ 24 w 33"/>
                <a:gd name="T65" fmla="*/ 18 h 37"/>
                <a:gd name="T66" fmla="*/ 21 w 33"/>
                <a:gd name="T67" fmla="*/ 15 h 37"/>
                <a:gd name="T68" fmla="*/ 21 w 33"/>
                <a:gd name="T69" fmla="*/ 12 h 37"/>
                <a:gd name="T70" fmla="*/ 24 w 33"/>
                <a:gd name="T71" fmla="*/ 9 h 37"/>
                <a:gd name="T72" fmla="*/ 24 w 33"/>
                <a:gd name="T73" fmla="*/ 6 h 37"/>
                <a:gd name="T74" fmla="*/ 24 w 33"/>
                <a:gd name="T75" fmla="*/ 3 h 37"/>
                <a:gd name="T76" fmla="*/ 24 w 33"/>
                <a:gd name="T77" fmla="*/ 3 h 37"/>
                <a:gd name="T78" fmla="*/ 24 w 33"/>
                <a:gd name="T79" fmla="*/ 0 h 37"/>
                <a:gd name="T80" fmla="*/ 24 w 33"/>
                <a:gd name="T81" fmla="*/ 0 h 37"/>
                <a:gd name="T82" fmla="*/ 27 w 33"/>
                <a:gd name="T83" fmla="*/ 0 h 37"/>
                <a:gd name="T84" fmla="*/ 27 w 33"/>
                <a:gd name="T85" fmla="*/ 3 h 37"/>
                <a:gd name="T86" fmla="*/ 27 w 33"/>
                <a:gd name="T87" fmla="*/ 6 h 37"/>
                <a:gd name="T88" fmla="*/ 30 w 33"/>
                <a:gd name="T89" fmla="*/ 9 h 37"/>
                <a:gd name="T90" fmla="*/ 30 w 33"/>
                <a:gd name="T91" fmla="*/ 15 h 37"/>
                <a:gd name="T92" fmla="*/ 33 w 33"/>
                <a:gd name="T93" fmla="*/ 21 h 37"/>
                <a:gd name="T94" fmla="*/ 33 w 33"/>
                <a:gd name="T95" fmla="*/ 27 h 37"/>
                <a:gd name="T96" fmla="*/ 33 w 33"/>
                <a:gd name="T97" fmla="*/ 33 h 37"/>
                <a:gd name="T98" fmla="*/ 33 w 33"/>
                <a:gd name="T99" fmla="*/ 33 h 3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3"/>
                <a:gd name="T151" fmla="*/ 0 h 37"/>
                <a:gd name="T152" fmla="*/ 33 w 33"/>
                <a:gd name="T153" fmla="*/ 37 h 3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3" h="37">
                  <a:moveTo>
                    <a:pt x="33" y="33"/>
                  </a:moveTo>
                  <a:lnTo>
                    <a:pt x="33" y="33"/>
                  </a:lnTo>
                  <a:lnTo>
                    <a:pt x="30" y="33"/>
                  </a:lnTo>
                  <a:lnTo>
                    <a:pt x="27" y="33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8" y="37"/>
                  </a:lnTo>
                  <a:lnTo>
                    <a:pt x="15" y="37"/>
                  </a:lnTo>
                  <a:lnTo>
                    <a:pt x="12" y="37"/>
                  </a:lnTo>
                  <a:lnTo>
                    <a:pt x="9" y="37"/>
                  </a:lnTo>
                  <a:lnTo>
                    <a:pt x="6" y="37"/>
                  </a:lnTo>
                  <a:lnTo>
                    <a:pt x="3" y="37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3" y="33"/>
                  </a:lnTo>
                  <a:lnTo>
                    <a:pt x="6" y="33"/>
                  </a:lnTo>
                  <a:lnTo>
                    <a:pt x="9" y="30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8" y="27"/>
                  </a:lnTo>
                  <a:lnTo>
                    <a:pt x="21" y="27"/>
                  </a:lnTo>
                  <a:lnTo>
                    <a:pt x="21" y="24"/>
                  </a:lnTo>
                  <a:lnTo>
                    <a:pt x="24" y="24"/>
                  </a:lnTo>
                  <a:lnTo>
                    <a:pt x="24" y="21"/>
                  </a:lnTo>
                  <a:lnTo>
                    <a:pt x="24" y="18"/>
                  </a:lnTo>
                  <a:lnTo>
                    <a:pt x="21" y="15"/>
                  </a:lnTo>
                  <a:lnTo>
                    <a:pt x="21" y="12"/>
                  </a:lnTo>
                  <a:lnTo>
                    <a:pt x="24" y="9"/>
                  </a:lnTo>
                  <a:lnTo>
                    <a:pt x="24" y="6"/>
                  </a:lnTo>
                  <a:lnTo>
                    <a:pt x="24" y="3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7" y="3"/>
                  </a:lnTo>
                  <a:lnTo>
                    <a:pt x="27" y="6"/>
                  </a:lnTo>
                  <a:lnTo>
                    <a:pt x="30" y="9"/>
                  </a:lnTo>
                  <a:lnTo>
                    <a:pt x="30" y="15"/>
                  </a:lnTo>
                  <a:lnTo>
                    <a:pt x="33" y="21"/>
                  </a:lnTo>
                  <a:lnTo>
                    <a:pt x="33" y="27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grpSp>
        <p:nvGrpSpPr>
          <p:cNvPr id="331" name="Group 477"/>
          <p:cNvGrpSpPr>
            <a:grpSpLocks/>
          </p:cNvGrpSpPr>
          <p:nvPr/>
        </p:nvGrpSpPr>
        <p:grpSpPr bwMode="auto">
          <a:xfrm>
            <a:off x="5740400" y="3887788"/>
            <a:ext cx="298450" cy="130175"/>
            <a:chOff x="3616" y="2449"/>
            <a:chExt cx="188" cy="82"/>
          </a:xfrm>
        </p:grpSpPr>
        <p:sp>
          <p:nvSpPr>
            <p:cNvPr id="332" name="Line 469"/>
            <p:cNvSpPr>
              <a:spLocks noChangeShapeType="1"/>
            </p:cNvSpPr>
            <p:nvPr/>
          </p:nvSpPr>
          <p:spPr bwMode="auto">
            <a:xfrm flipH="1" flipV="1">
              <a:off x="3688" y="2480"/>
              <a:ext cx="116" cy="5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33" name="Freeform 470"/>
            <p:cNvSpPr>
              <a:spLocks/>
            </p:cNvSpPr>
            <p:nvPr/>
          </p:nvSpPr>
          <p:spPr bwMode="auto">
            <a:xfrm>
              <a:off x="3616" y="2449"/>
              <a:ext cx="100" cy="64"/>
            </a:xfrm>
            <a:custGeom>
              <a:avLst/>
              <a:gdLst>
                <a:gd name="T0" fmla="*/ 100 w 100"/>
                <a:gd name="T1" fmla="*/ 15 h 64"/>
                <a:gd name="T2" fmla="*/ 0 w 100"/>
                <a:gd name="T3" fmla="*/ 0 h 64"/>
                <a:gd name="T4" fmla="*/ 78 w 100"/>
                <a:gd name="T5" fmla="*/ 64 h 64"/>
                <a:gd name="T6" fmla="*/ 100 w 100"/>
                <a:gd name="T7" fmla="*/ 15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64"/>
                <a:gd name="T14" fmla="*/ 100 w 100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64">
                  <a:moveTo>
                    <a:pt x="100" y="15"/>
                  </a:moveTo>
                  <a:lnTo>
                    <a:pt x="0" y="0"/>
                  </a:lnTo>
                  <a:lnTo>
                    <a:pt x="78" y="64"/>
                  </a:lnTo>
                  <a:lnTo>
                    <a:pt x="10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grpSp>
        <p:nvGrpSpPr>
          <p:cNvPr id="334" name="Group 227"/>
          <p:cNvGrpSpPr>
            <a:grpSpLocks/>
          </p:cNvGrpSpPr>
          <p:nvPr/>
        </p:nvGrpSpPr>
        <p:grpSpPr bwMode="auto">
          <a:xfrm>
            <a:off x="6423025" y="2678113"/>
            <a:ext cx="395288" cy="123825"/>
            <a:chOff x="6413500" y="2468563"/>
            <a:chExt cx="395288" cy="123825"/>
          </a:xfrm>
        </p:grpSpPr>
        <p:sp>
          <p:nvSpPr>
            <p:cNvPr id="335" name="Line 471"/>
            <p:cNvSpPr>
              <a:spLocks noChangeShapeType="1"/>
            </p:cNvSpPr>
            <p:nvPr/>
          </p:nvSpPr>
          <p:spPr bwMode="auto">
            <a:xfrm>
              <a:off x="6413500" y="2468563"/>
              <a:ext cx="274638" cy="857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36" name="Freeform 472"/>
            <p:cNvSpPr>
              <a:spLocks/>
            </p:cNvSpPr>
            <p:nvPr/>
          </p:nvSpPr>
          <p:spPr bwMode="auto">
            <a:xfrm>
              <a:off x="6650038" y="2506663"/>
              <a:ext cx="158750" cy="85725"/>
            </a:xfrm>
            <a:custGeom>
              <a:avLst/>
              <a:gdLst>
                <a:gd name="T0" fmla="*/ 0 w 100"/>
                <a:gd name="T1" fmla="*/ 76200 h 54"/>
                <a:gd name="T2" fmla="*/ 158750 w 100"/>
                <a:gd name="T3" fmla="*/ 85725 h 54"/>
                <a:gd name="T4" fmla="*/ 23812 w 100"/>
                <a:gd name="T5" fmla="*/ 0 h 54"/>
                <a:gd name="T6" fmla="*/ 0 w 100"/>
                <a:gd name="T7" fmla="*/ 76200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4"/>
                <a:gd name="T14" fmla="*/ 100 w 100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4">
                  <a:moveTo>
                    <a:pt x="0" y="48"/>
                  </a:moveTo>
                  <a:lnTo>
                    <a:pt x="100" y="54"/>
                  </a:lnTo>
                  <a:lnTo>
                    <a:pt x="15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grpSp>
        <p:nvGrpSpPr>
          <p:cNvPr id="337" name="Group 476"/>
          <p:cNvGrpSpPr>
            <a:grpSpLocks/>
          </p:cNvGrpSpPr>
          <p:nvPr/>
        </p:nvGrpSpPr>
        <p:grpSpPr bwMode="auto">
          <a:xfrm>
            <a:off x="6292850" y="3560763"/>
            <a:ext cx="288925" cy="284162"/>
            <a:chOff x="3964" y="2243"/>
            <a:chExt cx="182" cy="179"/>
          </a:xfrm>
        </p:grpSpPr>
        <p:sp>
          <p:nvSpPr>
            <p:cNvPr id="338" name="Line 473"/>
            <p:cNvSpPr>
              <a:spLocks noChangeShapeType="1"/>
            </p:cNvSpPr>
            <p:nvPr/>
          </p:nvSpPr>
          <p:spPr bwMode="auto">
            <a:xfrm flipH="1">
              <a:off x="4022" y="2243"/>
              <a:ext cx="124" cy="1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39" name="Freeform 474"/>
            <p:cNvSpPr>
              <a:spLocks/>
            </p:cNvSpPr>
            <p:nvPr/>
          </p:nvSpPr>
          <p:spPr bwMode="auto">
            <a:xfrm>
              <a:off x="3964" y="2334"/>
              <a:ext cx="88" cy="88"/>
            </a:xfrm>
            <a:custGeom>
              <a:avLst/>
              <a:gdLst>
                <a:gd name="T0" fmla="*/ 52 w 88"/>
                <a:gd name="T1" fmla="*/ 0 h 88"/>
                <a:gd name="T2" fmla="*/ 0 w 88"/>
                <a:gd name="T3" fmla="*/ 88 h 88"/>
                <a:gd name="T4" fmla="*/ 88 w 88"/>
                <a:gd name="T5" fmla="*/ 36 h 88"/>
                <a:gd name="T6" fmla="*/ 52 w 88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88"/>
                <a:gd name="T14" fmla="*/ 88 w 88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88">
                  <a:moveTo>
                    <a:pt x="52" y="0"/>
                  </a:moveTo>
                  <a:lnTo>
                    <a:pt x="0" y="88"/>
                  </a:lnTo>
                  <a:lnTo>
                    <a:pt x="88" y="36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6" grpId="0" animBg="1"/>
      <p:bldP spid="259" grpId="0" animBg="1"/>
      <p:bldP spid="260" grpId="0" animBg="1"/>
      <p:bldP spid="261" grpId="0" animBg="1"/>
      <p:bldP spid="26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Manufactured IC 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Technologies</a:t>
            </a:r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/>
            </a:r>
            <a:b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dirty="0" smtClean="0">
                <a:solidFill>
                  <a:schemeClr val="tx2"/>
                </a:solidFill>
                <a:latin typeface="Comic Sans MS" pitchFamily="66" charset="0"/>
              </a:rPr>
              <a:t>Gate </a:t>
            </a:r>
            <a:r>
              <a:rPr lang="en-US" dirty="0" smtClean="0">
                <a:solidFill>
                  <a:schemeClr val="tx2"/>
                </a:solidFill>
                <a:latin typeface="Comic Sans MS" pitchFamily="66" charset="0"/>
              </a:rPr>
              <a:t>Array ASIC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432520"/>
            <a:ext cx="8434388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Example: Mapping a half-adder to a gate array ASIC</a:t>
            </a:r>
          </a:p>
        </p:txBody>
      </p:sp>
      <p:sp>
        <p:nvSpPr>
          <p:cNvPr id="7" name="Line 184"/>
          <p:cNvSpPr>
            <a:spLocks noChangeShapeType="1"/>
          </p:cNvSpPr>
          <p:nvPr/>
        </p:nvSpPr>
        <p:spPr bwMode="auto">
          <a:xfrm>
            <a:off x="3197225" y="4248150"/>
            <a:ext cx="33178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" name="Line 185"/>
          <p:cNvSpPr>
            <a:spLocks noChangeShapeType="1"/>
          </p:cNvSpPr>
          <p:nvPr/>
        </p:nvSpPr>
        <p:spPr bwMode="auto">
          <a:xfrm>
            <a:off x="3197225" y="4425950"/>
            <a:ext cx="33178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" name="Line 186"/>
          <p:cNvSpPr>
            <a:spLocks noChangeShapeType="1"/>
          </p:cNvSpPr>
          <p:nvPr/>
        </p:nvSpPr>
        <p:spPr bwMode="auto">
          <a:xfrm>
            <a:off x="3197225" y="4605338"/>
            <a:ext cx="3429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" name="Line 187"/>
          <p:cNvSpPr>
            <a:spLocks noChangeShapeType="1"/>
          </p:cNvSpPr>
          <p:nvPr/>
        </p:nvSpPr>
        <p:spPr bwMode="auto">
          <a:xfrm>
            <a:off x="3197225" y="4783138"/>
            <a:ext cx="33178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" name="Line 188"/>
          <p:cNvSpPr>
            <a:spLocks noChangeShapeType="1"/>
          </p:cNvSpPr>
          <p:nvPr/>
        </p:nvSpPr>
        <p:spPr bwMode="auto">
          <a:xfrm>
            <a:off x="3197225" y="4981575"/>
            <a:ext cx="33813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" name="Line 189"/>
          <p:cNvSpPr>
            <a:spLocks noChangeShapeType="1"/>
          </p:cNvSpPr>
          <p:nvPr/>
        </p:nvSpPr>
        <p:spPr bwMode="auto">
          <a:xfrm>
            <a:off x="5946775" y="3889375"/>
            <a:ext cx="32702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" name="Line 190"/>
          <p:cNvSpPr>
            <a:spLocks noChangeShapeType="1"/>
          </p:cNvSpPr>
          <p:nvPr/>
        </p:nvSpPr>
        <p:spPr bwMode="auto">
          <a:xfrm>
            <a:off x="5946775" y="4425950"/>
            <a:ext cx="33178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" name="Line 191"/>
          <p:cNvSpPr>
            <a:spLocks noChangeShapeType="1"/>
          </p:cNvSpPr>
          <p:nvPr/>
        </p:nvSpPr>
        <p:spPr bwMode="auto">
          <a:xfrm>
            <a:off x="5946775" y="4605338"/>
            <a:ext cx="3365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" name="Line 192"/>
          <p:cNvSpPr>
            <a:spLocks noChangeShapeType="1"/>
          </p:cNvSpPr>
          <p:nvPr/>
        </p:nvSpPr>
        <p:spPr bwMode="auto">
          <a:xfrm>
            <a:off x="5946775" y="4783138"/>
            <a:ext cx="33178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" name="Line 193"/>
          <p:cNvSpPr>
            <a:spLocks noChangeShapeType="1"/>
          </p:cNvSpPr>
          <p:nvPr/>
        </p:nvSpPr>
        <p:spPr bwMode="auto">
          <a:xfrm>
            <a:off x="5946775" y="4981575"/>
            <a:ext cx="3365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" name="Line 194"/>
          <p:cNvSpPr>
            <a:spLocks noChangeShapeType="1"/>
          </p:cNvSpPr>
          <p:nvPr/>
        </p:nvSpPr>
        <p:spPr bwMode="auto">
          <a:xfrm>
            <a:off x="5946775" y="4068763"/>
            <a:ext cx="32702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" name="Freeform 195"/>
          <p:cNvSpPr>
            <a:spLocks/>
          </p:cNvSpPr>
          <p:nvPr/>
        </p:nvSpPr>
        <p:spPr bwMode="auto">
          <a:xfrm>
            <a:off x="3535363" y="3349625"/>
            <a:ext cx="2406650" cy="1895475"/>
          </a:xfrm>
          <a:custGeom>
            <a:avLst/>
            <a:gdLst>
              <a:gd name="T0" fmla="*/ 0 w 1516"/>
              <a:gd name="T1" fmla="*/ 1433512 h 1194"/>
              <a:gd name="T2" fmla="*/ 0 w 1516"/>
              <a:gd name="T3" fmla="*/ 0 h 1194"/>
              <a:gd name="T4" fmla="*/ 2406650 w 1516"/>
              <a:gd name="T5" fmla="*/ 0 h 1194"/>
              <a:gd name="T6" fmla="*/ 2406650 w 1516"/>
              <a:gd name="T7" fmla="*/ 1895475 h 1194"/>
              <a:gd name="T8" fmla="*/ 0 w 1516"/>
              <a:gd name="T9" fmla="*/ 1895475 h 1194"/>
              <a:gd name="T10" fmla="*/ 0 w 1516"/>
              <a:gd name="T11" fmla="*/ 1433512 h 11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16"/>
              <a:gd name="T19" fmla="*/ 0 h 1194"/>
              <a:gd name="T20" fmla="*/ 1516 w 1516"/>
              <a:gd name="T21" fmla="*/ 1194 h 11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16" h="1194">
                <a:moveTo>
                  <a:pt x="0" y="903"/>
                </a:moveTo>
                <a:lnTo>
                  <a:pt x="0" y="0"/>
                </a:lnTo>
                <a:lnTo>
                  <a:pt x="1516" y="0"/>
                </a:lnTo>
                <a:lnTo>
                  <a:pt x="1516" y="1194"/>
                </a:lnTo>
                <a:lnTo>
                  <a:pt x="0" y="1194"/>
                </a:lnTo>
                <a:lnTo>
                  <a:pt x="0" y="903"/>
                </a:lnTo>
              </a:path>
            </a:pathLst>
          </a:custGeom>
          <a:noFill/>
          <a:ln w="14288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9" name="Line 198"/>
          <p:cNvSpPr>
            <a:spLocks noChangeShapeType="1"/>
          </p:cNvSpPr>
          <p:nvPr/>
        </p:nvSpPr>
        <p:spPr bwMode="auto">
          <a:xfrm>
            <a:off x="3916363" y="4248150"/>
            <a:ext cx="10477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0" name="Line 199"/>
          <p:cNvSpPr>
            <a:spLocks noChangeShapeType="1"/>
          </p:cNvSpPr>
          <p:nvPr/>
        </p:nvSpPr>
        <p:spPr bwMode="auto">
          <a:xfrm>
            <a:off x="3916363" y="4425950"/>
            <a:ext cx="10477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1" name="Line 200"/>
          <p:cNvSpPr>
            <a:spLocks noChangeShapeType="1"/>
          </p:cNvSpPr>
          <p:nvPr/>
        </p:nvSpPr>
        <p:spPr bwMode="auto">
          <a:xfrm>
            <a:off x="5018088" y="4783138"/>
            <a:ext cx="698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2" name="Line 201"/>
          <p:cNvSpPr>
            <a:spLocks noChangeShapeType="1"/>
          </p:cNvSpPr>
          <p:nvPr/>
        </p:nvSpPr>
        <p:spPr bwMode="auto">
          <a:xfrm>
            <a:off x="5013325" y="4337050"/>
            <a:ext cx="698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3" name="Line 202"/>
          <p:cNvSpPr>
            <a:spLocks noChangeShapeType="1"/>
          </p:cNvSpPr>
          <p:nvPr/>
        </p:nvSpPr>
        <p:spPr bwMode="auto">
          <a:xfrm>
            <a:off x="4611688" y="4248150"/>
            <a:ext cx="8890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4" name="Line 203"/>
          <p:cNvSpPr>
            <a:spLocks noChangeShapeType="1"/>
          </p:cNvSpPr>
          <p:nvPr/>
        </p:nvSpPr>
        <p:spPr bwMode="auto">
          <a:xfrm>
            <a:off x="4611688" y="4425950"/>
            <a:ext cx="8890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5" name="Line 207"/>
          <p:cNvSpPr>
            <a:spLocks noChangeShapeType="1"/>
          </p:cNvSpPr>
          <p:nvPr/>
        </p:nvSpPr>
        <p:spPr bwMode="auto">
          <a:xfrm>
            <a:off x="3197225" y="4068763"/>
            <a:ext cx="33178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6" name="Line 209"/>
          <p:cNvSpPr>
            <a:spLocks noChangeShapeType="1"/>
          </p:cNvSpPr>
          <p:nvPr/>
        </p:nvSpPr>
        <p:spPr bwMode="auto">
          <a:xfrm>
            <a:off x="4333875" y="4337050"/>
            <a:ext cx="7461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7" name="Line 210"/>
          <p:cNvSpPr>
            <a:spLocks noChangeShapeType="1"/>
          </p:cNvSpPr>
          <p:nvPr/>
        </p:nvSpPr>
        <p:spPr bwMode="auto">
          <a:xfrm>
            <a:off x="5708650" y="4783138"/>
            <a:ext cx="698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8" name="Line 214"/>
          <p:cNvSpPr>
            <a:spLocks noChangeShapeType="1"/>
          </p:cNvSpPr>
          <p:nvPr/>
        </p:nvSpPr>
        <p:spPr bwMode="auto">
          <a:xfrm flipH="1">
            <a:off x="5300663" y="4783138"/>
            <a:ext cx="74612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9" name="Rectangle 221"/>
          <p:cNvSpPr>
            <a:spLocks noChangeArrowheads="1"/>
          </p:cNvSpPr>
          <p:nvPr/>
        </p:nvSpPr>
        <p:spPr bwMode="auto">
          <a:xfrm>
            <a:off x="4405313" y="5027613"/>
            <a:ext cx="1138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G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0" name="Rectangle 222"/>
          <p:cNvSpPr>
            <a:spLocks noChangeArrowheads="1"/>
          </p:cNvSpPr>
          <p:nvPr/>
        </p:nvSpPr>
        <p:spPr bwMode="auto">
          <a:xfrm>
            <a:off x="4508500" y="5027613"/>
            <a:ext cx="8496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a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1" name="Rectangle 223"/>
          <p:cNvSpPr>
            <a:spLocks noChangeArrowheads="1"/>
          </p:cNvSpPr>
          <p:nvPr/>
        </p:nvSpPr>
        <p:spPr bwMode="auto">
          <a:xfrm>
            <a:off x="4584700" y="5027613"/>
            <a:ext cx="7854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t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2" name="Rectangle 224"/>
          <p:cNvSpPr>
            <a:spLocks noChangeArrowheads="1"/>
          </p:cNvSpPr>
          <p:nvPr/>
        </p:nvSpPr>
        <p:spPr bwMode="auto">
          <a:xfrm>
            <a:off x="4635500" y="5027613"/>
            <a:ext cx="230188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e a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3" name="Rectangle 225"/>
          <p:cNvSpPr>
            <a:spLocks noChangeArrowheads="1"/>
          </p:cNvSpPr>
          <p:nvPr/>
        </p:nvSpPr>
        <p:spPr bwMode="auto">
          <a:xfrm>
            <a:off x="4826000" y="5027613"/>
            <a:ext cx="8015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r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4" name="Rectangle 226"/>
          <p:cNvSpPr>
            <a:spLocks noChangeArrowheads="1"/>
          </p:cNvSpPr>
          <p:nvPr/>
        </p:nvSpPr>
        <p:spPr bwMode="auto">
          <a:xfrm>
            <a:off x="4878388" y="5027613"/>
            <a:ext cx="8015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r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5" name="Rectangle 227"/>
          <p:cNvSpPr>
            <a:spLocks noChangeArrowheads="1"/>
          </p:cNvSpPr>
          <p:nvPr/>
        </p:nvSpPr>
        <p:spPr bwMode="auto">
          <a:xfrm>
            <a:off x="4929188" y="5027613"/>
            <a:ext cx="8496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a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6" name="Rectangle 228"/>
          <p:cNvSpPr>
            <a:spLocks noChangeArrowheads="1"/>
          </p:cNvSpPr>
          <p:nvPr/>
        </p:nvSpPr>
        <p:spPr bwMode="auto">
          <a:xfrm>
            <a:off x="5005388" y="5027613"/>
            <a:ext cx="8656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y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7" name="Rectangle 229"/>
          <p:cNvSpPr>
            <a:spLocks noChangeArrowheads="1"/>
          </p:cNvSpPr>
          <p:nvPr/>
        </p:nvSpPr>
        <p:spPr bwMode="auto">
          <a:xfrm>
            <a:off x="6308725" y="4138613"/>
            <a:ext cx="825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s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8" name="Rectangle 230"/>
          <p:cNvSpPr>
            <a:spLocks noChangeArrowheads="1"/>
          </p:cNvSpPr>
          <p:nvPr/>
        </p:nvSpPr>
        <p:spPr bwMode="auto">
          <a:xfrm>
            <a:off x="6308725" y="3606800"/>
            <a:ext cx="8496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c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9" name="Rectangle 231"/>
          <p:cNvSpPr>
            <a:spLocks noChangeArrowheads="1"/>
          </p:cNvSpPr>
          <p:nvPr/>
        </p:nvSpPr>
        <p:spPr bwMode="auto">
          <a:xfrm>
            <a:off x="6378575" y="3606800"/>
            <a:ext cx="8816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o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0" name="Rectangle 232"/>
          <p:cNvSpPr>
            <a:spLocks noChangeArrowheads="1"/>
          </p:cNvSpPr>
          <p:nvPr/>
        </p:nvSpPr>
        <p:spPr bwMode="auto">
          <a:xfrm>
            <a:off x="3092450" y="3605213"/>
            <a:ext cx="8496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a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1" name="Rectangle 233"/>
          <p:cNvSpPr>
            <a:spLocks noChangeArrowheads="1"/>
          </p:cNvSpPr>
          <p:nvPr/>
        </p:nvSpPr>
        <p:spPr bwMode="auto">
          <a:xfrm>
            <a:off x="3078163" y="3800475"/>
            <a:ext cx="9938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b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2" name="Rectangle 235"/>
          <p:cNvSpPr>
            <a:spLocks noChangeArrowheads="1"/>
          </p:cNvSpPr>
          <p:nvPr/>
        </p:nvSpPr>
        <p:spPr bwMode="auto">
          <a:xfrm>
            <a:off x="5868988" y="2865438"/>
            <a:ext cx="5476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6600CC"/>
                </a:solidFill>
                <a:latin typeface="Comic Sans MS" pitchFamily="66" charset="0"/>
              </a:rPr>
              <a:t>co = ab</a:t>
            </a:r>
            <a:endParaRPr lang="en-US">
              <a:solidFill>
                <a:srgbClr val="6600CC"/>
              </a:solidFill>
              <a:latin typeface="Comic Sans MS" pitchFamily="66" charset="0"/>
            </a:endParaRPr>
          </a:p>
        </p:txBody>
      </p:sp>
      <p:sp>
        <p:nvSpPr>
          <p:cNvPr id="43" name="Rectangle 236"/>
          <p:cNvSpPr>
            <a:spLocks noChangeArrowheads="1"/>
          </p:cNvSpPr>
          <p:nvPr/>
        </p:nvSpPr>
        <p:spPr bwMode="auto">
          <a:xfrm>
            <a:off x="5824538" y="2647950"/>
            <a:ext cx="94256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0000"/>
                </a:solidFill>
                <a:latin typeface="Comic Sans MS" pitchFamily="66" charset="0"/>
              </a:rPr>
              <a:t>s = a'b + ab'</a:t>
            </a:r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4" name="Freeform 240"/>
          <p:cNvSpPr>
            <a:spLocks/>
          </p:cNvSpPr>
          <p:nvPr/>
        </p:nvSpPr>
        <p:spPr bwMode="auto">
          <a:xfrm>
            <a:off x="4006850" y="4629150"/>
            <a:ext cx="242888" cy="307975"/>
          </a:xfrm>
          <a:custGeom>
            <a:avLst/>
            <a:gdLst>
              <a:gd name="T0" fmla="*/ 0 w 153"/>
              <a:gd name="T1" fmla="*/ 307975 h 194"/>
              <a:gd name="T2" fmla="*/ 242888 w 153"/>
              <a:gd name="T3" fmla="*/ 153988 h 194"/>
              <a:gd name="T4" fmla="*/ 0 w 153"/>
              <a:gd name="T5" fmla="*/ 0 h 194"/>
              <a:gd name="T6" fmla="*/ 0 w 153"/>
              <a:gd name="T7" fmla="*/ 307975 h 194"/>
              <a:gd name="T8" fmla="*/ 0 60000 65536"/>
              <a:gd name="T9" fmla="*/ 0 60000 65536"/>
              <a:gd name="T10" fmla="*/ 0 60000 65536"/>
              <a:gd name="T11" fmla="*/ 0 60000 65536"/>
              <a:gd name="T12" fmla="*/ 0 w 153"/>
              <a:gd name="T13" fmla="*/ 0 h 194"/>
              <a:gd name="T14" fmla="*/ 153 w 153"/>
              <a:gd name="T15" fmla="*/ 194 h 1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3" h="194">
                <a:moveTo>
                  <a:pt x="0" y="194"/>
                </a:moveTo>
                <a:lnTo>
                  <a:pt x="153" y="97"/>
                </a:lnTo>
                <a:lnTo>
                  <a:pt x="0" y="0"/>
                </a:lnTo>
                <a:lnTo>
                  <a:pt x="0" y="194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5" name="Oval 241"/>
          <p:cNvSpPr>
            <a:spLocks noChangeArrowheads="1"/>
          </p:cNvSpPr>
          <p:nvPr/>
        </p:nvSpPr>
        <p:spPr bwMode="auto">
          <a:xfrm>
            <a:off x="4259263" y="4748213"/>
            <a:ext cx="74612" cy="746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6" name="Freeform 242"/>
          <p:cNvSpPr>
            <a:spLocks/>
          </p:cNvSpPr>
          <p:nvPr/>
        </p:nvSpPr>
        <p:spPr bwMode="auto">
          <a:xfrm>
            <a:off x="3971925" y="4157663"/>
            <a:ext cx="361950" cy="357187"/>
          </a:xfrm>
          <a:custGeom>
            <a:avLst/>
            <a:gdLst>
              <a:gd name="T0" fmla="*/ 361950 w 73"/>
              <a:gd name="T1" fmla="*/ 178594 h 72"/>
              <a:gd name="T2" fmla="*/ 0 w 73"/>
              <a:gd name="T3" fmla="*/ 357187 h 72"/>
              <a:gd name="T4" fmla="*/ 54540 w 73"/>
              <a:gd name="T5" fmla="*/ 178594 h 72"/>
              <a:gd name="T6" fmla="*/ 54540 w 73"/>
              <a:gd name="T7" fmla="*/ 173633 h 72"/>
              <a:gd name="T8" fmla="*/ 0 w 73"/>
              <a:gd name="T9" fmla="*/ 0 h 72"/>
              <a:gd name="T10" fmla="*/ 361950 w 73"/>
              <a:gd name="T11" fmla="*/ 178594 h 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3"/>
              <a:gd name="T19" fmla="*/ 0 h 72"/>
              <a:gd name="T20" fmla="*/ 73 w 73"/>
              <a:gd name="T21" fmla="*/ 72 h 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3" h="72">
                <a:moveTo>
                  <a:pt x="73" y="36"/>
                </a:moveTo>
                <a:cubicBezTo>
                  <a:pt x="73" y="36"/>
                  <a:pt x="56" y="72"/>
                  <a:pt x="0" y="72"/>
                </a:cubicBezTo>
                <a:cubicBezTo>
                  <a:pt x="0" y="72"/>
                  <a:pt x="11" y="68"/>
                  <a:pt x="11" y="36"/>
                </a:cubicBezTo>
                <a:cubicBezTo>
                  <a:pt x="11" y="35"/>
                  <a:pt x="11" y="35"/>
                  <a:pt x="11" y="35"/>
                </a:cubicBezTo>
                <a:cubicBezTo>
                  <a:pt x="11" y="3"/>
                  <a:pt x="0" y="0"/>
                  <a:pt x="0" y="0"/>
                </a:cubicBezTo>
                <a:cubicBezTo>
                  <a:pt x="56" y="0"/>
                  <a:pt x="73" y="36"/>
                  <a:pt x="73" y="36"/>
                </a:cubicBezTo>
                <a:close/>
              </a:path>
            </a:pathLst>
          </a:custGeom>
          <a:solidFill>
            <a:srgbClr val="FFFFFF"/>
          </a:solidFill>
          <a:ln w="14288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7" name="Freeform 243"/>
          <p:cNvSpPr>
            <a:spLocks/>
          </p:cNvSpPr>
          <p:nvPr/>
        </p:nvSpPr>
        <p:spPr bwMode="auto">
          <a:xfrm>
            <a:off x="4691063" y="4629150"/>
            <a:ext cx="242887" cy="307975"/>
          </a:xfrm>
          <a:custGeom>
            <a:avLst/>
            <a:gdLst>
              <a:gd name="T0" fmla="*/ 0 w 153"/>
              <a:gd name="T1" fmla="*/ 307975 h 194"/>
              <a:gd name="T2" fmla="*/ 242887 w 153"/>
              <a:gd name="T3" fmla="*/ 153988 h 194"/>
              <a:gd name="T4" fmla="*/ 0 w 153"/>
              <a:gd name="T5" fmla="*/ 0 h 194"/>
              <a:gd name="T6" fmla="*/ 0 w 153"/>
              <a:gd name="T7" fmla="*/ 307975 h 194"/>
              <a:gd name="T8" fmla="*/ 0 60000 65536"/>
              <a:gd name="T9" fmla="*/ 0 60000 65536"/>
              <a:gd name="T10" fmla="*/ 0 60000 65536"/>
              <a:gd name="T11" fmla="*/ 0 60000 65536"/>
              <a:gd name="T12" fmla="*/ 0 w 153"/>
              <a:gd name="T13" fmla="*/ 0 h 194"/>
              <a:gd name="T14" fmla="*/ 153 w 153"/>
              <a:gd name="T15" fmla="*/ 194 h 1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3" h="194">
                <a:moveTo>
                  <a:pt x="0" y="194"/>
                </a:moveTo>
                <a:lnTo>
                  <a:pt x="153" y="97"/>
                </a:lnTo>
                <a:lnTo>
                  <a:pt x="0" y="0"/>
                </a:lnTo>
                <a:lnTo>
                  <a:pt x="0" y="194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8" name="Oval 244"/>
          <p:cNvSpPr>
            <a:spLocks noChangeArrowheads="1"/>
          </p:cNvSpPr>
          <p:nvPr/>
        </p:nvSpPr>
        <p:spPr bwMode="auto">
          <a:xfrm>
            <a:off x="4938713" y="4748213"/>
            <a:ext cx="74612" cy="746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9" name="Freeform 245"/>
          <p:cNvSpPr>
            <a:spLocks/>
          </p:cNvSpPr>
          <p:nvPr/>
        </p:nvSpPr>
        <p:spPr bwMode="auto">
          <a:xfrm>
            <a:off x="4651375" y="4157663"/>
            <a:ext cx="361950" cy="357187"/>
          </a:xfrm>
          <a:custGeom>
            <a:avLst/>
            <a:gdLst>
              <a:gd name="T0" fmla="*/ 361950 w 73"/>
              <a:gd name="T1" fmla="*/ 178594 h 72"/>
              <a:gd name="T2" fmla="*/ 0 w 73"/>
              <a:gd name="T3" fmla="*/ 357187 h 72"/>
              <a:gd name="T4" fmla="*/ 54540 w 73"/>
              <a:gd name="T5" fmla="*/ 178594 h 72"/>
              <a:gd name="T6" fmla="*/ 54540 w 73"/>
              <a:gd name="T7" fmla="*/ 173633 h 72"/>
              <a:gd name="T8" fmla="*/ 0 w 73"/>
              <a:gd name="T9" fmla="*/ 0 h 72"/>
              <a:gd name="T10" fmla="*/ 361950 w 73"/>
              <a:gd name="T11" fmla="*/ 178594 h 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3"/>
              <a:gd name="T19" fmla="*/ 0 h 72"/>
              <a:gd name="T20" fmla="*/ 73 w 73"/>
              <a:gd name="T21" fmla="*/ 72 h 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3" h="72">
                <a:moveTo>
                  <a:pt x="73" y="36"/>
                </a:moveTo>
                <a:cubicBezTo>
                  <a:pt x="73" y="36"/>
                  <a:pt x="56" y="72"/>
                  <a:pt x="0" y="72"/>
                </a:cubicBezTo>
                <a:cubicBezTo>
                  <a:pt x="0" y="72"/>
                  <a:pt x="11" y="68"/>
                  <a:pt x="11" y="36"/>
                </a:cubicBezTo>
                <a:cubicBezTo>
                  <a:pt x="11" y="35"/>
                  <a:pt x="11" y="35"/>
                  <a:pt x="11" y="35"/>
                </a:cubicBezTo>
                <a:cubicBezTo>
                  <a:pt x="11" y="3"/>
                  <a:pt x="0" y="0"/>
                  <a:pt x="0" y="0"/>
                </a:cubicBezTo>
                <a:cubicBezTo>
                  <a:pt x="56" y="0"/>
                  <a:pt x="73" y="36"/>
                  <a:pt x="73" y="36"/>
                </a:cubicBezTo>
                <a:close/>
              </a:path>
            </a:pathLst>
          </a:custGeom>
          <a:solidFill>
            <a:srgbClr val="FFFFFF"/>
          </a:solidFill>
          <a:ln w="14288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0" name="Freeform 246"/>
          <p:cNvSpPr>
            <a:spLocks/>
          </p:cNvSpPr>
          <p:nvPr/>
        </p:nvSpPr>
        <p:spPr bwMode="auto">
          <a:xfrm>
            <a:off x="3971925" y="3622675"/>
            <a:ext cx="411163" cy="357188"/>
          </a:xfrm>
          <a:custGeom>
            <a:avLst/>
            <a:gdLst>
              <a:gd name="T0" fmla="*/ 0 w 83"/>
              <a:gd name="T1" fmla="*/ 357188 h 72"/>
              <a:gd name="T2" fmla="*/ 232827 w 83"/>
              <a:gd name="T3" fmla="*/ 357188 h 72"/>
              <a:gd name="T4" fmla="*/ 411163 w 83"/>
              <a:gd name="T5" fmla="*/ 178594 h 72"/>
              <a:gd name="T6" fmla="*/ 232827 w 83"/>
              <a:gd name="T7" fmla="*/ 0 h 72"/>
              <a:gd name="T8" fmla="*/ 0 w 83"/>
              <a:gd name="T9" fmla="*/ 0 h 72"/>
              <a:gd name="T10" fmla="*/ 0 w 83"/>
              <a:gd name="T11" fmla="*/ 357188 h 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3"/>
              <a:gd name="T19" fmla="*/ 0 h 72"/>
              <a:gd name="T20" fmla="*/ 83 w 83"/>
              <a:gd name="T21" fmla="*/ 72 h 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3" h="72">
                <a:moveTo>
                  <a:pt x="0" y="72"/>
                </a:moveTo>
                <a:cubicBezTo>
                  <a:pt x="47" y="72"/>
                  <a:pt x="47" y="72"/>
                  <a:pt x="47" y="72"/>
                </a:cubicBezTo>
                <a:cubicBezTo>
                  <a:pt x="67" y="72"/>
                  <a:pt x="83" y="56"/>
                  <a:pt x="83" y="36"/>
                </a:cubicBezTo>
                <a:cubicBezTo>
                  <a:pt x="83" y="16"/>
                  <a:pt x="67" y="0"/>
                  <a:pt x="47" y="0"/>
                </a:cubicBezTo>
                <a:cubicBezTo>
                  <a:pt x="0" y="0"/>
                  <a:pt x="0" y="0"/>
                  <a:pt x="0" y="0"/>
                </a:cubicBezTo>
                <a:lnTo>
                  <a:pt x="0" y="72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1" name="Freeform 247"/>
          <p:cNvSpPr>
            <a:spLocks/>
          </p:cNvSpPr>
          <p:nvPr/>
        </p:nvSpPr>
        <p:spPr bwMode="auto">
          <a:xfrm>
            <a:off x="4660900" y="3622675"/>
            <a:ext cx="412750" cy="357188"/>
          </a:xfrm>
          <a:custGeom>
            <a:avLst/>
            <a:gdLst>
              <a:gd name="T0" fmla="*/ 0 w 83"/>
              <a:gd name="T1" fmla="*/ 357188 h 72"/>
              <a:gd name="T2" fmla="*/ 233726 w 83"/>
              <a:gd name="T3" fmla="*/ 357188 h 72"/>
              <a:gd name="T4" fmla="*/ 412750 w 83"/>
              <a:gd name="T5" fmla="*/ 178594 h 72"/>
              <a:gd name="T6" fmla="*/ 233726 w 83"/>
              <a:gd name="T7" fmla="*/ 0 h 72"/>
              <a:gd name="T8" fmla="*/ 0 w 83"/>
              <a:gd name="T9" fmla="*/ 0 h 72"/>
              <a:gd name="T10" fmla="*/ 0 w 83"/>
              <a:gd name="T11" fmla="*/ 357188 h 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3"/>
              <a:gd name="T19" fmla="*/ 0 h 72"/>
              <a:gd name="T20" fmla="*/ 83 w 83"/>
              <a:gd name="T21" fmla="*/ 72 h 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3" h="72">
                <a:moveTo>
                  <a:pt x="0" y="72"/>
                </a:moveTo>
                <a:cubicBezTo>
                  <a:pt x="47" y="72"/>
                  <a:pt x="47" y="72"/>
                  <a:pt x="47" y="72"/>
                </a:cubicBezTo>
                <a:cubicBezTo>
                  <a:pt x="67" y="72"/>
                  <a:pt x="83" y="56"/>
                  <a:pt x="83" y="36"/>
                </a:cubicBezTo>
                <a:cubicBezTo>
                  <a:pt x="83" y="16"/>
                  <a:pt x="67" y="0"/>
                  <a:pt x="47" y="0"/>
                </a:cubicBezTo>
                <a:cubicBezTo>
                  <a:pt x="0" y="0"/>
                  <a:pt x="0" y="0"/>
                  <a:pt x="0" y="0"/>
                </a:cubicBezTo>
                <a:lnTo>
                  <a:pt x="0" y="72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2" name="Freeform 248"/>
          <p:cNvSpPr>
            <a:spLocks/>
          </p:cNvSpPr>
          <p:nvPr/>
        </p:nvSpPr>
        <p:spPr bwMode="auto">
          <a:xfrm>
            <a:off x="5375275" y="4629150"/>
            <a:ext cx="244475" cy="307975"/>
          </a:xfrm>
          <a:custGeom>
            <a:avLst/>
            <a:gdLst>
              <a:gd name="T0" fmla="*/ 0 w 154"/>
              <a:gd name="T1" fmla="*/ 307975 h 194"/>
              <a:gd name="T2" fmla="*/ 244475 w 154"/>
              <a:gd name="T3" fmla="*/ 153988 h 194"/>
              <a:gd name="T4" fmla="*/ 0 w 154"/>
              <a:gd name="T5" fmla="*/ 0 h 194"/>
              <a:gd name="T6" fmla="*/ 0 w 154"/>
              <a:gd name="T7" fmla="*/ 307975 h 194"/>
              <a:gd name="T8" fmla="*/ 0 60000 65536"/>
              <a:gd name="T9" fmla="*/ 0 60000 65536"/>
              <a:gd name="T10" fmla="*/ 0 60000 65536"/>
              <a:gd name="T11" fmla="*/ 0 60000 65536"/>
              <a:gd name="T12" fmla="*/ 0 w 154"/>
              <a:gd name="T13" fmla="*/ 0 h 194"/>
              <a:gd name="T14" fmla="*/ 154 w 154"/>
              <a:gd name="T15" fmla="*/ 194 h 1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" h="194">
                <a:moveTo>
                  <a:pt x="0" y="194"/>
                </a:moveTo>
                <a:lnTo>
                  <a:pt x="154" y="97"/>
                </a:lnTo>
                <a:lnTo>
                  <a:pt x="0" y="0"/>
                </a:lnTo>
                <a:lnTo>
                  <a:pt x="0" y="194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3" name="Oval 249"/>
          <p:cNvSpPr>
            <a:spLocks noChangeArrowheads="1"/>
          </p:cNvSpPr>
          <p:nvPr/>
        </p:nvSpPr>
        <p:spPr bwMode="auto">
          <a:xfrm>
            <a:off x="5629275" y="4748213"/>
            <a:ext cx="74613" cy="746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" name="Freeform 250"/>
          <p:cNvSpPr>
            <a:spLocks/>
          </p:cNvSpPr>
          <p:nvPr/>
        </p:nvSpPr>
        <p:spPr bwMode="auto">
          <a:xfrm>
            <a:off x="5340350" y="4157663"/>
            <a:ext cx="363538" cy="357187"/>
          </a:xfrm>
          <a:custGeom>
            <a:avLst/>
            <a:gdLst>
              <a:gd name="T0" fmla="*/ 363538 w 73"/>
              <a:gd name="T1" fmla="*/ 178594 h 72"/>
              <a:gd name="T2" fmla="*/ 0 w 73"/>
              <a:gd name="T3" fmla="*/ 357187 h 72"/>
              <a:gd name="T4" fmla="*/ 54780 w 73"/>
              <a:gd name="T5" fmla="*/ 178594 h 72"/>
              <a:gd name="T6" fmla="*/ 54780 w 73"/>
              <a:gd name="T7" fmla="*/ 173633 h 72"/>
              <a:gd name="T8" fmla="*/ 0 w 73"/>
              <a:gd name="T9" fmla="*/ 0 h 72"/>
              <a:gd name="T10" fmla="*/ 363538 w 73"/>
              <a:gd name="T11" fmla="*/ 178594 h 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3"/>
              <a:gd name="T19" fmla="*/ 0 h 72"/>
              <a:gd name="T20" fmla="*/ 73 w 73"/>
              <a:gd name="T21" fmla="*/ 72 h 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3" h="72">
                <a:moveTo>
                  <a:pt x="73" y="36"/>
                </a:moveTo>
                <a:cubicBezTo>
                  <a:pt x="73" y="36"/>
                  <a:pt x="56" y="72"/>
                  <a:pt x="0" y="72"/>
                </a:cubicBezTo>
                <a:cubicBezTo>
                  <a:pt x="0" y="72"/>
                  <a:pt x="11" y="68"/>
                  <a:pt x="11" y="36"/>
                </a:cubicBezTo>
                <a:cubicBezTo>
                  <a:pt x="11" y="35"/>
                  <a:pt x="11" y="35"/>
                  <a:pt x="11" y="35"/>
                </a:cubicBezTo>
                <a:cubicBezTo>
                  <a:pt x="11" y="3"/>
                  <a:pt x="0" y="0"/>
                  <a:pt x="0" y="0"/>
                </a:cubicBezTo>
                <a:cubicBezTo>
                  <a:pt x="56" y="0"/>
                  <a:pt x="73" y="36"/>
                  <a:pt x="73" y="36"/>
                </a:cubicBezTo>
                <a:close/>
              </a:path>
            </a:pathLst>
          </a:custGeom>
          <a:solidFill>
            <a:srgbClr val="FFFFFF"/>
          </a:solidFill>
          <a:ln w="14288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5" name="Freeform 251"/>
          <p:cNvSpPr>
            <a:spLocks/>
          </p:cNvSpPr>
          <p:nvPr/>
        </p:nvSpPr>
        <p:spPr bwMode="auto">
          <a:xfrm>
            <a:off x="5351463" y="3622675"/>
            <a:ext cx="411162" cy="357188"/>
          </a:xfrm>
          <a:custGeom>
            <a:avLst/>
            <a:gdLst>
              <a:gd name="T0" fmla="*/ 0 w 83"/>
              <a:gd name="T1" fmla="*/ 357188 h 72"/>
              <a:gd name="T2" fmla="*/ 232827 w 83"/>
              <a:gd name="T3" fmla="*/ 357188 h 72"/>
              <a:gd name="T4" fmla="*/ 411162 w 83"/>
              <a:gd name="T5" fmla="*/ 178594 h 72"/>
              <a:gd name="T6" fmla="*/ 232827 w 83"/>
              <a:gd name="T7" fmla="*/ 0 h 72"/>
              <a:gd name="T8" fmla="*/ 0 w 83"/>
              <a:gd name="T9" fmla="*/ 0 h 72"/>
              <a:gd name="T10" fmla="*/ 0 w 83"/>
              <a:gd name="T11" fmla="*/ 357188 h 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3"/>
              <a:gd name="T19" fmla="*/ 0 h 72"/>
              <a:gd name="T20" fmla="*/ 83 w 83"/>
              <a:gd name="T21" fmla="*/ 72 h 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3" h="72">
                <a:moveTo>
                  <a:pt x="0" y="72"/>
                </a:moveTo>
                <a:cubicBezTo>
                  <a:pt x="47" y="72"/>
                  <a:pt x="47" y="72"/>
                  <a:pt x="47" y="72"/>
                </a:cubicBezTo>
                <a:cubicBezTo>
                  <a:pt x="67" y="72"/>
                  <a:pt x="83" y="56"/>
                  <a:pt x="83" y="36"/>
                </a:cubicBezTo>
                <a:cubicBezTo>
                  <a:pt x="83" y="16"/>
                  <a:pt x="67" y="0"/>
                  <a:pt x="47" y="0"/>
                </a:cubicBezTo>
                <a:cubicBezTo>
                  <a:pt x="0" y="0"/>
                  <a:pt x="0" y="0"/>
                  <a:pt x="0" y="0"/>
                </a:cubicBezTo>
                <a:lnTo>
                  <a:pt x="0" y="72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grpSp>
        <p:nvGrpSpPr>
          <p:cNvPr id="56" name="Group 283"/>
          <p:cNvGrpSpPr>
            <a:grpSpLocks/>
          </p:cNvGrpSpPr>
          <p:nvPr/>
        </p:nvGrpSpPr>
        <p:grpSpPr bwMode="auto">
          <a:xfrm>
            <a:off x="4751392" y="3705232"/>
            <a:ext cx="954088" cy="200026"/>
            <a:chOff x="4427" y="1758"/>
            <a:chExt cx="601" cy="126"/>
          </a:xfrm>
        </p:grpSpPr>
        <p:sp>
          <p:nvSpPr>
            <p:cNvPr id="57" name="Rectangle 253"/>
            <p:cNvSpPr>
              <a:spLocks noChangeArrowheads="1"/>
            </p:cNvSpPr>
            <p:nvPr/>
          </p:nvSpPr>
          <p:spPr bwMode="auto">
            <a:xfrm>
              <a:off x="4427" y="1758"/>
              <a:ext cx="157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a'b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58" name="Rectangle 256"/>
            <p:cNvSpPr>
              <a:spLocks noChangeArrowheads="1"/>
            </p:cNvSpPr>
            <p:nvPr/>
          </p:nvSpPr>
          <p:spPr bwMode="auto">
            <a:xfrm>
              <a:off x="4871" y="1758"/>
              <a:ext cx="157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ab'</a:t>
              </a:r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59" name="Line 262"/>
          <p:cNvSpPr>
            <a:spLocks noChangeShapeType="1"/>
          </p:cNvSpPr>
          <p:nvPr/>
        </p:nvSpPr>
        <p:spPr bwMode="auto">
          <a:xfrm>
            <a:off x="3197225" y="3905250"/>
            <a:ext cx="33178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0" name="Line 263"/>
          <p:cNvSpPr>
            <a:spLocks noChangeShapeType="1"/>
          </p:cNvSpPr>
          <p:nvPr/>
        </p:nvSpPr>
        <p:spPr bwMode="auto">
          <a:xfrm>
            <a:off x="3197225" y="3725863"/>
            <a:ext cx="33178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1" name="Line 264"/>
          <p:cNvSpPr>
            <a:spLocks noChangeShapeType="1"/>
          </p:cNvSpPr>
          <p:nvPr/>
        </p:nvSpPr>
        <p:spPr bwMode="auto">
          <a:xfrm>
            <a:off x="5940425" y="3725863"/>
            <a:ext cx="33178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2" name="Line 265"/>
          <p:cNvSpPr>
            <a:spLocks noChangeShapeType="1"/>
          </p:cNvSpPr>
          <p:nvPr/>
        </p:nvSpPr>
        <p:spPr bwMode="auto">
          <a:xfrm>
            <a:off x="5940425" y="4249738"/>
            <a:ext cx="33178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4" name="Text Box 270"/>
          <p:cNvSpPr txBox="1">
            <a:spLocks noChangeArrowheads="1"/>
          </p:cNvSpPr>
          <p:nvPr/>
        </p:nvSpPr>
        <p:spPr bwMode="auto">
          <a:xfrm>
            <a:off x="3253064" y="2514600"/>
            <a:ext cx="25362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omic Sans MS" pitchFamily="66" charset="0"/>
              </a:rPr>
              <a:t>Half-adder equations:</a:t>
            </a:r>
          </a:p>
        </p:txBody>
      </p:sp>
      <p:grpSp>
        <p:nvGrpSpPr>
          <p:cNvPr id="65" name="Group 288"/>
          <p:cNvGrpSpPr>
            <a:grpSpLocks/>
          </p:cNvGrpSpPr>
          <p:nvPr/>
        </p:nvGrpSpPr>
        <p:grpSpPr bwMode="auto">
          <a:xfrm>
            <a:off x="3521075" y="3086100"/>
            <a:ext cx="2647950" cy="814388"/>
            <a:chOff x="3652" y="1368"/>
            <a:chExt cx="1668" cy="513"/>
          </a:xfrm>
        </p:grpSpPr>
        <p:grpSp>
          <p:nvGrpSpPr>
            <p:cNvPr id="66" name="Group 284"/>
            <p:cNvGrpSpPr>
              <a:grpSpLocks/>
            </p:cNvGrpSpPr>
            <p:nvPr/>
          </p:nvGrpSpPr>
          <p:grpSpPr bwMode="auto">
            <a:xfrm>
              <a:off x="3652" y="1612"/>
              <a:ext cx="1526" cy="269"/>
              <a:chOff x="3652" y="1612"/>
              <a:chExt cx="1526" cy="269"/>
            </a:xfrm>
          </p:grpSpPr>
          <p:sp>
            <p:nvSpPr>
              <p:cNvPr id="68" name="Line 196"/>
              <p:cNvSpPr>
                <a:spLocks noChangeShapeType="1"/>
              </p:cNvSpPr>
              <p:nvPr/>
            </p:nvSpPr>
            <p:spPr bwMode="auto">
              <a:xfrm>
                <a:off x="3658" y="1880"/>
                <a:ext cx="284" cy="1"/>
              </a:xfrm>
              <a:prstGeom prst="line">
                <a:avLst/>
              </a:prstGeom>
              <a:noFill/>
              <a:ln w="19050">
                <a:solidFill>
                  <a:srgbClr val="6600C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69" name="Line 197"/>
              <p:cNvSpPr>
                <a:spLocks noChangeShapeType="1"/>
              </p:cNvSpPr>
              <p:nvPr/>
            </p:nvSpPr>
            <p:spPr bwMode="auto">
              <a:xfrm>
                <a:off x="3652" y="1762"/>
                <a:ext cx="290" cy="7"/>
              </a:xfrm>
              <a:prstGeom prst="line">
                <a:avLst/>
              </a:prstGeom>
              <a:noFill/>
              <a:ln w="19050">
                <a:solidFill>
                  <a:srgbClr val="6600C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70" name="Freeform 208"/>
              <p:cNvSpPr>
                <a:spLocks/>
              </p:cNvSpPr>
              <p:nvPr/>
            </p:nvSpPr>
            <p:spPr bwMode="auto">
              <a:xfrm>
                <a:off x="4201" y="1612"/>
                <a:ext cx="977" cy="209"/>
              </a:xfrm>
              <a:custGeom>
                <a:avLst/>
                <a:gdLst>
                  <a:gd name="T0" fmla="*/ 977 w 977"/>
                  <a:gd name="T1" fmla="*/ 158 h 209"/>
                  <a:gd name="T2" fmla="*/ 919 w 977"/>
                  <a:gd name="T3" fmla="*/ 156 h 209"/>
                  <a:gd name="T4" fmla="*/ 919 w 977"/>
                  <a:gd name="T5" fmla="*/ 0 h 209"/>
                  <a:gd name="T6" fmla="*/ 44 w 977"/>
                  <a:gd name="T7" fmla="*/ 0 h 209"/>
                  <a:gd name="T8" fmla="*/ 44 w 977"/>
                  <a:gd name="T9" fmla="*/ 209 h 209"/>
                  <a:gd name="T10" fmla="*/ 0 w 977"/>
                  <a:gd name="T11" fmla="*/ 209 h 2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77"/>
                  <a:gd name="T19" fmla="*/ 0 h 209"/>
                  <a:gd name="T20" fmla="*/ 977 w 977"/>
                  <a:gd name="T21" fmla="*/ 209 h 20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77" h="209">
                    <a:moveTo>
                      <a:pt x="977" y="158"/>
                    </a:moveTo>
                    <a:lnTo>
                      <a:pt x="919" y="156"/>
                    </a:lnTo>
                    <a:lnTo>
                      <a:pt x="919" y="0"/>
                    </a:lnTo>
                    <a:lnTo>
                      <a:pt x="44" y="0"/>
                    </a:lnTo>
                    <a:lnTo>
                      <a:pt x="44" y="209"/>
                    </a:lnTo>
                    <a:lnTo>
                      <a:pt x="0" y="209"/>
                    </a:lnTo>
                  </a:path>
                </a:pathLst>
              </a:custGeom>
              <a:noFill/>
              <a:ln w="19050">
                <a:solidFill>
                  <a:srgbClr val="6600C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</p:grpSp>
        <p:sp>
          <p:nvSpPr>
            <p:cNvPr id="67" name="Line 273"/>
            <p:cNvSpPr>
              <a:spLocks noChangeShapeType="1"/>
            </p:cNvSpPr>
            <p:nvPr/>
          </p:nvSpPr>
          <p:spPr bwMode="auto">
            <a:xfrm flipH="1">
              <a:off x="5120" y="1368"/>
              <a:ext cx="200" cy="216"/>
            </a:xfrm>
            <a:prstGeom prst="line">
              <a:avLst/>
            </a:prstGeom>
            <a:noFill/>
            <a:ln w="9525">
              <a:solidFill>
                <a:srgbClr val="66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grpSp>
        <p:nvGrpSpPr>
          <p:cNvPr id="71" name="Group 280"/>
          <p:cNvGrpSpPr>
            <a:grpSpLocks/>
          </p:cNvGrpSpPr>
          <p:nvPr/>
        </p:nvGrpSpPr>
        <p:grpSpPr bwMode="auto">
          <a:xfrm>
            <a:off x="3657600" y="2959100"/>
            <a:ext cx="2828925" cy="2032000"/>
            <a:chOff x="3738" y="1288"/>
            <a:chExt cx="1782" cy="1280"/>
          </a:xfrm>
        </p:grpSpPr>
        <p:grpSp>
          <p:nvGrpSpPr>
            <p:cNvPr id="72" name="Group 275"/>
            <p:cNvGrpSpPr>
              <a:grpSpLocks/>
            </p:cNvGrpSpPr>
            <p:nvPr/>
          </p:nvGrpSpPr>
          <p:grpSpPr bwMode="auto">
            <a:xfrm>
              <a:off x="3763" y="1665"/>
              <a:ext cx="1415" cy="903"/>
              <a:chOff x="3763" y="1665"/>
              <a:chExt cx="1415" cy="903"/>
            </a:xfrm>
          </p:grpSpPr>
          <p:sp>
            <p:nvSpPr>
              <p:cNvPr id="77" name="Freeform 206"/>
              <p:cNvSpPr>
                <a:spLocks/>
              </p:cNvSpPr>
              <p:nvPr/>
            </p:nvSpPr>
            <p:spPr bwMode="auto">
              <a:xfrm>
                <a:off x="3763" y="1768"/>
                <a:ext cx="613" cy="225"/>
              </a:xfrm>
              <a:custGeom>
                <a:avLst/>
                <a:gdLst>
                  <a:gd name="T0" fmla="*/ 0 w 613"/>
                  <a:gd name="T1" fmla="*/ 225 h 225"/>
                  <a:gd name="T2" fmla="*/ 476 w 613"/>
                  <a:gd name="T3" fmla="*/ 225 h 225"/>
                  <a:gd name="T4" fmla="*/ 519 w 613"/>
                  <a:gd name="T5" fmla="*/ 225 h 225"/>
                  <a:gd name="T6" fmla="*/ 519 w 613"/>
                  <a:gd name="T7" fmla="*/ 0 h 225"/>
                  <a:gd name="T8" fmla="*/ 613 w 613"/>
                  <a:gd name="T9" fmla="*/ 0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3"/>
                  <a:gd name="T16" fmla="*/ 0 h 225"/>
                  <a:gd name="T17" fmla="*/ 613 w 613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3" h="225">
                    <a:moveTo>
                      <a:pt x="0" y="225"/>
                    </a:moveTo>
                    <a:lnTo>
                      <a:pt x="476" y="225"/>
                    </a:lnTo>
                    <a:lnTo>
                      <a:pt x="519" y="225"/>
                    </a:lnTo>
                    <a:lnTo>
                      <a:pt x="519" y="0"/>
                    </a:lnTo>
                    <a:lnTo>
                      <a:pt x="613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78" name="Freeform 204"/>
              <p:cNvSpPr>
                <a:spLocks/>
              </p:cNvSpPr>
              <p:nvPr/>
            </p:nvSpPr>
            <p:spPr bwMode="auto">
              <a:xfrm>
                <a:off x="3763" y="1877"/>
                <a:ext cx="629" cy="691"/>
              </a:xfrm>
              <a:custGeom>
                <a:avLst/>
                <a:gdLst>
                  <a:gd name="T0" fmla="*/ 629 w 629"/>
                  <a:gd name="T1" fmla="*/ 566 h 691"/>
                  <a:gd name="T2" fmla="*/ 594 w 629"/>
                  <a:gd name="T3" fmla="*/ 566 h 691"/>
                  <a:gd name="T4" fmla="*/ 594 w 629"/>
                  <a:gd name="T5" fmla="*/ 691 h 691"/>
                  <a:gd name="T6" fmla="*/ 0 w 629"/>
                  <a:gd name="T7" fmla="*/ 691 h 691"/>
                  <a:gd name="T8" fmla="*/ 0 w 629"/>
                  <a:gd name="T9" fmla="*/ 0 h 6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9"/>
                  <a:gd name="T16" fmla="*/ 0 h 691"/>
                  <a:gd name="T17" fmla="*/ 629 w 629"/>
                  <a:gd name="T18" fmla="*/ 691 h 6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9" h="691">
                    <a:moveTo>
                      <a:pt x="629" y="566"/>
                    </a:moveTo>
                    <a:lnTo>
                      <a:pt x="594" y="566"/>
                    </a:lnTo>
                    <a:lnTo>
                      <a:pt x="594" y="691"/>
                    </a:lnTo>
                    <a:lnTo>
                      <a:pt x="0" y="691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79" name="Freeform 205"/>
              <p:cNvSpPr>
                <a:spLocks/>
              </p:cNvSpPr>
              <p:nvPr/>
            </p:nvSpPr>
            <p:spPr bwMode="auto">
              <a:xfrm>
                <a:off x="4173" y="1880"/>
                <a:ext cx="203" cy="563"/>
              </a:xfrm>
              <a:custGeom>
                <a:avLst/>
                <a:gdLst>
                  <a:gd name="T0" fmla="*/ 0 w 203"/>
                  <a:gd name="T1" fmla="*/ 563 h 563"/>
                  <a:gd name="T2" fmla="*/ 147 w 203"/>
                  <a:gd name="T3" fmla="*/ 563 h 563"/>
                  <a:gd name="T4" fmla="*/ 147 w 203"/>
                  <a:gd name="T5" fmla="*/ 0 h 563"/>
                  <a:gd name="T6" fmla="*/ 203 w 203"/>
                  <a:gd name="T7" fmla="*/ 0 h 5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3"/>
                  <a:gd name="T13" fmla="*/ 0 h 563"/>
                  <a:gd name="T14" fmla="*/ 203 w 203"/>
                  <a:gd name="T15" fmla="*/ 563 h 5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3" h="563">
                    <a:moveTo>
                      <a:pt x="0" y="563"/>
                    </a:moveTo>
                    <a:lnTo>
                      <a:pt x="147" y="563"/>
                    </a:lnTo>
                    <a:lnTo>
                      <a:pt x="147" y="0"/>
                    </a:lnTo>
                    <a:lnTo>
                      <a:pt x="203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0" name="Freeform 211"/>
              <p:cNvSpPr>
                <a:spLocks/>
              </p:cNvSpPr>
              <p:nvPr/>
            </p:nvSpPr>
            <p:spPr bwMode="auto">
              <a:xfrm>
                <a:off x="5033" y="2100"/>
                <a:ext cx="145" cy="62"/>
              </a:xfrm>
              <a:custGeom>
                <a:avLst/>
                <a:gdLst>
                  <a:gd name="T0" fmla="*/ 0 w 145"/>
                  <a:gd name="T1" fmla="*/ 62 h 62"/>
                  <a:gd name="T2" fmla="*/ 90 w 145"/>
                  <a:gd name="T3" fmla="*/ 62 h 62"/>
                  <a:gd name="T4" fmla="*/ 90 w 145"/>
                  <a:gd name="T5" fmla="*/ 6 h 62"/>
                  <a:gd name="T6" fmla="*/ 145 w 145"/>
                  <a:gd name="T7" fmla="*/ 0 h 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5"/>
                  <a:gd name="T13" fmla="*/ 0 h 62"/>
                  <a:gd name="T14" fmla="*/ 145 w 145"/>
                  <a:gd name="T15" fmla="*/ 62 h 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5" h="62">
                    <a:moveTo>
                      <a:pt x="0" y="62"/>
                    </a:moveTo>
                    <a:lnTo>
                      <a:pt x="90" y="62"/>
                    </a:lnTo>
                    <a:lnTo>
                      <a:pt x="90" y="6"/>
                    </a:lnTo>
                    <a:lnTo>
                      <a:pt x="145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1" name="Freeform 212"/>
              <p:cNvSpPr>
                <a:spLocks/>
              </p:cNvSpPr>
              <p:nvPr/>
            </p:nvSpPr>
            <p:spPr bwMode="auto">
              <a:xfrm>
                <a:off x="4639" y="1821"/>
                <a:ext cx="197" cy="397"/>
              </a:xfrm>
              <a:custGeom>
                <a:avLst/>
                <a:gdLst>
                  <a:gd name="T0" fmla="*/ 0 w 197"/>
                  <a:gd name="T1" fmla="*/ 0 h 397"/>
                  <a:gd name="T2" fmla="*/ 37 w 197"/>
                  <a:gd name="T3" fmla="*/ 0 h 397"/>
                  <a:gd name="T4" fmla="*/ 37 w 197"/>
                  <a:gd name="T5" fmla="*/ 397 h 397"/>
                  <a:gd name="T6" fmla="*/ 197 w 197"/>
                  <a:gd name="T7" fmla="*/ 397 h 3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7"/>
                  <a:gd name="T13" fmla="*/ 0 h 397"/>
                  <a:gd name="T14" fmla="*/ 197 w 197"/>
                  <a:gd name="T15" fmla="*/ 397 h 3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7" h="397">
                    <a:moveTo>
                      <a:pt x="0" y="0"/>
                    </a:moveTo>
                    <a:lnTo>
                      <a:pt x="37" y="0"/>
                    </a:lnTo>
                    <a:lnTo>
                      <a:pt x="37" y="397"/>
                    </a:lnTo>
                    <a:lnTo>
                      <a:pt x="197" y="397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2" name="Freeform 213"/>
              <p:cNvSpPr>
                <a:spLocks/>
              </p:cNvSpPr>
              <p:nvPr/>
            </p:nvSpPr>
            <p:spPr bwMode="auto">
              <a:xfrm>
                <a:off x="4779" y="1821"/>
                <a:ext cx="344" cy="285"/>
              </a:xfrm>
              <a:custGeom>
                <a:avLst/>
                <a:gdLst>
                  <a:gd name="T0" fmla="*/ 291 w 344"/>
                  <a:gd name="T1" fmla="*/ 0 h 285"/>
                  <a:gd name="T2" fmla="*/ 344 w 344"/>
                  <a:gd name="T3" fmla="*/ 0 h 285"/>
                  <a:gd name="T4" fmla="*/ 344 w 344"/>
                  <a:gd name="T5" fmla="*/ 175 h 285"/>
                  <a:gd name="T6" fmla="*/ 0 w 344"/>
                  <a:gd name="T7" fmla="*/ 175 h 285"/>
                  <a:gd name="T8" fmla="*/ 0 w 344"/>
                  <a:gd name="T9" fmla="*/ 285 h 285"/>
                  <a:gd name="T10" fmla="*/ 57 w 344"/>
                  <a:gd name="T11" fmla="*/ 285 h 2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4"/>
                  <a:gd name="T19" fmla="*/ 0 h 285"/>
                  <a:gd name="T20" fmla="*/ 344 w 344"/>
                  <a:gd name="T21" fmla="*/ 285 h 2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4" h="285">
                    <a:moveTo>
                      <a:pt x="291" y="0"/>
                    </a:moveTo>
                    <a:lnTo>
                      <a:pt x="344" y="0"/>
                    </a:lnTo>
                    <a:lnTo>
                      <a:pt x="344" y="175"/>
                    </a:lnTo>
                    <a:lnTo>
                      <a:pt x="0" y="175"/>
                    </a:lnTo>
                    <a:lnTo>
                      <a:pt x="0" y="285"/>
                    </a:lnTo>
                    <a:lnTo>
                      <a:pt x="57" y="285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3" name="Freeform 215"/>
              <p:cNvSpPr>
                <a:spLocks/>
              </p:cNvSpPr>
              <p:nvPr/>
            </p:nvSpPr>
            <p:spPr bwMode="auto">
              <a:xfrm>
                <a:off x="4604" y="1880"/>
                <a:ext cx="207" cy="563"/>
              </a:xfrm>
              <a:custGeom>
                <a:avLst/>
                <a:gdLst>
                  <a:gd name="T0" fmla="*/ 0 w 207"/>
                  <a:gd name="T1" fmla="*/ 563 h 563"/>
                  <a:gd name="T2" fmla="*/ 116 w 207"/>
                  <a:gd name="T3" fmla="*/ 563 h 563"/>
                  <a:gd name="T4" fmla="*/ 116 w 207"/>
                  <a:gd name="T5" fmla="*/ 0 h 563"/>
                  <a:gd name="T6" fmla="*/ 207 w 207"/>
                  <a:gd name="T7" fmla="*/ 0 h 5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7"/>
                  <a:gd name="T13" fmla="*/ 0 h 563"/>
                  <a:gd name="T14" fmla="*/ 207 w 207"/>
                  <a:gd name="T15" fmla="*/ 563 h 5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7" h="563">
                    <a:moveTo>
                      <a:pt x="0" y="563"/>
                    </a:moveTo>
                    <a:lnTo>
                      <a:pt x="116" y="563"/>
                    </a:lnTo>
                    <a:lnTo>
                      <a:pt x="116" y="0"/>
                    </a:lnTo>
                    <a:lnTo>
                      <a:pt x="207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4" name="Freeform 216"/>
              <p:cNvSpPr>
                <a:spLocks/>
              </p:cNvSpPr>
              <p:nvPr/>
            </p:nvSpPr>
            <p:spPr bwMode="auto">
              <a:xfrm>
                <a:off x="3867" y="1665"/>
                <a:ext cx="944" cy="778"/>
              </a:xfrm>
              <a:custGeom>
                <a:avLst/>
                <a:gdLst>
                  <a:gd name="T0" fmla="*/ 944 w 944"/>
                  <a:gd name="T1" fmla="*/ 103 h 778"/>
                  <a:gd name="T2" fmla="*/ 809 w 944"/>
                  <a:gd name="T3" fmla="*/ 103 h 778"/>
                  <a:gd name="T4" fmla="*/ 809 w 944"/>
                  <a:gd name="T5" fmla="*/ 0 h 778"/>
                  <a:gd name="T6" fmla="*/ 0 w 944"/>
                  <a:gd name="T7" fmla="*/ 0 h 778"/>
                  <a:gd name="T8" fmla="*/ 0 w 944"/>
                  <a:gd name="T9" fmla="*/ 778 h 778"/>
                  <a:gd name="T10" fmla="*/ 97 w 944"/>
                  <a:gd name="T11" fmla="*/ 778 h 7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44"/>
                  <a:gd name="T19" fmla="*/ 0 h 778"/>
                  <a:gd name="T20" fmla="*/ 944 w 944"/>
                  <a:gd name="T21" fmla="*/ 778 h 7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44" h="778">
                    <a:moveTo>
                      <a:pt x="944" y="103"/>
                    </a:moveTo>
                    <a:lnTo>
                      <a:pt x="809" y="103"/>
                    </a:lnTo>
                    <a:lnTo>
                      <a:pt x="809" y="0"/>
                    </a:lnTo>
                    <a:lnTo>
                      <a:pt x="0" y="0"/>
                    </a:lnTo>
                    <a:lnTo>
                      <a:pt x="0" y="778"/>
                    </a:lnTo>
                    <a:lnTo>
                      <a:pt x="97" y="778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</p:grpSp>
        <p:sp>
          <p:nvSpPr>
            <p:cNvPr id="73" name="Line 277"/>
            <p:cNvSpPr>
              <a:spLocks noChangeShapeType="1"/>
            </p:cNvSpPr>
            <p:nvPr/>
          </p:nvSpPr>
          <p:spPr bwMode="auto">
            <a:xfrm flipH="1">
              <a:off x="5136" y="1288"/>
              <a:ext cx="384" cy="8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grpSp>
          <p:nvGrpSpPr>
            <p:cNvPr id="74" name="Group 279"/>
            <p:cNvGrpSpPr>
              <a:grpSpLocks/>
            </p:cNvGrpSpPr>
            <p:nvPr/>
          </p:nvGrpSpPr>
          <p:grpSpPr bwMode="auto">
            <a:xfrm>
              <a:off x="3738" y="1743"/>
              <a:ext cx="154" cy="159"/>
              <a:chOff x="3738" y="1743"/>
              <a:chExt cx="154" cy="159"/>
            </a:xfrm>
          </p:grpSpPr>
          <p:sp>
            <p:nvSpPr>
              <p:cNvPr id="75" name="Oval 217"/>
              <p:cNvSpPr>
                <a:spLocks noChangeArrowheads="1"/>
              </p:cNvSpPr>
              <p:nvPr/>
            </p:nvSpPr>
            <p:spPr bwMode="auto">
              <a:xfrm>
                <a:off x="3842" y="1743"/>
                <a:ext cx="50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76" name="Oval 218"/>
              <p:cNvSpPr>
                <a:spLocks noChangeArrowheads="1"/>
              </p:cNvSpPr>
              <p:nvPr/>
            </p:nvSpPr>
            <p:spPr bwMode="auto">
              <a:xfrm>
                <a:off x="3738" y="1855"/>
                <a:ext cx="47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</p:grpSp>
      </p:grpSp>
      <p:sp>
        <p:nvSpPr>
          <p:cNvPr id="85" name="Rectangle 286"/>
          <p:cNvSpPr>
            <a:spLocks noChangeArrowheads="1"/>
          </p:cNvSpPr>
          <p:nvPr/>
        </p:nvSpPr>
        <p:spPr bwMode="auto">
          <a:xfrm>
            <a:off x="4065588" y="3705225"/>
            <a:ext cx="1841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ab</a:t>
            </a:r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5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Off-the-Shelf Programmable </a:t>
            </a:r>
            <a:r>
              <a:rPr lang="en-US" b="1" dirty="0" err="1" smtClean="0">
                <a:solidFill>
                  <a:srgbClr val="FF0000"/>
                </a:solidFill>
                <a:latin typeface="Comic Sans MS" pitchFamily="66" charset="0"/>
              </a:rPr>
              <a:t>Ic</a:t>
            </a:r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>s</a:t>
            </a:r>
            <a:b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</a:br>
            <a:endParaRPr lang="en-US" dirty="0" smtClean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7" name="Rectangle 364"/>
          <p:cNvSpPr txBox="1">
            <a:spLocks noChangeArrowheads="1"/>
          </p:cNvSpPr>
          <p:nvPr/>
        </p:nvSpPr>
        <p:spPr>
          <a:xfrm>
            <a:off x="251520" y="1124744"/>
            <a:ext cx="8352928" cy="4546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Manufactured IC technologies require months to fabricate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Also large (million dollar) NRE costs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Programmable ICs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are pre-manufactured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User just downloads bits into device, in just seconds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Slower/bigger/more-power than manufactured ICs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But get it today, and no NRE costs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3234</Words>
  <Application>Microsoft Office PowerPoint</Application>
  <PresentationFormat>Ekran Gösterisi (4:3)</PresentationFormat>
  <Paragraphs>1837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33" baseType="lpstr">
      <vt:lpstr>Ofis Teması</vt:lpstr>
      <vt:lpstr>Programmable Implementation Technologies</vt:lpstr>
      <vt:lpstr>Introduction</vt:lpstr>
      <vt:lpstr>IC Types, Design Flows</vt:lpstr>
      <vt:lpstr>Manufactured IC Technologies</vt:lpstr>
      <vt:lpstr>Manufactured IC Technologies Standard Cell ASIC</vt:lpstr>
      <vt:lpstr>Manufactured IC Technologies Standard Cell ASIC</vt:lpstr>
      <vt:lpstr>Manufactured IC Technologies Gate Array ASIC </vt:lpstr>
      <vt:lpstr>Manufactured IC Technologies Gate Array ASIC</vt:lpstr>
      <vt:lpstr>Off-the-Shelf Programmable Ics </vt:lpstr>
      <vt:lpstr>SPLD</vt:lpstr>
      <vt:lpstr>Programmable Nodes in an SPLD</vt:lpstr>
      <vt:lpstr>PLD Drawings and PLD Implementation Example</vt:lpstr>
      <vt:lpstr>Off-the-Shelf Programmable IC FPGA</vt:lpstr>
      <vt:lpstr>FPGA Internals: Lookup Tables (LUTs) </vt:lpstr>
      <vt:lpstr>Mapping a Combinational Circuit to a LUT </vt:lpstr>
      <vt:lpstr>FPGAs More Efficient With Numerous Small LUTS</vt:lpstr>
      <vt:lpstr>Circuits Must be Partitioned among Small LUTs</vt:lpstr>
      <vt:lpstr>Mapping a Circuit to 3x1 LUTs</vt:lpstr>
      <vt:lpstr>Underutilized LUTs are Common</vt:lpstr>
      <vt:lpstr>Mapping to 3x2 LUTs </vt:lpstr>
      <vt:lpstr>More Mapping Issues </vt:lpstr>
      <vt:lpstr>FPGA Internals: Switch Matrices </vt:lpstr>
      <vt:lpstr>Ex: FPGA with Switch Matrix </vt:lpstr>
      <vt:lpstr>Configurable Logic Blocks (CLBs)</vt:lpstr>
      <vt:lpstr>Sequential Circuited Mapped to FPGA</vt:lpstr>
      <vt:lpstr>FPGA Internals: Overall Architecture </vt:lpstr>
      <vt:lpstr>Programming an FPGA </vt:lpstr>
      <vt:lpstr>More on PLDs</vt:lpstr>
      <vt:lpstr>FPGA-to-Structured-ASIC</vt:lpstr>
      <vt:lpstr>IC Tradeoffs, Trends, and Comparisons</vt:lpstr>
      <vt:lpstr>Key Trend in Implementation Technologies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Functions</dc:title>
  <dc:creator>wsn</dc:creator>
  <cp:lastModifiedBy>wsn</cp:lastModifiedBy>
  <cp:revision>60</cp:revision>
  <dcterms:created xsi:type="dcterms:W3CDTF">2013-12-08T10:56:10Z</dcterms:created>
  <dcterms:modified xsi:type="dcterms:W3CDTF">2014-03-01T22:50:12Z</dcterms:modified>
</cp:coreProperties>
</file>