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96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5618D-EA89-4485-8A6B-C600254D884D}" type="datetimeFigureOut">
              <a:rPr lang="tr-TR" smtClean="0"/>
              <a:t>6.1.2014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5B09F-1959-4168-8382-0DC94113A6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9727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sadsad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B09F-1959-4168-8382-0DC94113A66D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3401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B09F-1959-4168-8382-0DC94113A66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464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şlık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Alt Başlık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5.1.2014</a:t>
            </a:fld>
            <a:endParaRPr lang="tr-TR"/>
          </a:p>
        </p:txBody>
      </p:sp>
      <p:sp>
        <p:nvSpPr>
          <p:cNvPr id="20" name="Altbilgi Yer Tutucusu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5.1.2014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5.1.2014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5.1.2014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5.1.2014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Dikdörtgen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5.1.2014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5.1.2014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5.1.2014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5.1.2014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6" name="Dikdörtgen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5.1.2014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5.1.2014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Akış Çizelgesi: İşlem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Akış Çizelgesi: İşlem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st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Halk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Başlık Yer Tutucu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Metin Yer Tutucus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Veri Yer Tutucus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23720DD-5B6D-40BF-8493-A6B52D484E6B}" type="datetimeFigureOut">
              <a:rPr lang="tr-TR" smtClean="0"/>
              <a:t>5.1.2014</a:t>
            </a:fld>
            <a:endParaRPr lang="tr-TR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r-TR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Dikdörtgen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Software Forensics: Can We Track Code to its</a:t>
            </a:r>
            <a:br>
              <a:rPr lang="en-US" sz="4400" b="1" dirty="0">
                <a:solidFill>
                  <a:srgbClr val="0070C0"/>
                </a:solidFill>
              </a:rPr>
            </a:br>
            <a:r>
              <a:rPr lang="tr-TR" sz="4400" b="1" dirty="0" err="1">
                <a:solidFill>
                  <a:srgbClr val="0070C0"/>
                </a:solidFill>
              </a:rPr>
              <a:t>Authors</a:t>
            </a:r>
            <a:r>
              <a:rPr lang="tr-TR" sz="4400" b="1" dirty="0">
                <a:solidFill>
                  <a:srgbClr val="0070C0"/>
                </a:solidFill>
              </a:rPr>
              <a:t>?</a:t>
            </a:r>
            <a:endParaRPr lang="tr-TR" sz="4400" b="1" dirty="0">
              <a:solidFill>
                <a:srgbClr val="0070C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40760" cy="2209800"/>
          </a:xfrm>
        </p:spPr>
        <p:txBody>
          <a:bodyPr>
            <a:normAutofit lnSpcReduction="10000"/>
          </a:bodyPr>
          <a:lstStyle/>
          <a:p>
            <a:r>
              <a:rPr lang="tr-T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Bilgisayar Güvenliğinin Temelleri Dersi</a:t>
            </a:r>
          </a:p>
          <a:p>
            <a:endParaRPr lang="tr-TR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r>
              <a:rPr lang="tr-TR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Hazırlayan:</a:t>
            </a:r>
          </a:p>
          <a:p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Hayriye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Çelikbilek</a:t>
            </a: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r>
              <a:rPr lang="tr-TR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No:</a:t>
            </a:r>
            <a:endParaRPr lang="tr-TR" sz="13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05100000013</a:t>
            </a:r>
            <a:endParaRPr lang="tr-TR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</a:rPr>
              <a:t>Analysis of Source </a:t>
            </a:r>
            <a:r>
              <a:rPr lang="tr-TR" sz="4000" b="1" dirty="0" err="1">
                <a:solidFill>
                  <a:srgbClr val="0070C0"/>
                </a:solidFill>
              </a:rPr>
              <a:t>Files</a:t>
            </a:r>
            <a:endParaRPr lang="tr-TR" sz="4000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latin typeface="Calibri" panose="020F0502020204030204" pitchFamily="34" charset="0"/>
              </a:rPr>
              <a:t>Kaynak kod</a:t>
            </a:r>
            <a:r>
              <a:rPr lang="tr-TR" dirty="0" smtClean="0">
                <a:latin typeface="Calibri" panose="020F0502020204030204" pitchFamily="34" charset="0"/>
              </a:rPr>
              <a:t> çalıştırılabilir koda göre çok daha fazla yaratıcısına özgü programlama özellikleri barındırır.</a:t>
            </a:r>
            <a:endParaRPr lang="tr-TR" b="1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82296" indent="0">
              <a:buNone/>
            </a:pPr>
            <a:r>
              <a:rPr lang="tr-TR" sz="3600" b="1" dirty="0" smtClean="0">
                <a:solidFill>
                  <a:srgbClr val="0070C0"/>
                </a:solidFill>
              </a:rPr>
              <a:t>Language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Programcı tarafından seçilen dil en </a:t>
            </a:r>
            <a:r>
              <a:rPr lang="tr-TR" b="1" dirty="0" smtClean="0">
                <a:latin typeface="Calibri" panose="020F0502020204030204" pitchFamily="34" charset="0"/>
              </a:rPr>
              <a:t>belirgin/hızlı</a:t>
            </a:r>
            <a:r>
              <a:rPr lang="tr-TR" dirty="0" smtClean="0">
                <a:latin typeface="Calibri" panose="020F0502020204030204" pitchFamily="34" charset="0"/>
              </a:rPr>
              <a:t> sonuç alınan özelliktir.</a:t>
            </a:r>
          </a:p>
          <a:p>
            <a:r>
              <a:rPr lang="tr-TR" dirty="0" err="1" smtClean="0">
                <a:latin typeface="Calibri" panose="020F0502020204030204" pitchFamily="34" charset="0"/>
              </a:rPr>
              <a:t>Örn</a:t>
            </a:r>
            <a:r>
              <a:rPr lang="tr-TR" dirty="0" smtClean="0">
                <a:latin typeface="Calibri" panose="020F0502020204030204" pitchFamily="34" charset="0"/>
              </a:rPr>
              <a:t>: Bir kişinin bilmediği bir dilde yazılmış bir programı yazmış olmasından şüphelenmek saçma olacaktır.</a:t>
            </a:r>
          </a:p>
        </p:txBody>
      </p:sp>
    </p:spTree>
    <p:extLst>
      <p:ext uri="{BB962C8B-B14F-4D97-AF65-F5344CB8AC3E}">
        <p14:creationId xmlns:p14="http://schemas.microsoft.com/office/powerpoint/2010/main" val="8352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0070C0"/>
                </a:solidFill>
              </a:rPr>
              <a:t>Formatting</a:t>
            </a:r>
            <a:endParaRPr lang="tr-TR" sz="3600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Calibri" panose="020F0502020204030204" pitchFamily="34" charset="0"/>
              </a:rPr>
              <a:t>Kodlama </a:t>
            </a:r>
            <a:r>
              <a:rPr lang="tr-TR" b="1" dirty="0" smtClean="0">
                <a:latin typeface="Calibri" panose="020F0502020204030204" pitchFamily="34" charset="0"/>
              </a:rPr>
              <a:t>biçim</a:t>
            </a:r>
            <a:r>
              <a:rPr lang="tr-TR" dirty="0" smtClean="0">
                <a:latin typeface="Calibri" panose="020F0502020204030204" pitchFamily="34" charset="0"/>
              </a:rPr>
              <a:t>i belirgin bir </a:t>
            </a:r>
            <a:r>
              <a:rPr lang="tr-TR" b="1" dirty="0" smtClean="0">
                <a:latin typeface="Calibri" panose="020F0502020204030204" pitchFamily="34" charset="0"/>
              </a:rPr>
              <a:t>kişisel stil </a:t>
            </a:r>
            <a:r>
              <a:rPr lang="tr-TR" dirty="0" smtClean="0">
                <a:latin typeface="Calibri" panose="020F0502020204030204" pitchFamily="34" charset="0"/>
              </a:rPr>
              <a:t>göstergesidir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Birleşik komutları </a:t>
            </a:r>
            <a:r>
              <a:rPr lang="tr-TR" dirty="0" err="1" smtClean="0">
                <a:latin typeface="Calibri" panose="020F0502020204030204" pitchFamily="34" charset="0"/>
              </a:rPr>
              <a:t>yerleştirim</a:t>
            </a:r>
            <a:r>
              <a:rPr lang="tr-TR" dirty="0" smtClean="0">
                <a:latin typeface="Calibri" panose="020F0502020204030204" pitchFamily="34" charset="0"/>
              </a:rPr>
              <a:t> biçimi, sınır belirteci kullanımı, bir satırda kullanılan çoklu komut sayısı, tip bildirimleri ya </a:t>
            </a:r>
            <a:r>
              <a:rPr lang="tr-TR" smtClean="0">
                <a:latin typeface="Calibri" panose="020F0502020204030204" pitchFamily="34" charset="0"/>
              </a:rPr>
              <a:t>da fonksiyon </a:t>
            </a:r>
            <a:r>
              <a:rPr lang="tr-TR" dirty="0" smtClean="0">
                <a:latin typeface="Calibri" panose="020F0502020204030204" pitchFamily="34" charset="0"/>
              </a:rPr>
              <a:t>argümanları yazış biçimleri gibi karakteristik özellikler kodun kökeni hakkında belirleyici olabilirler.</a:t>
            </a:r>
            <a:endParaRPr lang="tr-T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</a:rPr>
              <a:t>Special </a:t>
            </a:r>
            <a:r>
              <a:rPr lang="tr-TR" sz="3600" b="1" dirty="0" err="1">
                <a:solidFill>
                  <a:srgbClr val="0070C0"/>
                </a:solidFill>
              </a:rPr>
              <a:t>features</a:t>
            </a:r>
            <a:endParaRPr lang="tr-TR" sz="3600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Bazı derleyiciler özel pragma ve </a:t>
            </a:r>
            <a:r>
              <a:rPr lang="tr-TR" dirty="0" err="1" smtClean="0"/>
              <a:t>macroları</a:t>
            </a:r>
            <a:r>
              <a:rPr lang="tr-TR" dirty="0" smtClean="0"/>
              <a:t> desteklerler. Bazı yazılım geliştirme ortamlarına özgü olan bu özelliklerin varlığı bize ipuçları verir.</a:t>
            </a:r>
          </a:p>
          <a:p>
            <a:pPr marL="82296" indent="0">
              <a:buNone/>
            </a:pPr>
            <a:r>
              <a:rPr lang="tr-TR" sz="3600" b="1" dirty="0" err="1">
                <a:solidFill>
                  <a:srgbClr val="0070C0"/>
                </a:solidFill>
                <a:latin typeface="+mj-lt"/>
              </a:rPr>
              <a:t>Comment</a:t>
            </a:r>
            <a:r>
              <a:rPr lang="tr-TR" sz="36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tr-TR" sz="3600" b="1" dirty="0" err="1">
                <a:solidFill>
                  <a:srgbClr val="0070C0"/>
                </a:solidFill>
                <a:latin typeface="+mj-lt"/>
              </a:rPr>
              <a:t>Styles</a:t>
            </a:r>
            <a:endParaRPr lang="tr-TR" sz="3600" dirty="0">
              <a:latin typeface="+mj-lt"/>
            </a:endParaRPr>
          </a:p>
          <a:p>
            <a:r>
              <a:rPr lang="tr-TR" dirty="0" smtClean="0"/>
              <a:t>Programcılar sıklıkla belirgin özelliklerle kodlarına yorum eklerler.</a:t>
            </a:r>
          </a:p>
          <a:p>
            <a:r>
              <a:rPr lang="tr-TR" dirty="0" smtClean="0"/>
              <a:t>Hiç yorum olmaması bile belirgin bir özelliktir.</a:t>
            </a:r>
            <a:endParaRPr lang="tr-TR" dirty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65320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 err="1" smtClean="0">
                <a:solidFill>
                  <a:srgbClr val="0070C0"/>
                </a:solidFill>
              </a:rPr>
              <a:t>Variable</a:t>
            </a:r>
            <a:r>
              <a:rPr lang="tr-TR" sz="3600" b="1" dirty="0" smtClean="0">
                <a:solidFill>
                  <a:srgbClr val="0070C0"/>
                </a:solidFill>
              </a:rPr>
              <a:t> </a:t>
            </a:r>
            <a:r>
              <a:rPr lang="tr-TR" sz="3600" b="1" dirty="0" err="1" smtClean="0">
                <a:solidFill>
                  <a:srgbClr val="0070C0"/>
                </a:solidFill>
              </a:rPr>
              <a:t>Names</a:t>
            </a:r>
            <a:r>
              <a:rPr lang="tr-TR" sz="3600" b="1" dirty="0" smtClean="0">
                <a:solidFill>
                  <a:srgbClr val="0070C0"/>
                </a:solidFill>
              </a:rPr>
              <a:t> / </a:t>
            </a:r>
            <a:r>
              <a:rPr lang="tr-TR" sz="3600" b="1" dirty="0" err="1" smtClean="0">
                <a:solidFill>
                  <a:srgbClr val="0070C0"/>
                </a:solidFill>
              </a:rPr>
              <a:t>Spelling</a:t>
            </a:r>
            <a:r>
              <a:rPr lang="tr-TR" sz="3600" b="1" dirty="0" smtClean="0">
                <a:solidFill>
                  <a:srgbClr val="0070C0"/>
                </a:solidFill>
              </a:rPr>
              <a:t> </a:t>
            </a:r>
            <a:r>
              <a:rPr lang="tr-TR" sz="3600" b="1" dirty="0" err="1" smtClean="0">
                <a:solidFill>
                  <a:srgbClr val="0070C0"/>
                </a:solidFill>
              </a:rPr>
              <a:t>and</a:t>
            </a:r>
            <a:r>
              <a:rPr lang="tr-TR" sz="3600" b="1" dirty="0" smtClean="0">
                <a:solidFill>
                  <a:srgbClr val="0070C0"/>
                </a:solidFill>
              </a:rPr>
              <a:t> </a:t>
            </a:r>
            <a:r>
              <a:rPr lang="tr-TR" sz="3600" b="1" dirty="0" err="1" smtClean="0">
                <a:solidFill>
                  <a:srgbClr val="0070C0"/>
                </a:solidFill>
              </a:rPr>
              <a:t>Grammer</a:t>
            </a:r>
            <a:endParaRPr lang="tr-TR" sz="3600" b="1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Seçilen değişken isimlerini anlamlı ve ya anlamsız seçmek , kelimeleri birbirinden ayırma biçimi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Bazı programcılar aynı tür imla hatalarını sık sık yaparlar.</a:t>
            </a:r>
          </a:p>
          <a:p>
            <a:pPr marL="82296" indent="0">
              <a:buNone/>
            </a:pPr>
            <a:r>
              <a:rPr lang="tr-TR" sz="3900" b="1" dirty="0" err="1">
                <a:solidFill>
                  <a:srgbClr val="0070C0"/>
                </a:solidFill>
                <a:latin typeface="+mj-lt"/>
              </a:rPr>
              <a:t>Use</a:t>
            </a:r>
            <a:r>
              <a:rPr lang="tr-TR" sz="3900" b="1" dirty="0">
                <a:solidFill>
                  <a:srgbClr val="0070C0"/>
                </a:solidFill>
                <a:latin typeface="+mj-lt"/>
              </a:rPr>
              <a:t> of Language </a:t>
            </a:r>
            <a:r>
              <a:rPr lang="tr-TR" sz="3900" b="1" dirty="0" err="1">
                <a:solidFill>
                  <a:srgbClr val="0070C0"/>
                </a:solidFill>
                <a:latin typeface="+mj-lt"/>
              </a:rPr>
              <a:t>Features</a:t>
            </a:r>
            <a:endParaRPr lang="tr-TR" sz="3900" b="1" dirty="0">
              <a:solidFill>
                <a:srgbClr val="0070C0"/>
              </a:solidFill>
              <a:latin typeface="+mj-lt"/>
            </a:endParaRPr>
          </a:p>
          <a:p>
            <a:r>
              <a:rPr lang="tr-TR" dirty="0" smtClean="0">
                <a:latin typeface="Calibri" panose="020F0502020204030204" pitchFamily="34" charset="0"/>
              </a:rPr>
              <a:t>Yazar sürekli </a:t>
            </a:r>
            <a:r>
              <a:rPr lang="tr-TR" dirty="0" err="1" smtClean="0">
                <a:latin typeface="Calibri" panose="020F0502020204030204" pitchFamily="34" charset="0"/>
              </a:rPr>
              <a:t>while</a:t>
            </a:r>
            <a:r>
              <a:rPr lang="tr-TR" dirty="0" smtClean="0">
                <a:latin typeface="Calibri" panose="020F0502020204030204" pitchFamily="34" charset="0"/>
              </a:rPr>
              <a:t> </a:t>
            </a:r>
            <a:r>
              <a:rPr lang="tr-TR" dirty="0" err="1" smtClean="0">
                <a:latin typeface="Calibri" panose="020F0502020204030204" pitchFamily="34" charset="0"/>
              </a:rPr>
              <a:t>st.</a:t>
            </a:r>
            <a:r>
              <a:rPr lang="tr-TR" dirty="0" smtClean="0">
                <a:latin typeface="Calibri" panose="020F0502020204030204" pitchFamily="34" charset="0"/>
              </a:rPr>
              <a:t> Kullanmayı diğer </a:t>
            </a:r>
            <a:r>
              <a:rPr lang="tr-TR" dirty="0" err="1" smtClean="0">
                <a:latin typeface="Calibri" panose="020F0502020204030204" pitchFamily="34" charset="0"/>
              </a:rPr>
              <a:t>loop</a:t>
            </a:r>
            <a:r>
              <a:rPr lang="tr-TR" dirty="0" smtClean="0">
                <a:latin typeface="Calibri" panose="020F0502020204030204" pitchFamily="34" charset="0"/>
              </a:rPr>
              <a:t> çeşitleri daha uygunken bile tercih ediyor olabilir. Case </a:t>
            </a:r>
            <a:r>
              <a:rPr lang="tr-TR" dirty="0" err="1" smtClean="0">
                <a:latin typeface="Calibri" panose="020F0502020204030204" pitchFamily="34" charset="0"/>
              </a:rPr>
              <a:t>st.</a:t>
            </a:r>
            <a:r>
              <a:rPr lang="tr-TR" dirty="0" smtClean="0">
                <a:latin typeface="Calibri" panose="020F0502020204030204" pitchFamily="34" charset="0"/>
              </a:rPr>
              <a:t> yerine </a:t>
            </a:r>
            <a:r>
              <a:rPr lang="tr-TR" dirty="0" err="1" smtClean="0">
                <a:latin typeface="Calibri" panose="020F0502020204030204" pitchFamily="34" charset="0"/>
              </a:rPr>
              <a:t>içiçe</a:t>
            </a:r>
            <a:r>
              <a:rPr lang="tr-TR" dirty="0" smtClean="0">
                <a:latin typeface="Calibri" panose="020F0502020204030204" pitchFamily="34" charset="0"/>
              </a:rPr>
              <a:t> </a:t>
            </a:r>
            <a:r>
              <a:rPr lang="tr-TR" dirty="0" err="1" smtClean="0">
                <a:latin typeface="Calibri" panose="020F0502020204030204" pitchFamily="34" charset="0"/>
              </a:rPr>
              <a:t>if</a:t>
            </a:r>
            <a:r>
              <a:rPr lang="tr-TR" dirty="0" smtClean="0">
                <a:latin typeface="Calibri" panose="020F0502020204030204" pitchFamily="34" charset="0"/>
              </a:rPr>
              <a:t> kullanmayı sürdürebilir.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En fazla bir ekran kaplayan modüller</a:t>
            </a:r>
          </a:p>
          <a:p>
            <a:endParaRPr lang="tr-TR" dirty="0" smtClean="0">
              <a:latin typeface="Calibri" panose="020F0502020204030204" pitchFamily="34" charset="0"/>
            </a:endParaRPr>
          </a:p>
          <a:p>
            <a:endParaRPr lang="tr-TR" dirty="0" smtClean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6504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err="1" smtClean="0">
                <a:solidFill>
                  <a:srgbClr val="0070C0"/>
                </a:solidFill>
              </a:rPr>
              <a:t>Scoping</a:t>
            </a:r>
            <a:r>
              <a:rPr lang="tr-TR" sz="3600" b="1" dirty="0" smtClean="0">
                <a:solidFill>
                  <a:srgbClr val="0070C0"/>
                </a:solidFill>
              </a:rPr>
              <a:t> / </a:t>
            </a:r>
            <a:r>
              <a:rPr lang="tr-TR" sz="3600" b="1" dirty="0" err="1" smtClean="0">
                <a:solidFill>
                  <a:srgbClr val="0070C0"/>
                </a:solidFill>
              </a:rPr>
              <a:t>Execution</a:t>
            </a:r>
            <a:r>
              <a:rPr lang="tr-TR" sz="3600" b="1" dirty="0" smtClean="0">
                <a:solidFill>
                  <a:srgbClr val="0070C0"/>
                </a:solidFill>
              </a:rPr>
              <a:t> </a:t>
            </a:r>
            <a:r>
              <a:rPr lang="tr-TR" sz="3600" b="1" dirty="0" err="1" smtClean="0">
                <a:solidFill>
                  <a:srgbClr val="0070C0"/>
                </a:solidFill>
              </a:rPr>
              <a:t>Path</a:t>
            </a:r>
            <a:endParaRPr lang="tr-TR" sz="3600" b="1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Global değişkenlerin </a:t>
            </a:r>
            <a:r>
              <a:rPr lang="tr-TR" dirty="0" err="1" smtClean="0"/>
              <a:t>local</a:t>
            </a:r>
            <a:r>
              <a:rPr lang="tr-TR" dirty="0" smtClean="0"/>
              <a:t> değişkenlere oranı ya da yardımcı fonksiyonların kısıtlı bir erişim alanı için tanımlanması</a:t>
            </a:r>
          </a:p>
          <a:p>
            <a:r>
              <a:rPr lang="tr-TR" dirty="0" smtClean="0"/>
              <a:t>Hiçbir zaman tam manasıyla çalışmayacak olan yani </a:t>
            </a:r>
            <a:r>
              <a:rPr lang="tr-TR" dirty="0" err="1" smtClean="0"/>
              <a:t>execution</a:t>
            </a:r>
            <a:r>
              <a:rPr lang="tr-TR" dirty="0" smtClean="0"/>
              <a:t> </a:t>
            </a:r>
            <a:r>
              <a:rPr lang="tr-TR" dirty="0" err="1" smtClean="0"/>
              <a:t>path</a:t>
            </a:r>
            <a:r>
              <a:rPr lang="tr-TR" dirty="0" smtClean="0"/>
              <a:t> tarafından temsil edilmeyecek olan bazı kodlar bulunabilir. </a:t>
            </a:r>
            <a:r>
              <a:rPr lang="tr-TR" dirty="0" err="1" smtClean="0"/>
              <a:t>Örn</a:t>
            </a:r>
            <a:r>
              <a:rPr lang="tr-TR" dirty="0" smtClean="0"/>
              <a:t>: </a:t>
            </a:r>
            <a:r>
              <a:rPr lang="tr-TR" dirty="0" err="1" smtClean="0"/>
              <a:t>debug</a:t>
            </a:r>
            <a:r>
              <a:rPr lang="tr-TR" dirty="0" smtClean="0"/>
              <a:t> amacıyla eklenmiş satırlar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429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70C0"/>
                </a:solidFill>
              </a:rPr>
              <a:t>Bugs / </a:t>
            </a:r>
            <a:r>
              <a:rPr lang="tr-TR" sz="3600" b="1" dirty="0" err="1" smtClean="0">
                <a:solidFill>
                  <a:srgbClr val="0070C0"/>
                </a:solidFill>
              </a:rPr>
              <a:t>Metrics</a:t>
            </a:r>
            <a:endParaRPr lang="tr-TR" sz="3600" b="1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Nadiren (uç değerlere ulaştığında, farklı bir donanımda çalıştırıldığında) probleme yol açan hataları sürekli tekrarlamak.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Bu tür hatalar oldukça belirgin ve güçlü kanıtlar sunarlar.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Kod/yorum oranı, fonksiyon karmaşıklık ölçüleri, fonksiyon başına düşen satır sayısı gibi ölçütler kimlik saptamaya yardımcı olabilirler.</a:t>
            </a:r>
          </a:p>
        </p:txBody>
      </p:sp>
    </p:spTree>
    <p:extLst>
      <p:ext uri="{BB962C8B-B14F-4D97-AF65-F5344CB8AC3E}">
        <p14:creationId xmlns:p14="http://schemas.microsoft.com/office/powerpoint/2010/main" val="6769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>
                <a:solidFill>
                  <a:srgbClr val="0070C0"/>
                </a:solidFill>
              </a:rPr>
              <a:t>Application </a:t>
            </a:r>
            <a:r>
              <a:rPr lang="tr-TR" sz="4400" b="1" dirty="0" err="1">
                <a:solidFill>
                  <a:srgbClr val="0070C0"/>
                </a:solidFill>
              </a:rPr>
              <a:t>and</a:t>
            </a:r>
            <a:r>
              <a:rPr lang="tr-TR" sz="4400" b="1" dirty="0">
                <a:solidFill>
                  <a:srgbClr val="0070C0"/>
                </a:solidFill>
              </a:rPr>
              <a:t> </a:t>
            </a:r>
            <a:r>
              <a:rPr lang="tr-TR" sz="4400" b="1" dirty="0" err="1">
                <a:solidFill>
                  <a:srgbClr val="0070C0"/>
                </a:solidFill>
              </a:rPr>
              <a:t>Difficulties</a:t>
            </a:r>
            <a:endParaRPr lang="tr-TR" sz="4400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İncelenebilecek potansiyel faktörlerin oldukça fazla olduğu görülüyor.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Genellikle süreç şöyle işler; </a:t>
            </a:r>
          </a:p>
          <a:p>
            <a:pPr marL="596646" indent="-514350">
              <a:buFont typeface="+mj-lt"/>
              <a:buAutoNum type="arabicParenR"/>
            </a:pPr>
            <a:r>
              <a:rPr lang="tr-TR" dirty="0">
                <a:latin typeface="Calibri" panose="020F0502020204030204" pitchFamily="34" charset="0"/>
              </a:rPr>
              <a:t>Ö</a:t>
            </a:r>
            <a:r>
              <a:rPr lang="tr-TR" dirty="0" smtClean="0">
                <a:latin typeface="Calibri" panose="020F0502020204030204" pitchFamily="34" charset="0"/>
              </a:rPr>
              <a:t>ncelikle bir takım ölçüt ve karakteristikler kalıntılardan elde edilir.</a:t>
            </a:r>
          </a:p>
          <a:p>
            <a:pPr marL="596646" indent="-514350">
              <a:buFont typeface="+mj-lt"/>
              <a:buAutoNum type="arabicParenR"/>
            </a:pPr>
            <a:r>
              <a:rPr lang="tr-TR" dirty="0" smtClean="0">
                <a:latin typeface="Calibri" panose="020F0502020204030204" pitchFamily="34" charset="0"/>
              </a:rPr>
              <a:t>Şüphelilerden alınan örneklerle karşılaştırılır.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Yeterli miktarda karşılaştırılabilir veri olmadığı durumlarda zorluklar çıkabilir.</a:t>
            </a:r>
          </a:p>
        </p:txBody>
      </p:sp>
    </p:spTree>
    <p:extLst>
      <p:ext uri="{BB962C8B-B14F-4D97-AF65-F5344CB8AC3E}">
        <p14:creationId xmlns:p14="http://schemas.microsoft.com/office/powerpoint/2010/main" val="18655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>
                <a:solidFill>
                  <a:srgbClr val="0070C0"/>
                </a:solidFill>
              </a:rPr>
              <a:t>Application </a:t>
            </a:r>
            <a:r>
              <a:rPr lang="tr-TR" sz="4400" b="1" dirty="0" err="1">
                <a:solidFill>
                  <a:srgbClr val="0070C0"/>
                </a:solidFill>
              </a:rPr>
              <a:t>and</a:t>
            </a:r>
            <a:r>
              <a:rPr lang="tr-TR" sz="4400" b="1" dirty="0">
                <a:solidFill>
                  <a:srgbClr val="0070C0"/>
                </a:solidFill>
              </a:rPr>
              <a:t> </a:t>
            </a:r>
            <a:r>
              <a:rPr lang="tr-TR" sz="4400" b="1" dirty="0" err="1">
                <a:solidFill>
                  <a:srgbClr val="0070C0"/>
                </a:solidFill>
              </a:rPr>
              <a:t>Difficulties</a:t>
            </a:r>
            <a:endParaRPr lang="tr-TR" sz="4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Yazar daha önce yazdığı ve ya başkası tarafından yazılan kodları kullanmışsa analizlerimiz zorlaşabilir.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Farklı kişilerin ortak çalışması sonucu oluşan kodlar incelenmekte olabilir.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Programcı gizlenmek amacıyla değişik karakteristikler kullanabilir.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Doğası gereği, çok farklı ortamlarda yazılmış kodlar aynı yazara ait dahi olsalar çatışıyor gibi görünebilirler.</a:t>
            </a:r>
            <a:endParaRPr lang="tr-T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endParaRPr lang="tr-TR" sz="6600" b="1" dirty="0" smtClean="0"/>
          </a:p>
          <a:p>
            <a:pPr marL="82296" indent="0" algn="ctr">
              <a:buNone/>
            </a:pPr>
            <a:r>
              <a:rPr lang="tr-TR" sz="6600" b="1" dirty="0" smtClean="0"/>
              <a:t>Dinlediğiniz İçin Teşekkürler</a:t>
            </a:r>
            <a:endParaRPr lang="tr-TR" sz="6600" b="1" dirty="0"/>
          </a:p>
        </p:txBody>
      </p:sp>
    </p:spTree>
    <p:extLst>
      <p:ext uri="{BB962C8B-B14F-4D97-AF65-F5344CB8AC3E}">
        <p14:creationId xmlns:p14="http://schemas.microsoft.com/office/powerpoint/2010/main" val="34245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>
                <a:solidFill>
                  <a:srgbClr val="0070C0"/>
                </a:solidFill>
              </a:rPr>
              <a:t>Software </a:t>
            </a:r>
            <a:r>
              <a:rPr lang="tr-TR" sz="4400" b="1" dirty="0" err="1" smtClean="0">
                <a:solidFill>
                  <a:srgbClr val="0070C0"/>
                </a:solidFill>
              </a:rPr>
              <a:t>Forensics</a:t>
            </a:r>
            <a:endParaRPr lang="tr-TR" sz="4400" b="1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Bazı sistem saldırılarında saldırganlar arkalarında </a:t>
            </a:r>
            <a:r>
              <a:rPr lang="tr-TR" b="1" dirty="0" smtClean="0">
                <a:latin typeface="Calibri" panose="020F0502020204030204" pitchFamily="34" charset="0"/>
              </a:rPr>
              <a:t>kod parçaları/kalıntılar</a:t>
            </a:r>
            <a:r>
              <a:rPr lang="tr-TR" dirty="0" smtClean="0">
                <a:latin typeface="Calibri" panose="020F0502020204030204" pitchFamily="34" charset="0"/>
              </a:rPr>
              <a:t> bırakırlar.</a:t>
            </a:r>
          </a:p>
          <a:p>
            <a:r>
              <a:rPr lang="tr-TR" b="1" dirty="0" smtClean="0">
                <a:latin typeface="Calibri" panose="020F0502020204030204" pitchFamily="34" charset="0"/>
              </a:rPr>
              <a:t>Software </a:t>
            </a:r>
            <a:r>
              <a:rPr lang="tr-TR" b="1" dirty="0" err="1" smtClean="0">
                <a:latin typeface="Calibri" panose="020F0502020204030204" pitchFamily="34" charset="0"/>
              </a:rPr>
              <a:t>forensics</a:t>
            </a:r>
            <a:r>
              <a:rPr lang="tr-TR" dirty="0" smtClean="0">
                <a:latin typeface="Calibri" panose="020F0502020204030204" pitchFamily="34" charset="0"/>
              </a:rPr>
              <a:t>, aynı adli tıpta olduğu gibi bu kalıntıları inceleyerek;</a:t>
            </a:r>
          </a:p>
          <a:p>
            <a:pPr marL="514350" indent="-514350">
              <a:buAutoNum type="arabicParenR"/>
            </a:pPr>
            <a:r>
              <a:rPr lang="tr-TR" dirty="0" smtClean="0">
                <a:latin typeface="Calibri" panose="020F0502020204030204" pitchFamily="34" charset="0"/>
              </a:rPr>
              <a:t>Sürece dahil olmuş faktörlerle ilgili kanıt toplar ve inceler.</a:t>
            </a:r>
          </a:p>
          <a:p>
            <a:pPr marL="514350" indent="-514350">
              <a:buAutoNum type="arabicParenR"/>
            </a:pPr>
            <a:r>
              <a:rPr lang="tr-TR" dirty="0" smtClean="0">
                <a:latin typeface="Calibri" panose="020F0502020204030204" pitchFamily="34" charset="0"/>
              </a:rPr>
              <a:t>Kanıtları takip ederek suçluyu bulmaya çalışır.</a:t>
            </a:r>
            <a:endParaRPr lang="tr-T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>
                <a:solidFill>
                  <a:srgbClr val="0070C0"/>
                </a:solidFill>
              </a:rPr>
              <a:t>Software </a:t>
            </a:r>
            <a:r>
              <a:rPr lang="tr-TR" sz="4400" b="1" dirty="0" err="1">
                <a:solidFill>
                  <a:srgbClr val="0070C0"/>
                </a:solidFill>
              </a:rPr>
              <a:t>Forensics</a:t>
            </a:r>
            <a:endParaRPr lang="tr-TR" sz="4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Calibri" panose="020F0502020204030204" pitchFamily="34" charset="0"/>
              </a:rPr>
              <a:t>Virüs, solucan, yazılım bombası ve ya hesap ele geçirme gibi bilişim suçlarında olayları geriye doğru takip etmek internetteki </a:t>
            </a:r>
            <a:r>
              <a:rPr lang="tr-TR" b="1" dirty="0" err="1" smtClean="0">
                <a:latin typeface="Calibri" panose="020F0502020204030204" pitchFamily="34" charset="0"/>
              </a:rPr>
              <a:t>anonimlik</a:t>
            </a:r>
            <a:r>
              <a:rPr lang="tr-TR" dirty="0" err="1" smtClean="0">
                <a:latin typeface="Calibri" panose="020F0502020204030204" pitchFamily="34" charset="0"/>
              </a:rPr>
              <a:t>ten</a:t>
            </a:r>
            <a:r>
              <a:rPr lang="tr-TR" dirty="0" smtClean="0">
                <a:latin typeface="Calibri" panose="020F0502020204030204" pitchFamily="34" charset="0"/>
              </a:rPr>
              <a:t> dolayı genellikle çok zordur.</a:t>
            </a:r>
          </a:p>
          <a:p>
            <a:r>
              <a:rPr lang="tr-TR" dirty="0" err="1" smtClean="0">
                <a:latin typeface="Calibri" panose="020F0502020204030204" pitchFamily="34" charset="0"/>
              </a:rPr>
              <a:t>Anonimliğin</a:t>
            </a:r>
            <a:r>
              <a:rPr lang="tr-TR" dirty="0" smtClean="0">
                <a:latin typeface="Calibri" panose="020F0502020204030204" pitchFamily="34" charset="0"/>
              </a:rPr>
              <a:t> ortadan kaldırılmasına yönelik girişimler hiçbir zaman tüm koşullarda %100  etkili olamayacaktır.</a:t>
            </a:r>
            <a:endParaRPr lang="tr-T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4400" b="1" dirty="0" smtClean="0">
                <a:solidFill>
                  <a:srgbClr val="0070C0"/>
                </a:solidFill>
              </a:rPr>
              <a:t>Analysis of </a:t>
            </a:r>
            <a:r>
              <a:rPr lang="tr-TR" sz="4400" b="1" dirty="0" err="1" smtClean="0">
                <a:solidFill>
                  <a:srgbClr val="0070C0"/>
                </a:solidFill>
              </a:rPr>
              <a:t>Unauthorized</a:t>
            </a:r>
            <a:r>
              <a:rPr lang="tr-TR" sz="4400" b="1" dirty="0" smtClean="0">
                <a:solidFill>
                  <a:srgbClr val="0070C0"/>
                </a:solidFill>
              </a:rPr>
              <a:t> </a:t>
            </a:r>
            <a:r>
              <a:rPr lang="tr-TR" sz="4400" b="1" dirty="0" err="1" smtClean="0">
                <a:solidFill>
                  <a:srgbClr val="0070C0"/>
                </a:solidFill>
              </a:rPr>
              <a:t>Code</a:t>
            </a:r>
            <a:endParaRPr lang="tr-TR" sz="4400" b="1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sz="3500" dirty="0" smtClean="0">
                <a:latin typeface="Calibri" panose="020F0502020204030204" pitchFamily="34" charset="0"/>
              </a:rPr>
              <a:t>Analiz edilebilecek kalıntılar 2’ye ayrılır. </a:t>
            </a:r>
          </a:p>
          <a:p>
            <a:pPr marL="514350" indent="-514350">
              <a:buFont typeface="Wingdings 2"/>
              <a:buAutoNum type="arabicParenR"/>
            </a:pPr>
            <a:r>
              <a:rPr lang="tr-TR" sz="3500" b="1" dirty="0" smtClean="0">
                <a:latin typeface="Calibri" panose="020F0502020204030204" pitchFamily="34" charset="0"/>
              </a:rPr>
              <a:t>Analysis of </a:t>
            </a:r>
            <a:r>
              <a:rPr lang="tr-TR" sz="3500" b="1" dirty="0" err="1" smtClean="0">
                <a:latin typeface="Calibri" panose="020F0502020204030204" pitchFamily="34" charset="0"/>
              </a:rPr>
              <a:t>Executable</a:t>
            </a:r>
            <a:r>
              <a:rPr lang="tr-TR" sz="3500" b="1" dirty="0" smtClean="0">
                <a:latin typeface="Calibri" panose="020F0502020204030204" pitchFamily="34" charset="0"/>
              </a:rPr>
              <a:t> </a:t>
            </a:r>
            <a:r>
              <a:rPr lang="tr-TR" sz="3500" b="1" dirty="0" err="1" smtClean="0">
                <a:latin typeface="Calibri" panose="020F0502020204030204" pitchFamily="34" charset="0"/>
              </a:rPr>
              <a:t>Code</a:t>
            </a:r>
            <a:r>
              <a:rPr lang="tr-TR" b="1" dirty="0" smtClean="0">
                <a:latin typeface="Calibri" panose="020F0502020204030204" pitchFamily="34" charset="0"/>
              </a:rPr>
              <a:t>			</a:t>
            </a:r>
            <a:r>
              <a:rPr lang="tr-TR" sz="2800" dirty="0">
                <a:latin typeface="Calibri" panose="020F0502020204030204" pitchFamily="34" charset="0"/>
              </a:rPr>
              <a:t>Data </a:t>
            </a:r>
            <a:r>
              <a:rPr lang="tr-TR" sz="2800" dirty="0" err="1">
                <a:latin typeface="Calibri" panose="020F0502020204030204" pitchFamily="34" charset="0"/>
              </a:rPr>
              <a:t>Structures</a:t>
            </a:r>
            <a:r>
              <a:rPr lang="tr-TR" sz="2800" dirty="0">
                <a:latin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</a:rPr>
              <a:t>and</a:t>
            </a:r>
            <a:r>
              <a:rPr lang="tr-TR" sz="2800" dirty="0">
                <a:latin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</a:rPr>
              <a:t>Algorithms</a:t>
            </a:r>
            <a:r>
              <a:rPr lang="tr-TR" sz="2800" dirty="0">
                <a:latin typeface="Calibri" panose="020F0502020204030204" pitchFamily="34" charset="0"/>
              </a:rPr>
              <a:t>, Compiler </a:t>
            </a:r>
            <a:r>
              <a:rPr lang="tr-TR" sz="2800" dirty="0" err="1">
                <a:latin typeface="Calibri" panose="020F0502020204030204" pitchFamily="34" charset="0"/>
              </a:rPr>
              <a:t>and</a:t>
            </a:r>
            <a:r>
              <a:rPr lang="tr-TR" sz="2800" dirty="0">
                <a:latin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</a:rPr>
              <a:t>System</a:t>
            </a:r>
            <a:r>
              <a:rPr lang="tr-TR" sz="2800" dirty="0">
                <a:latin typeface="Calibri" panose="020F0502020204030204" pitchFamily="34" charset="0"/>
              </a:rPr>
              <a:t> Information, </a:t>
            </a:r>
            <a:r>
              <a:rPr lang="en-US" sz="2800" dirty="0">
                <a:latin typeface="Calibri" panose="020F0502020204030204" pitchFamily="34" charset="0"/>
              </a:rPr>
              <a:t>Programming Skill and System Knowledge</a:t>
            </a:r>
            <a:r>
              <a:rPr lang="tr-TR" sz="2800" dirty="0">
                <a:latin typeface="Calibri" panose="020F0502020204030204" pitchFamily="34" charset="0"/>
              </a:rPr>
              <a:t>, </a:t>
            </a:r>
            <a:r>
              <a:rPr lang="tr-TR" sz="2800" dirty="0" err="1">
                <a:latin typeface="Calibri" panose="020F0502020204030204" pitchFamily="34" charset="0"/>
              </a:rPr>
              <a:t>Choice</a:t>
            </a:r>
            <a:r>
              <a:rPr lang="tr-TR" sz="2800" dirty="0">
                <a:latin typeface="Calibri" panose="020F0502020204030204" pitchFamily="34" charset="0"/>
              </a:rPr>
              <a:t> of </a:t>
            </a:r>
            <a:r>
              <a:rPr lang="tr-TR" sz="2800" dirty="0" err="1">
                <a:latin typeface="Calibri" panose="020F0502020204030204" pitchFamily="34" charset="0"/>
              </a:rPr>
              <a:t>System</a:t>
            </a:r>
            <a:r>
              <a:rPr lang="tr-TR" sz="2800" dirty="0">
                <a:latin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</a:rPr>
              <a:t>Calls</a:t>
            </a:r>
            <a:r>
              <a:rPr lang="tr-TR" sz="2800" dirty="0">
                <a:latin typeface="Calibri" panose="020F0502020204030204" pitchFamily="34" charset="0"/>
              </a:rPr>
              <a:t>, </a:t>
            </a:r>
            <a:r>
              <a:rPr lang="tr-TR" sz="2800" dirty="0" err="1" smtClean="0">
                <a:latin typeface="Calibri" panose="020F0502020204030204" pitchFamily="34" charset="0"/>
              </a:rPr>
              <a:t>Errors</a:t>
            </a:r>
            <a:endParaRPr lang="tr-TR" sz="2800" b="1" dirty="0" smtClean="0">
              <a:latin typeface="Calibri" panose="020F0502020204030204" pitchFamily="34" charset="0"/>
            </a:endParaRPr>
          </a:p>
          <a:p>
            <a:pPr marL="514350" indent="-514350">
              <a:buFont typeface="Wingdings 2"/>
              <a:buAutoNum type="arabicParenR"/>
            </a:pPr>
            <a:r>
              <a:rPr lang="tr-TR" sz="3500" b="1" dirty="0">
                <a:latin typeface="Calibri" panose="020F0502020204030204" pitchFamily="34" charset="0"/>
              </a:rPr>
              <a:t>Analysis </a:t>
            </a:r>
            <a:r>
              <a:rPr lang="tr-TR" sz="3500" b="1" dirty="0" smtClean="0">
                <a:latin typeface="Calibri" panose="020F0502020204030204" pitchFamily="34" charset="0"/>
              </a:rPr>
              <a:t>of Source </a:t>
            </a:r>
            <a:r>
              <a:rPr lang="tr-TR" sz="3500" b="1" dirty="0" err="1" smtClean="0">
                <a:latin typeface="Calibri" panose="020F0502020204030204" pitchFamily="34" charset="0"/>
              </a:rPr>
              <a:t>Files</a:t>
            </a:r>
            <a:endParaRPr lang="tr-TR" sz="3500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dirty="0">
                <a:latin typeface="Calibri" panose="020F0502020204030204" pitchFamily="34" charset="0"/>
              </a:rPr>
              <a:t>	</a:t>
            </a:r>
            <a:r>
              <a:rPr lang="tr-TR" sz="2800" dirty="0" smtClean="0">
                <a:latin typeface="Calibri" panose="020F0502020204030204" pitchFamily="34" charset="0"/>
              </a:rPr>
              <a:t>Language, </a:t>
            </a:r>
            <a:r>
              <a:rPr lang="tr-TR" sz="2800" dirty="0" err="1" smtClean="0">
                <a:latin typeface="Calibri" panose="020F0502020204030204" pitchFamily="34" charset="0"/>
              </a:rPr>
              <a:t>Formatting</a:t>
            </a:r>
            <a:r>
              <a:rPr lang="tr-TR" sz="2800" dirty="0" smtClean="0">
                <a:latin typeface="Calibri" panose="020F0502020204030204" pitchFamily="34" charset="0"/>
              </a:rPr>
              <a:t>, </a:t>
            </a:r>
            <a:r>
              <a:rPr lang="tr-TR" sz="2800" dirty="0">
                <a:latin typeface="Calibri" panose="020F0502020204030204" pitchFamily="34" charset="0"/>
              </a:rPr>
              <a:t>Special </a:t>
            </a:r>
            <a:r>
              <a:rPr lang="tr-TR" sz="2800" dirty="0" err="1" smtClean="0">
                <a:latin typeface="Calibri" panose="020F0502020204030204" pitchFamily="34" charset="0"/>
              </a:rPr>
              <a:t>features</a:t>
            </a:r>
            <a:r>
              <a:rPr lang="tr-TR" sz="2800" dirty="0" smtClean="0">
                <a:latin typeface="Calibri" panose="020F0502020204030204" pitchFamily="34" charset="0"/>
              </a:rPr>
              <a:t>, </a:t>
            </a:r>
            <a:r>
              <a:rPr lang="tr-TR" sz="2800" dirty="0" err="1">
                <a:latin typeface="Calibri" panose="020F0502020204030204" pitchFamily="34" charset="0"/>
              </a:rPr>
              <a:t>Comment</a:t>
            </a:r>
            <a:r>
              <a:rPr lang="tr-TR" sz="2800" dirty="0">
                <a:latin typeface="Calibri" panose="020F0502020204030204" pitchFamily="34" charset="0"/>
              </a:rPr>
              <a:t> </a:t>
            </a:r>
            <a:r>
              <a:rPr lang="tr-TR" sz="2800" dirty="0" err="1" smtClean="0">
                <a:latin typeface="Calibri" panose="020F0502020204030204" pitchFamily="34" charset="0"/>
              </a:rPr>
              <a:t>Styles</a:t>
            </a:r>
            <a:r>
              <a:rPr lang="tr-TR" sz="2800" dirty="0" smtClean="0">
                <a:latin typeface="Calibri" panose="020F0502020204030204" pitchFamily="34" charset="0"/>
              </a:rPr>
              <a:t>, </a:t>
            </a:r>
            <a:r>
              <a:rPr lang="tr-TR" sz="2800" dirty="0" err="1">
                <a:latin typeface="Calibri" panose="020F0502020204030204" pitchFamily="34" charset="0"/>
              </a:rPr>
              <a:t>Variable</a:t>
            </a:r>
            <a:r>
              <a:rPr lang="tr-TR" sz="2800" dirty="0">
                <a:latin typeface="Calibri" panose="020F0502020204030204" pitchFamily="34" charset="0"/>
              </a:rPr>
              <a:t> </a:t>
            </a:r>
            <a:r>
              <a:rPr lang="tr-TR" sz="2800" dirty="0" err="1" smtClean="0">
                <a:latin typeface="Calibri" panose="020F0502020204030204" pitchFamily="34" charset="0"/>
              </a:rPr>
              <a:t>Names</a:t>
            </a:r>
            <a:r>
              <a:rPr lang="tr-TR" sz="2800" dirty="0" smtClean="0">
                <a:latin typeface="Calibri" panose="020F0502020204030204" pitchFamily="34" charset="0"/>
              </a:rPr>
              <a:t>, </a:t>
            </a:r>
            <a:r>
              <a:rPr lang="tr-TR" sz="2800" dirty="0" err="1">
                <a:latin typeface="Calibri" panose="020F0502020204030204" pitchFamily="34" charset="0"/>
              </a:rPr>
              <a:t>Spelling</a:t>
            </a:r>
            <a:r>
              <a:rPr lang="tr-TR" sz="2800" dirty="0">
                <a:latin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</a:rPr>
              <a:t>and</a:t>
            </a:r>
            <a:r>
              <a:rPr lang="tr-TR" sz="2800" dirty="0">
                <a:latin typeface="Calibri" panose="020F0502020204030204" pitchFamily="34" charset="0"/>
              </a:rPr>
              <a:t> </a:t>
            </a:r>
            <a:r>
              <a:rPr lang="tr-TR" sz="2800" dirty="0" err="1" smtClean="0">
                <a:latin typeface="Calibri" panose="020F0502020204030204" pitchFamily="34" charset="0"/>
              </a:rPr>
              <a:t>Grammar</a:t>
            </a:r>
            <a:r>
              <a:rPr lang="tr-TR" sz="2800" dirty="0" smtClean="0">
                <a:latin typeface="Calibri" panose="020F0502020204030204" pitchFamily="34" charset="0"/>
              </a:rPr>
              <a:t>, </a:t>
            </a:r>
            <a:r>
              <a:rPr lang="tr-TR" sz="2800" dirty="0" err="1">
                <a:latin typeface="Calibri" panose="020F0502020204030204" pitchFamily="34" charset="0"/>
              </a:rPr>
              <a:t>Use</a:t>
            </a:r>
            <a:r>
              <a:rPr lang="tr-TR" sz="2800" dirty="0">
                <a:latin typeface="Calibri" panose="020F0502020204030204" pitchFamily="34" charset="0"/>
              </a:rPr>
              <a:t> of Language </a:t>
            </a:r>
            <a:r>
              <a:rPr lang="tr-TR" sz="2800" dirty="0" err="1" smtClean="0">
                <a:latin typeface="Calibri" panose="020F0502020204030204" pitchFamily="34" charset="0"/>
              </a:rPr>
              <a:t>Features</a:t>
            </a:r>
            <a:r>
              <a:rPr lang="tr-TR" sz="2800" dirty="0" smtClean="0">
                <a:latin typeface="Calibri" panose="020F0502020204030204" pitchFamily="34" charset="0"/>
              </a:rPr>
              <a:t>, </a:t>
            </a:r>
            <a:r>
              <a:rPr lang="tr-TR" sz="2800" dirty="0" err="1" smtClean="0">
                <a:latin typeface="Calibri" panose="020F0502020204030204" pitchFamily="34" charset="0"/>
              </a:rPr>
              <a:t>Scoping</a:t>
            </a:r>
            <a:r>
              <a:rPr lang="tr-TR" sz="2800" dirty="0" smtClean="0">
                <a:latin typeface="Calibri" panose="020F0502020204030204" pitchFamily="34" charset="0"/>
              </a:rPr>
              <a:t>, </a:t>
            </a:r>
            <a:r>
              <a:rPr lang="tr-TR" sz="2800" dirty="0" err="1">
                <a:latin typeface="Calibri" panose="020F0502020204030204" pitchFamily="34" charset="0"/>
              </a:rPr>
              <a:t>Execution</a:t>
            </a:r>
            <a:r>
              <a:rPr lang="tr-TR" sz="2800" dirty="0">
                <a:latin typeface="Calibri" panose="020F0502020204030204" pitchFamily="34" charset="0"/>
              </a:rPr>
              <a:t> </a:t>
            </a:r>
            <a:r>
              <a:rPr lang="tr-TR" sz="2800" dirty="0" err="1" smtClean="0">
                <a:latin typeface="Calibri" panose="020F0502020204030204" pitchFamily="34" charset="0"/>
              </a:rPr>
              <a:t>paths</a:t>
            </a:r>
            <a:r>
              <a:rPr lang="tr-TR" sz="2800" dirty="0" smtClean="0">
                <a:latin typeface="Calibri" panose="020F0502020204030204" pitchFamily="34" charset="0"/>
              </a:rPr>
              <a:t>, Bugs, </a:t>
            </a:r>
            <a:r>
              <a:rPr lang="tr-TR" sz="2800" dirty="0" err="1" smtClean="0">
                <a:latin typeface="Calibri" panose="020F0502020204030204" pitchFamily="34" charset="0"/>
              </a:rPr>
              <a:t>Metrics</a:t>
            </a:r>
            <a:endParaRPr lang="tr-TR" sz="2800" dirty="0" smtClean="0">
              <a:latin typeface="Calibri" panose="020F0502020204030204" pitchFamily="34" charset="0"/>
            </a:endParaRPr>
          </a:p>
          <a:p>
            <a:pPr marL="514350" indent="-514350">
              <a:buAutoNum type="arabicParenR"/>
            </a:pPr>
            <a:endParaRPr lang="tr-T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6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4000" b="1" dirty="0">
                <a:solidFill>
                  <a:srgbClr val="0070C0"/>
                </a:solidFill>
              </a:rPr>
              <a:t>Analysis of </a:t>
            </a:r>
            <a:r>
              <a:rPr lang="tr-TR" sz="4000" b="1" dirty="0" err="1">
                <a:solidFill>
                  <a:srgbClr val="0070C0"/>
                </a:solidFill>
              </a:rPr>
              <a:t>Executable</a:t>
            </a:r>
            <a:r>
              <a:rPr lang="tr-TR" sz="4000" b="1" dirty="0">
                <a:solidFill>
                  <a:srgbClr val="0070C0"/>
                </a:solidFill>
              </a:rPr>
              <a:t> </a:t>
            </a:r>
            <a:r>
              <a:rPr lang="tr-TR" sz="4000" b="1" dirty="0" err="1" smtClean="0">
                <a:solidFill>
                  <a:srgbClr val="0070C0"/>
                </a:solidFill>
              </a:rPr>
              <a:t>Code</a:t>
            </a:r>
            <a:endParaRPr lang="tr-TR" sz="4000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Bir saldırıdan geriye kalan kalıntı çoğunlukla bir parça </a:t>
            </a:r>
            <a:r>
              <a:rPr lang="tr-TR" b="1" dirty="0" smtClean="0">
                <a:latin typeface="Calibri" panose="020F0502020204030204" pitchFamily="34" charset="0"/>
              </a:rPr>
              <a:t>çalıştırılabilir kod</a:t>
            </a:r>
            <a:r>
              <a:rPr lang="tr-TR" dirty="0" smtClean="0">
                <a:latin typeface="Calibri" panose="020F0502020204030204" pitchFamily="34" charset="0"/>
              </a:rPr>
              <a:t>dur.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Ne yazık ki derleme evresinde yorumlar, değişkenler ve isimleri gibi bazı analiz edilebilir özellikler yok olur.</a:t>
            </a:r>
          </a:p>
          <a:p>
            <a:r>
              <a:rPr lang="tr-TR" b="1" dirty="0" smtClean="0">
                <a:latin typeface="Calibri" panose="020F0502020204030204" pitchFamily="34" charset="0"/>
              </a:rPr>
              <a:t>Optimizasyon derleyici</a:t>
            </a:r>
            <a:r>
              <a:rPr lang="tr-TR" dirty="0" smtClean="0">
                <a:latin typeface="Calibri" panose="020F0502020204030204" pitchFamily="34" charset="0"/>
              </a:rPr>
              <a:t>lerinin kod üzerinde kullanılmış olabileceği unutulmamalıdır.</a:t>
            </a:r>
          </a:p>
          <a:p>
            <a:r>
              <a:rPr lang="tr-TR" dirty="0" err="1" smtClean="0">
                <a:latin typeface="Calibri" panose="020F0502020204030204" pitchFamily="34" charset="0"/>
              </a:rPr>
              <a:t>Binary</a:t>
            </a:r>
            <a:r>
              <a:rPr lang="tr-TR" dirty="0" smtClean="0">
                <a:latin typeface="Calibri" panose="020F0502020204030204" pitchFamily="34" charset="0"/>
              </a:rPr>
              <a:t> koddan geriye döndürülerek oluşturulan örneklerin </a:t>
            </a:r>
            <a:r>
              <a:rPr lang="tr-TR" dirty="0" err="1" smtClean="0">
                <a:latin typeface="Calibri" panose="020F0502020204030204" pitchFamily="34" charset="0"/>
              </a:rPr>
              <a:t>orjinal</a:t>
            </a:r>
            <a:r>
              <a:rPr lang="tr-TR" dirty="0" smtClean="0">
                <a:latin typeface="Calibri" panose="020F0502020204030204" pitchFamily="34" charset="0"/>
              </a:rPr>
              <a:t> koda oldukça yakın olduğu görülmüştür.</a:t>
            </a:r>
          </a:p>
        </p:txBody>
      </p:sp>
    </p:spTree>
    <p:extLst>
      <p:ext uri="{BB962C8B-B14F-4D97-AF65-F5344CB8AC3E}">
        <p14:creationId xmlns:p14="http://schemas.microsoft.com/office/powerpoint/2010/main" val="196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000" b="1" dirty="0" smtClean="0">
                <a:solidFill>
                  <a:srgbClr val="0070C0"/>
                </a:solidFill>
              </a:rPr>
              <a:t>Data </a:t>
            </a:r>
            <a:r>
              <a:rPr lang="tr-TR" sz="4000" b="1" dirty="0" err="1" smtClean="0">
                <a:solidFill>
                  <a:srgbClr val="0070C0"/>
                </a:solidFill>
              </a:rPr>
              <a:t>Structures</a:t>
            </a:r>
            <a:r>
              <a:rPr lang="tr-TR" sz="4000" b="1" dirty="0" smtClean="0">
                <a:solidFill>
                  <a:srgbClr val="0070C0"/>
                </a:solidFill>
              </a:rPr>
              <a:t> </a:t>
            </a:r>
            <a:r>
              <a:rPr lang="tr-TR" sz="4000" b="1" dirty="0" err="1" smtClean="0">
                <a:solidFill>
                  <a:srgbClr val="0070C0"/>
                </a:solidFill>
              </a:rPr>
              <a:t>and</a:t>
            </a:r>
            <a:r>
              <a:rPr lang="tr-TR" sz="4000" b="1" dirty="0" smtClean="0">
                <a:solidFill>
                  <a:srgbClr val="0070C0"/>
                </a:solidFill>
              </a:rPr>
              <a:t> </a:t>
            </a:r>
            <a:r>
              <a:rPr lang="tr-TR" sz="4000" b="1" dirty="0" err="1" smtClean="0">
                <a:solidFill>
                  <a:srgbClr val="0070C0"/>
                </a:solidFill>
              </a:rPr>
              <a:t>Algorithms</a:t>
            </a:r>
            <a:endParaRPr lang="tr-TR" sz="4000" b="1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Kullanıldığı tespit edilebilen veri yapıları programcının geçmişiyle ilgili bilgi verebilir. </a:t>
            </a:r>
            <a:r>
              <a:rPr lang="tr-TR" dirty="0" err="1" smtClean="0">
                <a:latin typeface="Calibri" panose="020F0502020204030204" pitchFamily="34" charset="0"/>
              </a:rPr>
              <a:t>Örn</a:t>
            </a:r>
            <a:r>
              <a:rPr lang="tr-TR" dirty="0" smtClean="0">
                <a:latin typeface="Calibri" panose="020F0502020204030204" pitchFamily="34" charset="0"/>
              </a:rPr>
              <a:t>: Veri saklamak için B-</a:t>
            </a:r>
            <a:r>
              <a:rPr lang="tr-TR" dirty="0" err="1" smtClean="0">
                <a:latin typeface="Calibri" panose="020F0502020204030204" pitchFamily="34" charset="0"/>
              </a:rPr>
              <a:t>tree</a:t>
            </a:r>
            <a:r>
              <a:rPr lang="tr-TR" dirty="0" smtClean="0">
                <a:latin typeface="Calibri" panose="020F0502020204030204" pitchFamily="34" charset="0"/>
              </a:rPr>
              <a:t> kullanımı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Algoritma seçimi de analiz için önemlidir. </a:t>
            </a:r>
            <a:r>
              <a:rPr lang="tr-TR" dirty="0" err="1" smtClean="0">
                <a:latin typeface="Calibri" panose="020F0502020204030204" pitchFamily="34" charset="0"/>
              </a:rPr>
              <a:t>Örn</a:t>
            </a:r>
            <a:r>
              <a:rPr lang="tr-TR" dirty="0" smtClean="0">
                <a:latin typeface="Calibri" panose="020F0502020204030204" pitchFamily="34" charset="0"/>
              </a:rPr>
              <a:t>: Uzun listelerde tekrarlı arama tercih etmek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Bazı programcılar </a:t>
            </a:r>
            <a:r>
              <a:rPr lang="tr-TR" b="1" dirty="0" err="1" smtClean="0">
                <a:latin typeface="Calibri" panose="020F0502020204030204" pitchFamily="34" charset="0"/>
              </a:rPr>
              <a:t>overlapped</a:t>
            </a:r>
            <a:r>
              <a:rPr lang="tr-TR" b="1" dirty="0" smtClean="0">
                <a:latin typeface="Calibri" panose="020F0502020204030204" pitchFamily="34" charset="0"/>
              </a:rPr>
              <a:t> yapılar</a:t>
            </a:r>
            <a:r>
              <a:rPr lang="tr-TR" dirty="0" smtClean="0">
                <a:latin typeface="Calibri" panose="020F0502020204030204" pitchFamily="34" charset="0"/>
              </a:rPr>
              <a:t>ı ( C de </a:t>
            </a:r>
            <a:r>
              <a:rPr lang="tr-TR" dirty="0" err="1" smtClean="0">
                <a:latin typeface="Calibri" panose="020F0502020204030204" pitchFamily="34" charset="0"/>
              </a:rPr>
              <a:t>union</a:t>
            </a:r>
            <a:r>
              <a:rPr lang="tr-TR" dirty="0" smtClean="0">
                <a:latin typeface="Calibri" panose="020F0502020204030204" pitchFamily="34" charset="0"/>
              </a:rPr>
              <a:t> yapısı gibi) tercih ederken bazıları bunun yerine </a:t>
            </a:r>
            <a:r>
              <a:rPr lang="tr-TR" b="1" dirty="0" err="1" smtClean="0">
                <a:latin typeface="Calibri" panose="020F0502020204030204" pitchFamily="34" charset="0"/>
              </a:rPr>
              <a:t>coercion</a:t>
            </a:r>
            <a:r>
              <a:rPr lang="tr-TR" dirty="0" smtClean="0">
                <a:latin typeface="Calibri" panose="020F0502020204030204" pitchFamily="34" charset="0"/>
              </a:rPr>
              <a:t> ve </a:t>
            </a:r>
            <a:r>
              <a:rPr lang="tr-TR" b="1" dirty="0" err="1" smtClean="0">
                <a:latin typeface="Calibri" panose="020F0502020204030204" pitchFamily="34" charset="0"/>
              </a:rPr>
              <a:t>bitwise</a:t>
            </a:r>
            <a:r>
              <a:rPr lang="tr-TR" b="1" dirty="0" smtClean="0">
                <a:latin typeface="Calibri" panose="020F0502020204030204" pitchFamily="34" charset="0"/>
              </a:rPr>
              <a:t> </a:t>
            </a:r>
            <a:r>
              <a:rPr lang="tr-TR" b="1" dirty="0" err="1" smtClean="0">
                <a:latin typeface="Calibri" panose="020F0502020204030204" pitchFamily="34" charset="0"/>
              </a:rPr>
              <a:t>operation</a:t>
            </a:r>
            <a:r>
              <a:rPr lang="tr-TR" dirty="0" smtClean="0">
                <a:latin typeface="Calibri" panose="020F0502020204030204" pitchFamily="34" charset="0"/>
              </a:rPr>
              <a:t> tercih edebilir.</a:t>
            </a:r>
            <a:endParaRPr lang="tr-T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000" b="1" dirty="0" smtClean="0">
                <a:solidFill>
                  <a:srgbClr val="0070C0"/>
                </a:solidFill>
              </a:rPr>
              <a:t>Compiler </a:t>
            </a:r>
            <a:r>
              <a:rPr lang="tr-TR" sz="4000" b="1" dirty="0" err="1" smtClean="0">
                <a:solidFill>
                  <a:srgbClr val="0070C0"/>
                </a:solidFill>
              </a:rPr>
              <a:t>and</a:t>
            </a:r>
            <a:r>
              <a:rPr lang="tr-TR" sz="4000" b="1" dirty="0" smtClean="0">
                <a:solidFill>
                  <a:srgbClr val="0070C0"/>
                </a:solidFill>
              </a:rPr>
              <a:t> </a:t>
            </a:r>
            <a:r>
              <a:rPr lang="tr-TR" sz="4000" b="1" dirty="0" err="1" smtClean="0">
                <a:solidFill>
                  <a:srgbClr val="0070C0"/>
                </a:solidFill>
              </a:rPr>
              <a:t>System</a:t>
            </a:r>
            <a:r>
              <a:rPr lang="tr-TR" sz="4000" b="1" dirty="0" smtClean="0">
                <a:solidFill>
                  <a:srgbClr val="0070C0"/>
                </a:solidFill>
              </a:rPr>
              <a:t> Information</a:t>
            </a:r>
            <a:endParaRPr lang="tr-TR" sz="4000" b="1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latin typeface="Calibri" panose="020F0502020204030204" pitchFamily="34" charset="0"/>
              </a:rPr>
              <a:t>Çalıştırılabilir kod bazı durumlarda;</a:t>
            </a:r>
          </a:p>
          <a:p>
            <a:pPr lvl="1"/>
            <a:r>
              <a:rPr lang="tr-TR" sz="3200" dirty="0">
                <a:latin typeface="Calibri" panose="020F0502020204030204" pitchFamily="34" charset="0"/>
              </a:rPr>
              <a:t>S</a:t>
            </a:r>
            <a:r>
              <a:rPr lang="tr-TR" sz="3200" dirty="0" smtClean="0">
                <a:latin typeface="Calibri" panose="020F0502020204030204" pitchFamily="34" charset="0"/>
              </a:rPr>
              <a:t>adece tek bir derleyicide bulunan komut sırası</a:t>
            </a:r>
          </a:p>
          <a:p>
            <a:pPr lvl="1"/>
            <a:r>
              <a:rPr lang="tr-TR" sz="3200" dirty="0" smtClean="0">
                <a:latin typeface="Calibri" panose="020F0502020204030204" pitchFamily="34" charset="0"/>
              </a:rPr>
              <a:t>Sadece  belirli işletim sistemlerinde kullanılabilen sistem çağrıları</a:t>
            </a:r>
          </a:p>
          <a:p>
            <a:pPr lvl="1"/>
            <a:r>
              <a:rPr lang="tr-TR" sz="3200" dirty="0" smtClean="0">
                <a:latin typeface="Calibri" panose="020F0502020204030204" pitchFamily="34" charset="0"/>
              </a:rPr>
              <a:t>Sadece belirli bir programlama dilinde kullanılabilen sağlayıcılar ( </a:t>
            </a:r>
            <a:r>
              <a:rPr lang="tr-TR" sz="3200" dirty="0" err="1" smtClean="0">
                <a:latin typeface="Calibri" panose="020F0502020204030204" pitchFamily="34" charset="0"/>
              </a:rPr>
              <a:t>örn</a:t>
            </a:r>
            <a:r>
              <a:rPr lang="tr-TR" sz="3200" dirty="0" smtClean="0">
                <a:latin typeface="Calibri" panose="020F0502020204030204" pitchFamily="34" charset="0"/>
              </a:rPr>
              <a:t>: sadece C de kullanılan bir kütüphane çağrısı )</a:t>
            </a:r>
          </a:p>
          <a:p>
            <a:pPr marL="457200" lvl="1" indent="0">
              <a:buNone/>
            </a:pPr>
            <a:r>
              <a:rPr lang="tr-TR" sz="3200" dirty="0">
                <a:latin typeface="Calibri" panose="020F0502020204030204" pitchFamily="34" charset="0"/>
              </a:rPr>
              <a:t>g</a:t>
            </a:r>
            <a:r>
              <a:rPr lang="tr-TR" sz="3200" dirty="0" smtClean="0">
                <a:latin typeface="Calibri" panose="020F0502020204030204" pitchFamily="34" charset="0"/>
              </a:rPr>
              <a:t>ibi işaretler içerebilir.</a:t>
            </a:r>
          </a:p>
        </p:txBody>
      </p:sp>
    </p:spTree>
    <p:extLst>
      <p:ext uri="{BB962C8B-B14F-4D97-AF65-F5344CB8AC3E}">
        <p14:creationId xmlns:p14="http://schemas.microsoft.com/office/powerpoint/2010/main" val="35275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0070C0"/>
                </a:solidFill>
              </a:rPr>
              <a:t>Programming </a:t>
            </a:r>
            <a:r>
              <a:rPr lang="tr-TR" sz="3600" b="1" dirty="0" err="1" smtClean="0">
                <a:solidFill>
                  <a:srgbClr val="0070C0"/>
                </a:solidFill>
              </a:rPr>
              <a:t>Skill</a:t>
            </a:r>
            <a:r>
              <a:rPr lang="tr-TR" sz="3600" b="1" dirty="0" smtClean="0">
                <a:solidFill>
                  <a:srgbClr val="0070C0"/>
                </a:solidFill>
              </a:rPr>
              <a:t> </a:t>
            </a:r>
            <a:r>
              <a:rPr lang="tr-TR" sz="3600" b="1" dirty="0" err="1" smtClean="0">
                <a:solidFill>
                  <a:srgbClr val="0070C0"/>
                </a:solidFill>
              </a:rPr>
              <a:t>and</a:t>
            </a:r>
            <a:r>
              <a:rPr lang="tr-TR" sz="3600" b="1" dirty="0" smtClean="0">
                <a:solidFill>
                  <a:srgbClr val="0070C0"/>
                </a:solidFill>
              </a:rPr>
              <a:t> </a:t>
            </a:r>
            <a:r>
              <a:rPr lang="tr-TR" sz="3600" b="1" dirty="0" err="1" smtClean="0">
                <a:solidFill>
                  <a:srgbClr val="0070C0"/>
                </a:solidFill>
              </a:rPr>
              <a:t>System</a:t>
            </a:r>
            <a:r>
              <a:rPr lang="tr-TR" sz="3600" b="1" dirty="0" smtClean="0">
                <a:solidFill>
                  <a:srgbClr val="0070C0"/>
                </a:solidFill>
              </a:rPr>
              <a:t> Knowledge</a:t>
            </a:r>
            <a:endParaRPr lang="tr-TR" sz="3600" b="1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tr-TR" dirty="0" err="1">
                <a:latin typeface="Calibri" panose="020F0502020204030204" pitchFamily="34" charset="0"/>
              </a:rPr>
              <a:t>Örn</a:t>
            </a:r>
            <a:r>
              <a:rPr lang="tr-TR" dirty="0">
                <a:latin typeface="Calibri" panose="020F0502020204030204" pitchFamily="34" charset="0"/>
              </a:rPr>
              <a:t>:</a:t>
            </a:r>
            <a:endParaRPr lang="tr-TR" dirty="0" smtClean="0">
              <a:latin typeface="Calibri" panose="020F0502020204030204" pitchFamily="34" charset="0"/>
            </a:endParaRPr>
          </a:p>
          <a:p>
            <a:r>
              <a:rPr lang="tr-TR" dirty="0" smtClean="0">
                <a:latin typeface="Calibri" panose="020F0502020204030204" pitchFamily="34" charset="0"/>
              </a:rPr>
              <a:t>Gelişmiş sistem fonksiyonlarına uygun sistem çağrıları yapabilmek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Yinelemeli fonksiyonlar kullanabilmek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Standart sistem çağrılarını kullanabilmek</a:t>
            </a:r>
          </a:p>
          <a:p>
            <a:pPr marL="82296" indent="0">
              <a:buNone/>
            </a:pPr>
            <a:r>
              <a:rPr lang="tr-TR" dirty="0">
                <a:latin typeface="Calibri" panose="020F0502020204030204" pitchFamily="34" charset="0"/>
              </a:rPr>
              <a:t>g</a:t>
            </a:r>
            <a:r>
              <a:rPr lang="tr-TR" dirty="0" smtClean="0">
                <a:latin typeface="Calibri" panose="020F0502020204030204" pitchFamily="34" charset="0"/>
              </a:rPr>
              <a:t>ibi sistem bilgisi ve programlama becerileri farklı uzmanlık seviyelerine işaret eder.</a:t>
            </a:r>
            <a:endParaRPr lang="tr-T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err="1" smtClean="0">
                <a:solidFill>
                  <a:srgbClr val="0070C0"/>
                </a:solidFill>
              </a:rPr>
              <a:t>Choice</a:t>
            </a:r>
            <a:r>
              <a:rPr lang="tr-TR" sz="3600" b="1" dirty="0" smtClean="0">
                <a:solidFill>
                  <a:srgbClr val="0070C0"/>
                </a:solidFill>
              </a:rPr>
              <a:t> of </a:t>
            </a:r>
            <a:r>
              <a:rPr lang="tr-TR" sz="3600" b="1" dirty="0" err="1" smtClean="0">
                <a:solidFill>
                  <a:srgbClr val="0070C0"/>
                </a:solidFill>
              </a:rPr>
              <a:t>System</a:t>
            </a:r>
            <a:r>
              <a:rPr lang="tr-TR" sz="3600" b="1" dirty="0" smtClean="0">
                <a:solidFill>
                  <a:srgbClr val="0070C0"/>
                </a:solidFill>
              </a:rPr>
              <a:t> </a:t>
            </a:r>
            <a:r>
              <a:rPr lang="tr-TR" sz="3600" b="1" dirty="0" err="1" smtClean="0">
                <a:solidFill>
                  <a:srgbClr val="0070C0"/>
                </a:solidFill>
              </a:rPr>
              <a:t>Calls</a:t>
            </a:r>
            <a:r>
              <a:rPr lang="tr-TR" sz="3600" b="1" dirty="0" smtClean="0">
                <a:solidFill>
                  <a:srgbClr val="0070C0"/>
                </a:solidFill>
              </a:rPr>
              <a:t> / </a:t>
            </a:r>
            <a:r>
              <a:rPr lang="tr-TR" sz="3600" b="1" dirty="0" err="1" smtClean="0">
                <a:solidFill>
                  <a:srgbClr val="0070C0"/>
                </a:solidFill>
              </a:rPr>
              <a:t>Errors</a:t>
            </a:r>
            <a:endParaRPr lang="tr-TR" sz="3600" b="1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Kodlamada kullanılan yardımcı fonksiyon </a:t>
            </a:r>
            <a:r>
              <a:rPr lang="tr-TR" b="1" dirty="0" smtClean="0">
                <a:latin typeface="Calibri" panose="020F0502020204030204" pitchFamily="34" charset="0"/>
              </a:rPr>
              <a:t>seçim</a:t>
            </a:r>
            <a:r>
              <a:rPr lang="tr-TR" dirty="0" smtClean="0">
                <a:latin typeface="Calibri" panose="020F0502020204030204" pitchFamily="34" charset="0"/>
              </a:rPr>
              <a:t>i programcının geçmişi hakkında bilgi verir.</a:t>
            </a:r>
          </a:p>
          <a:p>
            <a:r>
              <a:rPr lang="tr-TR" dirty="0" err="1" smtClean="0">
                <a:latin typeface="Calibri" panose="020F0502020204030204" pitchFamily="34" charset="0"/>
              </a:rPr>
              <a:t>Örn</a:t>
            </a:r>
            <a:r>
              <a:rPr lang="tr-TR" dirty="0" smtClean="0">
                <a:latin typeface="Calibri" panose="020F0502020204030204" pitchFamily="34" charset="0"/>
              </a:rPr>
              <a:t>: </a:t>
            </a:r>
            <a:r>
              <a:rPr lang="tr-TR" dirty="0" err="1" smtClean="0">
                <a:latin typeface="Calibri" panose="020F0502020204030204" pitchFamily="34" charset="0"/>
              </a:rPr>
              <a:t>Unix’de</a:t>
            </a:r>
            <a:r>
              <a:rPr lang="tr-TR" dirty="0" smtClean="0">
                <a:latin typeface="Calibri" panose="020F0502020204030204" pitchFamily="34" charset="0"/>
              </a:rPr>
              <a:t> bir </a:t>
            </a:r>
            <a:r>
              <a:rPr lang="tr-TR" dirty="0" err="1" smtClean="0">
                <a:latin typeface="Calibri" panose="020F0502020204030204" pitchFamily="34" charset="0"/>
              </a:rPr>
              <a:t>string’deki</a:t>
            </a:r>
            <a:r>
              <a:rPr lang="tr-TR" dirty="0" smtClean="0">
                <a:latin typeface="Calibri" panose="020F0502020204030204" pitchFamily="34" charset="0"/>
              </a:rPr>
              <a:t> belirli bir karakterin ilk yerini saptamak için kullanılan iki farklı çağrı vardır.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Bazı programcılar sürekli olarak aynı tür hatalar yaparlar.</a:t>
            </a:r>
          </a:p>
          <a:p>
            <a:pPr marL="82296" indent="0">
              <a:buNone/>
            </a:pPr>
            <a:r>
              <a:rPr lang="tr-TR" dirty="0" smtClean="0">
                <a:latin typeface="Calibri" panose="020F0502020204030204" pitchFamily="34" charset="0"/>
              </a:rPr>
              <a:t>Tüm bunlar şüpheli kodun kökeni hakkında birer karar ölçütü olabilirler.</a:t>
            </a:r>
            <a:endParaRPr lang="tr-T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5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TC101859868[[fn=Sıcaklık]]</Template>
  <TotalTime>812</TotalTime>
  <Words>743</Words>
  <Application>Microsoft Office PowerPoint</Application>
  <PresentationFormat>Ekran Gösterisi (4:3)</PresentationFormat>
  <Paragraphs>89</Paragraphs>
  <Slides>18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Gündönümü</vt:lpstr>
      <vt:lpstr>Software Forensics: Can We Track Code to its Authors?</vt:lpstr>
      <vt:lpstr>Software Forensics</vt:lpstr>
      <vt:lpstr>Software Forensics</vt:lpstr>
      <vt:lpstr>Analysis of Unauthorized Code</vt:lpstr>
      <vt:lpstr>Analysis of Executable Code</vt:lpstr>
      <vt:lpstr>Data Structures and Algorithms</vt:lpstr>
      <vt:lpstr>Compiler and System Information</vt:lpstr>
      <vt:lpstr>Programming Skill and System Knowledge</vt:lpstr>
      <vt:lpstr>Choice of System Calls / Errors</vt:lpstr>
      <vt:lpstr>Analysis of Source Files</vt:lpstr>
      <vt:lpstr>Formatting</vt:lpstr>
      <vt:lpstr>Special features</vt:lpstr>
      <vt:lpstr>Variable Names / Spelling and Grammer</vt:lpstr>
      <vt:lpstr>Scoping / Execution Path</vt:lpstr>
      <vt:lpstr>Bugs / Metrics</vt:lpstr>
      <vt:lpstr>Application and Difficulties</vt:lpstr>
      <vt:lpstr>Application and Difficulties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Forensics: Can We Track Code to its Authors?</dc:title>
  <dc:creator>Hayriye ÇELİKBİLEK</dc:creator>
  <cp:lastModifiedBy>Hayriye ÇELİKBİLEK</cp:lastModifiedBy>
  <cp:revision>33</cp:revision>
  <dcterms:created xsi:type="dcterms:W3CDTF">2014-01-05T17:11:16Z</dcterms:created>
  <dcterms:modified xsi:type="dcterms:W3CDTF">2014-01-06T07:04:34Z</dcterms:modified>
</cp:coreProperties>
</file>