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88" r:id="rId3"/>
    <p:sldId id="286" r:id="rId4"/>
    <p:sldId id="258" r:id="rId5"/>
    <p:sldId id="287" r:id="rId6"/>
    <p:sldId id="259" r:id="rId7"/>
    <p:sldId id="294" r:id="rId8"/>
    <p:sldId id="261" r:id="rId9"/>
    <p:sldId id="262" r:id="rId10"/>
    <p:sldId id="265" r:id="rId11"/>
    <p:sldId id="279" r:id="rId12"/>
    <p:sldId id="292" r:id="rId13"/>
    <p:sldId id="282" r:id="rId14"/>
    <p:sldId id="272" r:id="rId15"/>
    <p:sldId id="273" r:id="rId16"/>
    <p:sldId id="274" r:id="rId17"/>
    <p:sldId id="275" r:id="rId18"/>
    <p:sldId id="276" r:id="rId19"/>
    <p:sldId id="280" r:id="rId20"/>
    <p:sldId id="277" r:id="rId21"/>
    <p:sldId id="278" r:id="rId22"/>
    <p:sldId id="285" r:id="rId23"/>
    <p:sldId id="289" r:id="rId24"/>
    <p:sldId id="269" r:id="rId25"/>
    <p:sldId id="266" r:id="rId26"/>
    <p:sldId id="291" r:id="rId27"/>
    <p:sldId id="295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48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DB8A0-0441-4B3F-BD12-D61140775524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C0E66-E617-455A-891F-5604CACCE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18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FE1B5C-E065-488F-B7FE-A6511794238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42F10F-7FA5-41A4-9C65-FF8C854B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FE1B5C-E065-488F-B7FE-A6511794238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F10F-7FA5-41A4-9C65-FF8C854B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FE1B5C-E065-488F-B7FE-A6511794238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F10F-7FA5-41A4-9C65-FF8C854B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FE1B5C-E065-488F-B7FE-A6511794238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F10F-7FA5-41A4-9C65-FF8C854BE1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FE1B5C-E065-488F-B7FE-A6511794238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F10F-7FA5-41A4-9C65-FF8C854BE1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FE1B5C-E065-488F-B7FE-A6511794238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F10F-7FA5-41A4-9C65-FF8C854BE1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FE1B5C-E065-488F-B7FE-A6511794238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F10F-7FA5-41A4-9C65-FF8C854B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FE1B5C-E065-488F-B7FE-A6511794238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F10F-7FA5-41A4-9C65-FF8C854BE1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FE1B5C-E065-488F-B7FE-A6511794238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F10F-7FA5-41A4-9C65-FF8C854B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FE1B5C-E065-488F-B7FE-A6511794238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F10F-7FA5-41A4-9C65-FF8C854B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FE1B5C-E065-488F-B7FE-A6511794238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42F10F-7FA5-41A4-9C65-FF8C854BE1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FFE1B5C-E065-488F-B7FE-A6511794238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042F10F-7FA5-41A4-9C65-FF8C854B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cBsEmQYZ_k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g.co/projectglas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youtube.com/watch?v=9c6W4CCU9M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1"/>
            <a:ext cx="8229600" cy="25146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 </a:t>
            </a:r>
            <a:r>
              <a:rPr lang="en-US" sz="11000" b="0" dirty="0" smtClean="0">
                <a:solidFill>
                  <a:srgbClr val="0070C0"/>
                </a:solidFill>
                <a:latin typeface="Australian Sunrise" pitchFamily="2" charset="0"/>
              </a:rPr>
              <a:t>G</a:t>
            </a:r>
            <a:r>
              <a:rPr lang="en-US" sz="1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ustralian Sunrise" pitchFamily="2" charset="0"/>
              </a:rPr>
              <a:t>L</a:t>
            </a:r>
            <a:r>
              <a:rPr lang="en-US" sz="11000" b="0" dirty="0" smtClean="0">
                <a:solidFill>
                  <a:srgbClr val="00B050"/>
                </a:solidFill>
                <a:latin typeface="Australian Sunrise" pitchFamily="2" charset="0"/>
              </a:rPr>
              <a:t>A</a:t>
            </a:r>
            <a:r>
              <a:rPr lang="en-US" sz="11000" b="0" dirty="0" smtClean="0">
                <a:solidFill>
                  <a:schemeClr val="accent2">
                    <a:lumMod val="75000"/>
                  </a:schemeClr>
                </a:solidFill>
                <a:latin typeface="Australian Sunrise" pitchFamily="2" charset="0"/>
              </a:rPr>
              <a:t>S</a:t>
            </a:r>
            <a:r>
              <a:rPr lang="en-US" sz="11000" b="0" dirty="0" smtClean="0">
                <a:solidFill>
                  <a:srgbClr val="00B0F0"/>
                </a:solidFill>
                <a:latin typeface="Australian Sunrise" pitchFamily="2" charset="0"/>
              </a:rPr>
              <a:t>S</a:t>
            </a:r>
            <a:endParaRPr lang="en-US" sz="11000" b="0" dirty="0">
              <a:solidFill>
                <a:srgbClr val="00B0F0"/>
              </a:solidFill>
              <a:latin typeface="Australian Sunris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 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762000"/>
            <a:ext cx="396239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tr-TR" dirty="0" smtClean="0">
                <a:latin typeface="Cambria" pitchFamily="18" charset="0"/>
              </a:rPr>
              <a:t>Eller serbest</a:t>
            </a:r>
            <a:endParaRPr lang="en-US" dirty="0" smtClean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r>
              <a:rPr lang="tr-TR" dirty="0" smtClean="0">
                <a:latin typeface="Cambria" pitchFamily="18" charset="0"/>
              </a:rPr>
              <a:t>Yapay zeka</a:t>
            </a:r>
            <a:endParaRPr lang="en-US" dirty="0" smtClean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r>
              <a:rPr lang="en-US" dirty="0" smtClean="0">
                <a:latin typeface="Cambria" pitchFamily="18" charset="0"/>
              </a:rPr>
              <a:t>Google </a:t>
            </a:r>
            <a:r>
              <a:rPr lang="tr-TR" dirty="0" smtClean="0">
                <a:latin typeface="Cambria" pitchFamily="18" charset="0"/>
              </a:rPr>
              <a:t>önerileri</a:t>
            </a:r>
            <a:endParaRPr lang="en-US" dirty="0" smtClean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r>
              <a:rPr lang="tr-TR" dirty="0" smtClean="0">
                <a:latin typeface="Cambria" pitchFamily="18" charset="0"/>
              </a:rPr>
              <a:t>Yüksek hızda veri bağlantısı </a:t>
            </a:r>
            <a:r>
              <a:rPr lang="en-US" dirty="0">
                <a:latin typeface="Cambria" pitchFamily="18" charset="0"/>
              </a:rPr>
              <a:t>(3G/4G</a:t>
            </a:r>
            <a:r>
              <a:rPr lang="en-US" dirty="0" smtClean="0">
                <a:latin typeface="Cambria" pitchFamily="18" charset="0"/>
              </a:rPr>
              <a:t>)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sz="4400" dirty="0" smtClean="0">
                <a:latin typeface="Cambria" pitchFamily="18" charset="0"/>
              </a:rPr>
              <a:t/>
            </a:r>
            <a:br>
              <a:rPr lang="tr-TR" sz="4400" dirty="0" smtClean="0">
                <a:latin typeface="Cambria" pitchFamily="18" charset="0"/>
              </a:rPr>
            </a:br>
            <a:r>
              <a:rPr lang="tr-TR" sz="4400" dirty="0" smtClean="0">
                <a:latin typeface="Cambria" pitchFamily="18" charset="0"/>
              </a:rPr>
              <a:t>İLGİ ÇEKİCİ ÖZELLİKLERİ</a:t>
            </a:r>
            <a:r>
              <a:rPr lang="en-US" sz="4400" dirty="0">
                <a:latin typeface="Cambria" pitchFamily="18" charset="0"/>
              </a:rPr>
              <a:t/>
            </a:r>
            <a:br>
              <a:rPr lang="en-US" sz="4400" dirty="0">
                <a:latin typeface="Cambria" pitchFamily="18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sz="4400" dirty="0" smtClean="0">
                <a:latin typeface="Cambria" pitchFamily="18" charset="0"/>
              </a:rPr>
              <a:t/>
            </a:r>
            <a:br>
              <a:rPr lang="tr-TR" sz="4400" dirty="0" smtClean="0">
                <a:latin typeface="Cambria" pitchFamily="18" charset="0"/>
              </a:rPr>
            </a:br>
            <a:r>
              <a:rPr lang="tr-TR" sz="4400" dirty="0" smtClean="0">
                <a:latin typeface="Cambria" pitchFamily="18" charset="0"/>
              </a:rPr>
              <a:t>GENEL BAKIŞ</a:t>
            </a:r>
            <a:r>
              <a:rPr lang="en-US" sz="4400" dirty="0">
                <a:latin typeface="Cambria" pitchFamily="18" charset="0"/>
              </a:rPr>
              <a:t/>
            </a:r>
            <a:br>
              <a:rPr lang="en-US" sz="4400" dirty="0">
                <a:latin typeface="Cambria" pitchFamily="18" charset="0"/>
              </a:rPr>
            </a:br>
            <a:endParaRPr lang="en-US" dirty="0"/>
          </a:p>
        </p:txBody>
      </p:sp>
      <p:pic>
        <p:nvPicPr>
          <p:cNvPr id="1026" name="Picture 2" descr="C:\Users\Ajmal\Desktop\google-glass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8052" y="1828800"/>
            <a:ext cx="714394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92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vicgla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528763"/>
            <a:ext cx="5715000" cy="3800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 smtClean="0"/>
              <a:t>SÜPER GÖZLÜK NASIL ÇALIŞIR</a:t>
            </a:r>
            <a:endParaRPr lang="en-US" dirty="0"/>
          </a:p>
        </p:txBody>
      </p:sp>
      <p:pic>
        <p:nvPicPr>
          <p:cNvPr id="1026" name="Picture 2" descr="C:\Users\tomcy thankachan\Desktop\article-2105628-11E2125B000005DC-556_634x31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305799" cy="4571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en-US" dirty="0" smtClean="0">
                <a:latin typeface="Cambria" pitchFamily="18" charset="0"/>
              </a:rPr>
              <a:t>Android OS </a:t>
            </a:r>
            <a:endParaRPr lang="tr-TR" sz="2300" dirty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r>
              <a:rPr lang="en-US" dirty="0" smtClean="0">
                <a:latin typeface="Cambria" pitchFamily="18" charset="0"/>
              </a:rPr>
              <a:t>Google </a:t>
            </a:r>
            <a:r>
              <a:rPr lang="tr-TR" dirty="0" smtClean="0">
                <a:latin typeface="Cambria" pitchFamily="18" charset="0"/>
              </a:rPr>
              <a:t>Takvimi</a:t>
            </a:r>
          </a:p>
          <a:p>
            <a:pPr>
              <a:lnSpc>
                <a:spcPct val="220000"/>
              </a:lnSpc>
            </a:pPr>
            <a:r>
              <a:rPr lang="en-US" dirty="0" smtClean="0">
                <a:latin typeface="Cambria" pitchFamily="18" charset="0"/>
              </a:rPr>
              <a:t>Google+ </a:t>
            </a:r>
            <a:r>
              <a:rPr lang="tr-TR" dirty="0" smtClean="0">
                <a:latin typeface="Cambria" pitchFamily="18" charset="0"/>
              </a:rPr>
              <a:t>ile birlemesi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sz="4400" dirty="0" smtClean="0">
                <a:latin typeface="Cambria" pitchFamily="18" charset="0"/>
              </a:rPr>
              <a:t/>
            </a:r>
            <a:br>
              <a:rPr lang="tr-TR" sz="4400" dirty="0" smtClean="0">
                <a:latin typeface="Cambria" pitchFamily="18" charset="0"/>
              </a:rPr>
            </a:br>
            <a:r>
              <a:rPr lang="tr-TR" sz="4400" dirty="0" smtClean="0">
                <a:latin typeface="Cambria" pitchFamily="18" charset="0"/>
              </a:rPr>
              <a:t>ÖZELLİKLERİ</a:t>
            </a:r>
            <a:r>
              <a:rPr lang="en-US" sz="4400" dirty="0">
                <a:latin typeface="Cambria" pitchFamily="18" charset="0"/>
              </a:rPr>
              <a:t/>
            </a:r>
            <a:br>
              <a:rPr lang="en-US" sz="4400" dirty="0">
                <a:latin typeface="Cambria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42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lang="en-US" dirty="0" smtClean="0">
                <a:latin typeface="Cambria" pitchFamily="18" charset="0"/>
              </a:rPr>
              <a:t>Google  </a:t>
            </a:r>
            <a:r>
              <a:rPr lang="tr-TR" dirty="0" smtClean="0">
                <a:latin typeface="Cambria" pitchFamily="18" charset="0"/>
              </a:rPr>
              <a:t>Görevi</a:t>
            </a:r>
            <a:endParaRPr lang="en-US" dirty="0" smtClean="0">
              <a:latin typeface="Cambria" pitchFamily="18" charset="0"/>
            </a:endParaRPr>
          </a:p>
          <a:p>
            <a:pPr>
              <a:lnSpc>
                <a:spcPct val="220000"/>
              </a:lnSpc>
              <a:buNone/>
            </a:pPr>
            <a:r>
              <a:rPr lang="en-US" sz="2800" dirty="0" smtClean="0">
                <a:latin typeface="Cambria" pitchFamily="18" charset="0"/>
              </a:rPr>
              <a:t>		</a:t>
            </a:r>
            <a:r>
              <a:rPr lang="en-US" sz="2300" dirty="0" smtClean="0">
                <a:latin typeface="Cambria" pitchFamily="18" charset="0"/>
              </a:rPr>
              <a:t>– </a:t>
            </a:r>
            <a:r>
              <a:rPr lang="tr-TR" sz="2300" dirty="0" smtClean="0">
                <a:latin typeface="Cambria" pitchFamily="18" charset="0"/>
              </a:rPr>
              <a:t>Bir işin tamamlanmadan gözünüzden kaçmasını engelleme</a:t>
            </a:r>
          </a:p>
          <a:p>
            <a:pPr>
              <a:lnSpc>
                <a:spcPct val="220000"/>
              </a:lnSpc>
            </a:pPr>
            <a:r>
              <a:rPr lang="tr-TR" dirty="0" smtClean="0">
                <a:latin typeface="Cambria" pitchFamily="18" charset="0"/>
              </a:rPr>
              <a:t>Sesli ve Görüntülü Arama</a:t>
            </a:r>
          </a:p>
          <a:p>
            <a:pPr>
              <a:lnSpc>
                <a:spcPct val="220000"/>
              </a:lnSpc>
              <a:buNone/>
            </a:pPr>
            <a:r>
              <a:rPr lang="en-US" dirty="0" smtClean="0">
                <a:latin typeface="Cambria" pitchFamily="18" charset="0"/>
              </a:rPr>
              <a:t>		</a:t>
            </a:r>
            <a:r>
              <a:rPr lang="en-US" sz="2300" dirty="0" smtClean="0">
                <a:latin typeface="Cambria" pitchFamily="18" charset="0"/>
              </a:rPr>
              <a:t>–</a:t>
            </a:r>
            <a:r>
              <a:rPr lang="tr-TR" sz="2300" dirty="0" smtClean="0">
                <a:latin typeface="Cambria" pitchFamily="18" charset="0"/>
              </a:rPr>
              <a:t>Google </a:t>
            </a:r>
            <a:r>
              <a:rPr lang="tr-TR" sz="2300" dirty="0" err="1" smtClean="0">
                <a:latin typeface="Cambria" pitchFamily="18" charset="0"/>
              </a:rPr>
              <a:t>Glass’ınızdan</a:t>
            </a:r>
            <a:r>
              <a:rPr lang="tr-TR" sz="2300" dirty="0" smtClean="0">
                <a:latin typeface="Cambria" pitchFamily="18" charset="0"/>
              </a:rPr>
              <a:t> sesli ve görüntülü konuşma yapabilme</a:t>
            </a:r>
          </a:p>
          <a:p>
            <a:pPr>
              <a:lnSpc>
                <a:spcPct val="220000"/>
              </a:lnSpc>
            </a:pPr>
            <a:r>
              <a:rPr lang="tr-TR" dirty="0" smtClean="0">
                <a:latin typeface="Cambria" pitchFamily="18" charset="0"/>
              </a:rPr>
              <a:t>Yüksek çözünürlüklü </a:t>
            </a:r>
            <a:r>
              <a:rPr lang="tr-TR" dirty="0">
                <a:latin typeface="Cambria" pitchFamily="18" charset="0"/>
              </a:rPr>
              <a:t>k</a:t>
            </a:r>
            <a:r>
              <a:rPr lang="tr-TR" dirty="0" smtClean="0">
                <a:latin typeface="Cambria" pitchFamily="18" charset="0"/>
              </a:rPr>
              <a:t>amera</a:t>
            </a:r>
          </a:p>
          <a:p>
            <a:pPr marL="109728" indent="0">
              <a:lnSpc>
                <a:spcPct val="220000"/>
              </a:lnSpc>
              <a:buNone/>
            </a:pPr>
            <a:r>
              <a:rPr lang="en-US" dirty="0" smtClean="0">
                <a:latin typeface="Cambria" pitchFamily="18" charset="0"/>
              </a:rPr>
              <a:t> </a:t>
            </a:r>
            <a:r>
              <a:rPr lang="tr-TR" dirty="0" smtClean="0">
                <a:latin typeface="Cambria" pitchFamily="18" charset="0"/>
              </a:rPr>
              <a:t>	</a:t>
            </a:r>
            <a:r>
              <a:rPr lang="en-US" dirty="0" smtClean="0">
                <a:latin typeface="Cambria" pitchFamily="18" charset="0"/>
              </a:rPr>
              <a:t>– </a:t>
            </a:r>
            <a:r>
              <a:rPr lang="tr-TR" sz="2300" dirty="0" smtClean="0">
                <a:latin typeface="Cambria" pitchFamily="18" charset="0"/>
              </a:rPr>
              <a:t>Zaman kaybetmeden hayatınızın anlarını kaydetme</a:t>
            </a:r>
            <a:endParaRPr lang="en-US" sz="2300" dirty="0" smtClean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000" dirty="0" smtClean="0">
                <a:latin typeface="Cambria" pitchFamily="18" charset="0"/>
              </a:rPr>
              <a:t>ÖZELLİKLERİ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64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tr-TR" sz="2100" dirty="0" smtClean="0">
                <a:latin typeface="Cambria" pitchFamily="18" charset="0"/>
              </a:rPr>
              <a:t>Yönlendirme ve Konum</a:t>
            </a:r>
            <a:endParaRPr lang="en-US" sz="21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US" sz="2100" dirty="0" smtClean="0">
                <a:latin typeface="Cambria" pitchFamily="18" charset="0"/>
              </a:rPr>
              <a:t>		</a:t>
            </a:r>
            <a:r>
              <a:rPr lang="en-US" sz="1700" dirty="0" smtClean="0">
                <a:latin typeface="Cambria" pitchFamily="18" charset="0"/>
              </a:rPr>
              <a:t> </a:t>
            </a:r>
            <a:r>
              <a:rPr lang="en-US" sz="1900" dirty="0" smtClean="0">
                <a:latin typeface="Cambria" pitchFamily="18" charset="0"/>
              </a:rPr>
              <a:t>–</a:t>
            </a:r>
            <a:r>
              <a:rPr lang="tr-TR" sz="1800" dirty="0" smtClean="0">
                <a:latin typeface="Cambria" pitchFamily="18" charset="0"/>
              </a:rPr>
              <a:t>Google yönlendirmeleri ve konumuyla kaybolma korkusu kalmaz</a:t>
            </a:r>
          </a:p>
          <a:p>
            <a:pPr>
              <a:lnSpc>
                <a:spcPct val="200000"/>
              </a:lnSpc>
            </a:pPr>
            <a:r>
              <a:rPr lang="en-US" sz="2100" dirty="0" smtClean="0">
                <a:latin typeface="Cambria" pitchFamily="18" charset="0"/>
              </a:rPr>
              <a:t>M</a:t>
            </a:r>
            <a:r>
              <a:rPr lang="tr-TR" sz="2100" dirty="0" smtClean="0">
                <a:latin typeface="Cambria" pitchFamily="18" charset="0"/>
              </a:rPr>
              <a:t>ü</a:t>
            </a:r>
            <a:r>
              <a:rPr lang="en-US" sz="2100" dirty="0" err="1" smtClean="0">
                <a:latin typeface="Cambria" pitchFamily="18" charset="0"/>
              </a:rPr>
              <a:t>si</a:t>
            </a:r>
            <a:r>
              <a:rPr lang="tr-TR" sz="2100" dirty="0" smtClean="0">
                <a:latin typeface="Cambria" pitchFamily="18" charset="0"/>
              </a:rPr>
              <a:t>k</a:t>
            </a:r>
            <a:r>
              <a:rPr lang="en-US" sz="2100" dirty="0" smtClean="0">
                <a:latin typeface="Cambria" pitchFamily="18" charset="0"/>
              </a:rPr>
              <a:t>/Video</a:t>
            </a:r>
          </a:p>
          <a:p>
            <a:pPr>
              <a:lnSpc>
                <a:spcPct val="200000"/>
              </a:lnSpc>
              <a:buNone/>
            </a:pPr>
            <a:r>
              <a:rPr lang="en-US" sz="3600" dirty="0" smtClean="0">
                <a:latin typeface="Cambria" pitchFamily="18" charset="0"/>
              </a:rPr>
              <a:t>	 </a:t>
            </a:r>
            <a:r>
              <a:rPr lang="tr-TR" sz="3600" dirty="0" smtClean="0">
                <a:latin typeface="Cambria" pitchFamily="18" charset="0"/>
              </a:rPr>
              <a:t>	</a:t>
            </a:r>
            <a:r>
              <a:rPr lang="en-US" sz="1800" dirty="0" smtClean="0">
                <a:latin typeface="Cambria" pitchFamily="18" charset="0"/>
              </a:rPr>
              <a:t>– </a:t>
            </a:r>
            <a:r>
              <a:rPr lang="tr-TR" sz="1800" dirty="0" smtClean="0">
                <a:latin typeface="Cambria" pitchFamily="18" charset="0"/>
              </a:rPr>
              <a:t>Müzik ve video olanaklarını kullanabilme</a:t>
            </a:r>
          </a:p>
          <a:p>
            <a:pPr>
              <a:lnSpc>
                <a:spcPct val="200000"/>
              </a:lnSpc>
            </a:pPr>
            <a:r>
              <a:rPr lang="tr-TR" sz="2400" dirty="0" smtClean="0">
                <a:latin typeface="Cambria" pitchFamily="18" charset="0"/>
              </a:rPr>
              <a:t>Sesli yorum</a:t>
            </a:r>
            <a:endParaRPr lang="en-US" sz="24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US" sz="2000" dirty="0" smtClean="0">
                <a:latin typeface="Cambria" pitchFamily="18" charset="0"/>
              </a:rPr>
              <a:t>		</a:t>
            </a:r>
            <a:r>
              <a:rPr lang="en-US" sz="1800" dirty="0" smtClean="0">
                <a:latin typeface="Cambria" pitchFamily="18" charset="0"/>
              </a:rPr>
              <a:t>– </a:t>
            </a:r>
            <a:r>
              <a:rPr lang="tr-TR" sz="1800" dirty="0" smtClean="0">
                <a:latin typeface="Cambria" pitchFamily="18" charset="0"/>
              </a:rPr>
              <a:t>GG sesli yorumu kullanarak haberleşme</a:t>
            </a:r>
          </a:p>
          <a:p>
            <a:pPr>
              <a:lnSpc>
                <a:spcPct val="200000"/>
              </a:lnSpc>
              <a:buNone/>
            </a:pPr>
            <a:endParaRPr lang="en-US" sz="16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endParaRPr lang="en-US" sz="21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endParaRPr lang="en-US" sz="2100" dirty="0" smtClean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400" dirty="0" smtClean="0">
                <a:latin typeface="Cambria" pitchFamily="18" charset="0"/>
              </a:rPr>
              <a:t>ÖZELLİKLERİ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9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100" dirty="0" smtClean="0">
                <a:latin typeface="Cambria" pitchFamily="18" charset="0"/>
              </a:rPr>
              <a:t>Google </a:t>
            </a:r>
            <a:r>
              <a:rPr lang="tr-TR" sz="2100" dirty="0" smtClean="0">
                <a:latin typeface="Cambria" pitchFamily="18" charset="0"/>
              </a:rPr>
              <a:t>Rehber</a:t>
            </a:r>
            <a:endParaRPr lang="en-US" sz="21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US" sz="2100" dirty="0" smtClean="0">
                <a:latin typeface="Cambria" pitchFamily="18" charset="0"/>
              </a:rPr>
              <a:t>			 </a:t>
            </a:r>
            <a:r>
              <a:rPr lang="en-US" sz="1800" dirty="0" smtClean="0">
                <a:latin typeface="Cambria" pitchFamily="18" charset="0"/>
              </a:rPr>
              <a:t>– </a:t>
            </a:r>
            <a:r>
              <a:rPr lang="tr-TR" sz="1800" dirty="0" smtClean="0">
                <a:latin typeface="Cambria" pitchFamily="18" charset="0"/>
              </a:rPr>
              <a:t>Rehberinizdekilerle direk  iletişime geçin</a:t>
            </a:r>
            <a:endParaRPr lang="en-US" sz="18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100" dirty="0" smtClean="0">
                <a:latin typeface="Cambria" pitchFamily="18" charset="0"/>
              </a:rPr>
              <a:t>3G/4G </a:t>
            </a:r>
            <a:r>
              <a:rPr lang="tr-TR" sz="2100" dirty="0" smtClean="0">
                <a:latin typeface="Cambria" pitchFamily="18" charset="0"/>
              </a:rPr>
              <a:t>Veri Bağlantısı</a:t>
            </a:r>
            <a:endParaRPr lang="en-US" sz="21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US" sz="2100" dirty="0" smtClean="0">
                <a:latin typeface="Cambria" pitchFamily="18" charset="0"/>
              </a:rPr>
              <a:t>			 </a:t>
            </a:r>
            <a:r>
              <a:rPr lang="en-US" sz="1800" dirty="0" smtClean="0">
                <a:latin typeface="Cambria" pitchFamily="18" charset="0"/>
              </a:rPr>
              <a:t>– </a:t>
            </a:r>
            <a:r>
              <a:rPr lang="tr-TR" sz="1800" dirty="0" smtClean="0">
                <a:latin typeface="Cambria" pitchFamily="18" charset="0"/>
              </a:rPr>
              <a:t>Yüksek hızda internet bağlantısı</a:t>
            </a:r>
            <a:endParaRPr lang="en-US" sz="18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100" dirty="0" smtClean="0">
                <a:latin typeface="Cambria" pitchFamily="18" charset="0"/>
              </a:rPr>
              <a:t>Google Maps </a:t>
            </a:r>
          </a:p>
          <a:p>
            <a:pPr>
              <a:lnSpc>
                <a:spcPct val="200000"/>
              </a:lnSpc>
              <a:buNone/>
            </a:pPr>
            <a:r>
              <a:rPr lang="en-US" sz="2100" dirty="0" smtClean="0">
                <a:latin typeface="Cambria" pitchFamily="18" charset="0"/>
              </a:rPr>
              <a:t>			–</a:t>
            </a:r>
            <a:r>
              <a:rPr lang="tr-TR" sz="1800" dirty="0" smtClean="0">
                <a:latin typeface="Cambria" pitchFamily="18" charset="0"/>
              </a:rPr>
              <a:t>Haritadan direk sokakların 3D görüntüsüne ulaşma</a:t>
            </a:r>
            <a:endParaRPr lang="en-US" sz="1800" dirty="0" smtClean="0">
              <a:latin typeface="Cambria" pitchFamily="18" charset="0"/>
            </a:endParaRPr>
          </a:p>
          <a:p>
            <a:pPr lvl="1">
              <a:lnSpc>
                <a:spcPct val="200000"/>
              </a:lnSpc>
              <a:buNone/>
            </a:pPr>
            <a:endParaRPr lang="en-US" sz="2100" dirty="0" smtClean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000" dirty="0" smtClean="0">
                <a:latin typeface="Cambria" pitchFamily="18" charset="0"/>
              </a:rPr>
              <a:t>ÖZELLİKLERİ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12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100" dirty="0" smtClean="0">
                <a:latin typeface="Cambria" pitchFamily="18" charset="0"/>
              </a:rPr>
              <a:t>Touchpad </a:t>
            </a:r>
          </a:p>
          <a:p>
            <a:pPr>
              <a:lnSpc>
                <a:spcPct val="200000"/>
              </a:lnSpc>
              <a:buNone/>
            </a:pPr>
            <a:r>
              <a:rPr lang="en-US" sz="2100" dirty="0" smtClean="0">
                <a:latin typeface="Cambria" pitchFamily="18" charset="0"/>
              </a:rPr>
              <a:t>			– </a:t>
            </a:r>
            <a:r>
              <a:rPr lang="tr-TR" sz="1800" dirty="0" smtClean="0">
                <a:latin typeface="Cambria" pitchFamily="18" charset="0"/>
              </a:rPr>
              <a:t>GG da tasarlanmış dokunmatik tuşlar</a:t>
            </a:r>
            <a:endParaRPr lang="en-US" sz="18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100" dirty="0" smtClean="0">
                <a:latin typeface="Cambria" pitchFamily="18" charset="0"/>
              </a:rPr>
              <a:t>Bluetooth </a:t>
            </a:r>
            <a:r>
              <a:rPr lang="tr-TR" sz="2100" dirty="0" smtClean="0">
                <a:latin typeface="Cambria" pitchFamily="18" charset="0"/>
              </a:rPr>
              <a:t>Bağlantısı</a:t>
            </a:r>
            <a:r>
              <a:rPr lang="en-US" sz="2100" dirty="0" smtClean="0">
                <a:latin typeface="Cambria" pitchFamily="18" charset="0"/>
              </a:rPr>
              <a:t> </a:t>
            </a:r>
          </a:p>
          <a:p>
            <a:pPr>
              <a:lnSpc>
                <a:spcPct val="200000"/>
              </a:lnSpc>
              <a:buNone/>
            </a:pPr>
            <a:r>
              <a:rPr lang="en-US" sz="2100" dirty="0" smtClean="0">
                <a:latin typeface="Cambria" pitchFamily="18" charset="0"/>
              </a:rPr>
              <a:t>			</a:t>
            </a:r>
            <a:r>
              <a:rPr lang="en-US" sz="1800" dirty="0" smtClean="0">
                <a:latin typeface="Cambria" pitchFamily="18" charset="0"/>
              </a:rPr>
              <a:t>– </a:t>
            </a:r>
            <a:r>
              <a:rPr lang="tr-TR" sz="1800" dirty="0" smtClean="0">
                <a:latin typeface="Cambria" pitchFamily="18" charset="0"/>
              </a:rPr>
              <a:t>Akıllı telefona kolayca bağlan</a:t>
            </a:r>
            <a:endParaRPr lang="en-US" sz="18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100" dirty="0" smtClean="0">
                <a:latin typeface="Cambria" pitchFamily="18" charset="0"/>
              </a:rPr>
              <a:t>S</a:t>
            </a:r>
            <a:r>
              <a:rPr lang="tr-TR" sz="2100" dirty="0" err="1" smtClean="0">
                <a:latin typeface="Cambria" pitchFamily="18" charset="0"/>
              </a:rPr>
              <a:t>enkronizasyon</a:t>
            </a:r>
            <a:endParaRPr lang="tr-TR" sz="2100" dirty="0" smtClean="0">
              <a:latin typeface="Cambria" pitchFamily="18" charset="0"/>
            </a:endParaRPr>
          </a:p>
          <a:p>
            <a:pPr marL="109728" indent="0">
              <a:lnSpc>
                <a:spcPct val="200000"/>
              </a:lnSpc>
              <a:buNone/>
            </a:pPr>
            <a:r>
              <a:rPr lang="tr-TR" sz="2100" dirty="0">
                <a:latin typeface="Cambria" pitchFamily="18" charset="0"/>
              </a:rPr>
              <a:t>	</a:t>
            </a:r>
            <a:r>
              <a:rPr lang="en-US" sz="2100" dirty="0" smtClean="0">
                <a:latin typeface="Cambria" pitchFamily="18" charset="0"/>
              </a:rPr>
              <a:t>	</a:t>
            </a:r>
            <a:r>
              <a:rPr lang="en-US" sz="1800" dirty="0" smtClean="0">
                <a:latin typeface="Cambria" pitchFamily="18" charset="0"/>
              </a:rPr>
              <a:t>– </a:t>
            </a:r>
            <a:r>
              <a:rPr lang="tr-TR" sz="1800" dirty="0" smtClean="0">
                <a:latin typeface="Cambria" pitchFamily="18" charset="0"/>
              </a:rPr>
              <a:t>Google hesabınızla eşleşme yapın</a:t>
            </a:r>
            <a:endParaRPr lang="en-US" sz="21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endParaRPr lang="en-US" sz="2100" dirty="0" smtClean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400" dirty="0" smtClean="0">
                <a:latin typeface="Cambria" pitchFamily="18" charset="0"/>
              </a:rPr>
              <a:t>ÖZELLİKLERİ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40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1219200" y="1219200"/>
            <a:ext cx="6477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b="1" dirty="0" err="1" smtClean="0">
                <a:solidFill>
                  <a:srgbClr val="FF0000"/>
                </a:solidFill>
              </a:rPr>
              <a:t>Google</a:t>
            </a:r>
            <a:r>
              <a:rPr lang="tr-TR" sz="3200" b="1" dirty="0" smtClean="0">
                <a:solidFill>
                  <a:srgbClr val="FF0000"/>
                </a:solidFill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</a:rPr>
              <a:t>Glass</a:t>
            </a:r>
            <a:r>
              <a:rPr lang="tr-TR" sz="3200" b="1" dirty="0" smtClean="0">
                <a:solidFill>
                  <a:srgbClr val="FF0000"/>
                </a:solidFill>
              </a:rPr>
              <a:t> Tanıtım Videoları: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>
                <a:hlinkClick r:id="rId2"/>
              </a:rPr>
              <a:t>http://youtu.be/cBsEmQYZ_k0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xmlns="" val="17888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tr-TR" sz="3200" dirty="0" smtClean="0">
                <a:latin typeface="Cambria" pitchFamily="18" charset="0"/>
              </a:rPr>
              <a:t>Tanıtım</a:t>
            </a:r>
            <a:endParaRPr lang="en-US" sz="32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200" dirty="0" smtClean="0">
                <a:latin typeface="Cambria" pitchFamily="18" charset="0"/>
              </a:rPr>
              <a:t>A</a:t>
            </a:r>
            <a:r>
              <a:rPr lang="tr-TR" sz="3200" dirty="0" err="1" smtClean="0">
                <a:latin typeface="Cambria" pitchFamily="18" charset="0"/>
              </a:rPr>
              <a:t>rtırılmış</a:t>
            </a:r>
            <a:r>
              <a:rPr lang="tr-TR" sz="3200" dirty="0" smtClean="0">
                <a:latin typeface="Cambria" pitchFamily="18" charset="0"/>
              </a:rPr>
              <a:t> gerçeklik</a:t>
            </a:r>
            <a:endParaRPr lang="en-US" sz="32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200" dirty="0">
                <a:latin typeface="Cambria" pitchFamily="18" charset="0"/>
              </a:rPr>
              <a:t>A</a:t>
            </a:r>
            <a:r>
              <a:rPr lang="tr-TR" sz="3200" dirty="0" err="1">
                <a:latin typeface="Cambria" pitchFamily="18" charset="0"/>
              </a:rPr>
              <a:t>rtırılmış</a:t>
            </a:r>
            <a:r>
              <a:rPr lang="tr-TR" sz="3200" dirty="0">
                <a:latin typeface="Cambria" pitchFamily="18" charset="0"/>
              </a:rPr>
              <a:t> </a:t>
            </a:r>
            <a:r>
              <a:rPr lang="tr-TR" sz="3200" dirty="0" smtClean="0">
                <a:latin typeface="Cambria" pitchFamily="18" charset="0"/>
              </a:rPr>
              <a:t>gerçeklik örnekleri</a:t>
            </a:r>
            <a:endParaRPr lang="en-US" sz="3200" dirty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r>
              <a:rPr lang="tr-TR" sz="3200" dirty="0" smtClean="0">
                <a:latin typeface="Cambria" pitchFamily="18" charset="0"/>
              </a:rPr>
              <a:t>İlgi çekici özellikleri</a:t>
            </a:r>
            <a:endParaRPr lang="en-US" sz="32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r>
              <a:rPr lang="tr-TR" sz="3200" dirty="0" smtClean="0">
                <a:latin typeface="Cambria" pitchFamily="18" charset="0"/>
              </a:rPr>
              <a:t>Genel bakış</a:t>
            </a:r>
            <a:endParaRPr lang="en-US" sz="32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r>
              <a:rPr lang="tr-TR" sz="3200" dirty="0" smtClean="0">
                <a:latin typeface="Cambria" pitchFamily="18" charset="0"/>
              </a:rPr>
              <a:t>Özellikleri</a:t>
            </a:r>
            <a:endParaRPr lang="en-US" sz="3200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US" sz="3200" dirty="0" smtClean="0">
                <a:latin typeface="Cambria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en-US" dirty="0" smtClean="0">
              <a:latin typeface="Cambria" pitchFamily="18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İÇERİK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tr-TR" sz="2400" dirty="0" smtClean="0">
                <a:latin typeface="Cambria" pitchFamily="18" charset="0"/>
              </a:rPr>
              <a:t>Yüksek çözünürlükte görüntü</a:t>
            </a:r>
            <a:endParaRPr lang="en-US" sz="2400" dirty="0" smtClean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r>
              <a:rPr lang="tr-TR" sz="2400" dirty="0" smtClean="0">
                <a:latin typeface="Cambria" pitchFamily="18" charset="0"/>
              </a:rPr>
              <a:t>K</a:t>
            </a:r>
            <a:r>
              <a:rPr lang="en-US" sz="2400" dirty="0" err="1" smtClean="0">
                <a:latin typeface="Cambria" pitchFamily="18" charset="0"/>
              </a:rPr>
              <a:t>amera</a:t>
            </a:r>
            <a:r>
              <a:rPr lang="en-US" sz="2400" dirty="0" smtClean="0">
                <a:latin typeface="Cambria" pitchFamily="18" charset="0"/>
              </a:rPr>
              <a:t> : HD 720p video </a:t>
            </a:r>
            <a:r>
              <a:rPr lang="tr-TR" sz="2400" dirty="0" smtClean="0">
                <a:latin typeface="Cambria" pitchFamily="18" charset="0"/>
              </a:rPr>
              <a:t>kaydı</a:t>
            </a:r>
            <a:r>
              <a:rPr lang="en-US" sz="2400" dirty="0" smtClean="0">
                <a:latin typeface="Cambria" pitchFamily="18" charset="0"/>
              </a:rPr>
              <a:t> (~3.2M Pixels)</a:t>
            </a:r>
          </a:p>
          <a:p>
            <a:pPr>
              <a:lnSpc>
                <a:spcPct val="220000"/>
              </a:lnSpc>
            </a:pPr>
            <a:r>
              <a:rPr lang="tr-TR" sz="2400" dirty="0" smtClean="0">
                <a:latin typeface="Cambria" pitchFamily="18" charset="0"/>
              </a:rPr>
              <a:t>Bilgisayardan bağımsız işlemci</a:t>
            </a:r>
            <a:r>
              <a:rPr lang="en-US" sz="2400" dirty="0" smtClean="0">
                <a:latin typeface="Cambria" pitchFamily="18" charset="0"/>
              </a:rPr>
              <a:t>: (1.5-2.0Ghz)</a:t>
            </a:r>
          </a:p>
          <a:p>
            <a:pPr>
              <a:lnSpc>
                <a:spcPct val="220000"/>
              </a:lnSpc>
            </a:pPr>
            <a:r>
              <a:rPr lang="tr-TR" sz="2400" dirty="0" smtClean="0">
                <a:latin typeface="Cambria" pitchFamily="18" charset="0"/>
              </a:rPr>
              <a:t>Hafıza kartı</a:t>
            </a:r>
            <a:r>
              <a:rPr lang="en-US" sz="2400" dirty="0" smtClean="0">
                <a:latin typeface="Cambria" pitchFamily="18" charset="0"/>
              </a:rPr>
              <a:t>: (8Gb-16Gb)</a:t>
            </a:r>
            <a:endParaRPr lang="en-US" sz="2400" dirty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r>
              <a:rPr lang="en-US" sz="2400" dirty="0" smtClean="0">
                <a:latin typeface="Cambria" pitchFamily="18" charset="0"/>
              </a:rPr>
              <a:t>Touchpad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	    TEKNİK ÖZELLİKLERİ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8159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en-US" sz="2200" dirty="0" err="1" smtClean="0">
                <a:latin typeface="Cambria" pitchFamily="18" charset="0"/>
              </a:rPr>
              <a:t>Mi</a:t>
            </a:r>
            <a:r>
              <a:rPr lang="tr-TR" sz="2200" dirty="0" smtClean="0">
                <a:latin typeface="Cambria" pitchFamily="18" charset="0"/>
              </a:rPr>
              <a:t>k</a:t>
            </a:r>
            <a:r>
              <a:rPr lang="en-US" sz="2200" dirty="0" err="1" smtClean="0">
                <a:latin typeface="Cambria" pitchFamily="18" charset="0"/>
              </a:rPr>
              <a:t>ro</a:t>
            </a:r>
            <a:r>
              <a:rPr lang="tr-TR" sz="2200" dirty="0" smtClean="0">
                <a:latin typeface="Cambria" pitchFamily="18" charset="0"/>
              </a:rPr>
              <a:t>f</a:t>
            </a:r>
            <a:r>
              <a:rPr lang="en-US" sz="2200" dirty="0" smtClean="0">
                <a:latin typeface="Cambria" pitchFamily="18" charset="0"/>
              </a:rPr>
              <a:t>on</a:t>
            </a:r>
            <a:endParaRPr lang="en-US" sz="2200" dirty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r>
              <a:rPr lang="tr-TR" sz="2200" dirty="0" smtClean="0">
                <a:latin typeface="Cambria" pitchFamily="18" charset="0"/>
              </a:rPr>
              <a:t>Geri bildirim için hoparlör</a:t>
            </a:r>
            <a:endParaRPr lang="en-US" sz="2200" dirty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r>
              <a:rPr lang="en-US" sz="2200" dirty="0" err="1" smtClean="0">
                <a:latin typeface="Cambria" pitchFamily="18" charset="0"/>
              </a:rPr>
              <a:t>Sens</a:t>
            </a:r>
            <a:r>
              <a:rPr lang="tr-TR" sz="2200" dirty="0" smtClean="0">
                <a:latin typeface="Cambria" pitchFamily="18" charset="0"/>
              </a:rPr>
              <a:t>ö</a:t>
            </a:r>
            <a:r>
              <a:rPr lang="en-US" sz="2200" dirty="0" smtClean="0">
                <a:latin typeface="Cambria" pitchFamily="18" charset="0"/>
              </a:rPr>
              <a:t>r</a:t>
            </a:r>
            <a:r>
              <a:rPr lang="tr-TR" sz="2200" dirty="0" err="1" smtClean="0">
                <a:latin typeface="Cambria" pitchFamily="18" charset="0"/>
              </a:rPr>
              <a:t>ler</a:t>
            </a:r>
            <a:r>
              <a:rPr lang="en-US" sz="2200" dirty="0" smtClean="0">
                <a:latin typeface="Cambria" pitchFamily="18" charset="0"/>
              </a:rPr>
              <a:t>: </a:t>
            </a:r>
            <a:r>
              <a:rPr lang="en-US" sz="2200" dirty="0">
                <a:latin typeface="Cambria" pitchFamily="18" charset="0"/>
              </a:rPr>
              <a:t>gyroscope, accelerometer, and </a:t>
            </a:r>
            <a:r>
              <a:rPr lang="en-US" sz="2200" dirty="0" smtClean="0">
                <a:latin typeface="Cambria" pitchFamily="18" charset="0"/>
              </a:rPr>
              <a:t>magnetometer, GPS</a:t>
            </a:r>
            <a:r>
              <a:rPr lang="en-US" sz="2200" dirty="0">
                <a:latin typeface="Cambria" pitchFamily="18" charset="0"/>
              </a:rPr>
              <a:t>*</a:t>
            </a:r>
          </a:p>
          <a:p>
            <a:pPr>
              <a:lnSpc>
                <a:spcPct val="220000"/>
              </a:lnSpc>
            </a:pPr>
            <a:r>
              <a:rPr lang="tr-TR" sz="2200" dirty="0" smtClean="0">
                <a:latin typeface="Cambria" pitchFamily="18" charset="0"/>
              </a:rPr>
              <a:t>Bağlantı</a:t>
            </a:r>
            <a:r>
              <a:rPr lang="en-US" sz="2200" dirty="0" smtClean="0">
                <a:latin typeface="Cambria" pitchFamily="18" charset="0"/>
              </a:rPr>
              <a:t>: </a:t>
            </a:r>
            <a:r>
              <a:rPr lang="en-US" sz="2200" dirty="0" err="1">
                <a:latin typeface="Cambria" pitchFamily="18" charset="0"/>
              </a:rPr>
              <a:t>WiFi</a:t>
            </a:r>
            <a:r>
              <a:rPr lang="en-US" sz="2200" dirty="0">
                <a:latin typeface="Cambria" pitchFamily="18" charset="0"/>
              </a:rPr>
              <a:t> and Bluetooth</a:t>
            </a:r>
          </a:p>
          <a:p>
            <a:pPr>
              <a:lnSpc>
                <a:spcPct val="220000"/>
              </a:lnSpc>
            </a:pPr>
            <a:r>
              <a:rPr lang="en-US" sz="2200" dirty="0">
                <a:latin typeface="Cambria" pitchFamily="18" charset="0"/>
              </a:rPr>
              <a:t>~36 grams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dirty="0" smtClean="0"/>
              <a:t>TEKNİK ÖZELLİKLERİ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4178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800" dirty="0" smtClean="0">
              <a:solidFill>
                <a:srgbClr val="000000"/>
              </a:solidFill>
              <a:cs typeface="Arial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cs typeface="Arial" charset="0"/>
              </a:rPr>
              <a:t>Fotoğraf çekerken akıllı telefon ya da kamerayı açmak için ekstra zaman harcamaya gerek yok</a:t>
            </a:r>
          </a:p>
          <a:p>
            <a:pPr marL="109728" indent="0">
              <a:buNone/>
            </a:pPr>
            <a:endParaRPr lang="tr-TR" sz="2800" dirty="0" smtClean="0">
              <a:solidFill>
                <a:srgbClr val="000000"/>
              </a:solidFill>
              <a:cs typeface="Arial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cs typeface="Arial" charset="0"/>
              </a:rPr>
              <a:t>Ellerinizi kullanmadan kullanım kolaylığı</a:t>
            </a:r>
            <a:endParaRPr lang="en-GB" sz="2000" dirty="0" smtClean="0">
              <a:solidFill>
                <a:srgbClr val="000000"/>
              </a:solidFill>
              <a:cs typeface="Arial" charset="0"/>
            </a:endParaRPr>
          </a:p>
          <a:p>
            <a:endParaRPr lang="en-GB" sz="2000" dirty="0" smtClean="0">
              <a:solidFill>
                <a:srgbClr val="000000"/>
              </a:solidFill>
              <a:cs typeface="Arial" charset="0"/>
            </a:endParaRPr>
          </a:p>
          <a:p>
            <a:r>
              <a:rPr lang="en-GB" sz="2000" dirty="0" err="1" smtClean="0">
                <a:solidFill>
                  <a:srgbClr val="000000"/>
                </a:solidFill>
                <a:cs typeface="Arial" charset="0"/>
              </a:rPr>
              <a:t>Yo</a:t>
            </a:r>
            <a:r>
              <a:rPr lang="tr-TR" sz="2000" dirty="0" err="1" smtClean="0">
                <a:solidFill>
                  <a:srgbClr val="000000"/>
                </a:solidFill>
                <a:cs typeface="Arial" charset="0"/>
              </a:rPr>
              <a:t>lda</a:t>
            </a:r>
            <a:r>
              <a:rPr lang="tr-TR" sz="2000" dirty="0" smtClean="0">
                <a:solidFill>
                  <a:srgbClr val="000000"/>
                </a:solidFill>
                <a:cs typeface="Arial" charset="0"/>
              </a:rPr>
              <a:t> giderken haritaya bakabilir ve adres girebilirsiniz</a:t>
            </a:r>
            <a:endParaRPr lang="en-GB" sz="2000" dirty="0" smtClean="0">
              <a:solidFill>
                <a:srgbClr val="000000"/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  </a:t>
            </a:r>
            <a:r>
              <a:rPr lang="en-US" dirty="0" smtClean="0"/>
              <a:t>GOOGLE GLASS</a:t>
            </a:r>
            <a:r>
              <a:rPr lang="tr-TR" dirty="0" smtClean="0"/>
              <a:t>’IN </a:t>
            </a:r>
            <a:r>
              <a:rPr lang="en-US" dirty="0" smtClean="0"/>
              <a:t>AVANTA</a:t>
            </a:r>
            <a:r>
              <a:rPr lang="tr-TR" dirty="0" smtClean="0"/>
              <a:t>JLARI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>
                <a:solidFill>
                  <a:srgbClr val="000000"/>
                </a:solidFill>
                <a:cs typeface="Arial" charset="0"/>
              </a:rPr>
              <a:t>Yürürken ve araba kullanırken kazaya sebep olabilir</a:t>
            </a:r>
            <a:endParaRPr lang="en-GB" sz="2800" dirty="0" smtClean="0">
              <a:solidFill>
                <a:srgbClr val="000000"/>
              </a:solidFill>
              <a:cs typeface="Arial" charset="0"/>
            </a:endParaRPr>
          </a:p>
          <a:p>
            <a:endParaRPr lang="en-GB" sz="2800" dirty="0" smtClean="0">
              <a:solidFill>
                <a:srgbClr val="000000"/>
              </a:solidFill>
              <a:cs typeface="Arial" charset="0"/>
            </a:endParaRPr>
          </a:p>
          <a:p>
            <a:r>
              <a:rPr lang="en-GB" sz="2800" dirty="0" smtClean="0">
                <a:solidFill>
                  <a:srgbClr val="000000"/>
                </a:solidFill>
                <a:cs typeface="Arial" charset="0"/>
              </a:rPr>
              <a:t>B</a:t>
            </a:r>
            <a:r>
              <a:rPr lang="tr-TR" sz="2800" dirty="0" err="1" smtClean="0">
                <a:solidFill>
                  <a:srgbClr val="000000"/>
                </a:solidFill>
                <a:cs typeface="Arial" charset="0"/>
              </a:rPr>
              <a:t>eyin</a:t>
            </a:r>
            <a:r>
              <a:rPr lang="tr-TR" sz="2800" dirty="0" smtClean="0">
                <a:solidFill>
                  <a:srgbClr val="000000"/>
                </a:solidFill>
                <a:cs typeface="Arial" charset="0"/>
              </a:rPr>
              <a:t> hücreleri zarara uğrayabilir</a:t>
            </a:r>
            <a:endParaRPr lang="en-GB" sz="2800" dirty="0" smtClean="0">
              <a:solidFill>
                <a:srgbClr val="000000"/>
              </a:solidFill>
              <a:cs typeface="Arial" charset="0"/>
            </a:endParaRPr>
          </a:p>
          <a:p>
            <a:pPr>
              <a:buNone/>
            </a:pPr>
            <a:endParaRPr lang="en-GB" sz="2800" dirty="0" smtClean="0">
              <a:solidFill>
                <a:srgbClr val="000000"/>
              </a:solidFill>
              <a:cs typeface="Arial" charset="0"/>
            </a:endParaRPr>
          </a:p>
          <a:p>
            <a:r>
              <a:rPr lang="tr-TR" sz="2800" dirty="0" smtClean="0">
                <a:solidFill>
                  <a:srgbClr val="000000"/>
                </a:solidFill>
                <a:cs typeface="Arial" charset="0"/>
              </a:rPr>
              <a:t>Çocuklar için elverişli değil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DEJ</a:t>
            </a:r>
            <a:r>
              <a:rPr lang="en-US" dirty="0" smtClean="0"/>
              <a:t>AVANTA</a:t>
            </a:r>
            <a:r>
              <a:rPr lang="tr-TR" dirty="0"/>
              <a:t>JLARI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220000"/>
              </a:lnSpc>
            </a:pPr>
            <a:r>
              <a:rPr lang="tr-TR" dirty="0" smtClean="0">
                <a:latin typeface="Cambria" pitchFamily="18" charset="0"/>
              </a:rPr>
              <a:t>Uygulanabilir olmayan bedeller</a:t>
            </a:r>
            <a:endParaRPr lang="en-US" dirty="0" smtClean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r>
              <a:rPr lang="tr-TR" dirty="0" smtClean="0">
                <a:latin typeface="Cambria" pitchFamily="18" charset="0"/>
              </a:rPr>
              <a:t>Aktif veri planı istekleri</a:t>
            </a:r>
            <a:endParaRPr lang="en-US" dirty="0" smtClean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r>
              <a:rPr lang="tr-TR" dirty="0" smtClean="0">
                <a:latin typeface="Cambria" pitchFamily="18" charset="0"/>
              </a:rPr>
              <a:t>Gizlilik</a:t>
            </a:r>
            <a:endParaRPr lang="en-US" dirty="0" smtClean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r>
              <a:rPr lang="tr-TR" dirty="0" smtClean="0">
                <a:latin typeface="Cambria" pitchFamily="18" charset="0"/>
              </a:rPr>
              <a:t>Hantal dizayn</a:t>
            </a:r>
            <a:endParaRPr lang="en-US" dirty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r>
              <a:rPr lang="tr-TR" dirty="0" smtClean="0">
                <a:latin typeface="Cambria" pitchFamily="18" charset="0"/>
              </a:rPr>
              <a:t>Alakasız reklamlar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sz="4400" dirty="0" smtClean="0"/>
              <a:t>KARŞI ÇIKTIKLARI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17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en-US" dirty="0" smtClean="0">
                <a:solidFill>
                  <a:srgbClr val="0070C0"/>
                </a:solidFill>
                <a:latin typeface="Cambria" pitchFamily="18" charset="0"/>
                <a:hlinkClick r:id="rId2"/>
              </a:rPr>
              <a:t>http://g.co/projectglass</a:t>
            </a:r>
            <a:endParaRPr lang="en-US" dirty="0" smtClean="0">
              <a:solidFill>
                <a:srgbClr val="0070C0"/>
              </a:solidFill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r>
              <a:rPr lang="en-US" dirty="0" smtClean="0">
                <a:latin typeface="Cambria" pitchFamily="18" charset="0"/>
              </a:rPr>
              <a:t>Wikipedia</a:t>
            </a:r>
          </a:p>
          <a:p>
            <a:pPr>
              <a:lnSpc>
                <a:spcPct val="220000"/>
              </a:lnSpc>
            </a:pPr>
            <a:r>
              <a:rPr lang="tr-TR" dirty="0">
                <a:latin typeface="Cambria" pitchFamily="18" charset="0"/>
              </a:rPr>
              <a:t>İ</a:t>
            </a:r>
            <a:r>
              <a:rPr lang="en-US" dirty="0" err="1" smtClean="0">
                <a:latin typeface="Cambria" pitchFamily="18" charset="0"/>
              </a:rPr>
              <a:t>nternet</a:t>
            </a:r>
            <a:r>
              <a:rPr lang="en-US" dirty="0" smtClean="0">
                <a:latin typeface="Cambria" pitchFamily="18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Refe</a:t>
            </a:r>
            <a:r>
              <a:rPr lang="tr-TR" dirty="0" err="1" smtClean="0"/>
              <a:t>rans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tr-TR" dirty="0" smtClean="0">
                <a:latin typeface="Cambria" pitchFamily="18" charset="0"/>
              </a:rPr>
              <a:t>Altıncı His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Te</a:t>
            </a:r>
            <a:r>
              <a:rPr lang="tr-TR" dirty="0" smtClean="0">
                <a:latin typeface="Cambria" pitchFamily="18" charset="0"/>
              </a:rPr>
              <a:t>k</a:t>
            </a:r>
            <a:r>
              <a:rPr lang="en-US" dirty="0" smtClean="0">
                <a:latin typeface="Cambria" pitchFamily="18" charset="0"/>
              </a:rPr>
              <a:t>nolo</a:t>
            </a:r>
            <a:r>
              <a:rPr lang="tr-TR" dirty="0" err="1" smtClean="0">
                <a:latin typeface="Cambria" pitchFamily="18" charset="0"/>
              </a:rPr>
              <a:t>jisi</a:t>
            </a:r>
            <a:endParaRPr lang="en-US" dirty="0" smtClean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r>
              <a:rPr lang="en-US" dirty="0" smtClean="0">
                <a:latin typeface="Cambria" pitchFamily="18" charset="0"/>
              </a:rPr>
              <a:t>Google </a:t>
            </a:r>
            <a:r>
              <a:rPr lang="tr-TR" dirty="0" smtClean="0">
                <a:latin typeface="Cambria" pitchFamily="18" charset="0"/>
              </a:rPr>
              <a:t>Senkronizasyonu</a:t>
            </a:r>
            <a:endParaRPr lang="en-US" dirty="0" smtClean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r>
              <a:rPr lang="tr-TR" dirty="0" smtClean="0">
                <a:latin typeface="Cambria" pitchFamily="18" charset="0"/>
              </a:rPr>
              <a:t>Gelecekteki dünyaya bakmanın yeni yolu</a:t>
            </a:r>
            <a:endParaRPr lang="en-US" dirty="0" smtClean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endParaRPr lang="tr-TR" dirty="0" smtClean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endParaRPr lang="tr-TR" dirty="0" smtClean="0">
              <a:latin typeface="Cambria" pitchFamily="18" charset="0"/>
            </a:endParaRPr>
          </a:p>
          <a:p>
            <a:pPr>
              <a:lnSpc>
                <a:spcPct val="220000"/>
              </a:lnSpc>
              <a:buNone/>
            </a:pPr>
            <a:endParaRPr lang="en-US" dirty="0" smtClean="0">
              <a:latin typeface="Cambria" pitchFamily="18" charset="0"/>
            </a:endParaRPr>
          </a:p>
          <a:p>
            <a:pPr>
              <a:lnSpc>
                <a:spcPct val="220000"/>
              </a:lnSpc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sz="4400" dirty="0" smtClean="0"/>
              <a:t/>
            </a:r>
            <a:br>
              <a:rPr lang="tr-TR" sz="4400" dirty="0" smtClean="0"/>
            </a:br>
            <a:r>
              <a:rPr lang="tr-TR" sz="4400" dirty="0" smtClean="0"/>
              <a:t>Sonuç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1676400" y="1219200"/>
            <a:ext cx="6248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Hazırlayanlar:</a:t>
            </a:r>
          </a:p>
          <a:p>
            <a:endParaRPr lang="tr-TR" sz="3200" dirty="0" smtClean="0"/>
          </a:p>
          <a:p>
            <a:pPr>
              <a:buFont typeface="Arial" pitchFamily="34" charset="0"/>
              <a:buChar char="•"/>
            </a:pPr>
            <a:r>
              <a:rPr lang="tr-TR" sz="3200" dirty="0" smtClean="0"/>
              <a:t>Ahmet ALİŞAN   05-09-51</a:t>
            </a:r>
          </a:p>
          <a:p>
            <a:pPr>
              <a:buFont typeface="Arial" pitchFamily="34" charset="0"/>
              <a:buChar char="•"/>
            </a:pPr>
            <a:endParaRPr lang="tr-TR" sz="3200" dirty="0" smtClean="0"/>
          </a:p>
          <a:p>
            <a:pPr>
              <a:buFont typeface="Arial" pitchFamily="34" charset="0"/>
              <a:buChar char="•"/>
            </a:pPr>
            <a:r>
              <a:rPr lang="tr-TR" sz="3200" dirty="0" smtClean="0"/>
              <a:t>Erdal GÜŞELİ      05-11-38</a:t>
            </a:r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6670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7200" dirty="0" smtClean="0"/>
              <a:t>TEŞEKKÜRLER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Teknik özellikleri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tr-TR" sz="1800" dirty="0" smtClean="0"/>
              <a:t>Avantajları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tr-TR" sz="1800" dirty="0" err="1" smtClean="0"/>
              <a:t>Dejavantajları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</a:p>
          <a:p>
            <a:r>
              <a:rPr lang="tr-TR" sz="1800" dirty="0" smtClean="0"/>
              <a:t>Karşı Çıktıkları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tr-TR" sz="1800" dirty="0" smtClean="0"/>
              <a:t>Referans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tr-TR" sz="1800" dirty="0"/>
              <a:t>S</a:t>
            </a:r>
            <a:r>
              <a:rPr lang="tr-TR" sz="1800" dirty="0" smtClean="0"/>
              <a:t>onuç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dirty="0" smtClean="0"/>
              <a:t>İÇERİK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marL="109728" indent="0" algn="just">
              <a:lnSpc>
                <a:spcPct val="160000"/>
              </a:lnSpc>
              <a:buNone/>
            </a:pPr>
            <a:r>
              <a:rPr lang="tr-TR" sz="2400" dirty="0">
                <a:latin typeface="Cambria" pitchFamily="18" charset="0"/>
              </a:rPr>
              <a:t>Google </a:t>
            </a:r>
            <a:r>
              <a:rPr lang="tr-TR" sz="2400" dirty="0" err="1">
                <a:latin typeface="Cambria" pitchFamily="18" charset="0"/>
              </a:rPr>
              <a:t>Glass</a:t>
            </a:r>
            <a:r>
              <a:rPr lang="tr-TR" sz="2400" dirty="0">
                <a:latin typeface="Cambria" pitchFamily="18" charset="0"/>
              </a:rPr>
              <a:t> </a:t>
            </a:r>
            <a:r>
              <a:rPr lang="tr-TR" sz="2400" dirty="0" err="1">
                <a:latin typeface="Cambria" pitchFamily="18" charset="0"/>
              </a:rPr>
              <a:t>Google’n</a:t>
            </a:r>
            <a:r>
              <a:rPr lang="tr-TR" sz="2400" dirty="0">
                <a:latin typeface="Cambria" pitchFamily="18" charset="0"/>
              </a:rPr>
              <a:t> artırılmış gerçekliğine dayalı bir </a:t>
            </a:r>
            <a:r>
              <a:rPr lang="tr-TR" sz="2400" dirty="0" smtClean="0">
                <a:latin typeface="Cambria" pitchFamily="18" charset="0"/>
              </a:rPr>
              <a:t>tasarımdır.</a:t>
            </a:r>
          </a:p>
          <a:p>
            <a:pPr algn="just">
              <a:lnSpc>
                <a:spcPct val="160000"/>
              </a:lnSpc>
            </a:pPr>
            <a:r>
              <a:rPr lang="tr-TR" sz="2400" dirty="0" smtClean="0">
                <a:latin typeface="Cambria" pitchFamily="18" charset="0"/>
              </a:rPr>
              <a:t>Çok geniş bir kapasiteye sahiptir ve boyutu küçüktür.</a:t>
            </a:r>
            <a:endParaRPr lang="en-US" sz="2400" dirty="0" smtClean="0">
              <a:latin typeface="Cambria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Cambria" pitchFamily="18" charset="0"/>
              </a:rPr>
              <a:t>Android </a:t>
            </a:r>
            <a:r>
              <a:rPr lang="tr-TR" sz="2400" dirty="0" smtClean="0">
                <a:latin typeface="Cambria" pitchFamily="18" charset="0"/>
              </a:rPr>
              <a:t>İşletim Sistemi desteklidir.</a:t>
            </a:r>
            <a:endParaRPr lang="en-US" sz="2400" dirty="0" smtClean="0">
              <a:latin typeface="Cambria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tr-TR" sz="2400" dirty="0" smtClean="0">
                <a:latin typeface="Cambria" pitchFamily="18" charset="0"/>
              </a:rPr>
              <a:t>İleri yapay zeka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400" dirty="0" smtClean="0">
                <a:latin typeface="Cambria" pitchFamily="18" charset="0"/>
              </a:rPr>
              <a:t>TANITIM</a:t>
            </a:r>
            <a:endParaRPr lang="en-US" dirty="0"/>
          </a:p>
        </p:txBody>
      </p:sp>
      <p:pic>
        <p:nvPicPr>
          <p:cNvPr id="4" name="img_caption_1403174" descr="Project Glass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9665" y="4592955"/>
            <a:ext cx="2477135" cy="180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Gerçek dünyayı ve internet dünyasını birlikte sunar</a:t>
            </a:r>
          </a:p>
          <a:p>
            <a:r>
              <a:rPr lang="tr-TR" dirty="0" smtClean="0"/>
              <a:t>Kamera, mikrofon ve ekrana sahiptir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GOOGLE GLASS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tr-TR" dirty="0" smtClean="0">
                <a:latin typeface="Cambria" pitchFamily="18" charset="0"/>
              </a:rPr>
              <a:t>Artırılmış gerçeklik gözünüzün önündeki bilgileri ve görüntülerin tasarımını yapar</a:t>
            </a:r>
          </a:p>
          <a:p>
            <a:pPr algn="just">
              <a:lnSpc>
                <a:spcPct val="200000"/>
              </a:lnSpc>
            </a:pPr>
            <a:r>
              <a:rPr lang="tr-TR" dirty="0" smtClean="0">
                <a:latin typeface="Cambria" pitchFamily="18" charset="0"/>
              </a:rPr>
              <a:t>Benzer ürünler kullanılarak kullanıcının istediği televizyon ve akıllı telefonlara aktarım yapılabilir</a:t>
            </a:r>
          </a:p>
          <a:p>
            <a:pPr algn="just">
              <a:lnSpc>
                <a:spcPct val="200000"/>
              </a:lnSpc>
            </a:pPr>
            <a:r>
              <a:rPr lang="tr-TR" dirty="0" smtClean="0">
                <a:latin typeface="Cambria" pitchFamily="18" charset="0"/>
              </a:rPr>
              <a:t>Televizyon </a:t>
            </a:r>
            <a:r>
              <a:rPr lang="tr-TR" dirty="0">
                <a:latin typeface="Cambria" pitchFamily="18" charset="0"/>
              </a:rPr>
              <a:t>yayınında </a:t>
            </a:r>
            <a:r>
              <a:rPr lang="tr-TR" dirty="0" smtClean="0">
                <a:latin typeface="Cambria" pitchFamily="18" charset="0"/>
              </a:rPr>
              <a:t>artırılmış gerçeklik kullanımı </a:t>
            </a:r>
            <a:r>
              <a:rPr lang="tr-TR" dirty="0">
                <a:latin typeface="Cambria" pitchFamily="18" charset="0"/>
              </a:rPr>
              <a:t>büyük bir spor </a:t>
            </a:r>
            <a:r>
              <a:rPr lang="tr-TR" dirty="0" smtClean="0">
                <a:latin typeface="Cambria" pitchFamily="18" charset="0"/>
              </a:rPr>
              <a:t>vizyonu tarafından önerilir ve GG de kullanılmaktadır.</a:t>
            </a:r>
          </a:p>
          <a:p>
            <a:pPr algn="just">
              <a:lnSpc>
                <a:spcPct val="200000"/>
              </a:lnSpc>
            </a:pPr>
            <a:r>
              <a:rPr lang="tr-TR" dirty="0" smtClean="0">
                <a:latin typeface="Cambria" pitchFamily="18" charset="0"/>
              </a:rPr>
              <a:t>Akıllı telefonlar müşteriler ve benzer şekilde iş için bir araç olarak kullanılmaya başlanmıştır.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tr-TR" sz="4400" dirty="0" smtClean="0">
                <a:latin typeface="Cambria" pitchFamily="18" charset="0"/>
              </a:rPr>
              <a:t>	      </a:t>
            </a:r>
            <a:r>
              <a:rPr lang="en-US" sz="4400" dirty="0" smtClean="0">
                <a:latin typeface="Cambria" pitchFamily="18" charset="0"/>
              </a:rPr>
              <a:t>A</a:t>
            </a:r>
            <a:r>
              <a:rPr lang="tr-TR" sz="4400" dirty="0" smtClean="0">
                <a:latin typeface="Cambria" pitchFamily="18" charset="0"/>
              </a:rPr>
              <a:t>RTIRILMIŞ GERÇEKLİK</a:t>
            </a:r>
            <a:endParaRPr lang="en-US" sz="4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286000" y="310583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sz="2800" dirty="0">
                <a:latin typeface="Cambria" pitchFamily="18" charset="0"/>
              </a:rPr>
              <a:t>Örnek olarak televizyondaki sporla ilgili şu reklamı verebiliriz</a:t>
            </a:r>
            <a:endParaRPr lang="en-US" sz="2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0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mcy thankachan\Desktop\viewe1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8600"/>
            <a:ext cx="5562600" cy="6400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e Bar App Image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762000"/>
            <a:ext cx="250900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1905000"/>
            <a:ext cx="441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>
                <a:latin typeface="Cambria" pitchFamily="18" charset="0"/>
              </a:rPr>
              <a:t>Müşteriler ve iç için akıllı telefonun artırılmış gerçekliği nasıl kullandığını gösteren bir örnek</a:t>
            </a:r>
            <a:endParaRPr lang="en-US" sz="2800" dirty="0"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954</TotalTime>
  <Words>347</Words>
  <Application>Microsoft Office PowerPoint</Application>
  <PresentationFormat>Ekran Gösterisi (4:3)</PresentationFormat>
  <Paragraphs>130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29" baseType="lpstr">
      <vt:lpstr>Concourse</vt:lpstr>
      <vt:lpstr> GLASS</vt:lpstr>
      <vt:lpstr>İÇERİK</vt:lpstr>
      <vt:lpstr>İÇERİK</vt:lpstr>
      <vt:lpstr>TANITIM</vt:lpstr>
      <vt:lpstr>GOOGLE GLASS</vt:lpstr>
      <vt:lpstr>       ARTIRILMIŞ GERÇEKLİK</vt:lpstr>
      <vt:lpstr>Slayt 7</vt:lpstr>
      <vt:lpstr>Slayt 8</vt:lpstr>
      <vt:lpstr>Slayt 9</vt:lpstr>
      <vt:lpstr> İLGİ ÇEKİCİ ÖZELLİKLERİ </vt:lpstr>
      <vt:lpstr> GENEL BAKIŞ </vt:lpstr>
      <vt:lpstr>Slayt 12</vt:lpstr>
      <vt:lpstr>SÜPER GÖZLÜK NASIL ÇALIŞIR</vt:lpstr>
      <vt:lpstr> ÖZELLİKLERİ </vt:lpstr>
      <vt:lpstr>ÖZELLİKLERİ …</vt:lpstr>
      <vt:lpstr>ÖZELLİKLERİ …</vt:lpstr>
      <vt:lpstr>ÖZELLİKLERİ …</vt:lpstr>
      <vt:lpstr>ÖZELLİKLERİ …</vt:lpstr>
      <vt:lpstr>Slayt 19</vt:lpstr>
      <vt:lpstr>     TEKNİK ÖZELLİKLERİ</vt:lpstr>
      <vt:lpstr>TEKNİK ÖZELLİKLERİ</vt:lpstr>
      <vt:lpstr>  GOOGLE GLASS’IN AVANTAJLARI</vt:lpstr>
      <vt:lpstr>DEJAVANTAJLARI</vt:lpstr>
      <vt:lpstr>KARŞI ÇIKTIKLARI </vt:lpstr>
      <vt:lpstr>Referans</vt:lpstr>
      <vt:lpstr> Sonuç </vt:lpstr>
      <vt:lpstr>Slayt 27</vt:lpstr>
      <vt:lpstr>Slayt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GLASS</dc:title>
  <dc:creator>tomcy thankachan</dc:creator>
  <cp:lastModifiedBy>Ahmet Alisan</cp:lastModifiedBy>
  <cp:revision>163</cp:revision>
  <dcterms:created xsi:type="dcterms:W3CDTF">2012-07-17T05:19:32Z</dcterms:created>
  <dcterms:modified xsi:type="dcterms:W3CDTF">2013-05-13T19:37:16Z</dcterms:modified>
</cp:coreProperties>
</file>