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4" r:id="rId4"/>
    <p:sldId id="290" r:id="rId5"/>
    <p:sldId id="286" r:id="rId6"/>
    <p:sldId id="288" r:id="rId7"/>
    <p:sldId id="301" r:id="rId8"/>
    <p:sldId id="302" r:id="rId9"/>
    <p:sldId id="285" r:id="rId10"/>
    <p:sldId id="299" r:id="rId11"/>
    <p:sldId id="300" r:id="rId12"/>
    <p:sldId id="304" r:id="rId13"/>
    <p:sldId id="287" r:id="rId14"/>
    <p:sldId id="295" r:id="rId15"/>
    <p:sldId id="289" r:id="rId16"/>
    <p:sldId id="307" r:id="rId17"/>
    <p:sldId id="306" r:id="rId18"/>
    <p:sldId id="283" r:id="rId19"/>
    <p:sldId id="292" r:id="rId20"/>
    <p:sldId id="303" r:id="rId21"/>
    <p:sldId id="281" r:id="rId22"/>
    <p:sldId id="305" r:id="rId23"/>
    <p:sldId id="293" r:id="rId24"/>
    <p:sldId id="296" r:id="rId25"/>
    <p:sldId id="297" r:id="rId26"/>
    <p:sldId id="298" r:id="rId27"/>
    <p:sldId id="282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45F41-A3D4-48E4-9751-0120D49090FF}" type="datetimeFigureOut">
              <a:rPr lang="tr-TR" smtClean="0"/>
              <a:t>20.03.2013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5AAE-44C3-46E8-A14F-E09272508B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79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CB0A-BFF4-4ABE-B99B-BDE48318F2DF}" type="datetime1">
              <a:rPr lang="tr-TR" smtClean="0"/>
              <a:t>20.03.2013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68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519A-39F5-4412-AC7E-CD5EEC7F5B44}" type="datetime1">
              <a:rPr lang="tr-TR" smtClean="0"/>
              <a:t>20.03.2013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EFAC-B61C-4FEE-B8B2-40842D01F00C}" type="datetime1">
              <a:rPr lang="tr-TR" smtClean="0"/>
              <a:t>20.03.2013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32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28.12.2004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1B54F-41F4-4C66-BFCC-99EF1E6D7F4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0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28.12.2004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FFA0C-4E30-4FFC-B0A0-A0112A2FB93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3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Başlık, 4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7DD740B-7E16-4541-B94A-F90FE05785F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38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Başlık, İçerik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76B4F88-5A62-4003-B5DA-A36B52B1B04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88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A3A-40FB-4FF0-AE9D-7D37EE6E9CA7}" type="datetime1">
              <a:rPr lang="tr-TR" smtClean="0"/>
              <a:t>20.03.2013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67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F4FB-A9CA-48F4-9312-1DB217382FE2}" type="datetime1">
              <a:rPr lang="tr-TR" smtClean="0"/>
              <a:t>20.03.2013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4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4861-8A5A-452A-A549-A3E7C0EB8F64}" type="datetime1">
              <a:rPr lang="tr-TR" smtClean="0"/>
              <a:t>20.03.2013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0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40C-0514-44CA-917F-D3933356454C}" type="datetime1">
              <a:rPr lang="tr-TR" smtClean="0"/>
              <a:t>20.03.2013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5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6F27-D229-4007-99D7-BE2CC7C28032}" type="datetime1">
              <a:rPr lang="tr-TR" smtClean="0"/>
              <a:t>20.03.2013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3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34A0-3334-4A3E-AC65-684CFD6E2F8F}" type="datetime1">
              <a:rPr lang="tr-TR" smtClean="0"/>
              <a:t>20.03.2013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9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2284-D037-4F9A-99A0-26C37D81C105}" type="datetime1">
              <a:rPr lang="tr-TR" smtClean="0"/>
              <a:t>20.03.2013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76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B8C0-891D-4EDF-95B3-0BDDD1D7767B}" type="datetime1">
              <a:rPr lang="tr-TR" smtClean="0"/>
              <a:t>20.03.2013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0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491-26F9-478B-8BD3-83807FC7B038}" type="datetime1">
              <a:rPr lang="tr-TR" smtClean="0"/>
              <a:t>20.03.2013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ED4B-36E1-43D0-BEE7-D28B1D2805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3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0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Matlab</a:t>
            </a:r>
            <a:r>
              <a:rPr lang="tr-TR" b="1" dirty="0" smtClean="0"/>
              <a:t> ile Görüntü İşlemeye Giriş</a:t>
            </a:r>
            <a:br>
              <a:rPr lang="tr-TR" b="1" dirty="0" smtClean="0"/>
            </a:br>
            <a:r>
              <a:rPr lang="tr-TR" b="1" dirty="0" smtClean="0"/>
              <a:t>Uygulama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Doç. Dr. Aybars UĞUR</a:t>
            </a:r>
          </a:p>
          <a:p>
            <a:endParaRPr lang="tr-TR" dirty="0" smtClean="0"/>
          </a:p>
          <a:p>
            <a:r>
              <a:rPr lang="tr-TR" dirty="0" smtClean="0"/>
              <a:t>2013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89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E406-91E1-4A7C-825E-762DA8E1DF23}" type="slidenum">
              <a:rPr lang="tr-TR"/>
              <a:pPr/>
              <a:t>10</a:t>
            </a:fld>
            <a:endParaRPr lang="tr-TR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Filtreler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364163" y="1125538"/>
            <a:ext cx="360045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dirty="0"/>
              <a:t>f = im2double(</a:t>
            </a:r>
            <a:r>
              <a:rPr lang="tr-TR" dirty="0" err="1"/>
              <a:t>imread</a:t>
            </a:r>
            <a:r>
              <a:rPr lang="tr-TR" dirty="0"/>
              <a:t>(</a:t>
            </a:r>
            <a:r>
              <a:rPr lang="tr-TR" dirty="0" smtClean="0"/>
              <a:t>'rice.png'));</a:t>
            </a:r>
            <a:endParaRPr lang="tr-TR" dirty="0"/>
          </a:p>
          <a:p>
            <a:r>
              <a:rPr lang="tr-TR" dirty="0" err="1"/>
              <a:t>imshow</a:t>
            </a:r>
            <a:r>
              <a:rPr lang="tr-TR" dirty="0"/>
              <a:t>(f);</a:t>
            </a:r>
          </a:p>
          <a:p>
            <a:endParaRPr lang="tr-TR" dirty="0"/>
          </a:p>
          <a:p>
            <a:r>
              <a:rPr lang="tr-TR" dirty="0"/>
              <a:t>w1=</a:t>
            </a:r>
            <a:r>
              <a:rPr lang="tr-TR" dirty="0" err="1"/>
              <a:t>ones</a:t>
            </a:r>
            <a:r>
              <a:rPr lang="tr-TR" dirty="0"/>
              <a:t>(3);</a:t>
            </a:r>
          </a:p>
          <a:p>
            <a:r>
              <a:rPr lang="tr-TR" dirty="0"/>
              <a:t>g1=</a:t>
            </a:r>
            <a:r>
              <a:rPr lang="tr-TR" dirty="0" err="1"/>
              <a:t>imfilter</a:t>
            </a:r>
            <a:r>
              <a:rPr lang="tr-TR" dirty="0"/>
              <a:t>(f,w1,'replicate');</a:t>
            </a:r>
          </a:p>
          <a:p>
            <a:r>
              <a:rPr lang="tr-TR" dirty="0" err="1"/>
              <a:t>figure</a:t>
            </a:r>
            <a:r>
              <a:rPr lang="tr-TR" dirty="0"/>
              <a:t>, </a:t>
            </a:r>
            <a:r>
              <a:rPr lang="tr-TR" dirty="0" err="1"/>
              <a:t>imshow</a:t>
            </a:r>
            <a:r>
              <a:rPr lang="tr-TR" dirty="0"/>
              <a:t>(g1,[]);</a:t>
            </a:r>
          </a:p>
          <a:p>
            <a:endParaRPr lang="tr-TR" dirty="0"/>
          </a:p>
          <a:p>
            <a:r>
              <a:rPr lang="tr-TR" dirty="0"/>
              <a:t>w2=</a:t>
            </a:r>
            <a:r>
              <a:rPr lang="tr-TR" dirty="0" err="1"/>
              <a:t>ones</a:t>
            </a:r>
            <a:r>
              <a:rPr lang="tr-TR" dirty="0"/>
              <a:t>(10);</a:t>
            </a:r>
          </a:p>
          <a:p>
            <a:r>
              <a:rPr lang="tr-TR" dirty="0"/>
              <a:t>g2=</a:t>
            </a:r>
            <a:r>
              <a:rPr lang="tr-TR" dirty="0" err="1"/>
              <a:t>imfilter</a:t>
            </a:r>
            <a:r>
              <a:rPr lang="tr-TR" dirty="0"/>
              <a:t>(f,w2,'replicate');</a:t>
            </a:r>
          </a:p>
          <a:p>
            <a:r>
              <a:rPr lang="tr-TR" dirty="0" err="1"/>
              <a:t>figure</a:t>
            </a:r>
            <a:r>
              <a:rPr lang="tr-TR" dirty="0"/>
              <a:t>, </a:t>
            </a:r>
            <a:r>
              <a:rPr lang="tr-TR" dirty="0" err="1"/>
              <a:t>imshow</a:t>
            </a:r>
            <a:r>
              <a:rPr lang="tr-TR" dirty="0"/>
              <a:t>(g2,[]);</a:t>
            </a:r>
          </a:p>
          <a:p>
            <a:endParaRPr lang="tr-TR" dirty="0"/>
          </a:p>
          <a:p>
            <a:endParaRPr lang="tr-TR" dirty="0"/>
          </a:p>
          <a:p>
            <a:r>
              <a:rPr lang="tr-TR" sz="1500" dirty="0"/>
              <a:t>IMSHOW(I,[LOW HIGH])</a:t>
            </a:r>
          </a:p>
          <a:p>
            <a:r>
              <a:rPr lang="en-US" sz="1500" dirty="0"/>
              <a:t>If you use an empty matrix</a:t>
            </a:r>
          </a:p>
          <a:p>
            <a:r>
              <a:rPr lang="en-US" sz="1500" dirty="0"/>
              <a:t>    ([]) for [LOW HIGH], IMSHOW uses [min(I(:)) max(I(:))]; the</a:t>
            </a:r>
          </a:p>
          <a:p>
            <a:r>
              <a:rPr lang="en-US" sz="1500" dirty="0"/>
              <a:t>    minimum value in I displays as black, and the maximum value</a:t>
            </a:r>
          </a:p>
          <a:p>
            <a:r>
              <a:rPr lang="en-US" sz="1500" dirty="0"/>
              <a:t>    displays as white.</a:t>
            </a:r>
            <a:endParaRPr lang="tr-TR" sz="1500" dirty="0"/>
          </a:p>
        </p:txBody>
      </p:sp>
      <p:pic>
        <p:nvPicPr>
          <p:cNvPr id="962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341438"/>
            <a:ext cx="4779962" cy="4713287"/>
          </a:xfrm>
          <a:noFill/>
          <a:ln/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827088" y="6021388"/>
            <a:ext cx="4968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/>
              <a:t>Filter, mask, kernel, window</a:t>
            </a:r>
          </a:p>
          <a:p>
            <a:r>
              <a:rPr lang="tr-TR"/>
              <a:t>Çarpımlar toplamı hesaplanır, sum of products</a:t>
            </a:r>
          </a:p>
          <a:p>
            <a:r>
              <a:rPr lang="tr-TR"/>
              <a:t> komşu pikseller dikkate alınır</a:t>
            </a:r>
          </a:p>
        </p:txBody>
      </p:sp>
    </p:spTree>
    <p:extLst>
      <p:ext uri="{BB962C8B-B14F-4D97-AF65-F5344CB8AC3E}">
        <p14:creationId xmlns:p14="http://schemas.microsoft.com/office/powerpoint/2010/main" val="36588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BB48-2C5B-4CE6-A71A-E0837E922630}" type="slidenum">
              <a:rPr lang="tr-TR"/>
              <a:pPr/>
              <a:t>11</a:t>
            </a:fld>
            <a:endParaRPr lang="tr-TR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tr-TR" b="1" dirty="0"/>
              <a:t>Filtreler</a:t>
            </a:r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7150" y="1600200"/>
            <a:ext cx="2297113" cy="2185988"/>
          </a:xfrm>
          <a:noFill/>
          <a:ln/>
        </p:spPr>
      </p:pic>
      <p:pic>
        <p:nvPicPr>
          <p:cNvPr id="9728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8150" y="1600200"/>
            <a:ext cx="2297113" cy="2185988"/>
          </a:xfrm>
          <a:noFill/>
          <a:ln/>
        </p:spPr>
      </p:pic>
      <p:pic>
        <p:nvPicPr>
          <p:cNvPr id="97285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3860800"/>
            <a:ext cx="2298700" cy="2187575"/>
          </a:xfrm>
          <a:noFill/>
          <a:ln/>
        </p:spPr>
      </p:pic>
      <p:graphicFrame>
        <p:nvGraphicFramePr>
          <p:cNvPr id="97286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787900" y="2349500"/>
          <a:ext cx="6111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enklem" r:id="rId6" imgW="863280" imgH="1168200" progId="Equation.3">
                  <p:embed/>
                </p:oleObj>
              </mc:Choice>
              <mc:Fallback>
                <p:oleObj name="Denklem" r:id="rId6" imgW="8632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349500"/>
                        <a:ext cx="6111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978275" y="4221163"/>
          <a:ext cx="10604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Denklem" r:id="rId8" imgW="1498320" imgH="2057400" progId="Equation.3">
                  <p:embed/>
                </p:oleObj>
              </mc:Choice>
              <mc:Fallback>
                <p:oleObj name="Denklem" r:id="rId8" imgW="149832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4221163"/>
                        <a:ext cx="106045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716463" y="33575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3x3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4500563" y="5661025"/>
            <a:ext cx="935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10x10</a:t>
            </a:r>
          </a:p>
        </p:txBody>
      </p:sp>
    </p:spTree>
    <p:extLst>
      <p:ext uri="{BB962C8B-B14F-4D97-AF65-F5344CB8AC3E}">
        <p14:creationId xmlns:p14="http://schemas.microsoft.com/office/powerpoint/2010/main" val="21348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Gürültü Ekleme ve Ortanca Filtre ile Giderme</a:t>
            </a:r>
            <a:endParaRPr lang="tr-TR" b="1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700" dirty="0"/>
              <a:t>I = </a:t>
            </a:r>
            <a:r>
              <a:rPr lang="tr-TR" sz="2700" dirty="0" err="1"/>
              <a:t>imread</a:t>
            </a:r>
            <a:r>
              <a:rPr lang="tr-TR" sz="2700" dirty="0"/>
              <a:t>('</a:t>
            </a:r>
            <a:r>
              <a:rPr lang="tr-TR" sz="2700" dirty="0" err="1"/>
              <a:t>eight.tif</a:t>
            </a:r>
            <a:r>
              <a:rPr lang="tr-TR" sz="2700" dirty="0"/>
              <a:t>');</a:t>
            </a:r>
          </a:p>
          <a:p>
            <a:pPr marL="0" indent="0">
              <a:buNone/>
            </a:pPr>
            <a:r>
              <a:rPr lang="tr-TR" sz="2700" dirty="0" smtClean="0"/>
              <a:t>J </a:t>
            </a:r>
            <a:r>
              <a:rPr lang="tr-TR" sz="2700" dirty="0"/>
              <a:t>= </a:t>
            </a:r>
            <a:r>
              <a:rPr lang="tr-TR" sz="2700" dirty="0" err="1"/>
              <a:t>imnoise</a:t>
            </a:r>
            <a:r>
              <a:rPr lang="tr-TR" sz="2700" dirty="0"/>
              <a:t>(</a:t>
            </a:r>
            <a:r>
              <a:rPr lang="tr-TR" sz="2700" dirty="0" err="1"/>
              <a:t>I,'salt</a:t>
            </a:r>
            <a:r>
              <a:rPr lang="tr-TR" sz="2700" dirty="0"/>
              <a:t> &amp; pepper',0.02);</a:t>
            </a:r>
          </a:p>
          <a:p>
            <a:pPr marL="0" indent="0">
              <a:buNone/>
            </a:pPr>
            <a:r>
              <a:rPr lang="tr-TR" sz="2700" dirty="0" smtClean="0"/>
              <a:t>K </a:t>
            </a:r>
            <a:r>
              <a:rPr lang="tr-TR" sz="2700" dirty="0"/>
              <a:t>= medfilt2(J);</a:t>
            </a:r>
          </a:p>
          <a:p>
            <a:pPr marL="0" indent="0">
              <a:buNone/>
            </a:pPr>
            <a:r>
              <a:rPr lang="tr-TR" sz="2700" dirty="0" err="1" smtClean="0"/>
              <a:t>figure</a:t>
            </a:r>
            <a:r>
              <a:rPr lang="tr-TR" sz="2700" dirty="0"/>
              <a:t>, </a:t>
            </a:r>
            <a:r>
              <a:rPr lang="tr-TR" sz="2700" dirty="0" err="1"/>
              <a:t>imshow</a:t>
            </a:r>
            <a:r>
              <a:rPr lang="tr-TR" sz="2700" dirty="0"/>
              <a:t>(J), </a:t>
            </a:r>
            <a:r>
              <a:rPr lang="tr-TR" sz="2700" dirty="0" err="1"/>
              <a:t>figure</a:t>
            </a:r>
            <a:r>
              <a:rPr lang="tr-TR" sz="2700" dirty="0"/>
              <a:t>, </a:t>
            </a:r>
            <a:r>
              <a:rPr lang="tr-TR" sz="2700" dirty="0" err="1"/>
              <a:t>imshow</a:t>
            </a:r>
            <a:r>
              <a:rPr lang="tr-TR" sz="2700" dirty="0"/>
              <a:t>(K)</a:t>
            </a:r>
          </a:p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740B-7E16-4541-B94A-F90FE05785F9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80728"/>
            <a:ext cx="3002073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564904"/>
            <a:ext cx="3002073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42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Fspecial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500" dirty="0" err="1" smtClean="0"/>
              <a:t>originalRGB</a:t>
            </a:r>
            <a:r>
              <a:rPr lang="tr-TR" sz="2500" dirty="0" smtClean="0"/>
              <a:t> = </a:t>
            </a:r>
            <a:r>
              <a:rPr lang="tr-TR" sz="2500" dirty="0" err="1" smtClean="0"/>
              <a:t>imread</a:t>
            </a:r>
            <a:r>
              <a:rPr lang="tr-TR" sz="2500" dirty="0" smtClean="0"/>
              <a:t>('peppers.png'); </a:t>
            </a:r>
          </a:p>
          <a:p>
            <a:pPr marL="0" indent="0">
              <a:buNone/>
            </a:pPr>
            <a:r>
              <a:rPr lang="tr-TR" sz="2500" dirty="0" smtClean="0"/>
              <a:t>h = </a:t>
            </a:r>
            <a:r>
              <a:rPr lang="tr-TR" sz="2500" dirty="0" err="1" smtClean="0"/>
              <a:t>fspecial</a:t>
            </a:r>
            <a:r>
              <a:rPr lang="tr-TR" sz="2500" dirty="0" smtClean="0"/>
              <a:t>('motion',50,45); </a:t>
            </a:r>
          </a:p>
          <a:p>
            <a:pPr marL="0" indent="0">
              <a:buNone/>
            </a:pPr>
            <a:r>
              <a:rPr lang="tr-TR" sz="2500" dirty="0" err="1" smtClean="0"/>
              <a:t>filteredRGB</a:t>
            </a:r>
            <a:r>
              <a:rPr lang="tr-TR" sz="2500" dirty="0" smtClean="0"/>
              <a:t> = </a:t>
            </a:r>
            <a:r>
              <a:rPr lang="tr-TR" sz="2500" dirty="0" err="1" smtClean="0"/>
              <a:t>imfilter</a:t>
            </a:r>
            <a:r>
              <a:rPr lang="tr-TR" sz="2500" dirty="0" smtClean="0"/>
              <a:t>(</a:t>
            </a:r>
            <a:r>
              <a:rPr lang="tr-TR" sz="2500" dirty="0" err="1" smtClean="0"/>
              <a:t>originalRGB,h</a:t>
            </a:r>
            <a:r>
              <a:rPr lang="tr-TR" sz="2500" dirty="0" smtClean="0"/>
              <a:t>); </a:t>
            </a:r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 smtClean="0"/>
              <a:t>, </a:t>
            </a:r>
            <a:r>
              <a:rPr lang="tr-TR" sz="2500" dirty="0" err="1" smtClean="0"/>
              <a:t>imshow</a:t>
            </a:r>
            <a:r>
              <a:rPr lang="tr-TR" sz="2500" dirty="0" smtClean="0"/>
              <a:t>(</a:t>
            </a:r>
            <a:r>
              <a:rPr lang="tr-TR" sz="2500" dirty="0" err="1" smtClean="0"/>
              <a:t>originalRGB</a:t>
            </a:r>
            <a:r>
              <a:rPr lang="tr-TR" sz="2500" dirty="0" smtClean="0"/>
              <a:t>), </a:t>
            </a:r>
            <a:r>
              <a:rPr lang="tr-TR" sz="2500" dirty="0" err="1" smtClean="0"/>
              <a:t>figure</a:t>
            </a:r>
            <a:r>
              <a:rPr lang="tr-TR" sz="2500" dirty="0" smtClean="0"/>
              <a:t>, </a:t>
            </a:r>
            <a:r>
              <a:rPr lang="tr-TR" sz="2500" dirty="0" err="1" smtClean="0"/>
              <a:t>imshow</a:t>
            </a:r>
            <a:r>
              <a:rPr lang="tr-TR" sz="2500" dirty="0" smtClean="0"/>
              <a:t>(</a:t>
            </a:r>
            <a:r>
              <a:rPr lang="tr-TR" sz="2500" dirty="0" err="1" smtClean="0"/>
              <a:t>filteredRGB</a:t>
            </a:r>
            <a:r>
              <a:rPr lang="tr-TR" sz="2500" dirty="0" smtClean="0"/>
              <a:t>)</a:t>
            </a:r>
          </a:p>
          <a:p>
            <a:pPr marL="0" indent="0">
              <a:buNone/>
            </a:pPr>
            <a:r>
              <a:rPr lang="tr-TR" sz="2500" dirty="0" err="1" smtClean="0"/>
              <a:t>boundaryReplicateRGB</a:t>
            </a:r>
            <a:r>
              <a:rPr lang="tr-TR" sz="2500" dirty="0" smtClean="0"/>
              <a:t> = </a:t>
            </a:r>
            <a:r>
              <a:rPr lang="tr-TR" sz="2500" dirty="0" err="1" smtClean="0"/>
              <a:t>imfilter</a:t>
            </a:r>
            <a:r>
              <a:rPr lang="tr-TR" sz="2500" dirty="0" smtClean="0"/>
              <a:t>(originalRGB,h,'</a:t>
            </a:r>
            <a:r>
              <a:rPr lang="tr-TR" sz="2500" dirty="0" err="1" smtClean="0"/>
              <a:t>replicate</a:t>
            </a:r>
            <a:r>
              <a:rPr lang="tr-TR" sz="2500" dirty="0" smtClean="0"/>
              <a:t>'); </a:t>
            </a:r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 smtClean="0"/>
              <a:t>, </a:t>
            </a:r>
            <a:r>
              <a:rPr lang="tr-TR" sz="2500" dirty="0" err="1" smtClean="0"/>
              <a:t>imshow</a:t>
            </a:r>
            <a:r>
              <a:rPr lang="tr-TR" sz="2500" dirty="0" smtClean="0"/>
              <a:t>(</a:t>
            </a:r>
            <a:r>
              <a:rPr lang="tr-TR" sz="2500" dirty="0" err="1" smtClean="0"/>
              <a:t>boundaryReplicateRGB</a:t>
            </a:r>
            <a:r>
              <a:rPr lang="tr-TR" sz="2500" dirty="0" smtClean="0"/>
              <a:t>);</a:t>
            </a:r>
            <a:endParaRPr lang="tr-TR" sz="25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13</a:t>
            </a:fld>
            <a:endParaRPr lang="tr-T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8640"/>
            <a:ext cx="4296835" cy="29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62601"/>
            <a:ext cx="4296835" cy="29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62600"/>
            <a:ext cx="4296835" cy="299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Düz Ok Bağlayıcısı 7"/>
          <p:cNvCxnSpPr/>
          <p:nvPr/>
        </p:nvCxnSpPr>
        <p:spPr>
          <a:xfrm>
            <a:off x="251520" y="52292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251520" y="3179491"/>
            <a:ext cx="0" cy="2049709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>
            <a:off x="251520" y="3179491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H="1">
            <a:off x="5940152" y="4113076"/>
            <a:ext cx="93610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6876257" y="4113076"/>
            <a:ext cx="0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2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9BB1-5F18-4A55-A516-9581FEACD855}" type="slidenum">
              <a:rPr lang="tr-TR"/>
              <a:pPr/>
              <a:t>14</a:t>
            </a:fld>
            <a:endParaRPr lang="tr-TR"/>
          </a:p>
        </p:txBody>
      </p:sp>
      <p:pic>
        <p:nvPicPr>
          <p:cNvPr id="1003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312" y="1268760"/>
            <a:ext cx="3090863" cy="1130300"/>
          </a:xfrm>
          <a:noFill/>
          <a:ln/>
        </p:spPr>
      </p:pic>
      <p:pic>
        <p:nvPicPr>
          <p:cNvPr id="100355" name="Picture 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8635" r="9601" b="7841"/>
          <a:stretch>
            <a:fillRect/>
          </a:stretch>
        </p:blipFill>
        <p:spPr>
          <a:xfrm>
            <a:off x="395288" y="2565400"/>
            <a:ext cx="2808287" cy="4176713"/>
          </a:xfrm>
          <a:noFill/>
          <a:ln/>
        </p:spPr>
      </p:pic>
      <p:pic>
        <p:nvPicPr>
          <p:cNvPr id="10035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8635" r="9601" b="7841"/>
          <a:stretch>
            <a:fillRect/>
          </a:stretch>
        </p:blipFill>
        <p:spPr>
          <a:xfrm>
            <a:off x="3203575" y="2565400"/>
            <a:ext cx="2808288" cy="4176713"/>
          </a:xfrm>
          <a:noFill/>
          <a:ln/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 t="8626" r="9193" b="8281"/>
          <a:stretch>
            <a:fillRect/>
          </a:stretch>
        </p:blipFill>
        <p:spPr bwMode="auto">
          <a:xfrm>
            <a:off x="5975350" y="2565400"/>
            <a:ext cx="28797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938663" y="-16531"/>
            <a:ext cx="29530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dirty="0"/>
              <a:t>f=</a:t>
            </a:r>
            <a:r>
              <a:rPr lang="tr-TR" dirty="0" err="1"/>
              <a:t>imread</a:t>
            </a:r>
            <a:r>
              <a:rPr lang="tr-TR" dirty="0"/>
              <a:t>('</a:t>
            </a:r>
            <a:r>
              <a:rPr lang="tr-TR" dirty="0" err="1"/>
              <a:t>moon.tif</a:t>
            </a:r>
            <a:r>
              <a:rPr lang="tr-TR" dirty="0"/>
              <a:t>');</a:t>
            </a:r>
          </a:p>
          <a:p>
            <a:r>
              <a:rPr lang="tr-TR" dirty="0"/>
              <a:t>w4=</a:t>
            </a:r>
            <a:r>
              <a:rPr lang="tr-TR" dirty="0" err="1"/>
              <a:t>fspecial</a:t>
            </a:r>
            <a:r>
              <a:rPr lang="tr-TR" dirty="0"/>
              <a:t>('laplacian',0);</a:t>
            </a:r>
          </a:p>
          <a:p>
            <a:r>
              <a:rPr lang="pl-PL" dirty="0"/>
              <a:t>w8 = [1 1 1; 1 -8 1; 1 1 1];</a:t>
            </a:r>
          </a:p>
          <a:p>
            <a:r>
              <a:rPr lang="tr-TR" dirty="0"/>
              <a:t>f=im2double(f);</a:t>
            </a:r>
          </a:p>
          <a:p>
            <a:r>
              <a:rPr lang="tr-TR" dirty="0"/>
              <a:t>g4=f-</a:t>
            </a:r>
            <a:r>
              <a:rPr lang="tr-TR" dirty="0" err="1"/>
              <a:t>imfilter</a:t>
            </a:r>
            <a:r>
              <a:rPr lang="tr-TR" dirty="0"/>
              <a:t>(f,w4,'replicate');</a:t>
            </a:r>
          </a:p>
          <a:p>
            <a:r>
              <a:rPr lang="tr-TR" dirty="0"/>
              <a:t>g8=f-</a:t>
            </a:r>
            <a:r>
              <a:rPr lang="tr-TR" dirty="0" err="1"/>
              <a:t>imfilter</a:t>
            </a:r>
            <a:r>
              <a:rPr lang="tr-TR" dirty="0"/>
              <a:t>(f,w8,'replicate');</a:t>
            </a:r>
          </a:p>
          <a:p>
            <a:r>
              <a:rPr lang="tr-TR" dirty="0" err="1"/>
              <a:t>imshow</a:t>
            </a:r>
            <a:r>
              <a:rPr lang="tr-TR" dirty="0"/>
              <a:t>(f);</a:t>
            </a:r>
          </a:p>
          <a:p>
            <a:r>
              <a:rPr lang="tr-TR" dirty="0" err="1"/>
              <a:t>figure,imshow</a:t>
            </a:r>
            <a:r>
              <a:rPr lang="tr-TR" dirty="0"/>
              <a:t>(g4);</a:t>
            </a:r>
          </a:p>
          <a:p>
            <a:r>
              <a:rPr lang="tr-TR" dirty="0" err="1"/>
              <a:t>figure,imshow</a:t>
            </a:r>
            <a:r>
              <a:rPr lang="tr-TR" dirty="0"/>
              <a:t>(g8);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b="1" dirty="0" smtClean="0"/>
              <a:t>Filtreleme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87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Fspecial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err="1" smtClean="0"/>
              <a:t>help</a:t>
            </a:r>
            <a:r>
              <a:rPr lang="tr-TR" b="1" dirty="0" smtClean="0"/>
              <a:t> </a:t>
            </a:r>
            <a:r>
              <a:rPr lang="tr-TR" b="1" dirty="0" err="1" smtClean="0"/>
              <a:t>fspecial</a:t>
            </a:r>
            <a:r>
              <a:rPr lang="tr-TR" dirty="0" smtClean="0"/>
              <a:t> ile parametrelerini öğrenip deneyiniz: </a:t>
            </a:r>
          </a:p>
          <a:p>
            <a:pPr marL="0" indent="0">
              <a:buNone/>
            </a:pPr>
            <a:r>
              <a:rPr lang="tr-TR" b="1" dirty="0" smtClean="0"/>
              <a:t>'</a:t>
            </a:r>
            <a:r>
              <a:rPr lang="tr-TR" b="1" dirty="0" err="1" smtClean="0"/>
              <a:t>average</a:t>
            </a:r>
            <a:r>
              <a:rPr lang="tr-TR" b="1" dirty="0" smtClean="0"/>
              <a:t>'   	</a:t>
            </a:r>
            <a:r>
              <a:rPr lang="tr-TR" b="1" dirty="0" err="1" smtClean="0"/>
              <a:t>averaging</a:t>
            </a:r>
            <a:r>
              <a:rPr lang="tr-TR" b="1" dirty="0" smtClean="0"/>
              <a:t> </a:t>
            </a:r>
            <a:r>
              <a:rPr lang="tr-TR" b="1" dirty="0" err="1" smtClean="0"/>
              <a:t>filter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/>
              <a:t>'disk'      	</a:t>
            </a:r>
            <a:r>
              <a:rPr lang="tr-TR" dirty="0" err="1" smtClean="0"/>
              <a:t>circular</a:t>
            </a:r>
            <a:r>
              <a:rPr lang="tr-TR" dirty="0" smtClean="0"/>
              <a:t> </a:t>
            </a:r>
            <a:r>
              <a:rPr lang="tr-TR" dirty="0" err="1" smtClean="0"/>
              <a:t>averaging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'</a:t>
            </a:r>
            <a:r>
              <a:rPr lang="tr-TR" b="1" dirty="0" err="1" smtClean="0"/>
              <a:t>gaussian</a:t>
            </a:r>
            <a:r>
              <a:rPr lang="tr-TR" b="1" dirty="0" smtClean="0"/>
              <a:t>'  	</a:t>
            </a:r>
            <a:r>
              <a:rPr lang="tr-TR" b="1" dirty="0" err="1" smtClean="0"/>
              <a:t>Gaussian</a:t>
            </a:r>
            <a:r>
              <a:rPr lang="tr-TR" b="1" dirty="0" smtClean="0"/>
              <a:t> </a:t>
            </a:r>
            <a:r>
              <a:rPr lang="tr-TR" b="1" dirty="0" err="1" smtClean="0"/>
              <a:t>lowpass</a:t>
            </a:r>
            <a:r>
              <a:rPr lang="tr-TR" b="1" dirty="0" smtClean="0"/>
              <a:t> </a:t>
            </a:r>
            <a:r>
              <a:rPr lang="tr-TR" b="1" dirty="0" err="1" smtClean="0"/>
              <a:t>filter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/>
              <a:t>'</a:t>
            </a:r>
            <a:r>
              <a:rPr lang="tr-TR" dirty="0" err="1" smtClean="0"/>
              <a:t>laplacian</a:t>
            </a:r>
            <a:r>
              <a:rPr lang="tr-TR" dirty="0" smtClean="0"/>
              <a:t>'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approximating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2-D </a:t>
            </a:r>
            <a:r>
              <a:rPr lang="tr-TR" dirty="0" err="1" smtClean="0"/>
              <a:t>Laplacian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'</a:t>
            </a:r>
            <a:r>
              <a:rPr lang="tr-TR" dirty="0" err="1" smtClean="0"/>
              <a:t>log</a:t>
            </a:r>
            <a:r>
              <a:rPr lang="tr-TR" dirty="0" smtClean="0"/>
              <a:t>'       	</a:t>
            </a:r>
            <a:r>
              <a:rPr lang="tr-TR" dirty="0" err="1" smtClean="0"/>
              <a:t>Laplacian</a:t>
            </a:r>
            <a:r>
              <a:rPr lang="tr-TR" dirty="0" smtClean="0"/>
              <a:t> of </a:t>
            </a:r>
            <a:r>
              <a:rPr lang="tr-TR" dirty="0" err="1" smtClean="0"/>
              <a:t>Gaussian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'</a:t>
            </a:r>
            <a:r>
              <a:rPr lang="tr-TR" dirty="0" err="1" smtClean="0"/>
              <a:t>motion</a:t>
            </a:r>
            <a:r>
              <a:rPr lang="tr-TR" dirty="0" smtClean="0"/>
              <a:t>'    	</a:t>
            </a:r>
            <a:r>
              <a:rPr lang="tr-TR" dirty="0" err="1" smtClean="0"/>
              <a:t>motion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'</a:t>
            </a:r>
            <a:r>
              <a:rPr lang="tr-TR" dirty="0" err="1" smtClean="0"/>
              <a:t>prewitt</a:t>
            </a:r>
            <a:r>
              <a:rPr lang="tr-TR" dirty="0" smtClean="0"/>
              <a:t>'   	</a:t>
            </a:r>
            <a:r>
              <a:rPr lang="tr-TR" dirty="0" err="1" smtClean="0"/>
              <a:t>Prewitt</a:t>
            </a:r>
            <a:r>
              <a:rPr lang="tr-TR" dirty="0" smtClean="0"/>
              <a:t> </a:t>
            </a:r>
            <a:r>
              <a:rPr lang="tr-TR" dirty="0" err="1" smtClean="0"/>
              <a:t>horizontal</a:t>
            </a:r>
            <a:r>
              <a:rPr lang="tr-TR" dirty="0" smtClean="0"/>
              <a:t> </a:t>
            </a:r>
            <a:r>
              <a:rPr lang="tr-TR" dirty="0" err="1" smtClean="0"/>
              <a:t>edge-emphasizing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'</a:t>
            </a:r>
            <a:r>
              <a:rPr lang="tr-TR" dirty="0" err="1" smtClean="0"/>
              <a:t>sobel</a:t>
            </a:r>
            <a:r>
              <a:rPr lang="tr-TR" dirty="0" smtClean="0"/>
              <a:t>'     	</a:t>
            </a:r>
            <a:r>
              <a:rPr lang="tr-TR" dirty="0" err="1" smtClean="0"/>
              <a:t>Sobel</a:t>
            </a:r>
            <a:r>
              <a:rPr lang="tr-TR" dirty="0" smtClean="0"/>
              <a:t> </a:t>
            </a:r>
            <a:r>
              <a:rPr lang="tr-TR" dirty="0" err="1" smtClean="0"/>
              <a:t>horizontal</a:t>
            </a:r>
            <a:r>
              <a:rPr lang="tr-TR" dirty="0" smtClean="0"/>
              <a:t> </a:t>
            </a:r>
            <a:r>
              <a:rPr lang="tr-TR" dirty="0" err="1" smtClean="0"/>
              <a:t>edge-emphasizing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'</a:t>
            </a:r>
            <a:r>
              <a:rPr lang="tr-TR" dirty="0" err="1" smtClean="0"/>
              <a:t>unsharp</a:t>
            </a:r>
            <a:r>
              <a:rPr lang="tr-TR" dirty="0" smtClean="0"/>
              <a:t>'   	</a:t>
            </a:r>
            <a:r>
              <a:rPr lang="tr-TR" dirty="0" err="1" smtClean="0"/>
              <a:t>unsharp</a:t>
            </a:r>
            <a:r>
              <a:rPr lang="tr-TR" dirty="0" smtClean="0"/>
              <a:t> </a:t>
            </a:r>
            <a:r>
              <a:rPr lang="tr-TR" dirty="0" err="1" smtClean="0"/>
              <a:t>contrast</a:t>
            </a:r>
            <a:r>
              <a:rPr lang="tr-TR" dirty="0" smtClean="0"/>
              <a:t> </a:t>
            </a:r>
            <a:r>
              <a:rPr lang="tr-TR" dirty="0" err="1" smtClean="0"/>
              <a:t>enhancement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33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D7BDF86-6116-467C-97D3-47779E291920}" type="slidenum">
              <a:rPr lang="tr-TR"/>
              <a:pPr eaLnBrk="1" hangingPunct="1"/>
              <a:t>16</a:t>
            </a:fld>
            <a:endParaRPr lang="tr-TR"/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Gaussian</a:t>
            </a:r>
            <a:r>
              <a:rPr lang="tr-TR" b="1" dirty="0" smtClean="0"/>
              <a:t> </a:t>
            </a:r>
            <a:r>
              <a:rPr lang="tr-TR" b="1" dirty="0" err="1" smtClean="0"/>
              <a:t>Filter</a:t>
            </a:r>
            <a:endParaRPr lang="tr-TR" b="1" dirty="0" smtClean="0"/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r="9254"/>
          <a:stretch>
            <a:fillRect/>
          </a:stretch>
        </p:blipFill>
        <p:spPr>
          <a:xfrm>
            <a:off x="3492500" y="1268413"/>
            <a:ext cx="2663825" cy="4525962"/>
          </a:xfrm>
          <a:noFill/>
        </p:spPr>
      </p:pic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323850" y="1628775"/>
            <a:ext cx="4572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:</a:t>
            </a:r>
          </a:p>
          <a:p>
            <a:endParaRPr lang="tr-TR" dirty="0"/>
          </a:p>
          <a:p>
            <a:r>
              <a:rPr lang="tr-TR" dirty="0"/>
              <a:t>f=</a:t>
            </a:r>
            <a:r>
              <a:rPr lang="tr-TR" dirty="0" err="1"/>
              <a:t>imread</a:t>
            </a:r>
            <a:r>
              <a:rPr lang="tr-TR" dirty="0"/>
              <a:t>('</a:t>
            </a:r>
            <a:r>
              <a:rPr lang="tr-TR" dirty="0" err="1"/>
              <a:t>moon.tif</a:t>
            </a:r>
            <a:r>
              <a:rPr lang="tr-TR" dirty="0"/>
              <a:t>');</a:t>
            </a:r>
          </a:p>
          <a:p>
            <a:r>
              <a:rPr lang="tr-TR" dirty="0"/>
              <a:t>h=</a:t>
            </a:r>
            <a:r>
              <a:rPr lang="tr-TR" dirty="0" err="1"/>
              <a:t>fspecial</a:t>
            </a:r>
            <a:r>
              <a:rPr lang="tr-TR" dirty="0"/>
              <a:t>('gaussian',10,2)</a:t>
            </a:r>
          </a:p>
          <a:p>
            <a:r>
              <a:rPr lang="tr-TR" dirty="0"/>
              <a:t>s=</a:t>
            </a:r>
            <a:r>
              <a:rPr lang="tr-TR" dirty="0" err="1"/>
              <a:t>imfilter</a:t>
            </a:r>
            <a:r>
              <a:rPr lang="tr-TR" dirty="0"/>
              <a:t>(f,h,'</a:t>
            </a:r>
            <a:r>
              <a:rPr lang="tr-TR" dirty="0" err="1"/>
              <a:t>replicate</a:t>
            </a:r>
            <a:r>
              <a:rPr lang="tr-TR" dirty="0"/>
              <a:t>');</a:t>
            </a:r>
          </a:p>
          <a:p>
            <a:r>
              <a:rPr lang="tr-TR" dirty="0" err="1"/>
              <a:t>figure,imshow</a:t>
            </a:r>
            <a:r>
              <a:rPr lang="tr-TR" dirty="0"/>
              <a:t>(s,[]);</a:t>
            </a:r>
          </a:p>
        </p:txBody>
      </p:sp>
      <p:pic>
        <p:nvPicPr>
          <p:cNvPr id="2253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r="5853"/>
          <a:stretch>
            <a:fillRect/>
          </a:stretch>
        </p:blipFill>
        <p:spPr>
          <a:xfrm>
            <a:off x="6156325" y="1268413"/>
            <a:ext cx="2700338" cy="4525962"/>
          </a:xfrm>
          <a:noFill/>
        </p:spPr>
      </p:pic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419475" y="5734050"/>
            <a:ext cx="253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r-TR"/>
              <a:t>10 x 10 Gaussian Filter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6424613" y="5734050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tr-TR"/>
              <a:t>10 x 10 Mean Filter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395288" y="4149725"/>
            <a:ext cx="2600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/>
              <a:t>Mean Filter :</a:t>
            </a:r>
          </a:p>
          <a:p>
            <a:endParaRPr lang="tr-TR"/>
          </a:p>
          <a:p>
            <a:r>
              <a:rPr lang="tr-TR"/>
              <a:t>h=fspecial('average',10)</a:t>
            </a:r>
          </a:p>
        </p:txBody>
      </p:sp>
    </p:spTree>
    <p:extLst>
      <p:ext uri="{BB962C8B-B14F-4D97-AF65-F5344CB8AC3E}">
        <p14:creationId xmlns:p14="http://schemas.microsoft.com/office/powerpoint/2010/main" val="133228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8213E1E-16EE-4BAC-B773-2F178F4484D9}" type="slidenum">
              <a:rPr lang="tr-TR"/>
              <a:pPr eaLnBrk="1" hangingPunct="1"/>
              <a:t>17</a:t>
            </a:fld>
            <a:endParaRPr lang="tr-TR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84213" y="188913"/>
            <a:ext cx="8207375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sz="1500"/>
              <a:t>h =</a:t>
            </a:r>
          </a:p>
          <a:p>
            <a:pPr algn="ctr"/>
            <a:r>
              <a:rPr lang="pt-BR" sz="1500"/>
              <a:t>    0.0003    0.0007    0.0015    0.0024    0.0031    0.0031    0.0024    0.0015    0.0007    0.0003</a:t>
            </a:r>
          </a:p>
          <a:p>
            <a:pPr algn="ctr"/>
            <a:r>
              <a:rPr lang="pt-BR" sz="1500"/>
              <a:t>    0.0007    0.0019    0.0040    0.0066    0.0085    0.0085    0.0066    0.0040    0.0019    0.0007</a:t>
            </a:r>
          </a:p>
          <a:p>
            <a:pPr algn="ctr"/>
            <a:r>
              <a:rPr lang="pt-BR" sz="1500"/>
              <a:t>    0.0015    0.0040    0.0085    0.0141    0.0181    0.0181    0.0141    0.0085    0.0040    0.0015</a:t>
            </a:r>
          </a:p>
          <a:p>
            <a:pPr algn="ctr"/>
            <a:r>
              <a:rPr lang="pt-BR" sz="1500"/>
              <a:t>    0.0024    0.0066    0.0141    0.0232    0.0298    0.0298    0.0232    0.0141    0.0066    0.0024</a:t>
            </a:r>
          </a:p>
          <a:p>
            <a:pPr algn="ctr"/>
            <a:r>
              <a:rPr lang="pt-BR" sz="1500"/>
              <a:t>    0.0031    0.0085    0.0181    0.0298    0.0383    0.0383    0.0298    0.0181    0.0085    0.0031</a:t>
            </a:r>
          </a:p>
          <a:p>
            <a:pPr algn="ctr"/>
            <a:r>
              <a:rPr lang="pt-BR" sz="1500"/>
              <a:t>    0.0031    0.0085    0.0181    0.0298    0.0383    0.0383    0.0298    0.0181    0.0085    0.0031</a:t>
            </a:r>
          </a:p>
          <a:p>
            <a:pPr algn="ctr"/>
            <a:r>
              <a:rPr lang="pt-BR" sz="1500"/>
              <a:t>    0.0024    0.0066    0.0141    0.0232    0.0298    0.0298    0.0232    0.0141    0.0066    0.0024</a:t>
            </a:r>
          </a:p>
          <a:p>
            <a:pPr algn="ctr"/>
            <a:r>
              <a:rPr lang="pt-BR" sz="1500"/>
              <a:t>    0.0015    0.0040    0.0085    0.0141    0.0181    0.0181    0.0141    0.0085    0.0040    0.0015</a:t>
            </a:r>
          </a:p>
          <a:p>
            <a:pPr algn="ctr"/>
            <a:r>
              <a:rPr lang="pt-BR" sz="1500"/>
              <a:t>    0.0007    0.0019    0.0040    0.0066    0.0085    0.0085    0.0066    0.0040    0.0019    0.0007</a:t>
            </a:r>
          </a:p>
          <a:p>
            <a:pPr algn="ctr"/>
            <a:r>
              <a:rPr lang="pt-BR" sz="1500"/>
              <a:t>    0.0003    0.0007    0.0015    0.0024    0.0031    0.0031    0.0024    0.0015    0.0007    0.0003</a:t>
            </a:r>
            <a:endParaRPr lang="tr-TR" sz="1500"/>
          </a:p>
        </p:txBody>
      </p:sp>
      <p:pic>
        <p:nvPicPr>
          <p:cNvPr id="2355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2857500"/>
            <a:ext cx="5334000" cy="4000500"/>
          </a:xfrm>
          <a:noFill/>
        </p:spPr>
      </p:pic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682625" y="2997200"/>
            <a:ext cx="1866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tr-TR"/>
              <a:t>Gaussian Filter :</a:t>
            </a:r>
          </a:p>
          <a:p>
            <a:pPr eaLnBrk="1" hangingPunct="1"/>
            <a:r>
              <a:rPr lang="tr-TR"/>
              <a:t>sum(sum(h)) = 1</a:t>
            </a:r>
          </a:p>
          <a:p>
            <a:pPr eaLnBrk="1" hangingPunct="1"/>
            <a:r>
              <a:rPr lang="tr-TR"/>
              <a:t>surf(h)</a:t>
            </a:r>
          </a:p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79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Kenar Belirleme (</a:t>
            </a:r>
            <a:r>
              <a:rPr lang="tr-TR" b="1" dirty="0" err="1" smtClean="0"/>
              <a:t>Edge</a:t>
            </a:r>
            <a:r>
              <a:rPr lang="tr-TR" b="1" dirty="0" smtClean="0"/>
              <a:t> </a:t>
            </a:r>
            <a:r>
              <a:rPr lang="tr-TR" b="1" dirty="0" err="1" smtClean="0"/>
              <a:t>Detection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500" dirty="0" smtClean="0"/>
              <a:t> I = </a:t>
            </a:r>
            <a:r>
              <a:rPr lang="tr-TR" sz="2500" dirty="0" err="1" smtClean="0"/>
              <a:t>imread</a:t>
            </a:r>
            <a:r>
              <a:rPr lang="tr-TR" sz="2500" dirty="0" smtClean="0"/>
              <a:t>('</a:t>
            </a:r>
            <a:r>
              <a:rPr lang="tr-TR" sz="2500" dirty="0" err="1" smtClean="0"/>
              <a:t>circuit.tif</a:t>
            </a:r>
            <a:r>
              <a:rPr lang="tr-TR" sz="2500" dirty="0" smtClean="0"/>
              <a:t>');</a:t>
            </a:r>
          </a:p>
          <a:p>
            <a:pPr marL="0" indent="0">
              <a:buNone/>
            </a:pPr>
            <a:r>
              <a:rPr lang="tr-TR" sz="2500" dirty="0" smtClean="0"/>
              <a:t>BW1 = </a:t>
            </a:r>
            <a:r>
              <a:rPr lang="tr-TR" sz="2500" dirty="0" err="1" smtClean="0"/>
              <a:t>edge</a:t>
            </a:r>
            <a:r>
              <a:rPr lang="tr-TR" sz="2500" dirty="0" smtClean="0"/>
              <a:t>(I,'</a:t>
            </a:r>
            <a:r>
              <a:rPr lang="tr-TR" sz="2500" dirty="0" err="1" smtClean="0"/>
              <a:t>prewitt</a:t>
            </a:r>
            <a:r>
              <a:rPr lang="tr-TR" sz="2500" dirty="0" smtClean="0"/>
              <a:t>');</a:t>
            </a:r>
          </a:p>
          <a:p>
            <a:pPr marL="0" indent="0">
              <a:buNone/>
            </a:pPr>
            <a:r>
              <a:rPr lang="tr-TR" sz="2500" dirty="0" smtClean="0"/>
              <a:t>BW2 = </a:t>
            </a:r>
            <a:r>
              <a:rPr lang="tr-TR" sz="2500" dirty="0" err="1" smtClean="0"/>
              <a:t>edge</a:t>
            </a:r>
            <a:r>
              <a:rPr lang="tr-TR" sz="2500" dirty="0" smtClean="0"/>
              <a:t>(I,'</a:t>
            </a:r>
            <a:r>
              <a:rPr lang="tr-TR" sz="2500" dirty="0" err="1" smtClean="0"/>
              <a:t>canny</a:t>
            </a:r>
            <a:r>
              <a:rPr lang="tr-TR" sz="2500" dirty="0" smtClean="0"/>
              <a:t>');</a:t>
            </a:r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 smtClean="0"/>
              <a:t>, </a:t>
            </a:r>
            <a:r>
              <a:rPr lang="tr-TR" sz="2500" dirty="0" err="1" smtClean="0"/>
              <a:t>imshow</a:t>
            </a:r>
            <a:r>
              <a:rPr lang="tr-TR" sz="2500" dirty="0" smtClean="0"/>
              <a:t>(BW1)</a:t>
            </a:r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 smtClean="0"/>
              <a:t>, </a:t>
            </a:r>
            <a:r>
              <a:rPr lang="tr-TR" sz="2500" dirty="0" err="1" smtClean="0"/>
              <a:t>imshow</a:t>
            </a:r>
            <a:r>
              <a:rPr lang="tr-TR" sz="2500" dirty="0" smtClean="0"/>
              <a:t>(BW2)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18</a:t>
            </a:fld>
            <a:endParaRPr lang="tr-TR"/>
          </a:p>
        </p:txBody>
      </p:sp>
      <p:sp>
        <p:nvSpPr>
          <p:cNvPr id="5" name="Sağ Ok 4"/>
          <p:cNvSpPr/>
          <p:nvPr/>
        </p:nvSpPr>
        <p:spPr>
          <a:xfrm>
            <a:off x="3554996" y="4797152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77358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36" y="1458590"/>
            <a:ext cx="277358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Düz Ok Bağlayıcısı 6"/>
          <p:cNvCxnSpPr/>
          <p:nvPr/>
        </p:nvCxnSpPr>
        <p:spPr>
          <a:xfrm>
            <a:off x="3707904" y="2348880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3707904" y="2780928"/>
            <a:ext cx="1944216" cy="12241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884" y="3356992"/>
            <a:ext cx="277358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Metin kutusu 10"/>
          <p:cNvSpPr txBox="1"/>
          <p:nvPr/>
        </p:nvSpPr>
        <p:spPr>
          <a:xfrm>
            <a:off x="4813662" y="5435932"/>
            <a:ext cx="3694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 smtClean="0"/>
              <a:t>Sobel</a:t>
            </a:r>
            <a:r>
              <a:rPr lang="tr-TR" dirty="0" smtClean="0"/>
              <a:t> Filtresini deneyiniz!</a:t>
            </a:r>
          </a:p>
          <a:p>
            <a:pPr algn="ctr"/>
            <a:r>
              <a:rPr lang="tr-TR" dirty="0" smtClean="0"/>
              <a:t>Farklı resimler üzerinde karşılaştırınız.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907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612AE2-E6EE-443F-B5B3-99DD838B7DB2}" type="slidenum">
              <a:rPr lang="tr-TR">
                <a:latin typeface="Arial Black" pitchFamily="34" charset="0"/>
              </a:rPr>
              <a:pPr eaLnBrk="1" hangingPunct="1"/>
              <a:t>19</a:t>
            </a:fld>
            <a:endParaRPr lang="tr-TR" dirty="0">
              <a:latin typeface="Arial Black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b="1" dirty="0" err="1" smtClean="0"/>
              <a:t>Edge</a:t>
            </a:r>
            <a:r>
              <a:rPr lang="tr-TR" b="1" dirty="0" smtClean="0"/>
              <a:t> </a:t>
            </a:r>
            <a:r>
              <a:rPr lang="tr-TR" b="1" dirty="0" err="1" smtClean="0"/>
              <a:t>Detection</a:t>
            </a:r>
            <a:r>
              <a:rPr lang="tr-TR" b="1" dirty="0" smtClean="0"/>
              <a:t> &amp; </a:t>
            </a:r>
            <a:r>
              <a:rPr lang="tr-TR" b="1" dirty="0" err="1" smtClean="0"/>
              <a:t>Filling</a:t>
            </a:r>
            <a:r>
              <a:rPr lang="tr-TR" b="1" dirty="0" smtClean="0"/>
              <a:t> </a:t>
            </a:r>
            <a:r>
              <a:rPr lang="tr-TR" b="1" dirty="0" err="1" smtClean="0"/>
              <a:t>Holes</a:t>
            </a:r>
            <a:r>
              <a:rPr lang="tr-TR" b="1" dirty="0" smtClean="0"/>
              <a:t> [Eski]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err="1" smtClean="0"/>
              <a:t>Compute</a:t>
            </a:r>
            <a:r>
              <a:rPr lang="tr-TR" sz="2200" dirty="0" smtClean="0"/>
              <a:t> a </a:t>
            </a:r>
            <a:r>
              <a:rPr lang="tr-TR" sz="2200" dirty="0" err="1" smtClean="0"/>
              <a:t>binary</a:t>
            </a:r>
            <a:r>
              <a:rPr lang="tr-TR" sz="2200" dirty="0" smtClean="0"/>
              <a:t> </a:t>
            </a:r>
            <a:r>
              <a:rPr lang="tr-TR" sz="2200" dirty="0" err="1" smtClean="0"/>
              <a:t>edge</a:t>
            </a:r>
            <a:r>
              <a:rPr lang="tr-TR" sz="2200" dirty="0" smtClean="0"/>
              <a:t> </a:t>
            </a:r>
            <a:r>
              <a:rPr lang="tr-TR" sz="2200" dirty="0" err="1" smtClean="0"/>
              <a:t>image</a:t>
            </a:r>
            <a:r>
              <a:rPr lang="tr-TR" sz="2200" dirty="0" smtClean="0"/>
              <a:t> </a:t>
            </a:r>
            <a:r>
              <a:rPr lang="tr-TR" sz="2200" dirty="0" err="1" smtClean="0"/>
              <a:t>using</a:t>
            </a:r>
            <a:r>
              <a:rPr lang="tr-TR" sz="2200" dirty="0" smtClean="0"/>
              <a:t> </a:t>
            </a:r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edge</a:t>
            </a:r>
            <a:r>
              <a:rPr lang="tr-TR" sz="2200" dirty="0" smtClean="0"/>
              <a:t> </a:t>
            </a:r>
            <a:r>
              <a:rPr lang="tr-TR" sz="2200" dirty="0" err="1" smtClean="0"/>
              <a:t>function</a:t>
            </a:r>
            <a:r>
              <a:rPr lang="tr-TR" sz="22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smtClean="0"/>
              <a:t>I = </a:t>
            </a:r>
            <a:r>
              <a:rPr lang="tr-TR" sz="2200" dirty="0" err="1" smtClean="0"/>
              <a:t>imread</a:t>
            </a:r>
            <a:r>
              <a:rPr lang="tr-TR" sz="2200" dirty="0" smtClean="0"/>
              <a:t>('</a:t>
            </a:r>
            <a:r>
              <a:rPr lang="tr-TR" sz="2200" dirty="0" err="1" smtClean="0"/>
              <a:t>ic.tif</a:t>
            </a:r>
            <a:r>
              <a:rPr lang="tr-TR" sz="2200" dirty="0" smtClean="0"/>
              <a:t>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smtClean="0"/>
              <a:t>BW = </a:t>
            </a:r>
            <a:r>
              <a:rPr lang="tr-TR" sz="2200" dirty="0" err="1" smtClean="0"/>
              <a:t>edge</a:t>
            </a:r>
            <a:r>
              <a:rPr lang="tr-TR" sz="2200" dirty="0" smtClean="0"/>
              <a:t>(I);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err="1" smtClean="0"/>
              <a:t>imshow</a:t>
            </a:r>
            <a:r>
              <a:rPr lang="tr-TR" sz="2200" dirty="0" smtClean="0"/>
              <a:t>(I)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err="1" smtClean="0"/>
              <a:t>figure</a:t>
            </a:r>
            <a:r>
              <a:rPr lang="tr-TR" sz="2200" dirty="0" smtClean="0"/>
              <a:t>, </a:t>
            </a:r>
            <a:r>
              <a:rPr lang="tr-TR" sz="2200" dirty="0" err="1" smtClean="0"/>
              <a:t>imshow</a:t>
            </a:r>
            <a:r>
              <a:rPr lang="tr-TR" sz="2200" dirty="0" smtClean="0"/>
              <a:t>(BW)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err="1" smtClean="0"/>
              <a:t>blood</a:t>
            </a:r>
            <a:r>
              <a:rPr lang="tr-TR" sz="2200" dirty="0" smtClean="0"/>
              <a:t> = </a:t>
            </a:r>
            <a:r>
              <a:rPr lang="tr-TR" sz="2200" dirty="0" err="1" smtClean="0"/>
              <a:t>imread</a:t>
            </a:r>
            <a:r>
              <a:rPr lang="tr-TR" sz="2200" dirty="0" smtClean="0"/>
              <a:t>('blood1.tif');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err="1" smtClean="0"/>
              <a:t>imshow</a:t>
            </a:r>
            <a:r>
              <a:rPr lang="tr-TR" sz="2200" dirty="0" smtClean="0"/>
              <a:t>(</a:t>
            </a:r>
            <a:r>
              <a:rPr lang="tr-TR" sz="2200" dirty="0" err="1" smtClean="0"/>
              <a:t>blood</a:t>
            </a:r>
            <a:r>
              <a:rPr lang="tr-TR" sz="22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smtClean="0"/>
              <a:t>blood2 = </a:t>
            </a:r>
            <a:r>
              <a:rPr lang="tr-TR" sz="2200" dirty="0" err="1" smtClean="0"/>
              <a:t>imcomplement</a:t>
            </a:r>
            <a:r>
              <a:rPr lang="tr-TR" sz="2200" dirty="0" smtClean="0"/>
              <a:t>(</a:t>
            </a:r>
            <a:r>
              <a:rPr lang="tr-TR" sz="2200" dirty="0" err="1" smtClean="0"/>
              <a:t>imfill</a:t>
            </a:r>
            <a:r>
              <a:rPr lang="tr-TR" sz="2200" dirty="0" smtClean="0"/>
              <a:t>(</a:t>
            </a:r>
            <a:r>
              <a:rPr lang="tr-TR" sz="2200" dirty="0" err="1" smtClean="0"/>
              <a:t>imcomplement</a:t>
            </a:r>
            <a:r>
              <a:rPr lang="tr-TR" sz="2200" dirty="0" smtClean="0"/>
              <a:t>(</a:t>
            </a:r>
            <a:r>
              <a:rPr lang="tr-TR" sz="2200" dirty="0" err="1" smtClean="0"/>
              <a:t>blood</a:t>
            </a:r>
            <a:r>
              <a:rPr lang="tr-TR" sz="2200" dirty="0" smtClean="0"/>
              <a:t>),'</a:t>
            </a:r>
            <a:r>
              <a:rPr lang="tr-TR" sz="2200" dirty="0" err="1" smtClean="0"/>
              <a:t>holes</a:t>
            </a:r>
            <a:r>
              <a:rPr lang="tr-TR" sz="2200" dirty="0" smtClean="0"/>
              <a:t>'));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200" dirty="0" err="1" smtClean="0"/>
              <a:t>figure</a:t>
            </a:r>
            <a:r>
              <a:rPr lang="tr-TR" sz="2200" dirty="0" smtClean="0"/>
              <a:t>, </a:t>
            </a:r>
            <a:r>
              <a:rPr lang="tr-TR" sz="2200" dirty="0" err="1" smtClean="0"/>
              <a:t>imshow</a:t>
            </a:r>
            <a:r>
              <a:rPr lang="tr-TR" sz="2200" dirty="0" smtClean="0"/>
              <a:t>(blood2)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200" dirty="0" smtClean="0"/>
          </a:p>
          <a:p>
            <a:pPr eaLnBrk="1" hangingPunct="1">
              <a:lnSpc>
                <a:spcPct val="80000"/>
              </a:lnSpc>
            </a:pPr>
            <a:endParaRPr lang="tr-TR" sz="2200" dirty="0" smtClean="0"/>
          </a:p>
        </p:txBody>
      </p:sp>
      <p:pic>
        <p:nvPicPr>
          <p:cNvPr id="3482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3925" y="1857375"/>
            <a:ext cx="3714750" cy="16192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5363" y="4105275"/>
            <a:ext cx="3571875" cy="16954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0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İçerik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tr-TR" sz="2700" b="1" dirty="0" smtClean="0"/>
              <a:t>Görüntü Okuma ve Yazma </a:t>
            </a:r>
          </a:p>
          <a:p>
            <a:r>
              <a:rPr lang="tr-TR" sz="2700" b="1" dirty="0" err="1" smtClean="0"/>
              <a:t>Indexli</a:t>
            </a:r>
            <a:r>
              <a:rPr lang="tr-TR" sz="2700" b="1" dirty="0" smtClean="0"/>
              <a:t> Resim Okuma</a:t>
            </a:r>
          </a:p>
          <a:p>
            <a:r>
              <a:rPr lang="tr-TR" sz="2700" b="1" dirty="0" smtClean="0"/>
              <a:t>Görüntü Döndürme ve Ölçeklendirme</a:t>
            </a:r>
          </a:p>
          <a:p>
            <a:r>
              <a:rPr lang="tr-TR" sz="2700" b="1" dirty="0" err="1" smtClean="0"/>
              <a:t>Histogram</a:t>
            </a:r>
            <a:r>
              <a:rPr lang="tr-TR" sz="2700" b="1" dirty="0" smtClean="0"/>
              <a:t> Eşitleme</a:t>
            </a:r>
          </a:p>
          <a:p>
            <a:r>
              <a:rPr lang="tr-TR" sz="2700" b="1" dirty="0" smtClean="0"/>
              <a:t>Görüntüler Üzerinde İşlemler</a:t>
            </a:r>
          </a:p>
          <a:p>
            <a:r>
              <a:rPr lang="tr-TR" sz="2700" b="1" dirty="0" smtClean="0"/>
              <a:t>Filtreleme ve </a:t>
            </a:r>
            <a:r>
              <a:rPr lang="tr-TR" sz="2700" b="1" dirty="0" err="1" smtClean="0"/>
              <a:t>Fspecial</a:t>
            </a:r>
            <a:endParaRPr lang="tr-TR" sz="2700" b="1" dirty="0" smtClean="0"/>
          </a:p>
          <a:p>
            <a:r>
              <a:rPr lang="tr-TR" sz="2700" b="1" dirty="0" smtClean="0"/>
              <a:t>Kenar Belirleme </a:t>
            </a:r>
          </a:p>
          <a:p>
            <a:r>
              <a:rPr lang="tr-TR" sz="2700" b="1" dirty="0" smtClean="0"/>
              <a:t>Morfolojik İşlemler</a:t>
            </a:r>
          </a:p>
          <a:p>
            <a:r>
              <a:rPr lang="tr-TR" sz="2700" b="1" dirty="0" err="1" smtClean="0"/>
              <a:t>Bölütleme</a:t>
            </a:r>
            <a:endParaRPr lang="tr-TR" sz="2700" b="1" dirty="0" smtClean="0"/>
          </a:p>
          <a:p>
            <a:r>
              <a:rPr lang="tr-TR" sz="2700" b="1" dirty="0" smtClean="0"/>
              <a:t>Örnekler</a:t>
            </a:r>
          </a:p>
          <a:p>
            <a:endParaRPr lang="tr-TR" sz="2700" dirty="0" smtClean="0"/>
          </a:p>
          <a:p>
            <a:endParaRPr lang="tr-TR" sz="27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5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Morfolojik İşlemler</a:t>
            </a:r>
            <a:br>
              <a:rPr lang="tr-TR" b="1" dirty="0" smtClean="0"/>
            </a:br>
            <a:r>
              <a:rPr lang="tr-TR" b="1" dirty="0" smtClean="0"/>
              <a:t>Kapatma (</a:t>
            </a:r>
            <a:r>
              <a:rPr lang="tr-TR" b="1" dirty="0" err="1" smtClean="0"/>
              <a:t>Closing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500" dirty="0" err="1" smtClean="0"/>
              <a:t>originalBW</a:t>
            </a:r>
            <a:r>
              <a:rPr lang="tr-TR" sz="2500" dirty="0" smtClean="0"/>
              <a:t> </a:t>
            </a:r>
            <a:r>
              <a:rPr lang="tr-TR" sz="2500" dirty="0"/>
              <a:t>= </a:t>
            </a:r>
            <a:r>
              <a:rPr lang="tr-TR" sz="2500" dirty="0" err="1"/>
              <a:t>imread</a:t>
            </a:r>
            <a:r>
              <a:rPr lang="tr-TR" sz="2500" dirty="0"/>
              <a:t>('circles.png');</a:t>
            </a:r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/>
              <a:t>, </a:t>
            </a:r>
            <a:r>
              <a:rPr lang="tr-TR" sz="2500" dirty="0" err="1"/>
              <a:t>imshow</a:t>
            </a:r>
            <a:r>
              <a:rPr lang="tr-TR" sz="2500" dirty="0"/>
              <a:t>(</a:t>
            </a:r>
            <a:r>
              <a:rPr lang="tr-TR" sz="2500" dirty="0" err="1"/>
              <a:t>originalBW</a:t>
            </a:r>
            <a:r>
              <a:rPr lang="tr-TR" sz="2500" dirty="0"/>
              <a:t>);</a:t>
            </a:r>
          </a:p>
          <a:p>
            <a:pPr marL="0" indent="0">
              <a:buNone/>
            </a:pPr>
            <a:r>
              <a:rPr lang="tr-TR" sz="2500" dirty="0" smtClean="0"/>
              <a:t>se </a:t>
            </a:r>
            <a:r>
              <a:rPr lang="tr-TR" sz="2500" dirty="0"/>
              <a:t>= </a:t>
            </a:r>
            <a:r>
              <a:rPr lang="tr-TR" sz="2500" dirty="0" err="1"/>
              <a:t>strel</a:t>
            </a:r>
            <a:r>
              <a:rPr lang="tr-TR" sz="2500" dirty="0"/>
              <a:t>('disk',10);</a:t>
            </a:r>
          </a:p>
          <a:p>
            <a:pPr marL="0" indent="0">
              <a:buNone/>
            </a:pPr>
            <a:r>
              <a:rPr lang="tr-TR" sz="2500" dirty="0" err="1" smtClean="0"/>
              <a:t>closeBW</a:t>
            </a:r>
            <a:r>
              <a:rPr lang="tr-TR" sz="2500" dirty="0" smtClean="0"/>
              <a:t> </a:t>
            </a:r>
            <a:r>
              <a:rPr lang="tr-TR" sz="2500" dirty="0"/>
              <a:t>= </a:t>
            </a:r>
            <a:r>
              <a:rPr lang="tr-TR" sz="2500" dirty="0" err="1"/>
              <a:t>imclose</a:t>
            </a:r>
            <a:r>
              <a:rPr lang="tr-TR" sz="2500" dirty="0"/>
              <a:t>(</a:t>
            </a:r>
            <a:r>
              <a:rPr lang="tr-TR" sz="2500" dirty="0" err="1"/>
              <a:t>originalBW,se</a:t>
            </a:r>
            <a:r>
              <a:rPr lang="tr-TR" sz="2500" dirty="0"/>
              <a:t>);</a:t>
            </a:r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/>
              <a:t>, </a:t>
            </a:r>
            <a:r>
              <a:rPr lang="tr-TR" sz="2500" dirty="0" err="1"/>
              <a:t>imshow</a:t>
            </a:r>
            <a:r>
              <a:rPr lang="tr-TR" sz="2500" dirty="0"/>
              <a:t>(</a:t>
            </a:r>
            <a:r>
              <a:rPr lang="tr-TR" sz="2500" dirty="0" err="1"/>
              <a:t>closeBW</a:t>
            </a:r>
            <a:r>
              <a:rPr lang="tr-TR" sz="2500" dirty="0"/>
              <a:t>);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20</a:t>
            </a:fld>
            <a:endParaRPr lang="tr-T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000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17032"/>
            <a:ext cx="4000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ağ Ok 7"/>
          <p:cNvSpPr/>
          <p:nvPr/>
        </p:nvSpPr>
        <p:spPr>
          <a:xfrm>
            <a:off x="3851920" y="4797152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580112" y="1876182"/>
            <a:ext cx="29303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/>
              <a:t>imopen</a:t>
            </a:r>
            <a:r>
              <a:rPr lang="tr-TR" b="1" dirty="0" smtClean="0"/>
              <a:t>, </a:t>
            </a:r>
            <a:r>
              <a:rPr lang="tr-TR" b="1" dirty="0" err="1" smtClean="0"/>
              <a:t>imdilate</a:t>
            </a:r>
            <a:r>
              <a:rPr lang="tr-TR" b="1" dirty="0" smtClean="0"/>
              <a:t>, </a:t>
            </a:r>
            <a:r>
              <a:rPr lang="tr-TR" b="1" dirty="0" err="1" smtClean="0"/>
              <a:t>imerode</a:t>
            </a:r>
            <a:r>
              <a:rPr lang="tr-TR" b="1" dirty="0" smtClean="0"/>
              <a:t> </a:t>
            </a:r>
          </a:p>
          <a:p>
            <a:r>
              <a:rPr lang="tr-TR" dirty="0" smtClean="0"/>
              <a:t>komutlarını deneyerek açma,</a:t>
            </a:r>
          </a:p>
          <a:p>
            <a:r>
              <a:rPr lang="tr-TR" dirty="0" smtClean="0"/>
              <a:t>genişletme ve aşındırmanın</a:t>
            </a:r>
          </a:p>
          <a:p>
            <a:r>
              <a:rPr lang="tr-TR" dirty="0" smtClean="0"/>
              <a:t>etkilerini gözlemleyiniz.</a:t>
            </a:r>
          </a:p>
          <a:p>
            <a:r>
              <a:rPr lang="tr-TR" dirty="0" smtClean="0"/>
              <a:t>Diğer morfolojik işlemleri </a:t>
            </a:r>
          </a:p>
          <a:p>
            <a:r>
              <a:rPr lang="tr-TR" dirty="0" smtClean="0"/>
              <a:t>araştırınız.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453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Bölütleme</a:t>
            </a:r>
            <a:r>
              <a:rPr lang="tr-TR" b="1" dirty="0" smtClean="0"/>
              <a:t> (</a:t>
            </a:r>
            <a:r>
              <a:rPr lang="tr-TR" b="1" dirty="0" err="1" smtClean="0"/>
              <a:t>Segmentation</a:t>
            </a:r>
            <a:r>
              <a:rPr lang="tr-TR" b="1" dirty="0" smtClean="0"/>
              <a:t>)  </a:t>
            </a:r>
            <a:br>
              <a:rPr lang="tr-TR" b="1" dirty="0" smtClean="0"/>
            </a:br>
            <a:r>
              <a:rPr lang="tr-TR" b="1" dirty="0" err="1" smtClean="0"/>
              <a:t>Eşikleme</a:t>
            </a:r>
            <a:r>
              <a:rPr lang="tr-TR" b="1" dirty="0" smtClean="0"/>
              <a:t> (</a:t>
            </a:r>
            <a:r>
              <a:rPr lang="tr-TR" b="1" dirty="0" err="1" smtClean="0"/>
              <a:t>Thresholding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500" dirty="0"/>
              <a:t>I = </a:t>
            </a:r>
            <a:r>
              <a:rPr lang="tr-TR" sz="2500" dirty="0" err="1"/>
              <a:t>imread</a:t>
            </a:r>
            <a:r>
              <a:rPr lang="tr-TR" sz="2500" dirty="0"/>
              <a:t>('coins.png</a:t>
            </a:r>
            <a:r>
              <a:rPr lang="tr-TR" sz="2500" dirty="0" smtClean="0"/>
              <a:t>');</a:t>
            </a:r>
          </a:p>
          <a:p>
            <a:pPr marL="0" indent="0">
              <a:buNone/>
            </a:pPr>
            <a:r>
              <a:rPr lang="tr-TR" sz="2500" dirty="0" err="1" smtClean="0"/>
              <a:t>level</a:t>
            </a:r>
            <a:r>
              <a:rPr lang="tr-TR" sz="2500" dirty="0" smtClean="0"/>
              <a:t> </a:t>
            </a:r>
            <a:r>
              <a:rPr lang="tr-TR" sz="2500" dirty="0"/>
              <a:t>= </a:t>
            </a:r>
            <a:r>
              <a:rPr lang="tr-TR" sz="2500" dirty="0" err="1"/>
              <a:t>graythresh</a:t>
            </a:r>
            <a:r>
              <a:rPr lang="tr-TR" sz="2500" dirty="0"/>
              <a:t>(I</a:t>
            </a:r>
            <a:r>
              <a:rPr lang="tr-TR" sz="2500" dirty="0" smtClean="0"/>
              <a:t>); % </a:t>
            </a:r>
            <a:r>
              <a:rPr lang="tr-TR" sz="2500" dirty="0" err="1" smtClean="0"/>
              <a:t>Otsu’nun</a:t>
            </a:r>
            <a:r>
              <a:rPr lang="tr-TR" sz="2500" dirty="0" smtClean="0"/>
              <a:t> yöntemi ile eşik değeri bulma</a:t>
            </a:r>
          </a:p>
          <a:p>
            <a:pPr marL="0" indent="0">
              <a:buNone/>
            </a:pPr>
            <a:r>
              <a:rPr lang="tr-TR" sz="2500" dirty="0" smtClean="0"/>
              <a:t>BW </a:t>
            </a:r>
            <a:r>
              <a:rPr lang="tr-TR" sz="2500" dirty="0"/>
              <a:t>= im2bw(</a:t>
            </a:r>
            <a:r>
              <a:rPr lang="tr-TR" sz="2500" dirty="0" err="1"/>
              <a:t>I,level</a:t>
            </a:r>
            <a:r>
              <a:rPr lang="tr-TR" sz="2500" dirty="0" smtClean="0"/>
              <a:t>); % Gri </a:t>
            </a:r>
            <a:r>
              <a:rPr lang="tr-TR" sz="2500" dirty="0" err="1"/>
              <a:t>t</a:t>
            </a:r>
            <a:r>
              <a:rPr lang="tr-TR" sz="2500" dirty="0" err="1" smtClean="0"/>
              <a:t>onlamalıyı</a:t>
            </a:r>
            <a:r>
              <a:rPr lang="tr-TR" sz="2500" dirty="0" smtClean="0"/>
              <a:t> ikili resme dönüştürme</a:t>
            </a:r>
            <a:endParaRPr lang="tr-TR" sz="2500" dirty="0"/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/>
              <a:t>, </a:t>
            </a:r>
            <a:r>
              <a:rPr lang="tr-TR" sz="2500" dirty="0" err="1"/>
              <a:t>imshow</a:t>
            </a:r>
            <a:r>
              <a:rPr lang="tr-TR" sz="2500" dirty="0"/>
              <a:t>(I</a:t>
            </a:r>
            <a:r>
              <a:rPr lang="tr-TR" sz="2500" dirty="0" smtClean="0"/>
              <a:t>);</a:t>
            </a:r>
          </a:p>
          <a:p>
            <a:pPr marL="0" indent="0">
              <a:buNone/>
            </a:pPr>
            <a:r>
              <a:rPr lang="tr-TR" sz="2500" dirty="0" err="1" smtClean="0"/>
              <a:t>figure</a:t>
            </a:r>
            <a:r>
              <a:rPr lang="tr-TR" sz="2500" dirty="0" smtClean="0"/>
              <a:t>, </a:t>
            </a:r>
            <a:r>
              <a:rPr lang="tr-TR" sz="2500" dirty="0" err="1" smtClean="0"/>
              <a:t>imshow</a:t>
            </a:r>
            <a:r>
              <a:rPr lang="tr-TR" sz="2500" dirty="0" smtClean="0"/>
              <a:t>(BW);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21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573016"/>
            <a:ext cx="4419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ağ Ok 4"/>
          <p:cNvSpPr/>
          <p:nvPr/>
        </p:nvSpPr>
        <p:spPr>
          <a:xfrm>
            <a:off x="3554996" y="4797152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64" y="3582142"/>
            <a:ext cx="4419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5004048" y="3068960"/>
            <a:ext cx="2997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Diğer </a:t>
            </a:r>
            <a:r>
              <a:rPr lang="tr-TR" dirty="0" err="1" smtClean="0"/>
              <a:t>bölütleme</a:t>
            </a:r>
            <a:r>
              <a:rPr lang="tr-TR" dirty="0" smtClean="0"/>
              <a:t> yöntemlerini</a:t>
            </a:r>
          </a:p>
          <a:p>
            <a:r>
              <a:rPr lang="tr-TR" dirty="0"/>
              <a:t>a</a:t>
            </a:r>
            <a:r>
              <a:rPr lang="tr-TR" dirty="0" smtClean="0"/>
              <a:t>raştırınız.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08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326210-5EA5-420E-8B39-8D9F37D42FB7}" type="slidenum">
              <a:rPr lang="tr-TR"/>
              <a:pPr eaLnBrk="1" hangingPunct="1"/>
              <a:t>22</a:t>
            </a:fld>
            <a:endParaRPr lang="tr-TR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/>
              <a:t>Filtreleme ve </a:t>
            </a:r>
            <a:r>
              <a:rPr lang="tr-TR" b="1" dirty="0" err="1" smtClean="0"/>
              <a:t>Eşikleme</a:t>
            </a:r>
            <a:endParaRPr lang="tr-TR" b="1" dirty="0" smtClean="0"/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8" y="2005013"/>
            <a:ext cx="8085137" cy="3714750"/>
          </a:xfrm>
          <a:noFill/>
        </p:spPr>
      </p:pic>
    </p:spTree>
    <p:extLst>
      <p:ext uri="{BB962C8B-B14F-4D97-AF65-F5344CB8AC3E}">
        <p14:creationId xmlns:p14="http://schemas.microsoft.com/office/powerpoint/2010/main" val="776566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32556E-8F01-449B-88FD-9F402F5B6583}" type="slidenum">
              <a:rPr lang="tr-TR">
                <a:latin typeface="Arial Black" pitchFamily="34" charset="0"/>
              </a:rPr>
              <a:pPr eaLnBrk="1" hangingPunct="1"/>
              <a:t>23</a:t>
            </a:fld>
            <a:endParaRPr lang="tr-TR">
              <a:latin typeface="Arial Black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sz="3800" b="1" dirty="0" smtClean="0"/>
              <a:t>GUI Örneği : Resim Okuma ve Yeni Pencerede Çizdirme [Eski]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875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1600" b="1" dirty="0" smtClean="0"/>
              <a:t>Start</a:t>
            </a:r>
          </a:p>
          <a:p>
            <a:pPr eaLnBrk="1" hangingPunct="1">
              <a:lnSpc>
                <a:spcPct val="80000"/>
              </a:lnSpc>
            </a:pPr>
            <a:r>
              <a:rPr lang="tr-TR" sz="1600" b="1" dirty="0" err="1" smtClean="0"/>
              <a:t>Matlab</a:t>
            </a:r>
            <a:endParaRPr lang="tr-TR" sz="1600" b="1" dirty="0" smtClean="0"/>
          </a:p>
          <a:p>
            <a:pPr eaLnBrk="1" hangingPunct="1">
              <a:lnSpc>
                <a:spcPct val="80000"/>
              </a:lnSpc>
            </a:pPr>
            <a:r>
              <a:rPr lang="tr-TR" sz="1600" b="1" dirty="0" smtClean="0"/>
              <a:t>GUIDE (GUI Builder)</a:t>
            </a:r>
          </a:p>
          <a:p>
            <a:pPr eaLnBrk="1" hangingPunct="1">
              <a:lnSpc>
                <a:spcPct val="80000"/>
              </a:lnSpc>
            </a:pPr>
            <a:r>
              <a:rPr lang="tr-TR" sz="1600" b="1" dirty="0" err="1" smtClean="0"/>
              <a:t>Blank</a:t>
            </a:r>
            <a:r>
              <a:rPr lang="tr-TR" sz="1600" b="1" dirty="0" smtClean="0"/>
              <a:t> GUI (</a:t>
            </a:r>
            <a:r>
              <a:rPr lang="tr-TR" sz="1600" b="1" dirty="0" err="1" smtClean="0"/>
              <a:t>Default</a:t>
            </a:r>
            <a:r>
              <a:rPr lang="tr-TR" sz="16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/>
              <a:t>1 </a:t>
            </a:r>
            <a:r>
              <a:rPr lang="tr-TR" sz="1600" dirty="0" err="1" smtClean="0"/>
              <a:t>Push</a:t>
            </a:r>
            <a:r>
              <a:rPr lang="tr-TR" sz="1600" dirty="0" smtClean="0"/>
              <a:t> </a:t>
            </a:r>
            <a:r>
              <a:rPr lang="tr-TR" sz="1600" dirty="0" err="1" smtClean="0"/>
              <a:t>Button</a:t>
            </a:r>
            <a:r>
              <a:rPr lang="tr-TR" sz="1600" dirty="0" smtClean="0"/>
              <a:t> ve 3 tane </a:t>
            </a:r>
            <a:r>
              <a:rPr lang="tr-TR" sz="1600" dirty="0" err="1" smtClean="0"/>
              <a:t>Edit</a:t>
            </a:r>
            <a:r>
              <a:rPr lang="tr-TR" sz="1600" dirty="0" smtClean="0"/>
              <a:t> </a:t>
            </a:r>
            <a:r>
              <a:rPr lang="tr-TR" sz="1600" dirty="0" err="1" smtClean="0"/>
              <a:t>Text</a:t>
            </a:r>
            <a:r>
              <a:rPr lang="tr-TR" sz="1600" dirty="0" smtClean="0"/>
              <a:t> eklenir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err="1" smtClean="0"/>
              <a:t>Button’ın</a:t>
            </a:r>
            <a:r>
              <a:rPr lang="tr-TR" sz="1600" dirty="0" smtClean="0"/>
              <a:t> </a:t>
            </a:r>
            <a:r>
              <a:rPr lang="tr-TR" sz="1600" dirty="0" err="1" smtClean="0"/>
              <a:t>String’i</a:t>
            </a:r>
            <a:r>
              <a:rPr lang="tr-TR" sz="1600" dirty="0" smtClean="0"/>
              <a:t> </a:t>
            </a:r>
            <a:r>
              <a:rPr lang="tr-TR" sz="1600" dirty="0" err="1" smtClean="0"/>
              <a:t>Property</a:t>
            </a:r>
            <a:r>
              <a:rPr lang="tr-TR" sz="1600" dirty="0" smtClean="0"/>
              <a:t> </a:t>
            </a:r>
            <a:r>
              <a:rPr lang="tr-TR" sz="1600" dirty="0" err="1" smtClean="0"/>
              <a:t>Inspector’den</a:t>
            </a:r>
            <a:r>
              <a:rPr lang="tr-TR" sz="1600" dirty="0" smtClean="0"/>
              <a:t> </a:t>
            </a:r>
            <a:r>
              <a:rPr lang="tr-TR" sz="1600" b="1" dirty="0" smtClean="0"/>
              <a:t>Topla </a:t>
            </a:r>
            <a:r>
              <a:rPr lang="tr-TR" sz="1600" dirty="0" smtClean="0"/>
              <a:t>yapılır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err="1" smtClean="0"/>
              <a:t>Edit’lerin</a:t>
            </a:r>
            <a:r>
              <a:rPr lang="tr-TR" sz="1600" dirty="0" smtClean="0"/>
              <a:t> </a:t>
            </a:r>
            <a:r>
              <a:rPr lang="tr-TR" sz="1600" dirty="0" err="1" smtClean="0"/>
              <a:t>String’leri</a:t>
            </a:r>
            <a:r>
              <a:rPr lang="tr-TR" sz="1600" dirty="0" smtClean="0"/>
              <a:t> silinir.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/>
              <a:t>Bir ad verilerek kaydedilir.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/>
              <a:t>M-File </a:t>
            </a:r>
            <a:r>
              <a:rPr lang="tr-TR" sz="1600" dirty="0" err="1" smtClean="0"/>
              <a:t>Editor’den</a:t>
            </a:r>
            <a:r>
              <a:rPr lang="tr-TR" sz="1600" dirty="0" smtClean="0"/>
              <a:t> düğmenin </a:t>
            </a:r>
            <a:r>
              <a:rPr lang="tr-TR" sz="1600" dirty="0" err="1" smtClean="0"/>
              <a:t>Callback</a:t>
            </a:r>
            <a:r>
              <a:rPr lang="tr-TR" sz="1600" dirty="0" smtClean="0"/>
              <a:t> fonksiyonuna sadece aşağıdaki kod yazılır :</a:t>
            </a:r>
            <a:endParaRPr lang="tr-TR" sz="16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err="1" smtClean="0"/>
              <a:t>function</a:t>
            </a:r>
            <a:r>
              <a:rPr lang="tr-TR" sz="1600" b="1" dirty="0" smtClean="0"/>
              <a:t> pushbutton1_Callback(</a:t>
            </a:r>
            <a:r>
              <a:rPr lang="tr-TR" sz="1600" b="1" dirty="0" err="1" smtClean="0"/>
              <a:t>hObject</a:t>
            </a:r>
            <a:r>
              <a:rPr lang="tr-TR" sz="1600" b="1" dirty="0" smtClean="0"/>
              <a:t>, </a:t>
            </a:r>
            <a:r>
              <a:rPr lang="tr-TR" sz="1600" b="1" dirty="0" err="1" smtClean="0"/>
              <a:t>eventdata</a:t>
            </a:r>
            <a:r>
              <a:rPr lang="tr-TR" sz="1600" b="1" dirty="0" smtClean="0"/>
              <a:t>, </a:t>
            </a:r>
            <a:r>
              <a:rPr lang="tr-TR" sz="1600" b="1" dirty="0" err="1" smtClean="0"/>
              <a:t>handles</a:t>
            </a:r>
            <a:r>
              <a:rPr lang="tr-TR" sz="16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A=</a:t>
            </a:r>
            <a:r>
              <a:rPr lang="tr-TR" sz="1600" b="1" dirty="0" err="1" smtClean="0"/>
              <a:t>get</a:t>
            </a:r>
            <a:r>
              <a:rPr lang="tr-TR" sz="1600" b="1" dirty="0" smtClean="0"/>
              <a:t>(handles.edit1,'String');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B=</a:t>
            </a:r>
            <a:r>
              <a:rPr lang="tr-TR" sz="1600" b="1" dirty="0" err="1" smtClean="0"/>
              <a:t>get</a:t>
            </a:r>
            <a:r>
              <a:rPr lang="tr-TR" sz="1600" b="1" dirty="0" smtClean="0"/>
              <a:t>(handles.edit2,'String');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</a:t>
            </a:r>
            <a:r>
              <a:rPr lang="tr-TR" sz="1600" b="1" dirty="0" err="1" smtClean="0"/>
              <a:t>if</a:t>
            </a:r>
            <a:r>
              <a:rPr lang="tr-TR" sz="1600" b="1" dirty="0" smtClean="0"/>
              <a:t> ~</a:t>
            </a:r>
            <a:r>
              <a:rPr lang="tr-TR" sz="1600" b="1" dirty="0" err="1" smtClean="0"/>
              <a:t>isempty</a:t>
            </a:r>
            <a:r>
              <a:rPr lang="tr-TR" sz="1600" b="1" dirty="0" smtClean="0"/>
              <a:t>(A) &amp; ~</a:t>
            </a:r>
            <a:r>
              <a:rPr lang="tr-TR" sz="1600" b="1" dirty="0" err="1" smtClean="0"/>
              <a:t>isempty</a:t>
            </a:r>
            <a:r>
              <a:rPr lang="tr-TR" sz="1600" b="1" dirty="0" smtClean="0"/>
              <a:t>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   C=num2str(str2num(A)+str2num(B))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    C='?'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</a:t>
            </a:r>
            <a:r>
              <a:rPr lang="tr-TR" sz="1600" b="1" dirty="0" err="1" smtClean="0"/>
              <a:t>end</a:t>
            </a:r>
            <a:r>
              <a:rPr lang="tr-TR" sz="16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b="1" dirty="0" smtClean="0"/>
              <a:t>   set(handles.edit3,'String',C);</a:t>
            </a:r>
          </a:p>
        </p:txBody>
      </p:sp>
      <p:pic>
        <p:nvPicPr>
          <p:cNvPr id="3789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960" y="4365104"/>
            <a:ext cx="2641600" cy="2360613"/>
          </a:xfr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2160" y="1700808"/>
            <a:ext cx="2695575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5868144" y="1161618"/>
            <a:ext cx="30963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Düğmeye basılınca aşağıdaki gibi resim açan komutu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939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63B0-5418-4704-9C75-0B6EF37A62F9}" type="slidenum">
              <a:rPr lang="tr-TR"/>
              <a:pPr/>
              <a:t>24</a:t>
            </a:fld>
            <a:endParaRPr lang="tr-TR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 1: </a:t>
            </a:r>
            <a:r>
              <a:rPr lang="tr-TR" b="1" dirty="0"/>
              <a:t>Karakter Boyu Bulma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r1 = imread('c:\\plaka2.jpg');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imshow(r1);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200"/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K = imfinfo('c:\\plaka2.jpg');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for i=1:K.Height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    satir_toplam(i)=sum(r1(i,:));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200"/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display(K.Height); display(K.Width);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display(satir_toplam);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200"/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for i=K.Height/2:-1:1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    if(satir_toplam(1)-satir_toplam(i)&lt;2500)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    end;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low =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display(low);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200"/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for i=K.Height/2:1:K.Height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    if(satir_toplam(1)-satir_toplam(i)&lt;2500)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    end;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high =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display(high);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200"/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r2 = imcrop(r1,[1 low K.Width high-low]);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/>
              <a:t>figure, imshow(r2);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200"/>
          </a:p>
        </p:txBody>
      </p:sp>
      <p:pic>
        <p:nvPicPr>
          <p:cNvPr id="6656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2205038"/>
            <a:ext cx="1771650" cy="1219200"/>
          </a:xfrm>
          <a:noFill/>
          <a:ln/>
        </p:spPr>
      </p:pic>
      <p:pic>
        <p:nvPicPr>
          <p:cNvPr id="66567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3860800"/>
            <a:ext cx="1771650" cy="1219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129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696B-4980-45F4-8CF6-5ECB9027C5AA}" type="slidenum">
              <a:rPr lang="tr-TR"/>
              <a:pPr/>
              <a:t>25</a:t>
            </a:fld>
            <a:endParaRPr lang="tr-T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/>
              <a:t>Örnek 2: </a:t>
            </a:r>
            <a:r>
              <a:rPr lang="tr-TR" sz="3200" b="1" dirty="0"/>
              <a:t>Bir Resimdeki Nesneleri Bulma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341438"/>
            <a:ext cx="40386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933825"/>
            <a:ext cx="3095625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4243387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4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B1B5-A4B0-4A5A-BD04-8DB058E3D458}" type="slidenum">
              <a:rPr lang="tr-TR"/>
              <a:pPr/>
              <a:t>26</a:t>
            </a:fld>
            <a:endParaRPr lang="tr-T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/>
              <a:t>Örnek 2: Bir Resimdeki Nesneleri Bulma</a:t>
            </a:r>
            <a:endParaRPr lang="tr-TR" sz="3200" dirty="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71550" y="1052513"/>
            <a:ext cx="6624638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/>
              <a:t>f=imread('c:\\Sekiller.gif');</a:t>
            </a:r>
          </a:p>
          <a:p>
            <a:r>
              <a:rPr lang="tr-TR"/>
              <a:t>imshow(f);</a:t>
            </a:r>
          </a:p>
          <a:p>
            <a:r>
              <a:rPr lang="tr-TR"/>
              <a:t>f=imcomplement(f);</a:t>
            </a:r>
          </a:p>
          <a:p>
            <a:r>
              <a:rPr lang="tr-TR"/>
              <a:t>[L,n]=bwlabel(f);</a:t>
            </a:r>
          </a:p>
          <a:p>
            <a:endParaRPr lang="tr-TR"/>
          </a:p>
          <a:p>
            <a:r>
              <a:rPr lang="tr-TR"/>
              <a:t>hold on % So later plotting commands plot on </a:t>
            </a:r>
          </a:p>
          <a:p>
            <a:r>
              <a:rPr lang="tr-TR"/>
              <a:t>% top of the image display(n); display(L([50:60],:));</a:t>
            </a:r>
          </a:p>
          <a:p>
            <a:endParaRPr lang="tr-TR"/>
          </a:p>
          <a:p>
            <a:r>
              <a:rPr lang="tr-TR"/>
              <a:t>for k=1:n</a:t>
            </a:r>
          </a:p>
          <a:p>
            <a:r>
              <a:rPr lang="tr-TR"/>
              <a:t>    [r,c] = find(L==k);</a:t>
            </a:r>
          </a:p>
          <a:p>
            <a:r>
              <a:rPr lang="tr-TR"/>
              <a:t>    rbar = mean(r);</a:t>
            </a:r>
          </a:p>
          <a:p>
            <a:r>
              <a:rPr lang="tr-TR"/>
              <a:t>    cbar = mean(c);</a:t>
            </a:r>
          </a:p>
          <a:p>
            <a:r>
              <a:rPr lang="tr-TR"/>
              <a:t>    plot(cbar, rbar, 'Marker', 'O', 'MarkerEdgeColor', 'k', ...</a:t>
            </a:r>
          </a:p>
          <a:p>
            <a:r>
              <a:rPr lang="tr-TR"/>
              <a:t>        'MarkerFaceColor', 'k', 'MarkerSize', 15);</a:t>
            </a:r>
          </a:p>
          <a:p>
            <a:r>
              <a:rPr lang="tr-TR"/>
              <a:t>    text(cbar, rbar, num2str(k),'Color','w','FontSize',10);</a:t>
            </a:r>
          </a:p>
          <a:p>
            <a:r>
              <a:rPr lang="tr-TR"/>
              <a:t>end</a:t>
            </a:r>
          </a:p>
          <a:p>
            <a:endParaRPr lang="tr-TR"/>
          </a:p>
          <a:p>
            <a:r>
              <a:rPr lang="tr-TR"/>
              <a:t>% Farklı Renk Verme</a:t>
            </a:r>
          </a:p>
          <a:p>
            <a:r>
              <a:rPr lang="tr-TR"/>
              <a:t>colored = label2rgb(L);</a:t>
            </a:r>
          </a:p>
          <a:p>
            <a:r>
              <a:rPr lang="tr-TR"/>
              <a:t>figure, imshow(colored);</a:t>
            </a:r>
          </a:p>
        </p:txBody>
      </p:sp>
    </p:spTree>
    <p:extLst>
      <p:ext uri="{BB962C8B-B14F-4D97-AF65-F5344CB8AC3E}">
        <p14:creationId xmlns:p14="http://schemas.microsoft.com/office/powerpoint/2010/main" val="40063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Kaynaklar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Konu başlıkları ile örnekler içeren ders notlarının hazırlanmasında </a:t>
            </a:r>
            <a:r>
              <a:rPr lang="tr-TR" dirty="0" err="1" smtClean="0"/>
              <a:t>Matlab</a:t>
            </a:r>
            <a:r>
              <a:rPr lang="tr-TR" dirty="0" smtClean="0"/>
              <a:t> örneklerinden, Yardım (Help) ve şekillerinden yararlanılmıştır.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Gonzalez</a:t>
            </a:r>
            <a:r>
              <a:rPr lang="en-US" dirty="0"/>
              <a:t>, R.C., Woods, R., “Digital Image Processing”, 3rd Edition, Prentice-Hall, 2008.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14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Görüntü Okuma ve Yazma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700" b="1" dirty="0"/>
              <a:t>I=</a:t>
            </a:r>
            <a:r>
              <a:rPr lang="tr-TR" sz="2700" b="1" dirty="0" err="1"/>
              <a:t>imread</a:t>
            </a:r>
            <a:r>
              <a:rPr lang="tr-TR" sz="2700" b="1" dirty="0"/>
              <a:t>('</a:t>
            </a:r>
            <a:r>
              <a:rPr lang="tr-TR" sz="2700" b="1" dirty="0" err="1"/>
              <a:t>cameraman.tif</a:t>
            </a:r>
            <a:r>
              <a:rPr lang="tr-TR" sz="2700" b="1" dirty="0" smtClean="0"/>
              <a:t>'); </a:t>
            </a:r>
            <a:r>
              <a:rPr lang="tr-TR" sz="2500" dirty="0" smtClean="0"/>
              <a:t>% Resmi I matrisine al</a:t>
            </a:r>
            <a:endParaRPr lang="tr-TR" sz="2500" dirty="0"/>
          </a:p>
          <a:p>
            <a:pPr marL="0" indent="0">
              <a:buNone/>
            </a:pPr>
            <a:r>
              <a:rPr lang="tr-TR" sz="2700" b="1" dirty="0" err="1"/>
              <a:t>imshow</a:t>
            </a:r>
            <a:r>
              <a:rPr lang="tr-TR" sz="2700" b="1" dirty="0"/>
              <a:t>(I</a:t>
            </a:r>
            <a:r>
              <a:rPr lang="tr-TR" sz="2700" b="1" dirty="0" smtClean="0"/>
              <a:t>); </a:t>
            </a:r>
            <a:r>
              <a:rPr lang="tr-TR" sz="2700" dirty="0" smtClean="0"/>
              <a:t>% Resmi görüntüle</a:t>
            </a:r>
            <a:endParaRPr lang="tr-TR" sz="2700" dirty="0"/>
          </a:p>
          <a:p>
            <a:pPr marL="0" indent="0">
              <a:buNone/>
            </a:pPr>
            <a:r>
              <a:rPr lang="tr-TR" sz="2700" b="1" dirty="0"/>
              <a:t>I2 = I(150:200, 100:200</a:t>
            </a:r>
            <a:r>
              <a:rPr lang="tr-TR" sz="2700" b="1" dirty="0" smtClean="0"/>
              <a:t>); </a:t>
            </a:r>
            <a:r>
              <a:rPr lang="tr-TR" sz="2700" dirty="0" smtClean="0"/>
              <a:t>% </a:t>
            </a:r>
            <a:r>
              <a:rPr lang="tr-TR" sz="2500" dirty="0" smtClean="0"/>
              <a:t>I resminin 51x101’lik parçasını al</a:t>
            </a:r>
            <a:endParaRPr lang="tr-TR" sz="2500" dirty="0"/>
          </a:p>
          <a:p>
            <a:pPr marL="0" indent="0">
              <a:buNone/>
            </a:pPr>
            <a:r>
              <a:rPr lang="tr-TR" sz="2700" b="1" dirty="0" err="1"/>
              <a:t>figure</a:t>
            </a:r>
            <a:r>
              <a:rPr lang="tr-TR" sz="2700" b="1" dirty="0"/>
              <a:t>, </a:t>
            </a:r>
            <a:r>
              <a:rPr lang="tr-TR" sz="2700" b="1" dirty="0" err="1"/>
              <a:t>imshow</a:t>
            </a:r>
            <a:r>
              <a:rPr lang="tr-TR" sz="2700" b="1" dirty="0"/>
              <a:t>(I2</a:t>
            </a:r>
            <a:r>
              <a:rPr lang="tr-TR" sz="2700" b="1" dirty="0" smtClean="0"/>
              <a:t>); </a:t>
            </a:r>
            <a:r>
              <a:rPr lang="tr-TR" sz="2700" dirty="0" smtClean="0"/>
              <a:t>% Yeni bir pencere aç, I2’yi görüntüle</a:t>
            </a:r>
            <a:endParaRPr lang="tr-TR" sz="2700" dirty="0"/>
          </a:p>
          <a:p>
            <a:pPr marL="0" indent="0">
              <a:buNone/>
            </a:pPr>
            <a:r>
              <a:rPr lang="tr-TR" sz="2700" b="1" dirty="0" err="1"/>
              <a:t>imwrite</a:t>
            </a:r>
            <a:r>
              <a:rPr lang="tr-TR" sz="2700" b="1" dirty="0"/>
              <a:t>(I2,'c:\CORSAIR\kamera2.tif</a:t>
            </a:r>
            <a:r>
              <a:rPr lang="tr-TR" sz="2700" b="1" dirty="0" smtClean="0"/>
              <a:t>'); </a:t>
            </a:r>
            <a:r>
              <a:rPr lang="tr-TR" sz="2700" dirty="0" smtClean="0"/>
              <a:t>% I2’yi diske yaz</a:t>
            </a:r>
            <a:endParaRPr lang="tr-TR" sz="27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3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4000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Düz Ok Bağlayıcısı 5"/>
          <p:cNvCxnSpPr/>
          <p:nvPr/>
        </p:nvCxnSpPr>
        <p:spPr>
          <a:xfrm>
            <a:off x="3707904" y="5085184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81128"/>
            <a:ext cx="25241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4740322" y="42930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I(</a:t>
            </a:r>
            <a:r>
              <a:rPr lang="tr-TR" dirty="0" err="1" smtClean="0"/>
              <a:t>m,n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5777725" y="49005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960735" y="5444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9" name="Sağ Ayraç 8"/>
          <p:cNvSpPr/>
          <p:nvPr/>
        </p:nvSpPr>
        <p:spPr>
          <a:xfrm>
            <a:off x="5652121" y="4900518"/>
            <a:ext cx="125604" cy="472698"/>
          </a:xfrm>
          <a:prstGeom prst="rightBrace">
            <a:avLst>
              <a:gd name="adj1" fmla="val 3810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Ayraç 13"/>
          <p:cNvSpPr/>
          <p:nvPr/>
        </p:nvSpPr>
        <p:spPr>
          <a:xfrm rot="5400000">
            <a:off x="5017751" y="4999471"/>
            <a:ext cx="188615" cy="936105"/>
          </a:xfrm>
          <a:prstGeom prst="rightBrace">
            <a:avLst>
              <a:gd name="adj1" fmla="val 3810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9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Indexli</a:t>
            </a:r>
            <a:r>
              <a:rPr lang="tr-TR" b="1" dirty="0" smtClean="0"/>
              <a:t> Resim Okuma ve </a:t>
            </a:r>
            <a:r>
              <a:rPr lang="tr-TR" b="1" dirty="0" err="1" smtClean="0"/>
              <a:t>Map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Resim Döndürme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500" dirty="0"/>
              <a:t>[I, </a:t>
            </a:r>
            <a:r>
              <a:rPr lang="tr-TR" sz="2500" dirty="0" err="1"/>
              <a:t>map</a:t>
            </a:r>
            <a:r>
              <a:rPr lang="tr-TR" sz="2500" dirty="0"/>
              <a:t>] = </a:t>
            </a:r>
            <a:r>
              <a:rPr lang="tr-TR" sz="2500" dirty="0" err="1"/>
              <a:t>imread</a:t>
            </a:r>
            <a:r>
              <a:rPr lang="tr-TR" sz="2500" dirty="0"/>
              <a:t>('</a:t>
            </a:r>
            <a:r>
              <a:rPr lang="tr-TR" sz="2500" dirty="0" err="1"/>
              <a:t>forest.tif</a:t>
            </a:r>
            <a:r>
              <a:rPr lang="tr-TR" sz="2500" dirty="0"/>
              <a:t>');</a:t>
            </a:r>
          </a:p>
          <a:p>
            <a:pPr marL="0" indent="0">
              <a:buNone/>
            </a:pPr>
            <a:r>
              <a:rPr lang="tr-TR" sz="2500" dirty="0" err="1"/>
              <a:t>figure,imshow</a:t>
            </a:r>
            <a:r>
              <a:rPr lang="tr-TR" sz="2500" dirty="0"/>
              <a:t>(</a:t>
            </a:r>
            <a:r>
              <a:rPr lang="tr-TR" sz="2500" dirty="0" err="1"/>
              <a:t>I,map</a:t>
            </a:r>
            <a:r>
              <a:rPr lang="tr-TR" sz="2500" dirty="0"/>
              <a:t>);</a:t>
            </a:r>
          </a:p>
          <a:p>
            <a:pPr marL="0" indent="0">
              <a:buNone/>
            </a:pPr>
            <a:r>
              <a:rPr lang="tr-TR" sz="2500" dirty="0"/>
              <a:t>J=</a:t>
            </a:r>
            <a:r>
              <a:rPr lang="tr-TR" sz="2500" dirty="0" err="1"/>
              <a:t>imrotate</a:t>
            </a:r>
            <a:r>
              <a:rPr lang="tr-TR" sz="2500" dirty="0"/>
              <a:t>(I,-15,'bilinear','crop');</a:t>
            </a:r>
          </a:p>
          <a:p>
            <a:pPr marL="0" indent="0">
              <a:buNone/>
            </a:pPr>
            <a:r>
              <a:rPr lang="tr-TR" sz="2500" dirty="0" err="1"/>
              <a:t>figure,imshow</a:t>
            </a:r>
            <a:r>
              <a:rPr lang="tr-TR" sz="2500" dirty="0"/>
              <a:t>(</a:t>
            </a:r>
            <a:r>
              <a:rPr lang="tr-TR" sz="2500" dirty="0" err="1"/>
              <a:t>J,map</a:t>
            </a:r>
            <a:r>
              <a:rPr lang="tr-TR" sz="2500" dirty="0"/>
              <a:t>);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4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884288" cy="246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36305"/>
            <a:ext cx="2986088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ağ Ok 7"/>
          <p:cNvSpPr/>
          <p:nvPr/>
        </p:nvSpPr>
        <p:spPr>
          <a:xfrm>
            <a:off x="4355976" y="4624896"/>
            <a:ext cx="56486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436096" y="1988840"/>
            <a:ext cx="27572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Ölçeklendirme için </a:t>
            </a:r>
            <a:r>
              <a:rPr lang="tr-TR" dirty="0" err="1" smtClean="0"/>
              <a:t>imresize</a:t>
            </a:r>
            <a:endParaRPr lang="tr-TR" dirty="0" smtClean="0"/>
          </a:p>
          <a:p>
            <a:r>
              <a:rPr lang="tr-TR" dirty="0" smtClean="0"/>
              <a:t>komutunu deneyiniz!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274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Görüntüler Üzerinde Aritmetik İşlemler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700" dirty="0"/>
              <a:t>rice1 = </a:t>
            </a:r>
            <a:r>
              <a:rPr lang="tr-TR" sz="2700" dirty="0" err="1"/>
              <a:t>imread</a:t>
            </a:r>
            <a:r>
              <a:rPr lang="tr-TR" sz="2700" dirty="0"/>
              <a:t>('rice.png');</a:t>
            </a:r>
          </a:p>
          <a:p>
            <a:pPr marL="0" indent="0">
              <a:buNone/>
            </a:pPr>
            <a:r>
              <a:rPr lang="tr-TR" sz="2700" dirty="0"/>
              <a:t>rice2 = </a:t>
            </a:r>
            <a:r>
              <a:rPr lang="tr-TR" sz="2700" dirty="0" err="1"/>
              <a:t>imadd</a:t>
            </a:r>
            <a:r>
              <a:rPr lang="tr-TR" sz="2700" dirty="0"/>
              <a:t>(rice1,55</a:t>
            </a:r>
            <a:r>
              <a:rPr lang="tr-TR" sz="2700" dirty="0" smtClean="0"/>
              <a:t>); % Resmin 55 ton </a:t>
            </a:r>
            <a:r>
              <a:rPr lang="tr-TR" sz="2700" dirty="0" err="1" smtClean="0"/>
              <a:t>açıklaştırılması</a:t>
            </a:r>
            <a:endParaRPr lang="tr-TR" sz="2700" dirty="0"/>
          </a:p>
          <a:p>
            <a:pPr marL="0" indent="0">
              <a:buNone/>
            </a:pPr>
            <a:r>
              <a:rPr lang="tr-TR" sz="2700" dirty="0" err="1"/>
              <a:t>imshow</a:t>
            </a:r>
            <a:r>
              <a:rPr lang="tr-TR" sz="2700" dirty="0"/>
              <a:t>(rice1), </a:t>
            </a:r>
            <a:r>
              <a:rPr lang="tr-TR" sz="2700" dirty="0" err="1"/>
              <a:t>figure</a:t>
            </a:r>
            <a:r>
              <a:rPr lang="tr-TR" sz="2700" dirty="0"/>
              <a:t>, </a:t>
            </a:r>
            <a:r>
              <a:rPr lang="tr-TR" sz="2700" dirty="0" err="1"/>
              <a:t>imshow</a:t>
            </a:r>
            <a:r>
              <a:rPr lang="tr-TR" sz="2700" dirty="0"/>
              <a:t>(rice2);</a:t>
            </a:r>
          </a:p>
          <a:p>
            <a:pPr marL="0" indent="0">
              <a:buNone/>
            </a:pPr>
            <a:endParaRPr lang="tr-TR" sz="27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5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83183"/>
            <a:ext cx="4000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83183"/>
            <a:ext cx="4000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ağ Ok 7"/>
          <p:cNvSpPr/>
          <p:nvPr/>
        </p:nvSpPr>
        <p:spPr>
          <a:xfrm>
            <a:off x="3995936" y="4331859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722824" y="5917567"/>
            <a:ext cx="779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Resmi değişik oranlarda koyulaştırınız.</a:t>
            </a:r>
          </a:p>
          <a:p>
            <a:pPr algn="ctr"/>
            <a:r>
              <a:rPr lang="tr-TR" dirty="0" err="1" smtClean="0"/>
              <a:t>imcomplement</a:t>
            </a:r>
            <a:r>
              <a:rPr lang="tr-TR" dirty="0" smtClean="0"/>
              <a:t>, </a:t>
            </a:r>
            <a:r>
              <a:rPr lang="tr-TR" dirty="0" err="1" smtClean="0"/>
              <a:t>imabsdiff</a:t>
            </a:r>
            <a:r>
              <a:rPr lang="tr-TR" dirty="0" smtClean="0"/>
              <a:t>, </a:t>
            </a:r>
            <a:r>
              <a:rPr lang="tr-TR" dirty="0" err="1" smtClean="0"/>
              <a:t>imdivide</a:t>
            </a:r>
            <a:r>
              <a:rPr lang="tr-TR" dirty="0" smtClean="0"/>
              <a:t>, </a:t>
            </a:r>
            <a:r>
              <a:rPr lang="tr-TR" dirty="0" err="1" smtClean="0"/>
              <a:t>immultiply</a:t>
            </a:r>
            <a:r>
              <a:rPr lang="tr-TR" dirty="0" smtClean="0"/>
              <a:t>, </a:t>
            </a:r>
            <a:r>
              <a:rPr lang="tr-TR" dirty="0" err="1" smtClean="0"/>
              <a:t>imsubtract</a:t>
            </a:r>
            <a:r>
              <a:rPr lang="tr-TR" dirty="0" smtClean="0"/>
              <a:t> komutlarını deneyiniz.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686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Resim Üzerinde Piksellere Erişim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t1=</a:t>
            </a:r>
            <a:r>
              <a:rPr lang="tr-TR" dirty="0" err="1"/>
              <a:t>imread</a:t>
            </a:r>
            <a:r>
              <a:rPr lang="tr-TR" dirty="0"/>
              <a:t>('rice.png');</a:t>
            </a:r>
          </a:p>
          <a:p>
            <a:pPr marL="0" indent="0">
              <a:buNone/>
            </a:pPr>
            <a:r>
              <a:rPr lang="tr-TR" dirty="0"/>
              <a:t>t1=</a:t>
            </a:r>
            <a:r>
              <a:rPr lang="tr-TR" dirty="0" err="1"/>
              <a:t>double</a:t>
            </a:r>
            <a:r>
              <a:rPr lang="tr-TR" dirty="0"/>
              <a:t>(t1</a:t>
            </a:r>
            <a:r>
              <a:rPr lang="tr-TR" dirty="0" smtClean="0"/>
              <a:t>); % Resmi </a:t>
            </a:r>
            <a:r>
              <a:rPr lang="tr-TR" dirty="0" err="1" smtClean="0"/>
              <a:t>double’a</a:t>
            </a:r>
            <a:r>
              <a:rPr lang="tr-TR" dirty="0" smtClean="0"/>
              <a:t> dönüştürme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[</a:t>
            </a:r>
            <a:r>
              <a:rPr lang="tr-TR" dirty="0" err="1"/>
              <a:t>m,n</a:t>
            </a:r>
            <a:r>
              <a:rPr lang="tr-TR" dirty="0"/>
              <a:t>]=size(t1</a:t>
            </a:r>
            <a:r>
              <a:rPr lang="tr-TR" dirty="0" smtClean="0"/>
              <a:t>); % Resmin boyutunun elde edilmesi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i=1:m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/>
              <a:t>j=1:n</a:t>
            </a:r>
          </a:p>
          <a:p>
            <a:pPr marL="0" indent="0">
              <a:buNone/>
            </a:pPr>
            <a:r>
              <a:rPr lang="tr-TR" dirty="0" smtClean="0"/>
              <a:t>    I1(</a:t>
            </a:r>
            <a:r>
              <a:rPr lang="tr-TR" dirty="0" err="1" smtClean="0"/>
              <a:t>i,j</a:t>
            </a:r>
            <a:r>
              <a:rPr lang="tr-TR" dirty="0"/>
              <a:t>)=t1(</a:t>
            </a:r>
            <a:r>
              <a:rPr lang="tr-TR" dirty="0" err="1"/>
              <a:t>i,j</a:t>
            </a:r>
            <a:r>
              <a:rPr lang="tr-TR" dirty="0"/>
              <a:t>)+100</a:t>
            </a:r>
            <a:r>
              <a:rPr lang="tr-TR" dirty="0" smtClean="0"/>
              <a:t>; % Ton değiştirme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end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t2=uint8(I1</a:t>
            </a:r>
            <a:r>
              <a:rPr lang="tr-TR" dirty="0" smtClean="0"/>
              <a:t>); % Griye dönüştürme</a:t>
            </a:r>
            <a:endParaRPr lang="tr-TR" dirty="0"/>
          </a:p>
          <a:p>
            <a:pPr marL="0" indent="0">
              <a:buNone/>
            </a:pPr>
            <a:r>
              <a:rPr lang="fr-FR" dirty="0"/>
              <a:t>t1 = </a:t>
            </a:r>
            <a:r>
              <a:rPr lang="fr-FR" dirty="0" err="1"/>
              <a:t>imcrop</a:t>
            </a:r>
            <a:r>
              <a:rPr lang="fr-FR" dirty="0"/>
              <a:t>(t2,[1 1 255 255]);</a:t>
            </a:r>
          </a:p>
          <a:p>
            <a:pPr marL="0" indent="0">
              <a:buNone/>
            </a:pPr>
            <a:r>
              <a:rPr lang="tr-TR" dirty="0" err="1"/>
              <a:t>imshow</a:t>
            </a:r>
            <a:r>
              <a:rPr lang="tr-TR" dirty="0"/>
              <a:t>(t1)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6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4000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3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BE9-C4FE-40A7-BDF2-AA37C20F904B}" type="slidenum">
              <a:rPr lang="tr-TR"/>
              <a:pPr/>
              <a:t>7</a:t>
            </a:fld>
            <a:endParaRPr lang="tr-T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İkili ve Gri Tonlamalı Görüntüler Oluşturma</a:t>
            </a:r>
            <a:endParaRPr lang="tr-TR" sz="32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 dirty="0" err="1" smtClean="0"/>
              <a:t>Binary</a:t>
            </a:r>
            <a:r>
              <a:rPr lang="tr-TR" sz="2000" b="1" dirty="0" smtClean="0"/>
              <a:t> </a:t>
            </a:r>
            <a:r>
              <a:rPr lang="tr-TR" sz="2000" b="1" dirty="0" err="1"/>
              <a:t>Images</a:t>
            </a:r>
            <a:endParaRPr lang="tr-TR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/>
              <a:t>r = zeros(50,50);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/>
              <a:t>r(5:44,13:25) =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800" dirty="0"/>
              <a:t>imshow(r); </a:t>
            </a:r>
            <a:endParaRPr lang="tr-T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/>
              <a:t>B = </a:t>
            </a:r>
            <a:r>
              <a:rPr lang="tr-TR" sz="2000" dirty="0" err="1"/>
              <a:t>logical</a:t>
            </a:r>
            <a:r>
              <a:rPr lang="tr-TR" sz="2000" dirty="0"/>
              <a:t>(r); %%%</a:t>
            </a:r>
            <a:endParaRPr lang="tr-TR" sz="1600" dirty="0"/>
          </a:p>
          <a:p>
            <a:pPr>
              <a:lnSpc>
                <a:spcPct val="80000"/>
              </a:lnSpc>
            </a:pPr>
            <a:endParaRPr lang="tr-TR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dirty="0" err="1" smtClean="0"/>
              <a:t>Intensity</a:t>
            </a:r>
            <a:r>
              <a:rPr lang="tr-TR" sz="2000" b="1" dirty="0" smtClean="0"/>
              <a:t> </a:t>
            </a:r>
            <a:r>
              <a:rPr lang="tr-TR" sz="2000" b="1" dirty="0" err="1"/>
              <a:t>Images</a:t>
            </a:r>
            <a:endParaRPr lang="tr-TR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 dirty="0"/>
              <a:t>% uint8 [0 256]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 dirty="0"/>
              <a:t>% uint16 [0 65535]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200" dirty="0"/>
              <a:t>% </a:t>
            </a:r>
            <a:r>
              <a:rPr lang="tr-TR" sz="1200" dirty="0" err="1"/>
              <a:t>double</a:t>
            </a:r>
            <a:r>
              <a:rPr lang="tr-TR" sz="1200" dirty="0"/>
              <a:t> [0.0 1.0]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1800" dirty="0"/>
              <a:t>for i=1:50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1800" dirty="0"/>
              <a:t>    for j=1:50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1800" dirty="0"/>
              <a:t>        r(i,j) = i/100.0+j/100.0;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1800" dirty="0"/>
              <a:t>    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1800" dirty="0"/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1800" dirty="0"/>
              <a:t>imshow(r); </a:t>
            </a:r>
            <a:endParaRPr lang="tr-TR" sz="1800" dirty="0"/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5388" y="1600200"/>
            <a:ext cx="3322637" cy="2185988"/>
          </a:xfrm>
          <a:noFill/>
          <a:ln/>
        </p:spPr>
      </p:pic>
      <p:pic>
        <p:nvPicPr>
          <p:cNvPr id="22534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5388" y="3938588"/>
            <a:ext cx="3324225" cy="21875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3112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4E22-2B04-4A3D-8FE2-9B20E794B97B}" type="slidenum">
              <a:rPr lang="tr-TR"/>
              <a:pPr/>
              <a:t>8</a:t>
            </a:fld>
            <a:endParaRPr lang="tr-T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/>
              <a:t>Satır ve Sütun İşlemleri</a:t>
            </a:r>
            <a:endParaRPr lang="tr-TR" sz="4000" b="1" dirty="0"/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125538"/>
            <a:ext cx="3143250" cy="2990850"/>
          </a:xfrm>
          <a:noFill/>
          <a:ln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55650" y="1412875"/>
            <a:ext cx="4572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b="1" dirty="0" smtClean="0"/>
              <a:t>Satır </a:t>
            </a:r>
            <a:r>
              <a:rPr lang="tr-TR" b="1" dirty="0"/>
              <a:t>Toplamları Hesaplama :</a:t>
            </a:r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i=1:50</a:t>
            </a:r>
          </a:p>
          <a:p>
            <a:r>
              <a:rPr lang="tr-TR" dirty="0"/>
              <a:t>  </a:t>
            </a:r>
            <a:r>
              <a:rPr lang="tr-TR" dirty="0" err="1"/>
              <a:t>rowsum</a:t>
            </a:r>
            <a:r>
              <a:rPr lang="tr-TR" dirty="0"/>
              <a:t>(i) = </a:t>
            </a:r>
            <a:r>
              <a:rPr lang="tr-TR" dirty="0" err="1"/>
              <a:t>sum</a:t>
            </a:r>
            <a:r>
              <a:rPr lang="tr-TR" dirty="0"/>
              <a:t>(r(i,:));</a:t>
            </a:r>
          </a:p>
          <a:p>
            <a:r>
              <a:rPr lang="tr-TR" dirty="0" err="1"/>
              <a:t>end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display</a:t>
            </a:r>
            <a:r>
              <a:rPr lang="tr-TR" dirty="0"/>
              <a:t>(</a:t>
            </a:r>
            <a:r>
              <a:rPr lang="tr-TR" dirty="0" err="1"/>
              <a:t>rowsum</a:t>
            </a:r>
            <a:r>
              <a:rPr lang="tr-TR" dirty="0"/>
              <a:t>);</a:t>
            </a:r>
          </a:p>
          <a:p>
            <a:endParaRPr lang="tr-TR" dirty="0"/>
          </a:p>
          <a:p>
            <a:endParaRPr lang="tr-TR" dirty="0"/>
          </a:p>
          <a:p>
            <a:r>
              <a:rPr lang="tr-TR" b="1" dirty="0" smtClean="0"/>
              <a:t>Resmi </a:t>
            </a:r>
            <a:r>
              <a:rPr lang="tr-TR" b="1" dirty="0"/>
              <a:t>Dikey Ters Çevirme</a:t>
            </a:r>
            <a:r>
              <a:rPr lang="tr-TR" dirty="0"/>
              <a:t> </a:t>
            </a:r>
          </a:p>
          <a:p>
            <a:r>
              <a:rPr lang="tr-TR" dirty="0"/>
              <a:t>(</a:t>
            </a:r>
            <a:r>
              <a:rPr lang="tr-TR" dirty="0" err="1"/>
              <a:t>Flip</a:t>
            </a:r>
            <a:r>
              <a:rPr lang="tr-TR" dirty="0"/>
              <a:t> </a:t>
            </a:r>
            <a:r>
              <a:rPr lang="tr-TR" dirty="0" err="1"/>
              <a:t>Vertically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en-US" dirty="0"/>
              <a:t>r1 = </a:t>
            </a:r>
            <a:r>
              <a:rPr lang="en-US" dirty="0" err="1"/>
              <a:t>imread</a:t>
            </a:r>
            <a:r>
              <a:rPr lang="en-US" dirty="0"/>
              <a:t>('</a:t>
            </a:r>
            <a:r>
              <a:rPr lang="en-US" dirty="0" err="1"/>
              <a:t>rice.tif</a:t>
            </a:r>
            <a:r>
              <a:rPr lang="en-US" dirty="0"/>
              <a:t>');</a:t>
            </a:r>
          </a:p>
          <a:p>
            <a:r>
              <a:rPr lang="en-US" dirty="0" err="1"/>
              <a:t>figure,imshow</a:t>
            </a:r>
            <a:r>
              <a:rPr lang="en-US" dirty="0"/>
              <a:t>(r1);</a:t>
            </a:r>
          </a:p>
          <a:p>
            <a:r>
              <a:rPr lang="en-US" dirty="0" err="1"/>
              <a:t>fp</a:t>
            </a:r>
            <a:r>
              <a:rPr lang="en-US" dirty="0"/>
              <a:t>=r1(end:-1:1,:);</a:t>
            </a:r>
          </a:p>
          <a:p>
            <a:r>
              <a:rPr lang="en-US" dirty="0" err="1"/>
              <a:t>figure,imshow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  <a:endParaRPr lang="tr-TR" dirty="0"/>
          </a:p>
          <a:p>
            <a:endParaRPr lang="tr-TR" dirty="0"/>
          </a:p>
        </p:txBody>
      </p:sp>
      <p:pic>
        <p:nvPicPr>
          <p:cNvPr id="2765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3867150"/>
            <a:ext cx="3143250" cy="2990850"/>
          </a:xfrm>
          <a:noFill/>
          <a:ln/>
        </p:spPr>
      </p:pic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7451725" y="3860800"/>
            <a:ext cx="288925" cy="28892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61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Histogram</a:t>
            </a:r>
            <a:r>
              <a:rPr lang="tr-TR" b="1" dirty="0" smtClean="0"/>
              <a:t> Eşitleme 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b="1" dirty="0" err="1" smtClean="0"/>
              <a:t>Histogram</a:t>
            </a:r>
            <a:r>
              <a:rPr lang="tr-TR" b="1" dirty="0" smtClean="0"/>
              <a:t> </a:t>
            </a:r>
            <a:r>
              <a:rPr lang="tr-TR" b="1" dirty="0" err="1" smtClean="0"/>
              <a:t>Equalization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700" dirty="0" smtClean="0"/>
              <a:t>I </a:t>
            </a:r>
            <a:r>
              <a:rPr lang="tr-TR" sz="2700" dirty="0"/>
              <a:t>= </a:t>
            </a:r>
            <a:r>
              <a:rPr lang="tr-TR" sz="2700" dirty="0" err="1"/>
              <a:t>imread</a:t>
            </a:r>
            <a:r>
              <a:rPr lang="tr-TR" sz="2700" dirty="0"/>
              <a:t>('</a:t>
            </a:r>
            <a:r>
              <a:rPr lang="tr-TR" sz="2700" dirty="0" err="1"/>
              <a:t>tire.tif</a:t>
            </a:r>
            <a:r>
              <a:rPr lang="tr-TR" sz="2700" dirty="0"/>
              <a:t>');</a:t>
            </a:r>
          </a:p>
          <a:p>
            <a:pPr marL="0" indent="0">
              <a:buNone/>
            </a:pPr>
            <a:r>
              <a:rPr lang="tr-TR" sz="2700" dirty="0" smtClean="0"/>
              <a:t>J </a:t>
            </a:r>
            <a:r>
              <a:rPr lang="tr-TR" sz="2700" dirty="0"/>
              <a:t>= </a:t>
            </a:r>
            <a:r>
              <a:rPr lang="tr-TR" sz="2700" dirty="0" err="1"/>
              <a:t>histeq</a:t>
            </a:r>
            <a:r>
              <a:rPr lang="tr-TR" sz="2700" dirty="0"/>
              <a:t>(I);</a:t>
            </a:r>
          </a:p>
          <a:p>
            <a:pPr marL="0" indent="0">
              <a:buNone/>
            </a:pPr>
            <a:r>
              <a:rPr lang="tr-TR" sz="2700" dirty="0" err="1" smtClean="0"/>
              <a:t>figure</a:t>
            </a:r>
            <a:r>
              <a:rPr lang="tr-TR" sz="2700" dirty="0"/>
              <a:t>, </a:t>
            </a:r>
            <a:r>
              <a:rPr lang="tr-TR" sz="2700" dirty="0" err="1"/>
              <a:t>imshow</a:t>
            </a:r>
            <a:r>
              <a:rPr lang="tr-TR" sz="2700" dirty="0"/>
              <a:t>(I), </a:t>
            </a:r>
            <a:r>
              <a:rPr lang="tr-TR" sz="2700" dirty="0" err="1"/>
              <a:t>figure</a:t>
            </a:r>
            <a:r>
              <a:rPr lang="tr-TR" sz="2700" dirty="0"/>
              <a:t>, </a:t>
            </a:r>
            <a:r>
              <a:rPr lang="tr-TR" sz="2700" dirty="0" err="1"/>
              <a:t>imshow</a:t>
            </a:r>
            <a:r>
              <a:rPr lang="tr-TR" sz="2700" dirty="0"/>
              <a:t>(J)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ED4B-36E1-43D0-BEE7-D28B1D280594}" type="slidenum">
              <a:rPr lang="tr-TR" smtClean="0"/>
              <a:t>9</a:t>
            </a:fld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0" y="3068959"/>
            <a:ext cx="37719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45" y="3069210"/>
            <a:ext cx="37719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ağ Ok 6"/>
          <p:cNvSpPr/>
          <p:nvPr/>
        </p:nvSpPr>
        <p:spPr>
          <a:xfrm>
            <a:off x="3707904" y="4203069"/>
            <a:ext cx="85290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1047624" y="5656068"/>
            <a:ext cx="617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 smtClean="0"/>
              <a:t>Histogram</a:t>
            </a:r>
            <a:r>
              <a:rPr lang="tr-TR" dirty="0" smtClean="0"/>
              <a:t> Eşitleme İşlemini, değişik resimler üzerinde deneyiniz.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6516216" y="2060848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Resimlerin </a:t>
            </a:r>
            <a:r>
              <a:rPr lang="tr-TR" dirty="0" err="1" smtClean="0"/>
              <a:t>histogramları</a:t>
            </a:r>
            <a:r>
              <a:rPr lang="tr-TR" dirty="0" smtClean="0"/>
              <a:t> için :</a:t>
            </a:r>
          </a:p>
          <a:p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imhist</a:t>
            </a:r>
            <a:r>
              <a:rPr lang="tr-TR" dirty="0" smtClean="0"/>
              <a:t>(I);</a:t>
            </a:r>
          </a:p>
          <a:p>
            <a:r>
              <a:rPr lang="tr-TR" dirty="0" err="1"/>
              <a:t>figure</a:t>
            </a:r>
            <a:r>
              <a:rPr lang="tr-TR" dirty="0"/>
              <a:t>, </a:t>
            </a:r>
            <a:r>
              <a:rPr lang="tr-TR" dirty="0" err="1" smtClean="0"/>
              <a:t>imhist</a:t>
            </a:r>
            <a:r>
              <a:rPr lang="tr-TR" dirty="0" smtClean="0"/>
              <a:t>(J);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1337</Words>
  <Application>Microsoft Office PowerPoint</Application>
  <PresentationFormat>Ekran Gösterisi (4:3)</PresentationFormat>
  <Paragraphs>319</Paragraphs>
  <Slides>27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9" baseType="lpstr">
      <vt:lpstr>Ofis Teması</vt:lpstr>
      <vt:lpstr>Denklem</vt:lpstr>
      <vt:lpstr>Matlab ile Görüntü İşlemeye Giriş Uygulama</vt:lpstr>
      <vt:lpstr>İçerik</vt:lpstr>
      <vt:lpstr>Görüntü Okuma ve Yazma</vt:lpstr>
      <vt:lpstr>Indexli Resim Okuma ve Map Resim Döndürme</vt:lpstr>
      <vt:lpstr>Görüntüler Üzerinde Aritmetik İşlemler</vt:lpstr>
      <vt:lpstr>Resim Üzerinde Piksellere Erişim</vt:lpstr>
      <vt:lpstr>İkili ve Gri Tonlamalı Görüntüler Oluşturma</vt:lpstr>
      <vt:lpstr>Satır ve Sütun İşlemleri</vt:lpstr>
      <vt:lpstr>Histogram Eşitleme  (Histogram Equalization)</vt:lpstr>
      <vt:lpstr>Filtreler</vt:lpstr>
      <vt:lpstr>Filtreler</vt:lpstr>
      <vt:lpstr>Gürültü Ekleme ve Ortanca Filtre ile Giderme</vt:lpstr>
      <vt:lpstr>Fspecial</vt:lpstr>
      <vt:lpstr>Filtreleme</vt:lpstr>
      <vt:lpstr>Fspecial</vt:lpstr>
      <vt:lpstr>Gaussian Filter</vt:lpstr>
      <vt:lpstr>PowerPoint Sunusu</vt:lpstr>
      <vt:lpstr>Kenar Belirleme (Edge Detection)</vt:lpstr>
      <vt:lpstr>Edge Detection &amp; Filling Holes [Eski]</vt:lpstr>
      <vt:lpstr>Morfolojik İşlemler Kapatma (Closing)</vt:lpstr>
      <vt:lpstr>Bölütleme (Segmentation)   Eşikleme (Thresholding)</vt:lpstr>
      <vt:lpstr>Filtreleme ve Eşikleme</vt:lpstr>
      <vt:lpstr>GUI Örneği : Resim Okuma ve Yeni Pencerede Çizdirme [Eski]</vt:lpstr>
      <vt:lpstr>Örnek 1: Karakter Boyu Bulma</vt:lpstr>
      <vt:lpstr>Örnek 2: Bir Resimdeki Nesneleri Bulma</vt:lpstr>
      <vt:lpstr>Örnek 2: Bir Resimdeki Nesneleri Bulma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Image Processing</dc:title>
  <dc:creator>AU</dc:creator>
  <cp:lastModifiedBy>AU</cp:lastModifiedBy>
  <cp:revision>56</cp:revision>
  <dcterms:created xsi:type="dcterms:W3CDTF">2013-03-17T15:40:12Z</dcterms:created>
  <dcterms:modified xsi:type="dcterms:W3CDTF">2013-03-20T20:58:22Z</dcterms:modified>
</cp:coreProperties>
</file>