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1.jpeg" ContentType="image/jpeg"/>
  <Override PartName="/ppt/media/image4.png" ContentType="image/png"/>
  <Override PartName="/ppt/media/image8.jpeg" ContentType="image/jpeg"/>
  <Override PartName="/ppt/media/image12.jpeg" ContentType="image/jpeg"/>
  <Override PartName="/ppt/media/image5.jpeg" ContentType="image/jpeg"/>
  <Override PartName="/ppt/media/image3.png" ContentType="image/png"/>
  <Override PartName="/ppt/media/image9.jpeg" ContentType="image/jpeg"/>
  <Override PartName="/ppt/media/image13.jpeg" ContentType="image/jpeg"/>
  <Override PartName="/ppt/media/image2.png" ContentType="image/png"/>
  <Override PartName="/ppt/media/image6.jpeg" ContentType="image/jpeg"/>
  <Override PartName="/ppt/media/image10.jpeg" ContentType="image/jpeg"/>
  <Override PartName="/ppt/media/image1.png" ContentType="image/png"/>
  <Override PartName="/ppt/media/image14.jpeg" ContentType="image/jpeg"/>
  <Override PartName="/ppt/media/image7.jpeg" ContentType="image/jpe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28"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2"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33"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6" name="PlaceHolder 3"/>
          <p:cNvSpPr>
            <a:spLocks noGrp="1"/>
          </p:cNvSpPr>
          <p:nvPr>
            <p:ph type="body"/>
          </p:nvPr>
        </p:nvSpPr>
        <p:spPr>
          <a:xfrm>
            <a:off x="4673520" y="1600200"/>
            <a:ext cx="4015440" cy="2158200"/>
          </a:xfrm>
          <a:prstGeom prst="rect">
            <a:avLst/>
          </a:prstGeom>
        </p:spPr>
        <p:txBody>
          <a:bodyPr bIns="0" lIns="0" rIns="0" tIns="0" wrap="none"/>
          <a:p>
            <a:endParaRPr/>
          </a:p>
        </p:txBody>
      </p:sp>
      <p:pic>
        <p:nvPicPr>
          <p:cNvPr descr="" id="37" name=""/>
          <p:cNvPicPr/>
          <p:nvPr/>
        </p:nvPicPr>
        <p:blipFill>
          <a:blip r:embed="rId2"/>
          <a:stretch>
            <a:fillRect/>
          </a:stretch>
        </p:blipFill>
        <p:spPr>
          <a:xfrm>
            <a:off x="5328720" y="3963240"/>
            <a:ext cx="2704680" cy="2158200"/>
          </a:xfrm>
          <a:prstGeom prst="rect">
            <a:avLst/>
          </a:prstGeom>
          <a:ln>
            <a:noFill/>
          </a:ln>
        </p:spPr>
      </p:pic>
      <p:pic>
        <p:nvPicPr>
          <p:cNvPr descr="" id="38" name=""/>
          <p:cNvPicPr/>
          <p:nvPr/>
        </p:nvPicPr>
        <p:blipFill>
          <a:blip r:embed="rId3"/>
          <a:stretch>
            <a:fillRect/>
          </a:stretch>
        </p:blipFill>
        <p:spPr>
          <a:xfrm>
            <a:off x="1112400" y="3963240"/>
            <a:ext cx="2704680" cy="21582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5"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7"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0"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4"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55"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56"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8"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9"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0"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3"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4"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6"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67"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9"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71"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72"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4"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5" name="PlaceHolder 3"/>
          <p:cNvSpPr>
            <a:spLocks noGrp="1"/>
          </p:cNvSpPr>
          <p:nvPr>
            <p:ph type="body"/>
          </p:nvPr>
        </p:nvSpPr>
        <p:spPr>
          <a:xfrm>
            <a:off x="4673520" y="1600200"/>
            <a:ext cx="4015440" cy="2158200"/>
          </a:xfrm>
          <a:prstGeom prst="rect">
            <a:avLst/>
          </a:prstGeom>
        </p:spPr>
        <p:txBody>
          <a:bodyPr bIns="0" lIns="0" rIns="0" tIns="0" wrap="none"/>
          <a:p>
            <a:endParaRPr/>
          </a:p>
        </p:txBody>
      </p:sp>
      <p:pic>
        <p:nvPicPr>
          <p:cNvPr descr="" id="76" name=""/>
          <p:cNvPicPr/>
          <p:nvPr/>
        </p:nvPicPr>
        <p:blipFill>
          <a:blip r:embed="rId2"/>
          <a:stretch>
            <a:fillRect/>
          </a:stretch>
        </p:blipFill>
        <p:spPr>
          <a:xfrm>
            <a:off x="5328720" y="3963240"/>
            <a:ext cx="2704680" cy="2158200"/>
          </a:xfrm>
          <a:prstGeom prst="rect">
            <a:avLst/>
          </a:prstGeom>
          <a:ln>
            <a:noFill/>
          </a:ln>
        </p:spPr>
      </p:pic>
      <p:pic>
        <p:nvPicPr>
          <p:cNvPr descr="" id="77" name=""/>
          <p:cNvPicPr/>
          <p:nvPr/>
        </p:nvPicPr>
        <p:blipFill>
          <a:blip r:embed="rId3"/>
          <a:stretch>
            <a:fillRect/>
          </a:stretch>
        </p:blipFill>
        <p:spPr>
          <a:xfrm>
            <a:off x="1112400" y="3963240"/>
            <a:ext cx="2704680" cy="21582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1"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6"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7"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1"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2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5"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tr-TR" sz="4400">
                <a:solidFill>
                  <a:srgbClr val="000000"/>
                </a:solidFill>
                <a:latin typeface="Calibri"/>
              </a:rPr>
              <a:t>Ana başlık metnini düzenlemek için tıklayınAsıl başlık stili için tıklatın</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tr-TR" sz="1200">
                <a:solidFill>
                  <a:srgbClr val="8b8b8b"/>
                </a:solidFill>
                <a:latin typeface="Calibri"/>
              </a:rPr>
              <a:t>26.11.13</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4302906D-F58F-4004-B486-74E4E76EC869}" type="slidenum">
              <a:rPr lang="tr-TR" sz="1200">
                <a:solidFill>
                  <a:srgbClr val="8b8b8b"/>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tr-TR"/>
              <a:t>Anahat metninin biçimini düzenlemek için </a:t>
            </a:r>
            <a:r>
              <a:rPr lang="tr-TR"/>
              <a:t>tıklayın</a:t>
            </a:r>
            <a:endParaRPr/>
          </a:p>
          <a:p>
            <a:pPr lvl="1">
              <a:buSzPct val="25000"/>
              <a:buFont typeface="StarSymbol"/>
              <a:buChar char=""/>
            </a:pPr>
            <a:r>
              <a:rPr lang="tr-TR"/>
              <a:t>İkinci Anahat Düzeyi</a:t>
            </a:r>
            <a:endParaRPr/>
          </a:p>
          <a:p>
            <a:pPr lvl="2">
              <a:buSzPct val="25000"/>
              <a:buFont typeface="StarSymbol"/>
              <a:buChar char=""/>
            </a:pPr>
            <a:r>
              <a:rPr lang="tr-TR"/>
              <a:t>Üçüncü Anahat Düzeyi</a:t>
            </a:r>
            <a:endParaRPr/>
          </a:p>
          <a:p>
            <a:pPr lvl="3">
              <a:buSzPct val="25000"/>
              <a:buFont typeface="StarSymbol"/>
              <a:buChar char=""/>
            </a:pPr>
            <a:r>
              <a:rPr lang="tr-TR"/>
              <a:t>Dördüncü Anahat Düzeyi</a:t>
            </a:r>
            <a:endParaRPr/>
          </a:p>
          <a:p>
            <a:pPr lvl="4">
              <a:buSzPct val="25000"/>
              <a:buFont typeface="StarSymbol"/>
              <a:buChar char=""/>
            </a:pPr>
            <a:r>
              <a:rPr lang="tr-TR"/>
              <a:t>Beşinci Anahat Düzeyi</a:t>
            </a:r>
            <a:endParaRPr/>
          </a:p>
          <a:p>
            <a:pPr lvl="5">
              <a:buSzPct val="25000"/>
              <a:buFont typeface="StarSymbol"/>
              <a:buChar char=""/>
            </a:pPr>
            <a:r>
              <a:rPr lang="tr-TR"/>
              <a:t>Altıncı Anahat Düzeyi</a:t>
            </a:r>
            <a:endParaRPr/>
          </a:p>
          <a:p>
            <a:pPr lvl="6">
              <a:buSzPct val="25000"/>
              <a:buFont typeface="StarSymbol"/>
              <a:buChar char=""/>
            </a:pPr>
            <a:r>
              <a:rPr lang="tr-TR"/>
              <a:t>Yedinci Anahat Düzeyi</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tr-TR" sz="4400">
                <a:solidFill>
                  <a:srgbClr val="000000"/>
                </a:solidFill>
                <a:latin typeface="Calibri"/>
              </a:rPr>
              <a:t>Ana başlık metnini düzenlemek için tıklayınAsıl başlık stili için tıklatın</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25000"/>
              <a:buFont typeface="StarSymbol"/>
              <a:buChar char=""/>
            </a:pPr>
            <a:r>
              <a:rPr lang="tr-TR" sz="3200">
                <a:solidFill>
                  <a:srgbClr val="000000"/>
                </a:solidFill>
                <a:latin typeface="Calibri"/>
              </a:rPr>
              <a:t>Anahat metninin biçimini düzenlemek için tıklayın</a:t>
            </a:r>
            <a:endParaRPr/>
          </a:p>
          <a:p>
            <a:pPr lvl="1">
              <a:buSzPct val="25000"/>
              <a:buFont typeface="StarSymbol"/>
              <a:buChar char=""/>
            </a:pPr>
            <a:r>
              <a:rPr lang="tr-TR" sz="3200">
                <a:solidFill>
                  <a:srgbClr val="000000"/>
                </a:solidFill>
                <a:latin typeface="Calibri"/>
              </a:rPr>
              <a:t>İkinci Anahat Düzeyi</a:t>
            </a:r>
            <a:endParaRPr/>
          </a:p>
          <a:p>
            <a:pPr lvl="2">
              <a:buSzPct val="25000"/>
              <a:buFont typeface="StarSymbol"/>
              <a:buChar char=""/>
            </a:pPr>
            <a:r>
              <a:rPr lang="tr-TR" sz="3200">
                <a:solidFill>
                  <a:srgbClr val="000000"/>
                </a:solidFill>
                <a:latin typeface="Calibri"/>
              </a:rPr>
              <a:t>Üçüncü Anahat Düzeyi</a:t>
            </a:r>
            <a:endParaRPr/>
          </a:p>
          <a:p>
            <a:pPr lvl="3">
              <a:buSzPct val="25000"/>
              <a:buFont typeface="StarSymbol"/>
              <a:buChar char=""/>
            </a:pPr>
            <a:r>
              <a:rPr lang="tr-TR" sz="3200">
                <a:solidFill>
                  <a:srgbClr val="000000"/>
                </a:solidFill>
                <a:latin typeface="Calibri"/>
              </a:rPr>
              <a:t>Dördüncü Anahat Düzeyi</a:t>
            </a:r>
            <a:endParaRPr/>
          </a:p>
          <a:p>
            <a:pPr lvl="4">
              <a:buSzPct val="25000"/>
              <a:buFont typeface="StarSymbol"/>
              <a:buChar char=""/>
            </a:pPr>
            <a:r>
              <a:rPr lang="tr-TR" sz="3200">
                <a:solidFill>
                  <a:srgbClr val="000000"/>
                </a:solidFill>
                <a:latin typeface="Calibri"/>
              </a:rPr>
              <a:t>Beşinci Anahat Düzeyi</a:t>
            </a:r>
            <a:endParaRPr/>
          </a:p>
          <a:p>
            <a:pPr lvl="5">
              <a:buSzPct val="25000"/>
              <a:buFont typeface="StarSymbol"/>
              <a:buChar char=""/>
            </a:pPr>
            <a:r>
              <a:rPr lang="tr-TR" sz="3200">
                <a:solidFill>
                  <a:srgbClr val="000000"/>
                </a:solidFill>
                <a:latin typeface="Calibri"/>
              </a:rPr>
              <a:t>Altıncı Anahat Düzeyi</a:t>
            </a:r>
            <a:endParaRPr/>
          </a:p>
          <a:p>
            <a:pPr>
              <a:lnSpc>
                <a:spcPct val="100000"/>
              </a:lnSpc>
              <a:buFont typeface="Arial"/>
              <a:buChar char="•"/>
            </a:pPr>
            <a:r>
              <a:rPr lang="tr-TR" sz="3200">
                <a:solidFill>
                  <a:srgbClr val="000000"/>
                </a:solidFill>
                <a:latin typeface="Calibri"/>
              </a:rPr>
              <a:t>Yedinci Anahat DüzeyiAsıl metin stillerini düzenlemek için tıklatın</a:t>
            </a:r>
            <a:endParaRPr/>
          </a:p>
          <a:p>
            <a:pPr lvl="1">
              <a:lnSpc>
                <a:spcPct val="100000"/>
              </a:lnSpc>
              <a:buFont typeface="Arial"/>
              <a:buChar char="–"/>
            </a:pPr>
            <a:r>
              <a:rPr lang="tr-TR" sz="2800">
                <a:solidFill>
                  <a:srgbClr val="000000"/>
                </a:solidFill>
                <a:latin typeface="Calibri"/>
              </a:rPr>
              <a:t>İkinci düzey</a:t>
            </a:r>
            <a:endParaRPr/>
          </a:p>
          <a:p>
            <a:pPr lvl="2">
              <a:lnSpc>
                <a:spcPct val="100000"/>
              </a:lnSpc>
              <a:buFont typeface="Arial"/>
              <a:buChar char="•"/>
            </a:pPr>
            <a:r>
              <a:rPr lang="tr-TR" sz="2400">
                <a:solidFill>
                  <a:srgbClr val="000000"/>
                </a:solidFill>
                <a:latin typeface="Calibri"/>
              </a:rPr>
              <a:t>Üçüncü düzey</a:t>
            </a:r>
            <a:endParaRPr/>
          </a:p>
          <a:p>
            <a:pPr lvl="3">
              <a:lnSpc>
                <a:spcPct val="100000"/>
              </a:lnSpc>
              <a:buFont typeface="Arial"/>
              <a:buChar char="–"/>
            </a:pPr>
            <a:r>
              <a:rPr lang="tr-TR" sz="2000">
                <a:solidFill>
                  <a:srgbClr val="000000"/>
                </a:solidFill>
                <a:latin typeface="Calibri"/>
              </a:rPr>
              <a:t>Dördüncü düzey</a:t>
            </a:r>
            <a:endParaRPr/>
          </a:p>
          <a:p>
            <a:pPr lvl="4">
              <a:lnSpc>
                <a:spcPct val="100000"/>
              </a:lnSpc>
              <a:buFont typeface="Arial"/>
              <a:buChar char="»"/>
            </a:pPr>
            <a:r>
              <a:rPr lang="tr-TR" sz="2000">
                <a:solidFill>
                  <a:srgbClr val="000000"/>
                </a:solidFill>
                <a:latin typeface="Calibri"/>
              </a:rPr>
              <a:t>Beşinci düzey</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tr-TR" sz="1200">
                <a:solidFill>
                  <a:srgbClr val="8b8b8b"/>
                </a:solidFill>
                <a:latin typeface="Calibri"/>
              </a:rPr>
              <a:t>26.11.13</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18494B7C-03C7-4D3C-97AA-40CEE404AD9D}" type="slidenum">
              <a:rPr lang="tr-TR"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500040" y="642960"/>
            <a:ext cx="7957800" cy="5857560"/>
          </a:xfrm>
          <a:prstGeom prst="rect">
            <a:avLst/>
          </a:prstGeom>
        </p:spPr>
        <p:txBody>
          <a:bodyPr anchor="ctr"/>
          <a:p>
            <a:pPr algn="ctr">
              <a:lnSpc>
                <a:spcPct val="100000"/>
              </a:lnSpc>
            </a:pPr>
            <a:r>
              <a:rPr lang="tr-TR" sz="4000">
                <a:solidFill>
                  <a:srgbClr val="000000"/>
                </a:solidFill>
                <a:latin typeface="Calibri"/>
              </a:rPr>
              <a:t>Intel’in Markalaşma Öyküsü ve Marka Yönetim Süreci</a:t>
            </a:r>
            <a:r>
              <a:rPr lang="tr-TR" sz="2400">
                <a:solidFill>
                  <a:srgbClr val="000000"/>
                </a:solidFill>
                <a:latin typeface="Calibri"/>
              </a:rPr>
              <a:t>
</a:t>
            </a:r>
            <a:r>
              <a:rPr lang="tr-TR" sz="2400">
                <a:solidFill>
                  <a:srgbClr val="000000"/>
                </a:solidFill>
                <a:latin typeface="Calibri"/>
              </a:rPr>
              <a:t>
</a:t>
            </a:r>
            <a:r>
              <a:rPr lang="tr-TR" sz="2400">
                <a:solidFill>
                  <a:srgbClr val="000000"/>
                </a:solidFill>
                <a:latin typeface="Calibri"/>
              </a:rPr>
              <a:t>
</a:t>
            </a:r>
            <a:r>
              <a:rPr lang="tr-TR" sz="2400">
                <a:solidFill>
                  <a:srgbClr val="000000"/>
                </a:solidFill>
                <a:latin typeface="Calibri"/>
              </a:rPr>
              <a:t>
</a:t>
            </a:r>
            <a:r>
              <a:rPr lang="tr-TR" sz="2400">
                <a:solidFill>
                  <a:srgbClr val="000000"/>
                </a:solidFill>
                <a:latin typeface="Calibri"/>
              </a:rPr>
              <a:t>
</a:t>
            </a:r>
            <a:r>
              <a:rPr lang="tr-TR" sz="2400">
                <a:solidFill>
                  <a:srgbClr val="000000"/>
                </a:solidFill>
                <a:latin typeface="Calibri"/>
              </a:rPr>
              <a:t>
</a:t>
            </a:r>
            <a:r>
              <a:rPr lang="tr-TR" sz="2400">
                <a:solidFill>
                  <a:srgbClr val="000000"/>
                </a:solidFill>
                <a:latin typeface="Calibri"/>
              </a:rPr>
              <a:t>
</a:t>
            </a:r>
            <a:r>
              <a:rPr lang="tr-TR" sz="2400">
                <a:solidFill>
                  <a:srgbClr val="000000"/>
                </a:solidFill>
                <a:latin typeface="Calibri"/>
              </a:rPr>
              <a:t>05100000800 Ceyhun KEKLİK</a:t>
            </a:r>
            <a:r>
              <a:rPr lang="tr-TR" sz="2400">
                <a:solidFill>
                  <a:srgbClr val="000000"/>
                </a:solidFill>
                <a:latin typeface="Calibri"/>
              </a:rPr>
              <a:t>
</a:t>
            </a:r>
            <a:r>
              <a:rPr lang="tr-TR" sz="2400">
                <a:solidFill>
                  <a:srgbClr val="000000"/>
                </a:solidFill>
                <a:latin typeface="Calibri"/>
              </a:rPr>
              <a:t>05100000804 Nagihan SEVGİ</a:t>
            </a:r>
            <a:r>
              <a:rPr lang="tr-TR" sz="2400">
                <a:solidFill>
                  <a:srgbClr val="000000"/>
                </a:solidFill>
                <a:latin typeface="Calibri"/>
              </a:rPr>
              <a:t>
</a:t>
            </a:r>
            <a:r>
              <a:rPr lang="tr-TR" sz="2400">
                <a:solidFill>
                  <a:srgbClr val="000000"/>
                </a:solidFill>
                <a:latin typeface="Calibri"/>
              </a:rPr>
              <a:t>05080009389 Mehmet Akif   </a:t>
            </a:r>
            <a:r>
              <a:rPr lang="tr-TR" sz="2400">
                <a:solidFill>
                  <a:srgbClr val="000000"/>
                </a:solidFill>
                <a:latin typeface="Calibri"/>
              </a:rPr>
              <a:t>
</a:t>
            </a:r>
            <a:r>
              <a:rPr lang="tr-TR" sz="2400">
                <a:solidFill>
                  <a:srgbClr val="000000"/>
                </a:solidFill>
                <a:latin typeface="Calibri"/>
              </a:rPr>
              <a:t>                           İLYASOĞULLARI</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28760" y="642960"/>
            <a:ext cx="8229240" cy="4525560"/>
          </a:xfrm>
          <a:prstGeom prst="rect">
            <a:avLst/>
          </a:prstGeom>
        </p:spPr>
        <p:txBody>
          <a:bodyPr/>
          <a:p>
            <a:pPr>
              <a:lnSpc>
                <a:spcPct val="100000"/>
              </a:lnSpc>
            </a:pPr>
            <a:r>
              <a:rPr lang="tr-TR" sz="3200">
                <a:solidFill>
                  <a:srgbClr val="000000"/>
                </a:solidFill>
                <a:latin typeface="Calibri"/>
              </a:rPr>
              <a:t>	</a:t>
            </a:r>
            <a:endParaRPr/>
          </a:p>
          <a:p>
            <a:pPr>
              <a:lnSpc>
                <a:spcPct val="100000"/>
              </a:lnSpc>
            </a:pPr>
            <a:r>
              <a:rPr lang="tr-TR" sz="3200">
                <a:solidFill>
                  <a:srgbClr val="000000"/>
                </a:solidFill>
                <a:latin typeface="Calibri"/>
              </a:rPr>
              <a:t>	</a:t>
            </a:r>
            <a:r>
              <a:rPr lang="tr-TR" sz="3200">
                <a:solidFill>
                  <a:srgbClr val="000000"/>
                </a:solidFill>
                <a:latin typeface="Calibri"/>
              </a:rPr>
              <a:t>Yenilenebilir enerji alanında önemli yatırımları olan Intel, ABD Çevre Koruma Ajansı'nın Yeşil Güç Ortaklığı programındaki en büyük yatırıma sahip firma konumunda.</a:t>
            </a:r>
            <a:endParaRPr/>
          </a:p>
          <a:p>
            <a:pPr>
              <a:lnSpc>
                <a:spcPct val="100000"/>
              </a:lnSpc>
            </a:pPr>
            <a:r>
              <a:rPr lang="tr-TR" sz="3200">
                <a:solidFill>
                  <a:srgbClr val="000000"/>
                </a:solidFill>
                <a:latin typeface="Calibri"/>
              </a:rPr>
              <a:t>	</a:t>
            </a:r>
            <a:r>
              <a:rPr lang="tr-TR" sz="3200">
                <a:solidFill>
                  <a:srgbClr val="000000"/>
                </a:solidFill>
                <a:latin typeface="Calibri"/>
              </a:rPr>
              <a:t>Intel’in 2020 yılına kadar çevreyi ilgilendiren projeleri bulunmaktadır.  </a:t>
            </a:r>
            <a:endParaRPr/>
          </a:p>
          <a:p>
            <a:pPr>
              <a:lnSpc>
                <a:spcPct val="100000"/>
              </a:lnSpc>
            </a:pPr>
            <a:endParaRPr/>
          </a:p>
        </p:txBody>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357120"/>
            <a:ext cx="8229240" cy="5768640"/>
          </a:xfrm>
          <a:prstGeom prst="rect">
            <a:avLst/>
          </a:prstGeom>
        </p:spPr>
        <p:txBody>
          <a:bodyPr/>
          <a:p>
            <a:pPr>
              <a:lnSpc>
                <a:spcPct val="100000"/>
              </a:lnSpc>
            </a:pPr>
            <a:r>
              <a:rPr lang="tr-TR" sz="3200">
                <a:solidFill>
                  <a:srgbClr val="000000"/>
                </a:solidFill>
                <a:latin typeface="Calibri"/>
              </a:rPr>
              <a:t>	</a:t>
            </a:r>
            <a:endParaRPr/>
          </a:p>
          <a:p>
            <a:pPr>
              <a:lnSpc>
                <a:spcPct val="100000"/>
              </a:lnSpc>
            </a:pPr>
            <a:r>
              <a:rPr lang="tr-TR" sz="3200">
                <a:solidFill>
                  <a:srgbClr val="000000"/>
                </a:solidFill>
                <a:latin typeface="Calibri"/>
              </a:rPr>
              <a:t>	</a:t>
            </a:r>
            <a:r>
              <a:rPr lang="tr-TR" sz="3200" u="sng">
                <a:solidFill>
                  <a:srgbClr val="000000"/>
                </a:solidFill>
                <a:latin typeface="Calibri"/>
              </a:rPr>
              <a:t>Intel'in ilk planı;</a:t>
            </a:r>
            <a:endParaRPr/>
          </a:p>
          <a:p>
            <a:pPr>
              <a:lnSpc>
                <a:spcPct val="100000"/>
              </a:lnSpc>
            </a:pPr>
            <a:endParaRPr/>
          </a:p>
          <a:p>
            <a:pPr>
              <a:lnSpc>
                <a:spcPct val="100000"/>
              </a:lnSpc>
            </a:pPr>
            <a:r>
              <a:rPr lang="tr-TR" sz="3200">
                <a:solidFill>
                  <a:srgbClr val="000000"/>
                </a:solidFill>
                <a:latin typeface="Calibri"/>
              </a:rPr>
              <a:t>	</a:t>
            </a:r>
            <a:r>
              <a:rPr lang="tr-TR" sz="3200">
                <a:solidFill>
                  <a:srgbClr val="000000"/>
                </a:solidFill>
                <a:latin typeface="Calibri"/>
              </a:rPr>
              <a:t> </a:t>
            </a:r>
            <a:r>
              <a:rPr lang="tr-TR" sz="3200">
                <a:solidFill>
                  <a:srgbClr val="000000"/>
                </a:solidFill>
                <a:latin typeface="Calibri"/>
              </a:rPr>
              <a:t>2020 yılında yonga başına</a:t>
            </a:r>
            <a:endParaRPr/>
          </a:p>
          <a:p>
            <a:pPr>
              <a:lnSpc>
                <a:spcPct val="100000"/>
              </a:lnSpc>
            </a:pPr>
            <a:r>
              <a:rPr lang="tr-TR" sz="3200">
                <a:solidFill>
                  <a:srgbClr val="000000"/>
                </a:solidFill>
                <a:latin typeface="Calibri"/>
              </a:rPr>
              <a:t>    </a:t>
            </a:r>
            <a:r>
              <a:rPr lang="tr-TR" sz="3200">
                <a:solidFill>
                  <a:srgbClr val="000000"/>
                </a:solidFill>
                <a:latin typeface="Calibri"/>
              </a:rPr>
              <a:t>doğaya salınan gaz miktarını</a:t>
            </a:r>
            <a:endParaRPr/>
          </a:p>
          <a:p>
            <a:pPr>
              <a:lnSpc>
                <a:spcPct val="100000"/>
              </a:lnSpc>
            </a:pPr>
            <a:r>
              <a:rPr lang="tr-TR" sz="3200">
                <a:solidFill>
                  <a:srgbClr val="000000"/>
                </a:solidFill>
                <a:latin typeface="Calibri"/>
              </a:rPr>
              <a:t>    </a:t>
            </a:r>
            <a:r>
              <a:rPr lang="tr-TR" sz="3200">
                <a:solidFill>
                  <a:srgbClr val="000000"/>
                </a:solidFill>
                <a:latin typeface="Calibri"/>
              </a:rPr>
              <a:t>2010 yılındaki seviyenin yüzde </a:t>
            </a:r>
            <a:endParaRPr/>
          </a:p>
          <a:p>
            <a:pPr>
              <a:lnSpc>
                <a:spcPct val="100000"/>
              </a:lnSpc>
            </a:pPr>
            <a:r>
              <a:rPr lang="tr-TR" sz="3200">
                <a:solidFill>
                  <a:srgbClr val="000000"/>
                </a:solidFill>
                <a:latin typeface="Calibri"/>
              </a:rPr>
              <a:t>	</a:t>
            </a:r>
            <a:r>
              <a:rPr lang="tr-TR" sz="3200">
                <a:solidFill>
                  <a:srgbClr val="000000"/>
                </a:solidFill>
                <a:latin typeface="Calibri"/>
              </a:rPr>
              <a:t>10 altına indirmektir. Intel tüm yeni tesislerini Enerji ve Çevresel Tasarımlarda Liderlik (LEED) tarafından verilen AltınSertifikasyon'u kapsamında inşa ederek bu hedefini gerçekleştirmeyi planlamıştır. 5 Nisan 2013 yılında da bu sertifikayı almaya hak kazanmıştır.</a:t>
            </a:r>
            <a:endParaRPr/>
          </a:p>
          <a:p>
            <a:pPr>
              <a:lnSpc>
                <a:spcPct val="100000"/>
              </a:lnSpc>
            </a:pPr>
            <a:endParaRPr/>
          </a:p>
        </p:txBody>
      </p:sp>
      <p:pic>
        <p:nvPicPr>
          <p:cNvPr descr="" id="93" name="Picture 3"/>
          <p:cNvPicPr/>
          <p:nvPr/>
        </p:nvPicPr>
        <p:blipFill>
          <a:blip r:embed="rId1"/>
          <a:stretch>
            <a:fillRect/>
          </a:stretch>
        </p:blipFill>
        <p:spPr>
          <a:xfrm>
            <a:off x="5643720" y="785880"/>
            <a:ext cx="2466720" cy="1847520"/>
          </a:xfrm>
          <a:prstGeom prst="rect">
            <a:avLst/>
          </a:prstGeom>
          <a:ln>
            <a:noFill/>
          </a:ln>
        </p:spPr>
      </p:pic>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p:spPr>
        <p:txBody>
          <a:bodyPr anchor="ctr"/>
          <a:p>
            <a:pPr>
              <a:lnSpc>
                <a:spcPct val="100000"/>
              </a:lnSpc>
            </a:pPr>
            <a:r>
              <a:rPr lang="tr-TR" sz="4400">
                <a:solidFill>
                  <a:srgbClr val="000000"/>
                </a:solidFill>
                <a:latin typeface="Calibri"/>
              </a:rPr>
              <a:t>Çevreye geri dönüşümün sağlanması için Intel;</a:t>
            </a:r>
            <a:endParaRPr/>
          </a:p>
        </p:txBody>
      </p:sp>
      <p:sp>
        <p:nvSpPr>
          <p:cNvPr id="95" name="TextShape 2"/>
          <p:cNvSpPr txBox="1"/>
          <p:nvPr/>
        </p:nvSpPr>
        <p:spPr>
          <a:xfrm>
            <a:off x="457200" y="1600200"/>
            <a:ext cx="8229240" cy="4525560"/>
          </a:xfrm>
          <a:prstGeom prst="rect">
            <a:avLst/>
          </a:prstGeom>
        </p:spPr>
        <p:txBody>
          <a:bodyPr/>
          <a:p>
            <a:pPr>
              <a:lnSpc>
                <a:spcPct val="100000"/>
              </a:lnSpc>
              <a:buFont typeface="Arial"/>
              <a:buChar char="•"/>
            </a:pPr>
            <a:r>
              <a:rPr lang="tr-TR" sz="3200">
                <a:solidFill>
                  <a:srgbClr val="000000"/>
                </a:solidFill>
                <a:latin typeface="Calibri"/>
              </a:rPr>
              <a:t>Klima sisteminden yoğuşan </a:t>
            </a:r>
            <a:endParaRPr/>
          </a:p>
          <a:p>
            <a:pPr>
              <a:lnSpc>
                <a:spcPct val="100000"/>
              </a:lnSpc>
            </a:pPr>
            <a:r>
              <a:rPr lang="tr-TR" sz="3200">
                <a:solidFill>
                  <a:srgbClr val="000000"/>
                </a:solidFill>
                <a:latin typeface="Calibri"/>
              </a:rPr>
              <a:t>    </a:t>
            </a:r>
            <a:r>
              <a:rPr lang="tr-TR" sz="3200">
                <a:solidFill>
                  <a:srgbClr val="000000"/>
                </a:solidFill>
                <a:latin typeface="Calibri"/>
              </a:rPr>
              <a:t>suyu yakalayarak sulama</a:t>
            </a:r>
            <a:endParaRPr/>
          </a:p>
          <a:p>
            <a:pPr>
              <a:lnSpc>
                <a:spcPct val="100000"/>
              </a:lnSpc>
            </a:pPr>
            <a:r>
              <a:rPr lang="tr-TR" sz="3200">
                <a:solidFill>
                  <a:srgbClr val="000000"/>
                </a:solidFill>
                <a:latin typeface="Calibri"/>
              </a:rPr>
              <a:t>	</a:t>
            </a:r>
            <a:r>
              <a:rPr lang="tr-TR" sz="3200">
                <a:solidFill>
                  <a:srgbClr val="000000"/>
                </a:solidFill>
                <a:latin typeface="Calibri"/>
              </a:rPr>
              <a:t>işlemi için kullanılmasını </a:t>
            </a:r>
            <a:endParaRPr/>
          </a:p>
          <a:p>
            <a:pPr>
              <a:lnSpc>
                <a:spcPct val="100000"/>
              </a:lnSpc>
            </a:pPr>
            <a:r>
              <a:rPr lang="tr-TR" sz="3200">
                <a:solidFill>
                  <a:srgbClr val="000000"/>
                </a:solidFill>
                <a:latin typeface="Calibri"/>
              </a:rPr>
              <a:t>	</a:t>
            </a:r>
            <a:r>
              <a:rPr lang="tr-TR" sz="3200">
                <a:solidFill>
                  <a:srgbClr val="000000"/>
                </a:solidFill>
                <a:latin typeface="Calibri"/>
              </a:rPr>
              <a:t>sağlamıştır.</a:t>
            </a:r>
            <a:endParaRPr/>
          </a:p>
          <a:p>
            <a:pPr>
              <a:lnSpc>
                <a:spcPct val="100000"/>
              </a:lnSpc>
              <a:buFont typeface="Arial"/>
              <a:buChar char="•"/>
            </a:pPr>
            <a:r>
              <a:rPr lang="tr-TR" sz="3200">
                <a:solidFill>
                  <a:srgbClr val="000000"/>
                </a:solidFill>
                <a:latin typeface="Calibri"/>
              </a:rPr>
              <a:t>Bina ısıtma işlemi,klimalar ve </a:t>
            </a:r>
            <a:endParaRPr/>
          </a:p>
          <a:p>
            <a:pPr>
              <a:lnSpc>
                <a:spcPct val="100000"/>
              </a:lnSpc>
            </a:pPr>
            <a:r>
              <a:rPr lang="tr-TR" sz="3200">
                <a:solidFill>
                  <a:srgbClr val="000000"/>
                </a:solidFill>
                <a:latin typeface="Calibri"/>
              </a:rPr>
              <a:t>    </a:t>
            </a:r>
            <a:r>
              <a:rPr lang="tr-TR" sz="3200">
                <a:solidFill>
                  <a:srgbClr val="000000"/>
                </a:solidFill>
                <a:latin typeface="Calibri"/>
              </a:rPr>
              <a:t>veri merkezi bilgisayarlardan dağıtılan ısı ile gerçekleşmektedir.</a:t>
            </a:r>
            <a:endParaRPr/>
          </a:p>
          <a:p>
            <a:pPr>
              <a:lnSpc>
                <a:spcPct val="100000"/>
              </a:lnSpc>
            </a:pPr>
            <a:endParaRPr/>
          </a:p>
        </p:txBody>
      </p:sp>
      <p:pic>
        <p:nvPicPr>
          <p:cNvPr descr="" id="96" name="Picture 2"/>
          <p:cNvPicPr/>
          <p:nvPr/>
        </p:nvPicPr>
        <p:blipFill>
          <a:blip r:embed="rId1"/>
          <a:stretch>
            <a:fillRect/>
          </a:stretch>
        </p:blipFill>
        <p:spPr>
          <a:xfrm>
            <a:off x="5500800" y="1500120"/>
            <a:ext cx="3311640" cy="2199240"/>
          </a:xfrm>
          <a:prstGeom prst="rect">
            <a:avLst/>
          </a:prstGeom>
          <a:ln>
            <a:noFill/>
          </a:ln>
        </p:spPr>
      </p:pic>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285840"/>
            <a:ext cx="8229240" cy="5839920"/>
          </a:xfrm>
          <a:prstGeom prst="rect">
            <a:avLst/>
          </a:prstGeom>
        </p:spPr>
        <p:txBody>
          <a:bodyPr/>
          <a:p>
            <a:pPr>
              <a:lnSpc>
                <a:spcPct val="100000"/>
              </a:lnSpc>
            </a:pPr>
            <a:r>
              <a:rPr lang="tr-TR" sz="3200">
                <a:solidFill>
                  <a:srgbClr val="000000"/>
                </a:solidFill>
                <a:latin typeface="Calibri"/>
              </a:rPr>
              <a:t>	</a:t>
            </a:r>
            <a:r>
              <a:rPr lang="tr-TR" sz="3200" u="sng">
                <a:solidFill>
                  <a:srgbClr val="000000"/>
                </a:solidFill>
                <a:latin typeface="Calibri"/>
              </a:rPr>
              <a:t>İkinci plan;</a:t>
            </a:r>
            <a:endParaRPr/>
          </a:p>
          <a:p>
            <a:pPr>
              <a:lnSpc>
                <a:spcPct val="100000"/>
              </a:lnSpc>
            </a:pPr>
            <a:r>
              <a:rPr lang="tr-TR" sz="3200">
                <a:solidFill>
                  <a:srgbClr val="000000"/>
                </a:solidFill>
                <a:latin typeface="Calibri"/>
              </a:rPr>
              <a:t>	</a:t>
            </a:r>
            <a:endParaRPr/>
          </a:p>
          <a:p>
            <a:pPr>
              <a:lnSpc>
                <a:spcPct val="100000"/>
              </a:lnSpc>
            </a:pPr>
            <a:r>
              <a:rPr lang="tr-TR" sz="3200">
                <a:solidFill>
                  <a:srgbClr val="000000"/>
                </a:solidFill>
                <a:latin typeface="Calibri"/>
              </a:rPr>
              <a:t>	</a:t>
            </a:r>
            <a:r>
              <a:rPr lang="tr-TR" sz="3200">
                <a:solidFill>
                  <a:srgbClr val="000000"/>
                </a:solidFill>
                <a:latin typeface="Calibri"/>
              </a:rPr>
              <a:t>Laptop ve veri merkezi ürünlerinin enerji verimliliğini 2010 yılı seviyesinden 25 kat daha fazla artırmaktır. Böylece 2015 yılına kadar 1.4 milyar kWh enerji tasarruf edilmiş olacak. Yonga başına kullanılan su miktarı azaltılacak ve sıfır kimyasal atık hedeflenecek.</a:t>
            </a:r>
            <a:endParaRPr/>
          </a:p>
          <a:p>
            <a:pPr>
              <a:lnSpc>
                <a:spcPct val="100000"/>
              </a:lnSpc>
            </a:pPr>
            <a:endParaRPr/>
          </a:p>
        </p:txBody>
      </p:sp>
    </p:spTree>
  </p:cSld>
  <p:timing>
    <p:tnLst>
      <p:par>
        <p:cTn dur="indefinite" id="21" nodeType="tmRoot" restart="never">
          <p:childTnLst>
            <p:seq>
              <p:cTn id="2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98" name="Picture 2"/>
          <p:cNvPicPr/>
          <p:nvPr/>
        </p:nvPicPr>
        <p:blipFill>
          <a:blip r:embed="rId1"/>
          <a:stretch>
            <a:fillRect/>
          </a:stretch>
        </p:blipFill>
        <p:spPr>
          <a:xfrm>
            <a:off x="0" y="0"/>
            <a:ext cx="9179640" cy="6875640"/>
          </a:xfrm>
          <a:prstGeom prst="rect">
            <a:avLst/>
          </a:prstGeom>
          <a:ln>
            <a:noFill/>
          </a:ln>
        </p:spPr>
      </p:pic>
      <p:sp>
        <p:nvSpPr>
          <p:cNvPr id="99" name="CustomShape 1"/>
          <p:cNvSpPr/>
          <p:nvPr/>
        </p:nvSpPr>
        <p:spPr>
          <a:xfrm>
            <a:off x="2071800" y="500040"/>
            <a:ext cx="5143320" cy="1187640"/>
          </a:xfrm>
          <a:prstGeom prst="rect">
            <a:avLst/>
          </a:prstGeom>
          <a:noFill/>
          <a:ln>
            <a:noFill/>
          </a:ln>
        </p:spPr>
        <p:txBody>
          <a:bodyPr bIns="45000" lIns="90000" rIns="90000" tIns="45000"/>
          <a:p>
            <a:pPr algn="ctr">
              <a:lnSpc>
                <a:spcPct val="100000"/>
              </a:lnSpc>
            </a:pPr>
            <a:r>
              <a:rPr lang="tr-TR" sz="7200">
                <a:solidFill>
                  <a:srgbClr val="ffffff"/>
                </a:solidFill>
                <a:latin typeface="Calibri"/>
              </a:rPr>
              <a:t>EĞİTİM</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428760"/>
            <a:ext cx="8229240" cy="5697360"/>
          </a:xfrm>
          <a:prstGeom prst="rect">
            <a:avLst/>
          </a:prstGeom>
        </p:spPr>
        <p:txBody>
          <a:bodyPr/>
          <a:p>
            <a:pPr>
              <a:lnSpc>
                <a:spcPct val="100000"/>
              </a:lnSpc>
            </a:pPr>
            <a:r>
              <a:rPr lang="tr-TR" sz="3200">
                <a:solidFill>
                  <a:srgbClr val="000000"/>
                </a:solidFill>
                <a:latin typeface="Calibri"/>
              </a:rPr>
              <a:t>	</a:t>
            </a:r>
            <a:r>
              <a:rPr lang="tr-TR" sz="3200">
                <a:solidFill>
                  <a:srgbClr val="000000"/>
                </a:solidFill>
                <a:latin typeface="Calibri"/>
              </a:rPr>
              <a:t>Intel kendisini çok uzun bir süredir dünyanın her yerinde eğitimi geliştirmeye adamıştır. Aslında 1968 yılında kurulduğundan beri, eğitim daima Intel kültürünün bir parçası olmuştur. Altı kıtada, elliden fazla ülkede, yenilikçi eğitim programları tasarlamak ve sunmak için eğitimciler, devletler ve eğitim sektörü ile birlikte çalışmalar yapan Intel, eğitime yönelik çeşitli çabalarla dünya genelinde 1 milyar doların üzerinde yatırım yapmıştır. </a:t>
            </a:r>
            <a:endParaRPr/>
          </a:p>
          <a:p>
            <a:pPr>
              <a:lnSpc>
                <a:spcPct val="100000"/>
              </a:lnSpc>
            </a:pPr>
            <a:endParaRPr/>
          </a:p>
        </p:txBody>
      </p:sp>
    </p:spTree>
  </p:cSld>
  <p:timing>
    <p:tnLst>
      <p:par>
        <p:cTn dur="indefinite" id="23" nodeType="tmRoot" restart="never">
          <p:childTnLst>
            <p:seq>
              <p:cTn id="24"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571320" y="1143000"/>
            <a:ext cx="8229240" cy="4525560"/>
          </a:xfrm>
          <a:prstGeom prst="rect">
            <a:avLst/>
          </a:prstGeom>
        </p:spPr>
        <p:txBody>
          <a:bodyPr/>
          <a:p>
            <a:pPr>
              <a:lnSpc>
                <a:spcPct val="100000"/>
              </a:lnSpc>
              <a:buFont typeface="Arial"/>
              <a:buChar char="•"/>
            </a:pPr>
            <a:r>
              <a:rPr lang="tr-TR" sz="3200">
                <a:solidFill>
                  <a:srgbClr val="000000"/>
                </a:solidFill>
                <a:latin typeface="Calibri"/>
              </a:rPr>
              <a:t>  </a:t>
            </a:r>
            <a:r>
              <a:rPr lang="tr-TR" sz="3200">
                <a:solidFill>
                  <a:srgbClr val="000000"/>
                </a:solidFill>
                <a:latin typeface="Calibri"/>
              </a:rPr>
              <a:t>Gönüllü Bağış Programı: Finansal katkı, benzer bağışlar veya gönüllü çalışmalar şeklinde katılımın gerçekleştiği ve okullara yardım öngören bu faaliyetini 10 yıldır sürdürmektedir.</a:t>
            </a:r>
            <a:endParaRPr/>
          </a:p>
          <a:p>
            <a:pPr>
              <a:lnSpc>
                <a:spcPct val="100000"/>
              </a:lnSpc>
              <a:buFont typeface="Arial"/>
              <a:buChar char="•"/>
            </a:pPr>
            <a:r>
              <a:rPr lang="tr-TR" sz="3200">
                <a:solidFill>
                  <a:srgbClr val="000000"/>
                </a:solidFill>
                <a:latin typeface="Calibri"/>
              </a:rPr>
              <a:t>Gelecek için Eğitim profesyonel gelişim programı ile, üç milyonun üzerinde öğretmen eğitilmiştir. </a:t>
            </a:r>
            <a:endParaRPr/>
          </a:p>
          <a:p>
            <a:pPr>
              <a:lnSpc>
                <a:spcPct val="100000"/>
              </a:lnSpc>
            </a:pPr>
            <a:endParaRPr/>
          </a:p>
          <a:p>
            <a:pPr>
              <a:lnSpc>
                <a:spcPct val="100000"/>
              </a:lnSpc>
            </a:pPr>
            <a:endParaRPr/>
          </a:p>
        </p:txBody>
      </p:sp>
    </p:spTree>
  </p:cSld>
  <p:timing>
    <p:tnLst>
      <p:par>
        <p:cTn dur="indefinite" id="25" nodeType="tmRoot" restart="never">
          <p:childTnLst>
            <p:seq>
              <p:cTn id="26"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2" name="Picture 2"/>
          <p:cNvPicPr/>
          <p:nvPr/>
        </p:nvPicPr>
        <p:blipFill>
          <a:blip r:embed="rId1"/>
          <a:stretch>
            <a:fillRect/>
          </a:stretch>
        </p:blipFill>
        <p:spPr>
          <a:xfrm>
            <a:off x="428760" y="0"/>
            <a:ext cx="8072280" cy="6812640"/>
          </a:xfrm>
          <a:prstGeom prst="rect">
            <a:avLst/>
          </a:prstGeom>
          <a:ln>
            <a:noFill/>
          </a:ln>
        </p:spPr>
      </p:pic>
      <p:sp>
        <p:nvSpPr>
          <p:cNvPr id="103" name="CustomShape 1"/>
          <p:cNvSpPr/>
          <p:nvPr/>
        </p:nvSpPr>
        <p:spPr>
          <a:xfrm>
            <a:off x="1000080" y="4572000"/>
            <a:ext cx="7643520" cy="2284920"/>
          </a:xfrm>
          <a:prstGeom prst="rect">
            <a:avLst/>
          </a:prstGeom>
          <a:noFill/>
          <a:ln>
            <a:noFill/>
          </a:ln>
        </p:spPr>
        <p:txBody>
          <a:bodyPr bIns="45000" lIns="90000" rIns="90000" tIns="45000"/>
          <a:p>
            <a:pPr>
              <a:lnSpc>
                <a:spcPct val="100000"/>
              </a:lnSpc>
            </a:pPr>
            <a:r>
              <a:rPr lang="tr-TR" sz="7200">
                <a:solidFill>
                  <a:srgbClr val="ffffff"/>
                </a:solidFill>
                <a:latin typeface="Calibri"/>
              </a:rPr>
              <a:t>“</a:t>
            </a:r>
            <a:r>
              <a:rPr lang="tr-TR" sz="7200">
                <a:solidFill>
                  <a:srgbClr val="ffffff"/>
                </a:solidFill>
                <a:latin typeface="Calibri"/>
              </a:rPr>
              <a:t>Herkes İçin Başarı”</a:t>
            </a:r>
            <a:endParaRPr/>
          </a:p>
          <a:p>
            <a:pPr>
              <a:lnSpc>
                <a:spcPct val="100000"/>
              </a:lnSpc>
            </a:pPr>
            <a:r>
              <a:rPr lang="tr-TR" sz="7200">
                <a:solidFill>
                  <a:srgbClr val="ffffff"/>
                </a:solidFill>
                <a:latin typeface="Calibri"/>
              </a:rPr>
              <a:t>	</a:t>
            </a:r>
            <a:r>
              <a:rPr lang="tr-TR" sz="7200">
                <a:solidFill>
                  <a:srgbClr val="ffffff"/>
                </a:solidFill>
                <a:latin typeface="Calibri"/>
              </a:rPr>
              <a:t>	</a:t>
            </a:r>
            <a:r>
              <a:rPr lang="tr-TR" sz="7200">
                <a:solidFill>
                  <a:srgbClr val="ffffff"/>
                </a:solidFill>
                <a:latin typeface="Calibri"/>
              </a:rPr>
              <a:t>TOPLUM</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p:spPr>
        <p:txBody>
          <a:bodyPr anchor="ctr"/>
          <a:p>
            <a:pPr>
              <a:lnSpc>
                <a:spcPct val="100000"/>
              </a:lnSpc>
            </a:pPr>
            <a:r>
              <a:rPr lang="tr-TR" sz="4400">
                <a:solidFill>
                  <a:srgbClr val="000000"/>
                </a:solidFill>
                <a:latin typeface="Calibri"/>
              </a:rPr>
              <a:t>INTEL Bilgisayar Kulübü;</a:t>
            </a:r>
            <a:endParaRPr/>
          </a:p>
        </p:txBody>
      </p:sp>
      <p:sp>
        <p:nvSpPr>
          <p:cNvPr id="105" name="TextShape 2"/>
          <p:cNvSpPr txBox="1"/>
          <p:nvPr/>
        </p:nvSpPr>
        <p:spPr>
          <a:xfrm>
            <a:off x="457200" y="1600200"/>
            <a:ext cx="8229240" cy="4525560"/>
          </a:xfrm>
          <a:prstGeom prst="rect">
            <a:avLst/>
          </a:prstGeom>
        </p:spPr>
        <p:txBody>
          <a:bodyPr/>
          <a:p>
            <a:pPr>
              <a:lnSpc>
                <a:spcPct val="100000"/>
              </a:lnSpc>
            </a:pPr>
            <a:r>
              <a:rPr lang="tr-TR" sz="3200">
                <a:solidFill>
                  <a:srgbClr val="000000"/>
                </a:solidFill>
                <a:latin typeface="Calibri"/>
              </a:rPr>
              <a:t>	</a:t>
            </a:r>
            <a:r>
              <a:rPr lang="tr-TR" sz="3200">
                <a:solidFill>
                  <a:srgbClr val="000000"/>
                </a:solidFill>
                <a:latin typeface="Calibri"/>
              </a:rPr>
              <a:t>Intel Bilgisayar Kulübü Ağı 10 ile 18 yaşları arasındaki gençler için bir okul sonrası öğrenim ortamıdır. Amaç yeterli hizmet görmeyen toplumlardaki genç insanları, teknolojiyi kullanabilir hale getirmektir. Bilgisayar Kulübü gençlerin kendilerine ilham veren ve onlara örnek model olarak hizmet eden yetişkin akıl hocaları ile birlikte çalıştıkları ve becerileri ile özgüvenlerini geliştirip, kendilerine bir gelecek yarattıkları destekleyici bir öğrenim ortamıdır.</a:t>
            </a:r>
            <a:endParaRPr/>
          </a:p>
          <a:p>
            <a:pPr>
              <a:lnSpc>
                <a:spcPct val="100000"/>
              </a:lnSpc>
            </a:pPr>
            <a:endParaRPr/>
          </a:p>
        </p:txBody>
      </p:sp>
    </p:spTree>
  </p:cSld>
  <p:timing>
    <p:tnLst>
      <p:par>
        <p:cTn dur="indefinite" id="27" nodeType="tmRoot" restart="never">
          <p:childTnLst>
            <p:seq>
              <p:cTn id="28"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p:spPr>
        <p:txBody>
          <a:bodyPr anchor="ctr"/>
          <a:p>
            <a:pPr>
              <a:lnSpc>
                <a:spcPct val="100000"/>
              </a:lnSpc>
            </a:pPr>
            <a:r>
              <a:rPr lang="tr-TR" sz="4400">
                <a:solidFill>
                  <a:srgbClr val="000000"/>
                </a:solidFill>
                <a:latin typeface="Calibri"/>
              </a:rPr>
              <a:t>Ayrıca;</a:t>
            </a:r>
            <a:endParaRPr/>
          </a:p>
        </p:txBody>
      </p:sp>
      <p:sp>
        <p:nvSpPr>
          <p:cNvPr id="107" name="TextShape 2"/>
          <p:cNvSpPr txBox="1"/>
          <p:nvPr/>
        </p:nvSpPr>
        <p:spPr>
          <a:xfrm>
            <a:off x="457200" y="1600200"/>
            <a:ext cx="8229240" cy="4525560"/>
          </a:xfrm>
          <a:prstGeom prst="rect">
            <a:avLst/>
          </a:prstGeom>
        </p:spPr>
        <p:txBody>
          <a:bodyPr/>
          <a:p>
            <a:pPr>
              <a:lnSpc>
                <a:spcPct val="100000"/>
              </a:lnSpc>
              <a:buFont typeface="Arial"/>
              <a:buChar char="•"/>
            </a:pPr>
            <a:r>
              <a:rPr lang="tr-TR" sz="3200">
                <a:solidFill>
                  <a:srgbClr val="000000"/>
                </a:solidFill>
                <a:latin typeface="Calibri"/>
              </a:rPr>
              <a:t>Intel Uluslar arası Bilim ve Mühendislik Fuarı’nda (ISEF) 42 gibi rekor sayılabilecek sayıda ülkeye ev sahipliği yaptı.</a:t>
            </a:r>
            <a:endParaRPr/>
          </a:p>
          <a:p>
            <a:pPr>
              <a:lnSpc>
                <a:spcPct val="100000"/>
              </a:lnSpc>
            </a:pPr>
            <a:endParaRPr/>
          </a:p>
          <a:p>
            <a:pPr>
              <a:lnSpc>
                <a:spcPct val="100000"/>
              </a:lnSpc>
              <a:buFont typeface="Arial"/>
              <a:buChar char="•"/>
            </a:pPr>
            <a:r>
              <a:rPr lang="tr-TR" sz="3200">
                <a:solidFill>
                  <a:srgbClr val="000000"/>
                </a:solidFill>
                <a:latin typeface="Calibri"/>
              </a:rPr>
              <a:t>INTEL, 21. yüzyılda verilecek eğitim ile ekonomik gelişmeyi hızlandırmak için Dünya Bankası, Birleşmiş Milletler Eğitim, Bilim ve Kültür Örgütü (UNESCO) ve Dünya Ekonomi Forumu gibi çok uluslu örgütlerle de işbirliği yapmaktadır.</a:t>
            </a:r>
            <a:endParaRPr/>
          </a:p>
          <a:p>
            <a:pPr>
              <a:lnSpc>
                <a:spcPct val="100000"/>
              </a:lnSpc>
            </a:pPr>
            <a:endParaRPr/>
          </a:p>
          <a:p>
            <a:pPr>
              <a:lnSpc>
                <a:spcPct val="100000"/>
              </a:lnSpc>
              <a:buFont typeface="Arial"/>
              <a:buChar char="•"/>
            </a:pPr>
            <a:r>
              <a:rPr lang="tr-TR" sz="3200">
                <a:solidFill>
                  <a:srgbClr val="000000"/>
                </a:solidFill>
                <a:latin typeface="Calibri"/>
              </a:rPr>
              <a:t>Genelde az gelişmiş ülkelerde yapılan hammadde üretimi, eğer bu bölgelerde çatışmalar varsa, büyük tekellerin elinde bulunuyor ve elde edilen gelirlerden silah alımı gerçekleştiriliyor. Intel böylece katliamların da önüne geçmeye çalışmaktadır.</a:t>
            </a:r>
            <a:endParaRPr/>
          </a:p>
          <a:p>
            <a:pPr>
              <a:lnSpc>
                <a:spcPct val="100000"/>
              </a:lnSpc>
            </a:pPr>
            <a:endParaRPr/>
          </a:p>
          <a:p>
            <a:pPr>
              <a:lnSpc>
                <a:spcPct val="100000"/>
              </a:lnSpc>
            </a:pPr>
            <a:endParaRPr/>
          </a:p>
        </p:txBody>
      </p:sp>
    </p:spTree>
  </p:cSld>
  <p:timing>
    <p:tnLst>
      <p:par>
        <p:cTn dur="indefinite" id="29" nodeType="tmRoot" restart="never">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428760" y="928800"/>
            <a:ext cx="8229240" cy="4525560"/>
          </a:xfrm>
          <a:prstGeom prst="rect">
            <a:avLst/>
          </a:prstGeom>
        </p:spPr>
        <p:txBody>
          <a:bodyPr/>
          <a:p>
            <a:pPr>
              <a:lnSpc>
                <a:spcPct val="100000"/>
              </a:lnSpc>
            </a:pPr>
            <a:r>
              <a:rPr lang="tr-TR" sz="3200">
                <a:solidFill>
                  <a:srgbClr val="000000"/>
                </a:solidFill>
                <a:latin typeface="Calibri"/>
              </a:rPr>
              <a:t>	</a:t>
            </a:r>
            <a:r>
              <a:rPr lang="tr-TR" sz="3200">
                <a:solidFill>
                  <a:srgbClr val="000000"/>
                </a:solidFill>
                <a:latin typeface="Calibri"/>
              </a:rPr>
              <a:t>	</a:t>
            </a:r>
            <a:r>
              <a:rPr lang="tr-TR" sz="3200">
                <a:solidFill>
                  <a:srgbClr val="000000"/>
                </a:solidFill>
                <a:latin typeface="Calibri"/>
              </a:rPr>
              <a:t>	</a:t>
            </a:r>
            <a:r>
              <a:rPr lang="tr-TR" sz="3200">
                <a:solidFill>
                  <a:srgbClr val="000000"/>
                </a:solidFill>
                <a:latin typeface="Calibri"/>
              </a:rPr>
              <a:t>MARKA OLMAK KOLAY MI</a:t>
            </a:r>
            <a:endParaRPr/>
          </a:p>
        </p:txBody>
      </p:sp>
      <p:pic>
        <p:nvPicPr>
          <p:cNvPr descr="" id="80" name="Picture 2"/>
          <p:cNvPicPr/>
          <p:nvPr/>
        </p:nvPicPr>
        <p:blipFill>
          <a:blip r:embed="rId1"/>
          <a:stretch>
            <a:fillRect/>
          </a:stretch>
        </p:blipFill>
        <p:spPr>
          <a:xfrm>
            <a:off x="3357720" y="2143080"/>
            <a:ext cx="1904760" cy="2400120"/>
          </a:xfrm>
          <a:prstGeom prst="rect">
            <a:avLst/>
          </a:prstGeom>
          <a:ln>
            <a:noFill/>
          </a:ln>
        </p:spPr>
      </p:pic>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8" name="Picture 2"/>
          <p:cNvPicPr/>
          <p:nvPr/>
        </p:nvPicPr>
        <p:blipFill>
          <a:blip r:embed="rId1"/>
          <a:stretch>
            <a:fillRect/>
          </a:stretch>
        </p:blipFill>
        <p:spPr>
          <a:xfrm>
            <a:off x="357120" y="-9000"/>
            <a:ext cx="8572320" cy="6866640"/>
          </a:xfrm>
          <a:prstGeom prst="rect">
            <a:avLst/>
          </a:prstGeom>
          <a:ln>
            <a:noFill/>
          </a:ln>
        </p:spPr>
      </p:pic>
      <p:sp>
        <p:nvSpPr>
          <p:cNvPr id="109" name="CustomShape 1"/>
          <p:cNvSpPr/>
          <p:nvPr/>
        </p:nvSpPr>
        <p:spPr>
          <a:xfrm>
            <a:off x="1462320" y="500040"/>
            <a:ext cx="6775560" cy="1187640"/>
          </a:xfrm>
          <a:prstGeom prst="rect">
            <a:avLst/>
          </a:prstGeom>
          <a:noFill/>
          <a:ln>
            <a:noFill/>
          </a:ln>
        </p:spPr>
        <p:txBody>
          <a:bodyPr bIns="45000" lIns="90000" rIns="90000" tIns="45000" wrap="none"/>
          <a:p>
            <a:pPr>
              <a:lnSpc>
                <a:spcPct val="100000"/>
              </a:lnSpc>
            </a:pPr>
            <a:r>
              <a:rPr lang="tr-TR" sz="7200">
                <a:solidFill>
                  <a:srgbClr val="002060"/>
                </a:solidFill>
                <a:latin typeface="Calibri"/>
              </a:rPr>
              <a:t>INTEL’DE KARİYER</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457200" y="571320"/>
            <a:ext cx="8229240" cy="5554440"/>
          </a:xfrm>
          <a:prstGeom prst="rect">
            <a:avLst/>
          </a:prstGeom>
        </p:spPr>
        <p:txBody>
          <a:bodyPr/>
          <a:p>
            <a:pPr>
              <a:lnSpc>
                <a:spcPct val="100000"/>
              </a:lnSpc>
            </a:pPr>
            <a:endParaRPr/>
          </a:p>
          <a:p>
            <a:pPr>
              <a:lnSpc>
                <a:spcPct val="100000"/>
              </a:lnSpc>
            </a:pPr>
            <a:r>
              <a:rPr lang="tr-TR" sz="3200">
                <a:solidFill>
                  <a:srgbClr val="000000"/>
                </a:solidFill>
                <a:latin typeface="Calibri"/>
              </a:rPr>
              <a:t>Intel Türkiye, Orta Doğu ve </a:t>
            </a:r>
            <a:endParaRPr/>
          </a:p>
          <a:p>
            <a:pPr>
              <a:lnSpc>
                <a:spcPct val="100000"/>
              </a:lnSpc>
            </a:pPr>
            <a:r>
              <a:rPr lang="tr-TR" sz="3200">
                <a:solidFill>
                  <a:srgbClr val="000000"/>
                </a:solidFill>
                <a:latin typeface="Calibri"/>
              </a:rPr>
              <a:t>Afrika Bölgesi Satış ve </a:t>
            </a:r>
            <a:endParaRPr/>
          </a:p>
          <a:p>
            <a:pPr>
              <a:lnSpc>
                <a:spcPct val="100000"/>
              </a:lnSpc>
            </a:pPr>
            <a:r>
              <a:rPr lang="tr-TR" sz="3200">
                <a:solidFill>
                  <a:srgbClr val="000000"/>
                </a:solidFill>
                <a:latin typeface="Calibri"/>
              </a:rPr>
              <a:t>Pazarlama Direktörü</a:t>
            </a:r>
            <a:endParaRPr/>
          </a:p>
          <a:p>
            <a:pPr>
              <a:lnSpc>
                <a:spcPct val="100000"/>
              </a:lnSpc>
            </a:pPr>
            <a:r>
              <a:rPr lang="tr-TR" sz="3200">
                <a:solidFill>
                  <a:srgbClr val="000000"/>
                </a:solidFill>
                <a:latin typeface="Calibri"/>
              </a:rPr>
              <a:t>Ege Ertem Özerk’ten; </a:t>
            </a:r>
            <a:endParaRPr/>
          </a:p>
          <a:p>
            <a:pPr>
              <a:lnSpc>
                <a:spcPct val="100000"/>
              </a:lnSpc>
            </a:pPr>
            <a:r>
              <a:rPr lang="tr-TR" sz="3200">
                <a:solidFill>
                  <a:srgbClr val="000000"/>
                </a:solidFill>
                <a:latin typeface="Calibri"/>
              </a:rPr>
              <a:t>“</a:t>
            </a:r>
            <a:r>
              <a:rPr lang="tr-TR" sz="3200">
                <a:solidFill>
                  <a:srgbClr val="000000"/>
                </a:solidFill>
                <a:latin typeface="Calibri"/>
              </a:rPr>
              <a:t>Intel’de Çalışmak”</a:t>
            </a:r>
            <a:endParaRPr/>
          </a:p>
        </p:txBody>
      </p:sp>
      <p:pic>
        <p:nvPicPr>
          <p:cNvPr descr="" id="111" name="Picture 3"/>
          <p:cNvPicPr/>
          <p:nvPr/>
        </p:nvPicPr>
        <p:blipFill>
          <a:blip r:embed="rId1"/>
          <a:stretch>
            <a:fillRect/>
          </a:stretch>
        </p:blipFill>
        <p:spPr>
          <a:xfrm>
            <a:off x="5500800" y="857160"/>
            <a:ext cx="2984040" cy="4470120"/>
          </a:xfrm>
          <a:prstGeom prst="rect">
            <a:avLst/>
          </a:prstGeom>
          <a:ln>
            <a:noFill/>
          </a:ln>
        </p:spPr>
      </p:pic>
    </p:spTree>
  </p:cSld>
  <p:timing>
    <p:tnLst>
      <p:par>
        <p:cTn dur="indefinite" id="31" nodeType="tmRoot" restart="never">
          <p:childTnLst>
            <p:seq>
              <p:cTn id="3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500040" y="500040"/>
            <a:ext cx="8229240" cy="5786280"/>
          </a:xfrm>
          <a:prstGeom prst="rect">
            <a:avLst/>
          </a:prstGeom>
        </p:spPr>
        <p:txBody>
          <a:bodyPr/>
          <a:p>
            <a:pPr>
              <a:lnSpc>
                <a:spcPct val="100000"/>
              </a:lnSpc>
            </a:pPr>
            <a:r>
              <a:rPr lang="tr-TR" sz="3200">
                <a:solidFill>
                  <a:srgbClr val="000000"/>
                </a:solidFill>
                <a:latin typeface="Calibri"/>
              </a:rPr>
              <a:t>	</a:t>
            </a:r>
            <a:r>
              <a:rPr lang="tr-TR" sz="3200">
                <a:solidFill>
                  <a:srgbClr val="000000"/>
                </a:solidFill>
                <a:latin typeface="Calibri"/>
              </a:rPr>
              <a:t>“</a:t>
            </a:r>
            <a:r>
              <a:rPr lang="tr-TR" sz="3200">
                <a:solidFill>
                  <a:srgbClr val="000000"/>
                </a:solidFill>
                <a:latin typeface="Calibri"/>
              </a:rPr>
              <a:t>Intel’de şirket içi iletişimi artırmaya yönelik uygulamaların ağırlığı artıyor. Bunlardan biri blog’lar. Intel’de bütün üst düzey yöneticilerin blog’u var. Bütün çalışanlar yöneticileri ilk ağızdan dinleyebiliyor. Bu şekilde çalışanlardan geribildirim toplanıyor. Müdürlerin yönetim ve liderlik yetenekleri çalışanlarına soruluyor, anketler yapılıyor. Diğer taraftan şirketle ilgili stratejik konularda mutlaka çalışanların görüşleri alınıyor. “</a:t>
            </a:r>
            <a:endParaRPr/>
          </a:p>
        </p:txBody>
      </p:sp>
    </p:spTree>
  </p:cSld>
  <p:timing>
    <p:tnLst>
      <p:par>
        <p:cTn dur="indefinite" id="33" nodeType="tmRoot" restart="never">
          <p:childTnLst>
            <p:seq>
              <p:cTn id="3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p:spPr>
        <p:txBody>
          <a:bodyPr anchor="ctr"/>
          <a:p>
            <a:pPr algn="ctr">
              <a:lnSpc>
                <a:spcPct val="100000"/>
              </a:lnSpc>
            </a:pPr>
            <a:r>
              <a:rPr lang="tr-TR" sz="4400">
                <a:solidFill>
                  <a:srgbClr val="000000"/>
                </a:solidFill>
                <a:latin typeface="Calibri"/>
              </a:rPr>
              <a:t>Bunun ne gibi faydası olur?</a:t>
            </a:r>
            <a:endParaRPr/>
          </a:p>
        </p:txBody>
      </p:sp>
      <p:sp>
        <p:nvSpPr>
          <p:cNvPr id="114" name="TextShape 2"/>
          <p:cNvSpPr txBox="1"/>
          <p:nvPr/>
        </p:nvSpPr>
        <p:spPr>
          <a:xfrm>
            <a:off x="457200" y="1600200"/>
            <a:ext cx="8229240" cy="4525560"/>
          </a:xfrm>
          <a:prstGeom prst="rect">
            <a:avLst/>
          </a:prstGeom>
        </p:spPr>
        <p:txBody>
          <a:bodyPr/>
          <a:p>
            <a:pPr>
              <a:lnSpc>
                <a:spcPct val="100000"/>
              </a:lnSpc>
            </a:pPr>
            <a:r>
              <a:rPr lang="tr-TR" sz="3200">
                <a:solidFill>
                  <a:srgbClr val="000000"/>
                </a:solidFill>
                <a:latin typeface="Calibri"/>
              </a:rPr>
              <a:t>	</a:t>
            </a:r>
            <a:r>
              <a:rPr lang="tr-TR" sz="3200">
                <a:solidFill>
                  <a:srgbClr val="000000"/>
                </a:solidFill>
                <a:latin typeface="Calibri"/>
              </a:rPr>
              <a:t>Çalışanlar ile yöneticiler birebir etkileşim içinde olmasıyla, hem yapılan çalışma hızlandırılmış olunur hem de çalışan-yönetici arasındaki iletişimi artar.  Böylece daha verimli ve gerek çalışanlar gerekse yöneticiler arasındaki iletişimin güçlü olduğu bir çalışma ortamı yaratılmış olunur.</a:t>
            </a:r>
            <a:endParaRPr/>
          </a:p>
        </p:txBody>
      </p:sp>
    </p:spTree>
  </p:cSld>
  <p:timing>
    <p:tnLst>
      <p:par>
        <p:cTn dur="indefinite" id="35" nodeType="tmRoot" restart="never">
          <p:childTnLst>
            <p:seq>
              <p:cTn id="3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571320" y="2428920"/>
            <a:ext cx="8229240" cy="1142640"/>
          </a:xfrm>
          <a:prstGeom prst="rect">
            <a:avLst/>
          </a:prstGeom>
        </p:spPr>
        <p:txBody>
          <a:bodyPr anchor="ctr"/>
          <a:p>
            <a:pPr algn="ctr">
              <a:lnSpc>
                <a:spcPct val="100000"/>
              </a:lnSpc>
            </a:pPr>
            <a:r>
              <a:rPr lang="tr-TR" sz="4400">
                <a:solidFill>
                  <a:srgbClr val="000000"/>
                </a:solidFill>
                <a:latin typeface="Calibri"/>
              </a:rPr>
              <a:t>Peki tüm bu çalışmaları INTEL’i nasıl büyük bir marka haline getirdi?</a:t>
            </a:r>
            <a:endParaRPr/>
          </a:p>
        </p:txBody>
      </p:sp>
    </p:spTree>
  </p:cSld>
  <p:timing>
    <p:tnLst>
      <p:par>
        <p:cTn dur="indefinite" id="37" nodeType="tmRoot" restart="never">
          <p:childTnLst>
            <p:seq>
              <p:cTn id="3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57200" y="428760"/>
            <a:ext cx="8229240" cy="5697360"/>
          </a:xfrm>
          <a:prstGeom prst="rect">
            <a:avLst/>
          </a:prstGeom>
        </p:spPr>
        <p:txBody>
          <a:bodyPr/>
          <a:p>
            <a:pPr>
              <a:lnSpc>
                <a:spcPct val="100000"/>
              </a:lnSpc>
            </a:pPr>
            <a:r>
              <a:rPr lang="tr-TR" sz="3200">
                <a:solidFill>
                  <a:srgbClr val="000000"/>
                </a:solidFill>
                <a:latin typeface="Calibri"/>
              </a:rPr>
              <a:t>	</a:t>
            </a:r>
            <a:endParaRPr/>
          </a:p>
          <a:p>
            <a:pPr lvl="1">
              <a:lnSpc>
                <a:spcPct val="100000"/>
              </a:lnSpc>
              <a:buFont typeface="Arial"/>
              <a:buChar char="–"/>
            </a:pPr>
            <a:r>
              <a:rPr lang="tr-TR" sz="2800">
                <a:solidFill>
                  <a:srgbClr val="000000"/>
                </a:solidFill>
                <a:latin typeface="Calibri"/>
              </a:rPr>
              <a:t> </a:t>
            </a:r>
            <a:r>
              <a:rPr lang="tr-TR" sz="2800">
                <a:solidFill>
                  <a:srgbClr val="000000"/>
                </a:solidFill>
                <a:latin typeface="Calibri"/>
              </a:rPr>
              <a:t>Intel, eğitim alanında yaptığı çalışmalar sayesinde  kendi bünyesinde de çalıştırabileceği nitelikli ve bilinçli bireyler yetiştirmektedir.  Böylece Intel’in  gelişimine de katkı sağlanmaktadır.</a:t>
            </a:r>
            <a:endParaRPr/>
          </a:p>
          <a:p>
            <a:pPr lvl="1">
              <a:lnSpc>
                <a:spcPct val="100000"/>
              </a:lnSpc>
              <a:buFont typeface="Arial"/>
              <a:buChar char="–"/>
            </a:pPr>
            <a:r>
              <a:rPr lang="tr-TR" sz="2800">
                <a:solidFill>
                  <a:srgbClr val="000000"/>
                </a:solidFill>
                <a:latin typeface="Calibri"/>
              </a:rPr>
              <a:t>Intel, her bireyin ve firmanın da sahip olmak istediği temiz çevre politikasına sahiptir. Bunun için binalarındaki ve enerji tüketimindeki gerekli önlemleri almıştır. Bu da Intel’e ekonomik alanda tasarruf sağlamaktadır. </a:t>
            </a:r>
            <a:endParaRPr/>
          </a:p>
          <a:p>
            <a:endParaRPr/>
          </a:p>
          <a:p>
            <a:pPr>
              <a:lnSpc>
                <a:spcPct val="100000"/>
              </a:lnSpc>
            </a:pPr>
            <a:endParaRPr/>
          </a:p>
        </p:txBody>
      </p:sp>
    </p:spTree>
  </p:cSld>
  <p:timing>
    <p:tnLst>
      <p:par>
        <p:cTn dur="indefinite" id="39" nodeType="tmRoot" restart="never">
          <p:childTnLst>
            <p:seq>
              <p:cTn id="4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457200" y="571320"/>
            <a:ext cx="8229240" cy="5554440"/>
          </a:xfrm>
          <a:prstGeom prst="rect">
            <a:avLst/>
          </a:prstGeom>
        </p:spPr>
        <p:txBody>
          <a:bodyPr/>
          <a:p>
            <a:pPr>
              <a:lnSpc>
                <a:spcPct val="100000"/>
              </a:lnSpc>
            </a:pPr>
            <a:r>
              <a:rPr lang="tr-TR" sz="3200">
                <a:solidFill>
                  <a:srgbClr val="000000"/>
                </a:solidFill>
                <a:latin typeface="Calibri"/>
              </a:rPr>
              <a:t>	</a:t>
            </a:r>
            <a:endParaRPr/>
          </a:p>
          <a:p>
            <a:pPr>
              <a:lnSpc>
                <a:spcPct val="100000"/>
              </a:lnSpc>
            </a:pPr>
            <a:r>
              <a:rPr lang="tr-TR" sz="3200">
                <a:solidFill>
                  <a:srgbClr val="000000"/>
                </a:solidFill>
                <a:latin typeface="Calibri"/>
              </a:rPr>
              <a:t>	</a:t>
            </a:r>
            <a:endParaRPr/>
          </a:p>
          <a:p>
            <a:pPr>
              <a:lnSpc>
                <a:spcPct val="100000"/>
              </a:lnSpc>
            </a:pPr>
            <a:r>
              <a:rPr lang="tr-TR" sz="3200">
                <a:solidFill>
                  <a:srgbClr val="000000"/>
                </a:solidFill>
                <a:latin typeface="Calibri"/>
              </a:rPr>
              <a:t>	</a:t>
            </a:r>
            <a:r>
              <a:rPr lang="tr-TR" sz="3200">
                <a:solidFill>
                  <a:srgbClr val="000000"/>
                </a:solidFill>
                <a:latin typeface="Calibri"/>
              </a:rPr>
              <a:t>Sonuç olarak, 1968 yılından itibaren Intel’in sektörsel başarılarının yanı sıra yapmış olduğu sosyal sorumluluk projeleri ile de </a:t>
            </a:r>
            <a:r>
              <a:rPr i="1" lang="tr-TR" sz="3200">
                <a:solidFill>
                  <a:srgbClr val="000000"/>
                </a:solidFill>
                <a:latin typeface="Calibri"/>
              </a:rPr>
              <a:t>“INTEL”   </a:t>
            </a:r>
            <a:r>
              <a:rPr lang="tr-TR" sz="3200">
                <a:solidFill>
                  <a:srgbClr val="000000"/>
                </a:solidFill>
                <a:latin typeface="Calibri"/>
              </a:rPr>
              <a:t>markasını tüm dünya çapında tanıtmıştır.</a:t>
            </a:r>
            <a:endParaRPr/>
          </a:p>
          <a:p>
            <a:pPr>
              <a:lnSpc>
                <a:spcPct val="100000"/>
              </a:lnSpc>
            </a:pPr>
            <a:r>
              <a:rPr lang="tr-TR" sz="3200">
                <a:solidFill>
                  <a:srgbClr val="000000"/>
                </a:solidFill>
                <a:latin typeface="Calibri"/>
              </a:rPr>
              <a:t>	</a:t>
            </a:r>
            <a:r>
              <a:rPr lang="tr-TR" sz="3200">
                <a:solidFill>
                  <a:srgbClr val="000000"/>
                </a:solidFill>
                <a:latin typeface="Calibri"/>
              </a:rPr>
              <a:t>Çalışanları ile iletişimin güçlülüğü sebebiyle de başarısını daha da ilerletmiştir. </a:t>
            </a:r>
            <a:endParaRPr/>
          </a:p>
        </p:txBody>
      </p:sp>
    </p:spTree>
  </p:cSld>
  <p:timing>
    <p:tnLst>
      <p:par>
        <p:cTn dur="indefinite" id="41" nodeType="tmRoot" restart="never">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p:spPr>
        <p:txBody>
          <a:bodyPr anchor="ctr"/>
          <a:p>
            <a:pPr>
              <a:lnSpc>
                <a:spcPct val="100000"/>
              </a:lnSpc>
            </a:pPr>
            <a:r>
              <a:rPr lang="tr-TR" sz="4400">
                <a:solidFill>
                  <a:srgbClr val="000000"/>
                </a:solidFill>
                <a:latin typeface="Calibri"/>
              </a:rPr>
              <a:t>Marka Olmak;</a:t>
            </a:r>
            <a:endParaRPr/>
          </a:p>
        </p:txBody>
      </p:sp>
      <p:sp>
        <p:nvSpPr>
          <p:cNvPr id="82" name="TextShape 2"/>
          <p:cNvSpPr txBox="1"/>
          <p:nvPr/>
        </p:nvSpPr>
        <p:spPr>
          <a:xfrm>
            <a:off x="457200" y="1600200"/>
            <a:ext cx="8229240" cy="4525560"/>
          </a:xfrm>
          <a:prstGeom prst="rect">
            <a:avLst/>
          </a:prstGeom>
        </p:spPr>
        <p:txBody>
          <a:bodyPr/>
          <a:p>
            <a:pPr>
              <a:lnSpc>
                <a:spcPct val="100000"/>
              </a:lnSpc>
            </a:pPr>
            <a:r>
              <a:rPr lang="tr-TR" sz="3200">
                <a:solidFill>
                  <a:srgbClr val="000000"/>
                </a:solidFill>
                <a:latin typeface="Calibri"/>
              </a:rPr>
              <a:t>	</a:t>
            </a:r>
            <a:r>
              <a:rPr lang="tr-TR" sz="3200">
                <a:solidFill>
                  <a:srgbClr val="000000"/>
                </a:solidFill>
                <a:latin typeface="Calibri"/>
              </a:rPr>
              <a:t>Endüstri markası olmak için tıpkı tüketici markalarında olduğu gibi ilk etapta hedef kitleyi belirlemek, marka vaadini ortaya koymak ve hedef kitle üzerinden marka iletişimi yapmak gerekiyor. Ancak, kullanılan pazarlama araçları yönünden endüstri markaları tüketici markalarından farklılaşıyor.</a:t>
            </a:r>
            <a:endParaRPr/>
          </a:p>
          <a:p>
            <a:pPr>
              <a:lnSpc>
                <a:spcPct val="100000"/>
              </a:lnSpc>
            </a:pPr>
            <a:endParaRPr/>
          </a:p>
        </p:txBody>
      </p:sp>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1600200"/>
            <a:ext cx="8229240" cy="4525560"/>
          </a:xfrm>
          <a:prstGeom prst="rect">
            <a:avLst/>
          </a:prstGeom>
        </p:spPr>
        <p:txBody>
          <a:bodyPr/>
          <a:p>
            <a:pPr>
              <a:lnSpc>
                <a:spcPct val="100000"/>
              </a:lnSpc>
            </a:pPr>
            <a:r>
              <a:rPr lang="tr-TR" sz="3200">
                <a:solidFill>
                  <a:srgbClr val="000000"/>
                </a:solidFill>
                <a:latin typeface="Calibri"/>
              </a:rPr>
              <a:t>	</a:t>
            </a:r>
            <a:r>
              <a:rPr lang="tr-TR" sz="3200">
                <a:solidFill>
                  <a:srgbClr val="000000"/>
                </a:solidFill>
                <a:latin typeface="Calibri"/>
              </a:rPr>
              <a:t>Bu konudaki ayrımı BrandSense Yönetici Direktörü Sibel Akın, en basit şekliyle şöyle ifade ediyor: “Endüstri markalarının tüketici markalarından farkı sadece kullanılan kanallar olabilir. Bir gofret satmak için TV mecra olarak önemli olabilirken, araba parçaları satan bir firma sektör dergilerine ilan vermeyi tercih edecektir.”</a:t>
            </a:r>
            <a:endParaRPr/>
          </a:p>
          <a:p>
            <a:pPr>
              <a:lnSpc>
                <a:spcPct val="100000"/>
              </a:lnSpc>
            </a:pPr>
            <a:endParaRPr/>
          </a:p>
        </p:txBody>
      </p:sp>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457200" y="1600200"/>
            <a:ext cx="8229240" cy="4525560"/>
          </a:xfrm>
          <a:prstGeom prst="rect">
            <a:avLst/>
          </a:prstGeom>
        </p:spPr>
        <p:txBody>
          <a:bodyPr/>
          <a:p>
            <a:pPr>
              <a:lnSpc>
                <a:spcPct val="100000"/>
              </a:lnSpc>
            </a:pPr>
            <a:r>
              <a:rPr lang="tr-TR" sz="3200">
                <a:solidFill>
                  <a:srgbClr val="000000"/>
                </a:solidFill>
                <a:latin typeface="Calibri"/>
              </a:rPr>
              <a:t>	</a:t>
            </a:r>
            <a:r>
              <a:rPr lang="tr-TR" sz="3200">
                <a:solidFill>
                  <a:srgbClr val="000000"/>
                </a:solidFill>
                <a:latin typeface="Calibri"/>
              </a:rPr>
              <a:t>Prof. Dr. Kemal Kurtuluş da endüstri markası olmada izlenecek yolları şöyle anlatıyor: “Burada iki temel faktör var. Birincisi, rakiplerden farklılaşmak. İkincisi de rakiple başa baş rekabet edebilecek bir sunum yapabilmek. İletişimde de kamuoyunun o markaya sıcak bakması için halkla ilişkiler çalışmaları ile sosyal projelere ağırlık veriliyor. Markanın reklamdan çok haberi çıkıyor.”</a:t>
            </a:r>
            <a:endParaRPr/>
          </a:p>
          <a:p>
            <a:pPr>
              <a:lnSpc>
                <a:spcPct val="100000"/>
              </a:lnSpc>
            </a:pPr>
            <a:endParaRPr/>
          </a:p>
        </p:txBody>
      </p:sp>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85" name="Picture 2"/>
          <p:cNvPicPr/>
          <p:nvPr/>
        </p:nvPicPr>
        <p:blipFill>
          <a:blip r:embed="rId1"/>
          <a:stretch>
            <a:fillRect/>
          </a:stretch>
        </p:blipFill>
        <p:spPr>
          <a:xfrm>
            <a:off x="1285920" y="357120"/>
            <a:ext cx="6429240" cy="488088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428760"/>
            <a:ext cx="8229240" cy="5697360"/>
          </a:xfrm>
          <a:prstGeom prst="rect">
            <a:avLst/>
          </a:prstGeom>
        </p:spPr>
        <p:txBody>
          <a:bodyPr/>
          <a:p>
            <a:pPr>
              <a:lnSpc>
                <a:spcPct val="100000"/>
              </a:lnSpc>
            </a:pPr>
            <a:r>
              <a:rPr b="1" lang="tr-TR" sz="3200">
                <a:solidFill>
                  <a:srgbClr val="000000"/>
                </a:solidFill>
                <a:latin typeface="Calibri"/>
              </a:rPr>
              <a:t>	</a:t>
            </a:r>
            <a:r>
              <a:rPr b="1" lang="tr-TR" sz="3200">
                <a:solidFill>
                  <a:srgbClr val="000000"/>
                </a:solidFill>
                <a:latin typeface="Calibri"/>
              </a:rPr>
              <a:t>Intel</a:t>
            </a:r>
            <a:r>
              <a:rPr lang="tr-TR" sz="3200">
                <a:solidFill>
                  <a:srgbClr val="000000"/>
                </a:solidFill>
                <a:latin typeface="Calibri"/>
              </a:rPr>
              <a:t>, ABD merkezli, dünyanın </a:t>
            </a:r>
            <a:endParaRPr/>
          </a:p>
          <a:p>
            <a:pPr>
              <a:lnSpc>
                <a:spcPct val="100000"/>
              </a:lnSpc>
            </a:pPr>
            <a:r>
              <a:rPr lang="tr-TR" sz="3200">
                <a:solidFill>
                  <a:srgbClr val="000000"/>
                </a:solidFill>
                <a:latin typeface="Calibri"/>
              </a:rPr>
              <a:t>	</a:t>
            </a:r>
            <a:r>
              <a:rPr lang="tr-TR" sz="3200">
                <a:solidFill>
                  <a:srgbClr val="000000"/>
                </a:solidFill>
                <a:latin typeface="Calibri"/>
              </a:rPr>
              <a:t>en büyük yarı iletken üreticisidir. Şirket, 1968 yılında Gordon E. Moore tarafından kurulmuştur.</a:t>
            </a:r>
            <a:endParaRPr/>
          </a:p>
          <a:p>
            <a:pPr>
              <a:lnSpc>
                <a:spcPct val="100000"/>
              </a:lnSpc>
            </a:pPr>
            <a:r>
              <a:rPr lang="tr-TR" sz="3200">
                <a:solidFill>
                  <a:srgbClr val="000000"/>
                </a:solidFill>
                <a:latin typeface="Calibri"/>
              </a:rPr>
              <a:t>	</a:t>
            </a:r>
            <a:r>
              <a:rPr lang="tr-TR" sz="3200">
                <a:solidFill>
                  <a:srgbClr val="000000"/>
                </a:solidFill>
                <a:latin typeface="Calibri"/>
              </a:rPr>
              <a:t>Adı </a:t>
            </a:r>
            <a:r>
              <a:rPr b="1" lang="tr-TR" sz="3200">
                <a:solidFill>
                  <a:srgbClr val="000000"/>
                </a:solidFill>
                <a:latin typeface="Calibri"/>
              </a:rPr>
              <a:t>In</a:t>
            </a:r>
            <a:r>
              <a:rPr lang="tr-TR" sz="3200">
                <a:solidFill>
                  <a:srgbClr val="000000"/>
                </a:solidFill>
                <a:latin typeface="Calibri"/>
              </a:rPr>
              <a:t>tegrated</a:t>
            </a:r>
            <a:r>
              <a:rPr b="1" lang="tr-TR" sz="3200">
                <a:solidFill>
                  <a:srgbClr val="000000"/>
                </a:solidFill>
                <a:latin typeface="Calibri"/>
              </a:rPr>
              <a:t>El</a:t>
            </a:r>
            <a:r>
              <a:rPr lang="tr-TR" sz="3200">
                <a:solidFill>
                  <a:srgbClr val="000000"/>
                </a:solidFill>
                <a:latin typeface="Calibri"/>
              </a:rPr>
              <a:t>ectronics'ten </a:t>
            </a:r>
            <a:endParaRPr/>
          </a:p>
          <a:p>
            <a:pPr>
              <a:lnSpc>
                <a:spcPct val="100000"/>
              </a:lnSpc>
            </a:pPr>
            <a:r>
              <a:rPr lang="tr-TR" sz="3200">
                <a:solidFill>
                  <a:srgbClr val="000000"/>
                </a:solidFill>
                <a:latin typeface="Calibri"/>
              </a:rPr>
              <a:t>	</a:t>
            </a:r>
            <a:r>
              <a:rPr lang="tr-TR" sz="3200">
                <a:solidFill>
                  <a:srgbClr val="000000"/>
                </a:solidFill>
                <a:latin typeface="Calibri"/>
              </a:rPr>
              <a:t>gelmektedir.</a:t>
            </a:r>
            <a:endParaRPr/>
          </a:p>
          <a:p>
            <a:pPr>
              <a:lnSpc>
                <a:spcPct val="100000"/>
              </a:lnSpc>
            </a:pPr>
            <a:r>
              <a:rPr lang="tr-TR" sz="3200">
                <a:solidFill>
                  <a:srgbClr val="000000"/>
                </a:solidFill>
                <a:latin typeface="Calibri"/>
              </a:rPr>
              <a:t>	</a:t>
            </a:r>
            <a:endParaRPr/>
          </a:p>
        </p:txBody>
      </p:sp>
      <p:pic>
        <p:nvPicPr>
          <p:cNvPr descr="" id="87" name="Picture 2"/>
          <p:cNvPicPr/>
          <p:nvPr/>
        </p:nvPicPr>
        <p:blipFill>
          <a:blip r:embed="rId1"/>
          <a:stretch>
            <a:fillRect/>
          </a:stretch>
        </p:blipFill>
        <p:spPr>
          <a:xfrm>
            <a:off x="6500880" y="428760"/>
            <a:ext cx="2428560" cy="2817720"/>
          </a:xfrm>
          <a:prstGeom prst="rect">
            <a:avLst/>
          </a:prstGeom>
          <a:ln>
            <a:noFill/>
          </a:ln>
        </p:spPr>
      </p:pic>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57200" y="1600200"/>
            <a:ext cx="8229240" cy="4525560"/>
          </a:xfrm>
          <a:prstGeom prst="rect">
            <a:avLst/>
          </a:prstGeom>
        </p:spPr>
        <p:txBody>
          <a:bodyPr/>
          <a:p>
            <a:pPr>
              <a:lnSpc>
                <a:spcPct val="100000"/>
              </a:lnSpc>
            </a:pPr>
            <a:r>
              <a:rPr lang="tr-TR" sz="3200">
                <a:solidFill>
                  <a:srgbClr val="000000"/>
                </a:solidFill>
                <a:latin typeface="Calibri"/>
              </a:rPr>
              <a:t>	</a:t>
            </a:r>
            <a:r>
              <a:rPr lang="tr-TR" sz="3200">
                <a:solidFill>
                  <a:srgbClr val="000000"/>
                </a:solidFill>
                <a:latin typeface="Calibri"/>
              </a:rPr>
              <a:t>Intel için stratejik önem taşıyan üç alan bulunmaktadır: </a:t>
            </a:r>
            <a:endParaRPr/>
          </a:p>
          <a:p>
            <a:pPr>
              <a:lnSpc>
                <a:spcPct val="100000"/>
              </a:lnSpc>
              <a:buFont typeface="Arial"/>
              <a:buChar char="•"/>
            </a:pPr>
            <a:r>
              <a:rPr lang="tr-TR" sz="3200">
                <a:solidFill>
                  <a:srgbClr val="000000"/>
                </a:solidFill>
                <a:latin typeface="Calibri"/>
              </a:rPr>
              <a:t>	</a:t>
            </a:r>
            <a:r>
              <a:rPr lang="tr-TR" sz="3200">
                <a:solidFill>
                  <a:srgbClr val="000000"/>
                </a:solidFill>
                <a:latin typeface="Calibri"/>
              </a:rPr>
              <a:t>Çevre, </a:t>
            </a:r>
            <a:endParaRPr/>
          </a:p>
          <a:p>
            <a:pPr>
              <a:lnSpc>
                <a:spcPct val="100000"/>
              </a:lnSpc>
              <a:buFont typeface="Arial"/>
              <a:buChar char="•"/>
            </a:pPr>
            <a:r>
              <a:rPr lang="tr-TR" sz="3200">
                <a:solidFill>
                  <a:srgbClr val="000000"/>
                </a:solidFill>
                <a:latin typeface="Calibri"/>
              </a:rPr>
              <a:t>	</a:t>
            </a:r>
            <a:r>
              <a:rPr lang="tr-TR" sz="3200">
                <a:solidFill>
                  <a:srgbClr val="000000"/>
                </a:solidFill>
                <a:latin typeface="Calibri"/>
              </a:rPr>
              <a:t>Toplum, </a:t>
            </a:r>
            <a:endParaRPr/>
          </a:p>
          <a:p>
            <a:pPr>
              <a:lnSpc>
                <a:spcPct val="100000"/>
              </a:lnSpc>
              <a:buFont typeface="Arial"/>
              <a:buChar char="•"/>
            </a:pPr>
            <a:r>
              <a:rPr lang="tr-TR" sz="3200">
                <a:solidFill>
                  <a:srgbClr val="000000"/>
                </a:solidFill>
                <a:latin typeface="Calibri"/>
              </a:rPr>
              <a:t>	</a:t>
            </a:r>
            <a:r>
              <a:rPr lang="tr-TR" sz="3200">
                <a:solidFill>
                  <a:srgbClr val="000000"/>
                </a:solidFill>
                <a:latin typeface="Calibri"/>
              </a:rPr>
              <a:t>Eğitim.</a:t>
            </a:r>
            <a:endParaRPr/>
          </a:p>
          <a:p>
            <a:pPr>
              <a:lnSpc>
                <a:spcPct val="100000"/>
              </a:lnSpc>
            </a:pP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89" name="Picture 2"/>
          <p:cNvPicPr/>
          <p:nvPr/>
        </p:nvPicPr>
        <p:blipFill>
          <a:blip r:embed="rId1"/>
          <a:stretch>
            <a:fillRect/>
          </a:stretch>
        </p:blipFill>
        <p:spPr>
          <a:xfrm>
            <a:off x="0" y="0"/>
            <a:ext cx="9143640" cy="6857640"/>
          </a:xfrm>
          <a:prstGeom prst="rect">
            <a:avLst/>
          </a:prstGeom>
          <a:ln>
            <a:noFill/>
          </a:ln>
        </p:spPr>
      </p:pic>
      <p:sp>
        <p:nvSpPr>
          <p:cNvPr id="90" name="CustomShape 1"/>
          <p:cNvSpPr/>
          <p:nvPr/>
        </p:nvSpPr>
        <p:spPr>
          <a:xfrm>
            <a:off x="541080" y="5143680"/>
            <a:ext cx="8165160" cy="1187640"/>
          </a:xfrm>
          <a:prstGeom prst="rect">
            <a:avLst/>
          </a:prstGeom>
          <a:noFill/>
          <a:ln>
            <a:noFill/>
          </a:ln>
        </p:spPr>
        <p:txBody>
          <a:bodyPr bIns="45000" lIns="90000" rIns="90000" tIns="45000" wrap="none"/>
          <a:p>
            <a:pPr>
              <a:lnSpc>
                <a:spcPct val="100000"/>
              </a:lnSpc>
            </a:pPr>
            <a:r>
              <a:rPr lang="tr-TR" sz="7200">
                <a:solidFill>
                  <a:srgbClr val="ffffff"/>
                </a:solidFill>
                <a:latin typeface="Calibri"/>
              </a:rPr>
              <a:t>ÇEVRE’YE DUYARLILIK</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