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Lst>
  <p:sldSz cx="12192000" cy="6858000"/>
  <p:notesSz cx="7772400" cy="100584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609480" y="1604520"/>
            <a:ext cx="10972440" cy="1896840"/>
          </a:xfrm>
          <a:prstGeom prst="rect">
            <a:avLst/>
          </a:prstGeom>
        </p:spPr>
        <p:txBody>
          <a:bodyPr wrap="none" lIns="0" tIns="0" rIns="0" bIns="0"/>
          <a:lstStyle/>
          <a:p>
            <a:endParaRPr/>
          </a:p>
        </p:txBody>
      </p:sp>
      <p:sp>
        <p:nvSpPr>
          <p:cNvPr id="25" name="PlaceHolder 3"/>
          <p:cNvSpPr>
            <a:spLocks noGrp="1"/>
          </p:cNvSpPr>
          <p:nvPr>
            <p:ph type="body"/>
          </p:nvPr>
        </p:nvSpPr>
        <p:spPr>
          <a:xfrm>
            <a:off x="609480" y="3681720"/>
            <a:ext cx="10972440" cy="18968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609480" y="1604520"/>
            <a:ext cx="5354280" cy="1896840"/>
          </a:xfrm>
          <a:prstGeom prst="rect">
            <a:avLst/>
          </a:prstGeom>
        </p:spPr>
        <p:txBody>
          <a:bodyPr wrap="none" lIns="0" tIns="0" rIns="0" bIns="0"/>
          <a:lstStyle/>
          <a:p>
            <a:endParaRPr/>
          </a:p>
        </p:txBody>
      </p:sp>
      <p:sp>
        <p:nvSpPr>
          <p:cNvPr id="28" name="PlaceHolder 3"/>
          <p:cNvSpPr>
            <a:spLocks noGrp="1"/>
          </p:cNvSpPr>
          <p:nvPr>
            <p:ph type="body"/>
          </p:nvPr>
        </p:nvSpPr>
        <p:spPr>
          <a:xfrm>
            <a:off x="6231600" y="1604520"/>
            <a:ext cx="5354280" cy="1896840"/>
          </a:xfrm>
          <a:prstGeom prst="rect">
            <a:avLst/>
          </a:prstGeom>
        </p:spPr>
        <p:txBody>
          <a:bodyPr wrap="none" lIns="0" tIns="0" rIns="0" bIns="0"/>
          <a:lstStyle/>
          <a:p>
            <a:endParaRPr/>
          </a:p>
        </p:txBody>
      </p:sp>
      <p:sp>
        <p:nvSpPr>
          <p:cNvPr id="29" name="PlaceHolder 4"/>
          <p:cNvSpPr>
            <a:spLocks noGrp="1"/>
          </p:cNvSpPr>
          <p:nvPr>
            <p:ph type="body"/>
          </p:nvPr>
        </p:nvSpPr>
        <p:spPr>
          <a:xfrm>
            <a:off x="6231600" y="3681720"/>
            <a:ext cx="5354280" cy="1896840"/>
          </a:xfrm>
          <a:prstGeom prst="rect">
            <a:avLst/>
          </a:prstGeom>
        </p:spPr>
        <p:txBody>
          <a:bodyPr wrap="none" lIns="0" tIns="0" rIns="0" bIns="0"/>
          <a:lstStyle/>
          <a:p>
            <a:endParaRPr/>
          </a:p>
        </p:txBody>
      </p:sp>
      <p:sp>
        <p:nvSpPr>
          <p:cNvPr id="30" name="PlaceHolder 5"/>
          <p:cNvSpPr>
            <a:spLocks noGrp="1"/>
          </p:cNvSpPr>
          <p:nvPr>
            <p:ph type="body"/>
          </p:nvPr>
        </p:nvSpPr>
        <p:spPr>
          <a:xfrm>
            <a:off x="609480" y="3681720"/>
            <a:ext cx="5354280" cy="18968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609480" y="1604520"/>
            <a:ext cx="5354280" cy="1896840"/>
          </a:xfrm>
          <a:prstGeom prst="rect">
            <a:avLst/>
          </a:prstGeom>
        </p:spPr>
        <p:txBody>
          <a:bodyPr wrap="none" lIns="0" tIns="0" rIns="0" bIns="0"/>
          <a:lstStyle/>
          <a:p>
            <a:endParaRPr/>
          </a:p>
        </p:txBody>
      </p:sp>
      <p:sp>
        <p:nvSpPr>
          <p:cNvPr id="33" name="PlaceHolder 3"/>
          <p:cNvSpPr>
            <a:spLocks noGrp="1"/>
          </p:cNvSpPr>
          <p:nvPr>
            <p:ph type="body"/>
          </p:nvPr>
        </p:nvSpPr>
        <p:spPr>
          <a:xfrm>
            <a:off x="6231600" y="1604520"/>
            <a:ext cx="5354280" cy="1896840"/>
          </a:xfrm>
          <a:prstGeom prst="rect">
            <a:avLst/>
          </a:prstGeom>
        </p:spPr>
        <p:txBody>
          <a:bodyPr wrap="none" lIns="0" tIns="0" rIns="0" bIns="0"/>
          <a:lstStyle/>
          <a:p>
            <a:endParaRPr/>
          </a:p>
        </p:txBody>
      </p:sp>
      <p:pic>
        <p:nvPicPr>
          <p:cNvPr id="34" name="33 Resim"/>
          <p:cNvPicPr/>
          <p:nvPr/>
        </p:nvPicPr>
        <p:blipFill>
          <a:blip r:embed="rId2" cstate="print"/>
          <a:stretch>
            <a:fillRect/>
          </a:stretch>
        </p:blipFill>
        <p:spPr>
          <a:xfrm>
            <a:off x="7719840" y="3681360"/>
            <a:ext cx="2377440" cy="1896840"/>
          </a:xfrm>
          <a:prstGeom prst="rect">
            <a:avLst/>
          </a:prstGeom>
          <a:ln>
            <a:noFill/>
          </a:ln>
        </p:spPr>
      </p:pic>
      <p:pic>
        <p:nvPicPr>
          <p:cNvPr id="35" name="34 Resim"/>
          <p:cNvPicPr/>
          <p:nvPr/>
        </p:nvPicPr>
        <p:blipFill>
          <a:blip r:embed="rId2" cstate="print"/>
          <a:stretch>
            <a:fillRect/>
          </a:stretch>
        </p:blipFill>
        <p:spPr>
          <a:xfrm>
            <a:off x="2097720" y="3681360"/>
            <a:ext cx="2377440" cy="18968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39" name="PlaceHolder 2"/>
          <p:cNvSpPr>
            <a:spLocks noGrp="1"/>
          </p:cNvSpPr>
          <p:nvPr>
            <p:ph type="subTitle"/>
          </p:nvPr>
        </p:nvSpPr>
        <p:spPr>
          <a:xfrm>
            <a:off x="609480" y="1604520"/>
            <a:ext cx="10972440" cy="397764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41" name="PlaceHolder 2"/>
          <p:cNvSpPr>
            <a:spLocks noGrp="1"/>
          </p:cNvSpPr>
          <p:nvPr>
            <p:ph type="body"/>
          </p:nvPr>
        </p:nvSpPr>
        <p:spPr>
          <a:xfrm>
            <a:off x="609480" y="1604520"/>
            <a:ext cx="10972440" cy="397728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43" name="PlaceHolder 2"/>
          <p:cNvSpPr>
            <a:spLocks noGrp="1"/>
          </p:cNvSpPr>
          <p:nvPr>
            <p:ph type="body"/>
          </p:nvPr>
        </p:nvSpPr>
        <p:spPr>
          <a:xfrm>
            <a:off x="609480" y="1604520"/>
            <a:ext cx="5354280" cy="3977280"/>
          </a:xfrm>
          <a:prstGeom prst="rect">
            <a:avLst/>
          </a:prstGeom>
        </p:spPr>
        <p:txBody>
          <a:bodyPr wrap="none" lIns="0" tIns="0" rIns="0" bIns="0"/>
          <a:lstStyle/>
          <a:p>
            <a:endParaRPr/>
          </a:p>
        </p:txBody>
      </p:sp>
      <p:sp>
        <p:nvSpPr>
          <p:cNvPr id="44" name="PlaceHolder 3"/>
          <p:cNvSpPr>
            <a:spLocks noGrp="1"/>
          </p:cNvSpPr>
          <p:nvPr>
            <p:ph type="body"/>
          </p:nvPr>
        </p:nvSpPr>
        <p:spPr>
          <a:xfrm>
            <a:off x="6231600" y="1604520"/>
            <a:ext cx="5354280" cy="397728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820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48" name="PlaceHolder 2"/>
          <p:cNvSpPr>
            <a:spLocks noGrp="1"/>
          </p:cNvSpPr>
          <p:nvPr>
            <p:ph type="body"/>
          </p:nvPr>
        </p:nvSpPr>
        <p:spPr>
          <a:xfrm>
            <a:off x="609480" y="1604520"/>
            <a:ext cx="5354280" cy="1896840"/>
          </a:xfrm>
          <a:prstGeom prst="rect">
            <a:avLst/>
          </a:prstGeom>
        </p:spPr>
        <p:txBody>
          <a:bodyPr wrap="none" lIns="0" tIns="0" rIns="0" bIns="0"/>
          <a:lstStyle/>
          <a:p>
            <a:endParaRPr/>
          </a:p>
        </p:txBody>
      </p:sp>
      <p:sp>
        <p:nvSpPr>
          <p:cNvPr id="49" name="PlaceHolder 3"/>
          <p:cNvSpPr>
            <a:spLocks noGrp="1"/>
          </p:cNvSpPr>
          <p:nvPr>
            <p:ph type="body"/>
          </p:nvPr>
        </p:nvSpPr>
        <p:spPr>
          <a:xfrm>
            <a:off x="609480" y="3681720"/>
            <a:ext cx="5354280" cy="1896840"/>
          </a:xfrm>
          <a:prstGeom prst="rect">
            <a:avLst/>
          </a:prstGeom>
        </p:spPr>
        <p:txBody>
          <a:bodyPr wrap="none" lIns="0" tIns="0" rIns="0" bIns="0"/>
          <a:lstStyle/>
          <a:p>
            <a:endParaRPr/>
          </a:p>
        </p:txBody>
      </p:sp>
      <p:sp>
        <p:nvSpPr>
          <p:cNvPr id="50" name="PlaceHolder 4"/>
          <p:cNvSpPr>
            <a:spLocks noGrp="1"/>
          </p:cNvSpPr>
          <p:nvPr>
            <p:ph type="body"/>
          </p:nvPr>
        </p:nvSpPr>
        <p:spPr>
          <a:xfrm>
            <a:off x="6231600" y="1604520"/>
            <a:ext cx="5354280" cy="39772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609480" y="1604520"/>
            <a:ext cx="10972440" cy="397764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52" name="PlaceHolder 2"/>
          <p:cNvSpPr>
            <a:spLocks noGrp="1"/>
          </p:cNvSpPr>
          <p:nvPr>
            <p:ph type="body"/>
          </p:nvPr>
        </p:nvSpPr>
        <p:spPr>
          <a:xfrm>
            <a:off x="609480" y="1604520"/>
            <a:ext cx="5354280" cy="3977280"/>
          </a:xfrm>
          <a:prstGeom prst="rect">
            <a:avLst/>
          </a:prstGeom>
        </p:spPr>
        <p:txBody>
          <a:bodyPr wrap="none" lIns="0" tIns="0" rIns="0" bIns="0"/>
          <a:lstStyle/>
          <a:p>
            <a:endParaRPr/>
          </a:p>
        </p:txBody>
      </p:sp>
      <p:sp>
        <p:nvSpPr>
          <p:cNvPr id="53" name="PlaceHolder 3"/>
          <p:cNvSpPr>
            <a:spLocks noGrp="1"/>
          </p:cNvSpPr>
          <p:nvPr>
            <p:ph type="body"/>
          </p:nvPr>
        </p:nvSpPr>
        <p:spPr>
          <a:xfrm>
            <a:off x="6231600" y="1604520"/>
            <a:ext cx="5354280" cy="1896840"/>
          </a:xfrm>
          <a:prstGeom prst="rect">
            <a:avLst/>
          </a:prstGeom>
        </p:spPr>
        <p:txBody>
          <a:bodyPr wrap="none" lIns="0" tIns="0" rIns="0" bIns="0"/>
          <a:lstStyle/>
          <a:p>
            <a:endParaRPr/>
          </a:p>
        </p:txBody>
      </p:sp>
      <p:sp>
        <p:nvSpPr>
          <p:cNvPr id="54" name="PlaceHolder 4"/>
          <p:cNvSpPr>
            <a:spLocks noGrp="1"/>
          </p:cNvSpPr>
          <p:nvPr>
            <p:ph type="body"/>
          </p:nvPr>
        </p:nvSpPr>
        <p:spPr>
          <a:xfrm>
            <a:off x="6231600" y="3681720"/>
            <a:ext cx="5354280" cy="189684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56" name="PlaceHolder 2"/>
          <p:cNvSpPr>
            <a:spLocks noGrp="1"/>
          </p:cNvSpPr>
          <p:nvPr>
            <p:ph type="body"/>
          </p:nvPr>
        </p:nvSpPr>
        <p:spPr>
          <a:xfrm>
            <a:off x="609480" y="1604520"/>
            <a:ext cx="5354280" cy="1896840"/>
          </a:xfrm>
          <a:prstGeom prst="rect">
            <a:avLst/>
          </a:prstGeom>
        </p:spPr>
        <p:txBody>
          <a:bodyPr wrap="none" lIns="0" tIns="0" rIns="0" bIns="0"/>
          <a:lstStyle/>
          <a:p>
            <a:endParaRPr/>
          </a:p>
        </p:txBody>
      </p:sp>
      <p:sp>
        <p:nvSpPr>
          <p:cNvPr id="57" name="PlaceHolder 3"/>
          <p:cNvSpPr>
            <a:spLocks noGrp="1"/>
          </p:cNvSpPr>
          <p:nvPr>
            <p:ph type="body"/>
          </p:nvPr>
        </p:nvSpPr>
        <p:spPr>
          <a:xfrm>
            <a:off x="6231600" y="1604520"/>
            <a:ext cx="5354280" cy="1896840"/>
          </a:xfrm>
          <a:prstGeom prst="rect">
            <a:avLst/>
          </a:prstGeom>
        </p:spPr>
        <p:txBody>
          <a:bodyPr wrap="none" lIns="0" tIns="0" rIns="0" bIns="0"/>
          <a:lstStyle/>
          <a:p>
            <a:endParaRPr/>
          </a:p>
        </p:txBody>
      </p:sp>
      <p:sp>
        <p:nvSpPr>
          <p:cNvPr id="58" name="PlaceHolder 4"/>
          <p:cNvSpPr>
            <a:spLocks noGrp="1"/>
          </p:cNvSpPr>
          <p:nvPr>
            <p:ph type="body"/>
          </p:nvPr>
        </p:nvSpPr>
        <p:spPr>
          <a:xfrm>
            <a:off x="609480" y="3681720"/>
            <a:ext cx="10972080" cy="189684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60" name="PlaceHolder 2"/>
          <p:cNvSpPr>
            <a:spLocks noGrp="1"/>
          </p:cNvSpPr>
          <p:nvPr>
            <p:ph type="body"/>
          </p:nvPr>
        </p:nvSpPr>
        <p:spPr>
          <a:xfrm>
            <a:off x="609480" y="1604520"/>
            <a:ext cx="10972440" cy="1896840"/>
          </a:xfrm>
          <a:prstGeom prst="rect">
            <a:avLst/>
          </a:prstGeom>
        </p:spPr>
        <p:txBody>
          <a:bodyPr wrap="none" lIns="0" tIns="0" rIns="0" bIns="0"/>
          <a:lstStyle/>
          <a:p>
            <a:endParaRPr/>
          </a:p>
        </p:txBody>
      </p:sp>
      <p:sp>
        <p:nvSpPr>
          <p:cNvPr id="61" name="PlaceHolder 3"/>
          <p:cNvSpPr>
            <a:spLocks noGrp="1"/>
          </p:cNvSpPr>
          <p:nvPr>
            <p:ph type="body"/>
          </p:nvPr>
        </p:nvSpPr>
        <p:spPr>
          <a:xfrm>
            <a:off x="609480" y="3681720"/>
            <a:ext cx="10972440" cy="189684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63" name="PlaceHolder 2"/>
          <p:cNvSpPr>
            <a:spLocks noGrp="1"/>
          </p:cNvSpPr>
          <p:nvPr>
            <p:ph type="body"/>
          </p:nvPr>
        </p:nvSpPr>
        <p:spPr>
          <a:xfrm>
            <a:off x="609480" y="1604520"/>
            <a:ext cx="5354280" cy="1896840"/>
          </a:xfrm>
          <a:prstGeom prst="rect">
            <a:avLst/>
          </a:prstGeom>
        </p:spPr>
        <p:txBody>
          <a:bodyPr wrap="none" lIns="0" tIns="0" rIns="0" bIns="0"/>
          <a:lstStyle/>
          <a:p>
            <a:endParaRPr/>
          </a:p>
        </p:txBody>
      </p:sp>
      <p:sp>
        <p:nvSpPr>
          <p:cNvPr id="64" name="PlaceHolder 3"/>
          <p:cNvSpPr>
            <a:spLocks noGrp="1"/>
          </p:cNvSpPr>
          <p:nvPr>
            <p:ph type="body"/>
          </p:nvPr>
        </p:nvSpPr>
        <p:spPr>
          <a:xfrm>
            <a:off x="6231600" y="1604520"/>
            <a:ext cx="5354280" cy="1896840"/>
          </a:xfrm>
          <a:prstGeom prst="rect">
            <a:avLst/>
          </a:prstGeom>
        </p:spPr>
        <p:txBody>
          <a:bodyPr wrap="none" lIns="0" tIns="0" rIns="0" bIns="0"/>
          <a:lstStyle/>
          <a:p>
            <a:endParaRPr/>
          </a:p>
        </p:txBody>
      </p:sp>
      <p:sp>
        <p:nvSpPr>
          <p:cNvPr id="65" name="PlaceHolder 4"/>
          <p:cNvSpPr>
            <a:spLocks noGrp="1"/>
          </p:cNvSpPr>
          <p:nvPr>
            <p:ph type="body"/>
          </p:nvPr>
        </p:nvSpPr>
        <p:spPr>
          <a:xfrm>
            <a:off x="6231600" y="3681720"/>
            <a:ext cx="5354280" cy="1896840"/>
          </a:xfrm>
          <a:prstGeom prst="rect">
            <a:avLst/>
          </a:prstGeom>
        </p:spPr>
        <p:txBody>
          <a:bodyPr wrap="none" lIns="0" tIns="0" rIns="0" bIns="0"/>
          <a:lstStyle/>
          <a:p>
            <a:endParaRPr/>
          </a:p>
        </p:txBody>
      </p:sp>
      <p:sp>
        <p:nvSpPr>
          <p:cNvPr id="66" name="PlaceHolder 5"/>
          <p:cNvSpPr>
            <a:spLocks noGrp="1"/>
          </p:cNvSpPr>
          <p:nvPr>
            <p:ph type="body"/>
          </p:nvPr>
        </p:nvSpPr>
        <p:spPr>
          <a:xfrm>
            <a:off x="609480" y="3681720"/>
            <a:ext cx="5354280" cy="189684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68" name="PlaceHolder 2"/>
          <p:cNvSpPr>
            <a:spLocks noGrp="1"/>
          </p:cNvSpPr>
          <p:nvPr>
            <p:ph type="body"/>
          </p:nvPr>
        </p:nvSpPr>
        <p:spPr>
          <a:xfrm>
            <a:off x="609480" y="1604520"/>
            <a:ext cx="5354280" cy="1896840"/>
          </a:xfrm>
          <a:prstGeom prst="rect">
            <a:avLst/>
          </a:prstGeom>
        </p:spPr>
        <p:txBody>
          <a:bodyPr wrap="none" lIns="0" tIns="0" rIns="0" bIns="0"/>
          <a:lstStyle/>
          <a:p>
            <a:endParaRPr/>
          </a:p>
        </p:txBody>
      </p:sp>
      <p:sp>
        <p:nvSpPr>
          <p:cNvPr id="69" name="PlaceHolder 3"/>
          <p:cNvSpPr>
            <a:spLocks noGrp="1"/>
          </p:cNvSpPr>
          <p:nvPr>
            <p:ph type="body"/>
          </p:nvPr>
        </p:nvSpPr>
        <p:spPr>
          <a:xfrm>
            <a:off x="6231600" y="1604520"/>
            <a:ext cx="5354280" cy="1896840"/>
          </a:xfrm>
          <a:prstGeom prst="rect">
            <a:avLst/>
          </a:prstGeom>
        </p:spPr>
        <p:txBody>
          <a:bodyPr wrap="none" lIns="0" tIns="0" rIns="0" bIns="0"/>
          <a:lstStyle/>
          <a:p>
            <a:endParaRPr/>
          </a:p>
        </p:txBody>
      </p:sp>
      <p:pic>
        <p:nvPicPr>
          <p:cNvPr id="70" name="69 Resim"/>
          <p:cNvPicPr/>
          <p:nvPr/>
        </p:nvPicPr>
        <p:blipFill>
          <a:blip r:embed="rId2" cstate="print"/>
          <a:stretch>
            <a:fillRect/>
          </a:stretch>
        </p:blipFill>
        <p:spPr>
          <a:xfrm>
            <a:off x="7719840" y="3681360"/>
            <a:ext cx="2377440" cy="1896840"/>
          </a:xfrm>
          <a:prstGeom prst="rect">
            <a:avLst/>
          </a:prstGeom>
          <a:ln>
            <a:noFill/>
          </a:ln>
        </p:spPr>
      </p:pic>
      <p:pic>
        <p:nvPicPr>
          <p:cNvPr id="71" name="70 Resim"/>
          <p:cNvPicPr/>
          <p:nvPr/>
        </p:nvPicPr>
        <p:blipFill>
          <a:blip r:embed="rId2" cstate="print"/>
          <a:stretch>
            <a:fillRect/>
          </a:stretch>
        </p:blipFill>
        <p:spPr>
          <a:xfrm>
            <a:off x="2097720" y="3681360"/>
            <a:ext cx="2377440" cy="189684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75" name="PlaceHolder 2"/>
          <p:cNvSpPr>
            <a:spLocks noGrp="1"/>
          </p:cNvSpPr>
          <p:nvPr>
            <p:ph type="subTitle"/>
          </p:nvPr>
        </p:nvSpPr>
        <p:spPr>
          <a:xfrm>
            <a:off x="609480" y="1604520"/>
            <a:ext cx="10972440" cy="3977640"/>
          </a:xfrm>
          <a:prstGeom prst="rect">
            <a:avLst/>
          </a:prstGeom>
        </p:spPr>
        <p:txBody>
          <a:bodyPr wrap="none"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77" name="PlaceHolder 2"/>
          <p:cNvSpPr>
            <a:spLocks noGrp="1"/>
          </p:cNvSpPr>
          <p:nvPr>
            <p:ph type="body"/>
          </p:nvPr>
        </p:nvSpPr>
        <p:spPr>
          <a:xfrm>
            <a:off x="609480" y="1604520"/>
            <a:ext cx="10972440" cy="3977280"/>
          </a:xfrm>
          <a:prstGeom prst="rect">
            <a:avLst/>
          </a:prstGeom>
        </p:spPr>
        <p:txBody>
          <a:bodyPr wrap="none"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79" name="PlaceHolder 2"/>
          <p:cNvSpPr>
            <a:spLocks noGrp="1"/>
          </p:cNvSpPr>
          <p:nvPr>
            <p:ph type="body"/>
          </p:nvPr>
        </p:nvSpPr>
        <p:spPr>
          <a:xfrm>
            <a:off x="609480" y="1604520"/>
            <a:ext cx="5354280" cy="3977280"/>
          </a:xfrm>
          <a:prstGeom prst="rect">
            <a:avLst/>
          </a:prstGeom>
        </p:spPr>
        <p:txBody>
          <a:bodyPr wrap="none" lIns="0" tIns="0" rIns="0" bIns="0"/>
          <a:lstStyle/>
          <a:p>
            <a:endParaRPr/>
          </a:p>
        </p:txBody>
      </p:sp>
      <p:sp>
        <p:nvSpPr>
          <p:cNvPr id="80" name="PlaceHolder 3"/>
          <p:cNvSpPr>
            <a:spLocks noGrp="1"/>
          </p:cNvSpPr>
          <p:nvPr>
            <p:ph type="body"/>
          </p:nvPr>
        </p:nvSpPr>
        <p:spPr>
          <a:xfrm>
            <a:off x="6231600" y="1604520"/>
            <a:ext cx="5354280" cy="3977280"/>
          </a:xfrm>
          <a:prstGeom prst="rect">
            <a:avLst/>
          </a:prstGeom>
        </p:spPr>
        <p:txBody>
          <a:bodyPr wrap="none"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609480" y="1604520"/>
            <a:ext cx="10972440" cy="3977280"/>
          </a:xfrm>
          <a:prstGeom prst="rect">
            <a:avLst/>
          </a:prstGeom>
        </p:spPr>
        <p:txBody>
          <a:bodyPr wrap="none"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609480" y="273600"/>
            <a:ext cx="10972440" cy="5308200"/>
          </a:xfrm>
          <a:prstGeom prst="rect">
            <a:avLst/>
          </a:prstGeom>
        </p:spPr>
        <p:txBody>
          <a:bodyPr wrap="none"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84" name="PlaceHolder 2"/>
          <p:cNvSpPr>
            <a:spLocks noGrp="1"/>
          </p:cNvSpPr>
          <p:nvPr>
            <p:ph type="body"/>
          </p:nvPr>
        </p:nvSpPr>
        <p:spPr>
          <a:xfrm>
            <a:off x="609480" y="1604520"/>
            <a:ext cx="5354280" cy="1896840"/>
          </a:xfrm>
          <a:prstGeom prst="rect">
            <a:avLst/>
          </a:prstGeom>
        </p:spPr>
        <p:txBody>
          <a:bodyPr wrap="none" lIns="0" tIns="0" rIns="0" bIns="0"/>
          <a:lstStyle/>
          <a:p>
            <a:endParaRPr/>
          </a:p>
        </p:txBody>
      </p:sp>
      <p:sp>
        <p:nvSpPr>
          <p:cNvPr id="85" name="PlaceHolder 3"/>
          <p:cNvSpPr>
            <a:spLocks noGrp="1"/>
          </p:cNvSpPr>
          <p:nvPr>
            <p:ph type="body"/>
          </p:nvPr>
        </p:nvSpPr>
        <p:spPr>
          <a:xfrm>
            <a:off x="609480" y="3681720"/>
            <a:ext cx="5354280" cy="1896840"/>
          </a:xfrm>
          <a:prstGeom prst="rect">
            <a:avLst/>
          </a:prstGeom>
        </p:spPr>
        <p:txBody>
          <a:bodyPr wrap="none" lIns="0" tIns="0" rIns="0" bIns="0"/>
          <a:lstStyle/>
          <a:p>
            <a:endParaRPr/>
          </a:p>
        </p:txBody>
      </p:sp>
      <p:sp>
        <p:nvSpPr>
          <p:cNvPr id="86" name="PlaceHolder 4"/>
          <p:cNvSpPr>
            <a:spLocks noGrp="1"/>
          </p:cNvSpPr>
          <p:nvPr>
            <p:ph type="body"/>
          </p:nvPr>
        </p:nvSpPr>
        <p:spPr>
          <a:xfrm>
            <a:off x="6231600" y="1604520"/>
            <a:ext cx="5354280" cy="3977280"/>
          </a:xfrm>
          <a:prstGeom prst="rect">
            <a:avLst/>
          </a:prstGeom>
        </p:spPr>
        <p:txBody>
          <a:bodyPr wrap="none"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88" name="PlaceHolder 2"/>
          <p:cNvSpPr>
            <a:spLocks noGrp="1"/>
          </p:cNvSpPr>
          <p:nvPr>
            <p:ph type="body"/>
          </p:nvPr>
        </p:nvSpPr>
        <p:spPr>
          <a:xfrm>
            <a:off x="609480" y="1604520"/>
            <a:ext cx="5354280" cy="3977280"/>
          </a:xfrm>
          <a:prstGeom prst="rect">
            <a:avLst/>
          </a:prstGeom>
        </p:spPr>
        <p:txBody>
          <a:bodyPr wrap="none" lIns="0" tIns="0" rIns="0" bIns="0"/>
          <a:lstStyle/>
          <a:p>
            <a:endParaRPr/>
          </a:p>
        </p:txBody>
      </p:sp>
      <p:sp>
        <p:nvSpPr>
          <p:cNvPr id="89" name="PlaceHolder 3"/>
          <p:cNvSpPr>
            <a:spLocks noGrp="1"/>
          </p:cNvSpPr>
          <p:nvPr>
            <p:ph type="body"/>
          </p:nvPr>
        </p:nvSpPr>
        <p:spPr>
          <a:xfrm>
            <a:off x="6231600" y="1604520"/>
            <a:ext cx="5354280" cy="1896840"/>
          </a:xfrm>
          <a:prstGeom prst="rect">
            <a:avLst/>
          </a:prstGeom>
        </p:spPr>
        <p:txBody>
          <a:bodyPr wrap="none" lIns="0" tIns="0" rIns="0" bIns="0"/>
          <a:lstStyle/>
          <a:p>
            <a:endParaRPr/>
          </a:p>
        </p:txBody>
      </p:sp>
      <p:sp>
        <p:nvSpPr>
          <p:cNvPr id="90" name="PlaceHolder 4"/>
          <p:cNvSpPr>
            <a:spLocks noGrp="1"/>
          </p:cNvSpPr>
          <p:nvPr>
            <p:ph type="body"/>
          </p:nvPr>
        </p:nvSpPr>
        <p:spPr>
          <a:xfrm>
            <a:off x="6231600" y="3681720"/>
            <a:ext cx="5354280" cy="1896840"/>
          </a:xfrm>
          <a:prstGeom prst="rect">
            <a:avLst/>
          </a:prstGeom>
        </p:spPr>
        <p:txBody>
          <a:bodyPr wrap="none"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92" name="PlaceHolder 2"/>
          <p:cNvSpPr>
            <a:spLocks noGrp="1"/>
          </p:cNvSpPr>
          <p:nvPr>
            <p:ph type="body"/>
          </p:nvPr>
        </p:nvSpPr>
        <p:spPr>
          <a:xfrm>
            <a:off x="609480" y="1604520"/>
            <a:ext cx="5354280" cy="1896840"/>
          </a:xfrm>
          <a:prstGeom prst="rect">
            <a:avLst/>
          </a:prstGeom>
        </p:spPr>
        <p:txBody>
          <a:bodyPr wrap="none" lIns="0" tIns="0" rIns="0" bIns="0"/>
          <a:lstStyle/>
          <a:p>
            <a:endParaRPr/>
          </a:p>
        </p:txBody>
      </p:sp>
      <p:sp>
        <p:nvSpPr>
          <p:cNvPr id="93" name="PlaceHolder 3"/>
          <p:cNvSpPr>
            <a:spLocks noGrp="1"/>
          </p:cNvSpPr>
          <p:nvPr>
            <p:ph type="body"/>
          </p:nvPr>
        </p:nvSpPr>
        <p:spPr>
          <a:xfrm>
            <a:off x="6231600" y="1604520"/>
            <a:ext cx="5354280" cy="1896840"/>
          </a:xfrm>
          <a:prstGeom prst="rect">
            <a:avLst/>
          </a:prstGeom>
        </p:spPr>
        <p:txBody>
          <a:bodyPr wrap="none" lIns="0" tIns="0" rIns="0" bIns="0"/>
          <a:lstStyle/>
          <a:p>
            <a:endParaRPr/>
          </a:p>
        </p:txBody>
      </p:sp>
      <p:sp>
        <p:nvSpPr>
          <p:cNvPr id="94" name="PlaceHolder 4"/>
          <p:cNvSpPr>
            <a:spLocks noGrp="1"/>
          </p:cNvSpPr>
          <p:nvPr>
            <p:ph type="body"/>
          </p:nvPr>
        </p:nvSpPr>
        <p:spPr>
          <a:xfrm>
            <a:off x="609480" y="3681720"/>
            <a:ext cx="10972080" cy="1896840"/>
          </a:xfrm>
          <a:prstGeom prst="rect">
            <a:avLst/>
          </a:prstGeom>
        </p:spPr>
        <p:txBody>
          <a:bodyPr wrap="none"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96" name="PlaceHolder 2"/>
          <p:cNvSpPr>
            <a:spLocks noGrp="1"/>
          </p:cNvSpPr>
          <p:nvPr>
            <p:ph type="body"/>
          </p:nvPr>
        </p:nvSpPr>
        <p:spPr>
          <a:xfrm>
            <a:off x="609480" y="1604520"/>
            <a:ext cx="10972440" cy="1896840"/>
          </a:xfrm>
          <a:prstGeom prst="rect">
            <a:avLst/>
          </a:prstGeom>
        </p:spPr>
        <p:txBody>
          <a:bodyPr wrap="none" lIns="0" tIns="0" rIns="0" bIns="0"/>
          <a:lstStyle/>
          <a:p>
            <a:endParaRPr/>
          </a:p>
        </p:txBody>
      </p:sp>
      <p:sp>
        <p:nvSpPr>
          <p:cNvPr id="97" name="PlaceHolder 3"/>
          <p:cNvSpPr>
            <a:spLocks noGrp="1"/>
          </p:cNvSpPr>
          <p:nvPr>
            <p:ph type="body"/>
          </p:nvPr>
        </p:nvSpPr>
        <p:spPr>
          <a:xfrm>
            <a:off x="609480" y="3681720"/>
            <a:ext cx="10972440" cy="1896840"/>
          </a:xfrm>
          <a:prstGeom prst="rect">
            <a:avLst/>
          </a:prstGeom>
        </p:spPr>
        <p:txBody>
          <a:bodyPr wrap="none"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99" name="PlaceHolder 2"/>
          <p:cNvSpPr>
            <a:spLocks noGrp="1"/>
          </p:cNvSpPr>
          <p:nvPr>
            <p:ph type="body"/>
          </p:nvPr>
        </p:nvSpPr>
        <p:spPr>
          <a:xfrm>
            <a:off x="609480" y="1604520"/>
            <a:ext cx="5354280" cy="1896840"/>
          </a:xfrm>
          <a:prstGeom prst="rect">
            <a:avLst/>
          </a:prstGeom>
        </p:spPr>
        <p:txBody>
          <a:bodyPr wrap="none" lIns="0" tIns="0" rIns="0" bIns="0"/>
          <a:lstStyle/>
          <a:p>
            <a:endParaRPr/>
          </a:p>
        </p:txBody>
      </p:sp>
      <p:sp>
        <p:nvSpPr>
          <p:cNvPr id="100" name="PlaceHolder 3"/>
          <p:cNvSpPr>
            <a:spLocks noGrp="1"/>
          </p:cNvSpPr>
          <p:nvPr>
            <p:ph type="body"/>
          </p:nvPr>
        </p:nvSpPr>
        <p:spPr>
          <a:xfrm>
            <a:off x="6231600" y="1604520"/>
            <a:ext cx="5354280" cy="1896840"/>
          </a:xfrm>
          <a:prstGeom prst="rect">
            <a:avLst/>
          </a:prstGeom>
        </p:spPr>
        <p:txBody>
          <a:bodyPr wrap="none" lIns="0" tIns="0" rIns="0" bIns="0"/>
          <a:lstStyle/>
          <a:p>
            <a:endParaRPr/>
          </a:p>
        </p:txBody>
      </p:sp>
      <p:sp>
        <p:nvSpPr>
          <p:cNvPr id="101" name="PlaceHolder 4"/>
          <p:cNvSpPr>
            <a:spLocks noGrp="1"/>
          </p:cNvSpPr>
          <p:nvPr>
            <p:ph type="body"/>
          </p:nvPr>
        </p:nvSpPr>
        <p:spPr>
          <a:xfrm>
            <a:off x="6231600" y="3681720"/>
            <a:ext cx="5354280" cy="1896840"/>
          </a:xfrm>
          <a:prstGeom prst="rect">
            <a:avLst/>
          </a:prstGeom>
        </p:spPr>
        <p:txBody>
          <a:bodyPr wrap="none" lIns="0" tIns="0" rIns="0" bIns="0"/>
          <a:lstStyle/>
          <a:p>
            <a:endParaRPr/>
          </a:p>
        </p:txBody>
      </p:sp>
      <p:sp>
        <p:nvSpPr>
          <p:cNvPr id="102" name="PlaceHolder 5"/>
          <p:cNvSpPr>
            <a:spLocks noGrp="1"/>
          </p:cNvSpPr>
          <p:nvPr>
            <p:ph type="body"/>
          </p:nvPr>
        </p:nvSpPr>
        <p:spPr>
          <a:xfrm>
            <a:off x="609480" y="3681720"/>
            <a:ext cx="5354280" cy="1896840"/>
          </a:xfrm>
          <a:prstGeom prst="rect">
            <a:avLst/>
          </a:prstGeom>
        </p:spPr>
        <p:txBody>
          <a:bodyPr wrap="none"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104" name="PlaceHolder 2"/>
          <p:cNvSpPr>
            <a:spLocks noGrp="1"/>
          </p:cNvSpPr>
          <p:nvPr>
            <p:ph type="body"/>
          </p:nvPr>
        </p:nvSpPr>
        <p:spPr>
          <a:xfrm>
            <a:off x="609480" y="1604520"/>
            <a:ext cx="5354280" cy="1896840"/>
          </a:xfrm>
          <a:prstGeom prst="rect">
            <a:avLst/>
          </a:prstGeom>
        </p:spPr>
        <p:txBody>
          <a:bodyPr wrap="none" lIns="0" tIns="0" rIns="0" bIns="0"/>
          <a:lstStyle/>
          <a:p>
            <a:endParaRPr/>
          </a:p>
        </p:txBody>
      </p:sp>
      <p:sp>
        <p:nvSpPr>
          <p:cNvPr id="105" name="PlaceHolder 3"/>
          <p:cNvSpPr>
            <a:spLocks noGrp="1"/>
          </p:cNvSpPr>
          <p:nvPr>
            <p:ph type="body"/>
          </p:nvPr>
        </p:nvSpPr>
        <p:spPr>
          <a:xfrm>
            <a:off x="6231600" y="1604520"/>
            <a:ext cx="5354280" cy="1896840"/>
          </a:xfrm>
          <a:prstGeom prst="rect">
            <a:avLst/>
          </a:prstGeom>
        </p:spPr>
        <p:txBody>
          <a:bodyPr wrap="none" lIns="0" tIns="0" rIns="0" bIns="0"/>
          <a:lstStyle/>
          <a:p>
            <a:endParaRPr/>
          </a:p>
        </p:txBody>
      </p:sp>
      <p:pic>
        <p:nvPicPr>
          <p:cNvPr id="106" name="105 Resim"/>
          <p:cNvPicPr/>
          <p:nvPr/>
        </p:nvPicPr>
        <p:blipFill>
          <a:blip r:embed="rId2" cstate="print"/>
          <a:stretch>
            <a:fillRect/>
          </a:stretch>
        </p:blipFill>
        <p:spPr>
          <a:xfrm>
            <a:off x="7719840" y="3681360"/>
            <a:ext cx="2377440" cy="1896840"/>
          </a:xfrm>
          <a:prstGeom prst="rect">
            <a:avLst/>
          </a:prstGeom>
          <a:ln>
            <a:noFill/>
          </a:ln>
        </p:spPr>
      </p:pic>
      <p:pic>
        <p:nvPicPr>
          <p:cNvPr id="107" name="106 Resim"/>
          <p:cNvPicPr/>
          <p:nvPr/>
        </p:nvPicPr>
        <p:blipFill>
          <a:blip r:embed="rId2" cstate="print"/>
          <a:stretch>
            <a:fillRect/>
          </a:stretch>
        </p:blipFill>
        <p:spPr>
          <a:xfrm>
            <a:off x="2097720" y="3681360"/>
            <a:ext cx="2377440" cy="189684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609480" y="1604520"/>
            <a:ext cx="5354280" cy="3977280"/>
          </a:xfrm>
          <a:prstGeom prst="rect">
            <a:avLst/>
          </a:prstGeom>
        </p:spPr>
        <p:txBody>
          <a:bodyPr wrap="none" lIns="0" tIns="0" rIns="0" bIns="0"/>
          <a:lstStyle/>
          <a:p>
            <a:endParaRPr/>
          </a:p>
        </p:txBody>
      </p:sp>
      <p:sp>
        <p:nvSpPr>
          <p:cNvPr id="8" name="PlaceHolder 3"/>
          <p:cNvSpPr>
            <a:spLocks noGrp="1"/>
          </p:cNvSpPr>
          <p:nvPr>
            <p:ph type="body"/>
          </p:nvPr>
        </p:nvSpPr>
        <p:spPr>
          <a:xfrm>
            <a:off x="6231600" y="1604520"/>
            <a:ext cx="5354280" cy="397728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820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609480" y="1604520"/>
            <a:ext cx="5354280" cy="1896840"/>
          </a:xfrm>
          <a:prstGeom prst="rect">
            <a:avLst/>
          </a:prstGeom>
        </p:spPr>
        <p:txBody>
          <a:bodyPr wrap="none" lIns="0" tIns="0" rIns="0" bIns="0"/>
          <a:lstStyle/>
          <a:p>
            <a:endParaRPr/>
          </a:p>
        </p:txBody>
      </p:sp>
      <p:sp>
        <p:nvSpPr>
          <p:cNvPr id="13" name="PlaceHolder 3"/>
          <p:cNvSpPr>
            <a:spLocks noGrp="1"/>
          </p:cNvSpPr>
          <p:nvPr>
            <p:ph type="body"/>
          </p:nvPr>
        </p:nvSpPr>
        <p:spPr>
          <a:xfrm>
            <a:off x="609480" y="3681720"/>
            <a:ext cx="5354280" cy="1896840"/>
          </a:xfrm>
          <a:prstGeom prst="rect">
            <a:avLst/>
          </a:prstGeom>
        </p:spPr>
        <p:txBody>
          <a:bodyPr wrap="none" lIns="0" tIns="0" rIns="0" bIns="0"/>
          <a:lstStyle/>
          <a:p>
            <a:endParaRPr/>
          </a:p>
        </p:txBody>
      </p:sp>
      <p:sp>
        <p:nvSpPr>
          <p:cNvPr id="14" name="PlaceHolder 4"/>
          <p:cNvSpPr>
            <a:spLocks noGrp="1"/>
          </p:cNvSpPr>
          <p:nvPr>
            <p:ph type="body"/>
          </p:nvPr>
        </p:nvSpPr>
        <p:spPr>
          <a:xfrm>
            <a:off x="6231600" y="1604520"/>
            <a:ext cx="5354280" cy="397728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609480" y="1604520"/>
            <a:ext cx="5354280" cy="3977280"/>
          </a:xfrm>
          <a:prstGeom prst="rect">
            <a:avLst/>
          </a:prstGeom>
        </p:spPr>
        <p:txBody>
          <a:bodyPr wrap="none" lIns="0" tIns="0" rIns="0" bIns="0"/>
          <a:lstStyle/>
          <a:p>
            <a:endParaRPr/>
          </a:p>
        </p:txBody>
      </p:sp>
      <p:sp>
        <p:nvSpPr>
          <p:cNvPr id="17" name="PlaceHolder 3"/>
          <p:cNvSpPr>
            <a:spLocks noGrp="1"/>
          </p:cNvSpPr>
          <p:nvPr>
            <p:ph type="body"/>
          </p:nvPr>
        </p:nvSpPr>
        <p:spPr>
          <a:xfrm>
            <a:off x="6231600" y="1604520"/>
            <a:ext cx="5354280" cy="1896840"/>
          </a:xfrm>
          <a:prstGeom prst="rect">
            <a:avLst/>
          </a:prstGeom>
        </p:spPr>
        <p:txBody>
          <a:bodyPr wrap="none" lIns="0" tIns="0" rIns="0" bIns="0"/>
          <a:lstStyle/>
          <a:p>
            <a:endParaRPr/>
          </a:p>
        </p:txBody>
      </p:sp>
      <p:sp>
        <p:nvSpPr>
          <p:cNvPr id="18" name="PlaceHolder 4"/>
          <p:cNvSpPr>
            <a:spLocks noGrp="1"/>
          </p:cNvSpPr>
          <p:nvPr>
            <p:ph type="body"/>
          </p:nvPr>
        </p:nvSpPr>
        <p:spPr>
          <a:xfrm>
            <a:off x="6231600" y="3681720"/>
            <a:ext cx="5354280" cy="18968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609480" y="1604520"/>
            <a:ext cx="5354280" cy="1896840"/>
          </a:xfrm>
          <a:prstGeom prst="rect">
            <a:avLst/>
          </a:prstGeom>
        </p:spPr>
        <p:txBody>
          <a:bodyPr wrap="none" lIns="0" tIns="0" rIns="0" bIns="0"/>
          <a:lstStyle/>
          <a:p>
            <a:endParaRPr/>
          </a:p>
        </p:txBody>
      </p:sp>
      <p:sp>
        <p:nvSpPr>
          <p:cNvPr id="21" name="PlaceHolder 3"/>
          <p:cNvSpPr>
            <a:spLocks noGrp="1"/>
          </p:cNvSpPr>
          <p:nvPr>
            <p:ph type="body"/>
          </p:nvPr>
        </p:nvSpPr>
        <p:spPr>
          <a:xfrm>
            <a:off x="6231600" y="1604520"/>
            <a:ext cx="5354280" cy="1896840"/>
          </a:xfrm>
          <a:prstGeom prst="rect">
            <a:avLst/>
          </a:prstGeom>
        </p:spPr>
        <p:txBody>
          <a:bodyPr wrap="none" lIns="0" tIns="0" rIns="0" bIns="0"/>
          <a:lstStyle/>
          <a:p>
            <a:endParaRPr/>
          </a:p>
        </p:txBody>
      </p:sp>
      <p:sp>
        <p:nvSpPr>
          <p:cNvPr id="22" name="PlaceHolder 4"/>
          <p:cNvSpPr>
            <a:spLocks noGrp="1"/>
          </p:cNvSpPr>
          <p:nvPr>
            <p:ph type="body"/>
          </p:nvPr>
        </p:nvSpPr>
        <p:spPr>
          <a:xfrm>
            <a:off x="609480" y="3681720"/>
            <a:ext cx="10972080" cy="18968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wrap="none" lIns="0" tIns="0" rIns="0" bIns="0" anchor="ctr"/>
          <a:lstStyle/>
          <a:p>
            <a:pPr algn="ctr"/>
            <a:r>
              <a:rPr lang="en-US"/>
              <a:t>Click to edit the title text format</a:t>
            </a:r>
            <a:endParaRPr/>
          </a:p>
        </p:txBody>
      </p:sp>
      <p:sp>
        <p:nvSpPr>
          <p:cNvPr id="3" name="PlaceHolder 2"/>
          <p:cNvSpPr>
            <a:spLocks noGrp="1"/>
          </p:cNvSpPr>
          <p:nvPr>
            <p:ph type="body"/>
          </p:nvPr>
        </p:nvSpPr>
        <p:spPr>
          <a:xfrm>
            <a:off x="609480" y="1604520"/>
            <a:ext cx="10972440" cy="397728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wrap="none" lIns="0" tIns="0" rIns="0" bIns="0" anchor="ctr"/>
          <a:lstStyle/>
          <a:p>
            <a:pPr algn="ctr"/>
            <a:r>
              <a:rPr lang="en-US"/>
              <a:t>Click to edit the title text format</a:t>
            </a:r>
            <a:endParaRPr/>
          </a:p>
        </p:txBody>
      </p:sp>
      <p:sp>
        <p:nvSpPr>
          <p:cNvPr id="37" name="PlaceHolder 2"/>
          <p:cNvSpPr>
            <a:spLocks noGrp="1"/>
          </p:cNvSpPr>
          <p:nvPr>
            <p:ph type="body"/>
          </p:nvPr>
        </p:nvSpPr>
        <p:spPr>
          <a:xfrm>
            <a:off x="609480" y="1604520"/>
            <a:ext cx="10972440" cy="397728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080" cy="1144800"/>
          </a:xfrm>
          <a:prstGeom prst="rect">
            <a:avLst/>
          </a:prstGeom>
        </p:spPr>
        <p:txBody>
          <a:bodyPr wrap="none" lIns="0" tIns="0" rIns="0" bIns="0" anchor="ctr"/>
          <a:lstStyle/>
          <a:p>
            <a:r>
              <a:rPr lang="en-US"/>
              <a:t>Click to edit the title text format</a:t>
            </a:r>
            <a:endParaRPr/>
          </a:p>
        </p:txBody>
      </p:sp>
      <p:sp>
        <p:nvSpPr>
          <p:cNvPr id="73" name="PlaceHolder 2"/>
          <p:cNvSpPr>
            <a:spLocks noGrp="1"/>
          </p:cNvSpPr>
          <p:nvPr>
            <p:ph type="body"/>
          </p:nvPr>
        </p:nvSpPr>
        <p:spPr>
          <a:xfrm>
            <a:off x="609480" y="1604520"/>
            <a:ext cx="10972080" cy="397692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2651760" y="1554480"/>
            <a:ext cx="6245640" cy="773280"/>
          </a:xfrm>
          <a:prstGeom prst="rect">
            <a:avLst/>
          </a:prstGeom>
          <a:noFill/>
          <a:ln>
            <a:noFill/>
          </a:ln>
        </p:spPr>
        <p:txBody>
          <a:bodyPr wrap="none" lIns="90000" tIns="45000" rIns="90000" bIns="45000"/>
          <a:lstStyle/>
          <a:p>
            <a:pPr algn="ctr">
              <a:lnSpc>
                <a:spcPct val="100000"/>
              </a:lnSpc>
            </a:pPr>
            <a:r>
              <a:rPr lang="en-US" sz="4400">
                <a:solidFill>
                  <a:srgbClr val="000000"/>
                </a:solidFill>
                <a:latin typeface="Calibri"/>
              </a:rPr>
              <a:t>Anlamsal Web Servisleri</a:t>
            </a:r>
            <a:endParaRPr/>
          </a:p>
        </p:txBody>
      </p:sp>
      <p:sp>
        <p:nvSpPr>
          <p:cNvPr id="109" name="CustomShape 2"/>
          <p:cNvSpPr/>
          <p:nvPr/>
        </p:nvSpPr>
        <p:spPr>
          <a:xfrm>
            <a:off x="6901200" y="3871800"/>
            <a:ext cx="5077080" cy="1705680"/>
          </a:xfrm>
          <a:prstGeom prst="rect">
            <a:avLst/>
          </a:prstGeom>
          <a:noFill/>
          <a:ln>
            <a:noFill/>
          </a:ln>
        </p:spPr>
        <p:txBody>
          <a:bodyPr wrap="none" lIns="90000" tIns="45000" rIns="90000" bIns="45000"/>
          <a:lstStyle/>
          <a:p>
            <a:pPr>
              <a:lnSpc>
                <a:spcPct val="100000"/>
              </a:lnSpc>
            </a:pPr>
            <a:r>
              <a:rPr lang="en-US" sz="2600">
                <a:solidFill>
                  <a:srgbClr val="000000"/>
                </a:solidFill>
                <a:latin typeface="Calibri"/>
              </a:rPr>
              <a:t>05090000906 Özgü Soyukibar</a:t>
            </a:r>
            <a:endParaRPr/>
          </a:p>
          <a:p>
            <a:pPr>
              <a:lnSpc>
                <a:spcPct val="100000"/>
              </a:lnSpc>
            </a:pPr>
            <a:r>
              <a:rPr lang="en-US" sz="2600">
                <a:solidFill>
                  <a:srgbClr val="000000"/>
                </a:solidFill>
                <a:latin typeface="Calibri"/>
              </a:rPr>
              <a:t>05070008514 Şahin Çelik</a:t>
            </a:r>
            <a:endParaRPr/>
          </a:p>
          <a:p>
            <a:pPr>
              <a:lnSpc>
                <a:spcPct val="100000"/>
              </a:lnSpc>
            </a:pPr>
            <a:r>
              <a:rPr lang="en-US" sz="2600">
                <a:solidFill>
                  <a:srgbClr val="000000"/>
                </a:solidFill>
                <a:latin typeface="Calibri"/>
              </a:rPr>
              <a:t>05080009396 Cansel Muti</a:t>
            </a:r>
            <a:endParaRPr/>
          </a:p>
          <a:p>
            <a:pPr>
              <a:lnSpc>
                <a:spcPct val="100000"/>
              </a:lnSpc>
            </a:pPr>
            <a:r>
              <a:rPr lang="en-US" sz="2600">
                <a:solidFill>
                  <a:srgbClr val="000000"/>
                </a:solidFill>
                <a:latin typeface="Calibri"/>
              </a:rPr>
              <a:t>05080009305 Deniz Ünalan</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609480" y="274680"/>
            <a:ext cx="10970640" cy="1140840"/>
          </a:xfrm>
          <a:prstGeom prst="rect">
            <a:avLst/>
          </a:prstGeom>
          <a:noFill/>
          <a:ln>
            <a:noFill/>
          </a:ln>
        </p:spPr>
        <p:txBody>
          <a:bodyPr lIns="90000" tIns="45000" rIns="90000" bIns="45000" anchor="ctr"/>
          <a:lstStyle/>
          <a:p>
            <a:pPr algn="ctr">
              <a:lnSpc>
                <a:spcPct val="100000"/>
              </a:lnSpc>
            </a:pPr>
            <a:r>
              <a:rPr lang="en-US" sz="4400">
                <a:solidFill>
                  <a:srgbClr val="000000"/>
                </a:solidFill>
                <a:latin typeface="Calibri"/>
              </a:rPr>
              <a:t>Ontoloji tanımlamak ve geliştirmek</a:t>
            </a:r>
            <a:endParaRPr/>
          </a:p>
        </p:txBody>
      </p:sp>
      <p:sp>
        <p:nvSpPr>
          <p:cNvPr id="129" name="CustomShape 2"/>
          <p:cNvSpPr/>
          <p:nvPr/>
        </p:nvSpPr>
        <p:spPr>
          <a:xfrm>
            <a:off x="609480" y="1600200"/>
            <a:ext cx="10970640" cy="4523760"/>
          </a:xfrm>
          <a:prstGeom prst="rect">
            <a:avLst/>
          </a:prstGeom>
          <a:noFill/>
          <a:ln>
            <a:noFill/>
          </a:ln>
        </p:spPr>
        <p:txBody>
          <a:bodyPr lIns="90000" tIns="45000" rIns="90000" bIns="45000"/>
          <a:lstStyle/>
          <a:p>
            <a:pPr>
              <a:lnSpc>
                <a:spcPct val="100000"/>
              </a:lnSpc>
              <a:buFont typeface="Arial"/>
              <a:buChar char="•"/>
            </a:pPr>
            <a:r>
              <a:rPr lang="en-US" sz="2200">
                <a:solidFill>
                  <a:srgbClr val="000000"/>
                </a:solidFill>
                <a:latin typeface="Calibri"/>
              </a:rPr>
              <a:t>Ontoloji tanımlamak ve geliştirmek, alan üzerindeki bilgilerin ve birbirleri ile olan ilişkilerin bilgisayarın anlayabileceği temel kavramlar ile tanımlanması ve gösterilmesi dolayısı ile de anlamının standart hale getirilmesidir .</a:t>
            </a:r>
            <a:endParaRPr/>
          </a:p>
          <a:p>
            <a:pPr>
              <a:lnSpc>
                <a:spcPct val="100000"/>
              </a:lnSpc>
              <a:buFont typeface="Arial"/>
              <a:buChar char="•"/>
            </a:pPr>
            <a:r>
              <a:rPr lang="en-US" sz="2200">
                <a:solidFill>
                  <a:srgbClr val="000000"/>
                </a:solidFill>
                <a:latin typeface="Calibri"/>
              </a:rPr>
              <a:t>Bir ontoloji pratik olarak: </a:t>
            </a:r>
            <a:endParaRPr/>
          </a:p>
          <a:p>
            <a:pPr>
              <a:lnSpc>
                <a:spcPct val="100000"/>
              </a:lnSpc>
            </a:pPr>
            <a:endParaRPr/>
          </a:p>
          <a:p>
            <a:pPr>
              <a:lnSpc>
                <a:spcPct val="100000"/>
              </a:lnSpc>
              <a:buFont typeface="Arial"/>
              <a:buChar char="•"/>
            </a:pPr>
            <a:r>
              <a:rPr lang="en-US" sz="2200">
                <a:solidFill>
                  <a:srgbClr val="000000"/>
                </a:solidFill>
                <a:latin typeface="Calibri"/>
              </a:rPr>
              <a:t>kavram veya varlık sınıflarının tanımlanması, </a:t>
            </a:r>
            <a:endParaRPr/>
          </a:p>
          <a:p>
            <a:pPr>
              <a:lnSpc>
                <a:spcPct val="100000"/>
              </a:lnSpc>
            </a:pPr>
            <a:endParaRPr/>
          </a:p>
          <a:p>
            <a:pPr>
              <a:lnSpc>
                <a:spcPct val="100000"/>
              </a:lnSpc>
              <a:buFont typeface="Arial"/>
              <a:buChar char="•"/>
            </a:pPr>
            <a:r>
              <a:rPr lang="en-US" sz="2200">
                <a:solidFill>
                  <a:srgbClr val="000000"/>
                </a:solidFill>
                <a:latin typeface="Calibri"/>
              </a:rPr>
              <a:t> sınıfların hiyerarşilerinin düzenlenmesi, </a:t>
            </a:r>
            <a:endParaRPr/>
          </a:p>
          <a:p>
            <a:pPr>
              <a:lnSpc>
                <a:spcPct val="100000"/>
              </a:lnSpc>
            </a:pPr>
            <a:endParaRPr/>
          </a:p>
          <a:p>
            <a:pPr>
              <a:lnSpc>
                <a:spcPct val="100000"/>
              </a:lnSpc>
              <a:buFont typeface="Arial"/>
              <a:buChar char="•"/>
            </a:pPr>
            <a:r>
              <a:rPr lang="en-US" sz="2200">
                <a:solidFill>
                  <a:srgbClr val="000000"/>
                </a:solidFill>
                <a:latin typeface="Calibri"/>
              </a:rPr>
              <a:t>varlıklara ait örnekler ve özellikler arasındaki ilişkilerin tanımlanması ile geliştirilmektedir.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609480" y="274680"/>
            <a:ext cx="10970640" cy="1140840"/>
          </a:xfrm>
          <a:prstGeom prst="rect">
            <a:avLst/>
          </a:prstGeom>
          <a:noFill/>
          <a:ln>
            <a:noFill/>
          </a:ln>
        </p:spPr>
        <p:txBody>
          <a:bodyPr lIns="90000" tIns="45000" rIns="90000" bIns="45000" anchor="ctr"/>
          <a:lstStyle/>
          <a:p>
            <a:pPr algn="ctr">
              <a:lnSpc>
                <a:spcPct val="100000"/>
              </a:lnSpc>
            </a:pPr>
            <a:r>
              <a:rPr lang="en-US" sz="4400">
                <a:solidFill>
                  <a:srgbClr val="000000"/>
                </a:solidFill>
                <a:latin typeface="Calibri"/>
              </a:rPr>
              <a:t>Ontoloji dilleri </a:t>
            </a:r>
            <a:endParaRPr/>
          </a:p>
        </p:txBody>
      </p:sp>
      <p:sp>
        <p:nvSpPr>
          <p:cNvPr id="131" name="CustomShape 2"/>
          <p:cNvSpPr/>
          <p:nvPr/>
        </p:nvSpPr>
        <p:spPr>
          <a:xfrm>
            <a:off x="609480" y="1600200"/>
            <a:ext cx="10970640" cy="4523760"/>
          </a:xfrm>
          <a:prstGeom prst="rect">
            <a:avLst/>
          </a:prstGeom>
          <a:noFill/>
          <a:ln>
            <a:noFill/>
          </a:ln>
        </p:spPr>
        <p:txBody>
          <a:bodyPr lIns="90000" tIns="45000" rIns="90000" bIns="45000"/>
          <a:lstStyle/>
          <a:p>
            <a:pPr>
              <a:lnSpc>
                <a:spcPct val="100000"/>
              </a:lnSpc>
              <a:buFont typeface="Arial"/>
              <a:buChar char="•"/>
            </a:pPr>
            <a:r>
              <a:rPr lang="en-US" sz="3200">
                <a:solidFill>
                  <a:srgbClr val="000000"/>
                </a:solidFill>
                <a:latin typeface="Calibri"/>
              </a:rPr>
              <a:t>RDFS, DAML+OIL, OWL, ..</a:t>
            </a:r>
            <a:endParaRPr/>
          </a:p>
          <a:p>
            <a:pPr>
              <a:lnSpc>
                <a:spcPct val="100000"/>
              </a:lnSpc>
              <a:buFont typeface="Arial"/>
              <a:buChar char="•"/>
            </a:pPr>
            <a:r>
              <a:rPr lang="en-US" sz="3200">
                <a:solidFill>
                  <a:srgbClr val="000000"/>
                </a:solidFill>
                <a:latin typeface="Calibri"/>
              </a:rPr>
              <a:t>WEB ONTOLOJİ DİLİ;Ontolojileri tanımlamak, çeşitlemek için kullanılan bir dildir</a:t>
            </a:r>
            <a:endParaRPr/>
          </a:p>
          <a:p>
            <a:pPr>
              <a:lnSpc>
                <a:spcPct val="100000"/>
              </a:lnSpc>
              <a:buFont typeface="Arial"/>
              <a:buChar char="•"/>
            </a:pPr>
            <a:r>
              <a:rPr lang="en-US" sz="3200">
                <a:solidFill>
                  <a:srgbClr val="000000"/>
                </a:solidFill>
                <a:latin typeface="Calibri"/>
              </a:rPr>
              <a:t>ve bilginin içeriğini sadece insanlara gösteren değil, bunun yanında bilgisayarlar tarafından işlenebilmek üzere tasarlanmıştır</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609480" y="274680"/>
            <a:ext cx="10970640" cy="1140840"/>
          </a:xfrm>
          <a:prstGeom prst="rect">
            <a:avLst/>
          </a:prstGeom>
          <a:noFill/>
          <a:ln>
            <a:noFill/>
          </a:ln>
        </p:spPr>
      </p:sp>
      <p:sp>
        <p:nvSpPr>
          <p:cNvPr id="133" name="CustomShape 2"/>
          <p:cNvSpPr/>
          <p:nvPr/>
        </p:nvSpPr>
        <p:spPr>
          <a:xfrm>
            <a:off x="609480" y="1600200"/>
            <a:ext cx="10970640" cy="4523760"/>
          </a:xfrm>
          <a:prstGeom prst="rect">
            <a:avLst/>
          </a:prstGeom>
          <a:noFill/>
          <a:ln>
            <a:noFill/>
          </a:ln>
        </p:spPr>
        <p:txBody>
          <a:bodyPr lIns="90000" tIns="45000" rIns="90000" bIns="45000"/>
          <a:lstStyle/>
          <a:p>
            <a:pPr>
              <a:lnSpc>
                <a:spcPct val="100000"/>
              </a:lnSpc>
              <a:buFont typeface="Arial"/>
              <a:buChar char="•"/>
            </a:pPr>
            <a:r>
              <a:rPr lang="en-US" sz="2200">
                <a:solidFill>
                  <a:srgbClr val="000000"/>
                </a:solidFill>
                <a:latin typeface="Calibri"/>
              </a:rPr>
              <a:t>Anlamsal web dilleri ontolojilerin ve ontolojilerle web ortamındaki nesnelerin  (kaynakların) tanımlanmasını sağlar.</a:t>
            </a:r>
            <a:endParaRPr/>
          </a:p>
          <a:p>
            <a:pPr>
              <a:lnSpc>
                <a:spcPct val="100000"/>
              </a:lnSpc>
              <a:buFont typeface="Arial"/>
              <a:buChar char="•"/>
            </a:pPr>
            <a:r>
              <a:rPr lang="en-US" sz="2200" b="1" i="1">
                <a:solidFill>
                  <a:srgbClr val="000000"/>
                </a:solidFill>
                <a:latin typeface="Calibri"/>
              </a:rPr>
              <a:t>RDF (Resource Description Framework)</a:t>
            </a:r>
            <a:endParaRPr/>
          </a:p>
          <a:p>
            <a:pPr>
              <a:lnSpc>
                <a:spcPct val="100000"/>
              </a:lnSpc>
              <a:buFont typeface="Arial"/>
              <a:buChar char="•"/>
            </a:pPr>
            <a:r>
              <a:rPr lang="en-US" sz="2200">
                <a:solidFill>
                  <a:srgbClr val="000000"/>
                </a:solidFill>
                <a:latin typeface="Calibri"/>
              </a:rPr>
              <a:t>XML dili verilerin kodlanması ve taşınması için sözdizimi yapısını belirler. RDF (Resource Description Framework  Kaynak Tanım Çerçevesi)  bir veri modelidir.</a:t>
            </a:r>
            <a:endParaRPr/>
          </a:p>
          <a:p>
            <a:pPr>
              <a:lnSpc>
                <a:spcPct val="100000"/>
              </a:lnSpc>
              <a:buFont typeface="Arial"/>
              <a:buChar char="•"/>
            </a:pPr>
            <a:r>
              <a:rPr lang="en-US" sz="2200">
                <a:solidFill>
                  <a:srgbClr val="000000"/>
                </a:solidFill>
                <a:latin typeface="Calibri"/>
              </a:rPr>
              <a:t>Bu model web ortamındaki nesnelerin (kaynakların), kaynak  özelliklerinin ve özellik değerlerinin  tanımlanması fikrine dayanır. RDF ifadelerinde yer alan nesne, özellik, değer üçlüleri RDF’in temelini oluşturur.</a:t>
            </a:r>
            <a:endParaRPr/>
          </a:p>
          <a:p>
            <a:pPr>
              <a:lnSpc>
                <a:spcPct val="100000"/>
              </a:lnSpc>
              <a:buFont typeface="Arial"/>
              <a:buChar char="•"/>
            </a:pPr>
            <a:r>
              <a:rPr lang="en-US" sz="2200" b="1">
                <a:solidFill>
                  <a:srgbClr val="000000"/>
                </a:solidFill>
                <a:latin typeface="Calibri"/>
              </a:rPr>
              <a:t>Kaynaklar (Resources):</a:t>
            </a:r>
            <a:r>
              <a:rPr lang="en-US" sz="2200">
                <a:solidFill>
                  <a:srgbClr val="000000"/>
                </a:solidFill>
                <a:latin typeface="Calibri"/>
              </a:rPr>
              <a:t> Üzerinde konuşulan her tür varlık bir kaynak olarak ele alınır. </a:t>
            </a:r>
            <a:endParaRPr/>
          </a:p>
          <a:p>
            <a:pPr>
              <a:lnSpc>
                <a:spcPct val="100000"/>
              </a:lnSpc>
              <a:buFont typeface="Arial"/>
              <a:buChar char="•"/>
            </a:pPr>
            <a:r>
              <a:rPr lang="en-US" sz="2200" b="1">
                <a:solidFill>
                  <a:srgbClr val="000000"/>
                </a:solidFill>
                <a:latin typeface="Calibri"/>
              </a:rPr>
              <a:t>Özellikler (Properties) :</a:t>
            </a:r>
            <a:r>
              <a:rPr lang="en-US" sz="2200">
                <a:solidFill>
                  <a:srgbClr val="000000"/>
                </a:solidFill>
                <a:latin typeface="Calibri"/>
              </a:rPr>
              <a:t> Özel türde kaynaklardır. </a:t>
            </a:r>
            <a:endParaRPr/>
          </a:p>
          <a:p>
            <a:pPr>
              <a:lnSpc>
                <a:spcPct val="100000"/>
              </a:lnSpc>
              <a:buFont typeface="Arial"/>
              <a:buChar char="•"/>
            </a:pPr>
            <a:r>
              <a:rPr lang="en-US" sz="2200" b="1">
                <a:solidFill>
                  <a:srgbClr val="000000"/>
                </a:solidFill>
                <a:latin typeface="Calibri"/>
              </a:rPr>
              <a:t>Değerler (Values):</a:t>
            </a:r>
            <a:r>
              <a:rPr lang="en-US" sz="2200">
                <a:solidFill>
                  <a:srgbClr val="000000"/>
                </a:solidFill>
                <a:latin typeface="Calibri"/>
              </a:rPr>
              <a:t> Kaynakların özelliklerinin aldığı değerlerdir. Basit veri türünde olabilecekleri gibi  başka URI’lerde değer olarak kullanılabilir.</a:t>
            </a:r>
            <a:endParaRPr/>
          </a:p>
          <a:p>
            <a:pPr>
              <a:lnSpc>
                <a:spcPct val="100000"/>
              </a:lnSpc>
            </a:pPr>
            <a:endParaRPr/>
          </a:p>
        </p:txBody>
      </p:sp>
      <p:sp>
        <p:nvSpPr>
          <p:cNvPr id="134" name="CustomShape 3"/>
          <p:cNvSpPr/>
          <p:nvPr/>
        </p:nvSpPr>
        <p:spPr>
          <a:xfrm>
            <a:off x="3931920" y="457200"/>
            <a:ext cx="3535200" cy="772200"/>
          </a:xfrm>
          <a:prstGeom prst="rect">
            <a:avLst/>
          </a:prstGeom>
          <a:noFill/>
          <a:ln>
            <a:noFill/>
          </a:ln>
        </p:spPr>
        <p:txBody>
          <a:bodyPr wrap="none" lIns="90000" tIns="45000" rIns="90000" bIns="45000"/>
          <a:lstStyle/>
          <a:p>
            <a:pPr algn="ctr">
              <a:lnSpc>
                <a:spcPct val="100000"/>
              </a:lnSpc>
            </a:pPr>
            <a:r>
              <a:rPr lang="en-US" sz="4400">
                <a:solidFill>
                  <a:srgbClr val="000000"/>
                </a:solidFill>
                <a:latin typeface="Calibri"/>
              </a:rPr>
              <a:t>Ontoloji dilleri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609480" y="274680"/>
            <a:ext cx="10970640" cy="1140840"/>
          </a:xfrm>
          <a:prstGeom prst="rect">
            <a:avLst/>
          </a:prstGeom>
          <a:noFill/>
          <a:ln>
            <a:noFill/>
          </a:ln>
        </p:spPr>
      </p:sp>
      <p:sp>
        <p:nvSpPr>
          <p:cNvPr id="136" name="CustomShape 2"/>
          <p:cNvSpPr/>
          <p:nvPr/>
        </p:nvSpPr>
        <p:spPr>
          <a:xfrm>
            <a:off x="609480" y="1600200"/>
            <a:ext cx="10970640" cy="4523760"/>
          </a:xfrm>
          <a:prstGeom prst="rect">
            <a:avLst/>
          </a:prstGeom>
          <a:noFill/>
          <a:ln>
            <a:noFill/>
          </a:ln>
        </p:spPr>
        <p:txBody>
          <a:bodyPr lIns="90000" tIns="45000" rIns="90000" bIns="45000"/>
          <a:lstStyle/>
          <a:p>
            <a:pPr>
              <a:lnSpc>
                <a:spcPct val="100000"/>
              </a:lnSpc>
              <a:buFont typeface="Arial"/>
              <a:buChar char="•"/>
            </a:pPr>
            <a:r>
              <a:rPr lang="en-US" sz="3200" b="1" i="1">
                <a:solidFill>
                  <a:srgbClr val="000000"/>
                </a:solidFill>
                <a:latin typeface="Calibri"/>
              </a:rPr>
              <a:t>RDFS (RDF Schema)</a:t>
            </a:r>
            <a:endParaRPr/>
          </a:p>
          <a:p>
            <a:pPr>
              <a:lnSpc>
                <a:spcPct val="100000"/>
              </a:lnSpc>
              <a:buFont typeface="Arial"/>
              <a:buChar char="•"/>
            </a:pPr>
            <a:r>
              <a:rPr lang="en-US" sz="3200">
                <a:solidFill>
                  <a:srgbClr val="000000"/>
                </a:solidFill>
                <a:latin typeface="Calibri"/>
              </a:rPr>
              <a:t>    RDF veri modeli  web ortamındaki kaynaklar, isimlendirilmiş kaynak, özellikleri ve değerleri üçlülerini temel alan basit bir gösterim yöntemidir.</a:t>
            </a:r>
            <a:endParaRPr/>
          </a:p>
          <a:p>
            <a:pPr>
              <a:lnSpc>
                <a:spcPct val="100000"/>
              </a:lnSpc>
              <a:buFont typeface="Arial"/>
              <a:buChar char="•"/>
            </a:pPr>
            <a:r>
              <a:rPr lang="en-US" sz="3200">
                <a:solidFill>
                  <a:srgbClr val="000000"/>
                </a:solidFill>
                <a:latin typeface="Calibri"/>
              </a:rPr>
              <a:t>    RDFS gösterimi RDF veri modelini genişleten bir tip sistemidir. Bu tip sistemi bir alanda kullanılacak olan sözcük kümesini tanımlar.</a:t>
            </a:r>
            <a:endParaRPr/>
          </a:p>
          <a:p>
            <a:pPr>
              <a:lnSpc>
                <a:spcPct val="100000"/>
              </a:lnSpc>
              <a:buFont typeface="Arial"/>
              <a:buChar char="•"/>
            </a:pPr>
            <a:r>
              <a:rPr lang="en-US" sz="3200" b="1" i="1">
                <a:solidFill>
                  <a:srgbClr val="000000"/>
                </a:solidFill>
                <a:latin typeface="Calibri"/>
              </a:rPr>
              <a:t>SPARQL (SPARQL Protocol and RDF Query Language)</a:t>
            </a:r>
            <a:endParaRPr/>
          </a:p>
          <a:p>
            <a:pPr>
              <a:lnSpc>
                <a:spcPct val="100000"/>
              </a:lnSpc>
              <a:buFont typeface="Arial"/>
              <a:buChar char="•"/>
            </a:pPr>
            <a:r>
              <a:rPr lang="en-US" sz="3200">
                <a:solidFill>
                  <a:srgbClr val="000000"/>
                </a:solidFill>
                <a:latin typeface="Calibri"/>
              </a:rPr>
              <a:t>    RDF verileri için kullanılan bir sorgulama dilidir. SQL Diline çok benzer bir yapı kullanır.</a:t>
            </a:r>
            <a:endParaRPr/>
          </a:p>
          <a:p>
            <a:pPr>
              <a:lnSpc>
                <a:spcPct val="100000"/>
              </a:lnSpc>
            </a:pPr>
            <a:endParaRPr/>
          </a:p>
        </p:txBody>
      </p:sp>
      <p:sp>
        <p:nvSpPr>
          <p:cNvPr id="137" name="CustomShape 3"/>
          <p:cNvSpPr/>
          <p:nvPr/>
        </p:nvSpPr>
        <p:spPr>
          <a:xfrm>
            <a:off x="4114800" y="415080"/>
            <a:ext cx="3535200" cy="772200"/>
          </a:xfrm>
          <a:prstGeom prst="rect">
            <a:avLst/>
          </a:prstGeom>
          <a:noFill/>
          <a:ln>
            <a:noFill/>
          </a:ln>
        </p:spPr>
        <p:txBody>
          <a:bodyPr wrap="none" lIns="90000" tIns="45000" rIns="90000" bIns="45000"/>
          <a:lstStyle/>
          <a:p>
            <a:pPr algn="ctr">
              <a:lnSpc>
                <a:spcPct val="100000"/>
              </a:lnSpc>
            </a:pPr>
            <a:r>
              <a:rPr lang="en-US" sz="4400">
                <a:solidFill>
                  <a:srgbClr val="000000"/>
                </a:solidFill>
                <a:latin typeface="Calibri"/>
              </a:rPr>
              <a:t>Ontoloji dilleri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609480" y="274680"/>
            <a:ext cx="10970640" cy="1140840"/>
          </a:xfrm>
          <a:prstGeom prst="rect">
            <a:avLst/>
          </a:prstGeom>
          <a:noFill/>
          <a:ln>
            <a:noFill/>
          </a:ln>
        </p:spPr>
        <p:txBody>
          <a:bodyPr lIns="90000" tIns="45000" rIns="90000" bIns="45000" anchor="ctr"/>
          <a:lstStyle/>
          <a:p>
            <a:r>
              <a:rPr lang="en-US" sz="4400" b="1" i="1">
                <a:solidFill>
                  <a:srgbClr val="000000"/>
                </a:solidFill>
                <a:latin typeface="Calibri"/>
              </a:rPr>
              <a:t>DAML+OIL</a:t>
            </a:r>
            <a:endParaRPr/>
          </a:p>
          <a:p>
            <a:pPr algn="ctr">
              <a:lnSpc>
                <a:spcPct val="100000"/>
              </a:lnSpc>
            </a:pPr>
            <a:endParaRPr/>
          </a:p>
        </p:txBody>
      </p:sp>
      <p:sp>
        <p:nvSpPr>
          <p:cNvPr id="139" name="CustomShape 2"/>
          <p:cNvSpPr/>
          <p:nvPr/>
        </p:nvSpPr>
        <p:spPr>
          <a:xfrm>
            <a:off x="609480" y="1600200"/>
            <a:ext cx="10970640" cy="4523760"/>
          </a:xfrm>
          <a:prstGeom prst="rect">
            <a:avLst/>
          </a:prstGeom>
          <a:noFill/>
          <a:ln>
            <a:noFill/>
          </a:ln>
        </p:spPr>
        <p:txBody>
          <a:bodyPr lIns="90000" tIns="45000" rIns="90000" bIns="45000"/>
          <a:lstStyle/>
          <a:p>
            <a:r>
              <a:rPr lang="en-US" sz="2000">
                <a:solidFill>
                  <a:srgbClr val="000000"/>
                </a:solidFill>
                <a:latin typeface="Calibri"/>
              </a:rPr>
              <a:t>Anlamsal Web’in temelini oluşturan ontoloijleri tanımlamak için RDFS şema dilinin yeteneklerini genişleten üst seviye dillere gereksinim duyulmaktadır.</a:t>
            </a:r>
            <a:endParaRPr/>
          </a:p>
          <a:p>
            <a:r>
              <a:rPr lang="en-US" sz="2000">
                <a:solidFill>
                  <a:srgbClr val="000000"/>
                </a:solidFill>
                <a:latin typeface="Calibri"/>
              </a:rPr>
              <a:t>   RDF(S)’ in bir üst seviye katmanı olarak DAML (DARPA Agent Markup Language), OIL (Ontology Interface Layer), DAML+OIL ve OWL (Web Ontology Language) ontoloji dilleri tanımlanmıştır.</a:t>
            </a:r>
            <a:endParaRPr/>
          </a:p>
          <a:p>
            <a:r>
              <a:rPr lang="en-US" sz="2000">
                <a:solidFill>
                  <a:srgbClr val="000000"/>
                </a:solidFill>
                <a:latin typeface="Calibri"/>
              </a:rPr>
              <a:t>    DAML+OIL şu aşamada en gelişmiş ve olgunlaşmış bir dil olarak gözükmektedir</a:t>
            </a:r>
            <a:endParaRPr/>
          </a:p>
          <a:p>
            <a:r>
              <a:rPr lang="en-US" sz="2000">
                <a:solidFill>
                  <a:srgbClr val="000000"/>
                </a:solidFill>
                <a:latin typeface="Calibri"/>
              </a:rPr>
              <a:t>    DAML dili Amerikan hükümetinin desteklediği bir çalışma sonucunda Agustos 2000’de yayınlanmıştır. </a:t>
            </a:r>
            <a:endParaRPr/>
          </a:p>
          <a:p>
            <a:r>
              <a:rPr lang="en-US" sz="2000">
                <a:solidFill>
                  <a:srgbClr val="000000"/>
                </a:solidFill>
                <a:latin typeface="Calibri"/>
              </a:rPr>
              <a:t>    OIL (Ontotoloji Interface Layer) Avrupa Birliği IST programı çercevesinde geliştirilmiş bir dildir. </a:t>
            </a:r>
            <a:endParaRPr/>
          </a:p>
          <a:p>
            <a:r>
              <a:rPr lang="en-US" sz="2000">
                <a:solidFill>
                  <a:srgbClr val="000000"/>
                </a:solidFill>
                <a:latin typeface="Calibri"/>
              </a:rPr>
              <a:t>Bu iki dilin yapılarını birleştirmek için Amerika ve Avrupa Birliği’ğince oluşturulan ortak  komite DAML+OIL dilini geliştirerek Aralık 2000’de yayınlamıştır. </a:t>
            </a:r>
            <a:endParaRPr/>
          </a:p>
          <a:p>
            <a:r>
              <a:rPr lang="en-US" sz="2000">
                <a:solidFill>
                  <a:srgbClr val="000000"/>
                </a:solidFill>
                <a:latin typeface="Calibri"/>
              </a:rPr>
              <a:t>DAML+OIL’in en son veriyonu Mart 2001’de yayınlanmıştır. İlk yayın tarihinden itibaren      DAML+OIL bir çok anlamsal web araştımacısının ilgisini çekmiş ve yagın bir kullanım bulmuştur. </a:t>
            </a:r>
            <a:endParaRPr/>
          </a:p>
          <a:p>
            <a:pPr>
              <a:lnSpc>
                <a:spcPct val="100000"/>
              </a:lnSpc>
              <a:buFont typeface="Arial"/>
              <a:buChar char="•"/>
            </a:pPr>
            <a:r>
              <a:rPr lang="en-US" sz="2000">
                <a:solidFill>
                  <a:srgbClr val="000000"/>
                </a:solidFill>
                <a:latin typeface="Calibri"/>
              </a:rPr>
              <a:t>    Şu anda değişik alanlar için DAML+OIL ile geliştirilmiş yaklaşık 250 adet ontoloji ve 60 tane bu dile özel geliştirme aracı bulunmaktadır.</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609480" y="274680"/>
            <a:ext cx="10970640" cy="1140840"/>
          </a:xfrm>
          <a:prstGeom prst="rect">
            <a:avLst/>
          </a:prstGeom>
          <a:noFill/>
          <a:ln>
            <a:noFill/>
          </a:ln>
        </p:spPr>
        <p:txBody>
          <a:bodyPr lIns="90000" tIns="45000" rIns="90000" bIns="45000" anchor="ctr"/>
          <a:lstStyle/>
          <a:p>
            <a:pPr algn="ctr">
              <a:lnSpc>
                <a:spcPct val="100000"/>
              </a:lnSpc>
            </a:pPr>
            <a:r>
              <a:rPr lang="en-US" sz="4400">
                <a:solidFill>
                  <a:srgbClr val="000000"/>
                </a:solidFill>
                <a:latin typeface="Calibri"/>
              </a:rPr>
              <a:t>Anlamsal Web de Kaynak Yapısı</a:t>
            </a:r>
            <a:endParaRPr/>
          </a:p>
        </p:txBody>
      </p:sp>
      <p:pic>
        <p:nvPicPr>
          <p:cNvPr id="141" name="Picture 7"/>
          <p:cNvPicPr/>
          <p:nvPr/>
        </p:nvPicPr>
        <p:blipFill>
          <a:blip r:embed="rId2" cstate="print"/>
          <a:stretch>
            <a:fillRect/>
          </a:stretch>
        </p:blipFill>
        <p:spPr>
          <a:xfrm>
            <a:off x="911520" y="1628640"/>
            <a:ext cx="4798080" cy="3885840"/>
          </a:xfrm>
          <a:prstGeom prst="rect">
            <a:avLst/>
          </a:prstGeom>
          <a:ln w="9360">
            <a:noFill/>
          </a:ln>
        </p:spPr>
      </p:pic>
      <p:pic>
        <p:nvPicPr>
          <p:cNvPr id="142" name="Picture 8"/>
          <p:cNvPicPr/>
          <p:nvPr/>
        </p:nvPicPr>
        <p:blipFill>
          <a:blip r:embed="rId3" cstate="print"/>
          <a:stretch>
            <a:fillRect/>
          </a:stretch>
        </p:blipFill>
        <p:spPr>
          <a:xfrm>
            <a:off x="6480000" y="1556640"/>
            <a:ext cx="4797720" cy="3895920"/>
          </a:xfrm>
          <a:prstGeom prst="rect">
            <a:avLst/>
          </a:prstGeom>
          <a:ln w="9360">
            <a:noFill/>
          </a:ln>
        </p:spPr>
      </p:pic>
      <p:sp>
        <p:nvSpPr>
          <p:cNvPr id="143" name="CustomShape 2"/>
          <p:cNvSpPr/>
          <p:nvPr/>
        </p:nvSpPr>
        <p:spPr>
          <a:xfrm>
            <a:off x="2553840" y="6093360"/>
            <a:ext cx="2286000" cy="362880"/>
          </a:xfrm>
          <a:prstGeom prst="rect">
            <a:avLst/>
          </a:prstGeom>
          <a:noFill/>
          <a:ln>
            <a:noFill/>
          </a:ln>
        </p:spPr>
        <p:txBody>
          <a:bodyPr wrap="none" lIns="90000" tIns="45000" rIns="90000" bIns="45000"/>
          <a:lstStyle/>
          <a:p>
            <a:pPr>
              <a:lnSpc>
                <a:spcPct val="100000"/>
              </a:lnSpc>
            </a:pPr>
            <a:r>
              <a:rPr lang="en-US" b="1">
                <a:solidFill>
                  <a:srgbClr val="000000"/>
                </a:solidFill>
                <a:latin typeface="Arial"/>
                <a:ea typeface="Arial Unicode MS"/>
              </a:rPr>
              <a:t>Bugünkü Web</a:t>
            </a:r>
            <a:endParaRPr/>
          </a:p>
        </p:txBody>
      </p:sp>
      <p:sp>
        <p:nvSpPr>
          <p:cNvPr id="144" name="CustomShape 3"/>
          <p:cNvSpPr/>
          <p:nvPr/>
        </p:nvSpPr>
        <p:spPr>
          <a:xfrm>
            <a:off x="7744320" y="5949360"/>
            <a:ext cx="2308320" cy="362880"/>
          </a:xfrm>
          <a:prstGeom prst="rect">
            <a:avLst/>
          </a:prstGeom>
          <a:noFill/>
          <a:ln>
            <a:noFill/>
          </a:ln>
        </p:spPr>
        <p:txBody>
          <a:bodyPr wrap="none" lIns="90000" tIns="45000" rIns="90000" bIns="45000"/>
          <a:lstStyle/>
          <a:p>
            <a:pPr>
              <a:lnSpc>
                <a:spcPct val="100000"/>
              </a:lnSpc>
            </a:pPr>
            <a:r>
              <a:rPr lang="en-US" b="1">
                <a:solidFill>
                  <a:srgbClr val="000000"/>
                </a:solidFill>
                <a:latin typeface="Arial"/>
                <a:ea typeface="Arial Unicode MS"/>
              </a:rPr>
              <a:t>Anlamsal Web</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609480" y="274680"/>
            <a:ext cx="10970640" cy="1140840"/>
          </a:xfrm>
          <a:prstGeom prst="rect">
            <a:avLst/>
          </a:prstGeom>
          <a:noFill/>
          <a:ln>
            <a:noFill/>
          </a:ln>
        </p:spPr>
        <p:txBody>
          <a:bodyPr lIns="90000" tIns="45000" rIns="90000" bIns="45000" anchor="ctr"/>
          <a:lstStyle/>
          <a:p>
            <a:pPr algn="ctr">
              <a:lnSpc>
                <a:spcPct val="100000"/>
              </a:lnSpc>
            </a:pPr>
            <a:r>
              <a:rPr lang="en-US" sz="4400">
                <a:solidFill>
                  <a:srgbClr val="000000"/>
                </a:solidFill>
                <a:latin typeface="Calibri"/>
              </a:rPr>
              <a:t>Anlamsal Web Mimarisi</a:t>
            </a:r>
            <a:endParaRPr/>
          </a:p>
        </p:txBody>
      </p:sp>
      <p:sp>
        <p:nvSpPr>
          <p:cNvPr id="146" name="CustomShape 2"/>
          <p:cNvSpPr/>
          <p:nvPr/>
        </p:nvSpPr>
        <p:spPr>
          <a:xfrm>
            <a:off x="609480" y="1340640"/>
            <a:ext cx="10970640" cy="933840"/>
          </a:xfrm>
          <a:prstGeom prst="rect">
            <a:avLst/>
          </a:prstGeom>
          <a:noFill/>
          <a:ln>
            <a:noFill/>
          </a:ln>
        </p:spPr>
        <p:txBody>
          <a:bodyPr lIns="90000" tIns="45000" rIns="90000" bIns="45000"/>
          <a:lstStyle/>
          <a:p>
            <a:pPr>
              <a:lnSpc>
                <a:spcPct val="100000"/>
              </a:lnSpc>
              <a:buFont typeface="Arial"/>
              <a:buChar char="•"/>
            </a:pPr>
            <a:r>
              <a:rPr lang="en-US" sz="3200">
                <a:solidFill>
                  <a:srgbClr val="000000"/>
                </a:solidFill>
                <a:latin typeface="Calibri"/>
              </a:rPr>
              <a:t>Tim Berners-Lee’nin önerdiği Anlamsal Web Katmanları</a:t>
            </a:r>
            <a:endParaRPr/>
          </a:p>
          <a:p>
            <a:pPr>
              <a:lnSpc>
                <a:spcPct val="100000"/>
              </a:lnSpc>
            </a:pPr>
            <a:endParaRPr/>
          </a:p>
        </p:txBody>
      </p:sp>
      <p:pic>
        <p:nvPicPr>
          <p:cNvPr id="147" name="Picture 7"/>
          <p:cNvPicPr/>
          <p:nvPr/>
        </p:nvPicPr>
        <p:blipFill>
          <a:blip r:embed="rId2" cstate="print"/>
          <a:stretch>
            <a:fillRect/>
          </a:stretch>
        </p:blipFill>
        <p:spPr>
          <a:xfrm>
            <a:off x="1199520" y="2421000"/>
            <a:ext cx="9118800" cy="4030200"/>
          </a:xfrm>
          <a:prstGeom prst="rect">
            <a:avLst/>
          </a:prstGeom>
          <a:ln w="936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609480" y="274680"/>
            <a:ext cx="10970280" cy="1140480"/>
          </a:xfrm>
          <a:prstGeom prst="rect">
            <a:avLst/>
          </a:prstGeom>
          <a:noFill/>
          <a:ln>
            <a:noFill/>
          </a:ln>
        </p:spPr>
        <p:txBody>
          <a:bodyPr lIns="90000" tIns="45000" rIns="90000" bIns="45000" anchor="ctr"/>
          <a:lstStyle/>
          <a:p>
            <a:pPr algn="ctr">
              <a:lnSpc>
                <a:spcPct val="100000"/>
              </a:lnSpc>
            </a:pPr>
            <a:r>
              <a:rPr lang="en-US" sz="4400">
                <a:solidFill>
                  <a:srgbClr val="000000"/>
                </a:solidFill>
                <a:latin typeface="Calibri"/>
              </a:rPr>
              <a:t>Anlamsal Web Servisleri</a:t>
            </a:r>
            <a:endParaRPr/>
          </a:p>
        </p:txBody>
      </p:sp>
      <p:sp>
        <p:nvSpPr>
          <p:cNvPr id="149" name="CustomShape 2"/>
          <p:cNvSpPr/>
          <p:nvPr/>
        </p:nvSpPr>
        <p:spPr>
          <a:xfrm>
            <a:off x="609480" y="1600200"/>
            <a:ext cx="10970280" cy="4523400"/>
          </a:xfrm>
          <a:prstGeom prst="rect">
            <a:avLst/>
          </a:prstGeom>
          <a:noFill/>
          <a:ln>
            <a:noFill/>
          </a:ln>
        </p:spPr>
        <p:txBody>
          <a:bodyPr lIns="90000" tIns="45000" rIns="90000" bIns="45000"/>
          <a:lstStyle/>
          <a:p>
            <a:pPr>
              <a:lnSpc>
                <a:spcPct val="100000"/>
              </a:lnSpc>
              <a:buFont typeface="Arial"/>
              <a:buChar char="•"/>
            </a:pPr>
            <a:r>
              <a:rPr lang="en-US" sz="2400">
                <a:solidFill>
                  <a:srgbClr val="000000"/>
                </a:solidFill>
                <a:latin typeface="Calibri"/>
              </a:rPr>
              <a:t>Web içeriğinin detaylı ve gelişmiş şekilde web uygulamaları tarafından okunabilirliği ve kolay anlaşılabilirliği için gerekli olan desteği sağlamaktadır.</a:t>
            </a:r>
            <a:endParaRPr/>
          </a:p>
          <a:p>
            <a:pPr>
              <a:lnSpc>
                <a:spcPct val="100000"/>
              </a:lnSpc>
              <a:buFont typeface="Arial"/>
              <a:buChar char="•"/>
            </a:pPr>
            <a:r>
              <a:rPr lang="en-US" sz="2400">
                <a:solidFill>
                  <a:srgbClr val="000000"/>
                </a:solidFill>
                <a:latin typeface="Calibri"/>
              </a:rPr>
              <a:t>Geleneksel web servislerinden farklı olarak web servislerinin dinamik olarak bulunup kullanılması ve birlikte çalışabilirliği için servislerin yetenekleri ve arayüzlerinin anlamsal web ortamında temsil edilmesi açısından üst veriler kullanılarak etiketleme gereksinimlerini karşılayacak şekilde web hizmetlerinin işlevselliğini arttırmaktadır.</a:t>
            </a:r>
            <a:endParaRPr/>
          </a:p>
          <a:p>
            <a:pPr>
              <a:lnSpc>
                <a:spcPct val="100000"/>
              </a:lnSpc>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609480" y="274680"/>
            <a:ext cx="10970280" cy="1140480"/>
          </a:xfrm>
          <a:prstGeom prst="rect">
            <a:avLst/>
          </a:prstGeom>
          <a:noFill/>
          <a:ln>
            <a:noFill/>
          </a:ln>
        </p:spPr>
        <p:txBody>
          <a:bodyPr lIns="90000" tIns="45000" rIns="90000" bIns="45000" anchor="ctr"/>
          <a:lstStyle/>
          <a:p>
            <a:pPr algn="ctr">
              <a:lnSpc>
                <a:spcPct val="100000"/>
              </a:lnSpc>
            </a:pPr>
            <a:r>
              <a:rPr lang="en-US" sz="4400">
                <a:solidFill>
                  <a:srgbClr val="000000"/>
                </a:solidFill>
                <a:latin typeface="Calibri"/>
              </a:rPr>
              <a:t>Anlamsal Web Servisleri</a:t>
            </a:r>
            <a:endParaRPr/>
          </a:p>
        </p:txBody>
      </p:sp>
      <p:sp>
        <p:nvSpPr>
          <p:cNvPr id="151" name="CustomShape 2"/>
          <p:cNvSpPr/>
          <p:nvPr/>
        </p:nvSpPr>
        <p:spPr>
          <a:xfrm>
            <a:off x="609480" y="1600200"/>
            <a:ext cx="10970280" cy="4523400"/>
          </a:xfrm>
          <a:prstGeom prst="rect">
            <a:avLst/>
          </a:prstGeom>
          <a:noFill/>
          <a:ln>
            <a:noFill/>
          </a:ln>
        </p:spPr>
        <p:txBody>
          <a:bodyPr lIns="90000" tIns="45000" rIns="90000" bIns="45000"/>
          <a:lstStyle/>
          <a:p>
            <a:pPr>
              <a:lnSpc>
                <a:spcPct val="100000"/>
              </a:lnSpc>
              <a:buFont typeface="Arial"/>
              <a:buChar char="•"/>
            </a:pPr>
            <a:r>
              <a:rPr lang="en-US" sz="2400">
                <a:solidFill>
                  <a:srgbClr val="000000"/>
                </a:solidFill>
                <a:latin typeface="Calibri"/>
              </a:rPr>
              <a:t>Web içeriğinin detaylı ve gelişmiş şekilde web uygulamaları tarafından okunabilirliği ve kolay anlaşılabilirliği için gerekli olan desteği sağlamaktadır.</a:t>
            </a:r>
            <a:endParaRPr/>
          </a:p>
          <a:p>
            <a:pPr>
              <a:lnSpc>
                <a:spcPct val="100000"/>
              </a:lnSpc>
              <a:buFont typeface="Arial"/>
              <a:buChar char="•"/>
            </a:pPr>
            <a:r>
              <a:rPr lang="en-US" sz="2400">
                <a:solidFill>
                  <a:srgbClr val="000000"/>
                </a:solidFill>
                <a:latin typeface="Calibri"/>
              </a:rPr>
              <a:t>Geleneksel web servislerinden farklı olarak web servislerinin dinamik olarak bulunup kullanılması ve birlikte çalışabilirliği için servislerin yetenekleri ve arayüzlerinin anlamsal web ortamında temsil edilmesi açısından üst veriler kullanılarak etiketleme gereksinimlerini karşılayacak şekilde web hizmetlerinin işlevselliğini arttırmaktadır.</a:t>
            </a:r>
            <a:endParaRPr/>
          </a:p>
          <a:p>
            <a:pPr>
              <a:lnSpc>
                <a:spcPct val="100000"/>
              </a:lnSpc>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609480" y="274680"/>
            <a:ext cx="10970280" cy="1140480"/>
          </a:xfrm>
          <a:prstGeom prst="rect">
            <a:avLst/>
          </a:prstGeom>
          <a:noFill/>
          <a:ln>
            <a:noFill/>
          </a:ln>
        </p:spPr>
        <p:txBody>
          <a:bodyPr lIns="90000" tIns="45000" rIns="90000" bIns="45000" anchor="ctr"/>
          <a:lstStyle/>
          <a:p>
            <a:pPr algn="ctr">
              <a:lnSpc>
                <a:spcPct val="100000"/>
              </a:lnSpc>
            </a:pPr>
            <a:r>
              <a:rPr lang="en-US" sz="4400">
                <a:solidFill>
                  <a:srgbClr val="000000"/>
                </a:solidFill>
                <a:latin typeface="Calibri"/>
              </a:rPr>
              <a:t>Kullanılan Standartlar</a:t>
            </a:r>
            <a:endParaRPr/>
          </a:p>
        </p:txBody>
      </p:sp>
      <p:sp>
        <p:nvSpPr>
          <p:cNvPr id="153" name="CustomShape 2"/>
          <p:cNvSpPr/>
          <p:nvPr/>
        </p:nvSpPr>
        <p:spPr>
          <a:xfrm>
            <a:off x="609480" y="1600200"/>
            <a:ext cx="10970280" cy="4523400"/>
          </a:xfrm>
          <a:prstGeom prst="rect">
            <a:avLst/>
          </a:prstGeom>
          <a:noFill/>
          <a:ln>
            <a:noFill/>
          </a:ln>
        </p:spPr>
        <p:txBody>
          <a:bodyPr lIns="90000" tIns="45000" rIns="90000" bIns="45000"/>
          <a:lstStyle/>
          <a:p>
            <a:pPr>
              <a:lnSpc>
                <a:spcPct val="100000"/>
              </a:lnSpc>
              <a:buFont typeface="Arial"/>
              <a:buChar char="•"/>
            </a:pPr>
            <a:r>
              <a:rPr lang="en-US" sz="2400">
                <a:solidFill>
                  <a:srgbClr val="000000"/>
                </a:solidFill>
                <a:latin typeface="Calibri"/>
              </a:rPr>
              <a:t>Anlamsal web servis yeteneklerinin anlamsal web ortamında temsil edilmesi ve dinamik olarak bulunup kullanılması için;</a:t>
            </a:r>
            <a:endParaRPr/>
          </a:p>
          <a:p>
            <a:pPr>
              <a:lnSpc>
                <a:spcPct val="100000"/>
              </a:lnSpc>
              <a:buFont typeface="Wingdings" charset="2"/>
              <a:buChar char=""/>
            </a:pPr>
            <a:r>
              <a:rPr lang="en-US" sz="2400">
                <a:solidFill>
                  <a:srgbClr val="000000"/>
                </a:solidFill>
                <a:latin typeface="Calibri"/>
              </a:rPr>
              <a:t>OWL-S(Web Ontology Language for Services)</a:t>
            </a:r>
            <a:endParaRPr/>
          </a:p>
          <a:p>
            <a:pPr>
              <a:lnSpc>
                <a:spcPct val="100000"/>
              </a:lnSpc>
              <a:buFont typeface="Wingdings" charset="2"/>
              <a:buChar char=""/>
            </a:pPr>
            <a:r>
              <a:rPr lang="en-US" sz="2400">
                <a:solidFill>
                  <a:srgbClr val="000000"/>
                </a:solidFill>
                <a:latin typeface="Calibri"/>
              </a:rPr>
              <a:t>Web Servisleri Modelleme Ontolojisi (Web Services Modeling Ontology – WSMO)</a:t>
            </a:r>
            <a:endParaRPr/>
          </a:p>
          <a:p>
            <a:pPr>
              <a:lnSpc>
                <a:spcPct val="100000"/>
              </a:lnSpc>
              <a:buFont typeface="Wingdings" charset="2"/>
              <a:buChar char=""/>
            </a:pPr>
            <a:r>
              <a:rPr lang="en-US" sz="2400">
                <a:solidFill>
                  <a:srgbClr val="000000"/>
                </a:solidFill>
                <a:latin typeface="Calibri"/>
              </a:rPr>
              <a:t>WSDL-S</a:t>
            </a:r>
            <a:endParaRPr/>
          </a:p>
          <a:p>
            <a:pPr>
              <a:lnSpc>
                <a:spcPct val="100000"/>
              </a:lnSpc>
              <a:buFont typeface="Wingdings" charset="2"/>
              <a:buChar char=""/>
            </a:pPr>
            <a:r>
              <a:rPr lang="en-US" sz="2400">
                <a:solidFill>
                  <a:srgbClr val="000000"/>
                </a:solidFill>
                <a:latin typeface="Calibri"/>
              </a:rPr>
              <a:t>METEOR-S gibi açık standartlar üzerinde çalışmalar bulunmaktadır.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719280" y="332640"/>
            <a:ext cx="10361160" cy="1467720"/>
          </a:xfrm>
          <a:prstGeom prst="rect">
            <a:avLst/>
          </a:prstGeom>
          <a:noFill/>
          <a:ln>
            <a:noFill/>
          </a:ln>
        </p:spPr>
        <p:txBody>
          <a:bodyPr lIns="90000" tIns="45000" rIns="90000" bIns="45000" anchor="ctr"/>
          <a:lstStyle/>
          <a:p>
            <a:pPr algn="ctr">
              <a:lnSpc>
                <a:spcPct val="100000"/>
              </a:lnSpc>
            </a:pPr>
            <a:r>
              <a:rPr lang="en-US" sz="4400">
                <a:solidFill>
                  <a:srgbClr val="000000"/>
                </a:solidFill>
                <a:latin typeface="Calibri"/>
              </a:rPr>
              <a:t>Anlamsal Web Nedir?</a:t>
            </a:r>
            <a:endParaRPr/>
          </a:p>
        </p:txBody>
      </p:sp>
      <p:sp>
        <p:nvSpPr>
          <p:cNvPr id="111" name="CustomShape 2"/>
          <p:cNvSpPr/>
          <p:nvPr/>
        </p:nvSpPr>
        <p:spPr>
          <a:xfrm>
            <a:off x="1391400" y="1628640"/>
            <a:ext cx="9694800" cy="4007880"/>
          </a:xfrm>
          <a:prstGeom prst="rect">
            <a:avLst/>
          </a:prstGeom>
          <a:noFill/>
          <a:ln>
            <a:noFill/>
          </a:ln>
        </p:spPr>
        <p:txBody>
          <a:bodyPr lIns="90000" tIns="45000" rIns="90000" bIns="45000"/>
          <a:lstStyle/>
          <a:p>
            <a:pPr>
              <a:lnSpc>
                <a:spcPct val="90000"/>
              </a:lnSpc>
              <a:buSzPct val="25000"/>
              <a:buFont typeface="Wingdings" charset="2"/>
              <a:buChar char=""/>
            </a:pPr>
            <a:r>
              <a:rPr lang="en-US" sz="2200">
                <a:solidFill>
                  <a:srgbClr val="000000"/>
                </a:solidFill>
                <a:latin typeface="Calibri"/>
              </a:rPr>
              <a:t>Anlamsal web kavramı, bugünkü web’in temelini oluşturan URI, HTTP ve HTML gibi yapılarını tasarlayan ve bulan kişi olan Tim Berners-Lee tarafından öne sürülmüş ve mevcut web ortamının geliştirilerek tam potansiyel kullanımı için web’in gelecek adımı olarak düşünülmektedir </a:t>
            </a:r>
            <a:endParaRPr/>
          </a:p>
          <a:p>
            <a:pPr>
              <a:lnSpc>
                <a:spcPct val="90000"/>
              </a:lnSpc>
              <a:buSzPct val="25000"/>
              <a:buFont typeface="Wingdings" charset="2"/>
              <a:buChar char=""/>
            </a:pPr>
            <a:r>
              <a:rPr lang="en-US" sz="2200">
                <a:solidFill>
                  <a:srgbClr val="000000"/>
                </a:solidFill>
                <a:latin typeface="Calibri"/>
              </a:rPr>
              <a:t>Anlamsal web yeni ve ayrı bir web olmayıp, bilgilere iyi tanımlanmış anlamların verildiği,  bilgisayarların ve insanların  birlikte çalışmalarına imkan veren bugünkü web’in bir uzantısıdır. - </a:t>
            </a:r>
            <a:r>
              <a:rPr lang="en-US" sz="2200" i="1">
                <a:solidFill>
                  <a:srgbClr val="000000"/>
                </a:solidFill>
                <a:latin typeface="Calibri"/>
              </a:rPr>
              <a:t>T. Berners-Lee, J. Hendler, O. Lassila</a:t>
            </a:r>
            <a:endParaRPr/>
          </a:p>
          <a:p>
            <a:pPr>
              <a:lnSpc>
                <a:spcPct val="90000"/>
              </a:lnSpc>
              <a:buSzPct val="25000"/>
              <a:buFont typeface="Wingdings" charset="2"/>
              <a:buChar char=""/>
            </a:pPr>
            <a:r>
              <a:rPr lang="en-US" sz="2200">
                <a:solidFill>
                  <a:srgbClr val="000000"/>
                </a:solidFill>
                <a:latin typeface="Calibri"/>
              </a:rPr>
              <a:t>Anlamsal web’teki temel  amaç  iyi tanımlanmış ve bağlantılandırılmış olan bilgilerin web ortamında kolay bir şekilde bilgisayarca-okunabilir ve bilgisayarca-anlaşılabilir olmasını sağlayacak standartların ve teknolojilerin geliştirilmesidir.</a:t>
            </a:r>
            <a:endParaRPr/>
          </a:p>
          <a:p>
            <a:pPr algn="ct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609480" y="274680"/>
            <a:ext cx="10970280" cy="1140480"/>
          </a:xfrm>
          <a:prstGeom prst="rect">
            <a:avLst/>
          </a:prstGeom>
          <a:noFill/>
          <a:ln>
            <a:noFill/>
          </a:ln>
        </p:spPr>
        <p:txBody>
          <a:bodyPr lIns="90000" tIns="45000" rIns="90000" bIns="45000" anchor="ctr"/>
          <a:lstStyle/>
          <a:p>
            <a:pPr algn="ctr">
              <a:lnSpc>
                <a:spcPct val="100000"/>
              </a:lnSpc>
            </a:pPr>
            <a:r>
              <a:rPr lang="en-US" sz="4400">
                <a:solidFill>
                  <a:srgbClr val="000000"/>
                </a:solidFill>
                <a:latin typeface="Calibri"/>
              </a:rPr>
              <a:t>OWL-S</a:t>
            </a:r>
            <a:endParaRPr/>
          </a:p>
        </p:txBody>
      </p:sp>
      <p:sp>
        <p:nvSpPr>
          <p:cNvPr id="155" name="CustomShape 2"/>
          <p:cNvSpPr/>
          <p:nvPr/>
        </p:nvSpPr>
        <p:spPr>
          <a:xfrm>
            <a:off x="609480" y="1600200"/>
            <a:ext cx="10970280" cy="4523400"/>
          </a:xfrm>
          <a:prstGeom prst="rect">
            <a:avLst/>
          </a:prstGeom>
          <a:noFill/>
          <a:ln>
            <a:noFill/>
          </a:ln>
        </p:spPr>
        <p:txBody>
          <a:bodyPr lIns="90000" tIns="45000" rIns="90000" bIns="45000"/>
          <a:lstStyle/>
          <a:p>
            <a:pPr>
              <a:lnSpc>
                <a:spcPct val="100000"/>
              </a:lnSpc>
              <a:buFont typeface="Arial"/>
              <a:buChar char="•"/>
            </a:pPr>
            <a:r>
              <a:rPr lang="en-US" sz="2400">
                <a:solidFill>
                  <a:srgbClr val="000000"/>
                </a:solidFill>
                <a:latin typeface="Calibri"/>
              </a:rPr>
              <a:t>Ontoloji dili olarak OWL-S kullanılarak bilgisayarlar tarafından bilgilerin okunabilirliği veya anlamsal üst verinin üretilmesi amaçlanmaktadır.</a:t>
            </a:r>
            <a:endParaRPr/>
          </a:p>
          <a:p>
            <a:pPr>
              <a:lnSpc>
                <a:spcPct val="100000"/>
              </a:lnSpc>
              <a:buFont typeface="Arial"/>
              <a:buChar char="•"/>
            </a:pPr>
            <a:r>
              <a:rPr lang="en-US" sz="2400">
                <a:solidFill>
                  <a:srgbClr val="000000"/>
                </a:solidFill>
                <a:latin typeface="Calibri"/>
              </a:rPr>
              <a:t>Üst veri oluşturulduktan sonra OWL-S dosyalarına gömülü şekilde yayınlanmaktadır. Böylelikle servis istemcisi, anlamsal betimlemeler kullanarak çıkarsama işlemini gerçekleştirebilmektedir.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609480" y="274680"/>
            <a:ext cx="10970280" cy="1140480"/>
          </a:xfrm>
          <a:prstGeom prst="rect">
            <a:avLst/>
          </a:prstGeom>
          <a:noFill/>
          <a:ln>
            <a:noFill/>
          </a:ln>
        </p:spPr>
        <p:txBody>
          <a:bodyPr lIns="90000" tIns="45000" rIns="90000" bIns="45000" anchor="ctr"/>
          <a:lstStyle/>
          <a:p>
            <a:pPr algn="ctr">
              <a:lnSpc>
                <a:spcPct val="100000"/>
              </a:lnSpc>
            </a:pPr>
            <a:r>
              <a:rPr lang="en-US" sz="4400">
                <a:solidFill>
                  <a:srgbClr val="000000"/>
                </a:solidFill>
                <a:latin typeface="Calibri"/>
              </a:rPr>
              <a:t>OWL-S</a:t>
            </a:r>
            <a:endParaRPr/>
          </a:p>
        </p:txBody>
      </p:sp>
      <p:sp>
        <p:nvSpPr>
          <p:cNvPr id="157" name="CustomShape 2"/>
          <p:cNvSpPr/>
          <p:nvPr/>
        </p:nvSpPr>
        <p:spPr>
          <a:xfrm>
            <a:off x="609480" y="1600200"/>
            <a:ext cx="10970280" cy="4523400"/>
          </a:xfrm>
          <a:prstGeom prst="rect">
            <a:avLst/>
          </a:prstGeom>
          <a:noFill/>
          <a:ln>
            <a:noFill/>
          </a:ln>
        </p:spPr>
        <p:txBody>
          <a:bodyPr lIns="90000" tIns="45000" rIns="90000" bIns="45000"/>
          <a:lstStyle/>
          <a:p>
            <a:pPr>
              <a:lnSpc>
                <a:spcPct val="100000"/>
              </a:lnSpc>
              <a:buFont typeface="Arial"/>
              <a:buChar char="•"/>
            </a:pPr>
            <a:r>
              <a:rPr lang="en-US" sz="2400">
                <a:solidFill>
                  <a:srgbClr val="000000"/>
                </a:solidFill>
                <a:latin typeface="Calibri"/>
              </a:rPr>
              <a:t>Ontoloji dili olarak OWL-S kullanılarak bilgisayarlar tarafından bilgilerin okunabilirliği veya anlamsal üst verinin üretilmesi amaçlanmaktadır.</a:t>
            </a:r>
            <a:endParaRPr/>
          </a:p>
          <a:p>
            <a:pPr>
              <a:lnSpc>
                <a:spcPct val="100000"/>
              </a:lnSpc>
              <a:buFont typeface="Arial"/>
              <a:buChar char="•"/>
            </a:pPr>
            <a:r>
              <a:rPr lang="en-US" sz="2400">
                <a:solidFill>
                  <a:srgbClr val="000000"/>
                </a:solidFill>
                <a:latin typeface="Calibri"/>
              </a:rPr>
              <a:t>Üst veri oluşturulduktan sonra OWL-S dosyalarına gömülü şekilde yayınlanmaktadır. Böylelikle servis istemcisi, anlamsal betimlemeler kullanarak çıkarsama işlemini gerçekleştirebilmektedir.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647000" y="2042280"/>
            <a:ext cx="9142920" cy="2386440"/>
          </a:xfrm>
          <a:prstGeom prst="rect">
            <a:avLst/>
          </a:prstGeom>
          <a:noFill/>
          <a:ln>
            <a:noFill/>
          </a:ln>
        </p:spPr>
        <p:txBody>
          <a:bodyPr lIns="90000" tIns="45000" rIns="90000" bIns="45000" anchor="b"/>
          <a:lstStyle/>
          <a:p>
            <a:pPr algn="ctr">
              <a:lnSpc>
                <a:spcPct val="100000"/>
              </a:lnSpc>
            </a:pPr>
            <a:r>
              <a:rPr lang="en-US" sz="7200">
                <a:solidFill>
                  <a:srgbClr val="000000"/>
                </a:solidFill>
                <a:latin typeface="Times New Roman"/>
              </a:rPr>
              <a:t>Web Servislerinin Anlamsal Etiketlenmesi</a:t>
            </a:r>
            <a:endParaRPr/>
          </a:p>
        </p:txBody>
      </p:sp>
      <p:sp>
        <p:nvSpPr>
          <p:cNvPr id="159" name="CustomShape 2"/>
          <p:cNvSpPr/>
          <p:nvPr/>
        </p:nvSpPr>
        <p:spPr>
          <a:xfrm>
            <a:off x="1154880" y="4777560"/>
            <a:ext cx="8824680" cy="860400"/>
          </a:xfrm>
          <a:prstGeom prst="rect">
            <a:avLst/>
          </a:prstGeom>
          <a:noFill/>
          <a:ln>
            <a:noFill/>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646200" y="452880"/>
            <a:ext cx="9403560" cy="1399320"/>
          </a:xfrm>
          <a:prstGeom prst="rect">
            <a:avLst/>
          </a:prstGeom>
          <a:noFill/>
          <a:ln>
            <a:noFill/>
          </a:ln>
        </p:spPr>
        <p:txBody>
          <a:bodyPr lIns="90000" tIns="45000" rIns="90000" bIns="45000"/>
          <a:lstStyle/>
          <a:p>
            <a:pPr>
              <a:lnSpc>
                <a:spcPct val="100000"/>
              </a:lnSpc>
            </a:pPr>
            <a:r>
              <a:rPr lang="en-US" sz="4200">
                <a:solidFill>
                  <a:srgbClr val="000000"/>
                </a:solidFill>
                <a:latin typeface="Century Gothic"/>
              </a:rPr>
              <a:t>ETİKETLEME (ANNOTATION)</a:t>
            </a:r>
            <a:endParaRPr/>
          </a:p>
        </p:txBody>
      </p:sp>
      <p:sp>
        <p:nvSpPr>
          <p:cNvPr id="161" name="CustomShape 2"/>
          <p:cNvSpPr/>
          <p:nvPr/>
        </p:nvSpPr>
        <p:spPr>
          <a:xfrm>
            <a:off x="1103400" y="2053080"/>
            <a:ext cx="8945640" cy="4194360"/>
          </a:xfrm>
          <a:prstGeom prst="rect">
            <a:avLst/>
          </a:prstGeom>
          <a:noFill/>
          <a:ln>
            <a:noFill/>
          </a:ln>
        </p:spPr>
        <p:txBody>
          <a:bodyPr lIns="90000" tIns="45000" rIns="90000" bIns="45000"/>
          <a:lstStyle/>
          <a:p>
            <a:pPr>
              <a:lnSpc>
                <a:spcPct val="100000"/>
              </a:lnSpc>
              <a:buSzPct val="25000"/>
              <a:buFont typeface="Wingdings 3" charset="2"/>
              <a:buChar char=""/>
            </a:pPr>
            <a:r>
              <a:rPr lang="en-US" sz="2000">
                <a:solidFill>
                  <a:srgbClr val="000000"/>
                </a:solidFill>
                <a:latin typeface="Century Gothic"/>
              </a:rPr>
              <a:t>Web servisi etiketlemenin hedefi, web ortamında servislerinin yönetimini basitleştirmektir.</a:t>
            </a:r>
            <a:endParaRPr/>
          </a:p>
          <a:p>
            <a:pPr>
              <a:lnSpc>
                <a:spcPct val="100000"/>
              </a:lnSpc>
              <a:buSzPct val="25000"/>
              <a:buFont typeface="Wingdings 3" charset="2"/>
              <a:buChar char=""/>
            </a:pPr>
            <a:r>
              <a:rPr lang="en-US" sz="2000">
                <a:solidFill>
                  <a:srgbClr val="000000"/>
                </a:solidFill>
                <a:latin typeface="Century Gothic"/>
              </a:rPr>
              <a:t>Web servisi yönetiminde karşılaşılan zorluklardan birisi, web servisleri hakkında daha fazla bilgiye ihtiyaç duyulmasıdır</a:t>
            </a:r>
            <a:endParaRPr/>
          </a:p>
          <a:p>
            <a:pPr>
              <a:lnSpc>
                <a:spcPct val="100000"/>
              </a:lnSpc>
              <a:buSzPct val="25000"/>
              <a:buFont typeface="Wingdings 3" charset="2"/>
              <a:buChar char=""/>
            </a:pPr>
            <a:r>
              <a:rPr lang="en-US" sz="2000">
                <a:solidFill>
                  <a:srgbClr val="000000"/>
                </a:solidFill>
                <a:latin typeface="Century Gothic"/>
              </a:rPr>
              <a:t>Web servislerinin hem insanlar hem de uygulamalar tarafından okunabilir ve anlaşılabilir şekilde tanımlanabilmesi için web servisleri hakkında varolan bilgiler arasındaki anlamsal boşluğun doldurulmasına gereksinim duyulmaktadır</a:t>
            </a:r>
            <a:endParaRPr/>
          </a:p>
          <a:p>
            <a:pPr>
              <a:lnSpc>
                <a:spcPct val="100000"/>
              </a:lnSpc>
              <a:buSzPct val="25000"/>
              <a:buFont typeface="Wingdings 3" charset="2"/>
              <a:buChar char=""/>
            </a:pPr>
            <a:r>
              <a:rPr lang="en-US" sz="2000">
                <a:solidFill>
                  <a:srgbClr val="000000"/>
                </a:solidFill>
                <a:latin typeface="Century Gothic"/>
              </a:rPr>
              <a:t>Semantic Annotation ile anlamsal boşluğun doldurulması amaçlanmaktadır. Bu sayede web servis yeteneklerini artıran özellikler ile ontoloji kavramları arasında anlamsal ve mantıksal bağlantıların kurulabilmesi sağlanır.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646200" y="452880"/>
            <a:ext cx="9403560" cy="1399320"/>
          </a:xfrm>
          <a:prstGeom prst="rect">
            <a:avLst/>
          </a:prstGeom>
          <a:noFill/>
          <a:ln>
            <a:noFill/>
          </a:ln>
        </p:spPr>
        <p:txBody>
          <a:bodyPr lIns="90000" tIns="45000" rIns="90000" bIns="45000"/>
          <a:lstStyle/>
          <a:p>
            <a:pPr>
              <a:lnSpc>
                <a:spcPct val="100000"/>
              </a:lnSpc>
            </a:pPr>
            <a:r>
              <a:rPr lang="en-US" sz="4200">
                <a:solidFill>
                  <a:srgbClr val="000000"/>
                </a:solidFill>
                <a:latin typeface="Times New Roman"/>
              </a:rPr>
              <a:t>ETİKETLEME TİPLERİ</a:t>
            </a:r>
            <a:endParaRPr/>
          </a:p>
        </p:txBody>
      </p:sp>
      <p:sp>
        <p:nvSpPr>
          <p:cNvPr id="163" name="CustomShape 2"/>
          <p:cNvSpPr/>
          <p:nvPr/>
        </p:nvSpPr>
        <p:spPr>
          <a:xfrm>
            <a:off x="1103400" y="2053080"/>
            <a:ext cx="8945640" cy="4194360"/>
          </a:xfrm>
          <a:prstGeom prst="rect">
            <a:avLst/>
          </a:prstGeom>
          <a:noFill/>
          <a:ln>
            <a:noFill/>
          </a:ln>
        </p:spPr>
        <p:txBody>
          <a:bodyPr lIns="90000" tIns="45000" rIns="90000" bIns="45000"/>
          <a:lstStyle/>
          <a:p>
            <a:pPr>
              <a:lnSpc>
                <a:spcPct val="100000"/>
              </a:lnSpc>
              <a:buSzPct val="25000"/>
              <a:buFont typeface="Wingdings 3" charset="2"/>
              <a:buChar char=""/>
            </a:pPr>
            <a:r>
              <a:rPr lang="en-US" sz="2000">
                <a:solidFill>
                  <a:srgbClr val="000000"/>
                </a:solidFill>
                <a:latin typeface="Century Gothic"/>
              </a:rPr>
              <a:t>Metinsel Etiketleme (Textual Annotation)</a:t>
            </a:r>
            <a:endParaRPr/>
          </a:p>
          <a:p>
            <a:pPr>
              <a:lnSpc>
                <a:spcPct val="100000"/>
              </a:lnSpc>
              <a:buSzPct val="25000"/>
              <a:buFont typeface="Wingdings 3" charset="2"/>
              <a:buChar char=""/>
            </a:pPr>
            <a:r>
              <a:rPr lang="en-US" sz="2000">
                <a:solidFill>
                  <a:srgbClr val="000000"/>
                </a:solidFill>
                <a:latin typeface="Century Gothic"/>
              </a:rPr>
              <a:t>Bağlantı Etiketleme (Between WS and Client)</a:t>
            </a:r>
            <a:endParaRPr/>
          </a:p>
          <a:p>
            <a:pPr>
              <a:lnSpc>
                <a:spcPct val="100000"/>
              </a:lnSpc>
              <a:buSzPct val="25000"/>
              <a:buFont typeface="Wingdings 3" charset="2"/>
              <a:buChar char=""/>
            </a:pPr>
            <a:r>
              <a:rPr lang="en-US" sz="2000">
                <a:solidFill>
                  <a:srgbClr val="000000"/>
                </a:solidFill>
                <a:latin typeface="Century Gothic"/>
              </a:rPr>
              <a:t>Anlamsal Etiketleme (Semantic Annotation)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646200" y="452880"/>
            <a:ext cx="9403560" cy="1399320"/>
          </a:xfrm>
          <a:prstGeom prst="rect">
            <a:avLst/>
          </a:prstGeom>
          <a:noFill/>
          <a:ln>
            <a:noFill/>
          </a:ln>
        </p:spPr>
        <p:txBody>
          <a:bodyPr lIns="90000" tIns="45000" rIns="90000" bIns="45000"/>
          <a:lstStyle/>
          <a:p>
            <a:pPr>
              <a:lnSpc>
                <a:spcPct val="100000"/>
              </a:lnSpc>
            </a:pPr>
            <a:r>
              <a:rPr lang="en-US" sz="4200">
                <a:solidFill>
                  <a:srgbClr val="000000"/>
                </a:solidFill>
                <a:latin typeface="Times New Roman"/>
              </a:rPr>
              <a:t>ANLAMSAL ETİKETLEME (SEMANTIC ANNOTATION)</a:t>
            </a:r>
            <a:endParaRPr/>
          </a:p>
        </p:txBody>
      </p:sp>
      <p:sp>
        <p:nvSpPr>
          <p:cNvPr id="165" name="CustomShape 2"/>
          <p:cNvSpPr/>
          <p:nvPr/>
        </p:nvSpPr>
        <p:spPr>
          <a:xfrm>
            <a:off x="875160" y="2334960"/>
            <a:ext cx="8945640" cy="4194360"/>
          </a:xfrm>
          <a:prstGeom prst="rect">
            <a:avLst/>
          </a:prstGeom>
          <a:noFill/>
          <a:ln>
            <a:noFill/>
          </a:ln>
        </p:spPr>
        <p:txBody>
          <a:bodyPr lIns="90000" tIns="45000" rIns="90000" bIns="45000"/>
          <a:lstStyle/>
          <a:p>
            <a:pPr>
              <a:lnSpc>
                <a:spcPct val="100000"/>
              </a:lnSpc>
              <a:buSzPct val="25000"/>
              <a:buFont typeface="Wingdings 3" charset="2"/>
              <a:buChar char=""/>
            </a:pPr>
            <a:r>
              <a:rPr lang="en-US" sz="2000">
                <a:solidFill>
                  <a:srgbClr val="000000"/>
                </a:solidFill>
                <a:latin typeface="Century Gothic"/>
              </a:rPr>
              <a:t>Anlamsal etiketleme, web kaynakları ve anlamsal olarak oluşturulan üst veriler arasında ilişkilerin tanımlanması işlemi olarak ifade edilebilir</a:t>
            </a:r>
            <a:endParaRPr/>
          </a:p>
          <a:p>
            <a:pPr>
              <a:lnSpc>
                <a:spcPct val="100000"/>
              </a:lnSpc>
              <a:buSzPct val="25000"/>
              <a:buFont typeface="Wingdings 3" charset="2"/>
              <a:buChar char=""/>
            </a:pPr>
            <a:r>
              <a:rPr lang="en-US" sz="2000">
                <a:solidFill>
                  <a:srgbClr val="000000"/>
                </a:solidFill>
                <a:latin typeface="Century Gothic"/>
              </a:rPr>
              <a:t>Üst veri ve ontolojiler anlamsal Web’in yapıtaşlarıdır.</a:t>
            </a:r>
            <a:endParaRPr/>
          </a:p>
          <a:p>
            <a:pPr>
              <a:lnSpc>
                <a:spcPct val="100000"/>
              </a:lnSpc>
              <a:buSzPct val="25000"/>
              <a:buFont typeface="Wingdings 3" charset="2"/>
              <a:buChar char=""/>
            </a:pPr>
            <a:r>
              <a:rPr lang="en-US" sz="2000">
                <a:solidFill>
                  <a:srgbClr val="000000"/>
                </a:solidFill>
                <a:latin typeface="Century Gothic"/>
              </a:rPr>
              <a:t>Üst veri hakkında en çok kabul gören tanım ‘</a:t>
            </a:r>
            <a:r>
              <a:rPr lang="en-US" sz="2000" i="1" u="sng">
                <a:solidFill>
                  <a:srgbClr val="000000"/>
                </a:solidFill>
                <a:latin typeface="Times New Roman"/>
              </a:rPr>
              <a:t>veri hakkında veri</a:t>
            </a:r>
            <a:r>
              <a:rPr lang="en-US" sz="2000">
                <a:solidFill>
                  <a:srgbClr val="000000"/>
                </a:solidFill>
                <a:latin typeface="Century Gothic"/>
              </a:rPr>
              <a:t>’dir. Yani bilgi kaynağının tanımlanmasında ve keşfedilmesinde kullanılan ya da yönetimini kolaylaştıran bilgiler içerir</a:t>
            </a:r>
            <a:endParaRPr/>
          </a:p>
          <a:p>
            <a:pPr>
              <a:lnSpc>
                <a:spcPct val="100000"/>
              </a:lnSpc>
              <a:buSzPct val="25000"/>
              <a:buFont typeface="Wingdings 3" charset="2"/>
              <a:buChar char=""/>
            </a:pPr>
            <a:r>
              <a:rPr lang="en-US" sz="2000">
                <a:solidFill>
                  <a:srgbClr val="000000"/>
                </a:solidFill>
                <a:latin typeface="Century Gothic"/>
              </a:rPr>
              <a:t>Ontoloji kavramı ise farklı alanlardaki anlamsal uygulamaların yaratılmasını ve işlemlerin gerçekleştirilmesi için alan bilgilerini tanımlayan, aralarındaki ilişkileri kullanarak bağlantılı kavramları oluşturan üst veri sistemleridir.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646200" y="452880"/>
            <a:ext cx="9403560" cy="1399320"/>
          </a:xfrm>
          <a:prstGeom prst="rect">
            <a:avLst/>
          </a:prstGeom>
          <a:noFill/>
          <a:ln>
            <a:noFill/>
          </a:ln>
        </p:spPr>
        <p:txBody>
          <a:bodyPr lIns="90000" tIns="45000" rIns="90000" bIns="45000"/>
          <a:lstStyle/>
          <a:p>
            <a:pPr>
              <a:lnSpc>
                <a:spcPct val="100000"/>
              </a:lnSpc>
            </a:pPr>
            <a:r>
              <a:rPr lang="en-US" sz="4200">
                <a:solidFill>
                  <a:srgbClr val="000000"/>
                </a:solidFill>
                <a:latin typeface="Times New Roman"/>
              </a:rPr>
              <a:t>ANLAMSAL ETİKETLEME</a:t>
            </a:r>
            <a:endParaRPr/>
          </a:p>
        </p:txBody>
      </p:sp>
      <p:sp>
        <p:nvSpPr>
          <p:cNvPr id="167" name="CustomShape 2"/>
          <p:cNvSpPr/>
          <p:nvPr/>
        </p:nvSpPr>
        <p:spPr>
          <a:xfrm>
            <a:off x="1103400" y="2053080"/>
            <a:ext cx="8945640" cy="4194360"/>
          </a:xfrm>
          <a:prstGeom prst="rect">
            <a:avLst/>
          </a:prstGeom>
          <a:noFill/>
          <a:ln>
            <a:noFill/>
          </a:ln>
        </p:spPr>
        <p:txBody>
          <a:bodyPr lIns="90000" tIns="45000" rIns="90000" bIns="45000"/>
          <a:lstStyle/>
          <a:p>
            <a:pPr>
              <a:lnSpc>
                <a:spcPct val="100000"/>
              </a:lnSpc>
            </a:pPr>
            <a:endParaRPr/>
          </a:p>
          <a:p>
            <a:pPr>
              <a:lnSpc>
                <a:spcPct val="100000"/>
              </a:lnSpc>
              <a:buSzPct val="25000"/>
              <a:buFont typeface="Wingdings 3" charset="2"/>
              <a:buChar char=""/>
            </a:pPr>
            <a:r>
              <a:rPr lang="en-US" sz="2000">
                <a:solidFill>
                  <a:srgbClr val="000000"/>
                </a:solidFill>
                <a:latin typeface="Century Gothic"/>
              </a:rPr>
              <a:t>FORMAL ANNOTATION</a:t>
            </a:r>
            <a:endParaRPr/>
          </a:p>
          <a:p>
            <a:pPr>
              <a:lnSpc>
                <a:spcPct val="100000"/>
              </a:lnSpc>
            </a:pPr>
            <a:r>
              <a:rPr lang="en-US" sz="2000">
                <a:solidFill>
                  <a:srgbClr val="000000"/>
                </a:solidFill>
                <a:latin typeface="Century Gothic"/>
              </a:rPr>
              <a:t>Bilgi tanımlama dilleri kullanılarak gösterilen kavramsal model temelinde oluşturulmaktadır. Böylelikle web kaynakları için bilgisayarların işleyebileceği etiketleme işlemi yapılmaktadır</a:t>
            </a:r>
            <a:endParaRPr/>
          </a:p>
          <a:p>
            <a:pPr>
              <a:lnSpc>
                <a:spcPct val="100000"/>
              </a:lnSpc>
              <a:buSzPct val="25000"/>
              <a:buFont typeface="Wingdings 3" charset="2"/>
              <a:buChar char=""/>
            </a:pPr>
            <a:r>
              <a:rPr lang="en-US" sz="2000">
                <a:solidFill>
                  <a:srgbClr val="000000"/>
                </a:solidFill>
                <a:latin typeface="Century Gothic"/>
              </a:rPr>
              <a:t>NON-FORMAL ANNOTATION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659880" y="152640"/>
            <a:ext cx="9684000" cy="992880"/>
          </a:xfrm>
          <a:prstGeom prst="rect">
            <a:avLst/>
          </a:prstGeom>
          <a:noFill/>
          <a:ln>
            <a:noFill/>
          </a:ln>
        </p:spPr>
        <p:txBody>
          <a:bodyPr lIns="90000" tIns="45000" rIns="90000" bIns="45000"/>
          <a:lstStyle/>
          <a:p>
            <a:r>
              <a:rPr lang="en-US" sz="4200">
                <a:solidFill>
                  <a:srgbClr val="000000"/>
                </a:solidFill>
                <a:latin typeface="Times New Roman"/>
              </a:rPr>
              <a:t>WS'de Anlamsal Etiketleme Tipleri</a:t>
            </a:r>
            <a:endParaRPr/>
          </a:p>
          <a:p>
            <a:pPr algn="ctr">
              <a:lnSpc>
                <a:spcPct val="100000"/>
              </a:lnSpc>
            </a:pPr>
            <a:endParaRPr/>
          </a:p>
        </p:txBody>
      </p:sp>
      <p:graphicFrame>
        <p:nvGraphicFramePr>
          <p:cNvPr id="169" name="Table 2"/>
          <p:cNvGraphicFramePr/>
          <p:nvPr/>
        </p:nvGraphicFramePr>
        <p:xfrm>
          <a:off x="2867760" y="1329480"/>
          <a:ext cx="5718600" cy="5441040"/>
        </p:xfrm>
        <a:graphic>
          <a:graphicData uri="http://schemas.openxmlformats.org/drawingml/2006/table">
            <a:tbl>
              <a:tblPr/>
              <a:tblGrid>
                <a:gridCol w="1905840"/>
                <a:gridCol w="1906560"/>
                <a:gridCol w="1906200"/>
              </a:tblGrid>
              <a:tr h="300600">
                <a:tc>
                  <a:txBody>
                    <a:bodyPr/>
                    <a:lstStyle/>
                    <a:p>
                      <a:pPr algn="ctr">
                        <a:lnSpc>
                          <a:spcPct val="100000"/>
                        </a:lnSpc>
                      </a:pPr>
                      <a:r>
                        <a:rPr lang="en-US" sz="1400" b="1">
                          <a:solidFill>
                            <a:srgbClr val="FFFFFF"/>
                          </a:solidFill>
                          <a:latin typeface="Century Gothic"/>
                        </a:rPr>
                        <a:t>Type Of Semantic</a:t>
                      </a:r>
                      <a:endParaRPr/>
                    </a:p>
                  </a:txBody>
                  <a:tcPr/>
                </a:tc>
                <a:tc>
                  <a:txBody>
                    <a:bodyPr/>
                    <a:lstStyle/>
                    <a:p>
                      <a:pPr algn="ctr">
                        <a:lnSpc>
                          <a:spcPct val="100000"/>
                        </a:lnSpc>
                      </a:pPr>
                      <a:r>
                        <a:rPr lang="en-US" sz="1400" b="1">
                          <a:solidFill>
                            <a:srgbClr val="FFFFFF"/>
                          </a:solidFill>
                          <a:latin typeface="Century Gothic"/>
                        </a:rPr>
                        <a:t>Description</a:t>
                      </a:r>
                      <a:endParaRPr/>
                    </a:p>
                  </a:txBody>
                  <a:tcPr/>
                </a:tc>
                <a:tc>
                  <a:txBody>
                    <a:bodyPr/>
                    <a:lstStyle/>
                    <a:p>
                      <a:pPr algn="ctr">
                        <a:lnSpc>
                          <a:spcPct val="100000"/>
                        </a:lnSpc>
                      </a:pPr>
                      <a:r>
                        <a:rPr lang="en-US" sz="1400" b="1">
                          <a:solidFill>
                            <a:srgbClr val="FFFFFF"/>
                          </a:solidFill>
                          <a:latin typeface="Century Gothic"/>
                        </a:rPr>
                        <a:t>Use</a:t>
                      </a:r>
                      <a:endParaRPr/>
                    </a:p>
                  </a:txBody>
                  <a:tcPr/>
                </a:tc>
              </a:tr>
              <a:tr h="1132920">
                <a:tc>
                  <a:txBody>
                    <a:bodyPr/>
                    <a:lstStyle/>
                    <a:p>
                      <a:pPr>
                        <a:lnSpc>
                          <a:spcPct val="100000"/>
                        </a:lnSpc>
                      </a:pPr>
                      <a:r>
                        <a:rPr lang="en-US" sz="1100" b="1">
                          <a:solidFill>
                            <a:srgbClr val="FFFFFF"/>
                          </a:solidFill>
                          <a:latin typeface="Century Gothic"/>
                        </a:rPr>
                        <a:t> </a:t>
                      </a:r>
                      <a:endParaRPr/>
                    </a:p>
                    <a:p>
                      <a:pPr>
                        <a:lnSpc>
                          <a:spcPct val="100000"/>
                        </a:lnSpc>
                      </a:pPr>
                      <a:r>
                        <a:rPr lang="en-US" sz="1100" b="1">
                          <a:solidFill>
                            <a:srgbClr val="FFFFFF"/>
                          </a:solidFill>
                          <a:latin typeface="Century Gothic"/>
                        </a:rPr>
                        <a:t> </a:t>
                      </a:r>
                      <a:endParaRPr/>
                    </a:p>
                    <a:p>
                      <a:pPr>
                        <a:lnSpc>
                          <a:spcPct val="100000"/>
                        </a:lnSpc>
                        <a:buFont typeface="Century Gothic"/>
                        <a:buAutoNum type="arabicPeriod"/>
                      </a:pPr>
                      <a:r>
                        <a:rPr lang="en-US" sz="1100" b="1">
                          <a:solidFill>
                            <a:srgbClr val="FFFFFF"/>
                          </a:solidFill>
                          <a:latin typeface="Century Gothic"/>
                        </a:rPr>
                        <a:t>Data Semantics</a:t>
                      </a:r>
                      <a:endParaRPr/>
                    </a:p>
                    <a:p>
                      <a:pPr>
                        <a:lnSpc>
                          <a:spcPct val="100000"/>
                        </a:lnSpc>
                      </a:pPr>
                      <a:r>
                        <a:rPr lang="en-US" sz="1100" b="1">
                          <a:solidFill>
                            <a:srgbClr val="FFFFFF"/>
                          </a:solidFill>
                          <a:latin typeface="Century Gothic"/>
                        </a:rPr>
                        <a:t> </a:t>
                      </a:r>
                      <a:endParaRPr/>
                    </a:p>
                  </a:txBody>
                  <a:tcPr/>
                </a:tc>
                <a:tc>
                  <a:txBody>
                    <a:bodyPr/>
                    <a:lstStyle/>
                    <a:p>
                      <a:pPr algn="ctr">
                        <a:lnSpc>
                          <a:spcPct val="107000"/>
                        </a:lnSpc>
                      </a:pPr>
                      <a:r>
                        <a:rPr lang="en-US" sz="1100">
                          <a:solidFill>
                            <a:srgbClr val="000000"/>
                          </a:solidFill>
                          <a:latin typeface="Century Gothic"/>
                        </a:rPr>
                        <a:t> </a:t>
                      </a:r>
                      <a:endParaRPr/>
                    </a:p>
                    <a:p>
                      <a:pPr algn="ctr">
                        <a:lnSpc>
                          <a:spcPct val="107000"/>
                        </a:lnSpc>
                      </a:pPr>
                      <a:r>
                        <a:rPr lang="en-US" sz="1100">
                          <a:solidFill>
                            <a:srgbClr val="000000"/>
                          </a:solidFill>
                          <a:latin typeface="Century Gothic"/>
                        </a:rPr>
                        <a:t>Formal definition of data in input and output messages of a</a:t>
                      </a:r>
                      <a:endParaRPr/>
                    </a:p>
                    <a:p>
                      <a:pPr algn="ctr">
                        <a:lnSpc>
                          <a:spcPct val="100000"/>
                        </a:lnSpc>
                      </a:pPr>
                      <a:r>
                        <a:rPr lang="en-US" sz="1100">
                          <a:solidFill>
                            <a:srgbClr val="000000"/>
                          </a:solidFill>
                          <a:latin typeface="Century Gothic"/>
                        </a:rPr>
                        <a:t>Web service</a:t>
                      </a:r>
                      <a:endParaRPr/>
                    </a:p>
                    <a:p>
                      <a:pPr algn="ctr">
                        <a:lnSpc>
                          <a:spcPct val="100000"/>
                        </a:lnSpc>
                      </a:pPr>
                      <a:r>
                        <a:rPr lang="en-US" sz="1100">
                          <a:solidFill>
                            <a:srgbClr val="000000"/>
                          </a:solidFill>
                          <a:latin typeface="Century Gothic"/>
                        </a:rPr>
                        <a:t> </a:t>
                      </a:r>
                      <a:endParaRPr/>
                    </a:p>
                  </a:txBody>
                  <a:tcPr/>
                </a:tc>
                <a:tc>
                  <a:txBody>
                    <a:bodyPr/>
                    <a:lstStyle/>
                    <a:p>
                      <a:pPr>
                        <a:lnSpc>
                          <a:spcPct val="100000"/>
                        </a:lnSpc>
                      </a:pPr>
                      <a:r>
                        <a:rPr lang="en-US" sz="1100">
                          <a:solidFill>
                            <a:srgbClr val="000000"/>
                          </a:solidFill>
                          <a:latin typeface="Century Gothic"/>
                        </a:rPr>
                        <a:t> </a:t>
                      </a:r>
                      <a:endParaRPr/>
                    </a:p>
                    <a:p>
                      <a:pPr algn="ctr">
                        <a:lnSpc>
                          <a:spcPct val="107000"/>
                        </a:lnSpc>
                      </a:pPr>
                      <a:r>
                        <a:rPr lang="en-US" sz="1100">
                          <a:solidFill>
                            <a:srgbClr val="000000"/>
                          </a:solidFill>
                          <a:latin typeface="Century Gothic"/>
                        </a:rPr>
                        <a:t>Service discovery and</a:t>
                      </a:r>
                      <a:endParaRPr/>
                    </a:p>
                    <a:p>
                      <a:pPr algn="ctr">
                        <a:lnSpc>
                          <a:spcPct val="107000"/>
                        </a:lnSpc>
                      </a:pPr>
                      <a:r>
                        <a:rPr lang="en-US" sz="1100">
                          <a:solidFill>
                            <a:srgbClr val="000000"/>
                          </a:solidFill>
                          <a:latin typeface="Century Gothic"/>
                        </a:rPr>
                        <a:t>interoperability between</a:t>
                      </a:r>
                      <a:endParaRPr/>
                    </a:p>
                    <a:p>
                      <a:pPr algn="ctr">
                        <a:lnSpc>
                          <a:spcPct val="100000"/>
                        </a:lnSpc>
                      </a:pPr>
                      <a:r>
                        <a:rPr lang="en-US" sz="1100">
                          <a:solidFill>
                            <a:srgbClr val="000000"/>
                          </a:solidFill>
                          <a:latin typeface="Century Gothic"/>
                        </a:rPr>
                        <a:t>Web services</a:t>
                      </a:r>
                      <a:endParaRPr/>
                    </a:p>
                  </a:txBody>
                  <a:tcPr/>
                </a:tc>
              </a:tr>
              <a:tr h="976680">
                <a:tc>
                  <a:txBody>
                    <a:bodyPr/>
                    <a:lstStyle/>
                    <a:p>
                      <a:pPr>
                        <a:lnSpc>
                          <a:spcPct val="100000"/>
                        </a:lnSpc>
                      </a:pPr>
                      <a:r>
                        <a:rPr lang="en-US" sz="1100" b="1">
                          <a:solidFill>
                            <a:srgbClr val="FFFFFF"/>
                          </a:solidFill>
                          <a:latin typeface="Century Gothic"/>
                        </a:rPr>
                        <a:t> </a:t>
                      </a:r>
                      <a:endParaRPr/>
                    </a:p>
                    <a:p>
                      <a:pPr>
                        <a:lnSpc>
                          <a:spcPct val="100000"/>
                        </a:lnSpc>
                        <a:buFont typeface="Century Gothic"/>
                        <a:buAutoNum type="arabicPeriod"/>
                      </a:pPr>
                      <a:r>
                        <a:rPr lang="en-US" sz="1100" b="1">
                          <a:solidFill>
                            <a:srgbClr val="FFFFFF"/>
                          </a:solidFill>
                          <a:latin typeface="Century Gothic"/>
                        </a:rPr>
                        <a:t>Functional Semantics</a:t>
                      </a:r>
                      <a:endParaRPr/>
                    </a:p>
                  </a:txBody>
                  <a:tcPr/>
                </a:tc>
                <a:tc>
                  <a:txBody>
                    <a:bodyPr/>
                    <a:lstStyle/>
                    <a:p>
                      <a:pPr>
                        <a:lnSpc>
                          <a:spcPct val="100000"/>
                        </a:lnSpc>
                      </a:pPr>
                      <a:r>
                        <a:rPr lang="en-US" sz="1100">
                          <a:solidFill>
                            <a:srgbClr val="000000"/>
                          </a:solidFill>
                          <a:latin typeface="Century Gothic"/>
                        </a:rPr>
                        <a:t> </a:t>
                      </a:r>
                      <a:endParaRPr/>
                    </a:p>
                    <a:p>
                      <a:pPr algn="ctr">
                        <a:lnSpc>
                          <a:spcPct val="107000"/>
                        </a:lnSpc>
                      </a:pPr>
                      <a:r>
                        <a:rPr lang="en-US" sz="1100">
                          <a:solidFill>
                            <a:srgbClr val="000000"/>
                          </a:solidFill>
                          <a:latin typeface="Century Gothic"/>
                        </a:rPr>
                        <a:t>Formal definition of the</a:t>
                      </a:r>
                      <a:endParaRPr/>
                    </a:p>
                    <a:p>
                      <a:pPr algn="ctr">
                        <a:lnSpc>
                          <a:spcPct val="107000"/>
                        </a:lnSpc>
                      </a:pPr>
                      <a:r>
                        <a:rPr lang="en-US" sz="1100">
                          <a:solidFill>
                            <a:srgbClr val="000000"/>
                          </a:solidFill>
                          <a:latin typeface="Century Gothic"/>
                        </a:rPr>
                        <a:t>capabilities of a Web service.</a:t>
                      </a:r>
                      <a:endParaRPr/>
                    </a:p>
                    <a:p>
                      <a:pPr algn="ctr">
                        <a:lnSpc>
                          <a:spcPct val="107000"/>
                        </a:lnSpc>
                      </a:pPr>
                      <a:r>
                        <a:rPr lang="en-US" sz="1100">
                          <a:solidFill>
                            <a:srgbClr val="000000"/>
                          </a:solidFill>
                          <a:latin typeface="Century Gothic"/>
                        </a:rPr>
                        <a:t> </a:t>
                      </a:r>
                      <a:endParaRPr/>
                    </a:p>
                  </a:txBody>
                  <a:tcPr/>
                </a:tc>
                <a:tc>
                  <a:txBody>
                    <a:bodyPr/>
                    <a:lstStyle/>
                    <a:p>
                      <a:pPr>
                        <a:lnSpc>
                          <a:spcPct val="100000"/>
                        </a:lnSpc>
                      </a:pPr>
                      <a:r>
                        <a:rPr lang="en-US" sz="1100">
                          <a:solidFill>
                            <a:srgbClr val="000000"/>
                          </a:solidFill>
                          <a:latin typeface="Century Gothic"/>
                        </a:rPr>
                        <a:t> </a:t>
                      </a:r>
                      <a:endParaRPr/>
                    </a:p>
                    <a:p>
                      <a:pPr algn="ctr">
                        <a:lnSpc>
                          <a:spcPct val="107000"/>
                        </a:lnSpc>
                      </a:pPr>
                      <a:r>
                        <a:rPr lang="en-US" sz="1100">
                          <a:solidFill>
                            <a:srgbClr val="000000"/>
                          </a:solidFill>
                          <a:latin typeface="Century Gothic"/>
                        </a:rPr>
                        <a:t>Discovery and composition of</a:t>
                      </a:r>
                      <a:endParaRPr/>
                    </a:p>
                    <a:p>
                      <a:pPr algn="ctr">
                        <a:lnSpc>
                          <a:spcPct val="100000"/>
                        </a:lnSpc>
                      </a:pPr>
                      <a:r>
                        <a:rPr lang="en-US" sz="1100">
                          <a:solidFill>
                            <a:srgbClr val="000000"/>
                          </a:solidFill>
                          <a:latin typeface="Century Gothic"/>
                        </a:rPr>
                        <a:t>Web Services</a:t>
                      </a:r>
                      <a:endParaRPr/>
                    </a:p>
                  </a:txBody>
                  <a:tcPr/>
                </a:tc>
              </a:tr>
              <a:tr h="2208600">
                <a:tc>
                  <a:txBody>
                    <a:bodyPr/>
                    <a:lstStyle/>
                    <a:p>
                      <a:pPr>
                        <a:lnSpc>
                          <a:spcPct val="100000"/>
                        </a:lnSpc>
                      </a:pPr>
                      <a:r>
                        <a:rPr lang="en-US" sz="1100" b="1">
                          <a:solidFill>
                            <a:srgbClr val="FFFFFF"/>
                          </a:solidFill>
                          <a:latin typeface="Century Gothic"/>
                        </a:rPr>
                        <a:t> </a:t>
                      </a:r>
                      <a:endParaRPr/>
                    </a:p>
                    <a:p>
                      <a:pPr>
                        <a:lnSpc>
                          <a:spcPct val="100000"/>
                        </a:lnSpc>
                      </a:pPr>
                      <a:r>
                        <a:rPr lang="en-US" sz="1100" b="1">
                          <a:solidFill>
                            <a:srgbClr val="FFFFFF"/>
                          </a:solidFill>
                          <a:latin typeface="Century Gothic"/>
                        </a:rPr>
                        <a:t> </a:t>
                      </a:r>
                      <a:endParaRPr/>
                    </a:p>
                    <a:p>
                      <a:pPr>
                        <a:lnSpc>
                          <a:spcPct val="100000"/>
                        </a:lnSpc>
                      </a:pPr>
                      <a:r>
                        <a:rPr lang="en-US" sz="1100" b="1">
                          <a:solidFill>
                            <a:srgbClr val="FFFFFF"/>
                          </a:solidFill>
                          <a:latin typeface="Century Gothic"/>
                        </a:rPr>
                        <a:t> </a:t>
                      </a:r>
                      <a:endParaRPr/>
                    </a:p>
                    <a:p>
                      <a:pPr>
                        <a:lnSpc>
                          <a:spcPct val="100000"/>
                        </a:lnSpc>
                        <a:buFont typeface="Century Gothic"/>
                        <a:buAutoNum type="arabicPeriod"/>
                      </a:pPr>
                      <a:r>
                        <a:rPr lang="en-US" sz="1100" b="1">
                          <a:solidFill>
                            <a:srgbClr val="FFFFFF"/>
                          </a:solidFill>
                          <a:latin typeface="Century Gothic"/>
                        </a:rPr>
                        <a:t>Non-Functional Semantics</a:t>
                      </a:r>
                      <a:endParaRPr/>
                    </a:p>
                    <a:p>
                      <a:pPr>
                        <a:lnSpc>
                          <a:spcPct val="100000"/>
                        </a:lnSpc>
                      </a:pPr>
                      <a:r>
                        <a:rPr lang="en-US" sz="1100" b="1">
                          <a:solidFill>
                            <a:srgbClr val="FFFFFF"/>
                          </a:solidFill>
                          <a:latin typeface="Century Gothic"/>
                        </a:rPr>
                        <a:t> </a:t>
                      </a:r>
                      <a:endParaRPr/>
                    </a:p>
                  </a:txBody>
                  <a:tcPr/>
                </a:tc>
                <a:tc>
                  <a:txBody>
                    <a:bodyPr/>
                    <a:lstStyle/>
                    <a:p>
                      <a:pPr>
                        <a:lnSpc>
                          <a:spcPct val="100000"/>
                        </a:lnSpc>
                      </a:pPr>
                      <a:r>
                        <a:rPr lang="en-US" sz="1100">
                          <a:solidFill>
                            <a:srgbClr val="000000"/>
                          </a:solidFill>
                          <a:latin typeface="Century Gothic"/>
                        </a:rPr>
                        <a:t> </a:t>
                      </a:r>
                      <a:endParaRPr/>
                    </a:p>
                    <a:p>
                      <a:pPr algn="ctr">
                        <a:lnSpc>
                          <a:spcPct val="107000"/>
                        </a:lnSpc>
                      </a:pPr>
                      <a:r>
                        <a:rPr lang="en-US" sz="1100">
                          <a:solidFill>
                            <a:srgbClr val="000000"/>
                          </a:solidFill>
                          <a:latin typeface="Century Gothic"/>
                        </a:rPr>
                        <a:t>Formal definition of quantitative or non-quantitative</a:t>
                      </a:r>
                      <a:endParaRPr/>
                    </a:p>
                    <a:p>
                      <a:pPr algn="ctr">
                        <a:lnSpc>
                          <a:spcPct val="107000"/>
                        </a:lnSpc>
                      </a:pPr>
                      <a:r>
                        <a:rPr lang="en-US" sz="1100">
                          <a:solidFill>
                            <a:srgbClr val="000000"/>
                          </a:solidFill>
                          <a:latin typeface="Century Gothic"/>
                        </a:rPr>
                        <a:t>constraints like QoS (Quality of service) requirements like</a:t>
                      </a:r>
                      <a:endParaRPr/>
                    </a:p>
                    <a:p>
                      <a:pPr algn="ctr">
                        <a:lnSpc>
                          <a:spcPct val="107000"/>
                        </a:lnSpc>
                      </a:pPr>
                      <a:r>
                        <a:rPr lang="en-US" sz="1100">
                          <a:solidFill>
                            <a:srgbClr val="000000"/>
                          </a:solidFill>
                          <a:latin typeface="Century Gothic"/>
                        </a:rPr>
                        <a:t>minimum cost and policy</a:t>
                      </a:r>
                      <a:endParaRPr/>
                    </a:p>
                    <a:p>
                      <a:pPr algn="ctr">
                        <a:lnSpc>
                          <a:spcPct val="107000"/>
                        </a:lnSpc>
                      </a:pPr>
                      <a:r>
                        <a:rPr lang="en-US" sz="1100">
                          <a:solidFill>
                            <a:srgbClr val="000000"/>
                          </a:solidFill>
                          <a:latin typeface="Century Gothic"/>
                        </a:rPr>
                        <a:t>requirements like message</a:t>
                      </a:r>
                      <a:endParaRPr/>
                    </a:p>
                    <a:p>
                      <a:pPr algn="ctr">
                        <a:lnSpc>
                          <a:spcPct val="100000"/>
                        </a:lnSpc>
                      </a:pPr>
                      <a:r>
                        <a:rPr lang="en-US" sz="1100">
                          <a:solidFill>
                            <a:srgbClr val="000000"/>
                          </a:solidFill>
                          <a:latin typeface="Century Gothic"/>
                        </a:rPr>
                        <a:t>encryption.</a:t>
                      </a:r>
                      <a:endParaRPr/>
                    </a:p>
                    <a:p>
                      <a:pPr algn="ctr">
                        <a:lnSpc>
                          <a:spcPct val="100000"/>
                        </a:lnSpc>
                      </a:pPr>
                      <a:r>
                        <a:rPr lang="en-US" sz="1100">
                          <a:solidFill>
                            <a:srgbClr val="000000"/>
                          </a:solidFill>
                          <a:latin typeface="Century Gothic"/>
                        </a:rPr>
                        <a:t> </a:t>
                      </a:r>
                      <a:endParaRPr/>
                    </a:p>
                  </a:txBody>
                  <a:tcPr/>
                </a:tc>
                <a:tc>
                  <a:txBody>
                    <a:bodyPr/>
                    <a:lstStyle/>
                    <a:p>
                      <a:pPr>
                        <a:lnSpc>
                          <a:spcPct val="100000"/>
                        </a:lnSpc>
                      </a:pPr>
                      <a:r>
                        <a:rPr lang="en-US" sz="1100">
                          <a:solidFill>
                            <a:srgbClr val="000000"/>
                          </a:solidFill>
                          <a:latin typeface="Century Gothic"/>
                        </a:rPr>
                        <a:t> </a:t>
                      </a:r>
                      <a:endParaRPr/>
                    </a:p>
                    <a:p>
                      <a:pPr algn="ctr">
                        <a:lnSpc>
                          <a:spcPct val="100000"/>
                        </a:lnSpc>
                      </a:pPr>
                      <a:r>
                        <a:rPr lang="en-US" sz="1100">
                          <a:solidFill>
                            <a:srgbClr val="000000"/>
                          </a:solidFill>
                          <a:latin typeface="Century Gothic"/>
                        </a:rPr>
                        <a:t>Discovery, composition</a:t>
                      </a:r>
                      <a:endParaRPr/>
                    </a:p>
                    <a:p>
                      <a:pPr algn="ctr">
                        <a:lnSpc>
                          <a:spcPct val="100000"/>
                        </a:lnSpc>
                      </a:pPr>
                      <a:r>
                        <a:rPr lang="en-US" sz="1100">
                          <a:solidFill>
                            <a:srgbClr val="000000"/>
                          </a:solidFill>
                          <a:latin typeface="Century Gothic"/>
                        </a:rPr>
                        <a:t>And interoperability of Web Services</a:t>
                      </a:r>
                      <a:endParaRPr/>
                    </a:p>
                  </a:txBody>
                  <a:tcPr/>
                </a:tc>
              </a:tr>
              <a:tr h="1266120">
                <a:tc>
                  <a:txBody>
                    <a:bodyPr/>
                    <a:lstStyle/>
                    <a:p>
                      <a:pPr>
                        <a:lnSpc>
                          <a:spcPct val="100000"/>
                        </a:lnSpc>
                      </a:pPr>
                      <a:r>
                        <a:rPr lang="en-US" sz="1100" b="1">
                          <a:solidFill>
                            <a:srgbClr val="FFFFFF"/>
                          </a:solidFill>
                          <a:latin typeface="Century Gothic"/>
                        </a:rPr>
                        <a:t> </a:t>
                      </a:r>
                      <a:endParaRPr/>
                    </a:p>
                    <a:p>
                      <a:pPr>
                        <a:lnSpc>
                          <a:spcPct val="100000"/>
                        </a:lnSpc>
                      </a:pPr>
                      <a:r>
                        <a:rPr lang="en-US" sz="1100" b="1">
                          <a:solidFill>
                            <a:srgbClr val="FFFFFF"/>
                          </a:solidFill>
                          <a:latin typeface="Century Gothic"/>
                        </a:rPr>
                        <a:t> </a:t>
                      </a:r>
                      <a:endParaRPr/>
                    </a:p>
                    <a:p>
                      <a:pPr>
                        <a:lnSpc>
                          <a:spcPct val="100000"/>
                        </a:lnSpc>
                        <a:buFont typeface="Century Gothic"/>
                        <a:buAutoNum type="arabicPeriod"/>
                      </a:pPr>
                      <a:r>
                        <a:rPr lang="en-US" sz="1100" b="1">
                          <a:solidFill>
                            <a:srgbClr val="FFFFFF"/>
                          </a:solidFill>
                          <a:latin typeface="Century Gothic"/>
                        </a:rPr>
                        <a:t>Execution Semantics</a:t>
                      </a:r>
                      <a:endParaRPr/>
                    </a:p>
                  </a:txBody>
                  <a:tcPr/>
                </a:tc>
                <a:tc>
                  <a:txBody>
                    <a:bodyPr/>
                    <a:lstStyle/>
                    <a:p>
                      <a:pPr>
                        <a:lnSpc>
                          <a:spcPct val="100000"/>
                        </a:lnSpc>
                      </a:pPr>
                      <a:r>
                        <a:rPr lang="en-US" sz="1100">
                          <a:solidFill>
                            <a:srgbClr val="000000"/>
                          </a:solidFill>
                          <a:latin typeface="Century Gothic"/>
                        </a:rPr>
                        <a:t> </a:t>
                      </a:r>
                      <a:endParaRPr/>
                    </a:p>
                    <a:p>
                      <a:pPr algn="ctr">
                        <a:lnSpc>
                          <a:spcPct val="100000"/>
                        </a:lnSpc>
                      </a:pPr>
                      <a:r>
                        <a:rPr lang="en-US" sz="1100">
                          <a:solidFill>
                            <a:srgbClr val="000000"/>
                          </a:solidFill>
                          <a:latin typeface="Century Gothic"/>
                        </a:rPr>
                        <a:t>Formal definition of the execution or flow of services in a process or of operations within a service</a:t>
                      </a:r>
                      <a:endParaRPr/>
                    </a:p>
                    <a:p>
                      <a:pPr>
                        <a:lnSpc>
                          <a:spcPct val="100000"/>
                        </a:lnSpc>
                      </a:pPr>
                      <a:r>
                        <a:rPr lang="en-US" sz="1100">
                          <a:solidFill>
                            <a:srgbClr val="000000"/>
                          </a:solidFill>
                          <a:latin typeface="Century Gothic"/>
                        </a:rPr>
                        <a:t> </a:t>
                      </a:r>
                      <a:endParaRPr/>
                    </a:p>
                  </a:txBody>
                  <a:tcPr/>
                </a:tc>
                <a:tc>
                  <a:txBody>
                    <a:bodyPr/>
                    <a:lstStyle/>
                    <a:p>
                      <a:pPr>
                        <a:lnSpc>
                          <a:spcPct val="100000"/>
                        </a:lnSpc>
                      </a:pPr>
                      <a:r>
                        <a:rPr lang="en-US" sz="1100">
                          <a:solidFill>
                            <a:srgbClr val="000000"/>
                          </a:solidFill>
                          <a:latin typeface="Century Gothic"/>
                        </a:rPr>
                        <a:t> </a:t>
                      </a:r>
                      <a:endParaRPr/>
                    </a:p>
                    <a:p>
                      <a:pPr algn="ctr">
                        <a:lnSpc>
                          <a:spcPct val="100000"/>
                        </a:lnSpc>
                      </a:pPr>
                      <a:r>
                        <a:rPr lang="en-US" sz="1100">
                          <a:solidFill>
                            <a:srgbClr val="000000"/>
                          </a:solidFill>
                          <a:latin typeface="Century Gothic"/>
                        </a:rPr>
                        <a:t>Process verification and exception handling</a:t>
                      </a:r>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0" name="Picture 1"/>
          <p:cNvPicPr/>
          <p:nvPr/>
        </p:nvPicPr>
        <p:blipFill>
          <a:blip r:embed="rId2" cstate="print"/>
          <a:stretch>
            <a:fillRect/>
          </a:stretch>
        </p:blipFill>
        <p:spPr>
          <a:xfrm>
            <a:off x="4822200" y="832680"/>
            <a:ext cx="7368840" cy="4966560"/>
          </a:xfrm>
          <a:prstGeom prst="rect">
            <a:avLst/>
          </a:prstGeom>
          <a:ln>
            <a:noFill/>
          </a:ln>
        </p:spPr>
      </p:pic>
      <p:sp>
        <p:nvSpPr>
          <p:cNvPr id="171" name="CustomShape 1"/>
          <p:cNvSpPr/>
          <p:nvPr/>
        </p:nvSpPr>
        <p:spPr>
          <a:xfrm>
            <a:off x="327600" y="1037160"/>
            <a:ext cx="4493520" cy="5849640"/>
          </a:xfrm>
          <a:prstGeom prst="rect">
            <a:avLst/>
          </a:prstGeom>
          <a:noFill/>
          <a:ln>
            <a:noFill/>
          </a:ln>
        </p:spPr>
        <p:txBody>
          <a:bodyPr lIns="90000" tIns="45000" rIns="90000" bIns="45000"/>
          <a:lstStyle/>
          <a:p>
            <a:pPr>
              <a:lnSpc>
                <a:spcPct val="100000"/>
              </a:lnSpc>
            </a:pPr>
            <a:r>
              <a:rPr lang="en-US">
                <a:solidFill>
                  <a:srgbClr val="000000"/>
                </a:solidFill>
                <a:latin typeface="Century Gothic"/>
              </a:rPr>
              <a:t>Bu şekilde ilk adım, web servislerini etiketleme işlemidir. Bu adımın girişleri, farklı veri kaynaklarından elde edilmektedir. Ayrıca web servisi üzerinden gerçekleştirilebilecek operasyonlarının arayüz tanımlarını da içermektedir. Web servisi etiketlemenin sonuçları ise WSDL dökümanlarıdır ve etiketlenmiş API tanımları ve dökümanlardır. İkinci adım ise, bu çalışmanında konusu olan anlamsal etiketlemedir. Giriş değeri olarak birinci adımdan farklı olarak web servis ontolojileri, farklı birden fazla alan ontolojileri kabul edilebilir. Böylelikle tek bir alan ontolojisi ile sınırlandırılmamış ve anlamsal etiketlemenin verimliliği arttırılmaktadır. Anlamsal etiketlemenin sonucu olarak, anlamsal web servisleri oluşmaktadır.</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1463040" y="1910520"/>
            <a:ext cx="9141120" cy="2384640"/>
          </a:xfrm>
          <a:prstGeom prst="rect">
            <a:avLst/>
          </a:prstGeom>
          <a:noFill/>
          <a:ln>
            <a:noFill/>
          </a:ln>
        </p:spPr>
        <p:txBody>
          <a:bodyPr lIns="90000" tIns="45000" rIns="90000" bIns="45000" anchor="b"/>
          <a:lstStyle/>
          <a:p>
            <a:pPr algn="ctr">
              <a:lnSpc>
                <a:spcPct val="100000"/>
              </a:lnSpc>
            </a:pPr>
            <a:r>
              <a:rPr lang="en-US" sz="6000">
                <a:solidFill>
                  <a:srgbClr val="000000"/>
                </a:solidFill>
                <a:latin typeface="Times New Roman"/>
              </a:rPr>
              <a:t>OTONOM WEB SERVİSİ KEŞFİ</a:t>
            </a:r>
            <a:endParaRPr/>
          </a:p>
        </p:txBody>
      </p:sp>
      <p:sp>
        <p:nvSpPr>
          <p:cNvPr id="173" name="CustomShape 2"/>
          <p:cNvSpPr/>
          <p:nvPr/>
        </p:nvSpPr>
        <p:spPr>
          <a:xfrm>
            <a:off x="1523880" y="3602160"/>
            <a:ext cx="9141120" cy="1652760"/>
          </a:xfrm>
          <a:prstGeom prst="rect">
            <a:avLst/>
          </a:prstGeom>
          <a:noFill/>
          <a:ln>
            <a:noFill/>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609480" y="274680"/>
            <a:ext cx="10970640" cy="1140840"/>
          </a:xfrm>
          <a:prstGeom prst="rect">
            <a:avLst/>
          </a:prstGeom>
          <a:noFill/>
          <a:ln>
            <a:noFill/>
          </a:ln>
        </p:spPr>
        <p:txBody>
          <a:bodyPr lIns="90000" tIns="45000" rIns="90000" bIns="45000" anchor="ctr"/>
          <a:lstStyle/>
          <a:p>
            <a:pPr algn="ctr">
              <a:lnSpc>
                <a:spcPct val="100000"/>
              </a:lnSpc>
            </a:pPr>
            <a:r>
              <a:rPr lang="en-US" sz="4400">
                <a:solidFill>
                  <a:srgbClr val="000000"/>
                </a:solidFill>
                <a:latin typeface="Calibri"/>
              </a:rPr>
              <a:t>Anlamsal Web Nedir?</a:t>
            </a:r>
            <a:endParaRPr/>
          </a:p>
        </p:txBody>
      </p:sp>
      <p:sp>
        <p:nvSpPr>
          <p:cNvPr id="113" name="CustomShape 2"/>
          <p:cNvSpPr/>
          <p:nvPr/>
        </p:nvSpPr>
        <p:spPr>
          <a:xfrm>
            <a:off x="609480" y="1600200"/>
            <a:ext cx="10970640" cy="4523760"/>
          </a:xfrm>
          <a:prstGeom prst="rect">
            <a:avLst/>
          </a:prstGeom>
          <a:noFill/>
          <a:ln>
            <a:noFill/>
          </a:ln>
        </p:spPr>
        <p:txBody>
          <a:bodyPr lIns="90000" tIns="45000" rIns="90000" bIns="45000"/>
          <a:lstStyle/>
          <a:p>
            <a:pPr>
              <a:lnSpc>
                <a:spcPct val="100000"/>
              </a:lnSpc>
              <a:buFont typeface="Arial"/>
              <a:buChar char="•"/>
            </a:pPr>
            <a:r>
              <a:rPr lang="en-US" sz="3200">
                <a:solidFill>
                  <a:srgbClr val="000000"/>
                </a:solidFill>
                <a:latin typeface="Calibri"/>
              </a:rPr>
              <a:t>“Anlamsal Web ayrı bir Web değil ama şimdikinin bir uzantısıdır. </a:t>
            </a:r>
            <a:endParaRPr/>
          </a:p>
          <a:p>
            <a:pPr>
              <a:lnSpc>
                <a:spcPct val="100000"/>
              </a:lnSpc>
              <a:buFont typeface="Arial"/>
              <a:buChar char="•"/>
            </a:pPr>
            <a:r>
              <a:rPr lang="en-US" sz="3200">
                <a:solidFill>
                  <a:srgbClr val="000000"/>
                </a:solidFill>
                <a:latin typeface="Calibri"/>
              </a:rPr>
              <a:t>Anlamsal Web bilgiye iyi tanımlanmış anlam verilerek bilgisayarlarla insanların daha iyi işbirliği yaparak çalışmasını sağlar.”</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838080" y="365040"/>
            <a:ext cx="10512720" cy="1322640"/>
          </a:xfrm>
          <a:prstGeom prst="rect">
            <a:avLst/>
          </a:prstGeom>
          <a:noFill/>
          <a:ln>
            <a:noFill/>
          </a:ln>
        </p:spPr>
        <p:txBody>
          <a:bodyPr lIns="90000" tIns="45000" rIns="90000" bIns="45000" anchor="ctr"/>
          <a:lstStyle/>
          <a:p>
            <a:pPr>
              <a:lnSpc>
                <a:spcPct val="90000"/>
              </a:lnSpc>
            </a:pPr>
            <a:r>
              <a:rPr lang="en-US" sz="4400">
                <a:solidFill>
                  <a:srgbClr val="000000"/>
                </a:solidFill>
                <a:latin typeface="Times New Roman"/>
              </a:rPr>
              <a:t>OTONOMİYE İHTİYAÇ</a:t>
            </a:r>
            <a:endParaRPr/>
          </a:p>
        </p:txBody>
      </p:sp>
      <p:sp>
        <p:nvSpPr>
          <p:cNvPr id="175" name="CustomShape 2"/>
          <p:cNvSpPr/>
          <p:nvPr/>
        </p:nvSpPr>
        <p:spPr>
          <a:xfrm>
            <a:off x="838080" y="1825560"/>
            <a:ext cx="10512720" cy="4348440"/>
          </a:xfrm>
          <a:prstGeom prst="rect">
            <a:avLst/>
          </a:prstGeom>
          <a:noFill/>
          <a:ln>
            <a:noFill/>
          </a:ln>
        </p:spPr>
        <p:txBody>
          <a:bodyPr lIns="90000" tIns="45000" rIns="90000" bIns="45000"/>
          <a:lstStyle/>
          <a:p>
            <a:pPr>
              <a:lnSpc>
                <a:spcPct val="100000"/>
              </a:lnSpc>
              <a:buSzPct val="25000"/>
              <a:buFont typeface="StarSymbol"/>
              <a:buChar char="l"/>
            </a:pPr>
            <a:r>
              <a:rPr lang="en-US" sz="2600"/>
              <a:t>Anlamsal Web, web sayfalarının anlam ifade eden içerisine bir yapı getirmeyi; otonom yapıların ki bu yapılar için en güçlü adayının yazılım etmenleri olduğu düşünülmektedir.</a:t>
            </a:r>
            <a:endParaRPr/>
          </a:p>
          <a:p>
            <a:pPr>
              <a:lnSpc>
                <a:spcPct val="100000"/>
              </a:lnSpc>
            </a:pPr>
            <a:endParaRPr/>
          </a:p>
          <a:p>
            <a:pPr>
              <a:lnSpc>
                <a:spcPct val="100000"/>
              </a:lnSpc>
              <a:buSzPct val="25000"/>
              <a:buFont typeface="StarSymbol"/>
              <a:buChar char="l"/>
            </a:pPr>
            <a:r>
              <a:rPr lang="en-US" sz="2600"/>
              <a:t>Günümüzdeki Web servisleri yapısının bir kapsayıcı özelliği, semantik bilgi eksikliğidir.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838080" y="365040"/>
            <a:ext cx="10512720" cy="1322640"/>
          </a:xfrm>
          <a:prstGeom prst="rect">
            <a:avLst/>
          </a:prstGeom>
          <a:noFill/>
          <a:ln>
            <a:noFill/>
          </a:ln>
        </p:spPr>
        <p:txBody>
          <a:bodyPr lIns="90000" tIns="45000" rIns="90000" bIns="45000" anchor="ctr"/>
          <a:lstStyle/>
          <a:p>
            <a:pPr>
              <a:lnSpc>
                <a:spcPct val="90000"/>
              </a:lnSpc>
            </a:pPr>
            <a:r>
              <a:rPr lang="en-US" sz="4400">
                <a:solidFill>
                  <a:srgbClr val="000000"/>
                </a:solidFill>
                <a:latin typeface="Times New Roman"/>
              </a:rPr>
              <a:t>OTONOMİYE İHTİYAÇ</a:t>
            </a:r>
            <a:endParaRPr/>
          </a:p>
        </p:txBody>
      </p:sp>
      <p:sp>
        <p:nvSpPr>
          <p:cNvPr id="177" name="CustomShape 2"/>
          <p:cNvSpPr/>
          <p:nvPr/>
        </p:nvSpPr>
        <p:spPr>
          <a:xfrm>
            <a:off x="838080" y="1825560"/>
            <a:ext cx="10512720" cy="434844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rPr>
              <a:t>Programcıların, Web servislerine ve mesaj değişim formatlarına "implicit" değil, "explicit" erişimlerine şart koşulur.</a:t>
            </a:r>
            <a:endParaRPr/>
          </a:p>
          <a:p>
            <a:pPr>
              <a:lnSpc>
                <a:spcPct val="90000"/>
              </a:lnSpc>
            </a:pPr>
            <a:endParaRPr/>
          </a:p>
          <a:p>
            <a:pPr>
              <a:lnSpc>
                <a:spcPct val="90000"/>
              </a:lnSpc>
              <a:buFont typeface="Arial"/>
              <a:buChar char="•"/>
            </a:pPr>
            <a:r>
              <a:rPr lang="en-US" sz="2800">
                <a:solidFill>
                  <a:srgbClr val="000000"/>
                </a:solidFill>
                <a:latin typeface="Calibri"/>
              </a:rPr>
              <a:t>Programcılar bu erişimleri ve etkileşimleri hard-coded bir şekilde kodlamak zorundadır.</a:t>
            </a:r>
            <a:endParaRPr/>
          </a:p>
          <a:p>
            <a:pPr>
              <a:lnSpc>
                <a:spcPct val="90000"/>
              </a:lnSpc>
            </a:pPr>
            <a:endParaRPr/>
          </a:p>
          <a:p>
            <a:pPr>
              <a:lnSpc>
                <a:spcPct val="90000"/>
              </a:lnSpc>
              <a:buFont typeface="Arial"/>
              <a:buChar char="•"/>
            </a:pPr>
            <a:r>
              <a:rPr lang="en-US" sz="2800">
                <a:solidFill>
                  <a:srgbClr val="000000"/>
                </a:solidFill>
                <a:latin typeface="Calibri"/>
              </a:rPr>
              <a:t>Anlamsallığın eksikliği, Web servislerinin birbirlerinin mesajlarının ve her bir servisin hangi görevlerini yaptıklarının bilinmesini engeller.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838080" y="365040"/>
            <a:ext cx="10512720" cy="1322640"/>
          </a:xfrm>
          <a:prstGeom prst="rect">
            <a:avLst/>
          </a:prstGeom>
          <a:noFill/>
          <a:ln>
            <a:noFill/>
          </a:ln>
        </p:spPr>
        <p:txBody>
          <a:bodyPr lIns="90000" tIns="45000" rIns="90000" bIns="45000" anchor="ctr"/>
          <a:lstStyle/>
          <a:p>
            <a:pPr>
              <a:lnSpc>
                <a:spcPct val="90000"/>
              </a:lnSpc>
            </a:pPr>
            <a:r>
              <a:rPr lang="en-US" sz="4400">
                <a:solidFill>
                  <a:srgbClr val="000000"/>
                </a:solidFill>
                <a:latin typeface="Times New Roman"/>
              </a:rPr>
              <a:t>DAML-S</a:t>
            </a:r>
            <a:endParaRPr/>
          </a:p>
        </p:txBody>
      </p:sp>
      <p:sp>
        <p:nvSpPr>
          <p:cNvPr id="179" name="CustomShape 2"/>
          <p:cNvSpPr/>
          <p:nvPr/>
        </p:nvSpPr>
        <p:spPr>
          <a:xfrm>
            <a:off x="838080" y="1825560"/>
            <a:ext cx="10512720" cy="4348440"/>
          </a:xfrm>
          <a:prstGeom prst="rect">
            <a:avLst/>
          </a:prstGeom>
          <a:noFill/>
          <a:ln>
            <a:noFill/>
          </a:ln>
        </p:spPr>
        <p:txBody>
          <a:bodyPr lIns="90000" tIns="45000" rIns="90000" bIns="45000"/>
          <a:lstStyle/>
          <a:p>
            <a:pPr>
              <a:lnSpc>
                <a:spcPct val="100000"/>
              </a:lnSpc>
              <a:buSzPct val="25000"/>
              <a:buFont typeface="StarSymbol"/>
              <a:buChar char="l"/>
            </a:pPr>
            <a:r>
              <a:rPr lang="en-US" sz="2800">
                <a:solidFill>
                  <a:srgbClr val="000000"/>
                </a:solidFill>
                <a:latin typeface="Calibri"/>
              </a:rPr>
              <a:t>Web servislerini ve ilişkili ontolojileri tanımlayan anlamsal "markup" dilidir.</a:t>
            </a:r>
            <a:endParaRPr/>
          </a:p>
          <a:p>
            <a:pPr>
              <a:lnSpc>
                <a:spcPct val="100000"/>
              </a:lnSpc>
            </a:pPr>
            <a:endParaRPr/>
          </a:p>
          <a:p>
            <a:pPr>
              <a:lnSpc>
                <a:spcPct val="100000"/>
              </a:lnSpc>
              <a:buSzPct val="25000"/>
              <a:buFont typeface="StarSymbol"/>
              <a:buChar char="l"/>
            </a:pPr>
            <a:r>
              <a:rPr lang="en-US" sz="2800">
                <a:solidFill>
                  <a:srgbClr val="000000"/>
                </a:solidFill>
                <a:latin typeface="Calibri"/>
              </a:rPr>
              <a:t>DAML-S, kullanıcıların veya diğer hizmetlerin WSDL ve SOAP gibi standartları keşfedip çağırabilmesi için spesifik Web servisi tanımlarını destekler.</a:t>
            </a:r>
            <a:endParaRPr/>
          </a:p>
          <a:p>
            <a:pPr>
              <a:lnSpc>
                <a:spcPct val="100000"/>
              </a:lnSpc>
            </a:pPr>
            <a:endParaRPr/>
          </a:p>
          <a:p>
            <a:pPr>
              <a:lnSpc>
                <a:spcPct val="100000"/>
              </a:lnSpc>
              <a:buSzPct val="25000"/>
              <a:buFont typeface="StarSymbol"/>
              <a:buChar char="l"/>
            </a:pPr>
            <a:r>
              <a:rPr lang="en-US" sz="2800">
                <a:solidFill>
                  <a:srgbClr val="000000"/>
                </a:solidFill>
                <a:latin typeface="Calibri"/>
              </a:rPr>
              <a:t>Web servisleri arayüzü: WSDL</a:t>
            </a:r>
            <a:endParaRPr/>
          </a:p>
          <a:p>
            <a:pPr>
              <a:lnSpc>
                <a:spcPct val="100000"/>
              </a:lnSpc>
              <a:buSzPct val="25000"/>
              <a:buFont typeface="StarSymbol"/>
              <a:buChar char="l"/>
            </a:pPr>
            <a:r>
              <a:rPr lang="en-US" sz="2800">
                <a:solidFill>
                  <a:srgbClr val="000000"/>
                </a:solidFill>
                <a:latin typeface="Calibri"/>
              </a:rPr>
              <a:t>Mesajlaşma katmanı: SOAP</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838080" y="365040"/>
            <a:ext cx="10512720" cy="1322640"/>
          </a:xfrm>
          <a:prstGeom prst="rect">
            <a:avLst/>
          </a:prstGeom>
          <a:noFill/>
          <a:ln>
            <a:noFill/>
          </a:ln>
        </p:spPr>
        <p:txBody>
          <a:bodyPr lIns="90000" tIns="45000" rIns="90000" bIns="45000" anchor="ctr"/>
          <a:lstStyle/>
          <a:p>
            <a:pPr>
              <a:lnSpc>
                <a:spcPct val="90000"/>
              </a:lnSpc>
            </a:pPr>
            <a:r>
              <a:rPr lang="en-US" sz="4400">
                <a:solidFill>
                  <a:srgbClr val="000000"/>
                </a:solidFill>
                <a:latin typeface="Times New Roman"/>
              </a:rPr>
              <a:t>DAML-S</a:t>
            </a:r>
            <a:endParaRPr/>
          </a:p>
        </p:txBody>
      </p:sp>
      <p:pic>
        <p:nvPicPr>
          <p:cNvPr id="181" name="180 Resim"/>
          <p:cNvPicPr/>
          <p:nvPr/>
        </p:nvPicPr>
        <p:blipFill>
          <a:blip r:embed="rId2" cstate="print"/>
          <a:stretch>
            <a:fillRect/>
          </a:stretch>
        </p:blipFill>
        <p:spPr>
          <a:xfrm>
            <a:off x="977400" y="2183040"/>
            <a:ext cx="4597920" cy="3026520"/>
          </a:xfrm>
          <a:prstGeom prst="rect">
            <a:avLst/>
          </a:prstGeom>
          <a:ln>
            <a:noFill/>
          </a:ln>
        </p:spPr>
      </p:pic>
      <p:pic>
        <p:nvPicPr>
          <p:cNvPr id="182" name="181 Resim"/>
          <p:cNvPicPr/>
          <p:nvPr/>
        </p:nvPicPr>
        <p:blipFill>
          <a:blip r:embed="rId3" cstate="print"/>
          <a:stretch>
            <a:fillRect/>
          </a:stretch>
        </p:blipFill>
        <p:spPr>
          <a:xfrm>
            <a:off x="6442560" y="2049840"/>
            <a:ext cx="4436280" cy="3251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838080" y="365040"/>
            <a:ext cx="10512720" cy="1322640"/>
          </a:xfrm>
          <a:prstGeom prst="rect">
            <a:avLst/>
          </a:prstGeom>
          <a:noFill/>
          <a:ln>
            <a:noFill/>
          </a:ln>
        </p:spPr>
        <p:txBody>
          <a:bodyPr lIns="90000" tIns="45000" rIns="90000" bIns="45000" anchor="ctr"/>
          <a:lstStyle/>
          <a:p>
            <a:pPr algn="ctr">
              <a:lnSpc>
                <a:spcPct val="100000"/>
              </a:lnSpc>
            </a:pPr>
            <a:r>
              <a:rPr lang="en-US" sz="4400">
                <a:solidFill>
                  <a:srgbClr val="000000"/>
                </a:solidFill>
                <a:latin typeface="Times New Roman"/>
              </a:rPr>
              <a:t>DAML-S ile Servis Keşfi</a:t>
            </a:r>
            <a:endParaRPr/>
          </a:p>
        </p:txBody>
      </p:sp>
      <p:pic>
        <p:nvPicPr>
          <p:cNvPr id="184" name="183 Resim"/>
          <p:cNvPicPr/>
          <p:nvPr/>
        </p:nvPicPr>
        <p:blipFill>
          <a:blip r:embed="rId2" cstate="print"/>
          <a:stretch>
            <a:fillRect/>
          </a:stretch>
        </p:blipFill>
        <p:spPr>
          <a:xfrm>
            <a:off x="2743200" y="1889640"/>
            <a:ext cx="6417360" cy="3960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838080" y="365040"/>
            <a:ext cx="10512720" cy="1322640"/>
          </a:xfrm>
          <a:prstGeom prst="rect">
            <a:avLst/>
          </a:prstGeom>
          <a:noFill/>
          <a:ln>
            <a:noFill/>
          </a:ln>
        </p:spPr>
        <p:txBody>
          <a:bodyPr lIns="90000" tIns="45000" rIns="90000" bIns="45000" anchor="ctr"/>
          <a:lstStyle/>
          <a:p>
            <a:pPr>
              <a:lnSpc>
                <a:spcPct val="90000"/>
              </a:lnSpc>
            </a:pPr>
            <a:r>
              <a:rPr lang="en-US" sz="4400">
                <a:solidFill>
                  <a:srgbClr val="000000"/>
                </a:solidFill>
                <a:latin typeface="Times New Roman"/>
              </a:rPr>
              <a:t>DAML-S Mimarisi</a:t>
            </a:r>
            <a:endParaRPr/>
          </a:p>
        </p:txBody>
      </p:sp>
      <p:pic>
        <p:nvPicPr>
          <p:cNvPr id="186" name="185 Resim"/>
          <p:cNvPicPr/>
          <p:nvPr/>
        </p:nvPicPr>
        <p:blipFill>
          <a:blip r:embed="rId2" cstate="print"/>
          <a:stretch>
            <a:fillRect/>
          </a:stretch>
        </p:blipFill>
        <p:spPr>
          <a:xfrm>
            <a:off x="2468880" y="1920240"/>
            <a:ext cx="6974280" cy="4687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1"/>
          <p:cNvSpPr/>
          <p:nvPr/>
        </p:nvSpPr>
        <p:spPr>
          <a:xfrm>
            <a:off x="838080" y="365040"/>
            <a:ext cx="10512720" cy="1322640"/>
          </a:xfrm>
          <a:prstGeom prst="rect">
            <a:avLst/>
          </a:prstGeom>
          <a:noFill/>
          <a:ln>
            <a:noFill/>
          </a:ln>
        </p:spPr>
        <p:txBody>
          <a:bodyPr wrap="none" lIns="0" tIns="0" rIns="0" bIns="0" anchor="ctr"/>
          <a:lstStyle/>
          <a:p>
            <a:pPr algn="ctr">
              <a:lnSpc>
                <a:spcPct val="100000"/>
              </a:lnSpc>
            </a:pPr>
            <a:r>
              <a:rPr lang="en-US" sz="4400">
                <a:solidFill>
                  <a:srgbClr val="000000"/>
                </a:solidFill>
                <a:latin typeface="Times New Roman"/>
              </a:rPr>
              <a:t>ANLAMSAL WEB SERVİSLERİNİN ARTILARI</a:t>
            </a:r>
            <a:endParaRPr/>
          </a:p>
        </p:txBody>
      </p:sp>
      <p:sp>
        <p:nvSpPr>
          <p:cNvPr id="188" name="CustomShape 2"/>
          <p:cNvSpPr/>
          <p:nvPr/>
        </p:nvSpPr>
        <p:spPr>
          <a:xfrm>
            <a:off x="548640" y="2103120"/>
            <a:ext cx="10330200" cy="3472200"/>
          </a:xfrm>
          <a:prstGeom prst="rect">
            <a:avLst/>
          </a:prstGeom>
          <a:noFill/>
          <a:ln>
            <a:noFill/>
          </a:ln>
        </p:spPr>
        <p:txBody>
          <a:bodyPr wrap="none" lIns="90000" tIns="45000" rIns="90000" bIns="45000"/>
          <a:lstStyle/>
          <a:p>
            <a:pPr>
              <a:lnSpc>
                <a:spcPct val="100000"/>
              </a:lnSpc>
              <a:buSzPct val="25000"/>
              <a:buFont typeface="StarSymbol"/>
              <a:buChar char="l"/>
            </a:pPr>
            <a:r>
              <a:rPr lang="en-US" sz="2600">
                <a:latin typeface="Calibri"/>
              </a:rPr>
              <a:t>İş ilişkilerini ve kurallarını açıkça ifade edilmesi</a:t>
            </a:r>
            <a:endParaRPr/>
          </a:p>
          <a:p>
            <a:pPr>
              <a:lnSpc>
                <a:spcPct val="100000"/>
              </a:lnSpc>
            </a:pPr>
            <a:endParaRPr/>
          </a:p>
          <a:p>
            <a:pPr>
              <a:lnSpc>
                <a:spcPct val="100000"/>
              </a:lnSpc>
              <a:buSzPct val="25000"/>
              <a:buFont typeface="StarSymbol"/>
              <a:buChar char="l"/>
            </a:pPr>
            <a:r>
              <a:rPr lang="en-US" sz="2600">
                <a:latin typeface="Calibri"/>
              </a:rPr>
              <a:t>Web servisinin temsiline ve anlamsal çıkarımının yapılması</a:t>
            </a:r>
            <a:endParaRPr/>
          </a:p>
          <a:p>
            <a:pPr>
              <a:lnSpc>
                <a:spcPct val="100000"/>
              </a:lnSpc>
            </a:pPr>
            <a:endParaRPr/>
          </a:p>
          <a:p>
            <a:pPr>
              <a:lnSpc>
                <a:spcPct val="100000"/>
              </a:lnSpc>
              <a:buSzPct val="25000"/>
              <a:buFont typeface="StarSymbol"/>
              <a:buChar char="l"/>
            </a:pPr>
            <a:r>
              <a:rPr lang="en-US" sz="2600">
                <a:latin typeface="Calibri"/>
              </a:rPr>
              <a:t>Değiş tokuş edilen mesajların anlaşılması</a:t>
            </a:r>
            <a:endParaRPr/>
          </a:p>
          <a:p>
            <a:pPr>
              <a:lnSpc>
                <a:spcPct val="100000"/>
              </a:lnSpc>
            </a:pPr>
            <a:endParaRPr/>
          </a:p>
          <a:p>
            <a:pPr>
              <a:lnSpc>
                <a:spcPct val="100000"/>
              </a:lnSpc>
              <a:buSzPct val="25000"/>
              <a:buFont typeface="StarSymbol"/>
              <a:buChar char="l"/>
            </a:pPr>
            <a:r>
              <a:rPr lang="en-US" sz="2600">
                <a:latin typeface="Calibri"/>
              </a:rPr>
              <a:t>Web servislerlerin bir arada kullanılarak daha kompleks servislerin başarımı</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609480" y="274680"/>
            <a:ext cx="10970640" cy="1140840"/>
          </a:xfrm>
          <a:prstGeom prst="rect">
            <a:avLst/>
          </a:prstGeom>
          <a:noFill/>
          <a:ln>
            <a:noFill/>
          </a:ln>
        </p:spPr>
      </p:sp>
      <p:sp>
        <p:nvSpPr>
          <p:cNvPr id="115" name="CustomShape 2"/>
          <p:cNvSpPr/>
          <p:nvPr/>
        </p:nvSpPr>
        <p:spPr>
          <a:xfrm>
            <a:off x="609480" y="1600200"/>
            <a:ext cx="10970640" cy="4523760"/>
          </a:xfrm>
          <a:prstGeom prst="rect">
            <a:avLst/>
          </a:prstGeom>
          <a:noFill/>
          <a:ln>
            <a:noFill/>
          </a:ln>
        </p:spPr>
        <p:txBody>
          <a:bodyPr lIns="90000" tIns="45000" rIns="90000" bIns="45000"/>
          <a:lstStyle/>
          <a:p>
            <a:pPr>
              <a:lnSpc>
                <a:spcPct val="100000"/>
              </a:lnSpc>
              <a:buFont typeface="Arial"/>
              <a:buChar char="•"/>
            </a:pPr>
            <a:r>
              <a:rPr lang="en-US" sz="3200">
                <a:solidFill>
                  <a:srgbClr val="000000"/>
                </a:solidFill>
                <a:latin typeface="Calibri"/>
              </a:rPr>
              <a:t>Anlamsal Web’in temel amacı, iyi tanımlanmış ve ilişkilendirilmiş olan bilgilerin ve servislerin, web ortamında bilgisayarlarca okunabilir ve anlaşılabilir olmasını sağlayacak standartların ve teknolojilerin geliştirilmesidir. Anlamsal Web sadece web sayfalarındaki bilgileri kullanan bir insan-bilgisayar ilişkisi olmayıp, verinin bulunduğu diğer ortamlar olan; veri tabanları, servisler, programlar, çeşitli sensörler, kişisel araçlar ve hatta ev içindeki uygulamalara ait verilerin de işlenebileceği karmaşık bir ortamdır</a:t>
            </a:r>
            <a:endParaRPr/>
          </a:p>
        </p:txBody>
      </p:sp>
      <p:sp>
        <p:nvSpPr>
          <p:cNvPr id="116" name="CustomShape 3"/>
          <p:cNvSpPr/>
          <p:nvPr/>
        </p:nvSpPr>
        <p:spPr>
          <a:xfrm>
            <a:off x="3383280" y="415080"/>
            <a:ext cx="5076000" cy="772200"/>
          </a:xfrm>
          <a:prstGeom prst="rect">
            <a:avLst/>
          </a:prstGeom>
          <a:noFill/>
          <a:ln>
            <a:noFill/>
          </a:ln>
        </p:spPr>
        <p:txBody>
          <a:bodyPr wrap="none" lIns="90000" tIns="45000" rIns="90000" bIns="45000"/>
          <a:lstStyle/>
          <a:p>
            <a:pPr algn="ctr">
              <a:lnSpc>
                <a:spcPct val="100000"/>
              </a:lnSpc>
            </a:pPr>
            <a:r>
              <a:rPr lang="en-US" sz="4400">
                <a:solidFill>
                  <a:srgbClr val="000000"/>
                </a:solidFill>
                <a:latin typeface="Calibri"/>
              </a:rPr>
              <a:t>Anlamsal Web Nedir?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609480" y="274680"/>
            <a:ext cx="10970640" cy="1140840"/>
          </a:xfrm>
          <a:prstGeom prst="rect">
            <a:avLst/>
          </a:prstGeom>
          <a:noFill/>
          <a:ln>
            <a:noFill/>
          </a:ln>
        </p:spPr>
      </p:sp>
      <p:sp>
        <p:nvSpPr>
          <p:cNvPr id="118" name="CustomShape 2"/>
          <p:cNvSpPr/>
          <p:nvPr/>
        </p:nvSpPr>
        <p:spPr>
          <a:xfrm>
            <a:off x="609480" y="1384200"/>
            <a:ext cx="10970640" cy="4523760"/>
          </a:xfrm>
          <a:prstGeom prst="rect">
            <a:avLst/>
          </a:prstGeom>
          <a:noFill/>
          <a:ln>
            <a:noFill/>
          </a:ln>
        </p:spPr>
        <p:txBody>
          <a:bodyPr lIns="90000" tIns="45000" rIns="90000" bIns="45000"/>
          <a:lstStyle/>
          <a:p>
            <a:pPr>
              <a:lnSpc>
                <a:spcPct val="100000"/>
              </a:lnSpc>
              <a:buFont typeface="Arial"/>
              <a:buChar char="•"/>
            </a:pPr>
            <a:r>
              <a:rPr lang="en-US" sz="2200">
                <a:solidFill>
                  <a:srgbClr val="000000"/>
                </a:solidFill>
                <a:latin typeface="Calibri"/>
              </a:rPr>
              <a:t>İnsanlar Web‘ i kullanarak "araba" sözcüğünü bulabilir, kütüphaneden bir kitabı rezerve edebilir veya aradıkları DVD ‘ nin en ucuzunu bulup satın alabilirler. Fakat bir bilgisayar  bu işleri insan yönlendirmesi olmadan tamamlayamaz. Çünkü web sayfaları insanların okuması için yapılmıştır, makinaların değil. Semantic Web, bilgisayarlar tarafından anlaşılabilen ve böylece bilgiyi bulma, paylaşma ve birleştirme işlerindeki can sıkıcı angaryaları otomatikleştirebilir.</a:t>
            </a:r>
            <a:endParaRPr/>
          </a:p>
          <a:p>
            <a:pPr>
              <a:lnSpc>
                <a:spcPct val="100000"/>
              </a:lnSpc>
              <a:buFont typeface="Arial"/>
              <a:buChar char="•"/>
            </a:pPr>
            <a:r>
              <a:rPr lang="en-US" sz="2200">
                <a:solidFill>
                  <a:srgbClr val="000000"/>
                </a:solidFill>
                <a:latin typeface="Calibri"/>
              </a:rPr>
              <a:t>Mesela, bir bilgisayarın, düz ekran HD TV’lerin 40 inçten büyük olanlarının satıldığı, salı günleri saat 8'e kadar açık olan mağazaların listesini sunması sağlanabilir. Günümüzde bunu yapmak için, her siteyi ayrı bir biçimde tarayan ve indeksleyen arama motorlarına ihtiyacımız var. Semantic  Web, web siteleri için bu birbiri ile bağlantılı bilgilerin makineler tarafından işlenmesine hazır ve birleştirilebilir bir biçimde yayımlanmasını sağlayan ortak bir standart (RDF) belirlemiştir.</a:t>
            </a:r>
            <a:endParaRPr/>
          </a:p>
          <a:p>
            <a:pPr>
              <a:lnSpc>
                <a:spcPct val="100000"/>
              </a:lnSpc>
            </a:pPr>
            <a:endParaRPr/>
          </a:p>
        </p:txBody>
      </p:sp>
      <p:sp>
        <p:nvSpPr>
          <p:cNvPr id="119" name="CustomShape 3"/>
          <p:cNvSpPr/>
          <p:nvPr/>
        </p:nvSpPr>
        <p:spPr>
          <a:xfrm>
            <a:off x="3060720" y="274320"/>
            <a:ext cx="5076000" cy="772200"/>
          </a:xfrm>
          <a:prstGeom prst="rect">
            <a:avLst/>
          </a:prstGeom>
          <a:noFill/>
          <a:ln>
            <a:noFill/>
          </a:ln>
        </p:spPr>
        <p:txBody>
          <a:bodyPr wrap="none" lIns="90000" tIns="45000" rIns="90000" bIns="45000"/>
          <a:lstStyle/>
          <a:p>
            <a:pPr algn="ctr">
              <a:lnSpc>
                <a:spcPct val="100000"/>
              </a:lnSpc>
            </a:pPr>
            <a:r>
              <a:rPr lang="en-US" sz="4400">
                <a:solidFill>
                  <a:srgbClr val="000000"/>
                </a:solidFill>
                <a:latin typeface="Calibri"/>
              </a:rPr>
              <a:t>Anlamsal Web Nedir?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609480" y="274680"/>
            <a:ext cx="10970640" cy="1140840"/>
          </a:xfrm>
          <a:prstGeom prst="rect">
            <a:avLst/>
          </a:prstGeom>
          <a:noFill/>
          <a:ln>
            <a:noFill/>
          </a:ln>
        </p:spPr>
        <p:txBody>
          <a:bodyPr lIns="90000" tIns="45000" rIns="90000" bIns="45000" anchor="ctr"/>
          <a:lstStyle/>
          <a:p>
            <a:pPr algn="ctr">
              <a:lnSpc>
                <a:spcPct val="100000"/>
              </a:lnSpc>
            </a:pPr>
            <a:r>
              <a:rPr lang="en-US" sz="4400" b="1">
                <a:solidFill>
                  <a:srgbClr val="000000"/>
                </a:solidFill>
                <a:latin typeface="Calibri"/>
              </a:rPr>
              <a:t>ANLAMSAL WEB’iN TEKNOLOJİK BİLEŞENLERİ </a:t>
            </a:r>
            <a:endParaRPr/>
          </a:p>
        </p:txBody>
      </p:sp>
      <p:sp>
        <p:nvSpPr>
          <p:cNvPr id="121" name="CustomShape 2"/>
          <p:cNvSpPr/>
          <p:nvPr/>
        </p:nvSpPr>
        <p:spPr>
          <a:xfrm>
            <a:off x="609480" y="1600200"/>
            <a:ext cx="10970640" cy="4523760"/>
          </a:xfrm>
          <a:prstGeom prst="rect">
            <a:avLst/>
          </a:prstGeom>
          <a:noFill/>
          <a:ln>
            <a:noFill/>
          </a:ln>
        </p:spPr>
        <p:txBody>
          <a:bodyPr lIns="90000" tIns="45000" rIns="90000" bIns="45000"/>
          <a:lstStyle/>
          <a:p>
            <a:pPr>
              <a:lnSpc>
                <a:spcPct val="100000"/>
              </a:lnSpc>
              <a:buFont typeface="Arial"/>
              <a:buChar char="•"/>
            </a:pPr>
            <a:r>
              <a:rPr lang="en-US" sz="3200">
                <a:solidFill>
                  <a:srgbClr val="000000"/>
                </a:solidFill>
                <a:latin typeface="Calibri"/>
              </a:rPr>
              <a:t>W3C (World Wide Web Consortium), MIT (Massachusetts Institute of Technology), Hewlett-Packard ve bazı web topluluklarınca belirlenen standartlar üzerine kurulu olan Semantik Web; </a:t>
            </a:r>
            <a:endParaRPr/>
          </a:p>
          <a:p>
            <a:pPr>
              <a:lnSpc>
                <a:spcPct val="100000"/>
              </a:lnSpc>
              <a:buFont typeface="Wingdings" charset="2"/>
              <a:buChar char=""/>
            </a:pPr>
            <a:r>
              <a:rPr lang="en-US" sz="3200">
                <a:solidFill>
                  <a:srgbClr val="000000"/>
                </a:solidFill>
                <a:latin typeface="Calibri"/>
              </a:rPr>
              <a:t>sözdizimi için XML,</a:t>
            </a:r>
            <a:endParaRPr/>
          </a:p>
          <a:p>
            <a:pPr>
              <a:lnSpc>
                <a:spcPct val="100000"/>
              </a:lnSpc>
              <a:buFont typeface="Wingdings" charset="2"/>
              <a:buChar char=""/>
            </a:pPr>
            <a:r>
              <a:rPr lang="en-US" sz="3200">
                <a:solidFill>
                  <a:srgbClr val="000000"/>
                </a:solidFill>
                <a:latin typeface="Calibri"/>
              </a:rPr>
              <a:t>isimlendirme için URL, </a:t>
            </a:r>
            <a:endParaRPr/>
          </a:p>
          <a:p>
            <a:pPr>
              <a:lnSpc>
                <a:spcPct val="100000"/>
              </a:lnSpc>
              <a:buFont typeface="Arial"/>
              <a:buChar char="•"/>
            </a:pPr>
            <a:r>
              <a:rPr lang="en-US" sz="3200">
                <a:solidFill>
                  <a:srgbClr val="000000"/>
                </a:solidFill>
                <a:latin typeface="Calibri"/>
              </a:rPr>
              <a:t>kullanan pek çok uygulamayı birleştirmek amacıyla Resource Description Framework (RDF) den faydalanmaktadır.</a:t>
            </a:r>
            <a:r>
              <a:rPr lang="en-US" sz="3200" b="1">
                <a:solidFill>
                  <a:srgbClr val="000000"/>
                </a:solidFill>
                <a:latin typeface="Calibri"/>
              </a:rPr>
              <a:t>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609480" y="274680"/>
            <a:ext cx="10970640" cy="1140840"/>
          </a:xfrm>
          <a:prstGeom prst="rect">
            <a:avLst/>
          </a:prstGeom>
          <a:noFill/>
          <a:ln>
            <a:noFill/>
          </a:ln>
        </p:spPr>
        <p:txBody>
          <a:bodyPr lIns="90000" tIns="45000" rIns="90000" bIns="45000" anchor="ctr"/>
          <a:lstStyle/>
          <a:p>
            <a:endParaRPr/>
          </a:p>
          <a:p>
            <a:r>
              <a:rPr lang="en-US" sz="4400" b="1">
                <a:solidFill>
                  <a:srgbClr val="000000"/>
                </a:solidFill>
                <a:latin typeface="Calibri"/>
              </a:rPr>
              <a:t>Anlamsal Web’in Yapısı ve Bileşenleri </a:t>
            </a:r>
            <a:endParaRPr/>
          </a:p>
          <a:p>
            <a:pPr algn="ctr">
              <a:lnSpc>
                <a:spcPct val="100000"/>
              </a:lnSpc>
            </a:pPr>
            <a:endParaRPr/>
          </a:p>
        </p:txBody>
      </p:sp>
      <p:sp>
        <p:nvSpPr>
          <p:cNvPr id="123" name="CustomShape 2"/>
          <p:cNvSpPr/>
          <p:nvPr/>
        </p:nvSpPr>
        <p:spPr>
          <a:xfrm>
            <a:off x="609480" y="1600200"/>
            <a:ext cx="10970640" cy="4523760"/>
          </a:xfrm>
          <a:prstGeom prst="rect">
            <a:avLst/>
          </a:prstGeom>
          <a:noFill/>
          <a:ln>
            <a:noFill/>
          </a:ln>
        </p:spPr>
        <p:txBody>
          <a:bodyPr lIns="90000" tIns="45000" rIns="90000" bIns="45000"/>
          <a:lstStyle/>
          <a:p>
            <a:pPr>
              <a:lnSpc>
                <a:spcPct val="100000"/>
              </a:lnSpc>
              <a:buFont typeface="Arial"/>
              <a:buChar char="•"/>
            </a:pPr>
            <a:r>
              <a:rPr lang="en-US" sz="3200">
                <a:solidFill>
                  <a:srgbClr val="000000"/>
                </a:solidFill>
                <a:latin typeface="Calibri"/>
              </a:rPr>
              <a:t>Anlamsal ağ çalışmalarına W3C çalışma grupları ve ortaya koydukları standartlar yön vermektedir. </a:t>
            </a:r>
            <a:endParaRPr/>
          </a:p>
          <a:p>
            <a:pPr>
              <a:lnSpc>
                <a:spcPct val="100000"/>
              </a:lnSpc>
              <a:buFont typeface="Arial"/>
              <a:buChar char="•"/>
            </a:pPr>
            <a:r>
              <a:rPr lang="en-US" sz="3200">
                <a:solidFill>
                  <a:srgbClr val="000000"/>
                </a:solidFill>
                <a:latin typeface="Calibri"/>
              </a:rPr>
              <a:t>Varolan ağı veriye dönüştürmeyi amaçlayan  bu çalışmalar iki merkezde toplanmaktadır: </a:t>
            </a:r>
            <a:endParaRPr/>
          </a:p>
          <a:p>
            <a:pPr>
              <a:lnSpc>
                <a:spcPct val="100000"/>
              </a:lnSpc>
              <a:buFont typeface="Wingdings" charset="2"/>
              <a:buChar char=""/>
            </a:pPr>
            <a:r>
              <a:rPr lang="en-US" sz="3200">
                <a:solidFill>
                  <a:srgbClr val="000000"/>
                </a:solidFill>
                <a:latin typeface="Calibri"/>
              </a:rPr>
              <a:t>RDF (Resource Definition Language) </a:t>
            </a:r>
            <a:endParaRPr/>
          </a:p>
          <a:p>
            <a:pPr>
              <a:lnSpc>
                <a:spcPct val="100000"/>
              </a:lnSpc>
              <a:buFont typeface="Wingdings" charset="2"/>
              <a:buChar char=""/>
            </a:pPr>
            <a:r>
              <a:rPr lang="en-US" sz="3200">
                <a:solidFill>
                  <a:srgbClr val="000000"/>
                </a:solidFill>
                <a:latin typeface="Calibri"/>
              </a:rPr>
              <a:t>OWL (Web Ontology Language) </a:t>
            </a:r>
            <a:endParaRPr/>
          </a:p>
          <a:p>
            <a:pPr>
              <a:lnSpc>
                <a:spcPct val="100000"/>
              </a:lnSpc>
              <a:buFont typeface="Arial"/>
              <a:buChar char="•"/>
            </a:pPr>
            <a:r>
              <a:rPr lang="en-US" sz="3200">
                <a:solidFill>
                  <a:srgbClr val="000000"/>
                </a:solidFill>
                <a:latin typeface="Calibri"/>
              </a:rPr>
              <a:t>Bu diller ile anlam bilimsel cümleler kurulması ve uygulamalarin bu cümleler aracılığıyla geliştirilmesini amaçlamaktadır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609480" y="274680"/>
            <a:ext cx="10599088" cy="706048"/>
          </a:xfrm>
          <a:prstGeom prst="rect">
            <a:avLst/>
          </a:prstGeom>
          <a:noFill/>
          <a:ln>
            <a:noFill/>
          </a:ln>
        </p:spPr>
        <p:txBody>
          <a:bodyPr lIns="90000" tIns="45000" rIns="90000" bIns="45000" anchor="ctr"/>
          <a:lstStyle/>
          <a:p>
            <a:pPr algn="ctr">
              <a:lnSpc>
                <a:spcPct val="100000"/>
              </a:lnSpc>
            </a:pPr>
            <a:r>
              <a:rPr lang="en-US" sz="4400" dirty="0">
                <a:solidFill>
                  <a:srgbClr val="000000"/>
                </a:solidFill>
                <a:latin typeface="Calibri"/>
              </a:rPr>
              <a:t>XML</a:t>
            </a:r>
            <a:endParaRPr dirty="0"/>
          </a:p>
        </p:txBody>
      </p:sp>
      <p:sp>
        <p:nvSpPr>
          <p:cNvPr id="125" name="CustomShape 2"/>
          <p:cNvSpPr/>
          <p:nvPr/>
        </p:nvSpPr>
        <p:spPr>
          <a:xfrm>
            <a:off x="695400" y="908720"/>
            <a:ext cx="10970640" cy="4523760"/>
          </a:xfrm>
          <a:prstGeom prst="rect">
            <a:avLst/>
          </a:prstGeom>
          <a:noFill/>
          <a:ln>
            <a:noFill/>
          </a:ln>
        </p:spPr>
        <p:txBody>
          <a:bodyPr lIns="90000" tIns="45000" rIns="90000" bIns="45000"/>
          <a:lstStyle/>
          <a:p>
            <a:pPr>
              <a:lnSpc>
                <a:spcPct val="100000"/>
              </a:lnSpc>
              <a:buFont typeface="Arial"/>
              <a:buChar char="•"/>
            </a:pPr>
            <a:r>
              <a:rPr lang="en-US" sz="2000" dirty="0" err="1">
                <a:solidFill>
                  <a:srgbClr val="000000"/>
                </a:solidFill>
                <a:latin typeface="Calibri"/>
              </a:rPr>
              <a:t>Anlamsal</a:t>
            </a:r>
            <a:r>
              <a:rPr lang="en-US" sz="2000" dirty="0">
                <a:solidFill>
                  <a:srgbClr val="000000"/>
                </a:solidFill>
                <a:latin typeface="Calibri"/>
              </a:rPr>
              <a:t> </a:t>
            </a:r>
            <a:r>
              <a:rPr lang="en-US" sz="2000" dirty="0" err="1">
                <a:solidFill>
                  <a:srgbClr val="000000"/>
                </a:solidFill>
                <a:latin typeface="Calibri"/>
              </a:rPr>
              <a:t>Web’in</a:t>
            </a:r>
            <a:r>
              <a:rPr lang="en-US" sz="2000" dirty="0">
                <a:solidFill>
                  <a:srgbClr val="000000"/>
                </a:solidFill>
                <a:latin typeface="Calibri"/>
              </a:rPr>
              <a:t> en </a:t>
            </a:r>
            <a:r>
              <a:rPr lang="en-US" sz="2000" dirty="0" err="1">
                <a:solidFill>
                  <a:srgbClr val="000000"/>
                </a:solidFill>
                <a:latin typeface="Calibri"/>
              </a:rPr>
              <a:t>önemli</a:t>
            </a:r>
            <a:r>
              <a:rPr lang="en-US" sz="2000" dirty="0">
                <a:solidFill>
                  <a:srgbClr val="000000"/>
                </a:solidFill>
                <a:latin typeface="Calibri"/>
              </a:rPr>
              <a:t> </a:t>
            </a:r>
            <a:r>
              <a:rPr lang="en-US" sz="2000" dirty="0" err="1">
                <a:solidFill>
                  <a:srgbClr val="000000"/>
                </a:solidFill>
                <a:latin typeface="Calibri"/>
              </a:rPr>
              <a:t>yapı</a:t>
            </a:r>
            <a:r>
              <a:rPr lang="en-US" sz="2000" dirty="0">
                <a:solidFill>
                  <a:srgbClr val="000000"/>
                </a:solidFill>
                <a:latin typeface="Calibri"/>
              </a:rPr>
              <a:t> </a:t>
            </a:r>
            <a:r>
              <a:rPr lang="en-US" sz="2000" dirty="0" err="1">
                <a:solidFill>
                  <a:srgbClr val="000000"/>
                </a:solidFill>
                <a:latin typeface="Calibri"/>
              </a:rPr>
              <a:t>taşlarından</a:t>
            </a:r>
            <a:r>
              <a:rPr lang="en-US" sz="2000" dirty="0">
                <a:solidFill>
                  <a:srgbClr val="000000"/>
                </a:solidFill>
                <a:latin typeface="Calibri"/>
              </a:rPr>
              <a:t> </a:t>
            </a:r>
            <a:r>
              <a:rPr lang="en-US" sz="2000" dirty="0" err="1">
                <a:solidFill>
                  <a:srgbClr val="000000"/>
                </a:solidFill>
                <a:latin typeface="Calibri"/>
              </a:rPr>
              <a:t>biridir</a:t>
            </a:r>
            <a:r>
              <a:rPr lang="en-US" sz="2000" dirty="0">
                <a:solidFill>
                  <a:srgbClr val="000000"/>
                </a:solidFill>
                <a:latin typeface="Calibri"/>
              </a:rPr>
              <a:t>. </a:t>
            </a:r>
            <a:endParaRPr sz="2000" dirty="0"/>
          </a:p>
          <a:p>
            <a:pPr>
              <a:lnSpc>
                <a:spcPct val="100000"/>
              </a:lnSpc>
              <a:buFont typeface="Arial"/>
              <a:buChar char="•"/>
            </a:pPr>
            <a:r>
              <a:rPr lang="en-US" sz="2000" dirty="0" err="1">
                <a:solidFill>
                  <a:srgbClr val="000000"/>
                </a:solidFill>
                <a:latin typeface="Calibri"/>
              </a:rPr>
              <a:t>XML’in</a:t>
            </a:r>
            <a:r>
              <a:rPr lang="en-US" sz="2000" dirty="0">
                <a:solidFill>
                  <a:srgbClr val="000000"/>
                </a:solidFill>
                <a:latin typeface="Calibri"/>
              </a:rPr>
              <a:t> </a:t>
            </a:r>
            <a:r>
              <a:rPr lang="en-US" sz="2000" dirty="0" err="1">
                <a:solidFill>
                  <a:srgbClr val="000000"/>
                </a:solidFill>
                <a:latin typeface="Calibri"/>
              </a:rPr>
              <a:t>ana</a:t>
            </a:r>
            <a:r>
              <a:rPr lang="en-US" sz="2000" dirty="0">
                <a:solidFill>
                  <a:srgbClr val="000000"/>
                </a:solidFill>
                <a:latin typeface="Calibri"/>
              </a:rPr>
              <a:t> </a:t>
            </a:r>
            <a:r>
              <a:rPr lang="en-US" sz="2000" dirty="0" err="1">
                <a:solidFill>
                  <a:srgbClr val="000000"/>
                </a:solidFill>
                <a:latin typeface="Calibri"/>
              </a:rPr>
              <a:t>kullanım</a:t>
            </a:r>
            <a:r>
              <a:rPr lang="en-US" sz="2000" dirty="0">
                <a:solidFill>
                  <a:srgbClr val="000000"/>
                </a:solidFill>
                <a:latin typeface="Calibri"/>
              </a:rPr>
              <a:t> </a:t>
            </a:r>
            <a:r>
              <a:rPr lang="en-US" sz="2000" dirty="0" err="1">
                <a:solidFill>
                  <a:srgbClr val="000000"/>
                </a:solidFill>
                <a:latin typeface="Calibri"/>
              </a:rPr>
              <a:t>nedeni</a:t>
            </a:r>
            <a:r>
              <a:rPr lang="en-US" sz="2000" dirty="0">
                <a:solidFill>
                  <a:srgbClr val="000000"/>
                </a:solidFill>
                <a:latin typeface="Calibri"/>
              </a:rPr>
              <a:t>, </a:t>
            </a:r>
            <a:r>
              <a:rPr lang="en-US" sz="2000" dirty="0" err="1">
                <a:solidFill>
                  <a:srgbClr val="000000"/>
                </a:solidFill>
                <a:latin typeface="Calibri"/>
              </a:rPr>
              <a:t>organizasyon</a:t>
            </a:r>
            <a:r>
              <a:rPr lang="en-US" sz="2000" dirty="0">
                <a:solidFill>
                  <a:srgbClr val="000000"/>
                </a:solidFill>
                <a:latin typeface="Calibri"/>
              </a:rPr>
              <a:t> </a:t>
            </a:r>
            <a:r>
              <a:rPr lang="en-US" sz="2000" dirty="0" err="1">
                <a:solidFill>
                  <a:srgbClr val="000000"/>
                </a:solidFill>
                <a:latin typeface="Calibri"/>
              </a:rPr>
              <a:t>içinde</a:t>
            </a:r>
            <a:r>
              <a:rPr lang="en-US" sz="2000" dirty="0">
                <a:solidFill>
                  <a:srgbClr val="000000"/>
                </a:solidFill>
                <a:latin typeface="Calibri"/>
              </a:rPr>
              <a:t> </a:t>
            </a:r>
            <a:r>
              <a:rPr lang="en-US" sz="2000" dirty="0" err="1">
                <a:solidFill>
                  <a:srgbClr val="000000"/>
                </a:solidFill>
                <a:latin typeface="Calibri"/>
              </a:rPr>
              <a:t>ve</a:t>
            </a:r>
            <a:r>
              <a:rPr lang="en-US" sz="2000" dirty="0">
                <a:solidFill>
                  <a:srgbClr val="000000"/>
                </a:solidFill>
                <a:latin typeface="Calibri"/>
              </a:rPr>
              <a:t> </a:t>
            </a:r>
            <a:r>
              <a:rPr lang="en-US" sz="2000" dirty="0" err="1">
                <a:solidFill>
                  <a:srgbClr val="000000"/>
                </a:solidFill>
                <a:latin typeface="Calibri"/>
              </a:rPr>
              <a:t>dışında</a:t>
            </a:r>
            <a:r>
              <a:rPr lang="en-US" sz="2000" dirty="0">
                <a:solidFill>
                  <a:srgbClr val="000000"/>
                </a:solidFill>
                <a:latin typeface="Calibri"/>
              </a:rPr>
              <a:t> </a:t>
            </a:r>
            <a:r>
              <a:rPr lang="en-US" sz="2000" dirty="0" err="1">
                <a:solidFill>
                  <a:srgbClr val="000000"/>
                </a:solidFill>
                <a:latin typeface="Calibri"/>
              </a:rPr>
              <a:t>veri</a:t>
            </a:r>
            <a:r>
              <a:rPr lang="en-US" sz="2000" dirty="0">
                <a:solidFill>
                  <a:srgbClr val="000000"/>
                </a:solidFill>
                <a:latin typeface="Calibri"/>
              </a:rPr>
              <a:t> </a:t>
            </a:r>
            <a:r>
              <a:rPr lang="en-US" sz="2000" dirty="0" err="1">
                <a:solidFill>
                  <a:srgbClr val="000000"/>
                </a:solidFill>
                <a:latin typeface="Calibri"/>
              </a:rPr>
              <a:t>değişiminin</a:t>
            </a:r>
            <a:r>
              <a:rPr lang="en-US" sz="2000" dirty="0">
                <a:solidFill>
                  <a:srgbClr val="000000"/>
                </a:solidFill>
                <a:latin typeface="Calibri"/>
              </a:rPr>
              <a:t> </a:t>
            </a:r>
            <a:r>
              <a:rPr lang="en-US" sz="2000" dirty="0" err="1">
                <a:solidFill>
                  <a:srgbClr val="000000"/>
                </a:solidFill>
                <a:latin typeface="Calibri"/>
              </a:rPr>
              <a:t>sağlanmasıdır</a:t>
            </a:r>
            <a:r>
              <a:rPr lang="en-US" sz="2000" dirty="0">
                <a:solidFill>
                  <a:srgbClr val="000000"/>
                </a:solidFill>
                <a:latin typeface="Calibri"/>
              </a:rPr>
              <a:t>. </a:t>
            </a:r>
            <a:endParaRPr sz="2000" dirty="0"/>
          </a:p>
          <a:p>
            <a:pPr>
              <a:lnSpc>
                <a:spcPct val="100000"/>
              </a:lnSpc>
            </a:pPr>
            <a:endParaRPr sz="2000" dirty="0"/>
          </a:p>
          <a:p>
            <a:pPr>
              <a:lnSpc>
                <a:spcPct val="100000"/>
              </a:lnSpc>
              <a:buFont typeface="Arial"/>
              <a:buChar char="•"/>
            </a:pPr>
            <a:r>
              <a:rPr lang="en-US" sz="2000" dirty="0">
                <a:solidFill>
                  <a:srgbClr val="000000"/>
                </a:solidFill>
                <a:latin typeface="Calibri"/>
              </a:rPr>
              <a:t>XML </a:t>
            </a:r>
            <a:r>
              <a:rPr lang="en-US" sz="2000" dirty="0" err="1">
                <a:solidFill>
                  <a:srgbClr val="000000"/>
                </a:solidFill>
                <a:latin typeface="Calibri"/>
              </a:rPr>
              <a:t>uygulama</a:t>
            </a:r>
            <a:r>
              <a:rPr lang="en-US" sz="2000" dirty="0">
                <a:solidFill>
                  <a:srgbClr val="000000"/>
                </a:solidFill>
                <a:latin typeface="Calibri"/>
              </a:rPr>
              <a:t> </a:t>
            </a:r>
            <a:r>
              <a:rPr lang="en-US" sz="2000" dirty="0" err="1">
                <a:solidFill>
                  <a:srgbClr val="000000"/>
                </a:solidFill>
                <a:latin typeface="Calibri"/>
              </a:rPr>
              <a:t>bağımsız</a:t>
            </a:r>
            <a:r>
              <a:rPr lang="en-US" sz="2000" dirty="0">
                <a:solidFill>
                  <a:srgbClr val="000000"/>
                </a:solidFill>
                <a:latin typeface="Calibri"/>
              </a:rPr>
              <a:t> </a:t>
            </a:r>
            <a:r>
              <a:rPr lang="en-US" sz="2000" dirty="0" err="1">
                <a:solidFill>
                  <a:srgbClr val="000000"/>
                </a:solidFill>
                <a:latin typeface="Calibri"/>
              </a:rPr>
              <a:t>veri</a:t>
            </a:r>
            <a:r>
              <a:rPr lang="en-US" sz="2000" dirty="0">
                <a:solidFill>
                  <a:srgbClr val="000000"/>
                </a:solidFill>
                <a:latin typeface="Calibri"/>
              </a:rPr>
              <a:t> </a:t>
            </a:r>
            <a:r>
              <a:rPr lang="en-US" sz="2000" dirty="0" err="1">
                <a:solidFill>
                  <a:srgbClr val="000000"/>
                </a:solidFill>
                <a:latin typeface="Calibri"/>
              </a:rPr>
              <a:t>ve</a:t>
            </a:r>
            <a:r>
              <a:rPr lang="en-US" sz="2000" dirty="0">
                <a:solidFill>
                  <a:srgbClr val="000000"/>
                </a:solidFill>
                <a:latin typeface="Calibri"/>
              </a:rPr>
              <a:t> </a:t>
            </a:r>
            <a:r>
              <a:rPr lang="en-US" sz="2000" dirty="0" err="1">
                <a:solidFill>
                  <a:srgbClr val="000000"/>
                </a:solidFill>
                <a:latin typeface="Calibri"/>
              </a:rPr>
              <a:t>belge</a:t>
            </a:r>
            <a:r>
              <a:rPr lang="en-US" sz="2000" dirty="0">
                <a:solidFill>
                  <a:srgbClr val="000000"/>
                </a:solidFill>
                <a:latin typeface="Calibri"/>
              </a:rPr>
              <a:t> </a:t>
            </a:r>
            <a:r>
              <a:rPr lang="en-US" sz="2000" dirty="0" err="1">
                <a:solidFill>
                  <a:srgbClr val="000000"/>
                </a:solidFill>
                <a:latin typeface="Calibri"/>
              </a:rPr>
              <a:t>yaratmaktadır</a:t>
            </a:r>
            <a:r>
              <a:rPr lang="en-US" sz="2000" dirty="0">
                <a:solidFill>
                  <a:srgbClr val="000000"/>
                </a:solidFill>
                <a:latin typeface="Calibri"/>
              </a:rPr>
              <a:t>. </a:t>
            </a:r>
            <a:endParaRPr sz="2000" dirty="0"/>
          </a:p>
          <a:p>
            <a:pPr>
              <a:lnSpc>
                <a:spcPct val="100000"/>
              </a:lnSpc>
            </a:pPr>
            <a:endParaRPr sz="2000" dirty="0"/>
          </a:p>
          <a:p>
            <a:pPr>
              <a:lnSpc>
                <a:spcPct val="100000"/>
              </a:lnSpc>
              <a:buFont typeface="Arial"/>
              <a:buChar char="•"/>
            </a:pPr>
            <a:r>
              <a:rPr lang="en-US" sz="2000" dirty="0" err="1">
                <a:solidFill>
                  <a:srgbClr val="000000"/>
                </a:solidFill>
                <a:latin typeface="Calibri"/>
              </a:rPr>
              <a:t>Üst</a:t>
            </a:r>
            <a:r>
              <a:rPr lang="en-US" sz="2000" dirty="0">
                <a:solidFill>
                  <a:srgbClr val="000000"/>
                </a:solidFill>
                <a:latin typeface="Calibri"/>
              </a:rPr>
              <a:t> </a:t>
            </a:r>
            <a:r>
              <a:rPr lang="en-US" sz="2000" dirty="0" err="1">
                <a:solidFill>
                  <a:srgbClr val="000000"/>
                </a:solidFill>
                <a:latin typeface="Calibri"/>
              </a:rPr>
              <a:t>veri</a:t>
            </a:r>
            <a:r>
              <a:rPr lang="en-US" sz="2000" dirty="0">
                <a:solidFill>
                  <a:srgbClr val="000000"/>
                </a:solidFill>
                <a:latin typeface="Calibri"/>
              </a:rPr>
              <a:t> (meta data) </a:t>
            </a:r>
            <a:r>
              <a:rPr lang="en-US" sz="2000" dirty="0" err="1">
                <a:solidFill>
                  <a:srgbClr val="000000"/>
                </a:solidFill>
                <a:latin typeface="Calibri"/>
              </a:rPr>
              <a:t>ortamı</a:t>
            </a:r>
            <a:r>
              <a:rPr lang="en-US" sz="2000" dirty="0">
                <a:solidFill>
                  <a:srgbClr val="000000"/>
                </a:solidFill>
                <a:latin typeface="Calibri"/>
              </a:rPr>
              <a:t> </a:t>
            </a:r>
            <a:r>
              <a:rPr lang="en-US" sz="2000" dirty="0" err="1">
                <a:solidFill>
                  <a:srgbClr val="000000"/>
                </a:solidFill>
                <a:latin typeface="Calibri"/>
              </a:rPr>
              <a:t>için</a:t>
            </a:r>
            <a:r>
              <a:rPr lang="en-US" sz="2000" dirty="0">
                <a:solidFill>
                  <a:srgbClr val="000000"/>
                </a:solidFill>
                <a:latin typeface="Calibri"/>
              </a:rPr>
              <a:t> </a:t>
            </a:r>
            <a:r>
              <a:rPr lang="en-US" sz="2000" dirty="0" err="1">
                <a:solidFill>
                  <a:srgbClr val="000000"/>
                </a:solidFill>
                <a:latin typeface="Calibri"/>
              </a:rPr>
              <a:t>standart</a:t>
            </a:r>
            <a:r>
              <a:rPr lang="en-US" sz="2000" dirty="0">
                <a:solidFill>
                  <a:srgbClr val="000000"/>
                </a:solidFill>
                <a:latin typeface="Calibri"/>
              </a:rPr>
              <a:t> </a:t>
            </a:r>
            <a:r>
              <a:rPr lang="en-US" sz="2000" dirty="0" err="1">
                <a:solidFill>
                  <a:srgbClr val="000000"/>
                </a:solidFill>
                <a:latin typeface="Calibri"/>
              </a:rPr>
              <a:t>bir</a:t>
            </a:r>
            <a:r>
              <a:rPr lang="en-US" sz="2000" dirty="0">
                <a:solidFill>
                  <a:srgbClr val="000000"/>
                </a:solidFill>
                <a:latin typeface="Calibri"/>
              </a:rPr>
              <a:t> </a:t>
            </a:r>
            <a:r>
              <a:rPr lang="en-US" sz="2000" dirty="0" err="1">
                <a:solidFill>
                  <a:srgbClr val="000000"/>
                </a:solidFill>
                <a:latin typeface="Calibri"/>
              </a:rPr>
              <a:t>gösterim</a:t>
            </a:r>
            <a:r>
              <a:rPr lang="en-US" sz="2000" dirty="0">
                <a:solidFill>
                  <a:srgbClr val="000000"/>
                </a:solidFill>
                <a:latin typeface="Calibri"/>
              </a:rPr>
              <a:t> </a:t>
            </a:r>
            <a:r>
              <a:rPr lang="en-US" sz="2000" dirty="0" err="1">
                <a:solidFill>
                  <a:srgbClr val="000000"/>
                </a:solidFill>
                <a:latin typeface="Calibri"/>
              </a:rPr>
              <a:t>sunmaktadır</a:t>
            </a:r>
            <a:r>
              <a:rPr lang="en-US" sz="2000" dirty="0">
                <a:solidFill>
                  <a:srgbClr val="000000"/>
                </a:solidFill>
                <a:latin typeface="Calibri"/>
              </a:rPr>
              <a:t>. </a:t>
            </a:r>
            <a:endParaRPr sz="2000" dirty="0"/>
          </a:p>
          <a:p>
            <a:pPr>
              <a:lnSpc>
                <a:spcPct val="100000"/>
              </a:lnSpc>
            </a:pPr>
            <a:endParaRPr sz="2000" dirty="0"/>
          </a:p>
          <a:p>
            <a:pPr>
              <a:lnSpc>
                <a:spcPct val="100000"/>
              </a:lnSpc>
              <a:buFont typeface="Arial"/>
              <a:buChar char="•"/>
            </a:pPr>
            <a:r>
              <a:rPr lang="en-US" sz="2000" dirty="0">
                <a:solidFill>
                  <a:srgbClr val="000000"/>
                </a:solidFill>
                <a:latin typeface="Calibri"/>
              </a:rPr>
              <a:t> </a:t>
            </a:r>
            <a:r>
              <a:rPr lang="en-US" sz="2000" dirty="0" err="1">
                <a:solidFill>
                  <a:srgbClr val="000000"/>
                </a:solidFill>
                <a:latin typeface="Calibri"/>
              </a:rPr>
              <a:t>Veri</a:t>
            </a:r>
            <a:r>
              <a:rPr lang="en-US" sz="2000" dirty="0">
                <a:solidFill>
                  <a:srgbClr val="000000"/>
                </a:solidFill>
                <a:latin typeface="Calibri"/>
              </a:rPr>
              <a:t> </a:t>
            </a:r>
            <a:r>
              <a:rPr lang="en-US" sz="2000" dirty="0" err="1">
                <a:solidFill>
                  <a:srgbClr val="000000"/>
                </a:solidFill>
                <a:latin typeface="Calibri"/>
              </a:rPr>
              <a:t>ve</a:t>
            </a:r>
            <a:r>
              <a:rPr lang="en-US" sz="2000" dirty="0">
                <a:solidFill>
                  <a:srgbClr val="000000"/>
                </a:solidFill>
                <a:latin typeface="Calibri"/>
              </a:rPr>
              <a:t> </a:t>
            </a:r>
            <a:r>
              <a:rPr lang="en-US" sz="2000" dirty="0" err="1">
                <a:solidFill>
                  <a:srgbClr val="000000"/>
                </a:solidFill>
                <a:latin typeface="Calibri"/>
              </a:rPr>
              <a:t>belge</a:t>
            </a:r>
            <a:r>
              <a:rPr lang="en-US" sz="2000" dirty="0">
                <a:solidFill>
                  <a:srgbClr val="000000"/>
                </a:solidFill>
                <a:latin typeface="Calibri"/>
              </a:rPr>
              <a:t> </a:t>
            </a:r>
            <a:r>
              <a:rPr lang="en-US" sz="2000" dirty="0" err="1">
                <a:solidFill>
                  <a:srgbClr val="000000"/>
                </a:solidFill>
                <a:latin typeface="Calibri"/>
              </a:rPr>
              <a:t>için</a:t>
            </a:r>
            <a:r>
              <a:rPr lang="en-US" sz="2000" dirty="0">
                <a:solidFill>
                  <a:srgbClr val="000000"/>
                </a:solidFill>
                <a:latin typeface="Calibri"/>
              </a:rPr>
              <a:t> </a:t>
            </a:r>
            <a:r>
              <a:rPr lang="en-US" sz="2000" dirty="0" err="1">
                <a:solidFill>
                  <a:srgbClr val="000000"/>
                </a:solidFill>
                <a:latin typeface="Calibri"/>
              </a:rPr>
              <a:t>ortak</a:t>
            </a:r>
            <a:r>
              <a:rPr lang="en-US" sz="2000" dirty="0">
                <a:solidFill>
                  <a:srgbClr val="000000"/>
                </a:solidFill>
                <a:latin typeface="Calibri"/>
              </a:rPr>
              <a:t> </a:t>
            </a:r>
            <a:r>
              <a:rPr lang="en-US" sz="2000" dirty="0" err="1">
                <a:solidFill>
                  <a:srgbClr val="000000"/>
                </a:solidFill>
                <a:latin typeface="Calibri"/>
              </a:rPr>
              <a:t>yapısal</a:t>
            </a:r>
            <a:r>
              <a:rPr lang="en-US" sz="2000" dirty="0">
                <a:solidFill>
                  <a:srgbClr val="000000"/>
                </a:solidFill>
                <a:latin typeface="Calibri"/>
              </a:rPr>
              <a:t> </a:t>
            </a:r>
            <a:r>
              <a:rPr lang="en-US" sz="2000" dirty="0" err="1">
                <a:solidFill>
                  <a:srgbClr val="000000"/>
                </a:solidFill>
                <a:latin typeface="Calibri"/>
              </a:rPr>
              <a:t>standartlar</a:t>
            </a:r>
            <a:r>
              <a:rPr lang="en-US" sz="2000" dirty="0">
                <a:solidFill>
                  <a:srgbClr val="000000"/>
                </a:solidFill>
                <a:latin typeface="Calibri"/>
              </a:rPr>
              <a:t> </a:t>
            </a:r>
            <a:r>
              <a:rPr lang="en-US" sz="2000" dirty="0" err="1">
                <a:solidFill>
                  <a:srgbClr val="000000"/>
                </a:solidFill>
                <a:latin typeface="Calibri"/>
              </a:rPr>
              <a:t>sunmaktadır</a:t>
            </a:r>
            <a:r>
              <a:rPr lang="en-US" sz="2000" dirty="0">
                <a:solidFill>
                  <a:srgbClr val="000000"/>
                </a:solidFill>
                <a:latin typeface="Calibri"/>
              </a:rPr>
              <a:t>. </a:t>
            </a:r>
            <a:endParaRPr sz="2000" dirty="0"/>
          </a:p>
          <a:p>
            <a:pPr>
              <a:lnSpc>
                <a:spcPct val="100000"/>
              </a:lnSpc>
            </a:pPr>
            <a:endParaRPr sz="2000" dirty="0"/>
          </a:p>
          <a:p>
            <a:pPr>
              <a:lnSpc>
                <a:spcPct val="100000"/>
              </a:lnSpc>
              <a:buFont typeface="Arial"/>
              <a:buChar char="•"/>
            </a:pPr>
            <a:r>
              <a:rPr lang="en-US" sz="2000" dirty="0">
                <a:solidFill>
                  <a:srgbClr val="000000"/>
                </a:solidFill>
                <a:latin typeface="Calibri"/>
              </a:rPr>
              <a:t> XML </a:t>
            </a:r>
            <a:r>
              <a:rPr lang="en-US" sz="2000" dirty="0" err="1">
                <a:solidFill>
                  <a:srgbClr val="000000"/>
                </a:solidFill>
                <a:latin typeface="Calibri"/>
              </a:rPr>
              <a:t>sınanmış</a:t>
            </a:r>
            <a:r>
              <a:rPr lang="en-US" sz="2000" dirty="0">
                <a:solidFill>
                  <a:srgbClr val="000000"/>
                </a:solidFill>
                <a:latin typeface="Calibri"/>
              </a:rPr>
              <a:t> </a:t>
            </a:r>
            <a:r>
              <a:rPr lang="en-US" sz="2000" dirty="0" err="1">
                <a:solidFill>
                  <a:srgbClr val="000000"/>
                </a:solidFill>
                <a:latin typeface="Calibri"/>
              </a:rPr>
              <a:t>bir</a:t>
            </a:r>
            <a:r>
              <a:rPr lang="en-US" sz="2000" dirty="0">
                <a:solidFill>
                  <a:srgbClr val="000000"/>
                </a:solidFill>
                <a:latin typeface="Calibri"/>
              </a:rPr>
              <a:t> </a:t>
            </a:r>
            <a:r>
              <a:rPr lang="en-US" sz="2000" dirty="0" err="1">
                <a:solidFill>
                  <a:srgbClr val="000000"/>
                </a:solidFill>
                <a:latin typeface="Calibri"/>
              </a:rPr>
              <a:t>teknolojidir</a:t>
            </a:r>
            <a:r>
              <a:rPr lang="en-US" sz="2000" dirty="0">
                <a:solidFill>
                  <a:srgbClr val="000000"/>
                </a:solidFill>
                <a:latin typeface="Calibri"/>
              </a:rPr>
              <a:t>. </a:t>
            </a:r>
            <a:endParaRPr sz="2000" dirty="0"/>
          </a:p>
          <a:p>
            <a:pPr>
              <a:lnSpc>
                <a:spcPct val="100000"/>
              </a:lnSpc>
              <a:buFont typeface="Arial"/>
              <a:buChar char="•"/>
            </a:pPr>
            <a:r>
              <a:rPr lang="en-US" sz="2000" dirty="0">
                <a:solidFill>
                  <a:srgbClr val="000000"/>
                </a:solidFill>
                <a:latin typeface="Calibri"/>
              </a:rPr>
              <a:t>XML hem </a:t>
            </a:r>
            <a:r>
              <a:rPr lang="en-US" sz="2000" dirty="0" err="1">
                <a:solidFill>
                  <a:srgbClr val="000000"/>
                </a:solidFill>
                <a:latin typeface="Calibri"/>
              </a:rPr>
              <a:t>bir</a:t>
            </a:r>
            <a:r>
              <a:rPr lang="en-US" sz="2000" dirty="0">
                <a:solidFill>
                  <a:srgbClr val="000000"/>
                </a:solidFill>
                <a:latin typeface="Calibri"/>
              </a:rPr>
              <a:t> </a:t>
            </a:r>
            <a:r>
              <a:rPr lang="en-US" sz="2000" dirty="0" err="1">
                <a:solidFill>
                  <a:srgbClr val="000000"/>
                </a:solidFill>
                <a:latin typeface="Calibri"/>
              </a:rPr>
              <a:t>dil</a:t>
            </a:r>
            <a:r>
              <a:rPr lang="en-US" sz="2000" dirty="0">
                <a:solidFill>
                  <a:srgbClr val="000000"/>
                </a:solidFill>
                <a:latin typeface="Calibri"/>
              </a:rPr>
              <a:t> hem de </a:t>
            </a:r>
            <a:r>
              <a:rPr lang="en-US" sz="2000" dirty="0" err="1">
                <a:solidFill>
                  <a:srgbClr val="000000"/>
                </a:solidFill>
                <a:latin typeface="Calibri"/>
              </a:rPr>
              <a:t>bir</a:t>
            </a:r>
            <a:r>
              <a:rPr lang="en-US" sz="2000" dirty="0">
                <a:solidFill>
                  <a:srgbClr val="000000"/>
                </a:solidFill>
                <a:latin typeface="Calibri"/>
              </a:rPr>
              <a:t> </a:t>
            </a:r>
            <a:r>
              <a:rPr lang="en-US" sz="2000" dirty="0" err="1">
                <a:solidFill>
                  <a:srgbClr val="000000"/>
                </a:solidFill>
                <a:latin typeface="Calibri"/>
              </a:rPr>
              <a:t>teknoloji</a:t>
            </a:r>
            <a:r>
              <a:rPr lang="en-US" sz="2000" dirty="0">
                <a:solidFill>
                  <a:srgbClr val="000000"/>
                </a:solidFill>
                <a:latin typeface="Calibri"/>
              </a:rPr>
              <a:t> </a:t>
            </a:r>
            <a:r>
              <a:rPr lang="en-US" sz="2000" dirty="0" err="1">
                <a:solidFill>
                  <a:srgbClr val="000000"/>
                </a:solidFill>
                <a:latin typeface="Calibri"/>
              </a:rPr>
              <a:t>olarak</a:t>
            </a:r>
            <a:r>
              <a:rPr lang="en-US" sz="2000" dirty="0">
                <a:solidFill>
                  <a:srgbClr val="000000"/>
                </a:solidFill>
                <a:latin typeface="Calibri"/>
              </a:rPr>
              <a:t>, </a:t>
            </a:r>
            <a:r>
              <a:rPr lang="en-US" sz="2000" dirty="0" err="1">
                <a:solidFill>
                  <a:srgbClr val="000000"/>
                </a:solidFill>
                <a:latin typeface="Calibri"/>
              </a:rPr>
              <a:t>bir</a:t>
            </a:r>
            <a:r>
              <a:rPr lang="en-US" sz="2000" dirty="0">
                <a:solidFill>
                  <a:srgbClr val="000000"/>
                </a:solidFill>
                <a:latin typeface="Calibri"/>
              </a:rPr>
              <a:t> </a:t>
            </a:r>
            <a:r>
              <a:rPr lang="en-US" sz="2000" dirty="0" err="1">
                <a:solidFill>
                  <a:srgbClr val="000000"/>
                </a:solidFill>
                <a:latin typeface="Calibri"/>
              </a:rPr>
              <a:t>verinin</a:t>
            </a:r>
            <a:r>
              <a:rPr lang="en-US" sz="2000" dirty="0">
                <a:solidFill>
                  <a:srgbClr val="000000"/>
                </a:solidFill>
                <a:latin typeface="Calibri"/>
              </a:rPr>
              <a:t> </a:t>
            </a:r>
            <a:r>
              <a:rPr lang="en-US" sz="2000" dirty="0" err="1">
                <a:solidFill>
                  <a:srgbClr val="000000"/>
                </a:solidFill>
                <a:latin typeface="Calibri"/>
              </a:rPr>
              <a:t>biçimlendirilmesi</a:t>
            </a:r>
            <a:r>
              <a:rPr lang="en-US" sz="2000" dirty="0">
                <a:solidFill>
                  <a:srgbClr val="000000"/>
                </a:solidFill>
                <a:latin typeface="Calibri"/>
              </a:rPr>
              <a:t>, </a:t>
            </a:r>
            <a:r>
              <a:rPr lang="en-US" sz="2000" dirty="0" err="1">
                <a:solidFill>
                  <a:srgbClr val="000000"/>
                </a:solidFill>
                <a:latin typeface="Calibri"/>
              </a:rPr>
              <a:t>tanımlanması</a:t>
            </a:r>
            <a:r>
              <a:rPr lang="en-US" sz="2000" dirty="0">
                <a:solidFill>
                  <a:srgbClr val="000000"/>
                </a:solidFill>
                <a:latin typeface="Calibri"/>
              </a:rPr>
              <a:t> </a:t>
            </a:r>
            <a:r>
              <a:rPr lang="en-US" sz="2000" dirty="0" err="1">
                <a:solidFill>
                  <a:srgbClr val="000000"/>
                </a:solidFill>
                <a:latin typeface="Calibri"/>
              </a:rPr>
              <a:t>ve</a:t>
            </a:r>
            <a:r>
              <a:rPr lang="en-US" sz="2000" dirty="0">
                <a:solidFill>
                  <a:srgbClr val="000000"/>
                </a:solidFill>
                <a:latin typeface="Calibri"/>
              </a:rPr>
              <a:t> </a:t>
            </a:r>
            <a:r>
              <a:rPr lang="en-US" sz="2000" dirty="0" err="1">
                <a:solidFill>
                  <a:srgbClr val="000000"/>
                </a:solidFill>
                <a:latin typeface="Calibri"/>
              </a:rPr>
              <a:t>verilerin</a:t>
            </a:r>
            <a:r>
              <a:rPr lang="en-US" sz="2000" dirty="0">
                <a:solidFill>
                  <a:srgbClr val="000000"/>
                </a:solidFill>
                <a:latin typeface="Calibri"/>
              </a:rPr>
              <a:t> </a:t>
            </a:r>
            <a:r>
              <a:rPr lang="en-US" sz="2000" dirty="0" err="1">
                <a:solidFill>
                  <a:srgbClr val="000000"/>
                </a:solidFill>
                <a:latin typeface="Calibri"/>
              </a:rPr>
              <a:t>yapılandırılmasında</a:t>
            </a:r>
            <a:r>
              <a:rPr lang="en-US" sz="2000" dirty="0">
                <a:solidFill>
                  <a:srgbClr val="000000"/>
                </a:solidFill>
                <a:latin typeface="Calibri"/>
              </a:rPr>
              <a:t> </a:t>
            </a:r>
            <a:r>
              <a:rPr lang="en-US" sz="2000" dirty="0" err="1">
                <a:solidFill>
                  <a:srgbClr val="000000"/>
                </a:solidFill>
                <a:latin typeface="Calibri"/>
              </a:rPr>
              <a:t>kullanılmaktadır</a:t>
            </a:r>
            <a:r>
              <a:rPr lang="en-US" sz="2000" dirty="0">
                <a:solidFill>
                  <a:srgbClr val="000000"/>
                </a:solidFill>
                <a:latin typeface="Calibri"/>
              </a:rPr>
              <a:t>. </a:t>
            </a:r>
            <a:r>
              <a:rPr lang="en-US" sz="2000" dirty="0" err="1">
                <a:solidFill>
                  <a:srgbClr val="000000"/>
                </a:solidFill>
                <a:latin typeface="Calibri"/>
              </a:rPr>
              <a:t>Dolayısı</a:t>
            </a:r>
            <a:r>
              <a:rPr lang="en-US" sz="2000" dirty="0">
                <a:solidFill>
                  <a:srgbClr val="000000"/>
                </a:solidFill>
                <a:latin typeface="Calibri"/>
              </a:rPr>
              <a:t> </a:t>
            </a:r>
            <a:r>
              <a:rPr lang="en-US" sz="2000" dirty="0" err="1">
                <a:solidFill>
                  <a:srgbClr val="000000"/>
                </a:solidFill>
                <a:latin typeface="Calibri"/>
              </a:rPr>
              <a:t>ile</a:t>
            </a:r>
            <a:r>
              <a:rPr lang="en-US" sz="2000" dirty="0">
                <a:solidFill>
                  <a:srgbClr val="000000"/>
                </a:solidFill>
                <a:latin typeface="Calibri"/>
              </a:rPr>
              <a:t> </a:t>
            </a:r>
            <a:r>
              <a:rPr lang="en-US" sz="2000" dirty="0" err="1">
                <a:solidFill>
                  <a:srgbClr val="000000"/>
                </a:solidFill>
                <a:latin typeface="Calibri"/>
              </a:rPr>
              <a:t>veriler</a:t>
            </a:r>
            <a:r>
              <a:rPr lang="en-US" sz="2000" dirty="0">
                <a:solidFill>
                  <a:srgbClr val="000000"/>
                </a:solidFill>
                <a:latin typeface="Calibri"/>
              </a:rPr>
              <a:t> </a:t>
            </a:r>
            <a:r>
              <a:rPr lang="en-US" sz="2000" dirty="0" err="1">
                <a:solidFill>
                  <a:srgbClr val="000000"/>
                </a:solidFill>
                <a:latin typeface="Calibri"/>
              </a:rPr>
              <a:t>standart</a:t>
            </a:r>
            <a:r>
              <a:rPr lang="en-US" sz="2000" dirty="0">
                <a:solidFill>
                  <a:srgbClr val="000000"/>
                </a:solidFill>
                <a:latin typeface="Calibri"/>
              </a:rPr>
              <a:t> </a:t>
            </a:r>
            <a:r>
              <a:rPr lang="en-US" sz="2000" dirty="0" err="1">
                <a:solidFill>
                  <a:srgbClr val="000000"/>
                </a:solidFill>
                <a:latin typeface="Calibri"/>
              </a:rPr>
              <a:t>bir</a:t>
            </a:r>
            <a:r>
              <a:rPr lang="en-US" sz="2000" dirty="0">
                <a:solidFill>
                  <a:srgbClr val="000000"/>
                </a:solidFill>
                <a:latin typeface="Calibri"/>
              </a:rPr>
              <a:t> </a:t>
            </a:r>
            <a:r>
              <a:rPr lang="en-US" sz="2000" dirty="0" err="1">
                <a:solidFill>
                  <a:srgbClr val="000000"/>
                </a:solidFill>
                <a:latin typeface="Calibri"/>
              </a:rPr>
              <a:t>şekilde</a:t>
            </a:r>
            <a:r>
              <a:rPr lang="en-US" sz="2000" dirty="0">
                <a:solidFill>
                  <a:srgbClr val="000000"/>
                </a:solidFill>
                <a:latin typeface="Calibri"/>
              </a:rPr>
              <a:t> </a:t>
            </a:r>
            <a:r>
              <a:rPr lang="en-US" sz="2000" dirty="0" err="1">
                <a:solidFill>
                  <a:srgbClr val="000000"/>
                </a:solidFill>
                <a:latin typeface="Calibri"/>
              </a:rPr>
              <a:t>tanımladığından</a:t>
            </a:r>
            <a:r>
              <a:rPr lang="en-US" sz="2000" dirty="0">
                <a:solidFill>
                  <a:srgbClr val="000000"/>
                </a:solidFill>
                <a:latin typeface="Calibri"/>
              </a:rPr>
              <a:t>, </a:t>
            </a:r>
            <a:r>
              <a:rPr lang="en-US" sz="2000" dirty="0" err="1">
                <a:solidFill>
                  <a:srgbClr val="000000"/>
                </a:solidFill>
                <a:latin typeface="Calibri"/>
              </a:rPr>
              <a:t>web'te</a:t>
            </a:r>
            <a:r>
              <a:rPr lang="en-US" sz="2000" dirty="0">
                <a:solidFill>
                  <a:srgbClr val="000000"/>
                </a:solidFill>
                <a:latin typeface="Calibri"/>
              </a:rPr>
              <a:t> </a:t>
            </a:r>
            <a:r>
              <a:rPr lang="en-US" sz="2000" dirty="0" err="1">
                <a:solidFill>
                  <a:srgbClr val="000000"/>
                </a:solidFill>
                <a:latin typeface="Calibri"/>
              </a:rPr>
              <a:t>veya</a:t>
            </a:r>
            <a:r>
              <a:rPr lang="en-US" sz="2000" dirty="0">
                <a:solidFill>
                  <a:srgbClr val="000000"/>
                </a:solidFill>
                <a:latin typeface="Calibri"/>
              </a:rPr>
              <a:t> </a:t>
            </a:r>
            <a:r>
              <a:rPr lang="en-US" sz="2000" dirty="0" err="1">
                <a:solidFill>
                  <a:srgbClr val="000000"/>
                </a:solidFill>
                <a:latin typeface="Calibri"/>
              </a:rPr>
              <a:t>herhangi</a:t>
            </a:r>
            <a:r>
              <a:rPr lang="en-US" sz="2000" dirty="0">
                <a:solidFill>
                  <a:srgbClr val="000000"/>
                </a:solidFill>
                <a:latin typeface="Calibri"/>
              </a:rPr>
              <a:t> </a:t>
            </a:r>
            <a:r>
              <a:rPr lang="en-US" sz="2000" dirty="0" err="1">
                <a:solidFill>
                  <a:srgbClr val="000000"/>
                </a:solidFill>
                <a:latin typeface="Calibri"/>
              </a:rPr>
              <a:t>iki</a:t>
            </a:r>
            <a:r>
              <a:rPr lang="en-US" sz="2000" dirty="0">
                <a:solidFill>
                  <a:srgbClr val="000000"/>
                </a:solidFill>
                <a:latin typeface="Calibri"/>
              </a:rPr>
              <a:t> program </a:t>
            </a:r>
            <a:r>
              <a:rPr lang="en-US" sz="2000" dirty="0" err="1">
                <a:solidFill>
                  <a:srgbClr val="000000"/>
                </a:solidFill>
                <a:latin typeface="Calibri"/>
              </a:rPr>
              <a:t>arasında</a:t>
            </a:r>
            <a:r>
              <a:rPr lang="en-US" sz="2000" dirty="0">
                <a:solidFill>
                  <a:srgbClr val="000000"/>
                </a:solidFill>
                <a:latin typeface="Calibri"/>
              </a:rPr>
              <a:t> </a:t>
            </a:r>
            <a:r>
              <a:rPr lang="en-US" sz="2000" dirty="0" err="1">
                <a:solidFill>
                  <a:srgbClr val="000000"/>
                </a:solidFill>
                <a:latin typeface="Calibri"/>
              </a:rPr>
              <a:t>veri</a:t>
            </a:r>
            <a:r>
              <a:rPr lang="en-US" sz="2000" dirty="0">
                <a:solidFill>
                  <a:srgbClr val="000000"/>
                </a:solidFill>
                <a:latin typeface="Calibri"/>
              </a:rPr>
              <a:t> </a:t>
            </a:r>
            <a:r>
              <a:rPr lang="en-US" sz="2000" dirty="0" err="1">
                <a:solidFill>
                  <a:srgbClr val="000000"/>
                </a:solidFill>
                <a:latin typeface="Calibri"/>
              </a:rPr>
              <a:t>alış</a:t>
            </a:r>
            <a:r>
              <a:rPr lang="en-US" sz="2000" dirty="0">
                <a:solidFill>
                  <a:srgbClr val="000000"/>
                </a:solidFill>
                <a:latin typeface="Calibri"/>
              </a:rPr>
              <a:t> </a:t>
            </a:r>
            <a:r>
              <a:rPr lang="en-US" sz="2000" dirty="0" err="1">
                <a:solidFill>
                  <a:srgbClr val="000000"/>
                </a:solidFill>
                <a:latin typeface="Calibri"/>
              </a:rPr>
              <a:t>verişi</a:t>
            </a:r>
            <a:r>
              <a:rPr lang="en-US" sz="2000" dirty="0">
                <a:solidFill>
                  <a:srgbClr val="000000"/>
                </a:solidFill>
                <a:latin typeface="Calibri"/>
              </a:rPr>
              <a:t> </a:t>
            </a:r>
            <a:r>
              <a:rPr lang="en-US" sz="2000" dirty="0" err="1">
                <a:solidFill>
                  <a:srgbClr val="000000"/>
                </a:solidFill>
                <a:latin typeface="Calibri"/>
              </a:rPr>
              <a:t>kolaylaşmaktadır</a:t>
            </a:r>
            <a:r>
              <a:rPr lang="en-US" sz="2000" dirty="0">
                <a:solidFill>
                  <a:srgbClr val="000000"/>
                </a:solidFill>
                <a:latin typeface="Calibri"/>
              </a:rPr>
              <a:t>. Bu </a:t>
            </a:r>
            <a:r>
              <a:rPr lang="en-US" sz="2000" dirty="0" err="1">
                <a:solidFill>
                  <a:srgbClr val="000000"/>
                </a:solidFill>
                <a:latin typeface="Calibri"/>
              </a:rPr>
              <a:t>özellikleri</a:t>
            </a:r>
            <a:r>
              <a:rPr lang="en-US" sz="2000" dirty="0">
                <a:solidFill>
                  <a:srgbClr val="000000"/>
                </a:solidFill>
                <a:latin typeface="Calibri"/>
              </a:rPr>
              <a:t> </a:t>
            </a:r>
            <a:r>
              <a:rPr lang="en-US" sz="2000" dirty="0" err="1">
                <a:solidFill>
                  <a:srgbClr val="000000"/>
                </a:solidFill>
                <a:latin typeface="Calibri"/>
              </a:rPr>
              <a:t>nedeniyle</a:t>
            </a:r>
            <a:r>
              <a:rPr lang="en-US" sz="2000" dirty="0">
                <a:solidFill>
                  <a:srgbClr val="000000"/>
                </a:solidFill>
                <a:latin typeface="Calibri"/>
              </a:rPr>
              <a:t> XML, </a:t>
            </a:r>
            <a:r>
              <a:rPr lang="en-US" sz="2000" dirty="0" err="1">
                <a:solidFill>
                  <a:srgbClr val="000000"/>
                </a:solidFill>
                <a:latin typeface="Calibri"/>
              </a:rPr>
              <a:t>Anlamsal</a:t>
            </a:r>
            <a:r>
              <a:rPr lang="en-US" sz="2000" dirty="0">
                <a:solidFill>
                  <a:srgbClr val="000000"/>
                </a:solidFill>
                <a:latin typeface="Calibri"/>
              </a:rPr>
              <a:t> </a:t>
            </a:r>
            <a:r>
              <a:rPr lang="en-US" sz="2000" dirty="0" err="1">
                <a:solidFill>
                  <a:srgbClr val="000000"/>
                </a:solidFill>
                <a:latin typeface="Calibri"/>
              </a:rPr>
              <a:t>Web’in</a:t>
            </a:r>
            <a:r>
              <a:rPr lang="en-US" sz="2000" dirty="0">
                <a:solidFill>
                  <a:srgbClr val="000000"/>
                </a:solidFill>
                <a:latin typeface="Calibri"/>
              </a:rPr>
              <a:t> </a:t>
            </a:r>
            <a:r>
              <a:rPr lang="en-US" sz="2000" dirty="0" err="1">
                <a:solidFill>
                  <a:srgbClr val="000000"/>
                </a:solidFill>
                <a:latin typeface="Calibri"/>
              </a:rPr>
              <a:t>geliştirilmesinde</a:t>
            </a:r>
            <a:r>
              <a:rPr lang="en-US" sz="2000" dirty="0">
                <a:solidFill>
                  <a:srgbClr val="000000"/>
                </a:solidFill>
                <a:latin typeface="Calibri"/>
              </a:rPr>
              <a:t> </a:t>
            </a:r>
            <a:r>
              <a:rPr lang="en-US" sz="2000" dirty="0" err="1">
                <a:solidFill>
                  <a:srgbClr val="000000"/>
                </a:solidFill>
                <a:latin typeface="Calibri"/>
              </a:rPr>
              <a:t>önemli</a:t>
            </a:r>
            <a:r>
              <a:rPr lang="en-US" sz="2000" dirty="0">
                <a:solidFill>
                  <a:srgbClr val="000000"/>
                </a:solidFill>
                <a:latin typeface="Calibri"/>
              </a:rPr>
              <a:t> </a:t>
            </a:r>
            <a:r>
              <a:rPr lang="en-US" sz="2000" dirty="0" err="1">
                <a:solidFill>
                  <a:srgbClr val="000000"/>
                </a:solidFill>
                <a:latin typeface="Calibri"/>
              </a:rPr>
              <a:t>bir</a:t>
            </a:r>
            <a:r>
              <a:rPr lang="en-US" sz="2000" dirty="0">
                <a:solidFill>
                  <a:srgbClr val="000000"/>
                </a:solidFill>
                <a:latin typeface="Calibri"/>
              </a:rPr>
              <a:t> </a:t>
            </a:r>
            <a:r>
              <a:rPr lang="en-US" sz="2000" dirty="0" err="1">
                <a:solidFill>
                  <a:srgbClr val="000000"/>
                </a:solidFill>
                <a:latin typeface="Calibri"/>
              </a:rPr>
              <a:t>konuma</a:t>
            </a:r>
            <a:r>
              <a:rPr lang="en-US" sz="2000" dirty="0">
                <a:solidFill>
                  <a:srgbClr val="000000"/>
                </a:solidFill>
                <a:latin typeface="Calibri"/>
              </a:rPr>
              <a:t> </a:t>
            </a:r>
            <a:r>
              <a:rPr lang="en-US" sz="2000" dirty="0" err="1">
                <a:solidFill>
                  <a:srgbClr val="000000"/>
                </a:solidFill>
                <a:latin typeface="Calibri"/>
              </a:rPr>
              <a:t>sahiptir</a:t>
            </a:r>
            <a:r>
              <a:rPr lang="en-US" sz="2000" dirty="0">
                <a:solidFill>
                  <a:srgbClr val="000000"/>
                </a:solidFill>
                <a:latin typeface="Calibri"/>
              </a:rPr>
              <a:t>. </a:t>
            </a:r>
            <a:endParaRPr sz="2000"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609480" y="274680"/>
            <a:ext cx="10970640" cy="1140840"/>
          </a:xfrm>
          <a:prstGeom prst="rect">
            <a:avLst/>
          </a:prstGeom>
          <a:noFill/>
          <a:ln>
            <a:noFill/>
          </a:ln>
        </p:spPr>
      </p:sp>
      <p:sp>
        <p:nvSpPr>
          <p:cNvPr id="127" name="CustomShape 2"/>
          <p:cNvSpPr/>
          <p:nvPr/>
        </p:nvSpPr>
        <p:spPr>
          <a:xfrm>
            <a:off x="609480" y="1600200"/>
            <a:ext cx="10970640" cy="4523760"/>
          </a:xfrm>
          <a:prstGeom prst="rect">
            <a:avLst/>
          </a:prstGeom>
          <a:noFill/>
          <a:ln>
            <a:noFill/>
          </a:ln>
        </p:spPr>
        <p:txBody>
          <a:bodyPr lIns="90000" tIns="45000" rIns="90000" bIns="45000"/>
          <a:lstStyle/>
          <a:p>
            <a:pPr>
              <a:lnSpc>
                <a:spcPct val="100000"/>
              </a:lnSpc>
              <a:buFont typeface="Arial"/>
              <a:buChar char="•"/>
            </a:pPr>
            <a:r>
              <a:rPr lang="en-US" sz="2600" b="1">
                <a:solidFill>
                  <a:srgbClr val="000000"/>
                </a:solidFill>
                <a:latin typeface="Calibri"/>
              </a:rPr>
              <a:t>Web Servisleri ;</a:t>
            </a:r>
            <a:endParaRPr/>
          </a:p>
          <a:p>
            <a:pPr>
              <a:lnSpc>
                <a:spcPct val="100000"/>
              </a:lnSpc>
              <a:buFont typeface="Arial"/>
              <a:buChar char="•"/>
            </a:pPr>
            <a:r>
              <a:rPr lang="en-US" sz="2600">
                <a:solidFill>
                  <a:srgbClr val="000000"/>
                </a:solidFill>
                <a:latin typeface="Calibri"/>
              </a:rPr>
              <a:t>Web servisleri, uygulamalar arasında entegrasyonu ve birlikteliği sağlayarak, iş yapmayı kolaylaştıran bir yapı sunmaktadır. </a:t>
            </a:r>
            <a:endParaRPr/>
          </a:p>
          <a:p>
            <a:pPr>
              <a:lnSpc>
                <a:spcPct val="100000"/>
              </a:lnSpc>
              <a:buFont typeface="Arial"/>
              <a:buChar char="•"/>
            </a:pPr>
            <a:r>
              <a:rPr lang="en-US" sz="2600" b="1">
                <a:solidFill>
                  <a:srgbClr val="000000"/>
                </a:solidFill>
                <a:latin typeface="Calibri"/>
              </a:rPr>
              <a:t>Ontoloji ;</a:t>
            </a:r>
            <a:endParaRPr/>
          </a:p>
          <a:p>
            <a:pPr>
              <a:lnSpc>
                <a:spcPct val="100000"/>
              </a:lnSpc>
              <a:buFont typeface="Arial"/>
              <a:buChar char="•"/>
            </a:pPr>
            <a:r>
              <a:rPr lang="en-US" sz="2600">
                <a:solidFill>
                  <a:srgbClr val="000000"/>
                </a:solidFill>
                <a:latin typeface="Calibri"/>
              </a:rPr>
              <a:t>Ontoloji, varlıkları ilişkileri ile birlikte tanımlayan felsefecilerin kullandığı bir sözcüktür ve Anlamsal Web en temel bileşenidir. Web Ontolojisi, web üzerindeki bir alanda (domain, özel bir konuya ait bilgi alanı), paylaşılabilinir bilgiye ulaşmak isteyen ihtiyaç sahiplerine nesnelerin kurallı tanımı yaparak ortak kelimeler ve anlamlar sunmaktadır.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1374</Words>
  <Application>Microsoft Office PowerPoint</Application>
  <PresentationFormat>Özel</PresentationFormat>
  <Paragraphs>202</Paragraphs>
  <Slides>36</Slides>
  <Notes>0</Notes>
  <HiddenSlides>0</HiddenSlides>
  <MMClips>0</MMClips>
  <ScaleCrop>false</ScaleCrop>
  <HeadingPairs>
    <vt:vector size="4" baseType="variant">
      <vt:variant>
        <vt:lpstr>Tema</vt:lpstr>
      </vt:variant>
      <vt:variant>
        <vt:i4>3</vt:i4>
      </vt:variant>
      <vt:variant>
        <vt:lpstr>Slayt Başlıkları</vt:lpstr>
      </vt:variant>
      <vt:variant>
        <vt:i4>36</vt:i4>
      </vt:variant>
    </vt:vector>
  </HeadingPairs>
  <TitlesOfParts>
    <vt:vector size="39" baseType="lpstr">
      <vt:lpstr>Office Theme</vt:lpstr>
      <vt:lpstr>Office Theme</vt:lpstr>
      <vt:lpstr>Office Theme</vt:lpstr>
      <vt:lpstr>Slayt 1</vt:lpstr>
      <vt:lpstr>Slayt 2</vt:lpstr>
      <vt:lpstr>Slayt 3</vt:lpstr>
      <vt:lpstr>Slayt 4</vt:lpstr>
      <vt:lpstr>Slayt 5</vt:lpstr>
      <vt:lpstr>Slayt 6</vt:lpstr>
      <vt:lpstr>Slayt 7</vt:lpstr>
      <vt:lpstr>Slayt 8</vt:lpstr>
      <vt:lpstr>Slayt 9</vt:lpstr>
      <vt:lpstr>Slayt 10</vt:lpstr>
      <vt:lpstr>Slayt 11</vt:lpstr>
      <vt:lpstr>Slayt 12</vt:lpstr>
      <vt:lpstr>Slayt 13</vt:lpstr>
      <vt:lpstr>Slayt 14</vt:lpstr>
      <vt:lpstr>Slayt 15</vt:lpstr>
      <vt:lpstr>Slayt 16</vt:lpstr>
      <vt:lpstr>Slayt 17</vt:lpstr>
      <vt:lpstr>Slayt 18</vt:lpstr>
      <vt:lpstr>Slayt 19</vt:lpstr>
      <vt:lpstr>Slayt 20</vt:lpstr>
      <vt:lpstr>Slayt 21</vt:lpstr>
      <vt:lpstr>Slayt 22</vt:lpstr>
      <vt:lpstr>Slayt 23</vt:lpstr>
      <vt:lpstr>Slayt 24</vt:lpstr>
      <vt:lpstr>Slayt 25</vt:lpstr>
      <vt:lpstr>Slayt 26</vt:lpstr>
      <vt:lpstr>Slayt 27</vt:lpstr>
      <vt:lpstr>Slayt 28</vt:lpstr>
      <vt:lpstr>Slayt 29</vt:lpstr>
      <vt:lpstr>Slayt 30</vt:lpstr>
      <vt:lpstr>Slayt 31</vt:lpstr>
      <vt:lpstr>Slayt 32</vt:lpstr>
      <vt:lpstr>Slayt 33</vt:lpstr>
      <vt:lpstr>Slayt 34</vt:lpstr>
      <vt:lpstr>Slayt 35</vt:lpstr>
      <vt:lpstr>Slayt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cp:lastModifiedBy>Serdar</cp:lastModifiedBy>
  <cp:revision>1</cp:revision>
  <dcterms:modified xsi:type="dcterms:W3CDTF">2014-01-11T19:19:15Z</dcterms:modified>
</cp:coreProperties>
</file>