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Üstbilgi Yer Tutucusu"/>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2 Veri Yer Tutucusu"/>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93E4CBE-1CA4-41E6-AE8B-C3E313B0DA12}" type="datetimeFigureOut">
              <a:rPr lang="tr-TR" smtClean="0"/>
              <a:pPr/>
              <a:t>11.01.2014</a:t>
            </a:fld>
            <a:endParaRPr lang="tr-TR"/>
          </a:p>
        </p:txBody>
      </p:sp>
      <p:sp>
        <p:nvSpPr>
          <p:cNvPr id="4" name="3 Slayt Görüntüsü Yer Tutucusu"/>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r-TR"/>
          </a:p>
        </p:txBody>
      </p:sp>
      <p:sp>
        <p:nvSpPr>
          <p:cNvPr id="5" name="4 Not Yer Tutucusu"/>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5 Altbilgi Yer Tutucusu"/>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7" name="6 Slayt Numarası Yer Tutucusu"/>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551053E-0E4F-49F8-B3D3-557E81FA770D}" type="slidenum">
              <a:rPr lang="tr-TR" smtClean="0"/>
              <a:pPr/>
              <a:t>‹#›</a:t>
            </a:fld>
            <a:endParaRPr lang="tr-T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B50013C4-40E5-4A1D-B525-2AF5F26019F3}" type="slidenum">
              <a:rPr lang="tr-TR" altLang="tr-TR">
                <a:solidFill>
                  <a:prstClr val="black"/>
                </a:solidFill>
              </a:rPr>
              <a:pPr eaLnBrk="1" hangingPunct="1">
                <a:spcBef>
                  <a:spcPct val="0"/>
                </a:spcBef>
              </a:pPr>
              <a:t>17</a:t>
            </a:fld>
            <a:endParaRPr lang="tr-TR" altLang="tr-TR">
              <a:solidFill>
                <a:prstClr val="black"/>
              </a:solidFill>
            </a:endParaRPr>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p:spPr>
        <p:txBody>
          <a:bodyPr/>
          <a:lstStyle/>
          <a:p>
            <a:pPr eaLnBrk="1" hangingPunct="1"/>
            <a:endParaRPr lang="tr-TR" altLang="tr-TR"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68A185FB-524E-47D2-B0BF-7E5BBDAC660E}" type="slidenum">
              <a:rPr lang="tr-TR" altLang="tr-TR">
                <a:solidFill>
                  <a:srgbClr val="000000"/>
                </a:solidFill>
              </a:rPr>
              <a:pPr eaLnBrk="1" hangingPunct="1">
                <a:spcBef>
                  <a:spcPct val="0"/>
                </a:spcBef>
              </a:pPr>
              <a:t>26</a:t>
            </a:fld>
            <a:endParaRPr lang="tr-TR" altLang="tr-TR">
              <a:solidFill>
                <a:srgbClr val="000000"/>
              </a:solidFill>
            </a:endParaRPr>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p:spPr>
        <p:txBody>
          <a:bodyPr/>
          <a:lstStyle/>
          <a:p>
            <a:pPr eaLnBrk="1" hangingPunct="1"/>
            <a:endParaRPr lang="tr-TR" altLang="tr-TR"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F17D788F-DA2E-4F2A-9031-9144783E4B15}" type="slidenum">
              <a:rPr lang="tr-TR" altLang="tr-TR">
                <a:solidFill>
                  <a:srgbClr val="000000"/>
                </a:solidFill>
              </a:rPr>
              <a:pPr eaLnBrk="1" hangingPunct="1">
                <a:spcBef>
                  <a:spcPct val="0"/>
                </a:spcBef>
              </a:pPr>
              <a:t>27</a:t>
            </a:fld>
            <a:endParaRPr lang="tr-TR" altLang="tr-TR">
              <a:solidFill>
                <a:srgbClr val="000000"/>
              </a:solidFill>
            </a:endParaRPr>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p:spPr>
        <p:txBody>
          <a:bodyPr/>
          <a:lstStyle/>
          <a:p>
            <a:pPr eaLnBrk="1" hangingPunct="1"/>
            <a:endParaRPr lang="tr-TR" altLang="tr-TR"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475F2555-6386-4478-91C2-410A21A49D2A}" type="slidenum">
              <a:rPr lang="tr-TR" altLang="tr-TR">
                <a:solidFill>
                  <a:srgbClr val="000000"/>
                </a:solidFill>
              </a:rPr>
              <a:pPr eaLnBrk="1" hangingPunct="1">
                <a:spcBef>
                  <a:spcPct val="0"/>
                </a:spcBef>
              </a:pPr>
              <a:t>28</a:t>
            </a:fld>
            <a:endParaRPr lang="tr-TR" altLang="tr-TR">
              <a:solidFill>
                <a:srgbClr val="000000"/>
              </a:solidFill>
            </a:endParaRP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p:spPr>
        <p:txBody>
          <a:bodyPr/>
          <a:lstStyle/>
          <a:p>
            <a:pPr eaLnBrk="1" hangingPunct="1"/>
            <a:endParaRPr lang="tr-TR" altLang="tr-TR"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42E9991D-710C-49B1-B50C-B1D357103638}" type="slidenum">
              <a:rPr lang="tr-TR" altLang="tr-TR">
                <a:solidFill>
                  <a:srgbClr val="000000"/>
                </a:solidFill>
              </a:rPr>
              <a:pPr eaLnBrk="1" hangingPunct="1">
                <a:spcBef>
                  <a:spcPct val="0"/>
                </a:spcBef>
              </a:pPr>
              <a:t>29</a:t>
            </a:fld>
            <a:endParaRPr lang="tr-TR" altLang="tr-TR">
              <a:solidFill>
                <a:srgbClr val="000000"/>
              </a:solidFill>
            </a:endParaRPr>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p:spPr>
        <p:txBody>
          <a:bodyPr/>
          <a:lstStyle/>
          <a:p>
            <a:pPr eaLnBrk="1" hangingPunct="1"/>
            <a:endParaRPr lang="tr-TR" altLang="tr-TR"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6CD41151-E352-4726-A1EE-7C6253EA1F1D}" type="slidenum">
              <a:rPr lang="tr-TR" altLang="tr-TR">
                <a:solidFill>
                  <a:srgbClr val="000000"/>
                </a:solidFill>
              </a:rPr>
              <a:pPr eaLnBrk="1" hangingPunct="1">
                <a:spcBef>
                  <a:spcPct val="0"/>
                </a:spcBef>
              </a:pPr>
              <a:t>30</a:t>
            </a:fld>
            <a:endParaRPr lang="tr-TR" altLang="tr-TR">
              <a:solidFill>
                <a:srgbClr val="000000"/>
              </a:solidFill>
            </a:endParaRPr>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tr-TR" altLang="tr-TR"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16B72752-74FD-430C-B996-96738F11410E}" type="slidenum">
              <a:rPr lang="tr-TR" altLang="tr-TR">
                <a:solidFill>
                  <a:srgbClr val="000000"/>
                </a:solidFill>
              </a:rPr>
              <a:pPr eaLnBrk="1" hangingPunct="1">
                <a:spcBef>
                  <a:spcPct val="0"/>
                </a:spcBef>
              </a:pPr>
              <a:t>31</a:t>
            </a:fld>
            <a:endParaRPr lang="tr-TR" altLang="tr-TR">
              <a:solidFill>
                <a:srgbClr val="000000"/>
              </a:solidFill>
            </a:endParaRPr>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p:spPr>
        <p:txBody>
          <a:bodyPr/>
          <a:lstStyle/>
          <a:p>
            <a:pPr eaLnBrk="1" hangingPunct="1"/>
            <a:endParaRPr lang="tr-TR" altLang="tr-TR"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5989F4A7-2B88-40D0-8A53-F649D3E1FD2A}" type="slidenum">
              <a:rPr lang="tr-TR" altLang="tr-TR">
                <a:solidFill>
                  <a:prstClr val="black"/>
                </a:solidFill>
              </a:rPr>
              <a:pPr eaLnBrk="1" hangingPunct="1">
                <a:spcBef>
                  <a:spcPct val="0"/>
                </a:spcBef>
              </a:pPr>
              <a:t>18</a:t>
            </a:fld>
            <a:endParaRPr lang="tr-TR" altLang="tr-TR">
              <a:solidFill>
                <a:prstClr val="black"/>
              </a:solidFill>
            </a:endParaRPr>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p:spPr>
        <p:txBody>
          <a:bodyPr/>
          <a:lstStyle/>
          <a:p>
            <a:pPr eaLnBrk="1" hangingPunct="1"/>
            <a:endParaRPr lang="tr-TR" altLang="tr-TR"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0DCB2FC4-E90D-46FC-AE96-B8977B668A48}" type="slidenum">
              <a:rPr lang="tr-TR" altLang="tr-TR">
                <a:solidFill>
                  <a:srgbClr val="000000"/>
                </a:solidFill>
              </a:rPr>
              <a:pPr eaLnBrk="1" hangingPunct="1">
                <a:spcBef>
                  <a:spcPct val="0"/>
                </a:spcBef>
              </a:pPr>
              <a:t>19</a:t>
            </a:fld>
            <a:endParaRPr lang="tr-TR" altLang="tr-TR">
              <a:solidFill>
                <a:srgbClr val="000000"/>
              </a:solidFill>
            </a:endParaRPr>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p:spPr>
        <p:txBody>
          <a:bodyPr/>
          <a:lstStyle/>
          <a:p>
            <a:pPr eaLnBrk="1" hangingPunct="1"/>
            <a:endParaRPr lang="tr-TR" altLang="tr-TR"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4F2BA775-2499-4EF8-A977-9A848985D12D}" type="slidenum">
              <a:rPr lang="tr-TR" altLang="tr-TR">
                <a:solidFill>
                  <a:prstClr val="black"/>
                </a:solidFill>
              </a:rPr>
              <a:pPr eaLnBrk="1" hangingPunct="1">
                <a:spcBef>
                  <a:spcPct val="0"/>
                </a:spcBef>
              </a:pPr>
              <a:t>20</a:t>
            </a:fld>
            <a:endParaRPr lang="tr-TR" altLang="tr-TR">
              <a:solidFill>
                <a:prstClr val="black"/>
              </a:solidFill>
            </a:endParaRPr>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p:spPr>
        <p:txBody>
          <a:bodyPr/>
          <a:lstStyle/>
          <a:p>
            <a:pPr eaLnBrk="1" hangingPunct="1"/>
            <a:endParaRPr lang="tr-TR" altLang="tr-TR"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433CD3FC-EE03-49B6-B235-BFBF1C16A15D}" type="slidenum">
              <a:rPr lang="tr-TR" altLang="tr-TR">
                <a:solidFill>
                  <a:srgbClr val="000000"/>
                </a:solidFill>
              </a:rPr>
              <a:pPr eaLnBrk="1" hangingPunct="1">
                <a:spcBef>
                  <a:spcPct val="0"/>
                </a:spcBef>
              </a:pPr>
              <a:t>21</a:t>
            </a:fld>
            <a:endParaRPr lang="tr-TR" altLang="tr-TR">
              <a:solidFill>
                <a:srgbClr val="000000"/>
              </a:solidFill>
            </a:endParaRP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p:spPr>
        <p:txBody>
          <a:bodyPr/>
          <a:lstStyle/>
          <a:p>
            <a:pPr eaLnBrk="1" hangingPunct="1"/>
            <a:endParaRPr lang="tr-TR" altLang="tr-TR"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25536967-DB7E-4DFA-B9DA-73FFD64B4F70}" type="slidenum">
              <a:rPr lang="tr-TR" altLang="tr-TR">
                <a:solidFill>
                  <a:srgbClr val="000000"/>
                </a:solidFill>
              </a:rPr>
              <a:pPr eaLnBrk="1" hangingPunct="1">
                <a:spcBef>
                  <a:spcPct val="0"/>
                </a:spcBef>
              </a:pPr>
              <a:t>22</a:t>
            </a:fld>
            <a:endParaRPr lang="tr-TR" altLang="tr-TR">
              <a:solidFill>
                <a:srgbClr val="000000"/>
              </a:solidFill>
            </a:endParaRPr>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p:spPr>
        <p:txBody>
          <a:bodyPr/>
          <a:lstStyle/>
          <a:p>
            <a:pPr eaLnBrk="1" hangingPunct="1"/>
            <a:endParaRPr lang="tr-TR" altLang="tr-TR"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FFFBEECE-ACBD-4766-A7CB-DD159FF4BA58}" type="slidenum">
              <a:rPr lang="tr-TR" altLang="tr-TR">
                <a:solidFill>
                  <a:srgbClr val="000000"/>
                </a:solidFill>
              </a:rPr>
              <a:pPr eaLnBrk="1" hangingPunct="1">
                <a:spcBef>
                  <a:spcPct val="0"/>
                </a:spcBef>
              </a:pPr>
              <a:t>23</a:t>
            </a:fld>
            <a:endParaRPr lang="tr-TR" altLang="tr-TR">
              <a:solidFill>
                <a:srgbClr val="000000"/>
              </a:solidFill>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p:spPr>
        <p:txBody>
          <a:bodyPr/>
          <a:lstStyle/>
          <a:p>
            <a:pPr eaLnBrk="1" hangingPunct="1"/>
            <a:endParaRPr lang="tr-TR" altLang="tr-TR"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936E0EA7-F946-46E1-8EF1-A8ED5EB0B98D}" type="slidenum">
              <a:rPr lang="tr-TR" altLang="tr-TR">
                <a:solidFill>
                  <a:srgbClr val="000000"/>
                </a:solidFill>
              </a:rPr>
              <a:pPr eaLnBrk="1" hangingPunct="1">
                <a:spcBef>
                  <a:spcPct val="0"/>
                </a:spcBef>
              </a:pPr>
              <a:t>24</a:t>
            </a:fld>
            <a:endParaRPr lang="tr-TR" altLang="tr-TR">
              <a:solidFill>
                <a:srgbClr val="000000"/>
              </a:solidFill>
            </a:endParaRPr>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p:spPr>
        <p:txBody>
          <a:bodyPr/>
          <a:lstStyle/>
          <a:p>
            <a:pPr eaLnBrk="1" hangingPunct="1"/>
            <a:endParaRPr lang="tr-TR" altLang="tr-TR"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5F476287-AA79-4BBE-AE20-F7C5D5885C65}" type="slidenum">
              <a:rPr lang="tr-TR" altLang="tr-TR">
                <a:solidFill>
                  <a:srgbClr val="000000"/>
                </a:solidFill>
              </a:rPr>
              <a:pPr eaLnBrk="1" hangingPunct="1">
                <a:spcBef>
                  <a:spcPct val="0"/>
                </a:spcBef>
              </a:pPr>
              <a:t>25</a:t>
            </a:fld>
            <a:endParaRPr lang="tr-TR" altLang="tr-TR">
              <a:solidFill>
                <a:srgbClr val="000000"/>
              </a:solidFill>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p:spPr>
        <p:txBody>
          <a:bodyPr/>
          <a:lstStyle/>
          <a:p>
            <a:pPr eaLnBrk="1" hangingPunct="1"/>
            <a:endParaRPr lang="tr-TR" altLang="tr-TR"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1 Başlık"/>
          <p:cNvSpPr>
            <a:spLocks noGrp="1"/>
          </p:cNvSpPr>
          <p:nvPr>
            <p:ph type="ctrTitle"/>
          </p:nvPr>
        </p:nvSpPr>
        <p:spPr>
          <a:xfrm>
            <a:off x="685800" y="2130425"/>
            <a:ext cx="7772400" cy="1470025"/>
          </a:xfrm>
        </p:spPr>
        <p:txBody>
          <a:bodyPr/>
          <a:lstStyle/>
          <a:p>
            <a:r>
              <a:rPr lang="tr-TR" smtClean="0"/>
              <a:t>Asıl başlık stili için tıklatın</a:t>
            </a:r>
            <a:endParaRPr lang="tr-TR"/>
          </a:p>
        </p:txBody>
      </p:sp>
      <p:sp>
        <p:nvSpPr>
          <p:cNvPr id="3" name="2 Alt Başlık"/>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tr-TR"/>
          </a:p>
        </p:txBody>
      </p:sp>
      <p:sp>
        <p:nvSpPr>
          <p:cNvPr id="4" name="3 Veri Yer Tutucusu"/>
          <p:cNvSpPr>
            <a:spLocks noGrp="1"/>
          </p:cNvSpPr>
          <p:nvPr>
            <p:ph type="dt" sz="half" idx="10"/>
          </p:nvPr>
        </p:nvSpPr>
        <p:spPr/>
        <p:txBody>
          <a:bodyPr/>
          <a:lstStyle/>
          <a:p>
            <a:fld id="{D9F75050-0E15-4C5B-92B0-66D068882F1F}" type="datetimeFigureOut">
              <a:rPr lang="tr-TR" smtClean="0"/>
              <a:pPr/>
              <a:t>11.01.2014</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Dikey Metin Yer Tutucusu"/>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p>
            <a:fld id="{D9F75050-0E15-4C5B-92B0-66D068882F1F}" type="datetimeFigureOut">
              <a:rPr lang="tr-TR" smtClean="0"/>
              <a:pPr/>
              <a:t>11.01.2014</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274638"/>
            <a:ext cx="2057400" cy="5851525"/>
          </a:xfrm>
        </p:spPr>
        <p:txBody>
          <a:bodyPr vert="eaVert"/>
          <a:lstStyle/>
          <a:p>
            <a:r>
              <a:rPr lang="tr-TR" smtClean="0"/>
              <a:t>Asıl başlık stili için tıklatın</a:t>
            </a:r>
            <a:endParaRPr lang="tr-TR"/>
          </a:p>
        </p:txBody>
      </p:sp>
      <p:sp>
        <p:nvSpPr>
          <p:cNvPr id="3" name="2 Dikey Metin Yer Tutucusu"/>
          <p:cNvSpPr>
            <a:spLocks noGrp="1"/>
          </p:cNvSpPr>
          <p:nvPr>
            <p:ph type="body" orient="vert" idx="1"/>
          </p:nvPr>
        </p:nvSpPr>
        <p:spPr>
          <a:xfrm>
            <a:off x="457200" y="274638"/>
            <a:ext cx="6019800" cy="5851525"/>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p>
            <a:fld id="{D9F75050-0E15-4C5B-92B0-66D068882F1F}" type="datetimeFigureOut">
              <a:rPr lang="tr-TR" smtClean="0"/>
              <a:pPr/>
              <a:t>11.01.2014</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p>
            <a:fld id="{D9F75050-0E15-4C5B-92B0-66D068882F1F}" type="datetimeFigureOut">
              <a:rPr lang="tr-TR" smtClean="0"/>
              <a:pPr/>
              <a:t>11.01.2014</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722313" y="4406900"/>
            <a:ext cx="7772400" cy="1362075"/>
          </a:xfrm>
        </p:spPr>
        <p:txBody>
          <a:bodyPr anchor="t"/>
          <a:lstStyle>
            <a:lvl1pPr algn="l">
              <a:defRPr sz="4000" b="1" cap="all"/>
            </a:lvl1pPr>
          </a:lstStyle>
          <a:p>
            <a:r>
              <a:rPr lang="tr-TR" smtClean="0"/>
              <a:t>Asıl başlık stili için tıklatın</a:t>
            </a:r>
            <a:endParaRPr lang="tr-TR"/>
          </a:p>
        </p:txBody>
      </p:sp>
      <p:sp>
        <p:nvSpPr>
          <p:cNvPr id="3" name="2 Metin Yer Tutucusu"/>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3 Veri Yer Tutucusu"/>
          <p:cNvSpPr>
            <a:spLocks noGrp="1"/>
          </p:cNvSpPr>
          <p:nvPr>
            <p:ph type="dt" sz="half" idx="10"/>
          </p:nvPr>
        </p:nvSpPr>
        <p:spPr/>
        <p:txBody>
          <a:bodyPr/>
          <a:lstStyle/>
          <a:p>
            <a:fld id="{D9F75050-0E15-4C5B-92B0-66D068882F1F}" type="datetimeFigureOut">
              <a:rPr lang="tr-TR" smtClean="0"/>
              <a:pPr/>
              <a:t>11.01.2014</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Veri Yer Tutucusu"/>
          <p:cNvSpPr>
            <a:spLocks noGrp="1"/>
          </p:cNvSpPr>
          <p:nvPr>
            <p:ph type="dt" sz="half" idx="10"/>
          </p:nvPr>
        </p:nvSpPr>
        <p:spPr/>
        <p:txBody>
          <a:bodyPr/>
          <a:lstStyle/>
          <a:p>
            <a:fld id="{D9F75050-0E15-4C5B-92B0-66D068882F1F}" type="datetimeFigureOut">
              <a:rPr lang="tr-TR" smtClean="0"/>
              <a:pPr/>
              <a:t>11.01.2014</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lvl1pPr>
              <a:defRPr/>
            </a:lvl1pPr>
          </a:lstStyle>
          <a:p>
            <a:r>
              <a:rPr lang="tr-TR" smtClean="0"/>
              <a:t>Asıl başlık stili için tıklatın</a:t>
            </a:r>
            <a:endParaRPr lang="tr-TR"/>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Metin Yer Tutucusu"/>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5 İçerik Yer Tutucusu"/>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6 Veri Yer Tutucusu"/>
          <p:cNvSpPr>
            <a:spLocks noGrp="1"/>
          </p:cNvSpPr>
          <p:nvPr>
            <p:ph type="dt" sz="half" idx="10"/>
          </p:nvPr>
        </p:nvSpPr>
        <p:spPr/>
        <p:txBody>
          <a:bodyPr/>
          <a:lstStyle/>
          <a:p>
            <a:fld id="{D9F75050-0E15-4C5B-92B0-66D068882F1F}" type="datetimeFigureOut">
              <a:rPr lang="tr-TR" smtClean="0"/>
              <a:pPr/>
              <a:t>11.01.2014</a:t>
            </a:fld>
            <a:endParaRPr lang="tr-TR"/>
          </a:p>
        </p:txBody>
      </p:sp>
      <p:sp>
        <p:nvSpPr>
          <p:cNvPr id="8" name="7 Altbilgi Yer Tutucusu"/>
          <p:cNvSpPr>
            <a:spLocks noGrp="1"/>
          </p:cNvSpPr>
          <p:nvPr>
            <p:ph type="ftr" sz="quarter" idx="11"/>
          </p:nvPr>
        </p:nvSpPr>
        <p:spPr/>
        <p:txBody>
          <a:bodyPr/>
          <a:lstStyle/>
          <a:p>
            <a:endParaRPr lang="tr-TR"/>
          </a:p>
        </p:txBody>
      </p:sp>
      <p:sp>
        <p:nvSpPr>
          <p:cNvPr id="9" name="8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Veri Yer Tutucusu"/>
          <p:cNvSpPr>
            <a:spLocks noGrp="1"/>
          </p:cNvSpPr>
          <p:nvPr>
            <p:ph type="dt" sz="half" idx="10"/>
          </p:nvPr>
        </p:nvSpPr>
        <p:spPr/>
        <p:txBody>
          <a:bodyPr/>
          <a:lstStyle/>
          <a:p>
            <a:fld id="{D9F75050-0E15-4C5B-92B0-66D068882F1F}" type="datetimeFigureOut">
              <a:rPr lang="tr-TR" smtClean="0"/>
              <a:pPr/>
              <a:t>11.01.2014</a:t>
            </a:fld>
            <a:endParaRPr lang="tr-TR"/>
          </a:p>
        </p:txBody>
      </p:sp>
      <p:sp>
        <p:nvSpPr>
          <p:cNvPr id="4" name="3 Altbilgi Yer Tutucusu"/>
          <p:cNvSpPr>
            <a:spLocks noGrp="1"/>
          </p:cNvSpPr>
          <p:nvPr>
            <p:ph type="ftr" sz="quarter" idx="11"/>
          </p:nvPr>
        </p:nvSpPr>
        <p:spPr/>
        <p:txBody>
          <a:bodyPr/>
          <a:lstStyle/>
          <a:p>
            <a:endParaRPr lang="tr-TR"/>
          </a:p>
        </p:txBody>
      </p:sp>
      <p:sp>
        <p:nvSpPr>
          <p:cNvPr id="5" name="4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p:txBody>
          <a:bodyPr/>
          <a:lstStyle/>
          <a:p>
            <a:fld id="{D9F75050-0E15-4C5B-92B0-66D068882F1F}" type="datetimeFigureOut">
              <a:rPr lang="tr-TR" smtClean="0"/>
              <a:pPr/>
              <a:t>11.01.2014</a:t>
            </a:fld>
            <a:endParaRPr lang="tr-TR"/>
          </a:p>
        </p:txBody>
      </p:sp>
      <p:sp>
        <p:nvSpPr>
          <p:cNvPr id="3" name="2 Altbilgi Yer Tutucusu"/>
          <p:cNvSpPr>
            <a:spLocks noGrp="1"/>
          </p:cNvSpPr>
          <p:nvPr>
            <p:ph type="ftr" sz="quarter" idx="11"/>
          </p:nvPr>
        </p:nvSpPr>
        <p:spPr/>
        <p:txBody>
          <a:bodyPr/>
          <a:lstStyle/>
          <a:p>
            <a:endParaRPr lang="tr-TR"/>
          </a:p>
        </p:txBody>
      </p:sp>
      <p:sp>
        <p:nvSpPr>
          <p:cNvPr id="4" name="3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3008313" cy="1162050"/>
          </a:xfrm>
        </p:spPr>
        <p:txBody>
          <a:bodyPr anchor="b"/>
          <a:lstStyle>
            <a:lvl1pPr algn="l">
              <a:defRPr sz="2000" b="1"/>
            </a:lvl1pPr>
          </a:lstStyle>
          <a:p>
            <a:r>
              <a:rPr lang="tr-TR" smtClean="0"/>
              <a:t>Asıl başlık stili için tıklatın</a:t>
            </a:r>
            <a:endParaRPr lang="tr-TR"/>
          </a:p>
        </p:txBody>
      </p:sp>
      <p:sp>
        <p:nvSpPr>
          <p:cNvPr id="3" name="2 İçerik Yer Tutucusu"/>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Metin Yer Tutucusu"/>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4 Veri Yer Tutucusu"/>
          <p:cNvSpPr>
            <a:spLocks noGrp="1"/>
          </p:cNvSpPr>
          <p:nvPr>
            <p:ph type="dt" sz="half" idx="10"/>
          </p:nvPr>
        </p:nvSpPr>
        <p:spPr/>
        <p:txBody>
          <a:bodyPr/>
          <a:lstStyle/>
          <a:p>
            <a:fld id="{D9F75050-0E15-4C5B-92B0-66D068882F1F}" type="datetimeFigureOut">
              <a:rPr lang="tr-TR" smtClean="0"/>
              <a:pPr/>
              <a:t>11.01.2014</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nchor="b"/>
          <a:lstStyle>
            <a:lvl1pPr algn="l">
              <a:defRPr sz="2000" b="1"/>
            </a:lvl1pPr>
          </a:lstStyle>
          <a:p>
            <a:r>
              <a:rPr lang="tr-TR" smtClean="0"/>
              <a:t>Asıl başlık stili için tıklatın</a:t>
            </a:r>
            <a:endParaRPr lang="tr-TR"/>
          </a:p>
        </p:txBody>
      </p:sp>
      <p:sp>
        <p:nvSpPr>
          <p:cNvPr id="3" name="2 Resim Yer Tutucusu"/>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4 Veri Yer Tutucusu"/>
          <p:cNvSpPr>
            <a:spLocks noGrp="1"/>
          </p:cNvSpPr>
          <p:nvPr>
            <p:ph type="dt" sz="half" idx="10"/>
          </p:nvPr>
        </p:nvSpPr>
        <p:spPr/>
        <p:txBody>
          <a:bodyPr/>
          <a:lstStyle/>
          <a:p>
            <a:fld id="{D9F75050-0E15-4C5B-92B0-66D068882F1F}" type="datetimeFigureOut">
              <a:rPr lang="tr-TR" smtClean="0"/>
              <a:pPr/>
              <a:t>11.01.2014</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Başlık Yer Tutucusu"/>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2 Metin Yer Tutucusu"/>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F75050-0E15-4C5B-92B0-66D068882F1F}" type="datetimeFigureOut">
              <a:rPr lang="tr-TR" smtClean="0"/>
              <a:pPr/>
              <a:t>11.01.2014</a:t>
            </a:fld>
            <a:endParaRPr lang="tr-TR"/>
          </a:p>
        </p:txBody>
      </p:sp>
      <p:sp>
        <p:nvSpPr>
          <p:cNvPr id="5" name="4 Altbilgi Yer Tutucusu"/>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5 Slayt Numarası Yer Tutucusu"/>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DEFA8C-F947-479F-BE07-76B6B3F80BF1}" type="slidenum">
              <a:rPr lang="tr-TR" smtClean="0"/>
              <a:pPr/>
              <a:t>‹#›</a:t>
            </a:fld>
            <a:endParaRPr lang="tr-T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ctrTitle"/>
          </p:nvPr>
        </p:nvSpPr>
        <p:spPr>
          <a:xfrm>
            <a:off x="683568" y="548680"/>
            <a:ext cx="7772400" cy="1470025"/>
          </a:xfrm>
        </p:spPr>
        <p:txBody>
          <a:bodyPr/>
          <a:lstStyle/>
          <a:p>
            <a:pPr algn="ctr"/>
            <a:r>
              <a:rPr lang="tr-TR" dirty="0" smtClean="0">
                <a:solidFill>
                  <a:schemeClr val="tx1"/>
                </a:solidFill>
              </a:rPr>
              <a:t>Bulut Bilişim Nedir?</a:t>
            </a:r>
            <a:endParaRPr lang="tr-TR" dirty="0">
              <a:solidFill>
                <a:schemeClr val="tx1"/>
              </a:solidFill>
            </a:endParaRPr>
          </a:p>
        </p:txBody>
      </p:sp>
      <p:pic>
        <p:nvPicPr>
          <p:cNvPr id="1026" name="Picture 2" descr="C:\Users\Serdar\Desktop\Yeni Resim (1).png"/>
          <p:cNvPicPr>
            <a:picLocks noChangeAspect="1" noChangeArrowheads="1"/>
          </p:cNvPicPr>
          <p:nvPr/>
        </p:nvPicPr>
        <p:blipFill>
          <a:blip r:embed="rId2" cstate="print"/>
          <a:srcRect/>
          <a:stretch>
            <a:fillRect/>
          </a:stretch>
        </p:blipFill>
        <p:spPr bwMode="auto">
          <a:xfrm>
            <a:off x="3275856" y="1988840"/>
            <a:ext cx="2730500" cy="4297363"/>
          </a:xfrm>
          <a:prstGeom prst="rect">
            <a:avLst/>
          </a:prstGeom>
          <a:noFill/>
        </p:spPr>
      </p:pic>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idx="1"/>
          </p:nvPr>
        </p:nvPicPr>
        <p:blipFill>
          <a:blip r:embed="rId2" cstate="print"/>
          <a:srcRect/>
          <a:stretch>
            <a:fillRect/>
          </a:stretch>
        </p:blipFill>
        <p:spPr bwMode="auto">
          <a:xfrm>
            <a:off x="592324" y="1124744"/>
            <a:ext cx="8300156" cy="4536504"/>
          </a:xfrm>
          <a:prstGeom prst="rect">
            <a:avLst/>
          </a:prstGeom>
          <a:noFill/>
          <a:ln w="9525">
            <a:noFill/>
            <a:miter lim="800000"/>
            <a:headEnd/>
            <a:tailEnd/>
          </a:ln>
        </p:spPr>
      </p:pic>
      <p:sp>
        <p:nvSpPr>
          <p:cNvPr id="6" name="5 Dikdörtgen"/>
          <p:cNvSpPr/>
          <p:nvPr/>
        </p:nvSpPr>
        <p:spPr>
          <a:xfrm>
            <a:off x="683569" y="5733256"/>
            <a:ext cx="4536504" cy="461665"/>
          </a:xfrm>
          <a:prstGeom prst="rect">
            <a:avLst/>
          </a:prstGeom>
        </p:spPr>
        <p:txBody>
          <a:bodyPr wrap="square">
            <a:spAutoFit/>
          </a:bodyPr>
          <a:lstStyle/>
          <a:p>
            <a:r>
              <a:rPr lang="tr-TR" sz="2400" dirty="0" smtClean="0"/>
              <a:t>(</a:t>
            </a:r>
            <a:r>
              <a:rPr lang="tr-TR" sz="2400" dirty="0" err="1" smtClean="0"/>
              <a:t>SalesForce</a:t>
            </a:r>
            <a:r>
              <a:rPr lang="tr-TR" sz="2400" dirty="0" smtClean="0"/>
              <a:t>.com</a:t>
            </a:r>
            <a:r>
              <a:rPr lang="tr-TR" dirty="0" smtClean="0"/>
              <a:t>) </a:t>
            </a:r>
            <a:endParaRPr lang="tr-TR" dirty="0"/>
          </a:p>
        </p:txBody>
      </p:sp>
      <p:sp>
        <p:nvSpPr>
          <p:cNvPr id="4" name="3 Slayt Numarası Yer Tutucusu"/>
          <p:cNvSpPr>
            <a:spLocks noGrp="1"/>
          </p:cNvSpPr>
          <p:nvPr>
            <p:ph type="sldNum" sz="quarter" idx="12"/>
          </p:nvPr>
        </p:nvSpPr>
        <p:spPr/>
        <p:txBody>
          <a:bodyPr/>
          <a:lstStyle/>
          <a:p>
            <a:fld id="{B1DEFA8C-F947-479F-BE07-76B6B3F80BF1}" type="slidenum">
              <a:rPr lang="tr-TR" smtClean="0"/>
              <a:pPr/>
              <a:t>10</a:t>
            </a:fld>
            <a:endParaRPr lang="tr-TR"/>
          </a:p>
        </p:txBody>
      </p:sp>
      <p:sp>
        <p:nvSpPr>
          <p:cNvPr id="5" name="4 Altbilgi Yer Tutucusu"/>
          <p:cNvSpPr>
            <a:spLocks noGrp="1"/>
          </p:cNvSpPr>
          <p:nvPr>
            <p:ph type="ftr" sz="quarter" idx="11"/>
          </p:nvPr>
        </p:nvSpPr>
        <p:spPr/>
        <p:txBody>
          <a:bodyPr/>
          <a:lstStyle/>
          <a:p>
            <a:r>
              <a:rPr lang="tr-TR" smtClean="0"/>
              <a:t>WEB        SERVICES</a:t>
            </a:r>
            <a:endParaRPr lang="tr-T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Bulut Bilişimin Güçlükleri</a:t>
            </a:r>
            <a:endParaRPr lang="tr-TR" dirty="0"/>
          </a:p>
        </p:txBody>
      </p:sp>
      <p:sp>
        <p:nvSpPr>
          <p:cNvPr id="3" name="2 İçerik Yer Tutucusu"/>
          <p:cNvSpPr>
            <a:spLocks noGrp="1"/>
          </p:cNvSpPr>
          <p:nvPr>
            <p:ph idx="1"/>
          </p:nvPr>
        </p:nvSpPr>
        <p:spPr/>
        <p:txBody>
          <a:bodyPr/>
          <a:lstStyle/>
          <a:p>
            <a:r>
              <a:rPr lang="tr-TR" dirty="0" smtClean="0"/>
              <a:t>Hizmet sağlayıcıya bağımlılık</a:t>
            </a:r>
          </a:p>
          <a:p>
            <a:r>
              <a:rPr lang="tr-TR" dirty="0" smtClean="0"/>
              <a:t>Hizmet kalitesinin öngörülemezliği</a:t>
            </a:r>
          </a:p>
          <a:p>
            <a:r>
              <a:rPr lang="tr-TR" dirty="0" err="1" smtClean="0"/>
              <a:t>Genişbant</a:t>
            </a:r>
            <a:r>
              <a:rPr lang="tr-TR" dirty="0" smtClean="0"/>
              <a:t> internet bağlantı maliyeti ve kalitesinin öngörülemezliği</a:t>
            </a:r>
          </a:p>
          <a:p>
            <a:r>
              <a:rPr lang="tr-TR" dirty="0" smtClean="0"/>
              <a:t>Güvenliğin sağlanması</a:t>
            </a:r>
          </a:p>
          <a:p>
            <a:r>
              <a:rPr lang="tr-TR" dirty="0" smtClean="0"/>
              <a:t>Teknik standartların eksikliği ve birlikte çalışabilirlik</a:t>
            </a:r>
          </a:p>
          <a:p>
            <a:r>
              <a:rPr lang="tr-TR" dirty="0" smtClean="0"/>
              <a:t>Yasal güçlükler.</a:t>
            </a:r>
            <a:endParaRPr lang="tr-TR" dirty="0"/>
          </a:p>
        </p:txBody>
      </p:sp>
      <p:sp>
        <p:nvSpPr>
          <p:cNvPr id="4" name="3 Slayt Numarası Yer Tutucusu"/>
          <p:cNvSpPr>
            <a:spLocks noGrp="1"/>
          </p:cNvSpPr>
          <p:nvPr>
            <p:ph type="sldNum" sz="quarter" idx="12"/>
          </p:nvPr>
        </p:nvSpPr>
        <p:spPr/>
        <p:txBody>
          <a:bodyPr/>
          <a:lstStyle/>
          <a:p>
            <a:fld id="{B1DEFA8C-F947-479F-BE07-76B6B3F80BF1}" type="slidenum">
              <a:rPr lang="tr-TR" smtClean="0"/>
              <a:pPr/>
              <a:t>11</a:t>
            </a:fld>
            <a:endParaRPr lang="tr-TR"/>
          </a:p>
        </p:txBody>
      </p:sp>
      <p:sp>
        <p:nvSpPr>
          <p:cNvPr id="5" name="4 Altbilgi Yer Tutucusu"/>
          <p:cNvSpPr>
            <a:spLocks noGrp="1"/>
          </p:cNvSpPr>
          <p:nvPr>
            <p:ph type="ftr" sz="quarter" idx="11"/>
          </p:nvPr>
        </p:nvSpPr>
        <p:spPr/>
        <p:txBody>
          <a:bodyPr/>
          <a:lstStyle/>
          <a:p>
            <a:r>
              <a:rPr lang="tr-TR" smtClean="0"/>
              <a:t>WEB        SERVICES</a:t>
            </a:r>
            <a:endParaRPr lang="tr-T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Bulut Bilişim Sağlayıcıları</a:t>
            </a:r>
            <a:endParaRPr lang="tr-TR" dirty="0"/>
          </a:p>
        </p:txBody>
      </p:sp>
      <p:sp>
        <p:nvSpPr>
          <p:cNvPr id="3" name="2 İçerik Yer Tutucusu"/>
          <p:cNvSpPr>
            <a:spLocks noGrp="1"/>
          </p:cNvSpPr>
          <p:nvPr>
            <p:ph idx="1"/>
          </p:nvPr>
        </p:nvSpPr>
        <p:spPr/>
        <p:txBody>
          <a:bodyPr/>
          <a:lstStyle/>
          <a:p>
            <a:r>
              <a:rPr lang="tr-TR" dirty="0" smtClean="0"/>
              <a:t>Amazon</a:t>
            </a:r>
          </a:p>
          <a:p>
            <a:r>
              <a:rPr lang="tr-TR" dirty="0" err="1" smtClean="0"/>
              <a:t>Apple</a:t>
            </a:r>
            <a:endParaRPr lang="tr-TR" dirty="0" smtClean="0"/>
          </a:p>
          <a:p>
            <a:r>
              <a:rPr lang="tr-TR" dirty="0" err="1" smtClean="0"/>
              <a:t>Google</a:t>
            </a:r>
            <a:endParaRPr lang="tr-TR" dirty="0" smtClean="0"/>
          </a:p>
          <a:p>
            <a:r>
              <a:rPr lang="tr-TR" dirty="0" smtClean="0"/>
              <a:t>Microsoft</a:t>
            </a:r>
          </a:p>
          <a:p>
            <a:endParaRPr lang="tr-TR" dirty="0"/>
          </a:p>
        </p:txBody>
      </p:sp>
      <p:sp>
        <p:nvSpPr>
          <p:cNvPr id="4" name="3 Slayt Numarası Yer Tutucusu"/>
          <p:cNvSpPr>
            <a:spLocks noGrp="1"/>
          </p:cNvSpPr>
          <p:nvPr>
            <p:ph type="sldNum" sz="quarter" idx="12"/>
          </p:nvPr>
        </p:nvSpPr>
        <p:spPr/>
        <p:txBody>
          <a:bodyPr/>
          <a:lstStyle/>
          <a:p>
            <a:fld id="{B1DEFA8C-F947-479F-BE07-76B6B3F80BF1}" type="slidenum">
              <a:rPr lang="tr-TR" smtClean="0"/>
              <a:pPr/>
              <a:t>12</a:t>
            </a:fld>
            <a:endParaRPr lang="tr-TR"/>
          </a:p>
        </p:txBody>
      </p:sp>
      <p:sp>
        <p:nvSpPr>
          <p:cNvPr id="5" name="4 Altbilgi Yer Tutucusu"/>
          <p:cNvSpPr>
            <a:spLocks noGrp="1"/>
          </p:cNvSpPr>
          <p:nvPr>
            <p:ph type="ftr" sz="quarter" idx="11"/>
          </p:nvPr>
        </p:nvSpPr>
        <p:spPr/>
        <p:txBody>
          <a:bodyPr/>
          <a:lstStyle/>
          <a:p>
            <a:r>
              <a:rPr lang="tr-TR" smtClean="0"/>
              <a:t>WEB        SERVICES</a:t>
            </a:r>
            <a:endParaRPr lang="tr-T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dirty="0" smtClean="0"/>
              <a:t>BULUT BİLİŞİM SERVİS MODELLERİ</a:t>
            </a:r>
            <a:endParaRPr lang="tr-TR" dirty="0"/>
          </a:p>
        </p:txBody>
      </p:sp>
      <p:sp>
        <p:nvSpPr>
          <p:cNvPr id="3" name="2 İçerik Yer Tutucusu"/>
          <p:cNvSpPr>
            <a:spLocks noGrp="1"/>
          </p:cNvSpPr>
          <p:nvPr>
            <p:ph idx="1"/>
          </p:nvPr>
        </p:nvSpPr>
        <p:spPr/>
        <p:txBody>
          <a:bodyPr/>
          <a:lstStyle/>
          <a:p>
            <a:pPr>
              <a:buNone/>
            </a:pPr>
            <a:endParaRPr lang="tr-TR" dirty="0" smtClean="0"/>
          </a:p>
          <a:p>
            <a:r>
              <a:rPr lang="tr-TR" sz="2800" dirty="0" smtClean="0">
                <a:solidFill>
                  <a:schemeClr val="accent2"/>
                </a:solidFill>
              </a:rPr>
              <a:t>Servis Olarak yazılım</a:t>
            </a:r>
          </a:p>
          <a:p>
            <a:pPr algn="just"/>
            <a:r>
              <a:rPr lang="tr-TR" sz="2800" dirty="0" smtClean="0">
                <a:solidFill>
                  <a:schemeClr val="accent2"/>
                </a:solidFill>
              </a:rPr>
              <a:t>Servis olarak platform</a:t>
            </a:r>
            <a:r>
              <a:rPr lang="tr-TR" dirty="0" smtClean="0">
                <a:solidFill>
                  <a:schemeClr val="accent2"/>
                </a:solidFill>
              </a:rPr>
              <a:t>	</a:t>
            </a:r>
          </a:p>
          <a:p>
            <a:pPr algn="just"/>
            <a:r>
              <a:rPr lang="tr-TR" sz="2800" dirty="0" smtClean="0">
                <a:solidFill>
                  <a:schemeClr val="accent2"/>
                </a:solidFill>
              </a:rPr>
              <a:t>Servis olarak altyapı</a:t>
            </a:r>
          </a:p>
          <a:p>
            <a:pPr>
              <a:buNone/>
            </a:pPr>
            <a:endParaRPr lang="tr-TR" dirty="0"/>
          </a:p>
        </p:txBody>
      </p:sp>
      <p:sp>
        <p:nvSpPr>
          <p:cNvPr id="4" name="3 Slayt Numarası Yer Tutucusu"/>
          <p:cNvSpPr>
            <a:spLocks noGrp="1"/>
          </p:cNvSpPr>
          <p:nvPr>
            <p:ph type="sldNum" sz="quarter" idx="12"/>
          </p:nvPr>
        </p:nvSpPr>
        <p:spPr/>
        <p:txBody>
          <a:bodyPr/>
          <a:lstStyle/>
          <a:p>
            <a:fld id="{B1DEFA8C-F947-479F-BE07-76B6B3F80BF1}" type="slidenum">
              <a:rPr lang="tr-TR" smtClean="0"/>
              <a:pPr/>
              <a:t>13</a:t>
            </a:fld>
            <a:endParaRPr lang="tr-TR"/>
          </a:p>
        </p:txBody>
      </p:sp>
      <p:sp>
        <p:nvSpPr>
          <p:cNvPr id="5" name="4 Altbilgi Yer Tutucusu"/>
          <p:cNvSpPr>
            <a:spLocks noGrp="1"/>
          </p:cNvSpPr>
          <p:nvPr>
            <p:ph type="ftr" sz="quarter" idx="11"/>
          </p:nvPr>
        </p:nvSpPr>
        <p:spPr/>
        <p:txBody>
          <a:bodyPr/>
          <a:lstStyle/>
          <a:p>
            <a:r>
              <a:rPr lang="tr-TR" smtClean="0"/>
              <a:t>WEB        SERVICES</a:t>
            </a:r>
            <a:endParaRPr lang="tr-T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1-Servis olarak yazılım</a:t>
            </a:r>
            <a:endParaRPr lang="tr-TR" dirty="0"/>
          </a:p>
        </p:txBody>
      </p:sp>
      <p:sp>
        <p:nvSpPr>
          <p:cNvPr id="3" name="2 İçerik Yer Tutucusu"/>
          <p:cNvSpPr>
            <a:spLocks noGrp="1"/>
          </p:cNvSpPr>
          <p:nvPr>
            <p:ph idx="1"/>
          </p:nvPr>
        </p:nvSpPr>
        <p:spPr/>
        <p:txBody>
          <a:bodyPr/>
          <a:lstStyle/>
          <a:p>
            <a:pPr algn="just"/>
            <a:r>
              <a:rPr lang="tr-TR" dirty="0" smtClean="0"/>
              <a:t>Herhangi bir kuruluma gerek yok.</a:t>
            </a:r>
          </a:p>
          <a:p>
            <a:pPr algn="just"/>
            <a:r>
              <a:rPr lang="tr-TR" dirty="0" smtClean="0"/>
              <a:t>Web tarayıcılar aracılığı ile erişilebilir.</a:t>
            </a:r>
          </a:p>
          <a:p>
            <a:pPr algn="just"/>
            <a:r>
              <a:rPr lang="tr-TR" dirty="0" smtClean="0"/>
              <a:t>Müşteriler altyapıyı yönetemez.</a:t>
            </a:r>
          </a:p>
          <a:p>
            <a:pPr>
              <a:buNone/>
            </a:pPr>
            <a:endParaRPr lang="tr-TR" dirty="0"/>
          </a:p>
        </p:txBody>
      </p:sp>
      <p:sp>
        <p:nvSpPr>
          <p:cNvPr id="4" name="3 Slayt Numarası Yer Tutucusu"/>
          <p:cNvSpPr>
            <a:spLocks noGrp="1"/>
          </p:cNvSpPr>
          <p:nvPr>
            <p:ph type="sldNum" sz="quarter" idx="12"/>
          </p:nvPr>
        </p:nvSpPr>
        <p:spPr/>
        <p:txBody>
          <a:bodyPr/>
          <a:lstStyle/>
          <a:p>
            <a:fld id="{B1DEFA8C-F947-479F-BE07-76B6B3F80BF1}" type="slidenum">
              <a:rPr lang="tr-TR" smtClean="0"/>
              <a:pPr/>
              <a:t>14</a:t>
            </a:fld>
            <a:endParaRPr lang="tr-TR"/>
          </a:p>
        </p:txBody>
      </p:sp>
      <p:sp>
        <p:nvSpPr>
          <p:cNvPr id="5" name="4 Altbilgi Yer Tutucusu"/>
          <p:cNvSpPr>
            <a:spLocks noGrp="1"/>
          </p:cNvSpPr>
          <p:nvPr>
            <p:ph type="ftr" sz="quarter" idx="11"/>
          </p:nvPr>
        </p:nvSpPr>
        <p:spPr/>
        <p:txBody>
          <a:bodyPr/>
          <a:lstStyle/>
          <a:p>
            <a:r>
              <a:rPr lang="tr-TR" smtClean="0"/>
              <a:t>WEB        SERVICES</a:t>
            </a:r>
            <a:endParaRPr lang="tr-T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2-Servis olarak platform</a:t>
            </a:r>
            <a:endParaRPr lang="tr-TR" dirty="0"/>
          </a:p>
        </p:txBody>
      </p:sp>
      <p:sp>
        <p:nvSpPr>
          <p:cNvPr id="3" name="2 İçerik Yer Tutucusu"/>
          <p:cNvSpPr>
            <a:spLocks noGrp="1"/>
          </p:cNvSpPr>
          <p:nvPr>
            <p:ph idx="1"/>
          </p:nvPr>
        </p:nvSpPr>
        <p:spPr/>
        <p:txBody>
          <a:bodyPr/>
          <a:lstStyle/>
          <a:p>
            <a:r>
              <a:rPr lang="tr-TR" dirty="0" smtClean="0"/>
              <a:t>Servis sağlayıcı müşteriye platform sunar.</a:t>
            </a:r>
          </a:p>
          <a:p>
            <a:r>
              <a:rPr lang="tr-TR" dirty="0" smtClean="0"/>
              <a:t>Müşteri web üzerinden kendi uygulamasını geliştirir.</a:t>
            </a:r>
          </a:p>
          <a:p>
            <a:r>
              <a:rPr lang="tr-TR" dirty="0" smtClean="0"/>
              <a:t>Bu platform tamamlayıcı servisleri ve teknolojik alt yapıyı da kapsar.</a:t>
            </a:r>
          </a:p>
          <a:p>
            <a:r>
              <a:rPr lang="tr-TR" dirty="0" smtClean="0"/>
              <a:t>Kullanıcı altyapıyı yönetemez.</a:t>
            </a:r>
          </a:p>
          <a:p>
            <a:pPr>
              <a:buNone/>
            </a:pPr>
            <a:endParaRPr lang="tr-TR" dirty="0"/>
          </a:p>
        </p:txBody>
      </p:sp>
      <p:sp>
        <p:nvSpPr>
          <p:cNvPr id="4" name="3 Slayt Numarası Yer Tutucusu"/>
          <p:cNvSpPr>
            <a:spLocks noGrp="1"/>
          </p:cNvSpPr>
          <p:nvPr>
            <p:ph type="sldNum" sz="quarter" idx="12"/>
          </p:nvPr>
        </p:nvSpPr>
        <p:spPr/>
        <p:txBody>
          <a:bodyPr/>
          <a:lstStyle/>
          <a:p>
            <a:fld id="{B1DEFA8C-F947-479F-BE07-76B6B3F80BF1}" type="slidenum">
              <a:rPr lang="tr-TR" smtClean="0"/>
              <a:pPr/>
              <a:t>15</a:t>
            </a:fld>
            <a:endParaRPr lang="tr-TR"/>
          </a:p>
        </p:txBody>
      </p:sp>
      <p:sp>
        <p:nvSpPr>
          <p:cNvPr id="5" name="4 Altbilgi Yer Tutucusu"/>
          <p:cNvSpPr>
            <a:spLocks noGrp="1"/>
          </p:cNvSpPr>
          <p:nvPr>
            <p:ph type="ftr" sz="quarter" idx="11"/>
          </p:nvPr>
        </p:nvSpPr>
        <p:spPr/>
        <p:txBody>
          <a:bodyPr/>
          <a:lstStyle/>
          <a:p>
            <a:r>
              <a:rPr lang="tr-TR" smtClean="0"/>
              <a:t>WEB        SERVICES</a:t>
            </a:r>
            <a:endParaRPr lang="tr-T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3-Servis olarak altyapı</a:t>
            </a:r>
            <a:endParaRPr lang="tr-TR" dirty="0"/>
          </a:p>
        </p:txBody>
      </p:sp>
      <p:sp>
        <p:nvSpPr>
          <p:cNvPr id="3" name="2 İçerik Yer Tutucusu"/>
          <p:cNvSpPr>
            <a:spLocks noGrp="1"/>
          </p:cNvSpPr>
          <p:nvPr>
            <p:ph idx="1"/>
          </p:nvPr>
        </p:nvSpPr>
        <p:spPr/>
        <p:txBody>
          <a:bodyPr/>
          <a:lstStyle/>
          <a:p>
            <a:r>
              <a:rPr lang="tr-TR" dirty="0" smtClean="0"/>
              <a:t>Altyapı (işlemci,depolama,ağ kaynağı vs.) servis olarak sunulur.</a:t>
            </a:r>
          </a:p>
          <a:p>
            <a:r>
              <a:rPr lang="tr-TR" dirty="0" smtClean="0"/>
              <a:t>Müşterinin altyapı üzerinde tam bir hakimiyeti yoktur.</a:t>
            </a:r>
          </a:p>
          <a:p>
            <a:r>
              <a:rPr lang="tr-TR" dirty="0" smtClean="0"/>
              <a:t>Müşterinin işletim sistemi seviyesinde tam bir hakimiyeti vardır</a:t>
            </a:r>
          </a:p>
          <a:p>
            <a:pPr>
              <a:buNone/>
            </a:pPr>
            <a:endParaRPr lang="tr-TR" dirty="0"/>
          </a:p>
        </p:txBody>
      </p:sp>
      <p:sp>
        <p:nvSpPr>
          <p:cNvPr id="4" name="3 Slayt Numarası Yer Tutucusu"/>
          <p:cNvSpPr>
            <a:spLocks noGrp="1"/>
          </p:cNvSpPr>
          <p:nvPr>
            <p:ph type="sldNum" sz="quarter" idx="12"/>
          </p:nvPr>
        </p:nvSpPr>
        <p:spPr/>
        <p:txBody>
          <a:bodyPr/>
          <a:lstStyle/>
          <a:p>
            <a:fld id="{B1DEFA8C-F947-479F-BE07-76B6B3F80BF1}" type="slidenum">
              <a:rPr lang="tr-TR" smtClean="0"/>
              <a:pPr/>
              <a:t>16</a:t>
            </a:fld>
            <a:endParaRPr lang="tr-TR"/>
          </a:p>
        </p:txBody>
      </p:sp>
      <p:sp>
        <p:nvSpPr>
          <p:cNvPr id="5" name="4 Altbilgi Yer Tutucusu"/>
          <p:cNvSpPr>
            <a:spLocks noGrp="1"/>
          </p:cNvSpPr>
          <p:nvPr>
            <p:ph type="ftr" sz="quarter" idx="11"/>
          </p:nvPr>
        </p:nvSpPr>
        <p:spPr/>
        <p:txBody>
          <a:bodyPr/>
          <a:lstStyle/>
          <a:p>
            <a:r>
              <a:rPr lang="tr-TR" smtClean="0"/>
              <a:t>WEB        SERVICES</a:t>
            </a:r>
            <a:endParaRPr lang="tr-T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pPr eaLnBrk="1" hangingPunct="1">
              <a:defRPr/>
            </a:pPr>
            <a:r>
              <a:rPr lang="tr-TR" altLang="tr-TR" b="1" i="1" dirty="0" smtClean="0">
                <a:solidFill>
                  <a:schemeClr val="tx1"/>
                </a:solidFill>
                <a:effectLst>
                  <a:outerShdw blurRad="38100" dist="38100" dir="2700000" algn="tl">
                    <a:srgbClr val="000000"/>
                  </a:outerShdw>
                </a:effectLst>
                <a:latin typeface="Comic Sans MS" panose="030F0702030302020204" pitchFamily="66" charset="0"/>
              </a:rPr>
              <a:t>Bulut Bilişim Çözüm Türleri</a:t>
            </a:r>
            <a:endParaRPr lang="en-US" altLang="tr-TR" sz="3700" b="1" i="1" dirty="0" smtClean="0">
              <a:solidFill>
                <a:schemeClr val="tx1"/>
              </a:solidFill>
              <a:latin typeface="Comic Sans MS" panose="030F0702030302020204" pitchFamily="66" charset="0"/>
            </a:endParaRPr>
          </a:p>
        </p:txBody>
      </p:sp>
      <p:sp>
        <p:nvSpPr>
          <p:cNvPr id="2051" name="Rectangle 3"/>
          <p:cNvSpPr>
            <a:spLocks noGrp="1" noChangeArrowheads="1"/>
          </p:cNvSpPr>
          <p:nvPr>
            <p:ph type="subTitle" idx="1"/>
          </p:nvPr>
        </p:nvSpPr>
        <p:spPr/>
        <p:txBody>
          <a:bodyPr/>
          <a:lstStyle/>
          <a:p>
            <a:pPr eaLnBrk="1" hangingPunct="1">
              <a:defRPr/>
            </a:pPr>
            <a:r>
              <a:rPr lang="tr-TR" altLang="tr-TR" sz="6000" b="1" dirty="0" smtClean="0">
                <a:effectLst>
                  <a:outerShdw blurRad="38100" dist="38100" dir="2700000" algn="tl">
                    <a:srgbClr val="FFFFFF"/>
                  </a:outerShdw>
                </a:effectLst>
                <a:latin typeface="Comic Sans MS" pitchFamily="66" charset="0"/>
              </a:rPr>
              <a:t>Nedir?</a:t>
            </a:r>
            <a:endParaRPr lang="en-US" altLang="tr-TR" sz="6000" b="1" dirty="0" smtClean="0">
              <a:effectLst>
                <a:outerShdw blurRad="38100" dist="38100" dir="2700000" algn="tl">
                  <a:srgbClr val="FFFFFF"/>
                </a:outerShdw>
              </a:effectLst>
              <a:latin typeface="Comic Sans MS" pitchFamily="66" charset="0"/>
            </a:endParaRPr>
          </a:p>
        </p:txBody>
      </p:sp>
      <p:sp>
        <p:nvSpPr>
          <p:cNvPr id="19460" name="AutoShape 5" descr="uml1_sema"/>
          <p:cNvSpPr>
            <a:spLocks noChangeAspect="1" noChangeArrowheads="1"/>
          </p:cNvSpPr>
          <p:nvPr/>
        </p:nvSpPr>
        <p:spPr bwMode="auto">
          <a:xfrm>
            <a:off x="2566988" y="3162300"/>
            <a:ext cx="4010025" cy="533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eaLnBrk="1" fontAlgn="base" hangingPunct="1">
              <a:spcBef>
                <a:spcPct val="0"/>
              </a:spcBef>
              <a:spcAft>
                <a:spcPct val="0"/>
              </a:spcAft>
              <a:buClrTx/>
              <a:buSzTx/>
              <a:buFontTx/>
              <a:buNone/>
            </a:pPr>
            <a:endParaRPr lang="tr-TR" altLang="tr-TR" sz="1800" smtClean="0">
              <a:solidFill>
                <a:srgbClr val="000000"/>
              </a:solidFill>
            </a:endParaRPr>
          </a:p>
        </p:txBody>
      </p:sp>
    </p:spTree>
    <p:extLst>
      <p:ext uri="{BB962C8B-B14F-4D97-AF65-F5344CB8AC3E}">
        <p14:creationId xmlns:p14="http://schemas.microsoft.com/office/powerpoint/2010/main" xmlns="" val="2864077286"/>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395536" y="0"/>
            <a:ext cx="8229600" cy="1143000"/>
          </a:xfrm>
        </p:spPr>
        <p:txBody>
          <a:bodyPr>
            <a:normAutofit/>
          </a:bodyPr>
          <a:lstStyle/>
          <a:p>
            <a:pPr eaLnBrk="1" hangingPunct="1">
              <a:defRPr/>
            </a:pPr>
            <a:r>
              <a:rPr lang="tr-TR" altLang="tr-TR" b="1" dirty="0">
                <a:effectLst>
                  <a:outerShdw blurRad="38100" dist="38100" dir="2700000" algn="tl">
                    <a:srgbClr val="FFFFFF"/>
                  </a:outerShdw>
                </a:effectLst>
                <a:latin typeface="Trebuchet MS" pitchFamily="34" charset="0"/>
              </a:rPr>
              <a:t>4</a:t>
            </a:r>
            <a:r>
              <a:rPr lang="tr-TR" altLang="tr-TR" b="1" dirty="0" smtClean="0">
                <a:effectLst>
                  <a:outerShdw blurRad="38100" dist="38100" dir="2700000" algn="tl">
                    <a:srgbClr val="FFFFFF"/>
                  </a:outerShdw>
                </a:effectLst>
                <a:latin typeface="Trebuchet MS" pitchFamily="34" charset="0"/>
              </a:rPr>
              <a:t> ana başlıkta inceleyebiliriz…</a:t>
            </a:r>
            <a:endParaRPr lang="en-US" altLang="tr-TR" b="1" dirty="0" smtClean="0">
              <a:effectLst>
                <a:outerShdw blurRad="38100" dist="38100" dir="2700000" algn="tl">
                  <a:srgbClr val="FFFFFF"/>
                </a:outerShdw>
              </a:effectLst>
              <a:latin typeface="Trebuchet MS" pitchFamily="34" charset="0"/>
            </a:endParaRPr>
          </a:p>
        </p:txBody>
      </p:sp>
      <p:sp>
        <p:nvSpPr>
          <p:cNvPr id="20483" name="Rectangle 3"/>
          <p:cNvSpPr>
            <a:spLocks noGrp="1" noChangeArrowheads="1"/>
          </p:cNvSpPr>
          <p:nvPr>
            <p:ph type="body" idx="1"/>
          </p:nvPr>
        </p:nvSpPr>
        <p:spPr>
          <a:xfrm>
            <a:off x="468313" y="1773238"/>
            <a:ext cx="8229600" cy="3886200"/>
          </a:xfrm>
        </p:spPr>
        <p:txBody>
          <a:bodyPr/>
          <a:lstStyle/>
          <a:p>
            <a:pPr eaLnBrk="1" hangingPunct="1">
              <a:lnSpc>
                <a:spcPct val="90000"/>
              </a:lnSpc>
              <a:defRPr/>
            </a:pPr>
            <a:r>
              <a:rPr lang="tr-TR" altLang="tr-TR" sz="2800" dirty="0" smtClean="0"/>
              <a:t>Genel Bulut</a:t>
            </a:r>
          </a:p>
          <a:p>
            <a:pPr eaLnBrk="1" hangingPunct="1">
              <a:lnSpc>
                <a:spcPct val="90000"/>
              </a:lnSpc>
              <a:defRPr/>
            </a:pPr>
            <a:endParaRPr lang="tr-TR" altLang="tr-TR" sz="2800" dirty="0" smtClean="0"/>
          </a:p>
          <a:p>
            <a:pPr eaLnBrk="1" hangingPunct="1">
              <a:lnSpc>
                <a:spcPct val="90000"/>
              </a:lnSpc>
              <a:defRPr/>
            </a:pPr>
            <a:r>
              <a:rPr lang="tr-TR" altLang="tr-TR" sz="2800" dirty="0" smtClean="0"/>
              <a:t>Özel Bulut</a:t>
            </a:r>
          </a:p>
          <a:p>
            <a:pPr marL="0" indent="0" eaLnBrk="1" hangingPunct="1">
              <a:lnSpc>
                <a:spcPct val="90000"/>
              </a:lnSpc>
              <a:buFont typeface="Wingdings" pitchFamily="2" charset="2"/>
              <a:buNone/>
              <a:defRPr/>
            </a:pPr>
            <a:endParaRPr lang="tr-TR" altLang="tr-TR" sz="2800" dirty="0" smtClean="0"/>
          </a:p>
          <a:p>
            <a:pPr eaLnBrk="1" hangingPunct="1">
              <a:lnSpc>
                <a:spcPct val="90000"/>
              </a:lnSpc>
              <a:defRPr/>
            </a:pPr>
            <a:r>
              <a:rPr lang="tr-TR" altLang="tr-TR" sz="2800" dirty="0" smtClean="0"/>
              <a:t>Topluluk Bulut</a:t>
            </a:r>
            <a:endParaRPr lang="tr-TR" altLang="tr-TR" sz="2800" dirty="0"/>
          </a:p>
          <a:p>
            <a:pPr eaLnBrk="1" hangingPunct="1">
              <a:lnSpc>
                <a:spcPct val="90000"/>
              </a:lnSpc>
              <a:defRPr/>
            </a:pPr>
            <a:endParaRPr lang="tr-TR" altLang="tr-TR" sz="2800" dirty="0" smtClean="0"/>
          </a:p>
          <a:p>
            <a:pPr eaLnBrk="1" hangingPunct="1">
              <a:lnSpc>
                <a:spcPct val="90000"/>
              </a:lnSpc>
              <a:defRPr/>
            </a:pPr>
            <a:r>
              <a:rPr lang="tr-TR" altLang="tr-TR" sz="2800" dirty="0" err="1" smtClean="0"/>
              <a:t>Hibrid</a:t>
            </a:r>
            <a:r>
              <a:rPr lang="tr-TR" altLang="tr-TR" sz="2800" dirty="0" smtClean="0"/>
              <a:t> Bulut</a:t>
            </a:r>
          </a:p>
        </p:txBody>
      </p:sp>
      <p:pic>
        <p:nvPicPr>
          <p:cNvPr id="20484" name="Resim 1"/>
          <p:cNvPicPr>
            <a:picLocks noChangeAspect="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203575" y="1916832"/>
            <a:ext cx="5760913" cy="494116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4 Slayt Numarası Yer Tutucusu"/>
          <p:cNvSpPr>
            <a:spLocks noGrp="1"/>
          </p:cNvSpPr>
          <p:nvPr>
            <p:ph type="sldNum" sz="quarter" idx="11"/>
          </p:nvPr>
        </p:nvSpPr>
        <p:spPr/>
        <p:txBody>
          <a:bodyPr/>
          <a:lstStyle/>
          <a:p>
            <a:pPr>
              <a:defRPr/>
            </a:pPr>
            <a:fld id="{4284FBC0-DB4E-4086-89A8-6A653CECFD46}" type="slidenum">
              <a:rPr lang="en-US" altLang="tr-TR" smtClean="0">
                <a:solidFill>
                  <a:srgbClr val="000000"/>
                </a:solidFill>
              </a:rPr>
              <a:pPr>
                <a:defRPr/>
              </a:pPr>
              <a:t>18</a:t>
            </a:fld>
            <a:endParaRPr lang="en-US" altLang="tr-TR">
              <a:solidFill>
                <a:srgbClr val="000000"/>
              </a:solidFill>
            </a:endParaRPr>
          </a:p>
        </p:txBody>
      </p:sp>
      <p:sp>
        <p:nvSpPr>
          <p:cNvPr id="6" name="5 Altbilgi Yer Tutucusu"/>
          <p:cNvSpPr>
            <a:spLocks noGrp="1"/>
          </p:cNvSpPr>
          <p:nvPr>
            <p:ph type="ftr" sz="quarter" idx="10"/>
          </p:nvPr>
        </p:nvSpPr>
        <p:spPr/>
        <p:txBody>
          <a:bodyPr/>
          <a:lstStyle/>
          <a:p>
            <a:pPr>
              <a:defRPr/>
            </a:pPr>
            <a:r>
              <a:rPr lang="en-US" altLang="tr-TR" smtClean="0">
                <a:solidFill>
                  <a:srgbClr val="000000"/>
                </a:solidFill>
              </a:rPr>
              <a:t>WEB        SERVICES</a:t>
            </a:r>
            <a:endParaRPr lang="en-US" altLang="tr-TR">
              <a:solidFill>
                <a:srgbClr val="000000"/>
              </a:solidFill>
            </a:endParaRPr>
          </a:p>
        </p:txBody>
      </p:sp>
    </p:spTree>
    <p:extLst>
      <p:ext uri="{BB962C8B-B14F-4D97-AF65-F5344CB8AC3E}">
        <p14:creationId xmlns:p14="http://schemas.microsoft.com/office/powerpoint/2010/main" xmlns="" val="3486997816"/>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algn="ctr" eaLnBrk="1" hangingPunct="1"/>
            <a:endParaRPr lang="en-US" altLang="tr-TR" sz="4000" smtClean="0">
              <a:latin typeface="Comic Sans MS" pitchFamily="66" charset="0"/>
            </a:endParaRPr>
          </a:p>
        </p:txBody>
      </p:sp>
      <p:sp>
        <p:nvSpPr>
          <p:cNvPr id="27651" name="Rectangle 3"/>
          <p:cNvSpPr>
            <a:spLocks noGrp="1" noChangeArrowheads="1"/>
          </p:cNvSpPr>
          <p:nvPr>
            <p:ph type="body" idx="1"/>
          </p:nvPr>
        </p:nvSpPr>
        <p:spPr>
          <a:xfrm>
            <a:off x="468313" y="1557338"/>
            <a:ext cx="8229600" cy="4248150"/>
          </a:xfrm>
        </p:spPr>
        <p:txBody>
          <a:bodyPr/>
          <a:lstStyle/>
          <a:p>
            <a:pPr eaLnBrk="1" hangingPunct="1"/>
            <a:endParaRPr lang="tr-TR" altLang="tr-TR" sz="2400" smtClean="0"/>
          </a:p>
        </p:txBody>
      </p:sp>
      <p:sp>
        <p:nvSpPr>
          <p:cNvPr id="27652" name="Text Box 4"/>
          <p:cNvSpPr txBox="1">
            <a:spLocks noChangeArrowheads="1"/>
          </p:cNvSpPr>
          <p:nvPr/>
        </p:nvSpPr>
        <p:spPr bwMode="auto">
          <a:xfrm>
            <a:off x="1547813" y="1844675"/>
            <a:ext cx="5976937" cy="36480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eaLnBrk="1" fontAlgn="base" hangingPunct="1">
              <a:spcBef>
                <a:spcPct val="50000"/>
              </a:spcBef>
              <a:spcAft>
                <a:spcPct val="0"/>
              </a:spcAft>
              <a:buClrTx/>
              <a:buSzTx/>
              <a:buFontTx/>
              <a:buNone/>
            </a:pPr>
            <a:r>
              <a:rPr lang="tr-TR" altLang="tr-TR" sz="6600" smtClean="0">
                <a:solidFill>
                  <a:srgbClr val="CC3300"/>
                </a:solidFill>
              </a:rPr>
              <a:t>Bulut Bilişim:</a:t>
            </a:r>
          </a:p>
          <a:p>
            <a:pPr algn="ctr" eaLnBrk="1" fontAlgn="base" hangingPunct="1">
              <a:spcBef>
                <a:spcPct val="50000"/>
              </a:spcBef>
              <a:spcAft>
                <a:spcPct val="0"/>
              </a:spcAft>
              <a:buClrTx/>
              <a:buSzTx/>
              <a:buFontTx/>
              <a:buNone/>
            </a:pPr>
            <a:r>
              <a:rPr lang="tr-TR" altLang="tr-TR" sz="6600" smtClean="0">
                <a:solidFill>
                  <a:srgbClr val="3366FF"/>
                </a:solidFill>
              </a:rPr>
              <a:t> </a:t>
            </a:r>
            <a:r>
              <a:rPr lang="tr-TR" altLang="tr-TR" sz="6600" b="1" smtClean="0">
                <a:solidFill>
                  <a:srgbClr val="3366FF"/>
                </a:solidFill>
                <a:latin typeface="Times New Roman" pitchFamily="18" charset="0"/>
              </a:rPr>
              <a:t>Genel (public) Bulut</a:t>
            </a:r>
            <a:endParaRPr lang="en-US" altLang="tr-TR" sz="6600" b="1" smtClean="0">
              <a:solidFill>
                <a:srgbClr val="3366FF"/>
              </a:solidFill>
              <a:latin typeface="Times New Roman" pitchFamily="18" charset="0"/>
            </a:endParaRPr>
          </a:p>
        </p:txBody>
      </p:sp>
      <p:sp>
        <p:nvSpPr>
          <p:cNvPr id="5" name="4 Slayt Numarası Yer Tutucusu"/>
          <p:cNvSpPr>
            <a:spLocks noGrp="1"/>
          </p:cNvSpPr>
          <p:nvPr>
            <p:ph type="sldNum" sz="quarter" idx="11"/>
          </p:nvPr>
        </p:nvSpPr>
        <p:spPr/>
        <p:txBody>
          <a:bodyPr/>
          <a:lstStyle/>
          <a:p>
            <a:pPr>
              <a:defRPr/>
            </a:pPr>
            <a:fld id="{4284FBC0-DB4E-4086-89A8-6A653CECFD46}" type="slidenum">
              <a:rPr lang="en-US" altLang="tr-TR" smtClean="0">
                <a:solidFill>
                  <a:srgbClr val="000000"/>
                </a:solidFill>
              </a:rPr>
              <a:pPr>
                <a:defRPr/>
              </a:pPr>
              <a:t>19</a:t>
            </a:fld>
            <a:endParaRPr lang="en-US" altLang="tr-TR">
              <a:solidFill>
                <a:srgbClr val="000000"/>
              </a:solidFill>
            </a:endParaRPr>
          </a:p>
        </p:txBody>
      </p:sp>
      <p:sp>
        <p:nvSpPr>
          <p:cNvPr id="6" name="5 Altbilgi Yer Tutucusu"/>
          <p:cNvSpPr>
            <a:spLocks noGrp="1"/>
          </p:cNvSpPr>
          <p:nvPr>
            <p:ph type="ftr" sz="quarter" idx="10"/>
          </p:nvPr>
        </p:nvSpPr>
        <p:spPr/>
        <p:txBody>
          <a:bodyPr/>
          <a:lstStyle/>
          <a:p>
            <a:pPr>
              <a:defRPr/>
            </a:pPr>
            <a:r>
              <a:rPr lang="en-US" altLang="tr-TR" smtClean="0">
                <a:solidFill>
                  <a:srgbClr val="000000"/>
                </a:solidFill>
              </a:rPr>
              <a:t>WEB        SERVICES</a:t>
            </a:r>
            <a:endParaRPr lang="en-US" altLang="tr-TR">
              <a:solidFill>
                <a:srgbClr val="000000"/>
              </a:solidFill>
            </a:endParaRPr>
          </a:p>
        </p:txBody>
      </p:sp>
    </p:spTree>
    <p:extLst>
      <p:ext uri="{BB962C8B-B14F-4D97-AF65-F5344CB8AC3E}">
        <p14:creationId xmlns:p14="http://schemas.microsoft.com/office/powerpoint/2010/main" xmlns="" val="2636373256"/>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Bulut Bilişim:</a:t>
            </a:r>
            <a:endParaRPr lang="tr-TR" dirty="0"/>
          </a:p>
        </p:txBody>
      </p:sp>
      <p:sp>
        <p:nvSpPr>
          <p:cNvPr id="3" name="2 İçerik Yer Tutucusu"/>
          <p:cNvSpPr>
            <a:spLocks noGrp="1"/>
          </p:cNvSpPr>
          <p:nvPr>
            <p:ph idx="1"/>
          </p:nvPr>
        </p:nvSpPr>
        <p:spPr/>
        <p:txBody>
          <a:bodyPr>
            <a:normAutofit fontScale="85000" lnSpcReduction="20000"/>
          </a:bodyPr>
          <a:lstStyle/>
          <a:p>
            <a:r>
              <a:rPr lang="tr-TR" dirty="0" smtClean="0"/>
              <a:t>Uygulama ve servislerin internetteki sunucular üzerinde bulundurulması, internete bağlı herhangi bir cihaz ile uygulama ve servislerin çalıştırılmasıdır. </a:t>
            </a:r>
          </a:p>
          <a:p>
            <a:r>
              <a:rPr lang="tr-TR" dirty="0" smtClean="0"/>
              <a:t>Bulut Bilişim ile bilgisayarınızda bulunan</a:t>
            </a:r>
          </a:p>
          <a:p>
            <a:pPr lvl="1"/>
            <a:r>
              <a:rPr lang="tr-TR" dirty="0" smtClean="0"/>
              <a:t> ofis </a:t>
            </a:r>
          </a:p>
          <a:p>
            <a:pPr lvl="1"/>
            <a:r>
              <a:rPr lang="tr-TR" dirty="0" smtClean="0"/>
              <a:t>resim düzenleme ve arşivleme</a:t>
            </a:r>
          </a:p>
          <a:p>
            <a:pPr lvl="1"/>
            <a:r>
              <a:rPr lang="tr-TR" dirty="0" smtClean="0"/>
              <a:t>ajanda</a:t>
            </a:r>
          </a:p>
          <a:p>
            <a:pPr lvl="1"/>
            <a:r>
              <a:rPr lang="tr-TR" dirty="0" smtClean="0"/>
              <a:t>yabancı dile çeviri programları </a:t>
            </a:r>
          </a:p>
          <a:p>
            <a:pPr lvl="1"/>
            <a:r>
              <a:rPr lang="tr-TR" dirty="0" smtClean="0"/>
              <a:t>kişisel dosyalarınız</a:t>
            </a:r>
          </a:p>
          <a:p>
            <a:pPr lvl="1">
              <a:buNone/>
            </a:pPr>
            <a:r>
              <a:rPr lang="tr-TR" dirty="0" smtClean="0"/>
              <a:t>internetteki bir sunucuya taşınıyor ve internete bağlı </a:t>
            </a:r>
          </a:p>
          <a:p>
            <a:pPr lvl="1">
              <a:buNone/>
            </a:pPr>
            <a:r>
              <a:rPr lang="tr-TR" dirty="0" smtClean="0"/>
              <a:t>olduğunuz her yerden bu programlara ulaşarak çalışmalarınızı </a:t>
            </a:r>
          </a:p>
          <a:p>
            <a:pPr lvl="1">
              <a:buNone/>
            </a:pPr>
            <a:r>
              <a:rPr lang="tr-TR" dirty="0" smtClean="0"/>
              <a:t>yapabiliyorsunuz. </a:t>
            </a:r>
            <a:endParaRPr lang="tr-TR" dirty="0"/>
          </a:p>
        </p:txBody>
      </p:sp>
      <p:sp>
        <p:nvSpPr>
          <p:cNvPr id="4" name="3 Slayt Numarası Yer Tutucusu"/>
          <p:cNvSpPr>
            <a:spLocks noGrp="1"/>
          </p:cNvSpPr>
          <p:nvPr>
            <p:ph type="sldNum" sz="quarter" idx="12"/>
          </p:nvPr>
        </p:nvSpPr>
        <p:spPr/>
        <p:txBody>
          <a:bodyPr/>
          <a:lstStyle/>
          <a:p>
            <a:fld id="{B1DEFA8C-F947-479F-BE07-76B6B3F80BF1}" type="slidenum">
              <a:rPr lang="tr-TR" smtClean="0"/>
              <a:pPr/>
              <a:t>2</a:t>
            </a:fld>
            <a:endParaRPr lang="tr-TR"/>
          </a:p>
        </p:txBody>
      </p:sp>
      <p:sp>
        <p:nvSpPr>
          <p:cNvPr id="5" name="4 Altbilgi Yer Tutucusu"/>
          <p:cNvSpPr>
            <a:spLocks noGrp="1"/>
          </p:cNvSpPr>
          <p:nvPr>
            <p:ph type="ftr" sz="quarter" idx="11"/>
          </p:nvPr>
        </p:nvSpPr>
        <p:spPr/>
        <p:txBody>
          <a:bodyPr/>
          <a:lstStyle/>
          <a:p>
            <a:r>
              <a:rPr lang="tr-TR" smtClean="0"/>
              <a:t>WEB        SERVICES</a:t>
            </a:r>
            <a:endParaRPr lang="tr-T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188640"/>
            <a:ext cx="8229600" cy="864096"/>
          </a:xfrm>
        </p:spPr>
        <p:txBody>
          <a:bodyPr/>
          <a:lstStyle/>
          <a:p>
            <a:pPr algn="ctr" eaLnBrk="1" hangingPunct="1"/>
            <a:r>
              <a:rPr lang="tr-TR" altLang="tr-TR" sz="4000" dirty="0" smtClean="0">
                <a:solidFill>
                  <a:srgbClr val="CC3300"/>
                </a:solidFill>
                <a:latin typeface="Comic Sans MS" pitchFamily="66" charset="0"/>
              </a:rPr>
              <a:t>Genel Bulut nedir ?...</a:t>
            </a:r>
            <a:endParaRPr lang="en-US" altLang="tr-TR" sz="4000" dirty="0" smtClean="0">
              <a:latin typeface="Comic Sans MS" pitchFamily="66" charset="0"/>
            </a:endParaRPr>
          </a:p>
        </p:txBody>
      </p:sp>
      <p:sp>
        <p:nvSpPr>
          <p:cNvPr id="27651" name="Rectangle 3"/>
          <p:cNvSpPr>
            <a:spLocks noGrp="1" noChangeArrowheads="1"/>
          </p:cNvSpPr>
          <p:nvPr>
            <p:ph type="body" idx="1"/>
          </p:nvPr>
        </p:nvSpPr>
        <p:spPr>
          <a:xfrm>
            <a:off x="468313" y="1557338"/>
            <a:ext cx="8229600" cy="4248150"/>
          </a:xfrm>
        </p:spPr>
        <p:txBody>
          <a:bodyPr>
            <a:normAutofit lnSpcReduction="10000"/>
          </a:bodyPr>
          <a:lstStyle/>
          <a:p>
            <a:pPr eaLnBrk="1" hangingPunct="1">
              <a:defRPr/>
            </a:pPr>
            <a:endParaRPr lang="tr-TR" sz="2400" dirty="0" smtClean="0"/>
          </a:p>
          <a:p>
            <a:pPr eaLnBrk="1" hangingPunct="1">
              <a:defRPr/>
            </a:pPr>
            <a:r>
              <a:rPr lang="tr-TR" sz="2400" dirty="0" smtClean="0"/>
              <a:t>Genel </a:t>
            </a:r>
            <a:r>
              <a:rPr lang="tr-TR" sz="2400" dirty="0"/>
              <a:t>bulut uygulamaları, depolama ve diğer kaynaklar bir hizmet sağlayıcı tarafından genel kullanıcılara sunulurlar. Bu hizmetler ücretsiz erişimlidir veya kullanım başına ödeme modeliyle ücretlendirilirler</a:t>
            </a:r>
            <a:endParaRPr lang="tr-TR" sz="2400" dirty="0" smtClean="0"/>
          </a:p>
          <a:p>
            <a:pPr eaLnBrk="1" hangingPunct="1">
              <a:defRPr/>
            </a:pPr>
            <a:r>
              <a:rPr lang="tr-TR" sz="2400" dirty="0" smtClean="0"/>
              <a:t>Genel bulutta, şirketinizin tüm bilgi işlem altyapısını dışarı taşırsınız. </a:t>
            </a:r>
          </a:p>
          <a:p>
            <a:pPr eaLnBrk="1" hangingPunct="1">
              <a:defRPr/>
            </a:pPr>
            <a:r>
              <a:rPr lang="tr-TR" sz="2400" dirty="0" smtClean="0"/>
              <a:t>Yani tüm bilgi işlem faaliyetinizi, üçüncü parti şirketlerin kurdukları altyapı üzerinde kiralayacağınız kaynaklar üzerinde yürütürsünüz.</a:t>
            </a:r>
            <a:endParaRPr lang="tr-TR" altLang="tr-TR" sz="2400" dirty="0" smtClean="0"/>
          </a:p>
          <a:p>
            <a:pPr eaLnBrk="1" hangingPunct="1">
              <a:defRPr/>
            </a:pPr>
            <a:r>
              <a:rPr lang="tr-TR" sz="2400" dirty="0" smtClean="0"/>
              <a:t>Kişisel kullanım için uygun bir çözümdür. </a:t>
            </a:r>
          </a:p>
          <a:p>
            <a:pPr marL="0" indent="0" eaLnBrk="1" hangingPunct="1">
              <a:buFont typeface="Wingdings" pitchFamily="2" charset="2"/>
              <a:buNone/>
              <a:defRPr/>
            </a:pPr>
            <a:endParaRPr lang="tr-TR" sz="2400" dirty="0" smtClean="0"/>
          </a:p>
          <a:p>
            <a:pPr marL="0" indent="0" eaLnBrk="1" hangingPunct="1">
              <a:buFont typeface="Wingdings" pitchFamily="2" charset="2"/>
              <a:buNone/>
              <a:defRPr/>
            </a:pPr>
            <a:endParaRPr lang="tr-TR" altLang="tr-TR" sz="2400" dirty="0" smtClean="0"/>
          </a:p>
        </p:txBody>
      </p:sp>
      <p:sp>
        <p:nvSpPr>
          <p:cNvPr id="4" name="3 Slayt Numarası Yer Tutucusu"/>
          <p:cNvSpPr>
            <a:spLocks noGrp="1"/>
          </p:cNvSpPr>
          <p:nvPr>
            <p:ph type="sldNum" sz="quarter" idx="11"/>
          </p:nvPr>
        </p:nvSpPr>
        <p:spPr/>
        <p:txBody>
          <a:bodyPr/>
          <a:lstStyle/>
          <a:p>
            <a:pPr>
              <a:defRPr/>
            </a:pPr>
            <a:fld id="{4284FBC0-DB4E-4086-89A8-6A653CECFD46}" type="slidenum">
              <a:rPr lang="en-US" altLang="tr-TR" smtClean="0">
                <a:solidFill>
                  <a:srgbClr val="000000"/>
                </a:solidFill>
              </a:rPr>
              <a:pPr>
                <a:defRPr/>
              </a:pPr>
              <a:t>20</a:t>
            </a:fld>
            <a:endParaRPr lang="en-US" altLang="tr-TR">
              <a:solidFill>
                <a:srgbClr val="000000"/>
              </a:solidFill>
            </a:endParaRPr>
          </a:p>
        </p:txBody>
      </p:sp>
      <p:sp>
        <p:nvSpPr>
          <p:cNvPr id="5" name="4 Altbilgi Yer Tutucusu"/>
          <p:cNvSpPr>
            <a:spLocks noGrp="1"/>
          </p:cNvSpPr>
          <p:nvPr>
            <p:ph type="ftr" sz="quarter" idx="10"/>
          </p:nvPr>
        </p:nvSpPr>
        <p:spPr/>
        <p:txBody>
          <a:bodyPr/>
          <a:lstStyle/>
          <a:p>
            <a:pPr>
              <a:defRPr/>
            </a:pPr>
            <a:r>
              <a:rPr lang="en-US" altLang="tr-TR" smtClean="0">
                <a:solidFill>
                  <a:srgbClr val="000000"/>
                </a:solidFill>
              </a:rPr>
              <a:t>WEB        SERVICES</a:t>
            </a:r>
            <a:endParaRPr lang="en-US" altLang="tr-TR">
              <a:solidFill>
                <a:srgbClr val="000000"/>
              </a:solidFill>
            </a:endParaRPr>
          </a:p>
        </p:txBody>
      </p:sp>
    </p:spTree>
    <p:extLst>
      <p:ext uri="{BB962C8B-B14F-4D97-AF65-F5344CB8AC3E}">
        <p14:creationId xmlns:p14="http://schemas.microsoft.com/office/powerpoint/2010/main" xmlns="" val="1199652064"/>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67544" y="404664"/>
            <a:ext cx="8229600" cy="1154392"/>
          </a:xfrm>
        </p:spPr>
        <p:txBody>
          <a:bodyPr/>
          <a:lstStyle/>
          <a:p>
            <a:pPr algn="ctr" eaLnBrk="1" hangingPunct="1"/>
            <a:r>
              <a:rPr lang="tr-TR" altLang="tr-TR" sz="4000" dirty="0" smtClean="0">
                <a:solidFill>
                  <a:srgbClr val="CC3300"/>
                </a:solidFill>
                <a:latin typeface="Comic Sans MS" pitchFamily="66" charset="0"/>
              </a:rPr>
              <a:t>Devam …</a:t>
            </a:r>
            <a:endParaRPr lang="en-US" altLang="tr-TR" sz="4000" dirty="0" smtClean="0">
              <a:latin typeface="Comic Sans MS" pitchFamily="66" charset="0"/>
            </a:endParaRPr>
          </a:p>
        </p:txBody>
      </p:sp>
      <p:sp>
        <p:nvSpPr>
          <p:cNvPr id="27651" name="Rectangle 3"/>
          <p:cNvSpPr>
            <a:spLocks noGrp="1" noChangeArrowheads="1"/>
          </p:cNvSpPr>
          <p:nvPr>
            <p:ph type="body" idx="1"/>
          </p:nvPr>
        </p:nvSpPr>
        <p:spPr>
          <a:xfrm>
            <a:off x="395536" y="1556792"/>
            <a:ext cx="8229600" cy="5111750"/>
          </a:xfrm>
        </p:spPr>
        <p:txBody>
          <a:bodyPr>
            <a:normAutofit/>
          </a:bodyPr>
          <a:lstStyle/>
          <a:p>
            <a:pPr eaLnBrk="1" hangingPunct="1"/>
            <a:r>
              <a:rPr lang="tr-TR" altLang="tr-TR" sz="2400" dirty="0" smtClean="0"/>
              <a:t>Örnek G-MAIL. E-posta hizmetlerinden faydalanmak için hiçbir yatırım yapmanıza gerek bırakmadan, çok iyi yönetilen bir e-posta hizmetinden yararlanmanızı sağlamaktadır.</a:t>
            </a:r>
          </a:p>
          <a:p>
            <a:pPr eaLnBrk="1" hangingPunct="1"/>
            <a:r>
              <a:rPr lang="tr-TR" altLang="tr-TR" sz="2400" dirty="0" smtClean="0"/>
              <a:t>Küçük boyutlu hatta bazen orta ölçekli işletmeler için de, düşük maliyetli çözümler sunmaktadır.</a:t>
            </a:r>
          </a:p>
          <a:p>
            <a:pPr eaLnBrk="1" hangingPunct="1"/>
            <a:r>
              <a:rPr lang="tr-TR" altLang="tr-TR" sz="2400" dirty="0" smtClean="0"/>
              <a:t>Genellikle kullandığın kadar öde sistemiyle çalışır.</a:t>
            </a:r>
          </a:p>
          <a:p>
            <a:pPr eaLnBrk="1" hangingPunct="1"/>
            <a:r>
              <a:rPr lang="tr-TR" altLang="tr-TR" sz="2400" dirty="0" smtClean="0"/>
              <a:t> Aylık ya da kullandıkça ödemeye dayalı sayaçlı sistemleri dahi vardır. </a:t>
            </a:r>
          </a:p>
          <a:p>
            <a:pPr eaLnBrk="1" hangingPunct="1"/>
            <a:r>
              <a:rPr lang="tr-TR" altLang="tr-TR" sz="2400" dirty="0" smtClean="0"/>
              <a:t>Genel olarak, </a:t>
            </a:r>
            <a:r>
              <a:rPr lang="tr-TR" altLang="tr-TR" sz="2400" dirty="0" err="1" smtClean="0"/>
              <a:t>Salesforce</a:t>
            </a:r>
            <a:r>
              <a:rPr lang="tr-TR" altLang="tr-TR" sz="2400" dirty="0" smtClean="0"/>
              <a:t>, Amazon AWS, Microsoft ve </a:t>
            </a:r>
            <a:r>
              <a:rPr lang="tr-TR" altLang="tr-TR" sz="2400" dirty="0" err="1" smtClean="0"/>
              <a:t>Google</a:t>
            </a:r>
            <a:r>
              <a:rPr lang="tr-TR" altLang="tr-TR" sz="2400" dirty="0" smtClean="0"/>
              <a:t> gibi genel bulut sağlayıcıları kendi altyapılarını işletir ve sadece internet aracılığıyla erişim sunarlar(doğrudan bağlantı sunulmaz) </a:t>
            </a:r>
          </a:p>
        </p:txBody>
      </p:sp>
      <p:sp>
        <p:nvSpPr>
          <p:cNvPr id="4" name="3 Slayt Numarası Yer Tutucusu"/>
          <p:cNvSpPr>
            <a:spLocks noGrp="1"/>
          </p:cNvSpPr>
          <p:nvPr>
            <p:ph type="sldNum" sz="quarter" idx="11"/>
          </p:nvPr>
        </p:nvSpPr>
        <p:spPr/>
        <p:txBody>
          <a:bodyPr/>
          <a:lstStyle/>
          <a:p>
            <a:pPr>
              <a:defRPr/>
            </a:pPr>
            <a:fld id="{F5DDE322-D2B4-42A0-8C36-DE918C9F66B5}" type="slidenum">
              <a:rPr lang="en-US" altLang="tr-TR" smtClean="0"/>
              <a:pPr>
                <a:defRPr/>
              </a:pPr>
              <a:t>21</a:t>
            </a:fld>
            <a:endParaRPr lang="en-US" altLang="tr-TR"/>
          </a:p>
        </p:txBody>
      </p:sp>
      <p:sp>
        <p:nvSpPr>
          <p:cNvPr id="5" name="4 Altbilgi Yer Tutucusu"/>
          <p:cNvSpPr>
            <a:spLocks noGrp="1"/>
          </p:cNvSpPr>
          <p:nvPr>
            <p:ph type="ftr" sz="quarter" idx="10"/>
          </p:nvPr>
        </p:nvSpPr>
        <p:spPr/>
        <p:txBody>
          <a:bodyPr/>
          <a:lstStyle/>
          <a:p>
            <a:pPr>
              <a:defRPr/>
            </a:pPr>
            <a:r>
              <a:rPr lang="en-US" altLang="tr-TR" smtClean="0"/>
              <a:t>WEB        SERVICES</a:t>
            </a:r>
            <a:endParaRPr lang="en-US" altLang="tr-TR"/>
          </a:p>
        </p:txBody>
      </p:sp>
    </p:spTree>
    <p:extLst>
      <p:ext uri="{BB962C8B-B14F-4D97-AF65-F5344CB8AC3E}">
        <p14:creationId xmlns:p14="http://schemas.microsoft.com/office/powerpoint/2010/main" xmlns="" val="164063508"/>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ctr" eaLnBrk="1" hangingPunct="1"/>
            <a:endParaRPr lang="en-US" altLang="tr-TR" sz="4000" smtClean="0">
              <a:latin typeface="Comic Sans MS" pitchFamily="66" charset="0"/>
            </a:endParaRPr>
          </a:p>
        </p:txBody>
      </p:sp>
      <p:sp>
        <p:nvSpPr>
          <p:cNvPr id="27651" name="Rectangle 3"/>
          <p:cNvSpPr>
            <a:spLocks noGrp="1" noChangeArrowheads="1"/>
          </p:cNvSpPr>
          <p:nvPr>
            <p:ph type="body" idx="1"/>
          </p:nvPr>
        </p:nvSpPr>
        <p:spPr>
          <a:xfrm>
            <a:off x="468313" y="1557338"/>
            <a:ext cx="8229600" cy="4248150"/>
          </a:xfrm>
        </p:spPr>
        <p:txBody>
          <a:bodyPr/>
          <a:lstStyle/>
          <a:p>
            <a:pPr eaLnBrk="1" hangingPunct="1"/>
            <a:endParaRPr lang="tr-TR" altLang="tr-TR" sz="2400" smtClean="0"/>
          </a:p>
        </p:txBody>
      </p:sp>
      <p:sp>
        <p:nvSpPr>
          <p:cNvPr id="27652" name="Text Box 4"/>
          <p:cNvSpPr txBox="1">
            <a:spLocks noChangeArrowheads="1"/>
          </p:cNvSpPr>
          <p:nvPr/>
        </p:nvSpPr>
        <p:spPr bwMode="auto">
          <a:xfrm>
            <a:off x="1547813" y="1989138"/>
            <a:ext cx="5976937" cy="36464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eaLnBrk="1" fontAlgn="base" hangingPunct="1">
              <a:spcBef>
                <a:spcPct val="50000"/>
              </a:spcBef>
              <a:spcAft>
                <a:spcPct val="0"/>
              </a:spcAft>
              <a:buClrTx/>
              <a:buSzTx/>
              <a:buFontTx/>
              <a:buNone/>
            </a:pPr>
            <a:r>
              <a:rPr lang="tr-TR" altLang="tr-TR" sz="6600" smtClean="0">
                <a:solidFill>
                  <a:srgbClr val="CC3300"/>
                </a:solidFill>
              </a:rPr>
              <a:t>Bulut Bilişim:</a:t>
            </a:r>
          </a:p>
          <a:p>
            <a:pPr algn="ctr" eaLnBrk="1" fontAlgn="base" hangingPunct="1">
              <a:spcBef>
                <a:spcPct val="50000"/>
              </a:spcBef>
              <a:spcAft>
                <a:spcPct val="0"/>
              </a:spcAft>
              <a:buClrTx/>
              <a:buSzTx/>
              <a:buFontTx/>
              <a:buNone/>
            </a:pPr>
            <a:r>
              <a:rPr lang="tr-TR" altLang="tr-TR" sz="6600" smtClean="0">
                <a:solidFill>
                  <a:srgbClr val="3366FF"/>
                </a:solidFill>
              </a:rPr>
              <a:t> </a:t>
            </a:r>
            <a:r>
              <a:rPr lang="tr-TR" altLang="tr-TR" sz="6600" b="1" smtClean="0">
                <a:solidFill>
                  <a:srgbClr val="3366FF"/>
                </a:solidFill>
                <a:latin typeface="Times New Roman" pitchFamily="18" charset="0"/>
              </a:rPr>
              <a:t>Özel (private) Bulut</a:t>
            </a:r>
            <a:endParaRPr lang="en-US" altLang="tr-TR" sz="6600" b="1" smtClean="0">
              <a:solidFill>
                <a:srgbClr val="3366FF"/>
              </a:solidFill>
              <a:latin typeface="Times New Roman" pitchFamily="18" charset="0"/>
            </a:endParaRPr>
          </a:p>
        </p:txBody>
      </p:sp>
      <p:sp>
        <p:nvSpPr>
          <p:cNvPr id="5" name="4 Slayt Numarası Yer Tutucusu"/>
          <p:cNvSpPr>
            <a:spLocks noGrp="1"/>
          </p:cNvSpPr>
          <p:nvPr>
            <p:ph type="sldNum" sz="quarter" idx="11"/>
          </p:nvPr>
        </p:nvSpPr>
        <p:spPr/>
        <p:txBody>
          <a:bodyPr/>
          <a:lstStyle/>
          <a:p>
            <a:pPr>
              <a:defRPr/>
            </a:pPr>
            <a:fld id="{FD1AA856-0776-4492-B253-23258420AF95}" type="slidenum">
              <a:rPr lang="en-US" altLang="tr-TR" smtClean="0"/>
              <a:pPr>
                <a:defRPr/>
              </a:pPr>
              <a:t>22</a:t>
            </a:fld>
            <a:endParaRPr lang="en-US" altLang="tr-TR"/>
          </a:p>
        </p:txBody>
      </p:sp>
      <p:sp>
        <p:nvSpPr>
          <p:cNvPr id="6" name="5 Altbilgi Yer Tutucusu"/>
          <p:cNvSpPr>
            <a:spLocks noGrp="1"/>
          </p:cNvSpPr>
          <p:nvPr>
            <p:ph type="ftr" sz="quarter" idx="10"/>
          </p:nvPr>
        </p:nvSpPr>
        <p:spPr/>
        <p:txBody>
          <a:bodyPr/>
          <a:lstStyle/>
          <a:p>
            <a:pPr>
              <a:defRPr/>
            </a:pPr>
            <a:r>
              <a:rPr lang="en-US" altLang="tr-TR" smtClean="0"/>
              <a:t>WEB        SERVICES</a:t>
            </a:r>
            <a:endParaRPr lang="en-US" altLang="tr-TR"/>
          </a:p>
        </p:txBody>
      </p:sp>
    </p:spTree>
    <p:extLst>
      <p:ext uri="{BB962C8B-B14F-4D97-AF65-F5344CB8AC3E}">
        <p14:creationId xmlns:p14="http://schemas.microsoft.com/office/powerpoint/2010/main" xmlns="" val="1319435969"/>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395536" y="0"/>
            <a:ext cx="8229600" cy="1143000"/>
          </a:xfrm>
        </p:spPr>
        <p:txBody>
          <a:bodyPr/>
          <a:lstStyle/>
          <a:p>
            <a:pPr algn="ctr" eaLnBrk="1" hangingPunct="1"/>
            <a:r>
              <a:rPr lang="tr-TR" altLang="tr-TR" sz="4000" dirty="0" smtClean="0">
                <a:solidFill>
                  <a:srgbClr val="CC3300"/>
                </a:solidFill>
                <a:latin typeface="Comic Sans MS" pitchFamily="66" charset="0"/>
              </a:rPr>
              <a:t>Özel Bulut nedir ?...</a:t>
            </a:r>
            <a:endParaRPr lang="en-US" altLang="tr-TR" sz="4000" dirty="0" smtClean="0">
              <a:latin typeface="Comic Sans MS" pitchFamily="66" charset="0"/>
            </a:endParaRPr>
          </a:p>
        </p:txBody>
      </p:sp>
      <p:sp>
        <p:nvSpPr>
          <p:cNvPr id="27651" name="Rectangle 3"/>
          <p:cNvSpPr>
            <a:spLocks noGrp="1" noChangeArrowheads="1"/>
          </p:cNvSpPr>
          <p:nvPr>
            <p:ph type="body" idx="1"/>
          </p:nvPr>
        </p:nvSpPr>
        <p:spPr>
          <a:xfrm>
            <a:off x="468313" y="1557338"/>
            <a:ext cx="8229600" cy="4248150"/>
          </a:xfrm>
        </p:spPr>
        <p:txBody>
          <a:bodyPr/>
          <a:lstStyle/>
          <a:p>
            <a:pPr eaLnBrk="1" hangingPunct="1"/>
            <a:r>
              <a:rPr lang="tr-TR" altLang="tr-TR" sz="2400" dirty="0" smtClean="0"/>
              <a:t>Özel bulut sadece tek bir organizasyon için işletilen bulut altyapısıdır, dâhili olarak veya üçüncü parti şirketler tarafından yönetilebilir ve yine dâhili veya harici olarak barındırılabilir.</a:t>
            </a:r>
          </a:p>
          <a:p>
            <a:pPr eaLnBrk="1" hangingPunct="1"/>
            <a:r>
              <a:rPr lang="tr-TR" altLang="tr-TR" sz="2400" dirty="0" smtClean="0"/>
              <a:t>Şirket kendi bulutunu kurar. Dışarıya kapalı bulut, şirket içinde ortak kullanılır.</a:t>
            </a:r>
          </a:p>
          <a:p>
            <a:pPr eaLnBrk="1" hangingPunct="1"/>
            <a:r>
              <a:rPr lang="tr-TR" altLang="tr-TR" sz="2400" dirty="0" smtClean="0"/>
              <a:t>Genel bulut kadar büyük tasarruflar sağlamasa da, bilgi işlem yatırım ve giderlerinde çok önemli avantajlar sağlar.</a:t>
            </a:r>
          </a:p>
        </p:txBody>
      </p:sp>
      <p:sp>
        <p:nvSpPr>
          <p:cNvPr id="4" name="3 Slayt Numarası Yer Tutucusu"/>
          <p:cNvSpPr>
            <a:spLocks noGrp="1"/>
          </p:cNvSpPr>
          <p:nvPr>
            <p:ph type="sldNum" sz="quarter" idx="11"/>
          </p:nvPr>
        </p:nvSpPr>
        <p:spPr/>
        <p:txBody>
          <a:bodyPr/>
          <a:lstStyle/>
          <a:p>
            <a:pPr>
              <a:defRPr/>
            </a:pPr>
            <a:fld id="{60285823-7C47-43EA-B4E4-A6EED140F253}" type="slidenum">
              <a:rPr lang="en-US" altLang="tr-TR" smtClean="0"/>
              <a:pPr>
                <a:defRPr/>
              </a:pPr>
              <a:t>23</a:t>
            </a:fld>
            <a:endParaRPr lang="en-US" altLang="tr-TR"/>
          </a:p>
        </p:txBody>
      </p:sp>
      <p:sp>
        <p:nvSpPr>
          <p:cNvPr id="5" name="4 Altbilgi Yer Tutucusu"/>
          <p:cNvSpPr>
            <a:spLocks noGrp="1"/>
          </p:cNvSpPr>
          <p:nvPr>
            <p:ph type="ftr" sz="quarter" idx="10"/>
          </p:nvPr>
        </p:nvSpPr>
        <p:spPr/>
        <p:txBody>
          <a:bodyPr/>
          <a:lstStyle/>
          <a:p>
            <a:pPr>
              <a:defRPr/>
            </a:pPr>
            <a:r>
              <a:rPr lang="en-US" altLang="tr-TR" smtClean="0"/>
              <a:t>WEB        SERVICES</a:t>
            </a:r>
            <a:endParaRPr lang="en-US" altLang="tr-TR"/>
          </a:p>
        </p:txBody>
      </p:sp>
    </p:spTree>
    <p:extLst>
      <p:ext uri="{BB962C8B-B14F-4D97-AF65-F5344CB8AC3E}">
        <p14:creationId xmlns:p14="http://schemas.microsoft.com/office/powerpoint/2010/main" xmlns="" val="3955516851"/>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395536" y="0"/>
            <a:ext cx="8229600" cy="1143000"/>
          </a:xfrm>
        </p:spPr>
        <p:txBody>
          <a:bodyPr/>
          <a:lstStyle/>
          <a:p>
            <a:pPr algn="ctr" eaLnBrk="1" hangingPunct="1"/>
            <a:r>
              <a:rPr lang="tr-TR" altLang="tr-TR" sz="4000" smtClean="0">
                <a:solidFill>
                  <a:srgbClr val="CC3300"/>
                </a:solidFill>
                <a:latin typeface="Comic Sans MS" pitchFamily="66" charset="0"/>
              </a:rPr>
              <a:t>Devam …</a:t>
            </a:r>
            <a:endParaRPr lang="en-US" altLang="tr-TR" sz="4000" smtClean="0">
              <a:latin typeface="Comic Sans MS" pitchFamily="66" charset="0"/>
            </a:endParaRPr>
          </a:p>
        </p:txBody>
      </p:sp>
      <p:sp>
        <p:nvSpPr>
          <p:cNvPr id="27651" name="Rectangle 3"/>
          <p:cNvSpPr>
            <a:spLocks noGrp="1" noChangeArrowheads="1"/>
          </p:cNvSpPr>
          <p:nvPr>
            <p:ph type="body" idx="1"/>
          </p:nvPr>
        </p:nvSpPr>
        <p:spPr>
          <a:xfrm>
            <a:off x="468313" y="1557338"/>
            <a:ext cx="8229600" cy="4248150"/>
          </a:xfrm>
        </p:spPr>
        <p:txBody>
          <a:bodyPr>
            <a:normAutofit/>
          </a:bodyPr>
          <a:lstStyle/>
          <a:p>
            <a:pPr eaLnBrk="1" hangingPunct="1"/>
            <a:r>
              <a:rPr lang="tr-TR" altLang="tr-TR" sz="2400" smtClean="0"/>
              <a:t>Genel bulut ile özel buluta günlük hayattan örnek vermek gerekirse birincisini toplu taşımacılığa, ikincisini özel otomobile benzetebiliriz. </a:t>
            </a:r>
          </a:p>
          <a:p>
            <a:pPr eaLnBrk="1" hangingPunct="1"/>
            <a:r>
              <a:rPr lang="tr-TR" altLang="tr-TR" sz="2400" smtClean="0"/>
              <a:t>Genel bulutta da tıpkı toplu taşımacılıkta olduğu gibi kaynakların başkalarıyla aynı anda paylaşılması söz konusudur. </a:t>
            </a:r>
          </a:p>
          <a:p>
            <a:pPr eaLnBrk="1" hangingPunct="1"/>
            <a:r>
              <a:rPr lang="tr-TR" altLang="tr-TR" sz="2400" smtClean="0"/>
              <a:t>Dördüncü Levent'ten Taksim'e belki en hızlı erişimi sağlar ama yolculuğu tanımadığınız kişilerle yaparsınız. Çantanızda yüz binlerce TL taşımak için uygun değildir. Cep telefonuyla konuşamazsınız, ya da konuşabilseniz bile özel konuşma pek yapamazsınız</a:t>
            </a:r>
            <a:r>
              <a:rPr lang="tr-TR" altLang="tr-TR" sz="2800" smtClean="0"/>
              <a:t>. </a:t>
            </a:r>
          </a:p>
        </p:txBody>
      </p:sp>
      <p:sp>
        <p:nvSpPr>
          <p:cNvPr id="4" name="3 Slayt Numarası Yer Tutucusu"/>
          <p:cNvSpPr>
            <a:spLocks noGrp="1"/>
          </p:cNvSpPr>
          <p:nvPr>
            <p:ph type="sldNum" sz="quarter" idx="11"/>
          </p:nvPr>
        </p:nvSpPr>
        <p:spPr/>
        <p:txBody>
          <a:bodyPr/>
          <a:lstStyle/>
          <a:p>
            <a:pPr>
              <a:defRPr/>
            </a:pPr>
            <a:fld id="{4284FBC0-DB4E-4086-89A8-6A653CECFD46}" type="slidenum">
              <a:rPr lang="en-US" altLang="tr-TR" smtClean="0">
                <a:solidFill>
                  <a:srgbClr val="000000"/>
                </a:solidFill>
              </a:rPr>
              <a:pPr>
                <a:defRPr/>
              </a:pPr>
              <a:t>24</a:t>
            </a:fld>
            <a:endParaRPr lang="en-US" altLang="tr-TR">
              <a:solidFill>
                <a:srgbClr val="000000"/>
              </a:solidFill>
            </a:endParaRPr>
          </a:p>
        </p:txBody>
      </p:sp>
      <p:sp>
        <p:nvSpPr>
          <p:cNvPr id="5" name="4 Altbilgi Yer Tutucusu"/>
          <p:cNvSpPr>
            <a:spLocks noGrp="1"/>
          </p:cNvSpPr>
          <p:nvPr>
            <p:ph type="ftr" sz="quarter" idx="10"/>
          </p:nvPr>
        </p:nvSpPr>
        <p:spPr/>
        <p:txBody>
          <a:bodyPr/>
          <a:lstStyle/>
          <a:p>
            <a:pPr>
              <a:defRPr/>
            </a:pPr>
            <a:r>
              <a:rPr lang="en-US" altLang="tr-TR" smtClean="0">
                <a:solidFill>
                  <a:srgbClr val="000000"/>
                </a:solidFill>
              </a:rPr>
              <a:t>WEB        SERVICES</a:t>
            </a:r>
            <a:endParaRPr lang="en-US" altLang="tr-TR">
              <a:solidFill>
                <a:srgbClr val="000000"/>
              </a:solidFill>
            </a:endParaRPr>
          </a:p>
        </p:txBody>
      </p:sp>
    </p:spTree>
    <p:extLst>
      <p:ext uri="{BB962C8B-B14F-4D97-AF65-F5344CB8AC3E}">
        <p14:creationId xmlns:p14="http://schemas.microsoft.com/office/powerpoint/2010/main" xmlns="" val="1310268783"/>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algn="ctr" eaLnBrk="1" hangingPunct="1"/>
            <a:r>
              <a:rPr lang="tr-TR" altLang="tr-TR" sz="4000" smtClean="0">
                <a:solidFill>
                  <a:srgbClr val="CC3300"/>
                </a:solidFill>
                <a:latin typeface="Comic Sans MS" pitchFamily="66" charset="0"/>
              </a:rPr>
              <a:t>Devam …</a:t>
            </a:r>
            <a:endParaRPr lang="en-US" altLang="tr-TR" sz="4000" smtClean="0">
              <a:latin typeface="Comic Sans MS" pitchFamily="66" charset="0"/>
            </a:endParaRPr>
          </a:p>
        </p:txBody>
      </p:sp>
      <p:sp>
        <p:nvSpPr>
          <p:cNvPr id="27651" name="Rectangle 3"/>
          <p:cNvSpPr>
            <a:spLocks noGrp="1" noChangeArrowheads="1"/>
          </p:cNvSpPr>
          <p:nvPr>
            <p:ph type="body" idx="1"/>
          </p:nvPr>
        </p:nvSpPr>
        <p:spPr>
          <a:xfrm>
            <a:off x="468313" y="1557338"/>
            <a:ext cx="8229600" cy="4248150"/>
          </a:xfrm>
        </p:spPr>
        <p:txBody>
          <a:bodyPr/>
          <a:lstStyle/>
          <a:p>
            <a:pPr eaLnBrk="1" hangingPunct="1"/>
            <a:endParaRPr lang="tr-TR" altLang="tr-TR" sz="2400" smtClean="0"/>
          </a:p>
          <a:p>
            <a:pPr eaLnBrk="1" hangingPunct="1"/>
            <a:r>
              <a:rPr lang="tr-TR" altLang="tr-TR" sz="2400" smtClean="0"/>
              <a:t>Öte yandan özel bulutta tıpkı özel otomobilde olduğu gibi kişisel rahatınız, kişisel mahremiyetiniz ön plandadır.</a:t>
            </a:r>
          </a:p>
          <a:p>
            <a:pPr eaLnBrk="1" hangingPunct="1"/>
            <a:r>
              <a:rPr lang="tr-TR" altLang="tr-TR" sz="2400" smtClean="0"/>
              <a:t>Özel bulut bilgi işlem altyapısı ise daha çok bir şirketin araç filosuna benzer. Herkes yine bir havuzdaki otomobilleri kullanır ama bir kez otomobilin içine girdi mi, yolculuğunun sonuna kadar o araç kişisel aracıdır. </a:t>
            </a:r>
          </a:p>
        </p:txBody>
      </p:sp>
      <p:sp>
        <p:nvSpPr>
          <p:cNvPr id="4" name="3 Slayt Numarası Yer Tutucusu"/>
          <p:cNvSpPr>
            <a:spLocks noGrp="1"/>
          </p:cNvSpPr>
          <p:nvPr>
            <p:ph type="sldNum" sz="quarter" idx="11"/>
          </p:nvPr>
        </p:nvSpPr>
        <p:spPr/>
        <p:txBody>
          <a:bodyPr/>
          <a:lstStyle/>
          <a:p>
            <a:pPr>
              <a:defRPr/>
            </a:pPr>
            <a:fld id="{25903DB2-1702-433E-85B6-1A8B276BA374}" type="slidenum">
              <a:rPr lang="en-US" altLang="tr-TR" smtClean="0"/>
              <a:pPr>
                <a:defRPr/>
              </a:pPr>
              <a:t>25</a:t>
            </a:fld>
            <a:endParaRPr lang="en-US" altLang="tr-TR"/>
          </a:p>
        </p:txBody>
      </p:sp>
      <p:sp>
        <p:nvSpPr>
          <p:cNvPr id="5" name="4 Altbilgi Yer Tutucusu"/>
          <p:cNvSpPr>
            <a:spLocks noGrp="1"/>
          </p:cNvSpPr>
          <p:nvPr>
            <p:ph type="ftr" sz="quarter" idx="10"/>
          </p:nvPr>
        </p:nvSpPr>
        <p:spPr/>
        <p:txBody>
          <a:bodyPr/>
          <a:lstStyle/>
          <a:p>
            <a:pPr>
              <a:defRPr/>
            </a:pPr>
            <a:r>
              <a:rPr lang="en-US" altLang="tr-TR" smtClean="0"/>
              <a:t>WEB        SERVICES</a:t>
            </a:r>
            <a:endParaRPr lang="en-US" altLang="tr-TR"/>
          </a:p>
        </p:txBody>
      </p:sp>
    </p:spTree>
    <p:extLst>
      <p:ext uri="{BB962C8B-B14F-4D97-AF65-F5344CB8AC3E}">
        <p14:creationId xmlns:p14="http://schemas.microsoft.com/office/powerpoint/2010/main" xmlns="" val="3637495046"/>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algn="ctr" eaLnBrk="1" hangingPunct="1"/>
            <a:endParaRPr lang="en-US" altLang="tr-TR" sz="4000" smtClean="0">
              <a:latin typeface="Comic Sans MS" pitchFamily="66" charset="0"/>
            </a:endParaRPr>
          </a:p>
        </p:txBody>
      </p:sp>
      <p:sp>
        <p:nvSpPr>
          <p:cNvPr id="27651" name="Rectangle 3"/>
          <p:cNvSpPr>
            <a:spLocks noGrp="1" noChangeArrowheads="1"/>
          </p:cNvSpPr>
          <p:nvPr>
            <p:ph type="body" idx="1"/>
          </p:nvPr>
        </p:nvSpPr>
        <p:spPr>
          <a:xfrm>
            <a:off x="468313" y="1557338"/>
            <a:ext cx="8229600" cy="4248150"/>
          </a:xfrm>
        </p:spPr>
        <p:txBody>
          <a:bodyPr/>
          <a:lstStyle/>
          <a:p>
            <a:pPr eaLnBrk="1" hangingPunct="1"/>
            <a:endParaRPr lang="tr-TR" altLang="tr-TR" sz="2400" smtClean="0"/>
          </a:p>
        </p:txBody>
      </p:sp>
      <p:sp>
        <p:nvSpPr>
          <p:cNvPr id="27652" name="Text Box 4"/>
          <p:cNvSpPr txBox="1">
            <a:spLocks noChangeArrowheads="1"/>
          </p:cNvSpPr>
          <p:nvPr/>
        </p:nvSpPr>
        <p:spPr bwMode="auto">
          <a:xfrm>
            <a:off x="1547813" y="1412875"/>
            <a:ext cx="5976937" cy="46624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eaLnBrk="1" fontAlgn="base" hangingPunct="1">
              <a:spcBef>
                <a:spcPct val="50000"/>
              </a:spcBef>
              <a:spcAft>
                <a:spcPct val="0"/>
              </a:spcAft>
              <a:buClrTx/>
              <a:buSzTx/>
              <a:buFontTx/>
              <a:buNone/>
            </a:pPr>
            <a:r>
              <a:rPr lang="tr-TR" altLang="tr-TR" sz="6600" dirty="0" smtClean="0">
                <a:solidFill>
                  <a:srgbClr val="CC3300"/>
                </a:solidFill>
              </a:rPr>
              <a:t>Bulut Bilişim:</a:t>
            </a:r>
          </a:p>
          <a:p>
            <a:pPr algn="ctr" eaLnBrk="1" fontAlgn="base" hangingPunct="1">
              <a:spcBef>
                <a:spcPct val="50000"/>
              </a:spcBef>
              <a:spcAft>
                <a:spcPct val="0"/>
              </a:spcAft>
              <a:buClrTx/>
              <a:buSzTx/>
              <a:buFontTx/>
              <a:buNone/>
            </a:pPr>
            <a:r>
              <a:rPr lang="tr-TR" altLang="tr-TR" sz="6600" dirty="0" smtClean="0">
                <a:solidFill>
                  <a:srgbClr val="3366FF"/>
                </a:solidFill>
              </a:rPr>
              <a:t> </a:t>
            </a:r>
            <a:r>
              <a:rPr lang="tr-TR" altLang="tr-TR" sz="6600" b="1" dirty="0" smtClean="0">
                <a:solidFill>
                  <a:srgbClr val="3366FF"/>
                </a:solidFill>
                <a:latin typeface="Times New Roman" pitchFamily="18" charset="0"/>
              </a:rPr>
              <a:t>Topluluk (</a:t>
            </a:r>
            <a:r>
              <a:rPr lang="tr-TR" altLang="tr-TR" sz="6600" b="1" dirty="0" err="1" smtClean="0">
                <a:solidFill>
                  <a:srgbClr val="3366FF"/>
                </a:solidFill>
                <a:latin typeface="Times New Roman" pitchFamily="18" charset="0"/>
              </a:rPr>
              <a:t>Community</a:t>
            </a:r>
            <a:r>
              <a:rPr lang="tr-TR" altLang="tr-TR" sz="6600" b="1" dirty="0" smtClean="0">
                <a:solidFill>
                  <a:srgbClr val="3366FF"/>
                </a:solidFill>
                <a:latin typeface="Times New Roman" pitchFamily="18" charset="0"/>
              </a:rPr>
              <a:t>) Bulut</a:t>
            </a:r>
            <a:endParaRPr lang="en-US" altLang="tr-TR" sz="6600" b="1" dirty="0" smtClean="0">
              <a:solidFill>
                <a:srgbClr val="3366FF"/>
              </a:solidFill>
              <a:latin typeface="Times New Roman" pitchFamily="18" charset="0"/>
            </a:endParaRPr>
          </a:p>
        </p:txBody>
      </p:sp>
      <p:sp>
        <p:nvSpPr>
          <p:cNvPr id="5" name="4 Slayt Numarası Yer Tutucusu"/>
          <p:cNvSpPr>
            <a:spLocks noGrp="1"/>
          </p:cNvSpPr>
          <p:nvPr>
            <p:ph type="sldNum" sz="quarter" idx="11"/>
          </p:nvPr>
        </p:nvSpPr>
        <p:spPr/>
        <p:txBody>
          <a:bodyPr/>
          <a:lstStyle/>
          <a:p>
            <a:pPr>
              <a:defRPr/>
            </a:pPr>
            <a:fld id="{C169A533-E746-4D44-9C52-FC03C9BA06AD}" type="slidenum">
              <a:rPr lang="en-US" altLang="tr-TR" smtClean="0"/>
              <a:pPr>
                <a:defRPr/>
              </a:pPr>
              <a:t>26</a:t>
            </a:fld>
            <a:endParaRPr lang="en-US" altLang="tr-TR"/>
          </a:p>
        </p:txBody>
      </p:sp>
      <p:sp>
        <p:nvSpPr>
          <p:cNvPr id="6" name="5 Altbilgi Yer Tutucusu"/>
          <p:cNvSpPr>
            <a:spLocks noGrp="1"/>
          </p:cNvSpPr>
          <p:nvPr>
            <p:ph type="ftr" sz="quarter" idx="10"/>
          </p:nvPr>
        </p:nvSpPr>
        <p:spPr/>
        <p:txBody>
          <a:bodyPr/>
          <a:lstStyle/>
          <a:p>
            <a:pPr>
              <a:defRPr/>
            </a:pPr>
            <a:r>
              <a:rPr lang="en-US" altLang="tr-TR" smtClean="0"/>
              <a:t>WEB        SERVICES</a:t>
            </a:r>
            <a:endParaRPr lang="en-US" altLang="tr-TR"/>
          </a:p>
        </p:txBody>
      </p:sp>
    </p:spTree>
    <p:extLst>
      <p:ext uri="{BB962C8B-B14F-4D97-AF65-F5344CB8AC3E}">
        <p14:creationId xmlns:p14="http://schemas.microsoft.com/office/powerpoint/2010/main" xmlns="" val="808649667"/>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algn="ctr" eaLnBrk="1" hangingPunct="1"/>
            <a:r>
              <a:rPr lang="tr-TR" altLang="tr-TR" sz="4000" smtClean="0">
                <a:solidFill>
                  <a:srgbClr val="CC3300"/>
                </a:solidFill>
                <a:latin typeface="Comic Sans MS" pitchFamily="66" charset="0"/>
              </a:rPr>
              <a:t>Topluluk Bulut nedir ?...</a:t>
            </a:r>
            <a:endParaRPr lang="en-US" altLang="tr-TR" sz="4000" smtClean="0">
              <a:latin typeface="Comic Sans MS" pitchFamily="66" charset="0"/>
            </a:endParaRPr>
          </a:p>
        </p:txBody>
      </p:sp>
      <p:sp>
        <p:nvSpPr>
          <p:cNvPr id="32771" name="Rectangle 3"/>
          <p:cNvSpPr>
            <a:spLocks noGrp="1" noChangeArrowheads="1"/>
          </p:cNvSpPr>
          <p:nvPr>
            <p:ph type="body" idx="1"/>
          </p:nvPr>
        </p:nvSpPr>
        <p:spPr>
          <a:xfrm>
            <a:off x="468313" y="1557338"/>
            <a:ext cx="8229600" cy="4248150"/>
          </a:xfrm>
        </p:spPr>
        <p:txBody>
          <a:bodyPr/>
          <a:lstStyle/>
          <a:p>
            <a:endParaRPr lang="tr-TR" altLang="tr-TR" sz="2400" dirty="0" smtClean="0"/>
          </a:p>
          <a:p>
            <a:r>
              <a:rPr lang="tr-TR" altLang="tr-TR" sz="2400" dirty="0" smtClean="0"/>
              <a:t>Topluluk bulutu aynı alaka ve endişeleri (güvenlik, uyum, yargı gibi) taşıyan özel bir topluluktaki çeşitli organizasyonlar arasında altyapının paylaşılmasıdır. </a:t>
            </a:r>
          </a:p>
          <a:p>
            <a:r>
              <a:rPr lang="tr-TR" altLang="tr-TR" sz="2400" dirty="0" smtClean="0"/>
              <a:t>Bulut altyapısı birkaç organizasyon ya da firma tarafından paylaşılır, böylece aynı amacı paylaşan, aynı güvenlik gereksinimleri olan, aynı tarzda idare edilen organizasyonlar, firmalar desteklenir. </a:t>
            </a:r>
          </a:p>
          <a:p>
            <a:r>
              <a:rPr lang="tr-TR" altLang="tr-TR" sz="2400" dirty="0" smtClean="0"/>
              <a:t>Organizasyon, firma ya da 3. parti şirketler tarafından yönetilir. </a:t>
            </a:r>
          </a:p>
        </p:txBody>
      </p:sp>
      <p:sp>
        <p:nvSpPr>
          <p:cNvPr id="4" name="3 Slayt Numarası Yer Tutucusu"/>
          <p:cNvSpPr>
            <a:spLocks noGrp="1"/>
          </p:cNvSpPr>
          <p:nvPr>
            <p:ph type="sldNum" sz="quarter" idx="11"/>
          </p:nvPr>
        </p:nvSpPr>
        <p:spPr/>
        <p:txBody>
          <a:bodyPr/>
          <a:lstStyle/>
          <a:p>
            <a:pPr>
              <a:defRPr/>
            </a:pPr>
            <a:fld id="{12B7FAD1-D03F-44EC-A60E-E348683DD56D}" type="slidenum">
              <a:rPr lang="en-US" altLang="tr-TR" smtClean="0"/>
              <a:pPr>
                <a:defRPr/>
              </a:pPr>
              <a:t>27</a:t>
            </a:fld>
            <a:endParaRPr lang="en-US" altLang="tr-TR"/>
          </a:p>
        </p:txBody>
      </p:sp>
      <p:sp>
        <p:nvSpPr>
          <p:cNvPr id="5" name="4 Altbilgi Yer Tutucusu"/>
          <p:cNvSpPr>
            <a:spLocks noGrp="1"/>
          </p:cNvSpPr>
          <p:nvPr>
            <p:ph type="ftr" sz="quarter" idx="10"/>
          </p:nvPr>
        </p:nvSpPr>
        <p:spPr/>
        <p:txBody>
          <a:bodyPr/>
          <a:lstStyle/>
          <a:p>
            <a:pPr>
              <a:defRPr/>
            </a:pPr>
            <a:r>
              <a:rPr lang="en-US" altLang="tr-TR" smtClean="0"/>
              <a:t>WEB        SERVICES</a:t>
            </a:r>
            <a:endParaRPr lang="en-US" altLang="tr-TR"/>
          </a:p>
        </p:txBody>
      </p:sp>
    </p:spTree>
    <p:extLst>
      <p:ext uri="{BB962C8B-B14F-4D97-AF65-F5344CB8AC3E}">
        <p14:creationId xmlns:p14="http://schemas.microsoft.com/office/powerpoint/2010/main" xmlns="" val="2070656285"/>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395536" y="260648"/>
            <a:ext cx="8229600" cy="1143000"/>
          </a:xfrm>
        </p:spPr>
        <p:txBody>
          <a:bodyPr/>
          <a:lstStyle/>
          <a:p>
            <a:pPr algn="ctr" eaLnBrk="1" hangingPunct="1"/>
            <a:r>
              <a:rPr lang="tr-TR" altLang="tr-TR" sz="4000" dirty="0" smtClean="0">
                <a:solidFill>
                  <a:srgbClr val="CC3300"/>
                </a:solidFill>
                <a:latin typeface="Comic Sans MS" pitchFamily="66" charset="0"/>
              </a:rPr>
              <a:t>Devam …</a:t>
            </a:r>
            <a:endParaRPr lang="en-US" altLang="tr-TR" sz="4000" dirty="0" smtClean="0">
              <a:latin typeface="Comic Sans MS" pitchFamily="66" charset="0"/>
            </a:endParaRPr>
          </a:p>
        </p:txBody>
      </p:sp>
      <p:sp>
        <p:nvSpPr>
          <p:cNvPr id="33795" name="Rectangle 3"/>
          <p:cNvSpPr>
            <a:spLocks noGrp="1" noChangeArrowheads="1"/>
          </p:cNvSpPr>
          <p:nvPr>
            <p:ph type="body" idx="1"/>
          </p:nvPr>
        </p:nvSpPr>
        <p:spPr>
          <a:xfrm>
            <a:off x="468313" y="1557338"/>
            <a:ext cx="8229600" cy="4248150"/>
          </a:xfrm>
        </p:spPr>
        <p:txBody>
          <a:bodyPr/>
          <a:lstStyle/>
          <a:p>
            <a:r>
              <a:rPr lang="tr-TR" altLang="tr-TR" sz="2400" smtClean="0"/>
              <a:t>Masraflar genel buluta göre daha az kullanıcıya çıkar(fakat özel buluttan daha fazla kullanıcıya çıkar) böylece sadece bulut bilişimin masraf kısıtlayıcı potansiyelinin bazıları gerçekleştirilir. </a:t>
            </a:r>
          </a:p>
          <a:p>
            <a:r>
              <a:rPr lang="tr-TR" altLang="tr-TR" sz="2400" smtClean="0"/>
              <a:t>Örnek olarak devlet kuruluşları ortak bir bulut kullanarak bilgi işlem ihtiyaçlarını karşılayabilirler.</a:t>
            </a:r>
          </a:p>
        </p:txBody>
      </p:sp>
      <p:sp>
        <p:nvSpPr>
          <p:cNvPr id="4" name="3 Slayt Numarası Yer Tutucusu"/>
          <p:cNvSpPr>
            <a:spLocks noGrp="1"/>
          </p:cNvSpPr>
          <p:nvPr>
            <p:ph type="sldNum" sz="quarter" idx="11"/>
          </p:nvPr>
        </p:nvSpPr>
        <p:spPr/>
        <p:txBody>
          <a:bodyPr/>
          <a:lstStyle/>
          <a:p>
            <a:pPr>
              <a:defRPr/>
            </a:pPr>
            <a:fld id="{01779038-F069-44FA-A902-D24D642FB775}" type="slidenum">
              <a:rPr lang="en-US" altLang="tr-TR" smtClean="0"/>
              <a:pPr>
                <a:defRPr/>
              </a:pPr>
              <a:t>28</a:t>
            </a:fld>
            <a:endParaRPr lang="en-US" altLang="tr-TR"/>
          </a:p>
        </p:txBody>
      </p:sp>
      <p:sp>
        <p:nvSpPr>
          <p:cNvPr id="5" name="4 Altbilgi Yer Tutucusu"/>
          <p:cNvSpPr>
            <a:spLocks noGrp="1"/>
          </p:cNvSpPr>
          <p:nvPr>
            <p:ph type="ftr" sz="quarter" idx="10"/>
          </p:nvPr>
        </p:nvSpPr>
        <p:spPr/>
        <p:txBody>
          <a:bodyPr/>
          <a:lstStyle/>
          <a:p>
            <a:pPr>
              <a:defRPr/>
            </a:pPr>
            <a:r>
              <a:rPr lang="en-US" altLang="tr-TR" smtClean="0"/>
              <a:t>WEB        SERVICES</a:t>
            </a:r>
            <a:endParaRPr lang="en-US" altLang="tr-TR"/>
          </a:p>
        </p:txBody>
      </p:sp>
    </p:spTree>
    <p:extLst>
      <p:ext uri="{BB962C8B-B14F-4D97-AF65-F5344CB8AC3E}">
        <p14:creationId xmlns:p14="http://schemas.microsoft.com/office/powerpoint/2010/main" xmlns="" val="763568692"/>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algn="ctr" eaLnBrk="1" hangingPunct="1"/>
            <a:endParaRPr lang="en-US" altLang="tr-TR" sz="4000" smtClean="0">
              <a:latin typeface="Comic Sans MS" pitchFamily="66" charset="0"/>
            </a:endParaRPr>
          </a:p>
        </p:txBody>
      </p:sp>
      <p:sp>
        <p:nvSpPr>
          <p:cNvPr id="27651" name="Rectangle 3"/>
          <p:cNvSpPr>
            <a:spLocks noGrp="1" noChangeArrowheads="1"/>
          </p:cNvSpPr>
          <p:nvPr>
            <p:ph type="body" idx="1"/>
          </p:nvPr>
        </p:nvSpPr>
        <p:spPr>
          <a:xfrm>
            <a:off x="468313" y="1557338"/>
            <a:ext cx="8229600" cy="4248150"/>
          </a:xfrm>
        </p:spPr>
        <p:txBody>
          <a:bodyPr/>
          <a:lstStyle/>
          <a:p>
            <a:pPr eaLnBrk="1" hangingPunct="1"/>
            <a:endParaRPr lang="tr-TR" altLang="tr-TR" sz="2400" smtClean="0"/>
          </a:p>
        </p:txBody>
      </p:sp>
      <p:sp>
        <p:nvSpPr>
          <p:cNvPr id="27652" name="Text Box 4"/>
          <p:cNvSpPr txBox="1">
            <a:spLocks noChangeArrowheads="1"/>
          </p:cNvSpPr>
          <p:nvPr/>
        </p:nvSpPr>
        <p:spPr bwMode="auto">
          <a:xfrm>
            <a:off x="1547813" y="1916113"/>
            <a:ext cx="5976937" cy="36480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eaLnBrk="1" fontAlgn="base" hangingPunct="1">
              <a:spcBef>
                <a:spcPct val="50000"/>
              </a:spcBef>
              <a:spcAft>
                <a:spcPct val="0"/>
              </a:spcAft>
              <a:buClrTx/>
              <a:buSzTx/>
              <a:buFontTx/>
              <a:buNone/>
            </a:pPr>
            <a:r>
              <a:rPr lang="tr-TR" altLang="tr-TR" sz="6600" smtClean="0">
                <a:solidFill>
                  <a:srgbClr val="CC3300"/>
                </a:solidFill>
              </a:rPr>
              <a:t>Bulut Bilişim:</a:t>
            </a:r>
          </a:p>
          <a:p>
            <a:pPr algn="ctr" eaLnBrk="1" fontAlgn="base" hangingPunct="1">
              <a:spcBef>
                <a:spcPct val="50000"/>
              </a:spcBef>
              <a:spcAft>
                <a:spcPct val="0"/>
              </a:spcAft>
              <a:buClrTx/>
              <a:buSzTx/>
              <a:buFontTx/>
              <a:buNone/>
            </a:pPr>
            <a:r>
              <a:rPr lang="tr-TR" altLang="tr-TR" sz="6600" smtClean="0">
                <a:solidFill>
                  <a:srgbClr val="3366FF"/>
                </a:solidFill>
              </a:rPr>
              <a:t> </a:t>
            </a:r>
            <a:r>
              <a:rPr lang="tr-TR" altLang="tr-TR" sz="6600" b="1" smtClean="0">
                <a:solidFill>
                  <a:srgbClr val="3366FF"/>
                </a:solidFill>
                <a:latin typeface="Times New Roman" pitchFamily="18" charset="0"/>
              </a:rPr>
              <a:t>Hibrid (Hybrid) Bulut</a:t>
            </a:r>
            <a:endParaRPr lang="en-US" altLang="tr-TR" sz="6600" b="1" smtClean="0">
              <a:solidFill>
                <a:srgbClr val="3366FF"/>
              </a:solidFill>
              <a:latin typeface="Times New Roman" pitchFamily="18" charset="0"/>
            </a:endParaRPr>
          </a:p>
        </p:txBody>
      </p:sp>
      <p:sp>
        <p:nvSpPr>
          <p:cNvPr id="5" name="4 Slayt Numarası Yer Tutucusu"/>
          <p:cNvSpPr>
            <a:spLocks noGrp="1"/>
          </p:cNvSpPr>
          <p:nvPr>
            <p:ph type="sldNum" sz="quarter" idx="11"/>
          </p:nvPr>
        </p:nvSpPr>
        <p:spPr/>
        <p:txBody>
          <a:bodyPr/>
          <a:lstStyle/>
          <a:p>
            <a:pPr>
              <a:defRPr/>
            </a:pPr>
            <a:fld id="{EF8164E9-D426-4866-B5A5-38BC183EB991}" type="slidenum">
              <a:rPr lang="en-US" altLang="tr-TR" smtClean="0"/>
              <a:pPr>
                <a:defRPr/>
              </a:pPr>
              <a:t>29</a:t>
            </a:fld>
            <a:endParaRPr lang="en-US" altLang="tr-TR"/>
          </a:p>
        </p:txBody>
      </p:sp>
      <p:sp>
        <p:nvSpPr>
          <p:cNvPr id="6" name="5 Altbilgi Yer Tutucusu"/>
          <p:cNvSpPr>
            <a:spLocks noGrp="1"/>
          </p:cNvSpPr>
          <p:nvPr>
            <p:ph type="ftr" sz="quarter" idx="10"/>
          </p:nvPr>
        </p:nvSpPr>
        <p:spPr/>
        <p:txBody>
          <a:bodyPr/>
          <a:lstStyle/>
          <a:p>
            <a:pPr>
              <a:defRPr/>
            </a:pPr>
            <a:r>
              <a:rPr lang="en-US" altLang="tr-TR" smtClean="0"/>
              <a:t>WEB        SERVICES</a:t>
            </a:r>
            <a:endParaRPr lang="en-US" altLang="tr-TR"/>
          </a:p>
        </p:txBody>
      </p:sp>
    </p:spTree>
    <p:extLst>
      <p:ext uri="{BB962C8B-B14F-4D97-AF65-F5344CB8AC3E}">
        <p14:creationId xmlns:p14="http://schemas.microsoft.com/office/powerpoint/2010/main" xmlns="" val="215113193"/>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704088"/>
            <a:ext cx="8219256" cy="996720"/>
          </a:xfrm>
        </p:spPr>
        <p:txBody>
          <a:bodyPr>
            <a:noAutofit/>
          </a:bodyPr>
          <a:lstStyle/>
          <a:p>
            <a:r>
              <a:rPr lang="tr-TR" sz="4000" dirty="0" smtClean="0"/>
              <a:t>ABD ULUSAL STANDARTLAR VE TEKNOLOJİ ENSTİTÜSÜ(NIST) Tanımı</a:t>
            </a:r>
            <a:endParaRPr lang="tr-TR" sz="4000" dirty="0"/>
          </a:p>
        </p:txBody>
      </p:sp>
      <p:sp>
        <p:nvSpPr>
          <p:cNvPr id="3" name="2 İçerik Yer Tutucusu"/>
          <p:cNvSpPr>
            <a:spLocks noGrp="1"/>
          </p:cNvSpPr>
          <p:nvPr>
            <p:ph idx="1"/>
          </p:nvPr>
        </p:nvSpPr>
        <p:spPr>
          <a:xfrm>
            <a:off x="457200" y="1700808"/>
            <a:ext cx="8229600" cy="4425355"/>
          </a:xfrm>
        </p:spPr>
        <p:txBody>
          <a:bodyPr>
            <a:normAutofit lnSpcReduction="10000"/>
          </a:bodyPr>
          <a:lstStyle/>
          <a:p>
            <a:r>
              <a:rPr lang="tr-TR" dirty="0" smtClean="0"/>
              <a:t>Bulut Bilişim: </a:t>
            </a:r>
          </a:p>
          <a:p>
            <a:pPr lvl="1"/>
            <a:r>
              <a:rPr lang="tr-TR" dirty="0" smtClean="0"/>
              <a:t>yapılandırılabilir bilişim kaynaklarından oluşan ortak bir havuza,uygun koşullarda ve isteğe bağlı olarak her zaman her yerden erişime imkan veren bir modeldir. </a:t>
            </a:r>
          </a:p>
          <a:p>
            <a:pPr lvl="1"/>
            <a:r>
              <a:rPr lang="tr-TR" dirty="0" smtClean="0"/>
              <a:t>Söz konusu kaynaklar(bilgisayar ağları,sunucular, veri tabanları,uygulamalar,hizmetler vb.) asgari düzeyde yönetimsel çaba ve hizmet alıcı-hizmet sağlayıcı etkileşimi gerektirecek kolaylıkta tedarik edilebilmekte ve elden çıkarılabilmektedir.</a:t>
            </a:r>
            <a:endParaRPr lang="tr-TR" dirty="0"/>
          </a:p>
        </p:txBody>
      </p:sp>
      <p:sp>
        <p:nvSpPr>
          <p:cNvPr id="4" name="3 Slayt Numarası Yer Tutucusu"/>
          <p:cNvSpPr>
            <a:spLocks noGrp="1"/>
          </p:cNvSpPr>
          <p:nvPr>
            <p:ph type="sldNum" sz="quarter" idx="12"/>
          </p:nvPr>
        </p:nvSpPr>
        <p:spPr/>
        <p:txBody>
          <a:bodyPr/>
          <a:lstStyle/>
          <a:p>
            <a:fld id="{B1DEFA8C-F947-479F-BE07-76B6B3F80BF1}" type="slidenum">
              <a:rPr lang="tr-TR" smtClean="0"/>
              <a:pPr/>
              <a:t>3</a:t>
            </a:fld>
            <a:endParaRPr lang="tr-TR"/>
          </a:p>
        </p:txBody>
      </p:sp>
      <p:sp>
        <p:nvSpPr>
          <p:cNvPr id="5" name="4 Altbilgi Yer Tutucusu"/>
          <p:cNvSpPr>
            <a:spLocks noGrp="1"/>
          </p:cNvSpPr>
          <p:nvPr>
            <p:ph type="ftr" sz="quarter" idx="11"/>
          </p:nvPr>
        </p:nvSpPr>
        <p:spPr/>
        <p:txBody>
          <a:bodyPr/>
          <a:lstStyle/>
          <a:p>
            <a:r>
              <a:rPr lang="tr-TR" smtClean="0"/>
              <a:t>WEB        SERVICES</a:t>
            </a:r>
            <a:endParaRPr lang="tr-T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395536" y="0"/>
            <a:ext cx="8229600" cy="1143000"/>
          </a:xfrm>
        </p:spPr>
        <p:txBody>
          <a:bodyPr/>
          <a:lstStyle/>
          <a:p>
            <a:pPr algn="ctr" eaLnBrk="1" hangingPunct="1"/>
            <a:r>
              <a:rPr lang="tr-TR" altLang="tr-TR" sz="4000" dirty="0" err="1" smtClean="0">
                <a:solidFill>
                  <a:srgbClr val="CC3300"/>
                </a:solidFill>
                <a:latin typeface="Comic Sans MS" pitchFamily="66" charset="0"/>
              </a:rPr>
              <a:t>Hibrid</a:t>
            </a:r>
            <a:r>
              <a:rPr lang="tr-TR" altLang="tr-TR" sz="4000" dirty="0" smtClean="0">
                <a:solidFill>
                  <a:srgbClr val="CC3300"/>
                </a:solidFill>
                <a:latin typeface="Comic Sans MS" pitchFamily="66" charset="0"/>
              </a:rPr>
              <a:t> Bulut nedir ?...</a:t>
            </a:r>
            <a:endParaRPr lang="en-US" altLang="tr-TR" sz="4000" dirty="0" smtClean="0">
              <a:latin typeface="Comic Sans MS" pitchFamily="66" charset="0"/>
            </a:endParaRPr>
          </a:p>
        </p:txBody>
      </p:sp>
      <p:sp>
        <p:nvSpPr>
          <p:cNvPr id="29699" name="Rectangle 3"/>
          <p:cNvSpPr>
            <a:spLocks noGrp="1" noChangeArrowheads="1"/>
          </p:cNvSpPr>
          <p:nvPr>
            <p:ph type="body" idx="1"/>
          </p:nvPr>
        </p:nvSpPr>
        <p:spPr>
          <a:xfrm>
            <a:off x="468313" y="1557338"/>
            <a:ext cx="8229600" cy="4751387"/>
          </a:xfrm>
        </p:spPr>
        <p:txBody>
          <a:bodyPr/>
          <a:lstStyle/>
          <a:p>
            <a:pPr eaLnBrk="1" hangingPunct="1"/>
            <a:r>
              <a:rPr lang="tr-TR" altLang="tr-TR" sz="2400" dirty="0" err="1" smtClean="0"/>
              <a:t>Hibrid</a:t>
            </a:r>
            <a:r>
              <a:rPr lang="tr-TR" altLang="tr-TR" sz="2400" dirty="0" smtClean="0"/>
              <a:t> bulut iki veya daha fazla bulutun(özel, topluluk veya genel) birleşimidir, bu farklı bulutlar müstakil olarak bulunmaktadır, fakat birbirlerine bağlıdırlar, böylece çoklu yerleştirme modellerinin imkânlarını sunarlar.</a:t>
            </a:r>
          </a:p>
          <a:p>
            <a:pPr eaLnBrk="1" hangingPunct="1"/>
            <a:r>
              <a:rPr lang="tr-TR" altLang="tr-TR" sz="2400" dirty="0" smtClean="0"/>
              <a:t> </a:t>
            </a:r>
            <a:r>
              <a:rPr lang="tr-TR" altLang="tr-TR" sz="2400" dirty="0" err="1" smtClean="0"/>
              <a:t>Hibrid</a:t>
            </a:r>
            <a:r>
              <a:rPr lang="tr-TR" altLang="tr-TR" sz="2400" dirty="0" smtClean="0"/>
              <a:t> bulut mimarisi hem şirket içi kaynaklara hem de dışarıdan(uzak) sunucu tabanlı bulut altyapısına gereksinim duyar. </a:t>
            </a:r>
          </a:p>
          <a:p>
            <a:pPr eaLnBrk="1" hangingPunct="1"/>
            <a:r>
              <a:rPr lang="tr-TR" altLang="tr-TR" sz="2400" dirty="0" err="1" smtClean="0"/>
              <a:t>Hibrid</a:t>
            </a:r>
            <a:r>
              <a:rPr lang="tr-TR" altLang="tr-TR" sz="2400" dirty="0" smtClean="0"/>
              <a:t> bulutlarda kurum içi uygulamalar esnek, güvenli ve belirli olmalıdır.</a:t>
            </a:r>
          </a:p>
          <a:p>
            <a:pPr eaLnBrk="1" hangingPunct="1"/>
            <a:r>
              <a:rPr lang="tr-TR" altLang="tr-TR" sz="2400" dirty="0" err="1" smtClean="0"/>
              <a:t>Hibrid</a:t>
            </a:r>
            <a:r>
              <a:rPr lang="tr-TR" altLang="tr-TR" sz="2400" dirty="0" smtClean="0"/>
              <a:t> bulut sağlayıcıları bu ihtiyacı(şirket içi uygulamaların esnekliğini) bulut tabanlı hizmetlerin hata toleransı ve ölçeklendirilebilirliği ile sağlar.</a:t>
            </a:r>
          </a:p>
        </p:txBody>
      </p:sp>
      <p:sp>
        <p:nvSpPr>
          <p:cNvPr id="4" name="3 Slayt Numarası Yer Tutucusu"/>
          <p:cNvSpPr>
            <a:spLocks noGrp="1"/>
          </p:cNvSpPr>
          <p:nvPr>
            <p:ph type="sldNum" sz="quarter" idx="11"/>
          </p:nvPr>
        </p:nvSpPr>
        <p:spPr/>
        <p:txBody>
          <a:bodyPr/>
          <a:lstStyle/>
          <a:p>
            <a:pPr>
              <a:defRPr/>
            </a:pPr>
            <a:fld id="{4284FBC0-DB4E-4086-89A8-6A653CECFD46}" type="slidenum">
              <a:rPr lang="en-US" altLang="tr-TR" smtClean="0">
                <a:solidFill>
                  <a:srgbClr val="000000"/>
                </a:solidFill>
              </a:rPr>
              <a:pPr>
                <a:defRPr/>
              </a:pPr>
              <a:t>30</a:t>
            </a:fld>
            <a:endParaRPr lang="en-US" altLang="tr-TR">
              <a:solidFill>
                <a:srgbClr val="000000"/>
              </a:solidFill>
            </a:endParaRPr>
          </a:p>
        </p:txBody>
      </p:sp>
      <p:sp>
        <p:nvSpPr>
          <p:cNvPr id="5" name="4 Altbilgi Yer Tutucusu"/>
          <p:cNvSpPr>
            <a:spLocks noGrp="1"/>
          </p:cNvSpPr>
          <p:nvPr>
            <p:ph type="ftr" sz="quarter" idx="10"/>
          </p:nvPr>
        </p:nvSpPr>
        <p:spPr/>
        <p:txBody>
          <a:bodyPr/>
          <a:lstStyle/>
          <a:p>
            <a:pPr>
              <a:defRPr/>
            </a:pPr>
            <a:r>
              <a:rPr lang="en-US" altLang="tr-TR" smtClean="0">
                <a:solidFill>
                  <a:srgbClr val="000000"/>
                </a:solidFill>
              </a:rPr>
              <a:t>WEB        SERVICES</a:t>
            </a:r>
            <a:endParaRPr lang="en-US" altLang="tr-TR">
              <a:solidFill>
                <a:srgbClr val="000000"/>
              </a:solidFill>
            </a:endParaRPr>
          </a:p>
        </p:txBody>
      </p:sp>
    </p:spTree>
    <p:extLst>
      <p:ext uri="{BB962C8B-B14F-4D97-AF65-F5344CB8AC3E}">
        <p14:creationId xmlns:p14="http://schemas.microsoft.com/office/powerpoint/2010/main" xmlns="" val="1387688202"/>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467544" y="0"/>
            <a:ext cx="8229600" cy="1143000"/>
          </a:xfrm>
        </p:spPr>
        <p:txBody>
          <a:bodyPr/>
          <a:lstStyle/>
          <a:p>
            <a:pPr algn="ctr" eaLnBrk="1" hangingPunct="1"/>
            <a:r>
              <a:rPr lang="tr-TR" altLang="tr-TR" sz="4000" dirty="0" smtClean="0">
                <a:solidFill>
                  <a:srgbClr val="CC3300"/>
                </a:solidFill>
                <a:latin typeface="Comic Sans MS" pitchFamily="66" charset="0"/>
              </a:rPr>
              <a:t>Devam …</a:t>
            </a:r>
            <a:endParaRPr lang="en-US" altLang="tr-TR" sz="4000" dirty="0" smtClean="0">
              <a:latin typeface="Comic Sans MS" pitchFamily="66" charset="0"/>
            </a:endParaRPr>
          </a:p>
        </p:txBody>
      </p:sp>
      <p:sp>
        <p:nvSpPr>
          <p:cNvPr id="30723" name="Rectangle 3"/>
          <p:cNvSpPr>
            <a:spLocks noGrp="1" noChangeArrowheads="1"/>
          </p:cNvSpPr>
          <p:nvPr>
            <p:ph type="body" idx="1"/>
          </p:nvPr>
        </p:nvSpPr>
        <p:spPr>
          <a:xfrm>
            <a:off x="468313" y="1557338"/>
            <a:ext cx="8229600" cy="4248150"/>
          </a:xfrm>
        </p:spPr>
        <p:txBody>
          <a:bodyPr>
            <a:normAutofit/>
          </a:bodyPr>
          <a:lstStyle/>
          <a:p>
            <a:pPr eaLnBrk="1" hangingPunct="1"/>
            <a:r>
              <a:rPr lang="tr-TR" altLang="tr-TR" sz="2400" smtClean="0"/>
              <a:t>Genel kural kişisel kullanımlar için genel bulutun, kurumsal kullanımlar için özel bulutun kullanılmasıdır. </a:t>
            </a:r>
          </a:p>
          <a:p>
            <a:pPr eaLnBrk="1" hangingPunct="1"/>
            <a:r>
              <a:rPr lang="tr-TR" altLang="tr-TR" sz="2400" smtClean="0"/>
              <a:t>Ancak şirketin büyüklüğüne göre, tabii faaliyet alanını da göz ardı etmeden, hibrid çözümler de iyi bir alternatif olabilmektedir. </a:t>
            </a:r>
          </a:p>
          <a:p>
            <a:pPr eaLnBrk="1" hangingPunct="1"/>
            <a:r>
              <a:rPr lang="tr-TR" altLang="tr-TR" sz="2400" smtClean="0"/>
              <a:t>Gizlilik ya da güvenilirlik derecesinin çok önemli olmadığı bazı uygulamalar için genel bulutun, gizlilik ve güvenilirliğin önemli olduğu alanlarda özel bulutun kullanıldığı sistemlerdir. </a:t>
            </a:r>
          </a:p>
          <a:p>
            <a:pPr eaLnBrk="1" hangingPunct="1"/>
            <a:r>
              <a:rPr lang="tr-TR" altLang="tr-TR" sz="2400" smtClean="0"/>
              <a:t>Örneğin veri depolama için özel bulut, kelime işlem için ise genel bulutun kullanılmasının tercih edildiği durumlardır. </a:t>
            </a:r>
          </a:p>
          <a:p>
            <a:pPr eaLnBrk="1" hangingPunct="1"/>
            <a:endParaRPr lang="tr-TR" altLang="tr-TR" sz="2400" smtClean="0"/>
          </a:p>
        </p:txBody>
      </p:sp>
      <p:sp>
        <p:nvSpPr>
          <p:cNvPr id="4" name="3 Slayt Numarası Yer Tutucusu"/>
          <p:cNvSpPr>
            <a:spLocks noGrp="1"/>
          </p:cNvSpPr>
          <p:nvPr>
            <p:ph type="sldNum" sz="quarter" idx="11"/>
          </p:nvPr>
        </p:nvSpPr>
        <p:spPr/>
        <p:txBody>
          <a:bodyPr/>
          <a:lstStyle/>
          <a:p>
            <a:pPr>
              <a:defRPr/>
            </a:pPr>
            <a:fld id="{4284FBC0-DB4E-4086-89A8-6A653CECFD46}" type="slidenum">
              <a:rPr lang="en-US" altLang="tr-TR" smtClean="0">
                <a:solidFill>
                  <a:srgbClr val="000000"/>
                </a:solidFill>
              </a:rPr>
              <a:pPr>
                <a:defRPr/>
              </a:pPr>
              <a:t>31</a:t>
            </a:fld>
            <a:endParaRPr lang="en-US" altLang="tr-TR">
              <a:solidFill>
                <a:srgbClr val="000000"/>
              </a:solidFill>
            </a:endParaRPr>
          </a:p>
        </p:txBody>
      </p:sp>
      <p:sp>
        <p:nvSpPr>
          <p:cNvPr id="5" name="4 Altbilgi Yer Tutucusu"/>
          <p:cNvSpPr>
            <a:spLocks noGrp="1"/>
          </p:cNvSpPr>
          <p:nvPr>
            <p:ph type="ftr" sz="quarter" idx="10"/>
          </p:nvPr>
        </p:nvSpPr>
        <p:spPr/>
        <p:txBody>
          <a:bodyPr/>
          <a:lstStyle/>
          <a:p>
            <a:pPr>
              <a:defRPr/>
            </a:pPr>
            <a:r>
              <a:rPr lang="en-US" altLang="tr-TR" smtClean="0">
                <a:solidFill>
                  <a:srgbClr val="000000"/>
                </a:solidFill>
              </a:rPr>
              <a:t>WEB        SERVICES</a:t>
            </a:r>
            <a:endParaRPr lang="en-US" altLang="tr-TR">
              <a:solidFill>
                <a:srgbClr val="000000"/>
              </a:solidFill>
            </a:endParaRPr>
          </a:p>
        </p:txBody>
      </p:sp>
    </p:spTree>
    <p:extLst>
      <p:ext uri="{BB962C8B-B14F-4D97-AF65-F5344CB8AC3E}">
        <p14:creationId xmlns:p14="http://schemas.microsoft.com/office/powerpoint/2010/main" xmlns="" val="1428375892"/>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tr-TR" dirty="0" smtClean="0"/>
              <a:t/>
            </a:r>
            <a:br>
              <a:rPr lang="tr-TR" dirty="0" smtClean="0"/>
            </a:br>
            <a:r>
              <a:rPr lang="tr-TR" dirty="0" smtClean="0"/>
              <a:t>BULUT BİLİŞİM ÖZELLİKLERİ </a:t>
            </a:r>
            <a:endParaRPr lang="tr-TR" dirty="0"/>
          </a:p>
        </p:txBody>
      </p:sp>
      <p:sp>
        <p:nvSpPr>
          <p:cNvPr id="3" name="2 İçerik Yer Tutucusu"/>
          <p:cNvSpPr>
            <a:spLocks noGrp="1"/>
          </p:cNvSpPr>
          <p:nvPr>
            <p:ph idx="1"/>
          </p:nvPr>
        </p:nvSpPr>
        <p:spPr/>
        <p:txBody>
          <a:bodyPr>
            <a:normAutofit/>
          </a:bodyPr>
          <a:lstStyle/>
          <a:p>
            <a:r>
              <a:rPr lang="tr-TR" b="1" dirty="0" smtClean="0"/>
              <a:t>Her şey tarayıcı ile sağlanıyor </a:t>
            </a:r>
          </a:p>
          <a:p>
            <a:pPr>
              <a:buNone/>
            </a:pPr>
            <a:r>
              <a:rPr lang="tr-TR" dirty="0" smtClean="0"/>
              <a:t>	</a:t>
            </a:r>
            <a:r>
              <a:rPr lang="tr-TR" sz="2000" dirty="0" smtClean="0"/>
              <a:t>Hiçbir masaüstü uygulamasına veya ekstra tarayıcı </a:t>
            </a:r>
            <a:r>
              <a:rPr lang="tr-TR" sz="2000" dirty="0" err="1" smtClean="0"/>
              <a:t>plug</a:t>
            </a:r>
            <a:r>
              <a:rPr lang="tr-TR" sz="2000" dirty="0" smtClean="0"/>
              <a:t>-in'ine gerek yok </a:t>
            </a:r>
          </a:p>
          <a:p>
            <a:r>
              <a:rPr lang="tr-TR" b="1" dirty="0" smtClean="0"/>
              <a:t>Abone modeli </a:t>
            </a:r>
            <a:endParaRPr lang="tr-TR" dirty="0" smtClean="0"/>
          </a:p>
          <a:p>
            <a:pPr>
              <a:buNone/>
            </a:pPr>
            <a:r>
              <a:rPr lang="tr-TR" dirty="0" smtClean="0"/>
              <a:t>	</a:t>
            </a:r>
            <a:r>
              <a:rPr lang="tr-TR" sz="2000" dirty="0" smtClean="0"/>
              <a:t>Kullandığın kadar öde.</a:t>
            </a:r>
            <a:r>
              <a:rPr lang="tr-TR" sz="2000" b="1" dirty="0" smtClean="0"/>
              <a:t> </a:t>
            </a:r>
            <a:r>
              <a:rPr lang="tr-TR" sz="2000" dirty="0" smtClean="0"/>
              <a:t>Ölçeklendirilebilir </a:t>
            </a:r>
          </a:p>
          <a:p>
            <a:r>
              <a:rPr lang="tr-TR" b="1" dirty="0" smtClean="0"/>
              <a:t>İnternete giren her cihazdan ulaşım </a:t>
            </a:r>
          </a:p>
          <a:p>
            <a:pPr>
              <a:buNone/>
            </a:pPr>
            <a:r>
              <a:rPr lang="tr-TR" dirty="0" smtClean="0"/>
              <a:t>	</a:t>
            </a:r>
            <a:r>
              <a:rPr lang="nn-NO" sz="2000" dirty="0" smtClean="0"/>
              <a:t>Tarayıcısı olan her cihazı kullan </a:t>
            </a:r>
          </a:p>
          <a:p>
            <a:endParaRPr lang="tr-TR" b="1" dirty="0" smtClean="0"/>
          </a:p>
          <a:p>
            <a:endParaRPr lang="tr-TR" b="1" dirty="0" smtClean="0"/>
          </a:p>
          <a:p>
            <a:endParaRPr lang="tr-TR" dirty="0" smtClean="0"/>
          </a:p>
        </p:txBody>
      </p:sp>
      <p:sp>
        <p:nvSpPr>
          <p:cNvPr id="4" name="3 Slayt Numarası Yer Tutucusu"/>
          <p:cNvSpPr>
            <a:spLocks noGrp="1"/>
          </p:cNvSpPr>
          <p:nvPr>
            <p:ph type="sldNum" sz="quarter" idx="12"/>
          </p:nvPr>
        </p:nvSpPr>
        <p:spPr/>
        <p:txBody>
          <a:bodyPr/>
          <a:lstStyle/>
          <a:p>
            <a:fld id="{B1DEFA8C-F947-479F-BE07-76B6B3F80BF1}" type="slidenum">
              <a:rPr lang="tr-TR" smtClean="0"/>
              <a:pPr/>
              <a:t>4</a:t>
            </a:fld>
            <a:endParaRPr lang="tr-TR"/>
          </a:p>
        </p:txBody>
      </p:sp>
      <p:sp>
        <p:nvSpPr>
          <p:cNvPr id="5" name="4 Altbilgi Yer Tutucusu"/>
          <p:cNvSpPr>
            <a:spLocks noGrp="1"/>
          </p:cNvSpPr>
          <p:nvPr>
            <p:ph type="ftr" sz="quarter" idx="11"/>
          </p:nvPr>
        </p:nvSpPr>
        <p:spPr/>
        <p:txBody>
          <a:bodyPr/>
          <a:lstStyle/>
          <a:p>
            <a:r>
              <a:rPr lang="tr-TR" smtClean="0"/>
              <a:t>WEB        SERVICES</a:t>
            </a:r>
            <a:endParaRPr lang="tr-T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BULUT BİLİŞİM ÖZELLİKLERİ</a:t>
            </a:r>
            <a:endParaRPr lang="tr-TR" dirty="0"/>
          </a:p>
        </p:txBody>
      </p:sp>
      <p:sp>
        <p:nvSpPr>
          <p:cNvPr id="3" name="2 İçerik Yer Tutucusu"/>
          <p:cNvSpPr>
            <a:spLocks noGrp="1"/>
          </p:cNvSpPr>
          <p:nvPr>
            <p:ph idx="1"/>
          </p:nvPr>
        </p:nvSpPr>
        <p:spPr/>
        <p:txBody>
          <a:bodyPr>
            <a:normAutofit/>
          </a:bodyPr>
          <a:lstStyle/>
          <a:p>
            <a:r>
              <a:rPr lang="tr-TR" b="1" dirty="0" smtClean="0"/>
              <a:t>Sürekli gelişim ve kesintisiz güncelleme </a:t>
            </a:r>
          </a:p>
          <a:p>
            <a:pPr>
              <a:buNone/>
            </a:pPr>
            <a:r>
              <a:rPr lang="tr-TR" dirty="0" smtClean="0"/>
              <a:t>		</a:t>
            </a:r>
            <a:r>
              <a:rPr lang="tr-TR" sz="2000" dirty="0" smtClean="0"/>
              <a:t>Her zaman son sürümü kullan (sürümler her haftada bir yenileniyor) </a:t>
            </a:r>
          </a:p>
          <a:p>
            <a:r>
              <a:rPr lang="tr-TR" b="1" dirty="0" smtClean="0"/>
              <a:t>Birden fazla dile çeviri </a:t>
            </a:r>
          </a:p>
          <a:p>
            <a:pPr>
              <a:buNone/>
            </a:pPr>
            <a:r>
              <a:rPr lang="tr-TR" dirty="0" smtClean="0"/>
              <a:t>		</a:t>
            </a:r>
            <a:r>
              <a:rPr lang="tr-TR" sz="2000" dirty="0" smtClean="0"/>
              <a:t>Gerçek zamanlı uluslararası takım çalışması </a:t>
            </a:r>
          </a:p>
          <a:p>
            <a:r>
              <a:rPr lang="tr-TR" dirty="0" smtClean="0"/>
              <a:t> </a:t>
            </a:r>
            <a:r>
              <a:rPr lang="tr-TR" b="1" dirty="0" smtClean="0"/>
              <a:t>99.9% Çalışma Garanti Anlaşması </a:t>
            </a:r>
          </a:p>
          <a:p>
            <a:pPr>
              <a:buNone/>
            </a:pPr>
            <a:r>
              <a:rPr lang="tr-TR" dirty="0" smtClean="0"/>
              <a:t>		</a:t>
            </a:r>
            <a:r>
              <a:rPr lang="tr-TR" sz="2000" dirty="0" smtClean="0"/>
              <a:t>7/24 bütün zamanların 99.9%'unda çalışma garantisi.</a:t>
            </a:r>
          </a:p>
          <a:p>
            <a:endParaRPr lang="tr-TR" dirty="0"/>
          </a:p>
        </p:txBody>
      </p:sp>
      <p:sp>
        <p:nvSpPr>
          <p:cNvPr id="4" name="3 Slayt Numarası Yer Tutucusu"/>
          <p:cNvSpPr>
            <a:spLocks noGrp="1"/>
          </p:cNvSpPr>
          <p:nvPr>
            <p:ph type="sldNum" sz="quarter" idx="12"/>
          </p:nvPr>
        </p:nvSpPr>
        <p:spPr/>
        <p:txBody>
          <a:bodyPr/>
          <a:lstStyle/>
          <a:p>
            <a:fld id="{B1DEFA8C-F947-479F-BE07-76B6B3F80BF1}" type="slidenum">
              <a:rPr lang="tr-TR" smtClean="0"/>
              <a:pPr/>
              <a:t>5</a:t>
            </a:fld>
            <a:endParaRPr lang="tr-TR"/>
          </a:p>
        </p:txBody>
      </p:sp>
      <p:sp>
        <p:nvSpPr>
          <p:cNvPr id="5" name="4 Altbilgi Yer Tutucusu"/>
          <p:cNvSpPr>
            <a:spLocks noGrp="1"/>
          </p:cNvSpPr>
          <p:nvPr>
            <p:ph type="ftr" sz="quarter" idx="11"/>
          </p:nvPr>
        </p:nvSpPr>
        <p:spPr/>
        <p:txBody>
          <a:bodyPr/>
          <a:lstStyle/>
          <a:p>
            <a:r>
              <a:rPr lang="tr-TR" smtClean="0"/>
              <a:t>WEB        SERVICES</a:t>
            </a:r>
            <a:endParaRPr lang="tr-T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b="1" dirty="0" smtClean="0"/>
              <a:t>Klasik Bilgi Teknolojisi Altyapısı </a:t>
            </a:r>
            <a:endParaRPr lang="tr-TR" dirty="0"/>
          </a:p>
        </p:txBody>
      </p:sp>
      <p:sp>
        <p:nvSpPr>
          <p:cNvPr id="3" name="2 İçerik Yer Tutucusu"/>
          <p:cNvSpPr>
            <a:spLocks noGrp="1"/>
          </p:cNvSpPr>
          <p:nvPr>
            <p:ph idx="1"/>
          </p:nvPr>
        </p:nvSpPr>
        <p:spPr>
          <a:xfrm>
            <a:off x="457200" y="1935480"/>
            <a:ext cx="5266928" cy="4373840"/>
          </a:xfrm>
        </p:spPr>
        <p:txBody>
          <a:bodyPr/>
          <a:lstStyle/>
          <a:p>
            <a:pPr>
              <a:buNone/>
            </a:pPr>
            <a:r>
              <a:rPr lang="tr-TR" b="1" dirty="0" smtClean="0">
                <a:solidFill>
                  <a:schemeClr val="tx2"/>
                </a:solidFill>
              </a:rPr>
              <a:t>ALTYAPIDA:</a:t>
            </a:r>
          </a:p>
          <a:p>
            <a:pPr lvl="1"/>
            <a:r>
              <a:rPr lang="tr-TR" sz="2000" dirty="0" smtClean="0"/>
              <a:t>Bilgisayarlar, printerlar vb. cihazlar</a:t>
            </a:r>
          </a:p>
          <a:p>
            <a:pPr lvl="1"/>
            <a:r>
              <a:rPr lang="tr-TR" sz="2000" dirty="0" smtClean="0"/>
              <a:t> Uygulama, bilgi ve servislerin üzerinde durduğu sunucular</a:t>
            </a:r>
          </a:p>
          <a:p>
            <a:pPr lvl="1"/>
            <a:r>
              <a:rPr lang="tr-TR" sz="2000" dirty="0" err="1" smtClean="0"/>
              <a:t>Storage</a:t>
            </a:r>
            <a:r>
              <a:rPr lang="tr-TR" sz="2000" dirty="0" smtClean="0"/>
              <a:t> üniteleri</a:t>
            </a:r>
          </a:p>
          <a:p>
            <a:pPr lvl="1"/>
            <a:r>
              <a:rPr lang="tr-TR" sz="2000" dirty="0" smtClean="0"/>
              <a:t>B</a:t>
            </a:r>
            <a:r>
              <a:rPr lang="fi-FI" sz="2000" dirty="0" smtClean="0"/>
              <a:t>ilgilerin yedeğini alan kartuş üniteleri</a:t>
            </a:r>
            <a:r>
              <a:rPr lang="tr-TR" sz="2000" dirty="0" smtClean="0"/>
              <a:t>, yedekleme sistemleri. </a:t>
            </a:r>
          </a:p>
          <a:p>
            <a:pPr>
              <a:buNone/>
            </a:pPr>
            <a:r>
              <a:rPr lang="tr-TR" b="1" dirty="0" smtClean="0">
                <a:solidFill>
                  <a:schemeClr val="tx2"/>
                </a:solidFill>
              </a:rPr>
              <a:t>MEVCUTTUR.</a:t>
            </a:r>
            <a:endParaRPr lang="tr-TR" b="1" dirty="0">
              <a:solidFill>
                <a:schemeClr val="tx2"/>
              </a:solidFill>
            </a:endParaRPr>
          </a:p>
        </p:txBody>
      </p:sp>
      <p:pic>
        <p:nvPicPr>
          <p:cNvPr id="2050" name="Picture 2" descr="C:\Users\Serdar\Desktop\yedek.PNG"/>
          <p:cNvPicPr>
            <a:picLocks noChangeAspect="1" noChangeArrowheads="1"/>
          </p:cNvPicPr>
          <p:nvPr/>
        </p:nvPicPr>
        <p:blipFill>
          <a:blip r:embed="rId2" cstate="print"/>
          <a:srcRect/>
          <a:stretch>
            <a:fillRect/>
          </a:stretch>
        </p:blipFill>
        <p:spPr bwMode="auto">
          <a:xfrm>
            <a:off x="5652120" y="1916832"/>
            <a:ext cx="2602969" cy="2833662"/>
          </a:xfrm>
          <a:prstGeom prst="rect">
            <a:avLst/>
          </a:prstGeom>
          <a:noFill/>
        </p:spPr>
      </p:pic>
      <p:sp>
        <p:nvSpPr>
          <p:cNvPr id="5" name="4 Slayt Numarası Yer Tutucusu"/>
          <p:cNvSpPr>
            <a:spLocks noGrp="1"/>
          </p:cNvSpPr>
          <p:nvPr>
            <p:ph type="sldNum" sz="quarter" idx="12"/>
          </p:nvPr>
        </p:nvSpPr>
        <p:spPr/>
        <p:txBody>
          <a:bodyPr/>
          <a:lstStyle/>
          <a:p>
            <a:fld id="{B1DEFA8C-F947-479F-BE07-76B6B3F80BF1}" type="slidenum">
              <a:rPr lang="tr-TR" smtClean="0"/>
              <a:pPr/>
              <a:t>6</a:t>
            </a:fld>
            <a:endParaRPr lang="tr-TR"/>
          </a:p>
        </p:txBody>
      </p:sp>
      <p:sp>
        <p:nvSpPr>
          <p:cNvPr id="6" name="5 Altbilgi Yer Tutucusu"/>
          <p:cNvSpPr>
            <a:spLocks noGrp="1"/>
          </p:cNvSpPr>
          <p:nvPr>
            <p:ph type="ftr" sz="quarter" idx="11"/>
          </p:nvPr>
        </p:nvSpPr>
        <p:spPr/>
        <p:txBody>
          <a:bodyPr/>
          <a:lstStyle/>
          <a:p>
            <a:r>
              <a:rPr lang="tr-TR" smtClean="0"/>
              <a:t>WEB        SERVICES</a:t>
            </a:r>
            <a:endParaRPr lang="tr-T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67544" y="764704"/>
            <a:ext cx="8229600" cy="4389120"/>
          </a:xfrm>
        </p:spPr>
        <p:txBody>
          <a:bodyPr/>
          <a:lstStyle/>
          <a:p>
            <a:r>
              <a:rPr lang="tr-TR" sz="2400" dirty="0" smtClean="0"/>
              <a:t>Ayrıca bu ortamları destekleyen:</a:t>
            </a:r>
          </a:p>
          <a:p>
            <a:pPr lvl="1"/>
            <a:r>
              <a:rPr lang="tr-TR" dirty="0" smtClean="0"/>
              <a:t>sistem odaları, </a:t>
            </a:r>
          </a:p>
          <a:p>
            <a:pPr lvl="1"/>
            <a:r>
              <a:rPr lang="tr-TR" dirty="0" smtClean="0"/>
              <a:t>jeneratörler, </a:t>
            </a:r>
          </a:p>
          <a:p>
            <a:pPr lvl="1"/>
            <a:r>
              <a:rPr lang="tr-TR" dirty="0" smtClean="0"/>
              <a:t>UPS cihazları, </a:t>
            </a:r>
          </a:p>
          <a:p>
            <a:pPr lvl="1"/>
            <a:r>
              <a:rPr lang="tr-TR" dirty="0" smtClean="0"/>
              <a:t>iklimlendirme, </a:t>
            </a:r>
          </a:p>
          <a:p>
            <a:pPr lvl="1"/>
            <a:r>
              <a:rPr lang="tr-TR" dirty="0" smtClean="0"/>
              <a:t>yangın söndürme ve </a:t>
            </a:r>
          </a:p>
          <a:p>
            <a:pPr lvl="1"/>
            <a:r>
              <a:rPr lang="tr-TR" dirty="0" smtClean="0"/>
              <a:t>güvenlik için kamera ve erişim cihazları </a:t>
            </a:r>
          </a:p>
          <a:p>
            <a:pPr lvl="1">
              <a:buNone/>
            </a:pPr>
            <a:r>
              <a:rPr lang="tr-TR" dirty="0" smtClean="0"/>
              <a:t>gerekmektedir. </a:t>
            </a:r>
          </a:p>
          <a:p>
            <a:pPr>
              <a:buNone/>
            </a:pPr>
            <a:endParaRPr lang="tr-TR" dirty="0"/>
          </a:p>
        </p:txBody>
      </p:sp>
      <p:sp>
        <p:nvSpPr>
          <p:cNvPr id="4" name="3 Slayt Numarası Yer Tutucusu"/>
          <p:cNvSpPr>
            <a:spLocks noGrp="1"/>
          </p:cNvSpPr>
          <p:nvPr>
            <p:ph type="sldNum" sz="quarter" idx="12"/>
          </p:nvPr>
        </p:nvSpPr>
        <p:spPr/>
        <p:txBody>
          <a:bodyPr/>
          <a:lstStyle/>
          <a:p>
            <a:fld id="{B1DEFA8C-F947-479F-BE07-76B6B3F80BF1}" type="slidenum">
              <a:rPr lang="tr-TR" smtClean="0"/>
              <a:pPr/>
              <a:t>7</a:t>
            </a:fld>
            <a:endParaRPr lang="tr-TR"/>
          </a:p>
        </p:txBody>
      </p:sp>
      <p:sp>
        <p:nvSpPr>
          <p:cNvPr id="5" name="4 Altbilgi Yer Tutucusu"/>
          <p:cNvSpPr>
            <a:spLocks noGrp="1"/>
          </p:cNvSpPr>
          <p:nvPr>
            <p:ph type="ftr" sz="quarter" idx="11"/>
          </p:nvPr>
        </p:nvSpPr>
        <p:spPr/>
        <p:txBody>
          <a:bodyPr/>
          <a:lstStyle/>
          <a:p>
            <a:r>
              <a:rPr lang="tr-TR" smtClean="0"/>
              <a:t>WEB        SERVICES</a:t>
            </a:r>
            <a:endParaRPr lang="tr-T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67544" y="1196752"/>
            <a:ext cx="5760640" cy="4536504"/>
          </a:xfrm>
        </p:spPr>
        <p:txBody>
          <a:bodyPr/>
          <a:lstStyle/>
          <a:p>
            <a:r>
              <a:rPr lang="tr-TR" sz="2000" dirty="0" smtClean="0"/>
              <a:t>Ekstra Yük:</a:t>
            </a:r>
          </a:p>
          <a:p>
            <a:pPr lvl="1"/>
            <a:r>
              <a:rPr lang="tr-TR" sz="2000" dirty="0" smtClean="0"/>
              <a:t>altyapının çıkacak problemlere karşı desteklenmesi</a:t>
            </a:r>
          </a:p>
          <a:p>
            <a:pPr lvl="1"/>
            <a:r>
              <a:rPr lang="tr-TR" sz="2000" dirty="0" smtClean="0"/>
              <a:t>güvenlik önlemlerinin firma tarafından alınması </a:t>
            </a:r>
          </a:p>
          <a:p>
            <a:pPr lvl="1"/>
            <a:r>
              <a:rPr lang="tr-TR" sz="2000" dirty="0" smtClean="0"/>
              <a:t>çalışan sistemin sağlığının izlenmesi </a:t>
            </a:r>
          </a:p>
          <a:p>
            <a:pPr lvl="1"/>
            <a:r>
              <a:rPr lang="tr-TR" sz="2000" dirty="0" smtClean="0"/>
              <a:t>sürekli olarak yeni tehditlerini önüne geçme </a:t>
            </a:r>
          </a:p>
          <a:p>
            <a:pPr lvl="1"/>
            <a:r>
              <a:rPr lang="tr-TR" sz="2000" dirty="0" smtClean="0"/>
              <a:t>yeni fonksiyonları kullandırabilme adına güncellenme </a:t>
            </a:r>
          </a:p>
          <a:p>
            <a:endParaRPr lang="tr-TR" dirty="0"/>
          </a:p>
        </p:txBody>
      </p:sp>
      <p:pic>
        <p:nvPicPr>
          <p:cNvPr id="3074" name="Picture 2" descr="C:\Users\Serdar\Desktop\destek.PNG"/>
          <p:cNvPicPr>
            <a:picLocks noChangeAspect="1" noChangeArrowheads="1"/>
          </p:cNvPicPr>
          <p:nvPr/>
        </p:nvPicPr>
        <p:blipFill>
          <a:blip r:embed="rId2" cstate="print"/>
          <a:srcRect/>
          <a:stretch>
            <a:fillRect/>
          </a:stretch>
        </p:blipFill>
        <p:spPr bwMode="auto">
          <a:xfrm>
            <a:off x="6084168" y="908720"/>
            <a:ext cx="2627784" cy="4104714"/>
          </a:xfrm>
          <a:prstGeom prst="rect">
            <a:avLst/>
          </a:prstGeom>
          <a:noFill/>
        </p:spPr>
      </p:pic>
      <p:sp>
        <p:nvSpPr>
          <p:cNvPr id="4" name="3 Slayt Numarası Yer Tutucusu"/>
          <p:cNvSpPr>
            <a:spLocks noGrp="1"/>
          </p:cNvSpPr>
          <p:nvPr>
            <p:ph type="sldNum" sz="quarter" idx="12"/>
          </p:nvPr>
        </p:nvSpPr>
        <p:spPr/>
        <p:txBody>
          <a:bodyPr/>
          <a:lstStyle/>
          <a:p>
            <a:fld id="{B1DEFA8C-F947-479F-BE07-76B6B3F80BF1}" type="slidenum">
              <a:rPr lang="tr-TR" smtClean="0"/>
              <a:pPr/>
              <a:t>8</a:t>
            </a:fld>
            <a:endParaRPr lang="tr-TR"/>
          </a:p>
        </p:txBody>
      </p:sp>
      <p:sp>
        <p:nvSpPr>
          <p:cNvPr id="5" name="4 Altbilgi Yer Tutucusu"/>
          <p:cNvSpPr>
            <a:spLocks noGrp="1"/>
          </p:cNvSpPr>
          <p:nvPr>
            <p:ph type="ftr" sz="quarter" idx="11"/>
          </p:nvPr>
        </p:nvSpPr>
        <p:spPr/>
        <p:txBody>
          <a:bodyPr/>
          <a:lstStyle/>
          <a:p>
            <a:r>
              <a:rPr lang="tr-TR" smtClean="0"/>
              <a:t>WEB        SERVICES</a:t>
            </a:r>
            <a:endParaRPr lang="tr-T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dirty="0" err="1" smtClean="0"/>
              <a:t>Google’ın</a:t>
            </a:r>
            <a:r>
              <a:rPr lang="tr-TR" dirty="0" smtClean="0"/>
              <a:t> yaptığı araştırmaya göre</a:t>
            </a:r>
            <a:endParaRPr lang="tr-TR" dirty="0"/>
          </a:p>
        </p:txBody>
      </p:sp>
      <p:sp>
        <p:nvSpPr>
          <p:cNvPr id="3" name="2 İçerik Yer Tutucusu"/>
          <p:cNvSpPr>
            <a:spLocks noGrp="1"/>
          </p:cNvSpPr>
          <p:nvPr>
            <p:ph idx="1"/>
          </p:nvPr>
        </p:nvSpPr>
        <p:spPr/>
        <p:txBody>
          <a:bodyPr/>
          <a:lstStyle/>
          <a:p>
            <a:pPr>
              <a:buNone/>
            </a:pPr>
            <a:r>
              <a:rPr lang="tr-TR" b="1" dirty="0" smtClean="0">
                <a:solidFill>
                  <a:schemeClr val="tx2"/>
                </a:solidFill>
              </a:rPr>
              <a:t>Bulut Bilişim ile:</a:t>
            </a:r>
          </a:p>
          <a:p>
            <a:r>
              <a:rPr lang="tr-TR" dirty="0" smtClean="0"/>
              <a:t> %10 işletme giderlerinin azalacağı, </a:t>
            </a:r>
          </a:p>
          <a:p>
            <a:r>
              <a:rPr lang="tr-TR" dirty="0" smtClean="0"/>
              <a:t>işletme içerisinde %35 oranında Bilgi Teknolojileri harcamalarının azalacağı </a:t>
            </a:r>
          </a:p>
          <a:p>
            <a:r>
              <a:rPr lang="tr-TR" dirty="0" smtClean="0"/>
              <a:t>%10 oranında bir gelir artışı</a:t>
            </a:r>
          </a:p>
          <a:p>
            <a:r>
              <a:rPr lang="tr-TR" dirty="0" smtClean="0"/>
              <a:t>%50 oranında bir verimlilik artışı</a:t>
            </a:r>
            <a:endParaRPr lang="tr-TR" dirty="0"/>
          </a:p>
        </p:txBody>
      </p:sp>
      <p:sp>
        <p:nvSpPr>
          <p:cNvPr id="4" name="3 Slayt Numarası Yer Tutucusu"/>
          <p:cNvSpPr>
            <a:spLocks noGrp="1"/>
          </p:cNvSpPr>
          <p:nvPr>
            <p:ph type="sldNum" sz="quarter" idx="12"/>
          </p:nvPr>
        </p:nvSpPr>
        <p:spPr/>
        <p:txBody>
          <a:bodyPr/>
          <a:lstStyle/>
          <a:p>
            <a:fld id="{B1DEFA8C-F947-479F-BE07-76B6B3F80BF1}" type="slidenum">
              <a:rPr lang="tr-TR" smtClean="0"/>
              <a:pPr/>
              <a:t>9</a:t>
            </a:fld>
            <a:endParaRPr lang="tr-TR"/>
          </a:p>
        </p:txBody>
      </p:sp>
      <p:sp>
        <p:nvSpPr>
          <p:cNvPr id="5" name="4 Altbilgi Yer Tutucusu"/>
          <p:cNvSpPr>
            <a:spLocks noGrp="1"/>
          </p:cNvSpPr>
          <p:nvPr>
            <p:ph type="ftr" sz="quarter" idx="11"/>
          </p:nvPr>
        </p:nvSpPr>
        <p:spPr/>
        <p:txBody>
          <a:bodyPr/>
          <a:lstStyle/>
          <a:p>
            <a:r>
              <a:rPr lang="tr-TR" smtClean="0"/>
              <a:t>WEB        SERVICES</a:t>
            </a:r>
            <a:endParaRPr lang="tr-T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1107</Words>
  <Application>Microsoft Office PowerPoint</Application>
  <PresentationFormat>Ekran Gösterisi (4:3)</PresentationFormat>
  <Paragraphs>222</Paragraphs>
  <Slides>31</Slides>
  <Notes>15</Notes>
  <HiddenSlides>0</HiddenSlides>
  <MMClips>0</MMClips>
  <ScaleCrop>false</ScaleCrop>
  <HeadingPairs>
    <vt:vector size="4" baseType="variant">
      <vt:variant>
        <vt:lpstr>Tema</vt:lpstr>
      </vt:variant>
      <vt:variant>
        <vt:i4>1</vt:i4>
      </vt:variant>
      <vt:variant>
        <vt:lpstr>Slayt Başlıkları</vt:lpstr>
      </vt:variant>
      <vt:variant>
        <vt:i4>31</vt:i4>
      </vt:variant>
    </vt:vector>
  </HeadingPairs>
  <TitlesOfParts>
    <vt:vector size="32" baseType="lpstr">
      <vt:lpstr>Ofis Teması</vt:lpstr>
      <vt:lpstr>Bulut Bilişim Nedir?</vt:lpstr>
      <vt:lpstr>Bulut Bilişim:</vt:lpstr>
      <vt:lpstr>ABD ULUSAL STANDARTLAR VE TEKNOLOJİ ENSTİTÜSÜ(NIST) Tanımı</vt:lpstr>
      <vt:lpstr> BULUT BİLİŞİM ÖZELLİKLERİ </vt:lpstr>
      <vt:lpstr>BULUT BİLİŞİM ÖZELLİKLERİ</vt:lpstr>
      <vt:lpstr>Klasik Bilgi Teknolojisi Altyapısı </vt:lpstr>
      <vt:lpstr>Slayt 7</vt:lpstr>
      <vt:lpstr>Slayt 8</vt:lpstr>
      <vt:lpstr>Google’ın yaptığı araştırmaya göre</vt:lpstr>
      <vt:lpstr>Slayt 10</vt:lpstr>
      <vt:lpstr>Bulut Bilişimin Güçlükleri</vt:lpstr>
      <vt:lpstr>Bulut Bilişim Sağlayıcıları</vt:lpstr>
      <vt:lpstr>BULUT BİLİŞİM SERVİS MODELLERİ</vt:lpstr>
      <vt:lpstr>1-Servis olarak yazılım</vt:lpstr>
      <vt:lpstr>2-Servis olarak platform</vt:lpstr>
      <vt:lpstr>3-Servis olarak altyapı</vt:lpstr>
      <vt:lpstr>Bulut Bilişim Çözüm Türleri</vt:lpstr>
      <vt:lpstr>4 ana başlıkta inceleyebiliriz…</vt:lpstr>
      <vt:lpstr>Slayt 19</vt:lpstr>
      <vt:lpstr>Genel Bulut nedir ?...</vt:lpstr>
      <vt:lpstr>Devam …</vt:lpstr>
      <vt:lpstr>Slayt 22</vt:lpstr>
      <vt:lpstr>Özel Bulut nedir ?...</vt:lpstr>
      <vt:lpstr>Devam …</vt:lpstr>
      <vt:lpstr>Devam …</vt:lpstr>
      <vt:lpstr>Slayt 26</vt:lpstr>
      <vt:lpstr>Topluluk Bulut nedir ?...</vt:lpstr>
      <vt:lpstr>Devam …</vt:lpstr>
      <vt:lpstr>Slayt 29</vt:lpstr>
      <vt:lpstr>Hibrid Bulut nedir ?...</vt:lpstr>
      <vt:lpstr>Devam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Bulut Bilişim Nedir?</dc:title>
  <dc:creator>Serdar</dc:creator>
  <cp:lastModifiedBy>Serdar</cp:lastModifiedBy>
  <cp:revision>4</cp:revision>
  <dcterms:created xsi:type="dcterms:W3CDTF">2014-01-11T19:40:16Z</dcterms:created>
  <dcterms:modified xsi:type="dcterms:W3CDTF">2014-01-11T19:47:35Z</dcterms:modified>
</cp:coreProperties>
</file>