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8" r:id="rId2"/>
    <p:sldId id="257" r:id="rId3"/>
    <p:sldId id="259" r:id="rId4"/>
    <p:sldId id="296" r:id="rId5"/>
    <p:sldId id="261" r:id="rId6"/>
    <p:sldId id="262" r:id="rId7"/>
    <p:sldId id="263" r:id="rId8"/>
    <p:sldId id="264" r:id="rId9"/>
    <p:sldId id="265" r:id="rId10"/>
    <p:sldId id="266" r:id="rId11"/>
    <p:sldId id="268" r:id="rId12"/>
    <p:sldId id="269" r:id="rId13"/>
    <p:sldId id="293"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94" r:id="rId28"/>
    <p:sldId id="283" r:id="rId29"/>
    <p:sldId id="284" r:id="rId30"/>
    <p:sldId id="285" r:id="rId31"/>
    <p:sldId id="286" r:id="rId32"/>
    <p:sldId id="287" r:id="rId33"/>
    <p:sldId id="288" r:id="rId34"/>
    <p:sldId id="289" r:id="rId35"/>
    <p:sldId id="290" r:id="rId36"/>
    <p:sldId id="291" r:id="rId37"/>
    <p:sldId id="292" r:id="rId38"/>
    <p:sldId id="295" r:id="rId39"/>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20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561126-4C64-48B6-B5CE-062A90326032}" type="datetimeFigureOut">
              <a:rPr lang="tr-TR" smtClean="0"/>
              <a:t>31.12.2013</a:t>
            </a:fld>
            <a:endParaRPr lang="tr-TR"/>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822A6D-F0E1-42ED-8894-5C9F9DFCBF95}" type="slidenum">
              <a:rPr lang="tr-TR" smtClean="0"/>
              <a:t>‹#›</a:t>
            </a:fld>
            <a:endParaRPr lang="tr-TR"/>
          </a:p>
        </p:txBody>
      </p:sp>
    </p:spTree>
    <p:extLst>
      <p:ext uri="{BB962C8B-B14F-4D97-AF65-F5344CB8AC3E}">
        <p14:creationId xmlns:p14="http://schemas.microsoft.com/office/powerpoint/2010/main" val="673107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4822A6D-F0E1-42ED-8894-5C9F9DFCBF95}" type="slidenum">
              <a:rPr lang="tr-TR" smtClean="0"/>
              <a:t>2</a:t>
            </a:fld>
            <a:endParaRPr lang="tr-TR"/>
          </a:p>
        </p:txBody>
      </p:sp>
    </p:spTree>
    <p:extLst>
      <p:ext uri="{BB962C8B-B14F-4D97-AF65-F5344CB8AC3E}">
        <p14:creationId xmlns:p14="http://schemas.microsoft.com/office/powerpoint/2010/main" val="26446057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4822A6D-F0E1-42ED-8894-5C9F9DFCBF95}" type="slidenum">
              <a:rPr lang="tr-TR" smtClean="0"/>
              <a:t>11</a:t>
            </a:fld>
            <a:endParaRPr lang="tr-TR"/>
          </a:p>
        </p:txBody>
      </p:sp>
    </p:spTree>
    <p:extLst>
      <p:ext uri="{BB962C8B-B14F-4D97-AF65-F5344CB8AC3E}">
        <p14:creationId xmlns:p14="http://schemas.microsoft.com/office/powerpoint/2010/main" val="26446057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4822A6D-F0E1-42ED-8894-5C9F9DFCBF95}" type="slidenum">
              <a:rPr lang="tr-TR" smtClean="0"/>
              <a:t>12</a:t>
            </a:fld>
            <a:endParaRPr lang="tr-TR"/>
          </a:p>
        </p:txBody>
      </p:sp>
    </p:spTree>
    <p:extLst>
      <p:ext uri="{BB962C8B-B14F-4D97-AF65-F5344CB8AC3E}">
        <p14:creationId xmlns:p14="http://schemas.microsoft.com/office/powerpoint/2010/main" val="26446057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4822A6D-F0E1-42ED-8894-5C9F9DFCBF95}" type="slidenum">
              <a:rPr lang="tr-TR" smtClean="0"/>
              <a:t>14</a:t>
            </a:fld>
            <a:endParaRPr lang="tr-TR"/>
          </a:p>
        </p:txBody>
      </p:sp>
    </p:spTree>
    <p:extLst>
      <p:ext uri="{BB962C8B-B14F-4D97-AF65-F5344CB8AC3E}">
        <p14:creationId xmlns:p14="http://schemas.microsoft.com/office/powerpoint/2010/main" val="26446057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4822A6D-F0E1-42ED-8894-5C9F9DFCBF95}" type="slidenum">
              <a:rPr lang="tr-TR" smtClean="0"/>
              <a:t>15</a:t>
            </a:fld>
            <a:endParaRPr lang="tr-TR"/>
          </a:p>
        </p:txBody>
      </p:sp>
    </p:spTree>
    <p:extLst>
      <p:ext uri="{BB962C8B-B14F-4D97-AF65-F5344CB8AC3E}">
        <p14:creationId xmlns:p14="http://schemas.microsoft.com/office/powerpoint/2010/main" val="26446057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4822A6D-F0E1-42ED-8894-5C9F9DFCBF95}" type="slidenum">
              <a:rPr lang="tr-TR" smtClean="0"/>
              <a:t>16</a:t>
            </a:fld>
            <a:endParaRPr lang="tr-TR"/>
          </a:p>
        </p:txBody>
      </p:sp>
    </p:spTree>
    <p:extLst>
      <p:ext uri="{BB962C8B-B14F-4D97-AF65-F5344CB8AC3E}">
        <p14:creationId xmlns:p14="http://schemas.microsoft.com/office/powerpoint/2010/main" val="26446057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4822A6D-F0E1-42ED-8894-5C9F9DFCBF95}" type="slidenum">
              <a:rPr lang="tr-TR" smtClean="0"/>
              <a:t>17</a:t>
            </a:fld>
            <a:endParaRPr lang="tr-TR"/>
          </a:p>
        </p:txBody>
      </p:sp>
    </p:spTree>
    <p:extLst>
      <p:ext uri="{BB962C8B-B14F-4D97-AF65-F5344CB8AC3E}">
        <p14:creationId xmlns:p14="http://schemas.microsoft.com/office/powerpoint/2010/main" val="26446057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4822A6D-F0E1-42ED-8894-5C9F9DFCBF95}" type="slidenum">
              <a:rPr lang="tr-TR" smtClean="0"/>
              <a:t>18</a:t>
            </a:fld>
            <a:endParaRPr lang="tr-TR"/>
          </a:p>
        </p:txBody>
      </p:sp>
    </p:spTree>
    <p:extLst>
      <p:ext uri="{BB962C8B-B14F-4D97-AF65-F5344CB8AC3E}">
        <p14:creationId xmlns:p14="http://schemas.microsoft.com/office/powerpoint/2010/main" val="26446057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4822A6D-F0E1-42ED-8894-5C9F9DFCBF95}" type="slidenum">
              <a:rPr lang="tr-TR" smtClean="0"/>
              <a:t>19</a:t>
            </a:fld>
            <a:endParaRPr lang="tr-TR"/>
          </a:p>
        </p:txBody>
      </p:sp>
    </p:spTree>
    <p:extLst>
      <p:ext uri="{BB962C8B-B14F-4D97-AF65-F5344CB8AC3E}">
        <p14:creationId xmlns:p14="http://schemas.microsoft.com/office/powerpoint/2010/main" val="26446057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4822A6D-F0E1-42ED-8894-5C9F9DFCBF95}" type="slidenum">
              <a:rPr lang="tr-TR" smtClean="0"/>
              <a:t>20</a:t>
            </a:fld>
            <a:endParaRPr lang="tr-TR"/>
          </a:p>
        </p:txBody>
      </p:sp>
    </p:spTree>
    <p:extLst>
      <p:ext uri="{BB962C8B-B14F-4D97-AF65-F5344CB8AC3E}">
        <p14:creationId xmlns:p14="http://schemas.microsoft.com/office/powerpoint/2010/main" val="26446057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4822A6D-F0E1-42ED-8894-5C9F9DFCBF95}" type="slidenum">
              <a:rPr lang="tr-TR" smtClean="0"/>
              <a:t>21</a:t>
            </a:fld>
            <a:endParaRPr lang="tr-TR"/>
          </a:p>
        </p:txBody>
      </p:sp>
    </p:spTree>
    <p:extLst>
      <p:ext uri="{BB962C8B-B14F-4D97-AF65-F5344CB8AC3E}">
        <p14:creationId xmlns:p14="http://schemas.microsoft.com/office/powerpoint/2010/main" val="2644605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4822A6D-F0E1-42ED-8894-5C9F9DFCBF95}" type="slidenum">
              <a:rPr lang="tr-TR" smtClean="0"/>
              <a:t>3</a:t>
            </a:fld>
            <a:endParaRPr lang="tr-TR"/>
          </a:p>
        </p:txBody>
      </p:sp>
    </p:spTree>
    <p:extLst>
      <p:ext uri="{BB962C8B-B14F-4D97-AF65-F5344CB8AC3E}">
        <p14:creationId xmlns:p14="http://schemas.microsoft.com/office/powerpoint/2010/main" val="26446057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4822A6D-F0E1-42ED-8894-5C9F9DFCBF95}" type="slidenum">
              <a:rPr lang="tr-TR" smtClean="0"/>
              <a:t>22</a:t>
            </a:fld>
            <a:endParaRPr lang="tr-TR"/>
          </a:p>
        </p:txBody>
      </p:sp>
    </p:spTree>
    <p:extLst>
      <p:ext uri="{BB962C8B-B14F-4D97-AF65-F5344CB8AC3E}">
        <p14:creationId xmlns:p14="http://schemas.microsoft.com/office/powerpoint/2010/main" val="26446057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4822A6D-F0E1-42ED-8894-5C9F9DFCBF95}" type="slidenum">
              <a:rPr lang="tr-TR" smtClean="0"/>
              <a:t>23</a:t>
            </a:fld>
            <a:endParaRPr lang="tr-TR"/>
          </a:p>
        </p:txBody>
      </p:sp>
    </p:spTree>
    <p:extLst>
      <p:ext uri="{BB962C8B-B14F-4D97-AF65-F5344CB8AC3E}">
        <p14:creationId xmlns:p14="http://schemas.microsoft.com/office/powerpoint/2010/main" val="26446057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4822A6D-F0E1-42ED-8894-5C9F9DFCBF95}" type="slidenum">
              <a:rPr lang="tr-TR" smtClean="0"/>
              <a:t>24</a:t>
            </a:fld>
            <a:endParaRPr lang="tr-TR"/>
          </a:p>
        </p:txBody>
      </p:sp>
    </p:spTree>
    <p:extLst>
      <p:ext uri="{BB962C8B-B14F-4D97-AF65-F5344CB8AC3E}">
        <p14:creationId xmlns:p14="http://schemas.microsoft.com/office/powerpoint/2010/main" val="26446057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4822A6D-F0E1-42ED-8894-5C9F9DFCBF95}" type="slidenum">
              <a:rPr lang="tr-TR" smtClean="0"/>
              <a:t>25</a:t>
            </a:fld>
            <a:endParaRPr lang="tr-TR"/>
          </a:p>
        </p:txBody>
      </p:sp>
    </p:spTree>
    <p:extLst>
      <p:ext uri="{BB962C8B-B14F-4D97-AF65-F5344CB8AC3E}">
        <p14:creationId xmlns:p14="http://schemas.microsoft.com/office/powerpoint/2010/main" val="26446057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4822A6D-F0E1-42ED-8894-5C9F9DFCBF95}" type="slidenum">
              <a:rPr lang="tr-TR" smtClean="0"/>
              <a:t>26</a:t>
            </a:fld>
            <a:endParaRPr lang="tr-TR"/>
          </a:p>
        </p:txBody>
      </p:sp>
    </p:spTree>
    <p:extLst>
      <p:ext uri="{BB962C8B-B14F-4D97-AF65-F5344CB8AC3E}">
        <p14:creationId xmlns:p14="http://schemas.microsoft.com/office/powerpoint/2010/main" val="26446057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4822A6D-F0E1-42ED-8894-5C9F9DFCBF95}" type="slidenum">
              <a:rPr lang="tr-TR" smtClean="0"/>
              <a:t>28</a:t>
            </a:fld>
            <a:endParaRPr lang="tr-TR"/>
          </a:p>
        </p:txBody>
      </p:sp>
    </p:spTree>
    <p:extLst>
      <p:ext uri="{BB962C8B-B14F-4D97-AF65-F5344CB8AC3E}">
        <p14:creationId xmlns:p14="http://schemas.microsoft.com/office/powerpoint/2010/main" val="26446057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4822A6D-F0E1-42ED-8894-5C9F9DFCBF95}" type="slidenum">
              <a:rPr lang="tr-TR" smtClean="0"/>
              <a:t>29</a:t>
            </a:fld>
            <a:endParaRPr lang="tr-TR"/>
          </a:p>
        </p:txBody>
      </p:sp>
    </p:spTree>
    <p:extLst>
      <p:ext uri="{BB962C8B-B14F-4D97-AF65-F5344CB8AC3E}">
        <p14:creationId xmlns:p14="http://schemas.microsoft.com/office/powerpoint/2010/main" val="26446057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4822A6D-F0E1-42ED-8894-5C9F9DFCBF95}" type="slidenum">
              <a:rPr lang="tr-TR" smtClean="0"/>
              <a:t>30</a:t>
            </a:fld>
            <a:endParaRPr lang="tr-TR"/>
          </a:p>
        </p:txBody>
      </p:sp>
    </p:spTree>
    <p:extLst>
      <p:ext uri="{BB962C8B-B14F-4D97-AF65-F5344CB8AC3E}">
        <p14:creationId xmlns:p14="http://schemas.microsoft.com/office/powerpoint/2010/main" val="26446057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4822A6D-F0E1-42ED-8894-5C9F9DFCBF95}" type="slidenum">
              <a:rPr lang="tr-TR" smtClean="0"/>
              <a:t>31</a:t>
            </a:fld>
            <a:endParaRPr lang="tr-TR"/>
          </a:p>
        </p:txBody>
      </p:sp>
    </p:spTree>
    <p:extLst>
      <p:ext uri="{BB962C8B-B14F-4D97-AF65-F5344CB8AC3E}">
        <p14:creationId xmlns:p14="http://schemas.microsoft.com/office/powerpoint/2010/main" val="26446057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4822A6D-F0E1-42ED-8894-5C9F9DFCBF95}" type="slidenum">
              <a:rPr lang="tr-TR" smtClean="0"/>
              <a:t>32</a:t>
            </a:fld>
            <a:endParaRPr lang="tr-TR"/>
          </a:p>
        </p:txBody>
      </p:sp>
    </p:spTree>
    <p:extLst>
      <p:ext uri="{BB962C8B-B14F-4D97-AF65-F5344CB8AC3E}">
        <p14:creationId xmlns:p14="http://schemas.microsoft.com/office/powerpoint/2010/main" val="2644605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4822A6D-F0E1-42ED-8894-5C9F9DFCBF95}" type="slidenum">
              <a:rPr lang="tr-TR" smtClean="0"/>
              <a:t>4</a:t>
            </a:fld>
            <a:endParaRPr lang="tr-TR"/>
          </a:p>
        </p:txBody>
      </p:sp>
    </p:spTree>
    <p:extLst>
      <p:ext uri="{BB962C8B-B14F-4D97-AF65-F5344CB8AC3E}">
        <p14:creationId xmlns:p14="http://schemas.microsoft.com/office/powerpoint/2010/main" val="26446057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4822A6D-F0E1-42ED-8894-5C9F9DFCBF95}" type="slidenum">
              <a:rPr lang="tr-TR" smtClean="0"/>
              <a:t>33</a:t>
            </a:fld>
            <a:endParaRPr lang="tr-TR"/>
          </a:p>
        </p:txBody>
      </p:sp>
    </p:spTree>
    <p:extLst>
      <p:ext uri="{BB962C8B-B14F-4D97-AF65-F5344CB8AC3E}">
        <p14:creationId xmlns:p14="http://schemas.microsoft.com/office/powerpoint/2010/main" val="26446057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4822A6D-F0E1-42ED-8894-5C9F9DFCBF95}" type="slidenum">
              <a:rPr lang="tr-TR" smtClean="0"/>
              <a:t>34</a:t>
            </a:fld>
            <a:endParaRPr lang="tr-TR"/>
          </a:p>
        </p:txBody>
      </p:sp>
    </p:spTree>
    <p:extLst>
      <p:ext uri="{BB962C8B-B14F-4D97-AF65-F5344CB8AC3E}">
        <p14:creationId xmlns:p14="http://schemas.microsoft.com/office/powerpoint/2010/main" val="26446057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4822A6D-F0E1-42ED-8894-5C9F9DFCBF95}" type="slidenum">
              <a:rPr lang="tr-TR" smtClean="0"/>
              <a:t>35</a:t>
            </a:fld>
            <a:endParaRPr lang="tr-TR"/>
          </a:p>
        </p:txBody>
      </p:sp>
    </p:spTree>
    <p:extLst>
      <p:ext uri="{BB962C8B-B14F-4D97-AF65-F5344CB8AC3E}">
        <p14:creationId xmlns:p14="http://schemas.microsoft.com/office/powerpoint/2010/main" val="26446057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4822A6D-F0E1-42ED-8894-5C9F9DFCBF95}" type="slidenum">
              <a:rPr lang="tr-TR" smtClean="0"/>
              <a:t>36</a:t>
            </a:fld>
            <a:endParaRPr lang="tr-TR"/>
          </a:p>
        </p:txBody>
      </p:sp>
    </p:spTree>
    <p:extLst>
      <p:ext uri="{BB962C8B-B14F-4D97-AF65-F5344CB8AC3E}">
        <p14:creationId xmlns:p14="http://schemas.microsoft.com/office/powerpoint/2010/main" val="26446057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4822A6D-F0E1-42ED-8894-5C9F9DFCBF95}" type="slidenum">
              <a:rPr lang="tr-TR" smtClean="0"/>
              <a:t>37</a:t>
            </a:fld>
            <a:endParaRPr lang="tr-TR"/>
          </a:p>
        </p:txBody>
      </p:sp>
    </p:spTree>
    <p:extLst>
      <p:ext uri="{BB962C8B-B14F-4D97-AF65-F5344CB8AC3E}">
        <p14:creationId xmlns:p14="http://schemas.microsoft.com/office/powerpoint/2010/main" val="2644605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4822A6D-F0E1-42ED-8894-5C9F9DFCBF95}" type="slidenum">
              <a:rPr lang="tr-TR" smtClean="0"/>
              <a:t>5</a:t>
            </a:fld>
            <a:endParaRPr lang="tr-TR"/>
          </a:p>
        </p:txBody>
      </p:sp>
    </p:spTree>
    <p:extLst>
      <p:ext uri="{BB962C8B-B14F-4D97-AF65-F5344CB8AC3E}">
        <p14:creationId xmlns:p14="http://schemas.microsoft.com/office/powerpoint/2010/main" val="2644605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4822A6D-F0E1-42ED-8894-5C9F9DFCBF95}" type="slidenum">
              <a:rPr lang="tr-TR" smtClean="0"/>
              <a:t>6</a:t>
            </a:fld>
            <a:endParaRPr lang="tr-TR"/>
          </a:p>
        </p:txBody>
      </p:sp>
    </p:spTree>
    <p:extLst>
      <p:ext uri="{BB962C8B-B14F-4D97-AF65-F5344CB8AC3E}">
        <p14:creationId xmlns:p14="http://schemas.microsoft.com/office/powerpoint/2010/main" val="2644605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4822A6D-F0E1-42ED-8894-5C9F9DFCBF95}" type="slidenum">
              <a:rPr lang="tr-TR" smtClean="0"/>
              <a:t>7</a:t>
            </a:fld>
            <a:endParaRPr lang="tr-TR"/>
          </a:p>
        </p:txBody>
      </p:sp>
    </p:spTree>
    <p:extLst>
      <p:ext uri="{BB962C8B-B14F-4D97-AF65-F5344CB8AC3E}">
        <p14:creationId xmlns:p14="http://schemas.microsoft.com/office/powerpoint/2010/main" val="2644605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4822A6D-F0E1-42ED-8894-5C9F9DFCBF95}" type="slidenum">
              <a:rPr lang="tr-TR" smtClean="0"/>
              <a:t>8</a:t>
            </a:fld>
            <a:endParaRPr lang="tr-TR"/>
          </a:p>
        </p:txBody>
      </p:sp>
    </p:spTree>
    <p:extLst>
      <p:ext uri="{BB962C8B-B14F-4D97-AF65-F5344CB8AC3E}">
        <p14:creationId xmlns:p14="http://schemas.microsoft.com/office/powerpoint/2010/main" val="26446057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4822A6D-F0E1-42ED-8894-5C9F9DFCBF95}" type="slidenum">
              <a:rPr lang="tr-TR" smtClean="0"/>
              <a:t>9</a:t>
            </a:fld>
            <a:endParaRPr lang="tr-TR"/>
          </a:p>
        </p:txBody>
      </p:sp>
    </p:spTree>
    <p:extLst>
      <p:ext uri="{BB962C8B-B14F-4D97-AF65-F5344CB8AC3E}">
        <p14:creationId xmlns:p14="http://schemas.microsoft.com/office/powerpoint/2010/main" val="26446057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4822A6D-F0E1-42ED-8894-5C9F9DFCBF95}" type="slidenum">
              <a:rPr lang="tr-TR" smtClean="0"/>
              <a:t>10</a:t>
            </a:fld>
            <a:endParaRPr lang="tr-TR"/>
          </a:p>
        </p:txBody>
      </p:sp>
    </p:spTree>
    <p:extLst>
      <p:ext uri="{BB962C8B-B14F-4D97-AF65-F5344CB8AC3E}">
        <p14:creationId xmlns:p14="http://schemas.microsoft.com/office/powerpoint/2010/main" val="2644605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Alt Başlı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Veri Yer Tutucusu 3"/>
          <p:cNvSpPr>
            <a:spLocks noGrp="1"/>
          </p:cNvSpPr>
          <p:nvPr>
            <p:ph type="dt" sz="half" idx="10"/>
          </p:nvPr>
        </p:nvSpPr>
        <p:spPr/>
        <p:txBody>
          <a:bodyPr/>
          <a:lstStyle/>
          <a:p>
            <a:fld id="{DB746D7F-F149-4D37-8D8A-856EA76E9AFA}" type="datetimeFigureOut">
              <a:rPr lang="tr-TR" smtClean="0"/>
              <a:t>31.12.2013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46230A5-A5F1-4AD1-B868-878ABEEC1824}" type="slidenum">
              <a:rPr lang="tr-TR" smtClean="0"/>
              <a:t>‹#›</a:t>
            </a:fld>
            <a:endParaRPr lang="tr-TR"/>
          </a:p>
        </p:txBody>
      </p:sp>
    </p:spTree>
    <p:extLst>
      <p:ext uri="{BB962C8B-B14F-4D97-AF65-F5344CB8AC3E}">
        <p14:creationId xmlns:p14="http://schemas.microsoft.com/office/powerpoint/2010/main" val="2734866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DB746D7F-F149-4D37-8D8A-856EA76E9AFA}" type="datetimeFigureOut">
              <a:rPr lang="tr-TR" smtClean="0"/>
              <a:t>31.12.2013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46230A5-A5F1-4AD1-B868-878ABEEC1824}" type="slidenum">
              <a:rPr lang="tr-TR" smtClean="0"/>
              <a:t>‹#›</a:t>
            </a:fld>
            <a:endParaRPr lang="tr-TR"/>
          </a:p>
        </p:txBody>
      </p:sp>
    </p:spTree>
    <p:extLst>
      <p:ext uri="{BB962C8B-B14F-4D97-AF65-F5344CB8AC3E}">
        <p14:creationId xmlns:p14="http://schemas.microsoft.com/office/powerpoint/2010/main" val="2064573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DB746D7F-F149-4D37-8D8A-856EA76E9AFA}" type="datetimeFigureOut">
              <a:rPr lang="tr-TR" smtClean="0"/>
              <a:t>31.12.2013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46230A5-A5F1-4AD1-B868-878ABEEC1824}" type="slidenum">
              <a:rPr lang="tr-TR" smtClean="0"/>
              <a:t>‹#›</a:t>
            </a:fld>
            <a:endParaRPr lang="tr-TR"/>
          </a:p>
        </p:txBody>
      </p:sp>
    </p:spTree>
    <p:extLst>
      <p:ext uri="{BB962C8B-B14F-4D97-AF65-F5344CB8AC3E}">
        <p14:creationId xmlns:p14="http://schemas.microsoft.com/office/powerpoint/2010/main" val="595048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DB746D7F-F149-4D37-8D8A-856EA76E9AFA}" type="datetimeFigureOut">
              <a:rPr lang="tr-TR" smtClean="0"/>
              <a:t>31.12.2013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46230A5-A5F1-4AD1-B868-878ABEEC1824}" type="slidenum">
              <a:rPr lang="tr-TR" smtClean="0"/>
              <a:t>‹#›</a:t>
            </a:fld>
            <a:endParaRPr lang="tr-TR"/>
          </a:p>
        </p:txBody>
      </p:sp>
    </p:spTree>
    <p:extLst>
      <p:ext uri="{BB962C8B-B14F-4D97-AF65-F5344CB8AC3E}">
        <p14:creationId xmlns:p14="http://schemas.microsoft.com/office/powerpoint/2010/main" val="119837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Metin Yer Tutucus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p>
            <a:fld id="{DB746D7F-F149-4D37-8D8A-856EA76E9AFA}" type="datetimeFigureOut">
              <a:rPr lang="tr-TR" smtClean="0"/>
              <a:t>31.12.2013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46230A5-A5F1-4AD1-B868-878ABEEC1824}" type="slidenum">
              <a:rPr lang="tr-TR" smtClean="0"/>
              <a:t>‹#›</a:t>
            </a:fld>
            <a:endParaRPr lang="tr-TR"/>
          </a:p>
        </p:txBody>
      </p:sp>
    </p:spTree>
    <p:extLst>
      <p:ext uri="{BB962C8B-B14F-4D97-AF65-F5344CB8AC3E}">
        <p14:creationId xmlns:p14="http://schemas.microsoft.com/office/powerpoint/2010/main" val="4090853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DB746D7F-F149-4D37-8D8A-856EA76E9AFA}" type="datetimeFigureOut">
              <a:rPr lang="tr-TR" smtClean="0"/>
              <a:t>31.12.2013</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846230A5-A5F1-4AD1-B868-878ABEEC1824}" type="slidenum">
              <a:rPr lang="tr-TR" smtClean="0"/>
              <a:t>‹#›</a:t>
            </a:fld>
            <a:endParaRPr lang="tr-TR"/>
          </a:p>
        </p:txBody>
      </p:sp>
    </p:spTree>
    <p:extLst>
      <p:ext uri="{BB962C8B-B14F-4D97-AF65-F5344CB8AC3E}">
        <p14:creationId xmlns:p14="http://schemas.microsoft.com/office/powerpoint/2010/main" val="3120157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lvl1pPr>
              <a:defRPr/>
            </a:lvl1pPr>
          </a:lstStyle>
          <a:p>
            <a:r>
              <a:rPr lang="tr-TR" smtClean="0"/>
              <a:t>Asıl başlık stili için tıklatın</a:t>
            </a:r>
            <a:endParaRPr lang="tr-TR"/>
          </a:p>
        </p:txBody>
      </p:sp>
      <p:sp>
        <p:nvSpPr>
          <p:cNvPr id="3" name="Metin Yer Tutucus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DB746D7F-F149-4D37-8D8A-856EA76E9AFA}" type="datetimeFigureOut">
              <a:rPr lang="tr-TR" smtClean="0"/>
              <a:t>31.12.2013</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846230A5-A5F1-4AD1-B868-878ABEEC1824}" type="slidenum">
              <a:rPr lang="tr-TR" smtClean="0"/>
              <a:t>‹#›</a:t>
            </a:fld>
            <a:endParaRPr lang="tr-TR"/>
          </a:p>
        </p:txBody>
      </p:sp>
    </p:spTree>
    <p:extLst>
      <p:ext uri="{BB962C8B-B14F-4D97-AF65-F5344CB8AC3E}">
        <p14:creationId xmlns:p14="http://schemas.microsoft.com/office/powerpoint/2010/main" val="3299109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DB746D7F-F149-4D37-8D8A-856EA76E9AFA}" type="datetimeFigureOut">
              <a:rPr lang="tr-TR" smtClean="0"/>
              <a:t>31.12.2013</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846230A5-A5F1-4AD1-B868-878ABEEC1824}" type="slidenum">
              <a:rPr lang="tr-TR" smtClean="0"/>
              <a:t>‹#›</a:t>
            </a:fld>
            <a:endParaRPr lang="tr-TR"/>
          </a:p>
        </p:txBody>
      </p:sp>
    </p:spTree>
    <p:extLst>
      <p:ext uri="{BB962C8B-B14F-4D97-AF65-F5344CB8AC3E}">
        <p14:creationId xmlns:p14="http://schemas.microsoft.com/office/powerpoint/2010/main" val="2868795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DB746D7F-F149-4D37-8D8A-856EA76E9AFA}" type="datetimeFigureOut">
              <a:rPr lang="tr-TR" smtClean="0"/>
              <a:t>31.12.2013</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846230A5-A5F1-4AD1-B868-878ABEEC1824}" type="slidenum">
              <a:rPr lang="tr-TR" smtClean="0"/>
              <a:t>‹#›</a:t>
            </a:fld>
            <a:endParaRPr lang="tr-TR"/>
          </a:p>
        </p:txBody>
      </p:sp>
    </p:spTree>
    <p:extLst>
      <p:ext uri="{BB962C8B-B14F-4D97-AF65-F5344CB8AC3E}">
        <p14:creationId xmlns:p14="http://schemas.microsoft.com/office/powerpoint/2010/main" val="1127438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İçerik Yer Tutucus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DB746D7F-F149-4D37-8D8A-856EA76E9AFA}" type="datetimeFigureOut">
              <a:rPr lang="tr-TR" smtClean="0"/>
              <a:t>31.12.2013</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846230A5-A5F1-4AD1-B868-878ABEEC1824}" type="slidenum">
              <a:rPr lang="tr-TR" smtClean="0"/>
              <a:t>‹#›</a:t>
            </a:fld>
            <a:endParaRPr lang="tr-TR"/>
          </a:p>
        </p:txBody>
      </p:sp>
    </p:spTree>
    <p:extLst>
      <p:ext uri="{BB962C8B-B14F-4D97-AF65-F5344CB8AC3E}">
        <p14:creationId xmlns:p14="http://schemas.microsoft.com/office/powerpoint/2010/main" val="3469532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Resim Yer Tutucus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DB746D7F-F149-4D37-8D8A-856EA76E9AFA}" type="datetimeFigureOut">
              <a:rPr lang="tr-TR" smtClean="0"/>
              <a:t>31.12.2013</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846230A5-A5F1-4AD1-B868-878ABEEC1824}" type="slidenum">
              <a:rPr lang="tr-TR" smtClean="0"/>
              <a:t>‹#›</a:t>
            </a:fld>
            <a:endParaRPr lang="tr-TR"/>
          </a:p>
        </p:txBody>
      </p:sp>
    </p:spTree>
    <p:extLst>
      <p:ext uri="{BB962C8B-B14F-4D97-AF65-F5344CB8AC3E}">
        <p14:creationId xmlns:p14="http://schemas.microsoft.com/office/powerpoint/2010/main" val="1140766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746D7F-F149-4D37-8D8A-856EA76E9AFA}" type="datetimeFigureOut">
              <a:rPr lang="tr-TR" smtClean="0"/>
              <a:t>31.12.2013</a:t>
            </a:fld>
            <a:endParaRPr lang="tr-TR"/>
          </a:p>
        </p:txBody>
      </p:sp>
      <p:sp>
        <p:nvSpPr>
          <p:cNvPr id="5" name="Altbilgi Yer Tutucusu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6230A5-A5F1-4AD1-B868-878ABEEC1824}" type="slidenum">
              <a:rPr lang="tr-TR" smtClean="0"/>
              <a:t>‹#›</a:t>
            </a:fld>
            <a:endParaRPr lang="tr-TR"/>
          </a:p>
        </p:txBody>
      </p:sp>
    </p:spTree>
    <p:extLst>
      <p:ext uri="{BB962C8B-B14F-4D97-AF65-F5344CB8AC3E}">
        <p14:creationId xmlns:p14="http://schemas.microsoft.com/office/powerpoint/2010/main" val="29231732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1916832"/>
            <a:ext cx="8229600" cy="3384376"/>
          </a:xfrm>
        </p:spPr>
        <p:txBody>
          <a:bodyPr/>
          <a:lstStyle/>
          <a:p>
            <a:r>
              <a:rPr lang="tr-TR" b="1" dirty="0" smtClean="0"/>
              <a:t>MOBİL WEB SERVİSLERİ</a:t>
            </a:r>
            <a:br>
              <a:rPr lang="tr-TR" b="1" dirty="0" smtClean="0"/>
            </a:br>
            <a:r>
              <a:rPr lang="tr-TR" b="1" dirty="0" smtClean="0"/>
              <a:t>VE</a:t>
            </a:r>
            <a:br>
              <a:rPr lang="tr-TR" b="1" dirty="0" smtClean="0"/>
            </a:br>
            <a:r>
              <a:rPr lang="tr-TR" b="1" dirty="0" smtClean="0"/>
              <a:t>MOBİL HESAPLAMA</a:t>
            </a:r>
            <a:endParaRPr lang="tr-TR" b="1" dirty="0"/>
          </a:p>
        </p:txBody>
      </p:sp>
    </p:spTree>
    <p:extLst>
      <p:ext uri="{BB962C8B-B14F-4D97-AF65-F5344CB8AC3E}">
        <p14:creationId xmlns:p14="http://schemas.microsoft.com/office/powerpoint/2010/main" val="2443430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07504" y="764704"/>
            <a:ext cx="8229600" cy="1143000"/>
          </a:xfrm>
        </p:spPr>
        <p:txBody>
          <a:bodyPr>
            <a:normAutofit/>
          </a:bodyPr>
          <a:lstStyle/>
          <a:p>
            <a:r>
              <a:rPr lang="tr-TR" b="1" dirty="0" smtClean="0"/>
              <a:t>Mobil Web Servisleri Nasıl Çalışır?</a:t>
            </a:r>
            <a:endParaRPr lang="tr-TR" b="1" dirty="0"/>
          </a:p>
        </p:txBody>
      </p:sp>
      <p:sp>
        <p:nvSpPr>
          <p:cNvPr id="3" name="İçerik Yer Tutucusu 2"/>
          <p:cNvSpPr>
            <a:spLocks noGrp="1"/>
          </p:cNvSpPr>
          <p:nvPr>
            <p:ph idx="1"/>
          </p:nvPr>
        </p:nvSpPr>
        <p:spPr>
          <a:xfrm>
            <a:off x="457200" y="2276872"/>
            <a:ext cx="8229600" cy="3849291"/>
          </a:xfrm>
        </p:spPr>
        <p:txBody>
          <a:bodyPr>
            <a:normAutofit/>
          </a:bodyPr>
          <a:lstStyle/>
          <a:p>
            <a:pPr marL="0" indent="0" algn="just">
              <a:buNone/>
            </a:pPr>
            <a:r>
              <a:rPr lang="tr-TR" dirty="0"/>
              <a:t>XML standart, esnek ve oldukça genişletilebilir bir veri biçimidir. Pek çok yerde karşımıza çıkan sorunları çözmek için bir anahtar rolü üstlenir ve web servislerinin başarısını sağlayan önemli parçalarından birisidir.</a:t>
            </a:r>
          </a:p>
        </p:txBody>
      </p:sp>
    </p:spTree>
    <p:extLst>
      <p:ext uri="{BB962C8B-B14F-4D97-AF65-F5344CB8AC3E}">
        <p14:creationId xmlns:p14="http://schemas.microsoft.com/office/powerpoint/2010/main" val="19303642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07504" y="764704"/>
            <a:ext cx="8229600" cy="1143000"/>
          </a:xfrm>
        </p:spPr>
        <p:txBody>
          <a:bodyPr>
            <a:normAutofit/>
          </a:bodyPr>
          <a:lstStyle/>
          <a:p>
            <a:r>
              <a:rPr lang="tr-TR" b="1" dirty="0" smtClean="0"/>
              <a:t>Mobil Web Servisleri Nasıl Çalışır?</a:t>
            </a:r>
            <a:endParaRPr lang="tr-TR" b="1" dirty="0"/>
          </a:p>
        </p:txBody>
      </p:sp>
      <p:sp>
        <p:nvSpPr>
          <p:cNvPr id="3" name="İçerik Yer Tutucusu 2"/>
          <p:cNvSpPr>
            <a:spLocks noGrp="1"/>
          </p:cNvSpPr>
          <p:nvPr>
            <p:ph idx="1"/>
          </p:nvPr>
        </p:nvSpPr>
        <p:spPr>
          <a:xfrm>
            <a:off x="457200" y="2276872"/>
            <a:ext cx="8229600" cy="3849291"/>
          </a:xfrm>
        </p:spPr>
        <p:txBody>
          <a:bodyPr>
            <a:normAutofit fontScale="92500" lnSpcReduction="10000"/>
          </a:bodyPr>
          <a:lstStyle/>
          <a:p>
            <a:pPr marL="0" indent="0" algn="just">
              <a:buNone/>
            </a:pPr>
            <a:r>
              <a:rPr lang="tr-TR" dirty="0" smtClean="0"/>
              <a:t>SOAP, </a:t>
            </a:r>
            <a:r>
              <a:rPr lang="tr-TR" dirty="0"/>
              <a:t>XML mesajlarının paketlenmesi ve değişilmesi için standart, genişletilebilir bir </a:t>
            </a:r>
            <a:r>
              <a:rPr lang="tr-TR" dirty="0" err="1"/>
              <a:t>framework</a:t>
            </a:r>
            <a:r>
              <a:rPr lang="tr-TR" dirty="0"/>
              <a:t> sağlar.</a:t>
            </a:r>
          </a:p>
          <a:p>
            <a:pPr marL="0" indent="0" algn="just">
              <a:buNone/>
            </a:pPr>
            <a:r>
              <a:rPr lang="tr-TR" dirty="0"/>
              <a:t>	</a:t>
            </a:r>
          </a:p>
          <a:p>
            <a:pPr marL="0" indent="0" algn="just">
              <a:buNone/>
            </a:pPr>
            <a:r>
              <a:rPr lang="tr-TR" dirty="0" smtClean="0"/>
              <a:t>WSDL </a:t>
            </a:r>
            <a:r>
              <a:rPr lang="tr-TR" dirty="0"/>
              <a:t>Web servislerini tanımlamak için kullanılan bir dildir. İstemci ve sunucu birimler arasındaki mesaj alışverişinin başlangıcını tanımlar. Mesajların kendileri soyut olarak tanımlanır ve daha sonra bir ağ protokolüne ve mesaj biçimine bağlanır.</a:t>
            </a:r>
          </a:p>
        </p:txBody>
      </p:sp>
    </p:spTree>
    <p:extLst>
      <p:ext uri="{BB962C8B-B14F-4D97-AF65-F5344CB8AC3E}">
        <p14:creationId xmlns:p14="http://schemas.microsoft.com/office/powerpoint/2010/main" val="16499102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07504" y="764704"/>
            <a:ext cx="8229600" cy="1143000"/>
          </a:xfrm>
        </p:spPr>
        <p:txBody>
          <a:bodyPr>
            <a:noAutofit/>
          </a:bodyPr>
          <a:lstStyle/>
          <a:p>
            <a:r>
              <a:rPr lang="tr-TR" sz="2800" dirty="0"/>
              <a:t>Bir web servisinin nasıl çalıştığı şekilde görünmektedir.</a:t>
            </a:r>
          </a:p>
        </p:txBody>
      </p:sp>
      <p:pic>
        <p:nvPicPr>
          <p:cNvPr id="5" name="Resim 4"/>
          <p:cNvPicPr/>
          <p:nvPr/>
        </p:nvPicPr>
        <p:blipFill>
          <a:blip r:embed="rId3">
            <a:extLst>
              <a:ext uri="{28A0092B-C50C-407E-A947-70E740481C1C}">
                <a14:useLocalDpi xmlns:a14="http://schemas.microsoft.com/office/drawing/2010/main" val="0"/>
              </a:ext>
            </a:extLst>
          </a:blip>
          <a:srcRect/>
          <a:stretch>
            <a:fillRect/>
          </a:stretch>
        </p:blipFill>
        <p:spPr bwMode="auto">
          <a:xfrm>
            <a:off x="1979712" y="1700808"/>
            <a:ext cx="5595754" cy="4309100"/>
          </a:xfrm>
          <a:prstGeom prst="rect">
            <a:avLst/>
          </a:prstGeom>
          <a:noFill/>
          <a:ln>
            <a:noFill/>
          </a:ln>
        </p:spPr>
      </p:pic>
    </p:spTree>
    <p:extLst>
      <p:ext uri="{BB962C8B-B14F-4D97-AF65-F5344CB8AC3E}">
        <p14:creationId xmlns:p14="http://schemas.microsoft.com/office/powerpoint/2010/main" val="39990679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16632"/>
            <a:ext cx="9135481" cy="6525344"/>
          </a:xfrm>
          <a:prstGeom prst="rect">
            <a:avLst/>
          </a:prstGeom>
        </p:spPr>
      </p:pic>
    </p:spTree>
    <p:extLst>
      <p:ext uri="{BB962C8B-B14F-4D97-AF65-F5344CB8AC3E}">
        <p14:creationId xmlns:p14="http://schemas.microsoft.com/office/powerpoint/2010/main" val="18664004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07504" y="764704"/>
            <a:ext cx="8229600" cy="1143000"/>
          </a:xfrm>
        </p:spPr>
        <p:txBody>
          <a:bodyPr>
            <a:normAutofit/>
          </a:bodyPr>
          <a:lstStyle/>
          <a:p>
            <a:r>
              <a:rPr lang="tr-TR" b="1" dirty="0" smtClean="0"/>
              <a:t>Mobil Web Servisleri</a:t>
            </a:r>
            <a:endParaRPr lang="tr-TR" b="1" dirty="0"/>
          </a:p>
        </p:txBody>
      </p:sp>
      <p:sp>
        <p:nvSpPr>
          <p:cNvPr id="3" name="İçerik Yer Tutucusu 2"/>
          <p:cNvSpPr>
            <a:spLocks noGrp="1"/>
          </p:cNvSpPr>
          <p:nvPr>
            <p:ph idx="1"/>
          </p:nvPr>
        </p:nvSpPr>
        <p:spPr>
          <a:xfrm>
            <a:off x="457200" y="2276872"/>
            <a:ext cx="8229600" cy="3849291"/>
          </a:xfrm>
        </p:spPr>
        <p:txBody>
          <a:bodyPr>
            <a:normAutofit fontScale="85000" lnSpcReduction="20000"/>
          </a:bodyPr>
          <a:lstStyle/>
          <a:p>
            <a:pPr lvl="0"/>
            <a:r>
              <a:rPr lang="tr-TR" dirty="0"/>
              <a:t>HTTP protokolünü kullandığından daha fazla sayıda sistemin birbirlerine bağlanmasını sağlar.</a:t>
            </a:r>
          </a:p>
          <a:p>
            <a:pPr lvl="0"/>
            <a:r>
              <a:rPr lang="tr-TR" dirty="0"/>
              <a:t>XML üzerine kurulmuş olan SOAP, farklı sistemler üzerindeki mesajlaşma kapasitesini standart hale getirir.</a:t>
            </a:r>
          </a:p>
          <a:p>
            <a:pPr lvl="0"/>
            <a:r>
              <a:rPr lang="tr-TR" dirty="0"/>
              <a:t>UDDI, web servislerinin yayınlanmasını ve bulunmasını standart hale getirir.</a:t>
            </a:r>
          </a:p>
          <a:p>
            <a:pPr lvl="0"/>
            <a:r>
              <a:rPr lang="tr-TR" dirty="0"/>
              <a:t>WSDL, web servis tanımlarını standart hale getirir. Böylece servis sunucular ve istemciler aynı dili konuşurlar.</a:t>
            </a:r>
          </a:p>
        </p:txBody>
      </p:sp>
    </p:spTree>
    <p:extLst>
      <p:ext uri="{BB962C8B-B14F-4D97-AF65-F5344CB8AC3E}">
        <p14:creationId xmlns:p14="http://schemas.microsoft.com/office/powerpoint/2010/main" val="11662327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07504" y="764704"/>
            <a:ext cx="8229600" cy="1143000"/>
          </a:xfrm>
        </p:spPr>
        <p:txBody>
          <a:bodyPr>
            <a:noAutofit/>
          </a:bodyPr>
          <a:lstStyle/>
          <a:p>
            <a:r>
              <a:rPr lang="tr-TR" sz="2700" b="1" dirty="0" smtClean="0"/>
              <a:t>UDDI(Universal </a:t>
            </a:r>
            <a:r>
              <a:rPr lang="tr-TR" sz="2700" b="1" dirty="0" err="1"/>
              <a:t>Description</a:t>
            </a:r>
            <a:r>
              <a:rPr lang="tr-TR" sz="2700" b="1" dirty="0"/>
              <a:t>, </a:t>
            </a:r>
            <a:r>
              <a:rPr lang="tr-TR" sz="2700" b="1" dirty="0" err="1"/>
              <a:t>Discovery</a:t>
            </a:r>
            <a:r>
              <a:rPr lang="tr-TR" sz="2700" b="1" dirty="0"/>
              <a:t> </a:t>
            </a:r>
            <a:r>
              <a:rPr lang="tr-TR" sz="2700" b="1" dirty="0" err="1"/>
              <a:t>and</a:t>
            </a:r>
            <a:r>
              <a:rPr lang="tr-TR" sz="2700" b="1" dirty="0"/>
              <a:t> Integration)</a:t>
            </a:r>
          </a:p>
        </p:txBody>
      </p:sp>
      <p:sp>
        <p:nvSpPr>
          <p:cNvPr id="3" name="İçerik Yer Tutucusu 2"/>
          <p:cNvSpPr>
            <a:spLocks noGrp="1"/>
          </p:cNvSpPr>
          <p:nvPr>
            <p:ph idx="1"/>
          </p:nvPr>
        </p:nvSpPr>
        <p:spPr>
          <a:xfrm>
            <a:off x="179512" y="1916832"/>
            <a:ext cx="8507288" cy="4209331"/>
          </a:xfrm>
        </p:spPr>
        <p:txBody>
          <a:bodyPr>
            <a:normAutofit lnSpcReduction="10000"/>
          </a:bodyPr>
          <a:lstStyle/>
          <a:p>
            <a:pPr marL="0" indent="0" algn="just">
              <a:buNone/>
            </a:pPr>
            <a:r>
              <a:rPr lang="tr-TR" dirty="0"/>
              <a:t>UDDI, şirketlerin web servisler için kayıt edebildiği ve arayabildiği dizin servisidir. UDDI Kurum Kayıt Servisi (UDDI Business </a:t>
            </a:r>
            <a:r>
              <a:rPr lang="tr-TR" dirty="0" err="1"/>
              <a:t>Registry</a:t>
            </a:r>
            <a:r>
              <a:rPr lang="tr-TR" dirty="0"/>
              <a:t>) kurum ve web servisleri bilgilerini saklayan sunuculardır. Bu sunucular servis sağlayıcılarından gelen bilgilerini kendi </a:t>
            </a:r>
            <a:r>
              <a:rPr lang="tr-TR" dirty="0" err="1"/>
              <a:t>veritabanlarına</a:t>
            </a:r>
            <a:r>
              <a:rPr lang="tr-TR" dirty="0"/>
              <a:t> kayıt ederek diğer kurumların erişimine açar. Şu anda aktif olarak çalışan kurum kayıt sunucuları uddi.microsoft.com ve uddi.ibm.com ‘dur.</a:t>
            </a:r>
          </a:p>
        </p:txBody>
      </p:sp>
    </p:spTree>
    <p:extLst>
      <p:ext uri="{BB962C8B-B14F-4D97-AF65-F5344CB8AC3E}">
        <p14:creationId xmlns:p14="http://schemas.microsoft.com/office/powerpoint/2010/main" val="39341022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07504" y="764704"/>
            <a:ext cx="8229600" cy="1143000"/>
          </a:xfrm>
        </p:spPr>
        <p:txBody>
          <a:bodyPr>
            <a:noAutofit/>
          </a:bodyPr>
          <a:lstStyle/>
          <a:p>
            <a:r>
              <a:rPr lang="tr-TR" sz="2700" b="1" dirty="0" smtClean="0"/>
              <a:t>UDDI(Universal </a:t>
            </a:r>
            <a:r>
              <a:rPr lang="tr-TR" sz="2700" b="1" dirty="0" err="1"/>
              <a:t>Description</a:t>
            </a:r>
            <a:r>
              <a:rPr lang="tr-TR" sz="2700" b="1" dirty="0"/>
              <a:t>, </a:t>
            </a:r>
            <a:r>
              <a:rPr lang="tr-TR" sz="2700" b="1" dirty="0" err="1"/>
              <a:t>Discovery</a:t>
            </a:r>
            <a:r>
              <a:rPr lang="tr-TR" sz="2700" b="1" dirty="0"/>
              <a:t> </a:t>
            </a:r>
            <a:r>
              <a:rPr lang="tr-TR" sz="2700" b="1" dirty="0" err="1"/>
              <a:t>and</a:t>
            </a:r>
            <a:r>
              <a:rPr lang="tr-TR" sz="2700" b="1" dirty="0"/>
              <a:t> Integration)</a:t>
            </a:r>
          </a:p>
        </p:txBody>
      </p:sp>
      <p:sp>
        <p:nvSpPr>
          <p:cNvPr id="3" name="İçerik Yer Tutucusu 2"/>
          <p:cNvSpPr>
            <a:spLocks noGrp="1"/>
          </p:cNvSpPr>
          <p:nvPr>
            <p:ph idx="1"/>
          </p:nvPr>
        </p:nvSpPr>
        <p:spPr>
          <a:xfrm>
            <a:off x="179512" y="1916832"/>
            <a:ext cx="8507288" cy="4209331"/>
          </a:xfrm>
        </p:spPr>
        <p:txBody>
          <a:bodyPr>
            <a:normAutofit/>
          </a:bodyPr>
          <a:lstStyle/>
          <a:p>
            <a:pPr lvl="0"/>
            <a:r>
              <a:rPr lang="tr-TR" dirty="0"/>
              <a:t>UDDI, web servisler hakkında bilgi depolandığı dizinlerdir.</a:t>
            </a:r>
          </a:p>
          <a:p>
            <a:pPr lvl="0"/>
            <a:r>
              <a:rPr lang="tr-TR" dirty="0"/>
              <a:t>UDDI, WSDL tarafından tanımlanmış web servis </a:t>
            </a:r>
            <a:r>
              <a:rPr lang="tr-TR" dirty="0" err="1"/>
              <a:t>arayüz</a:t>
            </a:r>
            <a:r>
              <a:rPr lang="tr-TR" dirty="0"/>
              <a:t>(</a:t>
            </a:r>
            <a:r>
              <a:rPr lang="tr-TR" dirty="0" err="1"/>
              <a:t>interface</a:t>
            </a:r>
            <a:r>
              <a:rPr lang="tr-TR" dirty="0"/>
              <a:t>) dizinidir.</a:t>
            </a:r>
          </a:p>
          <a:p>
            <a:pPr lvl="0"/>
            <a:r>
              <a:rPr lang="tr-TR" dirty="0"/>
              <a:t>UDDI, SOAP üzerinden iletişim kurar.</a:t>
            </a:r>
          </a:p>
          <a:p>
            <a:pPr lvl="0"/>
            <a:r>
              <a:rPr lang="tr-TR" dirty="0"/>
              <a:t>UDDI, Microsoft .NET platformu üzerine kurulmuştur.</a:t>
            </a:r>
          </a:p>
        </p:txBody>
      </p:sp>
    </p:spTree>
    <p:extLst>
      <p:ext uri="{BB962C8B-B14F-4D97-AF65-F5344CB8AC3E}">
        <p14:creationId xmlns:p14="http://schemas.microsoft.com/office/powerpoint/2010/main" val="3711956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07504" y="764704"/>
            <a:ext cx="8229600" cy="1143000"/>
          </a:xfrm>
        </p:spPr>
        <p:txBody>
          <a:bodyPr>
            <a:noAutofit/>
          </a:bodyPr>
          <a:lstStyle/>
          <a:p>
            <a:r>
              <a:rPr lang="tr-TR" sz="3600" b="1" dirty="0"/>
              <a:t>WSDL Nedir?</a:t>
            </a:r>
          </a:p>
        </p:txBody>
      </p:sp>
      <p:sp>
        <p:nvSpPr>
          <p:cNvPr id="3" name="İçerik Yer Tutucusu 2"/>
          <p:cNvSpPr>
            <a:spLocks noGrp="1"/>
          </p:cNvSpPr>
          <p:nvPr>
            <p:ph idx="1"/>
          </p:nvPr>
        </p:nvSpPr>
        <p:spPr>
          <a:xfrm>
            <a:off x="179512" y="1916832"/>
            <a:ext cx="8507288" cy="4209331"/>
          </a:xfrm>
        </p:spPr>
        <p:txBody>
          <a:bodyPr>
            <a:normAutofit/>
          </a:bodyPr>
          <a:lstStyle/>
          <a:p>
            <a:pPr marL="0" indent="0" algn="just">
              <a:buNone/>
            </a:pPr>
            <a:r>
              <a:rPr lang="tr-TR" dirty="0"/>
              <a:t>Web Service </a:t>
            </a:r>
            <a:r>
              <a:rPr lang="tr-TR" dirty="0" err="1"/>
              <a:t>Description</a:t>
            </a:r>
            <a:r>
              <a:rPr lang="tr-TR" dirty="0"/>
              <a:t> Language XML tabanlı bir dildir ve web servisler için model olarak kullanılır. 1.1 sürümü W3C tarafından onaylanmadı fakat aynı kuruluş 2.0 sürümünü önerdi. </a:t>
            </a:r>
          </a:p>
          <a:p>
            <a:pPr marL="0" indent="0" algn="just">
              <a:buNone/>
            </a:pPr>
            <a:r>
              <a:rPr lang="tr-TR" dirty="0" smtClean="0"/>
              <a:t>WSDL </a:t>
            </a:r>
            <a:r>
              <a:rPr lang="tr-TR" dirty="0"/>
              <a:t>ağ </a:t>
            </a:r>
            <a:r>
              <a:rPr lang="tr-TR" dirty="0" err="1"/>
              <a:t>endpoint’leri</a:t>
            </a:r>
            <a:r>
              <a:rPr lang="tr-TR" dirty="0"/>
              <a:t> ya da yada portlar gibi servisleri tanımlar. WSDL özelliği dokümanlar için XML formatı sağlar. Mesajlar ve portların tanımı bunların somut kullanımından ayrılır.</a:t>
            </a:r>
          </a:p>
        </p:txBody>
      </p:sp>
    </p:spTree>
    <p:extLst>
      <p:ext uri="{BB962C8B-B14F-4D97-AF65-F5344CB8AC3E}">
        <p14:creationId xmlns:p14="http://schemas.microsoft.com/office/powerpoint/2010/main" val="939291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07504" y="764704"/>
            <a:ext cx="8229600" cy="1143000"/>
          </a:xfrm>
        </p:spPr>
        <p:txBody>
          <a:bodyPr>
            <a:noAutofit/>
          </a:bodyPr>
          <a:lstStyle/>
          <a:p>
            <a:r>
              <a:rPr lang="tr-TR" sz="3600" b="1" dirty="0"/>
              <a:t>WSDL Nedir?</a:t>
            </a:r>
          </a:p>
        </p:txBody>
      </p:sp>
      <p:sp>
        <p:nvSpPr>
          <p:cNvPr id="3" name="İçerik Yer Tutucusu 2"/>
          <p:cNvSpPr>
            <a:spLocks noGrp="1"/>
          </p:cNvSpPr>
          <p:nvPr>
            <p:ph idx="1"/>
          </p:nvPr>
        </p:nvSpPr>
        <p:spPr>
          <a:xfrm>
            <a:off x="179512" y="1916832"/>
            <a:ext cx="8507288" cy="4209331"/>
          </a:xfrm>
        </p:spPr>
        <p:txBody>
          <a:bodyPr>
            <a:normAutofit/>
          </a:bodyPr>
          <a:lstStyle/>
          <a:p>
            <a:pPr marL="0" indent="0" algn="just">
              <a:buNone/>
            </a:pPr>
            <a:r>
              <a:rPr lang="tr-TR" dirty="0"/>
              <a:t>Bu tanımların tekrar kullanılmasına izin verilir. Port,  ağ adresini ilişkilendirerek tanımlanır ve çok sayıda port bir servis tanımlar. Mesajlar alıp verilen verinin açıklamasıdır ve port tipleri desteklenen işlemlerdir. WSDL,  internet üzerinde Web Servisleri sağlamak için XML şema ve SOAP birleşmesinde çok sık kullanılır.</a:t>
            </a:r>
          </a:p>
        </p:txBody>
      </p:sp>
    </p:spTree>
    <p:extLst>
      <p:ext uri="{BB962C8B-B14F-4D97-AF65-F5344CB8AC3E}">
        <p14:creationId xmlns:p14="http://schemas.microsoft.com/office/powerpoint/2010/main" val="15358740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07504" y="764704"/>
            <a:ext cx="8229600" cy="1143000"/>
          </a:xfrm>
        </p:spPr>
        <p:txBody>
          <a:bodyPr>
            <a:noAutofit/>
          </a:bodyPr>
          <a:lstStyle/>
          <a:p>
            <a:r>
              <a:rPr lang="tr-TR" sz="3600" b="1" dirty="0"/>
              <a:t>WSDL Nedir?</a:t>
            </a:r>
          </a:p>
        </p:txBody>
      </p:sp>
      <p:sp>
        <p:nvSpPr>
          <p:cNvPr id="3" name="İçerik Yer Tutucusu 2"/>
          <p:cNvSpPr>
            <a:spLocks noGrp="1"/>
          </p:cNvSpPr>
          <p:nvPr>
            <p:ph idx="1"/>
          </p:nvPr>
        </p:nvSpPr>
        <p:spPr>
          <a:xfrm>
            <a:off x="179512" y="1916832"/>
            <a:ext cx="8507288" cy="4209331"/>
          </a:xfrm>
        </p:spPr>
        <p:txBody>
          <a:bodyPr>
            <a:normAutofit/>
          </a:bodyPr>
          <a:lstStyle/>
          <a:p>
            <a:pPr marL="0" indent="0" algn="just">
              <a:buNone/>
            </a:pPr>
            <a:r>
              <a:rPr lang="tr-TR" dirty="0"/>
              <a:t>Web Servise bağlanan Client </a:t>
            </a:r>
            <a:r>
              <a:rPr lang="tr-TR" dirty="0" smtClean="0"/>
              <a:t>program</a:t>
            </a:r>
            <a:r>
              <a:rPr lang="tr-TR" dirty="0"/>
              <a:t>,  sunucuda mevcut bulunan işlemlere karar vermek için </a:t>
            </a:r>
            <a:r>
              <a:rPr lang="tr-TR" dirty="0" err="1"/>
              <a:t>WSDL'i</a:t>
            </a:r>
            <a:r>
              <a:rPr lang="tr-TR" dirty="0"/>
              <a:t> okuyabilir . Kullanılan herhangi özel veri tipleri XML şema formatında WSDL dosyada gömülüdür. Client,  </a:t>
            </a:r>
            <a:r>
              <a:rPr lang="tr-TR" dirty="0" err="1"/>
              <a:t>SOAP'ı</a:t>
            </a:r>
            <a:r>
              <a:rPr lang="tr-TR" dirty="0"/>
              <a:t> </a:t>
            </a:r>
            <a:r>
              <a:rPr lang="tr-TR" dirty="0" err="1"/>
              <a:t>WSDL'de</a:t>
            </a:r>
            <a:r>
              <a:rPr lang="tr-TR" dirty="0"/>
              <a:t> listelenen işlemlerden birini çağırmak için kullanabilir.</a:t>
            </a:r>
          </a:p>
        </p:txBody>
      </p:sp>
    </p:spTree>
    <p:extLst>
      <p:ext uri="{BB962C8B-B14F-4D97-AF65-F5344CB8AC3E}">
        <p14:creationId xmlns:p14="http://schemas.microsoft.com/office/powerpoint/2010/main" val="3735133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07504" y="764704"/>
            <a:ext cx="8229600" cy="1143000"/>
          </a:xfrm>
        </p:spPr>
        <p:txBody>
          <a:bodyPr>
            <a:normAutofit/>
          </a:bodyPr>
          <a:lstStyle/>
          <a:p>
            <a:r>
              <a:rPr lang="tr-TR" b="1" dirty="0" smtClean="0"/>
              <a:t>Mobile Computing</a:t>
            </a:r>
            <a:endParaRPr lang="tr-TR" b="1" dirty="0"/>
          </a:p>
        </p:txBody>
      </p:sp>
      <p:sp>
        <p:nvSpPr>
          <p:cNvPr id="3" name="İçerik Yer Tutucusu 2"/>
          <p:cNvSpPr>
            <a:spLocks noGrp="1"/>
          </p:cNvSpPr>
          <p:nvPr>
            <p:ph idx="1"/>
          </p:nvPr>
        </p:nvSpPr>
        <p:spPr>
          <a:xfrm>
            <a:off x="457200" y="1772816"/>
            <a:ext cx="8229600" cy="4353347"/>
          </a:xfrm>
        </p:spPr>
        <p:txBody>
          <a:bodyPr>
            <a:normAutofit fontScale="70000" lnSpcReduction="20000"/>
          </a:bodyPr>
          <a:lstStyle/>
          <a:p>
            <a:pPr algn="just"/>
            <a:r>
              <a:rPr lang="tr-TR" dirty="0"/>
              <a:t>Mobile Computing kısaca insanların taşınabilir aygıtlarla yaptıkları her türlü işleme </a:t>
            </a:r>
            <a:r>
              <a:rPr lang="tr-TR" dirty="0" smtClean="0"/>
              <a:t>denir.</a:t>
            </a:r>
          </a:p>
          <a:p>
            <a:pPr algn="just"/>
            <a:endParaRPr lang="tr-TR" dirty="0" smtClean="0"/>
          </a:p>
          <a:p>
            <a:pPr marL="0" indent="0" algn="just">
              <a:buNone/>
            </a:pPr>
            <a:r>
              <a:rPr lang="tr-TR" dirty="0" smtClean="0"/>
              <a:t>Nedir bunlar;</a:t>
            </a:r>
          </a:p>
          <a:p>
            <a:pPr algn="just"/>
            <a:r>
              <a:rPr lang="tr-TR" dirty="0" smtClean="0"/>
              <a:t>Bir </a:t>
            </a:r>
            <a:r>
              <a:rPr lang="tr-TR" dirty="0"/>
              <a:t>insanın dijital kamera </a:t>
            </a:r>
            <a:r>
              <a:rPr lang="tr-TR" dirty="0" smtClean="0"/>
              <a:t>kullanması,</a:t>
            </a:r>
          </a:p>
          <a:p>
            <a:pPr algn="just"/>
            <a:r>
              <a:rPr lang="tr-TR" dirty="0" smtClean="0"/>
              <a:t>Cebinde </a:t>
            </a:r>
            <a:r>
              <a:rPr lang="tr-TR" dirty="0"/>
              <a:t>taşıdığı mp3 </a:t>
            </a:r>
            <a:r>
              <a:rPr lang="tr-TR" dirty="0" err="1"/>
              <a:t>player’dan</a:t>
            </a:r>
            <a:r>
              <a:rPr lang="tr-TR" dirty="0"/>
              <a:t> müzik dinlemesi </a:t>
            </a:r>
            <a:r>
              <a:rPr lang="tr-TR" dirty="0" smtClean="0"/>
              <a:t>veya</a:t>
            </a:r>
          </a:p>
          <a:p>
            <a:pPr algn="just"/>
            <a:r>
              <a:rPr lang="tr-TR" dirty="0" smtClean="0"/>
              <a:t>Cep </a:t>
            </a:r>
            <a:r>
              <a:rPr lang="tr-TR" dirty="0"/>
              <a:t>telefonundan internete girmesi </a:t>
            </a:r>
            <a:endParaRPr lang="tr-TR" dirty="0" smtClean="0"/>
          </a:p>
          <a:p>
            <a:pPr marL="0" indent="0" algn="just">
              <a:buNone/>
            </a:pPr>
            <a:r>
              <a:rPr lang="tr-TR" dirty="0" smtClean="0"/>
              <a:t>mobile </a:t>
            </a:r>
            <a:r>
              <a:rPr lang="tr-TR" dirty="0" err="1"/>
              <a:t>computing</a:t>
            </a:r>
            <a:r>
              <a:rPr lang="tr-TR" dirty="0"/>
              <a:t> </a:t>
            </a:r>
            <a:r>
              <a:rPr lang="tr-TR" dirty="0" smtClean="0"/>
              <a:t>işlemleridir.</a:t>
            </a:r>
          </a:p>
          <a:p>
            <a:pPr marL="0" indent="0" algn="just">
              <a:buNone/>
            </a:pPr>
            <a:endParaRPr lang="tr-TR" dirty="0"/>
          </a:p>
          <a:p>
            <a:pPr marL="0" indent="0" algn="just">
              <a:buNone/>
            </a:pPr>
            <a:r>
              <a:rPr lang="tr-TR" dirty="0" smtClean="0"/>
              <a:t>Belki </a:t>
            </a:r>
            <a:r>
              <a:rPr lang="tr-TR" dirty="0"/>
              <a:t>ilk zamanlar bu tanımları yapmak için örnekler zor bulunabilirdi fakat günümüzde aktif olarak mobile </a:t>
            </a:r>
            <a:r>
              <a:rPr lang="tr-TR" dirty="0" err="1"/>
              <a:t>computing</a:t>
            </a:r>
            <a:r>
              <a:rPr lang="tr-TR" dirty="0"/>
              <a:t> işi belirli bir kesim tarafından sürekli yapılmaktadır.</a:t>
            </a:r>
          </a:p>
          <a:p>
            <a:pPr algn="just"/>
            <a:endParaRPr lang="tr-TR" dirty="0"/>
          </a:p>
        </p:txBody>
      </p:sp>
    </p:spTree>
    <p:extLst>
      <p:ext uri="{BB962C8B-B14F-4D97-AF65-F5344CB8AC3E}">
        <p14:creationId xmlns:p14="http://schemas.microsoft.com/office/powerpoint/2010/main" val="5528218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07504" y="764704"/>
            <a:ext cx="8229600" cy="1143000"/>
          </a:xfrm>
        </p:spPr>
        <p:txBody>
          <a:bodyPr>
            <a:noAutofit/>
          </a:bodyPr>
          <a:lstStyle/>
          <a:p>
            <a:r>
              <a:rPr lang="tr-TR" sz="3600" b="1" dirty="0" smtClean="0"/>
              <a:t>XML </a:t>
            </a:r>
            <a:r>
              <a:rPr lang="tr-TR" sz="3600" b="1" dirty="0"/>
              <a:t>Nedir?</a:t>
            </a:r>
          </a:p>
        </p:txBody>
      </p:sp>
      <p:sp>
        <p:nvSpPr>
          <p:cNvPr id="3" name="İçerik Yer Tutucusu 2"/>
          <p:cNvSpPr>
            <a:spLocks noGrp="1"/>
          </p:cNvSpPr>
          <p:nvPr>
            <p:ph idx="1"/>
          </p:nvPr>
        </p:nvSpPr>
        <p:spPr>
          <a:xfrm>
            <a:off x="179512" y="1916832"/>
            <a:ext cx="8507288" cy="4209331"/>
          </a:xfrm>
        </p:spPr>
        <p:txBody>
          <a:bodyPr>
            <a:normAutofit lnSpcReduction="10000"/>
          </a:bodyPr>
          <a:lstStyle/>
          <a:p>
            <a:pPr marL="0" indent="0" algn="just">
              <a:buNone/>
            </a:pPr>
            <a:r>
              <a:rPr lang="tr-TR" dirty="0" err="1"/>
              <a:t>Extensible</a:t>
            </a:r>
            <a:r>
              <a:rPr lang="tr-TR" dirty="0"/>
              <a:t> </a:t>
            </a:r>
            <a:r>
              <a:rPr lang="tr-TR" dirty="0" err="1"/>
              <a:t>Markup</a:t>
            </a:r>
            <a:r>
              <a:rPr lang="tr-TR" dirty="0"/>
              <a:t> Language (Genişletilebilir İşaretleme Dili, kısaca XML), hem insanlar hem bilgi işlem sistemleri tarafından kolayca okunabilecek dokümanlar oluşturmaya yarayan, W3C tarafından tanımlanmış bir standarttır. Bu özelliği ile veri saklamanın yanında farklı sistemler arasında veri alışverişi yapmaya yarayan bir ara format görevi de görür. </a:t>
            </a:r>
            <a:r>
              <a:rPr lang="tr-TR" dirty="0" err="1"/>
              <a:t>SGML'in</a:t>
            </a:r>
            <a:r>
              <a:rPr lang="tr-TR" dirty="0"/>
              <a:t> basitleştirilmiş bir alt kümesidir.</a:t>
            </a:r>
          </a:p>
        </p:txBody>
      </p:sp>
    </p:spTree>
    <p:extLst>
      <p:ext uri="{BB962C8B-B14F-4D97-AF65-F5344CB8AC3E}">
        <p14:creationId xmlns:p14="http://schemas.microsoft.com/office/powerpoint/2010/main" val="6016081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07504" y="764704"/>
            <a:ext cx="8229600" cy="1143000"/>
          </a:xfrm>
        </p:spPr>
        <p:txBody>
          <a:bodyPr>
            <a:noAutofit/>
          </a:bodyPr>
          <a:lstStyle/>
          <a:p>
            <a:r>
              <a:rPr lang="tr-TR" sz="3600" b="1" dirty="0" smtClean="0"/>
              <a:t>XML </a:t>
            </a:r>
            <a:r>
              <a:rPr lang="tr-TR" sz="3600" b="1" dirty="0"/>
              <a:t>Nedir?</a:t>
            </a:r>
          </a:p>
        </p:txBody>
      </p:sp>
      <p:sp>
        <p:nvSpPr>
          <p:cNvPr id="3" name="İçerik Yer Tutucusu 2"/>
          <p:cNvSpPr>
            <a:spLocks noGrp="1"/>
          </p:cNvSpPr>
          <p:nvPr>
            <p:ph idx="1"/>
          </p:nvPr>
        </p:nvSpPr>
        <p:spPr>
          <a:xfrm>
            <a:off x="179512" y="1916832"/>
            <a:ext cx="8507288" cy="4209331"/>
          </a:xfrm>
        </p:spPr>
        <p:txBody>
          <a:bodyPr>
            <a:normAutofit fontScale="85000" lnSpcReduction="10000"/>
          </a:bodyPr>
          <a:lstStyle/>
          <a:p>
            <a:pPr marL="0" indent="0">
              <a:buNone/>
            </a:pPr>
            <a:r>
              <a:rPr lang="tr-TR" dirty="0" err="1"/>
              <a:t>XML'in</a:t>
            </a:r>
            <a:r>
              <a:rPr lang="tr-TR" dirty="0"/>
              <a:t> tasarımcısı, </a:t>
            </a:r>
            <a:r>
              <a:rPr lang="tr-TR" dirty="0" err="1"/>
              <a:t>HTML'i</a:t>
            </a:r>
            <a:r>
              <a:rPr lang="tr-TR" dirty="0"/>
              <a:t> de tasarlamış olan Tim </a:t>
            </a:r>
            <a:r>
              <a:rPr lang="tr-TR" dirty="0" err="1"/>
              <a:t>Berners</a:t>
            </a:r>
            <a:r>
              <a:rPr lang="tr-TR" dirty="0"/>
              <a:t> Lee'dir. Dilin düzenlenmesi de W3C'nin sorumluluğundadır. Karmaşık kod yazımı şeklinde görünen dizin, aslında bir grafiktir</a:t>
            </a:r>
            <a:r>
              <a:rPr lang="tr-TR" dirty="0" smtClean="0"/>
              <a:t>.</a:t>
            </a:r>
          </a:p>
          <a:p>
            <a:pPr marL="0" indent="0">
              <a:buNone/>
            </a:pPr>
            <a:endParaRPr lang="tr-TR" dirty="0"/>
          </a:p>
          <a:p>
            <a:pPr marL="0" indent="0">
              <a:buNone/>
            </a:pPr>
            <a:r>
              <a:rPr lang="tr-TR" dirty="0"/>
              <a:t>Günümüzde birçok yazılım, diğer yazılımlarla veri alışverişini XML formatı üzerinden yapmaktadır. Ayrıca </a:t>
            </a:r>
            <a:r>
              <a:rPr lang="tr-TR" dirty="0" err="1"/>
              <a:t>XML'i</a:t>
            </a:r>
            <a:r>
              <a:rPr lang="tr-TR" dirty="0"/>
              <a:t> esas format olarak kullanan uygulamalara rastlamak mümkündür. Rastgele veri erişimine uygun olmadığından veri tabanı amaçlı kullanılmamaktadır.</a:t>
            </a:r>
          </a:p>
          <a:p>
            <a:pPr marL="0" indent="0">
              <a:buNone/>
            </a:pPr>
            <a:endParaRPr lang="tr-TR" dirty="0"/>
          </a:p>
        </p:txBody>
      </p:sp>
    </p:spTree>
    <p:extLst>
      <p:ext uri="{BB962C8B-B14F-4D97-AF65-F5344CB8AC3E}">
        <p14:creationId xmlns:p14="http://schemas.microsoft.com/office/powerpoint/2010/main" val="9590796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07504" y="764704"/>
            <a:ext cx="8229600" cy="1143000"/>
          </a:xfrm>
        </p:spPr>
        <p:txBody>
          <a:bodyPr>
            <a:noAutofit/>
          </a:bodyPr>
          <a:lstStyle/>
          <a:p>
            <a:r>
              <a:rPr lang="tr-TR" sz="3600" b="1" dirty="0" smtClean="0"/>
              <a:t>XML </a:t>
            </a:r>
            <a:r>
              <a:rPr lang="tr-TR" sz="3600" b="1" dirty="0"/>
              <a:t>Nedir?</a:t>
            </a:r>
          </a:p>
        </p:txBody>
      </p:sp>
      <p:sp>
        <p:nvSpPr>
          <p:cNvPr id="3" name="İçerik Yer Tutucusu 2"/>
          <p:cNvSpPr>
            <a:spLocks noGrp="1"/>
          </p:cNvSpPr>
          <p:nvPr>
            <p:ph idx="1"/>
          </p:nvPr>
        </p:nvSpPr>
        <p:spPr>
          <a:xfrm>
            <a:off x="179512" y="1916832"/>
            <a:ext cx="8507288" cy="4209331"/>
          </a:xfrm>
        </p:spPr>
        <p:txBody>
          <a:bodyPr>
            <a:normAutofit fontScale="77500" lnSpcReduction="20000"/>
          </a:bodyPr>
          <a:lstStyle/>
          <a:p>
            <a:r>
              <a:rPr lang="tr-TR" dirty="0"/>
              <a:t>Microsoft'un geliştirdiği .NET teknolojisinde kullanılan </a:t>
            </a:r>
            <a:r>
              <a:rPr lang="tr-TR" dirty="0" err="1"/>
              <a:t>DataSet</a:t>
            </a:r>
            <a:r>
              <a:rPr lang="tr-TR" dirty="0"/>
              <a:t> nesneleri XML formatındadır. Ayrıca XML, ofis uygulamalarının alt yapısı haline getirilmiştir</a:t>
            </a:r>
            <a:r>
              <a:rPr lang="tr-TR" dirty="0" smtClean="0"/>
              <a:t>.</a:t>
            </a:r>
          </a:p>
          <a:p>
            <a:r>
              <a:rPr lang="tr-TR" dirty="0" smtClean="0"/>
              <a:t>İçeriğin</a:t>
            </a:r>
            <a:r>
              <a:rPr lang="tr-TR" dirty="0"/>
              <a:t>, doküman yapısının ve şeklin birbirinden ayrı ele alınması </a:t>
            </a:r>
            <a:r>
              <a:rPr lang="tr-TR" dirty="0" err="1"/>
              <a:t>XML'i</a:t>
            </a:r>
            <a:r>
              <a:rPr lang="tr-TR" dirty="0"/>
              <a:t> İçerik yönetim sistemlerinin ideal formatı haline getirmiştir</a:t>
            </a:r>
            <a:r>
              <a:rPr lang="tr-TR" dirty="0" smtClean="0"/>
              <a:t>.</a:t>
            </a:r>
          </a:p>
          <a:p>
            <a:r>
              <a:rPr lang="tr-TR" dirty="0"/>
              <a:t>XML </a:t>
            </a:r>
            <a:r>
              <a:rPr lang="tr-TR" dirty="0" err="1"/>
              <a:t>dokumanları</a:t>
            </a:r>
            <a:r>
              <a:rPr lang="tr-TR" dirty="0"/>
              <a:t> ağaç veri yapısında olurlar. Bağımsız imler yapıyı oluştururken, içerik ya imin özelliği olarak ya da iki im arasında </a:t>
            </a:r>
            <a:r>
              <a:rPr lang="tr-TR" dirty="0" smtClean="0"/>
              <a:t>gösterilir.</a:t>
            </a:r>
          </a:p>
          <a:p>
            <a:r>
              <a:rPr lang="tr-TR" dirty="0" smtClean="0"/>
              <a:t>Yapıyla </a:t>
            </a:r>
            <a:r>
              <a:rPr lang="tr-TR" dirty="0"/>
              <a:t>ilgili ayrıntılar DTD (</a:t>
            </a:r>
            <a:r>
              <a:rPr lang="tr-TR" dirty="0" err="1"/>
              <a:t>Document</a:t>
            </a:r>
            <a:r>
              <a:rPr lang="tr-TR" dirty="0"/>
              <a:t> </a:t>
            </a:r>
            <a:r>
              <a:rPr lang="tr-TR" dirty="0" err="1"/>
              <a:t>Type</a:t>
            </a:r>
            <a:r>
              <a:rPr lang="tr-TR" dirty="0"/>
              <a:t> Definition) ya da XML </a:t>
            </a:r>
            <a:r>
              <a:rPr lang="tr-TR" dirty="0" err="1"/>
              <a:t>Schema</a:t>
            </a:r>
            <a:r>
              <a:rPr lang="tr-TR" dirty="0"/>
              <a:t> adı verilen harici dokümanlar ile tanımlanır.</a:t>
            </a:r>
          </a:p>
          <a:p>
            <a:endParaRPr lang="tr-TR" dirty="0"/>
          </a:p>
          <a:p>
            <a:pPr marL="0" indent="0">
              <a:buNone/>
            </a:pPr>
            <a:endParaRPr lang="tr-TR" dirty="0"/>
          </a:p>
        </p:txBody>
      </p:sp>
    </p:spTree>
    <p:extLst>
      <p:ext uri="{BB962C8B-B14F-4D97-AF65-F5344CB8AC3E}">
        <p14:creationId xmlns:p14="http://schemas.microsoft.com/office/powerpoint/2010/main" val="6139199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07504" y="764704"/>
            <a:ext cx="8229600" cy="1143000"/>
          </a:xfrm>
        </p:spPr>
        <p:txBody>
          <a:bodyPr>
            <a:noAutofit/>
          </a:bodyPr>
          <a:lstStyle/>
          <a:p>
            <a:r>
              <a:rPr lang="tr-TR" sz="3600" b="1" dirty="0" smtClean="0"/>
              <a:t>SOAP</a:t>
            </a:r>
            <a:endParaRPr lang="tr-TR" sz="3600" b="1" dirty="0"/>
          </a:p>
        </p:txBody>
      </p:sp>
      <p:sp>
        <p:nvSpPr>
          <p:cNvPr id="3" name="İçerik Yer Tutucusu 2"/>
          <p:cNvSpPr>
            <a:spLocks noGrp="1"/>
          </p:cNvSpPr>
          <p:nvPr>
            <p:ph idx="1"/>
          </p:nvPr>
        </p:nvSpPr>
        <p:spPr>
          <a:xfrm>
            <a:off x="179512" y="1916832"/>
            <a:ext cx="8507288" cy="4209331"/>
          </a:xfrm>
        </p:spPr>
        <p:txBody>
          <a:bodyPr>
            <a:normAutofit fontScale="92500"/>
          </a:bodyPr>
          <a:lstStyle/>
          <a:p>
            <a:pPr marL="0" indent="0" algn="just">
              <a:buNone/>
            </a:pPr>
            <a:r>
              <a:rPr lang="tr-TR" dirty="0"/>
              <a:t>XML Web servisleri içerisinde SOAP (Simple Object Access Protokol) en temel protokollerden birisidir. SOAP Web servisinin belirlediği fonksiyonların istemci tarafından kullanılmasını sağlayan bir protokoldür. SOAP Web servisi ile istemci arasındaki bağlantının kurallarını belirlemektedir. Bunun belirlenmesinde W3C standartları kullanılmakta ve bu standartlara uyulması gerekmektedir. SOAP bu iletim sırasındaki kuralların tamamını kapsamaktadır</a:t>
            </a:r>
            <a:r>
              <a:rPr lang="tr-TR" dirty="0" smtClean="0"/>
              <a:t>.</a:t>
            </a:r>
            <a:endParaRPr lang="tr-TR" dirty="0"/>
          </a:p>
        </p:txBody>
      </p:sp>
    </p:spTree>
    <p:extLst>
      <p:ext uri="{BB962C8B-B14F-4D97-AF65-F5344CB8AC3E}">
        <p14:creationId xmlns:p14="http://schemas.microsoft.com/office/powerpoint/2010/main" val="20490185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07504" y="764704"/>
            <a:ext cx="8229600" cy="1143000"/>
          </a:xfrm>
        </p:spPr>
        <p:txBody>
          <a:bodyPr>
            <a:noAutofit/>
          </a:bodyPr>
          <a:lstStyle/>
          <a:p>
            <a:r>
              <a:rPr lang="tr-TR" sz="3600" b="1" dirty="0" smtClean="0"/>
              <a:t>SOAP</a:t>
            </a:r>
            <a:endParaRPr lang="tr-TR" sz="3600" b="1" dirty="0"/>
          </a:p>
        </p:txBody>
      </p:sp>
      <p:sp>
        <p:nvSpPr>
          <p:cNvPr id="3" name="İçerik Yer Tutucusu 2"/>
          <p:cNvSpPr>
            <a:spLocks noGrp="1"/>
          </p:cNvSpPr>
          <p:nvPr>
            <p:ph idx="1"/>
          </p:nvPr>
        </p:nvSpPr>
        <p:spPr>
          <a:xfrm>
            <a:off x="179512" y="1916832"/>
            <a:ext cx="8507288" cy="4209331"/>
          </a:xfrm>
        </p:spPr>
        <p:txBody>
          <a:bodyPr>
            <a:normAutofit lnSpcReduction="10000"/>
          </a:bodyPr>
          <a:lstStyle/>
          <a:p>
            <a:pPr marL="0" indent="0" algn="just">
              <a:buNone/>
            </a:pPr>
            <a:r>
              <a:rPr lang="tr-TR" dirty="0" smtClean="0"/>
              <a:t>SOAP </a:t>
            </a:r>
            <a:r>
              <a:rPr lang="tr-TR" dirty="0"/>
              <a:t>ile veri iletimi ortamdan bağımsız olarak yapılmaktadır ve XML formatında iletilmektedir. Üç temel SOAP mesajı şekli bulunmaktadır</a:t>
            </a:r>
            <a:r>
              <a:rPr lang="tr-TR" dirty="0" smtClean="0"/>
              <a:t>.</a:t>
            </a:r>
          </a:p>
          <a:p>
            <a:pPr algn="just"/>
            <a:endParaRPr lang="tr-TR" dirty="0"/>
          </a:p>
          <a:p>
            <a:pPr algn="just"/>
            <a:r>
              <a:rPr lang="tr-TR" dirty="0"/>
              <a:t>Metot çağırımı (Web servisinden istekte bulunmak)</a:t>
            </a:r>
          </a:p>
          <a:p>
            <a:pPr algn="just"/>
            <a:r>
              <a:rPr lang="tr-TR" dirty="0"/>
              <a:t>Cevap mesajı (Web servisinin vereceği yanıt)</a:t>
            </a:r>
          </a:p>
          <a:p>
            <a:pPr algn="just"/>
            <a:r>
              <a:rPr lang="tr-TR" dirty="0"/>
              <a:t>Hata mesajı</a:t>
            </a:r>
          </a:p>
          <a:p>
            <a:pPr algn="just"/>
            <a:endParaRPr lang="tr-TR" dirty="0"/>
          </a:p>
        </p:txBody>
      </p:sp>
    </p:spTree>
    <p:extLst>
      <p:ext uri="{BB962C8B-B14F-4D97-AF65-F5344CB8AC3E}">
        <p14:creationId xmlns:p14="http://schemas.microsoft.com/office/powerpoint/2010/main" val="3219753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07504" y="764704"/>
            <a:ext cx="8229600" cy="1143000"/>
          </a:xfrm>
        </p:spPr>
        <p:txBody>
          <a:bodyPr>
            <a:noAutofit/>
          </a:bodyPr>
          <a:lstStyle/>
          <a:p>
            <a:r>
              <a:rPr lang="tr-TR" sz="3600" b="1" dirty="0" smtClean="0"/>
              <a:t>SOAP</a:t>
            </a:r>
            <a:endParaRPr lang="tr-TR" sz="3600" b="1" dirty="0"/>
          </a:p>
        </p:txBody>
      </p:sp>
      <p:sp>
        <p:nvSpPr>
          <p:cNvPr id="3" name="İçerik Yer Tutucusu 2"/>
          <p:cNvSpPr>
            <a:spLocks noGrp="1"/>
          </p:cNvSpPr>
          <p:nvPr>
            <p:ph idx="1"/>
          </p:nvPr>
        </p:nvSpPr>
        <p:spPr>
          <a:xfrm>
            <a:off x="179512" y="1916832"/>
            <a:ext cx="8507288" cy="4209331"/>
          </a:xfrm>
        </p:spPr>
        <p:txBody>
          <a:bodyPr>
            <a:normAutofit/>
          </a:bodyPr>
          <a:lstStyle/>
          <a:p>
            <a:pPr marL="0" indent="0" algn="just">
              <a:buNone/>
            </a:pPr>
            <a:r>
              <a:rPr lang="tr-TR" dirty="0"/>
              <a:t>SOAP mesajlarının oluşumu: Metot çağırımı mesajları, istemci tarafından sunucuya gönderilen mesajlardır. Fakat bu mesajda kullanılmak istenen metot doğru bir şekilde kullanılmalı ve parametreleri uygun şekilde seçilmelidir. Cevap mesajları gelen isteklerin uygun metotlarda değerlendirildikten sonra kullanıcıya döndürdüğü herhangi bir veri olabilmektedir.</a:t>
            </a:r>
          </a:p>
        </p:txBody>
      </p:sp>
    </p:spTree>
    <p:extLst>
      <p:ext uri="{BB962C8B-B14F-4D97-AF65-F5344CB8AC3E}">
        <p14:creationId xmlns:p14="http://schemas.microsoft.com/office/powerpoint/2010/main" val="16686708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07504" y="764704"/>
            <a:ext cx="8229600" cy="1143000"/>
          </a:xfrm>
        </p:spPr>
        <p:txBody>
          <a:bodyPr>
            <a:noAutofit/>
          </a:bodyPr>
          <a:lstStyle/>
          <a:p>
            <a:r>
              <a:rPr lang="tr-TR" sz="3600" b="1" dirty="0" smtClean="0"/>
              <a:t>SOAP</a:t>
            </a:r>
            <a:endParaRPr lang="tr-TR" sz="3600" b="1" dirty="0"/>
          </a:p>
        </p:txBody>
      </p:sp>
      <p:sp>
        <p:nvSpPr>
          <p:cNvPr id="3" name="İçerik Yer Tutucusu 2"/>
          <p:cNvSpPr>
            <a:spLocks noGrp="1"/>
          </p:cNvSpPr>
          <p:nvPr>
            <p:ph idx="1"/>
          </p:nvPr>
        </p:nvSpPr>
        <p:spPr>
          <a:xfrm>
            <a:off x="179512" y="1916832"/>
            <a:ext cx="8507288" cy="4209331"/>
          </a:xfrm>
        </p:spPr>
        <p:txBody>
          <a:bodyPr>
            <a:normAutofit/>
          </a:bodyPr>
          <a:lstStyle/>
          <a:p>
            <a:pPr marL="0" indent="0" algn="just">
              <a:buNone/>
            </a:pPr>
            <a:endParaRPr lang="tr-TR" dirty="0" smtClean="0"/>
          </a:p>
          <a:p>
            <a:pPr marL="0" indent="0" algn="just">
              <a:buNone/>
            </a:pPr>
            <a:r>
              <a:rPr lang="tr-TR" dirty="0" smtClean="0"/>
              <a:t>Hata </a:t>
            </a:r>
            <a:r>
              <a:rPr lang="tr-TR" dirty="0"/>
              <a:t>mesajları ise beklenmedik bir durum karşısında oluşur fakat burada zorunlu olan hata mesajının ulaşabilmesi için sunucu ve istemci arasındaki bağın kurulmuş olması gerekmektedir</a:t>
            </a:r>
            <a:r>
              <a:rPr lang="tr-TR" dirty="0" smtClean="0"/>
              <a:t>.</a:t>
            </a:r>
            <a:endParaRPr lang="tr-TR" dirty="0"/>
          </a:p>
        </p:txBody>
      </p:sp>
    </p:spTree>
    <p:extLst>
      <p:ext uri="{BB962C8B-B14F-4D97-AF65-F5344CB8AC3E}">
        <p14:creationId xmlns:p14="http://schemas.microsoft.com/office/powerpoint/2010/main" val="4832729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upload.wikimedia.org/wikipedia/commons/thumb/5/59/SOAP.svg/220px-SOAP.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2267677"/>
            <a:ext cx="3235372" cy="3455967"/>
          </a:xfrm>
          <a:prstGeom prst="rect">
            <a:avLst/>
          </a:prstGeom>
          <a:noFill/>
          <a:extLst>
            <a:ext uri="{909E8E84-426E-40DD-AFC4-6F175D3DCCD1}">
              <a14:hiddenFill xmlns:a14="http://schemas.microsoft.com/office/drawing/2010/main">
                <a:solidFill>
                  <a:srgbClr val="FFFFFF"/>
                </a:solidFill>
              </a14:hiddenFill>
            </a:ext>
          </a:extLst>
        </p:spPr>
      </p:pic>
      <p:sp>
        <p:nvSpPr>
          <p:cNvPr id="5" name="Başlık 1"/>
          <p:cNvSpPr>
            <a:spLocks noGrp="1"/>
          </p:cNvSpPr>
          <p:nvPr>
            <p:ph type="title"/>
          </p:nvPr>
        </p:nvSpPr>
        <p:spPr>
          <a:xfrm>
            <a:off x="107504" y="764704"/>
            <a:ext cx="8229600" cy="1143000"/>
          </a:xfrm>
        </p:spPr>
        <p:txBody>
          <a:bodyPr>
            <a:noAutofit/>
          </a:bodyPr>
          <a:lstStyle/>
          <a:p>
            <a:r>
              <a:rPr lang="tr-TR" sz="3600" b="1" dirty="0" smtClean="0"/>
              <a:t>SOAP</a:t>
            </a:r>
            <a:endParaRPr lang="tr-TR" sz="3600" b="1" dirty="0"/>
          </a:p>
        </p:txBody>
      </p:sp>
    </p:spTree>
    <p:extLst>
      <p:ext uri="{BB962C8B-B14F-4D97-AF65-F5344CB8AC3E}">
        <p14:creationId xmlns:p14="http://schemas.microsoft.com/office/powerpoint/2010/main" val="10446119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07504" y="764704"/>
            <a:ext cx="8229600" cy="1143000"/>
          </a:xfrm>
        </p:spPr>
        <p:txBody>
          <a:bodyPr>
            <a:noAutofit/>
          </a:bodyPr>
          <a:lstStyle/>
          <a:p>
            <a:r>
              <a:rPr lang="tr-TR" sz="3600" b="1" dirty="0" smtClean="0"/>
              <a:t>BİR SOAP ÖRNEĞİ</a:t>
            </a:r>
            <a:endParaRPr lang="tr-TR" sz="3600" b="1" dirty="0"/>
          </a:p>
        </p:txBody>
      </p:sp>
      <p:sp>
        <p:nvSpPr>
          <p:cNvPr id="3" name="İçerik Yer Tutucusu 2"/>
          <p:cNvSpPr>
            <a:spLocks noGrp="1"/>
          </p:cNvSpPr>
          <p:nvPr>
            <p:ph idx="1"/>
          </p:nvPr>
        </p:nvSpPr>
        <p:spPr>
          <a:xfrm>
            <a:off x="179512" y="1916832"/>
            <a:ext cx="8507288" cy="4209331"/>
          </a:xfrm>
        </p:spPr>
        <p:txBody>
          <a:bodyPr>
            <a:normAutofit fontScale="85000" lnSpcReduction="20000"/>
          </a:bodyPr>
          <a:lstStyle/>
          <a:p>
            <a:pPr marL="0" indent="0" algn="just">
              <a:buNone/>
            </a:pPr>
            <a:endParaRPr lang="tr-TR" dirty="0" smtClean="0"/>
          </a:p>
          <a:p>
            <a:pPr marL="0" indent="0">
              <a:buNone/>
            </a:pPr>
            <a:r>
              <a:rPr lang="tr-TR" dirty="0"/>
              <a:t>&lt;</a:t>
            </a:r>
            <a:r>
              <a:rPr lang="tr-TR" dirty="0" err="1"/>
              <a:t>SOAP-ENV:Envelope</a:t>
            </a:r>
            <a:r>
              <a:rPr lang="tr-TR" dirty="0"/>
              <a:t> </a:t>
            </a:r>
            <a:r>
              <a:rPr lang="tr-TR" dirty="0" err="1"/>
              <a:t>xmlns:SOAP-ENV</a:t>
            </a:r>
            <a:r>
              <a:rPr lang="tr-TR" dirty="0"/>
              <a:t>="http://schemas.xmlsoap.org/</a:t>
            </a:r>
            <a:r>
              <a:rPr lang="tr-TR" dirty="0" err="1"/>
              <a:t>soap</a:t>
            </a:r>
            <a:r>
              <a:rPr lang="tr-TR" dirty="0"/>
              <a:t>/</a:t>
            </a:r>
            <a:r>
              <a:rPr lang="tr-TR" dirty="0" err="1"/>
              <a:t>envelope</a:t>
            </a:r>
            <a:r>
              <a:rPr lang="tr-TR" dirty="0"/>
              <a:t>/"&gt;</a:t>
            </a:r>
          </a:p>
          <a:p>
            <a:pPr marL="0" indent="0">
              <a:buNone/>
            </a:pPr>
            <a:r>
              <a:rPr lang="tr-TR" dirty="0"/>
              <a:t>     &lt;</a:t>
            </a:r>
            <a:r>
              <a:rPr lang="tr-TR" dirty="0" err="1"/>
              <a:t>SOAP-ENV:Header</a:t>
            </a:r>
            <a:r>
              <a:rPr lang="tr-TR" dirty="0"/>
              <a:t>&gt; </a:t>
            </a:r>
          </a:p>
          <a:p>
            <a:pPr marL="0" indent="0">
              <a:buNone/>
            </a:pPr>
            <a:r>
              <a:rPr lang="tr-TR" dirty="0"/>
              <a:t>     ....</a:t>
            </a:r>
          </a:p>
          <a:p>
            <a:pPr marL="0" indent="0">
              <a:buNone/>
            </a:pPr>
            <a:r>
              <a:rPr lang="tr-TR" dirty="0"/>
              <a:t>     &lt;/</a:t>
            </a:r>
            <a:r>
              <a:rPr lang="tr-TR" dirty="0" err="1"/>
              <a:t>SOAP-ENV:Header</a:t>
            </a:r>
            <a:r>
              <a:rPr lang="tr-TR" dirty="0"/>
              <a:t>&gt; </a:t>
            </a:r>
          </a:p>
          <a:p>
            <a:pPr marL="0" indent="0">
              <a:buNone/>
            </a:pPr>
            <a:r>
              <a:rPr lang="tr-TR" dirty="0"/>
              <a:t>     &lt;</a:t>
            </a:r>
            <a:r>
              <a:rPr lang="tr-TR" dirty="0" err="1"/>
              <a:t>SOAP-ENV:Body</a:t>
            </a:r>
            <a:r>
              <a:rPr lang="tr-TR" dirty="0"/>
              <a:t>&gt;</a:t>
            </a:r>
          </a:p>
          <a:p>
            <a:pPr marL="0" indent="0">
              <a:buNone/>
            </a:pPr>
            <a:r>
              <a:rPr lang="tr-TR" dirty="0"/>
              <a:t>     ....</a:t>
            </a:r>
          </a:p>
          <a:p>
            <a:pPr marL="0" indent="0">
              <a:buNone/>
            </a:pPr>
            <a:r>
              <a:rPr lang="tr-TR" dirty="0"/>
              <a:t>   </a:t>
            </a:r>
            <a:r>
              <a:rPr lang="tr-TR" dirty="0" smtClean="0"/>
              <a:t>  &lt;/</a:t>
            </a:r>
            <a:r>
              <a:rPr lang="tr-TR" dirty="0" err="1"/>
              <a:t>SOAP-ENV:Body</a:t>
            </a:r>
            <a:r>
              <a:rPr lang="tr-TR" dirty="0"/>
              <a:t>&gt; </a:t>
            </a:r>
          </a:p>
          <a:p>
            <a:pPr marL="0" indent="0">
              <a:buNone/>
            </a:pPr>
            <a:r>
              <a:rPr lang="tr-TR" dirty="0"/>
              <a:t>&lt;/</a:t>
            </a:r>
            <a:r>
              <a:rPr lang="tr-TR" dirty="0" err="1"/>
              <a:t>SOAP-ENV:Envelope</a:t>
            </a:r>
            <a:r>
              <a:rPr lang="tr-TR" dirty="0"/>
              <a:t>&gt;</a:t>
            </a:r>
          </a:p>
        </p:txBody>
      </p:sp>
    </p:spTree>
    <p:extLst>
      <p:ext uri="{BB962C8B-B14F-4D97-AF65-F5344CB8AC3E}">
        <p14:creationId xmlns:p14="http://schemas.microsoft.com/office/powerpoint/2010/main" val="625279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07504" y="764704"/>
            <a:ext cx="8229600" cy="1143000"/>
          </a:xfrm>
        </p:spPr>
        <p:txBody>
          <a:bodyPr>
            <a:noAutofit/>
          </a:bodyPr>
          <a:lstStyle/>
          <a:p>
            <a:r>
              <a:rPr lang="tr-TR" sz="3600" b="1" dirty="0" smtClean="0"/>
              <a:t>SOAP</a:t>
            </a:r>
            <a:endParaRPr lang="tr-TR" sz="3600" b="1" dirty="0"/>
          </a:p>
        </p:txBody>
      </p:sp>
      <p:sp>
        <p:nvSpPr>
          <p:cNvPr id="3" name="İçerik Yer Tutucusu 2"/>
          <p:cNvSpPr>
            <a:spLocks noGrp="1"/>
          </p:cNvSpPr>
          <p:nvPr>
            <p:ph idx="1"/>
          </p:nvPr>
        </p:nvSpPr>
        <p:spPr>
          <a:xfrm>
            <a:off x="179512" y="1916832"/>
            <a:ext cx="8507288" cy="4209331"/>
          </a:xfrm>
        </p:spPr>
        <p:txBody>
          <a:bodyPr>
            <a:normAutofit fontScale="85000" lnSpcReduction="20000"/>
          </a:bodyPr>
          <a:lstStyle/>
          <a:p>
            <a:pPr marL="0" indent="0" algn="just">
              <a:buNone/>
            </a:pPr>
            <a:r>
              <a:rPr lang="tr-TR" dirty="0" err="1"/>
              <a:t>Envelope</a:t>
            </a:r>
            <a:r>
              <a:rPr lang="tr-TR" dirty="0"/>
              <a:t> (Zarf): Bütün SOAP mesajlarının içinde bulunduğu elemandır. Her SOAP mesajında </a:t>
            </a:r>
            <a:r>
              <a:rPr lang="tr-TR" dirty="0" smtClean="0"/>
              <a:t>kesinlikle </a:t>
            </a:r>
            <a:r>
              <a:rPr lang="tr-TR" dirty="0"/>
              <a:t>Body olmak zorundadır. Bunun yanı sıra </a:t>
            </a:r>
            <a:r>
              <a:rPr lang="tr-TR" dirty="0" err="1"/>
              <a:t>Header</a:t>
            </a:r>
            <a:r>
              <a:rPr lang="tr-TR" dirty="0"/>
              <a:t> da varsa bu </a:t>
            </a:r>
            <a:r>
              <a:rPr lang="tr-TR" dirty="0" err="1"/>
              <a:t>Body’den</a:t>
            </a:r>
            <a:r>
              <a:rPr lang="tr-TR" dirty="0"/>
              <a:t> önce yer </a:t>
            </a:r>
            <a:r>
              <a:rPr lang="tr-TR" dirty="0" smtClean="0"/>
              <a:t>almalıdır.</a:t>
            </a:r>
          </a:p>
          <a:p>
            <a:pPr marL="0" indent="0" algn="just">
              <a:buNone/>
            </a:pPr>
            <a:endParaRPr lang="tr-TR" dirty="0"/>
          </a:p>
          <a:p>
            <a:pPr marL="0" indent="0" algn="just">
              <a:buNone/>
            </a:pPr>
            <a:r>
              <a:rPr lang="tr-TR" dirty="0" err="1"/>
              <a:t>Header</a:t>
            </a:r>
            <a:r>
              <a:rPr lang="tr-TR" dirty="0"/>
              <a:t> (Başlık): SOAP mesajlarındaki </a:t>
            </a:r>
            <a:r>
              <a:rPr lang="tr-TR" dirty="0" err="1"/>
              <a:t>header</a:t>
            </a:r>
            <a:r>
              <a:rPr lang="tr-TR" dirty="0"/>
              <a:t> etiketi </a:t>
            </a:r>
            <a:r>
              <a:rPr lang="tr-TR" dirty="0" err="1"/>
              <a:t>HTMLdeki</a:t>
            </a:r>
            <a:r>
              <a:rPr lang="tr-TR" dirty="0"/>
              <a:t> etiketlere </a:t>
            </a:r>
            <a:r>
              <a:rPr lang="tr-TR" dirty="0" smtClean="0"/>
              <a:t>benzetilebilir. </a:t>
            </a:r>
            <a:r>
              <a:rPr lang="tr-TR" dirty="0" err="1"/>
              <a:t>Header</a:t>
            </a:r>
            <a:r>
              <a:rPr lang="tr-TR" dirty="0"/>
              <a:t> bölümü metot çağırımı ile doğrudan bağlantılı değildir. </a:t>
            </a:r>
            <a:r>
              <a:rPr lang="tr-TR" dirty="0" err="1"/>
              <a:t>Header</a:t>
            </a:r>
            <a:r>
              <a:rPr lang="tr-TR" dirty="0"/>
              <a:t> bölümü meta-data dediğimiz bölümü gönderir. Meta-data terimi bilginin bilgisinin saklandığı kısım olarak tanımlanabilmektedir</a:t>
            </a:r>
            <a:r>
              <a:rPr lang="tr-TR" dirty="0" smtClean="0"/>
              <a:t>.</a:t>
            </a:r>
            <a:endParaRPr lang="tr-TR" dirty="0"/>
          </a:p>
        </p:txBody>
      </p:sp>
    </p:spTree>
    <p:extLst>
      <p:ext uri="{BB962C8B-B14F-4D97-AF65-F5344CB8AC3E}">
        <p14:creationId xmlns:p14="http://schemas.microsoft.com/office/powerpoint/2010/main" val="2141944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07504" y="764704"/>
            <a:ext cx="8229600" cy="1143000"/>
          </a:xfrm>
        </p:spPr>
        <p:txBody>
          <a:bodyPr>
            <a:normAutofit/>
          </a:bodyPr>
          <a:lstStyle/>
          <a:p>
            <a:r>
              <a:rPr lang="tr-TR" b="1" dirty="0" smtClean="0"/>
              <a:t>Mobile Computing</a:t>
            </a:r>
            <a:endParaRPr lang="tr-TR" b="1" dirty="0"/>
          </a:p>
        </p:txBody>
      </p:sp>
      <p:sp>
        <p:nvSpPr>
          <p:cNvPr id="3" name="İçerik Yer Tutucusu 2"/>
          <p:cNvSpPr>
            <a:spLocks noGrp="1"/>
          </p:cNvSpPr>
          <p:nvPr>
            <p:ph idx="1"/>
          </p:nvPr>
        </p:nvSpPr>
        <p:spPr>
          <a:xfrm>
            <a:off x="457200" y="2132856"/>
            <a:ext cx="8229600" cy="3993307"/>
          </a:xfrm>
        </p:spPr>
        <p:txBody>
          <a:bodyPr>
            <a:normAutofit/>
          </a:bodyPr>
          <a:lstStyle/>
          <a:p>
            <a:pPr marL="0" indent="0" algn="just">
              <a:buNone/>
            </a:pPr>
            <a:r>
              <a:rPr lang="tr-TR" dirty="0"/>
              <a:t>Mobil   teknolojiler   tüm   dünyada   gelişimine   hızla   devam etmektedir. Mobil cihazların her geçen gün daha da fazla özelliğe   sahip   olarak   karşımıza  çıkması   bir   yana,  mobile iletişim   teknolojilerindeki   gelişmeler   de   hızla   devam etmektedir</a:t>
            </a:r>
            <a:r>
              <a:rPr lang="tr-TR" dirty="0" smtClean="0"/>
              <a:t>.</a:t>
            </a:r>
          </a:p>
        </p:txBody>
      </p:sp>
    </p:spTree>
    <p:extLst>
      <p:ext uri="{BB962C8B-B14F-4D97-AF65-F5344CB8AC3E}">
        <p14:creationId xmlns:p14="http://schemas.microsoft.com/office/powerpoint/2010/main" val="39867066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07504" y="764704"/>
            <a:ext cx="8229600" cy="1143000"/>
          </a:xfrm>
        </p:spPr>
        <p:txBody>
          <a:bodyPr>
            <a:noAutofit/>
          </a:bodyPr>
          <a:lstStyle/>
          <a:p>
            <a:r>
              <a:rPr lang="tr-TR" sz="3600" b="1" dirty="0" smtClean="0"/>
              <a:t>SOAP</a:t>
            </a:r>
            <a:endParaRPr lang="tr-TR" sz="3600" b="1" dirty="0"/>
          </a:p>
        </p:txBody>
      </p:sp>
      <p:sp>
        <p:nvSpPr>
          <p:cNvPr id="3" name="İçerik Yer Tutucusu 2"/>
          <p:cNvSpPr>
            <a:spLocks noGrp="1"/>
          </p:cNvSpPr>
          <p:nvPr>
            <p:ph idx="1"/>
          </p:nvPr>
        </p:nvSpPr>
        <p:spPr>
          <a:xfrm>
            <a:off x="179512" y="1916832"/>
            <a:ext cx="8507288" cy="4209331"/>
          </a:xfrm>
        </p:spPr>
        <p:txBody>
          <a:bodyPr>
            <a:normAutofit/>
          </a:bodyPr>
          <a:lstStyle/>
          <a:p>
            <a:pPr algn="just"/>
            <a:r>
              <a:rPr lang="tr-TR" dirty="0"/>
              <a:t>Body (Gövde): Body elemanı SOAP mesajlarının en önemli kısmını oluşturmaktadır. Metot çağırımında metodun adı ve parametrik bilgileri XML formatında bu bölgede tutulmakta ve gönderilmektedir. Cevap mesajında ise cevap yine aynı şekilde bu bölgeye eklenmektedir. Hatalar oluştuysa burada yer almaktadır. </a:t>
            </a:r>
          </a:p>
        </p:txBody>
      </p:sp>
    </p:spTree>
    <p:extLst>
      <p:ext uri="{BB962C8B-B14F-4D97-AF65-F5344CB8AC3E}">
        <p14:creationId xmlns:p14="http://schemas.microsoft.com/office/powerpoint/2010/main" val="39316367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07504" y="764704"/>
            <a:ext cx="8229600" cy="1143000"/>
          </a:xfrm>
        </p:spPr>
        <p:txBody>
          <a:bodyPr>
            <a:noAutofit/>
          </a:bodyPr>
          <a:lstStyle/>
          <a:p>
            <a:r>
              <a:rPr lang="tr-TR" sz="3600" b="1" dirty="0" smtClean="0"/>
              <a:t>SOAP</a:t>
            </a:r>
            <a:endParaRPr lang="tr-TR" sz="3600" b="1" dirty="0"/>
          </a:p>
        </p:txBody>
      </p:sp>
      <p:sp>
        <p:nvSpPr>
          <p:cNvPr id="3" name="İçerik Yer Tutucusu 2"/>
          <p:cNvSpPr>
            <a:spLocks noGrp="1"/>
          </p:cNvSpPr>
          <p:nvPr>
            <p:ph idx="1"/>
          </p:nvPr>
        </p:nvSpPr>
        <p:spPr>
          <a:xfrm>
            <a:off x="179512" y="1916832"/>
            <a:ext cx="8507288" cy="4209331"/>
          </a:xfrm>
        </p:spPr>
        <p:txBody>
          <a:bodyPr>
            <a:normAutofit/>
          </a:bodyPr>
          <a:lstStyle/>
          <a:p>
            <a:pPr marL="0" indent="0" algn="just">
              <a:buNone/>
            </a:pPr>
            <a:r>
              <a:rPr lang="tr-TR" dirty="0" err="1"/>
              <a:t>int</a:t>
            </a:r>
            <a:r>
              <a:rPr lang="tr-TR" dirty="0"/>
              <a:t> </a:t>
            </a:r>
            <a:r>
              <a:rPr lang="tr-TR" dirty="0" err="1"/>
              <a:t>SayiCarp</a:t>
            </a:r>
            <a:r>
              <a:rPr lang="tr-TR" dirty="0"/>
              <a:t> (</a:t>
            </a:r>
            <a:r>
              <a:rPr lang="tr-TR" dirty="0" err="1"/>
              <a:t>int</a:t>
            </a:r>
            <a:r>
              <a:rPr lang="tr-TR" dirty="0"/>
              <a:t> sayi1, </a:t>
            </a:r>
            <a:r>
              <a:rPr lang="tr-TR" dirty="0" err="1"/>
              <a:t>int</a:t>
            </a:r>
            <a:r>
              <a:rPr lang="tr-TR" dirty="0"/>
              <a:t> sayi2</a:t>
            </a:r>
            <a:r>
              <a:rPr lang="tr-TR" dirty="0" smtClean="0"/>
              <a:t>);</a:t>
            </a:r>
          </a:p>
          <a:p>
            <a:pPr marL="0" indent="0" algn="just">
              <a:buNone/>
            </a:pPr>
            <a:endParaRPr lang="tr-TR" dirty="0"/>
          </a:p>
          <a:p>
            <a:pPr marL="0" indent="0" algn="just">
              <a:buNone/>
            </a:pPr>
            <a:r>
              <a:rPr lang="tr-TR" dirty="0" smtClean="0"/>
              <a:t>Metodu </a:t>
            </a:r>
            <a:r>
              <a:rPr lang="tr-TR" dirty="0"/>
              <a:t>sunucumuzda bulunuyor olsun. Bu metoda erişmek için yollanılan mesajlar ve cevapları </a:t>
            </a:r>
            <a:r>
              <a:rPr lang="tr-TR" dirty="0" smtClean="0"/>
              <a:t>şu şekildedir.</a:t>
            </a:r>
            <a:endParaRPr lang="tr-TR" dirty="0"/>
          </a:p>
        </p:txBody>
      </p:sp>
    </p:spTree>
    <p:extLst>
      <p:ext uri="{BB962C8B-B14F-4D97-AF65-F5344CB8AC3E}">
        <p14:creationId xmlns:p14="http://schemas.microsoft.com/office/powerpoint/2010/main" val="18182520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07504" y="764704"/>
            <a:ext cx="8229600" cy="1143000"/>
          </a:xfrm>
        </p:spPr>
        <p:txBody>
          <a:bodyPr>
            <a:noAutofit/>
          </a:bodyPr>
          <a:lstStyle/>
          <a:p>
            <a:r>
              <a:rPr lang="tr-TR" sz="3600" b="1" dirty="0" smtClean="0"/>
              <a:t>SOAP</a:t>
            </a:r>
            <a:endParaRPr lang="tr-TR" sz="3600" b="1" dirty="0"/>
          </a:p>
        </p:txBody>
      </p:sp>
      <p:sp>
        <p:nvSpPr>
          <p:cNvPr id="3" name="İçerik Yer Tutucusu 2"/>
          <p:cNvSpPr>
            <a:spLocks noGrp="1"/>
          </p:cNvSpPr>
          <p:nvPr>
            <p:ph idx="1"/>
          </p:nvPr>
        </p:nvSpPr>
        <p:spPr>
          <a:xfrm>
            <a:off x="179512" y="1916832"/>
            <a:ext cx="8507288" cy="4209331"/>
          </a:xfrm>
        </p:spPr>
        <p:txBody>
          <a:bodyPr>
            <a:normAutofit fontScale="92500" lnSpcReduction="20000"/>
          </a:bodyPr>
          <a:lstStyle/>
          <a:p>
            <a:pPr marL="0" indent="0">
              <a:buNone/>
            </a:pPr>
            <a:r>
              <a:rPr lang="tr-TR" dirty="0"/>
              <a:t>&lt;</a:t>
            </a:r>
            <a:r>
              <a:rPr lang="tr-TR" dirty="0" err="1"/>
              <a:t>SOAP-ENV:Envelope</a:t>
            </a:r>
            <a:r>
              <a:rPr lang="tr-TR" dirty="0"/>
              <a:t> </a:t>
            </a:r>
            <a:r>
              <a:rPr lang="tr-TR" dirty="0" err="1"/>
              <a:t>xmlns:SOAP-ENV</a:t>
            </a:r>
            <a:r>
              <a:rPr lang="tr-TR" dirty="0"/>
              <a:t>="http://schemas.xmlsoap.org/</a:t>
            </a:r>
            <a:r>
              <a:rPr lang="tr-TR" dirty="0" err="1"/>
              <a:t>soap</a:t>
            </a:r>
            <a:r>
              <a:rPr lang="tr-TR" dirty="0"/>
              <a:t>/</a:t>
            </a:r>
            <a:r>
              <a:rPr lang="tr-TR" dirty="0" err="1"/>
              <a:t>envelope</a:t>
            </a:r>
            <a:r>
              <a:rPr lang="tr-TR" dirty="0"/>
              <a:t>/"&gt;</a:t>
            </a:r>
          </a:p>
          <a:p>
            <a:pPr marL="0" indent="0">
              <a:buNone/>
            </a:pPr>
            <a:r>
              <a:rPr lang="tr-TR" dirty="0"/>
              <a:t>     &lt;</a:t>
            </a:r>
            <a:r>
              <a:rPr lang="tr-TR" dirty="0" err="1"/>
              <a:t>SOAP-ENV:Body</a:t>
            </a:r>
            <a:r>
              <a:rPr lang="tr-TR" dirty="0"/>
              <a:t> </a:t>
            </a:r>
            <a:r>
              <a:rPr lang="tr-TR" dirty="0" err="1"/>
              <a:t>xmlns:OV</a:t>
            </a:r>
            <a:r>
              <a:rPr lang="tr-TR" dirty="0"/>
              <a:t>="BIDB"&gt;</a:t>
            </a:r>
          </a:p>
          <a:p>
            <a:pPr marL="0" indent="0">
              <a:buNone/>
            </a:pPr>
            <a:r>
              <a:rPr lang="tr-TR" dirty="0"/>
              <a:t>          &lt;</a:t>
            </a:r>
            <a:r>
              <a:rPr lang="tr-TR" dirty="0" err="1"/>
              <a:t>OV:SayiCarp</a:t>
            </a:r>
            <a:r>
              <a:rPr lang="tr-TR" dirty="0"/>
              <a:t>&gt;</a:t>
            </a:r>
          </a:p>
          <a:p>
            <a:pPr marL="0" indent="0">
              <a:buNone/>
            </a:pPr>
            <a:r>
              <a:rPr lang="tr-TR" dirty="0"/>
              <a:t>                  &lt;sayi1&gt;5&lt;/sayi1&gt;</a:t>
            </a:r>
          </a:p>
          <a:p>
            <a:pPr marL="0" indent="0">
              <a:buNone/>
            </a:pPr>
            <a:r>
              <a:rPr lang="tr-TR" dirty="0"/>
              <a:t>                  &lt;sayi2&gt;6&lt;/sayi2&gt;</a:t>
            </a:r>
          </a:p>
          <a:p>
            <a:pPr marL="0" indent="0">
              <a:buNone/>
            </a:pPr>
            <a:r>
              <a:rPr lang="tr-TR" dirty="0"/>
              <a:t>          &lt;</a:t>
            </a:r>
            <a:r>
              <a:rPr lang="tr-TR" dirty="0" err="1"/>
              <a:t>OV:SayiCarp</a:t>
            </a:r>
            <a:r>
              <a:rPr lang="tr-TR" dirty="0"/>
              <a:t>&gt;</a:t>
            </a:r>
          </a:p>
          <a:p>
            <a:pPr marL="0" indent="0">
              <a:buNone/>
            </a:pPr>
            <a:r>
              <a:rPr lang="tr-TR" dirty="0"/>
              <a:t>     &lt;/</a:t>
            </a:r>
            <a:r>
              <a:rPr lang="tr-TR" dirty="0" err="1"/>
              <a:t>SOAP-ENV:Body</a:t>
            </a:r>
            <a:r>
              <a:rPr lang="tr-TR" dirty="0"/>
              <a:t>&gt;</a:t>
            </a:r>
          </a:p>
          <a:p>
            <a:pPr marL="0" indent="0">
              <a:buNone/>
            </a:pPr>
            <a:r>
              <a:rPr lang="tr-TR" dirty="0"/>
              <a:t>&lt;/</a:t>
            </a:r>
            <a:r>
              <a:rPr lang="tr-TR" dirty="0" err="1"/>
              <a:t>SOAP-ENV:Envelope</a:t>
            </a:r>
            <a:r>
              <a:rPr lang="tr-TR" dirty="0"/>
              <a:t>&gt;</a:t>
            </a:r>
          </a:p>
        </p:txBody>
      </p:sp>
    </p:spTree>
    <p:extLst>
      <p:ext uri="{BB962C8B-B14F-4D97-AF65-F5344CB8AC3E}">
        <p14:creationId xmlns:p14="http://schemas.microsoft.com/office/powerpoint/2010/main" val="42752584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07504" y="764704"/>
            <a:ext cx="8229600" cy="1143000"/>
          </a:xfrm>
        </p:spPr>
        <p:txBody>
          <a:bodyPr>
            <a:noAutofit/>
          </a:bodyPr>
          <a:lstStyle/>
          <a:p>
            <a:r>
              <a:rPr lang="tr-TR" sz="3600" b="1" dirty="0" smtClean="0"/>
              <a:t>SOAP</a:t>
            </a:r>
            <a:endParaRPr lang="tr-TR" sz="3600" b="1" dirty="0"/>
          </a:p>
        </p:txBody>
      </p:sp>
      <p:sp>
        <p:nvSpPr>
          <p:cNvPr id="3" name="İçerik Yer Tutucusu 2"/>
          <p:cNvSpPr>
            <a:spLocks noGrp="1"/>
          </p:cNvSpPr>
          <p:nvPr>
            <p:ph idx="1"/>
          </p:nvPr>
        </p:nvSpPr>
        <p:spPr>
          <a:xfrm>
            <a:off x="179512" y="1916832"/>
            <a:ext cx="8507288" cy="4209331"/>
          </a:xfrm>
        </p:spPr>
        <p:txBody>
          <a:bodyPr>
            <a:normAutofit/>
          </a:bodyPr>
          <a:lstStyle/>
          <a:p>
            <a:pPr marL="0" indent="0" algn="just">
              <a:buNone/>
            </a:pPr>
            <a:r>
              <a:rPr lang="tr-TR" dirty="0"/>
              <a:t>Burada sayı1 ve sayı2 elemanlarının özelliklerinin oluşması WSDL (Web Service Definition Language) ile belirlenmektedir. Bu mesaja cevap olarak verilen SOAP mesajı aşağıdaki gibidir.</a:t>
            </a:r>
          </a:p>
        </p:txBody>
      </p:sp>
    </p:spTree>
    <p:extLst>
      <p:ext uri="{BB962C8B-B14F-4D97-AF65-F5344CB8AC3E}">
        <p14:creationId xmlns:p14="http://schemas.microsoft.com/office/powerpoint/2010/main" val="39122939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07504" y="764704"/>
            <a:ext cx="8229600" cy="1143000"/>
          </a:xfrm>
        </p:spPr>
        <p:txBody>
          <a:bodyPr>
            <a:noAutofit/>
          </a:bodyPr>
          <a:lstStyle/>
          <a:p>
            <a:r>
              <a:rPr lang="tr-TR" sz="3600" b="1" dirty="0" smtClean="0"/>
              <a:t>SOAP</a:t>
            </a:r>
            <a:endParaRPr lang="tr-TR" sz="3600" b="1" dirty="0"/>
          </a:p>
        </p:txBody>
      </p:sp>
      <p:sp>
        <p:nvSpPr>
          <p:cNvPr id="3" name="İçerik Yer Tutucusu 2"/>
          <p:cNvSpPr>
            <a:spLocks noGrp="1"/>
          </p:cNvSpPr>
          <p:nvPr>
            <p:ph idx="1"/>
          </p:nvPr>
        </p:nvSpPr>
        <p:spPr>
          <a:xfrm>
            <a:off x="179512" y="1916832"/>
            <a:ext cx="8507288" cy="4209331"/>
          </a:xfrm>
        </p:spPr>
        <p:txBody>
          <a:bodyPr>
            <a:normAutofit fontScale="92500" lnSpcReduction="10000"/>
          </a:bodyPr>
          <a:lstStyle/>
          <a:p>
            <a:pPr marL="0" indent="0">
              <a:buNone/>
            </a:pPr>
            <a:r>
              <a:rPr lang="tr-TR" dirty="0"/>
              <a:t>&lt;</a:t>
            </a:r>
            <a:r>
              <a:rPr lang="tr-TR" dirty="0" err="1"/>
              <a:t>SOAP-ENV:Envelope</a:t>
            </a:r>
            <a:r>
              <a:rPr lang="tr-TR" dirty="0"/>
              <a:t> </a:t>
            </a:r>
            <a:r>
              <a:rPr lang="tr-TR" dirty="0" err="1"/>
              <a:t>xmlns:SOAP-ENV</a:t>
            </a:r>
            <a:r>
              <a:rPr lang="tr-TR" dirty="0"/>
              <a:t>="http://schemas.xmlsoap.org/</a:t>
            </a:r>
            <a:r>
              <a:rPr lang="tr-TR" dirty="0" err="1"/>
              <a:t>soap</a:t>
            </a:r>
            <a:r>
              <a:rPr lang="tr-TR" dirty="0"/>
              <a:t>/</a:t>
            </a:r>
            <a:r>
              <a:rPr lang="tr-TR" dirty="0" err="1"/>
              <a:t>envelope</a:t>
            </a:r>
            <a:r>
              <a:rPr lang="tr-TR" dirty="0"/>
              <a:t>/"&gt;</a:t>
            </a:r>
          </a:p>
          <a:p>
            <a:pPr marL="0" indent="0">
              <a:buNone/>
            </a:pPr>
            <a:r>
              <a:rPr lang="tr-TR" dirty="0"/>
              <a:t>     &lt;</a:t>
            </a:r>
            <a:r>
              <a:rPr lang="tr-TR" dirty="0" err="1"/>
              <a:t>SOAP-ENV:Body</a:t>
            </a:r>
            <a:r>
              <a:rPr lang="tr-TR" dirty="0"/>
              <a:t> </a:t>
            </a:r>
            <a:r>
              <a:rPr lang="tr-TR" dirty="0" err="1"/>
              <a:t>xmlns:OV</a:t>
            </a:r>
            <a:r>
              <a:rPr lang="tr-TR" dirty="0"/>
              <a:t>="BIDB”</a:t>
            </a:r>
          </a:p>
          <a:p>
            <a:pPr marL="0" indent="0">
              <a:buNone/>
            </a:pPr>
            <a:r>
              <a:rPr lang="tr-TR" dirty="0"/>
              <a:t>          &lt;</a:t>
            </a:r>
            <a:r>
              <a:rPr lang="tr-TR" dirty="0" err="1"/>
              <a:t>OV:SayiCarpResponse</a:t>
            </a:r>
            <a:r>
              <a:rPr lang="tr-TR" dirty="0"/>
              <a:t>&gt;</a:t>
            </a:r>
          </a:p>
          <a:p>
            <a:pPr marL="0" indent="0">
              <a:buNone/>
            </a:pPr>
            <a:r>
              <a:rPr lang="tr-TR" dirty="0"/>
              <a:t>                  &lt;</a:t>
            </a:r>
            <a:r>
              <a:rPr lang="tr-TR" dirty="0" err="1" smtClean="0"/>
              <a:t>return</a:t>
            </a:r>
            <a:r>
              <a:rPr lang="tr-TR" dirty="0" smtClean="0"/>
              <a:t>&gt;30&lt;/</a:t>
            </a:r>
            <a:r>
              <a:rPr lang="tr-TR" dirty="0" err="1"/>
              <a:t>return</a:t>
            </a:r>
            <a:r>
              <a:rPr lang="tr-TR" dirty="0"/>
              <a:t>&gt;</a:t>
            </a:r>
          </a:p>
          <a:p>
            <a:pPr marL="0" indent="0">
              <a:buNone/>
            </a:pPr>
            <a:r>
              <a:rPr lang="tr-TR" dirty="0"/>
              <a:t>          &lt;</a:t>
            </a:r>
            <a:r>
              <a:rPr lang="tr-TR" dirty="0" err="1"/>
              <a:t>OV:SayiCarp</a:t>
            </a:r>
            <a:r>
              <a:rPr lang="tr-TR" dirty="0"/>
              <a:t>&gt;</a:t>
            </a:r>
          </a:p>
          <a:p>
            <a:pPr marL="0" indent="0">
              <a:buNone/>
            </a:pPr>
            <a:r>
              <a:rPr lang="tr-TR" dirty="0"/>
              <a:t>     &lt;/</a:t>
            </a:r>
            <a:r>
              <a:rPr lang="tr-TR" dirty="0" err="1"/>
              <a:t>SOAP-ENV:Body</a:t>
            </a:r>
            <a:r>
              <a:rPr lang="tr-TR" dirty="0"/>
              <a:t>&gt;</a:t>
            </a:r>
          </a:p>
          <a:p>
            <a:pPr marL="0" indent="0">
              <a:buNone/>
            </a:pPr>
            <a:r>
              <a:rPr lang="tr-TR" dirty="0"/>
              <a:t>&lt;/</a:t>
            </a:r>
            <a:r>
              <a:rPr lang="tr-TR" dirty="0" err="1"/>
              <a:t>SOAP-ENV:Envelope</a:t>
            </a:r>
            <a:r>
              <a:rPr lang="tr-TR" dirty="0"/>
              <a:t>&gt;</a:t>
            </a:r>
          </a:p>
        </p:txBody>
      </p:sp>
    </p:spTree>
    <p:extLst>
      <p:ext uri="{BB962C8B-B14F-4D97-AF65-F5344CB8AC3E}">
        <p14:creationId xmlns:p14="http://schemas.microsoft.com/office/powerpoint/2010/main" val="32792755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07504" y="764704"/>
            <a:ext cx="8229600" cy="1143000"/>
          </a:xfrm>
        </p:spPr>
        <p:txBody>
          <a:bodyPr>
            <a:noAutofit/>
          </a:bodyPr>
          <a:lstStyle/>
          <a:p>
            <a:r>
              <a:rPr lang="tr-TR" sz="3600" b="1" dirty="0" smtClean="0"/>
              <a:t>SOAP</a:t>
            </a:r>
            <a:endParaRPr lang="tr-TR" sz="3600" b="1" dirty="0"/>
          </a:p>
        </p:txBody>
      </p:sp>
      <p:sp>
        <p:nvSpPr>
          <p:cNvPr id="3" name="İçerik Yer Tutucusu 2"/>
          <p:cNvSpPr>
            <a:spLocks noGrp="1"/>
          </p:cNvSpPr>
          <p:nvPr>
            <p:ph idx="1"/>
          </p:nvPr>
        </p:nvSpPr>
        <p:spPr>
          <a:xfrm>
            <a:off x="179512" y="1916832"/>
            <a:ext cx="8507288" cy="4209331"/>
          </a:xfrm>
        </p:spPr>
        <p:txBody>
          <a:bodyPr>
            <a:normAutofit fontScale="85000" lnSpcReduction="10000"/>
          </a:bodyPr>
          <a:lstStyle/>
          <a:p>
            <a:pPr marL="0" indent="0" algn="just">
              <a:buNone/>
            </a:pPr>
            <a:r>
              <a:rPr lang="tr-TR" dirty="0"/>
              <a:t>Cevap mesajında "</a:t>
            </a:r>
            <a:r>
              <a:rPr lang="tr-TR" dirty="0" err="1"/>
              <a:t>return</a:t>
            </a:r>
            <a:r>
              <a:rPr lang="tr-TR" dirty="0"/>
              <a:t>" etiketi içerinde yanıtımız XML formatında gelmiştir. Burada </a:t>
            </a:r>
            <a:r>
              <a:rPr lang="tr-TR" dirty="0" err="1"/>
              <a:t>SayiCarpResponse</a:t>
            </a:r>
            <a:r>
              <a:rPr lang="tr-TR" dirty="0"/>
              <a:t> adlı eleman WSDL ile oluşacak elemanın bilgilerini öğrenmiştir.</a:t>
            </a:r>
          </a:p>
          <a:p>
            <a:pPr marL="0" indent="0" algn="just">
              <a:buNone/>
            </a:pPr>
            <a:endParaRPr lang="tr-TR" dirty="0" smtClean="0"/>
          </a:p>
          <a:p>
            <a:pPr marL="0" indent="0" algn="just">
              <a:buNone/>
            </a:pPr>
            <a:r>
              <a:rPr lang="tr-TR" dirty="0" smtClean="0"/>
              <a:t>Bir </a:t>
            </a:r>
            <a:r>
              <a:rPr lang="tr-TR" dirty="0"/>
              <a:t>SOAP mesajındaki hatalar "</a:t>
            </a:r>
            <a:r>
              <a:rPr lang="tr-TR" dirty="0" err="1"/>
              <a:t>Fault</a:t>
            </a:r>
            <a:r>
              <a:rPr lang="tr-TR" dirty="0"/>
              <a:t>" elemanı içerisine yazılır. Hata ile ilgili dört temel bilgi tanımlanmıştır. Bunlar hatanın tipini belirten </a:t>
            </a:r>
            <a:r>
              <a:rPr lang="tr-TR" dirty="0" err="1"/>
              <a:t>faultcode</a:t>
            </a:r>
            <a:r>
              <a:rPr lang="tr-TR" dirty="0"/>
              <a:t>, hatanın kısa açıklaması olan </a:t>
            </a:r>
            <a:r>
              <a:rPr lang="tr-TR" dirty="0" err="1"/>
              <a:t>faultstring</a:t>
            </a:r>
            <a:r>
              <a:rPr lang="tr-TR" dirty="0"/>
              <a:t>, hatanın oluştuğu sunucu </a:t>
            </a:r>
            <a:r>
              <a:rPr lang="tr-TR" dirty="0" err="1"/>
              <a:t>faultactor</a:t>
            </a:r>
            <a:r>
              <a:rPr lang="tr-TR" dirty="0"/>
              <a:t> ve hatanın detayları olan </a:t>
            </a:r>
            <a:r>
              <a:rPr lang="tr-TR" dirty="0" err="1"/>
              <a:t>detail</a:t>
            </a:r>
            <a:r>
              <a:rPr lang="tr-TR" dirty="0"/>
              <a:t> olarak sıralanır. </a:t>
            </a:r>
            <a:r>
              <a:rPr lang="tr-TR" dirty="0" err="1"/>
              <a:t>Detail</a:t>
            </a:r>
            <a:r>
              <a:rPr lang="tr-TR" dirty="0"/>
              <a:t> elemanı da birkaç alt elemandan oluşabilmektedir. </a:t>
            </a:r>
          </a:p>
        </p:txBody>
      </p:sp>
    </p:spTree>
    <p:extLst>
      <p:ext uri="{BB962C8B-B14F-4D97-AF65-F5344CB8AC3E}">
        <p14:creationId xmlns:p14="http://schemas.microsoft.com/office/powerpoint/2010/main" val="9908210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07504" y="764704"/>
            <a:ext cx="8229600" cy="1143000"/>
          </a:xfrm>
        </p:spPr>
        <p:txBody>
          <a:bodyPr>
            <a:noAutofit/>
          </a:bodyPr>
          <a:lstStyle/>
          <a:p>
            <a:r>
              <a:rPr lang="tr-TR" sz="3600" b="1" dirty="0" smtClean="0"/>
              <a:t>SOAP</a:t>
            </a:r>
            <a:endParaRPr lang="tr-TR" sz="3600" b="1" dirty="0"/>
          </a:p>
        </p:txBody>
      </p:sp>
      <p:sp>
        <p:nvSpPr>
          <p:cNvPr id="3" name="İçerik Yer Tutucusu 2"/>
          <p:cNvSpPr>
            <a:spLocks noGrp="1"/>
          </p:cNvSpPr>
          <p:nvPr>
            <p:ph idx="1"/>
          </p:nvPr>
        </p:nvSpPr>
        <p:spPr>
          <a:xfrm>
            <a:off x="179512" y="1916832"/>
            <a:ext cx="8507288" cy="4209331"/>
          </a:xfrm>
        </p:spPr>
        <p:txBody>
          <a:bodyPr>
            <a:normAutofit fontScale="62500" lnSpcReduction="20000"/>
          </a:bodyPr>
          <a:lstStyle/>
          <a:p>
            <a:pPr marL="0" indent="0">
              <a:buNone/>
            </a:pPr>
            <a:r>
              <a:rPr lang="tr-TR" dirty="0"/>
              <a:t>&lt;</a:t>
            </a:r>
            <a:r>
              <a:rPr lang="tr-TR" dirty="0" err="1"/>
              <a:t>SOAP-ENV:Envelope</a:t>
            </a:r>
            <a:r>
              <a:rPr lang="tr-TR" dirty="0"/>
              <a:t> </a:t>
            </a:r>
            <a:r>
              <a:rPr lang="tr-TR" dirty="0" err="1"/>
              <a:t>xmlns:SOAP-ENV</a:t>
            </a:r>
            <a:r>
              <a:rPr lang="tr-TR" dirty="0"/>
              <a:t>="http://schemas.xmlsoap.org/</a:t>
            </a:r>
            <a:r>
              <a:rPr lang="tr-TR" dirty="0" err="1"/>
              <a:t>soap</a:t>
            </a:r>
            <a:r>
              <a:rPr lang="tr-TR" dirty="0"/>
              <a:t>/</a:t>
            </a:r>
            <a:r>
              <a:rPr lang="tr-TR" dirty="0" err="1"/>
              <a:t>envelope</a:t>
            </a:r>
            <a:r>
              <a:rPr lang="tr-TR" dirty="0"/>
              <a:t>/"&gt;</a:t>
            </a:r>
          </a:p>
          <a:p>
            <a:pPr marL="0" indent="0">
              <a:buNone/>
            </a:pPr>
            <a:r>
              <a:rPr lang="tr-TR" dirty="0"/>
              <a:t>     &lt;</a:t>
            </a:r>
            <a:r>
              <a:rPr lang="tr-TR" dirty="0" err="1"/>
              <a:t>SOAP-ENV:Body</a:t>
            </a:r>
            <a:r>
              <a:rPr lang="tr-TR" dirty="0"/>
              <a:t> </a:t>
            </a:r>
            <a:r>
              <a:rPr lang="tr-TR" dirty="0" err="1"/>
              <a:t>xmlns:CS</a:t>
            </a:r>
            <a:r>
              <a:rPr lang="tr-TR" dirty="0"/>
              <a:t>="www.bidb.itu.edu.tr"&gt;</a:t>
            </a:r>
          </a:p>
          <a:p>
            <a:pPr marL="0" indent="0">
              <a:buNone/>
            </a:pPr>
            <a:r>
              <a:rPr lang="tr-TR" dirty="0"/>
              <a:t>          &lt;</a:t>
            </a:r>
            <a:r>
              <a:rPr lang="tr-TR" dirty="0" err="1"/>
              <a:t>SOAP-ENV:Fault</a:t>
            </a:r>
            <a:r>
              <a:rPr lang="tr-TR" dirty="0"/>
              <a:t>&gt;</a:t>
            </a:r>
          </a:p>
          <a:p>
            <a:pPr marL="0" indent="0">
              <a:buNone/>
            </a:pPr>
            <a:r>
              <a:rPr lang="tr-TR" dirty="0"/>
              <a:t>                  &lt;</a:t>
            </a:r>
            <a:r>
              <a:rPr lang="tr-TR" dirty="0" err="1" smtClean="0"/>
              <a:t>faultcode</a:t>
            </a:r>
            <a:r>
              <a:rPr lang="tr-TR" dirty="0" smtClean="0"/>
              <a:t>&gt;258596</a:t>
            </a:r>
            <a:r>
              <a:rPr lang="tr-TR" dirty="0"/>
              <a:t>&lt;/</a:t>
            </a:r>
            <a:r>
              <a:rPr lang="tr-TR" dirty="0" err="1"/>
              <a:t>faultcode</a:t>
            </a:r>
            <a:r>
              <a:rPr lang="tr-TR" dirty="0"/>
              <a:t>&gt;</a:t>
            </a:r>
          </a:p>
          <a:p>
            <a:pPr marL="0" indent="0">
              <a:buNone/>
            </a:pPr>
            <a:r>
              <a:rPr lang="tr-TR" dirty="0"/>
              <a:t>                  &lt;</a:t>
            </a:r>
            <a:r>
              <a:rPr lang="tr-TR" dirty="0" err="1"/>
              <a:t>faultstring</a:t>
            </a:r>
            <a:r>
              <a:rPr lang="tr-TR" dirty="0"/>
              <a:t>&gt;Zaman aşımına uğradı..&lt;/</a:t>
            </a:r>
            <a:r>
              <a:rPr lang="tr-TR" dirty="0" err="1"/>
              <a:t>faultstring</a:t>
            </a:r>
            <a:r>
              <a:rPr lang="tr-TR" dirty="0"/>
              <a:t>&gt;</a:t>
            </a:r>
          </a:p>
          <a:p>
            <a:pPr marL="0" indent="0">
              <a:buNone/>
            </a:pPr>
            <a:r>
              <a:rPr lang="tr-TR" dirty="0"/>
              <a:t>                  &lt;</a:t>
            </a:r>
            <a:r>
              <a:rPr lang="tr-TR" dirty="0" err="1"/>
              <a:t>faultactor</a:t>
            </a:r>
            <a:r>
              <a:rPr lang="tr-TR" dirty="0"/>
              <a:t>&gt;WS.bidb.itu.edu.tr&lt;/</a:t>
            </a:r>
            <a:r>
              <a:rPr lang="tr-TR" dirty="0" err="1"/>
              <a:t>faultactor</a:t>
            </a:r>
            <a:r>
              <a:rPr lang="tr-TR" dirty="0"/>
              <a:t>&gt;</a:t>
            </a:r>
          </a:p>
          <a:p>
            <a:pPr marL="0" indent="0">
              <a:buNone/>
            </a:pPr>
            <a:r>
              <a:rPr lang="tr-TR" dirty="0"/>
              <a:t>                  &lt;</a:t>
            </a:r>
            <a:r>
              <a:rPr lang="tr-TR" dirty="0" err="1"/>
              <a:t>detail</a:t>
            </a:r>
            <a:r>
              <a:rPr lang="tr-TR" dirty="0"/>
              <a:t> </a:t>
            </a:r>
            <a:r>
              <a:rPr lang="tr-TR" dirty="0" err="1"/>
              <a:t>xmlns:CS</a:t>
            </a:r>
            <a:r>
              <a:rPr lang="tr-TR" dirty="0"/>
              <a:t>="www.bidb.itu.edu.tr"&gt;</a:t>
            </a:r>
          </a:p>
          <a:p>
            <a:pPr marL="0" indent="0">
              <a:buNone/>
            </a:pPr>
            <a:r>
              <a:rPr lang="tr-TR" dirty="0"/>
              <a:t>                             &lt;</a:t>
            </a:r>
            <a:r>
              <a:rPr lang="tr-TR" dirty="0" err="1"/>
              <a:t>CS:message</a:t>
            </a:r>
            <a:r>
              <a:rPr lang="tr-TR" dirty="0"/>
              <a:t>&gt;Gösterici Hatası...&lt;/</a:t>
            </a:r>
            <a:r>
              <a:rPr lang="tr-TR" dirty="0" err="1"/>
              <a:t>CS:message</a:t>
            </a:r>
            <a:r>
              <a:rPr lang="tr-TR" dirty="0"/>
              <a:t>&gt;</a:t>
            </a:r>
          </a:p>
          <a:p>
            <a:pPr marL="0" indent="0">
              <a:buNone/>
            </a:pPr>
            <a:r>
              <a:rPr lang="tr-TR" dirty="0"/>
              <a:t>                  &lt;/</a:t>
            </a:r>
            <a:r>
              <a:rPr lang="tr-TR" dirty="0" err="1"/>
              <a:t>detail</a:t>
            </a:r>
            <a:r>
              <a:rPr lang="tr-TR" dirty="0"/>
              <a:t>&gt;</a:t>
            </a:r>
          </a:p>
          <a:p>
            <a:pPr marL="0" indent="0">
              <a:buNone/>
            </a:pPr>
            <a:r>
              <a:rPr lang="tr-TR" dirty="0"/>
              <a:t>          &lt;/</a:t>
            </a:r>
            <a:r>
              <a:rPr lang="tr-TR" dirty="0" err="1"/>
              <a:t>SOAP-ENV:Fault</a:t>
            </a:r>
            <a:r>
              <a:rPr lang="tr-TR" dirty="0"/>
              <a:t>&gt;</a:t>
            </a:r>
          </a:p>
          <a:p>
            <a:pPr marL="0" indent="0">
              <a:buNone/>
            </a:pPr>
            <a:r>
              <a:rPr lang="tr-TR" dirty="0"/>
              <a:t>     &lt;/</a:t>
            </a:r>
            <a:r>
              <a:rPr lang="tr-TR" dirty="0" err="1"/>
              <a:t>SOAP-ENV:Body</a:t>
            </a:r>
            <a:r>
              <a:rPr lang="tr-TR" dirty="0"/>
              <a:t>&gt;</a:t>
            </a:r>
          </a:p>
          <a:p>
            <a:pPr marL="0" indent="0">
              <a:buNone/>
            </a:pPr>
            <a:r>
              <a:rPr lang="tr-TR" dirty="0"/>
              <a:t>&lt;/</a:t>
            </a:r>
            <a:r>
              <a:rPr lang="tr-TR" dirty="0" err="1"/>
              <a:t>SOAP-ENV:Envelope</a:t>
            </a:r>
            <a:r>
              <a:rPr lang="tr-TR" dirty="0"/>
              <a:t>&gt;</a:t>
            </a:r>
          </a:p>
        </p:txBody>
      </p:sp>
    </p:spTree>
    <p:extLst>
      <p:ext uri="{BB962C8B-B14F-4D97-AF65-F5344CB8AC3E}">
        <p14:creationId xmlns:p14="http://schemas.microsoft.com/office/powerpoint/2010/main" val="17220838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07504" y="764704"/>
            <a:ext cx="8229600" cy="1143000"/>
          </a:xfrm>
        </p:spPr>
        <p:txBody>
          <a:bodyPr>
            <a:noAutofit/>
          </a:bodyPr>
          <a:lstStyle/>
          <a:p>
            <a:r>
              <a:rPr lang="tr-TR" sz="3600" b="1" dirty="0" smtClean="0"/>
              <a:t>SONUÇ OLARAK</a:t>
            </a:r>
            <a:endParaRPr lang="tr-TR" sz="3600" b="1" dirty="0"/>
          </a:p>
        </p:txBody>
      </p:sp>
      <p:sp>
        <p:nvSpPr>
          <p:cNvPr id="3" name="İçerik Yer Tutucusu 2"/>
          <p:cNvSpPr>
            <a:spLocks noGrp="1"/>
          </p:cNvSpPr>
          <p:nvPr>
            <p:ph idx="1"/>
          </p:nvPr>
        </p:nvSpPr>
        <p:spPr>
          <a:xfrm>
            <a:off x="179512" y="1916832"/>
            <a:ext cx="8507288" cy="4209331"/>
          </a:xfrm>
        </p:spPr>
        <p:txBody>
          <a:bodyPr>
            <a:normAutofit fontScale="85000" lnSpcReduction="20000"/>
          </a:bodyPr>
          <a:lstStyle/>
          <a:p>
            <a:pPr marL="0" indent="0" algn="just">
              <a:buNone/>
            </a:pPr>
            <a:r>
              <a:rPr lang="tr-TR" dirty="0" smtClean="0"/>
              <a:t>Amatör </a:t>
            </a:r>
            <a:r>
              <a:rPr lang="tr-TR" dirty="0"/>
              <a:t>veya profesyonel bir mobil aygıt kullanıcısı olalım web servisleri hayatımızın her yerinde. Cep telefonumuzdaki bir aplikasyonda, taşınabilir bir bilgisayarımızdan açtığımız bir web sitesinin köşesinde gördüğümüz bir hava durumunda veya tabletimizdeki borsayı takip ettiğimiz bir aplikasyonda web servisleri kullanılmış olabilir.</a:t>
            </a:r>
          </a:p>
          <a:p>
            <a:pPr marL="0" indent="0" algn="just">
              <a:buNone/>
            </a:pPr>
            <a:endParaRPr lang="tr-TR" dirty="0" smtClean="0"/>
          </a:p>
          <a:p>
            <a:pPr marL="0" indent="0" algn="just">
              <a:buNone/>
            </a:pPr>
            <a:r>
              <a:rPr lang="tr-TR" dirty="0" smtClean="0"/>
              <a:t>Kısacası </a:t>
            </a:r>
            <a:r>
              <a:rPr lang="tr-TR" dirty="0"/>
              <a:t>veri iletişimi hayatımızın her yerinde olduğu sürece mobil aygıtlar hayatımızda bu kadar olduğu sürece web servisleri daima geçerli olacaktır.</a:t>
            </a:r>
          </a:p>
          <a:p>
            <a:pPr marL="0" indent="0" algn="just">
              <a:buNone/>
            </a:pPr>
            <a:endParaRPr lang="tr-TR" dirty="0"/>
          </a:p>
        </p:txBody>
      </p:sp>
    </p:spTree>
    <p:extLst>
      <p:ext uri="{BB962C8B-B14F-4D97-AF65-F5344CB8AC3E}">
        <p14:creationId xmlns:p14="http://schemas.microsoft.com/office/powerpoint/2010/main" val="25297342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2708920"/>
            <a:ext cx="8229600" cy="3417243"/>
          </a:xfrm>
        </p:spPr>
        <p:txBody>
          <a:bodyPr/>
          <a:lstStyle/>
          <a:p>
            <a:pPr marL="0" indent="0" algn="ctr">
              <a:buNone/>
            </a:pPr>
            <a:r>
              <a:rPr lang="tr-TR" b="1" dirty="0" smtClean="0"/>
              <a:t>Ceyhun KEKLİK (05100000800)</a:t>
            </a:r>
          </a:p>
          <a:p>
            <a:pPr marL="0" indent="0" algn="ctr">
              <a:buNone/>
            </a:pPr>
            <a:r>
              <a:rPr lang="tr-TR" b="1" dirty="0" smtClean="0"/>
              <a:t>Ömer Aslan (</a:t>
            </a:r>
            <a:r>
              <a:rPr lang="tr-TR" b="1" dirty="0"/>
              <a:t>05060007709</a:t>
            </a:r>
            <a:r>
              <a:rPr lang="tr-TR" b="1" dirty="0" smtClean="0"/>
              <a:t>)</a:t>
            </a:r>
            <a:endParaRPr lang="tr-TR" b="1" dirty="0"/>
          </a:p>
        </p:txBody>
      </p:sp>
    </p:spTree>
    <p:extLst>
      <p:ext uri="{BB962C8B-B14F-4D97-AF65-F5344CB8AC3E}">
        <p14:creationId xmlns:p14="http://schemas.microsoft.com/office/powerpoint/2010/main" val="61865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07504" y="764704"/>
            <a:ext cx="8229600" cy="1143000"/>
          </a:xfrm>
        </p:spPr>
        <p:txBody>
          <a:bodyPr>
            <a:normAutofit/>
          </a:bodyPr>
          <a:lstStyle/>
          <a:p>
            <a:r>
              <a:rPr lang="tr-TR" b="1" dirty="0" smtClean="0"/>
              <a:t>Mobile Computing</a:t>
            </a:r>
            <a:endParaRPr lang="tr-TR" b="1" dirty="0"/>
          </a:p>
        </p:txBody>
      </p:sp>
      <p:sp>
        <p:nvSpPr>
          <p:cNvPr id="3" name="İçerik Yer Tutucusu 2"/>
          <p:cNvSpPr>
            <a:spLocks noGrp="1"/>
          </p:cNvSpPr>
          <p:nvPr>
            <p:ph idx="1"/>
          </p:nvPr>
        </p:nvSpPr>
        <p:spPr>
          <a:xfrm>
            <a:off x="457200" y="2132856"/>
            <a:ext cx="8229600" cy="3993307"/>
          </a:xfrm>
        </p:spPr>
        <p:txBody>
          <a:bodyPr>
            <a:normAutofit/>
          </a:bodyPr>
          <a:lstStyle/>
          <a:p>
            <a:pPr marL="0" indent="0" algn="just">
              <a:buNone/>
            </a:pPr>
            <a:r>
              <a:rPr lang="tr-TR" dirty="0"/>
              <a:t>Mobil iletişimde sadece ses iletimine dayalı 2. nesil   (2G)   sistemlerden   sonra   daha   yüksek   veri  aktarım hızına sahip olan ve sesin yanı sıra görüntü aktarımına da imkan   sağlayan   3.   nesil   (3G)   sistemler   ülkemizde   de kullanıma   sunulmuştur.</a:t>
            </a:r>
          </a:p>
        </p:txBody>
      </p:sp>
    </p:spTree>
    <p:extLst>
      <p:ext uri="{BB962C8B-B14F-4D97-AF65-F5344CB8AC3E}">
        <p14:creationId xmlns:p14="http://schemas.microsoft.com/office/powerpoint/2010/main" val="3089470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07504" y="764704"/>
            <a:ext cx="8229600" cy="1143000"/>
          </a:xfrm>
        </p:spPr>
        <p:txBody>
          <a:bodyPr>
            <a:normAutofit/>
          </a:bodyPr>
          <a:lstStyle/>
          <a:p>
            <a:r>
              <a:rPr lang="tr-TR" b="1" dirty="0" smtClean="0"/>
              <a:t>Web Servisleri - Giriş</a:t>
            </a:r>
            <a:endParaRPr lang="tr-TR" b="1" dirty="0"/>
          </a:p>
        </p:txBody>
      </p:sp>
      <p:sp>
        <p:nvSpPr>
          <p:cNvPr id="3" name="İçerik Yer Tutucusu 2"/>
          <p:cNvSpPr>
            <a:spLocks noGrp="1"/>
          </p:cNvSpPr>
          <p:nvPr>
            <p:ph idx="1"/>
          </p:nvPr>
        </p:nvSpPr>
        <p:spPr>
          <a:xfrm>
            <a:off x="457200" y="2132856"/>
            <a:ext cx="8229600" cy="3993307"/>
          </a:xfrm>
        </p:spPr>
        <p:txBody>
          <a:bodyPr>
            <a:normAutofit fontScale="92500" lnSpcReduction="10000"/>
          </a:bodyPr>
          <a:lstStyle/>
          <a:p>
            <a:pPr marL="0" indent="0" algn="just">
              <a:buNone/>
            </a:pPr>
            <a:r>
              <a:rPr lang="tr-TR" dirty="0" smtClean="0"/>
              <a:t>Dünya’da   </a:t>
            </a:r>
            <a:r>
              <a:rPr lang="tr-TR" dirty="0"/>
              <a:t>ise   yüksek   hızlarda seyahat ederken bile yüksek hızlı, kesintisiz veri aktarımına imkan   sağlayan   4.   nesil   (4G)   sistemler   bazı ülkelerde kullanıma   sunulmuş,   bazılarında   ise   denemeye   yönelik çalışmalarına  başlanmıştır. Yani aktarım hızlarının bu kadar ilerletilmesinin en önemli sebeplerinden birisi de veri iletimin gerekliliğidir. Bu iletimlerin sağlanmasını sağlayan </a:t>
            </a:r>
            <a:r>
              <a:rPr lang="tr-TR" dirty="0" smtClean="0"/>
              <a:t>da </a:t>
            </a:r>
            <a:r>
              <a:rPr lang="tr-TR" dirty="0"/>
              <a:t>Web Servisleridir.</a:t>
            </a:r>
          </a:p>
        </p:txBody>
      </p:sp>
    </p:spTree>
    <p:extLst>
      <p:ext uri="{BB962C8B-B14F-4D97-AF65-F5344CB8AC3E}">
        <p14:creationId xmlns:p14="http://schemas.microsoft.com/office/powerpoint/2010/main" val="3435178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07504" y="764704"/>
            <a:ext cx="8229600" cy="1143000"/>
          </a:xfrm>
        </p:spPr>
        <p:txBody>
          <a:bodyPr>
            <a:normAutofit/>
          </a:bodyPr>
          <a:lstStyle/>
          <a:p>
            <a:r>
              <a:rPr lang="tr-TR" b="1" dirty="0" smtClean="0"/>
              <a:t>Web Servisleri - Giriş</a:t>
            </a:r>
            <a:endParaRPr lang="tr-TR" b="1" dirty="0"/>
          </a:p>
        </p:txBody>
      </p:sp>
      <p:sp>
        <p:nvSpPr>
          <p:cNvPr id="3" name="İçerik Yer Tutucusu 2"/>
          <p:cNvSpPr>
            <a:spLocks noGrp="1"/>
          </p:cNvSpPr>
          <p:nvPr>
            <p:ph idx="1"/>
          </p:nvPr>
        </p:nvSpPr>
        <p:spPr>
          <a:xfrm>
            <a:off x="457200" y="2276872"/>
            <a:ext cx="8229600" cy="3849291"/>
          </a:xfrm>
        </p:spPr>
        <p:txBody>
          <a:bodyPr>
            <a:normAutofit/>
          </a:bodyPr>
          <a:lstStyle/>
          <a:p>
            <a:pPr marL="0" indent="0" algn="just">
              <a:buNone/>
            </a:pPr>
            <a:r>
              <a:rPr lang="tr-TR" dirty="0"/>
              <a:t>Web Servisleri platform bağımsız çalıştıklarından masaüstü veya taşınabilir bilgisayarlar, </a:t>
            </a:r>
            <a:r>
              <a:rPr lang="tr-TR" dirty="0" smtClean="0"/>
              <a:t>akıllı </a:t>
            </a:r>
            <a:r>
              <a:rPr lang="tr-TR" dirty="0"/>
              <a:t>telefonlar, tabletler ve sunucular gibi tüm platformlar arasında veri iletişimini sağlayabilirler.</a:t>
            </a:r>
          </a:p>
        </p:txBody>
      </p:sp>
    </p:spTree>
    <p:extLst>
      <p:ext uri="{BB962C8B-B14F-4D97-AF65-F5344CB8AC3E}">
        <p14:creationId xmlns:p14="http://schemas.microsoft.com/office/powerpoint/2010/main" val="3871980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07504" y="764704"/>
            <a:ext cx="8229600" cy="1143000"/>
          </a:xfrm>
        </p:spPr>
        <p:txBody>
          <a:bodyPr>
            <a:normAutofit/>
          </a:bodyPr>
          <a:lstStyle/>
          <a:p>
            <a:r>
              <a:rPr lang="tr-TR" b="1" dirty="0" smtClean="0"/>
              <a:t>Web Servisleri - Giriş</a:t>
            </a:r>
            <a:endParaRPr lang="tr-TR" b="1" dirty="0"/>
          </a:p>
        </p:txBody>
      </p:sp>
      <p:sp>
        <p:nvSpPr>
          <p:cNvPr id="3" name="İçerik Yer Tutucusu 2"/>
          <p:cNvSpPr>
            <a:spLocks noGrp="1"/>
          </p:cNvSpPr>
          <p:nvPr>
            <p:ph idx="1"/>
          </p:nvPr>
        </p:nvSpPr>
        <p:spPr>
          <a:xfrm>
            <a:off x="457200" y="2276872"/>
            <a:ext cx="8229600" cy="3849291"/>
          </a:xfrm>
        </p:spPr>
        <p:txBody>
          <a:bodyPr>
            <a:normAutofit/>
          </a:bodyPr>
          <a:lstStyle/>
          <a:p>
            <a:pPr marL="0" indent="0" algn="just">
              <a:buNone/>
            </a:pPr>
            <a:r>
              <a:rPr lang="tr-TR" dirty="0"/>
              <a:t>Günümüzde üretilen </a:t>
            </a:r>
            <a:r>
              <a:rPr lang="tr-TR" dirty="0" smtClean="0"/>
              <a:t>2-3GB </a:t>
            </a:r>
            <a:r>
              <a:rPr lang="tr-TR" dirty="0"/>
              <a:t>Ram, </a:t>
            </a:r>
            <a:r>
              <a:rPr lang="tr-TR" dirty="0" smtClean="0"/>
              <a:t>4-8 </a:t>
            </a:r>
            <a:r>
              <a:rPr lang="tr-TR" dirty="0"/>
              <a:t>çekirdekli işlemcilere sahip taşınabilir aygıtları saymazsak genel anlamda mobil aygıtların donanım özellikleri bilgisayarlara oranla düşük </a:t>
            </a:r>
            <a:r>
              <a:rPr lang="tr-TR" dirty="0" smtClean="0"/>
              <a:t>olduğundan, </a:t>
            </a:r>
            <a:r>
              <a:rPr lang="tr-TR" dirty="0"/>
              <a:t>direk </a:t>
            </a:r>
            <a:r>
              <a:rPr lang="tr-TR" dirty="0" err="1"/>
              <a:t>veritabanlarına</a:t>
            </a:r>
            <a:r>
              <a:rPr lang="tr-TR" dirty="0"/>
              <a:t> bağlantı yapmaları önerilmiyor. Hatta bazı platformlar bu bağlantıları zaten desteklemiyor.</a:t>
            </a:r>
          </a:p>
        </p:txBody>
      </p:sp>
    </p:spTree>
    <p:extLst>
      <p:ext uri="{BB962C8B-B14F-4D97-AF65-F5344CB8AC3E}">
        <p14:creationId xmlns:p14="http://schemas.microsoft.com/office/powerpoint/2010/main" val="1691200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07504" y="764704"/>
            <a:ext cx="8229600" cy="1143000"/>
          </a:xfrm>
        </p:spPr>
        <p:txBody>
          <a:bodyPr>
            <a:normAutofit/>
          </a:bodyPr>
          <a:lstStyle/>
          <a:p>
            <a:r>
              <a:rPr lang="tr-TR" b="1" dirty="0" smtClean="0"/>
              <a:t>Mobil Web Servisleri Nasıl Çalışır?</a:t>
            </a:r>
            <a:endParaRPr lang="tr-TR" b="1" dirty="0"/>
          </a:p>
        </p:txBody>
      </p:sp>
      <p:sp>
        <p:nvSpPr>
          <p:cNvPr id="3" name="İçerik Yer Tutucusu 2"/>
          <p:cNvSpPr>
            <a:spLocks noGrp="1"/>
          </p:cNvSpPr>
          <p:nvPr>
            <p:ph idx="1"/>
          </p:nvPr>
        </p:nvSpPr>
        <p:spPr>
          <a:xfrm>
            <a:off x="457200" y="2276872"/>
            <a:ext cx="8229600" cy="3849291"/>
          </a:xfrm>
        </p:spPr>
        <p:txBody>
          <a:bodyPr>
            <a:normAutofit lnSpcReduction="10000"/>
          </a:bodyPr>
          <a:lstStyle/>
          <a:p>
            <a:pPr marL="0" indent="0" algn="just">
              <a:buNone/>
            </a:pPr>
            <a:r>
              <a:rPr lang="tr-TR" dirty="0"/>
              <a:t>Bir sistemde 3 birim bulunmaktadır: Servis sağlayıcı (Service Provider), servis istemcisi (Service </a:t>
            </a:r>
            <a:r>
              <a:rPr lang="tr-TR" dirty="0" err="1"/>
              <a:t>Requestor</a:t>
            </a:r>
            <a:r>
              <a:rPr lang="tr-TR" dirty="0"/>
              <a:t>) ve servis aracısı (Service Broker). İstemci bir servis almak istediğinde servis broker ile iletişime geçer. Servis aracısı, daha önceden kendisine kayıtlı bulunan servis sağlayıcılardan uygun </a:t>
            </a:r>
            <a:r>
              <a:rPr lang="tr-TR" dirty="0" smtClean="0"/>
              <a:t>olanı </a:t>
            </a:r>
            <a:r>
              <a:rPr lang="tr-TR" dirty="0"/>
              <a:t>seçerek servis istemcisine cevap verir. </a:t>
            </a:r>
          </a:p>
        </p:txBody>
      </p:sp>
    </p:spTree>
    <p:extLst>
      <p:ext uri="{BB962C8B-B14F-4D97-AF65-F5344CB8AC3E}">
        <p14:creationId xmlns:p14="http://schemas.microsoft.com/office/powerpoint/2010/main" val="1280634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07504" y="764704"/>
            <a:ext cx="8229600" cy="1143000"/>
          </a:xfrm>
        </p:spPr>
        <p:txBody>
          <a:bodyPr>
            <a:normAutofit/>
          </a:bodyPr>
          <a:lstStyle/>
          <a:p>
            <a:r>
              <a:rPr lang="tr-TR" b="1" dirty="0" smtClean="0"/>
              <a:t>Mobil Web Servisleri Nasıl Çalışır?</a:t>
            </a:r>
            <a:endParaRPr lang="tr-TR" b="1" dirty="0"/>
          </a:p>
        </p:txBody>
      </p:sp>
      <p:sp>
        <p:nvSpPr>
          <p:cNvPr id="3" name="İçerik Yer Tutucusu 2"/>
          <p:cNvSpPr>
            <a:spLocks noGrp="1"/>
          </p:cNvSpPr>
          <p:nvPr>
            <p:ph idx="1"/>
          </p:nvPr>
        </p:nvSpPr>
        <p:spPr>
          <a:xfrm>
            <a:off x="457200" y="2276872"/>
            <a:ext cx="8229600" cy="3849291"/>
          </a:xfrm>
        </p:spPr>
        <p:txBody>
          <a:bodyPr>
            <a:normAutofit/>
          </a:bodyPr>
          <a:lstStyle/>
          <a:p>
            <a:pPr marL="0" indent="0" algn="just">
              <a:buNone/>
            </a:pPr>
            <a:r>
              <a:rPr lang="tr-TR" dirty="0"/>
              <a:t>Aralarındaki iletişimde WSDL kullanılmaktadır. Ardından ise servis istemcisi ile servis sağlayıcısı SOAP mesajları ile iletişim kurarak gerekli servis sunulur. Servis aracısının gerekli servis sağlayıcıları aradığı UDDI (Universal </a:t>
            </a:r>
            <a:r>
              <a:rPr lang="tr-TR" dirty="0" err="1"/>
              <a:t>Description</a:t>
            </a:r>
            <a:r>
              <a:rPr lang="tr-TR" dirty="0"/>
              <a:t>, </a:t>
            </a:r>
            <a:r>
              <a:rPr lang="tr-TR" dirty="0" err="1"/>
              <a:t>Discovery</a:t>
            </a:r>
            <a:r>
              <a:rPr lang="tr-TR" dirty="0"/>
              <a:t> </a:t>
            </a:r>
            <a:r>
              <a:rPr lang="tr-TR" dirty="0" err="1"/>
              <a:t>and</a:t>
            </a:r>
            <a:r>
              <a:rPr lang="tr-TR" dirty="0"/>
              <a:t> Integration) platform bağımsız, XML tabanlı bir kayıt alanıdır.</a:t>
            </a:r>
          </a:p>
        </p:txBody>
      </p:sp>
    </p:spTree>
    <p:extLst>
      <p:ext uri="{BB962C8B-B14F-4D97-AF65-F5344CB8AC3E}">
        <p14:creationId xmlns:p14="http://schemas.microsoft.com/office/powerpoint/2010/main" val="2857240468"/>
      </p:ext>
    </p:extLst>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189</TotalTime>
  <Words>1690</Words>
  <Application>Microsoft Office PowerPoint</Application>
  <PresentationFormat>Ekran Gösterisi (4:3)</PresentationFormat>
  <Paragraphs>172</Paragraphs>
  <Slides>38</Slides>
  <Notes>34</Notes>
  <HiddenSlides>0</HiddenSlides>
  <MMClips>0</MMClips>
  <ScaleCrop>false</ScaleCrop>
  <HeadingPairs>
    <vt:vector size="4" baseType="variant">
      <vt:variant>
        <vt:lpstr>Tema</vt:lpstr>
      </vt:variant>
      <vt:variant>
        <vt:i4>1</vt:i4>
      </vt:variant>
      <vt:variant>
        <vt:lpstr>Slayt Başlıkları</vt:lpstr>
      </vt:variant>
      <vt:variant>
        <vt:i4>38</vt:i4>
      </vt:variant>
    </vt:vector>
  </HeadingPairs>
  <TitlesOfParts>
    <vt:vector size="39" baseType="lpstr">
      <vt:lpstr>Ofis Teması</vt:lpstr>
      <vt:lpstr>MOBİL WEB SERVİSLERİ VE MOBİL HESAPLAMA</vt:lpstr>
      <vt:lpstr>Mobile Computing</vt:lpstr>
      <vt:lpstr>Mobile Computing</vt:lpstr>
      <vt:lpstr>Mobile Computing</vt:lpstr>
      <vt:lpstr>Web Servisleri - Giriş</vt:lpstr>
      <vt:lpstr>Web Servisleri - Giriş</vt:lpstr>
      <vt:lpstr>Web Servisleri - Giriş</vt:lpstr>
      <vt:lpstr>Mobil Web Servisleri Nasıl Çalışır?</vt:lpstr>
      <vt:lpstr>Mobil Web Servisleri Nasıl Çalışır?</vt:lpstr>
      <vt:lpstr>Mobil Web Servisleri Nasıl Çalışır?</vt:lpstr>
      <vt:lpstr>Mobil Web Servisleri Nasıl Çalışır?</vt:lpstr>
      <vt:lpstr>Bir web servisinin nasıl çalıştığı şekilde görünmektedir.</vt:lpstr>
      <vt:lpstr>PowerPoint Sunusu</vt:lpstr>
      <vt:lpstr>Mobil Web Servisleri</vt:lpstr>
      <vt:lpstr>UDDI(Universal Description, Discovery and Integration)</vt:lpstr>
      <vt:lpstr>UDDI(Universal Description, Discovery and Integration)</vt:lpstr>
      <vt:lpstr>WSDL Nedir?</vt:lpstr>
      <vt:lpstr>WSDL Nedir?</vt:lpstr>
      <vt:lpstr>WSDL Nedir?</vt:lpstr>
      <vt:lpstr>XML Nedir?</vt:lpstr>
      <vt:lpstr>XML Nedir?</vt:lpstr>
      <vt:lpstr>XML Nedir?</vt:lpstr>
      <vt:lpstr>SOAP</vt:lpstr>
      <vt:lpstr>SOAP</vt:lpstr>
      <vt:lpstr>SOAP</vt:lpstr>
      <vt:lpstr>SOAP</vt:lpstr>
      <vt:lpstr>SOAP</vt:lpstr>
      <vt:lpstr>BİR SOAP ÖRNEĞİ</vt:lpstr>
      <vt:lpstr>SOAP</vt:lpstr>
      <vt:lpstr>SOAP</vt:lpstr>
      <vt:lpstr>SOAP</vt:lpstr>
      <vt:lpstr>SOAP</vt:lpstr>
      <vt:lpstr>SOAP</vt:lpstr>
      <vt:lpstr>SOAP</vt:lpstr>
      <vt:lpstr>SOAP</vt:lpstr>
      <vt:lpstr>SOAP</vt:lpstr>
      <vt:lpstr>SONUÇ OLARAK</vt:lpstr>
      <vt:lpstr>PowerPoint Sunusu</vt:lpstr>
    </vt:vector>
  </TitlesOfParts>
  <Company>Deniz Bilgisayar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 WEB SERVİSLERİ VE MOBİL HESAPLAMA</dc:title>
  <dc:creator>Deniz</dc:creator>
  <cp:lastModifiedBy>sony</cp:lastModifiedBy>
  <cp:revision>23</cp:revision>
  <dcterms:created xsi:type="dcterms:W3CDTF">2013-12-30T15:21:38Z</dcterms:created>
  <dcterms:modified xsi:type="dcterms:W3CDTF">2013-12-31T11:19:21Z</dcterms:modified>
</cp:coreProperties>
</file>