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6" r:id="rId3"/>
    <p:sldId id="261" r:id="rId4"/>
    <p:sldId id="262" r:id="rId5"/>
    <p:sldId id="263" r:id="rId6"/>
    <p:sldId id="277" r:id="rId7"/>
    <p:sldId id="278" r:id="rId8"/>
    <p:sldId id="279" r:id="rId9"/>
    <p:sldId id="280" r:id="rId10"/>
    <p:sldId id="281" r:id="rId11"/>
    <p:sldId id="282" r:id="rId12"/>
    <p:sldId id="283" r:id="rId13"/>
    <p:sldId id="285" r:id="rId14"/>
    <p:sldId id="284" r:id="rId15"/>
    <p:sldId id="268" r:id="rId16"/>
    <p:sldId id="269" r:id="rId17"/>
    <p:sldId id="270" r:id="rId18"/>
    <p:sldId id="271" r:id="rId19"/>
    <p:sldId id="272" r:id="rId20"/>
    <p:sldId id="273" r:id="rId21"/>
    <p:sldId id="274" r:id="rId22"/>
    <p:sldId id="275"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86490" autoAdjust="0"/>
  </p:normalViewPr>
  <p:slideViewPr>
    <p:cSldViewPr>
      <p:cViewPr varScale="1">
        <p:scale>
          <a:sx n="75" d="100"/>
          <a:sy n="75" d="100"/>
        </p:scale>
        <p:origin x="-1236" y="-84"/>
      </p:cViewPr>
      <p:guideLst>
        <p:guide orient="horz" pos="2160"/>
        <p:guide pos="2880"/>
      </p:guideLst>
    </p:cSldViewPr>
  </p:slideViewPr>
  <p:outlineViewPr>
    <p:cViewPr>
      <p:scale>
        <a:sx n="33" d="100"/>
        <a:sy n="33" d="100"/>
      </p:scale>
      <p:origin x="42" y="11178"/>
    </p:cViewPr>
  </p:outlineViewPr>
  <p:notesTextViewPr>
    <p:cViewPr>
      <p:scale>
        <a:sx n="100" d="100"/>
        <a:sy n="100" d="100"/>
      </p:scale>
      <p:origin x="0" y="0"/>
    </p:cViewPr>
  </p:notesTextViewPr>
  <p:notesViewPr>
    <p:cSldViewPr>
      <p:cViewPr varScale="1">
        <p:scale>
          <a:sx n="69" d="100"/>
          <a:sy n="69" d="100"/>
        </p:scale>
        <p:origin x="-330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D4D283-8E76-4B18-B33F-14582DC1A14A}" type="datetimeFigureOut">
              <a:rPr lang="tr-TR" smtClean="0"/>
              <a:pPr/>
              <a:t>31.12.2013</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43737-5EAA-4926-9873-288DBD2B0721}"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E7DC53-B446-47E9-898B-CDE86452D021}" type="slidenum">
              <a:rPr lang="en-US"/>
              <a:pPr fontAlgn="base">
                <a:spcBef>
                  <a:spcPct val="0"/>
                </a:spcBef>
                <a:spcAft>
                  <a:spcPct val="0"/>
                </a:spcAft>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B9271A-FE90-4B70-97EE-249CD1E300DC}" type="slidenum">
              <a:rPr lang="en-US"/>
              <a:pPr fontAlgn="base">
                <a:spcBef>
                  <a:spcPct val="0"/>
                </a:spcBef>
                <a:spcAft>
                  <a:spcPct val="0"/>
                </a:spcAft>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3DDD80-8CC5-408D-BA25-1926ACC5CDF0}" type="slidenum">
              <a:rPr lang="en-US"/>
              <a:pPr fontAlgn="base">
                <a:spcBef>
                  <a:spcPct val="0"/>
                </a:spcBef>
                <a:spcAft>
                  <a:spcPct val="0"/>
                </a:spcAft>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31.12.2013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31.12.2013</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twitter.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wikispaces.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71480"/>
            <a:ext cx="8229600" cy="846158"/>
          </a:xfrm>
        </p:spPr>
        <p:txBody>
          <a:bodyPr>
            <a:normAutofit fontScale="90000"/>
          </a:bodyPr>
          <a:lstStyle/>
          <a:p>
            <a:r>
              <a:rPr lang="en-AU" sz="3600" b="1" dirty="0" err="1" smtClean="0"/>
              <a:t>Mashup</a:t>
            </a:r>
            <a:r>
              <a:rPr lang="tr-TR" sz="3600" b="1" dirty="0" smtClean="0"/>
              <a:t>s Nedir</a:t>
            </a:r>
            <a:r>
              <a:rPr lang="en-AU" sz="3600" b="1" dirty="0" smtClean="0"/>
              <a:t>? Web 2.0 Applications</a:t>
            </a:r>
            <a:r>
              <a:rPr lang="en-AU" sz="1800" dirty="0" smtClean="0"/>
              <a:t/>
            </a:r>
            <a:br>
              <a:rPr lang="en-AU" sz="1800" dirty="0" smtClean="0"/>
            </a:br>
            <a:endParaRPr lang="tr-TR" dirty="0"/>
          </a:p>
        </p:txBody>
      </p:sp>
      <p:sp>
        <p:nvSpPr>
          <p:cNvPr id="3" name="2 İçerik Yer Tutucusu"/>
          <p:cNvSpPr>
            <a:spLocks noGrp="1"/>
          </p:cNvSpPr>
          <p:nvPr>
            <p:ph idx="1"/>
          </p:nvPr>
        </p:nvSpPr>
        <p:spPr>
          <a:xfrm>
            <a:off x="457200" y="1600200"/>
            <a:ext cx="4186238" cy="4525963"/>
          </a:xfrm>
        </p:spPr>
        <p:txBody>
          <a:bodyPr>
            <a:normAutofit fontScale="55000" lnSpcReduction="20000"/>
          </a:bodyPr>
          <a:lstStyle/>
          <a:p>
            <a:pPr>
              <a:buNone/>
            </a:pPr>
            <a:r>
              <a:rPr lang="tr-TR" dirty="0" smtClean="0"/>
              <a:t>	Web 2.0 ile ortaya çıkan, yeni web </a:t>
            </a:r>
            <a:r>
              <a:rPr lang="tr-TR" dirty="0" err="1" smtClean="0"/>
              <a:t>arayüzleri</a:t>
            </a:r>
            <a:r>
              <a:rPr lang="tr-TR" dirty="0" smtClean="0"/>
              <a:t> yaklaşımıdır. Kısaca birbirinden bağımsız web servisi sağlayıcılarının uygulamalarını bir araya getirerek yeni bir uygulama yaratma anlamına gelir. Örneğin </a:t>
            </a:r>
            <a:r>
              <a:rPr lang="tr-TR" dirty="0" err="1" smtClean="0"/>
              <a:t>Google'dan</a:t>
            </a:r>
            <a:r>
              <a:rPr lang="tr-TR" dirty="0" smtClean="0"/>
              <a:t> </a:t>
            </a:r>
            <a:r>
              <a:rPr lang="tr-TR" dirty="0" err="1" smtClean="0"/>
              <a:t>Google</a:t>
            </a:r>
            <a:r>
              <a:rPr lang="tr-TR" dirty="0" smtClean="0"/>
              <a:t> </a:t>
            </a:r>
            <a:r>
              <a:rPr lang="tr-TR" dirty="0" err="1" smtClean="0"/>
              <a:t>Maps'i</a:t>
            </a:r>
            <a:r>
              <a:rPr lang="tr-TR" dirty="0" smtClean="0"/>
              <a:t>, </a:t>
            </a:r>
          </a:p>
          <a:p>
            <a:pPr>
              <a:buNone/>
            </a:pPr>
            <a:r>
              <a:rPr lang="tr-TR" dirty="0" smtClean="0"/>
              <a:t>	</a:t>
            </a:r>
            <a:r>
              <a:rPr lang="tr-TR" dirty="0" err="1" smtClean="0"/>
              <a:t>Flickr'dan</a:t>
            </a:r>
            <a:r>
              <a:rPr lang="tr-TR" dirty="0" smtClean="0"/>
              <a:t> foto albümü, </a:t>
            </a:r>
            <a:r>
              <a:rPr lang="tr-TR" dirty="0" err="1" smtClean="0"/>
              <a:t>Gtalkr'dan</a:t>
            </a:r>
            <a:r>
              <a:rPr lang="tr-TR" dirty="0" smtClean="0"/>
              <a:t> </a:t>
            </a:r>
            <a:r>
              <a:rPr lang="tr-TR" dirty="0" err="1" smtClean="0"/>
              <a:t>Gtalk'u</a:t>
            </a:r>
            <a:r>
              <a:rPr lang="tr-TR" dirty="0" smtClean="0"/>
              <a:t> alıp </a:t>
            </a:r>
            <a:r>
              <a:rPr lang="tr-TR" dirty="0" err="1" smtClean="0"/>
              <a:t>kompozit</a:t>
            </a:r>
            <a:r>
              <a:rPr lang="tr-TR" dirty="0" smtClean="0"/>
              <a:t> bir web sayfası yapmak, fotoğrafları </a:t>
            </a:r>
            <a:r>
              <a:rPr lang="tr-TR" dirty="0" err="1" smtClean="0"/>
              <a:t>Flickr'in</a:t>
            </a:r>
            <a:r>
              <a:rPr lang="tr-TR" dirty="0" smtClean="0"/>
              <a:t> fotoğraf albümünden gösterirken, </a:t>
            </a:r>
            <a:r>
              <a:rPr lang="tr-TR" dirty="0" err="1" smtClean="0"/>
              <a:t>Google</a:t>
            </a:r>
            <a:r>
              <a:rPr lang="tr-TR" dirty="0" smtClean="0"/>
              <a:t> </a:t>
            </a:r>
            <a:r>
              <a:rPr lang="tr-TR" dirty="0" err="1" smtClean="0"/>
              <a:t>Maps</a:t>
            </a:r>
            <a:r>
              <a:rPr lang="tr-TR" dirty="0" smtClean="0"/>
              <a:t> ile resmin çekildiği yeri göstermek gibi.. </a:t>
            </a:r>
            <a:br>
              <a:rPr lang="tr-TR" dirty="0" smtClean="0"/>
            </a:br>
            <a:r>
              <a:rPr lang="tr-TR" dirty="0" smtClean="0"/>
              <a:t/>
            </a:r>
            <a:br>
              <a:rPr lang="tr-TR" dirty="0" smtClean="0"/>
            </a:br>
            <a:r>
              <a:rPr lang="tr-TR" dirty="0" smtClean="0"/>
              <a:t>Parçaları bir araya getirerek ihtiyaçları karşılamak ya da bir araya getirilip ihtiyaçları karşılayabilecek parçaları yaratmak yaklaşımıyla SOA 2.0'ın da pek sevdiği bir kavramdır.</a:t>
            </a:r>
            <a:endParaRPr lang="tr-TR" dirty="0"/>
          </a:p>
        </p:txBody>
      </p:sp>
      <p:pic>
        <p:nvPicPr>
          <p:cNvPr id="1026" name="Picture 2" descr="C:\Users\uOsmanoqlu\Desktop\index_image022.jpg"/>
          <p:cNvPicPr>
            <a:picLocks noChangeAspect="1" noChangeArrowheads="1"/>
          </p:cNvPicPr>
          <p:nvPr/>
        </p:nvPicPr>
        <p:blipFill>
          <a:blip r:embed="rId2"/>
          <a:srcRect/>
          <a:stretch>
            <a:fillRect/>
          </a:stretch>
        </p:blipFill>
        <p:spPr bwMode="auto">
          <a:xfrm>
            <a:off x="4572000" y="1785926"/>
            <a:ext cx="4443408" cy="4114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Mashup’ın Eğitimde Kullanımı</a:t>
            </a:r>
            <a:endParaRPr lang="tr-TR" dirty="0"/>
          </a:p>
        </p:txBody>
      </p:sp>
      <p:sp>
        <p:nvSpPr>
          <p:cNvPr id="3" name="Content Placeholder 2"/>
          <p:cNvSpPr>
            <a:spLocks noGrp="1"/>
          </p:cNvSpPr>
          <p:nvPr>
            <p:ph idx="1"/>
          </p:nvPr>
        </p:nvSpPr>
        <p:spPr/>
        <p:txBody>
          <a:bodyPr/>
          <a:lstStyle/>
          <a:p>
            <a:endParaRPr lang="tr-TR" sz="1800" dirty="0" smtClean="0">
              <a:latin typeface="Cambria" pitchFamily="18" charset="0"/>
            </a:endParaRPr>
          </a:p>
          <a:p>
            <a:endParaRPr lang="tr-TR" sz="1800" dirty="0" smtClean="0">
              <a:latin typeface="Cambria" pitchFamily="18" charset="0"/>
            </a:endParaRPr>
          </a:p>
          <a:p>
            <a:endParaRPr lang="tr-TR" sz="1800" dirty="0" smtClean="0">
              <a:latin typeface="Cambria" pitchFamily="18" charset="0"/>
            </a:endParaRPr>
          </a:p>
          <a:p>
            <a:r>
              <a:rPr lang="tr-TR" sz="1800" dirty="0" smtClean="0">
                <a:latin typeface="Cambria" pitchFamily="18" charset="0"/>
              </a:rPr>
              <a:t>Örneğin : http://www.ekolhoca.com/ sitesinde öğrenciler veya öğretmenler tüm konuları video anlatımı şeklinde bulabilirler</a:t>
            </a:r>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Mashup Anatomisi</a:t>
            </a:r>
            <a:endParaRPr lang="tr-TR" dirty="0"/>
          </a:p>
        </p:txBody>
      </p:sp>
      <p:pic>
        <p:nvPicPr>
          <p:cNvPr id="1027" name="Picture 3" descr="C:\Users\onur\Desktop\anatomi.PNG"/>
          <p:cNvPicPr>
            <a:picLocks noGrp="1" noChangeAspect="1" noChangeArrowheads="1"/>
          </p:cNvPicPr>
          <p:nvPr>
            <p:ph idx="1"/>
          </p:nvPr>
        </p:nvPicPr>
        <p:blipFill>
          <a:blip r:embed="rId2"/>
          <a:srcRect/>
          <a:stretch>
            <a:fillRect/>
          </a:stretch>
        </p:blipFill>
        <p:spPr bwMode="auto">
          <a:xfrm>
            <a:off x="500034" y="1142984"/>
            <a:ext cx="7479151" cy="528641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Mashup İmages</a:t>
            </a:r>
            <a:endParaRPr lang="tr-TR" dirty="0"/>
          </a:p>
        </p:txBody>
      </p:sp>
      <p:pic>
        <p:nvPicPr>
          <p:cNvPr id="4" name="Picture 4" descr="jokaydiaimages"/>
          <p:cNvPicPr>
            <a:picLocks noGrp="1" noChangeArrowheads="1"/>
          </p:cNvPicPr>
          <p:nvPr>
            <p:ph idx="1"/>
          </p:nvPr>
        </p:nvPicPr>
        <p:blipFill>
          <a:blip r:embed="rId2"/>
          <a:srcRect/>
          <a:stretch>
            <a:fillRect/>
          </a:stretch>
        </p:blipFill>
        <p:spPr bwMode="auto">
          <a:xfrm>
            <a:off x="1928794" y="1571612"/>
            <a:ext cx="2556694" cy="4857784"/>
          </a:xfrm>
          <a:prstGeom prst="rect">
            <a:avLst/>
          </a:prstGeom>
          <a:noFill/>
          <a:ln w="9525">
            <a:noFill/>
            <a:miter lim="800000"/>
            <a:headEnd/>
            <a:tailEnd/>
          </a:ln>
        </p:spPr>
      </p:pic>
      <p:sp>
        <p:nvSpPr>
          <p:cNvPr id="5" name="TextBox 4"/>
          <p:cNvSpPr txBox="1"/>
          <p:nvPr/>
        </p:nvSpPr>
        <p:spPr>
          <a:xfrm>
            <a:off x="214282" y="2571744"/>
            <a:ext cx="1785950" cy="2862322"/>
          </a:xfrm>
          <a:prstGeom prst="rect">
            <a:avLst/>
          </a:prstGeom>
          <a:noFill/>
        </p:spPr>
        <p:txBody>
          <a:bodyPr wrap="square" rtlCol="0">
            <a:spAutoFit/>
          </a:bodyPr>
          <a:lstStyle/>
          <a:p>
            <a:r>
              <a:rPr lang="tr-TR" dirty="0" smtClean="0"/>
              <a:t>Sol tarafta  sitenin Flickr  hesabındaki  tüm fotoğraflarını içeren bir alan vardır.  Yani farklı kişiler bir alanda farklı fotoğraflar yükleyebilirler.</a:t>
            </a:r>
            <a:endParaRPr lang="en-AU" dirty="0" smtClean="0"/>
          </a:p>
          <a:p>
            <a:endParaRPr lang="tr-TR" dirty="0"/>
          </a:p>
        </p:txBody>
      </p:sp>
      <p:pic>
        <p:nvPicPr>
          <p:cNvPr id="6" name="Picture 6" descr="flickrbadge"/>
          <p:cNvPicPr>
            <a:picLocks noChangeAspect="1" noChangeArrowheads="1"/>
          </p:cNvPicPr>
          <p:nvPr/>
        </p:nvPicPr>
        <p:blipFill>
          <a:blip r:embed="rId3"/>
          <a:srcRect/>
          <a:stretch>
            <a:fillRect/>
          </a:stretch>
        </p:blipFill>
        <p:spPr bwMode="auto">
          <a:xfrm>
            <a:off x="4643438" y="1571612"/>
            <a:ext cx="2428892" cy="4857784"/>
          </a:xfrm>
          <a:prstGeom prst="rect">
            <a:avLst/>
          </a:prstGeom>
          <a:noFill/>
        </p:spPr>
      </p:pic>
      <p:sp>
        <p:nvSpPr>
          <p:cNvPr id="7" name="TextBox 6"/>
          <p:cNvSpPr txBox="1"/>
          <p:nvPr/>
        </p:nvSpPr>
        <p:spPr>
          <a:xfrm>
            <a:off x="7143768" y="2000240"/>
            <a:ext cx="1857388" cy="3970318"/>
          </a:xfrm>
          <a:prstGeom prst="rect">
            <a:avLst/>
          </a:prstGeom>
          <a:noFill/>
        </p:spPr>
        <p:txBody>
          <a:bodyPr wrap="square" rtlCol="0">
            <a:spAutoFit/>
          </a:bodyPr>
          <a:lstStyle/>
          <a:p>
            <a:r>
              <a:rPr lang="tr-TR" dirty="0" smtClean="0"/>
              <a:t>Sağdaki fotoğrafta ise</a:t>
            </a:r>
          </a:p>
          <a:p>
            <a:r>
              <a:rPr lang="tr-TR" dirty="0" smtClean="0"/>
              <a:t>Flickr’ı WordPress’e ya da diğer sayfalara</a:t>
            </a:r>
          </a:p>
          <a:p>
            <a:r>
              <a:rPr lang="tr-TR" dirty="0" smtClean="0"/>
              <a:t>(kişisel-kurumsal web sayfası) entegre etmek için eklenti kullanmaya ya da çok fazla bilgiye ihtiyaç olmadan yapılışı gösterilmiştir.</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Mashup nedir? Müzik ve Video</a:t>
            </a:r>
            <a:endParaRPr lang="tr-TR" dirty="0"/>
          </a:p>
        </p:txBody>
      </p:sp>
      <p:sp>
        <p:nvSpPr>
          <p:cNvPr id="3" name="Content Placeholder 2"/>
          <p:cNvSpPr>
            <a:spLocks noGrp="1"/>
          </p:cNvSpPr>
          <p:nvPr>
            <p:ph idx="1"/>
          </p:nvPr>
        </p:nvSpPr>
        <p:spPr/>
        <p:txBody>
          <a:bodyPr>
            <a:normAutofit/>
          </a:bodyPr>
          <a:lstStyle/>
          <a:p>
            <a:r>
              <a:rPr lang="tr-TR" sz="1800" dirty="0" smtClean="0"/>
              <a:t>Müzik  veya  videoda , başka  şarkılar  veya  videoların  parçalarından  oluşmuş  ve  tek  bir  parça  halinde  düzenlenmiş  bir  yapıdır.</a:t>
            </a:r>
          </a:p>
          <a:p>
            <a:endParaRPr lang="tr-TR" sz="1800" dirty="0" smtClean="0"/>
          </a:p>
          <a:p>
            <a:r>
              <a:rPr lang="tr-TR" sz="1800" dirty="0" smtClean="0"/>
              <a:t>Birden  fazla  kaynaktan  gelen  içeriği  bir  araya  getiren  bir  web  sitesi  veya  web  uygulaması. </a:t>
            </a:r>
          </a:p>
          <a:p>
            <a:endParaRPr lang="tr-TR" sz="1800" dirty="0" smtClean="0"/>
          </a:p>
          <a:p>
            <a:endParaRPr lang="tr-TR" sz="1800" dirty="0" smtClean="0"/>
          </a:p>
          <a:p>
            <a:r>
              <a:rPr lang="tr-TR" sz="1800" dirty="0" smtClean="0"/>
              <a:t>En   son  video  mashup’ları  youtube  gibi  siteler  sayesinde  popüler  hale  geldi.</a:t>
            </a:r>
            <a:endParaRPr lang="tr-T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Mashup Videolar ve Sesler</a:t>
            </a:r>
            <a:endParaRPr lang="tr-TR" dirty="0"/>
          </a:p>
        </p:txBody>
      </p:sp>
      <p:sp>
        <p:nvSpPr>
          <p:cNvPr id="3" name="Content Placeholder 2"/>
          <p:cNvSpPr>
            <a:spLocks noGrp="1"/>
          </p:cNvSpPr>
          <p:nvPr>
            <p:ph idx="1"/>
          </p:nvPr>
        </p:nvSpPr>
        <p:spPr/>
        <p:txBody>
          <a:bodyPr/>
          <a:lstStyle/>
          <a:p>
            <a:pPr marL="447675" lvl="1" indent="-268288">
              <a:lnSpc>
                <a:spcPct val="80000"/>
              </a:lnSpc>
              <a:buNone/>
            </a:pPr>
            <a:r>
              <a:rPr lang="tr-TR" sz="1800" dirty="0" smtClean="0"/>
              <a:t>       Ses ve videolar sıkıştırılabilir , birbirleri içerisine geçirilebilir ve farklı  formatlara dönüştürülebilir. Bu bir mash işlemidir. (Bir dj programı gibi)</a:t>
            </a:r>
          </a:p>
          <a:p>
            <a:pPr marL="447675" lvl="1" indent="-268288">
              <a:lnSpc>
                <a:spcPct val="80000"/>
              </a:lnSpc>
              <a:buNone/>
            </a:pPr>
            <a:r>
              <a:rPr lang="tr-TR" sz="1800" dirty="0" smtClean="0"/>
              <a:t>       Ve bir web sayfası üzerinde her kullanıcı, bir grubu temsil etmek için  yarattığı video ya da sese tag ekleyip paylaşır. Böylece farklı bir servis daha eklenmiş olur. </a:t>
            </a:r>
          </a:p>
          <a:p>
            <a:pPr marL="447675" lvl="1" indent="-268288">
              <a:lnSpc>
                <a:spcPct val="80000"/>
              </a:lnSpc>
              <a:buNone/>
            </a:pPr>
            <a:r>
              <a:rPr lang="tr-TR" sz="1800" dirty="0" smtClean="0"/>
              <a:t>       Bir kullanıcı belli bir alanla ilgili video aramak isterse  örneğin “ #dubstep “ yazarak o içerikteki tüm paylaşılanları görüntüleyebilir. Hatta bu tage gelen gönderileri kişisel sayfası üstünden belirli bir html kodu içine tag i gömerek aktif olarak görüntüleyebilir.</a:t>
            </a:r>
          </a:p>
          <a:p>
            <a:endParaRPr lang="tr-TR" dirty="0"/>
          </a:p>
        </p:txBody>
      </p:sp>
      <p:pic>
        <p:nvPicPr>
          <p:cNvPr id="4" name="Picture 6" descr="blip"/>
          <p:cNvPicPr>
            <a:picLocks noChangeAspect="1" noChangeArrowheads="1"/>
          </p:cNvPicPr>
          <p:nvPr/>
        </p:nvPicPr>
        <p:blipFill>
          <a:blip r:embed="rId2"/>
          <a:srcRect/>
          <a:stretch>
            <a:fillRect/>
          </a:stretch>
        </p:blipFill>
        <p:spPr bwMode="auto">
          <a:xfrm>
            <a:off x="285720" y="3857628"/>
            <a:ext cx="8215338" cy="285749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850106"/>
          </a:xfrm>
        </p:spPr>
        <p:txBody>
          <a:bodyPr>
            <a:normAutofit/>
          </a:bodyPr>
          <a:lstStyle/>
          <a:p>
            <a:r>
              <a:rPr lang="tr-TR" sz="3200" dirty="0" smtClean="0"/>
              <a:t>MASHUP – MİCROBLOGLAMA </a:t>
            </a:r>
            <a:endParaRPr lang="tr-TR" sz="3200" dirty="0"/>
          </a:p>
        </p:txBody>
      </p:sp>
      <p:sp>
        <p:nvSpPr>
          <p:cNvPr id="3" name="İçerik Yer Tutucusu 2"/>
          <p:cNvSpPr>
            <a:spLocks noGrp="1"/>
          </p:cNvSpPr>
          <p:nvPr>
            <p:ph idx="1"/>
          </p:nvPr>
        </p:nvSpPr>
        <p:spPr>
          <a:xfrm>
            <a:off x="428596" y="1196753"/>
            <a:ext cx="3500462" cy="4804016"/>
          </a:xfrm>
        </p:spPr>
        <p:txBody>
          <a:bodyPr>
            <a:normAutofit fontScale="32500" lnSpcReduction="20000"/>
          </a:bodyPr>
          <a:lstStyle/>
          <a:p>
            <a:pPr>
              <a:buNone/>
            </a:pPr>
            <a:r>
              <a:rPr lang="tr-TR" dirty="0" smtClean="0"/>
              <a:t>	</a:t>
            </a:r>
            <a:r>
              <a:rPr lang="tr-TR" sz="5100" b="1" dirty="0" err="1" smtClean="0"/>
              <a:t>Twitter</a:t>
            </a:r>
            <a:r>
              <a:rPr lang="tr-TR" sz="5100" b="1" dirty="0" smtClean="0"/>
              <a:t> Aracı;</a:t>
            </a:r>
          </a:p>
          <a:p>
            <a:pPr>
              <a:buNone/>
            </a:pPr>
            <a:r>
              <a:rPr lang="tr-TR" sz="5100" dirty="0" smtClean="0"/>
              <a:t>	Mikro </a:t>
            </a:r>
            <a:r>
              <a:rPr lang="tr-TR" sz="5100" dirty="0" err="1" smtClean="0"/>
              <a:t>bloglama</a:t>
            </a:r>
            <a:r>
              <a:rPr lang="tr-TR" sz="5100" dirty="0" smtClean="0"/>
              <a:t> servisi </a:t>
            </a:r>
            <a:r>
              <a:rPr lang="tr-TR" sz="5100" b="1" dirty="0" err="1" smtClean="0">
                <a:hlinkClick r:id="rId2"/>
              </a:rPr>
              <a:t>Twitter</a:t>
            </a:r>
            <a:r>
              <a:rPr lang="tr-TR" sz="5100" dirty="0" smtClean="0"/>
              <a:t>, hayatımıza dair kesitleri basit kısa mesajlar ile besleyip sosyal ağınızdaki insanları güncel tutmanıza yarayan etkili bir araçtır. Basit bir fikir temelinde ortaya çıkan bu servisin sunduğu açık mesajlaşma standartları,</a:t>
            </a:r>
          </a:p>
          <a:p>
            <a:pPr>
              <a:buNone/>
            </a:pPr>
            <a:r>
              <a:rPr lang="tr-TR" sz="5100" dirty="0" smtClean="0"/>
              <a:t>	 </a:t>
            </a:r>
            <a:r>
              <a:rPr lang="tr-TR" sz="5100" b="1" dirty="0" err="1" smtClean="0"/>
              <a:t>Twitter</a:t>
            </a:r>
            <a:r>
              <a:rPr lang="tr-TR" sz="5100" dirty="0" smtClean="0"/>
              <a:t> üzerinde  farklı kullanımlar için bir çok yardımcı araç ve servis ile ekosistemin Dünya genelinde giderek yaygınlaştığını görmek mümkün. Temel kullanım amacı olarak </a:t>
            </a:r>
            <a:r>
              <a:rPr lang="tr-TR" sz="5100" b="1" dirty="0" err="1" smtClean="0"/>
              <a:t>Twitter</a:t>
            </a:r>
            <a:r>
              <a:rPr lang="tr-TR" sz="5100" b="1" dirty="0" smtClean="0"/>
              <a:t>;</a:t>
            </a:r>
            <a:r>
              <a:rPr lang="tr-TR" sz="5100" dirty="0" smtClean="0"/>
              <a:t> hayatımızda paylaşmaya değer bulduğumuz her anı etrafımızdaki insanlarla paylaşmak iken, yaratıcı fikirler bu kullanım biçimlerini her geçen gün geliştirmekte.</a:t>
            </a:r>
            <a:endParaRPr lang="tr-TR" sz="5100" dirty="0"/>
          </a:p>
        </p:txBody>
      </p:sp>
      <p:pic>
        <p:nvPicPr>
          <p:cNvPr id="4" name="Picture 4" descr="twitter2"/>
          <p:cNvPicPr>
            <a:picLocks noChangeAspect="1" noChangeArrowheads="1"/>
          </p:cNvPicPr>
          <p:nvPr/>
        </p:nvPicPr>
        <p:blipFill>
          <a:blip r:embed="rId3"/>
          <a:srcRect/>
          <a:stretch>
            <a:fillRect/>
          </a:stretch>
        </p:blipFill>
        <p:spPr bwMode="auto">
          <a:xfrm>
            <a:off x="4000495" y="1071546"/>
            <a:ext cx="3852867" cy="4286280"/>
          </a:xfrm>
          <a:prstGeom prst="rect">
            <a:avLst/>
          </a:prstGeom>
          <a:noFill/>
        </p:spPr>
      </p:pic>
    </p:spTree>
    <p:extLst>
      <p:ext uri="{BB962C8B-B14F-4D97-AF65-F5344CB8AC3E}">
        <p14:creationId xmlns="" xmlns:p14="http://schemas.microsoft.com/office/powerpoint/2010/main" val="241940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00042"/>
            <a:ext cx="8229600" cy="917596"/>
          </a:xfrm>
        </p:spPr>
        <p:txBody>
          <a:bodyPr>
            <a:normAutofit/>
          </a:bodyPr>
          <a:lstStyle/>
          <a:p>
            <a:r>
              <a:rPr lang="tr-TR" sz="3200" dirty="0" smtClean="0"/>
              <a:t>MASHUP – FACEBOOK</a:t>
            </a:r>
            <a:endParaRPr lang="tr-TR" sz="3200" dirty="0"/>
          </a:p>
        </p:txBody>
      </p:sp>
      <p:sp>
        <p:nvSpPr>
          <p:cNvPr id="3" name="2 İçerik Yer Tutucusu"/>
          <p:cNvSpPr>
            <a:spLocks noGrp="1"/>
          </p:cNvSpPr>
          <p:nvPr>
            <p:ph idx="1"/>
          </p:nvPr>
        </p:nvSpPr>
        <p:spPr>
          <a:xfrm>
            <a:off x="285720" y="1600200"/>
            <a:ext cx="4286280" cy="4525963"/>
          </a:xfrm>
        </p:spPr>
        <p:txBody>
          <a:bodyPr>
            <a:normAutofit fontScale="77500" lnSpcReduction="20000"/>
          </a:bodyPr>
          <a:lstStyle/>
          <a:p>
            <a:pPr>
              <a:buNone/>
            </a:pPr>
            <a:r>
              <a:rPr lang="tr-TR" dirty="0" smtClean="0"/>
              <a:t>	</a:t>
            </a:r>
            <a:r>
              <a:rPr lang="tr-TR" dirty="0" err="1" smtClean="0"/>
              <a:t>Facebook</a:t>
            </a:r>
            <a:r>
              <a:rPr lang="tr-TR" dirty="0" smtClean="0"/>
              <a:t>,bir topluluk oluşturma ve profilinde içerik paylaşımı için bir dizi farklı seçenekler sağlar.</a:t>
            </a:r>
          </a:p>
          <a:p>
            <a:pPr>
              <a:buNone/>
            </a:pPr>
            <a:r>
              <a:rPr lang="tr-TR" dirty="0" smtClean="0"/>
              <a:t>	</a:t>
            </a:r>
            <a:r>
              <a:rPr lang="tr-TR" dirty="0" err="1" smtClean="0"/>
              <a:t>Mashup</a:t>
            </a:r>
            <a:r>
              <a:rPr lang="tr-TR" dirty="0" smtClean="0"/>
              <a:t>,</a:t>
            </a:r>
          </a:p>
          <a:p>
            <a:pPr lvl="1">
              <a:buFont typeface="Arial" pitchFamily="34" charset="0"/>
              <a:buChar char="•"/>
            </a:pPr>
            <a:r>
              <a:rPr lang="tr-TR" sz="2900" dirty="0" err="1" smtClean="0"/>
              <a:t>facebook</a:t>
            </a:r>
            <a:r>
              <a:rPr lang="tr-TR" sz="2900" dirty="0" smtClean="0"/>
              <a:t> Profilinize </a:t>
            </a:r>
            <a:r>
              <a:rPr lang="tr-TR" sz="2900" dirty="0" err="1" smtClean="0"/>
              <a:t>flickr</a:t>
            </a:r>
            <a:r>
              <a:rPr lang="tr-TR" sz="2900" dirty="0" smtClean="0"/>
              <a:t>, </a:t>
            </a:r>
            <a:r>
              <a:rPr lang="tr-TR" sz="2900" dirty="0" err="1" smtClean="0"/>
              <a:t>bloglar</a:t>
            </a:r>
            <a:r>
              <a:rPr lang="tr-TR" sz="2900" dirty="0" smtClean="0"/>
              <a:t> ve </a:t>
            </a:r>
            <a:r>
              <a:rPr lang="tr-TR" sz="2900" dirty="0" err="1" smtClean="0"/>
              <a:t>twitter</a:t>
            </a:r>
            <a:r>
              <a:rPr lang="tr-TR" sz="2900" dirty="0" smtClean="0"/>
              <a:t> güncellemelerinizi gönderme </a:t>
            </a:r>
          </a:p>
          <a:p>
            <a:pPr lvl="1">
              <a:buFont typeface="Arial" pitchFamily="34" charset="0"/>
              <a:buChar char="•"/>
            </a:pPr>
            <a:r>
              <a:rPr lang="tr-TR" sz="2500" dirty="0" err="1" smtClean="0"/>
              <a:t>facebook</a:t>
            </a:r>
            <a:r>
              <a:rPr lang="tr-TR" sz="2500" dirty="0" smtClean="0"/>
              <a:t> </a:t>
            </a:r>
            <a:r>
              <a:rPr lang="tr-TR" sz="2500" dirty="0" err="1" smtClean="0"/>
              <a:t>Apps</a:t>
            </a:r>
            <a:r>
              <a:rPr lang="tr-TR" sz="2500" dirty="0" smtClean="0"/>
              <a:t> kullanarak </a:t>
            </a:r>
            <a:r>
              <a:rPr lang="tr-TR" sz="2500" dirty="0" err="1" smtClean="0"/>
              <a:t>blog</a:t>
            </a:r>
            <a:r>
              <a:rPr lang="tr-TR" sz="2500" dirty="0" smtClean="0"/>
              <a:t> Fan sayfaları oluşturma</a:t>
            </a:r>
          </a:p>
          <a:p>
            <a:pPr lvl="1">
              <a:buFont typeface="Arial" pitchFamily="34" charset="0"/>
              <a:buChar char="•"/>
            </a:pPr>
            <a:r>
              <a:rPr lang="tr-TR" sz="2500" dirty="0" smtClean="0"/>
              <a:t>Topluluk çekmek için  Gruplar oluşturma</a:t>
            </a:r>
          </a:p>
          <a:p>
            <a:pPr>
              <a:buNone/>
            </a:pPr>
            <a:r>
              <a:rPr lang="tr-TR" dirty="0" smtClean="0"/>
              <a:t>	olanak sağlar.</a:t>
            </a:r>
          </a:p>
          <a:p>
            <a:pPr>
              <a:buNone/>
            </a:pPr>
            <a:endParaRPr lang="tr-TR" dirty="0"/>
          </a:p>
        </p:txBody>
      </p:sp>
      <p:pic>
        <p:nvPicPr>
          <p:cNvPr id="4" name="Picture 4" descr="facebook"/>
          <p:cNvPicPr>
            <a:picLocks noChangeAspect="1" noChangeArrowheads="1"/>
          </p:cNvPicPr>
          <p:nvPr/>
        </p:nvPicPr>
        <p:blipFill>
          <a:blip r:embed="rId2"/>
          <a:srcRect/>
          <a:stretch>
            <a:fillRect/>
          </a:stretch>
        </p:blipFill>
        <p:spPr bwMode="auto">
          <a:xfrm>
            <a:off x="4929190" y="1571612"/>
            <a:ext cx="3643338" cy="421484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57158" y="3571876"/>
            <a:ext cx="7472386" cy="2554287"/>
          </a:xfrm>
        </p:spPr>
        <p:txBody>
          <a:bodyPr>
            <a:normAutofit fontScale="92500" lnSpcReduction="10000"/>
          </a:bodyPr>
          <a:lstStyle/>
          <a:p>
            <a:pPr>
              <a:buFont typeface="Wingdings" pitchFamily="2" charset="2"/>
              <a:buChar char="ü"/>
            </a:pPr>
            <a:r>
              <a:rPr lang="tr-TR" dirty="0" smtClean="0"/>
              <a:t>Örneğin;</a:t>
            </a:r>
          </a:p>
          <a:p>
            <a:pPr>
              <a:buNone/>
            </a:pPr>
            <a:r>
              <a:rPr lang="tr-TR" dirty="0" smtClean="0"/>
              <a:t>	</a:t>
            </a:r>
            <a:r>
              <a:rPr lang="tr-TR" sz="2800" dirty="0" err="1" smtClean="0"/>
              <a:t>Facebook'taki</a:t>
            </a:r>
            <a:r>
              <a:rPr lang="tr-TR" sz="2800" dirty="0" smtClean="0"/>
              <a:t> arkadaşlarınızın hangi şehirde oldukları çokta önemli bir data olmayabilir ama tüm arkadaş listenizdekilerin bulundukları şehirlerde resimleriyle birlikte bir harita üzerinde durduğunu görmek eğlenceli olabilir.</a:t>
            </a:r>
            <a:endParaRPr lang="tr-TR" sz="2800" dirty="0"/>
          </a:p>
        </p:txBody>
      </p:sp>
      <p:pic>
        <p:nvPicPr>
          <p:cNvPr id="4" name="Picture 2" descr="C:\Users\lenovo\Desktop\510 facebook map-thumb-450x350-96260.jpg"/>
          <p:cNvPicPr>
            <a:picLocks noChangeAspect="1" noChangeArrowheads="1"/>
          </p:cNvPicPr>
          <p:nvPr/>
        </p:nvPicPr>
        <p:blipFill>
          <a:blip r:embed="rId2" cstate="print"/>
          <a:srcRect/>
          <a:stretch>
            <a:fillRect/>
          </a:stretch>
        </p:blipFill>
        <p:spPr bwMode="auto">
          <a:xfrm>
            <a:off x="642910" y="428604"/>
            <a:ext cx="7715304" cy="2928958"/>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011222"/>
          </a:xfrm>
        </p:spPr>
        <p:txBody>
          <a:bodyPr>
            <a:normAutofit/>
          </a:bodyPr>
          <a:lstStyle/>
          <a:p>
            <a:r>
              <a:rPr lang="tr-TR" sz="3200" dirty="0" smtClean="0"/>
              <a:t>MASHUP’LAR NASIL KULLANABİLİR?</a:t>
            </a:r>
            <a:endParaRPr lang="tr-TR" sz="3200" dirty="0"/>
          </a:p>
        </p:txBody>
      </p:sp>
      <p:sp>
        <p:nvSpPr>
          <p:cNvPr id="3" name="2 İçerik Yer Tutucusu"/>
          <p:cNvSpPr>
            <a:spLocks noGrp="1"/>
          </p:cNvSpPr>
          <p:nvPr>
            <p:ph idx="1"/>
          </p:nvPr>
        </p:nvSpPr>
        <p:spPr>
          <a:xfrm>
            <a:off x="457200" y="1285860"/>
            <a:ext cx="8229600" cy="4840303"/>
          </a:xfrm>
        </p:spPr>
        <p:txBody>
          <a:bodyPr>
            <a:normAutofit fontScale="92500" lnSpcReduction="10000"/>
          </a:bodyPr>
          <a:lstStyle/>
          <a:p>
            <a:pPr>
              <a:buNone/>
            </a:pPr>
            <a:r>
              <a:rPr lang="tr-TR" dirty="0" err="1" smtClean="0"/>
              <a:t>Mashup</a:t>
            </a:r>
            <a:r>
              <a:rPr lang="tr-TR" dirty="0" smtClean="0"/>
              <a:t> teknikler şunlar için kullanılabilir:</a:t>
            </a:r>
          </a:p>
          <a:p>
            <a:r>
              <a:rPr lang="tr-TR" sz="2400" dirty="0" smtClean="0"/>
              <a:t>Resim, metin ve bağlantıları birleştirebilen ilgi çekici(</a:t>
            </a:r>
            <a:r>
              <a:rPr lang="tr-TR" sz="2400" dirty="0" err="1" smtClean="0"/>
              <a:t>engaging</a:t>
            </a:r>
            <a:r>
              <a:rPr lang="tr-TR" sz="2400" dirty="0" smtClean="0"/>
              <a:t>) </a:t>
            </a:r>
            <a:r>
              <a:rPr lang="tr-TR" sz="2400" dirty="0" err="1" smtClean="0"/>
              <a:t>bloglar</a:t>
            </a:r>
            <a:r>
              <a:rPr lang="tr-TR" sz="2400" dirty="0" smtClean="0"/>
              <a:t> oluşturmak.</a:t>
            </a:r>
          </a:p>
          <a:p>
            <a:r>
              <a:rPr lang="tr-TR" sz="2400" dirty="0" smtClean="0"/>
              <a:t>Birden fazla web sitesinin ve servisinin içeriklerini birleştiren video, slayt ve </a:t>
            </a:r>
            <a:r>
              <a:rPr lang="tr-TR" sz="2400" dirty="0" err="1" smtClean="0"/>
              <a:t>podcast</a:t>
            </a:r>
            <a:r>
              <a:rPr lang="tr-TR" sz="2400" dirty="0" smtClean="0"/>
              <a:t> öğrenme kaynaklarını oluşturmak.</a:t>
            </a:r>
          </a:p>
          <a:p>
            <a:r>
              <a:rPr lang="tr-TR" sz="2400" dirty="0" smtClean="0"/>
              <a:t>Birden fazla kaynaktan içerik toplama,örneğin Öğrenci </a:t>
            </a:r>
            <a:r>
              <a:rPr lang="tr-TR" sz="2400" dirty="0" err="1" smtClean="0"/>
              <a:t>blogları</a:t>
            </a:r>
            <a:r>
              <a:rPr lang="tr-TR" sz="2400" dirty="0" smtClean="0"/>
              <a:t>, </a:t>
            </a:r>
            <a:r>
              <a:rPr lang="tr-TR" sz="2400" dirty="0" err="1" smtClean="0"/>
              <a:t>podcasts</a:t>
            </a:r>
            <a:r>
              <a:rPr lang="tr-TR" sz="2400" dirty="0" smtClean="0"/>
              <a:t>, </a:t>
            </a:r>
            <a:r>
              <a:rPr lang="tr-TR" sz="2400" dirty="0" err="1" smtClean="0"/>
              <a:t>vodcasts</a:t>
            </a:r>
            <a:r>
              <a:rPr lang="tr-TR" sz="2400" dirty="0" smtClean="0"/>
              <a:t> vs.</a:t>
            </a:r>
          </a:p>
          <a:p>
            <a:r>
              <a:rPr lang="tr-TR" sz="2400" dirty="0" smtClean="0"/>
              <a:t>Dinamik ve ilgi çekici(</a:t>
            </a:r>
            <a:r>
              <a:rPr lang="tr-TR" sz="2400" dirty="0" err="1" smtClean="0"/>
              <a:t>engaging</a:t>
            </a:r>
            <a:r>
              <a:rPr lang="tr-TR" sz="2400" dirty="0" smtClean="0"/>
              <a:t>) içerikleri Öğrenme Yönetim Sistemi içerisindeki sayfalara gömmek için.</a:t>
            </a:r>
          </a:p>
          <a:p>
            <a:r>
              <a:rPr lang="tr-TR" sz="2400" dirty="0" smtClean="0"/>
              <a:t>Kişisel öğrenme ortamı(PLE- </a:t>
            </a:r>
            <a:r>
              <a:rPr lang="tr-TR" sz="2400" dirty="0" err="1" smtClean="0"/>
              <a:t>Personalised</a:t>
            </a:r>
            <a:r>
              <a:rPr lang="tr-TR" sz="2400" dirty="0" smtClean="0"/>
              <a:t> </a:t>
            </a:r>
            <a:r>
              <a:rPr lang="tr-TR" sz="2400" dirty="0" err="1" smtClean="0"/>
              <a:t>Learning</a:t>
            </a:r>
            <a:r>
              <a:rPr lang="tr-TR" sz="2400" dirty="0" smtClean="0"/>
              <a:t> </a:t>
            </a:r>
            <a:r>
              <a:rPr lang="tr-TR" sz="2400" dirty="0" err="1" smtClean="0"/>
              <a:t>Environment</a:t>
            </a:r>
            <a:r>
              <a:rPr lang="tr-TR" sz="2400" dirty="0" smtClean="0"/>
              <a:t>) oluşturmak</a:t>
            </a:r>
          </a:p>
          <a:p>
            <a:r>
              <a:rPr lang="tr-TR" sz="2400" dirty="0" smtClean="0"/>
              <a:t>İşbirlikçi Bilgi Oluşturma(</a:t>
            </a:r>
            <a:r>
              <a:rPr lang="tr-TR" sz="2400" dirty="0" err="1" smtClean="0"/>
              <a:t>Collaborative</a:t>
            </a:r>
            <a:r>
              <a:rPr lang="tr-TR" sz="2400" dirty="0" smtClean="0"/>
              <a:t> </a:t>
            </a:r>
            <a:r>
              <a:rPr lang="tr-TR" sz="2400" dirty="0" err="1" smtClean="0"/>
              <a:t>Knowledge</a:t>
            </a:r>
            <a:r>
              <a:rPr lang="tr-TR" sz="2400" dirty="0" smtClean="0"/>
              <a:t> </a:t>
            </a:r>
            <a:r>
              <a:rPr lang="tr-TR" sz="2400" dirty="0" err="1" smtClean="0"/>
              <a:t>Creation</a:t>
            </a:r>
            <a:r>
              <a:rPr lang="tr-TR" sz="2400" dirty="0" smtClean="0"/>
              <a:t>)-Bir çok eğitimci ve öğrencilerden toplanan içeriklerin bir araya getirmek</a:t>
            </a:r>
            <a:endParaRPr lang="tr-T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smtClean="0"/>
              <a:t>MASH-UP’IN EĞİTİMDE KULLANILMASI</a:t>
            </a:r>
            <a:r>
              <a:rPr lang="tr-T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mbria" pitchFamily="18" charset="0"/>
              </a:rPr>
              <a:t/>
            </a:r>
            <a:br>
              <a:rPr lang="tr-T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mbria" pitchFamily="18" charset="0"/>
              </a:rPr>
            </a:br>
            <a:endParaRPr lang="tr-TR" dirty="0"/>
          </a:p>
        </p:txBody>
      </p:sp>
      <p:sp>
        <p:nvSpPr>
          <p:cNvPr id="3" name="2 İçerik Yer Tutucusu"/>
          <p:cNvSpPr>
            <a:spLocks noGrp="1"/>
          </p:cNvSpPr>
          <p:nvPr>
            <p:ph idx="1"/>
          </p:nvPr>
        </p:nvSpPr>
        <p:spPr>
          <a:xfrm>
            <a:off x="457200" y="1600200"/>
            <a:ext cx="4114800" cy="4525963"/>
          </a:xfrm>
        </p:spPr>
        <p:txBody>
          <a:bodyPr/>
          <a:lstStyle/>
          <a:p>
            <a:pPr>
              <a:buFont typeface="Wingdings" pitchFamily="2" charset="2"/>
              <a:buChar char="ü"/>
            </a:pPr>
            <a:r>
              <a:rPr lang="tr-TR" sz="2800" dirty="0" smtClean="0">
                <a:latin typeface="Cambria" pitchFamily="18" charset="0"/>
              </a:rPr>
              <a:t>Eğitimde </a:t>
            </a:r>
            <a:r>
              <a:rPr lang="tr-TR" sz="2800" dirty="0" err="1" smtClean="0">
                <a:latin typeface="Cambria" pitchFamily="18" charset="0"/>
              </a:rPr>
              <a:t>Mash</a:t>
            </a:r>
            <a:r>
              <a:rPr lang="tr-TR" sz="2800" dirty="0" smtClean="0">
                <a:latin typeface="Cambria" pitchFamily="18" charset="0"/>
              </a:rPr>
              <a:t>-</a:t>
            </a:r>
            <a:r>
              <a:rPr lang="tr-TR" sz="2800" dirty="0" err="1" smtClean="0">
                <a:latin typeface="Cambria" pitchFamily="18" charset="0"/>
              </a:rPr>
              <a:t>up</a:t>
            </a:r>
            <a:r>
              <a:rPr lang="tr-TR" sz="2800" dirty="0" smtClean="0">
                <a:latin typeface="Cambria" pitchFamily="18" charset="0"/>
              </a:rPr>
              <a:t>’ </a:t>
            </a:r>
            <a:r>
              <a:rPr lang="tr-TR" sz="2800" dirty="0" err="1" smtClean="0">
                <a:latin typeface="Cambria" pitchFamily="18" charset="0"/>
              </a:rPr>
              <a:t>ın</a:t>
            </a:r>
            <a:r>
              <a:rPr lang="tr-TR" sz="2800" dirty="0" smtClean="0">
                <a:latin typeface="Cambria" pitchFamily="18" charset="0"/>
              </a:rPr>
              <a:t> kullanılmasıyla; Öğrenci ve öğretmen dağınık halde bulunan bilgilere toplu halde ulaşır. Böylece aranılan bilgiye daha kolay ve hızlı şekilde ulaşılmış olur.</a:t>
            </a:r>
            <a:r>
              <a:rPr lang="tr-TR" dirty="0" smtClean="0">
                <a:latin typeface="Cambria" pitchFamily="18" charset="0"/>
              </a:rPr>
              <a:t/>
            </a:r>
            <a:br>
              <a:rPr lang="tr-TR" dirty="0" smtClean="0">
                <a:latin typeface="Cambria" pitchFamily="18" charset="0"/>
              </a:rPr>
            </a:br>
            <a:endParaRPr lang="tr-TR" dirty="0" smtClean="0">
              <a:latin typeface="Cambria" pitchFamily="18" charset="0"/>
            </a:endParaRPr>
          </a:p>
          <a:p>
            <a:endParaRPr lang="tr-TR" dirty="0"/>
          </a:p>
        </p:txBody>
      </p:sp>
      <p:pic>
        <p:nvPicPr>
          <p:cNvPr id="4" name="Picture 2" descr="C:\Users\lenovo\Desktop\GS1 Learn icon.jpg"/>
          <p:cNvPicPr>
            <a:picLocks noChangeAspect="1" noChangeArrowheads="1"/>
          </p:cNvPicPr>
          <p:nvPr/>
        </p:nvPicPr>
        <p:blipFill>
          <a:blip r:embed="rId2" cstate="print"/>
          <a:srcRect/>
          <a:stretch>
            <a:fillRect/>
          </a:stretch>
        </p:blipFill>
        <p:spPr bwMode="auto">
          <a:xfrm>
            <a:off x="4572000" y="1571612"/>
            <a:ext cx="4177034" cy="416905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Web </a:t>
            </a:r>
            <a:r>
              <a:rPr lang="en-US" dirty="0" err="1" smtClean="0"/>
              <a:t>Mashup</a:t>
            </a:r>
            <a:r>
              <a:rPr lang="en-US" dirty="0" smtClean="0"/>
              <a:t> </a:t>
            </a:r>
            <a:r>
              <a:rPr lang="tr-TR" dirty="0" smtClean="0"/>
              <a:t>türleri</a:t>
            </a:r>
            <a:endParaRPr lang="en-US" dirty="0" smtClean="0"/>
          </a:p>
        </p:txBody>
      </p:sp>
      <p:sp>
        <p:nvSpPr>
          <p:cNvPr id="3" name="Content Placeholder 2"/>
          <p:cNvSpPr>
            <a:spLocks noGrp="1"/>
          </p:cNvSpPr>
          <p:nvPr>
            <p:ph sz="quarter" idx="1"/>
          </p:nvPr>
        </p:nvSpPr>
        <p:spPr>
          <a:xfrm>
            <a:off x="457200" y="1219200"/>
            <a:ext cx="8229600" cy="4937125"/>
          </a:xfrm>
        </p:spPr>
        <p:txBody>
          <a:bodyPr>
            <a:normAutofit/>
          </a:bodyPr>
          <a:lstStyle/>
          <a:p>
            <a:pPr marL="274320" indent="-274320" fontAlgn="auto">
              <a:spcAft>
                <a:spcPts val="0"/>
              </a:spcAft>
              <a:buFont typeface="Wingdings 3"/>
              <a:buChar char=""/>
              <a:defRPr/>
            </a:pPr>
            <a:r>
              <a:rPr lang="tr-TR" dirty="0" err="1" smtClean="0"/>
              <a:t>Mapping</a:t>
            </a:r>
            <a:r>
              <a:rPr lang="tr-TR" dirty="0" smtClean="0"/>
              <a:t> </a:t>
            </a:r>
            <a:r>
              <a:rPr lang="en-US" dirty="0" err="1" smtClean="0"/>
              <a:t>mashups</a:t>
            </a:r>
            <a:endParaRPr lang="en-US" dirty="0" smtClean="0"/>
          </a:p>
          <a:p>
            <a:pPr marL="548640" lvl="1" indent="-274320" fontAlgn="auto">
              <a:spcAft>
                <a:spcPts val="0"/>
              </a:spcAft>
              <a:buFont typeface="Arial" pitchFamily="34" charset="0"/>
              <a:buChar char="•"/>
              <a:defRPr/>
            </a:pPr>
            <a:r>
              <a:rPr lang="en-US" dirty="0" smtClean="0"/>
              <a:t>Google Maps, Yahoo Maps, Microsoft Virtual Earth</a:t>
            </a:r>
          </a:p>
          <a:p>
            <a:pPr marL="548640" lvl="1" indent="-274320" fontAlgn="auto">
              <a:spcAft>
                <a:spcPts val="0"/>
              </a:spcAft>
              <a:buFont typeface="Arial" pitchFamily="34" charset="0"/>
              <a:buChar char="•"/>
              <a:defRPr/>
            </a:pPr>
            <a:endParaRPr lang="en-US" dirty="0" smtClean="0"/>
          </a:p>
          <a:p>
            <a:pPr marL="274320" indent="-274320" fontAlgn="auto">
              <a:spcAft>
                <a:spcPts val="0"/>
              </a:spcAft>
              <a:buFont typeface="Wingdings 3"/>
              <a:buChar char=""/>
              <a:defRPr/>
            </a:pPr>
            <a:r>
              <a:rPr lang="en-US" dirty="0" smtClean="0"/>
              <a:t>Video and photo </a:t>
            </a:r>
            <a:r>
              <a:rPr lang="en-US" dirty="0" err="1" smtClean="0"/>
              <a:t>mashups</a:t>
            </a:r>
            <a:endParaRPr lang="en-US" dirty="0" smtClean="0"/>
          </a:p>
          <a:p>
            <a:pPr marL="548640" lvl="1" indent="-274320" fontAlgn="auto">
              <a:spcAft>
                <a:spcPts val="0"/>
              </a:spcAft>
              <a:buFont typeface="Arial" pitchFamily="34" charset="0"/>
              <a:buChar char="•"/>
              <a:defRPr/>
            </a:pPr>
            <a:r>
              <a:rPr lang="en-US" dirty="0" smtClean="0"/>
              <a:t> </a:t>
            </a:r>
            <a:r>
              <a:rPr lang="en-US" dirty="0" err="1" smtClean="0"/>
              <a:t>Flickr</a:t>
            </a:r>
            <a:r>
              <a:rPr lang="en-US" dirty="0" smtClean="0"/>
              <a:t>, </a:t>
            </a:r>
            <a:r>
              <a:rPr lang="en-US" dirty="0" err="1" smtClean="0"/>
              <a:t>Youtube</a:t>
            </a:r>
            <a:endParaRPr lang="en-US" dirty="0" smtClean="0"/>
          </a:p>
          <a:p>
            <a:pPr marL="274320" indent="-274320" fontAlgn="auto">
              <a:spcAft>
                <a:spcPts val="0"/>
              </a:spcAft>
              <a:buFont typeface="Wingdings 3"/>
              <a:buChar char=""/>
              <a:defRP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011222"/>
          </a:xfrm>
        </p:spPr>
        <p:txBody>
          <a:bodyPr>
            <a:normAutofit fontScale="90000"/>
          </a:bodyPr>
          <a:lstStyle/>
          <a:p>
            <a:r>
              <a:rPr lang="tr-T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mbria" pitchFamily="18" charset="0"/>
              </a:rPr>
              <a:t/>
            </a:r>
            <a:br>
              <a:rPr lang="tr-T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mbria" pitchFamily="18" charset="0"/>
              </a:rPr>
            </a:br>
            <a:r>
              <a:rPr lang="tr-TR" sz="4000" dirty="0" smtClean="0"/>
              <a:t>MASHUP’IN İÇİN 4 TEMEL ÖZELLİK </a:t>
            </a:r>
            <a:r>
              <a:rPr lang="tr-TR" dirty="0" smtClean="0"/>
              <a:t/>
            </a:r>
            <a:br>
              <a:rPr lang="tr-TR" dirty="0" smtClean="0"/>
            </a:br>
            <a:endParaRPr lang="tr-TR" dirty="0"/>
          </a:p>
        </p:txBody>
      </p:sp>
      <p:sp>
        <p:nvSpPr>
          <p:cNvPr id="3" name="2 İçerik Yer Tutucusu"/>
          <p:cNvSpPr>
            <a:spLocks noGrp="1"/>
          </p:cNvSpPr>
          <p:nvPr>
            <p:ph idx="1"/>
          </p:nvPr>
        </p:nvSpPr>
        <p:spPr>
          <a:xfrm>
            <a:off x="457200" y="1357299"/>
            <a:ext cx="8229600" cy="4357718"/>
          </a:xfrm>
        </p:spPr>
        <p:txBody>
          <a:bodyPr>
            <a:normAutofit/>
          </a:bodyPr>
          <a:lstStyle/>
          <a:p>
            <a:pPr>
              <a:buClr>
                <a:schemeClr val="accent1">
                  <a:lumMod val="75000"/>
                </a:schemeClr>
              </a:buClr>
              <a:buSzPct val="130000"/>
              <a:buFont typeface="Wingdings 2" pitchFamily="18" charset="2"/>
              <a:buChar char=""/>
            </a:pPr>
            <a:r>
              <a:rPr lang="tr-TR" sz="2800" dirty="0" smtClean="0">
                <a:latin typeface="Cambria" pitchFamily="18" charset="0"/>
              </a:rPr>
              <a:t> Çok sayıda kaynaktan alıntı yapılması</a:t>
            </a:r>
          </a:p>
          <a:p>
            <a:pPr>
              <a:buClr>
                <a:schemeClr val="accent1">
                  <a:lumMod val="75000"/>
                </a:schemeClr>
              </a:buClr>
              <a:buSzPct val="130000"/>
              <a:buNone/>
            </a:pPr>
            <a:r>
              <a:rPr lang="tr-TR" sz="2800" dirty="0" smtClean="0">
                <a:latin typeface="Cambria" pitchFamily="18" charset="0"/>
              </a:rPr>
              <a:t>(</a:t>
            </a:r>
            <a:r>
              <a:rPr lang="tr-TR" sz="2800" dirty="0" err="1" smtClean="0">
                <a:latin typeface="Cambria" pitchFamily="18" charset="0"/>
              </a:rPr>
              <a:t>youtube</a:t>
            </a:r>
            <a:r>
              <a:rPr lang="tr-TR" sz="2800" dirty="0" smtClean="0">
                <a:latin typeface="Cambria" pitchFamily="18" charset="0"/>
              </a:rPr>
              <a:t>,</a:t>
            </a:r>
            <a:r>
              <a:rPr lang="tr-TR" sz="2800" dirty="0" err="1" smtClean="0">
                <a:latin typeface="Cambria" pitchFamily="18" charset="0"/>
              </a:rPr>
              <a:t>google</a:t>
            </a:r>
            <a:r>
              <a:rPr lang="tr-TR" sz="2800" dirty="0" smtClean="0">
                <a:latin typeface="Cambria" pitchFamily="18" charset="0"/>
              </a:rPr>
              <a:t> </a:t>
            </a:r>
            <a:r>
              <a:rPr lang="tr-TR" sz="2800" dirty="0" err="1" smtClean="0">
                <a:latin typeface="Cambria" pitchFamily="18" charset="0"/>
              </a:rPr>
              <a:t>maps</a:t>
            </a:r>
            <a:r>
              <a:rPr lang="tr-TR" sz="2800" dirty="0" smtClean="0">
                <a:latin typeface="Cambria" pitchFamily="18" charset="0"/>
              </a:rPr>
              <a:t>,</a:t>
            </a:r>
            <a:r>
              <a:rPr lang="tr-TR" sz="2800" dirty="0" err="1" smtClean="0">
                <a:latin typeface="Cambria" pitchFamily="18" charset="0"/>
              </a:rPr>
              <a:t>flickr</a:t>
            </a:r>
            <a:r>
              <a:rPr lang="tr-TR" sz="2800" dirty="0" smtClean="0">
                <a:latin typeface="Cambria" pitchFamily="18" charset="0"/>
              </a:rPr>
              <a:t>…)</a:t>
            </a:r>
          </a:p>
          <a:p>
            <a:pPr>
              <a:buClr>
                <a:schemeClr val="accent1">
                  <a:lumMod val="75000"/>
                </a:schemeClr>
              </a:buClr>
              <a:buSzPct val="130000"/>
              <a:buFont typeface="Wingdings 2" pitchFamily="18" charset="2"/>
              <a:buChar char=""/>
            </a:pPr>
            <a:r>
              <a:rPr lang="tr-TR" sz="2800" dirty="0" smtClean="0">
                <a:latin typeface="Cambria" pitchFamily="18" charset="0"/>
              </a:rPr>
              <a:t> Alınan içeriğin farklı türde olması(video,veri,resim)</a:t>
            </a:r>
          </a:p>
          <a:p>
            <a:pPr>
              <a:buClr>
                <a:schemeClr val="accent1">
                  <a:lumMod val="75000"/>
                </a:schemeClr>
              </a:buClr>
              <a:buSzPct val="130000"/>
              <a:buFont typeface="Wingdings 2" pitchFamily="18" charset="2"/>
              <a:buChar char=""/>
            </a:pPr>
            <a:r>
              <a:rPr lang="tr-TR" sz="2800" dirty="0" smtClean="0">
                <a:latin typeface="Cambria" pitchFamily="18" charset="0"/>
              </a:rPr>
              <a:t> Alıntıların bir araya getirilmesi(karıştırma melezleme)</a:t>
            </a:r>
          </a:p>
          <a:p>
            <a:pPr>
              <a:buClr>
                <a:schemeClr val="accent1">
                  <a:lumMod val="75000"/>
                </a:schemeClr>
              </a:buClr>
              <a:buSzPct val="130000"/>
              <a:buFont typeface="Wingdings 2" pitchFamily="18" charset="2"/>
              <a:buChar char=""/>
            </a:pPr>
            <a:r>
              <a:rPr lang="tr-TR" sz="2800" dirty="0" smtClean="0">
                <a:latin typeface="Cambria" pitchFamily="18" charset="0"/>
              </a:rPr>
              <a:t> Alıntıların farklı amaçlarla kullanılması(yeniden düzenlenmesi,değiştirilmesi) </a:t>
            </a:r>
          </a:p>
          <a:p>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939784"/>
          </a:xfrm>
        </p:spPr>
        <p:txBody>
          <a:bodyPr>
            <a:normAutofit/>
          </a:bodyPr>
          <a:lstStyle/>
          <a:p>
            <a:r>
              <a:rPr lang="tr-TR" sz="3600" dirty="0" smtClean="0"/>
              <a:t>Hangi Araçlar? Linkler ve Kaynaklar</a:t>
            </a:r>
            <a:endParaRPr lang="tr-TR" sz="3600" dirty="0"/>
          </a:p>
        </p:txBody>
      </p:sp>
      <p:sp>
        <p:nvSpPr>
          <p:cNvPr id="3" name="2 İçerik Yer Tutucusu"/>
          <p:cNvSpPr>
            <a:spLocks noGrp="1"/>
          </p:cNvSpPr>
          <p:nvPr>
            <p:ph idx="1"/>
          </p:nvPr>
        </p:nvSpPr>
        <p:spPr/>
        <p:txBody>
          <a:bodyPr>
            <a:normAutofit fontScale="92500" lnSpcReduction="20000"/>
          </a:bodyPr>
          <a:lstStyle/>
          <a:p>
            <a:r>
              <a:rPr lang="tr-TR" dirty="0" err="1" smtClean="0"/>
              <a:t>Mashup’ın</a:t>
            </a:r>
            <a:r>
              <a:rPr lang="tr-TR" dirty="0" smtClean="0"/>
              <a:t> yapıldığı Önemli alanlar:</a:t>
            </a:r>
          </a:p>
          <a:p>
            <a:pPr lvl="1"/>
            <a:r>
              <a:rPr lang="tr-TR" dirty="0" err="1" smtClean="0"/>
              <a:t>Edublogs</a:t>
            </a:r>
            <a:r>
              <a:rPr lang="tr-TR" dirty="0" smtClean="0"/>
              <a:t>: http://edublogs.org/ </a:t>
            </a:r>
          </a:p>
          <a:p>
            <a:pPr lvl="1"/>
            <a:r>
              <a:rPr lang="tr-TR" dirty="0" err="1" smtClean="0"/>
              <a:t>Blogger</a:t>
            </a:r>
            <a:r>
              <a:rPr lang="tr-TR" dirty="0" smtClean="0"/>
              <a:t>: https://www.blogger.com </a:t>
            </a:r>
          </a:p>
          <a:p>
            <a:pPr lvl="1"/>
            <a:r>
              <a:rPr lang="tr-TR" dirty="0" err="1" smtClean="0"/>
              <a:t>Wordpress</a:t>
            </a:r>
            <a:r>
              <a:rPr lang="tr-TR" dirty="0" smtClean="0"/>
              <a:t>.com: http://wordpress.com/ </a:t>
            </a:r>
          </a:p>
          <a:p>
            <a:pPr lvl="1"/>
            <a:r>
              <a:rPr lang="tr-TR" dirty="0" err="1" smtClean="0"/>
              <a:t>Wikispaces</a:t>
            </a:r>
            <a:r>
              <a:rPr lang="tr-TR" dirty="0" smtClean="0"/>
              <a:t>.com: </a:t>
            </a:r>
            <a:r>
              <a:rPr lang="tr-TR" dirty="0" smtClean="0">
                <a:hlinkClick r:id="rId2"/>
              </a:rPr>
              <a:t>http://www.</a:t>
            </a:r>
            <a:r>
              <a:rPr lang="tr-TR" dirty="0" err="1" smtClean="0">
                <a:hlinkClick r:id="rId2"/>
              </a:rPr>
              <a:t>wikispaces</a:t>
            </a:r>
            <a:r>
              <a:rPr lang="tr-TR" dirty="0" smtClean="0">
                <a:hlinkClick r:id="rId2"/>
              </a:rPr>
              <a:t>.com/</a:t>
            </a:r>
            <a:endParaRPr lang="tr-TR" dirty="0" smtClean="0"/>
          </a:p>
          <a:p>
            <a:pPr lvl="1">
              <a:buNone/>
            </a:pPr>
            <a:endParaRPr lang="tr-TR" dirty="0" smtClean="0"/>
          </a:p>
          <a:p>
            <a:pPr lvl="1">
              <a:buNone/>
            </a:pPr>
            <a:r>
              <a:rPr lang="tr-TR" dirty="0" smtClean="0"/>
              <a:t>Serbestçe kullanılabilir alanlara örnek olarak: </a:t>
            </a:r>
          </a:p>
          <a:p>
            <a:pPr lvl="1"/>
            <a:r>
              <a:rPr lang="tr-TR" dirty="0" err="1" smtClean="0"/>
              <a:t>Ning</a:t>
            </a:r>
            <a:r>
              <a:rPr lang="tr-TR" dirty="0" smtClean="0"/>
              <a:t> grupları: http://www.</a:t>
            </a:r>
            <a:r>
              <a:rPr lang="tr-TR" dirty="0" err="1" smtClean="0"/>
              <a:t>ning</a:t>
            </a:r>
            <a:r>
              <a:rPr lang="tr-TR" dirty="0" smtClean="0"/>
              <a:t>.com/</a:t>
            </a:r>
          </a:p>
          <a:p>
            <a:pPr lvl="1"/>
            <a:r>
              <a:rPr lang="tr-TR" dirty="0" err="1" smtClean="0"/>
              <a:t>Facebook</a:t>
            </a:r>
            <a:r>
              <a:rPr lang="tr-TR" dirty="0" smtClean="0"/>
              <a:t>: http://www.</a:t>
            </a:r>
            <a:r>
              <a:rPr lang="tr-TR" dirty="0" err="1" smtClean="0"/>
              <a:t>facebook</a:t>
            </a:r>
            <a:r>
              <a:rPr lang="tr-TR" dirty="0" smtClean="0"/>
              <a:t>.com/</a:t>
            </a:r>
          </a:p>
          <a:p>
            <a:pPr lvl="1"/>
            <a:r>
              <a:rPr lang="tr-TR" dirty="0" err="1" smtClean="0"/>
              <a:t>Myspace</a:t>
            </a:r>
            <a:r>
              <a:rPr lang="tr-TR" dirty="0" smtClean="0"/>
              <a:t>: http://www.</a:t>
            </a:r>
            <a:r>
              <a:rPr lang="tr-TR" dirty="0" err="1" smtClean="0"/>
              <a:t>myspace</a:t>
            </a:r>
            <a:r>
              <a:rPr lang="tr-TR" dirty="0" smtClean="0"/>
              <a:t>.com/</a:t>
            </a:r>
          </a:p>
          <a:p>
            <a:pPr lvl="1"/>
            <a:r>
              <a:rPr lang="tr-TR" dirty="0" err="1" smtClean="0"/>
              <a:t>Wet</a:t>
            </a:r>
            <a:r>
              <a:rPr lang="tr-TR" dirty="0" smtClean="0"/>
              <a:t> Boya: http://www.</a:t>
            </a:r>
            <a:r>
              <a:rPr lang="tr-TR" dirty="0" err="1" smtClean="0"/>
              <a:t>wetpaint</a:t>
            </a:r>
            <a:r>
              <a:rPr lang="tr-TR" dirty="0" smtClean="0"/>
              <a:t>.com/</a:t>
            </a:r>
          </a:p>
          <a:p>
            <a:pPr lvl="1">
              <a:buNone/>
            </a:pPr>
            <a:endParaRPr lang="tr-TR"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Hangi Araçlar? Linkler ve Kaynaklar</a:t>
            </a:r>
            <a:endParaRPr lang="tr-TR" sz="3600" dirty="0"/>
          </a:p>
        </p:txBody>
      </p:sp>
      <p:sp>
        <p:nvSpPr>
          <p:cNvPr id="3" name="2 İçerik Yer Tutucusu"/>
          <p:cNvSpPr>
            <a:spLocks noGrp="1"/>
          </p:cNvSpPr>
          <p:nvPr>
            <p:ph idx="1"/>
          </p:nvPr>
        </p:nvSpPr>
        <p:spPr>
          <a:xfrm>
            <a:off x="457200" y="1600200"/>
            <a:ext cx="8401080" cy="4525963"/>
          </a:xfrm>
        </p:spPr>
        <p:txBody>
          <a:bodyPr>
            <a:normAutofit fontScale="47500" lnSpcReduction="20000"/>
          </a:bodyPr>
          <a:lstStyle/>
          <a:p>
            <a:pPr>
              <a:buNone/>
            </a:pPr>
            <a:r>
              <a:rPr lang="tr-TR" sz="4200" dirty="0" smtClean="0"/>
              <a:t>Önerilen Araçlar:</a:t>
            </a:r>
          </a:p>
          <a:p>
            <a:pPr>
              <a:buFont typeface="Wingdings" pitchFamily="2" charset="2"/>
              <a:buChar char="Ø"/>
            </a:pPr>
            <a:r>
              <a:rPr lang="tr-TR" sz="4000" dirty="0" err="1" smtClean="0"/>
              <a:t>Flickr</a:t>
            </a:r>
            <a:r>
              <a:rPr lang="tr-TR" sz="4000" dirty="0" smtClean="0"/>
              <a:t> - Resim Paylaşımı: </a:t>
            </a:r>
            <a:r>
              <a:rPr lang="tr-TR" sz="4000" u="sng" dirty="0" smtClean="0"/>
              <a:t>http://flickr.com/</a:t>
            </a:r>
          </a:p>
          <a:p>
            <a:pPr>
              <a:buFont typeface="Wingdings" pitchFamily="2" charset="2"/>
              <a:buChar char="Ø"/>
            </a:pPr>
            <a:r>
              <a:rPr lang="tr-TR" sz="4000" dirty="0" err="1" smtClean="0"/>
              <a:t>Blip</a:t>
            </a:r>
            <a:r>
              <a:rPr lang="tr-TR" sz="4000" dirty="0" smtClean="0"/>
              <a:t>.</a:t>
            </a:r>
            <a:r>
              <a:rPr lang="tr-TR" sz="4000" dirty="0" err="1" smtClean="0"/>
              <a:t>tv</a:t>
            </a:r>
            <a:r>
              <a:rPr lang="tr-TR" sz="4000" dirty="0" smtClean="0"/>
              <a:t> - Video Paylaşım: http://blip.tv/</a:t>
            </a:r>
          </a:p>
          <a:p>
            <a:pPr>
              <a:buFont typeface="Wingdings" pitchFamily="2" charset="2"/>
              <a:buChar char="Ø"/>
            </a:pPr>
            <a:r>
              <a:rPr lang="tr-TR" sz="4000" dirty="0" err="1" smtClean="0"/>
              <a:t>Twitter</a:t>
            </a:r>
            <a:r>
              <a:rPr lang="tr-TR" sz="4000" dirty="0" smtClean="0"/>
              <a:t> - </a:t>
            </a:r>
            <a:r>
              <a:rPr lang="tr-TR" sz="4000" dirty="0" err="1" smtClean="0"/>
              <a:t>mikroblog</a:t>
            </a:r>
            <a:r>
              <a:rPr lang="tr-TR" sz="4000" dirty="0" smtClean="0"/>
              <a:t>: http://twitter.com</a:t>
            </a:r>
          </a:p>
          <a:p>
            <a:pPr>
              <a:buFont typeface="Wingdings" pitchFamily="2" charset="2"/>
              <a:buChar char="Ø"/>
            </a:pPr>
            <a:r>
              <a:rPr lang="tr-TR" sz="4000" dirty="0" smtClean="0"/>
              <a:t>Del.</a:t>
            </a:r>
            <a:r>
              <a:rPr lang="tr-TR" sz="4000" dirty="0" err="1" smtClean="0"/>
              <a:t>icio</a:t>
            </a:r>
            <a:r>
              <a:rPr lang="tr-TR" sz="4000" dirty="0" smtClean="0"/>
              <a:t>.us - sosyal </a:t>
            </a:r>
            <a:r>
              <a:rPr lang="tr-TR" sz="4000" dirty="0" err="1" smtClean="0"/>
              <a:t>Bookmarking</a:t>
            </a:r>
            <a:r>
              <a:rPr lang="tr-TR" sz="4000" dirty="0" smtClean="0"/>
              <a:t>: http://del.</a:t>
            </a:r>
            <a:r>
              <a:rPr lang="tr-TR" sz="4000" dirty="0" err="1" smtClean="0"/>
              <a:t>icio</a:t>
            </a:r>
            <a:r>
              <a:rPr lang="tr-TR" sz="4000" dirty="0" smtClean="0"/>
              <a:t>.us</a:t>
            </a:r>
          </a:p>
          <a:p>
            <a:pPr>
              <a:buFont typeface="Wingdings" pitchFamily="2" charset="2"/>
              <a:buChar char="Ø"/>
            </a:pPr>
            <a:r>
              <a:rPr lang="tr-TR" sz="4000" dirty="0" err="1" smtClean="0"/>
              <a:t>Google</a:t>
            </a:r>
            <a:r>
              <a:rPr lang="tr-TR" sz="4000" dirty="0" smtClean="0"/>
              <a:t> Takvim - Online Takvim Aracı: http://www.</a:t>
            </a:r>
            <a:r>
              <a:rPr lang="tr-TR" sz="4000" dirty="0" err="1" smtClean="0"/>
              <a:t>google</a:t>
            </a:r>
            <a:r>
              <a:rPr lang="tr-TR" sz="4000" dirty="0" smtClean="0"/>
              <a:t>.com/</a:t>
            </a:r>
            <a:r>
              <a:rPr lang="tr-TR" sz="4000" dirty="0" err="1" smtClean="0"/>
              <a:t>calendar</a:t>
            </a:r>
            <a:r>
              <a:rPr lang="tr-TR" sz="4000" dirty="0" smtClean="0"/>
              <a:t>/</a:t>
            </a:r>
          </a:p>
          <a:p>
            <a:pPr>
              <a:buFont typeface="Wingdings" pitchFamily="2" charset="2"/>
              <a:buChar char="Ø"/>
            </a:pPr>
            <a:r>
              <a:rPr lang="tr-TR" sz="4000" dirty="0" err="1" smtClean="0"/>
              <a:t>Facebook</a:t>
            </a:r>
            <a:r>
              <a:rPr lang="tr-TR" sz="4000" dirty="0" smtClean="0"/>
              <a:t> Grupları: http://www.</a:t>
            </a:r>
            <a:r>
              <a:rPr lang="tr-TR" sz="4000" dirty="0" err="1" smtClean="0"/>
              <a:t>facebook</a:t>
            </a:r>
            <a:r>
              <a:rPr lang="tr-TR" sz="4000" dirty="0" smtClean="0"/>
              <a:t>.com/</a:t>
            </a:r>
          </a:p>
          <a:p>
            <a:pPr>
              <a:buFont typeface="Wingdings" pitchFamily="2" charset="2"/>
              <a:buChar char="Ø"/>
            </a:pPr>
            <a:r>
              <a:rPr lang="tr-TR" sz="4000" dirty="0" err="1" smtClean="0"/>
              <a:t>Feed</a:t>
            </a:r>
            <a:r>
              <a:rPr lang="tr-TR" sz="4000" dirty="0" smtClean="0"/>
              <a:t>.</a:t>
            </a:r>
            <a:r>
              <a:rPr lang="tr-TR" sz="4000" dirty="0" err="1" smtClean="0"/>
              <a:t>informer</a:t>
            </a:r>
            <a:r>
              <a:rPr lang="tr-TR" sz="4000" dirty="0" smtClean="0"/>
              <a:t> - RSS </a:t>
            </a:r>
            <a:r>
              <a:rPr lang="tr-TR" sz="4000" dirty="0" err="1" smtClean="0"/>
              <a:t>feed</a:t>
            </a:r>
            <a:r>
              <a:rPr lang="tr-TR" sz="4000" dirty="0" smtClean="0"/>
              <a:t> toplama: http://feed.informer.com/</a:t>
            </a:r>
          </a:p>
          <a:p>
            <a:pPr>
              <a:buFont typeface="Wingdings" pitchFamily="2" charset="2"/>
              <a:buChar char="Ø"/>
            </a:pPr>
            <a:r>
              <a:rPr lang="tr-TR" sz="4000" dirty="0" err="1" smtClean="0"/>
              <a:t>Creative</a:t>
            </a:r>
            <a:r>
              <a:rPr lang="tr-TR" sz="4000" dirty="0" smtClean="0"/>
              <a:t> </a:t>
            </a:r>
            <a:r>
              <a:rPr lang="tr-TR" sz="4000" dirty="0" err="1" smtClean="0"/>
              <a:t>Commons</a:t>
            </a:r>
            <a:r>
              <a:rPr lang="tr-TR" sz="4000" dirty="0" smtClean="0"/>
              <a:t> Araçlar Lisanslama: http://creativecommons.org/license/</a:t>
            </a:r>
          </a:p>
          <a:p>
            <a:pPr>
              <a:buFont typeface="Wingdings" pitchFamily="2" charset="2"/>
              <a:buChar char="Ø"/>
            </a:pPr>
            <a:r>
              <a:rPr lang="tr-TR" sz="4000" dirty="0" err="1" smtClean="0"/>
              <a:t>Ustream</a:t>
            </a:r>
            <a:r>
              <a:rPr lang="tr-TR" sz="4000" dirty="0" smtClean="0"/>
              <a:t> - Yayın </a:t>
            </a:r>
            <a:r>
              <a:rPr lang="tr-TR" sz="4000" dirty="0" err="1" smtClean="0"/>
              <a:t>blogunuza</a:t>
            </a:r>
            <a:r>
              <a:rPr lang="tr-TR" sz="4000" dirty="0" smtClean="0"/>
              <a:t>, </a:t>
            </a:r>
            <a:r>
              <a:rPr lang="tr-TR" sz="4000" dirty="0" err="1" smtClean="0"/>
              <a:t>wiki</a:t>
            </a:r>
            <a:r>
              <a:rPr lang="tr-TR" sz="4000" dirty="0" smtClean="0"/>
              <a:t> ya da öğrenme alanı: http://www.</a:t>
            </a:r>
            <a:r>
              <a:rPr lang="tr-TR" sz="4000" dirty="0" err="1" smtClean="0"/>
              <a:t>ustream</a:t>
            </a:r>
            <a:r>
              <a:rPr lang="tr-TR" sz="4000" dirty="0" smtClean="0"/>
              <a:t>.</a:t>
            </a:r>
            <a:r>
              <a:rPr lang="tr-TR" sz="4000" dirty="0" err="1" smtClean="0"/>
              <a:t>tv</a:t>
            </a:r>
            <a:r>
              <a:rPr lang="tr-TR" sz="4000" dirty="0" smtClean="0"/>
              <a:t>/</a:t>
            </a:r>
          </a:p>
          <a:p>
            <a:pPr>
              <a:buFont typeface="Wingdings" pitchFamily="2" charset="2"/>
              <a:buChar char="Ø"/>
            </a:pPr>
            <a:r>
              <a:rPr lang="tr-TR" sz="4000" dirty="0" err="1" smtClean="0"/>
              <a:t>Qik</a:t>
            </a:r>
            <a:r>
              <a:rPr lang="tr-TR" sz="4000" dirty="0" smtClean="0"/>
              <a:t>.com - öğrenme alan üzerinde Cep telefonu video Paylaşım: http://qik.com/</a:t>
            </a:r>
          </a:p>
          <a:p>
            <a:pPr>
              <a:buFont typeface="Wingdings" pitchFamily="2" charset="2"/>
              <a:buChar char="Ø"/>
            </a:pPr>
            <a:r>
              <a:rPr lang="tr-TR" sz="4000" dirty="0" err="1" smtClean="0"/>
              <a:t>Slide</a:t>
            </a:r>
            <a:r>
              <a:rPr lang="tr-TR" sz="4000" dirty="0" smtClean="0"/>
              <a:t>.com: Görüntü ve Metin Montajları: http://www.</a:t>
            </a:r>
            <a:r>
              <a:rPr lang="tr-TR" sz="4000" dirty="0" err="1" smtClean="0"/>
              <a:t>slide</a:t>
            </a:r>
            <a:r>
              <a:rPr lang="tr-TR" sz="4000" dirty="0" smtClean="0"/>
              <a:t>.com/</a:t>
            </a:r>
          </a:p>
          <a:p>
            <a:pPr>
              <a:buFont typeface="Wingdings" pitchFamily="2" charset="2"/>
              <a:buChar char="Ø"/>
            </a:pPr>
            <a:r>
              <a:rPr lang="tr-TR" sz="4000" dirty="0" err="1" smtClean="0"/>
              <a:t>Slideshare</a:t>
            </a:r>
            <a:r>
              <a:rPr lang="tr-TR" sz="4000" dirty="0" smtClean="0"/>
              <a:t>.net: Gömme PowerPoint Sunumlar: http://www.</a:t>
            </a:r>
            <a:r>
              <a:rPr lang="tr-TR" sz="4000" dirty="0" err="1" smtClean="0"/>
              <a:t>slideshare</a:t>
            </a:r>
            <a:r>
              <a:rPr lang="tr-TR" sz="4000" dirty="0" smtClean="0"/>
              <a:t>.net/</a:t>
            </a:r>
            <a:endParaRPr lang="tr-TR"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Client Side Mashup</a:t>
            </a:r>
          </a:p>
        </p:txBody>
      </p:sp>
      <p:graphicFrame>
        <p:nvGraphicFramePr>
          <p:cNvPr id="5" name="Content Placeholder 4"/>
          <p:cNvGraphicFramePr>
            <a:graphicFrameLocks noGrp="1"/>
          </p:cNvGraphicFramePr>
          <p:nvPr>
            <p:ph sz="quarter" idx="1"/>
          </p:nvPr>
        </p:nvGraphicFramePr>
        <p:xfrm>
          <a:off x="457200" y="1219200"/>
          <a:ext cx="8229600" cy="5029200"/>
        </p:xfrm>
        <a:graphic>
          <a:graphicData uri="http://schemas.openxmlformats.org/drawingml/2006/table">
            <a:tbl>
              <a:tblPr firstRow="1" bandRow="1">
                <a:tableStyleId>{5C22544A-7EE6-4342-B048-85BDC9FD1C3A}</a:tableStyleId>
              </a:tblPr>
              <a:tblGrid>
                <a:gridCol w="4114800"/>
                <a:gridCol w="4114800"/>
              </a:tblGrid>
              <a:tr h="459587">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4569613">
                <a:tc>
                  <a:txBody>
                    <a:bodyPr/>
                    <a:lstStyle/>
                    <a:p>
                      <a:pPr marL="342900" indent="-342900">
                        <a:buNone/>
                      </a:pPr>
                      <a:r>
                        <a:rPr lang="en-US" dirty="0" smtClean="0"/>
                        <a:t>1. </a:t>
                      </a:r>
                      <a:r>
                        <a:rPr lang="tr-TR" dirty="0" smtClean="0"/>
                        <a:t>Uygulaması kolay.</a:t>
                      </a:r>
                      <a:r>
                        <a:rPr lang="en-US" dirty="0" smtClean="0"/>
                        <a:t>. </a:t>
                      </a:r>
                    </a:p>
                    <a:p>
                      <a:pPr marL="342900" indent="-342900">
                        <a:buAutoNum type="arabicPeriod"/>
                      </a:pPr>
                      <a:endParaRPr lang="en-US" dirty="0" smtClean="0"/>
                    </a:p>
                    <a:p>
                      <a:r>
                        <a:rPr lang="en-US" dirty="0" smtClean="0"/>
                        <a:t>2. </a:t>
                      </a:r>
                      <a:r>
                        <a:rPr lang="tr-TR" dirty="0" smtClean="0"/>
                        <a:t>S</a:t>
                      </a:r>
                      <a:r>
                        <a:rPr lang="en-US" dirty="0" err="1" smtClean="0"/>
                        <a:t>unucu</a:t>
                      </a:r>
                      <a:r>
                        <a:rPr lang="en-US" dirty="0" smtClean="0"/>
                        <a:t> </a:t>
                      </a:r>
                      <a:r>
                        <a:rPr lang="en-US" dirty="0" err="1" smtClean="0"/>
                        <a:t>tarafı</a:t>
                      </a:r>
                      <a:r>
                        <a:rPr lang="en-US" dirty="0" smtClean="0"/>
                        <a:t> </a:t>
                      </a:r>
                      <a:r>
                        <a:rPr lang="en-US" dirty="0" err="1" smtClean="0"/>
                        <a:t>bileşeni</a:t>
                      </a:r>
                      <a:r>
                        <a:rPr lang="en-US" dirty="0" smtClean="0"/>
                        <a:t> </a:t>
                      </a:r>
                      <a:r>
                        <a:rPr lang="en-US" dirty="0" err="1" smtClean="0"/>
                        <a:t>sağlamak</a:t>
                      </a:r>
                      <a:r>
                        <a:rPr lang="en-US" dirty="0" smtClean="0"/>
                        <a:t> </a:t>
                      </a:r>
                      <a:r>
                        <a:rPr lang="en-US" dirty="0" err="1" smtClean="0"/>
                        <a:t>gerekmez</a:t>
                      </a:r>
                      <a:endParaRPr lang="en-US" dirty="0" smtClean="0"/>
                    </a:p>
                    <a:p>
                      <a:endParaRPr lang="en-US" dirty="0" smtClean="0"/>
                    </a:p>
                    <a:p>
                      <a:r>
                        <a:rPr lang="en-US" dirty="0" smtClean="0"/>
                        <a:t>3. </a:t>
                      </a:r>
                      <a:r>
                        <a:rPr lang="tr-TR" dirty="0" smtClean="0"/>
                        <a:t>Daha iyi performans</a:t>
                      </a:r>
                      <a:endParaRPr lang="en-US" dirty="0" smtClean="0"/>
                    </a:p>
                    <a:p>
                      <a:endParaRPr lang="en-US" dirty="0" smtClean="0"/>
                    </a:p>
                    <a:p>
                      <a:r>
                        <a:rPr lang="en-US" dirty="0" smtClean="0"/>
                        <a:t>4. </a:t>
                      </a:r>
                      <a:r>
                        <a:rPr lang="tr-TR" dirty="0" smtClean="0"/>
                        <a:t>Sunucu üzerindeki</a:t>
                      </a:r>
                      <a:r>
                        <a:rPr lang="tr-TR" baseline="0" dirty="0" smtClean="0"/>
                        <a:t> işlem yükünü azaltır</a:t>
                      </a:r>
                      <a:endParaRPr lang="en-US" dirty="0"/>
                    </a:p>
                  </a:txBody>
                  <a:tcPr/>
                </a:tc>
                <a:tc>
                  <a:txBody>
                    <a:bodyPr/>
                    <a:lstStyle/>
                    <a:p>
                      <a:pPr marL="342900" indent="-342900">
                        <a:buAutoNum type="arabicPeriod"/>
                      </a:pPr>
                      <a:r>
                        <a:rPr lang="en-US" dirty="0" smtClean="0"/>
                        <a:t>En </a:t>
                      </a:r>
                      <a:r>
                        <a:rPr lang="en-US" dirty="0" err="1" smtClean="0"/>
                        <a:t>fazla</a:t>
                      </a:r>
                      <a:r>
                        <a:rPr lang="en-US" dirty="0" smtClean="0"/>
                        <a:t> </a:t>
                      </a:r>
                      <a:r>
                        <a:rPr lang="en-US" dirty="0" err="1" smtClean="0"/>
                        <a:t>iki</a:t>
                      </a:r>
                      <a:r>
                        <a:rPr lang="en-US" dirty="0" smtClean="0"/>
                        <a:t> </a:t>
                      </a:r>
                      <a:r>
                        <a:rPr lang="en-US" dirty="0" err="1" smtClean="0"/>
                        <a:t>ya</a:t>
                      </a:r>
                      <a:r>
                        <a:rPr lang="en-US" dirty="0" smtClean="0"/>
                        <a:t> </a:t>
                      </a:r>
                      <a:r>
                        <a:rPr lang="en-US" dirty="0" err="1" smtClean="0"/>
                        <a:t>da</a:t>
                      </a:r>
                      <a:r>
                        <a:rPr lang="en-US" dirty="0" smtClean="0"/>
                        <a:t> </a:t>
                      </a:r>
                      <a:r>
                        <a:rPr lang="en-US" dirty="0" err="1" smtClean="0"/>
                        <a:t>üç</a:t>
                      </a:r>
                      <a:r>
                        <a:rPr lang="en-US" dirty="0" smtClean="0"/>
                        <a:t> </a:t>
                      </a:r>
                      <a:r>
                        <a:rPr lang="en-US" dirty="0" err="1" smtClean="0"/>
                        <a:t>XMLHttpRequest'ler</a:t>
                      </a:r>
                      <a:r>
                        <a:rPr lang="tr-TR" dirty="0" smtClean="0"/>
                        <a:t>i</a:t>
                      </a:r>
                      <a:r>
                        <a:rPr lang="en-US" dirty="0" smtClean="0"/>
                        <a:t> </a:t>
                      </a:r>
                      <a:r>
                        <a:rPr lang="en-US" dirty="0" err="1" smtClean="0"/>
                        <a:t>eşzamanlı</a:t>
                      </a:r>
                      <a:r>
                        <a:rPr lang="en-US" dirty="0" smtClean="0"/>
                        <a:t> </a:t>
                      </a:r>
                      <a:r>
                        <a:rPr lang="en-US" dirty="0" err="1" smtClean="0"/>
                        <a:t>yürütmek</a:t>
                      </a:r>
                      <a:r>
                        <a:rPr lang="en-US" dirty="0" smtClean="0"/>
                        <a:t> </a:t>
                      </a:r>
                      <a:r>
                        <a:rPr lang="en-US" dirty="0" err="1" smtClean="0"/>
                        <a:t>için</a:t>
                      </a:r>
                      <a:r>
                        <a:rPr lang="en-US" dirty="0" smtClean="0"/>
                        <a:t> </a:t>
                      </a:r>
                      <a:r>
                        <a:rPr lang="en-US" dirty="0" err="1" smtClean="0"/>
                        <a:t>izin</a:t>
                      </a:r>
                      <a:r>
                        <a:rPr lang="en-US" dirty="0" smtClean="0"/>
                        <a:t> </a:t>
                      </a:r>
                      <a:r>
                        <a:rPr lang="en-US" dirty="0" err="1" smtClean="0"/>
                        <a:t>verir</a:t>
                      </a:r>
                      <a:r>
                        <a:rPr lang="en-US" dirty="0" smtClean="0"/>
                        <a:t>, </a:t>
                      </a:r>
                      <a:r>
                        <a:rPr lang="en-US" dirty="0" err="1" smtClean="0"/>
                        <a:t>performansını</a:t>
                      </a:r>
                      <a:r>
                        <a:rPr lang="en-US" dirty="0" smtClean="0"/>
                        <a:t> </a:t>
                      </a:r>
                      <a:r>
                        <a:rPr lang="en-US" dirty="0" err="1" smtClean="0"/>
                        <a:t>sınırlayabilir</a:t>
                      </a:r>
                      <a:r>
                        <a:rPr lang="en-US" dirty="0" smtClean="0"/>
                        <a:t>. </a:t>
                      </a:r>
                      <a:br>
                        <a:rPr lang="en-US" dirty="0" smtClean="0"/>
                      </a:br>
                      <a:endParaRPr lang="tr-TR" dirty="0" smtClean="0"/>
                    </a:p>
                    <a:p>
                      <a:pPr marL="342900" indent="-342900">
                        <a:buAutoNum type="arabicPeriod"/>
                      </a:pPr>
                      <a:r>
                        <a:rPr lang="tr-TR" dirty="0" smtClean="0"/>
                        <a:t>Diğer siteden gelen verileri işlemek gerekiyor.</a:t>
                      </a:r>
                      <a:r>
                        <a:rPr lang="en-US" dirty="0" smtClean="0"/>
                        <a:t> </a:t>
                      </a:r>
                      <a:endParaRPr lang="tr-TR" dirty="0" smtClean="0"/>
                    </a:p>
                    <a:p>
                      <a:pPr marL="342900" indent="-342900">
                        <a:buAutoNum type="arabicPeriod"/>
                      </a:pPr>
                      <a:endParaRPr lang="tr-TR" dirty="0" smtClean="0"/>
                    </a:p>
                    <a:p>
                      <a:pPr marL="342900" indent="-342900">
                        <a:buAutoNum type="arabicPeriod"/>
                      </a:pPr>
                      <a:r>
                        <a:rPr lang="tr-TR" dirty="0" smtClean="0"/>
                        <a:t>A</a:t>
                      </a:r>
                      <a:r>
                        <a:rPr lang="en-US" dirty="0" err="1" smtClean="0"/>
                        <a:t>ynı</a:t>
                      </a:r>
                      <a:r>
                        <a:rPr lang="en-US" dirty="0" smtClean="0"/>
                        <a:t> </a:t>
                      </a:r>
                      <a:r>
                        <a:rPr lang="en-US" dirty="0" err="1" smtClean="0"/>
                        <a:t>anda</a:t>
                      </a:r>
                      <a:r>
                        <a:rPr lang="en-US" dirty="0" smtClean="0"/>
                        <a:t> </a:t>
                      </a:r>
                      <a:r>
                        <a:rPr lang="en-US" dirty="0" err="1" smtClean="0"/>
                        <a:t>birçok</a:t>
                      </a:r>
                      <a:r>
                        <a:rPr lang="en-US" dirty="0" smtClean="0"/>
                        <a:t> </a:t>
                      </a:r>
                      <a:r>
                        <a:rPr lang="en-US" dirty="0" err="1" smtClean="0"/>
                        <a:t>veri</a:t>
                      </a:r>
                      <a:r>
                        <a:rPr lang="en-US" dirty="0" smtClean="0"/>
                        <a:t> </a:t>
                      </a:r>
                      <a:r>
                        <a:rPr lang="en-US" dirty="0" err="1" smtClean="0"/>
                        <a:t>kayna</a:t>
                      </a:r>
                      <a:r>
                        <a:rPr lang="tr-TR" dirty="0" err="1" smtClean="0"/>
                        <a:t>ğı</a:t>
                      </a:r>
                      <a:r>
                        <a:rPr lang="en-US" dirty="0" err="1" smtClean="0"/>
                        <a:t>na</a:t>
                      </a:r>
                      <a:r>
                        <a:rPr lang="en-US" dirty="0" smtClean="0"/>
                        <a:t> </a:t>
                      </a:r>
                      <a:r>
                        <a:rPr lang="en-US" dirty="0" err="1" smtClean="0"/>
                        <a:t>eşzamanlı</a:t>
                      </a:r>
                      <a:r>
                        <a:rPr lang="en-US" dirty="0" smtClean="0"/>
                        <a:t> </a:t>
                      </a:r>
                      <a:r>
                        <a:rPr lang="en-US" dirty="0" err="1" smtClean="0"/>
                        <a:t>ve</a:t>
                      </a:r>
                      <a:r>
                        <a:rPr lang="en-US" dirty="0" smtClean="0"/>
                        <a:t> </a:t>
                      </a:r>
                      <a:r>
                        <a:rPr lang="en-US" dirty="0" err="1" smtClean="0"/>
                        <a:t>asenkron</a:t>
                      </a:r>
                      <a:r>
                        <a:rPr lang="en-US" dirty="0" smtClean="0"/>
                        <a:t> </a:t>
                      </a:r>
                      <a:r>
                        <a:rPr lang="en-US" dirty="0" err="1" smtClean="0"/>
                        <a:t>arama</a:t>
                      </a:r>
                      <a:r>
                        <a:rPr lang="en-US" dirty="0" smtClean="0"/>
                        <a:t> yap</a:t>
                      </a:r>
                      <a:r>
                        <a:rPr lang="tr-TR" dirty="0" err="1" smtClean="0"/>
                        <a:t>ılamıyor</a:t>
                      </a:r>
                      <a:r>
                        <a:rPr lang="tr-TR" dirty="0" smtClean="0"/>
                        <a:t>.</a:t>
                      </a:r>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Server Side Mashup</a:t>
            </a:r>
          </a:p>
        </p:txBody>
      </p:sp>
      <p:graphicFrame>
        <p:nvGraphicFramePr>
          <p:cNvPr id="4" name="Content Placeholder 3"/>
          <p:cNvGraphicFramePr>
            <a:graphicFrameLocks noGrp="1"/>
          </p:cNvGraphicFramePr>
          <p:nvPr>
            <p:ph sz="quarter" idx="1"/>
          </p:nvPr>
        </p:nvGraphicFramePr>
        <p:xfrm>
          <a:off x="457200" y="1219200"/>
          <a:ext cx="8229600" cy="5120640"/>
        </p:xfrm>
        <a:graphic>
          <a:graphicData uri="http://schemas.openxmlformats.org/drawingml/2006/table">
            <a:tbl>
              <a:tblPr firstRow="1" bandRow="1">
                <a:tableStyleId>{5C22544A-7EE6-4342-B048-85BDC9FD1C3A}</a:tableStyleId>
              </a:tblPr>
              <a:tblGrid>
                <a:gridCol w="4114800"/>
                <a:gridCol w="4114800"/>
              </a:tblGrid>
              <a:tr h="353847">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4370553">
                <a:tc>
                  <a:txBody>
                    <a:bodyPr/>
                    <a:lstStyle/>
                    <a:p>
                      <a:r>
                        <a:rPr lang="en-US" dirty="0" smtClean="0"/>
                        <a:t>1. Java EE </a:t>
                      </a:r>
                      <a:r>
                        <a:rPr lang="en-US" dirty="0" err="1" smtClean="0"/>
                        <a:t>ve</a:t>
                      </a:r>
                      <a:r>
                        <a:rPr lang="en-US" dirty="0" smtClean="0"/>
                        <a:t> Java SE </a:t>
                      </a:r>
                      <a:r>
                        <a:rPr lang="en-US" dirty="0" err="1" smtClean="0"/>
                        <a:t>platformları</a:t>
                      </a:r>
                      <a:r>
                        <a:rPr lang="en-US" dirty="0" smtClean="0"/>
                        <a:t> </a:t>
                      </a:r>
                      <a:r>
                        <a:rPr lang="en-US" dirty="0" err="1" smtClean="0"/>
                        <a:t>sunucudan</a:t>
                      </a:r>
                      <a:r>
                        <a:rPr lang="en-US" dirty="0" smtClean="0"/>
                        <a:t> </a:t>
                      </a:r>
                      <a:r>
                        <a:rPr lang="en-US" dirty="0" err="1" smtClean="0"/>
                        <a:t>diğer</a:t>
                      </a:r>
                      <a:r>
                        <a:rPr lang="en-US" dirty="0" smtClean="0"/>
                        <a:t> web </a:t>
                      </a:r>
                      <a:r>
                        <a:rPr lang="en-US" dirty="0" err="1" smtClean="0"/>
                        <a:t>sitelerine</a:t>
                      </a:r>
                      <a:r>
                        <a:rPr lang="tr-TR" dirty="0" smtClean="0"/>
                        <a:t> </a:t>
                      </a:r>
                      <a:r>
                        <a:rPr lang="en-US" dirty="0" err="1" smtClean="0"/>
                        <a:t>kolay</a:t>
                      </a:r>
                      <a:r>
                        <a:rPr lang="en-US" dirty="0" smtClean="0"/>
                        <a:t>  </a:t>
                      </a:r>
                      <a:r>
                        <a:rPr lang="en-US" dirty="0" err="1" smtClean="0"/>
                        <a:t>erişmek</a:t>
                      </a:r>
                      <a:r>
                        <a:rPr lang="en-US" dirty="0" smtClean="0"/>
                        <a:t> </a:t>
                      </a:r>
                      <a:r>
                        <a:rPr lang="en-US" dirty="0" err="1" smtClean="0"/>
                        <a:t>için</a:t>
                      </a:r>
                      <a:r>
                        <a:rPr lang="en-US" dirty="0" smtClean="0"/>
                        <a:t> </a:t>
                      </a:r>
                      <a:r>
                        <a:rPr lang="tr-TR" dirty="0" smtClean="0"/>
                        <a:t>bir</a:t>
                      </a:r>
                      <a:r>
                        <a:rPr lang="tr-TR" baseline="0" dirty="0" smtClean="0"/>
                        <a:t> </a:t>
                      </a:r>
                      <a:r>
                        <a:rPr lang="en-US" dirty="0" err="1" smtClean="0"/>
                        <a:t>çok</a:t>
                      </a:r>
                      <a:r>
                        <a:rPr lang="en-US" dirty="0" smtClean="0"/>
                        <a:t> </a:t>
                      </a:r>
                      <a:r>
                        <a:rPr lang="en-US" dirty="0" err="1" smtClean="0"/>
                        <a:t>kütüphane</a:t>
                      </a:r>
                      <a:r>
                        <a:rPr lang="tr-TR" baseline="0" dirty="0" smtClean="0"/>
                        <a:t> </a:t>
                      </a:r>
                      <a:r>
                        <a:rPr lang="en-US" dirty="0" err="1" smtClean="0"/>
                        <a:t>sağla</a:t>
                      </a:r>
                      <a:r>
                        <a:rPr lang="tr-TR" dirty="0" smtClean="0"/>
                        <a:t>r</a:t>
                      </a:r>
                      <a:r>
                        <a:rPr lang="en-US" dirty="0" smtClean="0"/>
                        <a:t>.</a:t>
                      </a:r>
                      <a:br>
                        <a:rPr lang="en-US" dirty="0" smtClean="0"/>
                      </a:br>
                      <a:endParaRPr lang="en-US" dirty="0" smtClean="0"/>
                    </a:p>
                    <a:p>
                      <a:r>
                        <a:rPr lang="en-US" dirty="0" smtClean="0"/>
                        <a:t>2. The proxy used in a server-side </a:t>
                      </a:r>
                      <a:r>
                        <a:rPr lang="en-US" dirty="0" err="1" smtClean="0"/>
                        <a:t>mashup</a:t>
                      </a:r>
                      <a:r>
                        <a:rPr lang="en-US" dirty="0" smtClean="0"/>
                        <a:t> can serve as a buffer between the client and the other web site.</a:t>
                      </a:r>
                      <a:br>
                        <a:rPr lang="en-US" dirty="0" smtClean="0"/>
                      </a:br>
                      <a:endParaRPr lang="en-US" dirty="0" smtClean="0"/>
                    </a:p>
                    <a:p>
                      <a:r>
                        <a:rPr lang="en-US" dirty="0" smtClean="0"/>
                        <a:t>3. </a:t>
                      </a:r>
                      <a:r>
                        <a:rPr lang="tr-TR" dirty="0" smtClean="0"/>
                        <a:t>Farklı formatta gelen dataları dönüştürmeye olanak sağlar.</a:t>
                      </a:r>
                      <a:r>
                        <a:rPr lang="en-US" dirty="0" smtClean="0"/>
                        <a:t/>
                      </a:r>
                      <a:br>
                        <a:rPr lang="en-US" dirty="0" smtClean="0"/>
                      </a:b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tr-TR" dirty="0" smtClean="0"/>
                        <a:t>Güvenlik</a:t>
                      </a:r>
                      <a:r>
                        <a:rPr lang="tr-TR" baseline="0" dirty="0" smtClean="0"/>
                        <a:t> gereksinimleri server tarafında daha kolay  karşılanabilir.</a:t>
                      </a:r>
                      <a:r>
                        <a:rPr lang="en-US" dirty="0" smtClean="0"/>
                        <a:t/>
                      </a:r>
                      <a:br>
                        <a:rPr lang="en-US" dirty="0" smtClean="0"/>
                      </a:br>
                      <a:r>
                        <a:rPr lang="en-US" dirty="0" smtClean="0"/>
                        <a:t/>
                      </a:r>
                      <a:br>
                        <a:rPr lang="en-US" dirty="0" smtClean="0"/>
                      </a:br>
                      <a:r>
                        <a:rPr lang="en-US" dirty="0" smtClean="0"/>
                        <a:t>5. </a:t>
                      </a:r>
                      <a:r>
                        <a:rPr lang="tr-TR" dirty="0" smtClean="0"/>
                        <a:t>A</a:t>
                      </a:r>
                      <a:r>
                        <a:rPr lang="en-US" dirty="0" err="1" smtClean="0"/>
                        <a:t>ynı</a:t>
                      </a:r>
                      <a:r>
                        <a:rPr lang="en-US" dirty="0" smtClean="0"/>
                        <a:t> </a:t>
                      </a:r>
                      <a:r>
                        <a:rPr lang="en-US" dirty="0" err="1" smtClean="0"/>
                        <a:t>anda</a:t>
                      </a:r>
                      <a:r>
                        <a:rPr lang="en-US" dirty="0" smtClean="0"/>
                        <a:t> </a:t>
                      </a:r>
                      <a:r>
                        <a:rPr lang="en-US" dirty="0" err="1" smtClean="0"/>
                        <a:t>birçok</a:t>
                      </a:r>
                      <a:r>
                        <a:rPr lang="en-US" dirty="0" smtClean="0"/>
                        <a:t> </a:t>
                      </a:r>
                      <a:r>
                        <a:rPr lang="en-US" dirty="0" err="1" smtClean="0"/>
                        <a:t>veri</a:t>
                      </a:r>
                      <a:r>
                        <a:rPr lang="en-US" dirty="0" smtClean="0"/>
                        <a:t> </a:t>
                      </a:r>
                      <a:r>
                        <a:rPr lang="en-US" dirty="0" err="1" smtClean="0"/>
                        <a:t>kayna</a:t>
                      </a:r>
                      <a:r>
                        <a:rPr lang="tr-TR" dirty="0" err="1" smtClean="0"/>
                        <a:t>ğı</a:t>
                      </a:r>
                      <a:r>
                        <a:rPr lang="en-US" dirty="0" err="1" smtClean="0"/>
                        <a:t>na</a:t>
                      </a:r>
                      <a:r>
                        <a:rPr lang="en-US" dirty="0" smtClean="0"/>
                        <a:t> </a:t>
                      </a:r>
                      <a:r>
                        <a:rPr lang="en-US" dirty="0" err="1" smtClean="0"/>
                        <a:t>eşzamanlı</a:t>
                      </a:r>
                      <a:r>
                        <a:rPr lang="en-US" dirty="0" smtClean="0"/>
                        <a:t> </a:t>
                      </a:r>
                      <a:r>
                        <a:rPr lang="en-US" dirty="0" err="1" smtClean="0"/>
                        <a:t>ve</a:t>
                      </a:r>
                      <a:r>
                        <a:rPr lang="en-US" dirty="0" smtClean="0"/>
                        <a:t> </a:t>
                      </a:r>
                      <a:r>
                        <a:rPr lang="en-US" dirty="0" err="1" smtClean="0"/>
                        <a:t>asenkron</a:t>
                      </a:r>
                      <a:r>
                        <a:rPr lang="en-US" dirty="0" smtClean="0"/>
                        <a:t> </a:t>
                      </a:r>
                      <a:r>
                        <a:rPr lang="en-US" dirty="0" err="1" smtClean="0"/>
                        <a:t>arama</a:t>
                      </a:r>
                      <a:r>
                        <a:rPr lang="en-US" dirty="0" smtClean="0"/>
                        <a:t> yap</a:t>
                      </a:r>
                      <a:r>
                        <a:rPr lang="tr-TR" dirty="0" err="1" smtClean="0"/>
                        <a:t>ılabilir</a:t>
                      </a:r>
                      <a:endParaRPr lang="en-US" dirty="0" smtClean="0"/>
                    </a:p>
                    <a:p>
                      <a:endParaRPr lang="en-US" dirty="0"/>
                    </a:p>
                  </a:txBody>
                  <a:tcPr/>
                </a:tc>
                <a:tc>
                  <a:txBody>
                    <a:bodyPr/>
                    <a:lstStyle/>
                    <a:p>
                      <a:r>
                        <a:rPr lang="en-US" dirty="0" smtClean="0"/>
                        <a:t/>
                      </a:r>
                      <a:br>
                        <a:rPr lang="en-US" dirty="0" smtClean="0"/>
                      </a:br>
                      <a:r>
                        <a:rPr lang="tr-TR" dirty="0" smtClean="0"/>
                        <a:t>1</a:t>
                      </a:r>
                      <a:r>
                        <a:rPr lang="en-US" dirty="0" smtClean="0"/>
                        <a:t>. </a:t>
                      </a:r>
                      <a:r>
                        <a:rPr lang="en-US" dirty="0" err="1" smtClean="0"/>
                        <a:t>Bir</a:t>
                      </a:r>
                      <a:r>
                        <a:rPr lang="en-US" dirty="0" smtClean="0"/>
                        <a:t> </a:t>
                      </a:r>
                      <a:r>
                        <a:rPr lang="en-US" dirty="0" err="1" smtClean="0"/>
                        <a:t>hizmet</a:t>
                      </a:r>
                      <a:r>
                        <a:rPr lang="en-US" dirty="0" smtClean="0"/>
                        <a:t> </a:t>
                      </a:r>
                      <a:r>
                        <a:rPr lang="en-US" dirty="0" err="1" smtClean="0"/>
                        <a:t>isteği</a:t>
                      </a:r>
                      <a:r>
                        <a:rPr lang="en-US" dirty="0" smtClean="0"/>
                        <a:t> </a:t>
                      </a:r>
                      <a:r>
                        <a:rPr lang="en-US" dirty="0" err="1" smtClean="0"/>
                        <a:t>ve</a:t>
                      </a:r>
                      <a:r>
                        <a:rPr lang="tr-TR" dirty="0" smtClean="0"/>
                        <a:t>ya</a:t>
                      </a:r>
                      <a:r>
                        <a:rPr lang="en-US" dirty="0" smtClean="0"/>
                        <a:t> </a:t>
                      </a:r>
                      <a:r>
                        <a:rPr lang="en-US" dirty="0" err="1" smtClean="0"/>
                        <a:t>yanıtı</a:t>
                      </a:r>
                      <a:r>
                        <a:rPr lang="en-US" dirty="0" smtClean="0"/>
                        <a:t> </a:t>
                      </a:r>
                      <a:r>
                        <a:rPr lang="en-US" dirty="0" err="1" smtClean="0"/>
                        <a:t>sunucu</a:t>
                      </a:r>
                      <a:r>
                        <a:rPr lang="en-US" dirty="0" smtClean="0"/>
                        <a:t> </a:t>
                      </a:r>
                      <a:r>
                        <a:rPr lang="en-US" dirty="0" err="1" smtClean="0"/>
                        <a:t>tarafı</a:t>
                      </a:r>
                      <a:r>
                        <a:rPr lang="en-US" dirty="0" smtClean="0"/>
                        <a:t> proxy </a:t>
                      </a:r>
                      <a:r>
                        <a:rPr lang="en-US" dirty="0" err="1" smtClean="0"/>
                        <a:t>tarayıcı</a:t>
                      </a:r>
                      <a:r>
                        <a:rPr lang="tr-TR" dirty="0" smtClean="0"/>
                        <a:t>ya</a:t>
                      </a:r>
                      <a:r>
                        <a:rPr lang="en-US" dirty="0" smtClean="0"/>
                        <a:t> </a:t>
                      </a:r>
                      <a:r>
                        <a:rPr lang="en-US" dirty="0" err="1" smtClean="0"/>
                        <a:t>gid</a:t>
                      </a:r>
                      <a:r>
                        <a:rPr lang="tr-TR" dirty="0" smtClean="0"/>
                        <a:t>er</a:t>
                      </a:r>
                      <a:r>
                        <a:rPr lang="en-US" dirty="0" smtClean="0"/>
                        <a:t> </a:t>
                      </a:r>
                      <a:r>
                        <a:rPr lang="en-US" dirty="0" err="1" smtClean="0"/>
                        <a:t>ve</a:t>
                      </a:r>
                      <a:r>
                        <a:rPr lang="en-US" dirty="0" smtClean="0"/>
                        <a:t> </a:t>
                      </a:r>
                      <a:r>
                        <a:rPr lang="en-US" dirty="0" err="1" smtClean="0"/>
                        <a:t>sonra</a:t>
                      </a:r>
                      <a:r>
                        <a:rPr lang="en-US" dirty="0" smtClean="0"/>
                        <a:t> </a:t>
                      </a:r>
                      <a:r>
                        <a:rPr lang="en-US" dirty="0" err="1" smtClean="0"/>
                        <a:t>sunucu</a:t>
                      </a:r>
                      <a:r>
                        <a:rPr lang="en-US" dirty="0" smtClean="0"/>
                        <a:t> </a:t>
                      </a:r>
                      <a:r>
                        <a:rPr lang="en-US" dirty="0" err="1" smtClean="0"/>
                        <a:t>tarafı</a:t>
                      </a:r>
                      <a:r>
                        <a:rPr lang="en-US" dirty="0" smtClean="0"/>
                        <a:t> proxy </a:t>
                      </a:r>
                      <a:r>
                        <a:rPr lang="en-US" dirty="0" err="1" smtClean="0"/>
                        <a:t>mashup</a:t>
                      </a:r>
                      <a:r>
                        <a:rPr lang="en-US" dirty="0" smtClean="0"/>
                        <a:t> </a:t>
                      </a:r>
                      <a:r>
                        <a:rPr lang="en-US" dirty="0" err="1" smtClean="0"/>
                        <a:t>sunucuya</a:t>
                      </a:r>
                      <a:r>
                        <a:rPr lang="en-US" dirty="0" smtClean="0"/>
                        <a:t> g</a:t>
                      </a:r>
                      <a:r>
                        <a:rPr lang="tr-TR" dirty="0" err="1" smtClean="0"/>
                        <a:t>ider</a:t>
                      </a:r>
                      <a:r>
                        <a:rPr lang="tr-TR" dirty="0" smtClean="0"/>
                        <a:t>.</a:t>
                      </a:r>
                      <a:r>
                        <a:rPr lang="en-US" dirty="0" smtClean="0"/>
                        <a:t> Bu </a:t>
                      </a:r>
                      <a:r>
                        <a:rPr lang="en-US" dirty="0" err="1" smtClean="0"/>
                        <a:t>cevap</a:t>
                      </a:r>
                      <a:r>
                        <a:rPr lang="en-US" dirty="0" smtClean="0"/>
                        <a:t> alma</a:t>
                      </a:r>
                      <a:r>
                        <a:rPr lang="tr-TR" dirty="0" smtClean="0"/>
                        <a:t>da</a:t>
                      </a:r>
                      <a:r>
                        <a:rPr lang="en-US" dirty="0" smtClean="0"/>
                        <a:t> </a:t>
                      </a:r>
                      <a:r>
                        <a:rPr lang="en-US" dirty="0" err="1" smtClean="0"/>
                        <a:t>önemli</a:t>
                      </a:r>
                      <a:r>
                        <a:rPr lang="en-US" dirty="0" smtClean="0"/>
                        <a:t> </a:t>
                      </a:r>
                      <a:r>
                        <a:rPr lang="en-US" dirty="0" err="1" smtClean="0"/>
                        <a:t>bir</a:t>
                      </a:r>
                      <a:r>
                        <a:rPr lang="en-US" dirty="0" smtClean="0"/>
                        <a:t> </a:t>
                      </a:r>
                      <a:r>
                        <a:rPr lang="en-US" dirty="0" err="1" smtClean="0"/>
                        <a:t>gecikmeye</a:t>
                      </a:r>
                      <a:r>
                        <a:rPr lang="en-US" dirty="0" smtClean="0"/>
                        <a:t> </a:t>
                      </a:r>
                      <a:r>
                        <a:rPr lang="en-US" dirty="0" err="1" smtClean="0"/>
                        <a:t>neden</a:t>
                      </a:r>
                      <a:r>
                        <a:rPr lang="en-US" dirty="0" smtClean="0"/>
                        <a:t> </a:t>
                      </a:r>
                      <a:r>
                        <a:rPr lang="en-US" dirty="0" err="1" smtClean="0"/>
                        <a:t>olabilir</a:t>
                      </a:r>
                      <a:r>
                        <a:rPr lang="en-US" dirty="0" smtClean="0"/>
                        <a:t>.</a:t>
                      </a:r>
                      <a:br>
                        <a:rPr lang="en-US" dirty="0" smtClean="0"/>
                      </a:b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smtClean="0"/>
              <a:t>Mashup</a:t>
            </a:r>
            <a:r>
              <a:rPr lang="tr-TR" dirty="0" smtClean="0"/>
              <a:t> için</a:t>
            </a:r>
            <a:r>
              <a:rPr lang="en-US" dirty="0" smtClean="0"/>
              <a:t> </a:t>
            </a:r>
            <a:r>
              <a:rPr lang="tr-TR" dirty="0" smtClean="0"/>
              <a:t>Teknolojik alanlar</a:t>
            </a:r>
            <a:endParaRPr lang="en-US" dirty="0"/>
          </a:p>
        </p:txBody>
      </p:sp>
      <p:sp>
        <p:nvSpPr>
          <p:cNvPr id="3" name="Content Placeholder 2"/>
          <p:cNvSpPr>
            <a:spLocks noGrp="1"/>
          </p:cNvSpPr>
          <p:nvPr>
            <p:ph sz="quarter" idx="1"/>
          </p:nvPr>
        </p:nvSpPr>
        <p:spPr>
          <a:xfrm>
            <a:off x="457200" y="1447800"/>
            <a:ext cx="7467600" cy="4873752"/>
          </a:xfrm>
        </p:spPr>
        <p:txBody>
          <a:bodyPr/>
          <a:lstStyle/>
          <a:p>
            <a:r>
              <a:rPr lang="tr-TR" dirty="0" smtClean="0"/>
              <a:t>Üç teknolojik alan vardır</a:t>
            </a:r>
            <a:r>
              <a:rPr lang="en-US" dirty="0" smtClean="0"/>
              <a:t>:</a:t>
            </a:r>
          </a:p>
          <a:p>
            <a:pPr lvl="1"/>
            <a:r>
              <a:rPr lang="tr-TR" dirty="0" smtClean="0"/>
              <a:t>Sunum odaklı</a:t>
            </a:r>
            <a:endParaRPr lang="en-US" dirty="0" smtClean="0"/>
          </a:p>
          <a:p>
            <a:pPr lvl="1"/>
            <a:r>
              <a:rPr lang="tr-TR" dirty="0" smtClean="0"/>
              <a:t>Veri odaklı</a:t>
            </a:r>
            <a:endParaRPr lang="en-US" dirty="0" smtClean="0"/>
          </a:p>
          <a:p>
            <a:pPr lvl="1"/>
            <a:r>
              <a:rPr lang="tr-TR" i="1" dirty="0" smtClean="0"/>
              <a:t>İşlem odaklı</a:t>
            </a:r>
            <a:endParaRPr lang="en-US" dirty="0"/>
          </a:p>
        </p:txBody>
      </p:sp>
      <p:sp>
        <p:nvSpPr>
          <p:cNvPr id="4" name="Slide Number Placeholder 3"/>
          <p:cNvSpPr>
            <a:spLocks noGrp="1"/>
          </p:cNvSpPr>
          <p:nvPr>
            <p:ph type="sldNum" sz="quarter" idx="4294967295"/>
          </p:nvPr>
        </p:nvSpPr>
        <p:spPr>
          <a:xfrm>
            <a:off x="8129017" y="5734050"/>
            <a:ext cx="609600" cy="521208"/>
          </a:xfrm>
          <a:prstGeom prst="rect">
            <a:avLst/>
          </a:prstGeom>
        </p:spPr>
        <p:txBody>
          <a:bodyPr/>
          <a:lstStyle/>
          <a:p>
            <a:pPr>
              <a:defRPr/>
            </a:pPr>
            <a:fld id="{ECC5CE1C-FD38-4182-92EA-DD119F3CDC4F}" type="slidenum">
              <a:rPr lang="zh-TW" altLang="en-US" smtClean="0"/>
              <a:pPr>
                <a:defRPr/>
              </a:pPr>
              <a:t>5</a:t>
            </a:fld>
            <a:endParaRPr lang="en-US" altLang="zh-TW"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57224" y="3857628"/>
            <a:ext cx="7594817" cy="2274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594299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Mashup Örnekleri-Blogs</a:t>
            </a:r>
            <a:endParaRPr lang="tr-TR" dirty="0"/>
          </a:p>
        </p:txBody>
      </p:sp>
      <p:pic>
        <p:nvPicPr>
          <p:cNvPr id="4" name="Picture 4" descr="henny1"/>
          <p:cNvPicPr>
            <a:picLocks noGrp="1" noChangeArrowheads="1"/>
          </p:cNvPicPr>
          <p:nvPr>
            <p:ph idx="1"/>
          </p:nvPr>
        </p:nvPicPr>
        <p:blipFill>
          <a:blip r:embed="rId2"/>
          <a:srcRect/>
          <a:stretch>
            <a:fillRect/>
          </a:stretch>
        </p:blipFill>
        <p:spPr bwMode="auto">
          <a:xfrm>
            <a:off x="500034" y="1500174"/>
            <a:ext cx="7021762" cy="4525963"/>
          </a:xfrm>
          <a:prstGeom prst="rect">
            <a:avLst/>
          </a:prstGeom>
          <a:noFill/>
          <a:ln w="9525">
            <a:noFill/>
            <a:miter lim="800000"/>
            <a:headEnd/>
            <a:tailEnd/>
          </a:ln>
        </p:spPr>
      </p:pic>
      <p:sp>
        <p:nvSpPr>
          <p:cNvPr id="5" name="TextBox 4"/>
          <p:cNvSpPr txBox="1"/>
          <p:nvPr/>
        </p:nvSpPr>
        <p:spPr>
          <a:xfrm>
            <a:off x="6072198" y="5286388"/>
            <a:ext cx="2786082" cy="1246495"/>
          </a:xfrm>
          <a:prstGeom prst="rect">
            <a:avLst/>
          </a:prstGeom>
          <a:noFill/>
        </p:spPr>
        <p:txBody>
          <a:bodyPr wrap="square" rtlCol="0">
            <a:spAutoFit/>
          </a:bodyPr>
          <a:lstStyle/>
          <a:p>
            <a:r>
              <a:rPr lang="tr-TR" sz="1500" dirty="0" smtClean="0"/>
              <a:t>Bir  kişisel blog hem Flickr fotoğraflarını  hem de youtube,dailymotion vs fotoğraflarını birleştiren bir yapıya sahiptir. </a:t>
            </a:r>
            <a:endParaRPr lang="tr-T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Mashup Örnekleri-Blogs</a:t>
            </a:r>
            <a:endParaRPr lang="tr-TR" dirty="0"/>
          </a:p>
        </p:txBody>
      </p:sp>
      <p:sp>
        <p:nvSpPr>
          <p:cNvPr id="3" name="Content Placeholder 2"/>
          <p:cNvSpPr>
            <a:spLocks noGrp="1"/>
          </p:cNvSpPr>
          <p:nvPr>
            <p:ph idx="1"/>
          </p:nvPr>
        </p:nvSpPr>
        <p:spPr/>
        <p:txBody>
          <a:bodyPr/>
          <a:lstStyle/>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endParaRPr lang="tr-TR" sz="1200" b="1" dirty="0" smtClean="0"/>
          </a:p>
          <a:p>
            <a:r>
              <a:rPr lang="tr-TR" sz="1200" b="1" dirty="0" smtClean="0"/>
              <a:t>Ortaokul öğrencilerinde küresel işbirliği sağlamak için kullanılan , web 2.0 servisleriyle oluşturulan bir yapıdır. Sistemde farklı okullardaki öğrenciler ses, video ya da text yoluyla birbirlerine sorular sorup cevaplandırıyorlar ve bu şekilde aynı ortamda farklı servisler kullanılıyor.  Aynı zamanda kültürel birleşmeyi sağlıyorlar.</a:t>
            </a:r>
            <a:endParaRPr lang="en-AU" sz="1200" b="1" dirty="0" smtClean="0"/>
          </a:p>
          <a:p>
            <a:endParaRPr lang="tr-TR" dirty="0"/>
          </a:p>
        </p:txBody>
      </p:sp>
      <p:pic>
        <p:nvPicPr>
          <p:cNvPr id="4" name="Picture 6" descr="henny2"/>
          <p:cNvPicPr>
            <a:picLocks noChangeAspect="1" noChangeArrowheads="1"/>
          </p:cNvPicPr>
          <p:nvPr/>
        </p:nvPicPr>
        <p:blipFill>
          <a:blip r:embed="rId2"/>
          <a:srcRect/>
          <a:stretch>
            <a:fillRect/>
          </a:stretch>
        </p:blipFill>
        <p:spPr bwMode="auto">
          <a:xfrm>
            <a:off x="428596" y="1428736"/>
            <a:ext cx="7429552" cy="35719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Mashup İçin Alanlar</a:t>
            </a:r>
            <a:endParaRPr lang="tr-TR" dirty="0"/>
          </a:p>
        </p:txBody>
      </p:sp>
      <p:sp>
        <p:nvSpPr>
          <p:cNvPr id="3" name="Content Placeholder 2"/>
          <p:cNvSpPr>
            <a:spLocks noGrp="1"/>
          </p:cNvSpPr>
          <p:nvPr>
            <p:ph idx="1"/>
          </p:nvPr>
        </p:nvSpPr>
        <p:spPr/>
        <p:txBody>
          <a:bodyPr>
            <a:normAutofit/>
          </a:bodyPr>
          <a:lstStyle/>
          <a:p>
            <a:r>
              <a:rPr lang="tr-TR" sz="1500" dirty="0" smtClean="0"/>
              <a:t>Mashup Bloglarımızdaki varlıklarda, spesifik eğitim kaynaklarında , uzaktan eğitim sistemlerinde , Wikide ve sosyal medya gibi bir çok alanda kullanılmaktadır.</a:t>
            </a:r>
          </a:p>
          <a:p>
            <a:endParaRPr lang="tr-TR" sz="1500" dirty="0" smtClean="0"/>
          </a:p>
          <a:p>
            <a:pPr>
              <a:buNone/>
            </a:pPr>
            <a:r>
              <a:rPr lang="tr-TR" sz="1500" dirty="0" smtClean="0"/>
              <a:t>Bu alanlar aşağıdakileri içerir.</a:t>
            </a:r>
          </a:p>
          <a:p>
            <a:pPr>
              <a:buNone/>
            </a:pPr>
            <a:endParaRPr lang="tr-TR" sz="1500" dirty="0" smtClean="0"/>
          </a:p>
          <a:p>
            <a:pPr>
              <a:buNone/>
            </a:pPr>
            <a:r>
              <a:rPr lang="tr-TR" sz="1500" dirty="0" smtClean="0"/>
              <a:t>    *</a:t>
            </a:r>
            <a:r>
              <a:rPr lang="en-US" sz="1500" dirty="0" smtClean="0"/>
              <a:t> </a:t>
            </a:r>
            <a:r>
              <a:rPr lang="en-US" sz="1500" dirty="0" err="1" smtClean="0"/>
              <a:t>Moodle</a:t>
            </a:r>
            <a:r>
              <a:rPr lang="en-US" sz="1500" dirty="0" smtClean="0"/>
              <a:t> Courses</a:t>
            </a:r>
          </a:p>
          <a:p>
            <a:pPr>
              <a:buNone/>
            </a:pPr>
            <a:r>
              <a:rPr lang="tr-TR" sz="1500" dirty="0" smtClean="0"/>
              <a:t>    *</a:t>
            </a:r>
            <a:r>
              <a:rPr lang="en-US" sz="1500" dirty="0" smtClean="0"/>
              <a:t> </a:t>
            </a:r>
            <a:r>
              <a:rPr lang="en-US" sz="1500" dirty="0" err="1" smtClean="0"/>
              <a:t>Facebook</a:t>
            </a:r>
            <a:r>
              <a:rPr lang="en-US" sz="1500" dirty="0" smtClean="0"/>
              <a:t> Groups</a:t>
            </a:r>
          </a:p>
          <a:p>
            <a:pPr>
              <a:buNone/>
            </a:pPr>
            <a:r>
              <a:rPr lang="en-US" sz="1500" dirty="0" smtClean="0"/>
              <a:t> </a:t>
            </a:r>
            <a:r>
              <a:rPr lang="tr-TR" sz="1500" dirty="0" smtClean="0"/>
              <a:t>   * </a:t>
            </a:r>
            <a:r>
              <a:rPr lang="en-US" sz="1500" dirty="0" err="1" smtClean="0"/>
              <a:t>Ning</a:t>
            </a:r>
            <a:r>
              <a:rPr lang="en-US" sz="1500" dirty="0" smtClean="0"/>
              <a:t> Groups</a:t>
            </a:r>
          </a:p>
          <a:p>
            <a:pPr>
              <a:buNone/>
            </a:pPr>
            <a:r>
              <a:rPr lang="en-US" sz="1500" dirty="0" smtClean="0"/>
              <a:t> </a:t>
            </a:r>
            <a:r>
              <a:rPr lang="tr-TR" sz="1500" dirty="0" smtClean="0"/>
              <a:t>   * </a:t>
            </a:r>
            <a:r>
              <a:rPr lang="en-US" sz="1500" dirty="0" err="1" smtClean="0"/>
              <a:t>WetPaint</a:t>
            </a:r>
            <a:r>
              <a:rPr lang="en-US" sz="1500" dirty="0" smtClean="0"/>
              <a:t> Wikis</a:t>
            </a:r>
            <a:endParaRPr lang="tr-TR"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Mashup’ın Eğitimde Kullanımı</a:t>
            </a:r>
            <a:endParaRPr lang="tr-TR" dirty="0"/>
          </a:p>
        </p:txBody>
      </p:sp>
      <p:pic>
        <p:nvPicPr>
          <p:cNvPr id="4" name="Picture 2" descr="C:\Users\lenovo\Desktop\GS1 Learn icon.jpg"/>
          <p:cNvPicPr>
            <a:picLocks noGrp="1" noChangeAspect="1" noChangeArrowheads="1"/>
          </p:cNvPicPr>
          <p:nvPr>
            <p:ph idx="1"/>
          </p:nvPr>
        </p:nvPicPr>
        <p:blipFill>
          <a:blip r:embed="rId2" cstate="print"/>
          <a:srcRect/>
          <a:stretch>
            <a:fillRect/>
          </a:stretch>
        </p:blipFill>
        <p:spPr bwMode="auto">
          <a:xfrm>
            <a:off x="785786" y="3071810"/>
            <a:ext cx="6965302" cy="3312622"/>
          </a:xfrm>
          <a:prstGeom prst="rect">
            <a:avLst/>
          </a:prstGeom>
          <a:noFill/>
        </p:spPr>
      </p:pic>
      <p:sp>
        <p:nvSpPr>
          <p:cNvPr id="5" name="TextBox 4"/>
          <p:cNvSpPr txBox="1"/>
          <p:nvPr/>
        </p:nvSpPr>
        <p:spPr>
          <a:xfrm>
            <a:off x="928662" y="1785926"/>
            <a:ext cx="6143668" cy="923330"/>
          </a:xfrm>
          <a:prstGeom prst="rect">
            <a:avLst/>
          </a:prstGeom>
          <a:noFill/>
        </p:spPr>
        <p:txBody>
          <a:bodyPr wrap="square" rtlCol="0">
            <a:spAutoFit/>
          </a:bodyPr>
          <a:lstStyle/>
          <a:p>
            <a:r>
              <a:rPr lang="tr-TR" dirty="0" smtClean="0">
                <a:latin typeface="Cambria" pitchFamily="18" charset="0"/>
              </a:rPr>
              <a:t>Eğitimde Mash-up’ ın kullanılmasıyla; Öğrenci ve öğretmen dağınık halde bulunan bilgilere toplu halde ulaşır. Böylece aranılan bilgiye daha kolay ve hızlı şekilde ulaşılmış olur.</a:t>
            </a:r>
            <a:endParaRPr lang="tr-TR"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818</Words>
  <Application>Microsoft Office PowerPoint</Application>
  <PresentationFormat>On-screen Show (4:3)</PresentationFormat>
  <Paragraphs>148</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Ofis Teması</vt:lpstr>
      <vt:lpstr>Mashups Nedir? Web 2.0 Applications </vt:lpstr>
      <vt:lpstr>Web Mashup türleri</vt:lpstr>
      <vt:lpstr>Client Side Mashup</vt:lpstr>
      <vt:lpstr>Server Side Mashup</vt:lpstr>
      <vt:lpstr>Mashup için Teknolojik alanlar</vt:lpstr>
      <vt:lpstr>Mashup Örnekleri-Blogs</vt:lpstr>
      <vt:lpstr>Mashup Örnekleri-Blogs</vt:lpstr>
      <vt:lpstr>Mashup İçin Alanlar</vt:lpstr>
      <vt:lpstr>Mashup’ın Eğitimde Kullanımı</vt:lpstr>
      <vt:lpstr>Mashup’ın Eğitimde Kullanımı</vt:lpstr>
      <vt:lpstr>Mashup Anatomisi</vt:lpstr>
      <vt:lpstr>Mashup İmages</vt:lpstr>
      <vt:lpstr>Mashup nedir? Müzik ve Video</vt:lpstr>
      <vt:lpstr>Mashup Videolar ve Sesler</vt:lpstr>
      <vt:lpstr>MASHUP – MİCROBLOGLAMA </vt:lpstr>
      <vt:lpstr>MASHUP – FACEBOOK</vt:lpstr>
      <vt:lpstr>Slide 17</vt:lpstr>
      <vt:lpstr>MASHUP’LAR NASIL KULLANABİLİR?</vt:lpstr>
      <vt:lpstr> MASH-UP’IN EĞİTİMDE KULLANILMASI </vt:lpstr>
      <vt:lpstr> MASHUP’IN İÇİN 4 TEMEL ÖZELLİK  </vt:lpstr>
      <vt:lpstr>Hangi Araçlar? Linkler ve Kaynaklar</vt:lpstr>
      <vt:lpstr>Hangi Araçlar? Linkler ve Kaynaklar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ugur osmanoglu</dc:creator>
  <cp:lastModifiedBy>süloCan</cp:lastModifiedBy>
  <cp:revision>29</cp:revision>
  <dcterms:created xsi:type="dcterms:W3CDTF">2013-12-29T13:43:53Z</dcterms:created>
  <dcterms:modified xsi:type="dcterms:W3CDTF">2013-12-31T09:23:42Z</dcterms:modified>
</cp:coreProperties>
</file>