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Default Extension="pdf" ContentType="application/pdf"/>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0"/>
  </p:notesMasterIdLst>
  <p:handoutMasterIdLst>
    <p:handoutMasterId r:id="rId81"/>
  </p:handoutMasterIdLst>
  <p:sldIdLst>
    <p:sldId id="256" r:id="rId2"/>
    <p:sldId id="277" r:id="rId3"/>
    <p:sldId id="278" r:id="rId4"/>
    <p:sldId id="279" r:id="rId5"/>
    <p:sldId id="280" r:id="rId6"/>
    <p:sldId id="257" r:id="rId7"/>
    <p:sldId id="258" r:id="rId8"/>
    <p:sldId id="281" r:id="rId9"/>
    <p:sldId id="282" r:id="rId10"/>
    <p:sldId id="283" r:id="rId11"/>
    <p:sldId id="285" r:id="rId12"/>
    <p:sldId id="286" r:id="rId13"/>
    <p:sldId id="287" r:id="rId14"/>
    <p:sldId id="259" r:id="rId15"/>
    <p:sldId id="310" r:id="rId16"/>
    <p:sldId id="288" r:id="rId17"/>
    <p:sldId id="260" r:id="rId18"/>
    <p:sldId id="289" r:id="rId19"/>
    <p:sldId id="311" r:id="rId20"/>
    <p:sldId id="261" r:id="rId21"/>
    <p:sldId id="316" r:id="rId22"/>
    <p:sldId id="318" r:id="rId23"/>
    <p:sldId id="291" r:id="rId24"/>
    <p:sldId id="314" r:id="rId25"/>
    <p:sldId id="262" r:id="rId26"/>
    <p:sldId id="319" r:id="rId27"/>
    <p:sldId id="264" r:id="rId28"/>
    <p:sldId id="315" r:id="rId29"/>
    <p:sldId id="320" r:id="rId30"/>
    <p:sldId id="265" r:id="rId31"/>
    <p:sldId id="338" r:id="rId32"/>
    <p:sldId id="321" r:id="rId33"/>
    <p:sldId id="324" r:id="rId34"/>
    <p:sldId id="323" r:id="rId35"/>
    <p:sldId id="266" r:id="rId36"/>
    <p:sldId id="322" r:id="rId37"/>
    <p:sldId id="325" r:id="rId38"/>
    <p:sldId id="332" r:id="rId39"/>
    <p:sldId id="331" r:id="rId40"/>
    <p:sldId id="326" r:id="rId41"/>
    <p:sldId id="268" r:id="rId42"/>
    <p:sldId id="302" r:id="rId43"/>
    <p:sldId id="269" r:id="rId44"/>
    <p:sldId id="303" r:id="rId45"/>
    <p:sldId id="304" r:id="rId46"/>
    <p:sldId id="351" r:id="rId47"/>
    <p:sldId id="333" r:id="rId48"/>
    <p:sldId id="270" r:id="rId49"/>
    <p:sldId id="340" r:id="rId50"/>
    <p:sldId id="335" r:id="rId51"/>
    <p:sldId id="343" r:id="rId52"/>
    <p:sldId id="344" r:id="rId53"/>
    <p:sldId id="352" r:id="rId54"/>
    <p:sldId id="353" r:id="rId55"/>
    <p:sldId id="354" r:id="rId56"/>
    <p:sldId id="336" r:id="rId57"/>
    <p:sldId id="345" r:id="rId58"/>
    <p:sldId id="346" r:id="rId59"/>
    <p:sldId id="305" r:id="rId60"/>
    <p:sldId id="271" r:id="rId61"/>
    <p:sldId id="306" r:id="rId62"/>
    <p:sldId id="272" r:id="rId63"/>
    <p:sldId id="292" r:id="rId64"/>
    <p:sldId id="294" r:id="rId65"/>
    <p:sldId id="295" r:id="rId66"/>
    <p:sldId id="296" r:id="rId67"/>
    <p:sldId id="297" r:id="rId68"/>
    <p:sldId id="298" r:id="rId69"/>
    <p:sldId id="299" r:id="rId70"/>
    <p:sldId id="301" r:id="rId71"/>
    <p:sldId id="347" r:id="rId72"/>
    <p:sldId id="348" r:id="rId73"/>
    <p:sldId id="274" r:id="rId74"/>
    <p:sldId id="349" r:id="rId75"/>
    <p:sldId id="350" r:id="rId76"/>
    <p:sldId id="355" r:id="rId77"/>
    <p:sldId id="356" r:id="rId78"/>
    <p:sldId id="275" r:id="rId79"/>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Objects="1">
      <p:cViewPr varScale="1">
        <p:scale>
          <a:sx n="77" d="100"/>
          <a:sy n="77" d="100"/>
        </p:scale>
        <p:origin x="-1056" y="-77"/>
      </p:cViewPr>
      <p:guideLst>
        <p:guide orient="horz" pos="2160"/>
        <p:guide pos="2880"/>
      </p:guideLst>
    </p:cSldViewPr>
  </p:slideViewPr>
  <p:notesTextViewPr>
    <p:cViewPr>
      <p:scale>
        <a:sx n="100" d="100"/>
        <a:sy n="100" d="100"/>
      </p:scale>
      <p:origin x="0" y="0"/>
    </p:cViewPr>
  </p:notesTextViewPr>
  <p:sorterViewPr>
    <p:cViewPr>
      <p:scale>
        <a:sx n="76" d="100"/>
        <a:sy n="76" d="100"/>
      </p:scale>
      <p:origin x="0" y="8232"/>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11/2/2015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11/2/2015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B7B8CCC-C6F6-C744-8767-7124C04F432F}" type="datetime1">
              <a:rPr lang="en-US" smtClean="0"/>
              <a:pPr>
                <a:defRPr/>
              </a:pPr>
              <a:t>11/2/2015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6CDEEB-0315-E64A-962D-B94AA3A20008}" type="datetime1">
              <a:rPr lang="en-US" smtClean="0"/>
              <a:pPr>
                <a:defRPr/>
              </a:pPr>
              <a:t>11/2/2015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9260568-3727-E744-9DC3-F092D60BBC91}" type="datetime1">
              <a:rPr lang="en-US" smtClean="0"/>
              <a:pPr>
                <a:defRPr/>
              </a:pPr>
              <a:t>11/2/2015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904E52A-2476-1340-A5C3-5A2D80BAD226}" type="datetime1">
              <a:rPr lang="en-US" smtClean="0"/>
              <a:pPr>
                <a:defRPr/>
              </a:pPr>
              <a:t>11/2/2015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C7F83E1-178D-8C43-BF4A-AE3EB8F3FFD3}" type="datetime1">
              <a:rPr lang="en-US" smtClean="0"/>
              <a:pPr>
                <a:defRPr/>
              </a:pPr>
              <a:t>11/2/2015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33490DA-C9DF-CB45-8664-ABF7A824EA6C}" type="datetime1">
              <a:rPr lang="en-US" smtClean="0"/>
              <a:pPr>
                <a:defRPr/>
              </a:pPr>
              <a:t>11/2/2015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DDC695B-01A5-4C45-BEA1-8984F49CB2EF}" type="datetime1">
              <a:rPr lang="en-US" smtClean="0"/>
              <a:pPr>
                <a:defRPr/>
              </a:pPr>
              <a:t>11/2/2015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A413090-8E42-D147-A70A-C9AE1F079D69}" type="datetime1">
              <a:rPr lang="en-US" smtClean="0"/>
              <a:pPr>
                <a:defRPr/>
              </a:pPr>
              <a:t>11/2/2015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5D02FA-23E5-9145-8D5A-9638243413AD}" type="datetime1">
              <a:rPr lang="en-US" smtClean="0"/>
              <a:pPr>
                <a:defRPr/>
              </a:pPr>
              <a:t>11/2/2015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2FC95B-596E-0D40-A740-F50075B914A9}" type="datetime1">
              <a:rPr lang="en-US" smtClean="0"/>
              <a:pPr>
                <a:defRPr/>
              </a:pPr>
              <a:t>11/2/2015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500769-F39E-4A4D-A4CE-92D09FFFECC9}" type="datetime1">
              <a:rPr lang="en-US" smtClean="0"/>
              <a:pPr>
                <a:defRPr/>
              </a:pPr>
              <a:t>11/2/2015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C440C91-0FBE-0F48-8DA2-B770B0FEE374}" type="datetime1">
              <a:rPr lang="en-US" smtClean="0"/>
              <a:pPr>
                <a:defRPr/>
              </a:pPr>
              <a:t>11/2/2015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package" Target="../embeddings/Microsoft_Office_Word_Belgesi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Office_Word_Belgesi2.docx"/><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package" Target="../embeddings/Microsoft_Office_Word_Belgesi3.docx"/><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package" Target="../embeddings/Microsoft_Office_Word_Belgesi4.docx"/><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d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pd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Microsoft_Office_Word_97_-_2003_Belgesi1.doc"/><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7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solidFill>
                  <a:srgbClr val="C00000"/>
                </a:solidFill>
              </a:rPr>
              <a:t>Requirements Engineering</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Functional requirements for the MHC-PMS</a:t>
            </a:r>
            <a:endParaRPr lang="en-US" dirty="0"/>
          </a:p>
        </p:txBody>
      </p:sp>
      <p:sp>
        <p:nvSpPr>
          <p:cNvPr id="77827" name="Rectangle 3"/>
          <p:cNvSpPr>
            <a:spLocks noGrp="1" noChangeArrowheads="1"/>
          </p:cNvSpPr>
          <p:nvPr>
            <p:ph idx="1"/>
          </p:nvPr>
        </p:nvSpPr>
        <p:spPr/>
        <p:txBody>
          <a:bodyPr/>
          <a:lstStyle/>
          <a:p>
            <a:r>
              <a:rPr lang="en-US" dirty="0" smtClean="0"/>
              <a:t>A user shall be able to search the appointments lists for all clinics.</a:t>
            </a:r>
            <a:endParaRPr lang="en-GB" dirty="0" smtClean="0"/>
          </a:p>
          <a:p>
            <a:r>
              <a:rPr lang="en-US" dirty="0" smtClean="0"/>
              <a:t>The system shall generate each day, for each clinic, a list of patients who are expected to attend appointments that day. </a:t>
            </a:r>
            <a:endParaRPr lang="en-GB" dirty="0" smtClean="0"/>
          </a:p>
          <a:p>
            <a:r>
              <a:rPr lang="en-US" dirty="0" smtClean="0"/>
              <a:t>Each staff member using the system shall be uniquely identified by his or her 8-digit employee number.</a:t>
            </a:r>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solidFill>
                  <a:srgbClr val="C00000"/>
                </a:solidFill>
              </a:rPr>
              <a:t>Requirements </a:t>
            </a:r>
            <a:r>
              <a:rPr lang="en-GB" dirty="0" smtClean="0">
                <a:solidFill>
                  <a:srgbClr val="C00000"/>
                </a:solidFill>
              </a:rPr>
              <a:t>imprecision</a:t>
            </a:r>
            <a:endParaRPr lang="en-GB" dirty="0">
              <a:solidFill>
                <a:srgbClr val="C00000"/>
              </a:solidFill>
            </a:endParaRPr>
          </a:p>
        </p:txBody>
      </p:sp>
      <p:sp>
        <p:nvSpPr>
          <p:cNvPr id="41987" name="Rectangle 3"/>
          <p:cNvSpPr>
            <a:spLocks noGrp="1" noChangeArrowheads="1"/>
          </p:cNvSpPr>
          <p:nvPr>
            <p:ph idx="1"/>
          </p:nvPr>
        </p:nvSpPr>
        <p:spPr/>
        <p:txBody>
          <a:bodyPr/>
          <a:lstStyle/>
          <a:p>
            <a:r>
              <a:rPr lang="en-GB" dirty="0">
                <a:solidFill>
                  <a:srgbClr val="0070C0"/>
                </a:solidFill>
              </a:rPr>
              <a:t>Problems arise when requirements are not precisely stated.</a:t>
            </a:r>
          </a:p>
          <a:p>
            <a:r>
              <a:rPr lang="en-GB" dirty="0">
                <a:solidFill>
                  <a:srgbClr val="00B050"/>
                </a:solidFill>
              </a:rPr>
              <a:t>Ambiguous requirements may be interpreted in different ways by developers and users.</a:t>
            </a:r>
          </a:p>
          <a:p>
            <a:r>
              <a:rPr lang="en-GB" dirty="0">
                <a:solidFill>
                  <a:schemeClr val="tx1"/>
                </a:solidFill>
              </a:rPr>
              <a:t>Consider the term </a:t>
            </a:r>
            <a:r>
              <a:rPr lang="en-GB" dirty="0" smtClean="0">
                <a:solidFill>
                  <a:schemeClr val="tx1"/>
                </a:solidFill>
              </a:rPr>
              <a:t>‘search’ in requirement 1</a:t>
            </a:r>
          </a:p>
          <a:p>
            <a:pPr lvl="1"/>
            <a:r>
              <a:rPr lang="en-GB" dirty="0">
                <a:solidFill>
                  <a:srgbClr val="C00000"/>
                </a:solidFill>
              </a:rPr>
              <a:t>User intention</a:t>
            </a:r>
            <a:r>
              <a:rPr lang="en-GB" dirty="0" smtClean="0">
                <a:solidFill>
                  <a:srgbClr val="C00000"/>
                </a:solidFill>
              </a:rPr>
              <a:t> –</a:t>
            </a:r>
            <a:r>
              <a:rPr lang="en-GB" dirty="0" smtClean="0"/>
              <a:t> </a:t>
            </a:r>
            <a:r>
              <a:rPr lang="en-GB" dirty="0" smtClean="0">
                <a:solidFill>
                  <a:schemeClr val="tx1"/>
                </a:solidFill>
              </a:rPr>
              <a:t>search for a patient name across all appointments in all clinics;</a:t>
            </a:r>
            <a:endParaRPr lang="en-GB" dirty="0">
              <a:solidFill>
                <a:schemeClr val="tx1"/>
              </a:solidFill>
            </a:endParaRPr>
          </a:p>
          <a:p>
            <a:pPr lvl="1"/>
            <a:r>
              <a:rPr lang="en-GB" dirty="0">
                <a:solidFill>
                  <a:srgbClr val="C00000"/>
                </a:solidFill>
              </a:rPr>
              <a:t>Developer interpretation</a:t>
            </a:r>
            <a:r>
              <a:rPr lang="en-GB" dirty="0" smtClean="0">
                <a:solidFill>
                  <a:srgbClr val="C00000"/>
                </a:solidFill>
              </a:rPr>
              <a:t> –</a:t>
            </a:r>
            <a:r>
              <a:rPr lang="en-GB" dirty="0" smtClean="0"/>
              <a:t> </a:t>
            </a:r>
            <a:r>
              <a:rPr lang="en-GB" dirty="0" smtClean="0">
                <a:solidFill>
                  <a:schemeClr val="tx1"/>
                </a:solidFill>
              </a:rPr>
              <a:t>search for a patient name in an individual clinic. User chooses clinic then search.</a:t>
            </a:r>
            <a:endParaRPr lang="en-GB" dirty="0">
              <a:solidFill>
                <a:schemeClr val="tx1"/>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solidFill>
                  <a:srgbClr val="C00000"/>
                </a:solidFill>
              </a:rPr>
              <a:t>Requirements completeness and consistency</a:t>
            </a:r>
          </a:p>
        </p:txBody>
      </p:sp>
      <p:sp>
        <p:nvSpPr>
          <p:cNvPr id="43011" name="Rectangle 3"/>
          <p:cNvSpPr>
            <a:spLocks noGrp="1" noChangeArrowheads="1"/>
          </p:cNvSpPr>
          <p:nvPr>
            <p:ph idx="1"/>
          </p:nvPr>
        </p:nvSpPr>
        <p:spPr/>
        <p:txBody>
          <a:bodyPr/>
          <a:lstStyle/>
          <a:p>
            <a:r>
              <a:rPr lang="en-GB" sz="2400" dirty="0">
                <a:solidFill>
                  <a:srgbClr val="0070C0"/>
                </a:solidFill>
              </a:rPr>
              <a:t>In principle, requirements should be both complete and consistent.</a:t>
            </a:r>
          </a:p>
          <a:p>
            <a:r>
              <a:rPr lang="en-GB" sz="2400" dirty="0">
                <a:solidFill>
                  <a:srgbClr val="C00000"/>
                </a:solidFill>
              </a:rPr>
              <a:t>Complete</a:t>
            </a:r>
          </a:p>
          <a:p>
            <a:pPr lvl="1"/>
            <a:r>
              <a:rPr lang="en-GB" dirty="0"/>
              <a:t>They should include descriptions of all facilities required.</a:t>
            </a:r>
          </a:p>
          <a:p>
            <a:r>
              <a:rPr lang="en-GB" sz="2400" dirty="0">
                <a:solidFill>
                  <a:srgbClr val="C00000"/>
                </a:solidFill>
              </a:rPr>
              <a:t>Consistent</a:t>
            </a:r>
          </a:p>
          <a:p>
            <a:pPr lvl="1"/>
            <a:r>
              <a:rPr lang="en-GB" dirty="0"/>
              <a:t>There should be no conflicts or contradictions in the descriptions of the system facilities.</a:t>
            </a:r>
          </a:p>
          <a:p>
            <a:r>
              <a:rPr lang="en-GB" sz="2400" dirty="0">
                <a:solidFill>
                  <a:schemeClr val="tx1"/>
                </a:solidFill>
              </a:rPr>
              <a:t>In practice, it is impossible to produce a complete and consistent requirements document.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dirty="0">
                <a:solidFill>
                  <a:srgbClr val="C00000"/>
                </a:solidFill>
              </a:rPr>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solidFill>
                  <a:srgbClr val="00B050"/>
                </a:solidFill>
              </a:rPr>
              <a:t>These define system properties and constraints e.g. reliability, response time and storage requirements. Constraints are I/O device capability, system representations, etc.</a:t>
            </a:r>
          </a:p>
          <a:p>
            <a:pPr>
              <a:lnSpc>
                <a:spcPct val="90000"/>
              </a:lnSpc>
            </a:pPr>
            <a:r>
              <a:rPr lang="en-GB" dirty="0">
                <a:solidFill>
                  <a:srgbClr val="0070C0"/>
                </a:solidFill>
              </a:rPr>
              <a:t>Process requirements may also be specified mandating a particular</a:t>
            </a:r>
            <a:r>
              <a:rPr lang="en-GB" dirty="0" smtClean="0">
                <a:solidFill>
                  <a:srgbClr val="0070C0"/>
                </a:solidFill>
              </a:rPr>
              <a:t> IDE, </a:t>
            </a:r>
            <a:r>
              <a:rPr lang="en-GB" dirty="0">
                <a:solidFill>
                  <a:srgbClr val="0070C0"/>
                </a:solidFill>
              </a:rPr>
              <a:t>programming language or development method.</a:t>
            </a:r>
          </a:p>
          <a:p>
            <a:pPr>
              <a:lnSpc>
                <a:spcPct val="90000"/>
              </a:lnSpc>
            </a:pPr>
            <a:r>
              <a:rPr lang="en-GB" dirty="0">
                <a:solidFill>
                  <a:schemeClr val="tx1"/>
                </a:solidFill>
              </a:rPr>
              <a:t>Non-functional requirements may be more critical than functional requirements. If these are not met, the system</a:t>
            </a:r>
            <a:r>
              <a:rPr lang="en-GB" dirty="0" smtClean="0">
                <a:solidFill>
                  <a:schemeClr val="tx1"/>
                </a:solidFill>
              </a:rPr>
              <a:t> may be useless</a:t>
            </a:r>
            <a:r>
              <a:rPr lang="en-GB" dirty="0">
                <a:solidFill>
                  <a:schemeClr val="tx1"/>
                </a:solidFill>
              </a:rPr>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solidFill>
                  <a:srgbClr val="C00000"/>
                </a:solidFill>
              </a:rPr>
              <a:t>Types of nonfunctional requirement</a:t>
            </a:r>
            <a:r>
              <a:rPr lang="en-GB" dirty="0" smtClean="0">
                <a:solidFill>
                  <a:srgbClr val="C00000"/>
                </a:solidFill>
              </a:rPr>
              <a:t> </a:t>
            </a:r>
            <a:endParaRPr lang="en-US" dirty="0" smtClean="0">
              <a:solidFill>
                <a:srgbClr val="C00000"/>
              </a:solidFill>
            </a:endParaRPr>
          </a:p>
        </p:txBody>
      </p:sp>
      <p:pic>
        <p:nvPicPr>
          <p:cNvPr id="4" name="Picture 3" descr="4.3 Non-functionalReq.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990600" y="1911350"/>
            <a:ext cx="6915549" cy="38798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Non-functional requirements implementation</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chemeClr val="tx1"/>
                </a:solidFill>
              </a:rPr>
              <a:t>Non-functional requirements may affect the overall architecture of a system rather than the individual components. </a:t>
            </a:r>
          </a:p>
          <a:p>
            <a:pPr lvl="1"/>
            <a:r>
              <a:rPr lang="en-US" dirty="0" smtClean="0">
                <a:solidFill>
                  <a:srgbClr val="00B050"/>
                </a:solidFill>
              </a:rPr>
              <a:t>For example, to ensure that </a:t>
            </a:r>
            <a:r>
              <a:rPr lang="en-US" dirty="0" smtClean="0">
                <a:solidFill>
                  <a:srgbClr val="C00000"/>
                </a:solidFill>
              </a:rPr>
              <a:t>performance requirements </a:t>
            </a:r>
            <a:r>
              <a:rPr lang="en-US" dirty="0" smtClean="0">
                <a:solidFill>
                  <a:srgbClr val="00B050"/>
                </a:solidFill>
              </a:rPr>
              <a:t>are met, you may have to organize the system to minimize communications between components</a:t>
            </a:r>
            <a:r>
              <a:rPr lang="en-US" dirty="0" smtClean="0"/>
              <a:t>.</a:t>
            </a:r>
            <a:endParaRPr lang="en-GB" dirty="0" smtClean="0"/>
          </a:p>
          <a:p>
            <a:r>
              <a:rPr lang="en-US" dirty="0" smtClean="0">
                <a:solidFill>
                  <a:schemeClr val="tx1"/>
                </a:solidFill>
              </a:rPr>
              <a:t>A single non-functional requirement, such as a </a:t>
            </a:r>
            <a:r>
              <a:rPr lang="en-US" dirty="0" smtClean="0">
                <a:solidFill>
                  <a:srgbClr val="C00000"/>
                </a:solidFill>
              </a:rPr>
              <a:t>security requirement</a:t>
            </a:r>
            <a:r>
              <a:rPr lang="en-US" dirty="0" smtClean="0">
                <a:solidFill>
                  <a:schemeClr val="tx1"/>
                </a:solidFill>
              </a:rPr>
              <a:t>, may generate a number of related functional requirements that define system services that are required. </a:t>
            </a:r>
          </a:p>
          <a:p>
            <a:pPr lvl="1"/>
            <a:r>
              <a:rPr lang="en-US" dirty="0" smtClean="0">
                <a:solidFill>
                  <a:srgbClr val="00B050"/>
                </a:solidFill>
              </a:rPr>
              <a:t>It may also generate requirements that restrict existing requirements. </a:t>
            </a:r>
            <a:endParaRPr lang="en-US" dirty="0">
              <a:solidFill>
                <a:srgbClr val="00B050"/>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dirty="0">
                <a:solidFill>
                  <a:srgbClr val="C00000"/>
                </a:solidFill>
              </a:rPr>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dirty="0">
                <a:solidFill>
                  <a:srgbClr val="C00000"/>
                </a:solidFill>
              </a:rPr>
              <a:t>Product requirements</a:t>
            </a:r>
          </a:p>
          <a:p>
            <a:pPr lvl="1"/>
            <a:r>
              <a:rPr lang="en-GB" sz="2000" dirty="0"/>
              <a:t>Requirements which specify that the delivered product must behave in a particular way e.g. execution speed, reliability, etc.</a:t>
            </a:r>
          </a:p>
          <a:p>
            <a:r>
              <a:rPr lang="en-GB" sz="2400" dirty="0">
                <a:solidFill>
                  <a:srgbClr val="C00000"/>
                </a:solidFill>
              </a:rPr>
              <a:t>Organisational requirements</a:t>
            </a:r>
          </a:p>
          <a:p>
            <a:pPr lvl="1"/>
            <a:r>
              <a:rPr lang="en-GB" sz="2000" dirty="0"/>
              <a:t>Requirements which are a consequence of organisational policies and procedures e.g. process standards used, implementation requirements, etc.</a:t>
            </a:r>
          </a:p>
          <a:p>
            <a:r>
              <a:rPr lang="en-GB" sz="2400" dirty="0">
                <a:solidFill>
                  <a:srgbClr val="C00000"/>
                </a:solidFill>
              </a:rPr>
              <a:t>External requirements</a:t>
            </a:r>
          </a:p>
          <a:p>
            <a:pPr lvl="1"/>
            <a:r>
              <a:rPr lang="en-GB" sz="2000" dirty="0"/>
              <a:t>Requirements which arise from factors which are external to the system and its development process e.g. interoperability requirements, legislative requirements,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of nonfunctional requirements in the MHC-PMS</a:t>
            </a:r>
            <a:r>
              <a:rPr lang="en-GB" dirty="0" smtClean="0"/>
              <a:t> </a:t>
            </a:r>
            <a:endParaRPr lang="en-US" dirty="0" smtClean="0"/>
          </a:p>
        </p:txBody>
      </p:sp>
      <p:graphicFrame>
        <p:nvGraphicFramePr>
          <p:cNvPr id="4" name="Table 3"/>
          <p:cNvGraphicFramePr>
            <a:graphicFrameLocks noGrp="1"/>
          </p:cNvGraphicFramePr>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tblGrid>
              <a:tr h="4495800">
                <a:tc>
                  <a:txBody>
                    <a:bodyPr/>
                    <a:lstStyle/>
                    <a:p>
                      <a:r>
                        <a:rPr lang="en-GB" sz="1800" b="1" kern="1200" dirty="0" smtClean="0"/>
                        <a:t>Product requirement</a:t>
                      </a:r>
                    </a:p>
                    <a:p>
                      <a:r>
                        <a:rPr lang="en-GB" sz="1800" b="0" kern="1200" dirty="0" smtClean="0"/>
                        <a:t>The MHC-PMS shall be available to all clinics during normal working hours (Mon–Fri, 0830–17.30). Downtime within normal working hours shall not exceed five seconds in any one day.</a:t>
                      </a:r>
                    </a:p>
                    <a:p>
                      <a:endParaRPr lang="en-GB" sz="1800" b="0"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MHC-PMS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 </a:t>
                      </a:r>
                    </a:p>
                    <a:p>
                      <a:endParaRPr lang="en-US" b="0" dirty="0"/>
                    </a:p>
                  </a:txBody>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solidFill>
                  <a:srgbClr val="C00000"/>
                </a:solidFill>
              </a:rPr>
              <a:t>Goals and requirements</a:t>
            </a:r>
          </a:p>
        </p:txBody>
      </p:sp>
      <p:sp>
        <p:nvSpPr>
          <p:cNvPr id="44035" name="Rectangle 3"/>
          <p:cNvSpPr>
            <a:spLocks noGrp="1" noChangeArrowheads="1"/>
          </p:cNvSpPr>
          <p:nvPr>
            <p:ph type="body" idx="1"/>
          </p:nvPr>
        </p:nvSpPr>
        <p:spPr/>
        <p:txBody>
          <a:bodyPr/>
          <a:lstStyle/>
          <a:p>
            <a:r>
              <a:rPr lang="en-GB" sz="2400" dirty="0">
                <a:solidFill>
                  <a:srgbClr val="00B050"/>
                </a:solidFill>
              </a:rPr>
              <a:t>Non-functional requirements may be very difficult to state precisely and imprecise requirements may be difficult to verify. </a:t>
            </a:r>
          </a:p>
          <a:p>
            <a:r>
              <a:rPr lang="en-GB" sz="2400" dirty="0">
                <a:solidFill>
                  <a:srgbClr val="C00000"/>
                </a:solidFill>
              </a:rPr>
              <a:t>Goal</a:t>
            </a:r>
          </a:p>
          <a:p>
            <a:pPr lvl="1"/>
            <a:r>
              <a:rPr lang="en-GB" sz="2000" dirty="0">
                <a:solidFill>
                  <a:schemeClr val="tx1"/>
                </a:solidFill>
              </a:rPr>
              <a:t>A general intention of the user such as ease of use.</a:t>
            </a:r>
          </a:p>
          <a:p>
            <a:r>
              <a:rPr lang="en-GB" sz="2400" dirty="0">
                <a:solidFill>
                  <a:srgbClr val="C00000"/>
                </a:solidFill>
              </a:rPr>
              <a:t>Verifiable non-functional requirement</a:t>
            </a:r>
          </a:p>
          <a:p>
            <a:pPr lvl="1"/>
            <a:r>
              <a:rPr lang="en-GB" sz="2000" dirty="0">
                <a:solidFill>
                  <a:schemeClr val="tx1"/>
                </a:solidFill>
              </a:rPr>
              <a:t>A statement using some measure that can be objectively tested.</a:t>
            </a:r>
          </a:p>
          <a:p>
            <a:r>
              <a:rPr lang="en-GB" sz="2400" dirty="0"/>
              <a:t>Goals are helpful to developers as they convey the intentions of the system users.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Usability requirements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0070C0"/>
                </a:solidFill>
              </a:rPr>
              <a:t>The system should be easy to use by medical staff and should be organized in such a way that user errors are minimized. </a:t>
            </a:r>
            <a:r>
              <a:rPr lang="en-US" dirty="0" smtClean="0">
                <a:solidFill>
                  <a:schemeClr val="tx1"/>
                </a:solidFill>
              </a:rPr>
              <a:t>(Goal)</a:t>
            </a:r>
          </a:p>
          <a:p>
            <a:r>
              <a:rPr lang="en-US" dirty="0" smtClean="0">
                <a:solidFill>
                  <a:srgbClr val="00B050"/>
                </a:solidFill>
              </a:rPr>
              <a:t>Medical staff shall be able to use all the system functions after four hours of training. After this training, the average number of errors made by experienced users shall not exceed two per hour of system use.</a:t>
            </a:r>
            <a:r>
              <a:rPr lang="en-US" dirty="0" smtClean="0"/>
              <a:t> </a:t>
            </a:r>
            <a:r>
              <a:rPr lang="en-US" dirty="0" smtClean="0">
                <a:solidFill>
                  <a:schemeClr val="tx1"/>
                </a:solidFill>
              </a:rPr>
              <a:t>(Testable non-functional requirement)</a:t>
            </a:r>
            <a:endParaRPr lang="en-GB" dirty="0" smtClean="0">
              <a:solidFill>
                <a:schemeClr val="tx1"/>
              </a:solidFill>
            </a:endParaRP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solidFill>
                  <a:srgbClr val="C00000"/>
                </a:solidFill>
              </a:rPr>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solidFill>
                  <a:srgbClr val="0070C0"/>
                </a:solidFill>
              </a:rPr>
              <a:t>The </a:t>
            </a:r>
            <a:r>
              <a:rPr lang="en-GB" dirty="0">
                <a:solidFill>
                  <a:srgbClr val="C00000"/>
                </a:solidFill>
              </a:rPr>
              <a:t>process</a:t>
            </a:r>
            <a:r>
              <a:rPr lang="en-GB" dirty="0">
                <a:solidFill>
                  <a:srgbClr val="0070C0"/>
                </a:solidFill>
              </a:rPr>
              <a:t> of establishing the services that the customer requires from a system and the constraints under which it operates and is developed.</a:t>
            </a:r>
          </a:p>
          <a:p>
            <a:r>
              <a:rPr lang="en-GB" dirty="0">
                <a:solidFill>
                  <a:srgbClr val="00B050"/>
                </a:solidFill>
              </a:rPr>
              <a:t>The </a:t>
            </a:r>
            <a:r>
              <a:rPr lang="en-GB" dirty="0">
                <a:solidFill>
                  <a:srgbClr val="C00000"/>
                </a:solidFill>
              </a:rPr>
              <a:t>requirements</a:t>
            </a:r>
            <a:r>
              <a:rPr lang="en-GB" dirty="0">
                <a:solidFill>
                  <a:srgbClr val="00B050"/>
                </a:solidFill>
              </a:rPr>
              <a:t> themselves are the descriptions of the system services and constraints that are generated during the requirements engineering process.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solidFill>
                  <a:srgbClr val="C00000"/>
                </a:solidFill>
              </a:rPr>
              <a:t>Metrics for specifying nonfunctional requirements</a:t>
            </a:r>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gridCol w="4667250"/>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dirty="0">
                <a:solidFill>
                  <a:srgbClr val="C00000"/>
                </a:solidFill>
              </a:rPr>
              <a:t>Domain requirements</a:t>
            </a:r>
          </a:p>
        </p:txBody>
      </p:sp>
      <p:sp>
        <p:nvSpPr>
          <p:cNvPr id="49155" name="Rectangle 3"/>
          <p:cNvSpPr>
            <a:spLocks noGrp="1" noChangeArrowheads="1"/>
          </p:cNvSpPr>
          <p:nvPr>
            <p:ph type="body" idx="1"/>
          </p:nvPr>
        </p:nvSpPr>
        <p:spPr/>
        <p:txBody>
          <a:bodyPr/>
          <a:lstStyle/>
          <a:p>
            <a:r>
              <a:rPr lang="en-GB" dirty="0" smtClean="0">
                <a:solidFill>
                  <a:srgbClr val="0070C0"/>
                </a:solidFill>
              </a:rPr>
              <a:t>The system’s operational domain imposes requirements on the system.</a:t>
            </a:r>
          </a:p>
          <a:p>
            <a:pPr lvl="1"/>
            <a:r>
              <a:rPr lang="en-GB" dirty="0" smtClean="0">
                <a:solidFill>
                  <a:srgbClr val="00B050"/>
                </a:solidFill>
              </a:rPr>
              <a:t>For example, a train control system has to take into account the braking characteristics in different weather conditions.</a:t>
            </a:r>
          </a:p>
          <a:p>
            <a:r>
              <a:rPr lang="en-GB" dirty="0">
                <a:solidFill>
                  <a:schemeClr val="tx1"/>
                </a:solidFill>
              </a:rPr>
              <a:t>Domain requirements be new functional requirements, constraints on existing requirements or define specific computations.</a:t>
            </a:r>
          </a:p>
          <a:p>
            <a:r>
              <a:rPr lang="en-GB" dirty="0">
                <a:solidFill>
                  <a:srgbClr val="C00000"/>
                </a:solidFill>
              </a:rPr>
              <a:t>If domain requirements are not satisfied, the system may be unworkable.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dirty="0">
                <a:solidFill>
                  <a:srgbClr val="C00000"/>
                </a:solidFill>
              </a:rPr>
              <a:t>Domain requirements problems</a:t>
            </a:r>
          </a:p>
        </p:txBody>
      </p:sp>
      <p:sp>
        <p:nvSpPr>
          <p:cNvPr id="53251" name="Rectangle 3"/>
          <p:cNvSpPr>
            <a:spLocks noGrp="1" noChangeArrowheads="1"/>
          </p:cNvSpPr>
          <p:nvPr>
            <p:ph type="body" idx="1"/>
          </p:nvPr>
        </p:nvSpPr>
        <p:spPr/>
        <p:txBody>
          <a:bodyPr/>
          <a:lstStyle/>
          <a:p>
            <a:r>
              <a:rPr lang="en-GB" dirty="0" err="1">
                <a:solidFill>
                  <a:srgbClr val="C00000"/>
                </a:solidFill>
              </a:rPr>
              <a:t>Understandability</a:t>
            </a:r>
            <a:endParaRPr lang="en-GB" dirty="0">
              <a:solidFill>
                <a:srgbClr val="C00000"/>
              </a:solidFill>
            </a:endParaRPr>
          </a:p>
          <a:p>
            <a:pPr lvl="1"/>
            <a:r>
              <a:rPr lang="en-GB" dirty="0">
                <a:solidFill>
                  <a:schemeClr val="tx1"/>
                </a:solidFill>
              </a:rPr>
              <a:t>Requirements are expressed in the language of the application domain;</a:t>
            </a:r>
          </a:p>
          <a:p>
            <a:pPr lvl="1"/>
            <a:r>
              <a:rPr lang="en-GB" dirty="0">
                <a:solidFill>
                  <a:schemeClr val="tx1"/>
                </a:solidFill>
              </a:rPr>
              <a:t>This is often not understood by software engineers developing the system.</a:t>
            </a:r>
          </a:p>
          <a:p>
            <a:r>
              <a:rPr lang="en-GB" dirty="0">
                <a:solidFill>
                  <a:srgbClr val="C00000"/>
                </a:solidFill>
              </a:rPr>
              <a:t>Implicitness</a:t>
            </a:r>
          </a:p>
          <a:p>
            <a:pPr lvl="1"/>
            <a:r>
              <a:rPr lang="en-GB" dirty="0">
                <a:solidFill>
                  <a:schemeClr val="tx1"/>
                </a:solidFill>
              </a:rPr>
              <a:t>Domain specialists understand the area so well that they do not think of making the domain requirements explicit.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solidFill>
                  <a:srgbClr val="C00000"/>
                </a:solidFill>
              </a:rPr>
              <a:t>The</a:t>
            </a:r>
            <a:r>
              <a:rPr lang="en-GB" dirty="0" smtClean="0">
                <a:solidFill>
                  <a:srgbClr val="C00000"/>
                </a:solidFill>
              </a:rPr>
              <a:t> software requirements </a:t>
            </a:r>
            <a:r>
              <a:rPr lang="en-GB" dirty="0">
                <a:solidFill>
                  <a:srgbClr val="C00000"/>
                </a:solidFill>
              </a:rPr>
              <a:t>document</a:t>
            </a:r>
          </a:p>
        </p:txBody>
      </p:sp>
      <p:sp>
        <p:nvSpPr>
          <p:cNvPr id="16387" name="Rectangle 3"/>
          <p:cNvSpPr>
            <a:spLocks noGrp="1" noChangeArrowheads="1"/>
          </p:cNvSpPr>
          <p:nvPr>
            <p:ph type="body" idx="1"/>
          </p:nvPr>
        </p:nvSpPr>
        <p:spPr>
          <a:noFill/>
          <a:ln/>
        </p:spPr>
        <p:txBody>
          <a:bodyPr lIns="90487" tIns="44450" rIns="90487" bIns="44450"/>
          <a:lstStyle/>
          <a:p>
            <a:r>
              <a:rPr lang="en-GB" dirty="0">
                <a:solidFill>
                  <a:srgbClr val="0070C0"/>
                </a:solidFill>
              </a:rPr>
              <a:t>The</a:t>
            </a:r>
            <a:r>
              <a:rPr lang="en-GB" dirty="0" smtClean="0">
                <a:solidFill>
                  <a:srgbClr val="0070C0"/>
                </a:solidFill>
              </a:rPr>
              <a:t> software requirements </a:t>
            </a:r>
            <a:r>
              <a:rPr lang="en-GB" dirty="0">
                <a:solidFill>
                  <a:srgbClr val="0070C0"/>
                </a:solidFill>
              </a:rPr>
              <a:t>document is the official statement of what is required of the system developers</a:t>
            </a:r>
            <a:r>
              <a:rPr lang="en-GB" dirty="0"/>
              <a:t>.</a:t>
            </a:r>
          </a:p>
          <a:p>
            <a:r>
              <a:rPr lang="en-GB" dirty="0">
                <a:solidFill>
                  <a:srgbClr val="00B050"/>
                </a:solidFill>
              </a:rPr>
              <a:t>Should include both a definition of user requirements and a specification of the system requirements.</a:t>
            </a:r>
          </a:p>
          <a:p>
            <a:r>
              <a:rPr lang="en-GB" dirty="0">
                <a:solidFill>
                  <a:schemeClr val="tx1"/>
                </a:solidFill>
              </a:rPr>
              <a:t>It is NOT a design document. As far as possible, it should set of WHAT the system should do rather than HOW it should do </a:t>
            </a:r>
            <a:r>
              <a:rPr lang="en-GB" dirty="0" smtClean="0">
                <a:solidFill>
                  <a:schemeClr val="tx1"/>
                </a:solidFill>
              </a:rPr>
              <a:t>it.</a:t>
            </a:r>
            <a:endParaRPr lang="en-GB" dirty="0">
              <a:solidFill>
                <a:schemeClr val="tx1"/>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Agile methods and requirements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00B050"/>
                </a:solidFill>
              </a:rPr>
              <a:t>Many agile methods argue that producing a requirements document is a waste of time as requirements change so quickly.</a:t>
            </a:r>
          </a:p>
          <a:p>
            <a:r>
              <a:rPr lang="en-US" dirty="0" smtClean="0"/>
              <a:t>The document is therefore always out of date.</a:t>
            </a:r>
          </a:p>
          <a:p>
            <a:r>
              <a:rPr lang="en-US" dirty="0" smtClean="0">
                <a:solidFill>
                  <a:srgbClr val="0070C0"/>
                </a:solidFill>
              </a:rPr>
              <a:t>Methods such as XP use incremental requirements engineering and express requirements as ‘user stories’</a:t>
            </a:r>
            <a:r>
              <a:rPr lang="tr-TR" dirty="0" smtClean="0">
                <a:solidFill>
                  <a:srgbClr val="0070C0"/>
                </a:solidFill>
              </a:rPr>
              <a:t>.</a:t>
            </a:r>
            <a:endParaRPr lang="en-US" dirty="0" smtClean="0">
              <a:solidFill>
                <a:srgbClr val="0070C0"/>
              </a:solidFill>
            </a:endParaRPr>
          </a:p>
          <a:p>
            <a:r>
              <a:rPr lang="en-US" dirty="0" smtClean="0">
                <a:solidFill>
                  <a:schemeClr val="tx1"/>
                </a:solidFill>
              </a:rPr>
              <a:t>This is practical for business systems but problematic for systems that require a lot of pre-delivery analysis (e.g. critical systems) or systems developed by several teams.</a:t>
            </a:r>
            <a:endParaRPr lang="en-US" dirty="0">
              <a:solidFill>
                <a:schemeClr val="tx1"/>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solidFill>
                  <a:srgbClr val="C00000"/>
                </a:solidFill>
              </a:rPr>
              <a:t>Users of a requirements document</a:t>
            </a:r>
            <a:r>
              <a:rPr lang="en-GB" dirty="0" smtClean="0">
                <a:solidFill>
                  <a:srgbClr val="C00000"/>
                </a:solidFill>
              </a:rPr>
              <a:t> </a:t>
            </a:r>
            <a:endParaRPr lang="en-US" dirty="0" smtClean="0">
              <a:solidFill>
                <a:srgbClr val="C00000"/>
              </a:solidFill>
            </a:endParaRPr>
          </a:p>
        </p:txBody>
      </p:sp>
      <p:pic>
        <p:nvPicPr>
          <p:cNvPr id="4" name="Picture 3" descr="4.6 ReqDocUser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514600" y="1486176"/>
            <a:ext cx="3810000" cy="4870174"/>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Requirements document variability</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0070C0"/>
                </a:solidFill>
              </a:rPr>
              <a:t>Information in requirements document depends on type of system and the approach to development used.</a:t>
            </a:r>
          </a:p>
          <a:p>
            <a:r>
              <a:rPr lang="en-US" dirty="0" smtClean="0">
                <a:solidFill>
                  <a:srgbClr val="00B050"/>
                </a:solidFill>
              </a:rPr>
              <a:t>Systems developed incrementally will, typically, have less detail in the requirements document.</a:t>
            </a:r>
          </a:p>
          <a:p>
            <a:r>
              <a:rPr lang="en-US" dirty="0" smtClean="0">
                <a:solidFill>
                  <a:schemeClr val="tx1"/>
                </a:solidFill>
              </a:rPr>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solidFill>
                  <a:srgbClr val="C00000"/>
                </a:solidFill>
              </a:rPr>
              <a:t>The structure of a requirements</a:t>
            </a:r>
            <a:r>
              <a:rPr lang="en-US" b="1" dirty="0" smtClean="0">
                <a:solidFill>
                  <a:srgbClr val="C00000"/>
                </a:solidFill>
              </a:rPr>
              <a:t> </a:t>
            </a:r>
            <a:r>
              <a:rPr lang="en-US" dirty="0" smtClean="0">
                <a:solidFill>
                  <a:srgbClr val="C00000"/>
                </a:solidFill>
              </a:rPr>
              <a:t>document</a:t>
            </a:r>
            <a:r>
              <a:rPr lang="en-GB" dirty="0" smtClean="0">
                <a:solidFill>
                  <a:srgbClr val="C00000"/>
                </a:solidFill>
              </a:rPr>
              <a:t> </a:t>
            </a:r>
            <a:endParaRPr lang="en-US" dirty="0" smtClean="0">
              <a:solidFill>
                <a:srgbClr val="C00000"/>
              </a:solidFill>
            </a:endParaRPr>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gridCol w="6019800"/>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The structure of a requirements document</a:t>
            </a:r>
            <a:r>
              <a:rPr lang="en-GB" dirty="0" smtClean="0">
                <a:solidFill>
                  <a:srgbClr val="C00000"/>
                </a:solidFill>
              </a:rPr>
              <a:t> </a:t>
            </a:r>
            <a:endParaRPr lang="en-US" dirty="0">
              <a:solidFill>
                <a:srgbClr val="C00000"/>
              </a:solidFill>
            </a:endParaRPr>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gridCol w="6553200"/>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Requirements specification</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0070C0"/>
                </a:solidFill>
              </a:rPr>
              <a:t>User requirements have to be understandable by end-users and customers who do not have a technical background.</a:t>
            </a:r>
          </a:p>
          <a:p>
            <a:r>
              <a:rPr lang="en-US" dirty="0" smtClean="0">
                <a:solidFill>
                  <a:srgbClr val="00B050"/>
                </a:solidFill>
              </a:rPr>
              <a:t>System requirements are more detailed requirements and may include more technical information.</a:t>
            </a:r>
          </a:p>
          <a:p>
            <a:r>
              <a:rPr lang="en-US" dirty="0" smtClean="0">
                <a:solidFill>
                  <a:schemeClr val="tx1"/>
                </a:solidFill>
              </a:rPr>
              <a:t>The requirements may be part of a contract for the system development</a:t>
            </a:r>
          </a:p>
          <a:p>
            <a:pPr lvl="1"/>
            <a:r>
              <a:rPr lang="en-US" dirty="0" smtClean="0"/>
              <a:t>It is therefore important that these are as complete as possible.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dirty="0">
                <a:solidFill>
                  <a:srgbClr val="C00000"/>
                </a:solidFill>
              </a:rPr>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dirty="0">
                <a:solidFill>
                  <a:srgbClr val="00B050"/>
                </a:solidFill>
              </a:rPr>
              <a:t>It may range from a high-level abstract statement of a service or of a system constraint to a detailed mathematical functional specification.</a:t>
            </a:r>
          </a:p>
          <a:p>
            <a:pPr>
              <a:lnSpc>
                <a:spcPct val="90000"/>
              </a:lnSpc>
            </a:pPr>
            <a:r>
              <a:rPr lang="en-GB" dirty="0">
                <a:solidFill>
                  <a:srgbClr val="002060"/>
                </a:solidFill>
              </a:rPr>
              <a:t>This is inevitable as requirements may serve a dual function</a:t>
            </a:r>
          </a:p>
          <a:p>
            <a:pPr lvl="1">
              <a:lnSpc>
                <a:spcPct val="90000"/>
              </a:lnSpc>
            </a:pPr>
            <a:r>
              <a:rPr lang="en-GB" dirty="0"/>
              <a:t>May be the basis for a bid for a contract - therefore must be open to interpretation;</a:t>
            </a:r>
          </a:p>
          <a:p>
            <a:pPr lvl="1">
              <a:lnSpc>
                <a:spcPct val="90000"/>
              </a:lnSpc>
            </a:pPr>
            <a:r>
              <a:rPr lang="en-GB" dirty="0">
                <a:solidFill>
                  <a:srgbClr val="002060"/>
                </a:solidFill>
              </a:rPr>
              <a:t>May be the basis for the contract itself - therefore must be defined in detail;</a:t>
            </a:r>
          </a:p>
          <a:p>
            <a:pPr lvl="1">
              <a:lnSpc>
                <a:spcPct val="90000"/>
              </a:lnSpc>
            </a:pPr>
            <a:r>
              <a:rPr lang="en-GB" dirty="0">
                <a:solidFill>
                  <a:srgbClr val="C00000"/>
                </a:solidFill>
              </a:rPr>
              <a:t>Both these statements may be called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solidFill>
                  <a:srgbClr val="C00000"/>
                </a:solidFill>
              </a:rPr>
              <a:t>Ways of writing a system requirements specification </a:t>
            </a:r>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gridCol w="6191250"/>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dirty="0">
                <a:solidFill>
                  <a:srgbClr val="C00000"/>
                </a:solidFill>
              </a:rPr>
              <a:t>Requirements and design</a:t>
            </a:r>
          </a:p>
        </p:txBody>
      </p:sp>
      <p:sp>
        <p:nvSpPr>
          <p:cNvPr id="63491" name="Rectangle 3"/>
          <p:cNvSpPr>
            <a:spLocks noGrp="1" noChangeArrowheads="1"/>
          </p:cNvSpPr>
          <p:nvPr>
            <p:ph type="body" idx="1"/>
          </p:nvPr>
        </p:nvSpPr>
        <p:spPr/>
        <p:txBody>
          <a:bodyPr/>
          <a:lstStyle/>
          <a:p>
            <a:pPr>
              <a:lnSpc>
                <a:spcPct val="90000"/>
              </a:lnSpc>
            </a:pPr>
            <a:r>
              <a:rPr lang="en-GB" dirty="0">
                <a:solidFill>
                  <a:srgbClr val="00B050"/>
                </a:solidFill>
              </a:rPr>
              <a:t>In principle, requirements should state what the system should do and the design should describe how it does this.</a:t>
            </a:r>
          </a:p>
          <a:p>
            <a:pPr>
              <a:lnSpc>
                <a:spcPct val="90000"/>
              </a:lnSpc>
            </a:pPr>
            <a:r>
              <a:rPr lang="en-GB" dirty="0">
                <a:solidFill>
                  <a:srgbClr val="0070C0"/>
                </a:solidFill>
              </a:rPr>
              <a:t>In practice, requirements and design are inseparable</a:t>
            </a:r>
          </a:p>
          <a:p>
            <a:pPr lvl="1">
              <a:lnSpc>
                <a:spcPct val="90000"/>
              </a:lnSpc>
            </a:pPr>
            <a:r>
              <a:rPr lang="en-GB" dirty="0">
                <a:solidFill>
                  <a:schemeClr val="tx1"/>
                </a:solidFill>
              </a:rPr>
              <a:t>A system architecture may be designed to structure the requirements;</a:t>
            </a:r>
          </a:p>
          <a:p>
            <a:pPr lvl="1">
              <a:lnSpc>
                <a:spcPct val="90000"/>
              </a:lnSpc>
            </a:pPr>
            <a:r>
              <a:rPr lang="en-GB" dirty="0">
                <a:solidFill>
                  <a:srgbClr val="0070C0"/>
                </a:solidFill>
              </a:rPr>
              <a:t>The system may inter-operate with other systems that generate design requirements;</a:t>
            </a:r>
          </a:p>
          <a:p>
            <a:pPr lvl="1">
              <a:lnSpc>
                <a:spcPct val="90000"/>
              </a:lnSpc>
            </a:pPr>
            <a:r>
              <a:rPr lang="en-GB" dirty="0">
                <a:solidFill>
                  <a:srgbClr val="00B050"/>
                </a:solidFill>
              </a:rPr>
              <a:t>The use of a specific</a:t>
            </a:r>
            <a:r>
              <a:rPr lang="en-GB" dirty="0" smtClean="0">
                <a:solidFill>
                  <a:srgbClr val="00B050"/>
                </a:solidFill>
              </a:rPr>
              <a:t> architecture to satisfy non-functional requirements may </a:t>
            </a:r>
            <a:r>
              <a:rPr lang="en-GB" dirty="0">
                <a:solidFill>
                  <a:srgbClr val="00B050"/>
                </a:solidFill>
              </a:rPr>
              <a:t>be a domain requirement</a:t>
            </a:r>
            <a:r>
              <a:rPr lang="en-GB" dirty="0" smtClean="0">
                <a:solidFill>
                  <a:srgbClr val="00B050"/>
                </a:solidFill>
              </a:rPr>
              <a:t>.</a:t>
            </a:r>
            <a:endParaRPr lang="en-GB" sz="1800" dirty="0" smtClean="0">
              <a:solidFill>
                <a:srgbClr val="00B050"/>
              </a:solidFill>
            </a:endParaRPr>
          </a:p>
          <a:p>
            <a:pPr lvl="1">
              <a:lnSpc>
                <a:spcPct val="90000"/>
              </a:lnSpc>
            </a:pPr>
            <a:r>
              <a:rPr lang="en-GB" sz="1800" dirty="0" smtClean="0">
                <a:solidFill>
                  <a:schemeClr val="tx1"/>
                </a:solidFill>
              </a:rPr>
              <a:t>This may be the consequence of a regulatory requirement.</a:t>
            </a:r>
            <a:endParaRPr lang="en-GB" dirty="0" smtClean="0">
              <a:solidFill>
                <a:schemeClr val="tx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Natural language specification</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0070C0"/>
                </a:solidFill>
              </a:rPr>
              <a:t>Requirements are written as natural language sentences supplemented by diagrams and tables.</a:t>
            </a:r>
          </a:p>
          <a:p>
            <a:r>
              <a:rPr lang="en-US" dirty="0" smtClean="0">
                <a:solidFill>
                  <a:schemeClr val="tx1"/>
                </a:solidFill>
              </a:rPr>
              <a:t>Used for writing requirements because it is expressive, intuitive and universal. This means that the requirements  can be understood by users and customers.</a:t>
            </a:r>
            <a:endParaRPr lang="en-US" dirty="0">
              <a:solidFill>
                <a:schemeClr val="tx1"/>
              </a:solidFill>
            </a:endParaRP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dirty="0">
                <a:solidFill>
                  <a:srgbClr val="C00000"/>
                </a:solidFill>
              </a:rPr>
              <a:t>Guidelines for writing requirements</a:t>
            </a:r>
          </a:p>
        </p:txBody>
      </p:sp>
      <p:sp>
        <p:nvSpPr>
          <p:cNvPr id="61443" name="Rectangle 3"/>
          <p:cNvSpPr>
            <a:spLocks noGrp="1" noChangeArrowheads="1"/>
          </p:cNvSpPr>
          <p:nvPr>
            <p:ph type="body" idx="1"/>
          </p:nvPr>
        </p:nvSpPr>
        <p:spPr/>
        <p:txBody>
          <a:bodyPr/>
          <a:lstStyle/>
          <a:p>
            <a:r>
              <a:rPr lang="en-GB" dirty="0"/>
              <a:t>Invent a standard format and use it for all requirements.</a:t>
            </a:r>
          </a:p>
          <a:p>
            <a:r>
              <a:rPr lang="en-GB" dirty="0">
                <a:solidFill>
                  <a:srgbClr val="0070C0"/>
                </a:solidFill>
              </a:rPr>
              <a:t>Use language in a consistent way. Use shall for mandatory requirements, should for desirable requirements.</a:t>
            </a:r>
          </a:p>
          <a:p>
            <a:r>
              <a:rPr lang="en-GB" dirty="0">
                <a:solidFill>
                  <a:srgbClr val="00B050"/>
                </a:solidFill>
              </a:rPr>
              <a:t>Use text highlighting to identify key parts of the requirement.</a:t>
            </a:r>
          </a:p>
          <a:p>
            <a:r>
              <a:rPr lang="en-GB" dirty="0"/>
              <a:t>Avoid the use of computer jargon</a:t>
            </a:r>
            <a:r>
              <a:rPr lang="en-GB" dirty="0" smtClean="0"/>
              <a:t>.</a:t>
            </a:r>
          </a:p>
          <a:p>
            <a:r>
              <a:rPr lang="en-GB" dirty="0" smtClean="0">
                <a:solidFill>
                  <a:schemeClr val="tx1"/>
                </a:solidFill>
              </a:rPr>
              <a:t>Include an explanation (rationale) of why a requirement is necessary.</a:t>
            </a:r>
            <a:endParaRPr lang="en-GB" dirty="0">
              <a:solidFill>
                <a:schemeClr val="tx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solidFill>
                  <a:srgbClr val="C00000"/>
                </a:solidFill>
              </a:rPr>
              <a:t>Problems with natural language</a:t>
            </a:r>
          </a:p>
        </p:txBody>
      </p:sp>
      <p:sp>
        <p:nvSpPr>
          <p:cNvPr id="55299" name="Rectangle 3"/>
          <p:cNvSpPr>
            <a:spLocks noGrp="1" noChangeArrowheads="1"/>
          </p:cNvSpPr>
          <p:nvPr>
            <p:ph type="body" idx="1"/>
          </p:nvPr>
        </p:nvSpPr>
        <p:spPr/>
        <p:txBody>
          <a:bodyPr/>
          <a:lstStyle/>
          <a:p>
            <a:r>
              <a:rPr lang="en-GB" dirty="0">
                <a:solidFill>
                  <a:srgbClr val="0070C0"/>
                </a:solidFill>
              </a:rPr>
              <a:t>Lack of clarity </a:t>
            </a:r>
          </a:p>
          <a:p>
            <a:pPr lvl="1"/>
            <a:r>
              <a:rPr lang="en-GB" dirty="0">
                <a:solidFill>
                  <a:schemeClr val="tx1"/>
                </a:solidFill>
              </a:rPr>
              <a:t>Precision is difficult without making the document difficult to read.</a:t>
            </a:r>
          </a:p>
          <a:p>
            <a:r>
              <a:rPr lang="en-GB" dirty="0">
                <a:solidFill>
                  <a:srgbClr val="0070C0"/>
                </a:solidFill>
              </a:rPr>
              <a:t>Requirements confusion</a:t>
            </a:r>
          </a:p>
          <a:p>
            <a:pPr lvl="1"/>
            <a:r>
              <a:rPr lang="en-GB" dirty="0">
                <a:solidFill>
                  <a:schemeClr val="tx1"/>
                </a:solidFill>
              </a:rPr>
              <a:t>Functional and non-functional requirements tend to be mixed-up.</a:t>
            </a:r>
          </a:p>
          <a:p>
            <a:r>
              <a:rPr lang="en-GB" dirty="0">
                <a:solidFill>
                  <a:srgbClr val="0070C0"/>
                </a:solidFill>
              </a:rPr>
              <a:t>Requirements amalgamation</a:t>
            </a:r>
          </a:p>
          <a:p>
            <a:pPr lvl="1"/>
            <a:r>
              <a:rPr lang="en-GB" dirty="0">
                <a:solidFill>
                  <a:schemeClr val="tx1"/>
                </a:solidFill>
              </a:rPr>
              <a:t>Several different requirements may be expressed together.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requirements for the insulin pump software system</a:t>
            </a:r>
            <a:r>
              <a:rPr lang="en-GB" dirty="0" smtClean="0"/>
              <a:t> </a:t>
            </a:r>
            <a:endParaRPr lang="en-US" dirty="0" smtClean="0"/>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tblGrid>
              <a:tr h="370840">
                <a:tc>
                  <a:txBody>
                    <a:bodyPr/>
                    <a:lstStyle/>
                    <a:p>
                      <a:r>
                        <a:rPr lang="en-GB" sz="1800" b="0" kern="1200" dirty="0" smtClean="0"/>
                        <a:t>3.2 The system shall measure the blood sugar and deliver insulin, if required, every 10 minutes.</a:t>
                      </a:r>
                      <a:r>
                        <a:rPr lang="en-GB" sz="1800" b="0" i="1" kern="1200" dirty="0" smtClean="0"/>
                        <a:t> (Changes in blood sugar are relatively slow so more frequent measurement is unnecessary; less frequent measurement could lead to unnecessarily high sugar levels.)</a:t>
                      </a:r>
                    </a:p>
                    <a:p>
                      <a:endParaRPr lang="en-GB" sz="1800" b="0" kern="1200" dirty="0" smtClean="0"/>
                    </a:p>
                    <a:p>
                      <a:r>
                        <a:rPr lang="en-GB" sz="1800" b="0" kern="1200" dirty="0" smtClean="0"/>
                        <a:t>3.6 The system shall run a self-test routine every minute with the conditions to be tested and the associated actions defined in Table 1.</a:t>
                      </a:r>
                      <a:r>
                        <a:rPr lang="en-GB" sz="1800" b="0" i="1" kern="1200" dirty="0" smtClean="0"/>
                        <a:t> (A self-test routine can discover hardware and software problems and alert the user to the fact the normal operation may be impossible.)</a:t>
                      </a:r>
                    </a:p>
                    <a:p>
                      <a:endParaRPr lang="en-US" dirty="0"/>
                    </a:p>
                  </a:txBody>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Structured specifications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chemeClr val="tx1"/>
                </a:solidFill>
              </a:rPr>
              <a:t>An approach to writing requirements where the freedom of the requirements writer is limited and requirements are written in a standard way.</a:t>
            </a:r>
          </a:p>
          <a:p>
            <a:r>
              <a:rPr lang="en-US" dirty="0" smtClean="0">
                <a:solidFill>
                  <a:schemeClr val="tx1"/>
                </a:solidFill>
              </a:rPr>
              <a:t>This works well for some types of requirements e.g. requirements for embedded control system but is sometimes too rigid for writing business system requirements.</a:t>
            </a:r>
            <a:endParaRPr lang="en-US" dirty="0">
              <a:solidFill>
                <a:schemeClr val="tx1"/>
              </a:solidFill>
            </a:endParaRP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dirty="0">
                <a:solidFill>
                  <a:srgbClr val="C00000"/>
                </a:solidFill>
              </a:rPr>
              <a:t>Form-based specifications</a:t>
            </a:r>
          </a:p>
        </p:txBody>
      </p:sp>
      <p:sp>
        <p:nvSpPr>
          <p:cNvPr id="67587" name="Rectangle 3"/>
          <p:cNvSpPr>
            <a:spLocks noGrp="1" noChangeArrowheads="1"/>
          </p:cNvSpPr>
          <p:nvPr>
            <p:ph type="body" idx="1"/>
          </p:nvPr>
        </p:nvSpPr>
        <p:spPr>
          <a:noFill/>
          <a:ln/>
        </p:spPr>
        <p:txBody>
          <a:bodyPr lIns="90487" tIns="44450" rIns="90487" bIns="44450"/>
          <a:lstStyle/>
          <a:p>
            <a:r>
              <a:rPr lang="en-GB" dirty="0"/>
              <a:t>Definition of the function or entity.</a:t>
            </a:r>
          </a:p>
          <a:p>
            <a:r>
              <a:rPr lang="en-GB" dirty="0">
                <a:solidFill>
                  <a:srgbClr val="0070C0"/>
                </a:solidFill>
              </a:rPr>
              <a:t>Description of inputs and where they come from.</a:t>
            </a:r>
          </a:p>
          <a:p>
            <a:r>
              <a:rPr lang="en-GB" dirty="0">
                <a:solidFill>
                  <a:srgbClr val="00B050"/>
                </a:solidFill>
              </a:rPr>
              <a:t>Description of outputs and where they go to.</a:t>
            </a:r>
            <a:endParaRPr lang="en-GB" dirty="0" smtClean="0">
              <a:solidFill>
                <a:srgbClr val="00B050"/>
              </a:solidFill>
            </a:endParaRPr>
          </a:p>
          <a:p>
            <a:r>
              <a:rPr lang="en-GB" dirty="0" smtClean="0"/>
              <a:t>Information about the information needed for the computation and other entities used.</a:t>
            </a:r>
          </a:p>
          <a:p>
            <a:r>
              <a:rPr lang="en-GB" dirty="0" smtClean="0">
                <a:solidFill>
                  <a:srgbClr val="0070C0"/>
                </a:solidFill>
              </a:rPr>
              <a:t>Description of the action to be taken.</a:t>
            </a:r>
          </a:p>
          <a:p>
            <a:r>
              <a:rPr lang="en-GB" dirty="0">
                <a:solidFill>
                  <a:srgbClr val="00B050"/>
                </a:solidFill>
              </a:rPr>
              <a:t>Pre and post conditions (if appropriate).</a:t>
            </a:r>
          </a:p>
          <a:p>
            <a:r>
              <a:rPr lang="en-GB" dirty="0">
                <a:solidFill>
                  <a:schemeClr val="tx1"/>
                </a:solidFill>
              </a:rPr>
              <a:t>The side effects (if any) of the function.</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solidFill>
                  <a:srgbClr val="C00000"/>
                </a:solidFill>
              </a:rPr>
              <a:t>A structured specification of a requirement for an insulin pump</a:t>
            </a:r>
            <a:r>
              <a:rPr lang="en-GB" dirty="0" smtClean="0">
                <a:solidFill>
                  <a:srgbClr val="C00000"/>
                </a:solidFill>
              </a:rPr>
              <a:t> </a:t>
            </a:r>
            <a:endParaRPr lang="en-US" dirty="0" smtClean="0">
              <a:solidFill>
                <a:srgbClr val="C00000"/>
              </a:solidFill>
            </a:endParaRPr>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p:oleObj spid="_x0000_s131074" name="Document" r:id="rId3" imgW="5943381" imgH="3314578" progId="Word.Document.12">
              <p:embed/>
            </p:oleObj>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solidFill>
                  <a:srgbClr val="C00000"/>
                </a:solidFill>
              </a:rPr>
              <a:t>A structured specification of a requirement for an insulin pump</a:t>
            </a:r>
            <a:r>
              <a:rPr lang="en-GB" dirty="0" smtClean="0">
                <a:solidFill>
                  <a:srgbClr val="C00000"/>
                </a:solidFill>
              </a:rPr>
              <a:t> </a:t>
            </a:r>
            <a:endParaRPr lang="en-US" dirty="0" smtClean="0">
              <a:solidFill>
                <a:srgbClr val="C00000"/>
              </a:solidFill>
            </a:endParaRPr>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p:oleObj spid="_x0000_s130050" name="Document" r:id="rId3" imgW="5943381" imgH="4444836" progId="Word.Document.12">
              <p:embed/>
            </p:oleObj>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6" name="Rectangle 5"/>
          <p:cNvSpPr/>
          <p:nvPr/>
        </p:nvSpPr>
        <p:spPr>
          <a:xfrm>
            <a:off x="457200" y="1951673"/>
            <a:ext cx="8305800" cy="2862322"/>
          </a:xfrm>
          <a:prstGeom prst="rect">
            <a:avLst/>
          </a:prstGeom>
        </p:spPr>
        <p:txBody>
          <a:bodyPr wrap="square">
            <a:spAutoFit/>
          </a:bodyPr>
          <a:lstStyle/>
          <a:p>
            <a:r>
              <a:rPr lang="en-US" sz="2000" dirty="0" smtClean="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8" name="Footer Placeholder 7"/>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a:solidFill>
                  <a:srgbClr val="C00000"/>
                </a:solidFill>
              </a:rPr>
              <a:t>Tabular specification</a:t>
            </a:r>
          </a:p>
        </p:txBody>
      </p:sp>
      <p:sp>
        <p:nvSpPr>
          <p:cNvPr id="82947" name="Rectangle 3"/>
          <p:cNvSpPr>
            <a:spLocks noGrp="1" noChangeArrowheads="1"/>
          </p:cNvSpPr>
          <p:nvPr>
            <p:ph type="body" idx="1"/>
          </p:nvPr>
        </p:nvSpPr>
        <p:spPr/>
        <p:txBody>
          <a:bodyPr/>
          <a:lstStyle/>
          <a:p>
            <a:r>
              <a:rPr lang="en-US" dirty="0">
                <a:solidFill>
                  <a:srgbClr val="0070C0"/>
                </a:solidFill>
              </a:rPr>
              <a:t>Used to supplement natural language.</a:t>
            </a:r>
          </a:p>
          <a:p>
            <a:r>
              <a:rPr lang="en-US" dirty="0">
                <a:solidFill>
                  <a:srgbClr val="00B050"/>
                </a:solidFill>
              </a:rPr>
              <a:t>Particularly useful when you have to define a number of possible alternative courses of action</a:t>
            </a:r>
            <a:r>
              <a:rPr lang="en-US" dirty="0" smtClean="0">
                <a:solidFill>
                  <a:srgbClr val="00B050"/>
                </a:solidFill>
              </a:rPr>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solidFill>
                  <a:srgbClr val="C00000"/>
                </a:solidFill>
              </a:rPr>
              <a:t>Tabular specification of computation for an insulin pump</a:t>
            </a:r>
            <a:r>
              <a:rPr lang="en-GB" dirty="0" smtClean="0">
                <a:solidFill>
                  <a:srgbClr val="C00000"/>
                </a:solidFill>
              </a:rPr>
              <a:t> </a:t>
            </a:r>
            <a:endParaRPr lang="en-US" dirty="0" smtClean="0">
              <a:solidFill>
                <a:srgbClr val="C00000"/>
              </a:solidFill>
            </a:endParaRPr>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gridCol w="2651125"/>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Action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      round </a:t>
                      </a:r>
                      <a:r>
                        <a:rPr kumimoji="0" lang="en-GB" sz="16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solidFill>
                  <a:srgbClr val="C00000"/>
                </a:solidFill>
              </a:rPr>
              <a:t>Requirements engineering processes</a:t>
            </a:r>
          </a:p>
        </p:txBody>
      </p:sp>
      <p:sp>
        <p:nvSpPr>
          <p:cNvPr id="44035" name="Rectangle 3"/>
          <p:cNvSpPr>
            <a:spLocks noGrp="1" noChangeArrowheads="1"/>
          </p:cNvSpPr>
          <p:nvPr>
            <p:ph type="body" idx="1"/>
          </p:nvPr>
        </p:nvSpPr>
        <p:spPr/>
        <p:txBody>
          <a:bodyPr/>
          <a:lstStyle/>
          <a:p>
            <a:pPr>
              <a:lnSpc>
                <a:spcPct val="90000"/>
              </a:lnSpc>
            </a:pPr>
            <a:r>
              <a:rPr lang="en-GB" dirty="0">
                <a:solidFill>
                  <a:srgbClr val="00B050"/>
                </a:solidFill>
              </a:rPr>
              <a:t>The processes used for RE vary widely depending on the application domain, the people involved and the organisation developing the requirements.</a:t>
            </a:r>
          </a:p>
          <a:p>
            <a:pPr>
              <a:lnSpc>
                <a:spcPct val="90000"/>
              </a:lnSpc>
            </a:pPr>
            <a:r>
              <a:rPr lang="en-GB" dirty="0">
                <a:solidFill>
                  <a:srgbClr val="0070C0"/>
                </a:solidFill>
              </a:rPr>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r>
              <a:rPr lang="en-GB" dirty="0" smtClean="0"/>
              <a:t>.</a:t>
            </a:r>
          </a:p>
          <a:p>
            <a:pPr>
              <a:lnSpc>
                <a:spcPct val="90000"/>
              </a:lnSpc>
            </a:pPr>
            <a:r>
              <a:rPr lang="en-GB" dirty="0" smtClean="0">
                <a:solidFill>
                  <a:schemeClr val="tx1"/>
                </a:solidFill>
              </a:rPr>
              <a:t>In practice, RE is an iterative activity in which these processes are interleaved.</a:t>
            </a:r>
            <a:endParaRPr lang="en-GB" dirty="0">
              <a:solidFill>
                <a:schemeClr val="tx1"/>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solidFill>
                  <a:srgbClr val="C00000"/>
                </a:solidFill>
              </a:rPr>
              <a:t>A spiral view of the requirements engineering process</a:t>
            </a:r>
            <a:r>
              <a:rPr lang="en-GB" dirty="0" smtClean="0">
                <a:solidFill>
                  <a:srgbClr val="C00000"/>
                </a:solidFill>
              </a:rPr>
              <a:t> </a:t>
            </a:r>
            <a:endParaRPr lang="en-US" dirty="0" smtClean="0">
              <a:solidFill>
                <a:srgbClr val="C00000"/>
              </a:solidFill>
            </a:endParaRPr>
          </a:p>
        </p:txBody>
      </p:sp>
      <p:pic>
        <p:nvPicPr>
          <p:cNvPr id="4" name="Picture 3" descr="4.12 ReqEngSpiral.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974849" y="1417638"/>
            <a:ext cx="5510667" cy="47561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solidFill>
                  <a:srgbClr val="C00000"/>
                </a:solidFill>
              </a:rPr>
              <a:t>Requirements elicitation </a:t>
            </a:r>
            <a:r>
              <a:rPr lang="en-GB" dirty="0">
                <a:solidFill>
                  <a:srgbClr val="C00000"/>
                </a:solidFill>
              </a:rPr>
              <a:t>and analysis</a:t>
            </a:r>
          </a:p>
        </p:txBody>
      </p:sp>
      <p:sp>
        <p:nvSpPr>
          <p:cNvPr id="7171" name="Rectangle 3"/>
          <p:cNvSpPr>
            <a:spLocks noGrp="1" noChangeArrowheads="1"/>
          </p:cNvSpPr>
          <p:nvPr>
            <p:ph type="body" idx="1"/>
          </p:nvPr>
        </p:nvSpPr>
        <p:spPr>
          <a:noFill/>
          <a:ln/>
        </p:spPr>
        <p:txBody>
          <a:bodyPr lIns="90487" tIns="44450" rIns="90487" bIns="44450"/>
          <a:lstStyle/>
          <a:p>
            <a:r>
              <a:rPr lang="en-GB" sz="2400" dirty="0"/>
              <a:t>Sometimes called </a:t>
            </a:r>
            <a:r>
              <a:rPr lang="en-GB" sz="2400" dirty="0">
                <a:solidFill>
                  <a:srgbClr val="C00000"/>
                </a:solidFill>
              </a:rPr>
              <a:t>requirements elicitation </a:t>
            </a:r>
            <a:r>
              <a:rPr lang="en-GB" sz="2400" dirty="0"/>
              <a:t>or </a:t>
            </a:r>
            <a:r>
              <a:rPr lang="en-GB" sz="2400" dirty="0">
                <a:solidFill>
                  <a:srgbClr val="C00000"/>
                </a:solidFill>
              </a:rPr>
              <a:t>requirements discovery</a:t>
            </a:r>
            <a:r>
              <a:rPr lang="en-GB" sz="2400" dirty="0"/>
              <a:t>.</a:t>
            </a:r>
          </a:p>
          <a:p>
            <a:r>
              <a:rPr lang="en-GB" sz="2400" dirty="0">
                <a:solidFill>
                  <a:schemeClr val="tx1"/>
                </a:solidFill>
              </a:rPr>
              <a:t>Involves technical staff working with customers to find out about the </a:t>
            </a:r>
            <a:r>
              <a:rPr lang="en-GB" sz="2400" dirty="0">
                <a:solidFill>
                  <a:srgbClr val="0070C0"/>
                </a:solidFill>
              </a:rPr>
              <a:t>application domain, </a:t>
            </a:r>
            <a:r>
              <a:rPr lang="en-GB" sz="2400" dirty="0">
                <a:solidFill>
                  <a:srgbClr val="00B050"/>
                </a:solidFill>
              </a:rPr>
              <a:t>the services that the system should provide</a:t>
            </a:r>
            <a:r>
              <a:rPr lang="en-GB" sz="2400" dirty="0">
                <a:solidFill>
                  <a:srgbClr val="0070C0"/>
                </a:solidFill>
              </a:rPr>
              <a:t> </a:t>
            </a:r>
            <a:r>
              <a:rPr lang="en-GB" sz="2400" dirty="0">
                <a:solidFill>
                  <a:schemeClr val="tx1"/>
                </a:solidFill>
              </a:rPr>
              <a:t>and</a:t>
            </a:r>
            <a:r>
              <a:rPr lang="en-GB" sz="2400" dirty="0">
                <a:solidFill>
                  <a:srgbClr val="0070C0"/>
                </a:solidFill>
              </a:rPr>
              <a:t> </a:t>
            </a:r>
            <a:r>
              <a:rPr lang="en-GB" sz="2400" dirty="0">
                <a:solidFill>
                  <a:srgbClr val="C00000"/>
                </a:solidFill>
              </a:rPr>
              <a:t>the system’s operational constraints.</a:t>
            </a:r>
          </a:p>
          <a:p>
            <a:r>
              <a:rPr lang="en-GB" sz="2400" dirty="0">
                <a:solidFill>
                  <a:srgbClr val="00B050"/>
                </a:solidFill>
              </a:rPr>
              <a:t>May involve </a:t>
            </a:r>
            <a:r>
              <a:rPr lang="en-GB" sz="2400" dirty="0">
                <a:solidFill>
                  <a:srgbClr val="C00000"/>
                </a:solidFill>
              </a:rPr>
              <a:t>end-users</a:t>
            </a:r>
            <a:r>
              <a:rPr lang="en-GB" sz="2400" dirty="0">
                <a:solidFill>
                  <a:srgbClr val="00B050"/>
                </a:solidFill>
              </a:rPr>
              <a:t>, </a:t>
            </a:r>
            <a:r>
              <a:rPr lang="en-GB" sz="2400" dirty="0">
                <a:solidFill>
                  <a:schemeClr val="tx1"/>
                </a:solidFill>
              </a:rPr>
              <a:t>managers</a:t>
            </a:r>
            <a:r>
              <a:rPr lang="en-GB" sz="2400" dirty="0">
                <a:solidFill>
                  <a:srgbClr val="00B050"/>
                </a:solidFill>
              </a:rPr>
              <a:t>, </a:t>
            </a:r>
            <a:r>
              <a:rPr lang="en-GB" sz="2400" dirty="0">
                <a:solidFill>
                  <a:srgbClr val="0070C0"/>
                </a:solidFill>
              </a:rPr>
              <a:t>engineers involved in maintenance</a:t>
            </a:r>
            <a:r>
              <a:rPr lang="en-GB" sz="2400" dirty="0">
                <a:solidFill>
                  <a:srgbClr val="00B050"/>
                </a:solidFill>
              </a:rPr>
              <a:t>, domain experts, </a:t>
            </a:r>
            <a:r>
              <a:rPr lang="en-GB" sz="2400" dirty="0">
                <a:solidFill>
                  <a:srgbClr val="C00000"/>
                </a:solidFill>
              </a:rPr>
              <a:t>trade unions</a:t>
            </a:r>
            <a:r>
              <a:rPr lang="en-GB" sz="2400" dirty="0">
                <a:solidFill>
                  <a:srgbClr val="00B050"/>
                </a:solidFill>
              </a:rPr>
              <a:t>, etc. These are called </a:t>
            </a:r>
            <a:r>
              <a:rPr lang="en-GB" sz="2400" i="1" dirty="0">
                <a:solidFill>
                  <a:schemeClr val="tx1"/>
                </a:solidFill>
              </a:rPr>
              <a:t>stakeholders</a:t>
            </a:r>
            <a:r>
              <a:rPr lang="en-GB" sz="2400" i="1"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solidFill>
                  <a:srgbClr val="C00000"/>
                </a:solidFill>
              </a:rPr>
              <a:t>Problems of requirements analysis</a:t>
            </a:r>
          </a:p>
        </p:txBody>
      </p:sp>
      <p:sp>
        <p:nvSpPr>
          <p:cNvPr id="8195" name="Rectangle 3"/>
          <p:cNvSpPr>
            <a:spLocks noGrp="1" noChangeArrowheads="1"/>
          </p:cNvSpPr>
          <p:nvPr>
            <p:ph type="body" idx="1"/>
          </p:nvPr>
        </p:nvSpPr>
        <p:spPr>
          <a:noFill/>
          <a:ln/>
        </p:spPr>
        <p:txBody>
          <a:bodyPr lIns="90487" tIns="44450" rIns="90487" bIns="44450"/>
          <a:lstStyle/>
          <a:p>
            <a:r>
              <a:rPr lang="en-GB" sz="2400" dirty="0">
                <a:solidFill>
                  <a:srgbClr val="0070C0"/>
                </a:solidFill>
              </a:rPr>
              <a:t>Stakeholders don’t know what they really want</a:t>
            </a:r>
            <a:r>
              <a:rPr lang="en-GB" sz="2400" dirty="0"/>
              <a:t>.</a:t>
            </a:r>
          </a:p>
          <a:p>
            <a:r>
              <a:rPr lang="en-GB" sz="2400" dirty="0">
                <a:solidFill>
                  <a:srgbClr val="00B050"/>
                </a:solidFill>
              </a:rPr>
              <a:t>Stakeholders express requirements in their own terms.</a:t>
            </a:r>
          </a:p>
          <a:p>
            <a:r>
              <a:rPr lang="en-GB" sz="2400" dirty="0">
                <a:solidFill>
                  <a:schemeClr val="tx1"/>
                </a:solidFill>
              </a:rPr>
              <a:t>Different stakeholders may have conflicting requirements.</a:t>
            </a:r>
          </a:p>
          <a:p>
            <a:r>
              <a:rPr lang="en-GB" sz="2400" dirty="0">
                <a:solidFill>
                  <a:srgbClr val="0070C0"/>
                </a:solidFill>
              </a:rPr>
              <a:t>Organisational and political factors may influence the system requirements.</a:t>
            </a:r>
          </a:p>
          <a:p>
            <a:r>
              <a:rPr lang="en-GB" sz="2400" dirty="0">
                <a:solidFill>
                  <a:schemeClr val="tx1"/>
                </a:solidFill>
              </a:rPr>
              <a:t>The requirements change during the analysis process. New stakeholders may emerge and the business environment</a:t>
            </a:r>
            <a:r>
              <a:rPr lang="en-GB" sz="2400" dirty="0" smtClean="0">
                <a:solidFill>
                  <a:schemeClr val="tx1"/>
                </a:solidFill>
              </a:rPr>
              <a:t> may change</a:t>
            </a:r>
            <a:r>
              <a:rPr lang="en-GB" sz="2400" dirty="0">
                <a:solidFill>
                  <a:schemeClr val="tx1"/>
                </a:solidFill>
              </a:rPr>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p:spPr>
        <p:txBody>
          <a:bodyPr lIns="90487" tIns="44450" rIns="90487" bIns="44450"/>
          <a:lstStyle/>
          <a:p>
            <a:r>
              <a:rPr lang="en-GB" dirty="0">
                <a:solidFill>
                  <a:srgbClr val="C00000"/>
                </a:solidFill>
              </a:rPr>
              <a:t>ATM stakeholders</a:t>
            </a:r>
          </a:p>
        </p:txBody>
      </p:sp>
      <p:sp>
        <p:nvSpPr>
          <p:cNvPr id="14339" name="Rectangle 3"/>
          <p:cNvSpPr>
            <a:spLocks noGrp="1" noChangeArrowheads="1"/>
          </p:cNvSpPr>
          <p:nvPr>
            <p:ph type="body" idx="1"/>
          </p:nvPr>
        </p:nvSpPr>
        <p:spPr>
          <a:noFill/>
          <a:ln/>
        </p:spPr>
        <p:txBody>
          <a:bodyPr lIns="90487" tIns="44450" rIns="90487" bIns="44450"/>
          <a:lstStyle/>
          <a:p>
            <a:pPr>
              <a:lnSpc>
                <a:spcPct val="90000"/>
              </a:lnSpc>
            </a:pPr>
            <a:r>
              <a:rPr lang="en-GB" sz="2400" dirty="0"/>
              <a:t>Bank customers</a:t>
            </a:r>
          </a:p>
          <a:p>
            <a:pPr>
              <a:lnSpc>
                <a:spcPct val="90000"/>
              </a:lnSpc>
            </a:pPr>
            <a:r>
              <a:rPr lang="en-GB" sz="2400" dirty="0"/>
              <a:t>Representatives of other banks</a:t>
            </a:r>
          </a:p>
          <a:p>
            <a:pPr>
              <a:lnSpc>
                <a:spcPct val="90000"/>
              </a:lnSpc>
            </a:pPr>
            <a:r>
              <a:rPr lang="en-GB" sz="2400" dirty="0"/>
              <a:t>Bank managers</a:t>
            </a:r>
          </a:p>
          <a:p>
            <a:pPr>
              <a:lnSpc>
                <a:spcPct val="90000"/>
              </a:lnSpc>
            </a:pPr>
            <a:r>
              <a:rPr lang="en-GB" sz="2400" dirty="0"/>
              <a:t>Counter staff</a:t>
            </a:r>
          </a:p>
          <a:p>
            <a:pPr>
              <a:lnSpc>
                <a:spcPct val="90000"/>
              </a:lnSpc>
            </a:pPr>
            <a:r>
              <a:rPr lang="en-GB" sz="2400" dirty="0"/>
              <a:t>Database administrators </a:t>
            </a:r>
          </a:p>
          <a:p>
            <a:pPr>
              <a:lnSpc>
                <a:spcPct val="90000"/>
              </a:lnSpc>
            </a:pPr>
            <a:r>
              <a:rPr lang="en-GB" sz="2400" dirty="0"/>
              <a:t>Security managers</a:t>
            </a:r>
          </a:p>
          <a:p>
            <a:pPr>
              <a:lnSpc>
                <a:spcPct val="90000"/>
              </a:lnSpc>
            </a:pPr>
            <a:r>
              <a:rPr lang="en-GB" sz="2400" dirty="0"/>
              <a:t>Marketing department</a:t>
            </a:r>
          </a:p>
          <a:p>
            <a:pPr>
              <a:lnSpc>
                <a:spcPct val="90000"/>
              </a:lnSpc>
            </a:pPr>
            <a:r>
              <a:rPr lang="en-GB" sz="2400" dirty="0"/>
              <a:t>Hardware and software maintenance engineers</a:t>
            </a:r>
          </a:p>
          <a:p>
            <a:pPr>
              <a:lnSpc>
                <a:spcPct val="90000"/>
              </a:lnSpc>
            </a:pPr>
            <a:r>
              <a:rPr lang="en-GB" sz="2400" dirty="0"/>
              <a:t>Banking regulators</a:t>
            </a:r>
          </a:p>
          <a:p>
            <a:pPr>
              <a:lnSpc>
                <a:spcPct val="90000"/>
              </a:lnSpc>
            </a:pPr>
            <a:endParaRPr lang="en-GB" sz="2400"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Requirements elicitation and analysis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0070C0"/>
                </a:solidFill>
              </a:rPr>
              <a:t>Software engineers work with a range of system stakeholders to find out about the application domain, the services that the system should provide, the required system performance, hardware constraints, other systems, etc.</a:t>
            </a:r>
          </a:p>
          <a:p>
            <a:r>
              <a:rPr lang="en-US" dirty="0" smtClean="0">
                <a:solidFill>
                  <a:srgbClr val="00B050"/>
                </a:solidFill>
              </a:rPr>
              <a:t>Stages include:</a:t>
            </a:r>
          </a:p>
          <a:p>
            <a:pPr lvl="1"/>
            <a:r>
              <a:rPr lang="en-US" dirty="0" smtClean="0"/>
              <a:t>Requirements discovery,</a:t>
            </a:r>
          </a:p>
          <a:p>
            <a:pPr lvl="1"/>
            <a:r>
              <a:rPr lang="en-US" dirty="0" smtClean="0"/>
              <a:t>Requirements classification and organization,</a:t>
            </a:r>
          </a:p>
          <a:p>
            <a:pPr lvl="1"/>
            <a:r>
              <a:rPr lang="en-US" dirty="0" smtClean="0"/>
              <a:t>Requirements prioritization and negotiation,</a:t>
            </a:r>
          </a:p>
          <a:p>
            <a:pPr lvl="1"/>
            <a:r>
              <a:rPr lang="en-US" dirty="0" smtClean="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solidFill>
                  <a:srgbClr val="C00000"/>
                </a:solidFill>
              </a:rPr>
              <a:t>The</a:t>
            </a:r>
            <a:r>
              <a:rPr lang="en-US" b="1" dirty="0" smtClean="0">
                <a:solidFill>
                  <a:srgbClr val="C00000"/>
                </a:solidFill>
              </a:rPr>
              <a:t> </a:t>
            </a:r>
            <a:r>
              <a:rPr lang="en-US" dirty="0" smtClean="0">
                <a:solidFill>
                  <a:srgbClr val="C00000"/>
                </a:solidFill>
              </a:rPr>
              <a:t>requirements elicitation and analysis process</a:t>
            </a:r>
            <a:r>
              <a:rPr lang="en-GB" dirty="0" smtClean="0">
                <a:solidFill>
                  <a:srgbClr val="C00000"/>
                </a:solidFill>
              </a:rPr>
              <a:t> </a:t>
            </a:r>
            <a:endParaRPr lang="en-US" dirty="0" smtClean="0">
              <a:solidFill>
                <a:srgbClr val="C00000"/>
              </a:solidFill>
            </a:endParaRPr>
          </a:p>
        </p:txBody>
      </p:sp>
      <p:pic>
        <p:nvPicPr>
          <p:cNvPr id="4" name="Picture 3" descr="4.13 RequirementsElicitation.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752600" y="1752600"/>
            <a:ext cx="4881613" cy="32067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dirty="0">
                <a:solidFill>
                  <a:srgbClr val="C00000"/>
                </a:solidFill>
              </a:rPr>
              <a:t>Process activities</a:t>
            </a:r>
          </a:p>
        </p:txBody>
      </p:sp>
      <p:sp>
        <p:nvSpPr>
          <p:cNvPr id="10243" name="Rectangle 3"/>
          <p:cNvSpPr>
            <a:spLocks noGrp="1" noChangeArrowheads="1"/>
          </p:cNvSpPr>
          <p:nvPr>
            <p:ph type="body" idx="1"/>
          </p:nvPr>
        </p:nvSpPr>
        <p:spPr>
          <a:noFill/>
          <a:ln/>
        </p:spPr>
        <p:txBody>
          <a:bodyPr lIns="90487" tIns="44450" rIns="90487" bIns="44450"/>
          <a:lstStyle/>
          <a:p>
            <a:pPr>
              <a:lnSpc>
                <a:spcPct val="90000"/>
              </a:lnSpc>
            </a:pPr>
            <a:r>
              <a:rPr lang="en-GB" sz="2400" dirty="0">
                <a:solidFill>
                  <a:srgbClr val="0070C0"/>
                </a:solidFill>
              </a:rPr>
              <a:t>Requirements discovery</a:t>
            </a:r>
          </a:p>
          <a:p>
            <a:pPr lvl="1">
              <a:lnSpc>
                <a:spcPct val="90000"/>
              </a:lnSpc>
            </a:pPr>
            <a:r>
              <a:rPr lang="en-GB" sz="2000" dirty="0">
                <a:solidFill>
                  <a:schemeClr val="tx1"/>
                </a:solidFill>
              </a:rPr>
              <a:t>Interacting with stakeholders to discover their requirements. Domain requirements are also discovered at this stage.</a:t>
            </a:r>
          </a:p>
          <a:p>
            <a:pPr>
              <a:lnSpc>
                <a:spcPct val="90000"/>
              </a:lnSpc>
            </a:pPr>
            <a:r>
              <a:rPr lang="en-GB" sz="2400" dirty="0">
                <a:solidFill>
                  <a:srgbClr val="0070C0"/>
                </a:solidFill>
              </a:rPr>
              <a:t>Requirements classification and organisation</a:t>
            </a:r>
          </a:p>
          <a:p>
            <a:pPr lvl="1">
              <a:lnSpc>
                <a:spcPct val="90000"/>
              </a:lnSpc>
            </a:pPr>
            <a:r>
              <a:rPr lang="en-GB" sz="2000" dirty="0">
                <a:solidFill>
                  <a:schemeClr val="tx1"/>
                </a:solidFill>
              </a:rPr>
              <a:t>Groups related requirements and organises them into coherent clusters.</a:t>
            </a:r>
          </a:p>
          <a:p>
            <a:pPr>
              <a:lnSpc>
                <a:spcPct val="90000"/>
              </a:lnSpc>
            </a:pPr>
            <a:r>
              <a:rPr lang="en-GB" sz="2400" dirty="0">
                <a:solidFill>
                  <a:srgbClr val="0070C0"/>
                </a:solidFill>
              </a:rPr>
              <a:t>Prioritisation and negotiation</a:t>
            </a:r>
          </a:p>
          <a:p>
            <a:pPr lvl="1">
              <a:lnSpc>
                <a:spcPct val="90000"/>
              </a:lnSpc>
            </a:pPr>
            <a:r>
              <a:rPr lang="en-GB" sz="2000" dirty="0">
                <a:solidFill>
                  <a:schemeClr val="tx1"/>
                </a:solidFill>
              </a:rPr>
              <a:t>Prioritising requirements and resolving requirements conflicts.</a:t>
            </a:r>
          </a:p>
          <a:p>
            <a:pPr>
              <a:lnSpc>
                <a:spcPct val="90000"/>
              </a:lnSpc>
            </a:pPr>
            <a:r>
              <a:rPr lang="en-GB" sz="2400" dirty="0">
                <a:solidFill>
                  <a:srgbClr val="0070C0"/>
                </a:solidFill>
              </a:rPr>
              <a:t>Requirements</a:t>
            </a:r>
            <a:r>
              <a:rPr lang="en-GB" sz="2400" dirty="0" smtClean="0">
                <a:solidFill>
                  <a:srgbClr val="0070C0"/>
                </a:solidFill>
              </a:rPr>
              <a:t> specification</a:t>
            </a:r>
          </a:p>
          <a:p>
            <a:pPr lvl="1">
              <a:lnSpc>
                <a:spcPct val="90000"/>
              </a:lnSpc>
            </a:pPr>
            <a:r>
              <a:rPr lang="en-GB" sz="2000" dirty="0">
                <a:solidFill>
                  <a:schemeClr val="tx1"/>
                </a:solidFill>
              </a:rPr>
              <a:t>Requirements are documented and input into the next round of the spiral.</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dirty="0">
                <a:solidFill>
                  <a:srgbClr val="C00000"/>
                </a:solidFill>
              </a:rPr>
              <a:t>Types of requirement</a:t>
            </a:r>
          </a:p>
        </p:txBody>
      </p:sp>
      <p:sp>
        <p:nvSpPr>
          <p:cNvPr id="9219" name="Rectangle 3"/>
          <p:cNvSpPr>
            <a:spLocks noGrp="1" noChangeArrowheads="1"/>
          </p:cNvSpPr>
          <p:nvPr>
            <p:ph idx="1"/>
          </p:nvPr>
        </p:nvSpPr>
        <p:spPr>
          <a:noFill/>
          <a:ln/>
        </p:spPr>
        <p:txBody>
          <a:bodyPr lIns="90487" tIns="44450" rIns="90487" bIns="44450"/>
          <a:lstStyle/>
          <a:p>
            <a:r>
              <a:rPr lang="en-GB" dirty="0">
                <a:solidFill>
                  <a:srgbClr val="0070C0"/>
                </a:solidFill>
              </a:rPr>
              <a:t>User requirements</a:t>
            </a:r>
          </a:p>
          <a:p>
            <a:pPr lvl="1"/>
            <a:r>
              <a:rPr lang="en-GB" dirty="0">
                <a:solidFill>
                  <a:schemeClr val="tx1"/>
                </a:solidFill>
              </a:rPr>
              <a:t>Statements in natural language plus diagrams of the services the system provides and its operational constraints. </a:t>
            </a:r>
            <a:r>
              <a:rPr lang="en-GB" dirty="0">
                <a:solidFill>
                  <a:srgbClr val="00B050"/>
                </a:solidFill>
              </a:rPr>
              <a:t>Written for customers.</a:t>
            </a:r>
          </a:p>
          <a:p>
            <a:r>
              <a:rPr lang="en-GB" dirty="0">
                <a:solidFill>
                  <a:srgbClr val="0070C0"/>
                </a:solidFill>
              </a:rPr>
              <a:t>System requirements</a:t>
            </a:r>
          </a:p>
          <a:p>
            <a:pPr lvl="1"/>
            <a:r>
              <a:rPr lang="en-GB" dirty="0">
                <a:solidFill>
                  <a:schemeClr val="tx1"/>
                </a:solidFill>
              </a:rPr>
              <a:t>A structured document setting out detailed descriptions of the system’s functions, services and operational constraints</a:t>
            </a:r>
            <a:r>
              <a:rPr lang="en-GB" dirty="0"/>
              <a:t>. </a:t>
            </a:r>
            <a:r>
              <a:rPr lang="en-GB" dirty="0">
                <a:solidFill>
                  <a:srgbClr val="00B050"/>
                </a:solidFill>
              </a:rPr>
              <a:t>Defines what should be implemented so may be part of a contract between client and contractor.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Requirements discovery</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0070C0"/>
                </a:solidFill>
              </a:rPr>
              <a:t>The process of gathering information about the required and existing systems and distilling the user and system requirements from this information.</a:t>
            </a:r>
          </a:p>
          <a:p>
            <a:r>
              <a:rPr lang="en-US" dirty="0" smtClean="0">
                <a:solidFill>
                  <a:srgbClr val="00B050"/>
                </a:solidFill>
              </a:rPr>
              <a:t>Interaction with system stakeholders from managers to external regulators.</a:t>
            </a:r>
          </a:p>
          <a:p>
            <a:r>
              <a:rPr lang="en-US" dirty="0" smtClean="0">
                <a:solidFill>
                  <a:schemeClr val="tx1"/>
                </a:solidFill>
              </a:rPr>
              <a:t>Systems normally have a range of stakeholders.</a:t>
            </a:r>
            <a:endParaRPr lang="en-US" dirty="0">
              <a:solidFill>
                <a:schemeClr val="tx1"/>
              </a:solidFill>
            </a:endParaRP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Stakeholders in the MHC-PMS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0070C0"/>
                </a:solidFill>
              </a:rPr>
              <a:t>Patients</a:t>
            </a:r>
            <a:r>
              <a:rPr lang="en-US" i="1" dirty="0" smtClean="0">
                <a:solidFill>
                  <a:srgbClr val="0070C0"/>
                </a:solidFill>
              </a:rPr>
              <a:t> </a:t>
            </a:r>
            <a:r>
              <a:rPr lang="en-US" dirty="0" smtClean="0">
                <a:solidFill>
                  <a:srgbClr val="0070C0"/>
                </a:solidFill>
              </a:rPr>
              <a:t>whose information is recorded in the system.</a:t>
            </a:r>
            <a:endParaRPr lang="en-GB" dirty="0" smtClean="0">
              <a:solidFill>
                <a:srgbClr val="0070C0"/>
              </a:solidFill>
            </a:endParaRPr>
          </a:p>
          <a:p>
            <a:r>
              <a:rPr lang="en-US" dirty="0" smtClean="0">
                <a:solidFill>
                  <a:srgbClr val="00B050"/>
                </a:solidFill>
              </a:rPr>
              <a:t>Doctors</a:t>
            </a:r>
            <a:r>
              <a:rPr lang="en-US" i="1" dirty="0" smtClean="0">
                <a:solidFill>
                  <a:srgbClr val="00B050"/>
                </a:solidFill>
              </a:rPr>
              <a:t> </a:t>
            </a:r>
            <a:r>
              <a:rPr lang="en-US" dirty="0" smtClean="0">
                <a:solidFill>
                  <a:srgbClr val="00B050"/>
                </a:solidFill>
              </a:rPr>
              <a:t>who are responsible for assessing and treating patients.</a:t>
            </a:r>
            <a:endParaRPr lang="en-GB" dirty="0" smtClean="0">
              <a:solidFill>
                <a:srgbClr val="00B050"/>
              </a:solidFill>
            </a:endParaRPr>
          </a:p>
          <a:p>
            <a:r>
              <a:rPr lang="en-US" dirty="0" smtClean="0"/>
              <a:t>Nurses who coordinate the consultations with doctors and administer some treatments.</a:t>
            </a:r>
            <a:endParaRPr lang="en-GB" dirty="0" smtClean="0"/>
          </a:p>
          <a:p>
            <a:r>
              <a:rPr lang="en-US" dirty="0" smtClean="0">
                <a:solidFill>
                  <a:srgbClr val="0070C0"/>
                </a:solidFill>
              </a:rPr>
              <a:t>Medical receptionists</a:t>
            </a:r>
            <a:r>
              <a:rPr lang="en-US" i="1" dirty="0" smtClean="0">
                <a:solidFill>
                  <a:srgbClr val="0070C0"/>
                </a:solidFill>
              </a:rPr>
              <a:t> </a:t>
            </a:r>
            <a:r>
              <a:rPr lang="en-US" dirty="0" smtClean="0">
                <a:solidFill>
                  <a:srgbClr val="0070C0"/>
                </a:solidFill>
              </a:rPr>
              <a:t>who manage patients’ appointments.</a:t>
            </a:r>
            <a:endParaRPr lang="en-GB" dirty="0" smtClean="0">
              <a:solidFill>
                <a:srgbClr val="0070C0"/>
              </a:solidFill>
            </a:endParaRPr>
          </a:p>
          <a:p>
            <a:r>
              <a:rPr lang="en-US" dirty="0" smtClean="0">
                <a:solidFill>
                  <a:schemeClr val="tx1"/>
                </a:solidFill>
              </a:rPr>
              <a:t>IT staff who are responsible for installing and maintaining the system.</a:t>
            </a:r>
            <a:endParaRPr lang="en-GB" dirty="0" smtClean="0">
              <a:solidFill>
                <a:schemeClr val="tx1"/>
              </a:solidFill>
            </a:endParaRPr>
          </a:p>
          <a:p>
            <a:pPr>
              <a:buNone/>
            </a:pPr>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Stakeholders in the MHC-PMS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0070C0"/>
                </a:solidFill>
              </a:rPr>
              <a:t>A medical ethics manager who must ensure that the system meets current ethical guidelines for patient care.</a:t>
            </a:r>
            <a:endParaRPr lang="en-GB" dirty="0" smtClean="0">
              <a:solidFill>
                <a:srgbClr val="0070C0"/>
              </a:solidFill>
            </a:endParaRPr>
          </a:p>
          <a:p>
            <a:r>
              <a:rPr lang="en-US" dirty="0" smtClean="0">
                <a:solidFill>
                  <a:srgbClr val="00B050"/>
                </a:solidFill>
              </a:rPr>
              <a:t>Health care managers</a:t>
            </a:r>
            <a:r>
              <a:rPr lang="en-US" i="1" dirty="0" smtClean="0">
                <a:solidFill>
                  <a:srgbClr val="00B050"/>
                </a:solidFill>
              </a:rPr>
              <a:t> </a:t>
            </a:r>
            <a:r>
              <a:rPr lang="en-US" dirty="0" smtClean="0">
                <a:solidFill>
                  <a:srgbClr val="00B050"/>
                </a:solidFill>
              </a:rPr>
              <a:t>who obtain management information from the system.</a:t>
            </a:r>
            <a:endParaRPr lang="en-GB" dirty="0" smtClean="0">
              <a:solidFill>
                <a:srgbClr val="00B050"/>
              </a:solidFill>
            </a:endParaRPr>
          </a:p>
          <a:p>
            <a:r>
              <a:rPr lang="en-US" dirty="0" smtClean="0">
                <a:solidFill>
                  <a:schemeClr val="tx1"/>
                </a:solidFill>
              </a:rPr>
              <a:t>Medical records staff</a:t>
            </a:r>
            <a:r>
              <a:rPr lang="en-US" i="1" dirty="0" smtClean="0">
                <a:solidFill>
                  <a:schemeClr val="tx1"/>
                </a:solidFill>
              </a:rPr>
              <a:t> </a:t>
            </a:r>
            <a:r>
              <a:rPr lang="en-US" dirty="0" smtClean="0">
                <a:solidFill>
                  <a:schemeClr val="tx1"/>
                </a:solidFill>
              </a:rPr>
              <a:t>who are responsible for ensuring that system information can be maintained and preserved, and that record keeping procedures have been properly implemented.</a:t>
            </a:r>
            <a:endParaRPr lang="en-GB" dirty="0" smtClean="0">
              <a:solidFill>
                <a:schemeClr val="tx1"/>
              </a:solidFill>
            </a:endParaRP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solidFill>
                  <a:srgbClr val="C00000"/>
                </a:solidFill>
              </a:rPr>
              <a:t>Types of viewpoint</a:t>
            </a:r>
          </a:p>
        </p:txBody>
      </p:sp>
      <p:sp>
        <p:nvSpPr>
          <p:cNvPr id="16387" name="Rectangle 3"/>
          <p:cNvSpPr>
            <a:spLocks noGrp="1" noChangeArrowheads="1"/>
          </p:cNvSpPr>
          <p:nvPr>
            <p:ph type="body" idx="1"/>
          </p:nvPr>
        </p:nvSpPr>
        <p:spPr>
          <a:noFill/>
          <a:ln/>
        </p:spPr>
        <p:txBody>
          <a:bodyPr lIns="90487" tIns="44450" rIns="90487" bIns="44450"/>
          <a:lstStyle/>
          <a:p>
            <a:pPr>
              <a:lnSpc>
                <a:spcPct val="90000"/>
              </a:lnSpc>
            </a:pPr>
            <a:r>
              <a:rPr lang="en-GB" sz="2400" dirty="0" err="1">
                <a:solidFill>
                  <a:srgbClr val="C00000"/>
                </a:solidFill>
              </a:rPr>
              <a:t>Interactor</a:t>
            </a:r>
            <a:r>
              <a:rPr lang="en-GB" sz="2400" dirty="0">
                <a:solidFill>
                  <a:srgbClr val="C00000"/>
                </a:solidFill>
              </a:rPr>
              <a:t> viewpoints</a:t>
            </a:r>
          </a:p>
          <a:p>
            <a:pPr lvl="1">
              <a:lnSpc>
                <a:spcPct val="90000"/>
              </a:lnSpc>
            </a:pPr>
            <a:r>
              <a:rPr lang="en-GB" sz="2000" dirty="0"/>
              <a:t>People or other systems that interact directly with the system. In an ATM, the customer’s and the account database are </a:t>
            </a:r>
            <a:r>
              <a:rPr lang="en-GB" sz="2000" dirty="0" err="1"/>
              <a:t>interactor</a:t>
            </a:r>
            <a:r>
              <a:rPr lang="en-GB" sz="2000" dirty="0"/>
              <a:t> VPs.</a:t>
            </a:r>
          </a:p>
          <a:p>
            <a:pPr>
              <a:lnSpc>
                <a:spcPct val="90000"/>
              </a:lnSpc>
            </a:pPr>
            <a:r>
              <a:rPr lang="en-GB" sz="2400" dirty="0">
                <a:solidFill>
                  <a:srgbClr val="C00000"/>
                </a:solidFill>
              </a:rPr>
              <a:t>Indirect viewpoints</a:t>
            </a:r>
          </a:p>
          <a:p>
            <a:pPr lvl="1">
              <a:lnSpc>
                <a:spcPct val="90000"/>
              </a:lnSpc>
            </a:pPr>
            <a:r>
              <a:rPr lang="en-GB" sz="2000" dirty="0"/>
              <a:t>Stakeholders who do not use the system themselves but who influence the requirements. In an ATM, management and security staff are indirect viewpoints.</a:t>
            </a:r>
          </a:p>
          <a:p>
            <a:pPr>
              <a:lnSpc>
                <a:spcPct val="90000"/>
              </a:lnSpc>
            </a:pPr>
            <a:r>
              <a:rPr lang="en-GB" sz="2400" dirty="0">
                <a:solidFill>
                  <a:srgbClr val="C00000"/>
                </a:solidFill>
              </a:rPr>
              <a:t>Domain viewpoints</a:t>
            </a:r>
          </a:p>
          <a:p>
            <a:pPr lvl="1">
              <a:lnSpc>
                <a:spcPct val="90000"/>
              </a:lnSpc>
            </a:pPr>
            <a:r>
              <a:rPr lang="en-GB" sz="2000" dirty="0"/>
              <a:t>Domain characteristics and constraints that influence the requirements. In an ATM, an example would be standards for inter-bank communications.</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dirty="0">
                <a:solidFill>
                  <a:srgbClr val="C00000"/>
                </a:solidFill>
              </a:rPr>
              <a:t>Viewpoint identification</a:t>
            </a:r>
          </a:p>
        </p:txBody>
      </p:sp>
      <p:sp>
        <p:nvSpPr>
          <p:cNvPr id="88067" name="Rectangle 3"/>
          <p:cNvSpPr>
            <a:spLocks noGrp="1" noChangeArrowheads="1"/>
          </p:cNvSpPr>
          <p:nvPr>
            <p:ph type="body" idx="1"/>
          </p:nvPr>
        </p:nvSpPr>
        <p:spPr/>
        <p:txBody>
          <a:bodyPr/>
          <a:lstStyle/>
          <a:p>
            <a:pPr>
              <a:lnSpc>
                <a:spcPct val="90000"/>
              </a:lnSpc>
            </a:pPr>
            <a:r>
              <a:rPr lang="en-US" dirty="0">
                <a:solidFill>
                  <a:srgbClr val="C00000"/>
                </a:solidFill>
              </a:rPr>
              <a:t>Identify viewpoints using</a:t>
            </a:r>
          </a:p>
          <a:p>
            <a:pPr lvl="1">
              <a:lnSpc>
                <a:spcPct val="90000"/>
              </a:lnSpc>
            </a:pPr>
            <a:r>
              <a:rPr lang="en-US" dirty="0">
                <a:solidFill>
                  <a:srgbClr val="0070C0"/>
                </a:solidFill>
              </a:rPr>
              <a:t>Providers and receivers of system services;</a:t>
            </a:r>
          </a:p>
          <a:p>
            <a:pPr lvl="1">
              <a:lnSpc>
                <a:spcPct val="90000"/>
              </a:lnSpc>
            </a:pPr>
            <a:r>
              <a:rPr lang="en-US" dirty="0">
                <a:solidFill>
                  <a:srgbClr val="00B050"/>
                </a:solidFill>
              </a:rPr>
              <a:t>Systems that interact directly with the system being specified;</a:t>
            </a:r>
          </a:p>
          <a:p>
            <a:pPr lvl="1">
              <a:lnSpc>
                <a:spcPct val="90000"/>
              </a:lnSpc>
            </a:pPr>
            <a:r>
              <a:rPr lang="en-US" dirty="0">
                <a:solidFill>
                  <a:schemeClr val="tx1"/>
                </a:solidFill>
              </a:rPr>
              <a:t>Regulations and standards;</a:t>
            </a:r>
          </a:p>
          <a:p>
            <a:pPr lvl="1">
              <a:lnSpc>
                <a:spcPct val="90000"/>
              </a:lnSpc>
            </a:pPr>
            <a:r>
              <a:rPr lang="en-US" dirty="0">
                <a:solidFill>
                  <a:srgbClr val="0070C0"/>
                </a:solidFill>
              </a:rPr>
              <a:t>Sources of business and non-functional requirements.</a:t>
            </a:r>
          </a:p>
          <a:p>
            <a:pPr lvl="1">
              <a:lnSpc>
                <a:spcPct val="90000"/>
              </a:lnSpc>
            </a:pPr>
            <a:r>
              <a:rPr lang="en-US" dirty="0">
                <a:solidFill>
                  <a:srgbClr val="00B050"/>
                </a:solidFill>
              </a:rPr>
              <a:t>Engineers who have to develop and maintain the system;</a:t>
            </a:r>
          </a:p>
          <a:p>
            <a:pPr lvl="1">
              <a:lnSpc>
                <a:spcPct val="90000"/>
              </a:lnSpc>
            </a:pPr>
            <a:r>
              <a:rPr lang="en-US" dirty="0">
                <a:solidFill>
                  <a:schemeClr val="tx1"/>
                </a:solidFill>
              </a:rPr>
              <a:t>Marketing and other business viewpoints.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81000" y="274638"/>
            <a:ext cx="7293232" cy="1143000"/>
          </a:xfrm>
        </p:spPr>
        <p:txBody>
          <a:bodyPr/>
          <a:lstStyle/>
          <a:p>
            <a:r>
              <a:rPr lang="en-US" dirty="0">
                <a:solidFill>
                  <a:srgbClr val="C00000"/>
                </a:solidFill>
              </a:rPr>
              <a:t>LIBSYS viewpoint hierarchy</a:t>
            </a:r>
          </a:p>
        </p:txBody>
      </p:sp>
      <p:sp>
        <p:nvSpPr>
          <p:cNvPr id="83971" name="Rectangle 3"/>
          <p:cNvSpPr>
            <a:spLocks noGrp="1" noChangeArrowheads="1"/>
          </p:cNvSpPr>
          <p:nvPr>
            <p:ph type="body" idx="1"/>
          </p:nvPr>
        </p:nvSpPr>
        <p:spPr/>
        <p:txBody>
          <a:bodyPr/>
          <a:lstStyle/>
          <a:p>
            <a:endParaRPr lang="en-US"/>
          </a:p>
        </p:txBody>
      </p:sp>
      <p:sp>
        <p:nvSpPr>
          <p:cNvPr id="83972" name="Rectangle 4"/>
          <p:cNvSpPr>
            <a:spLocks noChangeArrowheads="1"/>
          </p:cNvSpPr>
          <p:nvPr/>
        </p:nvSpPr>
        <p:spPr bwMode="auto">
          <a:xfrm>
            <a:off x="381000" y="1676400"/>
            <a:ext cx="8458200" cy="4648200"/>
          </a:xfrm>
          <a:prstGeom prst="rect">
            <a:avLst/>
          </a:prstGeom>
          <a:solidFill>
            <a:srgbClr val="CCFFFF"/>
          </a:solidFill>
          <a:ln w="12700">
            <a:noFill/>
            <a:miter lim="800000"/>
            <a:headEnd/>
            <a:tailEnd/>
          </a:ln>
          <a:effectLst/>
        </p:spPr>
        <p:txBody>
          <a:bodyPr wrap="none" anchor="ctr"/>
          <a:lstStyle/>
          <a:p>
            <a:endParaRPr lang="tr-TR"/>
          </a:p>
        </p:txBody>
      </p:sp>
      <p:pic>
        <p:nvPicPr>
          <p:cNvPr id="83973" name="Picture 5" descr="7.4.eps                                                        001BF29EMacintosh HD                   B8AA5F2E:"/>
          <p:cNvPicPr>
            <a:picLocks noChangeAspect="1" noChangeArrowheads="1"/>
          </p:cNvPicPr>
          <p:nvPr/>
        </p:nvPicPr>
        <p:blipFill>
          <a:blip r:embed="rId2" cstate="print"/>
          <a:srcRect/>
          <a:stretch>
            <a:fillRect/>
          </a:stretch>
        </p:blipFill>
        <p:spPr bwMode="auto">
          <a:xfrm>
            <a:off x="533400" y="1905000"/>
            <a:ext cx="8077200" cy="3910013"/>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Interviewing</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0070C0"/>
                </a:solidFill>
              </a:rPr>
              <a:t>Formal or informal interviews with stakeholders are part of most RE processes.</a:t>
            </a:r>
          </a:p>
          <a:p>
            <a:r>
              <a:rPr lang="en-US" dirty="0" smtClean="0">
                <a:solidFill>
                  <a:srgbClr val="C00000"/>
                </a:solidFill>
              </a:rPr>
              <a:t>Types of interview</a:t>
            </a:r>
          </a:p>
          <a:p>
            <a:pPr lvl="1"/>
            <a:r>
              <a:rPr lang="en-US" dirty="0" smtClean="0">
                <a:solidFill>
                  <a:schemeClr val="tx1"/>
                </a:solidFill>
              </a:rPr>
              <a:t>Closed interviews based on pre-determined list of questions</a:t>
            </a:r>
          </a:p>
          <a:p>
            <a:pPr lvl="1"/>
            <a:r>
              <a:rPr lang="en-US" dirty="0" smtClean="0">
                <a:solidFill>
                  <a:schemeClr val="tx1"/>
                </a:solidFill>
              </a:rPr>
              <a:t>Open interviews where various issues are explored with stakeholders.</a:t>
            </a:r>
          </a:p>
          <a:p>
            <a:r>
              <a:rPr lang="en-US" dirty="0" smtClean="0">
                <a:solidFill>
                  <a:srgbClr val="C00000"/>
                </a:solidFill>
              </a:rPr>
              <a:t>Effective interviewing</a:t>
            </a:r>
          </a:p>
          <a:p>
            <a:pPr lvl="1"/>
            <a:r>
              <a:rPr lang="en-US" dirty="0" smtClean="0">
                <a:solidFill>
                  <a:schemeClr val="tx1"/>
                </a:solidFill>
              </a:rPr>
              <a:t>Be open-minded, avoid pre-conceived ideas about the requirements and are willing to listen to stakeholders. </a:t>
            </a:r>
            <a:endParaRPr lang="en-GB" dirty="0" smtClean="0">
              <a:solidFill>
                <a:schemeClr val="tx1"/>
              </a:solidFill>
            </a:endParaRPr>
          </a:p>
          <a:p>
            <a:pPr lvl="1"/>
            <a:r>
              <a:rPr lang="en-US" dirty="0" smtClean="0">
                <a:solidFill>
                  <a:schemeClr val="tx1"/>
                </a:solidFill>
              </a:rPr>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56</a:t>
            </a:fld>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dirty="0">
                <a:solidFill>
                  <a:srgbClr val="C00000"/>
                </a:solidFill>
              </a:rPr>
              <a:t>Interviews in practice</a:t>
            </a:r>
          </a:p>
        </p:txBody>
      </p:sp>
      <p:sp>
        <p:nvSpPr>
          <p:cNvPr id="94211" name="Rectangle 3"/>
          <p:cNvSpPr>
            <a:spLocks noGrp="1" noChangeArrowheads="1"/>
          </p:cNvSpPr>
          <p:nvPr>
            <p:ph type="body" idx="1"/>
          </p:nvPr>
        </p:nvSpPr>
        <p:spPr/>
        <p:txBody>
          <a:bodyPr/>
          <a:lstStyle/>
          <a:p>
            <a:pPr>
              <a:lnSpc>
                <a:spcPct val="90000"/>
              </a:lnSpc>
            </a:pPr>
            <a:r>
              <a:rPr lang="en-US" sz="2400" dirty="0">
                <a:solidFill>
                  <a:srgbClr val="0070C0"/>
                </a:solidFill>
              </a:rPr>
              <a:t>Normally a mix of closed and open-ended interviewing</a:t>
            </a:r>
            <a:r>
              <a:rPr lang="en-US" sz="2400" dirty="0"/>
              <a:t>.</a:t>
            </a:r>
          </a:p>
          <a:p>
            <a:pPr>
              <a:lnSpc>
                <a:spcPct val="90000"/>
              </a:lnSpc>
            </a:pPr>
            <a:r>
              <a:rPr lang="en-US" sz="2400" dirty="0">
                <a:solidFill>
                  <a:srgbClr val="00B050"/>
                </a:solidFill>
              </a:rPr>
              <a:t>Interviews are good for getting an overall understanding of what stakeholders do and how they might interact with the system.</a:t>
            </a:r>
          </a:p>
          <a:p>
            <a:pPr>
              <a:lnSpc>
                <a:spcPct val="90000"/>
              </a:lnSpc>
            </a:pPr>
            <a:r>
              <a:rPr lang="en-US" sz="2400" dirty="0">
                <a:solidFill>
                  <a:srgbClr val="C00000"/>
                </a:solidFill>
              </a:rPr>
              <a:t>Interviews are not good for understanding domain requirements</a:t>
            </a:r>
          </a:p>
          <a:p>
            <a:pPr lvl="1">
              <a:lnSpc>
                <a:spcPct val="90000"/>
              </a:lnSpc>
            </a:pPr>
            <a:r>
              <a:rPr lang="en-US" sz="2000" dirty="0">
                <a:solidFill>
                  <a:schemeClr val="tx1"/>
                </a:solidFill>
              </a:rPr>
              <a:t>Requirements engineers cannot understand specific domain terminology;</a:t>
            </a:r>
          </a:p>
          <a:p>
            <a:pPr lvl="1">
              <a:lnSpc>
                <a:spcPct val="90000"/>
              </a:lnSpc>
            </a:pPr>
            <a:r>
              <a:rPr lang="en-US" sz="2000" dirty="0">
                <a:solidFill>
                  <a:schemeClr val="tx1"/>
                </a:solidFill>
              </a:rPr>
              <a:t>Some domain knowledge is so familiar that people find it hard to articulate or think that it isn’t worth articulating.</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solidFill>
                  <a:srgbClr val="C00000"/>
                </a:solidFill>
              </a:rPr>
              <a:t>Scenarios</a:t>
            </a:r>
          </a:p>
        </p:txBody>
      </p:sp>
      <p:sp>
        <p:nvSpPr>
          <p:cNvPr id="90115" name="Rectangle 3"/>
          <p:cNvSpPr>
            <a:spLocks noGrp="1" noChangeArrowheads="1"/>
          </p:cNvSpPr>
          <p:nvPr>
            <p:ph type="body" idx="1"/>
          </p:nvPr>
        </p:nvSpPr>
        <p:spPr/>
        <p:txBody>
          <a:bodyPr/>
          <a:lstStyle/>
          <a:p>
            <a:r>
              <a:rPr lang="en-US" dirty="0">
                <a:solidFill>
                  <a:srgbClr val="00B050"/>
                </a:solidFill>
              </a:rPr>
              <a:t>Scenarios are real-life examples of how a system can be used.</a:t>
            </a:r>
          </a:p>
          <a:p>
            <a:r>
              <a:rPr lang="en-US" dirty="0">
                <a:solidFill>
                  <a:srgbClr val="0070C0"/>
                </a:solidFill>
              </a:rPr>
              <a:t>They should include</a:t>
            </a:r>
          </a:p>
          <a:p>
            <a:pPr lvl="1"/>
            <a:r>
              <a:rPr lang="en-US" dirty="0">
                <a:solidFill>
                  <a:schemeClr val="tx1"/>
                </a:solidFill>
              </a:rPr>
              <a:t>A description of the starting situation;</a:t>
            </a:r>
          </a:p>
          <a:p>
            <a:pPr lvl="1"/>
            <a:r>
              <a:rPr lang="en-US" dirty="0">
                <a:solidFill>
                  <a:schemeClr val="tx1"/>
                </a:solidFill>
              </a:rPr>
              <a:t>A description of the normal flow of events;</a:t>
            </a:r>
          </a:p>
          <a:p>
            <a:pPr lvl="1"/>
            <a:r>
              <a:rPr lang="en-US" dirty="0">
                <a:solidFill>
                  <a:schemeClr val="tx1"/>
                </a:solidFill>
              </a:rPr>
              <a:t>A description of what can go wrong;</a:t>
            </a:r>
          </a:p>
          <a:p>
            <a:pPr lvl="1"/>
            <a:r>
              <a:rPr lang="en-US" dirty="0">
                <a:solidFill>
                  <a:schemeClr val="tx1"/>
                </a:solidFill>
              </a:rPr>
              <a:t>Information about other concurrent activities;</a:t>
            </a:r>
          </a:p>
          <a:p>
            <a:pPr lvl="1"/>
            <a:r>
              <a:rPr lang="en-US" dirty="0">
                <a:solidFill>
                  <a:schemeClr val="tx1"/>
                </a:solidFill>
              </a:rPr>
              <a:t>A description of the state when the scenario finishes.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smtClean="0">
                <a:solidFill>
                  <a:srgbClr val="C00000"/>
                </a:solidFill>
              </a:rPr>
              <a:t>Scenario for collecting medical history in MHC-PMS</a:t>
            </a:r>
            <a:r>
              <a:rPr lang="en-GB" dirty="0" smtClean="0">
                <a:solidFill>
                  <a:srgbClr val="C00000"/>
                </a:solidFill>
              </a:rPr>
              <a:t> </a:t>
            </a:r>
            <a:endParaRPr lang="en-US" dirty="0" smtClean="0">
              <a:solidFill>
                <a:srgbClr val="C00000"/>
              </a:solidFill>
            </a:endParaRPr>
          </a:p>
        </p:txBody>
      </p:sp>
      <p:graphicFrame>
        <p:nvGraphicFramePr>
          <p:cNvPr id="31746" name="Object 2"/>
          <p:cNvGraphicFramePr>
            <a:graphicFrameLocks noChangeAspect="1"/>
          </p:cNvGraphicFramePr>
          <p:nvPr/>
        </p:nvGraphicFramePr>
        <p:xfrm>
          <a:off x="457200" y="1643050"/>
          <a:ext cx="8229600" cy="4656150"/>
        </p:xfrm>
        <a:graphic>
          <a:graphicData uri="http://schemas.openxmlformats.org/presentationml/2006/ole">
            <p:oleObj spid="_x0000_s97282" name="Document" r:id="rId3" imgW="5943381" imgH="3505071" progId="Word.Document.12">
              <p:embed/>
            </p:oleObj>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solidFill>
                  <a:srgbClr val="C00000"/>
                </a:solidFill>
              </a:rPr>
              <a:t>User and system requirements</a:t>
            </a:r>
            <a:r>
              <a:rPr lang="en-GB" dirty="0" smtClean="0">
                <a:solidFill>
                  <a:srgbClr val="C00000"/>
                </a:solidFill>
              </a:rPr>
              <a:t> </a:t>
            </a:r>
            <a:endParaRPr lang="en-US" dirty="0" smtClean="0">
              <a:solidFill>
                <a:srgbClr val="C00000"/>
              </a:solidFill>
            </a:endParaRPr>
          </a:p>
        </p:txBody>
      </p:sp>
      <p:pic>
        <p:nvPicPr>
          <p:cNvPr id="4" name="Picture 3" descr="4.1 UserSysReq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143000" y="1626233"/>
            <a:ext cx="6553200" cy="4850767"/>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smtClean="0">
                <a:solidFill>
                  <a:srgbClr val="C00000"/>
                </a:solidFill>
              </a:rPr>
              <a:t>Scenario for collecting medical history in MHC-PMS</a:t>
            </a:r>
            <a:r>
              <a:rPr lang="en-GB" dirty="0" smtClean="0">
                <a:solidFill>
                  <a:srgbClr val="C00000"/>
                </a:solidFill>
              </a:rPr>
              <a:t> </a:t>
            </a:r>
            <a:endParaRPr lang="en-US" dirty="0" smtClean="0">
              <a:solidFill>
                <a:srgbClr val="C00000"/>
              </a:solidFill>
            </a:endParaRPr>
          </a:p>
        </p:txBody>
      </p:sp>
      <p:graphicFrame>
        <p:nvGraphicFramePr>
          <p:cNvPr id="31746" name="Object 2"/>
          <p:cNvGraphicFramePr>
            <a:graphicFrameLocks noChangeAspect="1"/>
          </p:cNvGraphicFramePr>
          <p:nvPr/>
        </p:nvGraphicFramePr>
        <p:xfrm>
          <a:off x="304800" y="1417638"/>
          <a:ext cx="8534400" cy="4678362"/>
        </p:xfrm>
        <a:graphic>
          <a:graphicData uri="http://schemas.openxmlformats.org/presentationml/2006/ole">
            <p:oleObj spid="_x0000_s31746" name="Document" r:id="rId3" imgW="5943381" imgH="3936855" progId="Word.Document.12">
              <p:embed/>
            </p:oleObj>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dirty="0">
                <a:solidFill>
                  <a:srgbClr val="C00000"/>
                </a:solidFill>
              </a:rPr>
              <a:t>Use cases</a:t>
            </a:r>
          </a:p>
        </p:txBody>
      </p:sp>
      <p:sp>
        <p:nvSpPr>
          <p:cNvPr id="48131" name="Rectangle 3"/>
          <p:cNvSpPr>
            <a:spLocks noGrp="1" noChangeArrowheads="1"/>
          </p:cNvSpPr>
          <p:nvPr>
            <p:ph type="body" idx="1"/>
          </p:nvPr>
        </p:nvSpPr>
        <p:spPr/>
        <p:txBody>
          <a:bodyPr/>
          <a:lstStyle/>
          <a:p>
            <a:r>
              <a:rPr lang="en-GB" dirty="0">
                <a:solidFill>
                  <a:schemeClr val="tx2"/>
                </a:solidFill>
              </a:rPr>
              <a:t>Use-cases are a scenario based technique in the UML which identify the actors in an interaction and which describe the interaction itself.</a:t>
            </a:r>
          </a:p>
          <a:p>
            <a:r>
              <a:rPr lang="en-GB" dirty="0">
                <a:solidFill>
                  <a:schemeClr val="tx1"/>
                </a:solidFill>
              </a:rPr>
              <a:t>A set of use cases should describe all possible interactions with the system</a:t>
            </a:r>
            <a:r>
              <a:rPr lang="en-GB" dirty="0" smtClean="0">
                <a:solidFill>
                  <a:schemeClr val="tx1"/>
                </a:solidFill>
              </a:rPr>
              <a:t>.</a:t>
            </a:r>
          </a:p>
          <a:p>
            <a:r>
              <a:rPr lang="en-GB" dirty="0" smtClean="0">
                <a:solidFill>
                  <a:srgbClr val="00B050"/>
                </a:solidFill>
              </a:rPr>
              <a:t>High-level graphical model supplemented by more detailed tabular description.</a:t>
            </a:r>
          </a:p>
          <a:p>
            <a:r>
              <a:rPr lang="en-GB" dirty="0">
                <a:solidFill>
                  <a:schemeClr val="tx1"/>
                </a:solidFill>
              </a:rPr>
              <a:t>Sequence diagrams may be used to add detail to use-cases by showing the sequence of event processing in the system.</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solidFill>
                  <a:srgbClr val="C00000"/>
                </a:solidFill>
              </a:rPr>
              <a:t>Use cases for the MHC-PMS</a:t>
            </a:r>
            <a:r>
              <a:rPr lang="en-GB" dirty="0" smtClean="0">
                <a:solidFill>
                  <a:srgbClr val="C00000"/>
                </a:solidFill>
              </a:rPr>
              <a:t> </a:t>
            </a:r>
            <a:endParaRPr lang="en-US" dirty="0" smtClean="0">
              <a:solidFill>
                <a:srgbClr val="C00000"/>
              </a:solidFill>
            </a:endParaRPr>
          </a:p>
        </p:txBody>
      </p:sp>
      <p:pic>
        <p:nvPicPr>
          <p:cNvPr id="4" name="Picture 3" descr="4.15 UseCase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447799" y="1828800"/>
            <a:ext cx="6555509" cy="38862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dirty="0">
                <a:solidFill>
                  <a:srgbClr val="C00000"/>
                </a:solidFill>
              </a:rPr>
              <a:t>Ethnography</a:t>
            </a:r>
          </a:p>
        </p:txBody>
      </p:sp>
      <p:sp>
        <p:nvSpPr>
          <p:cNvPr id="36867" name="Rectangle 3"/>
          <p:cNvSpPr>
            <a:spLocks noGrp="1" noChangeArrowheads="1"/>
          </p:cNvSpPr>
          <p:nvPr>
            <p:ph type="body" idx="1"/>
          </p:nvPr>
        </p:nvSpPr>
        <p:spPr>
          <a:noFill/>
          <a:ln/>
        </p:spPr>
        <p:txBody>
          <a:bodyPr lIns="90487" tIns="44450" rIns="90487" bIns="44450"/>
          <a:lstStyle/>
          <a:p>
            <a:r>
              <a:rPr lang="en-GB" sz="2400" dirty="0">
                <a:solidFill>
                  <a:schemeClr val="tx2"/>
                </a:solidFill>
              </a:rPr>
              <a:t>A social </a:t>
            </a:r>
            <a:r>
              <a:rPr lang="en-GB" sz="2400" dirty="0" smtClean="0">
                <a:solidFill>
                  <a:schemeClr val="tx2"/>
                </a:solidFill>
              </a:rPr>
              <a:t>scientist </a:t>
            </a:r>
            <a:r>
              <a:rPr lang="en-GB" sz="2400" dirty="0">
                <a:solidFill>
                  <a:schemeClr val="tx2"/>
                </a:solidFill>
              </a:rPr>
              <a:t>spends a considerable time observing and analysing how people actually work.</a:t>
            </a:r>
          </a:p>
          <a:p>
            <a:r>
              <a:rPr lang="en-GB" sz="2400" dirty="0">
                <a:solidFill>
                  <a:srgbClr val="00B050"/>
                </a:solidFill>
              </a:rPr>
              <a:t>People do not have to explain or articulate their work.</a:t>
            </a:r>
          </a:p>
          <a:p>
            <a:r>
              <a:rPr lang="en-GB" sz="2400" dirty="0"/>
              <a:t>Social and organisational factors of importance may be observed.</a:t>
            </a:r>
          </a:p>
          <a:p>
            <a:r>
              <a:rPr lang="en-GB" sz="2400" dirty="0">
                <a:solidFill>
                  <a:schemeClr val="tx1"/>
                </a:solidFill>
              </a:rPr>
              <a:t>Ethnographic studies have shown that work is usually richer and more complex than suggested by simple system models.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dirty="0">
                <a:solidFill>
                  <a:srgbClr val="C00000"/>
                </a:solidFill>
              </a:rPr>
              <a:t>Scope of ethnography</a:t>
            </a:r>
          </a:p>
        </p:txBody>
      </p:sp>
      <p:sp>
        <p:nvSpPr>
          <p:cNvPr id="76803" name="Rectangle 3"/>
          <p:cNvSpPr>
            <a:spLocks noGrp="1" noChangeArrowheads="1"/>
          </p:cNvSpPr>
          <p:nvPr>
            <p:ph type="body" idx="1"/>
          </p:nvPr>
        </p:nvSpPr>
        <p:spPr/>
        <p:txBody>
          <a:bodyPr/>
          <a:lstStyle/>
          <a:p>
            <a:r>
              <a:rPr lang="en-GB" dirty="0">
                <a:solidFill>
                  <a:schemeClr val="tx2"/>
                </a:solidFill>
              </a:rPr>
              <a:t>Requirements that are derived from the way that people actually work rather than the way </a:t>
            </a:r>
            <a:r>
              <a:rPr lang="en-GB" dirty="0" smtClean="0">
                <a:solidFill>
                  <a:schemeClr val="tx2"/>
                </a:solidFill>
              </a:rPr>
              <a:t>which </a:t>
            </a:r>
            <a:r>
              <a:rPr lang="en-GB" dirty="0">
                <a:solidFill>
                  <a:schemeClr val="tx2"/>
                </a:solidFill>
              </a:rPr>
              <a:t>process definitions suggest that they ought to work.</a:t>
            </a:r>
          </a:p>
          <a:p>
            <a:r>
              <a:rPr lang="en-GB" dirty="0">
                <a:solidFill>
                  <a:schemeClr val="tx1"/>
                </a:solidFill>
              </a:rPr>
              <a:t>Requirements that are derived from cooperation and awareness of other people’s activities</a:t>
            </a:r>
            <a:r>
              <a:rPr lang="en-GB" dirty="0" smtClean="0">
                <a:solidFill>
                  <a:schemeClr val="tx1"/>
                </a:solidFill>
              </a:rPr>
              <a:t>.</a:t>
            </a:r>
          </a:p>
          <a:p>
            <a:pPr lvl="1"/>
            <a:r>
              <a:rPr lang="en-GB" dirty="0" smtClean="0"/>
              <a:t>Awareness of what other people are doing leads to changes in the ways in which we do things.</a:t>
            </a:r>
          </a:p>
          <a:p>
            <a:r>
              <a:rPr lang="en-GB" dirty="0" smtClean="0">
                <a:solidFill>
                  <a:srgbClr val="C00000"/>
                </a:solidFill>
              </a:rPr>
              <a:t>Ethnography is effective for understanding existing processes but cannot identify new features that should be added to a system.</a:t>
            </a:r>
            <a:endParaRPr lang="en-GB" dirty="0">
              <a:solidFill>
                <a:srgbClr val="C00000"/>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dirty="0">
                <a:solidFill>
                  <a:srgbClr val="C00000"/>
                </a:solidFill>
              </a:rPr>
              <a:t>Requirements validation</a:t>
            </a:r>
          </a:p>
        </p:txBody>
      </p:sp>
      <p:sp>
        <p:nvSpPr>
          <p:cNvPr id="57347" name="Rectangle 3"/>
          <p:cNvSpPr>
            <a:spLocks noGrp="1" noChangeArrowheads="1"/>
          </p:cNvSpPr>
          <p:nvPr>
            <p:ph type="body" idx="1"/>
          </p:nvPr>
        </p:nvSpPr>
        <p:spPr>
          <a:noFill/>
          <a:ln/>
        </p:spPr>
        <p:txBody>
          <a:bodyPr lIns="90487" tIns="44450" rIns="90487" bIns="44450"/>
          <a:lstStyle/>
          <a:p>
            <a:r>
              <a:rPr lang="en-GB" dirty="0">
                <a:solidFill>
                  <a:srgbClr val="0070C0"/>
                </a:solidFill>
              </a:rPr>
              <a:t>Concerned with demonstrating that the requirements define the system that the customer really wants.</a:t>
            </a:r>
          </a:p>
          <a:p>
            <a:r>
              <a:rPr lang="en-GB" dirty="0">
                <a:solidFill>
                  <a:schemeClr val="tx1"/>
                </a:solidFill>
              </a:rPr>
              <a:t>Requirements error costs are high so validation is very important</a:t>
            </a:r>
          </a:p>
          <a:p>
            <a:pPr lvl="1"/>
            <a:r>
              <a:rPr lang="en-GB" dirty="0"/>
              <a:t>Fixing a requirements error after delivery may cost up to 100 times the cost of fixing an implementation error.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dirty="0">
                <a:solidFill>
                  <a:srgbClr val="C00000"/>
                </a:solidFill>
              </a:rPr>
              <a:t>Requirements checking</a:t>
            </a:r>
          </a:p>
        </p:txBody>
      </p:sp>
      <p:sp>
        <p:nvSpPr>
          <p:cNvPr id="58371" name="Rectangle 3"/>
          <p:cNvSpPr>
            <a:spLocks noGrp="1" noChangeArrowheads="1"/>
          </p:cNvSpPr>
          <p:nvPr>
            <p:ph type="body" idx="1"/>
          </p:nvPr>
        </p:nvSpPr>
        <p:spPr>
          <a:noFill/>
          <a:ln/>
        </p:spPr>
        <p:txBody>
          <a:bodyPr lIns="90487" tIns="44450" rIns="90487" bIns="44450"/>
          <a:lstStyle/>
          <a:p>
            <a:r>
              <a:rPr lang="en-GB" sz="2400" dirty="0">
                <a:solidFill>
                  <a:srgbClr val="FF0000"/>
                </a:solidFill>
              </a:rPr>
              <a:t>Validity</a:t>
            </a:r>
            <a:r>
              <a:rPr lang="en-GB" sz="2400" dirty="0"/>
              <a:t>.</a:t>
            </a:r>
            <a:r>
              <a:rPr lang="en-GB" sz="2400" dirty="0" smtClean="0"/>
              <a:t> Does </a:t>
            </a:r>
            <a:r>
              <a:rPr lang="en-GB" sz="2400" dirty="0"/>
              <a:t>the system provide the functions which best support the customer’s needs?</a:t>
            </a:r>
          </a:p>
          <a:p>
            <a:r>
              <a:rPr lang="en-GB" sz="2400" dirty="0">
                <a:solidFill>
                  <a:srgbClr val="FF0000"/>
                </a:solidFill>
              </a:rPr>
              <a:t>Consistency</a:t>
            </a:r>
            <a:r>
              <a:rPr lang="en-GB" sz="2400" dirty="0" smtClean="0"/>
              <a:t>. </a:t>
            </a:r>
            <a:r>
              <a:rPr lang="en-GB" sz="2400" dirty="0"/>
              <a:t>Are there any requirements conflicts?</a:t>
            </a:r>
          </a:p>
          <a:p>
            <a:r>
              <a:rPr lang="en-GB" sz="2400" dirty="0" smtClean="0">
                <a:solidFill>
                  <a:srgbClr val="FF0000"/>
                </a:solidFill>
              </a:rPr>
              <a:t>Completeness</a:t>
            </a:r>
            <a:r>
              <a:rPr lang="en-GB" sz="2400" dirty="0" smtClean="0"/>
              <a:t>. Are </a:t>
            </a:r>
            <a:r>
              <a:rPr lang="en-GB" sz="2400" dirty="0"/>
              <a:t>all functions required by the customer included?</a:t>
            </a:r>
          </a:p>
          <a:p>
            <a:r>
              <a:rPr lang="en-GB" sz="2400" dirty="0" smtClean="0">
                <a:solidFill>
                  <a:srgbClr val="FF0000"/>
                </a:solidFill>
              </a:rPr>
              <a:t>Realism</a:t>
            </a:r>
            <a:r>
              <a:rPr lang="en-GB" sz="2400" dirty="0" smtClean="0"/>
              <a:t>. Can </a:t>
            </a:r>
            <a:r>
              <a:rPr lang="en-GB" sz="2400" dirty="0"/>
              <a:t>the requirements be implemented given available budget and technology</a:t>
            </a:r>
          </a:p>
          <a:p>
            <a:r>
              <a:rPr lang="en-GB" sz="2400" dirty="0">
                <a:solidFill>
                  <a:srgbClr val="FF0000"/>
                </a:solidFill>
              </a:rPr>
              <a:t>Verifiability</a:t>
            </a:r>
            <a:r>
              <a:rPr lang="en-GB" sz="2400" dirty="0"/>
              <a:t>. Can the requirements be checked?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dirty="0">
                <a:solidFill>
                  <a:srgbClr val="C00000"/>
                </a:solidFill>
              </a:rPr>
              <a:t>Requirements validation techniques</a:t>
            </a:r>
          </a:p>
        </p:txBody>
      </p:sp>
      <p:sp>
        <p:nvSpPr>
          <p:cNvPr id="77827" name="Rectangle 3"/>
          <p:cNvSpPr>
            <a:spLocks noGrp="1" noChangeArrowheads="1"/>
          </p:cNvSpPr>
          <p:nvPr>
            <p:ph type="body" idx="1"/>
          </p:nvPr>
        </p:nvSpPr>
        <p:spPr/>
        <p:txBody>
          <a:bodyPr/>
          <a:lstStyle/>
          <a:p>
            <a:pPr>
              <a:lnSpc>
                <a:spcPct val="90000"/>
              </a:lnSpc>
            </a:pPr>
            <a:r>
              <a:rPr lang="en-GB" dirty="0">
                <a:solidFill>
                  <a:srgbClr val="0070C0"/>
                </a:solidFill>
              </a:rPr>
              <a:t>Requirements reviews</a:t>
            </a:r>
          </a:p>
          <a:p>
            <a:pPr lvl="1">
              <a:lnSpc>
                <a:spcPct val="90000"/>
              </a:lnSpc>
            </a:pPr>
            <a:r>
              <a:rPr lang="en-GB" dirty="0">
                <a:solidFill>
                  <a:schemeClr val="tx1"/>
                </a:solidFill>
              </a:rPr>
              <a:t>Systematic manual analysis of the requirements.</a:t>
            </a:r>
          </a:p>
          <a:p>
            <a:pPr>
              <a:lnSpc>
                <a:spcPct val="90000"/>
              </a:lnSpc>
            </a:pPr>
            <a:r>
              <a:rPr lang="en-GB" dirty="0">
                <a:solidFill>
                  <a:srgbClr val="0070C0"/>
                </a:solidFill>
              </a:rPr>
              <a:t>Prototyping</a:t>
            </a:r>
          </a:p>
          <a:p>
            <a:pPr lvl="1">
              <a:lnSpc>
                <a:spcPct val="90000"/>
              </a:lnSpc>
            </a:pPr>
            <a:r>
              <a:rPr lang="en-GB" dirty="0">
                <a:solidFill>
                  <a:schemeClr val="tx1"/>
                </a:solidFill>
              </a:rPr>
              <a:t>Using an executable model of the system to check requirements. </a:t>
            </a:r>
          </a:p>
          <a:p>
            <a:pPr>
              <a:lnSpc>
                <a:spcPct val="90000"/>
              </a:lnSpc>
            </a:pPr>
            <a:r>
              <a:rPr lang="en-GB" dirty="0">
                <a:solidFill>
                  <a:srgbClr val="0070C0"/>
                </a:solidFill>
              </a:rPr>
              <a:t>Test-case generation</a:t>
            </a:r>
          </a:p>
          <a:p>
            <a:pPr lvl="1">
              <a:lnSpc>
                <a:spcPct val="90000"/>
              </a:lnSpc>
            </a:pPr>
            <a:r>
              <a:rPr lang="en-GB" dirty="0">
                <a:solidFill>
                  <a:schemeClr val="tx1"/>
                </a:solidFill>
              </a:rPr>
              <a:t>Developing tests for requirements to check testability</a:t>
            </a:r>
            <a:r>
              <a:rPr lang="en-GB" dirty="0"/>
              <a:t>.</a:t>
            </a:r>
          </a:p>
          <a:p>
            <a:pPr>
              <a:lnSpc>
                <a:spcPct val="90000"/>
              </a:lnSpc>
              <a:buFont typeface="Zapf Dingbats" charset="2"/>
              <a:buNone/>
            </a:pP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dirty="0">
                <a:solidFill>
                  <a:srgbClr val="C00000"/>
                </a:solidFill>
              </a:rPr>
              <a:t>Requirements reviews</a:t>
            </a:r>
          </a:p>
        </p:txBody>
      </p:sp>
      <p:sp>
        <p:nvSpPr>
          <p:cNvPr id="59395" name="Rectangle 3"/>
          <p:cNvSpPr>
            <a:spLocks noGrp="1" noChangeArrowheads="1"/>
          </p:cNvSpPr>
          <p:nvPr>
            <p:ph type="body" idx="1"/>
          </p:nvPr>
        </p:nvSpPr>
        <p:spPr>
          <a:noFill/>
          <a:ln/>
        </p:spPr>
        <p:txBody>
          <a:bodyPr lIns="90487" tIns="44450" rIns="90487" bIns="44450"/>
          <a:lstStyle/>
          <a:p>
            <a:r>
              <a:rPr lang="en-GB" dirty="0">
                <a:solidFill>
                  <a:schemeClr val="tx2"/>
                </a:solidFill>
              </a:rPr>
              <a:t>Regular reviews should be held while the requirements definition is being formulated.</a:t>
            </a:r>
          </a:p>
          <a:p>
            <a:r>
              <a:rPr lang="en-GB" dirty="0">
                <a:solidFill>
                  <a:srgbClr val="00B050"/>
                </a:solidFill>
              </a:rPr>
              <a:t>Both client and contractor staff should be involved in reviews.</a:t>
            </a:r>
          </a:p>
          <a:p>
            <a:r>
              <a:rPr lang="en-GB" dirty="0">
                <a:solidFill>
                  <a:schemeClr val="tx1"/>
                </a:solidFill>
              </a:rPr>
              <a:t>Reviews may be formal (with completed documents) or informal. Good communications between developers, customers and users can resolve problems at an early stage.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dirty="0">
                <a:solidFill>
                  <a:srgbClr val="C00000"/>
                </a:solidFill>
              </a:rPr>
              <a:t>Review checks</a:t>
            </a:r>
          </a:p>
        </p:txBody>
      </p:sp>
      <p:sp>
        <p:nvSpPr>
          <p:cNvPr id="60419" name="Rectangle 3"/>
          <p:cNvSpPr>
            <a:spLocks noGrp="1" noChangeArrowheads="1"/>
          </p:cNvSpPr>
          <p:nvPr>
            <p:ph type="body" idx="1"/>
          </p:nvPr>
        </p:nvSpPr>
        <p:spPr>
          <a:noFill/>
          <a:ln/>
        </p:spPr>
        <p:txBody>
          <a:bodyPr lIns="90487" tIns="44450" rIns="90487" bIns="44450"/>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solidFill>
                  <a:schemeClr val="tx1"/>
                </a:solidFill>
              </a:rPr>
              <a:t>Is </a:t>
            </a:r>
            <a:r>
              <a:rPr lang="en-GB" dirty="0">
                <a:solidFill>
                  <a:schemeClr val="tx1"/>
                </a:solidFill>
              </a:rPr>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solidFill>
                  <a:schemeClr val="tx1"/>
                </a:solidFill>
              </a:rPr>
              <a:t>Is </a:t>
            </a:r>
            <a:r>
              <a:rPr lang="en-GB" dirty="0">
                <a:solidFill>
                  <a:schemeClr val="tx1"/>
                </a:solidFill>
              </a:rPr>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solidFill>
                  <a:schemeClr val="tx1"/>
                </a:solidFill>
              </a:rPr>
              <a:t>Is </a:t>
            </a:r>
            <a:r>
              <a:rPr lang="en-GB" dirty="0">
                <a:solidFill>
                  <a:schemeClr val="tx1"/>
                </a:solidFill>
              </a:rPr>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solidFill>
                  <a:schemeClr val="tx1"/>
                </a:solidFill>
              </a:rPr>
              <a:t>Can </a:t>
            </a:r>
            <a:r>
              <a:rPr lang="en-GB" dirty="0">
                <a:solidFill>
                  <a:schemeClr val="tx1"/>
                </a:solidFill>
              </a:rPr>
              <a:t>the requirement be changed without a large impact on other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solidFill>
                  <a:srgbClr val="C00000"/>
                </a:solidFill>
              </a:rPr>
              <a:t>Readers of different types of requirements specification</a:t>
            </a:r>
            <a:r>
              <a:rPr lang="en-GB" dirty="0" smtClean="0">
                <a:solidFill>
                  <a:srgbClr val="C00000"/>
                </a:solidFill>
              </a:rPr>
              <a:t> </a:t>
            </a:r>
            <a:endParaRPr lang="en-US" dirty="0" smtClean="0">
              <a:solidFill>
                <a:srgbClr val="C00000"/>
              </a:solidFill>
            </a:endParaRPr>
          </a:p>
        </p:txBody>
      </p:sp>
      <p:pic>
        <p:nvPicPr>
          <p:cNvPr id="4" name="Picture 3" descr="4.2 ReqReader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219200" y="2057400"/>
            <a:ext cx="6531232" cy="3651553"/>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solidFill>
                  <a:srgbClr val="C00000"/>
                </a:solidFill>
              </a:rPr>
              <a:t>Requirements management</a:t>
            </a:r>
          </a:p>
        </p:txBody>
      </p:sp>
      <p:sp>
        <p:nvSpPr>
          <p:cNvPr id="55299" name="Rectangle 3"/>
          <p:cNvSpPr>
            <a:spLocks noGrp="1" noChangeArrowheads="1"/>
          </p:cNvSpPr>
          <p:nvPr>
            <p:ph type="body" idx="1"/>
          </p:nvPr>
        </p:nvSpPr>
        <p:spPr/>
        <p:txBody>
          <a:bodyPr/>
          <a:lstStyle/>
          <a:p>
            <a:r>
              <a:rPr lang="en-GB" sz="2400" dirty="0">
                <a:solidFill>
                  <a:schemeClr val="tx2"/>
                </a:solidFill>
              </a:rPr>
              <a:t>Requirements management is the process of managing changing requirements during the requirements engineering process and system development</a:t>
            </a:r>
            <a:r>
              <a:rPr lang="en-GB" sz="2400" dirty="0" smtClean="0">
                <a:solidFill>
                  <a:schemeClr val="tx2"/>
                </a:solidFill>
              </a:rPr>
              <a:t>.</a:t>
            </a:r>
          </a:p>
          <a:p>
            <a:r>
              <a:rPr lang="en-GB" dirty="0" smtClean="0">
                <a:solidFill>
                  <a:srgbClr val="00B050"/>
                </a:solidFill>
              </a:rPr>
              <a:t>New requirements emerge as a system is being developed and after it has gone into use.</a:t>
            </a:r>
          </a:p>
          <a:p>
            <a:r>
              <a:rPr lang="en-US" dirty="0" smtClean="0">
                <a:solidFill>
                  <a:schemeClr val="tx1"/>
                </a:solidFill>
              </a:rPr>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smtClean="0">
                <a:solidFill>
                  <a:schemeClr val="tx1"/>
                </a:solidFill>
              </a:rPr>
              <a:t> </a:t>
            </a:r>
            <a:endParaRPr lang="en-GB" sz="2400" dirty="0">
              <a:solidFill>
                <a:schemeClr val="tx1"/>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Changing requirements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0070C0"/>
                </a:solidFill>
              </a:rPr>
              <a:t>The business and technical environment of the system always changes after installation. </a:t>
            </a:r>
          </a:p>
          <a:p>
            <a:pPr lvl="1"/>
            <a:r>
              <a:rPr lang="en-US" dirty="0" smtClean="0"/>
              <a:t>New hardware may be introduced, it may be necessary to interface the system with other systems, business priorities may change and new legislation and regulations may be introduced that the system must necessarily abide by. </a:t>
            </a:r>
            <a:endParaRPr lang="en-GB" dirty="0" smtClean="0"/>
          </a:p>
          <a:p>
            <a:r>
              <a:rPr lang="en-US" dirty="0" smtClean="0">
                <a:solidFill>
                  <a:srgbClr val="0070C0"/>
                </a:solidFill>
              </a:rPr>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Changing requirements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0070C0"/>
                </a:solidFill>
              </a:rPr>
              <a:t>Large systems usually have a diverse user community, with many users having different requirements and priorities that may be conflicting or contradictory. </a:t>
            </a:r>
          </a:p>
          <a:p>
            <a:pPr lvl="1"/>
            <a:r>
              <a:rPr lang="en-US" dirty="0" smtClean="0">
                <a:solidFill>
                  <a:schemeClr val="tx1"/>
                </a:solidFill>
              </a:rPr>
              <a:t>The final system requirements are inevitably a compromise between them and, with experience, it is often discovered that the balance of support given to different users has to be changed.</a:t>
            </a:r>
            <a:endParaRPr lang="en-US" dirty="0">
              <a:solidFill>
                <a:schemeClr val="tx1"/>
              </a:solidFill>
            </a:endParaRP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solidFill>
                  <a:srgbClr val="C00000"/>
                </a:solidFill>
              </a:rPr>
              <a:t>Requirements evolution</a:t>
            </a:r>
            <a:r>
              <a:rPr lang="en-GB" dirty="0" smtClean="0">
                <a:solidFill>
                  <a:srgbClr val="C00000"/>
                </a:solidFill>
              </a:rPr>
              <a:t> </a:t>
            </a:r>
            <a:endParaRPr lang="en-US" dirty="0" smtClean="0">
              <a:solidFill>
                <a:srgbClr val="C00000"/>
              </a:solidFill>
            </a:endParaRPr>
          </a:p>
        </p:txBody>
      </p:sp>
      <p:pic>
        <p:nvPicPr>
          <p:cNvPr id="4" name="Picture 3" descr="4.17 ReqEvolution.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133600" y="2514600"/>
            <a:ext cx="5005917" cy="25146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Requirements management planning</a:t>
            </a:r>
            <a:endParaRPr lang="en-US" dirty="0">
              <a:solidFill>
                <a:srgbClr val="C00000"/>
              </a:solidFill>
            </a:endParaRPr>
          </a:p>
        </p:txBody>
      </p:sp>
      <p:sp>
        <p:nvSpPr>
          <p:cNvPr id="3" name="Content Placeholder 2"/>
          <p:cNvSpPr>
            <a:spLocks noGrp="1"/>
          </p:cNvSpPr>
          <p:nvPr>
            <p:ph idx="1"/>
          </p:nvPr>
        </p:nvSpPr>
        <p:spPr>
          <a:xfrm>
            <a:off x="304800" y="1524000"/>
            <a:ext cx="8686800" cy="4525963"/>
          </a:xfrm>
        </p:spPr>
        <p:txBody>
          <a:bodyPr/>
          <a:lstStyle/>
          <a:p>
            <a:r>
              <a:rPr lang="en-US" dirty="0" smtClean="0">
                <a:solidFill>
                  <a:schemeClr val="tx2"/>
                </a:solidFill>
              </a:rPr>
              <a:t>Establishes the level of requirements management detail that is required.</a:t>
            </a:r>
          </a:p>
          <a:p>
            <a:r>
              <a:rPr lang="en-US" dirty="0" smtClean="0">
                <a:solidFill>
                  <a:schemeClr val="tx1"/>
                </a:solidFill>
              </a:rPr>
              <a:t>Requirements management decisions:</a:t>
            </a:r>
          </a:p>
          <a:p>
            <a:pPr lvl="1"/>
            <a:r>
              <a:rPr lang="en-US" i="1" dirty="0" smtClean="0">
                <a:solidFill>
                  <a:srgbClr val="FF0000"/>
                </a:solidFill>
              </a:rPr>
              <a:t>Requirements identification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FF0000"/>
                </a:solidFill>
              </a:rPr>
              <a:t>A change management process</a:t>
            </a:r>
            <a:r>
              <a:rPr lang="en-US" dirty="0" smtClean="0">
                <a:solidFill>
                  <a:srgbClr val="FF0000"/>
                </a:solidFill>
              </a:rPr>
              <a:t> </a:t>
            </a:r>
            <a:r>
              <a:rPr lang="en-US" dirty="0" smtClean="0"/>
              <a:t>This is the set of activities that assess the impact and cost of changes. </a:t>
            </a:r>
            <a:endParaRPr lang="en-GB" dirty="0" smtClean="0"/>
          </a:p>
          <a:p>
            <a:pPr lvl="1"/>
            <a:r>
              <a:rPr lang="en-US" i="1" dirty="0" smtClean="0">
                <a:solidFill>
                  <a:srgbClr val="FF0000"/>
                </a:solidFill>
              </a:rPr>
              <a:t>Traceability policies</a:t>
            </a:r>
            <a:r>
              <a:rPr lang="en-US" dirty="0" smtClean="0">
                <a:solidFill>
                  <a:srgbClr val="FF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FF0000"/>
                </a:solidFill>
              </a:rPr>
              <a:t>Tool support</a:t>
            </a:r>
            <a:r>
              <a:rPr lang="en-US" dirty="0" smtClean="0">
                <a:solidFill>
                  <a:srgbClr val="FF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74</a:t>
            </a:fld>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Requirements change management</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chemeClr val="tx2"/>
                </a:solidFill>
              </a:rPr>
              <a:t>Deciding if a requirements change should be accepted</a:t>
            </a:r>
          </a:p>
          <a:p>
            <a:pPr lvl="1"/>
            <a:r>
              <a:rPr lang="en-US" i="1" dirty="0" smtClean="0">
                <a:solidFill>
                  <a:srgbClr val="FF0000"/>
                </a:solidFill>
              </a:rPr>
              <a:t>Problem analysis and change specification</a:t>
            </a:r>
            <a:r>
              <a:rPr lang="en-US" dirty="0" smtClean="0">
                <a:solidFill>
                  <a:srgbClr val="FF0000"/>
                </a:solidFill>
              </a:rPr>
              <a:t> </a:t>
            </a:r>
          </a:p>
          <a:p>
            <a:pPr lvl="2"/>
            <a:r>
              <a:rPr lang="en-US" dirty="0" smtClean="0"/>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p>
          <a:p>
            <a:pPr lvl="1"/>
            <a:r>
              <a:rPr lang="en-US" i="1" dirty="0" smtClean="0">
                <a:solidFill>
                  <a:srgbClr val="FF0000"/>
                </a:solidFill>
              </a:rPr>
              <a:t>Change analysis and costing</a:t>
            </a:r>
            <a:r>
              <a:rPr lang="en-US" dirty="0" smtClean="0">
                <a:solidFill>
                  <a:srgbClr val="FF0000"/>
                </a:solidFill>
              </a:rPr>
              <a:t> </a:t>
            </a:r>
          </a:p>
          <a:p>
            <a:pPr lvl="2"/>
            <a:r>
              <a:rPr lang="en-US" dirty="0" smtClean="0"/>
              <a:t>The effect of the proposed change is assessed using traceability information and general knowledge of the system requirements. Once this analysis is completed, a decision is made whether or not to proceed with the requirements change.</a:t>
            </a:r>
            <a:endParaRPr lang="en-GB" dirty="0" smtClean="0"/>
          </a:p>
          <a:p>
            <a:pPr lvl="1"/>
            <a:r>
              <a:rPr lang="en-US" dirty="0" smtClean="0">
                <a:solidFill>
                  <a:srgbClr val="FF0000"/>
                </a:solidFill>
              </a:rPr>
              <a:t>Change implementation</a:t>
            </a:r>
            <a:r>
              <a:rPr lang="en-US" dirty="0" smtClean="0"/>
              <a:t> </a:t>
            </a:r>
          </a:p>
          <a:p>
            <a:pPr lvl="2"/>
            <a:r>
              <a:rPr lang="en-US" dirty="0" smtClean="0"/>
              <a:t>The requirements document and, where necessary, the system design and implementation, are modified. Ideally, the document should be organized so that changes can be easily implemented.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GB" dirty="0">
                <a:solidFill>
                  <a:srgbClr val="C00000"/>
                </a:solidFill>
              </a:rPr>
              <a:t>Traceability</a:t>
            </a:r>
          </a:p>
        </p:txBody>
      </p:sp>
      <p:sp>
        <p:nvSpPr>
          <p:cNvPr id="69635" name="Rectangle 3"/>
          <p:cNvSpPr>
            <a:spLocks noGrp="1" noChangeArrowheads="1"/>
          </p:cNvSpPr>
          <p:nvPr>
            <p:ph type="body" idx="1"/>
          </p:nvPr>
        </p:nvSpPr>
        <p:spPr/>
        <p:txBody>
          <a:bodyPr/>
          <a:lstStyle/>
          <a:p>
            <a:r>
              <a:rPr lang="en-GB" sz="2400" dirty="0">
                <a:solidFill>
                  <a:schemeClr val="tx1"/>
                </a:solidFill>
              </a:rPr>
              <a:t>Traceability is concerned with the relationships between requirements, their sources and the system design</a:t>
            </a:r>
          </a:p>
          <a:p>
            <a:r>
              <a:rPr lang="en-GB" sz="2400" dirty="0">
                <a:solidFill>
                  <a:srgbClr val="0070C0"/>
                </a:solidFill>
              </a:rPr>
              <a:t>Source traceability</a:t>
            </a:r>
          </a:p>
          <a:p>
            <a:pPr lvl="1"/>
            <a:r>
              <a:rPr lang="en-GB" sz="2000" dirty="0"/>
              <a:t>Links from requirements to stakeholders who proposed these requirements;</a:t>
            </a:r>
          </a:p>
          <a:p>
            <a:r>
              <a:rPr lang="en-GB" sz="2400" dirty="0">
                <a:solidFill>
                  <a:srgbClr val="0070C0"/>
                </a:solidFill>
              </a:rPr>
              <a:t>Requirements traceability</a:t>
            </a:r>
          </a:p>
          <a:p>
            <a:pPr lvl="1"/>
            <a:r>
              <a:rPr lang="en-GB" sz="2000" dirty="0"/>
              <a:t>Links between dependent requirements;</a:t>
            </a:r>
          </a:p>
          <a:p>
            <a:r>
              <a:rPr lang="en-GB" sz="2400" dirty="0">
                <a:solidFill>
                  <a:srgbClr val="0070C0"/>
                </a:solidFill>
              </a:rPr>
              <a:t>Design traceability</a:t>
            </a:r>
          </a:p>
          <a:p>
            <a:pPr lvl="1"/>
            <a:r>
              <a:rPr lang="en-GB" sz="2000" dirty="0"/>
              <a:t>Links from the requirements to the design;</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5"/>
          <p:cNvSpPr>
            <a:spLocks noChangeArrowheads="1"/>
          </p:cNvSpPr>
          <p:nvPr/>
        </p:nvSpPr>
        <p:spPr bwMode="auto">
          <a:xfrm>
            <a:off x="228600" y="1981200"/>
            <a:ext cx="8458200" cy="4038600"/>
          </a:xfrm>
          <a:prstGeom prst="rect">
            <a:avLst/>
          </a:prstGeom>
          <a:solidFill>
            <a:srgbClr val="CCFFFF"/>
          </a:solidFill>
          <a:ln w="12700">
            <a:noFill/>
            <a:miter lim="800000"/>
            <a:headEnd/>
            <a:tailEnd/>
          </a:ln>
          <a:effectLst/>
        </p:spPr>
        <p:txBody>
          <a:bodyPr wrap="none" anchor="ctr"/>
          <a:lstStyle/>
          <a:p>
            <a:endParaRPr lang="tr-TR"/>
          </a:p>
        </p:txBody>
      </p:sp>
      <p:sp>
        <p:nvSpPr>
          <p:cNvPr id="70658" name="Rectangle 2"/>
          <p:cNvSpPr>
            <a:spLocks noGrp="1" noChangeArrowheads="1"/>
          </p:cNvSpPr>
          <p:nvPr>
            <p:ph type="title"/>
          </p:nvPr>
        </p:nvSpPr>
        <p:spPr/>
        <p:txBody>
          <a:bodyPr/>
          <a:lstStyle/>
          <a:p>
            <a:r>
              <a:rPr lang="en-GB" dirty="0">
                <a:solidFill>
                  <a:srgbClr val="C00000"/>
                </a:solidFill>
              </a:rPr>
              <a:t>A traceability matrix</a:t>
            </a:r>
          </a:p>
        </p:txBody>
      </p:sp>
      <p:graphicFrame>
        <p:nvGraphicFramePr>
          <p:cNvPr id="70662" name="Object 6"/>
          <p:cNvGraphicFramePr>
            <a:graphicFrameLocks noChangeAspect="1"/>
          </p:cNvGraphicFramePr>
          <p:nvPr/>
        </p:nvGraphicFramePr>
        <p:xfrm>
          <a:off x="-228600" y="2057400"/>
          <a:ext cx="9372600" cy="3514725"/>
        </p:xfrm>
        <a:graphic>
          <a:graphicData uri="http://schemas.openxmlformats.org/presentationml/2006/ole">
            <p:oleObj spid="_x0000_s202754" name="Document" r:id="rId3" imgW="5486400" imgH="8229600" progId="Word.Document.8">
              <p:embed/>
            </p:oleObj>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solidFill>
                  <a:srgbClr val="C00000"/>
                </a:solidFill>
              </a:rPr>
              <a:t>Requirements change management</a:t>
            </a:r>
            <a:r>
              <a:rPr lang="en-GB" dirty="0" smtClean="0">
                <a:solidFill>
                  <a:srgbClr val="C00000"/>
                </a:solidFill>
              </a:rPr>
              <a:t> </a:t>
            </a:r>
            <a:endParaRPr lang="en-US" dirty="0" smtClean="0">
              <a:solidFill>
                <a:srgbClr val="C00000"/>
              </a:solidFill>
            </a:endParaRPr>
          </a:p>
        </p:txBody>
      </p:sp>
      <p:pic>
        <p:nvPicPr>
          <p:cNvPr id="4" name="Picture 3" descr="4.18 ReqChangeMan.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28600" y="3136900"/>
            <a:ext cx="8661952" cy="10541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solidFill>
                  <a:srgbClr val="C00000"/>
                </a:solidFill>
              </a:rPr>
              <a:t>Functional and non-functional requirements</a:t>
            </a:r>
          </a:p>
        </p:txBody>
      </p:sp>
      <p:sp>
        <p:nvSpPr>
          <p:cNvPr id="34819" name="Rectangle 3"/>
          <p:cNvSpPr>
            <a:spLocks noGrp="1" noChangeArrowheads="1"/>
          </p:cNvSpPr>
          <p:nvPr>
            <p:ph idx="1"/>
          </p:nvPr>
        </p:nvSpPr>
        <p:spPr>
          <a:xfrm>
            <a:off x="381000" y="1571612"/>
            <a:ext cx="8229600" cy="4525963"/>
          </a:xfrm>
        </p:spPr>
        <p:txBody>
          <a:bodyPr/>
          <a:lstStyle/>
          <a:p>
            <a:pPr>
              <a:lnSpc>
                <a:spcPct val="90000"/>
              </a:lnSpc>
            </a:pPr>
            <a:r>
              <a:rPr lang="en-GB" sz="2400" dirty="0">
                <a:solidFill>
                  <a:srgbClr val="0070C0"/>
                </a:solidFill>
              </a:rPr>
              <a:t>Functional requirements</a:t>
            </a:r>
          </a:p>
          <a:p>
            <a:pPr lvl="1">
              <a:lnSpc>
                <a:spcPct val="90000"/>
              </a:lnSpc>
            </a:pPr>
            <a:r>
              <a:rPr lang="en-GB" sz="2000" dirty="0">
                <a:solidFill>
                  <a:srgbClr val="00B050"/>
                </a:solidFill>
              </a:rPr>
              <a:t>Statements of services the system should provide, how the system should react to particular inputs and how the system should behave in particular situations</a:t>
            </a:r>
            <a:r>
              <a:rPr lang="en-GB" sz="2000" dirty="0" smtClean="0">
                <a:solidFill>
                  <a:srgbClr val="00B050"/>
                </a:solidFill>
              </a:rPr>
              <a:t>.</a:t>
            </a:r>
          </a:p>
          <a:p>
            <a:pPr lvl="1">
              <a:lnSpc>
                <a:spcPct val="90000"/>
              </a:lnSpc>
            </a:pPr>
            <a:r>
              <a:rPr lang="en-GB" dirty="0" smtClean="0">
                <a:solidFill>
                  <a:schemeClr val="tx1"/>
                </a:solidFill>
              </a:rPr>
              <a:t>May state what the system should not do.</a:t>
            </a:r>
            <a:endParaRPr lang="en-GB" sz="2000" dirty="0" smtClean="0">
              <a:solidFill>
                <a:schemeClr val="tx1"/>
              </a:solidFill>
            </a:endParaRPr>
          </a:p>
          <a:p>
            <a:pPr>
              <a:lnSpc>
                <a:spcPct val="90000"/>
              </a:lnSpc>
            </a:pPr>
            <a:r>
              <a:rPr lang="en-GB" sz="2400" dirty="0">
                <a:solidFill>
                  <a:srgbClr val="0070C0"/>
                </a:solidFill>
              </a:rPr>
              <a:t>Non-functional requirements</a:t>
            </a:r>
            <a:endParaRPr lang="en-GB" sz="2400" dirty="0" smtClean="0">
              <a:solidFill>
                <a:srgbClr val="0070C0"/>
              </a:solidFill>
            </a:endParaRPr>
          </a:p>
          <a:p>
            <a:pPr lvl="1">
              <a:lnSpc>
                <a:spcPct val="90000"/>
              </a:lnSpc>
            </a:pPr>
            <a:r>
              <a:rPr lang="en-GB" dirty="0">
                <a:solidFill>
                  <a:srgbClr val="00B050"/>
                </a:solidFill>
              </a:rPr>
              <a:t>C</a:t>
            </a:r>
            <a:r>
              <a:rPr lang="en-GB" sz="2000" dirty="0" smtClean="0">
                <a:solidFill>
                  <a:srgbClr val="00B050"/>
                </a:solidFill>
              </a:rPr>
              <a:t>onstraints </a:t>
            </a:r>
            <a:r>
              <a:rPr lang="en-GB" sz="2000" dirty="0">
                <a:solidFill>
                  <a:srgbClr val="00B050"/>
                </a:solidFill>
              </a:rPr>
              <a:t>on the services or functions offered by the system such as timing constraints, constraints on the development process, standards, etc</a:t>
            </a:r>
            <a:r>
              <a:rPr lang="en-GB" sz="2000" dirty="0" smtClean="0">
                <a:solidFill>
                  <a:srgbClr val="00B050"/>
                </a:solidFill>
              </a:rPr>
              <a:t>.</a:t>
            </a:r>
          </a:p>
          <a:p>
            <a:pPr lvl="1">
              <a:lnSpc>
                <a:spcPct val="90000"/>
              </a:lnSpc>
            </a:pPr>
            <a:r>
              <a:rPr lang="en-GB" dirty="0" smtClean="0">
                <a:solidFill>
                  <a:schemeClr val="tx1"/>
                </a:solidFill>
              </a:rPr>
              <a:t>Often apply to the system as a whole rather than individual features or services.</a:t>
            </a:r>
          </a:p>
          <a:p>
            <a:pPr>
              <a:lnSpc>
                <a:spcPct val="90000"/>
              </a:lnSpc>
            </a:pPr>
            <a:r>
              <a:rPr lang="en-GB" sz="2400" dirty="0" smtClean="0">
                <a:solidFill>
                  <a:srgbClr val="0070C0"/>
                </a:solidFill>
              </a:rPr>
              <a:t>Domain requirements</a:t>
            </a:r>
          </a:p>
          <a:p>
            <a:pPr lvl="1">
              <a:lnSpc>
                <a:spcPct val="90000"/>
              </a:lnSpc>
            </a:pPr>
            <a:r>
              <a:rPr lang="en-GB" sz="2000" dirty="0" smtClean="0">
                <a:solidFill>
                  <a:schemeClr val="tx1"/>
                </a:solidFill>
              </a:rPr>
              <a:t>Constraints on the system from the domain </a:t>
            </a:r>
            <a:r>
              <a:rPr lang="en-GB" dirty="0" smtClean="0">
                <a:solidFill>
                  <a:schemeClr val="tx1"/>
                </a:solidFill>
              </a:rPr>
              <a:t>of operation</a:t>
            </a:r>
            <a:endParaRPr lang="en-GB" sz="2000" dirty="0" smtClean="0">
              <a:solidFill>
                <a:schemeClr val="tx1"/>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dirty="0">
                <a:solidFill>
                  <a:srgbClr val="C00000"/>
                </a:solidFill>
              </a:rPr>
              <a:t>Functional requirements</a:t>
            </a:r>
          </a:p>
        </p:txBody>
      </p:sp>
      <p:sp>
        <p:nvSpPr>
          <p:cNvPr id="39939" name="Rectangle 3"/>
          <p:cNvSpPr>
            <a:spLocks noGrp="1" noChangeArrowheads="1"/>
          </p:cNvSpPr>
          <p:nvPr>
            <p:ph idx="1"/>
          </p:nvPr>
        </p:nvSpPr>
        <p:spPr/>
        <p:txBody>
          <a:bodyPr/>
          <a:lstStyle/>
          <a:p>
            <a:r>
              <a:rPr lang="en-GB" dirty="0">
                <a:solidFill>
                  <a:srgbClr val="00B050"/>
                </a:solidFill>
              </a:rPr>
              <a:t>Describe functionality or system services.</a:t>
            </a:r>
          </a:p>
          <a:p>
            <a:r>
              <a:rPr lang="en-GB" dirty="0">
                <a:solidFill>
                  <a:srgbClr val="0070C0"/>
                </a:solidFill>
              </a:rPr>
              <a:t>Depend on the type of software, expected users and the type of system where the software is used.</a:t>
            </a:r>
          </a:p>
          <a:p>
            <a:r>
              <a:rPr lang="en-GB" dirty="0">
                <a:solidFill>
                  <a:schemeClr val="tx1"/>
                </a:solidFill>
              </a:rPr>
              <a:t>Functional user requirements may be high-level statements of what the system should </a:t>
            </a:r>
            <a:r>
              <a:rPr lang="en-GB" dirty="0" smtClean="0">
                <a:solidFill>
                  <a:schemeClr val="tx1"/>
                </a:solidFill>
              </a:rPr>
              <a:t>do.</a:t>
            </a:r>
          </a:p>
          <a:p>
            <a:r>
              <a:rPr lang="en-GB" dirty="0" smtClean="0">
                <a:solidFill>
                  <a:schemeClr val="tx1"/>
                </a:solidFill>
              </a:rPr>
              <a:t>Functional </a:t>
            </a:r>
            <a:r>
              <a:rPr lang="en-GB" dirty="0">
                <a:solidFill>
                  <a:schemeClr val="tx1"/>
                </a:solidFill>
              </a:rPr>
              <a:t>system requirements should describe the system services in detail.</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4427</TotalTime>
  <Words>4868</Words>
  <Application>Microsoft Office PowerPoint</Application>
  <PresentationFormat>Ekran Gösterisi (4:3)</PresentationFormat>
  <Paragraphs>548</Paragraphs>
  <Slides>78</Slides>
  <Notes>0</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78</vt:i4>
      </vt:variant>
    </vt:vector>
  </HeadingPairs>
  <TitlesOfParts>
    <vt:vector size="80" baseType="lpstr">
      <vt:lpstr>SE9</vt:lpstr>
      <vt:lpstr>Document</vt:lpstr>
      <vt:lpstr>Requirements Engineering</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Functional and non-functional requirements</vt:lpstr>
      <vt:lpstr>Functional requirements</vt:lpstr>
      <vt:lpstr>Functional requirements for the MHC-PMS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MHC-PMS </vt:lpstr>
      <vt:lpstr>Goals and requirements</vt:lpstr>
      <vt:lpstr>Usability requirements</vt:lpstr>
      <vt:lpstr>Metrics for specifying nonfunctional requirements</vt:lpstr>
      <vt:lpstr>Domain requirements</vt:lpstr>
      <vt:lpstr>Domain requirements problems</vt:lpstr>
      <vt:lpstr>The software requirements document</vt:lpstr>
      <vt:lpstr>Agile methods and requirements</vt:lpstr>
      <vt:lpstr>Users of a requirements document </vt:lpstr>
      <vt:lpstr>Requirements document variability</vt:lpstr>
      <vt:lpstr>The structure of a requirements document </vt:lpstr>
      <vt:lpstr>The structure of a requirements document </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Requirements engineering processes</vt:lpstr>
      <vt:lpstr>A spiral view of the requirements engineering process </vt:lpstr>
      <vt:lpstr>Requirements elicitation and analysis</vt:lpstr>
      <vt:lpstr>Problems of requirements analysis</vt:lpstr>
      <vt:lpstr>ATM stakeholders</vt:lpstr>
      <vt:lpstr>Requirements elicitation and analysis</vt:lpstr>
      <vt:lpstr>The requirements elicitation and analysis process </vt:lpstr>
      <vt:lpstr>Process activities</vt:lpstr>
      <vt:lpstr>Requirements discovery</vt:lpstr>
      <vt:lpstr>Stakeholders in the MHC-PMS</vt:lpstr>
      <vt:lpstr>Stakeholders in the MHC-PMS</vt:lpstr>
      <vt:lpstr>Types of viewpoint</vt:lpstr>
      <vt:lpstr>Viewpoint identification</vt:lpstr>
      <vt:lpstr>LIBSYS viewpoint hierarchy</vt:lpstr>
      <vt:lpstr>Interviewing</vt:lpstr>
      <vt:lpstr>Interviews in practice</vt:lpstr>
      <vt:lpstr>Scenarios</vt:lpstr>
      <vt:lpstr>Scenario for collecting medical history in MHC-PMS </vt:lpstr>
      <vt:lpstr>Scenario for collecting medical history in MHC-PMS </vt:lpstr>
      <vt:lpstr>Use cases</vt:lpstr>
      <vt:lpstr>Use cases for the MHC-PMS </vt:lpstr>
      <vt:lpstr>Ethnography</vt:lpstr>
      <vt:lpstr>Scope of ethnography</vt:lpstr>
      <vt:lpstr>Requirements validation</vt:lpstr>
      <vt:lpstr>Requirements checking</vt:lpstr>
      <vt:lpstr>Requirements validation techniques</vt:lpstr>
      <vt:lpstr>Requirements reviews</vt:lpstr>
      <vt:lpstr>Review checks</vt:lpstr>
      <vt:lpstr>Requirements management</vt:lpstr>
      <vt:lpstr>Changing requirements</vt:lpstr>
      <vt:lpstr>Changing requirements</vt:lpstr>
      <vt:lpstr>Requirements evolution </vt:lpstr>
      <vt:lpstr>Requirements management planning</vt:lpstr>
      <vt:lpstr>Requirements change management</vt:lpstr>
      <vt:lpstr>Traceability</vt:lpstr>
      <vt:lpstr>A traceability matrix</vt:lpstr>
      <vt:lpstr>Requirements change management </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YaseminTopaloglu</cp:lastModifiedBy>
  <cp:revision>47</cp:revision>
  <cp:lastPrinted>2010-01-11T10:54:43Z</cp:lastPrinted>
  <dcterms:created xsi:type="dcterms:W3CDTF">2010-01-08T19:43:52Z</dcterms:created>
  <dcterms:modified xsi:type="dcterms:W3CDTF">2015-11-02T13:48:37Z</dcterms:modified>
</cp:coreProperties>
</file>