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5"/>
  </p:notesMasterIdLst>
  <p:handoutMasterIdLst>
    <p:handoutMasterId r:id="rId46"/>
  </p:handoutMasterIdLst>
  <p:sldIdLst>
    <p:sldId id="256" r:id="rId2"/>
    <p:sldId id="281" r:id="rId3"/>
    <p:sldId id="282" r:id="rId4"/>
    <p:sldId id="280" r:id="rId5"/>
    <p:sldId id="283" r:id="rId6"/>
    <p:sldId id="284" r:id="rId7"/>
    <p:sldId id="285" r:id="rId8"/>
    <p:sldId id="287" r:id="rId9"/>
    <p:sldId id="286" r:id="rId10"/>
    <p:sldId id="257" r:id="rId11"/>
    <p:sldId id="288" r:id="rId12"/>
    <p:sldId id="289" r:id="rId13"/>
    <p:sldId id="290" r:id="rId14"/>
    <p:sldId id="259" r:id="rId15"/>
    <p:sldId id="260" r:id="rId16"/>
    <p:sldId id="261" r:id="rId17"/>
    <p:sldId id="299" r:id="rId18"/>
    <p:sldId id="262" r:id="rId19"/>
    <p:sldId id="263" r:id="rId20"/>
    <p:sldId id="291" r:id="rId21"/>
    <p:sldId id="292" r:id="rId22"/>
    <p:sldId id="264" r:id="rId23"/>
    <p:sldId id="265" r:id="rId24"/>
    <p:sldId id="266" r:id="rId25"/>
    <p:sldId id="267" r:id="rId26"/>
    <p:sldId id="268" r:id="rId27"/>
    <p:sldId id="293" r:id="rId28"/>
    <p:sldId id="269" r:id="rId29"/>
    <p:sldId id="294" r:id="rId30"/>
    <p:sldId id="295" r:id="rId31"/>
    <p:sldId id="270" r:id="rId32"/>
    <p:sldId id="271" r:id="rId33"/>
    <p:sldId id="302" r:id="rId34"/>
    <p:sldId id="278" r:id="rId35"/>
    <p:sldId id="272" r:id="rId36"/>
    <p:sldId id="273" r:id="rId37"/>
    <p:sldId id="277" r:id="rId38"/>
    <p:sldId id="303" r:id="rId39"/>
    <p:sldId id="304" r:id="rId40"/>
    <p:sldId id="297" r:id="rId41"/>
    <p:sldId id="305" r:id="rId42"/>
    <p:sldId id="275" r:id="rId43"/>
    <p:sldId id="276" r:id="rId4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p:scale>
          <a:sx n="73" d="100"/>
          <a:sy n="73" d="100"/>
        </p:scale>
        <p:origin x="-1152" y="-14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pPr/>
              <a:t>11/2/2015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pPr/>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pPr>
                <a:defRPr/>
              </a:pPr>
              <a:t>11/2/2015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pPr>
                <a:defRPr/>
              </a:pPr>
              <a:t>11/2/2015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pPr>
                <a:defRPr/>
              </a:pPr>
              <a:t>11/2/2015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pPr>
                <a:defRPr/>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solidFill>
                  <a:srgbClr val="C00000"/>
                </a:solidFill>
              </a:rPr>
              <a:t>Chapter 5 –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solidFill>
                  <a:srgbClr val="C00000"/>
                </a:solidFill>
              </a:rPr>
              <a:t>The context of the MHC-PMS</a:t>
            </a:r>
            <a:r>
              <a:rPr lang="en-GB" dirty="0" smtClean="0">
                <a:solidFill>
                  <a:srgbClr val="C00000"/>
                </a:solidFill>
              </a:rPr>
              <a:t> </a:t>
            </a:r>
            <a:endParaRPr lang="en-US" dirty="0" smtClean="0">
              <a:solidFill>
                <a:srgbClr val="C00000"/>
              </a:solidFill>
            </a:endParaRPr>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Process perspective</a:t>
            </a:r>
            <a:endParaRPr lang="en-US" dirty="0">
              <a:solidFill>
                <a:srgbClr val="C00000"/>
              </a:solidFill>
            </a:endParaRPr>
          </a:p>
        </p:txBody>
      </p:sp>
      <p:sp>
        <p:nvSpPr>
          <p:cNvPr id="4" name="Content Placeholder 3"/>
          <p:cNvSpPr>
            <a:spLocks noGrp="1"/>
          </p:cNvSpPr>
          <p:nvPr>
            <p:ph idx="1"/>
          </p:nvPr>
        </p:nvSpPr>
        <p:spPr/>
        <p:txBody>
          <a:bodyPr/>
          <a:lstStyle/>
          <a:p>
            <a:r>
              <a:rPr lang="en-US" dirty="0" smtClean="0">
                <a:solidFill>
                  <a:srgbClr val="0070C0"/>
                </a:solidFill>
              </a:rPr>
              <a:t>Context models simply show the other systems in the environment, not how the system being developed is used in that environment.</a:t>
            </a:r>
          </a:p>
          <a:p>
            <a:r>
              <a:rPr lang="en-US" dirty="0" smtClean="0">
                <a:solidFill>
                  <a:srgbClr val="C00000"/>
                </a:solidFill>
              </a:rPr>
              <a:t>Process models </a:t>
            </a:r>
            <a:r>
              <a:rPr lang="en-US" dirty="0" smtClean="0">
                <a:solidFill>
                  <a:srgbClr val="00B050"/>
                </a:solidFill>
              </a:rPr>
              <a:t>reveal how the system being developed is used in broader business processes.</a:t>
            </a:r>
          </a:p>
          <a:p>
            <a:r>
              <a:rPr lang="en-US" dirty="0" smtClean="0">
                <a:solidFill>
                  <a:srgbClr val="C00000"/>
                </a:solidFill>
              </a:rPr>
              <a:t>UML activity diagrams </a:t>
            </a:r>
            <a:r>
              <a:rPr lang="en-US" dirty="0" smtClean="0">
                <a:solidFill>
                  <a:schemeClr val="tx1"/>
                </a:solidFill>
              </a:rPr>
              <a:t>may be used to define business process models.</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Interaction models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Modeling user interaction is important as it helps to identify user requirements. </a:t>
            </a:r>
          </a:p>
          <a:p>
            <a:r>
              <a:rPr lang="en-US" dirty="0" smtClean="0">
                <a:solidFill>
                  <a:srgbClr val="00B050"/>
                </a:solidFill>
              </a:rPr>
              <a:t>Modeling system-to-system interaction highlights the communication problems that may arise. </a:t>
            </a:r>
          </a:p>
          <a:p>
            <a:r>
              <a:rPr lang="en-US" dirty="0" smtClean="0">
                <a:solidFill>
                  <a:srgbClr val="0070C0"/>
                </a:solidFill>
              </a:rPr>
              <a:t>Modeling component interaction helps us understand if a proposed system structure is likely to deliver the required system performance and dependability</a:t>
            </a:r>
            <a:r>
              <a:rPr lang="en-US" dirty="0" smtClean="0"/>
              <a:t>.</a:t>
            </a:r>
            <a:r>
              <a:rPr lang="en-GB" dirty="0" smtClean="0"/>
              <a:t> </a:t>
            </a:r>
          </a:p>
          <a:p>
            <a:r>
              <a:rPr lang="en-GB" dirty="0" smtClean="0">
                <a:solidFill>
                  <a:srgbClr val="C00000"/>
                </a:solidFill>
              </a:rPr>
              <a:t>Use case diagrams </a:t>
            </a:r>
            <a:r>
              <a:rPr lang="en-GB" dirty="0" smtClean="0">
                <a:solidFill>
                  <a:schemeClr val="tx1"/>
                </a:solidFill>
              </a:rPr>
              <a:t>and </a:t>
            </a:r>
            <a:r>
              <a:rPr lang="en-GB" dirty="0" smtClean="0">
                <a:solidFill>
                  <a:srgbClr val="C00000"/>
                </a:solidFill>
              </a:rPr>
              <a:t>sequence diagrams </a:t>
            </a:r>
            <a:r>
              <a:rPr lang="en-GB" dirty="0" smtClean="0">
                <a:solidFill>
                  <a:schemeClr val="tx1"/>
                </a:solidFill>
              </a:rPr>
              <a:t>may be used for </a:t>
            </a:r>
            <a:r>
              <a:rPr lang="en-GB" dirty="0" smtClean="0">
                <a:solidFill>
                  <a:srgbClr val="FF0000"/>
                </a:solidFill>
              </a:rPr>
              <a:t>interaction </a:t>
            </a:r>
            <a:r>
              <a:rPr lang="en-GB" dirty="0" err="1" smtClean="0">
                <a:solidFill>
                  <a:srgbClr val="FF0000"/>
                </a:solidFill>
              </a:rPr>
              <a:t>modeling</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Use case modeling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Use cases were developed originally to support requirements elicitation</a:t>
            </a:r>
            <a:r>
              <a:rPr lang="tr-TR" dirty="0" smtClean="0">
                <a:solidFill>
                  <a:srgbClr val="0070C0"/>
                </a:solidFill>
              </a:rPr>
              <a:t>.</a:t>
            </a:r>
            <a:endParaRPr lang="en-US" dirty="0" smtClean="0">
              <a:solidFill>
                <a:srgbClr val="0070C0"/>
              </a:solidFill>
            </a:endParaRPr>
          </a:p>
          <a:p>
            <a:r>
              <a:rPr lang="en-US" dirty="0" smtClean="0">
                <a:solidFill>
                  <a:srgbClr val="00B050"/>
                </a:solidFill>
              </a:rPr>
              <a:t>Each use case represents a discrete task that involves external interaction with a system.</a:t>
            </a:r>
          </a:p>
          <a:p>
            <a:r>
              <a:rPr lang="en-US" dirty="0" smtClean="0">
                <a:solidFill>
                  <a:schemeClr val="tx1"/>
                </a:solidFill>
              </a:rPr>
              <a:t>Actors in a use case may be people or other systems.</a:t>
            </a:r>
          </a:p>
          <a:p>
            <a:r>
              <a:rPr lang="en-US" dirty="0" smtClean="0">
                <a:solidFill>
                  <a:schemeClr val="tx1"/>
                </a:solidFill>
              </a:rPr>
              <a:t>Represented diagram</a:t>
            </a:r>
            <a:r>
              <a:rPr lang="tr-TR" dirty="0" smtClean="0">
                <a:solidFill>
                  <a:schemeClr val="tx1"/>
                </a:solidFill>
              </a:rPr>
              <a:t>m</a:t>
            </a:r>
            <a:r>
              <a:rPr lang="en-US" dirty="0" err="1" smtClean="0">
                <a:solidFill>
                  <a:schemeClr val="tx1"/>
                </a:solidFill>
              </a:rPr>
              <a:t>atically</a:t>
            </a:r>
            <a:r>
              <a:rPr lang="en-US" dirty="0" smtClean="0">
                <a:solidFill>
                  <a:schemeClr val="tx1"/>
                </a:solidFill>
              </a:rPr>
              <a:t> to provide an overview of the use case and in a more detailed textual form.</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Sequence diagrams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Sequence diagrams are part of the UML and are used to model the interactions between the actors and the objects within a system.</a:t>
            </a:r>
          </a:p>
          <a:p>
            <a:r>
              <a:rPr lang="en-US" dirty="0" smtClean="0">
                <a:solidFill>
                  <a:srgbClr val="00B050"/>
                </a:solidFill>
              </a:rPr>
              <a:t>A sequence diagram shows the sequence of interactions that take place during a particular use case or use case instance.</a:t>
            </a:r>
          </a:p>
          <a:p>
            <a:r>
              <a:rPr lang="en-US" dirty="0" smtClean="0">
                <a:solidFill>
                  <a:schemeClr val="tx1"/>
                </a:solidFill>
              </a:rPr>
              <a:t>The objects and actors involved are listed along the top of the diagram, with a dotted line drawn vertically from these. </a:t>
            </a:r>
          </a:p>
          <a:p>
            <a:r>
              <a:rPr lang="en-US" dirty="0" smtClean="0">
                <a:solidFill>
                  <a:schemeClr val="tx1"/>
                </a:solidFill>
              </a:rPr>
              <a:t>Interactions between objects are indicated by annotated arrows.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Topics covered</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Structural models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Structural models of software display the organization of a system in terms of the components that make up that system and their relationships. </a:t>
            </a:r>
          </a:p>
          <a:p>
            <a:r>
              <a:rPr lang="en-US" dirty="0" smtClean="0">
                <a:solidFill>
                  <a:srgbClr val="00B050"/>
                </a:solidFill>
              </a:rPr>
              <a:t>Structural models may be static models, which show the structure of the system design, or dynamic models, which show the organization of the system when it is executing. </a:t>
            </a:r>
          </a:p>
          <a:p>
            <a:r>
              <a:rPr lang="en-US" dirty="0" smtClean="0">
                <a:solidFill>
                  <a:schemeClr val="tx1"/>
                </a:solidFill>
              </a:rPr>
              <a:t>You create structural models of a system when you are discussing and designing the system architecture.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Class diagrams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Class diagrams </a:t>
            </a:r>
            <a:r>
              <a:rPr lang="en-US" dirty="0" smtClean="0">
                <a:solidFill>
                  <a:srgbClr val="0070C0"/>
                </a:solidFill>
              </a:rPr>
              <a:t>are used when developing an object-oriented system model to show the classes in a system and the associations between these classes. </a:t>
            </a:r>
          </a:p>
          <a:p>
            <a:r>
              <a:rPr lang="en-US" dirty="0" smtClean="0">
                <a:solidFill>
                  <a:srgbClr val="00B050"/>
                </a:solidFill>
              </a:rPr>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solidFill>
                  <a:srgbClr val="C00000"/>
                </a:solidFill>
              </a:rPr>
              <a:t>Object</a:t>
            </a:r>
            <a:r>
              <a:rPr lang="en-GB" dirty="0" smtClean="0">
                <a:solidFill>
                  <a:srgbClr val="C00000"/>
                </a:solidFill>
              </a:rPr>
              <a:t> class aggregation models</a:t>
            </a:r>
            <a:endParaRPr lang="en-GB" dirty="0">
              <a:solidFill>
                <a:srgbClr val="C00000"/>
              </a:solidFill>
            </a:endParaRPr>
          </a:p>
        </p:txBody>
      </p:sp>
      <p:sp>
        <p:nvSpPr>
          <p:cNvPr id="25603" name="Rectangle 3"/>
          <p:cNvSpPr>
            <a:spLocks noGrp="1" noChangeArrowheads="1"/>
          </p:cNvSpPr>
          <p:nvPr>
            <p:ph type="body" idx="1"/>
          </p:nvPr>
        </p:nvSpPr>
        <p:spPr>
          <a:noFill/>
          <a:ln/>
        </p:spPr>
        <p:txBody>
          <a:bodyPr lIns="90487" tIns="44450" rIns="90487" bIns="44450"/>
          <a:lstStyle/>
          <a:p>
            <a:r>
              <a:rPr lang="en-GB" dirty="0">
                <a:solidFill>
                  <a:srgbClr val="C00000"/>
                </a:solidFill>
              </a:rPr>
              <a:t>An aggregation model </a:t>
            </a:r>
            <a:r>
              <a:rPr lang="en-GB" dirty="0">
                <a:solidFill>
                  <a:srgbClr val="0070C0"/>
                </a:solidFill>
              </a:rPr>
              <a:t>shows how classes that are collections are composed of other classes.</a:t>
            </a:r>
          </a:p>
          <a:p>
            <a:r>
              <a:rPr lang="en-GB" dirty="0">
                <a:solidFill>
                  <a:schemeClr val="tx1"/>
                </a:solidFill>
              </a:rPr>
              <a:t>Aggregation models are similar to the part-of relationship in semantic data models</a:t>
            </a:r>
            <a:r>
              <a:rPr lang="en-GB" dirty="0" smtClean="0">
                <a:solidFill>
                  <a:schemeClr val="tx1"/>
                </a:solidFill>
              </a:rPr>
              <a:t>. </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Behavioral models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Behavioral models </a:t>
            </a:r>
            <a:r>
              <a:rPr lang="en-US" dirty="0" smtClean="0">
                <a:solidFill>
                  <a:srgbClr val="0070C0"/>
                </a:solidFill>
              </a:rPr>
              <a:t>are models of the dynamic behavior of a system as it is executing. They show what happens or what is supposed to happen when a system responds to a stimulus from its environment. </a:t>
            </a:r>
          </a:p>
          <a:p>
            <a:r>
              <a:rPr lang="en-US" dirty="0" smtClean="0">
                <a:solidFill>
                  <a:schemeClr val="tx1"/>
                </a:solidFill>
              </a:rPr>
              <a:t>You can think of these stimuli as being of two types:</a:t>
            </a:r>
            <a:endParaRPr lang="en-GB" dirty="0" smtClean="0">
              <a:solidFill>
                <a:schemeClr val="tx1"/>
              </a:solidFill>
            </a:endParaRPr>
          </a:p>
          <a:p>
            <a:pPr lvl="1"/>
            <a:r>
              <a:rPr lang="en-US" dirty="0" smtClean="0">
                <a:solidFill>
                  <a:srgbClr val="FF0000"/>
                </a:solidFill>
              </a:rPr>
              <a:t>Data </a:t>
            </a:r>
            <a:r>
              <a:rPr lang="en-US" dirty="0" smtClean="0">
                <a:solidFill>
                  <a:schemeClr val="tx1"/>
                </a:solidFill>
              </a:rPr>
              <a:t>Some data arrives that has to be processed by the system.</a:t>
            </a:r>
            <a:endParaRPr lang="en-GB" dirty="0" smtClean="0">
              <a:solidFill>
                <a:schemeClr val="tx1"/>
              </a:solidFill>
            </a:endParaRPr>
          </a:p>
          <a:p>
            <a:pPr lvl="1"/>
            <a:r>
              <a:rPr lang="en-US" dirty="0" smtClean="0">
                <a:solidFill>
                  <a:srgbClr val="FF0000"/>
                </a:solidFill>
              </a:rPr>
              <a:t>Events </a:t>
            </a:r>
            <a:r>
              <a:rPr lang="en-US" dirty="0" smtClean="0">
                <a:solidFill>
                  <a:schemeClr val="tx1"/>
                </a:solidFill>
              </a:rPr>
              <a:t>Some event happens that triggers system processing. Events may have associated data, although this is not always the case.</a:t>
            </a:r>
            <a:endParaRPr lang="en-GB"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System modeling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System modeling </a:t>
            </a:r>
            <a:r>
              <a:rPr lang="en-US" dirty="0" smtClean="0">
                <a:solidFill>
                  <a:schemeClr val="tx1"/>
                </a:solidFill>
              </a:rPr>
              <a:t>is the process of developing abstract models of a system, with each model presenting a different view or perspective of that system. </a:t>
            </a:r>
          </a:p>
          <a:p>
            <a:r>
              <a:rPr lang="en-US" dirty="0" smtClean="0">
                <a:solidFill>
                  <a:srgbClr val="00B050"/>
                </a:solidFill>
              </a:rPr>
              <a:t>System modeling has now come to mean representing a system using some kind of graphical notation, which is now almost always based on notations in the </a:t>
            </a:r>
            <a:r>
              <a:rPr lang="en-US" dirty="0" smtClean="0">
                <a:solidFill>
                  <a:srgbClr val="C00000"/>
                </a:solidFill>
              </a:rPr>
              <a:t>Unified Modeling Language (UML). </a:t>
            </a:r>
          </a:p>
          <a:p>
            <a:r>
              <a:rPr lang="en-GB" dirty="0" smtClean="0">
                <a:solidFill>
                  <a:srgbClr val="0070C0"/>
                </a:solidFill>
              </a:rPr>
              <a:t>System modelling helps the analyst to understand the functionality of the system and models are used to communicate with customers</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Data-driven modeling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Many business systems are data-processing systems that are primarily driven by data. They are controlled by the data input to the system, with relatively little external event processing. </a:t>
            </a:r>
          </a:p>
          <a:p>
            <a:r>
              <a:rPr lang="en-US" dirty="0" smtClean="0">
                <a:solidFill>
                  <a:srgbClr val="C00000"/>
                </a:solidFill>
              </a:rPr>
              <a:t>Data-driven models</a:t>
            </a:r>
            <a:r>
              <a:rPr lang="en-US" dirty="0" smtClean="0">
                <a:solidFill>
                  <a:srgbClr val="FF0000"/>
                </a:solidFill>
              </a:rPr>
              <a:t> </a:t>
            </a:r>
            <a:r>
              <a:rPr lang="en-US" dirty="0" smtClean="0">
                <a:solidFill>
                  <a:srgbClr val="00B050"/>
                </a:solidFill>
              </a:rPr>
              <a:t>show the sequence of actions involved in processing input data and generating an associated output. </a:t>
            </a:r>
          </a:p>
          <a:p>
            <a:r>
              <a:rPr lang="en-US" dirty="0" smtClean="0">
                <a:solidFill>
                  <a:schemeClr val="tx1"/>
                </a:solidFill>
              </a:rPr>
              <a:t>They are particularly useful during the analysis of requirements as they can be used to show end-to-end processing in a system.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Event-driven modeling</a:t>
            </a:r>
            <a:endParaRPr lang="en-US" dirty="0">
              <a:solidFill>
                <a:srgbClr val="C00000"/>
              </a:solidFill>
            </a:endParaRPr>
          </a:p>
        </p:txBody>
      </p:sp>
      <p:sp>
        <p:nvSpPr>
          <p:cNvPr id="5" name="Content Placeholder 4"/>
          <p:cNvSpPr>
            <a:spLocks noGrp="1"/>
          </p:cNvSpPr>
          <p:nvPr>
            <p:ph idx="1"/>
          </p:nvPr>
        </p:nvSpPr>
        <p:spPr/>
        <p:txBody>
          <a:bodyPr/>
          <a:lstStyle/>
          <a:p>
            <a:r>
              <a:rPr lang="en-US" dirty="0" smtClean="0">
                <a:solidFill>
                  <a:srgbClr val="00B050"/>
                </a:solidFill>
              </a:rPr>
              <a:t>Real-time systems are often event-driven, with minimal data processing. For example, a landline phone switching system responds to events such as ‘receiver off hook’ by</a:t>
            </a:r>
            <a:r>
              <a:rPr lang="en-GB" dirty="0" smtClean="0">
                <a:solidFill>
                  <a:srgbClr val="00B050"/>
                </a:solidFill>
              </a:rPr>
              <a:t> </a:t>
            </a:r>
            <a:r>
              <a:rPr lang="en-US" dirty="0" smtClean="0">
                <a:solidFill>
                  <a:srgbClr val="00B050"/>
                </a:solidFill>
              </a:rPr>
              <a:t>generating a dial tone.</a:t>
            </a:r>
            <a:r>
              <a:rPr lang="en-GB" dirty="0" smtClean="0">
                <a:solidFill>
                  <a:srgbClr val="00B050"/>
                </a:solidFill>
              </a:rPr>
              <a:t> </a:t>
            </a:r>
            <a:endParaRPr lang="en-US" dirty="0" smtClean="0">
              <a:solidFill>
                <a:srgbClr val="00B050"/>
              </a:solidFill>
            </a:endParaRPr>
          </a:p>
          <a:p>
            <a:r>
              <a:rPr lang="en-US" dirty="0" smtClean="0">
                <a:solidFill>
                  <a:srgbClr val="0070C0"/>
                </a:solidFill>
              </a:rPr>
              <a:t>Event-driven modeling shows how a system responds to external and internal events. </a:t>
            </a:r>
          </a:p>
          <a:p>
            <a:r>
              <a:rPr lang="en-US" dirty="0" smtClean="0">
                <a:solidFill>
                  <a:schemeClr val="tx1"/>
                </a:solidFill>
              </a:rPr>
              <a:t>It is based on the assumption that a system has a finite number of states and that events (stimuli) may cause a transition from one state to another. </a:t>
            </a:r>
            <a:endParaRPr lang="en-US" dirty="0">
              <a:solidFill>
                <a:schemeClr val="tx1"/>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solidFill>
                  <a:srgbClr val="C00000"/>
                </a:solidFill>
              </a:rPr>
              <a:t>State machine models</a:t>
            </a:r>
          </a:p>
        </p:txBody>
      </p:sp>
      <p:sp>
        <p:nvSpPr>
          <p:cNvPr id="56323" name="Rectangle 3"/>
          <p:cNvSpPr>
            <a:spLocks noGrp="1" noChangeArrowheads="1"/>
          </p:cNvSpPr>
          <p:nvPr>
            <p:ph idx="1"/>
          </p:nvPr>
        </p:nvSpPr>
        <p:spPr/>
        <p:txBody>
          <a:bodyPr/>
          <a:lstStyle/>
          <a:p>
            <a:r>
              <a:rPr lang="en-GB" sz="2400" dirty="0">
                <a:solidFill>
                  <a:srgbClr val="00B050"/>
                </a:solidFill>
              </a:rPr>
              <a:t>These model the behaviour of the system in response to external and internal events.</a:t>
            </a:r>
          </a:p>
          <a:p>
            <a:r>
              <a:rPr lang="en-GB" sz="2400" dirty="0">
                <a:solidFill>
                  <a:srgbClr val="0070C0"/>
                </a:solidFill>
              </a:rPr>
              <a:t>They show the system’s responses to stimuli so are often used for modelling real-time systems.</a:t>
            </a:r>
          </a:p>
          <a:p>
            <a:r>
              <a:rPr lang="en-GB" sz="2400" dirty="0">
                <a:solidFill>
                  <a:srgbClr val="C00000"/>
                </a:solidFill>
              </a:rPr>
              <a:t>State machine models</a:t>
            </a:r>
            <a:r>
              <a:rPr lang="en-GB" sz="2400" dirty="0">
                <a:solidFill>
                  <a:srgbClr val="FF0000"/>
                </a:solidFill>
              </a:rPr>
              <a:t> </a:t>
            </a:r>
            <a:r>
              <a:rPr lang="en-GB" sz="2400" dirty="0">
                <a:solidFill>
                  <a:schemeClr val="tx1"/>
                </a:solidFill>
              </a:rPr>
              <a:t>show system states as nodes and events as arcs between these nodes. When an event occurs, the system moves from one state to another.</a:t>
            </a:r>
          </a:p>
          <a:p>
            <a:r>
              <a:rPr lang="en-GB" sz="2400" dirty="0" err="1">
                <a:solidFill>
                  <a:schemeClr val="tx1"/>
                </a:solidFill>
              </a:rPr>
              <a:t>Statecharts</a:t>
            </a:r>
            <a:r>
              <a:rPr lang="en-GB" sz="2400" dirty="0">
                <a:solidFill>
                  <a:schemeClr val="tx1"/>
                </a:solidFill>
              </a:rPr>
              <a:t>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solidFill>
                  <a:srgbClr val="C00000"/>
                </a:solidFill>
              </a:rPr>
              <a:t>State diagram of a microwave oven</a:t>
            </a:r>
            <a:r>
              <a:rPr lang="en-GB" dirty="0" smtClean="0">
                <a:solidFill>
                  <a:srgbClr val="C00000"/>
                </a:solidFill>
              </a:rPr>
              <a:t> </a:t>
            </a:r>
            <a:endParaRPr lang="en-US" dirty="0" smtClean="0">
              <a:solidFill>
                <a:srgbClr val="C00000"/>
              </a:solidFill>
            </a:endParaRPr>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solidFill>
                  <a:srgbClr val="C00000"/>
                </a:solidFill>
              </a:rPr>
              <a:t>States and stimuli for the microwave oven (a)</a:t>
            </a:r>
            <a:r>
              <a:rPr lang="en-GB" dirty="0" smtClean="0">
                <a:solidFill>
                  <a:srgbClr val="C00000"/>
                </a:solidFill>
              </a:rPr>
              <a:t> </a:t>
            </a:r>
            <a:endParaRPr lang="en-US" dirty="0" smtClean="0">
              <a:solidFill>
                <a:srgbClr val="C00000"/>
              </a:solidFill>
            </a:endParaRPr>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solidFill>
                  <a:srgbClr val="C00000"/>
                </a:solidFill>
              </a:rPr>
              <a:t>States and stimuli for the microwave oven (</a:t>
            </a:r>
            <a:r>
              <a:rPr lang="en-US" dirty="0" err="1" smtClean="0">
                <a:solidFill>
                  <a:srgbClr val="C00000"/>
                </a:solidFill>
              </a:rPr>
              <a:t>b</a:t>
            </a:r>
            <a:r>
              <a:rPr lang="en-US" dirty="0" smtClean="0">
                <a:solidFill>
                  <a:srgbClr val="C00000"/>
                </a:solidFill>
              </a:rPr>
              <a:t>)</a:t>
            </a:r>
            <a:r>
              <a:rPr lang="en-GB" dirty="0" smtClean="0">
                <a:solidFill>
                  <a:srgbClr val="C00000"/>
                </a:solidFill>
              </a:rPr>
              <a:t> </a:t>
            </a:r>
            <a:endParaRPr lang="en-US" dirty="0" smtClean="0">
              <a:solidFill>
                <a:srgbClr val="C00000"/>
              </a:solidFill>
            </a:endParaRPr>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Model-driven engineering</a:t>
            </a:r>
            <a:endParaRPr lang="en-US" dirty="0">
              <a:solidFill>
                <a:srgbClr val="C00000"/>
              </a:solidFill>
            </a:endParaRPr>
          </a:p>
        </p:txBody>
      </p:sp>
      <p:sp>
        <p:nvSpPr>
          <p:cNvPr id="5" name="Content Placeholder 4"/>
          <p:cNvSpPr>
            <a:spLocks noGrp="1"/>
          </p:cNvSpPr>
          <p:nvPr>
            <p:ph idx="1"/>
          </p:nvPr>
        </p:nvSpPr>
        <p:spPr/>
        <p:txBody>
          <a:bodyPr/>
          <a:lstStyle/>
          <a:p>
            <a:r>
              <a:rPr lang="en-US" dirty="0" smtClean="0">
                <a:solidFill>
                  <a:srgbClr val="C00000"/>
                </a:solidFill>
              </a:rPr>
              <a:t>Model-driven engineering (MDE</a:t>
            </a:r>
            <a:r>
              <a:rPr lang="en-US" dirty="0" smtClean="0">
                <a:solidFill>
                  <a:srgbClr val="00B050"/>
                </a:solidFill>
              </a:rPr>
              <a:t>) is an approach to software development where models rather than programs are the principal outputs of the development process. </a:t>
            </a:r>
          </a:p>
          <a:p>
            <a:r>
              <a:rPr lang="en-US" dirty="0" smtClean="0">
                <a:solidFill>
                  <a:srgbClr val="0070C0"/>
                </a:solidFill>
              </a:rPr>
              <a:t>The programs that execute on a hardware/software platform are then generated automatically from the models. </a:t>
            </a:r>
          </a:p>
          <a:p>
            <a:r>
              <a:rPr lang="en-US" dirty="0" smtClean="0">
                <a:solidFill>
                  <a:schemeClr val="tx1"/>
                </a:solidFill>
              </a:rPr>
              <a:t>Proponents of MDE argue that this raises the level of abstraction in software engineering so that engineers no longer have to be concerned with programming language details or the specifics of execution platforms.</a:t>
            </a:r>
            <a:r>
              <a:rPr lang="en-GB" dirty="0" smtClean="0">
                <a:solidFill>
                  <a:schemeClr val="tx1"/>
                </a:solidFill>
              </a:rPr>
              <a:t> </a:t>
            </a:r>
            <a:endParaRPr lang="en-US" dirty="0">
              <a:solidFill>
                <a:schemeClr val="tx1"/>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Usage of model-driven engineering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Model-driven engineering is still at an early stage of development, and it is unclear whether or not it will have a significant effect on software engineering practice.</a:t>
            </a:r>
            <a:r>
              <a:rPr lang="en-GB" dirty="0" smtClean="0">
                <a:solidFill>
                  <a:srgbClr val="0070C0"/>
                </a:solidFill>
              </a:rPr>
              <a:t> </a:t>
            </a:r>
          </a:p>
          <a:p>
            <a:r>
              <a:rPr lang="en-GB" dirty="0" smtClean="0">
                <a:solidFill>
                  <a:srgbClr val="00B050"/>
                </a:solidFill>
              </a:rPr>
              <a:t>Pros</a:t>
            </a:r>
          </a:p>
          <a:p>
            <a:pPr lvl="1"/>
            <a:r>
              <a:rPr lang="en-GB" dirty="0" smtClean="0">
                <a:solidFill>
                  <a:schemeClr val="tx1"/>
                </a:solidFill>
              </a:rPr>
              <a:t>Allows systems to be considered at higher levels of abstraction</a:t>
            </a:r>
          </a:p>
          <a:p>
            <a:pPr lvl="1"/>
            <a:r>
              <a:rPr lang="en-GB" dirty="0" smtClean="0">
                <a:solidFill>
                  <a:schemeClr val="tx1"/>
                </a:solidFill>
              </a:rPr>
              <a:t>Generating code automatically means that it is cheaper to adapt systems to new platforms.</a:t>
            </a:r>
          </a:p>
          <a:p>
            <a:r>
              <a:rPr lang="en-GB" dirty="0" smtClean="0">
                <a:solidFill>
                  <a:srgbClr val="C00000"/>
                </a:solidFill>
              </a:rPr>
              <a:t>Cons</a:t>
            </a:r>
          </a:p>
          <a:p>
            <a:pPr lvl="1"/>
            <a:r>
              <a:rPr lang="en-GB" dirty="0" smtClean="0">
                <a:solidFill>
                  <a:schemeClr val="tx1"/>
                </a:solidFill>
              </a:rPr>
              <a:t>Models for abstraction and not necessarily right for implementation.</a:t>
            </a:r>
          </a:p>
          <a:p>
            <a:pPr lvl="1"/>
            <a:r>
              <a:rPr lang="en-GB" dirty="0" smtClean="0">
                <a:solidFill>
                  <a:schemeClr val="tx1"/>
                </a:solidFill>
              </a:rPr>
              <a:t>Savings from generating code may be outweighed by the costs of developing translators for new platforms.</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solidFill>
                  <a:srgbClr val="C00000"/>
                </a:solidFill>
              </a:rPr>
              <a:t>Existing and planned system models</a:t>
            </a:r>
            <a:endParaRPr lang="en-GB" dirty="0">
              <a:solidFill>
                <a:srgbClr val="C00000"/>
              </a:solidFill>
            </a:endParaRPr>
          </a:p>
        </p:txBody>
      </p:sp>
      <p:sp>
        <p:nvSpPr>
          <p:cNvPr id="7171" name="Rectangle 3"/>
          <p:cNvSpPr>
            <a:spLocks noGrp="1" noChangeArrowheads="1"/>
          </p:cNvSpPr>
          <p:nvPr>
            <p:ph idx="1"/>
          </p:nvPr>
        </p:nvSpPr>
        <p:spPr>
          <a:noFill/>
          <a:ln/>
        </p:spPr>
        <p:txBody>
          <a:bodyPr lIns="90487" tIns="44450" rIns="90487" bIns="44450"/>
          <a:lstStyle/>
          <a:p>
            <a:r>
              <a:rPr lang="en-US" sz="2200" dirty="0" smtClean="0">
                <a:solidFill>
                  <a:srgbClr val="0070C0"/>
                </a:solidFill>
              </a:rPr>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solidFill>
                <a:srgbClr val="0070C0"/>
              </a:solidFill>
            </a:endParaRPr>
          </a:p>
          <a:p>
            <a:r>
              <a:rPr lang="en-US" sz="2200" dirty="0" smtClean="0">
                <a:solidFill>
                  <a:srgbClr val="00B050"/>
                </a:solidFill>
              </a:rPr>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solidFill>
                  <a:schemeClr val="tx1"/>
                </a:solidFill>
              </a:rPr>
              <a:t>In a model-driven engineering process, it is possible to generate a complete or partial system implementation from the system model</a:t>
            </a:r>
            <a:r>
              <a:rPr lang="en-US" sz="2200" dirty="0" smtClean="0"/>
              <a:t>.</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Model driven architecture</a:t>
            </a:r>
            <a:endParaRPr lang="en-US" dirty="0">
              <a:solidFill>
                <a:srgbClr val="C00000"/>
              </a:solidFill>
            </a:endParaRPr>
          </a:p>
        </p:txBody>
      </p:sp>
      <p:sp>
        <p:nvSpPr>
          <p:cNvPr id="5" name="Content Placeholder 4"/>
          <p:cNvSpPr>
            <a:spLocks noGrp="1"/>
          </p:cNvSpPr>
          <p:nvPr>
            <p:ph idx="1"/>
          </p:nvPr>
        </p:nvSpPr>
        <p:spPr/>
        <p:txBody>
          <a:bodyPr/>
          <a:lstStyle/>
          <a:p>
            <a:r>
              <a:rPr lang="en-US" dirty="0" smtClean="0">
                <a:solidFill>
                  <a:srgbClr val="00B050"/>
                </a:solidFill>
              </a:rPr>
              <a:t>Model-driven architecture (MDA) was the precursor of more general model-driven engineering</a:t>
            </a:r>
          </a:p>
          <a:p>
            <a:r>
              <a:rPr lang="en-US" dirty="0" smtClean="0">
                <a:solidFill>
                  <a:srgbClr val="0070C0"/>
                </a:solidFill>
              </a:rPr>
              <a:t>MDA is a model-focused approach to software design and implementation that uses a subset of UML models to describe a system. </a:t>
            </a:r>
          </a:p>
          <a:p>
            <a:r>
              <a:rPr lang="en-US" dirty="0" smtClean="0">
                <a:solidFill>
                  <a:schemeClr val="tx1"/>
                </a:solidFill>
              </a:rPr>
              <a:t>Models at different levels of abstraction are created. From a high-level, platform independent model, it is possible, in principle, to generate a working program without manual intervention.</a:t>
            </a:r>
            <a:r>
              <a:rPr lang="en-GB" dirty="0" smtClean="0">
                <a:solidFill>
                  <a:schemeClr val="tx1"/>
                </a:solidFill>
              </a:rPr>
              <a:t> </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solidFill>
                  <a:srgbClr val="C00000"/>
                </a:solidFill>
              </a:rPr>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solidFill>
                  <a:srgbClr val="C00000"/>
                </a:solidFill>
              </a:rPr>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dirty="0" smtClean="0">
                <a:solidFill>
                  <a:srgbClr val="C00000"/>
                </a:solidFill>
              </a:rPr>
              <a:t>Platform specific models (PSM)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System perspectives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An external perspective</a:t>
            </a:r>
            <a:r>
              <a:rPr lang="tr-TR" dirty="0" smtClean="0">
                <a:solidFill>
                  <a:srgbClr val="C00000"/>
                </a:solidFill>
              </a:rPr>
              <a:t>, </a:t>
            </a:r>
            <a:r>
              <a:rPr lang="en-US" dirty="0" smtClean="0">
                <a:solidFill>
                  <a:schemeClr val="tx1"/>
                </a:solidFill>
              </a:rPr>
              <a:t>where you model the context or environment of the system.</a:t>
            </a:r>
            <a:endParaRPr lang="en-GB" dirty="0" smtClean="0">
              <a:solidFill>
                <a:schemeClr val="tx1"/>
              </a:solidFill>
            </a:endParaRPr>
          </a:p>
          <a:p>
            <a:r>
              <a:rPr lang="en-US" dirty="0" smtClean="0">
                <a:solidFill>
                  <a:srgbClr val="C00000"/>
                </a:solidFill>
              </a:rPr>
              <a:t>An interaction perspective</a:t>
            </a:r>
            <a:r>
              <a:rPr lang="en-US" dirty="0" smtClean="0"/>
              <a:t>, </a:t>
            </a:r>
            <a:r>
              <a:rPr lang="en-US" dirty="0" smtClean="0">
                <a:solidFill>
                  <a:schemeClr val="tx1"/>
                </a:solidFill>
              </a:rPr>
              <a:t>where you model the interactions between a system and its environment, or between the components of a system.</a:t>
            </a:r>
            <a:endParaRPr lang="en-GB" dirty="0" smtClean="0">
              <a:solidFill>
                <a:schemeClr val="tx1"/>
              </a:solidFill>
            </a:endParaRPr>
          </a:p>
          <a:p>
            <a:r>
              <a:rPr lang="en-US" dirty="0" smtClean="0">
                <a:solidFill>
                  <a:srgbClr val="C00000"/>
                </a:solidFill>
              </a:rPr>
              <a:t>A structural perspective</a:t>
            </a:r>
            <a:r>
              <a:rPr lang="en-US" dirty="0" smtClean="0"/>
              <a:t>, </a:t>
            </a:r>
            <a:r>
              <a:rPr lang="en-US" dirty="0" smtClean="0">
                <a:solidFill>
                  <a:schemeClr val="tx1"/>
                </a:solidFill>
              </a:rPr>
              <a:t>where you model the organization of a system or the structure of the data that is processed by the system.</a:t>
            </a:r>
            <a:endParaRPr lang="en-GB" dirty="0" smtClean="0">
              <a:solidFill>
                <a:schemeClr val="tx1"/>
              </a:solidFill>
            </a:endParaRPr>
          </a:p>
          <a:p>
            <a:r>
              <a:rPr lang="en-US" dirty="0" smtClean="0">
                <a:solidFill>
                  <a:srgbClr val="C00000"/>
                </a:solidFill>
              </a:rPr>
              <a:t>A behavioral perspective</a:t>
            </a:r>
            <a:r>
              <a:rPr lang="en-US" dirty="0" smtClean="0"/>
              <a:t>, </a:t>
            </a:r>
            <a:r>
              <a:rPr lang="en-US" dirty="0" smtClean="0">
                <a:solidFill>
                  <a:schemeClr val="tx1"/>
                </a:solidFill>
              </a:rPr>
              <a:t>where you model the dynamic behavior of the system and how it responds to events. </a:t>
            </a:r>
            <a:endParaRPr lang="en-GB"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UML diagram types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Activity diagrams, </a:t>
            </a:r>
            <a:r>
              <a:rPr lang="en-US" dirty="0" smtClean="0">
                <a:solidFill>
                  <a:schemeClr val="tx1"/>
                </a:solidFill>
              </a:rPr>
              <a:t>which show the activities involved in a process or in data processing .</a:t>
            </a:r>
            <a:endParaRPr lang="en-GB" dirty="0" smtClean="0">
              <a:solidFill>
                <a:schemeClr val="tx1"/>
              </a:solidFill>
            </a:endParaRPr>
          </a:p>
          <a:p>
            <a:r>
              <a:rPr lang="en-US" dirty="0" smtClean="0">
                <a:solidFill>
                  <a:srgbClr val="C00000"/>
                </a:solidFill>
              </a:rPr>
              <a:t>Use case diagrams</a:t>
            </a:r>
            <a:r>
              <a:rPr lang="en-US" dirty="0" smtClean="0"/>
              <a:t>, </a:t>
            </a:r>
            <a:r>
              <a:rPr lang="en-US" dirty="0" smtClean="0">
                <a:solidFill>
                  <a:schemeClr val="tx1"/>
                </a:solidFill>
              </a:rPr>
              <a:t>which show the interactions between a system and its environment. </a:t>
            </a:r>
            <a:endParaRPr lang="en-GB" dirty="0" smtClean="0">
              <a:solidFill>
                <a:schemeClr val="tx1"/>
              </a:solidFill>
            </a:endParaRPr>
          </a:p>
          <a:p>
            <a:r>
              <a:rPr lang="en-US" dirty="0" smtClean="0">
                <a:solidFill>
                  <a:srgbClr val="C00000"/>
                </a:solidFill>
              </a:rPr>
              <a:t>Sequence diagrams</a:t>
            </a:r>
            <a:r>
              <a:rPr lang="en-US" dirty="0" smtClean="0"/>
              <a:t>, </a:t>
            </a:r>
            <a:r>
              <a:rPr lang="en-US" dirty="0" smtClean="0">
                <a:solidFill>
                  <a:schemeClr val="tx1"/>
                </a:solidFill>
              </a:rPr>
              <a:t>which show interactions between actors and the system and between system components</a:t>
            </a:r>
            <a:r>
              <a:rPr lang="en-US" dirty="0" smtClean="0"/>
              <a:t>.</a:t>
            </a:r>
            <a:endParaRPr lang="en-GB" dirty="0" smtClean="0"/>
          </a:p>
          <a:p>
            <a:r>
              <a:rPr lang="en-US" dirty="0" smtClean="0">
                <a:solidFill>
                  <a:srgbClr val="C00000"/>
                </a:solidFill>
              </a:rPr>
              <a:t>Class diagrams</a:t>
            </a:r>
            <a:r>
              <a:rPr lang="en-US" dirty="0" smtClean="0"/>
              <a:t>, </a:t>
            </a:r>
            <a:r>
              <a:rPr lang="en-US" dirty="0" smtClean="0">
                <a:solidFill>
                  <a:schemeClr val="tx1"/>
                </a:solidFill>
              </a:rPr>
              <a:t>which show the object classes in the system and the associations between these classes.</a:t>
            </a:r>
            <a:endParaRPr lang="en-GB" dirty="0" smtClean="0">
              <a:solidFill>
                <a:schemeClr val="tx1"/>
              </a:solidFill>
            </a:endParaRPr>
          </a:p>
          <a:p>
            <a:r>
              <a:rPr lang="en-US" dirty="0" smtClean="0">
                <a:solidFill>
                  <a:srgbClr val="C00000"/>
                </a:solidFill>
              </a:rPr>
              <a:t>State diagrams</a:t>
            </a:r>
            <a:r>
              <a:rPr lang="en-US" dirty="0" smtClean="0"/>
              <a:t>, </a:t>
            </a:r>
            <a:r>
              <a:rPr lang="en-US" dirty="0" smtClean="0">
                <a:solidFill>
                  <a:schemeClr val="tx1"/>
                </a:solidFill>
              </a:rPr>
              <a:t>which show how the system reacts to internal and external events. </a:t>
            </a:r>
            <a:endParaRPr lang="en-GB"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Use of graphical models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solidFill>
                  <a:srgbClr val="0070C0"/>
                </a:solidFill>
              </a:rPr>
              <a:t>As a way of documenting an existing system</a:t>
            </a:r>
          </a:p>
          <a:p>
            <a:pPr lvl="1"/>
            <a:r>
              <a:rPr lang="en-US" dirty="0" smtClean="0"/>
              <a:t>Models should be an accurate representation of the system but need not be complete.</a:t>
            </a:r>
            <a:endParaRPr lang="en-GB" dirty="0" smtClean="0"/>
          </a:p>
          <a:p>
            <a:r>
              <a:rPr lang="en-US" dirty="0" smtClean="0">
                <a:solidFill>
                  <a:srgbClr val="0070C0"/>
                </a:solidFill>
              </a:rPr>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solidFill>
                  <a:srgbClr val="C00000"/>
                </a:solidFill>
              </a:rPr>
              <a:t>Context models</a:t>
            </a:r>
          </a:p>
        </p:txBody>
      </p:sp>
      <p:sp>
        <p:nvSpPr>
          <p:cNvPr id="35843" name="Rectangle 3"/>
          <p:cNvSpPr>
            <a:spLocks noGrp="1" noChangeArrowheads="1"/>
          </p:cNvSpPr>
          <p:nvPr>
            <p:ph type="body" idx="1"/>
          </p:nvPr>
        </p:nvSpPr>
        <p:spPr/>
        <p:txBody>
          <a:bodyPr/>
          <a:lstStyle/>
          <a:p>
            <a:r>
              <a:rPr lang="en-GB" dirty="0">
                <a:solidFill>
                  <a:srgbClr val="C00000"/>
                </a:solidFill>
              </a:rPr>
              <a:t>Context models </a:t>
            </a:r>
            <a:r>
              <a:rPr lang="en-GB" dirty="0">
                <a:solidFill>
                  <a:schemeClr val="tx1"/>
                </a:solidFill>
              </a:rPr>
              <a:t>are used to illustrate the operational context of a system - they show what lies outside the system boundaries.</a:t>
            </a:r>
          </a:p>
          <a:p>
            <a:r>
              <a:rPr lang="en-GB" dirty="0">
                <a:solidFill>
                  <a:schemeClr val="tx1"/>
                </a:solidFill>
              </a:rPr>
              <a:t>Social and organisational concerns may affect the decision on where to position system boundaries.</a:t>
            </a:r>
          </a:p>
          <a:p>
            <a:r>
              <a:rPr lang="en-GB" dirty="0">
                <a:solidFill>
                  <a:schemeClr val="tx1"/>
                </a:solidFill>
              </a:rPr>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System boundaries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0070C0"/>
                </a:solidFill>
              </a:rPr>
              <a:t>System boundaries are established to define what is inside and what is outside the system</a:t>
            </a:r>
            <a:r>
              <a:rPr lang="en-US" dirty="0" smtClean="0"/>
              <a:t>.</a:t>
            </a:r>
          </a:p>
          <a:p>
            <a:pPr lvl="1"/>
            <a:r>
              <a:rPr lang="en-US" dirty="0" smtClean="0"/>
              <a:t>They show other systems that are used or depend on the system being developed.</a:t>
            </a:r>
          </a:p>
          <a:p>
            <a:r>
              <a:rPr lang="en-US" dirty="0" smtClean="0">
                <a:solidFill>
                  <a:srgbClr val="00B050"/>
                </a:solidFill>
              </a:rPr>
              <a:t>The position of the system boundary has a profound effect on the system requirements. </a:t>
            </a:r>
          </a:p>
          <a:p>
            <a:r>
              <a:rPr lang="en-US" dirty="0" smtClean="0">
                <a:solidFill>
                  <a:schemeClr val="tx1"/>
                </a:solidFill>
              </a:rPr>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655</TotalTime>
  <Words>2381</Words>
  <Application>Microsoft Office PowerPoint</Application>
  <PresentationFormat>Ekran Gösterisi (4:3)</PresentationFormat>
  <Paragraphs>268</Paragraphs>
  <Slides>43</Slides>
  <Notes>0</Notes>
  <HiddenSlides>0</HiddenSlides>
  <MMClips>0</MMClips>
  <ScaleCrop>false</ScaleCrop>
  <HeadingPairs>
    <vt:vector size="4" baseType="variant">
      <vt:variant>
        <vt:lpstr>Tema</vt:lpstr>
      </vt:variant>
      <vt:variant>
        <vt:i4>1</vt:i4>
      </vt:variant>
      <vt:variant>
        <vt:lpstr>Slayt Başlıkları</vt:lpstr>
      </vt:variant>
      <vt:variant>
        <vt:i4>43</vt:i4>
      </vt:variant>
    </vt:vector>
  </HeadingPairs>
  <TitlesOfParts>
    <vt:vector size="44" baseType="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Model-driven engineering</vt:lpstr>
      <vt:lpstr>Usage of model-driven engineering</vt:lpstr>
      <vt:lpstr>Model driven architecture</vt:lpstr>
      <vt:lpstr>Types of model</vt:lpstr>
      <vt:lpstr>MDA transformations</vt:lpstr>
      <vt:lpstr>Multiple platform-specific models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YaseminTopaloglu</cp:lastModifiedBy>
  <cp:revision>33</cp:revision>
  <dcterms:created xsi:type="dcterms:W3CDTF">2010-01-15T13:50:47Z</dcterms:created>
  <dcterms:modified xsi:type="dcterms:W3CDTF">2015-11-02T13:52:12Z</dcterms:modified>
</cp:coreProperties>
</file>