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725EFD08-8B32-44E8-B50B-2410D3DB63FD}" type="datetimeFigureOut">
              <a:rPr lang="tr-TR" smtClean="0"/>
              <a:t>15.11.2015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353430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25EFD08-8B32-44E8-B50B-2410D3DB63FD}" type="datetimeFigureOut">
              <a:rPr lang="tr-TR" smtClean="0"/>
              <a:t>15.11.2015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80067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25EFD08-8B32-44E8-B50B-2410D3DB63FD}" type="datetimeFigureOut">
              <a:rPr lang="tr-TR" smtClean="0"/>
              <a:t>15.11.2015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366471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25EFD08-8B32-44E8-B50B-2410D3DB63FD}" type="datetimeFigureOut">
              <a:rPr lang="tr-TR" smtClean="0"/>
              <a:t>15.11.2015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46336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725EFD08-8B32-44E8-B50B-2410D3DB63FD}" type="datetimeFigureOut">
              <a:rPr lang="tr-TR" smtClean="0"/>
              <a:t>15.11.2015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43728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725EFD08-8B32-44E8-B50B-2410D3DB63FD}" type="datetimeFigureOut">
              <a:rPr lang="tr-TR" smtClean="0"/>
              <a:t>15.11.2015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215483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725EFD08-8B32-44E8-B50B-2410D3DB63FD}" type="datetimeFigureOut">
              <a:rPr lang="tr-TR" smtClean="0"/>
              <a:t>15.11.2015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5760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725EFD08-8B32-44E8-B50B-2410D3DB63FD}" type="datetimeFigureOut">
              <a:rPr lang="tr-TR" smtClean="0"/>
              <a:t>15.11.2015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48883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25EFD08-8B32-44E8-B50B-2410D3DB63FD}" type="datetimeFigureOut">
              <a:rPr lang="tr-TR" smtClean="0"/>
              <a:t>15.11.2015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353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25EFD08-8B32-44E8-B50B-2410D3DB63FD}" type="datetimeFigureOut">
              <a:rPr lang="tr-TR" smtClean="0"/>
              <a:t>15.11.2015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110140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25EFD08-8B32-44E8-B50B-2410D3DB63FD}" type="datetimeFigureOut">
              <a:rPr lang="tr-TR" smtClean="0"/>
              <a:t>15.11.2015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27FCCCA-952D-4D7A-BD1E-F4F76F60007A}" type="slidenum">
              <a:rPr lang="tr-TR" smtClean="0"/>
              <a:t>‹#›</a:t>
            </a:fld>
            <a:endParaRPr lang="tr-TR"/>
          </a:p>
        </p:txBody>
      </p:sp>
    </p:spTree>
    <p:extLst>
      <p:ext uri="{BB962C8B-B14F-4D97-AF65-F5344CB8AC3E}">
        <p14:creationId xmlns:p14="http://schemas.microsoft.com/office/powerpoint/2010/main" val="204107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EFD08-8B32-44E8-B50B-2410D3DB63FD}" type="datetimeFigureOut">
              <a:rPr lang="tr-TR" smtClean="0"/>
              <a:t>15.11.2015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FCCCA-952D-4D7A-BD1E-F4F76F60007A}" type="slidenum">
              <a:rPr lang="tr-TR" smtClean="0"/>
              <a:t>‹#›</a:t>
            </a:fld>
            <a:endParaRPr lang="tr-TR"/>
          </a:p>
        </p:txBody>
      </p:sp>
    </p:spTree>
    <p:extLst>
      <p:ext uri="{BB962C8B-B14F-4D97-AF65-F5344CB8AC3E}">
        <p14:creationId xmlns:p14="http://schemas.microsoft.com/office/powerpoint/2010/main" val="2675122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Software </a:t>
            </a:r>
            <a:r>
              <a:rPr lang="tr-TR" dirty="0" err="1" smtClean="0"/>
              <a:t>Engineering</a:t>
            </a:r>
            <a:r>
              <a:rPr lang="tr-TR" dirty="0" smtClean="0"/>
              <a:t> </a:t>
            </a:r>
            <a:r>
              <a:rPr lang="tr-TR" dirty="0" err="1" smtClean="0"/>
              <a:t>Lab</a:t>
            </a:r>
            <a:r>
              <a:rPr lang="tr-TR" dirty="0" smtClean="0"/>
              <a:t/>
            </a:r>
            <a:br>
              <a:rPr lang="tr-TR" dirty="0" smtClean="0"/>
            </a:br>
            <a:r>
              <a:rPr lang="tr-TR" dirty="0" err="1" smtClean="0"/>
              <a:t>Week</a:t>
            </a:r>
            <a:r>
              <a:rPr lang="tr-TR" dirty="0" smtClean="0"/>
              <a:t> </a:t>
            </a:r>
            <a:r>
              <a:rPr lang="tr-TR" dirty="0" smtClean="0"/>
              <a:t>7</a:t>
            </a:r>
            <a:endParaRPr lang="tr-TR" dirty="0"/>
          </a:p>
        </p:txBody>
      </p:sp>
      <p:sp>
        <p:nvSpPr>
          <p:cNvPr id="3" name="Alt Başlık 2"/>
          <p:cNvSpPr>
            <a:spLocks noGrp="1"/>
          </p:cNvSpPr>
          <p:nvPr>
            <p:ph type="subTitle" idx="1"/>
          </p:nvPr>
        </p:nvSpPr>
        <p:spPr/>
        <p:txBody>
          <a:bodyPr/>
          <a:lstStyle/>
          <a:p>
            <a:r>
              <a:rPr lang="tr-TR" dirty="0" err="1" smtClean="0"/>
              <a:t>Exercises</a:t>
            </a:r>
            <a:r>
              <a:rPr lang="tr-TR" dirty="0" smtClean="0"/>
              <a:t> </a:t>
            </a:r>
            <a:r>
              <a:rPr lang="tr-TR" dirty="0"/>
              <a:t>5.2, 5.5, 6.2*, 8.1*, 5.7, 8.4*, 5.10</a:t>
            </a:r>
            <a:endParaRPr lang="tr-TR" dirty="0" smtClean="0"/>
          </a:p>
          <a:p>
            <a:r>
              <a:rPr lang="tr-TR" sz="1400" dirty="0" smtClean="0"/>
              <a:t>* 8th </a:t>
            </a:r>
            <a:r>
              <a:rPr lang="tr-TR" sz="1400" dirty="0" err="1" smtClean="0"/>
              <a:t>edition</a:t>
            </a:r>
            <a:endParaRPr lang="tr-TR" sz="1400" dirty="0"/>
          </a:p>
        </p:txBody>
      </p:sp>
    </p:spTree>
    <p:extLst>
      <p:ext uri="{BB962C8B-B14F-4D97-AF65-F5344CB8AC3E}">
        <p14:creationId xmlns:p14="http://schemas.microsoft.com/office/powerpoint/2010/main" val="212922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Exercise</a:t>
            </a:r>
            <a:r>
              <a:rPr lang="tr-TR" dirty="0" smtClean="0"/>
              <a:t> </a:t>
            </a:r>
            <a:r>
              <a:rPr lang="tr-TR" dirty="0" smtClean="0"/>
              <a:t>5.2</a:t>
            </a:r>
            <a:endParaRPr lang="tr-TR" dirty="0"/>
          </a:p>
        </p:txBody>
      </p:sp>
      <p:sp>
        <p:nvSpPr>
          <p:cNvPr id="3" name="İçerik Yer Tutucusu 2"/>
          <p:cNvSpPr>
            <a:spLocks noGrp="1"/>
          </p:cNvSpPr>
          <p:nvPr>
            <p:ph idx="1"/>
          </p:nvPr>
        </p:nvSpPr>
        <p:spPr/>
        <p:txBody>
          <a:bodyPr/>
          <a:lstStyle/>
          <a:p>
            <a:pPr marL="0" indent="0">
              <a:buNone/>
            </a:pPr>
            <a:r>
              <a:rPr lang="en-US" b="1" dirty="0"/>
              <a:t>How might you use a model of a system that already exists? Explain why it is not always necessary for such a system model to be complete and correct. Would the same be true if you were developing a model of a new system?</a:t>
            </a:r>
            <a:endParaRPr lang="tr-TR" dirty="0"/>
          </a:p>
        </p:txBody>
      </p:sp>
    </p:spTree>
    <p:extLst>
      <p:ext uri="{BB962C8B-B14F-4D97-AF65-F5344CB8AC3E}">
        <p14:creationId xmlns:p14="http://schemas.microsoft.com/office/powerpoint/2010/main" val="33429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5.5</a:t>
            </a:r>
            <a:endParaRPr lang="tr-TR" dirty="0"/>
          </a:p>
        </p:txBody>
      </p:sp>
      <p:sp>
        <p:nvSpPr>
          <p:cNvPr id="3" name="İçerik Yer Tutucusu 2"/>
          <p:cNvSpPr>
            <a:spLocks noGrp="1"/>
          </p:cNvSpPr>
          <p:nvPr>
            <p:ph idx="1"/>
          </p:nvPr>
        </p:nvSpPr>
        <p:spPr/>
        <p:txBody>
          <a:bodyPr/>
          <a:lstStyle/>
          <a:p>
            <a:pPr marL="0" indent="0">
              <a:buNone/>
            </a:pPr>
            <a:r>
              <a:rPr lang="en-US" b="1" dirty="0"/>
              <a:t>Develop a sequence diagram showing the interactions involved when a student registers for a course in a university. Courses may have limited enrolment, so the registration process must include checks that places are available. Assume that the student accesses an electronic course catalog to find out about available courses.</a:t>
            </a:r>
            <a:endParaRPr lang="tr-TR" dirty="0"/>
          </a:p>
        </p:txBody>
      </p:sp>
    </p:spTree>
    <p:extLst>
      <p:ext uri="{BB962C8B-B14F-4D97-AF65-F5344CB8AC3E}">
        <p14:creationId xmlns:p14="http://schemas.microsoft.com/office/powerpoint/2010/main" val="25804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Excescise</a:t>
            </a:r>
            <a:r>
              <a:rPr lang="tr-TR" dirty="0" smtClean="0"/>
              <a:t> 6.2</a:t>
            </a:r>
            <a:endParaRPr lang="tr-TR" dirty="0"/>
          </a:p>
        </p:txBody>
      </p:sp>
      <p:sp>
        <p:nvSpPr>
          <p:cNvPr id="3" name="İçerik Yer Tutucusu 2"/>
          <p:cNvSpPr>
            <a:spLocks noGrp="1"/>
          </p:cNvSpPr>
          <p:nvPr>
            <p:ph idx="1"/>
          </p:nvPr>
        </p:nvSpPr>
        <p:spPr/>
        <p:txBody>
          <a:bodyPr/>
          <a:lstStyle/>
          <a:p>
            <a:pPr marL="0" indent="0">
              <a:buNone/>
            </a:pPr>
            <a:r>
              <a:rPr lang="tr-TR" b="1" dirty="0" err="1"/>
              <a:t>Discuss</a:t>
            </a:r>
            <a:r>
              <a:rPr lang="tr-TR" b="1" dirty="0"/>
              <a:t> </a:t>
            </a:r>
            <a:r>
              <a:rPr lang="tr-TR" b="1" dirty="0" err="1"/>
              <a:t>the</a:t>
            </a:r>
            <a:r>
              <a:rPr lang="tr-TR" b="1" dirty="0"/>
              <a:t> </a:t>
            </a:r>
            <a:r>
              <a:rPr lang="tr-TR" b="1" dirty="0" err="1"/>
              <a:t>problems</a:t>
            </a:r>
            <a:r>
              <a:rPr lang="tr-TR" b="1" dirty="0"/>
              <a:t> of </a:t>
            </a:r>
            <a:r>
              <a:rPr lang="tr-TR" b="1" dirty="0" err="1"/>
              <a:t>using</a:t>
            </a:r>
            <a:r>
              <a:rPr lang="tr-TR" b="1" dirty="0"/>
              <a:t> </a:t>
            </a:r>
            <a:r>
              <a:rPr lang="tr-TR" b="1" dirty="0" err="1"/>
              <a:t>natural</a:t>
            </a:r>
            <a:r>
              <a:rPr lang="tr-TR" b="1" dirty="0"/>
              <a:t> </a:t>
            </a:r>
            <a:r>
              <a:rPr lang="tr-TR" b="1" dirty="0" err="1"/>
              <a:t>language</a:t>
            </a:r>
            <a:r>
              <a:rPr lang="tr-TR" b="1" dirty="0"/>
              <a:t> </a:t>
            </a:r>
            <a:r>
              <a:rPr lang="tr-TR" b="1" dirty="0" err="1"/>
              <a:t>for</a:t>
            </a:r>
            <a:r>
              <a:rPr lang="tr-TR" b="1" dirty="0"/>
              <a:t> </a:t>
            </a:r>
            <a:r>
              <a:rPr lang="tr-TR" b="1" dirty="0" err="1"/>
              <a:t>defining</a:t>
            </a:r>
            <a:r>
              <a:rPr lang="tr-TR" b="1" dirty="0"/>
              <a:t> </a:t>
            </a:r>
            <a:r>
              <a:rPr lang="tr-TR" b="1" dirty="0" err="1"/>
              <a:t>user</a:t>
            </a:r>
            <a:r>
              <a:rPr lang="tr-TR" b="1" dirty="0"/>
              <a:t> </a:t>
            </a:r>
            <a:r>
              <a:rPr lang="tr-TR" b="1" dirty="0" err="1"/>
              <a:t>and</a:t>
            </a:r>
            <a:r>
              <a:rPr lang="tr-TR" b="1" dirty="0"/>
              <a:t> </a:t>
            </a:r>
            <a:r>
              <a:rPr lang="tr-TR" b="1" dirty="0" err="1"/>
              <a:t>system</a:t>
            </a:r>
            <a:r>
              <a:rPr lang="tr-TR" b="1" dirty="0"/>
              <a:t> </a:t>
            </a:r>
            <a:r>
              <a:rPr lang="tr-TR" b="1" dirty="0" err="1"/>
              <a:t>requirements</a:t>
            </a:r>
            <a:r>
              <a:rPr lang="tr-TR" b="1" dirty="0"/>
              <a:t>, </a:t>
            </a:r>
            <a:r>
              <a:rPr lang="tr-TR" b="1" dirty="0" err="1"/>
              <a:t>and</a:t>
            </a:r>
            <a:r>
              <a:rPr lang="tr-TR" b="1" dirty="0"/>
              <a:t> </a:t>
            </a:r>
            <a:r>
              <a:rPr lang="tr-TR" b="1" dirty="0" err="1"/>
              <a:t>show</a:t>
            </a:r>
            <a:r>
              <a:rPr lang="tr-TR" b="1" dirty="0"/>
              <a:t>, </a:t>
            </a:r>
            <a:r>
              <a:rPr lang="tr-TR" b="1" dirty="0" err="1"/>
              <a:t>using</a:t>
            </a:r>
            <a:r>
              <a:rPr lang="tr-TR" b="1" dirty="0"/>
              <a:t> </a:t>
            </a:r>
            <a:r>
              <a:rPr lang="tr-TR" b="1" dirty="0" err="1"/>
              <a:t>small</a:t>
            </a:r>
            <a:r>
              <a:rPr lang="tr-TR" b="1" dirty="0"/>
              <a:t> </a:t>
            </a:r>
            <a:r>
              <a:rPr lang="tr-TR" b="1" dirty="0" err="1"/>
              <a:t>examples</a:t>
            </a:r>
            <a:r>
              <a:rPr lang="tr-TR" b="1" dirty="0"/>
              <a:t>, how </a:t>
            </a:r>
            <a:r>
              <a:rPr lang="tr-TR" b="1" dirty="0" err="1"/>
              <a:t>structuring</a:t>
            </a:r>
            <a:r>
              <a:rPr lang="tr-TR" b="1" dirty="0"/>
              <a:t> </a:t>
            </a:r>
            <a:r>
              <a:rPr lang="tr-TR" b="1" dirty="0" err="1"/>
              <a:t>natural</a:t>
            </a:r>
            <a:r>
              <a:rPr lang="tr-TR" b="1" dirty="0"/>
              <a:t> </a:t>
            </a:r>
            <a:r>
              <a:rPr lang="tr-TR" b="1" dirty="0" err="1"/>
              <a:t>language</a:t>
            </a:r>
            <a:r>
              <a:rPr lang="tr-TR" b="1" dirty="0"/>
              <a:t> </a:t>
            </a:r>
            <a:r>
              <a:rPr lang="tr-TR" b="1" dirty="0" err="1"/>
              <a:t>into</a:t>
            </a:r>
            <a:r>
              <a:rPr lang="tr-TR" b="1" dirty="0"/>
              <a:t> </a:t>
            </a:r>
            <a:r>
              <a:rPr lang="tr-TR" b="1" dirty="0" err="1"/>
              <a:t>forms</a:t>
            </a:r>
            <a:r>
              <a:rPr lang="tr-TR" b="1" dirty="0"/>
              <a:t> can </a:t>
            </a:r>
            <a:r>
              <a:rPr lang="tr-TR" b="1" dirty="0" err="1"/>
              <a:t>help</a:t>
            </a:r>
            <a:r>
              <a:rPr lang="tr-TR" b="1" dirty="0"/>
              <a:t> </a:t>
            </a:r>
            <a:r>
              <a:rPr lang="tr-TR" b="1" dirty="0" err="1"/>
              <a:t>avoid</a:t>
            </a:r>
            <a:r>
              <a:rPr lang="tr-TR" b="1" dirty="0"/>
              <a:t> </a:t>
            </a:r>
            <a:r>
              <a:rPr lang="tr-TR" b="1" dirty="0" err="1"/>
              <a:t>some</a:t>
            </a:r>
            <a:r>
              <a:rPr lang="tr-TR" b="1" dirty="0"/>
              <a:t> of </a:t>
            </a:r>
            <a:r>
              <a:rPr lang="tr-TR" b="1" dirty="0" err="1"/>
              <a:t>difficulties</a:t>
            </a:r>
            <a:r>
              <a:rPr lang="tr-TR" b="1" dirty="0"/>
              <a:t>.</a:t>
            </a:r>
            <a:endParaRPr lang="tr-TR" dirty="0"/>
          </a:p>
        </p:txBody>
      </p:sp>
    </p:spTree>
    <p:extLst>
      <p:ext uri="{BB962C8B-B14F-4D97-AF65-F5344CB8AC3E}">
        <p14:creationId xmlns:p14="http://schemas.microsoft.com/office/powerpoint/2010/main" val="295629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8.1</a:t>
            </a:r>
            <a:endParaRPr lang="tr-TR" dirty="0"/>
          </a:p>
        </p:txBody>
      </p:sp>
      <p:sp>
        <p:nvSpPr>
          <p:cNvPr id="3" name="İçerik Yer Tutucusu 2"/>
          <p:cNvSpPr>
            <a:spLocks noGrp="1"/>
          </p:cNvSpPr>
          <p:nvPr>
            <p:ph idx="1"/>
          </p:nvPr>
        </p:nvSpPr>
        <p:spPr/>
        <p:txBody>
          <a:bodyPr/>
          <a:lstStyle/>
          <a:p>
            <a:pPr marL="0" indent="0">
              <a:buNone/>
            </a:pPr>
            <a:r>
              <a:rPr lang="tr-TR" b="1" dirty="0"/>
              <a:t>Draw a </a:t>
            </a:r>
            <a:r>
              <a:rPr lang="tr-TR" b="1" dirty="0" err="1"/>
              <a:t>context</a:t>
            </a:r>
            <a:r>
              <a:rPr lang="tr-TR" b="1" dirty="0"/>
              <a:t> model </a:t>
            </a:r>
            <a:r>
              <a:rPr lang="tr-TR" b="1" dirty="0" err="1"/>
              <a:t>for</a:t>
            </a:r>
            <a:r>
              <a:rPr lang="tr-TR" b="1" dirty="0"/>
              <a:t> a </a:t>
            </a:r>
            <a:r>
              <a:rPr lang="tr-TR" b="1" dirty="0" err="1"/>
              <a:t>patient</a:t>
            </a:r>
            <a:r>
              <a:rPr lang="tr-TR" b="1" dirty="0"/>
              <a:t> </a:t>
            </a:r>
            <a:r>
              <a:rPr lang="tr-TR" b="1" dirty="0" err="1"/>
              <a:t>information</a:t>
            </a:r>
            <a:r>
              <a:rPr lang="tr-TR" b="1" dirty="0"/>
              <a:t> </a:t>
            </a:r>
            <a:r>
              <a:rPr lang="tr-TR" b="1" dirty="0" err="1"/>
              <a:t>system</a:t>
            </a:r>
            <a:r>
              <a:rPr lang="tr-TR" b="1" dirty="0"/>
              <a:t> in a </a:t>
            </a:r>
            <a:r>
              <a:rPr lang="tr-TR" b="1" dirty="0" err="1"/>
              <a:t>hospital</a:t>
            </a:r>
            <a:r>
              <a:rPr lang="tr-TR" b="1" dirty="0"/>
              <a:t>. </a:t>
            </a:r>
            <a:r>
              <a:rPr lang="tr-TR" b="1" dirty="0" err="1"/>
              <a:t>You</a:t>
            </a:r>
            <a:r>
              <a:rPr lang="tr-TR" b="1" dirty="0"/>
              <a:t> </a:t>
            </a:r>
            <a:r>
              <a:rPr lang="tr-TR" b="1" dirty="0" err="1"/>
              <a:t>may</a:t>
            </a:r>
            <a:r>
              <a:rPr lang="tr-TR" b="1" dirty="0"/>
              <a:t> </a:t>
            </a:r>
            <a:r>
              <a:rPr lang="tr-TR" b="1" dirty="0" err="1"/>
              <a:t>make</a:t>
            </a:r>
            <a:r>
              <a:rPr lang="tr-TR" b="1" dirty="0"/>
              <a:t> </a:t>
            </a:r>
            <a:r>
              <a:rPr lang="tr-TR" b="1" dirty="0" err="1"/>
              <a:t>any</a:t>
            </a:r>
            <a:r>
              <a:rPr lang="tr-TR" b="1" dirty="0"/>
              <a:t> </a:t>
            </a:r>
            <a:r>
              <a:rPr lang="tr-TR" b="1" dirty="0" err="1"/>
              <a:t>reasonable</a:t>
            </a:r>
            <a:r>
              <a:rPr lang="tr-TR" b="1" dirty="0"/>
              <a:t> </a:t>
            </a:r>
            <a:r>
              <a:rPr lang="tr-TR" b="1" dirty="0" err="1"/>
              <a:t>assumptions</a:t>
            </a:r>
            <a:r>
              <a:rPr lang="tr-TR" b="1" dirty="0"/>
              <a:t> </a:t>
            </a:r>
            <a:r>
              <a:rPr lang="tr-TR" b="1" dirty="0" err="1"/>
              <a:t>about</a:t>
            </a:r>
            <a:r>
              <a:rPr lang="tr-TR" b="1" dirty="0"/>
              <a:t> </a:t>
            </a:r>
            <a:r>
              <a:rPr lang="tr-TR" b="1" dirty="0" err="1"/>
              <a:t>the</a:t>
            </a:r>
            <a:r>
              <a:rPr lang="tr-TR" b="1" dirty="0"/>
              <a:t> </a:t>
            </a:r>
            <a:r>
              <a:rPr lang="tr-TR" b="1" dirty="0" err="1"/>
              <a:t>other</a:t>
            </a:r>
            <a:r>
              <a:rPr lang="tr-TR" b="1" dirty="0"/>
              <a:t> </a:t>
            </a:r>
            <a:r>
              <a:rPr lang="tr-TR" b="1" dirty="0" err="1"/>
              <a:t>hospital</a:t>
            </a:r>
            <a:r>
              <a:rPr lang="tr-TR" b="1" dirty="0"/>
              <a:t> </a:t>
            </a:r>
            <a:r>
              <a:rPr lang="tr-TR" b="1" dirty="0" err="1"/>
              <a:t>systems</a:t>
            </a:r>
            <a:r>
              <a:rPr lang="tr-TR" b="1" dirty="0"/>
              <a:t> </a:t>
            </a:r>
            <a:r>
              <a:rPr lang="tr-TR" b="1" dirty="0" err="1"/>
              <a:t>which</a:t>
            </a:r>
            <a:r>
              <a:rPr lang="tr-TR" b="1" dirty="0"/>
              <a:t> </a:t>
            </a:r>
            <a:r>
              <a:rPr lang="tr-TR" b="1" dirty="0" err="1"/>
              <a:t>are</a:t>
            </a:r>
            <a:r>
              <a:rPr lang="tr-TR" b="1" dirty="0"/>
              <a:t> </a:t>
            </a:r>
            <a:r>
              <a:rPr lang="tr-TR" b="1" dirty="0" err="1"/>
              <a:t>available</a:t>
            </a:r>
            <a:r>
              <a:rPr lang="tr-TR" b="1" dirty="0"/>
              <a:t>, but </a:t>
            </a:r>
            <a:r>
              <a:rPr lang="tr-TR" b="1" dirty="0" err="1"/>
              <a:t>your</a:t>
            </a:r>
            <a:r>
              <a:rPr lang="tr-TR" b="1" dirty="0"/>
              <a:t> model </a:t>
            </a:r>
            <a:r>
              <a:rPr lang="tr-TR" b="1" dirty="0" err="1"/>
              <a:t>must</a:t>
            </a:r>
            <a:r>
              <a:rPr lang="tr-TR" b="1" dirty="0"/>
              <a:t> </a:t>
            </a:r>
            <a:r>
              <a:rPr lang="tr-TR" b="1" dirty="0" err="1"/>
              <a:t>include</a:t>
            </a:r>
            <a:r>
              <a:rPr lang="tr-TR" b="1" dirty="0"/>
              <a:t> a </a:t>
            </a:r>
            <a:r>
              <a:rPr lang="tr-TR" b="1" dirty="0" err="1"/>
              <a:t>patient</a:t>
            </a:r>
            <a:r>
              <a:rPr lang="tr-TR" b="1" dirty="0"/>
              <a:t> </a:t>
            </a:r>
            <a:r>
              <a:rPr lang="tr-TR" b="1" dirty="0" err="1"/>
              <a:t>admissions</a:t>
            </a:r>
            <a:r>
              <a:rPr lang="tr-TR" b="1" dirty="0"/>
              <a:t> </a:t>
            </a:r>
            <a:r>
              <a:rPr lang="tr-TR" b="1" dirty="0" err="1"/>
              <a:t>system</a:t>
            </a:r>
            <a:r>
              <a:rPr lang="tr-TR" b="1" dirty="0"/>
              <a:t> </a:t>
            </a:r>
            <a:r>
              <a:rPr lang="tr-TR" b="1" dirty="0" err="1"/>
              <a:t>and</a:t>
            </a:r>
            <a:r>
              <a:rPr lang="tr-TR" b="1" dirty="0"/>
              <a:t> an </a:t>
            </a:r>
            <a:r>
              <a:rPr lang="tr-TR" b="1" dirty="0" err="1"/>
              <a:t>image</a:t>
            </a:r>
            <a:r>
              <a:rPr lang="tr-TR" b="1" dirty="0"/>
              <a:t> </a:t>
            </a:r>
            <a:r>
              <a:rPr lang="tr-TR" b="1" dirty="0" err="1"/>
              <a:t>storage</a:t>
            </a:r>
            <a:r>
              <a:rPr lang="tr-TR" b="1" dirty="0"/>
              <a:t> </a:t>
            </a:r>
            <a:r>
              <a:rPr lang="tr-TR" b="1" dirty="0" err="1"/>
              <a:t>system</a:t>
            </a:r>
            <a:r>
              <a:rPr lang="tr-TR" b="1" dirty="0"/>
              <a:t> </a:t>
            </a:r>
            <a:r>
              <a:rPr lang="tr-TR" b="1" dirty="0" err="1"/>
              <a:t>for</a:t>
            </a:r>
            <a:r>
              <a:rPr lang="tr-TR" b="1" dirty="0"/>
              <a:t> X-</a:t>
            </a:r>
            <a:r>
              <a:rPr lang="tr-TR" b="1" dirty="0" err="1"/>
              <a:t>rays</a:t>
            </a:r>
            <a:r>
              <a:rPr lang="tr-TR" b="1" dirty="0"/>
              <a:t>, as </a:t>
            </a:r>
            <a:r>
              <a:rPr lang="tr-TR" b="1" dirty="0" err="1"/>
              <a:t>well</a:t>
            </a:r>
            <a:r>
              <a:rPr lang="tr-TR" b="1" dirty="0"/>
              <a:t> as </a:t>
            </a:r>
            <a:r>
              <a:rPr lang="tr-TR" b="1" dirty="0" err="1"/>
              <a:t>other</a:t>
            </a:r>
            <a:r>
              <a:rPr lang="tr-TR" b="1" dirty="0"/>
              <a:t> </a:t>
            </a:r>
            <a:r>
              <a:rPr lang="tr-TR" b="1" dirty="0" err="1"/>
              <a:t>diagnostic</a:t>
            </a:r>
            <a:r>
              <a:rPr lang="tr-TR" b="1" dirty="0"/>
              <a:t> </a:t>
            </a:r>
            <a:r>
              <a:rPr lang="tr-TR" b="1" dirty="0" err="1"/>
              <a:t>records</a:t>
            </a:r>
            <a:r>
              <a:rPr lang="tr-TR" b="1" dirty="0"/>
              <a:t>.</a:t>
            </a:r>
            <a:endParaRPr lang="tr-TR" dirty="0"/>
          </a:p>
        </p:txBody>
      </p:sp>
    </p:spTree>
    <p:extLst>
      <p:ext uri="{BB962C8B-B14F-4D97-AF65-F5344CB8AC3E}">
        <p14:creationId xmlns:p14="http://schemas.microsoft.com/office/powerpoint/2010/main" val="379534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5.7</a:t>
            </a:r>
            <a:endParaRPr lang="tr-TR" dirty="0"/>
          </a:p>
        </p:txBody>
      </p:sp>
      <p:sp>
        <p:nvSpPr>
          <p:cNvPr id="3" name="İçerik Yer Tutucusu 2"/>
          <p:cNvSpPr>
            <a:spLocks noGrp="1"/>
          </p:cNvSpPr>
          <p:nvPr>
            <p:ph idx="1"/>
          </p:nvPr>
        </p:nvSpPr>
        <p:spPr/>
        <p:txBody>
          <a:bodyPr/>
          <a:lstStyle/>
          <a:p>
            <a:pPr marL="0" indent="0">
              <a:buNone/>
            </a:pPr>
            <a:r>
              <a:rPr lang="en-US" b="1" dirty="0"/>
              <a:t>Based on your experience with a bank ATM, draw an activity diagram that models the data processing involved when a customer withdraws cash from the machine.</a:t>
            </a:r>
            <a:endParaRPr lang="tr-TR" dirty="0"/>
          </a:p>
          <a:p>
            <a:endParaRPr lang="tr-TR" dirty="0"/>
          </a:p>
        </p:txBody>
      </p:sp>
    </p:spTree>
    <p:extLst>
      <p:ext uri="{BB962C8B-B14F-4D97-AF65-F5344CB8AC3E}">
        <p14:creationId xmlns:p14="http://schemas.microsoft.com/office/powerpoint/2010/main" val="139189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8.4</a:t>
            </a:r>
            <a:endParaRPr lang="tr-TR" dirty="0"/>
          </a:p>
        </p:txBody>
      </p:sp>
      <p:sp>
        <p:nvSpPr>
          <p:cNvPr id="3" name="İçerik Yer Tutucusu 2"/>
          <p:cNvSpPr>
            <a:spLocks noGrp="1"/>
          </p:cNvSpPr>
          <p:nvPr>
            <p:ph idx="1"/>
          </p:nvPr>
        </p:nvSpPr>
        <p:spPr/>
        <p:txBody>
          <a:bodyPr/>
          <a:lstStyle/>
          <a:p>
            <a:pPr marL="0" indent="0">
              <a:buNone/>
            </a:pPr>
            <a:r>
              <a:rPr lang="en-US" b="1" dirty="0"/>
              <a:t>Draw state machine models of the control software for the software for a DVD player.</a:t>
            </a:r>
            <a:endParaRPr lang="tr-TR" dirty="0"/>
          </a:p>
        </p:txBody>
      </p:sp>
    </p:spTree>
    <p:extLst>
      <p:ext uri="{BB962C8B-B14F-4D97-AF65-F5344CB8AC3E}">
        <p14:creationId xmlns:p14="http://schemas.microsoft.com/office/powerpoint/2010/main" val="341575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Excercise</a:t>
            </a:r>
            <a:r>
              <a:rPr lang="tr-TR" dirty="0" smtClean="0"/>
              <a:t> 5.10</a:t>
            </a:r>
            <a:endParaRPr lang="tr-TR" dirty="0"/>
          </a:p>
        </p:txBody>
      </p:sp>
      <p:sp>
        <p:nvSpPr>
          <p:cNvPr id="3" name="İçerik Yer Tutucusu 2"/>
          <p:cNvSpPr>
            <a:spLocks noGrp="1"/>
          </p:cNvSpPr>
          <p:nvPr>
            <p:ph idx="1"/>
          </p:nvPr>
        </p:nvSpPr>
        <p:spPr/>
        <p:txBody>
          <a:bodyPr/>
          <a:lstStyle/>
          <a:p>
            <a:pPr marL="0" indent="0">
              <a:buNone/>
            </a:pPr>
            <a:r>
              <a:rPr lang="en-US" b="1" dirty="0"/>
              <a:t>You are a software engineering manager and your team proposes that model-driven engineering should be used to develop a new system. What factors should you take into account when deciding whether or not to introduce this new approach to software development?</a:t>
            </a:r>
            <a:endParaRPr lang="tr-TR" dirty="0"/>
          </a:p>
        </p:txBody>
      </p:sp>
    </p:spTree>
    <p:extLst>
      <p:ext uri="{BB962C8B-B14F-4D97-AF65-F5344CB8AC3E}">
        <p14:creationId xmlns:p14="http://schemas.microsoft.com/office/powerpoint/2010/main" val="310353615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307</Words>
  <Application>Microsoft Office PowerPoint</Application>
  <PresentationFormat>Geniş ekran</PresentationFormat>
  <Paragraphs>17</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Calibri Light</vt:lpstr>
      <vt:lpstr>Office Teması</vt:lpstr>
      <vt:lpstr>Software Engineering Lab Week 7</vt:lpstr>
      <vt:lpstr>Exercise 5.2</vt:lpstr>
      <vt:lpstr>Excercise 5.5</vt:lpstr>
      <vt:lpstr>Excescise 6.2</vt:lpstr>
      <vt:lpstr>Excercise 8.1</vt:lpstr>
      <vt:lpstr>Excercise 5.7</vt:lpstr>
      <vt:lpstr>Excercise 8.4</vt:lpstr>
      <vt:lpstr>Excercise 5.10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Lab Week 3</dc:title>
  <dc:creator>osman gökalp</dc:creator>
  <cp:lastModifiedBy>osman gökalp</cp:lastModifiedBy>
  <cp:revision>17</cp:revision>
  <dcterms:created xsi:type="dcterms:W3CDTF">2015-10-18T11:27:01Z</dcterms:created>
  <dcterms:modified xsi:type="dcterms:W3CDTF">2015-11-15T11:16:56Z</dcterms:modified>
</cp:coreProperties>
</file>