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305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 snapToGrid="0">
      <p:cViewPr varScale="1">
        <p:scale>
          <a:sx n="84" d="100"/>
          <a:sy n="84" d="100"/>
        </p:scale>
        <p:origin x="1426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E3073-AB38-46E1-8A5B-C46615E3016A}" type="datetimeFigureOut">
              <a:rPr lang="tr-TR" smtClean="0"/>
              <a:t>13.5.2014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B1427-D3CF-43DC-81E9-53C894050A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7509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87-61DE-4ECA-9440-9A5D2F9AC077}" type="datetime1">
              <a:rPr lang="tr-TR" smtClean="0"/>
              <a:t>13.5.2014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pPr/>
              <a:t>‹#›</a:t>
            </a:fld>
            <a:r>
              <a:rPr lang="tr-TR" dirty="0" smtClean="0"/>
              <a:t> </a:t>
            </a:r>
            <a:endParaRPr lang="tr-T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819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47C5-450C-4AFF-8F43-4A71618A3711}" type="datetime1">
              <a:rPr lang="tr-TR" smtClean="0"/>
              <a:t>13.5.2014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812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2B03-5359-4F74-A121-0D81FB35F358}" type="datetime1">
              <a:rPr lang="tr-TR" smtClean="0"/>
              <a:t>13.5.2014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247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67" y="160866"/>
            <a:ext cx="8619065" cy="726506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466" y="1109133"/>
            <a:ext cx="8619066" cy="506476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707-A75E-4B87-9B6E-DCE754E3236A}" type="datetime1">
              <a:rPr lang="tr-TR" smtClean="0"/>
              <a:t>13.5.2014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pPr/>
              <a:t>‹#›</a:t>
            </a:fld>
            <a:r>
              <a:rPr lang="tr-TR" dirty="0" smtClean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2215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E734-8AF1-48F6-96C0-FFEC17F0783B}" type="datetime1">
              <a:rPr lang="tr-TR" smtClean="0"/>
              <a:t>13.5.2014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13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ADBC-0B57-435D-B891-62E6E28F777B}" type="datetime1">
              <a:rPr lang="tr-TR" smtClean="0"/>
              <a:t>13.5.2014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7996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01B4-3ED2-4F71-8926-38EE615D9B81}" type="datetime1">
              <a:rPr lang="tr-TR" smtClean="0"/>
              <a:t>13.5.2014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052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EA7F-7B6B-4F5B-A2F7-4A6336356292}" type="datetime1">
              <a:rPr lang="tr-TR" smtClean="0"/>
              <a:t>13.5.2014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749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10D8-8E14-447A-B50F-32261283DC6A}" type="datetime1">
              <a:rPr lang="tr-TR" smtClean="0"/>
              <a:t>13.5.2014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268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A71817B-CD71-43D6-8102-140F92FCCF99}" type="datetime1">
              <a:rPr lang="tr-TR" smtClean="0"/>
              <a:t>13.5.2014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3C640C-B02B-4751-B369-9C44F270AC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331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0BE1-C9C2-481F-9526-0CDF9F5C1FD2}" type="datetime1">
              <a:rPr lang="tr-TR" smtClean="0"/>
              <a:t>13.5.2014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558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9617" y="99588"/>
            <a:ext cx="8619065" cy="8225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467" y="1068699"/>
            <a:ext cx="8619066" cy="480039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7457DE9-32CC-4218-9BC7-3AADE08195E5}" type="datetime1">
              <a:rPr lang="tr-TR" smtClean="0"/>
              <a:t>13.5.2014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3C640C-B02B-4751-B369-9C44F270ACDB}" type="slidenum">
              <a:rPr lang="tr-TR" smtClean="0"/>
              <a:pPr/>
              <a:t>‹#›</a:t>
            </a:fld>
            <a:r>
              <a:rPr lang="tr-TR" dirty="0" smtClean="0"/>
              <a:t> </a:t>
            </a:r>
            <a:endParaRPr lang="tr-T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61" y="1009712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46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ai-depot.com/FiniteStateMachines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timodal.com/astar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2157984"/>
          </a:xfrm>
        </p:spPr>
        <p:txBody>
          <a:bodyPr>
            <a:normAutofit fontScale="90000"/>
          </a:bodyPr>
          <a:lstStyle/>
          <a:p>
            <a:pPr algn="ctr"/>
            <a:r>
              <a:rPr lang="tr-TR" sz="6000" dirty="0" smtClean="0"/>
              <a:t>Artificial Intelligence </a:t>
            </a:r>
            <a:br>
              <a:rPr lang="tr-TR" sz="6000" dirty="0" smtClean="0"/>
            </a:br>
            <a:r>
              <a:rPr lang="tr-TR" sz="6000" dirty="0" smtClean="0"/>
              <a:t>in </a:t>
            </a:r>
            <a:br>
              <a:rPr lang="tr-TR" sz="6000" dirty="0" smtClean="0"/>
            </a:br>
            <a:r>
              <a:rPr lang="tr-TR" sz="6000" dirty="0" smtClean="0"/>
              <a:t>Games</a:t>
            </a:r>
            <a:endParaRPr lang="tr-TR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05-09-007 Cengiz Karaboz</a:t>
            </a:r>
          </a:p>
          <a:p>
            <a:r>
              <a:rPr lang="tr-TR" dirty="0" smtClean="0"/>
              <a:t>05-09-801 Sacit Bayraktar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299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r-TR" dirty="0" err="1" smtClean="0"/>
              <a:t>MinMax</a:t>
            </a:r>
            <a:r>
              <a:rPr lang="en-US" altLang="tr-TR" dirty="0" smtClean="0"/>
              <a:t> – Pseudo Code (1 of 3)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tr-TR" dirty="0" err="1" smtClean="0">
                <a:latin typeface="Courier New" panose="02070309020205020404" pitchFamily="49" charset="0"/>
              </a:rPr>
              <a:t>int</a:t>
            </a:r>
            <a:r>
              <a:rPr lang="en-US" altLang="tr-TR" dirty="0" smtClean="0">
                <a:latin typeface="Courier New" panose="02070309020205020404" pitchFamily="49" charset="0"/>
              </a:rPr>
              <a:t> </a:t>
            </a:r>
            <a:r>
              <a:rPr lang="en-US" altLang="tr-TR" dirty="0" err="1" smtClean="0">
                <a:latin typeface="Courier New" panose="02070309020205020404" pitchFamily="49" charset="0"/>
              </a:rPr>
              <a:t>MinMax</a:t>
            </a:r>
            <a:r>
              <a:rPr lang="en-US" altLang="tr-TR" dirty="0" smtClean="0">
                <a:latin typeface="Courier New" panose="02070309020205020404" pitchFamily="49" charset="0"/>
              </a:rPr>
              <a:t>(</a:t>
            </a:r>
            <a:r>
              <a:rPr lang="en-US" altLang="tr-TR" dirty="0" err="1" smtClean="0">
                <a:latin typeface="Courier New" panose="02070309020205020404" pitchFamily="49" charset="0"/>
              </a:rPr>
              <a:t>int</a:t>
            </a:r>
            <a:r>
              <a:rPr lang="en-US" altLang="tr-TR" dirty="0" smtClean="0">
                <a:latin typeface="Courier New" panose="02070309020205020404" pitchFamily="49" charset="0"/>
              </a:rPr>
              <a:t> depth) {</a:t>
            </a:r>
          </a:p>
          <a:p>
            <a:pPr>
              <a:buNone/>
            </a:pPr>
            <a:r>
              <a:rPr lang="en-US" altLang="tr-TR" i="1" dirty="0" smtClean="0">
                <a:latin typeface="Courier New" panose="02070309020205020404" pitchFamily="49" charset="0"/>
              </a:rPr>
              <a:t>	// White is Max, Black is Min </a:t>
            </a:r>
          </a:p>
          <a:p>
            <a:pPr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</a:t>
            </a:r>
            <a:r>
              <a:rPr lang="en-US" altLang="tr-TR" b="1" dirty="0" smtClean="0">
                <a:latin typeface="Courier New" panose="02070309020205020404" pitchFamily="49" charset="0"/>
              </a:rPr>
              <a:t>if</a:t>
            </a:r>
            <a:r>
              <a:rPr lang="en-US" altLang="tr-TR" dirty="0" smtClean="0">
                <a:latin typeface="Courier New" panose="02070309020205020404" pitchFamily="49" charset="0"/>
              </a:rPr>
              <a:t> (turn == WHITE) </a:t>
            </a:r>
          </a:p>
          <a:p>
            <a:pPr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	</a:t>
            </a:r>
            <a:r>
              <a:rPr lang="en-US" altLang="tr-TR" b="1" dirty="0" smtClean="0">
                <a:latin typeface="Courier New" panose="02070309020205020404" pitchFamily="49" charset="0"/>
              </a:rPr>
              <a:t>return</a:t>
            </a:r>
            <a:r>
              <a:rPr lang="en-US" altLang="tr-TR" dirty="0" smtClean="0">
                <a:latin typeface="Courier New" panose="02070309020205020404" pitchFamily="49" charset="0"/>
              </a:rPr>
              <a:t> Max(depth);</a:t>
            </a:r>
          </a:p>
          <a:p>
            <a:pPr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</a:t>
            </a:r>
            <a:r>
              <a:rPr lang="en-US" altLang="tr-TR" b="1" dirty="0" smtClean="0">
                <a:latin typeface="Courier New" panose="02070309020205020404" pitchFamily="49" charset="0"/>
              </a:rPr>
              <a:t>else</a:t>
            </a:r>
            <a:r>
              <a:rPr lang="en-US" altLang="tr-TR" dirty="0" smtClean="0"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	</a:t>
            </a:r>
            <a:r>
              <a:rPr lang="en-US" altLang="tr-TR" b="1" dirty="0" smtClean="0">
                <a:latin typeface="Courier New" panose="02070309020205020404" pitchFamily="49" charset="0"/>
              </a:rPr>
              <a:t>return</a:t>
            </a:r>
            <a:r>
              <a:rPr lang="en-US" altLang="tr-TR" dirty="0" smtClean="0">
                <a:latin typeface="Courier New" panose="02070309020205020404" pitchFamily="49" charset="0"/>
              </a:rPr>
              <a:t> Min(depth);</a:t>
            </a:r>
          </a:p>
          <a:p>
            <a:pPr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}</a:t>
            </a:r>
          </a:p>
          <a:p>
            <a:r>
              <a:rPr lang="en-US" altLang="tr-TR" dirty="0" smtClean="0"/>
              <a:t>Then, call with:</a:t>
            </a:r>
          </a:p>
          <a:p>
            <a:pPr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value = </a:t>
            </a:r>
            <a:r>
              <a:rPr lang="en-US" altLang="tr-TR" dirty="0" err="1" smtClean="0">
                <a:latin typeface="Courier New" panose="02070309020205020404" pitchFamily="49" charset="0"/>
              </a:rPr>
              <a:t>MinMax</a:t>
            </a:r>
            <a:r>
              <a:rPr lang="en-US" altLang="tr-TR" dirty="0" smtClean="0">
                <a:latin typeface="Courier New" panose="02070309020205020404" pitchFamily="49" charset="0"/>
              </a:rPr>
              <a:t>(5); </a:t>
            </a:r>
            <a:r>
              <a:rPr lang="en-US" altLang="tr-TR" i="1" dirty="0" smtClean="0">
                <a:latin typeface="Courier New" panose="02070309020205020404" pitchFamily="49" charset="0"/>
              </a:rPr>
              <a:t>// search 5 plies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745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r-TR" dirty="0" err="1" smtClean="0"/>
              <a:t>MinMax</a:t>
            </a:r>
            <a:r>
              <a:rPr lang="en-US" altLang="tr-TR" dirty="0" smtClean="0"/>
              <a:t> – Pseudo Code (2 of 3)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err="1" smtClean="0">
                <a:latin typeface="Courier New" panose="02070309020205020404" pitchFamily="49" charset="0"/>
              </a:rPr>
              <a:t>int</a:t>
            </a:r>
            <a:r>
              <a:rPr lang="en-US" altLang="tr-TR" dirty="0" smtClean="0">
                <a:latin typeface="Courier New" panose="02070309020205020404" pitchFamily="49" charset="0"/>
              </a:rPr>
              <a:t> Max(</a:t>
            </a:r>
            <a:r>
              <a:rPr lang="en-US" altLang="tr-TR" dirty="0" err="1" smtClean="0">
                <a:latin typeface="Courier New" panose="02070309020205020404" pitchFamily="49" charset="0"/>
              </a:rPr>
              <a:t>int</a:t>
            </a:r>
            <a:r>
              <a:rPr lang="en-US" altLang="tr-TR" dirty="0" smtClean="0">
                <a:latin typeface="Courier New" panose="02070309020205020404" pitchFamily="49" charset="0"/>
              </a:rPr>
              <a:t> depth)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</a:t>
            </a:r>
            <a:r>
              <a:rPr lang="en-US" altLang="tr-TR" dirty="0" err="1" smtClean="0">
                <a:latin typeface="Courier New" panose="02070309020205020404" pitchFamily="49" charset="0"/>
              </a:rPr>
              <a:t>int</a:t>
            </a:r>
            <a:r>
              <a:rPr lang="en-US" altLang="tr-TR" dirty="0" smtClean="0">
                <a:latin typeface="Courier New" panose="02070309020205020404" pitchFamily="49" charset="0"/>
              </a:rPr>
              <a:t> best = -INFINITY;  </a:t>
            </a:r>
            <a:r>
              <a:rPr lang="en-US" altLang="tr-TR" i="1" dirty="0" smtClean="0">
                <a:latin typeface="Courier New" panose="02070309020205020404" pitchFamily="49" charset="0"/>
              </a:rPr>
              <a:t>// first move is best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</a:t>
            </a:r>
            <a:r>
              <a:rPr lang="en-US" altLang="tr-TR" b="1" dirty="0" smtClean="0">
                <a:latin typeface="Courier New" panose="02070309020205020404" pitchFamily="49" charset="0"/>
              </a:rPr>
              <a:t>if</a:t>
            </a:r>
            <a:r>
              <a:rPr lang="en-US" altLang="tr-TR" dirty="0" smtClean="0">
                <a:latin typeface="Courier New" panose="02070309020205020404" pitchFamily="49" charset="0"/>
              </a:rPr>
              <a:t> (depth == 0)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	</a:t>
            </a:r>
            <a:r>
              <a:rPr lang="en-US" altLang="tr-TR" b="1" dirty="0" smtClean="0">
                <a:latin typeface="Courier New" panose="02070309020205020404" pitchFamily="49" charset="0"/>
              </a:rPr>
              <a:t>return</a:t>
            </a:r>
            <a:r>
              <a:rPr lang="en-US" altLang="tr-TR" dirty="0" smtClean="0">
                <a:latin typeface="Courier New" panose="02070309020205020404" pitchFamily="49" charset="0"/>
              </a:rPr>
              <a:t> Evaluate();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</a:t>
            </a:r>
            <a:r>
              <a:rPr lang="en-US" altLang="tr-TR" dirty="0" err="1" smtClean="0">
                <a:latin typeface="Courier New" panose="02070309020205020404" pitchFamily="49" charset="0"/>
              </a:rPr>
              <a:t>GenerateLegalMoves</a:t>
            </a:r>
            <a:r>
              <a:rPr lang="en-US" altLang="tr-TR" dirty="0" smtClean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</a:t>
            </a:r>
            <a:r>
              <a:rPr lang="en-US" altLang="tr-TR" b="1" dirty="0" smtClean="0">
                <a:latin typeface="Courier New" panose="02070309020205020404" pitchFamily="49" charset="0"/>
              </a:rPr>
              <a:t>while</a:t>
            </a:r>
            <a:r>
              <a:rPr lang="en-US" altLang="tr-TR" dirty="0" smtClean="0">
                <a:latin typeface="Courier New" panose="02070309020205020404" pitchFamily="49" charset="0"/>
              </a:rPr>
              <a:t> (</a:t>
            </a:r>
            <a:r>
              <a:rPr lang="en-US" altLang="tr-TR" dirty="0" err="1" smtClean="0">
                <a:latin typeface="Courier New" panose="02070309020205020404" pitchFamily="49" charset="0"/>
              </a:rPr>
              <a:t>MovesLeft</a:t>
            </a:r>
            <a:r>
              <a:rPr lang="en-US" altLang="tr-TR" dirty="0" smtClean="0">
                <a:latin typeface="Courier New" panose="02070309020205020404" pitchFamily="49" charset="0"/>
              </a:rPr>
              <a:t>())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	</a:t>
            </a:r>
            <a:r>
              <a:rPr lang="en-US" altLang="tr-TR" dirty="0" err="1" smtClean="0">
                <a:latin typeface="Courier New" panose="02070309020205020404" pitchFamily="49" charset="0"/>
              </a:rPr>
              <a:t>MakeNextMove</a:t>
            </a:r>
            <a:r>
              <a:rPr lang="en-US" altLang="tr-TR" dirty="0" smtClean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	</a:t>
            </a:r>
            <a:r>
              <a:rPr lang="en-US" altLang="tr-TR" dirty="0" err="1" smtClean="0">
                <a:latin typeface="Courier New" panose="02070309020205020404" pitchFamily="49" charset="0"/>
              </a:rPr>
              <a:t>val</a:t>
            </a:r>
            <a:r>
              <a:rPr lang="en-US" altLang="tr-TR" dirty="0" smtClean="0">
                <a:latin typeface="Courier New" panose="02070309020205020404" pitchFamily="49" charset="0"/>
              </a:rPr>
              <a:t> = Min(depth – 1);  </a:t>
            </a:r>
            <a:r>
              <a:rPr lang="en-US" altLang="tr-TR" i="1" dirty="0" smtClean="0">
                <a:latin typeface="Courier New" panose="02070309020205020404" pitchFamily="49" charset="0"/>
              </a:rPr>
              <a:t>// Min’s turn next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	</a:t>
            </a:r>
            <a:r>
              <a:rPr lang="en-US" altLang="tr-TR" dirty="0" err="1" smtClean="0">
                <a:latin typeface="Courier New" panose="02070309020205020404" pitchFamily="49" charset="0"/>
              </a:rPr>
              <a:t>UnMakeMove</a:t>
            </a:r>
            <a:r>
              <a:rPr lang="en-US" altLang="tr-TR" dirty="0" smtClean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	</a:t>
            </a:r>
            <a:r>
              <a:rPr lang="en-US" altLang="tr-TR" b="1" dirty="0" smtClean="0">
                <a:latin typeface="Courier New" panose="02070309020205020404" pitchFamily="49" charset="0"/>
              </a:rPr>
              <a:t>if</a:t>
            </a:r>
            <a:r>
              <a:rPr lang="en-US" altLang="tr-TR" dirty="0" smtClean="0">
                <a:latin typeface="Courier New" panose="02070309020205020404" pitchFamily="49" charset="0"/>
              </a:rPr>
              <a:t> (</a:t>
            </a:r>
            <a:r>
              <a:rPr lang="en-US" altLang="tr-TR" dirty="0" err="1" smtClean="0">
                <a:latin typeface="Courier New" panose="02070309020205020404" pitchFamily="49" charset="0"/>
              </a:rPr>
              <a:t>val</a:t>
            </a:r>
            <a:r>
              <a:rPr lang="en-US" altLang="tr-TR" dirty="0" smtClean="0">
                <a:latin typeface="Courier New" panose="02070309020205020404" pitchFamily="49" charset="0"/>
              </a:rPr>
              <a:t> &gt; best)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		best = </a:t>
            </a:r>
            <a:r>
              <a:rPr lang="en-US" altLang="tr-TR" dirty="0" err="1" smtClean="0">
                <a:latin typeface="Courier New" panose="02070309020205020404" pitchFamily="49" charset="0"/>
              </a:rPr>
              <a:t>val</a:t>
            </a:r>
            <a:r>
              <a:rPr lang="en-US" altLang="tr-TR" dirty="0" smtClean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</a:t>
            </a:r>
            <a:r>
              <a:rPr lang="en-US" altLang="tr-TR" b="1" dirty="0" smtClean="0">
                <a:latin typeface="Courier New" panose="02070309020205020404" pitchFamily="49" charset="0"/>
              </a:rPr>
              <a:t>return</a:t>
            </a:r>
            <a:r>
              <a:rPr lang="en-US" altLang="tr-TR" dirty="0" smtClean="0">
                <a:latin typeface="Courier New" panose="02070309020205020404" pitchFamily="49" charset="0"/>
              </a:rPr>
              <a:t> best;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}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610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r-TR" dirty="0" err="1" smtClean="0"/>
              <a:t>MinMax</a:t>
            </a:r>
            <a:r>
              <a:rPr lang="en-US" altLang="tr-TR" dirty="0" smtClean="0"/>
              <a:t> – Pseudo Code (3 of 3)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err="1" smtClean="0">
                <a:latin typeface="Courier New" panose="02070309020205020404" pitchFamily="49" charset="0"/>
              </a:rPr>
              <a:t>int</a:t>
            </a:r>
            <a:r>
              <a:rPr lang="en-US" altLang="tr-TR" dirty="0" smtClean="0">
                <a:latin typeface="Courier New" panose="02070309020205020404" pitchFamily="49" charset="0"/>
              </a:rPr>
              <a:t> Min(</a:t>
            </a:r>
            <a:r>
              <a:rPr lang="en-US" altLang="tr-TR" dirty="0" err="1" smtClean="0">
                <a:latin typeface="Courier New" panose="02070309020205020404" pitchFamily="49" charset="0"/>
              </a:rPr>
              <a:t>int</a:t>
            </a:r>
            <a:r>
              <a:rPr lang="en-US" altLang="tr-TR" dirty="0" smtClean="0">
                <a:latin typeface="Courier New" panose="02070309020205020404" pitchFamily="49" charset="0"/>
              </a:rPr>
              <a:t> depth)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</a:t>
            </a:r>
            <a:r>
              <a:rPr lang="en-US" altLang="tr-TR" dirty="0" err="1" smtClean="0">
                <a:latin typeface="Courier New" panose="02070309020205020404" pitchFamily="49" charset="0"/>
              </a:rPr>
              <a:t>int</a:t>
            </a:r>
            <a:r>
              <a:rPr lang="en-US" altLang="tr-TR" dirty="0" smtClean="0">
                <a:latin typeface="Courier New" panose="02070309020205020404" pitchFamily="49" charset="0"/>
              </a:rPr>
              <a:t> best = INFINITY; </a:t>
            </a:r>
            <a:r>
              <a:rPr lang="en-US" altLang="tr-TR" i="1" dirty="0" smtClean="0">
                <a:latin typeface="Courier New" panose="02070309020205020404" pitchFamily="49" charset="0"/>
              </a:rPr>
              <a:t>// </a:t>
            </a:r>
            <a:r>
              <a:rPr lang="en-US" altLang="tr-TR" i="1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altLang="tr-TR" i="1" dirty="0" smtClean="0">
                <a:latin typeface="Courier New" panose="02070309020205020404" pitchFamily="49" charset="0"/>
              </a:rPr>
              <a:t>different than MAX</a:t>
            </a:r>
            <a:endParaRPr lang="en-US" altLang="tr-TR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</a:t>
            </a:r>
            <a:r>
              <a:rPr lang="en-US" altLang="tr-TR" b="1" dirty="0" smtClean="0">
                <a:latin typeface="Courier New" panose="02070309020205020404" pitchFamily="49" charset="0"/>
              </a:rPr>
              <a:t>if</a:t>
            </a:r>
            <a:r>
              <a:rPr lang="en-US" altLang="tr-TR" dirty="0" smtClean="0">
                <a:latin typeface="Courier New" panose="02070309020205020404" pitchFamily="49" charset="0"/>
              </a:rPr>
              <a:t> (depth == 0)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	</a:t>
            </a:r>
            <a:r>
              <a:rPr lang="en-US" altLang="tr-TR" b="1" dirty="0" smtClean="0">
                <a:latin typeface="Courier New" panose="02070309020205020404" pitchFamily="49" charset="0"/>
              </a:rPr>
              <a:t>return</a:t>
            </a:r>
            <a:r>
              <a:rPr lang="en-US" altLang="tr-TR" dirty="0" smtClean="0">
                <a:latin typeface="Courier New" panose="02070309020205020404" pitchFamily="49" charset="0"/>
              </a:rPr>
              <a:t> Evaluate();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</a:t>
            </a:r>
            <a:r>
              <a:rPr lang="en-US" altLang="tr-TR" dirty="0" err="1" smtClean="0">
                <a:latin typeface="Courier New" panose="02070309020205020404" pitchFamily="49" charset="0"/>
              </a:rPr>
              <a:t>GenerateLegalMoves</a:t>
            </a:r>
            <a:r>
              <a:rPr lang="en-US" altLang="tr-TR" dirty="0" smtClean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</a:t>
            </a:r>
            <a:r>
              <a:rPr lang="en-US" altLang="tr-TR" b="1" dirty="0" smtClean="0">
                <a:latin typeface="Courier New" panose="02070309020205020404" pitchFamily="49" charset="0"/>
              </a:rPr>
              <a:t>while</a:t>
            </a:r>
            <a:r>
              <a:rPr lang="en-US" altLang="tr-TR" dirty="0" smtClean="0">
                <a:latin typeface="Courier New" panose="02070309020205020404" pitchFamily="49" charset="0"/>
              </a:rPr>
              <a:t> (</a:t>
            </a:r>
            <a:r>
              <a:rPr lang="en-US" altLang="tr-TR" dirty="0" err="1" smtClean="0">
                <a:latin typeface="Courier New" panose="02070309020205020404" pitchFamily="49" charset="0"/>
              </a:rPr>
              <a:t>MovesLeft</a:t>
            </a:r>
            <a:r>
              <a:rPr lang="en-US" altLang="tr-TR" dirty="0" smtClean="0">
                <a:latin typeface="Courier New" panose="02070309020205020404" pitchFamily="49" charset="0"/>
              </a:rPr>
              <a:t>())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	</a:t>
            </a:r>
            <a:r>
              <a:rPr lang="en-US" altLang="tr-TR" dirty="0" err="1" smtClean="0">
                <a:latin typeface="Courier New" panose="02070309020205020404" pitchFamily="49" charset="0"/>
              </a:rPr>
              <a:t>MakeNextMove</a:t>
            </a:r>
            <a:r>
              <a:rPr lang="en-US" altLang="tr-TR" dirty="0" smtClean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	</a:t>
            </a:r>
            <a:r>
              <a:rPr lang="en-US" altLang="tr-TR" dirty="0" err="1" smtClean="0">
                <a:latin typeface="Courier New" panose="02070309020205020404" pitchFamily="49" charset="0"/>
              </a:rPr>
              <a:t>val</a:t>
            </a:r>
            <a:r>
              <a:rPr lang="en-US" altLang="tr-TR" dirty="0" smtClean="0">
                <a:latin typeface="Courier New" panose="02070309020205020404" pitchFamily="49" charset="0"/>
              </a:rPr>
              <a:t> = Max(depth – 1); </a:t>
            </a:r>
            <a:r>
              <a:rPr lang="en-US" altLang="tr-TR" i="1" dirty="0" smtClean="0">
                <a:latin typeface="Courier New" panose="02070309020205020404" pitchFamily="49" charset="0"/>
              </a:rPr>
              <a:t>// Max’s turn next</a:t>
            </a:r>
            <a:endParaRPr lang="en-US" altLang="tr-TR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	</a:t>
            </a:r>
            <a:r>
              <a:rPr lang="en-US" altLang="tr-TR" dirty="0" err="1" smtClean="0">
                <a:latin typeface="Courier New" panose="02070309020205020404" pitchFamily="49" charset="0"/>
              </a:rPr>
              <a:t>UnMakeMove</a:t>
            </a:r>
            <a:r>
              <a:rPr lang="en-US" altLang="tr-TR" dirty="0" smtClean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	</a:t>
            </a:r>
            <a:r>
              <a:rPr lang="en-US" altLang="tr-TR" b="1" dirty="0" smtClean="0">
                <a:latin typeface="Courier New" panose="02070309020205020404" pitchFamily="49" charset="0"/>
              </a:rPr>
              <a:t>if</a:t>
            </a:r>
            <a:r>
              <a:rPr lang="en-US" altLang="tr-TR" dirty="0" smtClean="0">
                <a:latin typeface="Courier New" panose="02070309020205020404" pitchFamily="49" charset="0"/>
              </a:rPr>
              <a:t> (</a:t>
            </a:r>
            <a:r>
              <a:rPr lang="en-US" altLang="tr-TR" dirty="0" err="1" smtClean="0">
                <a:latin typeface="Courier New" panose="02070309020205020404" pitchFamily="49" charset="0"/>
              </a:rPr>
              <a:t>val</a:t>
            </a:r>
            <a:r>
              <a:rPr lang="en-US" altLang="tr-TR" dirty="0" smtClean="0">
                <a:latin typeface="Courier New" panose="02070309020205020404" pitchFamily="49" charset="0"/>
              </a:rPr>
              <a:t> &lt; best) </a:t>
            </a:r>
            <a:r>
              <a:rPr lang="en-US" altLang="tr-TR" i="1" dirty="0" smtClean="0">
                <a:latin typeface="Courier New" panose="02070309020205020404" pitchFamily="49" charset="0"/>
              </a:rPr>
              <a:t>// </a:t>
            </a:r>
            <a:r>
              <a:rPr lang="en-US" altLang="tr-TR" i="1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altLang="tr-TR" i="1" dirty="0" smtClean="0">
                <a:latin typeface="Courier New" panose="02070309020205020404" pitchFamily="49" charset="0"/>
              </a:rPr>
              <a:t>different than MAX</a:t>
            </a:r>
            <a:endParaRPr lang="en-US" altLang="tr-TR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		best = </a:t>
            </a:r>
            <a:r>
              <a:rPr lang="en-US" altLang="tr-TR" dirty="0" err="1" smtClean="0">
                <a:latin typeface="Courier New" panose="02070309020205020404" pitchFamily="49" charset="0"/>
              </a:rPr>
              <a:t>val</a:t>
            </a:r>
            <a:r>
              <a:rPr lang="en-US" altLang="tr-TR" dirty="0" smtClean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</a:t>
            </a:r>
            <a:r>
              <a:rPr lang="en-US" altLang="tr-TR" b="1" dirty="0" smtClean="0">
                <a:latin typeface="Courier New" panose="02070309020205020404" pitchFamily="49" charset="0"/>
              </a:rPr>
              <a:t>return</a:t>
            </a:r>
            <a:r>
              <a:rPr lang="en-US" altLang="tr-TR" dirty="0" smtClean="0">
                <a:latin typeface="Courier New" panose="02070309020205020404" pitchFamily="49" charset="0"/>
              </a:rPr>
              <a:t> best;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}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517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r-TR" dirty="0" err="1" smtClean="0"/>
              <a:t>MinMax</a:t>
            </a:r>
            <a:r>
              <a:rPr lang="en-US" altLang="tr-TR" dirty="0" smtClean="0"/>
              <a:t> - Notes on Pseudo Code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tr-TR" i="1" dirty="0"/>
              <a:t>Dual-recursive</a:t>
            </a:r>
            <a:r>
              <a:rPr lang="en-US" altLang="tr-TR" dirty="0"/>
              <a:t> </a:t>
            </a:r>
            <a:r>
              <a:rPr lang="en-US" altLang="tr-TR" dirty="0">
                <a:sym typeface="Wingdings" panose="05000000000000000000" pitchFamily="2" charset="2"/>
              </a:rPr>
              <a:t> call each other until bottom out (depth of zero is reached)</a:t>
            </a:r>
          </a:p>
          <a:p>
            <a:r>
              <a:rPr lang="en-US" altLang="tr-TR" dirty="0">
                <a:sym typeface="Wingdings" panose="05000000000000000000" pitchFamily="2" charset="2"/>
              </a:rPr>
              <a:t>Try tracing with depth = 1</a:t>
            </a:r>
          </a:p>
          <a:p>
            <a:pPr lvl="1"/>
            <a:r>
              <a:rPr lang="en-US" altLang="tr-TR" sz="2200" dirty="0"/>
              <a:t>Essentially, try each move out, choose best</a:t>
            </a:r>
          </a:p>
          <a:p>
            <a:r>
              <a:rPr lang="en-US" altLang="tr-TR" dirty="0"/>
              <a:t>Need to modify to return best move.  Implement:</a:t>
            </a:r>
          </a:p>
          <a:p>
            <a:pPr lvl="1"/>
            <a:r>
              <a:rPr lang="en-US" altLang="tr-TR" sz="2200" dirty="0"/>
              <a:t>When store “best”, also store “move”</a:t>
            </a:r>
          </a:p>
          <a:p>
            <a:pPr lvl="1"/>
            <a:r>
              <a:rPr lang="en-US" altLang="tr-TR" sz="2200" dirty="0"/>
              <a:t>Use global variable</a:t>
            </a:r>
          </a:p>
          <a:p>
            <a:pPr lvl="1"/>
            <a:r>
              <a:rPr lang="en-US" altLang="tr-TR" sz="2200" dirty="0"/>
              <a:t>Pass in move via reference</a:t>
            </a:r>
          </a:p>
          <a:p>
            <a:pPr lvl="1"/>
            <a:r>
              <a:rPr lang="en-US" altLang="tr-TR" sz="2200" dirty="0"/>
              <a:t>Use object/structure with “best” + “move”</a:t>
            </a:r>
          </a:p>
          <a:p>
            <a:r>
              <a:rPr lang="en-US" altLang="tr-TR" dirty="0"/>
              <a:t>Since </a:t>
            </a:r>
            <a:r>
              <a:rPr lang="en-US" altLang="tr-TR" dirty="0">
                <a:latin typeface="Courier New" panose="02070309020205020404" pitchFamily="49" charset="0"/>
              </a:rPr>
              <a:t>Max()</a:t>
            </a:r>
            <a:r>
              <a:rPr lang="en-US" altLang="tr-TR" dirty="0"/>
              <a:t> and </a:t>
            </a:r>
            <a:r>
              <a:rPr lang="en-US" altLang="tr-TR" dirty="0">
                <a:latin typeface="Courier New" panose="02070309020205020404" pitchFamily="49" charset="0"/>
              </a:rPr>
              <a:t>Min()</a:t>
            </a:r>
            <a:r>
              <a:rPr lang="en-US" altLang="tr-TR" dirty="0"/>
              <a:t> are basically opposites (zero-sum game), can make code shorter with simple flip </a:t>
            </a:r>
          </a:p>
          <a:p>
            <a:pPr lvl="1"/>
            <a:r>
              <a:rPr lang="en-US" altLang="tr-TR" sz="2200" dirty="0"/>
              <a:t>Called </a:t>
            </a:r>
            <a:r>
              <a:rPr lang="en-US" altLang="tr-TR" sz="2200" i="1" dirty="0" err="1"/>
              <a:t>NegaMax</a:t>
            </a:r>
            <a:endParaRPr lang="en-US" altLang="tr-TR" sz="2200" i="1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953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r-TR" dirty="0" err="1" smtClean="0"/>
              <a:t>MinMax</a:t>
            </a:r>
            <a:r>
              <a:rPr lang="en-US" altLang="tr-TR" dirty="0" smtClean="0"/>
              <a:t> – </a:t>
            </a:r>
            <a:r>
              <a:rPr lang="en-US" altLang="tr-TR" dirty="0" err="1" smtClean="0"/>
              <a:t>NegaMax</a:t>
            </a:r>
            <a:r>
              <a:rPr lang="en-US" altLang="tr-TR" dirty="0" smtClean="0"/>
              <a:t> Pseudo Code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616" y="1058395"/>
            <a:ext cx="8052747" cy="523036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err="1" smtClean="0">
                <a:latin typeface="Courier New" panose="02070309020205020404" pitchFamily="49" charset="0"/>
              </a:rPr>
              <a:t>int</a:t>
            </a:r>
            <a:r>
              <a:rPr lang="en-US" altLang="tr-TR" dirty="0" smtClean="0">
                <a:latin typeface="Courier New" panose="02070309020205020404" pitchFamily="49" charset="0"/>
              </a:rPr>
              <a:t> </a:t>
            </a:r>
            <a:r>
              <a:rPr lang="en-US" altLang="tr-TR" dirty="0" err="1" smtClean="0">
                <a:latin typeface="Courier New" panose="02070309020205020404" pitchFamily="49" charset="0"/>
              </a:rPr>
              <a:t>NegaMax</a:t>
            </a:r>
            <a:r>
              <a:rPr lang="en-US" altLang="tr-TR" dirty="0" smtClean="0">
                <a:latin typeface="Courier New" panose="02070309020205020404" pitchFamily="49" charset="0"/>
              </a:rPr>
              <a:t>(</a:t>
            </a:r>
            <a:r>
              <a:rPr lang="en-US" altLang="tr-TR" dirty="0" err="1" smtClean="0">
                <a:latin typeface="Courier New" panose="02070309020205020404" pitchFamily="49" charset="0"/>
              </a:rPr>
              <a:t>int</a:t>
            </a:r>
            <a:r>
              <a:rPr lang="en-US" altLang="tr-TR" dirty="0" smtClean="0">
                <a:latin typeface="Courier New" panose="02070309020205020404" pitchFamily="49" charset="0"/>
              </a:rPr>
              <a:t> depth)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</a:t>
            </a:r>
            <a:r>
              <a:rPr lang="en-US" altLang="tr-TR" dirty="0" err="1" smtClean="0">
                <a:latin typeface="Courier New" panose="02070309020205020404" pitchFamily="49" charset="0"/>
              </a:rPr>
              <a:t>int</a:t>
            </a:r>
            <a:r>
              <a:rPr lang="en-US" altLang="tr-TR" dirty="0" smtClean="0">
                <a:latin typeface="Courier New" panose="02070309020205020404" pitchFamily="49" charset="0"/>
              </a:rPr>
              <a:t> best = -INFINITY;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</a:t>
            </a:r>
            <a:r>
              <a:rPr lang="en-US" altLang="tr-TR" b="1" dirty="0" smtClean="0">
                <a:latin typeface="Courier New" panose="02070309020205020404" pitchFamily="49" charset="0"/>
              </a:rPr>
              <a:t>if</a:t>
            </a:r>
            <a:r>
              <a:rPr lang="en-US" altLang="tr-TR" dirty="0" smtClean="0">
                <a:latin typeface="Courier New" panose="02070309020205020404" pitchFamily="49" charset="0"/>
              </a:rPr>
              <a:t> (depth ==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	return Evaluate();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</a:t>
            </a:r>
            <a:r>
              <a:rPr lang="en-US" altLang="tr-TR" dirty="0" err="1" smtClean="0">
                <a:latin typeface="Courier New" panose="02070309020205020404" pitchFamily="49" charset="0"/>
              </a:rPr>
              <a:t>GenerateLegalMoves</a:t>
            </a:r>
            <a:r>
              <a:rPr lang="en-US" altLang="tr-TR" dirty="0" smtClean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</a:t>
            </a:r>
            <a:r>
              <a:rPr lang="en-US" altLang="tr-TR" b="1" dirty="0" smtClean="0">
                <a:latin typeface="Courier New" panose="02070309020205020404" pitchFamily="49" charset="0"/>
              </a:rPr>
              <a:t>while</a:t>
            </a:r>
            <a:r>
              <a:rPr lang="en-US" altLang="tr-TR" dirty="0" smtClean="0">
                <a:latin typeface="Courier New" panose="02070309020205020404" pitchFamily="49" charset="0"/>
              </a:rPr>
              <a:t> (</a:t>
            </a:r>
            <a:r>
              <a:rPr lang="en-US" altLang="tr-TR" dirty="0" err="1" smtClean="0">
                <a:latin typeface="Courier New" panose="02070309020205020404" pitchFamily="49" charset="0"/>
              </a:rPr>
              <a:t>MovesLeft</a:t>
            </a:r>
            <a:r>
              <a:rPr lang="en-US" altLang="tr-TR" dirty="0" smtClean="0">
                <a:latin typeface="Courier New" panose="02070309020205020404" pitchFamily="49" charset="0"/>
              </a:rPr>
              <a:t>())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	</a:t>
            </a:r>
            <a:r>
              <a:rPr lang="en-US" altLang="tr-TR" dirty="0" err="1" smtClean="0">
                <a:latin typeface="Courier New" panose="02070309020205020404" pitchFamily="49" charset="0"/>
              </a:rPr>
              <a:t>MakeNextMove</a:t>
            </a:r>
            <a:r>
              <a:rPr lang="en-US" altLang="tr-TR" dirty="0" smtClean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	</a:t>
            </a:r>
            <a:r>
              <a:rPr lang="en-US" altLang="tr-TR" dirty="0" err="1" smtClean="0">
                <a:latin typeface="Courier New" panose="02070309020205020404" pitchFamily="49" charset="0"/>
              </a:rPr>
              <a:t>val</a:t>
            </a:r>
            <a:r>
              <a:rPr lang="en-US" altLang="tr-TR" dirty="0" smtClean="0">
                <a:latin typeface="Courier New" panose="02070309020205020404" pitchFamily="49" charset="0"/>
              </a:rPr>
              <a:t> = -1 * </a:t>
            </a:r>
            <a:r>
              <a:rPr lang="en-US" altLang="tr-TR" dirty="0" err="1" smtClean="0">
                <a:latin typeface="Courier New" panose="02070309020205020404" pitchFamily="49" charset="0"/>
              </a:rPr>
              <a:t>NegaMax</a:t>
            </a:r>
            <a:r>
              <a:rPr lang="en-US" altLang="tr-TR" dirty="0" smtClean="0">
                <a:latin typeface="Courier New" panose="02070309020205020404" pitchFamily="49" charset="0"/>
              </a:rPr>
              <a:t>(depth-1); </a:t>
            </a:r>
            <a:r>
              <a:rPr lang="en-US" altLang="tr-TR" i="1" dirty="0" smtClean="0">
                <a:latin typeface="Courier New" panose="02070309020205020404" pitchFamily="49" charset="0"/>
              </a:rPr>
              <a:t>// Note the -1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	</a:t>
            </a:r>
            <a:r>
              <a:rPr lang="en-US" altLang="tr-TR" dirty="0" err="1" smtClean="0">
                <a:latin typeface="Courier New" panose="02070309020205020404" pitchFamily="49" charset="0"/>
              </a:rPr>
              <a:t>UnMakeMove</a:t>
            </a:r>
            <a:r>
              <a:rPr lang="en-US" altLang="tr-TR" dirty="0" smtClean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	if (</a:t>
            </a:r>
            <a:r>
              <a:rPr lang="en-US" altLang="tr-TR" dirty="0" err="1" smtClean="0">
                <a:latin typeface="Courier New" panose="02070309020205020404" pitchFamily="49" charset="0"/>
              </a:rPr>
              <a:t>val</a:t>
            </a:r>
            <a:r>
              <a:rPr lang="en-US" altLang="tr-TR" dirty="0" smtClean="0">
                <a:latin typeface="Courier New" panose="02070309020205020404" pitchFamily="49" charset="0"/>
              </a:rPr>
              <a:t> &gt; best)		 </a:t>
            </a:r>
            <a:r>
              <a:rPr lang="en-US" altLang="tr-TR" i="1" dirty="0" smtClean="0">
                <a:latin typeface="Courier New" panose="02070309020205020404" pitchFamily="49" charset="0"/>
              </a:rPr>
              <a:t>// Still pick largest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		best = </a:t>
            </a:r>
            <a:r>
              <a:rPr lang="en-US" altLang="tr-TR" dirty="0" err="1" smtClean="0">
                <a:latin typeface="Courier New" panose="02070309020205020404" pitchFamily="49" charset="0"/>
              </a:rPr>
              <a:t>val</a:t>
            </a:r>
            <a:r>
              <a:rPr lang="en-US" altLang="tr-TR" dirty="0" smtClean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return best;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}</a:t>
            </a:r>
            <a:endParaRPr lang="en-US" altLang="tr-TR" dirty="0" smtClean="0"/>
          </a:p>
          <a:p>
            <a:pPr>
              <a:lnSpc>
                <a:spcPct val="80000"/>
              </a:lnSpc>
            </a:pPr>
            <a:r>
              <a:rPr lang="en-US" altLang="tr-TR" dirty="0" smtClean="0"/>
              <a:t>Note, the -1 causes Min to pick smallest, Max biggest</a:t>
            </a:r>
          </a:p>
          <a:p>
            <a:pPr>
              <a:lnSpc>
                <a:spcPct val="80000"/>
              </a:lnSpc>
            </a:pPr>
            <a:r>
              <a:rPr lang="en-US" altLang="tr-TR" dirty="0" smtClean="0"/>
              <a:t>Ex: 4, 5, 6 </a:t>
            </a:r>
            <a:r>
              <a:rPr lang="en-US" altLang="tr-TR" dirty="0" smtClean="0">
                <a:sym typeface="Wingdings" panose="05000000000000000000" pitchFamily="2" charset="2"/>
              </a:rPr>
              <a:t> Max will pick ‘6’, while Min will pick ‘-4’ so ‘4’</a:t>
            </a:r>
            <a:endParaRPr lang="en-US" altLang="tr-TR" dirty="0" smtClean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376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 err="1" smtClean="0"/>
              <a:t>MinMax</a:t>
            </a:r>
            <a:r>
              <a:rPr lang="en-US" altLang="tr-TR" dirty="0" smtClean="0"/>
              <a:t> – </a:t>
            </a:r>
            <a:r>
              <a:rPr lang="en-US" altLang="tr-TR" dirty="0" err="1" smtClean="0"/>
              <a:t>AlphaBeta</a:t>
            </a:r>
            <a:r>
              <a:rPr lang="en-US" altLang="tr-TR" dirty="0" smtClean="0"/>
              <a:t> Pruning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tr-TR" dirty="0" err="1"/>
              <a:t>MinMax</a:t>
            </a:r>
            <a:r>
              <a:rPr lang="en-US" altLang="tr-TR" dirty="0"/>
              <a:t> searches entire tree, even if in some cases the rest can be ignored</a:t>
            </a:r>
          </a:p>
          <a:p>
            <a:r>
              <a:rPr lang="en-US" altLang="tr-TR" dirty="0"/>
              <a:t>Example – Enemy lost bet.  Owes you one thing from bag.  You choose bag, but he chooses thing.  Go through bags one item at a time.</a:t>
            </a:r>
          </a:p>
          <a:p>
            <a:pPr lvl="1"/>
            <a:r>
              <a:rPr lang="en-US" altLang="tr-TR" dirty="0"/>
              <a:t>First bag: Chicago White </a:t>
            </a:r>
            <a:r>
              <a:rPr lang="en-US" altLang="tr-TR" dirty="0" smtClean="0"/>
              <a:t>Sox </a:t>
            </a:r>
            <a:r>
              <a:rPr lang="en-US" altLang="tr-TR" dirty="0"/>
              <a:t>tickets, sandwich, $20</a:t>
            </a:r>
          </a:p>
          <a:p>
            <a:pPr lvl="2"/>
            <a:r>
              <a:rPr lang="en-US" altLang="tr-TR" dirty="0" smtClean="0"/>
              <a:t>He’ll </a:t>
            </a:r>
            <a:r>
              <a:rPr lang="en-US" altLang="tr-TR" dirty="0"/>
              <a:t>choose sandwich</a:t>
            </a:r>
          </a:p>
          <a:p>
            <a:pPr lvl="1"/>
            <a:r>
              <a:rPr lang="en-US" altLang="tr-TR" dirty="0"/>
              <a:t>Second bag: Dead fish, …</a:t>
            </a:r>
          </a:p>
          <a:p>
            <a:pPr lvl="2"/>
            <a:r>
              <a:rPr lang="en-US" altLang="tr-TR" dirty="0"/>
              <a:t>He’ll choose fish.  Doesn’t matter if rest is car, $500, Yankee’s tickets … Don’t need to look further.  Can prune.</a:t>
            </a:r>
          </a:p>
          <a:p>
            <a:r>
              <a:rPr lang="en-US" altLang="tr-TR" dirty="0"/>
              <a:t>In general,  stop evaluating move when find worse than  previously examined move</a:t>
            </a:r>
          </a:p>
          <a:p>
            <a:pPr lvl="1">
              <a:buNone/>
            </a:pPr>
            <a:r>
              <a:rPr lang="en-US" altLang="tr-TR" dirty="0">
                <a:sym typeface="Wingdings" panose="05000000000000000000" pitchFamily="2" charset="2"/>
              </a:rPr>
              <a:t> D</a:t>
            </a:r>
            <a:r>
              <a:rPr lang="en-US" altLang="tr-TR" dirty="0"/>
              <a:t>oes not benefit the player to play that move, it need not be evaluated any further. </a:t>
            </a:r>
          </a:p>
          <a:p>
            <a:pPr lvl="1">
              <a:buNone/>
            </a:pPr>
            <a:r>
              <a:rPr lang="en-US" altLang="tr-TR" dirty="0">
                <a:sym typeface="Wingdings" panose="05000000000000000000" pitchFamily="2" charset="2"/>
              </a:rPr>
              <a:t> </a:t>
            </a:r>
            <a:r>
              <a:rPr lang="en-US" altLang="tr-TR" dirty="0"/>
              <a:t>Save processing time </a:t>
            </a:r>
            <a:r>
              <a:rPr lang="en-US" altLang="tr-TR" i="1" dirty="0"/>
              <a:t>without affecting final result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151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r-TR" dirty="0" err="1" smtClean="0"/>
              <a:t>MinMax</a:t>
            </a:r>
            <a:r>
              <a:rPr lang="en-US" altLang="tr-TR" dirty="0" smtClean="0"/>
              <a:t> – </a:t>
            </a:r>
            <a:r>
              <a:rPr lang="en-US" altLang="tr-TR" dirty="0" err="1" smtClean="0"/>
              <a:t>AlphaBeta</a:t>
            </a:r>
            <a:r>
              <a:rPr lang="en-US" altLang="tr-TR" dirty="0" smtClean="0"/>
              <a:t> Pruning Example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467" y="5065776"/>
            <a:ext cx="8052477" cy="983171"/>
          </a:xfrm>
        </p:spPr>
        <p:txBody>
          <a:bodyPr/>
          <a:lstStyle/>
          <a:p>
            <a:r>
              <a:rPr lang="en-US" altLang="tr-TR" dirty="0" smtClean="0"/>
              <a:t>From Max point of view, 1 is already lower than 4 or 5, so no need to evaluate 2 and 3 (bottom right) </a:t>
            </a:r>
            <a:r>
              <a:rPr lang="en-US" altLang="tr-TR" dirty="0" smtClean="0">
                <a:sym typeface="Wingdings" panose="05000000000000000000" pitchFamily="2" charset="2"/>
              </a:rPr>
              <a:t> Prune</a:t>
            </a:r>
            <a:endParaRPr lang="en-US" altLang="tr-TR" dirty="0" smtClean="0"/>
          </a:p>
          <a:p>
            <a:endParaRPr lang="tr-TR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4" y="1170195"/>
            <a:ext cx="762000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014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r-TR" dirty="0" err="1" smtClean="0"/>
              <a:t>MinMax</a:t>
            </a:r>
            <a:r>
              <a:rPr lang="en-US" altLang="tr-TR" dirty="0" smtClean="0"/>
              <a:t> – </a:t>
            </a:r>
            <a:r>
              <a:rPr lang="en-US" altLang="tr-TR" dirty="0" err="1" smtClean="0"/>
              <a:t>AlphaBeta</a:t>
            </a:r>
            <a:r>
              <a:rPr lang="en-US" altLang="tr-TR" dirty="0" smtClean="0"/>
              <a:t> Pruning Idea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tr-TR" dirty="0"/>
              <a:t>Two scores passed around in search</a:t>
            </a:r>
          </a:p>
          <a:p>
            <a:pPr lvl="1">
              <a:lnSpc>
                <a:spcPct val="80000"/>
              </a:lnSpc>
            </a:pPr>
            <a:r>
              <a:rPr lang="en-US" altLang="tr-TR" sz="2200" i="1" dirty="0"/>
              <a:t>Alpha</a:t>
            </a:r>
            <a:r>
              <a:rPr lang="en-US" altLang="tr-TR" sz="2200" dirty="0"/>
              <a:t> – best score by some means</a:t>
            </a:r>
          </a:p>
          <a:p>
            <a:pPr lvl="2">
              <a:lnSpc>
                <a:spcPct val="80000"/>
              </a:lnSpc>
            </a:pPr>
            <a:r>
              <a:rPr lang="en-US" altLang="tr-TR" sz="2000" dirty="0"/>
              <a:t>Anything less than this is no use (can be pruned) since we can already get alpha</a:t>
            </a:r>
          </a:p>
          <a:p>
            <a:pPr lvl="2">
              <a:lnSpc>
                <a:spcPct val="80000"/>
              </a:lnSpc>
            </a:pPr>
            <a:r>
              <a:rPr lang="en-US" altLang="tr-TR" sz="2000" dirty="0"/>
              <a:t>Minimum score Max will get</a:t>
            </a:r>
          </a:p>
          <a:p>
            <a:pPr lvl="2">
              <a:lnSpc>
                <a:spcPct val="80000"/>
              </a:lnSpc>
            </a:pPr>
            <a:r>
              <a:rPr lang="en-US" altLang="tr-TR" sz="2000" dirty="0"/>
              <a:t>Initially, negative infinity</a:t>
            </a:r>
          </a:p>
          <a:p>
            <a:pPr lvl="1">
              <a:lnSpc>
                <a:spcPct val="80000"/>
              </a:lnSpc>
            </a:pPr>
            <a:r>
              <a:rPr lang="en-US" altLang="tr-TR" sz="2200" i="1" dirty="0"/>
              <a:t>Beta</a:t>
            </a:r>
            <a:r>
              <a:rPr lang="en-US" altLang="tr-TR" sz="2200" dirty="0"/>
              <a:t> – worst-case scenario for opponent</a:t>
            </a:r>
          </a:p>
          <a:p>
            <a:pPr lvl="2">
              <a:lnSpc>
                <a:spcPct val="80000"/>
              </a:lnSpc>
            </a:pPr>
            <a:r>
              <a:rPr lang="en-US" altLang="tr-TR" sz="2000" dirty="0"/>
              <a:t>Anything higher than this won’t be used by opponent</a:t>
            </a:r>
          </a:p>
          <a:p>
            <a:pPr lvl="2">
              <a:lnSpc>
                <a:spcPct val="80000"/>
              </a:lnSpc>
            </a:pPr>
            <a:r>
              <a:rPr lang="en-US" altLang="tr-TR" sz="2000" dirty="0"/>
              <a:t>Maximum score Min will get</a:t>
            </a:r>
          </a:p>
          <a:p>
            <a:pPr lvl="2">
              <a:lnSpc>
                <a:spcPct val="80000"/>
              </a:lnSpc>
            </a:pPr>
            <a:r>
              <a:rPr lang="en-US" altLang="tr-TR" sz="2000" dirty="0"/>
              <a:t>Initially, infinity</a:t>
            </a:r>
          </a:p>
          <a:p>
            <a:pPr>
              <a:lnSpc>
                <a:spcPct val="80000"/>
              </a:lnSpc>
            </a:pPr>
            <a:r>
              <a:rPr lang="en-US" altLang="tr-TR" dirty="0"/>
              <a:t>Recursion progresses, the "window" of Alpha-Beta becomes smaller</a:t>
            </a:r>
          </a:p>
          <a:p>
            <a:pPr lvl="1">
              <a:lnSpc>
                <a:spcPct val="80000"/>
              </a:lnSpc>
            </a:pPr>
            <a:r>
              <a:rPr lang="en-US" altLang="tr-TR" sz="2200" dirty="0"/>
              <a:t>Beta &lt; Alpha </a:t>
            </a:r>
            <a:r>
              <a:rPr lang="en-US" altLang="tr-TR" sz="2200" dirty="0">
                <a:sym typeface="Wingdings" panose="05000000000000000000" pitchFamily="2" charset="2"/>
              </a:rPr>
              <a:t> </a:t>
            </a:r>
            <a:r>
              <a:rPr lang="en-US" altLang="tr-TR" sz="2200" dirty="0"/>
              <a:t>current position not result of best play and can be pruned 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591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4" y="237744"/>
            <a:ext cx="8412480" cy="794576"/>
          </a:xfrm>
        </p:spPr>
        <p:txBody>
          <a:bodyPr/>
          <a:lstStyle/>
          <a:p>
            <a:r>
              <a:rPr lang="en-US" altLang="tr-TR" dirty="0" err="1" smtClean="0"/>
              <a:t>MinMax</a:t>
            </a:r>
            <a:r>
              <a:rPr lang="en-US" altLang="tr-TR" dirty="0" smtClean="0"/>
              <a:t> – </a:t>
            </a:r>
            <a:r>
              <a:rPr lang="en-US" altLang="tr-TR" dirty="0" err="1" smtClean="0"/>
              <a:t>AlphaBeta</a:t>
            </a:r>
            <a:r>
              <a:rPr lang="en-US" altLang="tr-TR" dirty="0" smtClean="0"/>
              <a:t> Pseudo Code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1032320"/>
            <a:ext cx="7205472" cy="524960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err="1" smtClean="0">
                <a:latin typeface="Courier New" panose="02070309020205020404" pitchFamily="49" charset="0"/>
              </a:rPr>
              <a:t>int</a:t>
            </a:r>
            <a:r>
              <a:rPr lang="en-US" altLang="tr-TR" dirty="0" smtClean="0">
                <a:latin typeface="Courier New" panose="02070309020205020404" pitchFamily="49" charset="0"/>
              </a:rPr>
              <a:t> </a:t>
            </a:r>
            <a:r>
              <a:rPr lang="en-US" altLang="tr-TR" dirty="0" err="1" smtClean="0">
                <a:latin typeface="Courier New" panose="02070309020205020404" pitchFamily="49" charset="0"/>
              </a:rPr>
              <a:t>AlphaBeta</a:t>
            </a:r>
            <a:r>
              <a:rPr lang="en-US" altLang="tr-TR" dirty="0" smtClean="0">
                <a:latin typeface="Courier New" panose="02070309020205020404" pitchFamily="49" charset="0"/>
              </a:rPr>
              <a:t>(</a:t>
            </a:r>
            <a:r>
              <a:rPr lang="en-US" altLang="tr-TR" dirty="0" err="1" smtClean="0">
                <a:latin typeface="Courier New" panose="02070309020205020404" pitchFamily="49" charset="0"/>
              </a:rPr>
              <a:t>int</a:t>
            </a:r>
            <a:r>
              <a:rPr lang="en-US" altLang="tr-TR" dirty="0" smtClean="0">
                <a:latin typeface="Courier New" panose="02070309020205020404" pitchFamily="49" charset="0"/>
              </a:rPr>
              <a:t> depth, </a:t>
            </a:r>
            <a:r>
              <a:rPr lang="en-US" altLang="tr-TR" dirty="0" err="1" smtClean="0">
                <a:latin typeface="Courier New" panose="02070309020205020404" pitchFamily="49" charset="0"/>
              </a:rPr>
              <a:t>int</a:t>
            </a:r>
            <a:r>
              <a:rPr lang="en-US" altLang="tr-TR" dirty="0" smtClean="0">
                <a:latin typeface="Courier New" panose="02070309020205020404" pitchFamily="49" charset="0"/>
              </a:rPr>
              <a:t> alpha, </a:t>
            </a:r>
            <a:r>
              <a:rPr lang="en-US" altLang="tr-TR" dirty="0" err="1" smtClean="0">
                <a:latin typeface="Courier New" panose="02070309020205020404" pitchFamily="49" charset="0"/>
              </a:rPr>
              <a:t>int</a:t>
            </a:r>
            <a:r>
              <a:rPr lang="en-US" altLang="tr-TR" dirty="0" smtClean="0">
                <a:latin typeface="Courier New" panose="02070309020205020404" pitchFamily="49" charset="0"/>
              </a:rPr>
              <a:t> beta)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</a:t>
            </a:r>
            <a:r>
              <a:rPr lang="en-US" altLang="tr-TR" b="1" dirty="0" smtClean="0">
                <a:latin typeface="Courier New" panose="02070309020205020404" pitchFamily="49" charset="0"/>
              </a:rPr>
              <a:t>if</a:t>
            </a:r>
            <a:r>
              <a:rPr lang="en-US" altLang="tr-TR" dirty="0" smtClean="0">
                <a:latin typeface="Courier New" panose="02070309020205020404" pitchFamily="49" charset="0"/>
              </a:rPr>
              <a:t> (depth &lt;=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	return Evaluate();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</a:t>
            </a:r>
            <a:r>
              <a:rPr lang="en-US" altLang="tr-TR" dirty="0" err="1" smtClean="0">
                <a:latin typeface="Courier New" panose="02070309020205020404" pitchFamily="49" charset="0"/>
              </a:rPr>
              <a:t>GenerateLegalMoves</a:t>
            </a:r>
            <a:r>
              <a:rPr lang="en-US" altLang="tr-TR" dirty="0" smtClean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</a:t>
            </a:r>
            <a:r>
              <a:rPr lang="en-US" altLang="tr-TR" b="1" dirty="0" smtClean="0">
                <a:latin typeface="Courier New" panose="02070309020205020404" pitchFamily="49" charset="0"/>
              </a:rPr>
              <a:t>while</a:t>
            </a:r>
            <a:r>
              <a:rPr lang="en-US" altLang="tr-TR" dirty="0" smtClean="0">
                <a:latin typeface="Courier New" panose="02070309020205020404" pitchFamily="49" charset="0"/>
              </a:rPr>
              <a:t> (</a:t>
            </a:r>
            <a:r>
              <a:rPr lang="en-US" altLang="tr-TR" dirty="0" err="1" smtClean="0">
                <a:latin typeface="Courier New" panose="02070309020205020404" pitchFamily="49" charset="0"/>
              </a:rPr>
              <a:t>MovesLeft</a:t>
            </a:r>
            <a:r>
              <a:rPr lang="en-US" altLang="tr-TR" dirty="0" smtClean="0">
                <a:latin typeface="Courier New" panose="02070309020205020404" pitchFamily="49" charset="0"/>
              </a:rPr>
              <a:t>())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	</a:t>
            </a:r>
            <a:r>
              <a:rPr lang="en-US" altLang="tr-TR" dirty="0" err="1" smtClean="0">
                <a:latin typeface="Courier New" panose="02070309020205020404" pitchFamily="49" charset="0"/>
              </a:rPr>
              <a:t>MakeNextMove</a:t>
            </a:r>
            <a:r>
              <a:rPr lang="en-US" altLang="tr-TR" dirty="0" smtClean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	</a:t>
            </a:r>
            <a:r>
              <a:rPr lang="en-US" altLang="tr-TR" dirty="0" err="1" smtClean="0">
                <a:latin typeface="Courier New" panose="02070309020205020404" pitchFamily="49" charset="0"/>
              </a:rPr>
              <a:t>val</a:t>
            </a:r>
            <a:r>
              <a:rPr lang="en-US" altLang="tr-TR" dirty="0" smtClean="0">
                <a:latin typeface="Courier New" panose="02070309020205020404" pitchFamily="49" charset="0"/>
              </a:rPr>
              <a:t> = -1 * </a:t>
            </a:r>
            <a:r>
              <a:rPr lang="en-US" altLang="tr-TR" dirty="0" err="1" smtClean="0">
                <a:latin typeface="Courier New" panose="02070309020205020404" pitchFamily="49" charset="0"/>
              </a:rPr>
              <a:t>AlphaBeta</a:t>
            </a:r>
            <a:r>
              <a:rPr lang="en-US" altLang="tr-TR" dirty="0" smtClean="0">
                <a:latin typeface="Courier New" panose="02070309020205020404" pitchFamily="49" charset="0"/>
              </a:rPr>
              <a:t>(depth-1, -beta, -alpha); </a:t>
            </a:r>
            <a:endParaRPr lang="en-US" altLang="tr-TR" i="1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	</a:t>
            </a:r>
            <a:r>
              <a:rPr lang="en-US" altLang="tr-TR" dirty="0" err="1" smtClean="0">
                <a:latin typeface="Courier New" panose="02070309020205020404" pitchFamily="49" charset="0"/>
              </a:rPr>
              <a:t>UnMakeMove</a:t>
            </a:r>
            <a:r>
              <a:rPr lang="en-US" altLang="tr-TR" dirty="0" smtClean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	if (</a:t>
            </a:r>
            <a:r>
              <a:rPr lang="en-US" altLang="tr-TR" dirty="0" err="1" smtClean="0">
                <a:latin typeface="Courier New" panose="02070309020205020404" pitchFamily="49" charset="0"/>
              </a:rPr>
              <a:t>val</a:t>
            </a:r>
            <a:r>
              <a:rPr lang="en-US" altLang="tr-TR" dirty="0" smtClean="0">
                <a:latin typeface="Courier New" panose="02070309020205020404" pitchFamily="49" charset="0"/>
              </a:rPr>
              <a:t> &gt;= beta)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		return </a:t>
            </a:r>
            <a:r>
              <a:rPr lang="en-US" altLang="tr-TR" dirty="0" err="1" smtClean="0">
                <a:latin typeface="Courier New" panose="02070309020205020404" pitchFamily="49" charset="0"/>
              </a:rPr>
              <a:t>val</a:t>
            </a:r>
            <a:r>
              <a:rPr lang="en-US" altLang="tr-TR" dirty="0" smtClean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	if (</a:t>
            </a:r>
            <a:r>
              <a:rPr lang="en-US" altLang="tr-TR" dirty="0" err="1" smtClean="0">
                <a:latin typeface="Courier New" panose="02070309020205020404" pitchFamily="49" charset="0"/>
              </a:rPr>
              <a:t>val</a:t>
            </a:r>
            <a:r>
              <a:rPr lang="en-US" altLang="tr-TR" dirty="0" smtClean="0">
                <a:latin typeface="Courier New" panose="02070309020205020404" pitchFamily="49" charset="0"/>
              </a:rPr>
              <a:t> &gt; alpha)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		alpha = </a:t>
            </a:r>
            <a:r>
              <a:rPr lang="en-US" altLang="tr-TR" dirty="0" err="1" smtClean="0">
                <a:latin typeface="Courier New" panose="02070309020205020404" pitchFamily="49" charset="0"/>
              </a:rPr>
              <a:t>val</a:t>
            </a:r>
            <a:r>
              <a:rPr lang="en-US" altLang="tr-TR" dirty="0" smtClean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return alpha;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}</a:t>
            </a:r>
            <a:endParaRPr lang="en-US" altLang="tr-TR" dirty="0" smtClean="0"/>
          </a:p>
          <a:p>
            <a:pPr>
              <a:lnSpc>
                <a:spcPct val="80000"/>
              </a:lnSpc>
            </a:pPr>
            <a:r>
              <a:rPr lang="en-US" altLang="tr-TR" dirty="0" smtClean="0"/>
              <a:t>Note, beta and alpha are reversed for subsequent calls</a:t>
            </a:r>
          </a:p>
          <a:p>
            <a:pPr>
              <a:lnSpc>
                <a:spcPct val="80000"/>
              </a:lnSpc>
            </a:pPr>
            <a:r>
              <a:rPr lang="en-US" altLang="tr-TR" dirty="0" smtClean="0"/>
              <a:t>Note, the -1 for beta and alpha, too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546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 err="1" smtClean="0"/>
              <a:t>MinMax</a:t>
            </a:r>
            <a:r>
              <a:rPr lang="en-US" altLang="tr-TR" dirty="0" smtClean="0"/>
              <a:t> – </a:t>
            </a:r>
            <a:r>
              <a:rPr lang="en-US" altLang="tr-TR" dirty="0" err="1" smtClean="0"/>
              <a:t>AlphaBeta</a:t>
            </a:r>
            <a:r>
              <a:rPr lang="en-US" altLang="tr-TR" dirty="0" smtClean="0"/>
              <a:t> Notes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dirty="0" smtClean="0"/>
              <a:t>Benefits heavily dependent upon order searched</a:t>
            </a:r>
          </a:p>
          <a:p>
            <a:pPr lvl="1"/>
            <a:r>
              <a:rPr lang="en-US" altLang="tr-TR" dirty="0" smtClean="0"/>
              <a:t>If always start at worst, never prune</a:t>
            </a:r>
          </a:p>
          <a:p>
            <a:pPr lvl="2"/>
            <a:r>
              <a:rPr lang="en-US" altLang="tr-TR" dirty="0" smtClean="0"/>
              <a:t>Ex: consider previous with node 1 first (worst)</a:t>
            </a:r>
          </a:p>
          <a:p>
            <a:pPr lvl="1"/>
            <a:r>
              <a:rPr lang="en-US" altLang="tr-TR" dirty="0" smtClean="0"/>
              <a:t>If always start at best, branch at approximated </a:t>
            </a:r>
            <a:r>
              <a:rPr lang="en-US" altLang="tr-TR" dirty="0" err="1" smtClean="0"/>
              <a:t>sqrt</a:t>
            </a:r>
            <a:r>
              <a:rPr lang="en-US" altLang="tr-TR" dirty="0" smtClean="0"/>
              <a:t>(branch)</a:t>
            </a:r>
          </a:p>
          <a:p>
            <a:pPr lvl="2"/>
            <a:r>
              <a:rPr lang="en-US" altLang="tr-TR" dirty="0" smtClean="0"/>
              <a:t>Ex: consider previous with 5 first (best)</a:t>
            </a:r>
          </a:p>
          <a:p>
            <a:r>
              <a:rPr lang="en-US" altLang="tr-TR" dirty="0" smtClean="0"/>
              <a:t>For Chess:</a:t>
            </a:r>
          </a:p>
          <a:p>
            <a:pPr lvl="1"/>
            <a:r>
              <a:rPr lang="en-US" altLang="tr-TR" dirty="0" smtClean="0"/>
              <a:t>If ~35 choices per ply, at best can improve from 35 to 6</a:t>
            </a:r>
          </a:p>
          <a:p>
            <a:pPr lvl="2">
              <a:buNone/>
            </a:pPr>
            <a:r>
              <a:rPr lang="en-US" altLang="tr-TR" dirty="0" smtClean="0">
                <a:sym typeface="Wingdings" panose="05000000000000000000" pitchFamily="2" charset="2"/>
              </a:rPr>
              <a:t> </a:t>
            </a:r>
            <a:r>
              <a:rPr lang="en-US" altLang="tr-TR" dirty="0" smtClean="0"/>
              <a:t>Allows search twice as deep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27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Artificial Intelligence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tr-TR" dirty="0" smtClean="0"/>
              <a:t>Many applications for AI</a:t>
            </a:r>
          </a:p>
          <a:p>
            <a:pPr lvl="1">
              <a:lnSpc>
                <a:spcPct val="80000"/>
              </a:lnSpc>
            </a:pPr>
            <a:r>
              <a:rPr lang="en-US" altLang="tr-TR" sz="2000" dirty="0" smtClean="0"/>
              <a:t>Computer vision, natural language processing, speech recognition, search …</a:t>
            </a:r>
          </a:p>
          <a:p>
            <a:pPr>
              <a:lnSpc>
                <a:spcPct val="80000"/>
              </a:lnSpc>
            </a:pPr>
            <a:r>
              <a:rPr lang="en-US" altLang="tr-TR" dirty="0" smtClean="0"/>
              <a:t>But games are some of the more interesting</a:t>
            </a:r>
          </a:p>
          <a:p>
            <a:pPr>
              <a:lnSpc>
                <a:spcPct val="80000"/>
              </a:lnSpc>
            </a:pPr>
            <a:r>
              <a:rPr lang="en-US" altLang="tr-TR" dirty="0" smtClean="0"/>
              <a:t>Opponents that are challenging, or allies that are helpful</a:t>
            </a:r>
          </a:p>
          <a:p>
            <a:pPr lvl="1">
              <a:lnSpc>
                <a:spcPct val="80000"/>
              </a:lnSpc>
            </a:pPr>
            <a:r>
              <a:rPr lang="en-US" altLang="tr-TR" dirty="0" smtClean="0"/>
              <a:t>Unit that is credited with acting on own</a:t>
            </a:r>
          </a:p>
          <a:p>
            <a:pPr>
              <a:lnSpc>
                <a:spcPct val="80000"/>
              </a:lnSpc>
            </a:pPr>
            <a:r>
              <a:rPr lang="en-US" altLang="tr-TR" dirty="0" smtClean="0"/>
              <a:t>Human-level intelligence too hard</a:t>
            </a:r>
          </a:p>
          <a:p>
            <a:pPr lvl="1">
              <a:lnSpc>
                <a:spcPct val="80000"/>
              </a:lnSpc>
            </a:pPr>
            <a:r>
              <a:rPr lang="en-US" altLang="tr-TR" dirty="0" smtClean="0"/>
              <a:t>But under narrow circumstances can do pretty well (ex: </a:t>
            </a:r>
            <a:r>
              <a:rPr lang="en-US" altLang="tr-TR" i="1" dirty="0" smtClean="0"/>
              <a:t>chess</a:t>
            </a:r>
            <a:r>
              <a:rPr lang="en-US" altLang="tr-TR" dirty="0" smtClean="0"/>
              <a:t> and </a:t>
            </a:r>
            <a:r>
              <a:rPr lang="en-US" altLang="tr-TR" i="1" dirty="0" smtClean="0"/>
              <a:t>Deep Blue</a:t>
            </a:r>
            <a:r>
              <a:rPr lang="en-US" altLang="tr-TR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tr-TR" dirty="0" smtClean="0"/>
              <a:t>For many games, often constrained (by game rules)</a:t>
            </a:r>
          </a:p>
          <a:p>
            <a:pPr>
              <a:lnSpc>
                <a:spcPct val="80000"/>
              </a:lnSpc>
            </a:pPr>
            <a:r>
              <a:rPr lang="en-US" altLang="tr-TR" dirty="0" smtClean="0"/>
              <a:t>Artificial Intelligence (around in CS for some time) </a:t>
            </a:r>
            <a:endParaRPr lang="en-US" altLang="tr-T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35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73102"/>
            <a:ext cx="7808976" cy="622427"/>
          </a:xfrm>
        </p:spPr>
        <p:txBody>
          <a:bodyPr>
            <a:normAutofit fontScale="90000"/>
          </a:bodyPr>
          <a:lstStyle/>
          <a:p>
            <a:r>
              <a:rPr lang="en-US" altLang="tr-TR" dirty="0" err="1" smtClean="0"/>
              <a:t>MinMax</a:t>
            </a:r>
            <a:r>
              <a:rPr lang="en-US" altLang="tr-TR" dirty="0" smtClean="0"/>
              <a:t> – Notes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344" y="1161289"/>
            <a:ext cx="7943019" cy="5015675"/>
          </a:xfrm>
        </p:spPr>
        <p:txBody>
          <a:bodyPr/>
          <a:lstStyle/>
          <a:p>
            <a:r>
              <a:rPr lang="en-US" altLang="tr-TR" dirty="0"/>
              <a:t>Chess has many forced tactical situations (</a:t>
            </a:r>
            <a:r>
              <a:rPr lang="en-US" altLang="tr-TR" dirty="0" err="1"/>
              <a:t>ie</a:t>
            </a:r>
            <a:r>
              <a:rPr lang="en-US" altLang="tr-TR" dirty="0"/>
              <a:t>- taken knight, better take other knight)</a:t>
            </a:r>
          </a:p>
          <a:p>
            <a:pPr lvl="1"/>
            <a:r>
              <a:rPr lang="en-US" altLang="tr-TR" dirty="0" err="1"/>
              <a:t>MinMax</a:t>
            </a:r>
            <a:r>
              <a:rPr lang="en-US" altLang="tr-TR" dirty="0"/>
              <a:t> can leave hanging (at tree depth)</a:t>
            </a:r>
          </a:p>
          <a:p>
            <a:pPr lvl="1"/>
            <a:r>
              <a:rPr lang="en-US" altLang="tr-TR" dirty="0"/>
              <a:t>So, when done, check for captures only</a:t>
            </a:r>
          </a:p>
          <a:p>
            <a:r>
              <a:rPr lang="en-US" altLang="tr-TR" dirty="0"/>
              <a:t>Time to search can vary (depending upon </a:t>
            </a:r>
            <a:r>
              <a:rPr lang="en-US" altLang="tr-TR" dirty="0">
                <a:latin typeface="Courier New" panose="02070309020205020404" pitchFamily="49" charset="0"/>
              </a:rPr>
              <a:t>Evaluate()</a:t>
            </a:r>
            <a:r>
              <a:rPr lang="en-US" altLang="tr-TR" dirty="0"/>
              <a:t> and branches and pruning)</a:t>
            </a:r>
          </a:p>
          <a:p>
            <a:pPr lvl="1"/>
            <a:r>
              <a:rPr lang="en-US" altLang="tr-TR" dirty="0"/>
              <a:t>Instead, search 1 ply.  Check time.  If enough, search 2 plies. Repeat. Called </a:t>
            </a:r>
            <a:r>
              <a:rPr lang="en-US" altLang="tr-TR" i="1" dirty="0"/>
              <a:t>iterative deepening</a:t>
            </a:r>
            <a:endParaRPr lang="en-US" altLang="tr-TR" dirty="0"/>
          </a:p>
          <a:p>
            <a:pPr lvl="1">
              <a:buFontTx/>
              <a:buNone/>
            </a:pPr>
            <a:r>
              <a:rPr lang="en-US" altLang="tr-TR" sz="1900" dirty="0">
                <a:latin typeface="Courier New" panose="02070309020205020404" pitchFamily="49" charset="0"/>
              </a:rPr>
              <a:t>depth = 1;</a:t>
            </a:r>
          </a:p>
          <a:p>
            <a:pPr lvl="1">
              <a:buFontTx/>
              <a:buNone/>
            </a:pPr>
            <a:r>
              <a:rPr lang="en-US" altLang="tr-TR" sz="1900" dirty="0">
                <a:latin typeface="Courier New" panose="02070309020205020404" pitchFamily="49" charset="0"/>
              </a:rPr>
              <a:t>while (1) {</a:t>
            </a:r>
          </a:p>
          <a:p>
            <a:pPr lvl="2">
              <a:buFontTx/>
              <a:buNone/>
            </a:pPr>
            <a:r>
              <a:rPr lang="en-US" altLang="tr-TR" dirty="0">
                <a:latin typeface="Courier New" panose="02070309020205020404" pitchFamily="49" charset="0"/>
              </a:rPr>
              <a:t>Val = </a:t>
            </a:r>
            <a:r>
              <a:rPr lang="en-US" altLang="tr-TR" dirty="0" err="1">
                <a:latin typeface="Courier New" panose="02070309020205020404" pitchFamily="49" charset="0"/>
              </a:rPr>
              <a:t>AlphaBeta</a:t>
            </a:r>
            <a:r>
              <a:rPr lang="en-US" altLang="tr-TR" dirty="0">
                <a:latin typeface="Courier New" panose="02070309020205020404" pitchFamily="49" charset="0"/>
              </a:rPr>
              <a:t>(depth, -INF, INF)</a:t>
            </a:r>
          </a:p>
          <a:p>
            <a:pPr lvl="2">
              <a:buFontTx/>
              <a:buNone/>
            </a:pPr>
            <a:r>
              <a:rPr lang="en-US" altLang="tr-TR" dirty="0">
                <a:latin typeface="Courier New" panose="02070309020205020404" pitchFamily="49" charset="0"/>
              </a:rPr>
              <a:t>If (</a:t>
            </a:r>
            <a:r>
              <a:rPr lang="en-US" altLang="tr-TR" dirty="0" err="1">
                <a:latin typeface="Courier New" panose="02070309020205020404" pitchFamily="49" charset="0"/>
              </a:rPr>
              <a:t>timeOut</a:t>
            </a:r>
            <a:r>
              <a:rPr lang="en-US" altLang="tr-TR" dirty="0">
                <a:latin typeface="Courier New" panose="02070309020205020404" pitchFamily="49" charset="0"/>
              </a:rPr>
              <a:t>()) break;</a:t>
            </a:r>
          </a:p>
          <a:p>
            <a:pPr lvl="1">
              <a:buFontTx/>
              <a:buNone/>
            </a:pPr>
            <a:r>
              <a:rPr lang="en-US" altLang="tr-TR" sz="1900" dirty="0"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altLang="tr-TR" dirty="0"/>
              <a:t>For enhancement, can pass in best set of moves (line) seen last iteration (principle variation)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826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 err="1" smtClean="0"/>
              <a:t>MinMax</a:t>
            </a:r>
            <a:r>
              <a:rPr lang="en-US" altLang="tr-TR" dirty="0" smtClean="0"/>
              <a:t> – </a:t>
            </a:r>
            <a:r>
              <a:rPr lang="en-US" altLang="tr-TR" dirty="0" smtClean="0">
                <a:latin typeface="Courier New" panose="02070309020205020404" pitchFamily="49" charset="0"/>
              </a:rPr>
              <a:t>Evaluate()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466" y="1472185"/>
            <a:ext cx="8146897" cy="4704779"/>
          </a:xfrm>
        </p:spPr>
        <p:txBody>
          <a:bodyPr>
            <a:normAutofit/>
          </a:bodyPr>
          <a:lstStyle/>
          <a:p>
            <a:r>
              <a:rPr lang="en-US" altLang="tr-TR" dirty="0"/>
              <a:t>Checkmate – worth more than rest combined</a:t>
            </a:r>
          </a:p>
          <a:p>
            <a:r>
              <a:rPr lang="en-US" altLang="tr-TR" dirty="0"/>
              <a:t>Typical, use weighted function:</a:t>
            </a:r>
          </a:p>
          <a:p>
            <a:pPr lvl="1"/>
            <a:r>
              <a:rPr lang="en-US" altLang="tr-TR" sz="2200" dirty="0">
                <a:latin typeface="Courier New" panose="02070309020205020404" pitchFamily="49" charset="0"/>
              </a:rPr>
              <a:t>c1*material + c2*mobility + c3*king safety + c4*center control + ...</a:t>
            </a:r>
            <a:r>
              <a:rPr lang="en-US" altLang="tr-TR" sz="2200" dirty="0"/>
              <a:t> </a:t>
            </a:r>
          </a:p>
          <a:p>
            <a:pPr lvl="1"/>
            <a:r>
              <a:rPr lang="en-US" altLang="tr-TR" sz="2200" dirty="0"/>
              <a:t>Simplest is point value for </a:t>
            </a:r>
            <a:r>
              <a:rPr lang="en-US" altLang="tr-TR" sz="2200" dirty="0">
                <a:latin typeface="Courier New" panose="02070309020205020404" pitchFamily="49" charset="0"/>
              </a:rPr>
              <a:t>material</a:t>
            </a:r>
          </a:p>
          <a:p>
            <a:pPr lvl="2"/>
            <a:r>
              <a:rPr lang="en-US" altLang="tr-TR" sz="2000" dirty="0"/>
              <a:t>pawn 1, knight 3, bishop 3, castle </a:t>
            </a:r>
            <a:r>
              <a:rPr lang="tr-TR" altLang="tr-TR" sz="2000" dirty="0" smtClean="0"/>
              <a:t>5</a:t>
            </a:r>
            <a:r>
              <a:rPr lang="en-US" altLang="tr-TR" sz="2000" dirty="0" smtClean="0"/>
              <a:t>, </a:t>
            </a:r>
            <a:r>
              <a:rPr lang="en-US" altLang="tr-TR" sz="2000" dirty="0"/>
              <a:t>queen 9</a:t>
            </a:r>
          </a:p>
          <a:p>
            <a:pPr lvl="2"/>
            <a:r>
              <a:rPr lang="en-US" altLang="tr-TR" sz="2000" dirty="0"/>
              <a:t>All other stuff worth 1.5 pawns (</a:t>
            </a:r>
            <a:r>
              <a:rPr lang="en-US" altLang="tr-TR" sz="2000" dirty="0" err="1"/>
              <a:t>ie</a:t>
            </a:r>
            <a:r>
              <a:rPr lang="en-US" altLang="tr-TR" sz="2000" dirty="0"/>
              <a:t>- can ignore most everything else)</a:t>
            </a:r>
          </a:p>
          <a:p>
            <a:r>
              <a:rPr lang="en-US" altLang="tr-TR" dirty="0"/>
              <a:t>What about a draw?</a:t>
            </a:r>
          </a:p>
          <a:p>
            <a:pPr lvl="1"/>
            <a:r>
              <a:rPr lang="en-US" altLang="tr-TR" sz="2200" dirty="0"/>
              <a:t>Can be good (</a:t>
            </a:r>
            <a:r>
              <a:rPr lang="en-US" altLang="tr-TR" sz="2200" dirty="0" err="1"/>
              <a:t>ie</a:t>
            </a:r>
            <a:r>
              <a:rPr lang="en-US" altLang="tr-TR" sz="2200" dirty="0"/>
              <a:t>- if opponent is strong)</a:t>
            </a:r>
          </a:p>
          <a:p>
            <a:pPr lvl="1"/>
            <a:r>
              <a:rPr lang="en-US" altLang="tr-TR" sz="2200" dirty="0"/>
              <a:t>Can be bad (</a:t>
            </a:r>
            <a:r>
              <a:rPr lang="en-US" altLang="tr-TR" sz="2200" dirty="0" err="1"/>
              <a:t>ie</a:t>
            </a:r>
            <a:r>
              <a:rPr lang="en-US" altLang="tr-TR" sz="2200" dirty="0"/>
              <a:t>- if opponent is weak)</a:t>
            </a:r>
          </a:p>
          <a:p>
            <a:pPr lvl="1"/>
            <a:r>
              <a:rPr lang="en-US" altLang="tr-TR" sz="2200" dirty="0"/>
              <a:t>Adjust with </a:t>
            </a:r>
            <a:r>
              <a:rPr lang="en-US" altLang="tr-TR" sz="2200" i="1" dirty="0"/>
              <a:t>contempt factor</a:t>
            </a:r>
          </a:p>
          <a:p>
            <a:pPr lvl="2"/>
            <a:r>
              <a:rPr lang="en-US" altLang="tr-TR" sz="2000" dirty="0"/>
              <a:t>Makes a draw (0) slightly lower (play to win)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161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 smtClean="0"/>
              <a:t>Game Agents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467" y="1671956"/>
            <a:ext cx="7543800" cy="1777111"/>
          </a:xfrm>
        </p:spPr>
        <p:txBody>
          <a:bodyPr/>
          <a:lstStyle/>
          <a:p>
            <a:r>
              <a:rPr lang="en-US" altLang="tr-TR" dirty="0" smtClean="0"/>
              <a:t>Most AI focuses around game </a:t>
            </a:r>
            <a:r>
              <a:rPr lang="en-US" altLang="tr-TR" i="1" dirty="0" smtClean="0"/>
              <a:t>agent</a:t>
            </a:r>
          </a:p>
          <a:p>
            <a:pPr lvl="1"/>
            <a:r>
              <a:rPr lang="en-US" altLang="tr-TR" dirty="0" smtClean="0"/>
              <a:t>think of agent as NPC, enemy, ally or neutral</a:t>
            </a:r>
          </a:p>
          <a:p>
            <a:r>
              <a:rPr lang="en-US" altLang="tr-TR" dirty="0" smtClean="0"/>
              <a:t>Loops through: </a:t>
            </a:r>
            <a:r>
              <a:rPr lang="en-US" altLang="tr-TR" i="1" dirty="0" smtClean="0"/>
              <a:t>sense-think-act</a:t>
            </a:r>
            <a:r>
              <a:rPr lang="en-US" altLang="tr-TR" dirty="0" smtClean="0"/>
              <a:t> cycle</a:t>
            </a:r>
          </a:p>
          <a:p>
            <a:pPr lvl="1"/>
            <a:r>
              <a:rPr lang="en-US" altLang="tr-TR" dirty="0" smtClean="0"/>
              <a:t>Acting is event specific, so talk about </a:t>
            </a:r>
            <a:r>
              <a:rPr lang="en-US" altLang="tr-TR" i="1" dirty="0" smtClean="0"/>
              <a:t>sense </a:t>
            </a:r>
            <a:r>
              <a:rPr lang="en-US" altLang="tr-TR" dirty="0" smtClean="0"/>
              <a:t>and </a:t>
            </a:r>
            <a:r>
              <a:rPr lang="en-US" altLang="tr-TR" i="1" dirty="0" smtClean="0"/>
              <a:t>think</a:t>
            </a:r>
            <a:r>
              <a:rPr lang="en-US" altLang="tr-TR" dirty="0" smtClean="0"/>
              <a:t> first, then a bit on </a:t>
            </a:r>
            <a:r>
              <a:rPr lang="en-US" altLang="tr-TR" i="1" dirty="0" smtClean="0"/>
              <a:t>act</a:t>
            </a:r>
            <a:endParaRPr lang="en-US" altLang="tr-TR" dirty="0" smtClean="0"/>
          </a:p>
          <a:p>
            <a:endParaRPr lang="tr-TR" dirty="0"/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237488" y="4233651"/>
            <a:ext cx="4953000" cy="762000"/>
            <a:chOff x="1152" y="3120"/>
            <a:chExt cx="3120" cy="480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1152" y="3120"/>
              <a:ext cx="816" cy="480"/>
              <a:chOff x="1680" y="3216"/>
              <a:chExt cx="816" cy="480"/>
            </a:xfrm>
          </p:grpSpPr>
          <p:sp>
            <p:nvSpPr>
              <p:cNvPr id="15" name="Oval 5"/>
              <p:cNvSpPr>
                <a:spLocks noChangeArrowheads="1"/>
              </p:cNvSpPr>
              <p:nvPr/>
            </p:nvSpPr>
            <p:spPr bwMode="auto">
              <a:xfrm>
                <a:off x="1680" y="3216"/>
                <a:ext cx="816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1766" y="3293"/>
                <a:ext cx="52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tr-TR">
                    <a:latin typeface="Comic Sans MS" panose="030F0702030302020204" pitchFamily="66" charset="0"/>
                  </a:rPr>
                  <a:t>Sense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304" y="3120"/>
              <a:ext cx="816" cy="480"/>
              <a:chOff x="1680" y="3216"/>
              <a:chExt cx="816" cy="480"/>
            </a:xfrm>
          </p:grpSpPr>
          <p:sp>
            <p:nvSpPr>
              <p:cNvPr id="13" name="Oval 9"/>
              <p:cNvSpPr>
                <a:spLocks noChangeArrowheads="1"/>
              </p:cNvSpPr>
              <p:nvPr/>
            </p:nvSpPr>
            <p:spPr bwMode="auto">
              <a:xfrm>
                <a:off x="1680" y="3216"/>
                <a:ext cx="816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4" name="Text Box 10"/>
              <p:cNvSpPr txBox="1">
                <a:spLocks noChangeArrowheads="1"/>
              </p:cNvSpPr>
              <p:nvPr/>
            </p:nvSpPr>
            <p:spPr bwMode="auto">
              <a:xfrm>
                <a:off x="1766" y="3293"/>
                <a:ext cx="49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tr-TR" dirty="0">
                    <a:latin typeface="Comic Sans MS" panose="030F0702030302020204" pitchFamily="66" charset="0"/>
                  </a:rPr>
                  <a:t>Think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456" y="3120"/>
              <a:ext cx="816" cy="480"/>
              <a:chOff x="3408" y="3168"/>
              <a:chExt cx="816" cy="480"/>
            </a:xfrm>
          </p:grpSpPr>
          <p:sp>
            <p:nvSpPr>
              <p:cNvPr id="11" name="Oval 12"/>
              <p:cNvSpPr>
                <a:spLocks noChangeArrowheads="1"/>
              </p:cNvSpPr>
              <p:nvPr/>
            </p:nvSpPr>
            <p:spPr bwMode="auto">
              <a:xfrm>
                <a:off x="3408" y="3168"/>
                <a:ext cx="816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3640" y="3264"/>
                <a:ext cx="36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tr-TR">
                    <a:latin typeface="Comic Sans MS" panose="030F0702030302020204" pitchFamily="66" charset="0"/>
                  </a:rPr>
                  <a:t>Act</a:t>
                </a:r>
              </a:p>
            </p:txBody>
          </p:sp>
        </p:grpSp>
        <p:sp>
          <p:nvSpPr>
            <p:cNvPr id="8" name="Line 15"/>
            <p:cNvSpPr>
              <a:spLocks noChangeShapeType="1"/>
            </p:cNvSpPr>
            <p:nvPr/>
          </p:nvSpPr>
          <p:spPr bwMode="auto">
            <a:xfrm>
              <a:off x="1968" y="3360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3120" y="3360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cxnSp>
          <p:nvCxnSpPr>
            <p:cNvPr id="10" name="AutoShape 17"/>
            <p:cNvCxnSpPr>
              <a:cxnSpLocks noChangeShapeType="1"/>
              <a:stCxn id="11" idx="0"/>
              <a:endCxn id="15" idx="0"/>
            </p:cNvCxnSpPr>
            <p:nvPr/>
          </p:nvCxnSpPr>
          <p:spPr bwMode="auto">
            <a:xfrm rot="16200000" flipH="1" flipV="1">
              <a:off x="2711" y="1969"/>
              <a:ext cx="1" cy="2304"/>
            </a:xfrm>
            <a:prstGeom prst="curvedConnector3">
              <a:avLst>
                <a:gd name="adj1" fmla="val -144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819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r-TR" dirty="0" smtClean="0"/>
              <a:t>Game Agents – Sensing (1 of 2)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tr-TR" dirty="0"/>
              <a:t>Gather current world state: barriers, opponents, objects, …</a:t>
            </a:r>
          </a:p>
          <a:p>
            <a:r>
              <a:rPr lang="en-US" altLang="tr-TR" dirty="0"/>
              <a:t>Needs limitations: avoid “cheating” by looking at game data</a:t>
            </a:r>
          </a:p>
          <a:p>
            <a:pPr lvl="1"/>
            <a:r>
              <a:rPr lang="en-US" altLang="tr-TR" sz="2200" dirty="0"/>
              <a:t>Typically, same constraints as player (vision, hearing range, etc.)</a:t>
            </a:r>
          </a:p>
          <a:p>
            <a:r>
              <a:rPr lang="en-US" altLang="tr-TR" b="1" dirty="0"/>
              <a:t>Vision</a:t>
            </a:r>
          </a:p>
          <a:p>
            <a:pPr lvl="1"/>
            <a:r>
              <a:rPr lang="en-US" altLang="tr-TR" sz="2200" dirty="0"/>
              <a:t>Can be quite complicated (CPU intensive) to test visibility (</a:t>
            </a:r>
            <a:r>
              <a:rPr lang="en-US" altLang="tr-TR" sz="2200" dirty="0" err="1"/>
              <a:t>ie</a:t>
            </a:r>
            <a:r>
              <a:rPr lang="en-US" altLang="tr-TR" sz="2200" dirty="0"/>
              <a:t>- if only part of an object visible)</a:t>
            </a:r>
          </a:p>
          <a:p>
            <a:pPr lvl="1"/>
            <a:r>
              <a:rPr lang="en-US" altLang="tr-TR" sz="2200" dirty="0"/>
              <a:t>Compute vector to each object</a:t>
            </a:r>
          </a:p>
          <a:p>
            <a:pPr lvl="2"/>
            <a:r>
              <a:rPr lang="en-US" altLang="tr-TR" sz="2000" dirty="0"/>
              <a:t>Check magnitude (</a:t>
            </a:r>
            <a:r>
              <a:rPr lang="en-US" altLang="tr-TR" sz="2000" dirty="0" err="1"/>
              <a:t>ie</a:t>
            </a:r>
            <a:r>
              <a:rPr lang="en-US" altLang="tr-TR" sz="2000" dirty="0"/>
              <a:t>- is it too far away?)</a:t>
            </a:r>
          </a:p>
          <a:p>
            <a:pPr lvl="2"/>
            <a:r>
              <a:rPr lang="en-US" altLang="tr-TR" sz="2000" dirty="0"/>
              <a:t>Check angle (dot product) (</a:t>
            </a:r>
            <a:r>
              <a:rPr lang="en-US" altLang="tr-TR" sz="2000" dirty="0" err="1"/>
              <a:t>ie</a:t>
            </a:r>
            <a:r>
              <a:rPr lang="en-US" altLang="tr-TR" sz="2000" dirty="0"/>
              <a:t>- within 120° viewing angle?)</a:t>
            </a:r>
          </a:p>
          <a:p>
            <a:pPr lvl="2"/>
            <a:r>
              <a:rPr lang="en-US" altLang="tr-TR" sz="2000" dirty="0"/>
              <a:t>Check if obscured.  Most expensive, so do last.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423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r-TR" dirty="0" smtClean="0"/>
              <a:t>Game Agents – Sensing (2 of 2)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tr-TR" b="1" dirty="0"/>
              <a:t>Hearing</a:t>
            </a:r>
          </a:p>
          <a:p>
            <a:pPr lvl="1">
              <a:lnSpc>
                <a:spcPct val="80000"/>
              </a:lnSpc>
            </a:pPr>
            <a:r>
              <a:rPr lang="en-US" altLang="tr-TR" dirty="0"/>
              <a:t>Ex- tip-toe past, enemy doesn’t hear, but if run past, enemy hears (stealth games, like </a:t>
            </a:r>
            <a:r>
              <a:rPr lang="en-US" altLang="tr-TR" i="1" dirty="0"/>
              <a:t>Thief</a:t>
            </a:r>
            <a:r>
              <a:rPr lang="en-US" altLang="tr-TR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tr-TR" dirty="0"/>
              <a:t>Implement  as event-driven</a:t>
            </a:r>
          </a:p>
          <a:p>
            <a:pPr lvl="2">
              <a:lnSpc>
                <a:spcPct val="80000"/>
              </a:lnSpc>
            </a:pPr>
            <a:r>
              <a:rPr lang="en-US" altLang="tr-TR" dirty="0"/>
              <a:t>When player performs action, notify agents within range</a:t>
            </a:r>
          </a:p>
          <a:p>
            <a:pPr lvl="3">
              <a:lnSpc>
                <a:spcPct val="80000"/>
              </a:lnSpc>
            </a:pPr>
            <a:r>
              <a:rPr lang="en-US" altLang="tr-TR" sz="1800" dirty="0"/>
              <a:t>Rather than sound reflection (complicated) usually distance within bounded area</a:t>
            </a:r>
          </a:p>
          <a:p>
            <a:pPr lvl="2">
              <a:lnSpc>
                <a:spcPct val="80000"/>
              </a:lnSpc>
            </a:pPr>
            <a:r>
              <a:rPr lang="en-US" altLang="tr-TR" dirty="0"/>
              <a:t>Can enhance with listen attributes by agent (if agent is “keen eared” or paying attention)</a:t>
            </a:r>
          </a:p>
          <a:p>
            <a:pPr>
              <a:lnSpc>
                <a:spcPct val="80000"/>
              </a:lnSpc>
            </a:pPr>
            <a:r>
              <a:rPr lang="en-US" altLang="tr-TR" b="1" dirty="0"/>
              <a:t>Communication</a:t>
            </a:r>
            <a:endParaRPr lang="en-US" altLang="tr-TR" dirty="0"/>
          </a:p>
          <a:p>
            <a:pPr lvl="1">
              <a:lnSpc>
                <a:spcPct val="80000"/>
              </a:lnSpc>
            </a:pPr>
            <a:r>
              <a:rPr lang="en-US" altLang="tr-TR" dirty="0"/>
              <a:t>Model sensing data from other agents</a:t>
            </a:r>
          </a:p>
          <a:p>
            <a:pPr lvl="1">
              <a:lnSpc>
                <a:spcPct val="80000"/>
              </a:lnSpc>
            </a:pPr>
            <a:r>
              <a:rPr lang="en-US" altLang="tr-TR" dirty="0"/>
              <a:t>Can be instant (</a:t>
            </a:r>
            <a:r>
              <a:rPr lang="en-US" altLang="tr-TR" dirty="0" err="1"/>
              <a:t>ie</a:t>
            </a:r>
            <a:r>
              <a:rPr lang="en-US" altLang="tr-TR" dirty="0"/>
              <a:t>- connected by radio)</a:t>
            </a:r>
          </a:p>
          <a:p>
            <a:pPr lvl="1">
              <a:lnSpc>
                <a:spcPct val="80000"/>
              </a:lnSpc>
            </a:pPr>
            <a:r>
              <a:rPr lang="en-US" altLang="tr-TR" dirty="0"/>
              <a:t>Or via hearing (</a:t>
            </a:r>
            <a:r>
              <a:rPr lang="en-US" altLang="tr-TR" dirty="0" err="1"/>
              <a:t>ie</a:t>
            </a:r>
            <a:r>
              <a:rPr lang="en-US" altLang="tr-TR" dirty="0"/>
              <a:t>- shout)</a:t>
            </a:r>
          </a:p>
          <a:p>
            <a:pPr>
              <a:lnSpc>
                <a:spcPct val="80000"/>
              </a:lnSpc>
            </a:pPr>
            <a:r>
              <a:rPr lang="en-US" altLang="tr-TR" b="1" dirty="0"/>
              <a:t>Reaction times</a:t>
            </a:r>
            <a:r>
              <a:rPr lang="en-US" altLang="tr-TR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tr-TR" dirty="0"/>
              <a:t>Sensing may take some time (</a:t>
            </a:r>
            <a:r>
              <a:rPr lang="en-US" altLang="tr-TR" dirty="0" err="1"/>
              <a:t>ie</a:t>
            </a:r>
            <a:r>
              <a:rPr lang="en-US" altLang="tr-TR" dirty="0"/>
              <a:t>- don’t have agent react to alarm instantly, seems unrealistic)</a:t>
            </a:r>
          </a:p>
          <a:p>
            <a:pPr lvl="1">
              <a:lnSpc>
                <a:spcPct val="80000"/>
              </a:lnSpc>
            </a:pPr>
            <a:r>
              <a:rPr lang="en-US" altLang="tr-TR" dirty="0"/>
              <a:t>Build in delay.  Implement with simple timer.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443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r-TR" dirty="0" smtClean="0"/>
              <a:t>Game Agents – Thinking (1 of 3)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en-US" altLang="tr-TR" dirty="0" smtClean="0"/>
              <a:t>Evaluate information and make decision</a:t>
            </a:r>
          </a:p>
          <a:p>
            <a:pPr marL="533400" indent="-533400"/>
            <a:r>
              <a:rPr lang="en-US" altLang="tr-TR" dirty="0" smtClean="0"/>
              <a:t>As simple or elaborate as required</a:t>
            </a:r>
          </a:p>
          <a:p>
            <a:pPr marL="533400" indent="-533400"/>
            <a:r>
              <a:rPr lang="en-US" altLang="tr-TR" dirty="0" smtClean="0"/>
              <a:t>Generally, two ways: </a:t>
            </a:r>
          </a:p>
          <a:p>
            <a:pPr marL="952500" lvl="1" indent="-495300">
              <a:buFontTx/>
              <a:buAutoNum type="arabicPeriod"/>
            </a:pPr>
            <a:r>
              <a:rPr lang="en-US" altLang="tr-TR" dirty="0" smtClean="0"/>
              <a:t>Pre-coded expert knowledge</a:t>
            </a:r>
          </a:p>
          <a:p>
            <a:pPr marL="1371600" lvl="2" indent="-457200"/>
            <a:r>
              <a:rPr lang="en-US" altLang="tr-TR" dirty="0" smtClean="0"/>
              <a:t>Typically hand-crafted “if-then” rules + “randomness” to make unpredictable</a:t>
            </a:r>
          </a:p>
          <a:p>
            <a:pPr marL="952500" lvl="1" indent="-495300">
              <a:buFontTx/>
              <a:buAutoNum type="arabicPeriod"/>
            </a:pPr>
            <a:r>
              <a:rPr lang="en-US" altLang="tr-TR" dirty="0" smtClean="0"/>
              <a:t>Search algorithm for best (optimal) solution</a:t>
            </a:r>
          </a:p>
          <a:p>
            <a:pPr marL="1371600" lvl="2" indent="-457200"/>
            <a:r>
              <a:rPr lang="en-US" altLang="tr-TR" dirty="0" smtClean="0"/>
              <a:t>Ex- </a:t>
            </a:r>
            <a:r>
              <a:rPr lang="en-US" altLang="tr-TR" dirty="0" err="1" smtClean="0"/>
              <a:t>MinMax</a:t>
            </a:r>
            <a:endParaRPr lang="en-US" altLang="tr-TR" dirty="0" smtClean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814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r-TR" dirty="0" smtClean="0"/>
              <a:t>Game Agents – Thinking (2 of 3)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tr-TR" dirty="0"/>
              <a:t>Expert Knowledge </a:t>
            </a:r>
          </a:p>
          <a:p>
            <a:pPr lvl="1"/>
            <a:r>
              <a:rPr lang="en-US" altLang="tr-TR" sz="2200" dirty="0"/>
              <a:t>Finite State Machines, decision trees, … (FSM most popular, details next)</a:t>
            </a:r>
          </a:p>
          <a:p>
            <a:pPr lvl="1"/>
            <a:r>
              <a:rPr lang="en-US" altLang="tr-TR" sz="2200" dirty="0"/>
              <a:t>Appealing since simple, natural, embodies common sense and knowledge of domain</a:t>
            </a:r>
          </a:p>
          <a:p>
            <a:pPr lvl="2"/>
            <a:r>
              <a:rPr lang="en-US" altLang="tr-TR" sz="2000" dirty="0"/>
              <a:t>Ex: See enemy weaker than you? </a:t>
            </a:r>
            <a:r>
              <a:rPr lang="en-US" altLang="tr-TR" sz="2000" dirty="0">
                <a:sym typeface="Wingdings" panose="05000000000000000000" pitchFamily="2" charset="2"/>
              </a:rPr>
              <a:t> A</a:t>
            </a:r>
            <a:r>
              <a:rPr lang="en-US" altLang="tr-TR" sz="2000" dirty="0"/>
              <a:t>ttack. See enemy stronger? </a:t>
            </a:r>
            <a:r>
              <a:rPr lang="en-US" altLang="tr-TR" sz="2000" dirty="0">
                <a:sym typeface="Wingdings" panose="05000000000000000000" pitchFamily="2" charset="2"/>
              </a:rPr>
              <a:t></a:t>
            </a:r>
            <a:r>
              <a:rPr lang="en-US" altLang="tr-TR" sz="2000" dirty="0"/>
              <a:t> Go get help</a:t>
            </a:r>
          </a:p>
          <a:p>
            <a:pPr lvl="1"/>
            <a:r>
              <a:rPr lang="en-US" altLang="tr-TR" sz="2200" dirty="0"/>
              <a:t>Trouble is, often does not scale</a:t>
            </a:r>
          </a:p>
          <a:p>
            <a:pPr lvl="2"/>
            <a:r>
              <a:rPr lang="en-US" altLang="tr-TR" sz="2000" dirty="0"/>
              <a:t>Complex situations have many factors</a:t>
            </a:r>
          </a:p>
          <a:p>
            <a:pPr lvl="2"/>
            <a:r>
              <a:rPr lang="en-US" altLang="tr-TR" sz="2000" dirty="0"/>
              <a:t>Add more rules, becomes brittle</a:t>
            </a:r>
          </a:p>
          <a:p>
            <a:pPr lvl="1"/>
            <a:r>
              <a:rPr lang="en-US" altLang="tr-TR" sz="2200" dirty="0"/>
              <a:t>Still, often quite adequate for many AI tasks</a:t>
            </a:r>
          </a:p>
          <a:p>
            <a:pPr lvl="2"/>
            <a:r>
              <a:rPr lang="en-US" altLang="tr-TR" sz="2000" dirty="0"/>
              <a:t>Many agents have quite narrow domain, so doesn’t matter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097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r-TR" dirty="0" smtClean="0"/>
              <a:t>Game Agents – Thinking (3 of 3)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dirty="0" smtClean="0"/>
              <a:t>Search</a:t>
            </a:r>
          </a:p>
          <a:p>
            <a:pPr lvl="1"/>
            <a:r>
              <a:rPr lang="en-US" altLang="tr-TR" dirty="0" smtClean="0"/>
              <a:t>Look ahead and see what move to do next</a:t>
            </a:r>
          </a:p>
          <a:p>
            <a:pPr lvl="2"/>
            <a:r>
              <a:rPr lang="en-US" altLang="tr-TR" dirty="0" smtClean="0"/>
              <a:t>Ex: piece on game board (</a:t>
            </a:r>
            <a:r>
              <a:rPr lang="en-US" altLang="tr-TR" dirty="0" err="1" smtClean="0"/>
              <a:t>MinMax</a:t>
            </a:r>
            <a:r>
              <a:rPr lang="en-US" altLang="tr-TR" dirty="0" smtClean="0"/>
              <a:t>), </a:t>
            </a:r>
            <a:r>
              <a:rPr lang="en-US" altLang="tr-TR" dirty="0" err="1" smtClean="0"/>
              <a:t>pathfinding</a:t>
            </a:r>
            <a:r>
              <a:rPr lang="en-US" altLang="tr-TR" dirty="0" smtClean="0"/>
              <a:t> (A*)</a:t>
            </a:r>
          </a:p>
          <a:p>
            <a:pPr lvl="1"/>
            <a:r>
              <a:rPr lang="en-US" altLang="tr-TR" dirty="0" smtClean="0"/>
              <a:t>Works well with known information (</a:t>
            </a:r>
            <a:r>
              <a:rPr lang="en-US" altLang="tr-TR" dirty="0" err="1" smtClean="0"/>
              <a:t>ie</a:t>
            </a:r>
            <a:r>
              <a:rPr lang="en-US" altLang="tr-TR" dirty="0" smtClean="0"/>
              <a:t>- can see obstacles, pieces on board)</a:t>
            </a:r>
          </a:p>
          <a:p>
            <a:r>
              <a:rPr lang="en-US" altLang="tr-TR" dirty="0" smtClean="0"/>
              <a:t>Machine learning</a:t>
            </a:r>
          </a:p>
          <a:p>
            <a:pPr lvl="1"/>
            <a:r>
              <a:rPr lang="en-US" altLang="tr-TR" dirty="0" smtClean="0"/>
              <a:t>Evaluate past actions, use for future action</a:t>
            </a:r>
          </a:p>
          <a:p>
            <a:pPr lvl="1"/>
            <a:r>
              <a:rPr lang="en-US" altLang="tr-TR" dirty="0" smtClean="0"/>
              <a:t>Techniques show promise, but typically too slow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134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 smtClean="0"/>
              <a:t>Game Agents – Acting (1 of 2)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dirty="0" smtClean="0"/>
              <a:t>Learning and Remembering</a:t>
            </a:r>
          </a:p>
          <a:p>
            <a:pPr lvl="1"/>
            <a:r>
              <a:rPr lang="en-US" altLang="tr-TR" dirty="0" smtClean="0"/>
              <a:t>May not be important in many games where agent short-lived (</a:t>
            </a:r>
            <a:r>
              <a:rPr lang="en-US" altLang="tr-TR" dirty="0" err="1" smtClean="0"/>
              <a:t>ie</a:t>
            </a:r>
            <a:r>
              <a:rPr lang="en-US" altLang="tr-TR" dirty="0" smtClean="0"/>
              <a:t>- enemy drone)</a:t>
            </a:r>
          </a:p>
          <a:p>
            <a:pPr lvl="1"/>
            <a:r>
              <a:rPr lang="en-US" altLang="tr-TR" dirty="0" smtClean="0"/>
              <a:t>But if alive for 30+ seconds, can be helpful</a:t>
            </a:r>
          </a:p>
          <a:p>
            <a:pPr lvl="2"/>
            <a:r>
              <a:rPr lang="en-US" altLang="tr-TR" dirty="0" err="1" smtClean="0"/>
              <a:t>ie</a:t>
            </a:r>
            <a:r>
              <a:rPr lang="en-US" altLang="tr-TR" dirty="0" smtClean="0"/>
              <a:t>- player attacks from right, so shield right</a:t>
            </a:r>
          </a:p>
          <a:p>
            <a:pPr lvl="1"/>
            <a:r>
              <a:rPr lang="en-US" altLang="tr-TR" dirty="0" smtClean="0"/>
              <a:t>Implementation - too avoid too much information, can have fade from memory (by time or by queue that becomes full)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002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 smtClean="0"/>
              <a:t>Game Agents – Acting (2 of 2)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tr-TR" dirty="0"/>
              <a:t>Making agents stupid</a:t>
            </a:r>
          </a:p>
          <a:p>
            <a:pPr lvl="1"/>
            <a:r>
              <a:rPr lang="en-US" altLang="tr-TR" sz="2200" dirty="0"/>
              <a:t>Many cases, easy to make agents dominate</a:t>
            </a:r>
          </a:p>
          <a:p>
            <a:pPr lvl="2"/>
            <a:r>
              <a:rPr lang="en-US" altLang="tr-TR" sz="2000" dirty="0"/>
              <a:t>Ex: FPS bot always makes head-shot</a:t>
            </a:r>
          </a:p>
          <a:p>
            <a:pPr lvl="1"/>
            <a:r>
              <a:rPr lang="en-US" altLang="tr-TR" sz="2200" dirty="0"/>
              <a:t>Dumb down by giving “human” conditions, longer reaction times, make unnecessarily vulnerable, have make mistakes</a:t>
            </a:r>
          </a:p>
          <a:p>
            <a:r>
              <a:rPr lang="en-US" altLang="tr-TR" dirty="0"/>
              <a:t>Agent cheating</a:t>
            </a:r>
          </a:p>
          <a:p>
            <a:pPr lvl="1"/>
            <a:r>
              <a:rPr lang="en-US" altLang="tr-TR" sz="2200" dirty="0"/>
              <a:t>Ideally, don’t have unfair advantage (such as more attributes or more knowledge)</a:t>
            </a:r>
          </a:p>
          <a:p>
            <a:pPr lvl="1"/>
            <a:r>
              <a:rPr lang="en-US" altLang="tr-TR" sz="2200" dirty="0"/>
              <a:t>But sometimes might “cheat” to make a challenge</a:t>
            </a:r>
          </a:p>
          <a:p>
            <a:pPr lvl="2"/>
            <a:r>
              <a:rPr lang="en-US" altLang="tr-TR" sz="2000" dirty="0"/>
              <a:t>Remember, that’s the goal, AI lose in challenging way</a:t>
            </a:r>
          </a:p>
          <a:p>
            <a:pPr lvl="1"/>
            <a:r>
              <a:rPr lang="en-US" altLang="tr-TR" sz="2200" dirty="0"/>
              <a:t>Best to let player know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197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 for CS different than AI for Games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be smart, but purposely flawed</a:t>
            </a:r>
          </a:p>
          <a:p>
            <a:pPr lvl="1"/>
            <a:r>
              <a:rPr lang="en-US" dirty="0" smtClean="0"/>
              <a:t>Loose in a fun, challenging way</a:t>
            </a:r>
          </a:p>
          <a:p>
            <a:r>
              <a:rPr lang="en-US" dirty="0" smtClean="0"/>
              <a:t>No unintended weaknesses</a:t>
            </a:r>
          </a:p>
          <a:p>
            <a:pPr lvl="1"/>
            <a:r>
              <a:rPr lang="en-US" dirty="0" smtClean="0"/>
              <a:t>No “golden path” to defeat</a:t>
            </a:r>
          </a:p>
          <a:p>
            <a:pPr lvl="1"/>
            <a:r>
              <a:rPr lang="en-US" dirty="0" smtClean="0"/>
              <a:t>Must not look dumb</a:t>
            </a:r>
          </a:p>
          <a:p>
            <a:r>
              <a:rPr lang="en-US" dirty="0" smtClean="0"/>
              <a:t>Must perform in real time (CPU)</a:t>
            </a:r>
          </a:p>
          <a:p>
            <a:r>
              <a:rPr lang="en-US" dirty="0" smtClean="0"/>
              <a:t>Configurable by designers</a:t>
            </a:r>
          </a:p>
          <a:p>
            <a:pPr lvl="1"/>
            <a:r>
              <a:rPr lang="en-US" dirty="0" smtClean="0"/>
              <a:t>Not hard coded by programmer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515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 smtClean="0"/>
              <a:t>Finite State Machines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dirty="0"/>
              <a:t>Many different rules for agents</a:t>
            </a:r>
          </a:p>
          <a:p>
            <a:pPr lvl="1"/>
            <a:r>
              <a:rPr lang="en-US" altLang="tr-TR" dirty="0"/>
              <a:t>Ex:</a:t>
            </a:r>
            <a:r>
              <a:rPr lang="en-US" altLang="tr-TR" i="1" dirty="0"/>
              <a:t> sensing,</a:t>
            </a:r>
            <a:r>
              <a:rPr lang="en-US" altLang="tr-TR" dirty="0"/>
              <a:t> </a:t>
            </a:r>
            <a:r>
              <a:rPr lang="en-US" altLang="tr-TR" i="1" dirty="0"/>
              <a:t>thinking</a:t>
            </a:r>
            <a:r>
              <a:rPr lang="en-US" altLang="tr-TR" dirty="0"/>
              <a:t> and </a:t>
            </a:r>
            <a:r>
              <a:rPr lang="en-US" altLang="tr-TR" i="1" dirty="0"/>
              <a:t>acting</a:t>
            </a:r>
            <a:r>
              <a:rPr lang="en-US" altLang="tr-TR" dirty="0"/>
              <a:t> when </a:t>
            </a:r>
            <a:r>
              <a:rPr lang="en-US" altLang="tr-TR" i="1" dirty="0"/>
              <a:t>fighting</a:t>
            </a:r>
            <a:r>
              <a:rPr lang="en-US" altLang="tr-TR" dirty="0"/>
              <a:t>, </a:t>
            </a:r>
            <a:r>
              <a:rPr lang="en-US" altLang="tr-TR" i="1" dirty="0"/>
              <a:t>running</a:t>
            </a:r>
            <a:r>
              <a:rPr lang="en-US" altLang="tr-TR" dirty="0"/>
              <a:t>, </a:t>
            </a:r>
            <a:r>
              <a:rPr lang="en-US" altLang="tr-TR" i="1" dirty="0"/>
              <a:t>exploring</a:t>
            </a:r>
            <a:r>
              <a:rPr lang="en-US" altLang="tr-TR" dirty="0"/>
              <a:t>…</a:t>
            </a:r>
          </a:p>
          <a:p>
            <a:pPr lvl="1"/>
            <a:r>
              <a:rPr lang="en-US" altLang="tr-TR" dirty="0"/>
              <a:t>Can be difficult to keep rules consistent!</a:t>
            </a:r>
          </a:p>
          <a:p>
            <a:r>
              <a:rPr lang="en-US" altLang="tr-TR" dirty="0"/>
              <a:t>Try Finite State Machine</a:t>
            </a:r>
          </a:p>
          <a:p>
            <a:pPr lvl="1"/>
            <a:r>
              <a:rPr lang="en-US" altLang="tr-TR" dirty="0"/>
              <a:t>Probably most common game AI software pattern</a:t>
            </a:r>
          </a:p>
          <a:p>
            <a:pPr lvl="1"/>
            <a:r>
              <a:rPr lang="en-US" altLang="tr-TR" dirty="0"/>
              <a:t>Natural correspondence between states and behaviors</a:t>
            </a:r>
          </a:p>
          <a:p>
            <a:pPr lvl="1"/>
            <a:r>
              <a:rPr lang="en-US" altLang="tr-TR" dirty="0"/>
              <a:t>Easy: to diagram, program, debug</a:t>
            </a:r>
          </a:p>
          <a:p>
            <a:pPr lvl="1"/>
            <a:r>
              <a:rPr lang="en-US" altLang="tr-TR" dirty="0"/>
              <a:t>General to any problem</a:t>
            </a:r>
          </a:p>
          <a:p>
            <a:pPr lvl="1"/>
            <a:r>
              <a:rPr lang="en-US" altLang="tr-TR" dirty="0"/>
              <a:t>See </a:t>
            </a:r>
            <a:r>
              <a:rPr lang="en-US" altLang="tr-TR" dirty="0">
                <a:hlinkClick r:id="rId2"/>
              </a:rPr>
              <a:t>AI Depot - FSM</a:t>
            </a:r>
            <a:r>
              <a:rPr lang="en-US" altLang="tr-TR" dirty="0"/>
              <a:t> </a:t>
            </a:r>
          </a:p>
          <a:p>
            <a:r>
              <a:rPr lang="en-US" altLang="tr-TR" dirty="0"/>
              <a:t>For each situation, choose appropriate state</a:t>
            </a:r>
          </a:p>
          <a:p>
            <a:pPr lvl="1"/>
            <a:r>
              <a:rPr lang="en-US" altLang="tr-TR" dirty="0"/>
              <a:t>Number of rules for each state is small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489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 smtClean="0"/>
              <a:t>Finite State Machines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3941064"/>
            <a:ext cx="8302752" cy="2235899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tr-TR" dirty="0"/>
              <a:t>Abstract model of computation</a:t>
            </a:r>
          </a:p>
          <a:p>
            <a:pPr>
              <a:lnSpc>
                <a:spcPct val="80000"/>
              </a:lnSpc>
            </a:pPr>
            <a:r>
              <a:rPr lang="en-US" altLang="tr-TR" dirty="0"/>
              <a:t>Formally:</a:t>
            </a:r>
          </a:p>
          <a:p>
            <a:pPr lvl="1">
              <a:lnSpc>
                <a:spcPct val="80000"/>
              </a:lnSpc>
            </a:pPr>
            <a:r>
              <a:rPr lang="en-US" altLang="tr-TR" sz="2200" dirty="0"/>
              <a:t>Set of states</a:t>
            </a:r>
          </a:p>
          <a:p>
            <a:pPr lvl="1">
              <a:lnSpc>
                <a:spcPct val="80000"/>
              </a:lnSpc>
            </a:pPr>
            <a:r>
              <a:rPr lang="en-US" altLang="tr-TR" sz="2200" dirty="0"/>
              <a:t>A starting state</a:t>
            </a:r>
          </a:p>
          <a:p>
            <a:pPr lvl="1">
              <a:lnSpc>
                <a:spcPct val="80000"/>
              </a:lnSpc>
            </a:pPr>
            <a:r>
              <a:rPr lang="en-US" altLang="tr-TR" sz="2200" dirty="0"/>
              <a:t>An input vocabulary</a:t>
            </a:r>
          </a:p>
          <a:p>
            <a:pPr lvl="1">
              <a:lnSpc>
                <a:spcPct val="80000"/>
              </a:lnSpc>
            </a:pPr>
            <a:r>
              <a:rPr lang="en-US" altLang="tr-TR" sz="2200" dirty="0"/>
              <a:t>A transition function that maps inputs and the current state to a next state</a:t>
            </a:r>
          </a:p>
          <a:p>
            <a:endParaRPr lang="tr-TR" dirty="0"/>
          </a:p>
        </p:txBody>
      </p:sp>
      <p:pic>
        <p:nvPicPr>
          <p:cNvPr id="4" name="Picture 5" descr="Figure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960" y="1236293"/>
            <a:ext cx="5943600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998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tr-TR" dirty="0" smtClean="0"/>
              <a:t>Finite State Machines – Example (1 of 2)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7" y="1414145"/>
            <a:ext cx="4966076" cy="4351338"/>
          </a:xfrm>
        </p:spPr>
        <p:txBody>
          <a:bodyPr>
            <a:normAutofit lnSpcReduction="10000"/>
          </a:bodyPr>
          <a:lstStyle/>
          <a:p>
            <a:r>
              <a:rPr lang="en-US" altLang="tr-TR" sz="1800" dirty="0"/>
              <a:t>Game where raid Egyptian Tomb</a:t>
            </a:r>
          </a:p>
          <a:p>
            <a:r>
              <a:rPr lang="en-US" altLang="tr-TR" sz="1800" dirty="0"/>
              <a:t>Mummies!  Behavior</a:t>
            </a:r>
          </a:p>
          <a:p>
            <a:pPr lvl="1"/>
            <a:r>
              <a:rPr lang="en-US" altLang="tr-TR" dirty="0"/>
              <a:t>Spend all of eternity w</a:t>
            </a:r>
            <a:r>
              <a:rPr lang="en-US" altLang="tr-TR" i="1" dirty="0"/>
              <a:t>andering </a:t>
            </a:r>
            <a:r>
              <a:rPr lang="en-US" altLang="tr-TR" dirty="0"/>
              <a:t>in tomb</a:t>
            </a:r>
          </a:p>
          <a:p>
            <a:pPr lvl="1"/>
            <a:r>
              <a:rPr lang="en-US" altLang="tr-TR" dirty="0"/>
              <a:t>When player is close, s</a:t>
            </a:r>
            <a:r>
              <a:rPr lang="en-US" altLang="tr-TR" i="1" dirty="0"/>
              <a:t>earch</a:t>
            </a:r>
            <a:r>
              <a:rPr lang="en-US" altLang="tr-TR" dirty="0"/>
              <a:t> </a:t>
            </a:r>
          </a:p>
          <a:p>
            <a:pPr lvl="1"/>
            <a:r>
              <a:rPr lang="en-US" altLang="tr-TR" dirty="0"/>
              <a:t>When see player, c</a:t>
            </a:r>
            <a:r>
              <a:rPr lang="en-US" altLang="tr-TR" i="1" dirty="0"/>
              <a:t>hase</a:t>
            </a:r>
            <a:endParaRPr lang="en-US" altLang="tr-TR" dirty="0"/>
          </a:p>
          <a:p>
            <a:r>
              <a:rPr lang="en-US" altLang="tr-TR" sz="1800" dirty="0"/>
              <a:t>Make separate states</a:t>
            </a:r>
          </a:p>
          <a:p>
            <a:pPr lvl="1"/>
            <a:r>
              <a:rPr lang="en-US" altLang="tr-TR" dirty="0"/>
              <a:t>Define behavior in each state</a:t>
            </a:r>
          </a:p>
          <a:p>
            <a:pPr lvl="2"/>
            <a:r>
              <a:rPr lang="en-US" altLang="tr-TR" sz="1600" dirty="0"/>
              <a:t>Wander – move slowly, randomly</a:t>
            </a:r>
          </a:p>
          <a:p>
            <a:pPr lvl="2"/>
            <a:r>
              <a:rPr lang="en-US" altLang="tr-TR" sz="1600" dirty="0"/>
              <a:t>Search – move faster, in lines</a:t>
            </a:r>
          </a:p>
          <a:p>
            <a:pPr lvl="2"/>
            <a:r>
              <a:rPr lang="en-US" altLang="tr-TR" sz="1600" dirty="0"/>
              <a:t>Chasing – direct to player</a:t>
            </a:r>
          </a:p>
          <a:p>
            <a:r>
              <a:rPr lang="en-US" altLang="tr-TR" sz="1800" dirty="0"/>
              <a:t>Define transitions</a:t>
            </a:r>
          </a:p>
          <a:p>
            <a:pPr lvl="1"/>
            <a:r>
              <a:rPr lang="en-US" altLang="tr-TR" dirty="0"/>
              <a:t>Close is 100 meters (smell/sense)</a:t>
            </a:r>
          </a:p>
          <a:p>
            <a:pPr lvl="1"/>
            <a:r>
              <a:rPr lang="en-US" altLang="tr-TR" dirty="0"/>
              <a:t>Visible is line of sight</a:t>
            </a:r>
          </a:p>
          <a:p>
            <a:endParaRPr lang="tr-TR" dirty="0"/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6504363" y="1578737"/>
            <a:ext cx="1752600" cy="685800"/>
            <a:chOff x="3504" y="1344"/>
            <a:chExt cx="1104" cy="432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3504" y="1344"/>
              <a:ext cx="1104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600" y="1422"/>
              <a:ext cx="9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tr-TR" sz="2000" dirty="0">
                  <a:latin typeface="Comic Sans MS" panose="030F0702030302020204" pitchFamily="66" charset="0"/>
                </a:rPr>
                <a:t>Wandering</a:t>
              </a:r>
            </a:p>
          </p:txBody>
        </p:sp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6580563" y="3102737"/>
            <a:ext cx="1752600" cy="685800"/>
            <a:chOff x="3504" y="1344"/>
            <a:chExt cx="1104" cy="432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3504" y="1344"/>
              <a:ext cx="1104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3600" y="1422"/>
              <a:ext cx="8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tr-TR" sz="2000">
                  <a:latin typeface="Comic Sans MS" panose="030F0702030302020204" pitchFamily="66" charset="0"/>
                </a:rPr>
                <a:t>Searching</a:t>
              </a:r>
            </a:p>
          </p:txBody>
        </p:sp>
      </p:grpSp>
      <p:grpSp>
        <p:nvGrpSpPr>
          <p:cNvPr id="10" name="Group 15"/>
          <p:cNvGrpSpPr>
            <a:grpSpLocks/>
          </p:cNvGrpSpPr>
          <p:nvPr/>
        </p:nvGrpSpPr>
        <p:grpSpPr bwMode="auto">
          <a:xfrm>
            <a:off x="6656763" y="4626737"/>
            <a:ext cx="1752600" cy="685800"/>
            <a:chOff x="3552" y="2880"/>
            <a:chExt cx="1104" cy="432"/>
          </a:xfrm>
        </p:grpSpPr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3552" y="2880"/>
              <a:ext cx="1104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3744" y="2976"/>
              <a:ext cx="6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tr-TR" sz="2000">
                  <a:latin typeface="Comic Sans MS" panose="030F0702030302020204" pitchFamily="66" charset="0"/>
                </a:rPr>
                <a:t>Chasing</a:t>
              </a:r>
            </a:p>
          </p:txBody>
        </p:sp>
      </p:grp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7113963" y="2264537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 rot="16200000">
            <a:off x="6451976" y="2545525"/>
            <a:ext cx="866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sz="1400">
                <a:latin typeface="Comic Sans MS" panose="030F0702030302020204" pitchFamily="66" charset="0"/>
              </a:rPr>
              <a:t>Close by</a:t>
            </a: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190163" y="3788537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 rot="16200000">
            <a:off x="6593263" y="4133025"/>
            <a:ext cx="73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sz="1400">
                <a:latin typeface="Comic Sans MS" panose="030F0702030302020204" pitchFamily="66" charset="0"/>
              </a:rPr>
              <a:t>Visible</a:t>
            </a: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875963" y="2264537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 rot="5400000">
            <a:off x="7646569" y="2570131"/>
            <a:ext cx="915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sz="1400">
                <a:latin typeface="Comic Sans MS" panose="030F0702030302020204" pitchFamily="66" charset="0"/>
              </a:rPr>
              <a:t>Far away</a:t>
            </a: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7952163" y="3788537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 rot="5400000">
            <a:off x="7795795" y="4022694"/>
            <a:ext cx="7699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sz="1400">
                <a:latin typeface="Comic Sans MS" panose="030F0702030302020204" pitchFamily="66" charset="0"/>
              </a:rPr>
              <a:t>Hidden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34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tr-TR" dirty="0" smtClean="0"/>
              <a:t>Finite State Machines – Example (2 of 2)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14" y="1157663"/>
            <a:ext cx="5690616" cy="43513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tr-TR" dirty="0"/>
              <a:t>Can be extended easily</a:t>
            </a:r>
          </a:p>
          <a:p>
            <a:pPr>
              <a:lnSpc>
                <a:spcPct val="80000"/>
              </a:lnSpc>
            </a:pPr>
            <a:r>
              <a:rPr lang="en-US" altLang="tr-TR" dirty="0"/>
              <a:t>Ex: Add magical scarab (amulet)</a:t>
            </a:r>
          </a:p>
          <a:p>
            <a:pPr>
              <a:lnSpc>
                <a:spcPct val="80000"/>
              </a:lnSpc>
            </a:pPr>
            <a:r>
              <a:rPr lang="en-US" altLang="tr-TR" dirty="0"/>
              <a:t>When player gets scarab, Mummy is afraid.  Runs.</a:t>
            </a:r>
          </a:p>
          <a:p>
            <a:pPr>
              <a:lnSpc>
                <a:spcPct val="80000"/>
              </a:lnSpc>
            </a:pPr>
            <a:r>
              <a:rPr lang="en-US" altLang="tr-TR" dirty="0"/>
              <a:t>Behavior</a:t>
            </a:r>
          </a:p>
          <a:p>
            <a:pPr lvl="1">
              <a:lnSpc>
                <a:spcPct val="80000"/>
              </a:lnSpc>
            </a:pPr>
            <a:r>
              <a:rPr lang="en-US" altLang="tr-TR" sz="2200" dirty="0"/>
              <a:t>Move away from player fast</a:t>
            </a:r>
          </a:p>
          <a:p>
            <a:pPr>
              <a:lnSpc>
                <a:spcPct val="80000"/>
              </a:lnSpc>
            </a:pPr>
            <a:r>
              <a:rPr lang="en-US" altLang="tr-TR" dirty="0"/>
              <a:t>Transition</a:t>
            </a:r>
          </a:p>
          <a:p>
            <a:pPr lvl="1">
              <a:lnSpc>
                <a:spcPct val="80000"/>
              </a:lnSpc>
            </a:pPr>
            <a:r>
              <a:rPr lang="en-US" altLang="tr-TR" sz="2200" dirty="0"/>
              <a:t>When player gets scarab</a:t>
            </a:r>
          </a:p>
          <a:p>
            <a:pPr lvl="1">
              <a:lnSpc>
                <a:spcPct val="80000"/>
              </a:lnSpc>
            </a:pPr>
            <a:r>
              <a:rPr lang="en-US" altLang="tr-TR" sz="2200" dirty="0"/>
              <a:t>When timer expires</a:t>
            </a:r>
          </a:p>
          <a:p>
            <a:pPr>
              <a:lnSpc>
                <a:spcPct val="80000"/>
              </a:lnSpc>
            </a:pPr>
            <a:r>
              <a:rPr lang="en-US" altLang="tr-TR" dirty="0"/>
              <a:t>Can have sub-states</a:t>
            </a:r>
          </a:p>
          <a:p>
            <a:pPr lvl="1">
              <a:lnSpc>
                <a:spcPct val="80000"/>
              </a:lnSpc>
            </a:pPr>
            <a:r>
              <a:rPr lang="en-US" altLang="tr-TR" dirty="0"/>
              <a:t>Same transitions, but different actions</a:t>
            </a:r>
          </a:p>
          <a:p>
            <a:pPr lvl="2">
              <a:lnSpc>
                <a:spcPct val="80000"/>
              </a:lnSpc>
            </a:pPr>
            <a:r>
              <a:rPr lang="en-US" altLang="tr-TR" sz="2000" dirty="0" err="1"/>
              <a:t>ie</a:t>
            </a:r>
            <a:r>
              <a:rPr lang="en-US" altLang="tr-TR" sz="2000" dirty="0"/>
              <a:t>- range attack versus melee attack</a:t>
            </a:r>
          </a:p>
          <a:p>
            <a:endParaRPr lang="tr-TR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4684776" y="2531707"/>
            <a:ext cx="1752600" cy="685800"/>
            <a:chOff x="3504" y="1344"/>
            <a:chExt cx="1104" cy="432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3504" y="1344"/>
              <a:ext cx="1104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600" y="1422"/>
              <a:ext cx="9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tr-TR" sz="2000" dirty="0">
                  <a:latin typeface="Comic Sans MS" panose="030F0702030302020204" pitchFamily="66" charset="0"/>
                </a:rPr>
                <a:t>Wandering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760976" y="4055707"/>
            <a:ext cx="1752600" cy="685800"/>
            <a:chOff x="3504" y="1344"/>
            <a:chExt cx="1104" cy="432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3504" y="1344"/>
              <a:ext cx="1104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600" y="1422"/>
              <a:ext cx="8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tr-TR" sz="2000">
                  <a:latin typeface="Comic Sans MS" panose="030F0702030302020204" pitchFamily="66" charset="0"/>
                </a:rPr>
                <a:t>Searching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4837176" y="5579707"/>
            <a:ext cx="1752600" cy="685800"/>
            <a:chOff x="3552" y="2880"/>
            <a:chExt cx="1104" cy="432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3552" y="2880"/>
              <a:ext cx="1104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3744" y="2976"/>
              <a:ext cx="6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tr-TR" sz="2000">
                  <a:latin typeface="Comic Sans MS" panose="030F0702030302020204" pitchFamily="66" charset="0"/>
                </a:rPr>
                <a:t>Chasing</a:t>
              </a:r>
            </a:p>
          </p:txBody>
        </p:sp>
      </p:grp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5294376" y="3217507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 rot="16200000">
            <a:off x="4632389" y="3498495"/>
            <a:ext cx="866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sz="1400">
                <a:latin typeface="Comic Sans MS" panose="030F0702030302020204" pitchFamily="66" charset="0"/>
              </a:rPr>
              <a:t>Close by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5370576" y="4741507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 rot="16200000">
            <a:off x="4773676" y="5085995"/>
            <a:ext cx="73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sz="1400">
                <a:latin typeface="Comic Sans MS" panose="030F0702030302020204" pitchFamily="66" charset="0"/>
              </a:rPr>
              <a:t>Visible</a:t>
            </a: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056376" y="3217507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 rot="5400000">
            <a:off x="5826982" y="3523101"/>
            <a:ext cx="915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sz="1400" dirty="0">
                <a:latin typeface="Comic Sans MS" panose="030F0702030302020204" pitchFamily="66" charset="0"/>
              </a:rPr>
              <a:t>Far away</a:t>
            </a: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6132576" y="4741507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 rot="5400000">
            <a:off x="5976208" y="4975664"/>
            <a:ext cx="7699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sz="1400">
                <a:latin typeface="Comic Sans MS" panose="030F0702030302020204" pitchFamily="66" charset="0"/>
              </a:rPr>
              <a:t>Hidden</a:t>
            </a:r>
          </a:p>
        </p:txBody>
      </p: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7275576" y="4055707"/>
            <a:ext cx="1752600" cy="685800"/>
            <a:chOff x="3552" y="2880"/>
            <a:chExt cx="1104" cy="432"/>
          </a:xfrm>
        </p:grpSpPr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3552" y="2880"/>
              <a:ext cx="1104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744" y="2976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tr-TR" sz="2000">
                  <a:latin typeface="Comic Sans MS" panose="030F0702030302020204" pitchFamily="66" charset="0"/>
                </a:rPr>
                <a:t>Afraid</a:t>
              </a:r>
            </a:p>
          </p:txBody>
        </p:sp>
      </p:grpSp>
      <p:cxnSp>
        <p:nvCxnSpPr>
          <p:cNvPr id="24" name="AutoShape 24"/>
          <p:cNvCxnSpPr>
            <a:cxnSpLocks noChangeShapeType="1"/>
            <a:stCxn id="22" idx="0"/>
            <a:endCxn id="5" idx="7"/>
          </p:cNvCxnSpPr>
          <p:nvPr/>
        </p:nvCxnSpPr>
        <p:spPr bwMode="auto">
          <a:xfrm rot="5400000" flipH="1">
            <a:off x="6454046" y="2357877"/>
            <a:ext cx="1423987" cy="1971675"/>
          </a:xfrm>
          <a:prstGeom prst="curvedConnector3">
            <a:avLst>
              <a:gd name="adj1" fmla="val 107023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25"/>
          <p:cNvCxnSpPr>
            <a:cxnSpLocks noChangeShapeType="1"/>
            <a:stCxn id="22" idx="4"/>
            <a:endCxn id="11" idx="6"/>
          </p:cNvCxnSpPr>
          <p:nvPr/>
        </p:nvCxnSpPr>
        <p:spPr bwMode="auto">
          <a:xfrm rot="5400000">
            <a:off x="6780276" y="4551007"/>
            <a:ext cx="1181100" cy="1562100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26"/>
          <p:cNvCxnSpPr>
            <a:cxnSpLocks noChangeShapeType="1"/>
            <a:stCxn id="8" idx="6"/>
          </p:cNvCxnSpPr>
          <p:nvPr/>
        </p:nvCxnSpPr>
        <p:spPr bwMode="auto">
          <a:xfrm>
            <a:off x="6513576" y="4398607"/>
            <a:ext cx="7620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7"/>
          <p:cNvCxnSpPr>
            <a:cxnSpLocks noChangeShapeType="1"/>
            <a:stCxn id="5" idx="6"/>
          </p:cNvCxnSpPr>
          <p:nvPr/>
        </p:nvCxnSpPr>
        <p:spPr bwMode="auto">
          <a:xfrm>
            <a:off x="6437377" y="2874608"/>
            <a:ext cx="1095375" cy="12811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6513577" y="4436707"/>
            <a:ext cx="771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sz="1400">
                <a:latin typeface="Comic Sans MS" panose="030F0702030302020204" pitchFamily="66" charset="0"/>
              </a:rPr>
              <a:t>Scarab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 rot="2623407">
            <a:off x="6589777" y="3293707"/>
            <a:ext cx="771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sz="1400">
                <a:latin typeface="Comic Sans MS" panose="030F0702030302020204" pitchFamily="66" charset="0"/>
              </a:rPr>
              <a:t>Scarab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 rot="19708250">
            <a:off x="7275577" y="5655907"/>
            <a:ext cx="771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sz="1400">
                <a:latin typeface="Comic Sans MS" panose="030F0702030302020204" pitchFamily="66" charset="0"/>
              </a:rPr>
              <a:t>Scarab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 rot="3377940">
            <a:off x="7809611" y="2677291"/>
            <a:ext cx="8210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tr-TR" sz="1400">
                <a:latin typeface="Comic Sans MS" panose="030F0702030302020204" pitchFamily="66" charset="0"/>
              </a:rPr>
              <a:t>Timer</a:t>
            </a:r>
          </a:p>
          <a:p>
            <a:pPr algn="ctr"/>
            <a:r>
              <a:rPr lang="en-US" altLang="tr-TR" sz="1400">
                <a:latin typeface="Comic Sans MS" panose="030F0702030302020204" pitchFamily="66" charset="0"/>
              </a:rPr>
              <a:t>Expires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655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r-TR" dirty="0" smtClean="0"/>
              <a:t>Finite-State Machine: Approaches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dirty="0" smtClean="0"/>
              <a:t>Three approaches</a:t>
            </a:r>
          </a:p>
          <a:p>
            <a:pPr lvl="1"/>
            <a:r>
              <a:rPr lang="en-US" altLang="tr-TR" dirty="0" smtClean="0"/>
              <a:t>Hardcoded (</a:t>
            </a:r>
            <a:r>
              <a:rPr lang="en-US" altLang="tr-TR" dirty="0" smtClean="0">
                <a:latin typeface="Courier New" panose="02070309020205020404" pitchFamily="49" charset="0"/>
              </a:rPr>
              <a:t>switch</a:t>
            </a:r>
            <a:r>
              <a:rPr lang="en-US" altLang="tr-TR" dirty="0" smtClean="0"/>
              <a:t> statement)</a:t>
            </a:r>
          </a:p>
          <a:p>
            <a:pPr lvl="1"/>
            <a:r>
              <a:rPr lang="en-US" altLang="tr-TR" dirty="0" smtClean="0"/>
              <a:t>Scripted</a:t>
            </a:r>
          </a:p>
          <a:p>
            <a:pPr lvl="1"/>
            <a:r>
              <a:rPr lang="en-US" altLang="tr-TR" dirty="0" smtClean="0"/>
              <a:t>Hybrid Approach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006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r-TR" dirty="0" smtClean="0"/>
              <a:t>Hardcoded FSM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void Step(</a:t>
            </a:r>
            <a:r>
              <a:rPr lang="en-US" altLang="tr-TR" dirty="0" err="1" smtClean="0">
                <a:latin typeface="Courier New" panose="02070309020205020404" pitchFamily="49" charset="0"/>
              </a:rPr>
              <a:t>int</a:t>
            </a:r>
            <a:r>
              <a:rPr lang="en-US" altLang="tr-TR" dirty="0" smtClean="0">
                <a:latin typeface="Courier New" panose="02070309020205020404" pitchFamily="49" charset="0"/>
              </a:rPr>
              <a:t> *state) { </a:t>
            </a:r>
            <a:r>
              <a:rPr lang="en-US" altLang="tr-TR" i="1" dirty="0" smtClean="0">
                <a:latin typeface="Courier New" panose="02070309020205020404" pitchFamily="49" charset="0"/>
              </a:rPr>
              <a:t>// call by reference since state can change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    switch(state)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	     case 0:  </a:t>
            </a:r>
            <a:r>
              <a:rPr lang="en-US" altLang="tr-TR" i="1" dirty="0" smtClean="0">
                <a:latin typeface="Courier New" panose="02070309020205020404" pitchFamily="49" charset="0"/>
              </a:rPr>
              <a:t>// Wander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            Wander();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            if( </a:t>
            </a:r>
            <a:r>
              <a:rPr lang="en-US" altLang="tr-TR" dirty="0" err="1" smtClean="0">
                <a:latin typeface="Courier New" panose="02070309020205020404" pitchFamily="49" charset="0"/>
              </a:rPr>
              <a:t>SeeEnemy</a:t>
            </a:r>
            <a:r>
              <a:rPr lang="en-US" altLang="tr-TR" dirty="0" smtClean="0">
                <a:latin typeface="Courier New" panose="02070309020205020404" pitchFamily="49" charset="0"/>
              </a:rPr>
              <a:t>() )    { *state = 1;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            break;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        case 1:  </a:t>
            </a:r>
            <a:r>
              <a:rPr lang="en-US" altLang="tr-TR" i="1" dirty="0" smtClean="0">
                <a:latin typeface="Courier New" panose="02070309020205020404" pitchFamily="49" charset="0"/>
              </a:rPr>
              <a:t>// Attack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            Attack();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            if( </a:t>
            </a:r>
            <a:r>
              <a:rPr lang="en-US" altLang="tr-TR" dirty="0" err="1" smtClean="0">
                <a:latin typeface="Courier New" panose="02070309020205020404" pitchFamily="49" charset="0"/>
              </a:rPr>
              <a:t>LowOnHealth</a:t>
            </a:r>
            <a:r>
              <a:rPr lang="en-US" altLang="tr-TR" dirty="0" smtClean="0">
                <a:latin typeface="Courier New" panose="02070309020205020404" pitchFamily="49" charset="0"/>
              </a:rPr>
              <a:t>() ) { *state = 2;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            if( </a:t>
            </a:r>
            <a:r>
              <a:rPr lang="en-US" altLang="tr-TR" dirty="0" err="1" smtClean="0">
                <a:latin typeface="Courier New" panose="02070309020205020404" pitchFamily="49" charset="0"/>
              </a:rPr>
              <a:t>NoEnemy</a:t>
            </a:r>
            <a:r>
              <a:rPr lang="en-US" altLang="tr-TR" dirty="0" smtClean="0">
                <a:latin typeface="Courier New" panose="02070309020205020404" pitchFamily="49" charset="0"/>
              </a:rPr>
              <a:t>() )     { *state = 0;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            break;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        case 2:  </a:t>
            </a:r>
            <a:r>
              <a:rPr lang="en-US" altLang="tr-TR" i="1" dirty="0" smtClean="0">
                <a:latin typeface="Courier New" panose="02070309020205020404" pitchFamily="49" charset="0"/>
              </a:rPr>
              <a:t>// Flee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            Flee();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            if( </a:t>
            </a:r>
            <a:r>
              <a:rPr lang="en-US" altLang="tr-TR" dirty="0" err="1" smtClean="0">
                <a:latin typeface="Courier New" panose="02070309020205020404" pitchFamily="49" charset="0"/>
              </a:rPr>
              <a:t>NoEnemy</a:t>
            </a:r>
            <a:r>
              <a:rPr lang="en-US" altLang="tr-TR" dirty="0" smtClean="0">
                <a:latin typeface="Courier New" panose="02070309020205020404" pitchFamily="49" charset="0"/>
              </a:rPr>
              <a:t>() )     { *state = 0; }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            break;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}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00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67" y="160866"/>
            <a:ext cx="8619065" cy="744390"/>
          </a:xfrm>
        </p:spPr>
        <p:txBody>
          <a:bodyPr>
            <a:normAutofit/>
          </a:bodyPr>
          <a:lstStyle/>
          <a:p>
            <a:r>
              <a:rPr lang="en-US" altLang="tr-TR" dirty="0" smtClean="0"/>
              <a:t>Problems with switch FSM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tr-TR" dirty="0" smtClean="0"/>
              <a:t>1. Code is ad hoc</a:t>
            </a:r>
          </a:p>
          <a:p>
            <a:pPr lvl="1"/>
            <a:r>
              <a:rPr lang="en-US" altLang="tr-TR" smtClean="0"/>
              <a:t>Language </a:t>
            </a:r>
            <a:r>
              <a:rPr lang="en-US" altLang="tr-TR" dirty="0" smtClean="0"/>
              <a:t>doesn’t enforce structure</a:t>
            </a:r>
          </a:p>
          <a:p>
            <a:pPr>
              <a:buNone/>
            </a:pPr>
            <a:r>
              <a:rPr lang="en-US" altLang="tr-TR" dirty="0" smtClean="0"/>
              <a:t>2. Transitions result from polling (checking each time)</a:t>
            </a:r>
          </a:p>
          <a:p>
            <a:pPr lvl="1"/>
            <a:r>
              <a:rPr lang="en-US" altLang="tr-TR" dirty="0" smtClean="0"/>
              <a:t>Inefficient – event-driven sometimes better</a:t>
            </a:r>
          </a:p>
          <a:p>
            <a:pPr lvl="2"/>
            <a:r>
              <a:rPr lang="en-US" altLang="tr-TR" dirty="0" err="1" smtClean="0"/>
              <a:t>ie</a:t>
            </a:r>
            <a:r>
              <a:rPr lang="en-US" altLang="tr-TR" dirty="0" smtClean="0"/>
              <a:t>- when damage, call “pain” event for monster and it may change states</a:t>
            </a:r>
          </a:p>
          <a:p>
            <a:pPr>
              <a:buNone/>
            </a:pPr>
            <a:r>
              <a:rPr lang="en-US" altLang="tr-TR" dirty="0" smtClean="0"/>
              <a:t>3. Can’t determine 1</a:t>
            </a:r>
            <a:r>
              <a:rPr lang="en-US" altLang="tr-TR" baseline="30000" dirty="0" smtClean="0"/>
              <a:t>st</a:t>
            </a:r>
            <a:r>
              <a:rPr lang="en-US" altLang="tr-TR" dirty="0" smtClean="0"/>
              <a:t> time state is entered</a:t>
            </a:r>
          </a:p>
          <a:p>
            <a:pPr>
              <a:buNone/>
            </a:pPr>
            <a:r>
              <a:rPr lang="en-US" altLang="tr-TR" dirty="0" smtClean="0"/>
              <a:t>4. Can’t be edited or specified by game designers or players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279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r-TR" dirty="0" smtClean="0"/>
              <a:t>Alternative Implementation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dirty="0" smtClean="0"/>
              <a:t>Make objects</a:t>
            </a:r>
          </a:p>
          <a:p>
            <a:r>
              <a:rPr lang="en-US" altLang="tr-TR" dirty="0" smtClean="0"/>
              <a:t>Transitions are events (passed by objects creating events)</a:t>
            </a:r>
          </a:p>
          <a:p>
            <a:pPr lvl="1"/>
            <a:r>
              <a:rPr lang="en-US" altLang="tr-TR" dirty="0" smtClean="0"/>
              <a:t>Ex: player runs.  All objects within hearing range get “run sound” event</a:t>
            </a:r>
          </a:p>
          <a:p>
            <a:r>
              <a:rPr lang="en-US" altLang="tr-TR" dirty="0" smtClean="0"/>
              <a:t>Each object can have step event</a:t>
            </a:r>
          </a:p>
          <a:p>
            <a:pPr lvl="1"/>
            <a:r>
              <a:rPr lang="en-US" altLang="tr-TR" dirty="0" smtClean="0"/>
              <a:t>Gets mapped to right action in state by call back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906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45670"/>
            <a:ext cx="8247888" cy="750443"/>
          </a:xfrm>
        </p:spPr>
        <p:txBody>
          <a:bodyPr>
            <a:normAutofit/>
          </a:bodyPr>
          <a:lstStyle/>
          <a:p>
            <a:r>
              <a:rPr lang="en-US" altLang="tr-TR" dirty="0" smtClean="0"/>
              <a:t>Scripted with Alternative Language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888" y="1133856"/>
            <a:ext cx="8467344" cy="5431536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err="1" smtClean="0">
                <a:latin typeface="Courier New" panose="02070309020205020404" pitchFamily="49" charset="0"/>
              </a:rPr>
              <a:t>AgentFSM</a:t>
            </a:r>
            <a:r>
              <a:rPr lang="en-US" altLang="tr-TR" dirty="0" smtClean="0">
                <a:latin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    State( </a:t>
            </a:r>
            <a:r>
              <a:rPr lang="en-US" altLang="tr-TR" dirty="0" err="1" smtClean="0">
                <a:latin typeface="Courier New" panose="02070309020205020404" pitchFamily="49" charset="0"/>
              </a:rPr>
              <a:t>STATE_Wander</a:t>
            </a:r>
            <a:r>
              <a:rPr lang="en-US" altLang="tr-TR" dirty="0" smtClean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        </a:t>
            </a:r>
            <a:r>
              <a:rPr lang="en-US" altLang="tr-TR" dirty="0" err="1" smtClean="0">
                <a:latin typeface="Courier New" panose="02070309020205020404" pitchFamily="49" charset="0"/>
              </a:rPr>
              <a:t>OnUpdate</a:t>
            </a:r>
            <a:endParaRPr lang="en-US" altLang="tr-TR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            Execute( Wander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            if( </a:t>
            </a:r>
            <a:r>
              <a:rPr lang="en-US" altLang="tr-TR" dirty="0" err="1" smtClean="0">
                <a:latin typeface="Courier New" panose="02070309020205020404" pitchFamily="49" charset="0"/>
              </a:rPr>
              <a:t>SeeEnemy</a:t>
            </a:r>
            <a:r>
              <a:rPr lang="en-US" altLang="tr-TR" dirty="0" smtClean="0">
                <a:latin typeface="Courier New" panose="02070309020205020404" pitchFamily="49" charset="0"/>
              </a:rPr>
              <a:t> )    </a:t>
            </a:r>
            <a:r>
              <a:rPr lang="en-US" altLang="tr-TR" dirty="0" err="1" smtClean="0">
                <a:latin typeface="Courier New" panose="02070309020205020404" pitchFamily="49" charset="0"/>
              </a:rPr>
              <a:t>SetState</a:t>
            </a:r>
            <a:r>
              <a:rPr lang="en-US" altLang="tr-TR" dirty="0" smtClean="0">
                <a:latin typeface="Courier New" panose="02070309020205020404" pitchFamily="49" charset="0"/>
              </a:rPr>
              <a:t>( </a:t>
            </a:r>
            <a:r>
              <a:rPr lang="en-US" altLang="tr-TR" dirty="0" err="1" smtClean="0">
                <a:latin typeface="Courier New" panose="02070309020205020404" pitchFamily="49" charset="0"/>
              </a:rPr>
              <a:t>STATE_Attack</a:t>
            </a:r>
            <a:r>
              <a:rPr lang="en-US" altLang="tr-TR" dirty="0" smtClean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        </a:t>
            </a:r>
            <a:r>
              <a:rPr lang="en-US" altLang="tr-TR" dirty="0" err="1" smtClean="0">
                <a:latin typeface="Courier New" panose="02070309020205020404" pitchFamily="49" charset="0"/>
              </a:rPr>
              <a:t>OnEvent</a:t>
            </a:r>
            <a:r>
              <a:rPr lang="en-US" altLang="tr-TR" dirty="0" smtClean="0">
                <a:latin typeface="Courier New" panose="02070309020205020404" pitchFamily="49" charset="0"/>
              </a:rPr>
              <a:t>( </a:t>
            </a:r>
            <a:r>
              <a:rPr lang="en-US" altLang="tr-TR" dirty="0" err="1" smtClean="0">
                <a:latin typeface="Courier New" panose="02070309020205020404" pitchFamily="49" charset="0"/>
              </a:rPr>
              <a:t>AttackedByEnemy</a:t>
            </a:r>
            <a:r>
              <a:rPr lang="en-US" altLang="tr-TR" dirty="0" smtClean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            </a:t>
            </a:r>
            <a:r>
              <a:rPr lang="en-US" altLang="tr-TR" dirty="0" err="1" smtClean="0">
                <a:latin typeface="Courier New" panose="02070309020205020404" pitchFamily="49" charset="0"/>
              </a:rPr>
              <a:t>SetState</a:t>
            </a:r>
            <a:r>
              <a:rPr lang="en-US" altLang="tr-TR" dirty="0" smtClean="0">
                <a:latin typeface="Courier New" panose="02070309020205020404" pitchFamily="49" charset="0"/>
              </a:rPr>
              <a:t>( Attack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    State( </a:t>
            </a:r>
            <a:r>
              <a:rPr lang="en-US" altLang="tr-TR" dirty="0" err="1" smtClean="0">
                <a:latin typeface="Courier New" panose="02070309020205020404" pitchFamily="49" charset="0"/>
              </a:rPr>
              <a:t>STATE_Attack</a:t>
            </a:r>
            <a:r>
              <a:rPr lang="en-US" altLang="tr-TR" dirty="0" smtClean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        </a:t>
            </a:r>
            <a:r>
              <a:rPr lang="en-US" altLang="tr-TR" dirty="0" err="1" smtClean="0">
                <a:latin typeface="Courier New" panose="02070309020205020404" pitchFamily="49" charset="0"/>
              </a:rPr>
              <a:t>OnEnter</a:t>
            </a:r>
            <a:endParaRPr lang="en-US" altLang="tr-TR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            Execute( </a:t>
            </a:r>
            <a:r>
              <a:rPr lang="en-US" altLang="tr-TR" dirty="0" err="1" smtClean="0">
                <a:latin typeface="Courier New" panose="02070309020205020404" pitchFamily="49" charset="0"/>
              </a:rPr>
              <a:t>PrepareWeapon</a:t>
            </a:r>
            <a:r>
              <a:rPr lang="en-US" altLang="tr-TR" dirty="0" smtClean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        </a:t>
            </a:r>
            <a:r>
              <a:rPr lang="en-US" altLang="tr-TR" dirty="0" err="1" smtClean="0">
                <a:latin typeface="Courier New" panose="02070309020205020404" pitchFamily="49" charset="0"/>
              </a:rPr>
              <a:t>OnUpdate</a:t>
            </a:r>
            <a:endParaRPr lang="en-US" altLang="tr-TR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            Execute( Attack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            if( </a:t>
            </a:r>
            <a:r>
              <a:rPr lang="en-US" altLang="tr-TR" dirty="0" err="1" smtClean="0">
                <a:latin typeface="Courier New" panose="02070309020205020404" pitchFamily="49" charset="0"/>
              </a:rPr>
              <a:t>LowOnHealth</a:t>
            </a:r>
            <a:r>
              <a:rPr lang="en-US" altLang="tr-TR" dirty="0" smtClean="0">
                <a:latin typeface="Courier New" panose="02070309020205020404" pitchFamily="49" charset="0"/>
              </a:rPr>
              <a:t> ) </a:t>
            </a:r>
            <a:r>
              <a:rPr lang="en-US" altLang="tr-TR" dirty="0" err="1" smtClean="0">
                <a:latin typeface="Courier New" panose="02070309020205020404" pitchFamily="49" charset="0"/>
              </a:rPr>
              <a:t>SetState</a:t>
            </a:r>
            <a:r>
              <a:rPr lang="en-US" altLang="tr-TR" dirty="0" smtClean="0">
                <a:latin typeface="Courier New" panose="02070309020205020404" pitchFamily="49" charset="0"/>
              </a:rPr>
              <a:t>( </a:t>
            </a:r>
            <a:r>
              <a:rPr lang="en-US" altLang="tr-TR" dirty="0" err="1" smtClean="0">
                <a:latin typeface="Courier New" panose="02070309020205020404" pitchFamily="49" charset="0"/>
              </a:rPr>
              <a:t>STATE_Flee</a:t>
            </a:r>
            <a:r>
              <a:rPr lang="en-US" altLang="tr-TR" dirty="0" smtClean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            if( </a:t>
            </a:r>
            <a:r>
              <a:rPr lang="en-US" altLang="tr-TR" dirty="0" err="1" smtClean="0">
                <a:latin typeface="Courier New" panose="02070309020205020404" pitchFamily="49" charset="0"/>
              </a:rPr>
              <a:t>NoEnemy</a:t>
            </a:r>
            <a:r>
              <a:rPr lang="en-US" altLang="tr-TR" dirty="0" smtClean="0">
                <a:latin typeface="Courier New" panose="02070309020205020404" pitchFamily="49" charset="0"/>
              </a:rPr>
              <a:t> )     </a:t>
            </a:r>
            <a:r>
              <a:rPr lang="en-US" altLang="tr-TR" dirty="0" err="1" smtClean="0">
                <a:latin typeface="Courier New" panose="02070309020205020404" pitchFamily="49" charset="0"/>
              </a:rPr>
              <a:t>SetState</a:t>
            </a:r>
            <a:r>
              <a:rPr lang="en-US" altLang="tr-TR" dirty="0" smtClean="0">
                <a:latin typeface="Courier New" panose="02070309020205020404" pitchFamily="49" charset="0"/>
              </a:rPr>
              <a:t>( </a:t>
            </a:r>
            <a:r>
              <a:rPr lang="en-US" altLang="tr-TR" dirty="0" err="1" smtClean="0">
                <a:latin typeface="Courier New" panose="02070309020205020404" pitchFamily="49" charset="0"/>
              </a:rPr>
              <a:t>STATE_Wander</a:t>
            </a:r>
            <a:r>
              <a:rPr lang="en-US" altLang="tr-TR" dirty="0" smtClean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        </a:t>
            </a:r>
            <a:r>
              <a:rPr lang="en-US" altLang="tr-TR" dirty="0" err="1" smtClean="0">
                <a:latin typeface="Courier New" panose="02070309020205020404" pitchFamily="49" charset="0"/>
              </a:rPr>
              <a:t>OnExit</a:t>
            </a:r>
            <a:endParaRPr lang="en-US" altLang="tr-TR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            Execute( </a:t>
            </a:r>
            <a:r>
              <a:rPr lang="en-US" altLang="tr-TR" dirty="0" err="1" smtClean="0">
                <a:latin typeface="Courier New" panose="02070309020205020404" pitchFamily="49" charset="0"/>
              </a:rPr>
              <a:t>StoreWeapon</a:t>
            </a:r>
            <a:r>
              <a:rPr lang="en-US" altLang="tr-TR" dirty="0" smtClean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    State( </a:t>
            </a:r>
            <a:r>
              <a:rPr lang="en-US" altLang="tr-TR" dirty="0" err="1" smtClean="0">
                <a:latin typeface="Courier New" panose="02070309020205020404" pitchFamily="49" charset="0"/>
              </a:rPr>
              <a:t>STATE_Flee</a:t>
            </a:r>
            <a:r>
              <a:rPr lang="en-US" altLang="tr-TR" dirty="0" smtClean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        </a:t>
            </a:r>
            <a:r>
              <a:rPr lang="en-US" altLang="tr-TR" dirty="0" err="1" smtClean="0">
                <a:latin typeface="Courier New" panose="02070309020205020404" pitchFamily="49" charset="0"/>
              </a:rPr>
              <a:t>OnUpdate</a:t>
            </a:r>
            <a:endParaRPr lang="en-US" altLang="tr-TR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            Execute( Flee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            if( </a:t>
            </a:r>
            <a:r>
              <a:rPr lang="en-US" altLang="tr-TR" dirty="0" err="1" smtClean="0">
                <a:latin typeface="Courier New" panose="02070309020205020404" pitchFamily="49" charset="0"/>
              </a:rPr>
              <a:t>NoEnemy</a:t>
            </a:r>
            <a:r>
              <a:rPr lang="en-US" altLang="tr-TR" dirty="0" smtClean="0">
                <a:latin typeface="Courier New" panose="02070309020205020404" pitchFamily="49" charset="0"/>
              </a:rPr>
              <a:t> )     </a:t>
            </a:r>
            <a:r>
              <a:rPr lang="en-US" altLang="tr-TR" dirty="0" err="1" smtClean="0">
                <a:latin typeface="Courier New" panose="02070309020205020404" pitchFamily="49" charset="0"/>
              </a:rPr>
              <a:t>SetState</a:t>
            </a:r>
            <a:r>
              <a:rPr lang="en-US" altLang="tr-TR" dirty="0" smtClean="0">
                <a:latin typeface="Courier New" panose="02070309020205020404" pitchFamily="49" charset="0"/>
              </a:rPr>
              <a:t>( </a:t>
            </a:r>
            <a:r>
              <a:rPr lang="en-US" altLang="tr-TR" dirty="0" err="1" smtClean="0">
                <a:latin typeface="Courier New" panose="02070309020205020404" pitchFamily="49" charset="0"/>
              </a:rPr>
              <a:t>STATE_Wander</a:t>
            </a:r>
            <a:r>
              <a:rPr lang="en-US" altLang="tr-TR" dirty="0" smtClean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latin typeface="Courier New" panose="02070309020205020404" pitchFamily="49" charset="0"/>
              </a:rPr>
              <a:t>}</a:t>
            </a:r>
            <a:endParaRPr lang="en-US" alt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50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r-TR" dirty="0" smtClean="0"/>
              <a:t>Scripting Advantages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tr-TR" dirty="0" smtClean="0"/>
              <a:t>1. Structure enforced</a:t>
            </a:r>
          </a:p>
          <a:p>
            <a:pPr>
              <a:buFontTx/>
              <a:buNone/>
            </a:pPr>
            <a:r>
              <a:rPr lang="en-US" altLang="tr-TR" dirty="0" smtClean="0"/>
              <a:t>2. Events can be handed as well as polling</a:t>
            </a:r>
          </a:p>
          <a:p>
            <a:pPr>
              <a:buFontTx/>
              <a:buNone/>
            </a:pPr>
            <a:r>
              <a:rPr lang="en-US" altLang="tr-TR" dirty="0" smtClean="0"/>
              <a:t>3. </a:t>
            </a:r>
            <a:r>
              <a:rPr lang="en-US" altLang="tr-TR" dirty="0" err="1" smtClean="0"/>
              <a:t>OnEnter</a:t>
            </a:r>
            <a:r>
              <a:rPr lang="en-US" altLang="tr-TR" dirty="0" smtClean="0"/>
              <a:t> and </a:t>
            </a:r>
            <a:r>
              <a:rPr lang="en-US" altLang="tr-TR" dirty="0" err="1" smtClean="0"/>
              <a:t>OnExit</a:t>
            </a:r>
            <a:r>
              <a:rPr lang="en-US" altLang="tr-TR" dirty="0" smtClean="0"/>
              <a:t> concept exists</a:t>
            </a:r>
          </a:p>
          <a:p>
            <a:pPr>
              <a:buFontTx/>
              <a:buNone/>
            </a:pPr>
            <a:r>
              <a:rPr lang="en-US" altLang="tr-TR" dirty="0" smtClean="0"/>
              <a:t>	(If objects, when created or destroyed)</a:t>
            </a:r>
          </a:p>
          <a:p>
            <a:pPr>
              <a:buFontTx/>
              <a:buNone/>
            </a:pPr>
            <a:r>
              <a:rPr lang="en-US" altLang="tr-TR" dirty="0" smtClean="0"/>
              <a:t>4. Can be authored by game designers</a:t>
            </a:r>
          </a:p>
          <a:p>
            <a:pPr lvl="1"/>
            <a:r>
              <a:rPr lang="en-US" altLang="tr-TR" dirty="0" smtClean="0"/>
              <a:t>Easier learning curve than straight C/C++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844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98807"/>
            <a:ext cx="8494776" cy="732155"/>
          </a:xfrm>
        </p:spPr>
        <p:txBody>
          <a:bodyPr/>
          <a:lstStyle/>
          <a:p>
            <a:r>
              <a:rPr lang="tr-TR" sz="4400" dirty="0" smtClean="0"/>
              <a:t>MinMax - Overview</a:t>
            </a:r>
            <a:endParaRPr lang="tr-TR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129734"/>
            <a:ext cx="7955280" cy="4713282"/>
          </a:xfrm>
        </p:spPr>
        <p:txBody>
          <a:bodyPr>
            <a:normAutofit/>
          </a:bodyPr>
          <a:lstStyle/>
          <a:p>
            <a:r>
              <a:rPr lang="en-US" dirty="0" smtClean="0"/>
              <a:t>Search tree </a:t>
            </a:r>
          </a:p>
          <a:p>
            <a:pPr lvl="1"/>
            <a:r>
              <a:rPr lang="en-US" dirty="0" smtClean="0"/>
              <a:t>Squares represent decision states (</a:t>
            </a:r>
            <a:r>
              <a:rPr lang="en-US" dirty="0" err="1" smtClean="0"/>
              <a:t>ie</a:t>
            </a:r>
            <a:r>
              <a:rPr lang="en-US" dirty="0" smtClean="0"/>
              <a:t>- after a move)</a:t>
            </a:r>
          </a:p>
          <a:p>
            <a:pPr lvl="1"/>
            <a:r>
              <a:rPr lang="en-US" dirty="0" smtClean="0"/>
              <a:t>Branches are decisions (</a:t>
            </a:r>
            <a:r>
              <a:rPr lang="en-US" dirty="0" err="1" smtClean="0"/>
              <a:t>ie</a:t>
            </a:r>
            <a:r>
              <a:rPr lang="en-US" dirty="0" smtClean="0"/>
              <a:t>- the move)</a:t>
            </a:r>
          </a:p>
          <a:p>
            <a:pPr lvl="1"/>
            <a:r>
              <a:rPr lang="en-US" dirty="0" smtClean="0"/>
              <a:t>Start at root</a:t>
            </a:r>
          </a:p>
          <a:p>
            <a:pPr lvl="1"/>
            <a:r>
              <a:rPr lang="en-US" dirty="0" smtClean="0"/>
              <a:t>Nodes at end are leaf nodes</a:t>
            </a:r>
          </a:p>
          <a:p>
            <a:pPr lvl="1"/>
            <a:r>
              <a:rPr lang="en-US" dirty="0" smtClean="0"/>
              <a:t>Ex: Tic-Tac-Toe (symmetrical positions removed)</a:t>
            </a:r>
            <a:endParaRPr lang="tr-TR" dirty="0" smtClean="0"/>
          </a:p>
          <a:p>
            <a:pPr marL="285750" indent="-285750"/>
            <a:r>
              <a:rPr lang="en-US" dirty="0"/>
              <a:t>Unlike binary trees can have any number of children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Depends on the game situation</a:t>
            </a:r>
          </a:p>
          <a:p>
            <a:pPr marL="285750" indent="-285750"/>
            <a:r>
              <a:rPr lang="en-US" dirty="0"/>
              <a:t>Levels usually called plies (a ply is one level)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ply is where "turn" switches to other player</a:t>
            </a:r>
          </a:p>
          <a:p>
            <a:pPr marL="285750" indent="-285750"/>
            <a:r>
              <a:rPr lang="en-US" dirty="0"/>
              <a:t>Players called Min and Max (next)</a:t>
            </a:r>
          </a:p>
          <a:p>
            <a:pPr lvl="1"/>
            <a:endParaRPr lang="en-US" dirty="0" smtClean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574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r-TR" dirty="0" smtClean="0"/>
              <a:t>Scripting Disadvantages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dirty="0"/>
              <a:t>Not trivial to implement</a:t>
            </a:r>
          </a:p>
          <a:p>
            <a:r>
              <a:rPr lang="en-US" altLang="tr-TR" dirty="0"/>
              <a:t>Several months of development of language</a:t>
            </a:r>
          </a:p>
          <a:p>
            <a:pPr lvl="1"/>
            <a:r>
              <a:rPr lang="en-US" altLang="tr-TR" sz="2200" dirty="0"/>
              <a:t>Custom compiler</a:t>
            </a:r>
          </a:p>
          <a:p>
            <a:pPr lvl="2"/>
            <a:r>
              <a:rPr lang="en-US" altLang="tr-TR" sz="2000" dirty="0"/>
              <a:t>With good compile-time error feedback</a:t>
            </a:r>
          </a:p>
          <a:p>
            <a:pPr lvl="1"/>
            <a:r>
              <a:rPr lang="en-US" altLang="tr-TR" sz="2200" dirty="0" err="1"/>
              <a:t>Bytecode</a:t>
            </a:r>
            <a:r>
              <a:rPr lang="en-US" altLang="tr-TR" sz="2200" dirty="0"/>
              <a:t> interpreter</a:t>
            </a:r>
          </a:p>
          <a:p>
            <a:pPr lvl="2"/>
            <a:r>
              <a:rPr lang="en-US" altLang="tr-TR" sz="2000" dirty="0"/>
              <a:t>With good debugging hooks and support</a:t>
            </a:r>
          </a:p>
          <a:p>
            <a:r>
              <a:rPr lang="en-US" altLang="tr-TR" dirty="0"/>
              <a:t>Scripting languages often disliked by users</a:t>
            </a:r>
          </a:p>
          <a:p>
            <a:pPr lvl="1"/>
            <a:r>
              <a:rPr lang="en-US" altLang="tr-TR" sz="2200" dirty="0"/>
              <a:t>Can never approach polish and robustness of commercial compilers/debuggers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502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r-TR" dirty="0" smtClean="0"/>
              <a:t>Hybrid Approach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tr-TR" dirty="0"/>
              <a:t>Use a class and C-style macros to approximate a scripting language</a:t>
            </a:r>
          </a:p>
          <a:p>
            <a:pPr>
              <a:lnSpc>
                <a:spcPct val="80000"/>
              </a:lnSpc>
            </a:pPr>
            <a:r>
              <a:rPr lang="en-US" altLang="tr-TR" dirty="0"/>
              <a:t>Allows FSM to be written completely in C++ leveraging existing compiler/debugger</a:t>
            </a:r>
          </a:p>
          <a:p>
            <a:pPr>
              <a:lnSpc>
                <a:spcPct val="80000"/>
              </a:lnSpc>
            </a:pPr>
            <a:r>
              <a:rPr lang="en-US" altLang="tr-TR" dirty="0"/>
              <a:t>Capture important features/extensions</a:t>
            </a:r>
          </a:p>
          <a:p>
            <a:pPr lvl="1">
              <a:lnSpc>
                <a:spcPct val="80000"/>
              </a:lnSpc>
            </a:pPr>
            <a:r>
              <a:rPr lang="en-US" altLang="tr-TR" sz="1700" dirty="0" err="1"/>
              <a:t>OnEnter</a:t>
            </a:r>
            <a:r>
              <a:rPr lang="en-US" altLang="tr-TR" sz="1700" dirty="0"/>
              <a:t>, </a:t>
            </a:r>
            <a:r>
              <a:rPr lang="en-US" altLang="tr-TR" sz="1700" dirty="0" err="1"/>
              <a:t>OnExit</a:t>
            </a:r>
            <a:endParaRPr lang="en-US" altLang="tr-TR" sz="1700" dirty="0"/>
          </a:p>
          <a:p>
            <a:pPr lvl="1">
              <a:lnSpc>
                <a:spcPct val="80000"/>
              </a:lnSpc>
            </a:pPr>
            <a:r>
              <a:rPr lang="en-US" altLang="tr-TR" sz="1700" dirty="0"/>
              <a:t>Timers</a:t>
            </a:r>
          </a:p>
          <a:p>
            <a:pPr lvl="1">
              <a:lnSpc>
                <a:spcPct val="80000"/>
              </a:lnSpc>
            </a:pPr>
            <a:r>
              <a:rPr lang="en-US" altLang="tr-TR" sz="1700" dirty="0"/>
              <a:t>Handle events</a:t>
            </a:r>
          </a:p>
          <a:p>
            <a:pPr lvl="1">
              <a:lnSpc>
                <a:spcPct val="80000"/>
              </a:lnSpc>
            </a:pPr>
            <a:r>
              <a:rPr lang="en-US" altLang="tr-TR" sz="1700" dirty="0"/>
              <a:t>Consistent regulated structure</a:t>
            </a:r>
          </a:p>
          <a:p>
            <a:pPr lvl="1">
              <a:lnSpc>
                <a:spcPct val="80000"/>
              </a:lnSpc>
            </a:pPr>
            <a:r>
              <a:rPr lang="en-US" altLang="tr-TR" sz="1700" dirty="0"/>
              <a:t>Ability to log history</a:t>
            </a:r>
          </a:p>
          <a:p>
            <a:pPr lvl="1">
              <a:lnSpc>
                <a:spcPct val="80000"/>
              </a:lnSpc>
            </a:pPr>
            <a:r>
              <a:rPr lang="en-US" altLang="tr-TR" sz="1700" dirty="0"/>
              <a:t>Modular, flexible, stack-based</a:t>
            </a:r>
          </a:p>
          <a:p>
            <a:pPr lvl="1">
              <a:lnSpc>
                <a:spcPct val="80000"/>
              </a:lnSpc>
            </a:pPr>
            <a:r>
              <a:rPr lang="en-US" altLang="tr-TR" sz="1700" dirty="0"/>
              <a:t>Multiple FSMs, Concurrent FSMs</a:t>
            </a:r>
          </a:p>
          <a:p>
            <a:pPr>
              <a:lnSpc>
                <a:spcPct val="80000"/>
              </a:lnSpc>
            </a:pPr>
            <a:r>
              <a:rPr lang="en-US" altLang="tr-TR" dirty="0"/>
              <a:t>Can’t be edited by designers or players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277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r-TR" dirty="0" smtClean="0"/>
              <a:t>Finite-State Machine:</a:t>
            </a:r>
            <a:r>
              <a:rPr lang="tr-TR" altLang="tr-TR" dirty="0" smtClean="0"/>
              <a:t> </a:t>
            </a:r>
            <a:r>
              <a:rPr lang="en-US" altLang="tr-TR" dirty="0" smtClean="0"/>
              <a:t>Extensions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dirty="0"/>
              <a:t>Many possible extensions to basic FSM</a:t>
            </a:r>
          </a:p>
          <a:p>
            <a:pPr lvl="1"/>
            <a:r>
              <a:rPr lang="en-US" altLang="tr-TR" sz="2200" dirty="0"/>
              <a:t>Event driven: </a:t>
            </a:r>
            <a:r>
              <a:rPr lang="en-US" altLang="tr-TR" sz="2200" dirty="0" err="1"/>
              <a:t>OnEnter</a:t>
            </a:r>
            <a:r>
              <a:rPr lang="en-US" altLang="tr-TR" sz="2200" dirty="0"/>
              <a:t>, </a:t>
            </a:r>
            <a:r>
              <a:rPr lang="en-US" altLang="tr-TR" sz="2200" dirty="0" err="1"/>
              <a:t>OnExit</a:t>
            </a:r>
            <a:endParaRPr lang="en-US" altLang="tr-TR" sz="2200" dirty="0"/>
          </a:p>
          <a:p>
            <a:pPr lvl="1"/>
            <a:r>
              <a:rPr lang="en-US" altLang="tr-TR" sz="2200" dirty="0"/>
              <a:t>Timers: transition after certain time</a:t>
            </a:r>
          </a:p>
          <a:p>
            <a:pPr lvl="1"/>
            <a:r>
              <a:rPr lang="en-US" altLang="tr-TR" sz="2200" dirty="0"/>
              <a:t>Global state with sub-states (same transitions, different actions)</a:t>
            </a:r>
          </a:p>
          <a:p>
            <a:pPr lvl="1"/>
            <a:r>
              <a:rPr lang="en-US" altLang="tr-TR" sz="2200" dirty="0"/>
              <a:t>Stack-Based (states or entire FSMs)</a:t>
            </a:r>
          </a:p>
          <a:p>
            <a:pPr lvl="2"/>
            <a:r>
              <a:rPr lang="en-US" altLang="tr-TR" sz="2000" dirty="0"/>
              <a:t>Easy to revert to previous states</a:t>
            </a:r>
          </a:p>
          <a:p>
            <a:pPr lvl="2"/>
            <a:r>
              <a:rPr lang="en-US" altLang="tr-TR" sz="2000" dirty="0"/>
              <a:t>Good for </a:t>
            </a:r>
            <a:r>
              <a:rPr lang="en-US" altLang="tr-TR" sz="2000" i="1" dirty="0"/>
              <a:t>resuming</a:t>
            </a:r>
            <a:r>
              <a:rPr lang="en-US" altLang="tr-TR" sz="2000" dirty="0"/>
              <a:t> earlier action</a:t>
            </a:r>
          </a:p>
          <a:p>
            <a:pPr lvl="1"/>
            <a:r>
              <a:rPr lang="en-US" altLang="tr-TR" sz="2200" dirty="0"/>
              <a:t>Multiple concurrent FSMs</a:t>
            </a:r>
          </a:p>
          <a:p>
            <a:pPr lvl="2"/>
            <a:r>
              <a:rPr lang="en-US" altLang="tr-TR" sz="2000" dirty="0"/>
              <a:t>Lower layers for, say, obstacle avoidance – high priority</a:t>
            </a:r>
          </a:p>
          <a:p>
            <a:pPr lvl="2"/>
            <a:r>
              <a:rPr lang="en-US" altLang="tr-TR" sz="2000" dirty="0"/>
              <a:t>Higher layers for, say, strategy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739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r-TR" dirty="0" smtClean="0"/>
              <a:t>Common Game AI Techniques (1 of 4)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tr-TR" dirty="0"/>
              <a:t>Whirlwind tour of common techniques</a:t>
            </a:r>
          </a:p>
          <a:p>
            <a:pPr lvl="1"/>
            <a:r>
              <a:rPr lang="en-US" altLang="tr-TR" dirty="0"/>
              <a:t>For each, provide </a:t>
            </a:r>
            <a:r>
              <a:rPr lang="en-US" altLang="tr-TR" i="1" dirty="0"/>
              <a:t>idea</a:t>
            </a:r>
            <a:r>
              <a:rPr lang="en-US" altLang="tr-TR" dirty="0"/>
              <a:t> and </a:t>
            </a:r>
            <a:r>
              <a:rPr lang="en-US" altLang="tr-TR" i="1" dirty="0"/>
              <a:t>example</a:t>
            </a:r>
            <a:r>
              <a:rPr lang="en-US" altLang="tr-TR" dirty="0"/>
              <a:t> (where appropriate)</a:t>
            </a:r>
          </a:p>
          <a:p>
            <a:pPr lvl="1"/>
            <a:r>
              <a:rPr lang="en-US" altLang="tr-TR" dirty="0"/>
              <a:t>Subset and grouped based on text</a:t>
            </a:r>
          </a:p>
          <a:p>
            <a:r>
              <a:rPr lang="en-US" altLang="tr-TR" u="sng" dirty="0"/>
              <a:t>Movement</a:t>
            </a:r>
          </a:p>
          <a:p>
            <a:pPr lvl="1"/>
            <a:r>
              <a:rPr lang="en-US" altLang="tr-TR" i="1" dirty="0"/>
              <a:t>Flockin</a:t>
            </a:r>
            <a:r>
              <a:rPr lang="en-US" altLang="tr-TR" dirty="0"/>
              <a:t>g</a:t>
            </a:r>
          </a:p>
          <a:p>
            <a:pPr lvl="2"/>
            <a:r>
              <a:rPr lang="en-US" altLang="tr-TR" dirty="0"/>
              <a:t>Move groups of creatures in natural manner</a:t>
            </a:r>
          </a:p>
          <a:p>
            <a:pPr lvl="2"/>
            <a:r>
              <a:rPr lang="en-US" altLang="tr-TR" dirty="0"/>
              <a:t>Each creature follows three simple rules</a:t>
            </a:r>
          </a:p>
          <a:p>
            <a:pPr lvl="3"/>
            <a:r>
              <a:rPr lang="en-US" altLang="tr-TR" sz="1800" dirty="0"/>
              <a:t>Separation – steer to avoid crowding flock mates</a:t>
            </a:r>
          </a:p>
          <a:p>
            <a:pPr lvl="3"/>
            <a:r>
              <a:rPr lang="en-US" altLang="tr-TR" sz="1800" dirty="0"/>
              <a:t>Alignment – steer to average flock heading</a:t>
            </a:r>
          </a:p>
          <a:p>
            <a:pPr lvl="3"/>
            <a:r>
              <a:rPr lang="en-US" altLang="tr-TR" sz="1800" dirty="0"/>
              <a:t>Cohesion – steer to average position</a:t>
            </a:r>
          </a:p>
          <a:p>
            <a:pPr lvl="2"/>
            <a:r>
              <a:rPr lang="en-US" altLang="tr-TR" dirty="0"/>
              <a:t>Example – use for background creatures such as birds or fish.  Modification can use for swarming enemy</a:t>
            </a:r>
          </a:p>
          <a:p>
            <a:pPr lvl="1"/>
            <a:r>
              <a:rPr lang="en-US" altLang="tr-TR" i="1" dirty="0"/>
              <a:t>Formations</a:t>
            </a:r>
          </a:p>
          <a:p>
            <a:pPr lvl="2"/>
            <a:r>
              <a:rPr lang="en-US" altLang="tr-TR" dirty="0"/>
              <a:t>Like flocking, but units keep position relative to others</a:t>
            </a:r>
          </a:p>
          <a:p>
            <a:pPr lvl="2"/>
            <a:r>
              <a:rPr lang="en-US" altLang="tr-TR" dirty="0"/>
              <a:t>Example – military formation (archers in the back)</a:t>
            </a:r>
          </a:p>
          <a:p>
            <a:pPr lvl="1"/>
            <a:endParaRPr lang="en-US" alt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111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r-TR" dirty="0" smtClean="0"/>
              <a:t>Common Game AI Techniques (2 of 4)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tr-TR" u="sng" dirty="0"/>
              <a:t>Movement</a:t>
            </a:r>
            <a:r>
              <a:rPr lang="en-US" altLang="tr-TR" i="1" dirty="0"/>
              <a:t> (continued)</a:t>
            </a:r>
          </a:p>
          <a:p>
            <a:pPr lvl="1"/>
            <a:r>
              <a:rPr lang="en-US" altLang="tr-TR" sz="2200" i="1" dirty="0"/>
              <a:t>A* </a:t>
            </a:r>
            <a:r>
              <a:rPr lang="en-US" altLang="tr-TR" sz="2200" i="1" dirty="0" err="1"/>
              <a:t>pathfinding</a:t>
            </a:r>
            <a:endParaRPr lang="en-US" altLang="tr-TR" sz="2200" i="1" dirty="0"/>
          </a:p>
          <a:p>
            <a:pPr lvl="2"/>
            <a:r>
              <a:rPr lang="en-US" altLang="tr-TR" sz="2000" dirty="0"/>
              <a:t>Cheapest path through environment</a:t>
            </a:r>
          </a:p>
          <a:p>
            <a:pPr lvl="2"/>
            <a:r>
              <a:rPr lang="en-US" altLang="tr-TR" sz="2000" dirty="0"/>
              <a:t>Directed search exploit knowledge about destination to intelligently guide search</a:t>
            </a:r>
          </a:p>
          <a:p>
            <a:pPr lvl="2"/>
            <a:r>
              <a:rPr lang="en-US" altLang="tr-TR" sz="2000" dirty="0"/>
              <a:t>Fastest, widely used</a:t>
            </a:r>
          </a:p>
          <a:p>
            <a:pPr lvl="2"/>
            <a:r>
              <a:rPr lang="en-US" altLang="tr-TR" sz="2000" dirty="0"/>
              <a:t>Can provide information (</a:t>
            </a:r>
            <a:r>
              <a:rPr lang="en-US" altLang="tr-TR" sz="2000" dirty="0" err="1"/>
              <a:t>ie</a:t>
            </a:r>
            <a:r>
              <a:rPr lang="en-US" altLang="tr-TR" sz="2000" dirty="0"/>
              <a:t>- virtual breadcrumbs) so can follow without </a:t>
            </a:r>
            <a:r>
              <a:rPr lang="en-US" altLang="tr-TR" sz="2000" dirty="0" err="1"/>
              <a:t>recompute</a:t>
            </a:r>
            <a:endParaRPr lang="en-US" altLang="tr-TR" sz="2000" dirty="0"/>
          </a:p>
          <a:p>
            <a:pPr lvl="2"/>
            <a:r>
              <a:rPr lang="en-US" altLang="tr-TR" sz="2000" dirty="0"/>
              <a:t>See: </a:t>
            </a:r>
            <a:r>
              <a:rPr lang="en-US" altLang="tr-TR" sz="2000" dirty="0">
                <a:hlinkClick r:id="rId2"/>
              </a:rPr>
              <a:t>http://www.antimodal.com/astar/</a:t>
            </a:r>
            <a:r>
              <a:rPr lang="en-US" altLang="tr-TR" sz="2000" dirty="0"/>
              <a:t> </a:t>
            </a:r>
          </a:p>
          <a:p>
            <a:pPr lvl="1"/>
            <a:r>
              <a:rPr lang="en-US" altLang="tr-TR" sz="2200" i="1" dirty="0"/>
              <a:t>Obstacle avoidance</a:t>
            </a:r>
          </a:p>
          <a:p>
            <a:pPr lvl="2"/>
            <a:r>
              <a:rPr lang="en-US" altLang="tr-TR" sz="2000" dirty="0"/>
              <a:t>A* good for static terrain, but dynamic such as other players, choke points, etc.</a:t>
            </a:r>
          </a:p>
          <a:p>
            <a:pPr lvl="2"/>
            <a:r>
              <a:rPr lang="en-US" altLang="tr-TR" sz="2000" dirty="0"/>
              <a:t>Example – same path for 4 units, but can predict collisions so furthest back slow down, avoid narrow </a:t>
            </a:r>
            <a:r>
              <a:rPr lang="en-US" altLang="tr-TR" sz="2000" dirty="0" err="1"/>
              <a:t>bridget</a:t>
            </a:r>
            <a:r>
              <a:rPr lang="en-US" altLang="tr-TR" sz="2000" dirty="0"/>
              <a:t>, etc.</a:t>
            </a:r>
          </a:p>
          <a:p>
            <a:pPr lvl="1"/>
            <a:endParaRPr lang="en-US" altLang="tr-TR" sz="2200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44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18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r-TR" dirty="0" smtClean="0"/>
              <a:t>Common Game AI Techniques (3 of 4)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466" y="1143001"/>
            <a:ext cx="8259741" cy="4480559"/>
          </a:xfrm>
        </p:spPr>
        <p:txBody>
          <a:bodyPr>
            <a:normAutofit/>
          </a:bodyPr>
          <a:lstStyle/>
          <a:p>
            <a:r>
              <a:rPr lang="en-US" altLang="tr-TR" u="sng" dirty="0"/>
              <a:t>Behavior organization</a:t>
            </a:r>
          </a:p>
          <a:p>
            <a:pPr lvl="1"/>
            <a:r>
              <a:rPr lang="en-US" altLang="tr-TR" i="1" dirty="0"/>
              <a:t>Emergent behavior</a:t>
            </a:r>
          </a:p>
          <a:p>
            <a:pPr lvl="2"/>
            <a:r>
              <a:rPr lang="en-US" altLang="tr-TR" dirty="0"/>
              <a:t>Create simple rules result in complex interactions</a:t>
            </a:r>
          </a:p>
          <a:p>
            <a:pPr lvl="2"/>
            <a:r>
              <a:rPr lang="en-US" altLang="tr-TR" dirty="0"/>
              <a:t>Example: game of life, flocking</a:t>
            </a:r>
          </a:p>
          <a:p>
            <a:pPr lvl="1"/>
            <a:r>
              <a:rPr lang="en-US" altLang="tr-TR" i="1" dirty="0"/>
              <a:t>Command hierarchy</a:t>
            </a:r>
          </a:p>
          <a:p>
            <a:pPr lvl="2"/>
            <a:r>
              <a:rPr lang="en-US" altLang="tr-TR" dirty="0"/>
              <a:t>Deal with AI decisions at different levels</a:t>
            </a:r>
          </a:p>
          <a:p>
            <a:pPr lvl="2"/>
            <a:r>
              <a:rPr lang="en-US" altLang="tr-TR" dirty="0"/>
              <a:t>Modeled after military hierarchy (</a:t>
            </a:r>
            <a:r>
              <a:rPr lang="en-US" altLang="tr-TR" dirty="0" err="1"/>
              <a:t>ie</a:t>
            </a:r>
            <a:r>
              <a:rPr lang="en-US" altLang="tr-TR" dirty="0"/>
              <a:t>- General does strategy to Foot Soldier does fighting)</a:t>
            </a:r>
          </a:p>
          <a:p>
            <a:pPr lvl="2"/>
            <a:r>
              <a:rPr lang="en-US" altLang="tr-TR" dirty="0"/>
              <a:t>Example: Real-time or turn based strategy games -- overall strategy, squad tactics, individual fighters</a:t>
            </a:r>
          </a:p>
          <a:p>
            <a:pPr lvl="1"/>
            <a:r>
              <a:rPr lang="en-US" altLang="tr-TR" i="1" dirty="0"/>
              <a:t>Manager task assignment</a:t>
            </a:r>
          </a:p>
          <a:p>
            <a:pPr lvl="2"/>
            <a:r>
              <a:rPr lang="en-US" altLang="tr-TR" dirty="0"/>
              <a:t>When individual units act individually, can perform poorly</a:t>
            </a:r>
          </a:p>
          <a:p>
            <a:pPr lvl="2"/>
            <a:r>
              <a:rPr lang="en-US" altLang="tr-TR" dirty="0"/>
              <a:t>Instead, have manager make tasks, prioritize, assign to units</a:t>
            </a:r>
          </a:p>
          <a:p>
            <a:pPr lvl="2"/>
            <a:r>
              <a:rPr lang="en-US" altLang="tr-TR" dirty="0"/>
              <a:t>Example: baseball – 1</a:t>
            </a:r>
            <a:r>
              <a:rPr lang="en-US" altLang="tr-TR" baseline="30000" dirty="0"/>
              <a:t>st</a:t>
            </a:r>
            <a:r>
              <a:rPr lang="en-US" altLang="tr-TR" dirty="0"/>
              <a:t> priority to field ball, 2</a:t>
            </a:r>
            <a:r>
              <a:rPr lang="en-US" altLang="tr-TR" baseline="30000" dirty="0"/>
              <a:t>nd</a:t>
            </a:r>
            <a:r>
              <a:rPr lang="en-US" altLang="tr-TR" dirty="0"/>
              <a:t> cover first base, 3</a:t>
            </a:r>
            <a:r>
              <a:rPr lang="en-US" altLang="tr-TR" baseline="30000" dirty="0"/>
              <a:t>rd</a:t>
            </a:r>
            <a:r>
              <a:rPr lang="en-US" altLang="tr-TR" dirty="0"/>
              <a:t> to backup fielder, 4</a:t>
            </a:r>
            <a:r>
              <a:rPr lang="en-US" altLang="tr-TR" baseline="30000" dirty="0"/>
              <a:t>th</a:t>
            </a:r>
            <a:r>
              <a:rPr lang="en-US" altLang="tr-TR" dirty="0"/>
              <a:t> cover second base.  All players try, then disaster.  Manager determines best person for each.  If hit towards 1</a:t>
            </a:r>
            <a:r>
              <a:rPr lang="en-US" altLang="tr-TR" baseline="30000" dirty="0"/>
              <a:t>st</a:t>
            </a:r>
            <a:r>
              <a:rPr lang="en-US" altLang="tr-TR" dirty="0"/>
              <a:t> and 2</a:t>
            </a:r>
            <a:r>
              <a:rPr lang="en-US" altLang="tr-TR" baseline="30000" dirty="0"/>
              <a:t>nd</a:t>
            </a:r>
            <a:r>
              <a:rPr lang="en-US" altLang="tr-TR" dirty="0"/>
              <a:t>, first baseman field ball, pitcher cover first base, second basemen cover first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697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r-TR" dirty="0" smtClean="0"/>
              <a:t>Common Game AI Techniques (4 of 4)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tr-TR" i="1" dirty="0"/>
              <a:t>Influence map</a:t>
            </a:r>
          </a:p>
          <a:p>
            <a:pPr lvl="1">
              <a:lnSpc>
                <a:spcPct val="80000"/>
              </a:lnSpc>
            </a:pPr>
            <a:r>
              <a:rPr lang="en-US" altLang="tr-TR" dirty="0"/>
              <a:t>2d representation of power in game</a:t>
            </a:r>
          </a:p>
          <a:p>
            <a:pPr lvl="1">
              <a:lnSpc>
                <a:spcPct val="80000"/>
              </a:lnSpc>
            </a:pPr>
            <a:r>
              <a:rPr lang="en-US" altLang="tr-TR" dirty="0"/>
              <a:t>Break into cells, where units in each cell are summed up</a:t>
            </a:r>
          </a:p>
          <a:p>
            <a:pPr lvl="1">
              <a:lnSpc>
                <a:spcPct val="80000"/>
              </a:lnSpc>
            </a:pPr>
            <a:r>
              <a:rPr lang="en-US" altLang="tr-TR" dirty="0"/>
              <a:t>Units have influence on neighbor cells (typically, decrease with range)</a:t>
            </a:r>
          </a:p>
          <a:p>
            <a:pPr lvl="1">
              <a:lnSpc>
                <a:spcPct val="80000"/>
              </a:lnSpc>
            </a:pPr>
            <a:r>
              <a:rPr lang="en-US" altLang="tr-TR" dirty="0"/>
              <a:t>Insight into location and influence of forces</a:t>
            </a:r>
          </a:p>
          <a:p>
            <a:pPr lvl="1">
              <a:lnSpc>
                <a:spcPct val="80000"/>
              </a:lnSpc>
            </a:pPr>
            <a:r>
              <a:rPr lang="en-US" altLang="tr-TR" dirty="0"/>
              <a:t>Example – can be used to plan attacks to see where enemy is weak or to fortify defenses.  SimCity used to show fire coverage, etc.</a:t>
            </a:r>
          </a:p>
          <a:p>
            <a:pPr>
              <a:lnSpc>
                <a:spcPct val="80000"/>
              </a:lnSpc>
            </a:pPr>
            <a:r>
              <a:rPr lang="en-US" altLang="tr-TR" i="1" dirty="0"/>
              <a:t>Level of Detail AI</a:t>
            </a:r>
          </a:p>
          <a:p>
            <a:pPr lvl="1">
              <a:lnSpc>
                <a:spcPct val="80000"/>
              </a:lnSpc>
            </a:pPr>
            <a:r>
              <a:rPr lang="en-US" altLang="tr-TR" dirty="0"/>
              <a:t>In graphics, polygonal detail less if object far away</a:t>
            </a:r>
          </a:p>
          <a:p>
            <a:pPr lvl="1">
              <a:lnSpc>
                <a:spcPct val="80000"/>
              </a:lnSpc>
            </a:pPr>
            <a:r>
              <a:rPr lang="en-US" altLang="tr-TR" dirty="0"/>
              <a:t>Same idea in AI – computation less if won’t be seen</a:t>
            </a:r>
          </a:p>
          <a:p>
            <a:pPr lvl="1">
              <a:lnSpc>
                <a:spcPct val="80000"/>
              </a:lnSpc>
            </a:pPr>
            <a:r>
              <a:rPr lang="en-US" altLang="tr-TR" dirty="0"/>
              <a:t>Example – vary update frequency of NPC based on position from player</a:t>
            </a:r>
          </a:p>
          <a:p>
            <a:pPr>
              <a:lnSpc>
                <a:spcPct val="80000"/>
              </a:lnSpc>
            </a:pPr>
            <a:endParaRPr lang="en-US" alt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46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933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r-TR" dirty="0" smtClean="0"/>
              <a:t>Promising AI Techniques (1 of 3)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tr-TR" i="1" dirty="0"/>
              <a:t>Bayesian network</a:t>
            </a:r>
          </a:p>
          <a:p>
            <a:pPr lvl="1">
              <a:lnSpc>
                <a:spcPct val="80000"/>
              </a:lnSpc>
            </a:pPr>
            <a:r>
              <a:rPr lang="en-US" altLang="tr-TR" dirty="0"/>
              <a:t>A probabilistic graphical model with variables and probable influences</a:t>
            </a:r>
          </a:p>
          <a:p>
            <a:pPr lvl="1">
              <a:lnSpc>
                <a:spcPct val="80000"/>
              </a:lnSpc>
            </a:pPr>
            <a:r>
              <a:rPr lang="en-US" altLang="tr-TR" dirty="0"/>
              <a:t>Example - calculate probability of patient having a specific disease given symptoms</a:t>
            </a:r>
          </a:p>
          <a:p>
            <a:pPr lvl="1">
              <a:lnSpc>
                <a:spcPct val="80000"/>
              </a:lnSpc>
            </a:pPr>
            <a:r>
              <a:rPr lang="en-US" altLang="tr-TR" dirty="0"/>
              <a:t>Example – AI can infer if player has warplanes, etc. based on what it sees in production so far</a:t>
            </a:r>
          </a:p>
          <a:p>
            <a:pPr lvl="1">
              <a:lnSpc>
                <a:spcPct val="80000"/>
              </a:lnSpc>
            </a:pPr>
            <a:r>
              <a:rPr lang="en-US" altLang="tr-TR" dirty="0"/>
              <a:t>Can be good to give “human-like” intelligence without cheating or being too dumb</a:t>
            </a:r>
          </a:p>
          <a:p>
            <a:pPr>
              <a:lnSpc>
                <a:spcPct val="80000"/>
              </a:lnSpc>
            </a:pPr>
            <a:r>
              <a:rPr lang="en-US" altLang="tr-TR" i="1" dirty="0"/>
              <a:t>Decision tree learning</a:t>
            </a:r>
          </a:p>
          <a:p>
            <a:pPr lvl="1">
              <a:lnSpc>
                <a:spcPct val="80000"/>
              </a:lnSpc>
            </a:pPr>
            <a:r>
              <a:rPr lang="en-US" altLang="tr-TR" dirty="0"/>
              <a:t>Series of inputs (usually game state) mapped to output (usually thing want to predict)</a:t>
            </a:r>
          </a:p>
          <a:p>
            <a:pPr lvl="1">
              <a:lnSpc>
                <a:spcPct val="80000"/>
              </a:lnSpc>
            </a:pPr>
            <a:r>
              <a:rPr lang="en-US" altLang="tr-TR" dirty="0"/>
              <a:t>Example – health and ammo </a:t>
            </a:r>
            <a:r>
              <a:rPr lang="en-US" altLang="tr-TR" dirty="0">
                <a:sym typeface="Wingdings" panose="05000000000000000000" pitchFamily="2" charset="2"/>
              </a:rPr>
              <a:t> predict bot survival</a:t>
            </a:r>
          </a:p>
          <a:p>
            <a:pPr lvl="1">
              <a:lnSpc>
                <a:spcPct val="80000"/>
              </a:lnSpc>
            </a:pPr>
            <a:r>
              <a:rPr lang="en-US" altLang="tr-TR" dirty="0"/>
              <a:t>Modify probabilities based on past behavior</a:t>
            </a:r>
          </a:p>
          <a:p>
            <a:pPr lvl="1">
              <a:lnSpc>
                <a:spcPct val="80000"/>
              </a:lnSpc>
            </a:pPr>
            <a:r>
              <a:rPr lang="en-US" altLang="tr-TR" dirty="0"/>
              <a:t>Example – Black and White could stroke or slap creature.  Learned what was good and bad.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47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09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r-TR" dirty="0" smtClean="0"/>
              <a:t>Promising AI Techniques (2 of 3)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tr-TR" i="1" dirty="0"/>
              <a:t>Filtered randomness</a:t>
            </a:r>
          </a:p>
          <a:p>
            <a:pPr lvl="1">
              <a:lnSpc>
                <a:spcPct val="80000"/>
              </a:lnSpc>
            </a:pPr>
            <a:r>
              <a:rPr lang="en-US" altLang="tr-TR" sz="2200" dirty="0"/>
              <a:t>Want randomness to provide unpredictability to AI</a:t>
            </a:r>
          </a:p>
          <a:p>
            <a:pPr lvl="1">
              <a:lnSpc>
                <a:spcPct val="80000"/>
              </a:lnSpc>
            </a:pPr>
            <a:r>
              <a:rPr lang="en-US" altLang="tr-TR" sz="2200" dirty="0"/>
              <a:t>But even random can look odd (</a:t>
            </a:r>
            <a:r>
              <a:rPr lang="en-US" altLang="tr-TR" sz="2200" dirty="0" err="1"/>
              <a:t>ie</a:t>
            </a:r>
            <a:r>
              <a:rPr lang="en-US" altLang="tr-TR" sz="2200" dirty="0"/>
              <a:t>- if 4 heads in a row, player think something wrong.  And, if flip coin 100 times, will be streak of 8) </a:t>
            </a:r>
          </a:p>
          <a:p>
            <a:pPr lvl="2">
              <a:lnSpc>
                <a:spcPct val="80000"/>
              </a:lnSpc>
            </a:pPr>
            <a:r>
              <a:rPr lang="en-US" altLang="tr-TR" sz="2000" dirty="0"/>
              <a:t>Example – spawn at same point 5 times in a row, then bad</a:t>
            </a:r>
          </a:p>
          <a:p>
            <a:pPr lvl="1">
              <a:lnSpc>
                <a:spcPct val="80000"/>
              </a:lnSpc>
            </a:pPr>
            <a:r>
              <a:rPr lang="en-US" altLang="tr-TR" sz="2200" dirty="0"/>
              <a:t>Compare random result to past history and avoid</a:t>
            </a:r>
          </a:p>
          <a:p>
            <a:pPr>
              <a:lnSpc>
                <a:spcPct val="80000"/>
              </a:lnSpc>
            </a:pPr>
            <a:r>
              <a:rPr lang="en-US" altLang="tr-TR" i="1" dirty="0"/>
              <a:t>Fuzzy logic</a:t>
            </a:r>
          </a:p>
          <a:p>
            <a:pPr lvl="1">
              <a:lnSpc>
                <a:spcPct val="80000"/>
              </a:lnSpc>
            </a:pPr>
            <a:r>
              <a:rPr lang="en-US" altLang="tr-TR" sz="2200" dirty="0"/>
              <a:t>Traditional set, object belongs or not.  </a:t>
            </a:r>
          </a:p>
          <a:p>
            <a:pPr lvl="1">
              <a:lnSpc>
                <a:spcPct val="80000"/>
              </a:lnSpc>
            </a:pPr>
            <a:r>
              <a:rPr lang="en-US" altLang="tr-TR" sz="2200" dirty="0"/>
              <a:t>In fuzzy, can have relative membership (</a:t>
            </a:r>
            <a:r>
              <a:rPr lang="en-US" altLang="tr-TR" sz="2200" dirty="0" err="1"/>
              <a:t>ie</a:t>
            </a:r>
            <a:r>
              <a:rPr lang="en-US" altLang="tr-TR" sz="2200" dirty="0"/>
              <a:t>- hungry, not hungry.  Or “in-kitchen” or “in-hall” but what if on edge?)</a:t>
            </a:r>
          </a:p>
          <a:p>
            <a:pPr lvl="1">
              <a:lnSpc>
                <a:spcPct val="80000"/>
              </a:lnSpc>
            </a:pPr>
            <a:r>
              <a:rPr lang="en-US" altLang="tr-TR" sz="2200" dirty="0"/>
              <a:t>Cannot be resolved by coin-flip</a:t>
            </a:r>
          </a:p>
          <a:p>
            <a:pPr lvl="1">
              <a:lnSpc>
                <a:spcPct val="80000"/>
              </a:lnSpc>
            </a:pPr>
            <a:r>
              <a:rPr lang="en-US" altLang="tr-TR" sz="2200" dirty="0"/>
              <a:t>Can be used in games – </a:t>
            </a:r>
            <a:r>
              <a:rPr lang="en-US" altLang="tr-TR" sz="2200" dirty="0" err="1"/>
              <a:t>ie</a:t>
            </a:r>
            <a:r>
              <a:rPr lang="en-US" altLang="tr-TR" sz="2200" dirty="0"/>
              <a:t>- assess relative threat</a:t>
            </a:r>
          </a:p>
          <a:p>
            <a:pPr lvl="1">
              <a:lnSpc>
                <a:spcPct val="80000"/>
              </a:lnSpc>
            </a:pPr>
            <a:endParaRPr lang="en-US" altLang="tr-TR" sz="2200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48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107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r-TR" dirty="0" smtClean="0"/>
              <a:t>Promising AI Techniques (3 of 3)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tr-TR" i="1" dirty="0" smtClean="0"/>
              <a:t>Genetic algorithms</a:t>
            </a:r>
          </a:p>
          <a:p>
            <a:pPr lvl="1">
              <a:lnSpc>
                <a:spcPct val="80000"/>
              </a:lnSpc>
            </a:pPr>
            <a:r>
              <a:rPr lang="en-US" altLang="tr-TR" dirty="0" smtClean="0"/>
              <a:t>Search and optimize based on evolutionary principles</a:t>
            </a:r>
          </a:p>
          <a:p>
            <a:pPr lvl="1">
              <a:lnSpc>
                <a:spcPct val="80000"/>
              </a:lnSpc>
            </a:pPr>
            <a:r>
              <a:rPr lang="en-US" altLang="tr-TR" dirty="0" smtClean="0"/>
              <a:t>Good when “right” answer not well-understood</a:t>
            </a:r>
          </a:p>
          <a:p>
            <a:pPr lvl="1">
              <a:lnSpc>
                <a:spcPct val="80000"/>
              </a:lnSpc>
            </a:pPr>
            <a:r>
              <a:rPr lang="en-US" altLang="tr-TR" dirty="0" smtClean="0"/>
              <a:t>Example – may not know best combination of AI settings.  Use GA to try out</a:t>
            </a:r>
          </a:p>
          <a:p>
            <a:pPr lvl="1">
              <a:lnSpc>
                <a:spcPct val="80000"/>
              </a:lnSpc>
            </a:pPr>
            <a:r>
              <a:rPr lang="en-US" altLang="tr-TR" dirty="0" smtClean="0"/>
              <a:t>Often expensive, so do offline</a:t>
            </a:r>
          </a:p>
          <a:p>
            <a:pPr>
              <a:lnSpc>
                <a:spcPct val="80000"/>
              </a:lnSpc>
            </a:pPr>
            <a:r>
              <a:rPr lang="en-US" altLang="tr-TR" i="1" dirty="0" smtClean="0"/>
              <a:t>N-Gram statistical prediction</a:t>
            </a:r>
          </a:p>
          <a:p>
            <a:pPr lvl="1">
              <a:lnSpc>
                <a:spcPct val="80000"/>
              </a:lnSpc>
            </a:pPr>
            <a:r>
              <a:rPr lang="en-US" altLang="tr-TR" dirty="0" smtClean="0"/>
              <a:t>Predict next value in sequence (</a:t>
            </a:r>
            <a:r>
              <a:rPr lang="en-US" altLang="tr-TR" dirty="0" err="1" smtClean="0"/>
              <a:t>ie</a:t>
            </a:r>
            <a:r>
              <a:rPr lang="en-US" altLang="tr-TR" dirty="0" smtClean="0"/>
              <a:t>- 1818180181 … next will probably be 8)</a:t>
            </a:r>
          </a:p>
          <a:p>
            <a:pPr lvl="1">
              <a:lnSpc>
                <a:spcPct val="80000"/>
              </a:lnSpc>
            </a:pPr>
            <a:r>
              <a:rPr lang="en-US" altLang="tr-TR" dirty="0" smtClean="0"/>
              <a:t>Search backward </a:t>
            </a:r>
            <a:r>
              <a:rPr lang="en-US" altLang="tr-TR" dirty="0" smtClean="0">
                <a:latin typeface="Times New Roman" panose="02020603050405020304" pitchFamily="18" charset="0"/>
              </a:rPr>
              <a:t>n</a:t>
            </a:r>
            <a:r>
              <a:rPr lang="en-US" altLang="tr-TR" dirty="0" smtClean="0"/>
              <a:t> values (usually 2 or 3)</a:t>
            </a:r>
          </a:p>
          <a:p>
            <a:pPr lvl="1">
              <a:lnSpc>
                <a:spcPct val="80000"/>
              </a:lnSpc>
            </a:pPr>
            <a:r>
              <a:rPr lang="en-US" altLang="tr-TR" dirty="0" smtClean="0"/>
              <a:t>Example</a:t>
            </a:r>
          </a:p>
          <a:p>
            <a:pPr lvl="2">
              <a:lnSpc>
                <a:spcPct val="80000"/>
              </a:lnSpc>
            </a:pPr>
            <a:r>
              <a:rPr lang="en-US" altLang="tr-TR" dirty="0" smtClean="0"/>
              <a:t>Street fighting (punch, kick, low punch…)</a:t>
            </a:r>
          </a:p>
          <a:p>
            <a:pPr lvl="2">
              <a:lnSpc>
                <a:spcPct val="80000"/>
              </a:lnSpc>
            </a:pPr>
            <a:r>
              <a:rPr lang="en-US" altLang="tr-TR" dirty="0" smtClean="0"/>
              <a:t>Player does low kick and then low punch.  What is next?</a:t>
            </a:r>
          </a:p>
          <a:p>
            <a:pPr lvl="2">
              <a:lnSpc>
                <a:spcPct val="80000"/>
              </a:lnSpc>
            </a:pPr>
            <a:r>
              <a:rPr lang="en-US" altLang="tr-TR" dirty="0" smtClean="0"/>
              <a:t>Uppercut 10 times (50%), low punch (7 times, 35%), sideswipe (3 times, 15%)</a:t>
            </a:r>
          </a:p>
          <a:p>
            <a:pPr lvl="2">
              <a:lnSpc>
                <a:spcPct val="80000"/>
              </a:lnSpc>
            </a:pPr>
            <a:r>
              <a:rPr lang="en-US" altLang="tr-TR" dirty="0" smtClean="0"/>
              <a:t>Can predict uppercut or, proportionally pick next (</a:t>
            </a:r>
            <a:r>
              <a:rPr lang="en-US" altLang="tr-TR" dirty="0" err="1" smtClean="0"/>
              <a:t>ie</a:t>
            </a:r>
            <a:r>
              <a:rPr lang="en-US" altLang="tr-TR" dirty="0" smtClean="0"/>
              <a:t>- roll dice)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49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312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MinMax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pPr/>
              <a:t>5</a:t>
            </a:fld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7" y="1746505"/>
            <a:ext cx="8507515" cy="319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237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 smtClean="0"/>
              <a:t>Summary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dirty="0" smtClean="0"/>
              <a:t>AI for games different than other fields</a:t>
            </a:r>
          </a:p>
          <a:p>
            <a:pPr lvl="1"/>
            <a:r>
              <a:rPr lang="en-US" altLang="tr-TR" dirty="0" smtClean="0"/>
              <a:t>Intelligent opponents, allies and neutral’s but fun (lose in challenging way)</a:t>
            </a:r>
          </a:p>
          <a:p>
            <a:pPr lvl="1"/>
            <a:r>
              <a:rPr lang="en-US" altLang="tr-TR" dirty="0" smtClean="0"/>
              <a:t>Still, can draw upon broader AI techniques</a:t>
            </a:r>
          </a:p>
          <a:p>
            <a:r>
              <a:rPr lang="en-US" altLang="tr-TR" dirty="0" smtClean="0"/>
              <a:t>Agents – sense, think, act</a:t>
            </a:r>
          </a:p>
          <a:p>
            <a:pPr lvl="1"/>
            <a:r>
              <a:rPr lang="en-US" altLang="tr-TR" dirty="0" smtClean="0"/>
              <a:t>Advanced agents might learn</a:t>
            </a:r>
          </a:p>
          <a:p>
            <a:r>
              <a:rPr lang="en-US" altLang="tr-TR" dirty="0" smtClean="0"/>
              <a:t>Finite state machines allow complex expertise to be expressed, yet easy to understand and debug</a:t>
            </a:r>
          </a:p>
          <a:p>
            <a:r>
              <a:rPr lang="en-US" altLang="tr-TR" dirty="0" smtClean="0"/>
              <a:t>Dozens of other techniques to choose from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50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911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MinMax </a:t>
            </a:r>
            <a:r>
              <a:rPr lang="tr-TR" dirty="0" smtClean="0"/>
              <a:t>- Algorithm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Named </a:t>
            </a:r>
            <a:r>
              <a:rPr lang="en-US" dirty="0" err="1" smtClean="0"/>
              <a:t>MinMax</a:t>
            </a:r>
            <a:r>
              <a:rPr lang="en-US" dirty="0" smtClean="0"/>
              <a:t> because of algorithm behind data structure</a:t>
            </a:r>
          </a:p>
          <a:p>
            <a:r>
              <a:rPr lang="en-US" dirty="0" smtClean="0"/>
              <a:t>Assign points to the outcome of a game</a:t>
            </a:r>
          </a:p>
          <a:p>
            <a:pPr lvl="1"/>
            <a:r>
              <a:rPr lang="en-US" dirty="0" smtClean="0"/>
              <a:t>Ex: Tic-Tac-Toe: X wins, value of 1. O wins, value -1. </a:t>
            </a:r>
          </a:p>
          <a:p>
            <a:r>
              <a:rPr lang="en-US" dirty="0" smtClean="0"/>
              <a:t>Max (X) tries to maximize point value, while Min (O) tries to minimize point value</a:t>
            </a:r>
          </a:p>
          <a:p>
            <a:r>
              <a:rPr lang="en-US" dirty="0" smtClean="0"/>
              <a:t>Assume both players play to best of their ability</a:t>
            </a:r>
          </a:p>
          <a:p>
            <a:pPr lvl="1"/>
            <a:r>
              <a:rPr lang="en-US" dirty="0" smtClean="0"/>
              <a:t>Always make a move to minimize or maximize points</a:t>
            </a:r>
          </a:p>
          <a:p>
            <a:r>
              <a:rPr lang="en-US" dirty="0" smtClean="0"/>
              <a:t>So, in choosing, Max will choose best move to get highest points, assuming Min will choose best move to get lowest points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485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MinMax – First Example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466" y="1059719"/>
            <a:ext cx="8881533" cy="43513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tr-TR" dirty="0"/>
              <a:t>Max’s turn</a:t>
            </a:r>
          </a:p>
          <a:p>
            <a:pPr>
              <a:lnSpc>
                <a:spcPct val="80000"/>
              </a:lnSpc>
            </a:pPr>
            <a:r>
              <a:rPr lang="en-US" altLang="tr-TR" dirty="0"/>
              <a:t>Would like the “9” points (the maximum)</a:t>
            </a:r>
          </a:p>
          <a:p>
            <a:pPr>
              <a:lnSpc>
                <a:spcPct val="80000"/>
              </a:lnSpc>
            </a:pPr>
            <a:r>
              <a:rPr lang="en-US" altLang="tr-TR" dirty="0"/>
              <a:t>But if choose left branch, Min will choose move to get 3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tr-TR" sz="2200" dirty="0">
                <a:sym typeface="Wingdings" panose="05000000000000000000" pitchFamily="2" charset="2"/>
              </a:rPr>
              <a:t> </a:t>
            </a:r>
            <a:r>
              <a:rPr lang="en-US" altLang="tr-TR" sz="2200" dirty="0"/>
              <a:t>left branch has a value of 3</a:t>
            </a:r>
          </a:p>
          <a:p>
            <a:pPr>
              <a:lnSpc>
                <a:spcPct val="80000"/>
              </a:lnSpc>
            </a:pPr>
            <a:r>
              <a:rPr lang="en-US" altLang="tr-TR" dirty="0"/>
              <a:t>If choose right, Min can choose any one of 5, 6 or 7 (will choose 5, the minimum)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tr-TR" sz="2200" dirty="0">
                <a:sym typeface="Wingdings" panose="05000000000000000000" pitchFamily="2" charset="2"/>
              </a:rPr>
              <a:t> </a:t>
            </a:r>
            <a:r>
              <a:rPr lang="en-US" altLang="tr-TR" sz="2200" dirty="0"/>
              <a:t>right branch has a value of 5</a:t>
            </a:r>
          </a:p>
          <a:p>
            <a:pPr>
              <a:lnSpc>
                <a:spcPct val="80000"/>
              </a:lnSpc>
            </a:pPr>
            <a:r>
              <a:rPr lang="en-US" altLang="tr-TR" dirty="0"/>
              <a:t>Right branch is largest (the maximum) so choose that move</a:t>
            </a:r>
          </a:p>
          <a:p>
            <a:endParaRPr lang="tr-TR" dirty="0"/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2709672" y="4062172"/>
            <a:ext cx="4116388" cy="1873250"/>
            <a:chOff x="2496" y="2430"/>
            <a:chExt cx="2593" cy="1180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360" y="2448"/>
              <a:ext cx="192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tr-TR" b="1"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592" y="2880"/>
              <a:ext cx="192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tr-TR" b="1">
                  <a:latin typeface="Courier New" panose="02070309020205020404" pitchFamily="49" charset="0"/>
                </a:rPr>
                <a:t>3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3264" y="2880"/>
              <a:ext cx="192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tr-TR" b="1" dirty="0">
                  <a:latin typeface="Courier New" panose="02070309020205020404" pitchFamily="49" charset="0"/>
                </a:rPr>
                <a:t>4</a:t>
              </a: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936" y="2880"/>
              <a:ext cx="192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tr-TR" b="1"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2496" y="3360"/>
              <a:ext cx="192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tr-TR" b="1">
                  <a:latin typeface="Courier New" panose="02070309020205020404" pitchFamily="49" charset="0"/>
                </a:rPr>
                <a:t>3</a:t>
              </a: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2736" y="3360"/>
              <a:ext cx="192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tr-TR" b="1">
                  <a:latin typeface="Courier New" panose="02070309020205020404" pitchFamily="49" charset="0"/>
                </a:rPr>
                <a:t>9</a:t>
              </a: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3264" y="3360"/>
              <a:ext cx="192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tr-TR" b="1">
                  <a:latin typeface="Courier New" panose="02070309020205020404" pitchFamily="49" charset="0"/>
                </a:rPr>
                <a:t>4</a:t>
              </a: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3974" y="3360"/>
              <a:ext cx="192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tr-TR" b="1">
                  <a:latin typeface="Courier New" panose="02070309020205020404" pitchFamily="49" charset="0"/>
                </a:rPr>
                <a:t>6</a:t>
              </a: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4272" y="3360"/>
              <a:ext cx="192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tr-TR" b="1">
                  <a:latin typeface="Courier New" panose="02070309020205020404" pitchFamily="49" charset="0"/>
                </a:rPr>
                <a:t>7</a:t>
              </a: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3696" y="3360"/>
              <a:ext cx="192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tr-TR" b="1"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2688" y="2688"/>
              <a:ext cx="67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 flipH="1" flipV="1">
              <a:off x="3552" y="2688"/>
              <a:ext cx="48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 flipV="1">
              <a:off x="3360" y="2688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 flipV="1">
              <a:off x="2592" y="3120"/>
              <a:ext cx="9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H="1" flipV="1">
              <a:off x="2688" y="3120"/>
              <a:ext cx="9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 flipV="1">
              <a:off x="3360" y="312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 flipV="1">
              <a:off x="3792" y="3120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 flipV="1">
              <a:off x="4032" y="3120"/>
              <a:ext cx="33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 flipH="1" flipV="1">
              <a:off x="4032" y="3120"/>
              <a:ext cx="4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3840" y="2430"/>
              <a:ext cx="4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tr-TR" sz="2000">
                  <a:latin typeface="Comic Sans MS" panose="030F0702030302020204" pitchFamily="66" charset="0"/>
                </a:rPr>
                <a:t>Max</a:t>
              </a:r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4368" y="2880"/>
              <a:ext cx="3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tr-TR" sz="2000">
                  <a:latin typeface="Comic Sans MS" panose="030F0702030302020204" pitchFamily="66" charset="0"/>
                </a:rPr>
                <a:t>Min</a:t>
              </a:r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4656" y="3360"/>
              <a:ext cx="4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tr-TR" sz="2000">
                  <a:latin typeface="Comic Sans MS" panose="030F0702030302020204" pitchFamily="66" charset="0"/>
                </a:rPr>
                <a:t>Max</a:t>
              </a:r>
            </a:p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178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33" y="219756"/>
            <a:ext cx="6729984" cy="611696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MinMax – Second Example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632" y="1048422"/>
            <a:ext cx="10515600" cy="2811209"/>
          </a:xfrm>
        </p:spPr>
        <p:txBody>
          <a:bodyPr/>
          <a:lstStyle/>
          <a:p>
            <a:r>
              <a:rPr lang="en-US" altLang="tr-TR" dirty="0" smtClean="0"/>
              <a:t>Max’s turn</a:t>
            </a:r>
          </a:p>
          <a:p>
            <a:r>
              <a:rPr lang="en-US" altLang="tr-TR" dirty="0" smtClean="0"/>
              <a:t>Circles represent Max, Squares represent Min</a:t>
            </a:r>
          </a:p>
          <a:p>
            <a:r>
              <a:rPr lang="en-US" altLang="tr-TR" dirty="0" smtClean="0"/>
              <a:t>Values inside represent the value the </a:t>
            </a:r>
            <a:r>
              <a:rPr lang="en-US" altLang="tr-TR" dirty="0" err="1" smtClean="0"/>
              <a:t>MinMax</a:t>
            </a:r>
            <a:r>
              <a:rPr lang="en-US" altLang="tr-TR" dirty="0" smtClean="0"/>
              <a:t> algorithm</a:t>
            </a:r>
          </a:p>
          <a:p>
            <a:r>
              <a:rPr lang="en-US" altLang="tr-TR" dirty="0" smtClean="0"/>
              <a:t>Red arrows represent the chosen move</a:t>
            </a:r>
          </a:p>
          <a:p>
            <a:r>
              <a:rPr lang="en-US" altLang="tr-TR" dirty="0" smtClean="0"/>
              <a:t>Numbers on left represent tree depth</a:t>
            </a:r>
          </a:p>
          <a:p>
            <a:r>
              <a:rPr lang="en-US" altLang="tr-TR" dirty="0" smtClean="0"/>
              <a:t>Blue arrow is the chosen move</a:t>
            </a:r>
            <a:endParaRPr lang="en-US" altLang="tr-TR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908748" y="5576427"/>
            <a:ext cx="5725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>
                <a:latin typeface="Comic Sans MS" panose="030F0702030302020204" pitchFamily="66" charset="0"/>
              </a:rPr>
              <a:t>Min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908748" y="4303252"/>
            <a:ext cx="5725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dirty="0">
                <a:latin typeface="Comic Sans MS" panose="030F0702030302020204" pitchFamily="66" charset="0"/>
              </a:rPr>
              <a:t>Min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832548" y="3595227"/>
            <a:ext cx="6431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dirty="0">
                <a:latin typeface="Comic Sans MS" panose="030F0702030302020204" pitchFamily="66" charset="0"/>
              </a:rPr>
              <a:t>Max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819848" y="4939840"/>
            <a:ext cx="6431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>
                <a:latin typeface="Comic Sans MS" panose="030F0702030302020204" pitchFamily="66" charset="0"/>
              </a:rPr>
              <a:t>Max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76" y="3595227"/>
            <a:ext cx="5257800" cy="312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334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MinMax and Chess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tr-TR" dirty="0"/>
              <a:t>With full tree, can determine best possible move</a:t>
            </a:r>
          </a:p>
          <a:p>
            <a:pPr>
              <a:lnSpc>
                <a:spcPct val="80000"/>
              </a:lnSpc>
            </a:pPr>
            <a:r>
              <a:rPr lang="en-US" altLang="tr-TR" dirty="0"/>
              <a:t>However, full tree impossible for some games!  Ex: Chess</a:t>
            </a:r>
          </a:p>
          <a:p>
            <a:pPr lvl="1">
              <a:lnSpc>
                <a:spcPct val="80000"/>
              </a:lnSpc>
            </a:pPr>
            <a:r>
              <a:rPr lang="en-US" altLang="tr-TR" dirty="0"/>
              <a:t>At a given time, chess has ~ 35 legal moves. Exponential growth: </a:t>
            </a:r>
          </a:p>
          <a:p>
            <a:pPr lvl="2">
              <a:lnSpc>
                <a:spcPct val="80000"/>
              </a:lnSpc>
            </a:pPr>
            <a:r>
              <a:rPr lang="en-US" altLang="tr-TR" dirty="0"/>
              <a:t>35 at one ply, 35</a:t>
            </a:r>
            <a:r>
              <a:rPr lang="en-US" altLang="tr-TR" baseline="30000" dirty="0"/>
              <a:t>2</a:t>
            </a:r>
            <a:r>
              <a:rPr lang="en-US" altLang="tr-TR" dirty="0"/>
              <a:t> = 1225 at two plies … 35</a:t>
            </a:r>
            <a:r>
              <a:rPr lang="en-US" altLang="tr-TR" baseline="30000" dirty="0"/>
              <a:t>6</a:t>
            </a:r>
            <a:r>
              <a:rPr lang="en-US" altLang="tr-TR" dirty="0"/>
              <a:t> = 2 billion and 35</a:t>
            </a:r>
            <a:r>
              <a:rPr lang="en-US" altLang="tr-TR" baseline="30000" dirty="0"/>
              <a:t>10</a:t>
            </a:r>
            <a:r>
              <a:rPr lang="en-US" altLang="tr-TR" dirty="0"/>
              <a:t> = 2 quadrillion</a:t>
            </a:r>
          </a:p>
          <a:p>
            <a:pPr lvl="1">
              <a:lnSpc>
                <a:spcPct val="80000"/>
              </a:lnSpc>
            </a:pPr>
            <a:r>
              <a:rPr lang="en-US" altLang="tr-TR" dirty="0"/>
              <a:t>Games can last 40 moves (or more), so 35</a:t>
            </a:r>
            <a:r>
              <a:rPr lang="en-US" altLang="tr-TR" baseline="30000" dirty="0"/>
              <a:t>40</a:t>
            </a:r>
            <a:r>
              <a:rPr lang="en-US" altLang="tr-TR" dirty="0"/>
              <a:t> … Stars in universe: ~ 2</a:t>
            </a:r>
            <a:r>
              <a:rPr lang="en-US" altLang="tr-TR" baseline="30000" dirty="0"/>
              <a:t>28</a:t>
            </a:r>
            <a:endParaRPr lang="en-US" altLang="tr-TR" dirty="0"/>
          </a:p>
          <a:p>
            <a:pPr>
              <a:lnSpc>
                <a:spcPct val="80000"/>
              </a:lnSpc>
            </a:pPr>
            <a:r>
              <a:rPr lang="en-US" altLang="tr-TR" dirty="0"/>
              <a:t>For large games (Chess) can’t see end of the game. Must </a:t>
            </a:r>
            <a:r>
              <a:rPr lang="en-US" altLang="tr-TR" i="1" dirty="0"/>
              <a:t>estimate</a:t>
            </a:r>
            <a:r>
              <a:rPr lang="en-US" altLang="tr-TR" dirty="0"/>
              <a:t> winning or losing from top portion</a:t>
            </a:r>
          </a:p>
          <a:p>
            <a:pPr lvl="1">
              <a:lnSpc>
                <a:spcPct val="80000"/>
              </a:lnSpc>
            </a:pPr>
            <a:r>
              <a:rPr lang="en-US" altLang="tr-TR" dirty="0">
                <a:latin typeface="Courier New" panose="02070309020205020404" pitchFamily="49" charset="0"/>
              </a:rPr>
              <a:t>Evaluate()</a:t>
            </a:r>
            <a:r>
              <a:rPr lang="en-US" altLang="tr-TR" dirty="0"/>
              <a:t> function to guess end given board</a:t>
            </a:r>
          </a:p>
          <a:p>
            <a:pPr lvl="1">
              <a:lnSpc>
                <a:spcPct val="80000"/>
              </a:lnSpc>
            </a:pPr>
            <a:r>
              <a:rPr lang="en-US" altLang="tr-TR" dirty="0" smtClean="0"/>
              <a:t>A numeric value</a:t>
            </a:r>
            <a:r>
              <a:rPr lang="en-US" altLang="tr-TR" dirty="0"/>
              <a:t>, much smaller than victory (</a:t>
            </a:r>
            <a:r>
              <a:rPr lang="en-US" altLang="tr-TR" dirty="0" err="1"/>
              <a:t>ie</a:t>
            </a:r>
            <a:r>
              <a:rPr lang="en-US" altLang="tr-TR" dirty="0"/>
              <a:t>- Checkmate for Max will be one million, for Min minus one million</a:t>
            </a:r>
            <a:r>
              <a:rPr lang="en-US" altLang="tr-TR" dirty="0" smtClean="0"/>
              <a:t>)</a:t>
            </a:r>
            <a:endParaRPr lang="en-US" altLang="tr-TR" dirty="0"/>
          </a:p>
          <a:p>
            <a:pPr>
              <a:lnSpc>
                <a:spcPct val="80000"/>
              </a:lnSpc>
            </a:pPr>
            <a:r>
              <a:rPr lang="en-US" altLang="tr-TR" dirty="0"/>
              <a:t>So, computer’s strength at chess comes from:</a:t>
            </a:r>
          </a:p>
          <a:p>
            <a:pPr lvl="1">
              <a:lnSpc>
                <a:spcPct val="80000"/>
              </a:lnSpc>
            </a:pPr>
            <a:r>
              <a:rPr lang="en-US" altLang="tr-TR" dirty="0"/>
              <a:t>How deep can search</a:t>
            </a:r>
          </a:p>
          <a:p>
            <a:pPr lvl="1">
              <a:lnSpc>
                <a:spcPct val="80000"/>
              </a:lnSpc>
            </a:pPr>
            <a:r>
              <a:rPr lang="en-US" altLang="tr-TR" dirty="0"/>
              <a:t>How well can evaluate a board position</a:t>
            </a:r>
          </a:p>
          <a:p>
            <a:pPr lvl="1">
              <a:lnSpc>
                <a:spcPct val="80000"/>
              </a:lnSpc>
            </a:pPr>
            <a:r>
              <a:rPr lang="en-US" altLang="tr-TR" dirty="0"/>
              <a:t>(In some sense, like a human – a chess grand master can evaluate board better and can look further ahead) 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640C-B02B-4751-B369-9C44F270ACDB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453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1605</TotalTime>
  <Words>3704</Words>
  <Application>Microsoft Office PowerPoint</Application>
  <PresentationFormat>On-screen Show (4:3)</PresentationFormat>
  <Paragraphs>612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Calibri Light</vt:lpstr>
      <vt:lpstr>Comic Sans MS</vt:lpstr>
      <vt:lpstr>Courier New</vt:lpstr>
      <vt:lpstr>Times New Roman</vt:lpstr>
      <vt:lpstr>Wingdings</vt:lpstr>
      <vt:lpstr>Retrospect</vt:lpstr>
      <vt:lpstr>Artificial Intelligence  in  Games</vt:lpstr>
      <vt:lpstr>Artificial Intelligence</vt:lpstr>
      <vt:lpstr>AI for CS different than AI for Games</vt:lpstr>
      <vt:lpstr>MinMax - Overview</vt:lpstr>
      <vt:lpstr>MinMax - Overview</vt:lpstr>
      <vt:lpstr>MinMax - Algorithm</vt:lpstr>
      <vt:lpstr>MinMax – First Example</vt:lpstr>
      <vt:lpstr>MinMax – Second Example</vt:lpstr>
      <vt:lpstr>MinMax and Chess</vt:lpstr>
      <vt:lpstr>MinMax – Pseudo Code (1 of 3)</vt:lpstr>
      <vt:lpstr>MinMax – Pseudo Code (2 of 3)</vt:lpstr>
      <vt:lpstr>MinMax – Pseudo Code (3 of 3)</vt:lpstr>
      <vt:lpstr>MinMax - Notes on Pseudo Code</vt:lpstr>
      <vt:lpstr>MinMax – NegaMax Pseudo Code</vt:lpstr>
      <vt:lpstr>MinMax – AlphaBeta Pruning</vt:lpstr>
      <vt:lpstr>MinMax – AlphaBeta Pruning Example</vt:lpstr>
      <vt:lpstr>MinMax – AlphaBeta Pruning Idea</vt:lpstr>
      <vt:lpstr>MinMax – AlphaBeta Pseudo Code</vt:lpstr>
      <vt:lpstr>MinMax – AlphaBeta Notes</vt:lpstr>
      <vt:lpstr>MinMax – Notes</vt:lpstr>
      <vt:lpstr>MinMax – Evaluate()</vt:lpstr>
      <vt:lpstr>Game Agents</vt:lpstr>
      <vt:lpstr>Game Agents – Sensing (1 of 2)</vt:lpstr>
      <vt:lpstr>Game Agents – Sensing (2 of 2)</vt:lpstr>
      <vt:lpstr>Game Agents – Thinking (1 of 3)</vt:lpstr>
      <vt:lpstr>Game Agents – Thinking (2 of 3)</vt:lpstr>
      <vt:lpstr>Game Agents – Thinking (3 of 3)</vt:lpstr>
      <vt:lpstr>Game Agents – Acting (1 of 2)</vt:lpstr>
      <vt:lpstr>Game Agents – Acting (2 of 2)</vt:lpstr>
      <vt:lpstr>Finite State Machines</vt:lpstr>
      <vt:lpstr>Finite State Machines</vt:lpstr>
      <vt:lpstr>Finite State Machines – Example (1 of 2)</vt:lpstr>
      <vt:lpstr>Finite State Machines – Example (2 of 2)</vt:lpstr>
      <vt:lpstr>Finite-State Machine: Approaches</vt:lpstr>
      <vt:lpstr>Hardcoded FSM</vt:lpstr>
      <vt:lpstr>Problems with switch FSM</vt:lpstr>
      <vt:lpstr>Alternative Implementation</vt:lpstr>
      <vt:lpstr>Scripted with Alternative Language</vt:lpstr>
      <vt:lpstr>Scripting Advantages</vt:lpstr>
      <vt:lpstr>Scripting Disadvantages</vt:lpstr>
      <vt:lpstr>Hybrid Approach</vt:lpstr>
      <vt:lpstr>Finite-State Machine: Extensions</vt:lpstr>
      <vt:lpstr>Common Game AI Techniques (1 of 4)</vt:lpstr>
      <vt:lpstr>Common Game AI Techniques (2 of 4)</vt:lpstr>
      <vt:lpstr>Common Game AI Techniques (3 of 4)</vt:lpstr>
      <vt:lpstr>Common Game AI Techniques (4 of 4)</vt:lpstr>
      <vt:lpstr>Promising AI Techniques (1 of 3)</vt:lpstr>
      <vt:lpstr>Promising AI Techniques (2 of 3)</vt:lpstr>
      <vt:lpstr>Promising AI Techniques (3 of 3)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in Games</dc:title>
  <dc:creator>Cengiz KARABOZ</dc:creator>
  <cp:lastModifiedBy>Cengiz KARABOZ</cp:lastModifiedBy>
  <cp:revision>29</cp:revision>
  <dcterms:created xsi:type="dcterms:W3CDTF">2014-05-12T12:30:17Z</dcterms:created>
  <dcterms:modified xsi:type="dcterms:W3CDTF">2014-05-14T00:01:38Z</dcterms:modified>
</cp:coreProperties>
</file>