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Dikdörtgen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r-TR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5" name="Metin Yer Tutucus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ikdörtgen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Dikdörtgen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27.05.2014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Dikdörtgen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ahmetaa/zemberek-nl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taa/zemberek-nlp-distributions" TargetMode="External"/><Relationship Id="rId2" Type="http://schemas.openxmlformats.org/officeDocument/2006/relationships/hyperlink" Target="https://github.com/ahmetaa/turkish-nlp-example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s://drive.google.com/#folders/0B9TrB39LQKZWSjNKdVcwWUxxUm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95536" y="404664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</a:rPr>
              <a:t>ZEMBEREK</a:t>
            </a: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err="1" smtClean="0">
                <a:latin typeface="Calibri" panose="020F0502020204030204" pitchFamily="34" charset="0"/>
              </a:rPr>
              <a:t>Zemberek</a:t>
            </a:r>
            <a:r>
              <a:rPr lang="tr-TR" sz="2400" dirty="0" smtClean="0">
                <a:latin typeface="Calibri" panose="020F0502020204030204" pitchFamily="34" charset="0"/>
              </a:rPr>
              <a:t> açık kaynak kodlu Türkçe Doğal Dil işleme kütüphanesidir. </a:t>
            </a:r>
            <a:r>
              <a:rPr lang="tr-TR" sz="2400" dirty="0" err="1" smtClean="0">
                <a:latin typeface="Calibri" panose="020F0502020204030204" pitchFamily="34" charset="0"/>
              </a:rPr>
              <a:t>OpenOffice</a:t>
            </a:r>
            <a:r>
              <a:rPr lang="tr-TR" sz="2400" dirty="0" smtClean="0">
                <a:latin typeface="Calibri" panose="020F0502020204030204" pitchFamily="34" charset="0"/>
              </a:rPr>
              <a:t> ve </a:t>
            </a:r>
            <a:r>
              <a:rPr lang="tr-TR" sz="2400" dirty="0" err="1" smtClean="0">
                <a:latin typeface="Calibri" panose="020F0502020204030204" pitchFamily="34" charset="0"/>
              </a:rPr>
              <a:t>LibreOffice</a:t>
            </a:r>
            <a:r>
              <a:rPr lang="tr-TR" sz="2400" dirty="0" smtClean="0">
                <a:latin typeface="Calibri" panose="020F0502020204030204" pitchFamily="34" charset="0"/>
              </a:rPr>
              <a:t> eklentisidir.</a:t>
            </a:r>
            <a:r>
              <a:rPr lang="tr-TR" sz="2400" dirty="0"/>
              <a:t> . İlk sürümü </a:t>
            </a:r>
            <a:r>
              <a:rPr lang="tr-TR" sz="2400" dirty="0" smtClean="0"/>
              <a:t>BSD</a:t>
            </a:r>
            <a:r>
              <a:rPr lang="tr-TR" sz="2400" dirty="0"/>
              <a:t> lisansı ile dağıtılmıştır. </a:t>
            </a:r>
            <a:r>
              <a:rPr lang="tr-TR" sz="2400" dirty="0" smtClean="0"/>
              <a:t>Tamamen Java</a:t>
            </a:r>
            <a:r>
              <a:rPr lang="tr-TR" sz="2400" dirty="0"/>
              <a:t> ile geliştirilen kütüphane, yazım denetimi, hatalı kelimeler için öneri, heceleme, </a:t>
            </a:r>
            <a:r>
              <a:rPr lang="tr-TR" sz="2400" dirty="0" err="1"/>
              <a:t>deascifier</a:t>
            </a:r>
            <a:r>
              <a:rPr lang="tr-TR" sz="2400" dirty="0"/>
              <a:t>, hatalı kodlama temizleme gibi işlevlere </a:t>
            </a:r>
            <a:r>
              <a:rPr lang="tr-TR" sz="2400" dirty="0" smtClean="0"/>
              <a:t>sahiptir.</a:t>
            </a:r>
            <a:r>
              <a:rPr lang="tr-TR" sz="2400" dirty="0"/>
              <a:t>  Zemberek2 kodlu ikinci sürümünde </a:t>
            </a:r>
            <a:r>
              <a:rPr lang="tr-TR" sz="2400" dirty="0" smtClean="0"/>
              <a:t>MPL lisansına </a:t>
            </a:r>
            <a:r>
              <a:rPr lang="tr-TR" sz="2400" dirty="0"/>
              <a:t>geçilmiş, genel olarak tüm Türk dilleri için bir DDİ altyapısı oluşturulması için gerekli mimari değişiklikler </a:t>
            </a:r>
            <a:r>
              <a:rPr lang="tr-TR" sz="2400" dirty="0" smtClean="0"/>
              <a:t>yapılmıştır.</a:t>
            </a:r>
            <a:endParaRPr lang="tr-TR" sz="2400" dirty="0">
              <a:latin typeface="Calibri" panose="020F050202020403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11" y="4190316"/>
            <a:ext cx="1447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65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95536" y="404664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</a:rPr>
              <a:t>ZEMBEREK</a:t>
            </a: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>
                <a:latin typeface="Calibri" panose="020F0502020204030204" pitchFamily="34" charset="0"/>
              </a:rPr>
              <a:t>Sunucu TCP-IP soketleri üzerinden </a:t>
            </a:r>
            <a:r>
              <a:rPr lang="tr-TR" sz="2400" dirty="0" err="1">
                <a:latin typeface="Calibri" panose="020F0502020204030204" pitchFamily="34" charset="0"/>
              </a:rPr>
              <a:t>ISpell</a:t>
            </a:r>
            <a:r>
              <a:rPr lang="tr-TR" sz="2400" dirty="0">
                <a:latin typeface="Calibri" panose="020F0502020204030204" pitchFamily="34" charset="0"/>
              </a:rPr>
              <a:t> benzeri basit bir protokolle diğer uygulamalarla haberleşmektedir, yeni sürümünde </a:t>
            </a:r>
            <a:r>
              <a:rPr lang="tr-TR" sz="2400" dirty="0" smtClean="0">
                <a:latin typeface="Calibri" panose="020F0502020204030204" pitchFamily="34" charset="0"/>
              </a:rPr>
              <a:t>DBUS</a:t>
            </a:r>
            <a:r>
              <a:rPr lang="tr-TR" sz="2400" dirty="0">
                <a:latin typeface="Calibri" panose="020F0502020204030204" pitchFamily="34" charset="0"/>
              </a:rPr>
              <a:t> </a:t>
            </a:r>
            <a:r>
              <a:rPr lang="tr-TR" sz="2400" dirty="0" smtClean="0">
                <a:latin typeface="Calibri" panose="020F0502020204030204" pitchFamily="34" charset="0"/>
              </a:rPr>
              <a:t>ara yüzü </a:t>
            </a:r>
            <a:r>
              <a:rPr lang="tr-TR" sz="2400" dirty="0">
                <a:latin typeface="Calibri" panose="020F0502020204030204" pitchFamily="34" charset="0"/>
              </a:rPr>
              <a:t>de sunucuya eklenmiştir. Zemberek kütüphanesinin .net sürümünü oluşturmak üzere </a:t>
            </a:r>
            <a:r>
              <a:rPr lang="tr-TR" sz="2400" dirty="0" err="1" smtClean="0">
                <a:latin typeface="Calibri" panose="020F0502020204030204" pitchFamily="34" charset="0"/>
              </a:rPr>
              <a:t>Nzemberek</a:t>
            </a:r>
            <a:r>
              <a:rPr lang="tr-TR" sz="2400" dirty="0" smtClean="0">
                <a:latin typeface="Calibri" panose="020F0502020204030204" pitchFamily="34" charset="0"/>
              </a:rPr>
              <a:t> projesi başlatılmıştır. Zemberek </a:t>
            </a:r>
            <a:r>
              <a:rPr lang="tr-TR" sz="2400" dirty="0">
                <a:latin typeface="Calibri" panose="020F0502020204030204" pitchFamily="34" charset="0"/>
              </a:rPr>
              <a:t>kütüphanesi ve </a:t>
            </a:r>
            <a:r>
              <a:rPr lang="tr-TR" sz="2400" dirty="0" err="1" smtClean="0">
                <a:latin typeface="Calibri" panose="020F0502020204030204" pitchFamily="34" charset="0"/>
              </a:rPr>
              <a:t>LibreOffice</a:t>
            </a:r>
            <a:r>
              <a:rPr lang="tr-TR" sz="2400" dirty="0">
                <a:latin typeface="Calibri" panose="020F0502020204030204" pitchFamily="34" charset="0"/>
              </a:rPr>
              <a:t> eklentisi </a:t>
            </a:r>
            <a:r>
              <a:rPr lang="tr-TR" sz="2400" dirty="0" err="1">
                <a:latin typeface="Calibri" panose="020F0502020204030204" pitchFamily="34" charset="0"/>
              </a:rPr>
              <a:t>java</a:t>
            </a:r>
            <a:r>
              <a:rPr lang="tr-TR" sz="2400" dirty="0">
                <a:latin typeface="Calibri" panose="020F0502020204030204" pitchFamily="34" charset="0"/>
              </a:rPr>
              <a:t> dilinde yazıldığı için platform bağımsızdır.</a:t>
            </a:r>
          </a:p>
          <a:p>
            <a:r>
              <a:rPr lang="tr-TR" sz="2400" dirty="0">
                <a:latin typeface="Calibri" panose="020F0502020204030204" pitchFamily="34" charset="0"/>
              </a:rPr>
              <a:t>2005 yılında </a:t>
            </a:r>
            <a:r>
              <a:rPr lang="tr-TR" sz="2400" dirty="0" smtClean="0">
                <a:latin typeface="Calibri" panose="020F0502020204030204" pitchFamily="34" charset="0"/>
              </a:rPr>
              <a:t>Linux Kullanıcılar Derneği</a:t>
            </a:r>
            <a:r>
              <a:rPr lang="tr-TR" sz="2400" dirty="0">
                <a:latin typeface="Calibri" panose="020F0502020204030204" pitchFamily="34" charset="0"/>
              </a:rPr>
              <a:t> </a:t>
            </a:r>
            <a:r>
              <a:rPr lang="tr-TR" sz="2400" dirty="0" smtClean="0">
                <a:latin typeface="Calibri" panose="020F0502020204030204" pitchFamily="34" charset="0"/>
              </a:rPr>
              <a:t>4.Linux</a:t>
            </a:r>
            <a:r>
              <a:rPr lang="tr-TR" sz="2400" dirty="0">
                <a:latin typeface="Calibri" panose="020F0502020204030204" pitchFamily="34" charset="0"/>
              </a:rPr>
              <a:t> ve Özgür Yazılım şenliğinde yılın en iyi </a:t>
            </a:r>
            <a:r>
              <a:rPr lang="tr-TR" sz="2400" dirty="0" smtClean="0">
                <a:latin typeface="Calibri" panose="020F0502020204030204" pitchFamily="34" charset="0"/>
              </a:rPr>
              <a:t>Özgür Yazılımı ödülünü </a:t>
            </a:r>
            <a:r>
              <a:rPr lang="tr-TR" sz="2400" dirty="0">
                <a:latin typeface="Calibri" panose="020F0502020204030204" pitchFamily="34" charset="0"/>
              </a:rPr>
              <a:t>almıştır.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11" y="4190316"/>
            <a:ext cx="1447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72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95536" y="404664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</a:rPr>
              <a:t>ZEMBEREK</a:t>
            </a: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err="1" smtClean="0">
                <a:latin typeface="Calibri" panose="020F0502020204030204" pitchFamily="34" charset="0"/>
              </a:rPr>
              <a:t>Zemberek</a:t>
            </a:r>
            <a:r>
              <a:rPr lang="tr-TR" sz="2400" dirty="0" smtClean="0">
                <a:latin typeface="Calibri" panose="020F0502020204030204" pitchFamily="34" charset="0"/>
              </a:rPr>
              <a:t>’ in en son çıkan sürümü Zemberek-NLP </a:t>
            </a:r>
            <a:r>
              <a:rPr lang="tr-TR" sz="2400" dirty="0">
                <a:latin typeface="Calibri" panose="020F0502020204030204" pitchFamily="34" charset="0"/>
              </a:rPr>
              <a:t>0.9.0 karasız </a:t>
            </a:r>
            <a:r>
              <a:rPr lang="tr-TR" sz="2400" dirty="0" smtClean="0">
                <a:latin typeface="Calibri" panose="020F0502020204030204" pitchFamily="34" charset="0"/>
              </a:rPr>
              <a:t>sürümdür.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Zemberek </a:t>
            </a:r>
            <a:r>
              <a:rPr lang="tr-TR" sz="2400" dirty="0">
                <a:latin typeface="Calibri" panose="020F0502020204030204" pitchFamily="34" charset="0"/>
              </a:rPr>
              <a:t>projesinin adı artık Zemberek-NLP. Projenin yeni evi </a:t>
            </a:r>
            <a:r>
              <a:rPr lang="tr-TR" sz="2400" dirty="0" err="1">
                <a:latin typeface="Calibri" panose="020F0502020204030204" pitchFamily="34" charset="0"/>
              </a:rPr>
              <a:t>github</a:t>
            </a:r>
            <a:r>
              <a:rPr lang="tr-TR" sz="2400" dirty="0">
                <a:latin typeface="Calibri" panose="020F0502020204030204" pitchFamily="34" charset="0"/>
              </a:rPr>
              <a:t> (</a:t>
            </a:r>
            <a:r>
              <a:rPr lang="tr-TR" sz="2400" dirty="0">
                <a:latin typeface="Calibri" panose="020F0502020204030204" pitchFamily="34" charset="0"/>
                <a:hlinkClick r:id="rId2"/>
              </a:rPr>
              <a:t>https://github.com/ahmetaa/zemberek-nlp</a:t>
            </a:r>
            <a:r>
              <a:rPr lang="tr-TR" sz="2400" dirty="0">
                <a:latin typeface="Calibri" panose="020F0502020204030204" pitchFamily="34" charset="0"/>
              </a:rPr>
              <a:t>)</a:t>
            </a:r>
          </a:p>
          <a:p>
            <a:r>
              <a:rPr lang="tr-TR" sz="2400" dirty="0">
                <a:latin typeface="Calibri" panose="020F0502020204030204" pitchFamily="34" charset="0"/>
              </a:rPr>
              <a:t>Bu kararsız bir sürümdür. 1.0.0 sürümüne kadar her türlü değişiklik olabilir</a:t>
            </a:r>
            <a:r>
              <a:rPr lang="tr-TR" sz="2400" dirty="0" smtClean="0">
                <a:latin typeface="Calibri" panose="020F0502020204030204" pitchFamily="34" charset="0"/>
              </a:rPr>
              <a:t>.</a:t>
            </a:r>
          </a:p>
          <a:p>
            <a:r>
              <a:rPr lang="tr-TR" sz="2400" dirty="0">
                <a:latin typeface="Calibri" panose="020F0502020204030204" pitchFamily="34" charset="0"/>
              </a:rPr>
              <a:t>Yapısal çözümleme ve üretim konularında pek çok hata yapabilir. 1.0.0'a kadar bu hatalar temizlenecek.</a:t>
            </a:r>
          </a:p>
          <a:p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11" y="4190316"/>
            <a:ext cx="1447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12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95536" y="404664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</a:rPr>
              <a:t>ZEMBEREK</a:t>
            </a: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>
                <a:latin typeface="Calibri" panose="020F0502020204030204" pitchFamily="34" charset="0"/>
              </a:rPr>
              <a:t>Örnek kodlar için </a:t>
            </a:r>
            <a:r>
              <a:rPr lang="tr-TR" sz="2400" dirty="0">
                <a:latin typeface="Calibri" panose="020F0502020204030204" pitchFamily="34" charset="0"/>
                <a:hlinkClick r:id="rId2"/>
              </a:rPr>
              <a:t>https://github.com/ahmetaa/turkish-nlp-examples</a:t>
            </a:r>
            <a:r>
              <a:rPr lang="tr-TR" sz="2400" dirty="0">
                <a:latin typeface="Calibri" panose="020F0502020204030204" pitchFamily="34" charset="0"/>
              </a:rPr>
              <a:t> projesini indirip pom.xml dosyasını </a:t>
            </a:r>
            <a:r>
              <a:rPr lang="tr-TR" sz="2400" dirty="0" err="1">
                <a:latin typeface="Calibri" panose="020F0502020204030204" pitchFamily="34" charset="0"/>
              </a:rPr>
              <a:t>Intellij</a:t>
            </a:r>
            <a:r>
              <a:rPr lang="tr-TR" sz="2400" dirty="0">
                <a:latin typeface="Calibri" panose="020F0502020204030204" pitchFamily="34" charset="0"/>
              </a:rPr>
              <a:t> IDEA ya da </a:t>
            </a:r>
            <a:r>
              <a:rPr lang="tr-TR" sz="2400" dirty="0" err="1">
                <a:latin typeface="Calibri" panose="020F0502020204030204" pitchFamily="34" charset="0"/>
              </a:rPr>
              <a:t>Eclipse</a:t>
            </a:r>
            <a:r>
              <a:rPr lang="tr-TR" sz="2400" dirty="0">
                <a:latin typeface="Calibri" panose="020F0502020204030204" pitchFamily="34" charset="0"/>
              </a:rPr>
              <a:t> ile açıp çalıştırabilirsiniz. Ya da Git-</a:t>
            </a:r>
            <a:r>
              <a:rPr lang="tr-TR" sz="2400" dirty="0" err="1">
                <a:latin typeface="Calibri" panose="020F0502020204030204" pitchFamily="34" charset="0"/>
              </a:rPr>
              <a:t>hub</a:t>
            </a:r>
            <a:r>
              <a:rPr lang="tr-TR" sz="2400" dirty="0">
                <a:latin typeface="Calibri" panose="020F0502020204030204" pitchFamily="34" charset="0"/>
              </a:rPr>
              <a:t> üzerinden kod incelenebilir. </a:t>
            </a:r>
          </a:p>
          <a:p>
            <a:r>
              <a:rPr lang="tr-TR" sz="2400" dirty="0">
                <a:latin typeface="Calibri" panose="020F0502020204030204" pitchFamily="34" charset="0"/>
              </a:rPr>
              <a:t>Ayrıca bağımsız bir uygulama için </a:t>
            </a:r>
            <a:r>
              <a:rPr lang="tr-TR" sz="2400" dirty="0" err="1">
                <a:latin typeface="Calibri" panose="020F0502020204030204" pitchFamily="34" charset="0"/>
              </a:rPr>
              <a:t>jar</a:t>
            </a:r>
            <a:r>
              <a:rPr lang="tr-TR" sz="2400" dirty="0">
                <a:latin typeface="Calibri" panose="020F0502020204030204" pitchFamily="34" charset="0"/>
              </a:rPr>
              <a:t> dosyalarına ve bağımlı olduğu kütüphanelere </a:t>
            </a:r>
            <a:r>
              <a:rPr lang="tr-TR" sz="2400" dirty="0" err="1">
                <a:latin typeface="Calibri" panose="020F0502020204030204" pitchFamily="34" charset="0"/>
                <a:hlinkClick r:id="rId3"/>
              </a:rPr>
              <a:t>gtihub</a:t>
            </a:r>
            <a:r>
              <a:rPr lang="tr-TR" sz="2400" dirty="0">
                <a:latin typeface="Calibri" panose="020F0502020204030204" pitchFamily="34" charset="0"/>
              </a:rPr>
              <a:t> üzerinden ya da </a:t>
            </a:r>
            <a:r>
              <a:rPr lang="tr-TR" sz="2400" dirty="0">
                <a:latin typeface="Calibri" panose="020F0502020204030204" pitchFamily="34" charset="0"/>
                <a:hlinkClick r:id="rId4"/>
              </a:rPr>
              <a:t>Google Drive dizininden</a:t>
            </a:r>
            <a:r>
              <a:rPr lang="tr-TR" sz="2400" dirty="0">
                <a:latin typeface="Calibri" panose="020F0502020204030204" pitchFamily="34" charset="0"/>
              </a:rPr>
              <a:t> erişilebilir. 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En </a:t>
            </a:r>
            <a:r>
              <a:rPr lang="tr-TR" sz="2400" dirty="0">
                <a:latin typeface="Calibri" panose="020F0502020204030204" pitchFamily="34" charset="0"/>
              </a:rPr>
              <a:t>az Java 7 ile çalışır.</a:t>
            </a:r>
          </a:p>
          <a:p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11" y="4190316"/>
            <a:ext cx="1447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95536" y="404664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</a:rPr>
              <a:t>ZEMBEREK</a:t>
            </a: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err="1" smtClean="0">
                <a:latin typeface="Calibri" panose="020F0502020204030204" pitchFamily="34" charset="0"/>
              </a:rPr>
              <a:t>Zemberek</a:t>
            </a:r>
            <a:r>
              <a:rPr lang="tr-TR" sz="2400" dirty="0" smtClean="0">
                <a:latin typeface="Calibri" panose="020F0502020204030204" pitchFamily="34" charset="0"/>
              </a:rPr>
              <a:t> </a:t>
            </a:r>
            <a:r>
              <a:rPr lang="tr-TR" sz="2400" dirty="0" err="1" smtClean="0">
                <a:latin typeface="Calibri" panose="020F0502020204030204" pitchFamily="34" charset="0"/>
              </a:rPr>
              <a:t>demo</a:t>
            </a:r>
            <a:r>
              <a:rPr lang="tr-TR" sz="2400" dirty="0">
                <a:latin typeface="Calibri" panose="020F0502020204030204" pitchFamily="34" charset="0"/>
              </a:rPr>
              <a:t> </a:t>
            </a:r>
            <a:r>
              <a:rPr lang="tr-TR" sz="2400" dirty="0" smtClean="0">
                <a:latin typeface="Calibri" panose="020F0502020204030204" pitchFamily="34" charset="0"/>
              </a:rPr>
              <a:t>uygulaması denetleme, morfolojik çözümleme, kelime önerisi, TR&lt;-&gt;ASCİİ çevirisi ve heceleme yapabilmektedir.</a:t>
            </a:r>
            <a:r>
              <a:rPr lang="tr-TR" sz="2400" dirty="0">
                <a:latin typeface="Calibri" panose="020F0502020204030204" pitchFamily="34" charset="0"/>
              </a:rPr>
              <a:t/>
            </a:r>
            <a:br>
              <a:rPr lang="tr-TR" sz="2400" dirty="0">
                <a:latin typeface="Calibri" panose="020F0502020204030204" pitchFamily="34" charset="0"/>
              </a:rPr>
            </a:br>
            <a:r>
              <a:rPr lang="tr-TR" sz="2400" dirty="0">
                <a:latin typeface="Calibri" panose="020F0502020204030204" pitchFamily="34" charset="0"/>
              </a:rPr>
              <a:t>http://zemberek-web.appspot.com/</a:t>
            </a:r>
            <a:endParaRPr lang="tr-TR" sz="2400" dirty="0">
              <a:latin typeface="Calibri" panose="020F0502020204030204" pitchFamily="34" charset="0"/>
            </a:endParaRPr>
          </a:p>
          <a:p>
            <a:endParaRPr lang="tr-TR" sz="24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11" y="4190316"/>
            <a:ext cx="14478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0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95536" y="404664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</a:rPr>
              <a:t>NÜVE</a:t>
            </a: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err="1">
                <a:latin typeface="Calibri" panose="020F0502020204030204" pitchFamily="34" charset="0"/>
              </a:rPr>
              <a:t>Nüve</a:t>
            </a:r>
            <a:r>
              <a:rPr lang="tr-TR" sz="2400" dirty="0">
                <a:latin typeface="Calibri" panose="020F0502020204030204" pitchFamily="34" charset="0"/>
              </a:rPr>
              <a:t>, </a:t>
            </a:r>
            <a:r>
              <a:rPr lang="tr-TR" sz="2400" dirty="0" smtClean="0">
                <a:latin typeface="Calibri" panose="020F0502020204030204" pitchFamily="34" charset="0"/>
              </a:rPr>
              <a:t>Harun Reşit Zafer isimli bir bilgisayar mühendisinin başlattığı bir doğal dil işleme kütüphanesi projesidir. Nüve, başta </a:t>
            </a:r>
            <a:r>
              <a:rPr lang="tr-TR" sz="2400" dirty="0">
                <a:latin typeface="Calibri" panose="020F0502020204030204" pitchFamily="34" charset="0"/>
              </a:rPr>
              <a:t>Türkçe olmak üzere Türkî diller için </a:t>
            </a:r>
            <a:r>
              <a:rPr lang="tr-TR" sz="2400" b="1" dirty="0">
                <a:latin typeface="Calibri" panose="020F0502020204030204" pitchFamily="34" charset="0"/>
              </a:rPr>
              <a:t>C# ile MS .Net platformu için</a:t>
            </a:r>
            <a:r>
              <a:rPr lang="tr-TR" sz="2400" dirty="0">
                <a:latin typeface="Calibri" panose="020F0502020204030204" pitchFamily="34" charset="0"/>
              </a:rPr>
              <a:t> </a:t>
            </a:r>
            <a:r>
              <a:rPr lang="tr-TR" sz="2400" dirty="0" smtClean="0">
                <a:latin typeface="Calibri" panose="020F0502020204030204" pitchFamily="34" charset="0"/>
              </a:rPr>
              <a:t>geliştirilmekte olan </a:t>
            </a:r>
            <a:r>
              <a:rPr lang="tr-TR" sz="2400" dirty="0">
                <a:latin typeface="Calibri" panose="020F0502020204030204" pitchFamily="34" charset="0"/>
              </a:rPr>
              <a:t>bir </a:t>
            </a:r>
            <a:r>
              <a:rPr lang="tr-TR" sz="2400" dirty="0" smtClean="0">
                <a:latin typeface="Calibri" panose="020F0502020204030204" pitchFamily="34" charset="0"/>
              </a:rPr>
              <a:t>kütüphanedir</a:t>
            </a:r>
            <a:r>
              <a:rPr lang="tr-TR" sz="2400" dirty="0">
                <a:latin typeface="Calibri" panose="020F0502020204030204" pitchFamily="34" charset="0"/>
              </a:rPr>
              <a:t>. </a:t>
            </a:r>
            <a:r>
              <a:rPr lang="tr-TR" sz="2400" dirty="0" smtClean="0">
                <a:latin typeface="Calibri" panose="020F0502020204030204" pitchFamily="34" charset="0"/>
              </a:rPr>
              <a:t>Proje başlatıcısı yüksek lisansı </a:t>
            </a:r>
            <a:r>
              <a:rPr lang="tr-TR" sz="2400" dirty="0">
                <a:latin typeface="Calibri" panose="020F0502020204030204" pitchFamily="34" charset="0"/>
              </a:rPr>
              <a:t>döneminde üzerinde </a:t>
            </a:r>
            <a:r>
              <a:rPr lang="tr-TR" sz="2400" dirty="0" smtClean="0">
                <a:latin typeface="Calibri" panose="020F0502020204030204" pitchFamily="34" charset="0"/>
              </a:rPr>
              <a:t>çalıştığı </a:t>
            </a:r>
            <a:r>
              <a:rPr lang="tr-TR" sz="2400" dirty="0">
                <a:latin typeface="Calibri" panose="020F0502020204030204" pitchFamily="34" charset="0"/>
              </a:rPr>
              <a:t>Kazakça-Türkçe çeviri projesi </a:t>
            </a:r>
            <a:r>
              <a:rPr lang="tr-TR" sz="2400" dirty="0" smtClean="0">
                <a:latin typeface="Calibri" panose="020F0502020204030204" pitchFamily="34" charset="0"/>
              </a:rPr>
              <a:t>ve</a:t>
            </a:r>
            <a:r>
              <a:rPr lang="tr-TR" sz="2400" dirty="0">
                <a:latin typeface="Calibri" panose="020F0502020204030204" pitchFamily="34" charset="0"/>
              </a:rPr>
              <a:t> </a:t>
            </a:r>
            <a:r>
              <a:rPr lang="tr-TR" sz="2400" dirty="0" smtClean="0">
                <a:latin typeface="Calibri" panose="020F0502020204030204" pitchFamily="34" charset="0"/>
              </a:rPr>
              <a:t>Türkî diller için genel </a:t>
            </a:r>
            <a:r>
              <a:rPr lang="tr-TR" sz="2400" dirty="0" err="1" smtClean="0">
                <a:latin typeface="Calibri" panose="020F0502020204030204" pitchFamily="34" charset="0"/>
              </a:rPr>
              <a:t>sözdizimsel</a:t>
            </a:r>
            <a:r>
              <a:rPr lang="tr-TR" sz="2400" dirty="0" smtClean="0">
                <a:latin typeface="Calibri" panose="020F0502020204030204" pitchFamily="34" charset="0"/>
              </a:rPr>
              <a:t> çözümleyici</a:t>
            </a:r>
            <a:r>
              <a:rPr lang="tr-TR" sz="2400" dirty="0">
                <a:latin typeface="Calibri" panose="020F0502020204030204" pitchFamily="34" charset="0"/>
              </a:rPr>
              <a:t> sayesinde başta Kazakça ve Türkmence olmak üzere birçok Türkî dili inceleme </a:t>
            </a:r>
            <a:r>
              <a:rPr lang="tr-TR" sz="2400" dirty="0" smtClean="0">
                <a:latin typeface="Calibri" panose="020F0502020204030204" pitchFamily="34" charset="0"/>
              </a:rPr>
              <a:t>fırsatı bulmuştur. </a:t>
            </a:r>
            <a:r>
              <a:rPr lang="tr-TR" sz="2400" dirty="0">
                <a:latin typeface="Calibri" panose="020F0502020204030204" pitchFamily="34" charset="0"/>
              </a:rPr>
              <a:t>O zamandan beri bu dillerin yapı olarak çok benzer olduğuna ve yüksek başarımlı bir Türkî diller arası çeviri uygulamasının mümkün olduğuna </a:t>
            </a:r>
            <a:r>
              <a:rPr lang="tr-TR" sz="2400" dirty="0" smtClean="0">
                <a:latin typeface="Calibri" panose="020F0502020204030204" pitchFamily="34" charset="0"/>
              </a:rPr>
              <a:t>inanmaktadır.</a:t>
            </a:r>
            <a:endParaRPr lang="tr-T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76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95536" y="404664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</a:rPr>
              <a:t>NÜVE</a:t>
            </a: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err="1">
                <a:latin typeface="Calibri" panose="020F0502020204030204" pitchFamily="34" charset="0"/>
              </a:rPr>
              <a:t>Nüve</a:t>
            </a:r>
            <a:r>
              <a:rPr lang="tr-TR" sz="2400" dirty="0">
                <a:latin typeface="Calibri" panose="020F0502020204030204" pitchFamily="34" charset="0"/>
              </a:rPr>
              <a:t> “Bir şeyin özü” </a:t>
            </a:r>
            <a:r>
              <a:rPr lang="tr-TR" sz="2400" dirty="0" smtClean="0">
                <a:latin typeface="Calibri" panose="020F0502020204030204" pitchFamily="34" charset="0"/>
              </a:rPr>
              <a:t>demektir.</a:t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err="1">
                <a:latin typeface="Calibri" panose="020F0502020204030204" pitchFamily="34" charset="0"/>
              </a:rPr>
              <a:t>Nüve’de</a:t>
            </a:r>
            <a:r>
              <a:rPr lang="tr-TR" sz="2400" dirty="0">
                <a:latin typeface="Calibri" panose="020F0502020204030204" pitchFamily="34" charset="0"/>
              </a:rPr>
              <a:t> dile bağımlı her şey dil paketleri içerisinde </a:t>
            </a:r>
            <a:r>
              <a:rPr lang="tr-TR" sz="2400" dirty="0" smtClean="0">
                <a:latin typeface="Calibri" panose="020F0502020204030204" pitchFamily="34" charset="0"/>
              </a:rPr>
              <a:t>tanımlanmıştır. </a:t>
            </a:r>
            <a:r>
              <a:rPr lang="tr-TR" sz="2400" dirty="0">
                <a:latin typeface="Calibri" panose="020F0502020204030204" pitchFamily="34" charset="0"/>
              </a:rPr>
              <a:t>Şu anda yalnızca Türkçe için morfolojik çözümleme ve üretim </a:t>
            </a:r>
            <a:r>
              <a:rPr lang="tr-TR" sz="2400" dirty="0" smtClean="0">
                <a:latin typeface="Calibri" panose="020F0502020204030204" pitchFamily="34" charset="0"/>
              </a:rPr>
              <a:t>yapılabilmektedir.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Nüve açık kaynaklı bir projedir ve gönüllü katılımcılar desteğine açıktır.</a:t>
            </a:r>
          </a:p>
          <a:p>
            <a:r>
              <a:rPr lang="tr-TR" sz="2400" dirty="0" smtClean="0">
                <a:latin typeface="Calibri" panose="020F0502020204030204" pitchFamily="34" charset="0"/>
              </a:rPr>
              <a:t>Proje </a:t>
            </a:r>
            <a:r>
              <a:rPr lang="tr-TR" sz="2400" dirty="0" err="1" smtClean="0">
                <a:latin typeface="Calibri" panose="020F0502020204030204" pitchFamily="34" charset="0"/>
              </a:rPr>
              <a:t>demosu</a:t>
            </a:r>
            <a:r>
              <a:rPr lang="tr-TR" sz="2400" dirty="0">
                <a:latin typeface="Calibri" panose="020F0502020204030204" pitchFamily="34" charset="0"/>
              </a:rPr>
              <a:t> </a:t>
            </a:r>
            <a:r>
              <a:rPr lang="tr-TR" sz="2400" dirty="0" smtClean="0">
                <a:latin typeface="Calibri" panose="020F0502020204030204" pitchFamily="34" charset="0"/>
              </a:rPr>
              <a:t>sadece morfolojik </a:t>
            </a:r>
            <a:r>
              <a:rPr lang="tr-TR" sz="2400" dirty="0">
                <a:latin typeface="Calibri" panose="020F0502020204030204" pitchFamily="34" charset="0"/>
              </a:rPr>
              <a:t>çözümleme yapabilmektedir.</a:t>
            </a:r>
            <a:br>
              <a:rPr lang="tr-TR" sz="2400" dirty="0">
                <a:latin typeface="Calibri" panose="020F0502020204030204" pitchFamily="34" charset="0"/>
              </a:rPr>
            </a:br>
            <a:r>
              <a:rPr lang="tr-TR" sz="2400" dirty="0">
                <a:latin typeface="Calibri" panose="020F0502020204030204" pitchFamily="34" charset="0"/>
              </a:rPr>
              <a:t>http://nuvedemo.apphb.com/</a:t>
            </a:r>
            <a:br>
              <a:rPr lang="tr-TR" sz="2400" dirty="0">
                <a:latin typeface="Calibri" panose="020F0502020204030204" pitchFamily="34" charset="0"/>
              </a:rPr>
            </a:br>
            <a:endParaRPr lang="tr-T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8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95536" y="404664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</a:rPr>
              <a:t>KAYNAKÇA</a:t>
            </a: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b="1" dirty="0" smtClean="0">
                <a:latin typeface="Calibri" panose="020F0502020204030204" pitchFamily="34" charset="0"/>
              </a:rPr>
              <a:t>Zemberek</a:t>
            </a:r>
            <a:r>
              <a:rPr lang="tr-TR" sz="2400" dirty="0" smtClean="0">
                <a:latin typeface="Calibri" panose="020F0502020204030204" pitchFamily="34" charset="0"/>
              </a:rPr>
              <a:t/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 smtClean="0">
                <a:latin typeface="Calibri" panose="020F0502020204030204" pitchFamily="34" charset="0"/>
              </a:rPr>
              <a:t>-</a:t>
            </a:r>
            <a:r>
              <a:rPr lang="tr-TR" sz="2400" dirty="0" err="1" smtClean="0">
                <a:latin typeface="Calibri" panose="020F0502020204030204" pitchFamily="34" charset="0"/>
              </a:rPr>
              <a:t>Wikipedia</a:t>
            </a:r>
            <a:r>
              <a:rPr lang="tr-TR" sz="2400" dirty="0">
                <a:latin typeface="Calibri" panose="020F0502020204030204" pitchFamily="34" charset="0"/>
              </a:rPr>
              <a:t/>
            </a:r>
            <a:br>
              <a:rPr lang="tr-TR" sz="2400" dirty="0">
                <a:latin typeface="Calibri" panose="020F0502020204030204" pitchFamily="34" charset="0"/>
              </a:rPr>
            </a:br>
            <a:r>
              <a:rPr lang="tr-TR" sz="2400" dirty="0">
                <a:latin typeface="Calibri" panose="020F0502020204030204" pitchFamily="34" charset="0"/>
              </a:rPr>
              <a:t>-http://zembereknlp.blogspot.com.tr/</a:t>
            </a:r>
            <a:br>
              <a:rPr lang="tr-TR" sz="2400" dirty="0">
                <a:latin typeface="Calibri" panose="020F0502020204030204" pitchFamily="34" charset="0"/>
              </a:rPr>
            </a:br>
            <a:r>
              <a:rPr lang="tr-TR" sz="2400" dirty="0">
                <a:latin typeface="Calibri" panose="020F0502020204030204" pitchFamily="34" charset="0"/>
              </a:rPr>
              <a:t>-https://code.google.com/p/zemberek</a:t>
            </a:r>
            <a:r>
              <a:rPr lang="tr-TR" sz="2400" dirty="0" smtClean="0">
                <a:latin typeface="Calibri" panose="020F0502020204030204" pitchFamily="34" charset="0"/>
              </a:rPr>
              <a:t>/</a:t>
            </a:r>
            <a:br>
              <a:rPr lang="tr-TR" sz="2400" dirty="0" smtClean="0">
                <a:latin typeface="Calibri" panose="020F0502020204030204" pitchFamily="34" charset="0"/>
              </a:rPr>
            </a:br>
            <a:r>
              <a:rPr lang="tr-TR" sz="2400" dirty="0">
                <a:latin typeface="Calibri" panose="020F0502020204030204" pitchFamily="34" charset="0"/>
              </a:rPr>
              <a:t/>
            </a:r>
            <a:br>
              <a:rPr lang="tr-TR" sz="2400" dirty="0">
                <a:latin typeface="Calibri" panose="020F0502020204030204" pitchFamily="34" charset="0"/>
              </a:rPr>
            </a:br>
            <a:r>
              <a:rPr lang="tr-TR" sz="2400" b="1" dirty="0">
                <a:latin typeface="Calibri" panose="020F0502020204030204" pitchFamily="34" charset="0"/>
              </a:rPr>
              <a:t>Nüve</a:t>
            </a:r>
            <a:r>
              <a:rPr lang="tr-TR" sz="2400" dirty="0">
                <a:latin typeface="Calibri" panose="020F0502020204030204" pitchFamily="34" charset="0"/>
              </a:rPr>
              <a:t/>
            </a:r>
            <a:br>
              <a:rPr lang="tr-TR" sz="2400" dirty="0">
                <a:latin typeface="Calibri" panose="020F0502020204030204" pitchFamily="34" charset="0"/>
              </a:rPr>
            </a:br>
            <a:r>
              <a:rPr lang="tr-TR" sz="2400" dirty="0">
                <a:latin typeface="Calibri" panose="020F0502020204030204" pitchFamily="34" charset="0"/>
              </a:rPr>
              <a:t>-http://www.hrzafer.com/</a:t>
            </a:r>
            <a:br>
              <a:rPr lang="tr-TR" sz="2400" dirty="0">
                <a:latin typeface="Calibri" panose="020F0502020204030204" pitchFamily="34" charset="0"/>
              </a:rPr>
            </a:br>
            <a:endParaRPr lang="tr-T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62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yan">
  <a:themeElements>
    <a:clrScheme name="Medy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y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y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</TotalTime>
  <Words>8</Words>
  <Application>Microsoft Office PowerPoint</Application>
  <PresentationFormat>Ekran Gösterisi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Medyan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Saffet ÇINAR</dc:creator>
  <cp:lastModifiedBy>Saffet ÇINAR</cp:lastModifiedBy>
  <cp:revision>7</cp:revision>
  <dcterms:created xsi:type="dcterms:W3CDTF">2014-05-27T14:09:44Z</dcterms:created>
  <dcterms:modified xsi:type="dcterms:W3CDTF">2014-05-27T15:19:15Z</dcterms:modified>
</cp:coreProperties>
</file>